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297" r:id="rId2"/>
    <p:sldId id="2486" r:id="rId3"/>
    <p:sldId id="2489" r:id="rId4"/>
    <p:sldId id="2490" r:id="rId5"/>
    <p:sldId id="2491" r:id="rId6"/>
    <p:sldId id="2483" r:id="rId7"/>
    <p:sldId id="2482" r:id="rId8"/>
    <p:sldId id="2493" r:id="rId9"/>
    <p:sldId id="2494" r:id="rId10"/>
    <p:sldId id="2497" r:id="rId11"/>
    <p:sldId id="2504" r:id="rId12"/>
    <p:sldId id="2495" r:id="rId13"/>
    <p:sldId id="2473" r:id="rId14"/>
    <p:sldId id="24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674A44-7209-5E4E-8993-31EF3746FBE2}">
          <p14:sldIdLst>
            <p14:sldId id="2297"/>
            <p14:sldId id="2486"/>
            <p14:sldId id="2489"/>
            <p14:sldId id="2490"/>
            <p14:sldId id="2491"/>
            <p14:sldId id="2483"/>
            <p14:sldId id="2482"/>
            <p14:sldId id="2493"/>
            <p14:sldId id="2494"/>
            <p14:sldId id="2497"/>
            <p14:sldId id="2504"/>
            <p14:sldId id="2495"/>
            <p14:sldId id="2473"/>
            <p14:sldId id="24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82348"/>
    <a:srgbClr val="3B464D"/>
    <a:srgbClr val="CED8A4"/>
    <a:srgbClr val="9F1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93"/>
    <p:restoredTop sz="88014"/>
  </p:normalViewPr>
  <p:slideViewPr>
    <p:cSldViewPr snapToGrid="0">
      <p:cViewPr>
        <p:scale>
          <a:sx n="83" d="100"/>
          <a:sy n="83" d="100"/>
        </p:scale>
        <p:origin x="504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9B8CF-2086-754A-A9EE-485046279A05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27DC9-B102-C641-8A4E-3F862CFE14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56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8CA88-88EA-474E-82E7-44CA6435F71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080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27DC9-B102-C641-8A4E-3F862CFE141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693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27DC9-B102-C641-8A4E-3F862CFE141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459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27DC9-B102-C641-8A4E-3F862CFE141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272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27DC9-B102-C641-8A4E-3F862CFE141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4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27DC9-B102-C641-8A4E-3F862CFE141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21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27DC9-B102-C641-8A4E-3F862CFE141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515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27DC9-B102-C641-8A4E-3F862CFE141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847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27DC9-B102-C641-8A4E-3F862CFE141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269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27DC9-B102-C641-8A4E-3F862CFE141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44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27DC9-B102-C641-8A4E-3F862CFE141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308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27DC9-B102-C641-8A4E-3F862CFE141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328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27DC9-B102-C641-8A4E-3F862CFE141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8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902400" y="1219199"/>
            <a:ext cx="10462184" cy="5088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00000"/>
              </a:lnSpc>
              <a:defRPr sz="2000">
                <a:solidFill>
                  <a:srgbClr val="000205"/>
                </a:solidFill>
                <a:latin typeface="Avenir Book" panose="02000503020000020003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000205"/>
                </a:solidFill>
                <a:latin typeface="Avenir Book" panose="02000503020000020003" pitchFamily="2" charset="0"/>
              </a:defRPr>
            </a:lvl2pPr>
            <a:lvl3pPr>
              <a:lnSpc>
                <a:spcPct val="100000"/>
              </a:lnSpc>
              <a:defRPr sz="2000">
                <a:solidFill>
                  <a:srgbClr val="000205"/>
                </a:solidFill>
                <a:latin typeface="Avenir Book" panose="02000503020000020003" pitchFamily="2" charset="0"/>
              </a:defRPr>
            </a:lvl3pPr>
            <a:lvl4pPr>
              <a:lnSpc>
                <a:spcPct val="100000"/>
              </a:lnSpc>
              <a:defRPr sz="2000">
                <a:solidFill>
                  <a:srgbClr val="000205"/>
                </a:solidFill>
                <a:latin typeface="Avenir Book" panose="02000503020000020003" pitchFamily="2" charset="0"/>
              </a:defRPr>
            </a:lvl4pPr>
            <a:lvl5pPr>
              <a:lnSpc>
                <a:spcPct val="100000"/>
              </a:lnSpc>
              <a:defRPr sz="2000">
                <a:solidFill>
                  <a:srgbClr val="000205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205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772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7BD4-6A3C-7D4E-9EB7-92C06D1B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9CD51-4479-A443-93F5-63496264C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509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800" y="360001"/>
            <a:ext cx="10462184" cy="5398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400" y="1219199"/>
            <a:ext cx="10462184" cy="5088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89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defTabSz="1218804" rtl="0" eaLnBrk="1" latinLnBrk="0" hangingPunct="1">
        <a:lnSpc>
          <a:spcPts val="3733"/>
        </a:lnSpc>
        <a:spcBef>
          <a:spcPct val="0"/>
        </a:spcBef>
        <a:buNone/>
        <a:defRPr sz="3199" b="1" kern="1200" spc="0" baseline="0">
          <a:solidFill>
            <a:srgbClr val="404955"/>
          </a:solidFill>
          <a:latin typeface="Avenir Book" panose="02000503020000020003" pitchFamily="2" charset="0"/>
          <a:ea typeface="+mj-ea"/>
          <a:cs typeface="Arial" pitchFamily="34" charset="0"/>
        </a:defRPr>
      </a:lvl1pPr>
    </p:titleStyle>
    <p:bodyStyle>
      <a:lvl1pPr marL="287906" indent="-287906" algn="l" defTabSz="1218804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§"/>
        <a:tabLst/>
        <a:defRPr sz="2000" kern="1200" spc="0" baseline="0">
          <a:solidFill>
            <a:srgbClr val="000000"/>
          </a:solidFill>
          <a:latin typeface="Avenir Book" panose="02000503020000020003" pitchFamily="2" charset="0"/>
          <a:ea typeface="+mn-ea"/>
          <a:cs typeface="Arial" pitchFamily="34" charset="0"/>
        </a:defRPr>
      </a:lvl1pPr>
      <a:lvl2pPr marL="575814" indent="-287906" algn="l" defTabSz="1218804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000000"/>
          </a:solidFill>
          <a:latin typeface="Avenir Book" panose="02000503020000020003" pitchFamily="2" charset="0"/>
          <a:ea typeface="+mn-ea"/>
          <a:cs typeface="Arial" pitchFamily="34" charset="0"/>
        </a:defRPr>
      </a:lvl2pPr>
      <a:lvl3pPr marL="863718" indent="-287906" algn="l" defTabSz="1218804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000000"/>
          </a:solidFill>
          <a:latin typeface="Avenir Book" panose="02000503020000020003" pitchFamily="2" charset="0"/>
          <a:ea typeface="+mn-ea"/>
          <a:cs typeface="Arial" pitchFamily="34" charset="0"/>
        </a:defRPr>
      </a:lvl3pPr>
      <a:lvl4pPr marL="1151626" indent="-287906" algn="l" defTabSz="1218804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000000"/>
          </a:solidFill>
          <a:latin typeface="Avenir Book" panose="02000503020000020003" pitchFamily="2" charset="0"/>
          <a:ea typeface="+mn-ea"/>
          <a:cs typeface="Arial" pitchFamily="34" charset="0"/>
        </a:defRPr>
      </a:lvl4pPr>
      <a:lvl5pPr marL="1439532" indent="-287906" algn="l" defTabSz="1316138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000000"/>
          </a:solidFill>
          <a:latin typeface="Avenir Book" panose="02000503020000020003" pitchFamily="2" charset="0"/>
          <a:ea typeface="+mn-ea"/>
          <a:cs typeface="Arial" pitchFamily="34" charset="0"/>
        </a:defRPr>
      </a:lvl5pPr>
      <a:lvl6pPr marL="3351711" indent="-304702" algn="l" defTabSz="12188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2" algn="l" defTabSz="12188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5" indent="-304702" algn="l" defTabSz="12188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2" algn="l" defTabSz="12188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5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2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4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909794-F5F5-E0C4-1B8A-7982C0CFE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279" y="1867715"/>
            <a:ext cx="10067201" cy="2167126"/>
          </a:xfrm>
        </p:spPr>
        <p:txBody>
          <a:bodyPr/>
          <a:lstStyle/>
          <a:p>
            <a:pPr marL="0" indent="0" defTabSz="1219170">
              <a:buClr>
                <a:srgbClr val="000000"/>
              </a:buClr>
              <a:buNone/>
            </a:pPr>
            <a:r>
              <a:rPr lang="en-GB" sz="5400" b="1" kern="0" noProof="1">
                <a:solidFill>
                  <a:srgbClr val="000000"/>
                </a:solidFill>
                <a:cs typeface="Arial"/>
                <a:sym typeface="Arial"/>
              </a:rPr>
              <a:t>Digital twins in virtual worlds </a:t>
            </a:r>
          </a:p>
          <a:p>
            <a:pPr marL="0" indent="0" defTabSz="1219170">
              <a:buClr>
                <a:srgbClr val="000000"/>
              </a:buClr>
              <a:buNone/>
            </a:pPr>
            <a:r>
              <a:rPr lang="en-GB" sz="4000" kern="0" noProof="1">
                <a:solidFill>
                  <a:srgbClr val="000000"/>
                </a:solidFill>
                <a:cs typeface="Arial"/>
                <a:sym typeface="Arial"/>
              </a:rPr>
              <a:t>hybrid objects in search of IP protection</a:t>
            </a:r>
          </a:p>
          <a:p>
            <a:pPr marL="0" indent="0" defTabSz="1219170">
              <a:buClr>
                <a:srgbClr val="000000"/>
              </a:buClr>
              <a:buNone/>
            </a:pPr>
            <a:endParaRPr lang="en-GB" sz="2000" kern="0" noProof="1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00CFA-1825-3577-6083-83F74493B3C0}"/>
              </a:ext>
            </a:extLst>
          </p:cNvPr>
          <p:cNvSpPr txBox="1"/>
          <p:nvPr/>
        </p:nvSpPr>
        <p:spPr>
          <a:xfrm>
            <a:off x="2816772" y="3815255"/>
            <a:ext cx="65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FBBB9-13CB-8BF3-57B0-9667EB327B34}"/>
              </a:ext>
            </a:extLst>
          </p:cNvPr>
          <p:cNvSpPr txBox="1"/>
          <p:nvPr/>
        </p:nvSpPr>
        <p:spPr>
          <a:xfrm>
            <a:off x="1059279" y="4326021"/>
            <a:ext cx="8734097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1">
                <a:ln>
                  <a:noFill/>
                </a:ln>
                <a:solidFill>
                  <a:srgbClr val="000205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  <a:sym typeface="Arial"/>
              </a:rPr>
              <a:t>Jean-Marc Deltorn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2000" kern="0" noProof="1">
                <a:solidFill>
                  <a:srgbClr val="000205"/>
                </a:solidFill>
                <a:latin typeface="Avenir Book" panose="02000503020000020003" pitchFamily="2" charset="0"/>
                <a:cs typeface="Arial"/>
                <a:sym typeface="Arial"/>
              </a:rPr>
              <a:t>Centre for International Intellectual Property Studies (CEIPI)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1">
                <a:ln>
                  <a:noFill/>
                </a:ln>
                <a:solidFill>
                  <a:srgbClr val="000205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  <a:sym typeface="Arial"/>
              </a:rPr>
              <a:t>University of Strasbourg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2A05E-ACBB-2570-792C-7690B044A731}"/>
              </a:ext>
            </a:extLst>
          </p:cNvPr>
          <p:cNvSpPr txBox="1"/>
          <p:nvPr/>
        </p:nvSpPr>
        <p:spPr>
          <a:xfrm>
            <a:off x="1059279" y="5818468"/>
            <a:ext cx="5013488" cy="63094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Avenir Book" panose="02000503020000020003" pitchFamily="2" charset="0"/>
              </a:rPr>
              <a:t>WIPO Conversation on intellectual property (</a:t>
            </a:r>
            <a:r>
              <a:rPr lang="en-GB" sz="1200" dirty="0" err="1">
                <a:solidFill>
                  <a:srgbClr val="000000"/>
                </a:solidFill>
                <a:latin typeface="Avenir Book" panose="02000503020000020003" pitchFamily="2" charset="0"/>
              </a:rPr>
              <a:t>ip</a:t>
            </a:r>
            <a:r>
              <a:rPr lang="en-GB" sz="1200" dirty="0">
                <a:solidFill>
                  <a:srgbClr val="000000"/>
                </a:solidFill>
                <a:latin typeface="Avenir Book" panose="02000503020000020003" pitchFamily="2" charset="0"/>
              </a:rPr>
              <a:t>) and frontier technologies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Avenir Book" panose="02000503020000020003" pitchFamily="2" charset="0"/>
              </a:rPr>
              <a:t>Seventh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Avenir Book" panose="02000503020000020003" pitchFamily="2" charset="0"/>
              </a:rPr>
              <a:t>Geneva, March 29 2023</a:t>
            </a:r>
            <a:endParaRPr kumimoji="0" lang="en-GB" sz="120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20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F65D-8733-24F7-8C86-48550163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composite nature (and protection) of digital twins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556313-11D8-E5FD-DE01-1805D745E3F6}"/>
              </a:ext>
            </a:extLst>
          </p:cNvPr>
          <p:cNvGrpSpPr/>
          <p:nvPr/>
        </p:nvGrpSpPr>
        <p:grpSpPr>
          <a:xfrm>
            <a:off x="1122219" y="1634837"/>
            <a:ext cx="6400799" cy="4252780"/>
            <a:chOff x="1782025" y="1316566"/>
            <a:chExt cx="8616915" cy="4986687"/>
          </a:xfrm>
        </p:grpSpPr>
        <p:sp>
          <p:nvSpPr>
            <p:cNvPr id="23" name="Slide Number Placeholder 2">
              <a:extLst>
                <a:ext uri="{FF2B5EF4-FFF2-40B4-BE49-F238E27FC236}">
                  <a16:creationId xmlns:a16="http://schemas.microsoft.com/office/drawing/2014/main" id="{DD2479B5-DD5A-E91C-F5C2-2E2DA3AEAEDC}"/>
                </a:ext>
              </a:extLst>
            </p:cNvPr>
            <p:cNvSpPr txBox="1">
              <a:spLocks/>
            </p:cNvSpPr>
            <p:nvPr/>
          </p:nvSpPr>
          <p:spPr>
            <a:xfrm>
              <a:off x="6398840" y="4954182"/>
              <a:ext cx="2133600" cy="162254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en-US"/>
              </a:defPPr>
              <a:lvl1pPr marL="0" algn="r" defTabSz="914400" rtl="0" eaLnBrk="1" latinLnBrk="0" hangingPunct="1">
                <a:defRPr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0CDC320-75AC-493B-BD8B-0D2417B185B5}" type="slidenum">
                <a:rPr lang="en-GB" smtClean="0"/>
                <a:pPr/>
                <a:t>10</a:t>
              </a:fld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A15EDA3-53AC-3B83-E878-ABD38EE49E69}"/>
                </a:ext>
              </a:extLst>
            </p:cNvPr>
            <p:cNvGrpSpPr/>
            <p:nvPr/>
          </p:nvGrpSpPr>
          <p:grpSpPr>
            <a:xfrm>
              <a:off x="1782025" y="1316566"/>
              <a:ext cx="8616915" cy="4986687"/>
              <a:chOff x="1336640" y="915988"/>
              <a:chExt cx="6547188" cy="3811359"/>
            </a:xfrm>
          </p:grpSpPr>
          <p:sp>
            <p:nvSpPr>
              <p:cNvPr id="25" name="AutoShape 17">
                <a:extLst>
                  <a:ext uri="{FF2B5EF4-FFF2-40B4-BE49-F238E27FC236}">
                    <a16:creationId xmlns:a16="http://schemas.microsoft.com/office/drawing/2014/main" id="{56251379-B91A-B798-25F3-42CB798C9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5189" y="2168349"/>
                <a:ext cx="2270086" cy="1311628"/>
              </a:xfrm>
              <a:prstGeom prst="hexagon">
                <a:avLst>
                  <a:gd name="adj" fmla="val 41461"/>
                  <a:gd name="vf" fmla="val 115470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72000" tIns="72000" rIns="72000" bIns="72000" anchor="ctr"/>
              <a:lstStyle/>
              <a:p>
                <a:pPr algn="ctr" defTabSz="1219170">
                  <a:defRPr/>
                </a:pPr>
                <a:r>
                  <a:rPr lang="en-GB" sz="3200" kern="0" dirty="0">
                    <a:solidFill>
                      <a:srgbClr val="000000"/>
                    </a:solidFill>
                    <a:latin typeface="Avenir Book" panose="02000503020000020003" pitchFamily="2" charset="0"/>
                  </a:rPr>
                  <a:t>digital </a:t>
                </a:r>
              </a:p>
              <a:p>
                <a:pPr algn="ctr" defTabSz="1219170">
                  <a:defRPr/>
                </a:pPr>
                <a:r>
                  <a:rPr lang="en-GB" sz="3200" kern="0" dirty="0">
                    <a:solidFill>
                      <a:srgbClr val="000000"/>
                    </a:solidFill>
                    <a:latin typeface="Avenir Book" panose="02000503020000020003" pitchFamily="2" charset="0"/>
                  </a:rPr>
                  <a:t>twin</a:t>
                </a: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30036CE-1EE8-85EF-0D0E-BA56188B3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038" y="3584505"/>
                <a:ext cx="3220389" cy="1142842"/>
              </a:xfrm>
              <a:custGeom>
                <a:avLst/>
                <a:gdLst>
                  <a:gd name="T0" fmla="*/ 600 w 1907"/>
                  <a:gd name="T1" fmla="*/ 0 h 699"/>
                  <a:gd name="T2" fmla="*/ 1307 w 1907"/>
                  <a:gd name="T3" fmla="*/ 0 h 699"/>
                  <a:gd name="T4" fmla="*/ 1907 w 1907"/>
                  <a:gd name="T5" fmla="*/ 699 h 699"/>
                  <a:gd name="T6" fmla="*/ 0 w 1907"/>
                  <a:gd name="T7" fmla="*/ 699 h 699"/>
                  <a:gd name="T8" fmla="*/ 600 w 1907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7" h="699">
                    <a:moveTo>
                      <a:pt x="600" y="0"/>
                    </a:moveTo>
                    <a:lnTo>
                      <a:pt x="1307" y="0"/>
                    </a:lnTo>
                    <a:lnTo>
                      <a:pt x="1907" y="699"/>
                    </a:lnTo>
                    <a:lnTo>
                      <a:pt x="0" y="69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7DBD069-C563-4F48-C11D-148BB4BDE9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000779" y="915988"/>
                <a:ext cx="3220389" cy="1142844"/>
              </a:xfrm>
              <a:custGeom>
                <a:avLst/>
                <a:gdLst>
                  <a:gd name="T0" fmla="*/ 600 w 1907"/>
                  <a:gd name="T1" fmla="*/ 0 h 699"/>
                  <a:gd name="T2" fmla="*/ 1307 w 1907"/>
                  <a:gd name="T3" fmla="*/ 0 h 699"/>
                  <a:gd name="T4" fmla="*/ 1907 w 1907"/>
                  <a:gd name="T5" fmla="*/ 699 h 699"/>
                  <a:gd name="T6" fmla="*/ 0 w 1907"/>
                  <a:gd name="T7" fmla="*/ 699 h 699"/>
                  <a:gd name="T8" fmla="*/ 600 w 1907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7" h="699">
                    <a:moveTo>
                      <a:pt x="600" y="0"/>
                    </a:moveTo>
                    <a:lnTo>
                      <a:pt x="1307" y="0"/>
                    </a:lnTo>
                    <a:lnTo>
                      <a:pt x="1907" y="699"/>
                    </a:lnTo>
                    <a:lnTo>
                      <a:pt x="0" y="69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7111CA5C-3FB7-39DB-64F9-B1C1875AD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834" y="974943"/>
                <a:ext cx="2596707" cy="1812831"/>
              </a:xfrm>
              <a:custGeom>
                <a:avLst/>
                <a:gdLst>
                  <a:gd name="T0" fmla="*/ 1200 w 1538"/>
                  <a:gd name="T1" fmla="*/ 1109 h 1109"/>
                  <a:gd name="T2" fmla="*/ 1538 w 1538"/>
                  <a:gd name="T3" fmla="*/ 690 h 1109"/>
                  <a:gd name="T4" fmla="*/ 937 w 1538"/>
                  <a:gd name="T5" fmla="*/ 0 h 1109"/>
                  <a:gd name="T6" fmla="*/ 0 w 1538"/>
                  <a:gd name="T7" fmla="*/ 1109 h 1109"/>
                  <a:gd name="T8" fmla="*/ 1200 w 1538"/>
                  <a:gd name="T9" fmla="*/ 1109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8" h="1109">
                    <a:moveTo>
                      <a:pt x="1200" y="1109"/>
                    </a:moveTo>
                    <a:lnTo>
                      <a:pt x="1538" y="690"/>
                    </a:lnTo>
                    <a:lnTo>
                      <a:pt x="937" y="0"/>
                    </a:lnTo>
                    <a:lnTo>
                      <a:pt x="0" y="1109"/>
                    </a:lnTo>
                    <a:lnTo>
                      <a:pt x="1200" y="1109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1BFE49A1-CD9E-CC65-C04C-A1CDD40FA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640" y="2878279"/>
                <a:ext cx="2581927" cy="1827003"/>
              </a:xfrm>
              <a:custGeom>
                <a:avLst/>
                <a:gdLst>
                  <a:gd name="T0" fmla="*/ 1200 w 1529"/>
                  <a:gd name="T1" fmla="*/ 0 h 1117"/>
                  <a:gd name="T2" fmla="*/ 1529 w 1529"/>
                  <a:gd name="T3" fmla="*/ 410 h 1117"/>
                  <a:gd name="T4" fmla="*/ 929 w 1529"/>
                  <a:gd name="T5" fmla="*/ 1117 h 1117"/>
                  <a:gd name="T6" fmla="*/ 0 w 1529"/>
                  <a:gd name="T7" fmla="*/ 0 h 1117"/>
                  <a:gd name="T8" fmla="*/ 1200 w 1529"/>
                  <a:gd name="T9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9" h="1117">
                    <a:moveTo>
                      <a:pt x="1200" y="0"/>
                    </a:moveTo>
                    <a:lnTo>
                      <a:pt x="1529" y="410"/>
                    </a:lnTo>
                    <a:lnTo>
                      <a:pt x="929" y="1117"/>
                    </a:lnTo>
                    <a:lnTo>
                      <a:pt x="0" y="0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2F2AFA5-AE28-98A2-46A3-FDED09FB4F0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87121" y="970104"/>
                <a:ext cx="2596707" cy="1812831"/>
              </a:xfrm>
              <a:custGeom>
                <a:avLst/>
                <a:gdLst>
                  <a:gd name="T0" fmla="*/ 1200 w 1538"/>
                  <a:gd name="T1" fmla="*/ 1109 h 1109"/>
                  <a:gd name="T2" fmla="*/ 1538 w 1538"/>
                  <a:gd name="T3" fmla="*/ 690 h 1109"/>
                  <a:gd name="T4" fmla="*/ 937 w 1538"/>
                  <a:gd name="T5" fmla="*/ 0 h 1109"/>
                  <a:gd name="T6" fmla="*/ 0 w 1538"/>
                  <a:gd name="T7" fmla="*/ 1109 h 1109"/>
                  <a:gd name="T8" fmla="*/ 1200 w 1538"/>
                  <a:gd name="T9" fmla="*/ 1109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8" h="1109">
                    <a:moveTo>
                      <a:pt x="1200" y="1109"/>
                    </a:moveTo>
                    <a:lnTo>
                      <a:pt x="1538" y="690"/>
                    </a:lnTo>
                    <a:lnTo>
                      <a:pt x="937" y="0"/>
                    </a:lnTo>
                    <a:lnTo>
                      <a:pt x="0" y="1109"/>
                    </a:lnTo>
                    <a:lnTo>
                      <a:pt x="1200" y="1109"/>
                    </a:lnTo>
                    <a:close/>
                  </a:path>
                </a:pathLst>
              </a:custGeom>
              <a:solidFill>
                <a:srgbClr val="B82348"/>
              </a:solidFill>
              <a:ln w="12700"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4039039-0A91-7DB4-C3B7-8B60D0A0E79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88600" y="2878279"/>
                <a:ext cx="2581927" cy="1827003"/>
              </a:xfrm>
              <a:custGeom>
                <a:avLst/>
                <a:gdLst>
                  <a:gd name="T0" fmla="*/ 1200 w 1529"/>
                  <a:gd name="T1" fmla="*/ 0 h 1117"/>
                  <a:gd name="T2" fmla="*/ 1529 w 1529"/>
                  <a:gd name="T3" fmla="*/ 410 h 1117"/>
                  <a:gd name="T4" fmla="*/ 929 w 1529"/>
                  <a:gd name="T5" fmla="*/ 1117 h 1117"/>
                  <a:gd name="T6" fmla="*/ 0 w 1529"/>
                  <a:gd name="T7" fmla="*/ 0 h 1117"/>
                  <a:gd name="T8" fmla="*/ 1200 w 1529"/>
                  <a:gd name="T9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9" h="1117">
                    <a:moveTo>
                      <a:pt x="1200" y="0"/>
                    </a:moveTo>
                    <a:lnTo>
                      <a:pt x="1529" y="410"/>
                    </a:lnTo>
                    <a:lnTo>
                      <a:pt x="929" y="1117"/>
                    </a:lnTo>
                    <a:lnTo>
                      <a:pt x="0" y="0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Rectangle 19">
                <a:extLst>
                  <a:ext uri="{FF2B5EF4-FFF2-40B4-BE49-F238E27FC236}">
                    <a16:creationId xmlns:a16="http://schemas.microsoft.com/office/drawing/2014/main" id="{1F3A4D98-8397-E506-83CA-41C29EBEC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5693" y="1549899"/>
                <a:ext cx="1405502" cy="10178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r>
                  <a:rPr lang="en-US" sz="1867" b="1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input data </a:t>
                </a:r>
              </a:p>
              <a:p>
                <a:r>
                  <a:rPr lang="en-US" sz="1867" b="1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output data</a:t>
                </a:r>
                <a:endParaRPr lang="en-US" sz="1867" dirty="0">
                  <a:solidFill>
                    <a:schemeClr val="bg1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3" name="Rectangle 20">
                <a:extLst>
                  <a:ext uri="{FF2B5EF4-FFF2-40B4-BE49-F238E27FC236}">
                    <a16:creationId xmlns:a16="http://schemas.microsoft.com/office/drawing/2014/main" id="{BD6C0700-00D6-F27A-9262-1A4967DA4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752" y="1529036"/>
                <a:ext cx="1495477" cy="125873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endParaRPr lang="en-GB" sz="1867" dirty="0">
                  <a:solidFill>
                    <a:srgbClr val="404955"/>
                  </a:solidFill>
                </a:endParaRPr>
              </a:p>
            </p:txBody>
          </p:sp>
          <p:sp>
            <p:nvSpPr>
              <p:cNvPr id="34" name="Rectangle 21">
                <a:extLst>
                  <a:ext uri="{FF2B5EF4-FFF2-40B4-BE49-F238E27FC236}">
                    <a16:creationId xmlns:a16="http://schemas.microsoft.com/office/drawing/2014/main" id="{7A563368-6D41-8CCE-3AEF-AA7EB16BD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5045" y="3040622"/>
                <a:ext cx="1405502" cy="10178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pPr>
                  <a:buFont typeface="Wingdings" charset="2"/>
                  <a:buChar char="§"/>
                </a:pPr>
                <a:endParaRPr lang="en-US" sz="1867" dirty="0"/>
              </a:p>
            </p:txBody>
          </p:sp>
          <p:sp>
            <p:nvSpPr>
              <p:cNvPr id="35" name="Rectangle 22">
                <a:extLst>
                  <a:ext uri="{FF2B5EF4-FFF2-40B4-BE49-F238E27FC236}">
                    <a16:creationId xmlns:a16="http://schemas.microsoft.com/office/drawing/2014/main" id="{E7419CB0-21F9-025E-93E2-B4D3F0CD4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1303" y="3003798"/>
                <a:ext cx="1643735" cy="10178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application</a:t>
                </a:r>
                <a:endParaRPr lang="en-US" sz="1867" dirty="0">
                  <a:solidFill>
                    <a:srgbClr val="404955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6" name="Rectangle 23">
                <a:extLst>
                  <a:ext uri="{FF2B5EF4-FFF2-40B4-BE49-F238E27FC236}">
                    <a16:creationId xmlns:a16="http://schemas.microsoft.com/office/drawing/2014/main" id="{D43F5610-F5D3-E22C-DFA3-20C0C700F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586" y="3867894"/>
                <a:ext cx="1405502" cy="63519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pPr algn="ctr"/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business</a:t>
                </a:r>
              </a:p>
              <a:p>
                <a:pPr algn="ctr"/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models</a:t>
                </a:r>
                <a:endParaRPr lang="en-US" sz="1867" dirty="0">
                  <a:solidFill>
                    <a:srgbClr val="404955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7" name="Rectangle 24">
                <a:extLst>
                  <a:ext uri="{FF2B5EF4-FFF2-40B4-BE49-F238E27FC236}">
                    <a16:creationId xmlns:a16="http://schemas.microsoft.com/office/drawing/2014/main" id="{CDEF88B4-1753-7EF6-E1D7-ED8976DE9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013" y="1136311"/>
                <a:ext cx="2145940" cy="52310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pPr algn="ctr"/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software</a:t>
                </a:r>
                <a:endParaRPr lang="en-US" sz="1867" dirty="0">
                  <a:solidFill>
                    <a:srgbClr val="404955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8" name="Rectangle 20">
                <a:extLst>
                  <a:ext uri="{FF2B5EF4-FFF2-40B4-BE49-F238E27FC236}">
                    <a16:creationId xmlns:a16="http://schemas.microsoft.com/office/drawing/2014/main" id="{6165D204-F76A-CA1B-5909-D01D27927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435" y="2897188"/>
                <a:ext cx="1495477" cy="125873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endParaRPr lang="en-US" sz="1867" dirty="0">
                  <a:solidFill>
                    <a:srgbClr val="404955"/>
                  </a:solidFill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B393DA-7FB6-3220-2C4A-60CF99E7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436" y="2247684"/>
              <a:ext cx="1849816" cy="133174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/>
            <a:p>
              <a:r>
                <a:rPr lang="en-US" sz="1867" b="1" dirty="0">
                  <a:solidFill>
                    <a:srgbClr val="404955"/>
                  </a:solidFill>
                  <a:latin typeface="Avenir Book" panose="02000503020000020003" pitchFamily="2" charset="0"/>
                </a:rPr>
                <a:t>hardware</a:t>
              </a:r>
            </a:p>
          </p:txBody>
        </p:sp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id="{89F00C6E-281D-0BDB-82E2-3DCB40C8B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096" y="4049307"/>
              <a:ext cx="2163361" cy="133174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/>
            <a:p>
              <a:r>
                <a:rPr lang="en-US" sz="1867" b="1" dirty="0">
                  <a:solidFill>
                    <a:srgbClr val="404955"/>
                  </a:solidFill>
                  <a:latin typeface="Avenir Book" panose="02000503020000020003" pitchFamily="2" charset="0"/>
                </a:rPr>
                <a:t>simulation &amp;</a:t>
              </a:r>
            </a:p>
            <a:p>
              <a:r>
                <a:rPr lang="en-US" sz="1867" b="1" dirty="0">
                  <a:solidFill>
                    <a:srgbClr val="404955"/>
                  </a:solidFill>
                  <a:latin typeface="Avenir Book" panose="02000503020000020003" pitchFamily="2" charset="0"/>
                </a:rPr>
                <a:t>models</a:t>
              </a:r>
              <a:endParaRPr lang="en-US" sz="1867" dirty="0">
                <a:solidFill>
                  <a:srgbClr val="404955"/>
                </a:solidFill>
                <a:latin typeface="Avenir Book" panose="02000503020000020003" pitchFamily="2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D3F93C-2A99-8918-A284-D068FB471145}"/>
              </a:ext>
            </a:extLst>
          </p:cNvPr>
          <p:cNvCxnSpPr>
            <a:cxnSpLocks/>
          </p:cNvCxnSpPr>
          <p:nvPr/>
        </p:nvCxnSpPr>
        <p:spPr>
          <a:xfrm>
            <a:off x="7980218" y="15240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9AB7F8-6DCC-B7AB-3750-E8785B489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1455" y="1510144"/>
            <a:ext cx="3752727" cy="45753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Sui generis database rights: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Art. 7 Directive 96/9/EC: </a:t>
            </a:r>
          </a:p>
          <a:p>
            <a:pPr marL="0" indent="0">
              <a:buNone/>
            </a:pPr>
            <a:r>
              <a:rPr lang="en-GB" dirty="0"/>
              <a:t>Member States shall provide for a right for the maker of a database which shows that there has been </a:t>
            </a:r>
            <a:r>
              <a:rPr lang="en-GB" b="1" dirty="0">
                <a:solidFill>
                  <a:srgbClr val="7030A0"/>
                </a:solidFill>
              </a:rPr>
              <a:t>qualitatively and/or quantitatively a substantial investment </a:t>
            </a:r>
            <a:r>
              <a:rPr lang="en-GB" dirty="0"/>
              <a:t>in either the </a:t>
            </a:r>
            <a:r>
              <a:rPr lang="en-GB" b="1" dirty="0">
                <a:solidFill>
                  <a:srgbClr val="00B0F0"/>
                </a:solidFill>
              </a:rPr>
              <a:t>obtaining, verification or </a:t>
            </a:r>
            <a:r>
              <a:rPr lang="en-GB" dirty="0">
                <a:solidFill>
                  <a:srgbClr val="00B0F0"/>
                </a:solidFill>
              </a:rPr>
              <a:t>presentation of the contents </a:t>
            </a:r>
            <a:r>
              <a:rPr lang="en-GB" dirty="0"/>
              <a:t>to prevent extraction and/or re-utilization 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System Font Regular"/>
              <a:buChar char="–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100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F65D-8733-24F7-8C86-48550163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composite nature (and protection) of digital twins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556313-11D8-E5FD-DE01-1805D745E3F6}"/>
              </a:ext>
            </a:extLst>
          </p:cNvPr>
          <p:cNvGrpSpPr/>
          <p:nvPr/>
        </p:nvGrpSpPr>
        <p:grpSpPr>
          <a:xfrm>
            <a:off x="1122219" y="1634837"/>
            <a:ext cx="6400799" cy="4252780"/>
            <a:chOff x="1782025" y="1316566"/>
            <a:chExt cx="8616915" cy="4986687"/>
          </a:xfrm>
        </p:grpSpPr>
        <p:sp>
          <p:nvSpPr>
            <p:cNvPr id="23" name="Slide Number Placeholder 2">
              <a:extLst>
                <a:ext uri="{FF2B5EF4-FFF2-40B4-BE49-F238E27FC236}">
                  <a16:creationId xmlns:a16="http://schemas.microsoft.com/office/drawing/2014/main" id="{DD2479B5-DD5A-E91C-F5C2-2E2DA3AEAEDC}"/>
                </a:ext>
              </a:extLst>
            </p:cNvPr>
            <p:cNvSpPr txBox="1">
              <a:spLocks/>
            </p:cNvSpPr>
            <p:nvPr/>
          </p:nvSpPr>
          <p:spPr>
            <a:xfrm>
              <a:off x="6398840" y="4954182"/>
              <a:ext cx="2133600" cy="162254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en-US"/>
              </a:defPPr>
              <a:lvl1pPr marL="0" algn="r" defTabSz="914400" rtl="0" eaLnBrk="1" latinLnBrk="0" hangingPunct="1">
                <a:defRPr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0CDC320-75AC-493B-BD8B-0D2417B185B5}" type="slidenum">
                <a:rPr lang="en-GB" smtClean="0"/>
                <a:pPr/>
                <a:t>11</a:t>
              </a:fld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A15EDA3-53AC-3B83-E878-ABD38EE49E69}"/>
                </a:ext>
              </a:extLst>
            </p:cNvPr>
            <p:cNvGrpSpPr/>
            <p:nvPr/>
          </p:nvGrpSpPr>
          <p:grpSpPr>
            <a:xfrm>
              <a:off x="1782025" y="1316566"/>
              <a:ext cx="8616915" cy="4986687"/>
              <a:chOff x="1336640" y="915988"/>
              <a:chExt cx="6547188" cy="3811359"/>
            </a:xfrm>
          </p:grpSpPr>
          <p:sp>
            <p:nvSpPr>
              <p:cNvPr id="25" name="AutoShape 17">
                <a:extLst>
                  <a:ext uri="{FF2B5EF4-FFF2-40B4-BE49-F238E27FC236}">
                    <a16:creationId xmlns:a16="http://schemas.microsoft.com/office/drawing/2014/main" id="{56251379-B91A-B798-25F3-42CB798C9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5189" y="2168349"/>
                <a:ext cx="2270086" cy="1311628"/>
              </a:xfrm>
              <a:prstGeom prst="hexagon">
                <a:avLst>
                  <a:gd name="adj" fmla="val 41461"/>
                  <a:gd name="vf" fmla="val 115470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72000" tIns="72000" rIns="72000" bIns="72000" anchor="ctr"/>
              <a:lstStyle/>
              <a:p>
                <a:pPr algn="ctr" defTabSz="1219170">
                  <a:defRPr/>
                </a:pPr>
                <a:r>
                  <a:rPr lang="en-GB" sz="3200" kern="0" dirty="0">
                    <a:solidFill>
                      <a:srgbClr val="000000"/>
                    </a:solidFill>
                    <a:latin typeface="Avenir Book" panose="02000503020000020003" pitchFamily="2" charset="0"/>
                  </a:rPr>
                  <a:t>digital </a:t>
                </a:r>
              </a:p>
              <a:p>
                <a:pPr algn="ctr" defTabSz="1219170">
                  <a:defRPr/>
                </a:pPr>
                <a:r>
                  <a:rPr lang="en-GB" sz="3200" kern="0" dirty="0">
                    <a:solidFill>
                      <a:srgbClr val="000000"/>
                    </a:solidFill>
                    <a:latin typeface="Avenir Book" panose="02000503020000020003" pitchFamily="2" charset="0"/>
                  </a:rPr>
                  <a:t>twin</a:t>
                </a: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30036CE-1EE8-85EF-0D0E-BA56188B3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038" y="3584505"/>
                <a:ext cx="3220389" cy="1142842"/>
              </a:xfrm>
              <a:custGeom>
                <a:avLst/>
                <a:gdLst>
                  <a:gd name="T0" fmla="*/ 600 w 1907"/>
                  <a:gd name="T1" fmla="*/ 0 h 699"/>
                  <a:gd name="T2" fmla="*/ 1307 w 1907"/>
                  <a:gd name="T3" fmla="*/ 0 h 699"/>
                  <a:gd name="T4" fmla="*/ 1907 w 1907"/>
                  <a:gd name="T5" fmla="*/ 699 h 699"/>
                  <a:gd name="T6" fmla="*/ 0 w 1907"/>
                  <a:gd name="T7" fmla="*/ 699 h 699"/>
                  <a:gd name="T8" fmla="*/ 600 w 1907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7" h="699">
                    <a:moveTo>
                      <a:pt x="600" y="0"/>
                    </a:moveTo>
                    <a:lnTo>
                      <a:pt x="1307" y="0"/>
                    </a:lnTo>
                    <a:lnTo>
                      <a:pt x="1907" y="699"/>
                    </a:lnTo>
                    <a:lnTo>
                      <a:pt x="0" y="69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7DBD069-C563-4F48-C11D-148BB4BDE9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000779" y="915988"/>
                <a:ext cx="3220389" cy="1142844"/>
              </a:xfrm>
              <a:custGeom>
                <a:avLst/>
                <a:gdLst>
                  <a:gd name="T0" fmla="*/ 600 w 1907"/>
                  <a:gd name="T1" fmla="*/ 0 h 699"/>
                  <a:gd name="T2" fmla="*/ 1307 w 1907"/>
                  <a:gd name="T3" fmla="*/ 0 h 699"/>
                  <a:gd name="T4" fmla="*/ 1907 w 1907"/>
                  <a:gd name="T5" fmla="*/ 699 h 699"/>
                  <a:gd name="T6" fmla="*/ 0 w 1907"/>
                  <a:gd name="T7" fmla="*/ 699 h 699"/>
                  <a:gd name="T8" fmla="*/ 600 w 1907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7" h="699">
                    <a:moveTo>
                      <a:pt x="600" y="0"/>
                    </a:moveTo>
                    <a:lnTo>
                      <a:pt x="1307" y="0"/>
                    </a:lnTo>
                    <a:lnTo>
                      <a:pt x="1907" y="699"/>
                    </a:lnTo>
                    <a:lnTo>
                      <a:pt x="0" y="69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7111CA5C-3FB7-39DB-64F9-B1C1875AD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834" y="974943"/>
                <a:ext cx="2596707" cy="1812831"/>
              </a:xfrm>
              <a:custGeom>
                <a:avLst/>
                <a:gdLst>
                  <a:gd name="T0" fmla="*/ 1200 w 1538"/>
                  <a:gd name="T1" fmla="*/ 1109 h 1109"/>
                  <a:gd name="T2" fmla="*/ 1538 w 1538"/>
                  <a:gd name="T3" fmla="*/ 690 h 1109"/>
                  <a:gd name="T4" fmla="*/ 937 w 1538"/>
                  <a:gd name="T5" fmla="*/ 0 h 1109"/>
                  <a:gd name="T6" fmla="*/ 0 w 1538"/>
                  <a:gd name="T7" fmla="*/ 1109 h 1109"/>
                  <a:gd name="T8" fmla="*/ 1200 w 1538"/>
                  <a:gd name="T9" fmla="*/ 1109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8" h="1109">
                    <a:moveTo>
                      <a:pt x="1200" y="1109"/>
                    </a:moveTo>
                    <a:lnTo>
                      <a:pt x="1538" y="690"/>
                    </a:lnTo>
                    <a:lnTo>
                      <a:pt x="937" y="0"/>
                    </a:lnTo>
                    <a:lnTo>
                      <a:pt x="0" y="1109"/>
                    </a:lnTo>
                    <a:lnTo>
                      <a:pt x="1200" y="1109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1BFE49A1-CD9E-CC65-C04C-A1CDD40FA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640" y="2878279"/>
                <a:ext cx="2581927" cy="1827003"/>
              </a:xfrm>
              <a:custGeom>
                <a:avLst/>
                <a:gdLst>
                  <a:gd name="T0" fmla="*/ 1200 w 1529"/>
                  <a:gd name="T1" fmla="*/ 0 h 1117"/>
                  <a:gd name="T2" fmla="*/ 1529 w 1529"/>
                  <a:gd name="T3" fmla="*/ 410 h 1117"/>
                  <a:gd name="T4" fmla="*/ 929 w 1529"/>
                  <a:gd name="T5" fmla="*/ 1117 h 1117"/>
                  <a:gd name="T6" fmla="*/ 0 w 1529"/>
                  <a:gd name="T7" fmla="*/ 0 h 1117"/>
                  <a:gd name="T8" fmla="*/ 1200 w 1529"/>
                  <a:gd name="T9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9" h="1117">
                    <a:moveTo>
                      <a:pt x="1200" y="0"/>
                    </a:moveTo>
                    <a:lnTo>
                      <a:pt x="1529" y="410"/>
                    </a:lnTo>
                    <a:lnTo>
                      <a:pt x="929" y="1117"/>
                    </a:lnTo>
                    <a:lnTo>
                      <a:pt x="0" y="0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2F2AFA5-AE28-98A2-46A3-FDED09FB4F0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87121" y="970104"/>
                <a:ext cx="2596707" cy="1812831"/>
              </a:xfrm>
              <a:custGeom>
                <a:avLst/>
                <a:gdLst>
                  <a:gd name="T0" fmla="*/ 1200 w 1538"/>
                  <a:gd name="T1" fmla="*/ 1109 h 1109"/>
                  <a:gd name="T2" fmla="*/ 1538 w 1538"/>
                  <a:gd name="T3" fmla="*/ 690 h 1109"/>
                  <a:gd name="T4" fmla="*/ 937 w 1538"/>
                  <a:gd name="T5" fmla="*/ 0 h 1109"/>
                  <a:gd name="T6" fmla="*/ 0 w 1538"/>
                  <a:gd name="T7" fmla="*/ 1109 h 1109"/>
                  <a:gd name="T8" fmla="*/ 1200 w 1538"/>
                  <a:gd name="T9" fmla="*/ 1109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8" h="1109">
                    <a:moveTo>
                      <a:pt x="1200" y="1109"/>
                    </a:moveTo>
                    <a:lnTo>
                      <a:pt x="1538" y="690"/>
                    </a:lnTo>
                    <a:lnTo>
                      <a:pt x="937" y="0"/>
                    </a:lnTo>
                    <a:lnTo>
                      <a:pt x="0" y="1109"/>
                    </a:lnTo>
                    <a:lnTo>
                      <a:pt x="1200" y="1109"/>
                    </a:lnTo>
                    <a:close/>
                  </a:path>
                </a:pathLst>
              </a:custGeom>
              <a:solidFill>
                <a:srgbClr val="B82348"/>
              </a:solidFill>
              <a:ln w="12700"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4039039-0A91-7DB4-C3B7-8B60D0A0E79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88600" y="2878279"/>
                <a:ext cx="2581927" cy="1827003"/>
              </a:xfrm>
              <a:custGeom>
                <a:avLst/>
                <a:gdLst>
                  <a:gd name="T0" fmla="*/ 1200 w 1529"/>
                  <a:gd name="T1" fmla="*/ 0 h 1117"/>
                  <a:gd name="T2" fmla="*/ 1529 w 1529"/>
                  <a:gd name="T3" fmla="*/ 410 h 1117"/>
                  <a:gd name="T4" fmla="*/ 929 w 1529"/>
                  <a:gd name="T5" fmla="*/ 1117 h 1117"/>
                  <a:gd name="T6" fmla="*/ 0 w 1529"/>
                  <a:gd name="T7" fmla="*/ 0 h 1117"/>
                  <a:gd name="T8" fmla="*/ 1200 w 1529"/>
                  <a:gd name="T9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9" h="1117">
                    <a:moveTo>
                      <a:pt x="1200" y="0"/>
                    </a:moveTo>
                    <a:lnTo>
                      <a:pt x="1529" y="410"/>
                    </a:lnTo>
                    <a:lnTo>
                      <a:pt x="929" y="1117"/>
                    </a:lnTo>
                    <a:lnTo>
                      <a:pt x="0" y="0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Rectangle 19">
                <a:extLst>
                  <a:ext uri="{FF2B5EF4-FFF2-40B4-BE49-F238E27FC236}">
                    <a16:creationId xmlns:a16="http://schemas.microsoft.com/office/drawing/2014/main" id="{1F3A4D98-8397-E506-83CA-41C29EBEC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5693" y="1549899"/>
                <a:ext cx="1405502" cy="10178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r>
                  <a:rPr lang="en-US" sz="1867" b="1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input data </a:t>
                </a:r>
              </a:p>
              <a:p>
                <a:r>
                  <a:rPr lang="en-US" sz="1867" b="1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output data</a:t>
                </a:r>
                <a:endParaRPr lang="en-US" sz="1867" dirty="0">
                  <a:solidFill>
                    <a:schemeClr val="bg1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3" name="Rectangle 20">
                <a:extLst>
                  <a:ext uri="{FF2B5EF4-FFF2-40B4-BE49-F238E27FC236}">
                    <a16:creationId xmlns:a16="http://schemas.microsoft.com/office/drawing/2014/main" id="{BD6C0700-00D6-F27A-9262-1A4967DA4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752" y="1529036"/>
                <a:ext cx="1495477" cy="125873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endParaRPr lang="en-GB" sz="1867" dirty="0">
                  <a:solidFill>
                    <a:srgbClr val="404955"/>
                  </a:solidFill>
                </a:endParaRPr>
              </a:p>
            </p:txBody>
          </p:sp>
          <p:sp>
            <p:nvSpPr>
              <p:cNvPr id="34" name="Rectangle 21">
                <a:extLst>
                  <a:ext uri="{FF2B5EF4-FFF2-40B4-BE49-F238E27FC236}">
                    <a16:creationId xmlns:a16="http://schemas.microsoft.com/office/drawing/2014/main" id="{7A563368-6D41-8CCE-3AEF-AA7EB16BD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5045" y="3040622"/>
                <a:ext cx="1405502" cy="10178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pPr>
                  <a:buFont typeface="Wingdings" charset="2"/>
                  <a:buChar char="§"/>
                </a:pPr>
                <a:endParaRPr lang="en-US" sz="1867" dirty="0"/>
              </a:p>
            </p:txBody>
          </p:sp>
          <p:sp>
            <p:nvSpPr>
              <p:cNvPr id="35" name="Rectangle 22">
                <a:extLst>
                  <a:ext uri="{FF2B5EF4-FFF2-40B4-BE49-F238E27FC236}">
                    <a16:creationId xmlns:a16="http://schemas.microsoft.com/office/drawing/2014/main" id="{E7419CB0-21F9-025E-93E2-B4D3F0CD4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1303" y="3003798"/>
                <a:ext cx="1643735" cy="10178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application</a:t>
                </a:r>
                <a:endParaRPr lang="en-US" sz="1867" dirty="0">
                  <a:solidFill>
                    <a:srgbClr val="404955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6" name="Rectangle 23">
                <a:extLst>
                  <a:ext uri="{FF2B5EF4-FFF2-40B4-BE49-F238E27FC236}">
                    <a16:creationId xmlns:a16="http://schemas.microsoft.com/office/drawing/2014/main" id="{D43F5610-F5D3-E22C-DFA3-20C0C700F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586" y="3867894"/>
                <a:ext cx="1405502" cy="63519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pPr algn="ctr"/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business</a:t>
                </a:r>
              </a:p>
              <a:p>
                <a:pPr algn="ctr"/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models</a:t>
                </a:r>
                <a:endParaRPr lang="en-US" sz="1867" dirty="0">
                  <a:solidFill>
                    <a:srgbClr val="404955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7" name="Rectangle 24">
                <a:extLst>
                  <a:ext uri="{FF2B5EF4-FFF2-40B4-BE49-F238E27FC236}">
                    <a16:creationId xmlns:a16="http://schemas.microsoft.com/office/drawing/2014/main" id="{CDEF88B4-1753-7EF6-E1D7-ED8976DE9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013" y="1136311"/>
                <a:ext cx="2145940" cy="52310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pPr algn="ctr"/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software</a:t>
                </a:r>
                <a:endParaRPr lang="en-US" sz="1867" dirty="0">
                  <a:solidFill>
                    <a:srgbClr val="404955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8" name="Rectangle 20">
                <a:extLst>
                  <a:ext uri="{FF2B5EF4-FFF2-40B4-BE49-F238E27FC236}">
                    <a16:creationId xmlns:a16="http://schemas.microsoft.com/office/drawing/2014/main" id="{6165D204-F76A-CA1B-5909-D01D27927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435" y="2897188"/>
                <a:ext cx="1495477" cy="125873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endParaRPr lang="en-US" sz="1867" dirty="0">
                  <a:solidFill>
                    <a:srgbClr val="404955"/>
                  </a:solidFill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B393DA-7FB6-3220-2C4A-60CF99E7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436" y="2247684"/>
              <a:ext cx="1849816" cy="133174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/>
            <a:p>
              <a:r>
                <a:rPr lang="en-US" sz="1867" b="1" dirty="0">
                  <a:solidFill>
                    <a:srgbClr val="404955"/>
                  </a:solidFill>
                  <a:latin typeface="Avenir Book" panose="02000503020000020003" pitchFamily="2" charset="0"/>
                </a:rPr>
                <a:t>hardware</a:t>
              </a:r>
            </a:p>
          </p:txBody>
        </p:sp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id="{89F00C6E-281D-0BDB-82E2-3DCB40C8B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096" y="4049307"/>
              <a:ext cx="2163361" cy="133174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/>
            <a:p>
              <a:r>
                <a:rPr lang="en-US" sz="1867" b="1" dirty="0">
                  <a:solidFill>
                    <a:srgbClr val="404955"/>
                  </a:solidFill>
                  <a:latin typeface="Avenir Book" panose="02000503020000020003" pitchFamily="2" charset="0"/>
                </a:rPr>
                <a:t>simulation &amp;</a:t>
              </a:r>
            </a:p>
            <a:p>
              <a:r>
                <a:rPr lang="en-US" sz="1867" b="1" dirty="0">
                  <a:solidFill>
                    <a:srgbClr val="404955"/>
                  </a:solidFill>
                  <a:latin typeface="Avenir Book" panose="02000503020000020003" pitchFamily="2" charset="0"/>
                </a:rPr>
                <a:t>models</a:t>
              </a:r>
              <a:endParaRPr lang="en-US" sz="1867" dirty="0">
                <a:solidFill>
                  <a:srgbClr val="404955"/>
                </a:solidFill>
                <a:latin typeface="Avenir Book" panose="02000503020000020003" pitchFamily="2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D3F93C-2A99-8918-A284-D068FB471145}"/>
              </a:ext>
            </a:extLst>
          </p:cNvPr>
          <p:cNvCxnSpPr>
            <a:cxnSpLocks/>
          </p:cNvCxnSpPr>
          <p:nvPr/>
        </p:nvCxnSpPr>
        <p:spPr>
          <a:xfrm>
            <a:off x="7980218" y="15240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9AB7F8-6DCC-B7AB-3750-E8785B489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1455" y="1510144"/>
            <a:ext cx="3752727" cy="45753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Sui generis database rights: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BUT: </a:t>
            </a:r>
            <a:r>
              <a:rPr lang="en-GB" dirty="0"/>
              <a:t>database contents, which evidence a substantial investment in the </a:t>
            </a:r>
            <a:r>
              <a:rPr lang="en-GB" b="1" dirty="0">
                <a:solidFill>
                  <a:srgbClr val="C00000"/>
                </a:solidFill>
              </a:rPr>
              <a:t>creation of data rather than in its obtainment, are excluded from protection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CJUE: British Horseracing Board Ltd and Others v. William Hill Organization Ltd, ECJ case C-203/02, 9 Nov. 2004 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System Font Regular"/>
              <a:buChar char="–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08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F65D-8733-24F7-8C86-48550163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composite nature (and protection) of digital twins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556313-11D8-E5FD-DE01-1805D745E3F6}"/>
              </a:ext>
            </a:extLst>
          </p:cNvPr>
          <p:cNvGrpSpPr/>
          <p:nvPr/>
        </p:nvGrpSpPr>
        <p:grpSpPr>
          <a:xfrm>
            <a:off x="1122219" y="1634837"/>
            <a:ext cx="6400799" cy="4252780"/>
            <a:chOff x="1782025" y="1316566"/>
            <a:chExt cx="8616915" cy="4986687"/>
          </a:xfrm>
        </p:grpSpPr>
        <p:sp>
          <p:nvSpPr>
            <p:cNvPr id="23" name="Slide Number Placeholder 2">
              <a:extLst>
                <a:ext uri="{FF2B5EF4-FFF2-40B4-BE49-F238E27FC236}">
                  <a16:creationId xmlns:a16="http://schemas.microsoft.com/office/drawing/2014/main" id="{DD2479B5-DD5A-E91C-F5C2-2E2DA3AEAEDC}"/>
                </a:ext>
              </a:extLst>
            </p:cNvPr>
            <p:cNvSpPr txBox="1">
              <a:spLocks/>
            </p:cNvSpPr>
            <p:nvPr/>
          </p:nvSpPr>
          <p:spPr>
            <a:xfrm>
              <a:off x="6398840" y="4954182"/>
              <a:ext cx="2133600" cy="162254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en-US"/>
              </a:defPPr>
              <a:lvl1pPr marL="0" algn="r" defTabSz="914400" rtl="0" eaLnBrk="1" latinLnBrk="0" hangingPunct="1">
                <a:defRPr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0CDC320-75AC-493B-BD8B-0D2417B185B5}" type="slidenum">
                <a:rPr lang="en-GB" smtClean="0"/>
                <a:pPr/>
                <a:t>12</a:t>
              </a:fld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A15EDA3-53AC-3B83-E878-ABD38EE49E69}"/>
                </a:ext>
              </a:extLst>
            </p:cNvPr>
            <p:cNvGrpSpPr/>
            <p:nvPr/>
          </p:nvGrpSpPr>
          <p:grpSpPr>
            <a:xfrm>
              <a:off x="1782025" y="1316566"/>
              <a:ext cx="8616915" cy="4986687"/>
              <a:chOff x="1336640" y="915988"/>
              <a:chExt cx="6547188" cy="3811359"/>
            </a:xfrm>
          </p:grpSpPr>
          <p:sp>
            <p:nvSpPr>
              <p:cNvPr id="25" name="AutoShape 17">
                <a:extLst>
                  <a:ext uri="{FF2B5EF4-FFF2-40B4-BE49-F238E27FC236}">
                    <a16:creationId xmlns:a16="http://schemas.microsoft.com/office/drawing/2014/main" id="{56251379-B91A-B798-25F3-42CB798C9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5189" y="2168349"/>
                <a:ext cx="2270086" cy="1311628"/>
              </a:xfrm>
              <a:prstGeom prst="hexagon">
                <a:avLst>
                  <a:gd name="adj" fmla="val 41461"/>
                  <a:gd name="vf" fmla="val 115470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72000" tIns="72000" rIns="72000" bIns="72000" anchor="ctr"/>
              <a:lstStyle/>
              <a:p>
                <a:pPr algn="ctr" defTabSz="1219170">
                  <a:defRPr/>
                </a:pPr>
                <a:r>
                  <a:rPr lang="en-GB" sz="3200" kern="0" dirty="0">
                    <a:solidFill>
                      <a:srgbClr val="000000"/>
                    </a:solidFill>
                    <a:latin typeface="Avenir Book" panose="02000503020000020003" pitchFamily="2" charset="0"/>
                  </a:rPr>
                  <a:t>digital </a:t>
                </a:r>
              </a:p>
              <a:p>
                <a:pPr algn="ctr" defTabSz="1219170">
                  <a:defRPr/>
                </a:pPr>
                <a:r>
                  <a:rPr lang="en-GB" sz="3200" kern="0" dirty="0">
                    <a:solidFill>
                      <a:srgbClr val="000000"/>
                    </a:solidFill>
                    <a:latin typeface="Avenir Book" panose="02000503020000020003" pitchFamily="2" charset="0"/>
                  </a:rPr>
                  <a:t>twin</a:t>
                </a: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30036CE-1EE8-85EF-0D0E-BA56188B3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038" y="3584505"/>
                <a:ext cx="3220389" cy="1142842"/>
              </a:xfrm>
              <a:custGeom>
                <a:avLst/>
                <a:gdLst>
                  <a:gd name="T0" fmla="*/ 600 w 1907"/>
                  <a:gd name="T1" fmla="*/ 0 h 699"/>
                  <a:gd name="T2" fmla="*/ 1307 w 1907"/>
                  <a:gd name="T3" fmla="*/ 0 h 699"/>
                  <a:gd name="T4" fmla="*/ 1907 w 1907"/>
                  <a:gd name="T5" fmla="*/ 699 h 699"/>
                  <a:gd name="T6" fmla="*/ 0 w 1907"/>
                  <a:gd name="T7" fmla="*/ 699 h 699"/>
                  <a:gd name="T8" fmla="*/ 600 w 1907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7" h="699">
                    <a:moveTo>
                      <a:pt x="600" y="0"/>
                    </a:moveTo>
                    <a:lnTo>
                      <a:pt x="1307" y="0"/>
                    </a:lnTo>
                    <a:lnTo>
                      <a:pt x="1907" y="699"/>
                    </a:lnTo>
                    <a:lnTo>
                      <a:pt x="0" y="69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7DBD069-C563-4F48-C11D-148BB4BDE9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000779" y="915988"/>
                <a:ext cx="3220389" cy="1142844"/>
              </a:xfrm>
              <a:custGeom>
                <a:avLst/>
                <a:gdLst>
                  <a:gd name="T0" fmla="*/ 600 w 1907"/>
                  <a:gd name="T1" fmla="*/ 0 h 699"/>
                  <a:gd name="T2" fmla="*/ 1307 w 1907"/>
                  <a:gd name="T3" fmla="*/ 0 h 699"/>
                  <a:gd name="T4" fmla="*/ 1907 w 1907"/>
                  <a:gd name="T5" fmla="*/ 699 h 699"/>
                  <a:gd name="T6" fmla="*/ 0 w 1907"/>
                  <a:gd name="T7" fmla="*/ 699 h 699"/>
                  <a:gd name="T8" fmla="*/ 600 w 1907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7" h="699">
                    <a:moveTo>
                      <a:pt x="600" y="0"/>
                    </a:moveTo>
                    <a:lnTo>
                      <a:pt x="1307" y="0"/>
                    </a:lnTo>
                    <a:lnTo>
                      <a:pt x="1907" y="699"/>
                    </a:lnTo>
                    <a:lnTo>
                      <a:pt x="0" y="69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B82348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7111CA5C-3FB7-39DB-64F9-B1C1875AD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834" y="974943"/>
                <a:ext cx="2596707" cy="1812831"/>
              </a:xfrm>
              <a:custGeom>
                <a:avLst/>
                <a:gdLst>
                  <a:gd name="T0" fmla="*/ 1200 w 1538"/>
                  <a:gd name="T1" fmla="*/ 1109 h 1109"/>
                  <a:gd name="T2" fmla="*/ 1538 w 1538"/>
                  <a:gd name="T3" fmla="*/ 690 h 1109"/>
                  <a:gd name="T4" fmla="*/ 937 w 1538"/>
                  <a:gd name="T5" fmla="*/ 0 h 1109"/>
                  <a:gd name="T6" fmla="*/ 0 w 1538"/>
                  <a:gd name="T7" fmla="*/ 1109 h 1109"/>
                  <a:gd name="T8" fmla="*/ 1200 w 1538"/>
                  <a:gd name="T9" fmla="*/ 1109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8" h="1109">
                    <a:moveTo>
                      <a:pt x="1200" y="1109"/>
                    </a:moveTo>
                    <a:lnTo>
                      <a:pt x="1538" y="690"/>
                    </a:lnTo>
                    <a:lnTo>
                      <a:pt x="937" y="0"/>
                    </a:lnTo>
                    <a:lnTo>
                      <a:pt x="0" y="1109"/>
                    </a:lnTo>
                    <a:lnTo>
                      <a:pt x="1200" y="1109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1BFE49A1-CD9E-CC65-C04C-A1CDD40FA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640" y="2878279"/>
                <a:ext cx="2581927" cy="1827003"/>
              </a:xfrm>
              <a:custGeom>
                <a:avLst/>
                <a:gdLst>
                  <a:gd name="T0" fmla="*/ 1200 w 1529"/>
                  <a:gd name="T1" fmla="*/ 0 h 1117"/>
                  <a:gd name="T2" fmla="*/ 1529 w 1529"/>
                  <a:gd name="T3" fmla="*/ 410 h 1117"/>
                  <a:gd name="T4" fmla="*/ 929 w 1529"/>
                  <a:gd name="T5" fmla="*/ 1117 h 1117"/>
                  <a:gd name="T6" fmla="*/ 0 w 1529"/>
                  <a:gd name="T7" fmla="*/ 0 h 1117"/>
                  <a:gd name="T8" fmla="*/ 1200 w 1529"/>
                  <a:gd name="T9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9" h="1117">
                    <a:moveTo>
                      <a:pt x="1200" y="0"/>
                    </a:moveTo>
                    <a:lnTo>
                      <a:pt x="1529" y="410"/>
                    </a:lnTo>
                    <a:lnTo>
                      <a:pt x="929" y="1117"/>
                    </a:lnTo>
                    <a:lnTo>
                      <a:pt x="0" y="0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B82348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2F2AFA5-AE28-98A2-46A3-FDED09FB4F0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87121" y="970104"/>
                <a:ext cx="2596707" cy="1812831"/>
              </a:xfrm>
              <a:custGeom>
                <a:avLst/>
                <a:gdLst>
                  <a:gd name="T0" fmla="*/ 1200 w 1538"/>
                  <a:gd name="T1" fmla="*/ 1109 h 1109"/>
                  <a:gd name="T2" fmla="*/ 1538 w 1538"/>
                  <a:gd name="T3" fmla="*/ 690 h 1109"/>
                  <a:gd name="T4" fmla="*/ 937 w 1538"/>
                  <a:gd name="T5" fmla="*/ 0 h 1109"/>
                  <a:gd name="T6" fmla="*/ 0 w 1538"/>
                  <a:gd name="T7" fmla="*/ 1109 h 1109"/>
                  <a:gd name="T8" fmla="*/ 1200 w 1538"/>
                  <a:gd name="T9" fmla="*/ 1109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8" h="1109">
                    <a:moveTo>
                      <a:pt x="1200" y="1109"/>
                    </a:moveTo>
                    <a:lnTo>
                      <a:pt x="1538" y="690"/>
                    </a:lnTo>
                    <a:lnTo>
                      <a:pt x="937" y="0"/>
                    </a:lnTo>
                    <a:lnTo>
                      <a:pt x="0" y="1109"/>
                    </a:lnTo>
                    <a:lnTo>
                      <a:pt x="1200" y="1109"/>
                    </a:lnTo>
                    <a:close/>
                  </a:path>
                </a:pathLst>
              </a:custGeom>
              <a:solidFill>
                <a:srgbClr val="B82348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4039039-0A91-7DB4-C3B7-8B60D0A0E79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88600" y="2878279"/>
                <a:ext cx="2581927" cy="1827003"/>
              </a:xfrm>
              <a:custGeom>
                <a:avLst/>
                <a:gdLst>
                  <a:gd name="T0" fmla="*/ 1200 w 1529"/>
                  <a:gd name="T1" fmla="*/ 0 h 1117"/>
                  <a:gd name="T2" fmla="*/ 1529 w 1529"/>
                  <a:gd name="T3" fmla="*/ 410 h 1117"/>
                  <a:gd name="T4" fmla="*/ 929 w 1529"/>
                  <a:gd name="T5" fmla="*/ 1117 h 1117"/>
                  <a:gd name="T6" fmla="*/ 0 w 1529"/>
                  <a:gd name="T7" fmla="*/ 0 h 1117"/>
                  <a:gd name="T8" fmla="*/ 1200 w 1529"/>
                  <a:gd name="T9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9" h="1117">
                    <a:moveTo>
                      <a:pt x="1200" y="0"/>
                    </a:moveTo>
                    <a:lnTo>
                      <a:pt x="1529" y="410"/>
                    </a:lnTo>
                    <a:lnTo>
                      <a:pt x="929" y="1117"/>
                    </a:lnTo>
                    <a:lnTo>
                      <a:pt x="0" y="0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Rectangle 19">
                <a:extLst>
                  <a:ext uri="{FF2B5EF4-FFF2-40B4-BE49-F238E27FC236}">
                    <a16:creationId xmlns:a16="http://schemas.microsoft.com/office/drawing/2014/main" id="{1F3A4D98-8397-E506-83CA-41C29EBEC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5693" y="1549899"/>
                <a:ext cx="1405502" cy="10178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r>
                  <a:rPr lang="en-US" sz="1867" b="1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input data </a:t>
                </a:r>
              </a:p>
              <a:p>
                <a:r>
                  <a:rPr lang="en-US" sz="1867" b="1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output data</a:t>
                </a:r>
                <a:endParaRPr lang="en-US" sz="1867" dirty="0">
                  <a:solidFill>
                    <a:schemeClr val="bg1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3" name="Rectangle 20">
                <a:extLst>
                  <a:ext uri="{FF2B5EF4-FFF2-40B4-BE49-F238E27FC236}">
                    <a16:creationId xmlns:a16="http://schemas.microsoft.com/office/drawing/2014/main" id="{BD6C0700-00D6-F27A-9262-1A4967DA4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752" y="1529036"/>
                <a:ext cx="1495477" cy="125873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endParaRPr lang="en-GB" sz="1867" dirty="0">
                  <a:solidFill>
                    <a:srgbClr val="404955"/>
                  </a:solidFill>
                </a:endParaRPr>
              </a:p>
            </p:txBody>
          </p:sp>
          <p:sp>
            <p:nvSpPr>
              <p:cNvPr id="34" name="Rectangle 21">
                <a:extLst>
                  <a:ext uri="{FF2B5EF4-FFF2-40B4-BE49-F238E27FC236}">
                    <a16:creationId xmlns:a16="http://schemas.microsoft.com/office/drawing/2014/main" id="{7A563368-6D41-8CCE-3AEF-AA7EB16BD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5045" y="3040622"/>
                <a:ext cx="1405502" cy="10178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pPr>
                  <a:buFont typeface="Wingdings" charset="2"/>
                  <a:buChar char="§"/>
                </a:pPr>
                <a:endParaRPr lang="en-US" sz="1867" dirty="0"/>
              </a:p>
            </p:txBody>
          </p:sp>
          <p:sp>
            <p:nvSpPr>
              <p:cNvPr id="35" name="Rectangle 22">
                <a:extLst>
                  <a:ext uri="{FF2B5EF4-FFF2-40B4-BE49-F238E27FC236}">
                    <a16:creationId xmlns:a16="http://schemas.microsoft.com/office/drawing/2014/main" id="{E7419CB0-21F9-025E-93E2-B4D3F0CD4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1303" y="3003798"/>
                <a:ext cx="1643735" cy="10178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application</a:t>
                </a:r>
                <a:endParaRPr lang="en-US" sz="1867" dirty="0">
                  <a:solidFill>
                    <a:srgbClr val="404955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6" name="Rectangle 23">
                <a:extLst>
                  <a:ext uri="{FF2B5EF4-FFF2-40B4-BE49-F238E27FC236}">
                    <a16:creationId xmlns:a16="http://schemas.microsoft.com/office/drawing/2014/main" id="{D43F5610-F5D3-E22C-DFA3-20C0C700F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586" y="3867894"/>
                <a:ext cx="1405502" cy="63519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pPr algn="ctr"/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business</a:t>
                </a:r>
              </a:p>
              <a:p>
                <a:pPr algn="ctr"/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models</a:t>
                </a:r>
                <a:endParaRPr lang="en-US" sz="1867" dirty="0">
                  <a:solidFill>
                    <a:srgbClr val="404955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7" name="Rectangle 24">
                <a:extLst>
                  <a:ext uri="{FF2B5EF4-FFF2-40B4-BE49-F238E27FC236}">
                    <a16:creationId xmlns:a16="http://schemas.microsoft.com/office/drawing/2014/main" id="{CDEF88B4-1753-7EF6-E1D7-ED8976DE9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013" y="1136311"/>
                <a:ext cx="2145940" cy="52310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pPr algn="ctr"/>
                <a:r>
                  <a:rPr lang="en-US" sz="1867" b="1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software</a:t>
                </a:r>
                <a:endParaRPr lang="en-US" sz="1867" dirty="0">
                  <a:solidFill>
                    <a:schemeClr val="bg1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8" name="Rectangle 20">
                <a:extLst>
                  <a:ext uri="{FF2B5EF4-FFF2-40B4-BE49-F238E27FC236}">
                    <a16:creationId xmlns:a16="http://schemas.microsoft.com/office/drawing/2014/main" id="{6165D204-F76A-CA1B-5909-D01D27927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435" y="2897188"/>
                <a:ext cx="1495477" cy="125873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endParaRPr lang="en-US" sz="1867" dirty="0">
                  <a:solidFill>
                    <a:srgbClr val="404955"/>
                  </a:solidFill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B393DA-7FB6-3220-2C4A-60CF99E7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436" y="2247684"/>
              <a:ext cx="1849816" cy="133174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/>
            <a:p>
              <a:r>
                <a:rPr lang="en-US" sz="1867" b="1" dirty="0">
                  <a:solidFill>
                    <a:srgbClr val="404955"/>
                  </a:solidFill>
                  <a:latin typeface="Avenir Book" panose="02000503020000020003" pitchFamily="2" charset="0"/>
                </a:rPr>
                <a:t>hardware</a:t>
              </a:r>
            </a:p>
          </p:txBody>
        </p:sp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id="{89F00C6E-281D-0BDB-82E2-3DCB40C8B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096" y="4049307"/>
              <a:ext cx="2163361" cy="133174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/>
            <a:p>
              <a:r>
                <a:rPr lang="en-US" sz="1867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simulation &amp;</a:t>
              </a:r>
            </a:p>
            <a:p>
              <a:r>
                <a:rPr lang="en-US" sz="1867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models</a:t>
              </a:r>
              <a:endParaRPr lang="en-US" sz="1867" dirty="0">
                <a:solidFill>
                  <a:schemeClr val="bg1"/>
                </a:solidFill>
                <a:latin typeface="Avenir Book" panose="02000503020000020003" pitchFamily="2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D3F93C-2A99-8918-A284-D068FB471145}"/>
              </a:ext>
            </a:extLst>
          </p:cNvPr>
          <p:cNvCxnSpPr>
            <a:cxnSpLocks/>
          </p:cNvCxnSpPr>
          <p:nvPr/>
        </p:nvCxnSpPr>
        <p:spPr>
          <a:xfrm>
            <a:off x="7980218" y="15240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9AB7F8-6DCC-B7AB-3750-E8785B489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1455" y="1510144"/>
            <a:ext cx="3752727" cy="45753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Trade secrets: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dirty="0"/>
              <a:t>Directive 2016/943 (harmonized the treatment of trade secrets in Europe) – TRIPS Art. 39: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(1)  Information </a:t>
            </a:r>
          </a:p>
          <a:p>
            <a:pPr marL="0" indent="0">
              <a:buNone/>
            </a:pPr>
            <a:r>
              <a:rPr lang="en-GB" sz="1800" dirty="0"/>
              <a:t>(2)  Secret</a:t>
            </a:r>
          </a:p>
          <a:p>
            <a:pPr marL="0" indent="0">
              <a:buNone/>
            </a:pPr>
            <a:r>
              <a:rPr lang="en-GB" sz="1800" dirty="0"/>
              <a:t>(3)  Commercial value due to secrecy </a:t>
            </a:r>
          </a:p>
          <a:p>
            <a:pPr marL="0" indent="0">
              <a:buNone/>
            </a:pPr>
            <a:r>
              <a:rPr lang="en-GB" sz="1800" dirty="0"/>
              <a:t>(4)  Measures to keep it secret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u="sng" dirty="0"/>
              <a:t>BUT: </a:t>
            </a:r>
            <a:r>
              <a:rPr lang="en-GB" sz="1800" dirty="0"/>
              <a:t>does not prevent independent discovery (non exclusive right) and  (safely) </a:t>
            </a:r>
            <a:r>
              <a:rPr lang="en-GB" sz="1800" b="1" dirty="0">
                <a:solidFill>
                  <a:srgbClr val="C00000"/>
                </a:solidFill>
              </a:rPr>
              <a:t>does not protect against reverse engineering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70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F65D-8733-24F7-8C86-48550163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composite IP protection of digital twins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19CA3-BBDF-9356-1DE2-4B16E80E7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400" y="1219199"/>
            <a:ext cx="9946832" cy="5088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As with many emerging technologies digital twins are characterized by a composite technical nature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b="1" dirty="0">
                <a:solidFill>
                  <a:schemeClr val="accent2"/>
                </a:solidFill>
                <a:sym typeface="Wingdings" pitchFamily="2" charset="2"/>
              </a:rPr>
              <a:t>require in practice a multiplicity of existing IP rights to protect all their components</a:t>
            </a:r>
          </a:p>
          <a:p>
            <a:pPr marL="0" indent="0">
              <a:buNone/>
            </a:pPr>
            <a:endParaRPr lang="en-GB" sz="900" dirty="0"/>
          </a:p>
          <a:p>
            <a:endParaRPr lang="en-GB" sz="900" dirty="0"/>
          </a:p>
          <a:p>
            <a:pPr lvl="1">
              <a:buFont typeface="System Font Regular"/>
              <a:buChar char="–"/>
            </a:pPr>
            <a:r>
              <a:rPr lang="en-GB" b="1" dirty="0">
                <a:solidFill>
                  <a:srgbClr val="002060"/>
                </a:solidFill>
              </a:rPr>
              <a:t>Copyright &amp; computer program:</a:t>
            </a:r>
            <a:r>
              <a:rPr lang="en-GB" dirty="0"/>
              <a:t> </a:t>
            </a:r>
          </a:p>
          <a:p>
            <a:pPr lvl="2">
              <a:buFont typeface="System Font Regular"/>
              <a:buChar char="–"/>
            </a:pPr>
            <a:r>
              <a:rPr lang="en-GB" dirty="0"/>
              <a:t>yes </a:t>
            </a:r>
            <a:r>
              <a:rPr lang="en-GB" b="1" dirty="0">
                <a:solidFill>
                  <a:srgbClr val="C00000"/>
                </a:solidFill>
              </a:rPr>
              <a:t>but</a:t>
            </a:r>
            <a:r>
              <a:rPr lang="en-GB" dirty="0"/>
              <a:t> only the expression (not the underlying algorithm)</a:t>
            </a:r>
          </a:p>
          <a:p>
            <a:pPr lvl="2">
              <a:buFont typeface="System Font Regular"/>
              <a:buChar char="–"/>
            </a:pPr>
            <a:endParaRPr lang="en-GB" sz="600" dirty="0"/>
          </a:p>
          <a:p>
            <a:pPr lvl="1">
              <a:buFont typeface="System Font Regular"/>
              <a:buChar char="–"/>
            </a:pPr>
            <a:r>
              <a:rPr lang="en-GB" b="1" dirty="0">
                <a:solidFill>
                  <a:srgbClr val="7030A0"/>
                </a:solidFill>
              </a:rPr>
              <a:t>Patents &amp; technical functionalities:</a:t>
            </a:r>
            <a:r>
              <a:rPr lang="en-GB" dirty="0"/>
              <a:t> </a:t>
            </a:r>
          </a:p>
          <a:p>
            <a:pPr lvl="2">
              <a:buFont typeface="System Font Regular"/>
              <a:buChar char="–"/>
            </a:pPr>
            <a:r>
              <a:rPr lang="en-GB" dirty="0"/>
              <a:t>yes </a:t>
            </a:r>
            <a:r>
              <a:rPr lang="en-GB" b="1" dirty="0">
                <a:solidFill>
                  <a:srgbClr val="C00000"/>
                </a:solidFill>
              </a:rPr>
              <a:t>but</a:t>
            </a:r>
            <a:r>
              <a:rPr lang="en-GB" dirty="0"/>
              <a:t> only if there is an inventive technical contribution over the prior art</a:t>
            </a:r>
          </a:p>
          <a:p>
            <a:pPr lvl="2">
              <a:buFont typeface="System Font Regular"/>
              <a:buChar char="–"/>
            </a:pPr>
            <a:endParaRPr lang="en-GB" sz="600" dirty="0"/>
          </a:p>
          <a:p>
            <a:pPr lvl="1">
              <a:buFont typeface="System Font Regular"/>
              <a:buChar char="–"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Sui generis database rights &amp; data:</a:t>
            </a:r>
            <a:r>
              <a:rPr lang="en-GB" dirty="0"/>
              <a:t> </a:t>
            </a:r>
          </a:p>
          <a:p>
            <a:pPr lvl="2">
              <a:buFont typeface="System Font Regular"/>
              <a:buChar char="–"/>
            </a:pPr>
            <a:r>
              <a:rPr lang="en-GB" dirty="0"/>
              <a:t>yes </a:t>
            </a:r>
            <a:r>
              <a:rPr lang="en-GB" b="1" dirty="0">
                <a:solidFill>
                  <a:srgbClr val="C00000"/>
                </a:solidFill>
              </a:rPr>
              <a:t>but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only for investments related to data "obtained, verified, or presented" (note "created")</a:t>
            </a:r>
          </a:p>
          <a:p>
            <a:pPr lvl="2">
              <a:buFont typeface="System Font Regular"/>
              <a:buChar char="–"/>
            </a:pPr>
            <a:endParaRPr lang="en-GB" sz="600" dirty="0"/>
          </a:p>
          <a:p>
            <a:pPr lvl="1">
              <a:buFont typeface="System Font Regular"/>
              <a:buChar char="–"/>
            </a:pPr>
            <a:r>
              <a:rPr lang="en-GB" b="1" dirty="0">
                <a:solidFill>
                  <a:srgbClr val="00B0F0"/>
                </a:solidFill>
              </a:rPr>
              <a:t>Trade secrets:</a:t>
            </a:r>
            <a:r>
              <a:rPr lang="en-GB" dirty="0"/>
              <a:t> </a:t>
            </a:r>
          </a:p>
          <a:p>
            <a:pPr lvl="2">
              <a:buFont typeface="System Font Regular"/>
              <a:buChar char="–"/>
            </a:pPr>
            <a:r>
              <a:rPr lang="en-GB" dirty="0"/>
              <a:t>yes </a:t>
            </a:r>
            <a:r>
              <a:rPr lang="en-GB" b="1" dirty="0">
                <a:solidFill>
                  <a:srgbClr val="C00000"/>
                </a:solidFill>
              </a:rPr>
              <a:t>but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only if maintained secret... (risks of reverse engineering, leaks, etc.)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Protecting digital twins is indeed possible, but require a </a:t>
            </a:r>
            <a:r>
              <a:rPr lang="en-GB" b="1" dirty="0">
                <a:solidFill>
                  <a:schemeClr val="accent2"/>
                </a:solidFill>
              </a:rPr>
              <a:t>careful assessment of the risks/benefits associated with each IP regime!</a:t>
            </a:r>
          </a:p>
        </p:txBody>
      </p:sp>
    </p:spTree>
    <p:extLst>
      <p:ext uri="{BB962C8B-B14F-4D97-AF65-F5344CB8AC3E}">
        <p14:creationId xmlns:p14="http://schemas.microsoft.com/office/powerpoint/2010/main" val="304324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2DD0-3163-A66B-8FD7-BBA02C0B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59" y="668920"/>
            <a:ext cx="10462184" cy="5768950"/>
          </a:xfrm>
        </p:spPr>
        <p:txBody>
          <a:bodyPr anchor="ctr"/>
          <a:lstStyle/>
          <a:p>
            <a:pPr algn="ctr"/>
            <a:r>
              <a:rPr lang="en-GB" sz="8800" b="0" dirty="0">
                <a:solidFill>
                  <a:schemeClr val="bg1"/>
                </a:solidFill>
              </a:rPr>
              <a:t>Thank-you!</a:t>
            </a:r>
          </a:p>
        </p:txBody>
      </p:sp>
    </p:spTree>
    <p:extLst>
      <p:ext uri="{BB962C8B-B14F-4D97-AF65-F5344CB8AC3E}">
        <p14:creationId xmlns:p14="http://schemas.microsoft.com/office/powerpoint/2010/main" val="352927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E1998-283B-4FBF-9ECE-D5A673E9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48" y="580718"/>
            <a:ext cx="10462184" cy="539875"/>
          </a:xfrm>
        </p:spPr>
        <p:txBody>
          <a:bodyPr/>
          <a:lstStyle/>
          <a:p>
            <a:r>
              <a:rPr lang="en-US" dirty="0"/>
              <a:t>What is a digital twin?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B545B8-E83B-3A69-F57B-FCC5AA02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99" y="1219199"/>
            <a:ext cx="10181612" cy="5088000"/>
          </a:xfrm>
        </p:spPr>
        <p:txBody>
          <a:bodyPr/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A digital twin is a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virtual replica of a physical object, process, or system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. </a:t>
            </a:r>
          </a:p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 pitchFamily="34" charset="0"/>
            </a:endParaRPr>
          </a:p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The digital twin is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informed by data from sensors,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CED8A4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that feed computer simulations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. </a:t>
            </a:r>
          </a:p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They can be used to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monitor, analyse, and optimise the performance of the real-world object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 pitchFamily="34" charset="0"/>
            </a:endParaRPr>
          </a:p>
          <a:p>
            <a:pPr>
              <a:buFont typeface="System Font Regular"/>
              <a:buChar char="–"/>
            </a:pPr>
            <a:r>
              <a:rPr lang="en-GB" b="1" dirty="0"/>
              <a:t>Aerospace</a:t>
            </a:r>
            <a:r>
              <a:rPr lang="en-GB" dirty="0"/>
              <a:t>: NASA's digital twin of a spacecraft (e.g. the ISS) can be used to monitor and predict its behaviour.</a:t>
            </a:r>
          </a:p>
          <a:p>
            <a:pPr>
              <a:buFont typeface="System Font Regular"/>
              <a:buChar char="–"/>
            </a:pPr>
            <a:endParaRPr lang="en-GB" dirty="0"/>
          </a:p>
          <a:p>
            <a:pPr>
              <a:buFont typeface="System Font Regular"/>
              <a:buChar char="–"/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28383D-D78F-2E52-484A-87345C4B5E10}"/>
              </a:ext>
            </a:extLst>
          </p:cNvPr>
          <p:cNvGrpSpPr/>
          <p:nvPr/>
        </p:nvGrpSpPr>
        <p:grpSpPr>
          <a:xfrm>
            <a:off x="1620981" y="3438504"/>
            <a:ext cx="8720933" cy="3156260"/>
            <a:chOff x="775854" y="1482436"/>
            <a:chExt cx="11113881" cy="421879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143244A-1AB4-AB0B-EC04-4CBD14F78FCE}"/>
                </a:ext>
              </a:extLst>
            </p:cNvPr>
            <p:cNvCxnSpPr/>
            <p:nvPr/>
          </p:nvCxnSpPr>
          <p:spPr>
            <a:xfrm>
              <a:off x="4447312" y="1939636"/>
              <a:ext cx="0" cy="2341419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0D3D8F-DFDD-8B69-C144-74BBFC4C3087}"/>
                </a:ext>
              </a:extLst>
            </p:cNvPr>
            <p:cNvCxnSpPr/>
            <p:nvPr/>
          </p:nvCxnSpPr>
          <p:spPr>
            <a:xfrm>
              <a:off x="4447313" y="1953491"/>
              <a:ext cx="581891" cy="0"/>
            </a:xfrm>
            <a:prstGeom prst="line">
              <a:avLst/>
            </a:prstGeom>
            <a:ln w="1905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F329517-D4EC-F4D2-B09F-781C6BE6F016}"/>
                </a:ext>
              </a:extLst>
            </p:cNvPr>
            <p:cNvCxnSpPr/>
            <p:nvPr/>
          </p:nvCxnSpPr>
          <p:spPr>
            <a:xfrm>
              <a:off x="4447313" y="2729345"/>
              <a:ext cx="581891" cy="0"/>
            </a:xfrm>
            <a:prstGeom prst="line">
              <a:avLst/>
            </a:prstGeom>
            <a:ln w="1905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01A6019-3835-A0EE-01E4-AC0185E4AD8A}"/>
                </a:ext>
              </a:extLst>
            </p:cNvPr>
            <p:cNvCxnSpPr/>
            <p:nvPr/>
          </p:nvCxnSpPr>
          <p:spPr>
            <a:xfrm>
              <a:off x="4447313" y="3505200"/>
              <a:ext cx="581891" cy="0"/>
            </a:xfrm>
            <a:prstGeom prst="line">
              <a:avLst/>
            </a:prstGeom>
            <a:ln w="1905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9C7A875-A200-C341-177C-9ED1BF473BA6}"/>
                </a:ext>
              </a:extLst>
            </p:cNvPr>
            <p:cNvCxnSpPr/>
            <p:nvPr/>
          </p:nvCxnSpPr>
          <p:spPr>
            <a:xfrm>
              <a:off x="4447314" y="4281054"/>
              <a:ext cx="581891" cy="0"/>
            </a:xfrm>
            <a:prstGeom prst="line">
              <a:avLst/>
            </a:prstGeom>
            <a:ln w="1905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C21A16-DB7D-5363-EBA9-1B7F3D69B7AF}"/>
                </a:ext>
              </a:extLst>
            </p:cNvPr>
            <p:cNvSpPr txBox="1"/>
            <p:nvPr/>
          </p:nvSpPr>
          <p:spPr>
            <a:xfrm>
              <a:off x="5111930" y="1676400"/>
              <a:ext cx="1166469" cy="627365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0" indent="0" algn="ctr">
                <a:lnSpc>
                  <a:spcPct val="100000"/>
                </a:lnSpc>
                <a:spcAft>
                  <a:spcPts val="300"/>
                </a:spcAft>
                <a:buNone/>
              </a:pPr>
              <a:r>
                <a:rPr lang="en-GB" sz="1400" b="1" dirty="0">
                  <a:latin typeface="Avenir Book" panose="02000503020000020003" pitchFamily="2" charset="0"/>
                </a:rPr>
                <a:t>operational</a:t>
              </a:r>
            </a:p>
            <a:p>
              <a:pPr marL="0" indent="0" algn="ctr">
                <a:lnSpc>
                  <a:spcPct val="100000"/>
                </a:lnSpc>
                <a:spcAft>
                  <a:spcPts val="300"/>
                </a:spcAft>
                <a:buNone/>
              </a:pPr>
              <a:r>
                <a:rPr lang="en-GB" sz="1400" b="1" dirty="0">
                  <a:latin typeface="Avenir Book" panose="02000503020000020003" pitchFamily="2" charset="0"/>
                </a:rPr>
                <a:t>history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D5B55D-1DF0-CF23-D9F1-9FBDA95B2D60}"/>
                </a:ext>
              </a:extLst>
            </p:cNvPr>
            <p:cNvSpPr txBox="1"/>
            <p:nvPr/>
          </p:nvSpPr>
          <p:spPr>
            <a:xfrm>
              <a:off x="5041453" y="2466109"/>
              <a:ext cx="1307427" cy="627365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0" indent="0" algn="ctr">
                <a:lnSpc>
                  <a:spcPct val="100000"/>
                </a:lnSpc>
                <a:spcAft>
                  <a:spcPts val="300"/>
                </a:spcAft>
                <a:buNone/>
              </a:pPr>
              <a:r>
                <a:rPr lang="en-GB" sz="1400" b="1" dirty="0">
                  <a:latin typeface="Avenir Book" panose="02000503020000020003" pitchFamily="2" charset="0"/>
                </a:rPr>
                <a:t>maintenance</a:t>
              </a:r>
            </a:p>
            <a:p>
              <a:pPr marL="0" indent="0" algn="ctr">
                <a:lnSpc>
                  <a:spcPct val="100000"/>
                </a:lnSpc>
                <a:spcAft>
                  <a:spcPts val="300"/>
                </a:spcAft>
                <a:buNone/>
              </a:pPr>
              <a:r>
                <a:rPr lang="en-GB" sz="1400" b="1" dirty="0">
                  <a:latin typeface="Avenir Book" panose="02000503020000020003" pitchFamily="2" charset="0"/>
                </a:rPr>
                <a:t>history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548C0E-94BE-079D-25D0-A5994749B987}"/>
                </a:ext>
              </a:extLst>
            </p:cNvPr>
            <p:cNvSpPr txBox="1"/>
            <p:nvPr/>
          </p:nvSpPr>
          <p:spPr>
            <a:xfrm>
              <a:off x="5219181" y="3255817"/>
              <a:ext cx="951970" cy="627365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0" indent="0" algn="ctr">
                <a:lnSpc>
                  <a:spcPct val="100000"/>
                </a:lnSpc>
                <a:spcAft>
                  <a:spcPts val="300"/>
                </a:spcAft>
                <a:buNone/>
              </a:pPr>
              <a:r>
                <a:rPr lang="en-GB" sz="1400" b="1" dirty="0">
                  <a:latin typeface="Avenir Book" panose="02000503020000020003" pitchFamily="2" charset="0"/>
                </a:rPr>
                <a:t>real time </a:t>
              </a:r>
            </a:p>
            <a:p>
              <a:pPr marL="0" indent="0" algn="ctr">
                <a:lnSpc>
                  <a:spcPct val="100000"/>
                </a:lnSpc>
                <a:spcAft>
                  <a:spcPts val="300"/>
                </a:spcAft>
                <a:buNone/>
              </a:pPr>
              <a:r>
                <a:rPr lang="en-GB" sz="1400" b="1" dirty="0">
                  <a:latin typeface="Avenir Book" panose="02000503020000020003" pitchFamily="2" charset="0"/>
                </a:rPr>
                <a:t>data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7D2188-F477-483D-6869-426727B4A247}"/>
                </a:ext>
              </a:extLst>
            </p:cNvPr>
            <p:cNvSpPr txBox="1"/>
            <p:nvPr/>
          </p:nvSpPr>
          <p:spPr>
            <a:xfrm>
              <a:off x="5055751" y="4045525"/>
              <a:ext cx="1278827" cy="627365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0" indent="0" algn="ctr">
                <a:lnSpc>
                  <a:spcPct val="100000"/>
                </a:lnSpc>
                <a:spcAft>
                  <a:spcPts val="300"/>
                </a:spcAft>
                <a:buNone/>
              </a:pPr>
              <a:r>
                <a:rPr lang="en-GB" sz="1400" b="1" dirty="0">
                  <a:latin typeface="Avenir Book" panose="02000503020000020003" pitchFamily="2" charset="0"/>
                </a:rPr>
                <a:t>space</a:t>
              </a:r>
            </a:p>
            <a:p>
              <a:pPr marL="0" indent="0" algn="ctr">
                <a:lnSpc>
                  <a:spcPct val="100000"/>
                </a:lnSpc>
                <a:spcAft>
                  <a:spcPts val="300"/>
                </a:spcAft>
                <a:buNone/>
              </a:pPr>
              <a:r>
                <a:rPr lang="en-GB" sz="1400" b="1" dirty="0">
                  <a:latin typeface="Avenir Book" panose="02000503020000020003" pitchFamily="2" charset="0"/>
                </a:rPr>
                <a:t>environment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8E501B-EB5A-351D-D32C-3733F04EF030}"/>
                </a:ext>
              </a:extLst>
            </p:cNvPr>
            <p:cNvCxnSpPr>
              <a:cxnSpLocks/>
            </p:cNvCxnSpPr>
            <p:nvPr/>
          </p:nvCxnSpPr>
          <p:spPr>
            <a:xfrm>
              <a:off x="6248400" y="1953488"/>
              <a:ext cx="734300" cy="0"/>
            </a:xfrm>
            <a:prstGeom prst="line">
              <a:avLst/>
            </a:prstGeom>
            <a:ln w="1905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10620B3-92A1-51EF-CD01-6A7DE783EF52}"/>
                </a:ext>
              </a:extLst>
            </p:cNvPr>
            <p:cNvCxnSpPr/>
            <p:nvPr/>
          </p:nvCxnSpPr>
          <p:spPr>
            <a:xfrm>
              <a:off x="6400809" y="2729342"/>
              <a:ext cx="581891" cy="0"/>
            </a:xfrm>
            <a:prstGeom prst="line">
              <a:avLst/>
            </a:prstGeom>
            <a:ln w="1905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874D9F-FFF4-31D4-C3C1-CA26D21EE44C}"/>
                </a:ext>
              </a:extLst>
            </p:cNvPr>
            <p:cNvCxnSpPr>
              <a:cxnSpLocks/>
            </p:cNvCxnSpPr>
            <p:nvPr/>
          </p:nvCxnSpPr>
          <p:spPr>
            <a:xfrm>
              <a:off x="6151418" y="3505197"/>
              <a:ext cx="831282" cy="0"/>
            </a:xfrm>
            <a:prstGeom prst="line">
              <a:avLst/>
            </a:prstGeom>
            <a:ln w="1905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14F3A0-1740-6D87-C00D-E87E71199196}"/>
                </a:ext>
              </a:extLst>
            </p:cNvPr>
            <p:cNvCxnSpPr>
              <a:cxnSpLocks/>
            </p:cNvCxnSpPr>
            <p:nvPr/>
          </p:nvCxnSpPr>
          <p:spPr>
            <a:xfrm>
              <a:off x="6317673" y="4281051"/>
              <a:ext cx="665028" cy="0"/>
            </a:xfrm>
            <a:prstGeom prst="line">
              <a:avLst/>
            </a:prstGeom>
            <a:ln w="1905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A9E7DA2-FC2B-42E3-183F-CE99D7CE43DA}"/>
                </a:ext>
              </a:extLst>
            </p:cNvPr>
            <p:cNvSpPr/>
            <p:nvPr/>
          </p:nvSpPr>
          <p:spPr>
            <a:xfrm>
              <a:off x="6968839" y="1482436"/>
              <a:ext cx="2743200" cy="3172691"/>
            </a:xfrm>
            <a:prstGeom prst="roundRect">
              <a:avLst/>
            </a:prstGeom>
            <a:noFill/>
            <a:ln w="1905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933E804-64F0-2384-009A-EBA52B21DF5E}"/>
                </a:ext>
              </a:extLst>
            </p:cNvPr>
            <p:cNvCxnSpPr/>
            <p:nvPr/>
          </p:nvCxnSpPr>
          <p:spPr>
            <a:xfrm>
              <a:off x="9698191" y="3075706"/>
              <a:ext cx="581891" cy="0"/>
            </a:xfrm>
            <a:prstGeom prst="line">
              <a:avLst/>
            </a:prstGeom>
            <a:ln w="1905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9F03AC-D43F-F409-3DEF-AA9D536F0EC7}"/>
                </a:ext>
              </a:extLst>
            </p:cNvPr>
            <p:cNvSpPr txBox="1"/>
            <p:nvPr/>
          </p:nvSpPr>
          <p:spPr>
            <a:xfrm>
              <a:off x="10357596" y="2564280"/>
              <a:ext cx="1532139" cy="966761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0" indent="0" algn="ctr">
                <a:lnSpc>
                  <a:spcPct val="100000"/>
                </a:lnSpc>
                <a:spcAft>
                  <a:spcPts val="300"/>
                </a:spcAft>
                <a:buNone/>
              </a:pPr>
              <a:r>
                <a:rPr lang="en-GB" sz="1400" b="1" dirty="0">
                  <a:latin typeface="Avenir Book" panose="02000503020000020003" pitchFamily="2" charset="0"/>
                </a:rPr>
                <a:t>state of the ISS</a:t>
              </a:r>
            </a:p>
            <a:p>
              <a:pPr marL="0" indent="0" algn="ctr">
                <a:lnSpc>
                  <a:spcPct val="100000"/>
                </a:lnSpc>
                <a:spcAft>
                  <a:spcPts val="300"/>
                </a:spcAft>
                <a:buNone/>
              </a:pPr>
              <a:r>
                <a:rPr lang="en-GB" sz="1400" b="1" dirty="0">
                  <a:latin typeface="Avenir Book" panose="02000503020000020003" pitchFamily="2" charset="0"/>
                </a:rPr>
                <a:t>&amp;</a:t>
              </a:r>
            </a:p>
            <a:p>
              <a:pPr marL="0" indent="0" algn="ctr">
                <a:lnSpc>
                  <a:spcPct val="100000"/>
                </a:lnSpc>
                <a:spcAft>
                  <a:spcPts val="300"/>
                </a:spcAft>
                <a:buNone/>
              </a:pPr>
              <a:r>
                <a:rPr lang="en-GB" sz="1400" b="1" dirty="0">
                  <a:latin typeface="Avenir Book" panose="02000503020000020003" pitchFamily="2" charset="0"/>
                </a:rPr>
                <a:t>predictions</a:t>
              </a:r>
            </a:p>
          </p:txBody>
        </p: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7CC58574-F7C6-48EF-BC13-64A4564DEC74}"/>
                </a:ext>
              </a:extLst>
            </p:cNvPr>
            <p:cNvCxnSpPr>
              <a:cxnSpLocks/>
              <a:stCxn id="20" idx="2"/>
              <a:endCxn id="25" idx="2"/>
            </p:cNvCxnSpPr>
            <p:nvPr/>
          </p:nvCxnSpPr>
          <p:spPr>
            <a:xfrm rot="5400000">
              <a:off x="6465688" y="-238379"/>
              <a:ext cx="888559" cy="8427398"/>
            </a:xfrm>
            <a:prstGeom prst="bentConnector3">
              <a:avLst>
                <a:gd name="adj1" fmla="val 192672"/>
              </a:avLst>
            </a:prstGeom>
            <a:ln w="19050"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2C8A62-3FF8-EFB8-697E-525E7D79AB3E}"/>
                </a:ext>
              </a:extLst>
            </p:cNvPr>
            <p:cNvSpPr txBox="1"/>
            <p:nvPr/>
          </p:nvSpPr>
          <p:spPr>
            <a:xfrm>
              <a:off x="7307277" y="3214255"/>
              <a:ext cx="2185852" cy="791921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0" indent="0" algn="ctr">
                <a:lnSpc>
                  <a:spcPct val="100000"/>
                </a:lnSpc>
                <a:spcAft>
                  <a:spcPts val="300"/>
                </a:spcAft>
                <a:buNone/>
              </a:pPr>
              <a:r>
                <a:rPr lang="en-GB" b="1" dirty="0">
                  <a:latin typeface="Avenir Book" panose="02000503020000020003" pitchFamily="2" charset="0"/>
                </a:rPr>
                <a:t>model</a:t>
              </a:r>
            </a:p>
            <a:p>
              <a:pPr marL="0" indent="0" algn="ctr">
                <a:lnSpc>
                  <a:spcPct val="100000"/>
                </a:lnSpc>
                <a:spcAft>
                  <a:spcPts val="300"/>
                </a:spcAft>
                <a:buNone/>
              </a:pPr>
              <a:r>
                <a:rPr lang="en-GB" dirty="0">
                  <a:latin typeface="Avenir Book" panose="02000503020000020003" pitchFamily="2" charset="0"/>
                </a:rPr>
                <a:t>(</a:t>
              </a:r>
              <a:r>
                <a:rPr lang="en-GB" sz="1400" dirty="0">
                  <a:latin typeface="Avenir Book" panose="02000503020000020003" pitchFamily="2" charset="0"/>
                </a:rPr>
                <a:t>design, physics, etc.)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DBAA3A-5F26-8C15-1E6E-75FF80AAF5B8}"/>
                </a:ext>
              </a:extLst>
            </p:cNvPr>
            <p:cNvSpPr txBox="1"/>
            <p:nvPr/>
          </p:nvSpPr>
          <p:spPr>
            <a:xfrm>
              <a:off x="6024170" y="5372119"/>
              <a:ext cx="1074541" cy="329110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0" indent="0">
                <a:lnSpc>
                  <a:spcPct val="100000"/>
                </a:lnSpc>
                <a:spcAft>
                  <a:spcPts val="300"/>
                </a:spcAft>
                <a:buNone/>
              </a:pPr>
              <a:r>
                <a:rPr lang="fr-FR" sz="1600" dirty="0">
                  <a:latin typeface="Avenir Book" panose="02000503020000020003" pitchFamily="2" charset="0"/>
                </a:rPr>
                <a:t>feedback</a:t>
              </a:r>
            </a:p>
          </p:txBody>
        </p:sp>
        <p:pic>
          <p:nvPicPr>
            <p:cNvPr id="24" name="Picture 2" descr="International Space Station Outline. Vector Stock Vector - Illustration of  blueprint, shuttle: 147026999">
              <a:extLst>
                <a:ext uri="{FF2B5EF4-FFF2-40B4-BE49-F238E27FC236}">
                  <a16:creationId xmlns:a16="http://schemas.microsoft.com/office/drawing/2014/main" id="{C691FF7C-EF03-8F96-4275-9068E2F1A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5855" y="1662547"/>
              <a:ext cx="2447636" cy="134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The International Space Station as of Oct. 4, 2018 | Flickr">
              <a:extLst>
                <a:ext uri="{FF2B5EF4-FFF2-40B4-BE49-F238E27FC236}">
                  <a16:creationId xmlns:a16="http://schemas.microsoft.com/office/drawing/2014/main" id="{CD1B08AA-4261-F912-FDBF-549031BA7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" y="1634836"/>
              <a:ext cx="3840827" cy="278476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349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E1998-283B-4FBF-9ECE-D5A673E9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48" y="580718"/>
            <a:ext cx="10462184" cy="539875"/>
          </a:xfrm>
        </p:spPr>
        <p:txBody>
          <a:bodyPr/>
          <a:lstStyle/>
          <a:p>
            <a:r>
              <a:rPr lang="en-US" dirty="0"/>
              <a:t>What is a digital twin?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B545B8-E83B-3A69-F57B-FCC5AA02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99" y="1219199"/>
            <a:ext cx="10354606" cy="1413165"/>
          </a:xfrm>
        </p:spPr>
        <p:txBody>
          <a:bodyPr/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A digital twin is a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virtual replica of a physical object, process, or system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. </a:t>
            </a:r>
          </a:p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 pitchFamily="34" charset="0"/>
            </a:endParaRPr>
          </a:p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The digital twin is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informed by data from sensors,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CED8A4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that feed computer simulations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. </a:t>
            </a:r>
          </a:p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They can be used to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monitor, analyse, and optimise the performance of the real-world object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 pitchFamily="34" charset="0"/>
            </a:endParaRPr>
          </a:p>
          <a:p>
            <a:pPr>
              <a:buFont typeface="System Font Regular"/>
              <a:buChar char="–"/>
            </a:pPr>
            <a:endParaRPr lang="en-GB" dirty="0"/>
          </a:p>
          <a:p>
            <a:pPr>
              <a:buFont typeface="System Font Regular"/>
              <a:buChar char="–"/>
            </a:pPr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53FED8B-69F8-CE57-E547-C966B2F6B450}"/>
              </a:ext>
            </a:extLst>
          </p:cNvPr>
          <p:cNvSpPr txBox="1">
            <a:spLocks/>
          </p:cNvSpPr>
          <p:nvPr/>
        </p:nvSpPr>
        <p:spPr>
          <a:xfrm>
            <a:off x="902400" y="2757052"/>
            <a:ext cx="6883856" cy="35085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87906" indent="-287906" algn="l" defTabSz="1218804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Arial" pitchFamily="34" charset="0"/>
              </a:defRPr>
            </a:lvl1pPr>
            <a:lvl2pPr marL="575814" indent="-287906" algn="l" defTabSz="1218804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Arial" pitchFamily="34" charset="0"/>
              </a:defRPr>
            </a:lvl2pPr>
            <a:lvl3pPr marL="863718" indent="-287906" algn="l" defTabSz="1218804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Arial" pitchFamily="34" charset="0"/>
              </a:defRPr>
            </a:lvl3pPr>
            <a:lvl4pPr marL="1151626" indent="-287906" algn="l" defTabSz="1218804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Arial" pitchFamily="34" charset="0"/>
              </a:defRPr>
            </a:lvl4pPr>
            <a:lvl5pPr marL="1439532" indent="-287906" algn="l" defTabSz="1316138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Arial" pitchFamily="34" charset="0"/>
              </a:defRPr>
            </a:lvl5pPr>
            <a:lvl6pPr marL="3351711" indent="-304702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2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5" indent="-304702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2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stem Font Regular"/>
              <a:buChar char="–"/>
            </a:pPr>
            <a:r>
              <a:rPr lang="en-GB" b="1" dirty="0"/>
              <a:t>Design &amp; Manufacturing:</a:t>
            </a:r>
            <a:r>
              <a:rPr lang="en-GB" dirty="0"/>
              <a:t> prototype, test and improve the performance of products and industrial processes, </a:t>
            </a:r>
            <a:r>
              <a:rPr lang="en-GB" sz="2000" dirty="0"/>
              <a:t>predict maintenance needs, help in training.</a:t>
            </a:r>
            <a:endParaRPr lang="en-GB" dirty="0"/>
          </a:p>
          <a:p>
            <a:pPr marL="0" indent="0">
              <a:buFont typeface="Wingdings" pitchFamily="2" charset="2"/>
              <a:buNone/>
            </a:pPr>
            <a:endParaRPr lang="en-GB" dirty="0"/>
          </a:p>
          <a:p>
            <a:pPr>
              <a:buFont typeface="System Font Regular"/>
              <a:buChar char="–"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Smart cities: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Digital twins can be used to create virtual models of cities to help planners manage traffic flow, energy or water consumption, etc.</a:t>
            </a:r>
          </a:p>
          <a:p>
            <a:pPr>
              <a:buFont typeface="System Font Regular"/>
              <a:buChar char="–"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System Font Regular"/>
              <a:buChar char="–"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Healthcare: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Digital twins can be used to create personalized simulations of patients to help clinicians diagnose pathologies  and tailor treatments to an individual's unique physiology and genetic makeup.</a:t>
            </a:r>
          </a:p>
          <a:p>
            <a:pPr>
              <a:buFont typeface="System Font Regular"/>
              <a:buChar char="–"/>
            </a:pPr>
            <a:endParaRPr lang="en-GB" dirty="0"/>
          </a:p>
        </p:txBody>
      </p:sp>
      <p:pic>
        <p:nvPicPr>
          <p:cNvPr id="7172" name="Picture 4" descr="Wind Energy Basics | NREL">
            <a:extLst>
              <a:ext uri="{FF2B5EF4-FFF2-40B4-BE49-F238E27FC236}">
                <a16:creationId xmlns:a16="http://schemas.microsoft.com/office/drawing/2014/main" id="{76221F2F-3F63-9706-856B-EEBEC388C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520" y="2729346"/>
            <a:ext cx="1742643" cy="26185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E89236D-1A5B-BBCE-4D6D-FAEFB969D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328" y="3657600"/>
            <a:ext cx="1719264" cy="2818243"/>
          </a:xfrm>
          <a:prstGeom prst="roundRect">
            <a:avLst/>
          </a:prstGeom>
        </p:spPr>
      </p:pic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CEA1D6E8-162D-97AF-7BD4-908FF96B1424}"/>
              </a:ext>
            </a:extLst>
          </p:cNvPr>
          <p:cNvCxnSpPr>
            <a:endCxn id="28" idx="0"/>
          </p:cNvCxnSpPr>
          <p:nvPr/>
        </p:nvCxnSpPr>
        <p:spPr>
          <a:xfrm>
            <a:off x="9822873" y="3034145"/>
            <a:ext cx="1102087" cy="623455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88DD2F1-AC72-769E-BE69-D15B0A95A2D5}"/>
              </a:ext>
            </a:extLst>
          </p:cNvPr>
          <p:cNvSpPr txBox="1"/>
          <p:nvPr/>
        </p:nvSpPr>
        <p:spPr>
          <a:xfrm>
            <a:off x="10280073" y="2757055"/>
            <a:ext cx="403957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fr-FR" sz="1600" dirty="0">
                <a:latin typeface="Avenir Book" panose="02000503020000020003" pitchFamily="2" charset="0"/>
              </a:rPr>
              <a:t>data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EB4DAB1F-02C0-803E-BB75-9665DBF5C3DB}"/>
              </a:ext>
            </a:extLst>
          </p:cNvPr>
          <p:cNvCxnSpPr>
            <a:endCxn id="7172" idx="2"/>
          </p:cNvCxnSpPr>
          <p:nvPr/>
        </p:nvCxnSpPr>
        <p:spPr>
          <a:xfrm rot="10800000">
            <a:off x="8937843" y="5347857"/>
            <a:ext cx="1134413" cy="775853"/>
          </a:xfrm>
          <a:prstGeom prst="bentConnector2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42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E1998-283B-4FBF-9ECE-D5A673E9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48" y="580718"/>
            <a:ext cx="10462184" cy="539875"/>
          </a:xfrm>
        </p:spPr>
        <p:txBody>
          <a:bodyPr/>
          <a:lstStyle/>
          <a:p>
            <a:r>
              <a:rPr lang="en-US" dirty="0"/>
              <a:t>What is a digital twin?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B545B8-E83B-3A69-F57B-FCC5AA02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99" y="1219199"/>
            <a:ext cx="10255752" cy="1413165"/>
          </a:xfrm>
        </p:spPr>
        <p:txBody>
          <a:bodyPr/>
          <a:lstStyle/>
          <a:p>
            <a:pPr marL="0" indent="0">
              <a:buNone/>
            </a:pPr>
            <a:r>
              <a:rPr lang="en-GB" sz="1900" dirty="0"/>
              <a:t>A digital twin is a </a:t>
            </a:r>
            <a:r>
              <a:rPr lang="en-GB" sz="1900" b="1" dirty="0">
                <a:solidFill>
                  <a:srgbClr val="0070C0"/>
                </a:solidFill>
              </a:rPr>
              <a:t>virtual replica of a physical object, process, or system</a:t>
            </a:r>
            <a:r>
              <a:rPr lang="en-GB" sz="1900" dirty="0"/>
              <a:t>. 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r>
              <a:rPr lang="en-GB" sz="1900" dirty="0"/>
              <a:t>The digital twin is </a:t>
            </a:r>
            <a:r>
              <a:rPr lang="en-GB" sz="1900" b="1" dirty="0">
                <a:solidFill>
                  <a:srgbClr val="7030A0"/>
                </a:solidFill>
              </a:rPr>
              <a:t>informed by data from sensors, </a:t>
            </a:r>
            <a:r>
              <a:rPr lang="en-GB" sz="1900" b="1" dirty="0">
                <a:solidFill>
                  <a:schemeClr val="accent6">
                    <a:lumMod val="50000"/>
                  </a:schemeClr>
                </a:solidFill>
              </a:rPr>
              <a:t>that feed computer simulations</a:t>
            </a:r>
            <a:r>
              <a:rPr lang="en-GB" sz="1900" b="1" dirty="0">
                <a:solidFill>
                  <a:srgbClr val="7030A0"/>
                </a:solidFill>
              </a:rPr>
              <a:t>. </a:t>
            </a:r>
          </a:p>
          <a:p>
            <a:pPr marL="0" indent="0">
              <a:buNone/>
            </a:pPr>
            <a:r>
              <a:rPr lang="en-GB" sz="1900" dirty="0"/>
              <a:t>They can be used to </a:t>
            </a:r>
            <a:r>
              <a:rPr lang="en-GB" sz="1900" b="1" dirty="0">
                <a:solidFill>
                  <a:srgbClr val="0070C0"/>
                </a:solidFill>
              </a:rPr>
              <a:t>monitor, analyse, and optimise the performance of the real-world object</a:t>
            </a:r>
            <a:r>
              <a:rPr lang="en-GB" sz="1900" dirty="0">
                <a:solidFill>
                  <a:srgbClr val="0070C0"/>
                </a:solidFill>
              </a:rPr>
              <a:t>.</a:t>
            </a:r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53FED8B-69F8-CE57-E547-C966B2F6B450}"/>
              </a:ext>
            </a:extLst>
          </p:cNvPr>
          <p:cNvSpPr txBox="1">
            <a:spLocks/>
          </p:cNvSpPr>
          <p:nvPr/>
        </p:nvSpPr>
        <p:spPr>
          <a:xfrm>
            <a:off x="902400" y="2757052"/>
            <a:ext cx="6883856" cy="35085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87906" indent="-287906" algn="l" defTabSz="1218804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Arial" pitchFamily="34" charset="0"/>
              </a:defRPr>
            </a:lvl1pPr>
            <a:lvl2pPr marL="575814" indent="-287906" algn="l" defTabSz="1218804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Arial" pitchFamily="34" charset="0"/>
              </a:defRPr>
            </a:lvl2pPr>
            <a:lvl3pPr marL="863718" indent="-287906" algn="l" defTabSz="1218804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Arial" pitchFamily="34" charset="0"/>
              </a:defRPr>
            </a:lvl3pPr>
            <a:lvl4pPr marL="1151626" indent="-287906" algn="l" defTabSz="1218804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Arial" pitchFamily="34" charset="0"/>
              </a:defRPr>
            </a:lvl4pPr>
            <a:lvl5pPr marL="1439532" indent="-287906" algn="l" defTabSz="1316138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Arial" pitchFamily="34" charset="0"/>
              </a:defRPr>
            </a:lvl5pPr>
            <a:lvl6pPr marL="3351711" indent="-304702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2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5" indent="-304702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2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stem Font Regular"/>
              <a:buChar char="–"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Design &amp; Manufacturing: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prototype, test and improve the performance of products and industrial processes, predict maintenance needs, help in training.</a:t>
            </a:r>
          </a:p>
          <a:p>
            <a:pPr marL="0" indent="0">
              <a:buFont typeface="Wingdings" pitchFamily="2" charset="2"/>
              <a:buNone/>
            </a:pPr>
            <a:endParaRPr lang="en-GB" dirty="0"/>
          </a:p>
          <a:p>
            <a:pPr>
              <a:buFont typeface="System Font Regular"/>
              <a:buChar char="–"/>
            </a:pPr>
            <a:r>
              <a:rPr lang="en-GB" b="1" dirty="0"/>
              <a:t>Smart cities: </a:t>
            </a:r>
            <a:r>
              <a:rPr lang="en-GB" dirty="0"/>
              <a:t>Digital twins can be used to create virtual models of cities to help planners manage traffic flow, energy or water consumption, etc.</a:t>
            </a:r>
          </a:p>
          <a:p>
            <a:pPr>
              <a:buFont typeface="System Font Regular"/>
              <a:buChar char="–"/>
            </a:pPr>
            <a:endParaRPr lang="en-GB" dirty="0"/>
          </a:p>
          <a:p>
            <a:pPr>
              <a:buFont typeface="System Font Regular"/>
              <a:buChar char="–"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Healthcare: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Digital twins can be used to create personalized simulations of patients to help clinicians diagnose pathologies  and tailor treatments to an individual's unique physiology and genetic makeup.</a:t>
            </a:r>
          </a:p>
          <a:p>
            <a:pPr>
              <a:buFont typeface="System Font Regular"/>
              <a:buChar char="–"/>
            </a:pPr>
            <a:endParaRPr lang="en-GB" dirty="0"/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CEA1D6E8-162D-97AF-7BD4-908FF96B1424}"/>
              </a:ext>
            </a:extLst>
          </p:cNvPr>
          <p:cNvCxnSpPr>
            <a:cxnSpLocks/>
          </p:cNvCxnSpPr>
          <p:nvPr/>
        </p:nvCxnSpPr>
        <p:spPr>
          <a:xfrm>
            <a:off x="9822873" y="3034145"/>
            <a:ext cx="1102087" cy="623455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88DD2F1-AC72-769E-BE69-D15B0A95A2D5}"/>
              </a:ext>
            </a:extLst>
          </p:cNvPr>
          <p:cNvSpPr txBox="1"/>
          <p:nvPr/>
        </p:nvSpPr>
        <p:spPr>
          <a:xfrm>
            <a:off x="10280073" y="2757055"/>
            <a:ext cx="403957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fr-FR" sz="1600" dirty="0">
                <a:latin typeface="Avenir Book" panose="02000503020000020003" pitchFamily="2" charset="0"/>
              </a:rPr>
              <a:t>data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EB4DAB1F-02C0-803E-BB75-9665DBF5C3DB}"/>
              </a:ext>
            </a:extLst>
          </p:cNvPr>
          <p:cNvCxnSpPr/>
          <p:nvPr/>
        </p:nvCxnSpPr>
        <p:spPr>
          <a:xfrm rot="10800000">
            <a:off x="8937843" y="5347857"/>
            <a:ext cx="1134413" cy="775853"/>
          </a:xfrm>
          <a:prstGeom prst="bentConnector2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16CEC12-ACBB-2ECE-817D-16F4FB9D4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1" y="3657599"/>
            <a:ext cx="1752596" cy="2840182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6001D-D535-38E8-9DE4-671A2F7FC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770" y="2701638"/>
            <a:ext cx="1685981" cy="265294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8F48F0-EBAC-1E59-1DC4-D9D4C25FE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99" y="3500579"/>
            <a:ext cx="1773381" cy="2900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FE1998-283B-4FBF-9ECE-D5A673E9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48" y="580718"/>
            <a:ext cx="10462184" cy="539875"/>
          </a:xfrm>
        </p:spPr>
        <p:txBody>
          <a:bodyPr/>
          <a:lstStyle/>
          <a:p>
            <a:r>
              <a:rPr lang="en-US" dirty="0"/>
              <a:t>What is a digital twin?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B545B8-E83B-3A69-F57B-FCC5AA02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99" y="1219199"/>
            <a:ext cx="10737666" cy="1413165"/>
          </a:xfrm>
        </p:spPr>
        <p:txBody>
          <a:bodyPr/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A digital twin is a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virtual replica of a physical object, process, or system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. </a:t>
            </a:r>
          </a:p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 pitchFamily="34" charset="0"/>
            </a:endParaRPr>
          </a:p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The digital twin is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informed by data from sensors,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CED8A4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that feed computer simulations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. </a:t>
            </a:r>
          </a:p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They can be used to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monitor, analyse, and optimise the performance of the real-world object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itchFamily="34" charset="0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 pitchFamily="34" charset="0"/>
            </a:endParaRPr>
          </a:p>
          <a:p>
            <a:pPr>
              <a:buFont typeface="System Font Regular"/>
              <a:buChar char="–"/>
            </a:pPr>
            <a:endParaRPr lang="en-GB" dirty="0"/>
          </a:p>
          <a:p>
            <a:pPr>
              <a:buFont typeface="System Font Regular"/>
              <a:buChar char="–"/>
            </a:pPr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53FED8B-69F8-CE57-E547-C966B2F6B450}"/>
              </a:ext>
            </a:extLst>
          </p:cNvPr>
          <p:cNvSpPr txBox="1">
            <a:spLocks/>
          </p:cNvSpPr>
          <p:nvPr/>
        </p:nvSpPr>
        <p:spPr>
          <a:xfrm>
            <a:off x="902400" y="2757052"/>
            <a:ext cx="6883856" cy="35085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87906" indent="-287906" algn="l" defTabSz="1218804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2000" kern="1200" spc="0" baseline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Arial" pitchFamily="34" charset="0"/>
              </a:defRPr>
            </a:lvl1pPr>
            <a:lvl2pPr marL="575814" indent="-287906" algn="l" defTabSz="1218804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Arial" pitchFamily="34" charset="0"/>
              </a:defRPr>
            </a:lvl2pPr>
            <a:lvl3pPr marL="863718" indent="-287906" algn="l" defTabSz="1218804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Arial" pitchFamily="34" charset="0"/>
              </a:defRPr>
            </a:lvl3pPr>
            <a:lvl4pPr marL="1151626" indent="-287906" algn="l" defTabSz="1218804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Arial" pitchFamily="34" charset="0"/>
              </a:defRPr>
            </a:lvl4pPr>
            <a:lvl5pPr marL="1439532" indent="-287906" algn="l" defTabSz="1316138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−"/>
              <a:defRPr sz="2000" kern="1200" spc="0" baseline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Arial" pitchFamily="34" charset="0"/>
              </a:defRPr>
            </a:lvl5pPr>
            <a:lvl6pPr marL="3351711" indent="-304702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2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5" indent="-304702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2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stem Font Regular"/>
              <a:buChar char="–"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Design &amp; Manufacturing: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prototype, test and improve the performance of products and industrial processes, predict maintenance needs, help in training.</a:t>
            </a:r>
          </a:p>
          <a:p>
            <a:pPr marL="0" indent="0">
              <a:buFont typeface="Wingdings" pitchFamily="2" charset="2"/>
              <a:buNone/>
            </a:pPr>
            <a:endParaRPr lang="en-GB" dirty="0"/>
          </a:p>
          <a:p>
            <a:pPr>
              <a:buFont typeface="System Font Regular"/>
              <a:buChar char="–"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Smart cities: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Digital twins can be used to create virtual models of cities to help planners manage traffic flow, energy or water consumption, etc.</a:t>
            </a:r>
          </a:p>
          <a:p>
            <a:pPr>
              <a:buFont typeface="System Font Regular"/>
              <a:buChar char="–"/>
            </a:pPr>
            <a:endParaRPr lang="en-GB" dirty="0"/>
          </a:p>
          <a:p>
            <a:pPr>
              <a:buFont typeface="System Font Regular"/>
              <a:buChar char="–"/>
            </a:pPr>
            <a:r>
              <a:rPr lang="en-GB" b="1" dirty="0"/>
              <a:t>Healthcare: </a:t>
            </a:r>
            <a:r>
              <a:rPr lang="en-GB" dirty="0"/>
              <a:t>Digital twins can be used to create personalized simulations of patients to help clinicians diagnose pathologies  and tailor treatments to an individual's unique physiology and genetic makeup.</a:t>
            </a:r>
          </a:p>
          <a:p>
            <a:pPr>
              <a:buFont typeface="System Font Regular"/>
              <a:buChar char="–"/>
            </a:pPr>
            <a:endParaRPr lang="en-GB" dirty="0"/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CEA1D6E8-162D-97AF-7BD4-908FF96B1424}"/>
              </a:ext>
            </a:extLst>
          </p:cNvPr>
          <p:cNvCxnSpPr>
            <a:cxnSpLocks/>
          </p:cNvCxnSpPr>
          <p:nvPr/>
        </p:nvCxnSpPr>
        <p:spPr>
          <a:xfrm>
            <a:off x="9822873" y="3034145"/>
            <a:ext cx="1102087" cy="623455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88DD2F1-AC72-769E-BE69-D15B0A95A2D5}"/>
              </a:ext>
            </a:extLst>
          </p:cNvPr>
          <p:cNvSpPr txBox="1"/>
          <p:nvPr/>
        </p:nvSpPr>
        <p:spPr>
          <a:xfrm>
            <a:off x="10280073" y="2757055"/>
            <a:ext cx="403957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fr-FR" sz="1600" dirty="0">
                <a:latin typeface="Avenir Book" panose="02000503020000020003" pitchFamily="2" charset="0"/>
              </a:rPr>
              <a:t>data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EB4DAB1F-02C0-803E-BB75-9665DBF5C3DB}"/>
              </a:ext>
            </a:extLst>
          </p:cNvPr>
          <p:cNvCxnSpPr/>
          <p:nvPr/>
        </p:nvCxnSpPr>
        <p:spPr>
          <a:xfrm rot="10800000">
            <a:off x="8937843" y="5347857"/>
            <a:ext cx="1134413" cy="775853"/>
          </a:xfrm>
          <a:prstGeom prst="bentConnector2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E71EC65-0333-D026-0CB6-248CBE8F0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945" y="2784763"/>
            <a:ext cx="1932776" cy="2550391"/>
          </a:xfrm>
          <a:prstGeom prst="round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F4EA05-E77D-2799-2AE4-EBBD0D6CEA98}"/>
              </a:ext>
            </a:extLst>
          </p:cNvPr>
          <p:cNvSpPr txBox="1"/>
          <p:nvPr/>
        </p:nvSpPr>
        <p:spPr>
          <a:xfrm>
            <a:off x="8423565" y="6414746"/>
            <a:ext cx="3671453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900" b="0" i="0" u="none" strike="noStrike" dirty="0" err="1">
                <a:solidFill>
                  <a:schemeClr val="bg1">
                    <a:lumMod val="65000"/>
                  </a:schemeClr>
                </a:solidFill>
                <a:effectLst/>
                <a:latin typeface="-apple-system"/>
              </a:rPr>
              <a:t>Laubenbacher</a:t>
            </a:r>
            <a:r>
              <a:rPr lang="en-US" sz="9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-apple-system"/>
              </a:rPr>
              <a:t>, R., </a:t>
            </a:r>
            <a:r>
              <a:rPr lang="en-US" sz="900" b="0" i="0" u="none" strike="noStrike" dirty="0" err="1">
                <a:solidFill>
                  <a:schemeClr val="bg1">
                    <a:lumMod val="65000"/>
                  </a:schemeClr>
                </a:solidFill>
                <a:effectLst/>
                <a:latin typeface="-apple-system"/>
              </a:rPr>
              <a:t>Niarakis</a:t>
            </a:r>
            <a:r>
              <a:rPr lang="en-US" sz="9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-apple-system"/>
              </a:rPr>
              <a:t>, A., </a:t>
            </a:r>
            <a:r>
              <a:rPr lang="en-US" sz="900" b="0" i="0" u="none" strike="noStrike" dirty="0" err="1">
                <a:solidFill>
                  <a:schemeClr val="bg1">
                    <a:lumMod val="65000"/>
                  </a:schemeClr>
                </a:solidFill>
                <a:effectLst/>
                <a:latin typeface="-apple-system"/>
              </a:rPr>
              <a:t>Helikar</a:t>
            </a:r>
            <a:r>
              <a:rPr lang="en-US" sz="9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-apple-system"/>
              </a:rPr>
              <a:t>, T. </a:t>
            </a:r>
            <a:r>
              <a:rPr lang="en-US" sz="900" b="0" i="1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-apple-system"/>
              </a:rPr>
              <a:t>et al.</a:t>
            </a:r>
            <a:r>
              <a:rPr lang="en-US" sz="9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-apple-system"/>
              </a:rPr>
              <a:t> Building digital twins of the human immune system: toward a roadmap. </a:t>
            </a:r>
            <a:r>
              <a:rPr lang="en-US" sz="900" b="0" i="1" u="none" strike="noStrike" dirty="0" err="1">
                <a:solidFill>
                  <a:schemeClr val="bg1">
                    <a:lumMod val="65000"/>
                  </a:schemeClr>
                </a:solidFill>
                <a:effectLst/>
                <a:latin typeface="-apple-system"/>
              </a:rPr>
              <a:t>npj</a:t>
            </a:r>
            <a:r>
              <a:rPr lang="en-US" sz="900" b="0" i="1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-apple-system"/>
              </a:rPr>
              <a:t> Digit. Med.</a:t>
            </a:r>
            <a:r>
              <a:rPr lang="en-US" sz="9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-apple-system"/>
              </a:rPr>
              <a:t> </a:t>
            </a:r>
            <a:r>
              <a:rPr lang="en-US" sz="900" b="1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-apple-system"/>
              </a:rPr>
              <a:t>5</a:t>
            </a:r>
            <a:r>
              <a:rPr lang="en-US" sz="9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-apple-system"/>
              </a:rPr>
              <a:t>, 64 (2022)</a:t>
            </a:r>
            <a:endParaRPr lang="fr-FR" sz="9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5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62D33-8C2B-0713-86A3-EA6A6A2F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twins in the metaverse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BAD64-6825-DBB0-BB44-9FEA510B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400" y="1219199"/>
            <a:ext cx="5683751" cy="508800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Digital twins can play a significant role in the development of the metaverse.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>
              <a:buFont typeface="System Font Regular"/>
              <a:buChar char="–"/>
            </a:pP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</a:rPr>
              <a:t>Virtual products and services</a:t>
            </a:r>
            <a:r>
              <a:rPr lang="en-GB" sz="1800" dirty="0"/>
              <a:t>: e.g. a gaming / fashion: virtual goods associated with a digital twin can be exchanged in the metaverse.</a:t>
            </a:r>
          </a:p>
          <a:p>
            <a:pPr>
              <a:buFont typeface="System Font Regular"/>
              <a:buChar char="–"/>
            </a:pPr>
            <a:endParaRPr lang="en-GB" sz="1800" dirty="0"/>
          </a:p>
          <a:p>
            <a:pPr>
              <a:buFont typeface="System Font Regular"/>
              <a:buChar char="–"/>
            </a:pPr>
            <a:r>
              <a:rPr lang="en-GB" sz="1800" b="1" dirty="0">
                <a:solidFill>
                  <a:schemeClr val="bg2">
                    <a:lumMod val="50000"/>
                  </a:schemeClr>
                </a:solidFill>
              </a:rPr>
              <a:t>Virtual training and simulation</a:t>
            </a:r>
            <a:r>
              <a:rPr lang="en-GB" sz="1800" dirty="0"/>
              <a:t>.</a:t>
            </a:r>
          </a:p>
          <a:p>
            <a:pPr>
              <a:buFont typeface="System Font Regular"/>
              <a:buChar char="–"/>
            </a:pPr>
            <a:endParaRPr lang="en-GB" sz="1800" dirty="0"/>
          </a:p>
          <a:p>
            <a:pPr>
              <a:buFont typeface="System Font Regular"/>
              <a:buChar char="–"/>
            </a:pPr>
            <a:r>
              <a:rPr lang="en-GB" sz="1800" b="1" dirty="0">
                <a:solidFill>
                  <a:srgbClr val="7030A0"/>
                </a:solidFill>
              </a:rPr>
              <a:t>Virtual environments</a:t>
            </a:r>
            <a:r>
              <a:rPr lang="en-GB" sz="1800" b="1" dirty="0"/>
              <a:t>: </a:t>
            </a:r>
            <a:r>
              <a:rPr lang="en-GB" sz="1800" dirty="0"/>
              <a:t>virtual representation of real-world spaces (buildings, factories, cities), modelled using digital twins </a:t>
            </a:r>
            <a:r>
              <a:rPr lang="en-GB" sz="1800" dirty="0">
                <a:sym typeface="Wingdings" pitchFamily="2" charset="2"/>
              </a:rPr>
              <a:t> allow</a:t>
            </a:r>
            <a:r>
              <a:rPr lang="en-GB" sz="1800" dirty="0"/>
              <a:t> to explore different scenarios and test the impact of different policies and decisions on the virtual system.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3506A-0D3E-E2DD-8EEE-966A9E21EFAE}"/>
              </a:ext>
            </a:extLst>
          </p:cNvPr>
          <p:cNvSpPr txBox="1"/>
          <p:nvPr/>
        </p:nvSpPr>
        <p:spPr>
          <a:xfrm>
            <a:off x="7241061" y="3274543"/>
            <a:ext cx="4745430" cy="21852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600" b="1" i="0" u="none" strike="noStrike" dirty="0">
                <a:solidFill>
                  <a:srgbClr val="0B2A43"/>
                </a:solidFill>
                <a:effectLst/>
                <a:latin typeface="Avenir Book" panose="02000503020000020003" pitchFamily="2" charset="0"/>
              </a:rPr>
              <a:t>Problem: </a:t>
            </a:r>
            <a:r>
              <a:rPr lang="en-US" sz="1600" b="0" i="0" u="none" strike="noStrike" dirty="0">
                <a:solidFill>
                  <a:srgbClr val="0B2A43"/>
                </a:solidFill>
                <a:effectLst/>
                <a:latin typeface="Avenir Book" panose="02000503020000020003" pitchFamily="2" charset="0"/>
              </a:rPr>
              <a:t>virtual agents developed in strictly simulated environments are likely to fail when used to control real-world devices operating in the real world, especially in edge or extreme cases. </a:t>
            </a:r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endParaRPr lang="en-US" sz="900" b="0" i="0" u="none" strike="noStrike" dirty="0">
              <a:solidFill>
                <a:srgbClr val="0B2A43"/>
              </a:solidFill>
              <a:effectLst/>
              <a:latin typeface="Avenir Book" panose="02000503020000020003" pitchFamily="2" charset="0"/>
            </a:endParaRPr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So we address that problem by adding a metaverse-based phase: the metaverse combines virtual reality and the real-world into a unified representation of a hybrid reality.</a:t>
            </a:r>
            <a:endParaRPr lang="fr-FR" sz="1600" b="1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7F30DC-E55C-8AA5-B082-139262C591C3}"/>
              </a:ext>
            </a:extLst>
          </p:cNvPr>
          <p:cNvSpPr txBox="1"/>
          <p:nvPr/>
        </p:nvSpPr>
        <p:spPr>
          <a:xfrm>
            <a:off x="7241060" y="5820037"/>
            <a:ext cx="3632887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3F3F3F"/>
                </a:solidFill>
                <a:effectLst/>
                <a:latin typeface="Avenir Book" panose="02000503020000020003" pitchFamily="2" charset="0"/>
              </a:rPr>
              <a:t>WO2022106829A1 Method of developing or training software-implemented agents or systems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8B0D7D-0E0C-FCF0-29E7-8AF86442DFEE}"/>
              </a:ext>
            </a:extLst>
          </p:cNvPr>
          <p:cNvCxnSpPr>
            <a:cxnSpLocks/>
          </p:cNvCxnSpPr>
          <p:nvPr/>
        </p:nvCxnSpPr>
        <p:spPr>
          <a:xfrm>
            <a:off x="6956854" y="704335"/>
            <a:ext cx="0" cy="541226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69D374-0524-EBCA-FCB6-69C18E0C7D84}"/>
              </a:ext>
            </a:extLst>
          </p:cNvPr>
          <p:cNvCxnSpPr>
            <a:cxnSpLocks/>
          </p:cNvCxnSpPr>
          <p:nvPr/>
        </p:nvCxnSpPr>
        <p:spPr>
          <a:xfrm>
            <a:off x="4534930" y="3546389"/>
            <a:ext cx="2434281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1E25B1-0E7C-8537-9F71-FE84F82B3A24}"/>
              </a:ext>
            </a:extLst>
          </p:cNvPr>
          <p:cNvGrpSpPr/>
          <p:nvPr/>
        </p:nvGrpSpPr>
        <p:grpSpPr>
          <a:xfrm>
            <a:off x="7207764" y="1005537"/>
            <a:ext cx="4457013" cy="2196993"/>
            <a:chOff x="7207764" y="1005537"/>
            <a:chExt cx="4457013" cy="21969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5C69437-BC5D-F1DE-B0A9-727E6BB5E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8337774" y="-124473"/>
              <a:ext cx="2196993" cy="445701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811B04-2175-3D1B-6241-32B15CC860BA}"/>
                </a:ext>
              </a:extLst>
            </p:cNvPr>
            <p:cNvSpPr/>
            <p:nvPr/>
          </p:nvSpPr>
          <p:spPr>
            <a:xfrm>
              <a:off x="7364627" y="1161536"/>
              <a:ext cx="4164227" cy="12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BCDDFD5-B282-999D-1480-E3637074C489}"/>
              </a:ext>
            </a:extLst>
          </p:cNvPr>
          <p:cNvSpPr txBox="1"/>
          <p:nvPr/>
        </p:nvSpPr>
        <p:spPr>
          <a:xfrm>
            <a:off x="7418173" y="634317"/>
            <a:ext cx="4036541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>
                <a:solidFill>
                  <a:srgbClr val="000000"/>
                </a:solidFill>
                <a:latin typeface="Avenir Book" panose="02000503020000020003" pitchFamily="2" charset="0"/>
              </a:rPr>
              <a:t>S</a:t>
            </a:r>
            <a:r>
              <a:rPr lang="en-US" sz="1600" b="1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elf-driving vehicle + real-world "edge cases" in a virtual environment (metaverse)</a:t>
            </a:r>
          </a:p>
        </p:txBody>
      </p:sp>
    </p:spTree>
    <p:extLst>
      <p:ext uri="{BB962C8B-B14F-4D97-AF65-F5344CB8AC3E}">
        <p14:creationId xmlns:p14="http://schemas.microsoft.com/office/powerpoint/2010/main" val="104985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F65D-8733-24F7-8C86-48550163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composite nature (and protection) of digital twins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556313-11D8-E5FD-DE01-1805D745E3F6}"/>
              </a:ext>
            </a:extLst>
          </p:cNvPr>
          <p:cNvGrpSpPr/>
          <p:nvPr/>
        </p:nvGrpSpPr>
        <p:grpSpPr>
          <a:xfrm>
            <a:off x="887439" y="1634837"/>
            <a:ext cx="6400799" cy="4252780"/>
            <a:chOff x="1782025" y="1316566"/>
            <a:chExt cx="8616915" cy="4986687"/>
          </a:xfrm>
        </p:grpSpPr>
        <p:sp>
          <p:nvSpPr>
            <p:cNvPr id="23" name="Slide Number Placeholder 2">
              <a:extLst>
                <a:ext uri="{FF2B5EF4-FFF2-40B4-BE49-F238E27FC236}">
                  <a16:creationId xmlns:a16="http://schemas.microsoft.com/office/drawing/2014/main" id="{DD2479B5-DD5A-E91C-F5C2-2E2DA3AEAEDC}"/>
                </a:ext>
              </a:extLst>
            </p:cNvPr>
            <p:cNvSpPr txBox="1">
              <a:spLocks/>
            </p:cNvSpPr>
            <p:nvPr/>
          </p:nvSpPr>
          <p:spPr>
            <a:xfrm>
              <a:off x="6398840" y="4954182"/>
              <a:ext cx="2133600" cy="162254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en-US"/>
              </a:defPPr>
              <a:lvl1pPr marL="0" algn="r" defTabSz="914400" rtl="0" eaLnBrk="1" latinLnBrk="0" hangingPunct="1">
                <a:defRPr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0CDC320-75AC-493B-BD8B-0D2417B185B5}" type="slidenum">
                <a:rPr lang="en-GB" smtClean="0"/>
                <a:pPr/>
                <a:t>7</a:t>
              </a:fld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A15EDA3-53AC-3B83-E878-ABD38EE49E69}"/>
                </a:ext>
              </a:extLst>
            </p:cNvPr>
            <p:cNvGrpSpPr/>
            <p:nvPr/>
          </p:nvGrpSpPr>
          <p:grpSpPr>
            <a:xfrm>
              <a:off x="1782025" y="1316566"/>
              <a:ext cx="8616915" cy="4986687"/>
              <a:chOff x="1336640" y="915988"/>
              <a:chExt cx="6547188" cy="3811359"/>
            </a:xfrm>
          </p:grpSpPr>
          <p:sp>
            <p:nvSpPr>
              <p:cNvPr id="25" name="AutoShape 17">
                <a:extLst>
                  <a:ext uri="{FF2B5EF4-FFF2-40B4-BE49-F238E27FC236}">
                    <a16:creationId xmlns:a16="http://schemas.microsoft.com/office/drawing/2014/main" id="{56251379-B91A-B798-25F3-42CB798C9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5189" y="2168349"/>
                <a:ext cx="2270086" cy="1311628"/>
              </a:xfrm>
              <a:prstGeom prst="hexagon">
                <a:avLst>
                  <a:gd name="adj" fmla="val 41461"/>
                  <a:gd name="vf" fmla="val 115470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72000" tIns="72000" rIns="72000" bIns="72000" anchor="ctr"/>
              <a:lstStyle/>
              <a:p>
                <a:pPr algn="ctr" defTabSz="1219170">
                  <a:defRPr/>
                </a:pPr>
                <a:r>
                  <a:rPr lang="en-GB" sz="3200" kern="0" dirty="0">
                    <a:solidFill>
                      <a:srgbClr val="000000"/>
                    </a:solidFill>
                    <a:latin typeface="Avenir Book" panose="02000503020000020003" pitchFamily="2" charset="0"/>
                  </a:rPr>
                  <a:t>digital </a:t>
                </a:r>
              </a:p>
              <a:p>
                <a:pPr algn="ctr" defTabSz="1219170">
                  <a:defRPr/>
                </a:pPr>
                <a:r>
                  <a:rPr lang="en-GB" sz="3200" kern="0" dirty="0">
                    <a:solidFill>
                      <a:srgbClr val="000000"/>
                    </a:solidFill>
                    <a:latin typeface="Avenir Book" panose="02000503020000020003" pitchFamily="2" charset="0"/>
                  </a:rPr>
                  <a:t>twin</a:t>
                </a: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30036CE-1EE8-85EF-0D0E-BA56188B3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038" y="3584505"/>
                <a:ext cx="3220389" cy="1142842"/>
              </a:xfrm>
              <a:custGeom>
                <a:avLst/>
                <a:gdLst>
                  <a:gd name="T0" fmla="*/ 600 w 1907"/>
                  <a:gd name="T1" fmla="*/ 0 h 699"/>
                  <a:gd name="T2" fmla="*/ 1307 w 1907"/>
                  <a:gd name="T3" fmla="*/ 0 h 699"/>
                  <a:gd name="T4" fmla="*/ 1907 w 1907"/>
                  <a:gd name="T5" fmla="*/ 699 h 699"/>
                  <a:gd name="T6" fmla="*/ 0 w 1907"/>
                  <a:gd name="T7" fmla="*/ 699 h 699"/>
                  <a:gd name="T8" fmla="*/ 600 w 1907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7" h="699">
                    <a:moveTo>
                      <a:pt x="600" y="0"/>
                    </a:moveTo>
                    <a:lnTo>
                      <a:pt x="1307" y="0"/>
                    </a:lnTo>
                    <a:lnTo>
                      <a:pt x="1907" y="699"/>
                    </a:lnTo>
                    <a:lnTo>
                      <a:pt x="0" y="69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7DBD069-C563-4F48-C11D-148BB4BDE9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000779" y="915988"/>
                <a:ext cx="3220389" cy="1142844"/>
              </a:xfrm>
              <a:custGeom>
                <a:avLst/>
                <a:gdLst>
                  <a:gd name="T0" fmla="*/ 600 w 1907"/>
                  <a:gd name="T1" fmla="*/ 0 h 699"/>
                  <a:gd name="T2" fmla="*/ 1307 w 1907"/>
                  <a:gd name="T3" fmla="*/ 0 h 699"/>
                  <a:gd name="T4" fmla="*/ 1907 w 1907"/>
                  <a:gd name="T5" fmla="*/ 699 h 699"/>
                  <a:gd name="T6" fmla="*/ 0 w 1907"/>
                  <a:gd name="T7" fmla="*/ 699 h 699"/>
                  <a:gd name="T8" fmla="*/ 600 w 1907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7" h="699">
                    <a:moveTo>
                      <a:pt x="600" y="0"/>
                    </a:moveTo>
                    <a:lnTo>
                      <a:pt x="1307" y="0"/>
                    </a:lnTo>
                    <a:lnTo>
                      <a:pt x="1907" y="699"/>
                    </a:lnTo>
                    <a:lnTo>
                      <a:pt x="0" y="69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7111CA5C-3FB7-39DB-64F9-B1C1875AD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834" y="974943"/>
                <a:ext cx="2596707" cy="1812831"/>
              </a:xfrm>
              <a:custGeom>
                <a:avLst/>
                <a:gdLst>
                  <a:gd name="T0" fmla="*/ 1200 w 1538"/>
                  <a:gd name="T1" fmla="*/ 1109 h 1109"/>
                  <a:gd name="T2" fmla="*/ 1538 w 1538"/>
                  <a:gd name="T3" fmla="*/ 690 h 1109"/>
                  <a:gd name="T4" fmla="*/ 937 w 1538"/>
                  <a:gd name="T5" fmla="*/ 0 h 1109"/>
                  <a:gd name="T6" fmla="*/ 0 w 1538"/>
                  <a:gd name="T7" fmla="*/ 1109 h 1109"/>
                  <a:gd name="T8" fmla="*/ 1200 w 1538"/>
                  <a:gd name="T9" fmla="*/ 1109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8" h="1109">
                    <a:moveTo>
                      <a:pt x="1200" y="1109"/>
                    </a:moveTo>
                    <a:lnTo>
                      <a:pt x="1538" y="690"/>
                    </a:lnTo>
                    <a:lnTo>
                      <a:pt x="937" y="0"/>
                    </a:lnTo>
                    <a:lnTo>
                      <a:pt x="0" y="1109"/>
                    </a:lnTo>
                    <a:lnTo>
                      <a:pt x="1200" y="1109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1BFE49A1-CD9E-CC65-C04C-A1CDD40FA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640" y="2878279"/>
                <a:ext cx="2581927" cy="1827003"/>
              </a:xfrm>
              <a:custGeom>
                <a:avLst/>
                <a:gdLst>
                  <a:gd name="T0" fmla="*/ 1200 w 1529"/>
                  <a:gd name="T1" fmla="*/ 0 h 1117"/>
                  <a:gd name="T2" fmla="*/ 1529 w 1529"/>
                  <a:gd name="T3" fmla="*/ 410 h 1117"/>
                  <a:gd name="T4" fmla="*/ 929 w 1529"/>
                  <a:gd name="T5" fmla="*/ 1117 h 1117"/>
                  <a:gd name="T6" fmla="*/ 0 w 1529"/>
                  <a:gd name="T7" fmla="*/ 0 h 1117"/>
                  <a:gd name="T8" fmla="*/ 1200 w 1529"/>
                  <a:gd name="T9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9" h="1117">
                    <a:moveTo>
                      <a:pt x="1200" y="0"/>
                    </a:moveTo>
                    <a:lnTo>
                      <a:pt x="1529" y="410"/>
                    </a:lnTo>
                    <a:lnTo>
                      <a:pt x="929" y="1117"/>
                    </a:lnTo>
                    <a:lnTo>
                      <a:pt x="0" y="0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2F2AFA5-AE28-98A2-46A3-FDED09FB4F0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87121" y="970104"/>
                <a:ext cx="2596707" cy="1812831"/>
              </a:xfrm>
              <a:custGeom>
                <a:avLst/>
                <a:gdLst>
                  <a:gd name="T0" fmla="*/ 1200 w 1538"/>
                  <a:gd name="T1" fmla="*/ 1109 h 1109"/>
                  <a:gd name="T2" fmla="*/ 1538 w 1538"/>
                  <a:gd name="T3" fmla="*/ 690 h 1109"/>
                  <a:gd name="T4" fmla="*/ 937 w 1538"/>
                  <a:gd name="T5" fmla="*/ 0 h 1109"/>
                  <a:gd name="T6" fmla="*/ 0 w 1538"/>
                  <a:gd name="T7" fmla="*/ 1109 h 1109"/>
                  <a:gd name="T8" fmla="*/ 1200 w 1538"/>
                  <a:gd name="T9" fmla="*/ 1109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8" h="1109">
                    <a:moveTo>
                      <a:pt x="1200" y="1109"/>
                    </a:moveTo>
                    <a:lnTo>
                      <a:pt x="1538" y="690"/>
                    </a:lnTo>
                    <a:lnTo>
                      <a:pt x="937" y="0"/>
                    </a:lnTo>
                    <a:lnTo>
                      <a:pt x="0" y="1109"/>
                    </a:lnTo>
                    <a:lnTo>
                      <a:pt x="1200" y="110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4039039-0A91-7DB4-C3B7-8B60D0A0E79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88600" y="2878279"/>
                <a:ext cx="2581927" cy="1827003"/>
              </a:xfrm>
              <a:custGeom>
                <a:avLst/>
                <a:gdLst>
                  <a:gd name="T0" fmla="*/ 1200 w 1529"/>
                  <a:gd name="T1" fmla="*/ 0 h 1117"/>
                  <a:gd name="T2" fmla="*/ 1529 w 1529"/>
                  <a:gd name="T3" fmla="*/ 410 h 1117"/>
                  <a:gd name="T4" fmla="*/ 929 w 1529"/>
                  <a:gd name="T5" fmla="*/ 1117 h 1117"/>
                  <a:gd name="T6" fmla="*/ 0 w 1529"/>
                  <a:gd name="T7" fmla="*/ 0 h 1117"/>
                  <a:gd name="T8" fmla="*/ 1200 w 1529"/>
                  <a:gd name="T9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9" h="1117">
                    <a:moveTo>
                      <a:pt x="1200" y="0"/>
                    </a:moveTo>
                    <a:lnTo>
                      <a:pt x="1529" y="410"/>
                    </a:lnTo>
                    <a:lnTo>
                      <a:pt x="929" y="1117"/>
                    </a:lnTo>
                    <a:lnTo>
                      <a:pt x="0" y="0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Rectangle 19">
                <a:extLst>
                  <a:ext uri="{FF2B5EF4-FFF2-40B4-BE49-F238E27FC236}">
                    <a16:creationId xmlns:a16="http://schemas.microsoft.com/office/drawing/2014/main" id="{1F3A4D98-8397-E506-83CA-41C29EBEC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5693" y="1549899"/>
                <a:ext cx="1405502" cy="10178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input data </a:t>
                </a:r>
              </a:p>
              <a:p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output data</a:t>
                </a:r>
                <a:endParaRPr lang="en-US" sz="1867" dirty="0">
                  <a:solidFill>
                    <a:srgbClr val="404955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3" name="Rectangle 20">
                <a:extLst>
                  <a:ext uri="{FF2B5EF4-FFF2-40B4-BE49-F238E27FC236}">
                    <a16:creationId xmlns:a16="http://schemas.microsoft.com/office/drawing/2014/main" id="{BD6C0700-00D6-F27A-9262-1A4967DA4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752" y="1529036"/>
                <a:ext cx="1495477" cy="125873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endParaRPr lang="en-GB" sz="1867" dirty="0">
                  <a:solidFill>
                    <a:srgbClr val="404955"/>
                  </a:solidFill>
                </a:endParaRPr>
              </a:p>
            </p:txBody>
          </p:sp>
          <p:sp>
            <p:nvSpPr>
              <p:cNvPr id="34" name="Rectangle 21">
                <a:extLst>
                  <a:ext uri="{FF2B5EF4-FFF2-40B4-BE49-F238E27FC236}">
                    <a16:creationId xmlns:a16="http://schemas.microsoft.com/office/drawing/2014/main" id="{7A563368-6D41-8CCE-3AEF-AA7EB16BD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5045" y="3040622"/>
                <a:ext cx="1405502" cy="10178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pPr>
                  <a:buFont typeface="Wingdings" charset="2"/>
                  <a:buChar char="§"/>
                </a:pPr>
                <a:endParaRPr lang="en-US" sz="1867" dirty="0"/>
              </a:p>
            </p:txBody>
          </p:sp>
          <p:sp>
            <p:nvSpPr>
              <p:cNvPr id="35" name="Rectangle 22">
                <a:extLst>
                  <a:ext uri="{FF2B5EF4-FFF2-40B4-BE49-F238E27FC236}">
                    <a16:creationId xmlns:a16="http://schemas.microsoft.com/office/drawing/2014/main" id="{E7419CB0-21F9-025E-93E2-B4D3F0CD4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1303" y="3003798"/>
                <a:ext cx="1643735" cy="10178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application</a:t>
                </a:r>
                <a:endParaRPr lang="en-US" sz="1867" dirty="0">
                  <a:solidFill>
                    <a:srgbClr val="404955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6" name="Rectangle 23">
                <a:extLst>
                  <a:ext uri="{FF2B5EF4-FFF2-40B4-BE49-F238E27FC236}">
                    <a16:creationId xmlns:a16="http://schemas.microsoft.com/office/drawing/2014/main" id="{D43F5610-F5D3-E22C-DFA3-20C0C700F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586" y="3867894"/>
                <a:ext cx="1405502" cy="63519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pPr algn="ctr"/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business</a:t>
                </a:r>
              </a:p>
              <a:p>
                <a:pPr algn="ctr"/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models</a:t>
                </a:r>
                <a:endParaRPr lang="en-US" sz="1867" dirty="0">
                  <a:solidFill>
                    <a:srgbClr val="404955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7" name="Rectangle 24">
                <a:extLst>
                  <a:ext uri="{FF2B5EF4-FFF2-40B4-BE49-F238E27FC236}">
                    <a16:creationId xmlns:a16="http://schemas.microsoft.com/office/drawing/2014/main" id="{CDEF88B4-1753-7EF6-E1D7-ED8976DE9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013" y="1136311"/>
                <a:ext cx="2145940" cy="52310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pPr algn="ctr"/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software</a:t>
                </a:r>
                <a:endParaRPr lang="en-US" sz="1867" dirty="0">
                  <a:solidFill>
                    <a:srgbClr val="404955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8" name="Rectangle 20">
                <a:extLst>
                  <a:ext uri="{FF2B5EF4-FFF2-40B4-BE49-F238E27FC236}">
                    <a16:creationId xmlns:a16="http://schemas.microsoft.com/office/drawing/2014/main" id="{6165D204-F76A-CA1B-5909-D01D27927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435" y="2897188"/>
                <a:ext cx="1495477" cy="125873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endParaRPr lang="en-US" sz="1867" dirty="0">
                  <a:solidFill>
                    <a:srgbClr val="404955"/>
                  </a:solidFill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B393DA-7FB6-3220-2C4A-60CF99E7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436" y="2247684"/>
              <a:ext cx="1849816" cy="133174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/>
            <a:p>
              <a:r>
                <a:rPr lang="en-US" sz="1867" b="1" dirty="0">
                  <a:solidFill>
                    <a:srgbClr val="404955"/>
                  </a:solidFill>
                  <a:latin typeface="Avenir Book" panose="02000503020000020003" pitchFamily="2" charset="0"/>
                </a:rPr>
                <a:t>hardware</a:t>
              </a:r>
            </a:p>
          </p:txBody>
        </p:sp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id="{89F00C6E-281D-0BDB-82E2-3DCB40C8B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096" y="4049307"/>
              <a:ext cx="2163361" cy="133174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/>
            <a:p>
              <a:r>
                <a:rPr lang="en-US" sz="1867" b="1" dirty="0">
                  <a:solidFill>
                    <a:srgbClr val="404955"/>
                  </a:solidFill>
                  <a:latin typeface="Avenir Book" panose="02000503020000020003" pitchFamily="2" charset="0"/>
                </a:rPr>
                <a:t>simulation &amp;</a:t>
              </a:r>
            </a:p>
            <a:p>
              <a:r>
                <a:rPr lang="en-US" sz="1867" b="1" dirty="0">
                  <a:solidFill>
                    <a:srgbClr val="404955"/>
                  </a:solidFill>
                  <a:latin typeface="Avenir Book" panose="02000503020000020003" pitchFamily="2" charset="0"/>
                </a:rPr>
                <a:t>models</a:t>
              </a:r>
              <a:endParaRPr lang="en-US" sz="1867" dirty="0">
                <a:solidFill>
                  <a:srgbClr val="404955"/>
                </a:solidFill>
                <a:latin typeface="Avenir Book" panose="02000503020000020003" pitchFamily="2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D3F93C-2A99-8918-A284-D068FB471145}"/>
              </a:ext>
            </a:extLst>
          </p:cNvPr>
          <p:cNvCxnSpPr>
            <a:cxnSpLocks/>
          </p:cNvCxnSpPr>
          <p:nvPr/>
        </p:nvCxnSpPr>
        <p:spPr>
          <a:xfrm>
            <a:off x="7572441" y="15240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9AB7F8-6DCC-B7AB-3750-E8785B489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6675" y="1510144"/>
            <a:ext cx="3752727" cy="45753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Digital twins can be protected using various forms of IP rights:</a:t>
            </a:r>
          </a:p>
          <a:p>
            <a:endParaRPr lang="en-GB" dirty="0"/>
          </a:p>
          <a:p>
            <a:pPr>
              <a:buFont typeface="System Font Regular"/>
              <a:buChar char="–"/>
            </a:pPr>
            <a:r>
              <a:rPr lang="en-GB" dirty="0"/>
              <a:t>Copyright</a:t>
            </a:r>
          </a:p>
          <a:p>
            <a:pPr>
              <a:buFont typeface="System Font Regular"/>
              <a:buChar char="–"/>
            </a:pPr>
            <a:endParaRPr lang="en-GB" dirty="0"/>
          </a:p>
          <a:p>
            <a:pPr>
              <a:buFont typeface="System Font Regular"/>
              <a:buChar char="–"/>
            </a:pPr>
            <a:r>
              <a:rPr lang="en-GB" dirty="0"/>
              <a:t>Patents</a:t>
            </a:r>
          </a:p>
          <a:p>
            <a:pPr>
              <a:buFont typeface="System Font Regular"/>
              <a:buChar char="–"/>
            </a:pPr>
            <a:endParaRPr lang="en-GB" dirty="0"/>
          </a:p>
          <a:p>
            <a:pPr>
              <a:buFont typeface="System Font Regular"/>
              <a:buChar char="–"/>
            </a:pPr>
            <a:r>
              <a:rPr lang="en-GB" dirty="0"/>
              <a:t>Designs</a:t>
            </a:r>
          </a:p>
          <a:p>
            <a:pPr>
              <a:buFont typeface="System Font Regular"/>
              <a:buChar char="–"/>
            </a:pPr>
            <a:endParaRPr lang="en-GB" dirty="0"/>
          </a:p>
          <a:p>
            <a:pPr>
              <a:buFont typeface="System Font Regular"/>
              <a:buChar char="–"/>
            </a:pPr>
            <a:r>
              <a:rPr lang="en-GB" dirty="0"/>
              <a:t>Sui generis database rights</a:t>
            </a:r>
          </a:p>
          <a:p>
            <a:pPr>
              <a:buFont typeface="System Font Regular"/>
              <a:buChar char="–"/>
            </a:pPr>
            <a:endParaRPr lang="en-GB" dirty="0"/>
          </a:p>
          <a:p>
            <a:pPr>
              <a:buFont typeface="System Font Regular"/>
              <a:buChar char="–"/>
            </a:pPr>
            <a:r>
              <a:rPr lang="en-GB" dirty="0"/>
              <a:t>Trademarks</a:t>
            </a:r>
          </a:p>
          <a:p>
            <a:pPr>
              <a:buFont typeface="System Font Regular"/>
              <a:buChar char="–"/>
            </a:pPr>
            <a:endParaRPr lang="en-GB" dirty="0"/>
          </a:p>
          <a:p>
            <a:pPr>
              <a:buFont typeface="System Font Regular"/>
              <a:buChar char="–"/>
            </a:pPr>
            <a:r>
              <a:rPr lang="en-GB" dirty="0"/>
              <a:t>Trade secrets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5D1B8-B83B-BDAA-4522-3E85DDF2DC01}"/>
              </a:ext>
            </a:extLst>
          </p:cNvPr>
          <p:cNvSpPr txBox="1"/>
          <p:nvPr/>
        </p:nvSpPr>
        <p:spPr>
          <a:xfrm>
            <a:off x="1921790" y="6199322"/>
            <a:ext cx="7784567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fr-FR" sz="2000" b="1" dirty="0" err="1">
                <a:solidFill>
                  <a:srgbClr val="0070C0"/>
                </a:solidFill>
                <a:latin typeface="Avenir Book" panose="02000503020000020003" pitchFamily="2" charset="0"/>
              </a:rPr>
              <a:t>What</a:t>
            </a:r>
            <a:r>
              <a:rPr lang="fr-FR" sz="2000" b="1" dirty="0">
                <a:solidFill>
                  <a:srgbClr val="0070C0"/>
                </a:solidFill>
                <a:latin typeface="Avenir Book" panose="02000503020000020003" pitchFamily="2" charset="0"/>
              </a:rPr>
              <a:t> can </a:t>
            </a:r>
            <a:r>
              <a:rPr lang="fr-FR" sz="2000" b="1" dirty="0" err="1">
                <a:solidFill>
                  <a:srgbClr val="0070C0"/>
                </a:solidFill>
                <a:latin typeface="Avenir Book" panose="02000503020000020003" pitchFamily="2" charset="0"/>
              </a:rPr>
              <a:t>be</a:t>
            </a:r>
            <a:r>
              <a:rPr lang="fr-FR" sz="2000" b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fr-FR" sz="2000" b="1" dirty="0" err="1">
                <a:solidFill>
                  <a:srgbClr val="0070C0"/>
                </a:solidFill>
                <a:latin typeface="Avenir Book" panose="02000503020000020003" pitchFamily="2" charset="0"/>
              </a:rPr>
              <a:t>protected</a:t>
            </a:r>
            <a:r>
              <a:rPr lang="fr-FR" sz="2000" b="1" dirty="0">
                <a:solidFill>
                  <a:srgbClr val="0070C0"/>
                </a:solidFill>
                <a:latin typeface="Avenir Book" panose="02000503020000020003" pitchFamily="2" charset="0"/>
              </a:rPr>
              <a:t>? </a:t>
            </a:r>
            <a:r>
              <a:rPr lang="fr-FR" sz="2000" b="1" dirty="0">
                <a:solidFill>
                  <a:srgbClr val="7030A0"/>
                </a:solidFill>
                <a:latin typeface="Avenir Book" panose="02000503020000020003" pitchFamily="2" charset="0"/>
              </a:rPr>
              <a:t>By </a:t>
            </a:r>
            <a:r>
              <a:rPr lang="fr-FR" sz="2000" b="1" dirty="0" err="1">
                <a:solidFill>
                  <a:srgbClr val="7030A0"/>
                </a:solidFill>
                <a:latin typeface="Avenir Book" panose="02000503020000020003" pitchFamily="2" charset="0"/>
              </a:rPr>
              <a:t>which</a:t>
            </a:r>
            <a:r>
              <a:rPr lang="fr-FR" sz="2000" b="1" dirty="0">
                <a:solidFill>
                  <a:srgbClr val="7030A0"/>
                </a:solidFill>
                <a:latin typeface="Avenir Book" panose="02000503020000020003" pitchFamily="2" charset="0"/>
              </a:rPr>
              <a:t> IP right?  </a:t>
            </a:r>
            <a:r>
              <a:rPr lang="fr-FR" sz="2000" b="1" dirty="0" err="1">
                <a:solidFill>
                  <a:srgbClr val="C00000"/>
                </a:solidFill>
                <a:latin typeface="Avenir Book" panose="02000503020000020003" pitchFamily="2" charset="0"/>
              </a:rPr>
              <a:t>What</a:t>
            </a:r>
            <a:r>
              <a:rPr lang="fr-FR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 are the limitations?</a:t>
            </a:r>
          </a:p>
        </p:txBody>
      </p:sp>
    </p:spTree>
    <p:extLst>
      <p:ext uri="{BB962C8B-B14F-4D97-AF65-F5344CB8AC3E}">
        <p14:creationId xmlns:p14="http://schemas.microsoft.com/office/powerpoint/2010/main" val="252850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F65D-8733-24F7-8C86-48550163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composite nature (and protection) of digital twins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556313-11D8-E5FD-DE01-1805D745E3F6}"/>
              </a:ext>
            </a:extLst>
          </p:cNvPr>
          <p:cNvGrpSpPr/>
          <p:nvPr/>
        </p:nvGrpSpPr>
        <p:grpSpPr>
          <a:xfrm>
            <a:off x="887438" y="1634837"/>
            <a:ext cx="6400799" cy="4252780"/>
            <a:chOff x="1782025" y="1316566"/>
            <a:chExt cx="8616915" cy="4986687"/>
          </a:xfrm>
        </p:grpSpPr>
        <p:sp>
          <p:nvSpPr>
            <p:cNvPr id="23" name="Slide Number Placeholder 2">
              <a:extLst>
                <a:ext uri="{FF2B5EF4-FFF2-40B4-BE49-F238E27FC236}">
                  <a16:creationId xmlns:a16="http://schemas.microsoft.com/office/drawing/2014/main" id="{DD2479B5-DD5A-E91C-F5C2-2E2DA3AEAEDC}"/>
                </a:ext>
              </a:extLst>
            </p:cNvPr>
            <p:cNvSpPr txBox="1">
              <a:spLocks/>
            </p:cNvSpPr>
            <p:nvPr/>
          </p:nvSpPr>
          <p:spPr>
            <a:xfrm>
              <a:off x="6398840" y="4954182"/>
              <a:ext cx="2133600" cy="162254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en-US"/>
              </a:defPPr>
              <a:lvl1pPr marL="0" algn="r" defTabSz="914400" rtl="0" eaLnBrk="1" latinLnBrk="0" hangingPunct="1">
                <a:defRPr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0CDC320-75AC-493B-BD8B-0D2417B185B5}" type="slidenum">
                <a:rPr lang="en-GB" smtClean="0"/>
                <a:pPr/>
                <a:t>8</a:t>
              </a:fld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A15EDA3-53AC-3B83-E878-ABD38EE49E69}"/>
                </a:ext>
              </a:extLst>
            </p:cNvPr>
            <p:cNvGrpSpPr/>
            <p:nvPr/>
          </p:nvGrpSpPr>
          <p:grpSpPr>
            <a:xfrm>
              <a:off x="1782025" y="1316566"/>
              <a:ext cx="8616915" cy="4986687"/>
              <a:chOff x="1336640" y="915988"/>
              <a:chExt cx="6547188" cy="3811359"/>
            </a:xfrm>
          </p:grpSpPr>
          <p:sp>
            <p:nvSpPr>
              <p:cNvPr id="25" name="AutoShape 17">
                <a:extLst>
                  <a:ext uri="{FF2B5EF4-FFF2-40B4-BE49-F238E27FC236}">
                    <a16:creationId xmlns:a16="http://schemas.microsoft.com/office/drawing/2014/main" id="{56251379-B91A-B798-25F3-42CB798C9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5189" y="2168349"/>
                <a:ext cx="2270086" cy="1311628"/>
              </a:xfrm>
              <a:prstGeom prst="hexagon">
                <a:avLst>
                  <a:gd name="adj" fmla="val 41461"/>
                  <a:gd name="vf" fmla="val 115470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72000" tIns="72000" rIns="72000" bIns="72000" anchor="ctr"/>
              <a:lstStyle/>
              <a:p>
                <a:pPr algn="ctr" defTabSz="1219170">
                  <a:defRPr/>
                </a:pPr>
                <a:r>
                  <a:rPr lang="en-GB" sz="3200" kern="0" dirty="0">
                    <a:solidFill>
                      <a:srgbClr val="000000"/>
                    </a:solidFill>
                    <a:latin typeface="Avenir Book" panose="02000503020000020003" pitchFamily="2" charset="0"/>
                  </a:rPr>
                  <a:t>digital </a:t>
                </a:r>
              </a:p>
              <a:p>
                <a:pPr algn="ctr" defTabSz="1219170">
                  <a:defRPr/>
                </a:pPr>
                <a:r>
                  <a:rPr lang="en-GB" sz="3200" kern="0" dirty="0">
                    <a:solidFill>
                      <a:srgbClr val="000000"/>
                    </a:solidFill>
                    <a:latin typeface="Avenir Book" panose="02000503020000020003" pitchFamily="2" charset="0"/>
                  </a:rPr>
                  <a:t>twin</a:t>
                </a: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30036CE-1EE8-85EF-0D0E-BA56188B3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038" y="3584505"/>
                <a:ext cx="3220389" cy="1142842"/>
              </a:xfrm>
              <a:custGeom>
                <a:avLst/>
                <a:gdLst>
                  <a:gd name="T0" fmla="*/ 600 w 1907"/>
                  <a:gd name="T1" fmla="*/ 0 h 699"/>
                  <a:gd name="T2" fmla="*/ 1307 w 1907"/>
                  <a:gd name="T3" fmla="*/ 0 h 699"/>
                  <a:gd name="T4" fmla="*/ 1907 w 1907"/>
                  <a:gd name="T5" fmla="*/ 699 h 699"/>
                  <a:gd name="T6" fmla="*/ 0 w 1907"/>
                  <a:gd name="T7" fmla="*/ 699 h 699"/>
                  <a:gd name="T8" fmla="*/ 600 w 1907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7" h="699">
                    <a:moveTo>
                      <a:pt x="600" y="0"/>
                    </a:moveTo>
                    <a:lnTo>
                      <a:pt x="1307" y="0"/>
                    </a:lnTo>
                    <a:lnTo>
                      <a:pt x="1907" y="699"/>
                    </a:lnTo>
                    <a:lnTo>
                      <a:pt x="0" y="69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7DBD069-C563-4F48-C11D-148BB4BDE9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000779" y="915988"/>
                <a:ext cx="3220389" cy="1142844"/>
              </a:xfrm>
              <a:custGeom>
                <a:avLst/>
                <a:gdLst>
                  <a:gd name="T0" fmla="*/ 600 w 1907"/>
                  <a:gd name="T1" fmla="*/ 0 h 699"/>
                  <a:gd name="T2" fmla="*/ 1307 w 1907"/>
                  <a:gd name="T3" fmla="*/ 0 h 699"/>
                  <a:gd name="T4" fmla="*/ 1907 w 1907"/>
                  <a:gd name="T5" fmla="*/ 699 h 699"/>
                  <a:gd name="T6" fmla="*/ 0 w 1907"/>
                  <a:gd name="T7" fmla="*/ 699 h 699"/>
                  <a:gd name="T8" fmla="*/ 600 w 1907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7" h="699">
                    <a:moveTo>
                      <a:pt x="600" y="0"/>
                    </a:moveTo>
                    <a:lnTo>
                      <a:pt x="1307" y="0"/>
                    </a:lnTo>
                    <a:lnTo>
                      <a:pt x="1907" y="699"/>
                    </a:lnTo>
                    <a:lnTo>
                      <a:pt x="0" y="69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B82348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7111CA5C-3FB7-39DB-64F9-B1C1875AD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834" y="974943"/>
                <a:ext cx="2596707" cy="1812831"/>
              </a:xfrm>
              <a:custGeom>
                <a:avLst/>
                <a:gdLst>
                  <a:gd name="T0" fmla="*/ 1200 w 1538"/>
                  <a:gd name="T1" fmla="*/ 1109 h 1109"/>
                  <a:gd name="T2" fmla="*/ 1538 w 1538"/>
                  <a:gd name="T3" fmla="*/ 690 h 1109"/>
                  <a:gd name="T4" fmla="*/ 937 w 1538"/>
                  <a:gd name="T5" fmla="*/ 0 h 1109"/>
                  <a:gd name="T6" fmla="*/ 0 w 1538"/>
                  <a:gd name="T7" fmla="*/ 1109 h 1109"/>
                  <a:gd name="T8" fmla="*/ 1200 w 1538"/>
                  <a:gd name="T9" fmla="*/ 1109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8" h="1109">
                    <a:moveTo>
                      <a:pt x="1200" y="1109"/>
                    </a:moveTo>
                    <a:lnTo>
                      <a:pt x="1538" y="690"/>
                    </a:lnTo>
                    <a:lnTo>
                      <a:pt x="937" y="0"/>
                    </a:lnTo>
                    <a:lnTo>
                      <a:pt x="0" y="1109"/>
                    </a:lnTo>
                    <a:lnTo>
                      <a:pt x="1200" y="1109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1BFE49A1-CD9E-CC65-C04C-A1CDD40FA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640" y="2878279"/>
                <a:ext cx="2581927" cy="1827003"/>
              </a:xfrm>
              <a:custGeom>
                <a:avLst/>
                <a:gdLst>
                  <a:gd name="T0" fmla="*/ 1200 w 1529"/>
                  <a:gd name="T1" fmla="*/ 0 h 1117"/>
                  <a:gd name="T2" fmla="*/ 1529 w 1529"/>
                  <a:gd name="T3" fmla="*/ 410 h 1117"/>
                  <a:gd name="T4" fmla="*/ 929 w 1529"/>
                  <a:gd name="T5" fmla="*/ 1117 h 1117"/>
                  <a:gd name="T6" fmla="*/ 0 w 1529"/>
                  <a:gd name="T7" fmla="*/ 0 h 1117"/>
                  <a:gd name="T8" fmla="*/ 1200 w 1529"/>
                  <a:gd name="T9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9" h="1117">
                    <a:moveTo>
                      <a:pt x="1200" y="0"/>
                    </a:moveTo>
                    <a:lnTo>
                      <a:pt x="1529" y="410"/>
                    </a:lnTo>
                    <a:lnTo>
                      <a:pt x="929" y="1117"/>
                    </a:lnTo>
                    <a:lnTo>
                      <a:pt x="0" y="0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2F2AFA5-AE28-98A2-46A3-FDED09FB4F0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87121" y="970104"/>
                <a:ext cx="2596707" cy="1812831"/>
              </a:xfrm>
              <a:custGeom>
                <a:avLst/>
                <a:gdLst>
                  <a:gd name="T0" fmla="*/ 1200 w 1538"/>
                  <a:gd name="T1" fmla="*/ 1109 h 1109"/>
                  <a:gd name="T2" fmla="*/ 1538 w 1538"/>
                  <a:gd name="T3" fmla="*/ 690 h 1109"/>
                  <a:gd name="T4" fmla="*/ 937 w 1538"/>
                  <a:gd name="T5" fmla="*/ 0 h 1109"/>
                  <a:gd name="T6" fmla="*/ 0 w 1538"/>
                  <a:gd name="T7" fmla="*/ 1109 h 1109"/>
                  <a:gd name="T8" fmla="*/ 1200 w 1538"/>
                  <a:gd name="T9" fmla="*/ 1109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8" h="1109">
                    <a:moveTo>
                      <a:pt x="1200" y="1109"/>
                    </a:moveTo>
                    <a:lnTo>
                      <a:pt x="1538" y="690"/>
                    </a:lnTo>
                    <a:lnTo>
                      <a:pt x="937" y="0"/>
                    </a:lnTo>
                    <a:lnTo>
                      <a:pt x="0" y="1109"/>
                    </a:lnTo>
                    <a:lnTo>
                      <a:pt x="1200" y="110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4039039-0A91-7DB4-C3B7-8B60D0A0E79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88600" y="2878279"/>
                <a:ext cx="2581927" cy="1827003"/>
              </a:xfrm>
              <a:custGeom>
                <a:avLst/>
                <a:gdLst>
                  <a:gd name="T0" fmla="*/ 1200 w 1529"/>
                  <a:gd name="T1" fmla="*/ 0 h 1117"/>
                  <a:gd name="T2" fmla="*/ 1529 w 1529"/>
                  <a:gd name="T3" fmla="*/ 410 h 1117"/>
                  <a:gd name="T4" fmla="*/ 929 w 1529"/>
                  <a:gd name="T5" fmla="*/ 1117 h 1117"/>
                  <a:gd name="T6" fmla="*/ 0 w 1529"/>
                  <a:gd name="T7" fmla="*/ 0 h 1117"/>
                  <a:gd name="T8" fmla="*/ 1200 w 1529"/>
                  <a:gd name="T9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9" h="1117">
                    <a:moveTo>
                      <a:pt x="1200" y="0"/>
                    </a:moveTo>
                    <a:lnTo>
                      <a:pt x="1529" y="410"/>
                    </a:lnTo>
                    <a:lnTo>
                      <a:pt x="929" y="1117"/>
                    </a:lnTo>
                    <a:lnTo>
                      <a:pt x="0" y="0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Rectangle 19">
                <a:extLst>
                  <a:ext uri="{FF2B5EF4-FFF2-40B4-BE49-F238E27FC236}">
                    <a16:creationId xmlns:a16="http://schemas.microsoft.com/office/drawing/2014/main" id="{1F3A4D98-8397-E506-83CA-41C29EBEC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5693" y="1549899"/>
                <a:ext cx="1405502" cy="10178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input data </a:t>
                </a:r>
              </a:p>
              <a:p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output data</a:t>
                </a:r>
                <a:endParaRPr lang="en-US" sz="1867" dirty="0">
                  <a:solidFill>
                    <a:srgbClr val="404955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3" name="Rectangle 20">
                <a:extLst>
                  <a:ext uri="{FF2B5EF4-FFF2-40B4-BE49-F238E27FC236}">
                    <a16:creationId xmlns:a16="http://schemas.microsoft.com/office/drawing/2014/main" id="{BD6C0700-00D6-F27A-9262-1A4967DA4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752" y="1529036"/>
                <a:ext cx="1495477" cy="125873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endParaRPr lang="en-GB" sz="1867" dirty="0">
                  <a:solidFill>
                    <a:srgbClr val="404955"/>
                  </a:solidFill>
                </a:endParaRPr>
              </a:p>
            </p:txBody>
          </p:sp>
          <p:sp>
            <p:nvSpPr>
              <p:cNvPr id="34" name="Rectangle 21">
                <a:extLst>
                  <a:ext uri="{FF2B5EF4-FFF2-40B4-BE49-F238E27FC236}">
                    <a16:creationId xmlns:a16="http://schemas.microsoft.com/office/drawing/2014/main" id="{7A563368-6D41-8CCE-3AEF-AA7EB16BD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5045" y="3040622"/>
                <a:ext cx="1405502" cy="10178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pPr>
                  <a:buFont typeface="Wingdings" charset="2"/>
                  <a:buChar char="§"/>
                </a:pPr>
                <a:endParaRPr lang="en-US" sz="1867" dirty="0"/>
              </a:p>
            </p:txBody>
          </p:sp>
          <p:sp>
            <p:nvSpPr>
              <p:cNvPr id="35" name="Rectangle 22">
                <a:extLst>
                  <a:ext uri="{FF2B5EF4-FFF2-40B4-BE49-F238E27FC236}">
                    <a16:creationId xmlns:a16="http://schemas.microsoft.com/office/drawing/2014/main" id="{E7419CB0-21F9-025E-93E2-B4D3F0CD4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1303" y="3003798"/>
                <a:ext cx="1643735" cy="10178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application</a:t>
                </a:r>
                <a:endParaRPr lang="en-US" sz="1867" dirty="0">
                  <a:solidFill>
                    <a:srgbClr val="404955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6" name="Rectangle 23">
                <a:extLst>
                  <a:ext uri="{FF2B5EF4-FFF2-40B4-BE49-F238E27FC236}">
                    <a16:creationId xmlns:a16="http://schemas.microsoft.com/office/drawing/2014/main" id="{D43F5610-F5D3-E22C-DFA3-20C0C700F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586" y="3867894"/>
                <a:ext cx="1405502" cy="63519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pPr algn="ctr"/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business</a:t>
                </a:r>
              </a:p>
              <a:p>
                <a:pPr algn="ctr"/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models</a:t>
                </a:r>
                <a:endParaRPr lang="en-US" sz="1867" dirty="0">
                  <a:solidFill>
                    <a:srgbClr val="404955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7" name="Rectangle 24">
                <a:extLst>
                  <a:ext uri="{FF2B5EF4-FFF2-40B4-BE49-F238E27FC236}">
                    <a16:creationId xmlns:a16="http://schemas.microsoft.com/office/drawing/2014/main" id="{CDEF88B4-1753-7EF6-E1D7-ED8976DE9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013" y="1136311"/>
                <a:ext cx="2145940" cy="52310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pPr algn="ctr"/>
                <a:r>
                  <a:rPr lang="en-US" sz="1867" b="1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software</a:t>
                </a:r>
                <a:endParaRPr lang="en-US" sz="1867" dirty="0">
                  <a:solidFill>
                    <a:schemeClr val="bg1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8" name="Rectangle 20">
                <a:extLst>
                  <a:ext uri="{FF2B5EF4-FFF2-40B4-BE49-F238E27FC236}">
                    <a16:creationId xmlns:a16="http://schemas.microsoft.com/office/drawing/2014/main" id="{6165D204-F76A-CA1B-5909-D01D27927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435" y="2897188"/>
                <a:ext cx="1495477" cy="125873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endParaRPr lang="en-US" sz="1867" dirty="0">
                  <a:solidFill>
                    <a:srgbClr val="404955"/>
                  </a:solidFill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B393DA-7FB6-3220-2C4A-60CF99E7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436" y="2247684"/>
              <a:ext cx="1849816" cy="133174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/>
            <a:p>
              <a:r>
                <a:rPr lang="en-US" sz="1867" b="1" dirty="0">
                  <a:solidFill>
                    <a:srgbClr val="404955"/>
                  </a:solidFill>
                  <a:latin typeface="Avenir Book" panose="02000503020000020003" pitchFamily="2" charset="0"/>
                </a:rPr>
                <a:t>hardware</a:t>
              </a:r>
            </a:p>
          </p:txBody>
        </p:sp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id="{89F00C6E-281D-0BDB-82E2-3DCB40C8B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096" y="4049307"/>
              <a:ext cx="2163361" cy="133174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/>
            <a:p>
              <a:r>
                <a:rPr lang="en-US" sz="1867" b="1" dirty="0">
                  <a:solidFill>
                    <a:srgbClr val="404955"/>
                  </a:solidFill>
                  <a:latin typeface="Avenir Book" panose="02000503020000020003" pitchFamily="2" charset="0"/>
                </a:rPr>
                <a:t>simulation &amp;</a:t>
              </a:r>
            </a:p>
            <a:p>
              <a:r>
                <a:rPr lang="en-US" sz="1867" b="1" dirty="0">
                  <a:solidFill>
                    <a:srgbClr val="404955"/>
                  </a:solidFill>
                  <a:latin typeface="Avenir Book" panose="02000503020000020003" pitchFamily="2" charset="0"/>
                </a:rPr>
                <a:t>models</a:t>
              </a:r>
              <a:endParaRPr lang="en-US" sz="1867" dirty="0">
                <a:solidFill>
                  <a:srgbClr val="404955"/>
                </a:solidFill>
                <a:latin typeface="Avenir Book" panose="02000503020000020003" pitchFamily="2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D3F93C-2A99-8918-A284-D068FB471145}"/>
              </a:ext>
            </a:extLst>
          </p:cNvPr>
          <p:cNvCxnSpPr>
            <a:cxnSpLocks/>
          </p:cNvCxnSpPr>
          <p:nvPr/>
        </p:nvCxnSpPr>
        <p:spPr>
          <a:xfrm>
            <a:off x="13923818" y="1388076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9AB7F8-6DCC-B7AB-3750-E8785B489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394" y="1510144"/>
            <a:ext cx="3752727" cy="45753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Copyright &amp; software: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Directive 2009/24/EC (art 1.2):</a:t>
            </a:r>
          </a:p>
          <a:p>
            <a:pPr marL="0" indent="0">
              <a:buNone/>
            </a:pPr>
            <a:r>
              <a:rPr lang="en-GB" sz="1800" dirty="0"/>
              <a:t>copyright protection applies to the </a:t>
            </a: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expression</a:t>
            </a:r>
            <a:r>
              <a:rPr lang="en-GB" sz="1800" dirty="0"/>
              <a:t> of a computer program</a:t>
            </a:r>
          </a:p>
          <a:p>
            <a:pPr marL="0" indent="0">
              <a:buNone/>
            </a:pPr>
            <a:r>
              <a:rPr lang="en-GB" sz="1800" dirty="0"/>
              <a:t>However, </a:t>
            </a:r>
            <a:r>
              <a:rPr lang="en-GB" sz="1800" b="1" dirty="0">
                <a:solidFill>
                  <a:srgbClr val="C00000"/>
                </a:solidFill>
              </a:rPr>
              <a:t>underlying ideas and principles are not protected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A74ABA-F07C-BB28-1513-94BA5E220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708" y="3832600"/>
            <a:ext cx="1997342" cy="1739901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78882E-9974-5B55-221E-44C234B773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357" y="3660887"/>
            <a:ext cx="951470" cy="807596"/>
          </a:xfrm>
          <a:prstGeom prst="rect">
            <a:avLst/>
          </a:prstGeom>
          <a:ln>
            <a:solidFill>
              <a:schemeClr val="accent3">
                <a:alpha val="48000"/>
              </a:schemeClr>
            </a:solidFill>
          </a:ln>
          <a:effectLst>
            <a:outerShdw blurRad="50800" dist="76200" dir="2700000" algn="tl" rotWithShape="0">
              <a:prstClr val="black">
                <a:alpha val="29000"/>
              </a:prst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A0C47D-93FB-E254-4604-DCF1E3074637}"/>
              </a:ext>
            </a:extLst>
          </p:cNvPr>
          <p:cNvCxnSpPr>
            <a:cxnSpLocks/>
          </p:cNvCxnSpPr>
          <p:nvPr/>
        </p:nvCxnSpPr>
        <p:spPr>
          <a:xfrm>
            <a:off x="7572441" y="1524000"/>
            <a:ext cx="0" cy="5123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192627BD-8C06-1116-6243-34CDE8E442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821" y="4621428"/>
            <a:ext cx="1923947" cy="1880385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C150F3-B132-404A-0410-C6E0E45C8424}"/>
              </a:ext>
            </a:extLst>
          </p:cNvPr>
          <p:cNvSpPr txBox="1"/>
          <p:nvPr/>
        </p:nvSpPr>
        <p:spPr>
          <a:xfrm flipH="1">
            <a:off x="11232891" y="5534561"/>
            <a:ext cx="959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80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C478D-D93D-8F83-E273-9FF3184A46DA}"/>
              </a:ext>
            </a:extLst>
          </p:cNvPr>
          <p:cNvSpPr txBox="1"/>
          <p:nvPr/>
        </p:nvSpPr>
        <p:spPr>
          <a:xfrm>
            <a:off x="7945395" y="5721178"/>
            <a:ext cx="987450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venir Book" panose="02000503020000020003" pitchFamily="2" charset="0"/>
              </a:rPr>
              <a:t>code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  <a:latin typeface="Avenir Book" panose="02000503020000020003" pitchFamily="2" charset="0"/>
              </a:rPr>
              <a:t>only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venir Book" panose="02000503020000020003" pitchFamily="2" charset="0"/>
              </a:rPr>
              <a:t>: OK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33CC10-3502-6A48-F2B1-D69C718C4149}"/>
              </a:ext>
            </a:extLst>
          </p:cNvPr>
          <p:cNvSpPr txBox="1"/>
          <p:nvPr/>
        </p:nvSpPr>
        <p:spPr>
          <a:xfrm>
            <a:off x="9123406" y="6182497"/>
            <a:ext cx="1046203" cy="40780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fr-FR" sz="1200" b="1" dirty="0" err="1">
                <a:solidFill>
                  <a:srgbClr val="C00000"/>
                </a:solidFill>
                <a:latin typeface="Avenir Book" panose="02000503020000020003" pitchFamily="2" charset="0"/>
              </a:rPr>
              <a:t>algorithm</a:t>
            </a:r>
            <a:r>
              <a:rPr lang="fr-FR" sz="1200" b="1" dirty="0">
                <a:solidFill>
                  <a:srgbClr val="C00000"/>
                </a:solidFill>
                <a:latin typeface="Avenir Book" panose="02000503020000020003" pitchFamily="2" charset="0"/>
              </a:rPr>
              <a:t>: </a:t>
            </a:r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fr-FR" sz="1200" b="1" dirty="0">
                <a:solidFill>
                  <a:srgbClr val="C00000"/>
                </a:solidFill>
                <a:latin typeface="Avenir Book" panose="02000503020000020003" pitchFamily="2" charset="0"/>
              </a:rPr>
              <a:t>not </a:t>
            </a:r>
            <a:r>
              <a:rPr lang="fr-FR" sz="1200" b="1" dirty="0" err="1">
                <a:solidFill>
                  <a:srgbClr val="C00000"/>
                </a:solidFill>
                <a:latin typeface="Avenir Book" panose="02000503020000020003" pitchFamily="2" charset="0"/>
              </a:rPr>
              <a:t>protected</a:t>
            </a:r>
            <a:endParaRPr lang="fr-FR" sz="1200" b="1" dirty="0">
              <a:solidFill>
                <a:srgbClr val="C00000"/>
              </a:solidFill>
              <a:latin typeface="Avenir Book" panose="02000503020000020003" pitchFamily="2" charset="0"/>
            </a:endParaRPr>
          </a:p>
        </p:txBody>
      </p:sp>
      <p:pic>
        <p:nvPicPr>
          <p:cNvPr id="12" name="Graphic 11" descr="Tick">
            <a:extLst>
              <a:ext uri="{FF2B5EF4-FFF2-40B4-BE49-F238E27FC236}">
                <a16:creationId xmlns:a16="http://schemas.microsoft.com/office/drawing/2014/main" id="{544A045D-DE9E-92EA-2209-51B4991DD2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3245" y="4756199"/>
            <a:ext cx="744281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F65D-8733-24F7-8C86-48550163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composite nature (and protection) of digital twins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556313-11D8-E5FD-DE01-1805D745E3F6}"/>
              </a:ext>
            </a:extLst>
          </p:cNvPr>
          <p:cNvGrpSpPr/>
          <p:nvPr/>
        </p:nvGrpSpPr>
        <p:grpSpPr>
          <a:xfrm>
            <a:off x="1122219" y="1634837"/>
            <a:ext cx="6400799" cy="4252780"/>
            <a:chOff x="1782025" y="1316566"/>
            <a:chExt cx="8616915" cy="4986687"/>
          </a:xfrm>
        </p:grpSpPr>
        <p:sp>
          <p:nvSpPr>
            <p:cNvPr id="23" name="Slide Number Placeholder 2">
              <a:extLst>
                <a:ext uri="{FF2B5EF4-FFF2-40B4-BE49-F238E27FC236}">
                  <a16:creationId xmlns:a16="http://schemas.microsoft.com/office/drawing/2014/main" id="{DD2479B5-DD5A-E91C-F5C2-2E2DA3AEAEDC}"/>
                </a:ext>
              </a:extLst>
            </p:cNvPr>
            <p:cNvSpPr txBox="1">
              <a:spLocks/>
            </p:cNvSpPr>
            <p:nvPr/>
          </p:nvSpPr>
          <p:spPr>
            <a:xfrm>
              <a:off x="6398840" y="4954182"/>
              <a:ext cx="2133600" cy="162254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en-US"/>
              </a:defPPr>
              <a:lvl1pPr marL="0" algn="r" defTabSz="914400" rtl="0" eaLnBrk="1" latinLnBrk="0" hangingPunct="1">
                <a:defRPr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0CDC320-75AC-493B-BD8B-0D2417B185B5}" type="slidenum">
                <a:rPr lang="en-GB" smtClean="0"/>
                <a:pPr/>
                <a:t>9</a:t>
              </a:fld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A15EDA3-53AC-3B83-E878-ABD38EE49E69}"/>
                </a:ext>
              </a:extLst>
            </p:cNvPr>
            <p:cNvGrpSpPr/>
            <p:nvPr/>
          </p:nvGrpSpPr>
          <p:grpSpPr>
            <a:xfrm>
              <a:off x="1782025" y="1316566"/>
              <a:ext cx="8616915" cy="4986687"/>
              <a:chOff x="1336640" y="915988"/>
              <a:chExt cx="6547188" cy="3811359"/>
            </a:xfrm>
          </p:grpSpPr>
          <p:sp>
            <p:nvSpPr>
              <p:cNvPr id="25" name="AutoShape 17">
                <a:extLst>
                  <a:ext uri="{FF2B5EF4-FFF2-40B4-BE49-F238E27FC236}">
                    <a16:creationId xmlns:a16="http://schemas.microsoft.com/office/drawing/2014/main" id="{56251379-B91A-B798-25F3-42CB798C9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5189" y="2168349"/>
                <a:ext cx="2270086" cy="1311628"/>
              </a:xfrm>
              <a:prstGeom prst="hexagon">
                <a:avLst>
                  <a:gd name="adj" fmla="val 41461"/>
                  <a:gd name="vf" fmla="val 115470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72000" tIns="72000" rIns="72000" bIns="72000" anchor="ctr"/>
              <a:lstStyle/>
              <a:p>
                <a:pPr algn="ctr" defTabSz="1219170">
                  <a:defRPr/>
                </a:pPr>
                <a:r>
                  <a:rPr lang="en-GB" sz="3200" kern="0" dirty="0">
                    <a:solidFill>
                      <a:srgbClr val="000000"/>
                    </a:solidFill>
                    <a:latin typeface="Avenir Book" panose="02000503020000020003" pitchFamily="2" charset="0"/>
                  </a:rPr>
                  <a:t>digital </a:t>
                </a:r>
              </a:p>
              <a:p>
                <a:pPr algn="ctr" defTabSz="1219170">
                  <a:defRPr/>
                </a:pPr>
                <a:r>
                  <a:rPr lang="en-GB" sz="3200" kern="0" dirty="0">
                    <a:solidFill>
                      <a:srgbClr val="000000"/>
                    </a:solidFill>
                    <a:latin typeface="Avenir Book" panose="02000503020000020003" pitchFamily="2" charset="0"/>
                  </a:rPr>
                  <a:t>twin</a:t>
                </a: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30036CE-1EE8-85EF-0D0E-BA56188B3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038" y="3584505"/>
                <a:ext cx="3220389" cy="1142842"/>
              </a:xfrm>
              <a:custGeom>
                <a:avLst/>
                <a:gdLst>
                  <a:gd name="T0" fmla="*/ 600 w 1907"/>
                  <a:gd name="T1" fmla="*/ 0 h 699"/>
                  <a:gd name="T2" fmla="*/ 1307 w 1907"/>
                  <a:gd name="T3" fmla="*/ 0 h 699"/>
                  <a:gd name="T4" fmla="*/ 1907 w 1907"/>
                  <a:gd name="T5" fmla="*/ 699 h 699"/>
                  <a:gd name="T6" fmla="*/ 0 w 1907"/>
                  <a:gd name="T7" fmla="*/ 699 h 699"/>
                  <a:gd name="T8" fmla="*/ 600 w 1907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7" h="699">
                    <a:moveTo>
                      <a:pt x="600" y="0"/>
                    </a:moveTo>
                    <a:lnTo>
                      <a:pt x="1307" y="0"/>
                    </a:lnTo>
                    <a:lnTo>
                      <a:pt x="1907" y="699"/>
                    </a:lnTo>
                    <a:lnTo>
                      <a:pt x="0" y="69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7DBD069-C563-4F48-C11D-148BB4BDE9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000779" y="915988"/>
                <a:ext cx="3220389" cy="1142844"/>
              </a:xfrm>
              <a:custGeom>
                <a:avLst/>
                <a:gdLst>
                  <a:gd name="T0" fmla="*/ 600 w 1907"/>
                  <a:gd name="T1" fmla="*/ 0 h 699"/>
                  <a:gd name="T2" fmla="*/ 1307 w 1907"/>
                  <a:gd name="T3" fmla="*/ 0 h 699"/>
                  <a:gd name="T4" fmla="*/ 1907 w 1907"/>
                  <a:gd name="T5" fmla="*/ 699 h 699"/>
                  <a:gd name="T6" fmla="*/ 0 w 1907"/>
                  <a:gd name="T7" fmla="*/ 699 h 699"/>
                  <a:gd name="T8" fmla="*/ 600 w 1907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7" h="699">
                    <a:moveTo>
                      <a:pt x="600" y="0"/>
                    </a:moveTo>
                    <a:lnTo>
                      <a:pt x="1307" y="0"/>
                    </a:lnTo>
                    <a:lnTo>
                      <a:pt x="1907" y="699"/>
                    </a:lnTo>
                    <a:lnTo>
                      <a:pt x="0" y="69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CED8A4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7111CA5C-3FB7-39DB-64F9-B1C1875AD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834" y="974943"/>
                <a:ext cx="2596707" cy="1812831"/>
              </a:xfrm>
              <a:custGeom>
                <a:avLst/>
                <a:gdLst>
                  <a:gd name="T0" fmla="*/ 1200 w 1538"/>
                  <a:gd name="T1" fmla="*/ 1109 h 1109"/>
                  <a:gd name="T2" fmla="*/ 1538 w 1538"/>
                  <a:gd name="T3" fmla="*/ 690 h 1109"/>
                  <a:gd name="T4" fmla="*/ 937 w 1538"/>
                  <a:gd name="T5" fmla="*/ 0 h 1109"/>
                  <a:gd name="T6" fmla="*/ 0 w 1538"/>
                  <a:gd name="T7" fmla="*/ 1109 h 1109"/>
                  <a:gd name="T8" fmla="*/ 1200 w 1538"/>
                  <a:gd name="T9" fmla="*/ 1109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8" h="1109">
                    <a:moveTo>
                      <a:pt x="1200" y="1109"/>
                    </a:moveTo>
                    <a:lnTo>
                      <a:pt x="1538" y="690"/>
                    </a:lnTo>
                    <a:lnTo>
                      <a:pt x="937" y="0"/>
                    </a:lnTo>
                    <a:lnTo>
                      <a:pt x="0" y="1109"/>
                    </a:lnTo>
                    <a:lnTo>
                      <a:pt x="1200" y="1109"/>
                    </a:lnTo>
                    <a:close/>
                  </a:path>
                </a:pathLst>
              </a:custGeom>
              <a:solidFill>
                <a:srgbClr val="B82348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1BFE49A1-CD9E-CC65-C04C-A1CDD40FA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640" y="2878279"/>
                <a:ext cx="2581927" cy="1827003"/>
              </a:xfrm>
              <a:custGeom>
                <a:avLst/>
                <a:gdLst>
                  <a:gd name="T0" fmla="*/ 1200 w 1529"/>
                  <a:gd name="T1" fmla="*/ 0 h 1117"/>
                  <a:gd name="T2" fmla="*/ 1529 w 1529"/>
                  <a:gd name="T3" fmla="*/ 410 h 1117"/>
                  <a:gd name="T4" fmla="*/ 929 w 1529"/>
                  <a:gd name="T5" fmla="*/ 1117 h 1117"/>
                  <a:gd name="T6" fmla="*/ 0 w 1529"/>
                  <a:gd name="T7" fmla="*/ 0 h 1117"/>
                  <a:gd name="T8" fmla="*/ 1200 w 1529"/>
                  <a:gd name="T9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9" h="1117">
                    <a:moveTo>
                      <a:pt x="1200" y="0"/>
                    </a:moveTo>
                    <a:lnTo>
                      <a:pt x="1529" y="410"/>
                    </a:lnTo>
                    <a:lnTo>
                      <a:pt x="929" y="1117"/>
                    </a:lnTo>
                    <a:lnTo>
                      <a:pt x="0" y="0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B82348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2F2AFA5-AE28-98A2-46A3-FDED09FB4F0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87121" y="970104"/>
                <a:ext cx="2596707" cy="1812831"/>
              </a:xfrm>
              <a:custGeom>
                <a:avLst/>
                <a:gdLst>
                  <a:gd name="T0" fmla="*/ 1200 w 1538"/>
                  <a:gd name="T1" fmla="*/ 1109 h 1109"/>
                  <a:gd name="T2" fmla="*/ 1538 w 1538"/>
                  <a:gd name="T3" fmla="*/ 690 h 1109"/>
                  <a:gd name="T4" fmla="*/ 937 w 1538"/>
                  <a:gd name="T5" fmla="*/ 0 h 1109"/>
                  <a:gd name="T6" fmla="*/ 0 w 1538"/>
                  <a:gd name="T7" fmla="*/ 1109 h 1109"/>
                  <a:gd name="T8" fmla="*/ 1200 w 1538"/>
                  <a:gd name="T9" fmla="*/ 1109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8" h="1109">
                    <a:moveTo>
                      <a:pt x="1200" y="1109"/>
                    </a:moveTo>
                    <a:lnTo>
                      <a:pt x="1538" y="690"/>
                    </a:lnTo>
                    <a:lnTo>
                      <a:pt x="937" y="0"/>
                    </a:lnTo>
                    <a:lnTo>
                      <a:pt x="0" y="1109"/>
                    </a:lnTo>
                    <a:lnTo>
                      <a:pt x="1200" y="110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4039039-0A91-7DB4-C3B7-8B60D0A0E79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88600" y="2878279"/>
                <a:ext cx="2581927" cy="1827003"/>
              </a:xfrm>
              <a:custGeom>
                <a:avLst/>
                <a:gdLst>
                  <a:gd name="T0" fmla="*/ 1200 w 1529"/>
                  <a:gd name="T1" fmla="*/ 0 h 1117"/>
                  <a:gd name="T2" fmla="*/ 1529 w 1529"/>
                  <a:gd name="T3" fmla="*/ 410 h 1117"/>
                  <a:gd name="T4" fmla="*/ 929 w 1529"/>
                  <a:gd name="T5" fmla="*/ 1117 h 1117"/>
                  <a:gd name="T6" fmla="*/ 0 w 1529"/>
                  <a:gd name="T7" fmla="*/ 0 h 1117"/>
                  <a:gd name="T8" fmla="*/ 1200 w 1529"/>
                  <a:gd name="T9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9" h="1117">
                    <a:moveTo>
                      <a:pt x="1200" y="0"/>
                    </a:moveTo>
                    <a:lnTo>
                      <a:pt x="1529" y="410"/>
                    </a:lnTo>
                    <a:lnTo>
                      <a:pt x="929" y="1117"/>
                    </a:lnTo>
                    <a:lnTo>
                      <a:pt x="0" y="0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B82348"/>
              </a:solidFill>
              <a:ln w="12700">
                <a:solidFill>
                  <a:schemeClr val="bg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000" tIns="0" rIns="0" bIns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Rectangle 19">
                <a:extLst>
                  <a:ext uri="{FF2B5EF4-FFF2-40B4-BE49-F238E27FC236}">
                    <a16:creationId xmlns:a16="http://schemas.microsoft.com/office/drawing/2014/main" id="{1F3A4D98-8397-E506-83CA-41C29EBEC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5693" y="1549899"/>
                <a:ext cx="1405502" cy="10178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input data </a:t>
                </a:r>
              </a:p>
              <a:p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output data</a:t>
                </a:r>
                <a:endParaRPr lang="en-US" sz="1867" dirty="0">
                  <a:solidFill>
                    <a:srgbClr val="404955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3" name="Rectangle 20">
                <a:extLst>
                  <a:ext uri="{FF2B5EF4-FFF2-40B4-BE49-F238E27FC236}">
                    <a16:creationId xmlns:a16="http://schemas.microsoft.com/office/drawing/2014/main" id="{BD6C0700-00D6-F27A-9262-1A4967DA4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752" y="1529036"/>
                <a:ext cx="1495477" cy="125873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endParaRPr lang="en-GB" sz="1867" dirty="0">
                  <a:solidFill>
                    <a:srgbClr val="404955"/>
                  </a:solidFill>
                </a:endParaRPr>
              </a:p>
            </p:txBody>
          </p:sp>
          <p:sp>
            <p:nvSpPr>
              <p:cNvPr id="34" name="Rectangle 21">
                <a:extLst>
                  <a:ext uri="{FF2B5EF4-FFF2-40B4-BE49-F238E27FC236}">
                    <a16:creationId xmlns:a16="http://schemas.microsoft.com/office/drawing/2014/main" id="{7A563368-6D41-8CCE-3AEF-AA7EB16BD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5045" y="3040622"/>
                <a:ext cx="1405502" cy="10178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pPr>
                  <a:buFont typeface="Wingdings" charset="2"/>
                  <a:buChar char="§"/>
                </a:pPr>
                <a:endParaRPr lang="en-US" sz="1867" dirty="0"/>
              </a:p>
            </p:txBody>
          </p:sp>
          <p:sp>
            <p:nvSpPr>
              <p:cNvPr id="35" name="Rectangle 22">
                <a:extLst>
                  <a:ext uri="{FF2B5EF4-FFF2-40B4-BE49-F238E27FC236}">
                    <a16:creationId xmlns:a16="http://schemas.microsoft.com/office/drawing/2014/main" id="{E7419CB0-21F9-025E-93E2-B4D3F0CD4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1303" y="3003798"/>
                <a:ext cx="1643735" cy="10178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r>
                  <a:rPr lang="en-US" sz="1867" b="1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application</a:t>
                </a:r>
                <a:endParaRPr lang="en-US" sz="1867" dirty="0">
                  <a:solidFill>
                    <a:schemeClr val="bg1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6" name="Rectangle 23">
                <a:extLst>
                  <a:ext uri="{FF2B5EF4-FFF2-40B4-BE49-F238E27FC236}">
                    <a16:creationId xmlns:a16="http://schemas.microsoft.com/office/drawing/2014/main" id="{D43F5610-F5D3-E22C-DFA3-20C0C700F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586" y="3867894"/>
                <a:ext cx="1405502" cy="63519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pPr algn="ctr"/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business</a:t>
                </a:r>
              </a:p>
              <a:p>
                <a:pPr algn="ctr"/>
                <a:r>
                  <a:rPr lang="en-US" sz="1867" b="1" dirty="0">
                    <a:solidFill>
                      <a:srgbClr val="404955"/>
                    </a:solidFill>
                    <a:latin typeface="Avenir Book" panose="02000503020000020003" pitchFamily="2" charset="0"/>
                  </a:rPr>
                  <a:t>models</a:t>
                </a:r>
                <a:endParaRPr lang="en-US" sz="1867" dirty="0">
                  <a:solidFill>
                    <a:srgbClr val="404955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7" name="Rectangle 24">
                <a:extLst>
                  <a:ext uri="{FF2B5EF4-FFF2-40B4-BE49-F238E27FC236}">
                    <a16:creationId xmlns:a16="http://schemas.microsoft.com/office/drawing/2014/main" id="{CDEF88B4-1753-7EF6-E1D7-ED8976DE9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013" y="1136311"/>
                <a:ext cx="2145940" cy="52310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pPr algn="ctr"/>
                <a:r>
                  <a:rPr lang="en-US" sz="1867" b="1" dirty="0">
                    <a:solidFill>
                      <a:srgbClr val="000000"/>
                    </a:solidFill>
                    <a:latin typeface="Avenir Book" panose="02000503020000020003" pitchFamily="2" charset="0"/>
                  </a:rPr>
                  <a:t>software</a:t>
                </a:r>
                <a:endParaRPr lang="en-US" sz="1867" dirty="0">
                  <a:solidFill>
                    <a:srgbClr val="000000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38" name="Rectangle 20">
                <a:extLst>
                  <a:ext uri="{FF2B5EF4-FFF2-40B4-BE49-F238E27FC236}">
                    <a16:creationId xmlns:a16="http://schemas.microsoft.com/office/drawing/2014/main" id="{6165D204-F76A-CA1B-5909-D01D27927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435" y="2897188"/>
                <a:ext cx="1495477" cy="125873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/>
              <a:lstStyle/>
              <a:p>
                <a:endParaRPr lang="en-US" sz="1867" dirty="0">
                  <a:solidFill>
                    <a:srgbClr val="404955"/>
                  </a:solidFill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B393DA-7FB6-3220-2C4A-60CF99E7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436" y="2247684"/>
              <a:ext cx="1849816" cy="133174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/>
            <a:p>
              <a:r>
                <a:rPr lang="en-US" sz="1867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hardware</a:t>
              </a:r>
            </a:p>
          </p:txBody>
        </p:sp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id="{89F00C6E-281D-0BDB-82E2-3DCB40C8B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096" y="4049307"/>
              <a:ext cx="2163361" cy="133174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/>
            <a:p>
              <a:r>
                <a:rPr lang="en-US" sz="1867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simulation &amp;</a:t>
              </a:r>
            </a:p>
            <a:p>
              <a:r>
                <a:rPr lang="en-US" sz="1867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models</a:t>
              </a:r>
              <a:endParaRPr lang="en-US" sz="1867" dirty="0">
                <a:solidFill>
                  <a:schemeClr val="bg1"/>
                </a:solidFill>
                <a:latin typeface="Avenir Book" panose="02000503020000020003" pitchFamily="2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D3F93C-2A99-8918-A284-D068FB471145}"/>
              </a:ext>
            </a:extLst>
          </p:cNvPr>
          <p:cNvCxnSpPr>
            <a:cxnSpLocks/>
          </p:cNvCxnSpPr>
          <p:nvPr/>
        </p:nvCxnSpPr>
        <p:spPr>
          <a:xfrm>
            <a:off x="7782507" y="15240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9AB7F8-6DCC-B7AB-3750-E8785B489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7888" y="1547214"/>
            <a:ext cx="3752727" cy="45753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Patents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F27ACB-CF8E-C195-5130-BD8B23E10DED}"/>
              </a:ext>
            </a:extLst>
          </p:cNvPr>
          <p:cNvGrpSpPr/>
          <p:nvPr/>
        </p:nvGrpSpPr>
        <p:grpSpPr>
          <a:xfrm>
            <a:off x="7990703" y="2100649"/>
            <a:ext cx="4201297" cy="4101759"/>
            <a:chOff x="8138811" y="1931775"/>
            <a:chExt cx="3954333" cy="38010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E848E7-4B7C-489A-D7E0-12FDDD90C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8811" y="2020308"/>
              <a:ext cx="3954333" cy="329704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78DA54-844D-E65D-5BF3-5E71C61DA7DE}"/>
                </a:ext>
              </a:extLst>
            </p:cNvPr>
            <p:cNvSpPr txBox="1"/>
            <p:nvPr/>
          </p:nvSpPr>
          <p:spPr>
            <a:xfrm>
              <a:off x="10120184" y="5548186"/>
              <a:ext cx="1581010" cy="184666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0" indent="0">
                <a:lnSpc>
                  <a:spcPct val="100000"/>
                </a:lnSpc>
                <a:spcAft>
                  <a:spcPts val="300"/>
                </a:spcAft>
                <a:buNone/>
              </a:pPr>
              <a:r>
                <a:rPr lang="fr-FR" sz="1200" dirty="0">
                  <a:solidFill>
                    <a:schemeClr val="bg1">
                      <a:lumMod val="65000"/>
                    </a:schemeClr>
                  </a:solidFill>
                  <a:latin typeface="Avenir Book" panose="02000503020000020003" pitchFamily="2" charset="0"/>
                </a:rPr>
                <a:t>source: </a:t>
              </a:r>
              <a:r>
                <a:rPr lang="fr-FR" sz="1200" dirty="0" err="1">
                  <a:solidFill>
                    <a:schemeClr val="bg1">
                      <a:lumMod val="65000"/>
                    </a:schemeClr>
                  </a:solidFill>
                  <a:latin typeface="Avenir Book" panose="02000503020000020003" pitchFamily="2" charset="0"/>
                </a:rPr>
                <a:t>espacenet.com</a:t>
              </a:r>
              <a:endParaRPr lang="fr-FR" sz="12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9EE5FD-003C-8E67-C784-0DAD094BFB33}"/>
                </a:ext>
              </a:extLst>
            </p:cNvPr>
            <p:cNvSpPr txBox="1"/>
            <p:nvPr/>
          </p:nvSpPr>
          <p:spPr>
            <a:xfrm>
              <a:off x="9209902" y="1931775"/>
              <a:ext cx="1720023" cy="184666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0" indent="0">
                <a:lnSpc>
                  <a:spcPct val="100000"/>
                </a:lnSpc>
                <a:spcAft>
                  <a:spcPts val="300"/>
                </a:spcAft>
                <a:buNone/>
              </a:pPr>
              <a:r>
                <a:rPr lang="en-GB" sz="1200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"(digital OR virtual) twin"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94253D-92DB-5687-7974-00AC52D05E0B}"/>
                </a:ext>
              </a:extLst>
            </p:cNvPr>
            <p:cNvSpPr/>
            <p:nvPr/>
          </p:nvSpPr>
          <p:spPr>
            <a:xfrm>
              <a:off x="8204886" y="5214551"/>
              <a:ext cx="815546" cy="1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D8EE042-0CD9-9F5D-340F-41569BCCBC76}"/>
              </a:ext>
            </a:extLst>
          </p:cNvPr>
          <p:cNvSpPr/>
          <p:nvPr/>
        </p:nvSpPr>
        <p:spPr>
          <a:xfrm>
            <a:off x="8328454" y="4683211"/>
            <a:ext cx="988541" cy="383060"/>
          </a:xfrm>
          <a:prstGeom prst="rect">
            <a:avLst/>
          </a:prstGeom>
          <a:solidFill>
            <a:srgbClr val="C1C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2016: </a:t>
            </a:r>
            <a:r>
              <a:rPr lang="fr-FR" sz="1600" b="1" kern="1200" dirty="0">
                <a:solidFill>
                  <a:schemeClr val="tx1"/>
                </a:solidFill>
                <a:latin typeface="Avenir Book" panose="02000503020000020003" pitchFamily="2" charset="0"/>
              </a:rPr>
              <a:t>60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22245-0B03-6DA1-BECC-CAD59961DA35}"/>
              </a:ext>
            </a:extLst>
          </p:cNvPr>
          <p:cNvSpPr/>
          <p:nvPr/>
        </p:nvSpPr>
        <p:spPr>
          <a:xfrm>
            <a:off x="10552670" y="1622855"/>
            <a:ext cx="1400433" cy="383060"/>
          </a:xfrm>
          <a:prstGeom prst="rect">
            <a:avLst/>
          </a:prstGeom>
          <a:solidFill>
            <a:srgbClr val="C1C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2022: </a:t>
            </a:r>
            <a:r>
              <a:rPr lang="fr-FR" sz="1600" b="1" dirty="0">
                <a:solidFill>
                  <a:schemeClr val="tx1"/>
                </a:solidFill>
                <a:latin typeface="Avenir Book" panose="02000503020000020003" pitchFamily="2" charset="0"/>
              </a:rPr>
              <a:t>13500</a:t>
            </a:r>
            <a:endParaRPr lang="fr-FR" sz="1600" b="1" kern="12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52347"/>
      </p:ext>
    </p:extLst>
  </p:cSld>
  <p:clrMapOvr>
    <a:masterClrMapping/>
  </p:clrMapOvr>
</p:sld>
</file>

<file path=ppt/theme/theme1.xml><?xml version="1.0" encoding="utf-8"?>
<a:theme xmlns:a="http://schemas.openxmlformats.org/drawingml/2006/main" name="1_EPO Paginated Template English">
  <a:themeElements>
    <a:clrScheme name="Custom 3">
      <a:dk1>
        <a:srgbClr val="000000"/>
      </a:dk1>
      <a:lt1>
        <a:srgbClr val="FFFFFF"/>
      </a:lt1>
      <a:dk2>
        <a:srgbClr val="C1CCD5"/>
      </a:dk2>
      <a:lt2>
        <a:srgbClr val="D5BB4E"/>
      </a:lt2>
      <a:accent1>
        <a:srgbClr val="3B464D"/>
      </a:accent1>
      <a:accent2>
        <a:srgbClr val="9F266B"/>
      </a:accent2>
      <a:accent3>
        <a:srgbClr val="5F7B8F"/>
      </a:accent3>
      <a:accent4>
        <a:srgbClr val="9FA04E"/>
      </a:accent4>
      <a:accent5>
        <a:srgbClr val="94A4AE"/>
      </a:accent5>
      <a:accent6>
        <a:srgbClr val="CED8A4"/>
      </a:accent6>
      <a:hlink>
        <a:srgbClr val="0000FF"/>
      </a:hlink>
      <a:folHlink>
        <a:srgbClr val="800080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1CCD5"/>
        </a:solidFill>
        <a:ln>
          <a:noFill/>
        </a:ln>
      </a:spPr>
      <a:bodyPr rtlCol="0" anchor="ctr"/>
      <a:lstStyle>
        <a:defPPr algn="ctr">
          <a:defRPr sz="1800" kern="1200" dirty="0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/>
      <a:lstStyle>
        <a:defPPr marL="0" indent="0">
          <a:lnSpc>
            <a:spcPct val="100000"/>
          </a:lnSpc>
          <a:spcAft>
            <a:spcPts val="300"/>
          </a:spcAft>
          <a:buNone/>
          <a:defRPr sz="1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PO Template German.potx" id="{DA80B3F9-6BE6-495E-953C-2271A08F7B68}" vid="{25762C69-4921-4855-B156-EB4943BE62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31964</TotalTime>
  <Words>1367</Words>
  <Application>Microsoft Macintosh PowerPoint</Application>
  <PresentationFormat>Widescreen</PresentationFormat>
  <Paragraphs>241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-apple-system</vt:lpstr>
      <vt:lpstr>Arial</vt:lpstr>
      <vt:lpstr>Avenir Book</vt:lpstr>
      <vt:lpstr>Calibri</vt:lpstr>
      <vt:lpstr>Franklin Gothic Book</vt:lpstr>
      <vt:lpstr>System Font Regular</vt:lpstr>
      <vt:lpstr>Wingdings</vt:lpstr>
      <vt:lpstr>1_EPO Paginated Template English</vt:lpstr>
      <vt:lpstr>PowerPoint Presentation</vt:lpstr>
      <vt:lpstr>What is a digital twin?</vt:lpstr>
      <vt:lpstr>What is a digital twin?</vt:lpstr>
      <vt:lpstr>What is a digital twin?</vt:lpstr>
      <vt:lpstr>What is a digital twin?</vt:lpstr>
      <vt:lpstr>Digital twins in the metaverse</vt:lpstr>
      <vt:lpstr>The composite nature (and protection) of digital twins</vt:lpstr>
      <vt:lpstr>The composite nature (and protection) of digital twins</vt:lpstr>
      <vt:lpstr>The composite nature (and protection) of digital twins</vt:lpstr>
      <vt:lpstr>The composite nature (and protection) of digital twins</vt:lpstr>
      <vt:lpstr>The composite nature (and protection) of digital twins</vt:lpstr>
      <vt:lpstr>The composite nature (and protection) of digital twins</vt:lpstr>
      <vt:lpstr>The composite IP protection of digital twins </vt:lpstr>
      <vt:lpstr>Thank-you!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Jean-Marc Deltorn</dc:creator>
  <cp:lastModifiedBy>Jean-Marc Deltorn</cp:lastModifiedBy>
  <cp:revision>327</cp:revision>
  <dcterms:created xsi:type="dcterms:W3CDTF">2023-01-01T15:36:14Z</dcterms:created>
  <dcterms:modified xsi:type="dcterms:W3CDTF">2023-03-29T13:56:49Z</dcterms:modified>
</cp:coreProperties>
</file>