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DM Sans" pitchFamily="2" charset="0"/>
      <p:regular r:id="rId13"/>
      <p:bold r:id="rId14"/>
      <p:italic r:id="rId15"/>
      <p:boldItalic r:id="rId16"/>
    </p:embeddedFont>
    <p:embeddedFont>
      <p:font typeface="DM Sans Bold" charset="0"/>
      <p:regular r:id="rId17"/>
      <p:bold r:id="rId18"/>
    </p:embeddedFont>
    <p:embeddedFont>
      <p:font typeface="HK Grotesk Medium" panose="020B0604020202020204" charset="0"/>
      <p:regular r:id="rId19"/>
    </p:embeddedFont>
    <p:embeddedFont>
      <p:font typeface="Roboto Condensed" panose="02000000000000000000" pitchFamily="2" charset="0"/>
      <p:regular r:id="rId20"/>
      <p:bold r:id="rId21"/>
      <p:italic r:id="rId22"/>
      <p:boldItalic r:id="rId23"/>
    </p:embeddedFont>
    <p:embeddedFont>
      <p:font typeface="Roboto Condensed Bold" panose="02000000000000000000"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56" autoAdjust="0"/>
  </p:normalViewPr>
  <p:slideViewPr>
    <p:cSldViewPr>
      <p:cViewPr varScale="1">
        <p:scale>
          <a:sx n="69" d="100"/>
          <a:sy n="69" d="100"/>
        </p:scale>
        <p:origin x="4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mdpi.com/2071-1050/14/7/4157" TargetMode="External"/><Relationship Id="rId2" Type="http://schemas.openxmlformats.org/officeDocument/2006/relationships/hyperlink" Target="https://www.whitehouse.gov/wp-content/uploads/2022/10/Blueprint-for-an-AI-Bill-of-Rights.pdf" TargetMode="Externa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commission.europa.eu/publications/white-paper-artificial-intelligence-european-approach-excellence-and-trust_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73300" y="-95250"/>
            <a:ext cx="13088827" cy="10287000"/>
          </a:xfrm>
          <a:custGeom>
            <a:avLst/>
            <a:gdLst/>
            <a:ahLst/>
            <a:cxnLst/>
            <a:rect l="l" t="t" r="r" b="b"/>
            <a:pathLst>
              <a:path w="13088827" h="10287000">
                <a:moveTo>
                  <a:pt x="0" y="0"/>
                </a:moveTo>
                <a:lnTo>
                  <a:pt x="13088827" y="0"/>
                </a:lnTo>
                <a:lnTo>
                  <a:pt x="13088827" y="10287000"/>
                </a:lnTo>
                <a:lnTo>
                  <a:pt x="0" y="10287000"/>
                </a:lnTo>
                <a:lnTo>
                  <a:pt x="0" y="0"/>
                </a:lnTo>
                <a:close/>
              </a:path>
            </a:pathLst>
          </a:custGeom>
          <a:blipFill>
            <a:blip r:embed="rId2"/>
            <a:stretch>
              <a:fillRect/>
            </a:stretch>
          </a:blipFill>
        </p:spPr>
      </p:sp>
      <p:grpSp>
        <p:nvGrpSpPr>
          <p:cNvPr id="3" name="Group 3"/>
          <p:cNvGrpSpPr/>
          <p:nvPr/>
        </p:nvGrpSpPr>
        <p:grpSpPr>
          <a:xfrm>
            <a:off x="8934289" y="-95250"/>
            <a:ext cx="9690403" cy="10287000"/>
            <a:chOff x="0" y="0"/>
            <a:chExt cx="2552205" cy="2709333"/>
          </a:xfrm>
        </p:grpSpPr>
        <p:sp>
          <p:nvSpPr>
            <p:cNvPr id="4" name="Freeform 4"/>
            <p:cNvSpPr/>
            <p:nvPr/>
          </p:nvSpPr>
          <p:spPr>
            <a:xfrm>
              <a:off x="0" y="0"/>
              <a:ext cx="2552205" cy="2709333"/>
            </a:xfrm>
            <a:custGeom>
              <a:avLst/>
              <a:gdLst/>
              <a:ahLst/>
              <a:cxnLst/>
              <a:rect l="l" t="t" r="r" b="b"/>
              <a:pathLst>
                <a:path w="2552205" h="2709333">
                  <a:moveTo>
                    <a:pt x="0" y="0"/>
                  </a:moveTo>
                  <a:lnTo>
                    <a:pt x="2552205" y="0"/>
                  </a:lnTo>
                  <a:lnTo>
                    <a:pt x="2552205" y="2709333"/>
                  </a:lnTo>
                  <a:lnTo>
                    <a:pt x="0" y="2709333"/>
                  </a:lnTo>
                  <a:close/>
                </a:path>
              </a:pathLst>
            </a:custGeom>
            <a:solidFill>
              <a:srgbClr val="7F1A19">
                <a:alpha val="71765"/>
              </a:srgbClr>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6" name="TextBox 6"/>
          <p:cNvSpPr txBox="1"/>
          <p:nvPr/>
        </p:nvSpPr>
        <p:spPr>
          <a:xfrm>
            <a:off x="1028700" y="2905329"/>
            <a:ext cx="7737768" cy="3240405"/>
          </a:xfrm>
          <a:prstGeom prst="rect">
            <a:avLst/>
          </a:prstGeom>
        </p:spPr>
        <p:txBody>
          <a:bodyPr lIns="0" tIns="0" rIns="0" bIns="0" rtlCol="0" anchor="t">
            <a:spAutoFit/>
          </a:bodyPr>
          <a:lstStyle/>
          <a:p>
            <a:pPr>
              <a:lnSpc>
                <a:spcPts val="8580"/>
              </a:lnSpc>
            </a:pPr>
            <a:r>
              <a:rPr lang="en-US" sz="6600" spc="66">
                <a:solidFill>
                  <a:srgbClr val="000000"/>
                </a:solidFill>
                <a:latin typeface="Roboto Condensed Bold"/>
              </a:rPr>
              <a:t>Generative AI: What should governments in Latin America do?</a:t>
            </a:r>
          </a:p>
        </p:txBody>
      </p:sp>
      <p:sp>
        <p:nvSpPr>
          <p:cNvPr id="7" name="TextBox 7"/>
          <p:cNvSpPr txBox="1"/>
          <p:nvPr/>
        </p:nvSpPr>
        <p:spPr>
          <a:xfrm>
            <a:off x="1028700" y="6402240"/>
            <a:ext cx="7737768" cy="431800"/>
          </a:xfrm>
          <a:prstGeom prst="rect">
            <a:avLst/>
          </a:prstGeom>
        </p:spPr>
        <p:txBody>
          <a:bodyPr lIns="0" tIns="0" rIns="0" bIns="0" rtlCol="0" anchor="t">
            <a:spAutoFit/>
          </a:bodyPr>
          <a:lstStyle/>
          <a:p>
            <a:pPr>
              <a:lnSpc>
                <a:spcPts val="3500"/>
              </a:lnSpc>
              <a:spcBef>
                <a:spcPct val="0"/>
              </a:spcBef>
            </a:pPr>
            <a:r>
              <a:rPr lang="en-US" sz="2500" spc="50">
                <a:solidFill>
                  <a:srgbClr val="000000"/>
                </a:solidFill>
                <a:latin typeface="DM Sans"/>
              </a:rPr>
              <a:t>Armando Guio Español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43B3B"/>
        </a:solidFill>
        <a:effectLst/>
      </p:bgPr>
    </p:bg>
    <p:spTree>
      <p:nvGrpSpPr>
        <p:cNvPr id="1" name=""/>
        <p:cNvGrpSpPr/>
        <p:nvPr/>
      </p:nvGrpSpPr>
      <p:grpSpPr>
        <a:xfrm>
          <a:off x="0" y="0"/>
          <a:ext cx="0" cy="0"/>
          <a:chOff x="0" y="0"/>
          <a:chExt cx="0" cy="0"/>
        </a:xfrm>
      </p:grpSpPr>
      <p:sp>
        <p:nvSpPr>
          <p:cNvPr id="2" name="TextBox 2"/>
          <p:cNvSpPr txBox="1"/>
          <p:nvPr/>
        </p:nvSpPr>
        <p:spPr>
          <a:xfrm>
            <a:off x="3346279" y="3109595"/>
            <a:ext cx="11595442" cy="3943986"/>
          </a:xfrm>
          <a:prstGeom prst="rect">
            <a:avLst/>
          </a:prstGeom>
        </p:spPr>
        <p:txBody>
          <a:bodyPr lIns="0" tIns="0" rIns="0" bIns="0" rtlCol="0" anchor="t">
            <a:spAutoFit/>
          </a:bodyPr>
          <a:lstStyle/>
          <a:p>
            <a:pPr algn="ctr">
              <a:lnSpc>
                <a:spcPts val="7839"/>
              </a:lnSpc>
              <a:spcBef>
                <a:spcPct val="0"/>
              </a:spcBef>
            </a:pPr>
            <a:r>
              <a:rPr lang="en-US" sz="5599">
                <a:solidFill>
                  <a:srgbClr val="FFFFFF"/>
                </a:solidFill>
                <a:latin typeface="Roboto Condensed"/>
              </a:rPr>
              <a:t> Specific measures that can help governments and decision-makers in Latin America develop a clear roadmap for navigating this complex environment: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2719208" y="3209786"/>
            <a:ext cx="3867427" cy="3867427"/>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43B3B"/>
            </a:solidFill>
          </p:spPr>
        </p:sp>
      </p:grpSp>
      <p:sp>
        <p:nvSpPr>
          <p:cNvPr id="4" name="Freeform 4"/>
          <p:cNvSpPr/>
          <p:nvPr/>
        </p:nvSpPr>
        <p:spPr>
          <a:xfrm>
            <a:off x="2196325" y="3086100"/>
            <a:ext cx="4913194" cy="4114800"/>
          </a:xfrm>
          <a:custGeom>
            <a:avLst/>
            <a:gdLst/>
            <a:ahLst/>
            <a:cxnLst/>
            <a:rect l="l" t="t" r="r" b="b"/>
            <a:pathLst>
              <a:path w="4913194" h="4114800">
                <a:moveTo>
                  <a:pt x="0" y="0"/>
                </a:moveTo>
                <a:lnTo>
                  <a:pt x="4913194" y="0"/>
                </a:lnTo>
                <a:lnTo>
                  <a:pt x="49131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9539726" y="1415653"/>
            <a:ext cx="7085203" cy="6325147"/>
            <a:chOff x="0" y="0"/>
            <a:chExt cx="9446937" cy="8433530"/>
          </a:xfrm>
        </p:grpSpPr>
        <p:sp>
          <p:nvSpPr>
            <p:cNvPr id="6" name="TextBox 6"/>
            <p:cNvSpPr txBox="1"/>
            <p:nvPr/>
          </p:nvSpPr>
          <p:spPr>
            <a:xfrm>
              <a:off x="0" y="1853103"/>
              <a:ext cx="9446937" cy="4013623"/>
            </a:xfrm>
            <a:prstGeom prst="rect">
              <a:avLst/>
            </a:prstGeom>
          </p:spPr>
          <p:txBody>
            <a:bodyPr lIns="0" tIns="0" rIns="0" bIns="0" rtlCol="0" anchor="t">
              <a:spAutoFit/>
            </a:bodyPr>
            <a:lstStyle/>
            <a:p>
              <a:pPr>
                <a:lnSpc>
                  <a:spcPts val="6019"/>
                </a:lnSpc>
                <a:spcBef>
                  <a:spcPct val="0"/>
                </a:spcBef>
              </a:pPr>
              <a:r>
                <a:rPr lang="en-US" sz="4299">
                  <a:solidFill>
                    <a:srgbClr val="000000"/>
                  </a:solidFill>
                  <a:latin typeface="Roboto Condensed Bold"/>
                </a:rPr>
                <a:t>Continue with ongoing AI policy implementation while increasing public participation therein</a:t>
              </a:r>
            </a:p>
          </p:txBody>
        </p:sp>
        <p:sp>
          <p:nvSpPr>
            <p:cNvPr id="7" name="TextBox 7"/>
            <p:cNvSpPr txBox="1"/>
            <p:nvPr/>
          </p:nvSpPr>
          <p:spPr>
            <a:xfrm>
              <a:off x="0" y="-152400"/>
              <a:ext cx="2560847" cy="1545509"/>
            </a:xfrm>
            <a:prstGeom prst="rect">
              <a:avLst/>
            </a:prstGeom>
          </p:spPr>
          <p:txBody>
            <a:bodyPr lIns="0" tIns="0" rIns="0" bIns="0" rtlCol="0" anchor="t">
              <a:spAutoFit/>
            </a:bodyPr>
            <a:lstStyle/>
            <a:p>
              <a:pPr>
                <a:lnSpc>
                  <a:spcPts val="9610"/>
                </a:lnSpc>
                <a:spcBef>
                  <a:spcPct val="0"/>
                </a:spcBef>
              </a:pPr>
              <a:r>
                <a:rPr lang="en-US" sz="6864">
                  <a:solidFill>
                    <a:srgbClr val="000000"/>
                  </a:solidFill>
                  <a:latin typeface="Roboto Condensed Bold"/>
                </a:rPr>
                <a:t>01.</a:t>
              </a:r>
            </a:p>
          </p:txBody>
        </p:sp>
        <p:sp>
          <p:nvSpPr>
            <p:cNvPr id="8" name="TextBox 8"/>
            <p:cNvSpPr txBox="1"/>
            <p:nvPr/>
          </p:nvSpPr>
          <p:spPr>
            <a:xfrm>
              <a:off x="0" y="6790785"/>
              <a:ext cx="8243471" cy="1642745"/>
            </a:xfrm>
            <a:prstGeom prst="rect">
              <a:avLst/>
            </a:prstGeom>
          </p:spPr>
          <p:txBody>
            <a:bodyPr lIns="0" tIns="0" rIns="0" bIns="0" rtlCol="0" anchor="t">
              <a:spAutoFit/>
            </a:bodyPr>
            <a:lstStyle/>
            <a:p>
              <a:pPr>
                <a:lnSpc>
                  <a:spcPts val="3359"/>
                </a:lnSpc>
                <a:spcBef>
                  <a:spcPct val="0"/>
                </a:spcBef>
              </a:pPr>
              <a:r>
                <a:rPr lang="en-US" sz="2400" spc="96">
                  <a:solidFill>
                    <a:srgbClr val="000000"/>
                  </a:solidFill>
                  <a:latin typeface="DM Sans"/>
                </a:rPr>
                <a:t>Inclusive practices will have the added benefit of educating the public about both generative AI and policy decisions.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458604" y="3365388"/>
            <a:ext cx="5724496" cy="4957413"/>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43B3B"/>
            </a:solidFill>
          </p:spPr>
        </p:sp>
      </p:grpSp>
      <p:grpSp>
        <p:nvGrpSpPr>
          <p:cNvPr id="4" name="Group 4"/>
          <p:cNvGrpSpPr/>
          <p:nvPr/>
        </p:nvGrpSpPr>
        <p:grpSpPr>
          <a:xfrm>
            <a:off x="3425550" y="2977398"/>
            <a:ext cx="7256653" cy="5787236"/>
            <a:chOff x="0" y="0"/>
            <a:chExt cx="9675537" cy="7716315"/>
          </a:xfrm>
        </p:grpSpPr>
        <p:sp>
          <p:nvSpPr>
            <p:cNvPr id="5" name="TextBox 5"/>
            <p:cNvSpPr txBox="1"/>
            <p:nvPr/>
          </p:nvSpPr>
          <p:spPr>
            <a:xfrm>
              <a:off x="0" y="-85725"/>
              <a:ext cx="9675537" cy="956098"/>
            </a:xfrm>
            <a:prstGeom prst="rect">
              <a:avLst/>
            </a:prstGeom>
          </p:spPr>
          <p:txBody>
            <a:bodyPr lIns="0" tIns="0" rIns="0" bIns="0" rtlCol="0" anchor="t">
              <a:spAutoFit/>
            </a:bodyPr>
            <a:lstStyle/>
            <a:p>
              <a:pPr>
                <a:lnSpc>
                  <a:spcPts val="6019"/>
                </a:lnSpc>
                <a:spcBef>
                  <a:spcPct val="0"/>
                </a:spcBef>
              </a:pPr>
              <a:r>
                <a:rPr lang="en-US" sz="4299">
                  <a:solidFill>
                    <a:srgbClr val="000000"/>
                  </a:solidFill>
                  <a:latin typeface="DM Sans Bold"/>
                </a:rPr>
                <a:t>Define societal guardrails</a:t>
              </a:r>
            </a:p>
          </p:txBody>
        </p:sp>
        <p:sp>
          <p:nvSpPr>
            <p:cNvPr id="6" name="TextBox 6"/>
            <p:cNvSpPr txBox="1"/>
            <p:nvPr/>
          </p:nvSpPr>
          <p:spPr>
            <a:xfrm>
              <a:off x="0" y="1603170"/>
              <a:ext cx="9133146" cy="6113145"/>
            </a:xfrm>
            <a:prstGeom prst="rect">
              <a:avLst/>
            </a:prstGeom>
          </p:spPr>
          <p:txBody>
            <a:bodyPr lIns="0" tIns="0" rIns="0" bIns="0" rtlCol="0" anchor="t">
              <a:spAutoFit/>
            </a:bodyPr>
            <a:lstStyle/>
            <a:p>
              <a:pPr>
                <a:lnSpc>
                  <a:spcPts val="3359"/>
                </a:lnSpc>
              </a:pPr>
              <a:r>
                <a:rPr lang="en-US" sz="2400" spc="96">
                  <a:solidFill>
                    <a:srgbClr val="000000"/>
                  </a:solidFill>
                  <a:latin typeface="DM Sans"/>
                </a:rPr>
                <a:t>While the benefits of generative AI are great, so are the risks. </a:t>
              </a:r>
            </a:p>
            <a:p>
              <a:pPr>
                <a:lnSpc>
                  <a:spcPts val="3359"/>
                </a:lnSpc>
              </a:pPr>
              <a:endParaRPr lang="en-US" sz="2400" spc="96">
                <a:solidFill>
                  <a:srgbClr val="000000"/>
                </a:solidFill>
                <a:latin typeface="DM Sans"/>
              </a:endParaRPr>
            </a:p>
            <a:p>
              <a:pPr>
                <a:lnSpc>
                  <a:spcPts val="3359"/>
                </a:lnSpc>
              </a:pPr>
              <a:r>
                <a:rPr lang="en-US" sz="2400" spc="96">
                  <a:solidFill>
                    <a:srgbClr val="000000"/>
                  </a:solidFill>
                  <a:latin typeface="DM Sans"/>
                </a:rPr>
                <a:t>Ethical discussions must be a priority and different models must be piloted to determine how basic principles may be secured. </a:t>
              </a:r>
            </a:p>
            <a:p>
              <a:pPr>
                <a:lnSpc>
                  <a:spcPts val="3359"/>
                </a:lnSpc>
              </a:pPr>
              <a:endParaRPr lang="en-US" sz="2400" spc="96">
                <a:solidFill>
                  <a:srgbClr val="000000"/>
                </a:solidFill>
                <a:latin typeface="DM Sans"/>
              </a:endParaRPr>
            </a:p>
            <a:p>
              <a:pPr>
                <a:lnSpc>
                  <a:spcPts val="3359"/>
                </a:lnSpc>
                <a:spcBef>
                  <a:spcPct val="0"/>
                </a:spcBef>
              </a:pPr>
              <a:r>
                <a:rPr lang="en-US" sz="2400" spc="96">
                  <a:solidFill>
                    <a:srgbClr val="000000"/>
                  </a:solidFill>
                  <a:latin typeface="DM Sans"/>
                </a:rPr>
                <a:t>Governments can reference the US’s </a:t>
              </a:r>
              <a:r>
                <a:rPr lang="en-US" sz="2400" u="sng" spc="96">
                  <a:solidFill>
                    <a:srgbClr val="000000"/>
                  </a:solidFill>
                  <a:latin typeface="DM Sans"/>
                  <a:hlinkClick r:id="rId2" tooltip="https://www.whitehouse.gov/wp-content/uploads/2022/10/Blueprint-for-an-AI-Bill-of-Rights.pdf"/>
                </a:rPr>
                <a:t>Blueprint for an AI Bill of Rights </a:t>
              </a:r>
              <a:r>
                <a:rPr lang="en-US" sz="2400" spc="96">
                  <a:solidFill>
                    <a:srgbClr val="000000"/>
                  </a:solidFill>
                  <a:latin typeface="DM Sans"/>
                </a:rPr>
                <a:t>and employ </a:t>
              </a:r>
              <a:r>
                <a:rPr lang="en-US" sz="2400" u="sng" spc="96">
                  <a:solidFill>
                    <a:srgbClr val="000000"/>
                  </a:solidFill>
                  <a:latin typeface="DM Sans"/>
                  <a:hlinkClick r:id="rId3" tooltip="https://www.mdpi.com/2071-1050/14/7/4157"/>
                </a:rPr>
                <a:t>ethical certifications</a:t>
              </a:r>
              <a:r>
                <a:rPr lang="en-US" sz="2400" spc="96">
                  <a:solidFill>
                    <a:srgbClr val="000000"/>
                  </a:solidFill>
                  <a:latin typeface="DM Sans"/>
                </a:rPr>
                <a:t> for AI applications. </a:t>
              </a:r>
            </a:p>
          </p:txBody>
        </p:sp>
      </p:grpSp>
      <p:sp>
        <p:nvSpPr>
          <p:cNvPr id="7" name="Freeform 7"/>
          <p:cNvSpPr/>
          <p:nvPr/>
        </p:nvSpPr>
        <p:spPr>
          <a:xfrm>
            <a:off x="12567773" y="3813616"/>
            <a:ext cx="4025023" cy="4114800"/>
          </a:xfrm>
          <a:custGeom>
            <a:avLst/>
            <a:gdLst/>
            <a:ahLst/>
            <a:cxnLst/>
            <a:rect l="l" t="t" r="r" b="b"/>
            <a:pathLst>
              <a:path w="4025023" h="4114800">
                <a:moveTo>
                  <a:pt x="0" y="0"/>
                </a:moveTo>
                <a:lnTo>
                  <a:pt x="4025023" y="0"/>
                </a:lnTo>
                <a:lnTo>
                  <a:pt x="40250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028700" y="2853573"/>
            <a:ext cx="1920635" cy="1168657"/>
          </a:xfrm>
          <a:prstGeom prst="rect">
            <a:avLst/>
          </a:prstGeom>
        </p:spPr>
        <p:txBody>
          <a:bodyPr lIns="0" tIns="0" rIns="0" bIns="0" rtlCol="0" anchor="t">
            <a:spAutoFit/>
          </a:bodyPr>
          <a:lstStyle/>
          <a:p>
            <a:pPr>
              <a:lnSpc>
                <a:spcPts val="9610"/>
              </a:lnSpc>
              <a:spcBef>
                <a:spcPct val="0"/>
              </a:spcBef>
            </a:pPr>
            <a:r>
              <a:rPr lang="en-US" sz="6864">
                <a:solidFill>
                  <a:srgbClr val="000000"/>
                </a:solidFill>
                <a:latin typeface="DM Sans Bold"/>
              </a:rPr>
              <a:t>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9652" y="3041425"/>
            <a:ext cx="5760285" cy="4988944"/>
            <a:chOff x="0" y="0"/>
            <a:chExt cx="6202680" cy="5372100"/>
          </a:xfrm>
        </p:grpSpPr>
        <p:sp>
          <p:nvSpPr>
            <p:cNvPr id="3" name="Freeform 3"/>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C43B3B"/>
            </a:solidFill>
          </p:spPr>
        </p:sp>
      </p:grpSp>
      <p:sp>
        <p:nvSpPr>
          <p:cNvPr id="4" name="Freeform 4"/>
          <p:cNvSpPr/>
          <p:nvPr/>
        </p:nvSpPr>
        <p:spPr>
          <a:xfrm>
            <a:off x="2321464" y="3164903"/>
            <a:ext cx="4196660" cy="4741989"/>
          </a:xfrm>
          <a:custGeom>
            <a:avLst/>
            <a:gdLst/>
            <a:ahLst/>
            <a:cxnLst/>
            <a:rect l="l" t="t" r="r" b="b"/>
            <a:pathLst>
              <a:path w="4196660" h="4741989">
                <a:moveTo>
                  <a:pt x="0" y="0"/>
                </a:moveTo>
                <a:lnTo>
                  <a:pt x="4196660" y="0"/>
                </a:lnTo>
                <a:lnTo>
                  <a:pt x="4196660" y="4741989"/>
                </a:lnTo>
                <a:lnTo>
                  <a:pt x="0" y="47419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7501045" y="1556602"/>
            <a:ext cx="1920635" cy="1197232"/>
          </a:xfrm>
          <a:prstGeom prst="rect">
            <a:avLst/>
          </a:prstGeom>
        </p:spPr>
        <p:txBody>
          <a:bodyPr lIns="0" tIns="0" rIns="0" bIns="0" rtlCol="0" anchor="t">
            <a:spAutoFit/>
          </a:bodyPr>
          <a:lstStyle/>
          <a:p>
            <a:pPr>
              <a:lnSpc>
                <a:spcPts val="9610"/>
              </a:lnSpc>
              <a:spcBef>
                <a:spcPct val="0"/>
              </a:spcBef>
            </a:pPr>
            <a:r>
              <a:rPr lang="en-US" sz="6864">
                <a:solidFill>
                  <a:srgbClr val="000000"/>
                </a:solidFill>
                <a:latin typeface="Roboto Condensed Bold"/>
              </a:rPr>
              <a:t>03.</a:t>
            </a:r>
          </a:p>
        </p:txBody>
      </p:sp>
      <p:grpSp>
        <p:nvGrpSpPr>
          <p:cNvPr id="6" name="Group 6"/>
          <p:cNvGrpSpPr/>
          <p:nvPr/>
        </p:nvGrpSpPr>
        <p:grpSpPr>
          <a:xfrm>
            <a:off x="9897895" y="1709002"/>
            <a:ext cx="6575791" cy="7653791"/>
            <a:chOff x="0" y="0"/>
            <a:chExt cx="8767721" cy="10205054"/>
          </a:xfrm>
        </p:grpSpPr>
        <p:sp>
          <p:nvSpPr>
            <p:cNvPr id="7" name="TextBox 7"/>
            <p:cNvSpPr txBox="1"/>
            <p:nvPr/>
          </p:nvSpPr>
          <p:spPr>
            <a:xfrm>
              <a:off x="0" y="-95250"/>
              <a:ext cx="8767721" cy="4013623"/>
            </a:xfrm>
            <a:prstGeom prst="rect">
              <a:avLst/>
            </a:prstGeom>
          </p:spPr>
          <p:txBody>
            <a:bodyPr lIns="0" tIns="0" rIns="0" bIns="0" rtlCol="0" anchor="t">
              <a:spAutoFit/>
            </a:bodyPr>
            <a:lstStyle/>
            <a:p>
              <a:pPr>
                <a:lnSpc>
                  <a:spcPts val="6019"/>
                </a:lnSpc>
                <a:spcBef>
                  <a:spcPct val="0"/>
                </a:spcBef>
              </a:pPr>
              <a:r>
                <a:rPr lang="en-US" sz="4299">
                  <a:solidFill>
                    <a:srgbClr val="000000"/>
                  </a:solidFill>
                  <a:latin typeface="Roboto Condensed Bold"/>
                </a:rPr>
                <a:t>Accelerate regulatory experimentation and develop a first draft of AI legislation for the region</a:t>
              </a:r>
            </a:p>
          </p:txBody>
        </p:sp>
        <p:sp>
          <p:nvSpPr>
            <p:cNvPr id="8" name="TextBox 8"/>
            <p:cNvSpPr txBox="1"/>
            <p:nvPr/>
          </p:nvSpPr>
          <p:spPr>
            <a:xfrm>
              <a:off x="0" y="4650709"/>
              <a:ext cx="8767721" cy="5554345"/>
            </a:xfrm>
            <a:prstGeom prst="rect">
              <a:avLst/>
            </a:prstGeom>
          </p:spPr>
          <p:txBody>
            <a:bodyPr lIns="0" tIns="0" rIns="0" bIns="0" rtlCol="0" anchor="t">
              <a:spAutoFit/>
            </a:bodyPr>
            <a:lstStyle/>
            <a:p>
              <a:pPr>
                <a:lnSpc>
                  <a:spcPts val="3359"/>
                </a:lnSpc>
              </a:pPr>
              <a:r>
                <a:rPr lang="en-US" sz="2400" spc="96">
                  <a:solidFill>
                    <a:srgbClr val="000000"/>
                  </a:solidFill>
                  <a:latin typeface="DM Sans"/>
                </a:rPr>
                <a:t>Ambitious policy prototyping projects will allow experimentation with innovative regulatory proposals before they are adopted by governments. </a:t>
              </a:r>
            </a:p>
            <a:p>
              <a:pPr>
                <a:lnSpc>
                  <a:spcPts val="3359"/>
                </a:lnSpc>
              </a:pPr>
              <a:endParaRPr lang="en-US" sz="2400" spc="96">
                <a:solidFill>
                  <a:srgbClr val="000000"/>
                </a:solidFill>
                <a:latin typeface="DM Sans"/>
              </a:endParaRPr>
            </a:p>
            <a:p>
              <a:pPr>
                <a:lnSpc>
                  <a:spcPts val="3359"/>
                </a:lnSpc>
                <a:spcBef>
                  <a:spcPct val="0"/>
                </a:spcBef>
              </a:pPr>
              <a:r>
                <a:rPr lang="en-US" sz="2400" spc="96">
                  <a:solidFill>
                    <a:srgbClr val="000000"/>
                  </a:solidFill>
                  <a:latin typeface="DM Sans"/>
                </a:rPr>
                <a:t>A key next step is to develop the first draft of generative AI system regulation that will support sandboxes and other prototyping, like </a:t>
              </a:r>
              <a:r>
                <a:rPr lang="en-US" sz="2400" u="sng" spc="96">
                  <a:solidFill>
                    <a:srgbClr val="000000"/>
                  </a:solidFill>
                  <a:latin typeface="DM Sans"/>
                  <a:hlinkClick r:id="rId4" tooltip="https://commission.europa.eu/publications/white-paper-artificial-intelligence-european-approach-excellence-and-trust_en"/>
                </a:rPr>
                <a:t>Europe’s white paper on AI regulation.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43B3B"/>
        </a:solidFill>
        <a:effectLst/>
      </p:bgPr>
    </p:bg>
    <p:spTree>
      <p:nvGrpSpPr>
        <p:cNvPr id="1" name=""/>
        <p:cNvGrpSpPr/>
        <p:nvPr/>
      </p:nvGrpSpPr>
      <p:grpSpPr>
        <a:xfrm>
          <a:off x="0" y="0"/>
          <a:ext cx="0" cy="0"/>
          <a:chOff x="0" y="0"/>
          <a:chExt cx="0" cy="0"/>
        </a:xfrm>
      </p:grpSpPr>
      <p:sp>
        <p:nvSpPr>
          <p:cNvPr id="2" name="TextBox 2"/>
          <p:cNvSpPr txBox="1"/>
          <p:nvPr/>
        </p:nvSpPr>
        <p:spPr>
          <a:xfrm>
            <a:off x="4011862" y="1085850"/>
            <a:ext cx="10264276" cy="1003300"/>
          </a:xfrm>
          <a:prstGeom prst="rect">
            <a:avLst/>
          </a:prstGeom>
        </p:spPr>
        <p:txBody>
          <a:bodyPr lIns="0" tIns="0" rIns="0" bIns="0" rtlCol="0" anchor="t">
            <a:spAutoFit/>
          </a:bodyPr>
          <a:lstStyle/>
          <a:p>
            <a:pPr algn="ctr">
              <a:lnSpc>
                <a:spcPts val="7699"/>
              </a:lnSpc>
            </a:pPr>
            <a:r>
              <a:rPr lang="en-US" sz="6999">
                <a:solidFill>
                  <a:srgbClr val="FFFFFF"/>
                </a:solidFill>
                <a:latin typeface="Roboto Condensed Bold"/>
              </a:rPr>
              <a:t>3 Main Areas of Work</a:t>
            </a:r>
          </a:p>
        </p:txBody>
      </p:sp>
      <p:sp>
        <p:nvSpPr>
          <p:cNvPr id="3" name="TextBox 3"/>
          <p:cNvSpPr txBox="1"/>
          <p:nvPr/>
        </p:nvSpPr>
        <p:spPr>
          <a:xfrm>
            <a:off x="1028700" y="4676775"/>
            <a:ext cx="5118874" cy="4475071"/>
          </a:xfrm>
          <a:prstGeom prst="rect">
            <a:avLst/>
          </a:prstGeom>
        </p:spPr>
        <p:txBody>
          <a:bodyPr lIns="0" tIns="0" rIns="0" bIns="0" rtlCol="0" anchor="t">
            <a:spAutoFit/>
          </a:bodyPr>
          <a:lstStyle/>
          <a:p>
            <a:pPr>
              <a:lnSpc>
                <a:spcPts val="3509"/>
              </a:lnSpc>
            </a:pPr>
            <a:r>
              <a:rPr lang="en-US" sz="2699" dirty="0">
                <a:solidFill>
                  <a:srgbClr val="FFFFFF"/>
                </a:solidFill>
                <a:latin typeface="DM Sans Bold"/>
              </a:rPr>
              <a:t>1. Regulatory Sandboxes:</a:t>
            </a:r>
          </a:p>
          <a:p>
            <a:pPr>
              <a:lnSpc>
                <a:spcPts val="3509"/>
              </a:lnSpc>
            </a:pPr>
            <a:r>
              <a:rPr lang="en-US" sz="2699" dirty="0">
                <a:solidFill>
                  <a:srgbClr val="FFFFFF"/>
                </a:solidFill>
                <a:latin typeface="DM Sans"/>
              </a:rPr>
              <a:t>These will be used for the regulation of topics like privacy and intellectual property as they relate to AI. This will undoubtedly mark next year’s agenda.  Brazil’s regulatory sandbox for generative AI and data protection will have the highest impact on the region.</a:t>
            </a:r>
          </a:p>
        </p:txBody>
      </p:sp>
      <p:sp>
        <p:nvSpPr>
          <p:cNvPr id="4" name="TextBox 4"/>
          <p:cNvSpPr txBox="1"/>
          <p:nvPr/>
        </p:nvSpPr>
        <p:spPr>
          <a:xfrm>
            <a:off x="7274398" y="4676775"/>
            <a:ext cx="4731599" cy="3577454"/>
          </a:xfrm>
          <a:prstGeom prst="rect">
            <a:avLst/>
          </a:prstGeom>
        </p:spPr>
        <p:txBody>
          <a:bodyPr lIns="0" tIns="0" rIns="0" bIns="0" rtlCol="0" anchor="t">
            <a:spAutoFit/>
          </a:bodyPr>
          <a:lstStyle/>
          <a:p>
            <a:pPr>
              <a:lnSpc>
                <a:spcPts val="3510"/>
              </a:lnSpc>
            </a:pPr>
            <a:r>
              <a:rPr lang="en-US" sz="2700" dirty="0">
                <a:solidFill>
                  <a:srgbClr val="FFFFFF"/>
                </a:solidFill>
                <a:latin typeface="DM Sans Bold"/>
              </a:rPr>
              <a:t>2. Proposed Legislation:</a:t>
            </a:r>
          </a:p>
          <a:p>
            <a:pPr>
              <a:lnSpc>
                <a:spcPts val="3510"/>
              </a:lnSpc>
            </a:pPr>
            <a:r>
              <a:rPr lang="en-US" sz="2700" dirty="0">
                <a:solidFill>
                  <a:srgbClr val="FFFFFF"/>
                </a:solidFill>
                <a:latin typeface="DM Sans"/>
              </a:rPr>
              <a:t>Chile and Colombia have proposals for new data protection norms. It will be important to keep an eye on legislative projects pertaining to AI in countries like Brazil or Costa Rica.</a:t>
            </a:r>
          </a:p>
        </p:txBody>
      </p:sp>
      <p:sp>
        <p:nvSpPr>
          <p:cNvPr id="5" name="TextBox 5"/>
          <p:cNvSpPr txBox="1"/>
          <p:nvPr/>
        </p:nvSpPr>
        <p:spPr>
          <a:xfrm>
            <a:off x="12842363" y="4676775"/>
            <a:ext cx="4416937" cy="4475136"/>
          </a:xfrm>
          <a:prstGeom prst="rect">
            <a:avLst/>
          </a:prstGeom>
        </p:spPr>
        <p:txBody>
          <a:bodyPr lIns="0" tIns="0" rIns="0" bIns="0" rtlCol="0" anchor="t">
            <a:spAutoFit/>
          </a:bodyPr>
          <a:lstStyle/>
          <a:p>
            <a:pPr>
              <a:lnSpc>
                <a:spcPts val="3510"/>
              </a:lnSpc>
            </a:pPr>
            <a:r>
              <a:rPr lang="en-US" sz="2700" dirty="0">
                <a:solidFill>
                  <a:srgbClr val="FFFFFF"/>
                </a:solidFill>
                <a:latin typeface="DM Sans Bold"/>
              </a:rPr>
              <a:t>3. Regional Council-Santiago Declaration:</a:t>
            </a:r>
          </a:p>
          <a:p>
            <a:pPr>
              <a:lnSpc>
                <a:spcPts val="3510"/>
              </a:lnSpc>
            </a:pPr>
            <a:r>
              <a:rPr lang="en-US" sz="2700" dirty="0">
                <a:solidFill>
                  <a:srgbClr val="FFFFFF"/>
                </a:solidFill>
                <a:latin typeface="DM Sans"/>
              </a:rPr>
              <a:t>The decisions made during the Regional Council and the declaration that will come out of the meeting in Santiago de Chile will be fundamental for the future of AI governance in the region.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09339" y="2684299"/>
            <a:ext cx="3549961" cy="6574001"/>
          </a:xfrm>
          <a:custGeom>
            <a:avLst/>
            <a:gdLst/>
            <a:ahLst/>
            <a:cxnLst/>
            <a:rect l="l" t="t" r="r" b="b"/>
            <a:pathLst>
              <a:path w="3549961" h="6574001">
                <a:moveTo>
                  <a:pt x="0" y="0"/>
                </a:moveTo>
                <a:lnTo>
                  <a:pt x="3549961" y="0"/>
                </a:lnTo>
                <a:lnTo>
                  <a:pt x="3549961" y="6574001"/>
                </a:lnTo>
                <a:lnTo>
                  <a:pt x="0" y="65740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322919" y="4420854"/>
            <a:ext cx="1742518" cy="2026184"/>
          </a:xfrm>
          <a:custGeom>
            <a:avLst/>
            <a:gdLst/>
            <a:ahLst/>
            <a:cxnLst/>
            <a:rect l="l" t="t" r="r" b="b"/>
            <a:pathLst>
              <a:path w="1742518" h="2026184">
                <a:moveTo>
                  <a:pt x="0" y="0"/>
                </a:moveTo>
                <a:lnTo>
                  <a:pt x="1742518" y="0"/>
                </a:lnTo>
                <a:lnTo>
                  <a:pt x="1742518" y="2026184"/>
                </a:lnTo>
                <a:lnTo>
                  <a:pt x="0" y="2026184"/>
                </a:lnTo>
                <a:lnTo>
                  <a:pt x="0" y="0"/>
                </a:lnTo>
                <a:close/>
              </a:path>
            </a:pathLst>
          </a:custGeom>
          <a:blipFill>
            <a:blip r:embed="rId4">
              <a:alphaModFix amt="75000"/>
              <a:extLst>
                <a:ext uri="{96DAC541-7B7A-43D3-8B79-37D633B846F1}">
                  <asvg:svgBlip xmlns:asvg="http://schemas.microsoft.com/office/drawing/2016/SVG/main" r:embed="rId5"/>
                </a:ext>
              </a:extLst>
            </a:blip>
            <a:stretch>
              <a:fillRect/>
            </a:stretch>
          </a:blipFill>
        </p:spPr>
      </p:sp>
      <p:sp>
        <p:nvSpPr>
          <p:cNvPr id="4" name="Freeform 4"/>
          <p:cNvSpPr/>
          <p:nvPr/>
        </p:nvSpPr>
        <p:spPr>
          <a:xfrm>
            <a:off x="15399943" y="4712901"/>
            <a:ext cx="1461761" cy="1520687"/>
          </a:xfrm>
          <a:custGeom>
            <a:avLst/>
            <a:gdLst/>
            <a:ahLst/>
            <a:cxnLst/>
            <a:rect l="l" t="t" r="r" b="b"/>
            <a:pathLst>
              <a:path w="1461761" h="1520687">
                <a:moveTo>
                  <a:pt x="0" y="0"/>
                </a:moveTo>
                <a:lnTo>
                  <a:pt x="1461760" y="0"/>
                </a:lnTo>
                <a:lnTo>
                  <a:pt x="1461760" y="1520687"/>
                </a:lnTo>
                <a:lnTo>
                  <a:pt x="0" y="15206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028700" y="1085850"/>
            <a:ext cx="10264276" cy="1003300"/>
          </a:xfrm>
          <a:prstGeom prst="rect">
            <a:avLst/>
          </a:prstGeom>
        </p:spPr>
        <p:txBody>
          <a:bodyPr lIns="0" tIns="0" rIns="0" bIns="0" rtlCol="0" anchor="t">
            <a:spAutoFit/>
          </a:bodyPr>
          <a:lstStyle/>
          <a:p>
            <a:pPr>
              <a:lnSpc>
                <a:spcPts val="7699"/>
              </a:lnSpc>
            </a:pPr>
            <a:r>
              <a:rPr lang="en-US" sz="6999">
                <a:solidFill>
                  <a:srgbClr val="191824"/>
                </a:solidFill>
                <a:latin typeface="Roboto Condensed Bold"/>
              </a:rPr>
              <a:t>Brazil’s AI Sandbox</a:t>
            </a:r>
          </a:p>
        </p:txBody>
      </p:sp>
      <p:sp>
        <p:nvSpPr>
          <p:cNvPr id="6" name="TextBox 6"/>
          <p:cNvSpPr txBox="1"/>
          <p:nvPr/>
        </p:nvSpPr>
        <p:spPr>
          <a:xfrm>
            <a:off x="15985595" y="1019175"/>
            <a:ext cx="1273705" cy="390297"/>
          </a:xfrm>
          <a:prstGeom prst="rect">
            <a:avLst/>
          </a:prstGeom>
        </p:spPr>
        <p:txBody>
          <a:bodyPr lIns="0" tIns="0" rIns="0" bIns="0" rtlCol="0" anchor="t">
            <a:spAutoFit/>
          </a:bodyPr>
          <a:lstStyle/>
          <a:p>
            <a:pPr algn="r">
              <a:lnSpc>
                <a:spcPts val="3000"/>
              </a:lnSpc>
            </a:pPr>
            <a:r>
              <a:rPr lang="en-US" sz="2500">
                <a:solidFill>
                  <a:srgbClr val="191824"/>
                </a:solidFill>
                <a:latin typeface="HK Grotesk Medium"/>
              </a:rPr>
              <a:t>08</a:t>
            </a:r>
          </a:p>
        </p:txBody>
      </p:sp>
      <p:sp>
        <p:nvSpPr>
          <p:cNvPr id="7" name="TextBox 7"/>
          <p:cNvSpPr txBox="1"/>
          <p:nvPr/>
        </p:nvSpPr>
        <p:spPr>
          <a:xfrm>
            <a:off x="1064559" y="4181869"/>
            <a:ext cx="9222815" cy="3578860"/>
          </a:xfrm>
          <a:prstGeom prst="rect">
            <a:avLst/>
          </a:prstGeom>
        </p:spPr>
        <p:txBody>
          <a:bodyPr lIns="0" tIns="0" rIns="0" bIns="0" rtlCol="0" anchor="t">
            <a:spAutoFit/>
          </a:bodyPr>
          <a:lstStyle/>
          <a:p>
            <a:pPr>
              <a:lnSpc>
                <a:spcPts val="4159"/>
              </a:lnSpc>
            </a:pPr>
            <a:r>
              <a:rPr lang="en-US" sz="3199">
                <a:solidFill>
                  <a:srgbClr val="191824"/>
                </a:solidFill>
                <a:latin typeface="DM Sans"/>
              </a:rPr>
              <a:t>Brazil has a regulatory AI Sandbox that focuses on generative AI and transparency, led by the ANDP.</a:t>
            </a:r>
          </a:p>
          <a:p>
            <a:pPr>
              <a:lnSpc>
                <a:spcPts val="3509"/>
              </a:lnSpc>
            </a:pPr>
            <a:endParaRPr lang="en-US" sz="3199">
              <a:solidFill>
                <a:srgbClr val="191824"/>
              </a:solidFill>
              <a:latin typeface="DM Sans"/>
            </a:endParaRPr>
          </a:p>
          <a:p>
            <a:pPr>
              <a:lnSpc>
                <a:spcPts val="4159"/>
              </a:lnSpc>
            </a:pPr>
            <a:r>
              <a:rPr lang="en-US" sz="3199">
                <a:solidFill>
                  <a:srgbClr val="191824"/>
                </a:solidFill>
                <a:latin typeface="DM Sans"/>
              </a:rPr>
              <a:t>The case of Brazil is particularly interesting because the country has two legislative projects about AI currently being debated in Congress.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372</Words>
  <Application>Microsoft Office PowerPoint</Application>
  <PresentationFormat>Custom</PresentationFormat>
  <Paragraphs>30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Roboto Condensed Bold</vt:lpstr>
      <vt:lpstr>DM Sans Bold</vt:lpstr>
      <vt:lpstr>DM Sans</vt:lpstr>
      <vt:lpstr>Arial</vt:lpstr>
      <vt:lpstr>Roboto Condensed</vt:lpstr>
      <vt:lpstr>Calibri</vt:lpstr>
      <vt:lpstr>HK Grotesk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AI: What should governments in Latin America do?</dc:title>
  <cp:lastModifiedBy>DALY Alica</cp:lastModifiedBy>
  <cp:revision>3</cp:revision>
  <dcterms:created xsi:type="dcterms:W3CDTF">2006-08-16T00:00:00Z</dcterms:created>
  <dcterms:modified xsi:type="dcterms:W3CDTF">2023-09-20T06:28:03Z</dcterms:modified>
  <dc:identifier>DAFuRkNCXpI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773ee6-353b-4fb9-a59d-0b94c8c67bea_Enabled">
    <vt:lpwstr>true</vt:lpwstr>
  </property>
  <property fmtid="{D5CDD505-2E9C-101B-9397-08002B2CF9AE}" pid="3" name="MSIP_Label_20773ee6-353b-4fb9-a59d-0b94c8c67bea_SetDate">
    <vt:lpwstr>2023-09-20T06:27:59Z</vt:lpwstr>
  </property>
  <property fmtid="{D5CDD505-2E9C-101B-9397-08002B2CF9AE}" pid="4" name="MSIP_Label_20773ee6-353b-4fb9-a59d-0b94c8c67bea_Method">
    <vt:lpwstr>Privileged</vt:lpwstr>
  </property>
  <property fmtid="{D5CDD505-2E9C-101B-9397-08002B2CF9AE}" pid="5" name="MSIP_Label_20773ee6-353b-4fb9-a59d-0b94c8c67bea_Name">
    <vt:lpwstr>No markings</vt:lpwstr>
  </property>
  <property fmtid="{D5CDD505-2E9C-101B-9397-08002B2CF9AE}" pid="6" name="MSIP_Label_20773ee6-353b-4fb9-a59d-0b94c8c67bea_SiteId">
    <vt:lpwstr>faa31b06-8ccc-48c9-867f-f7510dd11c02</vt:lpwstr>
  </property>
  <property fmtid="{D5CDD505-2E9C-101B-9397-08002B2CF9AE}" pid="7" name="MSIP_Label_20773ee6-353b-4fb9-a59d-0b94c8c67bea_ActionId">
    <vt:lpwstr>a837e965-b2cd-4e15-af22-8e2864927a77</vt:lpwstr>
  </property>
  <property fmtid="{D5CDD505-2E9C-101B-9397-08002B2CF9AE}" pid="8" name="MSIP_Label_20773ee6-353b-4fb9-a59d-0b94c8c67bea_ContentBits">
    <vt:lpwstr>0</vt:lpwstr>
  </property>
</Properties>
</file>