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54" r:id="rId4"/>
    <p:sldId id="353" r:id="rId5"/>
    <p:sldId id="260" r:id="rId6"/>
    <p:sldId id="261" r:id="rId7"/>
    <p:sldId id="265" r:id="rId8"/>
    <p:sldId id="266" r:id="rId9"/>
    <p:sldId id="355" r:id="rId10"/>
    <p:sldId id="271"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Montserrat" panose="00000500000000000000" pitchFamily="2" charset="0"/>
      <p:regular r:id="rId16"/>
      <p:bold r:id="rId17"/>
      <p:italic r:id="rId18"/>
      <p:boldItalic r:id="rId19"/>
    </p:embeddedFont>
    <p:embeddedFont>
      <p:font typeface="Montserrat Bold" panose="00000800000000000000" charset="0"/>
      <p:regular r:id="rId20"/>
      <p:bold r:id="rId21"/>
    </p:embeddedFont>
    <p:embeddedFont>
      <p:font typeface="Montserrat Ultra-Bold" panose="020B0604020202020204" charset="0"/>
      <p:regular r:id="rId22"/>
    </p:embeddedFont>
    <p:embeddedFont>
      <p:font typeface="Poppins Bold" panose="020B0604020202020204" charset="0"/>
      <p:regular r:id="rId23"/>
    </p:embeddedFont>
    <p:embeddedFont>
      <p:font typeface="Poppins Light" panose="00000400000000000000" pitchFamily="2" charset="0"/>
      <p:regular r:id="rId24"/>
      <p:italic r:id="rId25"/>
    </p:embeddedFont>
    <p:embeddedFont>
      <p:font typeface="Poppins Light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6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89397"/>
            <a:ext cx="18288000" cy="4397603"/>
            <a:chOff x="0" y="0"/>
            <a:chExt cx="4816593" cy="1158216"/>
          </a:xfrm>
        </p:grpSpPr>
        <p:sp>
          <p:nvSpPr>
            <p:cNvPr id="3" name="Freeform 3"/>
            <p:cNvSpPr/>
            <p:nvPr/>
          </p:nvSpPr>
          <p:spPr>
            <a:xfrm>
              <a:off x="0" y="0"/>
              <a:ext cx="4816592" cy="1158216"/>
            </a:xfrm>
            <a:custGeom>
              <a:avLst/>
              <a:gdLst/>
              <a:ahLst/>
              <a:cxnLst/>
              <a:rect l="l" t="t" r="r" b="b"/>
              <a:pathLst>
                <a:path w="4816592" h="1158216">
                  <a:moveTo>
                    <a:pt x="0" y="0"/>
                  </a:moveTo>
                  <a:lnTo>
                    <a:pt x="4816592" y="0"/>
                  </a:lnTo>
                  <a:lnTo>
                    <a:pt x="4816592" y="1158216"/>
                  </a:lnTo>
                  <a:lnTo>
                    <a:pt x="0" y="1158216"/>
                  </a:lnTo>
                  <a:close/>
                </a:path>
              </a:pathLst>
            </a:custGeom>
            <a:solidFill>
              <a:srgbClr val="05244D">
                <a:alpha val="86667"/>
              </a:srgbClr>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41821" y="984022"/>
            <a:ext cx="6404358" cy="4114800"/>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037065" y="6442793"/>
            <a:ext cx="16213869" cy="1384299"/>
          </a:xfrm>
          <a:prstGeom prst="rect">
            <a:avLst/>
          </a:prstGeom>
        </p:spPr>
        <p:txBody>
          <a:bodyPr lIns="0" tIns="0" rIns="0" bIns="0" rtlCol="0" anchor="t">
            <a:spAutoFit/>
          </a:bodyPr>
          <a:lstStyle/>
          <a:p>
            <a:pPr algn="ctr">
              <a:lnSpc>
                <a:spcPts val="5600"/>
              </a:lnSpc>
            </a:pPr>
            <a:r>
              <a:rPr lang="en-US" sz="4000">
                <a:solidFill>
                  <a:srgbClr val="FFFFFF"/>
                </a:solidFill>
                <a:latin typeface="Montserrat Ultra-Bold"/>
              </a:rPr>
              <a:t>ACCESS TO TRAINING DATA: EXPLORING TEXT AND DATA MINING (TDM) EXCEPTIONS, FAIR USE AND MORAL RIGHTS</a:t>
            </a:r>
          </a:p>
        </p:txBody>
      </p:sp>
      <p:sp>
        <p:nvSpPr>
          <p:cNvPr id="7" name="TextBox 7"/>
          <p:cNvSpPr txBox="1"/>
          <p:nvPr/>
        </p:nvSpPr>
        <p:spPr>
          <a:xfrm>
            <a:off x="4346157" y="8568813"/>
            <a:ext cx="9595685" cy="1114985"/>
          </a:xfrm>
          <a:prstGeom prst="rect">
            <a:avLst/>
          </a:prstGeom>
        </p:spPr>
        <p:txBody>
          <a:bodyPr lIns="0" tIns="0" rIns="0" bIns="0" rtlCol="0" anchor="t">
            <a:spAutoFit/>
          </a:bodyPr>
          <a:lstStyle/>
          <a:p>
            <a:pPr algn="ctr">
              <a:lnSpc>
                <a:spcPts val="3500"/>
              </a:lnSpc>
            </a:pPr>
            <a:r>
              <a:rPr lang="en-US" sz="2500">
                <a:solidFill>
                  <a:srgbClr val="FFFFFF"/>
                </a:solidFill>
                <a:latin typeface="Montserrat Bold"/>
              </a:rPr>
              <a:t>Prof. Dr </a:t>
            </a:r>
            <a:r>
              <a:rPr lang="en-US" sz="2500" dirty="0">
                <a:solidFill>
                  <a:srgbClr val="FFFFFF"/>
                </a:solidFill>
                <a:latin typeface="Montserrat Bold"/>
              </a:rPr>
              <a:t>Ida Madieha </a:t>
            </a:r>
            <a:r>
              <a:rPr lang="en-US" sz="2500" dirty="0" err="1">
                <a:solidFill>
                  <a:srgbClr val="FFFFFF"/>
                </a:solidFill>
                <a:latin typeface="Montserrat Bold"/>
              </a:rPr>
              <a:t>bt</a:t>
            </a:r>
            <a:r>
              <a:rPr lang="en-US" sz="2500" dirty="0">
                <a:solidFill>
                  <a:srgbClr val="FFFFFF"/>
                </a:solidFill>
                <a:latin typeface="Montserrat Bold"/>
              </a:rPr>
              <a:t> Abd Ghani Azmi</a:t>
            </a:r>
          </a:p>
          <a:p>
            <a:pPr algn="ctr">
              <a:lnSpc>
                <a:spcPts val="2660"/>
              </a:lnSpc>
            </a:pPr>
            <a:r>
              <a:rPr lang="en-US" sz="1900" dirty="0">
                <a:solidFill>
                  <a:srgbClr val="FFFFFF"/>
                </a:solidFill>
                <a:latin typeface="Montserrat"/>
              </a:rPr>
              <a:t>Ahmad Ibrahim Kulliyyah of Laws</a:t>
            </a:r>
          </a:p>
          <a:p>
            <a:pPr algn="ctr">
              <a:lnSpc>
                <a:spcPts val="2660"/>
              </a:lnSpc>
            </a:pPr>
            <a:r>
              <a:rPr lang="en-US" sz="1900" dirty="0">
                <a:solidFill>
                  <a:srgbClr val="FFFFFF"/>
                </a:solidFill>
                <a:latin typeface="Montserrat"/>
              </a:rPr>
              <a:t>International Islamic University Malaysia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3" name="Freeform 3"/>
          <p:cNvSpPr/>
          <p:nvPr/>
        </p:nvSpPr>
        <p:spPr>
          <a:xfrm>
            <a:off x="8697304" y="3325375"/>
            <a:ext cx="8561996" cy="5790050"/>
          </a:xfrm>
          <a:custGeom>
            <a:avLst/>
            <a:gdLst/>
            <a:ahLst/>
            <a:cxnLst/>
            <a:rect l="l" t="t" r="r" b="b"/>
            <a:pathLst>
              <a:path w="8561996" h="5790050">
                <a:moveTo>
                  <a:pt x="0" y="0"/>
                </a:moveTo>
                <a:lnTo>
                  <a:pt x="8561996" y="0"/>
                </a:lnTo>
                <a:lnTo>
                  <a:pt x="8561996" y="5790050"/>
                </a:lnTo>
                <a:lnTo>
                  <a:pt x="0" y="5790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028700" y="1091499"/>
            <a:ext cx="13172934" cy="1160782"/>
          </a:xfrm>
          <a:prstGeom prst="rect">
            <a:avLst/>
          </a:prstGeom>
        </p:spPr>
        <p:txBody>
          <a:bodyPr lIns="0" tIns="0" rIns="0" bIns="0" rtlCol="0" anchor="t">
            <a:spAutoFit/>
          </a:bodyPr>
          <a:lstStyle/>
          <a:p>
            <a:pPr>
              <a:lnSpc>
                <a:spcPts val="9519"/>
              </a:lnSpc>
            </a:pPr>
            <a:r>
              <a:rPr lang="en-US" sz="6799">
                <a:solidFill>
                  <a:srgbClr val="004AAD"/>
                </a:solidFill>
                <a:latin typeface="Poppins Bold"/>
              </a:rPr>
              <a:t>Thank you. </a:t>
            </a:r>
          </a:p>
        </p:txBody>
      </p:sp>
      <p:sp>
        <p:nvSpPr>
          <p:cNvPr id="5" name="TextBox 5"/>
          <p:cNvSpPr txBox="1"/>
          <p:nvPr/>
        </p:nvSpPr>
        <p:spPr>
          <a:xfrm>
            <a:off x="1028700" y="9417537"/>
            <a:ext cx="11418788" cy="266700"/>
          </a:xfrm>
          <a:prstGeom prst="rect">
            <a:avLst/>
          </a:prstGeom>
        </p:spPr>
        <p:txBody>
          <a:bodyPr lIns="0" tIns="0" rIns="0" bIns="0" rtlCol="0" anchor="t">
            <a:spAutoFit/>
          </a:bodyPr>
          <a:lstStyle/>
          <a:p>
            <a:pPr>
              <a:lnSpc>
                <a:spcPts val="2100"/>
              </a:lnSpc>
            </a:pPr>
            <a:r>
              <a:rPr lang="en-US" sz="1500">
                <a:solidFill>
                  <a:srgbClr val="05244D"/>
                </a:solidFill>
                <a:latin typeface="Poppins Bold"/>
              </a:rPr>
              <a:t>ACCESS TO TRAINING DATA: EXPLORING TEXT AND DATA MINING (TDM) EXCEPTIONS, FAIR USE AND MORAL RIGHTS</a:t>
            </a:r>
          </a:p>
        </p:txBody>
      </p:sp>
      <p:sp>
        <p:nvSpPr>
          <p:cNvPr id="6" name="TextBox 6"/>
          <p:cNvSpPr txBox="1"/>
          <p:nvPr/>
        </p:nvSpPr>
        <p:spPr>
          <a:xfrm>
            <a:off x="1028700" y="2317212"/>
            <a:ext cx="6266163" cy="1047749"/>
          </a:xfrm>
          <a:prstGeom prst="rect">
            <a:avLst/>
          </a:prstGeom>
        </p:spPr>
        <p:txBody>
          <a:bodyPr lIns="0" tIns="0" rIns="0" bIns="0" rtlCol="0" anchor="t">
            <a:spAutoFit/>
          </a:bodyPr>
          <a:lstStyle/>
          <a:p>
            <a:pPr>
              <a:lnSpc>
                <a:spcPts val="4200"/>
              </a:lnSpc>
            </a:pPr>
            <a:r>
              <a:rPr lang="en-US" sz="3000">
                <a:solidFill>
                  <a:srgbClr val="004AAD"/>
                </a:solidFill>
                <a:latin typeface="Montserrat"/>
              </a:rPr>
              <a:t>Any inquiries could be made to </a:t>
            </a:r>
          </a:p>
          <a:p>
            <a:pPr>
              <a:lnSpc>
                <a:spcPts val="4200"/>
              </a:lnSpc>
            </a:pPr>
            <a:r>
              <a:rPr lang="en-US" sz="3000">
                <a:solidFill>
                  <a:srgbClr val="004AAD"/>
                </a:solidFill>
                <a:latin typeface="Montserrat"/>
              </a:rPr>
              <a:t>imadieha@iium.edu.my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3" name="Freeform 3"/>
          <p:cNvSpPr/>
          <p:nvPr/>
        </p:nvSpPr>
        <p:spPr>
          <a:xfrm>
            <a:off x="2241695" y="2681567"/>
            <a:ext cx="3852482" cy="4114800"/>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6924615" y="3272590"/>
            <a:ext cx="5033967" cy="3523777"/>
          </a:xfrm>
          <a:custGeom>
            <a:avLst/>
            <a:gdLst/>
            <a:ahLst/>
            <a:cxnLst/>
            <a:rect l="l" t="t" r="r" b="b"/>
            <a:pathLst>
              <a:path w="5033967" h="3523777">
                <a:moveTo>
                  <a:pt x="0" y="0"/>
                </a:moveTo>
                <a:lnTo>
                  <a:pt x="5033967" y="0"/>
                </a:lnTo>
                <a:lnTo>
                  <a:pt x="5033967" y="3523777"/>
                </a:lnTo>
                <a:lnTo>
                  <a:pt x="0" y="3523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3361398" y="2681567"/>
            <a:ext cx="2684907" cy="4114800"/>
          </a:xfrm>
          <a:custGeom>
            <a:avLst/>
            <a:gdLst/>
            <a:ahLst/>
            <a:cxnLst/>
            <a:rect l="l" t="t" r="r" b="b"/>
            <a:pathLst>
              <a:path w="2684907" h="4114800">
                <a:moveTo>
                  <a:pt x="0" y="0"/>
                </a:moveTo>
                <a:lnTo>
                  <a:pt x="2684907" y="0"/>
                </a:lnTo>
                <a:lnTo>
                  <a:pt x="26849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028700" y="9417537"/>
            <a:ext cx="11418788" cy="266700"/>
          </a:xfrm>
          <a:prstGeom prst="rect">
            <a:avLst/>
          </a:prstGeom>
        </p:spPr>
        <p:txBody>
          <a:bodyPr lIns="0" tIns="0" rIns="0" bIns="0" rtlCol="0" anchor="t">
            <a:spAutoFit/>
          </a:bodyPr>
          <a:lstStyle/>
          <a:p>
            <a:pPr>
              <a:lnSpc>
                <a:spcPts val="2100"/>
              </a:lnSpc>
            </a:pPr>
            <a:r>
              <a:rPr lang="en-US" sz="1500">
                <a:solidFill>
                  <a:srgbClr val="05244D"/>
                </a:solidFill>
                <a:latin typeface="Poppins Bold"/>
              </a:rPr>
              <a:t>ACCESS TO TRAINING DATA: EXPLORING TEXT AND DATA MINING (TDM) EXCEPTIONS, FAIR USE AND MORAL RIGHTS</a:t>
            </a:r>
          </a:p>
        </p:txBody>
      </p:sp>
      <p:sp>
        <p:nvSpPr>
          <p:cNvPr id="7" name="TextBox 7"/>
          <p:cNvSpPr txBox="1"/>
          <p:nvPr/>
        </p:nvSpPr>
        <p:spPr>
          <a:xfrm>
            <a:off x="2557533" y="349250"/>
            <a:ext cx="13172934" cy="679450"/>
          </a:xfrm>
          <a:prstGeom prst="rect">
            <a:avLst/>
          </a:prstGeom>
        </p:spPr>
        <p:txBody>
          <a:bodyPr lIns="0" tIns="0" rIns="0" bIns="0" rtlCol="0" anchor="t">
            <a:spAutoFit/>
          </a:bodyPr>
          <a:lstStyle/>
          <a:p>
            <a:pPr algn="ctr">
              <a:lnSpc>
                <a:spcPts val="5599"/>
              </a:lnSpc>
            </a:pPr>
            <a:r>
              <a:rPr lang="en-US" sz="3999">
                <a:solidFill>
                  <a:srgbClr val="004AAD"/>
                </a:solidFill>
                <a:latin typeface="Poppins Bold"/>
              </a:rPr>
              <a:t>OUTLINE</a:t>
            </a:r>
          </a:p>
        </p:txBody>
      </p:sp>
      <p:sp>
        <p:nvSpPr>
          <p:cNvPr id="8" name="TextBox 8"/>
          <p:cNvSpPr txBox="1"/>
          <p:nvPr/>
        </p:nvSpPr>
        <p:spPr>
          <a:xfrm>
            <a:off x="2482789" y="7039501"/>
            <a:ext cx="3611387" cy="1162947"/>
          </a:xfrm>
          <a:prstGeom prst="rect">
            <a:avLst/>
          </a:prstGeom>
        </p:spPr>
        <p:txBody>
          <a:bodyPr lIns="0" tIns="0" rIns="0" bIns="0" rtlCol="0" anchor="t">
            <a:spAutoFit/>
          </a:bodyPr>
          <a:lstStyle/>
          <a:p>
            <a:pPr algn="ctr">
              <a:lnSpc>
                <a:spcPts val="3080"/>
              </a:lnSpc>
            </a:pPr>
            <a:r>
              <a:rPr lang="en-US" sz="2200" dirty="0">
                <a:solidFill>
                  <a:srgbClr val="000000"/>
                </a:solidFill>
                <a:latin typeface="Montserrat"/>
              </a:rPr>
              <a:t>Digital divide, legislative divide and jurisprudential divide?</a:t>
            </a:r>
          </a:p>
        </p:txBody>
      </p:sp>
      <p:sp>
        <p:nvSpPr>
          <p:cNvPr id="9" name="TextBox 9"/>
          <p:cNvSpPr txBox="1"/>
          <p:nvPr/>
        </p:nvSpPr>
        <p:spPr>
          <a:xfrm>
            <a:off x="6906986" y="7039501"/>
            <a:ext cx="5189675" cy="765402"/>
          </a:xfrm>
          <a:prstGeom prst="rect">
            <a:avLst/>
          </a:prstGeom>
        </p:spPr>
        <p:txBody>
          <a:bodyPr wrap="square" lIns="0" tIns="0" rIns="0" bIns="0" rtlCol="0" anchor="t">
            <a:spAutoFit/>
          </a:bodyPr>
          <a:lstStyle/>
          <a:p>
            <a:pPr algn="ctr">
              <a:lnSpc>
                <a:spcPts val="3080"/>
              </a:lnSpc>
            </a:pPr>
            <a:r>
              <a:rPr lang="en-US" sz="2200" dirty="0">
                <a:solidFill>
                  <a:srgbClr val="000000"/>
                </a:solidFill>
                <a:latin typeface="Montserrat"/>
              </a:rPr>
              <a:t>Fair dealing and fair use jurisprudence</a:t>
            </a:r>
          </a:p>
        </p:txBody>
      </p:sp>
      <p:sp>
        <p:nvSpPr>
          <p:cNvPr id="10" name="TextBox 10"/>
          <p:cNvSpPr txBox="1"/>
          <p:nvPr/>
        </p:nvSpPr>
        <p:spPr>
          <a:xfrm>
            <a:off x="13490895" y="7067442"/>
            <a:ext cx="2425913" cy="372744"/>
          </a:xfrm>
          <a:prstGeom prst="rect">
            <a:avLst/>
          </a:prstGeom>
        </p:spPr>
        <p:txBody>
          <a:bodyPr lIns="0" tIns="0" rIns="0" bIns="0" rtlCol="0" anchor="t">
            <a:spAutoFit/>
          </a:bodyPr>
          <a:lstStyle/>
          <a:p>
            <a:pPr algn="ctr">
              <a:lnSpc>
                <a:spcPts val="3080"/>
              </a:lnSpc>
            </a:pPr>
            <a:r>
              <a:rPr lang="en-US" sz="2200">
                <a:solidFill>
                  <a:srgbClr val="000000"/>
                </a:solidFill>
                <a:latin typeface="Montserrat"/>
              </a:rPr>
              <a:t>Way forward</a:t>
            </a:r>
          </a:p>
        </p:txBody>
      </p:sp>
      <p:sp>
        <p:nvSpPr>
          <p:cNvPr id="11" name="Slide Number Placeholder 29">
            <a:extLst>
              <a:ext uri="{FF2B5EF4-FFF2-40B4-BE49-F238E27FC236}">
                <a16:creationId xmlns:a16="http://schemas.microsoft.com/office/drawing/2014/main" id="{C998C63A-8796-0D8C-FDED-466C82D5991B}"/>
              </a:ext>
            </a:extLst>
          </p:cNvPr>
          <p:cNvSpPr>
            <a:spLocks noGrp="1"/>
          </p:cNvSpPr>
          <p:nvPr>
            <p:ph type="sldNum" sz="quarter" idx="12"/>
          </p:nvPr>
        </p:nvSpPr>
        <p:spPr>
          <a:xfrm>
            <a:off x="17449800" y="9334500"/>
            <a:ext cx="816757" cy="461253"/>
          </a:xfrm>
        </p:spPr>
        <p:txBody>
          <a:bodyPr/>
          <a:lstStyle/>
          <a:p>
            <a:pPr algn="ctr"/>
            <a:fld id="{B6F15528-21DE-4FAA-801E-634DDDAF4B2B}" type="slidenum">
              <a:rPr lang="en-US" sz="1800" b="1" smtClean="0">
                <a:latin typeface="Montserrat" panose="00000500000000000000" pitchFamily="50" charset="0"/>
              </a:rPr>
              <a:pPr algn="ctr"/>
              <a:t>2</a:t>
            </a:fld>
            <a:endParaRPr lang="en-US" sz="1800" b="1" dirty="0">
              <a:latin typeface="Montserrat" panose="00000500000000000000"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8F81-5F64-13A7-8A29-C9D980674508}"/>
              </a:ext>
            </a:extLst>
          </p:cNvPr>
          <p:cNvSpPr>
            <a:spLocks noGrp="1"/>
          </p:cNvSpPr>
          <p:nvPr>
            <p:ph type="title"/>
          </p:nvPr>
        </p:nvSpPr>
        <p:spPr>
          <a:xfrm>
            <a:off x="1600200" y="963891"/>
            <a:ext cx="5715000" cy="2057400"/>
          </a:xfrm>
        </p:spPr>
        <p:txBody>
          <a:bodyPr/>
          <a:lstStyle/>
          <a:p>
            <a:r>
              <a:rPr lang="en-MY" dirty="0"/>
              <a:t>The race in AI deployment</a:t>
            </a:r>
          </a:p>
        </p:txBody>
      </p:sp>
      <p:pic>
        <p:nvPicPr>
          <p:cNvPr id="5" name="Content Placeholder 4">
            <a:extLst>
              <a:ext uri="{FF2B5EF4-FFF2-40B4-BE49-F238E27FC236}">
                <a16:creationId xmlns:a16="http://schemas.microsoft.com/office/drawing/2014/main" id="{0125F1C2-6281-B6D6-A259-2FA05A0499B4}"/>
              </a:ext>
            </a:extLst>
          </p:cNvPr>
          <p:cNvPicPr>
            <a:picLocks noGrp="1" noChangeAspect="1"/>
          </p:cNvPicPr>
          <p:nvPr>
            <p:ph idx="1"/>
          </p:nvPr>
        </p:nvPicPr>
        <p:blipFill>
          <a:blip r:embed="rId2"/>
          <a:stretch>
            <a:fillRect/>
          </a:stretch>
        </p:blipFill>
        <p:spPr>
          <a:xfrm>
            <a:off x="383887" y="3053529"/>
            <a:ext cx="8147625" cy="5774531"/>
          </a:xfrm>
        </p:spPr>
      </p:pic>
      <p:pic>
        <p:nvPicPr>
          <p:cNvPr id="7" name="Picture 6">
            <a:extLst>
              <a:ext uri="{FF2B5EF4-FFF2-40B4-BE49-F238E27FC236}">
                <a16:creationId xmlns:a16="http://schemas.microsoft.com/office/drawing/2014/main" id="{20A97C29-733E-4BB0-987E-B1C289A38FDC}"/>
              </a:ext>
            </a:extLst>
          </p:cNvPr>
          <p:cNvPicPr>
            <a:picLocks noChangeAspect="1"/>
          </p:cNvPicPr>
          <p:nvPr/>
        </p:nvPicPr>
        <p:blipFill>
          <a:blip r:embed="rId3"/>
          <a:stretch>
            <a:fillRect/>
          </a:stretch>
        </p:blipFill>
        <p:spPr>
          <a:xfrm>
            <a:off x="7600401" y="1491179"/>
            <a:ext cx="10687599" cy="7658493"/>
          </a:xfrm>
          <a:prstGeom prst="rect">
            <a:avLst/>
          </a:prstGeom>
        </p:spPr>
      </p:pic>
      <p:sp>
        <p:nvSpPr>
          <p:cNvPr id="3" name="TextBox 6">
            <a:extLst>
              <a:ext uri="{FF2B5EF4-FFF2-40B4-BE49-F238E27FC236}">
                <a16:creationId xmlns:a16="http://schemas.microsoft.com/office/drawing/2014/main" id="{1BB14AFF-B27A-B631-B86C-C8E8A6A0FE5D}"/>
              </a:ext>
            </a:extLst>
          </p:cNvPr>
          <p:cNvSpPr txBox="1"/>
          <p:nvPr/>
        </p:nvSpPr>
        <p:spPr>
          <a:xfrm>
            <a:off x="1891007" y="9639300"/>
            <a:ext cx="11418788" cy="266700"/>
          </a:xfrm>
          <a:prstGeom prst="rect">
            <a:avLst/>
          </a:prstGeom>
        </p:spPr>
        <p:txBody>
          <a:bodyPr lIns="0" tIns="0" rIns="0" bIns="0" rtlCol="0" anchor="t">
            <a:spAutoFit/>
          </a:bodyPr>
          <a:lstStyle/>
          <a:p>
            <a:pPr>
              <a:lnSpc>
                <a:spcPts val="2100"/>
              </a:lnSpc>
            </a:pPr>
            <a:r>
              <a:rPr lang="en-US" sz="1500" dirty="0">
                <a:solidFill>
                  <a:srgbClr val="05244D"/>
                </a:solidFill>
                <a:latin typeface="Poppins Bold"/>
              </a:rPr>
              <a:t>ACCESS TO TRAINING DATA: EXPLORING TEXT AND DATA MINING (TDM) EXCEPTIONS, FAIR USE AND MORAL RIGHTS</a:t>
            </a:r>
          </a:p>
        </p:txBody>
      </p:sp>
      <p:sp>
        <p:nvSpPr>
          <p:cNvPr id="4" name="AutoShape 2">
            <a:extLst>
              <a:ext uri="{FF2B5EF4-FFF2-40B4-BE49-F238E27FC236}">
                <a16:creationId xmlns:a16="http://schemas.microsoft.com/office/drawing/2014/main" id="{26EFEE14-E72E-980E-A485-D0C626543F88}"/>
              </a:ext>
            </a:extLst>
          </p:cNvPr>
          <p:cNvSpPr/>
          <p:nvPr/>
        </p:nvSpPr>
        <p:spPr>
          <a:xfrm>
            <a:off x="1028700" y="9410700"/>
            <a:ext cx="16230600" cy="0"/>
          </a:xfrm>
          <a:prstGeom prst="line">
            <a:avLst/>
          </a:prstGeom>
          <a:ln w="19050" cap="flat">
            <a:solidFill>
              <a:srgbClr val="05244D"/>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299919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130F-9780-0D45-CA2C-72FDF65699DA}"/>
              </a:ext>
            </a:extLst>
          </p:cNvPr>
          <p:cNvSpPr>
            <a:spLocks noGrp="1"/>
          </p:cNvSpPr>
          <p:nvPr>
            <p:ph type="title"/>
          </p:nvPr>
        </p:nvSpPr>
        <p:spPr>
          <a:xfrm>
            <a:off x="457200" y="274638"/>
            <a:ext cx="16611600" cy="1143000"/>
          </a:xfrm>
        </p:spPr>
        <p:txBody>
          <a:bodyPr/>
          <a:lstStyle/>
          <a:p>
            <a:r>
              <a:rPr lang="en-MY" dirty="0"/>
              <a:t>National policies on AI</a:t>
            </a:r>
          </a:p>
        </p:txBody>
      </p:sp>
      <p:pic>
        <p:nvPicPr>
          <p:cNvPr id="5" name="Content Placeholder 4">
            <a:extLst>
              <a:ext uri="{FF2B5EF4-FFF2-40B4-BE49-F238E27FC236}">
                <a16:creationId xmlns:a16="http://schemas.microsoft.com/office/drawing/2014/main" id="{5268162B-236A-890F-7BA9-33FFB1260F77}"/>
              </a:ext>
            </a:extLst>
          </p:cNvPr>
          <p:cNvPicPr>
            <a:picLocks noGrp="1" noChangeAspect="1"/>
          </p:cNvPicPr>
          <p:nvPr>
            <p:ph idx="1"/>
          </p:nvPr>
        </p:nvPicPr>
        <p:blipFill>
          <a:blip r:embed="rId2"/>
          <a:stretch>
            <a:fillRect/>
          </a:stretch>
        </p:blipFill>
        <p:spPr>
          <a:xfrm>
            <a:off x="6614159" y="3118406"/>
            <a:ext cx="6504719" cy="5774531"/>
          </a:xfrm>
        </p:spPr>
      </p:pic>
      <p:pic>
        <p:nvPicPr>
          <p:cNvPr id="7" name="Picture 6">
            <a:extLst>
              <a:ext uri="{FF2B5EF4-FFF2-40B4-BE49-F238E27FC236}">
                <a16:creationId xmlns:a16="http://schemas.microsoft.com/office/drawing/2014/main" id="{21735D80-A01D-DC8C-96DA-101084B5849E}"/>
              </a:ext>
            </a:extLst>
          </p:cNvPr>
          <p:cNvPicPr>
            <a:picLocks noChangeAspect="1"/>
          </p:cNvPicPr>
          <p:nvPr/>
        </p:nvPicPr>
        <p:blipFill>
          <a:blip r:embed="rId3"/>
          <a:stretch>
            <a:fillRect/>
          </a:stretch>
        </p:blipFill>
        <p:spPr>
          <a:xfrm>
            <a:off x="12813656" y="2827060"/>
            <a:ext cx="4486506" cy="6162992"/>
          </a:xfrm>
          <a:prstGeom prst="rect">
            <a:avLst/>
          </a:prstGeom>
        </p:spPr>
      </p:pic>
      <p:pic>
        <p:nvPicPr>
          <p:cNvPr id="9" name="Picture 8">
            <a:extLst>
              <a:ext uri="{FF2B5EF4-FFF2-40B4-BE49-F238E27FC236}">
                <a16:creationId xmlns:a16="http://schemas.microsoft.com/office/drawing/2014/main" id="{98FC28C6-B6D4-4819-2A93-45B50E2690EF}"/>
              </a:ext>
            </a:extLst>
          </p:cNvPr>
          <p:cNvPicPr>
            <a:picLocks noChangeAspect="1"/>
          </p:cNvPicPr>
          <p:nvPr/>
        </p:nvPicPr>
        <p:blipFill>
          <a:blip r:embed="rId4"/>
          <a:stretch>
            <a:fillRect/>
          </a:stretch>
        </p:blipFill>
        <p:spPr>
          <a:xfrm>
            <a:off x="683039" y="2415344"/>
            <a:ext cx="5931122" cy="6574706"/>
          </a:xfrm>
          <a:prstGeom prst="rect">
            <a:avLst/>
          </a:prstGeom>
        </p:spPr>
      </p:pic>
      <p:sp>
        <p:nvSpPr>
          <p:cNvPr id="3" name="AutoShape 2">
            <a:extLst>
              <a:ext uri="{FF2B5EF4-FFF2-40B4-BE49-F238E27FC236}">
                <a16:creationId xmlns:a16="http://schemas.microsoft.com/office/drawing/2014/main" id="{74FDEC15-F78A-9FF1-5812-45BDB47DA40F}"/>
              </a:ext>
            </a:extLst>
          </p:cNvPr>
          <p:cNvSpPr/>
          <p:nvPr/>
        </p:nvSpPr>
        <p:spPr>
          <a:xfrm>
            <a:off x="1069562" y="9639300"/>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4" name="TextBox 6">
            <a:extLst>
              <a:ext uri="{FF2B5EF4-FFF2-40B4-BE49-F238E27FC236}">
                <a16:creationId xmlns:a16="http://schemas.microsoft.com/office/drawing/2014/main" id="{B3546B77-D74E-0ECB-91FB-AD6647F3D215}"/>
              </a:ext>
            </a:extLst>
          </p:cNvPr>
          <p:cNvSpPr txBox="1"/>
          <p:nvPr/>
        </p:nvSpPr>
        <p:spPr>
          <a:xfrm>
            <a:off x="1389006" y="9854406"/>
            <a:ext cx="11418788" cy="266700"/>
          </a:xfrm>
          <a:prstGeom prst="rect">
            <a:avLst/>
          </a:prstGeom>
        </p:spPr>
        <p:txBody>
          <a:bodyPr lIns="0" tIns="0" rIns="0" bIns="0" rtlCol="0" anchor="t">
            <a:spAutoFit/>
          </a:bodyPr>
          <a:lstStyle/>
          <a:p>
            <a:pPr>
              <a:lnSpc>
                <a:spcPts val="2100"/>
              </a:lnSpc>
            </a:pPr>
            <a:r>
              <a:rPr lang="en-US" sz="1500" dirty="0">
                <a:solidFill>
                  <a:srgbClr val="05244D"/>
                </a:solidFill>
                <a:latin typeface="Poppins Bold"/>
              </a:rPr>
              <a:t>ACCESS TO TRAINING DATA: EXPLORING TEXT AND DATA MINING (TDM) EXCEPTIONS, FAIR USE AND MORAL RIGHTS</a:t>
            </a:r>
          </a:p>
        </p:txBody>
      </p:sp>
    </p:spTree>
    <p:extLst>
      <p:ext uri="{BB962C8B-B14F-4D97-AF65-F5344CB8AC3E}">
        <p14:creationId xmlns:p14="http://schemas.microsoft.com/office/powerpoint/2010/main" val="105428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292416" y="4836796"/>
            <a:ext cx="5655479" cy="613409"/>
          </a:xfrm>
          <a:prstGeom prst="rect">
            <a:avLst/>
          </a:prstGeom>
        </p:spPr>
        <p:txBody>
          <a:bodyPr lIns="0" tIns="0" rIns="0" bIns="0" rtlCol="0" anchor="t">
            <a:spAutoFit/>
          </a:bodyPr>
          <a:lstStyle/>
          <a:p>
            <a:pPr algn="just">
              <a:lnSpc>
                <a:spcPts val="5040"/>
              </a:lnSpc>
            </a:pPr>
            <a:r>
              <a:rPr lang="en-US" sz="3600">
                <a:solidFill>
                  <a:srgbClr val="860808"/>
                </a:solidFill>
                <a:latin typeface="Poppins Bold"/>
              </a:rPr>
              <a:t>TDM Exceptions (Asia)</a:t>
            </a:r>
          </a:p>
        </p:txBody>
      </p:sp>
      <p:graphicFrame>
        <p:nvGraphicFramePr>
          <p:cNvPr id="3" name="Table 3"/>
          <p:cNvGraphicFramePr>
            <a:graphicFrameLocks noGrp="1"/>
          </p:cNvGraphicFramePr>
          <p:nvPr>
            <p:extLst>
              <p:ext uri="{D42A27DB-BD31-4B8C-83A1-F6EECF244321}">
                <p14:modId xmlns:p14="http://schemas.microsoft.com/office/powerpoint/2010/main" val="3010368889"/>
              </p:ext>
            </p:extLst>
          </p:nvPr>
        </p:nvGraphicFramePr>
        <p:xfrm>
          <a:off x="1159193" y="0"/>
          <a:ext cx="17128808" cy="10313180"/>
        </p:xfrm>
        <a:graphic>
          <a:graphicData uri="http://schemas.openxmlformats.org/drawingml/2006/table">
            <a:tbl>
              <a:tblPr/>
              <a:tblGrid>
                <a:gridCol w="1653678">
                  <a:extLst>
                    <a:ext uri="{9D8B030D-6E8A-4147-A177-3AD203B41FA5}">
                      <a16:colId xmlns:a16="http://schemas.microsoft.com/office/drawing/2014/main" val="20000"/>
                    </a:ext>
                  </a:extLst>
                </a:gridCol>
                <a:gridCol w="15475130">
                  <a:extLst>
                    <a:ext uri="{9D8B030D-6E8A-4147-A177-3AD203B41FA5}">
                      <a16:colId xmlns:a16="http://schemas.microsoft.com/office/drawing/2014/main" val="20001"/>
                    </a:ext>
                  </a:extLst>
                </a:gridCol>
              </a:tblGrid>
              <a:tr h="861843">
                <a:tc>
                  <a:txBody>
                    <a:bodyPr/>
                    <a:lstStyle/>
                    <a:p>
                      <a:pPr algn="ctr">
                        <a:lnSpc>
                          <a:spcPts val="2239"/>
                        </a:lnSpc>
                        <a:defRPr/>
                      </a:pPr>
                      <a:r>
                        <a:rPr lang="en-US" sz="1599">
                          <a:solidFill>
                            <a:srgbClr val="FFFFFF"/>
                          </a:solidFill>
                          <a:latin typeface="Poppins Light Bold"/>
                        </a:rPr>
                        <a:t>India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dirty="0">
                          <a:solidFill>
                            <a:srgbClr val="000000"/>
                          </a:solidFill>
                          <a:latin typeface="Poppins Light"/>
                        </a:rPr>
                        <a:t>Fair dealing?  Blackwood AIR 1959 Mad 410.; SK (substantial copying would negate fairness) Dutt v Law Book Co and </a:t>
                      </a:r>
                      <a:r>
                        <a:rPr lang="en-US" sz="1500" dirty="0" err="1">
                          <a:solidFill>
                            <a:srgbClr val="000000"/>
                          </a:solidFill>
                          <a:latin typeface="Poppins Light"/>
                        </a:rPr>
                        <a:t>Ors</a:t>
                      </a:r>
                      <a:r>
                        <a:rPr lang="en-US" sz="1500" dirty="0">
                          <a:solidFill>
                            <a:srgbClr val="000000"/>
                          </a:solidFill>
                          <a:latin typeface="Poppins Light"/>
                        </a:rPr>
                        <a:t> AIR 1954 All 570 Para 45 (quotation – whether substantial taking)</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0"/>
                  </a:ext>
                </a:extLst>
              </a:tr>
              <a:tr h="981977">
                <a:tc>
                  <a:txBody>
                    <a:bodyPr/>
                    <a:lstStyle/>
                    <a:p>
                      <a:pPr algn="ctr">
                        <a:lnSpc>
                          <a:spcPts val="2239"/>
                        </a:lnSpc>
                        <a:defRPr/>
                      </a:pPr>
                      <a:r>
                        <a:rPr lang="en-US" sz="1599">
                          <a:solidFill>
                            <a:srgbClr val="FFFFFF"/>
                          </a:solidFill>
                          <a:latin typeface="Poppins Light"/>
                        </a:rPr>
                        <a:t>China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a:solidFill>
                            <a:srgbClr val="000000"/>
                          </a:solidFill>
                          <a:latin typeface="Poppins Light"/>
                        </a:rPr>
                        <a:t>Draft Regulation for Generative Artificial Intelligence Services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1"/>
                  </a:ext>
                </a:extLst>
              </a:tr>
              <a:tr h="2648245">
                <a:tc>
                  <a:txBody>
                    <a:bodyPr/>
                    <a:lstStyle/>
                    <a:p>
                      <a:pPr algn="ctr">
                        <a:lnSpc>
                          <a:spcPts val="2239"/>
                        </a:lnSpc>
                        <a:defRPr/>
                      </a:pPr>
                      <a:r>
                        <a:rPr lang="en-US" sz="1599">
                          <a:solidFill>
                            <a:srgbClr val="FFFFFF"/>
                          </a:solidFill>
                          <a:latin typeface="Poppins Light"/>
                        </a:rPr>
                        <a:t>Indonesia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a:solidFill>
                            <a:srgbClr val="000000"/>
                          </a:solidFill>
                          <a:latin typeface="Poppins Light"/>
                        </a:rPr>
                        <a:t>Art 43: Acts not considered as infringement:</a:t>
                      </a:r>
                      <a:endParaRPr lang="en-US" sz="1100"/>
                    </a:p>
                    <a:p>
                      <a:pPr algn="just">
                        <a:lnSpc>
                          <a:spcPts val="2100"/>
                        </a:lnSpc>
                      </a:pPr>
                      <a:r>
                        <a:rPr lang="en-US" sz="1500">
                          <a:solidFill>
                            <a:srgbClr val="000000"/>
                          </a:solidFill>
                          <a:latin typeface="Poppins Light"/>
                        </a:rPr>
                        <a:t>(d) The production and distribution of the Copyrighted content through information technology and communication media that are not commercial and/or lucrative for the Author or related parties, or the Author expresses no objection to the manufacture and dissemination in question</a:t>
                      </a:r>
                    </a:p>
                    <a:p>
                      <a:pPr algn="just">
                        <a:lnSpc>
                          <a:spcPts val="2100"/>
                        </a:lnSpc>
                      </a:pPr>
                      <a:endParaRPr lang="en-US" sz="1500">
                        <a:solidFill>
                          <a:srgbClr val="000000"/>
                        </a:solidFill>
                        <a:latin typeface="Poppins Light"/>
                      </a:endParaRPr>
                    </a:p>
                    <a:p>
                      <a:pPr algn="just">
                        <a:lnSpc>
                          <a:spcPts val="2100"/>
                        </a:lnSpc>
                      </a:pPr>
                      <a:r>
                        <a:rPr lang="en-US" sz="1500">
                          <a:solidFill>
                            <a:srgbClr val="000000"/>
                          </a:solidFill>
                          <a:latin typeface="Poppins Light"/>
                        </a:rPr>
                        <a:t>Art 44 Use, retrieval, reproduction and/or change of Works and/or Related Rights products in whole or substantial part are not regarded as a copyright infringement if the source is mentioned or cited in full for the purpose of:</a:t>
                      </a:r>
                    </a:p>
                    <a:p>
                      <a:pPr algn="just">
                        <a:lnSpc>
                          <a:spcPts val="2100"/>
                        </a:lnSpc>
                      </a:pPr>
                      <a:r>
                        <a:rPr lang="en-US" sz="1500">
                          <a:solidFill>
                            <a:srgbClr val="000000"/>
                          </a:solidFill>
                          <a:latin typeface="Poppins Light"/>
                        </a:rPr>
                        <a:t>(a) education, research, scientific writing, report writing, writing of critique or review of a problem without prejudicing the reasonable interests of the Author of the Copyright Holder.</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2"/>
                  </a:ext>
                </a:extLst>
              </a:tr>
              <a:tr h="1040177">
                <a:tc>
                  <a:txBody>
                    <a:bodyPr/>
                    <a:lstStyle/>
                    <a:p>
                      <a:pPr algn="ctr">
                        <a:lnSpc>
                          <a:spcPts val="2239"/>
                        </a:lnSpc>
                        <a:defRPr/>
                      </a:pPr>
                      <a:r>
                        <a:rPr lang="en-US" sz="1599">
                          <a:solidFill>
                            <a:srgbClr val="FFFFFF"/>
                          </a:solidFill>
                          <a:latin typeface="Poppins Light"/>
                        </a:rPr>
                        <a:t>Philippines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a:solidFill>
                            <a:srgbClr val="000000"/>
                          </a:solidFill>
                          <a:latin typeface="Poppins Light"/>
                        </a:rPr>
                        <a:t>Fair use …criticism, comment, news reporting, teaching including limited number of copies for classroom use, scholarship, research and similar purposes..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3"/>
                  </a:ext>
                </a:extLst>
              </a:tr>
              <a:tr h="985913">
                <a:tc>
                  <a:txBody>
                    <a:bodyPr/>
                    <a:lstStyle/>
                    <a:p>
                      <a:pPr algn="ctr">
                        <a:lnSpc>
                          <a:spcPts val="2239"/>
                        </a:lnSpc>
                        <a:defRPr/>
                      </a:pPr>
                      <a:r>
                        <a:rPr lang="en-US" sz="1599">
                          <a:solidFill>
                            <a:srgbClr val="FFFFFF"/>
                          </a:solidFill>
                          <a:latin typeface="Poppins Light"/>
                        </a:rPr>
                        <a:t>South Korea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a:solidFill>
                            <a:srgbClr val="000000"/>
                          </a:solidFill>
                          <a:latin typeface="Poppins Light"/>
                        </a:rPr>
                        <a:t>Forthcoming legislative proposal?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4"/>
                  </a:ext>
                </a:extLst>
              </a:tr>
              <a:tr h="955667">
                <a:tc>
                  <a:txBody>
                    <a:bodyPr/>
                    <a:lstStyle/>
                    <a:p>
                      <a:pPr algn="ctr">
                        <a:lnSpc>
                          <a:spcPts val="2239"/>
                        </a:lnSpc>
                        <a:defRPr/>
                      </a:pPr>
                      <a:r>
                        <a:rPr lang="en-US" sz="1599">
                          <a:solidFill>
                            <a:srgbClr val="FFFFFF"/>
                          </a:solidFill>
                          <a:latin typeface="Poppins Light"/>
                        </a:rPr>
                        <a:t>Malaysia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dirty="0">
                          <a:solidFill>
                            <a:srgbClr val="000000"/>
                          </a:solidFill>
                          <a:latin typeface="Poppins Light"/>
                        </a:rPr>
                        <a:t>S 13(2)(</a:t>
                      </a:r>
                      <a:r>
                        <a:rPr lang="en-US" sz="1500" dirty="0" err="1">
                          <a:solidFill>
                            <a:srgbClr val="000000"/>
                          </a:solidFill>
                          <a:latin typeface="Poppins Light"/>
                        </a:rPr>
                        <a:t>i</a:t>
                      </a:r>
                      <a:r>
                        <a:rPr lang="en-US" sz="1500" dirty="0">
                          <a:solidFill>
                            <a:srgbClr val="000000"/>
                          </a:solidFill>
                          <a:latin typeface="Poppins Light"/>
                        </a:rPr>
                        <a:t>)(ii) and  (2A)  </a:t>
                      </a:r>
                      <a:r>
                        <a:rPr lang="en-US" sz="1500" dirty="0" err="1">
                          <a:solidFill>
                            <a:srgbClr val="000000"/>
                          </a:solidFill>
                          <a:latin typeface="Poppins Light"/>
                        </a:rPr>
                        <a:t>Mediabanc</a:t>
                      </a:r>
                      <a:r>
                        <a:rPr lang="en-US" sz="1500" dirty="0">
                          <a:solidFill>
                            <a:srgbClr val="000000"/>
                          </a:solidFill>
                          <a:latin typeface="Poppins Light"/>
                        </a:rPr>
                        <a:t> [2010] forthcoming law on AI?</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5"/>
                  </a:ext>
                </a:extLst>
              </a:tr>
              <a:tr h="955667">
                <a:tc>
                  <a:txBody>
                    <a:bodyPr/>
                    <a:lstStyle/>
                    <a:p>
                      <a:pPr algn="ctr">
                        <a:lnSpc>
                          <a:spcPts val="2239"/>
                        </a:lnSpc>
                        <a:defRPr/>
                      </a:pPr>
                      <a:r>
                        <a:rPr lang="en-US" sz="1599">
                          <a:solidFill>
                            <a:srgbClr val="FFFFFF"/>
                          </a:solidFill>
                          <a:latin typeface="Poppins Light"/>
                        </a:rPr>
                        <a:t>Singapore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a:solidFill>
                            <a:srgbClr val="000000"/>
                          </a:solidFill>
                          <a:latin typeface="Poppins Light"/>
                        </a:rPr>
                        <a:t>S 243 &amp;244 – make a copy or a work or a recording of a protected performance for the purpose of computational data analysis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6"/>
                  </a:ext>
                </a:extLst>
              </a:tr>
              <a:tr h="1845167">
                <a:tc>
                  <a:txBody>
                    <a:bodyPr/>
                    <a:lstStyle/>
                    <a:p>
                      <a:pPr algn="ctr">
                        <a:lnSpc>
                          <a:spcPts val="2239"/>
                        </a:lnSpc>
                        <a:defRPr/>
                      </a:pPr>
                      <a:r>
                        <a:rPr lang="en-US" sz="1599">
                          <a:solidFill>
                            <a:srgbClr val="FFFFFF"/>
                          </a:solidFill>
                          <a:latin typeface="Poppins Light"/>
                        </a:rPr>
                        <a:t>Japan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60808"/>
                    </a:solidFill>
                  </a:tcPr>
                </a:tc>
                <a:tc>
                  <a:txBody>
                    <a:bodyPr/>
                    <a:lstStyle/>
                    <a:p>
                      <a:pPr algn="just">
                        <a:lnSpc>
                          <a:spcPts val="2100"/>
                        </a:lnSpc>
                        <a:defRPr/>
                      </a:pPr>
                      <a:r>
                        <a:rPr lang="en-US" sz="1500" dirty="0">
                          <a:solidFill>
                            <a:srgbClr val="000000"/>
                          </a:solidFill>
                          <a:latin typeface="Poppins Light"/>
                        </a:rPr>
                        <a:t>Allows all for exploitation of work in a text-data mining for the purpose of extraction, comparison, classification, or other analysis of language, sound, or image data, or other elements of which a large number of works or a large volume of data is composed…) Under this provision, TDM is permissible even for commercial purpose. The sharing of such data is permissible even if for non-computational purposes. There is no provision allowing reservation (opt out) of right-holders making the range of datasets available for use on a broad basis. One important limitation set is that the exploitation is not for enjoying the ideas or emotions expressed in such work, would not unreasonably prejudice the interests of the copyright owner.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4F4"/>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3" name="TextBox 3"/>
          <p:cNvSpPr txBox="1"/>
          <p:nvPr/>
        </p:nvSpPr>
        <p:spPr>
          <a:xfrm>
            <a:off x="1028700" y="2147281"/>
            <a:ext cx="12017029" cy="6263639"/>
          </a:xfrm>
          <a:prstGeom prst="rect">
            <a:avLst/>
          </a:prstGeom>
        </p:spPr>
        <p:txBody>
          <a:bodyPr lIns="0" tIns="0" rIns="0" bIns="0" rtlCol="0" anchor="t">
            <a:spAutoFit/>
          </a:bodyPr>
          <a:lstStyle/>
          <a:p>
            <a:pPr algn="just">
              <a:lnSpc>
                <a:spcPts val="3360"/>
              </a:lnSpc>
            </a:pPr>
            <a:r>
              <a:rPr lang="en-US" sz="2400" dirty="0">
                <a:solidFill>
                  <a:srgbClr val="000000"/>
                </a:solidFill>
                <a:latin typeface="Montserrat"/>
              </a:rPr>
              <a:t>Lord Denning in Hubbard v Vosper:</a:t>
            </a:r>
          </a:p>
          <a:p>
            <a:pPr algn="just">
              <a:lnSpc>
                <a:spcPts val="3360"/>
              </a:lnSpc>
            </a:pPr>
            <a:endParaRPr lang="en-US" sz="2400" dirty="0">
              <a:solidFill>
                <a:srgbClr val="000000"/>
              </a:solidFill>
              <a:latin typeface="Montserrat"/>
            </a:endParaRPr>
          </a:p>
          <a:p>
            <a:pPr algn="just">
              <a:lnSpc>
                <a:spcPts val="3360"/>
              </a:lnSpc>
            </a:pPr>
            <a:r>
              <a:rPr lang="en-US" sz="2400" dirty="0">
                <a:solidFill>
                  <a:srgbClr val="000000"/>
                </a:solidFill>
                <a:latin typeface="Montserrat"/>
              </a:rPr>
              <a:t>“It is impossible to define what is “fair dealing”. It must be a question of degree. You must first consider the number and extent of the quotations and extracts. Are they altogether too many and too long to be fair? Then you must consider the use of made of them. If they are used as a basis for comment, criticism or review, that may be fair dealing. If they are used to convey the same information as the author, for a rival purpose, that may be unfair. </a:t>
            </a:r>
          </a:p>
          <a:p>
            <a:pPr algn="just">
              <a:lnSpc>
                <a:spcPts val="3360"/>
              </a:lnSpc>
            </a:pPr>
            <a:endParaRPr lang="en-US" sz="2400" dirty="0">
              <a:solidFill>
                <a:srgbClr val="000000"/>
              </a:solidFill>
              <a:latin typeface="Montserrat"/>
            </a:endParaRPr>
          </a:p>
          <a:p>
            <a:pPr algn="just">
              <a:lnSpc>
                <a:spcPts val="3360"/>
              </a:lnSpc>
            </a:pPr>
            <a:r>
              <a:rPr lang="en-US" sz="2400" dirty="0">
                <a:solidFill>
                  <a:srgbClr val="000000"/>
                </a:solidFill>
                <a:latin typeface="Montserrat"/>
              </a:rPr>
              <a:t>Next, you must consider the proportions. To take long extracts and attach short comments may be unfair. But abstracts and long comments may be fair. Other considerations may come to mind also. But, after all is said and done, it must be a matter of impression.”</a:t>
            </a:r>
          </a:p>
          <a:p>
            <a:pPr algn="just">
              <a:lnSpc>
                <a:spcPts val="3360"/>
              </a:lnSpc>
            </a:pPr>
            <a:endParaRPr lang="en-US" sz="2400" dirty="0">
              <a:solidFill>
                <a:srgbClr val="000000"/>
              </a:solidFill>
              <a:latin typeface="Montserrat"/>
            </a:endParaRPr>
          </a:p>
          <a:p>
            <a:pPr marL="518170" lvl="1" indent="-259085" algn="just">
              <a:lnSpc>
                <a:spcPts val="3360"/>
              </a:lnSpc>
              <a:buFont typeface="Arial"/>
              <a:buChar char="•"/>
            </a:pPr>
            <a:r>
              <a:rPr lang="en-US" sz="2400" dirty="0">
                <a:solidFill>
                  <a:srgbClr val="000000"/>
                </a:solidFill>
                <a:latin typeface="Montserrat"/>
              </a:rPr>
              <a:t>Fairness is a question of degree and impression.</a:t>
            </a:r>
          </a:p>
        </p:txBody>
      </p:sp>
      <p:sp>
        <p:nvSpPr>
          <p:cNvPr id="4" name="Freeform 4"/>
          <p:cNvSpPr/>
          <p:nvPr/>
        </p:nvSpPr>
        <p:spPr>
          <a:xfrm>
            <a:off x="13916025" y="3753583"/>
            <a:ext cx="4371975" cy="5380892"/>
          </a:xfrm>
          <a:custGeom>
            <a:avLst/>
            <a:gdLst/>
            <a:ahLst/>
            <a:cxnLst/>
            <a:rect l="l" t="t" r="r" b="b"/>
            <a:pathLst>
              <a:path w="4371975" h="5380892">
                <a:moveTo>
                  <a:pt x="0" y="0"/>
                </a:moveTo>
                <a:lnTo>
                  <a:pt x="4371975" y="0"/>
                </a:lnTo>
                <a:lnTo>
                  <a:pt x="4371975" y="5380892"/>
                </a:lnTo>
                <a:lnTo>
                  <a:pt x="0" y="5380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1028700" y="709351"/>
            <a:ext cx="16230600" cy="771524"/>
          </a:xfrm>
          <a:prstGeom prst="rect">
            <a:avLst/>
          </a:prstGeom>
        </p:spPr>
        <p:txBody>
          <a:bodyPr lIns="0" tIns="0" rIns="0" bIns="0" rtlCol="0" anchor="t">
            <a:spAutoFit/>
          </a:bodyPr>
          <a:lstStyle/>
          <a:p>
            <a:pPr algn="just">
              <a:lnSpc>
                <a:spcPts val="6300"/>
              </a:lnSpc>
            </a:pPr>
            <a:r>
              <a:rPr lang="en-US" sz="4500" dirty="0">
                <a:solidFill>
                  <a:srgbClr val="05244D"/>
                </a:solidFill>
                <a:latin typeface="Poppins Bold"/>
              </a:rPr>
              <a:t>Fair Dealing</a:t>
            </a:r>
          </a:p>
        </p:txBody>
      </p:sp>
      <p:sp>
        <p:nvSpPr>
          <p:cNvPr id="6" name="TextBox 6"/>
          <p:cNvSpPr txBox="1"/>
          <p:nvPr/>
        </p:nvSpPr>
        <p:spPr>
          <a:xfrm>
            <a:off x="1028700" y="9417537"/>
            <a:ext cx="11418788" cy="266700"/>
          </a:xfrm>
          <a:prstGeom prst="rect">
            <a:avLst/>
          </a:prstGeom>
        </p:spPr>
        <p:txBody>
          <a:bodyPr lIns="0" tIns="0" rIns="0" bIns="0" rtlCol="0" anchor="t">
            <a:spAutoFit/>
          </a:bodyPr>
          <a:lstStyle/>
          <a:p>
            <a:pPr>
              <a:lnSpc>
                <a:spcPts val="2100"/>
              </a:lnSpc>
            </a:pPr>
            <a:r>
              <a:rPr lang="en-US" sz="1500">
                <a:solidFill>
                  <a:srgbClr val="05244D"/>
                </a:solidFill>
                <a:latin typeface="Poppins Bold"/>
              </a:rPr>
              <a:t>ACCESS TO TRAINING DATA: EXPLORING TEXT AND DATA MINING (TDM) EXCEPTIONS, FAIR USE AND MORAL RIGHTS</a:t>
            </a:r>
          </a:p>
        </p:txBody>
      </p:sp>
      <p:sp>
        <p:nvSpPr>
          <p:cNvPr id="7" name="Slide Number Placeholder 29">
            <a:extLst>
              <a:ext uri="{FF2B5EF4-FFF2-40B4-BE49-F238E27FC236}">
                <a16:creationId xmlns:a16="http://schemas.microsoft.com/office/drawing/2014/main" id="{8844287D-4108-F209-D117-D5B23BF11A91}"/>
              </a:ext>
            </a:extLst>
          </p:cNvPr>
          <p:cNvSpPr>
            <a:spLocks noGrp="1"/>
          </p:cNvSpPr>
          <p:nvPr>
            <p:ph type="sldNum" sz="quarter" idx="12"/>
          </p:nvPr>
        </p:nvSpPr>
        <p:spPr>
          <a:xfrm>
            <a:off x="17449800" y="9334500"/>
            <a:ext cx="816757" cy="461253"/>
          </a:xfrm>
        </p:spPr>
        <p:txBody>
          <a:bodyPr/>
          <a:lstStyle/>
          <a:p>
            <a:pPr algn="ctr"/>
            <a:fld id="{B6F15528-21DE-4FAA-801E-634DDDAF4B2B}" type="slidenum">
              <a:rPr lang="en-US" sz="1800" b="1" smtClean="0">
                <a:latin typeface="Montserrat" panose="00000500000000000000" pitchFamily="50" charset="0"/>
              </a:rPr>
              <a:pPr algn="ctr"/>
              <a:t>6</a:t>
            </a:fld>
            <a:endParaRPr lang="en-US" sz="1800" b="1" dirty="0">
              <a:latin typeface="Montserrat" panose="00000500000000000000" pitchFamily="50"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3" name="Freeform 3"/>
          <p:cNvSpPr/>
          <p:nvPr/>
        </p:nvSpPr>
        <p:spPr>
          <a:xfrm>
            <a:off x="1308263" y="2089988"/>
            <a:ext cx="4259650" cy="6107025"/>
          </a:xfrm>
          <a:custGeom>
            <a:avLst/>
            <a:gdLst/>
            <a:ahLst/>
            <a:cxnLst/>
            <a:rect l="l" t="t" r="r" b="b"/>
            <a:pathLst>
              <a:path w="4259650" h="6107025">
                <a:moveTo>
                  <a:pt x="0" y="0"/>
                </a:moveTo>
                <a:lnTo>
                  <a:pt x="4259650" y="0"/>
                </a:lnTo>
                <a:lnTo>
                  <a:pt x="4259650" y="6107024"/>
                </a:lnTo>
                <a:lnTo>
                  <a:pt x="0" y="6107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028700" y="709351"/>
            <a:ext cx="16230600" cy="771524"/>
          </a:xfrm>
          <a:prstGeom prst="rect">
            <a:avLst/>
          </a:prstGeom>
        </p:spPr>
        <p:txBody>
          <a:bodyPr lIns="0" tIns="0" rIns="0" bIns="0" rtlCol="0" anchor="t">
            <a:spAutoFit/>
          </a:bodyPr>
          <a:lstStyle/>
          <a:p>
            <a:pPr algn="just">
              <a:lnSpc>
                <a:spcPts val="6300"/>
              </a:lnSpc>
            </a:pPr>
            <a:r>
              <a:rPr lang="en-US" sz="4500">
                <a:solidFill>
                  <a:srgbClr val="05244D"/>
                </a:solidFill>
                <a:latin typeface="Poppins Bold"/>
              </a:rPr>
              <a:t>Carve out new exception?</a:t>
            </a:r>
          </a:p>
        </p:txBody>
      </p:sp>
      <p:sp>
        <p:nvSpPr>
          <p:cNvPr id="5" name="TextBox 5"/>
          <p:cNvSpPr txBox="1"/>
          <p:nvPr/>
        </p:nvSpPr>
        <p:spPr>
          <a:xfrm>
            <a:off x="6280498" y="3040381"/>
            <a:ext cx="10639333" cy="4168139"/>
          </a:xfrm>
          <a:prstGeom prst="rect">
            <a:avLst/>
          </a:prstGeom>
        </p:spPr>
        <p:txBody>
          <a:bodyPr lIns="0" tIns="0" rIns="0" bIns="0" rtlCol="0" anchor="t">
            <a:spAutoFit/>
          </a:bodyPr>
          <a:lstStyle/>
          <a:p>
            <a:pPr marL="518170" lvl="1" indent="-259085" algn="just">
              <a:lnSpc>
                <a:spcPts val="3360"/>
              </a:lnSpc>
              <a:buFont typeface="Arial"/>
              <a:buChar char="•"/>
            </a:pPr>
            <a:r>
              <a:rPr lang="en-US" sz="2400" dirty="0">
                <a:solidFill>
                  <a:srgbClr val="000000"/>
                </a:solidFill>
                <a:latin typeface="Montserrat"/>
              </a:rPr>
              <a:t>Fair dealing and fair use – ex post and not ex ante; determination by court</a:t>
            </a:r>
          </a:p>
          <a:p>
            <a:pPr algn="just">
              <a:lnSpc>
                <a:spcPts val="3360"/>
              </a:lnSpc>
            </a:pPr>
            <a:endParaRPr lang="en-US" sz="2400" dirty="0">
              <a:solidFill>
                <a:srgbClr val="000000"/>
              </a:solidFill>
              <a:latin typeface="Montserrat"/>
            </a:endParaRPr>
          </a:p>
          <a:p>
            <a:pPr marL="518170" lvl="1" indent="-259085" algn="just">
              <a:lnSpc>
                <a:spcPts val="3360"/>
              </a:lnSpc>
              <a:buFont typeface="Arial"/>
              <a:buChar char="•"/>
            </a:pPr>
            <a:r>
              <a:rPr lang="en-US" sz="2400" dirty="0">
                <a:solidFill>
                  <a:srgbClr val="000000"/>
                </a:solidFill>
                <a:latin typeface="Montserrat"/>
              </a:rPr>
              <a:t>Fair dealing and fair use – broad guidelines but does not give clear and detailed guidance to users</a:t>
            </a:r>
          </a:p>
          <a:p>
            <a:pPr algn="just">
              <a:lnSpc>
                <a:spcPts val="3360"/>
              </a:lnSpc>
            </a:pPr>
            <a:endParaRPr lang="en-US" sz="2400" dirty="0">
              <a:solidFill>
                <a:srgbClr val="000000"/>
              </a:solidFill>
              <a:latin typeface="Montserrat"/>
            </a:endParaRPr>
          </a:p>
          <a:p>
            <a:pPr marL="518170" lvl="1" indent="-259085" algn="just">
              <a:lnSpc>
                <a:spcPts val="3360"/>
              </a:lnSpc>
              <a:buFont typeface="Arial"/>
              <a:buChar char="•"/>
            </a:pPr>
            <a:r>
              <a:rPr lang="en-US" sz="2400" dirty="0">
                <a:solidFill>
                  <a:srgbClr val="000000"/>
                </a:solidFill>
                <a:latin typeface="Montserrat"/>
              </a:rPr>
              <a:t>If do not fit the fair dealing nor the fair use exception – then perhaps carve out new exception</a:t>
            </a:r>
          </a:p>
          <a:p>
            <a:pPr algn="just">
              <a:lnSpc>
                <a:spcPts val="3360"/>
              </a:lnSpc>
            </a:pPr>
            <a:endParaRPr lang="en-US" sz="2400" dirty="0">
              <a:solidFill>
                <a:srgbClr val="000000"/>
              </a:solidFill>
              <a:latin typeface="Montserrat"/>
            </a:endParaRPr>
          </a:p>
          <a:p>
            <a:pPr marL="518170" lvl="1" indent="-259085" algn="just">
              <a:lnSpc>
                <a:spcPts val="3360"/>
              </a:lnSpc>
              <a:buFont typeface="Arial"/>
              <a:buChar char="•"/>
            </a:pPr>
            <a:r>
              <a:rPr lang="en-US" sz="2400" dirty="0">
                <a:solidFill>
                  <a:srgbClr val="000000"/>
                </a:solidFill>
                <a:latin typeface="Montserrat"/>
              </a:rPr>
              <a:t>Need to comply with Berne 3 step test?</a:t>
            </a:r>
          </a:p>
        </p:txBody>
      </p:sp>
      <p:sp>
        <p:nvSpPr>
          <p:cNvPr id="6" name="TextBox 6"/>
          <p:cNvSpPr txBox="1"/>
          <p:nvPr/>
        </p:nvSpPr>
        <p:spPr>
          <a:xfrm>
            <a:off x="1028700" y="9417537"/>
            <a:ext cx="11418788" cy="266700"/>
          </a:xfrm>
          <a:prstGeom prst="rect">
            <a:avLst/>
          </a:prstGeom>
        </p:spPr>
        <p:txBody>
          <a:bodyPr lIns="0" tIns="0" rIns="0" bIns="0" rtlCol="0" anchor="t">
            <a:spAutoFit/>
          </a:bodyPr>
          <a:lstStyle/>
          <a:p>
            <a:pPr>
              <a:lnSpc>
                <a:spcPts val="2100"/>
              </a:lnSpc>
            </a:pPr>
            <a:r>
              <a:rPr lang="en-US" sz="1500">
                <a:solidFill>
                  <a:srgbClr val="05244D"/>
                </a:solidFill>
                <a:latin typeface="Poppins Bold"/>
              </a:rPr>
              <a:t>ACCESS TO TRAINING DATA: EXPLORING TEXT AND DATA MINING (TDM) EXCEPTIONS, FAIR USE AND MORAL RIGHTS</a:t>
            </a:r>
          </a:p>
        </p:txBody>
      </p:sp>
      <p:sp>
        <p:nvSpPr>
          <p:cNvPr id="7" name="Slide Number Placeholder 29">
            <a:extLst>
              <a:ext uri="{FF2B5EF4-FFF2-40B4-BE49-F238E27FC236}">
                <a16:creationId xmlns:a16="http://schemas.microsoft.com/office/drawing/2014/main" id="{4503F29F-CEC7-3686-0AF4-D4D1C3A71857}"/>
              </a:ext>
            </a:extLst>
          </p:cNvPr>
          <p:cNvSpPr>
            <a:spLocks noGrp="1"/>
          </p:cNvSpPr>
          <p:nvPr>
            <p:ph type="sldNum" sz="quarter" idx="12"/>
          </p:nvPr>
        </p:nvSpPr>
        <p:spPr>
          <a:xfrm>
            <a:off x="17449800" y="9334500"/>
            <a:ext cx="816757" cy="461253"/>
          </a:xfrm>
        </p:spPr>
        <p:txBody>
          <a:bodyPr/>
          <a:lstStyle/>
          <a:p>
            <a:pPr algn="ctr"/>
            <a:fld id="{B6F15528-21DE-4FAA-801E-634DDDAF4B2B}" type="slidenum">
              <a:rPr lang="en-US" sz="1800" b="1" smtClean="0">
                <a:latin typeface="Montserrat" panose="00000500000000000000" pitchFamily="50" charset="0"/>
              </a:rPr>
              <a:pPr algn="ctr"/>
              <a:t>7</a:t>
            </a:fld>
            <a:endParaRPr lang="en-US" sz="1800" b="1" dirty="0">
              <a:latin typeface="Montserrat" panose="00000500000000000000" pitchFamily="50"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3" name="Freeform 3"/>
          <p:cNvSpPr/>
          <p:nvPr/>
        </p:nvSpPr>
        <p:spPr>
          <a:xfrm>
            <a:off x="1028700" y="2000787"/>
            <a:ext cx="6914523" cy="6594726"/>
          </a:xfrm>
          <a:custGeom>
            <a:avLst/>
            <a:gdLst/>
            <a:ahLst/>
            <a:cxnLst/>
            <a:rect l="l" t="t" r="r" b="b"/>
            <a:pathLst>
              <a:path w="6914523" h="6594726">
                <a:moveTo>
                  <a:pt x="0" y="0"/>
                </a:moveTo>
                <a:lnTo>
                  <a:pt x="6914523" y="0"/>
                </a:lnTo>
                <a:lnTo>
                  <a:pt x="6914523" y="6594726"/>
                </a:lnTo>
                <a:lnTo>
                  <a:pt x="0" y="6594726"/>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1028700" y="709351"/>
            <a:ext cx="16230600" cy="771524"/>
          </a:xfrm>
          <a:prstGeom prst="rect">
            <a:avLst/>
          </a:prstGeom>
        </p:spPr>
        <p:txBody>
          <a:bodyPr lIns="0" tIns="0" rIns="0" bIns="0" rtlCol="0" anchor="t">
            <a:spAutoFit/>
          </a:bodyPr>
          <a:lstStyle/>
          <a:p>
            <a:pPr algn="just">
              <a:lnSpc>
                <a:spcPts val="6300"/>
              </a:lnSpc>
            </a:pPr>
            <a:r>
              <a:rPr lang="en-US" sz="4500">
                <a:solidFill>
                  <a:srgbClr val="05244D"/>
                </a:solidFill>
                <a:latin typeface="Poppins Bold"/>
              </a:rPr>
              <a:t>Endgame?</a:t>
            </a:r>
          </a:p>
        </p:txBody>
      </p:sp>
      <p:sp>
        <p:nvSpPr>
          <p:cNvPr id="5" name="TextBox 5"/>
          <p:cNvSpPr txBox="1"/>
          <p:nvPr/>
        </p:nvSpPr>
        <p:spPr>
          <a:xfrm>
            <a:off x="9144000" y="2946037"/>
            <a:ext cx="7797715" cy="5006339"/>
          </a:xfrm>
          <a:prstGeom prst="rect">
            <a:avLst/>
          </a:prstGeom>
        </p:spPr>
        <p:txBody>
          <a:bodyPr lIns="0" tIns="0" rIns="0" bIns="0" rtlCol="0" anchor="t">
            <a:spAutoFit/>
          </a:bodyPr>
          <a:lstStyle/>
          <a:p>
            <a:pPr marL="518170" lvl="1" indent="-259085" algn="just">
              <a:lnSpc>
                <a:spcPts val="3360"/>
              </a:lnSpc>
              <a:buFont typeface="Arial"/>
              <a:buChar char="•"/>
            </a:pPr>
            <a:r>
              <a:rPr lang="en-US" sz="2400">
                <a:solidFill>
                  <a:srgbClr val="000000"/>
                </a:solidFill>
                <a:latin typeface="Montserrat"/>
              </a:rPr>
              <a:t>The creation of useful products for humans</a:t>
            </a:r>
          </a:p>
          <a:p>
            <a:pPr algn="just">
              <a:lnSpc>
                <a:spcPts val="3360"/>
              </a:lnSpc>
            </a:pPr>
            <a:endParaRPr lang="en-US" sz="2400">
              <a:solidFill>
                <a:srgbClr val="000000"/>
              </a:solidFill>
              <a:latin typeface="Montserrat"/>
            </a:endParaRPr>
          </a:p>
          <a:p>
            <a:pPr marL="518170" lvl="1" indent="-259085" algn="just">
              <a:lnSpc>
                <a:spcPts val="3360"/>
              </a:lnSpc>
              <a:buFont typeface="Arial"/>
              <a:buChar char="•"/>
            </a:pPr>
            <a:r>
              <a:rPr lang="en-US" sz="2400">
                <a:solidFill>
                  <a:srgbClr val="000000"/>
                </a:solidFill>
                <a:latin typeface="Montserrat"/>
              </a:rPr>
              <a:t>Will it deprive the creation of better AI apps without access to copyright material?</a:t>
            </a:r>
          </a:p>
          <a:p>
            <a:pPr algn="just">
              <a:lnSpc>
                <a:spcPts val="3360"/>
              </a:lnSpc>
            </a:pPr>
            <a:endParaRPr lang="en-US" sz="2400">
              <a:solidFill>
                <a:srgbClr val="000000"/>
              </a:solidFill>
              <a:latin typeface="Montserrat"/>
            </a:endParaRPr>
          </a:p>
          <a:p>
            <a:pPr marL="518170" lvl="1" indent="-259085" algn="just">
              <a:lnSpc>
                <a:spcPts val="3360"/>
              </a:lnSpc>
              <a:buFont typeface="Arial"/>
              <a:buChar char="•"/>
            </a:pPr>
            <a:r>
              <a:rPr lang="en-US" sz="2400">
                <a:solidFill>
                  <a:srgbClr val="000000"/>
                </a:solidFill>
                <a:latin typeface="Montserrat"/>
              </a:rPr>
              <a:t>Only to train the AI but not to create materials using copyright work – transformative use but if the outcome is to compete or ride over the author’s interest</a:t>
            </a:r>
          </a:p>
          <a:p>
            <a:pPr algn="just">
              <a:lnSpc>
                <a:spcPts val="3360"/>
              </a:lnSpc>
            </a:pPr>
            <a:endParaRPr lang="en-US" sz="2400">
              <a:solidFill>
                <a:srgbClr val="000000"/>
              </a:solidFill>
              <a:latin typeface="Montserrat"/>
            </a:endParaRPr>
          </a:p>
          <a:p>
            <a:pPr marL="518170" lvl="1" indent="-259085" algn="just">
              <a:lnSpc>
                <a:spcPts val="3360"/>
              </a:lnSpc>
              <a:buFont typeface="Arial"/>
              <a:buChar char="•"/>
            </a:pPr>
            <a:r>
              <a:rPr lang="en-US" sz="2400">
                <a:solidFill>
                  <a:srgbClr val="000000"/>
                </a:solidFill>
                <a:latin typeface="Montserrat"/>
              </a:rPr>
              <a:t>The limitations and exceptions cannot be overridden by a contract</a:t>
            </a:r>
          </a:p>
        </p:txBody>
      </p:sp>
      <p:sp>
        <p:nvSpPr>
          <p:cNvPr id="6" name="TextBox 6"/>
          <p:cNvSpPr txBox="1"/>
          <p:nvPr/>
        </p:nvSpPr>
        <p:spPr>
          <a:xfrm>
            <a:off x="1028700" y="9417537"/>
            <a:ext cx="11418788" cy="266700"/>
          </a:xfrm>
          <a:prstGeom prst="rect">
            <a:avLst/>
          </a:prstGeom>
        </p:spPr>
        <p:txBody>
          <a:bodyPr lIns="0" tIns="0" rIns="0" bIns="0" rtlCol="0" anchor="t">
            <a:spAutoFit/>
          </a:bodyPr>
          <a:lstStyle/>
          <a:p>
            <a:pPr>
              <a:lnSpc>
                <a:spcPts val="2100"/>
              </a:lnSpc>
            </a:pPr>
            <a:r>
              <a:rPr lang="en-US" sz="1500">
                <a:solidFill>
                  <a:srgbClr val="05244D"/>
                </a:solidFill>
                <a:latin typeface="Poppins Bold"/>
              </a:rPr>
              <a:t>ACCESS TO TRAINING DATA: EXPLORING TEXT AND DATA MINING (TDM) EXCEPTIONS, FAIR USE AND MORAL RIGHTS</a:t>
            </a:r>
          </a:p>
        </p:txBody>
      </p:sp>
      <p:sp>
        <p:nvSpPr>
          <p:cNvPr id="7" name="Slide Number Placeholder 29">
            <a:extLst>
              <a:ext uri="{FF2B5EF4-FFF2-40B4-BE49-F238E27FC236}">
                <a16:creationId xmlns:a16="http://schemas.microsoft.com/office/drawing/2014/main" id="{D0716BBF-6C92-17A4-807A-C10267703995}"/>
              </a:ext>
            </a:extLst>
          </p:cNvPr>
          <p:cNvSpPr>
            <a:spLocks noGrp="1"/>
          </p:cNvSpPr>
          <p:nvPr>
            <p:ph type="sldNum" sz="quarter" idx="12"/>
          </p:nvPr>
        </p:nvSpPr>
        <p:spPr>
          <a:xfrm>
            <a:off x="17449800" y="9334500"/>
            <a:ext cx="816757" cy="461253"/>
          </a:xfrm>
        </p:spPr>
        <p:txBody>
          <a:bodyPr/>
          <a:lstStyle/>
          <a:p>
            <a:pPr algn="ctr"/>
            <a:fld id="{B6F15528-21DE-4FAA-801E-634DDDAF4B2B}" type="slidenum">
              <a:rPr lang="en-US" sz="1800" b="1" smtClean="0">
                <a:latin typeface="Montserrat" panose="00000500000000000000" pitchFamily="50" charset="0"/>
              </a:rPr>
              <a:pPr algn="ctr"/>
              <a:t>8</a:t>
            </a:fld>
            <a:endParaRPr lang="en-US" sz="1800" b="1" dirty="0">
              <a:latin typeface="Montserrat" panose="00000500000000000000" pitchFamily="50"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2D85-2ABA-9920-D8EC-33DB33ED88B4}"/>
              </a:ext>
            </a:extLst>
          </p:cNvPr>
          <p:cNvSpPr>
            <a:spLocks noGrp="1"/>
          </p:cNvSpPr>
          <p:nvPr>
            <p:ph type="title"/>
          </p:nvPr>
        </p:nvSpPr>
        <p:spPr>
          <a:xfrm>
            <a:off x="457200" y="274638"/>
            <a:ext cx="12496800" cy="1143000"/>
          </a:xfrm>
        </p:spPr>
        <p:txBody>
          <a:bodyPr>
            <a:normAutofit/>
          </a:bodyPr>
          <a:lstStyle/>
          <a:p>
            <a:r>
              <a:rPr lang="en-US" sz="4800" dirty="0"/>
              <a:t>WAY FORWARD?</a:t>
            </a:r>
            <a:endParaRPr lang="en-MY" sz="4800" dirty="0"/>
          </a:p>
        </p:txBody>
      </p:sp>
      <p:sp>
        <p:nvSpPr>
          <p:cNvPr id="5" name="Text Placeholder 4">
            <a:extLst>
              <a:ext uri="{FF2B5EF4-FFF2-40B4-BE49-F238E27FC236}">
                <a16:creationId xmlns:a16="http://schemas.microsoft.com/office/drawing/2014/main" id="{26B00422-BC6C-5AA4-F152-0E1B6A31C9D2}"/>
              </a:ext>
            </a:extLst>
          </p:cNvPr>
          <p:cNvSpPr>
            <a:spLocks noGrp="1"/>
          </p:cNvSpPr>
          <p:nvPr>
            <p:ph type="body" idx="1"/>
          </p:nvPr>
        </p:nvSpPr>
        <p:spPr/>
        <p:txBody>
          <a:bodyPr>
            <a:normAutofit fontScale="92500" lnSpcReduction="20000"/>
          </a:bodyPr>
          <a:lstStyle/>
          <a:p>
            <a:r>
              <a:rPr lang="en-US" sz="3200" dirty="0"/>
              <a:t>Statutory </a:t>
            </a:r>
            <a:r>
              <a:rPr lang="en-US" sz="3200" dirty="0" err="1"/>
              <a:t>licence</a:t>
            </a:r>
            <a:endParaRPr lang="en-MY" sz="3200" dirty="0"/>
          </a:p>
        </p:txBody>
      </p:sp>
      <p:sp>
        <p:nvSpPr>
          <p:cNvPr id="3" name="Content Placeholder 2">
            <a:extLst>
              <a:ext uri="{FF2B5EF4-FFF2-40B4-BE49-F238E27FC236}">
                <a16:creationId xmlns:a16="http://schemas.microsoft.com/office/drawing/2014/main" id="{B5732F0A-975D-1558-4633-BC952DCC7D95}"/>
              </a:ext>
            </a:extLst>
          </p:cNvPr>
          <p:cNvSpPr>
            <a:spLocks noGrp="1"/>
          </p:cNvSpPr>
          <p:nvPr>
            <p:ph sz="half" idx="2"/>
          </p:nvPr>
        </p:nvSpPr>
        <p:spPr/>
        <p:txBody>
          <a:bodyPr>
            <a:normAutofit fontScale="25000" lnSpcReduction="20000"/>
          </a:bodyPr>
          <a:lstStyle/>
          <a:p>
            <a:pPr marL="259085" lvl="1" indent="0" algn="just">
              <a:lnSpc>
                <a:spcPct val="120000"/>
              </a:lnSpc>
              <a:buNone/>
            </a:pPr>
            <a:endParaRPr lang="en-US" sz="7200" b="1" dirty="0">
              <a:solidFill>
                <a:srgbClr val="000000"/>
              </a:solidFill>
              <a:latin typeface="Montserrat"/>
            </a:endParaRPr>
          </a:p>
          <a:p>
            <a:pPr marL="518170" lvl="1" indent="-259085" algn="just">
              <a:lnSpc>
                <a:spcPct val="120000"/>
              </a:lnSpc>
              <a:buFont typeface="Arial"/>
              <a:buChar char="•"/>
            </a:pPr>
            <a:r>
              <a:rPr lang="en-US" sz="7200" b="1" dirty="0">
                <a:solidFill>
                  <a:srgbClr val="000000"/>
                </a:solidFill>
                <a:latin typeface="Montserrat"/>
              </a:rPr>
              <a:t>Compromise between authors and users – use does not unduly harm authors’ interests and is bound to appropriate remuneration to users.</a:t>
            </a:r>
          </a:p>
          <a:p>
            <a:pPr marL="518170" lvl="1" indent="-259085" algn="just">
              <a:lnSpc>
                <a:spcPct val="120000"/>
              </a:lnSpc>
              <a:buFont typeface="Arial"/>
              <a:buChar char="•"/>
            </a:pPr>
            <a:endParaRPr lang="en-US" sz="7200" b="1" dirty="0">
              <a:solidFill>
                <a:srgbClr val="000000"/>
              </a:solidFill>
              <a:latin typeface="Montserrat"/>
            </a:endParaRPr>
          </a:p>
          <a:p>
            <a:pPr marL="518170" lvl="1" indent="-259085" algn="just">
              <a:lnSpc>
                <a:spcPct val="120000"/>
              </a:lnSpc>
              <a:buFont typeface="Arial"/>
              <a:buChar char="•"/>
            </a:pPr>
            <a:r>
              <a:rPr lang="en-US" sz="7200" b="1" dirty="0">
                <a:solidFill>
                  <a:srgbClr val="000000"/>
                </a:solidFill>
                <a:latin typeface="Montserrat"/>
              </a:rPr>
              <a:t>Market failure consideration: difficulties emerging from the advancement of technology and the effect on the financial interests of the authors.</a:t>
            </a:r>
          </a:p>
          <a:p>
            <a:pPr>
              <a:lnSpc>
                <a:spcPct val="120000"/>
              </a:lnSpc>
            </a:pPr>
            <a:endParaRPr lang="en-MY" dirty="0"/>
          </a:p>
        </p:txBody>
      </p:sp>
      <p:sp>
        <p:nvSpPr>
          <p:cNvPr id="6" name="Text Placeholder 5">
            <a:extLst>
              <a:ext uri="{FF2B5EF4-FFF2-40B4-BE49-F238E27FC236}">
                <a16:creationId xmlns:a16="http://schemas.microsoft.com/office/drawing/2014/main" id="{A125E9C4-F6CA-EB55-9243-F1D31802BA3C}"/>
              </a:ext>
            </a:extLst>
          </p:cNvPr>
          <p:cNvSpPr>
            <a:spLocks noGrp="1"/>
          </p:cNvSpPr>
          <p:nvPr>
            <p:ph type="body" sz="quarter" idx="3"/>
          </p:nvPr>
        </p:nvSpPr>
        <p:spPr>
          <a:xfrm>
            <a:off x="11201400" y="1551669"/>
            <a:ext cx="4041775" cy="639762"/>
          </a:xfrm>
        </p:spPr>
        <p:txBody>
          <a:bodyPr>
            <a:noAutofit/>
          </a:bodyPr>
          <a:lstStyle/>
          <a:p>
            <a:r>
              <a:rPr lang="en-US" sz="3200" dirty="0"/>
              <a:t>Mandatory collective management</a:t>
            </a:r>
            <a:endParaRPr lang="en-MY" sz="3200" dirty="0"/>
          </a:p>
        </p:txBody>
      </p:sp>
      <p:sp>
        <p:nvSpPr>
          <p:cNvPr id="7" name="Content Placeholder 6">
            <a:extLst>
              <a:ext uri="{FF2B5EF4-FFF2-40B4-BE49-F238E27FC236}">
                <a16:creationId xmlns:a16="http://schemas.microsoft.com/office/drawing/2014/main" id="{DA9ADC10-EBB5-D4F5-F570-894EC5A03700}"/>
              </a:ext>
            </a:extLst>
          </p:cNvPr>
          <p:cNvSpPr>
            <a:spLocks noGrp="1"/>
          </p:cNvSpPr>
          <p:nvPr>
            <p:ph sz="quarter" idx="4"/>
          </p:nvPr>
        </p:nvSpPr>
        <p:spPr>
          <a:xfrm>
            <a:off x="5410200" y="2378984"/>
            <a:ext cx="5184775" cy="3747179"/>
          </a:xfrm>
        </p:spPr>
        <p:txBody>
          <a:bodyPr>
            <a:noAutofit/>
          </a:bodyPr>
          <a:lstStyle/>
          <a:p>
            <a:pPr marL="518170" lvl="1" indent="-259085" algn="just">
              <a:buFont typeface="Arial"/>
              <a:buChar char="•"/>
            </a:pPr>
            <a:r>
              <a:rPr lang="en-US" sz="1800" b="1" dirty="0">
                <a:solidFill>
                  <a:srgbClr val="000000"/>
                </a:solidFill>
                <a:latin typeface="Montserrat"/>
              </a:rPr>
              <a:t>Use without authorization</a:t>
            </a:r>
          </a:p>
          <a:p>
            <a:pPr algn="just"/>
            <a:endParaRPr lang="en-US" sz="1800" b="1" dirty="0">
              <a:solidFill>
                <a:srgbClr val="000000"/>
              </a:solidFill>
              <a:latin typeface="Montserrat"/>
            </a:endParaRPr>
          </a:p>
          <a:p>
            <a:pPr marL="518170" lvl="1" indent="-259085" algn="just">
              <a:buFont typeface="Arial"/>
              <a:buChar char="•"/>
            </a:pPr>
            <a:r>
              <a:rPr lang="en-US" sz="1800" b="1" dirty="0">
                <a:solidFill>
                  <a:srgbClr val="000000"/>
                </a:solidFill>
                <a:latin typeface="Montserrat"/>
              </a:rPr>
              <a:t>Art 11 bis. (2) and Art 13 of the Berne Convention concerning the broadcasting of literary and artistic works as well as the recording of musical works.</a:t>
            </a:r>
          </a:p>
          <a:p>
            <a:pPr algn="just"/>
            <a:endParaRPr lang="en-US" sz="1800" b="1" dirty="0">
              <a:solidFill>
                <a:srgbClr val="000000"/>
              </a:solidFill>
              <a:latin typeface="Montserrat"/>
            </a:endParaRPr>
          </a:p>
          <a:p>
            <a:pPr marL="518170" lvl="1" indent="-259085" algn="just">
              <a:buFont typeface="Arial"/>
              <a:buChar char="•"/>
            </a:pPr>
            <a:r>
              <a:rPr lang="en-US" sz="1800" b="1" dirty="0" err="1">
                <a:solidFill>
                  <a:srgbClr val="000000"/>
                </a:solidFill>
                <a:latin typeface="Montserrat"/>
              </a:rPr>
              <a:t>Eg</a:t>
            </a:r>
            <a:r>
              <a:rPr lang="en-US" sz="1800" b="1" dirty="0">
                <a:solidFill>
                  <a:srgbClr val="000000"/>
                </a:solidFill>
                <a:latin typeface="Montserrat"/>
              </a:rPr>
              <a:t> s 118 of the US Copyright Act (Title 17 of the USC – contains a compulsory </a:t>
            </a:r>
            <a:r>
              <a:rPr lang="en-US" sz="1800" b="1" dirty="0" err="1">
                <a:solidFill>
                  <a:srgbClr val="000000"/>
                </a:solidFill>
                <a:latin typeface="Montserrat"/>
              </a:rPr>
              <a:t>licence</a:t>
            </a:r>
            <a:r>
              <a:rPr lang="en-US" sz="1800" b="1" dirty="0">
                <a:solidFill>
                  <a:srgbClr val="000000"/>
                </a:solidFill>
                <a:latin typeface="Montserrat"/>
              </a:rPr>
              <a:t> for the use of published nondramatic musical works and published pictorial, graphic and sculptural works in connection with non-commercial broadcasting</a:t>
            </a:r>
          </a:p>
          <a:p>
            <a:pPr algn="just"/>
            <a:endParaRPr lang="en-US" sz="1800" b="1" dirty="0">
              <a:solidFill>
                <a:srgbClr val="000000"/>
              </a:solidFill>
              <a:latin typeface="Montserrat"/>
            </a:endParaRPr>
          </a:p>
          <a:p>
            <a:pPr marL="518170" lvl="1" indent="-259085" algn="just">
              <a:buFont typeface="Arial"/>
              <a:buChar char="•"/>
            </a:pPr>
            <a:r>
              <a:rPr lang="en-US" sz="1800" b="1" dirty="0">
                <a:solidFill>
                  <a:srgbClr val="000000"/>
                </a:solidFill>
                <a:latin typeface="Montserrat"/>
              </a:rPr>
              <a:t>Terms and rates for the CL – can be privately negotiated </a:t>
            </a:r>
            <a:r>
              <a:rPr lang="en-US" sz="1800" b="1" dirty="0" err="1">
                <a:solidFill>
                  <a:srgbClr val="000000"/>
                </a:solidFill>
                <a:latin typeface="Montserrat"/>
              </a:rPr>
              <a:t>licences</a:t>
            </a:r>
            <a:endParaRPr lang="en-US" sz="1800" b="1" dirty="0">
              <a:solidFill>
                <a:srgbClr val="000000"/>
              </a:solidFill>
              <a:latin typeface="Montserrat"/>
            </a:endParaRPr>
          </a:p>
          <a:p>
            <a:pPr algn="just"/>
            <a:endParaRPr lang="en-US" sz="1200" b="1" dirty="0">
              <a:solidFill>
                <a:srgbClr val="000000"/>
              </a:solidFill>
              <a:latin typeface="Montserrat"/>
            </a:endParaRPr>
          </a:p>
          <a:p>
            <a:endParaRPr lang="en-MY" sz="1200" b="1" dirty="0"/>
          </a:p>
        </p:txBody>
      </p:sp>
      <p:sp>
        <p:nvSpPr>
          <p:cNvPr id="8" name="Text Placeholder 5">
            <a:extLst>
              <a:ext uri="{FF2B5EF4-FFF2-40B4-BE49-F238E27FC236}">
                <a16:creationId xmlns:a16="http://schemas.microsoft.com/office/drawing/2014/main" id="{29DD4790-DB75-19F8-9491-AF5ACCCA7087}"/>
              </a:ext>
            </a:extLst>
          </p:cNvPr>
          <p:cNvSpPr txBox="1">
            <a:spLocks/>
          </p:cNvSpPr>
          <p:nvPr/>
        </p:nvSpPr>
        <p:spPr>
          <a:xfrm>
            <a:off x="5638799" y="1476602"/>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800" dirty="0"/>
              <a:t>Compulsory </a:t>
            </a:r>
            <a:r>
              <a:rPr lang="en-US" sz="2800" dirty="0" err="1"/>
              <a:t>licence</a:t>
            </a:r>
            <a:endParaRPr lang="en-MY" sz="2800" dirty="0"/>
          </a:p>
        </p:txBody>
      </p:sp>
      <p:sp>
        <p:nvSpPr>
          <p:cNvPr id="10" name="TextBox 9">
            <a:extLst>
              <a:ext uri="{FF2B5EF4-FFF2-40B4-BE49-F238E27FC236}">
                <a16:creationId xmlns:a16="http://schemas.microsoft.com/office/drawing/2014/main" id="{51127500-05DE-5491-F172-5B56F7FC67BD}"/>
              </a:ext>
            </a:extLst>
          </p:cNvPr>
          <p:cNvSpPr txBox="1"/>
          <p:nvPr/>
        </p:nvSpPr>
        <p:spPr>
          <a:xfrm>
            <a:off x="10821986" y="2705100"/>
            <a:ext cx="5561013" cy="4836580"/>
          </a:xfrm>
          <a:prstGeom prst="rect">
            <a:avLst/>
          </a:prstGeom>
          <a:noFill/>
        </p:spPr>
        <p:txBody>
          <a:bodyPr wrap="square" rtlCol="0">
            <a:spAutoFit/>
          </a:bodyPr>
          <a:lstStyle/>
          <a:p>
            <a:pPr marL="518170" lvl="1" indent="-259085" algn="just">
              <a:lnSpc>
                <a:spcPts val="3360"/>
              </a:lnSpc>
              <a:buFont typeface="Arial"/>
              <a:buChar char="•"/>
            </a:pPr>
            <a:r>
              <a:rPr lang="en-US" b="1" dirty="0">
                <a:solidFill>
                  <a:srgbClr val="000000"/>
                </a:solidFill>
                <a:latin typeface="Montserrat"/>
              </a:rPr>
              <a:t>Does not provide for limitations on authors’ rights but forces authors and right holders to exercise economic rights in a certain predetermined way.</a:t>
            </a:r>
          </a:p>
          <a:p>
            <a:pPr algn="just">
              <a:lnSpc>
                <a:spcPts val="3360"/>
              </a:lnSpc>
            </a:pPr>
            <a:endParaRPr lang="en-US" b="1" dirty="0">
              <a:solidFill>
                <a:srgbClr val="000000"/>
              </a:solidFill>
              <a:latin typeface="Montserrat"/>
            </a:endParaRPr>
          </a:p>
          <a:p>
            <a:pPr marL="518170" lvl="1" indent="-259085" algn="just">
              <a:lnSpc>
                <a:spcPts val="3360"/>
              </a:lnSpc>
              <a:buFont typeface="Arial"/>
              <a:buChar char="•"/>
            </a:pPr>
            <a:r>
              <a:rPr lang="en-US" b="1" dirty="0">
                <a:solidFill>
                  <a:srgbClr val="000000"/>
                </a:solidFill>
                <a:latin typeface="Montserrat"/>
              </a:rPr>
              <a:t>Appropriate remuneration in these circumstances is fixed in so called bulk </a:t>
            </a:r>
            <a:r>
              <a:rPr lang="en-US" b="1" dirty="0" err="1">
                <a:solidFill>
                  <a:srgbClr val="000000"/>
                </a:solidFill>
                <a:latin typeface="Montserrat"/>
              </a:rPr>
              <a:t>licence</a:t>
            </a:r>
            <a:r>
              <a:rPr lang="en-US" b="1" dirty="0">
                <a:solidFill>
                  <a:srgbClr val="000000"/>
                </a:solidFill>
                <a:latin typeface="Montserrat"/>
              </a:rPr>
              <a:t> agreements that are negotiated among collecting societies and user </a:t>
            </a:r>
            <a:r>
              <a:rPr lang="en-US" b="1" dirty="0" err="1">
                <a:solidFill>
                  <a:srgbClr val="000000"/>
                </a:solidFill>
                <a:latin typeface="Montserrat"/>
              </a:rPr>
              <a:t>organisations</a:t>
            </a:r>
            <a:r>
              <a:rPr lang="en-US" b="1" dirty="0">
                <a:solidFill>
                  <a:srgbClr val="000000"/>
                </a:solidFill>
                <a:latin typeface="Montserrat"/>
              </a:rPr>
              <a:t>.</a:t>
            </a:r>
          </a:p>
          <a:p>
            <a:pPr algn="just">
              <a:lnSpc>
                <a:spcPts val="3360"/>
              </a:lnSpc>
            </a:pPr>
            <a:endParaRPr lang="en-US" dirty="0">
              <a:solidFill>
                <a:srgbClr val="000000"/>
              </a:solidFill>
              <a:latin typeface="Montserrat"/>
            </a:endParaRPr>
          </a:p>
        </p:txBody>
      </p:sp>
      <p:sp>
        <p:nvSpPr>
          <p:cNvPr id="11" name="AutoShape 2">
            <a:extLst>
              <a:ext uri="{FF2B5EF4-FFF2-40B4-BE49-F238E27FC236}">
                <a16:creationId xmlns:a16="http://schemas.microsoft.com/office/drawing/2014/main" id="{B6704DE1-B111-5A76-DAF7-504804F6B86D}"/>
              </a:ext>
            </a:extLst>
          </p:cNvPr>
          <p:cNvSpPr/>
          <p:nvPr/>
        </p:nvSpPr>
        <p:spPr>
          <a:xfrm>
            <a:off x="1028700" y="9115425"/>
            <a:ext cx="16230600" cy="0"/>
          </a:xfrm>
          <a:prstGeom prst="line">
            <a:avLst/>
          </a:prstGeom>
          <a:ln w="19050" cap="flat">
            <a:solidFill>
              <a:srgbClr val="05244D"/>
            </a:solidFill>
            <a:prstDash val="solid"/>
            <a:headEnd type="none" w="sm" len="sm"/>
            <a:tailEnd type="none" w="sm" len="sm"/>
          </a:ln>
        </p:spPr>
        <p:txBody>
          <a:bodyPr/>
          <a:lstStyle/>
          <a:p>
            <a:endParaRPr lang="en-GB"/>
          </a:p>
        </p:txBody>
      </p:sp>
      <p:sp>
        <p:nvSpPr>
          <p:cNvPr id="12" name="TextBox 6">
            <a:extLst>
              <a:ext uri="{FF2B5EF4-FFF2-40B4-BE49-F238E27FC236}">
                <a16:creationId xmlns:a16="http://schemas.microsoft.com/office/drawing/2014/main" id="{4246CB2B-D716-409B-8940-FA09F8269F75}"/>
              </a:ext>
            </a:extLst>
          </p:cNvPr>
          <p:cNvSpPr txBox="1"/>
          <p:nvPr/>
        </p:nvSpPr>
        <p:spPr>
          <a:xfrm>
            <a:off x="1028700" y="9444299"/>
            <a:ext cx="11418788" cy="266700"/>
          </a:xfrm>
          <a:prstGeom prst="rect">
            <a:avLst/>
          </a:prstGeom>
        </p:spPr>
        <p:txBody>
          <a:bodyPr lIns="0" tIns="0" rIns="0" bIns="0" rtlCol="0" anchor="t">
            <a:spAutoFit/>
          </a:bodyPr>
          <a:lstStyle/>
          <a:p>
            <a:pPr>
              <a:lnSpc>
                <a:spcPts val="2100"/>
              </a:lnSpc>
            </a:pPr>
            <a:r>
              <a:rPr lang="en-US" sz="1500" dirty="0">
                <a:solidFill>
                  <a:srgbClr val="05244D"/>
                </a:solidFill>
                <a:latin typeface="Poppins Bold"/>
              </a:rPr>
              <a:t>ACCESS TO TRAINING DATA: EXPLORING TEXT AND DATA MINING (TDM) EXCEPTIONS, FAIR USE AND MORAL RIGHTS</a:t>
            </a:r>
          </a:p>
        </p:txBody>
      </p:sp>
    </p:spTree>
    <p:extLst>
      <p:ext uri="{BB962C8B-B14F-4D97-AF65-F5344CB8AC3E}">
        <p14:creationId xmlns:p14="http://schemas.microsoft.com/office/powerpoint/2010/main" val="1517571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1136</Words>
  <Application>Microsoft Office PowerPoint</Application>
  <PresentationFormat>Custom</PresentationFormat>
  <Paragraphs>88</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Poppins Light Bold</vt:lpstr>
      <vt:lpstr>Calibri</vt:lpstr>
      <vt:lpstr>Poppins Bold</vt:lpstr>
      <vt:lpstr>Montserrat Ultra-Bold</vt:lpstr>
      <vt:lpstr>Poppins Light</vt:lpstr>
      <vt:lpstr>Montserrat Bold</vt:lpstr>
      <vt:lpstr>Montserrat</vt:lpstr>
      <vt:lpstr>Arial</vt:lpstr>
      <vt:lpstr>Office Theme</vt:lpstr>
      <vt:lpstr>PowerPoint Presentation</vt:lpstr>
      <vt:lpstr>PowerPoint Presentation</vt:lpstr>
      <vt:lpstr>The race in AI deployment</vt:lpstr>
      <vt:lpstr>National policies on AI</vt:lpstr>
      <vt:lpstr>PowerPoint Presentation</vt:lpstr>
      <vt:lpstr>PowerPoint Presentation</vt:lpstr>
      <vt:lpstr>PowerPoint Presentation</vt:lpstr>
      <vt:lpstr>PowerPoint Presentation</vt:lpstr>
      <vt:lpstr>WAY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training data: Exploring text and data mining (tdm) exceptions, fair use and moral rights</dc:title>
  <dc:creator>DALY Alica</dc:creator>
  <cp:lastModifiedBy>DALY Alica</cp:lastModifiedBy>
  <cp:revision>12</cp:revision>
  <dcterms:created xsi:type="dcterms:W3CDTF">2006-08-16T00:00:00Z</dcterms:created>
  <dcterms:modified xsi:type="dcterms:W3CDTF">2023-09-20T11:56:19Z</dcterms:modified>
  <dc:identifier>DAFughavUMo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773ee6-353b-4fb9-a59d-0b94c8c67bea_Enabled">
    <vt:lpwstr>true</vt:lpwstr>
  </property>
  <property fmtid="{D5CDD505-2E9C-101B-9397-08002B2CF9AE}" pid="3" name="MSIP_Label_20773ee6-353b-4fb9-a59d-0b94c8c67bea_SetDate">
    <vt:lpwstr>2023-09-20T11:55:56Z</vt:lpwstr>
  </property>
  <property fmtid="{D5CDD505-2E9C-101B-9397-08002B2CF9AE}" pid="4" name="MSIP_Label_20773ee6-353b-4fb9-a59d-0b94c8c67bea_Method">
    <vt:lpwstr>Privileged</vt:lpwstr>
  </property>
  <property fmtid="{D5CDD505-2E9C-101B-9397-08002B2CF9AE}" pid="5" name="MSIP_Label_20773ee6-353b-4fb9-a59d-0b94c8c67bea_Name">
    <vt:lpwstr>No markings</vt:lpwstr>
  </property>
  <property fmtid="{D5CDD505-2E9C-101B-9397-08002B2CF9AE}" pid="6" name="MSIP_Label_20773ee6-353b-4fb9-a59d-0b94c8c67bea_SiteId">
    <vt:lpwstr>faa31b06-8ccc-48c9-867f-f7510dd11c02</vt:lpwstr>
  </property>
  <property fmtid="{D5CDD505-2E9C-101B-9397-08002B2CF9AE}" pid="7" name="MSIP_Label_20773ee6-353b-4fb9-a59d-0b94c8c67bea_ActionId">
    <vt:lpwstr>e370395a-e8f3-48a2-b240-2b3ab9a3fb32</vt:lpwstr>
  </property>
  <property fmtid="{D5CDD505-2E9C-101B-9397-08002B2CF9AE}" pid="8" name="MSIP_Label_20773ee6-353b-4fb9-a59d-0b94c8c67bea_ContentBits">
    <vt:lpwstr>0</vt:lpwstr>
  </property>
</Properties>
</file>