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54.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219"/>
  </p:notesMasterIdLst>
  <p:sldIdLst>
    <p:sldId id="374" r:id="rId2"/>
    <p:sldId id="375" r:id="rId3"/>
    <p:sldId id="376" r:id="rId4"/>
    <p:sldId id="377" r:id="rId5"/>
    <p:sldId id="378" r:id="rId6"/>
    <p:sldId id="379" r:id="rId7"/>
    <p:sldId id="380" r:id="rId8"/>
    <p:sldId id="381" r:id="rId9"/>
    <p:sldId id="382" r:id="rId10"/>
    <p:sldId id="383" r:id="rId11"/>
    <p:sldId id="384" r:id="rId12"/>
    <p:sldId id="385" r:id="rId13"/>
    <p:sldId id="386" r:id="rId14"/>
    <p:sldId id="387" r:id="rId15"/>
    <p:sldId id="388" r:id="rId16"/>
    <p:sldId id="389" r:id="rId17"/>
    <p:sldId id="390" r:id="rId18"/>
    <p:sldId id="391" r:id="rId19"/>
    <p:sldId id="392" r:id="rId20"/>
    <p:sldId id="393" r:id="rId21"/>
    <p:sldId id="394" r:id="rId22"/>
    <p:sldId id="395" r:id="rId23"/>
    <p:sldId id="396" r:id="rId24"/>
    <p:sldId id="397" r:id="rId25"/>
    <p:sldId id="398" r:id="rId26"/>
    <p:sldId id="399" r:id="rId27"/>
    <p:sldId id="400" r:id="rId28"/>
    <p:sldId id="401" r:id="rId29"/>
    <p:sldId id="402" r:id="rId30"/>
    <p:sldId id="403" r:id="rId31"/>
    <p:sldId id="404" r:id="rId32"/>
    <p:sldId id="405" r:id="rId33"/>
    <p:sldId id="406" r:id="rId34"/>
    <p:sldId id="407" r:id="rId35"/>
    <p:sldId id="408" r:id="rId36"/>
    <p:sldId id="409" r:id="rId37"/>
    <p:sldId id="410" r:id="rId38"/>
    <p:sldId id="411" r:id="rId39"/>
    <p:sldId id="412" r:id="rId40"/>
    <p:sldId id="413" r:id="rId41"/>
    <p:sldId id="414" r:id="rId42"/>
    <p:sldId id="415" r:id="rId43"/>
    <p:sldId id="416" r:id="rId44"/>
    <p:sldId id="417" r:id="rId45"/>
    <p:sldId id="418" r:id="rId46"/>
    <p:sldId id="419" r:id="rId47"/>
    <p:sldId id="420" r:id="rId48"/>
    <p:sldId id="421" r:id="rId49"/>
    <p:sldId id="422" r:id="rId50"/>
    <p:sldId id="423" r:id="rId51"/>
    <p:sldId id="424" r:id="rId52"/>
    <p:sldId id="425" r:id="rId53"/>
    <p:sldId id="426" r:id="rId54"/>
    <p:sldId id="427" r:id="rId55"/>
    <p:sldId id="428" r:id="rId56"/>
    <p:sldId id="429" r:id="rId57"/>
    <p:sldId id="430" r:id="rId58"/>
    <p:sldId id="431" r:id="rId59"/>
    <p:sldId id="432" r:id="rId60"/>
    <p:sldId id="433" r:id="rId61"/>
    <p:sldId id="434" r:id="rId62"/>
    <p:sldId id="435" r:id="rId63"/>
    <p:sldId id="436" r:id="rId64"/>
    <p:sldId id="437" r:id="rId65"/>
    <p:sldId id="438" r:id="rId66"/>
    <p:sldId id="439" r:id="rId67"/>
    <p:sldId id="440" r:id="rId68"/>
    <p:sldId id="441" r:id="rId69"/>
    <p:sldId id="442" r:id="rId70"/>
    <p:sldId id="443" r:id="rId71"/>
    <p:sldId id="444" r:id="rId72"/>
    <p:sldId id="445" r:id="rId73"/>
    <p:sldId id="446" r:id="rId74"/>
    <p:sldId id="447" r:id="rId75"/>
    <p:sldId id="448" r:id="rId76"/>
    <p:sldId id="449" r:id="rId77"/>
    <p:sldId id="450" r:id="rId78"/>
    <p:sldId id="530" r:id="rId79"/>
    <p:sldId id="533" r:id="rId80"/>
    <p:sldId id="534" r:id="rId81"/>
    <p:sldId id="535" r:id="rId82"/>
    <p:sldId id="536" r:id="rId83"/>
    <p:sldId id="537" r:id="rId84"/>
    <p:sldId id="538" r:id="rId85"/>
    <p:sldId id="539" r:id="rId86"/>
    <p:sldId id="540" r:id="rId87"/>
    <p:sldId id="541" r:id="rId88"/>
    <p:sldId id="542" r:id="rId89"/>
    <p:sldId id="543" r:id="rId90"/>
    <p:sldId id="544" r:id="rId91"/>
    <p:sldId id="545" r:id="rId92"/>
    <p:sldId id="546" r:id="rId93"/>
    <p:sldId id="547" r:id="rId94"/>
    <p:sldId id="548" r:id="rId95"/>
    <p:sldId id="549" r:id="rId96"/>
    <p:sldId id="550" r:id="rId97"/>
    <p:sldId id="551" r:id="rId98"/>
    <p:sldId id="552" r:id="rId99"/>
    <p:sldId id="553" r:id="rId100"/>
    <p:sldId id="554" r:id="rId101"/>
    <p:sldId id="555" r:id="rId102"/>
    <p:sldId id="556" r:id="rId103"/>
    <p:sldId id="557" r:id="rId104"/>
    <p:sldId id="558" r:id="rId105"/>
    <p:sldId id="559" r:id="rId106"/>
    <p:sldId id="560" r:id="rId107"/>
    <p:sldId id="561" r:id="rId108"/>
    <p:sldId id="562" r:id="rId109"/>
    <p:sldId id="563" r:id="rId110"/>
    <p:sldId id="564" r:id="rId111"/>
    <p:sldId id="565" r:id="rId112"/>
    <p:sldId id="566" r:id="rId113"/>
    <p:sldId id="567" r:id="rId114"/>
    <p:sldId id="568" r:id="rId115"/>
    <p:sldId id="569" r:id="rId116"/>
    <p:sldId id="570" r:id="rId117"/>
    <p:sldId id="571" r:id="rId118"/>
    <p:sldId id="572" r:id="rId119"/>
    <p:sldId id="573" r:id="rId120"/>
    <p:sldId id="574" r:id="rId121"/>
    <p:sldId id="575" r:id="rId122"/>
    <p:sldId id="576" r:id="rId123"/>
    <p:sldId id="577" r:id="rId124"/>
    <p:sldId id="578" r:id="rId125"/>
    <p:sldId id="579" r:id="rId126"/>
    <p:sldId id="580" r:id="rId127"/>
    <p:sldId id="581" r:id="rId128"/>
    <p:sldId id="582" r:id="rId129"/>
    <p:sldId id="583" r:id="rId130"/>
    <p:sldId id="584" r:id="rId131"/>
    <p:sldId id="585" r:id="rId132"/>
    <p:sldId id="586" r:id="rId133"/>
    <p:sldId id="587" r:id="rId134"/>
    <p:sldId id="588" r:id="rId135"/>
    <p:sldId id="592" r:id="rId136"/>
    <p:sldId id="590" r:id="rId137"/>
    <p:sldId id="591" r:id="rId138"/>
    <p:sldId id="451" r:id="rId139"/>
    <p:sldId id="452" r:id="rId140"/>
    <p:sldId id="453" r:id="rId141"/>
    <p:sldId id="454" r:id="rId142"/>
    <p:sldId id="455" r:id="rId143"/>
    <p:sldId id="456" r:id="rId144"/>
    <p:sldId id="457" r:id="rId145"/>
    <p:sldId id="458" r:id="rId146"/>
    <p:sldId id="459" r:id="rId147"/>
    <p:sldId id="460" r:id="rId148"/>
    <p:sldId id="461" r:id="rId149"/>
    <p:sldId id="462" r:id="rId150"/>
    <p:sldId id="463" r:id="rId151"/>
    <p:sldId id="464" r:id="rId152"/>
    <p:sldId id="465" r:id="rId153"/>
    <p:sldId id="466" r:id="rId154"/>
    <p:sldId id="467" r:id="rId155"/>
    <p:sldId id="468" r:id="rId156"/>
    <p:sldId id="469" r:id="rId157"/>
    <p:sldId id="470" r:id="rId158"/>
    <p:sldId id="531" r:id="rId159"/>
    <p:sldId id="471" r:id="rId160"/>
    <p:sldId id="472" r:id="rId161"/>
    <p:sldId id="473" r:id="rId162"/>
    <p:sldId id="474" r:id="rId163"/>
    <p:sldId id="475" r:id="rId164"/>
    <p:sldId id="476" r:id="rId165"/>
    <p:sldId id="477" r:id="rId166"/>
    <p:sldId id="478" r:id="rId167"/>
    <p:sldId id="479" r:id="rId168"/>
    <p:sldId id="480" r:id="rId169"/>
    <p:sldId id="481" r:id="rId170"/>
    <p:sldId id="482" r:id="rId171"/>
    <p:sldId id="483" r:id="rId172"/>
    <p:sldId id="484" r:id="rId173"/>
    <p:sldId id="485" r:id="rId174"/>
    <p:sldId id="486" r:id="rId175"/>
    <p:sldId id="487" r:id="rId176"/>
    <p:sldId id="488" r:id="rId177"/>
    <p:sldId id="489" r:id="rId178"/>
    <p:sldId id="490" r:id="rId179"/>
    <p:sldId id="491" r:id="rId180"/>
    <p:sldId id="492" r:id="rId181"/>
    <p:sldId id="493" r:id="rId182"/>
    <p:sldId id="494" r:id="rId183"/>
    <p:sldId id="495" r:id="rId184"/>
    <p:sldId id="496" r:id="rId185"/>
    <p:sldId id="497" r:id="rId186"/>
    <p:sldId id="498" r:id="rId187"/>
    <p:sldId id="499" r:id="rId188"/>
    <p:sldId id="500" r:id="rId189"/>
    <p:sldId id="501" r:id="rId190"/>
    <p:sldId id="502" r:id="rId191"/>
    <p:sldId id="503" r:id="rId192"/>
    <p:sldId id="504" r:id="rId193"/>
    <p:sldId id="505" r:id="rId194"/>
    <p:sldId id="506" r:id="rId195"/>
    <p:sldId id="507" r:id="rId196"/>
    <p:sldId id="508" r:id="rId197"/>
    <p:sldId id="509" r:id="rId198"/>
    <p:sldId id="510" r:id="rId199"/>
    <p:sldId id="511" r:id="rId200"/>
    <p:sldId id="512" r:id="rId201"/>
    <p:sldId id="513" r:id="rId202"/>
    <p:sldId id="514" r:id="rId203"/>
    <p:sldId id="515" r:id="rId204"/>
    <p:sldId id="516" r:id="rId205"/>
    <p:sldId id="517" r:id="rId206"/>
    <p:sldId id="518" r:id="rId207"/>
    <p:sldId id="519" r:id="rId208"/>
    <p:sldId id="520" r:id="rId209"/>
    <p:sldId id="521" r:id="rId210"/>
    <p:sldId id="522" r:id="rId211"/>
    <p:sldId id="523" r:id="rId212"/>
    <p:sldId id="524" r:id="rId213"/>
    <p:sldId id="525" r:id="rId214"/>
    <p:sldId id="526" r:id="rId215"/>
    <p:sldId id="527" r:id="rId216"/>
    <p:sldId id="528" r:id="rId217"/>
    <p:sldId id="532" r:id="rId2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49C1"/>
    <a:srgbClr val="0214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091" autoAdjust="0"/>
    <p:restoredTop sz="94660"/>
  </p:normalViewPr>
  <p:slideViewPr>
    <p:cSldViewPr>
      <p:cViewPr>
        <p:scale>
          <a:sx n="98" d="100"/>
          <a:sy n="98" d="100"/>
        </p:scale>
        <p:origin x="-72" y="-1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notesMaster" Target="notesMasters/notesMaster1.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IE\IE_Stats_May2014.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IE\IE_Stats_May2014.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wipogvafs01\ARB\ORGARBT\SHARED\Presentations\German\Copy%20of%20judithstats16102013.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wipogvafs01\ARB\ORGARBT\SHARED\Presentations\German\Copy%20of%20judithstats16102013.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Feuil1!$B$1</c:f>
              <c:strCache>
                <c:ptCount val="1"/>
                <c:pt idx="0">
                  <c:v>WIPO'S MAIN SOURCES OF REVENUE</c:v>
                </c:pt>
              </c:strCache>
            </c:strRef>
          </c:tx>
          <c:invertIfNegative val="0"/>
          <c:dLbls>
            <c:dLbl>
              <c:idx val="0"/>
              <c:layout>
                <c:manualLayout>
                  <c:x val="2.8366171085088699E-3"/>
                  <c:y val="0.12025179020512899"/>
                </c:manualLayout>
              </c:layout>
              <c:tx>
                <c:rich>
                  <a:bodyPr/>
                  <a:lstStyle/>
                  <a:p>
                    <a:r>
                      <a:rPr lang="en-US" b="1" dirty="0" smtClean="0"/>
                      <a:t>76%</a:t>
                    </a:r>
                    <a:endParaRPr lang="en-US" b="1" dirty="0"/>
                  </a:p>
                </c:rich>
              </c:tx>
              <c:showLegendKey val="0"/>
              <c:showVal val="1"/>
              <c:showCatName val="0"/>
              <c:showSerName val="0"/>
              <c:showPercent val="0"/>
              <c:showBubbleSize val="0"/>
            </c:dLbl>
            <c:dLbl>
              <c:idx val="1"/>
              <c:layout/>
              <c:tx>
                <c:rich>
                  <a:bodyPr/>
                  <a:lstStyle/>
                  <a:p>
                    <a:r>
                      <a:rPr lang="en-US" b="1" dirty="0" smtClean="0"/>
                      <a:t>6%</a:t>
                    </a:r>
                    <a:endParaRPr lang="en-US" b="1" dirty="0"/>
                  </a:p>
                </c:rich>
              </c:tx>
              <c:showLegendKey val="0"/>
              <c:showVal val="1"/>
              <c:showCatName val="0"/>
              <c:showSerName val="0"/>
              <c:showPercent val="0"/>
              <c:showBubbleSize val="0"/>
            </c:dLbl>
            <c:dLbl>
              <c:idx val="2"/>
              <c:layout>
                <c:manualLayout>
                  <c:x val="2.8366171085088699E-3"/>
                  <c:y val="0.10154595617322"/>
                </c:manualLayout>
              </c:layout>
              <c:tx>
                <c:rich>
                  <a:bodyPr/>
                  <a:lstStyle/>
                  <a:p>
                    <a:r>
                      <a:rPr lang="en-US" b="1" dirty="0" smtClean="0"/>
                      <a:t>15%</a:t>
                    </a:r>
                    <a:endParaRPr lang="en-US" b="1" dirty="0"/>
                  </a:p>
                </c:rich>
              </c:tx>
              <c:showLegendKey val="0"/>
              <c:showVal val="1"/>
              <c:showCatName val="0"/>
              <c:showSerName val="0"/>
              <c:showPercent val="0"/>
              <c:showBubbleSize val="0"/>
            </c:dLbl>
            <c:dLbl>
              <c:idx val="3"/>
              <c:layout/>
              <c:tx>
                <c:rich>
                  <a:bodyPr/>
                  <a:lstStyle/>
                  <a:p>
                    <a:r>
                      <a:rPr lang="en-US" b="1" dirty="0" smtClean="0"/>
                      <a:t>2%</a:t>
                    </a:r>
                    <a:endParaRPr lang="en-US" b="1" dirty="0"/>
                  </a:p>
                </c:rich>
              </c:tx>
              <c:showLegendKey val="0"/>
              <c:showVal val="1"/>
              <c:showCatName val="0"/>
              <c:showSerName val="0"/>
              <c:showPercent val="0"/>
              <c:showBubbleSize val="0"/>
            </c:dLbl>
            <c:dLbl>
              <c:idx val="4"/>
              <c:layout/>
              <c:tx>
                <c:rich>
                  <a:bodyPr/>
                  <a:lstStyle/>
                  <a:p>
                    <a:r>
                      <a:rPr lang="en-US" b="1" dirty="0" smtClean="0"/>
                      <a:t>1%</a:t>
                    </a:r>
                    <a:endParaRPr lang="en-US" b="1"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Feuil1!$A$2:$A$6</c:f>
              <c:strCache>
                <c:ptCount val="5"/>
                <c:pt idx="0">
                  <c:v>PCT SYSTEM </c:v>
                </c:pt>
                <c:pt idx="1">
                  <c:v>MEMBER STATES</c:v>
                </c:pt>
                <c:pt idx="2">
                  <c:v>MADRID SYSTEM </c:v>
                </c:pt>
                <c:pt idx="3">
                  <c:v>HAGUE SYSTEM </c:v>
                </c:pt>
                <c:pt idx="4">
                  <c:v>OTHERS</c:v>
                </c:pt>
              </c:strCache>
            </c:strRef>
          </c:cat>
          <c:val>
            <c:numRef>
              <c:f>Feuil1!$B$2:$B$6</c:f>
              <c:numCache>
                <c:formatCode>General</c:formatCode>
                <c:ptCount val="5"/>
                <c:pt idx="0">
                  <c:v>545.6</c:v>
                </c:pt>
                <c:pt idx="1">
                  <c:v>35.200000000000003</c:v>
                </c:pt>
                <c:pt idx="2">
                  <c:v>114.6</c:v>
                </c:pt>
                <c:pt idx="3">
                  <c:v>8.6</c:v>
                </c:pt>
                <c:pt idx="4">
                  <c:v>5.3</c:v>
                </c:pt>
              </c:numCache>
            </c:numRef>
          </c:val>
        </c:ser>
        <c:dLbls>
          <c:showLegendKey val="0"/>
          <c:showVal val="0"/>
          <c:showCatName val="0"/>
          <c:showSerName val="0"/>
          <c:showPercent val="0"/>
          <c:showBubbleSize val="0"/>
        </c:dLbls>
        <c:gapWidth val="100"/>
        <c:axId val="32310784"/>
        <c:axId val="32312320"/>
      </c:barChart>
      <c:catAx>
        <c:axId val="32310784"/>
        <c:scaling>
          <c:orientation val="minMax"/>
        </c:scaling>
        <c:delete val="0"/>
        <c:axPos val="b"/>
        <c:majorTickMark val="out"/>
        <c:minorTickMark val="none"/>
        <c:tickLblPos val="nextTo"/>
        <c:crossAx val="32312320"/>
        <c:crosses val="autoZero"/>
        <c:auto val="1"/>
        <c:lblAlgn val="ctr"/>
        <c:lblOffset val="100"/>
        <c:noMultiLvlLbl val="0"/>
      </c:catAx>
      <c:valAx>
        <c:axId val="32312320"/>
        <c:scaling>
          <c:orientation val="minMax"/>
        </c:scaling>
        <c:delete val="0"/>
        <c:axPos val="l"/>
        <c:majorGridlines/>
        <c:numFmt formatCode="General" sourceLinked="1"/>
        <c:majorTickMark val="out"/>
        <c:minorTickMark val="none"/>
        <c:tickLblPos val="nextTo"/>
        <c:crossAx val="32310784"/>
        <c:crosses val="autoZero"/>
        <c:crossBetween val="between"/>
      </c:valAx>
    </c:plotArea>
    <c:plotVisOnly val="1"/>
    <c:dispBlanksAs val="gap"/>
    <c:showDLblsOverMax val="0"/>
  </c:chart>
  <c:txPr>
    <a:bodyPr/>
    <a:lstStyle/>
    <a:p>
      <a:pPr>
        <a:defRPr sz="1799"/>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Sheet3!$B$4</c:f>
              <c:strCache>
                <c:ptCount val="1"/>
                <c:pt idx="0">
                  <c:v>European Union</c:v>
                </c:pt>
              </c:strCache>
            </c:strRef>
          </c:tx>
          <c:marker>
            <c:symbol val="none"/>
          </c:marker>
          <c:cat>
            <c:numRef>
              <c:f>Sheet3!$C$3:$L$3</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Sheet3!$C$4:$L$4</c:f>
              <c:numCache>
                <c:formatCode>#,##0</c:formatCode>
                <c:ptCount val="10"/>
                <c:pt idx="0">
                  <c:v>354</c:v>
                </c:pt>
                <c:pt idx="1">
                  <c:v>1853</c:v>
                </c:pt>
                <c:pt idx="2">
                  <c:v>2445</c:v>
                </c:pt>
                <c:pt idx="3">
                  <c:v>3384</c:v>
                </c:pt>
                <c:pt idx="4">
                  <c:v>3600</c:v>
                </c:pt>
                <c:pt idx="5">
                  <c:v>3710</c:v>
                </c:pt>
                <c:pt idx="6">
                  <c:v>4707</c:v>
                </c:pt>
                <c:pt idx="7">
                  <c:v>5859</c:v>
                </c:pt>
                <c:pt idx="8">
                  <c:v>6333</c:v>
                </c:pt>
                <c:pt idx="9">
                  <c:v>7444</c:v>
                </c:pt>
              </c:numCache>
            </c:numRef>
          </c:val>
          <c:smooth val="0"/>
        </c:ser>
        <c:ser>
          <c:idx val="1"/>
          <c:order val="1"/>
          <c:tx>
            <c:strRef>
              <c:f>Sheet3!$B$5</c:f>
              <c:strCache>
                <c:ptCount val="1"/>
                <c:pt idx="0">
                  <c:v>Germany</c:v>
                </c:pt>
              </c:strCache>
            </c:strRef>
          </c:tx>
          <c:marker>
            <c:symbol val="none"/>
          </c:marker>
          <c:cat>
            <c:numRef>
              <c:f>Sheet3!$C$3:$L$3</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Sheet3!$C$5:$L$5</c:f>
              <c:numCache>
                <c:formatCode>#,##0</c:formatCode>
                <c:ptCount val="10"/>
                <c:pt idx="0">
                  <c:v>5395</c:v>
                </c:pt>
                <c:pt idx="1">
                  <c:v>5804</c:v>
                </c:pt>
                <c:pt idx="2">
                  <c:v>5663</c:v>
                </c:pt>
                <c:pt idx="3">
                  <c:v>6101</c:v>
                </c:pt>
                <c:pt idx="4">
                  <c:v>6214</c:v>
                </c:pt>
                <c:pt idx="5">
                  <c:v>4793</c:v>
                </c:pt>
                <c:pt idx="6">
                  <c:v>5006</c:v>
                </c:pt>
                <c:pt idx="7">
                  <c:v>5000</c:v>
                </c:pt>
                <c:pt idx="8">
                  <c:v>4408</c:v>
                </c:pt>
                <c:pt idx="9">
                  <c:v>4514</c:v>
                </c:pt>
              </c:numCache>
            </c:numRef>
          </c:val>
          <c:smooth val="0"/>
        </c:ser>
        <c:dLbls>
          <c:showLegendKey val="0"/>
          <c:showVal val="0"/>
          <c:showCatName val="0"/>
          <c:showSerName val="0"/>
          <c:showPercent val="0"/>
          <c:showBubbleSize val="0"/>
        </c:dLbls>
        <c:marker val="1"/>
        <c:smooth val="0"/>
        <c:axId val="77469952"/>
        <c:axId val="79564800"/>
      </c:lineChart>
      <c:catAx>
        <c:axId val="77469952"/>
        <c:scaling>
          <c:orientation val="minMax"/>
        </c:scaling>
        <c:delete val="0"/>
        <c:axPos val="b"/>
        <c:numFmt formatCode="General" sourceLinked="1"/>
        <c:majorTickMark val="none"/>
        <c:minorTickMark val="none"/>
        <c:tickLblPos val="nextTo"/>
        <c:crossAx val="79564800"/>
        <c:crosses val="autoZero"/>
        <c:auto val="1"/>
        <c:lblAlgn val="ctr"/>
        <c:lblOffset val="100"/>
        <c:noMultiLvlLbl val="0"/>
      </c:catAx>
      <c:valAx>
        <c:axId val="79564800"/>
        <c:scaling>
          <c:orientation val="minMax"/>
        </c:scaling>
        <c:delete val="0"/>
        <c:axPos val="l"/>
        <c:majorGridlines/>
        <c:numFmt formatCode="#,##0" sourceLinked="1"/>
        <c:majorTickMark val="none"/>
        <c:minorTickMark val="none"/>
        <c:tickLblPos val="nextTo"/>
        <c:crossAx val="77469952"/>
        <c:crosses val="autoZero"/>
        <c:crossBetween val="between"/>
      </c:valAx>
      <c:dTable>
        <c:showHorzBorder val="1"/>
        <c:showVertBorder val="1"/>
        <c:showOutline val="1"/>
        <c:showKeys val="1"/>
      </c:dTable>
    </c:plotArea>
    <c:plotVisOnly val="1"/>
    <c:dispBlanksAs val="gap"/>
    <c:showDLblsOverMax val="0"/>
  </c:chart>
  <c:spPr>
    <a:noFill/>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Sheet4!$B$5</c:f>
              <c:strCache>
                <c:ptCount val="1"/>
                <c:pt idx="0">
                  <c:v>European Union</c:v>
                </c:pt>
              </c:strCache>
            </c:strRef>
          </c:tx>
          <c:marker>
            <c:symbol val="none"/>
          </c:marker>
          <c:cat>
            <c:numRef>
              <c:f>Sheet4!$C$4:$L$4</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Sheet4!$C$5:$L$5</c:f>
              <c:numCache>
                <c:formatCode>#,##0</c:formatCode>
                <c:ptCount val="10"/>
                <c:pt idx="0">
                  <c:v>114</c:v>
                </c:pt>
                <c:pt idx="1">
                  <c:v>5791</c:v>
                </c:pt>
                <c:pt idx="2">
                  <c:v>10042</c:v>
                </c:pt>
                <c:pt idx="3">
                  <c:v>11920</c:v>
                </c:pt>
                <c:pt idx="4">
                  <c:v>13698</c:v>
                </c:pt>
                <c:pt idx="5">
                  <c:v>11844</c:v>
                </c:pt>
                <c:pt idx="6">
                  <c:v>13701</c:v>
                </c:pt>
                <c:pt idx="7">
                  <c:v>16344</c:v>
                </c:pt>
                <c:pt idx="8">
                  <c:v>16889</c:v>
                </c:pt>
                <c:pt idx="9">
                  <c:v>17598</c:v>
                </c:pt>
              </c:numCache>
            </c:numRef>
          </c:val>
          <c:smooth val="0"/>
        </c:ser>
        <c:ser>
          <c:idx val="1"/>
          <c:order val="1"/>
          <c:tx>
            <c:strRef>
              <c:f>Sheet4!$B$6</c:f>
              <c:strCache>
                <c:ptCount val="1"/>
                <c:pt idx="0">
                  <c:v>Germany</c:v>
                </c:pt>
              </c:strCache>
            </c:strRef>
          </c:tx>
          <c:marker>
            <c:symbol val="none"/>
          </c:marker>
          <c:cat>
            <c:numRef>
              <c:f>Sheet4!$C$4:$L$4</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Sheet4!$C$6:$L$6</c:f>
              <c:numCache>
                <c:formatCode>#,##0</c:formatCode>
                <c:ptCount val="10"/>
                <c:pt idx="0">
                  <c:v>8275</c:v>
                </c:pt>
                <c:pt idx="1">
                  <c:v>8752</c:v>
                </c:pt>
                <c:pt idx="2">
                  <c:v>7816</c:v>
                </c:pt>
                <c:pt idx="3">
                  <c:v>6877</c:v>
                </c:pt>
                <c:pt idx="4">
                  <c:v>6662</c:v>
                </c:pt>
                <c:pt idx="5">
                  <c:v>5365</c:v>
                </c:pt>
                <c:pt idx="6">
                  <c:v>4984</c:v>
                </c:pt>
                <c:pt idx="7">
                  <c:v>4908</c:v>
                </c:pt>
                <c:pt idx="8">
                  <c:v>4650</c:v>
                </c:pt>
                <c:pt idx="9">
                  <c:v>4638</c:v>
                </c:pt>
              </c:numCache>
            </c:numRef>
          </c:val>
          <c:smooth val="0"/>
        </c:ser>
        <c:dLbls>
          <c:showLegendKey val="0"/>
          <c:showVal val="0"/>
          <c:showCatName val="0"/>
          <c:showSerName val="0"/>
          <c:showPercent val="0"/>
          <c:showBubbleSize val="0"/>
        </c:dLbls>
        <c:marker val="1"/>
        <c:smooth val="0"/>
        <c:axId val="79576064"/>
        <c:axId val="79610624"/>
      </c:lineChart>
      <c:catAx>
        <c:axId val="79576064"/>
        <c:scaling>
          <c:orientation val="minMax"/>
        </c:scaling>
        <c:delete val="0"/>
        <c:axPos val="b"/>
        <c:numFmt formatCode="General" sourceLinked="1"/>
        <c:majorTickMark val="none"/>
        <c:minorTickMark val="none"/>
        <c:tickLblPos val="nextTo"/>
        <c:crossAx val="79610624"/>
        <c:crosses val="autoZero"/>
        <c:auto val="1"/>
        <c:lblAlgn val="ctr"/>
        <c:lblOffset val="100"/>
        <c:noMultiLvlLbl val="0"/>
      </c:catAx>
      <c:valAx>
        <c:axId val="79610624"/>
        <c:scaling>
          <c:orientation val="minMax"/>
        </c:scaling>
        <c:delete val="0"/>
        <c:axPos val="l"/>
        <c:majorGridlines/>
        <c:numFmt formatCode="#,##0" sourceLinked="1"/>
        <c:majorTickMark val="none"/>
        <c:minorTickMark val="none"/>
        <c:tickLblPos val="nextTo"/>
        <c:crossAx val="79576064"/>
        <c:crosses val="autoZero"/>
        <c:crossBetween val="between"/>
      </c:valAx>
      <c:dTable>
        <c:showHorzBorder val="1"/>
        <c:showVertBorder val="1"/>
        <c:showOutline val="1"/>
        <c:showKeys val="1"/>
      </c:dTable>
    </c:plotArea>
    <c:plotVisOnly val="1"/>
    <c:dispBlanksAs val="gap"/>
    <c:showDLblsOverMax val="0"/>
  </c:chart>
  <c:spPr>
    <a:noFill/>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English!$A$37:$A$38</c:f>
              <c:strCache>
                <c:ptCount val="1"/>
                <c:pt idx="0">
                  <c:v>69% 31%</c:v>
                </c:pt>
              </c:strCache>
            </c:strRef>
          </c:tx>
          <c:dLbls>
            <c:dLbl>
              <c:idx val="0"/>
              <c:layout>
                <c:manualLayout>
                  <c:x val="5.3715004374453194E-2"/>
                  <c:y val="2.3214129483814523E-2"/>
                </c:manualLayout>
              </c:layout>
              <c:tx>
                <c:rich>
                  <a:bodyPr/>
                  <a:lstStyle/>
                  <a:p>
                    <a:r>
                      <a:rPr lang="en-US" sz="1400" b="1" u="sng" dirty="0" err="1"/>
                      <a:t>Vergleich</a:t>
                    </a:r>
                    <a:r>
                      <a:rPr lang="en-US" sz="1400" b="1" u="sng" dirty="0"/>
                      <a:t>
69%</a:t>
                    </a:r>
                    <a:endParaRPr lang="en-US" b="1" u="sng" dirty="0"/>
                  </a:p>
                </c:rich>
              </c:tx>
              <c:showLegendKey val="0"/>
              <c:showVal val="0"/>
              <c:showCatName val="1"/>
              <c:showSerName val="0"/>
              <c:showPercent val="1"/>
              <c:showBubbleSize val="0"/>
            </c:dLbl>
            <c:dLbl>
              <c:idx val="1"/>
              <c:layout>
                <c:manualLayout>
                  <c:x val="-1.8735126859142606E-2"/>
                  <c:y val="-2.8143044619422571E-2"/>
                </c:manualLayout>
              </c:layout>
              <c:tx>
                <c:rich>
                  <a:bodyPr/>
                  <a:lstStyle/>
                  <a:p>
                    <a:r>
                      <a:rPr lang="en-US" sz="1400" b="0"/>
                      <a:t>kein  Vergleich
31%</a:t>
                    </a:r>
                    <a:endParaRPr lang="en-US"/>
                  </a:p>
                </c:rich>
              </c:tx>
              <c:showLegendKey val="0"/>
              <c:showVal val="0"/>
              <c:showCatName val="1"/>
              <c:showSerName val="0"/>
              <c:showPercent val="1"/>
              <c:showBubbleSize val="0"/>
            </c:dLbl>
            <c:txPr>
              <a:bodyPr/>
              <a:lstStyle/>
              <a:p>
                <a:pPr>
                  <a:defRPr sz="1400" b="0"/>
                </a:pPr>
                <a:endParaRPr lang="en-US"/>
              </a:p>
            </c:txPr>
            <c:showLegendKey val="0"/>
            <c:showVal val="0"/>
            <c:showCatName val="1"/>
            <c:showSerName val="0"/>
            <c:showPercent val="1"/>
            <c:showBubbleSize val="0"/>
            <c:showLeaderLines val="1"/>
          </c:dLbls>
          <c:cat>
            <c:strRef>
              <c:f>English!$B$37:$B$38</c:f>
              <c:strCache>
                <c:ptCount val="2"/>
                <c:pt idx="0">
                  <c:v>Settled</c:v>
                </c:pt>
                <c:pt idx="1">
                  <c:v>Not Settled</c:v>
                </c:pt>
              </c:strCache>
            </c:strRef>
          </c:cat>
          <c:val>
            <c:numRef>
              <c:f>English!$A$37:$A$38</c:f>
              <c:numCache>
                <c:formatCode>0%</c:formatCode>
                <c:ptCount val="2"/>
                <c:pt idx="0">
                  <c:v>0.69</c:v>
                </c:pt>
                <c:pt idx="1">
                  <c:v>0.31</c:v>
                </c:pt>
              </c:numCache>
            </c:numRef>
          </c:val>
        </c:ser>
        <c:ser>
          <c:idx val="1"/>
          <c:order val="1"/>
          <c:dLbls>
            <c:showLegendKey val="0"/>
            <c:showVal val="0"/>
            <c:showCatName val="1"/>
            <c:showSerName val="0"/>
            <c:showPercent val="1"/>
            <c:showBubbleSize val="0"/>
            <c:showLeaderLines val="1"/>
          </c:dLbls>
          <c:cat>
            <c:strRef>
              <c:f>English!$B$37:$B$38</c:f>
              <c:strCache>
                <c:ptCount val="2"/>
                <c:pt idx="0">
                  <c:v>Settled</c:v>
                </c:pt>
                <c:pt idx="1">
                  <c:v>Not Settled</c:v>
                </c:pt>
              </c:strCache>
            </c:strRef>
          </c:cat>
          <c:val>
            <c:numRef>
              <c:f>English!$A$38</c:f>
              <c:numCache>
                <c:formatCode>0%</c:formatCode>
                <c:ptCount val="1"/>
                <c:pt idx="0">
                  <c:v>0.31</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spPr>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Lbls>
            <c:dLbl>
              <c:idx val="0"/>
              <c:layout>
                <c:manualLayout>
                  <c:x val="4.5266404199475065E-2"/>
                  <c:y val="5.990923009623797E-2"/>
                </c:manualLayout>
              </c:layout>
              <c:tx>
                <c:rich>
                  <a:bodyPr/>
                  <a:lstStyle/>
                  <a:p>
                    <a:r>
                      <a:rPr lang="en-US" sz="1400" b="1" u="sng" dirty="0" err="1"/>
                      <a:t>Vergleich</a:t>
                    </a:r>
                    <a:r>
                      <a:rPr lang="en-US" sz="1400" b="1" u="sng" dirty="0"/>
                      <a:t>
40%</a:t>
                    </a:r>
                    <a:endParaRPr lang="en-US" b="1" u="sng" dirty="0"/>
                  </a:p>
                </c:rich>
              </c:tx>
              <c:showLegendKey val="0"/>
              <c:showVal val="0"/>
              <c:showCatName val="1"/>
              <c:showSerName val="0"/>
              <c:showPercent val="1"/>
              <c:showBubbleSize val="0"/>
            </c:dLbl>
            <c:dLbl>
              <c:idx val="1"/>
              <c:layout>
                <c:manualLayout>
                  <c:x val="-1.9661417322834645E-2"/>
                  <c:y val="-9.0301837270341204E-2"/>
                </c:manualLayout>
              </c:layout>
              <c:tx>
                <c:rich>
                  <a:bodyPr/>
                  <a:lstStyle/>
                  <a:p>
                    <a:r>
                      <a:rPr lang="en-US" sz="1400" b="0" i="0" u="none" strike="noStrike" baseline="0" dirty="0" err="1">
                        <a:effectLst/>
                      </a:rPr>
                      <a:t>kein</a:t>
                    </a:r>
                    <a:r>
                      <a:rPr lang="en-US" sz="1400" b="0" i="0" u="none" strike="noStrike" baseline="0" dirty="0">
                        <a:effectLst/>
                      </a:rPr>
                      <a:t> </a:t>
                    </a:r>
                    <a:r>
                      <a:rPr lang="en-US" sz="1400" dirty="0" err="1"/>
                      <a:t>Vergleich</a:t>
                    </a:r>
                    <a:r>
                      <a:rPr lang="en-US" sz="1400" dirty="0"/>
                      <a:t>
60%</a:t>
                    </a:r>
                    <a:endParaRPr lang="en-US" dirty="0"/>
                  </a:p>
                </c:rich>
              </c:tx>
              <c:showLegendKey val="0"/>
              <c:showVal val="0"/>
              <c:showCatName val="1"/>
              <c:showSerName val="0"/>
              <c:showPercent val="1"/>
              <c:showBubbleSize val="0"/>
            </c:dLbl>
            <c:txPr>
              <a:bodyPr/>
              <a:lstStyle/>
              <a:p>
                <a:pPr>
                  <a:defRPr sz="1400"/>
                </a:pPr>
                <a:endParaRPr lang="en-US"/>
              </a:p>
            </c:txPr>
            <c:showLegendKey val="0"/>
            <c:showVal val="0"/>
            <c:showCatName val="1"/>
            <c:showSerName val="0"/>
            <c:showPercent val="1"/>
            <c:showBubbleSize val="0"/>
            <c:showLeaderLines val="1"/>
          </c:dLbls>
          <c:cat>
            <c:strRef>
              <c:f>English!$B$44:$B$45</c:f>
              <c:strCache>
                <c:ptCount val="2"/>
                <c:pt idx="0">
                  <c:v>Settled</c:v>
                </c:pt>
                <c:pt idx="1">
                  <c:v>Not Settled</c:v>
                </c:pt>
              </c:strCache>
            </c:strRef>
          </c:cat>
          <c:val>
            <c:numRef>
              <c:f>English!$C$44:$C$45</c:f>
              <c:numCache>
                <c:formatCode>0%</c:formatCode>
                <c:ptCount val="2"/>
                <c:pt idx="0">
                  <c:v>0.4</c:v>
                </c:pt>
                <c:pt idx="1">
                  <c:v>0.6</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spPr>
    <a:ln>
      <a:no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E9DB4B-95D1-F841-A864-3259C5BBEA88}" type="doc">
      <dgm:prSet loTypeId="urn:microsoft.com/office/officeart/2005/8/layout/orgChart1" loCatId="" qsTypeId="urn:microsoft.com/office/officeart/2005/8/quickstyle/simple3" qsCatId="simple" csTypeId="urn:microsoft.com/office/officeart/2005/8/colors/colorful1#1" csCatId="colorful" phldr="1"/>
      <dgm:spPr/>
      <dgm:t>
        <a:bodyPr/>
        <a:lstStyle/>
        <a:p>
          <a:endParaRPr lang="fr-FR"/>
        </a:p>
      </dgm:t>
    </dgm:pt>
    <dgm:pt modelId="{85C5A49F-2D2C-8843-9FF6-475155287C85}">
      <dgm:prSet phldrT="[Texte]" custT="1"/>
      <dgm:spPr/>
      <dgm:t>
        <a:bodyPr/>
        <a:lstStyle/>
        <a:p>
          <a:r>
            <a:rPr lang="fr-FR" sz="1500" b="1" dirty="0" smtClean="0">
              <a:latin typeface="+mn-lt"/>
              <a:cs typeface="Times New Roman"/>
            </a:rPr>
            <a:t>OUTPUT SUB INDEX</a:t>
          </a:r>
          <a:r>
            <a:rPr lang="fr-FR" sz="1500" b="1" dirty="0" smtClean="0">
              <a:latin typeface="Times New Roman"/>
              <a:cs typeface="Times New Roman"/>
            </a:rPr>
            <a:t> </a:t>
          </a:r>
          <a:endParaRPr lang="fr-FR" sz="1500" b="1" dirty="0">
            <a:latin typeface="Times New Roman"/>
            <a:cs typeface="Times New Roman"/>
          </a:endParaRPr>
        </a:p>
      </dgm:t>
    </dgm:pt>
    <dgm:pt modelId="{AC5D0ABF-5075-A44B-AD7E-7953190DFB3D}" type="parTrans" cxnId="{462A68DD-D2E5-DA46-BF5C-2D8315F39526}">
      <dgm:prSet/>
      <dgm:spPr/>
      <dgm:t>
        <a:bodyPr/>
        <a:lstStyle/>
        <a:p>
          <a:endParaRPr lang="fr-FR" sz="1500"/>
        </a:p>
      </dgm:t>
    </dgm:pt>
    <dgm:pt modelId="{A7C17F11-AC1D-F346-8D4E-5EBC01710A1E}" type="sibTrans" cxnId="{462A68DD-D2E5-DA46-BF5C-2D8315F39526}">
      <dgm:prSet/>
      <dgm:spPr/>
      <dgm:t>
        <a:bodyPr/>
        <a:lstStyle/>
        <a:p>
          <a:endParaRPr lang="fr-FR" sz="1500"/>
        </a:p>
      </dgm:t>
    </dgm:pt>
    <dgm:pt modelId="{1A946AAB-19CE-9244-B72D-D85C63228176}">
      <dgm:prSet phldrT="[Texte]" custT="1"/>
      <dgm:spPr/>
      <dgm:t>
        <a:bodyPr/>
        <a:lstStyle/>
        <a:p>
          <a:r>
            <a:rPr lang="fr-FR" sz="1500" b="1" dirty="0" smtClean="0">
              <a:latin typeface="+mn-lt"/>
              <a:cs typeface="Times New Roman"/>
            </a:rPr>
            <a:t>INPUT SUB INDEX </a:t>
          </a:r>
          <a:endParaRPr lang="fr-FR" sz="1500" b="1" dirty="0">
            <a:latin typeface="+mn-lt"/>
            <a:cs typeface="Times New Roman"/>
          </a:endParaRPr>
        </a:p>
      </dgm:t>
    </dgm:pt>
    <dgm:pt modelId="{4B493D7C-DB38-3E4E-9F0E-410851A13209}" type="parTrans" cxnId="{40B3EB8F-77BD-5E4D-9926-4EF643064DA1}">
      <dgm:prSet/>
      <dgm:spPr/>
      <dgm:t>
        <a:bodyPr/>
        <a:lstStyle/>
        <a:p>
          <a:endParaRPr lang="fr-FR" sz="1500"/>
        </a:p>
      </dgm:t>
    </dgm:pt>
    <dgm:pt modelId="{EA8322A3-EF56-F14F-A2E5-3E4FAAE3D480}" type="sibTrans" cxnId="{40B3EB8F-77BD-5E4D-9926-4EF643064DA1}">
      <dgm:prSet/>
      <dgm:spPr/>
      <dgm:t>
        <a:bodyPr/>
        <a:lstStyle/>
        <a:p>
          <a:endParaRPr lang="fr-FR" sz="1500"/>
        </a:p>
      </dgm:t>
    </dgm:pt>
    <dgm:pt modelId="{E950CF4E-C48D-6244-9D3F-19F7D94DC6FB}">
      <dgm:prSet phldrT="[Texte]" custT="1"/>
      <dgm:spPr/>
      <dgm:t>
        <a:bodyPr/>
        <a:lstStyle/>
        <a:p>
          <a:r>
            <a:rPr lang="fr-FR" sz="1500" dirty="0" smtClean="0">
              <a:latin typeface="+mn-lt"/>
              <a:cs typeface="Times New Roman"/>
            </a:rPr>
            <a:t>SCIENTIFIC OUTPUT</a:t>
          </a:r>
          <a:endParaRPr lang="fr-FR" sz="1500" dirty="0">
            <a:latin typeface="+mn-lt"/>
            <a:cs typeface="Times New Roman"/>
          </a:endParaRPr>
        </a:p>
      </dgm:t>
    </dgm:pt>
    <dgm:pt modelId="{C6942F9A-6811-6C41-8176-CE4CEDAC3A2C}" type="parTrans" cxnId="{05E392B9-F644-EF42-A2CE-8EE88705BF9B}">
      <dgm:prSet/>
      <dgm:spPr/>
      <dgm:t>
        <a:bodyPr/>
        <a:lstStyle/>
        <a:p>
          <a:endParaRPr lang="fr-FR" sz="1500"/>
        </a:p>
      </dgm:t>
    </dgm:pt>
    <dgm:pt modelId="{0FBD96E2-9D73-0740-8807-26EEA8587359}" type="sibTrans" cxnId="{05E392B9-F644-EF42-A2CE-8EE88705BF9B}">
      <dgm:prSet/>
      <dgm:spPr/>
      <dgm:t>
        <a:bodyPr/>
        <a:lstStyle/>
        <a:p>
          <a:endParaRPr lang="fr-FR" sz="1500"/>
        </a:p>
      </dgm:t>
    </dgm:pt>
    <dgm:pt modelId="{854EA6FD-7D83-EC4B-AABD-EEE76F65E4FC}">
      <dgm:prSet phldrT="[Texte]" custT="1"/>
      <dgm:spPr/>
      <dgm:t>
        <a:bodyPr/>
        <a:lstStyle/>
        <a:p>
          <a:r>
            <a:rPr lang="fr-FR" sz="1500" dirty="0" smtClean="0">
              <a:latin typeface="+mn-lt"/>
              <a:cs typeface="Times New Roman"/>
            </a:rPr>
            <a:t>CREATIVE OUTPUT</a:t>
          </a:r>
          <a:endParaRPr lang="fr-FR" sz="1500" dirty="0">
            <a:latin typeface="+mn-lt"/>
            <a:cs typeface="Times New Roman"/>
          </a:endParaRPr>
        </a:p>
      </dgm:t>
    </dgm:pt>
    <dgm:pt modelId="{6AD678E6-CD42-084D-8C0D-BD5D59194186}" type="parTrans" cxnId="{6B777C77-8887-E647-8810-F6AE2AD0B6C5}">
      <dgm:prSet/>
      <dgm:spPr/>
      <dgm:t>
        <a:bodyPr/>
        <a:lstStyle/>
        <a:p>
          <a:endParaRPr lang="fr-FR" sz="1500"/>
        </a:p>
      </dgm:t>
    </dgm:pt>
    <dgm:pt modelId="{1587AD5C-CC1F-1244-8A2E-45DF74329D86}" type="sibTrans" cxnId="{6B777C77-8887-E647-8810-F6AE2AD0B6C5}">
      <dgm:prSet/>
      <dgm:spPr/>
      <dgm:t>
        <a:bodyPr/>
        <a:lstStyle/>
        <a:p>
          <a:endParaRPr lang="fr-FR" sz="1500"/>
        </a:p>
      </dgm:t>
    </dgm:pt>
    <dgm:pt modelId="{A8DCDE96-3E43-4C42-A568-328ABF7F2C9A}" type="asst">
      <dgm:prSet phldrT="[Texte]" custT="1"/>
      <dgm:spPr/>
      <dgm:t>
        <a:bodyPr/>
        <a:lstStyle/>
        <a:p>
          <a:r>
            <a:rPr lang="fr-FR" sz="1500" dirty="0" smtClean="0">
              <a:latin typeface="+mn-lt"/>
              <a:cs typeface="Times New Roman"/>
            </a:rPr>
            <a:t>HUMAN CAPITAL AND RESEARCH</a:t>
          </a:r>
          <a:r>
            <a:rPr lang="fr-FR" sz="1500" dirty="0" smtClean="0">
              <a:latin typeface="Times New Roman"/>
              <a:cs typeface="Times New Roman"/>
            </a:rPr>
            <a:t> </a:t>
          </a:r>
          <a:endParaRPr lang="fr-FR" sz="1500" dirty="0">
            <a:latin typeface="Times New Roman"/>
            <a:cs typeface="Times New Roman"/>
          </a:endParaRPr>
        </a:p>
      </dgm:t>
    </dgm:pt>
    <dgm:pt modelId="{4A764F21-788D-7746-AF09-B65BFB0C4BCD}" type="parTrans" cxnId="{A8840F48-655A-1541-AC92-241E19330B18}">
      <dgm:prSet/>
      <dgm:spPr/>
      <dgm:t>
        <a:bodyPr/>
        <a:lstStyle/>
        <a:p>
          <a:endParaRPr lang="fr-FR" sz="1500"/>
        </a:p>
      </dgm:t>
    </dgm:pt>
    <dgm:pt modelId="{B7C790A0-F962-4E48-B7AB-A50C567B0696}" type="sibTrans" cxnId="{A8840F48-655A-1541-AC92-241E19330B18}">
      <dgm:prSet/>
      <dgm:spPr/>
      <dgm:t>
        <a:bodyPr/>
        <a:lstStyle/>
        <a:p>
          <a:endParaRPr lang="fr-FR" sz="1500"/>
        </a:p>
      </dgm:t>
    </dgm:pt>
    <dgm:pt modelId="{0CCD135D-C789-6647-AE7A-00A01BFD4453}" type="asst">
      <dgm:prSet phldrT="[Texte]" custT="1"/>
      <dgm:spPr/>
      <dgm:t>
        <a:bodyPr/>
        <a:lstStyle/>
        <a:p>
          <a:r>
            <a:rPr lang="fr-FR" sz="1500" dirty="0" smtClean="0">
              <a:latin typeface="+mn-lt"/>
              <a:cs typeface="Times New Roman"/>
            </a:rPr>
            <a:t>INFRASTRUCTURE</a:t>
          </a:r>
        </a:p>
      </dgm:t>
    </dgm:pt>
    <dgm:pt modelId="{706E9768-581E-AE41-AFE1-F2E87757697D}" type="parTrans" cxnId="{7F860383-1760-5547-9659-9F0A0D1A4BAD}">
      <dgm:prSet/>
      <dgm:spPr/>
      <dgm:t>
        <a:bodyPr/>
        <a:lstStyle/>
        <a:p>
          <a:endParaRPr lang="fr-FR" sz="1500"/>
        </a:p>
      </dgm:t>
    </dgm:pt>
    <dgm:pt modelId="{24925D38-AF13-6F48-B615-5A5F50E75A8A}" type="sibTrans" cxnId="{7F860383-1760-5547-9659-9F0A0D1A4BAD}">
      <dgm:prSet/>
      <dgm:spPr/>
      <dgm:t>
        <a:bodyPr/>
        <a:lstStyle/>
        <a:p>
          <a:endParaRPr lang="fr-FR" sz="1500"/>
        </a:p>
      </dgm:t>
    </dgm:pt>
    <dgm:pt modelId="{2654C183-A9E8-144F-933F-8ECEF9B2FF6B}" type="asst">
      <dgm:prSet phldrT="[Texte]" custT="1"/>
      <dgm:spPr/>
      <dgm:t>
        <a:bodyPr/>
        <a:lstStyle/>
        <a:p>
          <a:r>
            <a:rPr lang="fr-FR" sz="1500" dirty="0" smtClean="0">
              <a:latin typeface="+mn-lt"/>
              <a:cs typeface="Times New Roman"/>
            </a:rPr>
            <a:t>MARKET SOPHISTICATION </a:t>
          </a:r>
        </a:p>
      </dgm:t>
    </dgm:pt>
    <dgm:pt modelId="{A3A71531-3A40-D54D-83C5-4DE1BE1BB5CE}" type="parTrans" cxnId="{86A562A2-7F7C-C64F-A539-688BC5625123}">
      <dgm:prSet/>
      <dgm:spPr/>
      <dgm:t>
        <a:bodyPr/>
        <a:lstStyle/>
        <a:p>
          <a:endParaRPr lang="fr-FR"/>
        </a:p>
      </dgm:t>
    </dgm:pt>
    <dgm:pt modelId="{6438CE0A-52EB-DD41-AAC0-B0AC5FFC21F9}" type="sibTrans" cxnId="{86A562A2-7F7C-C64F-A539-688BC5625123}">
      <dgm:prSet/>
      <dgm:spPr/>
      <dgm:t>
        <a:bodyPr/>
        <a:lstStyle/>
        <a:p>
          <a:endParaRPr lang="fr-FR"/>
        </a:p>
      </dgm:t>
    </dgm:pt>
    <dgm:pt modelId="{4A0EDC3F-1652-A349-A19C-AC3E99081FE9}" type="asst">
      <dgm:prSet phldrT="[Texte]" custT="1"/>
      <dgm:spPr/>
      <dgm:t>
        <a:bodyPr/>
        <a:lstStyle/>
        <a:p>
          <a:r>
            <a:rPr lang="fr-FR" sz="1500" dirty="0" smtClean="0">
              <a:latin typeface="+mn-lt"/>
              <a:cs typeface="Times New Roman"/>
            </a:rPr>
            <a:t>BUSINESS SOPHISTICATION</a:t>
          </a:r>
        </a:p>
      </dgm:t>
    </dgm:pt>
    <dgm:pt modelId="{EDFFE4BD-4399-5F43-BAEF-6C13E6C4EAB3}" type="parTrans" cxnId="{DD750384-08CC-F944-B124-A38934E5DE42}">
      <dgm:prSet/>
      <dgm:spPr/>
      <dgm:t>
        <a:bodyPr/>
        <a:lstStyle/>
        <a:p>
          <a:endParaRPr lang="fr-FR"/>
        </a:p>
      </dgm:t>
    </dgm:pt>
    <dgm:pt modelId="{97BF6BE9-3BB4-FC42-8154-AA83AF6883D9}" type="sibTrans" cxnId="{DD750384-08CC-F944-B124-A38934E5DE42}">
      <dgm:prSet/>
      <dgm:spPr/>
      <dgm:t>
        <a:bodyPr/>
        <a:lstStyle/>
        <a:p>
          <a:endParaRPr lang="fr-FR"/>
        </a:p>
      </dgm:t>
    </dgm:pt>
    <dgm:pt modelId="{49FA7BD1-8EBA-5945-A0F8-7B1454E62884}" type="pres">
      <dgm:prSet presAssocID="{FDE9DB4B-95D1-F841-A864-3259C5BBEA88}" presName="hierChild1" presStyleCnt="0">
        <dgm:presLayoutVars>
          <dgm:orgChart val="1"/>
          <dgm:chPref val="1"/>
          <dgm:dir/>
          <dgm:animOne val="branch"/>
          <dgm:animLvl val="lvl"/>
          <dgm:resizeHandles/>
        </dgm:presLayoutVars>
      </dgm:prSet>
      <dgm:spPr/>
      <dgm:t>
        <a:bodyPr/>
        <a:lstStyle/>
        <a:p>
          <a:endParaRPr lang="fr-FR"/>
        </a:p>
      </dgm:t>
    </dgm:pt>
    <dgm:pt modelId="{B1C56B93-8496-1041-B9E8-E27E4F4BEE8B}" type="pres">
      <dgm:prSet presAssocID="{85C5A49F-2D2C-8843-9FF6-475155287C85}" presName="hierRoot1" presStyleCnt="0">
        <dgm:presLayoutVars>
          <dgm:hierBranch val="init"/>
        </dgm:presLayoutVars>
      </dgm:prSet>
      <dgm:spPr/>
      <dgm:t>
        <a:bodyPr/>
        <a:lstStyle/>
        <a:p>
          <a:endParaRPr lang="fr-FR"/>
        </a:p>
      </dgm:t>
    </dgm:pt>
    <dgm:pt modelId="{CB8A7F05-7A3D-3949-A33E-EF1863DD392B}" type="pres">
      <dgm:prSet presAssocID="{85C5A49F-2D2C-8843-9FF6-475155287C85}" presName="rootComposite1" presStyleCnt="0"/>
      <dgm:spPr/>
      <dgm:t>
        <a:bodyPr/>
        <a:lstStyle/>
        <a:p>
          <a:endParaRPr lang="fr-FR"/>
        </a:p>
      </dgm:t>
    </dgm:pt>
    <dgm:pt modelId="{3905E72E-47EF-724B-94EA-5D3D8A4021D7}" type="pres">
      <dgm:prSet presAssocID="{85C5A49F-2D2C-8843-9FF6-475155287C85}" presName="rootText1" presStyleLbl="node0" presStyleIdx="0" presStyleCnt="2" custScaleX="154654">
        <dgm:presLayoutVars>
          <dgm:chPref val="3"/>
        </dgm:presLayoutVars>
      </dgm:prSet>
      <dgm:spPr/>
      <dgm:t>
        <a:bodyPr/>
        <a:lstStyle/>
        <a:p>
          <a:endParaRPr lang="fr-FR"/>
        </a:p>
      </dgm:t>
    </dgm:pt>
    <dgm:pt modelId="{BC8557B7-4DB4-1F48-B6D0-C23BEA6CCE13}" type="pres">
      <dgm:prSet presAssocID="{85C5A49F-2D2C-8843-9FF6-475155287C85}" presName="rootConnector1" presStyleLbl="node1" presStyleIdx="0" presStyleCnt="0"/>
      <dgm:spPr/>
      <dgm:t>
        <a:bodyPr/>
        <a:lstStyle/>
        <a:p>
          <a:endParaRPr lang="fr-FR"/>
        </a:p>
      </dgm:t>
    </dgm:pt>
    <dgm:pt modelId="{3882FF4C-F045-C345-B2B0-B98FE6CED658}" type="pres">
      <dgm:prSet presAssocID="{85C5A49F-2D2C-8843-9FF6-475155287C85}" presName="hierChild2" presStyleCnt="0"/>
      <dgm:spPr/>
      <dgm:t>
        <a:bodyPr/>
        <a:lstStyle/>
        <a:p>
          <a:endParaRPr lang="fr-FR"/>
        </a:p>
      </dgm:t>
    </dgm:pt>
    <dgm:pt modelId="{18C08C58-084A-FA49-833E-E7D536437EC3}" type="pres">
      <dgm:prSet presAssocID="{C6942F9A-6811-6C41-8176-CE4CEDAC3A2C}" presName="Name37" presStyleLbl="parChTrans1D2" presStyleIdx="0" presStyleCnt="6"/>
      <dgm:spPr/>
      <dgm:t>
        <a:bodyPr/>
        <a:lstStyle/>
        <a:p>
          <a:endParaRPr lang="fr-FR"/>
        </a:p>
      </dgm:t>
    </dgm:pt>
    <dgm:pt modelId="{23F7620A-26DE-9E4F-A409-8F0BC08025A8}" type="pres">
      <dgm:prSet presAssocID="{E950CF4E-C48D-6244-9D3F-19F7D94DC6FB}" presName="hierRoot2" presStyleCnt="0">
        <dgm:presLayoutVars>
          <dgm:hierBranch val="init"/>
        </dgm:presLayoutVars>
      </dgm:prSet>
      <dgm:spPr/>
      <dgm:t>
        <a:bodyPr/>
        <a:lstStyle/>
        <a:p>
          <a:endParaRPr lang="fr-FR"/>
        </a:p>
      </dgm:t>
    </dgm:pt>
    <dgm:pt modelId="{640754F8-D0C8-224C-9710-8737345D6413}" type="pres">
      <dgm:prSet presAssocID="{E950CF4E-C48D-6244-9D3F-19F7D94DC6FB}" presName="rootComposite" presStyleCnt="0"/>
      <dgm:spPr/>
      <dgm:t>
        <a:bodyPr/>
        <a:lstStyle/>
        <a:p>
          <a:endParaRPr lang="fr-FR"/>
        </a:p>
      </dgm:t>
    </dgm:pt>
    <dgm:pt modelId="{ED7A5531-AF94-E44C-8E0A-26470DCDC91B}" type="pres">
      <dgm:prSet presAssocID="{E950CF4E-C48D-6244-9D3F-19F7D94DC6FB}" presName="rootText" presStyleLbl="node2" presStyleIdx="0" presStyleCnt="2" custScaleX="99443" custScaleY="101753" custLinFactNeighborX="1007" custLinFactNeighborY="-420">
        <dgm:presLayoutVars>
          <dgm:chPref val="3"/>
        </dgm:presLayoutVars>
      </dgm:prSet>
      <dgm:spPr/>
      <dgm:t>
        <a:bodyPr/>
        <a:lstStyle/>
        <a:p>
          <a:endParaRPr lang="fr-FR"/>
        </a:p>
      </dgm:t>
    </dgm:pt>
    <dgm:pt modelId="{F7AA63C9-F51D-E547-96B2-80F8C6279E53}" type="pres">
      <dgm:prSet presAssocID="{E950CF4E-C48D-6244-9D3F-19F7D94DC6FB}" presName="rootConnector" presStyleLbl="node2" presStyleIdx="0" presStyleCnt="2"/>
      <dgm:spPr/>
      <dgm:t>
        <a:bodyPr/>
        <a:lstStyle/>
        <a:p>
          <a:endParaRPr lang="fr-FR"/>
        </a:p>
      </dgm:t>
    </dgm:pt>
    <dgm:pt modelId="{9B842271-02E7-634D-A2FE-0C86EA799C2E}" type="pres">
      <dgm:prSet presAssocID="{E950CF4E-C48D-6244-9D3F-19F7D94DC6FB}" presName="hierChild4" presStyleCnt="0"/>
      <dgm:spPr/>
      <dgm:t>
        <a:bodyPr/>
        <a:lstStyle/>
        <a:p>
          <a:endParaRPr lang="fr-FR"/>
        </a:p>
      </dgm:t>
    </dgm:pt>
    <dgm:pt modelId="{84F80EAB-3EB4-BE42-84CD-72949C4A6661}" type="pres">
      <dgm:prSet presAssocID="{E950CF4E-C48D-6244-9D3F-19F7D94DC6FB}" presName="hierChild5" presStyleCnt="0"/>
      <dgm:spPr/>
      <dgm:t>
        <a:bodyPr/>
        <a:lstStyle/>
        <a:p>
          <a:endParaRPr lang="fr-FR"/>
        </a:p>
      </dgm:t>
    </dgm:pt>
    <dgm:pt modelId="{BD34024D-D4DC-F442-947A-448076AEE9BA}" type="pres">
      <dgm:prSet presAssocID="{6AD678E6-CD42-084D-8C0D-BD5D59194186}" presName="Name37" presStyleLbl="parChTrans1D2" presStyleIdx="1" presStyleCnt="6"/>
      <dgm:spPr/>
      <dgm:t>
        <a:bodyPr/>
        <a:lstStyle/>
        <a:p>
          <a:endParaRPr lang="fr-FR"/>
        </a:p>
      </dgm:t>
    </dgm:pt>
    <dgm:pt modelId="{7C716B5E-12EC-1A48-9D77-2799141EE459}" type="pres">
      <dgm:prSet presAssocID="{854EA6FD-7D83-EC4B-AABD-EEE76F65E4FC}" presName="hierRoot2" presStyleCnt="0">
        <dgm:presLayoutVars>
          <dgm:hierBranch val="init"/>
        </dgm:presLayoutVars>
      </dgm:prSet>
      <dgm:spPr/>
      <dgm:t>
        <a:bodyPr/>
        <a:lstStyle/>
        <a:p>
          <a:endParaRPr lang="fr-FR"/>
        </a:p>
      </dgm:t>
    </dgm:pt>
    <dgm:pt modelId="{5F6B2E7D-2188-FF45-92ED-74908C6B8B0F}" type="pres">
      <dgm:prSet presAssocID="{854EA6FD-7D83-EC4B-AABD-EEE76F65E4FC}" presName="rootComposite" presStyleCnt="0"/>
      <dgm:spPr/>
      <dgm:t>
        <a:bodyPr/>
        <a:lstStyle/>
        <a:p>
          <a:endParaRPr lang="fr-FR"/>
        </a:p>
      </dgm:t>
    </dgm:pt>
    <dgm:pt modelId="{5B06698F-F7DD-1246-A624-B4AF71DC8062}" type="pres">
      <dgm:prSet presAssocID="{854EA6FD-7D83-EC4B-AABD-EEE76F65E4FC}" presName="rootText" presStyleLbl="node2" presStyleIdx="1" presStyleCnt="2">
        <dgm:presLayoutVars>
          <dgm:chPref val="3"/>
        </dgm:presLayoutVars>
      </dgm:prSet>
      <dgm:spPr/>
      <dgm:t>
        <a:bodyPr/>
        <a:lstStyle/>
        <a:p>
          <a:endParaRPr lang="fr-FR"/>
        </a:p>
      </dgm:t>
    </dgm:pt>
    <dgm:pt modelId="{1F52590A-7AA3-294A-A3C5-51B4CA938D40}" type="pres">
      <dgm:prSet presAssocID="{854EA6FD-7D83-EC4B-AABD-EEE76F65E4FC}" presName="rootConnector" presStyleLbl="node2" presStyleIdx="1" presStyleCnt="2"/>
      <dgm:spPr/>
      <dgm:t>
        <a:bodyPr/>
        <a:lstStyle/>
        <a:p>
          <a:endParaRPr lang="fr-FR"/>
        </a:p>
      </dgm:t>
    </dgm:pt>
    <dgm:pt modelId="{0B6B6896-522D-3442-9C79-F40E5A5C8888}" type="pres">
      <dgm:prSet presAssocID="{854EA6FD-7D83-EC4B-AABD-EEE76F65E4FC}" presName="hierChild4" presStyleCnt="0"/>
      <dgm:spPr/>
      <dgm:t>
        <a:bodyPr/>
        <a:lstStyle/>
        <a:p>
          <a:endParaRPr lang="fr-FR"/>
        </a:p>
      </dgm:t>
    </dgm:pt>
    <dgm:pt modelId="{981F7659-BFA3-8A46-A501-40F8DE5F18C6}" type="pres">
      <dgm:prSet presAssocID="{854EA6FD-7D83-EC4B-AABD-EEE76F65E4FC}" presName="hierChild5" presStyleCnt="0"/>
      <dgm:spPr/>
      <dgm:t>
        <a:bodyPr/>
        <a:lstStyle/>
        <a:p>
          <a:endParaRPr lang="fr-FR"/>
        </a:p>
      </dgm:t>
    </dgm:pt>
    <dgm:pt modelId="{A4184F85-BF6C-A94F-99DB-C2DEC4ABAFE8}" type="pres">
      <dgm:prSet presAssocID="{85C5A49F-2D2C-8843-9FF6-475155287C85}" presName="hierChild3" presStyleCnt="0"/>
      <dgm:spPr/>
      <dgm:t>
        <a:bodyPr/>
        <a:lstStyle/>
        <a:p>
          <a:endParaRPr lang="fr-FR"/>
        </a:p>
      </dgm:t>
    </dgm:pt>
    <dgm:pt modelId="{01EB8061-89A8-3547-B39D-B2BD50F0DF10}" type="pres">
      <dgm:prSet presAssocID="{1A946AAB-19CE-9244-B72D-D85C63228176}" presName="hierRoot1" presStyleCnt="0">
        <dgm:presLayoutVars>
          <dgm:hierBranch val="init"/>
        </dgm:presLayoutVars>
      </dgm:prSet>
      <dgm:spPr/>
      <dgm:t>
        <a:bodyPr/>
        <a:lstStyle/>
        <a:p>
          <a:endParaRPr lang="fr-FR"/>
        </a:p>
      </dgm:t>
    </dgm:pt>
    <dgm:pt modelId="{D7F38EA3-922B-454A-AF8F-D71C72B411AD}" type="pres">
      <dgm:prSet presAssocID="{1A946AAB-19CE-9244-B72D-D85C63228176}" presName="rootComposite1" presStyleCnt="0"/>
      <dgm:spPr/>
      <dgm:t>
        <a:bodyPr/>
        <a:lstStyle/>
        <a:p>
          <a:endParaRPr lang="fr-FR"/>
        </a:p>
      </dgm:t>
    </dgm:pt>
    <dgm:pt modelId="{C56CE6B7-4298-9C49-BC7A-FEDBCCF81350}" type="pres">
      <dgm:prSet presAssocID="{1A946AAB-19CE-9244-B72D-D85C63228176}" presName="rootText1" presStyleLbl="node0" presStyleIdx="1" presStyleCnt="2" custScaleX="167052">
        <dgm:presLayoutVars>
          <dgm:chPref val="3"/>
        </dgm:presLayoutVars>
      </dgm:prSet>
      <dgm:spPr/>
      <dgm:t>
        <a:bodyPr/>
        <a:lstStyle/>
        <a:p>
          <a:endParaRPr lang="fr-FR"/>
        </a:p>
      </dgm:t>
    </dgm:pt>
    <dgm:pt modelId="{E6088557-431F-0E4E-B04D-D48C3021C8E8}" type="pres">
      <dgm:prSet presAssocID="{1A946AAB-19CE-9244-B72D-D85C63228176}" presName="rootConnector1" presStyleLbl="node1" presStyleIdx="0" presStyleCnt="0"/>
      <dgm:spPr/>
      <dgm:t>
        <a:bodyPr/>
        <a:lstStyle/>
        <a:p>
          <a:endParaRPr lang="fr-FR"/>
        </a:p>
      </dgm:t>
    </dgm:pt>
    <dgm:pt modelId="{E7C3BBBA-7F78-6A4A-8423-1C6AFC7661B4}" type="pres">
      <dgm:prSet presAssocID="{1A946AAB-19CE-9244-B72D-D85C63228176}" presName="hierChild2" presStyleCnt="0"/>
      <dgm:spPr/>
      <dgm:t>
        <a:bodyPr/>
        <a:lstStyle/>
        <a:p>
          <a:endParaRPr lang="fr-FR"/>
        </a:p>
      </dgm:t>
    </dgm:pt>
    <dgm:pt modelId="{A4062862-5455-484E-AC06-663E7C4602A5}" type="pres">
      <dgm:prSet presAssocID="{1A946AAB-19CE-9244-B72D-D85C63228176}" presName="hierChild3" presStyleCnt="0"/>
      <dgm:spPr/>
      <dgm:t>
        <a:bodyPr/>
        <a:lstStyle/>
        <a:p>
          <a:endParaRPr lang="fr-FR"/>
        </a:p>
      </dgm:t>
    </dgm:pt>
    <dgm:pt modelId="{1F946644-B88E-AC4C-BEF1-98CBFD2C2356}" type="pres">
      <dgm:prSet presAssocID="{4A764F21-788D-7746-AF09-B65BFB0C4BCD}" presName="Name111" presStyleLbl="parChTrans1D2" presStyleIdx="2" presStyleCnt="6"/>
      <dgm:spPr/>
      <dgm:t>
        <a:bodyPr/>
        <a:lstStyle/>
        <a:p>
          <a:endParaRPr lang="fr-FR"/>
        </a:p>
      </dgm:t>
    </dgm:pt>
    <dgm:pt modelId="{38D34FFB-28BF-1941-8B1F-26DCA21F3FA5}" type="pres">
      <dgm:prSet presAssocID="{A8DCDE96-3E43-4C42-A568-328ABF7F2C9A}" presName="hierRoot3" presStyleCnt="0">
        <dgm:presLayoutVars>
          <dgm:hierBranch val="init"/>
        </dgm:presLayoutVars>
      </dgm:prSet>
      <dgm:spPr/>
      <dgm:t>
        <a:bodyPr/>
        <a:lstStyle/>
        <a:p>
          <a:endParaRPr lang="fr-FR"/>
        </a:p>
      </dgm:t>
    </dgm:pt>
    <dgm:pt modelId="{1C8DDEA1-6316-7446-918C-D631DFFF3B70}" type="pres">
      <dgm:prSet presAssocID="{A8DCDE96-3E43-4C42-A568-328ABF7F2C9A}" presName="rootComposite3" presStyleCnt="0"/>
      <dgm:spPr/>
      <dgm:t>
        <a:bodyPr/>
        <a:lstStyle/>
        <a:p>
          <a:endParaRPr lang="fr-FR"/>
        </a:p>
      </dgm:t>
    </dgm:pt>
    <dgm:pt modelId="{F7B4798A-0EEE-A344-BCB4-1F41B880506C}" type="pres">
      <dgm:prSet presAssocID="{A8DCDE96-3E43-4C42-A568-328ABF7F2C9A}" presName="rootText3" presStyleLbl="asst1" presStyleIdx="0" presStyleCnt="4" custScaleX="98396" custLinFactNeighborX="168" custLinFactNeighborY="-315">
        <dgm:presLayoutVars>
          <dgm:chPref val="3"/>
        </dgm:presLayoutVars>
      </dgm:prSet>
      <dgm:spPr/>
      <dgm:t>
        <a:bodyPr/>
        <a:lstStyle/>
        <a:p>
          <a:endParaRPr lang="fr-FR"/>
        </a:p>
      </dgm:t>
    </dgm:pt>
    <dgm:pt modelId="{844AC8FD-4730-9D4E-9BC8-C9FB1B5A8815}" type="pres">
      <dgm:prSet presAssocID="{A8DCDE96-3E43-4C42-A568-328ABF7F2C9A}" presName="rootConnector3" presStyleLbl="asst1" presStyleIdx="0" presStyleCnt="4"/>
      <dgm:spPr/>
      <dgm:t>
        <a:bodyPr/>
        <a:lstStyle/>
        <a:p>
          <a:endParaRPr lang="fr-FR"/>
        </a:p>
      </dgm:t>
    </dgm:pt>
    <dgm:pt modelId="{FC6075CD-BE93-9540-AA11-D090F0837AC6}" type="pres">
      <dgm:prSet presAssocID="{A8DCDE96-3E43-4C42-A568-328ABF7F2C9A}" presName="hierChild6" presStyleCnt="0"/>
      <dgm:spPr/>
      <dgm:t>
        <a:bodyPr/>
        <a:lstStyle/>
        <a:p>
          <a:endParaRPr lang="fr-FR"/>
        </a:p>
      </dgm:t>
    </dgm:pt>
    <dgm:pt modelId="{BEDEBE75-0CCB-3C47-9EF4-B2B4B7981566}" type="pres">
      <dgm:prSet presAssocID="{A8DCDE96-3E43-4C42-A568-328ABF7F2C9A}" presName="hierChild7" presStyleCnt="0"/>
      <dgm:spPr/>
      <dgm:t>
        <a:bodyPr/>
        <a:lstStyle/>
        <a:p>
          <a:endParaRPr lang="fr-FR"/>
        </a:p>
      </dgm:t>
    </dgm:pt>
    <dgm:pt modelId="{E667886E-19D2-4140-86D1-08601A6615CE}" type="pres">
      <dgm:prSet presAssocID="{706E9768-581E-AE41-AFE1-F2E87757697D}" presName="Name111" presStyleLbl="parChTrans1D2" presStyleIdx="3" presStyleCnt="6"/>
      <dgm:spPr/>
      <dgm:t>
        <a:bodyPr/>
        <a:lstStyle/>
        <a:p>
          <a:endParaRPr lang="fr-FR"/>
        </a:p>
      </dgm:t>
    </dgm:pt>
    <dgm:pt modelId="{51A24CBB-DF53-8545-B647-A3496A1BFFF0}" type="pres">
      <dgm:prSet presAssocID="{0CCD135D-C789-6647-AE7A-00A01BFD4453}" presName="hierRoot3" presStyleCnt="0">
        <dgm:presLayoutVars>
          <dgm:hierBranch val="init"/>
        </dgm:presLayoutVars>
      </dgm:prSet>
      <dgm:spPr/>
      <dgm:t>
        <a:bodyPr/>
        <a:lstStyle/>
        <a:p>
          <a:endParaRPr lang="fr-FR"/>
        </a:p>
      </dgm:t>
    </dgm:pt>
    <dgm:pt modelId="{B6CE35A3-3D07-E246-96A8-052F496377B8}" type="pres">
      <dgm:prSet presAssocID="{0CCD135D-C789-6647-AE7A-00A01BFD4453}" presName="rootComposite3" presStyleCnt="0"/>
      <dgm:spPr/>
      <dgm:t>
        <a:bodyPr/>
        <a:lstStyle/>
        <a:p>
          <a:endParaRPr lang="fr-FR"/>
        </a:p>
      </dgm:t>
    </dgm:pt>
    <dgm:pt modelId="{B397DB5A-D622-FA42-9B72-AAB832518D98}" type="pres">
      <dgm:prSet presAssocID="{0CCD135D-C789-6647-AE7A-00A01BFD4453}" presName="rootText3" presStyleLbl="asst1" presStyleIdx="1" presStyleCnt="4" custScaleX="98257">
        <dgm:presLayoutVars>
          <dgm:chPref val="3"/>
        </dgm:presLayoutVars>
      </dgm:prSet>
      <dgm:spPr/>
      <dgm:t>
        <a:bodyPr/>
        <a:lstStyle/>
        <a:p>
          <a:endParaRPr lang="fr-FR"/>
        </a:p>
      </dgm:t>
    </dgm:pt>
    <dgm:pt modelId="{55B32BD7-8DBB-BE42-A47B-E7E21549641F}" type="pres">
      <dgm:prSet presAssocID="{0CCD135D-C789-6647-AE7A-00A01BFD4453}" presName="rootConnector3" presStyleLbl="asst1" presStyleIdx="1" presStyleCnt="4"/>
      <dgm:spPr/>
      <dgm:t>
        <a:bodyPr/>
        <a:lstStyle/>
        <a:p>
          <a:endParaRPr lang="fr-FR"/>
        </a:p>
      </dgm:t>
    </dgm:pt>
    <dgm:pt modelId="{74577AAF-8288-634D-AEA5-A6652C50D0A3}" type="pres">
      <dgm:prSet presAssocID="{0CCD135D-C789-6647-AE7A-00A01BFD4453}" presName="hierChild6" presStyleCnt="0"/>
      <dgm:spPr/>
      <dgm:t>
        <a:bodyPr/>
        <a:lstStyle/>
        <a:p>
          <a:endParaRPr lang="fr-FR"/>
        </a:p>
      </dgm:t>
    </dgm:pt>
    <dgm:pt modelId="{43D95661-01C7-FB49-9BEE-0EE96BA51257}" type="pres">
      <dgm:prSet presAssocID="{0CCD135D-C789-6647-AE7A-00A01BFD4453}" presName="hierChild7" presStyleCnt="0"/>
      <dgm:spPr/>
      <dgm:t>
        <a:bodyPr/>
        <a:lstStyle/>
        <a:p>
          <a:endParaRPr lang="fr-FR"/>
        </a:p>
      </dgm:t>
    </dgm:pt>
    <dgm:pt modelId="{BEA25F7B-7951-B943-B66E-14842166C104}" type="pres">
      <dgm:prSet presAssocID="{A3A71531-3A40-D54D-83C5-4DE1BE1BB5CE}" presName="Name111" presStyleLbl="parChTrans1D2" presStyleIdx="4" presStyleCnt="6"/>
      <dgm:spPr/>
      <dgm:t>
        <a:bodyPr/>
        <a:lstStyle/>
        <a:p>
          <a:endParaRPr lang="fr-FR"/>
        </a:p>
      </dgm:t>
    </dgm:pt>
    <dgm:pt modelId="{C0163AFE-EE82-5949-ADF4-D8D391DB2EEF}" type="pres">
      <dgm:prSet presAssocID="{2654C183-A9E8-144F-933F-8ECEF9B2FF6B}" presName="hierRoot3" presStyleCnt="0">
        <dgm:presLayoutVars>
          <dgm:hierBranch val="init"/>
        </dgm:presLayoutVars>
      </dgm:prSet>
      <dgm:spPr/>
      <dgm:t>
        <a:bodyPr/>
        <a:lstStyle/>
        <a:p>
          <a:endParaRPr lang="fr-FR"/>
        </a:p>
      </dgm:t>
    </dgm:pt>
    <dgm:pt modelId="{4A0C6718-8CF6-604B-95AC-98EEFDE25066}" type="pres">
      <dgm:prSet presAssocID="{2654C183-A9E8-144F-933F-8ECEF9B2FF6B}" presName="rootComposite3" presStyleCnt="0"/>
      <dgm:spPr/>
      <dgm:t>
        <a:bodyPr/>
        <a:lstStyle/>
        <a:p>
          <a:endParaRPr lang="fr-FR"/>
        </a:p>
      </dgm:t>
    </dgm:pt>
    <dgm:pt modelId="{F14D61A5-1BFA-414D-A268-521457E34E28}" type="pres">
      <dgm:prSet presAssocID="{2654C183-A9E8-144F-933F-8ECEF9B2FF6B}" presName="rootText3" presStyleLbl="asst1" presStyleIdx="2" presStyleCnt="4" custScaleX="98396">
        <dgm:presLayoutVars>
          <dgm:chPref val="3"/>
        </dgm:presLayoutVars>
      </dgm:prSet>
      <dgm:spPr/>
      <dgm:t>
        <a:bodyPr/>
        <a:lstStyle/>
        <a:p>
          <a:endParaRPr lang="fr-FR"/>
        </a:p>
      </dgm:t>
    </dgm:pt>
    <dgm:pt modelId="{813C080D-26DB-8A4F-BF88-3DFFDF6371BB}" type="pres">
      <dgm:prSet presAssocID="{2654C183-A9E8-144F-933F-8ECEF9B2FF6B}" presName="rootConnector3" presStyleLbl="asst1" presStyleIdx="2" presStyleCnt="4"/>
      <dgm:spPr/>
      <dgm:t>
        <a:bodyPr/>
        <a:lstStyle/>
        <a:p>
          <a:endParaRPr lang="fr-FR"/>
        </a:p>
      </dgm:t>
    </dgm:pt>
    <dgm:pt modelId="{3D96FDC4-CC8A-8748-86A6-34E6624F49D6}" type="pres">
      <dgm:prSet presAssocID="{2654C183-A9E8-144F-933F-8ECEF9B2FF6B}" presName="hierChild6" presStyleCnt="0"/>
      <dgm:spPr/>
      <dgm:t>
        <a:bodyPr/>
        <a:lstStyle/>
        <a:p>
          <a:endParaRPr lang="fr-FR"/>
        </a:p>
      </dgm:t>
    </dgm:pt>
    <dgm:pt modelId="{1E9D9762-6A49-154F-8B09-0A4988FFE580}" type="pres">
      <dgm:prSet presAssocID="{2654C183-A9E8-144F-933F-8ECEF9B2FF6B}" presName="hierChild7" presStyleCnt="0"/>
      <dgm:spPr/>
      <dgm:t>
        <a:bodyPr/>
        <a:lstStyle/>
        <a:p>
          <a:endParaRPr lang="fr-FR"/>
        </a:p>
      </dgm:t>
    </dgm:pt>
    <dgm:pt modelId="{5C1FDE86-B911-9643-ADBD-2E7E7BBCE2B1}" type="pres">
      <dgm:prSet presAssocID="{EDFFE4BD-4399-5F43-BAEF-6C13E6C4EAB3}" presName="Name111" presStyleLbl="parChTrans1D2" presStyleIdx="5" presStyleCnt="6"/>
      <dgm:spPr/>
      <dgm:t>
        <a:bodyPr/>
        <a:lstStyle/>
        <a:p>
          <a:endParaRPr lang="fr-FR"/>
        </a:p>
      </dgm:t>
    </dgm:pt>
    <dgm:pt modelId="{9A1BD5BB-E060-124E-A336-6FF1F8389F8E}" type="pres">
      <dgm:prSet presAssocID="{4A0EDC3F-1652-A349-A19C-AC3E99081FE9}" presName="hierRoot3" presStyleCnt="0">
        <dgm:presLayoutVars>
          <dgm:hierBranch val="init"/>
        </dgm:presLayoutVars>
      </dgm:prSet>
      <dgm:spPr/>
      <dgm:t>
        <a:bodyPr/>
        <a:lstStyle/>
        <a:p>
          <a:endParaRPr lang="fr-FR"/>
        </a:p>
      </dgm:t>
    </dgm:pt>
    <dgm:pt modelId="{33F8A3BE-E37F-3F4F-B8C2-5F45BCFB8EF2}" type="pres">
      <dgm:prSet presAssocID="{4A0EDC3F-1652-A349-A19C-AC3E99081FE9}" presName="rootComposite3" presStyleCnt="0"/>
      <dgm:spPr/>
      <dgm:t>
        <a:bodyPr/>
        <a:lstStyle/>
        <a:p>
          <a:endParaRPr lang="fr-FR"/>
        </a:p>
      </dgm:t>
    </dgm:pt>
    <dgm:pt modelId="{B7D33220-39E7-A947-9622-753DD34A4BF7}" type="pres">
      <dgm:prSet presAssocID="{4A0EDC3F-1652-A349-A19C-AC3E99081FE9}" presName="rootText3" presStyleLbl="asst1" presStyleIdx="3" presStyleCnt="4" custScaleX="98815">
        <dgm:presLayoutVars>
          <dgm:chPref val="3"/>
        </dgm:presLayoutVars>
      </dgm:prSet>
      <dgm:spPr/>
      <dgm:t>
        <a:bodyPr/>
        <a:lstStyle/>
        <a:p>
          <a:endParaRPr lang="fr-FR"/>
        </a:p>
      </dgm:t>
    </dgm:pt>
    <dgm:pt modelId="{46656EFD-F6F2-A744-AF59-DD15BF358091}" type="pres">
      <dgm:prSet presAssocID="{4A0EDC3F-1652-A349-A19C-AC3E99081FE9}" presName="rootConnector3" presStyleLbl="asst1" presStyleIdx="3" presStyleCnt="4"/>
      <dgm:spPr/>
      <dgm:t>
        <a:bodyPr/>
        <a:lstStyle/>
        <a:p>
          <a:endParaRPr lang="fr-FR"/>
        </a:p>
      </dgm:t>
    </dgm:pt>
    <dgm:pt modelId="{BC9A15EB-D93F-AB4D-89B7-83750745CEF3}" type="pres">
      <dgm:prSet presAssocID="{4A0EDC3F-1652-A349-A19C-AC3E99081FE9}" presName="hierChild6" presStyleCnt="0"/>
      <dgm:spPr/>
      <dgm:t>
        <a:bodyPr/>
        <a:lstStyle/>
        <a:p>
          <a:endParaRPr lang="fr-FR"/>
        </a:p>
      </dgm:t>
    </dgm:pt>
    <dgm:pt modelId="{BC353A8F-8D42-B243-96BA-DADF556F254E}" type="pres">
      <dgm:prSet presAssocID="{4A0EDC3F-1652-A349-A19C-AC3E99081FE9}" presName="hierChild7" presStyleCnt="0"/>
      <dgm:spPr/>
      <dgm:t>
        <a:bodyPr/>
        <a:lstStyle/>
        <a:p>
          <a:endParaRPr lang="fr-FR"/>
        </a:p>
      </dgm:t>
    </dgm:pt>
  </dgm:ptLst>
  <dgm:cxnLst>
    <dgm:cxn modelId="{AEB6C9D2-0ADC-4CF2-A27E-92DF17882364}" type="presOf" srcId="{854EA6FD-7D83-EC4B-AABD-EEE76F65E4FC}" destId="{1F52590A-7AA3-294A-A3C5-51B4CA938D40}" srcOrd="1" destOrd="0" presId="urn:microsoft.com/office/officeart/2005/8/layout/orgChart1"/>
    <dgm:cxn modelId="{53EAD0FB-2079-41AC-AFA7-B8E565563372}" type="presOf" srcId="{0CCD135D-C789-6647-AE7A-00A01BFD4453}" destId="{B397DB5A-D622-FA42-9B72-AAB832518D98}" srcOrd="0" destOrd="0" presId="urn:microsoft.com/office/officeart/2005/8/layout/orgChart1"/>
    <dgm:cxn modelId="{40BD8E70-D77B-474D-A277-9343E164621C}" type="presOf" srcId="{706E9768-581E-AE41-AFE1-F2E87757697D}" destId="{E667886E-19D2-4140-86D1-08601A6615CE}" srcOrd="0" destOrd="0" presId="urn:microsoft.com/office/officeart/2005/8/layout/orgChart1"/>
    <dgm:cxn modelId="{91A035B8-4DD9-4532-9172-E226872CB6E2}" type="presOf" srcId="{4A764F21-788D-7746-AF09-B65BFB0C4BCD}" destId="{1F946644-B88E-AC4C-BEF1-98CBFD2C2356}" srcOrd="0" destOrd="0" presId="urn:microsoft.com/office/officeart/2005/8/layout/orgChart1"/>
    <dgm:cxn modelId="{05E392B9-F644-EF42-A2CE-8EE88705BF9B}" srcId="{85C5A49F-2D2C-8843-9FF6-475155287C85}" destId="{E950CF4E-C48D-6244-9D3F-19F7D94DC6FB}" srcOrd="0" destOrd="0" parTransId="{C6942F9A-6811-6C41-8176-CE4CEDAC3A2C}" sibTransId="{0FBD96E2-9D73-0740-8807-26EEA8587359}"/>
    <dgm:cxn modelId="{1F2D2F0B-9EE4-4DBE-907B-0B1B08302E37}" type="presOf" srcId="{4A0EDC3F-1652-A349-A19C-AC3E99081FE9}" destId="{B7D33220-39E7-A947-9622-753DD34A4BF7}" srcOrd="0" destOrd="0" presId="urn:microsoft.com/office/officeart/2005/8/layout/orgChart1"/>
    <dgm:cxn modelId="{98A9E388-3D5E-4076-8C1D-08A1A605F3C6}" type="presOf" srcId="{A8DCDE96-3E43-4C42-A568-328ABF7F2C9A}" destId="{844AC8FD-4730-9D4E-9BC8-C9FB1B5A8815}" srcOrd="1" destOrd="0" presId="urn:microsoft.com/office/officeart/2005/8/layout/orgChart1"/>
    <dgm:cxn modelId="{18F8BAE0-25DB-4A72-811A-47A788B27E61}" type="presOf" srcId="{2654C183-A9E8-144F-933F-8ECEF9B2FF6B}" destId="{F14D61A5-1BFA-414D-A268-521457E34E28}" srcOrd="0" destOrd="0" presId="urn:microsoft.com/office/officeart/2005/8/layout/orgChart1"/>
    <dgm:cxn modelId="{85D20614-96B1-45E5-AFF6-5CF5ED1153E6}" type="presOf" srcId="{FDE9DB4B-95D1-F841-A864-3259C5BBEA88}" destId="{49FA7BD1-8EBA-5945-A0F8-7B1454E62884}" srcOrd="0" destOrd="0" presId="urn:microsoft.com/office/officeart/2005/8/layout/orgChart1"/>
    <dgm:cxn modelId="{BE2938A7-D038-4757-BF55-89132688BBC6}" type="presOf" srcId="{A3A71531-3A40-D54D-83C5-4DE1BE1BB5CE}" destId="{BEA25F7B-7951-B943-B66E-14842166C104}" srcOrd="0" destOrd="0" presId="urn:microsoft.com/office/officeart/2005/8/layout/orgChart1"/>
    <dgm:cxn modelId="{5118C46C-AF62-403A-A684-859913173CB1}" type="presOf" srcId="{4A0EDC3F-1652-A349-A19C-AC3E99081FE9}" destId="{46656EFD-F6F2-A744-AF59-DD15BF358091}" srcOrd="1" destOrd="0" presId="urn:microsoft.com/office/officeart/2005/8/layout/orgChart1"/>
    <dgm:cxn modelId="{6B777C77-8887-E647-8810-F6AE2AD0B6C5}" srcId="{85C5A49F-2D2C-8843-9FF6-475155287C85}" destId="{854EA6FD-7D83-EC4B-AABD-EEE76F65E4FC}" srcOrd="1" destOrd="0" parTransId="{6AD678E6-CD42-084D-8C0D-BD5D59194186}" sibTransId="{1587AD5C-CC1F-1244-8A2E-45DF74329D86}"/>
    <dgm:cxn modelId="{DD750384-08CC-F944-B124-A38934E5DE42}" srcId="{1A946AAB-19CE-9244-B72D-D85C63228176}" destId="{4A0EDC3F-1652-A349-A19C-AC3E99081FE9}" srcOrd="3" destOrd="0" parTransId="{EDFFE4BD-4399-5F43-BAEF-6C13E6C4EAB3}" sibTransId="{97BF6BE9-3BB4-FC42-8154-AA83AF6883D9}"/>
    <dgm:cxn modelId="{3FF8E33E-69CF-49D7-AAB7-C03DE8463849}" type="presOf" srcId="{0CCD135D-C789-6647-AE7A-00A01BFD4453}" destId="{55B32BD7-8DBB-BE42-A47B-E7E21549641F}" srcOrd="1" destOrd="0" presId="urn:microsoft.com/office/officeart/2005/8/layout/orgChart1"/>
    <dgm:cxn modelId="{86A562A2-7F7C-C64F-A539-688BC5625123}" srcId="{1A946AAB-19CE-9244-B72D-D85C63228176}" destId="{2654C183-A9E8-144F-933F-8ECEF9B2FF6B}" srcOrd="2" destOrd="0" parTransId="{A3A71531-3A40-D54D-83C5-4DE1BE1BB5CE}" sibTransId="{6438CE0A-52EB-DD41-AAC0-B0AC5FFC21F9}"/>
    <dgm:cxn modelId="{7F860383-1760-5547-9659-9F0A0D1A4BAD}" srcId="{1A946AAB-19CE-9244-B72D-D85C63228176}" destId="{0CCD135D-C789-6647-AE7A-00A01BFD4453}" srcOrd="1" destOrd="0" parTransId="{706E9768-581E-AE41-AFE1-F2E87757697D}" sibTransId="{24925D38-AF13-6F48-B615-5A5F50E75A8A}"/>
    <dgm:cxn modelId="{40B3EB8F-77BD-5E4D-9926-4EF643064DA1}" srcId="{FDE9DB4B-95D1-F841-A864-3259C5BBEA88}" destId="{1A946AAB-19CE-9244-B72D-D85C63228176}" srcOrd="1" destOrd="0" parTransId="{4B493D7C-DB38-3E4E-9F0E-410851A13209}" sibTransId="{EA8322A3-EF56-F14F-A2E5-3E4FAAE3D480}"/>
    <dgm:cxn modelId="{D25C80BB-53B0-4D6D-B6E8-D8AB9550400A}" type="presOf" srcId="{A8DCDE96-3E43-4C42-A568-328ABF7F2C9A}" destId="{F7B4798A-0EEE-A344-BCB4-1F41B880506C}" srcOrd="0" destOrd="0" presId="urn:microsoft.com/office/officeart/2005/8/layout/orgChart1"/>
    <dgm:cxn modelId="{CA59AADF-455C-4106-8FB2-E773F069A105}" type="presOf" srcId="{C6942F9A-6811-6C41-8176-CE4CEDAC3A2C}" destId="{18C08C58-084A-FA49-833E-E7D536437EC3}" srcOrd="0" destOrd="0" presId="urn:microsoft.com/office/officeart/2005/8/layout/orgChart1"/>
    <dgm:cxn modelId="{DE48E48D-0EDD-4C6F-9E3A-6BB089266617}" type="presOf" srcId="{E950CF4E-C48D-6244-9D3F-19F7D94DC6FB}" destId="{F7AA63C9-F51D-E547-96B2-80F8C6279E53}" srcOrd="1" destOrd="0" presId="urn:microsoft.com/office/officeart/2005/8/layout/orgChart1"/>
    <dgm:cxn modelId="{5E9892D9-B35A-442E-B376-399AACB58B8B}" type="presOf" srcId="{E950CF4E-C48D-6244-9D3F-19F7D94DC6FB}" destId="{ED7A5531-AF94-E44C-8E0A-26470DCDC91B}" srcOrd="0" destOrd="0" presId="urn:microsoft.com/office/officeart/2005/8/layout/orgChart1"/>
    <dgm:cxn modelId="{F0E705FF-8BD3-45DA-A025-427D04FD4E36}" type="presOf" srcId="{EDFFE4BD-4399-5F43-BAEF-6C13E6C4EAB3}" destId="{5C1FDE86-B911-9643-ADBD-2E7E7BBCE2B1}" srcOrd="0" destOrd="0" presId="urn:microsoft.com/office/officeart/2005/8/layout/orgChart1"/>
    <dgm:cxn modelId="{A8840F48-655A-1541-AC92-241E19330B18}" srcId="{1A946AAB-19CE-9244-B72D-D85C63228176}" destId="{A8DCDE96-3E43-4C42-A568-328ABF7F2C9A}" srcOrd="0" destOrd="0" parTransId="{4A764F21-788D-7746-AF09-B65BFB0C4BCD}" sibTransId="{B7C790A0-F962-4E48-B7AB-A50C567B0696}"/>
    <dgm:cxn modelId="{6DB7C6FD-8523-4C8E-AA5E-14086DCC7B45}" type="presOf" srcId="{2654C183-A9E8-144F-933F-8ECEF9B2FF6B}" destId="{813C080D-26DB-8A4F-BF88-3DFFDF6371BB}" srcOrd="1" destOrd="0" presId="urn:microsoft.com/office/officeart/2005/8/layout/orgChart1"/>
    <dgm:cxn modelId="{F462DF0B-BBE5-4646-9897-FED4D58C91DE}" type="presOf" srcId="{1A946AAB-19CE-9244-B72D-D85C63228176}" destId="{E6088557-431F-0E4E-B04D-D48C3021C8E8}" srcOrd="1" destOrd="0" presId="urn:microsoft.com/office/officeart/2005/8/layout/orgChart1"/>
    <dgm:cxn modelId="{462A68DD-D2E5-DA46-BF5C-2D8315F39526}" srcId="{FDE9DB4B-95D1-F841-A864-3259C5BBEA88}" destId="{85C5A49F-2D2C-8843-9FF6-475155287C85}" srcOrd="0" destOrd="0" parTransId="{AC5D0ABF-5075-A44B-AD7E-7953190DFB3D}" sibTransId="{A7C17F11-AC1D-F346-8D4E-5EBC01710A1E}"/>
    <dgm:cxn modelId="{C7A078DD-930F-4F4C-96A4-C4A9B88C158A}" type="presOf" srcId="{1A946AAB-19CE-9244-B72D-D85C63228176}" destId="{C56CE6B7-4298-9C49-BC7A-FEDBCCF81350}" srcOrd="0" destOrd="0" presId="urn:microsoft.com/office/officeart/2005/8/layout/orgChart1"/>
    <dgm:cxn modelId="{B2E7AADF-1D38-407F-A9AA-17C280DF760E}" type="presOf" srcId="{85C5A49F-2D2C-8843-9FF6-475155287C85}" destId="{BC8557B7-4DB4-1F48-B6D0-C23BEA6CCE13}" srcOrd="1" destOrd="0" presId="urn:microsoft.com/office/officeart/2005/8/layout/orgChart1"/>
    <dgm:cxn modelId="{0B514909-65E6-4512-95D6-D380CA3E9DFA}" type="presOf" srcId="{854EA6FD-7D83-EC4B-AABD-EEE76F65E4FC}" destId="{5B06698F-F7DD-1246-A624-B4AF71DC8062}" srcOrd="0" destOrd="0" presId="urn:microsoft.com/office/officeart/2005/8/layout/orgChart1"/>
    <dgm:cxn modelId="{132DAB21-5346-4245-9226-59D849355668}" type="presOf" srcId="{6AD678E6-CD42-084D-8C0D-BD5D59194186}" destId="{BD34024D-D4DC-F442-947A-448076AEE9BA}" srcOrd="0" destOrd="0" presId="urn:microsoft.com/office/officeart/2005/8/layout/orgChart1"/>
    <dgm:cxn modelId="{AE0EB11A-3F5F-40E8-9C6E-236DB438EA68}" type="presOf" srcId="{85C5A49F-2D2C-8843-9FF6-475155287C85}" destId="{3905E72E-47EF-724B-94EA-5D3D8A4021D7}" srcOrd="0" destOrd="0" presId="urn:microsoft.com/office/officeart/2005/8/layout/orgChart1"/>
    <dgm:cxn modelId="{E224C3EB-456C-4C68-8FF8-32B45AE9EA84}" type="presParOf" srcId="{49FA7BD1-8EBA-5945-A0F8-7B1454E62884}" destId="{B1C56B93-8496-1041-B9E8-E27E4F4BEE8B}" srcOrd="0" destOrd="0" presId="urn:microsoft.com/office/officeart/2005/8/layout/orgChart1"/>
    <dgm:cxn modelId="{A2F0739A-4D2B-418B-BD79-38580E45EA5A}" type="presParOf" srcId="{B1C56B93-8496-1041-B9E8-E27E4F4BEE8B}" destId="{CB8A7F05-7A3D-3949-A33E-EF1863DD392B}" srcOrd="0" destOrd="0" presId="urn:microsoft.com/office/officeart/2005/8/layout/orgChart1"/>
    <dgm:cxn modelId="{79ECC8AA-1C4F-42C8-863F-74368C061DD6}" type="presParOf" srcId="{CB8A7F05-7A3D-3949-A33E-EF1863DD392B}" destId="{3905E72E-47EF-724B-94EA-5D3D8A4021D7}" srcOrd="0" destOrd="0" presId="urn:microsoft.com/office/officeart/2005/8/layout/orgChart1"/>
    <dgm:cxn modelId="{42567DC6-6656-467D-ADB5-B1A4172CBD00}" type="presParOf" srcId="{CB8A7F05-7A3D-3949-A33E-EF1863DD392B}" destId="{BC8557B7-4DB4-1F48-B6D0-C23BEA6CCE13}" srcOrd="1" destOrd="0" presId="urn:microsoft.com/office/officeart/2005/8/layout/orgChart1"/>
    <dgm:cxn modelId="{B52244D1-A981-446D-A918-EC33DCA0794C}" type="presParOf" srcId="{B1C56B93-8496-1041-B9E8-E27E4F4BEE8B}" destId="{3882FF4C-F045-C345-B2B0-B98FE6CED658}" srcOrd="1" destOrd="0" presId="urn:microsoft.com/office/officeart/2005/8/layout/orgChart1"/>
    <dgm:cxn modelId="{0B10F86C-736B-410A-B577-EC7E8BA150D7}" type="presParOf" srcId="{3882FF4C-F045-C345-B2B0-B98FE6CED658}" destId="{18C08C58-084A-FA49-833E-E7D536437EC3}" srcOrd="0" destOrd="0" presId="urn:microsoft.com/office/officeart/2005/8/layout/orgChart1"/>
    <dgm:cxn modelId="{793E2637-5239-4166-8E17-8D4AE545E271}" type="presParOf" srcId="{3882FF4C-F045-C345-B2B0-B98FE6CED658}" destId="{23F7620A-26DE-9E4F-A409-8F0BC08025A8}" srcOrd="1" destOrd="0" presId="urn:microsoft.com/office/officeart/2005/8/layout/orgChart1"/>
    <dgm:cxn modelId="{722AB818-8CA7-4F14-A1EB-112256F6679B}" type="presParOf" srcId="{23F7620A-26DE-9E4F-A409-8F0BC08025A8}" destId="{640754F8-D0C8-224C-9710-8737345D6413}" srcOrd="0" destOrd="0" presId="urn:microsoft.com/office/officeart/2005/8/layout/orgChart1"/>
    <dgm:cxn modelId="{E3260E1B-4887-4F50-B56B-4769F155844A}" type="presParOf" srcId="{640754F8-D0C8-224C-9710-8737345D6413}" destId="{ED7A5531-AF94-E44C-8E0A-26470DCDC91B}" srcOrd="0" destOrd="0" presId="urn:microsoft.com/office/officeart/2005/8/layout/orgChart1"/>
    <dgm:cxn modelId="{8BD5724C-559C-4E15-980E-4CC6714BB90C}" type="presParOf" srcId="{640754F8-D0C8-224C-9710-8737345D6413}" destId="{F7AA63C9-F51D-E547-96B2-80F8C6279E53}" srcOrd="1" destOrd="0" presId="urn:microsoft.com/office/officeart/2005/8/layout/orgChart1"/>
    <dgm:cxn modelId="{AA8E47A9-24FE-41BF-8325-F655F07C940B}" type="presParOf" srcId="{23F7620A-26DE-9E4F-A409-8F0BC08025A8}" destId="{9B842271-02E7-634D-A2FE-0C86EA799C2E}" srcOrd="1" destOrd="0" presId="urn:microsoft.com/office/officeart/2005/8/layout/orgChart1"/>
    <dgm:cxn modelId="{5B169ACD-8259-4D6D-844F-F596A87C5ED1}" type="presParOf" srcId="{23F7620A-26DE-9E4F-A409-8F0BC08025A8}" destId="{84F80EAB-3EB4-BE42-84CD-72949C4A6661}" srcOrd="2" destOrd="0" presId="urn:microsoft.com/office/officeart/2005/8/layout/orgChart1"/>
    <dgm:cxn modelId="{DFEA63F3-9CC3-4F86-B4E8-B3C6E5051704}" type="presParOf" srcId="{3882FF4C-F045-C345-B2B0-B98FE6CED658}" destId="{BD34024D-D4DC-F442-947A-448076AEE9BA}" srcOrd="2" destOrd="0" presId="urn:microsoft.com/office/officeart/2005/8/layout/orgChart1"/>
    <dgm:cxn modelId="{6E64B1EB-C4EB-4531-8363-BC0668D9832A}" type="presParOf" srcId="{3882FF4C-F045-C345-B2B0-B98FE6CED658}" destId="{7C716B5E-12EC-1A48-9D77-2799141EE459}" srcOrd="3" destOrd="0" presId="urn:microsoft.com/office/officeart/2005/8/layout/orgChart1"/>
    <dgm:cxn modelId="{90953D13-A367-4890-8218-A6E8647A7AEB}" type="presParOf" srcId="{7C716B5E-12EC-1A48-9D77-2799141EE459}" destId="{5F6B2E7D-2188-FF45-92ED-74908C6B8B0F}" srcOrd="0" destOrd="0" presId="urn:microsoft.com/office/officeart/2005/8/layout/orgChart1"/>
    <dgm:cxn modelId="{605AACEE-120F-46D2-AF57-C66BB5F7C694}" type="presParOf" srcId="{5F6B2E7D-2188-FF45-92ED-74908C6B8B0F}" destId="{5B06698F-F7DD-1246-A624-B4AF71DC8062}" srcOrd="0" destOrd="0" presId="urn:microsoft.com/office/officeart/2005/8/layout/orgChart1"/>
    <dgm:cxn modelId="{CAF84251-F1BC-4654-BBE5-502F18AB4FBD}" type="presParOf" srcId="{5F6B2E7D-2188-FF45-92ED-74908C6B8B0F}" destId="{1F52590A-7AA3-294A-A3C5-51B4CA938D40}" srcOrd="1" destOrd="0" presId="urn:microsoft.com/office/officeart/2005/8/layout/orgChart1"/>
    <dgm:cxn modelId="{A8B2DED3-C225-41F7-8FA8-5895B26493D7}" type="presParOf" srcId="{7C716B5E-12EC-1A48-9D77-2799141EE459}" destId="{0B6B6896-522D-3442-9C79-F40E5A5C8888}" srcOrd="1" destOrd="0" presId="urn:microsoft.com/office/officeart/2005/8/layout/orgChart1"/>
    <dgm:cxn modelId="{5956357B-F089-4062-B14D-08781E2AD090}" type="presParOf" srcId="{7C716B5E-12EC-1A48-9D77-2799141EE459}" destId="{981F7659-BFA3-8A46-A501-40F8DE5F18C6}" srcOrd="2" destOrd="0" presId="urn:microsoft.com/office/officeart/2005/8/layout/orgChart1"/>
    <dgm:cxn modelId="{CEBCB48A-18F5-4190-AF52-3733D512BF31}" type="presParOf" srcId="{B1C56B93-8496-1041-B9E8-E27E4F4BEE8B}" destId="{A4184F85-BF6C-A94F-99DB-C2DEC4ABAFE8}" srcOrd="2" destOrd="0" presId="urn:microsoft.com/office/officeart/2005/8/layout/orgChart1"/>
    <dgm:cxn modelId="{DA1B0517-0769-4700-A0E6-02FFD4BA27EA}" type="presParOf" srcId="{49FA7BD1-8EBA-5945-A0F8-7B1454E62884}" destId="{01EB8061-89A8-3547-B39D-B2BD50F0DF10}" srcOrd="1" destOrd="0" presId="urn:microsoft.com/office/officeart/2005/8/layout/orgChart1"/>
    <dgm:cxn modelId="{3D1C84D0-43E3-4DA2-84DF-6583F471C84F}" type="presParOf" srcId="{01EB8061-89A8-3547-B39D-B2BD50F0DF10}" destId="{D7F38EA3-922B-454A-AF8F-D71C72B411AD}" srcOrd="0" destOrd="0" presId="urn:microsoft.com/office/officeart/2005/8/layout/orgChart1"/>
    <dgm:cxn modelId="{ECBD7462-1D5A-488B-B4AD-A9F10782ADBF}" type="presParOf" srcId="{D7F38EA3-922B-454A-AF8F-D71C72B411AD}" destId="{C56CE6B7-4298-9C49-BC7A-FEDBCCF81350}" srcOrd="0" destOrd="0" presId="urn:microsoft.com/office/officeart/2005/8/layout/orgChart1"/>
    <dgm:cxn modelId="{8769C8B8-0913-417C-91B8-AD5992CB1307}" type="presParOf" srcId="{D7F38EA3-922B-454A-AF8F-D71C72B411AD}" destId="{E6088557-431F-0E4E-B04D-D48C3021C8E8}" srcOrd="1" destOrd="0" presId="urn:microsoft.com/office/officeart/2005/8/layout/orgChart1"/>
    <dgm:cxn modelId="{B417E595-9645-4958-8F22-0FC0ECE6E40F}" type="presParOf" srcId="{01EB8061-89A8-3547-B39D-B2BD50F0DF10}" destId="{E7C3BBBA-7F78-6A4A-8423-1C6AFC7661B4}" srcOrd="1" destOrd="0" presId="urn:microsoft.com/office/officeart/2005/8/layout/orgChart1"/>
    <dgm:cxn modelId="{62BB4B41-D049-48CE-B474-F53DADD95F6F}" type="presParOf" srcId="{01EB8061-89A8-3547-B39D-B2BD50F0DF10}" destId="{A4062862-5455-484E-AC06-663E7C4602A5}" srcOrd="2" destOrd="0" presId="urn:microsoft.com/office/officeart/2005/8/layout/orgChart1"/>
    <dgm:cxn modelId="{D03AF985-E3FF-4215-B083-CDABF6C8ACED}" type="presParOf" srcId="{A4062862-5455-484E-AC06-663E7C4602A5}" destId="{1F946644-B88E-AC4C-BEF1-98CBFD2C2356}" srcOrd="0" destOrd="0" presId="urn:microsoft.com/office/officeart/2005/8/layout/orgChart1"/>
    <dgm:cxn modelId="{175A8FC6-3E7E-412B-9989-E38ADE3EF948}" type="presParOf" srcId="{A4062862-5455-484E-AC06-663E7C4602A5}" destId="{38D34FFB-28BF-1941-8B1F-26DCA21F3FA5}" srcOrd="1" destOrd="0" presId="urn:microsoft.com/office/officeart/2005/8/layout/orgChart1"/>
    <dgm:cxn modelId="{16FC589A-E9E0-453E-9008-2A4BDB3DC64D}" type="presParOf" srcId="{38D34FFB-28BF-1941-8B1F-26DCA21F3FA5}" destId="{1C8DDEA1-6316-7446-918C-D631DFFF3B70}" srcOrd="0" destOrd="0" presId="urn:microsoft.com/office/officeart/2005/8/layout/orgChart1"/>
    <dgm:cxn modelId="{925704F6-A7CD-4859-80AE-9757A16210DF}" type="presParOf" srcId="{1C8DDEA1-6316-7446-918C-D631DFFF3B70}" destId="{F7B4798A-0EEE-A344-BCB4-1F41B880506C}" srcOrd="0" destOrd="0" presId="urn:microsoft.com/office/officeart/2005/8/layout/orgChart1"/>
    <dgm:cxn modelId="{FDDB2191-C301-40CD-8F85-7EFCE3B4F4CF}" type="presParOf" srcId="{1C8DDEA1-6316-7446-918C-D631DFFF3B70}" destId="{844AC8FD-4730-9D4E-9BC8-C9FB1B5A8815}" srcOrd="1" destOrd="0" presId="urn:microsoft.com/office/officeart/2005/8/layout/orgChart1"/>
    <dgm:cxn modelId="{887E441D-DA80-4FB4-804E-E6207F0AA450}" type="presParOf" srcId="{38D34FFB-28BF-1941-8B1F-26DCA21F3FA5}" destId="{FC6075CD-BE93-9540-AA11-D090F0837AC6}" srcOrd="1" destOrd="0" presId="urn:microsoft.com/office/officeart/2005/8/layout/orgChart1"/>
    <dgm:cxn modelId="{CA756471-4689-4F34-95A2-A83140BA72D2}" type="presParOf" srcId="{38D34FFB-28BF-1941-8B1F-26DCA21F3FA5}" destId="{BEDEBE75-0CCB-3C47-9EF4-B2B4B7981566}" srcOrd="2" destOrd="0" presId="urn:microsoft.com/office/officeart/2005/8/layout/orgChart1"/>
    <dgm:cxn modelId="{2992B6BE-736B-4A88-A9B4-566D3DB6E858}" type="presParOf" srcId="{A4062862-5455-484E-AC06-663E7C4602A5}" destId="{E667886E-19D2-4140-86D1-08601A6615CE}" srcOrd="2" destOrd="0" presId="urn:microsoft.com/office/officeart/2005/8/layout/orgChart1"/>
    <dgm:cxn modelId="{C0CA5AEF-412E-4421-B01D-4FB4F21B5D2C}" type="presParOf" srcId="{A4062862-5455-484E-AC06-663E7C4602A5}" destId="{51A24CBB-DF53-8545-B647-A3496A1BFFF0}" srcOrd="3" destOrd="0" presId="urn:microsoft.com/office/officeart/2005/8/layout/orgChart1"/>
    <dgm:cxn modelId="{5C49F338-7732-407B-872B-8DEF7EF82AA8}" type="presParOf" srcId="{51A24CBB-DF53-8545-B647-A3496A1BFFF0}" destId="{B6CE35A3-3D07-E246-96A8-052F496377B8}" srcOrd="0" destOrd="0" presId="urn:microsoft.com/office/officeart/2005/8/layout/orgChart1"/>
    <dgm:cxn modelId="{51E27656-92E2-4E33-BE39-ED05C08621FA}" type="presParOf" srcId="{B6CE35A3-3D07-E246-96A8-052F496377B8}" destId="{B397DB5A-D622-FA42-9B72-AAB832518D98}" srcOrd="0" destOrd="0" presId="urn:microsoft.com/office/officeart/2005/8/layout/orgChart1"/>
    <dgm:cxn modelId="{607AEDA7-88C6-4720-9D56-3F4277D6FAE6}" type="presParOf" srcId="{B6CE35A3-3D07-E246-96A8-052F496377B8}" destId="{55B32BD7-8DBB-BE42-A47B-E7E21549641F}" srcOrd="1" destOrd="0" presId="urn:microsoft.com/office/officeart/2005/8/layout/orgChart1"/>
    <dgm:cxn modelId="{76C39996-7E6C-4060-BB36-6B73A7211127}" type="presParOf" srcId="{51A24CBB-DF53-8545-B647-A3496A1BFFF0}" destId="{74577AAF-8288-634D-AEA5-A6652C50D0A3}" srcOrd="1" destOrd="0" presId="urn:microsoft.com/office/officeart/2005/8/layout/orgChart1"/>
    <dgm:cxn modelId="{F19F3D2B-18E3-4F01-A1EC-7001AC632077}" type="presParOf" srcId="{51A24CBB-DF53-8545-B647-A3496A1BFFF0}" destId="{43D95661-01C7-FB49-9BEE-0EE96BA51257}" srcOrd="2" destOrd="0" presId="urn:microsoft.com/office/officeart/2005/8/layout/orgChart1"/>
    <dgm:cxn modelId="{FDB71374-0819-49F1-A7E8-0D9D9212F069}" type="presParOf" srcId="{A4062862-5455-484E-AC06-663E7C4602A5}" destId="{BEA25F7B-7951-B943-B66E-14842166C104}" srcOrd="4" destOrd="0" presId="urn:microsoft.com/office/officeart/2005/8/layout/orgChart1"/>
    <dgm:cxn modelId="{CB68D8E1-2567-4099-B6A4-49515D57B7B4}" type="presParOf" srcId="{A4062862-5455-484E-AC06-663E7C4602A5}" destId="{C0163AFE-EE82-5949-ADF4-D8D391DB2EEF}" srcOrd="5" destOrd="0" presId="urn:microsoft.com/office/officeart/2005/8/layout/orgChart1"/>
    <dgm:cxn modelId="{EA3E2E17-BACA-4939-8DF7-3D9EC2082DCC}" type="presParOf" srcId="{C0163AFE-EE82-5949-ADF4-D8D391DB2EEF}" destId="{4A0C6718-8CF6-604B-95AC-98EEFDE25066}" srcOrd="0" destOrd="0" presId="urn:microsoft.com/office/officeart/2005/8/layout/orgChart1"/>
    <dgm:cxn modelId="{77BC0BFA-F591-4DB4-9E54-FB033DDED9E3}" type="presParOf" srcId="{4A0C6718-8CF6-604B-95AC-98EEFDE25066}" destId="{F14D61A5-1BFA-414D-A268-521457E34E28}" srcOrd="0" destOrd="0" presId="urn:microsoft.com/office/officeart/2005/8/layout/orgChart1"/>
    <dgm:cxn modelId="{82451631-04A6-4668-8B9E-F8F8DA89ACDB}" type="presParOf" srcId="{4A0C6718-8CF6-604B-95AC-98EEFDE25066}" destId="{813C080D-26DB-8A4F-BF88-3DFFDF6371BB}" srcOrd="1" destOrd="0" presId="urn:microsoft.com/office/officeart/2005/8/layout/orgChart1"/>
    <dgm:cxn modelId="{5235796B-A9BA-4E03-91C6-28CAF58C6DE4}" type="presParOf" srcId="{C0163AFE-EE82-5949-ADF4-D8D391DB2EEF}" destId="{3D96FDC4-CC8A-8748-86A6-34E6624F49D6}" srcOrd="1" destOrd="0" presId="urn:microsoft.com/office/officeart/2005/8/layout/orgChart1"/>
    <dgm:cxn modelId="{8CD4FC62-5E1F-441D-A60D-D34F9EEE86CA}" type="presParOf" srcId="{C0163AFE-EE82-5949-ADF4-D8D391DB2EEF}" destId="{1E9D9762-6A49-154F-8B09-0A4988FFE580}" srcOrd="2" destOrd="0" presId="urn:microsoft.com/office/officeart/2005/8/layout/orgChart1"/>
    <dgm:cxn modelId="{4FDBE4B1-9657-47BB-A69F-285B4AA3C67D}" type="presParOf" srcId="{A4062862-5455-484E-AC06-663E7C4602A5}" destId="{5C1FDE86-B911-9643-ADBD-2E7E7BBCE2B1}" srcOrd="6" destOrd="0" presId="urn:microsoft.com/office/officeart/2005/8/layout/orgChart1"/>
    <dgm:cxn modelId="{391D07BF-3C4C-420E-8DB4-11AB4D9F7841}" type="presParOf" srcId="{A4062862-5455-484E-AC06-663E7C4602A5}" destId="{9A1BD5BB-E060-124E-A336-6FF1F8389F8E}" srcOrd="7" destOrd="0" presId="urn:microsoft.com/office/officeart/2005/8/layout/orgChart1"/>
    <dgm:cxn modelId="{E48927BE-1A84-41BC-A479-7AE6B240BA95}" type="presParOf" srcId="{9A1BD5BB-E060-124E-A336-6FF1F8389F8E}" destId="{33F8A3BE-E37F-3F4F-B8C2-5F45BCFB8EF2}" srcOrd="0" destOrd="0" presId="urn:microsoft.com/office/officeart/2005/8/layout/orgChart1"/>
    <dgm:cxn modelId="{412530B1-ED72-44A4-805F-5C55BD16B041}" type="presParOf" srcId="{33F8A3BE-E37F-3F4F-B8C2-5F45BCFB8EF2}" destId="{B7D33220-39E7-A947-9622-753DD34A4BF7}" srcOrd="0" destOrd="0" presId="urn:microsoft.com/office/officeart/2005/8/layout/orgChart1"/>
    <dgm:cxn modelId="{EDF97C55-2397-49E2-BA5D-B838D03DEA0C}" type="presParOf" srcId="{33F8A3BE-E37F-3F4F-B8C2-5F45BCFB8EF2}" destId="{46656EFD-F6F2-A744-AF59-DD15BF358091}" srcOrd="1" destOrd="0" presId="urn:microsoft.com/office/officeart/2005/8/layout/orgChart1"/>
    <dgm:cxn modelId="{A6DA1BB3-38C4-45A9-BC13-3505454DDEC7}" type="presParOf" srcId="{9A1BD5BB-E060-124E-A336-6FF1F8389F8E}" destId="{BC9A15EB-D93F-AB4D-89B7-83750745CEF3}" srcOrd="1" destOrd="0" presId="urn:microsoft.com/office/officeart/2005/8/layout/orgChart1"/>
    <dgm:cxn modelId="{5091E3B2-BF5D-40C6-BBF5-BF6F2EB9BE04}" type="presParOf" srcId="{9A1BD5BB-E060-124E-A336-6FF1F8389F8E}" destId="{BC353A8F-8D42-B243-96BA-DADF556F254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839BC24-9174-4F92-9149-4998BC6BDF3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6740E19-F12A-476A-AC6F-69466794333E}">
      <dgm:prSet phldrT="[Text]" custT="1"/>
      <dgm:spPr>
        <a:noFill/>
        <a:ln>
          <a:solidFill>
            <a:schemeClr val="bg1">
              <a:lumMod val="50000"/>
            </a:schemeClr>
          </a:solidFill>
        </a:ln>
      </dgm:spPr>
      <dgm:t>
        <a:bodyPr/>
        <a:lstStyle/>
        <a:p>
          <a:r>
            <a:rPr lang="en-US" sz="1800" noProof="0" dirty="0" smtClean="0">
              <a:solidFill>
                <a:srgbClr val="0070C0"/>
              </a:solidFill>
            </a:rPr>
            <a:t>Office of Origin</a:t>
          </a:r>
          <a:endParaRPr lang="en-US" sz="1800" noProof="0" dirty="0">
            <a:solidFill>
              <a:srgbClr val="0070C0"/>
            </a:solidFill>
          </a:endParaRPr>
        </a:p>
      </dgm:t>
    </dgm:pt>
    <dgm:pt modelId="{72B86010-C187-46B2-8D18-C4F81025B5B8}" type="parTrans" cxnId="{2F3C5FA7-C6E7-4CBB-BEE9-937369E49F7A}">
      <dgm:prSet/>
      <dgm:spPr/>
      <dgm:t>
        <a:bodyPr/>
        <a:lstStyle/>
        <a:p>
          <a:endParaRPr lang="en-US" noProof="0"/>
        </a:p>
      </dgm:t>
    </dgm:pt>
    <dgm:pt modelId="{862E9A3B-BD08-4A2D-9529-B36CB15BBDF9}" type="sibTrans" cxnId="{2F3C5FA7-C6E7-4CBB-BEE9-937369E49F7A}">
      <dgm:prSet/>
      <dgm:spPr/>
      <dgm:t>
        <a:bodyPr/>
        <a:lstStyle/>
        <a:p>
          <a:endParaRPr lang="en-US" noProof="0"/>
        </a:p>
      </dgm:t>
    </dgm:pt>
    <dgm:pt modelId="{23831BAE-DCC2-41A4-8791-270C17FCB007}">
      <dgm:prSet phldrT="[Text]" custT="1"/>
      <dgm:spPr>
        <a:noFill/>
        <a:ln>
          <a:solidFill>
            <a:schemeClr val="bg1">
              <a:lumMod val="50000"/>
            </a:schemeClr>
          </a:solidFill>
        </a:ln>
      </dgm:spPr>
      <dgm:t>
        <a:bodyPr/>
        <a:lstStyle/>
        <a:p>
          <a:r>
            <a:rPr lang="en-US" sz="1800" noProof="0" dirty="0" smtClean="0">
              <a:solidFill>
                <a:srgbClr val="0070C0"/>
              </a:solidFill>
            </a:rPr>
            <a:t>Designated Contracting Party</a:t>
          </a:r>
          <a:endParaRPr lang="en-US" sz="1800" noProof="0" dirty="0">
            <a:solidFill>
              <a:srgbClr val="0070C0"/>
            </a:solidFill>
          </a:endParaRPr>
        </a:p>
      </dgm:t>
    </dgm:pt>
    <dgm:pt modelId="{2DB9F4D3-519F-4A80-8B7E-70E8BF8E3A75}" type="parTrans" cxnId="{F4810A07-4907-4D3F-BBE9-9C9E9E0E1725}">
      <dgm:prSet/>
      <dgm:spPr>
        <a:noFill/>
        <a:ln>
          <a:solidFill>
            <a:schemeClr val="bg1">
              <a:lumMod val="50000"/>
            </a:schemeClr>
          </a:solidFill>
          <a:tailEnd type="triangle"/>
        </a:ln>
      </dgm:spPr>
      <dgm:t>
        <a:bodyPr/>
        <a:lstStyle/>
        <a:p>
          <a:endParaRPr lang="en-US" noProof="0">
            <a:solidFill>
              <a:srgbClr val="C00000"/>
            </a:solidFill>
          </a:endParaRPr>
        </a:p>
      </dgm:t>
    </dgm:pt>
    <dgm:pt modelId="{7FA45169-A26B-4933-9F08-55F387967D28}" type="sibTrans" cxnId="{F4810A07-4907-4D3F-BBE9-9C9E9E0E1725}">
      <dgm:prSet/>
      <dgm:spPr/>
      <dgm:t>
        <a:bodyPr/>
        <a:lstStyle/>
        <a:p>
          <a:endParaRPr lang="en-US" noProof="0"/>
        </a:p>
      </dgm:t>
    </dgm:pt>
    <dgm:pt modelId="{61D3D763-E882-4FCC-A5A3-C649D002EABB}">
      <dgm:prSet phldrT="[Text]" custT="1"/>
      <dgm:spPr>
        <a:noFill/>
        <a:ln>
          <a:solidFill>
            <a:schemeClr val="bg1">
              <a:lumMod val="50000"/>
            </a:schemeClr>
          </a:solidFill>
        </a:ln>
      </dgm:spPr>
      <dgm:t>
        <a:bodyPr/>
        <a:lstStyle/>
        <a:p>
          <a:r>
            <a:rPr lang="en-US" sz="1800" noProof="0" dirty="0" smtClean="0">
              <a:solidFill>
                <a:srgbClr val="0070C0"/>
              </a:solidFill>
            </a:rPr>
            <a:t>Designated Contracting Party</a:t>
          </a:r>
          <a:endParaRPr lang="en-US" sz="1800" noProof="0" dirty="0">
            <a:solidFill>
              <a:srgbClr val="0070C0"/>
            </a:solidFill>
          </a:endParaRPr>
        </a:p>
      </dgm:t>
    </dgm:pt>
    <dgm:pt modelId="{CE794817-8124-4428-B04E-2A991748D4D2}" type="sibTrans" cxnId="{E2AABECC-0895-48B3-A7C7-7BC4D083AB91}">
      <dgm:prSet/>
      <dgm:spPr/>
      <dgm:t>
        <a:bodyPr/>
        <a:lstStyle/>
        <a:p>
          <a:endParaRPr lang="en-US" noProof="0"/>
        </a:p>
      </dgm:t>
    </dgm:pt>
    <dgm:pt modelId="{AF120042-0BE5-40C1-BDFF-43D0846E1E54}" type="parTrans" cxnId="{E2AABECC-0895-48B3-A7C7-7BC4D083AB91}">
      <dgm:prSet/>
      <dgm:spPr>
        <a:noFill/>
        <a:ln>
          <a:solidFill>
            <a:schemeClr val="bg1">
              <a:lumMod val="50000"/>
            </a:schemeClr>
          </a:solidFill>
          <a:tailEnd type="triangle"/>
        </a:ln>
      </dgm:spPr>
      <dgm:t>
        <a:bodyPr/>
        <a:lstStyle/>
        <a:p>
          <a:endParaRPr lang="en-US" noProof="0">
            <a:solidFill>
              <a:srgbClr val="C00000"/>
            </a:solidFill>
          </a:endParaRPr>
        </a:p>
      </dgm:t>
    </dgm:pt>
    <dgm:pt modelId="{A30AC05D-B8D5-4A9C-A2E2-5BB7FEC22EB9}">
      <dgm:prSet phldrT="[Text]" custT="1"/>
      <dgm:spPr>
        <a:noFill/>
        <a:ln>
          <a:solidFill>
            <a:schemeClr val="bg1">
              <a:lumMod val="50000"/>
            </a:schemeClr>
          </a:solidFill>
        </a:ln>
      </dgm:spPr>
      <dgm:t>
        <a:bodyPr/>
        <a:lstStyle/>
        <a:p>
          <a:r>
            <a:rPr lang="en-US" sz="1800" noProof="0" dirty="0" smtClean="0">
              <a:solidFill>
                <a:srgbClr val="0070C0"/>
              </a:solidFill>
            </a:rPr>
            <a:t>Designated Contracting Party</a:t>
          </a:r>
          <a:endParaRPr lang="en-US" sz="1800" noProof="0" dirty="0">
            <a:solidFill>
              <a:srgbClr val="0070C0"/>
            </a:solidFill>
          </a:endParaRPr>
        </a:p>
      </dgm:t>
    </dgm:pt>
    <dgm:pt modelId="{5A32990F-E044-4925-99C2-41EA9C9D97F2}" type="sibTrans" cxnId="{1C806FDD-027A-416F-8706-35F28D3A8500}">
      <dgm:prSet/>
      <dgm:spPr/>
      <dgm:t>
        <a:bodyPr/>
        <a:lstStyle/>
        <a:p>
          <a:endParaRPr lang="en-US" noProof="0"/>
        </a:p>
      </dgm:t>
    </dgm:pt>
    <dgm:pt modelId="{FB81DD96-1BD8-4C7F-95A6-F3F55DF4915F}" type="parTrans" cxnId="{1C806FDD-027A-416F-8706-35F28D3A8500}">
      <dgm:prSet/>
      <dgm:spPr>
        <a:noFill/>
        <a:ln>
          <a:solidFill>
            <a:schemeClr val="bg1">
              <a:lumMod val="50000"/>
            </a:schemeClr>
          </a:solidFill>
          <a:tailEnd type="triangle"/>
        </a:ln>
      </dgm:spPr>
      <dgm:t>
        <a:bodyPr/>
        <a:lstStyle/>
        <a:p>
          <a:endParaRPr lang="en-US" noProof="0">
            <a:solidFill>
              <a:srgbClr val="C00000"/>
            </a:solidFill>
          </a:endParaRPr>
        </a:p>
      </dgm:t>
    </dgm:pt>
    <dgm:pt modelId="{E1990B73-96C9-4D5F-AD9D-7F750CF995CD}">
      <dgm:prSet custT="1"/>
      <dgm:spPr>
        <a:solidFill>
          <a:schemeClr val="bg1"/>
        </a:solidFill>
        <a:ln>
          <a:solidFill>
            <a:schemeClr val="bg1">
              <a:lumMod val="50000"/>
            </a:schemeClr>
          </a:solidFill>
        </a:ln>
      </dgm:spPr>
      <dgm:t>
        <a:bodyPr/>
        <a:lstStyle/>
        <a:p>
          <a:r>
            <a:rPr lang="es-ES_tradnl" sz="2000" noProof="0" dirty="0" smtClean="0">
              <a:solidFill>
                <a:srgbClr val="0070C0"/>
              </a:solidFill>
            </a:rPr>
            <a:t>WIPO</a:t>
          </a:r>
          <a:endParaRPr lang="en-US" sz="2000" noProof="0" dirty="0">
            <a:solidFill>
              <a:srgbClr val="0070C0"/>
            </a:solidFill>
          </a:endParaRPr>
        </a:p>
      </dgm:t>
    </dgm:pt>
    <dgm:pt modelId="{4D887681-4708-47EA-8F42-DAD1C445E108}" type="sibTrans" cxnId="{6E243B9B-3A77-4AFF-BB3C-A62CD89EC28A}">
      <dgm:prSet/>
      <dgm:spPr/>
      <dgm:t>
        <a:bodyPr/>
        <a:lstStyle/>
        <a:p>
          <a:endParaRPr lang="en-US" noProof="0"/>
        </a:p>
      </dgm:t>
    </dgm:pt>
    <dgm:pt modelId="{48CE8052-47AA-47AA-A2BE-703BBC50A70B}" type="parTrans" cxnId="{6E243B9B-3A77-4AFF-BB3C-A62CD89EC28A}">
      <dgm:prSet/>
      <dgm:spPr/>
      <dgm:t>
        <a:bodyPr/>
        <a:lstStyle/>
        <a:p>
          <a:endParaRPr lang="en-US" noProof="0"/>
        </a:p>
      </dgm:t>
    </dgm:pt>
    <dgm:pt modelId="{953BCBF3-AD09-436A-8BA4-630D00358217}">
      <dgm:prSet custT="1"/>
      <dgm:spPr>
        <a:noFill/>
        <a:ln>
          <a:solidFill>
            <a:schemeClr val="bg1">
              <a:lumMod val="50000"/>
            </a:schemeClr>
          </a:solidFill>
        </a:ln>
      </dgm:spPr>
      <dgm:t>
        <a:bodyPr/>
        <a:lstStyle/>
        <a:p>
          <a:r>
            <a:rPr lang="en-US" sz="1800" noProof="0" dirty="0" smtClean="0">
              <a:solidFill>
                <a:srgbClr val="0070C0"/>
              </a:solidFill>
            </a:rPr>
            <a:t>Applicant</a:t>
          </a:r>
          <a:endParaRPr lang="en-US" sz="1800" noProof="0" dirty="0">
            <a:solidFill>
              <a:srgbClr val="0070C0"/>
            </a:solidFill>
          </a:endParaRPr>
        </a:p>
      </dgm:t>
    </dgm:pt>
    <dgm:pt modelId="{7202D7F6-EA28-4E36-88E3-D011B90770AD}" type="parTrans" cxnId="{DCDF6ED9-50AD-4CAC-90C4-2EFAD8FAFB9E}">
      <dgm:prSet/>
      <dgm:spPr/>
      <dgm:t>
        <a:bodyPr/>
        <a:lstStyle/>
        <a:p>
          <a:endParaRPr lang="en-US"/>
        </a:p>
      </dgm:t>
    </dgm:pt>
    <dgm:pt modelId="{4A524ED5-212C-4B93-9293-B4818994920A}" type="sibTrans" cxnId="{DCDF6ED9-50AD-4CAC-90C4-2EFAD8FAFB9E}">
      <dgm:prSet/>
      <dgm:spPr/>
      <dgm:t>
        <a:bodyPr/>
        <a:lstStyle/>
        <a:p>
          <a:endParaRPr lang="en-US"/>
        </a:p>
      </dgm:t>
    </dgm:pt>
    <dgm:pt modelId="{033785F4-5D52-4056-92FF-73D93264982A}" type="pres">
      <dgm:prSet presAssocID="{4839BC24-9174-4F92-9149-4998BC6BDF31}" presName="hierChild1" presStyleCnt="0">
        <dgm:presLayoutVars>
          <dgm:orgChart val="1"/>
          <dgm:chPref val="1"/>
          <dgm:dir/>
          <dgm:animOne val="branch"/>
          <dgm:animLvl val="lvl"/>
          <dgm:resizeHandles/>
        </dgm:presLayoutVars>
      </dgm:prSet>
      <dgm:spPr/>
      <dgm:t>
        <a:bodyPr/>
        <a:lstStyle/>
        <a:p>
          <a:endParaRPr lang="en-US"/>
        </a:p>
      </dgm:t>
    </dgm:pt>
    <dgm:pt modelId="{381379E3-B571-4A6B-859D-6FC673F3FE98}" type="pres">
      <dgm:prSet presAssocID="{E1990B73-96C9-4D5F-AD9D-7F750CF995CD}" presName="hierRoot1" presStyleCnt="0">
        <dgm:presLayoutVars>
          <dgm:hierBranch val="init"/>
        </dgm:presLayoutVars>
      </dgm:prSet>
      <dgm:spPr/>
    </dgm:pt>
    <dgm:pt modelId="{5038B227-B0DB-4D3A-AA9F-70B7E888089E}" type="pres">
      <dgm:prSet presAssocID="{E1990B73-96C9-4D5F-AD9D-7F750CF995CD}" presName="rootComposite1" presStyleCnt="0"/>
      <dgm:spPr/>
    </dgm:pt>
    <dgm:pt modelId="{8C6FCED2-91A0-4DEF-93FC-E21A96383287}" type="pres">
      <dgm:prSet presAssocID="{E1990B73-96C9-4D5F-AD9D-7F750CF995CD}" presName="rootText1" presStyleLbl="node0" presStyleIdx="0" presStyleCnt="3" custLinFactX="47938" custLinFactNeighborX="100000" custLinFactNeighborY="45480">
        <dgm:presLayoutVars>
          <dgm:chPref val="3"/>
        </dgm:presLayoutVars>
      </dgm:prSet>
      <dgm:spPr/>
      <dgm:t>
        <a:bodyPr/>
        <a:lstStyle/>
        <a:p>
          <a:endParaRPr lang="en-US"/>
        </a:p>
      </dgm:t>
    </dgm:pt>
    <dgm:pt modelId="{64B3DFA0-515F-42B8-AD0C-93C9F047BC7F}" type="pres">
      <dgm:prSet presAssocID="{E1990B73-96C9-4D5F-AD9D-7F750CF995CD}" presName="rootConnector1" presStyleLbl="node1" presStyleIdx="0" presStyleCnt="0"/>
      <dgm:spPr/>
      <dgm:t>
        <a:bodyPr/>
        <a:lstStyle/>
        <a:p>
          <a:endParaRPr lang="en-US"/>
        </a:p>
      </dgm:t>
    </dgm:pt>
    <dgm:pt modelId="{962C6D20-7714-4FFF-AE2E-8C5A2A2FFDC2}" type="pres">
      <dgm:prSet presAssocID="{E1990B73-96C9-4D5F-AD9D-7F750CF995CD}" presName="hierChild2" presStyleCnt="0"/>
      <dgm:spPr/>
    </dgm:pt>
    <dgm:pt modelId="{919ABBC9-FA9B-4070-9B5E-4DE4BC3D42ED}" type="pres">
      <dgm:prSet presAssocID="{E1990B73-96C9-4D5F-AD9D-7F750CF995CD}" presName="hierChild3" presStyleCnt="0"/>
      <dgm:spPr/>
    </dgm:pt>
    <dgm:pt modelId="{E0B74C87-91FB-460B-A94C-E4E398E73F51}" type="pres">
      <dgm:prSet presAssocID="{953BCBF3-AD09-436A-8BA4-630D00358217}" presName="hierRoot1" presStyleCnt="0">
        <dgm:presLayoutVars>
          <dgm:hierBranch val="init"/>
        </dgm:presLayoutVars>
      </dgm:prSet>
      <dgm:spPr/>
    </dgm:pt>
    <dgm:pt modelId="{22C77047-E04A-4460-AC23-737560891B17}" type="pres">
      <dgm:prSet presAssocID="{953BCBF3-AD09-436A-8BA4-630D00358217}" presName="rootComposite1" presStyleCnt="0"/>
      <dgm:spPr/>
    </dgm:pt>
    <dgm:pt modelId="{3C2D2E74-34A2-43FD-ADEE-8E5A1A8D6F78}" type="pres">
      <dgm:prSet presAssocID="{953BCBF3-AD09-436A-8BA4-630D00358217}" presName="rootText1" presStyleLbl="node0" presStyleIdx="1" presStyleCnt="3" custLinFactNeighborX="-94940" custLinFactNeighborY="-26869">
        <dgm:presLayoutVars>
          <dgm:chPref val="3"/>
        </dgm:presLayoutVars>
      </dgm:prSet>
      <dgm:spPr/>
      <dgm:t>
        <a:bodyPr/>
        <a:lstStyle/>
        <a:p>
          <a:endParaRPr lang="en-US"/>
        </a:p>
      </dgm:t>
    </dgm:pt>
    <dgm:pt modelId="{AABD5CE9-03CB-464B-9277-33B74BB89B58}" type="pres">
      <dgm:prSet presAssocID="{953BCBF3-AD09-436A-8BA4-630D00358217}" presName="rootConnector1" presStyleLbl="node1" presStyleIdx="0" presStyleCnt="0"/>
      <dgm:spPr/>
      <dgm:t>
        <a:bodyPr/>
        <a:lstStyle/>
        <a:p>
          <a:endParaRPr lang="en-US"/>
        </a:p>
      </dgm:t>
    </dgm:pt>
    <dgm:pt modelId="{1963B278-1363-489C-BE47-4F97B919969B}" type="pres">
      <dgm:prSet presAssocID="{953BCBF3-AD09-436A-8BA4-630D00358217}" presName="hierChild2" presStyleCnt="0"/>
      <dgm:spPr/>
    </dgm:pt>
    <dgm:pt modelId="{5690A289-F3B5-47B8-B39B-61B9B081A261}" type="pres">
      <dgm:prSet presAssocID="{953BCBF3-AD09-436A-8BA4-630D00358217}" presName="hierChild3" presStyleCnt="0"/>
      <dgm:spPr/>
    </dgm:pt>
    <dgm:pt modelId="{EF6D53E4-B332-47F7-B7D3-884ED4A4A524}" type="pres">
      <dgm:prSet presAssocID="{B6740E19-F12A-476A-AC6F-69466794333E}" presName="hierRoot1" presStyleCnt="0">
        <dgm:presLayoutVars>
          <dgm:hierBranch val="init"/>
        </dgm:presLayoutVars>
      </dgm:prSet>
      <dgm:spPr/>
    </dgm:pt>
    <dgm:pt modelId="{FCF056A1-031D-42DB-9AF7-7B2A6332DEF6}" type="pres">
      <dgm:prSet presAssocID="{B6740E19-F12A-476A-AC6F-69466794333E}" presName="rootComposite1" presStyleCnt="0"/>
      <dgm:spPr/>
    </dgm:pt>
    <dgm:pt modelId="{C5D4029E-4A28-431E-8763-ED4723E0DA6D}" type="pres">
      <dgm:prSet presAssocID="{B6740E19-F12A-476A-AC6F-69466794333E}" presName="rootText1" presStyleLbl="node0" presStyleIdx="2" presStyleCnt="3" custLinFactY="-16087" custLinFactNeighborX="-93595" custLinFactNeighborY="-100000">
        <dgm:presLayoutVars>
          <dgm:chPref val="3"/>
        </dgm:presLayoutVars>
      </dgm:prSet>
      <dgm:spPr/>
      <dgm:t>
        <a:bodyPr/>
        <a:lstStyle/>
        <a:p>
          <a:endParaRPr lang="en-US"/>
        </a:p>
      </dgm:t>
    </dgm:pt>
    <dgm:pt modelId="{03210126-3FE3-422F-9943-DCF04AC4AF31}" type="pres">
      <dgm:prSet presAssocID="{B6740E19-F12A-476A-AC6F-69466794333E}" presName="rootConnector1" presStyleLbl="node1" presStyleIdx="0" presStyleCnt="0"/>
      <dgm:spPr/>
      <dgm:t>
        <a:bodyPr/>
        <a:lstStyle/>
        <a:p>
          <a:endParaRPr lang="en-US"/>
        </a:p>
      </dgm:t>
    </dgm:pt>
    <dgm:pt modelId="{1B3BBE5F-DDE3-4036-A5C8-55D6E2CE5443}" type="pres">
      <dgm:prSet presAssocID="{B6740E19-F12A-476A-AC6F-69466794333E}" presName="hierChild2" presStyleCnt="0"/>
      <dgm:spPr/>
    </dgm:pt>
    <dgm:pt modelId="{3B75CA8A-AF57-4AD7-B10D-949E17A39939}" type="pres">
      <dgm:prSet presAssocID="{FB81DD96-1BD8-4C7F-95A6-F3F55DF4915F}" presName="Name37" presStyleLbl="parChTrans1D2" presStyleIdx="0" presStyleCnt="3"/>
      <dgm:spPr/>
      <dgm:t>
        <a:bodyPr/>
        <a:lstStyle/>
        <a:p>
          <a:endParaRPr lang="en-US"/>
        </a:p>
      </dgm:t>
    </dgm:pt>
    <dgm:pt modelId="{E9101B3F-59DD-4B8B-9865-69E2C7B09654}" type="pres">
      <dgm:prSet presAssocID="{A30AC05D-B8D5-4A9C-A2E2-5BB7FEC22EB9}" presName="hierRoot2" presStyleCnt="0">
        <dgm:presLayoutVars>
          <dgm:hierBranch val="init"/>
        </dgm:presLayoutVars>
      </dgm:prSet>
      <dgm:spPr/>
    </dgm:pt>
    <dgm:pt modelId="{78D10B7C-CD95-40EB-8D65-1AB7B7F86DDB}" type="pres">
      <dgm:prSet presAssocID="{A30AC05D-B8D5-4A9C-A2E2-5BB7FEC22EB9}" presName="rootComposite" presStyleCnt="0"/>
      <dgm:spPr/>
    </dgm:pt>
    <dgm:pt modelId="{5C8D78A4-12BE-496E-A652-80D56445F8F6}" type="pres">
      <dgm:prSet presAssocID="{A30AC05D-B8D5-4A9C-A2E2-5BB7FEC22EB9}" presName="rootText" presStyleLbl="node2" presStyleIdx="0" presStyleCnt="3" custLinFactNeighborX="-94199" custLinFactNeighborY="81107">
        <dgm:presLayoutVars>
          <dgm:chPref val="3"/>
        </dgm:presLayoutVars>
      </dgm:prSet>
      <dgm:spPr/>
      <dgm:t>
        <a:bodyPr/>
        <a:lstStyle/>
        <a:p>
          <a:endParaRPr lang="en-US"/>
        </a:p>
      </dgm:t>
    </dgm:pt>
    <dgm:pt modelId="{061AD1BE-56DE-4125-8C05-7E9B2EC2999B}" type="pres">
      <dgm:prSet presAssocID="{A30AC05D-B8D5-4A9C-A2E2-5BB7FEC22EB9}" presName="rootConnector" presStyleLbl="node2" presStyleIdx="0" presStyleCnt="3"/>
      <dgm:spPr/>
      <dgm:t>
        <a:bodyPr/>
        <a:lstStyle/>
        <a:p>
          <a:endParaRPr lang="en-US"/>
        </a:p>
      </dgm:t>
    </dgm:pt>
    <dgm:pt modelId="{99A53519-420B-48A3-9C36-001541C37378}" type="pres">
      <dgm:prSet presAssocID="{A30AC05D-B8D5-4A9C-A2E2-5BB7FEC22EB9}" presName="hierChild4" presStyleCnt="0"/>
      <dgm:spPr/>
    </dgm:pt>
    <dgm:pt modelId="{9A5BF194-4426-4682-9203-4B88321133C2}" type="pres">
      <dgm:prSet presAssocID="{A30AC05D-B8D5-4A9C-A2E2-5BB7FEC22EB9}" presName="hierChild5" presStyleCnt="0"/>
      <dgm:spPr/>
    </dgm:pt>
    <dgm:pt modelId="{2CE0D22C-8A3F-4D16-A3B6-158F4A28EED5}" type="pres">
      <dgm:prSet presAssocID="{2DB9F4D3-519F-4A80-8B7E-70E8BF8E3A75}" presName="Name37" presStyleLbl="parChTrans1D2" presStyleIdx="1" presStyleCnt="3"/>
      <dgm:spPr/>
      <dgm:t>
        <a:bodyPr/>
        <a:lstStyle/>
        <a:p>
          <a:endParaRPr lang="en-US"/>
        </a:p>
      </dgm:t>
    </dgm:pt>
    <dgm:pt modelId="{7DBD0AE4-15FA-4F43-A92B-AECCF5FFE7A8}" type="pres">
      <dgm:prSet presAssocID="{23831BAE-DCC2-41A4-8791-270C17FCB007}" presName="hierRoot2" presStyleCnt="0">
        <dgm:presLayoutVars>
          <dgm:hierBranch val="init"/>
        </dgm:presLayoutVars>
      </dgm:prSet>
      <dgm:spPr/>
    </dgm:pt>
    <dgm:pt modelId="{89A5BA34-3EC3-4B54-90ED-54B0739AB066}" type="pres">
      <dgm:prSet presAssocID="{23831BAE-DCC2-41A4-8791-270C17FCB007}" presName="rootComposite" presStyleCnt="0"/>
      <dgm:spPr/>
    </dgm:pt>
    <dgm:pt modelId="{7EEBEAA8-FBC6-4773-AE7E-AE90595FFC3D}" type="pres">
      <dgm:prSet presAssocID="{23831BAE-DCC2-41A4-8791-270C17FCB007}" presName="rootText" presStyleLbl="node2" presStyleIdx="1" presStyleCnt="3" custLinFactNeighborX="-94199" custLinFactNeighborY="81107">
        <dgm:presLayoutVars>
          <dgm:chPref val="3"/>
        </dgm:presLayoutVars>
      </dgm:prSet>
      <dgm:spPr/>
      <dgm:t>
        <a:bodyPr/>
        <a:lstStyle/>
        <a:p>
          <a:endParaRPr lang="en-US"/>
        </a:p>
      </dgm:t>
    </dgm:pt>
    <dgm:pt modelId="{9B98CFB5-55F7-45EA-94F1-14BCB57ABB14}" type="pres">
      <dgm:prSet presAssocID="{23831BAE-DCC2-41A4-8791-270C17FCB007}" presName="rootConnector" presStyleLbl="node2" presStyleIdx="1" presStyleCnt="3"/>
      <dgm:spPr/>
      <dgm:t>
        <a:bodyPr/>
        <a:lstStyle/>
        <a:p>
          <a:endParaRPr lang="en-US"/>
        </a:p>
      </dgm:t>
    </dgm:pt>
    <dgm:pt modelId="{88B8DC40-77B7-42FE-B5BD-58EB0F4762D7}" type="pres">
      <dgm:prSet presAssocID="{23831BAE-DCC2-41A4-8791-270C17FCB007}" presName="hierChild4" presStyleCnt="0"/>
      <dgm:spPr/>
    </dgm:pt>
    <dgm:pt modelId="{02E895AD-E2C6-49D8-B49F-5E49417877BD}" type="pres">
      <dgm:prSet presAssocID="{23831BAE-DCC2-41A4-8791-270C17FCB007}" presName="hierChild5" presStyleCnt="0"/>
      <dgm:spPr/>
    </dgm:pt>
    <dgm:pt modelId="{B05360C5-2375-4816-A673-2DF9B9B5D7D1}" type="pres">
      <dgm:prSet presAssocID="{AF120042-0BE5-40C1-BDFF-43D0846E1E54}" presName="Name37" presStyleLbl="parChTrans1D2" presStyleIdx="2" presStyleCnt="3"/>
      <dgm:spPr/>
      <dgm:t>
        <a:bodyPr/>
        <a:lstStyle/>
        <a:p>
          <a:endParaRPr lang="en-US"/>
        </a:p>
      </dgm:t>
    </dgm:pt>
    <dgm:pt modelId="{884E0B54-3315-4539-BB67-D450D0B2B952}" type="pres">
      <dgm:prSet presAssocID="{61D3D763-E882-4FCC-A5A3-C649D002EABB}" presName="hierRoot2" presStyleCnt="0">
        <dgm:presLayoutVars>
          <dgm:hierBranch val="init"/>
        </dgm:presLayoutVars>
      </dgm:prSet>
      <dgm:spPr/>
    </dgm:pt>
    <dgm:pt modelId="{A0A3FDDE-1A04-48ED-9C3A-43CB79EBED6D}" type="pres">
      <dgm:prSet presAssocID="{61D3D763-E882-4FCC-A5A3-C649D002EABB}" presName="rootComposite" presStyleCnt="0"/>
      <dgm:spPr/>
    </dgm:pt>
    <dgm:pt modelId="{6A5085D8-3F18-449A-959F-FA32CF0F5B1A}" type="pres">
      <dgm:prSet presAssocID="{61D3D763-E882-4FCC-A5A3-C649D002EABB}" presName="rootText" presStyleLbl="node2" presStyleIdx="2" presStyleCnt="3" custLinFactNeighborX="-94199" custLinFactNeighborY="81107">
        <dgm:presLayoutVars>
          <dgm:chPref val="3"/>
        </dgm:presLayoutVars>
      </dgm:prSet>
      <dgm:spPr/>
      <dgm:t>
        <a:bodyPr/>
        <a:lstStyle/>
        <a:p>
          <a:endParaRPr lang="en-US"/>
        </a:p>
      </dgm:t>
    </dgm:pt>
    <dgm:pt modelId="{01ADD7F9-B49F-46BB-B91C-902FF50D3731}" type="pres">
      <dgm:prSet presAssocID="{61D3D763-E882-4FCC-A5A3-C649D002EABB}" presName="rootConnector" presStyleLbl="node2" presStyleIdx="2" presStyleCnt="3"/>
      <dgm:spPr/>
      <dgm:t>
        <a:bodyPr/>
        <a:lstStyle/>
        <a:p>
          <a:endParaRPr lang="en-US"/>
        </a:p>
      </dgm:t>
    </dgm:pt>
    <dgm:pt modelId="{C3A8E753-E398-46CB-8054-AD0711C38F10}" type="pres">
      <dgm:prSet presAssocID="{61D3D763-E882-4FCC-A5A3-C649D002EABB}" presName="hierChild4" presStyleCnt="0"/>
      <dgm:spPr/>
    </dgm:pt>
    <dgm:pt modelId="{93056761-C221-4236-902E-C5EEDDB690A7}" type="pres">
      <dgm:prSet presAssocID="{61D3D763-E882-4FCC-A5A3-C649D002EABB}" presName="hierChild5" presStyleCnt="0"/>
      <dgm:spPr/>
    </dgm:pt>
    <dgm:pt modelId="{F9229BAC-4C61-45F5-AAF3-58B45FDCF7ED}" type="pres">
      <dgm:prSet presAssocID="{B6740E19-F12A-476A-AC6F-69466794333E}" presName="hierChild3" presStyleCnt="0"/>
      <dgm:spPr/>
    </dgm:pt>
  </dgm:ptLst>
  <dgm:cxnLst>
    <dgm:cxn modelId="{43E2D270-1818-44DA-9F76-A0CFEE8554D5}" type="presOf" srcId="{B6740E19-F12A-476A-AC6F-69466794333E}" destId="{03210126-3FE3-422F-9943-DCF04AC4AF31}" srcOrd="1" destOrd="0" presId="urn:microsoft.com/office/officeart/2005/8/layout/orgChart1"/>
    <dgm:cxn modelId="{B403C192-420C-4F89-8E6C-01D36A617411}" type="presOf" srcId="{953BCBF3-AD09-436A-8BA4-630D00358217}" destId="{3C2D2E74-34A2-43FD-ADEE-8E5A1A8D6F78}" srcOrd="0" destOrd="0" presId="urn:microsoft.com/office/officeart/2005/8/layout/orgChart1"/>
    <dgm:cxn modelId="{EB96501B-FBB6-471E-8EDB-AE21AAD45534}" type="presOf" srcId="{E1990B73-96C9-4D5F-AD9D-7F750CF995CD}" destId="{64B3DFA0-515F-42B8-AD0C-93C9F047BC7F}" srcOrd="1" destOrd="0" presId="urn:microsoft.com/office/officeart/2005/8/layout/orgChart1"/>
    <dgm:cxn modelId="{3C547887-F0E5-40F7-B51D-FF14765C41D5}" type="presOf" srcId="{FB81DD96-1BD8-4C7F-95A6-F3F55DF4915F}" destId="{3B75CA8A-AF57-4AD7-B10D-949E17A39939}" srcOrd="0" destOrd="0" presId="urn:microsoft.com/office/officeart/2005/8/layout/orgChart1"/>
    <dgm:cxn modelId="{DB5B079E-D51C-47E5-A7F7-D6AEE534493D}" type="presOf" srcId="{E1990B73-96C9-4D5F-AD9D-7F750CF995CD}" destId="{8C6FCED2-91A0-4DEF-93FC-E21A96383287}" srcOrd="0" destOrd="0" presId="urn:microsoft.com/office/officeart/2005/8/layout/orgChart1"/>
    <dgm:cxn modelId="{6E243B9B-3A77-4AFF-BB3C-A62CD89EC28A}" srcId="{4839BC24-9174-4F92-9149-4998BC6BDF31}" destId="{E1990B73-96C9-4D5F-AD9D-7F750CF995CD}" srcOrd="0" destOrd="0" parTransId="{48CE8052-47AA-47AA-A2BE-703BBC50A70B}" sibTransId="{4D887681-4708-47EA-8F42-DAD1C445E108}"/>
    <dgm:cxn modelId="{EC7C55CB-EEB9-4EC8-B434-A73CCBEAEEBE}" type="presOf" srcId="{B6740E19-F12A-476A-AC6F-69466794333E}" destId="{C5D4029E-4A28-431E-8763-ED4723E0DA6D}" srcOrd="0" destOrd="0" presId="urn:microsoft.com/office/officeart/2005/8/layout/orgChart1"/>
    <dgm:cxn modelId="{EA1EF9E8-DCE3-45D4-835B-EBDAEBFEA7B3}" type="presOf" srcId="{4839BC24-9174-4F92-9149-4998BC6BDF31}" destId="{033785F4-5D52-4056-92FF-73D93264982A}" srcOrd="0" destOrd="0" presId="urn:microsoft.com/office/officeart/2005/8/layout/orgChart1"/>
    <dgm:cxn modelId="{9EE0F837-409B-4E4F-B254-A25AD0A71185}" type="presOf" srcId="{61D3D763-E882-4FCC-A5A3-C649D002EABB}" destId="{6A5085D8-3F18-449A-959F-FA32CF0F5B1A}" srcOrd="0" destOrd="0" presId="urn:microsoft.com/office/officeart/2005/8/layout/orgChart1"/>
    <dgm:cxn modelId="{7A6307F4-C7B7-45D4-861F-051DED919C80}" type="presOf" srcId="{23831BAE-DCC2-41A4-8791-270C17FCB007}" destId="{7EEBEAA8-FBC6-4773-AE7E-AE90595FFC3D}" srcOrd="0" destOrd="0" presId="urn:microsoft.com/office/officeart/2005/8/layout/orgChart1"/>
    <dgm:cxn modelId="{3E9E8FB9-0294-4263-9A53-2BC3A5207530}" type="presOf" srcId="{A30AC05D-B8D5-4A9C-A2E2-5BB7FEC22EB9}" destId="{5C8D78A4-12BE-496E-A652-80D56445F8F6}" srcOrd="0" destOrd="0" presId="urn:microsoft.com/office/officeart/2005/8/layout/orgChart1"/>
    <dgm:cxn modelId="{6342E674-6BDA-49A1-A380-9146E094944B}" type="presOf" srcId="{953BCBF3-AD09-436A-8BA4-630D00358217}" destId="{AABD5CE9-03CB-464B-9277-33B74BB89B58}" srcOrd="1" destOrd="0" presId="urn:microsoft.com/office/officeart/2005/8/layout/orgChart1"/>
    <dgm:cxn modelId="{1C806FDD-027A-416F-8706-35F28D3A8500}" srcId="{B6740E19-F12A-476A-AC6F-69466794333E}" destId="{A30AC05D-B8D5-4A9C-A2E2-5BB7FEC22EB9}" srcOrd="0" destOrd="0" parTransId="{FB81DD96-1BD8-4C7F-95A6-F3F55DF4915F}" sibTransId="{5A32990F-E044-4925-99C2-41EA9C9D97F2}"/>
    <dgm:cxn modelId="{E2AABECC-0895-48B3-A7C7-7BC4D083AB91}" srcId="{B6740E19-F12A-476A-AC6F-69466794333E}" destId="{61D3D763-E882-4FCC-A5A3-C649D002EABB}" srcOrd="2" destOrd="0" parTransId="{AF120042-0BE5-40C1-BDFF-43D0846E1E54}" sibTransId="{CE794817-8124-4428-B04E-2A991748D4D2}"/>
    <dgm:cxn modelId="{F262A239-0D33-4045-9A0B-35499AA7168E}" type="presOf" srcId="{2DB9F4D3-519F-4A80-8B7E-70E8BF8E3A75}" destId="{2CE0D22C-8A3F-4D16-A3B6-158F4A28EED5}" srcOrd="0" destOrd="0" presId="urn:microsoft.com/office/officeart/2005/8/layout/orgChart1"/>
    <dgm:cxn modelId="{01E74257-B907-4EBC-8594-F2204E860F5C}" type="presOf" srcId="{61D3D763-E882-4FCC-A5A3-C649D002EABB}" destId="{01ADD7F9-B49F-46BB-B91C-902FF50D3731}" srcOrd="1" destOrd="0" presId="urn:microsoft.com/office/officeart/2005/8/layout/orgChart1"/>
    <dgm:cxn modelId="{2F3C5FA7-C6E7-4CBB-BEE9-937369E49F7A}" srcId="{4839BC24-9174-4F92-9149-4998BC6BDF31}" destId="{B6740E19-F12A-476A-AC6F-69466794333E}" srcOrd="2" destOrd="0" parTransId="{72B86010-C187-46B2-8D18-C4F81025B5B8}" sibTransId="{862E9A3B-BD08-4A2D-9529-B36CB15BBDF9}"/>
    <dgm:cxn modelId="{DCDF6ED9-50AD-4CAC-90C4-2EFAD8FAFB9E}" srcId="{4839BC24-9174-4F92-9149-4998BC6BDF31}" destId="{953BCBF3-AD09-436A-8BA4-630D00358217}" srcOrd="1" destOrd="0" parTransId="{7202D7F6-EA28-4E36-88E3-D011B90770AD}" sibTransId="{4A524ED5-212C-4B93-9293-B4818994920A}"/>
    <dgm:cxn modelId="{F4810A07-4907-4D3F-BBE9-9C9E9E0E1725}" srcId="{B6740E19-F12A-476A-AC6F-69466794333E}" destId="{23831BAE-DCC2-41A4-8791-270C17FCB007}" srcOrd="1" destOrd="0" parTransId="{2DB9F4D3-519F-4A80-8B7E-70E8BF8E3A75}" sibTransId="{7FA45169-A26B-4933-9F08-55F387967D28}"/>
    <dgm:cxn modelId="{59072CEA-3EC0-4E89-84B0-AC2E70CDE682}" type="presOf" srcId="{23831BAE-DCC2-41A4-8791-270C17FCB007}" destId="{9B98CFB5-55F7-45EA-94F1-14BCB57ABB14}" srcOrd="1" destOrd="0" presId="urn:microsoft.com/office/officeart/2005/8/layout/orgChart1"/>
    <dgm:cxn modelId="{BC66B13E-51FB-4DC3-BE7C-2913001435B4}" type="presOf" srcId="{AF120042-0BE5-40C1-BDFF-43D0846E1E54}" destId="{B05360C5-2375-4816-A673-2DF9B9B5D7D1}" srcOrd="0" destOrd="0" presId="urn:microsoft.com/office/officeart/2005/8/layout/orgChart1"/>
    <dgm:cxn modelId="{EA4C8095-C1B8-49F3-89DB-DDD95F3851E9}" type="presOf" srcId="{A30AC05D-B8D5-4A9C-A2E2-5BB7FEC22EB9}" destId="{061AD1BE-56DE-4125-8C05-7E9B2EC2999B}" srcOrd="1" destOrd="0" presId="urn:microsoft.com/office/officeart/2005/8/layout/orgChart1"/>
    <dgm:cxn modelId="{273348E1-2AA8-4709-B324-E2F732A94168}" type="presParOf" srcId="{033785F4-5D52-4056-92FF-73D93264982A}" destId="{381379E3-B571-4A6B-859D-6FC673F3FE98}" srcOrd="0" destOrd="0" presId="urn:microsoft.com/office/officeart/2005/8/layout/orgChart1"/>
    <dgm:cxn modelId="{8F1F54A0-3D41-4C18-8F4A-DEA77ABFE6A0}" type="presParOf" srcId="{381379E3-B571-4A6B-859D-6FC673F3FE98}" destId="{5038B227-B0DB-4D3A-AA9F-70B7E888089E}" srcOrd="0" destOrd="0" presId="urn:microsoft.com/office/officeart/2005/8/layout/orgChart1"/>
    <dgm:cxn modelId="{F4FC1DF8-1FE7-4090-BC3C-30493247F993}" type="presParOf" srcId="{5038B227-B0DB-4D3A-AA9F-70B7E888089E}" destId="{8C6FCED2-91A0-4DEF-93FC-E21A96383287}" srcOrd="0" destOrd="0" presId="urn:microsoft.com/office/officeart/2005/8/layout/orgChart1"/>
    <dgm:cxn modelId="{644AB780-823A-4154-8F13-A9A187AECF90}" type="presParOf" srcId="{5038B227-B0DB-4D3A-AA9F-70B7E888089E}" destId="{64B3DFA0-515F-42B8-AD0C-93C9F047BC7F}" srcOrd="1" destOrd="0" presId="urn:microsoft.com/office/officeart/2005/8/layout/orgChart1"/>
    <dgm:cxn modelId="{BACAE0D7-5051-4C9C-A060-7CAFA8178FFE}" type="presParOf" srcId="{381379E3-B571-4A6B-859D-6FC673F3FE98}" destId="{962C6D20-7714-4FFF-AE2E-8C5A2A2FFDC2}" srcOrd="1" destOrd="0" presId="urn:microsoft.com/office/officeart/2005/8/layout/orgChart1"/>
    <dgm:cxn modelId="{4BF672FC-CE84-4F40-98DB-40520C22B71F}" type="presParOf" srcId="{381379E3-B571-4A6B-859D-6FC673F3FE98}" destId="{919ABBC9-FA9B-4070-9B5E-4DE4BC3D42ED}" srcOrd="2" destOrd="0" presId="urn:microsoft.com/office/officeart/2005/8/layout/orgChart1"/>
    <dgm:cxn modelId="{BC1A69A5-F3EC-4B8A-8253-CC807867FCFB}" type="presParOf" srcId="{033785F4-5D52-4056-92FF-73D93264982A}" destId="{E0B74C87-91FB-460B-A94C-E4E398E73F51}" srcOrd="1" destOrd="0" presId="urn:microsoft.com/office/officeart/2005/8/layout/orgChart1"/>
    <dgm:cxn modelId="{A51C6436-AB01-48A1-BD8C-8011507733B3}" type="presParOf" srcId="{E0B74C87-91FB-460B-A94C-E4E398E73F51}" destId="{22C77047-E04A-4460-AC23-737560891B17}" srcOrd="0" destOrd="0" presId="urn:microsoft.com/office/officeart/2005/8/layout/orgChart1"/>
    <dgm:cxn modelId="{1E17036A-AD58-4C5D-92D0-62064D8D671B}" type="presParOf" srcId="{22C77047-E04A-4460-AC23-737560891B17}" destId="{3C2D2E74-34A2-43FD-ADEE-8E5A1A8D6F78}" srcOrd="0" destOrd="0" presId="urn:microsoft.com/office/officeart/2005/8/layout/orgChart1"/>
    <dgm:cxn modelId="{ED4B9CB0-ACAF-4216-9B4A-4B73B501030F}" type="presParOf" srcId="{22C77047-E04A-4460-AC23-737560891B17}" destId="{AABD5CE9-03CB-464B-9277-33B74BB89B58}" srcOrd="1" destOrd="0" presId="urn:microsoft.com/office/officeart/2005/8/layout/orgChart1"/>
    <dgm:cxn modelId="{4C5396D5-547A-46B5-A019-508EB2C84FBA}" type="presParOf" srcId="{E0B74C87-91FB-460B-A94C-E4E398E73F51}" destId="{1963B278-1363-489C-BE47-4F97B919969B}" srcOrd="1" destOrd="0" presId="urn:microsoft.com/office/officeart/2005/8/layout/orgChart1"/>
    <dgm:cxn modelId="{8625A32B-E0F1-47CA-B6AB-CE12AB049B60}" type="presParOf" srcId="{E0B74C87-91FB-460B-A94C-E4E398E73F51}" destId="{5690A289-F3B5-47B8-B39B-61B9B081A261}" srcOrd="2" destOrd="0" presId="urn:microsoft.com/office/officeart/2005/8/layout/orgChart1"/>
    <dgm:cxn modelId="{03D4A7AD-FE99-4F0E-9A04-8564E1A1E9D3}" type="presParOf" srcId="{033785F4-5D52-4056-92FF-73D93264982A}" destId="{EF6D53E4-B332-47F7-B7D3-884ED4A4A524}" srcOrd="2" destOrd="0" presId="urn:microsoft.com/office/officeart/2005/8/layout/orgChart1"/>
    <dgm:cxn modelId="{61A5F2F1-75FF-4FCA-9139-BBC0B084A6EC}" type="presParOf" srcId="{EF6D53E4-B332-47F7-B7D3-884ED4A4A524}" destId="{FCF056A1-031D-42DB-9AF7-7B2A6332DEF6}" srcOrd="0" destOrd="0" presId="urn:microsoft.com/office/officeart/2005/8/layout/orgChart1"/>
    <dgm:cxn modelId="{4CFDAE33-6C8D-4AE3-9611-23041E643DF1}" type="presParOf" srcId="{FCF056A1-031D-42DB-9AF7-7B2A6332DEF6}" destId="{C5D4029E-4A28-431E-8763-ED4723E0DA6D}" srcOrd="0" destOrd="0" presId="urn:microsoft.com/office/officeart/2005/8/layout/orgChart1"/>
    <dgm:cxn modelId="{4B12A4C2-6D8A-4C7E-A9B8-A27FCEE21766}" type="presParOf" srcId="{FCF056A1-031D-42DB-9AF7-7B2A6332DEF6}" destId="{03210126-3FE3-422F-9943-DCF04AC4AF31}" srcOrd="1" destOrd="0" presId="urn:microsoft.com/office/officeart/2005/8/layout/orgChart1"/>
    <dgm:cxn modelId="{048A1672-8102-4919-B299-90D8F7328F76}" type="presParOf" srcId="{EF6D53E4-B332-47F7-B7D3-884ED4A4A524}" destId="{1B3BBE5F-DDE3-4036-A5C8-55D6E2CE5443}" srcOrd="1" destOrd="0" presId="urn:microsoft.com/office/officeart/2005/8/layout/orgChart1"/>
    <dgm:cxn modelId="{F9322369-19B7-40DD-9F31-50B6BAC31F3B}" type="presParOf" srcId="{1B3BBE5F-DDE3-4036-A5C8-55D6E2CE5443}" destId="{3B75CA8A-AF57-4AD7-B10D-949E17A39939}" srcOrd="0" destOrd="0" presId="urn:microsoft.com/office/officeart/2005/8/layout/orgChart1"/>
    <dgm:cxn modelId="{F0532ECB-9D0C-48C9-B263-75CE9434870C}" type="presParOf" srcId="{1B3BBE5F-DDE3-4036-A5C8-55D6E2CE5443}" destId="{E9101B3F-59DD-4B8B-9865-69E2C7B09654}" srcOrd="1" destOrd="0" presId="urn:microsoft.com/office/officeart/2005/8/layout/orgChart1"/>
    <dgm:cxn modelId="{342AB20C-A013-4795-99F2-A58551C351F7}" type="presParOf" srcId="{E9101B3F-59DD-4B8B-9865-69E2C7B09654}" destId="{78D10B7C-CD95-40EB-8D65-1AB7B7F86DDB}" srcOrd="0" destOrd="0" presId="urn:microsoft.com/office/officeart/2005/8/layout/orgChart1"/>
    <dgm:cxn modelId="{609068EE-56A2-4174-B096-CDE6D9A287F3}" type="presParOf" srcId="{78D10B7C-CD95-40EB-8D65-1AB7B7F86DDB}" destId="{5C8D78A4-12BE-496E-A652-80D56445F8F6}" srcOrd="0" destOrd="0" presId="urn:microsoft.com/office/officeart/2005/8/layout/orgChart1"/>
    <dgm:cxn modelId="{DBAFDB3A-A9BB-4DD4-8AB9-57731CDE4DF3}" type="presParOf" srcId="{78D10B7C-CD95-40EB-8D65-1AB7B7F86DDB}" destId="{061AD1BE-56DE-4125-8C05-7E9B2EC2999B}" srcOrd="1" destOrd="0" presId="urn:microsoft.com/office/officeart/2005/8/layout/orgChart1"/>
    <dgm:cxn modelId="{F96918CC-7766-4F75-9C97-5BA1D859C3C9}" type="presParOf" srcId="{E9101B3F-59DD-4B8B-9865-69E2C7B09654}" destId="{99A53519-420B-48A3-9C36-001541C37378}" srcOrd="1" destOrd="0" presId="urn:microsoft.com/office/officeart/2005/8/layout/orgChart1"/>
    <dgm:cxn modelId="{F8197F0A-514E-43D4-B129-E649634A8D28}" type="presParOf" srcId="{E9101B3F-59DD-4B8B-9865-69E2C7B09654}" destId="{9A5BF194-4426-4682-9203-4B88321133C2}" srcOrd="2" destOrd="0" presId="urn:microsoft.com/office/officeart/2005/8/layout/orgChart1"/>
    <dgm:cxn modelId="{870F3B77-7A68-4092-8A44-107594D1C4BF}" type="presParOf" srcId="{1B3BBE5F-DDE3-4036-A5C8-55D6E2CE5443}" destId="{2CE0D22C-8A3F-4D16-A3B6-158F4A28EED5}" srcOrd="2" destOrd="0" presId="urn:microsoft.com/office/officeart/2005/8/layout/orgChart1"/>
    <dgm:cxn modelId="{3BB62A17-5282-4101-B5E2-15AA63BA8AA5}" type="presParOf" srcId="{1B3BBE5F-DDE3-4036-A5C8-55D6E2CE5443}" destId="{7DBD0AE4-15FA-4F43-A92B-AECCF5FFE7A8}" srcOrd="3" destOrd="0" presId="urn:microsoft.com/office/officeart/2005/8/layout/orgChart1"/>
    <dgm:cxn modelId="{D55C07D4-5A41-4D9F-891C-10E2754461A4}" type="presParOf" srcId="{7DBD0AE4-15FA-4F43-A92B-AECCF5FFE7A8}" destId="{89A5BA34-3EC3-4B54-90ED-54B0739AB066}" srcOrd="0" destOrd="0" presId="urn:microsoft.com/office/officeart/2005/8/layout/orgChart1"/>
    <dgm:cxn modelId="{B693E051-3F98-4472-824B-D7BFBDCC052B}" type="presParOf" srcId="{89A5BA34-3EC3-4B54-90ED-54B0739AB066}" destId="{7EEBEAA8-FBC6-4773-AE7E-AE90595FFC3D}" srcOrd="0" destOrd="0" presId="urn:microsoft.com/office/officeart/2005/8/layout/orgChart1"/>
    <dgm:cxn modelId="{5485F194-AA8A-40C2-A05E-F422FB92436D}" type="presParOf" srcId="{89A5BA34-3EC3-4B54-90ED-54B0739AB066}" destId="{9B98CFB5-55F7-45EA-94F1-14BCB57ABB14}" srcOrd="1" destOrd="0" presId="urn:microsoft.com/office/officeart/2005/8/layout/orgChart1"/>
    <dgm:cxn modelId="{DA50758E-C2BA-4D5A-ABFE-1AF826ABBDCA}" type="presParOf" srcId="{7DBD0AE4-15FA-4F43-A92B-AECCF5FFE7A8}" destId="{88B8DC40-77B7-42FE-B5BD-58EB0F4762D7}" srcOrd="1" destOrd="0" presId="urn:microsoft.com/office/officeart/2005/8/layout/orgChart1"/>
    <dgm:cxn modelId="{649A5D2A-9CAE-4721-86E7-F1DA4D26AE37}" type="presParOf" srcId="{7DBD0AE4-15FA-4F43-A92B-AECCF5FFE7A8}" destId="{02E895AD-E2C6-49D8-B49F-5E49417877BD}" srcOrd="2" destOrd="0" presId="urn:microsoft.com/office/officeart/2005/8/layout/orgChart1"/>
    <dgm:cxn modelId="{E7F6B1FF-685C-4237-A7DD-2640687C1AE9}" type="presParOf" srcId="{1B3BBE5F-DDE3-4036-A5C8-55D6E2CE5443}" destId="{B05360C5-2375-4816-A673-2DF9B9B5D7D1}" srcOrd="4" destOrd="0" presId="urn:microsoft.com/office/officeart/2005/8/layout/orgChart1"/>
    <dgm:cxn modelId="{C65218DC-F1DE-4E0E-AA7A-D8DC3A8D76EB}" type="presParOf" srcId="{1B3BBE5F-DDE3-4036-A5C8-55D6E2CE5443}" destId="{884E0B54-3315-4539-BB67-D450D0B2B952}" srcOrd="5" destOrd="0" presId="urn:microsoft.com/office/officeart/2005/8/layout/orgChart1"/>
    <dgm:cxn modelId="{4A87F505-872E-4BE4-B8A8-B447E6CF1A59}" type="presParOf" srcId="{884E0B54-3315-4539-BB67-D450D0B2B952}" destId="{A0A3FDDE-1A04-48ED-9C3A-43CB79EBED6D}" srcOrd="0" destOrd="0" presId="urn:microsoft.com/office/officeart/2005/8/layout/orgChart1"/>
    <dgm:cxn modelId="{5457A41C-922D-49F4-8959-F4284D5C80EE}" type="presParOf" srcId="{A0A3FDDE-1A04-48ED-9C3A-43CB79EBED6D}" destId="{6A5085D8-3F18-449A-959F-FA32CF0F5B1A}" srcOrd="0" destOrd="0" presId="urn:microsoft.com/office/officeart/2005/8/layout/orgChart1"/>
    <dgm:cxn modelId="{25BA5DCC-AFD2-471B-92F8-F3F123F2F1D6}" type="presParOf" srcId="{A0A3FDDE-1A04-48ED-9C3A-43CB79EBED6D}" destId="{01ADD7F9-B49F-46BB-B91C-902FF50D3731}" srcOrd="1" destOrd="0" presId="urn:microsoft.com/office/officeart/2005/8/layout/orgChart1"/>
    <dgm:cxn modelId="{89842540-A6A2-4053-B745-BA3190B76D6B}" type="presParOf" srcId="{884E0B54-3315-4539-BB67-D450D0B2B952}" destId="{C3A8E753-E398-46CB-8054-AD0711C38F10}" srcOrd="1" destOrd="0" presId="urn:microsoft.com/office/officeart/2005/8/layout/orgChart1"/>
    <dgm:cxn modelId="{E41791E1-55DB-49E4-A13B-945439B466F8}" type="presParOf" srcId="{884E0B54-3315-4539-BB67-D450D0B2B952}" destId="{93056761-C221-4236-902E-C5EEDDB690A7}" srcOrd="2" destOrd="0" presId="urn:microsoft.com/office/officeart/2005/8/layout/orgChart1"/>
    <dgm:cxn modelId="{7CA2FB84-2534-4DBC-BFB2-3DB71BEE9D50}" type="presParOf" srcId="{EF6D53E4-B332-47F7-B7D3-884ED4A4A524}" destId="{F9229BAC-4C61-45F5-AAF3-58B45FDCF7ED}"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FDE86-B911-9643-ADBD-2E7E7BBCE2B1}">
      <dsp:nvSpPr>
        <dsp:cNvPr id="0" name=""/>
        <dsp:cNvSpPr/>
      </dsp:nvSpPr>
      <dsp:spPr>
        <a:xfrm>
          <a:off x="6613661" y="1115383"/>
          <a:ext cx="208784" cy="2202186"/>
        </a:xfrm>
        <a:custGeom>
          <a:avLst/>
          <a:gdLst/>
          <a:ahLst/>
          <a:cxnLst/>
          <a:rect l="0" t="0" r="0" b="0"/>
          <a:pathLst>
            <a:path>
              <a:moveTo>
                <a:pt x="0" y="0"/>
              </a:moveTo>
              <a:lnTo>
                <a:pt x="0" y="2202186"/>
              </a:lnTo>
              <a:lnTo>
                <a:pt x="208784" y="220218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A25F7B-7951-B943-B66E-14842166C104}">
      <dsp:nvSpPr>
        <dsp:cNvPr id="0" name=""/>
        <dsp:cNvSpPr/>
      </dsp:nvSpPr>
      <dsp:spPr>
        <a:xfrm>
          <a:off x="6416029" y="1115383"/>
          <a:ext cx="197632" cy="2202186"/>
        </a:xfrm>
        <a:custGeom>
          <a:avLst/>
          <a:gdLst/>
          <a:ahLst/>
          <a:cxnLst/>
          <a:rect l="0" t="0" r="0" b="0"/>
          <a:pathLst>
            <a:path>
              <a:moveTo>
                <a:pt x="197632" y="0"/>
              </a:moveTo>
              <a:lnTo>
                <a:pt x="197632" y="2202186"/>
              </a:lnTo>
              <a:lnTo>
                <a:pt x="0" y="220218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67886E-19D2-4140-86D1-08601A6615CE}">
      <dsp:nvSpPr>
        <dsp:cNvPr id="0" name=""/>
        <dsp:cNvSpPr/>
      </dsp:nvSpPr>
      <dsp:spPr>
        <a:xfrm>
          <a:off x="6613661" y="1115383"/>
          <a:ext cx="214035" cy="865816"/>
        </a:xfrm>
        <a:custGeom>
          <a:avLst/>
          <a:gdLst/>
          <a:ahLst/>
          <a:cxnLst/>
          <a:rect l="0" t="0" r="0" b="0"/>
          <a:pathLst>
            <a:path>
              <a:moveTo>
                <a:pt x="0" y="0"/>
              </a:moveTo>
              <a:lnTo>
                <a:pt x="0" y="865816"/>
              </a:lnTo>
              <a:lnTo>
                <a:pt x="214035" y="86581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946644-B88E-AC4C-BEF1-98CBFD2C2356}">
      <dsp:nvSpPr>
        <dsp:cNvPr id="0" name=""/>
        <dsp:cNvSpPr/>
      </dsp:nvSpPr>
      <dsp:spPr>
        <a:xfrm>
          <a:off x="6419191" y="1115383"/>
          <a:ext cx="194470" cy="862852"/>
        </a:xfrm>
        <a:custGeom>
          <a:avLst/>
          <a:gdLst/>
          <a:ahLst/>
          <a:cxnLst/>
          <a:rect l="0" t="0" r="0" b="0"/>
          <a:pathLst>
            <a:path>
              <a:moveTo>
                <a:pt x="194470" y="0"/>
              </a:moveTo>
              <a:lnTo>
                <a:pt x="194470" y="862852"/>
              </a:lnTo>
              <a:lnTo>
                <a:pt x="0" y="86285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34024D-D4DC-F442-947A-448076AEE9BA}">
      <dsp:nvSpPr>
        <dsp:cNvPr id="0" name=""/>
        <dsp:cNvSpPr/>
      </dsp:nvSpPr>
      <dsp:spPr>
        <a:xfrm>
          <a:off x="2079048" y="1115383"/>
          <a:ext cx="1133495" cy="395264"/>
        </a:xfrm>
        <a:custGeom>
          <a:avLst/>
          <a:gdLst/>
          <a:ahLst/>
          <a:cxnLst/>
          <a:rect l="0" t="0" r="0" b="0"/>
          <a:pathLst>
            <a:path>
              <a:moveTo>
                <a:pt x="0" y="0"/>
              </a:moveTo>
              <a:lnTo>
                <a:pt x="0" y="197632"/>
              </a:lnTo>
              <a:lnTo>
                <a:pt x="1133495" y="197632"/>
              </a:lnTo>
              <a:lnTo>
                <a:pt x="1133495" y="39526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C08C58-084A-FA49-833E-E7D536437EC3}">
      <dsp:nvSpPr>
        <dsp:cNvPr id="0" name=""/>
        <dsp:cNvSpPr/>
      </dsp:nvSpPr>
      <dsp:spPr>
        <a:xfrm>
          <a:off x="959265" y="1115383"/>
          <a:ext cx="1119783" cy="391311"/>
        </a:xfrm>
        <a:custGeom>
          <a:avLst/>
          <a:gdLst/>
          <a:ahLst/>
          <a:cxnLst/>
          <a:rect l="0" t="0" r="0" b="0"/>
          <a:pathLst>
            <a:path>
              <a:moveTo>
                <a:pt x="1119783" y="0"/>
              </a:moveTo>
              <a:lnTo>
                <a:pt x="1119783" y="193679"/>
              </a:lnTo>
              <a:lnTo>
                <a:pt x="0" y="193679"/>
              </a:lnTo>
              <a:lnTo>
                <a:pt x="0" y="39131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05E72E-47EF-724B-94EA-5D3D8A4021D7}">
      <dsp:nvSpPr>
        <dsp:cNvPr id="0" name=""/>
        <dsp:cNvSpPr/>
      </dsp:nvSpPr>
      <dsp:spPr>
        <a:xfrm>
          <a:off x="623591" y="174277"/>
          <a:ext cx="2910914" cy="94110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b="1" kern="1200" dirty="0" smtClean="0">
              <a:latin typeface="+mn-lt"/>
              <a:cs typeface="Times New Roman"/>
            </a:rPr>
            <a:t>OUTPUT SUB INDEX</a:t>
          </a:r>
          <a:r>
            <a:rPr lang="fr-FR" sz="1500" b="1" kern="1200" dirty="0" smtClean="0">
              <a:latin typeface="Times New Roman"/>
              <a:cs typeface="Times New Roman"/>
            </a:rPr>
            <a:t> </a:t>
          </a:r>
          <a:endParaRPr lang="fr-FR" sz="1500" b="1" kern="1200" dirty="0">
            <a:latin typeface="Times New Roman"/>
            <a:cs typeface="Times New Roman"/>
          </a:endParaRPr>
        </a:p>
      </dsp:txBody>
      <dsp:txXfrm>
        <a:off x="623591" y="174277"/>
        <a:ext cx="2910914" cy="941105"/>
      </dsp:txXfrm>
    </dsp:sp>
    <dsp:sp modelId="{ED7A5531-AF94-E44C-8E0A-26470DCDC91B}">
      <dsp:nvSpPr>
        <dsp:cNvPr id="0" name=""/>
        <dsp:cNvSpPr/>
      </dsp:nvSpPr>
      <dsp:spPr>
        <a:xfrm>
          <a:off x="23401" y="1506694"/>
          <a:ext cx="1871726" cy="957602"/>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SCIENTIFIC OUTPUT</a:t>
          </a:r>
          <a:endParaRPr lang="fr-FR" sz="1500" kern="1200" dirty="0">
            <a:latin typeface="+mn-lt"/>
            <a:cs typeface="Times New Roman"/>
          </a:endParaRPr>
        </a:p>
      </dsp:txBody>
      <dsp:txXfrm>
        <a:off x="23401" y="1506694"/>
        <a:ext cx="1871726" cy="957602"/>
      </dsp:txXfrm>
    </dsp:sp>
    <dsp:sp modelId="{5B06698F-F7DD-1246-A624-B4AF71DC8062}">
      <dsp:nvSpPr>
        <dsp:cNvPr id="0" name=""/>
        <dsp:cNvSpPr/>
      </dsp:nvSpPr>
      <dsp:spPr>
        <a:xfrm>
          <a:off x="2271438" y="1510647"/>
          <a:ext cx="1882210"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CREATIVE OUTPUT</a:t>
          </a:r>
          <a:endParaRPr lang="fr-FR" sz="1500" kern="1200" dirty="0">
            <a:latin typeface="+mn-lt"/>
            <a:cs typeface="Times New Roman"/>
          </a:endParaRPr>
        </a:p>
      </dsp:txBody>
      <dsp:txXfrm>
        <a:off x="2271438" y="1510647"/>
        <a:ext cx="1882210" cy="941105"/>
      </dsp:txXfrm>
    </dsp:sp>
    <dsp:sp modelId="{C56CE6B7-4298-9C49-BC7A-FEDBCCF81350}">
      <dsp:nvSpPr>
        <dsp:cNvPr id="0" name=""/>
        <dsp:cNvSpPr/>
      </dsp:nvSpPr>
      <dsp:spPr>
        <a:xfrm>
          <a:off x="5041526" y="174277"/>
          <a:ext cx="3144270" cy="94110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b="1" kern="1200" dirty="0" smtClean="0">
              <a:latin typeface="+mn-lt"/>
              <a:cs typeface="Times New Roman"/>
            </a:rPr>
            <a:t>INPUT SUB INDEX </a:t>
          </a:r>
          <a:endParaRPr lang="fr-FR" sz="1500" b="1" kern="1200" dirty="0">
            <a:latin typeface="+mn-lt"/>
            <a:cs typeface="Times New Roman"/>
          </a:endParaRPr>
        </a:p>
      </dsp:txBody>
      <dsp:txXfrm>
        <a:off x="5041526" y="174277"/>
        <a:ext cx="3144270" cy="941105"/>
      </dsp:txXfrm>
    </dsp:sp>
    <dsp:sp modelId="{F7B4798A-0EEE-A344-BCB4-1F41B880506C}">
      <dsp:nvSpPr>
        <dsp:cNvPr id="0" name=""/>
        <dsp:cNvSpPr/>
      </dsp:nvSpPr>
      <dsp:spPr>
        <a:xfrm>
          <a:off x="4567171" y="1507682"/>
          <a:ext cx="1852020"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HUMAN CAPITAL AND RESEARCH</a:t>
          </a:r>
          <a:r>
            <a:rPr lang="fr-FR" sz="1500" kern="1200" dirty="0" smtClean="0">
              <a:latin typeface="Times New Roman"/>
              <a:cs typeface="Times New Roman"/>
            </a:rPr>
            <a:t> </a:t>
          </a:r>
          <a:endParaRPr lang="fr-FR" sz="1500" kern="1200" dirty="0">
            <a:latin typeface="Times New Roman"/>
            <a:cs typeface="Times New Roman"/>
          </a:endParaRPr>
        </a:p>
      </dsp:txBody>
      <dsp:txXfrm>
        <a:off x="4567171" y="1507682"/>
        <a:ext cx="1852020" cy="941105"/>
      </dsp:txXfrm>
    </dsp:sp>
    <dsp:sp modelId="{B397DB5A-D622-FA42-9B72-AAB832518D98}">
      <dsp:nvSpPr>
        <dsp:cNvPr id="0" name=""/>
        <dsp:cNvSpPr/>
      </dsp:nvSpPr>
      <dsp:spPr>
        <a:xfrm>
          <a:off x="6827696" y="1510647"/>
          <a:ext cx="1849403"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INFRASTRUCTURE</a:t>
          </a:r>
        </a:p>
      </dsp:txBody>
      <dsp:txXfrm>
        <a:off x="6827696" y="1510647"/>
        <a:ext cx="1849403" cy="941105"/>
      </dsp:txXfrm>
    </dsp:sp>
    <dsp:sp modelId="{F14D61A5-1BFA-414D-A268-521457E34E28}">
      <dsp:nvSpPr>
        <dsp:cNvPr id="0" name=""/>
        <dsp:cNvSpPr/>
      </dsp:nvSpPr>
      <dsp:spPr>
        <a:xfrm>
          <a:off x="4564009" y="2847016"/>
          <a:ext cx="1852020"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MARKET SOPHISTICATION </a:t>
          </a:r>
        </a:p>
      </dsp:txBody>
      <dsp:txXfrm>
        <a:off x="4564009" y="2847016"/>
        <a:ext cx="1852020" cy="941105"/>
      </dsp:txXfrm>
    </dsp:sp>
    <dsp:sp modelId="{B7D33220-39E7-A947-9622-753DD34A4BF7}">
      <dsp:nvSpPr>
        <dsp:cNvPr id="0" name=""/>
        <dsp:cNvSpPr/>
      </dsp:nvSpPr>
      <dsp:spPr>
        <a:xfrm>
          <a:off x="6822445" y="2847016"/>
          <a:ext cx="1859906"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BUSINESS SOPHISTICATION</a:t>
          </a:r>
        </a:p>
      </dsp:txBody>
      <dsp:txXfrm>
        <a:off x="6822445" y="2847016"/>
        <a:ext cx="1859906" cy="941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360C5-2375-4816-A673-2DF9B9B5D7D1}">
      <dsp:nvSpPr>
        <dsp:cNvPr id="0" name=""/>
        <dsp:cNvSpPr/>
      </dsp:nvSpPr>
      <dsp:spPr>
        <a:xfrm>
          <a:off x="3527161" y="959395"/>
          <a:ext cx="2137766" cy="2123579"/>
        </a:xfrm>
        <a:custGeom>
          <a:avLst/>
          <a:gdLst/>
          <a:ahLst/>
          <a:cxnLst/>
          <a:rect l="0" t="0" r="0" b="0"/>
          <a:pathLst>
            <a:path>
              <a:moveTo>
                <a:pt x="0" y="0"/>
              </a:moveTo>
              <a:lnTo>
                <a:pt x="0" y="1937140"/>
              </a:lnTo>
              <a:lnTo>
                <a:pt x="2137766" y="1937140"/>
              </a:lnTo>
              <a:lnTo>
                <a:pt x="2137766" y="2123579"/>
              </a:lnTo>
            </a:path>
          </a:pathLst>
        </a:custGeom>
        <a:noFill/>
        <a:ln w="25400" cap="flat" cmpd="sng" algn="ctr">
          <a:solidFill>
            <a:schemeClr val="bg1">
              <a:lumMod val="50000"/>
            </a:schemeClr>
          </a:solidFill>
          <a:prstDash val="solid"/>
          <a:tailEnd type="triangle"/>
        </a:ln>
        <a:effectLst/>
      </dsp:spPr>
      <dsp:style>
        <a:lnRef idx="2">
          <a:scrgbClr r="0" g="0" b="0"/>
        </a:lnRef>
        <a:fillRef idx="0">
          <a:scrgbClr r="0" g="0" b="0"/>
        </a:fillRef>
        <a:effectRef idx="0">
          <a:scrgbClr r="0" g="0" b="0"/>
        </a:effectRef>
        <a:fontRef idx="minor"/>
      </dsp:style>
    </dsp:sp>
    <dsp:sp modelId="{2CE0D22C-8A3F-4D16-A3B6-158F4A28EED5}">
      <dsp:nvSpPr>
        <dsp:cNvPr id="0" name=""/>
        <dsp:cNvSpPr/>
      </dsp:nvSpPr>
      <dsp:spPr>
        <a:xfrm>
          <a:off x="3470716" y="959395"/>
          <a:ext cx="91440" cy="2123579"/>
        </a:xfrm>
        <a:custGeom>
          <a:avLst/>
          <a:gdLst/>
          <a:ahLst/>
          <a:cxnLst/>
          <a:rect l="0" t="0" r="0" b="0"/>
          <a:pathLst>
            <a:path>
              <a:moveTo>
                <a:pt x="56444" y="0"/>
              </a:moveTo>
              <a:lnTo>
                <a:pt x="56444" y="1937140"/>
              </a:lnTo>
              <a:lnTo>
                <a:pt x="45720" y="1937140"/>
              </a:lnTo>
              <a:lnTo>
                <a:pt x="45720" y="2123579"/>
              </a:lnTo>
            </a:path>
          </a:pathLst>
        </a:custGeom>
        <a:noFill/>
        <a:ln w="25400" cap="flat" cmpd="sng" algn="ctr">
          <a:solidFill>
            <a:schemeClr val="bg1">
              <a:lumMod val="50000"/>
            </a:schemeClr>
          </a:solidFill>
          <a:prstDash val="solid"/>
          <a:tailEnd type="triangle"/>
        </a:ln>
        <a:effectLst/>
      </dsp:spPr>
      <dsp:style>
        <a:lnRef idx="2">
          <a:scrgbClr r="0" g="0" b="0"/>
        </a:lnRef>
        <a:fillRef idx="0">
          <a:scrgbClr r="0" g="0" b="0"/>
        </a:fillRef>
        <a:effectRef idx="0">
          <a:scrgbClr r="0" g="0" b="0"/>
        </a:effectRef>
        <a:fontRef idx="minor"/>
      </dsp:style>
    </dsp:sp>
    <dsp:sp modelId="{3B75CA8A-AF57-4AD7-B10D-949E17A39939}">
      <dsp:nvSpPr>
        <dsp:cNvPr id="0" name=""/>
        <dsp:cNvSpPr/>
      </dsp:nvSpPr>
      <dsp:spPr>
        <a:xfrm>
          <a:off x="1367945" y="959395"/>
          <a:ext cx="2159215" cy="2123579"/>
        </a:xfrm>
        <a:custGeom>
          <a:avLst/>
          <a:gdLst/>
          <a:ahLst/>
          <a:cxnLst/>
          <a:rect l="0" t="0" r="0" b="0"/>
          <a:pathLst>
            <a:path>
              <a:moveTo>
                <a:pt x="2159215" y="0"/>
              </a:moveTo>
              <a:lnTo>
                <a:pt x="2159215" y="1937140"/>
              </a:lnTo>
              <a:lnTo>
                <a:pt x="0" y="1937140"/>
              </a:lnTo>
              <a:lnTo>
                <a:pt x="0" y="2123579"/>
              </a:lnTo>
            </a:path>
          </a:pathLst>
        </a:custGeom>
        <a:noFill/>
        <a:ln w="25400" cap="flat" cmpd="sng" algn="ctr">
          <a:solidFill>
            <a:schemeClr val="bg1">
              <a:lumMod val="50000"/>
            </a:schemeClr>
          </a:solidFill>
          <a:prstDash val="solid"/>
          <a:tailEnd type="triangle"/>
        </a:ln>
        <a:effectLst/>
      </dsp:spPr>
      <dsp:style>
        <a:lnRef idx="2">
          <a:scrgbClr r="0" g="0" b="0"/>
        </a:lnRef>
        <a:fillRef idx="0">
          <a:scrgbClr r="0" g="0" b="0"/>
        </a:fillRef>
        <a:effectRef idx="0">
          <a:scrgbClr r="0" g="0" b="0"/>
        </a:effectRef>
        <a:fontRef idx="minor"/>
      </dsp:style>
    </dsp:sp>
    <dsp:sp modelId="{8C6FCED2-91A0-4DEF-93FC-E21A96383287}">
      <dsp:nvSpPr>
        <dsp:cNvPr id="0" name=""/>
        <dsp:cNvSpPr/>
      </dsp:nvSpPr>
      <dsp:spPr>
        <a:xfrm>
          <a:off x="2631062" y="1505991"/>
          <a:ext cx="1775612" cy="887806"/>
        </a:xfrm>
        <a:prstGeom prst="rect">
          <a:avLst/>
        </a:prstGeom>
        <a:solidFill>
          <a:schemeClr val="bg1"/>
        </a:solid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_tradnl" sz="2000" kern="1200" noProof="0" dirty="0" smtClean="0">
              <a:solidFill>
                <a:srgbClr val="0070C0"/>
              </a:solidFill>
            </a:rPr>
            <a:t>WIPO</a:t>
          </a:r>
          <a:endParaRPr lang="en-US" sz="2000" kern="1200" noProof="0" dirty="0">
            <a:solidFill>
              <a:srgbClr val="0070C0"/>
            </a:solidFill>
          </a:endParaRPr>
        </a:p>
      </dsp:txBody>
      <dsp:txXfrm>
        <a:off x="2631062" y="1505991"/>
        <a:ext cx="1775612" cy="887806"/>
      </dsp:txXfrm>
    </dsp:sp>
    <dsp:sp modelId="{3C2D2E74-34A2-43FD-ADEE-8E5A1A8D6F78}">
      <dsp:nvSpPr>
        <dsp:cNvPr id="0" name=""/>
        <dsp:cNvSpPr/>
      </dsp:nvSpPr>
      <dsp:spPr>
        <a:xfrm>
          <a:off x="466981" y="863672"/>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Applicant</a:t>
          </a:r>
          <a:endParaRPr lang="en-US" sz="1800" kern="1200" noProof="0" dirty="0">
            <a:solidFill>
              <a:srgbClr val="0070C0"/>
            </a:solidFill>
          </a:endParaRPr>
        </a:p>
      </dsp:txBody>
      <dsp:txXfrm>
        <a:off x="466981" y="863672"/>
        <a:ext cx="1775612" cy="887806"/>
      </dsp:txXfrm>
    </dsp:sp>
    <dsp:sp modelId="{C5D4029E-4A28-431E-8763-ED4723E0DA6D}">
      <dsp:nvSpPr>
        <dsp:cNvPr id="0" name=""/>
        <dsp:cNvSpPr/>
      </dsp:nvSpPr>
      <dsp:spPr>
        <a:xfrm>
          <a:off x="2639354" y="71589"/>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Office of Origin</a:t>
          </a:r>
          <a:endParaRPr lang="en-US" sz="1800" kern="1200" noProof="0" dirty="0">
            <a:solidFill>
              <a:srgbClr val="0070C0"/>
            </a:solidFill>
          </a:endParaRPr>
        </a:p>
      </dsp:txBody>
      <dsp:txXfrm>
        <a:off x="2639354" y="71589"/>
        <a:ext cx="1775612" cy="887806"/>
      </dsp:txXfrm>
    </dsp:sp>
    <dsp:sp modelId="{5C8D78A4-12BE-496E-A652-80D56445F8F6}">
      <dsp:nvSpPr>
        <dsp:cNvPr id="0" name=""/>
        <dsp:cNvSpPr/>
      </dsp:nvSpPr>
      <dsp:spPr>
        <a:xfrm>
          <a:off x="480138" y="3082974"/>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Designated Contracting Party</a:t>
          </a:r>
          <a:endParaRPr lang="en-US" sz="1800" kern="1200" noProof="0" dirty="0">
            <a:solidFill>
              <a:srgbClr val="0070C0"/>
            </a:solidFill>
          </a:endParaRPr>
        </a:p>
      </dsp:txBody>
      <dsp:txXfrm>
        <a:off x="480138" y="3082974"/>
        <a:ext cx="1775612" cy="887806"/>
      </dsp:txXfrm>
    </dsp:sp>
    <dsp:sp modelId="{7EEBEAA8-FBC6-4773-AE7E-AE90595FFC3D}">
      <dsp:nvSpPr>
        <dsp:cNvPr id="0" name=""/>
        <dsp:cNvSpPr/>
      </dsp:nvSpPr>
      <dsp:spPr>
        <a:xfrm>
          <a:off x="2628630" y="3082974"/>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Designated Contracting Party</a:t>
          </a:r>
          <a:endParaRPr lang="en-US" sz="1800" kern="1200" noProof="0" dirty="0">
            <a:solidFill>
              <a:srgbClr val="0070C0"/>
            </a:solidFill>
          </a:endParaRPr>
        </a:p>
      </dsp:txBody>
      <dsp:txXfrm>
        <a:off x="2628630" y="3082974"/>
        <a:ext cx="1775612" cy="887806"/>
      </dsp:txXfrm>
    </dsp:sp>
    <dsp:sp modelId="{6A5085D8-3F18-449A-959F-FA32CF0F5B1A}">
      <dsp:nvSpPr>
        <dsp:cNvPr id="0" name=""/>
        <dsp:cNvSpPr/>
      </dsp:nvSpPr>
      <dsp:spPr>
        <a:xfrm>
          <a:off x="4777121" y="3082974"/>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Designated Contracting Party</a:t>
          </a:r>
          <a:endParaRPr lang="en-US" sz="1800" kern="1200" noProof="0" dirty="0">
            <a:solidFill>
              <a:srgbClr val="0070C0"/>
            </a:solidFill>
          </a:endParaRPr>
        </a:p>
      </dsp:txBody>
      <dsp:txXfrm>
        <a:off x="4777121" y="3082974"/>
        <a:ext cx="1775612" cy="88780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5196AF-1E86-4F04-9CFC-6EBAD745C262}" type="datetimeFigureOut">
              <a:rPr lang="en-US" smtClean="0"/>
              <a:t>6/23/2014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0F1635-DE29-4063-A960-418AA42CC68D}" type="slidenum">
              <a:rPr lang="en-US" smtClean="0"/>
              <a:t>‹#›</a:t>
            </a:fld>
            <a:endParaRPr lang="en-US"/>
          </a:p>
        </p:txBody>
      </p:sp>
    </p:spTree>
    <p:extLst>
      <p:ext uri="{BB962C8B-B14F-4D97-AF65-F5344CB8AC3E}">
        <p14:creationId xmlns:p14="http://schemas.microsoft.com/office/powerpoint/2010/main" val="3617816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Welcome ….</a:t>
            </a:r>
          </a:p>
          <a:p>
            <a:pPr eaLnBrk="1" hangingPunct="1"/>
            <a:endParaRPr lang="en-US" dirty="0" smtClean="0"/>
          </a:p>
          <a:p>
            <a:pPr eaLnBrk="1" hangingPunct="1"/>
            <a:r>
              <a:rPr lang="en-US" dirty="0" smtClean="0"/>
              <a:t>Today, we are going to explain to you, in very general terms, </a:t>
            </a:r>
          </a:p>
          <a:p>
            <a:pPr eaLnBrk="1" hangingPunct="1"/>
            <a:r>
              <a:rPr lang="en-US" dirty="0" smtClean="0"/>
              <a:t>what this Organization does and why?</a:t>
            </a: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820863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charset="0"/>
                <a:cs typeface="Times New Roman" charset="0"/>
              </a:rPr>
              <a:t>The treaty will enter into force upon 30 ratifications.  </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34718774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3C68C44-CDB6-4FA6-959B-BCEC4866B926}" type="slidenum">
              <a:rPr lang="fr-FR" altLang="en-US"/>
              <a:pPr/>
              <a:t>160</a:t>
            </a:fld>
            <a:endParaRPr lang="fr-FR" altLang="en-US"/>
          </a:p>
        </p:txBody>
      </p:sp>
      <p:sp>
        <p:nvSpPr>
          <p:cNvPr id="7372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5A3A742-942B-4BE7-A843-3B14F0F40EDE}" type="slidenum">
              <a:rPr lang="fr-FR" altLang="en-US"/>
              <a:pPr/>
              <a:t>161</a:t>
            </a:fld>
            <a:endParaRPr lang="fr-FR" altLang="en-US"/>
          </a:p>
        </p:txBody>
      </p:sp>
      <p:sp>
        <p:nvSpPr>
          <p:cNvPr id="7475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162</a:t>
            </a:fld>
            <a:endParaRPr lang="fr-FR" altLang="en-US"/>
          </a:p>
        </p:txBody>
      </p:sp>
      <p:sp>
        <p:nvSpPr>
          <p:cNvPr id="7577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C6EDAED-F79F-4F98-AC87-EE6DAFE1B373}" type="slidenum">
              <a:rPr lang="fr-FR" altLang="en-US"/>
              <a:pPr/>
              <a:t>163</a:t>
            </a:fld>
            <a:endParaRPr lang="fr-FR" altLang="en-US"/>
          </a:p>
        </p:txBody>
      </p:sp>
      <p:sp>
        <p:nvSpPr>
          <p:cNvPr id="7680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03C307A-3B10-40BE-B75D-61A9C2B91AE1}" type="slidenum">
              <a:rPr lang="fr-FR" altLang="en-US"/>
              <a:pPr/>
              <a:t>164</a:t>
            </a:fld>
            <a:endParaRPr lang="fr-FR" altLang="en-US"/>
          </a:p>
        </p:txBody>
      </p:sp>
      <p:sp>
        <p:nvSpPr>
          <p:cNvPr id="7987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BDD612F-D51D-4346-BF1C-A88F3D9E2CCC}" type="slidenum">
              <a:rPr lang="fr-FR" altLang="en-US"/>
              <a:pPr/>
              <a:t>165</a:t>
            </a:fld>
            <a:endParaRPr lang="fr-FR" altLang="en-US"/>
          </a:p>
        </p:txBody>
      </p:sp>
      <p:sp>
        <p:nvSpPr>
          <p:cNvPr id="8089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04764C6-F1A6-49B2-8E67-4B2165C43CB9}" type="slidenum">
              <a:rPr lang="fr-FR" altLang="en-US"/>
              <a:pPr/>
              <a:t>166</a:t>
            </a:fld>
            <a:endParaRPr lang="fr-FR" altLang="en-US"/>
          </a:p>
        </p:txBody>
      </p:sp>
      <p:sp>
        <p:nvSpPr>
          <p:cNvPr id="8192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86951A7-DFA9-4CD9-BC8C-A1A8DF7B4EE3}" type="slidenum">
              <a:rPr lang="fr-FR" altLang="en-US"/>
              <a:pPr/>
              <a:t>167</a:t>
            </a:fld>
            <a:endParaRPr lang="fr-FR" altLang="en-US"/>
          </a:p>
        </p:txBody>
      </p:sp>
      <p:sp>
        <p:nvSpPr>
          <p:cNvPr id="8294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F655CBD-66B3-4309-BB25-91E55CD959A7}" type="slidenum">
              <a:rPr lang="fr-FR" altLang="en-US"/>
              <a:pPr/>
              <a:t>168</a:t>
            </a:fld>
            <a:endParaRPr lang="fr-FR" altLang="en-US"/>
          </a:p>
        </p:txBody>
      </p:sp>
      <p:sp>
        <p:nvSpPr>
          <p:cNvPr id="8396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C099A7A-F024-407B-8E96-3F86100ECF4E}" type="slidenum">
              <a:rPr lang="fr-FR" altLang="en-US"/>
              <a:pPr/>
              <a:t>169</a:t>
            </a:fld>
            <a:endParaRPr lang="fr-FR" altLang="en-US"/>
          </a:p>
        </p:txBody>
      </p:sp>
      <p:sp>
        <p:nvSpPr>
          <p:cNvPr id="8499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charset="0"/>
                <a:cs typeface="Times New Roman" charset="0"/>
              </a:rPr>
              <a:t>The Diplomatic Conference took place in Marrakesh from June 18 to 28, 2013 (600 negotiators from WIPO’s 186 member states).</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75697152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996F8D2-3BCB-4ABE-95B9-FD9ED17396E8}" type="slidenum">
              <a:rPr lang="fr-FR" altLang="en-US"/>
              <a:pPr/>
              <a:t>170</a:t>
            </a:fld>
            <a:endParaRPr lang="fr-FR" altLang="en-US"/>
          </a:p>
        </p:txBody>
      </p:sp>
      <p:sp>
        <p:nvSpPr>
          <p:cNvPr id="8601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D460B6F-133A-4427-9663-691A865C05E0}" type="slidenum">
              <a:rPr lang="fr-FR" altLang="en-US"/>
              <a:pPr/>
              <a:t>171</a:t>
            </a:fld>
            <a:endParaRPr lang="fr-FR" altLang="en-US"/>
          </a:p>
        </p:txBody>
      </p:sp>
      <p:sp>
        <p:nvSpPr>
          <p:cNvPr id="8704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172</a:t>
            </a:fld>
            <a:endParaRPr lang="fr-FR" altLang="en-US"/>
          </a:p>
        </p:txBody>
      </p:sp>
    </p:spTree>
    <p:extLst>
      <p:ext uri="{BB962C8B-B14F-4D97-AF65-F5344CB8AC3E}">
        <p14:creationId xmlns:p14="http://schemas.microsoft.com/office/powerpoint/2010/main" val="279653319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98D9681F-5CB1-4444-B049-E2573BF769DA}" type="slidenum">
              <a:rPr lang="fr-FR" altLang="en-US"/>
              <a:pPr/>
              <a:t>173</a:t>
            </a:fld>
            <a:endParaRPr lang="fr-FR" altLang="en-US"/>
          </a:p>
        </p:txBody>
      </p:sp>
      <p:sp>
        <p:nvSpPr>
          <p:cNvPr id="89089"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0" y="0"/>
            <a:ext cx="1441" cy="135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spcBef>
                <a:spcPct val="0"/>
              </a:spcBef>
            </a:pPr>
            <a:endParaRPr lang="fr-FR" altLang="en-US" sz="1800" dirty="0">
              <a:latin typeface="Arial" charset="0"/>
              <a:ea typeface="Microsoft YaHei" charset="-122"/>
            </a:endParaRPr>
          </a:p>
        </p:txBody>
      </p:sp>
      <p:sp>
        <p:nvSpPr>
          <p:cNvPr id="89091" name="Text Box 3"/>
          <p:cNvSpPr txBox="1">
            <a:spLocks noChangeArrowheads="1"/>
          </p:cNvSpPr>
          <p:nvPr/>
        </p:nvSpPr>
        <p:spPr bwMode="auto">
          <a:xfrm>
            <a:off x="0" y="0"/>
            <a:ext cx="1441" cy="13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8903" tIns="39452" rIns="78903" bIns="39452"/>
          <a:lstStyle/>
          <a:p>
            <a:pPr>
              <a:spcBef>
                <a:spcPts val="1052"/>
              </a:spcBef>
            </a:pPr>
            <a:fld id="{F1A7BA50-7571-42F2-B6F2-CEE7C4D6EBB0}" type="slidenum">
              <a:rPr lang="fr-FR" altLang="en-US" sz="2100">
                <a:solidFill>
                  <a:srgbClr val="000000"/>
                </a:solidFill>
              </a:rPr>
              <a:pPr>
                <a:spcBef>
                  <a:spcPts val="1052"/>
                </a:spcBef>
              </a:pPr>
              <a:t>173</a:t>
            </a:fld>
            <a:endParaRPr lang="fr-FR" altLang="en-US" sz="2100">
              <a:solidFill>
                <a:srgbClr val="000000"/>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9AFBB3C-FA73-4E36-90B3-DDFD7CBCD11C}" type="slidenum">
              <a:rPr lang="fr-FR" altLang="en-US"/>
              <a:pPr/>
              <a:t>174</a:t>
            </a:fld>
            <a:endParaRPr lang="fr-FR" altLang="en-US"/>
          </a:p>
        </p:txBody>
      </p:sp>
      <p:sp>
        <p:nvSpPr>
          <p:cNvPr id="9011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231DD87-6394-4918-A63E-F62C52DE9BC2}" type="slidenum">
              <a:rPr lang="fr-FR" altLang="en-US"/>
              <a:pPr/>
              <a:t>175</a:t>
            </a:fld>
            <a:endParaRPr lang="fr-FR" altLang="en-US"/>
          </a:p>
        </p:txBody>
      </p:sp>
      <p:sp>
        <p:nvSpPr>
          <p:cNvPr id="9113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baseline="0" dirty="0"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6078941-97FB-43D1-B9AB-F5C8623E0DF2}" type="slidenum">
              <a:rPr lang="fr-FR" altLang="en-US"/>
              <a:pPr/>
              <a:t>176</a:t>
            </a:fld>
            <a:endParaRPr lang="fr-FR" altLang="en-US"/>
          </a:p>
        </p:txBody>
      </p:sp>
      <p:sp>
        <p:nvSpPr>
          <p:cNvPr id="9216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6100578-B5A2-4F3D-AC6E-C8193B165EE7}" type="slidenum">
              <a:rPr lang="fr-FR" altLang="en-US"/>
              <a:pPr/>
              <a:t>177</a:t>
            </a:fld>
            <a:endParaRPr lang="fr-FR" altLang="en-US"/>
          </a:p>
        </p:txBody>
      </p:sp>
      <p:sp>
        <p:nvSpPr>
          <p:cNvPr id="9318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CH" altLang="en-US" baseline="0" dirty="0"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BA553A1-8DBE-483D-B63C-BAEF729D1073}" type="slidenum">
              <a:rPr lang="fr-FR" altLang="en-US"/>
              <a:pPr/>
              <a:t>178</a:t>
            </a:fld>
            <a:endParaRPr lang="fr-FR" altLang="en-US"/>
          </a:p>
        </p:txBody>
      </p:sp>
      <p:sp>
        <p:nvSpPr>
          <p:cNvPr id="9420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5336BC9-99F2-4A92-B08E-B453BFBDAFE8}" type="slidenum">
              <a:rPr lang="fr-FR" altLang="en-US"/>
              <a:pPr/>
              <a:t>179</a:t>
            </a:fld>
            <a:endParaRPr lang="fr-FR" altLang="en-US"/>
          </a:p>
        </p:txBody>
      </p:sp>
      <p:sp>
        <p:nvSpPr>
          <p:cNvPr id="9523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Created</a:t>
            </a:r>
            <a:r>
              <a:rPr lang="fr-FR" dirty="0" smtClean="0"/>
              <a:t> in 2000</a:t>
            </a:r>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52843904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865F00D-31B6-4BEA-883F-CC666F2DBCE4}" type="slidenum">
              <a:rPr lang="fr-FR" altLang="en-US"/>
              <a:pPr/>
              <a:t>180</a:t>
            </a:fld>
            <a:endParaRPr lang="fr-FR" altLang="en-US"/>
          </a:p>
        </p:txBody>
      </p:sp>
      <p:sp>
        <p:nvSpPr>
          <p:cNvPr id="9625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noProof="0" dirty="0" smtClean="0"/>
              <a:t>We see that PATENTSCOPE is mostly used</a:t>
            </a:r>
            <a:r>
              <a:rPr lang="en-US" altLang="en-US" baseline="0" noProof="0" dirty="0" smtClean="0"/>
              <a:t> in Asia, Europe and North America</a:t>
            </a:r>
          </a:p>
          <a:p>
            <a:endParaRPr lang="en-US" altLang="en-US" baseline="0" noProof="0" dirty="0" smtClean="0"/>
          </a:p>
          <a:p>
            <a:r>
              <a:rPr lang="en-US" altLang="en-US" baseline="0" noProof="0" dirty="0" smtClean="0"/>
              <a:t>And by</a:t>
            </a:r>
          </a:p>
          <a:p>
            <a:pPr defTabSz="393869" eaLnBrk="0" fontAlgn="base" hangingPunct="0">
              <a:spcBef>
                <a:spcPct val="30000"/>
              </a:spcBef>
              <a:spcAft>
                <a:spcPct val="0"/>
              </a:spcAft>
              <a:buClr>
                <a:srgbClr val="000000"/>
              </a:buClr>
              <a:buSzPct val="100000"/>
              <a:defRPr/>
            </a:pPr>
            <a:r>
              <a:rPr lang="en-US" altLang="en-US" baseline="0" noProof="0" dirty="0" smtClean="0"/>
              <a:t>Patent information professionals</a:t>
            </a:r>
          </a:p>
          <a:p>
            <a:pPr defTabSz="393869" eaLnBrk="0" fontAlgn="base" hangingPunct="0">
              <a:spcBef>
                <a:spcPct val="30000"/>
              </a:spcBef>
              <a:spcAft>
                <a:spcPct val="0"/>
              </a:spcAft>
              <a:buClr>
                <a:srgbClr val="000000"/>
              </a:buClr>
              <a:buSzPct val="100000"/>
              <a:defRPr/>
            </a:pPr>
            <a:r>
              <a:rPr lang="en-US" altLang="en-US" baseline="0" noProof="0" dirty="0" smtClean="0"/>
              <a:t>Patent office employees</a:t>
            </a:r>
          </a:p>
          <a:p>
            <a:r>
              <a:rPr lang="en-US" altLang="en-US" baseline="0" noProof="0" dirty="0" smtClean="0"/>
              <a:t>Patent attorneys,</a:t>
            </a:r>
          </a:p>
          <a:p>
            <a:r>
              <a:rPr lang="en-US" altLang="en-US" baseline="0" noProof="0" dirty="0" smtClean="0"/>
              <a:t>inventors</a:t>
            </a:r>
          </a:p>
          <a:p>
            <a:r>
              <a:rPr lang="en-US" altLang="en-US" noProof="0" dirty="0" smtClean="0"/>
              <a:t>And then academic researchers</a:t>
            </a:r>
            <a:endParaRPr lang="en-US" altLang="en-US" noProof="0"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C99F063-9141-4392-8FB3-8D797446F8BB}" type="slidenum">
              <a:rPr lang="fr-FR" altLang="en-US"/>
              <a:pPr/>
              <a:t>181</a:t>
            </a:fld>
            <a:endParaRPr lang="fr-FR" altLang="en-US"/>
          </a:p>
        </p:txBody>
      </p:sp>
      <p:sp>
        <p:nvSpPr>
          <p:cNvPr id="9728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6821ABF-2723-4A0D-925E-4FD7F82882F3}" type="slidenum">
              <a:rPr lang="fr-FR" altLang="en-US"/>
              <a:pPr/>
              <a:t>182</a:t>
            </a:fld>
            <a:endParaRPr lang="fr-FR" altLang="en-US"/>
          </a:p>
        </p:txBody>
      </p:sp>
      <p:sp>
        <p:nvSpPr>
          <p:cNvPr id="9830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BF03A88-7241-4101-94B4-61B9E8361FBB}" type="slidenum">
              <a:rPr lang="fr-FR" altLang="en-US"/>
              <a:pPr/>
              <a:t>183</a:t>
            </a:fld>
            <a:endParaRPr lang="fr-FR" altLang="en-US"/>
          </a:p>
        </p:txBody>
      </p:sp>
      <p:sp>
        <p:nvSpPr>
          <p:cNvPr id="9932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0C6EB95-E09B-4840-90DF-A384720A14FE}" type="slidenum">
              <a:rPr lang="fr-FR" altLang="en-US"/>
              <a:pPr/>
              <a:t>184</a:t>
            </a:fld>
            <a:endParaRPr lang="fr-FR" altLang="en-US"/>
          </a:p>
        </p:txBody>
      </p:sp>
      <p:sp>
        <p:nvSpPr>
          <p:cNvPr id="10035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185</a:t>
            </a:fld>
            <a:endParaRPr lang="fr-FR" altLang="en-US"/>
          </a:p>
        </p:txBody>
      </p:sp>
    </p:spTree>
    <p:extLst>
      <p:ext uri="{BB962C8B-B14F-4D97-AF65-F5344CB8AC3E}">
        <p14:creationId xmlns:p14="http://schemas.microsoft.com/office/powerpoint/2010/main" val="312265364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baseline="0" dirty="0" smtClean="0"/>
              <a:t> </a:t>
            </a:r>
            <a:endParaRPr lang="en-US"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186</a:t>
            </a:fld>
            <a:endParaRPr lang="fr-FR" altLang="en-US"/>
          </a:p>
        </p:txBody>
      </p:sp>
    </p:spTree>
    <p:extLst>
      <p:ext uri="{BB962C8B-B14F-4D97-AF65-F5344CB8AC3E}">
        <p14:creationId xmlns:p14="http://schemas.microsoft.com/office/powerpoint/2010/main" val="310548825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0F5003A-E130-4D13-8A42-C2FE2374F02E}" type="slidenum">
              <a:rPr lang="fr-FR" altLang="en-US"/>
              <a:pPr/>
              <a:t>187</a:t>
            </a:fld>
            <a:endParaRPr lang="fr-FR" altLang="en-US"/>
          </a:p>
        </p:txBody>
      </p:sp>
      <p:sp>
        <p:nvSpPr>
          <p:cNvPr id="10342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A46EA31-64D9-4135-ADA3-1C1C15829F49}" type="slidenum">
              <a:rPr lang="fr-FR" altLang="en-US"/>
              <a:pPr/>
              <a:t>188</a:t>
            </a:fld>
            <a:endParaRPr lang="fr-FR" altLang="en-US"/>
          </a:p>
        </p:txBody>
      </p:sp>
      <p:sp>
        <p:nvSpPr>
          <p:cNvPr id="10547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977B45A-0EBF-4BE0-B804-F015031FC941}" type="slidenum">
              <a:rPr lang="fr-FR" altLang="en-US"/>
              <a:pPr/>
              <a:t>189</a:t>
            </a:fld>
            <a:endParaRPr lang="fr-FR" altLang="en-US"/>
          </a:p>
        </p:txBody>
      </p:sp>
      <p:sp>
        <p:nvSpPr>
          <p:cNvPr id="10649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32</a:t>
            </a:fld>
            <a:endParaRPr lang="en-US" dirty="0"/>
          </a:p>
        </p:txBody>
      </p:sp>
    </p:spTree>
    <p:extLst>
      <p:ext uri="{BB962C8B-B14F-4D97-AF65-F5344CB8AC3E}">
        <p14:creationId xmlns:p14="http://schemas.microsoft.com/office/powerpoint/2010/main" val="142427933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190</a:t>
            </a:fld>
            <a:endParaRPr lang="fr-FR" altLang="en-US"/>
          </a:p>
        </p:txBody>
      </p:sp>
    </p:spTree>
    <p:extLst>
      <p:ext uri="{BB962C8B-B14F-4D97-AF65-F5344CB8AC3E}">
        <p14:creationId xmlns:p14="http://schemas.microsoft.com/office/powerpoint/2010/main" val="164075265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191</a:t>
            </a:fld>
            <a:endParaRPr lang="fr-FR" altLang="en-US"/>
          </a:p>
        </p:txBody>
      </p:sp>
    </p:spTree>
    <p:extLst>
      <p:ext uri="{BB962C8B-B14F-4D97-AF65-F5344CB8AC3E}">
        <p14:creationId xmlns:p14="http://schemas.microsoft.com/office/powerpoint/2010/main" val="104710690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AEC0C97-BABB-433A-834A-D002F593F36C}" type="slidenum">
              <a:rPr lang="fr-FR" altLang="en-US"/>
              <a:pPr/>
              <a:t>192</a:t>
            </a:fld>
            <a:endParaRPr lang="fr-FR" altLang="en-US"/>
          </a:p>
        </p:txBody>
      </p:sp>
      <p:sp>
        <p:nvSpPr>
          <p:cNvPr id="10854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7E3927C-7FC1-4575-84BD-167B779FA7C6}" type="slidenum">
              <a:rPr lang="fr-FR" altLang="en-US"/>
              <a:pPr/>
              <a:t>193</a:t>
            </a:fld>
            <a:endParaRPr lang="fr-FR" altLang="en-US"/>
          </a:p>
        </p:txBody>
      </p:sp>
      <p:sp>
        <p:nvSpPr>
          <p:cNvPr id="10956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CH" altLang="en-US" baseline="0" dirty="0" smtClean="0"/>
          </a:p>
          <a:p>
            <a:endParaRPr lang="en-US" alt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47EF1C0-A6B5-49FC-BBE9-124D3B18E56F}" type="slidenum">
              <a:rPr lang="fr-FR" altLang="en-US"/>
              <a:pPr/>
              <a:t>194</a:t>
            </a:fld>
            <a:endParaRPr lang="fr-FR" altLang="en-US"/>
          </a:p>
        </p:txBody>
      </p:sp>
      <p:sp>
        <p:nvSpPr>
          <p:cNvPr id="11161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7A76648-010D-4392-8803-ED3C2EAA0F24}" type="slidenum">
              <a:rPr lang="fr-FR" altLang="en-US"/>
              <a:pPr/>
              <a:t>195</a:t>
            </a:fld>
            <a:endParaRPr lang="fr-FR" altLang="en-US"/>
          </a:p>
        </p:txBody>
      </p:sp>
      <p:sp>
        <p:nvSpPr>
          <p:cNvPr id="11366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D51FA7A-EDC6-484D-85DE-61A0F52C7647}" type="slidenum">
              <a:rPr lang="fr-FR" altLang="en-US"/>
              <a:pPr/>
              <a:t>196</a:t>
            </a:fld>
            <a:endParaRPr lang="fr-FR" altLang="en-US"/>
          </a:p>
        </p:txBody>
      </p:sp>
      <p:sp>
        <p:nvSpPr>
          <p:cNvPr id="11468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C922AA1-D568-4041-91EA-A42FEA66EDF7}" type="slidenum">
              <a:rPr lang="fr-FR" altLang="en-US"/>
              <a:pPr/>
              <a:t>197</a:t>
            </a:fld>
            <a:endParaRPr lang="fr-FR" altLang="en-US"/>
          </a:p>
        </p:txBody>
      </p:sp>
      <p:sp>
        <p:nvSpPr>
          <p:cNvPr id="11571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4E46124-B788-40B2-8952-A325BF45F795}" type="slidenum">
              <a:rPr lang="fr-FR" altLang="en-US"/>
              <a:pPr/>
              <a:t>198</a:t>
            </a:fld>
            <a:endParaRPr lang="fr-FR" altLang="en-US"/>
          </a:p>
        </p:txBody>
      </p:sp>
      <p:sp>
        <p:nvSpPr>
          <p:cNvPr id="11878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AB96291-B27B-4923-9607-75361163573E}" type="slidenum">
              <a:rPr lang="fr-FR" altLang="en-US"/>
              <a:pPr/>
              <a:t>199</a:t>
            </a:fld>
            <a:endParaRPr lang="fr-FR" altLang="en-US"/>
          </a:p>
        </p:txBody>
      </p:sp>
      <p:sp>
        <p:nvSpPr>
          <p:cNvPr id="11980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GDP : GROSS DOMESTIC PRODUCT </a:t>
            </a:r>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35</a:t>
            </a:fld>
            <a:endParaRPr lang="en-US" dirty="0"/>
          </a:p>
        </p:txBody>
      </p:sp>
    </p:spTree>
    <p:extLst>
      <p:ext uri="{BB962C8B-B14F-4D97-AF65-F5344CB8AC3E}">
        <p14:creationId xmlns:p14="http://schemas.microsoft.com/office/powerpoint/2010/main" val="315658338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0668E1F-4342-4560-8CB9-4E32DD0046D6}" type="slidenum">
              <a:rPr lang="fr-FR" altLang="en-US"/>
              <a:pPr/>
              <a:t>200</a:t>
            </a:fld>
            <a:endParaRPr lang="fr-FR" altLang="en-US"/>
          </a:p>
        </p:txBody>
      </p:sp>
      <p:sp>
        <p:nvSpPr>
          <p:cNvPr id="12083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noProof="0" dirty="0" smtClean="0"/>
              <a:t>Those are software</a:t>
            </a:r>
            <a:r>
              <a:rPr lang="en-US" altLang="en-US" baseline="0" noProof="0" dirty="0" smtClean="0"/>
              <a:t> systems developed and maintained by WIPO for IP offices of its member states.</a:t>
            </a:r>
          </a:p>
          <a:p>
            <a:endParaRPr lang="en-US" altLang="en-US" baseline="0" noProof="0" dirty="0" smtClean="0"/>
          </a:p>
          <a:p>
            <a:r>
              <a:rPr lang="en-US" altLang="en-US" baseline="0" noProof="0" dirty="0" smtClean="0"/>
              <a:t>The first one IPAS, which is an acronym for IP Office Administration System)  is used by 60 small IP offices and enable them to electronically process patent, trademark and design applications.</a:t>
            </a:r>
          </a:p>
          <a:p>
            <a:endParaRPr lang="en-US" altLang="en-US" baseline="0" noProof="0" dirty="0" smtClean="0"/>
          </a:p>
          <a:p>
            <a:r>
              <a:rPr lang="en-US" altLang="en-US" baseline="0" noProof="0" dirty="0" smtClean="0"/>
              <a:t>The second one is named DAS, which stands for Digital Access System, is used by 11 IP offices and allows them and their applicants to securely exchange certified digital copies of priority documents among themselves.  </a:t>
            </a:r>
            <a:endParaRPr lang="en-US" altLang="en-US" noProof="0"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9B9AEE4-30AE-4AE8-B428-ADDFC5F7254A}" type="slidenum">
              <a:rPr lang="fr-FR" altLang="en-US"/>
              <a:pPr/>
              <a:t>201</a:t>
            </a:fld>
            <a:endParaRPr lang="fr-FR" altLang="en-US"/>
          </a:p>
        </p:txBody>
      </p:sp>
      <p:sp>
        <p:nvSpPr>
          <p:cNvPr id="12185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noProof="0" dirty="0" smtClean="0"/>
              <a:t>The next system</a:t>
            </a:r>
            <a:r>
              <a:rPr lang="en-US" altLang="en-US" baseline="0" noProof="0" dirty="0" smtClean="0"/>
              <a:t> I wish to present to you is called WIPO CASE.</a:t>
            </a:r>
            <a:endParaRPr lang="en-US" altLang="en-US" noProof="0"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5219EE3-D93E-4639-891F-7523A08DB641}" type="slidenum">
              <a:rPr lang="fr-FR" altLang="en-US"/>
              <a:pPr/>
              <a:t>202</a:t>
            </a:fld>
            <a:endParaRPr lang="fr-FR" altLang="en-US"/>
          </a:p>
        </p:txBody>
      </p:sp>
      <p:sp>
        <p:nvSpPr>
          <p:cNvPr id="12288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spcBef>
                <a:spcPts val="428"/>
              </a:spcBef>
              <a:buSzPct val="148000"/>
            </a:pPr>
            <a:endParaRPr lang="en-US" altLang="en-US" noProof="0"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D21DD73-B725-4A06-863E-5335E1C1A529}" type="slidenum">
              <a:rPr lang="fr-FR" altLang="en-US"/>
              <a:pPr/>
              <a:t>203</a:t>
            </a:fld>
            <a:endParaRPr lang="fr-FR" altLang="en-US"/>
          </a:p>
        </p:txBody>
      </p:sp>
      <p:sp>
        <p:nvSpPr>
          <p:cNvPr id="12390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9AB5AC2-0FBE-4AA7-A15C-8BB754B38C30}" type="slidenum">
              <a:rPr lang="fr-FR" altLang="en-US"/>
              <a:pPr/>
              <a:t>204</a:t>
            </a:fld>
            <a:endParaRPr lang="fr-FR" altLang="en-US"/>
          </a:p>
        </p:txBody>
      </p:sp>
      <p:sp>
        <p:nvSpPr>
          <p:cNvPr id="12492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CB18541-9605-46FE-B039-8E3B0AD1A382}" type="slidenum">
              <a:rPr lang="fr-FR" altLang="en-US"/>
              <a:pPr/>
              <a:t>205</a:t>
            </a:fld>
            <a:endParaRPr lang="fr-FR" altLang="en-US"/>
          </a:p>
        </p:txBody>
      </p:sp>
      <p:sp>
        <p:nvSpPr>
          <p:cNvPr id="12595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C5D8316-FF2E-4105-B706-D1A19A7F7BEF}" type="slidenum">
              <a:rPr lang="fr-FR" altLang="en-US"/>
              <a:pPr/>
              <a:t>206</a:t>
            </a:fld>
            <a:endParaRPr lang="fr-FR" altLang="en-US"/>
          </a:p>
        </p:txBody>
      </p:sp>
      <p:sp>
        <p:nvSpPr>
          <p:cNvPr id="12697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7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750613D-CC19-4458-B30C-923941D13890}" type="slidenum">
              <a:rPr lang="fr-FR" altLang="en-US"/>
              <a:pPr/>
              <a:t>207</a:t>
            </a:fld>
            <a:endParaRPr lang="fr-FR" altLang="en-US"/>
          </a:p>
        </p:txBody>
      </p:sp>
      <p:sp>
        <p:nvSpPr>
          <p:cNvPr id="12800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DC4DA35-E9B6-4886-B237-FBAAB5E0D852}" type="slidenum">
              <a:rPr lang="fr-FR" altLang="en-US"/>
              <a:pPr/>
              <a:t>208</a:t>
            </a:fld>
            <a:endParaRPr lang="fr-FR" altLang="en-US"/>
          </a:p>
        </p:txBody>
      </p:sp>
      <p:sp>
        <p:nvSpPr>
          <p:cNvPr id="12902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021E0CA-ED9E-467B-BE4C-AC585E98B29E}" type="slidenum">
              <a:rPr lang="fr-FR" altLang="en-US"/>
              <a:pPr/>
              <a:t>209</a:t>
            </a:fld>
            <a:endParaRPr lang="fr-FR" altLang="en-US"/>
          </a:p>
        </p:txBody>
      </p:sp>
      <p:sp>
        <p:nvSpPr>
          <p:cNvPr id="13004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4615F1F5-A6F0-C345-A8F7-38B7A62C5BA3}" type="slidenum">
              <a:rPr lang="en-US" sz="1200">
                <a:solidFill>
                  <a:prstClr val="black"/>
                </a:solidFill>
              </a:rPr>
              <a:pPr eaLnBrk="1" hangingPunct="1"/>
              <a:t>38</a:t>
            </a:fld>
            <a:endParaRPr lang="en-US" sz="1200" dirty="0">
              <a:solidFill>
                <a:prstClr val="black"/>
              </a:solidFill>
            </a:endParaRPr>
          </a:p>
        </p:txBody>
      </p:sp>
      <p:sp>
        <p:nvSpPr>
          <p:cNvPr id="52227" name="Rectangle 2"/>
          <p:cNvSpPr>
            <a:spLocks noGrp="1" noRot="1" noChangeAspect="1" noChangeArrowheads="1" noTextEdit="1"/>
          </p:cNvSpPr>
          <p:nvPr>
            <p:ph type="sldImg"/>
          </p:nvPr>
        </p:nvSpPr>
        <p:spPr>
          <a:xfrm>
            <a:off x="1141413" y="685800"/>
            <a:ext cx="4575175" cy="3430588"/>
          </a:xfrm>
          <a:ln/>
        </p:spPr>
      </p:sp>
      <p:sp>
        <p:nvSpPr>
          <p:cNvPr id="52228"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Welcome ….</a:t>
            </a:r>
          </a:p>
          <a:p>
            <a:pPr eaLnBrk="1" hangingPunct="1"/>
            <a:endParaRPr lang="en-US" dirty="0"/>
          </a:p>
          <a:p>
            <a:pPr eaLnBrk="1" hangingPunct="1"/>
            <a:r>
              <a:rPr lang="en-US" dirty="0"/>
              <a:t>Today, we are going to explain to you, in very general terms, </a:t>
            </a:r>
          </a:p>
          <a:p>
            <a:pPr eaLnBrk="1" hangingPunct="1"/>
            <a:r>
              <a:rPr lang="en-US" dirty="0"/>
              <a:t>what this Organization does and why?</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04F0DE2-1265-447C-9A2E-B122EC1BAA29}" type="slidenum">
              <a:rPr lang="fr-FR" altLang="en-US"/>
              <a:pPr/>
              <a:t>210</a:t>
            </a:fld>
            <a:endParaRPr lang="fr-FR" altLang="en-US"/>
          </a:p>
        </p:txBody>
      </p:sp>
      <p:sp>
        <p:nvSpPr>
          <p:cNvPr id="13209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6825E11-6738-4B76-8200-BE0D660C88C6}" type="slidenum">
              <a:rPr lang="fr-FR" altLang="en-US"/>
              <a:pPr/>
              <a:t>211</a:t>
            </a:fld>
            <a:endParaRPr lang="fr-FR" altLang="en-US"/>
          </a:p>
        </p:txBody>
      </p:sp>
      <p:sp>
        <p:nvSpPr>
          <p:cNvPr id="13312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043B721-BA28-4BB7-8A44-EDD38908A262}" type="slidenum">
              <a:rPr lang="fr-FR" altLang="en-US"/>
              <a:pPr/>
              <a:t>212</a:t>
            </a:fld>
            <a:endParaRPr lang="fr-FR" altLang="en-US"/>
          </a:p>
        </p:txBody>
      </p:sp>
      <p:sp>
        <p:nvSpPr>
          <p:cNvPr id="13414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15E4ABC-4528-4ED0-866C-D7A5B2CB6804}" type="slidenum">
              <a:rPr lang="fr-FR" altLang="en-US"/>
              <a:pPr/>
              <a:t>213</a:t>
            </a:fld>
            <a:endParaRPr lang="fr-FR" altLang="en-US"/>
          </a:p>
        </p:txBody>
      </p:sp>
      <p:sp>
        <p:nvSpPr>
          <p:cNvPr id="13516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25927A2-89E1-4A75-AD0D-768374468D65}" type="slidenum">
              <a:rPr lang="fr-FR" altLang="en-US"/>
              <a:pPr/>
              <a:t>214</a:t>
            </a:fld>
            <a:endParaRPr lang="fr-FR" altLang="en-US"/>
          </a:p>
        </p:txBody>
      </p:sp>
      <p:sp>
        <p:nvSpPr>
          <p:cNvPr id="13619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D2ECAA0-2755-4185-A34B-9E0D4EB5EF7F}" type="slidenum">
              <a:rPr lang="fr-FR" altLang="en-US"/>
              <a:pPr/>
              <a:t>215</a:t>
            </a:fld>
            <a:endParaRPr lang="fr-FR" altLang="en-US"/>
          </a:p>
        </p:txBody>
      </p:sp>
      <p:sp>
        <p:nvSpPr>
          <p:cNvPr id="13721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1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CH" altLang="en-US" baseline="0" dirty="0" smtClean="0"/>
          </a:p>
          <a:p>
            <a:endParaRPr lang="en-US" alt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BDA0BFD-7887-454D-9B4F-0D5FA5530FC4}" type="slidenum">
              <a:rPr lang="fr-FR" altLang="en-US"/>
              <a:pPr/>
              <a:t>216</a:t>
            </a:fld>
            <a:endParaRPr lang="fr-FR" altLang="en-US"/>
          </a:p>
        </p:txBody>
      </p:sp>
      <p:sp>
        <p:nvSpPr>
          <p:cNvPr id="13926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4615F1F5-A6F0-C345-A8F7-38B7A62C5BA3}" type="slidenum">
              <a:rPr lang="en-US" sz="1200">
                <a:solidFill>
                  <a:prstClr val="black"/>
                </a:solidFill>
              </a:rPr>
              <a:pPr eaLnBrk="1" hangingPunct="1"/>
              <a:t>217</a:t>
            </a:fld>
            <a:endParaRPr lang="en-US" sz="1200" dirty="0">
              <a:solidFill>
                <a:prstClr val="black"/>
              </a:solidFill>
            </a:endParaRPr>
          </a:p>
        </p:txBody>
      </p:sp>
      <p:sp>
        <p:nvSpPr>
          <p:cNvPr id="52227" name="Rectangle 2"/>
          <p:cNvSpPr>
            <a:spLocks noGrp="1" noRot="1" noChangeAspect="1" noChangeArrowheads="1" noTextEdit="1"/>
          </p:cNvSpPr>
          <p:nvPr>
            <p:ph type="sldImg"/>
          </p:nvPr>
        </p:nvSpPr>
        <p:spPr>
          <a:xfrm>
            <a:off x="1141413" y="685800"/>
            <a:ext cx="4575175" cy="3430588"/>
          </a:xfrm>
          <a:ln/>
        </p:spPr>
      </p:sp>
      <p:sp>
        <p:nvSpPr>
          <p:cNvPr id="52228"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Welcome ….</a:t>
            </a:r>
          </a:p>
          <a:p>
            <a:pPr eaLnBrk="1" hangingPunct="1"/>
            <a:endParaRPr lang="en-US" dirty="0"/>
          </a:p>
          <a:p>
            <a:pPr eaLnBrk="1" hangingPunct="1"/>
            <a:r>
              <a:rPr lang="en-US" dirty="0"/>
              <a:t>Today, we are going to explain to you, in very general terms, </a:t>
            </a:r>
          </a:p>
          <a:p>
            <a:pPr eaLnBrk="1" hangingPunct="1"/>
            <a:r>
              <a:rPr lang="en-US" dirty="0"/>
              <a:t>what this Organization does and why?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1144588" y="685800"/>
            <a:ext cx="4568825" cy="3427413"/>
          </a:xfrm>
          <a:ln/>
        </p:spPr>
      </p:sp>
      <p:sp>
        <p:nvSpPr>
          <p:cNvPr id="1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5CFF4A52-5E6B-44D5-9F56-818E66234ACB}" type="slidenum">
              <a:rPr lang="en-US" altLang="en-US" smtClean="0"/>
              <a:pPr eaLnBrk="1" hangingPunct="1">
                <a:spcBef>
                  <a:spcPct val="0"/>
                </a:spcBef>
              </a:pPr>
              <a:t>46</a:t>
            </a:fld>
            <a:endParaRPr lang="en-US" alt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fr-FR" altLang="en-US" smtClean="0">
              <a:latin typeface="Arial"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D22AFEB0-6FC0-48AC-9C65-3C4E2119619B}" type="slidenum">
              <a:rPr lang="en-US" altLang="en-US" smtClean="0"/>
              <a:pPr eaLnBrk="1" hangingPunct="1">
                <a:spcBef>
                  <a:spcPct val="0"/>
                </a:spcBef>
              </a:pPr>
              <a:t>48</a:t>
            </a:fld>
            <a:endParaRPr lang="en-US" alt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fr-FR" altLang="en-US" smtClean="0">
              <a:latin typeface="Arial"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5341BB0C-5209-4886-9FEE-5A83D5302C39}" type="slidenum">
              <a:rPr lang="en-US" altLang="en-US" smtClean="0"/>
              <a:pPr eaLnBrk="1" hangingPunct="1">
                <a:spcBef>
                  <a:spcPct val="0"/>
                </a:spcBef>
              </a:pPr>
              <a:t>52</a:t>
            </a:fld>
            <a:endParaRPr lang="en-US" alt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fr-FR" altLang="en-US"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a:ln/>
        </p:spPr>
      </p:sp>
      <p:sp>
        <p:nvSpPr>
          <p:cNvPr id="40963" name="Espace réservé des commentaires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fr-FR" dirty="0"/>
          </a:p>
        </p:txBody>
      </p:sp>
      <p:sp>
        <p:nvSpPr>
          <p:cNvPr id="40964" name="Espace réservé du numéro de diapositive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1776D1B-FA4D-1F4B-A677-8EBF135F1C19}" type="slidenum">
              <a:rPr lang="fr-FR" sz="1200">
                <a:solidFill>
                  <a:prstClr val="black"/>
                </a:solidFill>
              </a:rPr>
              <a:pPr eaLnBrk="1" hangingPunct="1"/>
              <a:t>4</a:t>
            </a:fld>
            <a:endParaRPr lang="fr-FR" sz="1200"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39EB6D9-7F4C-4810-97C7-A8A5F8EC44AB}" type="slidenum">
              <a:rPr lang="en-US" altLang="en-US" smtClean="0"/>
              <a:pPr eaLnBrk="1" hangingPunct="1">
                <a:spcBef>
                  <a:spcPct val="0"/>
                </a:spcBef>
              </a:pPr>
              <a:t>53</a:t>
            </a:fld>
            <a:endParaRPr lang="en-US" alt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fr-FR" altLang="en-US" smtClean="0">
              <a:latin typeface="Arial" charset="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0383381C-94BA-4EA2-9A27-617D5BE1B5F1}" type="slidenum">
              <a:rPr lang="en-US" altLang="en-US" smtClean="0"/>
              <a:pPr eaLnBrk="1" hangingPunct="1">
                <a:spcBef>
                  <a:spcPct val="0"/>
                </a:spcBef>
              </a:pPr>
              <a:t>55</a:t>
            </a:fld>
            <a:endParaRPr lang="en-US" alt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fr-FR" altLang="en-US" smtClean="0">
              <a:latin typeface="Arial" charset="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143000" y="685800"/>
            <a:ext cx="4572000" cy="3429000"/>
          </a:xfrm>
          <a:ln/>
        </p:spPr>
      </p:sp>
      <p:sp>
        <p:nvSpPr>
          <p:cNvPr id="62467" name="Rectangle 3"/>
          <p:cNvSpPr>
            <a:spLocks noGrp="1" noChangeArrowheads="1"/>
          </p:cNvSpPr>
          <p:nvPr>
            <p:ph type="body" idx="1"/>
          </p:nvPr>
        </p:nvSpPr>
        <p:spPr>
          <a:noFill/>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85453" y="8684827"/>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50000"/>
              </a:spcBef>
            </a:pPr>
            <a:fld id="{1D070D3C-59B5-4655-91AA-77A7E1868753}" type="slidenum">
              <a:rPr lang="en-US" altLang="en-US">
                <a:ea typeface="ヒラギノ角ゴ Pro W3" charset="-128"/>
              </a:rPr>
              <a:pPr algn="r" eaLnBrk="1" hangingPunct="1">
                <a:spcBef>
                  <a:spcPct val="50000"/>
                </a:spcBef>
              </a:pPr>
              <a:t>60</a:t>
            </a:fld>
            <a:endParaRPr lang="en-US" altLang="en-US">
              <a:ea typeface="ヒラギノ角ゴ Pro W3" charset="-128"/>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508" y="4343145"/>
            <a:ext cx="5028986" cy="41150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67D153A-E426-4EB3-9ECF-91B267EBEC0D}" type="slidenum">
              <a:rPr lang="en-US" altLang="en-US" smtClean="0"/>
              <a:pPr eaLnBrk="1" hangingPunct="1">
                <a:spcBef>
                  <a:spcPct val="0"/>
                </a:spcBef>
              </a:pPr>
              <a:t>61</a:t>
            </a:fld>
            <a:endParaRPr lang="en-US" alt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fr-FR" altLang="en-US" smtClean="0">
              <a:latin typeface="Arial" charset="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500">
                <a:solidFill>
                  <a:schemeClr val="tx1"/>
                </a:solidFill>
                <a:latin typeface="Arial" charset="0"/>
                <a:cs typeface="Arial" charset="0"/>
              </a:defRPr>
            </a:lvl1pPr>
            <a:lvl2pPr marL="770441" indent="-296322" eaLnBrk="0" hangingPunct="0">
              <a:defRPr sz="2500">
                <a:solidFill>
                  <a:schemeClr val="tx1"/>
                </a:solidFill>
                <a:latin typeface="Arial" charset="0"/>
                <a:cs typeface="Arial" charset="0"/>
              </a:defRPr>
            </a:lvl2pPr>
            <a:lvl3pPr marL="1185294" indent="-237060" eaLnBrk="0" hangingPunct="0">
              <a:defRPr sz="2500">
                <a:solidFill>
                  <a:schemeClr val="tx1"/>
                </a:solidFill>
                <a:latin typeface="Arial" charset="0"/>
                <a:cs typeface="Arial" charset="0"/>
              </a:defRPr>
            </a:lvl3pPr>
            <a:lvl4pPr marL="1659410" indent="-237060" eaLnBrk="0" hangingPunct="0">
              <a:defRPr sz="2500">
                <a:solidFill>
                  <a:schemeClr val="tx1"/>
                </a:solidFill>
                <a:latin typeface="Arial" charset="0"/>
                <a:cs typeface="Arial" charset="0"/>
              </a:defRPr>
            </a:lvl4pPr>
            <a:lvl5pPr marL="2133529" indent="-237060" eaLnBrk="0" hangingPunct="0">
              <a:defRPr sz="2500">
                <a:solidFill>
                  <a:schemeClr val="tx1"/>
                </a:solidFill>
                <a:latin typeface="Arial" charset="0"/>
                <a:cs typeface="Arial" charset="0"/>
              </a:defRPr>
            </a:lvl5pPr>
            <a:lvl6pPr marL="2607645" indent="-237060" eaLnBrk="0" fontAlgn="base" hangingPunct="0">
              <a:spcBef>
                <a:spcPct val="50000"/>
              </a:spcBef>
              <a:spcAft>
                <a:spcPct val="0"/>
              </a:spcAft>
              <a:defRPr sz="2500">
                <a:solidFill>
                  <a:schemeClr val="tx1"/>
                </a:solidFill>
                <a:latin typeface="Arial" charset="0"/>
                <a:cs typeface="Arial" charset="0"/>
              </a:defRPr>
            </a:lvl6pPr>
            <a:lvl7pPr marL="3081765" indent="-237060" eaLnBrk="0" fontAlgn="base" hangingPunct="0">
              <a:spcBef>
                <a:spcPct val="50000"/>
              </a:spcBef>
              <a:spcAft>
                <a:spcPct val="0"/>
              </a:spcAft>
              <a:defRPr sz="2500">
                <a:solidFill>
                  <a:schemeClr val="tx1"/>
                </a:solidFill>
                <a:latin typeface="Arial" charset="0"/>
                <a:cs typeface="Arial" charset="0"/>
              </a:defRPr>
            </a:lvl7pPr>
            <a:lvl8pPr marL="3555881" indent="-237060" eaLnBrk="0" fontAlgn="base" hangingPunct="0">
              <a:spcBef>
                <a:spcPct val="50000"/>
              </a:spcBef>
              <a:spcAft>
                <a:spcPct val="0"/>
              </a:spcAft>
              <a:defRPr sz="2500">
                <a:solidFill>
                  <a:schemeClr val="tx1"/>
                </a:solidFill>
                <a:latin typeface="Arial" charset="0"/>
                <a:cs typeface="Arial" charset="0"/>
              </a:defRPr>
            </a:lvl8pPr>
            <a:lvl9pPr marL="4029999" indent="-237060" eaLnBrk="0" fontAlgn="base" hangingPunct="0">
              <a:spcBef>
                <a:spcPct val="50000"/>
              </a:spcBef>
              <a:spcAft>
                <a:spcPct val="0"/>
              </a:spcAft>
              <a:defRPr sz="2500">
                <a:solidFill>
                  <a:schemeClr val="tx1"/>
                </a:solidFill>
                <a:latin typeface="Arial" charset="0"/>
                <a:cs typeface="Arial" charset="0"/>
              </a:defRPr>
            </a:lvl9pPr>
          </a:lstStyle>
          <a:p>
            <a:pPr eaLnBrk="1" hangingPunct="1"/>
            <a:fld id="{38405E63-0D80-4478-98FD-C52EE50F875D}" type="slidenum">
              <a:rPr lang="en-US" sz="1200"/>
              <a:pPr eaLnBrk="1" hangingPunct="1"/>
              <a:t>64</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a:ln/>
        </p:spPr>
      </p:sp>
      <p:sp>
        <p:nvSpPr>
          <p:cNvPr id="68611"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cs typeface="Arial" charset="0"/>
              </a:rPr>
              <a:t>  </a:t>
            </a:r>
          </a:p>
          <a:p>
            <a:pPr eaLnBrk="1" hangingPunct="1"/>
            <a:endParaRPr lang="en-US" altLang="en-US" smtClean="0">
              <a:latin typeface="Arial" charset="0"/>
              <a:cs typeface="Arial" charset="0"/>
            </a:endParaRPr>
          </a:p>
          <a:p>
            <a:pPr eaLnBrk="1" hangingPunct="1"/>
            <a:endParaRPr lang="en-US" altLang="en-US" smtClean="0">
              <a:latin typeface="Arial" charset="0"/>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a:ln/>
        </p:spPr>
      </p:sp>
      <p:sp>
        <p:nvSpPr>
          <p:cNvPr id="69635"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500">
                <a:solidFill>
                  <a:schemeClr val="tx1"/>
                </a:solidFill>
                <a:latin typeface="Arial" charset="0"/>
                <a:cs typeface="Arial" charset="0"/>
              </a:defRPr>
            </a:lvl1pPr>
            <a:lvl2pPr marL="770441" indent="-296322" eaLnBrk="0" hangingPunct="0">
              <a:defRPr sz="2500">
                <a:solidFill>
                  <a:schemeClr val="tx1"/>
                </a:solidFill>
                <a:latin typeface="Arial" charset="0"/>
                <a:cs typeface="Arial" charset="0"/>
              </a:defRPr>
            </a:lvl2pPr>
            <a:lvl3pPr marL="1185294" indent="-237060" eaLnBrk="0" hangingPunct="0">
              <a:defRPr sz="2500">
                <a:solidFill>
                  <a:schemeClr val="tx1"/>
                </a:solidFill>
                <a:latin typeface="Arial" charset="0"/>
                <a:cs typeface="Arial" charset="0"/>
              </a:defRPr>
            </a:lvl3pPr>
            <a:lvl4pPr marL="1659410" indent="-237060" eaLnBrk="0" hangingPunct="0">
              <a:defRPr sz="2500">
                <a:solidFill>
                  <a:schemeClr val="tx1"/>
                </a:solidFill>
                <a:latin typeface="Arial" charset="0"/>
                <a:cs typeface="Arial" charset="0"/>
              </a:defRPr>
            </a:lvl4pPr>
            <a:lvl5pPr marL="2133529" indent="-237060" eaLnBrk="0" hangingPunct="0">
              <a:defRPr sz="2500">
                <a:solidFill>
                  <a:schemeClr val="tx1"/>
                </a:solidFill>
                <a:latin typeface="Arial" charset="0"/>
                <a:cs typeface="Arial" charset="0"/>
              </a:defRPr>
            </a:lvl5pPr>
            <a:lvl6pPr marL="2607645" indent="-237060" eaLnBrk="0" fontAlgn="base" hangingPunct="0">
              <a:spcBef>
                <a:spcPct val="50000"/>
              </a:spcBef>
              <a:spcAft>
                <a:spcPct val="0"/>
              </a:spcAft>
              <a:defRPr sz="2500">
                <a:solidFill>
                  <a:schemeClr val="tx1"/>
                </a:solidFill>
                <a:latin typeface="Arial" charset="0"/>
                <a:cs typeface="Arial" charset="0"/>
              </a:defRPr>
            </a:lvl6pPr>
            <a:lvl7pPr marL="3081765" indent="-237060" eaLnBrk="0" fontAlgn="base" hangingPunct="0">
              <a:spcBef>
                <a:spcPct val="50000"/>
              </a:spcBef>
              <a:spcAft>
                <a:spcPct val="0"/>
              </a:spcAft>
              <a:defRPr sz="2500">
                <a:solidFill>
                  <a:schemeClr val="tx1"/>
                </a:solidFill>
                <a:latin typeface="Arial" charset="0"/>
                <a:cs typeface="Arial" charset="0"/>
              </a:defRPr>
            </a:lvl7pPr>
            <a:lvl8pPr marL="3555881" indent="-237060" eaLnBrk="0" fontAlgn="base" hangingPunct="0">
              <a:spcBef>
                <a:spcPct val="50000"/>
              </a:spcBef>
              <a:spcAft>
                <a:spcPct val="0"/>
              </a:spcAft>
              <a:defRPr sz="2500">
                <a:solidFill>
                  <a:schemeClr val="tx1"/>
                </a:solidFill>
                <a:latin typeface="Arial" charset="0"/>
                <a:cs typeface="Arial" charset="0"/>
              </a:defRPr>
            </a:lvl8pPr>
            <a:lvl9pPr marL="4029999" indent="-237060" eaLnBrk="0" fontAlgn="base" hangingPunct="0">
              <a:spcBef>
                <a:spcPct val="50000"/>
              </a:spcBef>
              <a:spcAft>
                <a:spcPct val="0"/>
              </a:spcAft>
              <a:defRPr sz="2500">
                <a:solidFill>
                  <a:schemeClr val="tx1"/>
                </a:solidFill>
                <a:latin typeface="Arial" charset="0"/>
                <a:cs typeface="Arial" charset="0"/>
              </a:defRPr>
            </a:lvl9pPr>
          </a:lstStyle>
          <a:p>
            <a:pPr eaLnBrk="1" hangingPunct="1"/>
            <a:fld id="{38405E63-0D80-4478-98FD-C52EE50F875D}" type="slidenum">
              <a:rPr lang="en-US" sz="1200"/>
              <a:pPr eaLnBrk="1" hangingPunct="1"/>
              <a:t>67</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500">
                <a:solidFill>
                  <a:schemeClr val="tx1"/>
                </a:solidFill>
                <a:latin typeface="Arial" charset="0"/>
                <a:cs typeface="Arial" charset="0"/>
              </a:defRPr>
            </a:lvl1pPr>
            <a:lvl2pPr marL="770441" indent="-296322" eaLnBrk="0" hangingPunct="0">
              <a:defRPr sz="2500">
                <a:solidFill>
                  <a:schemeClr val="tx1"/>
                </a:solidFill>
                <a:latin typeface="Arial" charset="0"/>
                <a:cs typeface="Arial" charset="0"/>
              </a:defRPr>
            </a:lvl2pPr>
            <a:lvl3pPr marL="1185294" indent="-237060" eaLnBrk="0" hangingPunct="0">
              <a:defRPr sz="2500">
                <a:solidFill>
                  <a:schemeClr val="tx1"/>
                </a:solidFill>
                <a:latin typeface="Arial" charset="0"/>
                <a:cs typeface="Arial" charset="0"/>
              </a:defRPr>
            </a:lvl3pPr>
            <a:lvl4pPr marL="1659410" indent="-237060" eaLnBrk="0" hangingPunct="0">
              <a:defRPr sz="2500">
                <a:solidFill>
                  <a:schemeClr val="tx1"/>
                </a:solidFill>
                <a:latin typeface="Arial" charset="0"/>
                <a:cs typeface="Arial" charset="0"/>
              </a:defRPr>
            </a:lvl4pPr>
            <a:lvl5pPr marL="2133529" indent="-237060" eaLnBrk="0" hangingPunct="0">
              <a:defRPr sz="2500">
                <a:solidFill>
                  <a:schemeClr val="tx1"/>
                </a:solidFill>
                <a:latin typeface="Arial" charset="0"/>
                <a:cs typeface="Arial" charset="0"/>
              </a:defRPr>
            </a:lvl5pPr>
            <a:lvl6pPr marL="2607645" indent="-237060" eaLnBrk="0" fontAlgn="base" hangingPunct="0">
              <a:spcBef>
                <a:spcPct val="50000"/>
              </a:spcBef>
              <a:spcAft>
                <a:spcPct val="0"/>
              </a:spcAft>
              <a:defRPr sz="2500">
                <a:solidFill>
                  <a:schemeClr val="tx1"/>
                </a:solidFill>
                <a:latin typeface="Arial" charset="0"/>
                <a:cs typeface="Arial" charset="0"/>
              </a:defRPr>
            </a:lvl6pPr>
            <a:lvl7pPr marL="3081765" indent="-237060" eaLnBrk="0" fontAlgn="base" hangingPunct="0">
              <a:spcBef>
                <a:spcPct val="50000"/>
              </a:spcBef>
              <a:spcAft>
                <a:spcPct val="0"/>
              </a:spcAft>
              <a:defRPr sz="2500">
                <a:solidFill>
                  <a:schemeClr val="tx1"/>
                </a:solidFill>
                <a:latin typeface="Arial" charset="0"/>
                <a:cs typeface="Arial" charset="0"/>
              </a:defRPr>
            </a:lvl7pPr>
            <a:lvl8pPr marL="3555881" indent="-237060" eaLnBrk="0" fontAlgn="base" hangingPunct="0">
              <a:spcBef>
                <a:spcPct val="50000"/>
              </a:spcBef>
              <a:spcAft>
                <a:spcPct val="0"/>
              </a:spcAft>
              <a:defRPr sz="2500">
                <a:solidFill>
                  <a:schemeClr val="tx1"/>
                </a:solidFill>
                <a:latin typeface="Arial" charset="0"/>
                <a:cs typeface="Arial" charset="0"/>
              </a:defRPr>
            </a:lvl8pPr>
            <a:lvl9pPr marL="4029999" indent="-237060" eaLnBrk="0" fontAlgn="base" hangingPunct="0">
              <a:spcBef>
                <a:spcPct val="50000"/>
              </a:spcBef>
              <a:spcAft>
                <a:spcPct val="0"/>
              </a:spcAft>
              <a:defRPr sz="2500">
                <a:solidFill>
                  <a:schemeClr val="tx1"/>
                </a:solidFill>
                <a:latin typeface="Arial" charset="0"/>
                <a:cs typeface="Arial" charset="0"/>
              </a:defRPr>
            </a:lvl9pPr>
          </a:lstStyle>
          <a:p>
            <a:pPr eaLnBrk="1" hangingPunct="1"/>
            <a:fld id="{38405E63-0D80-4478-98FD-C52EE50F875D}" type="slidenum">
              <a:rPr lang="en-US" sz="1200"/>
              <a:pPr eaLnBrk="1" hangingPunct="1"/>
              <a:t>68</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reliable cost-effective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(ie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didn't use MS but opted to apply to each national office separately -Madrid = 2,162 CHF; vs.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pPr lvl="1" eaLnBrk="1" hangingPunct="1"/>
            <a:r>
              <a:rPr lang="en-US" dirty="0" smtClean="0"/>
              <a:t>  </a:t>
            </a:r>
          </a:p>
          <a:p>
            <a:pPr eaLnBrk="1" hangingPunct="1"/>
            <a:r>
              <a:rPr lang="en-US" dirty="0" smtClean="0"/>
              <a:t> </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853970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75</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a:ln/>
        </p:spPr>
      </p:sp>
      <p:sp>
        <p:nvSpPr>
          <p:cNvPr id="7168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77</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4615F1F5-A6F0-C345-A8F7-38B7A62C5BA3}" type="slidenum">
              <a:rPr lang="en-US" sz="1200">
                <a:solidFill>
                  <a:prstClr val="black"/>
                </a:solidFill>
              </a:rPr>
              <a:pPr eaLnBrk="1" hangingPunct="1"/>
              <a:t>78</a:t>
            </a:fld>
            <a:endParaRPr lang="en-US" sz="1200" dirty="0">
              <a:solidFill>
                <a:prstClr val="black"/>
              </a:solidFill>
            </a:endParaRPr>
          </a:p>
        </p:txBody>
      </p:sp>
      <p:sp>
        <p:nvSpPr>
          <p:cNvPr id="52227" name="Rectangle 2"/>
          <p:cNvSpPr>
            <a:spLocks noGrp="1" noRot="1" noChangeAspect="1" noChangeArrowheads="1" noTextEdit="1"/>
          </p:cNvSpPr>
          <p:nvPr>
            <p:ph type="sldImg"/>
          </p:nvPr>
        </p:nvSpPr>
        <p:spPr>
          <a:xfrm>
            <a:off x="1141413" y="685800"/>
            <a:ext cx="4575175" cy="3430588"/>
          </a:xfrm>
          <a:ln/>
        </p:spPr>
      </p:sp>
      <p:sp>
        <p:nvSpPr>
          <p:cNvPr id="52228"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Welcome ….</a:t>
            </a:r>
          </a:p>
          <a:p>
            <a:pPr eaLnBrk="1" hangingPunct="1"/>
            <a:endParaRPr lang="en-US" dirty="0"/>
          </a:p>
          <a:p>
            <a:pPr eaLnBrk="1" hangingPunct="1"/>
            <a:r>
              <a:rPr lang="en-US" dirty="0"/>
              <a:t>Today, we are going to explain to you, in very general terms, </a:t>
            </a:r>
          </a:p>
          <a:p>
            <a:pPr eaLnBrk="1" hangingPunct="1"/>
            <a:r>
              <a:rPr lang="en-US" dirty="0"/>
              <a:t>what this Organization does and why?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35" tIns="46067" rIns="92135" bIns="46067" anchor="b"/>
          <a:lstStyle>
            <a:lvl1pPr defTabSz="920750"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defTabSz="920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defTabSz="92075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defTabSz="92075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defTabSz="92075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2ECD8565-635A-4782-A9BA-EA0B10C4DAB1}" type="slidenum">
              <a:rPr lang="en-US" altLang="en-US" sz="1300" b="0"/>
              <a:pPr algn="r" eaLnBrk="1" hangingPunct="1">
                <a:spcBef>
                  <a:spcPct val="0"/>
                </a:spcBef>
              </a:pPr>
              <a:t>79</a:t>
            </a:fld>
            <a:endParaRPr lang="en-US" altLang="en-US" sz="1300" b="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35" tIns="46067" rIns="92135" bIns="46067"/>
          <a:lstStyle/>
          <a:p>
            <a:endParaRPr lang="fr-CH"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itchFamily="34" charset="0"/>
                <a:ea typeface="ＭＳ Ｐゴシック" pitchFamily="34" charset="-128"/>
              </a:defRPr>
            </a:lvl1pPr>
            <a:lvl2pPr marL="742950" indent="-285750" eaLnBrk="0" hangingPunct="0">
              <a:defRPr sz="2800" b="1">
                <a:solidFill>
                  <a:schemeClr val="tx1"/>
                </a:solidFill>
                <a:latin typeface="Arial" pitchFamily="34" charset="0"/>
                <a:ea typeface="ＭＳ Ｐゴシック" pitchFamily="34" charset="-128"/>
              </a:defRPr>
            </a:lvl2pPr>
            <a:lvl3pPr marL="1143000" indent="-228600" eaLnBrk="0" hangingPunct="0">
              <a:defRPr sz="2800" b="1">
                <a:solidFill>
                  <a:schemeClr val="tx1"/>
                </a:solidFill>
                <a:latin typeface="Arial" pitchFamily="34" charset="0"/>
                <a:ea typeface="ＭＳ Ｐゴシック" pitchFamily="34" charset="-128"/>
              </a:defRPr>
            </a:lvl3pPr>
            <a:lvl4pPr marL="1600200" indent="-228600" eaLnBrk="0" hangingPunct="0">
              <a:defRPr sz="2800" b="1">
                <a:solidFill>
                  <a:schemeClr val="tx1"/>
                </a:solidFill>
                <a:latin typeface="Arial" pitchFamily="34" charset="0"/>
                <a:ea typeface="ＭＳ Ｐゴシック" pitchFamily="34" charset="-128"/>
              </a:defRPr>
            </a:lvl4pPr>
            <a:lvl5pPr marL="2057400" indent="-228600" eaLnBrk="0" hangingPunct="0">
              <a:defRPr sz="2800" b="1">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9pPr>
          </a:lstStyle>
          <a:p>
            <a:pPr eaLnBrk="1" hangingPunct="1"/>
            <a:fld id="{75F4934C-DCB4-440E-9A24-9554250EFBA1}" type="slidenum">
              <a:rPr lang="en-US" altLang="en-US" sz="1200" b="0"/>
              <a:pPr eaLnBrk="1" hangingPunct="1"/>
              <a:t>80</a:t>
            </a:fld>
            <a:endParaRPr lang="en-US" altLang="en-US" sz="1200" b="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s-IS" altLang="en-US" smtClean="0">
              <a:latin typeface="Arial" pitchFamily="34" charset="0"/>
              <a:ea typeface="ＭＳ Ｐゴシック" pitchFamily="34" charset="-128"/>
              <a:cs typeface="Arial" pitchFamily="34" charset="0"/>
            </a:endParaRP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526B1892-53EA-472B-82CC-53761B2DAF64}" type="slidenum">
              <a:rPr lang="en-US" altLang="en-US">
                <a:solidFill>
                  <a:srgbClr val="000000"/>
                </a:solidFill>
              </a:rPr>
              <a:pPr eaLnBrk="1" hangingPunct="1">
                <a:spcBef>
                  <a:spcPct val="0"/>
                </a:spcBef>
              </a:pPr>
              <a:t>81</a:t>
            </a:fld>
            <a:endParaRPr lang="en-US" altLang="en-US">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s-IS" altLang="en-US" smtClean="0">
              <a:latin typeface="Arial" pitchFamily="34" charset="0"/>
              <a:ea typeface="ＭＳ Ｐゴシック" pitchFamily="34" charset="-128"/>
              <a:cs typeface="Arial" pitchFamily="34" charset="0"/>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F817832B-42A8-4338-8C28-8A9F9DA6CC9D}" type="slidenum">
              <a:rPr lang="en-US" altLang="en-US">
                <a:solidFill>
                  <a:srgbClr val="000000"/>
                </a:solidFill>
              </a:rPr>
              <a:pPr eaLnBrk="1" hangingPunct="1">
                <a:spcBef>
                  <a:spcPct val="0"/>
                </a:spcBef>
              </a:pPr>
              <a:t>82</a:t>
            </a:fld>
            <a:endParaRPr lang="en-US" altLang="en-US">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CB40A066-C362-46BB-B576-6ECB1A70F39B}" type="slidenum">
              <a:rPr lang="en-US" altLang="en-US"/>
              <a:pPr eaLnBrk="1" hangingPunct="1">
                <a:spcBef>
                  <a:spcPct val="0"/>
                </a:spcBef>
              </a:pPr>
              <a:t>84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smtClean="0"/>
              <a:t>Why</a:t>
            </a:r>
            <a:r>
              <a:rPr lang="fr-CH" dirty="0" smtClean="0"/>
              <a:t> are </a:t>
            </a:r>
            <a:r>
              <a:rPr lang="fr-CH" dirty="0" err="1" smtClean="0"/>
              <a:t>you</a:t>
            </a:r>
            <a:r>
              <a:rPr lang="fr-CH" dirty="0" smtClean="0"/>
              <a:t> important to us?</a:t>
            </a:r>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3762267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D926FF08-6796-4C0A-8272-08BB9DBF1C79}" type="slidenum">
              <a:rPr lang="en-US" altLang="en-US"/>
              <a:pPr eaLnBrk="1" hangingPunct="1">
                <a:spcBef>
                  <a:spcPct val="0"/>
                </a:spcBef>
              </a:pPr>
              <a:t>86</a:t>
            </a:fld>
            <a:endParaRPr lang="en-US" alt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b-NO"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E5843477-95E8-456A-9292-44B72B25EAC7}" type="slidenum">
              <a:rPr lang="en-US" altLang="en-US"/>
              <a:pPr eaLnBrk="1" hangingPunct="1">
                <a:spcBef>
                  <a:spcPct val="0"/>
                </a:spcBef>
              </a:pPr>
              <a:t>87</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3412D215-7B89-40AA-996C-8137BF87D5A7}" type="slidenum">
              <a:rPr lang="en-US" altLang="en-US"/>
              <a:pPr eaLnBrk="1" hangingPunct="1">
                <a:spcBef>
                  <a:spcPct val="0"/>
                </a:spcBef>
              </a:pPr>
              <a:t>88</a:t>
            </a:fld>
            <a:endParaRPr lang="en-US" alt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8C04295D-B957-4A6C-9E85-0E9B47847DBE}" type="slidenum">
              <a:rPr lang="en-US" altLang="en-US"/>
              <a:pPr eaLnBrk="1" hangingPunct="1">
                <a:spcBef>
                  <a:spcPct val="0"/>
                </a:spcBef>
              </a:pPr>
              <a:t>89</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52E697E9-F62E-47B4-9097-8D8C26CDEBB0}" type="slidenum">
              <a:rPr lang="en-US" altLang="en-US"/>
              <a:pPr eaLnBrk="1" hangingPunct="1">
                <a:spcBef>
                  <a:spcPct val="0"/>
                </a:spcBef>
              </a:pPr>
              <a:t>90</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100" smtClean="0">
              <a:latin typeface="Arial" pitchFamily="34" charset="0"/>
              <a:ea typeface="ＭＳ Ｐゴシック" pitchFamily="34" charset="-128"/>
              <a:cs typeface="Arial" pitchFamily="34" charset="0"/>
            </a:endParaRP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4A51886C-271B-4C93-ACBE-117D5DBF7227}" type="slidenum">
              <a:rPr lang="en-US" altLang="en-US"/>
              <a:pPr eaLnBrk="1" hangingPunct="1">
                <a:spcBef>
                  <a:spcPct val="0"/>
                </a:spcBef>
              </a:pPr>
              <a:t>91</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itchFamily="34" charset="0"/>
                <a:ea typeface="ＭＳ Ｐゴシック" pitchFamily="34" charset="-128"/>
              </a:defRPr>
            </a:lvl1pPr>
            <a:lvl2pPr marL="742950" indent="-285750" eaLnBrk="0" hangingPunct="0">
              <a:defRPr sz="2800" b="1">
                <a:solidFill>
                  <a:schemeClr val="tx1"/>
                </a:solidFill>
                <a:latin typeface="Arial" pitchFamily="34" charset="0"/>
                <a:ea typeface="ＭＳ Ｐゴシック" pitchFamily="34" charset="-128"/>
              </a:defRPr>
            </a:lvl2pPr>
            <a:lvl3pPr marL="1143000" indent="-228600" eaLnBrk="0" hangingPunct="0">
              <a:defRPr sz="2800" b="1">
                <a:solidFill>
                  <a:schemeClr val="tx1"/>
                </a:solidFill>
                <a:latin typeface="Arial" pitchFamily="34" charset="0"/>
                <a:ea typeface="ＭＳ Ｐゴシック" pitchFamily="34" charset="-128"/>
              </a:defRPr>
            </a:lvl3pPr>
            <a:lvl4pPr marL="1600200" indent="-228600" eaLnBrk="0" hangingPunct="0">
              <a:defRPr sz="2800" b="1">
                <a:solidFill>
                  <a:schemeClr val="tx1"/>
                </a:solidFill>
                <a:latin typeface="Arial" pitchFamily="34" charset="0"/>
                <a:ea typeface="ＭＳ Ｐゴシック" pitchFamily="34" charset="-128"/>
              </a:defRPr>
            </a:lvl4pPr>
            <a:lvl5pPr marL="2057400" indent="-228600" eaLnBrk="0" hangingPunct="0">
              <a:defRPr sz="2800" b="1">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9pPr>
          </a:lstStyle>
          <a:p>
            <a:pPr eaLnBrk="1" hangingPunct="1"/>
            <a:fld id="{2CA7E2E8-35B1-448B-8574-026BA72931EB}" type="slidenum">
              <a:rPr lang="en-US" altLang="en-US" sz="1200" b="0"/>
              <a:pPr eaLnBrk="1" hangingPunct="1"/>
              <a:t>92</a:t>
            </a:fld>
            <a:endParaRPr lang="en-US" altLang="en-US" sz="1200" b="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E1ACD468-4B2A-4689-8C00-F91B9204155A}" type="slidenum">
              <a:rPr lang="en-US" altLang="en-US"/>
              <a:pPr eaLnBrk="1" hangingPunct="1">
                <a:spcBef>
                  <a:spcPct val="0"/>
                </a:spcBef>
              </a:pPr>
              <a:t>93</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100" smtClean="0">
              <a:latin typeface="Arial" pitchFamily="34" charset="0"/>
              <a:ea typeface="ＭＳ Ｐゴシック" pitchFamily="34" charset="-128"/>
              <a:cs typeface="Arial"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6B062383-0DAB-4B0C-BF2C-12A0E57ACEE3}" type="slidenum">
              <a:rPr lang="en-US" altLang="en-US"/>
              <a:pPr eaLnBrk="1" hangingPunct="1">
                <a:spcBef>
                  <a:spcPct val="0"/>
                </a:spcBef>
              </a:pPr>
              <a:t>94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smtClean="0">
                <a:cs typeface="Arial" charset="0"/>
              </a:rPr>
              <a:t>“Just as participation in the physical economy requires access to roads, bridges, and vehicles to transport goods,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dirty="0" smtClean="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smtClean="0">
                <a:cs typeface="Arial" charset="0"/>
              </a:rPr>
              <a:t>similar infrastructure is needed in the virtual and knowledge economy.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dirty="0" smtClean="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smtClean="0">
                <a:cs typeface="Arial" charset="0"/>
              </a:rPr>
              <a:t>However, here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dirty="0" smtClean="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smtClean="0">
                <a:cs typeface="Arial" charset="0"/>
              </a:rPr>
              <a:t>the highway is the Internet and other networks,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dirty="0" smtClean="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smtClean="0">
                <a:cs typeface="Arial" charset="0"/>
              </a:rPr>
              <a:t>the</a:t>
            </a:r>
            <a:r>
              <a:rPr lang="en-US" sz="1200" i="1" baseline="0" dirty="0" smtClean="0">
                <a:cs typeface="Arial" charset="0"/>
              </a:rPr>
              <a:t> </a:t>
            </a:r>
            <a:r>
              <a:rPr lang="en-US" sz="1200" i="1" dirty="0" smtClean="0">
                <a:cs typeface="Arial" charset="0"/>
              </a:rPr>
              <a:t>bridges are interoperable data standards,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dirty="0" smtClean="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smtClean="0">
                <a:cs typeface="Arial" charset="0"/>
              </a:rPr>
              <a:t>and the vehicles are computers and databases</a:t>
            </a:r>
            <a:r>
              <a:rPr lang="en-US" sz="1200" dirty="0" smtClean="0">
                <a:cs typeface="Arial" charset="0"/>
              </a:rPr>
              <a:t>.</a:t>
            </a:r>
            <a:r>
              <a:rPr lang="en-US" altLang="ja-JP" sz="1200" dirty="0" smtClean="0">
                <a:cs typeface="Arial" charset="0"/>
              </a:rPr>
              <a:t>”</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3043912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CD1B0CC3-3F2E-4B26-83C9-B5973C21ED1C}" type="slidenum">
              <a:rPr lang="en-US" altLang="en-US"/>
              <a:pPr eaLnBrk="1" hangingPunct="1">
                <a:spcBef>
                  <a:spcPct val="0"/>
                </a:spcBef>
              </a:pPr>
              <a:t>95</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E9A86751-5172-4363-B085-F0B73D977880}" type="slidenum">
              <a:rPr lang="en-US" altLang="en-US"/>
              <a:pPr eaLnBrk="1" hangingPunct="1">
                <a:spcBef>
                  <a:spcPct val="0"/>
                </a:spcBef>
              </a:pPr>
              <a:t>96</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06DE7FFD-1F9E-48C3-BA4F-5DDA9063590C}" type="slidenum">
              <a:rPr lang="en-US" altLang="en-US"/>
              <a:pPr eaLnBrk="1" hangingPunct="1">
                <a:spcBef>
                  <a:spcPct val="0"/>
                </a:spcBef>
              </a:pPr>
              <a:t>97</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85453" y="8686288"/>
            <a:ext cx="2970946" cy="45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defTabSz="909638"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a:spcBef>
                <a:spcPct val="0"/>
              </a:spcBef>
            </a:pPr>
            <a:fld id="{7285EF2F-6A00-4BBF-91A1-C8FEC4BFE206}" type="slidenum">
              <a:rPr lang="en-US" altLang="en-US">
                <a:ea typeface="ヒラギノ角ゴ Pro W3" charset="-128"/>
              </a:rPr>
              <a:pPr algn="r">
                <a:spcBef>
                  <a:spcPct val="0"/>
                </a:spcBef>
              </a:pPr>
              <a:t>98</a:t>
            </a:fld>
            <a:endParaRPr lang="en-US" altLang="en-US">
              <a:ea typeface="ヒラギノ角ゴ Pro W3" charset="-128"/>
            </a:endParaRPr>
          </a:p>
        </p:txBody>
      </p:sp>
      <p:sp>
        <p:nvSpPr>
          <p:cNvPr id="83971" name="Rectangle 2"/>
          <p:cNvSpPr>
            <a:spLocks noGrp="1" noRot="1" noChangeAspect="1" noChangeArrowheads="1" noTextEdit="1"/>
          </p:cNvSpPr>
          <p:nvPr>
            <p:ph type="sldImg"/>
          </p:nvPr>
        </p:nvSpPr>
        <p:spPr>
          <a:xfrm>
            <a:off x="1144588" y="685800"/>
            <a:ext cx="4570412" cy="3427413"/>
          </a:xfrm>
          <a:ln/>
        </p:spPr>
      </p:sp>
      <p:sp>
        <p:nvSpPr>
          <p:cNvPr id="83972" name="Rectangle 3"/>
          <p:cNvSpPr>
            <a:spLocks noGrp="1" noChangeArrowheads="1"/>
          </p:cNvSpPr>
          <p:nvPr>
            <p:ph type="body" idx="1"/>
          </p:nvPr>
        </p:nvSpPr>
        <p:spPr>
          <a:xfrm>
            <a:off x="914508" y="4341682"/>
            <a:ext cx="5028986" cy="41164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eaLnBrk="1" hangingPunct="1"/>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itchFamily="34" charset="0"/>
                <a:ea typeface="ＭＳ Ｐゴシック" pitchFamily="34" charset="-128"/>
              </a:defRPr>
            </a:lvl1pPr>
            <a:lvl2pPr marL="742950" indent="-285750" eaLnBrk="0" hangingPunct="0">
              <a:defRPr sz="2800" b="1">
                <a:solidFill>
                  <a:schemeClr val="tx1"/>
                </a:solidFill>
                <a:latin typeface="Arial" pitchFamily="34" charset="0"/>
                <a:ea typeface="ＭＳ Ｐゴシック" pitchFamily="34" charset="-128"/>
              </a:defRPr>
            </a:lvl2pPr>
            <a:lvl3pPr marL="1143000" indent="-228600" eaLnBrk="0" hangingPunct="0">
              <a:defRPr sz="2800" b="1">
                <a:solidFill>
                  <a:schemeClr val="tx1"/>
                </a:solidFill>
                <a:latin typeface="Arial" pitchFamily="34" charset="0"/>
                <a:ea typeface="ＭＳ Ｐゴシック" pitchFamily="34" charset="-128"/>
              </a:defRPr>
            </a:lvl3pPr>
            <a:lvl4pPr marL="1600200" indent="-228600" eaLnBrk="0" hangingPunct="0">
              <a:defRPr sz="2800" b="1">
                <a:solidFill>
                  <a:schemeClr val="tx1"/>
                </a:solidFill>
                <a:latin typeface="Arial" pitchFamily="34" charset="0"/>
                <a:ea typeface="ＭＳ Ｐゴシック" pitchFamily="34" charset="-128"/>
              </a:defRPr>
            </a:lvl4pPr>
            <a:lvl5pPr marL="2057400" indent="-228600" eaLnBrk="0" hangingPunct="0">
              <a:defRPr sz="2800" b="1">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9pPr>
          </a:lstStyle>
          <a:p>
            <a:pPr eaLnBrk="1" hangingPunct="1"/>
            <a:fld id="{A4E34A62-3F7D-4E34-83B5-5C51DA0A2774}" type="slidenum">
              <a:rPr lang="en-US" altLang="en-US" sz="1200" b="0"/>
              <a:pPr eaLnBrk="1" hangingPunct="1"/>
              <a:t>100</a:t>
            </a:fld>
            <a:endParaRPr lang="en-US" altLang="en-US" sz="1200" b="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3D556A1E-2B15-4745-9686-AADF4590FC35}" type="slidenum">
              <a:rPr lang="en-US" altLang="en-US" b="0"/>
              <a:pPr algn="r" eaLnBrk="1" hangingPunct="1">
                <a:spcBef>
                  <a:spcPct val="0"/>
                </a:spcBef>
              </a:pPr>
              <a:t>102</a:t>
            </a:fld>
            <a:endParaRPr lang="en-US" altLang="en-US" b="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b-NO"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AA9FEC4C-5C21-4BC3-B172-040BF396DC0A}" type="slidenum">
              <a:rPr lang="en-US" altLang="en-US" b="0"/>
              <a:pPr algn="r" eaLnBrk="1" hangingPunct="1">
                <a:spcBef>
                  <a:spcPct val="0"/>
                </a:spcBef>
              </a:pPr>
              <a:t>105</a:t>
            </a:fld>
            <a:endParaRPr lang="en-US" altLang="en-US" b="0"/>
          </a:p>
        </p:txBody>
      </p:sp>
      <p:sp>
        <p:nvSpPr>
          <p:cNvPr id="89091"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defTabSz="909638"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a:spcBef>
                <a:spcPct val="0"/>
              </a:spcBef>
            </a:pPr>
            <a:fld id="{677B3521-2389-4898-BF73-C8C3B0C7185B}" type="slidenum">
              <a:rPr lang="en-US" altLang="en-US">
                <a:ea typeface="ヒラギノ角ゴ Pro W3" charset="-128"/>
              </a:rPr>
              <a:pPr algn="r">
                <a:spcBef>
                  <a:spcPct val="0"/>
                </a:spcBef>
              </a:pPr>
              <a:t>105</a:t>
            </a:fld>
            <a:endParaRPr lang="en-US" altLang="en-US">
              <a:ea typeface="ヒラギノ角ゴ Pro W3" charset="-128"/>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eaLnBrk="1" hangingPunct="1"/>
            <a:endParaRPr lang="en-AU"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780BD4E1-8C6B-4A0F-9601-3F29E598F9D4}" type="slidenum">
              <a:rPr lang="en-US" altLang="en-US"/>
              <a:pPr eaLnBrk="1" hangingPunct="1">
                <a:spcBef>
                  <a:spcPct val="0"/>
                </a:spcBef>
              </a:pPr>
              <a:t>106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 dirty="0" smtClean="0">
                <a:latin typeface="Arial" charset="0"/>
                <a:cs typeface="Arial" charset="0"/>
              </a:rPr>
              <a:t>Databases: PATENTSCOPE, Global Brand DB &amp; access to </a:t>
            </a:r>
            <a:r>
              <a:rPr lang="en-US" sz="400" dirty="0" err="1" smtClean="0">
                <a:latin typeface="Arial" charset="0"/>
                <a:cs typeface="Arial" charset="0"/>
              </a:rPr>
              <a:t>aRDI</a:t>
            </a:r>
            <a:r>
              <a:rPr lang="en-US" sz="400" dirty="0" smtClean="0">
                <a:latin typeface="Arial" charset="0"/>
                <a:cs typeface="Arial" charset="0"/>
              </a:rPr>
              <a:t> and ASPI</a:t>
            </a:r>
          </a:p>
          <a:p>
            <a:r>
              <a:rPr lang="fr-CH" sz="400" dirty="0" smtClean="0">
                <a:latin typeface="Arial" charset="0"/>
                <a:cs typeface="Arial" charset="0"/>
              </a:rPr>
              <a:t>Common </a:t>
            </a:r>
            <a:r>
              <a:rPr lang="fr-CH" sz="400" dirty="0" err="1" smtClean="0">
                <a:latin typeface="Arial" charset="0"/>
                <a:cs typeface="Arial" charset="0"/>
              </a:rPr>
              <a:t>platform</a:t>
            </a:r>
            <a:r>
              <a:rPr lang="fr-CH" sz="400" dirty="0" smtClean="0">
                <a:latin typeface="Arial" charset="0"/>
                <a:cs typeface="Arial" charset="0"/>
              </a:rPr>
              <a:t>: </a:t>
            </a:r>
            <a:r>
              <a:rPr lang="en-US" sz="400" dirty="0" smtClean="0">
                <a:latin typeface="Arial" charset="0"/>
                <a:cs typeface="Arial" charset="0"/>
              </a:rPr>
              <a:t>WIPO Case for Global Dossier, the Digital Access Service</a:t>
            </a:r>
          </a:p>
          <a:p>
            <a:pPr marL="0" marR="0" lvl="1" indent="0" algn="l" defTabSz="914400" rtl="0" eaLnBrk="0" fontAlgn="base" latinLnBrk="0" hangingPunct="0">
              <a:lnSpc>
                <a:spcPct val="100000"/>
              </a:lnSpc>
              <a:spcBef>
                <a:spcPct val="30000"/>
              </a:spcBef>
              <a:spcAft>
                <a:spcPct val="0"/>
              </a:spcAft>
              <a:buClrTx/>
              <a:buSzTx/>
              <a:buFontTx/>
              <a:buNone/>
              <a:tabLst/>
              <a:defRPr/>
            </a:pPr>
            <a:r>
              <a:rPr lang="fr-CH" sz="400" dirty="0" err="1" smtClean="0">
                <a:latin typeface="Arial" charset="0"/>
                <a:cs typeface="Arial" charset="0"/>
              </a:rPr>
              <a:t>Other</a:t>
            </a:r>
            <a:r>
              <a:rPr lang="fr-CH" sz="400" baseline="0" dirty="0" smtClean="0">
                <a:latin typeface="Arial" charset="0"/>
                <a:cs typeface="Arial" charset="0"/>
              </a:rPr>
              <a:t> </a:t>
            </a:r>
            <a:r>
              <a:rPr lang="fr-CH" sz="400" baseline="0" dirty="0" err="1" smtClean="0">
                <a:latin typeface="Arial" charset="0"/>
                <a:cs typeface="Arial" charset="0"/>
              </a:rPr>
              <a:t>platforms</a:t>
            </a:r>
            <a:r>
              <a:rPr lang="fr-CH" sz="400" baseline="0" dirty="0" smtClean="0">
                <a:latin typeface="Arial" charset="0"/>
                <a:cs typeface="Arial" charset="0"/>
              </a:rPr>
              <a:t>: </a:t>
            </a:r>
            <a:r>
              <a:rPr lang="en-US" sz="400" dirty="0" smtClean="0">
                <a:latin typeface="Arial" charset="0"/>
                <a:cs typeface="Arial" charset="0"/>
              </a:rPr>
              <a:t>WIPO Green; WIPO Research. </a:t>
            </a:r>
          </a:p>
          <a:p>
            <a:pPr marL="0" marR="0" lvl="1" indent="0" algn="l" defTabSz="914400" rtl="0" eaLnBrk="0" fontAlgn="base" latinLnBrk="0" hangingPunct="0">
              <a:lnSpc>
                <a:spcPct val="100000"/>
              </a:lnSpc>
              <a:spcBef>
                <a:spcPct val="30000"/>
              </a:spcBef>
              <a:spcAft>
                <a:spcPct val="0"/>
              </a:spcAft>
              <a:buClrTx/>
              <a:buSzTx/>
              <a:buFontTx/>
              <a:buNone/>
              <a:tabLst/>
              <a:defRPr/>
            </a:pPr>
            <a:r>
              <a:rPr lang="fr-CH" sz="400" dirty="0" smtClean="0">
                <a:latin typeface="Arial" charset="0"/>
                <a:cs typeface="Arial" charset="0"/>
              </a:rPr>
              <a:t>Tools: </a:t>
            </a:r>
            <a:r>
              <a:rPr lang="en-US" sz="400" dirty="0" smtClean="0">
                <a:latin typeface="Arial" charset="0"/>
                <a:cs typeface="Arial" charset="0"/>
              </a:rPr>
              <a:t>international </a:t>
            </a:r>
            <a:r>
              <a:rPr lang="en-US" sz="400" i="1" dirty="0" smtClean="0">
                <a:latin typeface="Arial" charset="0"/>
                <a:cs typeface="Arial" charset="0"/>
              </a:rPr>
              <a:t>classifications</a:t>
            </a:r>
            <a:r>
              <a:rPr lang="en-US" sz="400" dirty="0" smtClean="0">
                <a:latin typeface="Arial" charset="0"/>
                <a:cs typeface="Arial" charset="0"/>
              </a:rPr>
              <a:t> in TMs/design; IPC, Green inventory, Nice classification</a:t>
            </a:r>
          </a:p>
          <a:p>
            <a:r>
              <a:rPr lang="fr-CH" dirty="0" smtClean="0"/>
              <a:t>Services:</a:t>
            </a:r>
            <a:r>
              <a:rPr lang="fr-CH" baseline="0" dirty="0" smtClean="0"/>
              <a:t> </a:t>
            </a:r>
            <a:r>
              <a:rPr lang="en-US" sz="1200" dirty="0" smtClean="0">
                <a:latin typeface="Arial" charset="0"/>
                <a:cs typeface="Arial" charset="0"/>
              </a:rPr>
              <a:t>International Cooperation for Patent Examination (ICE), Patent Information Services, including Legal Status of Patents</a:t>
            </a:r>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2206258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1144588" y="685800"/>
            <a:ext cx="4573587" cy="3429000"/>
          </a:xfrm>
          <a:ln/>
        </p:spPr>
      </p:sp>
      <p:sp>
        <p:nvSpPr>
          <p:cNvPr id="92163" name="Rectangle 3"/>
          <p:cNvSpPr>
            <a:spLocks noGrp="1" noChangeArrowheads="1"/>
          </p:cNvSpPr>
          <p:nvPr>
            <p:ph type="body" idx="1"/>
          </p:nvPr>
        </p:nvSpPr>
        <p:spPr>
          <a:xfrm>
            <a:off x="914508" y="4343144"/>
            <a:ext cx="5028986"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1795B10A-FD08-4AB9-B90B-2C2724CD69CA}" type="slidenum">
              <a:rPr lang="en-US" altLang="en-US"/>
              <a:pPr eaLnBrk="1" hangingPunct="1">
                <a:spcBef>
                  <a:spcPct val="0"/>
                </a:spcBef>
              </a:pPr>
              <a:t>109</a:t>
            </a:fld>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CA926194-5441-4915-9E1E-A876AE8E363D}" type="slidenum">
              <a:rPr lang="en-US" altLang="en-US" b="0"/>
              <a:pPr algn="r" eaLnBrk="1" hangingPunct="1">
                <a:spcBef>
                  <a:spcPct val="0"/>
                </a:spcBef>
              </a:pPr>
              <a:t>110</a:t>
            </a:fld>
            <a:endParaRPr lang="en-US" altLang="en-US" b="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nb-NO" altLang="en-US" sz="1000"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85453" y="8686288"/>
            <a:ext cx="2970946" cy="45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28632DE3-D901-4543-AFFD-B2F332E9FF4F}" type="slidenum">
              <a:rPr lang="en-US" altLang="en-US" b="0"/>
              <a:pPr algn="r" eaLnBrk="1" hangingPunct="1">
                <a:spcBef>
                  <a:spcPct val="0"/>
                </a:spcBef>
              </a:pPr>
              <a:t>112</a:t>
            </a:fld>
            <a:endParaRPr lang="en-US" altLang="en-US" b="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smtClean="0">
              <a:solidFill>
                <a:schemeClr val="hlink"/>
              </a:solidFill>
              <a:latin typeface="Arial" pitchFamily="34" charset="0"/>
              <a:ea typeface="ＭＳ Ｐゴシック" pitchFamily="34" charset="-128"/>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itchFamily="34" charset="0"/>
                <a:ea typeface="ＭＳ Ｐゴシック" pitchFamily="34" charset="-128"/>
              </a:defRPr>
            </a:lvl1pPr>
            <a:lvl2pPr marL="742950" indent="-285750" eaLnBrk="0" hangingPunct="0">
              <a:defRPr sz="2800" b="1">
                <a:solidFill>
                  <a:schemeClr val="tx1"/>
                </a:solidFill>
                <a:latin typeface="Arial" pitchFamily="34" charset="0"/>
                <a:ea typeface="ＭＳ Ｐゴシック" pitchFamily="34" charset="-128"/>
              </a:defRPr>
            </a:lvl2pPr>
            <a:lvl3pPr marL="1143000" indent="-228600" eaLnBrk="0" hangingPunct="0">
              <a:defRPr sz="2800" b="1">
                <a:solidFill>
                  <a:schemeClr val="tx1"/>
                </a:solidFill>
                <a:latin typeface="Arial" pitchFamily="34" charset="0"/>
                <a:ea typeface="ＭＳ Ｐゴシック" pitchFamily="34" charset="-128"/>
              </a:defRPr>
            </a:lvl3pPr>
            <a:lvl4pPr marL="1600200" indent="-228600" eaLnBrk="0" hangingPunct="0">
              <a:defRPr sz="2800" b="1">
                <a:solidFill>
                  <a:schemeClr val="tx1"/>
                </a:solidFill>
                <a:latin typeface="Arial" pitchFamily="34" charset="0"/>
                <a:ea typeface="ＭＳ Ｐゴシック" pitchFamily="34" charset="-128"/>
              </a:defRPr>
            </a:lvl4pPr>
            <a:lvl5pPr marL="2057400" indent="-228600" eaLnBrk="0" hangingPunct="0">
              <a:defRPr sz="2800" b="1">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9pPr>
          </a:lstStyle>
          <a:p>
            <a:pPr eaLnBrk="1" hangingPunct="1"/>
            <a:fld id="{51C659AE-643B-4820-B37F-346DC7290C25}" type="slidenum">
              <a:rPr lang="en-US" altLang="en-US" sz="1200" b="0"/>
              <a:pPr eaLnBrk="1" hangingPunct="1"/>
              <a:t>113</a:t>
            </a:fld>
            <a:endParaRPr lang="en-US" altLang="en-US" sz="1200" b="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A5F30ACC-1BF2-457B-98E9-4755BBA655DC}" type="slidenum">
              <a:rPr lang="en-US" altLang="en-US"/>
              <a:pPr algn="r" eaLnBrk="1" hangingPunct="1">
                <a:spcBef>
                  <a:spcPct val="0"/>
                </a:spcBef>
              </a:pPr>
              <a:t>116</a:t>
            </a:fld>
            <a:endParaRPr lang="en-US" alt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H"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defTabSz="909638"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a:spcBef>
                <a:spcPct val="0"/>
              </a:spcBef>
            </a:pPr>
            <a:fld id="{8F103010-09ED-4CCF-B548-C42D15973873}" type="slidenum">
              <a:rPr lang="en-US" altLang="en-US">
                <a:ea typeface="ヒラギノ角ゴ Pro W3" charset="-128"/>
              </a:rPr>
              <a:pPr algn="r">
                <a:spcBef>
                  <a:spcPct val="0"/>
                </a:spcBef>
              </a:pPr>
              <a:t>117</a:t>
            </a:fld>
            <a:endParaRPr lang="en-US" altLang="en-US">
              <a:ea typeface="ヒラギノ角ゴ Pro W3" charset="-128"/>
            </a:endParaRPr>
          </a:p>
        </p:txBody>
      </p:sp>
      <p:sp>
        <p:nvSpPr>
          <p:cNvPr id="100355" name="Rectangle 2"/>
          <p:cNvSpPr>
            <a:spLocks noGrp="1" noRot="1" noChangeAspect="1" noChangeArrowheads="1" noTextEdit="1"/>
          </p:cNvSpPr>
          <p:nvPr>
            <p:ph type="sldImg"/>
          </p:nvPr>
        </p:nvSpPr>
        <p:spPr>
          <a:xfrm>
            <a:off x="1144588" y="685800"/>
            <a:ext cx="4570412" cy="3427413"/>
          </a:xfrm>
          <a:ln/>
        </p:spPr>
      </p:sp>
      <p:sp>
        <p:nvSpPr>
          <p:cNvPr id="100356" name="Rectangle 3"/>
          <p:cNvSpPr>
            <a:spLocks noGrp="1" noChangeArrowheads="1"/>
          </p:cNvSpPr>
          <p:nvPr>
            <p:ph type="body" idx="1"/>
          </p:nvPr>
        </p:nvSpPr>
        <p:spPr>
          <a:xfrm>
            <a:off x="914508" y="4343144"/>
            <a:ext cx="5028986"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eaLnBrk="1" hangingPunct="1"/>
            <a:endParaRPr lang="fr-CH"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CCA14638-0D3F-8A42-8A71-E2FC465D12A4}" type="slidenum">
              <a:rPr lang="en-US" sz="1200">
                <a:solidFill>
                  <a:prstClr val="black"/>
                </a:solidFill>
              </a:rPr>
              <a:pPr eaLnBrk="1" hangingPunct="1"/>
              <a:t>11</a:t>
            </a:fld>
            <a:endParaRPr lang="en-US" sz="1200" dirty="0">
              <a:solidFill>
                <a:prstClr val="black"/>
              </a:solidFill>
            </a:endParaRPr>
          </a:p>
        </p:txBody>
      </p:sp>
      <p:sp>
        <p:nvSpPr>
          <p:cNvPr id="43011" name="Rectangle 2"/>
          <p:cNvSpPr>
            <a:spLocks noGrp="1" noRot="1" noChangeAspect="1" noChangeArrowheads="1" noTextEdit="1"/>
          </p:cNvSpPr>
          <p:nvPr>
            <p:ph type="sldImg"/>
          </p:nvPr>
        </p:nvSpPr>
        <p:spPr>
          <a:xfrm>
            <a:off x="1141413" y="685800"/>
            <a:ext cx="4575175" cy="3430588"/>
          </a:xfrm>
          <a:ln/>
        </p:spPr>
      </p:sp>
      <p:sp>
        <p:nvSpPr>
          <p:cNvPr id="43012"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s-ES_tradnl"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nSpc>
                <a:spcPct val="80000"/>
              </a:lnSpc>
            </a:pPr>
            <a:endParaRPr lang="en-US" altLang="en-US" sz="900" b="1" smtClean="0">
              <a:latin typeface="Arial" pitchFamily="34" charset="0"/>
              <a:ea typeface="Arial" pitchFamily="34" charset="0"/>
              <a:cs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1144588" y="685800"/>
            <a:ext cx="4573587" cy="3429000"/>
          </a:xfrm>
          <a:ln/>
        </p:spPr>
      </p:sp>
      <p:sp>
        <p:nvSpPr>
          <p:cNvPr id="103427" name="Rectangle 3"/>
          <p:cNvSpPr>
            <a:spLocks noGrp="1" noChangeArrowheads="1"/>
          </p:cNvSpPr>
          <p:nvPr>
            <p:ph type="body" idx="1"/>
          </p:nvPr>
        </p:nvSpPr>
        <p:spPr>
          <a:xfrm>
            <a:off x="914508" y="4341682"/>
            <a:ext cx="5028986" cy="41164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23FFD7A5-0248-49D0-981B-06AF23688256}" type="slidenum">
              <a:rPr lang="en-US" altLang="en-US"/>
              <a:pPr eaLnBrk="1" hangingPunct="1">
                <a:spcBef>
                  <a:spcPct val="0"/>
                </a:spcBef>
              </a:pPr>
              <a:t>123</a:t>
            </a:fld>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2800" b="1">
                <a:solidFill>
                  <a:schemeClr val="tx1"/>
                </a:solidFill>
                <a:latin typeface="Arial" pitchFamily="34" charset="0"/>
                <a:ea typeface="ＭＳ Ｐゴシック" pitchFamily="34" charset="-128"/>
              </a:defRPr>
            </a:lvl1pPr>
            <a:lvl2pPr marL="742950" indent="-285750" eaLnBrk="0" hangingPunct="0">
              <a:defRPr sz="2800" b="1">
                <a:solidFill>
                  <a:schemeClr val="tx1"/>
                </a:solidFill>
                <a:latin typeface="Arial" pitchFamily="34" charset="0"/>
                <a:ea typeface="ＭＳ Ｐゴシック" pitchFamily="34" charset="-128"/>
              </a:defRPr>
            </a:lvl2pPr>
            <a:lvl3pPr marL="1143000" indent="-228600" eaLnBrk="0" hangingPunct="0">
              <a:defRPr sz="2800" b="1">
                <a:solidFill>
                  <a:schemeClr val="tx1"/>
                </a:solidFill>
                <a:latin typeface="Arial" pitchFamily="34" charset="0"/>
                <a:ea typeface="ＭＳ Ｐゴシック" pitchFamily="34" charset="-128"/>
              </a:defRPr>
            </a:lvl3pPr>
            <a:lvl4pPr marL="1600200" indent="-228600" eaLnBrk="0" hangingPunct="0">
              <a:defRPr sz="2800" b="1">
                <a:solidFill>
                  <a:schemeClr val="tx1"/>
                </a:solidFill>
                <a:latin typeface="Arial" pitchFamily="34" charset="0"/>
                <a:ea typeface="ＭＳ Ｐゴシック" pitchFamily="34" charset="-128"/>
              </a:defRPr>
            </a:lvl4pPr>
            <a:lvl5pPr marL="2057400" indent="-228600" eaLnBrk="0" hangingPunct="0">
              <a:defRPr sz="2800" b="1">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9pPr>
          </a:lstStyle>
          <a:p>
            <a:pPr algn="r" eaLnBrk="1" hangingPunct="1">
              <a:spcBef>
                <a:spcPct val="0"/>
              </a:spcBef>
              <a:defRPr/>
            </a:pPr>
            <a:fld id="{1E612B74-3505-4C79-A391-508F0E216C9A}" type="slidenum">
              <a:rPr lang="en-US" altLang="en-US" sz="1200" b="0" smtClean="0">
                <a:cs typeface="Arial" pitchFamily="34" charset="0"/>
              </a:rPr>
              <a:pPr algn="r" eaLnBrk="1" hangingPunct="1">
                <a:spcBef>
                  <a:spcPct val="0"/>
                </a:spcBef>
                <a:defRPr/>
              </a:pPr>
              <a:t>124</a:t>
            </a:fld>
            <a:endParaRPr lang="en-US" altLang="en-US" sz="1200" b="0" smtClean="0">
              <a:cs typeface="Arial" pitchFamily="34" charset="0"/>
            </a:endParaRPr>
          </a:p>
        </p:txBody>
      </p:sp>
      <p:sp>
        <p:nvSpPr>
          <p:cNvPr id="105475" name="Rectangle 2"/>
          <p:cNvSpPr>
            <a:spLocks noGrp="1" noRot="1" noChangeAspect="1" noChangeArrowheads="1" noTextEdit="1"/>
          </p:cNvSpPr>
          <p:nvPr>
            <p:ph type="sldImg"/>
          </p:nvPr>
        </p:nvSpPr>
        <p:spPr>
          <a:xfrm>
            <a:off x="1141413" y="685800"/>
            <a:ext cx="4575175" cy="3430588"/>
          </a:xfrm>
          <a:ln/>
        </p:spPr>
      </p:sp>
      <p:sp>
        <p:nvSpPr>
          <p:cNvPr id="105476" name="Rectangle 3"/>
          <p:cNvSpPr>
            <a:spLocks noGrp="1" noChangeArrowheads="1"/>
          </p:cNvSpPr>
          <p:nvPr>
            <p:ph type="body" idx="1"/>
          </p:nvPr>
        </p:nvSpPr>
        <p:spPr>
          <a:xfrm>
            <a:off x="914508" y="4344607"/>
            <a:ext cx="5028986" cy="41135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27C94585-3673-4A85-A261-5CEC3D8307BF}" type="slidenum">
              <a:rPr lang="en-US" altLang="en-US"/>
              <a:pPr eaLnBrk="1" hangingPunct="1">
                <a:spcBef>
                  <a:spcPct val="0"/>
                </a:spcBef>
              </a:pPr>
              <a:t>125</a:t>
            </a:fld>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3B6BC6E9-72F3-48D0-8AA7-2E76535DB476}" type="slidenum">
              <a:rPr lang="en-US" altLang="en-US"/>
              <a:pPr eaLnBrk="1" hangingPunct="1">
                <a:spcBef>
                  <a:spcPct val="0"/>
                </a:spcBef>
              </a:pPr>
              <a:t>126</a:t>
            </a:fld>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2800" b="1">
                <a:solidFill>
                  <a:schemeClr val="tx1"/>
                </a:solidFill>
                <a:latin typeface="Arial" pitchFamily="34" charset="0"/>
                <a:ea typeface="ＭＳ Ｐゴシック" pitchFamily="34" charset="-128"/>
              </a:defRPr>
            </a:lvl1pPr>
            <a:lvl2pPr marL="742950" indent="-285750" eaLnBrk="0" hangingPunct="0">
              <a:defRPr sz="2800" b="1">
                <a:solidFill>
                  <a:schemeClr val="tx1"/>
                </a:solidFill>
                <a:latin typeface="Arial" pitchFamily="34" charset="0"/>
                <a:ea typeface="ＭＳ Ｐゴシック" pitchFamily="34" charset="-128"/>
              </a:defRPr>
            </a:lvl2pPr>
            <a:lvl3pPr marL="1143000" indent="-228600" eaLnBrk="0" hangingPunct="0">
              <a:defRPr sz="2800" b="1">
                <a:solidFill>
                  <a:schemeClr val="tx1"/>
                </a:solidFill>
                <a:latin typeface="Arial" pitchFamily="34" charset="0"/>
                <a:ea typeface="ＭＳ Ｐゴシック" pitchFamily="34" charset="-128"/>
              </a:defRPr>
            </a:lvl3pPr>
            <a:lvl4pPr marL="1600200" indent="-228600" eaLnBrk="0" hangingPunct="0">
              <a:defRPr sz="2800" b="1">
                <a:solidFill>
                  <a:schemeClr val="tx1"/>
                </a:solidFill>
                <a:latin typeface="Arial" pitchFamily="34" charset="0"/>
                <a:ea typeface="ＭＳ Ｐゴシック" pitchFamily="34" charset="-128"/>
              </a:defRPr>
            </a:lvl4pPr>
            <a:lvl5pPr marL="2057400" indent="-228600" eaLnBrk="0" hangingPunct="0">
              <a:defRPr sz="2800" b="1">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9pPr>
          </a:lstStyle>
          <a:p>
            <a:pPr algn="r" eaLnBrk="1" hangingPunct="1">
              <a:spcBef>
                <a:spcPct val="0"/>
              </a:spcBef>
              <a:defRPr/>
            </a:pPr>
            <a:fld id="{CD4F5E7A-7073-4F3C-B6CD-D4E13CFE94EA}" type="slidenum">
              <a:rPr lang="en-US" altLang="en-US" sz="1200" b="0" smtClean="0">
                <a:cs typeface="Arial" pitchFamily="34" charset="0"/>
              </a:rPr>
              <a:pPr algn="r" eaLnBrk="1" hangingPunct="1">
                <a:spcBef>
                  <a:spcPct val="0"/>
                </a:spcBef>
                <a:defRPr/>
              </a:pPr>
              <a:t>127</a:t>
            </a:fld>
            <a:endParaRPr lang="en-US" altLang="en-US" sz="1200" b="0" smtClean="0">
              <a:cs typeface="Arial" pitchFamily="34" charset="0"/>
            </a:endParaRPr>
          </a:p>
        </p:txBody>
      </p:sp>
      <p:sp>
        <p:nvSpPr>
          <p:cNvPr id="108547" name="Rectangle 2"/>
          <p:cNvSpPr>
            <a:spLocks noGrp="1" noRot="1" noChangeAspect="1" noChangeArrowheads="1" noTextEdit="1"/>
          </p:cNvSpPr>
          <p:nvPr>
            <p:ph type="sldImg"/>
          </p:nvPr>
        </p:nvSpPr>
        <p:spPr>
          <a:xfrm>
            <a:off x="1141413" y="685800"/>
            <a:ext cx="4575175" cy="3430588"/>
          </a:xfrm>
          <a:ln/>
        </p:spPr>
      </p:sp>
      <p:sp>
        <p:nvSpPr>
          <p:cNvPr id="108548" name="Rectangle 3"/>
          <p:cNvSpPr>
            <a:spLocks noGrp="1" noChangeArrowheads="1"/>
          </p:cNvSpPr>
          <p:nvPr>
            <p:ph type="body" idx="1"/>
          </p:nvPr>
        </p:nvSpPr>
        <p:spPr>
          <a:xfrm>
            <a:off x="914508" y="4344607"/>
            <a:ext cx="5028986" cy="41135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2BF76104-48B6-43D6-A9DF-D87900B15660}" type="slidenum">
              <a:rPr lang="en-US" altLang="en-US"/>
              <a:pPr eaLnBrk="1" hangingPunct="1">
                <a:spcBef>
                  <a:spcPct val="0"/>
                </a:spcBef>
              </a:pPr>
              <a:t>128</a:t>
            </a:fld>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en-US" smtClean="0">
              <a:latin typeface="Arial" pitchFamily="34" charset="0"/>
              <a:ea typeface="ＭＳ Ｐゴシック" pitchFamily="34" charset="-128"/>
              <a:cs typeface="Arial" pitchFamily="34" charset="0"/>
            </a:endParaRP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67DDD2F5-833D-48B2-9818-624AB97B871C}" type="slidenum">
              <a:rPr lang="en-US" altLang="en-US"/>
              <a:pPr eaLnBrk="1" hangingPunct="1">
                <a:spcBef>
                  <a:spcPct val="0"/>
                </a:spcBef>
              </a:pPr>
              <a:t>129</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PATENTS:</a:t>
            </a:r>
            <a:r>
              <a:rPr lang="en-US" baseline="0" dirty="0" smtClean="0"/>
              <a:t> </a:t>
            </a:r>
            <a:r>
              <a:rPr lang="en-US" sz="1200" dirty="0" smtClean="0">
                <a:cs typeface="Arial Unicode MS" charset="0"/>
              </a:rPr>
              <a:t>(patent quality, E&amp;Ls, patents &amp; health, client-patent adviser privilege, tech transfer)</a:t>
            </a:r>
          </a:p>
          <a:p>
            <a:pPr marL="0" marR="0" indent="0" algn="l" defTabSz="914400" rtl="0" eaLnBrk="1" fontAlgn="base" latinLnBrk="0" hangingPunct="1">
              <a:lnSpc>
                <a:spcPct val="100000"/>
              </a:lnSpc>
              <a:spcBef>
                <a:spcPct val="30000"/>
              </a:spcBef>
              <a:spcAft>
                <a:spcPct val="0"/>
              </a:spcAft>
              <a:buClrTx/>
              <a:buSzTx/>
              <a:buFontTx/>
              <a:buNone/>
              <a:tabLst/>
              <a:defRPr/>
            </a:pPr>
            <a:r>
              <a:rPr lang="fr-CH" dirty="0" smtClean="0"/>
              <a:t>COPYRIGHT</a:t>
            </a:r>
            <a:r>
              <a:rPr lang="fr-CH" baseline="0" dirty="0" smtClean="0"/>
              <a:t> &amp; RELATED RIGHTS: </a:t>
            </a:r>
            <a:r>
              <a:rPr lang="en-US" sz="1200" dirty="0" smtClean="0">
                <a:effectLst>
                  <a:outerShdw blurRad="38100" dist="38100" dir="2700000" algn="tl">
                    <a:srgbClr val="DDDDDD"/>
                  </a:outerShdw>
                </a:effectLst>
                <a:cs typeface="Arial Unicode MS" charset="0"/>
              </a:rPr>
              <a:t>(</a:t>
            </a:r>
            <a:r>
              <a:rPr lang="en-US" sz="1200" dirty="0" smtClean="0">
                <a:solidFill>
                  <a:srgbClr val="008000"/>
                </a:solidFill>
                <a:effectLst>
                  <a:outerShdw blurRad="38100" dist="38100" dir="2700000" algn="tl">
                    <a:srgbClr val="DDDDDD"/>
                  </a:outerShdw>
                </a:effectLst>
                <a:cs typeface="Arial Unicode MS" charset="0"/>
              </a:rPr>
              <a:t>AV performances- E&amp;Ls VIPs</a:t>
            </a:r>
            <a:r>
              <a:rPr lang="en-US" sz="1200" dirty="0" smtClean="0">
                <a:effectLst>
                  <a:outerShdw blurRad="38100" dist="38100" dir="2700000" algn="tl">
                    <a:srgbClr val="DDDDDD"/>
                  </a:outerShdw>
                </a:effectLst>
                <a:cs typeface="Arial Unicode MS" charset="0"/>
              </a:rPr>
              <a:t>/libraries/archives, broadcasting)</a:t>
            </a:r>
          </a:p>
          <a:p>
            <a:pPr marL="0" marR="0" indent="0" algn="l" defTabSz="914400" rtl="0" eaLnBrk="1" fontAlgn="base" latinLnBrk="0" hangingPunct="1">
              <a:lnSpc>
                <a:spcPct val="100000"/>
              </a:lnSpc>
              <a:spcBef>
                <a:spcPct val="30000"/>
              </a:spcBef>
              <a:spcAft>
                <a:spcPct val="0"/>
              </a:spcAft>
              <a:buClrTx/>
              <a:buSzTx/>
              <a:buFontTx/>
              <a:buNone/>
              <a:tabLst/>
              <a:defRPr/>
            </a:pPr>
            <a:r>
              <a:rPr lang="fr-CH" sz="1200" dirty="0" smtClean="0">
                <a:effectLst>
                  <a:outerShdw blurRad="38100" dist="38100" dir="2700000" algn="tl">
                    <a:srgbClr val="DDDDDD"/>
                  </a:outerShdw>
                </a:effectLst>
                <a:cs typeface="Arial Unicode MS" charset="0"/>
              </a:rPr>
              <a:t>TRADEMARKS:</a:t>
            </a:r>
            <a:r>
              <a:rPr lang="fr-CH" sz="1200" baseline="0" dirty="0" smtClean="0">
                <a:effectLst>
                  <a:outerShdw blurRad="38100" dist="38100" dir="2700000" algn="tl">
                    <a:srgbClr val="DDDDDD"/>
                  </a:outerShdw>
                </a:effectLst>
                <a:cs typeface="Arial Unicode MS" charset="0"/>
              </a:rPr>
              <a:t> </a:t>
            </a:r>
            <a:r>
              <a:rPr lang="en-US" sz="1200" dirty="0" smtClean="0">
                <a:cs typeface="Arial Unicode MS" charset="0"/>
              </a:rPr>
              <a:t>(Design Law Treaty/protection of country names against registration and use as TMs)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effectLst>
                <a:outerShdw blurRad="38100" dist="38100" dir="2700000" algn="tl">
                  <a:srgbClr val="DDDDDD"/>
                </a:outerShdw>
              </a:effectLst>
              <a:cs typeface="Arial Unicode MS" charset="0"/>
            </a:endParaRPr>
          </a:p>
          <a:p>
            <a:pPr eaLnBrk="1" hangingPunct="1"/>
            <a:endParaRPr lang="en-US" dirty="0" smtClean="0"/>
          </a:p>
          <a:p>
            <a:pPr eaLnBrk="1" hangingPunct="1"/>
            <a:endParaRPr lang="en-US" dirty="0" smtClean="0"/>
          </a:p>
          <a:p>
            <a:pPr eaLnBrk="1" hangingPunct="1"/>
            <a:r>
              <a:rPr lang="en-US" dirty="0" smtClean="0"/>
              <a:t>WIPO</a:t>
            </a:r>
            <a:r>
              <a:rPr lang="ja-JP" altLang="en-US" dirty="0" smtClean="0"/>
              <a:t>’</a:t>
            </a:r>
            <a:r>
              <a:rPr lang="en-US" dirty="0" smtClean="0"/>
              <a:t>s work in this area is designed to reduce complexity, cost and time involved in obtaining patent protection in multiple countries and to address workload crisis facing many office because of rising number of patent applications, changing nature of applications (biotech) and duplication of work.  Various activities support this endeavor, namely:</a:t>
            </a:r>
          </a:p>
          <a:p>
            <a:pPr eaLnBrk="1" hangingPunct="1"/>
            <a:r>
              <a:rPr lang="en-US" dirty="0" smtClean="0"/>
              <a:t>- Substantive and procedural harmonization of patent law.</a:t>
            </a:r>
          </a:p>
          <a:p>
            <a:pPr eaLnBrk="1" hangingPunct="1"/>
            <a:r>
              <a:rPr lang="en-US" dirty="0" smtClean="0"/>
              <a:t>- Development and adoption of reforms of PCT System.</a:t>
            </a:r>
          </a:p>
          <a:p>
            <a:pPr eaLnBrk="1" hangingPunct="1"/>
            <a:r>
              <a:rPr lang="en-US" dirty="0" smtClean="0"/>
              <a:t>PCT Reform: began in Oct. 2000.  General objectives to simplify the system, streamline procedures, reduce costs for applicants, maintains quality of services to facilitate greater use, ensure system works to advantage of all offices irrespective of size.</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8314486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5C96C8A0-BCF0-4873-83D1-07D4A7E98090}" type="slidenum">
              <a:rPr lang="en-US" altLang="en-US"/>
              <a:pPr eaLnBrk="1" hangingPunct="1">
                <a:spcBef>
                  <a:spcPct val="0"/>
                </a:spcBef>
              </a:pPr>
              <a:t>130</a:t>
            </a:fld>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itchFamily="34" charset="0"/>
                <a:ea typeface="ＭＳ Ｐゴシック" pitchFamily="34" charset="-128"/>
              </a:defRPr>
            </a:lvl1pPr>
            <a:lvl2pPr marL="742950" indent="-285750" eaLnBrk="0" hangingPunct="0">
              <a:defRPr sz="2800" b="1">
                <a:solidFill>
                  <a:schemeClr val="tx1"/>
                </a:solidFill>
                <a:latin typeface="Arial" pitchFamily="34" charset="0"/>
                <a:ea typeface="ＭＳ Ｐゴシック" pitchFamily="34" charset="-128"/>
              </a:defRPr>
            </a:lvl2pPr>
            <a:lvl3pPr marL="1143000" indent="-228600" eaLnBrk="0" hangingPunct="0">
              <a:defRPr sz="2800" b="1">
                <a:solidFill>
                  <a:schemeClr val="tx1"/>
                </a:solidFill>
                <a:latin typeface="Arial" pitchFamily="34" charset="0"/>
                <a:ea typeface="ＭＳ Ｐゴシック" pitchFamily="34" charset="-128"/>
              </a:defRPr>
            </a:lvl3pPr>
            <a:lvl4pPr marL="1600200" indent="-228600" eaLnBrk="0" hangingPunct="0">
              <a:defRPr sz="2800" b="1">
                <a:solidFill>
                  <a:schemeClr val="tx1"/>
                </a:solidFill>
                <a:latin typeface="Arial" pitchFamily="34" charset="0"/>
                <a:ea typeface="ＭＳ Ｐゴシック" pitchFamily="34" charset="-128"/>
              </a:defRPr>
            </a:lvl4pPr>
            <a:lvl5pPr marL="2057400" indent="-228600" eaLnBrk="0" hangingPunct="0">
              <a:defRPr sz="2800" b="1">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9pPr>
          </a:lstStyle>
          <a:p>
            <a:pPr eaLnBrk="1" hangingPunct="1"/>
            <a:fld id="{1285A05A-BBB2-4D68-B0E0-322FF8722C7A}" type="slidenum">
              <a:rPr lang="en-US" altLang="en-US" sz="1200" b="0"/>
              <a:pPr eaLnBrk="1" hangingPunct="1"/>
              <a:t>131</a:t>
            </a:fld>
            <a:endParaRPr lang="en-US" altLang="en-US" sz="1200" b="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latin typeface="Arial" pitchFamily="34" charset="0"/>
              <a:ea typeface="ＭＳ Ｐゴシック" pitchFamily="34" charset="-128"/>
              <a:cs typeface="Arial" pitchFamily="34" charset="0"/>
            </a:endParaRP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0C593009-3356-4DED-B3D7-CDECF92F6131}" type="slidenum">
              <a:rPr lang="en-US" altLang="en-US"/>
              <a:pPr eaLnBrk="1" hangingPunct="1">
                <a:spcBef>
                  <a:spcPct val="0"/>
                </a:spcBef>
              </a:pPr>
              <a:t>132</a:t>
            </a:fld>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65FC6734-272C-4A9E-B79E-50521FA547A3}" type="slidenum">
              <a:rPr lang="en-US" altLang="en-US"/>
              <a:pPr eaLnBrk="1" hangingPunct="1">
                <a:spcBef>
                  <a:spcPct val="0"/>
                </a:spcBef>
              </a:pPr>
              <a:t>133</a:t>
            </a:fld>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1AE7AED8-5B8C-4941-BFB8-5AAEB4591B38}" type="slidenum">
              <a:rPr lang="en-US" altLang="en-US"/>
              <a:pPr eaLnBrk="1" hangingPunct="1">
                <a:spcBef>
                  <a:spcPct val="0"/>
                </a:spcBef>
              </a:pPr>
              <a:t>134</a:t>
            </a:fld>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685480" y="4343144"/>
            <a:ext cx="5487041"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685480" y="4343144"/>
            <a:ext cx="5487041"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xfrm>
            <a:off x="1144588" y="682625"/>
            <a:ext cx="4575175" cy="3430588"/>
          </a:xfrm>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endParaRPr lang="fr-CH" altLang="en-US" sz="1000" smtClean="0">
              <a:latin typeface="Arial" pitchFamily="34" charset="0"/>
              <a:ea typeface="ＭＳ Ｐゴシック" pitchFamily="34" charset="-128"/>
              <a:cs typeface="Arial" pitchFamily="34" charset="0"/>
            </a:endParaRPr>
          </a:p>
          <a:p>
            <a:endParaRPr lang="en-US" altLang="en-US" sz="1000"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kumimoji="1" sz="1300" b="1">
                <a:solidFill>
                  <a:schemeClr val="tx1"/>
                </a:solidFill>
                <a:latin typeface="Arial" charset="0"/>
                <a:ea typeface="ヒラギノ角ゴ Pro W3" pitchFamily="1" charset="-128"/>
              </a:defRPr>
            </a:lvl1pPr>
            <a:lvl2pPr marL="742950" indent="-285750">
              <a:defRPr kumimoji="1" sz="1300" b="1">
                <a:solidFill>
                  <a:schemeClr val="tx1"/>
                </a:solidFill>
                <a:latin typeface="Arial" charset="0"/>
                <a:ea typeface="ヒラギノ角ゴ Pro W3" pitchFamily="1" charset="-128"/>
              </a:defRPr>
            </a:lvl2pPr>
            <a:lvl3pPr marL="1143000" indent="-228600">
              <a:defRPr kumimoji="1" sz="1300" b="1">
                <a:solidFill>
                  <a:schemeClr val="tx1"/>
                </a:solidFill>
                <a:latin typeface="Arial" charset="0"/>
                <a:ea typeface="ヒラギノ角ゴ Pro W3" pitchFamily="1" charset="-128"/>
              </a:defRPr>
            </a:lvl3pPr>
            <a:lvl4pPr marL="1600200" indent="-228600">
              <a:defRPr kumimoji="1" sz="1300" b="1">
                <a:solidFill>
                  <a:schemeClr val="tx1"/>
                </a:solidFill>
                <a:latin typeface="Arial" charset="0"/>
                <a:ea typeface="ヒラギノ角ゴ Pro W3" pitchFamily="1" charset="-128"/>
              </a:defRPr>
            </a:lvl4pPr>
            <a:lvl5pPr marL="2057400" indent="-228600">
              <a:defRPr kumimoji="1" sz="1300" b="1">
                <a:solidFill>
                  <a:schemeClr val="tx1"/>
                </a:solidFill>
                <a:latin typeface="Arial" charset="0"/>
                <a:ea typeface="ヒラギノ角ゴ Pro W3" pitchFamily="1" charset="-128"/>
              </a:defRPr>
            </a:lvl5pPr>
            <a:lvl6pPr marL="2514600" indent="-228600" algn="ctr" eaLnBrk="0" fontAlgn="base" hangingPunct="0">
              <a:spcBef>
                <a:spcPct val="0"/>
              </a:spcBef>
              <a:spcAft>
                <a:spcPct val="0"/>
              </a:spcAft>
              <a:defRPr kumimoji="1" sz="1300" b="1">
                <a:solidFill>
                  <a:schemeClr val="tx1"/>
                </a:solidFill>
                <a:latin typeface="Arial" charset="0"/>
                <a:ea typeface="ヒラギノ角ゴ Pro W3" pitchFamily="1" charset="-128"/>
              </a:defRPr>
            </a:lvl6pPr>
            <a:lvl7pPr marL="2971800" indent="-228600" algn="ctr" eaLnBrk="0" fontAlgn="base" hangingPunct="0">
              <a:spcBef>
                <a:spcPct val="0"/>
              </a:spcBef>
              <a:spcAft>
                <a:spcPct val="0"/>
              </a:spcAft>
              <a:defRPr kumimoji="1" sz="1300" b="1">
                <a:solidFill>
                  <a:schemeClr val="tx1"/>
                </a:solidFill>
                <a:latin typeface="Arial" charset="0"/>
                <a:ea typeface="ヒラギノ角ゴ Pro W3" pitchFamily="1" charset="-128"/>
              </a:defRPr>
            </a:lvl7pPr>
            <a:lvl8pPr marL="3429000" indent="-228600" algn="ctr" eaLnBrk="0" fontAlgn="base" hangingPunct="0">
              <a:spcBef>
                <a:spcPct val="0"/>
              </a:spcBef>
              <a:spcAft>
                <a:spcPct val="0"/>
              </a:spcAft>
              <a:defRPr kumimoji="1" sz="1300" b="1">
                <a:solidFill>
                  <a:schemeClr val="tx1"/>
                </a:solidFill>
                <a:latin typeface="Arial" charset="0"/>
                <a:ea typeface="ヒラギノ角ゴ Pro W3" pitchFamily="1" charset="-128"/>
              </a:defRPr>
            </a:lvl8pPr>
            <a:lvl9pPr marL="3886200" indent="-228600" algn="ctr" eaLnBrk="0" fontAlgn="base" hangingPunct="0">
              <a:spcBef>
                <a:spcPct val="0"/>
              </a:spcBef>
              <a:spcAft>
                <a:spcPct val="0"/>
              </a:spcAft>
              <a:defRPr kumimoji="1" sz="1300" b="1">
                <a:solidFill>
                  <a:schemeClr val="tx1"/>
                </a:solidFill>
                <a:latin typeface="Arial" charset="0"/>
                <a:ea typeface="ヒラギノ角ゴ Pro W3" pitchFamily="1" charset="-128"/>
              </a:defRPr>
            </a:lvl9pPr>
          </a:lstStyle>
          <a:p>
            <a:pPr algn="r" eaLnBrk="1" hangingPunct="1"/>
            <a:fld id="{B6DD5552-B1A7-41FA-9422-5038FE0D9B90}" type="slidenum">
              <a:rPr kumimoji="0" lang="en-US" altLang="en-US" sz="1200" b="0">
                <a:solidFill>
                  <a:srgbClr val="000000"/>
                </a:solidFill>
              </a:rPr>
              <a:pPr algn="r" eaLnBrk="1" hangingPunct="1"/>
              <a:t>139</a:t>
            </a:fld>
            <a:endParaRPr kumimoji="0" lang="en-US" altLang="en-US" sz="1200" b="0">
              <a:solidFill>
                <a:srgbClr val="000000"/>
              </a:solidFill>
            </a:endParaRPr>
          </a:p>
        </p:txBody>
      </p:sp>
      <p:sp>
        <p:nvSpPr>
          <p:cNvPr id="54275" name="Rectangle 2"/>
          <p:cNvSpPr>
            <a:spLocks noGrp="1" noRot="1" noChangeAspect="1" noChangeArrowheads="1" noTextEdit="1"/>
          </p:cNvSpPr>
          <p:nvPr>
            <p:ph type="sldImg"/>
          </p:nvPr>
        </p:nvSpPr>
        <p:spPr>
          <a:xfrm>
            <a:off x="1143000" y="685800"/>
            <a:ext cx="4572000" cy="3429000"/>
          </a:xfrm>
          <a:ln/>
        </p:spPr>
      </p:sp>
      <p:sp>
        <p:nvSpPr>
          <p:cNvPr id="54276" name="Rectangle 3"/>
          <p:cNvSpPr>
            <a:spLocks noGrp="1" noChangeArrowheads="1"/>
          </p:cNvSpPr>
          <p:nvPr>
            <p:ph type="body" idx="1"/>
          </p:nvPr>
        </p:nvSpPr>
        <p:spPr>
          <a:noFill/>
        </p:spPr>
        <p:txBody>
          <a:bodyPr lIns="91432" tIns="45716" rIns="91432" bIns="45716"/>
          <a:lstStyle/>
          <a:p>
            <a:pPr>
              <a:lnSpc>
                <a:spcPct val="80000"/>
              </a:lnSpc>
            </a:pPr>
            <a:endParaRPr lang="de-DE" altLang="en-US" sz="100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dirty="0"/>
              <a:t>private and/or non-commercial use; experimental</a:t>
            </a:r>
          </a:p>
          <a:p>
            <a:r>
              <a:rPr lang="en-US" dirty="0"/>
              <a:t>use and/or scientific research; preparation of medicines; prior use; use of</a:t>
            </a:r>
          </a:p>
          <a:p>
            <a:r>
              <a:rPr lang="en-US" dirty="0"/>
              <a:t>articles on foreign vessels, aircrafts and land vehicles. The document should</a:t>
            </a:r>
          </a:p>
          <a:p>
            <a:r>
              <a:rPr lang="en-US" dirty="0"/>
              <a:t>also cover practical challenges encountered by Member States in</a:t>
            </a:r>
          </a:p>
          <a:p>
            <a:r>
              <a:rPr lang="en-US" dirty="0"/>
              <a:t>implementing them.</a:t>
            </a:r>
            <a:endParaRPr lang="es-ES_tradnl" dirty="0"/>
          </a:p>
        </p:txBody>
      </p:sp>
      <p:sp>
        <p:nvSpPr>
          <p:cNvPr id="4710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6CD01A1-DED5-494C-80B1-82B50B83F516}" type="slidenum">
              <a:rPr lang="en-US" sz="1200">
                <a:solidFill>
                  <a:prstClr val="black"/>
                </a:solidFill>
              </a:rPr>
              <a:pPr eaLnBrk="1" hangingPunct="1"/>
              <a:t>14</a:t>
            </a:fld>
            <a:endParaRPr lang="en-US" sz="1200" dirty="0">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p:spPr>
        <p:txBody>
          <a:bodyPr/>
          <a:lstStyle/>
          <a:p>
            <a:endParaRPr lang="fr-CH" altLang="en-US" smtClean="0">
              <a:sym typeface="Wingdings" pitchFamily="2" charset="2"/>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1143000" y="685800"/>
            <a:ext cx="4572000" cy="3429000"/>
          </a:xfrm>
          <a:ln/>
        </p:spPr>
      </p:sp>
      <p:sp>
        <p:nvSpPr>
          <p:cNvPr id="583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554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defRPr/>
            </a:pPr>
            <a:fld id="{F4D9ED16-8490-4F14-A6DA-B67690D91E60}" type="slidenum">
              <a:rPr lang="en-US" altLang="en-US">
                <a:solidFill>
                  <a:prstClr val="black"/>
                </a:solidFill>
              </a:rPr>
              <a:pPr algn="r" eaLnBrk="1" hangingPunct="1">
                <a:spcBef>
                  <a:spcPct val="0"/>
                </a:spcBef>
                <a:defRPr/>
              </a:pPr>
              <a:t>148</a:t>
            </a:fld>
            <a:endParaRPr lang="en-US" altLang="en-US">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85453" y="8686288"/>
            <a:ext cx="2972547" cy="45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3" tIns="45711" rIns="91423" bIns="45711" anchor="b"/>
          <a:lstStyle>
            <a:lvl1pPr>
              <a:defRPr kumimoji="1" sz="1300" b="1">
                <a:solidFill>
                  <a:schemeClr val="tx1"/>
                </a:solidFill>
                <a:latin typeface="Arial" charset="0"/>
                <a:ea typeface="ヒラギノ角ゴ Pro W3" pitchFamily="1" charset="-128"/>
              </a:defRPr>
            </a:lvl1pPr>
            <a:lvl2pPr marL="742950" indent="-285750">
              <a:defRPr kumimoji="1" sz="1300" b="1">
                <a:solidFill>
                  <a:schemeClr val="tx1"/>
                </a:solidFill>
                <a:latin typeface="Arial" charset="0"/>
                <a:ea typeface="ヒラギノ角ゴ Pro W3" pitchFamily="1" charset="-128"/>
              </a:defRPr>
            </a:lvl2pPr>
            <a:lvl3pPr marL="1143000" indent="-228600">
              <a:defRPr kumimoji="1" sz="1300" b="1">
                <a:solidFill>
                  <a:schemeClr val="tx1"/>
                </a:solidFill>
                <a:latin typeface="Arial" charset="0"/>
                <a:ea typeface="ヒラギノ角ゴ Pro W3" pitchFamily="1" charset="-128"/>
              </a:defRPr>
            </a:lvl3pPr>
            <a:lvl4pPr marL="1600200" indent="-228600">
              <a:defRPr kumimoji="1" sz="1300" b="1">
                <a:solidFill>
                  <a:schemeClr val="tx1"/>
                </a:solidFill>
                <a:latin typeface="Arial" charset="0"/>
                <a:ea typeface="ヒラギノ角ゴ Pro W3" pitchFamily="1" charset="-128"/>
              </a:defRPr>
            </a:lvl4pPr>
            <a:lvl5pPr marL="2057400" indent="-228600">
              <a:defRPr kumimoji="1" sz="1300" b="1">
                <a:solidFill>
                  <a:schemeClr val="tx1"/>
                </a:solidFill>
                <a:latin typeface="Arial" charset="0"/>
                <a:ea typeface="ヒラギノ角ゴ Pro W3" pitchFamily="1" charset="-128"/>
              </a:defRPr>
            </a:lvl5pPr>
            <a:lvl6pPr marL="2514600" indent="-228600" algn="ctr" eaLnBrk="0" fontAlgn="base" hangingPunct="0">
              <a:spcBef>
                <a:spcPct val="0"/>
              </a:spcBef>
              <a:spcAft>
                <a:spcPct val="0"/>
              </a:spcAft>
              <a:defRPr kumimoji="1" sz="1300" b="1">
                <a:solidFill>
                  <a:schemeClr val="tx1"/>
                </a:solidFill>
                <a:latin typeface="Arial" charset="0"/>
                <a:ea typeface="ヒラギノ角ゴ Pro W3" pitchFamily="1" charset="-128"/>
              </a:defRPr>
            </a:lvl6pPr>
            <a:lvl7pPr marL="2971800" indent="-228600" algn="ctr" eaLnBrk="0" fontAlgn="base" hangingPunct="0">
              <a:spcBef>
                <a:spcPct val="0"/>
              </a:spcBef>
              <a:spcAft>
                <a:spcPct val="0"/>
              </a:spcAft>
              <a:defRPr kumimoji="1" sz="1300" b="1">
                <a:solidFill>
                  <a:schemeClr val="tx1"/>
                </a:solidFill>
                <a:latin typeface="Arial" charset="0"/>
                <a:ea typeface="ヒラギノ角ゴ Pro W3" pitchFamily="1" charset="-128"/>
              </a:defRPr>
            </a:lvl7pPr>
            <a:lvl8pPr marL="3429000" indent="-228600" algn="ctr" eaLnBrk="0" fontAlgn="base" hangingPunct="0">
              <a:spcBef>
                <a:spcPct val="0"/>
              </a:spcBef>
              <a:spcAft>
                <a:spcPct val="0"/>
              </a:spcAft>
              <a:defRPr kumimoji="1" sz="1300" b="1">
                <a:solidFill>
                  <a:schemeClr val="tx1"/>
                </a:solidFill>
                <a:latin typeface="Arial" charset="0"/>
                <a:ea typeface="ヒラギノ角ゴ Pro W3" pitchFamily="1" charset="-128"/>
              </a:defRPr>
            </a:lvl8pPr>
            <a:lvl9pPr marL="3886200" indent="-228600" algn="ctr" eaLnBrk="0" fontAlgn="base" hangingPunct="0">
              <a:spcBef>
                <a:spcPct val="0"/>
              </a:spcBef>
              <a:spcAft>
                <a:spcPct val="0"/>
              </a:spcAft>
              <a:defRPr kumimoji="1" sz="1300" b="1">
                <a:solidFill>
                  <a:schemeClr val="tx1"/>
                </a:solidFill>
                <a:latin typeface="Arial" charset="0"/>
                <a:ea typeface="ヒラギノ角ゴ Pro W3" pitchFamily="1" charset="-128"/>
              </a:defRPr>
            </a:lvl9pPr>
          </a:lstStyle>
          <a:p>
            <a:pPr algn="r"/>
            <a:fld id="{21377846-3177-4739-A498-5741DB0E6CD7}" type="slidenum">
              <a:rPr kumimoji="0" lang="en-US" altLang="en-US" sz="1200" b="0">
                <a:latin typeface="Times New Roman" pitchFamily="18" charset="0"/>
              </a:rPr>
              <a:pPr algn="r"/>
              <a:t>150</a:t>
            </a:fld>
            <a:endParaRPr kumimoji="0" lang="en-US" altLang="en-US" sz="1200" b="0">
              <a:latin typeface="Times New Roman" pitchFamily="18"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a:lnSpc>
                <a:spcPct val="90000"/>
              </a:lnSpc>
            </a:pPr>
            <a:endParaRPr lang="en-US" alt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85453" y="8686288"/>
            <a:ext cx="2972547" cy="45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3" tIns="45711" rIns="91423" bIns="45711" anchor="b"/>
          <a:lstStyle>
            <a:lvl1pPr>
              <a:defRPr kumimoji="1" sz="1300" b="1">
                <a:solidFill>
                  <a:schemeClr val="tx1"/>
                </a:solidFill>
                <a:latin typeface="Arial" charset="0"/>
                <a:ea typeface="ヒラギノ角ゴ Pro W3" pitchFamily="1" charset="-128"/>
              </a:defRPr>
            </a:lvl1pPr>
            <a:lvl2pPr marL="742950" indent="-285750">
              <a:defRPr kumimoji="1" sz="1300" b="1">
                <a:solidFill>
                  <a:schemeClr val="tx1"/>
                </a:solidFill>
                <a:latin typeface="Arial" charset="0"/>
                <a:ea typeface="ヒラギノ角ゴ Pro W3" pitchFamily="1" charset="-128"/>
              </a:defRPr>
            </a:lvl2pPr>
            <a:lvl3pPr marL="1143000" indent="-228600">
              <a:defRPr kumimoji="1" sz="1300" b="1">
                <a:solidFill>
                  <a:schemeClr val="tx1"/>
                </a:solidFill>
                <a:latin typeface="Arial" charset="0"/>
                <a:ea typeface="ヒラギノ角ゴ Pro W3" pitchFamily="1" charset="-128"/>
              </a:defRPr>
            </a:lvl3pPr>
            <a:lvl4pPr marL="1600200" indent="-228600">
              <a:defRPr kumimoji="1" sz="1300" b="1">
                <a:solidFill>
                  <a:schemeClr val="tx1"/>
                </a:solidFill>
                <a:latin typeface="Arial" charset="0"/>
                <a:ea typeface="ヒラギノ角ゴ Pro W3" pitchFamily="1" charset="-128"/>
              </a:defRPr>
            </a:lvl4pPr>
            <a:lvl5pPr marL="2057400" indent="-228600">
              <a:defRPr kumimoji="1" sz="1300" b="1">
                <a:solidFill>
                  <a:schemeClr val="tx1"/>
                </a:solidFill>
                <a:latin typeface="Arial" charset="0"/>
                <a:ea typeface="ヒラギノ角ゴ Pro W3" pitchFamily="1" charset="-128"/>
              </a:defRPr>
            </a:lvl5pPr>
            <a:lvl6pPr marL="2514600" indent="-228600" algn="ctr" eaLnBrk="0" fontAlgn="base" hangingPunct="0">
              <a:spcBef>
                <a:spcPct val="0"/>
              </a:spcBef>
              <a:spcAft>
                <a:spcPct val="0"/>
              </a:spcAft>
              <a:defRPr kumimoji="1" sz="1300" b="1">
                <a:solidFill>
                  <a:schemeClr val="tx1"/>
                </a:solidFill>
                <a:latin typeface="Arial" charset="0"/>
                <a:ea typeface="ヒラギノ角ゴ Pro W3" pitchFamily="1" charset="-128"/>
              </a:defRPr>
            </a:lvl6pPr>
            <a:lvl7pPr marL="2971800" indent="-228600" algn="ctr" eaLnBrk="0" fontAlgn="base" hangingPunct="0">
              <a:spcBef>
                <a:spcPct val="0"/>
              </a:spcBef>
              <a:spcAft>
                <a:spcPct val="0"/>
              </a:spcAft>
              <a:defRPr kumimoji="1" sz="1300" b="1">
                <a:solidFill>
                  <a:schemeClr val="tx1"/>
                </a:solidFill>
                <a:latin typeface="Arial" charset="0"/>
                <a:ea typeface="ヒラギノ角ゴ Pro W3" pitchFamily="1" charset="-128"/>
              </a:defRPr>
            </a:lvl7pPr>
            <a:lvl8pPr marL="3429000" indent="-228600" algn="ctr" eaLnBrk="0" fontAlgn="base" hangingPunct="0">
              <a:spcBef>
                <a:spcPct val="0"/>
              </a:spcBef>
              <a:spcAft>
                <a:spcPct val="0"/>
              </a:spcAft>
              <a:defRPr kumimoji="1" sz="1300" b="1">
                <a:solidFill>
                  <a:schemeClr val="tx1"/>
                </a:solidFill>
                <a:latin typeface="Arial" charset="0"/>
                <a:ea typeface="ヒラギノ角ゴ Pro W3" pitchFamily="1" charset="-128"/>
              </a:defRPr>
            </a:lvl8pPr>
            <a:lvl9pPr marL="3886200" indent="-228600" algn="ctr" eaLnBrk="0" fontAlgn="base" hangingPunct="0">
              <a:spcBef>
                <a:spcPct val="0"/>
              </a:spcBef>
              <a:spcAft>
                <a:spcPct val="0"/>
              </a:spcAft>
              <a:defRPr kumimoji="1" sz="1300" b="1">
                <a:solidFill>
                  <a:schemeClr val="tx1"/>
                </a:solidFill>
                <a:latin typeface="Arial" charset="0"/>
                <a:ea typeface="ヒラギノ角ゴ Pro W3" pitchFamily="1" charset="-128"/>
              </a:defRPr>
            </a:lvl9pPr>
          </a:lstStyle>
          <a:p>
            <a:pPr algn="r"/>
            <a:fld id="{97A34CB1-F513-428D-A9E2-C0D634600B98}" type="slidenum">
              <a:rPr kumimoji="0" lang="en-US" altLang="en-US" sz="1200" b="0">
                <a:latin typeface="Times New Roman" pitchFamily="18" charset="0"/>
              </a:rPr>
              <a:pPr algn="r"/>
              <a:t>151</a:t>
            </a:fld>
            <a:endParaRPr kumimoji="0" lang="en-US" altLang="en-US" sz="1200" b="0">
              <a:latin typeface="Times New Roman" pitchFamily="18"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endParaRPr lang="de-DE" alt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143000" y="685800"/>
            <a:ext cx="4573588" cy="3429000"/>
          </a:xfrm>
          <a:ln/>
        </p:spPr>
      </p:sp>
      <p:sp>
        <p:nvSpPr>
          <p:cNvPr id="634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G" alt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4615F1F5-A6F0-C345-A8F7-38B7A62C5BA3}" type="slidenum">
              <a:rPr lang="en-US" sz="1200">
                <a:solidFill>
                  <a:prstClr val="black"/>
                </a:solidFill>
              </a:rPr>
              <a:pPr eaLnBrk="1" hangingPunct="1"/>
              <a:t>158</a:t>
            </a:fld>
            <a:endParaRPr lang="en-US" sz="1200" dirty="0">
              <a:solidFill>
                <a:prstClr val="black"/>
              </a:solidFill>
            </a:endParaRPr>
          </a:p>
        </p:txBody>
      </p:sp>
      <p:sp>
        <p:nvSpPr>
          <p:cNvPr id="52227" name="Rectangle 2"/>
          <p:cNvSpPr>
            <a:spLocks noGrp="1" noRot="1" noChangeAspect="1" noChangeArrowheads="1" noTextEdit="1"/>
          </p:cNvSpPr>
          <p:nvPr>
            <p:ph type="sldImg"/>
          </p:nvPr>
        </p:nvSpPr>
        <p:spPr>
          <a:xfrm>
            <a:off x="1141413" y="685800"/>
            <a:ext cx="4575175" cy="3430588"/>
          </a:xfrm>
          <a:ln/>
        </p:spPr>
      </p:sp>
      <p:sp>
        <p:nvSpPr>
          <p:cNvPr id="52228"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Welcome ….</a:t>
            </a:r>
          </a:p>
          <a:p>
            <a:pPr eaLnBrk="1" hangingPunct="1"/>
            <a:endParaRPr lang="en-US" dirty="0"/>
          </a:p>
          <a:p>
            <a:pPr eaLnBrk="1" hangingPunct="1"/>
            <a:r>
              <a:rPr lang="en-US" dirty="0"/>
              <a:t>Today, we are going to explain to you, in very general terms, </a:t>
            </a:r>
          </a:p>
          <a:p>
            <a:pPr eaLnBrk="1" hangingPunct="1"/>
            <a:r>
              <a:rPr lang="en-US" dirty="0"/>
              <a:t>what this Organization does and why?</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AEBAC12-8BE5-4A79-ACA6-6C14B3E60CEE}" type="slidenum">
              <a:rPr lang="fr-FR" altLang="en-US"/>
              <a:pPr/>
              <a:t>159</a:t>
            </a:fld>
            <a:endParaRPr lang="fr-FR" altLang="en-US"/>
          </a:p>
        </p:txBody>
      </p:sp>
      <p:sp>
        <p:nvSpPr>
          <p:cNvPr id="7270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endParaRPr lang="en-US" noProof="0" smtClean="0"/>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endParaRPr lang="en-US" noProof="0" smtClean="0"/>
          </a:p>
        </p:txBody>
      </p:sp>
    </p:spTree>
    <p:extLst>
      <p:ext uri="{BB962C8B-B14F-4D97-AF65-F5344CB8AC3E}">
        <p14:creationId xmlns:p14="http://schemas.microsoft.com/office/powerpoint/2010/main" val="2904961804"/>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fld id="{B114A35C-15C6-FA4E-9504-187F453E3C4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9919930"/>
      </p:ext>
    </p:extLst>
  </p:cSld>
  <p:clrMapOvr>
    <a:masterClrMapping/>
  </p:clrMapOvr>
  <p:transition spd="slow">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C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fld id="{14F22F94-A031-9447-A3E3-A0FE2EEB7A2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63685690"/>
      </p:ext>
    </p:extLst>
  </p:cSld>
  <p:clrMapOvr>
    <a:masterClrMapping/>
  </p:clrMapOvr>
  <p:transition spd="slow">
    <p:wip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3657A03-B4AC-1549-B474-087D08EBFF3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1827389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53B16F98-F6D3-44E9-A184-CC65CEFA2726}" type="slidenum">
              <a:rPr lang="en-US"/>
              <a:pPr>
                <a:defRPr/>
              </a:pPr>
              <a:t>‹#›</a:t>
            </a:fld>
            <a:endParaRPr lang="en-US"/>
          </a:p>
        </p:txBody>
      </p:sp>
    </p:spTree>
    <p:extLst>
      <p:ext uri="{BB962C8B-B14F-4D97-AF65-F5344CB8AC3E}">
        <p14:creationId xmlns:p14="http://schemas.microsoft.com/office/powerpoint/2010/main" val="2385709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fld id="{5A2409D4-3802-2F47-A85A-6131C2DB364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39346655"/>
      </p:ext>
    </p:extLst>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66840B67-C4C2-4048-AFB6-392998457F6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74900118"/>
      </p:ext>
    </p:extLst>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Rectangle 6"/>
          <p:cNvSpPr>
            <a:spLocks noGrp="1" noChangeArrowheads="1"/>
          </p:cNvSpPr>
          <p:nvPr>
            <p:ph type="sldNum" sz="quarter" idx="10"/>
          </p:nvPr>
        </p:nvSpPr>
        <p:spPr>
          <a:ln/>
        </p:spPr>
        <p:txBody>
          <a:bodyPr/>
          <a:lstStyle>
            <a:lvl1pPr>
              <a:defRPr/>
            </a:lvl1pPr>
          </a:lstStyle>
          <a:p>
            <a:fld id="{ADD616B8-53B6-7E48-8C65-5F4A51F8395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14180580"/>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7" name="Rectangle 6"/>
          <p:cNvSpPr>
            <a:spLocks noGrp="1" noChangeArrowheads="1"/>
          </p:cNvSpPr>
          <p:nvPr>
            <p:ph type="sldNum" sz="quarter" idx="10"/>
          </p:nvPr>
        </p:nvSpPr>
        <p:spPr>
          <a:ln/>
        </p:spPr>
        <p:txBody>
          <a:bodyPr/>
          <a:lstStyle>
            <a:lvl1pPr>
              <a:defRPr/>
            </a:lvl1pPr>
          </a:lstStyle>
          <a:p>
            <a:fld id="{42E5178A-EE6E-554D-BAB1-B6B3E63A65E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66851264"/>
      </p:ext>
    </p:extLst>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Rectangle 6"/>
          <p:cNvSpPr>
            <a:spLocks noGrp="1" noChangeArrowheads="1"/>
          </p:cNvSpPr>
          <p:nvPr>
            <p:ph type="sldNum" sz="quarter" idx="10"/>
          </p:nvPr>
        </p:nvSpPr>
        <p:spPr>
          <a:ln/>
        </p:spPr>
        <p:txBody>
          <a:bodyPr/>
          <a:lstStyle>
            <a:lvl1pPr>
              <a:defRPr/>
            </a:lvl1pPr>
          </a:lstStyle>
          <a:p>
            <a:fld id="{BAB08F51-D671-1C46-8380-D3821BEA68C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4993471"/>
      </p:ext>
    </p:extLst>
  </p:cSld>
  <p:clrMapOvr>
    <a:masterClrMapping/>
  </p:clrMapOvr>
  <p:transition spd="slow">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7BB0B09F-FFD4-5243-8FC9-50C00B0A75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11963622"/>
      </p:ext>
    </p:extLst>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092DF1FE-0675-DF47-B4F8-B81F051FE3D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42046510"/>
      </p:ext>
    </p:extLst>
  </p:cSld>
  <p:clrMapOvr>
    <a:masterClrMapping/>
  </p:clrMapOvr>
  <p:transition spd="slow">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C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7D27743-594C-0C42-954F-CC8A137C95E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24668257"/>
      </p:ext>
    </p:extLst>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fontAlgn="base">
              <a:spcAft>
                <a:spcPct val="0"/>
              </a:spcAft>
            </a:pPr>
            <a:fld id="{E2EF27FD-0019-AC47-B185-1B8B6BB8DE5C}" type="slidenum">
              <a:rPr lang="en-US" smtClean="0">
                <a:solidFill>
                  <a:srgbClr val="000000"/>
                </a:solidFill>
                <a:ea typeface="ＭＳ Ｐゴシック" charset="0"/>
              </a:rPr>
              <a:pPr fontAlgn="base">
                <a:spcAft>
                  <a:spcPct val="0"/>
                </a:spcAft>
              </a:pPr>
              <a:t>‹#›</a:t>
            </a:fld>
            <a:endParaRPr lang="en-US" dirty="0">
              <a:solidFill>
                <a:srgbClr val="000000"/>
              </a:solidFill>
              <a:ea typeface="ＭＳ Ｐゴシック" charset="0"/>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ransition spd="slow">
    <p:wipe/>
  </p:transition>
  <p:timing>
    <p:tnLst>
      <p:par>
        <p:cTn id="1" dur="indefinite" restart="never" nodeType="tmRoot"/>
      </p:par>
    </p:tnLst>
  </p:timing>
  <p:txStyles>
    <p:title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p:titleStyle>
    <p:bodyStyle>
      <a:lvl1pPr marL="342900" indent="-342900" algn="l" rtl="0" eaLnBrk="1" fontAlgn="base" hangingPunct="1">
        <a:spcBef>
          <a:spcPct val="20000"/>
        </a:spcBef>
        <a:spcAft>
          <a:spcPct val="0"/>
        </a:spcAft>
        <a:buBlip>
          <a:blip r:embed="rId16"/>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16"/>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16"/>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16"/>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16"/>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16"/>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16"/>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16"/>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16"/>
        </a:buBlip>
        <a:defRPr sz="24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02.xml.rels><?xml version="1.0" encoding="UTF-8" standalone="yes"?>
<Relationships xmlns="http://schemas.openxmlformats.org/package/2006/relationships"><Relationship Id="rId3" Type="http://schemas.openxmlformats.org/officeDocument/2006/relationships/hyperlink" Target="http://www.wipo.int/madrid/en/"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hyperlink" Target="http://www.wipo.int/branddb/en/"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hyperlink" Target="mailto:intreg.mail@wipo.int"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mailto:madrid.team2@wipo.int"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0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www.wipo.int/hague/en/"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http://www.wipo.int/ipdl/en/search/lisbon/search-struct.jsp"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hyperlink" Target="http://www.wipo.int/lisbon/en/forms/" TargetMode="External"/><Relationship Id="rId4" Type="http://schemas.openxmlformats.org/officeDocument/2006/relationships/hyperlink" Target="http://www.wipo.int/lisbon/en/bulletin/"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1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14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12.emf"/></Relationships>
</file>

<file path=ppt/slides/_rels/slide1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13.png"/><Relationship Id="rId5" Type="http://schemas.openxmlformats.org/officeDocument/2006/relationships/oleObject" Target="../embeddings/Microsoft_Excel_97-2003_Worksheet1.xls"/><Relationship Id="rId4" Type="http://schemas.openxmlformats.org/officeDocument/2006/relationships/oleObject" Target="../embeddings/oleObject7.bin"/></Relationships>
</file>

<file path=ppt/slides/_rels/slide1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16.emf"/><Relationship Id="rId5" Type="http://schemas.openxmlformats.org/officeDocument/2006/relationships/oleObject" Target="../embeddings/oleObject8.bin"/><Relationship Id="rId4" Type="http://schemas.openxmlformats.org/officeDocument/2006/relationships/image" Target="../media/image53.jpeg"/></Relationships>
</file>

<file path=ppt/slides/_rels/slide1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56.xml.rels><?xml version="1.0" encoding="UTF-8" standalone="yes"?>
<Relationships xmlns="http://schemas.openxmlformats.org/package/2006/relationships"><Relationship Id="rId3" Type="http://schemas.openxmlformats.org/officeDocument/2006/relationships/hyperlink" Target="http://www.wipo.int/amc/en/center/specific-sectors/"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6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6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16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7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7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7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8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8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hyperlink" Target="http://www.wipo.int/pressroom/en/articles/2014/article_0007.html" TargetMode="External"/><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18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8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19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s>
</file>

<file path=ppt/slides/_rels/slide19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19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9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0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20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8" Type="http://schemas.openxmlformats.org/officeDocument/2006/relationships/image" Target="../media/image171.wmf"/><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2.png"/></Relationships>
</file>

<file path=ppt/slides/_rels/slide20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20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47.xml"/><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image" Target="../media/image173.png"/></Relationships>
</file>

<file path=ppt/slides/_rels/slide20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5.png"/><Relationship Id="rId3" Type="http://schemas.openxmlformats.org/officeDocument/2006/relationships/image" Target="../media/image118.jpeg"/><Relationship Id="rId7" Type="http://schemas.openxmlformats.org/officeDocument/2006/relationships/image" Target="../media/image179.png"/><Relationship Id="rId12" Type="http://schemas.openxmlformats.org/officeDocument/2006/relationships/image" Target="../media/image184.png"/><Relationship Id="rId2" Type="http://schemas.openxmlformats.org/officeDocument/2006/relationships/notesSlide" Target="../notesSlides/notesSlide150.xml"/><Relationship Id="rId16"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png"/><Relationship Id="rId15" Type="http://schemas.openxmlformats.org/officeDocument/2006/relationships/image" Target="../media/image18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 Id="rId14" Type="http://schemas.openxmlformats.org/officeDocument/2006/relationships/image" Target="../media/image186.png"/></Relationships>
</file>

<file path=ppt/slides/_rels/slide21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8" Type="http://schemas.openxmlformats.org/officeDocument/2006/relationships/image" Target="../media/image194.jpeg"/><Relationship Id="rId13" Type="http://schemas.openxmlformats.org/officeDocument/2006/relationships/image" Target="../media/image199.png"/><Relationship Id="rId18" Type="http://schemas.openxmlformats.org/officeDocument/2006/relationships/image" Target="../media/image204.jpeg"/><Relationship Id="rId26" Type="http://schemas.openxmlformats.org/officeDocument/2006/relationships/image" Target="../media/image212.png"/><Relationship Id="rId3" Type="http://schemas.openxmlformats.org/officeDocument/2006/relationships/image" Target="../media/image189.jpeg"/><Relationship Id="rId21" Type="http://schemas.openxmlformats.org/officeDocument/2006/relationships/image" Target="../media/image207.png"/><Relationship Id="rId34" Type="http://schemas.openxmlformats.org/officeDocument/2006/relationships/image" Target="../media/image220.jpeg"/><Relationship Id="rId7" Type="http://schemas.openxmlformats.org/officeDocument/2006/relationships/image" Target="../media/image193.jpeg"/><Relationship Id="rId12" Type="http://schemas.openxmlformats.org/officeDocument/2006/relationships/image" Target="../media/image198.jpeg"/><Relationship Id="rId17" Type="http://schemas.openxmlformats.org/officeDocument/2006/relationships/image" Target="../media/image203.jpeg"/><Relationship Id="rId25" Type="http://schemas.openxmlformats.org/officeDocument/2006/relationships/image" Target="../media/image211.jpeg"/><Relationship Id="rId33" Type="http://schemas.openxmlformats.org/officeDocument/2006/relationships/image" Target="../media/image219.jpeg"/><Relationship Id="rId38" Type="http://schemas.openxmlformats.org/officeDocument/2006/relationships/image" Target="../media/image224.emf"/><Relationship Id="rId2" Type="http://schemas.openxmlformats.org/officeDocument/2006/relationships/notesSlide" Target="../notesSlides/notesSlide152.xml"/><Relationship Id="rId16" Type="http://schemas.openxmlformats.org/officeDocument/2006/relationships/image" Target="../media/image202.jpeg"/><Relationship Id="rId20" Type="http://schemas.openxmlformats.org/officeDocument/2006/relationships/image" Target="../media/image206.jpeg"/><Relationship Id="rId29" Type="http://schemas.openxmlformats.org/officeDocument/2006/relationships/image" Target="../media/image215.jpeg"/><Relationship Id="rId1" Type="http://schemas.openxmlformats.org/officeDocument/2006/relationships/slideLayout" Target="../slideLayouts/slideLayout7.xml"/><Relationship Id="rId6" Type="http://schemas.openxmlformats.org/officeDocument/2006/relationships/image" Target="../media/image192.jpeg"/><Relationship Id="rId11" Type="http://schemas.openxmlformats.org/officeDocument/2006/relationships/image" Target="../media/image197.jpeg"/><Relationship Id="rId24" Type="http://schemas.openxmlformats.org/officeDocument/2006/relationships/image" Target="../media/image210.jpeg"/><Relationship Id="rId32" Type="http://schemas.openxmlformats.org/officeDocument/2006/relationships/image" Target="../media/image218.emf"/><Relationship Id="rId37" Type="http://schemas.openxmlformats.org/officeDocument/2006/relationships/image" Target="../media/image223.jpeg"/><Relationship Id="rId5" Type="http://schemas.openxmlformats.org/officeDocument/2006/relationships/image" Target="../media/image191.jpeg"/><Relationship Id="rId15" Type="http://schemas.openxmlformats.org/officeDocument/2006/relationships/image" Target="../media/image201.jpeg"/><Relationship Id="rId23" Type="http://schemas.openxmlformats.org/officeDocument/2006/relationships/image" Target="../media/image209.png"/><Relationship Id="rId28" Type="http://schemas.openxmlformats.org/officeDocument/2006/relationships/image" Target="../media/image214.jpeg"/><Relationship Id="rId36" Type="http://schemas.openxmlformats.org/officeDocument/2006/relationships/image" Target="../media/image222.jpeg"/><Relationship Id="rId10" Type="http://schemas.openxmlformats.org/officeDocument/2006/relationships/image" Target="../media/image196.jpeg"/><Relationship Id="rId19" Type="http://schemas.openxmlformats.org/officeDocument/2006/relationships/image" Target="../media/image205.png"/><Relationship Id="rId31" Type="http://schemas.openxmlformats.org/officeDocument/2006/relationships/image" Target="../media/image217.emf"/><Relationship Id="rId4" Type="http://schemas.openxmlformats.org/officeDocument/2006/relationships/image" Target="../media/image190.png"/><Relationship Id="rId9" Type="http://schemas.openxmlformats.org/officeDocument/2006/relationships/image" Target="../media/image195.png"/><Relationship Id="rId14" Type="http://schemas.openxmlformats.org/officeDocument/2006/relationships/image" Target="../media/image200.png"/><Relationship Id="rId22" Type="http://schemas.openxmlformats.org/officeDocument/2006/relationships/image" Target="../media/image208.jpeg"/><Relationship Id="rId27" Type="http://schemas.openxmlformats.org/officeDocument/2006/relationships/image" Target="../media/image213.jpeg"/><Relationship Id="rId30" Type="http://schemas.openxmlformats.org/officeDocument/2006/relationships/image" Target="../media/image216.emf"/><Relationship Id="rId35" Type="http://schemas.openxmlformats.org/officeDocument/2006/relationships/image" Target="../media/image221.emf"/></Relationships>
</file>

<file path=ppt/slides/_rels/slide21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hyperlink" Target="http://www.wipo.int/green" TargetMode="External"/></Relationships>
</file>

<file path=ppt/slides/_rels/slide21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228.emf"/></Relationships>
</file>

<file path=ppt/slides/_rels/slide21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wipo.int/ipstats/en/statistics/pct/" TargetMode="External"/><Relationship Id="rId2" Type="http://schemas.openxmlformats.org/officeDocument/2006/relationships/hyperlink" Target="http://www.wipo.int/ipstats/en/wipi/index.html" TargetMode="External"/><Relationship Id="rId1" Type="http://schemas.openxmlformats.org/officeDocument/2006/relationships/slideLayout" Target="../slideLayouts/slideLayout2.xml"/><Relationship Id="rId5" Type="http://schemas.openxmlformats.org/officeDocument/2006/relationships/hyperlink" Target="http://ipstatsdb.wipo.org/ipstatv2/ipstats/patentsSearch" TargetMode="External"/><Relationship Id="rId4" Type="http://schemas.openxmlformats.org/officeDocument/2006/relationships/hyperlink" Target="http://www.wipo.int/ipstats/e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wipo.int/econ_stat/en/economics/wipr"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wipo.int/econ_stat/en/economics/gii/index.html"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mailto:JohannesChristian.Wichard@wipo.int"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5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jpeg"/><Relationship Id="rId7"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0.png"/><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0.png"/><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23.xml"/><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jpeg"/><Relationship Id="rId5" Type="http://schemas.openxmlformats.org/officeDocument/2006/relationships/image" Target="../media/image50.png"/><Relationship Id="rId4" Type="http://schemas.openxmlformats.org/officeDocument/2006/relationships/oleObject" Target="../embeddings/oleObject3.bin"/><Relationship Id="rId9"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jpeg"/></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52.emf"/><Relationship Id="rId4" Type="http://schemas.openxmlformats.org/officeDocument/2006/relationships/oleObject" Target="../embeddings/oleObject4.bin"/></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51.jpeg"/><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jpeg"/><Relationship Id="rId9" Type="http://schemas.openxmlformats.org/officeDocument/2006/relationships/image" Target="../media/image54.emf"/></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5.wmf"/><Relationship Id="rId4" Type="http://schemas.openxmlformats.org/officeDocument/2006/relationships/image" Target="../media/image53.jpeg"/></Relationships>
</file>

<file path=ppt/slides/_rels/slide65.xml.rels><?xml version="1.0" encoding="UTF-8" standalone="yes"?>
<Relationships xmlns="http://schemas.openxmlformats.org/package/2006/relationships"><Relationship Id="rId3" Type="http://schemas.openxmlformats.org/officeDocument/2006/relationships/image" Target="../media/image56.wmf"/><Relationship Id="rId7"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jpeg"/></Relationships>
</file>

<file path=ppt/slides/_rels/slide66.xml.rels><?xml version="1.0" encoding="UTF-8" standalone="yes"?>
<Relationships xmlns="http://schemas.openxmlformats.org/package/2006/relationships"><Relationship Id="rId3" Type="http://schemas.openxmlformats.org/officeDocument/2006/relationships/image" Target="../media/image57.wmf"/><Relationship Id="rId7"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jpeg"/></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jpeg"/></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73.xml.rels><?xml version="1.0" encoding="UTF-8" standalone="yes"?>
<Relationships xmlns="http://schemas.openxmlformats.org/package/2006/relationships"><Relationship Id="rId2" Type="http://schemas.openxmlformats.org/officeDocument/2006/relationships/hyperlink" Target="https://pct.wipo.int/ePCT"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wipo.int/pct/d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wipo.int/pct/en/"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3.jpeg"/><Relationship Id="rId7"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jpeg"/></Relationships>
</file>

<file path=ppt/slides/_rels/slide8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53.jpe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8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53.jpeg"/><Relationship Id="rId21" Type="http://schemas.openxmlformats.org/officeDocument/2006/relationships/image" Target="../media/image94.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notesSlide" Target="../notesSlides/notesSlide37.xml"/><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24" Type="http://schemas.openxmlformats.org/officeDocument/2006/relationships/image" Target="../media/image97.png"/><Relationship Id="rId5" Type="http://schemas.openxmlformats.org/officeDocument/2006/relationships/image" Target="../media/image78.png"/><Relationship Id="rId15" Type="http://schemas.openxmlformats.org/officeDocument/2006/relationships/image" Target="../media/image88.png"/><Relationship Id="rId23" Type="http://schemas.openxmlformats.org/officeDocument/2006/relationships/image" Target="../media/image96.png"/><Relationship Id="rId10" Type="http://schemas.openxmlformats.org/officeDocument/2006/relationships/image" Target="../media/image83.jpe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 Id="rId22" Type="http://schemas.openxmlformats.org/officeDocument/2006/relationships/image" Target="../media/image95.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flickr.com/photos/51035555243@N01/3252563991/"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webaccess.wipo.int/epayment/" TargetMode="External"/><Relationship Id="rId7" Type="http://schemas.openxmlformats.org/officeDocument/2006/relationships/hyperlink" Target="http://www.wipo.int/madrid/en/fees/calculator.jsp"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www.wipo.int/about-wipo/en/finance/madrid.html" TargetMode="External"/><Relationship Id="rId5" Type="http://schemas.openxmlformats.org/officeDocument/2006/relationships/hyperlink" Target="https://webaccess.wipo.int/trademarks_ren/erenewal_en.jsp" TargetMode="External"/><Relationship Id="rId4" Type="http://schemas.openxmlformats.org/officeDocument/2006/relationships/hyperlink" Target="https://www3.wipo.int/osd/" TargetMode="External"/></Relationships>
</file>

<file path=ppt/slides/_rels/slide9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880430" y="2958901"/>
            <a:ext cx="7689686" cy="1694235"/>
          </a:xfrm>
          <a:noFill/>
        </p:spPr>
        <p:txBody>
          <a:bodyPr/>
          <a:lstStyle/>
          <a:p>
            <a:pPr eaLnBrk="1" hangingPunct="1"/>
            <a:r>
              <a:rPr lang="en-US" sz="2800" b="1" u="sng" dirty="0" smtClean="0">
                <a:solidFill>
                  <a:srgbClr val="000090"/>
                </a:solidFill>
                <a:latin typeface="Arial" charset="0"/>
                <a:ea typeface="ヒラギノ角ゴ Pro W3" charset="0"/>
                <a:cs typeface="ヒラギノ角ゴ Pro W3" charset="0"/>
              </a:rPr>
              <a:t>Seminar on </a:t>
            </a:r>
            <a:r>
              <a:rPr lang="en-US" sz="2800" b="1" u="sng" dirty="0" smtClean="0">
                <a:solidFill>
                  <a:srgbClr val="000090"/>
                </a:solidFill>
                <a:latin typeface="Arial" charset="0"/>
                <a:ea typeface="ヒラギノ角ゴ Pro W3" charset="0"/>
                <a:cs typeface="ヒラギノ角ゴ Pro W3" charset="0"/>
              </a:rPr>
              <a:t>WIPO </a:t>
            </a:r>
            <a:r>
              <a:rPr lang="en-US" sz="2800" b="1" u="sng" dirty="0" smtClean="0">
                <a:solidFill>
                  <a:srgbClr val="000090"/>
                </a:solidFill>
                <a:latin typeface="Arial" charset="0"/>
                <a:ea typeface="ヒラギノ角ゴ Pro W3" charset="0"/>
                <a:cs typeface="ヒラギノ角ゴ Pro W3" charset="0"/>
              </a:rPr>
              <a:t>Services and Initiatives </a:t>
            </a:r>
            <a:endParaRPr lang="en-US" sz="2800" b="1" u="sng" dirty="0">
              <a:solidFill>
                <a:srgbClr val="000090"/>
              </a:solidFill>
              <a:latin typeface="Arial" charset="0"/>
              <a:ea typeface="ヒラギノ角ゴ Pro W3" charset="0"/>
              <a:cs typeface="ヒラギノ角ゴ Pro W3" charset="0"/>
            </a:endParaRPr>
          </a:p>
          <a:p>
            <a:pPr eaLnBrk="1" hangingPunct="1"/>
            <a:endParaRPr lang="en-US" sz="3200" dirty="0"/>
          </a:p>
          <a:p>
            <a:pPr eaLnBrk="1" hangingPunct="1"/>
            <a:endParaRPr lang="en-US" sz="3000" b="1" dirty="0">
              <a:solidFill>
                <a:srgbClr val="00408C"/>
              </a:solidFill>
              <a:latin typeface="Arial" charset="0"/>
              <a:ea typeface="ヒラギノ角ゴ Pro W3" charset="0"/>
              <a:cs typeface="ヒラギノ角ゴ Pro W3" charset="0"/>
            </a:endParaRPr>
          </a:p>
        </p:txBody>
      </p:sp>
      <p:sp>
        <p:nvSpPr>
          <p:cNvPr id="3075" name="Text Box 5"/>
          <p:cNvSpPr txBox="1">
            <a:spLocks noChangeArrowheads="1"/>
          </p:cNvSpPr>
          <p:nvPr/>
        </p:nvSpPr>
        <p:spPr bwMode="auto">
          <a:xfrm>
            <a:off x="6516216" y="3772089"/>
            <a:ext cx="2806680"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nSpc>
                <a:spcPct val="40000"/>
              </a:lnSpc>
            </a:pPr>
            <a:r>
              <a:rPr lang="en-US" sz="1600" dirty="0" smtClean="0">
                <a:solidFill>
                  <a:srgbClr val="00408C"/>
                </a:solidFill>
                <a:latin typeface="+mj-lt"/>
                <a:ea typeface="ヒラギノ角ゴ Pro W3" charset="0"/>
                <a:cs typeface="ヒラギノ角ゴ Pro W3" charset="0"/>
              </a:rPr>
              <a:t>Munich, Germany</a:t>
            </a:r>
          </a:p>
          <a:p>
            <a:pPr>
              <a:lnSpc>
                <a:spcPct val="40000"/>
              </a:lnSpc>
            </a:pPr>
            <a:r>
              <a:rPr lang="en-US" sz="1600" dirty="0" smtClean="0">
                <a:solidFill>
                  <a:srgbClr val="00408C"/>
                </a:solidFill>
                <a:latin typeface="+mj-lt"/>
                <a:ea typeface="ヒラギノ角ゴ Pro W3" charset="0"/>
                <a:cs typeface="ヒラギノ角ゴ Pro W3" charset="0"/>
              </a:rPr>
              <a:t>  </a:t>
            </a:r>
            <a:endParaRPr lang="en-US" sz="1600" dirty="0">
              <a:solidFill>
                <a:srgbClr val="00408C"/>
              </a:solidFill>
              <a:latin typeface="+mj-lt"/>
              <a:ea typeface="ヒラギノ角ゴ Pro W3" charset="0"/>
              <a:cs typeface="ヒラギノ角ゴ Pro W3" charset="0"/>
            </a:endParaRPr>
          </a:p>
          <a:p>
            <a:pPr>
              <a:lnSpc>
                <a:spcPct val="40000"/>
              </a:lnSpc>
            </a:pPr>
            <a:r>
              <a:rPr lang="en-US" sz="1600" dirty="0" smtClean="0">
                <a:solidFill>
                  <a:srgbClr val="00408C"/>
                </a:solidFill>
                <a:latin typeface="+mj-lt"/>
                <a:ea typeface="ヒラギノ角ゴ Pro W3" charset="0"/>
                <a:cs typeface="ヒラギノ角ゴ Pro W3" charset="0"/>
              </a:rPr>
              <a:t>July 01, 2014, and</a:t>
            </a:r>
          </a:p>
          <a:p>
            <a:pPr>
              <a:lnSpc>
                <a:spcPct val="40000"/>
              </a:lnSpc>
            </a:pPr>
            <a:endParaRPr lang="fr-CH" sz="1600" dirty="0" smtClean="0">
              <a:solidFill>
                <a:srgbClr val="00408C"/>
              </a:solidFill>
              <a:latin typeface="+mj-lt"/>
              <a:ea typeface="ヒラギノ角ゴ Pro W3" charset="0"/>
              <a:cs typeface="ヒラギノ角ゴ Pro W3" charset="0"/>
            </a:endParaRPr>
          </a:p>
          <a:p>
            <a:pPr>
              <a:lnSpc>
                <a:spcPct val="40000"/>
              </a:lnSpc>
            </a:pPr>
            <a:endParaRPr lang="en-US" sz="1600" dirty="0">
              <a:solidFill>
                <a:srgbClr val="00408C"/>
              </a:solidFill>
              <a:latin typeface="+mj-lt"/>
              <a:ea typeface="ヒラギノ角ゴ Pro W3" charset="0"/>
              <a:cs typeface="ヒラギノ角ゴ Pro W3" charset="0"/>
            </a:endParaRPr>
          </a:p>
        </p:txBody>
      </p:sp>
      <p:sp>
        <p:nvSpPr>
          <p:cNvPr id="3076" name="Rectangle 6"/>
          <p:cNvSpPr>
            <a:spLocks noChangeArrowheads="1"/>
          </p:cNvSpPr>
          <p:nvPr/>
        </p:nvSpPr>
        <p:spPr bwMode="auto">
          <a:xfrm>
            <a:off x="983499" y="2276872"/>
            <a:ext cx="381000" cy="381000"/>
          </a:xfrm>
          <a:prstGeom prst="rect">
            <a:avLst/>
          </a:prstGeom>
          <a:solidFill>
            <a:srgbClr val="3399FF"/>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endParaRPr lang="es-ES_tradnl" dirty="0"/>
          </a:p>
        </p:txBody>
      </p:sp>
      <p:sp>
        <p:nvSpPr>
          <p:cNvPr id="3077" name="Rectangle 7"/>
          <p:cNvSpPr>
            <a:spLocks noChangeArrowheads="1"/>
          </p:cNvSpPr>
          <p:nvPr/>
        </p:nvSpPr>
        <p:spPr bwMode="auto">
          <a:xfrm>
            <a:off x="539552" y="5524772"/>
            <a:ext cx="7680921" cy="114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171450" indent="-171450" algn="just">
              <a:spcBef>
                <a:spcPct val="20000"/>
              </a:spcBef>
              <a:buFontTx/>
              <a:buChar char="-"/>
            </a:pPr>
            <a:endParaRPr lang="en-US" sz="1000" dirty="0">
              <a:solidFill>
                <a:srgbClr val="00408C"/>
              </a:solidFill>
              <a:ea typeface="ヒラギノ角ゴ Pro W3" charset="0"/>
              <a:cs typeface="ヒラギノ角ゴ Pro W3" charset="0"/>
            </a:endParaRPr>
          </a:p>
        </p:txBody>
      </p:sp>
      <p:pic>
        <p:nvPicPr>
          <p:cNvPr id="7170" name="Picture 2" descr="Roenni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7904" y="3998091"/>
            <a:ext cx="1284573" cy="170992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azen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87627" y="3988113"/>
            <a:ext cx="1284573" cy="170992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ischl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39752" y="4005064"/>
            <a:ext cx="1284573" cy="170992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Wichard"/>
          <p:cNvPicPr>
            <a:picLocks noChangeAspect="1" noChangeArrowheads="1"/>
          </p:cNvPicPr>
          <p:nvPr/>
        </p:nvPicPr>
        <p:blipFill>
          <a:blip r:embed="rId5" cstate="email">
            <a:extLst>
              <a:ext uri="{BEBA8EAE-BF5A-486C-A8C5-ECC9F3942E4B}">
                <a14:imgProps xmlns:a14="http://schemas.microsoft.com/office/drawing/2010/main">
                  <a14:imgLayer r:embed="rId6">
                    <a14:imgEffect>
                      <a14:sharpenSoften amount="-1000"/>
                    </a14:imgEffect>
                  </a14:imgLayer>
                </a14:imgProps>
              </a:ext>
              <a:ext uri="{28A0092B-C50C-407E-A947-70E740481C1C}">
                <a14:useLocalDpi xmlns:a14="http://schemas.microsoft.com/office/drawing/2010/main"/>
              </a:ext>
            </a:extLst>
          </a:blip>
          <a:srcRect/>
          <a:stretch>
            <a:fillRect/>
          </a:stretch>
        </p:blipFill>
        <p:spPr bwMode="auto">
          <a:xfrm>
            <a:off x="971600" y="3988113"/>
            <a:ext cx="1284573" cy="17099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p:cNvSpPr txBox="1">
            <a:spLocks noChangeArrowheads="1"/>
          </p:cNvSpPr>
          <p:nvPr/>
        </p:nvSpPr>
        <p:spPr bwMode="auto">
          <a:xfrm>
            <a:off x="6516216" y="4293096"/>
            <a:ext cx="2806680"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nSpc>
                <a:spcPct val="40000"/>
              </a:lnSpc>
            </a:pPr>
            <a:r>
              <a:rPr lang="en-US" sz="1600" dirty="0" smtClean="0">
                <a:solidFill>
                  <a:srgbClr val="00408C"/>
                </a:solidFill>
                <a:latin typeface="+mj-lt"/>
                <a:ea typeface="ヒラギノ角ゴ Pro W3" charset="0"/>
                <a:cs typeface="ヒラギノ角ゴ Pro W3" charset="0"/>
              </a:rPr>
              <a:t>Berlin, Germany</a:t>
            </a:r>
          </a:p>
          <a:p>
            <a:pPr>
              <a:lnSpc>
                <a:spcPct val="40000"/>
              </a:lnSpc>
            </a:pPr>
            <a:r>
              <a:rPr lang="en-US" sz="1600" dirty="0" smtClean="0">
                <a:solidFill>
                  <a:srgbClr val="00408C"/>
                </a:solidFill>
                <a:latin typeface="+mj-lt"/>
                <a:ea typeface="ヒラギノ角ゴ Pro W3" charset="0"/>
                <a:cs typeface="ヒラギノ角ゴ Pro W3" charset="0"/>
              </a:rPr>
              <a:t>  </a:t>
            </a:r>
            <a:endParaRPr lang="en-US" sz="1600" dirty="0">
              <a:solidFill>
                <a:srgbClr val="00408C"/>
              </a:solidFill>
              <a:latin typeface="+mj-lt"/>
              <a:ea typeface="ヒラギノ角ゴ Pro W3" charset="0"/>
              <a:cs typeface="ヒラギノ角ゴ Pro W3" charset="0"/>
            </a:endParaRPr>
          </a:p>
          <a:p>
            <a:pPr>
              <a:lnSpc>
                <a:spcPct val="40000"/>
              </a:lnSpc>
            </a:pPr>
            <a:r>
              <a:rPr lang="en-US" sz="1600" dirty="0" smtClean="0">
                <a:solidFill>
                  <a:srgbClr val="00408C"/>
                </a:solidFill>
                <a:latin typeface="+mj-lt"/>
                <a:ea typeface="ヒラギノ角ゴ Pro W3" charset="0"/>
                <a:cs typeface="ヒラギノ角ゴ Pro W3" charset="0"/>
              </a:rPr>
              <a:t>July 02, 2014</a:t>
            </a:r>
          </a:p>
          <a:p>
            <a:pPr>
              <a:lnSpc>
                <a:spcPct val="40000"/>
              </a:lnSpc>
            </a:pPr>
            <a:endParaRPr lang="fr-CH" sz="1600" dirty="0" smtClean="0">
              <a:solidFill>
                <a:srgbClr val="00408C"/>
              </a:solidFill>
              <a:latin typeface="+mj-lt"/>
              <a:ea typeface="ヒラギノ角ゴ Pro W3" charset="0"/>
              <a:cs typeface="ヒラギノ角ゴ Pro W3" charset="0"/>
            </a:endParaRPr>
          </a:p>
          <a:p>
            <a:pPr>
              <a:lnSpc>
                <a:spcPct val="40000"/>
              </a:lnSpc>
            </a:pPr>
            <a:endParaRPr lang="en-US" sz="1600" dirty="0">
              <a:solidFill>
                <a:srgbClr val="00408C"/>
              </a:solidFill>
              <a:latin typeface="+mj-lt"/>
              <a:ea typeface="ヒラギノ角ゴ Pro W3" charset="0"/>
              <a:cs typeface="ヒラギノ角ゴ Pro W3" charset="0"/>
            </a:endParaRPr>
          </a:p>
        </p:txBody>
      </p:sp>
    </p:spTree>
    <p:extLst>
      <p:ext uri="{BB962C8B-B14F-4D97-AF65-F5344CB8AC3E}">
        <p14:creationId xmlns:p14="http://schemas.microsoft.com/office/powerpoint/2010/main" val="1973140298"/>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60648"/>
            <a:ext cx="8856984" cy="648072"/>
          </a:xfrm>
        </p:spPr>
        <p:txBody>
          <a:bodyPr>
            <a:normAutofit/>
          </a:bodyPr>
          <a:lstStyle/>
          <a:p>
            <a:pPr algn="ctr"/>
            <a:r>
              <a:rPr lang="en-US" dirty="0" smtClean="0">
                <a:solidFill>
                  <a:srgbClr val="000090"/>
                </a:solidFill>
              </a:rPr>
              <a:t>GLOBAL IP INFRASTRUCTURE</a:t>
            </a:r>
            <a:endParaRPr lang="en-US" dirty="0">
              <a:solidFill>
                <a:srgbClr val="000090"/>
              </a:solidFill>
            </a:endParaRPr>
          </a:p>
        </p:txBody>
      </p:sp>
      <p:sp>
        <p:nvSpPr>
          <p:cNvPr id="3" name="Espace réservé du contenu 2"/>
          <p:cNvSpPr>
            <a:spLocks noGrp="1"/>
          </p:cNvSpPr>
          <p:nvPr>
            <p:ph idx="1"/>
          </p:nvPr>
        </p:nvSpPr>
        <p:spPr>
          <a:xfrm>
            <a:off x="179512" y="908720"/>
            <a:ext cx="8784976" cy="5400600"/>
          </a:xfrm>
        </p:spPr>
        <p:txBody>
          <a:bodyPr>
            <a:normAutofit/>
          </a:bodyPr>
          <a:lstStyle/>
          <a:p>
            <a:pPr lvl="1" algn="just" eaLnBrk="1" hangingPunct="1">
              <a:lnSpc>
                <a:spcPct val="120000"/>
              </a:lnSpc>
              <a:buFont typeface="Wingdings" charset="2"/>
              <a:buChar char="Ø"/>
            </a:pPr>
            <a:r>
              <a:rPr lang="en-US" dirty="0" smtClean="0">
                <a:latin typeface="Arial" charset="0"/>
                <a:cs typeface="Arial" charset="0"/>
              </a:rPr>
              <a:t> Databases </a:t>
            </a:r>
          </a:p>
          <a:p>
            <a:pPr marL="457200" lvl="1" indent="0" algn="just" eaLnBrk="1" hangingPunct="1">
              <a:lnSpc>
                <a:spcPct val="120000"/>
              </a:lnSpc>
              <a:buNone/>
            </a:pPr>
            <a:endParaRPr lang="en-US" sz="1000" dirty="0" smtClean="0">
              <a:latin typeface="Arial" charset="0"/>
              <a:cs typeface="Arial" charset="0"/>
            </a:endParaRPr>
          </a:p>
          <a:p>
            <a:pPr lvl="1" algn="just" eaLnBrk="1" hangingPunct="1">
              <a:lnSpc>
                <a:spcPct val="120000"/>
              </a:lnSpc>
              <a:buFont typeface="Wingdings" charset="2"/>
              <a:buChar char="Ø"/>
            </a:pPr>
            <a:r>
              <a:rPr lang="en-US" dirty="0" smtClean="0">
                <a:latin typeface="Arial" charset="0"/>
                <a:cs typeface="Arial" charset="0"/>
              </a:rPr>
              <a:t> Common platform for e-data exchange among </a:t>
            </a:r>
            <a:r>
              <a:rPr lang="en-US" dirty="0">
                <a:latin typeface="Arial" charset="0"/>
                <a:cs typeface="Arial" charset="0"/>
              </a:rPr>
              <a:t>IPOs </a:t>
            </a:r>
            <a:endParaRPr lang="en-US" sz="1000" dirty="0">
              <a:latin typeface="Arial" charset="0"/>
              <a:cs typeface="Arial" charset="0"/>
            </a:endParaRPr>
          </a:p>
          <a:p>
            <a:pPr lvl="1" algn="just" eaLnBrk="1" hangingPunct="1">
              <a:lnSpc>
                <a:spcPct val="120000"/>
              </a:lnSpc>
              <a:buFont typeface="Wingdings" charset="2"/>
              <a:buChar char="Ø"/>
            </a:pPr>
            <a:r>
              <a:rPr lang="en-US" dirty="0" smtClean="0">
                <a:latin typeface="Arial" charset="0"/>
                <a:cs typeface="Arial" charset="0"/>
              </a:rPr>
              <a:t> Other platforms</a:t>
            </a:r>
          </a:p>
          <a:p>
            <a:pPr lvl="1" algn="just" eaLnBrk="1" hangingPunct="1">
              <a:lnSpc>
                <a:spcPct val="120000"/>
              </a:lnSpc>
              <a:buFont typeface="Wingdings" charset="2"/>
              <a:buChar char="Ø"/>
            </a:pPr>
            <a:endParaRPr lang="en-US" sz="1000" dirty="0" smtClean="0">
              <a:latin typeface="Arial" charset="0"/>
              <a:cs typeface="Arial" charset="0"/>
            </a:endParaRPr>
          </a:p>
          <a:p>
            <a:pPr lvl="1" algn="just" eaLnBrk="1" hangingPunct="1">
              <a:lnSpc>
                <a:spcPct val="120000"/>
              </a:lnSpc>
              <a:buFont typeface="Wingdings" charset="2"/>
              <a:buChar char="Ø"/>
            </a:pPr>
            <a:r>
              <a:rPr lang="en-US" dirty="0" smtClean="0">
                <a:latin typeface="Arial" charset="0"/>
                <a:cs typeface="Arial" charset="0"/>
              </a:rPr>
              <a:t> Tools </a:t>
            </a:r>
          </a:p>
          <a:p>
            <a:pPr marL="457200" lvl="1" indent="0" algn="just" eaLnBrk="1" hangingPunct="1">
              <a:lnSpc>
                <a:spcPct val="120000"/>
              </a:lnSpc>
              <a:buNone/>
            </a:pPr>
            <a:endParaRPr lang="en-US" sz="1000" dirty="0">
              <a:latin typeface="Arial" charset="0"/>
              <a:cs typeface="Arial" charset="0"/>
            </a:endParaRPr>
          </a:p>
          <a:p>
            <a:pPr lvl="1" algn="just" eaLnBrk="1" hangingPunct="1">
              <a:lnSpc>
                <a:spcPct val="120000"/>
              </a:lnSpc>
              <a:buFont typeface="Wingdings" charset="2"/>
              <a:buChar char="Ø"/>
            </a:pPr>
            <a:r>
              <a:rPr lang="en-US" i="1" dirty="0" smtClean="0">
                <a:latin typeface="Arial" charset="0"/>
                <a:cs typeface="Arial" charset="0"/>
              </a:rPr>
              <a:t> </a:t>
            </a:r>
            <a:r>
              <a:rPr lang="en-US" dirty="0" smtClean="0">
                <a:latin typeface="Arial" charset="0"/>
                <a:cs typeface="Arial" charset="0"/>
              </a:rPr>
              <a:t>Standards &amp; technical agreements</a:t>
            </a:r>
          </a:p>
          <a:p>
            <a:pPr marL="457200" lvl="1" indent="0" algn="just" eaLnBrk="1" hangingPunct="1">
              <a:lnSpc>
                <a:spcPct val="120000"/>
              </a:lnSpc>
              <a:buNone/>
            </a:pPr>
            <a:endParaRPr lang="en-US" sz="1000" dirty="0" smtClean="0">
              <a:latin typeface="Arial" charset="0"/>
              <a:cs typeface="Arial" charset="0"/>
            </a:endParaRPr>
          </a:p>
          <a:p>
            <a:pPr lvl="1" algn="just" eaLnBrk="1" hangingPunct="1">
              <a:lnSpc>
                <a:spcPct val="120000"/>
              </a:lnSpc>
              <a:buFont typeface="Wingdings" charset="2"/>
              <a:buChar char="Ø"/>
            </a:pPr>
            <a:r>
              <a:rPr lang="en-US" dirty="0" smtClean="0">
                <a:latin typeface="Arial" charset="0"/>
                <a:cs typeface="Arial" charset="0"/>
              </a:rPr>
              <a:t> Services </a:t>
            </a:r>
          </a:p>
          <a:p>
            <a:pPr marL="457200" lvl="1" indent="0" algn="just" eaLnBrk="1" hangingPunct="1">
              <a:lnSpc>
                <a:spcPct val="120000"/>
              </a:lnSpc>
              <a:buNone/>
            </a:pPr>
            <a:endParaRPr lang="en-US" sz="1000" dirty="0" smtClean="0">
              <a:latin typeface="Arial" charset="0"/>
              <a:cs typeface="Arial" charset="0"/>
            </a:endParaRPr>
          </a:p>
          <a:p>
            <a:pPr lvl="1" algn="just" eaLnBrk="1" hangingPunct="1">
              <a:lnSpc>
                <a:spcPct val="120000"/>
              </a:lnSpc>
              <a:buFont typeface="Wingdings" charset="2"/>
              <a:buChar char="Ø"/>
            </a:pPr>
            <a:r>
              <a:rPr lang="en-US" dirty="0" smtClean="0">
                <a:latin typeface="Arial" charset="0"/>
                <a:cs typeface="Arial" charset="0"/>
              </a:rPr>
              <a:t> Capacity building &amp; networking by Technology Innovation Support Centers (TISCs)</a:t>
            </a:r>
          </a:p>
          <a:p>
            <a:pPr marL="0" indent="0">
              <a:buNone/>
            </a:pPr>
            <a:endParaRPr lang="en-US" dirty="0"/>
          </a:p>
        </p:txBody>
      </p:sp>
    </p:spTree>
    <p:extLst>
      <p:ext uri="{BB962C8B-B14F-4D97-AF65-F5344CB8AC3E}">
        <p14:creationId xmlns:p14="http://schemas.microsoft.com/office/powerpoint/2010/main" val="236730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50825" y="274638"/>
            <a:ext cx="8893175" cy="1143000"/>
          </a:xfrm>
        </p:spPr>
        <p:txBody>
          <a:bodyPr/>
          <a:lstStyle/>
          <a:p>
            <a:r>
              <a:rPr lang="en-US" altLang="en-US" smtClean="0">
                <a:ea typeface="ＭＳ Ｐゴシック" pitchFamily="34" charset="-128"/>
              </a:rPr>
              <a:t>Designations in IRs and subsequently of Germany and the EU</a:t>
            </a:r>
          </a:p>
        </p:txBody>
      </p:sp>
      <p:graphicFrame>
        <p:nvGraphicFramePr>
          <p:cNvPr id="5" name="Chart 4"/>
          <p:cNvGraphicFramePr>
            <a:graphicFrameLocks/>
          </p:cNvGraphicFramePr>
          <p:nvPr/>
        </p:nvGraphicFramePr>
        <p:xfrm>
          <a:off x="251520" y="1844824"/>
          <a:ext cx="8568952" cy="41764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917451"/>
      </p:ext>
    </p:extLst>
  </p:cSld>
  <p:clrMapOvr>
    <a:masterClrMapping/>
  </p:clrMapOvr>
  <p:transition spd="slow">
    <p:wip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31913" y="-26988"/>
            <a:ext cx="5940425" cy="6884988"/>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a:spLocks noChangeArrowheads="1"/>
          </p:cNvSpPr>
          <p:nvPr/>
        </p:nvSpPr>
        <p:spPr bwMode="auto">
          <a:xfrm>
            <a:off x="6588125" y="3414713"/>
            <a:ext cx="684213" cy="230187"/>
          </a:xfrm>
          <a:prstGeom prst="ellipse">
            <a:avLst/>
          </a:prstGeom>
          <a:noFill/>
          <a:ln w="95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buBlip>
                <a:blip r:embed="rId4"/>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en-US" altLang="en-US" sz="1600" b="0"/>
          </a:p>
        </p:txBody>
      </p:sp>
    </p:spTree>
    <p:extLst>
      <p:ext uri="{BB962C8B-B14F-4D97-AF65-F5344CB8AC3E}">
        <p14:creationId xmlns:p14="http://schemas.microsoft.com/office/powerpoint/2010/main" val="20306118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274638"/>
            <a:ext cx="8229600" cy="1143000"/>
          </a:xfrm>
        </p:spPr>
        <p:txBody>
          <a:bodyPr/>
          <a:lstStyle/>
          <a:p>
            <a:pPr eaLnBrk="1" hangingPunct="1"/>
            <a:r>
              <a:rPr lang="fr-CH" altLang="en-US" smtClean="0">
                <a:ea typeface="ＭＳ Ｐゴシック" pitchFamily="34" charset="-128"/>
              </a:rPr>
              <a:t>Online information services</a:t>
            </a:r>
            <a:endParaRPr lang="en-US" altLang="en-US" smtClean="0">
              <a:ea typeface="ＭＳ Ｐゴシック" pitchFamily="34" charset="-128"/>
            </a:endParaRPr>
          </a:p>
        </p:txBody>
      </p:sp>
      <p:sp>
        <p:nvSpPr>
          <p:cNvPr id="26627" name="Rectangle 3"/>
          <p:cNvSpPr>
            <a:spLocks noGrp="1" noChangeArrowheads="1"/>
          </p:cNvSpPr>
          <p:nvPr>
            <p:ph type="body" idx="4294967295"/>
          </p:nvPr>
        </p:nvSpPr>
        <p:spPr>
          <a:xfrm>
            <a:off x="792163" y="1628775"/>
            <a:ext cx="8351837" cy="4752975"/>
          </a:xfrm>
        </p:spPr>
        <p:txBody>
          <a:bodyPr/>
          <a:lstStyle/>
          <a:p>
            <a:pPr eaLnBrk="1" hangingPunct="1"/>
            <a:r>
              <a:rPr lang="en-GB" altLang="en-US" smtClean="0">
                <a:ea typeface="ＭＳ Ｐゴシック" pitchFamily="34" charset="-128"/>
              </a:rPr>
              <a:t>Legal texts, Guide and Information Notices</a:t>
            </a:r>
          </a:p>
          <a:p>
            <a:pPr eaLnBrk="1" hangingPunct="1"/>
            <a:r>
              <a:rPr lang="en-GB" altLang="en-US" smtClean="0">
                <a:ea typeface="ＭＳ Ｐゴシック" pitchFamily="34" charset="-128"/>
              </a:rPr>
              <a:t>WIPO Gazette of International Marks</a:t>
            </a:r>
          </a:p>
          <a:p>
            <a:pPr eaLnBrk="1" hangingPunct="1"/>
            <a:r>
              <a:rPr lang="en-GB" altLang="en-US" smtClean="0">
                <a:ea typeface="ＭＳ Ｐゴシック" pitchFamily="34" charset="-128"/>
              </a:rPr>
              <a:t>New publication: Making the Most of the Madrid System</a:t>
            </a:r>
          </a:p>
          <a:p>
            <a:pPr lvl="1" eaLnBrk="1" hangingPunct="1"/>
            <a:r>
              <a:rPr lang="en-GB" altLang="en-US" smtClean="0">
                <a:ea typeface="Arial" pitchFamily="34" charset="0"/>
              </a:rPr>
              <a:t>Practical tips on how to use specific forms</a:t>
            </a:r>
          </a:p>
          <a:p>
            <a:pPr eaLnBrk="1" hangingPunct="1"/>
            <a:r>
              <a:rPr lang="en-GB" altLang="en-US" smtClean="0">
                <a:ea typeface="ＭＳ Ｐゴシック" pitchFamily="34" charset="-128"/>
              </a:rPr>
              <a:t>E-Renewal Tool</a:t>
            </a:r>
          </a:p>
          <a:p>
            <a:pPr eaLnBrk="1" hangingPunct="1"/>
            <a:r>
              <a:rPr lang="en-GB" altLang="en-US" smtClean="0">
                <a:ea typeface="ＭＳ Ｐゴシック" pitchFamily="34" charset="-128"/>
              </a:rPr>
              <a:t>Fee Calculator: Costing service</a:t>
            </a:r>
          </a:p>
          <a:p>
            <a:pPr eaLnBrk="1" hangingPunct="1"/>
            <a:r>
              <a:rPr lang="en-GB" altLang="en-US" smtClean="0">
                <a:ea typeface="ＭＳ Ｐゴシック" pitchFamily="34" charset="-128"/>
              </a:rPr>
              <a:t>ROMARIN: On-line search database</a:t>
            </a:r>
          </a:p>
          <a:p>
            <a:pPr eaLnBrk="1" hangingPunct="1"/>
            <a:r>
              <a:rPr lang="en-US" altLang="en-US" smtClean="0">
                <a:ea typeface="ＭＳ Ｐゴシック" pitchFamily="34" charset="-128"/>
              </a:rPr>
              <a:t>Dynamic Madrid Statistics </a:t>
            </a:r>
            <a:endParaRPr lang="en-GB" altLang="en-US" smtClean="0">
              <a:ea typeface="ＭＳ Ｐゴシック" pitchFamily="34" charset="-128"/>
            </a:endParaRPr>
          </a:p>
          <a:p>
            <a:pPr eaLnBrk="1" hangingPunct="1">
              <a:buFontTx/>
              <a:buNone/>
            </a:pPr>
            <a:r>
              <a:rPr lang="en-GB" altLang="en-US" smtClean="0">
                <a:ea typeface="ＭＳ Ｐゴシック" pitchFamily="34" charset="-128"/>
              </a:rPr>
              <a:t>	free access at </a:t>
            </a:r>
            <a:r>
              <a:rPr lang="en-US" altLang="en-US" smtClean="0">
                <a:solidFill>
                  <a:srgbClr val="0A0A0A"/>
                </a:solidFill>
                <a:ea typeface="ＭＳ Ｐゴシック" pitchFamily="34" charset="-128"/>
                <a:hlinkClick r:id="rId3"/>
              </a:rPr>
              <a:t>http://www.wipo.int/madrid/en/</a:t>
            </a:r>
            <a:endParaRPr lang="en-US" altLang="en-US" smtClean="0">
              <a:solidFill>
                <a:srgbClr val="0A0A0A"/>
              </a:solidFill>
              <a:ea typeface="ＭＳ Ｐゴシック" pitchFamily="34" charset="-128"/>
            </a:endParaRPr>
          </a:p>
          <a:p>
            <a:pPr eaLnBrk="1" hangingPunct="1">
              <a:buFontTx/>
              <a:buNone/>
            </a:pPr>
            <a:endParaRPr lang="en-US" altLang="en-US" smtClean="0">
              <a:solidFill>
                <a:srgbClr val="0A0A0A"/>
              </a:solidFill>
              <a:ea typeface="ＭＳ Ｐゴシック" pitchFamily="34" charset="-128"/>
            </a:endParaRPr>
          </a:p>
          <a:p>
            <a:pPr eaLnBrk="1" hangingPunct="1">
              <a:buFontTx/>
              <a:buNone/>
            </a:pPr>
            <a:endParaRPr lang="en-GB" altLang="en-US" smtClean="0">
              <a:solidFill>
                <a:srgbClr val="0A0A0A"/>
              </a:solidFill>
              <a:ea typeface="ＭＳ Ｐゴシック" pitchFamily="34" charset="-128"/>
            </a:endParaRPr>
          </a:p>
          <a:p>
            <a:pPr eaLnBrk="1" hangingPunct="1"/>
            <a:endParaRPr lang="en-US" altLang="en-US" smtClean="0">
              <a:solidFill>
                <a:srgbClr val="0A0A0A"/>
              </a:solidFill>
              <a:ea typeface="ＭＳ Ｐゴシック" pitchFamily="34" charset="-128"/>
            </a:endParaRPr>
          </a:p>
        </p:txBody>
      </p:sp>
    </p:spTree>
    <p:extLst>
      <p:ext uri="{BB962C8B-B14F-4D97-AF65-F5344CB8AC3E}">
        <p14:creationId xmlns:p14="http://schemas.microsoft.com/office/powerpoint/2010/main" val="771511373"/>
      </p:ext>
    </p:extLst>
  </p:cSld>
  <p:clrMapOvr>
    <a:masterClrMapping/>
  </p:clrMapOvr>
  <p:transition spd="slow">
    <p:wip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fr-CH" altLang="en-US" smtClean="0">
                <a:ea typeface="ＭＳ Ｐゴシック" pitchFamily="34" charset="-128"/>
              </a:rPr>
              <a:t>Online tools</a:t>
            </a:r>
            <a:endParaRPr lang="en-US" altLang="en-US" smtClean="0">
              <a:ea typeface="ＭＳ Ｐゴシック" pitchFamily="34" charset="-128"/>
            </a:endParaRPr>
          </a:p>
        </p:txBody>
      </p:sp>
      <p:sp>
        <p:nvSpPr>
          <p:cNvPr id="27651" name="Rectangle 3"/>
          <p:cNvSpPr>
            <a:spLocks noGrp="1" noChangeArrowheads="1"/>
          </p:cNvSpPr>
          <p:nvPr>
            <p:ph idx="1"/>
          </p:nvPr>
        </p:nvSpPr>
        <p:spPr>
          <a:xfrm>
            <a:off x="179388" y="1268413"/>
            <a:ext cx="8713787" cy="4857750"/>
          </a:xfrm>
        </p:spPr>
        <p:txBody>
          <a:bodyPr/>
          <a:lstStyle/>
          <a:p>
            <a:pPr eaLnBrk="1" hangingPunct="1"/>
            <a:r>
              <a:rPr lang="fr-CH" altLang="en-US" b="1" smtClean="0">
                <a:ea typeface="ＭＳ Ｐゴシック" pitchFamily="34" charset="-128"/>
              </a:rPr>
              <a:t>Madrid Goods and Services Manager (MGS): </a:t>
            </a:r>
            <a:r>
              <a:rPr lang="fr-CH" altLang="en-US" smtClean="0">
                <a:ea typeface="ＭＳ Ｐゴシック" pitchFamily="34" charset="-128"/>
              </a:rPr>
              <a:t>To use correct specifications of goods and services</a:t>
            </a:r>
            <a:endParaRPr lang="en-US" altLang="en-US" smtClean="0">
              <a:ea typeface="ＭＳ Ｐゴシック" pitchFamily="34" charset="-128"/>
            </a:endParaRPr>
          </a:p>
          <a:p>
            <a:pPr eaLnBrk="1" hangingPunct="1"/>
            <a:r>
              <a:rPr lang="en-US" altLang="en-US" b="1" smtClean="0">
                <a:ea typeface="ＭＳ Ｐゴシック" pitchFamily="34" charset="-128"/>
              </a:rPr>
              <a:t>Madrid Real-Time Status (MRS): </a:t>
            </a:r>
            <a:r>
              <a:rPr lang="en-US" altLang="en-US" smtClean="0">
                <a:ea typeface="ＭＳ Ｐゴシック" pitchFamily="34" charset="-128"/>
              </a:rPr>
              <a:t>To </a:t>
            </a:r>
            <a:r>
              <a:rPr lang="fr-CH" altLang="en-US" smtClean="0">
                <a:ea typeface="ＭＳ Ｐゴシック" pitchFamily="34" charset="-128"/>
              </a:rPr>
              <a:t>inform of the status of an international application/registration</a:t>
            </a:r>
            <a:r>
              <a:rPr lang="fr-CH" altLang="en-US" sz="2800" smtClean="0">
                <a:ea typeface="ＭＳ Ｐゴシック" pitchFamily="34" charset="-128"/>
              </a:rPr>
              <a:t> </a:t>
            </a:r>
          </a:p>
          <a:p>
            <a:pPr eaLnBrk="1" hangingPunct="1"/>
            <a:r>
              <a:rPr lang="en-US" altLang="en-US" b="1" smtClean="0">
                <a:ea typeface="ＭＳ Ｐゴシック" pitchFamily="34" charset="-128"/>
              </a:rPr>
              <a:t>Madrid Portfolio Manager (MPM): </a:t>
            </a:r>
            <a:r>
              <a:rPr lang="en-US" altLang="en-US" smtClean="0">
                <a:ea typeface="ＭＳ Ｐゴシック" pitchFamily="34" charset="-128"/>
              </a:rPr>
              <a:t>To allow the holders and representatives to view and modify their portfolio</a:t>
            </a:r>
            <a:endParaRPr lang="fr-CH" altLang="en-US" smtClean="0">
              <a:ea typeface="ＭＳ Ｐゴシック" pitchFamily="34" charset="-128"/>
            </a:endParaRPr>
          </a:p>
          <a:p>
            <a:pPr eaLnBrk="1" hangingPunct="1"/>
            <a:r>
              <a:rPr lang="en-US" altLang="en-US" b="1" smtClean="0">
                <a:ea typeface="ＭＳ Ｐゴシック" pitchFamily="34" charset="-128"/>
              </a:rPr>
              <a:t>Madrid Electronic Alerts (MEA): </a:t>
            </a:r>
            <a:r>
              <a:rPr lang="en-US" altLang="en-US" smtClean="0">
                <a:ea typeface="ＭＳ Ｐゴシック" pitchFamily="34" charset="-128"/>
              </a:rPr>
              <a:t>To allow users to submit a list of IRs to monitor and to be informed by email when any of them change</a:t>
            </a:r>
            <a:r>
              <a:rPr lang="fr-CH" altLang="en-US" smtClean="0">
                <a:ea typeface="ＭＳ Ｐゴシック" pitchFamily="34" charset="-128"/>
              </a:rPr>
              <a:t> </a:t>
            </a:r>
          </a:p>
          <a:p>
            <a:pPr eaLnBrk="1" hangingPunct="1"/>
            <a:r>
              <a:rPr lang="en-US" altLang="en-US" b="1" smtClean="0">
                <a:ea typeface="ＭＳ Ｐゴシック" pitchFamily="34" charset="-128"/>
              </a:rPr>
              <a:t>Image-based search tool </a:t>
            </a:r>
            <a:r>
              <a:rPr lang="en-US" altLang="en-US" smtClean="0">
                <a:ea typeface="ＭＳ Ｐゴシック" pitchFamily="34" charset="-128"/>
                <a:hlinkClick r:id="rId3"/>
              </a:rPr>
              <a:t>http://www.wipo.int/branddb/en/</a:t>
            </a:r>
            <a:endParaRPr lang="en-US" altLang="en-US" smtClean="0">
              <a:ea typeface="ＭＳ Ｐゴシック" pitchFamily="34" charset="-128"/>
            </a:endParaRPr>
          </a:p>
          <a:p>
            <a:pPr eaLnBrk="1" hangingPunct="1"/>
            <a:r>
              <a:rPr lang="en-US" altLang="en-US" b="1" smtClean="0">
                <a:ea typeface="ＭＳ Ｐゴシック" pitchFamily="34" charset="-128"/>
              </a:rPr>
              <a:t>E-subsequent designation </a:t>
            </a:r>
            <a:r>
              <a:rPr lang="en-US" altLang="en-US" smtClean="0">
                <a:ea typeface="ＭＳ Ｐゴシック" pitchFamily="34" charset="-128"/>
              </a:rPr>
              <a:t>is now available</a:t>
            </a:r>
          </a:p>
          <a:p>
            <a:pPr eaLnBrk="1" hangingPunct="1"/>
            <a:endParaRPr lang="en-US" altLang="en-US" smtClean="0">
              <a:ea typeface="ＭＳ Ｐゴシック" pitchFamily="34" charset="-128"/>
            </a:endParaRPr>
          </a:p>
        </p:txBody>
      </p:sp>
    </p:spTree>
    <p:extLst>
      <p:ext uri="{BB962C8B-B14F-4D97-AF65-F5344CB8AC3E}">
        <p14:creationId xmlns:p14="http://schemas.microsoft.com/office/powerpoint/2010/main" val="2711086341"/>
      </p:ext>
    </p:extLst>
  </p:cSld>
  <p:clrMapOvr>
    <a:masterClrMapping/>
  </p:clrMapOvr>
  <p:transition spd="slow">
    <p:wip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914400" y="115888"/>
            <a:ext cx="8229600" cy="1143000"/>
          </a:xfrm>
        </p:spPr>
        <p:txBody>
          <a:bodyPr/>
          <a:lstStyle/>
          <a:p>
            <a:r>
              <a:rPr lang="en-US" altLang="en-US" sz="3200" smtClean="0">
                <a:ea typeface="ＭＳ Ｐゴシック" pitchFamily="34" charset="-128"/>
              </a:rPr>
              <a:t/>
            </a:r>
            <a:br>
              <a:rPr lang="en-US" altLang="en-US" sz="3200" smtClean="0">
                <a:ea typeface="ＭＳ Ｐゴシック" pitchFamily="34" charset="-128"/>
              </a:rPr>
            </a:br>
            <a:r>
              <a:rPr lang="en-US" altLang="en-US" smtClean="0">
                <a:ea typeface="ＭＳ Ｐゴシック" pitchFamily="34" charset="-128"/>
              </a:rPr>
              <a:t>E - Subsequent Designation</a:t>
            </a:r>
          </a:p>
        </p:txBody>
      </p:sp>
      <p:pic>
        <p:nvPicPr>
          <p:cNvPr id="52227" name="Picture 3"/>
          <p:cNvPicPr>
            <a:picLocks noChangeAspect="1" noChangeArrowheads="1"/>
          </p:cNvPicPr>
          <p:nvPr/>
        </p:nvPicPr>
        <p:blipFill>
          <a:blip r:embed="rId2"/>
          <a:srcRect/>
          <a:stretch>
            <a:fillRect/>
          </a:stretch>
        </p:blipFill>
        <p:spPr bwMode="auto">
          <a:xfrm>
            <a:off x="250825" y="1700213"/>
            <a:ext cx="8667750" cy="4032250"/>
          </a:xfrm>
          <a:prstGeom prst="rect">
            <a:avLst/>
          </a:prstGeom>
          <a:noFill/>
          <a:ln>
            <a:noFill/>
          </a:ln>
          <a:effectLst/>
          <a:extLst>
            <a:ext uri="{909E8E84-426E-40DD-AFC4-6F175D3DCCD1}">
              <a14:hiddenFill xmlns:a14="http://schemas.microsoft.com/office/drawing/2010/main">
                <a:solidFill>
                  <a:srgbClr val="21ACB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3453605851"/>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1747838" y="300038"/>
            <a:ext cx="7396162" cy="685800"/>
          </a:xfrm>
        </p:spPr>
        <p:txBody>
          <a:bodyPr/>
          <a:lstStyle/>
          <a:p>
            <a:pPr eaLnBrk="1" hangingPunct="1"/>
            <a:r>
              <a:rPr lang="en-US" altLang="ja-JP" dirty="0" smtClean="0">
                <a:ea typeface="ＭＳ Ｐゴシック" pitchFamily="34" charset="-128"/>
              </a:rPr>
              <a:t>Benefits for trademark owners</a:t>
            </a:r>
          </a:p>
        </p:txBody>
      </p:sp>
      <p:sp>
        <p:nvSpPr>
          <p:cNvPr id="29699" name="Rectangle 3"/>
          <p:cNvSpPr>
            <a:spLocks noGrp="1" noChangeArrowheads="1"/>
          </p:cNvSpPr>
          <p:nvPr>
            <p:ph type="body" idx="4294967295"/>
          </p:nvPr>
        </p:nvSpPr>
        <p:spPr>
          <a:xfrm>
            <a:off x="1141413" y="1203325"/>
            <a:ext cx="8002587" cy="5105400"/>
          </a:xfrm>
        </p:spPr>
        <p:txBody>
          <a:bodyPr/>
          <a:lstStyle/>
          <a:p>
            <a:pPr eaLnBrk="1" hangingPunct="1"/>
            <a:r>
              <a:rPr lang="en-US" altLang="ja-JP" smtClean="0">
                <a:ea typeface="ＭＳ Ｐゴシック" pitchFamily="34" charset="-128"/>
              </a:rPr>
              <a:t>Simple and economical procedure</a:t>
            </a:r>
          </a:p>
          <a:p>
            <a:pPr lvl="1" eaLnBrk="1" hangingPunct="1"/>
            <a:r>
              <a:rPr lang="en-US" altLang="ja-JP" smtClean="0">
                <a:ea typeface="ＭＳ Ｐゴシック" pitchFamily="34" charset="-128"/>
              </a:rPr>
              <a:t>A single set of simple formalities</a:t>
            </a:r>
          </a:p>
          <a:p>
            <a:pPr lvl="1" eaLnBrk="1" hangingPunct="1"/>
            <a:r>
              <a:rPr lang="en-US" altLang="ja-JP" smtClean="0">
                <a:ea typeface="ＭＳ Ｐゴシック" pitchFamily="34" charset="-128"/>
              </a:rPr>
              <a:t>A single filing Office</a:t>
            </a:r>
          </a:p>
          <a:p>
            <a:pPr lvl="1" eaLnBrk="1" hangingPunct="1"/>
            <a:r>
              <a:rPr lang="en-US" altLang="ja-JP" smtClean="0">
                <a:ea typeface="ＭＳ Ｐゴシック" pitchFamily="34" charset="-128"/>
              </a:rPr>
              <a:t>Low registration fees </a:t>
            </a:r>
          </a:p>
          <a:p>
            <a:pPr lvl="1" eaLnBrk="1" hangingPunct="1"/>
            <a:r>
              <a:rPr lang="en-US" altLang="ja-JP" smtClean="0">
                <a:ea typeface="ＭＳ Ｐゴシック" pitchFamily="34" charset="-128"/>
              </a:rPr>
              <a:t>No need to pay foreign agents for filings</a:t>
            </a:r>
          </a:p>
          <a:p>
            <a:pPr lvl="1" eaLnBrk="1" hangingPunct="1"/>
            <a:r>
              <a:rPr lang="en-US" altLang="ja-JP" smtClean="0">
                <a:ea typeface="ＭＳ Ｐゴシック" pitchFamily="34" charset="-128"/>
              </a:rPr>
              <a:t>No need to pay translation of the paperwork into several languages</a:t>
            </a:r>
          </a:p>
          <a:p>
            <a:pPr eaLnBrk="1" hangingPunct="1"/>
            <a:r>
              <a:rPr lang="en-US" altLang="ja-JP" smtClean="0">
                <a:ea typeface="ＭＳ Ｐゴシック" pitchFamily="34" charset="-128"/>
              </a:rPr>
              <a:t>Effective procedure</a:t>
            </a:r>
          </a:p>
          <a:p>
            <a:pPr lvl="1" eaLnBrk="1" hangingPunct="1"/>
            <a:r>
              <a:rPr lang="en-US" altLang="ja-JP" smtClean="0">
                <a:ea typeface="ＭＳ Ｐゴシック" pitchFamily="34" charset="-128"/>
              </a:rPr>
              <a:t>A single international application produces the same legal effect in various countries </a:t>
            </a:r>
          </a:p>
          <a:p>
            <a:pPr lvl="1" eaLnBrk="1" hangingPunct="1"/>
            <a:r>
              <a:rPr lang="en-US" altLang="ja-JP" smtClean="0">
                <a:ea typeface="ＭＳ Ｐゴシック" pitchFamily="34" charset="-128"/>
              </a:rPr>
              <a:t>A fixed deadline for the confirmation or refusal of the legal effects in each designated country</a:t>
            </a:r>
          </a:p>
        </p:txBody>
      </p:sp>
    </p:spTree>
    <p:extLst>
      <p:ext uri="{BB962C8B-B14F-4D97-AF65-F5344CB8AC3E}">
        <p14:creationId xmlns:p14="http://schemas.microsoft.com/office/powerpoint/2010/main" val="1428908785"/>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dirty="0" smtClean="0">
                <a:ea typeface="ＭＳ Ｐゴシック" pitchFamily="34" charset="-128"/>
              </a:rPr>
              <a:t>Contact details</a:t>
            </a:r>
          </a:p>
        </p:txBody>
      </p:sp>
      <p:sp>
        <p:nvSpPr>
          <p:cNvPr id="3" name="Content Placeholder 2"/>
          <p:cNvSpPr>
            <a:spLocks noGrp="1"/>
          </p:cNvSpPr>
          <p:nvPr>
            <p:ph idx="1"/>
          </p:nvPr>
        </p:nvSpPr>
        <p:spPr/>
        <p:txBody>
          <a:bodyPr/>
          <a:lstStyle/>
          <a:p>
            <a:pPr>
              <a:defRPr/>
            </a:pPr>
            <a:r>
              <a:rPr lang="en-US" dirty="0" smtClean="0"/>
              <a:t>For general questions about the Madrid System</a:t>
            </a:r>
          </a:p>
          <a:p>
            <a:pPr lvl="1">
              <a:defRPr/>
            </a:pPr>
            <a:r>
              <a:rPr lang="en-US" dirty="0" smtClean="0"/>
              <a:t>Madrid Customer Service </a:t>
            </a:r>
            <a:r>
              <a:rPr lang="en-US" dirty="0" smtClean="0">
                <a:hlinkClick r:id="rId3"/>
              </a:rPr>
              <a:t>intreg.mail@wipo.int</a:t>
            </a:r>
            <a:endParaRPr lang="en-US" dirty="0" smtClean="0"/>
          </a:p>
          <a:p>
            <a:pPr lvl="1">
              <a:defRPr/>
            </a:pPr>
            <a:r>
              <a:rPr lang="en-US" dirty="0" smtClean="0"/>
              <a:t>Telephone: + 41 22 338 8686</a:t>
            </a:r>
          </a:p>
          <a:p>
            <a:pPr marL="0" indent="0">
              <a:buFontTx/>
              <a:buNone/>
              <a:defRPr/>
            </a:pPr>
            <a:endParaRPr lang="en-US" dirty="0" smtClean="0"/>
          </a:p>
          <a:p>
            <a:pPr>
              <a:defRPr/>
            </a:pPr>
            <a:r>
              <a:rPr lang="en-US" dirty="0" smtClean="0"/>
              <a:t>For questions regarding specific international applications  or international registrations</a:t>
            </a:r>
          </a:p>
          <a:p>
            <a:pPr lvl="1">
              <a:defRPr/>
            </a:pPr>
            <a:r>
              <a:rPr lang="en-US" dirty="0" smtClean="0"/>
              <a:t>Madrid Team 2: </a:t>
            </a:r>
            <a:r>
              <a:rPr lang="en-US" dirty="0" smtClean="0">
                <a:hlinkClick r:id="rId4"/>
              </a:rPr>
              <a:t>madrid.team2@wipo.int</a:t>
            </a:r>
            <a:endParaRPr lang="en-US" dirty="0" smtClean="0"/>
          </a:p>
          <a:p>
            <a:pPr lvl="1">
              <a:defRPr/>
            </a:pPr>
            <a:r>
              <a:rPr lang="en-US" dirty="0" smtClean="0"/>
              <a:t>Telephone: + 41 22 338 750 2</a:t>
            </a:r>
          </a:p>
          <a:p>
            <a:pPr lvl="1">
              <a:defRPr/>
            </a:pPr>
            <a:endParaRPr lang="en-US" dirty="0"/>
          </a:p>
        </p:txBody>
      </p:sp>
    </p:spTree>
    <p:extLst>
      <p:ext uri="{BB962C8B-B14F-4D97-AF65-F5344CB8AC3E}">
        <p14:creationId xmlns:p14="http://schemas.microsoft.com/office/powerpoint/2010/main" val="3254455489"/>
      </p:ext>
    </p:extLst>
  </p:cSld>
  <p:clrMapOvr>
    <a:masterClrMapping/>
  </p:clrMapOvr>
  <p:transition spd="slow">
    <p:wip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p:txBody>
          <a:bodyPr/>
          <a:lstStyle/>
          <a:p>
            <a:pPr>
              <a:buFontTx/>
              <a:buNone/>
            </a:pPr>
            <a:endParaRPr lang="fr-CH" altLang="en-US" dirty="0" smtClean="0">
              <a:ea typeface="ＭＳ Ｐゴシック" pitchFamily="34" charset="-128"/>
            </a:endParaRPr>
          </a:p>
          <a:p>
            <a:pPr>
              <a:buFontTx/>
              <a:buNone/>
            </a:pPr>
            <a:r>
              <a:rPr lang="fr-CH" altLang="en-US" dirty="0" smtClean="0">
                <a:ea typeface="ＭＳ Ｐゴシック" pitchFamily="34" charset="-128"/>
              </a:rPr>
              <a:t>		</a:t>
            </a:r>
          </a:p>
          <a:p>
            <a:pPr>
              <a:buFontTx/>
              <a:buNone/>
            </a:pPr>
            <a:endParaRPr lang="fr-CH" altLang="en-US" dirty="0" smtClean="0">
              <a:ea typeface="ＭＳ Ｐゴシック" pitchFamily="34" charset="-128"/>
            </a:endParaRPr>
          </a:p>
          <a:p>
            <a:pPr>
              <a:buFontTx/>
              <a:buNone/>
            </a:pPr>
            <a:r>
              <a:rPr lang="fr-CH" altLang="en-US" dirty="0" smtClean="0">
                <a:ea typeface="ＭＳ Ｐゴシック" pitchFamily="34" charset="-128"/>
              </a:rPr>
              <a:t>		</a:t>
            </a:r>
            <a:r>
              <a:rPr lang="fr-CH" altLang="en-US" sz="3200" dirty="0" smtClean="0">
                <a:solidFill>
                  <a:schemeClr val="hlink"/>
                </a:solidFill>
                <a:ea typeface="ＭＳ Ｐゴシック" pitchFamily="34" charset="-128"/>
              </a:rPr>
              <a:t>	</a:t>
            </a:r>
            <a:r>
              <a:rPr lang="fr-CH" altLang="en-US" sz="3600" dirty="0">
                <a:solidFill>
                  <a:srgbClr val="00408C"/>
                </a:solidFill>
                <a:latin typeface="+mj-lt"/>
                <a:ea typeface="ＭＳ Ｐゴシック" pitchFamily="34" charset="-128"/>
                <a:cs typeface="+mj-cs"/>
              </a:rPr>
              <a:t>The Hague System:</a:t>
            </a:r>
          </a:p>
          <a:p>
            <a:pPr algn="ctr">
              <a:buFontTx/>
              <a:buNone/>
            </a:pPr>
            <a:r>
              <a:rPr lang="fr-CH" altLang="en-US" sz="3600" dirty="0">
                <a:solidFill>
                  <a:srgbClr val="00408C"/>
                </a:solidFill>
                <a:latin typeface="+mj-lt"/>
                <a:ea typeface="ＭＳ Ｐゴシック" pitchFamily="34" charset="-128"/>
                <a:cs typeface="+mj-cs"/>
              </a:rPr>
              <a:t>The International Design System</a:t>
            </a:r>
            <a:endParaRPr lang="en-US" altLang="en-US" sz="3600" dirty="0">
              <a:solidFill>
                <a:srgbClr val="00408C"/>
              </a:solidFill>
              <a:latin typeface="+mj-lt"/>
              <a:ea typeface="ＭＳ Ｐゴシック" pitchFamily="34" charset="-128"/>
              <a:cs typeface="+mj-cs"/>
            </a:endParaRPr>
          </a:p>
        </p:txBody>
      </p:sp>
    </p:spTree>
    <p:extLst>
      <p:ext uri="{BB962C8B-B14F-4D97-AF65-F5344CB8AC3E}">
        <p14:creationId xmlns:p14="http://schemas.microsoft.com/office/powerpoint/2010/main" val="4285427849"/>
      </p:ext>
    </p:extLst>
  </p:cSld>
  <p:clrMapOvr>
    <a:masterClrMapping/>
  </p:clrMapOvr>
  <p:transition spd="slow">
    <p:wip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4663" y="1484313"/>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Rectangle 3"/>
          <p:cNvSpPr>
            <a:spLocks noGrp="1" noChangeArrowheads="1"/>
          </p:cNvSpPr>
          <p:nvPr>
            <p:ph type="title"/>
          </p:nvPr>
        </p:nvSpPr>
        <p:spPr/>
        <p:txBody>
          <a:bodyPr/>
          <a:lstStyle/>
          <a:p>
            <a:r>
              <a:rPr lang="fr-CH" altLang="en-US" dirty="0">
                <a:ea typeface="ＭＳ Ｐゴシック" pitchFamily="34" charset="-128"/>
              </a:rPr>
              <a:t>In a </a:t>
            </a:r>
            <a:r>
              <a:rPr lang="fr-CH" altLang="en-US" dirty="0" err="1">
                <a:ea typeface="ＭＳ Ｐゴシック" pitchFamily="34" charset="-128"/>
              </a:rPr>
              <a:t>nutshell</a:t>
            </a:r>
            <a:endParaRPr lang="en-US" altLang="en-US" dirty="0">
              <a:ea typeface="ＭＳ Ｐゴシック" pitchFamily="34" charset="-128"/>
            </a:endParaRPr>
          </a:p>
        </p:txBody>
      </p:sp>
      <p:sp>
        <p:nvSpPr>
          <p:cNvPr id="32772" name="Rectangle 4"/>
          <p:cNvSpPr>
            <a:spLocks noGrp="1" noChangeArrowheads="1"/>
          </p:cNvSpPr>
          <p:nvPr>
            <p:ph idx="1"/>
          </p:nvPr>
        </p:nvSpPr>
        <p:spPr/>
        <p:txBody>
          <a:bodyPr/>
          <a:lstStyle/>
          <a:p>
            <a:endParaRPr lang="fr-CH" altLang="en-US" dirty="0" smtClean="0">
              <a:ea typeface="ＭＳ Ｐゴシック" pitchFamily="34" charset="-128"/>
            </a:endParaRPr>
          </a:p>
          <a:p>
            <a:pPr marL="0" indent="0">
              <a:buNone/>
            </a:pPr>
            <a:endParaRPr lang="fr-CH" altLang="en-US" sz="3600" dirty="0">
              <a:solidFill>
                <a:srgbClr val="00408C"/>
              </a:solidFill>
              <a:latin typeface="+mj-lt"/>
              <a:ea typeface="ＭＳ Ｐゴシック" pitchFamily="34" charset="-128"/>
              <a:cs typeface="+mj-cs"/>
            </a:endParaRPr>
          </a:p>
          <a:p>
            <a:endParaRPr lang="fr-CH" altLang="en-US" dirty="0" smtClean="0">
              <a:ea typeface="ＭＳ Ｐゴシック" pitchFamily="34" charset="-128"/>
            </a:endParaRPr>
          </a:p>
          <a:p>
            <a:endParaRPr lang="fr-CH" altLang="en-US" dirty="0" smtClean="0">
              <a:ea typeface="ＭＳ Ｐゴシック" pitchFamily="34" charset="-128"/>
            </a:endParaRPr>
          </a:p>
          <a:p>
            <a:endParaRPr lang="fr-CH" altLang="en-US" dirty="0" smtClean="0">
              <a:ea typeface="ＭＳ Ｐゴシック" pitchFamily="34" charset="-128"/>
            </a:endParaRPr>
          </a:p>
          <a:p>
            <a:pPr lvl="4"/>
            <a:endParaRPr lang="en-US" altLang="en-US" dirty="0" smtClean="0">
              <a:ea typeface="Arial" pitchFamily="34" charset="0"/>
            </a:endParaRPr>
          </a:p>
        </p:txBody>
      </p:sp>
      <p:sp>
        <p:nvSpPr>
          <p:cNvPr id="32773" name="Rectangle 5"/>
          <p:cNvSpPr>
            <a:spLocks noChangeArrowheads="1"/>
          </p:cNvSpPr>
          <p:nvPr/>
        </p:nvSpPr>
        <p:spPr bwMode="auto">
          <a:xfrm>
            <a:off x="611188" y="37163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4"/>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pPr>
              <a:spcBef>
                <a:spcPct val="0"/>
              </a:spcBef>
              <a:buFontTx/>
              <a:buNone/>
            </a:pPr>
            <a:r>
              <a:rPr lang="en-US" altLang="en-US" b="0"/>
              <a:t>“T</a:t>
            </a:r>
            <a:r>
              <a:rPr lang="fr-CH" altLang="en-US" b="0"/>
              <a:t>he Hague Agreement provides creators and holders of designs with a simple, rapid and economical procedure to secure and maintain the protection of industrial designs, through a single international registration</a:t>
            </a:r>
            <a:r>
              <a:rPr lang="en-US" altLang="en-US" b="0"/>
              <a:t>"</a:t>
            </a:r>
          </a:p>
        </p:txBody>
      </p:sp>
    </p:spTree>
    <p:extLst>
      <p:ext uri="{BB962C8B-B14F-4D97-AF65-F5344CB8AC3E}">
        <p14:creationId xmlns:p14="http://schemas.microsoft.com/office/powerpoint/2010/main" val="1564323687"/>
      </p:ext>
    </p:extLst>
  </p:cSld>
  <p:clrMapOvr>
    <a:masterClrMapping/>
  </p:clrMapOvr>
  <p:transition spd="slow">
    <p:wip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i="1" smtClean="0">
                <a:ea typeface="ＭＳ Ｐゴシック" pitchFamily="34" charset="-128"/>
              </a:rPr>
              <a:t/>
            </a:r>
            <a:br>
              <a:rPr lang="en-US" altLang="en-US" i="1" smtClean="0">
                <a:ea typeface="ＭＳ Ｐゴシック" pitchFamily="34" charset="-128"/>
              </a:rPr>
            </a:br>
            <a:r>
              <a:rPr lang="en-US" altLang="en-US" i="1" smtClean="0">
                <a:ea typeface="ＭＳ Ｐゴシック" pitchFamily="34" charset="-128"/>
              </a:rPr>
              <a:t>WIPO Director General Francis Gurry:</a:t>
            </a:r>
            <a:br>
              <a:rPr lang="en-US" altLang="en-US" i="1" smtClean="0">
                <a:ea typeface="ＭＳ Ｐゴシック" pitchFamily="34" charset="-128"/>
              </a:rPr>
            </a:br>
            <a:endParaRPr lang="en-US" altLang="en-US" i="1" smtClean="0">
              <a:ea typeface="ＭＳ Ｐゴシック" pitchFamily="34" charset="-128"/>
            </a:endParaRPr>
          </a:p>
        </p:txBody>
      </p:sp>
      <p:sp>
        <p:nvSpPr>
          <p:cNvPr id="33795" name="Rectangle 3"/>
          <p:cNvSpPr>
            <a:spLocks noGrp="1" noChangeArrowheads="1"/>
          </p:cNvSpPr>
          <p:nvPr>
            <p:ph idx="1"/>
          </p:nvPr>
        </p:nvSpPr>
        <p:spPr>
          <a:xfrm>
            <a:off x="468313" y="1268413"/>
            <a:ext cx="8229600" cy="4352925"/>
          </a:xfrm>
        </p:spPr>
        <p:txBody>
          <a:bodyPr/>
          <a:lstStyle/>
          <a:p>
            <a:pPr>
              <a:buFontTx/>
              <a:buNone/>
            </a:pPr>
            <a:endParaRPr lang="en-US" altLang="en-US" i="1" smtClean="0">
              <a:ea typeface="ＭＳ Ｐゴシック" pitchFamily="34" charset="-128"/>
            </a:endParaRPr>
          </a:p>
          <a:p>
            <a:pPr>
              <a:buFontTx/>
              <a:buNone/>
            </a:pPr>
            <a:r>
              <a:rPr lang="en-US" altLang="en-US" i="1" smtClean="0">
                <a:ea typeface="ＭＳ Ｐゴシック" pitchFamily="34" charset="-128"/>
              </a:rPr>
              <a:t>	“Design is one of the principal means of </a:t>
            </a:r>
            <a:r>
              <a:rPr lang="en-US" altLang="en-US" i="1" u="sng" smtClean="0">
                <a:ea typeface="ＭＳ Ｐゴシック" pitchFamily="34" charset="-128"/>
              </a:rPr>
              <a:t>differentiating a range of mass produced household and consumer items</a:t>
            </a:r>
            <a:r>
              <a:rPr lang="en-US" altLang="en-US" i="1" smtClean="0">
                <a:ea typeface="ＭＳ Ｐゴシック" pitchFamily="34" charset="-128"/>
              </a:rPr>
              <a:t>, such as chairs and tables, for which the technological possibilities for development have been exhausted.”</a:t>
            </a:r>
          </a:p>
          <a:p>
            <a:pPr>
              <a:buFontTx/>
              <a:buNone/>
            </a:pPr>
            <a:endParaRPr lang="en-US" altLang="en-US" i="1" smtClean="0">
              <a:ea typeface="ＭＳ Ｐゴシック" pitchFamily="34" charset="-128"/>
            </a:endParaRPr>
          </a:p>
          <a:p>
            <a:pPr>
              <a:buFontTx/>
              <a:buNone/>
            </a:pPr>
            <a:r>
              <a:rPr lang="fr-CH" altLang="en-US" b="1" i="1" smtClean="0">
                <a:ea typeface="ＭＳ Ｐゴシック" pitchFamily="34" charset="-128"/>
              </a:rPr>
              <a:t>	DM/075065                 DM/076022</a:t>
            </a:r>
          </a:p>
          <a:p>
            <a:pPr>
              <a:buFontTx/>
              <a:buNone/>
            </a:pPr>
            <a:r>
              <a:rPr lang="fr-CH" altLang="en-US" b="1" i="1" smtClean="0">
                <a:ea typeface="ＭＳ Ｐゴシック" pitchFamily="34" charset="-128"/>
              </a:rPr>
              <a:t>    « Chair »		       « Chair »</a:t>
            </a:r>
          </a:p>
          <a:p>
            <a:pPr>
              <a:buFontTx/>
              <a:buNone/>
            </a:pPr>
            <a:endParaRPr lang="en-US" altLang="en-US" b="1" i="1" smtClean="0">
              <a:ea typeface="ＭＳ Ｐゴシック" pitchFamily="34" charset="-128"/>
            </a:endParaRPr>
          </a:p>
          <a:p>
            <a:pPr>
              <a:buFontTx/>
              <a:buNone/>
            </a:pPr>
            <a:r>
              <a:rPr lang="fr-CH" altLang="en-US" smtClean="0">
                <a:ea typeface="ＭＳ Ｐゴシック" pitchFamily="34" charset="-128"/>
              </a:rPr>
              <a:t>	</a:t>
            </a:r>
            <a:endParaRPr lang="en-US" altLang="en-US" smtClean="0">
              <a:ea typeface="ＭＳ Ｐゴシック" pitchFamily="34" charset="-128"/>
            </a:endParaRPr>
          </a:p>
        </p:txBody>
      </p:sp>
      <p:pic>
        <p:nvPicPr>
          <p:cNvPr id="33796" name="Picture 4" descr="s001_0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0113" y="4724400"/>
            <a:ext cx="15049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s001_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7400" y="3771900"/>
            <a:ext cx="14097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458870"/>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idx="1"/>
          </p:nvPr>
        </p:nvSpPr>
        <p:spPr>
          <a:xfrm>
            <a:off x="251520" y="2420889"/>
            <a:ext cx="8640960" cy="4104455"/>
          </a:xfrm>
        </p:spPr>
        <p:txBody>
          <a:bodyPr/>
          <a:lstStyle/>
          <a:p>
            <a:pPr marL="0" indent="0" eaLnBrk="1" hangingPunct="1">
              <a:lnSpc>
                <a:spcPct val="120000"/>
              </a:lnSpc>
              <a:buNone/>
              <a:defRPr/>
            </a:pPr>
            <a:r>
              <a:rPr lang="en-US" sz="2800" b="1" dirty="0">
                <a:ea typeface="Arial Unicode MS" pitchFamily="34" charset="-128"/>
                <a:cs typeface="Arial Unicode MS" pitchFamily="34" charset="-128"/>
              </a:rPr>
              <a:t>D</a:t>
            </a:r>
            <a:r>
              <a:rPr lang="en-US" sz="2800" b="1" dirty="0" smtClean="0">
                <a:ea typeface="Arial Unicode MS" pitchFamily="34" charset="-128"/>
                <a:cs typeface="Arial Unicode MS" pitchFamily="34" charset="-128"/>
              </a:rPr>
              <a:t>evelopment of international IP law that is:</a:t>
            </a:r>
          </a:p>
          <a:p>
            <a:pPr marL="0" indent="0" eaLnBrk="1" hangingPunct="1">
              <a:buNone/>
              <a:defRPr/>
            </a:pPr>
            <a:endParaRPr lang="en-US" sz="1800" dirty="0" smtClean="0">
              <a:ea typeface="Arial Unicode MS" pitchFamily="34" charset="-128"/>
              <a:cs typeface="Arial Unicode MS" pitchFamily="34" charset="-128"/>
            </a:endParaRPr>
          </a:p>
          <a:p>
            <a:pPr lvl="1" algn="just" eaLnBrk="1" hangingPunct="1">
              <a:lnSpc>
                <a:spcPct val="130000"/>
              </a:lnSpc>
              <a:buFont typeface="Wingdings" charset="2"/>
              <a:buChar char="Ø"/>
              <a:defRPr/>
            </a:pPr>
            <a:r>
              <a:rPr lang="en-US" sz="2800" b="1" dirty="0" smtClean="0">
                <a:solidFill>
                  <a:srgbClr val="262673"/>
                </a:solidFill>
                <a:ea typeface="Arial Unicode MS" pitchFamily="34" charset="-128"/>
                <a:cs typeface="Arial Unicode MS" pitchFamily="34" charset="-128"/>
              </a:rPr>
              <a:t>balanced</a:t>
            </a:r>
          </a:p>
          <a:p>
            <a:pPr lvl="1" algn="just" eaLnBrk="1" hangingPunct="1">
              <a:lnSpc>
                <a:spcPct val="130000"/>
              </a:lnSpc>
              <a:buFont typeface="Wingdings" charset="2"/>
              <a:buChar char="Ø"/>
              <a:defRPr/>
            </a:pPr>
            <a:r>
              <a:rPr lang="en-US" sz="2800" b="1" dirty="0" smtClean="0">
                <a:solidFill>
                  <a:srgbClr val="262673"/>
                </a:solidFill>
                <a:ea typeface="Arial Unicode MS" pitchFamily="34" charset="-128"/>
                <a:cs typeface="Arial Unicode MS" pitchFamily="34" charset="-128"/>
              </a:rPr>
              <a:t>responsive </a:t>
            </a:r>
          </a:p>
          <a:p>
            <a:pPr lvl="1" algn="just" eaLnBrk="1" hangingPunct="1">
              <a:lnSpc>
                <a:spcPct val="130000"/>
              </a:lnSpc>
              <a:buFont typeface="Wingdings" charset="2"/>
              <a:buChar char="Ø"/>
              <a:defRPr/>
            </a:pPr>
            <a:r>
              <a:rPr lang="en-US" sz="2800" b="1" dirty="0" smtClean="0">
                <a:solidFill>
                  <a:srgbClr val="262673"/>
                </a:solidFill>
                <a:ea typeface="Arial Unicode MS" pitchFamily="34" charset="-128"/>
                <a:cs typeface="Arial Unicode MS" pitchFamily="34" charset="-128"/>
              </a:rPr>
              <a:t>effective</a:t>
            </a:r>
            <a:r>
              <a:rPr lang="en-US" sz="2800" dirty="0" smtClean="0">
                <a:ea typeface="Arial Unicode MS" pitchFamily="34" charset="-128"/>
                <a:cs typeface="Arial Unicode MS" pitchFamily="34" charset="-128"/>
              </a:rPr>
              <a:t> </a:t>
            </a:r>
          </a:p>
          <a:p>
            <a:pPr lvl="1" algn="just" eaLnBrk="1" hangingPunct="1">
              <a:lnSpc>
                <a:spcPct val="130000"/>
              </a:lnSpc>
              <a:buFont typeface="Wingdings" charset="2"/>
              <a:buChar char="Ø"/>
              <a:defRPr/>
            </a:pPr>
            <a:r>
              <a:rPr lang="en-US" sz="2800" b="1" dirty="0" smtClean="0">
                <a:solidFill>
                  <a:schemeClr val="accent2">
                    <a:lumMod val="75000"/>
                  </a:schemeClr>
                </a:solidFill>
                <a:ea typeface="Arial Unicode MS" pitchFamily="34" charset="-128"/>
                <a:cs typeface="Arial Unicode MS" pitchFamily="34" charset="-128"/>
              </a:rPr>
              <a:t>flexible</a:t>
            </a:r>
            <a:endParaRPr lang="en-US" sz="2800" dirty="0" smtClean="0">
              <a:ea typeface="Arial Unicode MS" pitchFamily="34" charset="-128"/>
              <a:cs typeface="Arial Unicode MS" pitchFamily="34" charset="-128"/>
            </a:endParaRPr>
          </a:p>
          <a:p>
            <a:pPr marL="457200" lvl="1" indent="0" eaLnBrk="1" hangingPunct="1">
              <a:buFontTx/>
              <a:buNone/>
              <a:defRPr/>
            </a:pPr>
            <a:endParaRPr lang="en-US" sz="2000" dirty="0" smtClean="0">
              <a:ea typeface="Arial Unicode MS" pitchFamily="34" charset="-128"/>
              <a:cs typeface="Arial Unicode MS" pitchFamily="34" charset="-128"/>
            </a:endParaRPr>
          </a:p>
          <a:p>
            <a:pPr marL="457200" lvl="1" indent="0" eaLnBrk="1" hangingPunct="1">
              <a:buNone/>
              <a:defRPr/>
            </a:pPr>
            <a:endParaRPr lang="en-US" sz="2000" dirty="0" smtClean="0">
              <a:latin typeface="Arial Unicode MS" pitchFamily="34" charset="-128"/>
              <a:ea typeface="Arial Unicode MS" pitchFamily="34" charset="-128"/>
              <a:cs typeface="Arial Unicode MS" pitchFamily="34" charset="-128"/>
            </a:endParaRPr>
          </a:p>
        </p:txBody>
      </p:sp>
      <p:sp>
        <p:nvSpPr>
          <p:cNvPr id="8195" name="Text Box 3"/>
          <p:cNvSpPr txBox="1">
            <a:spLocks noChangeArrowheads="1"/>
          </p:cNvSpPr>
          <p:nvPr/>
        </p:nvSpPr>
        <p:spPr bwMode="auto">
          <a:xfrm>
            <a:off x="395536" y="692696"/>
            <a:ext cx="669674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gn="ctr" fontAlgn="base">
              <a:spcBef>
                <a:spcPct val="50000"/>
              </a:spcBef>
              <a:spcAft>
                <a:spcPct val="0"/>
              </a:spcAft>
              <a:defRPr/>
            </a:pPr>
            <a:r>
              <a:rPr lang="en-US" sz="3600" dirty="0" smtClean="0">
                <a:solidFill>
                  <a:srgbClr val="00408C"/>
                </a:solidFill>
                <a:ea typeface="ヒラギノ角ゴ Pro W3" charset="0"/>
                <a:cs typeface="ヒラギノ角ゴ Pro W3" charset="0"/>
              </a:rPr>
              <a:t>              </a:t>
            </a:r>
            <a:r>
              <a:rPr lang="en-US" sz="3600" dirty="0" smtClean="0">
                <a:solidFill>
                  <a:srgbClr val="000090"/>
                </a:solidFill>
                <a:ea typeface="ヒラギノ角ゴ Pro W3" charset="0"/>
                <a:cs typeface="ヒラギノ角ゴ Pro W3" charset="0"/>
              </a:rPr>
              <a:t>NORM SETTING </a:t>
            </a:r>
            <a:endParaRPr lang="en-US" sz="3600" dirty="0">
              <a:solidFill>
                <a:srgbClr val="000090"/>
              </a:solidFill>
              <a:ea typeface="ヒラギノ角ゴ Pro W3" charset="0"/>
              <a:cs typeface="ヒラギノ角ゴ Pro W3" charset="0"/>
            </a:endParaRPr>
          </a:p>
          <a:p>
            <a:pPr algn="ctr" fontAlgn="base">
              <a:spcBef>
                <a:spcPct val="50000"/>
              </a:spcBef>
              <a:spcAft>
                <a:spcPct val="0"/>
              </a:spcAft>
              <a:defRPr/>
            </a:pPr>
            <a:endParaRPr lang="en-US" sz="3600" dirty="0" smtClean="0">
              <a:solidFill>
                <a:srgbClr val="002060"/>
              </a:solidFill>
              <a:latin typeface="Arial"/>
              <a:ea typeface="ＭＳ Ｐゴシック" charset="0"/>
            </a:endParaRPr>
          </a:p>
        </p:txBody>
      </p:sp>
      <p:pic>
        <p:nvPicPr>
          <p:cNvPr id="5" name="Image 4" descr="law_scale_background.362150542_std.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6216" y="188640"/>
            <a:ext cx="2520000" cy="1650721"/>
          </a:xfrm>
          <a:prstGeom prst="rect">
            <a:avLst/>
          </a:prstGeom>
          <a:ln>
            <a:noFill/>
          </a:ln>
          <a:effectLst>
            <a:softEdge rad="112500"/>
          </a:effectLst>
        </p:spPr>
      </p:pic>
      <p:pic>
        <p:nvPicPr>
          <p:cNvPr id="6" name="Image 5" descr="igc_25_update[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04" y="188640"/>
            <a:ext cx="2495639" cy="1650721"/>
          </a:xfrm>
          <a:prstGeom prst="rect">
            <a:avLst/>
          </a:prstGeom>
          <a:ln>
            <a:noFill/>
          </a:ln>
          <a:effectLst>
            <a:softEdge rad="112500"/>
          </a:effectLst>
        </p:spPr>
      </p:pic>
    </p:spTree>
    <p:extLst>
      <p:ext uri="{BB962C8B-B14F-4D97-AF65-F5344CB8AC3E}">
        <p14:creationId xmlns:p14="http://schemas.microsoft.com/office/powerpoint/2010/main" val="1978553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6">
                                            <p:txEl>
                                              <p:pRg st="2" end="2"/>
                                            </p:txEl>
                                          </p:spTgt>
                                        </p:tgtEl>
                                        <p:attrNameLst>
                                          <p:attrName>style.visibility</p:attrName>
                                        </p:attrNameLst>
                                      </p:cBhvr>
                                      <p:to>
                                        <p:strVal val="visible"/>
                                      </p:to>
                                    </p:set>
                                    <p:animEffect transition="in" filter="blinds(horizontal)">
                                      <p:cBhvr>
                                        <p:cTn id="7" dur="500"/>
                                        <p:tgtEl>
                                          <p:spTgt spid="1126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6">
                                            <p:txEl>
                                              <p:pRg st="3" end="3"/>
                                            </p:txEl>
                                          </p:spTgt>
                                        </p:tgtEl>
                                        <p:attrNameLst>
                                          <p:attrName>style.visibility</p:attrName>
                                        </p:attrNameLst>
                                      </p:cBhvr>
                                      <p:to>
                                        <p:strVal val="visible"/>
                                      </p:to>
                                    </p:set>
                                    <p:animEffect transition="in" filter="blinds(horizontal)">
                                      <p:cBhvr>
                                        <p:cTn id="12" dur="500"/>
                                        <p:tgtEl>
                                          <p:spTgt spid="1126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266">
                                            <p:txEl>
                                              <p:pRg st="4" end="4"/>
                                            </p:txEl>
                                          </p:spTgt>
                                        </p:tgtEl>
                                        <p:attrNameLst>
                                          <p:attrName>style.visibility</p:attrName>
                                        </p:attrNameLst>
                                      </p:cBhvr>
                                      <p:to>
                                        <p:strVal val="visible"/>
                                      </p:to>
                                    </p:set>
                                    <p:animEffect transition="in" filter="blinds(horizontal)">
                                      <p:cBhvr>
                                        <p:cTn id="17" dur="500"/>
                                        <p:tgtEl>
                                          <p:spTgt spid="1126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266">
                                            <p:txEl>
                                              <p:pRg st="5" end="5"/>
                                            </p:txEl>
                                          </p:spTgt>
                                        </p:tgtEl>
                                        <p:attrNameLst>
                                          <p:attrName>style.visibility</p:attrName>
                                        </p:attrNameLst>
                                      </p:cBhvr>
                                      <p:to>
                                        <p:strVal val="visible"/>
                                      </p:to>
                                    </p:set>
                                    <p:animEffect transition="in" filter="blinds(horizontal)">
                                      <p:cBhvr>
                                        <p:cTn id="22" dur="500"/>
                                        <p:tgtEl>
                                          <p:spTgt spid="1126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0" y="188913"/>
            <a:ext cx="7431088" cy="685800"/>
          </a:xfrm>
        </p:spPr>
        <p:txBody>
          <a:bodyPr/>
          <a:lstStyle/>
          <a:p>
            <a:pPr eaLnBrk="1" hangingPunct="1"/>
            <a:r>
              <a:rPr lang="en-US" altLang="en-US" dirty="0">
                <a:ea typeface="ＭＳ Ｐゴシック" pitchFamily="34" charset="-128"/>
              </a:rPr>
              <a:t>The Hague System</a:t>
            </a:r>
            <a:endParaRPr lang="en-GB" altLang="en-US" dirty="0">
              <a:ea typeface="ＭＳ Ｐゴシック" pitchFamily="34" charset="-128"/>
            </a:endParaRPr>
          </a:p>
        </p:txBody>
      </p:sp>
      <p:sp>
        <p:nvSpPr>
          <p:cNvPr id="34819" name="Rectangle 3"/>
          <p:cNvSpPr>
            <a:spLocks noGrp="1" noChangeArrowheads="1"/>
          </p:cNvSpPr>
          <p:nvPr>
            <p:ph type="body" idx="4294967295"/>
          </p:nvPr>
        </p:nvSpPr>
        <p:spPr>
          <a:xfrm>
            <a:off x="935038" y="1628775"/>
            <a:ext cx="8208962" cy="4464050"/>
          </a:xfrm>
        </p:spPr>
        <p:txBody>
          <a:bodyPr/>
          <a:lstStyle/>
          <a:p>
            <a:pPr eaLnBrk="1" hangingPunct="1"/>
            <a:r>
              <a:rPr lang="en-US" altLang="ja-JP" smtClean="0">
                <a:ea typeface="ＭＳ Ｐゴシック" pitchFamily="34" charset="-128"/>
              </a:rPr>
              <a:t>A centralized filing mechanism </a:t>
            </a:r>
          </a:p>
          <a:p>
            <a:pPr eaLnBrk="1" hangingPunct="1"/>
            <a:r>
              <a:rPr lang="en-US" altLang="ja-JP" smtClean="0">
                <a:ea typeface="ＭＳ Ｐゴシック" pitchFamily="34" charset="-128"/>
              </a:rPr>
              <a:t>A closed system </a:t>
            </a:r>
          </a:p>
          <a:p>
            <a:pPr eaLnBrk="1" hangingPunct="1"/>
            <a:r>
              <a:rPr lang="en-US" altLang="ja-JP" smtClean="0">
                <a:ea typeface="ＭＳ Ｐゴシック" pitchFamily="34" charset="-128"/>
              </a:rPr>
              <a:t>A one-stop shop to obtain and maintain design protection in export markets</a:t>
            </a:r>
          </a:p>
          <a:p>
            <a:pPr eaLnBrk="1" hangingPunct="1"/>
            <a:r>
              <a:rPr lang="fr-CH" altLang="ja-JP" smtClean="0">
                <a:ea typeface="ＭＳ Ｐゴシック" pitchFamily="34" charset="-128"/>
              </a:rPr>
              <a:t>An option to the national route</a:t>
            </a:r>
          </a:p>
          <a:p>
            <a:pPr eaLnBrk="1" hangingPunct="1"/>
            <a:r>
              <a:rPr lang="nb-NO" altLang="en-US" smtClean="0">
                <a:ea typeface="ＭＳ Ｐゴシック" pitchFamily="34" charset="-128"/>
              </a:rPr>
              <a:t>A purely procedural treaty</a:t>
            </a:r>
          </a:p>
          <a:p>
            <a:pPr eaLnBrk="1" hangingPunct="1"/>
            <a:r>
              <a:rPr lang="nb-NO" altLang="en-US" smtClean="0">
                <a:ea typeface="ＭＳ Ｐゴシック" pitchFamily="34" charset="-128"/>
              </a:rPr>
              <a:t>The domestic legislations of the designated Contracting Parties set the conditions for protecting the design and determine the rights which result from protection</a:t>
            </a:r>
          </a:p>
          <a:p>
            <a:pPr eaLnBrk="1" hangingPunct="1"/>
            <a:endParaRPr lang="en-GB" altLang="en-US" smtClean="0">
              <a:ea typeface="ＭＳ Ｐゴシック" pitchFamily="34" charset="-128"/>
            </a:endParaRPr>
          </a:p>
        </p:txBody>
      </p:sp>
    </p:spTree>
    <p:extLst>
      <p:ext uri="{BB962C8B-B14F-4D97-AF65-F5344CB8AC3E}">
        <p14:creationId xmlns:p14="http://schemas.microsoft.com/office/powerpoint/2010/main" val="1776145865"/>
      </p:ext>
    </p:extLst>
  </p:cSld>
  <p:clrMapOvr>
    <a:masterClrMapping/>
  </p:clrMapOvr>
  <p:transition spd="slow">
    <p:wip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en-US" smtClean="0">
                <a:ea typeface="ＭＳ Ｐゴシック" pitchFamily="34" charset="-128"/>
              </a:rPr>
              <a:t>Members of the Hague System</a:t>
            </a:r>
            <a:endParaRPr lang="en-US" altLang="en-US" sz="1800" smtClean="0">
              <a:ea typeface="ＭＳ Ｐゴシック" pitchFamily="34" charset="-128"/>
            </a:endParaRPr>
          </a:p>
        </p:txBody>
      </p:sp>
      <p:sp>
        <p:nvSpPr>
          <p:cNvPr id="35843" name="Rectangle 1971"/>
          <p:cNvSpPr>
            <a:spLocks noGrp="1" noChangeArrowheads="1"/>
          </p:cNvSpPr>
          <p:nvPr>
            <p:ph sz="half" idx="1"/>
          </p:nvPr>
        </p:nvSpPr>
        <p:spPr>
          <a:xfrm>
            <a:off x="2843213" y="5734050"/>
            <a:ext cx="4465637" cy="936625"/>
          </a:xfrm>
          <a:extLst>
            <a:ext uri="{91240B29-F687-4F45-9708-019B960494DF}">
              <a14:hiddenLine xmlns:a14="http://schemas.microsoft.com/office/drawing/2010/main" w="12700">
                <a:solidFill>
                  <a:schemeClr val="tx1"/>
                </a:solidFill>
                <a:miter lim="800000"/>
                <a:headEnd/>
                <a:tailEnd/>
              </a14:hiddenLine>
            </a:ext>
          </a:extLst>
        </p:spPr>
        <p:txBody>
          <a:bodyPr/>
          <a:lstStyle/>
          <a:p>
            <a:pPr marL="0" indent="0">
              <a:spcBef>
                <a:spcPct val="0"/>
              </a:spcBef>
              <a:buFontTx/>
              <a:buNone/>
              <a:tabLst>
                <a:tab pos="2857500" algn="l"/>
              </a:tabLst>
            </a:pPr>
            <a:r>
              <a:rPr lang="en-US" altLang="en-US" sz="1500" b="1" smtClean="0">
                <a:solidFill>
                  <a:srgbClr val="0033CC"/>
                </a:solidFill>
                <a:ea typeface="ＭＳ Ｐゴシック" pitchFamily="34" charset="-128"/>
              </a:rPr>
              <a:t>47 Geneva Act (1999) </a:t>
            </a:r>
            <a:r>
              <a:rPr lang="en-US" altLang="en-US" sz="1200" b="1" smtClean="0">
                <a:solidFill>
                  <a:srgbClr val="0033CC"/>
                </a:solidFill>
                <a:ea typeface="ＭＳ Ｐゴシック" pitchFamily="34" charset="-128"/>
              </a:rPr>
              <a:t>(including EU and OAPI)</a:t>
            </a:r>
            <a:r>
              <a:rPr lang="en-US" altLang="en-US" sz="1500" b="1" smtClean="0">
                <a:solidFill>
                  <a:srgbClr val="0033CC"/>
                </a:solidFill>
                <a:ea typeface="ＭＳ Ｐゴシック" pitchFamily="34" charset="-128"/>
              </a:rPr>
              <a:t> </a:t>
            </a:r>
          </a:p>
          <a:p>
            <a:pPr marL="0" indent="0">
              <a:spcBef>
                <a:spcPct val="0"/>
              </a:spcBef>
              <a:buFontTx/>
              <a:buNone/>
              <a:tabLst>
                <a:tab pos="2857500" algn="l"/>
              </a:tabLst>
            </a:pPr>
            <a:r>
              <a:rPr lang="en-US" altLang="en-US" sz="1500" b="1" smtClean="0">
                <a:solidFill>
                  <a:srgbClr val="CC0000"/>
                </a:solidFill>
                <a:ea typeface="ＭＳ Ｐゴシック" pitchFamily="34" charset="-128"/>
              </a:rPr>
              <a:t>15 Hague Act (1960)</a:t>
            </a:r>
            <a:br>
              <a:rPr lang="en-US" altLang="en-US" sz="1500" b="1" smtClean="0">
                <a:solidFill>
                  <a:srgbClr val="CC0000"/>
                </a:solidFill>
                <a:ea typeface="ＭＳ Ｐゴシック" pitchFamily="34" charset="-128"/>
              </a:rPr>
            </a:br>
            <a:endParaRPr lang="en-US" altLang="en-US" sz="800" b="1" smtClean="0">
              <a:solidFill>
                <a:srgbClr val="CC0000"/>
              </a:solidFill>
              <a:ea typeface="ＭＳ Ｐゴシック" pitchFamily="34" charset="-128"/>
            </a:endParaRPr>
          </a:p>
          <a:p>
            <a:pPr marL="0" indent="0">
              <a:spcBef>
                <a:spcPct val="0"/>
              </a:spcBef>
              <a:buFontTx/>
              <a:buNone/>
              <a:tabLst>
                <a:tab pos="2857500" algn="l"/>
              </a:tabLst>
            </a:pPr>
            <a:r>
              <a:rPr lang="fr-CH" altLang="en-US" sz="1500" b="1" smtClean="0">
                <a:ea typeface="ＭＳ Ｐゴシック" pitchFamily="34" charset="-128"/>
              </a:rPr>
              <a:t>62 Contracting Parties</a:t>
            </a:r>
            <a:endParaRPr lang="en-US" altLang="en-US" sz="1500" b="1" smtClean="0">
              <a:ea typeface="ＭＳ Ｐゴシック" pitchFamily="34" charset="-128"/>
            </a:endParaRPr>
          </a:p>
        </p:txBody>
      </p:sp>
      <p:sp>
        <p:nvSpPr>
          <p:cNvPr id="30724" name="Line 1972"/>
          <p:cNvSpPr>
            <a:spLocks noChangeShapeType="1"/>
          </p:cNvSpPr>
          <p:nvPr/>
        </p:nvSpPr>
        <p:spPr bwMode="auto">
          <a:xfrm>
            <a:off x="2914650" y="6308725"/>
            <a:ext cx="37449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latin typeface="Arial" charset="0"/>
              <a:ea typeface="ＭＳ Ｐゴシック" charset="0"/>
            </a:endParaRPr>
          </a:p>
        </p:txBody>
      </p:sp>
      <p:grpSp>
        <p:nvGrpSpPr>
          <p:cNvPr id="35845" name="Group 4291"/>
          <p:cNvGrpSpPr>
            <a:grpSpLocks/>
          </p:cNvGrpSpPr>
          <p:nvPr/>
        </p:nvGrpSpPr>
        <p:grpSpPr bwMode="auto">
          <a:xfrm>
            <a:off x="179388" y="1458913"/>
            <a:ext cx="8785225" cy="4654550"/>
            <a:chOff x="113" y="919"/>
            <a:chExt cx="5534" cy="2932"/>
          </a:xfrm>
        </p:grpSpPr>
        <p:sp>
          <p:nvSpPr>
            <p:cNvPr id="35846" name="Freeform 4292"/>
            <p:cNvSpPr>
              <a:spLocks/>
            </p:cNvSpPr>
            <p:nvPr/>
          </p:nvSpPr>
          <p:spPr bwMode="auto">
            <a:xfrm>
              <a:off x="4447" y="2495"/>
              <a:ext cx="167" cy="133"/>
            </a:xfrm>
            <a:custGeom>
              <a:avLst/>
              <a:gdLst>
                <a:gd name="T0" fmla="*/ 316 w 149"/>
                <a:gd name="T1" fmla="*/ 0 h 107"/>
                <a:gd name="T2" fmla="*/ 345 w 149"/>
                <a:gd name="T3" fmla="*/ 50 h 107"/>
                <a:gd name="T4" fmla="*/ 337 w 149"/>
                <a:gd name="T5" fmla="*/ 135 h 107"/>
                <a:gd name="T6" fmla="*/ 354 w 149"/>
                <a:gd name="T7" fmla="*/ 96 h 107"/>
                <a:gd name="T8" fmla="*/ 354 w 149"/>
                <a:gd name="T9" fmla="*/ 135 h 107"/>
                <a:gd name="T10" fmla="*/ 364 w 149"/>
                <a:gd name="T11" fmla="*/ 148 h 107"/>
                <a:gd name="T12" fmla="*/ 416 w 149"/>
                <a:gd name="T13" fmla="*/ 208 h 107"/>
                <a:gd name="T14" fmla="*/ 375 w 149"/>
                <a:gd name="T15" fmla="*/ 259 h 107"/>
                <a:gd name="T16" fmla="*/ 383 w 149"/>
                <a:gd name="T17" fmla="*/ 303 h 107"/>
                <a:gd name="T18" fmla="*/ 351 w 149"/>
                <a:gd name="T19" fmla="*/ 331 h 107"/>
                <a:gd name="T20" fmla="*/ 345 w 149"/>
                <a:gd name="T21" fmla="*/ 354 h 107"/>
                <a:gd name="T22" fmla="*/ 310 w 149"/>
                <a:gd name="T23" fmla="*/ 331 h 107"/>
                <a:gd name="T24" fmla="*/ 272 w 149"/>
                <a:gd name="T25" fmla="*/ 322 h 107"/>
                <a:gd name="T26" fmla="*/ 260 w 149"/>
                <a:gd name="T27" fmla="*/ 414 h 107"/>
                <a:gd name="T28" fmla="*/ 251 w 149"/>
                <a:gd name="T29" fmla="*/ 498 h 107"/>
                <a:gd name="T30" fmla="*/ 235 w 149"/>
                <a:gd name="T31" fmla="*/ 552 h 107"/>
                <a:gd name="T32" fmla="*/ 219 w 149"/>
                <a:gd name="T33" fmla="*/ 674 h 107"/>
                <a:gd name="T34" fmla="*/ 186 w 149"/>
                <a:gd name="T35" fmla="*/ 699 h 107"/>
                <a:gd name="T36" fmla="*/ 127 w 149"/>
                <a:gd name="T37" fmla="*/ 674 h 107"/>
                <a:gd name="T38" fmla="*/ 113 w 149"/>
                <a:gd name="T39" fmla="*/ 725 h 107"/>
                <a:gd name="T40" fmla="*/ 54 w 149"/>
                <a:gd name="T41" fmla="*/ 757 h 107"/>
                <a:gd name="T42" fmla="*/ 15 w 149"/>
                <a:gd name="T43" fmla="*/ 686 h 107"/>
                <a:gd name="T44" fmla="*/ 0 w 149"/>
                <a:gd name="T45" fmla="*/ 607 h 107"/>
                <a:gd name="T46" fmla="*/ 0 w 149"/>
                <a:gd name="T47" fmla="*/ 619 h 107"/>
                <a:gd name="T48" fmla="*/ 34 w 149"/>
                <a:gd name="T49" fmla="*/ 674 h 107"/>
                <a:gd name="T50" fmla="*/ 73 w 149"/>
                <a:gd name="T51" fmla="*/ 686 h 107"/>
                <a:gd name="T52" fmla="*/ 68 w 149"/>
                <a:gd name="T53" fmla="*/ 686 h 107"/>
                <a:gd name="T54" fmla="*/ 68 w 149"/>
                <a:gd name="T55" fmla="*/ 674 h 107"/>
                <a:gd name="T56" fmla="*/ 73 w 149"/>
                <a:gd name="T57" fmla="*/ 607 h 107"/>
                <a:gd name="T58" fmla="*/ 73 w 149"/>
                <a:gd name="T59" fmla="*/ 587 h 107"/>
                <a:gd name="T60" fmla="*/ 82 w 149"/>
                <a:gd name="T61" fmla="*/ 534 h 107"/>
                <a:gd name="T62" fmla="*/ 113 w 149"/>
                <a:gd name="T63" fmla="*/ 498 h 107"/>
                <a:gd name="T64" fmla="*/ 142 w 149"/>
                <a:gd name="T65" fmla="*/ 490 h 107"/>
                <a:gd name="T66" fmla="*/ 165 w 149"/>
                <a:gd name="T67" fmla="*/ 393 h 107"/>
                <a:gd name="T68" fmla="*/ 191 w 149"/>
                <a:gd name="T69" fmla="*/ 303 h 107"/>
                <a:gd name="T70" fmla="*/ 210 w 149"/>
                <a:gd name="T71" fmla="*/ 354 h 107"/>
                <a:gd name="T72" fmla="*/ 225 w 149"/>
                <a:gd name="T73" fmla="*/ 303 h 107"/>
                <a:gd name="T74" fmla="*/ 232 w 149"/>
                <a:gd name="T75" fmla="*/ 259 h 107"/>
                <a:gd name="T76" fmla="*/ 247 w 149"/>
                <a:gd name="T77" fmla="*/ 322 h 107"/>
                <a:gd name="T78" fmla="*/ 247 w 149"/>
                <a:gd name="T79" fmla="*/ 266 h 107"/>
                <a:gd name="T80" fmla="*/ 251 w 149"/>
                <a:gd name="T81" fmla="*/ 231 h 107"/>
                <a:gd name="T82" fmla="*/ 247 w 149"/>
                <a:gd name="T83" fmla="*/ 208 h 107"/>
                <a:gd name="T84" fmla="*/ 260 w 149"/>
                <a:gd name="T85" fmla="*/ 168 h 107"/>
                <a:gd name="T86" fmla="*/ 279 w 149"/>
                <a:gd name="T87" fmla="*/ 88 h 107"/>
                <a:gd name="T88" fmla="*/ 297 w 149"/>
                <a:gd name="T89" fmla="*/ 0 h 107"/>
                <a:gd name="T90" fmla="*/ 305 w 149"/>
                <a:gd name="T91" fmla="*/ 32 h 107"/>
                <a:gd name="T92" fmla="*/ 316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solidFill>
              <a:srgbClr val="E1E1E1"/>
            </a:solidFill>
            <a:ln w="3175">
              <a:solidFill>
                <a:srgbClr val="000000"/>
              </a:solidFill>
              <a:prstDash val="solid"/>
              <a:round/>
              <a:headEnd/>
              <a:tailEnd/>
            </a:ln>
          </p:spPr>
          <p:txBody>
            <a:bodyPr/>
            <a:lstStyle/>
            <a:p>
              <a:endParaRPr lang="en-US"/>
            </a:p>
          </p:txBody>
        </p:sp>
        <p:sp>
          <p:nvSpPr>
            <p:cNvPr id="35847" name="Freeform 4293"/>
            <p:cNvSpPr>
              <a:spLocks/>
            </p:cNvSpPr>
            <p:nvPr/>
          </p:nvSpPr>
          <p:spPr bwMode="auto">
            <a:xfrm>
              <a:off x="1488" y="3804"/>
              <a:ext cx="65" cy="47"/>
            </a:xfrm>
            <a:custGeom>
              <a:avLst/>
              <a:gdLst>
                <a:gd name="T0" fmla="*/ 14 w 59"/>
                <a:gd name="T1" fmla="*/ 49 h 38"/>
                <a:gd name="T2" fmla="*/ 0 w 59"/>
                <a:gd name="T3" fmla="*/ 0 h 38"/>
                <a:gd name="T4" fmla="*/ 17 w 59"/>
                <a:gd name="T5" fmla="*/ 135 h 38"/>
                <a:gd name="T6" fmla="*/ 39 w 59"/>
                <a:gd name="T7" fmla="*/ 257 h 38"/>
                <a:gd name="T8" fmla="*/ 91 w 59"/>
                <a:gd name="T9" fmla="*/ 257 h 38"/>
                <a:gd name="T10" fmla="*/ 142 w 59"/>
                <a:gd name="T11" fmla="*/ 257 h 38"/>
                <a:gd name="T12" fmla="*/ 136 w 59"/>
                <a:gd name="T13" fmla="*/ 225 h 38"/>
                <a:gd name="T14" fmla="*/ 63 w 59"/>
                <a:gd name="T15" fmla="*/ 167 h 38"/>
                <a:gd name="T16" fmla="*/ 14 w 59"/>
                <a:gd name="T17" fmla="*/ 49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35848" name="Freeform 4294"/>
            <p:cNvSpPr>
              <a:spLocks/>
            </p:cNvSpPr>
            <p:nvPr/>
          </p:nvSpPr>
          <p:spPr bwMode="auto">
            <a:xfrm>
              <a:off x="1452" y="3802"/>
              <a:ext cx="53" cy="49"/>
            </a:xfrm>
            <a:custGeom>
              <a:avLst/>
              <a:gdLst>
                <a:gd name="T0" fmla="*/ 90 w 47"/>
                <a:gd name="T1" fmla="*/ 2 h 40"/>
                <a:gd name="T2" fmla="*/ 112 w 47"/>
                <a:gd name="T3" fmla="*/ 132 h 40"/>
                <a:gd name="T4" fmla="*/ 141 w 47"/>
                <a:gd name="T5" fmla="*/ 251 h 40"/>
                <a:gd name="T6" fmla="*/ 126 w 47"/>
                <a:gd name="T7" fmla="*/ 251 h 40"/>
                <a:gd name="T8" fmla="*/ 109 w 47"/>
                <a:gd name="T9" fmla="*/ 251 h 40"/>
                <a:gd name="T10" fmla="*/ 54 w 47"/>
                <a:gd name="T11" fmla="*/ 227 h 40"/>
                <a:gd name="T12" fmla="*/ 42 w 47"/>
                <a:gd name="T13" fmla="*/ 227 h 40"/>
                <a:gd name="T14" fmla="*/ 0 w 47"/>
                <a:gd name="T15" fmla="*/ 221 h 40"/>
                <a:gd name="T16" fmla="*/ 3 w 47"/>
                <a:gd name="T17" fmla="*/ 221 h 40"/>
                <a:gd name="T18" fmla="*/ 37 w 47"/>
                <a:gd name="T19" fmla="*/ 205 h 40"/>
                <a:gd name="T20" fmla="*/ 48 w 47"/>
                <a:gd name="T21" fmla="*/ 221 h 40"/>
                <a:gd name="T22" fmla="*/ 61 w 47"/>
                <a:gd name="T23" fmla="*/ 221 h 40"/>
                <a:gd name="T24" fmla="*/ 37 w 47"/>
                <a:gd name="T25" fmla="*/ 185 h 40"/>
                <a:gd name="T26" fmla="*/ 69 w 47"/>
                <a:gd name="T27" fmla="*/ 205 h 40"/>
                <a:gd name="T28" fmla="*/ 77 w 47"/>
                <a:gd name="T29" fmla="*/ 205 h 40"/>
                <a:gd name="T30" fmla="*/ 109 w 47"/>
                <a:gd name="T31" fmla="*/ 221 h 40"/>
                <a:gd name="T32" fmla="*/ 112 w 47"/>
                <a:gd name="T33" fmla="*/ 221 h 40"/>
                <a:gd name="T34" fmla="*/ 54 w 47"/>
                <a:gd name="T35" fmla="*/ 140 h 40"/>
                <a:gd name="T36" fmla="*/ 77 w 47"/>
                <a:gd name="T37" fmla="*/ 107 h 40"/>
                <a:gd name="T38" fmla="*/ 42 w 47"/>
                <a:gd name="T39" fmla="*/ 107 h 40"/>
                <a:gd name="T40" fmla="*/ 37 w 47"/>
                <a:gd name="T41" fmla="*/ 25 h 40"/>
                <a:gd name="T42" fmla="*/ 48 w 47"/>
                <a:gd name="T43" fmla="*/ 0 h 40"/>
                <a:gd name="T44" fmla="*/ 90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prstDash val="solid"/>
              <a:round/>
              <a:headEnd/>
              <a:tailEnd/>
            </a:ln>
          </p:spPr>
          <p:txBody>
            <a:bodyPr/>
            <a:lstStyle/>
            <a:p>
              <a:endParaRPr lang="en-US"/>
            </a:p>
          </p:txBody>
        </p:sp>
        <p:sp>
          <p:nvSpPr>
            <p:cNvPr id="35849" name="Freeform 4295"/>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0"/>
                  </a:moveTo>
                  <a:lnTo>
                    <a:pt x="0" y="2"/>
                  </a:lnTo>
                  <a:lnTo>
                    <a:pt x="0"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5850" name="Freeform 4296"/>
            <p:cNvSpPr>
              <a:spLocks/>
            </p:cNvSpPr>
            <p:nvPr/>
          </p:nvSpPr>
          <p:spPr bwMode="auto">
            <a:xfrm>
              <a:off x="4433" y="2551"/>
              <a:ext cx="179" cy="187"/>
            </a:xfrm>
            <a:custGeom>
              <a:avLst/>
              <a:gdLst>
                <a:gd name="T0" fmla="*/ 463 w 159"/>
                <a:gd name="T1" fmla="*/ 425 h 151"/>
                <a:gd name="T2" fmla="*/ 421 w 159"/>
                <a:gd name="T3" fmla="*/ 425 h 151"/>
                <a:gd name="T4" fmla="*/ 413 w 159"/>
                <a:gd name="T5" fmla="*/ 425 h 151"/>
                <a:gd name="T6" fmla="*/ 393 w 159"/>
                <a:gd name="T7" fmla="*/ 580 h 151"/>
                <a:gd name="T8" fmla="*/ 400 w 159"/>
                <a:gd name="T9" fmla="*/ 580 h 151"/>
                <a:gd name="T10" fmla="*/ 393 w 159"/>
                <a:gd name="T11" fmla="*/ 651 h 151"/>
                <a:gd name="T12" fmla="*/ 367 w 159"/>
                <a:gd name="T13" fmla="*/ 680 h 151"/>
                <a:gd name="T14" fmla="*/ 344 w 159"/>
                <a:gd name="T15" fmla="*/ 759 h 151"/>
                <a:gd name="T16" fmla="*/ 344 w 159"/>
                <a:gd name="T17" fmla="*/ 806 h 151"/>
                <a:gd name="T18" fmla="*/ 350 w 159"/>
                <a:gd name="T19" fmla="*/ 806 h 151"/>
                <a:gd name="T20" fmla="*/ 344 w 159"/>
                <a:gd name="T21" fmla="*/ 842 h 151"/>
                <a:gd name="T22" fmla="*/ 330 w 159"/>
                <a:gd name="T23" fmla="*/ 889 h 151"/>
                <a:gd name="T24" fmla="*/ 326 w 159"/>
                <a:gd name="T25" fmla="*/ 980 h 151"/>
                <a:gd name="T26" fmla="*/ 260 w 159"/>
                <a:gd name="T27" fmla="*/ 1035 h 151"/>
                <a:gd name="T28" fmla="*/ 256 w 159"/>
                <a:gd name="T29" fmla="*/ 956 h 151"/>
                <a:gd name="T30" fmla="*/ 241 w 159"/>
                <a:gd name="T31" fmla="*/ 940 h 151"/>
                <a:gd name="T32" fmla="*/ 214 w 159"/>
                <a:gd name="T33" fmla="*/ 940 h 151"/>
                <a:gd name="T34" fmla="*/ 184 w 159"/>
                <a:gd name="T35" fmla="*/ 903 h 151"/>
                <a:gd name="T36" fmla="*/ 161 w 159"/>
                <a:gd name="T37" fmla="*/ 940 h 151"/>
                <a:gd name="T38" fmla="*/ 129 w 159"/>
                <a:gd name="T39" fmla="*/ 956 h 151"/>
                <a:gd name="T40" fmla="*/ 125 w 159"/>
                <a:gd name="T41" fmla="*/ 889 h 151"/>
                <a:gd name="T42" fmla="*/ 87 w 159"/>
                <a:gd name="T43" fmla="*/ 903 h 151"/>
                <a:gd name="T44" fmla="*/ 90 w 159"/>
                <a:gd name="T45" fmla="*/ 889 h 151"/>
                <a:gd name="T46" fmla="*/ 87 w 159"/>
                <a:gd name="T47" fmla="*/ 903 h 151"/>
                <a:gd name="T48" fmla="*/ 54 w 159"/>
                <a:gd name="T49" fmla="*/ 889 h 151"/>
                <a:gd name="T50" fmla="*/ 48 w 159"/>
                <a:gd name="T51" fmla="*/ 759 h 151"/>
                <a:gd name="T52" fmla="*/ 48 w 159"/>
                <a:gd name="T53" fmla="*/ 669 h 151"/>
                <a:gd name="T54" fmla="*/ 23 w 159"/>
                <a:gd name="T55" fmla="*/ 613 h 151"/>
                <a:gd name="T56" fmla="*/ 23 w 159"/>
                <a:gd name="T57" fmla="*/ 613 h 151"/>
                <a:gd name="T58" fmla="*/ 16 w 159"/>
                <a:gd name="T59" fmla="*/ 549 h 151"/>
                <a:gd name="T60" fmla="*/ 16 w 159"/>
                <a:gd name="T61" fmla="*/ 516 h 151"/>
                <a:gd name="T62" fmla="*/ 0 w 159"/>
                <a:gd name="T63" fmla="*/ 437 h 151"/>
                <a:gd name="T64" fmla="*/ 16 w 159"/>
                <a:gd name="T65" fmla="*/ 353 h 151"/>
                <a:gd name="T66" fmla="*/ 3 w 159"/>
                <a:gd name="T67" fmla="*/ 353 h 151"/>
                <a:gd name="T68" fmla="*/ 37 w 159"/>
                <a:gd name="T69" fmla="*/ 277 h 151"/>
                <a:gd name="T70" fmla="*/ 48 w 159"/>
                <a:gd name="T71" fmla="*/ 353 h 151"/>
                <a:gd name="T72" fmla="*/ 90 w 159"/>
                <a:gd name="T73" fmla="*/ 425 h 151"/>
                <a:gd name="T74" fmla="*/ 150 w 159"/>
                <a:gd name="T75" fmla="*/ 393 h 151"/>
                <a:gd name="T76" fmla="*/ 163 w 159"/>
                <a:gd name="T77" fmla="*/ 343 h 151"/>
                <a:gd name="T78" fmla="*/ 230 w 159"/>
                <a:gd name="T79" fmla="*/ 374 h 151"/>
                <a:gd name="T80" fmla="*/ 260 w 159"/>
                <a:gd name="T81" fmla="*/ 343 h 151"/>
                <a:gd name="T82" fmla="*/ 280 w 159"/>
                <a:gd name="T83" fmla="*/ 229 h 151"/>
                <a:gd name="T84" fmla="*/ 295 w 159"/>
                <a:gd name="T85" fmla="*/ 181 h 151"/>
                <a:gd name="T86" fmla="*/ 305 w 159"/>
                <a:gd name="T87" fmla="*/ 95 h 151"/>
                <a:gd name="T88" fmla="*/ 315 w 159"/>
                <a:gd name="T89" fmla="*/ 0 h 151"/>
                <a:gd name="T90" fmla="*/ 355 w 159"/>
                <a:gd name="T91" fmla="*/ 2 h 151"/>
                <a:gd name="T92" fmla="*/ 393 w 159"/>
                <a:gd name="T93" fmla="*/ 32 h 151"/>
                <a:gd name="T94" fmla="*/ 393 w 159"/>
                <a:gd name="T95" fmla="*/ 32 h 151"/>
                <a:gd name="T96" fmla="*/ 393 w 159"/>
                <a:gd name="T97" fmla="*/ 50 h 151"/>
                <a:gd name="T98" fmla="*/ 400 w 159"/>
                <a:gd name="T99" fmla="*/ 95 h 151"/>
                <a:gd name="T100" fmla="*/ 393 w 159"/>
                <a:gd name="T101" fmla="*/ 95 h 151"/>
                <a:gd name="T102" fmla="*/ 377 w 159"/>
                <a:gd name="T103" fmla="*/ 95 h 151"/>
                <a:gd name="T104" fmla="*/ 386 w 159"/>
                <a:gd name="T105" fmla="*/ 146 h 151"/>
                <a:gd name="T106" fmla="*/ 421 w 159"/>
                <a:gd name="T107" fmla="*/ 258 h 151"/>
                <a:gd name="T108" fmla="*/ 413 w 159"/>
                <a:gd name="T109" fmla="*/ 305 h 151"/>
                <a:gd name="T110" fmla="*/ 433 w 159"/>
                <a:gd name="T111" fmla="*/ 353 h 151"/>
                <a:gd name="T112" fmla="*/ 463 w 159"/>
                <a:gd name="T113" fmla="*/ 425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solidFill>
              <a:srgbClr val="E1E1E1"/>
            </a:solidFill>
            <a:ln w="3175">
              <a:solidFill>
                <a:srgbClr val="000000"/>
              </a:solidFill>
              <a:prstDash val="solid"/>
              <a:round/>
              <a:headEnd/>
              <a:tailEnd/>
            </a:ln>
          </p:spPr>
          <p:txBody>
            <a:bodyPr/>
            <a:lstStyle/>
            <a:p>
              <a:endParaRPr lang="en-US"/>
            </a:p>
          </p:txBody>
        </p:sp>
        <p:sp>
          <p:nvSpPr>
            <p:cNvPr id="35851" name="Freeform 4297"/>
            <p:cNvSpPr>
              <a:spLocks/>
            </p:cNvSpPr>
            <p:nvPr/>
          </p:nvSpPr>
          <p:spPr bwMode="auto">
            <a:xfrm>
              <a:off x="4191" y="2525"/>
              <a:ext cx="193" cy="251"/>
            </a:xfrm>
            <a:custGeom>
              <a:avLst/>
              <a:gdLst>
                <a:gd name="T0" fmla="*/ 485 w 172"/>
                <a:gd name="T1" fmla="*/ 1058 h 203"/>
                <a:gd name="T2" fmla="*/ 478 w 172"/>
                <a:gd name="T3" fmla="*/ 1065 h 203"/>
                <a:gd name="T4" fmla="*/ 476 w 172"/>
                <a:gd name="T5" fmla="*/ 1208 h 203"/>
                <a:gd name="T6" fmla="*/ 465 w 172"/>
                <a:gd name="T7" fmla="*/ 1370 h 203"/>
                <a:gd name="T8" fmla="*/ 444 w 172"/>
                <a:gd name="T9" fmla="*/ 1321 h 203"/>
                <a:gd name="T10" fmla="*/ 440 w 172"/>
                <a:gd name="T11" fmla="*/ 1360 h 203"/>
                <a:gd name="T12" fmla="*/ 420 w 172"/>
                <a:gd name="T13" fmla="*/ 1343 h 203"/>
                <a:gd name="T14" fmla="*/ 420 w 172"/>
                <a:gd name="T15" fmla="*/ 1370 h 203"/>
                <a:gd name="T16" fmla="*/ 379 w 172"/>
                <a:gd name="T17" fmla="*/ 1274 h 203"/>
                <a:gd name="T18" fmla="*/ 350 w 172"/>
                <a:gd name="T19" fmla="*/ 1208 h 203"/>
                <a:gd name="T20" fmla="*/ 327 w 172"/>
                <a:gd name="T21" fmla="*/ 1149 h 203"/>
                <a:gd name="T22" fmla="*/ 300 w 172"/>
                <a:gd name="T23" fmla="*/ 1087 h 203"/>
                <a:gd name="T24" fmla="*/ 278 w 172"/>
                <a:gd name="T25" fmla="*/ 1030 h 203"/>
                <a:gd name="T26" fmla="*/ 259 w 172"/>
                <a:gd name="T27" fmla="*/ 940 h 203"/>
                <a:gd name="T28" fmla="*/ 246 w 172"/>
                <a:gd name="T29" fmla="*/ 847 h 203"/>
                <a:gd name="T30" fmla="*/ 233 w 172"/>
                <a:gd name="T31" fmla="*/ 807 h 203"/>
                <a:gd name="T32" fmla="*/ 213 w 172"/>
                <a:gd name="T33" fmla="*/ 736 h 203"/>
                <a:gd name="T34" fmla="*/ 190 w 172"/>
                <a:gd name="T35" fmla="*/ 633 h 203"/>
                <a:gd name="T36" fmla="*/ 169 w 172"/>
                <a:gd name="T37" fmla="*/ 561 h 203"/>
                <a:gd name="T38" fmla="*/ 162 w 172"/>
                <a:gd name="T39" fmla="*/ 481 h 203"/>
                <a:gd name="T40" fmla="*/ 127 w 172"/>
                <a:gd name="T41" fmla="*/ 394 h 203"/>
                <a:gd name="T42" fmla="*/ 100 w 172"/>
                <a:gd name="T43" fmla="*/ 304 h 203"/>
                <a:gd name="T44" fmla="*/ 61 w 172"/>
                <a:gd name="T45" fmla="*/ 225 h 203"/>
                <a:gd name="T46" fmla="*/ 24 w 172"/>
                <a:gd name="T47" fmla="*/ 142 h 203"/>
                <a:gd name="T48" fmla="*/ 0 w 172"/>
                <a:gd name="T49" fmla="*/ 0 h 203"/>
                <a:gd name="T50" fmla="*/ 34 w 172"/>
                <a:gd name="T51" fmla="*/ 2 h 203"/>
                <a:gd name="T52" fmla="*/ 66 w 172"/>
                <a:gd name="T53" fmla="*/ 32 h 203"/>
                <a:gd name="T54" fmla="*/ 100 w 172"/>
                <a:gd name="T55" fmla="*/ 49 h 203"/>
                <a:gd name="T56" fmla="*/ 131 w 172"/>
                <a:gd name="T57" fmla="*/ 155 h 203"/>
                <a:gd name="T58" fmla="*/ 146 w 172"/>
                <a:gd name="T59" fmla="*/ 176 h 203"/>
                <a:gd name="T60" fmla="*/ 182 w 172"/>
                <a:gd name="T61" fmla="*/ 257 h 203"/>
                <a:gd name="T62" fmla="*/ 221 w 172"/>
                <a:gd name="T63" fmla="*/ 350 h 203"/>
                <a:gd name="T64" fmla="*/ 259 w 172"/>
                <a:gd name="T65" fmla="*/ 433 h 203"/>
                <a:gd name="T66" fmla="*/ 255 w 172"/>
                <a:gd name="T67" fmla="*/ 394 h 203"/>
                <a:gd name="T68" fmla="*/ 293 w 172"/>
                <a:gd name="T69" fmla="*/ 481 h 203"/>
                <a:gd name="T70" fmla="*/ 312 w 172"/>
                <a:gd name="T71" fmla="*/ 542 h 203"/>
                <a:gd name="T72" fmla="*/ 362 w 172"/>
                <a:gd name="T73" fmla="*/ 602 h 203"/>
                <a:gd name="T74" fmla="*/ 362 w 172"/>
                <a:gd name="T75" fmla="*/ 602 h 203"/>
                <a:gd name="T76" fmla="*/ 392 w 172"/>
                <a:gd name="T77" fmla="*/ 670 h 203"/>
                <a:gd name="T78" fmla="*/ 367 w 172"/>
                <a:gd name="T79" fmla="*/ 710 h 203"/>
                <a:gd name="T80" fmla="*/ 373 w 172"/>
                <a:gd name="T81" fmla="*/ 712 h 203"/>
                <a:gd name="T82" fmla="*/ 367 w 172"/>
                <a:gd name="T83" fmla="*/ 736 h 203"/>
                <a:gd name="T84" fmla="*/ 379 w 172"/>
                <a:gd name="T85" fmla="*/ 768 h 203"/>
                <a:gd name="T86" fmla="*/ 412 w 172"/>
                <a:gd name="T87" fmla="*/ 800 h 203"/>
                <a:gd name="T88" fmla="*/ 420 w 172"/>
                <a:gd name="T89" fmla="*/ 879 h 203"/>
                <a:gd name="T90" fmla="*/ 425 w 172"/>
                <a:gd name="T91" fmla="*/ 910 h 203"/>
                <a:gd name="T92" fmla="*/ 425 w 172"/>
                <a:gd name="T93" fmla="*/ 966 h 203"/>
                <a:gd name="T94" fmla="*/ 465 w 172"/>
                <a:gd name="T95" fmla="*/ 966 h 203"/>
                <a:gd name="T96" fmla="*/ 485 w 172"/>
                <a:gd name="T97" fmla="*/ 1058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solidFill>
              <a:srgbClr val="E1E1E1"/>
            </a:solidFill>
            <a:ln w="3175">
              <a:solidFill>
                <a:srgbClr val="000000"/>
              </a:solidFill>
              <a:prstDash val="solid"/>
              <a:round/>
              <a:headEnd/>
              <a:tailEnd/>
            </a:ln>
          </p:spPr>
          <p:txBody>
            <a:bodyPr/>
            <a:lstStyle/>
            <a:p>
              <a:endParaRPr lang="en-US"/>
            </a:p>
          </p:txBody>
        </p:sp>
        <p:sp>
          <p:nvSpPr>
            <p:cNvPr id="35852" name="Freeform 4298"/>
            <p:cNvSpPr>
              <a:spLocks/>
            </p:cNvSpPr>
            <p:nvPr/>
          </p:nvSpPr>
          <p:spPr bwMode="auto">
            <a:xfrm>
              <a:off x="4826" y="2656"/>
              <a:ext cx="170" cy="194"/>
            </a:xfrm>
            <a:custGeom>
              <a:avLst/>
              <a:gdLst>
                <a:gd name="T0" fmla="*/ 304 w 153"/>
                <a:gd name="T1" fmla="*/ 941 h 156"/>
                <a:gd name="T2" fmla="*/ 319 w 153"/>
                <a:gd name="T3" fmla="*/ 970 h 156"/>
                <a:gd name="T4" fmla="*/ 357 w 153"/>
                <a:gd name="T5" fmla="*/ 1023 h 156"/>
                <a:gd name="T6" fmla="*/ 384 w 153"/>
                <a:gd name="T7" fmla="*/ 1014 h 156"/>
                <a:gd name="T8" fmla="*/ 392 w 153"/>
                <a:gd name="T9" fmla="*/ 815 h 156"/>
                <a:gd name="T10" fmla="*/ 396 w 153"/>
                <a:gd name="T11" fmla="*/ 589 h 156"/>
                <a:gd name="T12" fmla="*/ 396 w 153"/>
                <a:gd name="T13" fmla="*/ 393 h 156"/>
                <a:gd name="T14" fmla="*/ 371 w 153"/>
                <a:gd name="T15" fmla="*/ 267 h 156"/>
                <a:gd name="T16" fmla="*/ 274 w 153"/>
                <a:gd name="T17" fmla="*/ 136 h 156"/>
                <a:gd name="T18" fmla="*/ 208 w 153"/>
                <a:gd name="T19" fmla="*/ 259 h 156"/>
                <a:gd name="T20" fmla="*/ 152 w 153"/>
                <a:gd name="T21" fmla="*/ 332 h 156"/>
                <a:gd name="T22" fmla="*/ 134 w 153"/>
                <a:gd name="T23" fmla="*/ 303 h 156"/>
                <a:gd name="T24" fmla="*/ 121 w 153"/>
                <a:gd name="T25" fmla="*/ 96 h 156"/>
                <a:gd name="T26" fmla="*/ 87 w 153"/>
                <a:gd name="T27" fmla="*/ 21 h 156"/>
                <a:gd name="T28" fmla="*/ 2 w 153"/>
                <a:gd name="T29" fmla="*/ 88 h 156"/>
                <a:gd name="T30" fmla="*/ 27 w 153"/>
                <a:gd name="T31" fmla="*/ 169 h 156"/>
                <a:gd name="T32" fmla="*/ 87 w 153"/>
                <a:gd name="T33" fmla="*/ 233 h 156"/>
                <a:gd name="T34" fmla="*/ 109 w 153"/>
                <a:gd name="T35" fmla="*/ 259 h 156"/>
                <a:gd name="T36" fmla="*/ 101 w 153"/>
                <a:gd name="T37" fmla="*/ 267 h 156"/>
                <a:gd name="T38" fmla="*/ 54 w 153"/>
                <a:gd name="T39" fmla="*/ 303 h 156"/>
                <a:gd name="T40" fmla="*/ 71 w 153"/>
                <a:gd name="T41" fmla="*/ 404 h 156"/>
                <a:gd name="T42" fmla="*/ 87 w 153"/>
                <a:gd name="T43" fmla="*/ 469 h 156"/>
                <a:gd name="T44" fmla="*/ 101 w 153"/>
                <a:gd name="T45" fmla="*/ 419 h 156"/>
                <a:gd name="T46" fmla="*/ 147 w 153"/>
                <a:gd name="T47" fmla="*/ 453 h 156"/>
                <a:gd name="T48" fmla="*/ 174 w 153"/>
                <a:gd name="T49" fmla="*/ 521 h 156"/>
                <a:gd name="T50" fmla="*/ 237 w 153"/>
                <a:gd name="T51" fmla="*/ 589 h 156"/>
                <a:gd name="T52" fmla="*/ 277 w 153"/>
                <a:gd name="T53" fmla="*/ 679 h 156"/>
                <a:gd name="T54" fmla="*/ 308 w 153"/>
                <a:gd name="T55" fmla="*/ 844 h 156"/>
                <a:gd name="T56" fmla="*/ 319 w 153"/>
                <a:gd name="T57" fmla="*/ 863 h 156"/>
                <a:gd name="T58" fmla="*/ 304 w 153"/>
                <a:gd name="T59" fmla="*/ 910 h 156"/>
                <a:gd name="T60" fmla="*/ 249 w 153"/>
                <a:gd name="T61" fmla="*/ 1014 h 156"/>
                <a:gd name="T62" fmla="*/ 304 w 153"/>
                <a:gd name="T63" fmla="*/ 925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solidFill>
              <a:srgbClr val="E1E1E1"/>
            </a:solidFill>
            <a:ln w="3175">
              <a:solidFill>
                <a:srgbClr val="000000"/>
              </a:solidFill>
              <a:prstDash val="solid"/>
              <a:round/>
              <a:headEnd/>
              <a:tailEnd/>
            </a:ln>
          </p:spPr>
          <p:txBody>
            <a:bodyPr/>
            <a:lstStyle/>
            <a:p>
              <a:endParaRPr lang="en-US"/>
            </a:p>
          </p:txBody>
        </p:sp>
        <p:sp>
          <p:nvSpPr>
            <p:cNvPr id="35853" name="Freeform 4299"/>
            <p:cNvSpPr>
              <a:spLocks/>
            </p:cNvSpPr>
            <p:nvPr/>
          </p:nvSpPr>
          <p:spPr bwMode="auto">
            <a:xfrm>
              <a:off x="4610" y="2613"/>
              <a:ext cx="113" cy="161"/>
            </a:xfrm>
            <a:custGeom>
              <a:avLst/>
              <a:gdLst>
                <a:gd name="T0" fmla="*/ 277 w 101"/>
                <a:gd name="T1" fmla="*/ 2 h 130"/>
                <a:gd name="T2" fmla="*/ 266 w 101"/>
                <a:gd name="T3" fmla="*/ 0 h 130"/>
                <a:gd name="T4" fmla="*/ 222 w 101"/>
                <a:gd name="T5" fmla="*/ 95 h 130"/>
                <a:gd name="T6" fmla="*/ 167 w 101"/>
                <a:gd name="T7" fmla="*/ 88 h 130"/>
                <a:gd name="T8" fmla="*/ 109 w 101"/>
                <a:gd name="T9" fmla="*/ 50 h 130"/>
                <a:gd name="T10" fmla="*/ 91 w 101"/>
                <a:gd name="T11" fmla="*/ 50 h 130"/>
                <a:gd name="T12" fmla="*/ 70 w 101"/>
                <a:gd name="T13" fmla="*/ 95 h 130"/>
                <a:gd name="T14" fmla="*/ 63 w 101"/>
                <a:gd name="T15" fmla="*/ 95 h 130"/>
                <a:gd name="T16" fmla="*/ 39 w 101"/>
                <a:gd name="T17" fmla="*/ 193 h 130"/>
                <a:gd name="T18" fmla="*/ 44 w 101"/>
                <a:gd name="T19" fmla="*/ 285 h 130"/>
                <a:gd name="T20" fmla="*/ 39 w 101"/>
                <a:gd name="T21" fmla="*/ 285 h 130"/>
                <a:gd name="T22" fmla="*/ 19 w 101"/>
                <a:gd name="T23" fmla="*/ 400 h 130"/>
                <a:gd name="T24" fmla="*/ 0 w 101"/>
                <a:gd name="T25" fmla="*/ 513 h 130"/>
                <a:gd name="T26" fmla="*/ 2 w 101"/>
                <a:gd name="T27" fmla="*/ 632 h 130"/>
                <a:gd name="T28" fmla="*/ 23 w 101"/>
                <a:gd name="T29" fmla="*/ 639 h 130"/>
                <a:gd name="T30" fmla="*/ 23 w 101"/>
                <a:gd name="T31" fmla="*/ 725 h 130"/>
                <a:gd name="T32" fmla="*/ 23 w 101"/>
                <a:gd name="T33" fmla="*/ 806 h 130"/>
                <a:gd name="T34" fmla="*/ 23 w 101"/>
                <a:gd name="T35" fmla="*/ 889 h 130"/>
                <a:gd name="T36" fmla="*/ 63 w 101"/>
                <a:gd name="T37" fmla="*/ 859 h 130"/>
                <a:gd name="T38" fmla="*/ 63 w 101"/>
                <a:gd name="T39" fmla="*/ 725 h 130"/>
                <a:gd name="T40" fmla="*/ 56 w 101"/>
                <a:gd name="T41" fmla="*/ 564 h 130"/>
                <a:gd name="T42" fmla="*/ 91 w 101"/>
                <a:gd name="T43" fmla="*/ 513 h 130"/>
                <a:gd name="T44" fmla="*/ 91 w 101"/>
                <a:gd name="T45" fmla="*/ 580 h 130"/>
                <a:gd name="T46" fmla="*/ 96 w 101"/>
                <a:gd name="T47" fmla="*/ 639 h 130"/>
                <a:gd name="T48" fmla="*/ 109 w 101"/>
                <a:gd name="T49" fmla="*/ 712 h 130"/>
                <a:gd name="T50" fmla="*/ 122 w 101"/>
                <a:gd name="T51" fmla="*/ 772 h 130"/>
                <a:gd name="T52" fmla="*/ 134 w 101"/>
                <a:gd name="T53" fmla="*/ 772 h 130"/>
                <a:gd name="T54" fmla="*/ 162 w 101"/>
                <a:gd name="T55" fmla="*/ 725 h 130"/>
                <a:gd name="T56" fmla="*/ 170 w 101"/>
                <a:gd name="T57" fmla="*/ 712 h 130"/>
                <a:gd name="T58" fmla="*/ 144 w 101"/>
                <a:gd name="T59" fmla="*/ 613 h 130"/>
                <a:gd name="T60" fmla="*/ 152 w 101"/>
                <a:gd name="T61" fmla="*/ 580 h 130"/>
                <a:gd name="T62" fmla="*/ 134 w 101"/>
                <a:gd name="T63" fmla="*/ 495 h 130"/>
                <a:gd name="T64" fmla="*/ 109 w 101"/>
                <a:gd name="T65" fmla="*/ 417 h 130"/>
                <a:gd name="T66" fmla="*/ 122 w 101"/>
                <a:gd name="T67" fmla="*/ 417 h 130"/>
                <a:gd name="T68" fmla="*/ 152 w 101"/>
                <a:gd name="T69" fmla="*/ 374 h 130"/>
                <a:gd name="T70" fmla="*/ 187 w 101"/>
                <a:gd name="T71" fmla="*/ 305 h 130"/>
                <a:gd name="T72" fmla="*/ 201 w 101"/>
                <a:gd name="T73" fmla="*/ 305 h 130"/>
                <a:gd name="T74" fmla="*/ 192 w 101"/>
                <a:gd name="T75" fmla="*/ 258 h 130"/>
                <a:gd name="T76" fmla="*/ 170 w 101"/>
                <a:gd name="T77" fmla="*/ 277 h 130"/>
                <a:gd name="T78" fmla="*/ 122 w 101"/>
                <a:gd name="T79" fmla="*/ 305 h 130"/>
                <a:gd name="T80" fmla="*/ 91 w 101"/>
                <a:gd name="T81" fmla="*/ 374 h 130"/>
                <a:gd name="T82" fmla="*/ 49 w 101"/>
                <a:gd name="T83" fmla="*/ 239 h 130"/>
                <a:gd name="T84" fmla="*/ 70 w 101"/>
                <a:gd name="T85" fmla="*/ 135 h 130"/>
                <a:gd name="T86" fmla="*/ 130 w 101"/>
                <a:gd name="T87" fmla="*/ 146 h 130"/>
                <a:gd name="T88" fmla="*/ 187 w 101"/>
                <a:gd name="T89" fmla="*/ 156 h 130"/>
                <a:gd name="T90" fmla="*/ 252 w 101"/>
                <a:gd name="T91" fmla="*/ 135 h 130"/>
                <a:gd name="T92" fmla="*/ 277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solidFill>
              <a:srgbClr val="E1E1E1"/>
            </a:solidFill>
            <a:ln w="3175">
              <a:solidFill>
                <a:srgbClr val="000000"/>
              </a:solidFill>
              <a:prstDash val="solid"/>
              <a:round/>
              <a:headEnd/>
              <a:tailEnd/>
            </a:ln>
          </p:spPr>
          <p:txBody>
            <a:bodyPr/>
            <a:lstStyle/>
            <a:p>
              <a:endParaRPr lang="en-US"/>
            </a:p>
          </p:txBody>
        </p:sp>
        <p:sp>
          <p:nvSpPr>
            <p:cNvPr id="35854" name="Freeform 4300"/>
            <p:cNvSpPr>
              <a:spLocks/>
            </p:cNvSpPr>
            <p:nvPr/>
          </p:nvSpPr>
          <p:spPr bwMode="auto">
            <a:xfrm>
              <a:off x="4367" y="2779"/>
              <a:ext cx="160" cy="62"/>
            </a:xfrm>
            <a:custGeom>
              <a:avLst/>
              <a:gdLst>
                <a:gd name="T0" fmla="*/ 417 w 142"/>
                <a:gd name="T1" fmla="*/ 345 h 50"/>
                <a:gd name="T2" fmla="*/ 417 w 142"/>
                <a:gd name="T3" fmla="*/ 334 h 50"/>
                <a:gd name="T4" fmla="*/ 417 w 142"/>
                <a:gd name="T5" fmla="*/ 232 h 50"/>
                <a:gd name="T6" fmla="*/ 382 w 142"/>
                <a:gd name="T7" fmla="*/ 232 h 50"/>
                <a:gd name="T8" fmla="*/ 348 w 142"/>
                <a:gd name="T9" fmla="*/ 210 h 50"/>
                <a:gd name="T10" fmla="*/ 331 w 142"/>
                <a:gd name="T11" fmla="*/ 135 h 50"/>
                <a:gd name="T12" fmla="*/ 278 w 142"/>
                <a:gd name="T13" fmla="*/ 109 h 50"/>
                <a:gd name="T14" fmla="*/ 258 w 142"/>
                <a:gd name="T15" fmla="*/ 71 h 50"/>
                <a:gd name="T16" fmla="*/ 243 w 142"/>
                <a:gd name="T17" fmla="*/ 118 h 50"/>
                <a:gd name="T18" fmla="*/ 203 w 142"/>
                <a:gd name="T19" fmla="*/ 118 h 50"/>
                <a:gd name="T20" fmla="*/ 167 w 142"/>
                <a:gd name="T21" fmla="*/ 118 h 50"/>
                <a:gd name="T22" fmla="*/ 151 w 142"/>
                <a:gd name="T23" fmla="*/ 71 h 50"/>
                <a:gd name="T24" fmla="*/ 90 w 142"/>
                <a:gd name="T25" fmla="*/ 21 h 50"/>
                <a:gd name="T26" fmla="*/ 37 w 142"/>
                <a:gd name="T27" fmla="*/ 0 h 50"/>
                <a:gd name="T28" fmla="*/ 16 w 142"/>
                <a:gd name="T29" fmla="*/ 88 h 50"/>
                <a:gd name="T30" fmla="*/ 0 w 142"/>
                <a:gd name="T31" fmla="*/ 109 h 50"/>
                <a:gd name="T32" fmla="*/ 48 w 142"/>
                <a:gd name="T33" fmla="*/ 135 h 50"/>
                <a:gd name="T34" fmla="*/ 48 w 142"/>
                <a:gd name="T35" fmla="*/ 149 h 50"/>
                <a:gd name="T36" fmla="*/ 90 w 142"/>
                <a:gd name="T37" fmla="*/ 181 h 50"/>
                <a:gd name="T38" fmla="*/ 142 w 142"/>
                <a:gd name="T39" fmla="*/ 210 h 50"/>
                <a:gd name="T40" fmla="*/ 188 w 142"/>
                <a:gd name="T41" fmla="*/ 232 h 50"/>
                <a:gd name="T42" fmla="*/ 229 w 142"/>
                <a:gd name="T43" fmla="*/ 260 h 50"/>
                <a:gd name="T44" fmla="*/ 284 w 142"/>
                <a:gd name="T45" fmla="*/ 284 h 50"/>
                <a:gd name="T46" fmla="*/ 348 w 142"/>
                <a:gd name="T47" fmla="*/ 296 h 50"/>
                <a:gd name="T48" fmla="*/ 382 w 142"/>
                <a:gd name="T49" fmla="*/ 315 h 50"/>
                <a:gd name="T50" fmla="*/ 417 w 142"/>
                <a:gd name="T51" fmla="*/ 345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solidFill>
              <a:srgbClr val="E1E1E1"/>
            </a:solidFill>
            <a:ln w="3175">
              <a:solidFill>
                <a:srgbClr val="000000"/>
              </a:solidFill>
              <a:prstDash val="solid"/>
              <a:round/>
              <a:headEnd/>
              <a:tailEnd/>
            </a:ln>
          </p:spPr>
          <p:txBody>
            <a:bodyPr/>
            <a:lstStyle/>
            <a:p>
              <a:endParaRPr lang="en-US"/>
            </a:p>
          </p:txBody>
        </p:sp>
        <p:sp>
          <p:nvSpPr>
            <p:cNvPr id="35855" name="Freeform 4301"/>
            <p:cNvSpPr>
              <a:spLocks/>
            </p:cNvSpPr>
            <p:nvPr/>
          </p:nvSpPr>
          <p:spPr bwMode="auto">
            <a:xfrm>
              <a:off x="4684" y="2835"/>
              <a:ext cx="67" cy="40"/>
            </a:xfrm>
            <a:custGeom>
              <a:avLst/>
              <a:gdLst>
                <a:gd name="T0" fmla="*/ 144 w 61"/>
                <a:gd name="T1" fmla="*/ 0 h 33"/>
                <a:gd name="T2" fmla="*/ 90 w 61"/>
                <a:gd name="T3" fmla="*/ 0 h 33"/>
                <a:gd name="T4" fmla="*/ 53 w 61"/>
                <a:gd name="T5" fmla="*/ 58 h 33"/>
                <a:gd name="T6" fmla="*/ 16 w 61"/>
                <a:gd name="T7" fmla="*/ 95 h 33"/>
                <a:gd name="T8" fmla="*/ 2 w 61"/>
                <a:gd name="T9" fmla="*/ 161 h 33"/>
                <a:gd name="T10" fmla="*/ 0 w 61"/>
                <a:gd name="T11" fmla="*/ 176 h 33"/>
                <a:gd name="T12" fmla="*/ 2 w 61"/>
                <a:gd name="T13" fmla="*/ 184 h 33"/>
                <a:gd name="T14" fmla="*/ 48 w 61"/>
                <a:gd name="T15" fmla="*/ 133 h 33"/>
                <a:gd name="T16" fmla="*/ 99 w 61"/>
                <a:gd name="T17" fmla="*/ 70 h 33"/>
                <a:gd name="T18" fmla="*/ 144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prstDash val="solid"/>
              <a:round/>
              <a:headEnd/>
              <a:tailEnd/>
            </a:ln>
          </p:spPr>
          <p:txBody>
            <a:bodyPr/>
            <a:lstStyle/>
            <a:p>
              <a:endParaRPr lang="en-US"/>
            </a:p>
          </p:txBody>
        </p:sp>
        <p:sp>
          <p:nvSpPr>
            <p:cNvPr id="35856" name="Freeform 4302"/>
            <p:cNvSpPr>
              <a:spLocks/>
            </p:cNvSpPr>
            <p:nvPr/>
          </p:nvSpPr>
          <p:spPr bwMode="auto">
            <a:xfrm>
              <a:off x="4762" y="2600"/>
              <a:ext cx="24" cy="69"/>
            </a:xfrm>
            <a:custGeom>
              <a:avLst/>
              <a:gdLst>
                <a:gd name="T0" fmla="*/ 70 w 21"/>
                <a:gd name="T1" fmla="*/ 272 h 55"/>
                <a:gd name="T2" fmla="*/ 46 w 21"/>
                <a:gd name="T3" fmla="*/ 172 h 55"/>
                <a:gd name="T4" fmla="*/ 64 w 21"/>
                <a:gd name="T5" fmla="*/ 110 h 55"/>
                <a:gd name="T6" fmla="*/ 46 w 21"/>
                <a:gd name="T7" fmla="*/ 77 h 55"/>
                <a:gd name="T8" fmla="*/ 29 w 21"/>
                <a:gd name="T9" fmla="*/ 125 h 55"/>
                <a:gd name="T10" fmla="*/ 15 w 21"/>
                <a:gd name="T11" fmla="*/ 186 h 55"/>
                <a:gd name="T12" fmla="*/ 15 w 21"/>
                <a:gd name="T13" fmla="*/ 148 h 55"/>
                <a:gd name="T14" fmla="*/ 22 w 21"/>
                <a:gd name="T15" fmla="*/ 56 h 55"/>
                <a:gd name="T16" fmla="*/ 22 w 21"/>
                <a:gd name="T17" fmla="*/ 0 h 55"/>
                <a:gd name="T18" fmla="*/ 0 w 21"/>
                <a:gd name="T19" fmla="*/ 94 h 55"/>
                <a:gd name="T20" fmla="*/ 2 w 21"/>
                <a:gd name="T21" fmla="*/ 186 h 55"/>
                <a:gd name="T22" fmla="*/ 2 w 21"/>
                <a:gd name="T23" fmla="*/ 292 h 55"/>
                <a:gd name="T24" fmla="*/ 46 w 21"/>
                <a:gd name="T25" fmla="*/ 427 h 55"/>
                <a:gd name="T26" fmla="*/ 22 w 21"/>
                <a:gd name="T27" fmla="*/ 247 h 55"/>
                <a:gd name="T28" fmla="*/ 70 w 21"/>
                <a:gd name="T29" fmla="*/ 272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prstDash val="solid"/>
              <a:round/>
              <a:headEnd/>
              <a:tailEnd/>
            </a:ln>
          </p:spPr>
          <p:txBody>
            <a:bodyPr/>
            <a:lstStyle/>
            <a:p>
              <a:endParaRPr lang="en-US"/>
            </a:p>
          </p:txBody>
        </p:sp>
        <p:sp>
          <p:nvSpPr>
            <p:cNvPr id="35857" name="Freeform 4303"/>
            <p:cNvSpPr>
              <a:spLocks/>
            </p:cNvSpPr>
            <p:nvPr/>
          </p:nvSpPr>
          <p:spPr bwMode="auto">
            <a:xfrm>
              <a:off x="4770" y="2709"/>
              <a:ext cx="49" cy="24"/>
            </a:xfrm>
            <a:custGeom>
              <a:avLst/>
              <a:gdLst>
                <a:gd name="T0" fmla="*/ 97 w 45"/>
                <a:gd name="T1" fmla="*/ 129 h 19"/>
                <a:gd name="T2" fmla="*/ 90 w 45"/>
                <a:gd name="T3" fmla="*/ 155 h 19"/>
                <a:gd name="T4" fmla="*/ 50 w 45"/>
                <a:gd name="T5" fmla="*/ 75 h 19"/>
                <a:gd name="T6" fmla="*/ 25 w 45"/>
                <a:gd name="T7" fmla="*/ 97 h 19"/>
                <a:gd name="T8" fmla="*/ 0 w 45"/>
                <a:gd name="T9" fmla="*/ 59 h 19"/>
                <a:gd name="T10" fmla="*/ 0 w 45"/>
                <a:gd name="T11" fmla="*/ 97 h 19"/>
                <a:gd name="T12" fmla="*/ 0 w 45"/>
                <a:gd name="T13" fmla="*/ 32 h 19"/>
                <a:gd name="T14" fmla="*/ 19 w 45"/>
                <a:gd name="T15" fmla="*/ 0 h 19"/>
                <a:gd name="T16" fmla="*/ 50 w 45"/>
                <a:gd name="T17" fmla="*/ 20 h 19"/>
                <a:gd name="T18" fmla="*/ 82 w 45"/>
                <a:gd name="T19" fmla="*/ 32 h 19"/>
                <a:gd name="T20" fmla="*/ 97 w 45"/>
                <a:gd name="T21" fmla="*/ 129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prstDash val="solid"/>
              <a:round/>
              <a:headEnd/>
              <a:tailEnd/>
            </a:ln>
          </p:spPr>
          <p:txBody>
            <a:bodyPr/>
            <a:lstStyle/>
            <a:p>
              <a:endParaRPr lang="en-US"/>
            </a:p>
          </p:txBody>
        </p:sp>
        <p:sp>
          <p:nvSpPr>
            <p:cNvPr id="35858" name="Freeform 4304"/>
            <p:cNvSpPr>
              <a:spLocks/>
            </p:cNvSpPr>
            <p:nvPr/>
          </p:nvSpPr>
          <p:spPr bwMode="auto">
            <a:xfrm>
              <a:off x="4620" y="2830"/>
              <a:ext cx="57" cy="14"/>
            </a:xfrm>
            <a:custGeom>
              <a:avLst/>
              <a:gdLst>
                <a:gd name="T0" fmla="*/ 119 w 52"/>
                <a:gd name="T1" fmla="*/ 22 h 11"/>
                <a:gd name="T2" fmla="*/ 109 w 52"/>
                <a:gd name="T3" fmla="*/ 0 h 11"/>
                <a:gd name="T4" fmla="*/ 99 w 52"/>
                <a:gd name="T5" fmla="*/ 36 h 11"/>
                <a:gd name="T6" fmla="*/ 75 w 52"/>
                <a:gd name="T7" fmla="*/ 36 h 11"/>
                <a:gd name="T8" fmla="*/ 47 w 52"/>
                <a:gd name="T9" fmla="*/ 22 h 11"/>
                <a:gd name="T10" fmla="*/ 16 w 52"/>
                <a:gd name="T11" fmla="*/ 22 h 11"/>
                <a:gd name="T12" fmla="*/ 0 w 52"/>
                <a:gd name="T13" fmla="*/ 76 h 11"/>
                <a:gd name="T14" fmla="*/ 16 w 52"/>
                <a:gd name="T15" fmla="*/ 97 h 11"/>
                <a:gd name="T16" fmla="*/ 55 w 52"/>
                <a:gd name="T17" fmla="*/ 76 h 11"/>
                <a:gd name="T18" fmla="*/ 87 w 52"/>
                <a:gd name="T19" fmla="*/ 76 h 11"/>
                <a:gd name="T20" fmla="*/ 119 w 52"/>
                <a:gd name="T21" fmla="*/ 22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prstDash val="solid"/>
              <a:round/>
              <a:headEnd/>
              <a:tailEnd/>
            </a:ln>
          </p:spPr>
          <p:txBody>
            <a:bodyPr/>
            <a:lstStyle/>
            <a:p>
              <a:endParaRPr lang="en-US"/>
            </a:p>
          </p:txBody>
        </p:sp>
        <p:sp>
          <p:nvSpPr>
            <p:cNvPr id="35859" name="Freeform 4305"/>
            <p:cNvSpPr>
              <a:spLocks/>
            </p:cNvSpPr>
            <p:nvPr/>
          </p:nvSpPr>
          <p:spPr bwMode="auto">
            <a:xfrm>
              <a:off x="4367" y="2683"/>
              <a:ext cx="29" cy="31"/>
            </a:xfrm>
            <a:custGeom>
              <a:avLst/>
              <a:gdLst>
                <a:gd name="T0" fmla="*/ 69 w 26"/>
                <a:gd name="T1" fmla="*/ 86 h 26"/>
                <a:gd name="T2" fmla="*/ 64 w 26"/>
                <a:gd name="T3" fmla="*/ 125 h 26"/>
                <a:gd name="T4" fmla="*/ 32 w 26"/>
                <a:gd name="T5" fmla="*/ 86 h 26"/>
                <a:gd name="T6" fmla="*/ 19 w 26"/>
                <a:gd name="T7" fmla="*/ 50 h 26"/>
                <a:gd name="T8" fmla="*/ 0 w 26"/>
                <a:gd name="T9" fmla="*/ 24 h 26"/>
                <a:gd name="T10" fmla="*/ 19 w 26"/>
                <a:gd name="T11" fmla="*/ 17 h 26"/>
                <a:gd name="T12" fmla="*/ 32 w 26"/>
                <a:gd name="T13" fmla="*/ 0 h 26"/>
                <a:gd name="T14" fmla="*/ 45 w 26"/>
                <a:gd name="T15" fmla="*/ 73 h 26"/>
                <a:gd name="T16" fmla="*/ 69 w 26"/>
                <a:gd name="T17" fmla="*/ 8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prstDash val="solid"/>
              <a:round/>
              <a:headEnd/>
              <a:tailEnd/>
            </a:ln>
          </p:spPr>
          <p:txBody>
            <a:bodyPr/>
            <a:lstStyle/>
            <a:p>
              <a:endParaRPr lang="en-US"/>
            </a:p>
          </p:txBody>
        </p:sp>
        <p:sp>
          <p:nvSpPr>
            <p:cNvPr id="35860" name="Freeform 4306"/>
            <p:cNvSpPr>
              <a:spLocks/>
            </p:cNvSpPr>
            <p:nvPr/>
          </p:nvSpPr>
          <p:spPr bwMode="auto">
            <a:xfrm>
              <a:off x="4567" y="2826"/>
              <a:ext cx="43" cy="21"/>
            </a:xfrm>
            <a:custGeom>
              <a:avLst/>
              <a:gdLst>
                <a:gd name="T0" fmla="*/ 114 w 38"/>
                <a:gd name="T1" fmla="*/ 65 h 17"/>
                <a:gd name="T2" fmla="*/ 109 w 38"/>
                <a:gd name="T3" fmla="*/ 32 h 17"/>
                <a:gd name="T4" fmla="*/ 89 w 38"/>
                <a:gd name="T5" fmla="*/ 49 h 17"/>
                <a:gd name="T6" fmla="*/ 48 w 38"/>
                <a:gd name="T7" fmla="*/ 0 h 17"/>
                <a:gd name="T8" fmla="*/ 69 w 38"/>
                <a:gd name="T9" fmla="*/ 65 h 17"/>
                <a:gd name="T10" fmla="*/ 48 w 38"/>
                <a:gd name="T11" fmla="*/ 65 h 17"/>
                <a:gd name="T12" fmla="*/ 2 w 38"/>
                <a:gd name="T13" fmla="*/ 49 h 17"/>
                <a:gd name="T14" fmla="*/ 0 w 38"/>
                <a:gd name="T15" fmla="*/ 115 h 17"/>
                <a:gd name="T16" fmla="*/ 37 w 38"/>
                <a:gd name="T17" fmla="*/ 93 h 17"/>
                <a:gd name="T18" fmla="*/ 78 w 38"/>
                <a:gd name="T19" fmla="*/ 80 h 17"/>
                <a:gd name="T20" fmla="*/ 89 w 38"/>
                <a:gd name="T21" fmla="*/ 80 h 17"/>
                <a:gd name="T22" fmla="*/ 89 w 38"/>
                <a:gd name="T23" fmla="*/ 80 h 17"/>
                <a:gd name="T24" fmla="*/ 114 w 38"/>
                <a:gd name="T25" fmla="*/ 65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prstDash val="solid"/>
              <a:round/>
              <a:headEnd/>
              <a:tailEnd/>
            </a:ln>
          </p:spPr>
          <p:txBody>
            <a:bodyPr/>
            <a:lstStyle/>
            <a:p>
              <a:endParaRPr lang="en-US"/>
            </a:p>
          </p:txBody>
        </p:sp>
        <p:sp>
          <p:nvSpPr>
            <p:cNvPr id="35861" name="Freeform 4307"/>
            <p:cNvSpPr>
              <a:spLocks/>
            </p:cNvSpPr>
            <p:nvPr/>
          </p:nvSpPr>
          <p:spPr bwMode="auto">
            <a:xfrm>
              <a:off x="4605" y="2855"/>
              <a:ext cx="29" cy="20"/>
            </a:xfrm>
            <a:custGeom>
              <a:avLst/>
              <a:gdLst>
                <a:gd name="T0" fmla="*/ 69 w 26"/>
                <a:gd name="T1" fmla="*/ 94 h 16"/>
                <a:gd name="T2" fmla="*/ 45 w 26"/>
                <a:gd name="T3" fmla="*/ 119 h 16"/>
                <a:gd name="T4" fmla="*/ 3 w 26"/>
                <a:gd name="T5" fmla="*/ 56 h 16"/>
                <a:gd name="T6" fmla="*/ 0 w 26"/>
                <a:gd name="T7" fmla="*/ 0 h 16"/>
                <a:gd name="T8" fmla="*/ 45 w 26"/>
                <a:gd name="T9" fmla="*/ 0 h 16"/>
                <a:gd name="T10" fmla="*/ 69 w 26"/>
                <a:gd name="T11" fmla="*/ 94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prstDash val="solid"/>
              <a:round/>
              <a:headEnd/>
              <a:tailEnd/>
            </a:ln>
          </p:spPr>
          <p:txBody>
            <a:bodyPr/>
            <a:lstStyle/>
            <a:p>
              <a:endParaRPr lang="en-US"/>
            </a:p>
          </p:txBody>
        </p:sp>
        <p:sp>
          <p:nvSpPr>
            <p:cNvPr id="35862" name="Freeform 4308"/>
            <p:cNvSpPr>
              <a:spLocks/>
            </p:cNvSpPr>
            <p:nvPr/>
          </p:nvSpPr>
          <p:spPr bwMode="auto">
            <a:xfrm>
              <a:off x="4734" y="2714"/>
              <a:ext cx="22" cy="19"/>
            </a:xfrm>
            <a:custGeom>
              <a:avLst/>
              <a:gdLst>
                <a:gd name="T0" fmla="*/ 30 w 21"/>
                <a:gd name="T1" fmla="*/ 66 h 15"/>
                <a:gd name="T2" fmla="*/ 23 w 21"/>
                <a:gd name="T3" fmla="*/ 124 h 15"/>
                <a:gd name="T4" fmla="*/ 0 w 21"/>
                <a:gd name="T5" fmla="*/ 41 h 15"/>
                <a:gd name="T6" fmla="*/ 9 w 21"/>
                <a:gd name="T7" fmla="*/ 0 h 15"/>
                <a:gd name="T8" fmla="*/ 30 w 21"/>
                <a:gd name="T9" fmla="*/ 66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8"/>
                  </a:moveTo>
                  <a:lnTo>
                    <a:pt x="14" y="15"/>
                  </a:lnTo>
                  <a:lnTo>
                    <a:pt x="0" y="5"/>
                  </a:lnTo>
                  <a:lnTo>
                    <a:pt x="9" y="0"/>
                  </a:lnTo>
                  <a:lnTo>
                    <a:pt x="21" y="8"/>
                  </a:lnTo>
                  <a:close/>
                </a:path>
              </a:pathLst>
            </a:custGeom>
            <a:solidFill>
              <a:srgbClr val="E1E1E1"/>
            </a:solidFill>
            <a:ln w="3175">
              <a:solidFill>
                <a:srgbClr val="000000"/>
              </a:solidFill>
              <a:prstDash val="solid"/>
              <a:round/>
              <a:headEnd/>
              <a:tailEnd/>
            </a:ln>
          </p:spPr>
          <p:txBody>
            <a:bodyPr/>
            <a:lstStyle/>
            <a:p>
              <a:endParaRPr lang="en-US"/>
            </a:p>
          </p:txBody>
        </p:sp>
        <p:sp>
          <p:nvSpPr>
            <p:cNvPr id="35863" name="Freeform 4309"/>
            <p:cNvSpPr>
              <a:spLocks/>
            </p:cNvSpPr>
            <p:nvPr/>
          </p:nvSpPr>
          <p:spPr bwMode="auto">
            <a:xfrm>
              <a:off x="4527" y="2826"/>
              <a:ext cx="21" cy="15"/>
            </a:xfrm>
            <a:custGeom>
              <a:avLst/>
              <a:gdLst>
                <a:gd name="T0" fmla="*/ 46 w 19"/>
                <a:gd name="T1" fmla="*/ 39 h 12"/>
                <a:gd name="T2" fmla="*/ 42 w 19"/>
                <a:gd name="T3" fmla="*/ 25 h 12"/>
                <a:gd name="T4" fmla="*/ 0 w 19"/>
                <a:gd name="T5" fmla="*/ 0 h 12"/>
                <a:gd name="T6" fmla="*/ 23 w 19"/>
                <a:gd name="T7" fmla="*/ 94 h 12"/>
                <a:gd name="T8" fmla="*/ 46 w 19"/>
                <a:gd name="T9" fmla="*/ 3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5"/>
                  </a:moveTo>
                  <a:lnTo>
                    <a:pt x="17" y="3"/>
                  </a:lnTo>
                  <a:lnTo>
                    <a:pt x="0" y="0"/>
                  </a:lnTo>
                  <a:lnTo>
                    <a:pt x="10" y="12"/>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35864" name="Freeform 4310"/>
            <p:cNvSpPr>
              <a:spLocks/>
            </p:cNvSpPr>
            <p:nvPr/>
          </p:nvSpPr>
          <p:spPr bwMode="auto">
            <a:xfrm>
              <a:off x="4228" y="2616"/>
              <a:ext cx="13" cy="20"/>
            </a:xfrm>
            <a:custGeom>
              <a:avLst/>
              <a:gdLst>
                <a:gd name="T0" fmla="*/ 24 w 12"/>
                <a:gd name="T1" fmla="*/ 42 h 17"/>
                <a:gd name="T2" fmla="*/ 24 w 12"/>
                <a:gd name="T3" fmla="*/ 75 h 17"/>
                <a:gd name="T4" fmla="*/ 0 w 12"/>
                <a:gd name="T5" fmla="*/ 0 h 17"/>
                <a:gd name="T6" fmla="*/ 2 w 12"/>
                <a:gd name="T7" fmla="*/ 0 h 17"/>
                <a:gd name="T8" fmla="*/ 24 w 12"/>
                <a:gd name="T9" fmla="*/ 42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7">
                  <a:moveTo>
                    <a:pt x="12" y="10"/>
                  </a:moveTo>
                  <a:lnTo>
                    <a:pt x="12" y="17"/>
                  </a:lnTo>
                  <a:lnTo>
                    <a:pt x="0" y="0"/>
                  </a:lnTo>
                  <a:lnTo>
                    <a:pt x="2" y="0"/>
                  </a:lnTo>
                  <a:lnTo>
                    <a:pt x="12" y="10"/>
                  </a:lnTo>
                  <a:close/>
                </a:path>
              </a:pathLst>
            </a:custGeom>
            <a:solidFill>
              <a:srgbClr val="E1E1E1"/>
            </a:solidFill>
            <a:ln w="3175">
              <a:solidFill>
                <a:srgbClr val="000000"/>
              </a:solidFill>
              <a:prstDash val="solid"/>
              <a:round/>
              <a:headEnd/>
              <a:tailEnd/>
            </a:ln>
          </p:spPr>
          <p:txBody>
            <a:bodyPr/>
            <a:lstStyle/>
            <a:p>
              <a:endParaRPr lang="en-US"/>
            </a:p>
          </p:txBody>
        </p:sp>
        <p:sp>
          <p:nvSpPr>
            <p:cNvPr id="35865" name="Freeform 4311"/>
            <p:cNvSpPr>
              <a:spLocks/>
            </p:cNvSpPr>
            <p:nvPr/>
          </p:nvSpPr>
          <p:spPr bwMode="auto">
            <a:xfrm>
              <a:off x="4552" y="2830"/>
              <a:ext cx="15" cy="17"/>
            </a:xfrm>
            <a:custGeom>
              <a:avLst/>
              <a:gdLst>
                <a:gd name="T0" fmla="*/ 94 w 12"/>
                <a:gd name="T1" fmla="*/ 2 h 14"/>
                <a:gd name="T2" fmla="*/ 56 w 12"/>
                <a:gd name="T3" fmla="*/ 0 h 14"/>
                <a:gd name="T4" fmla="*/ 0 w 12"/>
                <a:gd name="T5" fmla="*/ 50 h 14"/>
                <a:gd name="T6" fmla="*/ 39 w 12"/>
                <a:gd name="T7" fmla="*/ 84 h 14"/>
                <a:gd name="T8" fmla="*/ 94 w 12"/>
                <a:gd name="T9" fmla="*/ 2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4">
                  <a:moveTo>
                    <a:pt x="12" y="2"/>
                  </a:moveTo>
                  <a:lnTo>
                    <a:pt x="7" y="0"/>
                  </a:lnTo>
                  <a:lnTo>
                    <a:pt x="0" y="9"/>
                  </a:lnTo>
                  <a:lnTo>
                    <a:pt x="5" y="14"/>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35866" name="Freeform 4312"/>
            <p:cNvSpPr>
              <a:spLocks/>
            </p:cNvSpPr>
            <p:nvPr/>
          </p:nvSpPr>
          <p:spPr bwMode="auto">
            <a:xfrm>
              <a:off x="4413" y="2706"/>
              <a:ext cx="11" cy="12"/>
            </a:xfrm>
            <a:custGeom>
              <a:avLst/>
              <a:gdLst>
                <a:gd name="T0" fmla="*/ 53 w 9"/>
                <a:gd name="T1" fmla="*/ 17 h 10"/>
                <a:gd name="T2" fmla="*/ 2 w 9"/>
                <a:gd name="T3" fmla="*/ 50 h 10"/>
                <a:gd name="T4" fmla="*/ 0 w 9"/>
                <a:gd name="T5" fmla="*/ 50 h 10"/>
                <a:gd name="T6" fmla="*/ 0 w 9"/>
                <a:gd name="T7" fmla="*/ 0 h 10"/>
                <a:gd name="T8" fmla="*/ 53 w 9"/>
                <a:gd name="T9" fmla="*/ 1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0">
                  <a:moveTo>
                    <a:pt x="9" y="3"/>
                  </a:moveTo>
                  <a:lnTo>
                    <a:pt x="2" y="10"/>
                  </a:lnTo>
                  <a:lnTo>
                    <a:pt x="0" y="10"/>
                  </a:lnTo>
                  <a:lnTo>
                    <a:pt x="0" y="0"/>
                  </a:lnTo>
                  <a:lnTo>
                    <a:pt x="9" y="3"/>
                  </a:lnTo>
                  <a:close/>
                </a:path>
              </a:pathLst>
            </a:custGeom>
            <a:solidFill>
              <a:srgbClr val="E1E1E1"/>
            </a:solidFill>
            <a:ln w="3175">
              <a:solidFill>
                <a:srgbClr val="000000"/>
              </a:solidFill>
              <a:prstDash val="solid"/>
              <a:round/>
              <a:headEnd/>
              <a:tailEnd/>
            </a:ln>
          </p:spPr>
          <p:txBody>
            <a:bodyPr/>
            <a:lstStyle/>
            <a:p>
              <a:endParaRPr lang="en-US"/>
            </a:p>
          </p:txBody>
        </p:sp>
        <p:sp>
          <p:nvSpPr>
            <p:cNvPr id="35867" name="Freeform 4313"/>
            <p:cNvSpPr>
              <a:spLocks/>
            </p:cNvSpPr>
            <p:nvPr/>
          </p:nvSpPr>
          <p:spPr bwMode="auto">
            <a:xfrm>
              <a:off x="4671" y="2746"/>
              <a:ext cx="14" cy="28"/>
            </a:xfrm>
            <a:custGeom>
              <a:avLst/>
              <a:gdLst>
                <a:gd name="T0" fmla="*/ 48 w 12"/>
                <a:gd name="T1" fmla="*/ 131 h 22"/>
                <a:gd name="T2" fmla="*/ 29 w 12"/>
                <a:gd name="T3" fmla="*/ 103 h 22"/>
                <a:gd name="T4" fmla="*/ 41 w 12"/>
                <a:gd name="T5" fmla="*/ 46 h 22"/>
                <a:gd name="T6" fmla="*/ 41 w 12"/>
                <a:gd name="T7" fmla="*/ 0 h 22"/>
                <a:gd name="T8" fmla="*/ 0 w 12"/>
                <a:gd name="T9" fmla="*/ 196 h 22"/>
                <a:gd name="T10" fmla="*/ 48 w 12"/>
                <a:gd name="T11" fmla="*/ 13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prstDash val="solid"/>
              <a:round/>
              <a:headEnd/>
              <a:tailEnd/>
            </a:ln>
          </p:spPr>
          <p:txBody>
            <a:bodyPr/>
            <a:lstStyle/>
            <a:p>
              <a:endParaRPr lang="en-US"/>
            </a:p>
          </p:txBody>
        </p:sp>
        <p:sp>
          <p:nvSpPr>
            <p:cNvPr id="35868" name="Freeform 4314"/>
            <p:cNvSpPr>
              <a:spLocks/>
            </p:cNvSpPr>
            <p:nvPr/>
          </p:nvSpPr>
          <p:spPr bwMode="auto">
            <a:xfrm>
              <a:off x="4879" y="2770"/>
              <a:ext cx="6" cy="19"/>
            </a:xfrm>
            <a:custGeom>
              <a:avLst/>
              <a:gdLst>
                <a:gd name="T0" fmla="*/ 3 w 7"/>
                <a:gd name="T1" fmla="*/ 84 h 15"/>
                <a:gd name="T2" fmla="*/ 3 w 7"/>
                <a:gd name="T3" fmla="*/ 0 h 15"/>
                <a:gd name="T4" fmla="*/ 0 w 7"/>
                <a:gd name="T5" fmla="*/ 25 h 15"/>
                <a:gd name="T6" fmla="*/ 0 w 7"/>
                <a:gd name="T7" fmla="*/ 124 h 15"/>
                <a:gd name="T8" fmla="*/ 3 w 7"/>
                <a:gd name="T9" fmla="*/ 84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7" y="10"/>
                  </a:moveTo>
                  <a:lnTo>
                    <a:pt x="5" y="0"/>
                  </a:lnTo>
                  <a:lnTo>
                    <a:pt x="0" y="3"/>
                  </a:lnTo>
                  <a:lnTo>
                    <a:pt x="0" y="15"/>
                  </a:lnTo>
                  <a:lnTo>
                    <a:pt x="7" y="10"/>
                  </a:lnTo>
                  <a:close/>
                </a:path>
              </a:pathLst>
            </a:custGeom>
            <a:solidFill>
              <a:srgbClr val="E1E1E1"/>
            </a:solidFill>
            <a:ln w="3175">
              <a:solidFill>
                <a:srgbClr val="000000"/>
              </a:solidFill>
              <a:prstDash val="solid"/>
              <a:round/>
              <a:headEnd/>
              <a:tailEnd/>
            </a:ln>
          </p:spPr>
          <p:txBody>
            <a:bodyPr/>
            <a:lstStyle/>
            <a:p>
              <a:endParaRPr lang="en-US"/>
            </a:p>
          </p:txBody>
        </p:sp>
        <p:sp>
          <p:nvSpPr>
            <p:cNvPr id="35869" name="Freeform 4315"/>
            <p:cNvSpPr>
              <a:spLocks/>
            </p:cNvSpPr>
            <p:nvPr/>
          </p:nvSpPr>
          <p:spPr bwMode="auto">
            <a:xfrm>
              <a:off x="4254" y="2669"/>
              <a:ext cx="11" cy="17"/>
            </a:xfrm>
            <a:custGeom>
              <a:avLst/>
              <a:gdLst>
                <a:gd name="T0" fmla="*/ 53 w 9"/>
                <a:gd name="T1" fmla="*/ 84 h 14"/>
                <a:gd name="T2" fmla="*/ 2 w 9"/>
                <a:gd name="T3" fmla="*/ 84 h 14"/>
                <a:gd name="T4" fmla="*/ 0 w 9"/>
                <a:gd name="T5" fmla="*/ 0 h 14"/>
                <a:gd name="T6" fmla="*/ 53 w 9"/>
                <a:gd name="T7" fmla="*/ 84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4">
                  <a:moveTo>
                    <a:pt x="9" y="14"/>
                  </a:moveTo>
                  <a:lnTo>
                    <a:pt x="2" y="14"/>
                  </a:lnTo>
                  <a:lnTo>
                    <a:pt x="0" y="0"/>
                  </a:lnTo>
                  <a:lnTo>
                    <a:pt x="9" y="14"/>
                  </a:lnTo>
                  <a:close/>
                </a:path>
              </a:pathLst>
            </a:custGeom>
            <a:solidFill>
              <a:srgbClr val="E1E1E1"/>
            </a:solidFill>
            <a:ln w="3175">
              <a:solidFill>
                <a:srgbClr val="000000"/>
              </a:solidFill>
              <a:prstDash val="solid"/>
              <a:round/>
              <a:headEnd/>
              <a:tailEnd/>
            </a:ln>
          </p:spPr>
          <p:txBody>
            <a:bodyPr/>
            <a:lstStyle/>
            <a:p>
              <a:endParaRPr lang="en-US"/>
            </a:p>
          </p:txBody>
        </p:sp>
        <p:sp>
          <p:nvSpPr>
            <p:cNvPr id="35870" name="Freeform 4316"/>
            <p:cNvSpPr>
              <a:spLocks/>
            </p:cNvSpPr>
            <p:nvPr/>
          </p:nvSpPr>
          <p:spPr bwMode="auto">
            <a:xfrm>
              <a:off x="4670" y="2750"/>
              <a:ext cx="7" cy="18"/>
            </a:xfrm>
            <a:custGeom>
              <a:avLst/>
              <a:gdLst>
                <a:gd name="T0" fmla="*/ 7 w 7"/>
                <a:gd name="T1" fmla="*/ 66 h 14"/>
                <a:gd name="T2" fmla="*/ 7 w 7"/>
                <a:gd name="T3" fmla="*/ 0 h 14"/>
                <a:gd name="T4" fmla="*/ 2 w 7"/>
                <a:gd name="T5" fmla="*/ 22 h 14"/>
                <a:gd name="T6" fmla="*/ 0 w 7"/>
                <a:gd name="T7" fmla="*/ 135 h 14"/>
                <a:gd name="T8" fmla="*/ 7 w 7"/>
                <a:gd name="T9" fmla="*/ 6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7" y="7"/>
                  </a:moveTo>
                  <a:lnTo>
                    <a:pt x="7" y="0"/>
                  </a:lnTo>
                  <a:lnTo>
                    <a:pt x="2" y="2"/>
                  </a:lnTo>
                  <a:lnTo>
                    <a:pt x="0" y="14"/>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35871" name="Freeform 4317"/>
            <p:cNvSpPr>
              <a:spLocks/>
            </p:cNvSpPr>
            <p:nvPr/>
          </p:nvSpPr>
          <p:spPr bwMode="auto">
            <a:xfrm>
              <a:off x="4706" y="2686"/>
              <a:ext cx="17" cy="2"/>
            </a:xfrm>
            <a:custGeom>
              <a:avLst/>
              <a:gdLst>
                <a:gd name="T0" fmla="*/ 84 w 14"/>
                <a:gd name="T1" fmla="*/ 2 h 2"/>
                <a:gd name="T2" fmla="*/ 41 w 14"/>
                <a:gd name="T3" fmla="*/ 0 h 2"/>
                <a:gd name="T4" fmla="*/ 0 w 14"/>
                <a:gd name="T5" fmla="*/ 2 h 2"/>
                <a:gd name="T6" fmla="*/ 84 w 14"/>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
                  <a:moveTo>
                    <a:pt x="14" y="2"/>
                  </a:moveTo>
                  <a:lnTo>
                    <a:pt x="7" y="0"/>
                  </a:lnTo>
                  <a:lnTo>
                    <a:pt x="0" y="2"/>
                  </a:lnTo>
                  <a:lnTo>
                    <a:pt x="14" y="2"/>
                  </a:lnTo>
                  <a:close/>
                </a:path>
              </a:pathLst>
            </a:custGeom>
            <a:solidFill>
              <a:srgbClr val="E1E1E1"/>
            </a:solidFill>
            <a:ln w="3175">
              <a:solidFill>
                <a:srgbClr val="000000"/>
              </a:solidFill>
              <a:prstDash val="solid"/>
              <a:round/>
              <a:headEnd/>
              <a:tailEnd/>
            </a:ln>
          </p:spPr>
          <p:txBody>
            <a:bodyPr/>
            <a:lstStyle/>
            <a:p>
              <a:endParaRPr lang="en-US"/>
            </a:p>
          </p:txBody>
        </p:sp>
        <p:sp>
          <p:nvSpPr>
            <p:cNvPr id="35872" name="Freeform 4318"/>
            <p:cNvSpPr>
              <a:spLocks/>
            </p:cNvSpPr>
            <p:nvPr/>
          </p:nvSpPr>
          <p:spPr bwMode="auto">
            <a:xfrm>
              <a:off x="4874" y="2789"/>
              <a:ext cx="7" cy="10"/>
            </a:xfrm>
            <a:custGeom>
              <a:avLst/>
              <a:gdLst>
                <a:gd name="T0" fmla="*/ 108 w 5"/>
                <a:gd name="T1" fmla="*/ 4 h 9"/>
                <a:gd name="T2" fmla="*/ 0 w 5"/>
                <a:gd name="T3" fmla="*/ 22 h 9"/>
                <a:gd name="T4" fmla="*/ 0 w 5"/>
                <a:gd name="T5" fmla="*/ 0 h 9"/>
                <a:gd name="T6" fmla="*/ 108 w 5"/>
                <a:gd name="T7" fmla="*/ 4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4"/>
                  </a:moveTo>
                  <a:lnTo>
                    <a:pt x="0" y="9"/>
                  </a:lnTo>
                  <a:lnTo>
                    <a:pt x="0" y="0"/>
                  </a:lnTo>
                  <a:lnTo>
                    <a:pt x="5" y="4"/>
                  </a:lnTo>
                  <a:close/>
                </a:path>
              </a:pathLst>
            </a:custGeom>
            <a:solidFill>
              <a:srgbClr val="E1E1E1"/>
            </a:solidFill>
            <a:ln w="3175">
              <a:solidFill>
                <a:srgbClr val="000000"/>
              </a:solidFill>
              <a:prstDash val="solid"/>
              <a:round/>
              <a:headEnd/>
              <a:tailEnd/>
            </a:ln>
          </p:spPr>
          <p:txBody>
            <a:bodyPr/>
            <a:lstStyle/>
            <a:p>
              <a:endParaRPr lang="en-US"/>
            </a:p>
          </p:txBody>
        </p:sp>
        <p:sp>
          <p:nvSpPr>
            <p:cNvPr id="35873" name="Freeform 4319"/>
            <p:cNvSpPr>
              <a:spLocks/>
            </p:cNvSpPr>
            <p:nvPr/>
          </p:nvSpPr>
          <p:spPr bwMode="auto">
            <a:xfrm>
              <a:off x="4497" y="2802"/>
              <a:ext cx="25" cy="4"/>
            </a:xfrm>
            <a:custGeom>
              <a:avLst/>
              <a:gdLst>
                <a:gd name="T0" fmla="*/ 68 w 22"/>
                <a:gd name="T1" fmla="*/ 0 h 3"/>
                <a:gd name="T2" fmla="*/ 22 w 22"/>
                <a:gd name="T3" fmla="*/ 37 h 3"/>
                <a:gd name="T4" fmla="*/ 0 w 22"/>
                <a:gd name="T5" fmla="*/ 0 h 3"/>
                <a:gd name="T6" fmla="*/ 68 w 2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3">
                  <a:moveTo>
                    <a:pt x="22" y="0"/>
                  </a:moveTo>
                  <a:lnTo>
                    <a:pt x="7" y="3"/>
                  </a:lnTo>
                  <a:lnTo>
                    <a:pt x="0" y="0"/>
                  </a:lnTo>
                  <a:lnTo>
                    <a:pt x="22" y="0"/>
                  </a:lnTo>
                  <a:close/>
                </a:path>
              </a:pathLst>
            </a:custGeom>
            <a:solidFill>
              <a:srgbClr val="E1E1E1"/>
            </a:solidFill>
            <a:ln w="3175">
              <a:solidFill>
                <a:srgbClr val="000000"/>
              </a:solidFill>
              <a:prstDash val="solid"/>
              <a:round/>
              <a:headEnd/>
              <a:tailEnd/>
            </a:ln>
          </p:spPr>
          <p:txBody>
            <a:bodyPr/>
            <a:lstStyle/>
            <a:p>
              <a:endParaRPr lang="en-US"/>
            </a:p>
          </p:txBody>
        </p:sp>
        <p:sp>
          <p:nvSpPr>
            <p:cNvPr id="35874" name="Freeform 4320"/>
            <p:cNvSpPr>
              <a:spLocks/>
            </p:cNvSpPr>
            <p:nvPr/>
          </p:nvSpPr>
          <p:spPr bwMode="auto">
            <a:xfrm>
              <a:off x="4523" y="2540"/>
              <a:ext cx="17" cy="17"/>
            </a:xfrm>
            <a:custGeom>
              <a:avLst/>
              <a:gdLst>
                <a:gd name="T0" fmla="*/ 41 w 14"/>
                <a:gd name="T1" fmla="*/ 84 h 14"/>
                <a:gd name="T2" fmla="*/ 0 w 14"/>
                <a:gd name="T3" fmla="*/ 41 h 14"/>
                <a:gd name="T4" fmla="*/ 84 w 14"/>
                <a:gd name="T5" fmla="*/ 0 h 14"/>
                <a:gd name="T6" fmla="*/ 84 w 14"/>
                <a:gd name="T7" fmla="*/ 0 h 14"/>
                <a:gd name="T8" fmla="*/ 72 w 14"/>
                <a:gd name="T9" fmla="*/ 41 h 14"/>
                <a:gd name="T10" fmla="*/ 41 w 14"/>
                <a:gd name="T11" fmla="*/ 84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4">
                  <a:moveTo>
                    <a:pt x="7" y="14"/>
                  </a:moveTo>
                  <a:lnTo>
                    <a:pt x="0" y="7"/>
                  </a:lnTo>
                  <a:lnTo>
                    <a:pt x="14" y="0"/>
                  </a:lnTo>
                  <a:lnTo>
                    <a:pt x="12" y="7"/>
                  </a:lnTo>
                  <a:lnTo>
                    <a:pt x="7" y="14"/>
                  </a:lnTo>
                  <a:close/>
                </a:path>
              </a:pathLst>
            </a:custGeom>
            <a:solidFill>
              <a:srgbClr val="0033CC"/>
            </a:solidFill>
            <a:ln w="3175">
              <a:solidFill>
                <a:srgbClr val="000000"/>
              </a:solidFill>
              <a:prstDash val="solid"/>
              <a:round/>
              <a:headEnd/>
              <a:tailEnd/>
            </a:ln>
          </p:spPr>
          <p:txBody>
            <a:bodyPr/>
            <a:lstStyle/>
            <a:p>
              <a:endParaRPr lang="en-US"/>
            </a:p>
          </p:txBody>
        </p:sp>
        <p:sp>
          <p:nvSpPr>
            <p:cNvPr id="35875" name="Freeform 4321"/>
            <p:cNvSpPr>
              <a:spLocks/>
            </p:cNvSpPr>
            <p:nvPr/>
          </p:nvSpPr>
          <p:spPr bwMode="auto">
            <a:xfrm>
              <a:off x="5296" y="2495"/>
              <a:ext cx="2" cy="4"/>
            </a:xfrm>
            <a:custGeom>
              <a:avLst/>
              <a:gdLst>
                <a:gd name="T0" fmla="*/ 0 w 2"/>
                <a:gd name="T1" fmla="*/ 0 h 3"/>
                <a:gd name="T2" fmla="*/ 0 w 2"/>
                <a:gd name="T3" fmla="*/ 0 h 3"/>
                <a:gd name="T4" fmla="*/ 0 w 2"/>
                <a:gd name="T5" fmla="*/ 37 h 3"/>
                <a:gd name="T6" fmla="*/ 2 w 2"/>
                <a:gd name="T7" fmla="*/ 37 h 3"/>
                <a:gd name="T8" fmla="*/ 2 w 2"/>
                <a:gd name="T9" fmla="*/ 37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5876" name="Freeform 4322"/>
            <p:cNvSpPr>
              <a:spLocks/>
            </p:cNvSpPr>
            <p:nvPr/>
          </p:nvSpPr>
          <p:spPr bwMode="auto">
            <a:xfrm>
              <a:off x="5385" y="2527"/>
              <a:ext cx="1" cy="4"/>
            </a:xfrm>
            <a:custGeom>
              <a:avLst/>
              <a:gdLst>
                <a:gd name="T0" fmla="*/ 1 w 2"/>
                <a:gd name="T1" fmla="*/ 37 h 3"/>
                <a:gd name="T2" fmla="*/ 0 w 2"/>
                <a:gd name="T3" fmla="*/ 37 h 3"/>
                <a:gd name="T4" fmla="*/ 0 w 2"/>
                <a:gd name="T5" fmla="*/ 0 h 3"/>
                <a:gd name="T6" fmla="*/ 1 w 2"/>
                <a:gd name="T7" fmla="*/ 3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3"/>
                  </a:lnTo>
                  <a:lnTo>
                    <a:pt x="0"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35877" name="Freeform 4323"/>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5878" name="Freeform 4324"/>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5879" name="Freeform 4325"/>
            <p:cNvSpPr>
              <a:spLocks/>
            </p:cNvSpPr>
            <p:nvPr/>
          </p:nvSpPr>
          <p:spPr bwMode="auto">
            <a:xfrm>
              <a:off x="4275" y="2504"/>
              <a:ext cx="77" cy="112"/>
            </a:xfrm>
            <a:custGeom>
              <a:avLst/>
              <a:gdLst>
                <a:gd name="T0" fmla="*/ 182 w 68"/>
                <a:gd name="T1" fmla="*/ 645 h 90"/>
                <a:gd name="T2" fmla="*/ 123 w 68"/>
                <a:gd name="T3" fmla="*/ 560 h 90"/>
                <a:gd name="T4" fmla="*/ 66 w 68"/>
                <a:gd name="T5" fmla="*/ 460 h 90"/>
                <a:gd name="T6" fmla="*/ 33 w 68"/>
                <a:gd name="T7" fmla="*/ 306 h 90"/>
                <a:gd name="T8" fmla="*/ 20 w 68"/>
                <a:gd name="T9" fmla="*/ 170 h 90"/>
                <a:gd name="T10" fmla="*/ 0 w 68"/>
                <a:gd name="T11" fmla="*/ 21 h 90"/>
                <a:gd name="T12" fmla="*/ 2 w 68"/>
                <a:gd name="T13" fmla="*/ 0 h 90"/>
                <a:gd name="T14" fmla="*/ 42 w 68"/>
                <a:gd name="T15" fmla="*/ 32 h 90"/>
                <a:gd name="T16" fmla="*/ 42 w 68"/>
                <a:gd name="T17" fmla="*/ 88 h 90"/>
                <a:gd name="T18" fmla="*/ 78 w 68"/>
                <a:gd name="T19" fmla="*/ 88 h 90"/>
                <a:gd name="T20" fmla="*/ 95 w 68"/>
                <a:gd name="T21" fmla="*/ 32 h 90"/>
                <a:gd name="T22" fmla="*/ 128 w 68"/>
                <a:gd name="T23" fmla="*/ 119 h 90"/>
                <a:gd name="T24" fmla="*/ 161 w 68"/>
                <a:gd name="T25" fmla="*/ 184 h 90"/>
                <a:gd name="T26" fmla="*/ 164 w 68"/>
                <a:gd name="T27" fmla="*/ 306 h 90"/>
                <a:gd name="T28" fmla="*/ 164 w 68"/>
                <a:gd name="T29" fmla="*/ 419 h 90"/>
                <a:gd name="T30" fmla="*/ 191 w 68"/>
                <a:gd name="T31" fmla="*/ 546 h 90"/>
                <a:gd name="T32" fmla="*/ 209 w 68"/>
                <a:gd name="T33" fmla="*/ 645 h 90"/>
                <a:gd name="T34" fmla="*/ 191 w 68"/>
                <a:gd name="T35" fmla="*/ 633 h 90"/>
                <a:gd name="T36" fmla="*/ 182 w 68"/>
                <a:gd name="T37" fmla="*/ 645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solidFill>
              <a:srgbClr val="E1E1E1"/>
            </a:solidFill>
            <a:ln w="3175">
              <a:solidFill>
                <a:srgbClr val="000000"/>
              </a:solidFill>
              <a:prstDash val="solid"/>
              <a:round/>
              <a:headEnd/>
              <a:tailEnd/>
            </a:ln>
          </p:spPr>
          <p:txBody>
            <a:bodyPr/>
            <a:lstStyle/>
            <a:p>
              <a:endParaRPr lang="en-US"/>
            </a:p>
          </p:txBody>
        </p:sp>
        <p:sp>
          <p:nvSpPr>
            <p:cNvPr id="35880" name="Freeform 4326"/>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2"/>
                  </a:moveTo>
                  <a:lnTo>
                    <a:pt x="0" y="2"/>
                  </a:lnTo>
                  <a:lnTo>
                    <a:pt x="0" y="0"/>
                  </a:lnTo>
                  <a:lnTo>
                    <a:pt x="3" y="2"/>
                  </a:lnTo>
                  <a:close/>
                </a:path>
              </a:pathLst>
            </a:custGeom>
            <a:solidFill>
              <a:srgbClr val="E1E1E1"/>
            </a:solidFill>
            <a:ln w="3175">
              <a:solidFill>
                <a:srgbClr val="000000"/>
              </a:solidFill>
              <a:prstDash val="solid"/>
              <a:round/>
              <a:headEnd/>
              <a:tailEnd/>
            </a:ln>
          </p:spPr>
          <p:txBody>
            <a:bodyPr/>
            <a:lstStyle/>
            <a:p>
              <a:endParaRPr lang="en-US"/>
            </a:p>
          </p:txBody>
        </p:sp>
        <p:sp>
          <p:nvSpPr>
            <p:cNvPr id="35881" name="Freeform 4327"/>
            <p:cNvSpPr>
              <a:spLocks/>
            </p:cNvSpPr>
            <p:nvPr/>
          </p:nvSpPr>
          <p:spPr bwMode="auto">
            <a:xfrm>
              <a:off x="5536" y="2489"/>
              <a:ext cx="3" cy="1"/>
            </a:xfrm>
            <a:custGeom>
              <a:avLst/>
              <a:gdLst>
                <a:gd name="T0" fmla="*/ 0 w 2"/>
                <a:gd name="T1" fmla="*/ 0 h 1"/>
                <a:gd name="T2" fmla="*/ 93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5882" name="Freeform 4328"/>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5883" name="Freeform 4329"/>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5884" name="Freeform 4330"/>
            <p:cNvSpPr>
              <a:spLocks/>
            </p:cNvSpPr>
            <p:nvPr/>
          </p:nvSpPr>
          <p:spPr bwMode="auto">
            <a:xfrm>
              <a:off x="4879" y="2478"/>
              <a:ext cx="2" cy="6"/>
            </a:xfrm>
            <a:custGeom>
              <a:avLst/>
              <a:gdLst>
                <a:gd name="T0" fmla="*/ 0 w 2"/>
                <a:gd name="T1" fmla="*/ 24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24 h 5"/>
                <a:gd name="T16" fmla="*/ 2 w 2"/>
                <a:gd name="T17" fmla="*/ 24 h 5"/>
                <a:gd name="T18" fmla="*/ 0 w 2"/>
                <a:gd name="T19" fmla="*/ 24 h 5"/>
                <a:gd name="T20" fmla="*/ 0 w 2"/>
                <a:gd name="T21" fmla="*/ 24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35885" name="Freeform 4331"/>
            <p:cNvSpPr>
              <a:spLocks/>
            </p:cNvSpPr>
            <p:nvPr/>
          </p:nvSpPr>
          <p:spPr bwMode="auto">
            <a:xfrm>
              <a:off x="4879" y="2486"/>
              <a:ext cx="1" cy="3"/>
            </a:xfrm>
            <a:custGeom>
              <a:avLst/>
              <a:gdLst>
                <a:gd name="T0" fmla="*/ 0 w 1"/>
                <a:gd name="T1" fmla="*/ 93 h 2"/>
                <a:gd name="T2" fmla="*/ 0 w 1"/>
                <a:gd name="T3" fmla="*/ 0 h 2"/>
                <a:gd name="T4" fmla="*/ 0 w 1"/>
                <a:gd name="T5" fmla="*/ 93 h 2"/>
                <a:gd name="T6" fmla="*/ 0 w 1"/>
                <a:gd name="T7" fmla="*/ 0 h 2"/>
                <a:gd name="T8" fmla="*/ 0 w 1"/>
                <a:gd name="T9" fmla="*/ 0 h 2"/>
                <a:gd name="T10" fmla="*/ 0 w 1"/>
                <a:gd name="T11" fmla="*/ 93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2"/>
                  </a:moveTo>
                  <a:lnTo>
                    <a:pt x="0" y="0"/>
                  </a:lnTo>
                  <a:lnTo>
                    <a:pt x="0" y="2"/>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5886" name="Freeform 4332"/>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5887" name="Freeform 4333"/>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5888" name="Freeform 4334"/>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5889" name="Freeform 4335"/>
            <p:cNvSpPr>
              <a:spLocks/>
            </p:cNvSpPr>
            <p:nvPr/>
          </p:nvSpPr>
          <p:spPr bwMode="auto">
            <a:xfrm>
              <a:off x="4989" y="2703"/>
              <a:ext cx="172" cy="179"/>
            </a:xfrm>
            <a:custGeom>
              <a:avLst/>
              <a:gdLst>
                <a:gd name="T0" fmla="*/ 415 w 154"/>
                <a:gd name="T1" fmla="*/ 986 h 144"/>
                <a:gd name="T2" fmla="*/ 402 w 154"/>
                <a:gd name="T3" fmla="*/ 1004 h 144"/>
                <a:gd name="T4" fmla="*/ 402 w 154"/>
                <a:gd name="T5" fmla="*/ 1022 h 144"/>
                <a:gd name="T6" fmla="*/ 376 w 154"/>
                <a:gd name="T7" fmla="*/ 1004 h 144"/>
                <a:gd name="T8" fmla="*/ 338 w 154"/>
                <a:gd name="T9" fmla="*/ 986 h 144"/>
                <a:gd name="T10" fmla="*/ 298 w 154"/>
                <a:gd name="T11" fmla="*/ 961 h 144"/>
                <a:gd name="T12" fmla="*/ 277 w 154"/>
                <a:gd name="T13" fmla="*/ 907 h 144"/>
                <a:gd name="T14" fmla="*/ 255 w 154"/>
                <a:gd name="T15" fmla="*/ 838 h 144"/>
                <a:gd name="T16" fmla="*/ 228 w 154"/>
                <a:gd name="T17" fmla="*/ 756 h 144"/>
                <a:gd name="T18" fmla="*/ 211 w 154"/>
                <a:gd name="T19" fmla="*/ 686 h 144"/>
                <a:gd name="T20" fmla="*/ 152 w 154"/>
                <a:gd name="T21" fmla="*/ 638 h 144"/>
                <a:gd name="T22" fmla="*/ 152 w 154"/>
                <a:gd name="T23" fmla="*/ 674 h 144"/>
                <a:gd name="T24" fmla="*/ 131 w 154"/>
                <a:gd name="T25" fmla="*/ 638 h 144"/>
                <a:gd name="T26" fmla="*/ 131 w 154"/>
                <a:gd name="T27" fmla="*/ 699 h 144"/>
                <a:gd name="T28" fmla="*/ 117 w 154"/>
                <a:gd name="T29" fmla="*/ 699 h 144"/>
                <a:gd name="T30" fmla="*/ 117 w 154"/>
                <a:gd name="T31" fmla="*/ 733 h 144"/>
                <a:gd name="T32" fmla="*/ 56 w 154"/>
                <a:gd name="T33" fmla="*/ 725 h 144"/>
                <a:gd name="T34" fmla="*/ 108 w 154"/>
                <a:gd name="T35" fmla="*/ 789 h 144"/>
                <a:gd name="T36" fmla="*/ 85 w 154"/>
                <a:gd name="T37" fmla="*/ 838 h 144"/>
                <a:gd name="T38" fmla="*/ 45 w 154"/>
                <a:gd name="T39" fmla="*/ 838 h 144"/>
                <a:gd name="T40" fmla="*/ 0 w 154"/>
                <a:gd name="T41" fmla="*/ 838 h 144"/>
                <a:gd name="T42" fmla="*/ 3 w 154"/>
                <a:gd name="T43" fmla="*/ 733 h 144"/>
                <a:gd name="T44" fmla="*/ 15 w 154"/>
                <a:gd name="T45" fmla="*/ 638 h 144"/>
                <a:gd name="T46" fmla="*/ 15 w 154"/>
                <a:gd name="T47" fmla="*/ 535 h 144"/>
                <a:gd name="T48" fmla="*/ 19 w 154"/>
                <a:gd name="T49" fmla="*/ 415 h 144"/>
                <a:gd name="T50" fmla="*/ 19 w 154"/>
                <a:gd name="T51" fmla="*/ 322 h 144"/>
                <a:gd name="T52" fmla="*/ 19 w 154"/>
                <a:gd name="T53" fmla="*/ 223 h 144"/>
                <a:gd name="T54" fmla="*/ 19 w 154"/>
                <a:gd name="T55" fmla="*/ 119 h 144"/>
                <a:gd name="T56" fmla="*/ 19 w 154"/>
                <a:gd name="T57" fmla="*/ 0 h 144"/>
                <a:gd name="T58" fmla="*/ 65 w 154"/>
                <a:gd name="T59" fmla="*/ 62 h 144"/>
                <a:gd name="T60" fmla="*/ 108 w 154"/>
                <a:gd name="T61" fmla="*/ 119 h 144"/>
                <a:gd name="T62" fmla="*/ 147 w 154"/>
                <a:gd name="T63" fmla="*/ 148 h 144"/>
                <a:gd name="T64" fmla="*/ 188 w 154"/>
                <a:gd name="T65" fmla="*/ 204 h 144"/>
                <a:gd name="T66" fmla="*/ 226 w 154"/>
                <a:gd name="T67" fmla="*/ 322 h 144"/>
                <a:gd name="T68" fmla="*/ 226 w 154"/>
                <a:gd name="T69" fmla="*/ 380 h 144"/>
                <a:gd name="T70" fmla="*/ 264 w 154"/>
                <a:gd name="T71" fmla="*/ 415 h 144"/>
                <a:gd name="T72" fmla="*/ 298 w 154"/>
                <a:gd name="T73" fmla="*/ 469 h 144"/>
                <a:gd name="T74" fmla="*/ 298 w 154"/>
                <a:gd name="T75" fmla="*/ 535 h 144"/>
                <a:gd name="T76" fmla="*/ 270 w 154"/>
                <a:gd name="T77" fmla="*/ 552 h 144"/>
                <a:gd name="T78" fmla="*/ 293 w 154"/>
                <a:gd name="T79" fmla="*/ 650 h 144"/>
                <a:gd name="T80" fmla="*/ 314 w 154"/>
                <a:gd name="T81" fmla="*/ 733 h 144"/>
                <a:gd name="T82" fmla="*/ 332 w 154"/>
                <a:gd name="T83" fmla="*/ 838 h 144"/>
                <a:gd name="T84" fmla="*/ 360 w 154"/>
                <a:gd name="T85" fmla="*/ 838 h 144"/>
                <a:gd name="T86" fmla="*/ 360 w 154"/>
                <a:gd name="T87" fmla="*/ 884 h 144"/>
                <a:gd name="T88" fmla="*/ 385 w 154"/>
                <a:gd name="T89" fmla="*/ 924 h 144"/>
                <a:gd name="T90" fmla="*/ 371 w 154"/>
                <a:gd name="T91" fmla="*/ 940 h 144"/>
                <a:gd name="T92" fmla="*/ 415 w 154"/>
                <a:gd name="T93" fmla="*/ 986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solidFill>
              <a:srgbClr val="E1E1E1"/>
            </a:solidFill>
            <a:ln w="3175">
              <a:solidFill>
                <a:srgbClr val="000000"/>
              </a:solidFill>
              <a:prstDash val="solid"/>
              <a:round/>
              <a:headEnd/>
              <a:tailEnd/>
            </a:ln>
          </p:spPr>
          <p:txBody>
            <a:bodyPr/>
            <a:lstStyle/>
            <a:p>
              <a:endParaRPr lang="en-US"/>
            </a:p>
          </p:txBody>
        </p:sp>
        <p:sp>
          <p:nvSpPr>
            <p:cNvPr id="35890" name="Freeform 4336"/>
            <p:cNvSpPr>
              <a:spLocks/>
            </p:cNvSpPr>
            <p:nvPr/>
          </p:nvSpPr>
          <p:spPr bwMode="auto">
            <a:xfrm>
              <a:off x="5127" y="2744"/>
              <a:ext cx="71" cy="45"/>
            </a:xfrm>
            <a:custGeom>
              <a:avLst/>
              <a:gdLst>
                <a:gd name="T0" fmla="*/ 165 w 64"/>
                <a:gd name="T1" fmla="*/ 0 h 36"/>
                <a:gd name="T2" fmla="*/ 150 w 64"/>
                <a:gd name="T3" fmla="*/ 94 h 36"/>
                <a:gd name="T4" fmla="*/ 148 w 64"/>
                <a:gd name="T5" fmla="*/ 110 h 36"/>
                <a:gd name="T6" fmla="*/ 150 w 64"/>
                <a:gd name="T7" fmla="*/ 148 h 36"/>
                <a:gd name="T8" fmla="*/ 122 w 64"/>
                <a:gd name="T9" fmla="*/ 185 h 36"/>
                <a:gd name="T10" fmla="*/ 67 w 64"/>
                <a:gd name="T11" fmla="*/ 270 h 36"/>
                <a:gd name="T12" fmla="*/ 30 w 64"/>
                <a:gd name="T13" fmla="*/ 233 h 36"/>
                <a:gd name="T14" fmla="*/ 3 w 64"/>
                <a:gd name="T15" fmla="*/ 195 h 36"/>
                <a:gd name="T16" fmla="*/ 0 w 64"/>
                <a:gd name="T17" fmla="*/ 148 h 36"/>
                <a:gd name="T18" fmla="*/ 54 w 64"/>
                <a:gd name="T19" fmla="*/ 156 h 36"/>
                <a:gd name="T20" fmla="*/ 67 w 64"/>
                <a:gd name="T21" fmla="*/ 94 h 36"/>
                <a:gd name="T22" fmla="*/ 67 w 64"/>
                <a:gd name="T23" fmla="*/ 125 h 36"/>
                <a:gd name="T24" fmla="*/ 91 w 64"/>
                <a:gd name="T25" fmla="*/ 156 h 36"/>
                <a:gd name="T26" fmla="*/ 125 w 64"/>
                <a:gd name="T27" fmla="*/ 76 h 36"/>
                <a:gd name="T28" fmla="*/ 125 w 64"/>
                <a:gd name="T29" fmla="*/ 0 h 36"/>
                <a:gd name="T30" fmla="*/ 150 w 64"/>
                <a:gd name="T31" fmla="*/ 0 h 36"/>
                <a:gd name="T32" fmla="*/ 165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prstDash val="solid"/>
              <a:round/>
              <a:headEnd/>
              <a:tailEnd/>
            </a:ln>
          </p:spPr>
          <p:txBody>
            <a:bodyPr/>
            <a:lstStyle/>
            <a:p>
              <a:endParaRPr lang="en-US"/>
            </a:p>
          </p:txBody>
        </p:sp>
        <p:sp>
          <p:nvSpPr>
            <p:cNvPr id="35891" name="Freeform 4337"/>
            <p:cNvSpPr>
              <a:spLocks/>
            </p:cNvSpPr>
            <p:nvPr/>
          </p:nvSpPr>
          <p:spPr bwMode="auto">
            <a:xfrm>
              <a:off x="5238" y="2768"/>
              <a:ext cx="20" cy="31"/>
            </a:xfrm>
            <a:custGeom>
              <a:avLst/>
              <a:gdLst>
                <a:gd name="T0" fmla="*/ 46 w 18"/>
                <a:gd name="T1" fmla="*/ 123 h 26"/>
                <a:gd name="T2" fmla="*/ 37 w 18"/>
                <a:gd name="T3" fmla="*/ 125 h 26"/>
                <a:gd name="T4" fmla="*/ 2 w 18"/>
                <a:gd name="T5" fmla="*/ 72 h 26"/>
                <a:gd name="T6" fmla="*/ 0 w 18"/>
                <a:gd name="T7" fmla="*/ 0 h 26"/>
                <a:gd name="T8" fmla="*/ 22 w 18"/>
                <a:gd name="T9" fmla="*/ 60 h 26"/>
                <a:gd name="T10" fmla="*/ 46 w 18"/>
                <a:gd name="T11" fmla="*/ 123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prstDash val="solid"/>
              <a:round/>
              <a:headEnd/>
              <a:tailEnd/>
            </a:ln>
          </p:spPr>
          <p:txBody>
            <a:bodyPr/>
            <a:lstStyle/>
            <a:p>
              <a:endParaRPr lang="en-US"/>
            </a:p>
          </p:txBody>
        </p:sp>
        <p:sp>
          <p:nvSpPr>
            <p:cNvPr id="35892" name="Freeform 4338"/>
            <p:cNvSpPr>
              <a:spLocks/>
            </p:cNvSpPr>
            <p:nvPr/>
          </p:nvSpPr>
          <p:spPr bwMode="auto">
            <a:xfrm>
              <a:off x="5174" y="2709"/>
              <a:ext cx="37" cy="43"/>
            </a:xfrm>
            <a:custGeom>
              <a:avLst/>
              <a:gdLst>
                <a:gd name="T0" fmla="*/ 92 w 33"/>
                <a:gd name="T1" fmla="*/ 179 h 35"/>
                <a:gd name="T2" fmla="*/ 78 w 33"/>
                <a:gd name="T3" fmla="*/ 222 h 35"/>
                <a:gd name="T4" fmla="*/ 44 w 33"/>
                <a:gd name="T5" fmla="*/ 88 h 35"/>
                <a:gd name="T6" fmla="*/ 19 w 33"/>
                <a:gd name="T7" fmla="*/ 48 h 35"/>
                <a:gd name="T8" fmla="*/ 0 w 33"/>
                <a:gd name="T9" fmla="*/ 0 h 35"/>
                <a:gd name="T10" fmla="*/ 34 w 33"/>
                <a:gd name="T11" fmla="*/ 48 h 35"/>
                <a:gd name="T12" fmla="*/ 65 w 33"/>
                <a:gd name="T13" fmla="*/ 107 h 35"/>
                <a:gd name="T14" fmla="*/ 92 w 33"/>
                <a:gd name="T15" fmla="*/ 179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prstDash val="solid"/>
              <a:round/>
              <a:headEnd/>
              <a:tailEnd/>
            </a:ln>
          </p:spPr>
          <p:txBody>
            <a:bodyPr/>
            <a:lstStyle/>
            <a:p>
              <a:endParaRPr lang="en-US"/>
            </a:p>
          </p:txBody>
        </p:sp>
        <p:sp>
          <p:nvSpPr>
            <p:cNvPr id="35893" name="Freeform 4339"/>
            <p:cNvSpPr>
              <a:spLocks/>
            </p:cNvSpPr>
            <p:nvPr/>
          </p:nvSpPr>
          <p:spPr bwMode="auto">
            <a:xfrm>
              <a:off x="5164" y="2864"/>
              <a:ext cx="4" cy="6"/>
            </a:xfrm>
            <a:custGeom>
              <a:avLst/>
              <a:gdLst>
                <a:gd name="T0" fmla="*/ 2 w 5"/>
                <a:gd name="T1" fmla="*/ 2 h 5"/>
                <a:gd name="T2" fmla="*/ 2 w 5"/>
                <a:gd name="T3" fmla="*/ 24 h 5"/>
                <a:gd name="T4" fmla="*/ 0 w 5"/>
                <a:gd name="T5" fmla="*/ 0 h 5"/>
                <a:gd name="T6" fmla="*/ 2 w 5"/>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2"/>
                  </a:moveTo>
                  <a:lnTo>
                    <a:pt x="3" y="5"/>
                  </a:lnTo>
                  <a:lnTo>
                    <a:pt x="0"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35894" name="Freeform 4340"/>
            <p:cNvSpPr>
              <a:spLocks/>
            </p:cNvSpPr>
            <p:nvPr/>
          </p:nvSpPr>
          <p:spPr bwMode="auto">
            <a:xfrm>
              <a:off x="5058" y="2310"/>
              <a:ext cx="2" cy="4"/>
            </a:xfrm>
            <a:custGeom>
              <a:avLst/>
              <a:gdLst>
                <a:gd name="T0" fmla="*/ 2 w 2"/>
                <a:gd name="T1" fmla="*/ 0 h 3"/>
                <a:gd name="T2" fmla="*/ 0 w 2"/>
                <a:gd name="T3" fmla="*/ 0 h 3"/>
                <a:gd name="T4" fmla="*/ 0 w 2"/>
                <a:gd name="T5" fmla="*/ 37 h 3"/>
                <a:gd name="T6" fmla="*/ 0 w 2"/>
                <a:gd name="T7" fmla="*/ 37 h 3"/>
                <a:gd name="T8" fmla="*/ 2 w 2"/>
                <a:gd name="T9" fmla="*/ 37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5895" name="Freeform 4341"/>
            <p:cNvSpPr>
              <a:spLocks/>
            </p:cNvSpPr>
            <p:nvPr/>
          </p:nvSpPr>
          <p:spPr bwMode="auto">
            <a:xfrm>
              <a:off x="5055" y="2314"/>
              <a:ext cx="3" cy="5"/>
            </a:xfrm>
            <a:custGeom>
              <a:avLst/>
              <a:gdLst>
                <a:gd name="T0" fmla="*/ 0 w 3"/>
                <a:gd name="T1" fmla="*/ 0 h 4"/>
                <a:gd name="T2" fmla="*/ 0 w 3"/>
                <a:gd name="T3" fmla="*/ 20 h 4"/>
                <a:gd name="T4" fmla="*/ 0 w 3"/>
                <a:gd name="T5" fmla="*/ 31 h 4"/>
                <a:gd name="T6" fmla="*/ 3 w 3"/>
                <a:gd name="T7" fmla="*/ 20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2"/>
                  </a:lnTo>
                  <a:lnTo>
                    <a:pt x="0" y="4"/>
                  </a:lnTo>
                  <a:lnTo>
                    <a:pt x="3"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5896" name="Freeform 4342"/>
            <p:cNvSpPr>
              <a:spLocks/>
            </p:cNvSpPr>
            <p:nvPr/>
          </p:nvSpPr>
          <p:spPr bwMode="auto">
            <a:xfrm>
              <a:off x="5049" y="2334"/>
              <a:ext cx="4" cy="4"/>
            </a:xfrm>
            <a:custGeom>
              <a:avLst/>
              <a:gdLst>
                <a:gd name="T0" fmla="*/ 0 w 2"/>
                <a:gd name="T1" fmla="*/ 37 h 3"/>
                <a:gd name="T2" fmla="*/ 0 w 2"/>
                <a:gd name="T3" fmla="*/ 0 h 3"/>
                <a:gd name="T4" fmla="*/ 0 w 2"/>
                <a:gd name="T5" fmla="*/ 0 h 3"/>
                <a:gd name="T6" fmla="*/ 1024 w 2"/>
                <a:gd name="T7" fmla="*/ 0 h 3"/>
                <a:gd name="T8" fmla="*/ 0 w 2"/>
                <a:gd name="T9" fmla="*/ 3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3"/>
                  </a:moveTo>
                  <a:lnTo>
                    <a:pt x="0" y="0"/>
                  </a:lnTo>
                  <a:lnTo>
                    <a:pt x="2"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35897" name="Freeform 4343"/>
            <p:cNvSpPr>
              <a:spLocks/>
            </p:cNvSpPr>
            <p:nvPr/>
          </p:nvSpPr>
          <p:spPr bwMode="auto">
            <a:xfrm>
              <a:off x="5047" y="2247"/>
              <a:ext cx="0" cy="4"/>
            </a:xfrm>
            <a:custGeom>
              <a:avLst/>
              <a:gdLst>
                <a:gd name="T0" fmla="*/ 0 h 3"/>
                <a:gd name="T1" fmla="*/ 37 h 3"/>
                <a:gd name="T2" fmla="*/ 0 h 3"/>
                <a:gd name="T3" fmla="*/ 0 h 3"/>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3">
                  <a:moveTo>
                    <a:pt x="0" y="0"/>
                  </a:move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5898" name="Rectangle 4344"/>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5899" name="Freeform 4345"/>
            <p:cNvSpPr>
              <a:spLocks/>
            </p:cNvSpPr>
            <p:nvPr/>
          </p:nvSpPr>
          <p:spPr bwMode="auto">
            <a:xfrm>
              <a:off x="5049" y="2285"/>
              <a:ext cx="4" cy="2"/>
            </a:xfrm>
            <a:custGeom>
              <a:avLst/>
              <a:gdLst>
                <a:gd name="T0" fmla="*/ 1024 w 2"/>
                <a:gd name="T1" fmla="*/ 0 h 2"/>
                <a:gd name="T2" fmla="*/ 0 w 2"/>
                <a:gd name="T3" fmla="*/ 2 h 2"/>
                <a:gd name="T4" fmla="*/ 0 w 2"/>
                <a:gd name="T5" fmla="*/ 0 h 2"/>
                <a:gd name="T6" fmla="*/ 1024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5900" name="Freeform 4346"/>
            <p:cNvSpPr>
              <a:spLocks/>
            </p:cNvSpPr>
            <p:nvPr/>
          </p:nvSpPr>
          <p:spPr bwMode="auto">
            <a:xfrm>
              <a:off x="4024" y="2059"/>
              <a:ext cx="89" cy="129"/>
            </a:xfrm>
            <a:custGeom>
              <a:avLst/>
              <a:gdLst>
                <a:gd name="T0" fmla="*/ 94 w 78"/>
                <a:gd name="T1" fmla="*/ 588 h 104"/>
                <a:gd name="T2" fmla="*/ 94 w 78"/>
                <a:gd name="T3" fmla="*/ 607 h 104"/>
                <a:gd name="T4" fmla="*/ 75 w 78"/>
                <a:gd name="T5" fmla="*/ 578 h 104"/>
                <a:gd name="T6" fmla="*/ 75 w 78"/>
                <a:gd name="T7" fmla="*/ 578 h 104"/>
                <a:gd name="T8" fmla="*/ 64 w 78"/>
                <a:gd name="T9" fmla="*/ 491 h 104"/>
                <a:gd name="T10" fmla="*/ 52 w 78"/>
                <a:gd name="T11" fmla="*/ 396 h 104"/>
                <a:gd name="T12" fmla="*/ 46 w 78"/>
                <a:gd name="T13" fmla="*/ 323 h 104"/>
                <a:gd name="T14" fmla="*/ 2 w 78"/>
                <a:gd name="T15" fmla="*/ 243 h 104"/>
                <a:gd name="T16" fmla="*/ 22 w 78"/>
                <a:gd name="T17" fmla="*/ 196 h 104"/>
                <a:gd name="T18" fmla="*/ 40 w 78"/>
                <a:gd name="T19" fmla="*/ 184 h 104"/>
                <a:gd name="T20" fmla="*/ 0 w 78"/>
                <a:gd name="T21" fmla="*/ 96 h 104"/>
                <a:gd name="T22" fmla="*/ 0 w 78"/>
                <a:gd name="T23" fmla="*/ 0 h 104"/>
                <a:gd name="T24" fmla="*/ 40 w 78"/>
                <a:gd name="T25" fmla="*/ 32 h 104"/>
                <a:gd name="T26" fmla="*/ 52 w 78"/>
                <a:gd name="T27" fmla="*/ 88 h 104"/>
                <a:gd name="T28" fmla="*/ 64 w 78"/>
                <a:gd name="T29" fmla="*/ 62 h 104"/>
                <a:gd name="T30" fmla="*/ 94 w 78"/>
                <a:gd name="T31" fmla="*/ 167 h 104"/>
                <a:gd name="T32" fmla="*/ 139 w 78"/>
                <a:gd name="T33" fmla="*/ 167 h 104"/>
                <a:gd name="T34" fmla="*/ 192 w 78"/>
                <a:gd name="T35" fmla="*/ 184 h 104"/>
                <a:gd name="T36" fmla="*/ 218 w 78"/>
                <a:gd name="T37" fmla="*/ 229 h 104"/>
                <a:gd name="T38" fmla="*/ 218 w 78"/>
                <a:gd name="T39" fmla="*/ 283 h 104"/>
                <a:gd name="T40" fmla="*/ 178 w 78"/>
                <a:gd name="T41" fmla="*/ 323 h 104"/>
                <a:gd name="T42" fmla="*/ 187 w 78"/>
                <a:gd name="T43" fmla="*/ 427 h 104"/>
                <a:gd name="T44" fmla="*/ 192 w 78"/>
                <a:gd name="T45" fmla="*/ 443 h 104"/>
                <a:gd name="T46" fmla="*/ 218 w 78"/>
                <a:gd name="T47" fmla="*/ 365 h 104"/>
                <a:gd name="T48" fmla="*/ 238 w 78"/>
                <a:gd name="T49" fmla="*/ 469 h 104"/>
                <a:gd name="T50" fmla="*/ 256 w 78"/>
                <a:gd name="T51" fmla="*/ 578 h 104"/>
                <a:gd name="T52" fmla="*/ 256 w 78"/>
                <a:gd name="T53" fmla="*/ 657 h 104"/>
                <a:gd name="T54" fmla="*/ 249 w 78"/>
                <a:gd name="T55" fmla="*/ 672 h 104"/>
                <a:gd name="T56" fmla="*/ 256 w 78"/>
                <a:gd name="T57" fmla="*/ 722 h 104"/>
                <a:gd name="T58" fmla="*/ 224 w 78"/>
                <a:gd name="T59" fmla="*/ 588 h 104"/>
                <a:gd name="T60" fmla="*/ 192 w 78"/>
                <a:gd name="T61" fmla="*/ 469 h 104"/>
                <a:gd name="T62" fmla="*/ 160 w 78"/>
                <a:gd name="T63" fmla="*/ 469 h 104"/>
                <a:gd name="T64" fmla="*/ 139 w 78"/>
                <a:gd name="T65" fmla="*/ 396 h 104"/>
                <a:gd name="T66" fmla="*/ 94 w 78"/>
                <a:gd name="T67" fmla="*/ 323 h 104"/>
                <a:gd name="T68" fmla="*/ 75 w 78"/>
                <a:gd name="T69" fmla="*/ 323 h 104"/>
                <a:gd name="T70" fmla="*/ 129 w 78"/>
                <a:gd name="T71" fmla="*/ 412 h 104"/>
                <a:gd name="T72" fmla="*/ 146 w 78"/>
                <a:gd name="T73" fmla="*/ 469 h 104"/>
                <a:gd name="T74" fmla="*/ 156 w 78"/>
                <a:gd name="T75" fmla="*/ 511 h 104"/>
                <a:gd name="T76" fmla="*/ 139 w 78"/>
                <a:gd name="T77" fmla="*/ 607 h 104"/>
                <a:gd name="T78" fmla="*/ 129 w 78"/>
                <a:gd name="T79" fmla="*/ 558 h 104"/>
                <a:gd name="T80" fmla="*/ 113 w 78"/>
                <a:gd name="T81" fmla="*/ 578 h 104"/>
                <a:gd name="T82" fmla="*/ 108 w 78"/>
                <a:gd name="T83" fmla="*/ 588 h 104"/>
                <a:gd name="T84" fmla="*/ 94 w 78"/>
                <a:gd name="T85" fmla="*/ 588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prstDash val="solid"/>
              <a:round/>
              <a:headEnd/>
              <a:tailEnd/>
            </a:ln>
          </p:spPr>
          <p:txBody>
            <a:bodyPr/>
            <a:lstStyle/>
            <a:p>
              <a:endParaRPr lang="en-US"/>
            </a:p>
          </p:txBody>
        </p:sp>
        <p:sp>
          <p:nvSpPr>
            <p:cNvPr id="35901" name="Freeform 4347"/>
            <p:cNvSpPr>
              <a:spLocks/>
            </p:cNvSpPr>
            <p:nvPr/>
          </p:nvSpPr>
          <p:spPr bwMode="auto">
            <a:xfrm>
              <a:off x="4031" y="2025"/>
              <a:ext cx="54" cy="32"/>
            </a:xfrm>
            <a:custGeom>
              <a:avLst/>
              <a:gdLst>
                <a:gd name="T0" fmla="*/ 78 w 49"/>
                <a:gd name="T1" fmla="*/ 2 h 26"/>
                <a:gd name="T2" fmla="*/ 25 w 49"/>
                <a:gd name="T3" fmla="*/ 0 h 26"/>
                <a:gd name="T4" fmla="*/ 0 w 49"/>
                <a:gd name="T5" fmla="*/ 107 h 26"/>
                <a:gd name="T6" fmla="*/ 2 w 49"/>
                <a:gd name="T7" fmla="*/ 146 h 26"/>
                <a:gd name="T8" fmla="*/ 55 w 49"/>
                <a:gd name="T9" fmla="*/ 169 h 26"/>
                <a:gd name="T10" fmla="*/ 90 w 49"/>
                <a:gd name="T11" fmla="*/ 146 h 26"/>
                <a:gd name="T12" fmla="*/ 118 w 49"/>
                <a:gd name="T13" fmla="*/ 146 h 26"/>
                <a:gd name="T14" fmla="*/ 112 w 49"/>
                <a:gd name="T15" fmla="*/ 90 h 26"/>
                <a:gd name="T16" fmla="*/ 100 w 49"/>
                <a:gd name="T17" fmla="*/ 59 h 26"/>
                <a:gd name="T18" fmla="*/ 78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35902" name="Freeform 4348"/>
            <p:cNvSpPr>
              <a:spLocks/>
            </p:cNvSpPr>
            <p:nvPr/>
          </p:nvSpPr>
          <p:spPr bwMode="auto">
            <a:xfrm>
              <a:off x="4306" y="2323"/>
              <a:ext cx="88" cy="93"/>
            </a:xfrm>
            <a:custGeom>
              <a:avLst/>
              <a:gdLst>
                <a:gd name="T0" fmla="*/ 142 w 80"/>
                <a:gd name="T1" fmla="*/ 391 h 75"/>
                <a:gd name="T2" fmla="*/ 147 w 80"/>
                <a:gd name="T3" fmla="*/ 491 h 75"/>
                <a:gd name="T4" fmla="*/ 122 w 80"/>
                <a:gd name="T5" fmla="*/ 469 h 75"/>
                <a:gd name="T6" fmla="*/ 111 w 80"/>
                <a:gd name="T7" fmla="*/ 491 h 75"/>
                <a:gd name="T8" fmla="*/ 89 w 80"/>
                <a:gd name="T9" fmla="*/ 518 h 75"/>
                <a:gd name="T10" fmla="*/ 67 w 80"/>
                <a:gd name="T11" fmla="*/ 518 h 75"/>
                <a:gd name="T12" fmla="*/ 55 w 80"/>
                <a:gd name="T13" fmla="*/ 491 h 75"/>
                <a:gd name="T14" fmla="*/ 50 w 80"/>
                <a:gd name="T15" fmla="*/ 443 h 75"/>
                <a:gd name="T16" fmla="*/ 39 w 80"/>
                <a:gd name="T17" fmla="*/ 469 h 75"/>
                <a:gd name="T18" fmla="*/ 34 w 80"/>
                <a:gd name="T19" fmla="*/ 391 h 75"/>
                <a:gd name="T20" fmla="*/ 25 w 80"/>
                <a:gd name="T21" fmla="*/ 376 h 75"/>
                <a:gd name="T22" fmla="*/ 4 w 80"/>
                <a:gd name="T23" fmla="*/ 278 h 75"/>
                <a:gd name="T24" fmla="*/ 0 w 80"/>
                <a:gd name="T25" fmla="*/ 181 h 75"/>
                <a:gd name="T26" fmla="*/ 21 w 80"/>
                <a:gd name="T27" fmla="*/ 50 h 75"/>
                <a:gd name="T28" fmla="*/ 63 w 80"/>
                <a:gd name="T29" fmla="*/ 50 h 75"/>
                <a:gd name="T30" fmla="*/ 100 w 80"/>
                <a:gd name="T31" fmla="*/ 50 h 75"/>
                <a:gd name="T32" fmla="*/ 133 w 80"/>
                <a:gd name="T33" fmla="*/ 95 h 75"/>
                <a:gd name="T34" fmla="*/ 133 w 80"/>
                <a:gd name="T35" fmla="*/ 62 h 75"/>
                <a:gd name="T36" fmla="*/ 144 w 80"/>
                <a:gd name="T37" fmla="*/ 26 h 75"/>
                <a:gd name="T38" fmla="*/ 161 w 80"/>
                <a:gd name="T39" fmla="*/ 50 h 75"/>
                <a:gd name="T40" fmla="*/ 188 w 80"/>
                <a:gd name="T41" fmla="*/ 0 h 75"/>
                <a:gd name="T42" fmla="*/ 190 w 80"/>
                <a:gd name="T43" fmla="*/ 110 h 75"/>
                <a:gd name="T44" fmla="*/ 190 w 80"/>
                <a:gd name="T45" fmla="*/ 207 h 75"/>
                <a:gd name="T46" fmla="*/ 190 w 80"/>
                <a:gd name="T47" fmla="*/ 315 h 75"/>
                <a:gd name="T48" fmla="*/ 157 w 80"/>
                <a:gd name="T49" fmla="*/ 357 h 75"/>
                <a:gd name="T50" fmla="*/ 142 w 80"/>
                <a:gd name="T51" fmla="*/ 391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solidFill>
              <a:srgbClr val="E1E1E1"/>
            </a:solidFill>
            <a:ln w="3175">
              <a:solidFill>
                <a:srgbClr val="000000"/>
              </a:solidFill>
              <a:prstDash val="solid"/>
              <a:round/>
              <a:headEnd/>
              <a:tailEnd/>
            </a:ln>
          </p:spPr>
          <p:txBody>
            <a:bodyPr/>
            <a:lstStyle/>
            <a:p>
              <a:endParaRPr lang="en-US"/>
            </a:p>
          </p:txBody>
        </p:sp>
        <p:sp>
          <p:nvSpPr>
            <p:cNvPr id="35903" name="Freeform 4349"/>
            <p:cNvSpPr>
              <a:spLocks/>
            </p:cNvSpPr>
            <p:nvPr/>
          </p:nvSpPr>
          <p:spPr bwMode="auto">
            <a:xfrm>
              <a:off x="5046" y="2349"/>
              <a:ext cx="3" cy="7"/>
            </a:xfrm>
            <a:custGeom>
              <a:avLst/>
              <a:gdLst>
                <a:gd name="T0" fmla="*/ 0 w 5"/>
                <a:gd name="T1" fmla="*/ 108 h 5"/>
                <a:gd name="T2" fmla="*/ 0 w 5"/>
                <a:gd name="T3" fmla="*/ 41 h 5"/>
                <a:gd name="T4" fmla="*/ 1 w 5"/>
                <a:gd name="T5" fmla="*/ 0 h 5"/>
                <a:gd name="T6" fmla="*/ 1 w 5"/>
                <a:gd name="T7" fmla="*/ 0 h 5"/>
                <a:gd name="T8" fmla="*/ 0 w 5"/>
                <a:gd name="T9" fmla="*/ 10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0" y="2"/>
                  </a:lnTo>
                  <a:lnTo>
                    <a:pt x="2" y="0"/>
                  </a:lnTo>
                  <a:lnTo>
                    <a:pt x="5" y="0"/>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35904" name="Freeform 4350"/>
            <p:cNvSpPr>
              <a:spLocks/>
            </p:cNvSpPr>
            <p:nvPr/>
          </p:nvSpPr>
          <p:spPr bwMode="auto">
            <a:xfrm>
              <a:off x="4479" y="2153"/>
              <a:ext cx="3" cy="5"/>
            </a:xfrm>
            <a:custGeom>
              <a:avLst/>
              <a:gdLst>
                <a:gd name="T0" fmla="*/ 93 w 2"/>
                <a:gd name="T1" fmla="*/ 0 h 4"/>
                <a:gd name="T2" fmla="*/ 0 w 2"/>
                <a:gd name="T3" fmla="*/ 31 h 4"/>
                <a:gd name="T4" fmla="*/ 0 w 2"/>
                <a:gd name="T5" fmla="*/ 20 h 4"/>
                <a:gd name="T6" fmla="*/ 93 w 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2" y="0"/>
                  </a:moveTo>
                  <a:lnTo>
                    <a:pt x="0" y="4"/>
                  </a:lnTo>
                  <a:lnTo>
                    <a:pt x="0" y="2"/>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5905" name="Freeform 4351"/>
            <p:cNvSpPr>
              <a:spLocks/>
            </p:cNvSpPr>
            <p:nvPr/>
          </p:nvSpPr>
          <p:spPr bwMode="auto">
            <a:xfrm>
              <a:off x="4246" y="2153"/>
              <a:ext cx="146" cy="188"/>
            </a:xfrm>
            <a:custGeom>
              <a:avLst/>
              <a:gdLst>
                <a:gd name="T0" fmla="*/ 194 w 131"/>
                <a:gd name="T1" fmla="*/ 289 h 151"/>
                <a:gd name="T2" fmla="*/ 184 w 131"/>
                <a:gd name="T3" fmla="*/ 234 h 151"/>
                <a:gd name="T4" fmla="*/ 165 w 131"/>
                <a:gd name="T5" fmla="*/ 186 h 151"/>
                <a:gd name="T6" fmla="*/ 140 w 131"/>
                <a:gd name="T7" fmla="*/ 204 h 151"/>
                <a:gd name="T8" fmla="*/ 113 w 131"/>
                <a:gd name="T9" fmla="*/ 126 h 151"/>
                <a:gd name="T10" fmla="*/ 99 w 131"/>
                <a:gd name="T11" fmla="*/ 77 h 151"/>
                <a:gd name="T12" fmla="*/ 71 w 131"/>
                <a:gd name="T13" fmla="*/ 0 h 151"/>
                <a:gd name="T14" fmla="*/ 50 w 131"/>
                <a:gd name="T15" fmla="*/ 0 h 151"/>
                <a:gd name="T16" fmla="*/ 59 w 131"/>
                <a:gd name="T17" fmla="*/ 149 h 151"/>
                <a:gd name="T18" fmla="*/ 45 w 131"/>
                <a:gd name="T19" fmla="*/ 126 h 151"/>
                <a:gd name="T20" fmla="*/ 40 w 131"/>
                <a:gd name="T21" fmla="*/ 118 h 151"/>
                <a:gd name="T22" fmla="*/ 20 w 131"/>
                <a:gd name="T23" fmla="*/ 204 h 151"/>
                <a:gd name="T24" fmla="*/ 0 w 131"/>
                <a:gd name="T25" fmla="*/ 254 h 151"/>
                <a:gd name="T26" fmla="*/ 20 w 131"/>
                <a:gd name="T27" fmla="*/ 289 h 151"/>
                <a:gd name="T28" fmla="*/ 20 w 131"/>
                <a:gd name="T29" fmla="*/ 354 h 151"/>
                <a:gd name="T30" fmla="*/ 50 w 131"/>
                <a:gd name="T31" fmla="*/ 354 h 151"/>
                <a:gd name="T32" fmla="*/ 59 w 131"/>
                <a:gd name="T33" fmla="*/ 489 h 151"/>
                <a:gd name="T34" fmla="*/ 59 w 131"/>
                <a:gd name="T35" fmla="*/ 621 h 151"/>
                <a:gd name="T36" fmla="*/ 96 w 131"/>
                <a:gd name="T37" fmla="*/ 537 h 151"/>
                <a:gd name="T38" fmla="*/ 119 w 131"/>
                <a:gd name="T39" fmla="*/ 562 h 151"/>
                <a:gd name="T40" fmla="*/ 140 w 131"/>
                <a:gd name="T41" fmla="*/ 537 h 151"/>
                <a:gd name="T42" fmla="*/ 165 w 131"/>
                <a:gd name="T43" fmla="*/ 499 h 151"/>
                <a:gd name="T44" fmla="*/ 207 w 131"/>
                <a:gd name="T45" fmla="*/ 621 h 151"/>
                <a:gd name="T46" fmla="*/ 214 w 131"/>
                <a:gd name="T47" fmla="*/ 708 h 151"/>
                <a:gd name="T48" fmla="*/ 256 w 131"/>
                <a:gd name="T49" fmla="*/ 852 h 151"/>
                <a:gd name="T50" fmla="*/ 266 w 131"/>
                <a:gd name="T51" fmla="*/ 962 h 151"/>
                <a:gd name="T52" fmla="*/ 253 w 131"/>
                <a:gd name="T53" fmla="*/ 1037 h 151"/>
                <a:gd name="T54" fmla="*/ 286 w 131"/>
                <a:gd name="T55" fmla="*/ 1086 h 151"/>
                <a:gd name="T56" fmla="*/ 286 w 131"/>
                <a:gd name="T57" fmla="*/ 1052 h 151"/>
                <a:gd name="T58" fmla="*/ 302 w 131"/>
                <a:gd name="T59" fmla="*/ 1017 h 151"/>
                <a:gd name="T60" fmla="*/ 319 w 131"/>
                <a:gd name="T61" fmla="*/ 1037 h 151"/>
                <a:gd name="T62" fmla="*/ 349 w 131"/>
                <a:gd name="T63" fmla="*/ 987 h 151"/>
                <a:gd name="T64" fmla="*/ 339 w 131"/>
                <a:gd name="T65" fmla="*/ 875 h 151"/>
                <a:gd name="T66" fmla="*/ 334 w 131"/>
                <a:gd name="T67" fmla="*/ 852 h 151"/>
                <a:gd name="T68" fmla="*/ 334 w 131"/>
                <a:gd name="T69" fmla="*/ 817 h 151"/>
                <a:gd name="T70" fmla="*/ 298 w 131"/>
                <a:gd name="T71" fmla="*/ 727 h 151"/>
                <a:gd name="T72" fmla="*/ 280 w 131"/>
                <a:gd name="T73" fmla="*/ 639 h 151"/>
                <a:gd name="T74" fmla="*/ 246 w 131"/>
                <a:gd name="T75" fmla="*/ 562 h 151"/>
                <a:gd name="T76" fmla="*/ 228 w 131"/>
                <a:gd name="T77" fmla="*/ 473 h 151"/>
                <a:gd name="T78" fmla="*/ 167 w 131"/>
                <a:gd name="T79" fmla="*/ 377 h 151"/>
                <a:gd name="T80" fmla="*/ 181 w 131"/>
                <a:gd name="T81" fmla="*/ 340 h 151"/>
                <a:gd name="T82" fmla="*/ 204 w 131"/>
                <a:gd name="T83" fmla="*/ 316 h 151"/>
                <a:gd name="T84" fmla="*/ 194 w 131"/>
                <a:gd name="T85" fmla="*/ 289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prstDash val="solid"/>
              <a:round/>
              <a:headEnd/>
              <a:tailEnd/>
            </a:ln>
          </p:spPr>
          <p:txBody>
            <a:bodyPr/>
            <a:lstStyle/>
            <a:p>
              <a:endParaRPr lang="en-US"/>
            </a:p>
          </p:txBody>
        </p:sp>
        <p:sp>
          <p:nvSpPr>
            <p:cNvPr id="35906" name="Freeform 4352"/>
            <p:cNvSpPr>
              <a:spLocks/>
            </p:cNvSpPr>
            <p:nvPr/>
          </p:nvSpPr>
          <p:spPr bwMode="auto">
            <a:xfrm>
              <a:off x="4108" y="2015"/>
              <a:ext cx="155" cy="407"/>
            </a:xfrm>
            <a:custGeom>
              <a:avLst/>
              <a:gdLst>
                <a:gd name="T0" fmla="*/ 208 w 138"/>
                <a:gd name="T1" fmla="*/ 562 h 329"/>
                <a:gd name="T2" fmla="*/ 208 w 138"/>
                <a:gd name="T3" fmla="*/ 465 h 329"/>
                <a:gd name="T4" fmla="*/ 234 w 138"/>
                <a:gd name="T5" fmla="*/ 320 h 329"/>
                <a:gd name="T6" fmla="*/ 226 w 138"/>
                <a:gd name="T7" fmla="*/ 135 h 329"/>
                <a:gd name="T8" fmla="*/ 163 w 138"/>
                <a:gd name="T9" fmla="*/ 0 h 329"/>
                <a:gd name="T10" fmla="*/ 159 w 138"/>
                <a:gd name="T11" fmla="*/ 115 h 329"/>
                <a:gd name="T12" fmla="*/ 159 w 138"/>
                <a:gd name="T13" fmla="*/ 176 h 329"/>
                <a:gd name="T14" fmla="*/ 84 w 138"/>
                <a:gd name="T15" fmla="*/ 278 h 329"/>
                <a:gd name="T16" fmla="*/ 78 w 138"/>
                <a:gd name="T17" fmla="*/ 424 h 329"/>
                <a:gd name="T18" fmla="*/ 34 w 138"/>
                <a:gd name="T19" fmla="*/ 562 h 329"/>
                <a:gd name="T20" fmla="*/ 27 w 138"/>
                <a:gd name="T21" fmla="*/ 807 h 329"/>
                <a:gd name="T22" fmla="*/ 3 w 138"/>
                <a:gd name="T23" fmla="*/ 880 h 329"/>
                <a:gd name="T24" fmla="*/ 27 w 138"/>
                <a:gd name="T25" fmla="*/ 1012 h 329"/>
                <a:gd name="T26" fmla="*/ 43 w 138"/>
                <a:gd name="T27" fmla="*/ 998 h 329"/>
                <a:gd name="T28" fmla="*/ 54 w 138"/>
                <a:gd name="T29" fmla="*/ 1060 h 329"/>
                <a:gd name="T30" fmla="*/ 89 w 138"/>
                <a:gd name="T31" fmla="*/ 1116 h 329"/>
                <a:gd name="T32" fmla="*/ 89 w 138"/>
                <a:gd name="T33" fmla="*/ 1175 h 329"/>
                <a:gd name="T34" fmla="*/ 111 w 138"/>
                <a:gd name="T35" fmla="*/ 1222 h 329"/>
                <a:gd name="T36" fmla="*/ 125 w 138"/>
                <a:gd name="T37" fmla="*/ 1433 h 329"/>
                <a:gd name="T38" fmla="*/ 143 w 138"/>
                <a:gd name="T39" fmla="*/ 1463 h 329"/>
                <a:gd name="T40" fmla="*/ 159 w 138"/>
                <a:gd name="T41" fmla="*/ 1567 h 329"/>
                <a:gd name="T42" fmla="*/ 179 w 138"/>
                <a:gd name="T43" fmla="*/ 1528 h 329"/>
                <a:gd name="T44" fmla="*/ 203 w 138"/>
                <a:gd name="T45" fmla="*/ 1492 h 329"/>
                <a:gd name="T46" fmla="*/ 226 w 138"/>
                <a:gd name="T47" fmla="*/ 1480 h 329"/>
                <a:gd name="T48" fmla="*/ 249 w 138"/>
                <a:gd name="T49" fmla="*/ 1433 h 329"/>
                <a:gd name="T50" fmla="*/ 291 w 138"/>
                <a:gd name="T51" fmla="*/ 1642 h 329"/>
                <a:gd name="T52" fmla="*/ 309 w 138"/>
                <a:gd name="T53" fmla="*/ 1781 h 329"/>
                <a:gd name="T54" fmla="*/ 341 w 138"/>
                <a:gd name="T55" fmla="*/ 1964 h 329"/>
                <a:gd name="T56" fmla="*/ 346 w 138"/>
                <a:gd name="T57" fmla="*/ 2150 h 329"/>
                <a:gd name="T58" fmla="*/ 348 w 138"/>
                <a:gd name="T59" fmla="*/ 2222 h 329"/>
                <a:gd name="T60" fmla="*/ 388 w 138"/>
                <a:gd name="T61" fmla="*/ 2055 h 329"/>
                <a:gd name="T62" fmla="*/ 359 w 138"/>
                <a:gd name="T63" fmla="*/ 1831 h 329"/>
                <a:gd name="T64" fmla="*/ 309 w 138"/>
                <a:gd name="T65" fmla="*/ 1689 h 329"/>
                <a:gd name="T66" fmla="*/ 320 w 138"/>
                <a:gd name="T67" fmla="*/ 1567 h 329"/>
                <a:gd name="T68" fmla="*/ 320 w 138"/>
                <a:gd name="T69" fmla="*/ 1480 h 329"/>
                <a:gd name="T70" fmla="*/ 245 w 138"/>
                <a:gd name="T71" fmla="*/ 1222 h 329"/>
                <a:gd name="T72" fmla="*/ 273 w 138"/>
                <a:gd name="T73" fmla="*/ 1089 h 329"/>
                <a:gd name="T74" fmla="*/ 325 w 138"/>
                <a:gd name="T75" fmla="*/ 1012 h 329"/>
                <a:gd name="T76" fmla="*/ 372 w 138"/>
                <a:gd name="T77" fmla="*/ 950 h 329"/>
                <a:gd name="T78" fmla="*/ 377 w 138"/>
                <a:gd name="T79" fmla="*/ 833 h 329"/>
                <a:gd name="T80" fmla="*/ 325 w 138"/>
                <a:gd name="T81" fmla="*/ 788 h 329"/>
                <a:gd name="T82" fmla="*/ 307 w 138"/>
                <a:gd name="T83" fmla="*/ 678 h 329"/>
                <a:gd name="T84" fmla="*/ 263 w 138"/>
                <a:gd name="T85" fmla="*/ 562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solidFill>
              <a:srgbClr val="E1E1E1"/>
            </a:solidFill>
            <a:ln w="3175">
              <a:solidFill>
                <a:srgbClr val="000000"/>
              </a:solidFill>
              <a:prstDash val="solid"/>
              <a:round/>
              <a:headEnd/>
              <a:tailEnd/>
            </a:ln>
          </p:spPr>
          <p:txBody>
            <a:bodyPr/>
            <a:lstStyle/>
            <a:p>
              <a:endParaRPr lang="en-US"/>
            </a:p>
          </p:txBody>
        </p:sp>
        <p:sp>
          <p:nvSpPr>
            <p:cNvPr id="35907" name="Freeform 4353"/>
            <p:cNvSpPr>
              <a:spLocks/>
            </p:cNvSpPr>
            <p:nvPr/>
          </p:nvSpPr>
          <p:spPr bwMode="auto">
            <a:xfrm>
              <a:off x="4603" y="2235"/>
              <a:ext cx="85" cy="135"/>
            </a:xfrm>
            <a:custGeom>
              <a:avLst/>
              <a:gdLst>
                <a:gd name="T0" fmla="*/ 39 w 76"/>
                <a:gd name="T1" fmla="*/ 464 h 109"/>
                <a:gd name="T2" fmla="*/ 39 w 76"/>
                <a:gd name="T3" fmla="*/ 513 h 109"/>
                <a:gd name="T4" fmla="*/ 2 w 76"/>
                <a:gd name="T5" fmla="*/ 378 h 109"/>
                <a:gd name="T6" fmla="*/ 0 w 76"/>
                <a:gd name="T7" fmla="*/ 305 h 109"/>
                <a:gd name="T8" fmla="*/ 23 w 76"/>
                <a:gd name="T9" fmla="*/ 305 h 109"/>
                <a:gd name="T10" fmla="*/ 19 w 76"/>
                <a:gd name="T11" fmla="*/ 181 h 109"/>
                <a:gd name="T12" fmla="*/ 15 w 76"/>
                <a:gd name="T13" fmla="*/ 62 h 109"/>
                <a:gd name="T14" fmla="*/ 19 w 76"/>
                <a:gd name="T15" fmla="*/ 0 h 109"/>
                <a:gd name="T16" fmla="*/ 77 w 76"/>
                <a:gd name="T17" fmla="*/ 26 h 109"/>
                <a:gd name="T18" fmla="*/ 86 w 76"/>
                <a:gd name="T19" fmla="*/ 62 h 109"/>
                <a:gd name="T20" fmla="*/ 96 w 76"/>
                <a:gd name="T21" fmla="*/ 156 h 109"/>
                <a:gd name="T22" fmla="*/ 105 w 76"/>
                <a:gd name="T23" fmla="*/ 229 h 109"/>
                <a:gd name="T24" fmla="*/ 91 w 76"/>
                <a:gd name="T25" fmla="*/ 305 h 109"/>
                <a:gd name="T26" fmla="*/ 77 w 76"/>
                <a:gd name="T27" fmla="*/ 353 h 109"/>
                <a:gd name="T28" fmla="*/ 77 w 76"/>
                <a:gd name="T29" fmla="*/ 437 h 109"/>
                <a:gd name="T30" fmla="*/ 105 w 76"/>
                <a:gd name="T31" fmla="*/ 573 h 109"/>
                <a:gd name="T32" fmla="*/ 116 w 76"/>
                <a:gd name="T33" fmla="*/ 573 h 109"/>
                <a:gd name="T34" fmla="*/ 116 w 76"/>
                <a:gd name="T35" fmla="*/ 549 h 109"/>
                <a:gd name="T36" fmla="*/ 144 w 76"/>
                <a:gd name="T37" fmla="*/ 549 h 109"/>
                <a:gd name="T38" fmla="*/ 162 w 76"/>
                <a:gd name="T39" fmla="*/ 599 h 109"/>
                <a:gd name="T40" fmla="*/ 167 w 76"/>
                <a:gd name="T41" fmla="*/ 573 h 109"/>
                <a:gd name="T42" fmla="*/ 187 w 76"/>
                <a:gd name="T43" fmla="*/ 613 h 109"/>
                <a:gd name="T44" fmla="*/ 179 w 76"/>
                <a:gd name="T45" fmla="*/ 632 h 109"/>
                <a:gd name="T46" fmla="*/ 192 w 76"/>
                <a:gd name="T47" fmla="*/ 680 h 109"/>
                <a:gd name="T48" fmla="*/ 209 w 76"/>
                <a:gd name="T49" fmla="*/ 694 h 109"/>
                <a:gd name="T50" fmla="*/ 192 w 76"/>
                <a:gd name="T51" fmla="*/ 747 h 109"/>
                <a:gd name="T52" fmla="*/ 192 w 76"/>
                <a:gd name="T53" fmla="*/ 712 h 109"/>
                <a:gd name="T54" fmla="*/ 167 w 76"/>
                <a:gd name="T55" fmla="*/ 680 h 109"/>
                <a:gd name="T56" fmla="*/ 147 w 76"/>
                <a:gd name="T57" fmla="*/ 613 h 109"/>
                <a:gd name="T58" fmla="*/ 130 w 76"/>
                <a:gd name="T59" fmla="*/ 599 h 109"/>
                <a:gd name="T60" fmla="*/ 135 w 76"/>
                <a:gd name="T61" fmla="*/ 680 h 109"/>
                <a:gd name="T62" fmla="*/ 91 w 76"/>
                <a:gd name="T63" fmla="*/ 580 h 109"/>
                <a:gd name="T64" fmla="*/ 63 w 76"/>
                <a:gd name="T65" fmla="*/ 613 h 109"/>
                <a:gd name="T66" fmla="*/ 50 w 76"/>
                <a:gd name="T67" fmla="*/ 599 h 109"/>
                <a:gd name="T68" fmla="*/ 50 w 76"/>
                <a:gd name="T69" fmla="*/ 540 h 109"/>
                <a:gd name="T70" fmla="*/ 56 w 76"/>
                <a:gd name="T71" fmla="*/ 487 h 109"/>
                <a:gd name="T72" fmla="*/ 39 w 76"/>
                <a:gd name="T73" fmla="*/ 464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35908" name="Freeform 4354"/>
            <p:cNvSpPr>
              <a:spLocks/>
            </p:cNvSpPr>
            <p:nvPr/>
          </p:nvSpPr>
          <p:spPr bwMode="auto">
            <a:xfrm>
              <a:off x="4660" y="2434"/>
              <a:ext cx="80" cy="91"/>
            </a:xfrm>
            <a:custGeom>
              <a:avLst/>
              <a:gdLst>
                <a:gd name="T0" fmla="*/ 126 w 73"/>
                <a:gd name="T1" fmla="*/ 529 h 73"/>
                <a:gd name="T2" fmla="*/ 123 w 73"/>
                <a:gd name="T3" fmla="*/ 477 h 73"/>
                <a:gd name="T4" fmla="*/ 118 w 73"/>
                <a:gd name="T5" fmla="*/ 497 h 73"/>
                <a:gd name="T6" fmla="*/ 75 w 73"/>
                <a:gd name="T7" fmla="*/ 405 h 73"/>
                <a:gd name="T8" fmla="*/ 79 w 73"/>
                <a:gd name="T9" fmla="*/ 304 h 73"/>
                <a:gd name="T10" fmla="*/ 65 w 73"/>
                <a:gd name="T11" fmla="*/ 242 h 73"/>
                <a:gd name="T12" fmla="*/ 52 w 73"/>
                <a:gd name="T13" fmla="*/ 267 h 73"/>
                <a:gd name="T14" fmla="*/ 41 w 73"/>
                <a:gd name="T15" fmla="*/ 267 h 73"/>
                <a:gd name="T16" fmla="*/ 37 w 73"/>
                <a:gd name="T17" fmla="*/ 290 h 73"/>
                <a:gd name="T18" fmla="*/ 24 w 73"/>
                <a:gd name="T19" fmla="*/ 242 h 73"/>
                <a:gd name="T20" fmla="*/ 4 w 73"/>
                <a:gd name="T21" fmla="*/ 322 h 73"/>
                <a:gd name="T22" fmla="*/ 0 w 73"/>
                <a:gd name="T23" fmla="*/ 354 h 73"/>
                <a:gd name="T24" fmla="*/ 2 w 73"/>
                <a:gd name="T25" fmla="*/ 258 h 73"/>
                <a:gd name="T26" fmla="*/ 37 w 73"/>
                <a:gd name="T27" fmla="*/ 187 h 73"/>
                <a:gd name="T28" fmla="*/ 52 w 73"/>
                <a:gd name="T29" fmla="*/ 126 h 73"/>
                <a:gd name="T30" fmla="*/ 65 w 73"/>
                <a:gd name="T31" fmla="*/ 207 h 73"/>
                <a:gd name="T32" fmla="*/ 79 w 73"/>
                <a:gd name="T33" fmla="*/ 187 h 73"/>
                <a:gd name="T34" fmla="*/ 92 w 73"/>
                <a:gd name="T35" fmla="*/ 150 h 73"/>
                <a:gd name="T36" fmla="*/ 95 w 73"/>
                <a:gd name="T37" fmla="*/ 96 h 73"/>
                <a:gd name="T38" fmla="*/ 112 w 73"/>
                <a:gd name="T39" fmla="*/ 96 h 73"/>
                <a:gd name="T40" fmla="*/ 118 w 73"/>
                <a:gd name="T41" fmla="*/ 96 h 73"/>
                <a:gd name="T42" fmla="*/ 118 w 73"/>
                <a:gd name="T43" fmla="*/ 0 h 73"/>
                <a:gd name="T44" fmla="*/ 146 w 73"/>
                <a:gd name="T45" fmla="*/ 50 h 73"/>
                <a:gd name="T46" fmla="*/ 150 w 73"/>
                <a:gd name="T47" fmla="*/ 150 h 73"/>
                <a:gd name="T48" fmla="*/ 165 w 73"/>
                <a:gd name="T49" fmla="*/ 304 h 73"/>
                <a:gd name="T50" fmla="*/ 155 w 73"/>
                <a:gd name="T51" fmla="*/ 379 h 73"/>
                <a:gd name="T52" fmla="*/ 155 w 73"/>
                <a:gd name="T53" fmla="*/ 430 h 73"/>
                <a:gd name="T54" fmla="*/ 138 w 73"/>
                <a:gd name="T55" fmla="*/ 322 h 73"/>
                <a:gd name="T56" fmla="*/ 123 w 73"/>
                <a:gd name="T57" fmla="*/ 354 h 73"/>
                <a:gd name="T58" fmla="*/ 135 w 73"/>
                <a:gd name="T59" fmla="*/ 430 h 73"/>
                <a:gd name="T60" fmla="*/ 126 w 73"/>
                <a:gd name="T61" fmla="*/ 529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solidFill>
              <a:srgbClr val="E1E1E1"/>
            </a:solidFill>
            <a:ln w="3175">
              <a:solidFill>
                <a:srgbClr val="000000"/>
              </a:solidFill>
              <a:prstDash val="solid"/>
              <a:round/>
              <a:headEnd/>
              <a:tailEnd/>
            </a:ln>
          </p:spPr>
          <p:txBody>
            <a:bodyPr/>
            <a:lstStyle/>
            <a:p>
              <a:endParaRPr lang="en-US"/>
            </a:p>
          </p:txBody>
        </p:sp>
        <p:sp>
          <p:nvSpPr>
            <p:cNvPr id="35909" name="Freeform 4355"/>
            <p:cNvSpPr>
              <a:spLocks/>
            </p:cNvSpPr>
            <p:nvPr/>
          </p:nvSpPr>
          <p:spPr bwMode="auto">
            <a:xfrm>
              <a:off x="4663" y="2408"/>
              <a:ext cx="16" cy="38"/>
            </a:xfrm>
            <a:custGeom>
              <a:avLst/>
              <a:gdLst>
                <a:gd name="T0" fmla="*/ 46 w 14"/>
                <a:gd name="T1" fmla="*/ 0 h 31"/>
                <a:gd name="T2" fmla="*/ 40 w 14"/>
                <a:gd name="T3" fmla="*/ 148 h 31"/>
                <a:gd name="T4" fmla="*/ 40 w 14"/>
                <a:gd name="T5" fmla="*/ 197 h 31"/>
                <a:gd name="T6" fmla="*/ 0 w 14"/>
                <a:gd name="T7" fmla="*/ 137 h 31"/>
                <a:gd name="T8" fmla="*/ 3 w 14"/>
                <a:gd name="T9" fmla="*/ 108 h 31"/>
                <a:gd name="T10" fmla="*/ 22 w 14"/>
                <a:gd name="T11" fmla="*/ 0 h 31"/>
                <a:gd name="T12" fmla="*/ 46 w 14"/>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35910" name="Freeform 4356"/>
            <p:cNvSpPr>
              <a:spLocks/>
            </p:cNvSpPr>
            <p:nvPr/>
          </p:nvSpPr>
          <p:spPr bwMode="auto">
            <a:xfrm>
              <a:off x="4691" y="2370"/>
              <a:ext cx="28" cy="35"/>
            </a:xfrm>
            <a:custGeom>
              <a:avLst/>
              <a:gdLst>
                <a:gd name="T0" fmla="*/ 37 w 26"/>
                <a:gd name="T1" fmla="*/ 195 h 28"/>
                <a:gd name="T2" fmla="*/ 22 w 26"/>
                <a:gd name="T3" fmla="*/ 138 h 28"/>
                <a:gd name="T4" fmla="*/ 0 w 26"/>
                <a:gd name="T5" fmla="*/ 20 h 28"/>
                <a:gd name="T6" fmla="*/ 26 w 26"/>
                <a:gd name="T7" fmla="*/ 0 h 28"/>
                <a:gd name="T8" fmla="*/ 37 w 26"/>
                <a:gd name="T9" fmla="*/ 88 h 28"/>
                <a:gd name="T10" fmla="*/ 50 w 26"/>
                <a:gd name="T11" fmla="*/ 211 h 28"/>
                <a:gd name="T12" fmla="*/ 37 w 26"/>
                <a:gd name="T13" fmla="*/ 195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prstDash val="solid"/>
              <a:round/>
              <a:headEnd/>
              <a:tailEnd/>
            </a:ln>
          </p:spPr>
          <p:txBody>
            <a:bodyPr/>
            <a:lstStyle/>
            <a:p>
              <a:endParaRPr lang="en-US"/>
            </a:p>
          </p:txBody>
        </p:sp>
        <p:sp>
          <p:nvSpPr>
            <p:cNvPr id="35911" name="Freeform 4357"/>
            <p:cNvSpPr>
              <a:spLocks/>
            </p:cNvSpPr>
            <p:nvPr/>
          </p:nvSpPr>
          <p:spPr bwMode="auto">
            <a:xfrm>
              <a:off x="4651" y="2387"/>
              <a:ext cx="20" cy="29"/>
            </a:xfrm>
            <a:custGeom>
              <a:avLst/>
              <a:gdLst>
                <a:gd name="T0" fmla="*/ 28 w 19"/>
                <a:gd name="T1" fmla="*/ 32 h 23"/>
                <a:gd name="T2" fmla="*/ 3 w 19"/>
                <a:gd name="T3" fmla="*/ 0 h 23"/>
                <a:gd name="T4" fmla="*/ 0 w 19"/>
                <a:gd name="T5" fmla="*/ 0 h 23"/>
                <a:gd name="T6" fmla="*/ 5 w 19"/>
                <a:gd name="T7" fmla="*/ 187 h 23"/>
                <a:gd name="T8" fmla="*/ 28 w 19"/>
                <a:gd name="T9" fmla="*/ 59 h 23"/>
                <a:gd name="T10" fmla="*/ 28 w 19"/>
                <a:gd name="T11" fmla="*/ 32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prstDash val="solid"/>
              <a:round/>
              <a:headEnd/>
              <a:tailEnd/>
            </a:ln>
          </p:spPr>
          <p:txBody>
            <a:bodyPr/>
            <a:lstStyle/>
            <a:p>
              <a:endParaRPr lang="en-US"/>
            </a:p>
          </p:txBody>
        </p:sp>
        <p:sp>
          <p:nvSpPr>
            <p:cNvPr id="35912" name="Freeform 4358"/>
            <p:cNvSpPr>
              <a:spLocks/>
            </p:cNvSpPr>
            <p:nvPr/>
          </p:nvSpPr>
          <p:spPr bwMode="auto">
            <a:xfrm>
              <a:off x="4575" y="2399"/>
              <a:ext cx="39" cy="62"/>
            </a:xfrm>
            <a:custGeom>
              <a:avLst/>
              <a:gdLst>
                <a:gd name="T0" fmla="*/ 91 w 35"/>
                <a:gd name="T1" fmla="*/ 95 h 50"/>
                <a:gd name="T2" fmla="*/ 56 w 35"/>
                <a:gd name="T3" fmla="*/ 205 h 50"/>
                <a:gd name="T4" fmla="*/ 31 w 35"/>
                <a:gd name="T5" fmla="*/ 260 h 50"/>
                <a:gd name="T6" fmla="*/ 0 w 35"/>
                <a:gd name="T7" fmla="*/ 345 h 50"/>
                <a:gd name="T8" fmla="*/ 0 w 35"/>
                <a:gd name="T9" fmla="*/ 322 h 50"/>
                <a:gd name="T10" fmla="*/ 31 w 35"/>
                <a:gd name="T11" fmla="*/ 229 h 50"/>
                <a:gd name="T12" fmla="*/ 62 w 35"/>
                <a:gd name="T13" fmla="*/ 135 h 50"/>
                <a:gd name="T14" fmla="*/ 74 w 35"/>
                <a:gd name="T15" fmla="*/ 50 h 50"/>
                <a:gd name="T16" fmla="*/ 82 w 35"/>
                <a:gd name="T17" fmla="*/ 0 h 50"/>
                <a:gd name="T18" fmla="*/ 91 w 35"/>
                <a:gd name="T19" fmla="*/ 95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prstDash val="solid"/>
              <a:round/>
              <a:headEnd/>
              <a:tailEnd/>
            </a:ln>
          </p:spPr>
          <p:txBody>
            <a:bodyPr/>
            <a:lstStyle/>
            <a:p>
              <a:endParaRPr lang="en-US"/>
            </a:p>
          </p:txBody>
        </p:sp>
        <p:sp>
          <p:nvSpPr>
            <p:cNvPr id="35913" name="Freeform 4359"/>
            <p:cNvSpPr>
              <a:spLocks/>
            </p:cNvSpPr>
            <p:nvPr/>
          </p:nvSpPr>
          <p:spPr bwMode="auto">
            <a:xfrm>
              <a:off x="4620" y="2352"/>
              <a:ext cx="21" cy="27"/>
            </a:xfrm>
            <a:custGeom>
              <a:avLst/>
              <a:gdLst>
                <a:gd name="T0" fmla="*/ 46 w 19"/>
                <a:gd name="T1" fmla="*/ 92 h 22"/>
                <a:gd name="T2" fmla="*/ 42 w 19"/>
                <a:gd name="T3" fmla="*/ 139 h 22"/>
                <a:gd name="T4" fmla="*/ 17 w 19"/>
                <a:gd name="T5" fmla="*/ 61 h 22"/>
                <a:gd name="T6" fmla="*/ 0 w 19"/>
                <a:gd name="T7" fmla="*/ 0 h 22"/>
                <a:gd name="T8" fmla="*/ 42 w 19"/>
                <a:gd name="T9" fmla="*/ 0 h 22"/>
                <a:gd name="T10" fmla="*/ 46 w 19"/>
                <a:gd name="T11" fmla="*/ 9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prstDash val="solid"/>
              <a:round/>
              <a:headEnd/>
              <a:tailEnd/>
            </a:ln>
          </p:spPr>
          <p:txBody>
            <a:bodyPr/>
            <a:lstStyle/>
            <a:p>
              <a:endParaRPr lang="en-US"/>
            </a:p>
          </p:txBody>
        </p:sp>
        <p:sp>
          <p:nvSpPr>
            <p:cNvPr id="35914" name="Freeform 4360"/>
            <p:cNvSpPr>
              <a:spLocks/>
            </p:cNvSpPr>
            <p:nvPr/>
          </p:nvSpPr>
          <p:spPr bwMode="auto">
            <a:xfrm>
              <a:off x="4694" y="2396"/>
              <a:ext cx="18" cy="28"/>
            </a:xfrm>
            <a:custGeom>
              <a:avLst/>
              <a:gdLst>
                <a:gd name="T0" fmla="*/ 21 w 17"/>
                <a:gd name="T1" fmla="*/ 2 h 23"/>
                <a:gd name="T2" fmla="*/ 26 w 17"/>
                <a:gd name="T3" fmla="*/ 124 h 23"/>
                <a:gd name="T4" fmla="*/ 21 w 17"/>
                <a:gd name="T5" fmla="*/ 124 h 23"/>
                <a:gd name="T6" fmla="*/ 21 w 17"/>
                <a:gd name="T7" fmla="*/ 134 h 23"/>
                <a:gd name="T8" fmla="*/ 5 w 17"/>
                <a:gd name="T9" fmla="*/ 50 h 23"/>
                <a:gd name="T10" fmla="*/ 0 w 17"/>
                <a:gd name="T11" fmla="*/ 0 h 23"/>
                <a:gd name="T12" fmla="*/ 21 w 17"/>
                <a:gd name="T13" fmla="*/ 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35915" name="Freeform 4361"/>
            <p:cNvSpPr>
              <a:spLocks/>
            </p:cNvSpPr>
            <p:nvPr/>
          </p:nvSpPr>
          <p:spPr bwMode="auto">
            <a:xfrm>
              <a:off x="4671" y="2372"/>
              <a:ext cx="17" cy="15"/>
            </a:xfrm>
            <a:custGeom>
              <a:avLst/>
              <a:gdLst>
                <a:gd name="T0" fmla="*/ 46 w 15"/>
                <a:gd name="T1" fmla="*/ 94 h 12"/>
                <a:gd name="T2" fmla="*/ 3 w 15"/>
                <a:gd name="T3" fmla="*/ 56 h 12"/>
                <a:gd name="T4" fmla="*/ 0 w 15"/>
                <a:gd name="T5" fmla="*/ 56 h 12"/>
                <a:gd name="T6" fmla="*/ 0 w 15"/>
                <a:gd name="T7" fmla="*/ 0 h 12"/>
                <a:gd name="T8" fmla="*/ 46 w 15"/>
                <a:gd name="T9" fmla="*/ 94 h 12"/>
                <a:gd name="T10" fmla="*/ 46 w 15"/>
                <a:gd name="T11" fmla="*/ 94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
                  <a:moveTo>
                    <a:pt x="15" y="12"/>
                  </a:moveTo>
                  <a:lnTo>
                    <a:pt x="3" y="7"/>
                  </a:lnTo>
                  <a:lnTo>
                    <a:pt x="0" y="7"/>
                  </a:lnTo>
                  <a:lnTo>
                    <a:pt x="0" y="0"/>
                  </a:lnTo>
                  <a:lnTo>
                    <a:pt x="15" y="12"/>
                  </a:lnTo>
                  <a:close/>
                </a:path>
              </a:pathLst>
            </a:custGeom>
            <a:solidFill>
              <a:srgbClr val="E1E1E1"/>
            </a:solidFill>
            <a:ln w="3175">
              <a:solidFill>
                <a:srgbClr val="000000"/>
              </a:solidFill>
              <a:prstDash val="solid"/>
              <a:round/>
              <a:headEnd/>
              <a:tailEnd/>
            </a:ln>
          </p:spPr>
          <p:txBody>
            <a:bodyPr/>
            <a:lstStyle/>
            <a:p>
              <a:endParaRPr lang="en-US"/>
            </a:p>
          </p:txBody>
        </p:sp>
        <p:sp>
          <p:nvSpPr>
            <p:cNvPr id="35916" name="Freeform 4362"/>
            <p:cNvSpPr>
              <a:spLocks/>
            </p:cNvSpPr>
            <p:nvPr/>
          </p:nvSpPr>
          <p:spPr bwMode="auto">
            <a:xfrm>
              <a:off x="4688" y="2424"/>
              <a:ext cx="16" cy="7"/>
            </a:xfrm>
            <a:custGeom>
              <a:avLst/>
              <a:gdLst>
                <a:gd name="T0" fmla="*/ 46 w 14"/>
                <a:gd name="T1" fmla="*/ 108 h 5"/>
                <a:gd name="T2" fmla="*/ 29 w 14"/>
                <a:gd name="T3" fmla="*/ 0 h 5"/>
                <a:gd name="T4" fmla="*/ 0 w 14"/>
                <a:gd name="T5" fmla="*/ 108 h 5"/>
                <a:gd name="T6" fmla="*/ 46 w 14"/>
                <a:gd name="T7" fmla="*/ 10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5">
                  <a:moveTo>
                    <a:pt x="14" y="5"/>
                  </a:moveTo>
                  <a:lnTo>
                    <a:pt x="9" y="0"/>
                  </a:lnTo>
                  <a:lnTo>
                    <a:pt x="0" y="5"/>
                  </a:lnTo>
                  <a:lnTo>
                    <a:pt x="14" y="5"/>
                  </a:lnTo>
                  <a:close/>
                </a:path>
              </a:pathLst>
            </a:custGeom>
            <a:solidFill>
              <a:srgbClr val="E1E1E1"/>
            </a:solidFill>
            <a:ln w="3175">
              <a:solidFill>
                <a:srgbClr val="000000"/>
              </a:solidFill>
              <a:prstDash val="solid"/>
              <a:round/>
              <a:headEnd/>
              <a:tailEnd/>
            </a:ln>
          </p:spPr>
          <p:txBody>
            <a:bodyPr/>
            <a:lstStyle/>
            <a:p>
              <a:endParaRPr lang="en-US"/>
            </a:p>
          </p:txBody>
        </p:sp>
        <p:sp>
          <p:nvSpPr>
            <p:cNvPr id="35917" name="Freeform 4363"/>
            <p:cNvSpPr>
              <a:spLocks/>
            </p:cNvSpPr>
            <p:nvPr/>
          </p:nvSpPr>
          <p:spPr bwMode="auto">
            <a:xfrm>
              <a:off x="4679" y="2399"/>
              <a:ext cx="12" cy="40"/>
            </a:xfrm>
            <a:custGeom>
              <a:avLst/>
              <a:gdLst>
                <a:gd name="T0" fmla="*/ 50 w 10"/>
                <a:gd name="T1" fmla="*/ 0 h 33"/>
                <a:gd name="T2" fmla="*/ 50 w 10"/>
                <a:gd name="T3" fmla="*/ 58 h 33"/>
                <a:gd name="T4" fmla="*/ 24 w 10"/>
                <a:gd name="T5" fmla="*/ 115 h 33"/>
                <a:gd name="T6" fmla="*/ 0 w 10"/>
                <a:gd name="T7" fmla="*/ 184 h 33"/>
                <a:gd name="T8" fmla="*/ 24 w 10"/>
                <a:gd name="T9" fmla="*/ 95 h 33"/>
                <a:gd name="T10" fmla="*/ 50 w 10"/>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5918" name="Freeform 4364"/>
            <p:cNvSpPr>
              <a:spLocks/>
            </p:cNvSpPr>
            <p:nvPr/>
          </p:nvSpPr>
          <p:spPr bwMode="auto">
            <a:xfrm>
              <a:off x="4205" y="2197"/>
              <a:ext cx="152" cy="322"/>
            </a:xfrm>
            <a:custGeom>
              <a:avLst/>
              <a:gdLst>
                <a:gd name="T0" fmla="*/ 113 w 137"/>
                <a:gd name="T1" fmla="*/ 1260 h 260"/>
                <a:gd name="T2" fmla="*/ 134 w 137"/>
                <a:gd name="T3" fmla="*/ 1061 h 260"/>
                <a:gd name="T4" fmla="*/ 134 w 137"/>
                <a:gd name="T5" fmla="*/ 859 h 260"/>
                <a:gd name="T6" fmla="*/ 171 w 137"/>
                <a:gd name="T7" fmla="*/ 940 h 260"/>
                <a:gd name="T8" fmla="*/ 239 w 137"/>
                <a:gd name="T9" fmla="*/ 1027 h 260"/>
                <a:gd name="T10" fmla="*/ 239 w 137"/>
                <a:gd name="T11" fmla="*/ 973 h 260"/>
                <a:gd name="T12" fmla="*/ 251 w 137"/>
                <a:gd name="T13" fmla="*/ 747 h 260"/>
                <a:gd name="T14" fmla="*/ 336 w 137"/>
                <a:gd name="T15" fmla="*/ 747 h 260"/>
                <a:gd name="T16" fmla="*/ 341 w 137"/>
                <a:gd name="T17" fmla="*/ 573 h 260"/>
                <a:gd name="T18" fmla="*/ 295 w 137"/>
                <a:gd name="T19" fmla="*/ 353 h 260"/>
                <a:gd name="T20" fmla="*/ 229 w 137"/>
                <a:gd name="T21" fmla="*/ 277 h 260"/>
                <a:gd name="T22" fmla="*/ 186 w 137"/>
                <a:gd name="T23" fmla="*/ 277 h 260"/>
                <a:gd name="T24" fmla="*/ 150 w 137"/>
                <a:gd name="T25" fmla="*/ 229 h 260"/>
                <a:gd name="T26" fmla="*/ 113 w 137"/>
                <a:gd name="T27" fmla="*/ 95 h 260"/>
                <a:gd name="T28" fmla="*/ 92 w 137"/>
                <a:gd name="T29" fmla="*/ 0 h 260"/>
                <a:gd name="T30" fmla="*/ 60 w 137"/>
                <a:gd name="T31" fmla="*/ 88 h 260"/>
                <a:gd name="T32" fmla="*/ 4 w 137"/>
                <a:gd name="T33" fmla="*/ 229 h 260"/>
                <a:gd name="T34" fmla="*/ 27 w 137"/>
                <a:gd name="T35" fmla="*/ 353 h 260"/>
                <a:gd name="T36" fmla="*/ 75 w 137"/>
                <a:gd name="T37" fmla="*/ 495 h 260"/>
                <a:gd name="T38" fmla="*/ 60 w 137"/>
                <a:gd name="T39" fmla="*/ 613 h 260"/>
                <a:gd name="T40" fmla="*/ 83 w 137"/>
                <a:gd name="T41" fmla="*/ 783 h 260"/>
                <a:gd name="T42" fmla="*/ 113 w 137"/>
                <a:gd name="T43" fmla="*/ 956 h 260"/>
                <a:gd name="T44" fmla="*/ 113 w 137"/>
                <a:gd name="T45" fmla="*/ 1153 h 260"/>
                <a:gd name="T46" fmla="*/ 92 w 137"/>
                <a:gd name="T47" fmla="*/ 1250 h 260"/>
                <a:gd name="T48" fmla="*/ 83 w 137"/>
                <a:gd name="T49" fmla="*/ 1492 h 260"/>
                <a:gd name="T50" fmla="*/ 113 w 137"/>
                <a:gd name="T51" fmla="*/ 1548 h 260"/>
                <a:gd name="T52" fmla="*/ 142 w 137"/>
                <a:gd name="T53" fmla="*/ 1641 h 260"/>
                <a:gd name="T54" fmla="*/ 168 w 137"/>
                <a:gd name="T55" fmla="*/ 1698 h 260"/>
                <a:gd name="T56" fmla="*/ 202 w 137"/>
                <a:gd name="T57" fmla="*/ 1783 h 260"/>
                <a:gd name="T58" fmla="*/ 239 w 137"/>
                <a:gd name="T59" fmla="*/ 1736 h 260"/>
                <a:gd name="T60" fmla="*/ 190 w 137"/>
                <a:gd name="T61" fmla="*/ 1648 h 260"/>
                <a:gd name="T62" fmla="*/ 165 w 137"/>
                <a:gd name="T63" fmla="*/ 1492 h 260"/>
                <a:gd name="T64" fmla="*/ 124 w 137"/>
                <a:gd name="T65" fmla="*/ 1377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solidFill>
              <a:srgbClr val="E1E1E1"/>
            </a:solidFill>
            <a:ln w="3175">
              <a:solidFill>
                <a:srgbClr val="000000"/>
              </a:solidFill>
              <a:prstDash val="solid"/>
              <a:round/>
              <a:headEnd/>
              <a:tailEnd/>
            </a:ln>
          </p:spPr>
          <p:txBody>
            <a:bodyPr/>
            <a:lstStyle/>
            <a:p>
              <a:endParaRPr lang="en-US"/>
            </a:p>
          </p:txBody>
        </p:sp>
        <p:sp>
          <p:nvSpPr>
            <p:cNvPr id="35919" name="Freeform 4365"/>
            <p:cNvSpPr>
              <a:spLocks/>
            </p:cNvSpPr>
            <p:nvPr/>
          </p:nvSpPr>
          <p:spPr bwMode="auto">
            <a:xfrm>
              <a:off x="4275" y="2133"/>
              <a:ext cx="154" cy="322"/>
            </a:xfrm>
            <a:custGeom>
              <a:avLst/>
              <a:gdLst>
                <a:gd name="T0" fmla="*/ 119 w 137"/>
                <a:gd name="T1" fmla="*/ 343 h 260"/>
                <a:gd name="T2" fmla="*/ 75 w 137"/>
                <a:gd name="T3" fmla="*/ 305 h 260"/>
                <a:gd name="T4" fmla="*/ 30 w 137"/>
                <a:gd name="T5" fmla="*/ 193 h 260"/>
                <a:gd name="T6" fmla="*/ 4 w 137"/>
                <a:gd name="T7" fmla="*/ 88 h 260"/>
                <a:gd name="T8" fmla="*/ 44 w 137"/>
                <a:gd name="T9" fmla="*/ 88 h 260"/>
                <a:gd name="T10" fmla="*/ 75 w 137"/>
                <a:gd name="T11" fmla="*/ 88 h 260"/>
                <a:gd name="T12" fmla="*/ 94 w 137"/>
                <a:gd name="T13" fmla="*/ 88 h 260"/>
                <a:gd name="T14" fmla="*/ 142 w 137"/>
                <a:gd name="T15" fmla="*/ 2 h 260"/>
                <a:gd name="T16" fmla="*/ 202 w 137"/>
                <a:gd name="T17" fmla="*/ 146 h 260"/>
                <a:gd name="T18" fmla="*/ 262 w 137"/>
                <a:gd name="T19" fmla="*/ 229 h 260"/>
                <a:gd name="T20" fmla="*/ 215 w 137"/>
                <a:gd name="T21" fmla="*/ 296 h 260"/>
                <a:gd name="T22" fmla="*/ 202 w 137"/>
                <a:gd name="T23" fmla="*/ 400 h 260"/>
                <a:gd name="T24" fmla="*/ 215 w 137"/>
                <a:gd name="T25" fmla="*/ 632 h 260"/>
                <a:gd name="T26" fmla="*/ 255 w 137"/>
                <a:gd name="T27" fmla="*/ 747 h 260"/>
                <a:gd name="T28" fmla="*/ 319 w 137"/>
                <a:gd name="T29" fmla="*/ 889 h 260"/>
                <a:gd name="T30" fmla="*/ 373 w 137"/>
                <a:gd name="T31" fmla="*/ 1138 h 260"/>
                <a:gd name="T32" fmla="*/ 390 w 137"/>
                <a:gd name="T33" fmla="*/ 1345 h 260"/>
                <a:gd name="T34" fmla="*/ 387 w 137"/>
                <a:gd name="T35" fmla="*/ 1440 h 260"/>
                <a:gd name="T36" fmla="*/ 319 w 137"/>
                <a:gd name="T37" fmla="*/ 1575 h 260"/>
                <a:gd name="T38" fmla="*/ 291 w 137"/>
                <a:gd name="T39" fmla="*/ 1588 h 260"/>
                <a:gd name="T40" fmla="*/ 284 w 137"/>
                <a:gd name="T41" fmla="*/ 1641 h 260"/>
                <a:gd name="T42" fmla="*/ 262 w 137"/>
                <a:gd name="T43" fmla="*/ 1689 h 260"/>
                <a:gd name="T44" fmla="*/ 207 w 137"/>
                <a:gd name="T45" fmla="*/ 1783 h 260"/>
                <a:gd name="T46" fmla="*/ 182 w 137"/>
                <a:gd name="T47" fmla="*/ 1575 h 260"/>
                <a:gd name="T48" fmla="*/ 225 w 137"/>
                <a:gd name="T49" fmla="*/ 1525 h 260"/>
                <a:gd name="T50" fmla="*/ 244 w 137"/>
                <a:gd name="T51" fmla="*/ 1440 h 260"/>
                <a:gd name="T52" fmla="*/ 306 w 137"/>
                <a:gd name="T53" fmla="*/ 1364 h 260"/>
                <a:gd name="T54" fmla="*/ 306 w 137"/>
                <a:gd name="T55" fmla="*/ 1164 h 260"/>
                <a:gd name="T56" fmla="*/ 291 w 137"/>
                <a:gd name="T57" fmla="*/ 954 h 260"/>
                <a:gd name="T58" fmla="*/ 284 w 137"/>
                <a:gd name="T59" fmla="*/ 889 h 260"/>
                <a:gd name="T60" fmla="*/ 225 w 137"/>
                <a:gd name="T61" fmla="*/ 725 h 260"/>
                <a:gd name="T62" fmla="*/ 169 w 137"/>
                <a:gd name="T63" fmla="*/ 573 h 260"/>
                <a:gd name="T64" fmla="*/ 115 w 137"/>
                <a:gd name="T65" fmla="*/ 437 h 260"/>
                <a:gd name="T66" fmla="*/ 134 w 137"/>
                <a:gd name="T67" fmla="*/ 393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solidFill>
              <a:srgbClr val="E1E1E1"/>
            </a:solidFill>
            <a:ln w="3175">
              <a:solidFill>
                <a:srgbClr val="000000"/>
              </a:solidFill>
              <a:prstDash val="solid"/>
              <a:round/>
              <a:headEnd/>
              <a:tailEnd/>
            </a:ln>
          </p:spPr>
          <p:txBody>
            <a:bodyPr/>
            <a:lstStyle/>
            <a:p>
              <a:endParaRPr lang="en-US"/>
            </a:p>
          </p:txBody>
        </p:sp>
        <p:sp>
          <p:nvSpPr>
            <p:cNvPr id="35920" name="Freeform 4366"/>
            <p:cNvSpPr>
              <a:spLocks/>
            </p:cNvSpPr>
            <p:nvPr/>
          </p:nvSpPr>
          <p:spPr bwMode="auto">
            <a:xfrm>
              <a:off x="3388" y="2071"/>
              <a:ext cx="10" cy="31"/>
            </a:xfrm>
            <a:custGeom>
              <a:avLst/>
              <a:gdLst>
                <a:gd name="T0" fmla="*/ 18 w 9"/>
                <a:gd name="T1" fmla="*/ 125 h 26"/>
                <a:gd name="T2" fmla="*/ 4 w 9"/>
                <a:gd name="T3" fmla="*/ 125 h 26"/>
                <a:gd name="T4" fmla="*/ 0 w 9"/>
                <a:gd name="T5" fmla="*/ 123 h 26"/>
                <a:gd name="T6" fmla="*/ 0 w 9"/>
                <a:gd name="T7" fmla="*/ 35 h 26"/>
                <a:gd name="T8" fmla="*/ 4 w 9"/>
                <a:gd name="T9" fmla="*/ 0 h 26"/>
                <a:gd name="T10" fmla="*/ 22 w 9"/>
                <a:gd name="T11" fmla="*/ 73 h 26"/>
                <a:gd name="T12" fmla="*/ 18 w 9"/>
                <a:gd name="T13" fmla="*/ 125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prstDash val="solid"/>
              <a:round/>
              <a:headEnd/>
              <a:tailEnd/>
            </a:ln>
          </p:spPr>
          <p:txBody>
            <a:bodyPr/>
            <a:lstStyle/>
            <a:p>
              <a:endParaRPr lang="en-US"/>
            </a:p>
          </p:txBody>
        </p:sp>
        <p:sp>
          <p:nvSpPr>
            <p:cNvPr id="35921" name="Freeform 4367"/>
            <p:cNvSpPr>
              <a:spLocks/>
            </p:cNvSpPr>
            <p:nvPr/>
          </p:nvSpPr>
          <p:spPr bwMode="auto">
            <a:xfrm>
              <a:off x="3237" y="1772"/>
              <a:ext cx="356" cy="320"/>
            </a:xfrm>
            <a:custGeom>
              <a:avLst/>
              <a:gdLst>
                <a:gd name="T0" fmla="*/ 95 w 319"/>
                <a:gd name="T1" fmla="*/ 722 h 258"/>
                <a:gd name="T2" fmla="*/ 100 w 319"/>
                <a:gd name="T3" fmla="*/ 542 h 258"/>
                <a:gd name="T4" fmla="*/ 76 w 319"/>
                <a:gd name="T5" fmla="*/ 443 h 258"/>
                <a:gd name="T6" fmla="*/ 15 w 319"/>
                <a:gd name="T7" fmla="*/ 210 h 258"/>
                <a:gd name="T8" fmla="*/ 0 w 319"/>
                <a:gd name="T9" fmla="*/ 32 h 258"/>
                <a:gd name="T10" fmla="*/ 19 w 319"/>
                <a:gd name="T11" fmla="*/ 0 h 258"/>
                <a:gd name="T12" fmla="*/ 69 w 319"/>
                <a:gd name="T13" fmla="*/ 96 h 258"/>
                <a:gd name="T14" fmla="*/ 146 w 319"/>
                <a:gd name="T15" fmla="*/ 0 h 258"/>
                <a:gd name="T16" fmla="*/ 152 w 319"/>
                <a:gd name="T17" fmla="*/ 88 h 258"/>
                <a:gd name="T18" fmla="*/ 211 w 319"/>
                <a:gd name="T19" fmla="*/ 260 h 258"/>
                <a:gd name="T20" fmla="*/ 295 w 319"/>
                <a:gd name="T21" fmla="*/ 351 h 258"/>
                <a:gd name="T22" fmla="*/ 369 w 319"/>
                <a:gd name="T23" fmla="*/ 357 h 258"/>
                <a:gd name="T24" fmla="*/ 398 w 319"/>
                <a:gd name="T25" fmla="*/ 334 h 258"/>
                <a:gd name="T26" fmla="*/ 415 w 319"/>
                <a:gd name="T27" fmla="*/ 283 h 258"/>
                <a:gd name="T28" fmla="*/ 482 w 319"/>
                <a:gd name="T29" fmla="*/ 205 h 258"/>
                <a:gd name="T30" fmla="*/ 580 w 319"/>
                <a:gd name="T31" fmla="*/ 254 h 258"/>
                <a:gd name="T32" fmla="*/ 655 w 319"/>
                <a:gd name="T33" fmla="*/ 357 h 258"/>
                <a:gd name="T34" fmla="*/ 704 w 319"/>
                <a:gd name="T35" fmla="*/ 491 h 258"/>
                <a:gd name="T36" fmla="*/ 699 w 319"/>
                <a:gd name="T37" fmla="*/ 659 h 258"/>
                <a:gd name="T38" fmla="*/ 711 w 319"/>
                <a:gd name="T39" fmla="*/ 755 h 258"/>
                <a:gd name="T40" fmla="*/ 719 w 319"/>
                <a:gd name="T41" fmla="*/ 868 h 258"/>
                <a:gd name="T42" fmla="*/ 763 w 319"/>
                <a:gd name="T43" fmla="*/ 1017 h 258"/>
                <a:gd name="T44" fmla="*/ 744 w 319"/>
                <a:gd name="T45" fmla="*/ 1208 h 258"/>
                <a:gd name="T46" fmla="*/ 802 w 319"/>
                <a:gd name="T47" fmla="*/ 1382 h 258"/>
                <a:gd name="T48" fmla="*/ 841 w 319"/>
                <a:gd name="T49" fmla="*/ 1528 h 258"/>
                <a:gd name="T50" fmla="*/ 855 w 319"/>
                <a:gd name="T51" fmla="*/ 1612 h 258"/>
                <a:gd name="T52" fmla="*/ 805 w 319"/>
                <a:gd name="T53" fmla="*/ 1697 h 258"/>
                <a:gd name="T54" fmla="*/ 763 w 319"/>
                <a:gd name="T55" fmla="*/ 1781 h 258"/>
                <a:gd name="T56" fmla="*/ 667 w 319"/>
                <a:gd name="T57" fmla="*/ 1724 h 258"/>
                <a:gd name="T58" fmla="*/ 610 w 319"/>
                <a:gd name="T59" fmla="*/ 1626 h 258"/>
                <a:gd name="T60" fmla="*/ 559 w 319"/>
                <a:gd name="T61" fmla="*/ 1594 h 258"/>
                <a:gd name="T62" fmla="*/ 458 w 319"/>
                <a:gd name="T63" fmla="*/ 1579 h 258"/>
                <a:gd name="T64" fmla="*/ 387 w 319"/>
                <a:gd name="T65" fmla="*/ 1467 h 258"/>
                <a:gd name="T66" fmla="*/ 331 w 319"/>
                <a:gd name="T67" fmla="*/ 1300 h 258"/>
                <a:gd name="T68" fmla="*/ 279 w 319"/>
                <a:gd name="T69" fmla="*/ 1183 h 258"/>
                <a:gd name="T70" fmla="*/ 262 w 319"/>
                <a:gd name="T71" fmla="*/ 1134 h 258"/>
                <a:gd name="T72" fmla="*/ 240 w 319"/>
                <a:gd name="T73" fmla="*/ 1208 h 258"/>
                <a:gd name="T74" fmla="*/ 211 w 319"/>
                <a:gd name="T75" fmla="*/ 1072 h 258"/>
                <a:gd name="T76" fmla="*/ 193 w 319"/>
                <a:gd name="T77" fmla="*/ 975 h 258"/>
                <a:gd name="T78" fmla="*/ 152 w 319"/>
                <a:gd name="T79" fmla="*/ 858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prstDash val="solid"/>
              <a:round/>
              <a:headEnd/>
              <a:tailEnd/>
            </a:ln>
          </p:spPr>
          <p:txBody>
            <a:bodyPr/>
            <a:lstStyle/>
            <a:p>
              <a:endParaRPr lang="en-US"/>
            </a:p>
          </p:txBody>
        </p:sp>
        <p:sp>
          <p:nvSpPr>
            <p:cNvPr id="35922" name="Freeform 4368"/>
            <p:cNvSpPr>
              <a:spLocks/>
            </p:cNvSpPr>
            <p:nvPr/>
          </p:nvSpPr>
          <p:spPr bwMode="auto">
            <a:xfrm>
              <a:off x="3165" y="1825"/>
              <a:ext cx="173" cy="181"/>
            </a:xfrm>
            <a:custGeom>
              <a:avLst/>
              <a:gdLst>
                <a:gd name="T0" fmla="*/ 280 w 154"/>
                <a:gd name="T1" fmla="*/ 424 h 146"/>
                <a:gd name="T2" fmla="*/ 280 w 154"/>
                <a:gd name="T3" fmla="*/ 355 h 146"/>
                <a:gd name="T4" fmla="*/ 292 w 154"/>
                <a:gd name="T5" fmla="*/ 239 h 146"/>
                <a:gd name="T6" fmla="*/ 292 w 154"/>
                <a:gd name="T7" fmla="*/ 193 h 146"/>
                <a:gd name="T8" fmla="*/ 262 w 154"/>
                <a:gd name="T9" fmla="*/ 146 h 146"/>
                <a:gd name="T10" fmla="*/ 222 w 154"/>
                <a:gd name="T11" fmla="*/ 0 h 146"/>
                <a:gd name="T12" fmla="*/ 198 w 154"/>
                <a:gd name="T13" fmla="*/ 2 h 146"/>
                <a:gd name="T14" fmla="*/ 185 w 154"/>
                <a:gd name="T15" fmla="*/ 0 h 146"/>
                <a:gd name="T16" fmla="*/ 134 w 154"/>
                <a:gd name="T17" fmla="*/ 0 h 146"/>
                <a:gd name="T18" fmla="*/ 125 w 154"/>
                <a:gd name="T19" fmla="*/ 2 h 146"/>
                <a:gd name="T20" fmla="*/ 79 w 154"/>
                <a:gd name="T21" fmla="*/ 110 h 146"/>
                <a:gd name="T22" fmla="*/ 79 w 154"/>
                <a:gd name="T23" fmla="*/ 229 h 146"/>
                <a:gd name="T24" fmla="*/ 79 w 154"/>
                <a:gd name="T25" fmla="*/ 342 h 146"/>
                <a:gd name="T26" fmla="*/ 39 w 154"/>
                <a:gd name="T27" fmla="*/ 412 h 146"/>
                <a:gd name="T28" fmla="*/ 0 w 154"/>
                <a:gd name="T29" fmla="*/ 467 h 146"/>
                <a:gd name="T30" fmla="*/ 19 w 154"/>
                <a:gd name="T31" fmla="*/ 622 h 146"/>
                <a:gd name="T32" fmla="*/ 69 w 154"/>
                <a:gd name="T33" fmla="*/ 652 h 146"/>
                <a:gd name="T34" fmla="*/ 111 w 154"/>
                <a:gd name="T35" fmla="*/ 718 h 146"/>
                <a:gd name="T36" fmla="*/ 146 w 154"/>
                <a:gd name="T37" fmla="*/ 753 h 146"/>
                <a:gd name="T38" fmla="*/ 185 w 154"/>
                <a:gd name="T39" fmla="*/ 806 h 146"/>
                <a:gd name="T40" fmla="*/ 228 w 154"/>
                <a:gd name="T41" fmla="*/ 899 h 146"/>
                <a:gd name="T42" fmla="*/ 275 w 154"/>
                <a:gd name="T43" fmla="*/ 979 h 146"/>
                <a:gd name="T44" fmla="*/ 354 w 154"/>
                <a:gd name="T45" fmla="*/ 1012 h 146"/>
                <a:gd name="T46" fmla="*/ 375 w 154"/>
                <a:gd name="T47" fmla="*/ 899 h 146"/>
                <a:gd name="T48" fmla="*/ 410 w 154"/>
                <a:gd name="T49" fmla="*/ 879 h 146"/>
                <a:gd name="T50" fmla="*/ 438 w 154"/>
                <a:gd name="T51" fmla="*/ 899 h 146"/>
                <a:gd name="T52" fmla="*/ 424 w 154"/>
                <a:gd name="T53" fmla="*/ 845 h 146"/>
                <a:gd name="T54" fmla="*/ 406 w 154"/>
                <a:gd name="T55" fmla="*/ 770 h 146"/>
                <a:gd name="T56" fmla="*/ 390 w 154"/>
                <a:gd name="T57" fmla="*/ 770 h 146"/>
                <a:gd name="T58" fmla="*/ 390 w 154"/>
                <a:gd name="T59" fmla="*/ 671 h 146"/>
                <a:gd name="T60" fmla="*/ 375 w 154"/>
                <a:gd name="T61" fmla="*/ 622 h 146"/>
                <a:gd name="T62" fmla="*/ 346 w 154"/>
                <a:gd name="T63" fmla="*/ 550 h 146"/>
                <a:gd name="T64" fmla="*/ 306 w 154"/>
                <a:gd name="T65" fmla="*/ 511 h 146"/>
                <a:gd name="T66" fmla="*/ 280 w 154"/>
                <a:gd name="T67" fmla="*/ 424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prstDash val="solid"/>
              <a:round/>
              <a:headEnd/>
              <a:tailEnd/>
            </a:ln>
          </p:spPr>
          <p:txBody>
            <a:bodyPr/>
            <a:lstStyle/>
            <a:p>
              <a:endParaRPr lang="en-US"/>
            </a:p>
          </p:txBody>
        </p:sp>
        <p:sp>
          <p:nvSpPr>
            <p:cNvPr id="35923" name="Freeform 4369"/>
            <p:cNvSpPr>
              <a:spLocks/>
            </p:cNvSpPr>
            <p:nvPr/>
          </p:nvSpPr>
          <p:spPr bwMode="auto">
            <a:xfrm>
              <a:off x="3306" y="1983"/>
              <a:ext cx="32" cy="32"/>
            </a:xfrm>
            <a:custGeom>
              <a:avLst/>
              <a:gdLst>
                <a:gd name="T0" fmla="*/ 57 w 29"/>
                <a:gd name="T1" fmla="*/ 62 h 26"/>
                <a:gd name="T2" fmla="*/ 46 w 29"/>
                <a:gd name="T3" fmla="*/ 62 h 26"/>
                <a:gd name="T4" fmla="*/ 46 w 29"/>
                <a:gd name="T5" fmla="*/ 94 h 26"/>
                <a:gd name="T6" fmla="*/ 70 w 29"/>
                <a:gd name="T7" fmla="*/ 169 h 26"/>
                <a:gd name="T8" fmla="*/ 42 w 29"/>
                <a:gd name="T9" fmla="*/ 160 h 26"/>
                <a:gd name="T10" fmla="*/ 38 w 29"/>
                <a:gd name="T11" fmla="*/ 119 h 26"/>
                <a:gd name="T12" fmla="*/ 0 w 29"/>
                <a:gd name="T13" fmla="*/ 119 h 26"/>
                <a:gd name="T14" fmla="*/ 17 w 29"/>
                <a:gd name="T15" fmla="*/ 21 h 26"/>
                <a:gd name="T16" fmla="*/ 46 w 29"/>
                <a:gd name="T17" fmla="*/ 0 h 26"/>
                <a:gd name="T18" fmla="*/ 57 w 29"/>
                <a:gd name="T19" fmla="*/ 6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prstDash val="solid"/>
              <a:round/>
              <a:headEnd/>
              <a:tailEnd/>
            </a:ln>
          </p:spPr>
          <p:txBody>
            <a:bodyPr/>
            <a:lstStyle/>
            <a:p>
              <a:endParaRPr lang="en-US"/>
            </a:p>
          </p:txBody>
        </p:sp>
        <p:sp>
          <p:nvSpPr>
            <p:cNvPr id="35924" name="Freeform 4370"/>
            <p:cNvSpPr>
              <a:spLocks/>
            </p:cNvSpPr>
            <p:nvPr/>
          </p:nvSpPr>
          <p:spPr bwMode="auto">
            <a:xfrm>
              <a:off x="3876" y="1974"/>
              <a:ext cx="144" cy="88"/>
            </a:xfrm>
            <a:custGeom>
              <a:avLst/>
              <a:gdLst>
                <a:gd name="T0" fmla="*/ 214 w 128"/>
                <a:gd name="T1" fmla="*/ 395 h 71"/>
                <a:gd name="T2" fmla="*/ 161 w 128"/>
                <a:gd name="T3" fmla="*/ 377 h 71"/>
                <a:gd name="T4" fmla="*/ 111 w 128"/>
                <a:gd name="T5" fmla="*/ 345 h 71"/>
                <a:gd name="T6" fmla="*/ 54 w 128"/>
                <a:gd name="T7" fmla="*/ 284 h 71"/>
                <a:gd name="T8" fmla="*/ 0 w 128"/>
                <a:gd name="T9" fmla="*/ 209 h 71"/>
                <a:gd name="T10" fmla="*/ 0 w 128"/>
                <a:gd name="T11" fmla="*/ 135 h 71"/>
                <a:gd name="T12" fmla="*/ 20 w 128"/>
                <a:gd name="T13" fmla="*/ 32 h 71"/>
                <a:gd name="T14" fmla="*/ 29 w 128"/>
                <a:gd name="T15" fmla="*/ 50 h 71"/>
                <a:gd name="T16" fmla="*/ 48 w 128"/>
                <a:gd name="T17" fmla="*/ 0 h 71"/>
                <a:gd name="T18" fmla="*/ 87 w 128"/>
                <a:gd name="T19" fmla="*/ 50 h 71"/>
                <a:gd name="T20" fmla="*/ 144 w 128"/>
                <a:gd name="T21" fmla="*/ 167 h 71"/>
                <a:gd name="T22" fmla="*/ 161 w 128"/>
                <a:gd name="T23" fmla="*/ 149 h 71"/>
                <a:gd name="T24" fmla="*/ 169 w 128"/>
                <a:gd name="T25" fmla="*/ 181 h 71"/>
                <a:gd name="T26" fmla="*/ 214 w 128"/>
                <a:gd name="T27" fmla="*/ 229 h 71"/>
                <a:gd name="T28" fmla="*/ 221 w 128"/>
                <a:gd name="T29" fmla="*/ 259 h 71"/>
                <a:gd name="T30" fmla="*/ 271 w 128"/>
                <a:gd name="T31" fmla="*/ 296 h 71"/>
                <a:gd name="T32" fmla="*/ 304 w 128"/>
                <a:gd name="T33" fmla="*/ 315 h 71"/>
                <a:gd name="T34" fmla="*/ 366 w 128"/>
                <a:gd name="T35" fmla="*/ 315 h 71"/>
                <a:gd name="T36" fmla="*/ 371 w 128"/>
                <a:gd name="T37" fmla="*/ 490 h 71"/>
                <a:gd name="T38" fmla="*/ 330 w 128"/>
                <a:gd name="T39" fmla="*/ 490 h 71"/>
                <a:gd name="T40" fmla="*/ 271 w 128"/>
                <a:gd name="T41" fmla="*/ 483 h 71"/>
                <a:gd name="T42" fmla="*/ 232 w 128"/>
                <a:gd name="T43" fmla="*/ 464 h 71"/>
                <a:gd name="T44" fmla="*/ 214 w 128"/>
                <a:gd name="T45" fmla="*/ 395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prstDash val="solid"/>
              <a:round/>
              <a:headEnd/>
              <a:tailEnd/>
            </a:ln>
          </p:spPr>
          <p:txBody>
            <a:bodyPr/>
            <a:lstStyle/>
            <a:p>
              <a:endParaRPr lang="en-US"/>
            </a:p>
          </p:txBody>
        </p:sp>
        <p:sp>
          <p:nvSpPr>
            <p:cNvPr id="35925" name="Freeform 4371"/>
            <p:cNvSpPr>
              <a:spLocks/>
            </p:cNvSpPr>
            <p:nvPr/>
          </p:nvSpPr>
          <p:spPr bwMode="auto">
            <a:xfrm>
              <a:off x="3546" y="1831"/>
              <a:ext cx="259" cy="293"/>
            </a:xfrm>
            <a:custGeom>
              <a:avLst/>
              <a:gdLst>
                <a:gd name="T0" fmla="*/ 281 w 231"/>
                <a:gd name="T1" fmla="*/ 1505 h 236"/>
                <a:gd name="T2" fmla="*/ 325 w 231"/>
                <a:gd name="T3" fmla="*/ 1621 h 236"/>
                <a:gd name="T4" fmla="*/ 374 w 231"/>
                <a:gd name="T5" fmla="*/ 1621 h 236"/>
                <a:gd name="T6" fmla="*/ 416 w 231"/>
                <a:gd name="T7" fmla="*/ 1587 h 236"/>
                <a:gd name="T8" fmla="*/ 470 w 231"/>
                <a:gd name="T9" fmla="*/ 1566 h 236"/>
                <a:gd name="T10" fmla="*/ 428 w 231"/>
                <a:gd name="T11" fmla="*/ 1397 h 236"/>
                <a:gd name="T12" fmla="*/ 391 w 231"/>
                <a:gd name="T13" fmla="*/ 1278 h 236"/>
                <a:gd name="T14" fmla="*/ 428 w 231"/>
                <a:gd name="T15" fmla="*/ 1124 h 236"/>
                <a:gd name="T16" fmla="*/ 500 w 231"/>
                <a:gd name="T17" fmla="*/ 1022 h 236"/>
                <a:gd name="T18" fmla="*/ 551 w 231"/>
                <a:gd name="T19" fmla="*/ 832 h 236"/>
                <a:gd name="T20" fmla="*/ 556 w 231"/>
                <a:gd name="T21" fmla="*/ 658 h 236"/>
                <a:gd name="T22" fmla="*/ 571 w 231"/>
                <a:gd name="T23" fmla="*/ 561 h 236"/>
                <a:gd name="T24" fmla="*/ 530 w 231"/>
                <a:gd name="T25" fmla="*/ 490 h 236"/>
                <a:gd name="T26" fmla="*/ 522 w 231"/>
                <a:gd name="T27" fmla="*/ 377 h 236"/>
                <a:gd name="T28" fmla="*/ 500 w 231"/>
                <a:gd name="T29" fmla="*/ 283 h 236"/>
                <a:gd name="T30" fmla="*/ 604 w 231"/>
                <a:gd name="T31" fmla="*/ 283 h 236"/>
                <a:gd name="T32" fmla="*/ 585 w 231"/>
                <a:gd name="T33" fmla="*/ 125 h 236"/>
                <a:gd name="T34" fmla="*/ 544 w 231"/>
                <a:gd name="T35" fmla="*/ 26 h 236"/>
                <a:gd name="T36" fmla="*/ 442 w 231"/>
                <a:gd name="T37" fmla="*/ 26 h 236"/>
                <a:gd name="T38" fmla="*/ 370 w 231"/>
                <a:gd name="T39" fmla="*/ 125 h 236"/>
                <a:gd name="T40" fmla="*/ 386 w 231"/>
                <a:gd name="T41" fmla="*/ 325 h 236"/>
                <a:gd name="T42" fmla="*/ 335 w 231"/>
                <a:gd name="T43" fmla="*/ 377 h 236"/>
                <a:gd name="T44" fmla="*/ 330 w 231"/>
                <a:gd name="T45" fmla="*/ 524 h 236"/>
                <a:gd name="T46" fmla="*/ 281 w 231"/>
                <a:gd name="T47" fmla="*/ 658 h 236"/>
                <a:gd name="T48" fmla="*/ 230 w 231"/>
                <a:gd name="T49" fmla="*/ 746 h 236"/>
                <a:gd name="T50" fmla="*/ 224 w 231"/>
                <a:gd name="T51" fmla="*/ 869 h 236"/>
                <a:gd name="T52" fmla="*/ 138 w 231"/>
                <a:gd name="T53" fmla="*/ 937 h 236"/>
                <a:gd name="T54" fmla="*/ 30 w 231"/>
                <a:gd name="T55" fmla="*/ 906 h 236"/>
                <a:gd name="T56" fmla="*/ 24 w 231"/>
                <a:gd name="T57" fmla="*/ 957 h 236"/>
                <a:gd name="T58" fmla="*/ 92 w 231"/>
                <a:gd name="T59" fmla="*/ 1094 h 236"/>
                <a:gd name="T60" fmla="*/ 117 w 231"/>
                <a:gd name="T61" fmla="*/ 1243 h 236"/>
                <a:gd name="T62" fmla="*/ 85 w 231"/>
                <a:gd name="T63" fmla="*/ 1330 h 236"/>
                <a:gd name="T64" fmla="*/ 61 w 231"/>
                <a:gd name="T65" fmla="*/ 1474 h 236"/>
                <a:gd name="T66" fmla="*/ 145 w 231"/>
                <a:gd name="T67" fmla="*/ 1455 h 236"/>
                <a:gd name="T68" fmla="*/ 224 w 231"/>
                <a:gd name="T69" fmla="*/ 1455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prstDash val="solid"/>
              <a:round/>
              <a:headEnd/>
              <a:tailEnd/>
            </a:ln>
          </p:spPr>
          <p:txBody>
            <a:bodyPr/>
            <a:lstStyle/>
            <a:p>
              <a:endParaRPr lang="en-US"/>
            </a:p>
          </p:txBody>
        </p:sp>
        <p:sp>
          <p:nvSpPr>
            <p:cNvPr id="35926" name="Freeform 4372"/>
            <p:cNvSpPr>
              <a:spLocks/>
            </p:cNvSpPr>
            <p:nvPr/>
          </p:nvSpPr>
          <p:spPr bwMode="auto">
            <a:xfrm>
              <a:off x="2935" y="1948"/>
              <a:ext cx="196" cy="219"/>
            </a:xfrm>
            <a:custGeom>
              <a:avLst/>
              <a:gdLst>
                <a:gd name="T0" fmla="*/ 390 w 175"/>
                <a:gd name="T1" fmla="*/ 450 h 177"/>
                <a:gd name="T2" fmla="*/ 353 w 175"/>
                <a:gd name="T3" fmla="*/ 318 h 177"/>
                <a:gd name="T4" fmla="*/ 327 w 175"/>
                <a:gd name="T5" fmla="*/ 208 h 177"/>
                <a:gd name="T6" fmla="*/ 325 w 175"/>
                <a:gd name="T7" fmla="*/ 226 h 177"/>
                <a:gd name="T8" fmla="*/ 343 w 175"/>
                <a:gd name="T9" fmla="*/ 318 h 177"/>
                <a:gd name="T10" fmla="*/ 353 w 175"/>
                <a:gd name="T11" fmla="*/ 424 h 177"/>
                <a:gd name="T12" fmla="*/ 373 w 175"/>
                <a:gd name="T13" fmla="*/ 492 h 177"/>
                <a:gd name="T14" fmla="*/ 394 w 175"/>
                <a:gd name="T15" fmla="*/ 600 h 177"/>
                <a:gd name="T16" fmla="*/ 411 w 175"/>
                <a:gd name="T17" fmla="*/ 671 h 177"/>
                <a:gd name="T18" fmla="*/ 435 w 175"/>
                <a:gd name="T19" fmla="*/ 754 h 177"/>
                <a:gd name="T20" fmla="*/ 459 w 175"/>
                <a:gd name="T21" fmla="*/ 852 h 177"/>
                <a:gd name="T22" fmla="*/ 487 w 175"/>
                <a:gd name="T23" fmla="*/ 933 h 177"/>
                <a:gd name="T24" fmla="*/ 480 w 175"/>
                <a:gd name="T25" fmla="*/ 933 h 177"/>
                <a:gd name="T26" fmla="*/ 480 w 175"/>
                <a:gd name="T27" fmla="*/ 1047 h 177"/>
                <a:gd name="T28" fmla="*/ 459 w 175"/>
                <a:gd name="T29" fmla="*/ 1070 h 177"/>
                <a:gd name="T30" fmla="*/ 456 w 175"/>
                <a:gd name="T31" fmla="*/ 1070 h 177"/>
                <a:gd name="T32" fmla="*/ 441 w 175"/>
                <a:gd name="T33" fmla="*/ 1140 h 177"/>
                <a:gd name="T34" fmla="*/ 421 w 175"/>
                <a:gd name="T35" fmla="*/ 1154 h 177"/>
                <a:gd name="T36" fmla="*/ 409 w 175"/>
                <a:gd name="T37" fmla="*/ 1199 h 177"/>
                <a:gd name="T38" fmla="*/ 353 w 175"/>
                <a:gd name="T39" fmla="*/ 1193 h 177"/>
                <a:gd name="T40" fmla="*/ 302 w 175"/>
                <a:gd name="T41" fmla="*/ 1175 h 177"/>
                <a:gd name="T42" fmla="*/ 302 w 175"/>
                <a:gd name="T43" fmla="*/ 1154 h 177"/>
                <a:gd name="T44" fmla="*/ 296 w 175"/>
                <a:gd name="T45" fmla="*/ 1175 h 177"/>
                <a:gd name="T46" fmla="*/ 262 w 175"/>
                <a:gd name="T47" fmla="*/ 1175 h 177"/>
                <a:gd name="T48" fmla="*/ 231 w 175"/>
                <a:gd name="T49" fmla="*/ 1175 h 177"/>
                <a:gd name="T50" fmla="*/ 199 w 175"/>
                <a:gd name="T51" fmla="*/ 1175 h 177"/>
                <a:gd name="T52" fmla="*/ 164 w 175"/>
                <a:gd name="T53" fmla="*/ 1175 h 177"/>
                <a:gd name="T54" fmla="*/ 132 w 175"/>
                <a:gd name="T55" fmla="*/ 1175 h 177"/>
                <a:gd name="T56" fmla="*/ 92 w 175"/>
                <a:gd name="T57" fmla="*/ 1175 h 177"/>
                <a:gd name="T58" fmla="*/ 60 w 175"/>
                <a:gd name="T59" fmla="*/ 1175 h 177"/>
                <a:gd name="T60" fmla="*/ 27 w 175"/>
                <a:gd name="T61" fmla="*/ 1175 h 177"/>
                <a:gd name="T62" fmla="*/ 27 w 175"/>
                <a:gd name="T63" fmla="*/ 1060 h 177"/>
                <a:gd name="T64" fmla="*/ 27 w 175"/>
                <a:gd name="T65" fmla="*/ 950 h 177"/>
                <a:gd name="T66" fmla="*/ 19 w 175"/>
                <a:gd name="T67" fmla="*/ 833 h 177"/>
                <a:gd name="T68" fmla="*/ 15 w 175"/>
                <a:gd name="T69" fmla="*/ 718 h 177"/>
                <a:gd name="T70" fmla="*/ 15 w 175"/>
                <a:gd name="T71" fmla="*/ 609 h 177"/>
                <a:gd name="T72" fmla="*/ 15 w 175"/>
                <a:gd name="T73" fmla="*/ 485 h 177"/>
                <a:gd name="T74" fmla="*/ 3 w 175"/>
                <a:gd name="T75" fmla="*/ 367 h 177"/>
                <a:gd name="T76" fmla="*/ 0 w 175"/>
                <a:gd name="T77" fmla="*/ 270 h 177"/>
                <a:gd name="T78" fmla="*/ 0 w 175"/>
                <a:gd name="T79" fmla="*/ 176 h 177"/>
                <a:gd name="T80" fmla="*/ 0 w 175"/>
                <a:gd name="T81" fmla="*/ 88 h 177"/>
                <a:gd name="T82" fmla="*/ 3 w 175"/>
                <a:gd name="T83" fmla="*/ 0 h 177"/>
                <a:gd name="T84" fmla="*/ 34 w 175"/>
                <a:gd name="T85" fmla="*/ 0 h 177"/>
                <a:gd name="T86" fmla="*/ 101 w 175"/>
                <a:gd name="T87" fmla="*/ 49 h 177"/>
                <a:gd name="T88" fmla="*/ 164 w 175"/>
                <a:gd name="T89" fmla="*/ 93 h 177"/>
                <a:gd name="T90" fmla="*/ 224 w 175"/>
                <a:gd name="T91" fmla="*/ 49 h 177"/>
                <a:gd name="T92" fmla="*/ 250 w 175"/>
                <a:gd name="T93" fmla="*/ 2 h 177"/>
                <a:gd name="T94" fmla="*/ 234 w 175"/>
                <a:gd name="T95" fmla="*/ 32 h 177"/>
                <a:gd name="T96" fmla="*/ 253 w 175"/>
                <a:gd name="T97" fmla="*/ 2 h 177"/>
                <a:gd name="T98" fmla="*/ 296 w 175"/>
                <a:gd name="T99" fmla="*/ 49 h 177"/>
                <a:gd name="T100" fmla="*/ 309 w 175"/>
                <a:gd name="T101" fmla="*/ 71 h 177"/>
                <a:gd name="T102" fmla="*/ 327 w 175"/>
                <a:gd name="T103" fmla="*/ 88 h 177"/>
                <a:gd name="T104" fmla="*/ 390 w 175"/>
                <a:gd name="T105" fmla="*/ 49 h 177"/>
                <a:gd name="T106" fmla="*/ 409 w 175"/>
                <a:gd name="T107" fmla="*/ 167 h 177"/>
                <a:gd name="T108" fmla="*/ 427 w 175"/>
                <a:gd name="T109" fmla="*/ 270 h 177"/>
                <a:gd name="T110" fmla="*/ 421 w 175"/>
                <a:gd name="T111" fmla="*/ 367 h 177"/>
                <a:gd name="T112" fmla="*/ 409 w 175"/>
                <a:gd name="T113" fmla="*/ 465 h 177"/>
                <a:gd name="T114" fmla="*/ 390 w 175"/>
                <a:gd name="T115" fmla="*/ 450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prstDash val="solid"/>
              <a:round/>
              <a:headEnd/>
              <a:tailEnd/>
            </a:ln>
          </p:spPr>
          <p:txBody>
            <a:bodyPr/>
            <a:lstStyle/>
            <a:p>
              <a:endParaRPr lang="en-US"/>
            </a:p>
          </p:txBody>
        </p:sp>
        <p:sp>
          <p:nvSpPr>
            <p:cNvPr id="35927" name="Freeform 4373"/>
            <p:cNvSpPr>
              <a:spLocks/>
            </p:cNvSpPr>
            <p:nvPr/>
          </p:nvSpPr>
          <p:spPr bwMode="auto">
            <a:xfrm>
              <a:off x="3689" y="1864"/>
              <a:ext cx="481" cy="606"/>
            </a:xfrm>
            <a:custGeom>
              <a:avLst/>
              <a:gdLst>
                <a:gd name="T0" fmla="*/ 201 w 431"/>
                <a:gd name="T1" fmla="*/ 110 h 489"/>
                <a:gd name="T2" fmla="*/ 163 w 431"/>
                <a:gd name="T3" fmla="*/ 193 h 489"/>
                <a:gd name="T4" fmla="*/ 184 w 431"/>
                <a:gd name="T5" fmla="*/ 340 h 489"/>
                <a:gd name="T6" fmla="*/ 190 w 431"/>
                <a:gd name="T7" fmla="*/ 467 h 489"/>
                <a:gd name="T8" fmla="*/ 163 w 431"/>
                <a:gd name="T9" fmla="*/ 730 h 489"/>
                <a:gd name="T10" fmla="*/ 69 w 431"/>
                <a:gd name="T11" fmla="*/ 924 h 489"/>
                <a:gd name="T12" fmla="*/ 64 w 431"/>
                <a:gd name="T13" fmla="*/ 1123 h 489"/>
                <a:gd name="T14" fmla="*/ 109 w 431"/>
                <a:gd name="T15" fmla="*/ 1367 h 489"/>
                <a:gd name="T16" fmla="*/ 19 w 431"/>
                <a:gd name="T17" fmla="*/ 1367 h 489"/>
                <a:gd name="T18" fmla="*/ 0 w 431"/>
                <a:gd name="T19" fmla="*/ 1443 h 489"/>
                <a:gd name="T20" fmla="*/ 45 w 431"/>
                <a:gd name="T21" fmla="*/ 1559 h 489"/>
                <a:gd name="T22" fmla="*/ 61 w 431"/>
                <a:gd name="T23" fmla="*/ 1610 h 489"/>
                <a:gd name="T24" fmla="*/ 117 w 431"/>
                <a:gd name="T25" fmla="*/ 1806 h 489"/>
                <a:gd name="T26" fmla="*/ 182 w 431"/>
                <a:gd name="T27" fmla="*/ 1625 h 489"/>
                <a:gd name="T28" fmla="*/ 190 w 431"/>
                <a:gd name="T29" fmla="*/ 1694 h 489"/>
                <a:gd name="T30" fmla="*/ 204 w 431"/>
                <a:gd name="T31" fmla="*/ 1767 h 489"/>
                <a:gd name="T32" fmla="*/ 217 w 431"/>
                <a:gd name="T33" fmla="*/ 2022 h 489"/>
                <a:gd name="T34" fmla="*/ 254 w 431"/>
                <a:gd name="T35" fmla="*/ 2330 h 489"/>
                <a:gd name="T36" fmla="*/ 301 w 431"/>
                <a:gd name="T37" fmla="*/ 2624 h 489"/>
                <a:gd name="T38" fmla="*/ 364 w 431"/>
                <a:gd name="T39" fmla="*/ 2967 h 489"/>
                <a:gd name="T40" fmla="*/ 415 w 431"/>
                <a:gd name="T41" fmla="*/ 3239 h 489"/>
                <a:gd name="T42" fmla="*/ 480 w 431"/>
                <a:gd name="T43" fmla="*/ 3301 h 489"/>
                <a:gd name="T44" fmla="*/ 511 w 431"/>
                <a:gd name="T45" fmla="*/ 3191 h 489"/>
                <a:gd name="T46" fmla="*/ 538 w 431"/>
                <a:gd name="T47" fmla="*/ 2998 h 489"/>
                <a:gd name="T48" fmla="*/ 554 w 431"/>
                <a:gd name="T49" fmla="*/ 2714 h 489"/>
                <a:gd name="T50" fmla="*/ 565 w 431"/>
                <a:gd name="T51" fmla="*/ 2424 h 489"/>
                <a:gd name="T52" fmla="*/ 594 w 431"/>
                <a:gd name="T53" fmla="*/ 2357 h 489"/>
                <a:gd name="T54" fmla="*/ 668 w 431"/>
                <a:gd name="T55" fmla="*/ 2135 h 489"/>
                <a:gd name="T56" fmla="*/ 770 w 431"/>
                <a:gd name="T57" fmla="*/ 1902 h 489"/>
                <a:gd name="T58" fmla="*/ 831 w 431"/>
                <a:gd name="T59" fmla="*/ 1664 h 489"/>
                <a:gd name="T60" fmla="*/ 866 w 431"/>
                <a:gd name="T61" fmla="*/ 1694 h 489"/>
                <a:gd name="T62" fmla="*/ 859 w 431"/>
                <a:gd name="T63" fmla="*/ 1578 h 489"/>
                <a:gd name="T64" fmla="*/ 815 w 431"/>
                <a:gd name="T65" fmla="*/ 1330 h 489"/>
                <a:gd name="T66" fmla="*/ 811 w 431"/>
                <a:gd name="T67" fmla="*/ 1183 h 489"/>
                <a:gd name="T68" fmla="*/ 852 w 431"/>
                <a:gd name="T69" fmla="*/ 1170 h 489"/>
                <a:gd name="T70" fmla="*/ 922 w 431"/>
                <a:gd name="T71" fmla="*/ 1258 h 489"/>
                <a:gd name="T72" fmla="*/ 987 w 431"/>
                <a:gd name="T73" fmla="*/ 1367 h 489"/>
                <a:gd name="T74" fmla="*/ 968 w 431"/>
                <a:gd name="T75" fmla="*/ 1529 h 489"/>
                <a:gd name="T76" fmla="*/ 1018 w 431"/>
                <a:gd name="T77" fmla="*/ 1664 h 489"/>
                <a:gd name="T78" fmla="*/ 1042 w 431"/>
                <a:gd name="T79" fmla="*/ 1413 h 489"/>
                <a:gd name="T80" fmla="*/ 1083 w 431"/>
                <a:gd name="T81" fmla="*/ 1216 h 489"/>
                <a:gd name="T82" fmla="*/ 1155 w 431"/>
                <a:gd name="T83" fmla="*/ 1016 h 489"/>
                <a:gd name="T84" fmla="*/ 1155 w 431"/>
                <a:gd name="T85" fmla="*/ 897 h 489"/>
                <a:gd name="T86" fmla="*/ 1102 w 431"/>
                <a:gd name="T87" fmla="*/ 792 h 489"/>
                <a:gd name="T88" fmla="*/ 1061 w 431"/>
                <a:gd name="T89" fmla="*/ 792 h 489"/>
                <a:gd name="T90" fmla="*/ 968 w 431"/>
                <a:gd name="T91" fmla="*/ 913 h 489"/>
                <a:gd name="T92" fmla="*/ 952 w 431"/>
                <a:gd name="T93" fmla="*/ 1055 h 489"/>
                <a:gd name="T94" fmla="*/ 829 w 431"/>
                <a:gd name="T95" fmla="*/ 1055 h 489"/>
                <a:gd name="T96" fmla="*/ 788 w 431"/>
                <a:gd name="T97" fmla="*/ 924 h 489"/>
                <a:gd name="T98" fmla="*/ 700 w 431"/>
                <a:gd name="T99" fmla="*/ 1091 h 489"/>
                <a:gd name="T100" fmla="*/ 599 w 431"/>
                <a:gd name="T101" fmla="*/ 994 h 489"/>
                <a:gd name="T102" fmla="*/ 451 w 431"/>
                <a:gd name="T103" fmla="*/ 829 h 489"/>
                <a:gd name="T104" fmla="*/ 432 w 431"/>
                <a:gd name="T105" fmla="*/ 584 h 489"/>
                <a:gd name="T106" fmla="*/ 346 w 431"/>
                <a:gd name="T107" fmla="*/ 354 h 489"/>
                <a:gd name="T108" fmla="*/ 348 w 431"/>
                <a:gd name="T109" fmla="*/ 229 h 489"/>
                <a:gd name="T110" fmla="*/ 348 w 431"/>
                <a:gd name="T111" fmla="*/ 146 h 489"/>
                <a:gd name="T112" fmla="*/ 331 w 431"/>
                <a:gd name="T113" fmla="*/ 77 h 489"/>
                <a:gd name="T114" fmla="*/ 295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prstDash val="solid"/>
              <a:round/>
              <a:headEnd/>
              <a:tailEnd/>
            </a:ln>
          </p:spPr>
          <p:txBody>
            <a:bodyPr/>
            <a:lstStyle/>
            <a:p>
              <a:endParaRPr lang="en-US"/>
            </a:p>
          </p:txBody>
        </p:sp>
        <p:sp>
          <p:nvSpPr>
            <p:cNvPr id="35928" name="Freeform 4374"/>
            <p:cNvSpPr>
              <a:spLocks/>
            </p:cNvSpPr>
            <p:nvPr/>
          </p:nvSpPr>
          <p:spPr bwMode="auto">
            <a:xfrm>
              <a:off x="3092" y="1914"/>
              <a:ext cx="21" cy="83"/>
            </a:xfrm>
            <a:custGeom>
              <a:avLst/>
              <a:gdLst>
                <a:gd name="T0" fmla="*/ 34 w 19"/>
                <a:gd name="T1" fmla="*/ 405 h 68"/>
                <a:gd name="T2" fmla="*/ 17 w 19"/>
                <a:gd name="T3" fmla="*/ 311 h 68"/>
                <a:gd name="T4" fmla="*/ 0 w 19"/>
                <a:gd name="T5" fmla="*/ 209 h 68"/>
                <a:gd name="T6" fmla="*/ 4 w 19"/>
                <a:gd name="T7" fmla="*/ 114 h 68"/>
                <a:gd name="T8" fmla="*/ 28 w 19"/>
                <a:gd name="T9" fmla="*/ 2 h 68"/>
                <a:gd name="T10" fmla="*/ 46 w 19"/>
                <a:gd name="T11" fmla="*/ 0 h 68"/>
                <a:gd name="T12" fmla="*/ 46 w 19"/>
                <a:gd name="T13" fmla="*/ 52 h 68"/>
                <a:gd name="T14" fmla="*/ 46 w 19"/>
                <a:gd name="T15" fmla="*/ 139 h 68"/>
                <a:gd name="T16" fmla="*/ 40 w 19"/>
                <a:gd name="T17" fmla="*/ 223 h 68"/>
                <a:gd name="T18" fmla="*/ 34 w 19"/>
                <a:gd name="T19" fmla="*/ 311 h 68"/>
                <a:gd name="T20" fmla="*/ 34 w 19"/>
                <a:gd name="T21" fmla="*/ 403 h 68"/>
                <a:gd name="T22" fmla="*/ 34 w 19"/>
                <a:gd name="T23" fmla="*/ 405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35929" name="Freeform 4375"/>
            <p:cNvSpPr>
              <a:spLocks/>
            </p:cNvSpPr>
            <p:nvPr/>
          </p:nvSpPr>
          <p:spPr bwMode="auto">
            <a:xfrm>
              <a:off x="3108" y="1910"/>
              <a:ext cx="66" cy="94"/>
            </a:xfrm>
            <a:custGeom>
              <a:avLst/>
              <a:gdLst>
                <a:gd name="T0" fmla="*/ 67 w 59"/>
                <a:gd name="T1" fmla="*/ 135 h 76"/>
                <a:gd name="T2" fmla="*/ 15 w 59"/>
                <a:gd name="T3" fmla="*/ 88 h 76"/>
                <a:gd name="T4" fmla="*/ 15 w 59"/>
                <a:gd name="T5" fmla="*/ 176 h 76"/>
                <a:gd name="T6" fmla="*/ 2 w 59"/>
                <a:gd name="T7" fmla="*/ 278 h 76"/>
                <a:gd name="T8" fmla="*/ 0 w 59"/>
                <a:gd name="T9" fmla="*/ 375 h 76"/>
                <a:gd name="T10" fmla="*/ 0 w 59"/>
                <a:gd name="T11" fmla="*/ 465 h 76"/>
                <a:gd name="T12" fmla="*/ 0 w 59"/>
                <a:gd name="T13" fmla="*/ 485 h 76"/>
                <a:gd name="T14" fmla="*/ 45 w 59"/>
                <a:gd name="T15" fmla="*/ 512 h 76"/>
                <a:gd name="T16" fmla="*/ 77 w 59"/>
                <a:gd name="T17" fmla="*/ 424 h 76"/>
                <a:gd name="T18" fmla="*/ 105 w 59"/>
                <a:gd name="T19" fmla="*/ 424 h 76"/>
                <a:gd name="T20" fmla="*/ 122 w 59"/>
                <a:gd name="T21" fmla="*/ 351 h 76"/>
                <a:gd name="T22" fmla="*/ 77 w 59"/>
                <a:gd name="T23" fmla="*/ 246 h 76"/>
                <a:gd name="T24" fmla="*/ 122 w 59"/>
                <a:gd name="T25" fmla="*/ 176 h 76"/>
                <a:gd name="T26" fmla="*/ 162 w 59"/>
                <a:gd name="T27" fmla="*/ 147 h 76"/>
                <a:gd name="T28" fmla="*/ 144 w 59"/>
                <a:gd name="T29" fmla="*/ 0 h 76"/>
                <a:gd name="T30" fmla="*/ 96 w 59"/>
                <a:gd name="T31" fmla="*/ 71 h 76"/>
                <a:gd name="T32" fmla="*/ 67 w 59"/>
                <a:gd name="T33" fmla="*/ 135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prstDash val="solid"/>
              <a:round/>
              <a:headEnd/>
              <a:tailEnd/>
            </a:ln>
          </p:spPr>
          <p:txBody>
            <a:bodyPr/>
            <a:lstStyle/>
            <a:p>
              <a:endParaRPr lang="en-US"/>
            </a:p>
          </p:txBody>
        </p:sp>
        <p:sp>
          <p:nvSpPr>
            <p:cNvPr id="35930" name="Freeform 4376"/>
            <p:cNvSpPr>
              <a:spLocks/>
            </p:cNvSpPr>
            <p:nvPr/>
          </p:nvSpPr>
          <p:spPr bwMode="auto">
            <a:xfrm>
              <a:off x="3416" y="2094"/>
              <a:ext cx="130" cy="185"/>
            </a:xfrm>
            <a:custGeom>
              <a:avLst/>
              <a:gdLst>
                <a:gd name="T0" fmla="*/ 325 w 116"/>
                <a:gd name="T1" fmla="*/ 338 h 149"/>
                <a:gd name="T2" fmla="*/ 291 w 116"/>
                <a:gd name="T3" fmla="*/ 256 h 149"/>
                <a:gd name="T4" fmla="*/ 258 w 116"/>
                <a:gd name="T5" fmla="*/ 184 h 149"/>
                <a:gd name="T6" fmla="*/ 223 w 116"/>
                <a:gd name="T7" fmla="*/ 135 h 149"/>
                <a:gd name="T8" fmla="*/ 185 w 116"/>
                <a:gd name="T9" fmla="*/ 96 h 149"/>
                <a:gd name="T10" fmla="*/ 165 w 116"/>
                <a:gd name="T11" fmla="*/ 0 h 149"/>
                <a:gd name="T12" fmla="*/ 149 w 116"/>
                <a:gd name="T13" fmla="*/ 32 h 149"/>
                <a:gd name="T14" fmla="*/ 145 w 116"/>
                <a:gd name="T15" fmla="*/ 0 h 149"/>
                <a:gd name="T16" fmla="*/ 149 w 116"/>
                <a:gd name="T17" fmla="*/ 119 h 149"/>
                <a:gd name="T18" fmla="*/ 131 w 116"/>
                <a:gd name="T19" fmla="*/ 135 h 149"/>
                <a:gd name="T20" fmla="*/ 127 w 116"/>
                <a:gd name="T21" fmla="*/ 302 h 149"/>
                <a:gd name="T22" fmla="*/ 145 w 116"/>
                <a:gd name="T23" fmla="*/ 381 h 149"/>
                <a:gd name="T24" fmla="*/ 136 w 116"/>
                <a:gd name="T25" fmla="*/ 497 h 149"/>
                <a:gd name="T26" fmla="*/ 127 w 116"/>
                <a:gd name="T27" fmla="*/ 636 h 149"/>
                <a:gd name="T28" fmla="*/ 96 w 116"/>
                <a:gd name="T29" fmla="*/ 670 h 149"/>
                <a:gd name="T30" fmla="*/ 65 w 116"/>
                <a:gd name="T31" fmla="*/ 698 h 149"/>
                <a:gd name="T32" fmla="*/ 34 w 116"/>
                <a:gd name="T33" fmla="*/ 729 h 149"/>
                <a:gd name="T34" fmla="*/ 0 w 116"/>
                <a:gd name="T35" fmla="*/ 766 h 149"/>
                <a:gd name="T36" fmla="*/ 0 w 116"/>
                <a:gd name="T37" fmla="*/ 816 h 149"/>
                <a:gd name="T38" fmla="*/ 24 w 116"/>
                <a:gd name="T39" fmla="*/ 936 h 149"/>
                <a:gd name="T40" fmla="*/ 54 w 116"/>
                <a:gd name="T41" fmla="*/ 1048 h 149"/>
                <a:gd name="T42" fmla="*/ 92 w 116"/>
                <a:gd name="T43" fmla="*/ 1033 h 149"/>
                <a:gd name="T44" fmla="*/ 127 w 116"/>
                <a:gd name="T45" fmla="*/ 1013 h 149"/>
                <a:gd name="T46" fmla="*/ 149 w 116"/>
                <a:gd name="T47" fmla="*/ 961 h 149"/>
                <a:gd name="T48" fmla="*/ 165 w 116"/>
                <a:gd name="T49" fmla="*/ 895 h 149"/>
                <a:gd name="T50" fmla="*/ 205 w 116"/>
                <a:gd name="T51" fmla="*/ 865 h 149"/>
                <a:gd name="T52" fmla="*/ 219 w 116"/>
                <a:gd name="T53" fmla="*/ 777 h 149"/>
                <a:gd name="T54" fmla="*/ 250 w 116"/>
                <a:gd name="T55" fmla="*/ 754 h 149"/>
                <a:gd name="T56" fmla="*/ 250 w 116"/>
                <a:gd name="T57" fmla="*/ 601 h 149"/>
                <a:gd name="T58" fmla="*/ 261 w 116"/>
                <a:gd name="T59" fmla="*/ 581 h 149"/>
                <a:gd name="T60" fmla="*/ 277 w 116"/>
                <a:gd name="T61" fmla="*/ 567 h 149"/>
                <a:gd name="T62" fmla="*/ 305 w 116"/>
                <a:gd name="T63" fmla="*/ 444 h 149"/>
                <a:gd name="T64" fmla="*/ 325 w 116"/>
                <a:gd name="T65" fmla="*/ 338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prstDash val="solid"/>
              <a:round/>
              <a:headEnd/>
              <a:tailEnd/>
            </a:ln>
          </p:spPr>
          <p:txBody>
            <a:bodyPr/>
            <a:lstStyle/>
            <a:p>
              <a:endParaRPr lang="en-US"/>
            </a:p>
          </p:txBody>
        </p:sp>
        <p:sp>
          <p:nvSpPr>
            <p:cNvPr id="35931" name="Freeform 4377"/>
            <p:cNvSpPr>
              <a:spLocks/>
            </p:cNvSpPr>
            <p:nvPr/>
          </p:nvSpPr>
          <p:spPr bwMode="auto">
            <a:xfrm>
              <a:off x="3474" y="2068"/>
              <a:ext cx="6" cy="11"/>
            </a:xfrm>
            <a:custGeom>
              <a:avLst/>
              <a:gdLst>
                <a:gd name="T0" fmla="*/ 162 w 4"/>
                <a:gd name="T1" fmla="*/ 0 h 9"/>
                <a:gd name="T2" fmla="*/ 0 w 4"/>
                <a:gd name="T3" fmla="*/ 29 h 9"/>
                <a:gd name="T4" fmla="*/ 93 w 4"/>
                <a:gd name="T5" fmla="*/ 53 h 9"/>
                <a:gd name="T6" fmla="*/ 162 w 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9">
                  <a:moveTo>
                    <a:pt x="4" y="0"/>
                  </a:moveTo>
                  <a:lnTo>
                    <a:pt x="0" y="5"/>
                  </a:lnTo>
                  <a:lnTo>
                    <a:pt x="2"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5932" name="Freeform 4378"/>
            <p:cNvSpPr>
              <a:spLocks/>
            </p:cNvSpPr>
            <p:nvPr/>
          </p:nvSpPr>
          <p:spPr bwMode="auto">
            <a:xfrm>
              <a:off x="3105" y="1936"/>
              <a:ext cx="369" cy="366"/>
            </a:xfrm>
            <a:custGeom>
              <a:avLst/>
              <a:gdLst>
                <a:gd name="T0" fmla="*/ 192 w 331"/>
                <a:gd name="T1" fmla="*/ 1243 h 295"/>
                <a:gd name="T2" fmla="*/ 166 w 331"/>
                <a:gd name="T3" fmla="*/ 1050 h 295"/>
                <a:gd name="T4" fmla="*/ 110 w 331"/>
                <a:gd name="T5" fmla="*/ 919 h 295"/>
                <a:gd name="T6" fmla="*/ 50 w 331"/>
                <a:gd name="T7" fmla="*/ 658 h 295"/>
                <a:gd name="T8" fmla="*/ 0 w 331"/>
                <a:gd name="T9" fmla="*/ 512 h 295"/>
                <a:gd name="T10" fmla="*/ 50 w 331"/>
                <a:gd name="T11" fmla="*/ 376 h 295"/>
                <a:gd name="T12" fmla="*/ 107 w 331"/>
                <a:gd name="T13" fmla="*/ 283 h 295"/>
                <a:gd name="T14" fmla="*/ 79 w 331"/>
                <a:gd name="T15" fmla="*/ 96 h 295"/>
                <a:gd name="T16" fmla="*/ 164 w 331"/>
                <a:gd name="T17" fmla="*/ 0 h 295"/>
                <a:gd name="T18" fmla="*/ 245 w 331"/>
                <a:gd name="T19" fmla="*/ 96 h 295"/>
                <a:gd name="T20" fmla="*/ 318 w 331"/>
                <a:gd name="T21" fmla="*/ 184 h 295"/>
                <a:gd name="T22" fmla="*/ 400 w 331"/>
                <a:gd name="T23" fmla="*/ 365 h 295"/>
                <a:gd name="T24" fmla="*/ 516 w 331"/>
                <a:gd name="T25" fmla="*/ 391 h 295"/>
                <a:gd name="T26" fmla="*/ 554 w 331"/>
                <a:gd name="T27" fmla="*/ 439 h 295"/>
                <a:gd name="T28" fmla="*/ 596 w 331"/>
                <a:gd name="T29" fmla="*/ 588 h 295"/>
                <a:gd name="T30" fmla="*/ 635 w 331"/>
                <a:gd name="T31" fmla="*/ 754 h 295"/>
                <a:gd name="T32" fmla="*/ 672 w 331"/>
                <a:gd name="T33" fmla="*/ 919 h 295"/>
                <a:gd name="T34" fmla="*/ 690 w 331"/>
                <a:gd name="T35" fmla="*/ 935 h 295"/>
                <a:gd name="T36" fmla="*/ 697 w 331"/>
                <a:gd name="T37" fmla="*/ 965 h 295"/>
                <a:gd name="T38" fmla="*/ 697 w 331"/>
                <a:gd name="T39" fmla="*/ 1002 h 295"/>
                <a:gd name="T40" fmla="*/ 728 w 331"/>
                <a:gd name="T41" fmla="*/ 1134 h 295"/>
                <a:gd name="T42" fmla="*/ 854 w 331"/>
                <a:gd name="T43" fmla="*/ 1197 h 295"/>
                <a:gd name="T44" fmla="*/ 880 w 331"/>
                <a:gd name="T45" fmla="*/ 1268 h 295"/>
                <a:gd name="T46" fmla="*/ 858 w 331"/>
                <a:gd name="T47" fmla="*/ 1514 h 295"/>
                <a:gd name="T48" fmla="*/ 805 w 331"/>
                <a:gd name="T49" fmla="*/ 1581 h 295"/>
                <a:gd name="T50" fmla="*/ 740 w 331"/>
                <a:gd name="T51" fmla="*/ 1650 h 295"/>
                <a:gd name="T52" fmla="*/ 678 w 331"/>
                <a:gd name="T53" fmla="*/ 1676 h 295"/>
                <a:gd name="T54" fmla="*/ 616 w 331"/>
                <a:gd name="T55" fmla="*/ 1731 h 295"/>
                <a:gd name="T56" fmla="*/ 564 w 331"/>
                <a:gd name="T57" fmla="*/ 1882 h 295"/>
                <a:gd name="T58" fmla="*/ 522 w 331"/>
                <a:gd name="T59" fmla="*/ 2055 h 295"/>
                <a:gd name="T60" fmla="*/ 479 w 331"/>
                <a:gd name="T61" fmla="*/ 1878 h 295"/>
                <a:gd name="T62" fmla="*/ 389 w 331"/>
                <a:gd name="T63" fmla="*/ 1823 h 295"/>
                <a:gd name="T64" fmla="*/ 371 w 331"/>
                <a:gd name="T65" fmla="*/ 1958 h 295"/>
                <a:gd name="T66" fmla="*/ 328 w 331"/>
                <a:gd name="T67" fmla="*/ 1792 h 295"/>
                <a:gd name="T68" fmla="*/ 256 w 331"/>
                <a:gd name="T69" fmla="*/ 1514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prstDash val="solid"/>
              <a:round/>
              <a:headEnd/>
              <a:tailEnd/>
            </a:ln>
          </p:spPr>
          <p:txBody>
            <a:bodyPr/>
            <a:lstStyle/>
            <a:p>
              <a:endParaRPr lang="en-US"/>
            </a:p>
          </p:txBody>
        </p:sp>
        <p:sp>
          <p:nvSpPr>
            <p:cNvPr id="35933" name="Freeform 4379"/>
            <p:cNvSpPr>
              <a:spLocks/>
            </p:cNvSpPr>
            <p:nvPr/>
          </p:nvSpPr>
          <p:spPr bwMode="auto">
            <a:xfrm>
              <a:off x="3398" y="2074"/>
              <a:ext cx="85" cy="75"/>
            </a:xfrm>
            <a:custGeom>
              <a:avLst/>
              <a:gdLst>
                <a:gd name="T0" fmla="*/ 0 w 76"/>
                <a:gd name="T1" fmla="*/ 210 h 61"/>
                <a:gd name="T2" fmla="*/ 15 w 76"/>
                <a:gd name="T3" fmla="*/ 245 h 61"/>
                <a:gd name="T4" fmla="*/ 32 w 76"/>
                <a:gd name="T5" fmla="*/ 334 h 61"/>
                <a:gd name="T6" fmla="*/ 97 w 76"/>
                <a:gd name="T7" fmla="*/ 363 h 61"/>
                <a:gd name="T8" fmla="*/ 162 w 76"/>
                <a:gd name="T9" fmla="*/ 390 h 61"/>
                <a:gd name="T10" fmla="*/ 168 w 76"/>
                <a:gd name="T11" fmla="*/ 381 h 61"/>
                <a:gd name="T12" fmla="*/ 179 w 76"/>
                <a:gd name="T13" fmla="*/ 224 h 61"/>
                <a:gd name="T14" fmla="*/ 192 w 76"/>
                <a:gd name="T15" fmla="*/ 210 h 61"/>
                <a:gd name="T16" fmla="*/ 188 w 76"/>
                <a:gd name="T17" fmla="*/ 107 h 61"/>
                <a:gd name="T18" fmla="*/ 192 w 76"/>
                <a:gd name="T19" fmla="*/ 136 h 61"/>
                <a:gd name="T20" fmla="*/ 209 w 76"/>
                <a:gd name="T21" fmla="*/ 107 h 61"/>
                <a:gd name="T22" fmla="*/ 192 w 76"/>
                <a:gd name="T23" fmla="*/ 26 h 61"/>
                <a:gd name="T24" fmla="*/ 188 w 76"/>
                <a:gd name="T25" fmla="*/ 0 h 61"/>
                <a:gd name="T26" fmla="*/ 150 w 76"/>
                <a:gd name="T27" fmla="*/ 107 h 61"/>
                <a:gd name="T28" fmla="*/ 108 w 76"/>
                <a:gd name="T29" fmla="*/ 210 h 61"/>
                <a:gd name="T30" fmla="*/ 45 w 76"/>
                <a:gd name="T31" fmla="*/ 224 h 61"/>
                <a:gd name="T32" fmla="*/ 15 w 76"/>
                <a:gd name="T33" fmla="*/ 210 h 61"/>
                <a:gd name="T34" fmla="*/ 0 w 76"/>
                <a:gd name="T35" fmla="*/ 192 h 61"/>
                <a:gd name="T36" fmla="*/ 0 w 76"/>
                <a:gd name="T37" fmla="*/ 210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prstDash val="solid"/>
              <a:round/>
              <a:headEnd/>
              <a:tailEnd/>
            </a:ln>
          </p:spPr>
          <p:txBody>
            <a:bodyPr/>
            <a:lstStyle/>
            <a:p>
              <a:endParaRPr lang="en-US"/>
            </a:p>
          </p:txBody>
        </p:sp>
        <p:sp>
          <p:nvSpPr>
            <p:cNvPr id="35934" name="Freeform 4380"/>
            <p:cNvSpPr>
              <a:spLocks/>
            </p:cNvSpPr>
            <p:nvPr/>
          </p:nvSpPr>
          <p:spPr bwMode="auto">
            <a:xfrm>
              <a:off x="3260" y="2229"/>
              <a:ext cx="179" cy="137"/>
            </a:xfrm>
            <a:custGeom>
              <a:avLst/>
              <a:gdLst>
                <a:gd name="T0" fmla="*/ 16 w 159"/>
                <a:gd name="T1" fmla="*/ 259 h 111"/>
                <a:gd name="T2" fmla="*/ 0 w 159"/>
                <a:gd name="T3" fmla="*/ 300 h 111"/>
                <a:gd name="T4" fmla="*/ 0 w 159"/>
                <a:gd name="T5" fmla="*/ 436 h 111"/>
                <a:gd name="T6" fmla="*/ 20 w 159"/>
                <a:gd name="T7" fmla="*/ 597 h 111"/>
                <a:gd name="T8" fmla="*/ 42 w 159"/>
                <a:gd name="T9" fmla="*/ 737 h 111"/>
                <a:gd name="T10" fmla="*/ 98 w 159"/>
                <a:gd name="T11" fmla="*/ 737 h 111"/>
                <a:gd name="T12" fmla="*/ 150 w 159"/>
                <a:gd name="T13" fmla="*/ 659 h 111"/>
                <a:gd name="T14" fmla="*/ 202 w 159"/>
                <a:gd name="T15" fmla="*/ 616 h 111"/>
                <a:gd name="T16" fmla="*/ 248 w 159"/>
                <a:gd name="T17" fmla="*/ 587 h 111"/>
                <a:gd name="T18" fmla="*/ 280 w 159"/>
                <a:gd name="T19" fmla="*/ 553 h 111"/>
                <a:gd name="T20" fmla="*/ 324 w 159"/>
                <a:gd name="T21" fmla="*/ 505 h 111"/>
                <a:gd name="T22" fmla="*/ 355 w 159"/>
                <a:gd name="T23" fmla="*/ 484 h 111"/>
                <a:gd name="T24" fmla="*/ 393 w 159"/>
                <a:gd name="T25" fmla="*/ 436 h 111"/>
                <a:gd name="T26" fmla="*/ 424 w 159"/>
                <a:gd name="T27" fmla="*/ 407 h 111"/>
                <a:gd name="T28" fmla="*/ 424 w 159"/>
                <a:gd name="T29" fmla="*/ 346 h 111"/>
                <a:gd name="T30" fmla="*/ 463 w 159"/>
                <a:gd name="T31" fmla="*/ 259 h 111"/>
                <a:gd name="T32" fmla="*/ 433 w 159"/>
                <a:gd name="T33" fmla="*/ 162 h 111"/>
                <a:gd name="T34" fmla="*/ 406 w 159"/>
                <a:gd name="T35" fmla="*/ 48 h 111"/>
                <a:gd name="T36" fmla="*/ 406 w 159"/>
                <a:gd name="T37" fmla="*/ 0 h 111"/>
                <a:gd name="T38" fmla="*/ 372 w 159"/>
                <a:gd name="T39" fmla="*/ 2 h 111"/>
                <a:gd name="T40" fmla="*/ 335 w 159"/>
                <a:gd name="T41" fmla="*/ 32 h 111"/>
                <a:gd name="T42" fmla="*/ 304 w 159"/>
                <a:gd name="T43" fmla="*/ 59 h 111"/>
                <a:gd name="T44" fmla="*/ 270 w 159"/>
                <a:gd name="T45" fmla="*/ 80 h 111"/>
                <a:gd name="T46" fmla="*/ 241 w 159"/>
                <a:gd name="T47" fmla="*/ 162 h 111"/>
                <a:gd name="T48" fmla="*/ 213 w 159"/>
                <a:gd name="T49" fmla="*/ 230 h 111"/>
                <a:gd name="T50" fmla="*/ 184 w 159"/>
                <a:gd name="T51" fmla="*/ 315 h 111"/>
                <a:gd name="T52" fmla="*/ 163 w 159"/>
                <a:gd name="T53" fmla="*/ 392 h 111"/>
                <a:gd name="T54" fmla="*/ 161 w 159"/>
                <a:gd name="T55" fmla="*/ 259 h 111"/>
                <a:gd name="T56" fmla="*/ 115 w 159"/>
                <a:gd name="T57" fmla="*/ 222 h 111"/>
                <a:gd name="T58" fmla="*/ 77 w 159"/>
                <a:gd name="T59" fmla="*/ 186 h 111"/>
                <a:gd name="T60" fmla="*/ 20 w 159"/>
                <a:gd name="T61" fmla="*/ 169 h 111"/>
                <a:gd name="T62" fmla="*/ 16 w 159"/>
                <a:gd name="T63" fmla="*/ 259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prstDash val="solid"/>
              <a:round/>
              <a:headEnd/>
              <a:tailEnd/>
            </a:ln>
          </p:spPr>
          <p:txBody>
            <a:bodyPr/>
            <a:lstStyle/>
            <a:p>
              <a:endParaRPr lang="en-US"/>
            </a:p>
          </p:txBody>
        </p:sp>
        <p:sp>
          <p:nvSpPr>
            <p:cNvPr id="35935" name="Freeform 4381"/>
            <p:cNvSpPr>
              <a:spLocks/>
            </p:cNvSpPr>
            <p:nvPr/>
          </p:nvSpPr>
          <p:spPr bwMode="auto">
            <a:xfrm>
              <a:off x="3916" y="2431"/>
              <a:ext cx="37" cy="86"/>
            </a:xfrm>
            <a:custGeom>
              <a:avLst/>
              <a:gdLst>
                <a:gd name="T0" fmla="*/ 19 w 33"/>
                <a:gd name="T1" fmla="*/ 21 h 69"/>
                <a:gd name="T2" fmla="*/ 39 w 33"/>
                <a:gd name="T3" fmla="*/ 88 h 69"/>
                <a:gd name="T4" fmla="*/ 61 w 33"/>
                <a:gd name="T5" fmla="*/ 171 h 69"/>
                <a:gd name="T6" fmla="*/ 78 w 33"/>
                <a:gd name="T7" fmla="*/ 260 h 69"/>
                <a:gd name="T8" fmla="*/ 92 w 33"/>
                <a:gd name="T9" fmla="*/ 361 h 69"/>
                <a:gd name="T10" fmla="*/ 73 w 33"/>
                <a:gd name="T11" fmla="*/ 469 h 69"/>
                <a:gd name="T12" fmla="*/ 24 w 33"/>
                <a:gd name="T13" fmla="*/ 500 h 69"/>
                <a:gd name="T14" fmla="*/ 2 w 33"/>
                <a:gd name="T15" fmla="*/ 324 h 69"/>
                <a:gd name="T16" fmla="*/ 0 w 33"/>
                <a:gd name="T17" fmla="*/ 209 h 69"/>
                <a:gd name="T18" fmla="*/ 2 w 33"/>
                <a:gd name="T19" fmla="*/ 228 h 69"/>
                <a:gd name="T20" fmla="*/ 2 w 33"/>
                <a:gd name="T21" fmla="*/ 120 h 69"/>
                <a:gd name="T22" fmla="*/ 19 w 33"/>
                <a:gd name="T23" fmla="*/ 32 h 69"/>
                <a:gd name="T24" fmla="*/ 19 w 33"/>
                <a:gd name="T25" fmla="*/ 32 h 69"/>
                <a:gd name="T26" fmla="*/ 2 w 33"/>
                <a:gd name="T27" fmla="*/ 0 h 69"/>
                <a:gd name="T28" fmla="*/ 19 w 33"/>
                <a:gd name="T29" fmla="*/ 21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prstDash val="solid"/>
              <a:round/>
              <a:headEnd/>
              <a:tailEnd/>
            </a:ln>
          </p:spPr>
          <p:txBody>
            <a:bodyPr/>
            <a:lstStyle/>
            <a:p>
              <a:endParaRPr lang="en-US"/>
            </a:p>
          </p:txBody>
        </p:sp>
        <p:sp>
          <p:nvSpPr>
            <p:cNvPr id="35936" name="Freeform 4382"/>
            <p:cNvSpPr>
              <a:spLocks/>
            </p:cNvSpPr>
            <p:nvPr/>
          </p:nvSpPr>
          <p:spPr bwMode="auto">
            <a:xfrm>
              <a:off x="3026" y="2671"/>
              <a:ext cx="33" cy="38"/>
            </a:xfrm>
            <a:custGeom>
              <a:avLst/>
              <a:gdLst>
                <a:gd name="T0" fmla="*/ 25 w 30"/>
                <a:gd name="T1" fmla="*/ 47 h 31"/>
                <a:gd name="T2" fmla="*/ 2 w 30"/>
                <a:gd name="T3" fmla="*/ 115 h 31"/>
                <a:gd name="T4" fmla="*/ 0 w 30"/>
                <a:gd name="T5" fmla="*/ 173 h 31"/>
                <a:gd name="T6" fmla="*/ 0 w 30"/>
                <a:gd name="T7" fmla="*/ 197 h 31"/>
                <a:gd name="T8" fmla="*/ 2 w 30"/>
                <a:gd name="T9" fmla="*/ 197 h 31"/>
                <a:gd name="T10" fmla="*/ 34 w 30"/>
                <a:gd name="T11" fmla="*/ 173 h 31"/>
                <a:gd name="T12" fmla="*/ 39 w 30"/>
                <a:gd name="T13" fmla="*/ 148 h 31"/>
                <a:gd name="T14" fmla="*/ 63 w 30"/>
                <a:gd name="T15" fmla="*/ 148 h 31"/>
                <a:gd name="T16" fmla="*/ 70 w 30"/>
                <a:gd name="T17" fmla="*/ 148 h 31"/>
                <a:gd name="T18" fmla="*/ 55 w 30"/>
                <a:gd name="T19" fmla="*/ 0 h 31"/>
                <a:gd name="T20" fmla="*/ 34 w 30"/>
                <a:gd name="T21" fmla="*/ 47 h 31"/>
                <a:gd name="T22" fmla="*/ 25 w 30"/>
                <a:gd name="T23" fmla="*/ 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prstDash val="solid"/>
              <a:round/>
              <a:headEnd/>
              <a:tailEnd/>
            </a:ln>
          </p:spPr>
          <p:txBody>
            <a:bodyPr/>
            <a:lstStyle/>
            <a:p>
              <a:endParaRPr lang="en-US"/>
            </a:p>
          </p:txBody>
        </p:sp>
        <p:sp>
          <p:nvSpPr>
            <p:cNvPr id="35937" name="Rectangle 4383"/>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5938" name="Freeform 4384"/>
            <p:cNvSpPr>
              <a:spLocks/>
            </p:cNvSpPr>
            <p:nvPr/>
          </p:nvSpPr>
          <p:spPr bwMode="auto">
            <a:xfrm>
              <a:off x="3815" y="2656"/>
              <a:ext cx="3" cy="1"/>
            </a:xfrm>
            <a:custGeom>
              <a:avLst/>
              <a:gdLst>
                <a:gd name="T0" fmla="*/ 0 w 2"/>
                <a:gd name="T1" fmla="*/ 0 h 1"/>
                <a:gd name="T2" fmla="*/ 93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5939" name="Freeform 4385"/>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5940" name="Freeform 4386"/>
            <p:cNvSpPr>
              <a:spLocks/>
            </p:cNvSpPr>
            <p:nvPr/>
          </p:nvSpPr>
          <p:spPr bwMode="auto">
            <a:xfrm>
              <a:off x="3805" y="2662"/>
              <a:ext cx="3" cy="3"/>
            </a:xfrm>
            <a:custGeom>
              <a:avLst/>
              <a:gdLst>
                <a:gd name="T0" fmla="*/ 3 w 3"/>
                <a:gd name="T1" fmla="*/ 0 h 2"/>
                <a:gd name="T2" fmla="*/ 0 w 3"/>
                <a:gd name="T3" fmla="*/ 93 h 2"/>
                <a:gd name="T4" fmla="*/ 0 w 3"/>
                <a:gd name="T5" fmla="*/ 0 h 2"/>
                <a:gd name="T6" fmla="*/ 3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5941" name="Freeform 4387"/>
            <p:cNvSpPr>
              <a:spLocks/>
            </p:cNvSpPr>
            <p:nvPr/>
          </p:nvSpPr>
          <p:spPr bwMode="auto">
            <a:xfrm>
              <a:off x="3808" y="2665"/>
              <a:ext cx="1" cy="4"/>
            </a:xfrm>
            <a:custGeom>
              <a:avLst/>
              <a:gdLst>
                <a:gd name="T0" fmla="*/ 0 w 1"/>
                <a:gd name="T1" fmla="*/ 37 h 3"/>
                <a:gd name="T2" fmla="*/ 0 w 1"/>
                <a:gd name="T3" fmla="*/ 0 h 3"/>
                <a:gd name="T4" fmla="*/ 0 w 1"/>
                <a:gd name="T5" fmla="*/ 37 h 3"/>
                <a:gd name="T6" fmla="*/ 0 w 1"/>
                <a:gd name="T7" fmla="*/ 3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35942" name="Freeform 4388"/>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35943" name="Freeform 4389"/>
            <p:cNvSpPr>
              <a:spLocks/>
            </p:cNvSpPr>
            <p:nvPr/>
          </p:nvSpPr>
          <p:spPr bwMode="auto">
            <a:xfrm>
              <a:off x="3810" y="2662"/>
              <a:ext cx="3" cy="3"/>
            </a:xfrm>
            <a:custGeom>
              <a:avLst/>
              <a:gdLst>
                <a:gd name="T0" fmla="*/ 0 w 3"/>
                <a:gd name="T1" fmla="*/ 93 h 2"/>
                <a:gd name="T2" fmla="*/ 3 w 3"/>
                <a:gd name="T3" fmla="*/ 0 h 2"/>
                <a:gd name="T4" fmla="*/ 0 w 3"/>
                <a:gd name="T5" fmla="*/ 0 h 2"/>
                <a:gd name="T6" fmla="*/ 0 w 3"/>
                <a:gd name="T7" fmla="*/ 93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5944" name="Freeform 4390"/>
            <p:cNvSpPr>
              <a:spLocks/>
            </p:cNvSpPr>
            <p:nvPr/>
          </p:nvSpPr>
          <p:spPr bwMode="auto">
            <a:xfrm>
              <a:off x="3815" y="2600"/>
              <a:ext cx="3" cy="2"/>
            </a:xfrm>
            <a:custGeom>
              <a:avLst/>
              <a:gdLst>
                <a:gd name="T0" fmla="*/ 93 w 2"/>
                <a:gd name="T1" fmla="*/ 0 h 2"/>
                <a:gd name="T2" fmla="*/ 93 w 2"/>
                <a:gd name="T3" fmla="*/ 0 h 2"/>
                <a:gd name="T4" fmla="*/ 0 w 2"/>
                <a:gd name="T5" fmla="*/ 0 h 2"/>
                <a:gd name="T6" fmla="*/ 93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5945" name="Freeform 4391"/>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5946" name="Freeform 4392"/>
            <p:cNvSpPr>
              <a:spLocks/>
            </p:cNvSpPr>
            <p:nvPr/>
          </p:nvSpPr>
          <p:spPr bwMode="auto">
            <a:xfrm>
              <a:off x="3808" y="2607"/>
              <a:ext cx="2" cy="6"/>
            </a:xfrm>
            <a:custGeom>
              <a:avLst/>
              <a:gdLst>
                <a:gd name="T0" fmla="*/ 2 w 2"/>
                <a:gd name="T1" fmla="*/ 2 h 5"/>
                <a:gd name="T2" fmla="*/ 2 w 2"/>
                <a:gd name="T3" fmla="*/ 0 h 5"/>
                <a:gd name="T4" fmla="*/ 0 w 2"/>
                <a:gd name="T5" fmla="*/ 24 h 5"/>
                <a:gd name="T6" fmla="*/ 2 w 2"/>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2" y="0"/>
                  </a:lnTo>
                  <a:lnTo>
                    <a:pt x="0" y="5"/>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5947" name="Freeform 4393"/>
            <p:cNvSpPr>
              <a:spLocks/>
            </p:cNvSpPr>
            <p:nvPr/>
          </p:nvSpPr>
          <p:spPr bwMode="auto">
            <a:xfrm>
              <a:off x="3813" y="2595"/>
              <a:ext cx="1" cy="3"/>
            </a:xfrm>
            <a:custGeom>
              <a:avLst/>
              <a:gdLst>
                <a:gd name="T0" fmla="*/ 0 w 1"/>
                <a:gd name="T1" fmla="*/ 93 h 2"/>
                <a:gd name="T2" fmla="*/ 0 w 1"/>
                <a:gd name="T3" fmla="*/ 0 h 2"/>
                <a:gd name="T4" fmla="*/ 0 w 1"/>
                <a:gd name="T5" fmla="*/ 93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5948" name="Freeform 4394"/>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5949" name="Freeform 4395"/>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2" y="0"/>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5950" name="Freeform 4396"/>
            <p:cNvSpPr>
              <a:spLocks/>
            </p:cNvSpPr>
            <p:nvPr/>
          </p:nvSpPr>
          <p:spPr bwMode="auto">
            <a:xfrm>
              <a:off x="3796" y="2585"/>
              <a:ext cx="4" cy="2"/>
            </a:xfrm>
            <a:custGeom>
              <a:avLst/>
              <a:gdLst>
                <a:gd name="T0" fmla="*/ 37 w 3"/>
                <a:gd name="T1" fmla="*/ 0 h 2"/>
                <a:gd name="T2" fmla="*/ 0 w 3"/>
                <a:gd name="T3" fmla="*/ 0 h 2"/>
                <a:gd name="T4" fmla="*/ 37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5951" name="Freeform 4397"/>
            <p:cNvSpPr>
              <a:spLocks/>
            </p:cNvSpPr>
            <p:nvPr/>
          </p:nvSpPr>
          <p:spPr bwMode="auto">
            <a:xfrm>
              <a:off x="3800" y="2489"/>
              <a:ext cx="3" cy="4"/>
            </a:xfrm>
            <a:custGeom>
              <a:avLst/>
              <a:gdLst>
                <a:gd name="T0" fmla="*/ 93 w 2"/>
                <a:gd name="T1" fmla="*/ 37 h 3"/>
                <a:gd name="T2" fmla="*/ 93 w 2"/>
                <a:gd name="T3" fmla="*/ 0 h 3"/>
                <a:gd name="T4" fmla="*/ 0 w 2"/>
                <a:gd name="T5" fmla="*/ 37 h 3"/>
                <a:gd name="T6" fmla="*/ 93 w 2"/>
                <a:gd name="T7" fmla="*/ 3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2" y="0"/>
                  </a:lnTo>
                  <a:lnTo>
                    <a:pt x="0" y="3"/>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35952" name="Freeform 4398"/>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5953" name="Rectangle 4399"/>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5954" name="Freeform 4400"/>
            <p:cNvSpPr>
              <a:spLocks/>
            </p:cNvSpPr>
            <p:nvPr/>
          </p:nvSpPr>
          <p:spPr bwMode="auto">
            <a:xfrm>
              <a:off x="3800" y="2495"/>
              <a:ext cx="3" cy="1"/>
            </a:xfrm>
            <a:custGeom>
              <a:avLst/>
              <a:gdLst>
                <a:gd name="T0" fmla="*/ 0 w 2"/>
                <a:gd name="T1" fmla="*/ 0 h 1"/>
                <a:gd name="T2" fmla="*/ 93 w 2"/>
                <a:gd name="T3" fmla="*/ 0 h 1"/>
                <a:gd name="T4" fmla="*/ 0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5955" name="Freeform 4401"/>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5956" name="Freeform 4402"/>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5957" name="Freeform 4403"/>
            <p:cNvSpPr>
              <a:spLocks/>
            </p:cNvSpPr>
            <p:nvPr/>
          </p:nvSpPr>
          <p:spPr bwMode="auto">
            <a:xfrm>
              <a:off x="3491" y="2746"/>
              <a:ext cx="3" cy="6"/>
            </a:xfrm>
            <a:custGeom>
              <a:avLst/>
              <a:gdLst>
                <a:gd name="T0" fmla="*/ 93 w 2"/>
                <a:gd name="T1" fmla="*/ 24 h 5"/>
                <a:gd name="T2" fmla="*/ 0 w 2"/>
                <a:gd name="T3" fmla="*/ 0 h 5"/>
                <a:gd name="T4" fmla="*/ 0 w 2"/>
                <a:gd name="T5" fmla="*/ 17 h 5"/>
                <a:gd name="T6" fmla="*/ 93 w 2"/>
                <a:gd name="T7" fmla="*/ 24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5958" name="Freeform 4404"/>
            <p:cNvSpPr>
              <a:spLocks/>
            </p:cNvSpPr>
            <p:nvPr/>
          </p:nvSpPr>
          <p:spPr bwMode="auto">
            <a:xfrm>
              <a:off x="3326" y="2855"/>
              <a:ext cx="6" cy="1"/>
            </a:xfrm>
            <a:custGeom>
              <a:avLst/>
              <a:gdLst>
                <a:gd name="T0" fmla="*/ 24 w 5"/>
                <a:gd name="T1" fmla="*/ 0 h 1"/>
                <a:gd name="T2" fmla="*/ 0 w 5"/>
                <a:gd name="T3" fmla="*/ 0 h 1"/>
                <a:gd name="T4" fmla="*/ 24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5" y="0"/>
                  </a:move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35959" name="Freeform 4405"/>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0" y="3"/>
                  </a:lnTo>
                  <a:lnTo>
                    <a:pt x="2" y="3"/>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5960" name="Freeform 4406"/>
            <p:cNvSpPr>
              <a:spLocks/>
            </p:cNvSpPr>
            <p:nvPr/>
          </p:nvSpPr>
          <p:spPr bwMode="auto">
            <a:xfrm>
              <a:off x="2753" y="2130"/>
              <a:ext cx="180" cy="350"/>
            </a:xfrm>
            <a:custGeom>
              <a:avLst/>
              <a:gdLst>
                <a:gd name="T0" fmla="*/ 440 w 161"/>
                <a:gd name="T1" fmla="*/ 485 h 283"/>
                <a:gd name="T2" fmla="*/ 394 w 161"/>
                <a:gd name="T3" fmla="*/ 413 h 283"/>
                <a:gd name="T4" fmla="*/ 350 w 161"/>
                <a:gd name="T5" fmla="*/ 351 h 283"/>
                <a:gd name="T6" fmla="*/ 310 w 161"/>
                <a:gd name="T7" fmla="*/ 284 h 283"/>
                <a:gd name="T8" fmla="*/ 264 w 161"/>
                <a:gd name="T9" fmla="*/ 237 h 283"/>
                <a:gd name="T10" fmla="*/ 220 w 161"/>
                <a:gd name="T11" fmla="*/ 176 h 283"/>
                <a:gd name="T12" fmla="*/ 181 w 161"/>
                <a:gd name="T13" fmla="*/ 110 h 283"/>
                <a:gd name="T14" fmla="*/ 135 w 161"/>
                <a:gd name="T15" fmla="*/ 49 h 283"/>
                <a:gd name="T16" fmla="*/ 89 w 161"/>
                <a:gd name="T17" fmla="*/ 0 h 283"/>
                <a:gd name="T18" fmla="*/ 50 w 161"/>
                <a:gd name="T19" fmla="*/ 49 h 283"/>
                <a:gd name="T20" fmla="*/ 56 w 161"/>
                <a:gd name="T21" fmla="*/ 142 h 283"/>
                <a:gd name="T22" fmla="*/ 56 w 161"/>
                <a:gd name="T23" fmla="*/ 237 h 283"/>
                <a:gd name="T24" fmla="*/ 95 w 161"/>
                <a:gd name="T25" fmla="*/ 367 h 283"/>
                <a:gd name="T26" fmla="*/ 85 w 161"/>
                <a:gd name="T27" fmla="*/ 413 h 283"/>
                <a:gd name="T28" fmla="*/ 85 w 161"/>
                <a:gd name="T29" fmla="*/ 511 h 283"/>
                <a:gd name="T30" fmla="*/ 85 w 161"/>
                <a:gd name="T31" fmla="*/ 601 h 283"/>
                <a:gd name="T32" fmla="*/ 85 w 161"/>
                <a:gd name="T33" fmla="*/ 710 h 283"/>
                <a:gd name="T34" fmla="*/ 76 w 161"/>
                <a:gd name="T35" fmla="*/ 801 h 283"/>
                <a:gd name="T36" fmla="*/ 56 w 161"/>
                <a:gd name="T37" fmla="*/ 858 h 283"/>
                <a:gd name="T38" fmla="*/ 39 w 161"/>
                <a:gd name="T39" fmla="*/ 925 h 283"/>
                <a:gd name="T40" fmla="*/ 19 w 161"/>
                <a:gd name="T41" fmla="*/ 1009 h 283"/>
                <a:gd name="T42" fmla="*/ 0 w 161"/>
                <a:gd name="T43" fmla="*/ 1086 h 283"/>
                <a:gd name="T44" fmla="*/ 0 w 161"/>
                <a:gd name="T45" fmla="*/ 1164 h 283"/>
                <a:gd name="T46" fmla="*/ 19 w 161"/>
                <a:gd name="T47" fmla="*/ 1248 h 283"/>
                <a:gd name="T48" fmla="*/ 39 w 161"/>
                <a:gd name="T49" fmla="*/ 1248 h 283"/>
                <a:gd name="T50" fmla="*/ 56 w 161"/>
                <a:gd name="T51" fmla="*/ 1372 h 283"/>
                <a:gd name="T52" fmla="*/ 66 w 161"/>
                <a:gd name="T53" fmla="*/ 1501 h 283"/>
                <a:gd name="T54" fmla="*/ 89 w 161"/>
                <a:gd name="T55" fmla="*/ 1613 h 283"/>
                <a:gd name="T56" fmla="*/ 39 w 161"/>
                <a:gd name="T57" fmla="*/ 1613 h 283"/>
                <a:gd name="T58" fmla="*/ 19 w 161"/>
                <a:gd name="T59" fmla="*/ 1647 h 283"/>
                <a:gd name="T60" fmla="*/ 56 w 161"/>
                <a:gd name="T61" fmla="*/ 1772 h 283"/>
                <a:gd name="T62" fmla="*/ 85 w 161"/>
                <a:gd name="T63" fmla="*/ 1918 h 283"/>
                <a:gd name="T64" fmla="*/ 121 w 161"/>
                <a:gd name="T65" fmla="*/ 1891 h 283"/>
                <a:gd name="T66" fmla="*/ 135 w 161"/>
                <a:gd name="T67" fmla="*/ 1905 h 283"/>
                <a:gd name="T68" fmla="*/ 157 w 161"/>
                <a:gd name="T69" fmla="*/ 1891 h 283"/>
                <a:gd name="T70" fmla="*/ 220 w 161"/>
                <a:gd name="T71" fmla="*/ 1855 h 283"/>
                <a:gd name="T72" fmla="*/ 240 w 161"/>
                <a:gd name="T73" fmla="*/ 1808 h 283"/>
                <a:gd name="T74" fmla="*/ 234 w 161"/>
                <a:gd name="T75" fmla="*/ 1759 h 283"/>
                <a:gd name="T76" fmla="*/ 293 w 161"/>
                <a:gd name="T77" fmla="*/ 1724 h 283"/>
                <a:gd name="T78" fmla="*/ 321 w 161"/>
                <a:gd name="T79" fmla="*/ 1633 h 283"/>
                <a:gd name="T80" fmla="*/ 353 w 161"/>
                <a:gd name="T81" fmla="*/ 1540 h 283"/>
                <a:gd name="T82" fmla="*/ 400 w 161"/>
                <a:gd name="T83" fmla="*/ 1516 h 283"/>
                <a:gd name="T84" fmla="*/ 394 w 161"/>
                <a:gd name="T85" fmla="*/ 1454 h 283"/>
                <a:gd name="T86" fmla="*/ 388 w 161"/>
                <a:gd name="T87" fmla="*/ 1372 h 283"/>
                <a:gd name="T88" fmla="*/ 369 w 161"/>
                <a:gd name="T89" fmla="*/ 1292 h 283"/>
                <a:gd name="T90" fmla="*/ 350 w 161"/>
                <a:gd name="T91" fmla="*/ 1280 h 283"/>
                <a:gd name="T92" fmla="*/ 369 w 161"/>
                <a:gd name="T93" fmla="*/ 1197 h 283"/>
                <a:gd name="T94" fmla="*/ 373 w 161"/>
                <a:gd name="T95" fmla="*/ 1137 h 283"/>
                <a:gd name="T96" fmla="*/ 373 w 161"/>
                <a:gd name="T97" fmla="*/ 1104 h 283"/>
                <a:gd name="T98" fmla="*/ 373 w 161"/>
                <a:gd name="T99" fmla="*/ 1060 h 283"/>
                <a:gd name="T100" fmla="*/ 400 w 161"/>
                <a:gd name="T101" fmla="*/ 973 h 283"/>
                <a:gd name="T102" fmla="*/ 413 w 161"/>
                <a:gd name="T103" fmla="*/ 941 h 283"/>
                <a:gd name="T104" fmla="*/ 440 w 161"/>
                <a:gd name="T105" fmla="*/ 925 h 283"/>
                <a:gd name="T106" fmla="*/ 440 w 161"/>
                <a:gd name="T107" fmla="*/ 809 h 283"/>
                <a:gd name="T108" fmla="*/ 440 w 161"/>
                <a:gd name="T109" fmla="*/ 710 h 283"/>
                <a:gd name="T110" fmla="*/ 440 w 161"/>
                <a:gd name="T111" fmla="*/ 594 h 283"/>
                <a:gd name="T112" fmla="*/ 440 w 161"/>
                <a:gd name="T113" fmla="*/ 485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prstDash val="solid"/>
              <a:round/>
              <a:headEnd/>
              <a:tailEnd/>
            </a:ln>
          </p:spPr>
          <p:txBody>
            <a:bodyPr/>
            <a:lstStyle/>
            <a:p>
              <a:endParaRPr lang="en-US"/>
            </a:p>
          </p:txBody>
        </p:sp>
        <p:sp>
          <p:nvSpPr>
            <p:cNvPr id="35961" name="Freeform 4407"/>
            <p:cNvSpPr>
              <a:spLocks/>
            </p:cNvSpPr>
            <p:nvPr/>
          </p:nvSpPr>
          <p:spPr bwMode="auto">
            <a:xfrm>
              <a:off x="3247" y="2370"/>
              <a:ext cx="27" cy="35"/>
            </a:xfrm>
            <a:custGeom>
              <a:avLst/>
              <a:gdLst>
                <a:gd name="T0" fmla="*/ 0 w 24"/>
                <a:gd name="T1" fmla="*/ 211 h 28"/>
                <a:gd name="T2" fmla="*/ 54 w 24"/>
                <a:gd name="T3" fmla="*/ 211 h 28"/>
                <a:gd name="T4" fmla="*/ 69 w 24"/>
                <a:gd name="T5" fmla="*/ 138 h 28"/>
                <a:gd name="T6" fmla="*/ 48 w 24"/>
                <a:gd name="T7" fmla="*/ 0 h 28"/>
                <a:gd name="T8" fmla="*/ 37 w 24"/>
                <a:gd name="T9" fmla="*/ 20 h 28"/>
                <a:gd name="T10" fmla="*/ 0 w 24"/>
                <a:gd name="T11" fmla="*/ 211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prstDash val="solid"/>
              <a:round/>
              <a:headEnd/>
              <a:tailEnd/>
            </a:ln>
          </p:spPr>
          <p:txBody>
            <a:bodyPr/>
            <a:lstStyle/>
            <a:p>
              <a:endParaRPr lang="en-US"/>
            </a:p>
          </p:txBody>
        </p:sp>
        <p:sp>
          <p:nvSpPr>
            <p:cNvPr id="35962" name="Freeform 4408"/>
            <p:cNvSpPr>
              <a:spLocks/>
            </p:cNvSpPr>
            <p:nvPr/>
          </p:nvSpPr>
          <p:spPr bwMode="auto">
            <a:xfrm>
              <a:off x="3150" y="2251"/>
              <a:ext cx="117" cy="128"/>
            </a:xfrm>
            <a:custGeom>
              <a:avLst/>
              <a:gdLst>
                <a:gd name="T0" fmla="*/ 0 w 104"/>
                <a:gd name="T1" fmla="*/ 517 h 104"/>
                <a:gd name="T2" fmla="*/ 2 w 104"/>
                <a:gd name="T3" fmla="*/ 409 h 104"/>
                <a:gd name="T4" fmla="*/ 16 w 104"/>
                <a:gd name="T5" fmla="*/ 257 h 104"/>
                <a:gd name="T6" fmla="*/ 26 w 104"/>
                <a:gd name="T7" fmla="*/ 107 h 104"/>
                <a:gd name="T8" fmla="*/ 61 w 104"/>
                <a:gd name="T9" fmla="*/ 59 h 104"/>
                <a:gd name="T10" fmla="*/ 90 w 104"/>
                <a:gd name="T11" fmla="*/ 2 h 104"/>
                <a:gd name="T12" fmla="*/ 98 w 104"/>
                <a:gd name="T13" fmla="*/ 0 h 104"/>
                <a:gd name="T14" fmla="*/ 111 w 104"/>
                <a:gd name="T15" fmla="*/ 73 h 104"/>
                <a:gd name="T16" fmla="*/ 124 w 104"/>
                <a:gd name="T17" fmla="*/ 169 h 104"/>
                <a:gd name="T18" fmla="*/ 140 w 104"/>
                <a:gd name="T19" fmla="*/ 257 h 104"/>
                <a:gd name="T20" fmla="*/ 150 w 104"/>
                <a:gd name="T21" fmla="*/ 336 h 104"/>
                <a:gd name="T22" fmla="*/ 159 w 104"/>
                <a:gd name="T23" fmla="*/ 302 h 104"/>
                <a:gd name="T24" fmla="*/ 163 w 104"/>
                <a:gd name="T25" fmla="*/ 316 h 104"/>
                <a:gd name="T26" fmla="*/ 200 w 104"/>
                <a:gd name="T27" fmla="*/ 388 h 104"/>
                <a:gd name="T28" fmla="*/ 253 w 104"/>
                <a:gd name="T29" fmla="*/ 481 h 104"/>
                <a:gd name="T30" fmla="*/ 304 w 104"/>
                <a:gd name="T31" fmla="*/ 592 h 104"/>
                <a:gd name="T32" fmla="*/ 304 w 104"/>
                <a:gd name="T33" fmla="*/ 613 h 104"/>
                <a:gd name="T34" fmla="*/ 304 w 104"/>
                <a:gd name="T35" fmla="*/ 628 h 104"/>
                <a:gd name="T36" fmla="*/ 286 w 104"/>
                <a:gd name="T37" fmla="*/ 645 h 104"/>
                <a:gd name="T38" fmla="*/ 260 w 104"/>
                <a:gd name="T39" fmla="*/ 676 h 104"/>
                <a:gd name="T40" fmla="*/ 260 w 104"/>
                <a:gd name="T41" fmla="*/ 645 h 104"/>
                <a:gd name="T42" fmla="*/ 221 w 104"/>
                <a:gd name="T43" fmla="*/ 613 h 104"/>
                <a:gd name="T44" fmla="*/ 190 w 104"/>
                <a:gd name="T45" fmla="*/ 530 h 104"/>
                <a:gd name="T46" fmla="*/ 179 w 104"/>
                <a:gd name="T47" fmla="*/ 481 h 104"/>
                <a:gd name="T48" fmla="*/ 150 w 104"/>
                <a:gd name="T49" fmla="*/ 458 h 104"/>
                <a:gd name="T50" fmla="*/ 124 w 104"/>
                <a:gd name="T51" fmla="*/ 458 h 104"/>
                <a:gd name="T52" fmla="*/ 98 w 104"/>
                <a:gd name="T53" fmla="*/ 458 h 104"/>
                <a:gd name="T54" fmla="*/ 77 w 104"/>
                <a:gd name="T55" fmla="*/ 409 h 104"/>
                <a:gd name="T56" fmla="*/ 61 w 104"/>
                <a:gd name="T57" fmla="*/ 503 h 104"/>
                <a:gd name="T58" fmla="*/ 42 w 104"/>
                <a:gd name="T59" fmla="*/ 458 h 104"/>
                <a:gd name="T60" fmla="*/ 26 w 104"/>
                <a:gd name="T61" fmla="*/ 517 h 104"/>
                <a:gd name="T62" fmla="*/ 0 w 104"/>
                <a:gd name="T63" fmla="*/ 517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prstDash val="solid"/>
              <a:round/>
              <a:headEnd/>
              <a:tailEnd/>
            </a:ln>
          </p:spPr>
          <p:txBody>
            <a:bodyPr/>
            <a:lstStyle/>
            <a:p>
              <a:endParaRPr lang="en-US"/>
            </a:p>
          </p:txBody>
        </p:sp>
        <p:sp>
          <p:nvSpPr>
            <p:cNvPr id="35963" name="Freeform 4409"/>
            <p:cNvSpPr>
              <a:spLocks/>
            </p:cNvSpPr>
            <p:nvPr/>
          </p:nvSpPr>
          <p:spPr bwMode="auto">
            <a:xfrm>
              <a:off x="3093" y="2328"/>
              <a:ext cx="266" cy="244"/>
            </a:xfrm>
            <a:custGeom>
              <a:avLst/>
              <a:gdLst>
                <a:gd name="T0" fmla="*/ 91 w 266"/>
                <a:gd name="T1" fmla="*/ 238 h 244"/>
                <a:gd name="T2" fmla="*/ 70 w 266"/>
                <a:gd name="T3" fmla="*/ 220 h 244"/>
                <a:gd name="T4" fmla="*/ 53 w 266"/>
                <a:gd name="T5" fmla="*/ 217 h 244"/>
                <a:gd name="T6" fmla="*/ 51 w 266"/>
                <a:gd name="T7" fmla="*/ 199 h 244"/>
                <a:gd name="T8" fmla="*/ 40 w 266"/>
                <a:gd name="T9" fmla="*/ 197 h 244"/>
                <a:gd name="T10" fmla="*/ 33 w 266"/>
                <a:gd name="T11" fmla="*/ 182 h 244"/>
                <a:gd name="T12" fmla="*/ 27 w 266"/>
                <a:gd name="T13" fmla="*/ 167 h 244"/>
                <a:gd name="T14" fmla="*/ 8 w 266"/>
                <a:gd name="T15" fmla="*/ 150 h 244"/>
                <a:gd name="T16" fmla="*/ 0 w 266"/>
                <a:gd name="T17" fmla="*/ 141 h 244"/>
                <a:gd name="T18" fmla="*/ 8 w 266"/>
                <a:gd name="T19" fmla="*/ 133 h 244"/>
                <a:gd name="T20" fmla="*/ 15 w 266"/>
                <a:gd name="T21" fmla="*/ 117 h 244"/>
                <a:gd name="T22" fmla="*/ 24 w 266"/>
                <a:gd name="T23" fmla="*/ 107 h 244"/>
                <a:gd name="T24" fmla="*/ 24 w 266"/>
                <a:gd name="T25" fmla="*/ 83 h 244"/>
                <a:gd name="T26" fmla="*/ 35 w 266"/>
                <a:gd name="T27" fmla="*/ 79 h 244"/>
                <a:gd name="T28" fmla="*/ 40 w 266"/>
                <a:gd name="T29" fmla="*/ 53 h 244"/>
                <a:gd name="T30" fmla="*/ 56 w 266"/>
                <a:gd name="T31" fmla="*/ 21 h 244"/>
                <a:gd name="T32" fmla="*/ 66 w 266"/>
                <a:gd name="T33" fmla="*/ 21 h 244"/>
                <a:gd name="T34" fmla="*/ 72 w 266"/>
                <a:gd name="T35" fmla="*/ 10 h 244"/>
                <a:gd name="T36" fmla="*/ 80 w 266"/>
                <a:gd name="T37" fmla="*/ 19 h 244"/>
                <a:gd name="T38" fmla="*/ 85 w 266"/>
                <a:gd name="T39" fmla="*/ 0 h 244"/>
                <a:gd name="T40" fmla="*/ 93 w 266"/>
                <a:gd name="T41" fmla="*/ 10 h 244"/>
                <a:gd name="T42" fmla="*/ 103 w 266"/>
                <a:gd name="T43" fmla="*/ 10 h 244"/>
                <a:gd name="T44" fmla="*/ 114 w 266"/>
                <a:gd name="T45" fmla="*/ 10 h 244"/>
                <a:gd name="T46" fmla="*/ 125 w 266"/>
                <a:gd name="T47" fmla="*/ 15 h 244"/>
                <a:gd name="T48" fmla="*/ 130 w 266"/>
                <a:gd name="T49" fmla="*/ 24 h 244"/>
                <a:gd name="T50" fmla="*/ 141 w 266"/>
                <a:gd name="T51" fmla="*/ 38 h 244"/>
                <a:gd name="T52" fmla="*/ 157 w 266"/>
                <a:gd name="T53" fmla="*/ 45 h 244"/>
                <a:gd name="T54" fmla="*/ 157 w 266"/>
                <a:gd name="T55" fmla="*/ 51 h 244"/>
                <a:gd name="T56" fmla="*/ 167 w 266"/>
                <a:gd name="T57" fmla="*/ 45 h 244"/>
                <a:gd name="T58" fmla="*/ 154 w 266"/>
                <a:gd name="T59" fmla="*/ 77 h 244"/>
                <a:gd name="T60" fmla="*/ 175 w 266"/>
                <a:gd name="T61" fmla="*/ 77 h 244"/>
                <a:gd name="T62" fmla="*/ 173 w 266"/>
                <a:gd name="T63" fmla="*/ 88 h 244"/>
                <a:gd name="T64" fmla="*/ 183 w 266"/>
                <a:gd name="T65" fmla="*/ 107 h 244"/>
                <a:gd name="T66" fmla="*/ 196 w 266"/>
                <a:gd name="T67" fmla="*/ 120 h 244"/>
                <a:gd name="T68" fmla="*/ 210 w 266"/>
                <a:gd name="T69" fmla="*/ 126 h 244"/>
                <a:gd name="T70" fmla="*/ 223 w 266"/>
                <a:gd name="T71" fmla="*/ 133 h 244"/>
                <a:gd name="T72" fmla="*/ 237 w 266"/>
                <a:gd name="T73" fmla="*/ 139 h 244"/>
                <a:gd name="T74" fmla="*/ 249 w 266"/>
                <a:gd name="T75" fmla="*/ 141 h 244"/>
                <a:gd name="T76" fmla="*/ 266 w 266"/>
                <a:gd name="T77" fmla="*/ 141 h 244"/>
                <a:gd name="T78" fmla="*/ 253 w 266"/>
                <a:gd name="T79" fmla="*/ 161 h 244"/>
                <a:gd name="T80" fmla="*/ 239 w 266"/>
                <a:gd name="T81" fmla="*/ 176 h 244"/>
                <a:gd name="T82" fmla="*/ 226 w 266"/>
                <a:gd name="T83" fmla="*/ 193 h 244"/>
                <a:gd name="T84" fmla="*/ 212 w 266"/>
                <a:gd name="T85" fmla="*/ 212 h 244"/>
                <a:gd name="T86" fmla="*/ 200 w 266"/>
                <a:gd name="T87" fmla="*/ 214 h 244"/>
                <a:gd name="T88" fmla="*/ 186 w 266"/>
                <a:gd name="T89" fmla="*/ 214 h 244"/>
                <a:gd name="T90" fmla="*/ 171 w 266"/>
                <a:gd name="T91" fmla="*/ 225 h 244"/>
                <a:gd name="T92" fmla="*/ 159 w 266"/>
                <a:gd name="T93" fmla="*/ 232 h 244"/>
                <a:gd name="T94" fmla="*/ 144 w 266"/>
                <a:gd name="T95" fmla="*/ 229 h 244"/>
                <a:gd name="T96" fmla="*/ 125 w 266"/>
                <a:gd name="T97" fmla="*/ 235 h 244"/>
                <a:gd name="T98" fmla="*/ 117 w 266"/>
                <a:gd name="T99" fmla="*/ 244 h 244"/>
                <a:gd name="T100" fmla="*/ 91 w 266"/>
                <a:gd name="T101" fmla="*/ 238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6" h="244">
                  <a:moveTo>
                    <a:pt x="91" y="238"/>
                  </a:moveTo>
                  <a:lnTo>
                    <a:pt x="70" y="220"/>
                  </a:lnTo>
                  <a:lnTo>
                    <a:pt x="53" y="217"/>
                  </a:lnTo>
                  <a:lnTo>
                    <a:pt x="51" y="199"/>
                  </a:lnTo>
                  <a:lnTo>
                    <a:pt x="40" y="197"/>
                  </a:lnTo>
                  <a:lnTo>
                    <a:pt x="33" y="182"/>
                  </a:lnTo>
                  <a:lnTo>
                    <a:pt x="27" y="167"/>
                  </a:lnTo>
                  <a:lnTo>
                    <a:pt x="8" y="150"/>
                  </a:lnTo>
                  <a:lnTo>
                    <a:pt x="0" y="141"/>
                  </a:lnTo>
                  <a:lnTo>
                    <a:pt x="8" y="133"/>
                  </a:lnTo>
                  <a:lnTo>
                    <a:pt x="15" y="117"/>
                  </a:lnTo>
                  <a:lnTo>
                    <a:pt x="24" y="107"/>
                  </a:lnTo>
                  <a:lnTo>
                    <a:pt x="24" y="83"/>
                  </a:lnTo>
                  <a:lnTo>
                    <a:pt x="35" y="79"/>
                  </a:lnTo>
                  <a:lnTo>
                    <a:pt x="40" y="53"/>
                  </a:lnTo>
                  <a:lnTo>
                    <a:pt x="56" y="21"/>
                  </a:lnTo>
                  <a:lnTo>
                    <a:pt x="66" y="21"/>
                  </a:lnTo>
                  <a:lnTo>
                    <a:pt x="72" y="10"/>
                  </a:lnTo>
                  <a:lnTo>
                    <a:pt x="80" y="19"/>
                  </a:lnTo>
                  <a:lnTo>
                    <a:pt x="85" y="0"/>
                  </a:lnTo>
                  <a:lnTo>
                    <a:pt x="93" y="10"/>
                  </a:lnTo>
                  <a:lnTo>
                    <a:pt x="103" y="10"/>
                  </a:lnTo>
                  <a:lnTo>
                    <a:pt x="114" y="10"/>
                  </a:lnTo>
                  <a:lnTo>
                    <a:pt x="125" y="15"/>
                  </a:lnTo>
                  <a:lnTo>
                    <a:pt x="130" y="24"/>
                  </a:lnTo>
                  <a:lnTo>
                    <a:pt x="141" y="38"/>
                  </a:lnTo>
                  <a:lnTo>
                    <a:pt x="157" y="45"/>
                  </a:lnTo>
                  <a:lnTo>
                    <a:pt x="157" y="51"/>
                  </a:lnTo>
                  <a:lnTo>
                    <a:pt x="167" y="45"/>
                  </a:lnTo>
                  <a:lnTo>
                    <a:pt x="154" y="77"/>
                  </a:lnTo>
                  <a:lnTo>
                    <a:pt x="175" y="77"/>
                  </a:lnTo>
                  <a:lnTo>
                    <a:pt x="173" y="88"/>
                  </a:lnTo>
                  <a:lnTo>
                    <a:pt x="183" y="107"/>
                  </a:lnTo>
                  <a:lnTo>
                    <a:pt x="196" y="120"/>
                  </a:lnTo>
                  <a:lnTo>
                    <a:pt x="210" y="126"/>
                  </a:lnTo>
                  <a:lnTo>
                    <a:pt x="223" y="133"/>
                  </a:lnTo>
                  <a:lnTo>
                    <a:pt x="237" y="139"/>
                  </a:lnTo>
                  <a:lnTo>
                    <a:pt x="249" y="141"/>
                  </a:lnTo>
                  <a:lnTo>
                    <a:pt x="266" y="141"/>
                  </a:lnTo>
                  <a:lnTo>
                    <a:pt x="253" y="161"/>
                  </a:lnTo>
                  <a:lnTo>
                    <a:pt x="239" y="176"/>
                  </a:lnTo>
                  <a:lnTo>
                    <a:pt x="226" y="193"/>
                  </a:lnTo>
                  <a:lnTo>
                    <a:pt x="212" y="212"/>
                  </a:lnTo>
                  <a:lnTo>
                    <a:pt x="200" y="214"/>
                  </a:lnTo>
                  <a:lnTo>
                    <a:pt x="186" y="214"/>
                  </a:lnTo>
                  <a:lnTo>
                    <a:pt x="171" y="225"/>
                  </a:lnTo>
                  <a:lnTo>
                    <a:pt x="159" y="232"/>
                  </a:lnTo>
                  <a:lnTo>
                    <a:pt x="144" y="229"/>
                  </a:lnTo>
                  <a:lnTo>
                    <a:pt x="125" y="235"/>
                  </a:lnTo>
                  <a:lnTo>
                    <a:pt x="117" y="244"/>
                  </a:lnTo>
                  <a:lnTo>
                    <a:pt x="91" y="238"/>
                  </a:lnTo>
                  <a:close/>
                </a:path>
              </a:pathLst>
            </a:custGeom>
            <a:solidFill>
              <a:srgbClr val="E1E1E1"/>
            </a:solidFill>
            <a:ln w="3175">
              <a:solidFill>
                <a:srgbClr val="000000"/>
              </a:solidFill>
              <a:prstDash val="solid"/>
              <a:round/>
              <a:headEnd/>
              <a:tailEnd/>
            </a:ln>
          </p:spPr>
          <p:txBody>
            <a:bodyPr/>
            <a:lstStyle/>
            <a:p>
              <a:endParaRPr lang="en-US"/>
            </a:p>
          </p:txBody>
        </p:sp>
        <p:sp>
          <p:nvSpPr>
            <p:cNvPr id="35964" name="Freeform 4410"/>
            <p:cNvSpPr>
              <a:spLocks/>
            </p:cNvSpPr>
            <p:nvPr/>
          </p:nvSpPr>
          <p:spPr bwMode="auto">
            <a:xfrm>
              <a:off x="3237" y="2384"/>
              <a:ext cx="177" cy="302"/>
            </a:xfrm>
            <a:custGeom>
              <a:avLst/>
              <a:gdLst>
                <a:gd name="T0" fmla="*/ 429 w 158"/>
                <a:gd name="T1" fmla="*/ 228 h 244"/>
                <a:gd name="T2" fmla="*/ 413 w 158"/>
                <a:gd name="T3" fmla="*/ 375 h 244"/>
                <a:gd name="T4" fmla="*/ 379 w 158"/>
                <a:gd name="T5" fmla="*/ 510 h 244"/>
                <a:gd name="T6" fmla="*/ 354 w 158"/>
                <a:gd name="T7" fmla="*/ 651 h 244"/>
                <a:gd name="T8" fmla="*/ 327 w 158"/>
                <a:gd name="T9" fmla="*/ 791 h 244"/>
                <a:gd name="T10" fmla="*/ 294 w 158"/>
                <a:gd name="T11" fmla="*/ 936 h 244"/>
                <a:gd name="T12" fmla="*/ 270 w 158"/>
                <a:gd name="T13" fmla="*/ 1014 h 244"/>
                <a:gd name="T14" fmla="*/ 241 w 158"/>
                <a:gd name="T15" fmla="*/ 1087 h 244"/>
                <a:gd name="T16" fmla="*/ 215 w 158"/>
                <a:gd name="T17" fmla="*/ 1146 h 244"/>
                <a:gd name="T18" fmla="*/ 187 w 158"/>
                <a:gd name="T19" fmla="*/ 1212 h 244"/>
                <a:gd name="T20" fmla="*/ 160 w 158"/>
                <a:gd name="T21" fmla="*/ 1274 h 244"/>
                <a:gd name="T22" fmla="*/ 131 w 158"/>
                <a:gd name="T23" fmla="*/ 1352 h 244"/>
                <a:gd name="T24" fmla="*/ 96 w 158"/>
                <a:gd name="T25" fmla="*/ 1438 h 244"/>
                <a:gd name="T26" fmla="*/ 67 w 158"/>
                <a:gd name="T27" fmla="*/ 1500 h 244"/>
                <a:gd name="T28" fmla="*/ 44 w 158"/>
                <a:gd name="T29" fmla="*/ 1578 h 244"/>
                <a:gd name="T30" fmla="*/ 24 w 158"/>
                <a:gd name="T31" fmla="*/ 1665 h 244"/>
                <a:gd name="T32" fmla="*/ 0 w 158"/>
                <a:gd name="T33" fmla="*/ 1548 h 244"/>
                <a:gd name="T34" fmla="*/ 0 w 158"/>
                <a:gd name="T35" fmla="*/ 1438 h 244"/>
                <a:gd name="T36" fmla="*/ 0 w 158"/>
                <a:gd name="T37" fmla="*/ 1345 h 244"/>
                <a:gd name="T38" fmla="*/ 0 w 158"/>
                <a:gd name="T39" fmla="*/ 1230 h 244"/>
                <a:gd name="T40" fmla="*/ 0 w 158"/>
                <a:gd name="T41" fmla="*/ 1109 h 244"/>
                <a:gd name="T42" fmla="*/ 19 w 158"/>
                <a:gd name="T43" fmla="*/ 1036 h 244"/>
                <a:gd name="T44" fmla="*/ 39 w 158"/>
                <a:gd name="T45" fmla="*/ 968 h 244"/>
                <a:gd name="T46" fmla="*/ 67 w 158"/>
                <a:gd name="T47" fmla="*/ 936 h 244"/>
                <a:gd name="T48" fmla="*/ 105 w 158"/>
                <a:gd name="T49" fmla="*/ 876 h 244"/>
                <a:gd name="T50" fmla="*/ 142 w 158"/>
                <a:gd name="T51" fmla="*/ 876 h 244"/>
                <a:gd name="T52" fmla="*/ 167 w 158"/>
                <a:gd name="T53" fmla="*/ 859 h 244"/>
                <a:gd name="T54" fmla="*/ 203 w 158"/>
                <a:gd name="T55" fmla="*/ 756 h 244"/>
                <a:gd name="T56" fmla="*/ 234 w 158"/>
                <a:gd name="T57" fmla="*/ 662 h 244"/>
                <a:gd name="T58" fmla="*/ 270 w 158"/>
                <a:gd name="T59" fmla="*/ 576 h 244"/>
                <a:gd name="T60" fmla="*/ 302 w 158"/>
                <a:gd name="T61" fmla="*/ 465 h 244"/>
                <a:gd name="T62" fmla="*/ 261 w 158"/>
                <a:gd name="T63" fmla="*/ 465 h 244"/>
                <a:gd name="T64" fmla="*/ 232 w 158"/>
                <a:gd name="T65" fmla="*/ 455 h 244"/>
                <a:gd name="T66" fmla="*/ 199 w 158"/>
                <a:gd name="T67" fmla="*/ 425 h 244"/>
                <a:gd name="T68" fmla="*/ 165 w 158"/>
                <a:gd name="T69" fmla="*/ 392 h 244"/>
                <a:gd name="T70" fmla="*/ 131 w 158"/>
                <a:gd name="T71" fmla="*/ 353 h 244"/>
                <a:gd name="T72" fmla="*/ 96 w 158"/>
                <a:gd name="T73" fmla="*/ 282 h 244"/>
                <a:gd name="T74" fmla="*/ 71 w 158"/>
                <a:gd name="T75" fmla="*/ 181 h 244"/>
                <a:gd name="T76" fmla="*/ 77 w 158"/>
                <a:gd name="T77" fmla="*/ 118 h 244"/>
                <a:gd name="T78" fmla="*/ 92 w 158"/>
                <a:gd name="T79" fmla="*/ 50 h 244"/>
                <a:gd name="T80" fmla="*/ 117 w 158"/>
                <a:gd name="T81" fmla="*/ 135 h 244"/>
                <a:gd name="T82" fmla="*/ 145 w 158"/>
                <a:gd name="T83" fmla="*/ 181 h 244"/>
                <a:gd name="T84" fmla="*/ 199 w 158"/>
                <a:gd name="T85" fmla="*/ 135 h 244"/>
                <a:gd name="T86" fmla="*/ 234 w 158"/>
                <a:gd name="T87" fmla="*/ 149 h 244"/>
                <a:gd name="T88" fmla="*/ 282 w 158"/>
                <a:gd name="T89" fmla="*/ 109 h 244"/>
                <a:gd name="T90" fmla="*/ 343 w 158"/>
                <a:gd name="T91" fmla="*/ 71 h 244"/>
                <a:gd name="T92" fmla="*/ 398 w 158"/>
                <a:gd name="T93" fmla="*/ 32 h 244"/>
                <a:gd name="T94" fmla="*/ 429 w 158"/>
                <a:gd name="T95" fmla="*/ 0 h 244"/>
                <a:gd name="T96" fmla="*/ 435 w 158"/>
                <a:gd name="T97" fmla="*/ 32 h 244"/>
                <a:gd name="T98" fmla="*/ 435 w 158"/>
                <a:gd name="T99" fmla="*/ 181 h 244"/>
                <a:gd name="T100" fmla="*/ 440 w 158"/>
                <a:gd name="T101" fmla="*/ 181 h 244"/>
                <a:gd name="T102" fmla="*/ 429 w 158"/>
                <a:gd name="T103" fmla="*/ 228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prstDash val="solid"/>
              <a:round/>
              <a:headEnd/>
              <a:tailEnd/>
            </a:ln>
          </p:spPr>
          <p:txBody>
            <a:bodyPr/>
            <a:lstStyle/>
            <a:p>
              <a:endParaRPr lang="en-US"/>
            </a:p>
          </p:txBody>
        </p:sp>
        <p:sp>
          <p:nvSpPr>
            <p:cNvPr id="35965" name="Freeform 4411"/>
            <p:cNvSpPr>
              <a:spLocks/>
            </p:cNvSpPr>
            <p:nvPr/>
          </p:nvSpPr>
          <p:spPr bwMode="auto">
            <a:xfrm>
              <a:off x="3026" y="2701"/>
              <a:ext cx="33" cy="45"/>
            </a:xfrm>
            <a:custGeom>
              <a:avLst/>
              <a:gdLst>
                <a:gd name="T0" fmla="*/ 63 w 30"/>
                <a:gd name="T1" fmla="*/ 50 h 37"/>
                <a:gd name="T2" fmla="*/ 63 w 30"/>
                <a:gd name="T3" fmla="*/ 0 h 37"/>
                <a:gd name="T4" fmla="*/ 39 w 30"/>
                <a:gd name="T5" fmla="*/ 0 h 37"/>
                <a:gd name="T6" fmla="*/ 34 w 30"/>
                <a:gd name="T7" fmla="*/ 23 h 37"/>
                <a:gd name="T8" fmla="*/ 2 w 30"/>
                <a:gd name="T9" fmla="*/ 41 h 37"/>
                <a:gd name="T10" fmla="*/ 0 w 30"/>
                <a:gd name="T11" fmla="*/ 41 h 37"/>
                <a:gd name="T12" fmla="*/ 2 w 30"/>
                <a:gd name="T13" fmla="*/ 41 h 37"/>
                <a:gd name="T14" fmla="*/ 4 w 30"/>
                <a:gd name="T15" fmla="*/ 133 h 37"/>
                <a:gd name="T16" fmla="*/ 17 w 30"/>
                <a:gd name="T17" fmla="*/ 216 h 37"/>
                <a:gd name="T18" fmla="*/ 25 w 30"/>
                <a:gd name="T19" fmla="*/ 216 h 37"/>
                <a:gd name="T20" fmla="*/ 45 w 30"/>
                <a:gd name="T21" fmla="*/ 151 h 37"/>
                <a:gd name="T22" fmla="*/ 70 w 30"/>
                <a:gd name="T23" fmla="*/ 84 h 37"/>
                <a:gd name="T24" fmla="*/ 63 w 30"/>
                <a:gd name="T25" fmla="*/ 5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prstDash val="solid"/>
              <a:round/>
              <a:headEnd/>
              <a:tailEnd/>
            </a:ln>
          </p:spPr>
          <p:txBody>
            <a:bodyPr/>
            <a:lstStyle/>
            <a:p>
              <a:endParaRPr lang="en-US"/>
            </a:p>
          </p:txBody>
        </p:sp>
        <p:sp>
          <p:nvSpPr>
            <p:cNvPr id="35966" name="Freeform 4412"/>
            <p:cNvSpPr>
              <a:spLocks/>
            </p:cNvSpPr>
            <p:nvPr/>
          </p:nvSpPr>
          <p:spPr bwMode="auto">
            <a:xfrm>
              <a:off x="2711" y="2569"/>
              <a:ext cx="132" cy="190"/>
            </a:xfrm>
            <a:custGeom>
              <a:avLst/>
              <a:gdLst>
                <a:gd name="T0" fmla="*/ 56 w 118"/>
                <a:gd name="T1" fmla="*/ 709 h 154"/>
                <a:gd name="T2" fmla="*/ 26 w 118"/>
                <a:gd name="T3" fmla="*/ 722 h 154"/>
                <a:gd name="T4" fmla="*/ 26 w 118"/>
                <a:gd name="T5" fmla="*/ 756 h 154"/>
                <a:gd name="T6" fmla="*/ 26 w 118"/>
                <a:gd name="T7" fmla="*/ 782 h 154"/>
                <a:gd name="T8" fmla="*/ 32 w 118"/>
                <a:gd name="T9" fmla="*/ 833 h 154"/>
                <a:gd name="T10" fmla="*/ 26 w 118"/>
                <a:gd name="T11" fmla="*/ 857 h 154"/>
                <a:gd name="T12" fmla="*/ 15 w 118"/>
                <a:gd name="T13" fmla="*/ 833 h 154"/>
                <a:gd name="T14" fmla="*/ 0 w 118"/>
                <a:gd name="T15" fmla="*/ 893 h 154"/>
                <a:gd name="T16" fmla="*/ 39 w 118"/>
                <a:gd name="T17" fmla="*/ 1020 h 154"/>
                <a:gd name="T18" fmla="*/ 67 w 118"/>
                <a:gd name="T19" fmla="*/ 955 h 154"/>
                <a:gd name="T20" fmla="*/ 86 w 118"/>
                <a:gd name="T21" fmla="*/ 970 h 154"/>
                <a:gd name="T22" fmla="*/ 109 w 118"/>
                <a:gd name="T23" fmla="*/ 988 h 154"/>
                <a:gd name="T24" fmla="*/ 122 w 118"/>
                <a:gd name="T25" fmla="*/ 955 h 154"/>
                <a:gd name="T26" fmla="*/ 144 w 118"/>
                <a:gd name="T27" fmla="*/ 955 h 154"/>
                <a:gd name="T28" fmla="*/ 150 w 118"/>
                <a:gd name="T29" fmla="*/ 1010 h 154"/>
                <a:gd name="T30" fmla="*/ 188 w 118"/>
                <a:gd name="T31" fmla="*/ 927 h 154"/>
                <a:gd name="T32" fmla="*/ 224 w 118"/>
                <a:gd name="T33" fmla="*/ 849 h 154"/>
                <a:gd name="T34" fmla="*/ 224 w 118"/>
                <a:gd name="T35" fmla="*/ 756 h 154"/>
                <a:gd name="T36" fmla="*/ 226 w 118"/>
                <a:gd name="T37" fmla="*/ 664 h 154"/>
                <a:gd name="T38" fmla="*/ 262 w 118"/>
                <a:gd name="T39" fmla="*/ 563 h 154"/>
                <a:gd name="T40" fmla="*/ 283 w 118"/>
                <a:gd name="T41" fmla="*/ 474 h 154"/>
                <a:gd name="T42" fmla="*/ 294 w 118"/>
                <a:gd name="T43" fmla="*/ 392 h 154"/>
                <a:gd name="T44" fmla="*/ 304 w 118"/>
                <a:gd name="T45" fmla="*/ 300 h 154"/>
                <a:gd name="T46" fmla="*/ 304 w 118"/>
                <a:gd name="T47" fmla="*/ 207 h 154"/>
                <a:gd name="T48" fmla="*/ 317 w 118"/>
                <a:gd name="T49" fmla="*/ 111 h 154"/>
                <a:gd name="T50" fmla="*/ 327 w 118"/>
                <a:gd name="T51" fmla="*/ 21 h 154"/>
                <a:gd name="T52" fmla="*/ 294 w 118"/>
                <a:gd name="T53" fmla="*/ 0 h 154"/>
                <a:gd name="T54" fmla="*/ 262 w 118"/>
                <a:gd name="T55" fmla="*/ 0 h 154"/>
                <a:gd name="T56" fmla="*/ 234 w 118"/>
                <a:gd name="T57" fmla="*/ 32 h 154"/>
                <a:gd name="T58" fmla="*/ 224 w 118"/>
                <a:gd name="T59" fmla="*/ 162 h 154"/>
                <a:gd name="T60" fmla="*/ 213 w 118"/>
                <a:gd name="T61" fmla="*/ 222 h 154"/>
                <a:gd name="T62" fmla="*/ 179 w 118"/>
                <a:gd name="T63" fmla="*/ 191 h 154"/>
                <a:gd name="T64" fmla="*/ 136 w 118"/>
                <a:gd name="T65" fmla="*/ 169 h 154"/>
                <a:gd name="T66" fmla="*/ 97 w 118"/>
                <a:gd name="T67" fmla="*/ 169 h 154"/>
                <a:gd name="T68" fmla="*/ 91 w 118"/>
                <a:gd name="T69" fmla="*/ 283 h 154"/>
                <a:gd name="T70" fmla="*/ 144 w 118"/>
                <a:gd name="T71" fmla="*/ 259 h 154"/>
                <a:gd name="T72" fmla="*/ 144 w 118"/>
                <a:gd name="T73" fmla="*/ 344 h 154"/>
                <a:gd name="T74" fmla="*/ 122 w 118"/>
                <a:gd name="T75" fmla="*/ 408 h 154"/>
                <a:gd name="T76" fmla="*/ 150 w 118"/>
                <a:gd name="T77" fmla="*/ 514 h 154"/>
                <a:gd name="T78" fmla="*/ 136 w 118"/>
                <a:gd name="T79" fmla="*/ 688 h 154"/>
                <a:gd name="T80" fmla="*/ 122 w 118"/>
                <a:gd name="T81" fmla="*/ 722 h 154"/>
                <a:gd name="T82" fmla="*/ 109 w 118"/>
                <a:gd name="T83" fmla="*/ 675 h 154"/>
                <a:gd name="T84" fmla="*/ 91 w 118"/>
                <a:gd name="T85" fmla="*/ 709 h 154"/>
                <a:gd name="T86" fmla="*/ 67 w 118"/>
                <a:gd name="T87" fmla="*/ 645 h 154"/>
                <a:gd name="T88" fmla="*/ 56 w 118"/>
                <a:gd name="T89" fmla="*/ 709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prstDash val="solid"/>
              <a:round/>
              <a:headEnd/>
              <a:tailEnd/>
            </a:ln>
          </p:spPr>
          <p:txBody>
            <a:bodyPr/>
            <a:lstStyle/>
            <a:p>
              <a:endParaRPr lang="en-US"/>
            </a:p>
          </p:txBody>
        </p:sp>
        <p:sp>
          <p:nvSpPr>
            <p:cNvPr id="35967" name="Freeform 4413"/>
            <p:cNvSpPr>
              <a:spLocks/>
            </p:cNvSpPr>
            <p:nvPr/>
          </p:nvSpPr>
          <p:spPr bwMode="auto">
            <a:xfrm>
              <a:off x="3113" y="2545"/>
              <a:ext cx="140" cy="205"/>
            </a:xfrm>
            <a:custGeom>
              <a:avLst/>
              <a:gdLst>
                <a:gd name="T0" fmla="*/ 164 w 125"/>
                <a:gd name="T1" fmla="*/ 916 h 166"/>
                <a:gd name="T2" fmla="*/ 116 w 125"/>
                <a:gd name="T3" fmla="*/ 856 h 166"/>
                <a:gd name="T4" fmla="*/ 77 w 125"/>
                <a:gd name="T5" fmla="*/ 799 h 166"/>
                <a:gd name="T6" fmla="*/ 44 w 125"/>
                <a:gd name="T7" fmla="*/ 731 h 166"/>
                <a:gd name="T8" fmla="*/ 0 w 125"/>
                <a:gd name="T9" fmla="*/ 683 h 166"/>
                <a:gd name="T10" fmla="*/ 0 w 125"/>
                <a:gd name="T11" fmla="*/ 540 h 166"/>
                <a:gd name="T12" fmla="*/ 34 w 125"/>
                <a:gd name="T13" fmla="*/ 427 h 166"/>
                <a:gd name="T14" fmla="*/ 44 w 125"/>
                <a:gd name="T15" fmla="*/ 336 h 166"/>
                <a:gd name="T16" fmla="*/ 34 w 125"/>
                <a:gd name="T17" fmla="*/ 240 h 166"/>
                <a:gd name="T18" fmla="*/ 19 w 125"/>
                <a:gd name="T19" fmla="*/ 147 h 166"/>
                <a:gd name="T20" fmla="*/ 0 w 125"/>
                <a:gd name="T21" fmla="*/ 49 h 166"/>
                <a:gd name="T22" fmla="*/ 19 w 125"/>
                <a:gd name="T23" fmla="*/ 0 h 166"/>
                <a:gd name="T24" fmla="*/ 54 w 125"/>
                <a:gd name="T25" fmla="*/ 0 h 166"/>
                <a:gd name="T26" fmla="*/ 84 w 125"/>
                <a:gd name="T27" fmla="*/ 0 h 166"/>
                <a:gd name="T28" fmla="*/ 127 w 125"/>
                <a:gd name="T29" fmla="*/ 21 h 166"/>
                <a:gd name="T30" fmla="*/ 179 w 125"/>
                <a:gd name="T31" fmla="*/ 115 h 166"/>
                <a:gd name="T32" fmla="*/ 241 w 125"/>
                <a:gd name="T33" fmla="*/ 147 h 166"/>
                <a:gd name="T34" fmla="*/ 261 w 125"/>
                <a:gd name="T35" fmla="*/ 99 h 166"/>
                <a:gd name="T36" fmla="*/ 309 w 125"/>
                <a:gd name="T37" fmla="*/ 65 h 166"/>
                <a:gd name="T38" fmla="*/ 348 w 125"/>
                <a:gd name="T39" fmla="*/ 80 h 166"/>
                <a:gd name="T40" fmla="*/ 327 w 125"/>
                <a:gd name="T41" fmla="*/ 147 h 166"/>
                <a:gd name="T42" fmla="*/ 309 w 125"/>
                <a:gd name="T43" fmla="*/ 225 h 166"/>
                <a:gd name="T44" fmla="*/ 309 w 125"/>
                <a:gd name="T45" fmla="*/ 336 h 166"/>
                <a:gd name="T46" fmla="*/ 309 w 125"/>
                <a:gd name="T47" fmla="*/ 452 h 166"/>
                <a:gd name="T48" fmla="*/ 309 w 125"/>
                <a:gd name="T49" fmla="*/ 540 h 166"/>
                <a:gd name="T50" fmla="*/ 309 w 125"/>
                <a:gd name="T51" fmla="*/ 650 h 166"/>
                <a:gd name="T52" fmla="*/ 332 w 125"/>
                <a:gd name="T53" fmla="*/ 762 h 166"/>
                <a:gd name="T54" fmla="*/ 309 w 125"/>
                <a:gd name="T55" fmla="*/ 774 h 166"/>
                <a:gd name="T56" fmla="*/ 293 w 125"/>
                <a:gd name="T57" fmla="*/ 856 h 166"/>
                <a:gd name="T58" fmla="*/ 276 w 125"/>
                <a:gd name="T59" fmla="*/ 903 h 166"/>
                <a:gd name="T60" fmla="*/ 250 w 125"/>
                <a:gd name="T61" fmla="*/ 993 h 166"/>
                <a:gd name="T62" fmla="*/ 234 w 125"/>
                <a:gd name="T63" fmla="*/ 1105 h 166"/>
                <a:gd name="T64" fmla="*/ 226 w 125"/>
                <a:gd name="T65" fmla="*/ 1105 h 166"/>
                <a:gd name="T66" fmla="*/ 199 w 125"/>
                <a:gd name="T67" fmla="*/ 1027 h 166"/>
                <a:gd name="T68" fmla="*/ 164 w 125"/>
                <a:gd name="T69" fmla="*/ 948 h 166"/>
                <a:gd name="T70" fmla="*/ 164 w 125"/>
                <a:gd name="T71" fmla="*/ 916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prstDash val="solid"/>
              <a:round/>
              <a:headEnd/>
              <a:tailEnd/>
            </a:ln>
          </p:spPr>
          <p:txBody>
            <a:bodyPr/>
            <a:lstStyle/>
            <a:p>
              <a:endParaRPr lang="en-US"/>
            </a:p>
          </p:txBody>
        </p:sp>
        <p:sp>
          <p:nvSpPr>
            <p:cNvPr id="35968" name="Freeform 4414"/>
            <p:cNvSpPr>
              <a:spLocks/>
            </p:cNvSpPr>
            <p:nvPr/>
          </p:nvSpPr>
          <p:spPr bwMode="auto">
            <a:xfrm>
              <a:off x="5557" y="2580"/>
              <a:ext cx="3" cy="3"/>
            </a:xfrm>
            <a:custGeom>
              <a:avLst/>
              <a:gdLst>
                <a:gd name="T0" fmla="*/ 93 w 2"/>
                <a:gd name="T1" fmla="*/ 0 h 2"/>
                <a:gd name="T2" fmla="*/ 0 w 2"/>
                <a:gd name="T3" fmla="*/ 93 h 2"/>
                <a:gd name="T4" fmla="*/ 0 w 2"/>
                <a:gd name="T5" fmla="*/ 0 h 2"/>
                <a:gd name="T6" fmla="*/ 93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5969" name="Freeform 4415"/>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5970" name="Rectangle 4416"/>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5971" name="Freeform 4417"/>
            <p:cNvSpPr>
              <a:spLocks/>
            </p:cNvSpPr>
            <p:nvPr/>
          </p:nvSpPr>
          <p:spPr bwMode="auto">
            <a:xfrm>
              <a:off x="5567" y="2604"/>
              <a:ext cx="5" cy="3"/>
            </a:xfrm>
            <a:custGeom>
              <a:avLst/>
              <a:gdLst>
                <a:gd name="T0" fmla="*/ 0 w 3"/>
                <a:gd name="T1" fmla="*/ 93 h 2"/>
                <a:gd name="T2" fmla="*/ 287 w 3"/>
                <a:gd name="T3" fmla="*/ 0 h 2"/>
                <a:gd name="T4" fmla="*/ 0 w 3"/>
                <a:gd name="T5" fmla="*/ 0 h 2"/>
                <a:gd name="T6" fmla="*/ 0 w 3"/>
                <a:gd name="T7" fmla="*/ 93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5972" name="Freeform 4418"/>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5973" name="Freeform 4419"/>
            <p:cNvSpPr>
              <a:spLocks/>
            </p:cNvSpPr>
            <p:nvPr/>
          </p:nvSpPr>
          <p:spPr bwMode="auto">
            <a:xfrm>
              <a:off x="2564" y="2343"/>
              <a:ext cx="207" cy="208"/>
            </a:xfrm>
            <a:custGeom>
              <a:avLst/>
              <a:gdLst>
                <a:gd name="T0" fmla="*/ 308 w 187"/>
                <a:gd name="T1" fmla="*/ 830 h 168"/>
                <a:gd name="T2" fmla="*/ 278 w 187"/>
                <a:gd name="T3" fmla="*/ 860 h 168"/>
                <a:gd name="T4" fmla="*/ 265 w 187"/>
                <a:gd name="T5" fmla="*/ 920 h 168"/>
                <a:gd name="T6" fmla="*/ 241 w 187"/>
                <a:gd name="T7" fmla="*/ 1004 h 168"/>
                <a:gd name="T8" fmla="*/ 236 w 187"/>
                <a:gd name="T9" fmla="*/ 1099 h 168"/>
                <a:gd name="T10" fmla="*/ 216 w 187"/>
                <a:gd name="T11" fmla="*/ 1087 h 168"/>
                <a:gd name="T12" fmla="*/ 216 w 187"/>
                <a:gd name="T13" fmla="*/ 1138 h 168"/>
                <a:gd name="T14" fmla="*/ 185 w 187"/>
                <a:gd name="T15" fmla="*/ 1138 h 168"/>
                <a:gd name="T16" fmla="*/ 176 w 187"/>
                <a:gd name="T17" fmla="*/ 1116 h 168"/>
                <a:gd name="T18" fmla="*/ 169 w 187"/>
                <a:gd name="T19" fmla="*/ 1138 h 168"/>
                <a:gd name="T20" fmla="*/ 167 w 187"/>
                <a:gd name="T21" fmla="*/ 1138 h 168"/>
                <a:gd name="T22" fmla="*/ 159 w 187"/>
                <a:gd name="T23" fmla="*/ 1099 h 168"/>
                <a:gd name="T24" fmla="*/ 159 w 187"/>
                <a:gd name="T25" fmla="*/ 1148 h 168"/>
                <a:gd name="T26" fmla="*/ 153 w 187"/>
                <a:gd name="T27" fmla="*/ 1138 h 168"/>
                <a:gd name="T28" fmla="*/ 153 w 187"/>
                <a:gd name="T29" fmla="*/ 1138 h 168"/>
                <a:gd name="T30" fmla="*/ 139 w 187"/>
                <a:gd name="T31" fmla="*/ 1138 h 168"/>
                <a:gd name="T32" fmla="*/ 123 w 187"/>
                <a:gd name="T33" fmla="*/ 1148 h 168"/>
                <a:gd name="T34" fmla="*/ 103 w 187"/>
                <a:gd name="T35" fmla="*/ 1015 h 168"/>
                <a:gd name="T36" fmla="*/ 113 w 187"/>
                <a:gd name="T37" fmla="*/ 1015 h 168"/>
                <a:gd name="T38" fmla="*/ 100 w 187"/>
                <a:gd name="T39" fmla="*/ 1004 h 168"/>
                <a:gd name="T40" fmla="*/ 103 w 187"/>
                <a:gd name="T41" fmla="*/ 1004 h 168"/>
                <a:gd name="T42" fmla="*/ 93 w 187"/>
                <a:gd name="T43" fmla="*/ 973 h 168"/>
                <a:gd name="T44" fmla="*/ 51 w 187"/>
                <a:gd name="T45" fmla="*/ 910 h 168"/>
                <a:gd name="T46" fmla="*/ 34 w 187"/>
                <a:gd name="T47" fmla="*/ 888 h 168"/>
                <a:gd name="T48" fmla="*/ 41 w 187"/>
                <a:gd name="T49" fmla="*/ 877 h 168"/>
                <a:gd name="T50" fmla="*/ 0 w 187"/>
                <a:gd name="T51" fmla="*/ 910 h 168"/>
                <a:gd name="T52" fmla="*/ 2 w 187"/>
                <a:gd name="T53" fmla="*/ 743 h 168"/>
                <a:gd name="T54" fmla="*/ 2 w 187"/>
                <a:gd name="T55" fmla="*/ 572 h 168"/>
                <a:gd name="T56" fmla="*/ 34 w 187"/>
                <a:gd name="T57" fmla="*/ 437 h 168"/>
                <a:gd name="T58" fmla="*/ 41 w 187"/>
                <a:gd name="T59" fmla="*/ 322 h 168"/>
                <a:gd name="T60" fmla="*/ 34 w 187"/>
                <a:gd name="T61" fmla="*/ 258 h 168"/>
                <a:gd name="T62" fmla="*/ 34 w 187"/>
                <a:gd name="T63" fmla="*/ 208 h 168"/>
                <a:gd name="T64" fmla="*/ 46 w 187"/>
                <a:gd name="T65" fmla="*/ 135 h 168"/>
                <a:gd name="T66" fmla="*/ 56 w 187"/>
                <a:gd name="T67" fmla="*/ 32 h 168"/>
                <a:gd name="T68" fmla="*/ 93 w 187"/>
                <a:gd name="T69" fmla="*/ 0 h 168"/>
                <a:gd name="T70" fmla="*/ 136 w 187"/>
                <a:gd name="T71" fmla="*/ 21 h 168"/>
                <a:gd name="T72" fmla="*/ 159 w 187"/>
                <a:gd name="T73" fmla="*/ 88 h 168"/>
                <a:gd name="T74" fmla="*/ 203 w 187"/>
                <a:gd name="T75" fmla="*/ 50 h 168"/>
                <a:gd name="T76" fmla="*/ 229 w 187"/>
                <a:gd name="T77" fmla="*/ 88 h 168"/>
                <a:gd name="T78" fmla="*/ 261 w 187"/>
                <a:gd name="T79" fmla="*/ 118 h 168"/>
                <a:gd name="T80" fmla="*/ 299 w 187"/>
                <a:gd name="T81" fmla="*/ 50 h 168"/>
                <a:gd name="T82" fmla="*/ 342 w 187"/>
                <a:gd name="T83" fmla="*/ 71 h 168"/>
                <a:gd name="T84" fmla="*/ 380 w 187"/>
                <a:gd name="T85" fmla="*/ 88 h 168"/>
                <a:gd name="T86" fmla="*/ 423 w 187"/>
                <a:gd name="T87" fmla="*/ 0 h 168"/>
                <a:gd name="T88" fmla="*/ 442 w 187"/>
                <a:gd name="T89" fmla="*/ 88 h 168"/>
                <a:gd name="T90" fmla="*/ 446 w 187"/>
                <a:gd name="T91" fmla="*/ 181 h 168"/>
                <a:gd name="T92" fmla="*/ 466 w 187"/>
                <a:gd name="T93" fmla="*/ 208 h 168"/>
                <a:gd name="T94" fmla="*/ 460 w 187"/>
                <a:gd name="T95" fmla="*/ 296 h 168"/>
                <a:gd name="T96" fmla="*/ 426 w 187"/>
                <a:gd name="T97" fmla="*/ 353 h 168"/>
                <a:gd name="T98" fmla="*/ 420 w 187"/>
                <a:gd name="T99" fmla="*/ 453 h 168"/>
                <a:gd name="T100" fmla="*/ 402 w 187"/>
                <a:gd name="T101" fmla="*/ 535 h 168"/>
                <a:gd name="T102" fmla="*/ 392 w 187"/>
                <a:gd name="T103" fmla="*/ 631 h 168"/>
                <a:gd name="T104" fmla="*/ 375 w 187"/>
                <a:gd name="T105" fmla="*/ 695 h 168"/>
                <a:gd name="T106" fmla="*/ 359 w 187"/>
                <a:gd name="T107" fmla="*/ 806 h 168"/>
                <a:gd name="T108" fmla="*/ 329 w 187"/>
                <a:gd name="T109" fmla="*/ 888 h 168"/>
                <a:gd name="T110" fmla="*/ 308 w 187"/>
                <a:gd name="T111" fmla="*/ 830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prstDash val="solid"/>
              <a:round/>
              <a:headEnd/>
              <a:tailEnd/>
            </a:ln>
          </p:spPr>
          <p:txBody>
            <a:bodyPr/>
            <a:lstStyle/>
            <a:p>
              <a:endParaRPr lang="en-US"/>
            </a:p>
          </p:txBody>
        </p:sp>
        <p:sp>
          <p:nvSpPr>
            <p:cNvPr id="35974" name="Freeform 4420"/>
            <p:cNvSpPr>
              <a:spLocks/>
            </p:cNvSpPr>
            <p:nvPr/>
          </p:nvSpPr>
          <p:spPr bwMode="auto">
            <a:xfrm>
              <a:off x="2529" y="2375"/>
              <a:ext cx="52" cy="135"/>
            </a:xfrm>
            <a:custGeom>
              <a:avLst/>
              <a:gdLst>
                <a:gd name="T0" fmla="*/ 2 w 47"/>
                <a:gd name="T1" fmla="*/ 167 h 109"/>
                <a:gd name="T2" fmla="*/ 0 w 47"/>
                <a:gd name="T3" fmla="*/ 208 h 109"/>
                <a:gd name="T4" fmla="*/ 21 w 47"/>
                <a:gd name="T5" fmla="*/ 277 h 109"/>
                <a:gd name="T6" fmla="*/ 28 w 47"/>
                <a:gd name="T7" fmla="*/ 393 h 109"/>
                <a:gd name="T8" fmla="*/ 28 w 47"/>
                <a:gd name="T9" fmla="*/ 468 h 109"/>
                <a:gd name="T10" fmla="*/ 34 w 47"/>
                <a:gd name="T11" fmla="*/ 573 h 109"/>
                <a:gd name="T12" fmla="*/ 34 w 47"/>
                <a:gd name="T13" fmla="*/ 669 h 109"/>
                <a:gd name="T14" fmla="*/ 34 w 47"/>
                <a:gd name="T15" fmla="*/ 747 h 109"/>
                <a:gd name="T16" fmla="*/ 76 w 47"/>
                <a:gd name="T17" fmla="*/ 738 h 109"/>
                <a:gd name="T18" fmla="*/ 82 w 47"/>
                <a:gd name="T19" fmla="*/ 573 h 109"/>
                <a:gd name="T20" fmla="*/ 82 w 47"/>
                <a:gd name="T21" fmla="*/ 393 h 109"/>
                <a:gd name="T22" fmla="*/ 112 w 47"/>
                <a:gd name="T23" fmla="*/ 258 h 109"/>
                <a:gd name="T24" fmla="*/ 117 w 47"/>
                <a:gd name="T25" fmla="*/ 149 h 109"/>
                <a:gd name="T26" fmla="*/ 112 w 47"/>
                <a:gd name="T27" fmla="*/ 88 h 109"/>
                <a:gd name="T28" fmla="*/ 76 w 47"/>
                <a:gd name="T29" fmla="*/ 0 h 109"/>
                <a:gd name="T30" fmla="*/ 65 w 47"/>
                <a:gd name="T31" fmla="*/ 32 h 109"/>
                <a:gd name="T32" fmla="*/ 65 w 47"/>
                <a:gd name="T33" fmla="*/ 50 h 109"/>
                <a:gd name="T34" fmla="*/ 65 w 47"/>
                <a:gd name="T35" fmla="*/ 71 h 109"/>
                <a:gd name="T36" fmla="*/ 65 w 47"/>
                <a:gd name="T37" fmla="*/ 71 h 109"/>
                <a:gd name="T38" fmla="*/ 34 w 47"/>
                <a:gd name="T39" fmla="*/ 118 h 109"/>
                <a:gd name="T40" fmla="*/ 2 w 47"/>
                <a:gd name="T41" fmla="*/ 167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prstDash val="solid"/>
              <a:round/>
              <a:headEnd/>
              <a:tailEnd/>
            </a:ln>
          </p:spPr>
          <p:txBody>
            <a:bodyPr/>
            <a:lstStyle/>
            <a:p>
              <a:endParaRPr lang="en-US"/>
            </a:p>
          </p:txBody>
        </p:sp>
        <p:sp>
          <p:nvSpPr>
            <p:cNvPr id="35975" name="Freeform 4421"/>
            <p:cNvSpPr>
              <a:spLocks/>
            </p:cNvSpPr>
            <p:nvPr/>
          </p:nvSpPr>
          <p:spPr bwMode="auto">
            <a:xfrm>
              <a:off x="2419" y="2314"/>
              <a:ext cx="138" cy="123"/>
            </a:xfrm>
            <a:custGeom>
              <a:avLst/>
              <a:gdLst>
                <a:gd name="T0" fmla="*/ 247 w 125"/>
                <a:gd name="T1" fmla="*/ 514 h 99"/>
                <a:gd name="T2" fmla="*/ 236 w 125"/>
                <a:gd name="T3" fmla="*/ 514 h 99"/>
                <a:gd name="T4" fmla="*/ 209 w 125"/>
                <a:gd name="T5" fmla="*/ 498 h 99"/>
                <a:gd name="T6" fmla="*/ 194 w 125"/>
                <a:gd name="T7" fmla="*/ 498 h 99"/>
                <a:gd name="T8" fmla="*/ 148 w 125"/>
                <a:gd name="T9" fmla="*/ 514 h 99"/>
                <a:gd name="T10" fmla="*/ 102 w 125"/>
                <a:gd name="T11" fmla="*/ 514 h 99"/>
                <a:gd name="T12" fmla="*/ 110 w 125"/>
                <a:gd name="T13" fmla="*/ 610 h 99"/>
                <a:gd name="T14" fmla="*/ 110 w 125"/>
                <a:gd name="T15" fmla="*/ 698 h 99"/>
                <a:gd name="T16" fmla="*/ 73 w 125"/>
                <a:gd name="T17" fmla="*/ 649 h 99"/>
                <a:gd name="T18" fmla="*/ 39 w 125"/>
                <a:gd name="T19" fmla="*/ 686 h 99"/>
                <a:gd name="T20" fmla="*/ 17 w 125"/>
                <a:gd name="T21" fmla="*/ 610 h 99"/>
                <a:gd name="T22" fmla="*/ 0 w 125"/>
                <a:gd name="T23" fmla="*/ 580 h 99"/>
                <a:gd name="T24" fmla="*/ 4 w 125"/>
                <a:gd name="T25" fmla="*/ 414 h 99"/>
                <a:gd name="T26" fmla="*/ 21 w 125"/>
                <a:gd name="T27" fmla="*/ 380 h 99"/>
                <a:gd name="T28" fmla="*/ 43 w 125"/>
                <a:gd name="T29" fmla="*/ 327 h 99"/>
                <a:gd name="T30" fmla="*/ 51 w 125"/>
                <a:gd name="T31" fmla="*/ 285 h 99"/>
                <a:gd name="T32" fmla="*/ 56 w 125"/>
                <a:gd name="T33" fmla="*/ 209 h 99"/>
                <a:gd name="T34" fmla="*/ 85 w 125"/>
                <a:gd name="T35" fmla="*/ 244 h 99"/>
                <a:gd name="T36" fmla="*/ 85 w 125"/>
                <a:gd name="T37" fmla="*/ 196 h 99"/>
                <a:gd name="T38" fmla="*/ 98 w 125"/>
                <a:gd name="T39" fmla="*/ 184 h 99"/>
                <a:gd name="T40" fmla="*/ 115 w 125"/>
                <a:gd name="T41" fmla="*/ 116 h 99"/>
                <a:gd name="T42" fmla="*/ 131 w 125"/>
                <a:gd name="T43" fmla="*/ 116 h 99"/>
                <a:gd name="T44" fmla="*/ 138 w 125"/>
                <a:gd name="T45" fmla="*/ 62 h 99"/>
                <a:gd name="T46" fmla="*/ 185 w 125"/>
                <a:gd name="T47" fmla="*/ 0 h 99"/>
                <a:gd name="T48" fmla="*/ 215 w 125"/>
                <a:gd name="T49" fmla="*/ 2 h 99"/>
                <a:gd name="T50" fmla="*/ 231 w 125"/>
                <a:gd name="T51" fmla="*/ 116 h 99"/>
                <a:gd name="T52" fmla="*/ 257 w 125"/>
                <a:gd name="T53" fmla="*/ 209 h 99"/>
                <a:gd name="T54" fmla="*/ 255 w 125"/>
                <a:gd name="T55" fmla="*/ 209 h 99"/>
                <a:gd name="T56" fmla="*/ 247 w 125"/>
                <a:gd name="T57" fmla="*/ 244 h 99"/>
                <a:gd name="T58" fmla="*/ 274 w 125"/>
                <a:gd name="T59" fmla="*/ 298 h 99"/>
                <a:gd name="T60" fmla="*/ 288 w 125"/>
                <a:gd name="T61" fmla="*/ 298 h 99"/>
                <a:gd name="T62" fmla="*/ 293 w 125"/>
                <a:gd name="T63" fmla="*/ 327 h 99"/>
                <a:gd name="T64" fmla="*/ 302 w 125"/>
                <a:gd name="T65" fmla="*/ 395 h 99"/>
                <a:gd name="T66" fmla="*/ 302 w 125"/>
                <a:gd name="T67" fmla="*/ 414 h 99"/>
                <a:gd name="T68" fmla="*/ 302 w 125"/>
                <a:gd name="T69" fmla="*/ 414 h 99"/>
                <a:gd name="T70" fmla="*/ 274 w 125"/>
                <a:gd name="T71" fmla="*/ 467 h 99"/>
                <a:gd name="T72" fmla="*/ 247 w 125"/>
                <a:gd name="T73" fmla="*/ 514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prstDash val="solid"/>
              <a:round/>
              <a:headEnd/>
              <a:tailEnd/>
            </a:ln>
          </p:spPr>
          <p:txBody>
            <a:bodyPr/>
            <a:lstStyle/>
            <a:p>
              <a:endParaRPr lang="en-US"/>
            </a:p>
          </p:txBody>
        </p:sp>
        <p:sp>
          <p:nvSpPr>
            <p:cNvPr id="35976" name="Freeform 4422"/>
            <p:cNvSpPr>
              <a:spLocks/>
            </p:cNvSpPr>
            <p:nvPr/>
          </p:nvSpPr>
          <p:spPr bwMode="auto">
            <a:xfrm>
              <a:off x="2666" y="2358"/>
              <a:ext cx="135" cy="251"/>
            </a:xfrm>
            <a:custGeom>
              <a:avLst/>
              <a:gdLst>
                <a:gd name="T0" fmla="*/ 298 w 121"/>
                <a:gd name="T1" fmla="*/ 367 h 203"/>
                <a:gd name="T2" fmla="*/ 249 w 121"/>
                <a:gd name="T3" fmla="*/ 367 h 203"/>
                <a:gd name="T4" fmla="*/ 228 w 121"/>
                <a:gd name="T5" fmla="*/ 394 h 203"/>
                <a:gd name="T6" fmla="*/ 266 w 121"/>
                <a:gd name="T7" fmla="*/ 525 h 203"/>
                <a:gd name="T8" fmla="*/ 295 w 121"/>
                <a:gd name="T9" fmla="*/ 670 h 203"/>
                <a:gd name="T10" fmla="*/ 272 w 121"/>
                <a:gd name="T11" fmla="*/ 769 h 203"/>
                <a:gd name="T12" fmla="*/ 249 w 121"/>
                <a:gd name="T13" fmla="*/ 879 h 203"/>
                <a:gd name="T14" fmla="*/ 266 w 121"/>
                <a:gd name="T15" fmla="*/ 1040 h 203"/>
                <a:gd name="T16" fmla="*/ 295 w 121"/>
                <a:gd name="T17" fmla="*/ 1119 h 203"/>
                <a:gd name="T18" fmla="*/ 311 w 121"/>
                <a:gd name="T19" fmla="*/ 1197 h 203"/>
                <a:gd name="T20" fmla="*/ 324 w 121"/>
                <a:gd name="T21" fmla="*/ 1312 h 203"/>
                <a:gd name="T22" fmla="*/ 316 w 121"/>
                <a:gd name="T23" fmla="*/ 1370 h 203"/>
                <a:gd name="T24" fmla="*/ 279 w 121"/>
                <a:gd name="T25" fmla="*/ 1344 h 203"/>
                <a:gd name="T26" fmla="*/ 240 w 121"/>
                <a:gd name="T27" fmla="*/ 1321 h 203"/>
                <a:gd name="T28" fmla="*/ 204 w 121"/>
                <a:gd name="T29" fmla="*/ 1321 h 203"/>
                <a:gd name="T30" fmla="*/ 161 w 121"/>
                <a:gd name="T31" fmla="*/ 1321 h 203"/>
                <a:gd name="T32" fmla="*/ 119 w 121"/>
                <a:gd name="T33" fmla="*/ 1321 h 203"/>
                <a:gd name="T34" fmla="*/ 88 w 121"/>
                <a:gd name="T35" fmla="*/ 1312 h 203"/>
                <a:gd name="T36" fmla="*/ 56 w 121"/>
                <a:gd name="T37" fmla="*/ 1312 h 203"/>
                <a:gd name="T38" fmla="*/ 56 w 121"/>
                <a:gd name="T39" fmla="*/ 1175 h 203"/>
                <a:gd name="T40" fmla="*/ 44 w 121"/>
                <a:gd name="T41" fmla="*/ 1119 h 203"/>
                <a:gd name="T42" fmla="*/ 44 w 121"/>
                <a:gd name="T43" fmla="*/ 1087 h 203"/>
                <a:gd name="T44" fmla="*/ 19 w 121"/>
                <a:gd name="T45" fmla="*/ 1087 h 203"/>
                <a:gd name="T46" fmla="*/ 2 w 121"/>
                <a:gd name="T47" fmla="*/ 1024 h 203"/>
                <a:gd name="T48" fmla="*/ 0 w 121"/>
                <a:gd name="T49" fmla="*/ 1024 h 203"/>
                <a:gd name="T50" fmla="*/ 2 w 121"/>
                <a:gd name="T51" fmla="*/ 1009 h 203"/>
                <a:gd name="T52" fmla="*/ 15 w 121"/>
                <a:gd name="T53" fmla="*/ 910 h 203"/>
                <a:gd name="T54" fmla="*/ 39 w 121"/>
                <a:gd name="T55" fmla="*/ 830 h 203"/>
                <a:gd name="T56" fmla="*/ 50 w 121"/>
                <a:gd name="T57" fmla="*/ 769 h 203"/>
                <a:gd name="T58" fmla="*/ 85 w 121"/>
                <a:gd name="T59" fmla="*/ 736 h 203"/>
                <a:gd name="T60" fmla="*/ 107 w 121"/>
                <a:gd name="T61" fmla="*/ 800 h 203"/>
                <a:gd name="T62" fmla="*/ 139 w 121"/>
                <a:gd name="T63" fmla="*/ 712 h 203"/>
                <a:gd name="T64" fmla="*/ 152 w 121"/>
                <a:gd name="T65" fmla="*/ 602 h 203"/>
                <a:gd name="T66" fmla="*/ 170 w 121"/>
                <a:gd name="T67" fmla="*/ 542 h 203"/>
                <a:gd name="T68" fmla="*/ 184 w 121"/>
                <a:gd name="T69" fmla="*/ 448 h 203"/>
                <a:gd name="T70" fmla="*/ 204 w 121"/>
                <a:gd name="T71" fmla="*/ 367 h 203"/>
                <a:gd name="T72" fmla="*/ 213 w 121"/>
                <a:gd name="T73" fmla="*/ 270 h 203"/>
                <a:gd name="T74" fmla="*/ 249 w 121"/>
                <a:gd name="T75" fmla="*/ 208 h 203"/>
                <a:gd name="T76" fmla="*/ 254 w 121"/>
                <a:gd name="T77" fmla="*/ 125 h 203"/>
                <a:gd name="T78" fmla="*/ 232 w 121"/>
                <a:gd name="T79" fmla="*/ 93 h 203"/>
                <a:gd name="T80" fmla="*/ 228 w 121"/>
                <a:gd name="T81" fmla="*/ 0 h 203"/>
                <a:gd name="T82" fmla="*/ 249 w 121"/>
                <a:gd name="T83" fmla="*/ 0 h 203"/>
                <a:gd name="T84" fmla="*/ 266 w 121"/>
                <a:gd name="T85" fmla="*/ 125 h 203"/>
                <a:gd name="T86" fmla="*/ 272 w 121"/>
                <a:gd name="T87" fmla="*/ 257 h 203"/>
                <a:gd name="T88" fmla="*/ 298 w 121"/>
                <a:gd name="T89" fmla="*/ 367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prstDash val="solid"/>
              <a:round/>
              <a:headEnd/>
              <a:tailEnd/>
            </a:ln>
          </p:spPr>
          <p:txBody>
            <a:bodyPr/>
            <a:lstStyle/>
            <a:p>
              <a:endParaRPr lang="en-US"/>
            </a:p>
          </p:txBody>
        </p:sp>
        <p:sp>
          <p:nvSpPr>
            <p:cNvPr id="35977" name="Freeform 4423"/>
            <p:cNvSpPr>
              <a:spLocks/>
            </p:cNvSpPr>
            <p:nvPr/>
          </p:nvSpPr>
          <p:spPr bwMode="auto">
            <a:xfrm>
              <a:off x="2769" y="2408"/>
              <a:ext cx="230" cy="190"/>
            </a:xfrm>
            <a:custGeom>
              <a:avLst/>
              <a:gdLst>
                <a:gd name="T0" fmla="*/ 202 w 206"/>
                <a:gd name="T1" fmla="*/ 283 h 154"/>
                <a:gd name="T2" fmla="*/ 190 w 206"/>
                <a:gd name="T3" fmla="*/ 236 h 154"/>
                <a:gd name="T4" fmla="*/ 249 w 206"/>
                <a:gd name="T5" fmla="*/ 207 h 154"/>
                <a:gd name="T6" fmla="*/ 281 w 206"/>
                <a:gd name="T7" fmla="*/ 111 h 154"/>
                <a:gd name="T8" fmla="*/ 314 w 206"/>
                <a:gd name="T9" fmla="*/ 21 h 154"/>
                <a:gd name="T10" fmla="*/ 356 w 206"/>
                <a:gd name="T11" fmla="*/ 0 h 154"/>
                <a:gd name="T12" fmla="*/ 371 w 206"/>
                <a:gd name="T13" fmla="*/ 80 h 154"/>
                <a:gd name="T14" fmla="*/ 396 w 206"/>
                <a:gd name="T15" fmla="*/ 146 h 154"/>
                <a:gd name="T16" fmla="*/ 385 w 206"/>
                <a:gd name="T17" fmla="*/ 255 h 154"/>
                <a:gd name="T18" fmla="*/ 415 w 206"/>
                <a:gd name="T19" fmla="*/ 283 h 154"/>
                <a:gd name="T20" fmla="*/ 419 w 206"/>
                <a:gd name="T21" fmla="*/ 318 h 154"/>
                <a:gd name="T22" fmla="*/ 459 w 206"/>
                <a:gd name="T23" fmla="*/ 376 h 154"/>
                <a:gd name="T24" fmla="*/ 464 w 206"/>
                <a:gd name="T25" fmla="*/ 424 h 154"/>
                <a:gd name="T26" fmla="*/ 510 w 206"/>
                <a:gd name="T27" fmla="*/ 514 h 154"/>
                <a:gd name="T28" fmla="*/ 523 w 206"/>
                <a:gd name="T29" fmla="*/ 585 h 154"/>
                <a:gd name="T30" fmla="*/ 550 w 206"/>
                <a:gd name="T31" fmla="*/ 664 h 154"/>
                <a:gd name="T32" fmla="*/ 555 w 206"/>
                <a:gd name="T33" fmla="*/ 688 h 154"/>
                <a:gd name="T34" fmla="*/ 534 w 206"/>
                <a:gd name="T35" fmla="*/ 675 h 154"/>
                <a:gd name="T36" fmla="*/ 501 w 206"/>
                <a:gd name="T37" fmla="*/ 675 h 154"/>
                <a:gd name="T38" fmla="*/ 464 w 206"/>
                <a:gd name="T39" fmla="*/ 664 h 154"/>
                <a:gd name="T40" fmla="*/ 449 w 206"/>
                <a:gd name="T41" fmla="*/ 709 h 154"/>
                <a:gd name="T42" fmla="*/ 419 w 206"/>
                <a:gd name="T43" fmla="*/ 709 h 154"/>
                <a:gd name="T44" fmla="*/ 375 w 206"/>
                <a:gd name="T45" fmla="*/ 737 h 154"/>
                <a:gd name="T46" fmla="*/ 356 w 206"/>
                <a:gd name="T47" fmla="*/ 722 h 154"/>
                <a:gd name="T48" fmla="*/ 338 w 206"/>
                <a:gd name="T49" fmla="*/ 801 h 154"/>
                <a:gd name="T50" fmla="*/ 298 w 206"/>
                <a:gd name="T51" fmla="*/ 766 h 154"/>
                <a:gd name="T52" fmla="*/ 255 w 206"/>
                <a:gd name="T53" fmla="*/ 737 h 154"/>
                <a:gd name="T54" fmla="*/ 211 w 206"/>
                <a:gd name="T55" fmla="*/ 675 h 154"/>
                <a:gd name="T56" fmla="*/ 181 w 206"/>
                <a:gd name="T57" fmla="*/ 782 h 154"/>
                <a:gd name="T58" fmla="*/ 181 w 206"/>
                <a:gd name="T59" fmla="*/ 878 h 154"/>
                <a:gd name="T60" fmla="*/ 147 w 206"/>
                <a:gd name="T61" fmla="*/ 857 h 154"/>
                <a:gd name="T62" fmla="*/ 117 w 206"/>
                <a:gd name="T63" fmla="*/ 857 h 154"/>
                <a:gd name="T64" fmla="*/ 88 w 206"/>
                <a:gd name="T65" fmla="*/ 893 h 154"/>
                <a:gd name="T66" fmla="*/ 78 w 206"/>
                <a:gd name="T67" fmla="*/ 1020 h 154"/>
                <a:gd name="T68" fmla="*/ 64 w 206"/>
                <a:gd name="T69" fmla="*/ 909 h 154"/>
                <a:gd name="T70" fmla="*/ 45 w 206"/>
                <a:gd name="T71" fmla="*/ 833 h 154"/>
                <a:gd name="T72" fmla="*/ 19 w 206"/>
                <a:gd name="T73" fmla="*/ 756 h 154"/>
                <a:gd name="T74" fmla="*/ 0 w 206"/>
                <a:gd name="T75" fmla="*/ 597 h 154"/>
                <a:gd name="T76" fmla="*/ 26 w 206"/>
                <a:gd name="T77" fmla="*/ 487 h 154"/>
                <a:gd name="T78" fmla="*/ 45 w 206"/>
                <a:gd name="T79" fmla="*/ 392 h 154"/>
                <a:gd name="T80" fmla="*/ 85 w 206"/>
                <a:gd name="T81" fmla="*/ 366 h 154"/>
                <a:gd name="T82" fmla="*/ 97 w 206"/>
                <a:gd name="T83" fmla="*/ 376 h 154"/>
                <a:gd name="T84" fmla="*/ 117 w 206"/>
                <a:gd name="T85" fmla="*/ 366 h 154"/>
                <a:gd name="T86" fmla="*/ 181 w 206"/>
                <a:gd name="T87" fmla="*/ 331 h 154"/>
                <a:gd name="T88" fmla="*/ 202 w 206"/>
                <a:gd name="T89" fmla="*/ 283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prstDash val="solid"/>
              <a:round/>
              <a:headEnd/>
              <a:tailEnd/>
            </a:ln>
          </p:spPr>
          <p:txBody>
            <a:bodyPr/>
            <a:lstStyle/>
            <a:p>
              <a:endParaRPr lang="en-US"/>
            </a:p>
          </p:txBody>
        </p:sp>
        <p:sp>
          <p:nvSpPr>
            <p:cNvPr id="35978" name="Freeform 4424"/>
            <p:cNvSpPr>
              <a:spLocks/>
            </p:cNvSpPr>
            <p:nvPr/>
          </p:nvSpPr>
          <p:spPr bwMode="auto">
            <a:xfrm>
              <a:off x="2223" y="2343"/>
              <a:ext cx="48" cy="15"/>
            </a:xfrm>
            <a:custGeom>
              <a:avLst/>
              <a:gdLst>
                <a:gd name="T0" fmla="*/ 2 w 44"/>
                <a:gd name="T1" fmla="*/ 39 h 12"/>
                <a:gd name="T2" fmla="*/ 0 w 44"/>
                <a:gd name="T3" fmla="*/ 94 h 12"/>
                <a:gd name="T4" fmla="*/ 23 w 44"/>
                <a:gd name="T5" fmla="*/ 56 h 12"/>
                <a:gd name="T6" fmla="*/ 49 w 44"/>
                <a:gd name="T7" fmla="*/ 39 h 12"/>
                <a:gd name="T8" fmla="*/ 96 w 44"/>
                <a:gd name="T9" fmla="*/ 56 h 12"/>
                <a:gd name="T10" fmla="*/ 92 w 44"/>
                <a:gd name="T11" fmla="*/ 39 h 12"/>
                <a:gd name="T12" fmla="*/ 45 w 44"/>
                <a:gd name="T13" fmla="*/ 0 h 12"/>
                <a:gd name="T14" fmla="*/ 45 w 44"/>
                <a:gd name="T15" fmla="*/ 39 h 12"/>
                <a:gd name="T16" fmla="*/ 4 w 44"/>
                <a:gd name="T17" fmla="*/ 39 h 12"/>
                <a:gd name="T18" fmla="*/ 4 w 44"/>
                <a:gd name="T19" fmla="*/ 39 h 12"/>
                <a:gd name="T20" fmla="*/ 40 w 44"/>
                <a:gd name="T21" fmla="*/ 39 h 12"/>
                <a:gd name="T22" fmla="*/ 19 w 44"/>
                <a:gd name="T23" fmla="*/ 76 h 12"/>
                <a:gd name="T24" fmla="*/ 2 w 44"/>
                <a:gd name="T25" fmla="*/ 39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5979" name="Freeform 4425"/>
            <p:cNvSpPr>
              <a:spLocks/>
            </p:cNvSpPr>
            <p:nvPr/>
          </p:nvSpPr>
          <p:spPr bwMode="auto">
            <a:xfrm>
              <a:off x="2459" y="2403"/>
              <a:ext cx="77" cy="139"/>
            </a:xfrm>
            <a:custGeom>
              <a:avLst/>
              <a:gdLst>
                <a:gd name="T0" fmla="*/ 163 w 69"/>
                <a:gd name="T1" fmla="*/ 616 h 113"/>
                <a:gd name="T2" fmla="*/ 133 w 69"/>
                <a:gd name="T3" fmla="*/ 640 h 113"/>
                <a:gd name="T4" fmla="*/ 100 w 69"/>
                <a:gd name="T5" fmla="*/ 669 h 113"/>
                <a:gd name="T6" fmla="*/ 69 w 69"/>
                <a:gd name="T7" fmla="*/ 697 h 113"/>
                <a:gd name="T8" fmla="*/ 45 w 69"/>
                <a:gd name="T9" fmla="*/ 726 h 113"/>
                <a:gd name="T10" fmla="*/ 0 w 69"/>
                <a:gd name="T11" fmla="*/ 697 h 113"/>
                <a:gd name="T12" fmla="*/ 15 w 69"/>
                <a:gd name="T13" fmla="*/ 669 h 113"/>
                <a:gd name="T14" fmla="*/ 3 w 69"/>
                <a:gd name="T15" fmla="*/ 573 h 113"/>
                <a:gd name="T16" fmla="*/ 0 w 69"/>
                <a:gd name="T17" fmla="*/ 501 h 113"/>
                <a:gd name="T18" fmla="*/ 15 w 69"/>
                <a:gd name="T19" fmla="*/ 406 h 113"/>
                <a:gd name="T20" fmla="*/ 32 w 69"/>
                <a:gd name="T21" fmla="*/ 335 h 113"/>
                <a:gd name="T22" fmla="*/ 21 w 69"/>
                <a:gd name="T23" fmla="*/ 180 h 113"/>
                <a:gd name="T24" fmla="*/ 21 w 69"/>
                <a:gd name="T25" fmla="*/ 107 h 113"/>
                <a:gd name="T26" fmla="*/ 15 w 69"/>
                <a:gd name="T27" fmla="*/ 2 h 113"/>
                <a:gd name="T28" fmla="*/ 64 w 69"/>
                <a:gd name="T29" fmla="*/ 2 h 113"/>
                <a:gd name="T30" fmla="*/ 117 w 69"/>
                <a:gd name="T31" fmla="*/ 0 h 113"/>
                <a:gd name="T32" fmla="*/ 131 w 69"/>
                <a:gd name="T33" fmla="*/ 0 h 113"/>
                <a:gd name="T34" fmla="*/ 133 w 69"/>
                <a:gd name="T35" fmla="*/ 26 h 113"/>
                <a:gd name="T36" fmla="*/ 152 w 69"/>
                <a:gd name="T37" fmla="*/ 137 h 113"/>
                <a:gd name="T38" fmla="*/ 152 w 69"/>
                <a:gd name="T39" fmla="*/ 180 h 113"/>
                <a:gd name="T40" fmla="*/ 152 w 69"/>
                <a:gd name="T41" fmla="*/ 272 h 113"/>
                <a:gd name="T42" fmla="*/ 163 w 69"/>
                <a:gd name="T43" fmla="*/ 347 h 113"/>
                <a:gd name="T44" fmla="*/ 163 w 69"/>
                <a:gd name="T45" fmla="*/ 427 h 113"/>
                <a:gd name="T46" fmla="*/ 163 w 69"/>
                <a:gd name="T47" fmla="*/ 515 h 113"/>
                <a:gd name="T48" fmla="*/ 184 w 69"/>
                <a:gd name="T49" fmla="*/ 573 h 113"/>
                <a:gd name="T50" fmla="*/ 163 w 69"/>
                <a:gd name="T51" fmla="*/ 608 h 113"/>
                <a:gd name="T52" fmla="*/ 147 w 69"/>
                <a:gd name="T53" fmla="*/ 573 h 113"/>
                <a:gd name="T54" fmla="*/ 163 w 69"/>
                <a:gd name="T55" fmla="*/ 616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prstDash val="solid"/>
              <a:round/>
              <a:headEnd/>
              <a:tailEnd/>
            </a:ln>
          </p:spPr>
          <p:txBody>
            <a:bodyPr/>
            <a:lstStyle/>
            <a:p>
              <a:endParaRPr lang="en-US"/>
            </a:p>
          </p:txBody>
        </p:sp>
        <p:sp>
          <p:nvSpPr>
            <p:cNvPr id="35980" name="Freeform 4426"/>
            <p:cNvSpPr>
              <a:spLocks/>
            </p:cNvSpPr>
            <p:nvPr/>
          </p:nvSpPr>
          <p:spPr bwMode="auto">
            <a:xfrm>
              <a:off x="2252" y="2366"/>
              <a:ext cx="128" cy="120"/>
            </a:xfrm>
            <a:custGeom>
              <a:avLst/>
              <a:gdLst>
                <a:gd name="T0" fmla="*/ 273 w 115"/>
                <a:gd name="T1" fmla="*/ 167 h 97"/>
                <a:gd name="T2" fmla="*/ 266 w 115"/>
                <a:gd name="T3" fmla="*/ 199 h 97"/>
                <a:gd name="T4" fmla="*/ 273 w 115"/>
                <a:gd name="T5" fmla="*/ 199 h 97"/>
                <a:gd name="T6" fmla="*/ 292 w 115"/>
                <a:gd name="T7" fmla="*/ 304 h 97"/>
                <a:gd name="T8" fmla="*/ 284 w 115"/>
                <a:gd name="T9" fmla="*/ 396 h 97"/>
                <a:gd name="T10" fmla="*/ 297 w 115"/>
                <a:gd name="T11" fmla="*/ 424 h 97"/>
                <a:gd name="T12" fmla="*/ 297 w 115"/>
                <a:gd name="T13" fmla="*/ 450 h 97"/>
                <a:gd name="T14" fmla="*/ 301 w 115"/>
                <a:gd name="T15" fmla="*/ 485 h 97"/>
                <a:gd name="T16" fmla="*/ 297 w 115"/>
                <a:gd name="T17" fmla="*/ 515 h 97"/>
                <a:gd name="T18" fmla="*/ 284 w 115"/>
                <a:gd name="T19" fmla="*/ 527 h 97"/>
                <a:gd name="T20" fmla="*/ 284 w 115"/>
                <a:gd name="T21" fmla="*/ 575 h 97"/>
                <a:gd name="T22" fmla="*/ 273 w 115"/>
                <a:gd name="T23" fmla="*/ 624 h 97"/>
                <a:gd name="T24" fmla="*/ 273 w 115"/>
                <a:gd name="T25" fmla="*/ 624 h 97"/>
                <a:gd name="T26" fmla="*/ 258 w 115"/>
                <a:gd name="T27" fmla="*/ 624 h 97"/>
                <a:gd name="T28" fmla="*/ 242 w 115"/>
                <a:gd name="T29" fmla="*/ 654 h 97"/>
                <a:gd name="T30" fmla="*/ 232 w 115"/>
                <a:gd name="T31" fmla="*/ 649 h 97"/>
                <a:gd name="T32" fmla="*/ 224 w 115"/>
                <a:gd name="T33" fmla="*/ 515 h 97"/>
                <a:gd name="T34" fmla="*/ 195 w 115"/>
                <a:gd name="T35" fmla="*/ 515 h 97"/>
                <a:gd name="T36" fmla="*/ 181 w 115"/>
                <a:gd name="T37" fmla="*/ 527 h 97"/>
                <a:gd name="T38" fmla="*/ 186 w 115"/>
                <a:gd name="T39" fmla="*/ 437 h 97"/>
                <a:gd name="T40" fmla="*/ 163 w 115"/>
                <a:gd name="T41" fmla="*/ 318 h 97"/>
                <a:gd name="T42" fmla="*/ 107 w 115"/>
                <a:gd name="T43" fmla="*/ 375 h 97"/>
                <a:gd name="T44" fmla="*/ 73 w 115"/>
                <a:gd name="T45" fmla="*/ 450 h 97"/>
                <a:gd name="T46" fmla="*/ 69 w 115"/>
                <a:gd name="T47" fmla="*/ 396 h 97"/>
                <a:gd name="T48" fmla="*/ 56 w 115"/>
                <a:gd name="T49" fmla="*/ 392 h 97"/>
                <a:gd name="T50" fmla="*/ 56 w 115"/>
                <a:gd name="T51" fmla="*/ 353 h 97"/>
                <a:gd name="T52" fmla="*/ 37 w 115"/>
                <a:gd name="T53" fmla="*/ 318 h 97"/>
                <a:gd name="T54" fmla="*/ 18 w 115"/>
                <a:gd name="T55" fmla="*/ 257 h 97"/>
                <a:gd name="T56" fmla="*/ 18 w 115"/>
                <a:gd name="T57" fmla="*/ 246 h 97"/>
                <a:gd name="T58" fmla="*/ 18 w 115"/>
                <a:gd name="T59" fmla="*/ 246 h 97"/>
                <a:gd name="T60" fmla="*/ 4 w 115"/>
                <a:gd name="T61" fmla="*/ 208 h 97"/>
                <a:gd name="T62" fmla="*/ 0 w 115"/>
                <a:gd name="T63" fmla="*/ 225 h 97"/>
                <a:gd name="T64" fmla="*/ 2 w 115"/>
                <a:gd name="T65" fmla="*/ 225 h 97"/>
                <a:gd name="T66" fmla="*/ 4 w 115"/>
                <a:gd name="T67" fmla="*/ 167 h 97"/>
                <a:gd name="T68" fmla="*/ 46 w 115"/>
                <a:gd name="T69" fmla="*/ 135 h 97"/>
                <a:gd name="T70" fmla="*/ 46 w 115"/>
                <a:gd name="T71" fmla="*/ 71 h 97"/>
                <a:gd name="T72" fmla="*/ 56 w 115"/>
                <a:gd name="T73" fmla="*/ 0 h 97"/>
                <a:gd name="T74" fmla="*/ 90 w 115"/>
                <a:gd name="T75" fmla="*/ 32 h 97"/>
                <a:gd name="T76" fmla="*/ 147 w 115"/>
                <a:gd name="T77" fmla="*/ 32 h 97"/>
                <a:gd name="T78" fmla="*/ 147 w 115"/>
                <a:gd name="T79" fmla="*/ 71 h 97"/>
                <a:gd name="T80" fmla="*/ 171 w 115"/>
                <a:gd name="T81" fmla="*/ 71 h 97"/>
                <a:gd name="T82" fmla="*/ 186 w 115"/>
                <a:gd name="T83" fmla="*/ 88 h 97"/>
                <a:gd name="T84" fmla="*/ 208 w 115"/>
                <a:gd name="T85" fmla="*/ 88 h 97"/>
                <a:gd name="T86" fmla="*/ 232 w 115"/>
                <a:gd name="T87" fmla="*/ 49 h 97"/>
                <a:gd name="T88" fmla="*/ 242 w 115"/>
                <a:gd name="T89" fmla="*/ 32 h 97"/>
                <a:gd name="T90" fmla="*/ 255 w 115"/>
                <a:gd name="T91" fmla="*/ 135 h 97"/>
                <a:gd name="T92" fmla="*/ 273 w 115"/>
                <a:gd name="T93" fmla="*/ 167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prstDash val="solid"/>
              <a:round/>
              <a:headEnd/>
              <a:tailEnd/>
            </a:ln>
          </p:spPr>
          <p:txBody>
            <a:bodyPr/>
            <a:lstStyle/>
            <a:p>
              <a:endParaRPr lang="en-US"/>
            </a:p>
          </p:txBody>
        </p:sp>
        <p:sp>
          <p:nvSpPr>
            <p:cNvPr id="35981" name="Freeform 4427"/>
            <p:cNvSpPr>
              <a:spLocks/>
            </p:cNvSpPr>
            <p:nvPr/>
          </p:nvSpPr>
          <p:spPr bwMode="auto">
            <a:xfrm>
              <a:off x="2223" y="2366"/>
              <a:ext cx="51" cy="42"/>
            </a:xfrm>
            <a:custGeom>
              <a:avLst/>
              <a:gdLst>
                <a:gd name="T0" fmla="*/ 47 w 47"/>
                <a:gd name="T1" fmla="*/ 167 h 33"/>
                <a:gd name="T2" fmla="*/ 43 w 47"/>
                <a:gd name="T3" fmla="*/ 213 h 33"/>
                <a:gd name="T4" fmla="*/ 54 w 47"/>
                <a:gd name="T5" fmla="*/ 255 h 33"/>
                <a:gd name="T6" fmla="*/ 59 w 47"/>
                <a:gd name="T7" fmla="*/ 281 h 33"/>
                <a:gd name="T8" fmla="*/ 64 w 47"/>
                <a:gd name="T9" fmla="*/ 213 h 33"/>
                <a:gd name="T10" fmla="*/ 92 w 47"/>
                <a:gd name="T11" fmla="*/ 167 h 33"/>
                <a:gd name="T12" fmla="*/ 92 w 47"/>
                <a:gd name="T13" fmla="*/ 95 h 33"/>
                <a:gd name="T14" fmla="*/ 99 w 47"/>
                <a:gd name="T15" fmla="*/ 0 h 33"/>
                <a:gd name="T16" fmla="*/ 72 w 47"/>
                <a:gd name="T17" fmla="*/ 28 h 33"/>
                <a:gd name="T18" fmla="*/ 43 w 47"/>
                <a:gd name="T19" fmla="*/ 28 h 33"/>
                <a:gd name="T20" fmla="*/ 0 w 47"/>
                <a:gd name="T21" fmla="*/ 60 h 33"/>
                <a:gd name="T22" fmla="*/ 18 w 47"/>
                <a:gd name="T23" fmla="*/ 95 h 33"/>
                <a:gd name="T24" fmla="*/ 16 w 47"/>
                <a:gd name="T25" fmla="*/ 103 h 33"/>
                <a:gd name="T26" fmla="*/ 28 w 47"/>
                <a:gd name="T27" fmla="*/ 103 h 33"/>
                <a:gd name="T28" fmla="*/ 22 w 47"/>
                <a:gd name="T29" fmla="*/ 123 h 33"/>
                <a:gd name="T30" fmla="*/ 47 w 47"/>
                <a:gd name="T31" fmla="*/ 123 h 33"/>
                <a:gd name="T32" fmla="*/ 59 w 47"/>
                <a:gd name="T33" fmla="*/ 154 h 33"/>
                <a:gd name="T34" fmla="*/ 39 w 47"/>
                <a:gd name="T35" fmla="*/ 154 h 33"/>
                <a:gd name="T36" fmla="*/ 47 w 47"/>
                <a:gd name="T37" fmla="*/ 167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prstDash val="solid"/>
              <a:round/>
              <a:headEnd/>
              <a:tailEnd/>
            </a:ln>
          </p:spPr>
          <p:txBody>
            <a:bodyPr/>
            <a:lstStyle/>
            <a:p>
              <a:endParaRPr lang="en-US"/>
            </a:p>
          </p:txBody>
        </p:sp>
        <p:sp>
          <p:nvSpPr>
            <p:cNvPr id="35982" name="Freeform 4428"/>
            <p:cNvSpPr>
              <a:spLocks/>
            </p:cNvSpPr>
            <p:nvPr/>
          </p:nvSpPr>
          <p:spPr bwMode="auto">
            <a:xfrm>
              <a:off x="2367" y="2411"/>
              <a:ext cx="106" cy="140"/>
            </a:xfrm>
            <a:custGeom>
              <a:avLst/>
              <a:gdLst>
                <a:gd name="T0" fmla="*/ 157 w 94"/>
                <a:gd name="T1" fmla="*/ 62 h 113"/>
                <a:gd name="T2" fmla="*/ 132 w 94"/>
                <a:gd name="T3" fmla="*/ 26 h 113"/>
                <a:gd name="T4" fmla="*/ 101 w 94"/>
                <a:gd name="T5" fmla="*/ 50 h 113"/>
                <a:gd name="T6" fmla="*/ 98 w 94"/>
                <a:gd name="T7" fmla="*/ 0 h 113"/>
                <a:gd name="T8" fmla="*/ 86 w 94"/>
                <a:gd name="T9" fmla="*/ 26 h 113"/>
                <a:gd name="T10" fmla="*/ 61 w 94"/>
                <a:gd name="T11" fmla="*/ 62 h 113"/>
                <a:gd name="T12" fmla="*/ 33 w 94"/>
                <a:gd name="T13" fmla="*/ 50 h 113"/>
                <a:gd name="T14" fmla="*/ 20 w 94"/>
                <a:gd name="T15" fmla="*/ 62 h 113"/>
                <a:gd name="T16" fmla="*/ 14 w 94"/>
                <a:gd name="T17" fmla="*/ 156 h 113"/>
                <a:gd name="T18" fmla="*/ 26 w 94"/>
                <a:gd name="T19" fmla="*/ 181 h 113"/>
                <a:gd name="T20" fmla="*/ 26 w 94"/>
                <a:gd name="T21" fmla="*/ 207 h 113"/>
                <a:gd name="T22" fmla="*/ 33 w 94"/>
                <a:gd name="T23" fmla="*/ 239 h 113"/>
                <a:gd name="T24" fmla="*/ 26 w 94"/>
                <a:gd name="T25" fmla="*/ 278 h 113"/>
                <a:gd name="T26" fmla="*/ 14 w 94"/>
                <a:gd name="T27" fmla="*/ 285 h 113"/>
                <a:gd name="T28" fmla="*/ 14 w 94"/>
                <a:gd name="T29" fmla="*/ 339 h 113"/>
                <a:gd name="T30" fmla="*/ 0 w 94"/>
                <a:gd name="T31" fmla="*/ 379 h 113"/>
                <a:gd name="T32" fmla="*/ 0 w 94"/>
                <a:gd name="T33" fmla="*/ 379 h 113"/>
                <a:gd name="T34" fmla="*/ 0 w 94"/>
                <a:gd name="T35" fmla="*/ 502 h 113"/>
                <a:gd name="T36" fmla="*/ 0 w 94"/>
                <a:gd name="T37" fmla="*/ 514 h 113"/>
                <a:gd name="T38" fmla="*/ 26 w 94"/>
                <a:gd name="T39" fmla="*/ 582 h 113"/>
                <a:gd name="T40" fmla="*/ 47 w 94"/>
                <a:gd name="T41" fmla="*/ 634 h 113"/>
                <a:gd name="T42" fmla="*/ 42 w 94"/>
                <a:gd name="T43" fmla="*/ 772 h 113"/>
                <a:gd name="T44" fmla="*/ 98 w 94"/>
                <a:gd name="T45" fmla="*/ 726 h 113"/>
                <a:gd name="T46" fmla="*/ 160 w 94"/>
                <a:gd name="T47" fmla="*/ 681 h 113"/>
                <a:gd name="T48" fmla="*/ 143 w 94"/>
                <a:gd name="T49" fmla="*/ 681 h 113"/>
                <a:gd name="T50" fmla="*/ 202 w 94"/>
                <a:gd name="T51" fmla="*/ 681 h 113"/>
                <a:gd name="T52" fmla="*/ 177 w 94"/>
                <a:gd name="T53" fmla="*/ 681 h 113"/>
                <a:gd name="T54" fmla="*/ 209 w 94"/>
                <a:gd name="T55" fmla="*/ 669 h 113"/>
                <a:gd name="T56" fmla="*/ 236 w 94"/>
                <a:gd name="T57" fmla="*/ 681 h 113"/>
                <a:gd name="T58" fmla="*/ 240 w 94"/>
                <a:gd name="T59" fmla="*/ 694 h 113"/>
                <a:gd name="T60" fmla="*/ 257 w 94"/>
                <a:gd name="T61" fmla="*/ 669 h 113"/>
                <a:gd name="T62" fmla="*/ 251 w 94"/>
                <a:gd name="T63" fmla="*/ 564 h 113"/>
                <a:gd name="T64" fmla="*/ 240 w 94"/>
                <a:gd name="T65" fmla="*/ 487 h 113"/>
                <a:gd name="T66" fmla="*/ 257 w 94"/>
                <a:gd name="T67" fmla="*/ 379 h 113"/>
                <a:gd name="T68" fmla="*/ 277 w 94"/>
                <a:gd name="T69" fmla="*/ 306 h 113"/>
                <a:gd name="T70" fmla="*/ 266 w 94"/>
                <a:gd name="T71" fmla="*/ 146 h 113"/>
                <a:gd name="T72" fmla="*/ 223 w 94"/>
                <a:gd name="T73" fmla="*/ 95 h 113"/>
                <a:gd name="T74" fmla="*/ 180 w 94"/>
                <a:gd name="T75" fmla="*/ 135 h 113"/>
                <a:gd name="T76" fmla="*/ 157 w 94"/>
                <a:gd name="T77" fmla="*/ 62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prstDash val="solid"/>
              <a:round/>
              <a:headEnd/>
              <a:tailEnd/>
            </a:ln>
          </p:spPr>
          <p:txBody>
            <a:bodyPr/>
            <a:lstStyle/>
            <a:p>
              <a:endParaRPr lang="en-US"/>
            </a:p>
          </p:txBody>
        </p:sp>
        <p:sp>
          <p:nvSpPr>
            <p:cNvPr id="35983" name="Freeform 4429"/>
            <p:cNvSpPr>
              <a:spLocks/>
            </p:cNvSpPr>
            <p:nvPr/>
          </p:nvSpPr>
          <p:spPr bwMode="auto">
            <a:xfrm>
              <a:off x="2283" y="2424"/>
              <a:ext cx="53" cy="71"/>
            </a:xfrm>
            <a:custGeom>
              <a:avLst/>
              <a:gdLst>
                <a:gd name="T0" fmla="*/ 141 w 47"/>
                <a:gd name="T1" fmla="*/ 209 h 57"/>
                <a:gd name="T2" fmla="*/ 117 w 47"/>
                <a:gd name="T3" fmla="*/ 301 h 57"/>
                <a:gd name="T4" fmla="*/ 98 w 47"/>
                <a:gd name="T5" fmla="*/ 360 h 57"/>
                <a:gd name="T6" fmla="*/ 86 w 47"/>
                <a:gd name="T7" fmla="*/ 411 h 57"/>
                <a:gd name="T8" fmla="*/ 37 w 47"/>
                <a:gd name="T9" fmla="*/ 346 h 57"/>
                <a:gd name="T10" fmla="*/ 42 w 47"/>
                <a:gd name="T11" fmla="*/ 324 h 57"/>
                <a:gd name="T12" fmla="*/ 37 w 47"/>
                <a:gd name="T13" fmla="*/ 308 h 57"/>
                <a:gd name="T14" fmla="*/ 0 w 47"/>
                <a:gd name="T15" fmla="*/ 228 h 57"/>
                <a:gd name="T16" fmla="*/ 16 w 47"/>
                <a:gd name="T17" fmla="*/ 209 h 57"/>
                <a:gd name="T18" fmla="*/ 0 w 47"/>
                <a:gd name="T19" fmla="*/ 171 h 57"/>
                <a:gd name="T20" fmla="*/ 16 w 47"/>
                <a:gd name="T21" fmla="*/ 157 h 57"/>
                <a:gd name="T22" fmla="*/ 0 w 47"/>
                <a:gd name="T23" fmla="*/ 137 h 57"/>
                <a:gd name="T24" fmla="*/ 37 w 47"/>
                <a:gd name="T25" fmla="*/ 57 h 57"/>
                <a:gd name="T26" fmla="*/ 98 w 47"/>
                <a:gd name="T27" fmla="*/ 0 h 57"/>
                <a:gd name="T28" fmla="*/ 126 w 47"/>
                <a:gd name="T29" fmla="*/ 120 h 57"/>
                <a:gd name="T30" fmla="*/ 117 w 47"/>
                <a:gd name="T31" fmla="*/ 228 h 57"/>
                <a:gd name="T32" fmla="*/ 141 w 47"/>
                <a:gd name="T33" fmla="*/ 209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prstDash val="solid"/>
              <a:round/>
              <a:headEnd/>
              <a:tailEnd/>
            </a:ln>
          </p:spPr>
          <p:txBody>
            <a:bodyPr/>
            <a:lstStyle/>
            <a:p>
              <a:endParaRPr lang="en-US"/>
            </a:p>
          </p:txBody>
        </p:sp>
        <p:sp>
          <p:nvSpPr>
            <p:cNvPr id="35984" name="Freeform 4430"/>
            <p:cNvSpPr>
              <a:spLocks/>
            </p:cNvSpPr>
            <p:nvPr/>
          </p:nvSpPr>
          <p:spPr bwMode="auto">
            <a:xfrm>
              <a:off x="2513" y="2403"/>
              <a:ext cx="31" cy="110"/>
            </a:xfrm>
            <a:custGeom>
              <a:avLst/>
              <a:gdLst>
                <a:gd name="T0" fmla="*/ 30 w 28"/>
                <a:gd name="T1" fmla="*/ 2 h 89"/>
                <a:gd name="T2" fmla="*/ 0 w 28"/>
                <a:gd name="T3" fmla="*/ 0 h 89"/>
                <a:gd name="T4" fmla="*/ 2 w 28"/>
                <a:gd name="T5" fmla="*/ 26 h 89"/>
                <a:gd name="T6" fmla="*/ 22 w 28"/>
                <a:gd name="T7" fmla="*/ 142 h 89"/>
                <a:gd name="T8" fmla="*/ 22 w 28"/>
                <a:gd name="T9" fmla="*/ 190 h 89"/>
                <a:gd name="T10" fmla="*/ 22 w 28"/>
                <a:gd name="T11" fmla="*/ 283 h 89"/>
                <a:gd name="T12" fmla="*/ 30 w 28"/>
                <a:gd name="T13" fmla="*/ 367 h 89"/>
                <a:gd name="T14" fmla="*/ 30 w 28"/>
                <a:gd name="T15" fmla="*/ 442 h 89"/>
                <a:gd name="T16" fmla="*/ 30 w 28"/>
                <a:gd name="T17" fmla="*/ 539 h 89"/>
                <a:gd name="T18" fmla="*/ 52 w 28"/>
                <a:gd name="T19" fmla="*/ 601 h 89"/>
                <a:gd name="T20" fmla="*/ 71 w 28"/>
                <a:gd name="T21" fmla="*/ 585 h 89"/>
                <a:gd name="T22" fmla="*/ 71 w 28"/>
                <a:gd name="T23" fmla="*/ 507 h 89"/>
                <a:gd name="T24" fmla="*/ 71 w 28"/>
                <a:gd name="T25" fmla="*/ 410 h 89"/>
                <a:gd name="T26" fmla="*/ 65 w 28"/>
                <a:gd name="T27" fmla="*/ 318 h 89"/>
                <a:gd name="T28" fmla="*/ 65 w 28"/>
                <a:gd name="T29" fmla="*/ 235 h 89"/>
                <a:gd name="T30" fmla="*/ 58 w 28"/>
                <a:gd name="T31" fmla="*/ 119 h 89"/>
                <a:gd name="T32" fmla="*/ 37 w 28"/>
                <a:gd name="T33" fmla="*/ 61 h 89"/>
                <a:gd name="T34" fmla="*/ 41 w 28"/>
                <a:gd name="T35" fmla="*/ 2 h 89"/>
                <a:gd name="T36" fmla="*/ 30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prstDash val="solid"/>
              <a:round/>
              <a:headEnd/>
              <a:tailEnd/>
            </a:ln>
          </p:spPr>
          <p:txBody>
            <a:bodyPr/>
            <a:lstStyle/>
            <a:p>
              <a:endParaRPr lang="en-US"/>
            </a:p>
          </p:txBody>
        </p:sp>
        <p:sp>
          <p:nvSpPr>
            <p:cNvPr id="35985" name="Freeform 4431"/>
            <p:cNvSpPr>
              <a:spLocks/>
            </p:cNvSpPr>
            <p:nvPr/>
          </p:nvSpPr>
          <p:spPr bwMode="auto">
            <a:xfrm>
              <a:off x="2367" y="1831"/>
              <a:ext cx="355" cy="396"/>
            </a:xfrm>
            <a:custGeom>
              <a:avLst/>
              <a:gdLst>
                <a:gd name="T0" fmla="*/ 0 w 317"/>
                <a:gd name="T1" fmla="*/ 1151 h 319"/>
                <a:gd name="T2" fmla="*/ 39 w 317"/>
                <a:gd name="T3" fmla="*/ 1277 h 319"/>
                <a:gd name="T4" fmla="*/ 127 w 317"/>
                <a:gd name="T5" fmla="*/ 1425 h 319"/>
                <a:gd name="T6" fmla="*/ 199 w 317"/>
                <a:gd name="T7" fmla="*/ 1562 h 319"/>
                <a:gd name="T8" fmla="*/ 253 w 317"/>
                <a:gd name="T9" fmla="*/ 1686 h 319"/>
                <a:gd name="T10" fmla="*/ 325 w 317"/>
                <a:gd name="T11" fmla="*/ 1790 h 319"/>
                <a:gd name="T12" fmla="*/ 385 w 317"/>
                <a:gd name="T13" fmla="*/ 1917 h 319"/>
                <a:gd name="T14" fmla="*/ 418 w 317"/>
                <a:gd name="T15" fmla="*/ 2016 h 319"/>
                <a:gd name="T16" fmla="*/ 495 w 317"/>
                <a:gd name="T17" fmla="*/ 2125 h 319"/>
                <a:gd name="T18" fmla="*/ 550 w 317"/>
                <a:gd name="T19" fmla="*/ 2234 h 319"/>
                <a:gd name="T20" fmla="*/ 616 w 317"/>
                <a:gd name="T21" fmla="*/ 2182 h 319"/>
                <a:gd name="T22" fmla="*/ 688 w 317"/>
                <a:gd name="T23" fmla="*/ 2016 h 319"/>
                <a:gd name="T24" fmla="*/ 777 w 317"/>
                <a:gd name="T25" fmla="*/ 1847 h 319"/>
                <a:gd name="T26" fmla="*/ 879 w 317"/>
                <a:gd name="T27" fmla="*/ 1686 h 319"/>
                <a:gd name="T28" fmla="*/ 810 w 317"/>
                <a:gd name="T29" fmla="*/ 1562 h 319"/>
                <a:gd name="T30" fmla="*/ 763 w 317"/>
                <a:gd name="T31" fmla="*/ 1354 h 319"/>
                <a:gd name="T32" fmla="*/ 785 w 317"/>
                <a:gd name="T33" fmla="*/ 1151 h 319"/>
                <a:gd name="T34" fmla="*/ 763 w 317"/>
                <a:gd name="T35" fmla="*/ 869 h 319"/>
                <a:gd name="T36" fmla="*/ 755 w 317"/>
                <a:gd name="T37" fmla="*/ 729 h 319"/>
                <a:gd name="T38" fmla="*/ 713 w 317"/>
                <a:gd name="T39" fmla="*/ 513 h 319"/>
                <a:gd name="T40" fmla="*/ 693 w 317"/>
                <a:gd name="T41" fmla="*/ 295 h 319"/>
                <a:gd name="T42" fmla="*/ 713 w 317"/>
                <a:gd name="T43" fmla="*/ 50 h 319"/>
                <a:gd name="T44" fmla="*/ 653 w 317"/>
                <a:gd name="T45" fmla="*/ 0 h 319"/>
                <a:gd name="T46" fmla="*/ 576 w 317"/>
                <a:gd name="T47" fmla="*/ 26 h 319"/>
                <a:gd name="T48" fmla="*/ 483 w 317"/>
                <a:gd name="T49" fmla="*/ 26 h 319"/>
                <a:gd name="T50" fmla="*/ 371 w 317"/>
                <a:gd name="T51" fmla="*/ 110 h 319"/>
                <a:gd name="T52" fmla="*/ 314 w 317"/>
                <a:gd name="T53" fmla="*/ 196 h 319"/>
                <a:gd name="T54" fmla="*/ 290 w 317"/>
                <a:gd name="T55" fmla="*/ 259 h 319"/>
                <a:gd name="T56" fmla="*/ 293 w 317"/>
                <a:gd name="T57" fmla="*/ 441 h 319"/>
                <a:gd name="T58" fmla="*/ 314 w 317"/>
                <a:gd name="T59" fmla="*/ 601 h 319"/>
                <a:gd name="T60" fmla="*/ 214 w 317"/>
                <a:gd name="T61" fmla="*/ 658 h 319"/>
                <a:gd name="T62" fmla="*/ 184 w 317"/>
                <a:gd name="T63" fmla="*/ 775 h 319"/>
                <a:gd name="T64" fmla="*/ 116 w 317"/>
                <a:gd name="T65" fmla="*/ 869 h 319"/>
                <a:gd name="T66" fmla="*/ 44 w 317"/>
                <a:gd name="T67" fmla="*/ 957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prstDash val="solid"/>
              <a:round/>
              <a:headEnd/>
              <a:tailEnd/>
            </a:ln>
          </p:spPr>
          <p:txBody>
            <a:bodyPr/>
            <a:lstStyle/>
            <a:p>
              <a:endParaRPr lang="en-US"/>
            </a:p>
          </p:txBody>
        </p:sp>
        <p:sp>
          <p:nvSpPr>
            <p:cNvPr id="35986" name="Freeform 4432"/>
            <p:cNvSpPr>
              <a:spLocks/>
            </p:cNvSpPr>
            <p:nvPr/>
          </p:nvSpPr>
          <p:spPr bwMode="auto">
            <a:xfrm>
              <a:off x="2271" y="2010"/>
              <a:ext cx="12" cy="11"/>
            </a:xfrm>
            <a:custGeom>
              <a:avLst/>
              <a:gdLst>
                <a:gd name="T0" fmla="*/ 50 w 10"/>
                <a:gd name="T1" fmla="*/ 0 h 9"/>
                <a:gd name="T2" fmla="*/ 50 w 10"/>
                <a:gd name="T3" fmla="*/ 43 h 9"/>
                <a:gd name="T4" fmla="*/ 0 w 10"/>
                <a:gd name="T5" fmla="*/ 53 h 9"/>
                <a:gd name="T6" fmla="*/ 50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10" y="0"/>
                  </a:moveTo>
                  <a:lnTo>
                    <a:pt x="10" y="7"/>
                  </a:lnTo>
                  <a:lnTo>
                    <a:pt x="0" y="9"/>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5987" name="Freeform 4433"/>
            <p:cNvSpPr>
              <a:spLocks/>
            </p:cNvSpPr>
            <p:nvPr/>
          </p:nvSpPr>
          <p:spPr bwMode="auto">
            <a:xfrm>
              <a:off x="2232" y="2019"/>
              <a:ext cx="9" cy="9"/>
            </a:xfrm>
            <a:custGeom>
              <a:avLst/>
              <a:gdLst>
                <a:gd name="T0" fmla="*/ 66 w 7"/>
                <a:gd name="T1" fmla="*/ 0 h 7"/>
                <a:gd name="T2" fmla="*/ 0 w 7"/>
                <a:gd name="T3" fmla="*/ 66 h 7"/>
                <a:gd name="T4" fmla="*/ 0 w 7"/>
                <a:gd name="T5" fmla="*/ 22 h 7"/>
                <a:gd name="T6" fmla="*/ 66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0"/>
                  </a:moveTo>
                  <a:lnTo>
                    <a:pt x="0" y="7"/>
                  </a:lnTo>
                  <a:lnTo>
                    <a:pt x="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5988" name="Freeform 4434"/>
            <p:cNvSpPr>
              <a:spLocks/>
            </p:cNvSpPr>
            <p:nvPr/>
          </p:nvSpPr>
          <p:spPr bwMode="auto">
            <a:xfrm>
              <a:off x="2245" y="2030"/>
              <a:ext cx="9" cy="4"/>
            </a:xfrm>
            <a:custGeom>
              <a:avLst/>
              <a:gdLst>
                <a:gd name="T0" fmla="*/ 66 w 7"/>
                <a:gd name="T1" fmla="*/ 0 h 3"/>
                <a:gd name="T2" fmla="*/ 66 w 7"/>
                <a:gd name="T3" fmla="*/ 37 h 3"/>
                <a:gd name="T4" fmla="*/ 0 w 7"/>
                <a:gd name="T5" fmla="*/ 0 h 3"/>
                <a:gd name="T6" fmla="*/ 66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7" y="3"/>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5989" name="Freeform 4435"/>
            <p:cNvSpPr>
              <a:spLocks/>
            </p:cNvSpPr>
            <p:nvPr/>
          </p:nvSpPr>
          <p:spPr bwMode="auto">
            <a:xfrm>
              <a:off x="2283" y="2001"/>
              <a:ext cx="5" cy="3"/>
            </a:xfrm>
            <a:custGeom>
              <a:avLst/>
              <a:gdLst>
                <a:gd name="T0" fmla="*/ 5 w 5"/>
                <a:gd name="T1" fmla="*/ 93 h 2"/>
                <a:gd name="T2" fmla="*/ 5 w 5"/>
                <a:gd name="T3" fmla="*/ 0 h 2"/>
                <a:gd name="T4" fmla="*/ 0 w 5"/>
                <a:gd name="T5" fmla="*/ 93 h 2"/>
                <a:gd name="T6" fmla="*/ 5 w 5"/>
                <a:gd name="T7" fmla="*/ 93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2"/>
                  </a:moveTo>
                  <a:lnTo>
                    <a:pt x="5" y="0"/>
                  </a:lnTo>
                  <a:lnTo>
                    <a:pt x="0" y="2"/>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35990" name="Freeform 4436"/>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3"/>
                  </a:moveTo>
                  <a:lnTo>
                    <a:pt x="2" y="3"/>
                  </a:lnTo>
                  <a:lnTo>
                    <a:pt x="0"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35991" name="Freeform 4437"/>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C0C0C0"/>
            </a:solidFill>
            <a:ln w="3175">
              <a:solidFill>
                <a:srgbClr val="000000"/>
              </a:solidFill>
              <a:prstDash val="solid"/>
              <a:round/>
              <a:headEnd/>
              <a:tailEnd/>
            </a:ln>
          </p:spPr>
          <p:txBody>
            <a:bodyPr/>
            <a:lstStyle/>
            <a:p>
              <a:endParaRPr lang="en-US"/>
            </a:p>
          </p:txBody>
        </p:sp>
        <p:sp>
          <p:nvSpPr>
            <p:cNvPr id="35992" name="Freeform 4438"/>
            <p:cNvSpPr>
              <a:spLocks/>
            </p:cNvSpPr>
            <p:nvPr/>
          </p:nvSpPr>
          <p:spPr bwMode="auto">
            <a:xfrm>
              <a:off x="2676" y="1914"/>
              <a:ext cx="272" cy="304"/>
            </a:xfrm>
            <a:custGeom>
              <a:avLst/>
              <a:gdLst>
                <a:gd name="T0" fmla="*/ 609 w 244"/>
                <a:gd name="T1" fmla="*/ 1658 h 246"/>
                <a:gd name="T2" fmla="*/ 609 w 244"/>
                <a:gd name="T3" fmla="*/ 1589 h 246"/>
                <a:gd name="T4" fmla="*/ 649 w 244"/>
                <a:gd name="T5" fmla="*/ 1589 h 246"/>
                <a:gd name="T6" fmla="*/ 649 w 244"/>
                <a:gd name="T7" fmla="*/ 1456 h 246"/>
                <a:gd name="T8" fmla="*/ 645 w 244"/>
                <a:gd name="T9" fmla="*/ 1346 h 246"/>
                <a:gd name="T10" fmla="*/ 645 w 244"/>
                <a:gd name="T11" fmla="*/ 1236 h 246"/>
                <a:gd name="T12" fmla="*/ 645 w 244"/>
                <a:gd name="T13" fmla="*/ 1134 h 246"/>
                <a:gd name="T14" fmla="*/ 635 w 244"/>
                <a:gd name="T15" fmla="*/ 1016 h 246"/>
                <a:gd name="T16" fmla="*/ 630 w 244"/>
                <a:gd name="T17" fmla="*/ 902 h 246"/>
                <a:gd name="T18" fmla="*/ 630 w 244"/>
                <a:gd name="T19" fmla="*/ 791 h 246"/>
                <a:gd name="T20" fmla="*/ 630 w 244"/>
                <a:gd name="T21" fmla="*/ 665 h 246"/>
                <a:gd name="T22" fmla="*/ 625 w 244"/>
                <a:gd name="T23" fmla="*/ 546 h 246"/>
                <a:gd name="T24" fmla="*/ 618 w 244"/>
                <a:gd name="T25" fmla="*/ 456 h 246"/>
                <a:gd name="T26" fmla="*/ 618 w 244"/>
                <a:gd name="T27" fmla="*/ 367 h 246"/>
                <a:gd name="T28" fmla="*/ 618 w 244"/>
                <a:gd name="T29" fmla="*/ 267 h 246"/>
                <a:gd name="T30" fmla="*/ 625 w 244"/>
                <a:gd name="T31" fmla="*/ 187 h 246"/>
                <a:gd name="T32" fmla="*/ 600 w 244"/>
                <a:gd name="T33" fmla="*/ 151 h 246"/>
                <a:gd name="T34" fmla="*/ 535 w 244"/>
                <a:gd name="T35" fmla="*/ 110 h 246"/>
                <a:gd name="T36" fmla="*/ 528 w 244"/>
                <a:gd name="T37" fmla="*/ 61 h 246"/>
                <a:gd name="T38" fmla="*/ 480 w 244"/>
                <a:gd name="T39" fmla="*/ 26 h 246"/>
                <a:gd name="T40" fmla="*/ 455 w 244"/>
                <a:gd name="T41" fmla="*/ 80 h 246"/>
                <a:gd name="T42" fmla="*/ 421 w 244"/>
                <a:gd name="T43" fmla="*/ 142 h 246"/>
                <a:gd name="T44" fmla="*/ 421 w 244"/>
                <a:gd name="T45" fmla="*/ 304 h 246"/>
                <a:gd name="T46" fmla="*/ 376 w 244"/>
                <a:gd name="T47" fmla="*/ 350 h 246"/>
                <a:gd name="T48" fmla="*/ 334 w 244"/>
                <a:gd name="T49" fmla="*/ 304 h 246"/>
                <a:gd name="T50" fmla="*/ 291 w 244"/>
                <a:gd name="T51" fmla="*/ 231 h 246"/>
                <a:gd name="T52" fmla="*/ 239 w 244"/>
                <a:gd name="T53" fmla="*/ 225 h 246"/>
                <a:gd name="T54" fmla="*/ 223 w 244"/>
                <a:gd name="T55" fmla="*/ 110 h 246"/>
                <a:gd name="T56" fmla="*/ 181 w 244"/>
                <a:gd name="T57" fmla="*/ 80 h 246"/>
                <a:gd name="T58" fmla="*/ 137 w 244"/>
                <a:gd name="T59" fmla="*/ 49 h 246"/>
                <a:gd name="T60" fmla="*/ 77 w 244"/>
                <a:gd name="T61" fmla="*/ 0 h 246"/>
                <a:gd name="T62" fmla="*/ 77 w 244"/>
                <a:gd name="T63" fmla="*/ 110 h 246"/>
                <a:gd name="T64" fmla="*/ 50 w 244"/>
                <a:gd name="T65" fmla="*/ 151 h 246"/>
                <a:gd name="T66" fmla="*/ 18 w 244"/>
                <a:gd name="T67" fmla="*/ 225 h 246"/>
                <a:gd name="T68" fmla="*/ 18 w 244"/>
                <a:gd name="T69" fmla="*/ 318 h 246"/>
                <a:gd name="T70" fmla="*/ 0 w 244"/>
                <a:gd name="T71" fmla="*/ 367 h 246"/>
                <a:gd name="T72" fmla="*/ 0 w 244"/>
                <a:gd name="T73" fmla="*/ 394 h 246"/>
                <a:gd name="T74" fmla="*/ 14 w 244"/>
                <a:gd name="T75" fmla="*/ 538 h 246"/>
                <a:gd name="T76" fmla="*/ 18 w 244"/>
                <a:gd name="T77" fmla="*/ 665 h 246"/>
                <a:gd name="T78" fmla="*/ 18 w 244"/>
                <a:gd name="T79" fmla="*/ 803 h 246"/>
                <a:gd name="T80" fmla="*/ 0 w 244"/>
                <a:gd name="T81" fmla="*/ 856 h 246"/>
                <a:gd name="T82" fmla="*/ 25 w 244"/>
                <a:gd name="T83" fmla="*/ 952 h 246"/>
                <a:gd name="T84" fmla="*/ 45 w 244"/>
                <a:gd name="T85" fmla="*/ 1050 h 246"/>
                <a:gd name="T86" fmla="*/ 88 w 244"/>
                <a:gd name="T87" fmla="*/ 1078 h 246"/>
                <a:gd name="T88" fmla="*/ 109 w 244"/>
                <a:gd name="T89" fmla="*/ 1176 h 246"/>
                <a:gd name="T90" fmla="*/ 169 w 244"/>
                <a:gd name="T91" fmla="*/ 1199 h 246"/>
                <a:gd name="T92" fmla="*/ 204 w 244"/>
                <a:gd name="T93" fmla="*/ 1270 h 246"/>
                <a:gd name="T94" fmla="*/ 234 w 244"/>
                <a:gd name="T95" fmla="*/ 1225 h 246"/>
                <a:gd name="T96" fmla="*/ 271 w 244"/>
                <a:gd name="T97" fmla="*/ 1176 h 246"/>
                <a:gd name="T98" fmla="*/ 317 w 244"/>
                <a:gd name="T99" fmla="*/ 1225 h 246"/>
                <a:gd name="T100" fmla="*/ 358 w 244"/>
                <a:gd name="T101" fmla="*/ 1286 h 246"/>
                <a:gd name="T102" fmla="*/ 395 w 244"/>
                <a:gd name="T103" fmla="*/ 1346 h 246"/>
                <a:gd name="T104" fmla="*/ 440 w 244"/>
                <a:gd name="T105" fmla="*/ 1416 h 246"/>
                <a:gd name="T106" fmla="*/ 485 w 244"/>
                <a:gd name="T107" fmla="*/ 1456 h 246"/>
                <a:gd name="T108" fmla="*/ 523 w 244"/>
                <a:gd name="T109" fmla="*/ 1527 h 246"/>
                <a:gd name="T110" fmla="*/ 565 w 244"/>
                <a:gd name="T111" fmla="*/ 1589 h 246"/>
                <a:gd name="T112" fmla="*/ 609 w 244"/>
                <a:gd name="T113" fmla="*/ 1658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prstDash val="solid"/>
              <a:round/>
              <a:headEnd/>
              <a:tailEnd/>
            </a:ln>
          </p:spPr>
          <p:txBody>
            <a:bodyPr/>
            <a:lstStyle/>
            <a:p>
              <a:endParaRPr lang="en-US"/>
            </a:p>
          </p:txBody>
        </p:sp>
        <p:sp>
          <p:nvSpPr>
            <p:cNvPr id="35993" name="Freeform 4439"/>
            <p:cNvSpPr>
              <a:spLocks/>
            </p:cNvSpPr>
            <p:nvPr/>
          </p:nvSpPr>
          <p:spPr bwMode="auto">
            <a:xfrm>
              <a:off x="2301" y="2094"/>
              <a:ext cx="287" cy="328"/>
            </a:xfrm>
            <a:custGeom>
              <a:avLst/>
              <a:gdLst>
                <a:gd name="T0" fmla="*/ 148 w 258"/>
                <a:gd name="T1" fmla="*/ 1697 h 265"/>
                <a:gd name="T2" fmla="*/ 174 w 258"/>
                <a:gd name="T3" fmla="*/ 1810 h 265"/>
                <a:gd name="T4" fmla="*/ 209 w 258"/>
                <a:gd name="T5" fmla="*/ 1810 h 265"/>
                <a:gd name="T6" fmla="*/ 243 w 258"/>
                <a:gd name="T7" fmla="*/ 1745 h 265"/>
                <a:gd name="T8" fmla="*/ 274 w 258"/>
                <a:gd name="T9" fmla="*/ 1776 h 265"/>
                <a:gd name="T10" fmla="*/ 298 w 258"/>
                <a:gd name="T11" fmla="*/ 1578 h 265"/>
                <a:gd name="T12" fmla="*/ 330 w 258"/>
                <a:gd name="T13" fmla="*/ 1483 h 265"/>
                <a:gd name="T14" fmla="*/ 367 w 258"/>
                <a:gd name="T15" fmla="*/ 1454 h 265"/>
                <a:gd name="T16" fmla="*/ 377 w 258"/>
                <a:gd name="T17" fmla="*/ 1390 h 265"/>
                <a:gd name="T18" fmla="*/ 415 w 258"/>
                <a:gd name="T19" fmla="*/ 1322 h 265"/>
                <a:gd name="T20" fmla="*/ 467 w 258"/>
                <a:gd name="T21" fmla="*/ 1212 h 265"/>
                <a:gd name="T22" fmla="*/ 518 w 258"/>
                <a:gd name="T23" fmla="*/ 1230 h 265"/>
                <a:gd name="T24" fmla="*/ 602 w 258"/>
                <a:gd name="T25" fmla="*/ 1181 h 265"/>
                <a:gd name="T26" fmla="*/ 670 w 258"/>
                <a:gd name="T27" fmla="*/ 1087 h 265"/>
                <a:gd name="T28" fmla="*/ 672 w 258"/>
                <a:gd name="T29" fmla="*/ 883 h 265"/>
                <a:gd name="T30" fmla="*/ 672 w 258"/>
                <a:gd name="T31" fmla="*/ 724 h 265"/>
                <a:gd name="T32" fmla="*/ 624 w 258"/>
                <a:gd name="T33" fmla="*/ 631 h 265"/>
                <a:gd name="T34" fmla="*/ 550 w 258"/>
                <a:gd name="T35" fmla="*/ 516 h 265"/>
                <a:gd name="T36" fmla="*/ 518 w 258"/>
                <a:gd name="T37" fmla="*/ 425 h 265"/>
                <a:gd name="T38" fmla="*/ 461 w 258"/>
                <a:gd name="T39" fmla="*/ 295 h 265"/>
                <a:gd name="T40" fmla="*/ 395 w 258"/>
                <a:gd name="T41" fmla="*/ 199 h 265"/>
                <a:gd name="T42" fmla="*/ 340 w 258"/>
                <a:gd name="T43" fmla="*/ 71 h 265"/>
                <a:gd name="T44" fmla="*/ 274 w 258"/>
                <a:gd name="T45" fmla="*/ 0 h 265"/>
                <a:gd name="T46" fmla="*/ 243 w 258"/>
                <a:gd name="T47" fmla="*/ 135 h 265"/>
                <a:gd name="T48" fmla="*/ 247 w 258"/>
                <a:gd name="T49" fmla="*/ 399 h 265"/>
                <a:gd name="T50" fmla="*/ 258 w 258"/>
                <a:gd name="T51" fmla="*/ 651 h 265"/>
                <a:gd name="T52" fmla="*/ 274 w 258"/>
                <a:gd name="T53" fmla="*/ 920 h 265"/>
                <a:gd name="T54" fmla="*/ 285 w 258"/>
                <a:gd name="T55" fmla="*/ 1063 h 265"/>
                <a:gd name="T56" fmla="*/ 243 w 258"/>
                <a:gd name="T57" fmla="*/ 1159 h 265"/>
                <a:gd name="T58" fmla="*/ 164 w 258"/>
                <a:gd name="T59" fmla="*/ 1159 h 265"/>
                <a:gd name="T60" fmla="*/ 119 w 258"/>
                <a:gd name="T61" fmla="*/ 1159 h 265"/>
                <a:gd name="T62" fmla="*/ 57 w 258"/>
                <a:gd name="T63" fmla="*/ 1197 h 265"/>
                <a:gd name="T64" fmla="*/ 14 w 258"/>
                <a:gd name="T65" fmla="*/ 1258 h 265"/>
                <a:gd name="T66" fmla="*/ 14 w 258"/>
                <a:gd name="T67" fmla="*/ 1371 h 265"/>
                <a:gd name="T68" fmla="*/ 30 w 258"/>
                <a:gd name="T69" fmla="*/ 1530 h 265"/>
                <a:gd name="T70" fmla="*/ 57 w 258"/>
                <a:gd name="T71" fmla="*/ 1572 h 265"/>
                <a:gd name="T72" fmla="*/ 95 w 258"/>
                <a:gd name="T73" fmla="*/ 1578 h 265"/>
                <a:gd name="T74" fmla="*/ 123 w 258"/>
                <a:gd name="T75" fmla="*/ 1530 h 265"/>
                <a:gd name="T76" fmla="*/ 156 w 258"/>
                <a:gd name="T77" fmla="*/ 1665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prstDash val="solid"/>
              <a:round/>
              <a:headEnd/>
              <a:tailEnd/>
            </a:ln>
          </p:spPr>
          <p:txBody>
            <a:bodyPr/>
            <a:lstStyle/>
            <a:p>
              <a:endParaRPr lang="en-US"/>
            </a:p>
          </p:txBody>
        </p:sp>
        <p:sp>
          <p:nvSpPr>
            <p:cNvPr id="35994" name="Freeform 4440"/>
            <p:cNvSpPr>
              <a:spLocks/>
            </p:cNvSpPr>
            <p:nvPr/>
          </p:nvSpPr>
          <p:spPr bwMode="auto">
            <a:xfrm>
              <a:off x="2753" y="1854"/>
              <a:ext cx="3" cy="1"/>
            </a:xfrm>
            <a:custGeom>
              <a:avLst/>
              <a:gdLst>
                <a:gd name="T0" fmla="*/ 93 w 2"/>
                <a:gd name="T1" fmla="*/ 0 h 1"/>
                <a:gd name="T2" fmla="*/ 93 w 2"/>
                <a:gd name="T3" fmla="*/ 0 h 1"/>
                <a:gd name="T4" fmla="*/ 0 w 2"/>
                <a:gd name="T5" fmla="*/ 0 h 1"/>
                <a:gd name="T6" fmla="*/ 93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0033CC"/>
            </a:solidFill>
            <a:ln w="3175">
              <a:solidFill>
                <a:srgbClr val="000000"/>
              </a:solidFill>
              <a:prstDash val="solid"/>
              <a:round/>
              <a:headEnd/>
              <a:tailEnd/>
            </a:ln>
          </p:spPr>
          <p:txBody>
            <a:bodyPr/>
            <a:lstStyle/>
            <a:p>
              <a:endParaRPr lang="en-US"/>
            </a:p>
          </p:txBody>
        </p:sp>
        <p:sp>
          <p:nvSpPr>
            <p:cNvPr id="35995" name="Freeform 4441"/>
            <p:cNvSpPr>
              <a:spLocks/>
            </p:cNvSpPr>
            <p:nvPr/>
          </p:nvSpPr>
          <p:spPr bwMode="auto">
            <a:xfrm>
              <a:off x="2223" y="2044"/>
              <a:ext cx="209" cy="279"/>
            </a:xfrm>
            <a:custGeom>
              <a:avLst/>
              <a:gdLst>
                <a:gd name="T0" fmla="*/ 21 w 189"/>
                <a:gd name="T1" fmla="*/ 1348 h 225"/>
                <a:gd name="T2" fmla="*/ 4 w 189"/>
                <a:gd name="T3" fmla="*/ 1391 h 225"/>
                <a:gd name="T4" fmla="*/ 21 w 189"/>
                <a:gd name="T5" fmla="*/ 1245 h 225"/>
                <a:gd name="T6" fmla="*/ 25 w 189"/>
                <a:gd name="T7" fmla="*/ 1095 h 225"/>
                <a:gd name="T8" fmla="*/ 21 w 189"/>
                <a:gd name="T9" fmla="*/ 982 h 225"/>
                <a:gd name="T10" fmla="*/ 21 w 189"/>
                <a:gd name="T11" fmla="*/ 858 h 225"/>
                <a:gd name="T12" fmla="*/ 0 w 189"/>
                <a:gd name="T13" fmla="*/ 770 h 225"/>
                <a:gd name="T14" fmla="*/ 0 w 189"/>
                <a:gd name="T15" fmla="*/ 807 h 225"/>
                <a:gd name="T16" fmla="*/ 0 w 189"/>
                <a:gd name="T17" fmla="*/ 730 h 225"/>
                <a:gd name="T18" fmla="*/ 40 w 189"/>
                <a:gd name="T19" fmla="*/ 730 h 225"/>
                <a:gd name="T20" fmla="*/ 73 w 189"/>
                <a:gd name="T21" fmla="*/ 730 h 225"/>
                <a:gd name="T22" fmla="*/ 117 w 189"/>
                <a:gd name="T23" fmla="*/ 730 h 225"/>
                <a:gd name="T24" fmla="*/ 151 w 189"/>
                <a:gd name="T25" fmla="*/ 730 h 225"/>
                <a:gd name="T26" fmla="*/ 151 w 189"/>
                <a:gd name="T27" fmla="*/ 636 h 225"/>
                <a:gd name="T28" fmla="*/ 155 w 189"/>
                <a:gd name="T29" fmla="*/ 527 h 225"/>
                <a:gd name="T30" fmla="*/ 192 w 189"/>
                <a:gd name="T31" fmla="*/ 485 h 225"/>
                <a:gd name="T32" fmla="*/ 192 w 189"/>
                <a:gd name="T33" fmla="*/ 315 h 225"/>
                <a:gd name="T34" fmla="*/ 195 w 189"/>
                <a:gd name="T35" fmla="*/ 167 h 225"/>
                <a:gd name="T36" fmla="*/ 229 w 189"/>
                <a:gd name="T37" fmla="*/ 167 h 225"/>
                <a:gd name="T38" fmla="*/ 255 w 189"/>
                <a:gd name="T39" fmla="*/ 167 h 225"/>
                <a:gd name="T40" fmla="*/ 292 w 189"/>
                <a:gd name="T41" fmla="*/ 167 h 225"/>
                <a:gd name="T42" fmla="*/ 323 w 189"/>
                <a:gd name="T43" fmla="*/ 167 h 225"/>
                <a:gd name="T44" fmla="*/ 323 w 189"/>
                <a:gd name="T45" fmla="*/ 0 h 225"/>
                <a:gd name="T46" fmla="*/ 357 w 189"/>
                <a:gd name="T47" fmla="*/ 71 h 225"/>
                <a:gd name="T48" fmla="*/ 394 w 189"/>
                <a:gd name="T49" fmla="*/ 146 h 225"/>
                <a:gd name="T50" fmla="*/ 436 w 189"/>
                <a:gd name="T51" fmla="*/ 210 h 225"/>
                <a:gd name="T52" fmla="*/ 467 w 189"/>
                <a:gd name="T53" fmla="*/ 278 h 225"/>
                <a:gd name="T54" fmla="*/ 436 w 189"/>
                <a:gd name="T55" fmla="*/ 278 h 225"/>
                <a:gd name="T56" fmla="*/ 401 w 189"/>
                <a:gd name="T57" fmla="*/ 278 h 225"/>
                <a:gd name="T58" fmla="*/ 401 w 189"/>
                <a:gd name="T59" fmla="*/ 412 h 225"/>
                <a:gd name="T60" fmla="*/ 406 w 189"/>
                <a:gd name="T61" fmla="*/ 558 h 225"/>
                <a:gd name="T62" fmla="*/ 406 w 189"/>
                <a:gd name="T63" fmla="*/ 692 h 225"/>
                <a:gd name="T64" fmla="*/ 415 w 189"/>
                <a:gd name="T65" fmla="*/ 807 h 225"/>
                <a:gd name="T66" fmla="*/ 420 w 189"/>
                <a:gd name="T67" fmla="*/ 936 h 225"/>
                <a:gd name="T68" fmla="*/ 425 w 189"/>
                <a:gd name="T69" fmla="*/ 1071 h 225"/>
                <a:gd name="T70" fmla="*/ 436 w 189"/>
                <a:gd name="T71" fmla="*/ 1213 h 225"/>
                <a:gd name="T72" fmla="*/ 436 w 189"/>
                <a:gd name="T73" fmla="*/ 1348 h 225"/>
                <a:gd name="T74" fmla="*/ 442 w 189"/>
                <a:gd name="T75" fmla="*/ 1358 h 225"/>
                <a:gd name="T76" fmla="*/ 438 w 189"/>
                <a:gd name="T77" fmla="*/ 1452 h 225"/>
                <a:gd name="T78" fmla="*/ 401 w 189"/>
                <a:gd name="T79" fmla="*/ 1452 h 225"/>
                <a:gd name="T80" fmla="*/ 360 w 189"/>
                <a:gd name="T81" fmla="*/ 1452 h 225"/>
                <a:gd name="T82" fmla="*/ 326 w 189"/>
                <a:gd name="T83" fmla="*/ 1452 h 225"/>
                <a:gd name="T84" fmla="*/ 282 w 189"/>
                <a:gd name="T85" fmla="*/ 1452 h 225"/>
                <a:gd name="T86" fmla="*/ 282 w 189"/>
                <a:gd name="T87" fmla="*/ 1452 h 225"/>
                <a:gd name="T88" fmla="*/ 231 w 189"/>
                <a:gd name="T89" fmla="*/ 1469 h 225"/>
                <a:gd name="T90" fmla="*/ 229 w 189"/>
                <a:gd name="T91" fmla="*/ 1488 h 225"/>
                <a:gd name="T92" fmla="*/ 205 w 189"/>
                <a:gd name="T93" fmla="*/ 1452 h 225"/>
                <a:gd name="T94" fmla="*/ 187 w 189"/>
                <a:gd name="T95" fmla="*/ 1559 h 225"/>
                <a:gd name="T96" fmla="*/ 171 w 189"/>
                <a:gd name="T97" fmla="*/ 1559 h 225"/>
                <a:gd name="T98" fmla="*/ 144 w 189"/>
                <a:gd name="T99" fmla="*/ 1452 h 225"/>
                <a:gd name="T100" fmla="*/ 117 w 189"/>
                <a:gd name="T101" fmla="*/ 1379 h 225"/>
                <a:gd name="T102" fmla="*/ 81 w 189"/>
                <a:gd name="T103" fmla="*/ 1308 h 225"/>
                <a:gd name="T104" fmla="*/ 51 w 189"/>
                <a:gd name="T105" fmla="*/ 1332 h 225"/>
                <a:gd name="T106" fmla="*/ 21 w 189"/>
                <a:gd name="T107" fmla="*/ 1348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prstDash val="solid"/>
              <a:round/>
              <a:headEnd/>
              <a:tailEnd/>
            </a:ln>
          </p:spPr>
          <p:txBody>
            <a:bodyPr/>
            <a:lstStyle/>
            <a:p>
              <a:endParaRPr lang="en-US"/>
            </a:p>
          </p:txBody>
        </p:sp>
        <p:sp>
          <p:nvSpPr>
            <p:cNvPr id="35996" name="Freeform 4442"/>
            <p:cNvSpPr>
              <a:spLocks/>
            </p:cNvSpPr>
            <p:nvPr/>
          </p:nvSpPr>
          <p:spPr bwMode="auto">
            <a:xfrm>
              <a:off x="2291" y="1854"/>
              <a:ext cx="209" cy="182"/>
            </a:xfrm>
            <a:custGeom>
              <a:avLst/>
              <a:gdLst>
                <a:gd name="T0" fmla="*/ 264 w 187"/>
                <a:gd name="T1" fmla="*/ 246 h 147"/>
                <a:gd name="T2" fmla="*/ 216 w 187"/>
                <a:gd name="T3" fmla="*/ 305 h 147"/>
                <a:gd name="T4" fmla="*/ 188 w 187"/>
                <a:gd name="T5" fmla="*/ 375 h 147"/>
                <a:gd name="T6" fmla="*/ 168 w 187"/>
                <a:gd name="T7" fmla="*/ 468 h 147"/>
                <a:gd name="T8" fmla="*/ 146 w 187"/>
                <a:gd name="T9" fmla="*/ 572 h 147"/>
                <a:gd name="T10" fmla="*/ 146 w 187"/>
                <a:gd name="T11" fmla="*/ 662 h 147"/>
                <a:gd name="T12" fmla="*/ 130 w 187"/>
                <a:gd name="T13" fmla="*/ 768 h 147"/>
                <a:gd name="T14" fmla="*/ 108 w 187"/>
                <a:gd name="T15" fmla="*/ 838 h 147"/>
                <a:gd name="T16" fmla="*/ 85 w 187"/>
                <a:gd name="T17" fmla="*/ 888 h 147"/>
                <a:gd name="T18" fmla="*/ 50 w 187"/>
                <a:gd name="T19" fmla="*/ 955 h 147"/>
                <a:gd name="T20" fmla="*/ 0 w 187"/>
                <a:gd name="T21" fmla="*/ 1004 h 147"/>
                <a:gd name="T22" fmla="*/ 50 w 187"/>
                <a:gd name="T23" fmla="*/ 1004 h 147"/>
                <a:gd name="T24" fmla="*/ 89 w 187"/>
                <a:gd name="T25" fmla="*/ 1004 h 147"/>
                <a:gd name="T26" fmla="*/ 144 w 187"/>
                <a:gd name="T27" fmla="*/ 1004 h 147"/>
                <a:gd name="T28" fmla="*/ 188 w 187"/>
                <a:gd name="T29" fmla="*/ 1004 h 147"/>
                <a:gd name="T30" fmla="*/ 201 w 187"/>
                <a:gd name="T31" fmla="*/ 877 h 147"/>
                <a:gd name="T32" fmla="*/ 230 w 187"/>
                <a:gd name="T33" fmla="*/ 811 h 147"/>
                <a:gd name="T34" fmla="*/ 264 w 187"/>
                <a:gd name="T35" fmla="*/ 768 h 147"/>
                <a:gd name="T36" fmla="*/ 301 w 187"/>
                <a:gd name="T37" fmla="*/ 728 h 147"/>
                <a:gd name="T38" fmla="*/ 340 w 187"/>
                <a:gd name="T39" fmla="*/ 695 h 147"/>
                <a:gd name="T40" fmla="*/ 369 w 187"/>
                <a:gd name="T41" fmla="*/ 635 h 147"/>
                <a:gd name="T42" fmla="*/ 400 w 187"/>
                <a:gd name="T43" fmla="*/ 584 h 147"/>
                <a:gd name="T44" fmla="*/ 400 w 187"/>
                <a:gd name="T45" fmla="*/ 516 h 147"/>
                <a:gd name="T46" fmla="*/ 450 w 187"/>
                <a:gd name="T47" fmla="*/ 468 h 147"/>
                <a:gd name="T48" fmla="*/ 495 w 187"/>
                <a:gd name="T49" fmla="*/ 462 h 147"/>
                <a:gd name="T50" fmla="*/ 510 w 187"/>
                <a:gd name="T51" fmla="*/ 412 h 147"/>
                <a:gd name="T52" fmla="*/ 477 w 187"/>
                <a:gd name="T53" fmla="*/ 305 h 147"/>
                <a:gd name="T54" fmla="*/ 477 w 187"/>
                <a:gd name="T55" fmla="*/ 230 h 147"/>
                <a:gd name="T56" fmla="*/ 469 w 187"/>
                <a:gd name="T57" fmla="*/ 135 h 147"/>
                <a:gd name="T58" fmla="*/ 459 w 187"/>
                <a:gd name="T59" fmla="*/ 109 h 147"/>
                <a:gd name="T60" fmla="*/ 433 w 187"/>
                <a:gd name="T61" fmla="*/ 88 h 147"/>
                <a:gd name="T62" fmla="*/ 418 w 187"/>
                <a:gd name="T63" fmla="*/ 88 h 147"/>
                <a:gd name="T64" fmla="*/ 349 w 187"/>
                <a:gd name="T65" fmla="*/ 71 h 147"/>
                <a:gd name="T66" fmla="*/ 330 w 187"/>
                <a:gd name="T67" fmla="*/ 0 h 147"/>
                <a:gd name="T68" fmla="*/ 301 w 187"/>
                <a:gd name="T69" fmla="*/ 57 h 147"/>
                <a:gd name="T70" fmla="*/ 283 w 187"/>
                <a:gd name="T71" fmla="*/ 149 h 147"/>
                <a:gd name="T72" fmla="*/ 264 w 187"/>
                <a:gd name="T73" fmla="*/ 246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prstDash val="solid"/>
              <a:round/>
              <a:headEnd/>
              <a:tailEnd/>
            </a:ln>
          </p:spPr>
          <p:txBody>
            <a:bodyPr/>
            <a:lstStyle/>
            <a:p>
              <a:endParaRPr lang="en-US"/>
            </a:p>
          </p:txBody>
        </p:sp>
        <p:sp>
          <p:nvSpPr>
            <p:cNvPr id="35997" name="Freeform 4443"/>
            <p:cNvSpPr>
              <a:spLocks/>
            </p:cNvSpPr>
            <p:nvPr/>
          </p:nvSpPr>
          <p:spPr bwMode="auto">
            <a:xfrm>
              <a:off x="2518" y="2130"/>
              <a:ext cx="275" cy="260"/>
            </a:xfrm>
            <a:custGeom>
              <a:avLst/>
              <a:gdLst>
                <a:gd name="T0" fmla="*/ 78 w 246"/>
                <a:gd name="T1" fmla="*/ 1305 h 210"/>
                <a:gd name="T2" fmla="*/ 66 w 246"/>
                <a:gd name="T3" fmla="*/ 1305 h 210"/>
                <a:gd name="T4" fmla="*/ 32 w 246"/>
                <a:gd name="T5" fmla="*/ 1257 h 210"/>
                <a:gd name="T6" fmla="*/ 40 w 246"/>
                <a:gd name="T7" fmla="*/ 1224 h 210"/>
                <a:gd name="T8" fmla="*/ 45 w 246"/>
                <a:gd name="T9" fmla="*/ 1224 h 210"/>
                <a:gd name="T10" fmla="*/ 15 w 246"/>
                <a:gd name="T11" fmla="*/ 1127 h 210"/>
                <a:gd name="T12" fmla="*/ 0 w 246"/>
                <a:gd name="T13" fmla="*/ 1035 h 210"/>
                <a:gd name="T14" fmla="*/ 15 w 246"/>
                <a:gd name="T15" fmla="*/ 1035 h 210"/>
                <a:gd name="T16" fmla="*/ 50 w 246"/>
                <a:gd name="T17" fmla="*/ 979 h 210"/>
                <a:gd name="T18" fmla="*/ 97 w 246"/>
                <a:gd name="T19" fmla="*/ 979 h 210"/>
                <a:gd name="T20" fmla="*/ 144 w 246"/>
                <a:gd name="T21" fmla="*/ 979 h 210"/>
                <a:gd name="T22" fmla="*/ 168 w 246"/>
                <a:gd name="T23" fmla="*/ 888 h 210"/>
                <a:gd name="T24" fmla="*/ 168 w 246"/>
                <a:gd name="T25" fmla="*/ 786 h 210"/>
                <a:gd name="T26" fmla="*/ 173 w 246"/>
                <a:gd name="T27" fmla="*/ 693 h 210"/>
                <a:gd name="T28" fmla="*/ 173 w 246"/>
                <a:gd name="T29" fmla="*/ 605 h 210"/>
                <a:gd name="T30" fmla="*/ 173 w 246"/>
                <a:gd name="T31" fmla="*/ 535 h 210"/>
                <a:gd name="T32" fmla="*/ 206 w 246"/>
                <a:gd name="T33" fmla="*/ 494 h 210"/>
                <a:gd name="T34" fmla="*/ 240 w 246"/>
                <a:gd name="T35" fmla="*/ 485 h 210"/>
                <a:gd name="T36" fmla="*/ 277 w 246"/>
                <a:gd name="T37" fmla="*/ 399 h 210"/>
                <a:gd name="T38" fmla="*/ 310 w 246"/>
                <a:gd name="T39" fmla="*/ 319 h 210"/>
                <a:gd name="T40" fmla="*/ 354 w 246"/>
                <a:gd name="T41" fmla="*/ 239 h 210"/>
                <a:gd name="T42" fmla="*/ 400 w 246"/>
                <a:gd name="T43" fmla="*/ 156 h 210"/>
                <a:gd name="T44" fmla="*/ 454 w 246"/>
                <a:gd name="T45" fmla="*/ 77 h 210"/>
                <a:gd name="T46" fmla="*/ 500 w 246"/>
                <a:gd name="T47" fmla="*/ 0 h 210"/>
                <a:gd name="T48" fmla="*/ 560 w 246"/>
                <a:gd name="T49" fmla="*/ 26 h 210"/>
                <a:gd name="T50" fmla="*/ 595 w 246"/>
                <a:gd name="T51" fmla="*/ 95 h 210"/>
                <a:gd name="T52" fmla="*/ 626 w 246"/>
                <a:gd name="T53" fmla="*/ 50 h 210"/>
                <a:gd name="T54" fmla="*/ 633 w 246"/>
                <a:gd name="T55" fmla="*/ 146 h 210"/>
                <a:gd name="T56" fmla="*/ 633 w 246"/>
                <a:gd name="T57" fmla="*/ 239 h 210"/>
                <a:gd name="T58" fmla="*/ 667 w 246"/>
                <a:gd name="T59" fmla="*/ 373 h 210"/>
                <a:gd name="T60" fmla="*/ 662 w 246"/>
                <a:gd name="T61" fmla="*/ 417 h 210"/>
                <a:gd name="T62" fmla="*/ 662 w 246"/>
                <a:gd name="T63" fmla="*/ 513 h 210"/>
                <a:gd name="T64" fmla="*/ 662 w 246"/>
                <a:gd name="T65" fmla="*/ 605 h 210"/>
                <a:gd name="T66" fmla="*/ 662 w 246"/>
                <a:gd name="T67" fmla="*/ 711 h 210"/>
                <a:gd name="T68" fmla="*/ 649 w 246"/>
                <a:gd name="T69" fmla="*/ 806 h 210"/>
                <a:gd name="T70" fmla="*/ 633 w 246"/>
                <a:gd name="T71" fmla="*/ 867 h 210"/>
                <a:gd name="T72" fmla="*/ 614 w 246"/>
                <a:gd name="T73" fmla="*/ 938 h 210"/>
                <a:gd name="T74" fmla="*/ 595 w 246"/>
                <a:gd name="T75" fmla="*/ 1015 h 210"/>
                <a:gd name="T76" fmla="*/ 577 w 246"/>
                <a:gd name="T77" fmla="*/ 1090 h 210"/>
                <a:gd name="T78" fmla="*/ 577 w 246"/>
                <a:gd name="T79" fmla="*/ 1177 h 210"/>
                <a:gd name="T80" fmla="*/ 531 w 246"/>
                <a:gd name="T81" fmla="*/ 1257 h 210"/>
                <a:gd name="T82" fmla="*/ 485 w 246"/>
                <a:gd name="T83" fmla="*/ 1243 h 210"/>
                <a:gd name="T84" fmla="*/ 439 w 246"/>
                <a:gd name="T85" fmla="*/ 1224 h 210"/>
                <a:gd name="T86" fmla="*/ 395 w 246"/>
                <a:gd name="T87" fmla="*/ 1293 h 210"/>
                <a:gd name="T88" fmla="*/ 367 w 246"/>
                <a:gd name="T89" fmla="*/ 1257 h 210"/>
                <a:gd name="T90" fmla="*/ 330 w 246"/>
                <a:gd name="T91" fmla="*/ 1224 h 210"/>
                <a:gd name="T92" fmla="*/ 284 w 246"/>
                <a:gd name="T93" fmla="*/ 1257 h 210"/>
                <a:gd name="T94" fmla="*/ 257 w 246"/>
                <a:gd name="T95" fmla="*/ 1197 h 210"/>
                <a:gd name="T96" fmla="*/ 215 w 246"/>
                <a:gd name="T97" fmla="*/ 1177 h 210"/>
                <a:gd name="T98" fmla="*/ 173 w 246"/>
                <a:gd name="T99" fmla="*/ 1211 h 210"/>
                <a:gd name="T100" fmla="*/ 163 w 246"/>
                <a:gd name="T101" fmla="*/ 1305 h 210"/>
                <a:gd name="T102" fmla="*/ 148 w 246"/>
                <a:gd name="T103" fmla="*/ 1389 h 210"/>
                <a:gd name="T104" fmla="*/ 148 w 246"/>
                <a:gd name="T105" fmla="*/ 1437 h 210"/>
                <a:gd name="T106" fmla="*/ 111 w 246"/>
                <a:gd name="T107" fmla="*/ 1350 h 210"/>
                <a:gd name="T108" fmla="*/ 97 w 246"/>
                <a:gd name="T109" fmla="*/ 1389 h 210"/>
                <a:gd name="T110" fmla="*/ 97 w 246"/>
                <a:gd name="T111" fmla="*/ 1403 h 210"/>
                <a:gd name="T112" fmla="*/ 85 w 246"/>
                <a:gd name="T113" fmla="*/ 1345 h 210"/>
                <a:gd name="T114" fmla="*/ 78 w 246"/>
                <a:gd name="T115" fmla="*/ 1305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prstDash val="solid"/>
              <a:round/>
              <a:headEnd/>
              <a:tailEnd/>
            </a:ln>
          </p:spPr>
          <p:txBody>
            <a:bodyPr/>
            <a:lstStyle/>
            <a:p>
              <a:endParaRPr lang="en-US"/>
            </a:p>
          </p:txBody>
        </p:sp>
        <p:sp>
          <p:nvSpPr>
            <p:cNvPr id="35998" name="Freeform 4444"/>
            <p:cNvSpPr>
              <a:spLocks/>
            </p:cNvSpPr>
            <p:nvPr/>
          </p:nvSpPr>
          <p:spPr bwMode="auto">
            <a:xfrm>
              <a:off x="2212" y="2279"/>
              <a:ext cx="102" cy="96"/>
            </a:xfrm>
            <a:custGeom>
              <a:avLst/>
              <a:gdLst>
                <a:gd name="T0" fmla="*/ 48 w 92"/>
                <a:gd name="T1" fmla="*/ 32 h 78"/>
                <a:gd name="T2" fmla="*/ 37 w 92"/>
                <a:gd name="T3" fmla="*/ 76 h 78"/>
                <a:gd name="T4" fmla="*/ 18 w 92"/>
                <a:gd name="T5" fmla="*/ 160 h 78"/>
                <a:gd name="T6" fmla="*/ 0 w 92"/>
                <a:gd name="T7" fmla="*/ 229 h 78"/>
                <a:gd name="T8" fmla="*/ 24 w 92"/>
                <a:gd name="T9" fmla="*/ 329 h 78"/>
                <a:gd name="T10" fmla="*/ 37 w 92"/>
                <a:gd name="T11" fmla="*/ 290 h 78"/>
                <a:gd name="T12" fmla="*/ 24 w 92"/>
                <a:gd name="T13" fmla="*/ 315 h 78"/>
                <a:gd name="T14" fmla="*/ 37 w 92"/>
                <a:gd name="T15" fmla="*/ 336 h 78"/>
                <a:gd name="T16" fmla="*/ 37 w 92"/>
                <a:gd name="T17" fmla="*/ 367 h 78"/>
                <a:gd name="T18" fmla="*/ 79 w 92"/>
                <a:gd name="T19" fmla="*/ 367 h 78"/>
                <a:gd name="T20" fmla="*/ 79 w 92"/>
                <a:gd name="T21" fmla="*/ 336 h 78"/>
                <a:gd name="T22" fmla="*/ 134 w 92"/>
                <a:gd name="T23" fmla="*/ 367 h 78"/>
                <a:gd name="T24" fmla="*/ 137 w 92"/>
                <a:gd name="T25" fmla="*/ 388 h 78"/>
                <a:gd name="T26" fmla="*/ 83 w 92"/>
                <a:gd name="T27" fmla="*/ 367 h 78"/>
                <a:gd name="T28" fmla="*/ 53 w 92"/>
                <a:gd name="T29" fmla="*/ 388 h 78"/>
                <a:gd name="T30" fmla="*/ 24 w 92"/>
                <a:gd name="T31" fmla="*/ 414 h 78"/>
                <a:gd name="T32" fmla="*/ 30 w 92"/>
                <a:gd name="T33" fmla="*/ 458 h 78"/>
                <a:gd name="T34" fmla="*/ 53 w 92"/>
                <a:gd name="T35" fmla="*/ 458 h 78"/>
                <a:gd name="T36" fmla="*/ 79 w 92"/>
                <a:gd name="T37" fmla="*/ 450 h 78"/>
                <a:gd name="T38" fmla="*/ 79 w 92"/>
                <a:gd name="T39" fmla="*/ 458 h 78"/>
                <a:gd name="T40" fmla="*/ 37 w 92"/>
                <a:gd name="T41" fmla="*/ 479 h 78"/>
                <a:gd name="T42" fmla="*/ 24 w 92"/>
                <a:gd name="T43" fmla="*/ 503 h 78"/>
                <a:gd name="T44" fmla="*/ 79 w 92"/>
                <a:gd name="T45" fmla="*/ 479 h 78"/>
                <a:gd name="T46" fmla="*/ 113 w 92"/>
                <a:gd name="T47" fmla="*/ 479 h 78"/>
                <a:gd name="T48" fmla="*/ 143 w 92"/>
                <a:gd name="T49" fmla="*/ 458 h 78"/>
                <a:gd name="T50" fmla="*/ 183 w 92"/>
                <a:gd name="T51" fmla="*/ 498 h 78"/>
                <a:gd name="T52" fmla="*/ 234 w 92"/>
                <a:gd name="T53" fmla="*/ 498 h 78"/>
                <a:gd name="T54" fmla="*/ 227 w 92"/>
                <a:gd name="T55" fmla="*/ 388 h 78"/>
                <a:gd name="T56" fmla="*/ 214 w 92"/>
                <a:gd name="T57" fmla="*/ 336 h 78"/>
                <a:gd name="T58" fmla="*/ 204 w 92"/>
                <a:gd name="T59" fmla="*/ 229 h 78"/>
                <a:gd name="T60" fmla="*/ 174 w 92"/>
                <a:gd name="T61" fmla="*/ 137 h 78"/>
                <a:gd name="T62" fmla="*/ 143 w 92"/>
                <a:gd name="T63" fmla="*/ 62 h 78"/>
                <a:gd name="T64" fmla="*/ 110 w 92"/>
                <a:gd name="T65" fmla="*/ 0 h 78"/>
                <a:gd name="T66" fmla="*/ 79 w 92"/>
                <a:gd name="T67" fmla="*/ 21 h 78"/>
                <a:gd name="T68" fmla="*/ 48 w 92"/>
                <a:gd name="T69" fmla="*/ 32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prstDash val="solid"/>
              <a:round/>
              <a:headEnd/>
              <a:tailEnd/>
            </a:ln>
          </p:spPr>
          <p:txBody>
            <a:bodyPr/>
            <a:lstStyle/>
            <a:p>
              <a:endParaRPr lang="en-US"/>
            </a:p>
          </p:txBody>
        </p:sp>
        <p:sp>
          <p:nvSpPr>
            <p:cNvPr id="35999" name="Freeform 4445"/>
            <p:cNvSpPr>
              <a:spLocks/>
            </p:cNvSpPr>
            <p:nvPr/>
          </p:nvSpPr>
          <p:spPr bwMode="auto">
            <a:xfrm>
              <a:off x="2643" y="1825"/>
              <a:ext cx="65" cy="156"/>
            </a:xfrm>
            <a:custGeom>
              <a:avLst/>
              <a:gdLst>
                <a:gd name="T0" fmla="*/ 90 w 59"/>
                <a:gd name="T1" fmla="*/ 862 h 125"/>
                <a:gd name="T2" fmla="*/ 71 w 59"/>
                <a:gd name="T3" fmla="*/ 917 h 125"/>
                <a:gd name="T4" fmla="*/ 63 w 59"/>
                <a:gd name="T5" fmla="*/ 802 h 125"/>
                <a:gd name="T6" fmla="*/ 55 w 59"/>
                <a:gd name="T7" fmla="*/ 683 h 125"/>
                <a:gd name="T8" fmla="*/ 25 w 59"/>
                <a:gd name="T9" fmla="*/ 570 h 125"/>
                <a:gd name="T10" fmla="*/ 0 w 59"/>
                <a:gd name="T11" fmla="*/ 452 h 125"/>
                <a:gd name="T12" fmla="*/ 4 w 59"/>
                <a:gd name="T13" fmla="*/ 351 h 125"/>
                <a:gd name="T14" fmla="*/ 25 w 59"/>
                <a:gd name="T15" fmla="*/ 260 h 125"/>
                <a:gd name="T16" fmla="*/ 25 w 59"/>
                <a:gd name="T17" fmla="*/ 89 h 125"/>
                <a:gd name="T18" fmla="*/ 34 w 59"/>
                <a:gd name="T19" fmla="*/ 32 h 125"/>
                <a:gd name="T20" fmla="*/ 71 w 59"/>
                <a:gd name="T21" fmla="*/ 0 h 125"/>
                <a:gd name="T22" fmla="*/ 84 w 59"/>
                <a:gd name="T23" fmla="*/ 32 h 125"/>
                <a:gd name="T24" fmla="*/ 95 w 59"/>
                <a:gd name="T25" fmla="*/ 62 h 125"/>
                <a:gd name="T26" fmla="*/ 117 w 59"/>
                <a:gd name="T27" fmla="*/ 32 h 125"/>
                <a:gd name="T28" fmla="*/ 100 w 59"/>
                <a:gd name="T29" fmla="*/ 170 h 125"/>
                <a:gd name="T30" fmla="*/ 123 w 59"/>
                <a:gd name="T31" fmla="*/ 260 h 125"/>
                <a:gd name="T32" fmla="*/ 109 w 59"/>
                <a:gd name="T33" fmla="*/ 351 h 125"/>
                <a:gd name="T34" fmla="*/ 84 w 59"/>
                <a:gd name="T35" fmla="*/ 421 h 125"/>
                <a:gd name="T36" fmla="*/ 117 w 59"/>
                <a:gd name="T37" fmla="*/ 478 h 125"/>
                <a:gd name="T38" fmla="*/ 142 w 59"/>
                <a:gd name="T39" fmla="*/ 525 h 125"/>
                <a:gd name="T40" fmla="*/ 142 w 59"/>
                <a:gd name="T41" fmla="*/ 643 h 125"/>
                <a:gd name="T42" fmla="*/ 117 w 59"/>
                <a:gd name="T43" fmla="*/ 686 h 125"/>
                <a:gd name="T44" fmla="*/ 90 w 59"/>
                <a:gd name="T45" fmla="*/ 761 h 125"/>
                <a:gd name="T46" fmla="*/ 90 w 59"/>
                <a:gd name="T47" fmla="*/ 862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rgbClr val="0033CC"/>
            </a:solidFill>
            <a:ln w="3175">
              <a:solidFill>
                <a:srgbClr val="000000"/>
              </a:solidFill>
              <a:prstDash val="solid"/>
              <a:round/>
              <a:headEnd/>
              <a:tailEnd/>
            </a:ln>
          </p:spPr>
          <p:txBody>
            <a:bodyPr/>
            <a:lstStyle/>
            <a:p>
              <a:endParaRPr lang="en-US"/>
            </a:p>
          </p:txBody>
        </p:sp>
        <p:sp>
          <p:nvSpPr>
            <p:cNvPr id="36000" name="Freeform 4446"/>
            <p:cNvSpPr>
              <a:spLocks/>
            </p:cNvSpPr>
            <p:nvPr/>
          </p:nvSpPr>
          <p:spPr bwMode="auto">
            <a:xfrm>
              <a:off x="2314" y="2461"/>
              <a:ext cx="71" cy="90"/>
            </a:xfrm>
            <a:custGeom>
              <a:avLst/>
              <a:gdLst>
                <a:gd name="T0" fmla="*/ 158 w 64"/>
                <a:gd name="T1" fmla="*/ 481 h 73"/>
                <a:gd name="T2" fmla="*/ 113 w 64"/>
                <a:gd name="T3" fmla="*/ 419 h 73"/>
                <a:gd name="T4" fmla="*/ 74 w 64"/>
                <a:gd name="T5" fmla="*/ 358 h 73"/>
                <a:gd name="T6" fmla="*/ 40 w 64"/>
                <a:gd name="T7" fmla="*/ 259 h 73"/>
                <a:gd name="T8" fmla="*/ 0 w 64"/>
                <a:gd name="T9" fmla="*/ 185 h 73"/>
                <a:gd name="T10" fmla="*/ 14 w 64"/>
                <a:gd name="T11" fmla="*/ 137 h 73"/>
                <a:gd name="T12" fmla="*/ 30 w 64"/>
                <a:gd name="T13" fmla="*/ 78 h 73"/>
                <a:gd name="T14" fmla="*/ 49 w 64"/>
                <a:gd name="T15" fmla="*/ 0 h 73"/>
                <a:gd name="T16" fmla="*/ 74 w 64"/>
                <a:gd name="T17" fmla="*/ 0 h 73"/>
                <a:gd name="T18" fmla="*/ 83 w 64"/>
                <a:gd name="T19" fmla="*/ 122 h 73"/>
                <a:gd name="T20" fmla="*/ 91 w 64"/>
                <a:gd name="T21" fmla="*/ 137 h 73"/>
                <a:gd name="T22" fmla="*/ 110 w 64"/>
                <a:gd name="T23" fmla="*/ 110 h 73"/>
                <a:gd name="T24" fmla="*/ 122 w 64"/>
                <a:gd name="T25" fmla="*/ 110 h 73"/>
                <a:gd name="T26" fmla="*/ 122 w 64"/>
                <a:gd name="T27" fmla="*/ 221 h 73"/>
                <a:gd name="T28" fmla="*/ 122 w 64"/>
                <a:gd name="T29" fmla="*/ 228 h 73"/>
                <a:gd name="T30" fmla="*/ 148 w 64"/>
                <a:gd name="T31" fmla="*/ 296 h 73"/>
                <a:gd name="T32" fmla="*/ 165 w 64"/>
                <a:gd name="T33" fmla="*/ 340 h 73"/>
                <a:gd name="T34" fmla="*/ 158 w 64"/>
                <a:gd name="T35" fmla="*/ 48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prstDash val="solid"/>
              <a:round/>
              <a:headEnd/>
              <a:tailEnd/>
            </a:ln>
          </p:spPr>
          <p:txBody>
            <a:bodyPr/>
            <a:lstStyle/>
            <a:p>
              <a:endParaRPr lang="en-US"/>
            </a:p>
          </p:txBody>
        </p:sp>
        <p:sp>
          <p:nvSpPr>
            <p:cNvPr id="36001" name="Freeform 4447"/>
            <p:cNvSpPr>
              <a:spLocks/>
            </p:cNvSpPr>
            <p:nvPr/>
          </p:nvSpPr>
          <p:spPr bwMode="auto">
            <a:xfrm>
              <a:off x="1060" y="2437"/>
              <a:ext cx="53" cy="52"/>
            </a:xfrm>
            <a:custGeom>
              <a:avLst/>
              <a:gdLst>
                <a:gd name="T0" fmla="*/ 0 w 49"/>
                <a:gd name="T1" fmla="*/ 181 h 42"/>
                <a:gd name="T2" fmla="*/ 0 w 49"/>
                <a:gd name="T3" fmla="*/ 95 h 42"/>
                <a:gd name="T4" fmla="*/ 0 w 49"/>
                <a:gd name="T5" fmla="*/ 2 h 42"/>
                <a:gd name="T6" fmla="*/ 16 w 49"/>
                <a:gd name="T7" fmla="*/ 0 h 42"/>
                <a:gd name="T8" fmla="*/ 23 w 49"/>
                <a:gd name="T9" fmla="*/ 50 h 42"/>
                <a:gd name="T10" fmla="*/ 31 w 49"/>
                <a:gd name="T11" fmla="*/ 62 h 42"/>
                <a:gd name="T12" fmla="*/ 47 w 49"/>
                <a:gd name="T13" fmla="*/ 95 h 42"/>
                <a:gd name="T14" fmla="*/ 91 w 49"/>
                <a:gd name="T15" fmla="*/ 50 h 42"/>
                <a:gd name="T16" fmla="*/ 95 w 49"/>
                <a:gd name="T17" fmla="*/ 50 h 42"/>
                <a:gd name="T18" fmla="*/ 98 w 49"/>
                <a:gd name="T19" fmla="*/ 95 h 42"/>
                <a:gd name="T20" fmla="*/ 77 w 49"/>
                <a:gd name="T21" fmla="*/ 167 h 42"/>
                <a:gd name="T22" fmla="*/ 91 w 49"/>
                <a:gd name="T23" fmla="*/ 239 h 42"/>
                <a:gd name="T24" fmla="*/ 67 w 49"/>
                <a:gd name="T25" fmla="*/ 285 h 42"/>
                <a:gd name="T26" fmla="*/ 56 w 49"/>
                <a:gd name="T27" fmla="*/ 208 h 42"/>
                <a:gd name="T28" fmla="*/ 52 w 49"/>
                <a:gd name="T29" fmla="*/ 239 h 42"/>
                <a:gd name="T30" fmla="*/ 40 w 49"/>
                <a:gd name="T31" fmla="*/ 181 h 42"/>
                <a:gd name="T32" fmla="*/ 4 w 49"/>
                <a:gd name="T33" fmla="*/ 167 h 42"/>
                <a:gd name="T34" fmla="*/ 0 w 49"/>
                <a:gd name="T35" fmla="*/ 181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prstDash val="solid"/>
              <a:round/>
              <a:headEnd/>
              <a:tailEnd/>
            </a:ln>
          </p:spPr>
          <p:txBody>
            <a:bodyPr/>
            <a:lstStyle/>
            <a:p>
              <a:endParaRPr lang="en-US"/>
            </a:p>
          </p:txBody>
        </p:sp>
        <p:sp>
          <p:nvSpPr>
            <p:cNvPr id="36002" name="Freeform 4448"/>
            <p:cNvSpPr>
              <a:spLocks/>
            </p:cNvSpPr>
            <p:nvPr/>
          </p:nvSpPr>
          <p:spPr bwMode="auto">
            <a:xfrm>
              <a:off x="1117" y="2439"/>
              <a:ext cx="39" cy="50"/>
            </a:xfrm>
            <a:custGeom>
              <a:avLst/>
              <a:gdLst>
                <a:gd name="T0" fmla="*/ 50 w 35"/>
                <a:gd name="T1" fmla="*/ 169 h 40"/>
                <a:gd name="T2" fmla="*/ 69 w 35"/>
                <a:gd name="T3" fmla="*/ 169 h 40"/>
                <a:gd name="T4" fmla="*/ 62 w 35"/>
                <a:gd name="T5" fmla="*/ 148 h 40"/>
                <a:gd name="T6" fmla="*/ 50 w 35"/>
                <a:gd name="T7" fmla="*/ 125 h 40"/>
                <a:gd name="T8" fmla="*/ 43 w 35"/>
                <a:gd name="T9" fmla="*/ 94 h 40"/>
                <a:gd name="T10" fmla="*/ 4 w 35"/>
                <a:gd name="T11" fmla="*/ 56 h 40"/>
                <a:gd name="T12" fmla="*/ 0 w 35"/>
                <a:gd name="T13" fmla="*/ 39 h 40"/>
                <a:gd name="T14" fmla="*/ 0 w 35"/>
                <a:gd name="T15" fmla="*/ 0 h 40"/>
                <a:gd name="T16" fmla="*/ 39 w 35"/>
                <a:gd name="T17" fmla="*/ 0 h 40"/>
                <a:gd name="T18" fmla="*/ 62 w 35"/>
                <a:gd name="T19" fmla="*/ 56 h 40"/>
                <a:gd name="T20" fmla="*/ 91 w 35"/>
                <a:gd name="T21" fmla="*/ 94 h 40"/>
                <a:gd name="T22" fmla="*/ 91 w 35"/>
                <a:gd name="T23" fmla="*/ 216 h 40"/>
                <a:gd name="T24" fmla="*/ 79 w 35"/>
                <a:gd name="T25" fmla="*/ 244 h 40"/>
                <a:gd name="T26" fmla="*/ 69 w 35"/>
                <a:gd name="T27" fmla="*/ 304 h 40"/>
                <a:gd name="T28" fmla="*/ 62 w 35"/>
                <a:gd name="T29" fmla="*/ 244 h 40"/>
                <a:gd name="T30" fmla="*/ 50 w 35"/>
                <a:gd name="T31" fmla="*/ 169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prstDash val="solid"/>
              <a:round/>
              <a:headEnd/>
              <a:tailEnd/>
            </a:ln>
          </p:spPr>
          <p:txBody>
            <a:bodyPr/>
            <a:lstStyle/>
            <a:p>
              <a:endParaRPr lang="en-US"/>
            </a:p>
          </p:txBody>
        </p:sp>
        <p:sp>
          <p:nvSpPr>
            <p:cNvPr id="36003" name="Freeform 4449"/>
            <p:cNvSpPr>
              <a:spLocks/>
            </p:cNvSpPr>
            <p:nvPr/>
          </p:nvSpPr>
          <p:spPr bwMode="auto">
            <a:xfrm>
              <a:off x="1553" y="2522"/>
              <a:ext cx="53" cy="78"/>
            </a:xfrm>
            <a:custGeom>
              <a:avLst/>
              <a:gdLst>
                <a:gd name="T0" fmla="*/ 112 w 47"/>
                <a:gd name="T1" fmla="*/ 107 h 64"/>
                <a:gd name="T2" fmla="*/ 69 w 47"/>
                <a:gd name="T3" fmla="*/ 20 h 64"/>
                <a:gd name="T4" fmla="*/ 37 w 47"/>
                <a:gd name="T5" fmla="*/ 0 h 64"/>
                <a:gd name="T6" fmla="*/ 20 w 47"/>
                <a:gd name="T7" fmla="*/ 29 h 64"/>
                <a:gd name="T8" fmla="*/ 16 w 47"/>
                <a:gd name="T9" fmla="*/ 132 h 64"/>
                <a:gd name="T10" fmla="*/ 29 w 47"/>
                <a:gd name="T11" fmla="*/ 254 h 64"/>
                <a:gd name="T12" fmla="*/ 0 w 47"/>
                <a:gd name="T13" fmla="*/ 372 h 64"/>
                <a:gd name="T14" fmla="*/ 37 w 47"/>
                <a:gd name="T15" fmla="*/ 372 h 64"/>
                <a:gd name="T16" fmla="*/ 77 w 47"/>
                <a:gd name="T17" fmla="*/ 380 h 64"/>
                <a:gd name="T18" fmla="*/ 109 w 47"/>
                <a:gd name="T19" fmla="*/ 286 h 64"/>
                <a:gd name="T20" fmla="*/ 141 w 47"/>
                <a:gd name="T21" fmla="*/ 171 h 64"/>
                <a:gd name="T22" fmla="*/ 126 w 47"/>
                <a:gd name="T23" fmla="*/ 110 h 64"/>
                <a:gd name="T24" fmla="*/ 126 w 47"/>
                <a:gd name="T25" fmla="*/ 140 h 64"/>
                <a:gd name="T26" fmla="*/ 112 w 47"/>
                <a:gd name="T27" fmla="*/ 107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prstDash val="solid"/>
              <a:round/>
              <a:headEnd/>
              <a:tailEnd/>
            </a:ln>
          </p:spPr>
          <p:txBody>
            <a:bodyPr/>
            <a:lstStyle/>
            <a:p>
              <a:endParaRPr lang="en-US"/>
            </a:p>
          </p:txBody>
        </p:sp>
        <p:sp>
          <p:nvSpPr>
            <p:cNvPr id="36004" name="Freeform 4450"/>
            <p:cNvSpPr>
              <a:spLocks/>
            </p:cNvSpPr>
            <p:nvPr/>
          </p:nvSpPr>
          <p:spPr bwMode="auto">
            <a:xfrm>
              <a:off x="1125" y="2375"/>
              <a:ext cx="212" cy="367"/>
            </a:xfrm>
            <a:custGeom>
              <a:avLst/>
              <a:gdLst>
                <a:gd name="T0" fmla="*/ 213 w 189"/>
                <a:gd name="T1" fmla="*/ 205 h 296"/>
                <a:gd name="T2" fmla="*/ 190 w 189"/>
                <a:gd name="T3" fmla="*/ 181 h 296"/>
                <a:gd name="T4" fmla="*/ 151 w 189"/>
                <a:gd name="T5" fmla="*/ 357 h 296"/>
                <a:gd name="T6" fmla="*/ 100 w 189"/>
                <a:gd name="T7" fmla="*/ 541 h 296"/>
                <a:gd name="T8" fmla="*/ 79 w 189"/>
                <a:gd name="T9" fmla="*/ 443 h 296"/>
                <a:gd name="T10" fmla="*/ 66 w 189"/>
                <a:gd name="T11" fmla="*/ 585 h 296"/>
                <a:gd name="T12" fmla="*/ 66 w 189"/>
                <a:gd name="T13" fmla="*/ 697 h 296"/>
                <a:gd name="T14" fmla="*/ 66 w 189"/>
                <a:gd name="T15" fmla="*/ 858 h 296"/>
                <a:gd name="T16" fmla="*/ 74 w 189"/>
                <a:gd name="T17" fmla="*/ 1032 h 296"/>
                <a:gd name="T18" fmla="*/ 44 w 189"/>
                <a:gd name="T19" fmla="*/ 1182 h 296"/>
                <a:gd name="T20" fmla="*/ 15 w 189"/>
                <a:gd name="T21" fmla="*/ 1280 h 296"/>
                <a:gd name="T22" fmla="*/ 0 w 189"/>
                <a:gd name="T23" fmla="*/ 1348 h 296"/>
                <a:gd name="T24" fmla="*/ 66 w 189"/>
                <a:gd name="T25" fmla="*/ 1469 h 296"/>
                <a:gd name="T26" fmla="*/ 162 w 189"/>
                <a:gd name="T27" fmla="*/ 1536 h 296"/>
                <a:gd name="T28" fmla="*/ 185 w 189"/>
                <a:gd name="T29" fmla="*/ 1590 h 296"/>
                <a:gd name="T30" fmla="*/ 246 w 189"/>
                <a:gd name="T31" fmla="*/ 1751 h 296"/>
                <a:gd name="T32" fmla="*/ 312 w 189"/>
                <a:gd name="T33" fmla="*/ 1820 h 296"/>
                <a:gd name="T34" fmla="*/ 391 w 189"/>
                <a:gd name="T35" fmla="*/ 1845 h 296"/>
                <a:gd name="T36" fmla="*/ 397 w 189"/>
                <a:gd name="T37" fmla="*/ 2049 h 296"/>
                <a:gd name="T38" fmla="*/ 420 w 189"/>
                <a:gd name="T39" fmla="*/ 1702 h 296"/>
                <a:gd name="T40" fmla="*/ 391 w 189"/>
                <a:gd name="T41" fmla="*/ 1466 h 296"/>
                <a:gd name="T42" fmla="*/ 434 w 189"/>
                <a:gd name="T43" fmla="*/ 1425 h 296"/>
                <a:gd name="T44" fmla="*/ 397 w 189"/>
                <a:gd name="T45" fmla="*/ 1308 h 296"/>
                <a:gd name="T46" fmla="*/ 478 w 189"/>
                <a:gd name="T47" fmla="*/ 1308 h 296"/>
                <a:gd name="T48" fmla="*/ 487 w 189"/>
                <a:gd name="T49" fmla="*/ 1308 h 296"/>
                <a:gd name="T50" fmla="*/ 528 w 189"/>
                <a:gd name="T51" fmla="*/ 1377 h 296"/>
                <a:gd name="T52" fmla="*/ 528 w 189"/>
                <a:gd name="T53" fmla="*/ 1261 h 296"/>
                <a:gd name="T54" fmla="*/ 510 w 189"/>
                <a:gd name="T55" fmla="*/ 1126 h 296"/>
                <a:gd name="T56" fmla="*/ 497 w 189"/>
                <a:gd name="T57" fmla="*/ 858 h 296"/>
                <a:gd name="T58" fmla="*/ 478 w 189"/>
                <a:gd name="T59" fmla="*/ 770 h 296"/>
                <a:gd name="T60" fmla="*/ 397 w 189"/>
                <a:gd name="T61" fmla="*/ 671 h 296"/>
                <a:gd name="T62" fmla="*/ 326 w 189"/>
                <a:gd name="T63" fmla="*/ 658 h 296"/>
                <a:gd name="T64" fmla="*/ 297 w 189"/>
                <a:gd name="T65" fmla="*/ 526 h 296"/>
                <a:gd name="T66" fmla="*/ 259 w 189"/>
                <a:gd name="T67" fmla="*/ 396 h 296"/>
                <a:gd name="T68" fmla="*/ 297 w 189"/>
                <a:gd name="T69" fmla="*/ 181 h 296"/>
                <a:gd name="T70" fmla="*/ 362 w 189"/>
                <a:gd name="T71" fmla="*/ 71 h 296"/>
                <a:gd name="T72" fmla="*/ 330 w 189"/>
                <a:gd name="T73" fmla="*/ 21 h 296"/>
                <a:gd name="T74" fmla="*/ 251 w 189"/>
                <a:gd name="T75" fmla="*/ 135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prstDash val="solid"/>
              <a:round/>
              <a:headEnd/>
              <a:tailEnd/>
            </a:ln>
          </p:spPr>
          <p:txBody>
            <a:bodyPr/>
            <a:lstStyle/>
            <a:p>
              <a:endParaRPr lang="en-US"/>
            </a:p>
          </p:txBody>
        </p:sp>
        <p:sp>
          <p:nvSpPr>
            <p:cNvPr id="36005" name="Freeform 4451"/>
            <p:cNvSpPr>
              <a:spLocks/>
            </p:cNvSpPr>
            <p:nvPr/>
          </p:nvSpPr>
          <p:spPr bwMode="auto">
            <a:xfrm>
              <a:off x="1436" y="2461"/>
              <a:ext cx="86" cy="157"/>
            </a:xfrm>
            <a:custGeom>
              <a:avLst/>
              <a:gdLst>
                <a:gd name="T0" fmla="*/ 186 w 76"/>
                <a:gd name="T1" fmla="*/ 622 h 127"/>
                <a:gd name="T2" fmla="*/ 158 w 76"/>
                <a:gd name="T3" fmla="*/ 561 h 127"/>
                <a:gd name="T4" fmla="*/ 158 w 76"/>
                <a:gd name="T5" fmla="*/ 448 h 127"/>
                <a:gd name="T6" fmla="*/ 186 w 76"/>
                <a:gd name="T7" fmla="*/ 433 h 127"/>
                <a:gd name="T8" fmla="*/ 195 w 76"/>
                <a:gd name="T9" fmla="*/ 367 h 127"/>
                <a:gd name="T10" fmla="*/ 195 w 76"/>
                <a:gd name="T11" fmla="*/ 269 h 127"/>
                <a:gd name="T12" fmla="*/ 139 w 76"/>
                <a:gd name="T13" fmla="*/ 192 h 127"/>
                <a:gd name="T14" fmla="*/ 129 w 76"/>
                <a:gd name="T15" fmla="*/ 237 h 127"/>
                <a:gd name="T16" fmla="*/ 139 w 76"/>
                <a:gd name="T17" fmla="*/ 125 h 127"/>
                <a:gd name="T18" fmla="*/ 109 w 76"/>
                <a:gd name="T19" fmla="*/ 61 h 127"/>
                <a:gd name="T20" fmla="*/ 78 w 76"/>
                <a:gd name="T21" fmla="*/ 2 h 127"/>
                <a:gd name="T22" fmla="*/ 86 w 76"/>
                <a:gd name="T23" fmla="*/ 32 h 127"/>
                <a:gd name="T24" fmla="*/ 66 w 76"/>
                <a:gd name="T25" fmla="*/ 0 h 127"/>
                <a:gd name="T26" fmla="*/ 78 w 76"/>
                <a:gd name="T27" fmla="*/ 32 h 127"/>
                <a:gd name="T28" fmla="*/ 26 w 76"/>
                <a:gd name="T29" fmla="*/ 110 h 127"/>
                <a:gd name="T30" fmla="*/ 52 w 76"/>
                <a:gd name="T31" fmla="*/ 155 h 127"/>
                <a:gd name="T32" fmla="*/ 16 w 76"/>
                <a:gd name="T33" fmla="*/ 208 h 127"/>
                <a:gd name="T34" fmla="*/ 0 w 76"/>
                <a:gd name="T35" fmla="*/ 304 h 127"/>
                <a:gd name="T36" fmla="*/ 26 w 76"/>
                <a:gd name="T37" fmla="*/ 394 h 127"/>
                <a:gd name="T38" fmla="*/ 52 w 76"/>
                <a:gd name="T39" fmla="*/ 394 h 127"/>
                <a:gd name="T40" fmla="*/ 59 w 76"/>
                <a:gd name="T41" fmla="*/ 461 h 127"/>
                <a:gd name="T42" fmla="*/ 78 w 76"/>
                <a:gd name="T43" fmla="*/ 525 h 127"/>
                <a:gd name="T44" fmla="*/ 66 w 76"/>
                <a:gd name="T45" fmla="*/ 633 h 127"/>
                <a:gd name="T46" fmla="*/ 75 w 76"/>
                <a:gd name="T47" fmla="*/ 765 h 127"/>
                <a:gd name="T48" fmla="*/ 100 w 76"/>
                <a:gd name="T49" fmla="*/ 858 h 127"/>
                <a:gd name="T50" fmla="*/ 129 w 76"/>
                <a:gd name="T51" fmla="*/ 858 h 127"/>
                <a:gd name="T52" fmla="*/ 179 w 76"/>
                <a:gd name="T53" fmla="*/ 797 h 127"/>
                <a:gd name="T54" fmla="*/ 230 w 76"/>
                <a:gd name="T55" fmla="*/ 783 h 127"/>
                <a:gd name="T56" fmla="*/ 210 w 76"/>
                <a:gd name="T57" fmla="*/ 705 h 127"/>
                <a:gd name="T58" fmla="*/ 186 w 76"/>
                <a:gd name="T59" fmla="*/ 622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prstDash val="solid"/>
              <a:round/>
              <a:headEnd/>
              <a:tailEnd/>
            </a:ln>
          </p:spPr>
          <p:txBody>
            <a:bodyPr/>
            <a:lstStyle/>
            <a:p>
              <a:endParaRPr lang="en-US"/>
            </a:p>
          </p:txBody>
        </p:sp>
        <p:sp>
          <p:nvSpPr>
            <p:cNvPr id="36006" name="Freeform 4452"/>
            <p:cNvSpPr>
              <a:spLocks/>
            </p:cNvSpPr>
            <p:nvPr/>
          </p:nvSpPr>
          <p:spPr bwMode="auto">
            <a:xfrm>
              <a:off x="1495" y="2519"/>
              <a:ext cx="69" cy="88"/>
            </a:xfrm>
            <a:custGeom>
              <a:avLst/>
              <a:gdLst>
                <a:gd name="T0" fmla="*/ 22 w 62"/>
                <a:gd name="T1" fmla="*/ 315 h 71"/>
                <a:gd name="T2" fmla="*/ 0 w 62"/>
                <a:gd name="T3" fmla="*/ 254 h 71"/>
                <a:gd name="T4" fmla="*/ 0 w 62"/>
                <a:gd name="T5" fmla="*/ 135 h 71"/>
                <a:gd name="T6" fmla="*/ 22 w 62"/>
                <a:gd name="T7" fmla="*/ 118 h 71"/>
                <a:gd name="T8" fmla="*/ 30 w 62"/>
                <a:gd name="T9" fmla="*/ 50 h 71"/>
                <a:gd name="T10" fmla="*/ 37 w 62"/>
                <a:gd name="T11" fmla="*/ 0 h 71"/>
                <a:gd name="T12" fmla="*/ 87 w 62"/>
                <a:gd name="T13" fmla="*/ 0 h 71"/>
                <a:gd name="T14" fmla="*/ 122 w 62"/>
                <a:gd name="T15" fmla="*/ 0 h 71"/>
                <a:gd name="T16" fmla="*/ 164 w 62"/>
                <a:gd name="T17" fmla="*/ 0 h 71"/>
                <a:gd name="T18" fmla="*/ 154 w 62"/>
                <a:gd name="T19" fmla="*/ 50 h 71"/>
                <a:gd name="T20" fmla="*/ 149 w 62"/>
                <a:gd name="T21" fmla="*/ 167 h 71"/>
                <a:gd name="T22" fmla="*/ 164 w 62"/>
                <a:gd name="T23" fmla="*/ 315 h 71"/>
                <a:gd name="T24" fmla="*/ 136 w 62"/>
                <a:gd name="T25" fmla="*/ 439 h 71"/>
                <a:gd name="T26" fmla="*/ 111 w 62"/>
                <a:gd name="T27" fmla="*/ 405 h 71"/>
                <a:gd name="T28" fmla="*/ 73 w 62"/>
                <a:gd name="T29" fmla="*/ 439 h 71"/>
                <a:gd name="T30" fmla="*/ 81 w 62"/>
                <a:gd name="T31" fmla="*/ 490 h 71"/>
                <a:gd name="T32" fmla="*/ 63 w 62"/>
                <a:gd name="T33" fmla="*/ 483 h 71"/>
                <a:gd name="T34" fmla="*/ 45 w 62"/>
                <a:gd name="T35" fmla="*/ 395 h 71"/>
                <a:gd name="T36" fmla="*/ 22 w 62"/>
                <a:gd name="T37" fmla="*/ 315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prstDash val="solid"/>
              <a:round/>
              <a:headEnd/>
              <a:tailEnd/>
            </a:ln>
          </p:spPr>
          <p:txBody>
            <a:bodyPr/>
            <a:lstStyle/>
            <a:p>
              <a:endParaRPr lang="en-US"/>
            </a:p>
          </p:txBody>
        </p:sp>
        <p:sp>
          <p:nvSpPr>
            <p:cNvPr id="36007" name="Freeform 4453"/>
            <p:cNvSpPr>
              <a:spLocks/>
            </p:cNvSpPr>
            <p:nvPr/>
          </p:nvSpPr>
          <p:spPr bwMode="auto">
            <a:xfrm>
              <a:off x="1432" y="2411"/>
              <a:ext cx="16" cy="13"/>
            </a:xfrm>
            <a:custGeom>
              <a:avLst/>
              <a:gdLst>
                <a:gd name="T0" fmla="*/ 3 w 14"/>
                <a:gd name="T1" fmla="*/ 0 h 11"/>
                <a:gd name="T2" fmla="*/ 46 w 14"/>
                <a:gd name="T3" fmla="*/ 0 h 11"/>
                <a:gd name="T4" fmla="*/ 33 w 14"/>
                <a:gd name="T5" fmla="*/ 48 h 11"/>
                <a:gd name="T6" fmla="*/ 0 w 14"/>
                <a:gd name="T7" fmla="*/ 48 h 11"/>
                <a:gd name="T8" fmla="*/ 22 w 14"/>
                <a:gd name="T9" fmla="*/ 18 h 11"/>
                <a:gd name="T10" fmla="*/ 3 w 14"/>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6008" name="Freeform 4454"/>
            <p:cNvSpPr>
              <a:spLocks/>
            </p:cNvSpPr>
            <p:nvPr/>
          </p:nvSpPr>
          <p:spPr bwMode="auto">
            <a:xfrm>
              <a:off x="1228" y="2379"/>
              <a:ext cx="238" cy="252"/>
            </a:xfrm>
            <a:custGeom>
              <a:avLst/>
              <a:gdLst>
                <a:gd name="T0" fmla="*/ 477 w 213"/>
                <a:gd name="T1" fmla="*/ 295 h 203"/>
                <a:gd name="T2" fmla="*/ 449 w 213"/>
                <a:gd name="T3" fmla="*/ 259 h 203"/>
                <a:gd name="T4" fmla="*/ 449 w 213"/>
                <a:gd name="T5" fmla="*/ 230 h 203"/>
                <a:gd name="T6" fmla="*/ 442 w 213"/>
                <a:gd name="T7" fmla="*/ 196 h 203"/>
                <a:gd name="T8" fmla="*/ 412 w 213"/>
                <a:gd name="T9" fmla="*/ 209 h 203"/>
                <a:gd name="T10" fmla="*/ 310 w 213"/>
                <a:gd name="T11" fmla="*/ 209 h 203"/>
                <a:gd name="T12" fmla="*/ 228 w 213"/>
                <a:gd name="T13" fmla="*/ 209 h 203"/>
                <a:gd name="T14" fmla="*/ 168 w 213"/>
                <a:gd name="T15" fmla="*/ 77 h 203"/>
                <a:gd name="T16" fmla="*/ 135 w 213"/>
                <a:gd name="T17" fmla="*/ 50 h 203"/>
                <a:gd name="T18" fmla="*/ 146 w 213"/>
                <a:gd name="T19" fmla="*/ 77 h 203"/>
                <a:gd name="T20" fmla="*/ 85 w 213"/>
                <a:gd name="T21" fmla="*/ 184 h 203"/>
                <a:gd name="T22" fmla="*/ 76 w 213"/>
                <a:gd name="T23" fmla="*/ 395 h 203"/>
                <a:gd name="T24" fmla="*/ 76 w 213"/>
                <a:gd name="T25" fmla="*/ 196 h 203"/>
                <a:gd name="T26" fmla="*/ 97 w 213"/>
                <a:gd name="T27" fmla="*/ 50 h 203"/>
                <a:gd name="T28" fmla="*/ 39 w 213"/>
                <a:gd name="T29" fmla="*/ 166 h 203"/>
                <a:gd name="T30" fmla="*/ 0 w 213"/>
                <a:gd name="T31" fmla="*/ 377 h 203"/>
                <a:gd name="T32" fmla="*/ 39 w 213"/>
                <a:gd name="T33" fmla="*/ 513 h 203"/>
                <a:gd name="T34" fmla="*/ 66 w 213"/>
                <a:gd name="T35" fmla="*/ 643 h 203"/>
                <a:gd name="T36" fmla="*/ 135 w 213"/>
                <a:gd name="T37" fmla="*/ 658 h 203"/>
                <a:gd name="T38" fmla="*/ 211 w 213"/>
                <a:gd name="T39" fmla="*/ 755 h 203"/>
                <a:gd name="T40" fmla="*/ 228 w 213"/>
                <a:gd name="T41" fmla="*/ 843 h 203"/>
                <a:gd name="T42" fmla="*/ 247 w 213"/>
                <a:gd name="T43" fmla="*/ 1123 h 203"/>
                <a:gd name="T44" fmla="*/ 255 w 213"/>
                <a:gd name="T45" fmla="*/ 1258 h 203"/>
                <a:gd name="T46" fmla="*/ 296 w 213"/>
                <a:gd name="T47" fmla="*/ 1425 h 203"/>
                <a:gd name="T48" fmla="*/ 330 w 213"/>
                <a:gd name="T49" fmla="*/ 1425 h 203"/>
                <a:gd name="T50" fmla="*/ 402 w 213"/>
                <a:gd name="T51" fmla="*/ 1258 h 203"/>
                <a:gd name="T52" fmla="*/ 391 w 213"/>
                <a:gd name="T53" fmla="*/ 1188 h 203"/>
                <a:gd name="T54" fmla="*/ 360 w 213"/>
                <a:gd name="T55" fmla="*/ 984 h 203"/>
                <a:gd name="T56" fmla="*/ 442 w 213"/>
                <a:gd name="T57" fmla="*/ 1073 h 203"/>
                <a:gd name="T58" fmla="*/ 488 w 213"/>
                <a:gd name="T59" fmla="*/ 984 h 203"/>
                <a:gd name="T60" fmla="*/ 533 w 213"/>
                <a:gd name="T61" fmla="*/ 869 h 203"/>
                <a:gd name="T62" fmla="*/ 508 w 213"/>
                <a:gd name="T63" fmla="*/ 775 h 203"/>
                <a:gd name="T64" fmla="*/ 554 w 213"/>
                <a:gd name="T65" fmla="*/ 621 h 203"/>
                <a:gd name="T66" fmla="*/ 579 w 213"/>
                <a:gd name="T67" fmla="*/ 497 h 203"/>
                <a:gd name="T68" fmla="*/ 525 w 213"/>
                <a:gd name="T69" fmla="*/ 466 h 203"/>
                <a:gd name="T70" fmla="*/ 508 w 213"/>
                <a:gd name="T71" fmla="*/ 441 h 203"/>
                <a:gd name="T72" fmla="*/ 533 w 213"/>
                <a:gd name="T73" fmla="*/ 366 h 203"/>
                <a:gd name="T74" fmla="*/ 488 w 213"/>
                <a:gd name="T75" fmla="*/ 295 h 203"/>
                <a:gd name="T76" fmla="*/ 479 w 213"/>
                <a:gd name="T77" fmla="*/ 318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prstDash val="solid"/>
              <a:round/>
              <a:headEnd/>
              <a:tailEnd/>
            </a:ln>
          </p:spPr>
          <p:txBody>
            <a:bodyPr/>
            <a:lstStyle/>
            <a:p>
              <a:endParaRPr lang="en-US"/>
            </a:p>
          </p:txBody>
        </p:sp>
        <p:sp>
          <p:nvSpPr>
            <p:cNvPr id="36009" name="Freeform 4455"/>
            <p:cNvSpPr>
              <a:spLocks/>
            </p:cNvSpPr>
            <p:nvPr/>
          </p:nvSpPr>
          <p:spPr bwMode="auto">
            <a:xfrm>
              <a:off x="1388" y="2403"/>
              <a:ext cx="8" cy="2"/>
            </a:xfrm>
            <a:custGeom>
              <a:avLst/>
              <a:gdLst>
                <a:gd name="T0" fmla="*/ 22 w 7"/>
                <a:gd name="T1" fmla="*/ 2 h 2"/>
                <a:gd name="T2" fmla="*/ 0 w 7"/>
                <a:gd name="T3" fmla="*/ 0 h 2"/>
                <a:gd name="T4" fmla="*/ 22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36010" name="Freeform 4456"/>
            <p:cNvSpPr>
              <a:spLocks/>
            </p:cNvSpPr>
            <p:nvPr/>
          </p:nvSpPr>
          <p:spPr bwMode="auto">
            <a:xfrm>
              <a:off x="1052" y="2135"/>
              <a:ext cx="178" cy="70"/>
            </a:xfrm>
            <a:custGeom>
              <a:avLst/>
              <a:gdLst>
                <a:gd name="T0" fmla="*/ 297 w 160"/>
                <a:gd name="T1" fmla="*/ 150 h 57"/>
                <a:gd name="T2" fmla="*/ 297 w 160"/>
                <a:gd name="T3" fmla="*/ 163 h 57"/>
                <a:gd name="T4" fmla="*/ 257 w 160"/>
                <a:gd name="T5" fmla="*/ 119 h 57"/>
                <a:gd name="T6" fmla="*/ 212 w 160"/>
                <a:gd name="T7" fmla="*/ 61 h 57"/>
                <a:gd name="T8" fmla="*/ 186 w 160"/>
                <a:gd name="T9" fmla="*/ 32 h 57"/>
                <a:gd name="T10" fmla="*/ 152 w 160"/>
                <a:gd name="T11" fmla="*/ 21 h 57"/>
                <a:gd name="T12" fmla="*/ 140 w 160"/>
                <a:gd name="T13" fmla="*/ 0 h 57"/>
                <a:gd name="T14" fmla="*/ 90 w 160"/>
                <a:gd name="T15" fmla="*/ 32 h 57"/>
                <a:gd name="T16" fmla="*/ 41 w 160"/>
                <a:gd name="T17" fmla="*/ 48 h 57"/>
                <a:gd name="T18" fmla="*/ 22 w 160"/>
                <a:gd name="T19" fmla="*/ 119 h 57"/>
                <a:gd name="T20" fmla="*/ 0 w 160"/>
                <a:gd name="T21" fmla="*/ 163 h 57"/>
                <a:gd name="T22" fmla="*/ 18 w 160"/>
                <a:gd name="T23" fmla="*/ 139 h 57"/>
                <a:gd name="T24" fmla="*/ 50 w 160"/>
                <a:gd name="T25" fmla="*/ 108 h 57"/>
                <a:gd name="T26" fmla="*/ 78 w 160"/>
                <a:gd name="T27" fmla="*/ 75 h 57"/>
                <a:gd name="T28" fmla="*/ 136 w 160"/>
                <a:gd name="T29" fmla="*/ 61 h 57"/>
                <a:gd name="T30" fmla="*/ 110 w 160"/>
                <a:gd name="T31" fmla="*/ 92 h 57"/>
                <a:gd name="T32" fmla="*/ 147 w 160"/>
                <a:gd name="T33" fmla="*/ 119 h 57"/>
                <a:gd name="T34" fmla="*/ 169 w 160"/>
                <a:gd name="T35" fmla="*/ 139 h 57"/>
                <a:gd name="T36" fmla="*/ 186 w 160"/>
                <a:gd name="T37" fmla="*/ 150 h 57"/>
                <a:gd name="T38" fmla="*/ 240 w 160"/>
                <a:gd name="T39" fmla="*/ 184 h 57"/>
                <a:gd name="T40" fmla="*/ 255 w 160"/>
                <a:gd name="T41" fmla="*/ 243 h 57"/>
                <a:gd name="T42" fmla="*/ 304 w 160"/>
                <a:gd name="T43" fmla="*/ 302 h 57"/>
                <a:gd name="T44" fmla="*/ 276 w 160"/>
                <a:gd name="T45" fmla="*/ 364 h 57"/>
                <a:gd name="T46" fmla="*/ 320 w 160"/>
                <a:gd name="T47" fmla="*/ 364 h 57"/>
                <a:gd name="T48" fmla="*/ 356 w 160"/>
                <a:gd name="T49" fmla="*/ 364 h 57"/>
                <a:gd name="T50" fmla="*/ 392 w 160"/>
                <a:gd name="T51" fmla="*/ 364 h 57"/>
                <a:gd name="T52" fmla="*/ 418 w 160"/>
                <a:gd name="T53" fmla="*/ 351 h 57"/>
                <a:gd name="T54" fmla="*/ 394 w 160"/>
                <a:gd name="T55" fmla="*/ 302 h 57"/>
                <a:gd name="T56" fmla="*/ 363 w 160"/>
                <a:gd name="T57" fmla="*/ 273 h 57"/>
                <a:gd name="T58" fmla="*/ 356 w 160"/>
                <a:gd name="T59" fmla="*/ 243 h 57"/>
                <a:gd name="T60" fmla="*/ 332 w 160"/>
                <a:gd name="T61" fmla="*/ 210 h 57"/>
                <a:gd name="T62" fmla="*/ 304 w 160"/>
                <a:gd name="T63" fmla="*/ 184 h 57"/>
                <a:gd name="T64" fmla="*/ 297 w 160"/>
                <a:gd name="T65" fmla="*/ 15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prstDash val="solid"/>
              <a:round/>
              <a:headEnd/>
              <a:tailEnd/>
            </a:ln>
          </p:spPr>
          <p:txBody>
            <a:bodyPr/>
            <a:lstStyle/>
            <a:p>
              <a:endParaRPr lang="en-US"/>
            </a:p>
          </p:txBody>
        </p:sp>
        <p:sp>
          <p:nvSpPr>
            <p:cNvPr id="36011" name="Freeform 4457"/>
            <p:cNvSpPr>
              <a:spLocks/>
            </p:cNvSpPr>
            <p:nvPr/>
          </p:nvSpPr>
          <p:spPr bwMode="auto">
            <a:xfrm>
              <a:off x="1083" y="2162"/>
              <a:ext cx="8" cy="11"/>
            </a:xfrm>
            <a:custGeom>
              <a:avLst/>
              <a:gdLst>
                <a:gd name="T0" fmla="*/ 0 w 7"/>
                <a:gd name="T1" fmla="*/ 53 h 9"/>
                <a:gd name="T2" fmla="*/ 22 w 7"/>
                <a:gd name="T3" fmla="*/ 53 h 9"/>
                <a:gd name="T4" fmla="*/ 0 w 7"/>
                <a:gd name="T5" fmla="*/ 0 h 9"/>
                <a:gd name="T6" fmla="*/ 0 w 7"/>
                <a:gd name="T7" fmla="*/ 53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0" y="9"/>
                  </a:moveTo>
                  <a:lnTo>
                    <a:pt x="7" y="9"/>
                  </a:lnTo>
                  <a:lnTo>
                    <a:pt x="0" y="0"/>
                  </a:lnTo>
                  <a:lnTo>
                    <a:pt x="0" y="9"/>
                  </a:lnTo>
                  <a:close/>
                </a:path>
              </a:pathLst>
            </a:custGeom>
            <a:solidFill>
              <a:srgbClr val="E1E1E1"/>
            </a:solidFill>
            <a:ln w="3175">
              <a:solidFill>
                <a:srgbClr val="000000"/>
              </a:solidFill>
              <a:prstDash val="solid"/>
              <a:round/>
              <a:headEnd/>
              <a:tailEnd/>
            </a:ln>
          </p:spPr>
          <p:txBody>
            <a:bodyPr/>
            <a:lstStyle/>
            <a:p>
              <a:endParaRPr lang="en-US"/>
            </a:p>
          </p:txBody>
        </p:sp>
        <p:sp>
          <p:nvSpPr>
            <p:cNvPr id="36012" name="Freeform 4458"/>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36013" name="Freeform 4459"/>
            <p:cNvSpPr>
              <a:spLocks/>
            </p:cNvSpPr>
            <p:nvPr/>
          </p:nvSpPr>
          <p:spPr bwMode="auto">
            <a:xfrm>
              <a:off x="1131" y="2211"/>
              <a:ext cx="5" cy="2"/>
            </a:xfrm>
            <a:custGeom>
              <a:avLst/>
              <a:gdLst>
                <a:gd name="T0" fmla="*/ 31 w 4"/>
                <a:gd name="T1" fmla="*/ 0 h 2"/>
                <a:gd name="T2" fmla="*/ 31 w 4"/>
                <a:gd name="T3" fmla="*/ 0 h 2"/>
                <a:gd name="T4" fmla="*/ 20 w 4"/>
                <a:gd name="T5" fmla="*/ 0 h 2"/>
                <a:gd name="T6" fmla="*/ 20 w 4"/>
                <a:gd name="T7" fmla="*/ 0 h 2"/>
                <a:gd name="T8" fmla="*/ 0 w 4"/>
                <a:gd name="T9" fmla="*/ 0 h 2"/>
                <a:gd name="T10" fmla="*/ 20 w 4"/>
                <a:gd name="T11" fmla="*/ 0 h 2"/>
                <a:gd name="T12" fmla="*/ 31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6014" name="Freeform 4460"/>
            <p:cNvSpPr>
              <a:spLocks/>
            </p:cNvSpPr>
            <p:nvPr/>
          </p:nvSpPr>
          <p:spPr bwMode="auto">
            <a:xfrm>
              <a:off x="1127" y="2211"/>
              <a:ext cx="4" cy="3"/>
            </a:xfrm>
            <a:custGeom>
              <a:avLst/>
              <a:gdLst>
                <a:gd name="T0" fmla="*/ 37 w 3"/>
                <a:gd name="T1" fmla="*/ 0 h 2"/>
                <a:gd name="T2" fmla="*/ 37 w 3"/>
                <a:gd name="T3" fmla="*/ 0 h 2"/>
                <a:gd name="T4" fmla="*/ 0 w 3"/>
                <a:gd name="T5" fmla="*/ 0 h 2"/>
                <a:gd name="T6" fmla="*/ 0 w 3"/>
                <a:gd name="T7" fmla="*/ 93 h 2"/>
                <a:gd name="T8" fmla="*/ 0 w 3"/>
                <a:gd name="T9" fmla="*/ 0 h 2"/>
                <a:gd name="T10" fmla="*/ 37 w 3"/>
                <a:gd name="T11" fmla="*/ 0 h 2"/>
                <a:gd name="T12" fmla="*/ 37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6015" name="Freeform 4461"/>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6016" name="Freeform 4462"/>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017" name="Freeform 4463"/>
            <p:cNvSpPr>
              <a:spLocks/>
            </p:cNvSpPr>
            <p:nvPr/>
          </p:nvSpPr>
          <p:spPr bwMode="auto">
            <a:xfrm>
              <a:off x="1396" y="2238"/>
              <a:ext cx="5" cy="2"/>
            </a:xfrm>
            <a:custGeom>
              <a:avLst/>
              <a:gdLst>
                <a:gd name="T0" fmla="*/ 287 w 3"/>
                <a:gd name="T1" fmla="*/ 0 h 2"/>
                <a:gd name="T2" fmla="*/ 287 w 3"/>
                <a:gd name="T3" fmla="*/ 2 h 2"/>
                <a:gd name="T4" fmla="*/ 0 w 3"/>
                <a:gd name="T5" fmla="*/ 2 h 2"/>
                <a:gd name="T6" fmla="*/ 0 w 3"/>
                <a:gd name="T7" fmla="*/ 0 h 2"/>
                <a:gd name="T8" fmla="*/ 0 w 3"/>
                <a:gd name="T9" fmla="*/ 2 h 2"/>
                <a:gd name="T10" fmla="*/ 287 w 3"/>
                <a:gd name="T11" fmla="*/ 2 h 2"/>
                <a:gd name="T12" fmla="*/ 287 w 3"/>
                <a:gd name="T13" fmla="*/ 0 h 2"/>
                <a:gd name="T14" fmla="*/ 287 w 3"/>
                <a:gd name="T15" fmla="*/ 2 h 2"/>
                <a:gd name="T16" fmla="*/ 287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6018" name="Freeform 4464"/>
            <p:cNvSpPr>
              <a:spLocks/>
            </p:cNvSpPr>
            <p:nvPr/>
          </p:nvSpPr>
          <p:spPr bwMode="auto">
            <a:xfrm>
              <a:off x="1388" y="2240"/>
              <a:ext cx="5" cy="2"/>
            </a:xfrm>
            <a:custGeom>
              <a:avLst/>
              <a:gdLst>
                <a:gd name="T0" fmla="*/ 287 w 3"/>
                <a:gd name="T1" fmla="*/ 0 h 2"/>
                <a:gd name="T2" fmla="*/ 0 w 3"/>
                <a:gd name="T3" fmla="*/ 0 h 2"/>
                <a:gd name="T4" fmla="*/ 287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6019" name="Rectangle 4465"/>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6020" name="Freeform 4466"/>
            <p:cNvSpPr>
              <a:spLocks/>
            </p:cNvSpPr>
            <p:nvPr/>
          </p:nvSpPr>
          <p:spPr bwMode="auto">
            <a:xfrm>
              <a:off x="1268" y="2208"/>
              <a:ext cx="61" cy="50"/>
            </a:xfrm>
            <a:custGeom>
              <a:avLst/>
              <a:gdLst>
                <a:gd name="T0" fmla="*/ 14 w 54"/>
                <a:gd name="T1" fmla="*/ 20 h 41"/>
                <a:gd name="T2" fmla="*/ 2 w 54"/>
                <a:gd name="T3" fmla="*/ 107 h 41"/>
                <a:gd name="T4" fmla="*/ 0 w 54"/>
                <a:gd name="T5" fmla="*/ 133 h 41"/>
                <a:gd name="T6" fmla="*/ 0 w 54"/>
                <a:gd name="T7" fmla="*/ 199 h 41"/>
                <a:gd name="T8" fmla="*/ 20 w 54"/>
                <a:gd name="T9" fmla="*/ 243 h 41"/>
                <a:gd name="T10" fmla="*/ 33 w 54"/>
                <a:gd name="T11" fmla="*/ 183 h 41"/>
                <a:gd name="T12" fmla="*/ 66 w 54"/>
                <a:gd name="T13" fmla="*/ 159 h 41"/>
                <a:gd name="T14" fmla="*/ 86 w 54"/>
                <a:gd name="T15" fmla="*/ 171 h 41"/>
                <a:gd name="T16" fmla="*/ 141 w 54"/>
                <a:gd name="T17" fmla="*/ 171 h 41"/>
                <a:gd name="T18" fmla="*/ 162 w 54"/>
                <a:gd name="T19" fmla="*/ 133 h 41"/>
                <a:gd name="T20" fmla="*/ 111 w 54"/>
                <a:gd name="T21" fmla="*/ 89 h 41"/>
                <a:gd name="T22" fmla="*/ 125 w 54"/>
                <a:gd name="T23" fmla="*/ 60 h 41"/>
                <a:gd name="T24" fmla="*/ 98 w 54"/>
                <a:gd name="T25" fmla="*/ 49 h 41"/>
                <a:gd name="T26" fmla="*/ 33 w 54"/>
                <a:gd name="T27" fmla="*/ 0 h 41"/>
                <a:gd name="T28" fmla="*/ 14 w 54"/>
                <a:gd name="T29" fmla="*/ 20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36021" name="Freeform 4467"/>
            <p:cNvSpPr>
              <a:spLocks/>
            </p:cNvSpPr>
            <p:nvPr/>
          </p:nvSpPr>
          <p:spPr bwMode="auto">
            <a:xfrm>
              <a:off x="1221" y="2208"/>
              <a:ext cx="52" cy="43"/>
            </a:xfrm>
            <a:custGeom>
              <a:avLst/>
              <a:gdLst>
                <a:gd name="T0" fmla="*/ 163 w 45"/>
                <a:gd name="T1" fmla="*/ 25 h 34"/>
                <a:gd name="T2" fmla="*/ 159 w 45"/>
                <a:gd name="T3" fmla="*/ 144 h 34"/>
                <a:gd name="T4" fmla="*/ 148 w 45"/>
                <a:gd name="T5" fmla="*/ 182 h 34"/>
                <a:gd name="T6" fmla="*/ 148 w 45"/>
                <a:gd name="T7" fmla="*/ 280 h 34"/>
                <a:gd name="T8" fmla="*/ 94 w 45"/>
                <a:gd name="T9" fmla="*/ 253 h 34"/>
                <a:gd name="T10" fmla="*/ 37 w 45"/>
                <a:gd name="T11" fmla="*/ 253 h 34"/>
                <a:gd name="T12" fmla="*/ 0 w 45"/>
                <a:gd name="T13" fmla="*/ 219 h 34"/>
                <a:gd name="T14" fmla="*/ 24 w 45"/>
                <a:gd name="T15" fmla="*/ 182 h 34"/>
                <a:gd name="T16" fmla="*/ 80 w 45"/>
                <a:gd name="T17" fmla="*/ 197 h 34"/>
                <a:gd name="T18" fmla="*/ 121 w 45"/>
                <a:gd name="T19" fmla="*/ 197 h 34"/>
                <a:gd name="T20" fmla="*/ 106 w 45"/>
                <a:gd name="T21" fmla="*/ 82 h 34"/>
                <a:gd name="T22" fmla="*/ 80 w 45"/>
                <a:gd name="T23" fmla="*/ 40 h 34"/>
                <a:gd name="T24" fmla="*/ 69 w 45"/>
                <a:gd name="T25" fmla="*/ 0 h 34"/>
                <a:gd name="T26" fmla="*/ 136 w 45"/>
                <a:gd name="T27" fmla="*/ 25 h 34"/>
                <a:gd name="T28" fmla="*/ 163 w 45"/>
                <a:gd name="T29" fmla="*/ 25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prstDash val="solid"/>
              <a:round/>
              <a:headEnd/>
              <a:tailEnd/>
            </a:ln>
          </p:spPr>
          <p:txBody>
            <a:bodyPr/>
            <a:lstStyle/>
            <a:p>
              <a:endParaRPr lang="en-US"/>
            </a:p>
          </p:txBody>
        </p:sp>
        <p:sp>
          <p:nvSpPr>
            <p:cNvPr id="36022" name="Freeform 4468"/>
            <p:cNvSpPr>
              <a:spLocks/>
            </p:cNvSpPr>
            <p:nvPr/>
          </p:nvSpPr>
          <p:spPr bwMode="auto">
            <a:xfrm>
              <a:off x="1268" y="2164"/>
              <a:ext cx="2" cy="3"/>
            </a:xfrm>
            <a:custGeom>
              <a:avLst/>
              <a:gdLst>
                <a:gd name="T0" fmla="*/ 2 w 2"/>
                <a:gd name="T1" fmla="*/ 93 h 2"/>
                <a:gd name="T2" fmla="*/ 0 w 2"/>
                <a:gd name="T3" fmla="*/ 93 h 2"/>
                <a:gd name="T4" fmla="*/ 0 w 2"/>
                <a:gd name="T5" fmla="*/ 0 h 2"/>
                <a:gd name="T6" fmla="*/ 2 w 2"/>
                <a:gd name="T7" fmla="*/ 93 h 2"/>
                <a:gd name="T8" fmla="*/ 2 w 2"/>
                <a:gd name="T9" fmla="*/ 93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2"/>
                  </a:moveTo>
                  <a:lnTo>
                    <a:pt x="0" y="2"/>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6023" name="Freeform 4469"/>
            <p:cNvSpPr>
              <a:spLocks/>
            </p:cNvSpPr>
            <p:nvPr/>
          </p:nvSpPr>
          <p:spPr bwMode="auto">
            <a:xfrm>
              <a:off x="1276" y="2164"/>
              <a:ext cx="5" cy="3"/>
            </a:xfrm>
            <a:custGeom>
              <a:avLst/>
              <a:gdLst>
                <a:gd name="T0" fmla="*/ 31 w 4"/>
                <a:gd name="T1" fmla="*/ 93 h 2"/>
                <a:gd name="T2" fmla="*/ 0 w 4"/>
                <a:gd name="T3" fmla="*/ 0 h 2"/>
                <a:gd name="T4" fmla="*/ 20 w 4"/>
                <a:gd name="T5" fmla="*/ 93 h 2"/>
                <a:gd name="T6" fmla="*/ 31 w 4"/>
                <a:gd name="T7" fmla="*/ 93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2"/>
                  </a:moveTo>
                  <a:lnTo>
                    <a:pt x="0" y="0"/>
                  </a:lnTo>
                  <a:lnTo>
                    <a:pt x="2" y="2"/>
                  </a:lnTo>
                  <a:lnTo>
                    <a:pt x="4" y="2"/>
                  </a:lnTo>
                  <a:close/>
                </a:path>
              </a:pathLst>
            </a:custGeom>
            <a:solidFill>
              <a:srgbClr val="E1E1E1"/>
            </a:solidFill>
            <a:ln w="3175">
              <a:solidFill>
                <a:srgbClr val="000000"/>
              </a:solidFill>
              <a:prstDash val="solid"/>
              <a:round/>
              <a:headEnd/>
              <a:tailEnd/>
            </a:ln>
          </p:spPr>
          <p:txBody>
            <a:bodyPr/>
            <a:lstStyle/>
            <a:p>
              <a:endParaRPr lang="en-US"/>
            </a:p>
          </p:txBody>
        </p:sp>
        <p:sp>
          <p:nvSpPr>
            <p:cNvPr id="36024" name="Freeform 4470"/>
            <p:cNvSpPr>
              <a:spLocks/>
            </p:cNvSpPr>
            <p:nvPr/>
          </p:nvSpPr>
          <p:spPr bwMode="auto">
            <a:xfrm>
              <a:off x="1448" y="2338"/>
              <a:ext cx="4" cy="5"/>
            </a:xfrm>
            <a:custGeom>
              <a:avLst/>
              <a:gdLst>
                <a:gd name="T0" fmla="*/ 2 w 5"/>
                <a:gd name="T1" fmla="*/ 31 h 4"/>
                <a:gd name="T2" fmla="*/ 0 w 5"/>
                <a:gd name="T3" fmla="*/ 20 h 4"/>
                <a:gd name="T4" fmla="*/ 2 w 5"/>
                <a:gd name="T5" fmla="*/ 0 h 4"/>
                <a:gd name="T6" fmla="*/ 2 w 5"/>
                <a:gd name="T7" fmla="*/ 31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3" y="4"/>
                  </a:moveTo>
                  <a:lnTo>
                    <a:pt x="0" y="2"/>
                  </a:lnTo>
                  <a:lnTo>
                    <a:pt x="5" y="0"/>
                  </a:lnTo>
                  <a:lnTo>
                    <a:pt x="3" y="4"/>
                  </a:lnTo>
                  <a:close/>
                </a:path>
              </a:pathLst>
            </a:custGeom>
            <a:solidFill>
              <a:srgbClr val="E1E1E1"/>
            </a:solidFill>
            <a:ln w="3175">
              <a:solidFill>
                <a:srgbClr val="000000"/>
              </a:solidFill>
              <a:prstDash val="solid"/>
              <a:round/>
              <a:headEnd/>
              <a:tailEnd/>
            </a:ln>
          </p:spPr>
          <p:txBody>
            <a:bodyPr/>
            <a:lstStyle/>
            <a:p>
              <a:endParaRPr lang="en-US"/>
            </a:p>
          </p:txBody>
        </p:sp>
        <p:sp>
          <p:nvSpPr>
            <p:cNvPr id="36025" name="Freeform 4471"/>
            <p:cNvSpPr>
              <a:spLocks/>
            </p:cNvSpPr>
            <p:nvPr/>
          </p:nvSpPr>
          <p:spPr bwMode="auto">
            <a:xfrm>
              <a:off x="1009" y="2403"/>
              <a:ext cx="57" cy="67"/>
            </a:xfrm>
            <a:custGeom>
              <a:avLst/>
              <a:gdLst>
                <a:gd name="T0" fmla="*/ 26 w 52"/>
                <a:gd name="T1" fmla="*/ 196 h 54"/>
                <a:gd name="T2" fmla="*/ 0 w 52"/>
                <a:gd name="T3" fmla="*/ 96 h 54"/>
                <a:gd name="T4" fmla="*/ 2 w 52"/>
                <a:gd name="T5" fmla="*/ 50 h 54"/>
                <a:gd name="T6" fmla="*/ 2 w 52"/>
                <a:gd name="T7" fmla="*/ 26 h 54"/>
                <a:gd name="T8" fmla="*/ 4 w 52"/>
                <a:gd name="T9" fmla="*/ 0 h 54"/>
                <a:gd name="T10" fmla="*/ 60 w 52"/>
                <a:gd name="T11" fmla="*/ 26 h 54"/>
                <a:gd name="T12" fmla="*/ 79 w 52"/>
                <a:gd name="T13" fmla="*/ 26 h 54"/>
                <a:gd name="T14" fmla="*/ 103 w 52"/>
                <a:gd name="T15" fmla="*/ 110 h 54"/>
                <a:gd name="T16" fmla="*/ 119 w 52"/>
                <a:gd name="T17" fmla="*/ 196 h 54"/>
                <a:gd name="T18" fmla="*/ 103 w 52"/>
                <a:gd name="T19" fmla="*/ 208 h 54"/>
                <a:gd name="T20" fmla="*/ 103 w 52"/>
                <a:gd name="T21" fmla="*/ 295 h 54"/>
                <a:gd name="T22" fmla="*/ 103 w 52"/>
                <a:gd name="T23" fmla="*/ 376 h 54"/>
                <a:gd name="T24" fmla="*/ 87 w 52"/>
                <a:gd name="T25" fmla="*/ 295 h 54"/>
                <a:gd name="T26" fmla="*/ 87 w 52"/>
                <a:gd name="T27" fmla="*/ 324 h 54"/>
                <a:gd name="T28" fmla="*/ 75 w 52"/>
                <a:gd name="T29" fmla="*/ 295 h 54"/>
                <a:gd name="T30" fmla="*/ 71 w 52"/>
                <a:gd name="T31" fmla="*/ 230 h 54"/>
                <a:gd name="T32" fmla="*/ 43 w 52"/>
                <a:gd name="T33" fmla="*/ 165 h 54"/>
                <a:gd name="T34" fmla="*/ 20 w 52"/>
                <a:gd name="T35" fmla="*/ 110 h 54"/>
                <a:gd name="T36" fmla="*/ 32 w 52"/>
                <a:gd name="T37" fmla="*/ 165 h 54"/>
                <a:gd name="T38" fmla="*/ 26 w 52"/>
                <a:gd name="T39" fmla="*/ 196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prstDash val="solid"/>
              <a:round/>
              <a:headEnd/>
              <a:tailEnd/>
            </a:ln>
          </p:spPr>
          <p:txBody>
            <a:bodyPr/>
            <a:lstStyle/>
            <a:p>
              <a:endParaRPr lang="en-US"/>
            </a:p>
          </p:txBody>
        </p:sp>
        <p:sp>
          <p:nvSpPr>
            <p:cNvPr id="36026" name="Freeform 4472"/>
            <p:cNvSpPr>
              <a:spLocks/>
            </p:cNvSpPr>
            <p:nvPr/>
          </p:nvSpPr>
          <p:spPr bwMode="auto">
            <a:xfrm>
              <a:off x="1288" y="2370"/>
              <a:ext cx="6" cy="2"/>
            </a:xfrm>
            <a:custGeom>
              <a:avLst/>
              <a:gdLst>
                <a:gd name="T0" fmla="*/ 0 w 5"/>
                <a:gd name="T1" fmla="*/ 0 h 2"/>
                <a:gd name="T2" fmla="*/ 24 w 5"/>
                <a:gd name="T3" fmla="*/ 2 h 2"/>
                <a:gd name="T4" fmla="*/ 0 w 5"/>
                <a:gd name="T5" fmla="*/ 0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5"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027" name="Freeform 4473"/>
            <p:cNvSpPr>
              <a:spLocks/>
            </p:cNvSpPr>
            <p:nvPr/>
          </p:nvSpPr>
          <p:spPr bwMode="auto">
            <a:xfrm>
              <a:off x="1475" y="2352"/>
              <a:ext cx="1" cy="6"/>
            </a:xfrm>
            <a:custGeom>
              <a:avLst/>
              <a:gdLst>
                <a:gd name="T0" fmla="*/ 1 w 2"/>
                <a:gd name="T1" fmla="*/ 24 h 5"/>
                <a:gd name="T2" fmla="*/ 0 w 2"/>
                <a:gd name="T3" fmla="*/ 24 h 5"/>
                <a:gd name="T4" fmla="*/ 0 w 2"/>
                <a:gd name="T5" fmla="*/ 0 h 5"/>
                <a:gd name="T6" fmla="*/ 1 w 2"/>
                <a:gd name="T7" fmla="*/ 24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5"/>
                  </a:lnTo>
                  <a:lnTo>
                    <a:pt x="0" y="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6028" name="Freeform 4474"/>
            <p:cNvSpPr>
              <a:spLocks/>
            </p:cNvSpPr>
            <p:nvPr/>
          </p:nvSpPr>
          <p:spPr bwMode="auto">
            <a:xfrm>
              <a:off x="1443" y="2305"/>
              <a:ext cx="5" cy="5"/>
            </a:xfrm>
            <a:custGeom>
              <a:avLst/>
              <a:gdLst>
                <a:gd name="T0" fmla="*/ 31 w 4"/>
                <a:gd name="T1" fmla="*/ 3 h 5"/>
                <a:gd name="T2" fmla="*/ 20 w 4"/>
                <a:gd name="T3" fmla="*/ 5 h 5"/>
                <a:gd name="T4" fmla="*/ 0 w 4"/>
                <a:gd name="T5" fmla="*/ 0 h 5"/>
                <a:gd name="T6" fmla="*/ 31 w 4"/>
                <a:gd name="T7" fmla="*/ 0 h 5"/>
                <a:gd name="T8" fmla="*/ 31 w 4"/>
                <a:gd name="T9" fmla="*/ 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3"/>
                  </a:moveTo>
                  <a:lnTo>
                    <a:pt x="2" y="5"/>
                  </a:lnTo>
                  <a:lnTo>
                    <a:pt x="0" y="0"/>
                  </a:lnTo>
                  <a:lnTo>
                    <a:pt x="4"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36029" name="Freeform 4475"/>
            <p:cNvSpPr>
              <a:spLocks/>
            </p:cNvSpPr>
            <p:nvPr/>
          </p:nvSpPr>
          <p:spPr bwMode="auto">
            <a:xfrm>
              <a:off x="940" y="2328"/>
              <a:ext cx="40" cy="30"/>
            </a:xfrm>
            <a:custGeom>
              <a:avLst/>
              <a:gdLst>
                <a:gd name="T0" fmla="*/ 91 w 36"/>
                <a:gd name="T1" fmla="*/ 148 h 24"/>
                <a:gd name="T2" fmla="*/ 87 w 36"/>
                <a:gd name="T3" fmla="*/ 185 h 24"/>
                <a:gd name="T4" fmla="*/ 63 w 36"/>
                <a:gd name="T5" fmla="*/ 169 h 24"/>
                <a:gd name="T6" fmla="*/ 30 w 36"/>
                <a:gd name="T7" fmla="*/ 125 h 24"/>
                <a:gd name="T8" fmla="*/ 0 w 36"/>
                <a:gd name="T9" fmla="*/ 94 h 24"/>
                <a:gd name="T10" fmla="*/ 37 w 36"/>
                <a:gd name="T11" fmla="*/ 0 h 24"/>
                <a:gd name="T12" fmla="*/ 63 w 36"/>
                <a:gd name="T13" fmla="*/ 61 h 24"/>
                <a:gd name="T14" fmla="*/ 91 w 36"/>
                <a:gd name="T15" fmla="*/ 76 h 24"/>
                <a:gd name="T16" fmla="*/ 91 w 36"/>
                <a:gd name="T17" fmla="*/ 14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prstDash val="solid"/>
              <a:round/>
              <a:headEnd/>
              <a:tailEnd/>
            </a:ln>
          </p:spPr>
          <p:txBody>
            <a:bodyPr/>
            <a:lstStyle/>
            <a:p>
              <a:endParaRPr lang="en-US"/>
            </a:p>
          </p:txBody>
        </p:sp>
        <p:sp>
          <p:nvSpPr>
            <p:cNvPr id="36030" name="Freeform 4476"/>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2">
                  <a:moveTo>
                    <a:pt x="2" y="2"/>
                  </a:moveTo>
                  <a:lnTo>
                    <a:pt x="2" y="0"/>
                  </a:ln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6031" name="Freeform 4477"/>
            <p:cNvSpPr>
              <a:spLocks/>
            </p:cNvSpPr>
            <p:nvPr/>
          </p:nvSpPr>
          <p:spPr bwMode="auto">
            <a:xfrm>
              <a:off x="1436" y="2375"/>
              <a:ext cx="3" cy="4"/>
            </a:xfrm>
            <a:custGeom>
              <a:avLst/>
              <a:gdLst>
                <a:gd name="T0" fmla="*/ 93 w 2"/>
                <a:gd name="T1" fmla="*/ 0 h 3"/>
                <a:gd name="T2" fmla="*/ 93 w 2"/>
                <a:gd name="T3" fmla="*/ 37 h 3"/>
                <a:gd name="T4" fmla="*/ 0 w 2"/>
                <a:gd name="T5" fmla="*/ 0 h 3"/>
                <a:gd name="T6" fmla="*/ 93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6032" name="Freeform 4478"/>
            <p:cNvSpPr>
              <a:spLocks/>
            </p:cNvSpPr>
            <p:nvPr/>
          </p:nvSpPr>
          <p:spPr bwMode="auto">
            <a:xfrm>
              <a:off x="955" y="2296"/>
              <a:ext cx="109" cy="65"/>
            </a:xfrm>
            <a:custGeom>
              <a:avLst/>
              <a:gdLst>
                <a:gd name="T0" fmla="*/ 146 w 97"/>
                <a:gd name="T1" fmla="*/ 270 h 52"/>
                <a:gd name="T2" fmla="*/ 129 w 97"/>
                <a:gd name="T3" fmla="*/ 289 h 52"/>
                <a:gd name="T4" fmla="*/ 111 w 97"/>
                <a:gd name="T5" fmla="*/ 325 h 52"/>
                <a:gd name="T6" fmla="*/ 99 w 97"/>
                <a:gd name="T7" fmla="*/ 388 h 52"/>
                <a:gd name="T8" fmla="*/ 89 w 97"/>
                <a:gd name="T9" fmla="*/ 388 h 52"/>
                <a:gd name="T10" fmla="*/ 84 w 97"/>
                <a:gd name="T11" fmla="*/ 338 h 52"/>
                <a:gd name="T12" fmla="*/ 62 w 97"/>
                <a:gd name="T13" fmla="*/ 338 h 52"/>
                <a:gd name="T14" fmla="*/ 62 w 97"/>
                <a:gd name="T15" fmla="*/ 270 h 52"/>
                <a:gd name="T16" fmla="*/ 27 w 97"/>
                <a:gd name="T17" fmla="*/ 260 h 52"/>
                <a:gd name="T18" fmla="*/ 0 w 97"/>
                <a:gd name="T19" fmla="*/ 195 h 52"/>
                <a:gd name="T20" fmla="*/ 27 w 97"/>
                <a:gd name="T21" fmla="*/ 94 h 52"/>
                <a:gd name="T22" fmla="*/ 54 w 97"/>
                <a:gd name="T23" fmla="*/ 25 h 52"/>
                <a:gd name="T24" fmla="*/ 62 w 97"/>
                <a:gd name="T25" fmla="*/ 25 h 52"/>
                <a:gd name="T26" fmla="*/ 111 w 97"/>
                <a:gd name="T27" fmla="*/ 25 h 52"/>
                <a:gd name="T28" fmla="*/ 146 w 97"/>
                <a:gd name="T29" fmla="*/ 0 h 52"/>
                <a:gd name="T30" fmla="*/ 183 w 97"/>
                <a:gd name="T31" fmla="*/ 0 h 52"/>
                <a:gd name="T32" fmla="*/ 227 w 97"/>
                <a:gd name="T33" fmla="*/ 25 h 52"/>
                <a:gd name="T34" fmla="*/ 249 w 97"/>
                <a:gd name="T35" fmla="*/ 56 h 52"/>
                <a:gd name="T36" fmla="*/ 245 w 97"/>
                <a:gd name="T37" fmla="*/ 56 h 52"/>
                <a:gd name="T38" fmla="*/ 245 w 97"/>
                <a:gd name="T39" fmla="*/ 76 h 52"/>
                <a:gd name="T40" fmla="*/ 256 w 97"/>
                <a:gd name="T41" fmla="*/ 76 h 52"/>
                <a:gd name="T42" fmla="*/ 275 w 97"/>
                <a:gd name="T43" fmla="*/ 125 h 52"/>
                <a:gd name="T44" fmla="*/ 245 w 97"/>
                <a:gd name="T45" fmla="*/ 148 h 52"/>
                <a:gd name="T46" fmla="*/ 203 w 97"/>
                <a:gd name="T47" fmla="*/ 169 h 52"/>
                <a:gd name="T48" fmla="*/ 146 w 97"/>
                <a:gd name="T49" fmla="*/ 270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prstDash val="solid"/>
              <a:round/>
              <a:headEnd/>
              <a:tailEnd/>
            </a:ln>
          </p:spPr>
          <p:txBody>
            <a:bodyPr/>
            <a:lstStyle/>
            <a:p>
              <a:endParaRPr lang="en-US"/>
            </a:p>
          </p:txBody>
        </p:sp>
        <p:sp>
          <p:nvSpPr>
            <p:cNvPr id="36033" name="Freeform 4479"/>
            <p:cNvSpPr>
              <a:spLocks/>
            </p:cNvSpPr>
            <p:nvPr/>
          </p:nvSpPr>
          <p:spPr bwMode="auto">
            <a:xfrm>
              <a:off x="1448" y="2319"/>
              <a:ext cx="4" cy="9"/>
            </a:xfrm>
            <a:custGeom>
              <a:avLst/>
              <a:gdLst>
                <a:gd name="T0" fmla="*/ 2 w 5"/>
                <a:gd name="T1" fmla="*/ 66 h 7"/>
                <a:gd name="T2" fmla="*/ 0 w 5"/>
                <a:gd name="T3" fmla="*/ 0 h 7"/>
                <a:gd name="T4" fmla="*/ 2 w 5"/>
                <a:gd name="T5" fmla="*/ 66 h 7"/>
                <a:gd name="T6" fmla="*/ 0 60000 65536"/>
                <a:gd name="T7" fmla="*/ 0 60000 65536"/>
                <a:gd name="T8" fmla="*/ 0 60000 65536"/>
              </a:gdLst>
              <a:ahLst/>
              <a:cxnLst>
                <a:cxn ang="T6">
                  <a:pos x="T0" y="T1"/>
                </a:cxn>
                <a:cxn ang="T7">
                  <a:pos x="T2" y="T3"/>
                </a:cxn>
                <a:cxn ang="T8">
                  <a:pos x="T4" y="T5"/>
                </a:cxn>
              </a:cxnLst>
              <a:rect l="0" t="0" r="r" b="b"/>
              <a:pathLst>
                <a:path w="5" h="7">
                  <a:moveTo>
                    <a:pt x="5" y="7"/>
                  </a:moveTo>
                  <a:lnTo>
                    <a:pt x="0" y="0"/>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36034" name="Freeform 4480"/>
            <p:cNvSpPr>
              <a:spLocks/>
            </p:cNvSpPr>
            <p:nvPr/>
          </p:nvSpPr>
          <p:spPr bwMode="auto">
            <a:xfrm>
              <a:off x="982" y="2317"/>
              <a:ext cx="82" cy="91"/>
            </a:xfrm>
            <a:custGeom>
              <a:avLst/>
              <a:gdLst>
                <a:gd name="T0" fmla="*/ 79 w 73"/>
                <a:gd name="T1" fmla="*/ 138 h 73"/>
                <a:gd name="T2" fmla="*/ 61 w 73"/>
                <a:gd name="T3" fmla="*/ 150 h 73"/>
                <a:gd name="T4" fmla="*/ 39 w 73"/>
                <a:gd name="T5" fmla="*/ 187 h 73"/>
                <a:gd name="T6" fmla="*/ 27 w 73"/>
                <a:gd name="T7" fmla="*/ 258 h 73"/>
                <a:gd name="T8" fmla="*/ 19 w 73"/>
                <a:gd name="T9" fmla="*/ 258 h 73"/>
                <a:gd name="T10" fmla="*/ 0 w 73"/>
                <a:gd name="T11" fmla="*/ 277 h 73"/>
                <a:gd name="T12" fmla="*/ 39 w 73"/>
                <a:gd name="T13" fmla="*/ 379 h 73"/>
                <a:gd name="T14" fmla="*/ 79 w 73"/>
                <a:gd name="T15" fmla="*/ 500 h 73"/>
                <a:gd name="T16" fmla="*/ 143 w 73"/>
                <a:gd name="T17" fmla="*/ 529 h 73"/>
                <a:gd name="T18" fmla="*/ 165 w 73"/>
                <a:gd name="T19" fmla="*/ 529 h 73"/>
                <a:gd name="T20" fmla="*/ 165 w 73"/>
                <a:gd name="T21" fmla="*/ 441 h 73"/>
                <a:gd name="T22" fmla="*/ 180 w 73"/>
                <a:gd name="T23" fmla="*/ 379 h 73"/>
                <a:gd name="T24" fmla="*/ 183 w 73"/>
                <a:gd name="T25" fmla="*/ 290 h 73"/>
                <a:gd name="T26" fmla="*/ 185 w 73"/>
                <a:gd name="T27" fmla="*/ 325 h 73"/>
                <a:gd name="T28" fmla="*/ 185 w 73"/>
                <a:gd name="T29" fmla="*/ 228 h 73"/>
                <a:gd name="T30" fmla="*/ 198 w 73"/>
                <a:gd name="T31" fmla="*/ 120 h 73"/>
                <a:gd name="T32" fmla="*/ 198 w 73"/>
                <a:gd name="T33" fmla="*/ 2 h 73"/>
                <a:gd name="T34" fmla="*/ 207 w 73"/>
                <a:gd name="T35" fmla="*/ 0 h 73"/>
                <a:gd name="T36" fmla="*/ 180 w 73"/>
                <a:gd name="T37" fmla="*/ 2 h 73"/>
                <a:gd name="T38" fmla="*/ 134 w 73"/>
                <a:gd name="T39" fmla="*/ 32 h 73"/>
                <a:gd name="T40" fmla="*/ 79 w 73"/>
                <a:gd name="T41" fmla="*/ 138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prstDash val="solid"/>
              <a:round/>
              <a:headEnd/>
              <a:tailEnd/>
            </a:ln>
          </p:spPr>
          <p:txBody>
            <a:bodyPr/>
            <a:lstStyle/>
            <a:p>
              <a:endParaRPr lang="en-US"/>
            </a:p>
          </p:txBody>
        </p:sp>
        <p:sp>
          <p:nvSpPr>
            <p:cNvPr id="36035" name="Freeform 4481"/>
            <p:cNvSpPr>
              <a:spLocks/>
            </p:cNvSpPr>
            <p:nvPr/>
          </p:nvSpPr>
          <p:spPr bwMode="auto">
            <a:xfrm>
              <a:off x="1445" y="2352"/>
              <a:ext cx="3" cy="6"/>
            </a:xfrm>
            <a:custGeom>
              <a:avLst/>
              <a:gdLst>
                <a:gd name="T0" fmla="*/ 93 w 2"/>
                <a:gd name="T1" fmla="*/ 24 h 5"/>
                <a:gd name="T2" fmla="*/ 93 w 2"/>
                <a:gd name="T3" fmla="*/ 0 h 5"/>
                <a:gd name="T4" fmla="*/ 0 w 2"/>
                <a:gd name="T5" fmla="*/ 17 h 5"/>
                <a:gd name="T6" fmla="*/ 93 w 2"/>
                <a:gd name="T7" fmla="*/ 24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2"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6036" name="Freeform 4482"/>
            <p:cNvSpPr>
              <a:spLocks/>
            </p:cNvSpPr>
            <p:nvPr/>
          </p:nvSpPr>
          <p:spPr bwMode="auto">
            <a:xfrm>
              <a:off x="1425" y="2270"/>
              <a:ext cx="4" cy="1"/>
            </a:xfrm>
            <a:custGeom>
              <a:avLst/>
              <a:gdLst>
                <a:gd name="T0" fmla="*/ 0 w 3"/>
                <a:gd name="T1" fmla="*/ 0 h 1"/>
                <a:gd name="T2" fmla="*/ 0 w 3"/>
                <a:gd name="T3" fmla="*/ 0 h 1"/>
                <a:gd name="T4" fmla="*/ 37 w 3"/>
                <a:gd name="T5" fmla="*/ 0 h 1"/>
                <a:gd name="T6" fmla="*/ 0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0"/>
                  </a:moveTo>
                  <a:lnTo>
                    <a:pt x="0" y="0"/>
                  </a:lnTo>
                  <a:lnTo>
                    <a:pt x="3"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037" name="Freeform 4483"/>
            <p:cNvSpPr>
              <a:spLocks/>
            </p:cNvSpPr>
            <p:nvPr/>
          </p:nvSpPr>
          <p:spPr bwMode="auto">
            <a:xfrm>
              <a:off x="1423" y="2263"/>
              <a:ext cx="2" cy="4"/>
            </a:xfrm>
            <a:custGeom>
              <a:avLst/>
              <a:gdLst>
                <a:gd name="T0" fmla="*/ 2 w 2"/>
                <a:gd name="T1" fmla="*/ 37 h 3"/>
                <a:gd name="T2" fmla="*/ 0 w 2"/>
                <a:gd name="T3" fmla="*/ 0 h 3"/>
                <a:gd name="T4" fmla="*/ 2 w 2"/>
                <a:gd name="T5" fmla="*/ 0 h 3"/>
                <a:gd name="T6" fmla="*/ 2 w 2"/>
                <a:gd name="T7" fmla="*/ 3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0"/>
                  </a:lnTo>
                  <a:lnTo>
                    <a:pt x="2"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36038" name="Freeform 4484"/>
            <p:cNvSpPr>
              <a:spLocks/>
            </p:cNvSpPr>
            <p:nvPr/>
          </p:nvSpPr>
          <p:spPr bwMode="auto">
            <a:xfrm>
              <a:off x="1439" y="2287"/>
              <a:ext cx="4" cy="7"/>
            </a:xfrm>
            <a:custGeom>
              <a:avLst/>
              <a:gdLst>
                <a:gd name="T0" fmla="*/ 37 w 3"/>
                <a:gd name="T1" fmla="*/ 0 h 5"/>
                <a:gd name="T2" fmla="*/ 37 w 3"/>
                <a:gd name="T3" fmla="*/ 57 h 5"/>
                <a:gd name="T4" fmla="*/ 0 w 3"/>
                <a:gd name="T5" fmla="*/ 108 h 5"/>
                <a:gd name="T6" fmla="*/ 37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3" y="0"/>
                  </a:moveTo>
                  <a:lnTo>
                    <a:pt x="3" y="3"/>
                  </a:lnTo>
                  <a:lnTo>
                    <a:pt x="0" y="5"/>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6039" name="Freeform 4485"/>
            <p:cNvSpPr>
              <a:spLocks/>
            </p:cNvSpPr>
            <p:nvPr/>
          </p:nvSpPr>
          <p:spPr bwMode="auto">
            <a:xfrm>
              <a:off x="1417" y="2244"/>
              <a:ext cx="5" cy="3"/>
            </a:xfrm>
            <a:custGeom>
              <a:avLst/>
              <a:gdLst>
                <a:gd name="T0" fmla="*/ 287 w 3"/>
                <a:gd name="T1" fmla="*/ 0 h 2"/>
                <a:gd name="T2" fmla="*/ 287 w 3"/>
                <a:gd name="T3" fmla="*/ 0 h 2"/>
                <a:gd name="T4" fmla="*/ 287 w 3"/>
                <a:gd name="T5" fmla="*/ 93 h 2"/>
                <a:gd name="T6" fmla="*/ 0 w 3"/>
                <a:gd name="T7" fmla="*/ 93 h 2"/>
                <a:gd name="T8" fmla="*/ 0 w 3"/>
                <a:gd name="T9" fmla="*/ 93 h 2"/>
                <a:gd name="T10" fmla="*/ 0 w 3"/>
                <a:gd name="T11" fmla="*/ 93 h 2"/>
                <a:gd name="T12" fmla="*/ 287 w 3"/>
                <a:gd name="T13" fmla="*/ 93 h 2"/>
                <a:gd name="T14" fmla="*/ 287 w 3"/>
                <a:gd name="T15" fmla="*/ 93 h 2"/>
                <a:gd name="T16" fmla="*/ 287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6040" name="Freeform 4486"/>
            <p:cNvSpPr>
              <a:spLocks/>
            </p:cNvSpPr>
            <p:nvPr/>
          </p:nvSpPr>
          <p:spPr bwMode="auto">
            <a:xfrm>
              <a:off x="1439" y="2270"/>
              <a:ext cx="4" cy="2"/>
            </a:xfrm>
            <a:custGeom>
              <a:avLst/>
              <a:gdLst>
                <a:gd name="T0" fmla="*/ 37 w 3"/>
                <a:gd name="T1" fmla="*/ 0 h 2"/>
                <a:gd name="T2" fmla="*/ 0 w 3"/>
                <a:gd name="T3" fmla="*/ 0 h 2"/>
                <a:gd name="T4" fmla="*/ 0 w 3"/>
                <a:gd name="T5" fmla="*/ 2 h 2"/>
                <a:gd name="T6" fmla="*/ 37 w 3"/>
                <a:gd name="T7" fmla="*/ 0 h 2"/>
                <a:gd name="T8" fmla="*/ 37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3" y="0"/>
                  </a:moveTo>
                  <a:lnTo>
                    <a:pt x="0" y="0"/>
                  </a:lnTo>
                  <a:lnTo>
                    <a:pt x="0"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6041" name="Freeform 4487"/>
            <p:cNvSpPr>
              <a:spLocks/>
            </p:cNvSpPr>
            <p:nvPr/>
          </p:nvSpPr>
          <p:spPr bwMode="auto">
            <a:xfrm>
              <a:off x="1439" y="2255"/>
              <a:ext cx="4" cy="6"/>
            </a:xfrm>
            <a:custGeom>
              <a:avLst/>
              <a:gdLst>
                <a:gd name="T0" fmla="*/ 37 w 3"/>
                <a:gd name="T1" fmla="*/ 24 h 5"/>
                <a:gd name="T2" fmla="*/ 37 w 3"/>
                <a:gd name="T3" fmla="*/ 24 h 5"/>
                <a:gd name="T4" fmla="*/ 0 w 3"/>
                <a:gd name="T5" fmla="*/ 17 h 5"/>
                <a:gd name="T6" fmla="*/ 0 w 3"/>
                <a:gd name="T7" fmla="*/ 0 h 5"/>
                <a:gd name="T8" fmla="*/ 37 w 3"/>
                <a:gd name="T9" fmla="*/ 17 h 5"/>
                <a:gd name="T10" fmla="*/ 37 w 3"/>
                <a:gd name="T11" fmla="*/ 24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prstDash val="solid"/>
              <a:round/>
              <a:headEnd/>
              <a:tailEnd/>
            </a:ln>
          </p:spPr>
          <p:txBody>
            <a:bodyPr/>
            <a:lstStyle/>
            <a:p>
              <a:endParaRPr lang="en-US"/>
            </a:p>
          </p:txBody>
        </p:sp>
        <p:sp>
          <p:nvSpPr>
            <p:cNvPr id="36042" name="Freeform 4488"/>
            <p:cNvSpPr>
              <a:spLocks/>
            </p:cNvSpPr>
            <p:nvPr/>
          </p:nvSpPr>
          <p:spPr bwMode="auto">
            <a:xfrm>
              <a:off x="961" y="2240"/>
              <a:ext cx="23" cy="56"/>
            </a:xfrm>
            <a:custGeom>
              <a:avLst/>
              <a:gdLst>
                <a:gd name="T0" fmla="*/ 31 w 21"/>
                <a:gd name="T1" fmla="*/ 259 h 45"/>
                <a:gd name="T2" fmla="*/ 5 w 21"/>
                <a:gd name="T3" fmla="*/ 322 h 45"/>
                <a:gd name="T4" fmla="*/ 0 w 21"/>
                <a:gd name="T5" fmla="*/ 322 h 45"/>
                <a:gd name="T6" fmla="*/ 3 w 21"/>
                <a:gd name="T7" fmla="*/ 208 h 45"/>
                <a:gd name="T8" fmla="*/ 5 w 21"/>
                <a:gd name="T9" fmla="*/ 88 h 45"/>
                <a:gd name="T10" fmla="*/ 43 w 21"/>
                <a:gd name="T11" fmla="*/ 0 h 45"/>
                <a:gd name="T12" fmla="*/ 47 w 21"/>
                <a:gd name="T13" fmla="*/ 21 h 45"/>
                <a:gd name="T14" fmla="*/ 39 w 21"/>
                <a:gd name="T15" fmla="*/ 137 h 45"/>
                <a:gd name="T16" fmla="*/ 31 w 21"/>
                <a:gd name="T17" fmla="*/ 259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prstDash val="solid"/>
              <a:round/>
              <a:headEnd/>
              <a:tailEnd/>
            </a:ln>
          </p:spPr>
          <p:txBody>
            <a:bodyPr/>
            <a:lstStyle/>
            <a:p>
              <a:endParaRPr lang="en-US"/>
            </a:p>
          </p:txBody>
        </p:sp>
        <p:sp>
          <p:nvSpPr>
            <p:cNvPr id="36043" name="Freeform 4489"/>
            <p:cNvSpPr>
              <a:spLocks/>
            </p:cNvSpPr>
            <p:nvPr/>
          </p:nvSpPr>
          <p:spPr bwMode="auto">
            <a:xfrm>
              <a:off x="906" y="2255"/>
              <a:ext cx="71" cy="88"/>
            </a:xfrm>
            <a:custGeom>
              <a:avLst/>
              <a:gdLst>
                <a:gd name="T0" fmla="*/ 14 w 64"/>
                <a:gd name="T1" fmla="*/ 439 h 71"/>
                <a:gd name="T2" fmla="*/ 0 w 64"/>
                <a:gd name="T3" fmla="*/ 395 h 71"/>
                <a:gd name="T4" fmla="*/ 0 w 64"/>
                <a:gd name="T5" fmla="*/ 315 h 71"/>
                <a:gd name="T6" fmla="*/ 30 w 64"/>
                <a:gd name="T7" fmla="*/ 209 h 71"/>
                <a:gd name="T8" fmla="*/ 79 w 64"/>
                <a:gd name="T9" fmla="*/ 205 h 71"/>
                <a:gd name="T10" fmla="*/ 49 w 64"/>
                <a:gd name="T11" fmla="*/ 71 h 71"/>
                <a:gd name="T12" fmla="*/ 61 w 64"/>
                <a:gd name="T13" fmla="*/ 71 h 71"/>
                <a:gd name="T14" fmla="*/ 68 w 64"/>
                <a:gd name="T15" fmla="*/ 0 h 71"/>
                <a:gd name="T16" fmla="*/ 102 w 64"/>
                <a:gd name="T17" fmla="*/ 0 h 71"/>
                <a:gd name="T18" fmla="*/ 139 w 64"/>
                <a:gd name="T19" fmla="*/ 0 h 71"/>
                <a:gd name="T20" fmla="*/ 135 w 64"/>
                <a:gd name="T21" fmla="*/ 118 h 71"/>
                <a:gd name="T22" fmla="*/ 125 w 64"/>
                <a:gd name="T23" fmla="*/ 229 h 71"/>
                <a:gd name="T24" fmla="*/ 139 w 64"/>
                <a:gd name="T25" fmla="*/ 229 h 71"/>
                <a:gd name="T26" fmla="*/ 153 w 64"/>
                <a:gd name="T27" fmla="*/ 254 h 71"/>
                <a:gd name="T28" fmla="*/ 165 w 64"/>
                <a:gd name="T29" fmla="*/ 254 h 71"/>
                <a:gd name="T30" fmla="*/ 139 w 64"/>
                <a:gd name="T31" fmla="*/ 315 h 71"/>
                <a:gd name="T32" fmla="*/ 113 w 64"/>
                <a:gd name="T33" fmla="*/ 405 h 71"/>
                <a:gd name="T34" fmla="*/ 79 w 64"/>
                <a:gd name="T35" fmla="*/ 490 h 71"/>
                <a:gd name="T36" fmla="*/ 49 w 64"/>
                <a:gd name="T37" fmla="*/ 464 h 71"/>
                <a:gd name="T38" fmla="*/ 14 w 64"/>
                <a:gd name="T39" fmla="*/ 439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prstDash val="solid"/>
              <a:round/>
              <a:headEnd/>
              <a:tailEnd/>
            </a:ln>
          </p:spPr>
          <p:txBody>
            <a:bodyPr/>
            <a:lstStyle/>
            <a:p>
              <a:endParaRPr lang="en-US"/>
            </a:p>
          </p:txBody>
        </p:sp>
        <p:sp>
          <p:nvSpPr>
            <p:cNvPr id="36044" name="Freeform 4490"/>
            <p:cNvSpPr>
              <a:spLocks/>
            </p:cNvSpPr>
            <p:nvPr/>
          </p:nvSpPr>
          <p:spPr bwMode="auto">
            <a:xfrm>
              <a:off x="1154" y="2240"/>
              <a:ext cx="37" cy="15"/>
            </a:xfrm>
            <a:custGeom>
              <a:avLst/>
              <a:gdLst>
                <a:gd name="T0" fmla="*/ 39 w 33"/>
                <a:gd name="T1" fmla="*/ 0 h 12"/>
                <a:gd name="T2" fmla="*/ 0 w 33"/>
                <a:gd name="T3" fmla="*/ 39 h 12"/>
                <a:gd name="T4" fmla="*/ 54 w 33"/>
                <a:gd name="T5" fmla="*/ 94 h 12"/>
                <a:gd name="T6" fmla="*/ 92 w 33"/>
                <a:gd name="T7" fmla="*/ 76 h 12"/>
                <a:gd name="T8" fmla="*/ 39 w 3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2">
                  <a:moveTo>
                    <a:pt x="14" y="0"/>
                  </a:moveTo>
                  <a:lnTo>
                    <a:pt x="0" y="5"/>
                  </a:lnTo>
                  <a:lnTo>
                    <a:pt x="19" y="12"/>
                  </a:lnTo>
                  <a:lnTo>
                    <a:pt x="33" y="1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36045" name="Freeform 4491"/>
            <p:cNvSpPr>
              <a:spLocks/>
            </p:cNvSpPr>
            <p:nvPr/>
          </p:nvSpPr>
          <p:spPr bwMode="auto">
            <a:xfrm>
              <a:off x="1350" y="2238"/>
              <a:ext cx="26" cy="13"/>
            </a:xfrm>
            <a:custGeom>
              <a:avLst/>
              <a:gdLst>
                <a:gd name="T0" fmla="*/ 50 w 24"/>
                <a:gd name="T1" fmla="*/ 78 h 10"/>
                <a:gd name="T2" fmla="*/ 43 w 24"/>
                <a:gd name="T3" fmla="*/ 78 h 10"/>
                <a:gd name="T4" fmla="*/ 5 w 24"/>
                <a:gd name="T5" fmla="*/ 108 h 10"/>
                <a:gd name="T6" fmla="*/ 0 w 24"/>
                <a:gd name="T7" fmla="*/ 78 h 10"/>
                <a:gd name="T8" fmla="*/ 0 w 24"/>
                <a:gd name="T9" fmla="*/ 0 h 10"/>
                <a:gd name="T10" fmla="*/ 50 w 24"/>
                <a:gd name="T11" fmla="*/ 78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prstDash val="solid"/>
              <a:round/>
              <a:headEnd/>
              <a:tailEnd/>
            </a:ln>
          </p:spPr>
          <p:txBody>
            <a:bodyPr/>
            <a:lstStyle/>
            <a:p>
              <a:endParaRPr lang="en-US"/>
            </a:p>
          </p:txBody>
        </p:sp>
        <p:sp>
          <p:nvSpPr>
            <p:cNvPr id="36046" name="Rectangle 4492"/>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6047" name="Freeform 4493"/>
            <p:cNvSpPr>
              <a:spLocks/>
            </p:cNvSpPr>
            <p:nvPr/>
          </p:nvSpPr>
          <p:spPr bwMode="auto">
            <a:xfrm>
              <a:off x="553" y="1929"/>
              <a:ext cx="464" cy="396"/>
            </a:xfrm>
            <a:custGeom>
              <a:avLst/>
              <a:gdLst>
                <a:gd name="T0" fmla="*/ 139 w 416"/>
                <a:gd name="T1" fmla="*/ 1012 h 321"/>
                <a:gd name="T2" fmla="*/ 88 w 416"/>
                <a:gd name="T3" fmla="*/ 734 h 321"/>
                <a:gd name="T4" fmla="*/ 39 w 416"/>
                <a:gd name="T5" fmla="*/ 603 h 321"/>
                <a:gd name="T6" fmla="*/ 56 w 416"/>
                <a:gd name="T7" fmla="*/ 452 h 321"/>
                <a:gd name="T8" fmla="*/ 2 w 416"/>
                <a:gd name="T9" fmla="*/ 151 h 321"/>
                <a:gd name="T10" fmla="*/ 98 w 416"/>
                <a:gd name="T11" fmla="*/ 0 h 321"/>
                <a:gd name="T12" fmla="*/ 193 w 416"/>
                <a:gd name="T13" fmla="*/ 110 h 321"/>
                <a:gd name="T14" fmla="*/ 338 w 416"/>
                <a:gd name="T15" fmla="*/ 151 h 321"/>
                <a:gd name="T16" fmla="*/ 445 w 416"/>
                <a:gd name="T17" fmla="*/ 222 h 321"/>
                <a:gd name="T18" fmla="*/ 510 w 416"/>
                <a:gd name="T19" fmla="*/ 417 h 321"/>
                <a:gd name="T20" fmla="*/ 612 w 416"/>
                <a:gd name="T21" fmla="*/ 452 h 321"/>
                <a:gd name="T22" fmla="*/ 676 w 416"/>
                <a:gd name="T23" fmla="*/ 761 h 321"/>
                <a:gd name="T24" fmla="*/ 676 w 416"/>
                <a:gd name="T25" fmla="*/ 1099 h 321"/>
                <a:gd name="T26" fmla="*/ 694 w 416"/>
                <a:gd name="T27" fmla="*/ 1468 h 321"/>
                <a:gd name="T28" fmla="*/ 726 w 416"/>
                <a:gd name="T29" fmla="*/ 1640 h 321"/>
                <a:gd name="T30" fmla="*/ 853 w 416"/>
                <a:gd name="T31" fmla="*/ 1654 h 321"/>
                <a:gd name="T32" fmla="*/ 909 w 416"/>
                <a:gd name="T33" fmla="*/ 1640 h 321"/>
                <a:gd name="T34" fmla="*/ 957 w 416"/>
                <a:gd name="T35" fmla="*/ 1392 h 321"/>
                <a:gd name="T36" fmla="*/ 1084 w 416"/>
                <a:gd name="T37" fmla="*/ 1309 h 321"/>
                <a:gd name="T38" fmla="*/ 1113 w 416"/>
                <a:gd name="T39" fmla="*/ 1357 h 321"/>
                <a:gd name="T40" fmla="*/ 1065 w 416"/>
                <a:gd name="T41" fmla="*/ 1552 h 321"/>
                <a:gd name="T42" fmla="*/ 1035 w 416"/>
                <a:gd name="T43" fmla="*/ 1640 h 321"/>
                <a:gd name="T44" fmla="*/ 953 w 416"/>
                <a:gd name="T45" fmla="*/ 1748 h 321"/>
                <a:gd name="T46" fmla="*/ 897 w 416"/>
                <a:gd name="T47" fmla="*/ 1811 h 321"/>
                <a:gd name="T48" fmla="*/ 843 w 416"/>
                <a:gd name="T49" fmla="*/ 2044 h 321"/>
                <a:gd name="T50" fmla="*/ 765 w 416"/>
                <a:gd name="T51" fmla="*/ 1921 h 321"/>
                <a:gd name="T52" fmla="*/ 737 w 416"/>
                <a:gd name="T53" fmla="*/ 1934 h 321"/>
                <a:gd name="T54" fmla="*/ 665 w 416"/>
                <a:gd name="T55" fmla="*/ 1985 h 321"/>
                <a:gd name="T56" fmla="*/ 524 w 416"/>
                <a:gd name="T57" fmla="*/ 1823 h 321"/>
                <a:gd name="T58" fmla="*/ 421 w 416"/>
                <a:gd name="T59" fmla="*/ 1699 h 321"/>
                <a:gd name="T60" fmla="*/ 334 w 416"/>
                <a:gd name="T61" fmla="*/ 1519 h 321"/>
                <a:gd name="T62" fmla="*/ 338 w 416"/>
                <a:gd name="T63" fmla="*/ 1392 h 321"/>
                <a:gd name="T64" fmla="*/ 320 w 416"/>
                <a:gd name="T65" fmla="*/ 1128 h 321"/>
                <a:gd name="T66" fmla="*/ 283 w 416"/>
                <a:gd name="T67" fmla="*/ 965 h 321"/>
                <a:gd name="T68" fmla="*/ 265 w 416"/>
                <a:gd name="T69" fmla="*/ 891 h 321"/>
                <a:gd name="T70" fmla="*/ 219 w 416"/>
                <a:gd name="T71" fmla="*/ 809 h 321"/>
                <a:gd name="T72" fmla="*/ 193 w 416"/>
                <a:gd name="T73" fmla="*/ 574 h 321"/>
                <a:gd name="T74" fmla="*/ 148 w 416"/>
                <a:gd name="T75" fmla="*/ 391 h 321"/>
                <a:gd name="T76" fmla="*/ 107 w 416"/>
                <a:gd name="T77" fmla="*/ 137 h 321"/>
                <a:gd name="T78" fmla="*/ 69 w 416"/>
                <a:gd name="T79" fmla="*/ 320 h 321"/>
                <a:gd name="T80" fmla="*/ 118 w 416"/>
                <a:gd name="T81" fmla="*/ 603 h 321"/>
                <a:gd name="T82" fmla="*/ 139 w 416"/>
                <a:gd name="T83" fmla="*/ 809 h 321"/>
                <a:gd name="T84" fmla="*/ 183 w 416"/>
                <a:gd name="T85" fmla="*/ 1047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prstDash val="solid"/>
              <a:round/>
              <a:headEnd/>
              <a:tailEnd/>
            </a:ln>
          </p:spPr>
          <p:txBody>
            <a:bodyPr/>
            <a:lstStyle/>
            <a:p>
              <a:endParaRPr lang="en-US"/>
            </a:p>
          </p:txBody>
        </p:sp>
        <p:sp>
          <p:nvSpPr>
            <p:cNvPr id="36048" name="Freeform 4494"/>
            <p:cNvSpPr>
              <a:spLocks/>
            </p:cNvSpPr>
            <p:nvPr/>
          </p:nvSpPr>
          <p:spPr bwMode="auto">
            <a:xfrm>
              <a:off x="1173" y="2092"/>
              <a:ext cx="8" cy="17"/>
            </a:xfrm>
            <a:custGeom>
              <a:avLst/>
              <a:gdLst>
                <a:gd name="T0" fmla="*/ 8 w 8"/>
                <a:gd name="T1" fmla="*/ 84 h 14"/>
                <a:gd name="T2" fmla="*/ 5 w 8"/>
                <a:gd name="T3" fmla="*/ 0 h 14"/>
                <a:gd name="T4" fmla="*/ 0 w 8"/>
                <a:gd name="T5" fmla="*/ 50 h 14"/>
                <a:gd name="T6" fmla="*/ 3 w 8"/>
                <a:gd name="T7" fmla="*/ 84 h 14"/>
                <a:gd name="T8" fmla="*/ 8 w 8"/>
                <a:gd name="T9" fmla="*/ 8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8" y="14"/>
                  </a:moveTo>
                  <a:lnTo>
                    <a:pt x="5" y="0"/>
                  </a:lnTo>
                  <a:lnTo>
                    <a:pt x="0" y="9"/>
                  </a:lnTo>
                  <a:lnTo>
                    <a:pt x="3" y="14"/>
                  </a:lnTo>
                  <a:lnTo>
                    <a:pt x="8" y="14"/>
                  </a:lnTo>
                  <a:close/>
                </a:path>
              </a:pathLst>
            </a:custGeom>
            <a:solidFill>
              <a:srgbClr val="E1E1E1"/>
            </a:solidFill>
            <a:ln w="3175">
              <a:solidFill>
                <a:srgbClr val="000000"/>
              </a:solidFill>
              <a:prstDash val="solid"/>
              <a:round/>
              <a:headEnd/>
              <a:tailEnd/>
            </a:ln>
          </p:spPr>
          <p:txBody>
            <a:bodyPr/>
            <a:lstStyle/>
            <a:p>
              <a:endParaRPr lang="en-US"/>
            </a:p>
          </p:txBody>
        </p:sp>
        <p:sp>
          <p:nvSpPr>
            <p:cNvPr id="36049" name="Freeform 4495"/>
            <p:cNvSpPr>
              <a:spLocks/>
            </p:cNvSpPr>
            <p:nvPr/>
          </p:nvSpPr>
          <p:spPr bwMode="auto">
            <a:xfrm>
              <a:off x="1189" y="2053"/>
              <a:ext cx="10" cy="21"/>
            </a:xfrm>
            <a:custGeom>
              <a:avLst/>
              <a:gdLst>
                <a:gd name="T0" fmla="*/ 4 w 9"/>
                <a:gd name="T1" fmla="*/ 115 h 17"/>
                <a:gd name="T2" fmla="*/ 18 w 9"/>
                <a:gd name="T3" fmla="*/ 65 h 17"/>
                <a:gd name="T4" fmla="*/ 0 w 9"/>
                <a:gd name="T5" fmla="*/ 0 h 17"/>
                <a:gd name="T6" fmla="*/ 22 w 9"/>
                <a:gd name="T7" fmla="*/ 65 h 17"/>
                <a:gd name="T8" fmla="*/ 4 w 9"/>
                <a:gd name="T9" fmla="*/ 115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4" y="17"/>
                  </a:moveTo>
                  <a:lnTo>
                    <a:pt x="7" y="10"/>
                  </a:lnTo>
                  <a:lnTo>
                    <a:pt x="0" y="0"/>
                  </a:lnTo>
                  <a:lnTo>
                    <a:pt x="9" y="10"/>
                  </a:lnTo>
                  <a:lnTo>
                    <a:pt x="4" y="17"/>
                  </a:lnTo>
                  <a:close/>
                </a:path>
              </a:pathLst>
            </a:custGeom>
            <a:solidFill>
              <a:srgbClr val="E1E1E1"/>
            </a:solidFill>
            <a:ln w="3175">
              <a:solidFill>
                <a:srgbClr val="000000"/>
              </a:solidFill>
              <a:prstDash val="solid"/>
              <a:round/>
              <a:headEnd/>
              <a:tailEnd/>
            </a:ln>
          </p:spPr>
          <p:txBody>
            <a:bodyPr/>
            <a:lstStyle/>
            <a:p>
              <a:endParaRPr lang="en-US"/>
            </a:p>
          </p:txBody>
        </p:sp>
        <p:sp>
          <p:nvSpPr>
            <p:cNvPr id="36050" name="Freeform 4496"/>
            <p:cNvSpPr>
              <a:spLocks/>
            </p:cNvSpPr>
            <p:nvPr/>
          </p:nvSpPr>
          <p:spPr bwMode="auto">
            <a:xfrm>
              <a:off x="1201" y="2086"/>
              <a:ext cx="9" cy="14"/>
            </a:xfrm>
            <a:custGeom>
              <a:avLst/>
              <a:gdLst>
                <a:gd name="T0" fmla="*/ 16 w 8"/>
                <a:gd name="T1" fmla="*/ 48 h 12"/>
                <a:gd name="T2" fmla="*/ 23 w 8"/>
                <a:gd name="T3" fmla="*/ 29 h 12"/>
                <a:gd name="T4" fmla="*/ 0 w 8"/>
                <a:gd name="T5" fmla="*/ 0 h 12"/>
                <a:gd name="T6" fmla="*/ 0 w 8"/>
                <a:gd name="T7" fmla="*/ 0 h 12"/>
                <a:gd name="T8" fmla="*/ 16 w 8"/>
                <a:gd name="T9" fmla="*/ 21 h 12"/>
                <a:gd name="T10" fmla="*/ 23 w 8"/>
                <a:gd name="T11" fmla="*/ 29 h 12"/>
                <a:gd name="T12" fmla="*/ 16 w 8"/>
                <a:gd name="T13" fmla="*/ 48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36051" name="Freeform 4497"/>
            <p:cNvSpPr>
              <a:spLocks/>
            </p:cNvSpPr>
            <p:nvPr/>
          </p:nvSpPr>
          <p:spPr bwMode="auto">
            <a:xfrm>
              <a:off x="1244" y="2176"/>
              <a:ext cx="11" cy="10"/>
            </a:xfrm>
            <a:custGeom>
              <a:avLst/>
              <a:gdLst>
                <a:gd name="T0" fmla="*/ 23 w 10"/>
                <a:gd name="T1" fmla="*/ 0 h 8"/>
                <a:gd name="T2" fmla="*/ 23 w 10"/>
                <a:gd name="T3" fmla="*/ 25 h 8"/>
                <a:gd name="T4" fmla="*/ 0 w 10"/>
                <a:gd name="T5" fmla="*/ 61 h 8"/>
                <a:gd name="T6" fmla="*/ 23 w 10"/>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a:moveTo>
                    <a:pt x="10" y="0"/>
                  </a:moveTo>
                  <a:lnTo>
                    <a:pt x="10" y="3"/>
                  </a:lnTo>
                  <a:lnTo>
                    <a:pt x="0" y="8"/>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6052" name="Freeform 4498"/>
            <p:cNvSpPr>
              <a:spLocks/>
            </p:cNvSpPr>
            <p:nvPr/>
          </p:nvSpPr>
          <p:spPr bwMode="auto">
            <a:xfrm>
              <a:off x="1236" y="2147"/>
              <a:ext cx="8" cy="9"/>
            </a:xfrm>
            <a:custGeom>
              <a:avLst/>
              <a:gdLst>
                <a:gd name="T0" fmla="*/ 22 w 7"/>
                <a:gd name="T1" fmla="*/ 22 h 7"/>
                <a:gd name="T2" fmla="*/ 17 w 7"/>
                <a:gd name="T3" fmla="*/ 0 h 7"/>
                <a:gd name="T4" fmla="*/ 0 w 7"/>
                <a:gd name="T5" fmla="*/ 66 h 7"/>
                <a:gd name="T6" fmla="*/ 22 w 7"/>
                <a:gd name="T7" fmla="*/ 22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2"/>
                  </a:moveTo>
                  <a:lnTo>
                    <a:pt x="5" y="0"/>
                  </a:lnTo>
                  <a:lnTo>
                    <a:pt x="0" y="7"/>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36053" name="Freeform 4499"/>
            <p:cNvSpPr>
              <a:spLocks/>
            </p:cNvSpPr>
            <p:nvPr/>
          </p:nvSpPr>
          <p:spPr bwMode="auto">
            <a:xfrm>
              <a:off x="1167" y="2059"/>
              <a:ext cx="18" cy="2"/>
            </a:xfrm>
            <a:custGeom>
              <a:avLst/>
              <a:gdLst>
                <a:gd name="T0" fmla="*/ 20 w 16"/>
                <a:gd name="T1" fmla="*/ 0 h 2"/>
                <a:gd name="T2" fmla="*/ 47 w 16"/>
                <a:gd name="T3" fmla="*/ 0 h 2"/>
                <a:gd name="T4" fmla="*/ 26 w 16"/>
                <a:gd name="T5" fmla="*/ 0 h 2"/>
                <a:gd name="T6" fmla="*/ 0 w 16"/>
                <a:gd name="T7" fmla="*/ 0 h 2"/>
                <a:gd name="T8" fmla="*/ 20 w 16"/>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
                  <a:moveTo>
                    <a:pt x="7" y="0"/>
                  </a:moveTo>
                  <a:lnTo>
                    <a:pt x="16" y="0"/>
                  </a:lnTo>
                  <a:lnTo>
                    <a:pt x="9" y="0"/>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6054" name="Freeform 4500"/>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24 h 5"/>
                <a:gd name="T8" fmla="*/ 2 w 5"/>
                <a:gd name="T9" fmla="*/ 2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2"/>
                  </a:moveTo>
                  <a:lnTo>
                    <a:pt x="3" y="0"/>
                  </a:lnTo>
                  <a:lnTo>
                    <a:pt x="0" y="0"/>
                  </a:lnTo>
                  <a:lnTo>
                    <a:pt x="3" y="5"/>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36055" name="Freeform 4501"/>
            <p:cNvSpPr>
              <a:spLocks/>
            </p:cNvSpPr>
            <p:nvPr/>
          </p:nvSpPr>
          <p:spPr bwMode="auto">
            <a:xfrm>
              <a:off x="3506" y="3092"/>
              <a:ext cx="8" cy="6"/>
            </a:xfrm>
            <a:custGeom>
              <a:avLst/>
              <a:gdLst>
                <a:gd name="T0" fmla="*/ 22 w 7"/>
                <a:gd name="T1" fmla="*/ 0 h 5"/>
                <a:gd name="T2" fmla="*/ 0 w 7"/>
                <a:gd name="T3" fmla="*/ 24 h 5"/>
                <a:gd name="T4" fmla="*/ 22 w 7"/>
                <a:gd name="T5" fmla="*/ 17 h 5"/>
                <a:gd name="T6" fmla="*/ 22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7" y="0"/>
                  </a:moveTo>
                  <a:lnTo>
                    <a:pt x="0" y="5"/>
                  </a:lnTo>
                  <a:lnTo>
                    <a:pt x="7"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6056" name="Freeform 4502"/>
            <p:cNvSpPr>
              <a:spLocks/>
            </p:cNvSpPr>
            <p:nvPr/>
          </p:nvSpPr>
          <p:spPr bwMode="auto">
            <a:xfrm>
              <a:off x="4433" y="2885"/>
              <a:ext cx="700" cy="623"/>
            </a:xfrm>
            <a:custGeom>
              <a:avLst/>
              <a:gdLst>
                <a:gd name="T0" fmla="*/ 953 w 627"/>
                <a:gd name="T1" fmla="*/ 77 h 503"/>
                <a:gd name="T2" fmla="*/ 970 w 627"/>
                <a:gd name="T3" fmla="*/ 181 h 503"/>
                <a:gd name="T4" fmla="*/ 895 w 627"/>
                <a:gd name="T5" fmla="*/ 229 h 503"/>
                <a:gd name="T6" fmla="*/ 863 w 627"/>
                <a:gd name="T7" fmla="*/ 320 h 503"/>
                <a:gd name="T8" fmla="*/ 844 w 627"/>
                <a:gd name="T9" fmla="*/ 484 h 503"/>
                <a:gd name="T10" fmla="*/ 812 w 627"/>
                <a:gd name="T11" fmla="*/ 540 h 503"/>
                <a:gd name="T12" fmla="*/ 756 w 627"/>
                <a:gd name="T13" fmla="*/ 580 h 503"/>
                <a:gd name="T14" fmla="*/ 720 w 627"/>
                <a:gd name="T15" fmla="*/ 378 h 503"/>
                <a:gd name="T16" fmla="*/ 684 w 627"/>
                <a:gd name="T17" fmla="*/ 400 h 503"/>
                <a:gd name="T18" fmla="*/ 644 w 627"/>
                <a:gd name="T19" fmla="*/ 540 h 503"/>
                <a:gd name="T20" fmla="*/ 606 w 627"/>
                <a:gd name="T21" fmla="*/ 607 h 503"/>
                <a:gd name="T22" fmla="*/ 600 w 627"/>
                <a:gd name="T23" fmla="*/ 680 h 503"/>
                <a:gd name="T24" fmla="*/ 569 w 627"/>
                <a:gd name="T25" fmla="*/ 680 h 503"/>
                <a:gd name="T26" fmla="*/ 555 w 627"/>
                <a:gd name="T27" fmla="*/ 867 h 503"/>
                <a:gd name="T28" fmla="*/ 493 w 627"/>
                <a:gd name="T29" fmla="*/ 842 h 503"/>
                <a:gd name="T30" fmla="*/ 385 w 627"/>
                <a:gd name="T31" fmla="*/ 1121 h 503"/>
                <a:gd name="T32" fmla="*/ 252 w 627"/>
                <a:gd name="T33" fmla="*/ 1201 h 503"/>
                <a:gd name="T34" fmla="*/ 117 w 627"/>
                <a:gd name="T35" fmla="*/ 1345 h 503"/>
                <a:gd name="T36" fmla="*/ 78 w 627"/>
                <a:gd name="T37" fmla="*/ 1801 h 503"/>
                <a:gd name="T38" fmla="*/ 61 w 627"/>
                <a:gd name="T39" fmla="*/ 1813 h 503"/>
                <a:gd name="T40" fmla="*/ 50 w 627"/>
                <a:gd name="T41" fmla="*/ 1989 h 503"/>
                <a:gd name="T42" fmla="*/ 64 w 627"/>
                <a:gd name="T43" fmla="*/ 2416 h 503"/>
                <a:gd name="T44" fmla="*/ 21 w 627"/>
                <a:gd name="T45" fmla="*/ 2810 h 503"/>
                <a:gd name="T46" fmla="*/ 61 w 627"/>
                <a:gd name="T47" fmla="*/ 2985 h 503"/>
                <a:gd name="T48" fmla="*/ 190 w 627"/>
                <a:gd name="T49" fmla="*/ 2850 h 503"/>
                <a:gd name="T50" fmla="*/ 385 w 627"/>
                <a:gd name="T51" fmla="*/ 2737 h 503"/>
                <a:gd name="T52" fmla="*/ 586 w 627"/>
                <a:gd name="T53" fmla="*/ 2591 h 503"/>
                <a:gd name="T54" fmla="*/ 779 w 627"/>
                <a:gd name="T55" fmla="*/ 2623 h 503"/>
                <a:gd name="T56" fmla="*/ 803 w 627"/>
                <a:gd name="T57" fmla="*/ 2834 h 503"/>
                <a:gd name="T58" fmla="*/ 832 w 627"/>
                <a:gd name="T59" fmla="*/ 2928 h 503"/>
                <a:gd name="T60" fmla="*/ 932 w 627"/>
                <a:gd name="T61" fmla="*/ 2771 h 503"/>
                <a:gd name="T62" fmla="*/ 880 w 627"/>
                <a:gd name="T63" fmla="*/ 2996 h 503"/>
                <a:gd name="T64" fmla="*/ 919 w 627"/>
                <a:gd name="T65" fmla="*/ 3028 h 503"/>
                <a:gd name="T66" fmla="*/ 924 w 627"/>
                <a:gd name="T67" fmla="*/ 3316 h 503"/>
                <a:gd name="T68" fmla="*/ 1084 w 627"/>
                <a:gd name="T69" fmla="*/ 3370 h 503"/>
                <a:gd name="T70" fmla="*/ 1096 w 627"/>
                <a:gd name="T71" fmla="*/ 3390 h 503"/>
                <a:gd name="T72" fmla="*/ 1143 w 627"/>
                <a:gd name="T73" fmla="*/ 3416 h 503"/>
                <a:gd name="T74" fmla="*/ 1325 w 627"/>
                <a:gd name="T75" fmla="*/ 3209 h 503"/>
                <a:gd name="T76" fmla="*/ 1474 w 627"/>
                <a:gd name="T77" fmla="*/ 2786 h 503"/>
                <a:gd name="T78" fmla="*/ 1612 w 627"/>
                <a:gd name="T79" fmla="*/ 2420 h 503"/>
                <a:gd name="T80" fmla="*/ 1670 w 627"/>
                <a:gd name="T81" fmla="*/ 2040 h 503"/>
                <a:gd name="T82" fmla="*/ 1670 w 627"/>
                <a:gd name="T83" fmla="*/ 1698 h 503"/>
                <a:gd name="T84" fmla="*/ 1627 w 627"/>
                <a:gd name="T85" fmla="*/ 1440 h 503"/>
                <a:gd name="T86" fmla="*/ 1596 w 627"/>
                <a:gd name="T87" fmla="*/ 1329 h 503"/>
                <a:gd name="T88" fmla="*/ 1545 w 627"/>
                <a:gd name="T89" fmla="*/ 1086 h 503"/>
                <a:gd name="T90" fmla="*/ 1486 w 627"/>
                <a:gd name="T91" fmla="*/ 669 h 503"/>
                <a:gd name="T92" fmla="*/ 1430 w 627"/>
                <a:gd name="T93" fmla="*/ 455 h 503"/>
                <a:gd name="T94" fmla="*/ 1411 w 627"/>
                <a:gd name="T95" fmla="*/ 95 h 503"/>
                <a:gd name="T96" fmla="*/ 1367 w 627"/>
                <a:gd name="T97" fmla="*/ 156 h 503"/>
                <a:gd name="T98" fmla="*/ 1348 w 627"/>
                <a:gd name="T99" fmla="*/ 285 h 503"/>
                <a:gd name="T100" fmla="*/ 1325 w 627"/>
                <a:gd name="T101" fmla="*/ 549 h 503"/>
                <a:gd name="T102" fmla="*/ 1210 w 627"/>
                <a:gd name="T103" fmla="*/ 772 h 503"/>
                <a:gd name="T104" fmla="*/ 1073 w 627"/>
                <a:gd name="T105" fmla="*/ 484 h 503"/>
                <a:gd name="T106" fmla="*/ 1135 w 627"/>
                <a:gd name="T107" fmla="*/ 277 h 503"/>
                <a:gd name="T108" fmla="*/ 1112 w 627"/>
                <a:gd name="T109" fmla="*/ 181 h 503"/>
                <a:gd name="T110" fmla="*/ 1041 w 627"/>
                <a:gd name="T111" fmla="*/ 156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prstDash val="solid"/>
              <a:round/>
              <a:headEnd/>
              <a:tailEnd/>
            </a:ln>
          </p:spPr>
          <p:txBody>
            <a:bodyPr/>
            <a:lstStyle/>
            <a:p>
              <a:endParaRPr lang="en-US"/>
            </a:p>
          </p:txBody>
        </p:sp>
        <p:sp>
          <p:nvSpPr>
            <p:cNvPr id="36057" name="Freeform 4503"/>
            <p:cNvSpPr>
              <a:spLocks/>
            </p:cNvSpPr>
            <p:nvPr/>
          </p:nvSpPr>
          <p:spPr bwMode="auto">
            <a:xfrm>
              <a:off x="4844" y="3549"/>
              <a:ext cx="68" cy="61"/>
            </a:xfrm>
            <a:custGeom>
              <a:avLst/>
              <a:gdLst>
                <a:gd name="T0" fmla="*/ 55 w 62"/>
                <a:gd name="T1" fmla="*/ 223 h 50"/>
                <a:gd name="T2" fmla="*/ 16 w 62"/>
                <a:gd name="T3" fmla="*/ 296 h 50"/>
                <a:gd name="T4" fmla="*/ 0 w 62"/>
                <a:gd name="T5" fmla="*/ 271 h 50"/>
                <a:gd name="T6" fmla="*/ 0 w 62"/>
                <a:gd name="T7" fmla="*/ 255 h 50"/>
                <a:gd name="T8" fmla="*/ 0 w 62"/>
                <a:gd name="T9" fmla="*/ 160 h 50"/>
                <a:gd name="T10" fmla="*/ 2 w 62"/>
                <a:gd name="T11" fmla="*/ 160 h 50"/>
                <a:gd name="T12" fmla="*/ 5 w 62"/>
                <a:gd name="T13" fmla="*/ 160 h 50"/>
                <a:gd name="T14" fmla="*/ 16 w 62"/>
                <a:gd name="T15" fmla="*/ 88 h 50"/>
                <a:gd name="T16" fmla="*/ 16 w 62"/>
                <a:gd name="T17" fmla="*/ 20 h 50"/>
                <a:gd name="T18" fmla="*/ 26 w 62"/>
                <a:gd name="T19" fmla="*/ 0 h 50"/>
                <a:gd name="T20" fmla="*/ 60 w 62"/>
                <a:gd name="T21" fmla="*/ 29 h 50"/>
                <a:gd name="T22" fmla="*/ 87 w 62"/>
                <a:gd name="T23" fmla="*/ 60 h 50"/>
                <a:gd name="T24" fmla="*/ 100 w 62"/>
                <a:gd name="T25" fmla="*/ 20 h 50"/>
                <a:gd name="T26" fmla="*/ 145 w 62"/>
                <a:gd name="T27" fmla="*/ 20 h 50"/>
                <a:gd name="T28" fmla="*/ 110 w 62"/>
                <a:gd name="T29" fmla="*/ 140 h 50"/>
                <a:gd name="T30" fmla="*/ 103 w 62"/>
                <a:gd name="T31" fmla="*/ 140 h 50"/>
                <a:gd name="T32" fmla="*/ 60 w 62"/>
                <a:gd name="T33" fmla="*/ 255 h 50"/>
                <a:gd name="T34" fmla="*/ 65 w 62"/>
                <a:gd name="T35" fmla="*/ 223 h 50"/>
                <a:gd name="T36" fmla="*/ 60 w 62"/>
                <a:gd name="T37" fmla="*/ 223 h 50"/>
                <a:gd name="T38" fmla="*/ 55 w 62"/>
                <a:gd name="T39" fmla="*/ 223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prstDash val="solid"/>
              <a:round/>
              <a:headEnd/>
              <a:tailEnd/>
            </a:ln>
          </p:spPr>
          <p:txBody>
            <a:bodyPr/>
            <a:lstStyle/>
            <a:p>
              <a:endParaRPr lang="en-US"/>
            </a:p>
          </p:txBody>
        </p:sp>
        <p:sp>
          <p:nvSpPr>
            <p:cNvPr id="36058" name="Freeform 4504"/>
            <p:cNvSpPr>
              <a:spLocks/>
            </p:cNvSpPr>
            <p:nvPr/>
          </p:nvSpPr>
          <p:spPr bwMode="auto">
            <a:xfrm>
              <a:off x="5597" y="3031"/>
              <a:ext cx="21" cy="18"/>
            </a:xfrm>
            <a:custGeom>
              <a:avLst/>
              <a:gdLst>
                <a:gd name="T0" fmla="*/ 46 w 19"/>
                <a:gd name="T1" fmla="*/ 109 h 14"/>
                <a:gd name="T2" fmla="*/ 0 w 19"/>
                <a:gd name="T3" fmla="*/ 135 h 14"/>
                <a:gd name="T4" fmla="*/ 0 w 19"/>
                <a:gd name="T5" fmla="*/ 66 h 14"/>
                <a:gd name="T6" fmla="*/ 34 w 19"/>
                <a:gd name="T7" fmla="*/ 0 h 14"/>
                <a:gd name="T8" fmla="*/ 46 w 19"/>
                <a:gd name="T9" fmla="*/ 109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19" y="12"/>
                  </a:moveTo>
                  <a:lnTo>
                    <a:pt x="0" y="14"/>
                  </a:lnTo>
                  <a:lnTo>
                    <a:pt x="0" y="7"/>
                  </a:lnTo>
                  <a:lnTo>
                    <a:pt x="14" y="0"/>
                  </a:lnTo>
                  <a:lnTo>
                    <a:pt x="19" y="12"/>
                  </a:lnTo>
                  <a:close/>
                </a:path>
              </a:pathLst>
            </a:custGeom>
            <a:solidFill>
              <a:srgbClr val="E1E1E1"/>
            </a:solidFill>
            <a:ln w="3175">
              <a:solidFill>
                <a:srgbClr val="000000"/>
              </a:solidFill>
              <a:prstDash val="solid"/>
              <a:round/>
              <a:headEnd/>
              <a:tailEnd/>
            </a:ln>
          </p:spPr>
          <p:txBody>
            <a:bodyPr/>
            <a:lstStyle/>
            <a:p>
              <a:endParaRPr lang="en-US"/>
            </a:p>
          </p:txBody>
        </p:sp>
        <p:sp>
          <p:nvSpPr>
            <p:cNvPr id="36059" name="Freeform 4505"/>
            <p:cNvSpPr>
              <a:spLocks/>
            </p:cNvSpPr>
            <p:nvPr/>
          </p:nvSpPr>
          <p:spPr bwMode="auto">
            <a:xfrm>
              <a:off x="5625" y="3008"/>
              <a:ext cx="22" cy="14"/>
            </a:xfrm>
            <a:custGeom>
              <a:avLst/>
              <a:gdLst>
                <a:gd name="T0" fmla="*/ 25 w 21"/>
                <a:gd name="T1" fmla="*/ 29 h 12"/>
                <a:gd name="T2" fmla="*/ 30 w 21"/>
                <a:gd name="T3" fmla="*/ 0 h 12"/>
                <a:gd name="T4" fmla="*/ 0 w 21"/>
                <a:gd name="T5" fmla="*/ 29 h 12"/>
                <a:gd name="T6" fmla="*/ 0 w 21"/>
                <a:gd name="T7" fmla="*/ 48 h 12"/>
                <a:gd name="T8" fmla="*/ 25 w 21"/>
                <a:gd name="T9" fmla="*/ 2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
                  <a:moveTo>
                    <a:pt x="16" y="7"/>
                  </a:moveTo>
                  <a:lnTo>
                    <a:pt x="21" y="0"/>
                  </a:lnTo>
                  <a:lnTo>
                    <a:pt x="0" y="7"/>
                  </a:lnTo>
                  <a:lnTo>
                    <a:pt x="0" y="12"/>
                  </a:lnTo>
                  <a:lnTo>
                    <a:pt x="16" y="7"/>
                  </a:lnTo>
                  <a:close/>
                </a:path>
              </a:pathLst>
            </a:custGeom>
            <a:solidFill>
              <a:srgbClr val="E1E1E1"/>
            </a:solidFill>
            <a:ln w="3175">
              <a:solidFill>
                <a:srgbClr val="000000"/>
              </a:solidFill>
              <a:prstDash val="solid"/>
              <a:round/>
              <a:headEnd/>
              <a:tailEnd/>
            </a:ln>
          </p:spPr>
          <p:txBody>
            <a:bodyPr/>
            <a:lstStyle/>
            <a:p>
              <a:endParaRPr lang="en-US"/>
            </a:p>
          </p:txBody>
        </p:sp>
        <p:sp>
          <p:nvSpPr>
            <p:cNvPr id="36060" name="Freeform 4506"/>
            <p:cNvSpPr>
              <a:spLocks/>
            </p:cNvSpPr>
            <p:nvPr/>
          </p:nvSpPr>
          <p:spPr bwMode="auto">
            <a:xfrm>
              <a:off x="5355" y="3096"/>
              <a:ext cx="39" cy="43"/>
            </a:xfrm>
            <a:custGeom>
              <a:avLst/>
              <a:gdLst>
                <a:gd name="T0" fmla="*/ 91 w 35"/>
                <a:gd name="T1" fmla="*/ 222 h 35"/>
                <a:gd name="T2" fmla="*/ 74 w 35"/>
                <a:gd name="T3" fmla="*/ 222 h 35"/>
                <a:gd name="T4" fmla="*/ 43 w 35"/>
                <a:gd name="T5" fmla="*/ 133 h 35"/>
                <a:gd name="T6" fmla="*/ 4 w 35"/>
                <a:gd name="T7" fmla="*/ 59 h 35"/>
                <a:gd name="T8" fmla="*/ 0 w 35"/>
                <a:gd name="T9" fmla="*/ 0 h 35"/>
                <a:gd name="T10" fmla="*/ 22 w 35"/>
                <a:gd name="T11" fmla="*/ 48 h 35"/>
                <a:gd name="T12" fmla="*/ 50 w 35"/>
                <a:gd name="T13" fmla="*/ 107 h 35"/>
                <a:gd name="T14" fmla="*/ 74 w 35"/>
                <a:gd name="T15" fmla="*/ 163 h 35"/>
                <a:gd name="T16" fmla="*/ 91 w 35"/>
                <a:gd name="T17" fmla="*/ 222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prstDash val="solid"/>
              <a:round/>
              <a:headEnd/>
              <a:tailEnd/>
            </a:ln>
          </p:spPr>
          <p:txBody>
            <a:bodyPr/>
            <a:lstStyle/>
            <a:p>
              <a:endParaRPr lang="en-US"/>
            </a:p>
          </p:txBody>
        </p:sp>
        <p:sp>
          <p:nvSpPr>
            <p:cNvPr id="36061" name="Freeform 4507"/>
            <p:cNvSpPr>
              <a:spLocks/>
            </p:cNvSpPr>
            <p:nvPr/>
          </p:nvSpPr>
          <p:spPr bwMode="auto">
            <a:xfrm>
              <a:off x="5129" y="3543"/>
              <a:ext cx="198" cy="132"/>
            </a:xfrm>
            <a:custGeom>
              <a:avLst/>
              <a:gdLst>
                <a:gd name="T0" fmla="*/ 315 w 177"/>
                <a:gd name="T1" fmla="*/ 376 h 107"/>
                <a:gd name="T2" fmla="*/ 304 w 177"/>
                <a:gd name="T3" fmla="*/ 317 h 107"/>
                <a:gd name="T4" fmla="*/ 295 w 177"/>
                <a:gd name="T5" fmla="*/ 317 h 107"/>
                <a:gd name="T6" fmla="*/ 283 w 177"/>
                <a:gd name="T7" fmla="*/ 331 h 107"/>
                <a:gd name="T8" fmla="*/ 304 w 177"/>
                <a:gd name="T9" fmla="*/ 395 h 107"/>
                <a:gd name="T10" fmla="*/ 266 w 177"/>
                <a:gd name="T11" fmla="*/ 424 h 107"/>
                <a:gd name="T12" fmla="*/ 246 w 177"/>
                <a:gd name="T13" fmla="*/ 424 h 107"/>
                <a:gd name="T14" fmla="*/ 238 w 177"/>
                <a:gd name="T15" fmla="*/ 474 h 107"/>
                <a:gd name="T16" fmla="*/ 225 w 177"/>
                <a:gd name="T17" fmla="*/ 514 h 107"/>
                <a:gd name="T18" fmla="*/ 220 w 177"/>
                <a:gd name="T19" fmla="*/ 514 h 107"/>
                <a:gd name="T20" fmla="*/ 167 w 177"/>
                <a:gd name="T21" fmla="*/ 627 h 107"/>
                <a:gd name="T22" fmla="*/ 70 w 177"/>
                <a:gd name="T23" fmla="*/ 708 h 107"/>
                <a:gd name="T24" fmla="*/ 49 w 177"/>
                <a:gd name="T25" fmla="*/ 695 h 107"/>
                <a:gd name="T26" fmla="*/ 19 w 177"/>
                <a:gd name="T27" fmla="*/ 675 h 107"/>
                <a:gd name="T28" fmla="*/ 0 w 177"/>
                <a:gd name="T29" fmla="*/ 662 h 107"/>
                <a:gd name="T30" fmla="*/ 2 w 177"/>
                <a:gd name="T31" fmla="*/ 645 h 107"/>
                <a:gd name="T32" fmla="*/ 0 w 177"/>
                <a:gd name="T33" fmla="*/ 627 h 107"/>
                <a:gd name="T34" fmla="*/ 23 w 177"/>
                <a:gd name="T35" fmla="*/ 595 h 107"/>
                <a:gd name="T36" fmla="*/ 29 w 177"/>
                <a:gd name="T37" fmla="*/ 585 h 107"/>
                <a:gd name="T38" fmla="*/ 44 w 177"/>
                <a:gd name="T39" fmla="*/ 572 h 107"/>
                <a:gd name="T40" fmla="*/ 63 w 177"/>
                <a:gd name="T41" fmla="*/ 514 h 107"/>
                <a:gd name="T42" fmla="*/ 84 w 177"/>
                <a:gd name="T43" fmla="*/ 503 h 107"/>
                <a:gd name="T44" fmla="*/ 109 w 177"/>
                <a:gd name="T45" fmla="*/ 474 h 107"/>
                <a:gd name="T46" fmla="*/ 162 w 177"/>
                <a:gd name="T47" fmla="*/ 408 h 107"/>
                <a:gd name="T48" fmla="*/ 181 w 177"/>
                <a:gd name="T49" fmla="*/ 395 h 107"/>
                <a:gd name="T50" fmla="*/ 256 w 177"/>
                <a:gd name="T51" fmla="*/ 317 h 107"/>
                <a:gd name="T52" fmla="*/ 293 w 177"/>
                <a:gd name="T53" fmla="*/ 274 h 107"/>
                <a:gd name="T54" fmla="*/ 338 w 177"/>
                <a:gd name="T55" fmla="*/ 207 h 107"/>
                <a:gd name="T56" fmla="*/ 327 w 177"/>
                <a:gd name="T57" fmla="*/ 207 h 107"/>
                <a:gd name="T58" fmla="*/ 366 w 177"/>
                <a:gd name="T59" fmla="*/ 146 h 107"/>
                <a:gd name="T60" fmla="*/ 440 w 177"/>
                <a:gd name="T61" fmla="*/ 0 h 107"/>
                <a:gd name="T62" fmla="*/ 461 w 177"/>
                <a:gd name="T63" fmla="*/ 0 h 107"/>
                <a:gd name="T64" fmla="*/ 446 w 177"/>
                <a:gd name="T65" fmla="*/ 32 h 107"/>
                <a:gd name="T66" fmla="*/ 440 w 177"/>
                <a:gd name="T67" fmla="*/ 80 h 107"/>
                <a:gd name="T68" fmla="*/ 481 w 177"/>
                <a:gd name="T69" fmla="*/ 53 h 107"/>
                <a:gd name="T70" fmla="*/ 473 w 177"/>
                <a:gd name="T71" fmla="*/ 65 h 107"/>
                <a:gd name="T72" fmla="*/ 481 w 177"/>
                <a:gd name="T73" fmla="*/ 80 h 107"/>
                <a:gd name="T74" fmla="*/ 473 w 177"/>
                <a:gd name="T75" fmla="*/ 80 h 107"/>
                <a:gd name="T76" fmla="*/ 484 w 177"/>
                <a:gd name="T77" fmla="*/ 80 h 107"/>
                <a:gd name="T78" fmla="*/ 466 w 177"/>
                <a:gd name="T79" fmla="*/ 122 h 107"/>
                <a:gd name="T80" fmla="*/ 413 w 177"/>
                <a:gd name="T81" fmla="*/ 207 h 107"/>
                <a:gd name="T82" fmla="*/ 366 w 177"/>
                <a:gd name="T83" fmla="*/ 300 h 107"/>
                <a:gd name="T84" fmla="*/ 338 w 177"/>
                <a:gd name="T85" fmla="*/ 317 h 107"/>
                <a:gd name="T86" fmla="*/ 338 w 177"/>
                <a:gd name="T87" fmla="*/ 344 h 107"/>
                <a:gd name="T88" fmla="*/ 315 w 177"/>
                <a:gd name="T89" fmla="*/ 344 h 107"/>
                <a:gd name="T90" fmla="*/ 338 w 177"/>
                <a:gd name="T91" fmla="*/ 366 h 107"/>
                <a:gd name="T92" fmla="*/ 338 w 177"/>
                <a:gd name="T93" fmla="*/ 395 h 107"/>
                <a:gd name="T94" fmla="*/ 315 w 177"/>
                <a:gd name="T95" fmla="*/ 376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prstDash val="solid"/>
              <a:round/>
              <a:headEnd/>
              <a:tailEnd/>
            </a:ln>
          </p:spPr>
          <p:txBody>
            <a:bodyPr/>
            <a:lstStyle/>
            <a:p>
              <a:endParaRPr lang="en-US"/>
            </a:p>
          </p:txBody>
        </p:sp>
        <p:sp>
          <p:nvSpPr>
            <p:cNvPr id="36062" name="Freeform 4508"/>
            <p:cNvSpPr>
              <a:spLocks/>
            </p:cNvSpPr>
            <p:nvPr/>
          </p:nvSpPr>
          <p:spPr bwMode="auto">
            <a:xfrm>
              <a:off x="5333" y="3409"/>
              <a:ext cx="113" cy="157"/>
            </a:xfrm>
            <a:custGeom>
              <a:avLst/>
              <a:gdLst>
                <a:gd name="T0" fmla="*/ 32 w 101"/>
                <a:gd name="T1" fmla="*/ 575 h 127"/>
                <a:gd name="T2" fmla="*/ 50 w 101"/>
                <a:gd name="T3" fmla="*/ 633 h 127"/>
                <a:gd name="T4" fmla="*/ 63 w 101"/>
                <a:gd name="T5" fmla="*/ 685 h 127"/>
                <a:gd name="T6" fmla="*/ 0 w 101"/>
                <a:gd name="T7" fmla="*/ 830 h 127"/>
                <a:gd name="T8" fmla="*/ 4 w 101"/>
                <a:gd name="T9" fmla="*/ 858 h 127"/>
                <a:gd name="T10" fmla="*/ 70 w 101"/>
                <a:gd name="T11" fmla="*/ 765 h 127"/>
                <a:gd name="T12" fmla="*/ 130 w 101"/>
                <a:gd name="T13" fmla="*/ 685 h 127"/>
                <a:gd name="T14" fmla="*/ 162 w 101"/>
                <a:gd name="T15" fmla="*/ 591 h 127"/>
                <a:gd name="T16" fmla="*/ 205 w 101"/>
                <a:gd name="T17" fmla="*/ 554 h 127"/>
                <a:gd name="T18" fmla="*/ 227 w 101"/>
                <a:gd name="T19" fmla="*/ 509 h 127"/>
                <a:gd name="T20" fmla="*/ 277 w 101"/>
                <a:gd name="T21" fmla="*/ 376 h 127"/>
                <a:gd name="T22" fmla="*/ 274 w 101"/>
                <a:gd name="T23" fmla="*/ 376 h 127"/>
                <a:gd name="T24" fmla="*/ 227 w 101"/>
                <a:gd name="T25" fmla="*/ 412 h 127"/>
                <a:gd name="T26" fmla="*/ 181 w 101"/>
                <a:gd name="T27" fmla="*/ 367 h 127"/>
                <a:gd name="T28" fmla="*/ 192 w 101"/>
                <a:gd name="T29" fmla="*/ 257 h 127"/>
                <a:gd name="T30" fmla="*/ 179 w 101"/>
                <a:gd name="T31" fmla="*/ 318 h 127"/>
                <a:gd name="T32" fmla="*/ 152 w 101"/>
                <a:gd name="T33" fmla="*/ 283 h 127"/>
                <a:gd name="T34" fmla="*/ 162 w 101"/>
                <a:gd name="T35" fmla="*/ 257 h 127"/>
                <a:gd name="T36" fmla="*/ 179 w 101"/>
                <a:gd name="T37" fmla="*/ 155 h 127"/>
                <a:gd name="T38" fmla="*/ 181 w 101"/>
                <a:gd name="T39" fmla="*/ 110 h 127"/>
                <a:gd name="T40" fmla="*/ 179 w 101"/>
                <a:gd name="T41" fmla="*/ 110 h 127"/>
                <a:gd name="T42" fmla="*/ 162 w 101"/>
                <a:gd name="T43" fmla="*/ 49 h 127"/>
                <a:gd name="T44" fmla="*/ 147 w 101"/>
                <a:gd name="T45" fmla="*/ 2 h 127"/>
                <a:gd name="T46" fmla="*/ 147 w 101"/>
                <a:gd name="T47" fmla="*/ 0 h 127"/>
                <a:gd name="T48" fmla="*/ 144 w 101"/>
                <a:gd name="T49" fmla="*/ 93 h 127"/>
                <a:gd name="T50" fmla="*/ 147 w 101"/>
                <a:gd name="T51" fmla="*/ 125 h 127"/>
                <a:gd name="T52" fmla="*/ 144 w 101"/>
                <a:gd name="T53" fmla="*/ 225 h 127"/>
                <a:gd name="T54" fmla="*/ 144 w 101"/>
                <a:gd name="T55" fmla="*/ 176 h 127"/>
                <a:gd name="T56" fmla="*/ 147 w 101"/>
                <a:gd name="T57" fmla="*/ 205 h 127"/>
                <a:gd name="T58" fmla="*/ 147 w 101"/>
                <a:gd name="T59" fmla="*/ 225 h 127"/>
                <a:gd name="T60" fmla="*/ 144 w 101"/>
                <a:gd name="T61" fmla="*/ 257 h 127"/>
                <a:gd name="T62" fmla="*/ 134 w 101"/>
                <a:gd name="T63" fmla="*/ 304 h 127"/>
                <a:gd name="T64" fmla="*/ 147 w 101"/>
                <a:gd name="T65" fmla="*/ 304 h 127"/>
                <a:gd name="T66" fmla="*/ 144 w 101"/>
                <a:gd name="T67" fmla="*/ 333 h 127"/>
                <a:gd name="T68" fmla="*/ 130 w 101"/>
                <a:gd name="T69" fmla="*/ 376 h 127"/>
                <a:gd name="T70" fmla="*/ 91 w 101"/>
                <a:gd name="T71" fmla="*/ 509 h 127"/>
                <a:gd name="T72" fmla="*/ 32 w 101"/>
                <a:gd name="T73" fmla="*/ 575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prstDash val="solid"/>
              <a:round/>
              <a:headEnd/>
              <a:tailEnd/>
            </a:ln>
          </p:spPr>
          <p:txBody>
            <a:bodyPr/>
            <a:lstStyle/>
            <a:p>
              <a:endParaRPr lang="en-US"/>
            </a:p>
          </p:txBody>
        </p:sp>
        <p:sp>
          <p:nvSpPr>
            <p:cNvPr id="36063" name="Freeform 4509"/>
            <p:cNvSpPr>
              <a:spLocks/>
            </p:cNvSpPr>
            <p:nvPr/>
          </p:nvSpPr>
          <p:spPr bwMode="auto">
            <a:xfrm>
              <a:off x="5129" y="3681"/>
              <a:ext cx="11" cy="5"/>
            </a:xfrm>
            <a:custGeom>
              <a:avLst/>
              <a:gdLst>
                <a:gd name="T0" fmla="*/ 53 w 9"/>
                <a:gd name="T1" fmla="*/ 20 h 4"/>
                <a:gd name="T2" fmla="*/ 53 w 9"/>
                <a:gd name="T3" fmla="*/ 0 h 4"/>
                <a:gd name="T4" fmla="*/ 24 w 9"/>
                <a:gd name="T5" fmla="*/ 0 h 4"/>
                <a:gd name="T6" fmla="*/ 0 w 9"/>
                <a:gd name="T7" fmla="*/ 31 h 4"/>
                <a:gd name="T8" fmla="*/ 53 w 9"/>
                <a:gd name="T9" fmla="*/ 2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2"/>
                  </a:moveTo>
                  <a:lnTo>
                    <a:pt x="9" y="0"/>
                  </a:lnTo>
                  <a:lnTo>
                    <a:pt x="4" y="0"/>
                  </a:lnTo>
                  <a:lnTo>
                    <a:pt x="0" y="4"/>
                  </a:lnTo>
                  <a:lnTo>
                    <a:pt x="9" y="2"/>
                  </a:lnTo>
                  <a:close/>
                </a:path>
              </a:pathLst>
            </a:custGeom>
            <a:solidFill>
              <a:srgbClr val="E1E1E1"/>
            </a:solidFill>
            <a:ln w="3175">
              <a:solidFill>
                <a:srgbClr val="000000"/>
              </a:solidFill>
              <a:prstDash val="solid"/>
              <a:round/>
              <a:headEnd/>
              <a:tailEnd/>
            </a:ln>
          </p:spPr>
          <p:txBody>
            <a:bodyPr/>
            <a:lstStyle/>
            <a:p>
              <a:endParaRPr lang="en-US"/>
            </a:p>
          </p:txBody>
        </p:sp>
        <p:sp>
          <p:nvSpPr>
            <p:cNvPr id="36064" name="Freeform 4510"/>
            <p:cNvSpPr>
              <a:spLocks/>
            </p:cNvSpPr>
            <p:nvPr/>
          </p:nvSpPr>
          <p:spPr bwMode="auto">
            <a:xfrm>
              <a:off x="3471" y="3111"/>
              <a:ext cx="9" cy="9"/>
            </a:xfrm>
            <a:custGeom>
              <a:avLst/>
              <a:gdLst>
                <a:gd name="T0" fmla="*/ 28 w 7"/>
                <a:gd name="T1" fmla="*/ 0 h 7"/>
                <a:gd name="T2" fmla="*/ 0 w 7"/>
                <a:gd name="T3" fmla="*/ 66 h 7"/>
                <a:gd name="T4" fmla="*/ 66 w 7"/>
                <a:gd name="T5" fmla="*/ 36 h 7"/>
                <a:gd name="T6" fmla="*/ 28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3" y="0"/>
                  </a:moveTo>
                  <a:lnTo>
                    <a:pt x="0" y="7"/>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6065" name="Freeform 4511"/>
            <p:cNvSpPr>
              <a:spLocks/>
            </p:cNvSpPr>
            <p:nvPr/>
          </p:nvSpPr>
          <p:spPr bwMode="auto">
            <a:xfrm>
              <a:off x="5317" y="2853"/>
              <a:ext cx="20" cy="13"/>
            </a:xfrm>
            <a:custGeom>
              <a:avLst/>
              <a:gdLst>
                <a:gd name="T0" fmla="*/ 46 w 18"/>
                <a:gd name="T1" fmla="*/ 48 h 11"/>
                <a:gd name="T2" fmla="*/ 46 w 18"/>
                <a:gd name="T3" fmla="*/ 41 h 11"/>
                <a:gd name="T4" fmla="*/ 2 w 18"/>
                <a:gd name="T5" fmla="*/ 0 h 11"/>
                <a:gd name="T6" fmla="*/ 0 w 18"/>
                <a:gd name="T7" fmla="*/ 30 h 11"/>
                <a:gd name="T8" fmla="*/ 46 w 18"/>
                <a:gd name="T9" fmla="*/ 48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
                  <a:moveTo>
                    <a:pt x="18" y="11"/>
                  </a:moveTo>
                  <a:lnTo>
                    <a:pt x="18" y="9"/>
                  </a:lnTo>
                  <a:lnTo>
                    <a:pt x="2" y="0"/>
                  </a:lnTo>
                  <a:lnTo>
                    <a:pt x="0" y="7"/>
                  </a:lnTo>
                  <a:lnTo>
                    <a:pt x="18" y="11"/>
                  </a:lnTo>
                  <a:close/>
                </a:path>
              </a:pathLst>
            </a:custGeom>
            <a:solidFill>
              <a:srgbClr val="E1E1E1"/>
            </a:solidFill>
            <a:ln w="3175">
              <a:solidFill>
                <a:srgbClr val="000000"/>
              </a:solidFill>
              <a:prstDash val="solid"/>
              <a:round/>
              <a:headEnd/>
              <a:tailEnd/>
            </a:ln>
          </p:spPr>
          <p:txBody>
            <a:bodyPr/>
            <a:lstStyle/>
            <a:p>
              <a:endParaRPr lang="en-US"/>
            </a:p>
          </p:txBody>
        </p:sp>
        <p:sp>
          <p:nvSpPr>
            <p:cNvPr id="36066" name="Freeform 4512"/>
            <p:cNvSpPr>
              <a:spLocks/>
            </p:cNvSpPr>
            <p:nvPr/>
          </p:nvSpPr>
          <p:spPr bwMode="auto">
            <a:xfrm>
              <a:off x="5269" y="2794"/>
              <a:ext cx="16" cy="17"/>
            </a:xfrm>
            <a:custGeom>
              <a:avLst/>
              <a:gdLst>
                <a:gd name="T0" fmla="*/ 0 w 14"/>
                <a:gd name="T1" fmla="*/ 0 h 14"/>
                <a:gd name="T2" fmla="*/ 46 w 14"/>
                <a:gd name="T3" fmla="*/ 84 h 14"/>
                <a:gd name="T4" fmla="*/ 2 w 14"/>
                <a:gd name="T5" fmla="*/ 60 h 14"/>
                <a:gd name="T6" fmla="*/ 0 w 14"/>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0" y="0"/>
                  </a:moveTo>
                  <a:lnTo>
                    <a:pt x="14" y="14"/>
                  </a:lnTo>
                  <a:lnTo>
                    <a:pt x="2" y="1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067" name="Freeform 4513"/>
            <p:cNvSpPr>
              <a:spLocks/>
            </p:cNvSpPr>
            <p:nvPr/>
          </p:nvSpPr>
          <p:spPr bwMode="auto">
            <a:xfrm>
              <a:off x="5346" y="2873"/>
              <a:ext cx="12" cy="15"/>
            </a:xfrm>
            <a:custGeom>
              <a:avLst/>
              <a:gdLst>
                <a:gd name="T0" fmla="*/ 23 w 11"/>
                <a:gd name="T1" fmla="*/ 94 h 12"/>
                <a:gd name="T2" fmla="*/ 0 w 11"/>
                <a:gd name="T3" fmla="*/ 39 h 12"/>
                <a:gd name="T4" fmla="*/ 0 w 11"/>
                <a:gd name="T5" fmla="*/ 0 h 12"/>
                <a:gd name="T6" fmla="*/ 23 w 11"/>
                <a:gd name="T7" fmla="*/ 76 h 12"/>
                <a:gd name="T8" fmla="*/ 23 w 11"/>
                <a:gd name="T9" fmla="*/ 9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12"/>
                  </a:moveTo>
                  <a:lnTo>
                    <a:pt x="0" y="5"/>
                  </a:lnTo>
                  <a:lnTo>
                    <a:pt x="0" y="0"/>
                  </a:lnTo>
                  <a:lnTo>
                    <a:pt x="11" y="10"/>
                  </a:lnTo>
                  <a:lnTo>
                    <a:pt x="11" y="12"/>
                  </a:lnTo>
                  <a:close/>
                </a:path>
              </a:pathLst>
            </a:custGeom>
            <a:solidFill>
              <a:srgbClr val="E1E1E1"/>
            </a:solidFill>
            <a:ln w="3175">
              <a:solidFill>
                <a:srgbClr val="000000"/>
              </a:solidFill>
              <a:prstDash val="solid"/>
              <a:round/>
              <a:headEnd/>
              <a:tailEnd/>
            </a:ln>
          </p:spPr>
          <p:txBody>
            <a:bodyPr/>
            <a:lstStyle/>
            <a:p>
              <a:endParaRPr lang="en-US"/>
            </a:p>
          </p:txBody>
        </p:sp>
        <p:sp>
          <p:nvSpPr>
            <p:cNvPr id="36068" name="Freeform 4514"/>
            <p:cNvSpPr>
              <a:spLocks/>
            </p:cNvSpPr>
            <p:nvPr/>
          </p:nvSpPr>
          <p:spPr bwMode="auto">
            <a:xfrm>
              <a:off x="5279" y="2826"/>
              <a:ext cx="8" cy="9"/>
            </a:xfrm>
            <a:custGeom>
              <a:avLst/>
              <a:gdLst>
                <a:gd name="T0" fmla="*/ 22 w 7"/>
                <a:gd name="T1" fmla="*/ 66 h 7"/>
                <a:gd name="T2" fmla="*/ 17 w 7"/>
                <a:gd name="T3" fmla="*/ 0 h 7"/>
                <a:gd name="T4" fmla="*/ 0 w 7"/>
                <a:gd name="T5" fmla="*/ 28 h 7"/>
                <a:gd name="T6" fmla="*/ 3 w 7"/>
                <a:gd name="T7" fmla="*/ 46 h 7"/>
                <a:gd name="T8" fmla="*/ 22 w 7"/>
                <a:gd name="T9" fmla="*/ 6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7" y="7"/>
                  </a:moveTo>
                  <a:lnTo>
                    <a:pt x="5" y="0"/>
                  </a:lnTo>
                  <a:lnTo>
                    <a:pt x="0" y="3"/>
                  </a:lnTo>
                  <a:lnTo>
                    <a:pt x="3" y="5"/>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36069" name="Freeform 4515"/>
            <p:cNvSpPr>
              <a:spLocks/>
            </p:cNvSpPr>
            <p:nvPr/>
          </p:nvSpPr>
          <p:spPr bwMode="auto">
            <a:xfrm>
              <a:off x="5337" y="2832"/>
              <a:ext cx="9" cy="29"/>
            </a:xfrm>
            <a:custGeom>
              <a:avLst/>
              <a:gdLst>
                <a:gd name="T0" fmla="*/ 0 w 8"/>
                <a:gd name="T1" fmla="*/ 0 h 24"/>
                <a:gd name="T2" fmla="*/ 23 w 8"/>
                <a:gd name="T3" fmla="*/ 133 h 24"/>
                <a:gd name="T4" fmla="*/ 0 w 8"/>
                <a:gd name="T5" fmla="*/ 2 h 24"/>
                <a:gd name="T6" fmla="*/ 0 w 8"/>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4">
                  <a:moveTo>
                    <a:pt x="0" y="0"/>
                  </a:moveTo>
                  <a:lnTo>
                    <a:pt x="8" y="24"/>
                  </a:ln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070" name="Freeform 4516"/>
            <p:cNvSpPr>
              <a:spLocks/>
            </p:cNvSpPr>
            <p:nvPr/>
          </p:nvSpPr>
          <p:spPr bwMode="auto">
            <a:xfrm>
              <a:off x="5302" y="2817"/>
              <a:ext cx="23" cy="18"/>
            </a:xfrm>
            <a:custGeom>
              <a:avLst/>
              <a:gdLst>
                <a:gd name="T0" fmla="*/ 28 w 22"/>
                <a:gd name="T1" fmla="*/ 135 h 14"/>
                <a:gd name="T2" fmla="*/ 31 w 22"/>
                <a:gd name="T3" fmla="*/ 135 h 14"/>
                <a:gd name="T4" fmla="*/ 21 w 22"/>
                <a:gd name="T5" fmla="*/ 66 h 14"/>
                <a:gd name="T6" fmla="*/ 0 w 22"/>
                <a:gd name="T7" fmla="*/ 0 h 14"/>
                <a:gd name="T8" fmla="*/ 10 w 22"/>
                <a:gd name="T9" fmla="*/ 66 h 14"/>
                <a:gd name="T10" fmla="*/ 28 w 22"/>
                <a:gd name="T11" fmla="*/ 135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prstDash val="solid"/>
              <a:round/>
              <a:headEnd/>
              <a:tailEnd/>
            </a:ln>
          </p:spPr>
          <p:txBody>
            <a:bodyPr/>
            <a:lstStyle/>
            <a:p>
              <a:endParaRPr lang="en-US"/>
            </a:p>
          </p:txBody>
        </p:sp>
        <p:sp>
          <p:nvSpPr>
            <p:cNvPr id="36071" name="Freeform 4517"/>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6072" name="Freeform 4518"/>
            <p:cNvSpPr>
              <a:spLocks/>
            </p:cNvSpPr>
            <p:nvPr/>
          </p:nvSpPr>
          <p:spPr bwMode="auto">
            <a:xfrm>
              <a:off x="5420" y="2972"/>
              <a:ext cx="11" cy="21"/>
            </a:xfrm>
            <a:custGeom>
              <a:avLst/>
              <a:gdLst>
                <a:gd name="T0" fmla="*/ 53 w 9"/>
                <a:gd name="T1" fmla="*/ 99 h 17"/>
                <a:gd name="T2" fmla="*/ 53 w 9"/>
                <a:gd name="T3" fmla="*/ 53 h 17"/>
                <a:gd name="T4" fmla="*/ 53 w 9"/>
                <a:gd name="T5" fmla="*/ 53 h 17"/>
                <a:gd name="T6" fmla="*/ 29 w 9"/>
                <a:gd name="T7" fmla="*/ 0 h 17"/>
                <a:gd name="T8" fmla="*/ 0 w 9"/>
                <a:gd name="T9" fmla="*/ 115 h 17"/>
                <a:gd name="T10" fmla="*/ 53 w 9"/>
                <a:gd name="T11" fmla="*/ 99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7">
                  <a:moveTo>
                    <a:pt x="9" y="15"/>
                  </a:moveTo>
                  <a:lnTo>
                    <a:pt x="9" y="8"/>
                  </a:lnTo>
                  <a:lnTo>
                    <a:pt x="5" y="0"/>
                  </a:lnTo>
                  <a:lnTo>
                    <a:pt x="0" y="17"/>
                  </a:lnTo>
                  <a:lnTo>
                    <a:pt x="9" y="15"/>
                  </a:lnTo>
                  <a:close/>
                </a:path>
              </a:pathLst>
            </a:custGeom>
            <a:solidFill>
              <a:srgbClr val="E1E1E1"/>
            </a:solidFill>
            <a:ln w="3175">
              <a:solidFill>
                <a:srgbClr val="000000"/>
              </a:solidFill>
              <a:prstDash val="solid"/>
              <a:round/>
              <a:headEnd/>
              <a:tailEnd/>
            </a:ln>
          </p:spPr>
          <p:txBody>
            <a:bodyPr/>
            <a:lstStyle/>
            <a:p>
              <a:endParaRPr lang="en-US"/>
            </a:p>
          </p:txBody>
        </p:sp>
        <p:sp>
          <p:nvSpPr>
            <p:cNvPr id="36073" name="Freeform 4519"/>
            <p:cNvSpPr>
              <a:spLocks/>
            </p:cNvSpPr>
            <p:nvPr/>
          </p:nvSpPr>
          <p:spPr bwMode="auto">
            <a:xfrm>
              <a:off x="5431" y="2999"/>
              <a:ext cx="5" cy="12"/>
            </a:xfrm>
            <a:custGeom>
              <a:avLst/>
              <a:gdLst>
                <a:gd name="T0" fmla="*/ 5 w 5"/>
                <a:gd name="T1" fmla="*/ 116 h 9"/>
                <a:gd name="T2" fmla="*/ 0 w 5"/>
                <a:gd name="T3" fmla="*/ 116 h 9"/>
                <a:gd name="T4" fmla="*/ 0 w 5"/>
                <a:gd name="T5" fmla="*/ 0 h 9"/>
                <a:gd name="T6" fmla="*/ 5 w 5"/>
                <a:gd name="T7" fmla="*/ 116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9"/>
                  </a:moveTo>
                  <a:lnTo>
                    <a:pt x="0" y="9"/>
                  </a:lnTo>
                  <a:lnTo>
                    <a:pt x="0" y="0"/>
                  </a:lnTo>
                  <a:lnTo>
                    <a:pt x="5" y="9"/>
                  </a:lnTo>
                  <a:close/>
                </a:path>
              </a:pathLst>
            </a:custGeom>
            <a:solidFill>
              <a:srgbClr val="E1E1E1"/>
            </a:solidFill>
            <a:ln w="3175">
              <a:solidFill>
                <a:srgbClr val="000000"/>
              </a:solidFill>
              <a:prstDash val="solid"/>
              <a:round/>
              <a:headEnd/>
              <a:tailEnd/>
            </a:ln>
          </p:spPr>
          <p:txBody>
            <a:bodyPr/>
            <a:lstStyle/>
            <a:p>
              <a:endParaRPr lang="en-US"/>
            </a:p>
          </p:txBody>
        </p:sp>
        <p:sp>
          <p:nvSpPr>
            <p:cNvPr id="36074" name="Freeform 4520"/>
            <p:cNvSpPr>
              <a:spLocks/>
            </p:cNvSpPr>
            <p:nvPr/>
          </p:nvSpPr>
          <p:spPr bwMode="auto">
            <a:xfrm>
              <a:off x="5443" y="3002"/>
              <a:ext cx="1" cy="9"/>
            </a:xfrm>
            <a:custGeom>
              <a:avLst/>
              <a:gdLst>
                <a:gd name="T0" fmla="*/ 0 w 1"/>
                <a:gd name="T1" fmla="*/ 0 h 7"/>
                <a:gd name="T2" fmla="*/ 0 w 1"/>
                <a:gd name="T3" fmla="*/ 66 h 7"/>
                <a:gd name="T4" fmla="*/ 0 w 1"/>
                <a:gd name="T5" fmla="*/ 46 h 7"/>
                <a:gd name="T6" fmla="*/ 0 w 1"/>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7">
                  <a:moveTo>
                    <a:pt x="0" y="0"/>
                  </a:moveTo>
                  <a:lnTo>
                    <a:pt x="0" y="7"/>
                  </a:lnTo>
                  <a:lnTo>
                    <a:pt x="0" y="5"/>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075" name="Freeform 4521"/>
            <p:cNvSpPr>
              <a:spLocks/>
            </p:cNvSpPr>
            <p:nvPr/>
          </p:nvSpPr>
          <p:spPr bwMode="auto">
            <a:xfrm>
              <a:off x="5446" y="3060"/>
              <a:ext cx="6" cy="6"/>
            </a:xfrm>
            <a:custGeom>
              <a:avLst/>
              <a:gdLst>
                <a:gd name="T0" fmla="*/ 24 w 5"/>
                <a:gd name="T1" fmla="*/ 17 h 5"/>
                <a:gd name="T2" fmla="*/ 24 w 5"/>
                <a:gd name="T3" fmla="*/ 0 h 5"/>
                <a:gd name="T4" fmla="*/ 0 w 5"/>
                <a:gd name="T5" fmla="*/ 24 h 5"/>
                <a:gd name="T6" fmla="*/ 24 w 5"/>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3"/>
                  </a:moveTo>
                  <a:lnTo>
                    <a:pt x="5" y="0"/>
                  </a:lnTo>
                  <a:lnTo>
                    <a:pt x="0" y="5"/>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36076" name="Freeform 4522"/>
            <p:cNvSpPr>
              <a:spLocks/>
            </p:cNvSpPr>
            <p:nvPr/>
          </p:nvSpPr>
          <p:spPr bwMode="auto">
            <a:xfrm>
              <a:off x="1619" y="3774"/>
              <a:ext cx="24" cy="24"/>
            </a:xfrm>
            <a:custGeom>
              <a:avLst/>
              <a:gdLst>
                <a:gd name="T0" fmla="*/ 70 w 21"/>
                <a:gd name="T1" fmla="*/ 59 h 19"/>
                <a:gd name="T2" fmla="*/ 56 w 21"/>
                <a:gd name="T3" fmla="*/ 40 h 19"/>
                <a:gd name="T4" fmla="*/ 40 w 21"/>
                <a:gd name="T5" fmla="*/ 40 h 19"/>
                <a:gd name="T6" fmla="*/ 33 w 21"/>
                <a:gd name="T7" fmla="*/ 25 h 19"/>
                <a:gd name="T8" fmla="*/ 17 w 21"/>
                <a:gd name="T9" fmla="*/ 0 h 19"/>
                <a:gd name="T10" fmla="*/ 17 w 21"/>
                <a:gd name="T11" fmla="*/ 59 h 19"/>
                <a:gd name="T12" fmla="*/ 0 w 21"/>
                <a:gd name="T13" fmla="*/ 97 h 19"/>
                <a:gd name="T14" fmla="*/ 17 w 21"/>
                <a:gd name="T15" fmla="*/ 155 h 19"/>
                <a:gd name="T16" fmla="*/ 22 w 21"/>
                <a:gd name="T17" fmla="*/ 120 h 19"/>
                <a:gd name="T18" fmla="*/ 33 w 21"/>
                <a:gd name="T19" fmla="*/ 120 h 19"/>
                <a:gd name="T20" fmla="*/ 33 w 21"/>
                <a:gd name="T21" fmla="*/ 97 h 19"/>
                <a:gd name="T22" fmla="*/ 70 w 21"/>
                <a:gd name="T23" fmla="*/ 59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prstDash val="solid"/>
              <a:round/>
              <a:headEnd/>
              <a:tailEnd/>
            </a:ln>
          </p:spPr>
          <p:txBody>
            <a:bodyPr/>
            <a:lstStyle/>
            <a:p>
              <a:endParaRPr lang="en-US"/>
            </a:p>
          </p:txBody>
        </p:sp>
        <p:sp>
          <p:nvSpPr>
            <p:cNvPr id="36077" name="Freeform 4523"/>
            <p:cNvSpPr>
              <a:spLocks/>
            </p:cNvSpPr>
            <p:nvPr/>
          </p:nvSpPr>
          <p:spPr bwMode="auto">
            <a:xfrm>
              <a:off x="1598" y="3778"/>
              <a:ext cx="21" cy="13"/>
            </a:xfrm>
            <a:custGeom>
              <a:avLst/>
              <a:gdLst>
                <a:gd name="T0" fmla="*/ 17 w 19"/>
                <a:gd name="T1" fmla="*/ 18 h 11"/>
                <a:gd name="T2" fmla="*/ 3 w 19"/>
                <a:gd name="T3" fmla="*/ 0 h 11"/>
                <a:gd name="T4" fmla="*/ 46 w 19"/>
                <a:gd name="T5" fmla="*/ 0 h 11"/>
                <a:gd name="T6" fmla="*/ 28 w 19"/>
                <a:gd name="T7" fmla="*/ 41 h 11"/>
                <a:gd name="T8" fmla="*/ 0 w 19"/>
                <a:gd name="T9" fmla="*/ 48 h 11"/>
                <a:gd name="T10" fmla="*/ 17 w 19"/>
                <a:gd name="T11" fmla="*/ 30 h 11"/>
                <a:gd name="T12" fmla="*/ 3 w 19"/>
                <a:gd name="T13" fmla="*/ 30 h 11"/>
                <a:gd name="T14" fmla="*/ 17 w 19"/>
                <a:gd name="T15" fmla="*/ 18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prstDash val="solid"/>
              <a:round/>
              <a:headEnd/>
              <a:tailEnd/>
            </a:ln>
          </p:spPr>
          <p:txBody>
            <a:bodyPr/>
            <a:lstStyle/>
            <a:p>
              <a:endParaRPr lang="en-US"/>
            </a:p>
          </p:txBody>
        </p:sp>
        <p:sp>
          <p:nvSpPr>
            <p:cNvPr id="36078" name="Freeform 4524"/>
            <p:cNvSpPr>
              <a:spLocks/>
            </p:cNvSpPr>
            <p:nvPr/>
          </p:nvSpPr>
          <p:spPr bwMode="auto">
            <a:xfrm>
              <a:off x="2718" y="3022"/>
              <a:ext cx="237" cy="263"/>
            </a:xfrm>
            <a:custGeom>
              <a:avLst/>
              <a:gdLst>
                <a:gd name="T0" fmla="*/ 359 w 211"/>
                <a:gd name="T1" fmla="*/ 964 h 212"/>
                <a:gd name="T2" fmla="*/ 359 w 211"/>
                <a:gd name="T3" fmla="*/ 787 h 212"/>
                <a:gd name="T4" fmla="*/ 365 w 211"/>
                <a:gd name="T5" fmla="*/ 626 h 212"/>
                <a:gd name="T6" fmla="*/ 403 w 211"/>
                <a:gd name="T7" fmla="*/ 626 h 212"/>
                <a:gd name="T8" fmla="*/ 412 w 211"/>
                <a:gd name="T9" fmla="*/ 511 h 212"/>
                <a:gd name="T10" fmla="*/ 412 w 211"/>
                <a:gd name="T11" fmla="*/ 391 h 212"/>
                <a:gd name="T12" fmla="*/ 412 w 211"/>
                <a:gd name="T13" fmla="*/ 283 h 212"/>
                <a:gd name="T14" fmla="*/ 412 w 211"/>
                <a:gd name="T15" fmla="*/ 165 h 212"/>
                <a:gd name="T16" fmla="*/ 463 w 211"/>
                <a:gd name="T17" fmla="*/ 165 h 212"/>
                <a:gd name="T18" fmla="*/ 511 w 211"/>
                <a:gd name="T19" fmla="*/ 135 h 212"/>
                <a:gd name="T20" fmla="*/ 532 w 211"/>
                <a:gd name="T21" fmla="*/ 184 h 212"/>
                <a:gd name="T22" fmla="*/ 567 w 211"/>
                <a:gd name="T23" fmla="*/ 135 h 212"/>
                <a:gd name="T24" fmla="*/ 600 w 211"/>
                <a:gd name="T25" fmla="*/ 96 h 212"/>
                <a:gd name="T26" fmla="*/ 553 w 211"/>
                <a:gd name="T27" fmla="*/ 62 h 212"/>
                <a:gd name="T28" fmla="*/ 518 w 211"/>
                <a:gd name="T29" fmla="*/ 88 h 212"/>
                <a:gd name="T30" fmla="*/ 453 w 211"/>
                <a:gd name="T31" fmla="*/ 96 h 212"/>
                <a:gd name="T32" fmla="*/ 388 w 211"/>
                <a:gd name="T33" fmla="*/ 135 h 212"/>
                <a:gd name="T34" fmla="*/ 346 w 211"/>
                <a:gd name="T35" fmla="*/ 96 h 212"/>
                <a:gd name="T36" fmla="*/ 307 w 211"/>
                <a:gd name="T37" fmla="*/ 88 h 212"/>
                <a:gd name="T38" fmla="*/ 295 w 211"/>
                <a:gd name="T39" fmla="*/ 50 h 212"/>
                <a:gd name="T40" fmla="*/ 243 w 211"/>
                <a:gd name="T41" fmla="*/ 50 h 212"/>
                <a:gd name="T42" fmla="*/ 198 w 211"/>
                <a:gd name="T43" fmla="*/ 50 h 212"/>
                <a:gd name="T44" fmla="*/ 143 w 211"/>
                <a:gd name="T45" fmla="*/ 50 h 212"/>
                <a:gd name="T46" fmla="*/ 94 w 211"/>
                <a:gd name="T47" fmla="*/ 50 h 212"/>
                <a:gd name="T48" fmla="*/ 62 w 211"/>
                <a:gd name="T49" fmla="*/ 0 h 212"/>
                <a:gd name="T50" fmla="*/ 3 w 211"/>
                <a:gd name="T51" fmla="*/ 26 h 212"/>
                <a:gd name="T52" fmla="*/ 0 w 211"/>
                <a:gd name="T53" fmla="*/ 96 h 212"/>
                <a:gd name="T54" fmla="*/ 34 w 211"/>
                <a:gd name="T55" fmla="*/ 261 h 212"/>
                <a:gd name="T56" fmla="*/ 62 w 211"/>
                <a:gd name="T57" fmla="*/ 412 h 212"/>
                <a:gd name="T58" fmla="*/ 94 w 211"/>
                <a:gd name="T59" fmla="*/ 558 h 212"/>
                <a:gd name="T60" fmla="*/ 125 w 211"/>
                <a:gd name="T61" fmla="*/ 698 h 212"/>
                <a:gd name="T62" fmla="*/ 129 w 211"/>
                <a:gd name="T63" fmla="*/ 772 h 212"/>
                <a:gd name="T64" fmla="*/ 115 w 211"/>
                <a:gd name="T65" fmla="*/ 753 h 212"/>
                <a:gd name="T66" fmla="*/ 125 w 211"/>
                <a:gd name="T67" fmla="*/ 904 h 212"/>
                <a:gd name="T68" fmla="*/ 129 w 211"/>
                <a:gd name="T69" fmla="*/ 1016 h 212"/>
                <a:gd name="T70" fmla="*/ 143 w 211"/>
                <a:gd name="T71" fmla="*/ 1150 h 212"/>
                <a:gd name="T72" fmla="*/ 146 w 211"/>
                <a:gd name="T73" fmla="*/ 1279 h 212"/>
                <a:gd name="T74" fmla="*/ 179 w 211"/>
                <a:gd name="T75" fmla="*/ 1358 h 212"/>
                <a:gd name="T76" fmla="*/ 198 w 211"/>
                <a:gd name="T77" fmla="*/ 1450 h 212"/>
                <a:gd name="T78" fmla="*/ 216 w 211"/>
                <a:gd name="T79" fmla="*/ 1380 h 212"/>
                <a:gd name="T80" fmla="*/ 234 w 211"/>
                <a:gd name="T81" fmla="*/ 1450 h 212"/>
                <a:gd name="T82" fmla="*/ 307 w 211"/>
                <a:gd name="T83" fmla="*/ 1474 h 212"/>
                <a:gd name="T84" fmla="*/ 346 w 211"/>
                <a:gd name="T85" fmla="*/ 1427 h 212"/>
                <a:gd name="T86" fmla="*/ 346 w 211"/>
                <a:gd name="T87" fmla="*/ 1316 h 212"/>
                <a:gd name="T88" fmla="*/ 348 w 211"/>
                <a:gd name="T89" fmla="*/ 1196 h 212"/>
                <a:gd name="T90" fmla="*/ 348 w 211"/>
                <a:gd name="T91" fmla="*/ 1089 h 212"/>
                <a:gd name="T92" fmla="*/ 359 w 211"/>
                <a:gd name="T93" fmla="*/ 964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prstDash val="solid"/>
              <a:round/>
              <a:headEnd/>
              <a:tailEnd/>
            </a:ln>
          </p:spPr>
          <p:txBody>
            <a:bodyPr/>
            <a:lstStyle/>
            <a:p>
              <a:endParaRPr lang="en-US"/>
            </a:p>
          </p:txBody>
        </p:sp>
        <p:sp>
          <p:nvSpPr>
            <p:cNvPr id="36079" name="Freeform 4525"/>
            <p:cNvSpPr>
              <a:spLocks/>
            </p:cNvSpPr>
            <p:nvPr/>
          </p:nvSpPr>
          <p:spPr bwMode="auto">
            <a:xfrm>
              <a:off x="1299" y="2864"/>
              <a:ext cx="217" cy="290"/>
            </a:xfrm>
            <a:custGeom>
              <a:avLst/>
              <a:gdLst>
                <a:gd name="T0" fmla="*/ 324 w 196"/>
                <a:gd name="T1" fmla="*/ 1272 h 234"/>
                <a:gd name="T2" fmla="*/ 320 w 196"/>
                <a:gd name="T3" fmla="*/ 1402 h 234"/>
                <a:gd name="T4" fmla="*/ 308 w 196"/>
                <a:gd name="T5" fmla="*/ 1529 h 234"/>
                <a:gd name="T6" fmla="*/ 299 w 196"/>
                <a:gd name="T7" fmla="*/ 1502 h 234"/>
                <a:gd name="T8" fmla="*/ 261 w 196"/>
                <a:gd name="T9" fmla="*/ 1529 h 234"/>
                <a:gd name="T10" fmla="*/ 241 w 196"/>
                <a:gd name="T11" fmla="*/ 1578 h 234"/>
                <a:gd name="T12" fmla="*/ 225 w 196"/>
                <a:gd name="T13" fmla="*/ 1517 h 234"/>
                <a:gd name="T14" fmla="*/ 176 w 196"/>
                <a:gd name="T15" fmla="*/ 1502 h 234"/>
                <a:gd name="T16" fmla="*/ 169 w 196"/>
                <a:gd name="T17" fmla="*/ 1469 h 234"/>
                <a:gd name="T18" fmla="*/ 140 w 196"/>
                <a:gd name="T19" fmla="*/ 1610 h 234"/>
                <a:gd name="T20" fmla="*/ 113 w 196"/>
                <a:gd name="T21" fmla="*/ 1578 h 234"/>
                <a:gd name="T22" fmla="*/ 92 w 196"/>
                <a:gd name="T23" fmla="*/ 1481 h 234"/>
                <a:gd name="T24" fmla="*/ 75 w 196"/>
                <a:gd name="T25" fmla="*/ 1373 h 234"/>
                <a:gd name="T26" fmla="*/ 65 w 196"/>
                <a:gd name="T27" fmla="*/ 1258 h 234"/>
                <a:gd name="T28" fmla="*/ 71 w 196"/>
                <a:gd name="T29" fmla="*/ 1170 h 234"/>
                <a:gd name="T30" fmla="*/ 47 w 196"/>
                <a:gd name="T31" fmla="*/ 1091 h 234"/>
                <a:gd name="T32" fmla="*/ 37 w 196"/>
                <a:gd name="T33" fmla="*/ 1015 h 234"/>
                <a:gd name="T34" fmla="*/ 22 w 196"/>
                <a:gd name="T35" fmla="*/ 944 h 234"/>
                <a:gd name="T36" fmla="*/ 22 w 196"/>
                <a:gd name="T37" fmla="*/ 897 h 234"/>
                <a:gd name="T38" fmla="*/ 41 w 196"/>
                <a:gd name="T39" fmla="*/ 802 h 234"/>
                <a:gd name="T40" fmla="*/ 27 w 196"/>
                <a:gd name="T41" fmla="*/ 787 h 234"/>
                <a:gd name="T42" fmla="*/ 22 w 196"/>
                <a:gd name="T43" fmla="*/ 682 h 234"/>
                <a:gd name="T44" fmla="*/ 22 w 196"/>
                <a:gd name="T45" fmla="*/ 575 h 234"/>
                <a:gd name="T46" fmla="*/ 27 w 196"/>
                <a:gd name="T47" fmla="*/ 522 h 234"/>
                <a:gd name="T48" fmla="*/ 27 w 196"/>
                <a:gd name="T49" fmla="*/ 354 h 234"/>
                <a:gd name="T50" fmla="*/ 41 w 196"/>
                <a:gd name="T51" fmla="*/ 321 h 234"/>
                <a:gd name="T52" fmla="*/ 18 w 196"/>
                <a:gd name="T53" fmla="*/ 239 h 234"/>
                <a:gd name="T54" fmla="*/ 0 w 196"/>
                <a:gd name="T55" fmla="*/ 146 h 234"/>
                <a:gd name="T56" fmla="*/ 52 w 196"/>
                <a:gd name="T57" fmla="*/ 146 h 234"/>
                <a:gd name="T58" fmla="*/ 65 w 196"/>
                <a:gd name="T59" fmla="*/ 118 h 234"/>
                <a:gd name="T60" fmla="*/ 100 w 196"/>
                <a:gd name="T61" fmla="*/ 62 h 234"/>
                <a:gd name="T62" fmla="*/ 130 w 196"/>
                <a:gd name="T63" fmla="*/ 0 h 234"/>
                <a:gd name="T64" fmla="*/ 157 w 196"/>
                <a:gd name="T65" fmla="*/ 0 h 234"/>
                <a:gd name="T66" fmla="*/ 167 w 196"/>
                <a:gd name="T67" fmla="*/ 118 h 234"/>
                <a:gd name="T68" fmla="*/ 169 w 196"/>
                <a:gd name="T69" fmla="*/ 209 h 234"/>
                <a:gd name="T70" fmla="*/ 203 w 196"/>
                <a:gd name="T71" fmla="*/ 314 h 234"/>
                <a:gd name="T72" fmla="*/ 229 w 196"/>
                <a:gd name="T73" fmla="*/ 321 h 234"/>
                <a:gd name="T74" fmla="*/ 265 w 196"/>
                <a:gd name="T75" fmla="*/ 374 h 234"/>
                <a:gd name="T76" fmla="*/ 308 w 196"/>
                <a:gd name="T77" fmla="*/ 455 h 234"/>
                <a:gd name="T78" fmla="*/ 355 w 196"/>
                <a:gd name="T79" fmla="*/ 482 h 234"/>
                <a:gd name="T80" fmla="*/ 364 w 196"/>
                <a:gd name="T81" fmla="*/ 522 h 234"/>
                <a:gd name="T82" fmla="*/ 364 w 196"/>
                <a:gd name="T83" fmla="*/ 657 h 234"/>
                <a:gd name="T84" fmla="*/ 359 w 196"/>
                <a:gd name="T85" fmla="*/ 657 h 234"/>
                <a:gd name="T86" fmla="*/ 378 w 196"/>
                <a:gd name="T87" fmla="*/ 699 h 234"/>
                <a:gd name="T88" fmla="*/ 381 w 196"/>
                <a:gd name="T89" fmla="*/ 802 h 234"/>
                <a:gd name="T90" fmla="*/ 415 w 196"/>
                <a:gd name="T91" fmla="*/ 802 h 234"/>
                <a:gd name="T92" fmla="*/ 457 w 196"/>
                <a:gd name="T93" fmla="*/ 814 h 234"/>
                <a:gd name="T94" fmla="*/ 457 w 196"/>
                <a:gd name="T95" fmla="*/ 932 h 234"/>
                <a:gd name="T96" fmla="*/ 485 w 196"/>
                <a:gd name="T97" fmla="*/ 994 h 234"/>
                <a:gd name="T98" fmla="*/ 492 w 196"/>
                <a:gd name="T99" fmla="*/ 1042 h 234"/>
                <a:gd name="T100" fmla="*/ 485 w 196"/>
                <a:gd name="T101" fmla="*/ 1123 h 234"/>
                <a:gd name="T102" fmla="*/ 471 w 196"/>
                <a:gd name="T103" fmla="*/ 1217 h 234"/>
                <a:gd name="T104" fmla="*/ 478 w 196"/>
                <a:gd name="T105" fmla="*/ 1258 h 234"/>
                <a:gd name="T106" fmla="*/ 471 w 196"/>
                <a:gd name="T107" fmla="*/ 1291 h 234"/>
                <a:gd name="T108" fmla="*/ 471 w 196"/>
                <a:gd name="T109" fmla="*/ 1258 h 234"/>
                <a:gd name="T110" fmla="*/ 438 w 196"/>
                <a:gd name="T111" fmla="*/ 1170 h 234"/>
                <a:gd name="T112" fmla="*/ 381 w 196"/>
                <a:gd name="T113" fmla="*/ 1208 h 234"/>
                <a:gd name="T114" fmla="*/ 329 w 196"/>
                <a:gd name="T115" fmla="*/ 1208 h 234"/>
                <a:gd name="T116" fmla="*/ 324 w 196"/>
                <a:gd name="T117" fmla="*/ 1272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prstDash val="solid"/>
              <a:round/>
              <a:headEnd/>
              <a:tailEnd/>
            </a:ln>
          </p:spPr>
          <p:txBody>
            <a:bodyPr/>
            <a:lstStyle/>
            <a:p>
              <a:endParaRPr lang="en-US"/>
            </a:p>
          </p:txBody>
        </p:sp>
        <p:sp>
          <p:nvSpPr>
            <p:cNvPr id="36080" name="Freeform 4526"/>
            <p:cNvSpPr>
              <a:spLocks/>
            </p:cNvSpPr>
            <p:nvPr/>
          </p:nvSpPr>
          <p:spPr bwMode="auto">
            <a:xfrm>
              <a:off x="2860" y="3040"/>
              <a:ext cx="160" cy="202"/>
            </a:xfrm>
            <a:custGeom>
              <a:avLst/>
              <a:gdLst>
                <a:gd name="T0" fmla="*/ 0 w 144"/>
                <a:gd name="T1" fmla="*/ 865 h 163"/>
                <a:gd name="T2" fmla="*/ 0 w 144"/>
                <a:gd name="T3" fmla="*/ 682 h 163"/>
                <a:gd name="T4" fmla="*/ 2 w 144"/>
                <a:gd name="T5" fmla="*/ 522 h 163"/>
                <a:gd name="T6" fmla="*/ 41 w 144"/>
                <a:gd name="T7" fmla="*/ 522 h 163"/>
                <a:gd name="T8" fmla="*/ 49 w 144"/>
                <a:gd name="T9" fmla="*/ 405 h 163"/>
                <a:gd name="T10" fmla="*/ 49 w 144"/>
                <a:gd name="T11" fmla="*/ 286 h 163"/>
                <a:gd name="T12" fmla="*/ 49 w 144"/>
                <a:gd name="T13" fmla="*/ 181 h 163"/>
                <a:gd name="T14" fmla="*/ 49 w 144"/>
                <a:gd name="T15" fmla="*/ 62 h 163"/>
                <a:gd name="T16" fmla="*/ 97 w 144"/>
                <a:gd name="T17" fmla="*/ 62 h 163"/>
                <a:gd name="T18" fmla="*/ 138 w 144"/>
                <a:gd name="T19" fmla="*/ 32 h 163"/>
                <a:gd name="T20" fmla="*/ 157 w 144"/>
                <a:gd name="T21" fmla="*/ 88 h 163"/>
                <a:gd name="T22" fmla="*/ 188 w 144"/>
                <a:gd name="T23" fmla="*/ 32 h 163"/>
                <a:gd name="T24" fmla="*/ 219 w 144"/>
                <a:gd name="T25" fmla="*/ 0 h 163"/>
                <a:gd name="T26" fmla="*/ 243 w 144"/>
                <a:gd name="T27" fmla="*/ 135 h 163"/>
                <a:gd name="T28" fmla="*/ 270 w 144"/>
                <a:gd name="T29" fmla="*/ 239 h 163"/>
                <a:gd name="T30" fmla="*/ 300 w 144"/>
                <a:gd name="T31" fmla="*/ 314 h 163"/>
                <a:gd name="T32" fmla="*/ 304 w 144"/>
                <a:gd name="T33" fmla="*/ 321 h 163"/>
                <a:gd name="T34" fmla="*/ 308 w 144"/>
                <a:gd name="T35" fmla="*/ 374 h 163"/>
                <a:gd name="T36" fmla="*/ 326 w 144"/>
                <a:gd name="T37" fmla="*/ 467 h 163"/>
                <a:gd name="T38" fmla="*/ 357 w 144"/>
                <a:gd name="T39" fmla="*/ 522 h 163"/>
                <a:gd name="T40" fmla="*/ 371 w 144"/>
                <a:gd name="T41" fmla="*/ 540 h 163"/>
                <a:gd name="T42" fmla="*/ 371 w 144"/>
                <a:gd name="T43" fmla="*/ 550 h 163"/>
                <a:gd name="T44" fmla="*/ 319 w 144"/>
                <a:gd name="T45" fmla="*/ 635 h 163"/>
                <a:gd name="T46" fmla="*/ 277 w 144"/>
                <a:gd name="T47" fmla="*/ 730 h 163"/>
                <a:gd name="T48" fmla="*/ 257 w 144"/>
                <a:gd name="T49" fmla="*/ 845 h 163"/>
                <a:gd name="T50" fmla="*/ 231 w 144"/>
                <a:gd name="T51" fmla="*/ 881 h 163"/>
                <a:gd name="T52" fmla="*/ 208 w 144"/>
                <a:gd name="T53" fmla="*/ 978 h 163"/>
                <a:gd name="T54" fmla="*/ 147 w 144"/>
                <a:gd name="T55" fmla="*/ 955 h 163"/>
                <a:gd name="T56" fmla="*/ 119 w 144"/>
                <a:gd name="T57" fmla="*/ 929 h 163"/>
                <a:gd name="T58" fmla="*/ 97 w 144"/>
                <a:gd name="T59" fmla="*/ 1009 h 163"/>
                <a:gd name="T60" fmla="*/ 78 w 144"/>
                <a:gd name="T61" fmla="*/ 1091 h 163"/>
                <a:gd name="T62" fmla="*/ 37 w 144"/>
                <a:gd name="T63" fmla="*/ 1123 h 163"/>
                <a:gd name="T64" fmla="*/ 18 w 144"/>
                <a:gd name="T65" fmla="*/ 1091 h 163"/>
                <a:gd name="T66" fmla="*/ 22 w 144"/>
                <a:gd name="T67" fmla="*/ 978 h 163"/>
                <a:gd name="T68" fmla="*/ 0 w 144"/>
                <a:gd name="T69" fmla="*/ 865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prstDash val="solid"/>
              <a:round/>
              <a:headEnd/>
              <a:tailEnd/>
            </a:ln>
          </p:spPr>
          <p:txBody>
            <a:bodyPr/>
            <a:lstStyle/>
            <a:p>
              <a:endParaRPr lang="en-US"/>
            </a:p>
          </p:txBody>
        </p:sp>
        <p:sp>
          <p:nvSpPr>
            <p:cNvPr id="36081" name="Freeform 4527"/>
            <p:cNvSpPr>
              <a:spLocks/>
            </p:cNvSpPr>
            <p:nvPr/>
          </p:nvSpPr>
          <p:spPr bwMode="auto">
            <a:xfrm>
              <a:off x="3274" y="2899"/>
              <a:ext cx="2" cy="12"/>
            </a:xfrm>
            <a:custGeom>
              <a:avLst/>
              <a:gdLst>
                <a:gd name="T0" fmla="*/ 2 w 2"/>
                <a:gd name="T1" fmla="*/ 50 h 10"/>
                <a:gd name="T2" fmla="*/ 2 w 2"/>
                <a:gd name="T3" fmla="*/ 35 h 10"/>
                <a:gd name="T4" fmla="*/ 0 w 2"/>
                <a:gd name="T5" fmla="*/ 0 h 10"/>
                <a:gd name="T6" fmla="*/ 2 w 2"/>
                <a:gd name="T7" fmla="*/ 5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0">
                  <a:moveTo>
                    <a:pt x="2" y="10"/>
                  </a:moveTo>
                  <a:lnTo>
                    <a:pt x="2" y="7"/>
                  </a:lnTo>
                  <a:lnTo>
                    <a:pt x="0" y="0"/>
                  </a:lnTo>
                  <a:lnTo>
                    <a:pt x="2" y="10"/>
                  </a:lnTo>
                  <a:close/>
                </a:path>
              </a:pathLst>
            </a:custGeom>
            <a:solidFill>
              <a:srgbClr val="E1E1E1"/>
            </a:solidFill>
            <a:ln w="3175">
              <a:solidFill>
                <a:srgbClr val="000000"/>
              </a:solidFill>
              <a:prstDash val="solid"/>
              <a:round/>
              <a:headEnd/>
              <a:tailEnd/>
            </a:ln>
          </p:spPr>
          <p:txBody>
            <a:bodyPr/>
            <a:lstStyle/>
            <a:p>
              <a:endParaRPr lang="en-US"/>
            </a:p>
          </p:txBody>
        </p:sp>
        <p:sp>
          <p:nvSpPr>
            <p:cNvPr id="36082" name="Freeform 4528"/>
            <p:cNvSpPr>
              <a:spLocks/>
            </p:cNvSpPr>
            <p:nvPr/>
          </p:nvSpPr>
          <p:spPr bwMode="auto">
            <a:xfrm>
              <a:off x="2975" y="3281"/>
              <a:ext cx="37" cy="43"/>
            </a:xfrm>
            <a:custGeom>
              <a:avLst/>
              <a:gdLst>
                <a:gd name="T0" fmla="*/ 39 w 33"/>
                <a:gd name="T1" fmla="*/ 26 h 35"/>
                <a:gd name="T2" fmla="*/ 0 w 33"/>
                <a:gd name="T3" fmla="*/ 119 h 35"/>
                <a:gd name="T4" fmla="*/ 24 w 33"/>
                <a:gd name="T5" fmla="*/ 222 h 35"/>
                <a:gd name="T6" fmla="*/ 44 w 33"/>
                <a:gd name="T7" fmla="*/ 192 h 35"/>
                <a:gd name="T8" fmla="*/ 85 w 33"/>
                <a:gd name="T9" fmla="*/ 119 h 35"/>
                <a:gd name="T10" fmla="*/ 92 w 33"/>
                <a:gd name="T11" fmla="*/ 48 h 35"/>
                <a:gd name="T12" fmla="*/ 61 w 33"/>
                <a:gd name="T13" fmla="*/ 0 h 35"/>
                <a:gd name="T14" fmla="*/ 39 w 33"/>
                <a:gd name="T15" fmla="*/ 26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36083" name="Freeform 4529"/>
            <p:cNvSpPr>
              <a:spLocks/>
            </p:cNvSpPr>
            <p:nvPr/>
          </p:nvSpPr>
          <p:spPr bwMode="auto">
            <a:xfrm>
              <a:off x="3265" y="2913"/>
              <a:ext cx="130" cy="299"/>
            </a:xfrm>
            <a:custGeom>
              <a:avLst/>
              <a:gdLst>
                <a:gd name="T0" fmla="*/ 100 w 118"/>
                <a:gd name="T1" fmla="*/ 485 h 241"/>
                <a:gd name="T2" fmla="*/ 90 w 118"/>
                <a:gd name="T3" fmla="*/ 491 h 241"/>
                <a:gd name="T4" fmla="*/ 55 w 118"/>
                <a:gd name="T5" fmla="*/ 530 h 241"/>
                <a:gd name="T6" fmla="*/ 43 w 118"/>
                <a:gd name="T7" fmla="*/ 627 h 241"/>
                <a:gd name="T8" fmla="*/ 34 w 118"/>
                <a:gd name="T9" fmla="*/ 747 h 241"/>
                <a:gd name="T10" fmla="*/ 43 w 118"/>
                <a:gd name="T11" fmla="*/ 864 h 241"/>
                <a:gd name="T12" fmla="*/ 43 w 118"/>
                <a:gd name="T13" fmla="*/ 985 h 241"/>
                <a:gd name="T14" fmla="*/ 25 w 118"/>
                <a:gd name="T15" fmla="*/ 1073 h 241"/>
                <a:gd name="T16" fmla="*/ 2 w 118"/>
                <a:gd name="T17" fmla="*/ 1160 h 241"/>
                <a:gd name="T18" fmla="*/ 0 w 118"/>
                <a:gd name="T19" fmla="*/ 1316 h 241"/>
                <a:gd name="T20" fmla="*/ 2 w 118"/>
                <a:gd name="T21" fmla="*/ 1450 h 241"/>
                <a:gd name="T22" fmla="*/ 17 w 118"/>
                <a:gd name="T23" fmla="*/ 1617 h 241"/>
                <a:gd name="T24" fmla="*/ 67 w 118"/>
                <a:gd name="T25" fmla="*/ 1676 h 241"/>
                <a:gd name="T26" fmla="*/ 100 w 118"/>
                <a:gd name="T27" fmla="*/ 1633 h 241"/>
                <a:gd name="T28" fmla="*/ 129 w 118"/>
                <a:gd name="T29" fmla="*/ 1581 h 241"/>
                <a:gd name="T30" fmla="*/ 145 w 118"/>
                <a:gd name="T31" fmla="*/ 1469 h 241"/>
                <a:gd name="T32" fmla="*/ 158 w 118"/>
                <a:gd name="T33" fmla="*/ 1351 h 241"/>
                <a:gd name="T34" fmla="*/ 174 w 118"/>
                <a:gd name="T35" fmla="*/ 1241 h 241"/>
                <a:gd name="T36" fmla="*/ 188 w 118"/>
                <a:gd name="T37" fmla="*/ 1124 h 241"/>
                <a:gd name="T38" fmla="*/ 194 w 118"/>
                <a:gd name="T39" fmla="*/ 1022 h 241"/>
                <a:gd name="T40" fmla="*/ 213 w 118"/>
                <a:gd name="T41" fmla="*/ 906 h 241"/>
                <a:gd name="T42" fmla="*/ 227 w 118"/>
                <a:gd name="T43" fmla="*/ 792 h 241"/>
                <a:gd name="T44" fmla="*/ 240 w 118"/>
                <a:gd name="T45" fmla="*/ 676 h 241"/>
                <a:gd name="T46" fmla="*/ 252 w 118"/>
                <a:gd name="T47" fmla="*/ 609 h 241"/>
                <a:gd name="T48" fmla="*/ 252 w 118"/>
                <a:gd name="T49" fmla="*/ 435 h 241"/>
                <a:gd name="T50" fmla="*/ 275 w 118"/>
                <a:gd name="T51" fmla="*/ 485 h 241"/>
                <a:gd name="T52" fmla="*/ 284 w 118"/>
                <a:gd name="T53" fmla="*/ 412 h 241"/>
                <a:gd name="T54" fmla="*/ 271 w 118"/>
                <a:gd name="T55" fmla="*/ 254 h 241"/>
                <a:gd name="T56" fmla="*/ 259 w 118"/>
                <a:gd name="T57" fmla="*/ 96 h 241"/>
                <a:gd name="T58" fmla="*/ 250 w 118"/>
                <a:gd name="T59" fmla="*/ 0 h 241"/>
                <a:gd name="T60" fmla="*/ 240 w 118"/>
                <a:gd name="T61" fmla="*/ 0 h 241"/>
                <a:gd name="T62" fmla="*/ 234 w 118"/>
                <a:gd name="T63" fmla="*/ 50 h 241"/>
                <a:gd name="T64" fmla="*/ 227 w 118"/>
                <a:gd name="T65" fmla="*/ 167 h 241"/>
                <a:gd name="T66" fmla="*/ 208 w 118"/>
                <a:gd name="T67" fmla="*/ 205 h 241"/>
                <a:gd name="T68" fmla="*/ 206 w 118"/>
                <a:gd name="T69" fmla="*/ 210 h 241"/>
                <a:gd name="T70" fmla="*/ 192 w 118"/>
                <a:gd name="T71" fmla="*/ 205 h 241"/>
                <a:gd name="T72" fmla="*/ 194 w 118"/>
                <a:gd name="T73" fmla="*/ 261 h 241"/>
                <a:gd name="T74" fmla="*/ 188 w 118"/>
                <a:gd name="T75" fmla="*/ 315 h 241"/>
                <a:gd name="T76" fmla="*/ 188 w 118"/>
                <a:gd name="T77" fmla="*/ 324 h 241"/>
                <a:gd name="T78" fmla="*/ 170 w 118"/>
                <a:gd name="T79" fmla="*/ 365 h 241"/>
                <a:gd name="T80" fmla="*/ 170 w 118"/>
                <a:gd name="T81" fmla="*/ 324 h 241"/>
                <a:gd name="T82" fmla="*/ 158 w 118"/>
                <a:gd name="T83" fmla="*/ 412 h 241"/>
                <a:gd name="T84" fmla="*/ 150 w 118"/>
                <a:gd name="T85" fmla="*/ 412 h 241"/>
                <a:gd name="T86" fmla="*/ 145 w 118"/>
                <a:gd name="T87" fmla="*/ 412 h 241"/>
                <a:gd name="T88" fmla="*/ 129 w 118"/>
                <a:gd name="T89" fmla="*/ 463 h 241"/>
                <a:gd name="T90" fmla="*/ 100 w 118"/>
                <a:gd name="T91" fmla="*/ 485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prstDash val="solid"/>
              <a:round/>
              <a:headEnd/>
              <a:tailEnd/>
            </a:ln>
          </p:spPr>
          <p:txBody>
            <a:bodyPr/>
            <a:lstStyle/>
            <a:p>
              <a:endParaRPr lang="en-US"/>
            </a:p>
          </p:txBody>
        </p:sp>
        <p:sp>
          <p:nvSpPr>
            <p:cNvPr id="36084" name="Freeform 4530"/>
            <p:cNvSpPr>
              <a:spLocks/>
            </p:cNvSpPr>
            <p:nvPr/>
          </p:nvSpPr>
          <p:spPr bwMode="auto">
            <a:xfrm>
              <a:off x="3085" y="2855"/>
              <a:ext cx="57" cy="170"/>
            </a:xfrm>
            <a:custGeom>
              <a:avLst/>
              <a:gdLst>
                <a:gd name="T0" fmla="*/ 92 w 50"/>
                <a:gd name="T1" fmla="*/ 676 h 137"/>
                <a:gd name="T2" fmla="*/ 76 w 50"/>
                <a:gd name="T3" fmla="*/ 788 h 137"/>
                <a:gd name="T4" fmla="*/ 99 w 50"/>
                <a:gd name="T5" fmla="*/ 867 h 137"/>
                <a:gd name="T6" fmla="*/ 123 w 50"/>
                <a:gd name="T7" fmla="*/ 954 h 137"/>
                <a:gd name="T8" fmla="*/ 120 w 50"/>
                <a:gd name="T9" fmla="*/ 891 h 137"/>
                <a:gd name="T10" fmla="*/ 146 w 50"/>
                <a:gd name="T11" fmla="*/ 844 h 137"/>
                <a:gd name="T12" fmla="*/ 156 w 50"/>
                <a:gd name="T13" fmla="*/ 746 h 137"/>
                <a:gd name="T14" fmla="*/ 161 w 50"/>
                <a:gd name="T15" fmla="*/ 658 h 137"/>
                <a:gd name="T16" fmla="*/ 129 w 50"/>
                <a:gd name="T17" fmla="*/ 579 h 137"/>
                <a:gd name="T18" fmla="*/ 99 w 50"/>
                <a:gd name="T19" fmla="*/ 512 h 137"/>
                <a:gd name="T20" fmla="*/ 92 w 50"/>
                <a:gd name="T21" fmla="*/ 376 h 137"/>
                <a:gd name="T22" fmla="*/ 99 w 50"/>
                <a:gd name="T23" fmla="*/ 295 h 137"/>
                <a:gd name="T24" fmla="*/ 123 w 50"/>
                <a:gd name="T25" fmla="*/ 283 h 137"/>
                <a:gd name="T26" fmla="*/ 108 w 50"/>
                <a:gd name="T27" fmla="*/ 168 h 137"/>
                <a:gd name="T28" fmla="*/ 92 w 50"/>
                <a:gd name="T29" fmla="*/ 50 h 137"/>
                <a:gd name="T30" fmla="*/ 76 w 50"/>
                <a:gd name="T31" fmla="*/ 2 h 137"/>
                <a:gd name="T32" fmla="*/ 22 w 50"/>
                <a:gd name="T33" fmla="*/ 0 h 137"/>
                <a:gd name="T34" fmla="*/ 22 w 50"/>
                <a:gd name="T35" fmla="*/ 32 h 137"/>
                <a:gd name="T36" fmla="*/ 56 w 50"/>
                <a:gd name="T37" fmla="*/ 135 h 137"/>
                <a:gd name="T38" fmla="*/ 46 w 50"/>
                <a:gd name="T39" fmla="*/ 168 h 137"/>
                <a:gd name="T40" fmla="*/ 40 w 50"/>
                <a:gd name="T41" fmla="*/ 283 h 137"/>
                <a:gd name="T42" fmla="*/ 40 w 50"/>
                <a:gd name="T43" fmla="*/ 366 h 137"/>
                <a:gd name="T44" fmla="*/ 29 w 50"/>
                <a:gd name="T45" fmla="*/ 397 h 137"/>
                <a:gd name="T46" fmla="*/ 0 w 50"/>
                <a:gd name="T47" fmla="*/ 530 h 137"/>
                <a:gd name="T48" fmla="*/ 22 w 50"/>
                <a:gd name="T49" fmla="*/ 579 h 137"/>
                <a:gd name="T50" fmla="*/ 46 w 50"/>
                <a:gd name="T51" fmla="*/ 627 h 137"/>
                <a:gd name="T52" fmla="*/ 76 w 50"/>
                <a:gd name="T53" fmla="*/ 627 h 137"/>
                <a:gd name="T54" fmla="*/ 92 w 50"/>
                <a:gd name="T55" fmla="*/ 676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prstDash val="solid"/>
              <a:round/>
              <a:headEnd/>
              <a:tailEnd/>
            </a:ln>
          </p:spPr>
          <p:txBody>
            <a:bodyPr/>
            <a:lstStyle/>
            <a:p>
              <a:endParaRPr lang="en-US"/>
            </a:p>
          </p:txBody>
        </p:sp>
        <p:sp>
          <p:nvSpPr>
            <p:cNvPr id="36085" name="Freeform 4531"/>
            <p:cNvSpPr>
              <a:spLocks/>
            </p:cNvSpPr>
            <p:nvPr/>
          </p:nvSpPr>
          <p:spPr bwMode="auto">
            <a:xfrm>
              <a:off x="3040" y="2879"/>
              <a:ext cx="187" cy="363"/>
            </a:xfrm>
            <a:custGeom>
              <a:avLst/>
              <a:gdLst>
                <a:gd name="T0" fmla="*/ 210 w 165"/>
                <a:gd name="T1" fmla="*/ 1168 h 293"/>
                <a:gd name="T2" fmla="*/ 226 w 165"/>
                <a:gd name="T3" fmla="*/ 1132 h 293"/>
                <a:gd name="T4" fmla="*/ 321 w 165"/>
                <a:gd name="T5" fmla="*/ 925 h 293"/>
                <a:gd name="T6" fmla="*/ 401 w 165"/>
                <a:gd name="T7" fmla="*/ 810 h 293"/>
                <a:gd name="T8" fmla="*/ 504 w 165"/>
                <a:gd name="T9" fmla="*/ 582 h 293"/>
                <a:gd name="T10" fmla="*/ 509 w 165"/>
                <a:gd name="T11" fmla="*/ 487 h 293"/>
                <a:gd name="T12" fmla="*/ 509 w 165"/>
                <a:gd name="T13" fmla="*/ 239 h 293"/>
                <a:gd name="T14" fmla="*/ 509 w 165"/>
                <a:gd name="T15" fmla="*/ 0 h 293"/>
                <a:gd name="T16" fmla="*/ 449 w 165"/>
                <a:gd name="T17" fmla="*/ 62 h 293"/>
                <a:gd name="T18" fmla="*/ 380 w 165"/>
                <a:gd name="T19" fmla="*/ 110 h 293"/>
                <a:gd name="T20" fmla="*/ 283 w 165"/>
                <a:gd name="T21" fmla="*/ 135 h 293"/>
                <a:gd name="T22" fmla="*/ 239 w 165"/>
                <a:gd name="T23" fmla="*/ 146 h 293"/>
                <a:gd name="T24" fmla="*/ 210 w 165"/>
                <a:gd name="T25" fmla="*/ 239 h 293"/>
                <a:gd name="T26" fmla="*/ 249 w 165"/>
                <a:gd name="T27" fmla="*/ 437 h 293"/>
                <a:gd name="T28" fmla="*/ 270 w 165"/>
                <a:gd name="T29" fmla="*/ 600 h 293"/>
                <a:gd name="T30" fmla="*/ 233 w 165"/>
                <a:gd name="T31" fmla="*/ 747 h 293"/>
                <a:gd name="T32" fmla="*/ 220 w 165"/>
                <a:gd name="T33" fmla="*/ 726 h 293"/>
                <a:gd name="T34" fmla="*/ 210 w 165"/>
                <a:gd name="T35" fmla="*/ 540 h 293"/>
                <a:gd name="T36" fmla="*/ 164 w 165"/>
                <a:gd name="T37" fmla="*/ 487 h 293"/>
                <a:gd name="T38" fmla="*/ 109 w 165"/>
                <a:gd name="T39" fmla="*/ 467 h 293"/>
                <a:gd name="T40" fmla="*/ 37 w 165"/>
                <a:gd name="T41" fmla="*/ 540 h 293"/>
                <a:gd name="T42" fmla="*/ 16 w 165"/>
                <a:gd name="T43" fmla="*/ 634 h 293"/>
                <a:gd name="T44" fmla="*/ 37 w 165"/>
                <a:gd name="T45" fmla="*/ 681 h 293"/>
                <a:gd name="T46" fmla="*/ 128 w 165"/>
                <a:gd name="T47" fmla="*/ 769 h 293"/>
                <a:gd name="T48" fmla="*/ 124 w 165"/>
                <a:gd name="T49" fmla="*/ 1027 h 293"/>
                <a:gd name="T50" fmla="*/ 109 w 165"/>
                <a:gd name="T51" fmla="*/ 1235 h 293"/>
                <a:gd name="T52" fmla="*/ 66 w 165"/>
                <a:gd name="T53" fmla="*/ 1393 h 293"/>
                <a:gd name="T54" fmla="*/ 48 w 165"/>
                <a:gd name="T55" fmla="*/ 1541 h 293"/>
                <a:gd name="T56" fmla="*/ 59 w 165"/>
                <a:gd name="T57" fmla="*/ 1774 h 293"/>
                <a:gd name="T58" fmla="*/ 66 w 165"/>
                <a:gd name="T59" fmla="*/ 2017 h 293"/>
                <a:gd name="T60" fmla="*/ 100 w 165"/>
                <a:gd name="T61" fmla="*/ 1933 h 293"/>
                <a:gd name="T62" fmla="*/ 144 w 165"/>
                <a:gd name="T63" fmla="*/ 1785 h 293"/>
                <a:gd name="T64" fmla="*/ 226 w 165"/>
                <a:gd name="T65" fmla="*/ 1695 h 293"/>
                <a:gd name="T66" fmla="*/ 233 w 165"/>
                <a:gd name="T67" fmla="*/ 1541 h 293"/>
                <a:gd name="T68" fmla="*/ 226 w 165"/>
                <a:gd name="T69" fmla="*/ 1466 h 293"/>
                <a:gd name="T70" fmla="*/ 210 w 165"/>
                <a:gd name="T71" fmla="*/ 1251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prstDash val="solid"/>
              <a:round/>
              <a:headEnd/>
              <a:tailEnd/>
            </a:ln>
          </p:spPr>
          <p:txBody>
            <a:bodyPr/>
            <a:lstStyle/>
            <a:p>
              <a:endParaRPr lang="en-US"/>
            </a:p>
          </p:txBody>
        </p:sp>
        <p:sp>
          <p:nvSpPr>
            <p:cNvPr id="36086" name="Freeform 4532"/>
            <p:cNvSpPr>
              <a:spLocks/>
            </p:cNvSpPr>
            <p:nvPr/>
          </p:nvSpPr>
          <p:spPr bwMode="auto">
            <a:xfrm>
              <a:off x="2796" y="3139"/>
              <a:ext cx="283" cy="279"/>
            </a:xfrm>
            <a:custGeom>
              <a:avLst/>
              <a:gdLst>
                <a:gd name="T0" fmla="*/ 147 w 253"/>
                <a:gd name="T1" fmla="*/ 428 h 225"/>
                <a:gd name="T2" fmla="*/ 144 w 253"/>
                <a:gd name="T3" fmla="*/ 658 h 225"/>
                <a:gd name="T4" fmla="*/ 105 w 253"/>
                <a:gd name="T5" fmla="*/ 816 h 225"/>
                <a:gd name="T6" fmla="*/ 19 w 253"/>
                <a:gd name="T7" fmla="*/ 722 h 225"/>
                <a:gd name="T8" fmla="*/ 19 w 253"/>
                <a:gd name="T9" fmla="*/ 904 h 225"/>
                <a:gd name="T10" fmla="*/ 50 w 253"/>
                <a:gd name="T11" fmla="*/ 1126 h 225"/>
                <a:gd name="T12" fmla="*/ 50 w 253"/>
                <a:gd name="T13" fmla="*/ 1298 h 225"/>
                <a:gd name="T14" fmla="*/ 63 w 253"/>
                <a:gd name="T15" fmla="*/ 1469 h 225"/>
                <a:gd name="T16" fmla="*/ 105 w 253"/>
                <a:gd name="T17" fmla="*/ 1510 h 225"/>
                <a:gd name="T18" fmla="*/ 179 w 253"/>
                <a:gd name="T19" fmla="*/ 1510 h 225"/>
                <a:gd name="T20" fmla="*/ 256 w 253"/>
                <a:gd name="T21" fmla="*/ 1469 h 225"/>
                <a:gd name="T22" fmla="*/ 366 w 253"/>
                <a:gd name="T23" fmla="*/ 1441 h 225"/>
                <a:gd name="T24" fmla="*/ 433 w 253"/>
                <a:gd name="T25" fmla="*/ 1358 h 225"/>
                <a:gd name="T26" fmla="*/ 503 w 253"/>
                <a:gd name="T27" fmla="*/ 1238 h 225"/>
                <a:gd name="T28" fmla="*/ 563 w 253"/>
                <a:gd name="T29" fmla="*/ 1071 h 225"/>
                <a:gd name="T30" fmla="*/ 616 w 253"/>
                <a:gd name="T31" fmla="*/ 904 h 225"/>
                <a:gd name="T32" fmla="*/ 664 w 253"/>
                <a:gd name="T33" fmla="*/ 697 h 225"/>
                <a:gd name="T34" fmla="*/ 662 w 253"/>
                <a:gd name="T35" fmla="*/ 578 h 225"/>
                <a:gd name="T36" fmla="*/ 607 w 253"/>
                <a:gd name="T37" fmla="*/ 588 h 225"/>
                <a:gd name="T38" fmla="*/ 638 w 253"/>
                <a:gd name="T39" fmla="*/ 428 h 225"/>
                <a:gd name="T40" fmla="*/ 654 w 253"/>
                <a:gd name="T41" fmla="*/ 334 h 225"/>
                <a:gd name="T42" fmla="*/ 647 w 253"/>
                <a:gd name="T43" fmla="*/ 95 h 225"/>
                <a:gd name="T44" fmla="*/ 594 w 253"/>
                <a:gd name="T45" fmla="*/ 0 h 225"/>
                <a:gd name="T46" fmla="*/ 551 w 253"/>
                <a:gd name="T47" fmla="*/ 0 h 225"/>
                <a:gd name="T48" fmla="*/ 456 w 253"/>
                <a:gd name="T49" fmla="*/ 181 h 225"/>
                <a:gd name="T50" fmla="*/ 399 w 253"/>
                <a:gd name="T51" fmla="*/ 334 h 225"/>
                <a:gd name="T52" fmla="*/ 309 w 253"/>
                <a:gd name="T53" fmla="*/ 412 h 225"/>
                <a:gd name="T54" fmla="*/ 256 w 253"/>
                <a:gd name="T55" fmla="*/ 455 h 225"/>
                <a:gd name="T56" fmla="*/ 192 w 253"/>
                <a:gd name="T57" fmla="*/ 578 h 225"/>
                <a:gd name="T58" fmla="*/ 181 w 253"/>
                <a:gd name="T59" fmla="*/ 428 h 225"/>
                <a:gd name="T60" fmla="*/ 479 w 253"/>
                <a:gd name="T61" fmla="*/ 816 h 225"/>
                <a:gd name="T62" fmla="*/ 465 w 253"/>
                <a:gd name="T63" fmla="*/ 1032 h 225"/>
                <a:gd name="T64" fmla="*/ 523 w 253"/>
                <a:gd name="T65" fmla="*/ 924 h 225"/>
                <a:gd name="T66" fmla="*/ 499 w 253"/>
                <a:gd name="T67" fmla="*/ 789 h 225"/>
                <a:gd name="T68" fmla="*/ 160 w 253"/>
                <a:gd name="T69" fmla="*/ 315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87" name="Freeform 4533"/>
            <p:cNvSpPr>
              <a:spLocks/>
            </p:cNvSpPr>
            <p:nvPr/>
          </p:nvSpPr>
          <p:spPr bwMode="auto">
            <a:xfrm>
              <a:off x="2796" y="3139"/>
              <a:ext cx="283" cy="279"/>
            </a:xfrm>
            <a:custGeom>
              <a:avLst/>
              <a:gdLst>
                <a:gd name="T0" fmla="*/ 160 w 253"/>
                <a:gd name="T1" fmla="*/ 315 h 225"/>
                <a:gd name="T2" fmla="*/ 147 w 253"/>
                <a:gd name="T3" fmla="*/ 428 h 225"/>
                <a:gd name="T4" fmla="*/ 147 w 253"/>
                <a:gd name="T5" fmla="*/ 541 h 225"/>
                <a:gd name="T6" fmla="*/ 144 w 253"/>
                <a:gd name="T7" fmla="*/ 658 h 225"/>
                <a:gd name="T8" fmla="*/ 144 w 253"/>
                <a:gd name="T9" fmla="*/ 770 h 225"/>
                <a:gd name="T10" fmla="*/ 105 w 253"/>
                <a:gd name="T11" fmla="*/ 816 h 225"/>
                <a:gd name="T12" fmla="*/ 39 w 253"/>
                <a:gd name="T13" fmla="*/ 789 h 225"/>
                <a:gd name="T14" fmla="*/ 19 w 253"/>
                <a:gd name="T15" fmla="*/ 722 h 225"/>
                <a:gd name="T16" fmla="*/ 0 w 253"/>
                <a:gd name="T17" fmla="*/ 789 h 225"/>
                <a:gd name="T18" fmla="*/ 19 w 253"/>
                <a:gd name="T19" fmla="*/ 904 h 225"/>
                <a:gd name="T20" fmla="*/ 32 w 253"/>
                <a:gd name="T21" fmla="*/ 1017 h 225"/>
                <a:gd name="T22" fmla="*/ 50 w 253"/>
                <a:gd name="T23" fmla="*/ 1126 h 225"/>
                <a:gd name="T24" fmla="*/ 63 w 253"/>
                <a:gd name="T25" fmla="*/ 1245 h 225"/>
                <a:gd name="T26" fmla="*/ 50 w 253"/>
                <a:gd name="T27" fmla="*/ 1298 h 225"/>
                <a:gd name="T28" fmla="*/ 50 w 253"/>
                <a:gd name="T29" fmla="*/ 1358 h 225"/>
                <a:gd name="T30" fmla="*/ 63 w 253"/>
                <a:gd name="T31" fmla="*/ 1469 h 225"/>
                <a:gd name="T32" fmla="*/ 86 w 253"/>
                <a:gd name="T33" fmla="*/ 1469 h 225"/>
                <a:gd name="T34" fmla="*/ 105 w 253"/>
                <a:gd name="T35" fmla="*/ 1510 h 225"/>
                <a:gd name="T36" fmla="*/ 130 w 253"/>
                <a:gd name="T37" fmla="*/ 1559 h 225"/>
                <a:gd name="T38" fmla="*/ 179 w 253"/>
                <a:gd name="T39" fmla="*/ 1510 h 225"/>
                <a:gd name="T40" fmla="*/ 213 w 253"/>
                <a:gd name="T41" fmla="*/ 1469 h 225"/>
                <a:gd name="T42" fmla="*/ 256 w 253"/>
                <a:gd name="T43" fmla="*/ 1469 h 225"/>
                <a:gd name="T44" fmla="*/ 304 w 253"/>
                <a:gd name="T45" fmla="*/ 1469 h 225"/>
                <a:gd name="T46" fmla="*/ 366 w 253"/>
                <a:gd name="T47" fmla="*/ 1441 h 225"/>
                <a:gd name="T48" fmla="*/ 390 w 253"/>
                <a:gd name="T49" fmla="*/ 1427 h 225"/>
                <a:gd name="T50" fmla="*/ 433 w 253"/>
                <a:gd name="T51" fmla="*/ 1358 h 225"/>
                <a:gd name="T52" fmla="*/ 479 w 253"/>
                <a:gd name="T53" fmla="*/ 1298 h 225"/>
                <a:gd name="T54" fmla="*/ 503 w 253"/>
                <a:gd name="T55" fmla="*/ 1238 h 225"/>
                <a:gd name="T56" fmla="*/ 531 w 253"/>
                <a:gd name="T57" fmla="*/ 1151 h 225"/>
                <a:gd name="T58" fmla="*/ 563 w 253"/>
                <a:gd name="T59" fmla="*/ 1071 h 225"/>
                <a:gd name="T60" fmla="*/ 582 w 253"/>
                <a:gd name="T61" fmla="*/ 1001 h 225"/>
                <a:gd name="T62" fmla="*/ 616 w 253"/>
                <a:gd name="T63" fmla="*/ 904 h 225"/>
                <a:gd name="T64" fmla="*/ 647 w 253"/>
                <a:gd name="T65" fmla="*/ 816 h 225"/>
                <a:gd name="T66" fmla="*/ 664 w 253"/>
                <a:gd name="T67" fmla="*/ 697 h 225"/>
                <a:gd name="T68" fmla="*/ 696 w 253"/>
                <a:gd name="T69" fmla="*/ 578 h 225"/>
                <a:gd name="T70" fmla="*/ 662 w 253"/>
                <a:gd name="T71" fmla="*/ 578 h 225"/>
                <a:gd name="T72" fmla="*/ 647 w 253"/>
                <a:gd name="T73" fmla="*/ 622 h 225"/>
                <a:gd name="T74" fmla="*/ 607 w 253"/>
                <a:gd name="T75" fmla="*/ 588 h 225"/>
                <a:gd name="T76" fmla="*/ 607 w 253"/>
                <a:gd name="T77" fmla="*/ 491 h 225"/>
                <a:gd name="T78" fmla="*/ 638 w 253"/>
                <a:gd name="T79" fmla="*/ 428 h 225"/>
                <a:gd name="T80" fmla="*/ 654 w 253"/>
                <a:gd name="T81" fmla="*/ 455 h 225"/>
                <a:gd name="T82" fmla="*/ 654 w 253"/>
                <a:gd name="T83" fmla="*/ 334 h 225"/>
                <a:gd name="T84" fmla="*/ 654 w 253"/>
                <a:gd name="T85" fmla="*/ 205 h 225"/>
                <a:gd name="T86" fmla="*/ 647 w 253"/>
                <a:gd name="T87" fmla="*/ 95 h 225"/>
                <a:gd name="T88" fmla="*/ 638 w 253"/>
                <a:gd name="T89" fmla="*/ 21 h 225"/>
                <a:gd name="T90" fmla="*/ 594 w 253"/>
                <a:gd name="T91" fmla="*/ 0 h 225"/>
                <a:gd name="T92" fmla="*/ 557 w 253"/>
                <a:gd name="T93" fmla="*/ 0 h 225"/>
                <a:gd name="T94" fmla="*/ 551 w 253"/>
                <a:gd name="T95" fmla="*/ 0 h 225"/>
                <a:gd name="T96" fmla="*/ 493 w 253"/>
                <a:gd name="T97" fmla="*/ 88 h 225"/>
                <a:gd name="T98" fmla="*/ 456 w 253"/>
                <a:gd name="T99" fmla="*/ 181 h 225"/>
                <a:gd name="T100" fmla="*/ 426 w 253"/>
                <a:gd name="T101" fmla="*/ 296 h 225"/>
                <a:gd name="T102" fmla="*/ 399 w 253"/>
                <a:gd name="T103" fmla="*/ 334 h 225"/>
                <a:gd name="T104" fmla="*/ 374 w 253"/>
                <a:gd name="T105" fmla="*/ 428 h 225"/>
                <a:gd name="T106" fmla="*/ 309 w 253"/>
                <a:gd name="T107" fmla="*/ 412 h 225"/>
                <a:gd name="T108" fmla="*/ 281 w 253"/>
                <a:gd name="T109" fmla="*/ 378 h 225"/>
                <a:gd name="T110" fmla="*/ 256 w 253"/>
                <a:gd name="T111" fmla="*/ 455 h 225"/>
                <a:gd name="T112" fmla="*/ 238 w 253"/>
                <a:gd name="T113" fmla="*/ 541 h 225"/>
                <a:gd name="T114" fmla="*/ 192 w 253"/>
                <a:gd name="T115" fmla="*/ 578 h 225"/>
                <a:gd name="T116" fmla="*/ 179 w 253"/>
                <a:gd name="T117" fmla="*/ 541 h 225"/>
                <a:gd name="T118" fmla="*/ 181 w 253"/>
                <a:gd name="T119" fmla="*/ 428 h 225"/>
                <a:gd name="T120" fmla="*/ 160 w 253"/>
                <a:gd name="T121" fmla="*/ 315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prstDash val="solid"/>
              <a:round/>
              <a:headEnd/>
              <a:tailEnd/>
            </a:ln>
          </p:spPr>
          <p:txBody>
            <a:bodyPr/>
            <a:lstStyle/>
            <a:p>
              <a:endParaRPr lang="en-US"/>
            </a:p>
          </p:txBody>
        </p:sp>
        <p:sp>
          <p:nvSpPr>
            <p:cNvPr id="36088" name="Freeform 4534"/>
            <p:cNvSpPr>
              <a:spLocks/>
            </p:cNvSpPr>
            <p:nvPr/>
          </p:nvSpPr>
          <p:spPr bwMode="auto">
            <a:xfrm>
              <a:off x="2975" y="3281"/>
              <a:ext cx="37" cy="43"/>
            </a:xfrm>
            <a:custGeom>
              <a:avLst/>
              <a:gdLst>
                <a:gd name="T0" fmla="*/ 39 w 33"/>
                <a:gd name="T1" fmla="*/ 26 h 35"/>
                <a:gd name="T2" fmla="*/ 0 w 33"/>
                <a:gd name="T3" fmla="*/ 119 h 35"/>
                <a:gd name="T4" fmla="*/ 24 w 33"/>
                <a:gd name="T5" fmla="*/ 222 h 35"/>
                <a:gd name="T6" fmla="*/ 44 w 33"/>
                <a:gd name="T7" fmla="*/ 192 h 35"/>
                <a:gd name="T8" fmla="*/ 85 w 33"/>
                <a:gd name="T9" fmla="*/ 119 h 35"/>
                <a:gd name="T10" fmla="*/ 92 w 33"/>
                <a:gd name="T11" fmla="*/ 48 h 35"/>
                <a:gd name="T12" fmla="*/ 61 w 33"/>
                <a:gd name="T13" fmla="*/ 0 h 35"/>
                <a:gd name="T14" fmla="*/ 39 w 33"/>
                <a:gd name="T15" fmla="*/ 26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36089" name="Freeform 4535"/>
            <p:cNvSpPr>
              <a:spLocks/>
            </p:cNvSpPr>
            <p:nvPr/>
          </p:nvSpPr>
          <p:spPr bwMode="auto">
            <a:xfrm>
              <a:off x="2763" y="3148"/>
              <a:ext cx="6" cy="12"/>
            </a:xfrm>
            <a:custGeom>
              <a:avLst/>
              <a:gdLst>
                <a:gd name="T0" fmla="*/ 24 w 5"/>
                <a:gd name="T1" fmla="*/ 50 h 10"/>
                <a:gd name="T2" fmla="*/ 0 w 5"/>
                <a:gd name="T3" fmla="*/ 35 h 10"/>
                <a:gd name="T4" fmla="*/ 17 w 5"/>
                <a:gd name="T5" fmla="*/ 0 h 10"/>
                <a:gd name="T6" fmla="*/ 24 w 5"/>
                <a:gd name="T7" fmla="*/ 5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0">
                  <a:moveTo>
                    <a:pt x="5" y="10"/>
                  </a:moveTo>
                  <a:lnTo>
                    <a:pt x="0" y="7"/>
                  </a:lnTo>
                  <a:lnTo>
                    <a:pt x="3" y="0"/>
                  </a:lnTo>
                  <a:lnTo>
                    <a:pt x="5" y="10"/>
                  </a:lnTo>
                  <a:close/>
                </a:path>
              </a:pathLst>
            </a:custGeom>
            <a:solidFill>
              <a:srgbClr val="E1E1E1"/>
            </a:solidFill>
            <a:ln w="3175">
              <a:solidFill>
                <a:srgbClr val="000000"/>
              </a:solidFill>
              <a:prstDash val="solid"/>
              <a:round/>
              <a:headEnd/>
              <a:tailEnd/>
            </a:ln>
          </p:spPr>
          <p:txBody>
            <a:bodyPr/>
            <a:lstStyle/>
            <a:p>
              <a:endParaRPr lang="en-US"/>
            </a:p>
          </p:txBody>
        </p:sp>
        <p:sp>
          <p:nvSpPr>
            <p:cNvPr id="36090" name="Freeform 4536"/>
            <p:cNvSpPr>
              <a:spLocks/>
            </p:cNvSpPr>
            <p:nvPr/>
          </p:nvSpPr>
          <p:spPr bwMode="auto">
            <a:xfrm>
              <a:off x="3043" y="3216"/>
              <a:ext cx="22" cy="34"/>
            </a:xfrm>
            <a:custGeom>
              <a:avLst/>
              <a:gdLst>
                <a:gd name="T0" fmla="*/ 39 w 19"/>
                <a:gd name="T1" fmla="*/ 0 h 28"/>
                <a:gd name="T2" fmla="*/ 0 w 19"/>
                <a:gd name="T3" fmla="*/ 50 h 28"/>
                <a:gd name="T4" fmla="*/ 0 w 19"/>
                <a:gd name="T5" fmla="*/ 132 h 28"/>
                <a:gd name="T6" fmla="*/ 52 w 19"/>
                <a:gd name="T7" fmla="*/ 160 h 28"/>
                <a:gd name="T8" fmla="*/ 69 w 19"/>
                <a:gd name="T9" fmla="*/ 124 h 28"/>
                <a:gd name="T10" fmla="*/ 66 w 19"/>
                <a:gd name="T11" fmla="*/ 23 h 28"/>
                <a:gd name="T12" fmla="*/ 39 w 19"/>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6091" name="Freeform 4537"/>
            <p:cNvSpPr>
              <a:spLocks/>
            </p:cNvSpPr>
            <p:nvPr/>
          </p:nvSpPr>
          <p:spPr bwMode="auto">
            <a:xfrm>
              <a:off x="2722" y="2776"/>
              <a:ext cx="213" cy="270"/>
            </a:xfrm>
            <a:custGeom>
              <a:avLst/>
              <a:gdLst>
                <a:gd name="T0" fmla="*/ 510 w 191"/>
                <a:gd name="T1" fmla="*/ 879 h 218"/>
                <a:gd name="T2" fmla="*/ 471 w 191"/>
                <a:gd name="T3" fmla="*/ 879 h 218"/>
                <a:gd name="T4" fmla="*/ 429 w 191"/>
                <a:gd name="T5" fmla="*/ 879 h 218"/>
                <a:gd name="T6" fmla="*/ 429 w 191"/>
                <a:gd name="T7" fmla="*/ 973 h 218"/>
                <a:gd name="T8" fmla="*/ 429 w 191"/>
                <a:gd name="T9" fmla="*/ 1073 h 218"/>
                <a:gd name="T10" fmla="*/ 420 w 191"/>
                <a:gd name="T11" fmla="*/ 1164 h 218"/>
                <a:gd name="T12" fmla="*/ 420 w 191"/>
                <a:gd name="T13" fmla="*/ 1272 h 218"/>
                <a:gd name="T14" fmla="*/ 454 w 191"/>
                <a:gd name="T15" fmla="*/ 1364 h 218"/>
                <a:gd name="T16" fmla="*/ 480 w 191"/>
                <a:gd name="T17" fmla="*/ 1442 h 218"/>
                <a:gd name="T18" fmla="*/ 417 w 191"/>
                <a:gd name="T19" fmla="*/ 1464 h 218"/>
                <a:gd name="T20" fmla="*/ 350 w 191"/>
                <a:gd name="T21" fmla="*/ 1492 h 218"/>
                <a:gd name="T22" fmla="*/ 314 w 191"/>
                <a:gd name="T23" fmla="*/ 1464 h 218"/>
                <a:gd name="T24" fmla="*/ 279 w 191"/>
                <a:gd name="T25" fmla="*/ 1442 h 218"/>
                <a:gd name="T26" fmla="*/ 270 w 191"/>
                <a:gd name="T27" fmla="*/ 1409 h 218"/>
                <a:gd name="T28" fmla="*/ 217 w 191"/>
                <a:gd name="T29" fmla="*/ 1409 h 218"/>
                <a:gd name="T30" fmla="*/ 180 w 191"/>
                <a:gd name="T31" fmla="*/ 1409 h 218"/>
                <a:gd name="T32" fmla="*/ 123 w 191"/>
                <a:gd name="T33" fmla="*/ 1409 h 218"/>
                <a:gd name="T34" fmla="*/ 79 w 191"/>
                <a:gd name="T35" fmla="*/ 1409 h 218"/>
                <a:gd name="T36" fmla="*/ 50 w 191"/>
                <a:gd name="T37" fmla="*/ 1364 h 218"/>
                <a:gd name="T38" fmla="*/ 0 w 191"/>
                <a:gd name="T39" fmla="*/ 1391 h 218"/>
                <a:gd name="T40" fmla="*/ 0 w 191"/>
                <a:gd name="T41" fmla="*/ 1297 h 218"/>
                <a:gd name="T42" fmla="*/ 2 w 191"/>
                <a:gd name="T43" fmla="*/ 1201 h 218"/>
                <a:gd name="T44" fmla="*/ 22 w 191"/>
                <a:gd name="T45" fmla="*/ 1061 h 218"/>
                <a:gd name="T46" fmla="*/ 39 w 191"/>
                <a:gd name="T47" fmla="*/ 889 h 218"/>
                <a:gd name="T48" fmla="*/ 62 w 191"/>
                <a:gd name="T49" fmla="*/ 806 h 218"/>
                <a:gd name="T50" fmla="*/ 79 w 191"/>
                <a:gd name="T51" fmla="*/ 725 h 218"/>
                <a:gd name="T52" fmla="*/ 75 w 191"/>
                <a:gd name="T53" fmla="*/ 573 h 218"/>
                <a:gd name="T54" fmla="*/ 62 w 191"/>
                <a:gd name="T55" fmla="*/ 468 h 218"/>
                <a:gd name="T56" fmla="*/ 56 w 191"/>
                <a:gd name="T57" fmla="*/ 393 h 218"/>
                <a:gd name="T58" fmla="*/ 69 w 191"/>
                <a:gd name="T59" fmla="*/ 320 h 218"/>
                <a:gd name="T60" fmla="*/ 50 w 191"/>
                <a:gd name="T61" fmla="*/ 181 h 218"/>
                <a:gd name="T62" fmla="*/ 28 w 191"/>
                <a:gd name="T63" fmla="*/ 32 h 218"/>
                <a:gd name="T64" fmla="*/ 62 w 191"/>
                <a:gd name="T65" fmla="*/ 0 h 218"/>
                <a:gd name="T66" fmla="*/ 94 w 191"/>
                <a:gd name="T67" fmla="*/ 0 h 218"/>
                <a:gd name="T68" fmla="*/ 132 w 191"/>
                <a:gd name="T69" fmla="*/ 2 h 218"/>
                <a:gd name="T70" fmla="*/ 166 w 191"/>
                <a:gd name="T71" fmla="*/ 2 h 218"/>
                <a:gd name="T72" fmla="*/ 206 w 191"/>
                <a:gd name="T73" fmla="*/ 2 h 218"/>
                <a:gd name="T74" fmla="*/ 217 w 191"/>
                <a:gd name="T75" fmla="*/ 146 h 218"/>
                <a:gd name="T76" fmla="*/ 238 w 191"/>
                <a:gd name="T77" fmla="*/ 246 h 218"/>
                <a:gd name="T78" fmla="*/ 270 w 191"/>
                <a:gd name="T79" fmla="*/ 277 h 218"/>
                <a:gd name="T80" fmla="*/ 318 w 191"/>
                <a:gd name="T81" fmla="*/ 246 h 218"/>
                <a:gd name="T82" fmla="*/ 330 w 191"/>
                <a:gd name="T83" fmla="*/ 146 h 218"/>
                <a:gd name="T84" fmla="*/ 371 w 191"/>
                <a:gd name="T85" fmla="*/ 146 h 218"/>
                <a:gd name="T86" fmla="*/ 368 w 191"/>
                <a:gd name="T87" fmla="*/ 181 h 218"/>
                <a:gd name="T88" fmla="*/ 420 w 191"/>
                <a:gd name="T89" fmla="*/ 193 h 218"/>
                <a:gd name="T90" fmla="*/ 429 w 191"/>
                <a:gd name="T91" fmla="*/ 343 h 218"/>
                <a:gd name="T92" fmla="*/ 429 w 191"/>
                <a:gd name="T93" fmla="*/ 487 h 218"/>
                <a:gd name="T94" fmla="*/ 440 w 191"/>
                <a:gd name="T95" fmla="*/ 603 h 218"/>
                <a:gd name="T96" fmla="*/ 440 w 191"/>
                <a:gd name="T97" fmla="*/ 651 h 218"/>
                <a:gd name="T98" fmla="*/ 480 w 191"/>
                <a:gd name="T99" fmla="*/ 632 h 218"/>
                <a:gd name="T100" fmla="*/ 510 w 191"/>
                <a:gd name="T101" fmla="*/ 613 h 218"/>
                <a:gd name="T102" fmla="*/ 510 w 191"/>
                <a:gd name="T103" fmla="*/ 747 h 218"/>
                <a:gd name="T104" fmla="*/ 510 w 191"/>
                <a:gd name="T105" fmla="*/ 879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prstDash val="solid"/>
              <a:round/>
              <a:headEnd/>
              <a:tailEnd/>
            </a:ln>
          </p:spPr>
          <p:txBody>
            <a:bodyPr/>
            <a:lstStyle/>
            <a:p>
              <a:endParaRPr lang="en-US"/>
            </a:p>
          </p:txBody>
        </p:sp>
        <p:sp>
          <p:nvSpPr>
            <p:cNvPr id="36092" name="Freeform 4538"/>
            <p:cNvSpPr>
              <a:spLocks/>
            </p:cNvSpPr>
            <p:nvPr/>
          </p:nvSpPr>
          <p:spPr bwMode="auto">
            <a:xfrm>
              <a:off x="2727" y="2746"/>
              <a:ext cx="18" cy="30"/>
            </a:xfrm>
            <a:custGeom>
              <a:avLst/>
              <a:gdLst>
                <a:gd name="T0" fmla="*/ 3 w 17"/>
                <a:gd name="T1" fmla="*/ 185 h 24"/>
                <a:gd name="T2" fmla="*/ 0 w 17"/>
                <a:gd name="T3" fmla="*/ 76 h 24"/>
                <a:gd name="T4" fmla="*/ 19 w 17"/>
                <a:gd name="T5" fmla="*/ 0 h 24"/>
                <a:gd name="T6" fmla="*/ 26 w 17"/>
                <a:gd name="T7" fmla="*/ 25 h 24"/>
                <a:gd name="T8" fmla="*/ 19 w 17"/>
                <a:gd name="T9" fmla="*/ 76 h 24"/>
                <a:gd name="T10" fmla="*/ 7 w 17"/>
                <a:gd name="T11" fmla="*/ 169 h 24"/>
                <a:gd name="T12" fmla="*/ 3 w 17"/>
                <a:gd name="T13" fmla="*/ 185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prstDash val="solid"/>
              <a:round/>
              <a:headEnd/>
              <a:tailEnd/>
            </a:ln>
          </p:spPr>
          <p:txBody>
            <a:bodyPr/>
            <a:lstStyle/>
            <a:p>
              <a:endParaRPr lang="en-US"/>
            </a:p>
          </p:txBody>
        </p:sp>
        <p:sp>
          <p:nvSpPr>
            <p:cNvPr id="36093" name="Freeform 4539"/>
            <p:cNvSpPr>
              <a:spLocks/>
            </p:cNvSpPr>
            <p:nvPr/>
          </p:nvSpPr>
          <p:spPr bwMode="auto">
            <a:xfrm>
              <a:off x="1219" y="2533"/>
              <a:ext cx="686" cy="861"/>
            </a:xfrm>
            <a:custGeom>
              <a:avLst/>
              <a:gdLst>
                <a:gd name="T0" fmla="*/ 1230 w 615"/>
                <a:gd name="T1" fmla="*/ 925 h 695"/>
                <a:gd name="T2" fmla="*/ 1211 w 615"/>
                <a:gd name="T3" fmla="*/ 829 h 695"/>
                <a:gd name="T4" fmla="*/ 1156 w 615"/>
                <a:gd name="T5" fmla="*/ 767 h 695"/>
                <a:gd name="T6" fmla="*/ 1098 w 615"/>
                <a:gd name="T7" fmla="*/ 726 h 695"/>
                <a:gd name="T8" fmla="*/ 1043 w 615"/>
                <a:gd name="T9" fmla="*/ 844 h 695"/>
                <a:gd name="T10" fmla="*/ 991 w 615"/>
                <a:gd name="T11" fmla="*/ 860 h 695"/>
                <a:gd name="T12" fmla="*/ 904 w 615"/>
                <a:gd name="T13" fmla="*/ 844 h 695"/>
                <a:gd name="T14" fmla="*/ 973 w 615"/>
                <a:gd name="T15" fmla="*/ 574 h 695"/>
                <a:gd name="T16" fmla="*/ 957 w 615"/>
                <a:gd name="T17" fmla="*/ 278 h 695"/>
                <a:gd name="T18" fmla="*/ 935 w 615"/>
                <a:gd name="T19" fmla="*/ 135 h 695"/>
                <a:gd name="T20" fmla="*/ 872 w 615"/>
                <a:gd name="T21" fmla="*/ 374 h 695"/>
                <a:gd name="T22" fmla="*/ 737 w 615"/>
                <a:gd name="T23" fmla="*/ 353 h 695"/>
                <a:gd name="T24" fmla="*/ 639 w 615"/>
                <a:gd name="T25" fmla="*/ 467 h 695"/>
                <a:gd name="T26" fmla="*/ 596 w 615"/>
                <a:gd name="T27" fmla="*/ 135 h 695"/>
                <a:gd name="T28" fmla="*/ 549 w 615"/>
                <a:gd name="T29" fmla="*/ 0 h 695"/>
                <a:gd name="T30" fmla="*/ 461 w 615"/>
                <a:gd name="T31" fmla="*/ 193 h 695"/>
                <a:gd name="T32" fmla="*/ 410 w 615"/>
                <a:gd name="T33" fmla="*/ 306 h 695"/>
                <a:gd name="T34" fmla="*/ 348 w 615"/>
                <a:gd name="T35" fmla="*/ 540 h 695"/>
                <a:gd name="T36" fmla="*/ 279 w 615"/>
                <a:gd name="T37" fmla="*/ 487 h 695"/>
                <a:gd name="T38" fmla="*/ 230 w 615"/>
                <a:gd name="T39" fmla="*/ 420 h 695"/>
                <a:gd name="T40" fmla="*/ 190 w 615"/>
                <a:gd name="T41" fmla="*/ 540 h 695"/>
                <a:gd name="T42" fmla="*/ 180 w 615"/>
                <a:gd name="T43" fmla="*/ 810 h 695"/>
                <a:gd name="T44" fmla="*/ 107 w 615"/>
                <a:gd name="T45" fmla="*/ 1168 h 695"/>
                <a:gd name="T46" fmla="*/ 19 w 615"/>
                <a:gd name="T47" fmla="*/ 1441 h 695"/>
                <a:gd name="T48" fmla="*/ 29 w 615"/>
                <a:gd name="T49" fmla="*/ 1785 h 695"/>
                <a:gd name="T50" fmla="*/ 139 w 615"/>
                <a:gd name="T51" fmla="*/ 1805 h 695"/>
                <a:gd name="T52" fmla="*/ 248 w 615"/>
                <a:gd name="T53" fmla="*/ 1981 h 695"/>
                <a:gd name="T54" fmla="*/ 357 w 615"/>
                <a:gd name="T55" fmla="*/ 1833 h 695"/>
                <a:gd name="T56" fmla="*/ 434 w 615"/>
                <a:gd name="T57" fmla="*/ 2159 h 695"/>
                <a:gd name="T58" fmla="*/ 580 w 615"/>
                <a:gd name="T59" fmla="*/ 2359 h 695"/>
                <a:gd name="T60" fmla="*/ 600 w 615"/>
                <a:gd name="T61" fmla="*/ 2629 h 695"/>
                <a:gd name="T62" fmla="*/ 708 w 615"/>
                <a:gd name="T63" fmla="*/ 2827 h 695"/>
                <a:gd name="T64" fmla="*/ 701 w 615"/>
                <a:gd name="T65" fmla="*/ 3088 h 695"/>
                <a:gd name="T66" fmla="*/ 767 w 615"/>
                <a:gd name="T67" fmla="*/ 3361 h 695"/>
                <a:gd name="T68" fmla="*/ 850 w 615"/>
                <a:gd name="T69" fmla="*/ 3577 h 695"/>
                <a:gd name="T70" fmla="*/ 898 w 615"/>
                <a:gd name="T71" fmla="*/ 3766 h 695"/>
                <a:gd name="T72" fmla="*/ 838 w 615"/>
                <a:gd name="T73" fmla="*/ 4113 h 695"/>
                <a:gd name="T74" fmla="*/ 795 w 615"/>
                <a:gd name="T75" fmla="*/ 4338 h 695"/>
                <a:gd name="T76" fmla="*/ 928 w 615"/>
                <a:gd name="T77" fmla="*/ 4554 h 695"/>
                <a:gd name="T78" fmla="*/ 991 w 615"/>
                <a:gd name="T79" fmla="*/ 4692 h 695"/>
                <a:gd name="T80" fmla="*/ 1036 w 615"/>
                <a:gd name="T81" fmla="*/ 4420 h 695"/>
                <a:gd name="T82" fmla="*/ 1061 w 615"/>
                <a:gd name="T83" fmla="*/ 4348 h 695"/>
                <a:gd name="T84" fmla="*/ 1017 w 615"/>
                <a:gd name="T85" fmla="*/ 4569 h 695"/>
                <a:gd name="T86" fmla="*/ 1105 w 615"/>
                <a:gd name="T87" fmla="*/ 4176 h 695"/>
                <a:gd name="T88" fmla="*/ 1118 w 615"/>
                <a:gd name="T89" fmla="*/ 3918 h 695"/>
                <a:gd name="T90" fmla="*/ 1113 w 615"/>
                <a:gd name="T91" fmla="*/ 3750 h 695"/>
                <a:gd name="T92" fmla="*/ 1230 w 615"/>
                <a:gd name="T93" fmla="*/ 3541 h 695"/>
                <a:gd name="T94" fmla="*/ 1297 w 615"/>
                <a:gd name="T95" fmla="*/ 3455 h 695"/>
                <a:gd name="T96" fmla="*/ 1391 w 615"/>
                <a:gd name="T97" fmla="*/ 3361 h 695"/>
                <a:gd name="T98" fmla="*/ 1453 w 615"/>
                <a:gd name="T99" fmla="*/ 3000 h 695"/>
                <a:gd name="T100" fmla="*/ 1478 w 615"/>
                <a:gd name="T101" fmla="*/ 2532 h 695"/>
                <a:gd name="T102" fmla="*/ 1478 w 615"/>
                <a:gd name="T103" fmla="*/ 2210 h 695"/>
                <a:gd name="T104" fmla="*/ 1542 w 615"/>
                <a:gd name="T105" fmla="*/ 2024 h 695"/>
                <a:gd name="T106" fmla="*/ 1598 w 615"/>
                <a:gd name="T107" fmla="*/ 1817 h 695"/>
                <a:gd name="T108" fmla="*/ 1602 w 615"/>
                <a:gd name="T109" fmla="*/ 1260 h 695"/>
                <a:gd name="T110" fmla="*/ 1447 w 615"/>
                <a:gd name="T111" fmla="*/ 1027 h 695"/>
                <a:gd name="T112" fmla="*/ 1273 w 615"/>
                <a:gd name="T113" fmla="*/ 943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prstDash val="solid"/>
              <a:round/>
              <a:headEnd/>
              <a:tailEnd/>
            </a:ln>
          </p:spPr>
          <p:txBody>
            <a:bodyPr/>
            <a:lstStyle/>
            <a:p>
              <a:endParaRPr lang="en-US"/>
            </a:p>
          </p:txBody>
        </p:sp>
        <p:sp>
          <p:nvSpPr>
            <p:cNvPr id="36094" name="Freeform 4540"/>
            <p:cNvSpPr>
              <a:spLocks/>
            </p:cNvSpPr>
            <p:nvPr/>
          </p:nvSpPr>
          <p:spPr bwMode="auto">
            <a:xfrm>
              <a:off x="1623" y="2650"/>
              <a:ext cx="41" cy="38"/>
            </a:xfrm>
            <a:custGeom>
              <a:avLst/>
              <a:gdLst>
                <a:gd name="T0" fmla="*/ 45 w 37"/>
                <a:gd name="T1" fmla="*/ 181 h 31"/>
                <a:gd name="T2" fmla="*/ 41 w 37"/>
                <a:gd name="T3" fmla="*/ 181 h 31"/>
                <a:gd name="T4" fmla="*/ 18 w 37"/>
                <a:gd name="T5" fmla="*/ 162 h 31"/>
                <a:gd name="T6" fmla="*/ 4 w 37"/>
                <a:gd name="T7" fmla="*/ 197 h 31"/>
                <a:gd name="T8" fmla="*/ 0 w 37"/>
                <a:gd name="T9" fmla="*/ 108 h 31"/>
                <a:gd name="T10" fmla="*/ 2 w 37"/>
                <a:gd name="T11" fmla="*/ 108 h 31"/>
                <a:gd name="T12" fmla="*/ 0 w 37"/>
                <a:gd name="T13" fmla="*/ 60 h 31"/>
                <a:gd name="T14" fmla="*/ 4 w 37"/>
                <a:gd name="T15" fmla="*/ 0 h 31"/>
                <a:gd name="T16" fmla="*/ 52 w 37"/>
                <a:gd name="T17" fmla="*/ 20 h 31"/>
                <a:gd name="T18" fmla="*/ 92 w 37"/>
                <a:gd name="T19" fmla="*/ 31 h 31"/>
                <a:gd name="T20" fmla="*/ 71 w 37"/>
                <a:gd name="T21" fmla="*/ 115 h 31"/>
                <a:gd name="T22" fmla="*/ 71 w 37"/>
                <a:gd name="T23" fmla="*/ 137 h 31"/>
                <a:gd name="T24" fmla="*/ 65 w 37"/>
                <a:gd name="T25" fmla="*/ 162 h 31"/>
                <a:gd name="T26" fmla="*/ 58 w 37"/>
                <a:gd name="T27" fmla="*/ 162 h 31"/>
                <a:gd name="T28" fmla="*/ 45 w 37"/>
                <a:gd name="T29" fmla="*/ 181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prstDash val="solid"/>
              <a:round/>
              <a:headEnd/>
              <a:tailEnd/>
            </a:ln>
          </p:spPr>
          <p:txBody>
            <a:bodyPr/>
            <a:lstStyle/>
            <a:p>
              <a:endParaRPr lang="en-US"/>
            </a:p>
          </p:txBody>
        </p:sp>
        <p:sp>
          <p:nvSpPr>
            <p:cNvPr id="36095" name="Freeform 4541"/>
            <p:cNvSpPr>
              <a:spLocks/>
            </p:cNvSpPr>
            <p:nvPr/>
          </p:nvSpPr>
          <p:spPr bwMode="auto">
            <a:xfrm>
              <a:off x="2681" y="2598"/>
              <a:ext cx="35" cy="30"/>
            </a:xfrm>
            <a:custGeom>
              <a:avLst/>
              <a:gdLst>
                <a:gd name="T0" fmla="*/ 20 w 31"/>
                <a:gd name="T1" fmla="*/ 185 h 24"/>
                <a:gd name="T2" fmla="*/ 0 w 31"/>
                <a:gd name="T3" fmla="*/ 148 h 24"/>
                <a:gd name="T4" fmla="*/ 2 w 31"/>
                <a:gd name="T5" fmla="*/ 110 h 24"/>
                <a:gd name="T6" fmla="*/ 20 w 31"/>
                <a:gd name="T7" fmla="*/ 0 h 24"/>
                <a:gd name="T8" fmla="*/ 55 w 31"/>
                <a:gd name="T9" fmla="*/ 0 h 24"/>
                <a:gd name="T10" fmla="*/ 93 w 31"/>
                <a:gd name="T11" fmla="*/ 20 h 24"/>
                <a:gd name="T12" fmla="*/ 93 w 31"/>
                <a:gd name="T13" fmla="*/ 185 h 24"/>
                <a:gd name="T14" fmla="*/ 55 w 31"/>
                <a:gd name="T15" fmla="*/ 185 h 24"/>
                <a:gd name="T16" fmla="*/ 20 w 31"/>
                <a:gd name="T17" fmla="*/ 185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prstDash val="solid"/>
              <a:round/>
              <a:headEnd/>
              <a:tailEnd/>
            </a:ln>
          </p:spPr>
          <p:txBody>
            <a:bodyPr/>
            <a:lstStyle/>
            <a:p>
              <a:endParaRPr lang="en-US"/>
            </a:p>
          </p:txBody>
        </p:sp>
        <p:sp>
          <p:nvSpPr>
            <p:cNvPr id="36096" name="Freeform 4542"/>
            <p:cNvSpPr>
              <a:spLocks/>
            </p:cNvSpPr>
            <p:nvPr/>
          </p:nvSpPr>
          <p:spPr bwMode="auto">
            <a:xfrm>
              <a:off x="2666" y="2566"/>
              <a:ext cx="9" cy="11"/>
            </a:xfrm>
            <a:custGeom>
              <a:avLst/>
              <a:gdLst>
                <a:gd name="T0" fmla="*/ 66 w 7"/>
                <a:gd name="T1" fmla="*/ 0 h 9"/>
                <a:gd name="T2" fmla="*/ 46 w 7"/>
                <a:gd name="T3" fmla="*/ 0 h 9"/>
                <a:gd name="T4" fmla="*/ 0 w 7"/>
                <a:gd name="T5" fmla="*/ 53 h 9"/>
                <a:gd name="T6" fmla="*/ 66 w 7"/>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7" y="0"/>
                  </a:moveTo>
                  <a:lnTo>
                    <a:pt x="5" y="0"/>
                  </a:lnTo>
                  <a:lnTo>
                    <a:pt x="0" y="9"/>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6097" name="Freeform 4543"/>
            <p:cNvSpPr>
              <a:spLocks/>
            </p:cNvSpPr>
            <p:nvPr/>
          </p:nvSpPr>
          <p:spPr bwMode="auto">
            <a:xfrm>
              <a:off x="2671" y="2600"/>
              <a:ext cx="100" cy="136"/>
            </a:xfrm>
            <a:custGeom>
              <a:avLst/>
              <a:gdLst>
                <a:gd name="T0" fmla="*/ 37 w 90"/>
                <a:gd name="T1" fmla="*/ 157 h 109"/>
                <a:gd name="T2" fmla="*/ 27 w 90"/>
                <a:gd name="T3" fmla="*/ 187 h 109"/>
                <a:gd name="T4" fmla="*/ 18 w 90"/>
                <a:gd name="T5" fmla="*/ 212 h 109"/>
                <a:gd name="T6" fmla="*/ 41 w 90"/>
                <a:gd name="T7" fmla="*/ 265 h 109"/>
                <a:gd name="T8" fmla="*/ 22 w 90"/>
                <a:gd name="T9" fmla="*/ 243 h 109"/>
                <a:gd name="T10" fmla="*/ 4 w 90"/>
                <a:gd name="T11" fmla="*/ 382 h 109"/>
                <a:gd name="T12" fmla="*/ 0 w 90"/>
                <a:gd name="T13" fmla="*/ 382 h 109"/>
                <a:gd name="T14" fmla="*/ 4 w 90"/>
                <a:gd name="T15" fmla="*/ 472 h 109"/>
                <a:gd name="T16" fmla="*/ 22 w 90"/>
                <a:gd name="T17" fmla="*/ 478 h 109"/>
                <a:gd name="T18" fmla="*/ 4 w 90"/>
                <a:gd name="T19" fmla="*/ 453 h 109"/>
                <a:gd name="T20" fmla="*/ 22 w 90"/>
                <a:gd name="T21" fmla="*/ 520 h 109"/>
                <a:gd name="T22" fmla="*/ 22 w 90"/>
                <a:gd name="T23" fmla="*/ 520 h 109"/>
                <a:gd name="T24" fmla="*/ 49 w 90"/>
                <a:gd name="T25" fmla="*/ 610 h 109"/>
                <a:gd name="T26" fmla="*/ 41 w 90"/>
                <a:gd name="T27" fmla="*/ 610 h 109"/>
                <a:gd name="T28" fmla="*/ 67 w 90"/>
                <a:gd name="T29" fmla="*/ 697 h 109"/>
                <a:gd name="T30" fmla="*/ 90 w 90"/>
                <a:gd name="T31" fmla="*/ 802 h 109"/>
                <a:gd name="T32" fmla="*/ 101 w 90"/>
                <a:gd name="T33" fmla="*/ 735 h 109"/>
                <a:gd name="T34" fmla="*/ 119 w 90"/>
                <a:gd name="T35" fmla="*/ 761 h 109"/>
                <a:gd name="T36" fmla="*/ 121 w 90"/>
                <a:gd name="T37" fmla="*/ 735 h 109"/>
                <a:gd name="T38" fmla="*/ 119 w 90"/>
                <a:gd name="T39" fmla="*/ 673 h 109"/>
                <a:gd name="T40" fmla="*/ 119 w 90"/>
                <a:gd name="T41" fmla="*/ 645 h 109"/>
                <a:gd name="T42" fmla="*/ 119 w 90"/>
                <a:gd name="T43" fmla="*/ 610 h 109"/>
                <a:gd name="T44" fmla="*/ 147 w 90"/>
                <a:gd name="T45" fmla="*/ 595 h 109"/>
                <a:gd name="T46" fmla="*/ 152 w 90"/>
                <a:gd name="T47" fmla="*/ 520 h 109"/>
                <a:gd name="T48" fmla="*/ 174 w 90"/>
                <a:gd name="T49" fmla="*/ 595 h 109"/>
                <a:gd name="T50" fmla="*/ 192 w 90"/>
                <a:gd name="T51" fmla="*/ 559 h 109"/>
                <a:gd name="T52" fmla="*/ 208 w 90"/>
                <a:gd name="T53" fmla="*/ 610 h 109"/>
                <a:gd name="T54" fmla="*/ 219 w 90"/>
                <a:gd name="T55" fmla="*/ 570 h 109"/>
                <a:gd name="T56" fmla="*/ 232 w 90"/>
                <a:gd name="T57" fmla="*/ 382 h 109"/>
                <a:gd name="T58" fmla="*/ 208 w 90"/>
                <a:gd name="T59" fmla="*/ 265 h 109"/>
                <a:gd name="T60" fmla="*/ 224 w 90"/>
                <a:gd name="T61" fmla="*/ 187 h 109"/>
                <a:gd name="T62" fmla="*/ 224 w 90"/>
                <a:gd name="T63" fmla="*/ 96 h 109"/>
                <a:gd name="T64" fmla="*/ 174 w 90"/>
                <a:gd name="T65" fmla="*/ 120 h 109"/>
                <a:gd name="T66" fmla="*/ 184 w 90"/>
                <a:gd name="T67" fmla="*/ 0 h 109"/>
                <a:gd name="T68" fmla="*/ 138 w 90"/>
                <a:gd name="T69" fmla="*/ 0 h 109"/>
                <a:gd name="T70" fmla="*/ 101 w 90"/>
                <a:gd name="T71" fmla="*/ 0 h 109"/>
                <a:gd name="T72" fmla="*/ 101 w 90"/>
                <a:gd name="T73" fmla="*/ 157 h 109"/>
                <a:gd name="T74" fmla="*/ 71 w 90"/>
                <a:gd name="T75" fmla="*/ 157 h 109"/>
                <a:gd name="T76" fmla="*/ 41 w 90"/>
                <a:gd name="T77" fmla="*/ 157 h 109"/>
                <a:gd name="T78" fmla="*/ 37 w 90"/>
                <a:gd name="T79" fmla="*/ 157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prstDash val="solid"/>
              <a:round/>
              <a:headEnd/>
              <a:tailEnd/>
            </a:ln>
          </p:spPr>
          <p:txBody>
            <a:bodyPr/>
            <a:lstStyle/>
            <a:p>
              <a:endParaRPr lang="en-US"/>
            </a:p>
          </p:txBody>
        </p:sp>
        <p:sp>
          <p:nvSpPr>
            <p:cNvPr id="36098" name="Freeform 4544"/>
            <p:cNvSpPr>
              <a:spLocks/>
            </p:cNvSpPr>
            <p:nvPr/>
          </p:nvSpPr>
          <p:spPr bwMode="auto">
            <a:xfrm>
              <a:off x="1435" y="3074"/>
              <a:ext cx="147" cy="183"/>
            </a:xfrm>
            <a:custGeom>
              <a:avLst/>
              <a:gdLst>
                <a:gd name="T0" fmla="*/ 18 w 132"/>
                <a:gd name="T1" fmla="*/ 96 h 147"/>
                <a:gd name="T2" fmla="*/ 4 w 132"/>
                <a:gd name="T3" fmla="*/ 234 h 147"/>
                <a:gd name="T4" fmla="*/ 0 w 132"/>
                <a:gd name="T5" fmla="*/ 377 h 147"/>
                <a:gd name="T6" fmla="*/ 43 w 132"/>
                <a:gd name="T7" fmla="*/ 473 h 147"/>
                <a:gd name="T8" fmla="*/ 78 w 132"/>
                <a:gd name="T9" fmla="*/ 584 h 147"/>
                <a:gd name="T10" fmla="*/ 119 w 132"/>
                <a:gd name="T11" fmla="*/ 637 h 147"/>
                <a:gd name="T12" fmla="*/ 148 w 132"/>
                <a:gd name="T13" fmla="*/ 664 h 147"/>
                <a:gd name="T14" fmla="*/ 186 w 132"/>
                <a:gd name="T15" fmla="*/ 733 h 147"/>
                <a:gd name="T16" fmla="*/ 226 w 132"/>
                <a:gd name="T17" fmla="*/ 781 h 147"/>
                <a:gd name="T18" fmla="*/ 206 w 132"/>
                <a:gd name="T19" fmla="*/ 905 h 147"/>
                <a:gd name="T20" fmla="*/ 190 w 132"/>
                <a:gd name="T21" fmla="*/ 1021 h 147"/>
                <a:gd name="T22" fmla="*/ 242 w 132"/>
                <a:gd name="T23" fmla="*/ 1037 h 147"/>
                <a:gd name="T24" fmla="*/ 295 w 132"/>
                <a:gd name="T25" fmla="*/ 1058 h 147"/>
                <a:gd name="T26" fmla="*/ 316 w 132"/>
                <a:gd name="T27" fmla="*/ 1021 h 147"/>
                <a:gd name="T28" fmla="*/ 350 w 132"/>
                <a:gd name="T29" fmla="*/ 881 h 147"/>
                <a:gd name="T30" fmla="*/ 341 w 132"/>
                <a:gd name="T31" fmla="*/ 795 h 147"/>
                <a:gd name="T32" fmla="*/ 341 w 132"/>
                <a:gd name="T33" fmla="*/ 698 h 147"/>
                <a:gd name="T34" fmla="*/ 350 w 132"/>
                <a:gd name="T35" fmla="*/ 590 h 147"/>
                <a:gd name="T36" fmla="*/ 324 w 132"/>
                <a:gd name="T37" fmla="*/ 590 h 147"/>
                <a:gd name="T38" fmla="*/ 298 w 132"/>
                <a:gd name="T39" fmla="*/ 590 h 147"/>
                <a:gd name="T40" fmla="*/ 295 w 132"/>
                <a:gd name="T41" fmla="*/ 473 h 147"/>
                <a:gd name="T42" fmla="*/ 281 w 132"/>
                <a:gd name="T43" fmla="*/ 377 h 147"/>
                <a:gd name="T44" fmla="*/ 247 w 132"/>
                <a:gd name="T45" fmla="*/ 377 h 147"/>
                <a:gd name="T46" fmla="*/ 190 w 132"/>
                <a:gd name="T47" fmla="*/ 346 h 147"/>
                <a:gd name="T48" fmla="*/ 186 w 132"/>
                <a:gd name="T49" fmla="*/ 171 h 147"/>
                <a:gd name="T50" fmla="*/ 173 w 132"/>
                <a:gd name="T51" fmla="*/ 120 h 147"/>
                <a:gd name="T52" fmla="*/ 173 w 132"/>
                <a:gd name="T53" fmla="*/ 88 h 147"/>
                <a:gd name="T54" fmla="*/ 136 w 132"/>
                <a:gd name="T55" fmla="*/ 0 h 147"/>
                <a:gd name="T56" fmla="*/ 78 w 132"/>
                <a:gd name="T57" fmla="*/ 32 h 147"/>
                <a:gd name="T58" fmla="*/ 22 w 132"/>
                <a:gd name="T59" fmla="*/ 32 h 147"/>
                <a:gd name="T60" fmla="*/ 18 w 132"/>
                <a:gd name="T61" fmla="*/ 96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prstDash val="solid"/>
              <a:round/>
              <a:headEnd/>
              <a:tailEnd/>
            </a:ln>
          </p:spPr>
          <p:txBody>
            <a:bodyPr/>
            <a:lstStyle/>
            <a:p>
              <a:endParaRPr lang="en-US"/>
            </a:p>
          </p:txBody>
        </p:sp>
        <p:sp>
          <p:nvSpPr>
            <p:cNvPr id="36099" name="Freeform 4545"/>
            <p:cNvSpPr>
              <a:spLocks/>
            </p:cNvSpPr>
            <p:nvPr/>
          </p:nvSpPr>
          <p:spPr bwMode="auto">
            <a:xfrm>
              <a:off x="2629" y="2638"/>
              <a:ext cx="5" cy="9"/>
            </a:xfrm>
            <a:custGeom>
              <a:avLst/>
              <a:gdLst>
                <a:gd name="T0" fmla="*/ 5 w 5"/>
                <a:gd name="T1" fmla="*/ 22 h 7"/>
                <a:gd name="T2" fmla="*/ 2 w 5"/>
                <a:gd name="T3" fmla="*/ 66 h 7"/>
                <a:gd name="T4" fmla="*/ 0 w 5"/>
                <a:gd name="T5" fmla="*/ 46 h 7"/>
                <a:gd name="T6" fmla="*/ 2 w 5"/>
                <a:gd name="T7" fmla="*/ 0 h 7"/>
                <a:gd name="T8" fmla="*/ 5 w 5"/>
                <a:gd name="T9" fmla="*/ 2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2" y="7"/>
                  </a:lnTo>
                  <a:lnTo>
                    <a:pt x="0" y="5"/>
                  </a:lnTo>
                  <a:lnTo>
                    <a:pt x="2"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36100" name="Freeform 4546"/>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0" y="0"/>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101" name="Freeform 4547"/>
            <p:cNvSpPr>
              <a:spLocks/>
            </p:cNvSpPr>
            <p:nvPr/>
          </p:nvSpPr>
          <p:spPr bwMode="auto">
            <a:xfrm>
              <a:off x="3034" y="2671"/>
              <a:ext cx="190" cy="234"/>
            </a:xfrm>
            <a:custGeom>
              <a:avLst/>
              <a:gdLst>
                <a:gd name="T0" fmla="*/ 353 w 170"/>
                <a:gd name="T1" fmla="*/ 277 h 189"/>
                <a:gd name="T2" fmla="*/ 353 w 170"/>
                <a:gd name="T3" fmla="*/ 239 h 189"/>
                <a:gd name="T4" fmla="*/ 308 w 170"/>
                <a:gd name="T5" fmla="*/ 181 h 189"/>
                <a:gd name="T6" fmla="*/ 269 w 170"/>
                <a:gd name="T7" fmla="*/ 118 h 189"/>
                <a:gd name="T8" fmla="*/ 236 w 170"/>
                <a:gd name="T9" fmla="*/ 50 h 189"/>
                <a:gd name="T10" fmla="*/ 191 w 170"/>
                <a:gd name="T11" fmla="*/ 0 h 189"/>
                <a:gd name="T12" fmla="*/ 162 w 170"/>
                <a:gd name="T13" fmla="*/ 0 h 189"/>
                <a:gd name="T14" fmla="*/ 116 w 170"/>
                <a:gd name="T15" fmla="*/ 0 h 189"/>
                <a:gd name="T16" fmla="*/ 83 w 170"/>
                <a:gd name="T17" fmla="*/ 0 h 189"/>
                <a:gd name="T18" fmla="*/ 44 w 170"/>
                <a:gd name="T19" fmla="*/ 0 h 189"/>
                <a:gd name="T20" fmla="*/ 63 w 170"/>
                <a:gd name="T21" fmla="*/ 167 h 189"/>
                <a:gd name="T22" fmla="*/ 50 w 170"/>
                <a:gd name="T23" fmla="*/ 167 h 189"/>
                <a:gd name="T24" fmla="*/ 50 w 170"/>
                <a:gd name="T25" fmla="*/ 228 h 189"/>
                <a:gd name="T26" fmla="*/ 63 w 170"/>
                <a:gd name="T27" fmla="*/ 258 h 189"/>
                <a:gd name="T28" fmla="*/ 32 w 170"/>
                <a:gd name="T29" fmla="*/ 343 h 189"/>
                <a:gd name="T30" fmla="*/ 4 w 170"/>
                <a:gd name="T31" fmla="*/ 417 h 189"/>
                <a:gd name="T32" fmla="*/ 0 w 170"/>
                <a:gd name="T33" fmla="*/ 417 h 189"/>
                <a:gd name="T34" fmla="*/ 0 w 170"/>
                <a:gd name="T35" fmla="*/ 494 h 189"/>
                <a:gd name="T36" fmla="*/ 0 w 170"/>
                <a:gd name="T37" fmla="*/ 579 h 189"/>
                <a:gd name="T38" fmla="*/ 19 w 170"/>
                <a:gd name="T39" fmla="*/ 695 h 189"/>
                <a:gd name="T40" fmla="*/ 39 w 170"/>
                <a:gd name="T41" fmla="*/ 771 h 189"/>
                <a:gd name="T42" fmla="*/ 50 w 170"/>
                <a:gd name="T43" fmla="*/ 877 h 189"/>
                <a:gd name="T44" fmla="*/ 56 w 170"/>
                <a:gd name="T45" fmla="*/ 888 h 189"/>
                <a:gd name="T46" fmla="*/ 104 w 170"/>
                <a:gd name="T47" fmla="*/ 951 h 189"/>
                <a:gd name="T48" fmla="*/ 146 w 170"/>
                <a:gd name="T49" fmla="*/ 1015 h 189"/>
                <a:gd name="T50" fmla="*/ 191 w 170"/>
                <a:gd name="T51" fmla="*/ 1035 h 189"/>
                <a:gd name="T52" fmla="*/ 203 w 170"/>
                <a:gd name="T53" fmla="*/ 1065 h 189"/>
                <a:gd name="T54" fmla="*/ 216 w 170"/>
                <a:gd name="T55" fmla="*/ 1182 h 189"/>
                <a:gd name="T56" fmla="*/ 230 w 170"/>
                <a:gd name="T57" fmla="*/ 1293 h 189"/>
                <a:gd name="T58" fmla="*/ 251 w 170"/>
                <a:gd name="T59" fmla="*/ 1293 h 189"/>
                <a:gd name="T60" fmla="*/ 269 w 170"/>
                <a:gd name="T61" fmla="*/ 1281 h 189"/>
                <a:gd name="T62" fmla="*/ 321 w 170"/>
                <a:gd name="T63" fmla="*/ 1293 h 189"/>
                <a:gd name="T64" fmla="*/ 353 w 170"/>
                <a:gd name="T65" fmla="*/ 1257 h 189"/>
                <a:gd name="T66" fmla="*/ 371 w 170"/>
                <a:gd name="T67" fmla="*/ 1257 h 189"/>
                <a:gd name="T68" fmla="*/ 415 w 170"/>
                <a:gd name="T69" fmla="*/ 1211 h 189"/>
                <a:gd name="T70" fmla="*/ 463 w 170"/>
                <a:gd name="T71" fmla="*/ 1148 h 189"/>
                <a:gd name="T72" fmla="*/ 438 w 170"/>
                <a:gd name="T73" fmla="*/ 1065 h 189"/>
                <a:gd name="T74" fmla="*/ 429 w 170"/>
                <a:gd name="T75" fmla="*/ 973 h 189"/>
                <a:gd name="T76" fmla="*/ 425 w 170"/>
                <a:gd name="T77" fmla="*/ 858 h 189"/>
                <a:gd name="T78" fmla="*/ 415 w 170"/>
                <a:gd name="T79" fmla="*/ 830 h 189"/>
                <a:gd name="T80" fmla="*/ 429 w 170"/>
                <a:gd name="T81" fmla="*/ 711 h 189"/>
                <a:gd name="T82" fmla="*/ 396 w 170"/>
                <a:gd name="T83" fmla="*/ 599 h 189"/>
                <a:gd name="T84" fmla="*/ 415 w 170"/>
                <a:gd name="T85" fmla="*/ 437 h 189"/>
                <a:gd name="T86" fmla="*/ 387 w 170"/>
                <a:gd name="T87" fmla="*/ 353 h 189"/>
                <a:gd name="T88" fmla="*/ 353 w 170"/>
                <a:gd name="T89" fmla="*/ 277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prstDash val="solid"/>
              <a:round/>
              <a:headEnd/>
              <a:tailEnd/>
            </a:ln>
          </p:spPr>
          <p:txBody>
            <a:bodyPr/>
            <a:lstStyle/>
            <a:p>
              <a:endParaRPr lang="en-US"/>
            </a:p>
          </p:txBody>
        </p:sp>
        <p:sp>
          <p:nvSpPr>
            <p:cNvPr id="36102" name="Freeform 4548"/>
            <p:cNvSpPr>
              <a:spLocks/>
            </p:cNvSpPr>
            <p:nvPr/>
          </p:nvSpPr>
          <p:spPr bwMode="auto">
            <a:xfrm>
              <a:off x="3204" y="2776"/>
              <a:ext cx="6" cy="16"/>
            </a:xfrm>
            <a:custGeom>
              <a:avLst/>
              <a:gdLst>
                <a:gd name="T0" fmla="*/ 24 w 5"/>
                <a:gd name="T1" fmla="*/ 155 h 12"/>
                <a:gd name="T2" fmla="*/ 17 w 5"/>
                <a:gd name="T3" fmla="*/ 0 h 12"/>
                <a:gd name="T4" fmla="*/ 0 w 5"/>
                <a:gd name="T5" fmla="*/ 65 h 12"/>
                <a:gd name="T6" fmla="*/ 24 w 5"/>
                <a:gd name="T7" fmla="*/ 15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12"/>
                  </a:moveTo>
                  <a:lnTo>
                    <a:pt x="3" y="0"/>
                  </a:lnTo>
                  <a:lnTo>
                    <a:pt x="0" y="5"/>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36103" name="Freeform 4549"/>
            <p:cNvSpPr>
              <a:spLocks/>
            </p:cNvSpPr>
            <p:nvPr/>
          </p:nvSpPr>
          <p:spPr bwMode="auto">
            <a:xfrm>
              <a:off x="3038" y="2553"/>
              <a:ext cx="93" cy="127"/>
            </a:xfrm>
            <a:custGeom>
              <a:avLst/>
              <a:gdLst>
                <a:gd name="T0" fmla="*/ 207 w 83"/>
                <a:gd name="T1" fmla="*/ 110 h 102"/>
                <a:gd name="T2" fmla="*/ 186 w 83"/>
                <a:gd name="T3" fmla="*/ 0 h 102"/>
                <a:gd name="T4" fmla="*/ 166 w 83"/>
                <a:gd name="T5" fmla="*/ 71 h 102"/>
                <a:gd name="T6" fmla="*/ 119 w 83"/>
                <a:gd name="T7" fmla="*/ 71 h 102"/>
                <a:gd name="T8" fmla="*/ 101 w 83"/>
                <a:gd name="T9" fmla="*/ 88 h 102"/>
                <a:gd name="T10" fmla="*/ 86 w 83"/>
                <a:gd name="T11" fmla="*/ 71 h 102"/>
                <a:gd name="T12" fmla="*/ 54 w 83"/>
                <a:gd name="T13" fmla="*/ 88 h 102"/>
                <a:gd name="T14" fmla="*/ 54 w 83"/>
                <a:gd name="T15" fmla="*/ 110 h 102"/>
                <a:gd name="T16" fmla="*/ 48 w 83"/>
                <a:gd name="T17" fmla="*/ 208 h 102"/>
                <a:gd name="T18" fmla="*/ 71 w 83"/>
                <a:gd name="T19" fmla="*/ 273 h 102"/>
                <a:gd name="T20" fmla="*/ 43 w 83"/>
                <a:gd name="T21" fmla="*/ 360 h 102"/>
                <a:gd name="T22" fmla="*/ 15 w 83"/>
                <a:gd name="T23" fmla="*/ 448 h 102"/>
                <a:gd name="T24" fmla="*/ 3 w 83"/>
                <a:gd name="T25" fmla="*/ 584 h 102"/>
                <a:gd name="T26" fmla="*/ 0 w 83"/>
                <a:gd name="T27" fmla="*/ 733 h 102"/>
                <a:gd name="T28" fmla="*/ 3 w 83"/>
                <a:gd name="T29" fmla="*/ 733 h 102"/>
                <a:gd name="T30" fmla="*/ 34 w 83"/>
                <a:gd name="T31" fmla="*/ 684 h 102"/>
                <a:gd name="T32" fmla="*/ 71 w 83"/>
                <a:gd name="T33" fmla="*/ 684 h 102"/>
                <a:gd name="T34" fmla="*/ 106 w 83"/>
                <a:gd name="T35" fmla="*/ 684 h 102"/>
                <a:gd name="T36" fmla="*/ 152 w 83"/>
                <a:gd name="T37" fmla="*/ 684 h 102"/>
                <a:gd name="T38" fmla="*/ 186 w 83"/>
                <a:gd name="T39" fmla="*/ 684 h 102"/>
                <a:gd name="T40" fmla="*/ 186 w 83"/>
                <a:gd name="T41" fmla="*/ 533 h 102"/>
                <a:gd name="T42" fmla="*/ 221 w 83"/>
                <a:gd name="T43" fmla="*/ 411 h 102"/>
                <a:gd name="T44" fmla="*/ 232 w 83"/>
                <a:gd name="T45" fmla="*/ 308 h 102"/>
                <a:gd name="T46" fmla="*/ 221 w 83"/>
                <a:gd name="T47" fmla="*/ 208 h 102"/>
                <a:gd name="T48" fmla="*/ 207 w 83"/>
                <a:gd name="T49" fmla="*/ 110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prstDash val="solid"/>
              <a:round/>
              <a:headEnd/>
              <a:tailEnd/>
            </a:ln>
          </p:spPr>
          <p:txBody>
            <a:bodyPr/>
            <a:lstStyle/>
            <a:p>
              <a:endParaRPr lang="en-US"/>
            </a:p>
          </p:txBody>
        </p:sp>
        <p:sp>
          <p:nvSpPr>
            <p:cNvPr id="36104" name="Freeform 4550"/>
            <p:cNvSpPr>
              <a:spLocks/>
            </p:cNvSpPr>
            <p:nvPr/>
          </p:nvSpPr>
          <p:spPr bwMode="auto">
            <a:xfrm>
              <a:off x="2729" y="2531"/>
              <a:ext cx="338" cy="413"/>
            </a:xfrm>
            <a:custGeom>
              <a:avLst/>
              <a:gdLst>
                <a:gd name="T0" fmla="*/ 738 w 302"/>
                <a:gd name="T1" fmla="*/ 918 h 333"/>
                <a:gd name="T2" fmla="*/ 732 w 302"/>
                <a:gd name="T3" fmla="*/ 1001 h 333"/>
                <a:gd name="T4" fmla="*/ 740 w 302"/>
                <a:gd name="T5" fmla="*/ 1110 h 333"/>
                <a:gd name="T6" fmla="*/ 749 w 302"/>
                <a:gd name="T7" fmla="*/ 1292 h 333"/>
                <a:gd name="T8" fmla="*/ 768 w 302"/>
                <a:gd name="T9" fmla="*/ 1498 h 333"/>
                <a:gd name="T10" fmla="*/ 805 w 302"/>
                <a:gd name="T11" fmla="*/ 1676 h 333"/>
                <a:gd name="T12" fmla="*/ 732 w 302"/>
                <a:gd name="T13" fmla="*/ 1702 h 333"/>
                <a:gd name="T14" fmla="*/ 711 w 302"/>
                <a:gd name="T15" fmla="*/ 1914 h 333"/>
                <a:gd name="T16" fmla="*/ 703 w 302"/>
                <a:gd name="T17" fmla="*/ 2111 h 333"/>
                <a:gd name="T18" fmla="*/ 761 w 302"/>
                <a:gd name="T19" fmla="*/ 2165 h 333"/>
                <a:gd name="T20" fmla="*/ 738 w 302"/>
                <a:gd name="T21" fmla="*/ 2312 h 333"/>
                <a:gd name="T22" fmla="*/ 683 w 302"/>
                <a:gd name="T23" fmla="*/ 2196 h 333"/>
                <a:gd name="T24" fmla="*/ 642 w 302"/>
                <a:gd name="T25" fmla="*/ 2101 h 333"/>
                <a:gd name="T26" fmla="*/ 564 w 302"/>
                <a:gd name="T27" fmla="*/ 2080 h 333"/>
                <a:gd name="T28" fmla="*/ 522 w 302"/>
                <a:gd name="T29" fmla="*/ 2060 h 333"/>
                <a:gd name="T30" fmla="*/ 475 w 302"/>
                <a:gd name="T31" fmla="*/ 2012 h 333"/>
                <a:gd name="T32" fmla="*/ 435 w 302"/>
                <a:gd name="T33" fmla="*/ 1987 h 333"/>
                <a:gd name="T34" fmla="*/ 422 w 302"/>
                <a:gd name="T35" fmla="*/ 1724 h 333"/>
                <a:gd name="T36" fmla="*/ 356 w 302"/>
                <a:gd name="T37" fmla="*/ 1558 h 333"/>
                <a:gd name="T38" fmla="*/ 318 w 302"/>
                <a:gd name="T39" fmla="*/ 1518 h 333"/>
                <a:gd name="T40" fmla="*/ 261 w 302"/>
                <a:gd name="T41" fmla="*/ 1652 h 333"/>
                <a:gd name="T42" fmla="*/ 208 w 302"/>
                <a:gd name="T43" fmla="*/ 1518 h 333"/>
                <a:gd name="T44" fmla="*/ 154 w 302"/>
                <a:gd name="T45" fmla="*/ 1390 h 333"/>
                <a:gd name="T46" fmla="*/ 77 w 302"/>
                <a:gd name="T47" fmla="*/ 1377 h 333"/>
                <a:gd name="T48" fmla="*/ 4 w 302"/>
                <a:gd name="T49" fmla="*/ 1390 h 333"/>
                <a:gd name="T50" fmla="*/ 4 w 302"/>
                <a:gd name="T51" fmla="*/ 1358 h 333"/>
                <a:gd name="T52" fmla="*/ 39 w 302"/>
                <a:gd name="T53" fmla="*/ 1232 h 333"/>
                <a:gd name="T54" fmla="*/ 77 w 302"/>
                <a:gd name="T55" fmla="*/ 1209 h 333"/>
                <a:gd name="T56" fmla="*/ 105 w 302"/>
                <a:gd name="T57" fmla="*/ 1261 h 333"/>
                <a:gd name="T58" fmla="*/ 179 w 302"/>
                <a:gd name="T59" fmla="*/ 1095 h 333"/>
                <a:gd name="T60" fmla="*/ 181 w 302"/>
                <a:gd name="T61" fmla="*/ 904 h 333"/>
                <a:gd name="T62" fmla="*/ 240 w 302"/>
                <a:gd name="T63" fmla="*/ 698 h 333"/>
                <a:gd name="T64" fmla="*/ 261 w 302"/>
                <a:gd name="T65" fmla="*/ 521 h 333"/>
                <a:gd name="T66" fmla="*/ 274 w 302"/>
                <a:gd name="T67" fmla="*/ 322 h 333"/>
                <a:gd name="T68" fmla="*/ 278 w 302"/>
                <a:gd name="T69" fmla="*/ 120 h 333"/>
                <a:gd name="T70" fmla="*/ 356 w 302"/>
                <a:gd name="T71" fmla="*/ 77 h 333"/>
                <a:gd name="T72" fmla="*/ 443 w 302"/>
                <a:gd name="T73" fmla="*/ 146 h 333"/>
                <a:gd name="T74" fmla="*/ 482 w 302"/>
                <a:gd name="T75" fmla="*/ 77 h 333"/>
                <a:gd name="T76" fmla="*/ 555 w 302"/>
                <a:gd name="T77" fmla="*/ 50 h 333"/>
                <a:gd name="T78" fmla="*/ 605 w 302"/>
                <a:gd name="T79" fmla="*/ 2 h 333"/>
                <a:gd name="T80" fmla="*/ 663 w 302"/>
                <a:gd name="T81" fmla="*/ 26 h 333"/>
                <a:gd name="T82" fmla="*/ 711 w 302"/>
                <a:gd name="T83" fmla="*/ 110 h 333"/>
                <a:gd name="T84" fmla="*/ 749 w 302"/>
                <a:gd name="T85" fmla="*/ 77 h 333"/>
                <a:gd name="T86" fmla="*/ 811 w 302"/>
                <a:gd name="T87" fmla="*/ 229 h 333"/>
                <a:gd name="T88" fmla="*/ 830 w 302"/>
                <a:gd name="T89" fmla="*/ 391 h 333"/>
                <a:gd name="T90" fmla="*/ 773 w 302"/>
                <a:gd name="T91" fmla="*/ 558 h 333"/>
                <a:gd name="T92" fmla="*/ 761 w 302"/>
                <a:gd name="T93" fmla="*/ 833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prstDash val="solid"/>
              <a:round/>
              <a:headEnd/>
              <a:tailEnd/>
            </a:ln>
          </p:spPr>
          <p:txBody>
            <a:bodyPr/>
            <a:lstStyle/>
            <a:p>
              <a:endParaRPr lang="en-US"/>
            </a:p>
          </p:txBody>
        </p:sp>
        <p:sp>
          <p:nvSpPr>
            <p:cNvPr id="36105" name="Freeform 4551"/>
            <p:cNvSpPr>
              <a:spLocks/>
            </p:cNvSpPr>
            <p:nvPr/>
          </p:nvSpPr>
          <p:spPr bwMode="auto">
            <a:xfrm>
              <a:off x="2898" y="2830"/>
              <a:ext cx="207" cy="216"/>
            </a:xfrm>
            <a:custGeom>
              <a:avLst/>
              <a:gdLst>
                <a:gd name="T0" fmla="*/ 91 w 185"/>
                <a:gd name="T1" fmla="*/ 564 h 175"/>
                <a:gd name="T2" fmla="*/ 50 w 185"/>
                <a:gd name="T3" fmla="*/ 564 h 175"/>
                <a:gd name="T4" fmla="*/ 2 w 185"/>
                <a:gd name="T5" fmla="*/ 564 h 175"/>
                <a:gd name="T6" fmla="*/ 2 w 185"/>
                <a:gd name="T7" fmla="*/ 659 h 175"/>
                <a:gd name="T8" fmla="*/ 2 w 185"/>
                <a:gd name="T9" fmla="*/ 749 h 175"/>
                <a:gd name="T10" fmla="*/ 0 w 185"/>
                <a:gd name="T11" fmla="*/ 844 h 175"/>
                <a:gd name="T12" fmla="*/ 0 w 185"/>
                <a:gd name="T13" fmla="*/ 944 h 175"/>
                <a:gd name="T14" fmla="*/ 32 w 185"/>
                <a:gd name="T15" fmla="*/ 1041 h 175"/>
                <a:gd name="T16" fmla="*/ 56 w 185"/>
                <a:gd name="T17" fmla="*/ 1113 h 175"/>
                <a:gd name="T18" fmla="*/ 91 w 185"/>
                <a:gd name="T19" fmla="*/ 1100 h 175"/>
                <a:gd name="T20" fmla="*/ 137 w 185"/>
                <a:gd name="T21" fmla="*/ 1132 h 175"/>
                <a:gd name="T22" fmla="*/ 201 w 185"/>
                <a:gd name="T23" fmla="*/ 1165 h 175"/>
                <a:gd name="T24" fmla="*/ 241 w 185"/>
                <a:gd name="T25" fmla="*/ 1084 h 175"/>
                <a:gd name="T26" fmla="*/ 284 w 185"/>
                <a:gd name="T27" fmla="*/ 990 h 175"/>
                <a:gd name="T28" fmla="*/ 299 w 185"/>
                <a:gd name="T29" fmla="*/ 924 h 175"/>
                <a:gd name="T30" fmla="*/ 330 w 185"/>
                <a:gd name="T31" fmla="*/ 891 h 175"/>
                <a:gd name="T32" fmla="*/ 367 w 185"/>
                <a:gd name="T33" fmla="*/ 878 h 175"/>
                <a:gd name="T34" fmla="*/ 351 w 185"/>
                <a:gd name="T35" fmla="*/ 820 h 175"/>
                <a:gd name="T36" fmla="*/ 386 w 185"/>
                <a:gd name="T37" fmla="*/ 785 h 175"/>
                <a:gd name="T38" fmla="*/ 413 w 185"/>
                <a:gd name="T39" fmla="*/ 749 h 175"/>
                <a:gd name="T40" fmla="*/ 446 w 185"/>
                <a:gd name="T41" fmla="*/ 713 h 175"/>
                <a:gd name="T42" fmla="*/ 482 w 185"/>
                <a:gd name="T43" fmla="*/ 690 h 175"/>
                <a:gd name="T44" fmla="*/ 461 w 185"/>
                <a:gd name="T45" fmla="*/ 648 h 175"/>
                <a:gd name="T46" fmla="*/ 486 w 185"/>
                <a:gd name="T47" fmla="*/ 515 h 175"/>
                <a:gd name="T48" fmla="*/ 496 w 185"/>
                <a:gd name="T49" fmla="*/ 485 h 175"/>
                <a:gd name="T50" fmla="*/ 496 w 185"/>
                <a:gd name="T51" fmla="*/ 407 h 175"/>
                <a:gd name="T52" fmla="*/ 499 w 185"/>
                <a:gd name="T53" fmla="*/ 300 h 175"/>
                <a:gd name="T54" fmla="*/ 511 w 185"/>
                <a:gd name="T55" fmla="*/ 259 h 175"/>
                <a:gd name="T56" fmla="*/ 482 w 185"/>
                <a:gd name="T57" fmla="*/ 169 h 175"/>
                <a:gd name="T58" fmla="*/ 482 w 185"/>
                <a:gd name="T59" fmla="*/ 137 h 175"/>
                <a:gd name="T60" fmla="*/ 439 w 185"/>
                <a:gd name="T61" fmla="*/ 73 h 175"/>
                <a:gd name="T62" fmla="*/ 392 w 185"/>
                <a:gd name="T63" fmla="*/ 2 h 175"/>
                <a:gd name="T64" fmla="*/ 386 w 185"/>
                <a:gd name="T65" fmla="*/ 0 h 175"/>
                <a:gd name="T66" fmla="*/ 345 w 185"/>
                <a:gd name="T67" fmla="*/ 2 h 175"/>
                <a:gd name="T68" fmla="*/ 314 w 185"/>
                <a:gd name="T69" fmla="*/ 26 h 175"/>
                <a:gd name="T70" fmla="*/ 284 w 185"/>
                <a:gd name="T71" fmla="*/ 122 h 175"/>
                <a:gd name="T72" fmla="*/ 294 w 185"/>
                <a:gd name="T73" fmla="*/ 230 h 175"/>
                <a:gd name="T74" fmla="*/ 284 w 185"/>
                <a:gd name="T75" fmla="*/ 320 h 175"/>
                <a:gd name="T76" fmla="*/ 284 w 185"/>
                <a:gd name="T77" fmla="*/ 417 h 175"/>
                <a:gd name="T78" fmla="*/ 327 w 185"/>
                <a:gd name="T79" fmla="*/ 502 h 175"/>
                <a:gd name="T80" fmla="*/ 345 w 185"/>
                <a:gd name="T81" fmla="*/ 479 h 175"/>
                <a:gd name="T82" fmla="*/ 330 w 185"/>
                <a:gd name="T83" fmla="*/ 616 h 175"/>
                <a:gd name="T84" fmla="*/ 318 w 185"/>
                <a:gd name="T85" fmla="*/ 616 h 175"/>
                <a:gd name="T86" fmla="*/ 307 w 185"/>
                <a:gd name="T87" fmla="*/ 616 h 175"/>
                <a:gd name="T88" fmla="*/ 267 w 185"/>
                <a:gd name="T89" fmla="*/ 502 h 175"/>
                <a:gd name="T90" fmla="*/ 241 w 185"/>
                <a:gd name="T91" fmla="*/ 453 h 175"/>
                <a:gd name="T92" fmla="*/ 224 w 185"/>
                <a:gd name="T93" fmla="*/ 407 h 175"/>
                <a:gd name="T94" fmla="*/ 209 w 185"/>
                <a:gd name="T95" fmla="*/ 453 h 175"/>
                <a:gd name="T96" fmla="*/ 147 w 185"/>
                <a:gd name="T97" fmla="*/ 393 h 175"/>
                <a:gd name="T98" fmla="*/ 144 w 185"/>
                <a:gd name="T99" fmla="*/ 363 h 175"/>
                <a:gd name="T100" fmla="*/ 105 w 185"/>
                <a:gd name="T101" fmla="*/ 370 h 175"/>
                <a:gd name="T102" fmla="*/ 91 w 185"/>
                <a:gd name="T103" fmla="*/ 315 h 175"/>
                <a:gd name="T104" fmla="*/ 91 w 185"/>
                <a:gd name="T105" fmla="*/ 436 h 175"/>
                <a:gd name="T106" fmla="*/ 91 w 185"/>
                <a:gd name="T107" fmla="*/ 564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prstDash val="solid"/>
              <a:round/>
              <a:headEnd/>
              <a:tailEnd/>
            </a:ln>
          </p:spPr>
          <p:txBody>
            <a:bodyPr/>
            <a:lstStyle/>
            <a:p>
              <a:endParaRPr lang="en-US"/>
            </a:p>
          </p:txBody>
        </p:sp>
        <p:sp>
          <p:nvSpPr>
            <p:cNvPr id="36106" name="Freeform 4552"/>
            <p:cNvSpPr>
              <a:spLocks/>
            </p:cNvSpPr>
            <p:nvPr/>
          </p:nvSpPr>
          <p:spPr bwMode="auto">
            <a:xfrm>
              <a:off x="2955" y="2993"/>
              <a:ext cx="134" cy="150"/>
            </a:xfrm>
            <a:custGeom>
              <a:avLst/>
              <a:gdLst>
                <a:gd name="T0" fmla="*/ 162 w 120"/>
                <a:gd name="T1" fmla="*/ 806 h 121"/>
                <a:gd name="T2" fmla="*/ 146 w 120"/>
                <a:gd name="T3" fmla="*/ 787 h 121"/>
                <a:gd name="T4" fmla="*/ 115 w 120"/>
                <a:gd name="T5" fmla="*/ 730 h 121"/>
                <a:gd name="T6" fmla="*/ 95 w 120"/>
                <a:gd name="T7" fmla="*/ 635 h 121"/>
                <a:gd name="T8" fmla="*/ 88 w 120"/>
                <a:gd name="T9" fmla="*/ 585 h 121"/>
                <a:gd name="T10" fmla="*/ 85 w 120"/>
                <a:gd name="T11" fmla="*/ 575 h 121"/>
                <a:gd name="T12" fmla="*/ 50 w 120"/>
                <a:gd name="T13" fmla="*/ 502 h 121"/>
                <a:gd name="T14" fmla="*/ 23 w 120"/>
                <a:gd name="T15" fmla="*/ 395 h 121"/>
                <a:gd name="T16" fmla="*/ 0 w 120"/>
                <a:gd name="T17" fmla="*/ 260 h 121"/>
                <a:gd name="T18" fmla="*/ 63 w 120"/>
                <a:gd name="T19" fmla="*/ 296 h 121"/>
                <a:gd name="T20" fmla="*/ 103 w 120"/>
                <a:gd name="T21" fmla="*/ 210 h 121"/>
                <a:gd name="T22" fmla="*/ 146 w 120"/>
                <a:gd name="T23" fmla="*/ 118 h 121"/>
                <a:gd name="T24" fmla="*/ 162 w 120"/>
                <a:gd name="T25" fmla="*/ 50 h 121"/>
                <a:gd name="T26" fmla="*/ 190 w 120"/>
                <a:gd name="T27" fmla="*/ 2 h 121"/>
                <a:gd name="T28" fmla="*/ 226 w 120"/>
                <a:gd name="T29" fmla="*/ 0 h 121"/>
                <a:gd name="T30" fmla="*/ 226 w 120"/>
                <a:gd name="T31" fmla="*/ 50 h 121"/>
                <a:gd name="T32" fmla="*/ 243 w 120"/>
                <a:gd name="T33" fmla="*/ 50 h 121"/>
                <a:gd name="T34" fmla="*/ 281 w 120"/>
                <a:gd name="T35" fmla="*/ 95 h 121"/>
                <a:gd name="T36" fmla="*/ 327 w 120"/>
                <a:gd name="T37" fmla="*/ 135 h 121"/>
                <a:gd name="T38" fmla="*/ 327 w 120"/>
                <a:gd name="T39" fmla="*/ 296 h 121"/>
                <a:gd name="T40" fmla="*/ 318 w 120"/>
                <a:gd name="T41" fmla="*/ 395 h 121"/>
                <a:gd name="T42" fmla="*/ 318 w 120"/>
                <a:gd name="T43" fmla="*/ 502 h 121"/>
                <a:gd name="T44" fmla="*/ 303 w 120"/>
                <a:gd name="T45" fmla="*/ 607 h 121"/>
                <a:gd name="T46" fmla="*/ 298 w 120"/>
                <a:gd name="T47" fmla="*/ 699 h 121"/>
                <a:gd name="T48" fmla="*/ 267 w 120"/>
                <a:gd name="T49" fmla="*/ 770 h 121"/>
                <a:gd name="T50" fmla="*/ 243 w 120"/>
                <a:gd name="T51" fmla="*/ 838 h 121"/>
                <a:gd name="T52" fmla="*/ 203 w 120"/>
                <a:gd name="T53" fmla="*/ 816 h 121"/>
                <a:gd name="T54" fmla="*/ 164 w 120"/>
                <a:gd name="T55" fmla="*/ 816 h 121"/>
                <a:gd name="T56" fmla="*/ 162 w 120"/>
                <a:gd name="T57" fmla="*/ 806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prstDash val="solid"/>
              <a:round/>
              <a:headEnd/>
              <a:tailEnd/>
            </a:ln>
          </p:spPr>
          <p:txBody>
            <a:bodyPr/>
            <a:lstStyle/>
            <a:p>
              <a:endParaRPr lang="en-US"/>
            </a:p>
          </p:txBody>
        </p:sp>
        <p:sp>
          <p:nvSpPr>
            <p:cNvPr id="36107" name="Freeform 4553"/>
            <p:cNvSpPr>
              <a:spLocks/>
            </p:cNvSpPr>
            <p:nvPr/>
          </p:nvSpPr>
          <p:spPr bwMode="auto">
            <a:xfrm>
              <a:off x="1540" y="3315"/>
              <a:ext cx="84" cy="105"/>
            </a:xfrm>
            <a:custGeom>
              <a:avLst/>
              <a:gdLst>
                <a:gd name="T0" fmla="*/ 185 w 76"/>
                <a:gd name="T1" fmla="*/ 285 h 85"/>
                <a:gd name="T2" fmla="*/ 144 w 76"/>
                <a:gd name="T3" fmla="*/ 208 h 85"/>
                <a:gd name="T4" fmla="*/ 107 w 76"/>
                <a:gd name="T5" fmla="*/ 122 h 85"/>
                <a:gd name="T6" fmla="*/ 76 w 76"/>
                <a:gd name="T7" fmla="*/ 93 h 85"/>
                <a:gd name="T8" fmla="*/ 72 w 76"/>
                <a:gd name="T9" fmla="*/ 93 h 85"/>
                <a:gd name="T10" fmla="*/ 23 w 76"/>
                <a:gd name="T11" fmla="*/ 0 h 85"/>
                <a:gd name="T12" fmla="*/ 0 w 76"/>
                <a:gd name="T13" fmla="*/ 0 h 85"/>
                <a:gd name="T14" fmla="*/ 0 w 76"/>
                <a:gd name="T15" fmla="*/ 2 h 85"/>
                <a:gd name="T16" fmla="*/ 0 w 76"/>
                <a:gd name="T17" fmla="*/ 142 h 85"/>
                <a:gd name="T18" fmla="*/ 0 w 76"/>
                <a:gd name="T19" fmla="*/ 267 h 85"/>
                <a:gd name="T20" fmla="*/ 0 w 76"/>
                <a:gd name="T21" fmla="*/ 285 h 85"/>
                <a:gd name="T22" fmla="*/ 0 w 76"/>
                <a:gd name="T23" fmla="*/ 377 h 85"/>
                <a:gd name="T24" fmla="*/ 17 w 76"/>
                <a:gd name="T25" fmla="*/ 479 h 85"/>
                <a:gd name="T26" fmla="*/ 65 w 76"/>
                <a:gd name="T27" fmla="*/ 537 h 85"/>
                <a:gd name="T28" fmla="*/ 127 w 76"/>
                <a:gd name="T29" fmla="*/ 573 h 85"/>
                <a:gd name="T30" fmla="*/ 156 w 76"/>
                <a:gd name="T31" fmla="*/ 524 h 85"/>
                <a:gd name="T32" fmla="*/ 188 w 76"/>
                <a:gd name="T33" fmla="*/ 427 h 85"/>
                <a:gd name="T34" fmla="*/ 172 w 76"/>
                <a:gd name="T35" fmla="*/ 337 h 85"/>
                <a:gd name="T36" fmla="*/ 185 w 76"/>
                <a:gd name="T37" fmla="*/ 285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prstDash val="solid"/>
              <a:round/>
              <a:headEnd/>
              <a:tailEnd/>
            </a:ln>
          </p:spPr>
          <p:txBody>
            <a:bodyPr/>
            <a:lstStyle/>
            <a:p>
              <a:endParaRPr lang="en-US"/>
            </a:p>
          </p:txBody>
        </p:sp>
        <p:sp>
          <p:nvSpPr>
            <p:cNvPr id="36108" name="Freeform 4554"/>
            <p:cNvSpPr>
              <a:spLocks/>
            </p:cNvSpPr>
            <p:nvPr/>
          </p:nvSpPr>
          <p:spPr bwMode="auto">
            <a:xfrm>
              <a:off x="1329" y="3128"/>
              <a:ext cx="269" cy="670"/>
            </a:xfrm>
            <a:custGeom>
              <a:avLst/>
              <a:gdLst>
                <a:gd name="T0" fmla="*/ 366 w 241"/>
                <a:gd name="T1" fmla="*/ 2348 h 541"/>
                <a:gd name="T2" fmla="*/ 349 w 241"/>
                <a:gd name="T3" fmla="*/ 2495 h 541"/>
                <a:gd name="T4" fmla="*/ 378 w 241"/>
                <a:gd name="T5" fmla="*/ 2508 h 541"/>
                <a:gd name="T6" fmla="*/ 398 w 241"/>
                <a:gd name="T7" fmla="*/ 2578 h 541"/>
                <a:gd name="T8" fmla="*/ 354 w 241"/>
                <a:gd name="T9" fmla="*/ 2555 h 541"/>
                <a:gd name="T10" fmla="*/ 354 w 241"/>
                <a:gd name="T11" fmla="*/ 2684 h 541"/>
                <a:gd name="T12" fmla="*/ 354 w 241"/>
                <a:gd name="T13" fmla="*/ 2830 h 541"/>
                <a:gd name="T14" fmla="*/ 311 w 241"/>
                <a:gd name="T15" fmla="*/ 3017 h 541"/>
                <a:gd name="T16" fmla="*/ 395 w 241"/>
                <a:gd name="T17" fmla="*/ 3128 h 541"/>
                <a:gd name="T18" fmla="*/ 395 w 241"/>
                <a:gd name="T19" fmla="*/ 3193 h 541"/>
                <a:gd name="T20" fmla="*/ 354 w 241"/>
                <a:gd name="T21" fmla="*/ 3352 h 541"/>
                <a:gd name="T22" fmla="*/ 332 w 241"/>
                <a:gd name="T23" fmla="*/ 3417 h 541"/>
                <a:gd name="T24" fmla="*/ 336 w 241"/>
                <a:gd name="T25" fmla="*/ 3471 h 541"/>
                <a:gd name="T26" fmla="*/ 328 w 241"/>
                <a:gd name="T27" fmla="*/ 3553 h 541"/>
                <a:gd name="T28" fmla="*/ 332 w 241"/>
                <a:gd name="T29" fmla="*/ 3620 h 541"/>
                <a:gd name="T30" fmla="*/ 378 w 241"/>
                <a:gd name="T31" fmla="*/ 3710 h 541"/>
                <a:gd name="T32" fmla="*/ 242 w 241"/>
                <a:gd name="T33" fmla="*/ 3648 h 541"/>
                <a:gd name="T34" fmla="*/ 194 w 241"/>
                <a:gd name="T35" fmla="*/ 3511 h 541"/>
                <a:gd name="T36" fmla="*/ 140 w 241"/>
                <a:gd name="T37" fmla="*/ 3352 h 541"/>
                <a:gd name="T38" fmla="*/ 161 w 241"/>
                <a:gd name="T39" fmla="*/ 3112 h 541"/>
                <a:gd name="T40" fmla="*/ 146 w 241"/>
                <a:gd name="T41" fmla="*/ 2900 h 541"/>
                <a:gd name="T42" fmla="*/ 121 w 241"/>
                <a:gd name="T43" fmla="*/ 2813 h 541"/>
                <a:gd name="T44" fmla="*/ 117 w 241"/>
                <a:gd name="T45" fmla="*/ 2734 h 541"/>
                <a:gd name="T46" fmla="*/ 76 w 241"/>
                <a:gd name="T47" fmla="*/ 2539 h 541"/>
                <a:gd name="T48" fmla="*/ 56 w 241"/>
                <a:gd name="T49" fmla="*/ 2281 h 541"/>
                <a:gd name="T50" fmla="*/ 64 w 241"/>
                <a:gd name="T51" fmla="*/ 2092 h 541"/>
                <a:gd name="T52" fmla="*/ 45 w 241"/>
                <a:gd name="T53" fmla="*/ 1917 h 541"/>
                <a:gd name="T54" fmla="*/ 50 w 241"/>
                <a:gd name="T55" fmla="*/ 1736 h 541"/>
                <a:gd name="T56" fmla="*/ 50 w 241"/>
                <a:gd name="T57" fmla="*/ 1487 h 541"/>
                <a:gd name="T58" fmla="*/ 19 w 241"/>
                <a:gd name="T59" fmla="*/ 1314 h 541"/>
                <a:gd name="T60" fmla="*/ 0 w 241"/>
                <a:gd name="T61" fmla="*/ 1132 h 541"/>
                <a:gd name="T62" fmla="*/ 2 w 241"/>
                <a:gd name="T63" fmla="*/ 973 h 541"/>
                <a:gd name="T64" fmla="*/ 19 w 241"/>
                <a:gd name="T65" fmla="*/ 772 h 541"/>
                <a:gd name="T66" fmla="*/ 50 w 241"/>
                <a:gd name="T67" fmla="*/ 632 h 541"/>
                <a:gd name="T68" fmla="*/ 32 w 241"/>
                <a:gd name="T69" fmla="*/ 393 h 541"/>
                <a:gd name="T70" fmla="*/ 76 w 241"/>
                <a:gd name="T71" fmla="*/ 277 h 541"/>
                <a:gd name="T72" fmla="*/ 76 w 241"/>
                <a:gd name="T73" fmla="*/ 146 h 541"/>
                <a:gd name="T74" fmla="*/ 117 w 241"/>
                <a:gd name="T75" fmla="*/ 32 h 541"/>
                <a:gd name="T76" fmla="*/ 184 w 241"/>
                <a:gd name="T77" fmla="*/ 110 h 541"/>
                <a:gd name="T78" fmla="*/ 249 w 241"/>
                <a:gd name="T79" fmla="*/ 32 h 541"/>
                <a:gd name="T80" fmla="*/ 298 w 241"/>
                <a:gd name="T81" fmla="*/ 156 h 541"/>
                <a:gd name="T82" fmla="*/ 375 w 241"/>
                <a:gd name="T83" fmla="*/ 305 h 541"/>
                <a:gd name="T84" fmla="*/ 444 w 241"/>
                <a:gd name="T85" fmla="*/ 400 h 541"/>
                <a:gd name="T86" fmla="*/ 464 w 241"/>
                <a:gd name="T87" fmla="*/ 573 h 541"/>
                <a:gd name="T88" fmla="*/ 503 w 241"/>
                <a:gd name="T89" fmla="*/ 694 h 541"/>
                <a:gd name="T90" fmla="*/ 578 w 241"/>
                <a:gd name="T91" fmla="*/ 680 h 541"/>
                <a:gd name="T92" fmla="*/ 605 w 241"/>
                <a:gd name="T93" fmla="*/ 464 h 541"/>
                <a:gd name="T94" fmla="*/ 646 w 241"/>
                <a:gd name="T95" fmla="*/ 632 h 541"/>
                <a:gd name="T96" fmla="*/ 598 w 241"/>
                <a:gd name="T97" fmla="*/ 747 h 541"/>
                <a:gd name="T98" fmla="*/ 554 w 241"/>
                <a:gd name="T99" fmla="*/ 889 h 541"/>
                <a:gd name="T100" fmla="*/ 510 w 241"/>
                <a:gd name="T101" fmla="*/ 1035 h 541"/>
                <a:gd name="T102" fmla="*/ 510 w 241"/>
                <a:gd name="T103" fmla="*/ 1181 h 541"/>
                <a:gd name="T104" fmla="*/ 510 w 241"/>
                <a:gd name="T105" fmla="*/ 1391 h 541"/>
                <a:gd name="T106" fmla="*/ 522 w 241"/>
                <a:gd name="T107" fmla="*/ 1578 h 541"/>
                <a:gd name="T108" fmla="*/ 578 w 241"/>
                <a:gd name="T109" fmla="*/ 1759 h 541"/>
                <a:gd name="T110" fmla="*/ 594 w 241"/>
                <a:gd name="T111" fmla="*/ 1926 h 541"/>
                <a:gd name="T112" fmla="*/ 538 w 241"/>
                <a:gd name="T113" fmla="*/ 2061 h 541"/>
                <a:gd name="T114" fmla="*/ 469 w 241"/>
                <a:gd name="T115" fmla="*/ 2092 h 541"/>
                <a:gd name="T116" fmla="*/ 409 w 241"/>
                <a:gd name="T117" fmla="*/ 2103 h 541"/>
                <a:gd name="T118" fmla="*/ 422 w 241"/>
                <a:gd name="T119" fmla="*/ 2299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prstDash val="solid"/>
              <a:round/>
              <a:headEnd/>
              <a:tailEnd/>
            </a:ln>
          </p:spPr>
          <p:txBody>
            <a:bodyPr/>
            <a:lstStyle/>
            <a:p>
              <a:endParaRPr lang="en-US"/>
            </a:p>
          </p:txBody>
        </p:sp>
        <p:sp>
          <p:nvSpPr>
            <p:cNvPr id="36109" name="Freeform 4555"/>
            <p:cNvSpPr>
              <a:spLocks/>
            </p:cNvSpPr>
            <p:nvPr/>
          </p:nvSpPr>
          <p:spPr bwMode="auto">
            <a:xfrm>
              <a:off x="1294" y="3034"/>
              <a:ext cx="194" cy="796"/>
            </a:xfrm>
            <a:custGeom>
              <a:avLst/>
              <a:gdLst>
                <a:gd name="T0" fmla="*/ 48 w 173"/>
                <a:gd name="T1" fmla="*/ 1744 h 643"/>
                <a:gd name="T2" fmla="*/ 54 w 173"/>
                <a:gd name="T3" fmla="*/ 2040 h 643"/>
                <a:gd name="T4" fmla="*/ 39 w 173"/>
                <a:gd name="T5" fmla="*/ 2358 h 643"/>
                <a:gd name="T6" fmla="*/ 62 w 173"/>
                <a:gd name="T7" fmla="*/ 2616 h 643"/>
                <a:gd name="T8" fmla="*/ 92 w 173"/>
                <a:gd name="T9" fmla="*/ 2935 h 643"/>
                <a:gd name="T10" fmla="*/ 127 w 173"/>
                <a:gd name="T11" fmla="*/ 2935 h 643"/>
                <a:gd name="T12" fmla="*/ 146 w 173"/>
                <a:gd name="T13" fmla="*/ 3016 h 643"/>
                <a:gd name="T14" fmla="*/ 146 w 173"/>
                <a:gd name="T15" fmla="*/ 3116 h 643"/>
                <a:gd name="T16" fmla="*/ 174 w 173"/>
                <a:gd name="T17" fmla="*/ 3295 h 643"/>
                <a:gd name="T18" fmla="*/ 165 w 173"/>
                <a:gd name="T19" fmla="*/ 3388 h 643"/>
                <a:gd name="T20" fmla="*/ 165 w 173"/>
                <a:gd name="T21" fmla="*/ 3495 h 643"/>
                <a:gd name="T22" fmla="*/ 155 w 173"/>
                <a:gd name="T23" fmla="*/ 3503 h 643"/>
                <a:gd name="T24" fmla="*/ 135 w 173"/>
                <a:gd name="T25" fmla="*/ 3451 h 643"/>
                <a:gd name="T26" fmla="*/ 107 w 173"/>
                <a:gd name="T27" fmla="*/ 3554 h 643"/>
                <a:gd name="T28" fmla="*/ 174 w 173"/>
                <a:gd name="T29" fmla="*/ 3617 h 643"/>
                <a:gd name="T30" fmla="*/ 155 w 173"/>
                <a:gd name="T31" fmla="*/ 3666 h 643"/>
                <a:gd name="T32" fmla="*/ 207 w 173"/>
                <a:gd name="T33" fmla="*/ 3703 h 643"/>
                <a:gd name="T34" fmla="*/ 165 w 173"/>
                <a:gd name="T35" fmla="*/ 3710 h 643"/>
                <a:gd name="T36" fmla="*/ 207 w 173"/>
                <a:gd name="T37" fmla="*/ 3901 h 643"/>
                <a:gd name="T38" fmla="*/ 232 w 173"/>
                <a:gd name="T39" fmla="*/ 3987 h 643"/>
                <a:gd name="T40" fmla="*/ 268 w 173"/>
                <a:gd name="T41" fmla="*/ 4104 h 643"/>
                <a:gd name="T42" fmla="*/ 287 w 173"/>
                <a:gd name="T43" fmla="*/ 4155 h 643"/>
                <a:gd name="T44" fmla="*/ 307 w 173"/>
                <a:gd name="T45" fmla="*/ 4256 h 643"/>
                <a:gd name="T46" fmla="*/ 330 w 173"/>
                <a:gd name="T47" fmla="*/ 4311 h 643"/>
                <a:gd name="T48" fmla="*/ 412 w 173"/>
                <a:gd name="T49" fmla="*/ 4249 h 643"/>
                <a:gd name="T50" fmla="*/ 417 w 173"/>
                <a:gd name="T51" fmla="*/ 4178 h 643"/>
                <a:gd name="T52" fmla="*/ 292 w 173"/>
                <a:gd name="T53" fmla="*/ 4020 h 643"/>
                <a:gd name="T54" fmla="*/ 259 w 173"/>
                <a:gd name="T55" fmla="*/ 3779 h 643"/>
                <a:gd name="T56" fmla="*/ 239 w 173"/>
                <a:gd name="T57" fmla="*/ 3407 h 643"/>
                <a:gd name="T58" fmla="*/ 239 w 173"/>
                <a:gd name="T59" fmla="*/ 3295 h 643"/>
                <a:gd name="T60" fmla="*/ 165 w 173"/>
                <a:gd name="T61" fmla="*/ 3053 h 643"/>
                <a:gd name="T62" fmla="*/ 142 w 173"/>
                <a:gd name="T63" fmla="*/ 2664 h 643"/>
                <a:gd name="T64" fmla="*/ 135 w 173"/>
                <a:gd name="T65" fmla="*/ 2418 h 643"/>
                <a:gd name="T66" fmla="*/ 135 w 173"/>
                <a:gd name="T67" fmla="*/ 2161 h 643"/>
                <a:gd name="T68" fmla="*/ 107 w 173"/>
                <a:gd name="T69" fmla="*/ 1828 h 643"/>
                <a:gd name="T70" fmla="*/ 101 w 173"/>
                <a:gd name="T71" fmla="*/ 1560 h 643"/>
                <a:gd name="T72" fmla="*/ 107 w 173"/>
                <a:gd name="T73" fmla="*/ 1292 h 643"/>
                <a:gd name="T74" fmla="*/ 127 w 173"/>
                <a:gd name="T75" fmla="*/ 1087 h 643"/>
                <a:gd name="T76" fmla="*/ 165 w 173"/>
                <a:gd name="T77" fmla="*/ 791 h 643"/>
                <a:gd name="T78" fmla="*/ 135 w 173"/>
                <a:gd name="T79" fmla="*/ 631 h 643"/>
                <a:gd name="T80" fmla="*/ 82 w 173"/>
                <a:gd name="T81" fmla="*/ 305 h 643"/>
                <a:gd name="T82" fmla="*/ 48 w 173"/>
                <a:gd name="T83" fmla="*/ 71 h 643"/>
                <a:gd name="T84" fmla="*/ 3 w 173"/>
                <a:gd name="T85" fmla="*/ 95 h 643"/>
                <a:gd name="T86" fmla="*/ 19 w 173"/>
                <a:gd name="T87" fmla="*/ 425 h 643"/>
                <a:gd name="T88" fmla="*/ 19 w 173"/>
                <a:gd name="T89" fmla="*/ 743 h 643"/>
                <a:gd name="T90" fmla="*/ 27 w 173"/>
                <a:gd name="T91" fmla="*/ 1197 h 643"/>
                <a:gd name="T92" fmla="*/ 34 w 173"/>
                <a:gd name="T93" fmla="*/ 1560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prstDash val="solid"/>
              <a:round/>
              <a:headEnd/>
              <a:tailEnd/>
            </a:ln>
          </p:spPr>
          <p:txBody>
            <a:bodyPr/>
            <a:lstStyle/>
            <a:p>
              <a:endParaRPr lang="en-US"/>
            </a:p>
          </p:txBody>
        </p:sp>
        <p:sp>
          <p:nvSpPr>
            <p:cNvPr id="36110" name="Freeform 4556"/>
            <p:cNvSpPr>
              <a:spLocks/>
            </p:cNvSpPr>
            <p:nvPr/>
          </p:nvSpPr>
          <p:spPr bwMode="auto">
            <a:xfrm>
              <a:off x="1327" y="3572"/>
              <a:ext cx="12" cy="33"/>
            </a:xfrm>
            <a:custGeom>
              <a:avLst/>
              <a:gdLst>
                <a:gd name="T0" fmla="*/ 4 w 11"/>
                <a:gd name="T1" fmla="*/ 0 h 26"/>
                <a:gd name="T2" fmla="*/ 0 w 11"/>
                <a:gd name="T3" fmla="*/ 0 h 26"/>
                <a:gd name="T4" fmla="*/ 16 w 11"/>
                <a:gd name="T5" fmla="*/ 221 h 26"/>
                <a:gd name="T6" fmla="*/ 19 w 11"/>
                <a:gd name="T7" fmla="*/ 199 h 26"/>
                <a:gd name="T8" fmla="*/ 23 w 11"/>
                <a:gd name="T9" fmla="*/ 157 h 26"/>
                <a:gd name="T10" fmla="*/ 19 w 11"/>
                <a:gd name="T11" fmla="*/ 60 h 26"/>
                <a:gd name="T12" fmla="*/ 19 w 11"/>
                <a:gd name="T13" fmla="*/ 60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6111" name="Freeform 4557"/>
            <p:cNvSpPr>
              <a:spLocks/>
            </p:cNvSpPr>
            <p:nvPr/>
          </p:nvSpPr>
          <p:spPr bwMode="auto">
            <a:xfrm>
              <a:off x="1357" y="3722"/>
              <a:ext cx="17" cy="26"/>
            </a:xfrm>
            <a:custGeom>
              <a:avLst/>
              <a:gdLst>
                <a:gd name="T0" fmla="*/ 41 w 14"/>
                <a:gd name="T1" fmla="*/ 0 h 21"/>
                <a:gd name="T2" fmla="*/ 0 w 14"/>
                <a:gd name="T3" fmla="*/ 62 h 21"/>
                <a:gd name="T4" fmla="*/ 41 w 14"/>
                <a:gd name="T5" fmla="*/ 135 h 21"/>
                <a:gd name="T6" fmla="*/ 84 w 14"/>
                <a:gd name="T7" fmla="*/ 146 h 21"/>
                <a:gd name="T8" fmla="*/ 84 w 14"/>
                <a:gd name="T9" fmla="*/ 95 h 21"/>
                <a:gd name="T10" fmla="*/ 41 w 14"/>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6112" name="Freeform 4558"/>
            <p:cNvSpPr>
              <a:spLocks/>
            </p:cNvSpPr>
            <p:nvPr/>
          </p:nvSpPr>
          <p:spPr bwMode="auto">
            <a:xfrm>
              <a:off x="1091" y="2616"/>
              <a:ext cx="100" cy="143"/>
            </a:xfrm>
            <a:custGeom>
              <a:avLst/>
              <a:gdLst>
                <a:gd name="T0" fmla="*/ 0 w 90"/>
                <a:gd name="T1" fmla="*/ 314 h 116"/>
                <a:gd name="T2" fmla="*/ 2 w 90"/>
                <a:gd name="T3" fmla="*/ 419 h 116"/>
                <a:gd name="T4" fmla="*/ 0 w 90"/>
                <a:gd name="T5" fmla="*/ 452 h 116"/>
                <a:gd name="T6" fmla="*/ 30 w 90"/>
                <a:gd name="T7" fmla="*/ 466 h 116"/>
                <a:gd name="T8" fmla="*/ 37 w 90"/>
                <a:gd name="T9" fmla="*/ 452 h 116"/>
                <a:gd name="T10" fmla="*/ 44 w 90"/>
                <a:gd name="T11" fmla="*/ 466 h 116"/>
                <a:gd name="T12" fmla="*/ 44 w 90"/>
                <a:gd name="T13" fmla="*/ 544 h 116"/>
                <a:gd name="T14" fmla="*/ 24 w 90"/>
                <a:gd name="T15" fmla="*/ 574 h 116"/>
                <a:gd name="T16" fmla="*/ 24 w 90"/>
                <a:gd name="T17" fmla="*/ 637 h 116"/>
                <a:gd name="T18" fmla="*/ 18 w 90"/>
                <a:gd name="T19" fmla="*/ 684 h 116"/>
                <a:gd name="T20" fmla="*/ 30 w 90"/>
                <a:gd name="T21" fmla="*/ 684 h 116"/>
                <a:gd name="T22" fmla="*/ 79 w 90"/>
                <a:gd name="T23" fmla="*/ 763 h 116"/>
                <a:gd name="T24" fmla="*/ 91 w 90"/>
                <a:gd name="T25" fmla="*/ 711 h 116"/>
                <a:gd name="T26" fmla="*/ 91 w 90"/>
                <a:gd name="T27" fmla="*/ 671 h 116"/>
                <a:gd name="T28" fmla="*/ 101 w 90"/>
                <a:gd name="T29" fmla="*/ 625 h 116"/>
                <a:gd name="T30" fmla="*/ 111 w 90"/>
                <a:gd name="T31" fmla="*/ 544 h 116"/>
                <a:gd name="T32" fmla="*/ 111 w 90"/>
                <a:gd name="T33" fmla="*/ 544 h 116"/>
                <a:gd name="T34" fmla="*/ 111 w 90"/>
                <a:gd name="T35" fmla="*/ 574 h 116"/>
                <a:gd name="T36" fmla="*/ 121 w 90"/>
                <a:gd name="T37" fmla="*/ 574 h 116"/>
                <a:gd name="T38" fmla="*/ 119 w 90"/>
                <a:gd name="T39" fmla="*/ 544 h 116"/>
                <a:gd name="T40" fmla="*/ 132 w 90"/>
                <a:gd name="T41" fmla="*/ 526 h 116"/>
                <a:gd name="T42" fmla="*/ 152 w 90"/>
                <a:gd name="T43" fmla="*/ 502 h 116"/>
                <a:gd name="T44" fmla="*/ 193 w 90"/>
                <a:gd name="T45" fmla="*/ 419 h 116"/>
                <a:gd name="T46" fmla="*/ 219 w 90"/>
                <a:gd name="T47" fmla="*/ 296 h 116"/>
                <a:gd name="T48" fmla="*/ 232 w 90"/>
                <a:gd name="T49" fmla="*/ 296 h 116"/>
                <a:gd name="T50" fmla="*/ 213 w 90"/>
                <a:gd name="T51" fmla="*/ 185 h 116"/>
                <a:gd name="T52" fmla="*/ 227 w 90"/>
                <a:gd name="T53" fmla="*/ 185 h 116"/>
                <a:gd name="T54" fmla="*/ 184 w 90"/>
                <a:gd name="T55" fmla="*/ 122 h 116"/>
                <a:gd name="T56" fmla="*/ 138 w 90"/>
                <a:gd name="T57" fmla="*/ 122 h 116"/>
                <a:gd name="T58" fmla="*/ 119 w 90"/>
                <a:gd name="T59" fmla="*/ 63 h 116"/>
                <a:gd name="T60" fmla="*/ 79 w 90"/>
                <a:gd name="T61" fmla="*/ 0 h 116"/>
                <a:gd name="T62" fmla="*/ 67 w 90"/>
                <a:gd name="T63" fmla="*/ 48 h 116"/>
                <a:gd name="T64" fmla="*/ 30 w 90"/>
                <a:gd name="T65" fmla="*/ 90 h 116"/>
                <a:gd name="T66" fmla="*/ 18 w 90"/>
                <a:gd name="T67" fmla="*/ 185 h 116"/>
                <a:gd name="T68" fmla="*/ 18 w 90"/>
                <a:gd name="T69" fmla="*/ 235 h 116"/>
                <a:gd name="T70" fmla="*/ 0 w 90"/>
                <a:gd name="T71" fmla="*/ 314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prstDash val="solid"/>
              <a:round/>
              <a:headEnd/>
              <a:tailEnd/>
            </a:ln>
          </p:spPr>
          <p:txBody>
            <a:bodyPr/>
            <a:lstStyle/>
            <a:p>
              <a:endParaRPr lang="en-US"/>
            </a:p>
          </p:txBody>
        </p:sp>
        <p:sp>
          <p:nvSpPr>
            <p:cNvPr id="36113" name="Freeform 4559"/>
            <p:cNvSpPr>
              <a:spLocks/>
            </p:cNvSpPr>
            <p:nvPr/>
          </p:nvSpPr>
          <p:spPr bwMode="auto">
            <a:xfrm>
              <a:off x="903" y="2647"/>
              <a:ext cx="11" cy="22"/>
            </a:xfrm>
            <a:custGeom>
              <a:avLst/>
              <a:gdLst>
                <a:gd name="T0" fmla="*/ 0 w 10"/>
                <a:gd name="T1" fmla="*/ 0 h 17"/>
                <a:gd name="T2" fmla="*/ 17 w 10"/>
                <a:gd name="T3" fmla="*/ 102 h 17"/>
                <a:gd name="T4" fmla="*/ 0 w 10"/>
                <a:gd name="T5" fmla="*/ 141 h 17"/>
                <a:gd name="T6" fmla="*/ 23 w 10"/>
                <a:gd name="T7" fmla="*/ 171 h 17"/>
                <a:gd name="T8" fmla="*/ 14 w 10"/>
                <a:gd name="T9" fmla="*/ 0 h 17"/>
                <a:gd name="T10" fmla="*/ 0 w 1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114" name="Freeform 4560"/>
            <p:cNvSpPr>
              <a:spLocks/>
            </p:cNvSpPr>
            <p:nvPr/>
          </p:nvSpPr>
          <p:spPr bwMode="auto">
            <a:xfrm>
              <a:off x="1104" y="2709"/>
              <a:ext cx="5" cy="3"/>
            </a:xfrm>
            <a:custGeom>
              <a:avLst/>
              <a:gdLst>
                <a:gd name="T0" fmla="*/ 5 w 5"/>
                <a:gd name="T1" fmla="*/ 0 h 2"/>
                <a:gd name="T2" fmla="*/ 0 w 5"/>
                <a:gd name="T3" fmla="*/ 93 h 2"/>
                <a:gd name="T4" fmla="*/ 0 w 5"/>
                <a:gd name="T5" fmla="*/ 0 h 2"/>
                <a:gd name="T6" fmla="*/ 5 w 5"/>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0"/>
                  </a:moveTo>
                  <a:lnTo>
                    <a:pt x="0" y="2"/>
                  </a:ln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36115" name="Freeform 4561"/>
            <p:cNvSpPr>
              <a:spLocks/>
            </p:cNvSpPr>
            <p:nvPr/>
          </p:nvSpPr>
          <p:spPr bwMode="auto">
            <a:xfrm>
              <a:off x="918" y="2660"/>
              <a:ext cx="8" cy="2"/>
            </a:xfrm>
            <a:custGeom>
              <a:avLst/>
              <a:gdLst>
                <a:gd name="T0" fmla="*/ 22 w 7"/>
                <a:gd name="T1" fmla="*/ 2 h 2"/>
                <a:gd name="T2" fmla="*/ 17 w 7"/>
                <a:gd name="T3" fmla="*/ 2 h 2"/>
                <a:gd name="T4" fmla="*/ 0 w 7"/>
                <a:gd name="T5" fmla="*/ 0 h 2"/>
                <a:gd name="T6" fmla="*/ 22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2"/>
                  </a:moveTo>
                  <a:lnTo>
                    <a:pt x="5" y="2"/>
                  </a:ln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36116" name="Freeform 4562"/>
            <p:cNvSpPr>
              <a:spLocks/>
            </p:cNvSpPr>
            <p:nvPr/>
          </p:nvSpPr>
          <p:spPr bwMode="auto">
            <a:xfrm>
              <a:off x="1084" y="2647"/>
              <a:ext cx="230" cy="408"/>
            </a:xfrm>
            <a:custGeom>
              <a:avLst/>
              <a:gdLst>
                <a:gd name="T0" fmla="*/ 536 w 206"/>
                <a:gd name="T1" fmla="*/ 1788 h 329"/>
                <a:gd name="T2" fmla="*/ 542 w 206"/>
                <a:gd name="T3" fmla="*/ 2003 h 329"/>
                <a:gd name="T4" fmla="*/ 536 w 206"/>
                <a:gd name="T5" fmla="*/ 2118 h 329"/>
                <a:gd name="T6" fmla="*/ 523 w 206"/>
                <a:gd name="T7" fmla="*/ 2215 h 329"/>
                <a:gd name="T8" fmla="*/ 504 w 206"/>
                <a:gd name="T9" fmla="*/ 2286 h 329"/>
                <a:gd name="T10" fmla="*/ 462 w 206"/>
                <a:gd name="T11" fmla="*/ 2147 h 329"/>
                <a:gd name="T12" fmla="*/ 385 w 206"/>
                <a:gd name="T13" fmla="*/ 2050 h 329"/>
                <a:gd name="T14" fmla="*/ 314 w 206"/>
                <a:gd name="T15" fmla="*/ 1933 h 329"/>
                <a:gd name="T16" fmla="*/ 237 w 206"/>
                <a:gd name="T17" fmla="*/ 1755 h 329"/>
                <a:gd name="T18" fmla="*/ 211 w 206"/>
                <a:gd name="T19" fmla="*/ 1539 h 329"/>
                <a:gd name="T20" fmla="*/ 162 w 206"/>
                <a:gd name="T21" fmla="*/ 1332 h 329"/>
                <a:gd name="T22" fmla="*/ 121 w 206"/>
                <a:gd name="T23" fmla="*/ 1163 h 329"/>
                <a:gd name="T24" fmla="*/ 88 w 206"/>
                <a:gd name="T25" fmla="*/ 975 h 329"/>
                <a:gd name="T26" fmla="*/ 40 w 206"/>
                <a:gd name="T27" fmla="*/ 817 h 329"/>
                <a:gd name="T28" fmla="*/ 15 w 206"/>
                <a:gd name="T29" fmla="*/ 722 h 329"/>
                <a:gd name="T30" fmla="*/ 19 w 206"/>
                <a:gd name="T31" fmla="*/ 491 h 329"/>
                <a:gd name="T32" fmla="*/ 40 w 206"/>
                <a:gd name="T33" fmla="*/ 491 h 329"/>
                <a:gd name="T34" fmla="*/ 45 w 206"/>
                <a:gd name="T35" fmla="*/ 542 h 329"/>
                <a:gd name="T36" fmla="*/ 109 w 206"/>
                <a:gd name="T37" fmla="*/ 578 h 329"/>
                <a:gd name="T38" fmla="*/ 121 w 206"/>
                <a:gd name="T39" fmla="*/ 485 h 329"/>
                <a:gd name="T40" fmla="*/ 131 w 206"/>
                <a:gd name="T41" fmla="*/ 396 h 329"/>
                <a:gd name="T42" fmla="*/ 143 w 206"/>
                <a:gd name="T43" fmla="*/ 428 h 329"/>
                <a:gd name="T44" fmla="*/ 147 w 206"/>
                <a:gd name="T45" fmla="*/ 376 h 329"/>
                <a:gd name="T46" fmla="*/ 217 w 206"/>
                <a:gd name="T47" fmla="*/ 260 h 329"/>
                <a:gd name="T48" fmla="*/ 255 w 206"/>
                <a:gd name="T49" fmla="*/ 135 h 329"/>
                <a:gd name="T50" fmla="*/ 252 w 206"/>
                <a:gd name="T51" fmla="*/ 2 h 329"/>
                <a:gd name="T52" fmla="*/ 277 w 206"/>
                <a:gd name="T53" fmla="*/ 71 h 329"/>
                <a:gd name="T54" fmla="*/ 332 w 206"/>
                <a:gd name="T55" fmla="*/ 229 h 329"/>
                <a:gd name="T56" fmla="*/ 396 w 206"/>
                <a:gd name="T57" fmla="*/ 296 h 329"/>
                <a:gd name="T58" fmla="*/ 470 w 206"/>
                <a:gd name="T59" fmla="*/ 322 h 329"/>
                <a:gd name="T60" fmla="*/ 480 w 206"/>
                <a:gd name="T61" fmla="*/ 530 h 329"/>
                <a:gd name="T62" fmla="*/ 430 w 206"/>
                <a:gd name="T63" fmla="*/ 542 h 329"/>
                <a:gd name="T64" fmla="*/ 366 w 206"/>
                <a:gd name="T65" fmla="*/ 624 h 329"/>
                <a:gd name="T66" fmla="*/ 338 w 206"/>
                <a:gd name="T67" fmla="*/ 817 h 329"/>
                <a:gd name="T68" fmla="*/ 338 w 206"/>
                <a:gd name="T69" fmla="*/ 1001 h 329"/>
                <a:gd name="T70" fmla="*/ 351 w 206"/>
                <a:gd name="T71" fmla="*/ 1163 h 329"/>
                <a:gd name="T72" fmla="*/ 396 w 206"/>
                <a:gd name="T73" fmla="*/ 1213 h 329"/>
                <a:gd name="T74" fmla="*/ 462 w 206"/>
                <a:gd name="T75" fmla="*/ 1183 h 329"/>
                <a:gd name="T76" fmla="*/ 464 w 206"/>
                <a:gd name="T77" fmla="*/ 1358 h 329"/>
                <a:gd name="T78" fmla="*/ 534 w 206"/>
                <a:gd name="T79" fmla="*/ 1452 h 329"/>
                <a:gd name="T80" fmla="*/ 542 w 206"/>
                <a:gd name="T81" fmla="*/ 1577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prstDash val="solid"/>
              <a:round/>
              <a:headEnd/>
              <a:tailEnd/>
            </a:ln>
          </p:spPr>
          <p:txBody>
            <a:bodyPr/>
            <a:lstStyle/>
            <a:p>
              <a:endParaRPr lang="en-US"/>
            </a:p>
          </p:txBody>
        </p:sp>
        <p:sp>
          <p:nvSpPr>
            <p:cNvPr id="36117" name="Freeform 4563"/>
            <p:cNvSpPr>
              <a:spLocks/>
            </p:cNvSpPr>
            <p:nvPr/>
          </p:nvSpPr>
          <p:spPr bwMode="auto">
            <a:xfrm>
              <a:off x="3714" y="1474"/>
              <a:ext cx="900" cy="726"/>
            </a:xfrm>
            <a:custGeom>
              <a:avLst/>
              <a:gdLst>
                <a:gd name="T0" fmla="*/ 870 w 804"/>
                <a:gd name="T1" fmla="*/ 3075 h 586"/>
                <a:gd name="T2" fmla="*/ 685 w 804"/>
                <a:gd name="T3" fmla="*/ 3089 h 586"/>
                <a:gd name="T4" fmla="*/ 550 w 804"/>
                <a:gd name="T5" fmla="*/ 2930 h 586"/>
                <a:gd name="T6" fmla="*/ 416 w 804"/>
                <a:gd name="T7" fmla="*/ 2812 h 586"/>
                <a:gd name="T8" fmla="*/ 319 w 804"/>
                <a:gd name="T9" fmla="*/ 2527 h 586"/>
                <a:gd name="T10" fmla="*/ 285 w 804"/>
                <a:gd name="T11" fmla="*/ 2292 h 586"/>
                <a:gd name="T12" fmla="*/ 234 w 804"/>
                <a:gd name="T13" fmla="*/ 2179 h 586"/>
                <a:gd name="T14" fmla="*/ 67 w 804"/>
                <a:gd name="T15" fmla="*/ 1990 h 586"/>
                <a:gd name="T16" fmla="*/ 24 w 804"/>
                <a:gd name="T17" fmla="*/ 1785 h 586"/>
                <a:gd name="T18" fmla="*/ 91 w 804"/>
                <a:gd name="T19" fmla="*/ 1576 h 586"/>
                <a:gd name="T20" fmla="*/ 209 w 804"/>
                <a:gd name="T21" fmla="*/ 1286 h 586"/>
                <a:gd name="T22" fmla="*/ 160 w 804"/>
                <a:gd name="T23" fmla="*/ 1027 h 586"/>
                <a:gd name="T24" fmla="*/ 228 w 804"/>
                <a:gd name="T25" fmla="*/ 726 h 586"/>
                <a:gd name="T26" fmla="*/ 346 w 804"/>
                <a:gd name="T27" fmla="*/ 520 h 586"/>
                <a:gd name="T28" fmla="*/ 482 w 804"/>
                <a:gd name="T29" fmla="*/ 669 h 586"/>
                <a:gd name="T30" fmla="*/ 660 w 804"/>
                <a:gd name="T31" fmla="*/ 1010 h 586"/>
                <a:gd name="T32" fmla="*/ 902 w 804"/>
                <a:gd name="T33" fmla="*/ 1286 h 586"/>
                <a:gd name="T34" fmla="*/ 1136 w 804"/>
                <a:gd name="T35" fmla="*/ 1370 h 586"/>
                <a:gd name="T36" fmla="*/ 1320 w 804"/>
                <a:gd name="T37" fmla="*/ 1331 h 586"/>
                <a:gd name="T38" fmla="*/ 1405 w 804"/>
                <a:gd name="T39" fmla="*/ 989 h 586"/>
                <a:gd name="T40" fmla="*/ 1593 w 804"/>
                <a:gd name="T41" fmla="*/ 810 h 586"/>
                <a:gd name="T42" fmla="*/ 1529 w 804"/>
                <a:gd name="T43" fmla="*/ 669 h 586"/>
                <a:gd name="T44" fmla="*/ 1450 w 804"/>
                <a:gd name="T45" fmla="*/ 426 h 586"/>
                <a:gd name="T46" fmla="*/ 1497 w 804"/>
                <a:gd name="T47" fmla="*/ 95 h 586"/>
                <a:gd name="T48" fmla="*/ 1696 w 804"/>
                <a:gd name="T49" fmla="*/ 88 h 586"/>
                <a:gd name="T50" fmla="*/ 1899 w 804"/>
                <a:gd name="T51" fmla="*/ 470 h 586"/>
                <a:gd name="T52" fmla="*/ 2181 w 804"/>
                <a:gd name="T53" fmla="*/ 603 h 586"/>
                <a:gd name="T54" fmla="*/ 2154 w 804"/>
                <a:gd name="T55" fmla="*/ 1038 h 586"/>
                <a:gd name="T56" fmla="*/ 2160 w 804"/>
                <a:gd name="T57" fmla="*/ 1251 h 586"/>
                <a:gd name="T58" fmla="*/ 2089 w 804"/>
                <a:gd name="T59" fmla="*/ 1414 h 586"/>
                <a:gd name="T60" fmla="*/ 1977 w 804"/>
                <a:gd name="T61" fmla="*/ 1695 h 586"/>
                <a:gd name="T62" fmla="*/ 1918 w 804"/>
                <a:gd name="T63" fmla="*/ 1550 h 586"/>
                <a:gd name="T64" fmla="*/ 1801 w 804"/>
                <a:gd name="T65" fmla="*/ 1726 h 586"/>
                <a:gd name="T66" fmla="*/ 1907 w 804"/>
                <a:gd name="T67" fmla="*/ 1933 h 586"/>
                <a:gd name="T68" fmla="*/ 1990 w 804"/>
                <a:gd name="T69" fmla="*/ 2003 h 586"/>
                <a:gd name="T70" fmla="*/ 1990 w 804"/>
                <a:gd name="T71" fmla="*/ 2345 h 586"/>
                <a:gd name="T72" fmla="*/ 2036 w 804"/>
                <a:gd name="T73" fmla="*/ 2602 h 586"/>
                <a:gd name="T74" fmla="*/ 2081 w 804"/>
                <a:gd name="T75" fmla="*/ 2828 h 586"/>
                <a:gd name="T76" fmla="*/ 2135 w 804"/>
                <a:gd name="T77" fmla="*/ 2930 h 586"/>
                <a:gd name="T78" fmla="*/ 2135 w 804"/>
                <a:gd name="T79" fmla="*/ 3040 h 586"/>
                <a:gd name="T80" fmla="*/ 2089 w 804"/>
                <a:gd name="T81" fmla="*/ 3262 h 586"/>
                <a:gd name="T82" fmla="*/ 2089 w 804"/>
                <a:gd name="T83" fmla="*/ 3340 h 586"/>
                <a:gd name="T84" fmla="*/ 2070 w 804"/>
                <a:gd name="T85" fmla="*/ 3464 h 586"/>
                <a:gd name="T86" fmla="*/ 2025 w 804"/>
                <a:gd name="T87" fmla="*/ 3599 h 586"/>
                <a:gd name="T88" fmla="*/ 1949 w 804"/>
                <a:gd name="T89" fmla="*/ 3718 h 586"/>
                <a:gd name="T90" fmla="*/ 1907 w 804"/>
                <a:gd name="T91" fmla="*/ 3771 h 586"/>
                <a:gd name="T92" fmla="*/ 1856 w 804"/>
                <a:gd name="T93" fmla="*/ 3771 h 586"/>
                <a:gd name="T94" fmla="*/ 1824 w 804"/>
                <a:gd name="T95" fmla="*/ 3849 h 586"/>
                <a:gd name="T96" fmla="*/ 1741 w 804"/>
                <a:gd name="T97" fmla="*/ 3971 h 586"/>
                <a:gd name="T98" fmla="*/ 1693 w 804"/>
                <a:gd name="T99" fmla="*/ 3885 h 586"/>
                <a:gd name="T100" fmla="*/ 1600 w 804"/>
                <a:gd name="T101" fmla="*/ 3836 h 586"/>
                <a:gd name="T102" fmla="*/ 1478 w 804"/>
                <a:gd name="T103" fmla="*/ 3739 h 586"/>
                <a:gd name="T104" fmla="*/ 1417 w 804"/>
                <a:gd name="T105" fmla="*/ 3754 h 586"/>
                <a:gd name="T106" fmla="*/ 1360 w 804"/>
                <a:gd name="T107" fmla="*/ 3899 h 586"/>
                <a:gd name="T108" fmla="*/ 1267 w 804"/>
                <a:gd name="T109" fmla="*/ 3789 h 586"/>
                <a:gd name="T110" fmla="*/ 1175 w 804"/>
                <a:gd name="T111" fmla="*/ 3577 h 586"/>
                <a:gd name="T112" fmla="*/ 1197 w 804"/>
                <a:gd name="T113" fmla="*/ 3242 h 586"/>
                <a:gd name="T114" fmla="*/ 1077 w 804"/>
                <a:gd name="T115" fmla="*/ 3001 h 586"/>
                <a:gd name="T116" fmla="*/ 1025 w 804"/>
                <a:gd name="T117" fmla="*/ 2957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solidFill>
              <a:srgbClr val="E1E1E1"/>
            </a:solidFill>
            <a:ln w="3175">
              <a:solidFill>
                <a:srgbClr val="000000"/>
              </a:solidFill>
              <a:prstDash val="solid"/>
              <a:round/>
              <a:headEnd/>
              <a:tailEnd/>
            </a:ln>
          </p:spPr>
          <p:txBody>
            <a:bodyPr/>
            <a:lstStyle/>
            <a:p>
              <a:endParaRPr lang="en-US"/>
            </a:p>
          </p:txBody>
        </p:sp>
        <p:sp>
          <p:nvSpPr>
            <p:cNvPr id="36118" name="Freeform 4564"/>
            <p:cNvSpPr>
              <a:spLocks/>
            </p:cNvSpPr>
            <p:nvPr/>
          </p:nvSpPr>
          <p:spPr bwMode="auto">
            <a:xfrm>
              <a:off x="4400" y="2205"/>
              <a:ext cx="39" cy="39"/>
            </a:xfrm>
            <a:custGeom>
              <a:avLst/>
              <a:gdLst>
                <a:gd name="T0" fmla="*/ 69 w 35"/>
                <a:gd name="T1" fmla="*/ 0 h 31"/>
                <a:gd name="T2" fmla="*/ 31 w 35"/>
                <a:gd name="T3" fmla="*/ 20 h 31"/>
                <a:gd name="T4" fmla="*/ 0 w 35"/>
                <a:gd name="T5" fmla="*/ 78 h 31"/>
                <a:gd name="T6" fmla="*/ 2 w 35"/>
                <a:gd name="T7" fmla="*/ 186 h 31"/>
                <a:gd name="T8" fmla="*/ 39 w 35"/>
                <a:gd name="T9" fmla="*/ 245 h 31"/>
                <a:gd name="T10" fmla="*/ 50 w 35"/>
                <a:gd name="T11" fmla="*/ 216 h 31"/>
                <a:gd name="T12" fmla="*/ 74 w 35"/>
                <a:gd name="T13" fmla="*/ 148 h 31"/>
                <a:gd name="T14" fmla="*/ 91 w 35"/>
                <a:gd name="T15" fmla="*/ 57 h 31"/>
                <a:gd name="T16" fmla="*/ 88 w 35"/>
                <a:gd name="T17" fmla="*/ 0 h 31"/>
                <a:gd name="T18" fmla="*/ 69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prstDash val="solid"/>
              <a:round/>
              <a:headEnd/>
              <a:tailEnd/>
            </a:ln>
          </p:spPr>
          <p:txBody>
            <a:bodyPr/>
            <a:lstStyle/>
            <a:p>
              <a:endParaRPr lang="en-US"/>
            </a:p>
          </p:txBody>
        </p:sp>
        <p:sp>
          <p:nvSpPr>
            <p:cNvPr id="36119" name="Freeform 4565"/>
            <p:cNvSpPr>
              <a:spLocks/>
            </p:cNvSpPr>
            <p:nvPr/>
          </p:nvSpPr>
          <p:spPr bwMode="auto">
            <a:xfrm>
              <a:off x="4698" y="1735"/>
              <a:ext cx="148" cy="175"/>
            </a:xfrm>
            <a:custGeom>
              <a:avLst/>
              <a:gdLst>
                <a:gd name="T0" fmla="*/ 346 w 132"/>
                <a:gd name="T1" fmla="*/ 746 h 141"/>
                <a:gd name="T2" fmla="*/ 339 w 132"/>
                <a:gd name="T3" fmla="*/ 699 h 141"/>
                <a:gd name="T4" fmla="*/ 339 w 132"/>
                <a:gd name="T5" fmla="*/ 755 h 141"/>
                <a:gd name="T6" fmla="*/ 322 w 132"/>
                <a:gd name="T7" fmla="*/ 791 h 141"/>
                <a:gd name="T8" fmla="*/ 322 w 132"/>
                <a:gd name="T9" fmla="*/ 819 h 141"/>
                <a:gd name="T10" fmla="*/ 307 w 132"/>
                <a:gd name="T11" fmla="*/ 774 h 141"/>
                <a:gd name="T12" fmla="*/ 295 w 132"/>
                <a:gd name="T13" fmla="*/ 839 h 141"/>
                <a:gd name="T14" fmla="*/ 251 w 132"/>
                <a:gd name="T15" fmla="*/ 839 h 141"/>
                <a:gd name="T16" fmla="*/ 232 w 132"/>
                <a:gd name="T17" fmla="*/ 819 h 141"/>
                <a:gd name="T18" fmla="*/ 219 w 132"/>
                <a:gd name="T19" fmla="*/ 791 h 141"/>
                <a:gd name="T20" fmla="*/ 232 w 132"/>
                <a:gd name="T21" fmla="*/ 839 h 141"/>
                <a:gd name="T22" fmla="*/ 238 w 132"/>
                <a:gd name="T23" fmla="*/ 868 h 141"/>
                <a:gd name="T24" fmla="*/ 219 w 132"/>
                <a:gd name="T25" fmla="*/ 926 h 141"/>
                <a:gd name="T26" fmla="*/ 212 w 132"/>
                <a:gd name="T27" fmla="*/ 984 h 141"/>
                <a:gd name="T28" fmla="*/ 181 w 132"/>
                <a:gd name="T29" fmla="*/ 906 h 141"/>
                <a:gd name="T30" fmla="*/ 169 w 132"/>
                <a:gd name="T31" fmla="*/ 819 h 141"/>
                <a:gd name="T32" fmla="*/ 120 w 132"/>
                <a:gd name="T33" fmla="*/ 839 h 141"/>
                <a:gd name="T34" fmla="*/ 61 w 132"/>
                <a:gd name="T35" fmla="*/ 868 h 141"/>
                <a:gd name="T36" fmla="*/ 48 w 132"/>
                <a:gd name="T37" fmla="*/ 926 h 141"/>
                <a:gd name="T38" fmla="*/ 0 w 132"/>
                <a:gd name="T39" fmla="*/ 906 h 141"/>
                <a:gd name="T40" fmla="*/ 2 w 132"/>
                <a:gd name="T41" fmla="*/ 848 h 141"/>
                <a:gd name="T42" fmla="*/ 34 w 132"/>
                <a:gd name="T43" fmla="*/ 791 h 141"/>
                <a:gd name="T44" fmla="*/ 61 w 132"/>
                <a:gd name="T45" fmla="*/ 729 h 141"/>
                <a:gd name="T46" fmla="*/ 98 w 132"/>
                <a:gd name="T47" fmla="*/ 699 h 141"/>
                <a:gd name="T48" fmla="*/ 145 w 132"/>
                <a:gd name="T49" fmla="*/ 699 h 141"/>
                <a:gd name="T50" fmla="*/ 151 w 132"/>
                <a:gd name="T51" fmla="*/ 729 h 141"/>
                <a:gd name="T52" fmla="*/ 181 w 132"/>
                <a:gd name="T53" fmla="*/ 696 h 141"/>
                <a:gd name="T54" fmla="*/ 169 w 132"/>
                <a:gd name="T55" fmla="*/ 621 h 141"/>
                <a:gd name="T56" fmla="*/ 165 w 132"/>
                <a:gd name="T57" fmla="*/ 523 h 141"/>
                <a:gd name="T58" fmla="*/ 185 w 132"/>
                <a:gd name="T59" fmla="*/ 490 h 141"/>
                <a:gd name="T60" fmla="*/ 185 w 132"/>
                <a:gd name="T61" fmla="*/ 523 h 141"/>
                <a:gd name="T62" fmla="*/ 200 w 132"/>
                <a:gd name="T63" fmla="*/ 577 h 141"/>
                <a:gd name="T64" fmla="*/ 219 w 132"/>
                <a:gd name="T65" fmla="*/ 513 h 141"/>
                <a:gd name="T66" fmla="*/ 238 w 132"/>
                <a:gd name="T67" fmla="*/ 465 h 141"/>
                <a:gd name="T68" fmla="*/ 247 w 132"/>
                <a:gd name="T69" fmla="*/ 377 h 141"/>
                <a:gd name="T70" fmla="*/ 247 w 132"/>
                <a:gd name="T71" fmla="*/ 283 h 141"/>
                <a:gd name="T72" fmla="*/ 224 w 132"/>
                <a:gd name="T73" fmla="*/ 184 h 141"/>
                <a:gd name="T74" fmla="*/ 212 w 132"/>
                <a:gd name="T75" fmla="*/ 77 h 141"/>
                <a:gd name="T76" fmla="*/ 212 w 132"/>
                <a:gd name="T77" fmla="*/ 2 h 141"/>
                <a:gd name="T78" fmla="*/ 232 w 132"/>
                <a:gd name="T79" fmla="*/ 50 h 141"/>
                <a:gd name="T80" fmla="*/ 247 w 132"/>
                <a:gd name="T81" fmla="*/ 26 h 141"/>
                <a:gd name="T82" fmla="*/ 238 w 132"/>
                <a:gd name="T83" fmla="*/ 2 h 141"/>
                <a:gd name="T84" fmla="*/ 219 w 132"/>
                <a:gd name="T85" fmla="*/ 2 h 141"/>
                <a:gd name="T86" fmla="*/ 224 w 132"/>
                <a:gd name="T87" fmla="*/ 0 h 141"/>
                <a:gd name="T88" fmla="*/ 247 w 132"/>
                <a:gd name="T89" fmla="*/ 0 h 141"/>
                <a:gd name="T90" fmla="*/ 287 w 132"/>
                <a:gd name="T91" fmla="*/ 110 h 141"/>
                <a:gd name="T92" fmla="*/ 325 w 132"/>
                <a:gd name="T93" fmla="*/ 230 h 141"/>
                <a:gd name="T94" fmla="*/ 330 w 132"/>
                <a:gd name="T95" fmla="*/ 377 h 141"/>
                <a:gd name="T96" fmla="*/ 322 w 132"/>
                <a:gd name="T97" fmla="*/ 413 h 141"/>
                <a:gd name="T98" fmla="*/ 346 w 132"/>
                <a:gd name="T99" fmla="*/ 577 h 141"/>
                <a:gd name="T100" fmla="*/ 370 w 132"/>
                <a:gd name="T101" fmla="*/ 696 h 141"/>
                <a:gd name="T102" fmla="*/ 350 w 132"/>
                <a:gd name="T103" fmla="*/ 791 h 141"/>
                <a:gd name="T104" fmla="*/ 346 w 132"/>
                <a:gd name="T105" fmla="*/ 746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solidFill>
              <a:srgbClr val="E1E1E1"/>
            </a:solidFill>
            <a:ln w="3175">
              <a:solidFill>
                <a:srgbClr val="000000"/>
              </a:solidFill>
              <a:prstDash val="solid"/>
              <a:round/>
              <a:headEnd/>
              <a:tailEnd/>
            </a:ln>
          </p:spPr>
          <p:txBody>
            <a:bodyPr/>
            <a:lstStyle/>
            <a:p>
              <a:endParaRPr lang="en-US"/>
            </a:p>
          </p:txBody>
        </p:sp>
        <p:sp>
          <p:nvSpPr>
            <p:cNvPr id="36120" name="Freeform 4566"/>
            <p:cNvSpPr>
              <a:spLocks/>
            </p:cNvSpPr>
            <p:nvPr/>
          </p:nvSpPr>
          <p:spPr bwMode="auto">
            <a:xfrm>
              <a:off x="4751" y="1644"/>
              <a:ext cx="85" cy="91"/>
            </a:xfrm>
            <a:custGeom>
              <a:avLst/>
              <a:gdLst>
                <a:gd name="T0" fmla="*/ 162 w 76"/>
                <a:gd name="T1" fmla="*/ 186 h 74"/>
                <a:gd name="T2" fmla="*/ 121 w 76"/>
                <a:gd name="T3" fmla="*/ 168 h 74"/>
                <a:gd name="T4" fmla="*/ 67 w 76"/>
                <a:gd name="T5" fmla="*/ 90 h 74"/>
                <a:gd name="T6" fmla="*/ 0 w 76"/>
                <a:gd name="T7" fmla="*/ 0 h 74"/>
                <a:gd name="T8" fmla="*/ 3 w 76"/>
                <a:gd name="T9" fmla="*/ 61 h 74"/>
                <a:gd name="T10" fmla="*/ 26 w 76"/>
                <a:gd name="T11" fmla="*/ 168 h 74"/>
                <a:gd name="T12" fmla="*/ 45 w 76"/>
                <a:gd name="T13" fmla="*/ 257 h 74"/>
                <a:gd name="T14" fmla="*/ 19 w 76"/>
                <a:gd name="T15" fmla="*/ 257 h 74"/>
                <a:gd name="T16" fmla="*/ 15 w 76"/>
                <a:gd name="T17" fmla="*/ 257 h 74"/>
                <a:gd name="T18" fmla="*/ 15 w 76"/>
                <a:gd name="T19" fmla="*/ 317 h 74"/>
                <a:gd name="T20" fmla="*/ 19 w 76"/>
                <a:gd name="T21" fmla="*/ 386 h 74"/>
                <a:gd name="T22" fmla="*/ 50 w 76"/>
                <a:gd name="T23" fmla="*/ 478 h 74"/>
                <a:gd name="T24" fmla="*/ 67 w 76"/>
                <a:gd name="T25" fmla="*/ 448 h 74"/>
                <a:gd name="T26" fmla="*/ 86 w 76"/>
                <a:gd name="T27" fmla="*/ 448 h 74"/>
                <a:gd name="T28" fmla="*/ 32 w 76"/>
                <a:gd name="T29" fmla="*/ 366 h 74"/>
                <a:gd name="T30" fmla="*/ 50 w 76"/>
                <a:gd name="T31" fmla="*/ 357 h 74"/>
                <a:gd name="T32" fmla="*/ 70 w 76"/>
                <a:gd name="T33" fmla="*/ 334 h 74"/>
                <a:gd name="T34" fmla="*/ 150 w 76"/>
                <a:gd name="T35" fmla="*/ 395 h 74"/>
                <a:gd name="T36" fmla="*/ 160 w 76"/>
                <a:gd name="T37" fmla="*/ 366 h 74"/>
                <a:gd name="T38" fmla="*/ 179 w 76"/>
                <a:gd name="T39" fmla="*/ 290 h 74"/>
                <a:gd name="T40" fmla="*/ 209 w 76"/>
                <a:gd name="T41" fmla="*/ 257 h 74"/>
                <a:gd name="T42" fmla="*/ 188 w 76"/>
                <a:gd name="T43" fmla="*/ 210 h 74"/>
                <a:gd name="T44" fmla="*/ 179 w 76"/>
                <a:gd name="T45" fmla="*/ 139 h 74"/>
                <a:gd name="T46" fmla="*/ 162 w 76"/>
                <a:gd name="T47" fmla="*/ 186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solidFill>
              <a:srgbClr val="E1E1E1"/>
            </a:solidFill>
            <a:ln w="3175">
              <a:solidFill>
                <a:srgbClr val="000000"/>
              </a:solidFill>
              <a:prstDash val="solid"/>
              <a:round/>
              <a:headEnd/>
              <a:tailEnd/>
            </a:ln>
          </p:spPr>
          <p:txBody>
            <a:bodyPr/>
            <a:lstStyle/>
            <a:p>
              <a:endParaRPr lang="en-US"/>
            </a:p>
          </p:txBody>
        </p:sp>
        <p:sp>
          <p:nvSpPr>
            <p:cNvPr id="36121" name="Freeform 4567"/>
            <p:cNvSpPr>
              <a:spLocks/>
            </p:cNvSpPr>
            <p:nvPr/>
          </p:nvSpPr>
          <p:spPr bwMode="auto">
            <a:xfrm>
              <a:off x="4684" y="1898"/>
              <a:ext cx="43" cy="62"/>
            </a:xfrm>
            <a:custGeom>
              <a:avLst/>
              <a:gdLst>
                <a:gd name="T0" fmla="*/ 76 w 40"/>
                <a:gd name="T1" fmla="*/ 110 h 50"/>
                <a:gd name="T2" fmla="*/ 73 w 40"/>
                <a:gd name="T3" fmla="*/ 210 h 50"/>
                <a:gd name="T4" fmla="*/ 73 w 40"/>
                <a:gd name="T5" fmla="*/ 315 h 50"/>
                <a:gd name="T6" fmla="*/ 63 w 40"/>
                <a:gd name="T7" fmla="*/ 345 h 50"/>
                <a:gd name="T8" fmla="*/ 49 w 40"/>
                <a:gd name="T9" fmla="*/ 278 h 50"/>
                <a:gd name="T10" fmla="*/ 53 w 40"/>
                <a:gd name="T11" fmla="*/ 322 h 50"/>
                <a:gd name="T12" fmla="*/ 44 w 40"/>
                <a:gd name="T13" fmla="*/ 315 h 50"/>
                <a:gd name="T14" fmla="*/ 37 w 40"/>
                <a:gd name="T15" fmla="*/ 210 h 50"/>
                <a:gd name="T16" fmla="*/ 37 w 40"/>
                <a:gd name="T17" fmla="*/ 167 h 50"/>
                <a:gd name="T18" fmla="*/ 18 w 40"/>
                <a:gd name="T19" fmla="*/ 95 h 50"/>
                <a:gd name="T20" fmla="*/ 26 w 40"/>
                <a:gd name="T21" fmla="*/ 167 h 50"/>
                <a:gd name="T22" fmla="*/ 18 w 40"/>
                <a:gd name="T23" fmla="*/ 167 h 50"/>
                <a:gd name="T24" fmla="*/ 5 w 40"/>
                <a:gd name="T25" fmla="*/ 110 h 50"/>
                <a:gd name="T26" fmla="*/ 16 w 40"/>
                <a:gd name="T27" fmla="*/ 110 h 50"/>
                <a:gd name="T28" fmla="*/ 0 w 40"/>
                <a:gd name="T29" fmla="*/ 62 h 50"/>
                <a:gd name="T30" fmla="*/ 30 w 40"/>
                <a:gd name="T31" fmla="*/ 0 h 50"/>
                <a:gd name="T32" fmla="*/ 49 w 40"/>
                <a:gd name="T33" fmla="*/ 32 h 50"/>
                <a:gd name="T34" fmla="*/ 59 w 40"/>
                <a:gd name="T35" fmla="*/ 62 h 50"/>
                <a:gd name="T36" fmla="*/ 59 w 40"/>
                <a:gd name="T37" fmla="*/ 88 h 50"/>
                <a:gd name="T38" fmla="*/ 76 w 40"/>
                <a:gd name="T39" fmla="*/ 110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E1E1E1"/>
            </a:solidFill>
            <a:ln w="3175">
              <a:solidFill>
                <a:srgbClr val="000000"/>
              </a:solidFill>
              <a:prstDash val="solid"/>
              <a:round/>
              <a:headEnd/>
              <a:tailEnd/>
            </a:ln>
          </p:spPr>
          <p:txBody>
            <a:bodyPr/>
            <a:lstStyle/>
            <a:p>
              <a:endParaRPr lang="en-US"/>
            </a:p>
          </p:txBody>
        </p:sp>
        <p:sp>
          <p:nvSpPr>
            <p:cNvPr id="36122" name="Freeform 4568"/>
            <p:cNvSpPr>
              <a:spLocks/>
            </p:cNvSpPr>
            <p:nvPr/>
          </p:nvSpPr>
          <p:spPr bwMode="auto">
            <a:xfrm>
              <a:off x="4725" y="1890"/>
              <a:ext cx="39" cy="35"/>
            </a:xfrm>
            <a:custGeom>
              <a:avLst/>
              <a:gdLst>
                <a:gd name="T0" fmla="*/ 74 w 35"/>
                <a:gd name="T1" fmla="*/ 119 h 28"/>
                <a:gd name="T2" fmla="*/ 43 w 35"/>
                <a:gd name="T3" fmla="*/ 119 h 28"/>
                <a:gd name="T4" fmla="*/ 39 w 35"/>
                <a:gd name="T5" fmla="*/ 211 h 28"/>
                <a:gd name="T6" fmla="*/ 4 w 35"/>
                <a:gd name="T7" fmla="*/ 148 h 28"/>
                <a:gd name="T8" fmla="*/ 0 w 35"/>
                <a:gd name="T9" fmla="*/ 119 h 28"/>
                <a:gd name="T10" fmla="*/ 0 w 35"/>
                <a:gd name="T11" fmla="*/ 119 h 28"/>
                <a:gd name="T12" fmla="*/ 18 w 35"/>
                <a:gd name="T13" fmla="*/ 39 h 28"/>
                <a:gd name="T14" fmla="*/ 43 w 35"/>
                <a:gd name="T15" fmla="*/ 39 h 28"/>
                <a:gd name="T16" fmla="*/ 62 w 35"/>
                <a:gd name="T17" fmla="*/ 0 h 28"/>
                <a:gd name="T18" fmla="*/ 79 w 35"/>
                <a:gd name="T19" fmla="*/ 39 h 28"/>
                <a:gd name="T20" fmla="*/ 91 w 35"/>
                <a:gd name="T21" fmla="*/ 70 h 28"/>
                <a:gd name="T22" fmla="*/ 74 w 35"/>
                <a:gd name="T23" fmla="*/ 119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E1E1E1"/>
            </a:solidFill>
            <a:ln w="3175">
              <a:solidFill>
                <a:srgbClr val="000000"/>
              </a:solidFill>
              <a:prstDash val="solid"/>
              <a:round/>
              <a:headEnd/>
              <a:tailEnd/>
            </a:ln>
          </p:spPr>
          <p:txBody>
            <a:bodyPr/>
            <a:lstStyle/>
            <a:p>
              <a:endParaRPr lang="en-US"/>
            </a:p>
          </p:txBody>
        </p:sp>
        <p:sp>
          <p:nvSpPr>
            <p:cNvPr id="36123" name="Freeform 4569"/>
            <p:cNvSpPr>
              <a:spLocks/>
            </p:cNvSpPr>
            <p:nvPr/>
          </p:nvSpPr>
          <p:spPr bwMode="auto">
            <a:xfrm>
              <a:off x="4698" y="2057"/>
              <a:ext cx="8" cy="14"/>
            </a:xfrm>
            <a:custGeom>
              <a:avLst/>
              <a:gdLst>
                <a:gd name="T0" fmla="*/ 0 w 7"/>
                <a:gd name="T1" fmla="*/ 97 h 11"/>
                <a:gd name="T2" fmla="*/ 22 w 7"/>
                <a:gd name="T3" fmla="*/ 0 h 11"/>
                <a:gd name="T4" fmla="*/ 17 w 7"/>
                <a:gd name="T5" fmla="*/ 0 h 11"/>
                <a:gd name="T6" fmla="*/ 0 w 7"/>
                <a:gd name="T7" fmla="*/ 97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1">
                  <a:moveTo>
                    <a:pt x="0" y="11"/>
                  </a:moveTo>
                  <a:lnTo>
                    <a:pt x="7" y="0"/>
                  </a:lnTo>
                  <a:lnTo>
                    <a:pt x="5" y="0"/>
                  </a:lnTo>
                  <a:lnTo>
                    <a:pt x="0" y="11"/>
                  </a:lnTo>
                  <a:close/>
                </a:path>
              </a:pathLst>
            </a:custGeom>
            <a:solidFill>
              <a:srgbClr val="E1E1E1"/>
            </a:solidFill>
            <a:ln w="3175">
              <a:solidFill>
                <a:srgbClr val="000000"/>
              </a:solidFill>
              <a:prstDash val="solid"/>
              <a:round/>
              <a:headEnd/>
              <a:tailEnd/>
            </a:ln>
          </p:spPr>
          <p:txBody>
            <a:bodyPr/>
            <a:lstStyle/>
            <a:p>
              <a:endParaRPr lang="en-US"/>
            </a:p>
          </p:txBody>
        </p:sp>
        <p:sp>
          <p:nvSpPr>
            <p:cNvPr id="36124" name="Freeform 4570"/>
            <p:cNvSpPr>
              <a:spLocks/>
            </p:cNvSpPr>
            <p:nvPr/>
          </p:nvSpPr>
          <p:spPr bwMode="auto">
            <a:xfrm>
              <a:off x="4783" y="1802"/>
              <a:ext cx="3" cy="6"/>
            </a:xfrm>
            <a:custGeom>
              <a:avLst/>
              <a:gdLst>
                <a:gd name="T0" fmla="*/ 93 w 2"/>
                <a:gd name="T1" fmla="*/ 24 h 5"/>
                <a:gd name="T2" fmla="*/ 0 w 2"/>
                <a:gd name="T3" fmla="*/ 0 h 5"/>
                <a:gd name="T4" fmla="*/ 0 w 2"/>
                <a:gd name="T5" fmla="*/ 24 h 5"/>
                <a:gd name="T6" fmla="*/ 93 w 2"/>
                <a:gd name="T7" fmla="*/ 24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5"/>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6125" name="Freeform 4571"/>
            <p:cNvSpPr>
              <a:spLocks/>
            </p:cNvSpPr>
            <p:nvPr/>
          </p:nvSpPr>
          <p:spPr bwMode="auto">
            <a:xfrm>
              <a:off x="4697" y="1930"/>
              <a:ext cx="1" cy="3"/>
            </a:xfrm>
            <a:custGeom>
              <a:avLst/>
              <a:gdLst>
                <a:gd name="T0" fmla="*/ 1 w 2"/>
                <a:gd name="T1" fmla="*/ 0 h 2"/>
                <a:gd name="T2" fmla="*/ 1 w 2"/>
                <a:gd name="T3" fmla="*/ 93 h 2"/>
                <a:gd name="T4" fmla="*/ 0 w 2"/>
                <a:gd name="T5" fmla="*/ 93 h 2"/>
                <a:gd name="T6" fmla="*/ 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2"/>
                  </a:lnTo>
                  <a:lnTo>
                    <a:pt x="0" y="2"/>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6126" name="Freeform 4572"/>
            <p:cNvSpPr>
              <a:spLocks/>
            </p:cNvSpPr>
            <p:nvPr/>
          </p:nvSpPr>
          <p:spPr bwMode="auto">
            <a:xfrm>
              <a:off x="4534" y="1699"/>
              <a:ext cx="80" cy="112"/>
            </a:xfrm>
            <a:custGeom>
              <a:avLst/>
              <a:gdLst>
                <a:gd name="T0" fmla="*/ 54 w 71"/>
                <a:gd name="T1" fmla="*/ 442 h 90"/>
                <a:gd name="T2" fmla="*/ 29 w 71"/>
                <a:gd name="T3" fmla="*/ 419 h 90"/>
                <a:gd name="T4" fmla="*/ 0 w 71"/>
                <a:gd name="T5" fmla="*/ 376 h 90"/>
                <a:gd name="T6" fmla="*/ 29 w 71"/>
                <a:gd name="T7" fmla="*/ 306 h 90"/>
                <a:gd name="T8" fmla="*/ 48 w 71"/>
                <a:gd name="T9" fmla="*/ 184 h 90"/>
                <a:gd name="T10" fmla="*/ 69 w 71"/>
                <a:gd name="T11" fmla="*/ 170 h 90"/>
                <a:gd name="T12" fmla="*/ 119 w 71"/>
                <a:gd name="T13" fmla="*/ 208 h 90"/>
                <a:gd name="T14" fmla="*/ 106 w 71"/>
                <a:gd name="T15" fmla="*/ 137 h 90"/>
                <a:gd name="T16" fmla="*/ 119 w 71"/>
                <a:gd name="T17" fmla="*/ 119 h 90"/>
                <a:gd name="T18" fmla="*/ 144 w 71"/>
                <a:gd name="T19" fmla="*/ 71 h 90"/>
                <a:gd name="T20" fmla="*/ 144 w 71"/>
                <a:gd name="T21" fmla="*/ 0 h 90"/>
                <a:gd name="T22" fmla="*/ 196 w 71"/>
                <a:gd name="T23" fmla="*/ 71 h 90"/>
                <a:gd name="T24" fmla="*/ 203 w 71"/>
                <a:gd name="T25" fmla="*/ 88 h 90"/>
                <a:gd name="T26" fmla="*/ 181 w 71"/>
                <a:gd name="T27" fmla="*/ 148 h 90"/>
                <a:gd name="T28" fmla="*/ 203 w 71"/>
                <a:gd name="T29" fmla="*/ 285 h 90"/>
                <a:gd name="T30" fmla="*/ 170 w 71"/>
                <a:gd name="T31" fmla="*/ 355 h 90"/>
                <a:gd name="T32" fmla="*/ 151 w 71"/>
                <a:gd name="T33" fmla="*/ 419 h 90"/>
                <a:gd name="T34" fmla="*/ 161 w 71"/>
                <a:gd name="T35" fmla="*/ 497 h 90"/>
                <a:gd name="T36" fmla="*/ 206 w 71"/>
                <a:gd name="T37" fmla="*/ 560 h 90"/>
                <a:gd name="T38" fmla="*/ 188 w 71"/>
                <a:gd name="T39" fmla="*/ 590 h 90"/>
                <a:gd name="T40" fmla="*/ 151 w 71"/>
                <a:gd name="T41" fmla="*/ 633 h 90"/>
                <a:gd name="T42" fmla="*/ 151 w 71"/>
                <a:gd name="T43" fmla="*/ 645 h 90"/>
                <a:gd name="T44" fmla="*/ 119 w 71"/>
                <a:gd name="T45" fmla="*/ 645 h 90"/>
                <a:gd name="T46" fmla="*/ 106 w 71"/>
                <a:gd name="T47" fmla="*/ 645 h 90"/>
                <a:gd name="T48" fmla="*/ 87 w 71"/>
                <a:gd name="T49" fmla="*/ 633 h 90"/>
                <a:gd name="T50" fmla="*/ 69 w 71"/>
                <a:gd name="T51" fmla="*/ 609 h 90"/>
                <a:gd name="T52" fmla="*/ 77 w 71"/>
                <a:gd name="T53" fmla="*/ 546 h 90"/>
                <a:gd name="T54" fmla="*/ 87 w 71"/>
                <a:gd name="T55" fmla="*/ 546 h 90"/>
                <a:gd name="T56" fmla="*/ 66 w 71"/>
                <a:gd name="T57" fmla="*/ 509 h 90"/>
                <a:gd name="T58" fmla="*/ 54 w 71"/>
                <a:gd name="T59" fmla="*/ 442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prstDash val="solid"/>
              <a:round/>
              <a:headEnd/>
              <a:tailEnd/>
            </a:ln>
          </p:spPr>
          <p:txBody>
            <a:bodyPr/>
            <a:lstStyle/>
            <a:p>
              <a:endParaRPr lang="en-US"/>
            </a:p>
          </p:txBody>
        </p:sp>
        <p:sp>
          <p:nvSpPr>
            <p:cNvPr id="36127" name="Freeform 4573"/>
            <p:cNvSpPr>
              <a:spLocks/>
            </p:cNvSpPr>
            <p:nvPr/>
          </p:nvSpPr>
          <p:spPr bwMode="auto">
            <a:xfrm>
              <a:off x="4604" y="1797"/>
              <a:ext cx="57" cy="89"/>
            </a:xfrm>
            <a:custGeom>
              <a:avLst/>
              <a:gdLst>
                <a:gd name="T0" fmla="*/ 17 w 62"/>
                <a:gd name="T1" fmla="*/ 422 h 73"/>
                <a:gd name="T2" fmla="*/ 17 w 62"/>
                <a:gd name="T3" fmla="*/ 406 h 73"/>
                <a:gd name="T4" fmla="*/ 14 w 62"/>
                <a:gd name="T5" fmla="*/ 422 h 73"/>
                <a:gd name="T6" fmla="*/ 13 w 62"/>
                <a:gd name="T7" fmla="*/ 436 h 73"/>
                <a:gd name="T8" fmla="*/ 12 w 62"/>
                <a:gd name="T9" fmla="*/ 422 h 73"/>
                <a:gd name="T10" fmla="*/ 12 w 62"/>
                <a:gd name="T11" fmla="*/ 406 h 73"/>
                <a:gd name="T12" fmla="*/ 12 w 62"/>
                <a:gd name="T13" fmla="*/ 406 h 73"/>
                <a:gd name="T14" fmla="*/ 9 w 62"/>
                <a:gd name="T15" fmla="*/ 380 h 73"/>
                <a:gd name="T16" fmla="*/ 8 w 62"/>
                <a:gd name="T17" fmla="*/ 310 h 73"/>
                <a:gd name="T18" fmla="*/ 8 w 62"/>
                <a:gd name="T19" fmla="*/ 273 h 73"/>
                <a:gd name="T20" fmla="*/ 8 w 62"/>
                <a:gd name="T21" fmla="*/ 271 h 73"/>
                <a:gd name="T22" fmla="*/ 6 w 62"/>
                <a:gd name="T23" fmla="*/ 216 h 73"/>
                <a:gd name="T24" fmla="*/ 5 w 62"/>
                <a:gd name="T25" fmla="*/ 198 h 73"/>
                <a:gd name="T26" fmla="*/ 5 w 62"/>
                <a:gd name="T27" fmla="*/ 171 h 73"/>
                <a:gd name="T28" fmla="*/ 6 w 62"/>
                <a:gd name="T29" fmla="*/ 198 h 73"/>
                <a:gd name="T30" fmla="*/ 6 w 62"/>
                <a:gd name="T31" fmla="*/ 171 h 73"/>
                <a:gd name="T32" fmla="*/ 3 w 62"/>
                <a:gd name="T33" fmla="*/ 107 h 73"/>
                <a:gd name="T34" fmla="*/ 0 w 62"/>
                <a:gd name="T35" fmla="*/ 73 h 73"/>
                <a:gd name="T36" fmla="*/ 0 w 62"/>
                <a:gd name="T37" fmla="*/ 60 h 73"/>
                <a:gd name="T38" fmla="*/ 6 w 62"/>
                <a:gd name="T39" fmla="*/ 29 h 73"/>
                <a:gd name="T40" fmla="*/ 9 w 62"/>
                <a:gd name="T41" fmla="*/ 0 h 73"/>
                <a:gd name="T42" fmla="*/ 17 w 62"/>
                <a:gd name="T43" fmla="*/ 107 h 73"/>
                <a:gd name="T44" fmla="*/ 25 w 62"/>
                <a:gd name="T45" fmla="*/ 198 h 73"/>
                <a:gd name="T46" fmla="*/ 29 w 62"/>
                <a:gd name="T47" fmla="*/ 350 h 73"/>
                <a:gd name="T48" fmla="*/ 27 w 62"/>
                <a:gd name="T49" fmla="*/ 372 h 73"/>
                <a:gd name="T50" fmla="*/ 23 w 62"/>
                <a:gd name="T51" fmla="*/ 391 h 73"/>
                <a:gd name="T52" fmla="*/ 21 w 62"/>
                <a:gd name="T53" fmla="*/ 380 h 73"/>
                <a:gd name="T54" fmla="*/ 21 w 62"/>
                <a:gd name="T55" fmla="*/ 391 h 73"/>
                <a:gd name="T56" fmla="*/ 19 w 62"/>
                <a:gd name="T57" fmla="*/ 406 h 73"/>
                <a:gd name="T58" fmla="*/ 17 w 62"/>
                <a:gd name="T59" fmla="*/ 406 h 73"/>
                <a:gd name="T60" fmla="*/ 17 w 62"/>
                <a:gd name="T61" fmla="*/ 422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solidFill>
              <a:srgbClr val="0033CC"/>
            </a:solidFill>
            <a:ln w="3175">
              <a:solidFill>
                <a:srgbClr val="000000"/>
              </a:solidFill>
              <a:prstDash val="solid"/>
              <a:round/>
              <a:headEnd/>
              <a:tailEnd/>
            </a:ln>
          </p:spPr>
          <p:txBody>
            <a:bodyPr/>
            <a:lstStyle/>
            <a:p>
              <a:endParaRPr lang="en-US"/>
            </a:p>
          </p:txBody>
        </p:sp>
        <p:sp>
          <p:nvSpPr>
            <p:cNvPr id="36128" name="Freeform 4574"/>
            <p:cNvSpPr>
              <a:spLocks/>
            </p:cNvSpPr>
            <p:nvPr/>
          </p:nvSpPr>
          <p:spPr bwMode="auto">
            <a:xfrm>
              <a:off x="4583" y="2092"/>
              <a:ext cx="27" cy="70"/>
            </a:xfrm>
            <a:custGeom>
              <a:avLst/>
              <a:gdLst>
                <a:gd name="T0" fmla="*/ 47 w 24"/>
                <a:gd name="T1" fmla="*/ 364 h 57"/>
                <a:gd name="T2" fmla="*/ 2 w 24"/>
                <a:gd name="T3" fmla="*/ 270 h 57"/>
                <a:gd name="T4" fmla="*/ 0 w 24"/>
                <a:gd name="T5" fmla="*/ 133 h 57"/>
                <a:gd name="T6" fmla="*/ 20 w 24"/>
                <a:gd name="T7" fmla="*/ 75 h 57"/>
                <a:gd name="T8" fmla="*/ 42 w 24"/>
                <a:gd name="T9" fmla="*/ 0 h 57"/>
                <a:gd name="T10" fmla="*/ 69 w 24"/>
                <a:gd name="T11" fmla="*/ 2 h 57"/>
                <a:gd name="T12" fmla="*/ 61 w 24"/>
                <a:gd name="T13" fmla="*/ 107 h 57"/>
                <a:gd name="T14" fmla="*/ 54 w 24"/>
                <a:gd name="T15" fmla="*/ 198 h 57"/>
                <a:gd name="T16" fmla="*/ 47 w 24"/>
                <a:gd name="T17" fmla="*/ 270 h 57"/>
                <a:gd name="T18" fmla="*/ 47 w 24"/>
                <a:gd name="T19" fmla="*/ 364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prstDash val="solid"/>
              <a:round/>
              <a:headEnd/>
              <a:tailEnd/>
            </a:ln>
          </p:spPr>
          <p:txBody>
            <a:bodyPr/>
            <a:lstStyle/>
            <a:p>
              <a:endParaRPr lang="en-US"/>
            </a:p>
          </p:txBody>
        </p:sp>
        <p:sp>
          <p:nvSpPr>
            <p:cNvPr id="36129" name="Freeform 4575"/>
            <p:cNvSpPr>
              <a:spLocks/>
            </p:cNvSpPr>
            <p:nvPr/>
          </p:nvSpPr>
          <p:spPr bwMode="auto">
            <a:xfrm>
              <a:off x="3866" y="1503"/>
              <a:ext cx="520" cy="228"/>
            </a:xfrm>
            <a:custGeom>
              <a:avLst/>
              <a:gdLst>
                <a:gd name="T0" fmla="*/ 744 w 466"/>
                <a:gd name="T1" fmla="*/ 1207 h 184"/>
                <a:gd name="T2" fmla="*/ 681 w 466"/>
                <a:gd name="T3" fmla="*/ 1161 h 184"/>
                <a:gd name="T4" fmla="*/ 572 w 466"/>
                <a:gd name="T5" fmla="*/ 1136 h 184"/>
                <a:gd name="T6" fmla="*/ 464 w 466"/>
                <a:gd name="T7" fmla="*/ 1123 h 184"/>
                <a:gd name="T8" fmla="*/ 394 w 466"/>
                <a:gd name="T9" fmla="*/ 929 h 184"/>
                <a:gd name="T10" fmla="*/ 279 w 466"/>
                <a:gd name="T11" fmla="*/ 845 h 184"/>
                <a:gd name="T12" fmla="*/ 190 w 466"/>
                <a:gd name="T13" fmla="*/ 810 h 184"/>
                <a:gd name="T14" fmla="*/ 164 w 466"/>
                <a:gd name="T15" fmla="*/ 602 h 184"/>
                <a:gd name="T16" fmla="*/ 76 w 466"/>
                <a:gd name="T17" fmla="*/ 488 h 184"/>
                <a:gd name="T18" fmla="*/ 2 w 466"/>
                <a:gd name="T19" fmla="*/ 353 h 184"/>
                <a:gd name="T20" fmla="*/ 19 w 466"/>
                <a:gd name="T21" fmla="*/ 314 h 184"/>
                <a:gd name="T22" fmla="*/ 95 w 466"/>
                <a:gd name="T23" fmla="*/ 207 h 184"/>
                <a:gd name="T24" fmla="*/ 204 w 466"/>
                <a:gd name="T25" fmla="*/ 181 h 184"/>
                <a:gd name="T26" fmla="*/ 272 w 466"/>
                <a:gd name="T27" fmla="*/ 239 h 184"/>
                <a:gd name="T28" fmla="*/ 362 w 466"/>
                <a:gd name="T29" fmla="*/ 207 h 184"/>
                <a:gd name="T30" fmla="*/ 331 w 466"/>
                <a:gd name="T31" fmla="*/ 0 h 184"/>
                <a:gd name="T32" fmla="*/ 464 w 466"/>
                <a:gd name="T33" fmla="*/ 88 h 184"/>
                <a:gd name="T34" fmla="*/ 547 w 466"/>
                <a:gd name="T35" fmla="*/ 229 h 184"/>
                <a:gd name="T36" fmla="*/ 667 w 466"/>
                <a:gd name="T37" fmla="*/ 229 h 184"/>
                <a:gd name="T38" fmla="*/ 734 w 466"/>
                <a:gd name="T39" fmla="*/ 285 h 184"/>
                <a:gd name="T40" fmla="*/ 854 w 466"/>
                <a:gd name="T41" fmla="*/ 321 h 184"/>
                <a:gd name="T42" fmla="*/ 938 w 466"/>
                <a:gd name="T43" fmla="*/ 229 h 184"/>
                <a:gd name="T44" fmla="*/ 1044 w 466"/>
                <a:gd name="T45" fmla="*/ 259 h 184"/>
                <a:gd name="T46" fmla="*/ 1060 w 466"/>
                <a:gd name="T47" fmla="*/ 455 h 184"/>
                <a:gd name="T48" fmla="*/ 1079 w 466"/>
                <a:gd name="T49" fmla="*/ 515 h 184"/>
                <a:gd name="T50" fmla="*/ 1136 w 466"/>
                <a:gd name="T51" fmla="*/ 515 h 184"/>
                <a:gd name="T52" fmla="*/ 1236 w 466"/>
                <a:gd name="T53" fmla="*/ 584 h 184"/>
                <a:gd name="T54" fmla="*/ 1185 w 466"/>
                <a:gd name="T55" fmla="*/ 647 h 184"/>
                <a:gd name="T56" fmla="*/ 1129 w 466"/>
                <a:gd name="T57" fmla="*/ 802 h 184"/>
                <a:gd name="T58" fmla="*/ 1060 w 466"/>
                <a:gd name="T59" fmla="*/ 877 h 184"/>
                <a:gd name="T60" fmla="*/ 1011 w 466"/>
                <a:gd name="T61" fmla="*/ 944 h 184"/>
                <a:gd name="T62" fmla="*/ 998 w 466"/>
                <a:gd name="T63" fmla="*/ 1089 h 184"/>
                <a:gd name="T64" fmla="*/ 921 w 466"/>
                <a:gd name="T65" fmla="*/ 1170 h 184"/>
                <a:gd name="T66" fmla="*/ 841 w 466"/>
                <a:gd name="T67" fmla="*/ 1214 h 184"/>
                <a:gd name="T68" fmla="*/ 787 w 466"/>
                <a:gd name="T69" fmla="*/ 121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prstDash val="solid"/>
              <a:round/>
              <a:headEnd/>
              <a:tailEnd/>
            </a:ln>
          </p:spPr>
          <p:txBody>
            <a:bodyPr/>
            <a:lstStyle/>
            <a:p>
              <a:endParaRPr lang="en-US"/>
            </a:p>
          </p:txBody>
        </p:sp>
        <p:sp>
          <p:nvSpPr>
            <p:cNvPr id="36130" name="Freeform 4576"/>
            <p:cNvSpPr>
              <a:spLocks/>
            </p:cNvSpPr>
            <p:nvPr/>
          </p:nvSpPr>
          <p:spPr bwMode="auto">
            <a:xfrm>
              <a:off x="3237" y="1433"/>
              <a:ext cx="618" cy="302"/>
            </a:xfrm>
            <a:custGeom>
              <a:avLst/>
              <a:gdLst>
                <a:gd name="T0" fmla="*/ 173 w 553"/>
                <a:gd name="T1" fmla="*/ 979 h 244"/>
                <a:gd name="T2" fmla="*/ 121 w 553"/>
                <a:gd name="T3" fmla="*/ 1048 h 244"/>
                <a:gd name="T4" fmla="*/ 44 w 553"/>
                <a:gd name="T5" fmla="*/ 856 h 244"/>
                <a:gd name="T6" fmla="*/ 2 w 553"/>
                <a:gd name="T7" fmla="*/ 631 h 244"/>
                <a:gd name="T8" fmla="*/ 56 w 553"/>
                <a:gd name="T9" fmla="*/ 546 h 244"/>
                <a:gd name="T10" fmla="*/ 95 w 553"/>
                <a:gd name="T11" fmla="*/ 452 h 244"/>
                <a:gd name="T12" fmla="*/ 173 w 553"/>
                <a:gd name="T13" fmla="*/ 392 h 244"/>
                <a:gd name="T14" fmla="*/ 277 w 553"/>
                <a:gd name="T15" fmla="*/ 494 h 244"/>
                <a:gd name="T16" fmla="*/ 408 w 553"/>
                <a:gd name="T17" fmla="*/ 485 h 244"/>
                <a:gd name="T18" fmla="*/ 489 w 553"/>
                <a:gd name="T19" fmla="*/ 485 h 244"/>
                <a:gd name="T20" fmla="*/ 462 w 553"/>
                <a:gd name="T21" fmla="*/ 228 h 244"/>
                <a:gd name="T22" fmla="*/ 448 w 553"/>
                <a:gd name="T23" fmla="*/ 181 h 244"/>
                <a:gd name="T24" fmla="*/ 546 w 553"/>
                <a:gd name="T25" fmla="*/ 146 h 244"/>
                <a:gd name="T26" fmla="*/ 641 w 553"/>
                <a:gd name="T27" fmla="*/ 62 h 244"/>
                <a:gd name="T28" fmla="*/ 725 w 553"/>
                <a:gd name="T29" fmla="*/ 2 h 244"/>
                <a:gd name="T30" fmla="*/ 792 w 553"/>
                <a:gd name="T31" fmla="*/ 62 h 244"/>
                <a:gd name="T32" fmla="*/ 886 w 553"/>
                <a:gd name="T33" fmla="*/ 181 h 244"/>
                <a:gd name="T34" fmla="*/ 970 w 553"/>
                <a:gd name="T35" fmla="*/ 146 h 244"/>
                <a:gd name="T36" fmla="*/ 1026 w 553"/>
                <a:gd name="T37" fmla="*/ 118 h 244"/>
                <a:gd name="T38" fmla="*/ 1071 w 553"/>
                <a:gd name="T39" fmla="*/ 257 h 244"/>
                <a:gd name="T40" fmla="*/ 1171 w 553"/>
                <a:gd name="T41" fmla="*/ 437 h 244"/>
                <a:gd name="T42" fmla="*/ 1228 w 553"/>
                <a:gd name="T43" fmla="*/ 485 h 244"/>
                <a:gd name="T44" fmla="*/ 1304 w 553"/>
                <a:gd name="T45" fmla="*/ 494 h 244"/>
                <a:gd name="T46" fmla="*/ 1409 w 553"/>
                <a:gd name="T47" fmla="*/ 662 h 244"/>
                <a:gd name="T48" fmla="*/ 1504 w 553"/>
                <a:gd name="T49" fmla="*/ 743 h 244"/>
                <a:gd name="T50" fmla="*/ 1464 w 553"/>
                <a:gd name="T51" fmla="*/ 856 h 244"/>
                <a:gd name="T52" fmla="*/ 1452 w 553"/>
                <a:gd name="T53" fmla="*/ 979 h 244"/>
                <a:gd name="T54" fmla="*/ 1392 w 553"/>
                <a:gd name="T55" fmla="*/ 1063 h 244"/>
                <a:gd name="T56" fmla="*/ 1411 w 553"/>
                <a:gd name="T57" fmla="*/ 1206 h 244"/>
                <a:gd name="T58" fmla="*/ 1319 w 553"/>
                <a:gd name="T59" fmla="*/ 1236 h 244"/>
                <a:gd name="T60" fmla="*/ 1358 w 553"/>
                <a:gd name="T61" fmla="*/ 1352 h 244"/>
                <a:gd name="T62" fmla="*/ 1375 w 553"/>
                <a:gd name="T63" fmla="*/ 1464 h 244"/>
                <a:gd name="T64" fmla="*/ 1319 w 553"/>
                <a:gd name="T65" fmla="*/ 1418 h 244"/>
                <a:gd name="T66" fmla="*/ 1216 w 553"/>
                <a:gd name="T67" fmla="*/ 1433 h 244"/>
                <a:gd name="T68" fmla="*/ 1126 w 553"/>
                <a:gd name="T69" fmla="*/ 1433 h 244"/>
                <a:gd name="T70" fmla="*/ 1059 w 553"/>
                <a:gd name="T71" fmla="*/ 1500 h 244"/>
                <a:gd name="T72" fmla="*/ 997 w 553"/>
                <a:gd name="T73" fmla="*/ 1530 h 244"/>
                <a:gd name="T74" fmla="*/ 918 w 553"/>
                <a:gd name="T75" fmla="*/ 1665 h 244"/>
                <a:gd name="T76" fmla="*/ 842 w 553"/>
                <a:gd name="T77" fmla="*/ 1578 h 244"/>
                <a:gd name="T78" fmla="*/ 806 w 553"/>
                <a:gd name="T79" fmla="*/ 1385 h 244"/>
                <a:gd name="T80" fmla="*/ 712 w 553"/>
                <a:gd name="T81" fmla="*/ 1385 h 244"/>
                <a:gd name="T82" fmla="*/ 637 w 553"/>
                <a:gd name="T83" fmla="*/ 1371 h 244"/>
                <a:gd name="T84" fmla="*/ 546 w 553"/>
                <a:gd name="T85" fmla="*/ 1181 h 244"/>
                <a:gd name="T86" fmla="*/ 443 w 553"/>
                <a:gd name="T87" fmla="*/ 1158 h 244"/>
                <a:gd name="T88" fmla="*/ 408 w 553"/>
                <a:gd name="T89" fmla="*/ 1311 h 244"/>
                <a:gd name="T90" fmla="*/ 429 w 553"/>
                <a:gd name="T91" fmla="*/ 1530 h 244"/>
                <a:gd name="T92" fmla="*/ 392 w 553"/>
                <a:gd name="T93" fmla="*/ 1598 h 244"/>
                <a:gd name="T94" fmla="*/ 353 w 553"/>
                <a:gd name="T95" fmla="*/ 1483 h 244"/>
                <a:gd name="T96" fmla="*/ 251 w 553"/>
                <a:gd name="T97" fmla="*/ 1454 h 244"/>
                <a:gd name="T98" fmla="*/ 201 w 553"/>
                <a:gd name="T99" fmla="*/ 1311 h 244"/>
                <a:gd name="T100" fmla="*/ 226 w 553"/>
                <a:gd name="T101" fmla="*/ 1274 h 244"/>
                <a:gd name="T102" fmla="*/ 230 w 553"/>
                <a:gd name="T103" fmla="*/ 1181 h 244"/>
                <a:gd name="T104" fmla="*/ 264 w 553"/>
                <a:gd name="T105" fmla="*/ 1123 h 244"/>
                <a:gd name="T106" fmla="*/ 206 w 553"/>
                <a:gd name="T107" fmla="*/ 979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prstDash val="solid"/>
              <a:round/>
              <a:headEnd/>
              <a:tailEnd/>
            </a:ln>
          </p:spPr>
          <p:txBody>
            <a:bodyPr/>
            <a:lstStyle/>
            <a:p>
              <a:endParaRPr lang="en-US"/>
            </a:p>
          </p:txBody>
        </p:sp>
        <p:sp>
          <p:nvSpPr>
            <p:cNvPr id="36131" name="Freeform 4577"/>
            <p:cNvSpPr>
              <a:spLocks/>
            </p:cNvSpPr>
            <p:nvPr/>
          </p:nvSpPr>
          <p:spPr bwMode="auto">
            <a:xfrm>
              <a:off x="3139" y="1675"/>
              <a:ext cx="135" cy="60"/>
            </a:xfrm>
            <a:custGeom>
              <a:avLst/>
              <a:gdLst>
                <a:gd name="T0" fmla="*/ 64 w 121"/>
                <a:gd name="T1" fmla="*/ 125 h 48"/>
                <a:gd name="T2" fmla="*/ 0 w 121"/>
                <a:gd name="T3" fmla="*/ 25 h 48"/>
                <a:gd name="T4" fmla="*/ 3 w 121"/>
                <a:gd name="T5" fmla="*/ 0 h 48"/>
                <a:gd name="T6" fmla="*/ 50 w 121"/>
                <a:gd name="T7" fmla="*/ 25 h 48"/>
                <a:gd name="T8" fmla="*/ 96 w 121"/>
                <a:gd name="T9" fmla="*/ 25 h 48"/>
                <a:gd name="T10" fmla="*/ 147 w 121"/>
                <a:gd name="T11" fmla="*/ 94 h 48"/>
                <a:gd name="T12" fmla="*/ 208 w 121"/>
                <a:gd name="T13" fmla="*/ 169 h 48"/>
                <a:gd name="T14" fmla="*/ 268 w 121"/>
                <a:gd name="T15" fmla="*/ 216 h 48"/>
                <a:gd name="T16" fmla="*/ 324 w 121"/>
                <a:gd name="T17" fmla="*/ 289 h 48"/>
                <a:gd name="T18" fmla="*/ 311 w 121"/>
                <a:gd name="T19" fmla="*/ 361 h 48"/>
                <a:gd name="T20" fmla="*/ 272 w 121"/>
                <a:gd name="T21" fmla="*/ 338 h 48"/>
                <a:gd name="T22" fmla="*/ 215 w 121"/>
                <a:gd name="T23" fmla="*/ 325 h 48"/>
                <a:gd name="T24" fmla="*/ 161 w 121"/>
                <a:gd name="T25" fmla="*/ 325 h 48"/>
                <a:gd name="T26" fmla="*/ 109 w 121"/>
                <a:gd name="T27" fmla="*/ 338 h 48"/>
                <a:gd name="T28" fmla="*/ 109 w 121"/>
                <a:gd name="T29" fmla="*/ 233 h 48"/>
                <a:gd name="T30" fmla="*/ 64 w 121"/>
                <a:gd name="T31" fmla="*/ 125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prstDash val="solid"/>
              <a:round/>
              <a:headEnd/>
              <a:tailEnd/>
            </a:ln>
          </p:spPr>
          <p:txBody>
            <a:bodyPr/>
            <a:lstStyle/>
            <a:p>
              <a:endParaRPr lang="en-US"/>
            </a:p>
          </p:txBody>
        </p:sp>
        <p:sp>
          <p:nvSpPr>
            <p:cNvPr id="36132" name="Freeform 4578"/>
            <p:cNvSpPr>
              <a:spLocks/>
            </p:cNvSpPr>
            <p:nvPr/>
          </p:nvSpPr>
          <p:spPr bwMode="auto">
            <a:xfrm>
              <a:off x="3647" y="1691"/>
              <a:ext cx="158" cy="87"/>
            </a:xfrm>
            <a:custGeom>
              <a:avLst/>
              <a:gdLst>
                <a:gd name="T0" fmla="*/ 131 w 141"/>
                <a:gd name="T1" fmla="*/ 271 h 71"/>
                <a:gd name="T2" fmla="*/ 85 w 141"/>
                <a:gd name="T3" fmla="*/ 197 h 71"/>
                <a:gd name="T4" fmla="*/ 24 w 141"/>
                <a:gd name="T5" fmla="*/ 197 h 71"/>
                <a:gd name="T6" fmla="*/ 0 w 141"/>
                <a:gd name="T7" fmla="*/ 108 h 71"/>
                <a:gd name="T8" fmla="*/ 24 w 141"/>
                <a:gd name="T9" fmla="*/ 47 h 71"/>
                <a:gd name="T10" fmla="*/ 63 w 141"/>
                <a:gd name="T11" fmla="*/ 74 h 71"/>
                <a:gd name="T12" fmla="*/ 103 w 141"/>
                <a:gd name="T13" fmla="*/ 88 h 71"/>
                <a:gd name="T14" fmla="*/ 131 w 141"/>
                <a:gd name="T15" fmla="*/ 2 h 71"/>
                <a:gd name="T16" fmla="*/ 165 w 141"/>
                <a:gd name="T17" fmla="*/ 31 h 71"/>
                <a:gd name="T18" fmla="*/ 223 w 141"/>
                <a:gd name="T19" fmla="*/ 2 h 71"/>
                <a:gd name="T20" fmla="*/ 277 w 141"/>
                <a:gd name="T21" fmla="*/ 2 h 71"/>
                <a:gd name="T22" fmla="*/ 327 w 141"/>
                <a:gd name="T23" fmla="*/ 0 h 71"/>
                <a:gd name="T24" fmla="*/ 383 w 141"/>
                <a:gd name="T25" fmla="*/ 74 h 71"/>
                <a:gd name="T26" fmla="*/ 393 w 141"/>
                <a:gd name="T27" fmla="*/ 114 h 71"/>
                <a:gd name="T28" fmla="*/ 364 w 141"/>
                <a:gd name="T29" fmla="*/ 172 h 71"/>
                <a:gd name="T30" fmla="*/ 327 w 141"/>
                <a:gd name="T31" fmla="*/ 241 h 71"/>
                <a:gd name="T32" fmla="*/ 280 w 141"/>
                <a:gd name="T33" fmla="*/ 271 h 71"/>
                <a:gd name="T34" fmla="*/ 261 w 141"/>
                <a:gd name="T35" fmla="*/ 333 h 71"/>
                <a:gd name="T36" fmla="*/ 235 w 141"/>
                <a:gd name="T37" fmla="*/ 311 h 71"/>
                <a:gd name="T38" fmla="*/ 217 w 141"/>
                <a:gd name="T39" fmla="*/ 327 h 71"/>
                <a:gd name="T40" fmla="*/ 185 w 141"/>
                <a:gd name="T41" fmla="*/ 366 h 71"/>
                <a:gd name="T42" fmla="*/ 167 w 141"/>
                <a:gd name="T43" fmla="*/ 442 h 71"/>
                <a:gd name="T44" fmla="*/ 96 w 141"/>
                <a:gd name="T45" fmla="*/ 431 h 71"/>
                <a:gd name="T46" fmla="*/ 30 w 141"/>
                <a:gd name="T47" fmla="*/ 408 h 71"/>
                <a:gd name="T48" fmla="*/ 24 w 141"/>
                <a:gd name="T49" fmla="*/ 333 h 71"/>
                <a:gd name="T50" fmla="*/ 77 w 141"/>
                <a:gd name="T51" fmla="*/ 295 h 71"/>
                <a:gd name="T52" fmla="*/ 131 w 141"/>
                <a:gd name="T53" fmla="*/ 271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prstDash val="solid"/>
              <a:round/>
              <a:headEnd/>
              <a:tailEnd/>
            </a:ln>
          </p:spPr>
          <p:txBody>
            <a:bodyPr/>
            <a:lstStyle/>
            <a:p>
              <a:endParaRPr lang="en-US"/>
            </a:p>
          </p:txBody>
        </p:sp>
        <p:sp>
          <p:nvSpPr>
            <p:cNvPr id="36133" name="Freeform 4579"/>
            <p:cNvSpPr>
              <a:spLocks/>
            </p:cNvSpPr>
            <p:nvPr/>
          </p:nvSpPr>
          <p:spPr bwMode="auto">
            <a:xfrm>
              <a:off x="3356" y="1703"/>
              <a:ext cx="237" cy="166"/>
            </a:xfrm>
            <a:custGeom>
              <a:avLst/>
              <a:gdLst>
                <a:gd name="T0" fmla="*/ 535 w 213"/>
                <a:gd name="T1" fmla="*/ 717 h 134"/>
                <a:gd name="T2" fmla="*/ 515 w 213"/>
                <a:gd name="T3" fmla="*/ 808 h 134"/>
                <a:gd name="T4" fmla="*/ 485 w 213"/>
                <a:gd name="T5" fmla="*/ 860 h 134"/>
                <a:gd name="T6" fmla="*/ 472 w 213"/>
                <a:gd name="T7" fmla="*/ 920 h 134"/>
                <a:gd name="T8" fmla="*/ 444 w 213"/>
                <a:gd name="T9" fmla="*/ 907 h 134"/>
                <a:gd name="T10" fmla="*/ 408 w 213"/>
                <a:gd name="T11" fmla="*/ 867 h 134"/>
                <a:gd name="T12" fmla="*/ 396 w 213"/>
                <a:gd name="T13" fmla="*/ 743 h 134"/>
                <a:gd name="T14" fmla="*/ 359 w 213"/>
                <a:gd name="T15" fmla="*/ 743 h 134"/>
                <a:gd name="T16" fmla="*/ 330 w 213"/>
                <a:gd name="T17" fmla="*/ 680 h 134"/>
                <a:gd name="T18" fmla="*/ 290 w 213"/>
                <a:gd name="T19" fmla="*/ 634 h 134"/>
                <a:gd name="T20" fmla="*/ 230 w 213"/>
                <a:gd name="T21" fmla="*/ 564 h 134"/>
                <a:gd name="T22" fmla="*/ 191 w 213"/>
                <a:gd name="T23" fmla="*/ 582 h 134"/>
                <a:gd name="T24" fmla="*/ 149 w 213"/>
                <a:gd name="T25" fmla="*/ 600 h 134"/>
                <a:gd name="T26" fmla="*/ 124 w 213"/>
                <a:gd name="T27" fmla="*/ 658 h 134"/>
                <a:gd name="T28" fmla="*/ 108 w 213"/>
                <a:gd name="T29" fmla="*/ 658 h 134"/>
                <a:gd name="T30" fmla="*/ 99 w 213"/>
                <a:gd name="T31" fmla="*/ 564 h 134"/>
                <a:gd name="T32" fmla="*/ 87 w 213"/>
                <a:gd name="T33" fmla="*/ 467 h 134"/>
                <a:gd name="T34" fmla="*/ 63 w 213"/>
                <a:gd name="T35" fmla="*/ 420 h 134"/>
                <a:gd name="T36" fmla="*/ 63 w 213"/>
                <a:gd name="T37" fmla="*/ 420 h 134"/>
                <a:gd name="T38" fmla="*/ 69 w 213"/>
                <a:gd name="T39" fmla="*/ 404 h 134"/>
                <a:gd name="T40" fmla="*/ 77 w 213"/>
                <a:gd name="T41" fmla="*/ 379 h 134"/>
                <a:gd name="T42" fmla="*/ 63 w 213"/>
                <a:gd name="T43" fmla="*/ 339 h 134"/>
                <a:gd name="T44" fmla="*/ 50 w 213"/>
                <a:gd name="T45" fmla="*/ 353 h 134"/>
                <a:gd name="T46" fmla="*/ 50 w 213"/>
                <a:gd name="T47" fmla="*/ 353 h 134"/>
                <a:gd name="T48" fmla="*/ 40 w 213"/>
                <a:gd name="T49" fmla="*/ 239 h 134"/>
                <a:gd name="T50" fmla="*/ 40 w 213"/>
                <a:gd name="T51" fmla="*/ 229 h 134"/>
                <a:gd name="T52" fmla="*/ 63 w 213"/>
                <a:gd name="T53" fmla="*/ 239 h 134"/>
                <a:gd name="T54" fmla="*/ 80 w 213"/>
                <a:gd name="T55" fmla="*/ 256 h 134"/>
                <a:gd name="T56" fmla="*/ 96 w 213"/>
                <a:gd name="T57" fmla="*/ 256 h 134"/>
                <a:gd name="T58" fmla="*/ 96 w 213"/>
                <a:gd name="T59" fmla="*/ 239 h 134"/>
                <a:gd name="T60" fmla="*/ 99 w 213"/>
                <a:gd name="T61" fmla="*/ 193 h 134"/>
                <a:gd name="T62" fmla="*/ 63 w 213"/>
                <a:gd name="T63" fmla="*/ 110 h 134"/>
                <a:gd name="T64" fmla="*/ 30 w 213"/>
                <a:gd name="T65" fmla="*/ 95 h 134"/>
                <a:gd name="T66" fmla="*/ 30 w 213"/>
                <a:gd name="T67" fmla="*/ 193 h 134"/>
                <a:gd name="T68" fmla="*/ 30 w 213"/>
                <a:gd name="T69" fmla="*/ 193 h 134"/>
                <a:gd name="T70" fmla="*/ 3 w 213"/>
                <a:gd name="T71" fmla="*/ 77 h 134"/>
                <a:gd name="T72" fmla="*/ 3 w 213"/>
                <a:gd name="T73" fmla="*/ 2 h 134"/>
                <a:gd name="T74" fmla="*/ 0 w 213"/>
                <a:gd name="T75" fmla="*/ 0 h 134"/>
                <a:gd name="T76" fmla="*/ 63 w 213"/>
                <a:gd name="T77" fmla="*/ 0 h 134"/>
                <a:gd name="T78" fmla="*/ 57 w 213"/>
                <a:gd name="T79" fmla="*/ 95 h 134"/>
                <a:gd name="T80" fmla="*/ 99 w 213"/>
                <a:gd name="T81" fmla="*/ 110 h 134"/>
                <a:gd name="T82" fmla="*/ 146 w 213"/>
                <a:gd name="T83" fmla="*/ 156 h 134"/>
                <a:gd name="T84" fmla="*/ 200 w 213"/>
                <a:gd name="T85" fmla="*/ 193 h 134"/>
                <a:gd name="T86" fmla="*/ 191 w 213"/>
                <a:gd name="T87" fmla="*/ 110 h 134"/>
                <a:gd name="T88" fmla="*/ 211 w 213"/>
                <a:gd name="T89" fmla="*/ 95 h 134"/>
                <a:gd name="T90" fmla="*/ 243 w 213"/>
                <a:gd name="T91" fmla="*/ 0 h 134"/>
                <a:gd name="T92" fmla="*/ 290 w 213"/>
                <a:gd name="T93" fmla="*/ 95 h 134"/>
                <a:gd name="T94" fmla="*/ 317 w 213"/>
                <a:gd name="T95" fmla="*/ 207 h 134"/>
                <a:gd name="T96" fmla="*/ 372 w 213"/>
                <a:gd name="T97" fmla="*/ 277 h 134"/>
                <a:gd name="T98" fmla="*/ 399 w 213"/>
                <a:gd name="T99" fmla="*/ 304 h 134"/>
                <a:gd name="T100" fmla="*/ 472 w 213"/>
                <a:gd name="T101" fmla="*/ 420 h 134"/>
                <a:gd name="T102" fmla="*/ 535 w 213"/>
                <a:gd name="T103" fmla="*/ 513 h 134"/>
                <a:gd name="T104" fmla="*/ 559 w 213"/>
                <a:gd name="T105" fmla="*/ 644 h 134"/>
                <a:gd name="T106" fmla="*/ 542 w 213"/>
                <a:gd name="T107" fmla="*/ 680 h 134"/>
                <a:gd name="T108" fmla="*/ 535 w 213"/>
                <a:gd name="T109" fmla="*/ 717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prstDash val="solid"/>
              <a:round/>
              <a:headEnd/>
              <a:tailEnd/>
            </a:ln>
          </p:spPr>
          <p:txBody>
            <a:bodyPr/>
            <a:lstStyle/>
            <a:p>
              <a:endParaRPr lang="en-US"/>
            </a:p>
          </p:txBody>
        </p:sp>
        <p:sp>
          <p:nvSpPr>
            <p:cNvPr id="36134" name="Freeform 4580"/>
            <p:cNvSpPr>
              <a:spLocks/>
            </p:cNvSpPr>
            <p:nvPr/>
          </p:nvSpPr>
          <p:spPr bwMode="auto">
            <a:xfrm>
              <a:off x="3527" y="1799"/>
              <a:ext cx="219" cy="198"/>
            </a:xfrm>
            <a:custGeom>
              <a:avLst/>
              <a:gdLst>
                <a:gd name="T0" fmla="*/ 0 w 196"/>
                <a:gd name="T1" fmla="*/ 481 h 160"/>
                <a:gd name="T2" fmla="*/ 0 w 196"/>
                <a:gd name="T3" fmla="*/ 493 h 160"/>
                <a:gd name="T4" fmla="*/ 0 w 196"/>
                <a:gd name="T5" fmla="*/ 559 h 160"/>
                <a:gd name="T6" fmla="*/ 15 w 196"/>
                <a:gd name="T7" fmla="*/ 595 h 160"/>
                <a:gd name="T8" fmla="*/ 2 w 196"/>
                <a:gd name="T9" fmla="*/ 604 h 160"/>
                <a:gd name="T10" fmla="*/ 19 w 196"/>
                <a:gd name="T11" fmla="*/ 710 h 160"/>
                <a:gd name="T12" fmla="*/ 26 w 196"/>
                <a:gd name="T13" fmla="*/ 819 h 160"/>
                <a:gd name="T14" fmla="*/ 66 w 196"/>
                <a:gd name="T15" fmla="*/ 856 h 160"/>
                <a:gd name="T16" fmla="*/ 70 w 196"/>
                <a:gd name="T17" fmla="*/ 896 h 160"/>
                <a:gd name="T18" fmla="*/ 45 w 196"/>
                <a:gd name="T19" fmla="*/ 1027 h 160"/>
                <a:gd name="T20" fmla="*/ 76 w 196"/>
                <a:gd name="T21" fmla="*/ 1063 h 160"/>
                <a:gd name="T22" fmla="*/ 117 w 196"/>
                <a:gd name="T23" fmla="*/ 1088 h 160"/>
                <a:gd name="T24" fmla="*/ 181 w 196"/>
                <a:gd name="T25" fmla="*/ 1088 h 160"/>
                <a:gd name="T26" fmla="*/ 226 w 196"/>
                <a:gd name="T27" fmla="*/ 1063 h 160"/>
                <a:gd name="T28" fmla="*/ 264 w 196"/>
                <a:gd name="T29" fmla="*/ 1027 h 160"/>
                <a:gd name="T30" fmla="*/ 264 w 196"/>
                <a:gd name="T31" fmla="*/ 979 h 160"/>
                <a:gd name="T32" fmla="*/ 269 w 196"/>
                <a:gd name="T33" fmla="*/ 896 h 160"/>
                <a:gd name="T34" fmla="*/ 310 w 196"/>
                <a:gd name="T35" fmla="*/ 856 h 160"/>
                <a:gd name="T36" fmla="*/ 318 w 196"/>
                <a:gd name="T37" fmla="*/ 819 h 160"/>
                <a:gd name="T38" fmla="*/ 360 w 196"/>
                <a:gd name="T39" fmla="*/ 819 h 160"/>
                <a:gd name="T40" fmla="*/ 369 w 196"/>
                <a:gd name="T41" fmla="*/ 692 h 160"/>
                <a:gd name="T42" fmla="*/ 397 w 196"/>
                <a:gd name="T43" fmla="*/ 604 h 160"/>
                <a:gd name="T44" fmla="*/ 371 w 196"/>
                <a:gd name="T45" fmla="*/ 546 h 160"/>
                <a:gd name="T46" fmla="*/ 412 w 196"/>
                <a:gd name="T47" fmla="*/ 546 h 160"/>
                <a:gd name="T48" fmla="*/ 417 w 196"/>
                <a:gd name="T49" fmla="*/ 493 h 160"/>
                <a:gd name="T50" fmla="*/ 432 w 196"/>
                <a:gd name="T51" fmla="*/ 398 h 160"/>
                <a:gd name="T52" fmla="*/ 402 w 196"/>
                <a:gd name="T53" fmla="*/ 297 h 160"/>
                <a:gd name="T54" fmla="*/ 421 w 196"/>
                <a:gd name="T55" fmla="*/ 228 h 160"/>
                <a:gd name="T56" fmla="*/ 477 w 196"/>
                <a:gd name="T57" fmla="*/ 207 h 160"/>
                <a:gd name="T58" fmla="*/ 521 w 196"/>
                <a:gd name="T59" fmla="*/ 181 h 160"/>
                <a:gd name="T60" fmla="*/ 521 w 196"/>
                <a:gd name="T61" fmla="*/ 146 h 160"/>
                <a:gd name="T62" fmla="*/ 533 w 196"/>
                <a:gd name="T63" fmla="*/ 146 h 160"/>
                <a:gd name="T64" fmla="*/ 502 w 196"/>
                <a:gd name="T65" fmla="*/ 120 h 160"/>
                <a:gd name="T66" fmla="*/ 488 w 196"/>
                <a:gd name="T67" fmla="*/ 120 h 160"/>
                <a:gd name="T68" fmla="*/ 459 w 196"/>
                <a:gd name="T69" fmla="*/ 146 h 160"/>
                <a:gd name="T70" fmla="*/ 402 w 196"/>
                <a:gd name="T71" fmla="*/ 207 h 160"/>
                <a:gd name="T72" fmla="*/ 391 w 196"/>
                <a:gd name="T73" fmla="*/ 62 h 160"/>
                <a:gd name="T74" fmla="*/ 377 w 196"/>
                <a:gd name="T75" fmla="*/ 50 h 160"/>
                <a:gd name="T76" fmla="*/ 369 w 196"/>
                <a:gd name="T77" fmla="*/ 0 h 160"/>
                <a:gd name="T78" fmla="*/ 347 w 196"/>
                <a:gd name="T79" fmla="*/ 2 h 160"/>
                <a:gd name="T80" fmla="*/ 337 w 196"/>
                <a:gd name="T81" fmla="*/ 95 h 160"/>
                <a:gd name="T82" fmla="*/ 316 w 196"/>
                <a:gd name="T83" fmla="*/ 120 h 160"/>
                <a:gd name="T84" fmla="*/ 301 w 196"/>
                <a:gd name="T85" fmla="*/ 146 h 160"/>
                <a:gd name="T86" fmla="*/ 277 w 196"/>
                <a:gd name="T87" fmla="*/ 146 h 160"/>
                <a:gd name="T88" fmla="*/ 255 w 196"/>
                <a:gd name="T89" fmla="*/ 155 h 160"/>
                <a:gd name="T90" fmla="*/ 247 w 196"/>
                <a:gd name="T91" fmla="*/ 146 h 160"/>
                <a:gd name="T92" fmla="*/ 200 w 196"/>
                <a:gd name="T93" fmla="*/ 120 h 160"/>
                <a:gd name="T94" fmla="*/ 162 w 196"/>
                <a:gd name="T95" fmla="*/ 110 h 160"/>
                <a:gd name="T96" fmla="*/ 146 w 196"/>
                <a:gd name="T97" fmla="*/ 146 h 160"/>
                <a:gd name="T98" fmla="*/ 135 w 196"/>
                <a:gd name="T99" fmla="*/ 181 h 160"/>
                <a:gd name="T100" fmla="*/ 117 w 196"/>
                <a:gd name="T101" fmla="*/ 277 h 160"/>
                <a:gd name="T102" fmla="*/ 85 w 196"/>
                <a:gd name="T103" fmla="*/ 318 h 160"/>
                <a:gd name="T104" fmla="*/ 70 w 196"/>
                <a:gd name="T105" fmla="*/ 376 h 160"/>
                <a:gd name="T106" fmla="*/ 45 w 196"/>
                <a:gd name="T107" fmla="*/ 368 h 160"/>
                <a:gd name="T108" fmla="*/ 2 w 196"/>
                <a:gd name="T109" fmla="*/ 334 h 160"/>
                <a:gd name="T110" fmla="*/ 0 w 196"/>
                <a:gd name="T111" fmla="*/ 481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prstDash val="solid"/>
              <a:round/>
              <a:headEnd/>
              <a:tailEnd/>
            </a:ln>
          </p:spPr>
          <p:txBody>
            <a:bodyPr/>
            <a:lstStyle/>
            <a:p>
              <a:endParaRPr lang="en-US"/>
            </a:p>
          </p:txBody>
        </p:sp>
        <p:sp>
          <p:nvSpPr>
            <p:cNvPr id="36135" name="Freeform 4581"/>
            <p:cNvSpPr>
              <a:spLocks/>
            </p:cNvSpPr>
            <p:nvPr/>
          </p:nvSpPr>
          <p:spPr bwMode="auto">
            <a:xfrm>
              <a:off x="3054" y="1860"/>
              <a:ext cx="35" cy="23"/>
            </a:xfrm>
            <a:custGeom>
              <a:avLst/>
              <a:gdLst>
                <a:gd name="T0" fmla="*/ 121 w 30"/>
                <a:gd name="T1" fmla="*/ 0 h 19"/>
                <a:gd name="T2" fmla="*/ 47 w 30"/>
                <a:gd name="T3" fmla="*/ 27 h 19"/>
                <a:gd name="T4" fmla="*/ 0 w 30"/>
                <a:gd name="T5" fmla="*/ 70 h 19"/>
                <a:gd name="T6" fmla="*/ 18 w 30"/>
                <a:gd name="T7" fmla="*/ 109 h 19"/>
                <a:gd name="T8" fmla="*/ 88 w 30"/>
                <a:gd name="T9" fmla="*/ 70 h 19"/>
                <a:gd name="T10" fmla="*/ 88 w 30"/>
                <a:gd name="T11" fmla="*/ 40 h 19"/>
                <a:gd name="T12" fmla="*/ 121 w 3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prstDash val="solid"/>
              <a:round/>
              <a:headEnd/>
              <a:tailEnd/>
            </a:ln>
          </p:spPr>
          <p:txBody>
            <a:bodyPr/>
            <a:lstStyle/>
            <a:p>
              <a:endParaRPr lang="en-US"/>
            </a:p>
          </p:txBody>
        </p:sp>
        <p:sp>
          <p:nvSpPr>
            <p:cNvPr id="36136" name="Line 4582"/>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37" name="Line 4583"/>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38" name="Line 4584"/>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39" name="Line 4585"/>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40" name="Line 4586"/>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41" name="Line 4587"/>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42" name="Line 4588"/>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43" name="Line 4589"/>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44" name="Freeform 4590"/>
            <p:cNvSpPr>
              <a:spLocks/>
            </p:cNvSpPr>
            <p:nvPr/>
          </p:nvSpPr>
          <p:spPr bwMode="auto">
            <a:xfrm>
              <a:off x="3726" y="1864"/>
              <a:ext cx="5" cy="11"/>
            </a:xfrm>
            <a:custGeom>
              <a:avLst/>
              <a:gdLst>
                <a:gd name="T0" fmla="*/ 0 w 2"/>
                <a:gd name="T1" fmla="*/ 0 h 4"/>
                <a:gd name="T2" fmla="*/ 4895 w 2"/>
                <a:gd name="T3" fmla="*/ 20298 h 4"/>
                <a:gd name="T4" fmla="*/ 8125 w 2"/>
                <a:gd name="T5" fmla="*/ 35855 h 4"/>
                <a:gd name="T6" fmla="*/ 0 60000 65536"/>
                <a:gd name="T7" fmla="*/ 0 60000 65536"/>
                <a:gd name="T8" fmla="*/ 0 60000 65536"/>
              </a:gdLst>
              <a:ahLst/>
              <a:cxnLst>
                <a:cxn ang="T6">
                  <a:pos x="T0" y="T1"/>
                </a:cxn>
                <a:cxn ang="T7">
                  <a:pos x="T2" y="T3"/>
                </a:cxn>
                <a:cxn ang="T8">
                  <a:pos x="T4" y="T5"/>
                </a:cxn>
              </a:cxnLst>
              <a:rect l="0" t="0" r="r" b="b"/>
              <a:pathLst>
                <a:path w="2" h="4">
                  <a:moveTo>
                    <a:pt x="0" y="0"/>
                  </a:moveTo>
                  <a:lnTo>
                    <a:pt x="1" y="2"/>
                  </a:lnTo>
                  <a:lnTo>
                    <a:pt x="2" y="4"/>
                  </a:lnTo>
                </a:path>
              </a:pathLst>
            </a:custGeom>
            <a:solidFill>
              <a:srgbClr val="C0C0C0"/>
            </a:solidFill>
            <a:ln w="3175">
              <a:solidFill>
                <a:srgbClr val="000000"/>
              </a:solidFill>
              <a:prstDash val="solid"/>
              <a:round/>
              <a:headEnd/>
              <a:tailEnd/>
            </a:ln>
          </p:spPr>
          <p:txBody>
            <a:bodyPr/>
            <a:lstStyle/>
            <a:p>
              <a:endParaRPr lang="en-US"/>
            </a:p>
          </p:txBody>
        </p:sp>
        <p:sp>
          <p:nvSpPr>
            <p:cNvPr id="36145" name="Line 4591"/>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46" name="Freeform 4592"/>
            <p:cNvSpPr>
              <a:spLocks/>
            </p:cNvSpPr>
            <p:nvPr/>
          </p:nvSpPr>
          <p:spPr bwMode="auto">
            <a:xfrm>
              <a:off x="3746" y="1901"/>
              <a:ext cx="1" cy="15"/>
            </a:xfrm>
            <a:custGeom>
              <a:avLst/>
              <a:gdLst>
                <a:gd name="T0" fmla="*/ 0 w 1"/>
                <a:gd name="T1" fmla="*/ 0 h 5"/>
                <a:gd name="T2" fmla="*/ 0 w 1"/>
                <a:gd name="T3" fmla="*/ 59049 h 5"/>
                <a:gd name="T4" fmla="*/ 0 w 1"/>
                <a:gd name="T5" fmla="*/ 98415 h 5"/>
                <a:gd name="T6" fmla="*/ 0 60000 65536"/>
                <a:gd name="T7" fmla="*/ 0 60000 65536"/>
                <a:gd name="T8" fmla="*/ 0 60000 65536"/>
              </a:gdLst>
              <a:ahLst/>
              <a:cxnLst>
                <a:cxn ang="T6">
                  <a:pos x="T0" y="T1"/>
                </a:cxn>
                <a:cxn ang="T7">
                  <a:pos x="T2" y="T3"/>
                </a:cxn>
                <a:cxn ang="T8">
                  <a:pos x="T4" y="T5"/>
                </a:cxn>
              </a:cxnLst>
              <a:rect l="0" t="0" r="r" b="b"/>
              <a:pathLst>
                <a:path w="1" h="5">
                  <a:moveTo>
                    <a:pt x="0" y="0"/>
                  </a:moveTo>
                  <a:lnTo>
                    <a:pt x="0" y="3"/>
                  </a:lnTo>
                  <a:lnTo>
                    <a:pt x="0" y="5"/>
                  </a:lnTo>
                </a:path>
              </a:pathLst>
            </a:custGeom>
            <a:solidFill>
              <a:srgbClr val="C0C0C0"/>
            </a:solidFill>
            <a:ln w="3175">
              <a:solidFill>
                <a:srgbClr val="000000"/>
              </a:solidFill>
              <a:prstDash val="solid"/>
              <a:round/>
              <a:headEnd/>
              <a:tailEnd/>
            </a:ln>
          </p:spPr>
          <p:txBody>
            <a:bodyPr/>
            <a:lstStyle/>
            <a:p>
              <a:endParaRPr lang="en-US"/>
            </a:p>
          </p:txBody>
        </p:sp>
        <p:sp>
          <p:nvSpPr>
            <p:cNvPr id="36147" name="Freeform 4593"/>
            <p:cNvSpPr>
              <a:spLocks/>
            </p:cNvSpPr>
            <p:nvPr/>
          </p:nvSpPr>
          <p:spPr bwMode="auto">
            <a:xfrm>
              <a:off x="3746" y="1914"/>
              <a:ext cx="14" cy="5"/>
            </a:xfrm>
            <a:custGeom>
              <a:avLst/>
              <a:gdLst>
                <a:gd name="T0" fmla="*/ 0 w 5"/>
                <a:gd name="T1" fmla="*/ 0 h 2"/>
                <a:gd name="T2" fmla="*/ 29940 w 5"/>
                <a:gd name="T3" fmla="*/ 8125 h 2"/>
                <a:gd name="T4" fmla="*/ 52489 w 5"/>
                <a:gd name="T5" fmla="*/ 8125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3" y="2"/>
                  </a:lnTo>
                  <a:lnTo>
                    <a:pt x="5" y="2"/>
                  </a:lnTo>
                </a:path>
              </a:pathLst>
            </a:custGeom>
            <a:solidFill>
              <a:srgbClr val="C0C0C0"/>
            </a:solidFill>
            <a:ln w="3175">
              <a:solidFill>
                <a:srgbClr val="000000"/>
              </a:solidFill>
              <a:prstDash val="solid"/>
              <a:round/>
              <a:headEnd/>
              <a:tailEnd/>
            </a:ln>
          </p:spPr>
          <p:txBody>
            <a:bodyPr/>
            <a:lstStyle/>
            <a:p>
              <a:endParaRPr lang="en-US"/>
            </a:p>
          </p:txBody>
        </p:sp>
        <p:sp>
          <p:nvSpPr>
            <p:cNvPr id="36148" name="Line 4594"/>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49" name="Freeform 4595"/>
            <p:cNvSpPr>
              <a:spLocks/>
            </p:cNvSpPr>
            <p:nvPr/>
          </p:nvSpPr>
          <p:spPr bwMode="auto">
            <a:xfrm>
              <a:off x="3843" y="1860"/>
              <a:ext cx="5" cy="32"/>
            </a:xfrm>
            <a:custGeom>
              <a:avLst/>
              <a:gdLst>
                <a:gd name="T0" fmla="*/ 0 w 2"/>
                <a:gd name="T1" fmla="*/ 164163 h 11"/>
                <a:gd name="T2" fmla="*/ 4895 w 2"/>
                <a:gd name="T3" fmla="*/ 102493 h 11"/>
                <a:gd name="T4" fmla="*/ 8125 w 2"/>
                <a:gd name="T5" fmla="*/ 0 h 11"/>
                <a:gd name="T6" fmla="*/ 0 60000 65536"/>
                <a:gd name="T7" fmla="*/ 0 60000 65536"/>
                <a:gd name="T8" fmla="*/ 0 60000 65536"/>
              </a:gdLst>
              <a:ahLst/>
              <a:cxnLst>
                <a:cxn ang="T6">
                  <a:pos x="T0" y="T1"/>
                </a:cxn>
                <a:cxn ang="T7">
                  <a:pos x="T2" y="T3"/>
                </a:cxn>
                <a:cxn ang="T8">
                  <a:pos x="T4" y="T5"/>
                </a:cxn>
              </a:cxnLst>
              <a:rect l="0" t="0" r="r" b="b"/>
              <a:pathLst>
                <a:path w="2" h="11">
                  <a:moveTo>
                    <a:pt x="0" y="11"/>
                  </a:moveTo>
                  <a:lnTo>
                    <a:pt x="1" y="7"/>
                  </a:lnTo>
                  <a:lnTo>
                    <a:pt x="2" y="0"/>
                  </a:lnTo>
                </a:path>
              </a:pathLst>
            </a:custGeom>
            <a:solidFill>
              <a:srgbClr val="C0C0C0"/>
            </a:solidFill>
            <a:ln w="3175">
              <a:solidFill>
                <a:srgbClr val="000000"/>
              </a:solidFill>
              <a:prstDash val="solid"/>
              <a:round/>
              <a:headEnd/>
              <a:tailEnd/>
            </a:ln>
          </p:spPr>
          <p:txBody>
            <a:bodyPr/>
            <a:lstStyle/>
            <a:p>
              <a:endParaRPr lang="en-US"/>
            </a:p>
          </p:txBody>
        </p:sp>
        <p:sp>
          <p:nvSpPr>
            <p:cNvPr id="36150" name="Line 4596"/>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51" name="Line 4597"/>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52" name="Freeform 4598"/>
            <p:cNvSpPr>
              <a:spLocks/>
            </p:cNvSpPr>
            <p:nvPr/>
          </p:nvSpPr>
          <p:spPr bwMode="auto">
            <a:xfrm>
              <a:off x="3105" y="1883"/>
              <a:ext cx="17" cy="33"/>
            </a:xfrm>
            <a:custGeom>
              <a:avLst/>
              <a:gdLst>
                <a:gd name="T0" fmla="*/ 23 w 16"/>
                <a:gd name="T1" fmla="*/ 98 h 26"/>
                <a:gd name="T2" fmla="*/ 7 w 16"/>
                <a:gd name="T3" fmla="*/ 199 h 26"/>
                <a:gd name="T4" fmla="*/ 0 w 16"/>
                <a:gd name="T5" fmla="*/ 221 h 26"/>
                <a:gd name="T6" fmla="*/ 2 w 16"/>
                <a:gd name="T7" fmla="*/ 98 h 26"/>
                <a:gd name="T8" fmla="*/ 7 w 16"/>
                <a:gd name="T9" fmla="*/ 0 h 26"/>
                <a:gd name="T10" fmla="*/ 26 w 16"/>
                <a:gd name="T11" fmla="*/ 22 h 26"/>
                <a:gd name="T12" fmla="*/ 23 w 16"/>
                <a:gd name="T13" fmla="*/ 98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prstDash val="solid"/>
              <a:round/>
              <a:headEnd/>
              <a:tailEnd/>
            </a:ln>
          </p:spPr>
          <p:txBody>
            <a:bodyPr/>
            <a:lstStyle/>
            <a:p>
              <a:endParaRPr lang="en-US"/>
            </a:p>
          </p:txBody>
        </p:sp>
        <p:sp>
          <p:nvSpPr>
            <p:cNvPr id="36153" name="Freeform 4599"/>
            <p:cNvSpPr>
              <a:spLocks/>
            </p:cNvSpPr>
            <p:nvPr/>
          </p:nvSpPr>
          <p:spPr bwMode="auto">
            <a:xfrm>
              <a:off x="3110" y="1825"/>
              <a:ext cx="104" cy="108"/>
            </a:xfrm>
            <a:custGeom>
              <a:avLst/>
              <a:gdLst>
                <a:gd name="T0" fmla="*/ 159 w 93"/>
                <a:gd name="T1" fmla="*/ 50 h 87"/>
                <a:gd name="T2" fmla="*/ 97 w 93"/>
                <a:gd name="T3" fmla="*/ 50 h 87"/>
                <a:gd name="T4" fmla="*/ 40 w 93"/>
                <a:gd name="T5" fmla="*/ 62 h 87"/>
                <a:gd name="T6" fmla="*/ 19 w 93"/>
                <a:gd name="T7" fmla="*/ 88 h 87"/>
                <a:gd name="T8" fmla="*/ 19 w 93"/>
                <a:gd name="T9" fmla="*/ 135 h 87"/>
                <a:gd name="T10" fmla="*/ 3 w 93"/>
                <a:gd name="T11" fmla="*/ 166 h 87"/>
                <a:gd name="T12" fmla="*/ 0 w 93"/>
                <a:gd name="T13" fmla="*/ 166 h 87"/>
                <a:gd name="T14" fmla="*/ 3 w 93"/>
                <a:gd name="T15" fmla="*/ 325 h 87"/>
                <a:gd name="T16" fmla="*/ 32 w 93"/>
                <a:gd name="T17" fmla="*/ 344 h 87"/>
                <a:gd name="T18" fmla="*/ 26 w 93"/>
                <a:gd name="T19" fmla="*/ 413 h 87"/>
                <a:gd name="T20" fmla="*/ 3 w 93"/>
                <a:gd name="T21" fmla="*/ 497 h 87"/>
                <a:gd name="T22" fmla="*/ 3 w 93"/>
                <a:gd name="T23" fmla="*/ 561 h 87"/>
                <a:gd name="T24" fmla="*/ 62 w 93"/>
                <a:gd name="T25" fmla="*/ 608 h 87"/>
                <a:gd name="T26" fmla="*/ 91 w 93"/>
                <a:gd name="T27" fmla="*/ 547 h 87"/>
                <a:gd name="T28" fmla="*/ 135 w 93"/>
                <a:gd name="T29" fmla="*/ 473 h 87"/>
                <a:gd name="T30" fmla="*/ 178 w 93"/>
                <a:gd name="T31" fmla="*/ 413 h 87"/>
                <a:gd name="T32" fmla="*/ 211 w 93"/>
                <a:gd name="T33" fmla="*/ 344 h 87"/>
                <a:gd name="T34" fmla="*/ 211 w 93"/>
                <a:gd name="T35" fmla="*/ 230 h 87"/>
                <a:gd name="T36" fmla="*/ 211 w 93"/>
                <a:gd name="T37" fmla="*/ 110 h 87"/>
                <a:gd name="T38" fmla="*/ 253 w 93"/>
                <a:gd name="T39" fmla="*/ 2 h 87"/>
                <a:gd name="T40" fmla="*/ 240 w 93"/>
                <a:gd name="T41" fmla="*/ 0 h 87"/>
                <a:gd name="T42" fmla="*/ 202 w 93"/>
                <a:gd name="T43" fmla="*/ 32 h 87"/>
                <a:gd name="T44" fmla="*/ 159 w 93"/>
                <a:gd name="T45" fmla="*/ 50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prstDash val="solid"/>
              <a:round/>
              <a:headEnd/>
              <a:tailEnd/>
            </a:ln>
          </p:spPr>
          <p:txBody>
            <a:bodyPr/>
            <a:lstStyle/>
            <a:p>
              <a:endParaRPr lang="en-US"/>
            </a:p>
          </p:txBody>
        </p:sp>
        <p:sp>
          <p:nvSpPr>
            <p:cNvPr id="36154" name="Freeform 4600"/>
            <p:cNvSpPr>
              <a:spLocks/>
            </p:cNvSpPr>
            <p:nvPr/>
          </p:nvSpPr>
          <p:spPr bwMode="auto">
            <a:xfrm>
              <a:off x="3612" y="1729"/>
              <a:ext cx="141" cy="107"/>
            </a:xfrm>
            <a:custGeom>
              <a:avLst/>
              <a:gdLst>
                <a:gd name="T0" fmla="*/ 307 w 125"/>
                <a:gd name="T1" fmla="*/ 480 h 87"/>
                <a:gd name="T2" fmla="*/ 272 w 125"/>
                <a:gd name="T3" fmla="*/ 501 h 87"/>
                <a:gd name="T4" fmla="*/ 214 w 125"/>
                <a:gd name="T5" fmla="*/ 560 h 87"/>
                <a:gd name="T6" fmla="*/ 202 w 125"/>
                <a:gd name="T7" fmla="*/ 427 h 87"/>
                <a:gd name="T8" fmla="*/ 188 w 125"/>
                <a:gd name="T9" fmla="*/ 412 h 87"/>
                <a:gd name="T10" fmla="*/ 177 w 125"/>
                <a:gd name="T11" fmla="*/ 367 h 87"/>
                <a:gd name="T12" fmla="*/ 157 w 125"/>
                <a:gd name="T13" fmla="*/ 386 h 87"/>
                <a:gd name="T14" fmla="*/ 143 w 125"/>
                <a:gd name="T15" fmla="*/ 455 h 87"/>
                <a:gd name="T16" fmla="*/ 117 w 125"/>
                <a:gd name="T17" fmla="*/ 480 h 87"/>
                <a:gd name="T18" fmla="*/ 102 w 125"/>
                <a:gd name="T19" fmla="*/ 501 h 87"/>
                <a:gd name="T20" fmla="*/ 77 w 125"/>
                <a:gd name="T21" fmla="*/ 501 h 87"/>
                <a:gd name="T22" fmla="*/ 55 w 125"/>
                <a:gd name="T23" fmla="*/ 515 h 87"/>
                <a:gd name="T24" fmla="*/ 42 w 125"/>
                <a:gd name="T25" fmla="*/ 501 h 87"/>
                <a:gd name="T26" fmla="*/ 55 w 125"/>
                <a:gd name="T27" fmla="*/ 427 h 87"/>
                <a:gd name="T28" fmla="*/ 62 w 125"/>
                <a:gd name="T29" fmla="*/ 347 h 87"/>
                <a:gd name="T30" fmla="*/ 47 w 125"/>
                <a:gd name="T31" fmla="*/ 301 h 87"/>
                <a:gd name="T32" fmla="*/ 20 w 125"/>
                <a:gd name="T33" fmla="*/ 272 h 87"/>
                <a:gd name="T34" fmla="*/ 0 w 125"/>
                <a:gd name="T35" fmla="*/ 225 h 87"/>
                <a:gd name="T36" fmla="*/ 42 w 125"/>
                <a:gd name="T37" fmla="*/ 137 h 87"/>
                <a:gd name="T38" fmla="*/ 90 w 125"/>
                <a:gd name="T39" fmla="*/ 48 h 87"/>
                <a:gd name="T40" fmla="*/ 117 w 125"/>
                <a:gd name="T41" fmla="*/ 0 h 87"/>
                <a:gd name="T42" fmla="*/ 180 w 125"/>
                <a:gd name="T43" fmla="*/ 0 h 87"/>
                <a:gd name="T44" fmla="*/ 229 w 125"/>
                <a:gd name="T45" fmla="*/ 75 h 87"/>
                <a:gd name="T46" fmla="*/ 177 w 125"/>
                <a:gd name="T47" fmla="*/ 107 h 87"/>
                <a:gd name="T48" fmla="*/ 117 w 125"/>
                <a:gd name="T49" fmla="*/ 146 h 87"/>
                <a:gd name="T50" fmla="*/ 125 w 125"/>
                <a:gd name="T51" fmla="*/ 225 h 87"/>
                <a:gd name="T52" fmla="*/ 193 w 125"/>
                <a:gd name="T53" fmla="*/ 245 h 87"/>
                <a:gd name="T54" fmla="*/ 272 w 125"/>
                <a:gd name="T55" fmla="*/ 257 h 87"/>
                <a:gd name="T56" fmla="*/ 301 w 125"/>
                <a:gd name="T57" fmla="*/ 347 h 87"/>
                <a:gd name="T58" fmla="*/ 332 w 125"/>
                <a:gd name="T59" fmla="*/ 367 h 87"/>
                <a:gd name="T60" fmla="*/ 369 w 125"/>
                <a:gd name="T61" fmla="*/ 480 h 87"/>
                <a:gd name="T62" fmla="*/ 352 w 125"/>
                <a:gd name="T63" fmla="*/ 501 h 87"/>
                <a:gd name="T64" fmla="*/ 325 w 125"/>
                <a:gd name="T65" fmla="*/ 480 h 87"/>
                <a:gd name="T66" fmla="*/ 307 w 125"/>
                <a:gd name="T67" fmla="*/ 480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prstDash val="solid"/>
              <a:round/>
              <a:headEnd/>
              <a:tailEnd/>
            </a:ln>
          </p:spPr>
          <p:txBody>
            <a:bodyPr/>
            <a:lstStyle/>
            <a:p>
              <a:endParaRPr lang="en-US"/>
            </a:p>
          </p:txBody>
        </p:sp>
        <p:sp>
          <p:nvSpPr>
            <p:cNvPr id="36155" name="Freeform 4601"/>
            <p:cNvSpPr>
              <a:spLocks/>
            </p:cNvSpPr>
            <p:nvPr/>
          </p:nvSpPr>
          <p:spPr bwMode="auto">
            <a:xfrm>
              <a:off x="3402" y="1635"/>
              <a:ext cx="255" cy="190"/>
            </a:xfrm>
            <a:custGeom>
              <a:avLst/>
              <a:gdLst>
                <a:gd name="T0" fmla="*/ 433 w 229"/>
                <a:gd name="T1" fmla="*/ 857 h 154"/>
                <a:gd name="T2" fmla="*/ 367 w 229"/>
                <a:gd name="T3" fmla="*/ 766 h 154"/>
                <a:gd name="T4" fmla="*/ 298 w 229"/>
                <a:gd name="T5" fmla="*/ 656 h 154"/>
                <a:gd name="T6" fmla="*/ 266 w 229"/>
                <a:gd name="T7" fmla="*/ 627 h 154"/>
                <a:gd name="T8" fmla="*/ 208 w 229"/>
                <a:gd name="T9" fmla="*/ 563 h 154"/>
                <a:gd name="T10" fmla="*/ 185 w 229"/>
                <a:gd name="T11" fmla="*/ 456 h 154"/>
                <a:gd name="T12" fmla="*/ 136 w 229"/>
                <a:gd name="T13" fmla="*/ 366 h 154"/>
                <a:gd name="T14" fmla="*/ 107 w 229"/>
                <a:gd name="T15" fmla="*/ 456 h 154"/>
                <a:gd name="T16" fmla="*/ 87 w 229"/>
                <a:gd name="T17" fmla="*/ 474 h 154"/>
                <a:gd name="T18" fmla="*/ 90 w 229"/>
                <a:gd name="T19" fmla="*/ 547 h 154"/>
                <a:gd name="T20" fmla="*/ 37 w 229"/>
                <a:gd name="T21" fmla="*/ 514 h 154"/>
                <a:gd name="T22" fmla="*/ 27 w 229"/>
                <a:gd name="T23" fmla="*/ 408 h 154"/>
                <a:gd name="T24" fmla="*/ 18 w 229"/>
                <a:gd name="T25" fmla="*/ 300 h 154"/>
                <a:gd name="T26" fmla="*/ 2 w 229"/>
                <a:gd name="T27" fmla="*/ 191 h 154"/>
                <a:gd name="T28" fmla="*/ 0 w 229"/>
                <a:gd name="T29" fmla="*/ 90 h 154"/>
                <a:gd name="T30" fmla="*/ 41 w 229"/>
                <a:gd name="T31" fmla="*/ 48 h 154"/>
                <a:gd name="T32" fmla="*/ 87 w 229"/>
                <a:gd name="T33" fmla="*/ 0 h 154"/>
                <a:gd name="T34" fmla="*/ 145 w 229"/>
                <a:gd name="T35" fmla="*/ 65 h 154"/>
                <a:gd name="T36" fmla="*/ 190 w 229"/>
                <a:gd name="T37" fmla="*/ 137 h 154"/>
                <a:gd name="T38" fmla="*/ 229 w 229"/>
                <a:gd name="T39" fmla="*/ 255 h 154"/>
                <a:gd name="T40" fmla="*/ 266 w 229"/>
                <a:gd name="T41" fmla="*/ 255 h 154"/>
                <a:gd name="T42" fmla="*/ 303 w 229"/>
                <a:gd name="T43" fmla="*/ 259 h 154"/>
                <a:gd name="T44" fmla="*/ 350 w 229"/>
                <a:gd name="T45" fmla="*/ 259 h 154"/>
                <a:gd name="T46" fmla="*/ 392 w 229"/>
                <a:gd name="T47" fmla="*/ 259 h 154"/>
                <a:gd name="T48" fmla="*/ 433 w 229"/>
                <a:gd name="T49" fmla="*/ 344 h 154"/>
                <a:gd name="T50" fmla="*/ 433 w 229"/>
                <a:gd name="T51" fmla="*/ 456 h 154"/>
                <a:gd name="T52" fmla="*/ 465 w 229"/>
                <a:gd name="T53" fmla="*/ 503 h 154"/>
                <a:gd name="T54" fmla="*/ 502 w 229"/>
                <a:gd name="T55" fmla="*/ 538 h 154"/>
                <a:gd name="T56" fmla="*/ 539 w 229"/>
                <a:gd name="T57" fmla="*/ 474 h 154"/>
                <a:gd name="T58" fmla="*/ 580 w 229"/>
                <a:gd name="T59" fmla="*/ 408 h 154"/>
                <a:gd name="T60" fmla="*/ 604 w 229"/>
                <a:gd name="T61" fmla="*/ 503 h 154"/>
                <a:gd name="T62" fmla="*/ 580 w 229"/>
                <a:gd name="T63" fmla="*/ 547 h 154"/>
                <a:gd name="T64" fmla="*/ 537 w 229"/>
                <a:gd name="T65" fmla="*/ 645 h 154"/>
                <a:gd name="T66" fmla="*/ 499 w 229"/>
                <a:gd name="T67" fmla="*/ 737 h 154"/>
                <a:gd name="T68" fmla="*/ 516 w 229"/>
                <a:gd name="T69" fmla="*/ 782 h 154"/>
                <a:gd name="T70" fmla="*/ 539 w 229"/>
                <a:gd name="T71" fmla="*/ 819 h 154"/>
                <a:gd name="T72" fmla="*/ 556 w 229"/>
                <a:gd name="T73" fmla="*/ 857 h 154"/>
                <a:gd name="T74" fmla="*/ 547 w 229"/>
                <a:gd name="T75" fmla="*/ 939 h 154"/>
                <a:gd name="T76" fmla="*/ 537 w 229"/>
                <a:gd name="T77" fmla="*/ 1020 h 154"/>
                <a:gd name="T78" fmla="*/ 489 w 229"/>
                <a:gd name="T79" fmla="*/ 998 h 154"/>
                <a:gd name="T80" fmla="*/ 452 w 229"/>
                <a:gd name="T81" fmla="*/ 988 h 154"/>
                <a:gd name="T82" fmla="*/ 433 w 229"/>
                <a:gd name="T83" fmla="*/ 857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prstDash val="solid"/>
              <a:round/>
              <a:headEnd/>
              <a:tailEnd/>
            </a:ln>
          </p:spPr>
          <p:txBody>
            <a:bodyPr/>
            <a:lstStyle/>
            <a:p>
              <a:endParaRPr lang="en-US"/>
            </a:p>
          </p:txBody>
        </p:sp>
        <p:sp>
          <p:nvSpPr>
            <p:cNvPr id="36156" name="Freeform 4602"/>
            <p:cNvSpPr>
              <a:spLocks/>
            </p:cNvSpPr>
            <p:nvPr/>
          </p:nvSpPr>
          <p:spPr bwMode="auto">
            <a:xfrm>
              <a:off x="2843" y="1714"/>
              <a:ext cx="40" cy="32"/>
            </a:xfrm>
            <a:custGeom>
              <a:avLst/>
              <a:gdLst>
                <a:gd name="T0" fmla="*/ 24 w 36"/>
                <a:gd name="T1" fmla="*/ 169 h 26"/>
                <a:gd name="T2" fmla="*/ 0 w 36"/>
                <a:gd name="T3" fmla="*/ 48 h 26"/>
                <a:gd name="T4" fmla="*/ 14 w 36"/>
                <a:gd name="T5" fmla="*/ 48 h 26"/>
                <a:gd name="T6" fmla="*/ 14 w 36"/>
                <a:gd name="T7" fmla="*/ 32 h 26"/>
                <a:gd name="T8" fmla="*/ 24 w 36"/>
                <a:gd name="T9" fmla="*/ 2 h 26"/>
                <a:gd name="T10" fmla="*/ 30 w 36"/>
                <a:gd name="T11" fmla="*/ 32 h 26"/>
                <a:gd name="T12" fmla="*/ 40 w 36"/>
                <a:gd name="T13" fmla="*/ 0 h 26"/>
                <a:gd name="T14" fmla="*/ 44 w 36"/>
                <a:gd name="T15" fmla="*/ 0 h 26"/>
                <a:gd name="T16" fmla="*/ 57 w 36"/>
                <a:gd name="T17" fmla="*/ 2 h 26"/>
                <a:gd name="T18" fmla="*/ 57 w 36"/>
                <a:gd name="T19" fmla="*/ 0 h 26"/>
                <a:gd name="T20" fmla="*/ 67 w 36"/>
                <a:gd name="T21" fmla="*/ 0 h 26"/>
                <a:gd name="T22" fmla="*/ 79 w 36"/>
                <a:gd name="T23" fmla="*/ 32 h 26"/>
                <a:gd name="T24" fmla="*/ 88 w 36"/>
                <a:gd name="T25" fmla="*/ 2 h 26"/>
                <a:gd name="T26" fmla="*/ 91 w 36"/>
                <a:gd name="T27" fmla="*/ 32 h 26"/>
                <a:gd name="T28" fmla="*/ 91 w 36"/>
                <a:gd name="T29" fmla="*/ 119 h 26"/>
                <a:gd name="T30" fmla="*/ 24 w 36"/>
                <a:gd name="T31" fmla="*/ 169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prstDash val="solid"/>
              <a:round/>
              <a:headEnd/>
              <a:tailEnd/>
            </a:ln>
          </p:spPr>
          <p:txBody>
            <a:bodyPr/>
            <a:lstStyle/>
            <a:p>
              <a:endParaRPr lang="en-US"/>
            </a:p>
          </p:txBody>
        </p:sp>
        <p:sp>
          <p:nvSpPr>
            <p:cNvPr id="36157" name="Freeform 4603"/>
            <p:cNvSpPr>
              <a:spLocks/>
            </p:cNvSpPr>
            <p:nvPr/>
          </p:nvSpPr>
          <p:spPr bwMode="auto">
            <a:xfrm>
              <a:off x="2876" y="1673"/>
              <a:ext cx="94" cy="64"/>
            </a:xfrm>
            <a:custGeom>
              <a:avLst/>
              <a:gdLst>
                <a:gd name="T0" fmla="*/ 14 w 85"/>
                <a:gd name="T1" fmla="*/ 32 h 52"/>
                <a:gd name="T2" fmla="*/ 0 w 85"/>
                <a:gd name="T3" fmla="*/ 0 h 52"/>
                <a:gd name="T4" fmla="*/ 0 w 85"/>
                <a:gd name="T5" fmla="*/ 59 h 52"/>
                <a:gd name="T6" fmla="*/ 14 w 85"/>
                <a:gd name="T7" fmla="*/ 137 h 52"/>
                <a:gd name="T8" fmla="*/ 0 w 85"/>
                <a:gd name="T9" fmla="*/ 180 h 52"/>
                <a:gd name="T10" fmla="*/ 14 w 85"/>
                <a:gd name="T11" fmla="*/ 225 h 52"/>
                <a:gd name="T12" fmla="*/ 17 w 85"/>
                <a:gd name="T13" fmla="*/ 245 h 52"/>
                <a:gd name="T14" fmla="*/ 17 w 85"/>
                <a:gd name="T15" fmla="*/ 336 h 52"/>
                <a:gd name="T16" fmla="*/ 56 w 85"/>
                <a:gd name="T17" fmla="*/ 329 h 52"/>
                <a:gd name="T18" fmla="*/ 123 w 85"/>
                <a:gd name="T19" fmla="*/ 336 h 52"/>
                <a:gd name="T20" fmla="*/ 136 w 85"/>
                <a:gd name="T21" fmla="*/ 290 h 52"/>
                <a:gd name="T22" fmla="*/ 144 w 85"/>
                <a:gd name="T23" fmla="*/ 290 h 52"/>
                <a:gd name="T24" fmla="*/ 144 w 85"/>
                <a:gd name="T25" fmla="*/ 257 h 52"/>
                <a:gd name="T26" fmla="*/ 195 w 85"/>
                <a:gd name="T27" fmla="*/ 245 h 52"/>
                <a:gd name="T28" fmla="*/ 187 w 85"/>
                <a:gd name="T29" fmla="*/ 199 h 52"/>
                <a:gd name="T30" fmla="*/ 192 w 85"/>
                <a:gd name="T31" fmla="*/ 169 h 52"/>
                <a:gd name="T32" fmla="*/ 207 w 85"/>
                <a:gd name="T33" fmla="*/ 90 h 52"/>
                <a:gd name="T34" fmla="*/ 209 w 85"/>
                <a:gd name="T35" fmla="*/ 48 h 52"/>
                <a:gd name="T36" fmla="*/ 144 w 85"/>
                <a:gd name="T37" fmla="*/ 2 h 52"/>
                <a:gd name="T38" fmla="*/ 88 w 85"/>
                <a:gd name="T39" fmla="*/ 59 h 52"/>
                <a:gd name="T40" fmla="*/ 46 w 85"/>
                <a:gd name="T41" fmla="*/ 32 h 52"/>
                <a:gd name="T42" fmla="*/ 14 w 85"/>
                <a:gd name="T43" fmla="*/ 32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36158" name="Freeform 4604"/>
            <p:cNvSpPr>
              <a:spLocks/>
            </p:cNvSpPr>
            <p:nvPr/>
          </p:nvSpPr>
          <p:spPr bwMode="auto">
            <a:xfrm>
              <a:off x="2826" y="1708"/>
              <a:ext cx="27" cy="64"/>
            </a:xfrm>
            <a:custGeom>
              <a:avLst/>
              <a:gdLst>
                <a:gd name="T0" fmla="*/ 0 w 24"/>
                <a:gd name="T1" fmla="*/ 76 h 52"/>
                <a:gd name="T2" fmla="*/ 3 w 24"/>
                <a:gd name="T3" fmla="*/ 229 h 52"/>
                <a:gd name="T4" fmla="*/ 42 w 24"/>
                <a:gd name="T5" fmla="*/ 336 h 52"/>
                <a:gd name="T6" fmla="*/ 48 w 24"/>
                <a:gd name="T7" fmla="*/ 315 h 52"/>
                <a:gd name="T8" fmla="*/ 69 w 24"/>
                <a:gd name="T9" fmla="*/ 217 h 52"/>
                <a:gd name="T10" fmla="*/ 69 w 24"/>
                <a:gd name="T11" fmla="*/ 199 h 52"/>
                <a:gd name="T12" fmla="*/ 42 w 24"/>
                <a:gd name="T13" fmla="*/ 76 h 52"/>
                <a:gd name="T14" fmla="*/ 37 w 24"/>
                <a:gd name="T15" fmla="*/ 21 h 52"/>
                <a:gd name="T16" fmla="*/ 3 w 24"/>
                <a:gd name="T17" fmla="*/ 0 h 52"/>
                <a:gd name="T18" fmla="*/ 0 w 24"/>
                <a:gd name="T19" fmla="*/ 76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prstDash val="solid"/>
              <a:round/>
              <a:headEnd/>
              <a:tailEnd/>
            </a:ln>
          </p:spPr>
          <p:txBody>
            <a:bodyPr/>
            <a:lstStyle/>
            <a:p>
              <a:endParaRPr lang="en-US"/>
            </a:p>
          </p:txBody>
        </p:sp>
        <p:sp>
          <p:nvSpPr>
            <p:cNvPr id="36159" name="Freeform 4605"/>
            <p:cNvSpPr>
              <a:spLocks/>
            </p:cNvSpPr>
            <p:nvPr/>
          </p:nvSpPr>
          <p:spPr bwMode="auto">
            <a:xfrm>
              <a:off x="3204" y="1729"/>
              <a:ext cx="75" cy="58"/>
            </a:xfrm>
            <a:custGeom>
              <a:avLst/>
              <a:gdLst>
                <a:gd name="T0" fmla="*/ 27 w 67"/>
                <a:gd name="T1" fmla="*/ 48 h 47"/>
                <a:gd name="T2" fmla="*/ 0 w 67"/>
                <a:gd name="T3" fmla="*/ 0 h 47"/>
                <a:gd name="T4" fmla="*/ 62 w 67"/>
                <a:gd name="T5" fmla="*/ 0 h 47"/>
                <a:gd name="T6" fmla="*/ 118 w 67"/>
                <a:gd name="T7" fmla="*/ 2 h 47"/>
                <a:gd name="T8" fmla="*/ 160 w 67"/>
                <a:gd name="T9" fmla="*/ 32 h 47"/>
                <a:gd name="T10" fmla="*/ 150 w 67"/>
                <a:gd name="T11" fmla="*/ 122 h 47"/>
                <a:gd name="T12" fmla="*/ 168 w 67"/>
                <a:gd name="T13" fmla="*/ 151 h 47"/>
                <a:gd name="T14" fmla="*/ 160 w 67"/>
                <a:gd name="T15" fmla="*/ 186 h 47"/>
                <a:gd name="T16" fmla="*/ 186 w 67"/>
                <a:gd name="T17" fmla="*/ 279 h 47"/>
                <a:gd name="T18" fmla="*/ 168 w 67"/>
                <a:gd name="T19" fmla="*/ 315 h 47"/>
                <a:gd name="T20" fmla="*/ 160 w 67"/>
                <a:gd name="T21" fmla="*/ 279 h 47"/>
                <a:gd name="T22" fmla="*/ 150 w 67"/>
                <a:gd name="T23" fmla="*/ 259 h 47"/>
                <a:gd name="T24" fmla="*/ 146 w 67"/>
                <a:gd name="T25" fmla="*/ 255 h 47"/>
                <a:gd name="T26" fmla="*/ 132 w 67"/>
                <a:gd name="T27" fmla="*/ 255 h 47"/>
                <a:gd name="T28" fmla="*/ 118 w 67"/>
                <a:gd name="T29" fmla="*/ 230 h 47"/>
                <a:gd name="T30" fmla="*/ 114 w 67"/>
                <a:gd name="T31" fmla="*/ 230 h 47"/>
                <a:gd name="T32" fmla="*/ 99 w 67"/>
                <a:gd name="T33" fmla="*/ 230 h 47"/>
                <a:gd name="T34" fmla="*/ 62 w 67"/>
                <a:gd name="T35" fmla="*/ 186 h 47"/>
                <a:gd name="T36" fmla="*/ 48 w 67"/>
                <a:gd name="T37" fmla="*/ 122 h 47"/>
                <a:gd name="T38" fmla="*/ 27 w 67"/>
                <a:gd name="T39" fmla="*/ 48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prstDash val="solid"/>
              <a:round/>
              <a:headEnd/>
              <a:tailEnd/>
            </a:ln>
          </p:spPr>
          <p:txBody>
            <a:bodyPr/>
            <a:lstStyle/>
            <a:p>
              <a:endParaRPr lang="en-US"/>
            </a:p>
          </p:txBody>
        </p:sp>
        <p:sp>
          <p:nvSpPr>
            <p:cNvPr id="36160" name="Freeform 4606"/>
            <p:cNvSpPr>
              <a:spLocks/>
            </p:cNvSpPr>
            <p:nvPr/>
          </p:nvSpPr>
          <p:spPr bwMode="auto">
            <a:xfrm>
              <a:off x="3267" y="1722"/>
              <a:ext cx="65" cy="77"/>
            </a:xfrm>
            <a:custGeom>
              <a:avLst/>
              <a:gdLst>
                <a:gd name="T0" fmla="*/ 28 w 59"/>
                <a:gd name="T1" fmla="*/ 327 h 62"/>
                <a:gd name="T2" fmla="*/ 2 w 59"/>
                <a:gd name="T3" fmla="*/ 230 h 62"/>
                <a:gd name="T4" fmla="*/ 17 w 59"/>
                <a:gd name="T5" fmla="*/ 196 h 62"/>
                <a:gd name="T6" fmla="*/ 0 w 59"/>
                <a:gd name="T7" fmla="*/ 168 h 62"/>
                <a:gd name="T8" fmla="*/ 2 w 59"/>
                <a:gd name="T9" fmla="*/ 71 h 62"/>
                <a:gd name="T10" fmla="*/ 17 w 59"/>
                <a:gd name="T11" fmla="*/ 0 h 62"/>
                <a:gd name="T12" fmla="*/ 74 w 59"/>
                <a:gd name="T13" fmla="*/ 32 h 62"/>
                <a:gd name="T14" fmla="*/ 95 w 59"/>
                <a:gd name="T15" fmla="*/ 119 h 62"/>
                <a:gd name="T16" fmla="*/ 142 w 59"/>
                <a:gd name="T17" fmla="*/ 196 h 62"/>
                <a:gd name="T18" fmla="*/ 120 w 59"/>
                <a:gd name="T19" fmla="*/ 196 h 62"/>
                <a:gd name="T20" fmla="*/ 109 w 59"/>
                <a:gd name="T21" fmla="*/ 353 h 62"/>
                <a:gd name="T22" fmla="*/ 109 w 59"/>
                <a:gd name="T23" fmla="*/ 438 h 62"/>
                <a:gd name="T24" fmla="*/ 74 w 59"/>
                <a:gd name="T25" fmla="*/ 370 h 62"/>
                <a:gd name="T26" fmla="*/ 78 w 59"/>
                <a:gd name="T27" fmla="*/ 327 h 62"/>
                <a:gd name="T28" fmla="*/ 67 w 59"/>
                <a:gd name="T29" fmla="*/ 284 h 62"/>
                <a:gd name="T30" fmla="*/ 28 w 59"/>
                <a:gd name="T31" fmla="*/ 327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prstDash val="solid"/>
              <a:round/>
              <a:headEnd/>
              <a:tailEnd/>
            </a:ln>
          </p:spPr>
          <p:txBody>
            <a:bodyPr/>
            <a:lstStyle/>
            <a:p>
              <a:endParaRPr lang="en-US"/>
            </a:p>
          </p:txBody>
        </p:sp>
        <p:sp>
          <p:nvSpPr>
            <p:cNvPr id="36161" name="Freeform 4607"/>
            <p:cNvSpPr>
              <a:spLocks/>
            </p:cNvSpPr>
            <p:nvPr/>
          </p:nvSpPr>
          <p:spPr bwMode="auto">
            <a:xfrm>
              <a:off x="3245" y="1772"/>
              <a:ext cx="29" cy="17"/>
            </a:xfrm>
            <a:custGeom>
              <a:avLst/>
              <a:gdLst>
                <a:gd name="T0" fmla="*/ 69 w 26"/>
                <a:gd name="T1" fmla="*/ 72 h 14"/>
                <a:gd name="T2" fmla="*/ 50 w 26"/>
                <a:gd name="T3" fmla="*/ 84 h 14"/>
                <a:gd name="T4" fmla="*/ 2 w 26"/>
                <a:gd name="T5" fmla="*/ 28 h 14"/>
                <a:gd name="T6" fmla="*/ 0 w 26"/>
                <a:gd name="T7" fmla="*/ 0 h 14"/>
                <a:gd name="T8" fmla="*/ 0 w 26"/>
                <a:gd name="T9" fmla="*/ 0 h 14"/>
                <a:gd name="T10" fmla="*/ 15 w 26"/>
                <a:gd name="T11" fmla="*/ 0 h 14"/>
                <a:gd name="T12" fmla="*/ 19 w 26"/>
                <a:gd name="T13" fmla="*/ 0 h 14"/>
                <a:gd name="T14" fmla="*/ 32 w 26"/>
                <a:gd name="T15" fmla="*/ 19 h 14"/>
                <a:gd name="T16" fmla="*/ 45 w 26"/>
                <a:gd name="T17" fmla="*/ 19 h 14"/>
                <a:gd name="T18" fmla="*/ 50 w 26"/>
                <a:gd name="T19" fmla="*/ 28 h 14"/>
                <a:gd name="T20" fmla="*/ 56 w 26"/>
                <a:gd name="T21" fmla="*/ 41 h 14"/>
                <a:gd name="T22" fmla="*/ 69 w 26"/>
                <a:gd name="T23" fmla="*/ 72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prstDash val="solid"/>
              <a:round/>
              <a:headEnd/>
              <a:tailEnd/>
            </a:ln>
          </p:spPr>
          <p:txBody>
            <a:bodyPr/>
            <a:lstStyle/>
            <a:p>
              <a:endParaRPr lang="en-US"/>
            </a:p>
          </p:txBody>
        </p:sp>
        <p:sp>
          <p:nvSpPr>
            <p:cNvPr id="36162" name="Freeform 4608"/>
            <p:cNvSpPr>
              <a:spLocks/>
            </p:cNvSpPr>
            <p:nvPr/>
          </p:nvSpPr>
          <p:spPr bwMode="auto">
            <a:xfrm>
              <a:off x="2843" y="1729"/>
              <a:ext cx="101" cy="111"/>
            </a:xfrm>
            <a:custGeom>
              <a:avLst/>
              <a:gdLst>
                <a:gd name="T0" fmla="*/ 48 w 90"/>
                <a:gd name="T1" fmla="*/ 315 h 90"/>
                <a:gd name="T2" fmla="*/ 15 w 90"/>
                <a:gd name="T3" fmla="*/ 279 h 90"/>
                <a:gd name="T4" fmla="*/ 0 w 90"/>
                <a:gd name="T5" fmla="*/ 228 h 90"/>
                <a:gd name="T6" fmla="*/ 3 w 90"/>
                <a:gd name="T7" fmla="*/ 207 h 90"/>
                <a:gd name="T8" fmla="*/ 27 w 90"/>
                <a:gd name="T9" fmla="*/ 110 h 90"/>
                <a:gd name="T10" fmla="*/ 27 w 90"/>
                <a:gd name="T11" fmla="*/ 90 h 90"/>
                <a:gd name="T12" fmla="*/ 102 w 90"/>
                <a:gd name="T13" fmla="*/ 48 h 90"/>
                <a:gd name="T14" fmla="*/ 146 w 90"/>
                <a:gd name="T15" fmla="*/ 32 h 90"/>
                <a:gd name="T16" fmla="*/ 222 w 90"/>
                <a:gd name="T17" fmla="*/ 48 h 90"/>
                <a:gd name="T18" fmla="*/ 233 w 90"/>
                <a:gd name="T19" fmla="*/ 0 h 90"/>
                <a:gd name="T20" fmla="*/ 249 w 90"/>
                <a:gd name="T21" fmla="*/ 0 h 90"/>
                <a:gd name="T22" fmla="*/ 255 w 90"/>
                <a:gd name="T23" fmla="*/ 32 h 90"/>
                <a:gd name="T24" fmla="*/ 233 w 90"/>
                <a:gd name="T25" fmla="*/ 110 h 90"/>
                <a:gd name="T26" fmla="*/ 186 w 90"/>
                <a:gd name="T27" fmla="*/ 80 h 90"/>
                <a:gd name="T28" fmla="*/ 146 w 90"/>
                <a:gd name="T29" fmla="*/ 122 h 90"/>
                <a:gd name="T30" fmla="*/ 166 w 90"/>
                <a:gd name="T31" fmla="*/ 169 h 90"/>
                <a:gd name="T32" fmla="*/ 146 w 90"/>
                <a:gd name="T33" fmla="*/ 169 h 90"/>
                <a:gd name="T34" fmla="*/ 146 w 90"/>
                <a:gd name="T35" fmla="*/ 185 h 90"/>
                <a:gd name="T36" fmla="*/ 135 w 90"/>
                <a:gd name="T37" fmla="*/ 185 h 90"/>
                <a:gd name="T38" fmla="*/ 143 w 90"/>
                <a:gd name="T39" fmla="*/ 207 h 90"/>
                <a:gd name="T40" fmla="*/ 116 w 90"/>
                <a:gd name="T41" fmla="*/ 122 h 90"/>
                <a:gd name="T42" fmla="*/ 102 w 90"/>
                <a:gd name="T43" fmla="*/ 150 h 90"/>
                <a:gd name="T44" fmla="*/ 120 w 90"/>
                <a:gd name="T45" fmla="*/ 255 h 90"/>
                <a:gd name="T46" fmla="*/ 128 w 90"/>
                <a:gd name="T47" fmla="*/ 300 h 90"/>
                <a:gd name="T48" fmla="*/ 116 w 90"/>
                <a:gd name="T49" fmla="*/ 279 h 90"/>
                <a:gd name="T50" fmla="*/ 116 w 90"/>
                <a:gd name="T51" fmla="*/ 315 h 90"/>
                <a:gd name="T52" fmla="*/ 107 w 90"/>
                <a:gd name="T53" fmla="*/ 319 h 90"/>
                <a:gd name="T54" fmla="*/ 166 w 90"/>
                <a:gd name="T55" fmla="*/ 424 h 90"/>
                <a:gd name="T56" fmla="*/ 162 w 90"/>
                <a:gd name="T57" fmla="*/ 451 h 90"/>
                <a:gd name="T58" fmla="*/ 143 w 90"/>
                <a:gd name="T59" fmla="*/ 434 h 90"/>
                <a:gd name="T60" fmla="*/ 135 w 90"/>
                <a:gd name="T61" fmla="*/ 434 h 90"/>
                <a:gd name="T62" fmla="*/ 143 w 90"/>
                <a:gd name="T63" fmla="*/ 500 h 90"/>
                <a:gd name="T64" fmla="*/ 120 w 90"/>
                <a:gd name="T65" fmla="*/ 500 h 90"/>
                <a:gd name="T66" fmla="*/ 135 w 90"/>
                <a:gd name="T67" fmla="*/ 594 h 90"/>
                <a:gd name="T68" fmla="*/ 116 w 90"/>
                <a:gd name="T69" fmla="*/ 574 h 90"/>
                <a:gd name="T70" fmla="*/ 102 w 90"/>
                <a:gd name="T71" fmla="*/ 594 h 90"/>
                <a:gd name="T72" fmla="*/ 89 w 90"/>
                <a:gd name="T73" fmla="*/ 546 h 90"/>
                <a:gd name="T74" fmla="*/ 83 w 90"/>
                <a:gd name="T75" fmla="*/ 574 h 90"/>
                <a:gd name="T76" fmla="*/ 62 w 90"/>
                <a:gd name="T77" fmla="*/ 474 h 90"/>
                <a:gd name="T78" fmla="*/ 54 w 90"/>
                <a:gd name="T79" fmla="*/ 424 h 90"/>
                <a:gd name="T80" fmla="*/ 89 w 90"/>
                <a:gd name="T81" fmla="*/ 391 h 90"/>
                <a:gd name="T82" fmla="*/ 128 w 90"/>
                <a:gd name="T83" fmla="*/ 424 h 90"/>
                <a:gd name="T84" fmla="*/ 128 w 90"/>
                <a:gd name="T85" fmla="*/ 405 h 90"/>
                <a:gd name="T86" fmla="*/ 102 w 90"/>
                <a:gd name="T87" fmla="*/ 376 h 90"/>
                <a:gd name="T88" fmla="*/ 62 w 90"/>
                <a:gd name="T89" fmla="*/ 376 h 90"/>
                <a:gd name="T90" fmla="*/ 48 w 90"/>
                <a:gd name="T91" fmla="*/ 376 h 90"/>
                <a:gd name="T92" fmla="*/ 34 w 90"/>
                <a:gd name="T93" fmla="*/ 315 h 90"/>
                <a:gd name="T94" fmla="*/ 48 w 90"/>
                <a:gd name="T95" fmla="*/ 315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prstDash val="solid"/>
              <a:round/>
              <a:headEnd/>
              <a:tailEnd/>
            </a:ln>
          </p:spPr>
          <p:txBody>
            <a:bodyPr/>
            <a:lstStyle/>
            <a:p>
              <a:endParaRPr lang="en-US"/>
            </a:p>
          </p:txBody>
        </p:sp>
        <p:sp>
          <p:nvSpPr>
            <p:cNvPr id="36163" name="Freeform 4609"/>
            <p:cNvSpPr>
              <a:spLocks/>
            </p:cNvSpPr>
            <p:nvPr/>
          </p:nvSpPr>
          <p:spPr bwMode="auto">
            <a:xfrm>
              <a:off x="2906" y="1864"/>
              <a:ext cx="49" cy="11"/>
            </a:xfrm>
            <a:custGeom>
              <a:avLst/>
              <a:gdLst>
                <a:gd name="T0" fmla="*/ 99 w 43"/>
                <a:gd name="T1" fmla="*/ 24 h 9"/>
                <a:gd name="T2" fmla="*/ 32 w 43"/>
                <a:gd name="T3" fmla="*/ 0 h 9"/>
                <a:gd name="T4" fmla="*/ 3 w 43"/>
                <a:gd name="T5" fmla="*/ 0 h 9"/>
                <a:gd name="T6" fmla="*/ 0 w 43"/>
                <a:gd name="T7" fmla="*/ 24 h 9"/>
                <a:gd name="T8" fmla="*/ 46 w 43"/>
                <a:gd name="T9" fmla="*/ 43 h 9"/>
                <a:gd name="T10" fmla="*/ 99 w 43"/>
                <a:gd name="T11" fmla="*/ 53 h 9"/>
                <a:gd name="T12" fmla="*/ 140 w 43"/>
                <a:gd name="T13" fmla="*/ 24 h 9"/>
                <a:gd name="T14" fmla="*/ 99 w 43"/>
                <a:gd name="T15" fmla="*/ 24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prstDash val="solid"/>
              <a:round/>
              <a:headEnd/>
              <a:tailEnd/>
            </a:ln>
          </p:spPr>
          <p:txBody>
            <a:bodyPr/>
            <a:lstStyle/>
            <a:p>
              <a:endParaRPr lang="en-US"/>
            </a:p>
          </p:txBody>
        </p:sp>
        <p:sp>
          <p:nvSpPr>
            <p:cNvPr id="36164" name="Freeform 4610"/>
            <p:cNvSpPr>
              <a:spLocks/>
            </p:cNvSpPr>
            <p:nvPr/>
          </p:nvSpPr>
          <p:spPr bwMode="auto">
            <a:xfrm>
              <a:off x="2892" y="1787"/>
              <a:ext cx="26" cy="21"/>
            </a:xfrm>
            <a:custGeom>
              <a:avLst/>
              <a:gdLst>
                <a:gd name="T0" fmla="*/ 100 w 22"/>
                <a:gd name="T1" fmla="*/ 115 h 17"/>
                <a:gd name="T2" fmla="*/ 46 w 22"/>
                <a:gd name="T3" fmla="*/ 32 h 17"/>
                <a:gd name="T4" fmla="*/ 0 w 22"/>
                <a:gd name="T5" fmla="*/ 0 h 17"/>
                <a:gd name="T6" fmla="*/ 46 w 22"/>
                <a:gd name="T7" fmla="*/ 49 h 17"/>
                <a:gd name="T8" fmla="*/ 100 w 22"/>
                <a:gd name="T9" fmla="*/ 115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7">
                  <a:moveTo>
                    <a:pt x="22" y="17"/>
                  </a:moveTo>
                  <a:lnTo>
                    <a:pt x="10" y="5"/>
                  </a:lnTo>
                  <a:lnTo>
                    <a:pt x="0" y="0"/>
                  </a:lnTo>
                  <a:lnTo>
                    <a:pt x="10" y="7"/>
                  </a:lnTo>
                  <a:lnTo>
                    <a:pt x="22" y="17"/>
                  </a:lnTo>
                  <a:close/>
                </a:path>
              </a:pathLst>
            </a:custGeom>
            <a:solidFill>
              <a:srgbClr val="0033CC"/>
            </a:solidFill>
            <a:ln w="3175">
              <a:solidFill>
                <a:srgbClr val="000000"/>
              </a:solidFill>
              <a:prstDash val="solid"/>
              <a:round/>
              <a:headEnd/>
              <a:tailEnd/>
            </a:ln>
          </p:spPr>
          <p:txBody>
            <a:bodyPr/>
            <a:lstStyle/>
            <a:p>
              <a:endParaRPr lang="en-US"/>
            </a:p>
          </p:txBody>
        </p:sp>
        <p:sp>
          <p:nvSpPr>
            <p:cNvPr id="36165" name="Freeform 4611"/>
            <p:cNvSpPr>
              <a:spLocks/>
            </p:cNvSpPr>
            <p:nvPr/>
          </p:nvSpPr>
          <p:spPr bwMode="auto">
            <a:xfrm>
              <a:off x="2938" y="1778"/>
              <a:ext cx="10" cy="6"/>
            </a:xfrm>
            <a:custGeom>
              <a:avLst/>
              <a:gdLst>
                <a:gd name="T0" fmla="*/ 22 w 9"/>
                <a:gd name="T1" fmla="*/ 24 h 5"/>
                <a:gd name="T2" fmla="*/ 2 w 9"/>
                <a:gd name="T3" fmla="*/ 2 h 5"/>
                <a:gd name="T4" fmla="*/ 0 w 9"/>
                <a:gd name="T5" fmla="*/ 0 h 5"/>
                <a:gd name="T6" fmla="*/ 18 w 9"/>
                <a:gd name="T7" fmla="*/ 2 h 5"/>
                <a:gd name="T8" fmla="*/ 22 w 9"/>
                <a:gd name="T9" fmla="*/ 24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5"/>
                  </a:moveTo>
                  <a:lnTo>
                    <a:pt x="2" y="2"/>
                  </a:lnTo>
                  <a:lnTo>
                    <a:pt x="0" y="0"/>
                  </a:lnTo>
                  <a:lnTo>
                    <a:pt x="7" y="2"/>
                  </a:lnTo>
                  <a:lnTo>
                    <a:pt x="9" y="5"/>
                  </a:lnTo>
                  <a:close/>
                </a:path>
              </a:pathLst>
            </a:custGeom>
            <a:solidFill>
              <a:srgbClr val="C0C0C0"/>
            </a:solidFill>
            <a:ln w="3175">
              <a:solidFill>
                <a:srgbClr val="000000"/>
              </a:solidFill>
              <a:prstDash val="solid"/>
              <a:round/>
              <a:headEnd/>
              <a:tailEnd/>
            </a:ln>
          </p:spPr>
          <p:txBody>
            <a:bodyPr/>
            <a:lstStyle/>
            <a:p>
              <a:endParaRPr lang="en-US"/>
            </a:p>
          </p:txBody>
        </p:sp>
        <p:sp>
          <p:nvSpPr>
            <p:cNvPr id="36166" name="Freeform 4612"/>
            <p:cNvSpPr>
              <a:spLocks/>
            </p:cNvSpPr>
            <p:nvPr/>
          </p:nvSpPr>
          <p:spPr bwMode="auto">
            <a:xfrm>
              <a:off x="2851" y="1802"/>
              <a:ext cx="4" cy="6"/>
            </a:xfrm>
            <a:custGeom>
              <a:avLst/>
              <a:gdLst>
                <a:gd name="T0" fmla="*/ 0 w 4"/>
                <a:gd name="T1" fmla="*/ 0 h 5"/>
                <a:gd name="T2" fmla="*/ 4 w 4"/>
                <a:gd name="T3" fmla="*/ 2 h 5"/>
                <a:gd name="T4" fmla="*/ 0 w 4"/>
                <a:gd name="T5" fmla="*/ 24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4" y="2"/>
                  </a:lnTo>
                  <a:lnTo>
                    <a:pt x="0" y="5"/>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36167" name="Freeform 4613"/>
            <p:cNvSpPr>
              <a:spLocks/>
            </p:cNvSpPr>
            <p:nvPr/>
          </p:nvSpPr>
          <p:spPr bwMode="auto">
            <a:xfrm>
              <a:off x="2941" y="1796"/>
              <a:ext cx="3" cy="6"/>
            </a:xfrm>
            <a:custGeom>
              <a:avLst/>
              <a:gdLst>
                <a:gd name="T0" fmla="*/ 93 w 2"/>
                <a:gd name="T1" fmla="*/ 0 h 5"/>
                <a:gd name="T2" fmla="*/ 0 w 2"/>
                <a:gd name="T3" fmla="*/ 24 h 5"/>
                <a:gd name="T4" fmla="*/ 0 w 2"/>
                <a:gd name="T5" fmla="*/ 0 h 5"/>
                <a:gd name="T6" fmla="*/ 93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0"/>
                  </a:moveTo>
                  <a:lnTo>
                    <a:pt x="0" y="5"/>
                  </a:ln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6168" name="Freeform 4614"/>
            <p:cNvSpPr>
              <a:spLocks/>
            </p:cNvSpPr>
            <p:nvPr/>
          </p:nvSpPr>
          <p:spPr bwMode="auto">
            <a:xfrm>
              <a:off x="2623" y="1615"/>
              <a:ext cx="190" cy="196"/>
            </a:xfrm>
            <a:custGeom>
              <a:avLst/>
              <a:gdLst>
                <a:gd name="T0" fmla="*/ 257 w 170"/>
                <a:gd name="T1" fmla="*/ 26 h 158"/>
                <a:gd name="T2" fmla="*/ 201 w 170"/>
                <a:gd name="T3" fmla="*/ 0 h 158"/>
                <a:gd name="T4" fmla="*/ 162 w 170"/>
                <a:gd name="T5" fmla="*/ 2 h 158"/>
                <a:gd name="T6" fmla="*/ 135 w 170"/>
                <a:gd name="T7" fmla="*/ 0 h 158"/>
                <a:gd name="T8" fmla="*/ 135 w 170"/>
                <a:gd name="T9" fmla="*/ 2 h 158"/>
                <a:gd name="T10" fmla="*/ 130 w 170"/>
                <a:gd name="T11" fmla="*/ 26 h 158"/>
                <a:gd name="T12" fmla="*/ 117 w 170"/>
                <a:gd name="T13" fmla="*/ 62 h 158"/>
                <a:gd name="T14" fmla="*/ 89 w 170"/>
                <a:gd name="T15" fmla="*/ 62 h 158"/>
                <a:gd name="T16" fmla="*/ 76 w 170"/>
                <a:gd name="T17" fmla="*/ 110 h 158"/>
                <a:gd name="T18" fmla="*/ 50 w 170"/>
                <a:gd name="T19" fmla="*/ 62 h 158"/>
                <a:gd name="T20" fmla="*/ 32 w 170"/>
                <a:gd name="T21" fmla="*/ 110 h 158"/>
                <a:gd name="T22" fmla="*/ 2 w 170"/>
                <a:gd name="T23" fmla="*/ 110 h 158"/>
                <a:gd name="T24" fmla="*/ 2 w 170"/>
                <a:gd name="T25" fmla="*/ 165 h 158"/>
                <a:gd name="T26" fmla="*/ 0 w 170"/>
                <a:gd name="T27" fmla="*/ 207 h 158"/>
                <a:gd name="T28" fmla="*/ 0 w 170"/>
                <a:gd name="T29" fmla="*/ 243 h 158"/>
                <a:gd name="T30" fmla="*/ 0 w 170"/>
                <a:gd name="T31" fmla="*/ 294 h 158"/>
                <a:gd name="T32" fmla="*/ 32 w 170"/>
                <a:gd name="T33" fmla="*/ 324 h 158"/>
                <a:gd name="T34" fmla="*/ 32 w 170"/>
                <a:gd name="T35" fmla="*/ 376 h 158"/>
                <a:gd name="T36" fmla="*/ 66 w 170"/>
                <a:gd name="T37" fmla="*/ 315 h 158"/>
                <a:gd name="T38" fmla="*/ 117 w 170"/>
                <a:gd name="T39" fmla="*/ 344 h 158"/>
                <a:gd name="T40" fmla="*/ 146 w 170"/>
                <a:gd name="T41" fmla="*/ 463 h 158"/>
                <a:gd name="T42" fmla="*/ 181 w 170"/>
                <a:gd name="T43" fmla="*/ 542 h 158"/>
                <a:gd name="T44" fmla="*/ 211 w 170"/>
                <a:gd name="T45" fmla="*/ 619 h 158"/>
                <a:gd name="T46" fmla="*/ 226 w 170"/>
                <a:gd name="T47" fmla="*/ 638 h 158"/>
                <a:gd name="T48" fmla="*/ 230 w 170"/>
                <a:gd name="T49" fmla="*/ 638 h 158"/>
                <a:gd name="T50" fmla="*/ 257 w 170"/>
                <a:gd name="T51" fmla="*/ 692 h 158"/>
                <a:gd name="T52" fmla="*/ 310 w 170"/>
                <a:gd name="T53" fmla="*/ 770 h 158"/>
                <a:gd name="T54" fmla="*/ 330 w 170"/>
                <a:gd name="T55" fmla="*/ 786 h 158"/>
                <a:gd name="T56" fmla="*/ 349 w 170"/>
                <a:gd name="T57" fmla="*/ 834 h 158"/>
                <a:gd name="T58" fmla="*/ 371 w 170"/>
                <a:gd name="T59" fmla="*/ 961 h 158"/>
                <a:gd name="T60" fmla="*/ 365 w 170"/>
                <a:gd name="T61" fmla="*/ 1064 h 158"/>
                <a:gd name="T62" fmla="*/ 380 w 170"/>
                <a:gd name="T63" fmla="*/ 1095 h 158"/>
                <a:gd name="T64" fmla="*/ 400 w 170"/>
                <a:gd name="T65" fmla="*/ 1016 h 158"/>
                <a:gd name="T66" fmla="*/ 412 w 170"/>
                <a:gd name="T67" fmla="*/ 961 h 158"/>
                <a:gd name="T68" fmla="*/ 418 w 170"/>
                <a:gd name="T69" fmla="*/ 934 h 158"/>
                <a:gd name="T70" fmla="*/ 400 w 170"/>
                <a:gd name="T71" fmla="*/ 883 h 158"/>
                <a:gd name="T72" fmla="*/ 408 w 170"/>
                <a:gd name="T73" fmla="*/ 786 h 158"/>
                <a:gd name="T74" fmla="*/ 433 w 170"/>
                <a:gd name="T75" fmla="*/ 804 h 158"/>
                <a:gd name="T76" fmla="*/ 459 w 170"/>
                <a:gd name="T77" fmla="*/ 858 h 158"/>
                <a:gd name="T78" fmla="*/ 463 w 170"/>
                <a:gd name="T79" fmla="*/ 804 h 158"/>
                <a:gd name="T80" fmla="*/ 412 w 170"/>
                <a:gd name="T81" fmla="*/ 737 h 158"/>
                <a:gd name="T82" fmla="*/ 369 w 170"/>
                <a:gd name="T83" fmla="*/ 672 h 158"/>
                <a:gd name="T84" fmla="*/ 371 w 170"/>
                <a:gd name="T85" fmla="*/ 619 h 158"/>
                <a:gd name="T86" fmla="*/ 353 w 170"/>
                <a:gd name="T87" fmla="*/ 607 h 158"/>
                <a:gd name="T88" fmla="*/ 301 w 170"/>
                <a:gd name="T89" fmla="*/ 574 h 158"/>
                <a:gd name="T90" fmla="*/ 283 w 170"/>
                <a:gd name="T91" fmla="*/ 491 h 158"/>
                <a:gd name="T92" fmla="*/ 264 w 170"/>
                <a:gd name="T93" fmla="*/ 412 h 158"/>
                <a:gd name="T94" fmla="*/ 226 w 170"/>
                <a:gd name="T95" fmla="*/ 365 h 158"/>
                <a:gd name="T96" fmla="*/ 211 w 170"/>
                <a:gd name="T97" fmla="*/ 257 h 158"/>
                <a:gd name="T98" fmla="*/ 206 w 170"/>
                <a:gd name="T99" fmla="*/ 196 h 158"/>
                <a:gd name="T100" fmla="*/ 238 w 170"/>
                <a:gd name="T101" fmla="*/ 148 h 158"/>
                <a:gd name="T102" fmla="*/ 264 w 170"/>
                <a:gd name="T103" fmla="*/ 165 h 158"/>
                <a:gd name="T104" fmla="*/ 251 w 170"/>
                <a:gd name="T105" fmla="*/ 77 h 158"/>
                <a:gd name="T106" fmla="*/ 257 w 170"/>
                <a:gd name="T107" fmla="*/ 26 h 158"/>
                <a:gd name="T108" fmla="*/ 216 w 170"/>
                <a:gd name="T109" fmla="*/ 365 h 158"/>
                <a:gd name="T110" fmla="*/ 211 w 170"/>
                <a:gd name="T111" fmla="*/ 365 h 158"/>
                <a:gd name="T112" fmla="*/ 216 w 170"/>
                <a:gd name="T113" fmla="*/ 365 h 158"/>
                <a:gd name="T114" fmla="*/ 216 w 170"/>
                <a:gd name="T115" fmla="*/ 365 h 158"/>
                <a:gd name="T116" fmla="*/ 257 w 170"/>
                <a:gd name="T117" fmla="*/ 26 h 158"/>
                <a:gd name="T118" fmla="*/ 230 w 170"/>
                <a:gd name="T119" fmla="*/ 638 h 158"/>
                <a:gd name="T120" fmla="*/ 257 w 170"/>
                <a:gd name="T121" fmla="*/ 26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169" name="Freeform 4615"/>
            <p:cNvSpPr>
              <a:spLocks/>
            </p:cNvSpPr>
            <p:nvPr/>
          </p:nvSpPr>
          <p:spPr bwMode="auto">
            <a:xfrm>
              <a:off x="2623" y="1615"/>
              <a:ext cx="190" cy="196"/>
            </a:xfrm>
            <a:custGeom>
              <a:avLst/>
              <a:gdLst>
                <a:gd name="T0" fmla="*/ 257 w 170"/>
                <a:gd name="T1" fmla="*/ 26 h 158"/>
                <a:gd name="T2" fmla="*/ 201 w 170"/>
                <a:gd name="T3" fmla="*/ 0 h 158"/>
                <a:gd name="T4" fmla="*/ 162 w 170"/>
                <a:gd name="T5" fmla="*/ 2 h 158"/>
                <a:gd name="T6" fmla="*/ 135 w 170"/>
                <a:gd name="T7" fmla="*/ 0 h 158"/>
                <a:gd name="T8" fmla="*/ 135 w 170"/>
                <a:gd name="T9" fmla="*/ 2 h 158"/>
                <a:gd name="T10" fmla="*/ 130 w 170"/>
                <a:gd name="T11" fmla="*/ 26 h 158"/>
                <a:gd name="T12" fmla="*/ 117 w 170"/>
                <a:gd name="T13" fmla="*/ 62 h 158"/>
                <a:gd name="T14" fmla="*/ 89 w 170"/>
                <a:gd name="T15" fmla="*/ 62 h 158"/>
                <a:gd name="T16" fmla="*/ 76 w 170"/>
                <a:gd name="T17" fmla="*/ 110 h 158"/>
                <a:gd name="T18" fmla="*/ 50 w 170"/>
                <a:gd name="T19" fmla="*/ 62 h 158"/>
                <a:gd name="T20" fmla="*/ 32 w 170"/>
                <a:gd name="T21" fmla="*/ 110 h 158"/>
                <a:gd name="T22" fmla="*/ 2 w 170"/>
                <a:gd name="T23" fmla="*/ 110 h 158"/>
                <a:gd name="T24" fmla="*/ 2 w 170"/>
                <a:gd name="T25" fmla="*/ 165 h 158"/>
                <a:gd name="T26" fmla="*/ 0 w 170"/>
                <a:gd name="T27" fmla="*/ 207 h 158"/>
                <a:gd name="T28" fmla="*/ 0 w 170"/>
                <a:gd name="T29" fmla="*/ 243 h 158"/>
                <a:gd name="T30" fmla="*/ 0 w 170"/>
                <a:gd name="T31" fmla="*/ 294 h 158"/>
                <a:gd name="T32" fmla="*/ 32 w 170"/>
                <a:gd name="T33" fmla="*/ 324 h 158"/>
                <a:gd name="T34" fmla="*/ 32 w 170"/>
                <a:gd name="T35" fmla="*/ 376 h 158"/>
                <a:gd name="T36" fmla="*/ 66 w 170"/>
                <a:gd name="T37" fmla="*/ 315 h 158"/>
                <a:gd name="T38" fmla="*/ 117 w 170"/>
                <a:gd name="T39" fmla="*/ 344 h 158"/>
                <a:gd name="T40" fmla="*/ 146 w 170"/>
                <a:gd name="T41" fmla="*/ 463 h 158"/>
                <a:gd name="T42" fmla="*/ 181 w 170"/>
                <a:gd name="T43" fmla="*/ 542 h 158"/>
                <a:gd name="T44" fmla="*/ 211 w 170"/>
                <a:gd name="T45" fmla="*/ 619 h 158"/>
                <a:gd name="T46" fmla="*/ 226 w 170"/>
                <a:gd name="T47" fmla="*/ 638 h 158"/>
                <a:gd name="T48" fmla="*/ 230 w 170"/>
                <a:gd name="T49" fmla="*/ 638 h 158"/>
                <a:gd name="T50" fmla="*/ 257 w 170"/>
                <a:gd name="T51" fmla="*/ 692 h 158"/>
                <a:gd name="T52" fmla="*/ 310 w 170"/>
                <a:gd name="T53" fmla="*/ 770 h 158"/>
                <a:gd name="T54" fmla="*/ 330 w 170"/>
                <a:gd name="T55" fmla="*/ 786 h 158"/>
                <a:gd name="T56" fmla="*/ 349 w 170"/>
                <a:gd name="T57" fmla="*/ 834 h 158"/>
                <a:gd name="T58" fmla="*/ 371 w 170"/>
                <a:gd name="T59" fmla="*/ 961 h 158"/>
                <a:gd name="T60" fmla="*/ 365 w 170"/>
                <a:gd name="T61" fmla="*/ 1064 h 158"/>
                <a:gd name="T62" fmla="*/ 380 w 170"/>
                <a:gd name="T63" fmla="*/ 1095 h 158"/>
                <a:gd name="T64" fmla="*/ 400 w 170"/>
                <a:gd name="T65" fmla="*/ 1016 h 158"/>
                <a:gd name="T66" fmla="*/ 412 w 170"/>
                <a:gd name="T67" fmla="*/ 961 h 158"/>
                <a:gd name="T68" fmla="*/ 418 w 170"/>
                <a:gd name="T69" fmla="*/ 934 h 158"/>
                <a:gd name="T70" fmla="*/ 400 w 170"/>
                <a:gd name="T71" fmla="*/ 883 h 158"/>
                <a:gd name="T72" fmla="*/ 408 w 170"/>
                <a:gd name="T73" fmla="*/ 786 h 158"/>
                <a:gd name="T74" fmla="*/ 433 w 170"/>
                <a:gd name="T75" fmla="*/ 804 h 158"/>
                <a:gd name="T76" fmla="*/ 459 w 170"/>
                <a:gd name="T77" fmla="*/ 858 h 158"/>
                <a:gd name="T78" fmla="*/ 463 w 170"/>
                <a:gd name="T79" fmla="*/ 804 h 158"/>
                <a:gd name="T80" fmla="*/ 412 w 170"/>
                <a:gd name="T81" fmla="*/ 737 h 158"/>
                <a:gd name="T82" fmla="*/ 369 w 170"/>
                <a:gd name="T83" fmla="*/ 672 h 158"/>
                <a:gd name="T84" fmla="*/ 371 w 170"/>
                <a:gd name="T85" fmla="*/ 619 h 158"/>
                <a:gd name="T86" fmla="*/ 353 w 170"/>
                <a:gd name="T87" fmla="*/ 607 h 158"/>
                <a:gd name="T88" fmla="*/ 301 w 170"/>
                <a:gd name="T89" fmla="*/ 574 h 158"/>
                <a:gd name="T90" fmla="*/ 283 w 170"/>
                <a:gd name="T91" fmla="*/ 491 h 158"/>
                <a:gd name="T92" fmla="*/ 264 w 170"/>
                <a:gd name="T93" fmla="*/ 412 h 158"/>
                <a:gd name="T94" fmla="*/ 226 w 170"/>
                <a:gd name="T95" fmla="*/ 365 h 158"/>
                <a:gd name="T96" fmla="*/ 211 w 170"/>
                <a:gd name="T97" fmla="*/ 257 h 158"/>
                <a:gd name="T98" fmla="*/ 206 w 170"/>
                <a:gd name="T99" fmla="*/ 196 h 158"/>
                <a:gd name="T100" fmla="*/ 238 w 170"/>
                <a:gd name="T101" fmla="*/ 148 h 158"/>
                <a:gd name="T102" fmla="*/ 264 w 170"/>
                <a:gd name="T103" fmla="*/ 165 h 158"/>
                <a:gd name="T104" fmla="*/ 251 w 170"/>
                <a:gd name="T105" fmla="*/ 77 h 158"/>
                <a:gd name="T106" fmla="*/ 257 w 170"/>
                <a:gd name="T107" fmla="*/ 26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prstDash val="solid"/>
              <a:round/>
              <a:headEnd/>
              <a:tailEnd/>
            </a:ln>
          </p:spPr>
          <p:txBody>
            <a:bodyPr/>
            <a:lstStyle/>
            <a:p>
              <a:endParaRPr lang="en-US"/>
            </a:p>
          </p:txBody>
        </p:sp>
        <p:sp>
          <p:nvSpPr>
            <p:cNvPr id="36170" name="Freeform 4616"/>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6171" name="Freeform 4617"/>
            <p:cNvSpPr>
              <a:spLocks/>
            </p:cNvSpPr>
            <p:nvPr/>
          </p:nvSpPr>
          <p:spPr bwMode="auto">
            <a:xfrm>
              <a:off x="2722" y="1802"/>
              <a:ext cx="49" cy="34"/>
            </a:xfrm>
            <a:custGeom>
              <a:avLst/>
              <a:gdLst>
                <a:gd name="T0" fmla="*/ 81 w 45"/>
                <a:gd name="T1" fmla="*/ 109 h 28"/>
                <a:gd name="T2" fmla="*/ 81 w 45"/>
                <a:gd name="T3" fmla="*/ 160 h 28"/>
                <a:gd name="T4" fmla="*/ 45 w 45"/>
                <a:gd name="T5" fmla="*/ 124 h 28"/>
                <a:gd name="T6" fmla="*/ 2 w 45"/>
                <a:gd name="T7" fmla="*/ 72 h 28"/>
                <a:gd name="T8" fmla="*/ 0 w 45"/>
                <a:gd name="T9" fmla="*/ 28 h 28"/>
                <a:gd name="T10" fmla="*/ 23 w 45"/>
                <a:gd name="T11" fmla="*/ 28 h 28"/>
                <a:gd name="T12" fmla="*/ 59 w 45"/>
                <a:gd name="T13" fmla="*/ 2 h 28"/>
                <a:gd name="T14" fmla="*/ 97 w 45"/>
                <a:gd name="T15" fmla="*/ 0 h 28"/>
                <a:gd name="T16" fmla="*/ 81 w 45"/>
                <a:gd name="T17" fmla="*/ 109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prstDash val="solid"/>
              <a:round/>
              <a:headEnd/>
              <a:tailEnd/>
            </a:ln>
          </p:spPr>
          <p:txBody>
            <a:bodyPr/>
            <a:lstStyle/>
            <a:p>
              <a:endParaRPr lang="en-US"/>
            </a:p>
          </p:txBody>
        </p:sp>
        <p:sp>
          <p:nvSpPr>
            <p:cNvPr id="36172" name="Freeform 4618"/>
            <p:cNvSpPr>
              <a:spLocks/>
            </p:cNvSpPr>
            <p:nvPr/>
          </p:nvSpPr>
          <p:spPr bwMode="auto">
            <a:xfrm>
              <a:off x="2650" y="1737"/>
              <a:ext cx="25" cy="52"/>
            </a:xfrm>
            <a:custGeom>
              <a:avLst/>
              <a:gdLst>
                <a:gd name="T0" fmla="*/ 60 w 21"/>
                <a:gd name="T1" fmla="*/ 239 h 42"/>
                <a:gd name="T2" fmla="*/ 20 w 21"/>
                <a:gd name="T3" fmla="*/ 285 h 42"/>
                <a:gd name="T4" fmla="*/ 2 w 21"/>
                <a:gd name="T5" fmla="*/ 228 h 42"/>
                <a:gd name="T6" fmla="*/ 0 w 21"/>
                <a:gd name="T7" fmla="*/ 135 h 42"/>
                <a:gd name="T8" fmla="*/ 0 w 21"/>
                <a:gd name="T9" fmla="*/ 32 h 42"/>
                <a:gd name="T10" fmla="*/ 60 w 21"/>
                <a:gd name="T11" fmla="*/ 0 h 42"/>
                <a:gd name="T12" fmla="*/ 104 w 21"/>
                <a:gd name="T13" fmla="*/ 88 h 42"/>
                <a:gd name="T14" fmla="*/ 90 w 21"/>
                <a:gd name="T15" fmla="*/ 239 h 42"/>
                <a:gd name="T16" fmla="*/ 60 w 21"/>
                <a:gd name="T17" fmla="*/ 239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prstDash val="solid"/>
              <a:round/>
              <a:headEnd/>
              <a:tailEnd/>
            </a:ln>
          </p:spPr>
          <p:txBody>
            <a:bodyPr/>
            <a:lstStyle/>
            <a:p>
              <a:endParaRPr lang="en-US"/>
            </a:p>
          </p:txBody>
        </p:sp>
        <p:sp>
          <p:nvSpPr>
            <p:cNvPr id="36173" name="Freeform 4619"/>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0"/>
                  </a:lnTo>
                  <a:lnTo>
                    <a:pt x="0" y="2"/>
                  </a:lnTo>
                  <a:lnTo>
                    <a:pt x="3" y="0"/>
                  </a:lnTo>
                  <a:close/>
                </a:path>
              </a:pathLst>
            </a:custGeom>
            <a:solidFill>
              <a:srgbClr val="C0C0C0"/>
            </a:solidFill>
            <a:ln w="3175">
              <a:solidFill>
                <a:srgbClr val="000000"/>
              </a:solidFill>
              <a:prstDash val="solid"/>
              <a:round/>
              <a:headEnd/>
              <a:tailEnd/>
            </a:ln>
          </p:spPr>
          <p:txBody>
            <a:bodyPr/>
            <a:lstStyle/>
            <a:p>
              <a:endParaRPr lang="en-US"/>
            </a:p>
          </p:txBody>
        </p:sp>
        <p:sp>
          <p:nvSpPr>
            <p:cNvPr id="36174" name="Freeform 4620"/>
            <p:cNvSpPr>
              <a:spLocks/>
            </p:cNvSpPr>
            <p:nvPr/>
          </p:nvSpPr>
          <p:spPr bwMode="auto">
            <a:xfrm>
              <a:off x="2944" y="1722"/>
              <a:ext cx="309" cy="132"/>
            </a:xfrm>
            <a:custGeom>
              <a:avLst/>
              <a:gdLst>
                <a:gd name="T0" fmla="*/ 495 w 277"/>
                <a:gd name="T1" fmla="*/ 645 h 106"/>
                <a:gd name="T2" fmla="*/ 417 w 277"/>
                <a:gd name="T3" fmla="*/ 684 h 106"/>
                <a:gd name="T4" fmla="*/ 407 w 277"/>
                <a:gd name="T5" fmla="*/ 761 h 106"/>
                <a:gd name="T6" fmla="*/ 398 w 277"/>
                <a:gd name="T7" fmla="*/ 755 h 106"/>
                <a:gd name="T8" fmla="*/ 388 w 277"/>
                <a:gd name="T9" fmla="*/ 664 h 106"/>
                <a:gd name="T10" fmla="*/ 324 w 277"/>
                <a:gd name="T11" fmla="*/ 700 h 106"/>
                <a:gd name="T12" fmla="*/ 254 w 277"/>
                <a:gd name="T13" fmla="*/ 714 h 106"/>
                <a:gd name="T14" fmla="*/ 184 w 277"/>
                <a:gd name="T15" fmla="*/ 700 h 106"/>
                <a:gd name="T16" fmla="*/ 131 w 277"/>
                <a:gd name="T17" fmla="*/ 684 h 106"/>
                <a:gd name="T18" fmla="*/ 85 w 277"/>
                <a:gd name="T19" fmla="*/ 664 h 106"/>
                <a:gd name="T20" fmla="*/ 88 w 277"/>
                <a:gd name="T21" fmla="*/ 638 h 106"/>
                <a:gd name="T22" fmla="*/ 61 w 277"/>
                <a:gd name="T23" fmla="*/ 595 h 106"/>
                <a:gd name="T24" fmla="*/ 45 w 277"/>
                <a:gd name="T25" fmla="*/ 512 h 106"/>
                <a:gd name="T26" fmla="*/ 3 w 277"/>
                <a:gd name="T27" fmla="*/ 423 h 106"/>
                <a:gd name="T28" fmla="*/ 32 w 277"/>
                <a:gd name="T29" fmla="*/ 467 h 106"/>
                <a:gd name="T30" fmla="*/ 26 w 277"/>
                <a:gd name="T31" fmla="*/ 379 h 106"/>
                <a:gd name="T32" fmla="*/ 0 w 277"/>
                <a:gd name="T33" fmla="*/ 308 h 106"/>
                <a:gd name="T34" fmla="*/ 39 w 277"/>
                <a:gd name="T35" fmla="*/ 204 h 106"/>
                <a:gd name="T36" fmla="*/ 100 w 277"/>
                <a:gd name="T37" fmla="*/ 186 h 106"/>
                <a:gd name="T38" fmla="*/ 119 w 277"/>
                <a:gd name="T39" fmla="*/ 149 h 106"/>
                <a:gd name="T40" fmla="*/ 170 w 277"/>
                <a:gd name="T41" fmla="*/ 96 h 106"/>
                <a:gd name="T42" fmla="*/ 268 w 277"/>
                <a:gd name="T43" fmla="*/ 0 h 106"/>
                <a:gd name="T44" fmla="*/ 330 w 277"/>
                <a:gd name="T45" fmla="*/ 0 h 106"/>
                <a:gd name="T46" fmla="*/ 368 w 277"/>
                <a:gd name="T47" fmla="*/ 71 h 106"/>
                <a:gd name="T48" fmla="*/ 467 w 277"/>
                <a:gd name="T49" fmla="*/ 120 h 106"/>
                <a:gd name="T50" fmla="*/ 579 w 277"/>
                <a:gd name="T51" fmla="*/ 50 h 106"/>
                <a:gd name="T52" fmla="*/ 653 w 277"/>
                <a:gd name="T53" fmla="*/ 88 h 106"/>
                <a:gd name="T54" fmla="*/ 686 w 277"/>
                <a:gd name="T55" fmla="*/ 242 h 106"/>
                <a:gd name="T56" fmla="*/ 702 w 277"/>
                <a:gd name="T57" fmla="*/ 323 h 106"/>
                <a:gd name="T58" fmla="*/ 720 w 277"/>
                <a:gd name="T59" fmla="*/ 512 h 106"/>
                <a:gd name="T60" fmla="*/ 720 w 277"/>
                <a:gd name="T61" fmla="*/ 611 h 106"/>
                <a:gd name="T62" fmla="*/ 657 w 277"/>
                <a:gd name="T63" fmla="*/ 595 h 106"/>
                <a:gd name="T64" fmla="*/ 633 w 277"/>
                <a:gd name="T65" fmla="*/ 595 h 106"/>
                <a:gd name="T66" fmla="*/ 552 w 277"/>
                <a:gd name="T67" fmla="*/ 645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prstDash val="solid"/>
              <a:round/>
              <a:headEnd/>
              <a:tailEnd/>
            </a:ln>
          </p:spPr>
          <p:txBody>
            <a:bodyPr/>
            <a:lstStyle/>
            <a:p>
              <a:endParaRPr lang="en-US"/>
            </a:p>
          </p:txBody>
        </p:sp>
        <p:sp>
          <p:nvSpPr>
            <p:cNvPr id="36175" name="Freeform 4621"/>
            <p:cNvSpPr>
              <a:spLocks/>
            </p:cNvSpPr>
            <p:nvPr/>
          </p:nvSpPr>
          <p:spPr bwMode="auto">
            <a:xfrm>
              <a:off x="2935" y="1720"/>
              <a:ext cx="50" cy="41"/>
            </a:xfrm>
            <a:custGeom>
              <a:avLst/>
              <a:gdLst>
                <a:gd name="T0" fmla="*/ 14 w 45"/>
                <a:gd name="T1" fmla="*/ 2 h 33"/>
                <a:gd name="T2" fmla="*/ 14 w 45"/>
                <a:gd name="T3" fmla="*/ 50 h 33"/>
                <a:gd name="T4" fmla="*/ 18 w 45"/>
                <a:gd name="T5" fmla="*/ 88 h 33"/>
                <a:gd name="T6" fmla="*/ 0 w 45"/>
                <a:gd name="T7" fmla="*/ 166 h 33"/>
                <a:gd name="T8" fmla="*/ 24 w 45"/>
                <a:gd name="T9" fmla="*/ 184 h 33"/>
                <a:gd name="T10" fmla="*/ 14 w 45"/>
                <a:gd name="T11" fmla="*/ 231 h 33"/>
                <a:gd name="T12" fmla="*/ 54 w 45"/>
                <a:gd name="T13" fmla="*/ 148 h 33"/>
                <a:gd name="T14" fmla="*/ 119 w 45"/>
                <a:gd name="T15" fmla="*/ 135 h 33"/>
                <a:gd name="T16" fmla="*/ 91 w 45"/>
                <a:gd name="T17" fmla="*/ 88 h 33"/>
                <a:gd name="T18" fmla="*/ 67 w 45"/>
                <a:gd name="T19" fmla="*/ 0 h 33"/>
                <a:gd name="T20" fmla="*/ 14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36176" name="Freeform 4622"/>
            <p:cNvSpPr>
              <a:spLocks/>
            </p:cNvSpPr>
            <p:nvPr/>
          </p:nvSpPr>
          <p:spPr bwMode="auto">
            <a:xfrm>
              <a:off x="2862" y="1422"/>
              <a:ext cx="136" cy="96"/>
            </a:xfrm>
            <a:custGeom>
              <a:avLst/>
              <a:gdLst>
                <a:gd name="T0" fmla="*/ 346 w 121"/>
                <a:gd name="T1" fmla="*/ 273 h 78"/>
                <a:gd name="T2" fmla="*/ 330 w 121"/>
                <a:gd name="T3" fmla="*/ 302 h 78"/>
                <a:gd name="T4" fmla="*/ 346 w 121"/>
                <a:gd name="T5" fmla="*/ 409 h 78"/>
                <a:gd name="T6" fmla="*/ 298 w 121"/>
                <a:gd name="T7" fmla="*/ 452 h 78"/>
                <a:gd name="T8" fmla="*/ 298 w 121"/>
                <a:gd name="T9" fmla="*/ 503 h 78"/>
                <a:gd name="T10" fmla="*/ 230 w 121"/>
                <a:gd name="T11" fmla="*/ 478 h 78"/>
                <a:gd name="T12" fmla="*/ 163 w 121"/>
                <a:gd name="T13" fmla="*/ 439 h 78"/>
                <a:gd name="T14" fmla="*/ 94 w 121"/>
                <a:gd name="T15" fmla="*/ 439 h 78"/>
                <a:gd name="T16" fmla="*/ 24 w 121"/>
                <a:gd name="T17" fmla="*/ 439 h 78"/>
                <a:gd name="T18" fmla="*/ 2 w 121"/>
                <a:gd name="T19" fmla="*/ 409 h 78"/>
                <a:gd name="T20" fmla="*/ 34 w 121"/>
                <a:gd name="T21" fmla="*/ 336 h 78"/>
                <a:gd name="T22" fmla="*/ 0 w 121"/>
                <a:gd name="T23" fmla="*/ 180 h 78"/>
                <a:gd name="T24" fmla="*/ 54 w 121"/>
                <a:gd name="T25" fmla="*/ 107 h 78"/>
                <a:gd name="T26" fmla="*/ 115 w 121"/>
                <a:gd name="T27" fmla="*/ 2 h 78"/>
                <a:gd name="T28" fmla="*/ 167 w 121"/>
                <a:gd name="T29" fmla="*/ 0 h 78"/>
                <a:gd name="T30" fmla="*/ 223 w 121"/>
                <a:gd name="T31" fmla="*/ 26 h 78"/>
                <a:gd name="T32" fmla="*/ 282 w 121"/>
                <a:gd name="T33" fmla="*/ 48 h 78"/>
                <a:gd name="T34" fmla="*/ 293 w 121"/>
                <a:gd name="T35" fmla="*/ 180 h 78"/>
                <a:gd name="T36" fmla="*/ 346 w 121"/>
                <a:gd name="T37" fmla="*/ 273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prstDash val="solid"/>
              <a:round/>
              <a:headEnd/>
              <a:tailEnd/>
            </a:ln>
          </p:spPr>
          <p:txBody>
            <a:bodyPr/>
            <a:lstStyle/>
            <a:p>
              <a:endParaRPr lang="en-US"/>
            </a:p>
          </p:txBody>
        </p:sp>
        <p:sp>
          <p:nvSpPr>
            <p:cNvPr id="36177" name="Freeform 4623"/>
            <p:cNvSpPr>
              <a:spLocks/>
            </p:cNvSpPr>
            <p:nvPr/>
          </p:nvSpPr>
          <p:spPr bwMode="auto">
            <a:xfrm>
              <a:off x="2637" y="1400"/>
              <a:ext cx="34" cy="44"/>
            </a:xfrm>
            <a:custGeom>
              <a:avLst/>
              <a:gdLst>
                <a:gd name="T0" fmla="*/ 38 w 31"/>
                <a:gd name="T1" fmla="*/ 256 h 35"/>
                <a:gd name="T2" fmla="*/ 38 w 31"/>
                <a:gd name="T3" fmla="*/ 272 h 35"/>
                <a:gd name="T4" fmla="*/ 5 w 31"/>
                <a:gd name="T5" fmla="*/ 272 h 35"/>
                <a:gd name="T6" fmla="*/ 5 w 31"/>
                <a:gd name="T7" fmla="*/ 256 h 35"/>
                <a:gd name="T8" fmla="*/ 0 w 31"/>
                <a:gd name="T9" fmla="*/ 186 h 35"/>
                <a:gd name="T10" fmla="*/ 0 w 31"/>
                <a:gd name="T11" fmla="*/ 57 h 35"/>
                <a:gd name="T12" fmla="*/ 16 w 31"/>
                <a:gd name="T13" fmla="*/ 39 h 35"/>
                <a:gd name="T14" fmla="*/ 20 w 31"/>
                <a:gd name="T15" fmla="*/ 57 h 35"/>
                <a:gd name="T16" fmla="*/ 26 w 31"/>
                <a:gd name="T17" fmla="*/ 39 h 35"/>
                <a:gd name="T18" fmla="*/ 43 w 31"/>
                <a:gd name="T19" fmla="*/ 0 h 35"/>
                <a:gd name="T20" fmla="*/ 55 w 31"/>
                <a:gd name="T21" fmla="*/ 57 h 35"/>
                <a:gd name="T22" fmla="*/ 71 w 31"/>
                <a:gd name="T23" fmla="*/ 57 h 35"/>
                <a:gd name="T24" fmla="*/ 65 w 31"/>
                <a:gd name="T25" fmla="*/ 114 h 35"/>
                <a:gd name="T26" fmla="*/ 43 w 31"/>
                <a:gd name="T27" fmla="*/ 162 h 35"/>
                <a:gd name="T28" fmla="*/ 43 w 31"/>
                <a:gd name="T29" fmla="*/ 186 h 35"/>
                <a:gd name="T30" fmla="*/ 38 w 31"/>
                <a:gd name="T31" fmla="*/ 256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prstDash val="solid"/>
              <a:round/>
              <a:headEnd/>
              <a:tailEnd/>
            </a:ln>
          </p:spPr>
          <p:txBody>
            <a:bodyPr/>
            <a:lstStyle/>
            <a:p>
              <a:endParaRPr lang="en-US"/>
            </a:p>
          </p:txBody>
        </p:sp>
        <p:sp>
          <p:nvSpPr>
            <p:cNvPr id="36178" name="Freeform 4624"/>
            <p:cNvSpPr>
              <a:spLocks/>
            </p:cNvSpPr>
            <p:nvPr/>
          </p:nvSpPr>
          <p:spPr bwMode="auto">
            <a:xfrm>
              <a:off x="2676" y="1422"/>
              <a:ext cx="25" cy="20"/>
            </a:xfrm>
            <a:custGeom>
              <a:avLst/>
              <a:gdLst>
                <a:gd name="T0" fmla="*/ 68 w 22"/>
                <a:gd name="T1" fmla="*/ 31 h 16"/>
                <a:gd name="T2" fmla="*/ 60 w 22"/>
                <a:gd name="T3" fmla="*/ 20 h 16"/>
                <a:gd name="T4" fmla="*/ 47 w 22"/>
                <a:gd name="T5" fmla="*/ 0 h 16"/>
                <a:gd name="T6" fmla="*/ 47 w 22"/>
                <a:gd name="T7" fmla="*/ 31 h 16"/>
                <a:gd name="T8" fmla="*/ 32 w 22"/>
                <a:gd name="T9" fmla="*/ 31 h 16"/>
                <a:gd name="T10" fmla="*/ 17 w 22"/>
                <a:gd name="T11" fmla="*/ 0 h 16"/>
                <a:gd name="T12" fmla="*/ 3 w 22"/>
                <a:gd name="T13" fmla="*/ 31 h 16"/>
                <a:gd name="T14" fmla="*/ 0 w 22"/>
                <a:gd name="T15" fmla="*/ 56 h 16"/>
                <a:gd name="T16" fmla="*/ 39 w 22"/>
                <a:gd name="T17" fmla="*/ 119 h 16"/>
                <a:gd name="T18" fmla="*/ 53 w 22"/>
                <a:gd name="T19" fmla="*/ 88 h 16"/>
                <a:gd name="T20" fmla="*/ 53 w 22"/>
                <a:gd name="T21" fmla="*/ 70 h 16"/>
                <a:gd name="T22" fmla="*/ 68 w 22"/>
                <a:gd name="T23" fmla="*/ 31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prstDash val="solid"/>
              <a:round/>
              <a:headEnd/>
              <a:tailEnd/>
            </a:ln>
          </p:spPr>
          <p:txBody>
            <a:bodyPr/>
            <a:lstStyle/>
            <a:p>
              <a:endParaRPr lang="en-US"/>
            </a:p>
          </p:txBody>
        </p:sp>
        <p:sp>
          <p:nvSpPr>
            <p:cNvPr id="36179" name="Freeform 4625"/>
            <p:cNvSpPr>
              <a:spLocks/>
            </p:cNvSpPr>
            <p:nvPr/>
          </p:nvSpPr>
          <p:spPr bwMode="auto">
            <a:xfrm>
              <a:off x="2639" y="1386"/>
              <a:ext cx="29" cy="21"/>
            </a:xfrm>
            <a:custGeom>
              <a:avLst/>
              <a:gdLst>
                <a:gd name="T0" fmla="*/ 61 w 26"/>
                <a:gd name="T1" fmla="*/ 80 h 17"/>
                <a:gd name="T2" fmla="*/ 3 w 26"/>
                <a:gd name="T3" fmla="*/ 80 h 17"/>
                <a:gd name="T4" fmla="*/ 0 w 26"/>
                <a:gd name="T5" fmla="*/ 115 h 17"/>
                <a:gd name="T6" fmla="*/ 0 w 26"/>
                <a:gd name="T7" fmla="*/ 65 h 17"/>
                <a:gd name="T8" fmla="*/ 39 w 26"/>
                <a:gd name="T9" fmla="*/ 65 h 17"/>
                <a:gd name="T10" fmla="*/ 69 w 26"/>
                <a:gd name="T11" fmla="*/ 0 h 17"/>
                <a:gd name="T12" fmla="*/ 61 w 26"/>
                <a:gd name="T13" fmla="*/ 8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prstDash val="solid"/>
              <a:round/>
              <a:headEnd/>
              <a:tailEnd/>
            </a:ln>
          </p:spPr>
          <p:txBody>
            <a:bodyPr/>
            <a:lstStyle/>
            <a:p>
              <a:endParaRPr lang="en-US"/>
            </a:p>
          </p:txBody>
        </p:sp>
        <p:sp>
          <p:nvSpPr>
            <p:cNvPr id="36180" name="Freeform 4626"/>
            <p:cNvSpPr>
              <a:spLocks/>
            </p:cNvSpPr>
            <p:nvPr/>
          </p:nvSpPr>
          <p:spPr bwMode="auto">
            <a:xfrm>
              <a:off x="2658" y="1431"/>
              <a:ext cx="17" cy="11"/>
            </a:xfrm>
            <a:custGeom>
              <a:avLst/>
              <a:gdLst>
                <a:gd name="T0" fmla="*/ 84 w 14"/>
                <a:gd name="T1" fmla="*/ 24 h 9"/>
                <a:gd name="T2" fmla="*/ 50 w 14"/>
                <a:gd name="T3" fmla="*/ 0 h 9"/>
                <a:gd name="T4" fmla="*/ 0 w 14"/>
                <a:gd name="T5" fmla="*/ 2 h 9"/>
                <a:gd name="T6" fmla="*/ 72 w 14"/>
                <a:gd name="T7" fmla="*/ 53 h 9"/>
                <a:gd name="T8" fmla="*/ 84 w 14"/>
                <a:gd name="T9" fmla="*/ 24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4"/>
                  </a:moveTo>
                  <a:lnTo>
                    <a:pt x="9" y="0"/>
                  </a:lnTo>
                  <a:lnTo>
                    <a:pt x="0" y="2"/>
                  </a:lnTo>
                  <a:lnTo>
                    <a:pt x="12" y="9"/>
                  </a:lnTo>
                  <a:lnTo>
                    <a:pt x="14" y="4"/>
                  </a:lnTo>
                  <a:close/>
                </a:path>
              </a:pathLst>
            </a:custGeom>
            <a:solidFill>
              <a:srgbClr val="0033CC"/>
            </a:solidFill>
            <a:ln w="3175">
              <a:solidFill>
                <a:srgbClr val="000000"/>
              </a:solidFill>
              <a:prstDash val="solid"/>
              <a:round/>
              <a:headEnd/>
              <a:tailEnd/>
            </a:ln>
          </p:spPr>
          <p:txBody>
            <a:bodyPr/>
            <a:lstStyle/>
            <a:p>
              <a:endParaRPr lang="en-US"/>
            </a:p>
          </p:txBody>
        </p:sp>
        <p:sp>
          <p:nvSpPr>
            <p:cNvPr id="36181" name="Freeform 4627"/>
            <p:cNvSpPr>
              <a:spLocks/>
            </p:cNvSpPr>
            <p:nvPr/>
          </p:nvSpPr>
          <p:spPr bwMode="auto">
            <a:xfrm>
              <a:off x="2689" y="1444"/>
              <a:ext cx="6" cy="3"/>
            </a:xfrm>
            <a:custGeom>
              <a:avLst/>
              <a:gdLst>
                <a:gd name="T0" fmla="*/ 24 w 5"/>
                <a:gd name="T1" fmla="*/ 0 h 3"/>
                <a:gd name="T2" fmla="*/ 17 w 5"/>
                <a:gd name="T3" fmla="*/ 0 h 3"/>
                <a:gd name="T4" fmla="*/ 0 w 5"/>
                <a:gd name="T5" fmla="*/ 3 h 3"/>
                <a:gd name="T6" fmla="*/ 24 w 5"/>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
                  <a:moveTo>
                    <a:pt x="5" y="0"/>
                  </a:moveTo>
                  <a:lnTo>
                    <a:pt x="3" y="0"/>
                  </a:lnTo>
                  <a:lnTo>
                    <a:pt x="0" y="3"/>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36182" name="Freeform 4628"/>
            <p:cNvSpPr>
              <a:spLocks/>
            </p:cNvSpPr>
            <p:nvPr/>
          </p:nvSpPr>
          <p:spPr bwMode="auto">
            <a:xfrm>
              <a:off x="2847" y="1347"/>
              <a:ext cx="68" cy="37"/>
            </a:xfrm>
            <a:custGeom>
              <a:avLst/>
              <a:gdLst>
                <a:gd name="T0" fmla="*/ 211 w 59"/>
                <a:gd name="T1" fmla="*/ 172 h 29"/>
                <a:gd name="T2" fmla="*/ 198 w 59"/>
                <a:gd name="T3" fmla="*/ 28 h 29"/>
                <a:gd name="T4" fmla="*/ 89 w 59"/>
                <a:gd name="T5" fmla="*/ 0 h 29"/>
                <a:gd name="T6" fmla="*/ 0 w 59"/>
                <a:gd name="T7" fmla="*/ 75 h 29"/>
                <a:gd name="T8" fmla="*/ 3 w 59"/>
                <a:gd name="T9" fmla="*/ 106 h 29"/>
                <a:gd name="T10" fmla="*/ 43 w 59"/>
                <a:gd name="T11" fmla="*/ 199 h 29"/>
                <a:gd name="T12" fmla="*/ 62 w 59"/>
                <a:gd name="T13" fmla="*/ 199 h 29"/>
                <a:gd name="T14" fmla="*/ 126 w 59"/>
                <a:gd name="T15" fmla="*/ 219 h 29"/>
                <a:gd name="T16" fmla="*/ 188 w 59"/>
                <a:gd name="T17" fmla="*/ 259 h 29"/>
                <a:gd name="T18" fmla="*/ 211 w 59"/>
                <a:gd name="T19" fmla="*/ 172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36183" name="Freeform 4629"/>
            <p:cNvSpPr>
              <a:spLocks/>
            </p:cNvSpPr>
            <p:nvPr/>
          </p:nvSpPr>
          <p:spPr bwMode="auto">
            <a:xfrm>
              <a:off x="2822" y="1375"/>
              <a:ext cx="105" cy="49"/>
            </a:xfrm>
            <a:custGeom>
              <a:avLst/>
              <a:gdLst>
                <a:gd name="T0" fmla="*/ 118 w 95"/>
                <a:gd name="T1" fmla="*/ 162 h 40"/>
                <a:gd name="T2" fmla="*/ 66 w 95"/>
                <a:gd name="T3" fmla="*/ 185 h 40"/>
                <a:gd name="T4" fmla="*/ 14 w 95"/>
                <a:gd name="T5" fmla="*/ 205 h 40"/>
                <a:gd name="T6" fmla="*/ 0 w 95"/>
                <a:gd name="T7" fmla="*/ 205 h 40"/>
                <a:gd name="T8" fmla="*/ 14 w 95"/>
                <a:gd name="T9" fmla="*/ 74 h 40"/>
                <a:gd name="T10" fmla="*/ 42 w 95"/>
                <a:gd name="T11" fmla="*/ 74 h 40"/>
                <a:gd name="T12" fmla="*/ 84 w 95"/>
                <a:gd name="T13" fmla="*/ 132 h 40"/>
                <a:gd name="T14" fmla="*/ 101 w 95"/>
                <a:gd name="T15" fmla="*/ 88 h 40"/>
                <a:gd name="T16" fmla="*/ 101 w 95"/>
                <a:gd name="T17" fmla="*/ 0 h 40"/>
                <a:gd name="T18" fmla="*/ 147 w 95"/>
                <a:gd name="T19" fmla="*/ 2 h 40"/>
                <a:gd name="T20" fmla="*/ 188 w 95"/>
                <a:gd name="T21" fmla="*/ 47 h 40"/>
                <a:gd name="T22" fmla="*/ 210 w 95"/>
                <a:gd name="T23" fmla="*/ 114 h 40"/>
                <a:gd name="T24" fmla="*/ 232 w 95"/>
                <a:gd name="T25" fmla="*/ 240 h 40"/>
                <a:gd name="T26" fmla="*/ 188 w 95"/>
                <a:gd name="T27" fmla="*/ 251 h 40"/>
                <a:gd name="T28" fmla="*/ 118 w 95"/>
                <a:gd name="T29" fmla="*/ 162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prstDash val="solid"/>
              <a:round/>
              <a:headEnd/>
              <a:tailEnd/>
            </a:ln>
          </p:spPr>
          <p:txBody>
            <a:bodyPr/>
            <a:lstStyle/>
            <a:p>
              <a:endParaRPr lang="en-US"/>
            </a:p>
          </p:txBody>
        </p:sp>
        <p:sp>
          <p:nvSpPr>
            <p:cNvPr id="36184" name="Freeform 4630"/>
            <p:cNvSpPr>
              <a:spLocks/>
            </p:cNvSpPr>
            <p:nvPr/>
          </p:nvSpPr>
          <p:spPr bwMode="auto">
            <a:xfrm>
              <a:off x="2822" y="1407"/>
              <a:ext cx="84" cy="49"/>
            </a:xfrm>
            <a:custGeom>
              <a:avLst/>
              <a:gdLst>
                <a:gd name="T0" fmla="*/ 3 w 76"/>
                <a:gd name="T1" fmla="*/ 185 h 40"/>
                <a:gd name="T2" fmla="*/ 0 w 76"/>
                <a:gd name="T3" fmla="*/ 47 h 40"/>
                <a:gd name="T4" fmla="*/ 14 w 76"/>
                <a:gd name="T5" fmla="*/ 47 h 40"/>
                <a:gd name="T6" fmla="*/ 66 w 76"/>
                <a:gd name="T7" fmla="*/ 25 h 40"/>
                <a:gd name="T8" fmla="*/ 118 w 76"/>
                <a:gd name="T9" fmla="*/ 0 h 40"/>
                <a:gd name="T10" fmla="*/ 188 w 76"/>
                <a:gd name="T11" fmla="*/ 88 h 40"/>
                <a:gd name="T12" fmla="*/ 137 w 76"/>
                <a:gd name="T13" fmla="*/ 172 h 40"/>
                <a:gd name="T14" fmla="*/ 90 w 76"/>
                <a:gd name="T15" fmla="*/ 251 h 40"/>
                <a:gd name="T16" fmla="*/ 60 w 76"/>
                <a:gd name="T17" fmla="*/ 251 h 40"/>
                <a:gd name="T18" fmla="*/ 60 w 76"/>
                <a:gd name="T19" fmla="*/ 205 h 40"/>
                <a:gd name="T20" fmla="*/ 28 w 76"/>
                <a:gd name="T21" fmla="*/ 185 h 40"/>
                <a:gd name="T22" fmla="*/ 3 w 76"/>
                <a:gd name="T23" fmla="*/ 185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prstDash val="solid"/>
              <a:round/>
              <a:headEnd/>
              <a:tailEnd/>
            </a:ln>
          </p:spPr>
          <p:txBody>
            <a:bodyPr/>
            <a:lstStyle/>
            <a:p>
              <a:endParaRPr lang="en-US"/>
            </a:p>
          </p:txBody>
        </p:sp>
        <p:sp>
          <p:nvSpPr>
            <p:cNvPr id="36185" name="Freeform 4631"/>
            <p:cNvSpPr>
              <a:spLocks/>
            </p:cNvSpPr>
            <p:nvPr/>
          </p:nvSpPr>
          <p:spPr bwMode="auto">
            <a:xfrm>
              <a:off x="2566" y="1474"/>
              <a:ext cx="57" cy="58"/>
            </a:xfrm>
            <a:custGeom>
              <a:avLst/>
              <a:gdLst>
                <a:gd name="T0" fmla="*/ 92 w 52"/>
                <a:gd name="T1" fmla="*/ 186 h 47"/>
                <a:gd name="T2" fmla="*/ 114 w 52"/>
                <a:gd name="T3" fmla="*/ 137 h 47"/>
                <a:gd name="T4" fmla="*/ 109 w 52"/>
                <a:gd name="T5" fmla="*/ 90 h 47"/>
                <a:gd name="T6" fmla="*/ 119 w 52"/>
                <a:gd name="T7" fmla="*/ 32 h 47"/>
                <a:gd name="T8" fmla="*/ 82 w 52"/>
                <a:gd name="T9" fmla="*/ 0 h 47"/>
                <a:gd name="T10" fmla="*/ 39 w 52"/>
                <a:gd name="T11" fmla="*/ 80 h 47"/>
                <a:gd name="T12" fmla="*/ 5 w 52"/>
                <a:gd name="T13" fmla="*/ 186 h 47"/>
                <a:gd name="T14" fmla="*/ 0 w 52"/>
                <a:gd name="T15" fmla="*/ 236 h 47"/>
                <a:gd name="T16" fmla="*/ 26 w 52"/>
                <a:gd name="T17" fmla="*/ 236 h 47"/>
                <a:gd name="T18" fmla="*/ 71 w 52"/>
                <a:gd name="T19" fmla="*/ 236 h 47"/>
                <a:gd name="T20" fmla="*/ 75 w 52"/>
                <a:gd name="T21" fmla="*/ 284 h 47"/>
                <a:gd name="T22" fmla="*/ 82 w 52"/>
                <a:gd name="T23" fmla="*/ 315 h 47"/>
                <a:gd name="T24" fmla="*/ 92 w 52"/>
                <a:gd name="T25" fmla="*/ 186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prstDash val="solid"/>
              <a:round/>
              <a:headEnd/>
              <a:tailEnd/>
            </a:ln>
          </p:spPr>
          <p:txBody>
            <a:bodyPr/>
            <a:lstStyle/>
            <a:p>
              <a:endParaRPr lang="en-US"/>
            </a:p>
          </p:txBody>
        </p:sp>
        <p:sp>
          <p:nvSpPr>
            <p:cNvPr id="36186" name="Freeform 4632"/>
            <p:cNvSpPr>
              <a:spLocks/>
            </p:cNvSpPr>
            <p:nvPr/>
          </p:nvSpPr>
          <p:spPr bwMode="auto">
            <a:xfrm>
              <a:off x="2727" y="1447"/>
              <a:ext cx="154" cy="121"/>
            </a:xfrm>
            <a:custGeom>
              <a:avLst/>
              <a:gdLst>
                <a:gd name="T0" fmla="*/ 152 w 138"/>
                <a:gd name="T1" fmla="*/ 32 h 97"/>
                <a:gd name="T2" fmla="*/ 147 w 138"/>
                <a:gd name="T3" fmla="*/ 0 h 97"/>
                <a:gd name="T4" fmla="*/ 96 w 138"/>
                <a:gd name="T5" fmla="*/ 2 h 97"/>
                <a:gd name="T6" fmla="*/ 50 w 138"/>
                <a:gd name="T7" fmla="*/ 50 h 97"/>
                <a:gd name="T8" fmla="*/ 0 w 138"/>
                <a:gd name="T9" fmla="*/ 89 h 97"/>
                <a:gd name="T10" fmla="*/ 15 w 138"/>
                <a:gd name="T11" fmla="*/ 119 h 97"/>
                <a:gd name="T12" fmla="*/ 3 w 138"/>
                <a:gd name="T13" fmla="*/ 138 h 97"/>
                <a:gd name="T14" fmla="*/ 3 w 138"/>
                <a:gd name="T15" fmla="*/ 243 h 97"/>
                <a:gd name="T16" fmla="*/ 26 w 138"/>
                <a:gd name="T17" fmla="*/ 379 h 97"/>
                <a:gd name="T18" fmla="*/ 32 w 138"/>
                <a:gd name="T19" fmla="*/ 478 h 97"/>
                <a:gd name="T20" fmla="*/ 40 w 138"/>
                <a:gd name="T21" fmla="*/ 478 h 97"/>
                <a:gd name="T22" fmla="*/ 88 w 138"/>
                <a:gd name="T23" fmla="*/ 520 h 97"/>
                <a:gd name="T24" fmla="*/ 100 w 138"/>
                <a:gd name="T25" fmla="*/ 568 h 97"/>
                <a:gd name="T26" fmla="*/ 117 w 138"/>
                <a:gd name="T27" fmla="*/ 549 h 97"/>
                <a:gd name="T28" fmla="*/ 147 w 138"/>
                <a:gd name="T29" fmla="*/ 549 h 97"/>
                <a:gd name="T30" fmla="*/ 184 w 138"/>
                <a:gd name="T31" fmla="*/ 659 h 97"/>
                <a:gd name="T32" fmla="*/ 228 w 138"/>
                <a:gd name="T33" fmla="*/ 659 h 97"/>
                <a:gd name="T34" fmla="*/ 237 w 138"/>
                <a:gd name="T35" fmla="*/ 672 h 97"/>
                <a:gd name="T36" fmla="*/ 272 w 138"/>
                <a:gd name="T37" fmla="*/ 672 h 97"/>
                <a:gd name="T38" fmla="*/ 326 w 138"/>
                <a:gd name="T39" fmla="*/ 709 h 97"/>
                <a:gd name="T40" fmla="*/ 331 w 138"/>
                <a:gd name="T41" fmla="*/ 672 h 97"/>
                <a:gd name="T42" fmla="*/ 372 w 138"/>
                <a:gd name="T43" fmla="*/ 535 h 97"/>
                <a:gd name="T44" fmla="*/ 372 w 138"/>
                <a:gd name="T45" fmla="*/ 478 h 97"/>
                <a:gd name="T46" fmla="*/ 348 w 138"/>
                <a:gd name="T47" fmla="*/ 346 h 97"/>
                <a:gd name="T48" fmla="*/ 331 w 138"/>
                <a:gd name="T49" fmla="*/ 304 h 97"/>
                <a:gd name="T50" fmla="*/ 356 w 138"/>
                <a:gd name="T51" fmla="*/ 231 h 97"/>
                <a:gd name="T52" fmla="*/ 326 w 138"/>
                <a:gd name="T53" fmla="*/ 50 h 97"/>
                <a:gd name="T54" fmla="*/ 254 w 138"/>
                <a:gd name="T55" fmla="*/ 50 h 97"/>
                <a:gd name="T56" fmla="*/ 190 w 138"/>
                <a:gd name="T57" fmla="*/ 32 h 97"/>
                <a:gd name="T58" fmla="*/ 152 w 138"/>
                <a:gd name="T59" fmla="*/ 32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prstDash val="solid"/>
              <a:round/>
              <a:headEnd/>
              <a:tailEnd/>
            </a:ln>
          </p:spPr>
          <p:txBody>
            <a:bodyPr/>
            <a:lstStyle/>
            <a:p>
              <a:endParaRPr lang="en-US"/>
            </a:p>
          </p:txBody>
        </p:sp>
        <p:sp>
          <p:nvSpPr>
            <p:cNvPr id="36187" name="Freeform 4633"/>
            <p:cNvSpPr>
              <a:spLocks/>
            </p:cNvSpPr>
            <p:nvPr/>
          </p:nvSpPr>
          <p:spPr bwMode="auto">
            <a:xfrm>
              <a:off x="2833" y="1585"/>
              <a:ext cx="152" cy="99"/>
            </a:xfrm>
            <a:custGeom>
              <a:avLst/>
              <a:gdLst>
                <a:gd name="T0" fmla="*/ 320 w 137"/>
                <a:gd name="T1" fmla="*/ 437 h 80"/>
                <a:gd name="T2" fmla="*/ 313 w 137"/>
                <a:gd name="T3" fmla="*/ 535 h 80"/>
                <a:gd name="T4" fmla="*/ 249 w 137"/>
                <a:gd name="T5" fmla="*/ 493 h 80"/>
                <a:gd name="T6" fmla="*/ 186 w 137"/>
                <a:gd name="T7" fmla="*/ 546 h 80"/>
                <a:gd name="T8" fmla="*/ 148 w 137"/>
                <a:gd name="T9" fmla="*/ 516 h 80"/>
                <a:gd name="T10" fmla="*/ 110 w 137"/>
                <a:gd name="T11" fmla="*/ 516 h 80"/>
                <a:gd name="T12" fmla="*/ 98 w 137"/>
                <a:gd name="T13" fmla="*/ 485 h 80"/>
                <a:gd name="T14" fmla="*/ 98 w 137"/>
                <a:gd name="T15" fmla="*/ 437 h 80"/>
                <a:gd name="T16" fmla="*/ 83 w 137"/>
                <a:gd name="T17" fmla="*/ 413 h 80"/>
                <a:gd name="T18" fmla="*/ 71 w 137"/>
                <a:gd name="T19" fmla="*/ 413 h 80"/>
                <a:gd name="T20" fmla="*/ 54 w 137"/>
                <a:gd name="T21" fmla="*/ 398 h 80"/>
                <a:gd name="T22" fmla="*/ 0 w 137"/>
                <a:gd name="T23" fmla="*/ 257 h 80"/>
                <a:gd name="T24" fmla="*/ 22 w 137"/>
                <a:gd name="T25" fmla="*/ 228 h 80"/>
                <a:gd name="T26" fmla="*/ 54 w 137"/>
                <a:gd name="T27" fmla="*/ 135 h 80"/>
                <a:gd name="T28" fmla="*/ 83 w 137"/>
                <a:gd name="T29" fmla="*/ 32 h 80"/>
                <a:gd name="T30" fmla="*/ 83 w 137"/>
                <a:gd name="T31" fmla="*/ 32 h 80"/>
                <a:gd name="T32" fmla="*/ 154 w 137"/>
                <a:gd name="T33" fmla="*/ 50 h 80"/>
                <a:gd name="T34" fmla="*/ 215 w 137"/>
                <a:gd name="T35" fmla="*/ 0 h 80"/>
                <a:gd name="T36" fmla="*/ 215 w 137"/>
                <a:gd name="T37" fmla="*/ 0 h 80"/>
                <a:gd name="T38" fmla="*/ 249 w 137"/>
                <a:gd name="T39" fmla="*/ 62 h 80"/>
                <a:gd name="T40" fmla="*/ 272 w 137"/>
                <a:gd name="T41" fmla="*/ 146 h 80"/>
                <a:gd name="T42" fmla="*/ 282 w 137"/>
                <a:gd name="T43" fmla="*/ 238 h 80"/>
                <a:gd name="T44" fmla="*/ 295 w 137"/>
                <a:gd name="T45" fmla="*/ 343 h 80"/>
                <a:gd name="T46" fmla="*/ 320 w 137"/>
                <a:gd name="T47" fmla="*/ 343 h 80"/>
                <a:gd name="T48" fmla="*/ 342 w 137"/>
                <a:gd name="T49" fmla="*/ 353 h 80"/>
                <a:gd name="T50" fmla="*/ 351 w 137"/>
                <a:gd name="T51" fmla="*/ 392 h 80"/>
                <a:gd name="T52" fmla="*/ 326 w 137"/>
                <a:gd name="T53" fmla="*/ 413 h 80"/>
                <a:gd name="T54" fmla="*/ 326 w 137"/>
                <a:gd name="T55" fmla="*/ 398 h 80"/>
                <a:gd name="T56" fmla="*/ 320 w 137"/>
                <a:gd name="T57" fmla="*/ 437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prstDash val="solid"/>
              <a:round/>
              <a:headEnd/>
              <a:tailEnd/>
            </a:ln>
          </p:spPr>
          <p:txBody>
            <a:bodyPr/>
            <a:lstStyle/>
            <a:p>
              <a:endParaRPr lang="en-US"/>
            </a:p>
          </p:txBody>
        </p:sp>
        <p:sp>
          <p:nvSpPr>
            <p:cNvPr id="36188" name="Freeform 4634"/>
            <p:cNvSpPr>
              <a:spLocks/>
            </p:cNvSpPr>
            <p:nvPr/>
          </p:nvSpPr>
          <p:spPr bwMode="auto">
            <a:xfrm>
              <a:off x="2702" y="1527"/>
              <a:ext cx="102" cy="50"/>
            </a:xfrm>
            <a:custGeom>
              <a:avLst/>
              <a:gdLst>
                <a:gd name="T0" fmla="*/ 233 w 90"/>
                <a:gd name="T1" fmla="*/ 88 h 40"/>
                <a:gd name="T2" fmla="*/ 277 w 90"/>
                <a:gd name="T3" fmla="*/ 195 h 40"/>
                <a:gd name="T4" fmla="*/ 277 w 90"/>
                <a:gd name="T5" fmla="*/ 195 h 40"/>
                <a:gd name="T6" fmla="*/ 271 w 90"/>
                <a:gd name="T7" fmla="*/ 211 h 40"/>
                <a:gd name="T8" fmla="*/ 256 w 90"/>
                <a:gd name="T9" fmla="*/ 231 h 40"/>
                <a:gd name="T10" fmla="*/ 256 w 90"/>
                <a:gd name="T11" fmla="*/ 244 h 40"/>
                <a:gd name="T12" fmla="*/ 239 w 90"/>
                <a:gd name="T13" fmla="*/ 280 h 40"/>
                <a:gd name="T14" fmla="*/ 220 w 90"/>
                <a:gd name="T15" fmla="*/ 280 h 40"/>
                <a:gd name="T16" fmla="*/ 205 w 90"/>
                <a:gd name="T17" fmla="*/ 304 h 40"/>
                <a:gd name="T18" fmla="*/ 190 w 90"/>
                <a:gd name="T19" fmla="*/ 280 h 40"/>
                <a:gd name="T20" fmla="*/ 124 w 90"/>
                <a:gd name="T21" fmla="*/ 264 h 40"/>
                <a:gd name="T22" fmla="*/ 96 w 90"/>
                <a:gd name="T23" fmla="*/ 304 h 40"/>
                <a:gd name="T24" fmla="*/ 75 w 90"/>
                <a:gd name="T25" fmla="*/ 280 h 40"/>
                <a:gd name="T26" fmla="*/ 16 w 90"/>
                <a:gd name="T27" fmla="*/ 148 h 40"/>
                <a:gd name="T28" fmla="*/ 0 w 90"/>
                <a:gd name="T29" fmla="*/ 110 h 40"/>
                <a:gd name="T30" fmla="*/ 96 w 90"/>
                <a:gd name="T31" fmla="*/ 0 h 40"/>
                <a:gd name="T32" fmla="*/ 100 w 90"/>
                <a:gd name="T33" fmla="*/ 20 h 40"/>
                <a:gd name="T34" fmla="*/ 110 w 90"/>
                <a:gd name="T35" fmla="*/ 20 h 40"/>
                <a:gd name="T36" fmla="*/ 164 w 90"/>
                <a:gd name="T37" fmla="*/ 56 h 40"/>
                <a:gd name="T38" fmla="*/ 182 w 90"/>
                <a:gd name="T39" fmla="*/ 110 h 40"/>
                <a:gd name="T40" fmla="*/ 199 w 90"/>
                <a:gd name="T41" fmla="*/ 88 h 40"/>
                <a:gd name="T42" fmla="*/ 233 w 90"/>
                <a:gd name="T43" fmla="*/ 88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prstDash val="solid"/>
              <a:round/>
              <a:headEnd/>
              <a:tailEnd/>
            </a:ln>
          </p:spPr>
          <p:txBody>
            <a:bodyPr/>
            <a:lstStyle/>
            <a:p>
              <a:endParaRPr lang="en-US"/>
            </a:p>
          </p:txBody>
        </p:sp>
        <p:sp>
          <p:nvSpPr>
            <p:cNvPr id="36189" name="Freeform 4635"/>
            <p:cNvSpPr>
              <a:spLocks/>
            </p:cNvSpPr>
            <p:nvPr/>
          </p:nvSpPr>
          <p:spPr bwMode="auto">
            <a:xfrm>
              <a:off x="2552" y="1518"/>
              <a:ext cx="58" cy="41"/>
            </a:xfrm>
            <a:custGeom>
              <a:avLst/>
              <a:gdLst>
                <a:gd name="T0" fmla="*/ 32 w 52"/>
                <a:gd name="T1" fmla="*/ 0 h 33"/>
                <a:gd name="T2" fmla="*/ 0 w 52"/>
                <a:gd name="T3" fmla="*/ 26 h 33"/>
                <a:gd name="T4" fmla="*/ 19 w 52"/>
                <a:gd name="T5" fmla="*/ 77 h 33"/>
                <a:gd name="T6" fmla="*/ 64 w 52"/>
                <a:gd name="T7" fmla="*/ 166 h 33"/>
                <a:gd name="T8" fmla="*/ 88 w 52"/>
                <a:gd name="T9" fmla="*/ 148 h 33"/>
                <a:gd name="T10" fmla="*/ 88 w 52"/>
                <a:gd name="T11" fmla="*/ 166 h 33"/>
                <a:gd name="T12" fmla="*/ 131 w 52"/>
                <a:gd name="T13" fmla="*/ 231 h 33"/>
                <a:gd name="T14" fmla="*/ 131 w 52"/>
                <a:gd name="T15" fmla="*/ 196 h 33"/>
                <a:gd name="T16" fmla="*/ 139 w 52"/>
                <a:gd name="T17" fmla="*/ 148 h 33"/>
                <a:gd name="T18" fmla="*/ 139 w 52"/>
                <a:gd name="T19" fmla="*/ 77 h 33"/>
                <a:gd name="T20" fmla="*/ 131 w 52"/>
                <a:gd name="T21" fmla="*/ 77 h 33"/>
                <a:gd name="T22" fmla="*/ 119 w 52"/>
                <a:gd name="T23" fmla="*/ 50 h 33"/>
                <a:gd name="T24" fmla="*/ 117 w 52"/>
                <a:gd name="T25" fmla="*/ 0 h 33"/>
                <a:gd name="T26" fmla="*/ 64 w 52"/>
                <a:gd name="T27" fmla="*/ 0 h 33"/>
                <a:gd name="T28" fmla="*/ 32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36190" name="Freeform 4636"/>
            <p:cNvSpPr>
              <a:spLocks/>
            </p:cNvSpPr>
            <p:nvPr/>
          </p:nvSpPr>
          <p:spPr bwMode="auto">
            <a:xfrm>
              <a:off x="2606" y="1444"/>
              <a:ext cx="134" cy="159"/>
            </a:xfrm>
            <a:custGeom>
              <a:avLst/>
              <a:gdLst>
                <a:gd name="T0" fmla="*/ 82 w 120"/>
                <a:gd name="T1" fmla="*/ 168 h 128"/>
                <a:gd name="T2" fmla="*/ 88 w 120"/>
                <a:gd name="T3" fmla="*/ 168 h 128"/>
                <a:gd name="T4" fmla="*/ 88 w 120"/>
                <a:gd name="T5" fmla="*/ 155 h 128"/>
                <a:gd name="T6" fmla="*/ 98 w 120"/>
                <a:gd name="T7" fmla="*/ 119 h 128"/>
                <a:gd name="T8" fmla="*/ 128 w 120"/>
                <a:gd name="T9" fmla="*/ 155 h 128"/>
                <a:gd name="T10" fmla="*/ 115 w 120"/>
                <a:gd name="T11" fmla="*/ 119 h 128"/>
                <a:gd name="T12" fmla="*/ 98 w 120"/>
                <a:gd name="T13" fmla="*/ 71 h 128"/>
                <a:gd name="T14" fmla="*/ 95 w 120"/>
                <a:gd name="T15" fmla="*/ 71 h 128"/>
                <a:gd name="T16" fmla="*/ 88 w 120"/>
                <a:gd name="T17" fmla="*/ 0 h 128"/>
                <a:gd name="T18" fmla="*/ 118 w 120"/>
                <a:gd name="T19" fmla="*/ 0 h 128"/>
                <a:gd name="T20" fmla="*/ 128 w 120"/>
                <a:gd name="T21" fmla="*/ 0 h 128"/>
                <a:gd name="T22" fmla="*/ 132 w 120"/>
                <a:gd name="T23" fmla="*/ 57 h 128"/>
                <a:gd name="T24" fmla="*/ 169 w 120"/>
                <a:gd name="T25" fmla="*/ 71 h 128"/>
                <a:gd name="T26" fmla="*/ 169 w 120"/>
                <a:gd name="T27" fmla="*/ 88 h 128"/>
                <a:gd name="T28" fmla="*/ 183 w 120"/>
                <a:gd name="T29" fmla="*/ 109 h 128"/>
                <a:gd name="T30" fmla="*/ 236 w 120"/>
                <a:gd name="T31" fmla="*/ 57 h 128"/>
                <a:gd name="T32" fmla="*/ 236 w 120"/>
                <a:gd name="T33" fmla="*/ 71 h 128"/>
                <a:gd name="T34" fmla="*/ 281 w 120"/>
                <a:gd name="T35" fmla="*/ 109 h 128"/>
                <a:gd name="T36" fmla="*/ 295 w 120"/>
                <a:gd name="T37" fmla="*/ 109 h 128"/>
                <a:gd name="T38" fmla="*/ 303 w 120"/>
                <a:gd name="T39" fmla="*/ 135 h 128"/>
                <a:gd name="T40" fmla="*/ 298 w 120"/>
                <a:gd name="T41" fmla="*/ 155 h 128"/>
                <a:gd name="T42" fmla="*/ 298 w 120"/>
                <a:gd name="T43" fmla="*/ 256 h 128"/>
                <a:gd name="T44" fmla="*/ 318 w 120"/>
                <a:gd name="T45" fmla="*/ 381 h 128"/>
                <a:gd name="T46" fmla="*/ 327 w 120"/>
                <a:gd name="T47" fmla="*/ 489 h 128"/>
                <a:gd name="T48" fmla="*/ 318 w 120"/>
                <a:gd name="T49" fmla="*/ 472 h 128"/>
                <a:gd name="T50" fmla="*/ 236 w 120"/>
                <a:gd name="T51" fmla="*/ 571 h 128"/>
                <a:gd name="T52" fmla="*/ 249 w 120"/>
                <a:gd name="T53" fmla="*/ 607 h 128"/>
                <a:gd name="T54" fmla="*/ 298 w 120"/>
                <a:gd name="T55" fmla="*/ 730 h 128"/>
                <a:gd name="T56" fmla="*/ 267 w 120"/>
                <a:gd name="T57" fmla="*/ 805 h 128"/>
                <a:gd name="T58" fmla="*/ 271 w 120"/>
                <a:gd name="T59" fmla="*/ 866 h 128"/>
                <a:gd name="T60" fmla="*/ 258 w 120"/>
                <a:gd name="T61" fmla="*/ 892 h 128"/>
                <a:gd name="T62" fmla="*/ 214 w 120"/>
                <a:gd name="T63" fmla="*/ 892 h 128"/>
                <a:gd name="T64" fmla="*/ 183 w 120"/>
                <a:gd name="T65" fmla="*/ 892 h 128"/>
                <a:gd name="T66" fmla="*/ 169 w 120"/>
                <a:gd name="T67" fmla="*/ 904 h 128"/>
                <a:gd name="T68" fmla="*/ 143 w 120"/>
                <a:gd name="T69" fmla="*/ 904 h 128"/>
                <a:gd name="T70" fmla="*/ 108 w 120"/>
                <a:gd name="T71" fmla="*/ 866 h 128"/>
                <a:gd name="T72" fmla="*/ 63 w 120"/>
                <a:gd name="T73" fmla="*/ 892 h 128"/>
                <a:gd name="T74" fmla="*/ 82 w 120"/>
                <a:gd name="T75" fmla="*/ 699 h 128"/>
                <a:gd name="T76" fmla="*/ 23 w 120"/>
                <a:gd name="T77" fmla="*/ 671 h 128"/>
                <a:gd name="T78" fmla="*/ 19 w 120"/>
                <a:gd name="T79" fmla="*/ 657 h 128"/>
                <a:gd name="T80" fmla="*/ 19 w 120"/>
                <a:gd name="T81" fmla="*/ 657 h 128"/>
                <a:gd name="T82" fmla="*/ 4 w 120"/>
                <a:gd name="T83" fmla="*/ 571 h 128"/>
                <a:gd name="T84" fmla="*/ 4 w 120"/>
                <a:gd name="T85" fmla="*/ 498 h 128"/>
                <a:gd name="T86" fmla="*/ 0 w 120"/>
                <a:gd name="T87" fmla="*/ 498 h 128"/>
                <a:gd name="T88" fmla="*/ 4 w 120"/>
                <a:gd name="T89" fmla="*/ 370 h 128"/>
                <a:gd name="T90" fmla="*/ 39 w 120"/>
                <a:gd name="T91" fmla="*/ 318 h 128"/>
                <a:gd name="T92" fmla="*/ 29 w 120"/>
                <a:gd name="T93" fmla="*/ 263 h 128"/>
                <a:gd name="T94" fmla="*/ 44 w 120"/>
                <a:gd name="T95" fmla="*/ 206 h 128"/>
                <a:gd name="T96" fmla="*/ 39 w 120"/>
                <a:gd name="T97" fmla="*/ 184 h 128"/>
                <a:gd name="T98" fmla="*/ 44 w 120"/>
                <a:gd name="T99" fmla="*/ 155 h 128"/>
                <a:gd name="T100" fmla="*/ 82 w 120"/>
                <a:gd name="T101" fmla="*/ 168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prstDash val="solid"/>
              <a:round/>
              <a:headEnd/>
              <a:tailEnd/>
            </a:ln>
          </p:spPr>
          <p:txBody>
            <a:bodyPr/>
            <a:lstStyle/>
            <a:p>
              <a:endParaRPr lang="en-US"/>
            </a:p>
          </p:txBody>
        </p:sp>
        <p:sp>
          <p:nvSpPr>
            <p:cNvPr id="36191" name="Freeform 4637"/>
            <p:cNvSpPr>
              <a:spLocks/>
            </p:cNvSpPr>
            <p:nvPr/>
          </p:nvSpPr>
          <p:spPr bwMode="auto">
            <a:xfrm>
              <a:off x="2708" y="1450"/>
              <a:ext cx="10" cy="6"/>
            </a:xfrm>
            <a:custGeom>
              <a:avLst/>
              <a:gdLst>
                <a:gd name="T0" fmla="*/ 0 w 9"/>
                <a:gd name="T1" fmla="*/ 24 h 5"/>
                <a:gd name="T2" fmla="*/ 22 w 9"/>
                <a:gd name="T3" fmla="*/ 24 h 5"/>
                <a:gd name="T4" fmla="*/ 4 w 9"/>
                <a:gd name="T5" fmla="*/ 0 h 5"/>
                <a:gd name="T6" fmla="*/ 0 w 9"/>
                <a:gd name="T7" fmla="*/ 24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5"/>
                  </a:moveTo>
                  <a:lnTo>
                    <a:pt x="9" y="5"/>
                  </a:lnTo>
                  <a:lnTo>
                    <a:pt x="4" y="0"/>
                  </a:lnTo>
                  <a:lnTo>
                    <a:pt x="0" y="5"/>
                  </a:lnTo>
                  <a:close/>
                </a:path>
              </a:pathLst>
            </a:custGeom>
            <a:solidFill>
              <a:srgbClr val="0033CC"/>
            </a:solidFill>
            <a:ln w="3175">
              <a:solidFill>
                <a:srgbClr val="000000"/>
              </a:solidFill>
              <a:prstDash val="solid"/>
              <a:round/>
              <a:headEnd/>
              <a:tailEnd/>
            </a:ln>
          </p:spPr>
          <p:txBody>
            <a:bodyPr/>
            <a:lstStyle/>
            <a:p>
              <a:endParaRPr lang="en-US"/>
            </a:p>
          </p:txBody>
        </p:sp>
        <p:sp>
          <p:nvSpPr>
            <p:cNvPr id="36192" name="Freeform 4638"/>
            <p:cNvSpPr>
              <a:spLocks/>
            </p:cNvSpPr>
            <p:nvPr/>
          </p:nvSpPr>
          <p:spPr bwMode="auto">
            <a:xfrm>
              <a:off x="2606" y="1545"/>
              <a:ext cx="7" cy="14"/>
            </a:xfrm>
            <a:custGeom>
              <a:avLst/>
              <a:gdLst>
                <a:gd name="T0" fmla="*/ 4 w 7"/>
                <a:gd name="T1" fmla="*/ 0 h 12"/>
                <a:gd name="T2" fmla="*/ 0 w 7"/>
                <a:gd name="T3" fmla="*/ 29 h 12"/>
                <a:gd name="T4" fmla="*/ 0 w 7"/>
                <a:gd name="T5" fmla="*/ 48 h 12"/>
                <a:gd name="T6" fmla="*/ 7 w 7"/>
                <a:gd name="T7" fmla="*/ 48 h 12"/>
                <a:gd name="T8" fmla="*/ 7 w 7"/>
                <a:gd name="T9" fmla="*/ 48 h 12"/>
                <a:gd name="T10" fmla="*/ 4 w 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2">
                  <a:moveTo>
                    <a:pt x="4" y="0"/>
                  </a:moveTo>
                  <a:lnTo>
                    <a:pt x="0" y="7"/>
                  </a:lnTo>
                  <a:lnTo>
                    <a:pt x="0" y="12"/>
                  </a:lnTo>
                  <a:lnTo>
                    <a:pt x="7" y="12"/>
                  </a:lnTo>
                  <a:lnTo>
                    <a:pt x="4" y="0"/>
                  </a:lnTo>
                  <a:close/>
                </a:path>
              </a:pathLst>
            </a:custGeom>
            <a:solidFill>
              <a:srgbClr val="0033CC"/>
            </a:solidFill>
            <a:ln w="3175">
              <a:solidFill>
                <a:srgbClr val="000000"/>
              </a:solidFill>
              <a:prstDash val="solid"/>
              <a:round/>
              <a:headEnd/>
              <a:tailEnd/>
            </a:ln>
          </p:spPr>
          <p:txBody>
            <a:bodyPr/>
            <a:lstStyle/>
            <a:p>
              <a:endParaRPr lang="en-US"/>
            </a:p>
          </p:txBody>
        </p:sp>
        <p:sp>
          <p:nvSpPr>
            <p:cNvPr id="36193" name="Freeform 4639"/>
            <p:cNvSpPr>
              <a:spLocks/>
            </p:cNvSpPr>
            <p:nvPr/>
          </p:nvSpPr>
          <p:spPr bwMode="auto">
            <a:xfrm>
              <a:off x="2927" y="1573"/>
              <a:ext cx="71" cy="77"/>
            </a:xfrm>
            <a:custGeom>
              <a:avLst/>
              <a:gdLst>
                <a:gd name="T0" fmla="*/ 41 w 62"/>
                <a:gd name="T1" fmla="*/ 0 h 62"/>
                <a:gd name="T2" fmla="*/ 0 w 62"/>
                <a:gd name="T3" fmla="*/ 71 h 62"/>
                <a:gd name="T4" fmla="*/ 0 w 62"/>
                <a:gd name="T5" fmla="*/ 71 h 62"/>
                <a:gd name="T6" fmla="*/ 41 w 62"/>
                <a:gd name="T7" fmla="*/ 135 h 62"/>
                <a:gd name="T8" fmla="*/ 71 w 62"/>
                <a:gd name="T9" fmla="*/ 222 h 62"/>
                <a:gd name="T10" fmla="*/ 90 w 62"/>
                <a:gd name="T11" fmla="*/ 318 h 62"/>
                <a:gd name="T12" fmla="*/ 107 w 62"/>
                <a:gd name="T13" fmla="*/ 426 h 62"/>
                <a:gd name="T14" fmla="*/ 137 w 62"/>
                <a:gd name="T15" fmla="*/ 426 h 62"/>
                <a:gd name="T16" fmla="*/ 166 w 62"/>
                <a:gd name="T17" fmla="*/ 438 h 62"/>
                <a:gd name="T18" fmla="*/ 166 w 62"/>
                <a:gd name="T19" fmla="*/ 381 h 62"/>
                <a:gd name="T20" fmla="*/ 211 w 62"/>
                <a:gd name="T21" fmla="*/ 302 h 62"/>
                <a:gd name="T22" fmla="*/ 166 w 62"/>
                <a:gd name="T23" fmla="*/ 240 h 62"/>
                <a:gd name="T24" fmla="*/ 127 w 62"/>
                <a:gd name="T25" fmla="*/ 168 h 62"/>
                <a:gd name="T26" fmla="*/ 94 w 62"/>
                <a:gd name="T27" fmla="*/ 88 h 62"/>
                <a:gd name="T28" fmla="*/ 57 w 62"/>
                <a:gd name="T29" fmla="*/ 21 h 62"/>
                <a:gd name="T30" fmla="*/ 41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36194" name="Freeform 4640"/>
            <p:cNvSpPr>
              <a:spLocks/>
            </p:cNvSpPr>
            <p:nvPr/>
          </p:nvSpPr>
          <p:spPr bwMode="auto">
            <a:xfrm>
              <a:off x="2586" y="1126"/>
              <a:ext cx="320" cy="251"/>
            </a:xfrm>
            <a:custGeom>
              <a:avLst/>
              <a:gdLst>
                <a:gd name="T0" fmla="*/ 459 w 286"/>
                <a:gd name="T1" fmla="*/ 176 h 203"/>
                <a:gd name="T2" fmla="*/ 434 w 286"/>
                <a:gd name="T3" fmla="*/ 155 h 203"/>
                <a:gd name="T4" fmla="*/ 430 w 286"/>
                <a:gd name="T5" fmla="*/ 176 h 203"/>
                <a:gd name="T6" fmla="*/ 396 w 286"/>
                <a:gd name="T7" fmla="*/ 176 h 203"/>
                <a:gd name="T8" fmla="*/ 386 w 286"/>
                <a:gd name="T9" fmla="*/ 237 h 203"/>
                <a:gd name="T10" fmla="*/ 375 w 286"/>
                <a:gd name="T11" fmla="*/ 283 h 203"/>
                <a:gd name="T12" fmla="*/ 345 w 286"/>
                <a:gd name="T13" fmla="*/ 304 h 203"/>
                <a:gd name="T14" fmla="*/ 318 w 286"/>
                <a:gd name="T15" fmla="*/ 304 h 203"/>
                <a:gd name="T16" fmla="*/ 318 w 286"/>
                <a:gd name="T17" fmla="*/ 350 h 203"/>
                <a:gd name="T18" fmla="*/ 299 w 286"/>
                <a:gd name="T19" fmla="*/ 387 h 203"/>
                <a:gd name="T20" fmla="*/ 274 w 286"/>
                <a:gd name="T21" fmla="*/ 433 h 203"/>
                <a:gd name="T22" fmla="*/ 252 w 286"/>
                <a:gd name="T23" fmla="*/ 487 h 203"/>
                <a:gd name="T24" fmla="*/ 234 w 286"/>
                <a:gd name="T25" fmla="*/ 542 h 203"/>
                <a:gd name="T26" fmla="*/ 239 w 286"/>
                <a:gd name="T27" fmla="*/ 602 h 203"/>
                <a:gd name="T28" fmla="*/ 209 w 286"/>
                <a:gd name="T29" fmla="*/ 670 h 203"/>
                <a:gd name="T30" fmla="*/ 162 w 286"/>
                <a:gd name="T31" fmla="*/ 736 h 203"/>
                <a:gd name="T32" fmla="*/ 188 w 286"/>
                <a:gd name="T33" fmla="*/ 744 h 203"/>
                <a:gd name="T34" fmla="*/ 167 w 286"/>
                <a:gd name="T35" fmla="*/ 783 h 203"/>
                <a:gd name="T36" fmla="*/ 130 w 286"/>
                <a:gd name="T37" fmla="*/ 783 h 203"/>
                <a:gd name="T38" fmla="*/ 109 w 286"/>
                <a:gd name="T39" fmla="*/ 847 h 203"/>
                <a:gd name="T40" fmla="*/ 67 w 286"/>
                <a:gd name="T41" fmla="*/ 847 h 203"/>
                <a:gd name="T42" fmla="*/ 91 w 286"/>
                <a:gd name="T43" fmla="*/ 858 h 203"/>
                <a:gd name="T44" fmla="*/ 67 w 286"/>
                <a:gd name="T45" fmla="*/ 920 h 203"/>
                <a:gd name="T46" fmla="*/ 45 w 286"/>
                <a:gd name="T47" fmla="*/ 920 h 203"/>
                <a:gd name="T48" fmla="*/ 15 w 286"/>
                <a:gd name="T49" fmla="*/ 940 h 203"/>
                <a:gd name="T50" fmla="*/ 45 w 286"/>
                <a:gd name="T51" fmla="*/ 969 h 203"/>
                <a:gd name="T52" fmla="*/ 2 w 286"/>
                <a:gd name="T53" fmla="*/ 1024 h 203"/>
                <a:gd name="T54" fmla="*/ 45 w 286"/>
                <a:gd name="T55" fmla="*/ 1024 h 203"/>
                <a:gd name="T56" fmla="*/ 77 w 286"/>
                <a:gd name="T57" fmla="*/ 1058 h 203"/>
                <a:gd name="T58" fmla="*/ 0 w 286"/>
                <a:gd name="T59" fmla="*/ 1058 h 203"/>
                <a:gd name="T60" fmla="*/ 0 w 286"/>
                <a:gd name="T61" fmla="*/ 1087 h 203"/>
                <a:gd name="T62" fmla="*/ 2 w 286"/>
                <a:gd name="T63" fmla="*/ 1136 h 203"/>
                <a:gd name="T64" fmla="*/ 45 w 286"/>
                <a:gd name="T65" fmla="*/ 1117 h 203"/>
                <a:gd name="T66" fmla="*/ 45 w 286"/>
                <a:gd name="T67" fmla="*/ 1117 h 203"/>
                <a:gd name="T68" fmla="*/ 15 w 286"/>
                <a:gd name="T69" fmla="*/ 1208 h 203"/>
                <a:gd name="T70" fmla="*/ 39 w 286"/>
                <a:gd name="T71" fmla="*/ 1208 h 203"/>
                <a:gd name="T72" fmla="*/ 23 w 286"/>
                <a:gd name="T73" fmla="*/ 1274 h 203"/>
                <a:gd name="T74" fmla="*/ 105 w 286"/>
                <a:gd name="T75" fmla="*/ 1370 h 203"/>
                <a:gd name="T76" fmla="*/ 188 w 286"/>
                <a:gd name="T77" fmla="*/ 1197 h 203"/>
                <a:gd name="T78" fmla="*/ 222 w 286"/>
                <a:gd name="T79" fmla="*/ 1274 h 203"/>
                <a:gd name="T80" fmla="*/ 252 w 286"/>
                <a:gd name="T81" fmla="*/ 1058 h 203"/>
                <a:gd name="T82" fmla="*/ 234 w 286"/>
                <a:gd name="T83" fmla="*/ 858 h 203"/>
                <a:gd name="T84" fmla="*/ 299 w 286"/>
                <a:gd name="T85" fmla="*/ 710 h 203"/>
                <a:gd name="T86" fmla="*/ 299 w 286"/>
                <a:gd name="T87" fmla="*/ 511 h 203"/>
                <a:gd name="T88" fmla="*/ 356 w 286"/>
                <a:gd name="T89" fmla="*/ 318 h 203"/>
                <a:gd name="T90" fmla="*/ 461 w 286"/>
                <a:gd name="T91" fmla="*/ 257 h 203"/>
                <a:gd name="T92" fmla="*/ 496 w 286"/>
                <a:gd name="T93" fmla="*/ 176 h 203"/>
                <a:gd name="T94" fmla="*/ 609 w 286"/>
                <a:gd name="T95" fmla="*/ 237 h 203"/>
                <a:gd name="T96" fmla="*/ 681 w 286"/>
                <a:gd name="T97" fmla="*/ 93 h 203"/>
                <a:gd name="T98" fmla="*/ 765 w 286"/>
                <a:gd name="T99" fmla="*/ 155 h 203"/>
                <a:gd name="T100" fmla="*/ 770 w 286"/>
                <a:gd name="T101" fmla="*/ 125 h 203"/>
                <a:gd name="T102" fmla="*/ 788 w 286"/>
                <a:gd name="T103" fmla="*/ 82 h 203"/>
                <a:gd name="T104" fmla="*/ 708 w 286"/>
                <a:gd name="T105" fmla="*/ 49 h 203"/>
                <a:gd name="T106" fmla="*/ 696 w 286"/>
                <a:gd name="T107" fmla="*/ 49 h 203"/>
                <a:gd name="T108" fmla="*/ 670 w 286"/>
                <a:gd name="T109" fmla="*/ 2 h 203"/>
                <a:gd name="T110" fmla="*/ 599 w 286"/>
                <a:gd name="T111" fmla="*/ 93 h 203"/>
                <a:gd name="T112" fmla="*/ 585 w 286"/>
                <a:gd name="T113" fmla="*/ 2 h 203"/>
                <a:gd name="T114" fmla="*/ 529 w 286"/>
                <a:gd name="T115" fmla="*/ 93 h 203"/>
                <a:gd name="T116" fmla="*/ 515 w 286"/>
                <a:gd name="T117" fmla="*/ 93 h 203"/>
                <a:gd name="T118" fmla="*/ 467 w 286"/>
                <a:gd name="T119" fmla="*/ 142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prstDash val="solid"/>
              <a:round/>
              <a:headEnd/>
              <a:tailEnd/>
            </a:ln>
          </p:spPr>
          <p:txBody>
            <a:bodyPr/>
            <a:lstStyle/>
            <a:p>
              <a:endParaRPr lang="en-US"/>
            </a:p>
          </p:txBody>
        </p:sp>
        <p:sp>
          <p:nvSpPr>
            <p:cNvPr id="36195" name="Freeform 4641"/>
            <p:cNvSpPr>
              <a:spLocks/>
            </p:cNvSpPr>
            <p:nvPr/>
          </p:nvSpPr>
          <p:spPr bwMode="auto">
            <a:xfrm>
              <a:off x="2637" y="973"/>
              <a:ext cx="119" cy="59"/>
            </a:xfrm>
            <a:custGeom>
              <a:avLst/>
              <a:gdLst>
                <a:gd name="T0" fmla="*/ 75 w 106"/>
                <a:gd name="T1" fmla="*/ 39 h 47"/>
                <a:gd name="T2" fmla="*/ 34 w 106"/>
                <a:gd name="T3" fmla="*/ 39 h 47"/>
                <a:gd name="T4" fmla="*/ 0 w 106"/>
                <a:gd name="T5" fmla="*/ 39 h 47"/>
                <a:gd name="T6" fmla="*/ 2 w 106"/>
                <a:gd name="T7" fmla="*/ 94 h 47"/>
                <a:gd name="T8" fmla="*/ 34 w 106"/>
                <a:gd name="T9" fmla="*/ 70 h 47"/>
                <a:gd name="T10" fmla="*/ 34 w 106"/>
                <a:gd name="T11" fmla="*/ 110 h 47"/>
                <a:gd name="T12" fmla="*/ 15 w 106"/>
                <a:gd name="T13" fmla="*/ 110 h 47"/>
                <a:gd name="T14" fmla="*/ 44 w 106"/>
                <a:gd name="T15" fmla="*/ 148 h 47"/>
                <a:gd name="T16" fmla="*/ 79 w 106"/>
                <a:gd name="T17" fmla="*/ 186 h 47"/>
                <a:gd name="T18" fmla="*/ 100 w 106"/>
                <a:gd name="T19" fmla="*/ 158 h 47"/>
                <a:gd name="T20" fmla="*/ 119 w 106"/>
                <a:gd name="T21" fmla="*/ 123 h 47"/>
                <a:gd name="T22" fmla="*/ 129 w 106"/>
                <a:gd name="T23" fmla="*/ 148 h 47"/>
                <a:gd name="T24" fmla="*/ 163 w 106"/>
                <a:gd name="T25" fmla="*/ 123 h 47"/>
                <a:gd name="T26" fmla="*/ 165 w 106"/>
                <a:gd name="T27" fmla="*/ 158 h 47"/>
                <a:gd name="T28" fmla="*/ 94 w 106"/>
                <a:gd name="T29" fmla="*/ 198 h 47"/>
                <a:gd name="T30" fmla="*/ 89 w 106"/>
                <a:gd name="T31" fmla="*/ 216 h 47"/>
                <a:gd name="T32" fmla="*/ 165 w 106"/>
                <a:gd name="T33" fmla="*/ 216 h 47"/>
                <a:gd name="T34" fmla="*/ 134 w 106"/>
                <a:gd name="T35" fmla="*/ 242 h 47"/>
                <a:gd name="T36" fmla="*/ 152 w 106"/>
                <a:gd name="T37" fmla="*/ 249 h 47"/>
                <a:gd name="T38" fmla="*/ 100 w 106"/>
                <a:gd name="T39" fmla="*/ 271 h 47"/>
                <a:gd name="T40" fmla="*/ 152 w 106"/>
                <a:gd name="T41" fmla="*/ 309 h 47"/>
                <a:gd name="T42" fmla="*/ 183 w 106"/>
                <a:gd name="T43" fmla="*/ 365 h 47"/>
                <a:gd name="T44" fmla="*/ 185 w 106"/>
                <a:gd name="T45" fmla="*/ 328 h 47"/>
                <a:gd name="T46" fmla="*/ 216 w 106"/>
                <a:gd name="T47" fmla="*/ 249 h 47"/>
                <a:gd name="T48" fmla="*/ 228 w 106"/>
                <a:gd name="T49" fmla="*/ 198 h 47"/>
                <a:gd name="T50" fmla="*/ 234 w 106"/>
                <a:gd name="T51" fmla="*/ 186 h 47"/>
                <a:gd name="T52" fmla="*/ 300 w 106"/>
                <a:gd name="T53" fmla="*/ 123 h 47"/>
                <a:gd name="T54" fmla="*/ 222 w 106"/>
                <a:gd name="T55" fmla="*/ 94 h 47"/>
                <a:gd name="T56" fmla="*/ 216 w 106"/>
                <a:gd name="T57" fmla="*/ 56 h 47"/>
                <a:gd name="T58" fmla="*/ 192 w 106"/>
                <a:gd name="T59" fmla="*/ 56 h 47"/>
                <a:gd name="T60" fmla="*/ 185 w 106"/>
                <a:gd name="T61" fmla="*/ 39 h 47"/>
                <a:gd name="T62" fmla="*/ 152 w 106"/>
                <a:gd name="T63" fmla="*/ 0 h 47"/>
                <a:gd name="T64" fmla="*/ 152 w 106"/>
                <a:gd name="T65" fmla="*/ 110 h 47"/>
                <a:gd name="T66" fmla="*/ 107 w 106"/>
                <a:gd name="T67" fmla="*/ 20 h 47"/>
                <a:gd name="T68" fmla="*/ 89 w 106"/>
                <a:gd name="T69" fmla="*/ 56 h 47"/>
                <a:gd name="T70" fmla="*/ 68 w 106"/>
                <a:gd name="T71" fmla="*/ 56 h 47"/>
                <a:gd name="T72" fmla="*/ 75 w 106"/>
                <a:gd name="T73" fmla="*/ 39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prstDash val="solid"/>
              <a:round/>
              <a:headEnd/>
              <a:tailEnd/>
            </a:ln>
          </p:spPr>
          <p:txBody>
            <a:bodyPr/>
            <a:lstStyle/>
            <a:p>
              <a:endParaRPr lang="en-US"/>
            </a:p>
          </p:txBody>
        </p:sp>
        <p:sp>
          <p:nvSpPr>
            <p:cNvPr id="36196" name="Freeform 4642"/>
            <p:cNvSpPr>
              <a:spLocks/>
            </p:cNvSpPr>
            <p:nvPr/>
          </p:nvSpPr>
          <p:spPr bwMode="auto">
            <a:xfrm>
              <a:off x="2716" y="967"/>
              <a:ext cx="97" cy="18"/>
            </a:xfrm>
            <a:custGeom>
              <a:avLst/>
              <a:gdLst>
                <a:gd name="T0" fmla="*/ 99 w 87"/>
                <a:gd name="T1" fmla="*/ 46 h 14"/>
                <a:gd name="T2" fmla="*/ 39 w 87"/>
                <a:gd name="T3" fmla="*/ 22 h 14"/>
                <a:gd name="T4" fmla="*/ 18 w 87"/>
                <a:gd name="T5" fmla="*/ 46 h 14"/>
                <a:gd name="T6" fmla="*/ 0 w 87"/>
                <a:gd name="T7" fmla="*/ 46 h 14"/>
                <a:gd name="T8" fmla="*/ 0 w 87"/>
                <a:gd name="T9" fmla="*/ 66 h 14"/>
                <a:gd name="T10" fmla="*/ 94 w 87"/>
                <a:gd name="T11" fmla="*/ 98 h 14"/>
                <a:gd name="T12" fmla="*/ 50 w 87"/>
                <a:gd name="T13" fmla="*/ 109 h 14"/>
                <a:gd name="T14" fmla="*/ 119 w 87"/>
                <a:gd name="T15" fmla="*/ 135 h 14"/>
                <a:gd name="T16" fmla="*/ 204 w 87"/>
                <a:gd name="T17" fmla="*/ 109 h 14"/>
                <a:gd name="T18" fmla="*/ 230 w 87"/>
                <a:gd name="T19" fmla="*/ 66 h 14"/>
                <a:gd name="T20" fmla="*/ 213 w 87"/>
                <a:gd name="T21" fmla="*/ 46 h 14"/>
                <a:gd name="T22" fmla="*/ 137 w 87"/>
                <a:gd name="T23" fmla="*/ 22 h 14"/>
                <a:gd name="T24" fmla="*/ 123 w 87"/>
                <a:gd name="T25" fmla="*/ 22 h 14"/>
                <a:gd name="T26" fmla="*/ 110 w 87"/>
                <a:gd name="T27" fmla="*/ 0 h 14"/>
                <a:gd name="T28" fmla="*/ 107 w 87"/>
                <a:gd name="T29" fmla="*/ 22 h 14"/>
                <a:gd name="T30" fmla="*/ 99 w 87"/>
                <a:gd name="T31" fmla="*/ 46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prstDash val="solid"/>
              <a:round/>
              <a:headEnd/>
              <a:tailEnd/>
            </a:ln>
          </p:spPr>
          <p:txBody>
            <a:bodyPr/>
            <a:lstStyle/>
            <a:p>
              <a:endParaRPr lang="en-US"/>
            </a:p>
          </p:txBody>
        </p:sp>
        <p:sp>
          <p:nvSpPr>
            <p:cNvPr id="36197" name="Freeform 4643"/>
            <p:cNvSpPr>
              <a:spLocks/>
            </p:cNvSpPr>
            <p:nvPr/>
          </p:nvSpPr>
          <p:spPr bwMode="auto">
            <a:xfrm>
              <a:off x="2751" y="1006"/>
              <a:ext cx="47" cy="11"/>
            </a:xfrm>
            <a:custGeom>
              <a:avLst/>
              <a:gdLst>
                <a:gd name="T0" fmla="*/ 91 w 42"/>
                <a:gd name="T1" fmla="*/ 53 h 9"/>
                <a:gd name="T2" fmla="*/ 54 w 42"/>
                <a:gd name="T3" fmla="*/ 53 h 9"/>
                <a:gd name="T4" fmla="*/ 4 w 42"/>
                <a:gd name="T5" fmla="*/ 53 h 9"/>
                <a:gd name="T6" fmla="*/ 24 w 42"/>
                <a:gd name="T7" fmla="*/ 2 h 9"/>
                <a:gd name="T8" fmla="*/ 0 w 42"/>
                <a:gd name="T9" fmla="*/ 0 h 9"/>
                <a:gd name="T10" fmla="*/ 71 w 42"/>
                <a:gd name="T11" fmla="*/ 0 h 9"/>
                <a:gd name="T12" fmla="*/ 116 w 42"/>
                <a:gd name="T13" fmla="*/ 29 h 9"/>
                <a:gd name="T14" fmla="*/ 91 w 42"/>
                <a:gd name="T15" fmla="*/ 53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prstDash val="solid"/>
              <a:round/>
              <a:headEnd/>
              <a:tailEnd/>
            </a:ln>
          </p:spPr>
          <p:txBody>
            <a:bodyPr/>
            <a:lstStyle/>
            <a:p>
              <a:endParaRPr lang="en-US"/>
            </a:p>
          </p:txBody>
        </p:sp>
        <p:sp>
          <p:nvSpPr>
            <p:cNvPr id="36198" name="Freeform 4644"/>
            <p:cNvSpPr>
              <a:spLocks/>
            </p:cNvSpPr>
            <p:nvPr/>
          </p:nvSpPr>
          <p:spPr bwMode="auto">
            <a:xfrm>
              <a:off x="2711" y="1167"/>
              <a:ext cx="16" cy="8"/>
            </a:xfrm>
            <a:custGeom>
              <a:avLst/>
              <a:gdLst>
                <a:gd name="T0" fmla="*/ 22 w 14"/>
                <a:gd name="T1" fmla="*/ 0 h 7"/>
                <a:gd name="T2" fmla="*/ 2 w 14"/>
                <a:gd name="T3" fmla="*/ 17 h 7"/>
                <a:gd name="T4" fmla="*/ 0 w 14"/>
                <a:gd name="T5" fmla="*/ 22 h 7"/>
                <a:gd name="T6" fmla="*/ 17 w 14"/>
                <a:gd name="T7" fmla="*/ 17 h 7"/>
                <a:gd name="T8" fmla="*/ 33 w 14"/>
                <a:gd name="T9" fmla="*/ 22 h 7"/>
                <a:gd name="T10" fmla="*/ 46 w 14"/>
                <a:gd name="T11" fmla="*/ 0 h 7"/>
                <a:gd name="T12" fmla="*/ 33 w 14"/>
                <a:gd name="T13" fmla="*/ 2 h 7"/>
                <a:gd name="T14" fmla="*/ 22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6199" name="Freeform 4645"/>
            <p:cNvSpPr>
              <a:spLocks/>
            </p:cNvSpPr>
            <p:nvPr/>
          </p:nvSpPr>
          <p:spPr bwMode="auto">
            <a:xfrm>
              <a:off x="2780" y="1143"/>
              <a:ext cx="166" cy="199"/>
            </a:xfrm>
            <a:custGeom>
              <a:avLst/>
              <a:gdLst>
                <a:gd name="T0" fmla="*/ 331 w 149"/>
                <a:gd name="T1" fmla="*/ 585 h 161"/>
                <a:gd name="T2" fmla="*/ 318 w 149"/>
                <a:gd name="T3" fmla="*/ 541 h 161"/>
                <a:gd name="T4" fmla="*/ 318 w 149"/>
                <a:gd name="T5" fmla="*/ 447 h 161"/>
                <a:gd name="T6" fmla="*/ 274 w 149"/>
                <a:gd name="T7" fmla="*/ 337 h 161"/>
                <a:gd name="T8" fmla="*/ 299 w 149"/>
                <a:gd name="T9" fmla="*/ 269 h 161"/>
                <a:gd name="T10" fmla="*/ 256 w 149"/>
                <a:gd name="T11" fmla="*/ 192 h 161"/>
                <a:gd name="T12" fmla="*/ 250 w 149"/>
                <a:gd name="T13" fmla="*/ 125 h 161"/>
                <a:gd name="T14" fmla="*/ 250 w 149"/>
                <a:gd name="T15" fmla="*/ 115 h 161"/>
                <a:gd name="T16" fmla="*/ 250 w 149"/>
                <a:gd name="T17" fmla="*/ 49 h 161"/>
                <a:gd name="T18" fmla="*/ 201 w 149"/>
                <a:gd name="T19" fmla="*/ 0 h 161"/>
                <a:gd name="T20" fmla="*/ 156 w 149"/>
                <a:gd name="T21" fmla="*/ 49 h 161"/>
                <a:gd name="T22" fmla="*/ 145 w 149"/>
                <a:gd name="T23" fmla="*/ 125 h 161"/>
                <a:gd name="T24" fmla="*/ 131 w 149"/>
                <a:gd name="T25" fmla="*/ 142 h 161"/>
                <a:gd name="T26" fmla="*/ 88 w 149"/>
                <a:gd name="T27" fmla="*/ 142 h 161"/>
                <a:gd name="T28" fmla="*/ 56 w 149"/>
                <a:gd name="T29" fmla="*/ 125 h 161"/>
                <a:gd name="T30" fmla="*/ 18 w 149"/>
                <a:gd name="T31" fmla="*/ 82 h 161"/>
                <a:gd name="T32" fmla="*/ 0 w 149"/>
                <a:gd name="T33" fmla="*/ 115 h 161"/>
                <a:gd name="T34" fmla="*/ 88 w 149"/>
                <a:gd name="T35" fmla="*/ 208 h 161"/>
                <a:gd name="T36" fmla="*/ 119 w 149"/>
                <a:gd name="T37" fmla="*/ 350 h 161"/>
                <a:gd name="T38" fmla="*/ 131 w 149"/>
                <a:gd name="T39" fmla="*/ 447 h 161"/>
                <a:gd name="T40" fmla="*/ 148 w 149"/>
                <a:gd name="T41" fmla="*/ 433 h 161"/>
                <a:gd name="T42" fmla="*/ 163 w 149"/>
                <a:gd name="T43" fmla="*/ 465 h 161"/>
                <a:gd name="T44" fmla="*/ 174 w 149"/>
                <a:gd name="T45" fmla="*/ 541 h 161"/>
                <a:gd name="T46" fmla="*/ 119 w 149"/>
                <a:gd name="T47" fmla="*/ 637 h 161"/>
                <a:gd name="T48" fmla="*/ 91 w 149"/>
                <a:gd name="T49" fmla="*/ 701 h 161"/>
                <a:gd name="T50" fmla="*/ 69 w 149"/>
                <a:gd name="T51" fmla="*/ 735 h 161"/>
                <a:gd name="T52" fmla="*/ 74 w 149"/>
                <a:gd name="T53" fmla="*/ 859 h 161"/>
                <a:gd name="T54" fmla="*/ 79 w 149"/>
                <a:gd name="T55" fmla="*/ 991 h 161"/>
                <a:gd name="T56" fmla="*/ 119 w 149"/>
                <a:gd name="T57" fmla="*/ 1022 h 161"/>
                <a:gd name="T58" fmla="*/ 119 w 149"/>
                <a:gd name="T59" fmla="*/ 1031 h 161"/>
                <a:gd name="T60" fmla="*/ 137 w 149"/>
                <a:gd name="T61" fmla="*/ 1031 h 161"/>
                <a:gd name="T62" fmla="*/ 148 w 149"/>
                <a:gd name="T63" fmla="*/ 1086 h 161"/>
                <a:gd name="T64" fmla="*/ 156 w 149"/>
                <a:gd name="T65" fmla="*/ 1062 h 161"/>
                <a:gd name="T66" fmla="*/ 238 w 149"/>
                <a:gd name="T67" fmla="*/ 1022 h 161"/>
                <a:gd name="T68" fmla="*/ 256 w 149"/>
                <a:gd name="T69" fmla="*/ 1001 h 161"/>
                <a:gd name="T70" fmla="*/ 299 w 149"/>
                <a:gd name="T71" fmla="*/ 1001 h 161"/>
                <a:gd name="T72" fmla="*/ 325 w 149"/>
                <a:gd name="T73" fmla="*/ 938 h 161"/>
                <a:gd name="T74" fmla="*/ 350 w 149"/>
                <a:gd name="T75" fmla="*/ 879 h 161"/>
                <a:gd name="T76" fmla="*/ 369 w 149"/>
                <a:gd name="T77" fmla="*/ 817 h 161"/>
                <a:gd name="T78" fmla="*/ 394 w 149"/>
                <a:gd name="T79" fmla="*/ 744 h 161"/>
                <a:gd name="T80" fmla="*/ 335 w 149"/>
                <a:gd name="T81" fmla="*/ 669 h 161"/>
                <a:gd name="T82" fmla="*/ 350 w 149"/>
                <a:gd name="T83" fmla="*/ 637 h 161"/>
                <a:gd name="T84" fmla="*/ 331 w 149"/>
                <a:gd name="T85" fmla="*/ 585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prstDash val="solid"/>
              <a:round/>
              <a:headEnd/>
              <a:tailEnd/>
            </a:ln>
          </p:spPr>
          <p:txBody>
            <a:bodyPr/>
            <a:lstStyle/>
            <a:p>
              <a:endParaRPr lang="en-US"/>
            </a:p>
          </p:txBody>
        </p:sp>
        <p:sp>
          <p:nvSpPr>
            <p:cNvPr id="36200" name="Freeform 4646"/>
            <p:cNvSpPr>
              <a:spLocks/>
            </p:cNvSpPr>
            <p:nvPr/>
          </p:nvSpPr>
          <p:spPr bwMode="auto">
            <a:xfrm>
              <a:off x="2664" y="1605"/>
              <a:ext cx="2" cy="6"/>
            </a:xfrm>
            <a:custGeom>
              <a:avLst/>
              <a:gdLst>
                <a:gd name="T0" fmla="*/ 0 w 2"/>
                <a:gd name="T1" fmla="*/ 0 h 5"/>
                <a:gd name="T2" fmla="*/ 0 w 2"/>
                <a:gd name="T3" fmla="*/ 24 h 5"/>
                <a:gd name="T4" fmla="*/ 2 w 2"/>
                <a:gd name="T5" fmla="*/ 24 h 5"/>
                <a:gd name="T6" fmla="*/ 0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0" y="0"/>
                  </a:moveTo>
                  <a:lnTo>
                    <a:pt x="0" y="5"/>
                  </a:lnTo>
                  <a:lnTo>
                    <a:pt x="2" y="5"/>
                  </a:lnTo>
                  <a:lnTo>
                    <a:pt x="0" y="0"/>
                  </a:lnTo>
                  <a:close/>
                </a:path>
              </a:pathLst>
            </a:custGeom>
            <a:solidFill>
              <a:srgbClr val="C0C0C0"/>
            </a:solidFill>
            <a:ln w="3175">
              <a:solidFill>
                <a:srgbClr val="000000"/>
              </a:solidFill>
              <a:prstDash val="solid"/>
              <a:round/>
              <a:headEnd/>
              <a:tailEnd/>
            </a:ln>
          </p:spPr>
          <p:txBody>
            <a:bodyPr/>
            <a:lstStyle/>
            <a:p>
              <a:endParaRPr lang="en-US"/>
            </a:p>
          </p:txBody>
        </p:sp>
        <p:sp>
          <p:nvSpPr>
            <p:cNvPr id="36201" name="Freeform 4647"/>
            <p:cNvSpPr>
              <a:spLocks/>
            </p:cNvSpPr>
            <p:nvPr/>
          </p:nvSpPr>
          <p:spPr bwMode="auto">
            <a:xfrm>
              <a:off x="2664" y="1570"/>
              <a:ext cx="118" cy="53"/>
            </a:xfrm>
            <a:custGeom>
              <a:avLst/>
              <a:gdLst>
                <a:gd name="T0" fmla="*/ 97 w 106"/>
                <a:gd name="T1" fmla="*/ 235 h 43"/>
                <a:gd name="T2" fmla="*/ 62 w 106"/>
                <a:gd name="T3" fmla="*/ 249 h 43"/>
                <a:gd name="T4" fmla="*/ 37 w 106"/>
                <a:gd name="T5" fmla="*/ 235 h 43"/>
                <a:gd name="T6" fmla="*/ 2 w 106"/>
                <a:gd name="T7" fmla="*/ 221 h 43"/>
                <a:gd name="T8" fmla="*/ 0 w 106"/>
                <a:gd name="T9" fmla="*/ 202 h 43"/>
                <a:gd name="T10" fmla="*/ 0 w 106"/>
                <a:gd name="T11" fmla="*/ 185 h 43"/>
                <a:gd name="T12" fmla="*/ 0 w 106"/>
                <a:gd name="T13" fmla="*/ 169 h 43"/>
                <a:gd name="T14" fmla="*/ 22 w 106"/>
                <a:gd name="T15" fmla="*/ 169 h 43"/>
                <a:gd name="T16" fmla="*/ 27 w 106"/>
                <a:gd name="T17" fmla="*/ 169 h 43"/>
                <a:gd name="T18" fmla="*/ 41 w 106"/>
                <a:gd name="T19" fmla="*/ 161 h 43"/>
                <a:gd name="T20" fmla="*/ 73 w 106"/>
                <a:gd name="T21" fmla="*/ 161 h 43"/>
                <a:gd name="T22" fmla="*/ 118 w 106"/>
                <a:gd name="T23" fmla="*/ 161 h 43"/>
                <a:gd name="T24" fmla="*/ 131 w 106"/>
                <a:gd name="T25" fmla="*/ 137 h 43"/>
                <a:gd name="T26" fmla="*/ 122 w 106"/>
                <a:gd name="T27" fmla="*/ 78 h 43"/>
                <a:gd name="T28" fmla="*/ 154 w 106"/>
                <a:gd name="T29" fmla="*/ 2 h 43"/>
                <a:gd name="T30" fmla="*/ 171 w 106"/>
                <a:gd name="T31" fmla="*/ 32 h 43"/>
                <a:gd name="T32" fmla="*/ 195 w 106"/>
                <a:gd name="T33" fmla="*/ 0 h 43"/>
                <a:gd name="T34" fmla="*/ 255 w 106"/>
                <a:gd name="T35" fmla="*/ 2 h 43"/>
                <a:gd name="T36" fmla="*/ 277 w 106"/>
                <a:gd name="T37" fmla="*/ 111 h 43"/>
                <a:gd name="T38" fmla="*/ 266 w 106"/>
                <a:gd name="T39" fmla="*/ 137 h 43"/>
                <a:gd name="T40" fmla="*/ 258 w 106"/>
                <a:gd name="T41" fmla="*/ 161 h 43"/>
                <a:gd name="T42" fmla="*/ 247 w 106"/>
                <a:gd name="T43" fmla="*/ 221 h 43"/>
                <a:gd name="T44" fmla="*/ 242 w 106"/>
                <a:gd name="T45" fmla="*/ 235 h 43"/>
                <a:gd name="T46" fmla="*/ 171 w 106"/>
                <a:gd name="T47" fmla="*/ 281 h 43"/>
                <a:gd name="T48" fmla="*/ 154 w 106"/>
                <a:gd name="T49" fmla="*/ 259 h 43"/>
                <a:gd name="T50" fmla="*/ 97 w 106"/>
                <a:gd name="T51" fmla="*/ 235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prstDash val="solid"/>
              <a:round/>
              <a:headEnd/>
              <a:tailEnd/>
            </a:ln>
          </p:spPr>
          <p:txBody>
            <a:bodyPr/>
            <a:lstStyle/>
            <a:p>
              <a:endParaRPr lang="en-US"/>
            </a:p>
          </p:txBody>
        </p:sp>
        <p:sp>
          <p:nvSpPr>
            <p:cNvPr id="36202" name="Freeform 4648"/>
            <p:cNvSpPr>
              <a:spLocks/>
            </p:cNvSpPr>
            <p:nvPr/>
          </p:nvSpPr>
          <p:spPr bwMode="auto">
            <a:xfrm>
              <a:off x="2763" y="1650"/>
              <a:ext cx="63" cy="58"/>
            </a:xfrm>
            <a:custGeom>
              <a:avLst/>
              <a:gdLst>
                <a:gd name="T0" fmla="*/ 127 w 57"/>
                <a:gd name="T1" fmla="*/ 48 h 47"/>
                <a:gd name="T2" fmla="*/ 127 w 57"/>
                <a:gd name="T3" fmla="*/ 59 h 47"/>
                <a:gd name="T4" fmla="*/ 127 w 57"/>
                <a:gd name="T5" fmla="*/ 80 h 47"/>
                <a:gd name="T6" fmla="*/ 118 w 57"/>
                <a:gd name="T7" fmla="*/ 90 h 47"/>
                <a:gd name="T8" fmla="*/ 118 w 57"/>
                <a:gd name="T9" fmla="*/ 111 h 47"/>
                <a:gd name="T10" fmla="*/ 127 w 57"/>
                <a:gd name="T11" fmla="*/ 111 h 47"/>
                <a:gd name="T12" fmla="*/ 140 w 57"/>
                <a:gd name="T13" fmla="*/ 137 h 47"/>
                <a:gd name="T14" fmla="*/ 127 w 57"/>
                <a:gd name="T15" fmla="*/ 162 h 47"/>
                <a:gd name="T16" fmla="*/ 140 w 57"/>
                <a:gd name="T17" fmla="*/ 169 h 47"/>
                <a:gd name="T18" fmla="*/ 140 w 57"/>
                <a:gd name="T19" fmla="*/ 207 h 47"/>
                <a:gd name="T20" fmla="*/ 118 w 57"/>
                <a:gd name="T21" fmla="*/ 222 h 47"/>
                <a:gd name="T22" fmla="*/ 127 w 57"/>
                <a:gd name="T23" fmla="*/ 230 h 47"/>
                <a:gd name="T24" fmla="*/ 124 w 57"/>
                <a:gd name="T25" fmla="*/ 230 h 47"/>
                <a:gd name="T26" fmla="*/ 118 w 57"/>
                <a:gd name="T27" fmla="*/ 230 h 47"/>
                <a:gd name="T28" fmla="*/ 112 w 57"/>
                <a:gd name="T29" fmla="*/ 259 h 47"/>
                <a:gd name="T30" fmla="*/ 107 w 57"/>
                <a:gd name="T31" fmla="*/ 259 h 47"/>
                <a:gd name="T32" fmla="*/ 112 w 57"/>
                <a:gd name="T33" fmla="*/ 315 h 47"/>
                <a:gd name="T34" fmla="*/ 107 w 57"/>
                <a:gd name="T35" fmla="*/ 315 h 47"/>
                <a:gd name="T36" fmla="*/ 93 w 57"/>
                <a:gd name="T37" fmla="*/ 300 h 47"/>
                <a:gd name="T38" fmla="*/ 90 w 57"/>
                <a:gd name="T39" fmla="*/ 284 h 47"/>
                <a:gd name="T40" fmla="*/ 76 w 57"/>
                <a:gd name="T41" fmla="*/ 259 h 47"/>
                <a:gd name="T42" fmla="*/ 76 w 57"/>
                <a:gd name="T43" fmla="*/ 259 h 47"/>
                <a:gd name="T44" fmla="*/ 60 w 57"/>
                <a:gd name="T45" fmla="*/ 230 h 47"/>
                <a:gd name="T46" fmla="*/ 60 w 57"/>
                <a:gd name="T47" fmla="*/ 222 h 47"/>
                <a:gd name="T48" fmla="*/ 54 w 57"/>
                <a:gd name="T49" fmla="*/ 207 h 47"/>
                <a:gd name="T50" fmla="*/ 23 w 57"/>
                <a:gd name="T51" fmla="*/ 137 h 47"/>
                <a:gd name="T52" fmla="*/ 23 w 57"/>
                <a:gd name="T53" fmla="*/ 122 h 47"/>
                <a:gd name="T54" fmla="*/ 19 w 57"/>
                <a:gd name="T55" fmla="*/ 122 h 47"/>
                <a:gd name="T56" fmla="*/ 14 w 57"/>
                <a:gd name="T57" fmla="*/ 59 h 47"/>
                <a:gd name="T58" fmla="*/ 0 w 57"/>
                <a:gd name="T59" fmla="*/ 59 h 47"/>
                <a:gd name="T60" fmla="*/ 0 w 57"/>
                <a:gd name="T61" fmla="*/ 0 h 47"/>
                <a:gd name="T62" fmla="*/ 14 w 57"/>
                <a:gd name="T63" fmla="*/ 0 h 47"/>
                <a:gd name="T64" fmla="*/ 23 w 57"/>
                <a:gd name="T65" fmla="*/ 32 h 47"/>
                <a:gd name="T66" fmla="*/ 28 w 57"/>
                <a:gd name="T67" fmla="*/ 0 h 47"/>
                <a:gd name="T68" fmla="*/ 42 w 57"/>
                <a:gd name="T69" fmla="*/ 0 h 47"/>
                <a:gd name="T70" fmla="*/ 54 w 57"/>
                <a:gd name="T71" fmla="*/ 0 h 47"/>
                <a:gd name="T72" fmla="*/ 76 w 57"/>
                <a:gd name="T73" fmla="*/ 32 h 47"/>
                <a:gd name="T74" fmla="*/ 84 w 57"/>
                <a:gd name="T75" fmla="*/ 0 h 47"/>
                <a:gd name="T76" fmla="*/ 84 w 57"/>
                <a:gd name="T77" fmla="*/ 2 h 47"/>
                <a:gd name="T78" fmla="*/ 90 w 57"/>
                <a:gd name="T79" fmla="*/ 2 h 47"/>
                <a:gd name="T80" fmla="*/ 101 w 57"/>
                <a:gd name="T81" fmla="*/ 2 h 47"/>
                <a:gd name="T82" fmla="*/ 101 w 57"/>
                <a:gd name="T83" fmla="*/ 2 h 47"/>
                <a:gd name="T84" fmla="*/ 112 w 57"/>
                <a:gd name="T85" fmla="*/ 32 h 47"/>
                <a:gd name="T86" fmla="*/ 118 w 57"/>
                <a:gd name="T87" fmla="*/ 48 h 47"/>
                <a:gd name="T88" fmla="*/ 127 w 57"/>
                <a:gd name="T89" fmla="*/ 48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prstDash val="solid"/>
              <a:round/>
              <a:headEnd/>
              <a:tailEnd/>
            </a:ln>
          </p:spPr>
          <p:txBody>
            <a:bodyPr/>
            <a:lstStyle/>
            <a:p>
              <a:endParaRPr lang="en-US"/>
            </a:p>
          </p:txBody>
        </p:sp>
        <p:sp>
          <p:nvSpPr>
            <p:cNvPr id="36203" name="Freeform 4649"/>
            <p:cNvSpPr>
              <a:spLocks/>
            </p:cNvSpPr>
            <p:nvPr/>
          </p:nvSpPr>
          <p:spPr bwMode="auto">
            <a:xfrm>
              <a:off x="2731" y="1620"/>
              <a:ext cx="91" cy="79"/>
            </a:xfrm>
            <a:custGeom>
              <a:avLst/>
              <a:gdLst>
                <a:gd name="T0" fmla="*/ 233 w 80"/>
                <a:gd name="T1" fmla="*/ 193 h 64"/>
                <a:gd name="T2" fmla="*/ 239 w 80"/>
                <a:gd name="T3" fmla="*/ 207 h 64"/>
                <a:gd name="T4" fmla="*/ 239 w 80"/>
                <a:gd name="T5" fmla="*/ 170 h 64"/>
                <a:gd name="T6" fmla="*/ 255 w 80"/>
                <a:gd name="T7" fmla="*/ 162 h 64"/>
                <a:gd name="T8" fmla="*/ 255 w 80"/>
                <a:gd name="T9" fmla="*/ 162 h 64"/>
                <a:gd name="T10" fmla="*/ 239 w 80"/>
                <a:gd name="T11" fmla="*/ 147 h 64"/>
                <a:gd name="T12" fmla="*/ 233 w 80"/>
                <a:gd name="T13" fmla="*/ 147 h 64"/>
                <a:gd name="T14" fmla="*/ 239 w 80"/>
                <a:gd name="T15" fmla="*/ 147 h 64"/>
                <a:gd name="T16" fmla="*/ 233 w 80"/>
                <a:gd name="T17" fmla="*/ 122 h 64"/>
                <a:gd name="T18" fmla="*/ 226 w 80"/>
                <a:gd name="T19" fmla="*/ 80 h 64"/>
                <a:gd name="T20" fmla="*/ 160 w 80"/>
                <a:gd name="T21" fmla="*/ 80 h 64"/>
                <a:gd name="T22" fmla="*/ 122 w 80"/>
                <a:gd name="T23" fmla="*/ 0 h 64"/>
                <a:gd name="T24" fmla="*/ 122 w 80"/>
                <a:gd name="T25" fmla="*/ 21 h 64"/>
                <a:gd name="T26" fmla="*/ 114 w 80"/>
                <a:gd name="T27" fmla="*/ 21 h 64"/>
                <a:gd name="T28" fmla="*/ 98 w 80"/>
                <a:gd name="T29" fmla="*/ 32 h 64"/>
                <a:gd name="T30" fmla="*/ 88 w 80"/>
                <a:gd name="T31" fmla="*/ 32 h 64"/>
                <a:gd name="T32" fmla="*/ 84 w 80"/>
                <a:gd name="T33" fmla="*/ 32 h 64"/>
                <a:gd name="T34" fmla="*/ 84 w 80"/>
                <a:gd name="T35" fmla="*/ 65 h 64"/>
                <a:gd name="T36" fmla="*/ 84 w 80"/>
                <a:gd name="T37" fmla="*/ 80 h 64"/>
                <a:gd name="T38" fmla="*/ 88 w 80"/>
                <a:gd name="T39" fmla="*/ 91 h 64"/>
                <a:gd name="T40" fmla="*/ 84 w 80"/>
                <a:gd name="T41" fmla="*/ 91 h 64"/>
                <a:gd name="T42" fmla="*/ 67 w 80"/>
                <a:gd name="T43" fmla="*/ 112 h 64"/>
                <a:gd name="T44" fmla="*/ 67 w 80"/>
                <a:gd name="T45" fmla="*/ 112 h 64"/>
                <a:gd name="T46" fmla="*/ 67 w 80"/>
                <a:gd name="T47" fmla="*/ 147 h 64"/>
                <a:gd name="T48" fmla="*/ 53 w 80"/>
                <a:gd name="T49" fmla="*/ 147 h 64"/>
                <a:gd name="T50" fmla="*/ 44 w 80"/>
                <a:gd name="T51" fmla="*/ 122 h 64"/>
                <a:gd name="T52" fmla="*/ 44 w 80"/>
                <a:gd name="T53" fmla="*/ 122 h 64"/>
                <a:gd name="T54" fmla="*/ 39 w 80"/>
                <a:gd name="T55" fmla="*/ 112 h 64"/>
                <a:gd name="T56" fmla="*/ 32 w 80"/>
                <a:gd name="T57" fmla="*/ 147 h 64"/>
                <a:gd name="T58" fmla="*/ 2 w 80"/>
                <a:gd name="T59" fmla="*/ 147 h 64"/>
                <a:gd name="T60" fmla="*/ 0 w 80"/>
                <a:gd name="T61" fmla="*/ 122 h 64"/>
                <a:gd name="T62" fmla="*/ 2 w 80"/>
                <a:gd name="T63" fmla="*/ 162 h 64"/>
                <a:gd name="T64" fmla="*/ 17 w 80"/>
                <a:gd name="T65" fmla="*/ 193 h 64"/>
                <a:gd name="T66" fmla="*/ 32 w 80"/>
                <a:gd name="T67" fmla="*/ 162 h 64"/>
                <a:gd name="T68" fmla="*/ 60 w 80"/>
                <a:gd name="T69" fmla="*/ 284 h 64"/>
                <a:gd name="T70" fmla="*/ 76 w 80"/>
                <a:gd name="T71" fmla="*/ 318 h 64"/>
                <a:gd name="T72" fmla="*/ 122 w 80"/>
                <a:gd name="T73" fmla="*/ 367 h 64"/>
                <a:gd name="T74" fmla="*/ 169 w 80"/>
                <a:gd name="T75" fmla="*/ 427 h 64"/>
                <a:gd name="T76" fmla="*/ 182 w 80"/>
                <a:gd name="T77" fmla="*/ 427 h 64"/>
                <a:gd name="T78" fmla="*/ 185 w 80"/>
                <a:gd name="T79" fmla="*/ 427 h 64"/>
                <a:gd name="T80" fmla="*/ 185 w 80"/>
                <a:gd name="T81" fmla="*/ 427 h 64"/>
                <a:gd name="T82" fmla="*/ 163 w 80"/>
                <a:gd name="T83" fmla="*/ 393 h 64"/>
                <a:gd name="T84" fmla="*/ 163 w 80"/>
                <a:gd name="T85" fmla="*/ 376 h 64"/>
                <a:gd name="T86" fmla="*/ 160 w 80"/>
                <a:gd name="T87" fmla="*/ 367 h 64"/>
                <a:gd name="T88" fmla="*/ 122 w 80"/>
                <a:gd name="T89" fmla="*/ 301 h 64"/>
                <a:gd name="T90" fmla="*/ 122 w 80"/>
                <a:gd name="T91" fmla="*/ 284 h 64"/>
                <a:gd name="T92" fmla="*/ 114 w 80"/>
                <a:gd name="T93" fmla="*/ 284 h 64"/>
                <a:gd name="T94" fmla="*/ 107 w 80"/>
                <a:gd name="T95" fmla="*/ 223 h 64"/>
                <a:gd name="T96" fmla="*/ 88 w 80"/>
                <a:gd name="T97" fmla="*/ 223 h 64"/>
                <a:gd name="T98" fmla="*/ 88 w 80"/>
                <a:gd name="T99" fmla="*/ 162 h 64"/>
                <a:gd name="T100" fmla="*/ 107 w 80"/>
                <a:gd name="T101" fmla="*/ 162 h 64"/>
                <a:gd name="T102" fmla="*/ 122 w 80"/>
                <a:gd name="T103" fmla="*/ 193 h 64"/>
                <a:gd name="T104" fmla="*/ 126 w 80"/>
                <a:gd name="T105" fmla="*/ 162 h 64"/>
                <a:gd name="T106" fmla="*/ 142 w 80"/>
                <a:gd name="T107" fmla="*/ 162 h 64"/>
                <a:gd name="T108" fmla="*/ 160 w 80"/>
                <a:gd name="T109" fmla="*/ 162 h 64"/>
                <a:gd name="T110" fmla="*/ 185 w 80"/>
                <a:gd name="T111" fmla="*/ 193 h 64"/>
                <a:gd name="T112" fmla="*/ 199 w 80"/>
                <a:gd name="T113" fmla="*/ 162 h 64"/>
                <a:gd name="T114" fmla="*/ 199 w 80"/>
                <a:gd name="T115" fmla="*/ 170 h 64"/>
                <a:gd name="T116" fmla="*/ 205 w 80"/>
                <a:gd name="T117" fmla="*/ 170 h 64"/>
                <a:gd name="T118" fmla="*/ 218 w 80"/>
                <a:gd name="T119" fmla="*/ 170 h 64"/>
                <a:gd name="T120" fmla="*/ 218 w 80"/>
                <a:gd name="T121" fmla="*/ 170 h 64"/>
                <a:gd name="T122" fmla="*/ 233 w 80"/>
                <a:gd name="T123" fmla="*/ 193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prstDash val="solid"/>
              <a:round/>
              <a:headEnd/>
              <a:tailEnd/>
            </a:ln>
          </p:spPr>
          <p:txBody>
            <a:bodyPr/>
            <a:lstStyle/>
            <a:p>
              <a:endParaRPr lang="en-US"/>
            </a:p>
          </p:txBody>
        </p:sp>
        <p:sp>
          <p:nvSpPr>
            <p:cNvPr id="36204" name="Freeform 4650"/>
            <p:cNvSpPr>
              <a:spLocks/>
            </p:cNvSpPr>
            <p:nvPr/>
          </p:nvSpPr>
          <p:spPr bwMode="auto">
            <a:xfrm>
              <a:off x="2788" y="1699"/>
              <a:ext cx="22" cy="13"/>
            </a:xfrm>
            <a:custGeom>
              <a:avLst/>
              <a:gdLst>
                <a:gd name="T0" fmla="*/ 28 w 21"/>
                <a:gd name="T1" fmla="*/ 108 h 10"/>
                <a:gd name="T2" fmla="*/ 30 w 21"/>
                <a:gd name="T3" fmla="*/ 78 h 10"/>
                <a:gd name="T4" fmla="*/ 25 w 21"/>
                <a:gd name="T5" fmla="*/ 60 h 10"/>
                <a:gd name="T6" fmla="*/ 23 w 21"/>
                <a:gd name="T7" fmla="*/ 35 h 10"/>
                <a:gd name="T8" fmla="*/ 9 w 21"/>
                <a:gd name="T9" fmla="*/ 0 h 10"/>
                <a:gd name="T10" fmla="*/ 7 w 21"/>
                <a:gd name="T11" fmla="*/ 0 h 10"/>
                <a:gd name="T12" fmla="*/ 0 w 21"/>
                <a:gd name="T13" fmla="*/ 0 h 10"/>
                <a:gd name="T14" fmla="*/ 28 w 21"/>
                <a:gd name="T15" fmla="*/ 108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prstDash val="solid"/>
              <a:round/>
              <a:headEnd/>
              <a:tailEnd/>
            </a:ln>
          </p:spPr>
          <p:txBody>
            <a:bodyPr/>
            <a:lstStyle/>
            <a:p>
              <a:endParaRPr lang="en-US"/>
            </a:p>
          </p:txBody>
        </p:sp>
        <p:sp>
          <p:nvSpPr>
            <p:cNvPr id="36205" name="Freeform 4651"/>
            <p:cNvSpPr>
              <a:spLocks/>
            </p:cNvSpPr>
            <p:nvPr/>
          </p:nvSpPr>
          <p:spPr bwMode="auto">
            <a:xfrm>
              <a:off x="2441" y="1523"/>
              <a:ext cx="198" cy="189"/>
            </a:xfrm>
            <a:custGeom>
              <a:avLst/>
              <a:gdLst>
                <a:gd name="T0" fmla="*/ 481 w 177"/>
                <a:gd name="T1" fmla="*/ 863 h 152"/>
                <a:gd name="T2" fmla="*/ 481 w 177"/>
                <a:gd name="T3" fmla="*/ 909 h 152"/>
                <a:gd name="T4" fmla="*/ 475 w 177"/>
                <a:gd name="T5" fmla="*/ 909 h 152"/>
                <a:gd name="T6" fmla="*/ 466 w 177"/>
                <a:gd name="T7" fmla="*/ 909 h 152"/>
                <a:gd name="T8" fmla="*/ 466 w 177"/>
                <a:gd name="T9" fmla="*/ 925 h 152"/>
                <a:gd name="T10" fmla="*/ 433 w 177"/>
                <a:gd name="T11" fmla="*/ 992 h 152"/>
                <a:gd name="T12" fmla="*/ 380 w 177"/>
                <a:gd name="T13" fmla="*/ 961 h 152"/>
                <a:gd name="T14" fmla="*/ 369 w 177"/>
                <a:gd name="T15" fmla="*/ 941 h 152"/>
                <a:gd name="T16" fmla="*/ 366 w 177"/>
                <a:gd name="T17" fmla="*/ 961 h 152"/>
                <a:gd name="T18" fmla="*/ 329 w 177"/>
                <a:gd name="T19" fmla="*/ 961 h 152"/>
                <a:gd name="T20" fmla="*/ 304 w 177"/>
                <a:gd name="T21" fmla="*/ 992 h 152"/>
                <a:gd name="T22" fmla="*/ 304 w 177"/>
                <a:gd name="T23" fmla="*/ 1079 h 152"/>
                <a:gd name="T24" fmla="*/ 252 w 177"/>
                <a:gd name="T25" fmla="*/ 1059 h 152"/>
                <a:gd name="T26" fmla="*/ 252 w 177"/>
                <a:gd name="T27" fmla="*/ 1059 h 152"/>
                <a:gd name="T28" fmla="*/ 238 w 177"/>
                <a:gd name="T29" fmla="*/ 1059 h 152"/>
                <a:gd name="T30" fmla="*/ 136 w 177"/>
                <a:gd name="T31" fmla="*/ 992 h 152"/>
                <a:gd name="T32" fmla="*/ 109 w 177"/>
                <a:gd name="T33" fmla="*/ 961 h 152"/>
                <a:gd name="T34" fmla="*/ 130 w 177"/>
                <a:gd name="T35" fmla="*/ 894 h 152"/>
                <a:gd name="T36" fmla="*/ 136 w 177"/>
                <a:gd name="T37" fmla="*/ 792 h 152"/>
                <a:gd name="T38" fmla="*/ 136 w 177"/>
                <a:gd name="T39" fmla="*/ 705 h 152"/>
                <a:gd name="T40" fmla="*/ 160 w 177"/>
                <a:gd name="T41" fmla="*/ 757 h 152"/>
                <a:gd name="T42" fmla="*/ 136 w 177"/>
                <a:gd name="T43" fmla="*/ 655 h 152"/>
                <a:gd name="T44" fmla="*/ 144 w 177"/>
                <a:gd name="T45" fmla="*/ 624 h 152"/>
                <a:gd name="T46" fmla="*/ 122 w 177"/>
                <a:gd name="T47" fmla="*/ 588 h 152"/>
                <a:gd name="T48" fmla="*/ 105 w 177"/>
                <a:gd name="T49" fmla="*/ 502 h 152"/>
                <a:gd name="T50" fmla="*/ 109 w 177"/>
                <a:gd name="T51" fmla="*/ 469 h 152"/>
                <a:gd name="T52" fmla="*/ 91 w 177"/>
                <a:gd name="T53" fmla="*/ 453 h 152"/>
                <a:gd name="T54" fmla="*/ 67 w 177"/>
                <a:gd name="T55" fmla="*/ 440 h 152"/>
                <a:gd name="T56" fmla="*/ 32 w 177"/>
                <a:gd name="T57" fmla="*/ 404 h 152"/>
                <a:gd name="T58" fmla="*/ 2 w 177"/>
                <a:gd name="T59" fmla="*/ 393 h 152"/>
                <a:gd name="T60" fmla="*/ 15 w 177"/>
                <a:gd name="T61" fmla="*/ 354 h 152"/>
                <a:gd name="T62" fmla="*/ 19 w 177"/>
                <a:gd name="T63" fmla="*/ 344 h 152"/>
                <a:gd name="T64" fmla="*/ 0 w 177"/>
                <a:gd name="T65" fmla="*/ 344 h 152"/>
                <a:gd name="T66" fmla="*/ 44 w 177"/>
                <a:gd name="T67" fmla="*/ 285 h 152"/>
                <a:gd name="T68" fmla="*/ 77 w 177"/>
                <a:gd name="T69" fmla="*/ 303 h 152"/>
                <a:gd name="T70" fmla="*/ 122 w 177"/>
                <a:gd name="T71" fmla="*/ 303 h 152"/>
                <a:gd name="T72" fmla="*/ 109 w 177"/>
                <a:gd name="T73" fmla="*/ 184 h 152"/>
                <a:gd name="T74" fmla="*/ 122 w 177"/>
                <a:gd name="T75" fmla="*/ 169 h 152"/>
                <a:gd name="T76" fmla="*/ 136 w 177"/>
                <a:gd name="T77" fmla="*/ 223 h 152"/>
                <a:gd name="T78" fmla="*/ 201 w 177"/>
                <a:gd name="T79" fmla="*/ 208 h 152"/>
                <a:gd name="T80" fmla="*/ 187 w 177"/>
                <a:gd name="T81" fmla="*/ 208 h 152"/>
                <a:gd name="T82" fmla="*/ 234 w 177"/>
                <a:gd name="T83" fmla="*/ 119 h 152"/>
                <a:gd name="T84" fmla="*/ 238 w 177"/>
                <a:gd name="T85" fmla="*/ 32 h 152"/>
                <a:gd name="T86" fmla="*/ 272 w 177"/>
                <a:gd name="T87" fmla="*/ 0 h 152"/>
                <a:gd name="T88" fmla="*/ 293 w 177"/>
                <a:gd name="T89" fmla="*/ 50 h 152"/>
                <a:gd name="T90" fmla="*/ 338 w 177"/>
                <a:gd name="T91" fmla="*/ 136 h 152"/>
                <a:gd name="T92" fmla="*/ 366 w 177"/>
                <a:gd name="T93" fmla="*/ 119 h 152"/>
                <a:gd name="T94" fmla="*/ 366 w 177"/>
                <a:gd name="T95" fmla="*/ 136 h 152"/>
                <a:gd name="T96" fmla="*/ 400 w 177"/>
                <a:gd name="T97" fmla="*/ 208 h 152"/>
                <a:gd name="T98" fmla="*/ 423 w 177"/>
                <a:gd name="T99" fmla="*/ 208 h 152"/>
                <a:gd name="T100" fmla="*/ 430 w 177"/>
                <a:gd name="T101" fmla="*/ 223 h 152"/>
                <a:gd name="T102" fmla="*/ 484 w 177"/>
                <a:gd name="T103" fmla="*/ 259 h 152"/>
                <a:gd name="T104" fmla="*/ 466 w 177"/>
                <a:gd name="T105" fmla="*/ 440 h 152"/>
                <a:gd name="T106" fmla="*/ 461 w 177"/>
                <a:gd name="T107" fmla="*/ 453 h 152"/>
                <a:gd name="T108" fmla="*/ 446 w 177"/>
                <a:gd name="T109" fmla="*/ 469 h 152"/>
                <a:gd name="T110" fmla="*/ 413 w 177"/>
                <a:gd name="T111" fmla="*/ 588 h 152"/>
                <a:gd name="T112" fmla="*/ 433 w 177"/>
                <a:gd name="T113" fmla="*/ 578 h 152"/>
                <a:gd name="T114" fmla="*/ 456 w 177"/>
                <a:gd name="T115" fmla="*/ 639 h 152"/>
                <a:gd name="T116" fmla="*/ 456 w 177"/>
                <a:gd name="T117" fmla="*/ 694 h 152"/>
                <a:gd name="T118" fmla="*/ 446 w 177"/>
                <a:gd name="T119" fmla="*/ 735 h 152"/>
                <a:gd name="T120" fmla="*/ 446 w 177"/>
                <a:gd name="T121" fmla="*/ 776 h 152"/>
                <a:gd name="T122" fmla="*/ 446 w 177"/>
                <a:gd name="T123" fmla="*/ 823 h 152"/>
                <a:gd name="T124" fmla="*/ 481 w 177"/>
                <a:gd name="T125" fmla="*/ 863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prstDash val="solid"/>
              <a:round/>
              <a:headEnd/>
              <a:tailEnd/>
            </a:ln>
          </p:spPr>
          <p:txBody>
            <a:bodyPr/>
            <a:lstStyle/>
            <a:p>
              <a:endParaRPr lang="en-US"/>
            </a:p>
          </p:txBody>
        </p:sp>
        <p:sp>
          <p:nvSpPr>
            <p:cNvPr id="36206" name="Freeform 4652"/>
            <p:cNvSpPr>
              <a:spLocks/>
            </p:cNvSpPr>
            <p:nvPr/>
          </p:nvSpPr>
          <p:spPr bwMode="auto">
            <a:xfrm>
              <a:off x="2655" y="1703"/>
              <a:ext cx="13" cy="28"/>
            </a:xfrm>
            <a:custGeom>
              <a:avLst/>
              <a:gdLst>
                <a:gd name="T0" fmla="*/ 17 w 12"/>
                <a:gd name="T1" fmla="*/ 134 h 23"/>
                <a:gd name="T2" fmla="*/ 3 w 12"/>
                <a:gd name="T3" fmla="*/ 124 h 23"/>
                <a:gd name="T4" fmla="*/ 0 w 12"/>
                <a:gd name="T5" fmla="*/ 50 h 23"/>
                <a:gd name="T6" fmla="*/ 17 w 12"/>
                <a:gd name="T7" fmla="*/ 0 h 23"/>
                <a:gd name="T8" fmla="*/ 24 w 12"/>
                <a:gd name="T9" fmla="*/ 50 h 23"/>
                <a:gd name="T10" fmla="*/ 17 w 12"/>
                <a:gd name="T11" fmla="*/ 134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prstDash val="solid"/>
              <a:round/>
              <a:headEnd/>
              <a:tailEnd/>
            </a:ln>
          </p:spPr>
          <p:txBody>
            <a:bodyPr/>
            <a:lstStyle/>
            <a:p>
              <a:endParaRPr lang="en-US"/>
            </a:p>
          </p:txBody>
        </p:sp>
        <p:sp>
          <p:nvSpPr>
            <p:cNvPr id="36207" name="Freeform 4653"/>
            <p:cNvSpPr>
              <a:spLocks/>
            </p:cNvSpPr>
            <p:nvPr/>
          </p:nvSpPr>
          <p:spPr bwMode="auto">
            <a:xfrm>
              <a:off x="2768" y="1583"/>
              <a:ext cx="102" cy="52"/>
            </a:xfrm>
            <a:custGeom>
              <a:avLst/>
              <a:gdLst>
                <a:gd name="T0" fmla="*/ 101 w 92"/>
                <a:gd name="T1" fmla="*/ 285 h 42"/>
                <a:gd name="T2" fmla="*/ 48 w 92"/>
                <a:gd name="T3" fmla="*/ 285 h 42"/>
                <a:gd name="T4" fmla="*/ 18 w 92"/>
                <a:gd name="T5" fmla="*/ 207 h 42"/>
                <a:gd name="T6" fmla="*/ 2 w 92"/>
                <a:gd name="T7" fmla="*/ 193 h 42"/>
                <a:gd name="T8" fmla="*/ 0 w 92"/>
                <a:gd name="T9" fmla="*/ 181 h 42"/>
                <a:gd name="T10" fmla="*/ 2 w 92"/>
                <a:gd name="T11" fmla="*/ 156 h 42"/>
                <a:gd name="T12" fmla="*/ 18 w 92"/>
                <a:gd name="T13" fmla="*/ 95 h 42"/>
                <a:gd name="T14" fmla="*/ 22 w 92"/>
                <a:gd name="T15" fmla="*/ 77 h 42"/>
                <a:gd name="T16" fmla="*/ 37 w 92"/>
                <a:gd name="T17" fmla="*/ 50 h 42"/>
                <a:gd name="T18" fmla="*/ 48 w 92"/>
                <a:gd name="T19" fmla="*/ 50 h 42"/>
                <a:gd name="T20" fmla="*/ 89 w 92"/>
                <a:gd name="T21" fmla="*/ 50 h 42"/>
                <a:gd name="T22" fmla="*/ 143 w 92"/>
                <a:gd name="T23" fmla="*/ 0 h 42"/>
                <a:gd name="T24" fmla="*/ 204 w 92"/>
                <a:gd name="T25" fmla="*/ 0 h 42"/>
                <a:gd name="T26" fmla="*/ 234 w 92"/>
                <a:gd name="T27" fmla="*/ 50 h 42"/>
                <a:gd name="T28" fmla="*/ 204 w 92"/>
                <a:gd name="T29" fmla="*/ 146 h 42"/>
                <a:gd name="T30" fmla="*/ 171 w 92"/>
                <a:gd name="T31" fmla="*/ 239 h 42"/>
                <a:gd name="T32" fmla="*/ 150 w 92"/>
                <a:gd name="T33" fmla="*/ 277 h 42"/>
                <a:gd name="T34" fmla="*/ 101 w 92"/>
                <a:gd name="T35" fmla="*/ 285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prstDash val="solid"/>
              <a:round/>
              <a:headEnd/>
              <a:tailEnd/>
            </a:ln>
          </p:spPr>
          <p:txBody>
            <a:bodyPr/>
            <a:lstStyle/>
            <a:p>
              <a:endParaRPr lang="en-US"/>
            </a:p>
          </p:txBody>
        </p:sp>
        <p:sp>
          <p:nvSpPr>
            <p:cNvPr id="36208" name="Freeform 4654"/>
            <p:cNvSpPr>
              <a:spLocks/>
            </p:cNvSpPr>
            <p:nvPr/>
          </p:nvSpPr>
          <p:spPr bwMode="auto">
            <a:xfrm>
              <a:off x="2884" y="1011"/>
              <a:ext cx="2095" cy="718"/>
            </a:xfrm>
            <a:custGeom>
              <a:avLst/>
              <a:gdLst>
                <a:gd name="T0" fmla="*/ 4408 w 1874"/>
                <a:gd name="T1" fmla="*/ 866 h 579"/>
                <a:gd name="T2" fmla="*/ 3995 w 1874"/>
                <a:gd name="T3" fmla="*/ 692 h 579"/>
                <a:gd name="T4" fmla="*/ 3606 w 1874"/>
                <a:gd name="T5" fmla="*/ 564 h 579"/>
                <a:gd name="T6" fmla="*/ 3315 w 1874"/>
                <a:gd name="T7" fmla="*/ 491 h 579"/>
                <a:gd name="T8" fmla="*/ 3213 w 1874"/>
                <a:gd name="T9" fmla="*/ 564 h 579"/>
                <a:gd name="T10" fmla="*/ 2912 w 1874"/>
                <a:gd name="T11" fmla="*/ 518 h 579"/>
                <a:gd name="T12" fmla="*/ 2414 w 1874"/>
                <a:gd name="T13" fmla="*/ 357 h 579"/>
                <a:gd name="T14" fmla="*/ 2367 w 1874"/>
                <a:gd name="T15" fmla="*/ 207 h 579"/>
                <a:gd name="T16" fmla="*/ 2108 w 1874"/>
                <a:gd name="T17" fmla="*/ 110 h 579"/>
                <a:gd name="T18" fmla="*/ 1908 w 1874"/>
                <a:gd name="T19" fmla="*/ 135 h 579"/>
                <a:gd name="T20" fmla="*/ 1620 w 1874"/>
                <a:gd name="T21" fmla="*/ 278 h 579"/>
                <a:gd name="T22" fmla="*/ 1536 w 1874"/>
                <a:gd name="T23" fmla="*/ 511 h 579"/>
                <a:gd name="T24" fmla="*/ 1620 w 1874"/>
                <a:gd name="T25" fmla="*/ 564 h 579"/>
                <a:gd name="T26" fmla="*/ 1388 w 1874"/>
                <a:gd name="T27" fmla="*/ 603 h 579"/>
                <a:gd name="T28" fmla="*/ 1494 w 1874"/>
                <a:gd name="T29" fmla="*/ 833 h 579"/>
                <a:gd name="T30" fmla="*/ 1473 w 1874"/>
                <a:gd name="T31" fmla="*/ 978 h 579"/>
                <a:gd name="T32" fmla="*/ 1388 w 1874"/>
                <a:gd name="T33" fmla="*/ 1064 h 579"/>
                <a:gd name="T34" fmla="*/ 1162 w 1874"/>
                <a:gd name="T35" fmla="*/ 455 h 579"/>
                <a:gd name="T36" fmla="*/ 1263 w 1874"/>
                <a:gd name="T37" fmla="*/ 866 h 579"/>
                <a:gd name="T38" fmla="*/ 975 w 1874"/>
                <a:gd name="T39" fmla="*/ 928 h 579"/>
                <a:gd name="T40" fmla="*/ 802 w 1874"/>
                <a:gd name="T41" fmla="*/ 858 h 579"/>
                <a:gd name="T42" fmla="*/ 531 w 1874"/>
                <a:gd name="T43" fmla="*/ 1012 h 579"/>
                <a:gd name="T44" fmla="*/ 492 w 1874"/>
                <a:gd name="T45" fmla="*/ 1126 h 579"/>
                <a:gd name="T46" fmla="*/ 353 w 1874"/>
                <a:gd name="T47" fmla="*/ 1391 h 579"/>
                <a:gd name="T48" fmla="*/ 149 w 1874"/>
                <a:gd name="T49" fmla="*/ 1064 h 579"/>
                <a:gd name="T50" fmla="*/ 131 w 1874"/>
                <a:gd name="T51" fmla="*/ 858 h 579"/>
                <a:gd name="T52" fmla="*/ 32 w 1874"/>
                <a:gd name="T53" fmla="*/ 796 h 579"/>
                <a:gd name="T54" fmla="*/ 104 w 1874"/>
                <a:gd name="T55" fmla="*/ 1391 h 579"/>
                <a:gd name="T56" fmla="*/ 78 w 1874"/>
                <a:gd name="T57" fmla="*/ 1786 h 579"/>
                <a:gd name="T58" fmla="*/ 155 w 1874"/>
                <a:gd name="T59" fmla="*/ 2323 h 579"/>
                <a:gd name="T60" fmla="*/ 414 w 1874"/>
                <a:gd name="T61" fmla="*/ 2861 h 579"/>
                <a:gd name="T62" fmla="*/ 560 w 1874"/>
                <a:gd name="T63" fmla="*/ 3387 h 579"/>
                <a:gd name="T64" fmla="*/ 568 w 1874"/>
                <a:gd name="T65" fmla="*/ 3662 h 579"/>
                <a:gd name="T66" fmla="*/ 1016 w 1874"/>
                <a:gd name="T67" fmla="*/ 4017 h 579"/>
                <a:gd name="T68" fmla="*/ 988 w 1874"/>
                <a:gd name="T69" fmla="*/ 3455 h 579"/>
                <a:gd name="T70" fmla="*/ 956 w 1874"/>
                <a:gd name="T71" fmla="*/ 2814 h 579"/>
                <a:gd name="T72" fmla="*/ 1310 w 1874"/>
                <a:gd name="T73" fmla="*/ 2731 h 579"/>
                <a:gd name="T74" fmla="*/ 1589 w 1874"/>
                <a:gd name="T75" fmla="*/ 2372 h 579"/>
                <a:gd name="T76" fmla="*/ 1880 w 1874"/>
                <a:gd name="T77" fmla="*/ 2541 h 579"/>
                <a:gd name="T78" fmla="*/ 2271 w 1874"/>
                <a:gd name="T79" fmla="*/ 3029 h 579"/>
                <a:gd name="T80" fmla="*/ 2620 w 1874"/>
                <a:gd name="T81" fmla="*/ 2981 h 579"/>
                <a:gd name="T82" fmla="*/ 2946 w 1874"/>
                <a:gd name="T83" fmla="*/ 2981 h 579"/>
                <a:gd name="T84" fmla="*/ 3425 w 1874"/>
                <a:gd name="T85" fmla="*/ 3012 h 579"/>
                <a:gd name="T86" fmla="*/ 3559 w 1874"/>
                <a:gd name="T87" fmla="*/ 2603 h 579"/>
                <a:gd name="T88" fmla="*/ 4016 w 1874"/>
                <a:gd name="T89" fmla="*/ 3140 h 579"/>
                <a:gd name="T90" fmla="*/ 4186 w 1874"/>
                <a:gd name="T91" fmla="*/ 3752 h 579"/>
                <a:gd name="T92" fmla="*/ 4264 w 1874"/>
                <a:gd name="T93" fmla="*/ 3869 h 579"/>
                <a:gd name="T94" fmla="*/ 4363 w 1874"/>
                <a:gd name="T95" fmla="*/ 3115 h 579"/>
                <a:gd name="T96" fmla="*/ 4111 w 1874"/>
                <a:gd name="T97" fmla="*/ 2491 h 579"/>
                <a:gd name="T98" fmla="*/ 3995 w 1874"/>
                <a:gd name="T99" fmla="*/ 2240 h 579"/>
                <a:gd name="T100" fmla="*/ 4158 w 1874"/>
                <a:gd name="T101" fmla="*/ 1904 h 579"/>
                <a:gd name="T102" fmla="*/ 4411 w 1874"/>
                <a:gd name="T103" fmla="*/ 1933 h 579"/>
                <a:gd name="T104" fmla="*/ 4534 w 1874"/>
                <a:gd name="T105" fmla="*/ 1724 h 579"/>
                <a:gd name="T106" fmla="*/ 4620 w 1874"/>
                <a:gd name="T107" fmla="*/ 1574 h 579"/>
                <a:gd name="T108" fmla="*/ 4620 w 1874"/>
                <a:gd name="T109" fmla="*/ 2195 h 579"/>
                <a:gd name="T110" fmla="*/ 4903 w 1874"/>
                <a:gd name="T111" fmla="*/ 2624 h 579"/>
                <a:gd name="T112" fmla="*/ 4903 w 1874"/>
                <a:gd name="T113" fmla="*/ 2288 h 579"/>
                <a:gd name="T114" fmla="*/ 4767 w 1874"/>
                <a:gd name="T115" fmla="*/ 1845 h 579"/>
                <a:gd name="T116" fmla="*/ 4962 w 1874"/>
                <a:gd name="T117" fmla="*/ 1724 h 579"/>
                <a:gd name="T118" fmla="*/ 5082 w 1874"/>
                <a:gd name="T119" fmla="*/ 1504 h 579"/>
                <a:gd name="T120" fmla="*/ 4853 w 1874"/>
                <a:gd name="T121" fmla="*/ 1064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solidFill>
              <a:srgbClr val="E1E1E1"/>
            </a:solidFill>
            <a:ln w="3175">
              <a:solidFill>
                <a:srgbClr val="000000"/>
              </a:solidFill>
              <a:prstDash val="solid"/>
              <a:round/>
              <a:headEnd/>
              <a:tailEnd/>
            </a:ln>
          </p:spPr>
          <p:txBody>
            <a:bodyPr/>
            <a:lstStyle/>
            <a:p>
              <a:endParaRPr lang="en-US"/>
            </a:p>
          </p:txBody>
        </p:sp>
        <p:sp>
          <p:nvSpPr>
            <p:cNvPr id="36209" name="Freeform 4655"/>
            <p:cNvSpPr>
              <a:spLocks/>
            </p:cNvSpPr>
            <p:nvPr/>
          </p:nvSpPr>
          <p:spPr bwMode="auto">
            <a:xfrm>
              <a:off x="4622" y="1454"/>
              <a:ext cx="145" cy="178"/>
            </a:xfrm>
            <a:custGeom>
              <a:avLst/>
              <a:gdLst>
                <a:gd name="T0" fmla="*/ 303 w 130"/>
                <a:gd name="T1" fmla="*/ 669 h 144"/>
                <a:gd name="T2" fmla="*/ 257 w 130"/>
                <a:gd name="T3" fmla="*/ 575 h 144"/>
                <a:gd name="T4" fmla="*/ 215 w 130"/>
                <a:gd name="T5" fmla="*/ 461 h 144"/>
                <a:gd name="T6" fmla="*/ 165 w 130"/>
                <a:gd name="T7" fmla="*/ 367 h 144"/>
                <a:gd name="T8" fmla="*/ 117 w 130"/>
                <a:gd name="T9" fmla="*/ 269 h 144"/>
                <a:gd name="T10" fmla="*/ 109 w 130"/>
                <a:gd name="T11" fmla="*/ 225 h 144"/>
                <a:gd name="T12" fmla="*/ 61 w 130"/>
                <a:gd name="T13" fmla="*/ 110 h 144"/>
                <a:gd name="T14" fmla="*/ 3 w 130"/>
                <a:gd name="T15" fmla="*/ 0 h 144"/>
                <a:gd name="T16" fmla="*/ 0 w 130"/>
                <a:gd name="T17" fmla="*/ 2 h 144"/>
                <a:gd name="T18" fmla="*/ 40 w 130"/>
                <a:gd name="T19" fmla="*/ 93 h 144"/>
                <a:gd name="T20" fmla="*/ 40 w 130"/>
                <a:gd name="T21" fmla="*/ 110 h 144"/>
                <a:gd name="T22" fmla="*/ 15 w 130"/>
                <a:gd name="T23" fmla="*/ 119 h 144"/>
                <a:gd name="T24" fmla="*/ 61 w 130"/>
                <a:gd name="T25" fmla="*/ 225 h 144"/>
                <a:gd name="T26" fmla="*/ 96 w 130"/>
                <a:gd name="T27" fmla="*/ 333 h 144"/>
                <a:gd name="T28" fmla="*/ 133 w 130"/>
                <a:gd name="T29" fmla="*/ 425 h 144"/>
                <a:gd name="T30" fmla="*/ 165 w 130"/>
                <a:gd name="T31" fmla="*/ 541 h 144"/>
                <a:gd name="T32" fmla="*/ 201 w 130"/>
                <a:gd name="T33" fmla="*/ 649 h 144"/>
                <a:gd name="T34" fmla="*/ 229 w 130"/>
                <a:gd name="T35" fmla="*/ 744 h 144"/>
                <a:gd name="T36" fmla="*/ 257 w 130"/>
                <a:gd name="T37" fmla="*/ 857 h 144"/>
                <a:gd name="T38" fmla="*/ 293 w 130"/>
                <a:gd name="T39" fmla="*/ 969 h 144"/>
                <a:gd name="T40" fmla="*/ 299 w 130"/>
                <a:gd name="T41" fmla="*/ 969 h 144"/>
                <a:gd name="T42" fmla="*/ 299 w 130"/>
                <a:gd name="T43" fmla="*/ 885 h 144"/>
                <a:gd name="T44" fmla="*/ 330 w 130"/>
                <a:gd name="T45" fmla="*/ 938 h 144"/>
                <a:gd name="T46" fmla="*/ 348 w 130"/>
                <a:gd name="T47" fmla="*/ 969 h 144"/>
                <a:gd name="T48" fmla="*/ 323 w 130"/>
                <a:gd name="T49" fmla="*/ 885 h 144"/>
                <a:gd name="T50" fmla="*/ 250 w 130"/>
                <a:gd name="T51" fmla="*/ 744 h 144"/>
                <a:gd name="T52" fmla="*/ 229 w 130"/>
                <a:gd name="T53" fmla="*/ 591 h 144"/>
                <a:gd name="T54" fmla="*/ 250 w 130"/>
                <a:gd name="T55" fmla="*/ 591 h 144"/>
                <a:gd name="T56" fmla="*/ 293 w 130"/>
                <a:gd name="T57" fmla="*/ 633 h 144"/>
                <a:gd name="T58" fmla="*/ 303 w 130"/>
                <a:gd name="T59" fmla="*/ 669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solidFill>
              <a:srgbClr val="E1E1E1"/>
            </a:solidFill>
            <a:ln w="3175">
              <a:solidFill>
                <a:srgbClr val="000000"/>
              </a:solidFill>
              <a:prstDash val="solid"/>
              <a:round/>
              <a:headEnd/>
              <a:tailEnd/>
            </a:ln>
          </p:spPr>
          <p:txBody>
            <a:bodyPr/>
            <a:lstStyle/>
            <a:p>
              <a:endParaRPr lang="en-US"/>
            </a:p>
          </p:txBody>
        </p:sp>
        <p:sp>
          <p:nvSpPr>
            <p:cNvPr id="36210" name="Freeform 4656"/>
            <p:cNvSpPr>
              <a:spLocks/>
            </p:cNvSpPr>
            <p:nvPr/>
          </p:nvSpPr>
          <p:spPr bwMode="auto">
            <a:xfrm>
              <a:off x="3163" y="1023"/>
              <a:ext cx="149" cy="62"/>
            </a:xfrm>
            <a:custGeom>
              <a:avLst/>
              <a:gdLst>
                <a:gd name="T0" fmla="*/ 351 w 134"/>
                <a:gd name="T1" fmla="*/ 2 h 50"/>
                <a:gd name="T2" fmla="*/ 324 w 134"/>
                <a:gd name="T3" fmla="*/ 71 h 50"/>
                <a:gd name="T4" fmla="*/ 246 w 134"/>
                <a:gd name="T5" fmla="*/ 135 h 50"/>
                <a:gd name="T6" fmla="*/ 169 w 134"/>
                <a:gd name="T7" fmla="*/ 181 h 50"/>
                <a:gd name="T8" fmla="*/ 147 w 134"/>
                <a:gd name="T9" fmla="*/ 181 h 50"/>
                <a:gd name="T10" fmla="*/ 162 w 134"/>
                <a:gd name="T11" fmla="*/ 193 h 50"/>
                <a:gd name="T12" fmla="*/ 152 w 134"/>
                <a:gd name="T13" fmla="*/ 210 h 50"/>
                <a:gd name="T14" fmla="*/ 140 w 134"/>
                <a:gd name="T15" fmla="*/ 210 h 50"/>
                <a:gd name="T16" fmla="*/ 140 w 134"/>
                <a:gd name="T17" fmla="*/ 229 h 50"/>
                <a:gd name="T18" fmla="*/ 109 w 134"/>
                <a:gd name="T19" fmla="*/ 229 h 50"/>
                <a:gd name="T20" fmla="*/ 119 w 134"/>
                <a:gd name="T21" fmla="*/ 260 h 50"/>
                <a:gd name="T22" fmla="*/ 109 w 134"/>
                <a:gd name="T23" fmla="*/ 278 h 50"/>
                <a:gd name="T24" fmla="*/ 119 w 134"/>
                <a:gd name="T25" fmla="*/ 315 h 50"/>
                <a:gd name="T26" fmla="*/ 78 w 134"/>
                <a:gd name="T27" fmla="*/ 296 h 50"/>
                <a:gd name="T28" fmla="*/ 109 w 134"/>
                <a:gd name="T29" fmla="*/ 315 h 50"/>
                <a:gd name="T30" fmla="*/ 90 w 134"/>
                <a:gd name="T31" fmla="*/ 315 h 50"/>
                <a:gd name="T32" fmla="*/ 97 w 134"/>
                <a:gd name="T33" fmla="*/ 345 h 50"/>
                <a:gd name="T34" fmla="*/ 18 w 134"/>
                <a:gd name="T35" fmla="*/ 322 h 50"/>
                <a:gd name="T36" fmla="*/ 37 w 134"/>
                <a:gd name="T37" fmla="*/ 315 h 50"/>
                <a:gd name="T38" fmla="*/ 0 w 134"/>
                <a:gd name="T39" fmla="*/ 315 h 50"/>
                <a:gd name="T40" fmla="*/ 37 w 134"/>
                <a:gd name="T41" fmla="*/ 260 h 50"/>
                <a:gd name="T42" fmla="*/ 49 w 134"/>
                <a:gd name="T43" fmla="*/ 260 h 50"/>
                <a:gd name="T44" fmla="*/ 27 w 134"/>
                <a:gd name="T45" fmla="*/ 254 h 50"/>
                <a:gd name="T46" fmla="*/ 37 w 134"/>
                <a:gd name="T47" fmla="*/ 229 h 50"/>
                <a:gd name="T48" fmla="*/ 54 w 134"/>
                <a:gd name="T49" fmla="*/ 210 h 50"/>
                <a:gd name="T50" fmla="*/ 49 w 134"/>
                <a:gd name="T51" fmla="*/ 193 h 50"/>
                <a:gd name="T52" fmla="*/ 49 w 134"/>
                <a:gd name="T53" fmla="*/ 181 h 50"/>
                <a:gd name="T54" fmla="*/ 27 w 134"/>
                <a:gd name="T55" fmla="*/ 181 h 50"/>
                <a:gd name="T56" fmla="*/ 54 w 134"/>
                <a:gd name="T57" fmla="*/ 146 h 50"/>
                <a:gd name="T58" fmla="*/ 71 w 134"/>
                <a:gd name="T59" fmla="*/ 146 h 50"/>
                <a:gd name="T60" fmla="*/ 140 w 134"/>
                <a:gd name="T61" fmla="*/ 95 h 50"/>
                <a:gd name="T62" fmla="*/ 147 w 134"/>
                <a:gd name="T63" fmla="*/ 71 h 50"/>
                <a:gd name="T64" fmla="*/ 262 w 134"/>
                <a:gd name="T65" fmla="*/ 32 h 50"/>
                <a:gd name="T66" fmla="*/ 319 w 134"/>
                <a:gd name="T67" fmla="*/ 0 h 50"/>
                <a:gd name="T68" fmla="*/ 351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prstDash val="solid"/>
              <a:round/>
              <a:headEnd/>
              <a:tailEnd/>
            </a:ln>
          </p:spPr>
          <p:txBody>
            <a:bodyPr/>
            <a:lstStyle/>
            <a:p>
              <a:endParaRPr lang="en-US"/>
            </a:p>
          </p:txBody>
        </p:sp>
        <p:sp>
          <p:nvSpPr>
            <p:cNvPr id="36211" name="Freeform 4657"/>
            <p:cNvSpPr>
              <a:spLocks/>
            </p:cNvSpPr>
            <p:nvPr/>
          </p:nvSpPr>
          <p:spPr bwMode="auto">
            <a:xfrm>
              <a:off x="3153" y="1085"/>
              <a:ext cx="86" cy="49"/>
            </a:xfrm>
            <a:custGeom>
              <a:avLst/>
              <a:gdLst>
                <a:gd name="T0" fmla="*/ 189 w 78"/>
                <a:gd name="T1" fmla="*/ 240 h 40"/>
                <a:gd name="T2" fmla="*/ 114 w 78"/>
                <a:gd name="T3" fmla="*/ 162 h 40"/>
                <a:gd name="T4" fmla="*/ 97 w 78"/>
                <a:gd name="T5" fmla="*/ 74 h 40"/>
                <a:gd name="T6" fmla="*/ 97 w 78"/>
                <a:gd name="T7" fmla="*/ 47 h 40"/>
                <a:gd name="T8" fmla="*/ 97 w 78"/>
                <a:gd name="T9" fmla="*/ 47 h 40"/>
                <a:gd name="T10" fmla="*/ 103 w 78"/>
                <a:gd name="T11" fmla="*/ 2 h 40"/>
                <a:gd name="T12" fmla="*/ 34 w 78"/>
                <a:gd name="T13" fmla="*/ 0 h 40"/>
                <a:gd name="T14" fmla="*/ 23 w 78"/>
                <a:gd name="T15" fmla="*/ 25 h 40"/>
                <a:gd name="T16" fmla="*/ 14 w 78"/>
                <a:gd name="T17" fmla="*/ 58 h 40"/>
                <a:gd name="T18" fmla="*/ 23 w 78"/>
                <a:gd name="T19" fmla="*/ 74 h 40"/>
                <a:gd name="T20" fmla="*/ 14 w 78"/>
                <a:gd name="T21" fmla="*/ 114 h 40"/>
                <a:gd name="T22" fmla="*/ 0 w 78"/>
                <a:gd name="T23" fmla="*/ 132 h 40"/>
                <a:gd name="T24" fmla="*/ 17 w 78"/>
                <a:gd name="T25" fmla="*/ 172 h 40"/>
                <a:gd name="T26" fmla="*/ 41 w 78"/>
                <a:gd name="T27" fmla="*/ 172 h 40"/>
                <a:gd name="T28" fmla="*/ 57 w 78"/>
                <a:gd name="T29" fmla="*/ 172 h 40"/>
                <a:gd name="T30" fmla="*/ 69 w 78"/>
                <a:gd name="T31" fmla="*/ 172 h 40"/>
                <a:gd name="T32" fmla="*/ 80 w 78"/>
                <a:gd name="T33" fmla="*/ 205 h 40"/>
                <a:gd name="T34" fmla="*/ 74 w 78"/>
                <a:gd name="T35" fmla="*/ 221 h 40"/>
                <a:gd name="T36" fmla="*/ 103 w 78"/>
                <a:gd name="T37" fmla="*/ 240 h 40"/>
                <a:gd name="T38" fmla="*/ 126 w 78"/>
                <a:gd name="T39" fmla="*/ 251 h 40"/>
                <a:gd name="T40" fmla="*/ 155 w 78"/>
                <a:gd name="T41" fmla="*/ 251 h 40"/>
                <a:gd name="T42" fmla="*/ 178 w 78"/>
                <a:gd name="T43" fmla="*/ 251 h 40"/>
                <a:gd name="T44" fmla="*/ 189 w 78"/>
                <a:gd name="T45" fmla="*/ 240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prstDash val="solid"/>
              <a:round/>
              <a:headEnd/>
              <a:tailEnd/>
            </a:ln>
          </p:spPr>
          <p:txBody>
            <a:bodyPr/>
            <a:lstStyle/>
            <a:p>
              <a:endParaRPr lang="en-US"/>
            </a:p>
          </p:txBody>
        </p:sp>
        <p:sp>
          <p:nvSpPr>
            <p:cNvPr id="36212" name="Freeform 4658"/>
            <p:cNvSpPr>
              <a:spLocks/>
            </p:cNvSpPr>
            <p:nvPr/>
          </p:nvSpPr>
          <p:spPr bwMode="auto">
            <a:xfrm>
              <a:off x="4125" y="1035"/>
              <a:ext cx="103" cy="27"/>
            </a:xfrm>
            <a:custGeom>
              <a:avLst/>
              <a:gdLst>
                <a:gd name="T0" fmla="*/ 253 w 92"/>
                <a:gd name="T1" fmla="*/ 85 h 21"/>
                <a:gd name="T2" fmla="*/ 92 w 92"/>
                <a:gd name="T3" fmla="*/ 0 h 21"/>
                <a:gd name="T4" fmla="*/ 111 w 92"/>
                <a:gd name="T5" fmla="*/ 36 h 21"/>
                <a:gd name="T6" fmla="*/ 92 w 92"/>
                <a:gd name="T7" fmla="*/ 22 h 21"/>
                <a:gd name="T8" fmla="*/ 105 w 92"/>
                <a:gd name="T9" fmla="*/ 66 h 21"/>
                <a:gd name="T10" fmla="*/ 24 w 92"/>
                <a:gd name="T11" fmla="*/ 22 h 21"/>
                <a:gd name="T12" fmla="*/ 0 w 92"/>
                <a:gd name="T13" fmla="*/ 36 h 21"/>
                <a:gd name="T14" fmla="*/ 0 w 92"/>
                <a:gd name="T15" fmla="*/ 66 h 21"/>
                <a:gd name="T16" fmla="*/ 4 w 92"/>
                <a:gd name="T17" fmla="*/ 85 h 21"/>
                <a:gd name="T18" fmla="*/ 19 w 92"/>
                <a:gd name="T19" fmla="*/ 105 h 21"/>
                <a:gd name="T20" fmla="*/ 124 w 92"/>
                <a:gd name="T21" fmla="*/ 203 h 21"/>
                <a:gd name="T22" fmla="*/ 124 w 92"/>
                <a:gd name="T23" fmla="*/ 174 h 21"/>
                <a:gd name="T24" fmla="*/ 202 w 92"/>
                <a:gd name="T25" fmla="*/ 158 h 21"/>
                <a:gd name="T26" fmla="*/ 240 w 92"/>
                <a:gd name="T27" fmla="*/ 158 h 21"/>
                <a:gd name="T28" fmla="*/ 223 w 92"/>
                <a:gd name="T29" fmla="*/ 158 h 21"/>
                <a:gd name="T30" fmla="*/ 253 w 92"/>
                <a:gd name="T31" fmla="*/ 105 h 21"/>
                <a:gd name="T32" fmla="*/ 253 w 92"/>
                <a:gd name="T33" fmla="*/ 85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prstDash val="solid"/>
              <a:round/>
              <a:headEnd/>
              <a:tailEnd/>
            </a:ln>
          </p:spPr>
          <p:txBody>
            <a:bodyPr/>
            <a:lstStyle/>
            <a:p>
              <a:endParaRPr lang="en-US"/>
            </a:p>
          </p:txBody>
        </p:sp>
        <p:sp>
          <p:nvSpPr>
            <p:cNvPr id="36213" name="Freeform 4659"/>
            <p:cNvSpPr>
              <a:spLocks/>
            </p:cNvSpPr>
            <p:nvPr/>
          </p:nvSpPr>
          <p:spPr bwMode="auto">
            <a:xfrm>
              <a:off x="3548" y="973"/>
              <a:ext cx="80" cy="18"/>
            </a:xfrm>
            <a:custGeom>
              <a:avLst/>
              <a:gdLst>
                <a:gd name="T0" fmla="*/ 170 w 71"/>
                <a:gd name="T1" fmla="*/ 22 h 14"/>
                <a:gd name="T2" fmla="*/ 126 w 71"/>
                <a:gd name="T3" fmla="*/ 0 h 14"/>
                <a:gd name="T4" fmla="*/ 101 w 71"/>
                <a:gd name="T5" fmla="*/ 22 h 14"/>
                <a:gd name="T6" fmla="*/ 83 w 71"/>
                <a:gd name="T7" fmla="*/ 0 h 14"/>
                <a:gd name="T8" fmla="*/ 2 w 71"/>
                <a:gd name="T9" fmla="*/ 22 h 14"/>
                <a:gd name="T10" fmla="*/ 0 w 71"/>
                <a:gd name="T11" fmla="*/ 66 h 14"/>
                <a:gd name="T12" fmla="*/ 20 w 71"/>
                <a:gd name="T13" fmla="*/ 66 h 14"/>
                <a:gd name="T14" fmla="*/ 61 w 71"/>
                <a:gd name="T15" fmla="*/ 135 h 14"/>
                <a:gd name="T16" fmla="*/ 206 w 71"/>
                <a:gd name="T17" fmla="*/ 135 h 14"/>
                <a:gd name="T18" fmla="*/ 188 w 71"/>
                <a:gd name="T19" fmla="*/ 109 h 14"/>
                <a:gd name="T20" fmla="*/ 170 w 71"/>
                <a:gd name="T21" fmla="*/ 22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prstDash val="solid"/>
              <a:round/>
              <a:headEnd/>
              <a:tailEnd/>
            </a:ln>
          </p:spPr>
          <p:txBody>
            <a:bodyPr/>
            <a:lstStyle/>
            <a:p>
              <a:endParaRPr lang="en-US"/>
            </a:p>
          </p:txBody>
        </p:sp>
        <p:sp>
          <p:nvSpPr>
            <p:cNvPr id="36214" name="Freeform 4660"/>
            <p:cNvSpPr>
              <a:spLocks/>
            </p:cNvSpPr>
            <p:nvPr/>
          </p:nvSpPr>
          <p:spPr bwMode="auto">
            <a:xfrm>
              <a:off x="3638" y="982"/>
              <a:ext cx="62" cy="24"/>
            </a:xfrm>
            <a:custGeom>
              <a:avLst/>
              <a:gdLst>
                <a:gd name="T0" fmla="*/ 157 w 55"/>
                <a:gd name="T1" fmla="*/ 97 h 19"/>
                <a:gd name="T2" fmla="*/ 77 w 55"/>
                <a:gd name="T3" fmla="*/ 40 h 19"/>
                <a:gd name="T4" fmla="*/ 54 w 55"/>
                <a:gd name="T5" fmla="*/ 75 h 19"/>
                <a:gd name="T6" fmla="*/ 43 w 55"/>
                <a:gd name="T7" fmla="*/ 20 h 19"/>
                <a:gd name="T8" fmla="*/ 23 w 55"/>
                <a:gd name="T9" fmla="*/ 0 h 19"/>
                <a:gd name="T10" fmla="*/ 29 w 55"/>
                <a:gd name="T11" fmla="*/ 40 h 19"/>
                <a:gd name="T12" fmla="*/ 0 w 55"/>
                <a:gd name="T13" fmla="*/ 40 h 19"/>
                <a:gd name="T14" fmla="*/ 3 w 55"/>
                <a:gd name="T15" fmla="*/ 59 h 19"/>
                <a:gd name="T16" fmla="*/ 23 w 55"/>
                <a:gd name="T17" fmla="*/ 75 h 19"/>
                <a:gd name="T18" fmla="*/ 3 w 55"/>
                <a:gd name="T19" fmla="*/ 97 h 19"/>
                <a:gd name="T20" fmla="*/ 16 w 55"/>
                <a:gd name="T21" fmla="*/ 155 h 19"/>
                <a:gd name="T22" fmla="*/ 161 w 55"/>
                <a:gd name="T23" fmla="*/ 97 h 19"/>
                <a:gd name="T24" fmla="*/ 157 w 55"/>
                <a:gd name="T25" fmla="*/ 97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prstDash val="solid"/>
              <a:round/>
              <a:headEnd/>
              <a:tailEnd/>
            </a:ln>
          </p:spPr>
          <p:txBody>
            <a:bodyPr/>
            <a:lstStyle/>
            <a:p>
              <a:endParaRPr lang="en-US"/>
            </a:p>
          </p:txBody>
        </p:sp>
        <p:sp>
          <p:nvSpPr>
            <p:cNvPr id="36215" name="Freeform 4661"/>
            <p:cNvSpPr>
              <a:spLocks/>
            </p:cNvSpPr>
            <p:nvPr/>
          </p:nvSpPr>
          <p:spPr bwMode="auto">
            <a:xfrm>
              <a:off x="3514" y="958"/>
              <a:ext cx="63" cy="15"/>
            </a:xfrm>
            <a:custGeom>
              <a:avLst/>
              <a:gdLst>
                <a:gd name="T0" fmla="*/ 187 w 55"/>
                <a:gd name="T1" fmla="*/ 39 h 12"/>
                <a:gd name="T2" fmla="*/ 107 w 55"/>
                <a:gd name="T3" fmla="*/ 0 h 12"/>
                <a:gd name="T4" fmla="*/ 3 w 55"/>
                <a:gd name="T5" fmla="*/ 20 h 12"/>
                <a:gd name="T6" fmla="*/ 33 w 55"/>
                <a:gd name="T7" fmla="*/ 20 h 12"/>
                <a:gd name="T8" fmla="*/ 22 w 55"/>
                <a:gd name="T9" fmla="*/ 56 h 12"/>
                <a:gd name="T10" fmla="*/ 0 w 55"/>
                <a:gd name="T11" fmla="*/ 56 h 12"/>
                <a:gd name="T12" fmla="*/ 47 w 55"/>
                <a:gd name="T13" fmla="*/ 70 h 12"/>
                <a:gd name="T14" fmla="*/ 41 w 55"/>
                <a:gd name="T15" fmla="*/ 94 h 12"/>
                <a:gd name="T16" fmla="*/ 187 w 55"/>
                <a:gd name="T17" fmla="*/ 70 h 12"/>
                <a:gd name="T18" fmla="*/ 166 w 55"/>
                <a:gd name="T19" fmla="*/ 56 h 12"/>
                <a:gd name="T20" fmla="*/ 187 w 55"/>
                <a:gd name="T21" fmla="*/ 39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prstDash val="solid"/>
              <a:round/>
              <a:headEnd/>
              <a:tailEnd/>
            </a:ln>
          </p:spPr>
          <p:txBody>
            <a:bodyPr/>
            <a:lstStyle/>
            <a:p>
              <a:endParaRPr lang="en-US"/>
            </a:p>
          </p:txBody>
        </p:sp>
        <p:sp>
          <p:nvSpPr>
            <p:cNvPr id="36216" name="Freeform 4662"/>
            <p:cNvSpPr>
              <a:spLocks/>
            </p:cNvSpPr>
            <p:nvPr/>
          </p:nvSpPr>
          <p:spPr bwMode="auto">
            <a:xfrm>
              <a:off x="4236" y="1047"/>
              <a:ext cx="66" cy="15"/>
            </a:xfrm>
            <a:custGeom>
              <a:avLst/>
              <a:gdLst>
                <a:gd name="T0" fmla="*/ 162 w 59"/>
                <a:gd name="T1" fmla="*/ 39 h 12"/>
                <a:gd name="T2" fmla="*/ 39 w 59"/>
                <a:gd name="T3" fmla="*/ 20 h 12"/>
                <a:gd name="T4" fmla="*/ 0 w 59"/>
                <a:gd name="T5" fmla="*/ 0 h 12"/>
                <a:gd name="T6" fmla="*/ 19 w 59"/>
                <a:gd name="T7" fmla="*/ 39 h 12"/>
                <a:gd name="T8" fmla="*/ 147 w 59"/>
                <a:gd name="T9" fmla="*/ 94 h 12"/>
                <a:gd name="T10" fmla="*/ 162 w 59"/>
                <a:gd name="T11" fmla="*/ 39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prstDash val="solid"/>
              <a:round/>
              <a:headEnd/>
              <a:tailEnd/>
            </a:ln>
          </p:spPr>
          <p:txBody>
            <a:bodyPr/>
            <a:lstStyle/>
            <a:p>
              <a:endParaRPr lang="en-US"/>
            </a:p>
          </p:txBody>
        </p:sp>
        <p:sp>
          <p:nvSpPr>
            <p:cNvPr id="36217" name="Freeform 4663"/>
            <p:cNvSpPr>
              <a:spLocks/>
            </p:cNvSpPr>
            <p:nvPr/>
          </p:nvSpPr>
          <p:spPr bwMode="auto">
            <a:xfrm>
              <a:off x="2813" y="1444"/>
              <a:ext cx="34" cy="12"/>
            </a:xfrm>
            <a:custGeom>
              <a:avLst/>
              <a:gdLst>
                <a:gd name="T0" fmla="*/ 22 w 31"/>
                <a:gd name="T1" fmla="*/ 0 h 10"/>
                <a:gd name="T2" fmla="*/ 22 w 31"/>
                <a:gd name="T3" fmla="*/ 17 h 10"/>
                <a:gd name="T4" fmla="*/ 3 w 31"/>
                <a:gd name="T5" fmla="*/ 0 h 10"/>
                <a:gd name="T6" fmla="*/ 0 w 31"/>
                <a:gd name="T7" fmla="*/ 17 h 10"/>
                <a:gd name="T8" fmla="*/ 3 w 31"/>
                <a:gd name="T9" fmla="*/ 24 h 10"/>
                <a:gd name="T10" fmla="*/ 3 w 31"/>
                <a:gd name="T11" fmla="*/ 24 h 10"/>
                <a:gd name="T12" fmla="*/ 0 w 31"/>
                <a:gd name="T13" fmla="*/ 42 h 10"/>
                <a:gd name="T14" fmla="*/ 16 w 31"/>
                <a:gd name="T15" fmla="*/ 50 h 10"/>
                <a:gd name="T16" fmla="*/ 71 w 31"/>
                <a:gd name="T17" fmla="*/ 50 h 10"/>
                <a:gd name="T18" fmla="*/ 71 w 31"/>
                <a:gd name="T19" fmla="*/ 17 h 10"/>
                <a:gd name="T20" fmla="*/ 43 w 31"/>
                <a:gd name="T21" fmla="*/ 0 h 10"/>
                <a:gd name="T22" fmla="*/ 22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6218" name="Freeform 4664"/>
            <p:cNvSpPr>
              <a:spLocks/>
            </p:cNvSpPr>
            <p:nvPr/>
          </p:nvSpPr>
          <p:spPr bwMode="auto">
            <a:xfrm>
              <a:off x="4209" y="1076"/>
              <a:ext cx="51" cy="11"/>
            </a:xfrm>
            <a:custGeom>
              <a:avLst/>
              <a:gdLst>
                <a:gd name="T0" fmla="*/ 141 w 45"/>
                <a:gd name="T1" fmla="*/ 53 h 9"/>
                <a:gd name="T2" fmla="*/ 0 w 45"/>
                <a:gd name="T3" fmla="*/ 43 h 9"/>
                <a:gd name="T4" fmla="*/ 46 w 45"/>
                <a:gd name="T5" fmla="*/ 0 h 9"/>
                <a:gd name="T6" fmla="*/ 125 w 45"/>
                <a:gd name="T7" fmla="*/ 43 h 9"/>
                <a:gd name="T8" fmla="*/ 141 w 45"/>
                <a:gd name="T9" fmla="*/ 53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9">
                  <a:moveTo>
                    <a:pt x="45" y="9"/>
                  </a:moveTo>
                  <a:lnTo>
                    <a:pt x="0" y="7"/>
                  </a:lnTo>
                  <a:lnTo>
                    <a:pt x="15" y="0"/>
                  </a:lnTo>
                  <a:lnTo>
                    <a:pt x="41" y="7"/>
                  </a:lnTo>
                  <a:lnTo>
                    <a:pt x="45" y="9"/>
                  </a:lnTo>
                  <a:close/>
                </a:path>
              </a:pathLst>
            </a:custGeom>
            <a:solidFill>
              <a:srgbClr val="E1E1E1"/>
            </a:solidFill>
            <a:ln w="3175">
              <a:solidFill>
                <a:srgbClr val="000000"/>
              </a:solidFill>
              <a:prstDash val="solid"/>
              <a:round/>
              <a:headEnd/>
              <a:tailEnd/>
            </a:ln>
          </p:spPr>
          <p:txBody>
            <a:bodyPr/>
            <a:lstStyle/>
            <a:p>
              <a:endParaRPr lang="en-US"/>
            </a:p>
          </p:txBody>
        </p:sp>
        <p:sp>
          <p:nvSpPr>
            <p:cNvPr id="36219" name="Freeform 4665"/>
            <p:cNvSpPr>
              <a:spLocks/>
            </p:cNvSpPr>
            <p:nvPr/>
          </p:nvSpPr>
          <p:spPr bwMode="auto">
            <a:xfrm>
              <a:off x="3131" y="1155"/>
              <a:ext cx="29" cy="15"/>
            </a:xfrm>
            <a:custGeom>
              <a:avLst/>
              <a:gdLst>
                <a:gd name="T0" fmla="*/ 69 w 26"/>
                <a:gd name="T1" fmla="*/ 61 h 12"/>
                <a:gd name="T2" fmla="*/ 19 w 26"/>
                <a:gd name="T3" fmla="*/ 94 h 12"/>
                <a:gd name="T4" fmla="*/ 0 w 26"/>
                <a:gd name="T5" fmla="*/ 25 h 12"/>
                <a:gd name="T6" fmla="*/ 19 w 26"/>
                <a:gd name="T7" fmla="*/ 0 h 12"/>
                <a:gd name="T8" fmla="*/ 69 w 26"/>
                <a:gd name="T9" fmla="*/ 6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2">
                  <a:moveTo>
                    <a:pt x="26" y="8"/>
                  </a:moveTo>
                  <a:lnTo>
                    <a:pt x="7" y="12"/>
                  </a:lnTo>
                  <a:lnTo>
                    <a:pt x="0" y="3"/>
                  </a:lnTo>
                  <a:lnTo>
                    <a:pt x="7" y="0"/>
                  </a:lnTo>
                  <a:lnTo>
                    <a:pt x="26" y="8"/>
                  </a:lnTo>
                  <a:close/>
                </a:path>
              </a:pathLst>
            </a:custGeom>
            <a:solidFill>
              <a:srgbClr val="E1E1E1"/>
            </a:solidFill>
            <a:ln w="3175">
              <a:solidFill>
                <a:srgbClr val="000000"/>
              </a:solidFill>
              <a:prstDash val="solid"/>
              <a:round/>
              <a:headEnd/>
              <a:tailEnd/>
            </a:ln>
          </p:spPr>
          <p:txBody>
            <a:bodyPr/>
            <a:lstStyle/>
            <a:p>
              <a:endParaRPr lang="en-US"/>
            </a:p>
          </p:txBody>
        </p:sp>
        <p:sp>
          <p:nvSpPr>
            <p:cNvPr id="36220" name="Freeform 4666"/>
            <p:cNvSpPr>
              <a:spLocks/>
            </p:cNvSpPr>
            <p:nvPr/>
          </p:nvSpPr>
          <p:spPr bwMode="auto">
            <a:xfrm>
              <a:off x="3028" y="961"/>
              <a:ext cx="48" cy="12"/>
            </a:xfrm>
            <a:custGeom>
              <a:avLst/>
              <a:gdLst>
                <a:gd name="T0" fmla="*/ 117 w 43"/>
                <a:gd name="T1" fmla="*/ 17 h 10"/>
                <a:gd name="T2" fmla="*/ 45 w 43"/>
                <a:gd name="T3" fmla="*/ 35 h 10"/>
                <a:gd name="T4" fmla="*/ 19 w 43"/>
                <a:gd name="T5" fmla="*/ 50 h 10"/>
                <a:gd name="T6" fmla="*/ 0 w 43"/>
                <a:gd name="T7" fmla="*/ 50 h 10"/>
                <a:gd name="T8" fmla="*/ 23 w 43"/>
                <a:gd name="T9" fmla="*/ 24 h 10"/>
                <a:gd name="T10" fmla="*/ 64 w 43"/>
                <a:gd name="T11" fmla="*/ 17 h 10"/>
                <a:gd name="T12" fmla="*/ 95 w 43"/>
                <a:gd name="T13" fmla="*/ 0 h 10"/>
                <a:gd name="T14" fmla="*/ 117 w 43"/>
                <a:gd name="T15" fmla="*/ 17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prstDash val="solid"/>
              <a:round/>
              <a:headEnd/>
              <a:tailEnd/>
            </a:ln>
          </p:spPr>
          <p:txBody>
            <a:bodyPr/>
            <a:lstStyle/>
            <a:p>
              <a:endParaRPr lang="en-US"/>
            </a:p>
          </p:txBody>
        </p:sp>
        <p:sp>
          <p:nvSpPr>
            <p:cNvPr id="36221" name="Freeform 4667"/>
            <p:cNvSpPr>
              <a:spLocks/>
            </p:cNvSpPr>
            <p:nvPr/>
          </p:nvSpPr>
          <p:spPr bwMode="auto">
            <a:xfrm>
              <a:off x="4844" y="1647"/>
              <a:ext cx="15" cy="23"/>
            </a:xfrm>
            <a:custGeom>
              <a:avLst/>
              <a:gdLst>
                <a:gd name="T0" fmla="*/ 25 w 14"/>
                <a:gd name="T1" fmla="*/ 0 h 19"/>
                <a:gd name="T2" fmla="*/ 2 w 14"/>
                <a:gd name="T3" fmla="*/ 2 h 19"/>
                <a:gd name="T4" fmla="*/ 0 w 14"/>
                <a:gd name="T5" fmla="*/ 109 h 19"/>
                <a:gd name="T6" fmla="*/ 16 w 14"/>
                <a:gd name="T7" fmla="*/ 50 h 19"/>
                <a:gd name="T8" fmla="*/ 21 w 14"/>
                <a:gd name="T9" fmla="*/ 2 h 19"/>
                <a:gd name="T10" fmla="*/ 25 w 14"/>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9">
                  <a:moveTo>
                    <a:pt x="14" y="0"/>
                  </a:moveTo>
                  <a:lnTo>
                    <a:pt x="2" y="2"/>
                  </a:lnTo>
                  <a:lnTo>
                    <a:pt x="0" y="19"/>
                  </a:lnTo>
                  <a:lnTo>
                    <a:pt x="7" y="9"/>
                  </a:lnTo>
                  <a:lnTo>
                    <a:pt x="12" y="2"/>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36222" name="Freeform 4668"/>
            <p:cNvSpPr>
              <a:spLocks/>
            </p:cNvSpPr>
            <p:nvPr/>
          </p:nvSpPr>
          <p:spPr bwMode="auto">
            <a:xfrm>
              <a:off x="4746" y="1118"/>
              <a:ext cx="18" cy="14"/>
            </a:xfrm>
            <a:custGeom>
              <a:avLst/>
              <a:gdLst>
                <a:gd name="T0" fmla="*/ 14 w 16"/>
                <a:gd name="T1" fmla="*/ 0 h 12"/>
                <a:gd name="T2" fmla="*/ 0 w 16"/>
                <a:gd name="T3" fmla="*/ 18 h 12"/>
                <a:gd name="T4" fmla="*/ 26 w 16"/>
                <a:gd name="T5" fmla="*/ 48 h 12"/>
                <a:gd name="T6" fmla="*/ 47 w 16"/>
                <a:gd name="T7" fmla="*/ 40 h 12"/>
                <a:gd name="T8" fmla="*/ 14 w 1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2">
                  <a:moveTo>
                    <a:pt x="4" y="0"/>
                  </a:moveTo>
                  <a:lnTo>
                    <a:pt x="0" y="4"/>
                  </a:lnTo>
                  <a:lnTo>
                    <a:pt x="9" y="12"/>
                  </a:lnTo>
                  <a:lnTo>
                    <a:pt x="16"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6223" name="Freeform 4669"/>
            <p:cNvSpPr>
              <a:spLocks/>
            </p:cNvSpPr>
            <p:nvPr/>
          </p:nvSpPr>
          <p:spPr bwMode="auto">
            <a:xfrm>
              <a:off x="3253" y="1137"/>
              <a:ext cx="31" cy="12"/>
            </a:xfrm>
            <a:custGeom>
              <a:avLst/>
              <a:gdLst>
                <a:gd name="T0" fmla="*/ 71 w 28"/>
                <a:gd name="T1" fmla="*/ 50 h 10"/>
                <a:gd name="T2" fmla="*/ 2 w 28"/>
                <a:gd name="T3" fmla="*/ 0 h 10"/>
                <a:gd name="T4" fmla="*/ 0 w 28"/>
                <a:gd name="T5" fmla="*/ 17 h 10"/>
                <a:gd name="T6" fmla="*/ 42 w 28"/>
                <a:gd name="T7" fmla="*/ 50 h 10"/>
                <a:gd name="T8" fmla="*/ 71 w 28"/>
                <a:gd name="T9" fmla="*/ 5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0">
                  <a:moveTo>
                    <a:pt x="28" y="10"/>
                  </a:moveTo>
                  <a:lnTo>
                    <a:pt x="2" y="0"/>
                  </a:lnTo>
                  <a:lnTo>
                    <a:pt x="0" y="3"/>
                  </a:lnTo>
                  <a:lnTo>
                    <a:pt x="17" y="10"/>
                  </a:lnTo>
                  <a:lnTo>
                    <a:pt x="28" y="10"/>
                  </a:lnTo>
                  <a:close/>
                </a:path>
              </a:pathLst>
            </a:custGeom>
            <a:solidFill>
              <a:srgbClr val="E1E1E1"/>
            </a:solidFill>
            <a:ln w="3175">
              <a:solidFill>
                <a:srgbClr val="000000"/>
              </a:solidFill>
              <a:prstDash val="solid"/>
              <a:round/>
              <a:headEnd/>
              <a:tailEnd/>
            </a:ln>
          </p:spPr>
          <p:txBody>
            <a:bodyPr/>
            <a:lstStyle/>
            <a:p>
              <a:endParaRPr lang="en-US"/>
            </a:p>
          </p:txBody>
        </p:sp>
        <p:sp>
          <p:nvSpPr>
            <p:cNvPr id="36224" name="Freeform 4670"/>
            <p:cNvSpPr>
              <a:spLocks/>
            </p:cNvSpPr>
            <p:nvPr/>
          </p:nvSpPr>
          <p:spPr bwMode="auto">
            <a:xfrm>
              <a:off x="2831" y="1369"/>
              <a:ext cx="16" cy="8"/>
            </a:xfrm>
            <a:custGeom>
              <a:avLst/>
              <a:gdLst>
                <a:gd name="T0" fmla="*/ 16 w 16"/>
                <a:gd name="T1" fmla="*/ 2 h 7"/>
                <a:gd name="T2" fmla="*/ 2 w 16"/>
                <a:gd name="T3" fmla="*/ 22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7">
                  <a:moveTo>
                    <a:pt x="16" y="2"/>
                  </a:moveTo>
                  <a:lnTo>
                    <a:pt x="2" y="7"/>
                  </a:lnTo>
                  <a:lnTo>
                    <a:pt x="0" y="2"/>
                  </a:lnTo>
                  <a:lnTo>
                    <a:pt x="14" y="0"/>
                  </a:lnTo>
                  <a:lnTo>
                    <a:pt x="16" y="2"/>
                  </a:lnTo>
                  <a:close/>
                </a:path>
              </a:pathLst>
            </a:custGeom>
            <a:solidFill>
              <a:srgbClr val="0033CC"/>
            </a:solidFill>
            <a:ln w="3175">
              <a:solidFill>
                <a:srgbClr val="000000"/>
              </a:solidFill>
              <a:prstDash val="solid"/>
              <a:round/>
              <a:headEnd/>
              <a:tailEnd/>
            </a:ln>
          </p:spPr>
          <p:txBody>
            <a:bodyPr/>
            <a:lstStyle/>
            <a:p>
              <a:endParaRPr lang="en-US"/>
            </a:p>
          </p:txBody>
        </p:sp>
        <p:sp>
          <p:nvSpPr>
            <p:cNvPr id="36225" name="Freeform 4671"/>
            <p:cNvSpPr>
              <a:spLocks/>
            </p:cNvSpPr>
            <p:nvPr/>
          </p:nvSpPr>
          <p:spPr bwMode="auto">
            <a:xfrm>
              <a:off x="4844" y="1354"/>
              <a:ext cx="11" cy="15"/>
            </a:xfrm>
            <a:custGeom>
              <a:avLst/>
              <a:gdLst>
                <a:gd name="T0" fmla="*/ 23 w 10"/>
                <a:gd name="T1" fmla="*/ 25 h 12"/>
                <a:gd name="T2" fmla="*/ 14 w 10"/>
                <a:gd name="T3" fmla="*/ 94 h 12"/>
                <a:gd name="T4" fmla="*/ 0 w 10"/>
                <a:gd name="T5" fmla="*/ 56 h 12"/>
                <a:gd name="T6" fmla="*/ 14 w 10"/>
                <a:gd name="T7" fmla="*/ 0 h 12"/>
                <a:gd name="T8" fmla="*/ 23 w 10"/>
                <a:gd name="T9" fmla="*/ 2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10" y="3"/>
                  </a:moveTo>
                  <a:lnTo>
                    <a:pt x="5" y="12"/>
                  </a:lnTo>
                  <a:lnTo>
                    <a:pt x="0" y="7"/>
                  </a:lnTo>
                  <a:lnTo>
                    <a:pt x="5" y="0"/>
                  </a:lnTo>
                  <a:lnTo>
                    <a:pt x="10" y="3"/>
                  </a:lnTo>
                  <a:close/>
                </a:path>
              </a:pathLst>
            </a:custGeom>
            <a:solidFill>
              <a:srgbClr val="C0C0C0"/>
            </a:solidFill>
            <a:ln w="3175">
              <a:solidFill>
                <a:srgbClr val="000000"/>
              </a:solidFill>
              <a:prstDash val="solid"/>
              <a:round/>
              <a:headEnd/>
              <a:tailEnd/>
            </a:ln>
          </p:spPr>
          <p:txBody>
            <a:bodyPr/>
            <a:lstStyle/>
            <a:p>
              <a:endParaRPr lang="en-US"/>
            </a:p>
          </p:txBody>
        </p:sp>
        <p:sp>
          <p:nvSpPr>
            <p:cNvPr id="36226" name="Freeform 4672"/>
            <p:cNvSpPr>
              <a:spLocks/>
            </p:cNvSpPr>
            <p:nvPr/>
          </p:nvSpPr>
          <p:spPr bwMode="auto">
            <a:xfrm>
              <a:off x="4645" y="1149"/>
              <a:ext cx="22" cy="3"/>
            </a:xfrm>
            <a:custGeom>
              <a:avLst/>
              <a:gdLst>
                <a:gd name="T0" fmla="*/ 69 w 19"/>
                <a:gd name="T1" fmla="*/ 0 h 2"/>
                <a:gd name="T2" fmla="*/ 60 w 19"/>
                <a:gd name="T3" fmla="*/ 93 h 2"/>
                <a:gd name="T4" fmla="*/ 0 w 19"/>
                <a:gd name="T5" fmla="*/ 0 h 2"/>
                <a:gd name="T6" fmla="*/ 60 w 19"/>
                <a:gd name="T7" fmla="*/ 0 h 2"/>
                <a:gd name="T8" fmla="*/ 69 w 19"/>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
                  <a:moveTo>
                    <a:pt x="19" y="0"/>
                  </a:moveTo>
                  <a:lnTo>
                    <a:pt x="16" y="2"/>
                  </a:lnTo>
                  <a:lnTo>
                    <a:pt x="0" y="0"/>
                  </a:lnTo>
                  <a:lnTo>
                    <a:pt x="16" y="0"/>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36227" name="Freeform 4673"/>
            <p:cNvSpPr>
              <a:spLocks/>
            </p:cNvSpPr>
            <p:nvPr/>
          </p:nvSpPr>
          <p:spPr bwMode="auto">
            <a:xfrm>
              <a:off x="3367" y="1081"/>
              <a:ext cx="21" cy="9"/>
            </a:xfrm>
            <a:custGeom>
              <a:avLst/>
              <a:gdLst>
                <a:gd name="T0" fmla="*/ 46 w 19"/>
                <a:gd name="T1" fmla="*/ 46 h 7"/>
                <a:gd name="T2" fmla="*/ 0 w 19"/>
                <a:gd name="T3" fmla="*/ 66 h 7"/>
                <a:gd name="T4" fmla="*/ 2 w 19"/>
                <a:gd name="T5" fmla="*/ 0 h 7"/>
                <a:gd name="T6" fmla="*/ 21 w 19"/>
                <a:gd name="T7" fmla="*/ 28 h 7"/>
                <a:gd name="T8" fmla="*/ 46 w 19"/>
                <a:gd name="T9" fmla="*/ 4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
                  <a:moveTo>
                    <a:pt x="19" y="5"/>
                  </a:moveTo>
                  <a:lnTo>
                    <a:pt x="0" y="7"/>
                  </a:lnTo>
                  <a:lnTo>
                    <a:pt x="2" y="0"/>
                  </a:lnTo>
                  <a:lnTo>
                    <a:pt x="9" y="3"/>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36228" name="Freeform 4674"/>
            <p:cNvSpPr>
              <a:spLocks/>
            </p:cNvSpPr>
            <p:nvPr/>
          </p:nvSpPr>
          <p:spPr bwMode="auto">
            <a:xfrm>
              <a:off x="3157" y="965"/>
              <a:ext cx="31" cy="2"/>
            </a:xfrm>
            <a:custGeom>
              <a:avLst/>
              <a:gdLst>
                <a:gd name="T0" fmla="*/ 71 w 28"/>
                <a:gd name="T1" fmla="*/ 0 h 2"/>
                <a:gd name="T2" fmla="*/ 0 w 28"/>
                <a:gd name="T3" fmla="*/ 0 h 2"/>
                <a:gd name="T4" fmla="*/ 37 w 28"/>
                <a:gd name="T5" fmla="*/ 2 h 2"/>
                <a:gd name="T6" fmla="*/ 71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0"/>
                  </a:lnTo>
                  <a:lnTo>
                    <a:pt x="14" y="2"/>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36229" name="Freeform 4675"/>
            <p:cNvSpPr>
              <a:spLocks/>
            </p:cNvSpPr>
            <p:nvPr/>
          </p:nvSpPr>
          <p:spPr bwMode="auto">
            <a:xfrm>
              <a:off x="3192" y="958"/>
              <a:ext cx="32" cy="3"/>
            </a:xfrm>
            <a:custGeom>
              <a:avLst/>
              <a:gdLst>
                <a:gd name="T0" fmla="*/ 94 w 28"/>
                <a:gd name="T1" fmla="*/ 93 h 2"/>
                <a:gd name="T2" fmla="*/ 0 w 28"/>
                <a:gd name="T3" fmla="*/ 93 h 2"/>
                <a:gd name="T4" fmla="*/ 75 w 28"/>
                <a:gd name="T5" fmla="*/ 0 h 2"/>
                <a:gd name="T6" fmla="*/ 94 w 28"/>
                <a:gd name="T7" fmla="*/ 93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2"/>
                  </a:moveTo>
                  <a:lnTo>
                    <a:pt x="0" y="2"/>
                  </a:lnTo>
                  <a:lnTo>
                    <a:pt x="23" y="0"/>
                  </a:lnTo>
                  <a:lnTo>
                    <a:pt x="28" y="2"/>
                  </a:lnTo>
                  <a:close/>
                </a:path>
              </a:pathLst>
            </a:custGeom>
            <a:solidFill>
              <a:srgbClr val="E1E1E1"/>
            </a:solidFill>
            <a:ln w="3175">
              <a:solidFill>
                <a:srgbClr val="000000"/>
              </a:solidFill>
              <a:prstDash val="solid"/>
              <a:round/>
              <a:headEnd/>
              <a:tailEnd/>
            </a:ln>
          </p:spPr>
          <p:txBody>
            <a:bodyPr/>
            <a:lstStyle/>
            <a:p>
              <a:endParaRPr lang="en-US"/>
            </a:p>
          </p:txBody>
        </p:sp>
        <p:sp>
          <p:nvSpPr>
            <p:cNvPr id="36230" name="Freeform 4676"/>
            <p:cNvSpPr>
              <a:spLocks/>
            </p:cNvSpPr>
            <p:nvPr/>
          </p:nvSpPr>
          <p:spPr bwMode="auto">
            <a:xfrm>
              <a:off x="3849" y="1064"/>
              <a:ext cx="22" cy="6"/>
            </a:xfrm>
            <a:custGeom>
              <a:avLst/>
              <a:gdLst>
                <a:gd name="T0" fmla="*/ 69 w 19"/>
                <a:gd name="T1" fmla="*/ 0 h 5"/>
                <a:gd name="T2" fmla="*/ 0 w 19"/>
                <a:gd name="T3" fmla="*/ 17 h 5"/>
                <a:gd name="T4" fmla="*/ 69 w 19"/>
                <a:gd name="T5" fmla="*/ 24 h 5"/>
                <a:gd name="T6" fmla="*/ 69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a:moveTo>
                    <a:pt x="19" y="0"/>
                  </a:moveTo>
                  <a:lnTo>
                    <a:pt x="0" y="3"/>
                  </a:lnTo>
                  <a:lnTo>
                    <a:pt x="19" y="5"/>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36231" name="Freeform 4677"/>
            <p:cNvSpPr>
              <a:spLocks/>
            </p:cNvSpPr>
            <p:nvPr/>
          </p:nvSpPr>
          <p:spPr bwMode="auto">
            <a:xfrm>
              <a:off x="4889" y="1532"/>
              <a:ext cx="4" cy="15"/>
            </a:xfrm>
            <a:custGeom>
              <a:avLst/>
              <a:gdLst>
                <a:gd name="T0" fmla="*/ 2 w 5"/>
                <a:gd name="T1" fmla="*/ 25 h 12"/>
                <a:gd name="T2" fmla="*/ 0 w 5"/>
                <a:gd name="T3" fmla="*/ 94 h 12"/>
                <a:gd name="T4" fmla="*/ 0 w 5"/>
                <a:gd name="T5" fmla="*/ 0 h 12"/>
                <a:gd name="T6" fmla="*/ 2 w 5"/>
                <a:gd name="T7" fmla="*/ 2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3"/>
                  </a:moveTo>
                  <a:lnTo>
                    <a:pt x="0" y="12"/>
                  </a:lnTo>
                  <a:lnTo>
                    <a:pt x="0" y="0"/>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36232" name="Freeform 4678"/>
            <p:cNvSpPr>
              <a:spLocks/>
            </p:cNvSpPr>
            <p:nvPr/>
          </p:nvSpPr>
          <p:spPr bwMode="auto">
            <a:xfrm>
              <a:off x="4830" y="1667"/>
              <a:ext cx="8" cy="15"/>
            </a:xfrm>
            <a:custGeom>
              <a:avLst/>
              <a:gdLst>
                <a:gd name="T0" fmla="*/ 22 w 7"/>
                <a:gd name="T1" fmla="*/ 0 h 12"/>
                <a:gd name="T2" fmla="*/ 0 w 7"/>
                <a:gd name="T3" fmla="*/ 94 h 12"/>
                <a:gd name="T4" fmla="*/ 0 w 7"/>
                <a:gd name="T5" fmla="*/ 25 h 12"/>
                <a:gd name="T6" fmla="*/ 22 w 7"/>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2">
                  <a:moveTo>
                    <a:pt x="7" y="0"/>
                  </a:moveTo>
                  <a:lnTo>
                    <a:pt x="0" y="12"/>
                  </a:lnTo>
                  <a:lnTo>
                    <a:pt x="0"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6233" name="Freeform 4679"/>
            <p:cNvSpPr>
              <a:spLocks/>
            </p:cNvSpPr>
            <p:nvPr/>
          </p:nvSpPr>
          <p:spPr bwMode="auto">
            <a:xfrm>
              <a:off x="4198" y="1070"/>
              <a:ext cx="9" cy="6"/>
            </a:xfrm>
            <a:custGeom>
              <a:avLst/>
              <a:gdLst>
                <a:gd name="T0" fmla="*/ 9 w 9"/>
                <a:gd name="T1" fmla="*/ 0 h 5"/>
                <a:gd name="T2" fmla="*/ 0 w 9"/>
                <a:gd name="T3" fmla="*/ 0 h 5"/>
                <a:gd name="T4" fmla="*/ 9 w 9"/>
                <a:gd name="T5" fmla="*/ 24 h 5"/>
                <a:gd name="T6" fmla="*/ 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9" y="0"/>
                  </a:moveTo>
                  <a:lnTo>
                    <a:pt x="0" y="0"/>
                  </a:lnTo>
                  <a:lnTo>
                    <a:pt x="9" y="5"/>
                  </a:lnTo>
                  <a:lnTo>
                    <a:pt x="9" y="0"/>
                  </a:lnTo>
                  <a:close/>
                </a:path>
              </a:pathLst>
            </a:custGeom>
            <a:solidFill>
              <a:srgbClr val="E1E1E1"/>
            </a:solidFill>
            <a:ln w="3175">
              <a:solidFill>
                <a:srgbClr val="000000"/>
              </a:solidFill>
              <a:prstDash val="solid"/>
              <a:round/>
              <a:headEnd/>
              <a:tailEnd/>
            </a:ln>
          </p:spPr>
          <p:txBody>
            <a:bodyPr/>
            <a:lstStyle/>
            <a:p>
              <a:endParaRPr lang="en-US"/>
            </a:p>
          </p:txBody>
        </p:sp>
        <p:sp>
          <p:nvSpPr>
            <p:cNvPr id="36234" name="Freeform 4680"/>
            <p:cNvSpPr>
              <a:spLocks/>
            </p:cNvSpPr>
            <p:nvPr/>
          </p:nvSpPr>
          <p:spPr bwMode="auto">
            <a:xfrm>
              <a:off x="3012" y="965"/>
              <a:ext cx="31" cy="2"/>
            </a:xfrm>
            <a:custGeom>
              <a:avLst/>
              <a:gdLst>
                <a:gd name="T0" fmla="*/ 71 w 28"/>
                <a:gd name="T1" fmla="*/ 0 h 2"/>
                <a:gd name="T2" fmla="*/ 0 w 28"/>
                <a:gd name="T3" fmla="*/ 2 h 2"/>
                <a:gd name="T4" fmla="*/ 18 w 28"/>
                <a:gd name="T5" fmla="*/ 0 h 2"/>
                <a:gd name="T6" fmla="*/ 71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2"/>
                  </a:lnTo>
                  <a:lnTo>
                    <a:pt x="7" y="0"/>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36235" name="Freeform 4681"/>
            <p:cNvSpPr>
              <a:spLocks/>
            </p:cNvSpPr>
            <p:nvPr/>
          </p:nvSpPr>
          <p:spPr bwMode="auto">
            <a:xfrm>
              <a:off x="3463" y="1100"/>
              <a:ext cx="14" cy="5"/>
            </a:xfrm>
            <a:custGeom>
              <a:avLst/>
              <a:gdLst>
                <a:gd name="T0" fmla="*/ 48 w 12"/>
                <a:gd name="T1" fmla="*/ 0 h 4"/>
                <a:gd name="T2" fmla="*/ 0 w 12"/>
                <a:gd name="T3" fmla="*/ 31 h 4"/>
                <a:gd name="T4" fmla="*/ 0 w 12"/>
                <a:gd name="T5" fmla="*/ 0 h 4"/>
                <a:gd name="T6" fmla="*/ 48 w 1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
                  <a:moveTo>
                    <a:pt x="12" y="0"/>
                  </a:moveTo>
                  <a:lnTo>
                    <a:pt x="0" y="4"/>
                  </a:lnTo>
                  <a:lnTo>
                    <a:pt x="0" y="0"/>
                  </a:lnTo>
                  <a:lnTo>
                    <a:pt x="12" y="0"/>
                  </a:lnTo>
                  <a:close/>
                </a:path>
              </a:pathLst>
            </a:custGeom>
            <a:solidFill>
              <a:srgbClr val="E1E1E1"/>
            </a:solidFill>
            <a:ln w="3175">
              <a:solidFill>
                <a:srgbClr val="000000"/>
              </a:solidFill>
              <a:prstDash val="solid"/>
              <a:round/>
              <a:headEnd/>
              <a:tailEnd/>
            </a:ln>
          </p:spPr>
          <p:txBody>
            <a:bodyPr/>
            <a:lstStyle/>
            <a:p>
              <a:endParaRPr lang="en-US"/>
            </a:p>
          </p:txBody>
        </p:sp>
        <p:sp>
          <p:nvSpPr>
            <p:cNvPr id="36236" name="Freeform 4682"/>
            <p:cNvSpPr>
              <a:spLocks/>
            </p:cNvSpPr>
            <p:nvPr/>
          </p:nvSpPr>
          <p:spPr bwMode="auto">
            <a:xfrm>
              <a:off x="3139" y="970"/>
              <a:ext cx="21" cy="3"/>
            </a:xfrm>
            <a:custGeom>
              <a:avLst/>
              <a:gdLst>
                <a:gd name="T0" fmla="*/ 46 w 19"/>
                <a:gd name="T1" fmla="*/ 0 h 3"/>
                <a:gd name="T2" fmla="*/ 0 w 19"/>
                <a:gd name="T3" fmla="*/ 0 h 3"/>
                <a:gd name="T4" fmla="*/ 23 w 19"/>
                <a:gd name="T5" fmla="*/ 3 h 3"/>
                <a:gd name="T6" fmla="*/ 46 w 1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
                  <a:moveTo>
                    <a:pt x="19" y="0"/>
                  </a:moveTo>
                  <a:lnTo>
                    <a:pt x="0" y="0"/>
                  </a:lnTo>
                  <a:lnTo>
                    <a:pt x="10" y="3"/>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36237" name="Freeform 4683"/>
            <p:cNvSpPr>
              <a:spLocks/>
            </p:cNvSpPr>
            <p:nvPr/>
          </p:nvSpPr>
          <p:spPr bwMode="auto">
            <a:xfrm>
              <a:off x="4950" y="1436"/>
              <a:ext cx="25" cy="14"/>
            </a:xfrm>
            <a:custGeom>
              <a:avLst/>
              <a:gdLst>
                <a:gd name="T0" fmla="*/ 49 w 23"/>
                <a:gd name="T1" fmla="*/ 48 h 12"/>
                <a:gd name="T2" fmla="*/ 0 w 23"/>
                <a:gd name="T3" fmla="*/ 0 h 12"/>
                <a:gd name="T4" fmla="*/ 41 w 23"/>
                <a:gd name="T5" fmla="*/ 29 h 12"/>
                <a:gd name="T6" fmla="*/ 49 w 23"/>
                <a:gd name="T7" fmla="*/ 48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2">
                  <a:moveTo>
                    <a:pt x="23" y="12"/>
                  </a:moveTo>
                  <a:lnTo>
                    <a:pt x="0" y="0"/>
                  </a:lnTo>
                  <a:lnTo>
                    <a:pt x="19" y="7"/>
                  </a:lnTo>
                  <a:lnTo>
                    <a:pt x="23" y="12"/>
                  </a:lnTo>
                  <a:close/>
                </a:path>
              </a:pathLst>
            </a:custGeom>
            <a:solidFill>
              <a:srgbClr val="C0C0C0"/>
            </a:solidFill>
            <a:ln w="3175">
              <a:solidFill>
                <a:srgbClr val="000000"/>
              </a:solidFill>
              <a:prstDash val="solid"/>
              <a:round/>
              <a:headEnd/>
              <a:tailEnd/>
            </a:ln>
          </p:spPr>
          <p:txBody>
            <a:bodyPr/>
            <a:lstStyle/>
            <a:p>
              <a:endParaRPr lang="en-US"/>
            </a:p>
          </p:txBody>
        </p:sp>
        <p:sp>
          <p:nvSpPr>
            <p:cNvPr id="36238" name="Freeform 4684"/>
            <p:cNvSpPr>
              <a:spLocks/>
            </p:cNvSpPr>
            <p:nvPr/>
          </p:nvSpPr>
          <p:spPr bwMode="auto">
            <a:xfrm>
              <a:off x="4104" y="1040"/>
              <a:ext cx="13" cy="9"/>
            </a:xfrm>
            <a:custGeom>
              <a:avLst/>
              <a:gdLst>
                <a:gd name="T0" fmla="*/ 24 w 12"/>
                <a:gd name="T1" fmla="*/ 46 h 7"/>
                <a:gd name="T2" fmla="*/ 0 w 12"/>
                <a:gd name="T3" fmla="*/ 0 h 7"/>
                <a:gd name="T4" fmla="*/ 24 w 12"/>
                <a:gd name="T5" fmla="*/ 66 h 7"/>
                <a:gd name="T6" fmla="*/ 24 w 12"/>
                <a:gd name="T7" fmla="*/ 4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7">
                  <a:moveTo>
                    <a:pt x="12" y="5"/>
                  </a:moveTo>
                  <a:lnTo>
                    <a:pt x="0" y="0"/>
                  </a:lnTo>
                  <a:lnTo>
                    <a:pt x="12" y="7"/>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36239" name="Freeform 4685"/>
            <p:cNvSpPr>
              <a:spLocks/>
            </p:cNvSpPr>
            <p:nvPr/>
          </p:nvSpPr>
          <p:spPr bwMode="auto">
            <a:xfrm>
              <a:off x="2831" y="1360"/>
              <a:ext cx="12" cy="2"/>
            </a:xfrm>
            <a:custGeom>
              <a:avLst/>
              <a:gdLst>
                <a:gd name="T0" fmla="*/ 23 w 11"/>
                <a:gd name="T1" fmla="*/ 2 h 2"/>
                <a:gd name="T2" fmla="*/ 0 w 11"/>
                <a:gd name="T3" fmla="*/ 2 h 2"/>
                <a:gd name="T4" fmla="*/ 4 w 11"/>
                <a:gd name="T5" fmla="*/ 0 h 2"/>
                <a:gd name="T6" fmla="*/ 23 w 1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
                  <a:moveTo>
                    <a:pt x="11" y="2"/>
                  </a:moveTo>
                  <a:lnTo>
                    <a:pt x="0" y="2"/>
                  </a:lnTo>
                  <a:lnTo>
                    <a:pt x="4" y="0"/>
                  </a:lnTo>
                  <a:lnTo>
                    <a:pt x="11" y="2"/>
                  </a:lnTo>
                  <a:close/>
                </a:path>
              </a:pathLst>
            </a:custGeom>
            <a:solidFill>
              <a:srgbClr val="0033CC"/>
            </a:solidFill>
            <a:ln w="3175">
              <a:solidFill>
                <a:srgbClr val="000000"/>
              </a:solidFill>
              <a:prstDash val="solid"/>
              <a:round/>
              <a:headEnd/>
              <a:tailEnd/>
            </a:ln>
          </p:spPr>
          <p:txBody>
            <a:bodyPr/>
            <a:lstStyle/>
            <a:p>
              <a:endParaRPr lang="en-US"/>
            </a:p>
          </p:txBody>
        </p:sp>
        <p:sp>
          <p:nvSpPr>
            <p:cNvPr id="36240" name="Freeform 4686"/>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6241" name="Freeform 4687"/>
            <p:cNvSpPr>
              <a:spLocks/>
            </p:cNvSpPr>
            <p:nvPr/>
          </p:nvSpPr>
          <p:spPr bwMode="auto">
            <a:xfrm>
              <a:off x="2771" y="1559"/>
              <a:ext cx="91" cy="33"/>
            </a:xfrm>
            <a:custGeom>
              <a:avLst/>
              <a:gdLst>
                <a:gd name="T0" fmla="*/ 88 w 80"/>
                <a:gd name="T1" fmla="*/ 0 h 26"/>
                <a:gd name="T2" fmla="*/ 88 w 80"/>
                <a:gd name="T3" fmla="*/ 0 h 26"/>
                <a:gd name="T4" fmla="*/ 84 w 80"/>
                <a:gd name="T5" fmla="*/ 22 h 26"/>
                <a:gd name="T6" fmla="*/ 67 w 80"/>
                <a:gd name="T7" fmla="*/ 36 h 26"/>
                <a:gd name="T8" fmla="*/ 67 w 80"/>
                <a:gd name="T9" fmla="*/ 60 h 26"/>
                <a:gd name="T10" fmla="*/ 50 w 80"/>
                <a:gd name="T11" fmla="*/ 96 h 26"/>
                <a:gd name="T12" fmla="*/ 28 w 80"/>
                <a:gd name="T13" fmla="*/ 96 h 26"/>
                <a:gd name="T14" fmla="*/ 15 w 80"/>
                <a:gd name="T15" fmla="*/ 122 h 26"/>
                <a:gd name="T16" fmla="*/ 0 w 80"/>
                <a:gd name="T17" fmla="*/ 96 h 26"/>
                <a:gd name="T18" fmla="*/ 28 w 80"/>
                <a:gd name="T19" fmla="*/ 221 h 26"/>
                <a:gd name="T20" fmla="*/ 44 w 80"/>
                <a:gd name="T21" fmla="*/ 221 h 26"/>
                <a:gd name="T22" fmla="*/ 96 w 80"/>
                <a:gd name="T23" fmla="*/ 221 h 26"/>
                <a:gd name="T24" fmla="*/ 163 w 80"/>
                <a:gd name="T25" fmla="*/ 157 h 26"/>
                <a:gd name="T26" fmla="*/ 238 w 80"/>
                <a:gd name="T27" fmla="*/ 157 h 26"/>
                <a:gd name="T28" fmla="*/ 255 w 80"/>
                <a:gd name="T29" fmla="*/ 60 h 26"/>
                <a:gd name="T30" fmla="*/ 192 w 80"/>
                <a:gd name="T31" fmla="*/ 22 h 26"/>
                <a:gd name="T32" fmla="*/ 148 w 80"/>
                <a:gd name="T33" fmla="*/ 22 h 26"/>
                <a:gd name="T34" fmla="*/ 141 w 80"/>
                <a:gd name="T35" fmla="*/ 0 h 26"/>
                <a:gd name="T36" fmla="*/ 88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prstDash val="solid"/>
              <a:round/>
              <a:headEnd/>
              <a:tailEnd/>
            </a:ln>
          </p:spPr>
          <p:txBody>
            <a:bodyPr/>
            <a:lstStyle/>
            <a:p>
              <a:endParaRPr lang="en-US"/>
            </a:p>
          </p:txBody>
        </p:sp>
        <p:sp>
          <p:nvSpPr>
            <p:cNvPr id="36242" name="Freeform 4688"/>
            <p:cNvSpPr>
              <a:spLocks/>
            </p:cNvSpPr>
            <p:nvPr/>
          </p:nvSpPr>
          <p:spPr bwMode="auto">
            <a:xfrm>
              <a:off x="2727" y="1615"/>
              <a:ext cx="46" cy="32"/>
            </a:xfrm>
            <a:custGeom>
              <a:avLst/>
              <a:gdLst>
                <a:gd name="T0" fmla="*/ 7 w 43"/>
                <a:gd name="T1" fmla="*/ 169 h 26"/>
                <a:gd name="T2" fmla="*/ 26 w 43"/>
                <a:gd name="T3" fmla="*/ 169 h 26"/>
                <a:gd name="T4" fmla="*/ 30 w 43"/>
                <a:gd name="T5" fmla="*/ 137 h 26"/>
                <a:gd name="T6" fmla="*/ 34 w 43"/>
                <a:gd name="T7" fmla="*/ 146 h 26"/>
                <a:gd name="T8" fmla="*/ 34 w 43"/>
                <a:gd name="T9" fmla="*/ 146 h 26"/>
                <a:gd name="T10" fmla="*/ 42 w 43"/>
                <a:gd name="T11" fmla="*/ 169 h 26"/>
                <a:gd name="T12" fmla="*/ 48 w 43"/>
                <a:gd name="T13" fmla="*/ 169 h 26"/>
                <a:gd name="T14" fmla="*/ 48 w 43"/>
                <a:gd name="T15" fmla="*/ 137 h 26"/>
                <a:gd name="T16" fmla="*/ 48 w 43"/>
                <a:gd name="T17" fmla="*/ 137 h 26"/>
                <a:gd name="T18" fmla="*/ 56 w 43"/>
                <a:gd name="T19" fmla="*/ 116 h 26"/>
                <a:gd name="T20" fmla="*/ 60 w 43"/>
                <a:gd name="T21" fmla="*/ 116 h 26"/>
                <a:gd name="T22" fmla="*/ 56 w 43"/>
                <a:gd name="T23" fmla="*/ 107 h 26"/>
                <a:gd name="T24" fmla="*/ 56 w 43"/>
                <a:gd name="T25" fmla="*/ 90 h 26"/>
                <a:gd name="T26" fmla="*/ 56 w 43"/>
                <a:gd name="T27" fmla="*/ 59 h 26"/>
                <a:gd name="T28" fmla="*/ 60 w 43"/>
                <a:gd name="T29" fmla="*/ 59 h 26"/>
                <a:gd name="T30" fmla="*/ 67 w 43"/>
                <a:gd name="T31" fmla="*/ 59 h 26"/>
                <a:gd name="T32" fmla="*/ 75 w 43"/>
                <a:gd name="T33" fmla="*/ 48 h 26"/>
                <a:gd name="T34" fmla="*/ 78 w 43"/>
                <a:gd name="T35" fmla="*/ 48 h 26"/>
                <a:gd name="T36" fmla="*/ 78 w 43"/>
                <a:gd name="T37" fmla="*/ 26 h 26"/>
                <a:gd name="T38" fmla="*/ 70 w 43"/>
                <a:gd name="T39" fmla="*/ 2 h 26"/>
                <a:gd name="T40" fmla="*/ 67 w 43"/>
                <a:gd name="T41" fmla="*/ 0 h 26"/>
                <a:gd name="T42" fmla="*/ 19 w 43"/>
                <a:gd name="T43" fmla="*/ 48 h 26"/>
                <a:gd name="T44" fmla="*/ 3 w 43"/>
                <a:gd name="T45" fmla="*/ 26 h 26"/>
                <a:gd name="T46" fmla="*/ 0 w 43"/>
                <a:gd name="T47" fmla="*/ 73 h 26"/>
                <a:gd name="T48" fmla="*/ 5 w 43"/>
                <a:gd name="T49" fmla="*/ 146 h 26"/>
                <a:gd name="T50" fmla="*/ 7 w 43"/>
                <a:gd name="T51" fmla="*/ 169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prstDash val="solid"/>
              <a:round/>
              <a:headEnd/>
              <a:tailEnd/>
            </a:ln>
          </p:spPr>
          <p:txBody>
            <a:bodyPr/>
            <a:lstStyle/>
            <a:p>
              <a:endParaRPr lang="en-US"/>
            </a:p>
          </p:txBody>
        </p:sp>
        <p:sp>
          <p:nvSpPr>
            <p:cNvPr id="36243" name="Freeform 4689"/>
            <p:cNvSpPr>
              <a:spLocks/>
            </p:cNvSpPr>
            <p:nvPr/>
          </p:nvSpPr>
          <p:spPr bwMode="auto">
            <a:xfrm>
              <a:off x="2675" y="1165"/>
              <a:ext cx="160" cy="268"/>
            </a:xfrm>
            <a:custGeom>
              <a:avLst/>
              <a:gdLst>
                <a:gd name="T0" fmla="*/ 263 w 144"/>
                <a:gd name="T1" fmla="*/ 546 h 217"/>
                <a:gd name="T2" fmla="*/ 219 w 144"/>
                <a:gd name="T3" fmla="*/ 627 h 217"/>
                <a:gd name="T4" fmla="*/ 193 w 144"/>
                <a:gd name="T5" fmla="*/ 674 h 217"/>
                <a:gd name="T6" fmla="*/ 188 w 144"/>
                <a:gd name="T7" fmla="*/ 760 h 217"/>
                <a:gd name="T8" fmla="*/ 232 w 144"/>
                <a:gd name="T9" fmla="*/ 916 h 217"/>
                <a:gd name="T10" fmla="*/ 219 w 144"/>
                <a:gd name="T11" fmla="*/ 1024 h 217"/>
                <a:gd name="T12" fmla="*/ 208 w 144"/>
                <a:gd name="T13" fmla="*/ 992 h 217"/>
                <a:gd name="T14" fmla="*/ 237 w 144"/>
                <a:gd name="T15" fmla="*/ 1024 h 217"/>
                <a:gd name="T16" fmla="*/ 208 w 144"/>
                <a:gd name="T17" fmla="*/ 1042 h 217"/>
                <a:gd name="T18" fmla="*/ 181 w 144"/>
                <a:gd name="T19" fmla="*/ 1102 h 217"/>
                <a:gd name="T20" fmla="*/ 184 w 144"/>
                <a:gd name="T21" fmla="*/ 1166 h 217"/>
                <a:gd name="T22" fmla="*/ 184 w 144"/>
                <a:gd name="T23" fmla="*/ 1181 h 217"/>
                <a:gd name="T24" fmla="*/ 169 w 144"/>
                <a:gd name="T25" fmla="*/ 1357 h 217"/>
                <a:gd name="T26" fmla="*/ 111 w 144"/>
                <a:gd name="T27" fmla="*/ 1452 h 217"/>
                <a:gd name="T28" fmla="*/ 63 w 144"/>
                <a:gd name="T29" fmla="*/ 1357 h 217"/>
                <a:gd name="T30" fmla="*/ 22 w 144"/>
                <a:gd name="T31" fmla="*/ 1181 h 217"/>
                <a:gd name="T32" fmla="*/ 18 w 144"/>
                <a:gd name="T33" fmla="*/ 1136 h 217"/>
                <a:gd name="T34" fmla="*/ 0 w 144"/>
                <a:gd name="T35" fmla="*/ 1076 h 217"/>
                <a:gd name="T36" fmla="*/ 30 w 144"/>
                <a:gd name="T37" fmla="*/ 967 h 217"/>
                <a:gd name="T38" fmla="*/ 37 w 144"/>
                <a:gd name="T39" fmla="*/ 832 h 217"/>
                <a:gd name="T40" fmla="*/ 22 w 144"/>
                <a:gd name="T41" fmla="*/ 760 h 217"/>
                <a:gd name="T42" fmla="*/ 18 w 144"/>
                <a:gd name="T43" fmla="*/ 546 h 217"/>
                <a:gd name="T44" fmla="*/ 79 w 144"/>
                <a:gd name="T45" fmla="*/ 487 h 217"/>
                <a:gd name="T46" fmla="*/ 87 w 144"/>
                <a:gd name="T47" fmla="*/ 330 h 217"/>
                <a:gd name="T48" fmla="*/ 111 w 144"/>
                <a:gd name="T49" fmla="*/ 280 h 217"/>
                <a:gd name="T50" fmla="*/ 134 w 144"/>
                <a:gd name="T51" fmla="*/ 110 h 217"/>
                <a:gd name="T52" fmla="*/ 181 w 144"/>
                <a:gd name="T53" fmla="*/ 49 h 217"/>
                <a:gd name="T54" fmla="*/ 232 w 144"/>
                <a:gd name="T55" fmla="*/ 0 h 217"/>
                <a:gd name="T56" fmla="*/ 332 w 144"/>
                <a:gd name="T57" fmla="*/ 93 h 217"/>
                <a:gd name="T58" fmla="*/ 371 w 144"/>
                <a:gd name="T59" fmla="*/ 330 h 217"/>
                <a:gd name="T60" fmla="*/ 321 w 144"/>
                <a:gd name="T61" fmla="*/ 330 h 217"/>
                <a:gd name="T62" fmla="*/ 311 w 144"/>
                <a:gd name="T63" fmla="*/ 346 h 217"/>
                <a:gd name="T64" fmla="*/ 287 w 144"/>
                <a:gd name="T65" fmla="*/ 424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prstDash val="solid"/>
              <a:round/>
              <a:headEnd/>
              <a:tailEnd/>
            </a:ln>
          </p:spPr>
          <p:txBody>
            <a:bodyPr/>
            <a:lstStyle/>
            <a:p>
              <a:endParaRPr lang="en-US"/>
            </a:p>
          </p:txBody>
        </p:sp>
        <p:sp>
          <p:nvSpPr>
            <p:cNvPr id="36244" name="Freeform 4690"/>
            <p:cNvSpPr>
              <a:spLocks/>
            </p:cNvSpPr>
            <p:nvPr/>
          </p:nvSpPr>
          <p:spPr bwMode="auto">
            <a:xfrm>
              <a:off x="2777" y="1384"/>
              <a:ext cx="7" cy="16"/>
            </a:xfrm>
            <a:custGeom>
              <a:avLst/>
              <a:gdLst>
                <a:gd name="T0" fmla="*/ 7 w 7"/>
                <a:gd name="T1" fmla="*/ 0 h 14"/>
                <a:gd name="T2" fmla="*/ 7 w 7"/>
                <a:gd name="T3" fmla="*/ 2 h 14"/>
                <a:gd name="T4" fmla="*/ 5 w 7"/>
                <a:gd name="T5" fmla="*/ 40 h 14"/>
                <a:gd name="T6" fmla="*/ 5 w 7"/>
                <a:gd name="T7" fmla="*/ 46 h 14"/>
                <a:gd name="T8" fmla="*/ 0 w 7"/>
                <a:gd name="T9" fmla="*/ 22 h 14"/>
                <a:gd name="T10" fmla="*/ 7 w 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prstDash val="solid"/>
              <a:round/>
              <a:headEnd/>
              <a:tailEnd/>
            </a:ln>
          </p:spPr>
          <p:txBody>
            <a:bodyPr/>
            <a:lstStyle/>
            <a:p>
              <a:endParaRPr lang="en-US"/>
            </a:p>
          </p:txBody>
        </p:sp>
        <p:sp>
          <p:nvSpPr>
            <p:cNvPr id="36245" name="Freeform 4691"/>
            <p:cNvSpPr>
              <a:spLocks/>
            </p:cNvSpPr>
            <p:nvPr/>
          </p:nvSpPr>
          <p:spPr bwMode="auto">
            <a:xfrm>
              <a:off x="2610" y="1597"/>
              <a:ext cx="69" cy="38"/>
            </a:xfrm>
            <a:custGeom>
              <a:avLst/>
              <a:gdLst>
                <a:gd name="T0" fmla="*/ 154 w 62"/>
                <a:gd name="T1" fmla="*/ 115 h 31"/>
                <a:gd name="T2" fmla="*/ 146 w 62"/>
                <a:gd name="T3" fmla="*/ 148 h 31"/>
                <a:gd name="T4" fmla="*/ 119 w 62"/>
                <a:gd name="T5" fmla="*/ 148 h 31"/>
                <a:gd name="T6" fmla="*/ 107 w 62"/>
                <a:gd name="T7" fmla="*/ 197 h 31"/>
                <a:gd name="T8" fmla="*/ 81 w 62"/>
                <a:gd name="T9" fmla="*/ 148 h 31"/>
                <a:gd name="T10" fmla="*/ 63 w 62"/>
                <a:gd name="T11" fmla="*/ 197 h 31"/>
                <a:gd name="T12" fmla="*/ 37 w 62"/>
                <a:gd name="T13" fmla="*/ 197 h 31"/>
                <a:gd name="T14" fmla="*/ 18 w 62"/>
                <a:gd name="T15" fmla="*/ 137 h 31"/>
                <a:gd name="T16" fmla="*/ 0 w 62"/>
                <a:gd name="T17" fmla="*/ 148 h 31"/>
                <a:gd name="T18" fmla="*/ 30 w 62"/>
                <a:gd name="T19" fmla="*/ 47 h 31"/>
                <a:gd name="T20" fmla="*/ 45 w 62"/>
                <a:gd name="T21" fmla="*/ 31 h 31"/>
                <a:gd name="T22" fmla="*/ 50 w 62"/>
                <a:gd name="T23" fmla="*/ 20 h 31"/>
                <a:gd name="T24" fmla="*/ 96 w 62"/>
                <a:gd name="T25" fmla="*/ 0 h 31"/>
                <a:gd name="T26" fmla="*/ 124 w 62"/>
                <a:gd name="T27" fmla="*/ 31 h 31"/>
                <a:gd name="T28" fmla="*/ 124 w 62"/>
                <a:gd name="T29" fmla="*/ 47 h 31"/>
                <a:gd name="T30" fmla="*/ 124 w 62"/>
                <a:gd name="T31" fmla="*/ 60 h 31"/>
                <a:gd name="T32" fmla="*/ 124 w 62"/>
                <a:gd name="T33" fmla="*/ 74 h 31"/>
                <a:gd name="T34" fmla="*/ 132 w 62"/>
                <a:gd name="T35" fmla="*/ 74 h 31"/>
                <a:gd name="T36" fmla="*/ 164 w 62"/>
                <a:gd name="T37" fmla="*/ 91 h 31"/>
                <a:gd name="T38" fmla="*/ 164 w 62"/>
                <a:gd name="T39" fmla="*/ 108 h 31"/>
                <a:gd name="T40" fmla="*/ 154 w 62"/>
                <a:gd name="T41" fmla="*/ 115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36246" name="Freeform 4692"/>
            <p:cNvSpPr>
              <a:spLocks/>
            </p:cNvSpPr>
            <p:nvPr/>
          </p:nvSpPr>
          <p:spPr bwMode="auto">
            <a:xfrm>
              <a:off x="2855" y="1495"/>
              <a:ext cx="287" cy="172"/>
            </a:xfrm>
            <a:custGeom>
              <a:avLst/>
              <a:gdLst>
                <a:gd name="T0" fmla="*/ 376 w 256"/>
                <a:gd name="T1" fmla="*/ 0 h 139"/>
                <a:gd name="T2" fmla="*/ 351 w 256"/>
                <a:gd name="T3" fmla="*/ 26 h 139"/>
                <a:gd name="T4" fmla="*/ 305 w 256"/>
                <a:gd name="T5" fmla="*/ 75 h 139"/>
                <a:gd name="T6" fmla="*/ 305 w 256"/>
                <a:gd name="T7" fmla="*/ 135 h 139"/>
                <a:gd name="T8" fmla="*/ 238 w 256"/>
                <a:gd name="T9" fmla="*/ 93 h 139"/>
                <a:gd name="T10" fmla="*/ 174 w 256"/>
                <a:gd name="T11" fmla="*/ 61 h 139"/>
                <a:gd name="T12" fmla="*/ 107 w 256"/>
                <a:gd name="T13" fmla="*/ 61 h 139"/>
                <a:gd name="T14" fmla="*/ 39 w 256"/>
                <a:gd name="T15" fmla="*/ 61 h 139"/>
                <a:gd name="T16" fmla="*/ 62 w 256"/>
                <a:gd name="T17" fmla="*/ 192 h 139"/>
                <a:gd name="T18" fmla="*/ 62 w 256"/>
                <a:gd name="T19" fmla="*/ 238 h 139"/>
                <a:gd name="T20" fmla="*/ 19 w 256"/>
                <a:gd name="T21" fmla="*/ 368 h 139"/>
                <a:gd name="T22" fmla="*/ 15 w 256"/>
                <a:gd name="T23" fmla="*/ 398 h 139"/>
                <a:gd name="T24" fmla="*/ 0 w 256"/>
                <a:gd name="T25" fmla="*/ 485 h 139"/>
                <a:gd name="T26" fmla="*/ 34 w 256"/>
                <a:gd name="T27" fmla="*/ 530 h 139"/>
                <a:gd name="T28" fmla="*/ 34 w 256"/>
                <a:gd name="T29" fmla="*/ 530 h 139"/>
                <a:gd name="T30" fmla="*/ 113 w 256"/>
                <a:gd name="T31" fmla="*/ 546 h 139"/>
                <a:gd name="T32" fmla="*/ 180 w 256"/>
                <a:gd name="T33" fmla="*/ 492 h 139"/>
                <a:gd name="T34" fmla="*/ 212 w 256"/>
                <a:gd name="T35" fmla="*/ 428 h 139"/>
                <a:gd name="T36" fmla="*/ 226 w 256"/>
                <a:gd name="T37" fmla="*/ 452 h 139"/>
                <a:gd name="T38" fmla="*/ 258 w 256"/>
                <a:gd name="T39" fmla="*/ 511 h 139"/>
                <a:gd name="T40" fmla="*/ 284 w 256"/>
                <a:gd name="T41" fmla="*/ 595 h 139"/>
                <a:gd name="T42" fmla="*/ 318 w 256"/>
                <a:gd name="T43" fmla="*/ 656 h 139"/>
                <a:gd name="T44" fmla="*/ 351 w 256"/>
                <a:gd name="T45" fmla="*/ 718 h 139"/>
                <a:gd name="T46" fmla="*/ 376 w 256"/>
                <a:gd name="T47" fmla="*/ 676 h 139"/>
                <a:gd name="T48" fmla="*/ 392 w 256"/>
                <a:gd name="T49" fmla="*/ 692 h 139"/>
                <a:gd name="T50" fmla="*/ 392 w 256"/>
                <a:gd name="T51" fmla="*/ 624 h 139"/>
                <a:gd name="T52" fmla="*/ 396 w 256"/>
                <a:gd name="T53" fmla="*/ 676 h 139"/>
                <a:gd name="T54" fmla="*/ 426 w 256"/>
                <a:gd name="T55" fmla="*/ 692 h 139"/>
                <a:gd name="T56" fmla="*/ 383 w 256"/>
                <a:gd name="T57" fmla="*/ 692 h 139"/>
                <a:gd name="T58" fmla="*/ 396 w 256"/>
                <a:gd name="T59" fmla="*/ 718 h 139"/>
                <a:gd name="T60" fmla="*/ 429 w 256"/>
                <a:gd name="T61" fmla="*/ 754 h 139"/>
                <a:gd name="T62" fmla="*/ 470 w 256"/>
                <a:gd name="T63" fmla="*/ 754 h 139"/>
                <a:gd name="T64" fmla="*/ 429 w 256"/>
                <a:gd name="T65" fmla="*/ 836 h 139"/>
                <a:gd name="T66" fmla="*/ 456 w 256"/>
                <a:gd name="T67" fmla="*/ 856 h 139"/>
                <a:gd name="T68" fmla="*/ 479 w 256"/>
                <a:gd name="T69" fmla="*/ 896 h 139"/>
                <a:gd name="T70" fmla="*/ 481 w 256"/>
                <a:gd name="T71" fmla="*/ 949 h 139"/>
                <a:gd name="T72" fmla="*/ 537 w 256"/>
                <a:gd name="T73" fmla="*/ 896 h 139"/>
                <a:gd name="T74" fmla="*/ 561 w 256"/>
                <a:gd name="T75" fmla="*/ 881 h 139"/>
                <a:gd name="T76" fmla="*/ 591 w 256"/>
                <a:gd name="T77" fmla="*/ 856 h 139"/>
                <a:gd name="T78" fmla="*/ 557 w 256"/>
                <a:gd name="T79" fmla="*/ 836 h 139"/>
                <a:gd name="T80" fmla="*/ 515 w 256"/>
                <a:gd name="T81" fmla="*/ 768 h 139"/>
                <a:gd name="T82" fmla="*/ 530 w 256"/>
                <a:gd name="T83" fmla="*/ 718 h 139"/>
                <a:gd name="T84" fmla="*/ 522 w 256"/>
                <a:gd name="T85" fmla="*/ 754 h 139"/>
                <a:gd name="T86" fmla="*/ 530 w 256"/>
                <a:gd name="T87" fmla="*/ 718 h 139"/>
                <a:gd name="T88" fmla="*/ 591 w 256"/>
                <a:gd name="T89" fmla="*/ 676 h 139"/>
                <a:gd name="T90" fmla="*/ 647 w 256"/>
                <a:gd name="T91" fmla="*/ 601 h 139"/>
                <a:gd name="T92" fmla="*/ 667 w 256"/>
                <a:gd name="T93" fmla="*/ 601 h 139"/>
                <a:gd name="T94" fmla="*/ 687 w 256"/>
                <a:gd name="T95" fmla="*/ 546 h 139"/>
                <a:gd name="T96" fmla="*/ 718 w 256"/>
                <a:gd name="T97" fmla="*/ 511 h 139"/>
                <a:gd name="T98" fmla="*/ 687 w 256"/>
                <a:gd name="T99" fmla="*/ 334 h 139"/>
                <a:gd name="T100" fmla="*/ 629 w 256"/>
                <a:gd name="T101" fmla="*/ 285 h 139"/>
                <a:gd name="T102" fmla="*/ 574 w 256"/>
                <a:gd name="T103" fmla="*/ 238 h 139"/>
                <a:gd name="T104" fmla="*/ 552 w 256"/>
                <a:gd name="T105" fmla="*/ 270 h 139"/>
                <a:gd name="T106" fmla="*/ 498 w 256"/>
                <a:gd name="T107" fmla="*/ 155 h 139"/>
                <a:gd name="T108" fmla="*/ 448 w 256"/>
                <a:gd name="T109" fmla="*/ 49 h 139"/>
                <a:gd name="T110" fmla="*/ 444 w 256"/>
                <a:gd name="T111" fmla="*/ 2 h 139"/>
                <a:gd name="T112" fmla="*/ 376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prstDash val="solid"/>
              <a:round/>
              <a:headEnd/>
              <a:tailEnd/>
            </a:ln>
          </p:spPr>
          <p:txBody>
            <a:bodyPr/>
            <a:lstStyle/>
            <a:p>
              <a:endParaRPr lang="en-US"/>
            </a:p>
          </p:txBody>
        </p:sp>
        <p:sp>
          <p:nvSpPr>
            <p:cNvPr id="36247" name="Freeform 4693"/>
            <p:cNvSpPr>
              <a:spLocks/>
            </p:cNvSpPr>
            <p:nvPr/>
          </p:nvSpPr>
          <p:spPr bwMode="auto">
            <a:xfrm>
              <a:off x="2808" y="1689"/>
              <a:ext cx="22" cy="30"/>
            </a:xfrm>
            <a:custGeom>
              <a:avLst/>
              <a:gdLst>
                <a:gd name="T0" fmla="*/ 42 w 19"/>
                <a:gd name="T1" fmla="*/ 0 h 30"/>
                <a:gd name="T2" fmla="*/ 34 w 19"/>
                <a:gd name="T3" fmla="*/ 0 h 30"/>
                <a:gd name="T4" fmla="*/ 25 w 19"/>
                <a:gd name="T5" fmla="*/ 0 h 30"/>
                <a:gd name="T6" fmla="*/ 16 w 19"/>
                <a:gd name="T7" fmla="*/ 7 h 30"/>
                <a:gd name="T8" fmla="*/ 2 w 19"/>
                <a:gd name="T9" fmla="*/ 7 h 30"/>
                <a:gd name="T10" fmla="*/ 16 w 19"/>
                <a:gd name="T11" fmla="*/ 15 h 30"/>
                <a:gd name="T12" fmla="*/ 2 w 19"/>
                <a:gd name="T13" fmla="*/ 15 h 30"/>
                <a:gd name="T14" fmla="*/ 0 w 19"/>
                <a:gd name="T15" fmla="*/ 19 h 30"/>
                <a:gd name="T16" fmla="*/ 42 w 19"/>
                <a:gd name="T17" fmla="*/ 28 h 30"/>
                <a:gd name="T18" fmla="*/ 60 w 19"/>
                <a:gd name="T19" fmla="*/ 30 h 30"/>
                <a:gd name="T20" fmla="*/ 69 w 19"/>
                <a:gd name="T21" fmla="*/ 15 h 30"/>
                <a:gd name="T22" fmla="*/ 57 w 19"/>
                <a:gd name="T23" fmla="*/ 8 h 30"/>
                <a:gd name="T24" fmla="*/ 42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prstDash val="solid"/>
              <a:round/>
              <a:headEnd/>
              <a:tailEnd/>
            </a:ln>
          </p:spPr>
          <p:txBody>
            <a:bodyPr/>
            <a:lstStyle/>
            <a:p>
              <a:endParaRPr lang="en-US"/>
            </a:p>
          </p:txBody>
        </p:sp>
        <p:sp>
          <p:nvSpPr>
            <p:cNvPr id="36248" name="Freeform 4694"/>
            <p:cNvSpPr>
              <a:spLocks/>
            </p:cNvSpPr>
            <p:nvPr/>
          </p:nvSpPr>
          <p:spPr bwMode="auto">
            <a:xfrm>
              <a:off x="535" y="1109"/>
              <a:ext cx="1146" cy="620"/>
            </a:xfrm>
            <a:custGeom>
              <a:avLst/>
              <a:gdLst>
                <a:gd name="T0" fmla="*/ 2157 w 1025"/>
                <a:gd name="T1" fmla="*/ 575 h 501"/>
                <a:gd name="T2" fmla="*/ 2280 w 1025"/>
                <a:gd name="T3" fmla="*/ 238 h 501"/>
                <a:gd name="T4" fmla="*/ 2055 w 1025"/>
                <a:gd name="T5" fmla="*/ 376 h 501"/>
                <a:gd name="T6" fmla="*/ 1963 w 1025"/>
                <a:gd name="T7" fmla="*/ 228 h 501"/>
                <a:gd name="T8" fmla="*/ 1958 w 1025"/>
                <a:gd name="T9" fmla="*/ 26 h 501"/>
                <a:gd name="T10" fmla="*/ 1923 w 1025"/>
                <a:gd name="T11" fmla="*/ 277 h 501"/>
                <a:gd name="T12" fmla="*/ 1782 w 1025"/>
                <a:gd name="T13" fmla="*/ 511 h 501"/>
                <a:gd name="T14" fmla="*/ 1809 w 1025"/>
                <a:gd name="T15" fmla="*/ 376 h 501"/>
                <a:gd name="T16" fmla="*/ 1697 w 1025"/>
                <a:gd name="T17" fmla="*/ 432 h 501"/>
                <a:gd name="T18" fmla="*/ 1480 w 1025"/>
                <a:gd name="T19" fmla="*/ 368 h 501"/>
                <a:gd name="T20" fmla="*/ 1386 w 1025"/>
                <a:gd name="T21" fmla="*/ 452 h 501"/>
                <a:gd name="T22" fmla="*/ 1187 w 1025"/>
                <a:gd name="T23" fmla="*/ 318 h 501"/>
                <a:gd name="T24" fmla="*/ 936 w 1025"/>
                <a:gd name="T25" fmla="*/ 238 h 501"/>
                <a:gd name="T26" fmla="*/ 790 w 1025"/>
                <a:gd name="T27" fmla="*/ 192 h 501"/>
                <a:gd name="T28" fmla="*/ 345 w 1025"/>
                <a:gd name="T29" fmla="*/ 485 h 501"/>
                <a:gd name="T30" fmla="*/ 66 w 1025"/>
                <a:gd name="T31" fmla="*/ 1287 h 501"/>
                <a:gd name="T32" fmla="*/ 202 w 1025"/>
                <a:gd name="T33" fmla="*/ 1721 h 501"/>
                <a:gd name="T34" fmla="*/ 131 w 1025"/>
                <a:gd name="T35" fmla="*/ 1877 h 501"/>
                <a:gd name="T36" fmla="*/ 176 w 1025"/>
                <a:gd name="T37" fmla="*/ 2025 h 501"/>
                <a:gd name="T38" fmla="*/ 176 w 1025"/>
                <a:gd name="T39" fmla="*/ 2184 h 501"/>
                <a:gd name="T40" fmla="*/ 104 w 1025"/>
                <a:gd name="T41" fmla="*/ 2283 h 501"/>
                <a:gd name="T42" fmla="*/ 162 w 1025"/>
                <a:gd name="T43" fmla="*/ 2323 h 501"/>
                <a:gd name="T44" fmla="*/ 192 w 1025"/>
                <a:gd name="T45" fmla="*/ 2439 h 501"/>
                <a:gd name="T46" fmla="*/ 209 w 1025"/>
                <a:gd name="T47" fmla="*/ 2527 h 501"/>
                <a:gd name="T48" fmla="*/ 739 w 1025"/>
                <a:gd name="T49" fmla="*/ 2527 h 501"/>
                <a:gd name="T50" fmla="*/ 1273 w 1025"/>
                <a:gd name="T51" fmla="*/ 2491 h 501"/>
                <a:gd name="T52" fmla="*/ 1581 w 1025"/>
                <a:gd name="T53" fmla="*/ 2784 h 501"/>
                <a:gd name="T54" fmla="*/ 1571 w 1025"/>
                <a:gd name="T55" fmla="*/ 3360 h 501"/>
                <a:gd name="T56" fmla="*/ 1892 w 1025"/>
                <a:gd name="T57" fmla="*/ 3102 h 501"/>
                <a:gd name="T58" fmla="*/ 2227 w 1025"/>
                <a:gd name="T59" fmla="*/ 2734 h 501"/>
                <a:gd name="T60" fmla="*/ 2357 w 1025"/>
                <a:gd name="T61" fmla="*/ 2895 h 501"/>
                <a:gd name="T62" fmla="*/ 2289 w 1025"/>
                <a:gd name="T63" fmla="*/ 3055 h 501"/>
                <a:gd name="T64" fmla="*/ 2487 w 1025"/>
                <a:gd name="T65" fmla="*/ 2979 h 501"/>
                <a:gd name="T66" fmla="*/ 2352 w 1025"/>
                <a:gd name="T67" fmla="*/ 2762 h 501"/>
                <a:gd name="T68" fmla="*/ 2423 w 1025"/>
                <a:gd name="T69" fmla="*/ 2552 h 501"/>
                <a:gd name="T70" fmla="*/ 2199 w 1025"/>
                <a:gd name="T71" fmla="*/ 2636 h 501"/>
                <a:gd name="T72" fmla="*/ 2662 w 1025"/>
                <a:gd name="T73" fmla="*/ 2283 h 501"/>
                <a:gd name="T74" fmla="*/ 2796 w 1025"/>
                <a:gd name="T75" fmla="*/ 2007 h 501"/>
                <a:gd name="T76" fmla="*/ 2659 w 1025"/>
                <a:gd name="T77" fmla="*/ 2007 h 501"/>
                <a:gd name="T78" fmla="*/ 2682 w 1025"/>
                <a:gd name="T79" fmla="*/ 1845 h 501"/>
                <a:gd name="T80" fmla="*/ 2665 w 1025"/>
                <a:gd name="T81" fmla="*/ 1771 h 501"/>
                <a:gd name="T82" fmla="*/ 2630 w 1025"/>
                <a:gd name="T83" fmla="*/ 1622 h 501"/>
                <a:gd name="T84" fmla="*/ 2630 w 1025"/>
                <a:gd name="T85" fmla="*/ 1481 h 501"/>
                <a:gd name="T86" fmla="*/ 2624 w 1025"/>
                <a:gd name="T87" fmla="*/ 1270 h 501"/>
                <a:gd name="T88" fmla="*/ 2565 w 1025"/>
                <a:gd name="T89" fmla="*/ 1366 h 501"/>
                <a:gd name="T90" fmla="*/ 2443 w 1025"/>
                <a:gd name="T91" fmla="*/ 1491 h 501"/>
                <a:gd name="T92" fmla="*/ 2427 w 1025"/>
                <a:gd name="T93" fmla="*/ 1315 h 501"/>
                <a:gd name="T94" fmla="*/ 2402 w 1025"/>
                <a:gd name="T95" fmla="*/ 1088 h 501"/>
                <a:gd name="T96" fmla="*/ 2201 w 1025"/>
                <a:gd name="T97" fmla="*/ 1109 h 501"/>
                <a:gd name="T98" fmla="*/ 2103 w 1025"/>
                <a:gd name="T99" fmla="*/ 1721 h 501"/>
                <a:gd name="T100" fmla="*/ 1916 w 1025"/>
                <a:gd name="T101" fmla="*/ 2220 h 501"/>
                <a:gd name="T102" fmla="*/ 1854 w 1025"/>
                <a:gd name="T103" fmla="*/ 1923 h 501"/>
                <a:gd name="T104" fmla="*/ 1627 w 1025"/>
                <a:gd name="T105" fmla="*/ 1573 h 501"/>
                <a:gd name="T106" fmla="*/ 1551 w 1025"/>
                <a:gd name="T107" fmla="*/ 1366 h 501"/>
                <a:gd name="T108" fmla="*/ 1759 w 1025"/>
                <a:gd name="T109" fmla="*/ 955 h 501"/>
                <a:gd name="T110" fmla="*/ 1864 w 1025"/>
                <a:gd name="T111" fmla="*/ 837 h 501"/>
                <a:gd name="T112" fmla="*/ 1963 w 1025"/>
                <a:gd name="T113" fmla="*/ 662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prstDash val="solid"/>
              <a:round/>
              <a:headEnd/>
              <a:tailEnd/>
            </a:ln>
          </p:spPr>
          <p:txBody>
            <a:bodyPr/>
            <a:lstStyle/>
            <a:p>
              <a:endParaRPr lang="en-US"/>
            </a:p>
          </p:txBody>
        </p:sp>
        <p:sp>
          <p:nvSpPr>
            <p:cNvPr id="36249" name="Freeform 4695"/>
            <p:cNvSpPr>
              <a:spLocks/>
            </p:cNvSpPr>
            <p:nvPr/>
          </p:nvSpPr>
          <p:spPr bwMode="auto">
            <a:xfrm>
              <a:off x="1396" y="1076"/>
              <a:ext cx="313" cy="226"/>
            </a:xfrm>
            <a:custGeom>
              <a:avLst/>
              <a:gdLst>
                <a:gd name="T0" fmla="*/ 558 w 280"/>
                <a:gd name="T1" fmla="*/ 296 h 182"/>
                <a:gd name="T2" fmla="*/ 531 w 280"/>
                <a:gd name="T3" fmla="*/ 230 h 182"/>
                <a:gd name="T4" fmla="*/ 500 w 280"/>
                <a:gd name="T5" fmla="*/ 230 h 182"/>
                <a:gd name="T6" fmla="*/ 447 w 280"/>
                <a:gd name="T7" fmla="*/ 260 h 182"/>
                <a:gd name="T8" fmla="*/ 459 w 280"/>
                <a:gd name="T9" fmla="*/ 184 h 182"/>
                <a:gd name="T10" fmla="*/ 478 w 280"/>
                <a:gd name="T11" fmla="*/ 166 h 182"/>
                <a:gd name="T12" fmla="*/ 367 w 280"/>
                <a:gd name="T13" fmla="*/ 166 h 182"/>
                <a:gd name="T14" fmla="*/ 349 w 280"/>
                <a:gd name="T15" fmla="*/ 184 h 182"/>
                <a:gd name="T16" fmla="*/ 330 w 280"/>
                <a:gd name="T17" fmla="*/ 166 h 182"/>
                <a:gd name="T18" fmla="*/ 296 w 280"/>
                <a:gd name="T19" fmla="*/ 166 h 182"/>
                <a:gd name="T20" fmla="*/ 253 w 280"/>
                <a:gd name="T21" fmla="*/ 50 h 182"/>
                <a:gd name="T22" fmla="*/ 202 w 280"/>
                <a:gd name="T23" fmla="*/ 77 h 182"/>
                <a:gd name="T24" fmla="*/ 188 w 280"/>
                <a:gd name="T25" fmla="*/ 148 h 182"/>
                <a:gd name="T26" fmla="*/ 168 w 280"/>
                <a:gd name="T27" fmla="*/ 243 h 182"/>
                <a:gd name="T28" fmla="*/ 121 w 280"/>
                <a:gd name="T29" fmla="*/ 184 h 182"/>
                <a:gd name="T30" fmla="*/ 66 w 280"/>
                <a:gd name="T31" fmla="*/ 96 h 182"/>
                <a:gd name="T32" fmla="*/ 15 w 280"/>
                <a:gd name="T33" fmla="*/ 345 h 182"/>
                <a:gd name="T34" fmla="*/ 85 w 280"/>
                <a:gd name="T35" fmla="*/ 377 h 182"/>
                <a:gd name="T36" fmla="*/ 206 w 280"/>
                <a:gd name="T37" fmla="*/ 377 h 182"/>
                <a:gd name="T38" fmla="*/ 310 w 280"/>
                <a:gd name="T39" fmla="*/ 345 h 182"/>
                <a:gd name="T40" fmla="*/ 345 w 280"/>
                <a:gd name="T41" fmla="*/ 428 h 182"/>
                <a:gd name="T42" fmla="*/ 330 w 280"/>
                <a:gd name="T43" fmla="*/ 524 h 182"/>
                <a:gd name="T44" fmla="*/ 414 w 280"/>
                <a:gd name="T45" fmla="*/ 524 h 182"/>
                <a:gd name="T46" fmla="*/ 395 w 280"/>
                <a:gd name="T47" fmla="*/ 746 h 182"/>
                <a:gd name="T48" fmla="*/ 478 w 280"/>
                <a:gd name="T49" fmla="*/ 792 h 182"/>
                <a:gd name="T50" fmla="*/ 369 w 280"/>
                <a:gd name="T51" fmla="*/ 755 h 182"/>
                <a:gd name="T52" fmla="*/ 264 w 280"/>
                <a:gd name="T53" fmla="*/ 926 h 182"/>
                <a:gd name="T54" fmla="*/ 168 w 280"/>
                <a:gd name="T55" fmla="*/ 981 h 182"/>
                <a:gd name="T56" fmla="*/ 277 w 280"/>
                <a:gd name="T57" fmla="*/ 981 h 182"/>
                <a:gd name="T58" fmla="*/ 316 w 280"/>
                <a:gd name="T59" fmla="*/ 981 h 182"/>
                <a:gd name="T60" fmla="*/ 345 w 280"/>
                <a:gd name="T61" fmla="*/ 1075 h 182"/>
                <a:gd name="T62" fmla="*/ 400 w 280"/>
                <a:gd name="T63" fmla="*/ 1193 h 182"/>
                <a:gd name="T64" fmla="*/ 478 w 280"/>
                <a:gd name="T65" fmla="*/ 1142 h 182"/>
                <a:gd name="T66" fmla="*/ 512 w 280"/>
                <a:gd name="T67" fmla="*/ 1142 h 182"/>
                <a:gd name="T68" fmla="*/ 558 w 280"/>
                <a:gd name="T69" fmla="*/ 1193 h 182"/>
                <a:gd name="T70" fmla="*/ 587 w 280"/>
                <a:gd name="T71" fmla="*/ 1095 h 182"/>
                <a:gd name="T72" fmla="*/ 580 w 280"/>
                <a:gd name="T73" fmla="*/ 1013 h 182"/>
                <a:gd name="T74" fmla="*/ 560 w 280"/>
                <a:gd name="T75" fmla="*/ 961 h 182"/>
                <a:gd name="T76" fmla="*/ 542 w 280"/>
                <a:gd name="T77" fmla="*/ 908 h 182"/>
                <a:gd name="T78" fmla="*/ 531 w 280"/>
                <a:gd name="T79" fmla="*/ 844 h 182"/>
                <a:gd name="T80" fmla="*/ 558 w 280"/>
                <a:gd name="T81" fmla="*/ 808 h 182"/>
                <a:gd name="T82" fmla="*/ 587 w 280"/>
                <a:gd name="T83" fmla="*/ 755 h 182"/>
                <a:gd name="T84" fmla="*/ 662 w 280"/>
                <a:gd name="T85" fmla="*/ 777 h 182"/>
                <a:gd name="T86" fmla="*/ 607 w 280"/>
                <a:gd name="T87" fmla="*/ 874 h 182"/>
                <a:gd name="T88" fmla="*/ 641 w 280"/>
                <a:gd name="T89" fmla="*/ 908 h 182"/>
                <a:gd name="T90" fmla="*/ 691 w 280"/>
                <a:gd name="T91" fmla="*/ 866 h 182"/>
                <a:gd name="T92" fmla="*/ 723 w 280"/>
                <a:gd name="T93" fmla="*/ 808 h 182"/>
                <a:gd name="T94" fmla="*/ 746 w 280"/>
                <a:gd name="T95" fmla="*/ 755 h 182"/>
                <a:gd name="T96" fmla="*/ 730 w 280"/>
                <a:gd name="T97" fmla="*/ 746 h 182"/>
                <a:gd name="T98" fmla="*/ 691 w 280"/>
                <a:gd name="T99" fmla="*/ 729 h 182"/>
                <a:gd name="T100" fmla="*/ 691 w 280"/>
                <a:gd name="T101" fmla="*/ 680 h 182"/>
                <a:gd name="T102" fmla="*/ 691 w 280"/>
                <a:gd name="T103" fmla="*/ 659 h 182"/>
                <a:gd name="T104" fmla="*/ 667 w 280"/>
                <a:gd name="T105" fmla="*/ 601 h 182"/>
                <a:gd name="T106" fmla="*/ 647 w 280"/>
                <a:gd name="T107" fmla="*/ 601 h 182"/>
                <a:gd name="T108" fmla="*/ 607 w 280"/>
                <a:gd name="T109" fmla="*/ 579 h 182"/>
                <a:gd name="T110" fmla="*/ 595 w 280"/>
                <a:gd name="T111" fmla="*/ 524 h 182"/>
                <a:gd name="T112" fmla="*/ 614 w 280"/>
                <a:gd name="T113" fmla="*/ 498 h 182"/>
                <a:gd name="T114" fmla="*/ 607 w 280"/>
                <a:gd name="T115" fmla="*/ 466 h 182"/>
                <a:gd name="T116" fmla="*/ 560 w 280"/>
                <a:gd name="T117" fmla="*/ 428 h 182"/>
                <a:gd name="T118" fmla="*/ 558 w 280"/>
                <a:gd name="T119" fmla="*/ 428 h 182"/>
                <a:gd name="T120" fmla="*/ 595 w 280"/>
                <a:gd name="T121" fmla="*/ 327 h 182"/>
                <a:gd name="T122" fmla="*/ 522 w 280"/>
                <a:gd name="T123" fmla="*/ 377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prstDash val="solid"/>
              <a:round/>
              <a:headEnd/>
              <a:tailEnd/>
            </a:ln>
          </p:spPr>
          <p:txBody>
            <a:bodyPr/>
            <a:lstStyle/>
            <a:p>
              <a:endParaRPr lang="en-US"/>
            </a:p>
          </p:txBody>
        </p:sp>
        <p:sp>
          <p:nvSpPr>
            <p:cNvPr id="36250" name="Freeform 4696"/>
            <p:cNvSpPr>
              <a:spLocks/>
            </p:cNvSpPr>
            <p:nvPr/>
          </p:nvSpPr>
          <p:spPr bwMode="auto">
            <a:xfrm>
              <a:off x="1489" y="935"/>
              <a:ext cx="382" cy="97"/>
            </a:xfrm>
            <a:custGeom>
              <a:avLst/>
              <a:gdLst>
                <a:gd name="T0" fmla="*/ 234 w 341"/>
                <a:gd name="T1" fmla="*/ 404 h 78"/>
                <a:gd name="T2" fmla="*/ 170 w 341"/>
                <a:gd name="T3" fmla="*/ 453 h 78"/>
                <a:gd name="T4" fmla="*/ 142 w 341"/>
                <a:gd name="T5" fmla="*/ 404 h 78"/>
                <a:gd name="T6" fmla="*/ 170 w 341"/>
                <a:gd name="T7" fmla="*/ 393 h 78"/>
                <a:gd name="T8" fmla="*/ 113 w 341"/>
                <a:gd name="T9" fmla="*/ 354 h 78"/>
                <a:gd name="T10" fmla="*/ 260 w 341"/>
                <a:gd name="T11" fmla="*/ 322 h 78"/>
                <a:gd name="T12" fmla="*/ 190 w 341"/>
                <a:gd name="T13" fmla="*/ 228 h 78"/>
                <a:gd name="T14" fmla="*/ 282 w 341"/>
                <a:gd name="T15" fmla="*/ 228 h 78"/>
                <a:gd name="T16" fmla="*/ 325 w 341"/>
                <a:gd name="T17" fmla="*/ 233 h 78"/>
                <a:gd name="T18" fmla="*/ 296 w 341"/>
                <a:gd name="T19" fmla="*/ 204 h 78"/>
                <a:gd name="T20" fmla="*/ 435 w 341"/>
                <a:gd name="T21" fmla="*/ 148 h 78"/>
                <a:gd name="T22" fmla="*/ 500 w 341"/>
                <a:gd name="T23" fmla="*/ 119 h 78"/>
                <a:gd name="T24" fmla="*/ 364 w 341"/>
                <a:gd name="T25" fmla="*/ 148 h 78"/>
                <a:gd name="T26" fmla="*/ 209 w 341"/>
                <a:gd name="T27" fmla="*/ 169 h 78"/>
                <a:gd name="T28" fmla="*/ 336 w 341"/>
                <a:gd name="T29" fmla="*/ 136 h 78"/>
                <a:gd name="T30" fmla="*/ 190 w 341"/>
                <a:gd name="T31" fmla="*/ 184 h 78"/>
                <a:gd name="T32" fmla="*/ 145 w 341"/>
                <a:gd name="T33" fmla="*/ 148 h 78"/>
                <a:gd name="T34" fmla="*/ 282 w 341"/>
                <a:gd name="T35" fmla="*/ 136 h 78"/>
                <a:gd name="T36" fmla="*/ 142 w 341"/>
                <a:gd name="T37" fmla="*/ 136 h 78"/>
                <a:gd name="T38" fmla="*/ 232 w 341"/>
                <a:gd name="T39" fmla="*/ 96 h 78"/>
                <a:gd name="T40" fmla="*/ 118 w 341"/>
                <a:gd name="T41" fmla="*/ 96 h 78"/>
                <a:gd name="T42" fmla="*/ 270 w 341"/>
                <a:gd name="T43" fmla="*/ 50 h 78"/>
                <a:gd name="T44" fmla="*/ 456 w 341"/>
                <a:gd name="T45" fmla="*/ 88 h 78"/>
                <a:gd name="T46" fmla="*/ 435 w 341"/>
                <a:gd name="T47" fmla="*/ 2 h 78"/>
                <a:gd name="T48" fmla="*/ 576 w 341"/>
                <a:gd name="T49" fmla="*/ 2 h 78"/>
                <a:gd name="T50" fmla="*/ 539 w 341"/>
                <a:gd name="T51" fmla="*/ 0 h 78"/>
                <a:gd name="T52" fmla="*/ 744 w 341"/>
                <a:gd name="T53" fmla="*/ 2 h 78"/>
                <a:gd name="T54" fmla="*/ 948 w 341"/>
                <a:gd name="T55" fmla="*/ 50 h 78"/>
                <a:gd name="T56" fmla="*/ 817 w 341"/>
                <a:gd name="T57" fmla="*/ 96 h 78"/>
                <a:gd name="T58" fmla="*/ 678 w 341"/>
                <a:gd name="T59" fmla="*/ 136 h 78"/>
                <a:gd name="T60" fmla="*/ 837 w 341"/>
                <a:gd name="T61" fmla="*/ 96 h 78"/>
                <a:gd name="T62" fmla="*/ 692 w 341"/>
                <a:gd name="T63" fmla="*/ 184 h 78"/>
                <a:gd name="T64" fmla="*/ 539 w 341"/>
                <a:gd name="T65" fmla="*/ 259 h 78"/>
                <a:gd name="T66" fmla="*/ 409 w 341"/>
                <a:gd name="T67" fmla="*/ 285 h 78"/>
                <a:gd name="T68" fmla="*/ 487 w 341"/>
                <a:gd name="T69" fmla="*/ 322 h 78"/>
                <a:gd name="T70" fmla="*/ 373 w 341"/>
                <a:gd name="T71" fmla="*/ 332 h 78"/>
                <a:gd name="T72" fmla="*/ 467 w 341"/>
                <a:gd name="T73" fmla="*/ 354 h 78"/>
                <a:gd name="T74" fmla="*/ 343 w 341"/>
                <a:gd name="T75" fmla="*/ 404 h 78"/>
                <a:gd name="T76" fmla="*/ 336 w 341"/>
                <a:gd name="T77" fmla="*/ 469 h 78"/>
                <a:gd name="T78" fmla="*/ 234 w 341"/>
                <a:gd name="T79" fmla="*/ 469 h 78"/>
                <a:gd name="T80" fmla="*/ 316 w 341"/>
                <a:gd name="T81" fmla="*/ 546 h 78"/>
                <a:gd name="T82" fmla="*/ 215 w 341"/>
                <a:gd name="T83" fmla="*/ 558 h 78"/>
                <a:gd name="T84" fmla="*/ 105 w 341"/>
                <a:gd name="T85" fmla="*/ 558 h 78"/>
                <a:gd name="T86" fmla="*/ 0 w 341"/>
                <a:gd name="T87" fmla="*/ 546 h 78"/>
                <a:gd name="T88" fmla="*/ 71 w 341"/>
                <a:gd name="T89" fmla="*/ 490 h 78"/>
                <a:gd name="T90" fmla="*/ 62 w 341"/>
                <a:gd name="T91" fmla="*/ 440 h 78"/>
                <a:gd name="T92" fmla="*/ 170 w 341"/>
                <a:gd name="T93" fmla="*/ 469 h 78"/>
                <a:gd name="T94" fmla="*/ 234 w 341"/>
                <a:gd name="T95" fmla="*/ 404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prstDash val="solid"/>
              <a:round/>
              <a:headEnd/>
              <a:tailEnd/>
            </a:ln>
          </p:spPr>
          <p:txBody>
            <a:bodyPr/>
            <a:lstStyle/>
            <a:p>
              <a:endParaRPr lang="en-US"/>
            </a:p>
          </p:txBody>
        </p:sp>
        <p:sp>
          <p:nvSpPr>
            <p:cNvPr id="36251" name="Freeform 4697"/>
            <p:cNvSpPr>
              <a:spLocks/>
            </p:cNvSpPr>
            <p:nvPr/>
          </p:nvSpPr>
          <p:spPr bwMode="auto">
            <a:xfrm>
              <a:off x="1027" y="1085"/>
              <a:ext cx="212" cy="88"/>
            </a:xfrm>
            <a:custGeom>
              <a:avLst/>
              <a:gdLst>
                <a:gd name="T0" fmla="*/ 331 w 190"/>
                <a:gd name="T1" fmla="*/ 439 h 71"/>
                <a:gd name="T2" fmla="*/ 319 w 190"/>
                <a:gd name="T3" fmla="*/ 405 h 71"/>
                <a:gd name="T4" fmla="*/ 303 w 190"/>
                <a:gd name="T5" fmla="*/ 405 h 71"/>
                <a:gd name="T6" fmla="*/ 250 w 190"/>
                <a:gd name="T7" fmla="*/ 439 h 71"/>
                <a:gd name="T8" fmla="*/ 165 w 190"/>
                <a:gd name="T9" fmla="*/ 467 h 71"/>
                <a:gd name="T10" fmla="*/ 77 w 190"/>
                <a:gd name="T11" fmla="*/ 490 h 71"/>
                <a:gd name="T12" fmla="*/ 77 w 190"/>
                <a:gd name="T13" fmla="*/ 439 h 71"/>
                <a:gd name="T14" fmla="*/ 0 w 190"/>
                <a:gd name="T15" fmla="*/ 374 h 71"/>
                <a:gd name="T16" fmla="*/ 19 w 190"/>
                <a:gd name="T17" fmla="*/ 321 h 71"/>
                <a:gd name="T18" fmla="*/ 109 w 190"/>
                <a:gd name="T19" fmla="*/ 315 h 71"/>
                <a:gd name="T20" fmla="*/ 201 w 190"/>
                <a:gd name="T21" fmla="*/ 286 h 71"/>
                <a:gd name="T22" fmla="*/ 117 w 190"/>
                <a:gd name="T23" fmla="*/ 278 h 71"/>
                <a:gd name="T24" fmla="*/ 26 w 190"/>
                <a:gd name="T25" fmla="*/ 259 h 71"/>
                <a:gd name="T26" fmla="*/ 19 w 190"/>
                <a:gd name="T27" fmla="*/ 239 h 71"/>
                <a:gd name="T28" fmla="*/ 133 w 190"/>
                <a:gd name="T29" fmla="*/ 181 h 71"/>
                <a:gd name="T30" fmla="*/ 45 w 190"/>
                <a:gd name="T31" fmla="*/ 193 h 71"/>
                <a:gd name="T32" fmla="*/ 69 w 190"/>
                <a:gd name="T33" fmla="*/ 165 h 71"/>
                <a:gd name="T34" fmla="*/ 26 w 190"/>
                <a:gd name="T35" fmla="*/ 165 h 71"/>
                <a:gd name="T36" fmla="*/ 88 w 190"/>
                <a:gd name="T37" fmla="*/ 110 h 71"/>
                <a:gd name="T38" fmla="*/ 85 w 190"/>
                <a:gd name="T39" fmla="*/ 88 h 71"/>
                <a:gd name="T40" fmla="*/ 165 w 190"/>
                <a:gd name="T41" fmla="*/ 50 h 71"/>
                <a:gd name="T42" fmla="*/ 237 w 190"/>
                <a:gd name="T43" fmla="*/ 0 h 71"/>
                <a:gd name="T44" fmla="*/ 250 w 190"/>
                <a:gd name="T45" fmla="*/ 26 h 71"/>
                <a:gd name="T46" fmla="*/ 204 w 190"/>
                <a:gd name="T47" fmla="*/ 88 h 71"/>
                <a:gd name="T48" fmla="*/ 237 w 190"/>
                <a:gd name="T49" fmla="*/ 62 h 71"/>
                <a:gd name="T50" fmla="*/ 268 w 190"/>
                <a:gd name="T51" fmla="*/ 26 h 71"/>
                <a:gd name="T52" fmla="*/ 298 w 190"/>
                <a:gd name="T53" fmla="*/ 88 h 71"/>
                <a:gd name="T54" fmla="*/ 279 w 190"/>
                <a:gd name="T55" fmla="*/ 110 h 71"/>
                <a:gd name="T56" fmla="*/ 295 w 190"/>
                <a:gd name="T57" fmla="*/ 95 h 71"/>
                <a:gd name="T58" fmla="*/ 331 w 190"/>
                <a:gd name="T59" fmla="*/ 88 h 71"/>
                <a:gd name="T60" fmla="*/ 337 w 190"/>
                <a:gd name="T61" fmla="*/ 62 h 71"/>
                <a:gd name="T62" fmla="*/ 346 w 190"/>
                <a:gd name="T63" fmla="*/ 26 h 71"/>
                <a:gd name="T64" fmla="*/ 374 w 190"/>
                <a:gd name="T65" fmla="*/ 88 h 71"/>
                <a:gd name="T66" fmla="*/ 356 w 190"/>
                <a:gd name="T67" fmla="*/ 165 h 71"/>
                <a:gd name="T68" fmla="*/ 388 w 190"/>
                <a:gd name="T69" fmla="*/ 135 h 71"/>
                <a:gd name="T70" fmla="*/ 417 w 190"/>
                <a:gd name="T71" fmla="*/ 2 h 71"/>
                <a:gd name="T72" fmla="*/ 469 w 190"/>
                <a:gd name="T73" fmla="*/ 2 h 71"/>
                <a:gd name="T74" fmla="*/ 480 w 190"/>
                <a:gd name="T75" fmla="*/ 88 h 71"/>
                <a:gd name="T76" fmla="*/ 444 w 190"/>
                <a:gd name="T77" fmla="*/ 207 h 71"/>
                <a:gd name="T78" fmla="*/ 451 w 190"/>
                <a:gd name="T79" fmla="*/ 278 h 71"/>
                <a:gd name="T80" fmla="*/ 460 w 190"/>
                <a:gd name="T81" fmla="*/ 278 h 71"/>
                <a:gd name="T82" fmla="*/ 509 w 190"/>
                <a:gd name="T83" fmla="*/ 321 h 71"/>
                <a:gd name="T84" fmla="*/ 503 w 190"/>
                <a:gd name="T85" fmla="*/ 342 h 71"/>
                <a:gd name="T86" fmla="*/ 482 w 190"/>
                <a:gd name="T87" fmla="*/ 374 h 71"/>
                <a:gd name="T88" fmla="*/ 482 w 190"/>
                <a:gd name="T89" fmla="*/ 342 h 71"/>
                <a:gd name="T90" fmla="*/ 464 w 190"/>
                <a:gd name="T91" fmla="*/ 354 h 71"/>
                <a:gd name="T92" fmla="*/ 451 w 190"/>
                <a:gd name="T93" fmla="*/ 354 h 71"/>
                <a:gd name="T94" fmla="*/ 423 w 190"/>
                <a:gd name="T95" fmla="*/ 374 h 71"/>
                <a:gd name="T96" fmla="*/ 417 w 190"/>
                <a:gd name="T97" fmla="*/ 374 h 71"/>
                <a:gd name="T98" fmla="*/ 409 w 190"/>
                <a:gd name="T99" fmla="*/ 439 h 71"/>
                <a:gd name="T100" fmla="*/ 451 w 190"/>
                <a:gd name="T101" fmla="*/ 390 h 71"/>
                <a:gd name="T102" fmla="*/ 451 w 190"/>
                <a:gd name="T103" fmla="*/ 405 h 71"/>
                <a:gd name="T104" fmla="*/ 423 w 190"/>
                <a:gd name="T105" fmla="*/ 439 h 71"/>
                <a:gd name="T106" fmla="*/ 331 w 190"/>
                <a:gd name="T107" fmla="*/ 439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prstDash val="solid"/>
              <a:round/>
              <a:headEnd/>
              <a:tailEnd/>
            </a:ln>
          </p:spPr>
          <p:txBody>
            <a:bodyPr/>
            <a:lstStyle/>
            <a:p>
              <a:endParaRPr lang="en-US"/>
            </a:p>
          </p:txBody>
        </p:sp>
        <p:sp>
          <p:nvSpPr>
            <p:cNvPr id="36252" name="Freeform 4698"/>
            <p:cNvSpPr>
              <a:spLocks/>
            </p:cNvSpPr>
            <p:nvPr/>
          </p:nvSpPr>
          <p:spPr bwMode="auto">
            <a:xfrm>
              <a:off x="967" y="1064"/>
              <a:ext cx="152" cy="62"/>
            </a:xfrm>
            <a:custGeom>
              <a:avLst/>
              <a:gdLst>
                <a:gd name="T0" fmla="*/ 154 w 137"/>
                <a:gd name="T1" fmla="*/ 229 h 50"/>
                <a:gd name="T2" fmla="*/ 101 w 137"/>
                <a:gd name="T3" fmla="*/ 315 h 50"/>
                <a:gd name="T4" fmla="*/ 22 w 137"/>
                <a:gd name="T5" fmla="*/ 345 h 50"/>
                <a:gd name="T6" fmla="*/ 14 w 137"/>
                <a:gd name="T7" fmla="*/ 278 h 50"/>
                <a:gd name="T8" fmla="*/ 0 w 137"/>
                <a:gd name="T9" fmla="*/ 254 h 50"/>
                <a:gd name="T10" fmla="*/ 49 w 137"/>
                <a:gd name="T11" fmla="*/ 181 h 50"/>
                <a:gd name="T12" fmla="*/ 67 w 137"/>
                <a:gd name="T13" fmla="*/ 146 h 50"/>
                <a:gd name="T14" fmla="*/ 125 w 137"/>
                <a:gd name="T15" fmla="*/ 71 h 50"/>
                <a:gd name="T16" fmla="*/ 125 w 137"/>
                <a:gd name="T17" fmla="*/ 21 h 50"/>
                <a:gd name="T18" fmla="*/ 234 w 137"/>
                <a:gd name="T19" fmla="*/ 0 h 50"/>
                <a:gd name="T20" fmla="*/ 260 w 137"/>
                <a:gd name="T21" fmla="*/ 32 h 50"/>
                <a:gd name="T22" fmla="*/ 265 w 137"/>
                <a:gd name="T23" fmla="*/ 50 h 50"/>
                <a:gd name="T24" fmla="*/ 326 w 137"/>
                <a:gd name="T25" fmla="*/ 32 h 50"/>
                <a:gd name="T26" fmla="*/ 351 w 137"/>
                <a:gd name="T27" fmla="*/ 95 h 50"/>
                <a:gd name="T28" fmla="*/ 272 w 137"/>
                <a:gd name="T29" fmla="*/ 167 h 50"/>
                <a:gd name="T30" fmla="*/ 191 w 137"/>
                <a:gd name="T31" fmla="*/ 210 h 50"/>
                <a:gd name="T32" fmla="*/ 154 w 137"/>
                <a:gd name="T33" fmla="*/ 229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prstDash val="solid"/>
              <a:round/>
              <a:headEnd/>
              <a:tailEnd/>
            </a:ln>
          </p:spPr>
          <p:txBody>
            <a:bodyPr/>
            <a:lstStyle/>
            <a:p>
              <a:endParaRPr lang="en-US"/>
            </a:p>
          </p:txBody>
        </p:sp>
        <p:sp>
          <p:nvSpPr>
            <p:cNvPr id="36253" name="Freeform 4699"/>
            <p:cNvSpPr>
              <a:spLocks/>
            </p:cNvSpPr>
            <p:nvPr/>
          </p:nvSpPr>
          <p:spPr bwMode="auto">
            <a:xfrm>
              <a:off x="1596" y="1514"/>
              <a:ext cx="102" cy="106"/>
            </a:xfrm>
            <a:custGeom>
              <a:avLst/>
              <a:gdLst>
                <a:gd name="T0" fmla="*/ 121 w 92"/>
                <a:gd name="T1" fmla="*/ 501 h 85"/>
                <a:gd name="T2" fmla="*/ 121 w 92"/>
                <a:gd name="T3" fmla="*/ 471 h 85"/>
                <a:gd name="T4" fmla="*/ 53 w 92"/>
                <a:gd name="T5" fmla="*/ 501 h 85"/>
                <a:gd name="T6" fmla="*/ 0 w 92"/>
                <a:gd name="T7" fmla="*/ 478 h 85"/>
                <a:gd name="T8" fmla="*/ 14 w 92"/>
                <a:gd name="T9" fmla="*/ 430 h 85"/>
                <a:gd name="T10" fmla="*/ 41 w 92"/>
                <a:gd name="T11" fmla="*/ 379 h 85"/>
                <a:gd name="T12" fmla="*/ 14 w 92"/>
                <a:gd name="T13" fmla="*/ 379 h 85"/>
                <a:gd name="T14" fmla="*/ 22 w 92"/>
                <a:gd name="T15" fmla="*/ 363 h 85"/>
                <a:gd name="T16" fmla="*/ 53 w 92"/>
                <a:gd name="T17" fmla="*/ 316 h 85"/>
                <a:gd name="T18" fmla="*/ 61 w 92"/>
                <a:gd name="T19" fmla="*/ 316 h 85"/>
                <a:gd name="T20" fmla="*/ 65 w 92"/>
                <a:gd name="T21" fmla="*/ 277 h 85"/>
                <a:gd name="T22" fmla="*/ 61 w 92"/>
                <a:gd name="T23" fmla="*/ 277 h 85"/>
                <a:gd name="T24" fmla="*/ 71 w 92"/>
                <a:gd name="T25" fmla="*/ 262 h 85"/>
                <a:gd name="T26" fmla="*/ 113 w 92"/>
                <a:gd name="T27" fmla="*/ 96 h 85"/>
                <a:gd name="T28" fmla="*/ 150 w 92"/>
                <a:gd name="T29" fmla="*/ 21 h 85"/>
                <a:gd name="T30" fmla="*/ 167 w 92"/>
                <a:gd name="T31" fmla="*/ 0 h 85"/>
                <a:gd name="T32" fmla="*/ 185 w 92"/>
                <a:gd name="T33" fmla="*/ 0 h 85"/>
                <a:gd name="T34" fmla="*/ 165 w 92"/>
                <a:gd name="T35" fmla="*/ 32 h 85"/>
                <a:gd name="T36" fmla="*/ 165 w 92"/>
                <a:gd name="T37" fmla="*/ 50 h 85"/>
                <a:gd name="T38" fmla="*/ 150 w 92"/>
                <a:gd name="T39" fmla="*/ 96 h 85"/>
                <a:gd name="T40" fmla="*/ 109 w 92"/>
                <a:gd name="T41" fmla="*/ 262 h 85"/>
                <a:gd name="T42" fmla="*/ 143 w 92"/>
                <a:gd name="T43" fmla="*/ 172 h 85"/>
                <a:gd name="T44" fmla="*/ 134 w 92"/>
                <a:gd name="T45" fmla="*/ 187 h 85"/>
                <a:gd name="T46" fmla="*/ 165 w 92"/>
                <a:gd name="T47" fmla="*/ 187 h 85"/>
                <a:gd name="T48" fmla="*/ 137 w 92"/>
                <a:gd name="T49" fmla="*/ 228 h 85"/>
                <a:gd name="T50" fmla="*/ 137 w 92"/>
                <a:gd name="T51" fmla="*/ 262 h 85"/>
                <a:gd name="T52" fmla="*/ 165 w 92"/>
                <a:gd name="T53" fmla="*/ 277 h 85"/>
                <a:gd name="T54" fmla="*/ 154 w 92"/>
                <a:gd name="T55" fmla="*/ 291 h 85"/>
                <a:gd name="T56" fmla="*/ 191 w 92"/>
                <a:gd name="T57" fmla="*/ 262 h 85"/>
                <a:gd name="T58" fmla="*/ 185 w 92"/>
                <a:gd name="T59" fmla="*/ 277 h 85"/>
                <a:gd name="T60" fmla="*/ 220 w 92"/>
                <a:gd name="T61" fmla="*/ 277 h 85"/>
                <a:gd name="T62" fmla="*/ 195 w 92"/>
                <a:gd name="T63" fmla="*/ 345 h 85"/>
                <a:gd name="T64" fmla="*/ 204 w 92"/>
                <a:gd name="T65" fmla="*/ 363 h 85"/>
                <a:gd name="T66" fmla="*/ 191 w 92"/>
                <a:gd name="T67" fmla="*/ 402 h 85"/>
                <a:gd name="T68" fmla="*/ 234 w 92"/>
                <a:gd name="T69" fmla="*/ 363 h 85"/>
                <a:gd name="T70" fmla="*/ 191 w 92"/>
                <a:gd name="T71" fmla="*/ 430 h 85"/>
                <a:gd name="T72" fmla="*/ 195 w 92"/>
                <a:gd name="T73" fmla="*/ 453 h 85"/>
                <a:gd name="T74" fmla="*/ 191 w 92"/>
                <a:gd name="T75" fmla="*/ 453 h 85"/>
                <a:gd name="T76" fmla="*/ 191 w 92"/>
                <a:gd name="T77" fmla="*/ 501 h 85"/>
                <a:gd name="T78" fmla="*/ 227 w 92"/>
                <a:gd name="T79" fmla="*/ 430 h 85"/>
                <a:gd name="T80" fmla="*/ 214 w 92"/>
                <a:gd name="T81" fmla="*/ 501 h 85"/>
                <a:gd name="T82" fmla="*/ 227 w 92"/>
                <a:gd name="T83" fmla="*/ 471 h 85"/>
                <a:gd name="T84" fmla="*/ 234 w 92"/>
                <a:gd name="T85" fmla="*/ 518 h 85"/>
                <a:gd name="T86" fmla="*/ 204 w 92"/>
                <a:gd name="T87" fmla="*/ 621 h 85"/>
                <a:gd name="T88" fmla="*/ 185 w 92"/>
                <a:gd name="T89" fmla="*/ 610 h 85"/>
                <a:gd name="T90" fmla="*/ 185 w 92"/>
                <a:gd name="T91" fmla="*/ 566 h 85"/>
                <a:gd name="T92" fmla="*/ 167 w 92"/>
                <a:gd name="T93" fmla="*/ 590 h 85"/>
                <a:gd name="T94" fmla="*/ 185 w 92"/>
                <a:gd name="T95" fmla="*/ 501 h 85"/>
                <a:gd name="T96" fmla="*/ 183 w 92"/>
                <a:gd name="T97" fmla="*/ 471 h 85"/>
                <a:gd name="T98" fmla="*/ 165 w 92"/>
                <a:gd name="T99" fmla="*/ 529 h 85"/>
                <a:gd name="T100" fmla="*/ 167 w 92"/>
                <a:gd name="T101" fmla="*/ 501 h 85"/>
                <a:gd name="T102" fmla="*/ 113 w 92"/>
                <a:gd name="T103" fmla="*/ 610 h 85"/>
                <a:gd name="T104" fmla="*/ 113 w 92"/>
                <a:gd name="T105" fmla="*/ 566 h 85"/>
                <a:gd name="T106" fmla="*/ 154 w 92"/>
                <a:gd name="T107" fmla="*/ 478 h 85"/>
                <a:gd name="T108" fmla="*/ 143 w 92"/>
                <a:gd name="T109" fmla="*/ 501 h 85"/>
                <a:gd name="T110" fmla="*/ 154 w 92"/>
                <a:gd name="T111" fmla="*/ 478 h 85"/>
                <a:gd name="T112" fmla="*/ 134 w 92"/>
                <a:gd name="T113" fmla="*/ 478 h 85"/>
                <a:gd name="T114" fmla="*/ 121 w 92"/>
                <a:gd name="T115" fmla="*/ 518 h 85"/>
                <a:gd name="T116" fmla="*/ 101 w 92"/>
                <a:gd name="T117" fmla="*/ 518 h 85"/>
                <a:gd name="T118" fmla="*/ 121 w 92"/>
                <a:gd name="T119" fmla="*/ 501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prstDash val="solid"/>
              <a:round/>
              <a:headEnd/>
              <a:tailEnd/>
            </a:ln>
          </p:spPr>
          <p:txBody>
            <a:bodyPr/>
            <a:lstStyle/>
            <a:p>
              <a:endParaRPr lang="en-US"/>
            </a:p>
          </p:txBody>
        </p:sp>
        <p:sp>
          <p:nvSpPr>
            <p:cNvPr id="36254" name="Freeform 4700"/>
            <p:cNvSpPr>
              <a:spLocks/>
            </p:cNvSpPr>
            <p:nvPr/>
          </p:nvSpPr>
          <p:spPr bwMode="auto">
            <a:xfrm>
              <a:off x="1396" y="1025"/>
              <a:ext cx="181" cy="37"/>
            </a:xfrm>
            <a:custGeom>
              <a:avLst/>
              <a:gdLst>
                <a:gd name="T0" fmla="*/ 183 w 161"/>
                <a:gd name="T1" fmla="*/ 135 h 29"/>
                <a:gd name="T2" fmla="*/ 141 w 161"/>
                <a:gd name="T3" fmla="*/ 75 h 29"/>
                <a:gd name="T4" fmla="*/ 205 w 161"/>
                <a:gd name="T5" fmla="*/ 75 h 29"/>
                <a:gd name="T6" fmla="*/ 84 w 161"/>
                <a:gd name="T7" fmla="*/ 46 h 29"/>
                <a:gd name="T8" fmla="*/ 111 w 161"/>
                <a:gd name="T9" fmla="*/ 0 h 29"/>
                <a:gd name="T10" fmla="*/ 0 w 161"/>
                <a:gd name="T11" fmla="*/ 0 h 29"/>
                <a:gd name="T12" fmla="*/ 99 w 161"/>
                <a:gd name="T13" fmla="*/ 75 h 29"/>
                <a:gd name="T14" fmla="*/ 75 w 161"/>
                <a:gd name="T15" fmla="*/ 156 h 29"/>
                <a:gd name="T16" fmla="*/ 62 w 161"/>
                <a:gd name="T17" fmla="*/ 259 h 29"/>
                <a:gd name="T18" fmla="*/ 163 w 161"/>
                <a:gd name="T19" fmla="*/ 259 h 29"/>
                <a:gd name="T20" fmla="*/ 254 w 161"/>
                <a:gd name="T21" fmla="*/ 259 h 29"/>
                <a:gd name="T22" fmla="*/ 352 w 161"/>
                <a:gd name="T23" fmla="*/ 232 h 29"/>
                <a:gd name="T24" fmla="*/ 452 w 161"/>
                <a:gd name="T25" fmla="*/ 232 h 29"/>
                <a:gd name="T26" fmla="*/ 460 w 161"/>
                <a:gd name="T27" fmla="*/ 172 h 29"/>
                <a:gd name="T28" fmla="*/ 388 w 161"/>
                <a:gd name="T29" fmla="*/ 106 h 29"/>
                <a:gd name="T30" fmla="*/ 287 w 161"/>
                <a:gd name="T31" fmla="*/ 135 h 29"/>
                <a:gd name="T32" fmla="*/ 183 w 161"/>
                <a:gd name="T33" fmla="*/ 135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prstDash val="solid"/>
              <a:round/>
              <a:headEnd/>
              <a:tailEnd/>
            </a:ln>
          </p:spPr>
          <p:txBody>
            <a:bodyPr/>
            <a:lstStyle/>
            <a:p>
              <a:endParaRPr lang="en-US"/>
            </a:p>
          </p:txBody>
        </p:sp>
        <p:sp>
          <p:nvSpPr>
            <p:cNvPr id="36255" name="Freeform 4701"/>
            <p:cNvSpPr>
              <a:spLocks/>
            </p:cNvSpPr>
            <p:nvPr/>
          </p:nvSpPr>
          <p:spPr bwMode="auto">
            <a:xfrm>
              <a:off x="1458" y="958"/>
              <a:ext cx="115" cy="46"/>
            </a:xfrm>
            <a:custGeom>
              <a:avLst/>
              <a:gdLst>
                <a:gd name="T0" fmla="*/ 51 w 104"/>
                <a:gd name="T1" fmla="*/ 106 h 36"/>
                <a:gd name="T2" fmla="*/ 34 w 104"/>
                <a:gd name="T3" fmla="*/ 65 h 36"/>
                <a:gd name="T4" fmla="*/ 124 w 104"/>
                <a:gd name="T5" fmla="*/ 0 h 36"/>
                <a:gd name="T6" fmla="*/ 229 w 104"/>
                <a:gd name="T7" fmla="*/ 65 h 36"/>
                <a:gd name="T8" fmla="*/ 207 w 104"/>
                <a:gd name="T9" fmla="*/ 173 h 36"/>
                <a:gd name="T10" fmla="*/ 255 w 104"/>
                <a:gd name="T11" fmla="*/ 221 h 36"/>
                <a:gd name="T12" fmla="*/ 166 w 104"/>
                <a:gd name="T13" fmla="*/ 257 h 36"/>
                <a:gd name="T14" fmla="*/ 124 w 104"/>
                <a:gd name="T15" fmla="*/ 328 h 36"/>
                <a:gd name="T16" fmla="*/ 103 w 104"/>
                <a:gd name="T17" fmla="*/ 282 h 36"/>
                <a:gd name="T18" fmla="*/ 103 w 104"/>
                <a:gd name="T19" fmla="*/ 328 h 36"/>
                <a:gd name="T20" fmla="*/ 17 w 104"/>
                <a:gd name="T21" fmla="*/ 234 h 36"/>
                <a:gd name="T22" fmla="*/ 124 w 104"/>
                <a:gd name="T23" fmla="*/ 221 h 36"/>
                <a:gd name="T24" fmla="*/ 0 w 104"/>
                <a:gd name="T25" fmla="*/ 157 h 36"/>
                <a:gd name="T26" fmla="*/ 51 w 104"/>
                <a:gd name="T27" fmla="*/ 106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prstDash val="solid"/>
              <a:round/>
              <a:headEnd/>
              <a:tailEnd/>
            </a:ln>
          </p:spPr>
          <p:txBody>
            <a:bodyPr/>
            <a:lstStyle/>
            <a:p>
              <a:endParaRPr lang="en-US"/>
            </a:p>
          </p:txBody>
        </p:sp>
        <p:sp>
          <p:nvSpPr>
            <p:cNvPr id="36256" name="Freeform 4702"/>
            <p:cNvSpPr>
              <a:spLocks/>
            </p:cNvSpPr>
            <p:nvPr/>
          </p:nvSpPr>
          <p:spPr bwMode="auto">
            <a:xfrm>
              <a:off x="1125" y="1025"/>
              <a:ext cx="156" cy="39"/>
            </a:xfrm>
            <a:custGeom>
              <a:avLst/>
              <a:gdLst>
                <a:gd name="T0" fmla="*/ 107 w 139"/>
                <a:gd name="T1" fmla="*/ 245 h 31"/>
                <a:gd name="T2" fmla="*/ 66 w 139"/>
                <a:gd name="T3" fmla="*/ 226 h 31"/>
                <a:gd name="T4" fmla="*/ 192 w 139"/>
                <a:gd name="T5" fmla="*/ 148 h 31"/>
                <a:gd name="T6" fmla="*/ 100 w 139"/>
                <a:gd name="T7" fmla="*/ 148 h 31"/>
                <a:gd name="T8" fmla="*/ 0 w 139"/>
                <a:gd name="T9" fmla="*/ 148 h 31"/>
                <a:gd name="T10" fmla="*/ 93 w 139"/>
                <a:gd name="T11" fmla="*/ 133 h 31"/>
                <a:gd name="T12" fmla="*/ 54 w 139"/>
                <a:gd name="T13" fmla="*/ 118 h 31"/>
                <a:gd name="T14" fmla="*/ 114 w 139"/>
                <a:gd name="T15" fmla="*/ 94 h 31"/>
                <a:gd name="T16" fmla="*/ 89 w 139"/>
                <a:gd name="T17" fmla="*/ 62 h 31"/>
                <a:gd name="T18" fmla="*/ 202 w 139"/>
                <a:gd name="T19" fmla="*/ 78 h 31"/>
                <a:gd name="T20" fmla="*/ 275 w 139"/>
                <a:gd name="T21" fmla="*/ 133 h 31"/>
                <a:gd name="T22" fmla="*/ 279 w 139"/>
                <a:gd name="T23" fmla="*/ 39 h 31"/>
                <a:gd name="T24" fmla="*/ 348 w 139"/>
                <a:gd name="T25" fmla="*/ 0 h 31"/>
                <a:gd name="T26" fmla="*/ 313 w 139"/>
                <a:gd name="T27" fmla="*/ 118 h 31"/>
                <a:gd name="T28" fmla="*/ 392 w 139"/>
                <a:gd name="T29" fmla="*/ 94 h 31"/>
                <a:gd name="T30" fmla="*/ 332 w 139"/>
                <a:gd name="T31" fmla="*/ 186 h 31"/>
                <a:gd name="T32" fmla="*/ 288 w 139"/>
                <a:gd name="T33" fmla="*/ 186 h 31"/>
                <a:gd name="T34" fmla="*/ 192 w 139"/>
                <a:gd name="T35" fmla="*/ 226 h 31"/>
                <a:gd name="T36" fmla="*/ 107 w 139"/>
                <a:gd name="T37" fmla="*/ 245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prstDash val="solid"/>
              <a:round/>
              <a:headEnd/>
              <a:tailEnd/>
            </a:ln>
          </p:spPr>
          <p:txBody>
            <a:bodyPr/>
            <a:lstStyle/>
            <a:p>
              <a:endParaRPr lang="en-US"/>
            </a:p>
          </p:txBody>
        </p:sp>
        <p:sp>
          <p:nvSpPr>
            <p:cNvPr id="36257" name="Freeform 4703"/>
            <p:cNvSpPr>
              <a:spLocks/>
            </p:cNvSpPr>
            <p:nvPr/>
          </p:nvSpPr>
          <p:spPr bwMode="auto">
            <a:xfrm>
              <a:off x="1331" y="1223"/>
              <a:ext cx="98" cy="56"/>
            </a:xfrm>
            <a:custGeom>
              <a:avLst/>
              <a:gdLst>
                <a:gd name="T0" fmla="*/ 165 w 88"/>
                <a:gd name="T1" fmla="*/ 234 h 45"/>
                <a:gd name="T2" fmla="*/ 136 w 88"/>
                <a:gd name="T3" fmla="*/ 228 h 45"/>
                <a:gd name="T4" fmla="*/ 146 w 88"/>
                <a:gd name="T5" fmla="*/ 204 h 45"/>
                <a:gd name="T6" fmla="*/ 125 w 88"/>
                <a:gd name="T7" fmla="*/ 228 h 45"/>
                <a:gd name="T8" fmla="*/ 50 w 88"/>
                <a:gd name="T9" fmla="*/ 322 h 45"/>
                <a:gd name="T10" fmla="*/ 45 w 88"/>
                <a:gd name="T11" fmla="*/ 254 h 45"/>
                <a:gd name="T12" fmla="*/ 0 w 88"/>
                <a:gd name="T13" fmla="*/ 254 h 45"/>
                <a:gd name="T14" fmla="*/ 45 w 88"/>
                <a:gd name="T15" fmla="*/ 184 h 45"/>
                <a:gd name="T16" fmla="*/ 77 w 88"/>
                <a:gd name="T17" fmla="*/ 96 h 45"/>
                <a:gd name="T18" fmla="*/ 108 w 88"/>
                <a:gd name="T19" fmla="*/ 0 h 45"/>
                <a:gd name="T20" fmla="*/ 125 w 88"/>
                <a:gd name="T21" fmla="*/ 32 h 45"/>
                <a:gd name="T22" fmla="*/ 119 w 88"/>
                <a:gd name="T23" fmla="*/ 88 h 45"/>
                <a:gd name="T24" fmla="*/ 136 w 88"/>
                <a:gd name="T25" fmla="*/ 50 h 45"/>
                <a:gd name="T26" fmla="*/ 203 w 88"/>
                <a:gd name="T27" fmla="*/ 167 h 45"/>
                <a:gd name="T28" fmla="*/ 184 w 88"/>
                <a:gd name="T29" fmla="*/ 228 h 45"/>
                <a:gd name="T30" fmla="*/ 226 w 88"/>
                <a:gd name="T31" fmla="*/ 228 h 45"/>
                <a:gd name="T32" fmla="*/ 231 w 88"/>
                <a:gd name="T33" fmla="*/ 254 h 45"/>
                <a:gd name="T34" fmla="*/ 193 w 88"/>
                <a:gd name="T35" fmla="*/ 268 h 45"/>
                <a:gd name="T36" fmla="*/ 165 w 88"/>
                <a:gd name="T37" fmla="*/ 234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prstDash val="solid"/>
              <a:round/>
              <a:headEnd/>
              <a:tailEnd/>
            </a:ln>
          </p:spPr>
          <p:txBody>
            <a:bodyPr/>
            <a:lstStyle/>
            <a:p>
              <a:endParaRPr lang="en-US"/>
            </a:p>
          </p:txBody>
        </p:sp>
        <p:sp>
          <p:nvSpPr>
            <p:cNvPr id="36258" name="Freeform 4704"/>
            <p:cNvSpPr>
              <a:spLocks/>
            </p:cNvSpPr>
            <p:nvPr/>
          </p:nvSpPr>
          <p:spPr bwMode="auto">
            <a:xfrm>
              <a:off x="1259" y="1079"/>
              <a:ext cx="88" cy="40"/>
            </a:xfrm>
            <a:custGeom>
              <a:avLst/>
              <a:gdLst>
                <a:gd name="T0" fmla="*/ 207 w 79"/>
                <a:gd name="T1" fmla="*/ 0 h 33"/>
                <a:gd name="T2" fmla="*/ 82 w 79"/>
                <a:gd name="T3" fmla="*/ 0 h 33"/>
                <a:gd name="T4" fmla="*/ 99 w 79"/>
                <a:gd name="T5" fmla="*/ 40 h 33"/>
                <a:gd name="T6" fmla="*/ 69 w 79"/>
                <a:gd name="T7" fmla="*/ 70 h 33"/>
                <a:gd name="T8" fmla="*/ 0 w 79"/>
                <a:gd name="T9" fmla="*/ 70 h 33"/>
                <a:gd name="T10" fmla="*/ 45 w 79"/>
                <a:gd name="T11" fmla="*/ 133 h 33"/>
                <a:gd name="T12" fmla="*/ 89 w 79"/>
                <a:gd name="T13" fmla="*/ 184 h 33"/>
                <a:gd name="T14" fmla="*/ 96 w 79"/>
                <a:gd name="T15" fmla="*/ 150 h 33"/>
                <a:gd name="T16" fmla="*/ 146 w 79"/>
                <a:gd name="T17" fmla="*/ 150 h 33"/>
                <a:gd name="T18" fmla="*/ 180 w 79"/>
                <a:gd name="T19" fmla="*/ 70 h 33"/>
                <a:gd name="T20" fmla="*/ 207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prstDash val="solid"/>
              <a:round/>
              <a:headEnd/>
              <a:tailEnd/>
            </a:ln>
          </p:spPr>
          <p:txBody>
            <a:bodyPr/>
            <a:lstStyle/>
            <a:p>
              <a:endParaRPr lang="en-US"/>
            </a:p>
          </p:txBody>
        </p:sp>
        <p:sp>
          <p:nvSpPr>
            <p:cNvPr id="36259" name="Freeform 4705"/>
            <p:cNvSpPr>
              <a:spLocks/>
            </p:cNvSpPr>
            <p:nvPr/>
          </p:nvSpPr>
          <p:spPr bwMode="auto">
            <a:xfrm>
              <a:off x="1339" y="1070"/>
              <a:ext cx="90" cy="39"/>
            </a:xfrm>
            <a:custGeom>
              <a:avLst/>
              <a:gdLst>
                <a:gd name="T0" fmla="*/ 132 w 81"/>
                <a:gd name="T1" fmla="*/ 148 h 31"/>
                <a:gd name="T2" fmla="*/ 63 w 81"/>
                <a:gd name="T3" fmla="*/ 148 h 31"/>
                <a:gd name="T4" fmla="*/ 67 w 81"/>
                <a:gd name="T5" fmla="*/ 186 h 31"/>
                <a:gd name="T6" fmla="*/ 40 w 81"/>
                <a:gd name="T7" fmla="*/ 245 h 31"/>
                <a:gd name="T8" fmla="*/ 0 w 81"/>
                <a:gd name="T9" fmla="*/ 245 h 31"/>
                <a:gd name="T10" fmla="*/ 3 w 81"/>
                <a:gd name="T11" fmla="*/ 216 h 31"/>
                <a:gd name="T12" fmla="*/ 49 w 81"/>
                <a:gd name="T13" fmla="*/ 72 h 31"/>
                <a:gd name="T14" fmla="*/ 67 w 81"/>
                <a:gd name="T15" fmla="*/ 57 h 31"/>
                <a:gd name="T16" fmla="*/ 67 w 81"/>
                <a:gd name="T17" fmla="*/ 39 h 31"/>
                <a:gd name="T18" fmla="*/ 88 w 81"/>
                <a:gd name="T19" fmla="*/ 0 h 31"/>
                <a:gd name="T20" fmla="*/ 209 w 81"/>
                <a:gd name="T21" fmla="*/ 39 h 31"/>
                <a:gd name="T22" fmla="*/ 181 w 81"/>
                <a:gd name="T23" fmla="*/ 72 h 31"/>
                <a:gd name="T24" fmla="*/ 132 w 81"/>
                <a:gd name="T25" fmla="*/ 148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prstDash val="solid"/>
              <a:round/>
              <a:headEnd/>
              <a:tailEnd/>
            </a:ln>
          </p:spPr>
          <p:txBody>
            <a:bodyPr/>
            <a:lstStyle/>
            <a:p>
              <a:endParaRPr lang="en-US"/>
            </a:p>
          </p:txBody>
        </p:sp>
        <p:sp>
          <p:nvSpPr>
            <p:cNvPr id="36260" name="Freeform 4706"/>
            <p:cNvSpPr>
              <a:spLocks/>
            </p:cNvSpPr>
            <p:nvPr/>
          </p:nvSpPr>
          <p:spPr bwMode="auto">
            <a:xfrm>
              <a:off x="563" y="1532"/>
              <a:ext cx="47" cy="51"/>
            </a:xfrm>
            <a:custGeom>
              <a:avLst/>
              <a:gdLst>
                <a:gd name="T0" fmla="*/ 68 w 43"/>
                <a:gd name="T1" fmla="*/ 208 h 41"/>
                <a:gd name="T2" fmla="*/ 62 w 43"/>
                <a:gd name="T3" fmla="*/ 208 h 41"/>
                <a:gd name="T4" fmla="*/ 39 w 43"/>
                <a:gd name="T5" fmla="*/ 208 h 41"/>
                <a:gd name="T6" fmla="*/ 43 w 43"/>
                <a:gd name="T7" fmla="*/ 184 h 41"/>
                <a:gd name="T8" fmla="*/ 39 w 43"/>
                <a:gd name="T9" fmla="*/ 169 h 41"/>
                <a:gd name="T10" fmla="*/ 16 w 43"/>
                <a:gd name="T11" fmla="*/ 169 h 41"/>
                <a:gd name="T12" fmla="*/ 43 w 43"/>
                <a:gd name="T13" fmla="*/ 136 h 41"/>
                <a:gd name="T14" fmla="*/ 16 w 43"/>
                <a:gd name="T15" fmla="*/ 109 h 41"/>
                <a:gd name="T16" fmla="*/ 16 w 43"/>
                <a:gd name="T17" fmla="*/ 88 h 41"/>
                <a:gd name="T18" fmla="*/ 2 w 43"/>
                <a:gd name="T19" fmla="*/ 71 h 41"/>
                <a:gd name="T20" fmla="*/ 2 w 43"/>
                <a:gd name="T21" fmla="*/ 50 h 41"/>
                <a:gd name="T22" fmla="*/ 16 w 43"/>
                <a:gd name="T23" fmla="*/ 21 h 41"/>
                <a:gd name="T24" fmla="*/ 5 w 43"/>
                <a:gd name="T25" fmla="*/ 32 h 41"/>
                <a:gd name="T26" fmla="*/ 0 w 43"/>
                <a:gd name="T27" fmla="*/ 0 h 41"/>
                <a:gd name="T28" fmla="*/ 39 w 43"/>
                <a:gd name="T29" fmla="*/ 21 h 41"/>
                <a:gd name="T30" fmla="*/ 68 w 43"/>
                <a:gd name="T31" fmla="*/ 32 h 41"/>
                <a:gd name="T32" fmla="*/ 73 w 43"/>
                <a:gd name="T33" fmla="*/ 88 h 41"/>
                <a:gd name="T34" fmla="*/ 89 w 43"/>
                <a:gd name="T35" fmla="*/ 169 h 41"/>
                <a:gd name="T36" fmla="*/ 95 w 43"/>
                <a:gd name="T37" fmla="*/ 259 h 41"/>
                <a:gd name="T38" fmla="*/ 95 w 43"/>
                <a:gd name="T39" fmla="*/ 291 h 41"/>
                <a:gd name="T40" fmla="*/ 47 w 43"/>
                <a:gd name="T41" fmla="*/ 234 h 41"/>
                <a:gd name="T42" fmla="*/ 68 w 43"/>
                <a:gd name="T43" fmla="*/ 208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prstDash val="solid"/>
              <a:round/>
              <a:headEnd/>
              <a:tailEnd/>
            </a:ln>
          </p:spPr>
          <p:txBody>
            <a:bodyPr/>
            <a:lstStyle/>
            <a:p>
              <a:endParaRPr lang="en-US"/>
            </a:p>
          </p:txBody>
        </p:sp>
        <p:sp>
          <p:nvSpPr>
            <p:cNvPr id="36261" name="Freeform 4707"/>
            <p:cNvSpPr>
              <a:spLocks/>
            </p:cNvSpPr>
            <p:nvPr/>
          </p:nvSpPr>
          <p:spPr bwMode="auto">
            <a:xfrm>
              <a:off x="1083" y="1017"/>
              <a:ext cx="113" cy="23"/>
            </a:xfrm>
            <a:custGeom>
              <a:avLst/>
              <a:gdLst>
                <a:gd name="T0" fmla="*/ 153 w 102"/>
                <a:gd name="T1" fmla="*/ 70 h 19"/>
                <a:gd name="T2" fmla="*/ 153 w 102"/>
                <a:gd name="T3" fmla="*/ 40 h 19"/>
                <a:gd name="T4" fmla="*/ 125 w 102"/>
                <a:gd name="T5" fmla="*/ 70 h 19"/>
                <a:gd name="T6" fmla="*/ 97 w 102"/>
                <a:gd name="T7" fmla="*/ 85 h 19"/>
                <a:gd name="T8" fmla="*/ 97 w 102"/>
                <a:gd name="T9" fmla="*/ 85 h 19"/>
                <a:gd name="T10" fmla="*/ 71 w 102"/>
                <a:gd name="T11" fmla="*/ 109 h 19"/>
                <a:gd name="T12" fmla="*/ 47 w 102"/>
                <a:gd name="T13" fmla="*/ 109 h 19"/>
                <a:gd name="T14" fmla="*/ 47 w 102"/>
                <a:gd name="T15" fmla="*/ 93 h 19"/>
                <a:gd name="T16" fmla="*/ 30 w 102"/>
                <a:gd name="T17" fmla="*/ 109 h 19"/>
                <a:gd name="T18" fmla="*/ 0 w 102"/>
                <a:gd name="T19" fmla="*/ 109 h 19"/>
                <a:gd name="T20" fmla="*/ 18 w 102"/>
                <a:gd name="T21" fmla="*/ 85 h 19"/>
                <a:gd name="T22" fmla="*/ 110 w 102"/>
                <a:gd name="T23" fmla="*/ 40 h 19"/>
                <a:gd name="T24" fmla="*/ 172 w 102"/>
                <a:gd name="T25" fmla="*/ 0 h 19"/>
                <a:gd name="T26" fmla="*/ 213 w 102"/>
                <a:gd name="T27" fmla="*/ 0 h 19"/>
                <a:gd name="T28" fmla="*/ 255 w 102"/>
                <a:gd name="T29" fmla="*/ 0 h 19"/>
                <a:gd name="T30" fmla="*/ 213 w 102"/>
                <a:gd name="T31" fmla="*/ 18 h 19"/>
                <a:gd name="T32" fmla="*/ 227 w 102"/>
                <a:gd name="T33" fmla="*/ 40 h 19"/>
                <a:gd name="T34" fmla="*/ 213 w 102"/>
                <a:gd name="T35" fmla="*/ 40 h 19"/>
                <a:gd name="T36" fmla="*/ 172 w 102"/>
                <a:gd name="T37" fmla="*/ 70 h 19"/>
                <a:gd name="T38" fmla="*/ 150 w 102"/>
                <a:gd name="T39" fmla="*/ 85 h 19"/>
                <a:gd name="T40" fmla="*/ 153 w 102"/>
                <a:gd name="T41" fmla="*/ 7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prstDash val="solid"/>
              <a:round/>
              <a:headEnd/>
              <a:tailEnd/>
            </a:ln>
          </p:spPr>
          <p:txBody>
            <a:bodyPr/>
            <a:lstStyle/>
            <a:p>
              <a:endParaRPr lang="en-US"/>
            </a:p>
          </p:txBody>
        </p:sp>
        <p:sp>
          <p:nvSpPr>
            <p:cNvPr id="36262" name="Freeform 4708"/>
            <p:cNvSpPr>
              <a:spLocks/>
            </p:cNvSpPr>
            <p:nvPr/>
          </p:nvSpPr>
          <p:spPr bwMode="auto">
            <a:xfrm>
              <a:off x="1310" y="1029"/>
              <a:ext cx="68" cy="27"/>
            </a:xfrm>
            <a:custGeom>
              <a:avLst/>
              <a:gdLst>
                <a:gd name="T0" fmla="*/ 66 w 62"/>
                <a:gd name="T1" fmla="*/ 66 h 21"/>
                <a:gd name="T2" fmla="*/ 43 w 62"/>
                <a:gd name="T3" fmla="*/ 46 h 21"/>
                <a:gd name="T4" fmla="*/ 55 w 62"/>
                <a:gd name="T5" fmla="*/ 46 h 21"/>
                <a:gd name="T6" fmla="*/ 39 w 62"/>
                <a:gd name="T7" fmla="*/ 66 h 21"/>
                <a:gd name="T8" fmla="*/ 35 w 62"/>
                <a:gd name="T9" fmla="*/ 85 h 21"/>
                <a:gd name="T10" fmla="*/ 35 w 62"/>
                <a:gd name="T11" fmla="*/ 85 h 21"/>
                <a:gd name="T12" fmla="*/ 0 w 62"/>
                <a:gd name="T13" fmla="*/ 135 h 21"/>
                <a:gd name="T14" fmla="*/ 94 w 62"/>
                <a:gd name="T15" fmla="*/ 109 h 21"/>
                <a:gd name="T16" fmla="*/ 39 w 62"/>
                <a:gd name="T17" fmla="*/ 158 h 21"/>
                <a:gd name="T18" fmla="*/ 35 w 62"/>
                <a:gd name="T19" fmla="*/ 180 h 21"/>
                <a:gd name="T20" fmla="*/ 87 w 62"/>
                <a:gd name="T21" fmla="*/ 203 h 21"/>
                <a:gd name="T22" fmla="*/ 94 w 62"/>
                <a:gd name="T23" fmla="*/ 180 h 21"/>
                <a:gd name="T24" fmla="*/ 103 w 62"/>
                <a:gd name="T25" fmla="*/ 158 h 21"/>
                <a:gd name="T26" fmla="*/ 121 w 62"/>
                <a:gd name="T27" fmla="*/ 158 h 21"/>
                <a:gd name="T28" fmla="*/ 133 w 62"/>
                <a:gd name="T29" fmla="*/ 135 h 21"/>
                <a:gd name="T30" fmla="*/ 114 w 62"/>
                <a:gd name="T31" fmla="*/ 109 h 21"/>
                <a:gd name="T32" fmla="*/ 145 w 62"/>
                <a:gd name="T33" fmla="*/ 46 h 21"/>
                <a:gd name="T34" fmla="*/ 137 w 62"/>
                <a:gd name="T35" fmla="*/ 0 h 21"/>
                <a:gd name="T36" fmla="*/ 111 w 62"/>
                <a:gd name="T37" fmla="*/ 22 h 21"/>
                <a:gd name="T38" fmla="*/ 78 w 62"/>
                <a:gd name="T39" fmla="*/ 22 h 21"/>
                <a:gd name="T40" fmla="*/ 87 w 62"/>
                <a:gd name="T41" fmla="*/ 66 h 21"/>
                <a:gd name="T42" fmla="*/ 78 w 62"/>
                <a:gd name="T43" fmla="*/ 66 h 21"/>
                <a:gd name="T44" fmla="*/ 66 w 62"/>
                <a:gd name="T45" fmla="*/ 66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prstDash val="solid"/>
              <a:round/>
              <a:headEnd/>
              <a:tailEnd/>
            </a:ln>
          </p:spPr>
          <p:txBody>
            <a:bodyPr/>
            <a:lstStyle/>
            <a:p>
              <a:endParaRPr lang="en-US"/>
            </a:p>
          </p:txBody>
        </p:sp>
        <p:sp>
          <p:nvSpPr>
            <p:cNvPr id="36263" name="Freeform 4709"/>
            <p:cNvSpPr>
              <a:spLocks/>
            </p:cNvSpPr>
            <p:nvPr/>
          </p:nvSpPr>
          <p:spPr bwMode="auto">
            <a:xfrm>
              <a:off x="1337" y="989"/>
              <a:ext cx="59" cy="22"/>
            </a:xfrm>
            <a:custGeom>
              <a:avLst/>
              <a:gdLst>
                <a:gd name="T0" fmla="*/ 73 w 54"/>
                <a:gd name="T1" fmla="*/ 2 h 19"/>
                <a:gd name="T2" fmla="*/ 80 w 54"/>
                <a:gd name="T3" fmla="*/ 2 h 19"/>
                <a:gd name="T4" fmla="*/ 104 w 54"/>
                <a:gd name="T5" fmla="*/ 2 h 19"/>
                <a:gd name="T6" fmla="*/ 116 w 54"/>
                <a:gd name="T7" fmla="*/ 2 h 19"/>
                <a:gd name="T8" fmla="*/ 116 w 54"/>
                <a:gd name="T9" fmla="*/ 34 h 19"/>
                <a:gd name="T10" fmla="*/ 118 w 54"/>
                <a:gd name="T11" fmla="*/ 52 h 19"/>
                <a:gd name="T12" fmla="*/ 89 w 54"/>
                <a:gd name="T13" fmla="*/ 69 h 19"/>
                <a:gd name="T14" fmla="*/ 52 w 54"/>
                <a:gd name="T15" fmla="*/ 45 h 19"/>
                <a:gd name="T16" fmla="*/ 0 w 54"/>
                <a:gd name="T17" fmla="*/ 45 h 19"/>
                <a:gd name="T18" fmla="*/ 5 w 54"/>
                <a:gd name="T19" fmla="*/ 25 h 19"/>
                <a:gd name="T20" fmla="*/ 43 w 54"/>
                <a:gd name="T21" fmla="*/ 25 h 19"/>
                <a:gd name="T22" fmla="*/ 39 w 54"/>
                <a:gd name="T23" fmla="*/ 2 h 19"/>
                <a:gd name="T24" fmla="*/ 21 w 54"/>
                <a:gd name="T25" fmla="*/ 2 h 19"/>
                <a:gd name="T26" fmla="*/ 5 w 54"/>
                <a:gd name="T27" fmla="*/ 0 h 19"/>
                <a:gd name="T28" fmla="*/ 73 w 54"/>
                <a:gd name="T29" fmla="*/ 0 h 19"/>
                <a:gd name="T30" fmla="*/ 73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36264" name="Freeform 4710"/>
            <p:cNvSpPr>
              <a:spLocks/>
            </p:cNvSpPr>
            <p:nvPr/>
          </p:nvSpPr>
          <p:spPr bwMode="auto">
            <a:xfrm>
              <a:off x="1241" y="1149"/>
              <a:ext cx="53" cy="24"/>
            </a:xfrm>
            <a:custGeom>
              <a:avLst/>
              <a:gdLst>
                <a:gd name="T0" fmla="*/ 117 w 47"/>
                <a:gd name="T1" fmla="*/ 75 h 19"/>
                <a:gd name="T2" fmla="*/ 117 w 47"/>
                <a:gd name="T3" fmla="*/ 59 h 19"/>
                <a:gd name="T4" fmla="*/ 77 w 47"/>
                <a:gd name="T5" fmla="*/ 0 h 19"/>
                <a:gd name="T6" fmla="*/ 61 w 47"/>
                <a:gd name="T7" fmla="*/ 32 h 19"/>
                <a:gd name="T8" fmla="*/ 54 w 47"/>
                <a:gd name="T9" fmla="*/ 20 h 19"/>
                <a:gd name="T10" fmla="*/ 42 w 47"/>
                <a:gd name="T11" fmla="*/ 59 h 19"/>
                <a:gd name="T12" fmla="*/ 0 w 47"/>
                <a:gd name="T13" fmla="*/ 97 h 19"/>
                <a:gd name="T14" fmla="*/ 77 w 47"/>
                <a:gd name="T15" fmla="*/ 155 h 19"/>
                <a:gd name="T16" fmla="*/ 141 w 47"/>
                <a:gd name="T17" fmla="*/ 120 h 19"/>
                <a:gd name="T18" fmla="*/ 125 w 47"/>
                <a:gd name="T19" fmla="*/ 120 h 19"/>
                <a:gd name="T20" fmla="*/ 117 w 47"/>
                <a:gd name="T21" fmla="*/ 75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prstDash val="solid"/>
              <a:round/>
              <a:headEnd/>
              <a:tailEnd/>
            </a:ln>
          </p:spPr>
          <p:txBody>
            <a:bodyPr/>
            <a:lstStyle/>
            <a:p>
              <a:endParaRPr lang="en-US"/>
            </a:p>
          </p:txBody>
        </p:sp>
        <p:sp>
          <p:nvSpPr>
            <p:cNvPr id="36265" name="Freeform 4711"/>
            <p:cNvSpPr>
              <a:spLocks/>
            </p:cNvSpPr>
            <p:nvPr/>
          </p:nvSpPr>
          <p:spPr bwMode="auto">
            <a:xfrm>
              <a:off x="1533" y="1079"/>
              <a:ext cx="55" cy="17"/>
            </a:xfrm>
            <a:custGeom>
              <a:avLst/>
              <a:gdLst>
                <a:gd name="T0" fmla="*/ 119 w 48"/>
                <a:gd name="T1" fmla="*/ 0 h 14"/>
                <a:gd name="T2" fmla="*/ 3 w 48"/>
                <a:gd name="T3" fmla="*/ 0 h 14"/>
                <a:gd name="T4" fmla="*/ 0 w 48"/>
                <a:gd name="T5" fmla="*/ 28 h 14"/>
                <a:gd name="T6" fmla="*/ 17 w 48"/>
                <a:gd name="T7" fmla="*/ 50 h 14"/>
                <a:gd name="T8" fmla="*/ 33 w 48"/>
                <a:gd name="T9" fmla="*/ 84 h 14"/>
                <a:gd name="T10" fmla="*/ 164 w 48"/>
                <a:gd name="T11" fmla="*/ 72 h 14"/>
                <a:gd name="T12" fmla="*/ 119 w 48"/>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prstDash val="solid"/>
              <a:round/>
              <a:headEnd/>
              <a:tailEnd/>
            </a:ln>
          </p:spPr>
          <p:txBody>
            <a:bodyPr/>
            <a:lstStyle/>
            <a:p>
              <a:endParaRPr lang="en-US"/>
            </a:p>
          </p:txBody>
        </p:sp>
        <p:sp>
          <p:nvSpPr>
            <p:cNvPr id="36266" name="Freeform 4712"/>
            <p:cNvSpPr>
              <a:spLocks/>
            </p:cNvSpPr>
            <p:nvPr/>
          </p:nvSpPr>
          <p:spPr bwMode="auto">
            <a:xfrm>
              <a:off x="1511" y="1177"/>
              <a:ext cx="34" cy="19"/>
            </a:xfrm>
            <a:custGeom>
              <a:avLst/>
              <a:gdLst>
                <a:gd name="T0" fmla="*/ 60 w 31"/>
                <a:gd name="T1" fmla="*/ 84 h 15"/>
                <a:gd name="T2" fmla="*/ 3 w 31"/>
                <a:gd name="T3" fmla="*/ 124 h 15"/>
                <a:gd name="T4" fmla="*/ 0 w 31"/>
                <a:gd name="T5" fmla="*/ 60 h 15"/>
                <a:gd name="T6" fmla="*/ 43 w 31"/>
                <a:gd name="T7" fmla="*/ 0 h 15"/>
                <a:gd name="T8" fmla="*/ 71 w 31"/>
                <a:gd name="T9" fmla="*/ 25 h 15"/>
                <a:gd name="T10" fmla="*/ 60 w 31"/>
                <a:gd name="T11" fmla="*/ 84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prstDash val="solid"/>
              <a:round/>
              <a:headEnd/>
              <a:tailEnd/>
            </a:ln>
          </p:spPr>
          <p:txBody>
            <a:bodyPr/>
            <a:lstStyle/>
            <a:p>
              <a:endParaRPr lang="en-US"/>
            </a:p>
          </p:txBody>
        </p:sp>
        <p:sp>
          <p:nvSpPr>
            <p:cNvPr id="36267" name="Freeform 4713"/>
            <p:cNvSpPr>
              <a:spLocks/>
            </p:cNvSpPr>
            <p:nvPr/>
          </p:nvSpPr>
          <p:spPr bwMode="auto">
            <a:xfrm>
              <a:off x="1411" y="994"/>
              <a:ext cx="37" cy="17"/>
            </a:xfrm>
            <a:custGeom>
              <a:avLst/>
              <a:gdLst>
                <a:gd name="T0" fmla="*/ 0 w 33"/>
                <a:gd name="T1" fmla="*/ 23 h 15"/>
                <a:gd name="T2" fmla="*/ 15 w 33"/>
                <a:gd name="T3" fmla="*/ 0 h 15"/>
                <a:gd name="T4" fmla="*/ 92 w 33"/>
                <a:gd name="T5" fmla="*/ 23 h 15"/>
                <a:gd name="T6" fmla="*/ 82 w 33"/>
                <a:gd name="T7" fmla="*/ 29 h 15"/>
                <a:gd name="T8" fmla="*/ 15 w 33"/>
                <a:gd name="T9" fmla="*/ 46 h 15"/>
                <a:gd name="T10" fmla="*/ 3 w 33"/>
                <a:gd name="T11" fmla="*/ 29 h 15"/>
                <a:gd name="T12" fmla="*/ 0 w 33"/>
                <a:gd name="T13" fmla="*/ 23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prstDash val="solid"/>
              <a:round/>
              <a:headEnd/>
              <a:tailEnd/>
            </a:ln>
          </p:spPr>
          <p:txBody>
            <a:bodyPr/>
            <a:lstStyle/>
            <a:p>
              <a:endParaRPr lang="en-US"/>
            </a:p>
          </p:txBody>
        </p:sp>
        <p:sp>
          <p:nvSpPr>
            <p:cNvPr id="36268" name="Freeform 4714"/>
            <p:cNvSpPr>
              <a:spLocks/>
            </p:cNvSpPr>
            <p:nvPr/>
          </p:nvSpPr>
          <p:spPr bwMode="auto">
            <a:xfrm>
              <a:off x="1368" y="1047"/>
              <a:ext cx="40" cy="15"/>
            </a:xfrm>
            <a:custGeom>
              <a:avLst/>
              <a:gdLst>
                <a:gd name="T0" fmla="*/ 24 w 36"/>
                <a:gd name="T1" fmla="*/ 70 h 12"/>
                <a:gd name="T2" fmla="*/ 0 w 36"/>
                <a:gd name="T3" fmla="*/ 56 h 12"/>
                <a:gd name="T4" fmla="*/ 74 w 36"/>
                <a:gd name="T5" fmla="*/ 0 h 12"/>
                <a:gd name="T6" fmla="*/ 91 w 36"/>
                <a:gd name="T7" fmla="*/ 56 h 12"/>
                <a:gd name="T8" fmla="*/ 79 w 36"/>
                <a:gd name="T9" fmla="*/ 94 h 12"/>
                <a:gd name="T10" fmla="*/ 24 w 36"/>
                <a:gd name="T11" fmla="*/ 7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prstDash val="solid"/>
              <a:round/>
              <a:headEnd/>
              <a:tailEnd/>
            </a:ln>
          </p:spPr>
          <p:txBody>
            <a:bodyPr/>
            <a:lstStyle/>
            <a:p>
              <a:endParaRPr lang="en-US"/>
            </a:p>
          </p:txBody>
        </p:sp>
        <p:sp>
          <p:nvSpPr>
            <p:cNvPr id="36269" name="Freeform 4715"/>
            <p:cNvSpPr>
              <a:spLocks/>
            </p:cNvSpPr>
            <p:nvPr/>
          </p:nvSpPr>
          <p:spPr bwMode="auto">
            <a:xfrm>
              <a:off x="1219" y="1079"/>
              <a:ext cx="32" cy="15"/>
            </a:xfrm>
            <a:custGeom>
              <a:avLst/>
              <a:gdLst>
                <a:gd name="T0" fmla="*/ 18 w 30"/>
                <a:gd name="T1" fmla="*/ 94 h 12"/>
                <a:gd name="T2" fmla="*/ 0 w 30"/>
                <a:gd name="T3" fmla="*/ 20 h 12"/>
                <a:gd name="T4" fmla="*/ 47 w 30"/>
                <a:gd name="T5" fmla="*/ 0 h 12"/>
                <a:gd name="T6" fmla="*/ 53 w 30"/>
                <a:gd name="T7" fmla="*/ 20 h 12"/>
                <a:gd name="T8" fmla="*/ 18 w 30"/>
                <a:gd name="T9" fmla="*/ 9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9" y="12"/>
                  </a:moveTo>
                  <a:lnTo>
                    <a:pt x="0" y="2"/>
                  </a:lnTo>
                  <a:lnTo>
                    <a:pt x="26" y="0"/>
                  </a:lnTo>
                  <a:lnTo>
                    <a:pt x="30" y="2"/>
                  </a:lnTo>
                  <a:lnTo>
                    <a:pt x="9" y="12"/>
                  </a:lnTo>
                  <a:close/>
                </a:path>
              </a:pathLst>
            </a:custGeom>
            <a:solidFill>
              <a:srgbClr val="E1E1E1"/>
            </a:solidFill>
            <a:ln w="3175">
              <a:solidFill>
                <a:srgbClr val="000000"/>
              </a:solidFill>
              <a:prstDash val="solid"/>
              <a:round/>
              <a:headEnd/>
              <a:tailEnd/>
            </a:ln>
          </p:spPr>
          <p:txBody>
            <a:bodyPr/>
            <a:lstStyle/>
            <a:p>
              <a:endParaRPr lang="en-US"/>
            </a:p>
          </p:txBody>
        </p:sp>
        <p:sp>
          <p:nvSpPr>
            <p:cNvPr id="36270" name="Freeform 4716"/>
            <p:cNvSpPr>
              <a:spLocks/>
            </p:cNvSpPr>
            <p:nvPr/>
          </p:nvSpPr>
          <p:spPr bwMode="auto">
            <a:xfrm>
              <a:off x="1822" y="1137"/>
              <a:ext cx="35" cy="21"/>
            </a:xfrm>
            <a:custGeom>
              <a:avLst/>
              <a:gdLst>
                <a:gd name="T0" fmla="*/ 93 w 31"/>
                <a:gd name="T1" fmla="*/ 80 h 17"/>
                <a:gd name="T2" fmla="*/ 20 w 31"/>
                <a:gd name="T3" fmla="*/ 0 h 17"/>
                <a:gd name="T4" fmla="*/ 0 w 31"/>
                <a:gd name="T5" fmla="*/ 32 h 17"/>
                <a:gd name="T6" fmla="*/ 0 w 31"/>
                <a:gd name="T7" fmla="*/ 49 h 17"/>
                <a:gd name="T8" fmla="*/ 0 w 31"/>
                <a:gd name="T9" fmla="*/ 65 h 17"/>
                <a:gd name="T10" fmla="*/ 3 w 31"/>
                <a:gd name="T11" fmla="*/ 80 h 17"/>
                <a:gd name="T12" fmla="*/ 20 w 31"/>
                <a:gd name="T13" fmla="*/ 93 h 17"/>
                <a:gd name="T14" fmla="*/ 3 w 31"/>
                <a:gd name="T15" fmla="*/ 115 h 17"/>
                <a:gd name="T16" fmla="*/ 93 w 31"/>
                <a:gd name="T17" fmla="*/ 8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E1E1E1"/>
            </a:solidFill>
            <a:ln w="3175">
              <a:solidFill>
                <a:srgbClr val="000000"/>
              </a:solidFill>
              <a:prstDash val="solid"/>
              <a:round/>
              <a:headEnd/>
              <a:tailEnd/>
            </a:ln>
          </p:spPr>
          <p:txBody>
            <a:bodyPr/>
            <a:lstStyle/>
            <a:p>
              <a:endParaRPr lang="en-US"/>
            </a:p>
          </p:txBody>
        </p:sp>
        <p:sp>
          <p:nvSpPr>
            <p:cNvPr id="36271" name="Freeform 4717"/>
            <p:cNvSpPr>
              <a:spLocks/>
            </p:cNvSpPr>
            <p:nvPr/>
          </p:nvSpPr>
          <p:spPr bwMode="auto">
            <a:xfrm>
              <a:off x="2191" y="1210"/>
              <a:ext cx="143" cy="60"/>
            </a:xfrm>
            <a:custGeom>
              <a:avLst/>
              <a:gdLst>
                <a:gd name="T0" fmla="*/ 304 w 126"/>
                <a:gd name="T1" fmla="*/ 0 h 48"/>
                <a:gd name="T2" fmla="*/ 298 w 126"/>
                <a:gd name="T3" fmla="*/ 39 h 48"/>
                <a:gd name="T4" fmla="*/ 258 w 126"/>
                <a:gd name="T5" fmla="*/ 56 h 48"/>
                <a:gd name="T6" fmla="*/ 232 w 126"/>
                <a:gd name="T7" fmla="*/ 39 h 48"/>
                <a:gd name="T8" fmla="*/ 232 w 126"/>
                <a:gd name="T9" fmla="*/ 94 h 48"/>
                <a:gd name="T10" fmla="*/ 232 w 126"/>
                <a:gd name="T11" fmla="*/ 76 h 48"/>
                <a:gd name="T12" fmla="*/ 193 w 126"/>
                <a:gd name="T13" fmla="*/ 56 h 48"/>
                <a:gd name="T14" fmla="*/ 185 w 126"/>
                <a:gd name="T15" fmla="*/ 94 h 48"/>
                <a:gd name="T16" fmla="*/ 159 w 126"/>
                <a:gd name="T17" fmla="*/ 56 h 48"/>
                <a:gd name="T18" fmla="*/ 137 w 126"/>
                <a:gd name="T19" fmla="*/ 125 h 48"/>
                <a:gd name="T20" fmla="*/ 121 w 126"/>
                <a:gd name="T21" fmla="*/ 148 h 48"/>
                <a:gd name="T22" fmla="*/ 96 w 126"/>
                <a:gd name="T23" fmla="*/ 118 h 48"/>
                <a:gd name="T24" fmla="*/ 112 w 126"/>
                <a:gd name="T25" fmla="*/ 94 h 48"/>
                <a:gd name="T26" fmla="*/ 60 w 126"/>
                <a:gd name="T27" fmla="*/ 0 h 48"/>
                <a:gd name="T28" fmla="*/ 68 w 126"/>
                <a:gd name="T29" fmla="*/ 39 h 48"/>
                <a:gd name="T30" fmla="*/ 75 w 126"/>
                <a:gd name="T31" fmla="*/ 76 h 48"/>
                <a:gd name="T32" fmla="*/ 47 w 126"/>
                <a:gd name="T33" fmla="*/ 39 h 48"/>
                <a:gd name="T34" fmla="*/ 39 w 126"/>
                <a:gd name="T35" fmla="*/ 76 h 48"/>
                <a:gd name="T36" fmla="*/ 39 w 126"/>
                <a:gd name="T37" fmla="*/ 76 h 48"/>
                <a:gd name="T38" fmla="*/ 47 w 126"/>
                <a:gd name="T39" fmla="*/ 94 h 48"/>
                <a:gd name="T40" fmla="*/ 39 w 126"/>
                <a:gd name="T41" fmla="*/ 94 h 48"/>
                <a:gd name="T42" fmla="*/ 3 w 126"/>
                <a:gd name="T43" fmla="*/ 94 h 48"/>
                <a:gd name="T44" fmla="*/ 16 w 126"/>
                <a:gd name="T45" fmla="*/ 118 h 48"/>
                <a:gd name="T46" fmla="*/ 0 w 126"/>
                <a:gd name="T47" fmla="*/ 118 h 48"/>
                <a:gd name="T48" fmla="*/ 85 w 126"/>
                <a:gd name="T49" fmla="*/ 125 h 48"/>
                <a:gd name="T50" fmla="*/ 68 w 126"/>
                <a:gd name="T51" fmla="*/ 148 h 48"/>
                <a:gd name="T52" fmla="*/ 75 w 126"/>
                <a:gd name="T53" fmla="*/ 169 h 48"/>
                <a:gd name="T54" fmla="*/ 3 w 126"/>
                <a:gd name="T55" fmla="*/ 185 h 48"/>
                <a:gd name="T56" fmla="*/ 60 w 126"/>
                <a:gd name="T57" fmla="*/ 216 h 48"/>
                <a:gd name="T58" fmla="*/ 85 w 126"/>
                <a:gd name="T59" fmla="*/ 233 h 48"/>
                <a:gd name="T60" fmla="*/ 75 w 126"/>
                <a:gd name="T61" fmla="*/ 244 h 48"/>
                <a:gd name="T62" fmla="*/ 85 w 126"/>
                <a:gd name="T63" fmla="*/ 244 h 48"/>
                <a:gd name="T64" fmla="*/ 75 w 126"/>
                <a:gd name="T65" fmla="*/ 270 h 48"/>
                <a:gd name="T66" fmla="*/ 47 w 126"/>
                <a:gd name="T67" fmla="*/ 305 h 48"/>
                <a:gd name="T68" fmla="*/ 75 w 126"/>
                <a:gd name="T69" fmla="*/ 325 h 48"/>
                <a:gd name="T70" fmla="*/ 121 w 126"/>
                <a:gd name="T71" fmla="*/ 338 h 48"/>
                <a:gd name="T72" fmla="*/ 209 w 126"/>
                <a:gd name="T73" fmla="*/ 361 h 48"/>
                <a:gd name="T74" fmla="*/ 269 w 126"/>
                <a:gd name="T75" fmla="*/ 325 h 48"/>
                <a:gd name="T76" fmla="*/ 333 w 126"/>
                <a:gd name="T77" fmla="*/ 270 h 48"/>
                <a:gd name="T78" fmla="*/ 364 w 126"/>
                <a:gd name="T79" fmla="*/ 216 h 48"/>
                <a:gd name="T80" fmla="*/ 390 w 126"/>
                <a:gd name="T81" fmla="*/ 185 h 48"/>
                <a:gd name="T82" fmla="*/ 393 w 126"/>
                <a:gd name="T83" fmla="*/ 185 h 48"/>
                <a:gd name="T84" fmla="*/ 378 w 126"/>
                <a:gd name="T85" fmla="*/ 169 h 48"/>
                <a:gd name="T86" fmla="*/ 393 w 126"/>
                <a:gd name="T87" fmla="*/ 148 h 48"/>
                <a:gd name="T88" fmla="*/ 393 w 126"/>
                <a:gd name="T89" fmla="*/ 125 h 48"/>
                <a:gd name="T90" fmla="*/ 364 w 126"/>
                <a:gd name="T91" fmla="*/ 125 h 48"/>
                <a:gd name="T92" fmla="*/ 371 w 126"/>
                <a:gd name="T93" fmla="*/ 118 h 48"/>
                <a:gd name="T94" fmla="*/ 354 w 126"/>
                <a:gd name="T95" fmla="*/ 94 h 48"/>
                <a:gd name="T96" fmla="*/ 347 w 126"/>
                <a:gd name="T97" fmla="*/ 56 h 48"/>
                <a:gd name="T98" fmla="*/ 371 w 126"/>
                <a:gd name="T99" fmla="*/ 25 h 48"/>
                <a:gd name="T100" fmla="*/ 333 w 126"/>
                <a:gd name="T101" fmla="*/ 39 h 48"/>
                <a:gd name="T102" fmla="*/ 304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prstDash val="solid"/>
              <a:round/>
              <a:headEnd/>
              <a:tailEnd/>
            </a:ln>
          </p:spPr>
          <p:txBody>
            <a:bodyPr/>
            <a:lstStyle/>
            <a:p>
              <a:endParaRPr lang="en-US"/>
            </a:p>
          </p:txBody>
        </p:sp>
        <p:sp>
          <p:nvSpPr>
            <p:cNvPr id="36272" name="Freeform 4718"/>
            <p:cNvSpPr>
              <a:spLocks/>
            </p:cNvSpPr>
            <p:nvPr/>
          </p:nvSpPr>
          <p:spPr bwMode="auto">
            <a:xfrm>
              <a:off x="2360" y="1436"/>
              <a:ext cx="61" cy="78"/>
            </a:xfrm>
            <a:custGeom>
              <a:avLst/>
              <a:gdLst>
                <a:gd name="T0" fmla="*/ 120 w 56"/>
                <a:gd name="T1" fmla="*/ 286 h 64"/>
                <a:gd name="T2" fmla="*/ 120 w 56"/>
                <a:gd name="T3" fmla="*/ 196 h 64"/>
                <a:gd name="T4" fmla="*/ 120 w 56"/>
                <a:gd name="T5" fmla="*/ 110 h 64"/>
                <a:gd name="T6" fmla="*/ 101 w 56"/>
                <a:gd name="T7" fmla="*/ 107 h 64"/>
                <a:gd name="T8" fmla="*/ 96 w 56"/>
                <a:gd name="T9" fmla="*/ 107 h 64"/>
                <a:gd name="T10" fmla="*/ 75 w 56"/>
                <a:gd name="T11" fmla="*/ 107 h 64"/>
                <a:gd name="T12" fmla="*/ 90 w 56"/>
                <a:gd name="T13" fmla="*/ 29 h 64"/>
                <a:gd name="T14" fmla="*/ 101 w 56"/>
                <a:gd name="T15" fmla="*/ 0 h 64"/>
                <a:gd name="T16" fmla="*/ 88 w 56"/>
                <a:gd name="T17" fmla="*/ 20 h 64"/>
                <a:gd name="T18" fmla="*/ 75 w 56"/>
                <a:gd name="T19" fmla="*/ 20 h 64"/>
                <a:gd name="T20" fmla="*/ 57 w 56"/>
                <a:gd name="T21" fmla="*/ 43 h 64"/>
                <a:gd name="T22" fmla="*/ 62 w 56"/>
                <a:gd name="T23" fmla="*/ 73 h 64"/>
                <a:gd name="T24" fmla="*/ 57 w 56"/>
                <a:gd name="T25" fmla="*/ 107 h 64"/>
                <a:gd name="T26" fmla="*/ 16 w 56"/>
                <a:gd name="T27" fmla="*/ 110 h 64"/>
                <a:gd name="T28" fmla="*/ 19 w 56"/>
                <a:gd name="T29" fmla="*/ 140 h 64"/>
                <a:gd name="T30" fmla="*/ 4 w 56"/>
                <a:gd name="T31" fmla="*/ 171 h 64"/>
                <a:gd name="T32" fmla="*/ 39 w 56"/>
                <a:gd name="T33" fmla="*/ 216 h 64"/>
                <a:gd name="T34" fmla="*/ 16 w 56"/>
                <a:gd name="T35" fmla="*/ 271 h 64"/>
                <a:gd name="T36" fmla="*/ 39 w 56"/>
                <a:gd name="T37" fmla="*/ 254 h 64"/>
                <a:gd name="T38" fmla="*/ 16 w 56"/>
                <a:gd name="T39" fmla="*/ 296 h 64"/>
                <a:gd name="T40" fmla="*/ 0 w 56"/>
                <a:gd name="T41" fmla="*/ 310 h 64"/>
                <a:gd name="T42" fmla="*/ 4 w 56"/>
                <a:gd name="T43" fmla="*/ 330 h 64"/>
                <a:gd name="T44" fmla="*/ 0 w 56"/>
                <a:gd name="T45" fmla="*/ 333 h 64"/>
                <a:gd name="T46" fmla="*/ 16 w 56"/>
                <a:gd name="T47" fmla="*/ 349 h 64"/>
                <a:gd name="T48" fmla="*/ 4 w 56"/>
                <a:gd name="T49" fmla="*/ 372 h 64"/>
                <a:gd name="T50" fmla="*/ 19 w 56"/>
                <a:gd name="T51" fmla="*/ 372 h 64"/>
                <a:gd name="T52" fmla="*/ 19 w 56"/>
                <a:gd name="T53" fmla="*/ 380 h 64"/>
                <a:gd name="T54" fmla="*/ 49 w 56"/>
                <a:gd name="T55" fmla="*/ 372 h 64"/>
                <a:gd name="T56" fmla="*/ 81 w 56"/>
                <a:gd name="T57" fmla="*/ 330 h 64"/>
                <a:gd name="T58" fmla="*/ 114 w 56"/>
                <a:gd name="T59" fmla="*/ 310 h 64"/>
                <a:gd name="T60" fmla="*/ 120 w 56"/>
                <a:gd name="T61" fmla="*/ 286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prstDash val="solid"/>
              <a:round/>
              <a:headEnd/>
              <a:tailEnd/>
            </a:ln>
          </p:spPr>
          <p:txBody>
            <a:bodyPr/>
            <a:lstStyle/>
            <a:p>
              <a:endParaRPr lang="en-US"/>
            </a:p>
          </p:txBody>
        </p:sp>
        <p:sp>
          <p:nvSpPr>
            <p:cNvPr id="36273" name="Freeform 4719"/>
            <p:cNvSpPr>
              <a:spLocks/>
            </p:cNvSpPr>
            <p:nvPr/>
          </p:nvSpPr>
          <p:spPr bwMode="auto">
            <a:xfrm>
              <a:off x="2428" y="1369"/>
              <a:ext cx="113" cy="176"/>
            </a:xfrm>
            <a:custGeom>
              <a:avLst/>
              <a:gdLst>
                <a:gd name="T0" fmla="*/ 22 w 102"/>
                <a:gd name="T1" fmla="*/ 296 h 142"/>
                <a:gd name="T2" fmla="*/ 42 w 102"/>
                <a:gd name="T3" fmla="*/ 296 h 142"/>
                <a:gd name="T4" fmla="*/ 30 w 102"/>
                <a:gd name="T5" fmla="*/ 395 h 142"/>
                <a:gd name="T6" fmla="*/ 52 w 102"/>
                <a:gd name="T7" fmla="*/ 424 h 142"/>
                <a:gd name="T8" fmla="*/ 79 w 102"/>
                <a:gd name="T9" fmla="*/ 455 h 142"/>
                <a:gd name="T10" fmla="*/ 97 w 102"/>
                <a:gd name="T11" fmla="*/ 585 h 142"/>
                <a:gd name="T12" fmla="*/ 42 w 102"/>
                <a:gd name="T13" fmla="*/ 657 h 142"/>
                <a:gd name="T14" fmla="*/ 61 w 102"/>
                <a:gd name="T15" fmla="*/ 699 h 142"/>
                <a:gd name="T16" fmla="*/ 22 w 102"/>
                <a:gd name="T17" fmla="*/ 782 h 142"/>
                <a:gd name="T18" fmla="*/ 71 w 102"/>
                <a:gd name="T19" fmla="*/ 835 h 142"/>
                <a:gd name="T20" fmla="*/ 97 w 102"/>
                <a:gd name="T21" fmla="*/ 835 h 142"/>
                <a:gd name="T22" fmla="*/ 37 w 102"/>
                <a:gd name="T23" fmla="*/ 913 h 142"/>
                <a:gd name="T24" fmla="*/ 14 w 102"/>
                <a:gd name="T25" fmla="*/ 979 h 142"/>
                <a:gd name="T26" fmla="*/ 65 w 102"/>
                <a:gd name="T27" fmla="*/ 956 h 142"/>
                <a:gd name="T28" fmla="*/ 110 w 102"/>
                <a:gd name="T29" fmla="*/ 913 h 142"/>
                <a:gd name="T30" fmla="*/ 204 w 102"/>
                <a:gd name="T31" fmla="*/ 913 h 142"/>
                <a:gd name="T32" fmla="*/ 213 w 102"/>
                <a:gd name="T33" fmla="*/ 814 h 142"/>
                <a:gd name="T34" fmla="*/ 255 w 102"/>
                <a:gd name="T35" fmla="*/ 699 h 142"/>
                <a:gd name="T36" fmla="*/ 204 w 102"/>
                <a:gd name="T37" fmla="*/ 669 h 142"/>
                <a:gd name="T38" fmla="*/ 185 w 102"/>
                <a:gd name="T39" fmla="*/ 575 h 142"/>
                <a:gd name="T40" fmla="*/ 191 w 102"/>
                <a:gd name="T41" fmla="*/ 526 h 142"/>
                <a:gd name="T42" fmla="*/ 132 w 102"/>
                <a:gd name="T43" fmla="*/ 315 h 142"/>
                <a:gd name="T44" fmla="*/ 110 w 102"/>
                <a:gd name="T45" fmla="*/ 259 h 142"/>
                <a:gd name="T46" fmla="*/ 100 w 102"/>
                <a:gd name="T47" fmla="*/ 239 h 142"/>
                <a:gd name="T48" fmla="*/ 71 w 102"/>
                <a:gd name="T49" fmla="*/ 118 h 142"/>
                <a:gd name="T50" fmla="*/ 71 w 102"/>
                <a:gd name="T51" fmla="*/ 88 h 142"/>
                <a:gd name="T52" fmla="*/ 42 w 102"/>
                <a:gd name="T53" fmla="*/ 0 h 142"/>
                <a:gd name="T54" fmla="*/ 30 w 102"/>
                <a:gd name="T55" fmla="*/ 88 h 142"/>
                <a:gd name="T56" fmla="*/ 14 w 102"/>
                <a:gd name="T57" fmla="*/ 118 h 142"/>
                <a:gd name="T58" fmla="*/ 14 w 102"/>
                <a:gd name="T59" fmla="*/ 167 h 142"/>
                <a:gd name="T60" fmla="*/ 2 w 102"/>
                <a:gd name="T61" fmla="*/ 209 h 142"/>
                <a:gd name="T62" fmla="*/ 22 w 102"/>
                <a:gd name="T63" fmla="*/ 209 h 142"/>
                <a:gd name="T64" fmla="*/ 2 w 102"/>
                <a:gd name="T65" fmla="*/ 374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prstDash val="solid"/>
              <a:round/>
              <a:headEnd/>
              <a:tailEnd/>
            </a:ln>
          </p:spPr>
          <p:txBody>
            <a:bodyPr/>
            <a:lstStyle/>
            <a:p>
              <a:endParaRPr lang="en-US"/>
            </a:p>
          </p:txBody>
        </p:sp>
        <p:sp>
          <p:nvSpPr>
            <p:cNvPr id="36274" name="Freeform 4720"/>
            <p:cNvSpPr>
              <a:spLocks/>
            </p:cNvSpPr>
            <p:nvPr/>
          </p:nvSpPr>
          <p:spPr bwMode="auto">
            <a:xfrm>
              <a:off x="2399" y="1436"/>
              <a:ext cx="33" cy="23"/>
            </a:xfrm>
            <a:custGeom>
              <a:avLst/>
              <a:gdLst>
                <a:gd name="T0" fmla="*/ 54 w 31"/>
                <a:gd name="T1" fmla="*/ 85 h 19"/>
                <a:gd name="T2" fmla="*/ 49 w 31"/>
                <a:gd name="T3" fmla="*/ 58 h 19"/>
                <a:gd name="T4" fmla="*/ 32 w 31"/>
                <a:gd name="T5" fmla="*/ 0 h 19"/>
                <a:gd name="T6" fmla="*/ 7 w 31"/>
                <a:gd name="T7" fmla="*/ 27 h 19"/>
                <a:gd name="T8" fmla="*/ 0 w 31"/>
                <a:gd name="T9" fmla="*/ 93 h 19"/>
                <a:gd name="T10" fmla="*/ 18 w 31"/>
                <a:gd name="T11" fmla="*/ 93 h 19"/>
                <a:gd name="T12" fmla="*/ 21 w 31"/>
                <a:gd name="T13" fmla="*/ 93 h 19"/>
                <a:gd name="T14" fmla="*/ 36 w 31"/>
                <a:gd name="T15" fmla="*/ 109 h 19"/>
                <a:gd name="T16" fmla="*/ 54 w 31"/>
                <a:gd name="T17" fmla="*/ 85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prstDash val="solid"/>
              <a:round/>
              <a:headEnd/>
              <a:tailEnd/>
            </a:ln>
          </p:spPr>
          <p:txBody>
            <a:bodyPr/>
            <a:lstStyle/>
            <a:p>
              <a:endParaRPr lang="en-US"/>
            </a:p>
          </p:txBody>
        </p:sp>
        <p:sp>
          <p:nvSpPr>
            <p:cNvPr id="36275" name="Freeform 4721"/>
            <p:cNvSpPr>
              <a:spLocks/>
            </p:cNvSpPr>
            <p:nvPr/>
          </p:nvSpPr>
          <p:spPr bwMode="auto">
            <a:xfrm>
              <a:off x="2419" y="1389"/>
              <a:ext cx="13" cy="9"/>
            </a:xfrm>
            <a:custGeom>
              <a:avLst/>
              <a:gdLst>
                <a:gd name="T0" fmla="*/ 16 w 12"/>
                <a:gd name="T1" fmla="*/ 22 h 7"/>
                <a:gd name="T2" fmla="*/ 2 w 12"/>
                <a:gd name="T3" fmla="*/ 0 h 7"/>
                <a:gd name="T4" fmla="*/ 0 w 12"/>
                <a:gd name="T5" fmla="*/ 22 h 7"/>
                <a:gd name="T6" fmla="*/ 18 w 12"/>
                <a:gd name="T7" fmla="*/ 66 h 7"/>
                <a:gd name="T8" fmla="*/ 24 w 12"/>
                <a:gd name="T9" fmla="*/ 36 h 7"/>
                <a:gd name="T10" fmla="*/ 16 w 12"/>
                <a:gd name="T11" fmla="*/ 22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prstDash val="solid"/>
              <a:round/>
              <a:headEnd/>
              <a:tailEnd/>
            </a:ln>
          </p:spPr>
          <p:txBody>
            <a:bodyPr/>
            <a:lstStyle/>
            <a:p>
              <a:endParaRPr lang="en-US"/>
            </a:p>
          </p:txBody>
        </p:sp>
        <p:sp>
          <p:nvSpPr>
            <p:cNvPr id="36276" name="Freeform 4722"/>
            <p:cNvSpPr>
              <a:spLocks/>
            </p:cNvSpPr>
            <p:nvPr/>
          </p:nvSpPr>
          <p:spPr bwMode="auto">
            <a:xfrm>
              <a:off x="2416" y="1371"/>
              <a:ext cx="12" cy="13"/>
            </a:xfrm>
            <a:custGeom>
              <a:avLst/>
              <a:gdLst>
                <a:gd name="T0" fmla="*/ 12 w 12"/>
                <a:gd name="T1" fmla="*/ 60 h 10"/>
                <a:gd name="T2" fmla="*/ 10 w 12"/>
                <a:gd name="T3" fmla="*/ 0 h 10"/>
                <a:gd name="T4" fmla="*/ 3 w 12"/>
                <a:gd name="T5" fmla="*/ 60 h 10"/>
                <a:gd name="T6" fmla="*/ 0 w 12"/>
                <a:gd name="T7" fmla="*/ 108 h 10"/>
                <a:gd name="T8" fmla="*/ 12 w 12"/>
                <a:gd name="T9" fmla="*/ 6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12" y="5"/>
                  </a:moveTo>
                  <a:lnTo>
                    <a:pt x="10" y="0"/>
                  </a:lnTo>
                  <a:lnTo>
                    <a:pt x="3" y="5"/>
                  </a:lnTo>
                  <a:lnTo>
                    <a:pt x="0" y="10"/>
                  </a:lnTo>
                  <a:lnTo>
                    <a:pt x="12" y="5"/>
                  </a:lnTo>
                  <a:close/>
                </a:path>
              </a:pathLst>
            </a:custGeom>
            <a:solidFill>
              <a:srgbClr val="0033CC"/>
            </a:solidFill>
            <a:ln w="3175">
              <a:solidFill>
                <a:srgbClr val="000000"/>
              </a:solidFill>
              <a:prstDash val="solid"/>
              <a:round/>
              <a:headEnd/>
              <a:tailEnd/>
            </a:ln>
          </p:spPr>
          <p:txBody>
            <a:bodyPr/>
            <a:lstStyle/>
            <a:p>
              <a:endParaRPr lang="en-US"/>
            </a:p>
          </p:txBody>
        </p:sp>
        <p:sp>
          <p:nvSpPr>
            <p:cNvPr id="36277" name="Freeform 4723"/>
            <p:cNvSpPr>
              <a:spLocks/>
            </p:cNvSpPr>
            <p:nvPr/>
          </p:nvSpPr>
          <p:spPr bwMode="auto">
            <a:xfrm>
              <a:off x="2498" y="1328"/>
              <a:ext cx="2" cy="10"/>
            </a:xfrm>
            <a:custGeom>
              <a:avLst/>
              <a:gdLst>
                <a:gd name="T0" fmla="*/ 0 w 2"/>
                <a:gd name="T1" fmla="*/ 0 h 9"/>
                <a:gd name="T2" fmla="*/ 0 w 2"/>
                <a:gd name="T3" fmla="*/ 14 h 9"/>
                <a:gd name="T4" fmla="*/ 0 w 2"/>
                <a:gd name="T5" fmla="*/ 18 h 9"/>
                <a:gd name="T6" fmla="*/ 0 w 2"/>
                <a:gd name="T7" fmla="*/ 22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36278" name="Freeform 4724"/>
            <p:cNvSpPr>
              <a:spLocks/>
            </p:cNvSpPr>
            <p:nvPr/>
          </p:nvSpPr>
          <p:spPr bwMode="auto">
            <a:xfrm>
              <a:off x="2426" y="1412"/>
              <a:ext cx="6" cy="4"/>
            </a:xfrm>
            <a:custGeom>
              <a:avLst/>
              <a:gdLst>
                <a:gd name="T0" fmla="*/ 0 w 7"/>
                <a:gd name="T1" fmla="*/ 37 h 3"/>
                <a:gd name="T2" fmla="*/ 3 w 7"/>
                <a:gd name="T3" fmla="*/ 0 h 3"/>
                <a:gd name="T4" fmla="*/ 0 w 7"/>
                <a:gd name="T5" fmla="*/ 0 h 3"/>
                <a:gd name="T6" fmla="*/ 0 w 7"/>
                <a:gd name="T7" fmla="*/ 3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0" y="3"/>
                  </a:moveTo>
                  <a:lnTo>
                    <a:pt x="7" y="0"/>
                  </a:lnTo>
                  <a:lnTo>
                    <a:pt x="0" y="0"/>
                  </a:lnTo>
                  <a:lnTo>
                    <a:pt x="0" y="3"/>
                  </a:lnTo>
                  <a:close/>
                </a:path>
              </a:pathLst>
            </a:custGeom>
            <a:solidFill>
              <a:srgbClr val="0033CC"/>
            </a:solidFill>
            <a:ln w="3175">
              <a:solidFill>
                <a:srgbClr val="000000"/>
              </a:solidFill>
              <a:prstDash val="solid"/>
              <a:round/>
              <a:headEnd/>
              <a:tailEnd/>
            </a:ln>
          </p:spPr>
          <p:txBody>
            <a:bodyPr/>
            <a:lstStyle/>
            <a:p>
              <a:endParaRPr lang="en-US"/>
            </a:p>
          </p:txBody>
        </p:sp>
        <p:sp>
          <p:nvSpPr>
            <p:cNvPr id="36279" name="Freeform 4725"/>
            <p:cNvSpPr>
              <a:spLocks/>
            </p:cNvSpPr>
            <p:nvPr/>
          </p:nvSpPr>
          <p:spPr bwMode="auto">
            <a:xfrm>
              <a:off x="2449" y="1474"/>
              <a:ext cx="6" cy="6"/>
            </a:xfrm>
            <a:custGeom>
              <a:avLst/>
              <a:gdLst>
                <a:gd name="T0" fmla="*/ 24 w 5"/>
                <a:gd name="T1" fmla="*/ 24 h 5"/>
                <a:gd name="T2" fmla="*/ 0 w 5"/>
                <a:gd name="T3" fmla="*/ 0 h 5"/>
                <a:gd name="T4" fmla="*/ 0 w 5"/>
                <a:gd name="T5" fmla="*/ 24 h 5"/>
                <a:gd name="T6" fmla="*/ 24 w 5"/>
                <a:gd name="T7" fmla="*/ 24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5"/>
                  </a:moveTo>
                  <a:lnTo>
                    <a:pt x="0" y="0"/>
                  </a:lnTo>
                  <a:lnTo>
                    <a:pt x="0"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36280" name="Rectangle 4726"/>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6281" name="Freeform 4727"/>
            <p:cNvSpPr>
              <a:spLocks/>
            </p:cNvSpPr>
            <p:nvPr/>
          </p:nvSpPr>
          <p:spPr bwMode="auto">
            <a:xfrm>
              <a:off x="2089" y="1811"/>
              <a:ext cx="14" cy="2"/>
            </a:xfrm>
            <a:custGeom>
              <a:avLst/>
              <a:gdLst>
                <a:gd name="T0" fmla="*/ 21 w 12"/>
                <a:gd name="T1" fmla="*/ 2 h 2"/>
                <a:gd name="T2" fmla="*/ 0 w 12"/>
                <a:gd name="T3" fmla="*/ 0 h 2"/>
                <a:gd name="T4" fmla="*/ 48 w 12"/>
                <a:gd name="T5" fmla="*/ 0 h 2"/>
                <a:gd name="T6" fmla="*/ 21 w 1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
                  <a:moveTo>
                    <a:pt x="5" y="2"/>
                  </a:moveTo>
                  <a:lnTo>
                    <a:pt x="0" y="0"/>
                  </a:lnTo>
                  <a:lnTo>
                    <a:pt x="12"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36282" name="Freeform 4728"/>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3" y="0"/>
                  </a:moveTo>
                  <a:lnTo>
                    <a:pt x="0" y="3"/>
                  </a:lnTo>
                  <a:lnTo>
                    <a:pt x="7" y="3"/>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6283" name="Rectangle 4729"/>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6284" name="Freeform 4730"/>
            <p:cNvSpPr>
              <a:spLocks/>
            </p:cNvSpPr>
            <p:nvPr/>
          </p:nvSpPr>
          <p:spPr bwMode="auto">
            <a:xfrm>
              <a:off x="1425" y="1933"/>
              <a:ext cx="4" cy="1"/>
            </a:xfrm>
            <a:custGeom>
              <a:avLst/>
              <a:gdLst>
                <a:gd name="T0" fmla="*/ 37 w 3"/>
                <a:gd name="T1" fmla="*/ 0 h 1"/>
                <a:gd name="T2" fmla="*/ 37 w 3"/>
                <a:gd name="T3" fmla="*/ 0 h 1"/>
                <a:gd name="T4" fmla="*/ 0 w 3"/>
                <a:gd name="T5" fmla="*/ 0 h 1"/>
                <a:gd name="T6" fmla="*/ 37 w 3"/>
                <a:gd name="T7" fmla="*/ 0 h 1"/>
                <a:gd name="T8" fmla="*/ 37 w 3"/>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
                  <a:moveTo>
                    <a:pt x="3" y="0"/>
                  </a:moveTo>
                  <a:lnTo>
                    <a:pt x="3" y="0"/>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6285" name="Freeform 4731"/>
            <p:cNvSpPr>
              <a:spLocks/>
            </p:cNvSpPr>
            <p:nvPr/>
          </p:nvSpPr>
          <p:spPr bwMode="auto">
            <a:xfrm>
              <a:off x="2360" y="1720"/>
              <a:ext cx="52" cy="111"/>
            </a:xfrm>
            <a:custGeom>
              <a:avLst/>
              <a:gdLst>
                <a:gd name="T0" fmla="*/ 51 w 47"/>
                <a:gd name="T1" fmla="*/ 0 h 90"/>
                <a:gd name="T2" fmla="*/ 34 w 47"/>
                <a:gd name="T3" fmla="*/ 2 h 90"/>
                <a:gd name="T4" fmla="*/ 34 w 47"/>
                <a:gd name="T5" fmla="*/ 150 h 90"/>
                <a:gd name="T6" fmla="*/ 21 w 47"/>
                <a:gd name="T7" fmla="*/ 228 h 90"/>
                <a:gd name="T8" fmla="*/ 4 w 47"/>
                <a:gd name="T9" fmla="*/ 315 h 90"/>
                <a:gd name="T10" fmla="*/ 0 w 47"/>
                <a:gd name="T11" fmla="*/ 391 h 90"/>
                <a:gd name="T12" fmla="*/ 17 w 47"/>
                <a:gd name="T13" fmla="*/ 424 h 90"/>
                <a:gd name="T14" fmla="*/ 25 w 47"/>
                <a:gd name="T15" fmla="*/ 424 h 90"/>
                <a:gd name="T16" fmla="*/ 21 w 47"/>
                <a:gd name="T17" fmla="*/ 594 h 90"/>
                <a:gd name="T18" fmla="*/ 74 w 47"/>
                <a:gd name="T19" fmla="*/ 562 h 90"/>
                <a:gd name="T20" fmla="*/ 74 w 47"/>
                <a:gd name="T21" fmla="*/ 541 h 90"/>
                <a:gd name="T22" fmla="*/ 89 w 47"/>
                <a:gd name="T23" fmla="*/ 474 h 90"/>
                <a:gd name="T24" fmla="*/ 89 w 47"/>
                <a:gd name="T25" fmla="*/ 434 h 90"/>
                <a:gd name="T26" fmla="*/ 89 w 47"/>
                <a:gd name="T27" fmla="*/ 370 h 90"/>
                <a:gd name="T28" fmla="*/ 74 w 47"/>
                <a:gd name="T29" fmla="*/ 279 h 90"/>
                <a:gd name="T30" fmla="*/ 89 w 47"/>
                <a:gd name="T31" fmla="*/ 279 h 90"/>
                <a:gd name="T32" fmla="*/ 100 w 47"/>
                <a:gd name="T33" fmla="*/ 137 h 90"/>
                <a:gd name="T34" fmla="*/ 117 w 47"/>
                <a:gd name="T35" fmla="*/ 80 h 90"/>
                <a:gd name="T36" fmla="*/ 117 w 47"/>
                <a:gd name="T37" fmla="*/ 2 h 90"/>
                <a:gd name="T38" fmla="*/ 69 w 47"/>
                <a:gd name="T39" fmla="*/ 2 h 90"/>
                <a:gd name="T40" fmla="*/ 51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prstDash val="solid"/>
              <a:round/>
              <a:headEnd/>
              <a:tailEnd/>
            </a:ln>
          </p:spPr>
          <p:txBody>
            <a:bodyPr/>
            <a:lstStyle/>
            <a:p>
              <a:endParaRPr lang="en-US"/>
            </a:p>
          </p:txBody>
        </p:sp>
        <p:sp>
          <p:nvSpPr>
            <p:cNvPr id="36286" name="Freeform 4732"/>
            <p:cNvSpPr>
              <a:spLocks/>
            </p:cNvSpPr>
            <p:nvPr/>
          </p:nvSpPr>
          <p:spPr bwMode="auto">
            <a:xfrm>
              <a:off x="2370" y="1682"/>
              <a:ext cx="196" cy="167"/>
            </a:xfrm>
            <a:custGeom>
              <a:avLst/>
              <a:gdLst>
                <a:gd name="T0" fmla="*/ 105 w 175"/>
                <a:gd name="T1" fmla="*/ 225 h 135"/>
                <a:gd name="T2" fmla="*/ 54 w 175"/>
                <a:gd name="T3" fmla="*/ 225 h 135"/>
                <a:gd name="T4" fmla="*/ 34 w 175"/>
                <a:gd name="T5" fmla="*/ 208 h 135"/>
                <a:gd name="T6" fmla="*/ 15 w 175"/>
                <a:gd name="T7" fmla="*/ 225 h 135"/>
                <a:gd name="T8" fmla="*/ 15 w 175"/>
                <a:gd name="T9" fmla="*/ 176 h 135"/>
                <a:gd name="T10" fmla="*/ 2 w 175"/>
                <a:gd name="T11" fmla="*/ 167 h 135"/>
                <a:gd name="T12" fmla="*/ 2 w 175"/>
                <a:gd name="T13" fmla="*/ 142 h 135"/>
                <a:gd name="T14" fmla="*/ 0 w 175"/>
                <a:gd name="T15" fmla="*/ 135 h 135"/>
                <a:gd name="T16" fmla="*/ 0 w 175"/>
                <a:gd name="T17" fmla="*/ 61 h 135"/>
                <a:gd name="T18" fmla="*/ 60 w 175"/>
                <a:gd name="T19" fmla="*/ 0 h 135"/>
                <a:gd name="T20" fmla="*/ 113 w 175"/>
                <a:gd name="T21" fmla="*/ 2 h 135"/>
                <a:gd name="T22" fmla="*/ 160 w 175"/>
                <a:gd name="T23" fmla="*/ 32 h 135"/>
                <a:gd name="T24" fmla="*/ 202 w 175"/>
                <a:gd name="T25" fmla="*/ 32 h 135"/>
                <a:gd name="T26" fmla="*/ 250 w 175"/>
                <a:gd name="T27" fmla="*/ 49 h 135"/>
                <a:gd name="T28" fmla="*/ 290 w 175"/>
                <a:gd name="T29" fmla="*/ 49 h 135"/>
                <a:gd name="T30" fmla="*/ 315 w 175"/>
                <a:gd name="T31" fmla="*/ 88 h 135"/>
                <a:gd name="T32" fmla="*/ 418 w 175"/>
                <a:gd name="T33" fmla="*/ 142 h 135"/>
                <a:gd name="T34" fmla="*/ 418 w 175"/>
                <a:gd name="T35" fmla="*/ 142 h 135"/>
                <a:gd name="T36" fmla="*/ 435 w 175"/>
                <a:gd name="T37" fmla="*/ 142 h 135"/>
                <a:gd name="T38" fmla="*/ 487 w 175"/>
                <a:gd name="T39" fmla="*/ 167 h 135"/>
                <a:gd name="T40" fmla="*/ 480 w 175"/>
                <a:gd name="T41" fmla="*/ 238 h 135"/>
                <a:gd name="T42" fmla="*/ 435 w 175"/>
                <a:gd name="T43" fmla="*/ 304 h 135"/>
                <a:gd name="T44" fmla="*/ 394 w 175"/>
                <a:gd name="T45" fmla="*/ 353 h 135"/>
                <a:gd name="T46" fmla="*/ 366 w 175"/>
                <a:gd name="T47" fmla="*/ 450 h 135"/>
                <a:gd name="T48" fmla="*/ 348 w 175"/>
                <a:gd name="T49" fmla="*/ 527 h 135"/>
                <a:gd name="T50" fmla="*/ 366 w 175"/>
                <a:gd name="T51" fmla="*/ 606 h 135"/>
                <a:gd name="T52" fmla="*/ 327 w 175"/>
                <a:gd name="T53" fmla="*/ 710 h 135"/>
                <a:gd name="T54" fmla="*/ 325 w 175"/>
                <a:gd name="T55" fmla="*/ 742 h 135"/>
                <a:gd name="T56" fmla="*/ 290 w 175"/>
                <a:gd name="T57" fmla="*/ 783 h 135"/>
                <a:gd name="T58" fmla="*/ 270 w 175"/>
                <a:gd name="T59" fmla="*/ 852 h 135"/>
                <a:gd name="T60" fmla="*/ 223 w 175"/>
                <a:gd name="T61" fmla="*/ 852 h 135"/>
                <a:gd name="T62" fmla="*/ 167 w 175"/>
                <a:gd name="T63" fmla="*/ 863 h 135"/>
                <a:gd name="T64" fmla="*/ 142 w 175"/>
                <a:gd name="T65" fmla="*/ 918 h 135"/>
                <a:gd name="T66" fmla="*/ 113 w 175"/>
                <a:gd name="T67" fmla="*/ 918 h 135"/>
                <a:gd name="T68" fmla="*/ 105 w 175"/>
                <a:gd name="T69" fmla="*/ 828 h 135"/>
                <a:gd name="T70" fmla="*/ 71 w 175"/>
                <a:gd name="T71" fmla="*/ 783 h 135"/>
                <a:gd name="T72" fmla="*/ 60 w 175"/>
                <a:gd name="T73" fmla="*/ 783 h 135"/>
                <a:gd name="T74" fmla="*/ 60 w 175"/>
                <a:gd name="T75" fmla="*/ 768 h 135"/>
                <a:gd name="T76" fmla="*/ 71 w 175"/>
                <a:gd name="T77" fmla="*/ 693 h 135"/>
                <a:gd name="T78" fmla="*/ 71 w 175"/>
                <a:gd name="T79" fmla="*/ 654 h 135"/>
                <a:gd name="T80" fmla="*/ 71 w 175"/>
                <a:gd name="T81" fmla="*/ 594 h 135"/>
                <a:gd name="T82" fmla="*/ 60 w 175"/>
                <a:gd name="T83" fmla="*/ 490 h 135"/>
                <a:gd name="T84" fmla="*/ 71 w 175"/>
                <a:gd name="T85" fmla="*/ 490 h 135"/>
                <a:gd name="T86" fmla="*/ 86 w 175"/>
                <a:gd name="T87" fmla="*/ 343 h 135"/>
                <a:gd name="T88" fmla="*/ 105 w 175"/>
                <a:gd name="T89" fmla="*/ 294 h 135"/>
                <a:gd name="T90" fmla="*/ 105 w 175"/>
                <a:gd name="T91" fmla="*/ 225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prstDash val="solid"/>
              <a:round/>
              <a:headEnd/>
              <a:tailEnd/>
            </a:ln>
          </p:spPr>
          <p:txBody>
            <a:bodyPr/>
            <a:lstStyle/>
            <a:p>
              <a:endParaRPr lang="en-US"/>
            </a:p>
          </p:txBody>
        </p:sp>
        <p:sp>
          <p:nvSpPr>
            <p:cNvPr id="36287" name="Freeform 4733"/>
            <p:cNvSpPr>
              <a:spLocks/>
            </p:cNvSpPr>
            <p:nvPr/>
          </p:nvSpPr>
          <p:spPr bwMode="auto">
            <a:xfrm>
              <a:off x="2555" y="1768"/>
              <a:ext cx="17" cy="10"/>
            </a:xfrm>
            <a:custGeom>
              <a:avLst/>
              <a:gdLst>
                <a:gd name="T0" fmla="*/ 84 w 14"/>
                <a:gd name="T1" fmla="*/ 2 h 9"/>
                <a:gd name="T2" fmla="*/ 41 w 14"/>
                <a:gd name="T3" fmla="*/ 22 h 9"/>
                <a:gd name="T4" fmla="*/ 0 w 14"/>
                <a:gd name="T5" fmla="*/ 4 h 9"/>
                <a:gd name="T6" fmla="*/ 50 w 14"/>
                <a:gd name="T7" fmla="*/ 0 h 9"/>
                <a:gd name="T8" fmla="*/ 84 w 14"/>
                <a:gd name="T9" fmla="*/ 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2"/>
                  </a:moveTo>
                  <a:lnTo>
                    <a:pt x="7" y="9"/>
                  </a:lnTo>
                  <a:lnTo>
                    <a:pt x="0" y="4"/>
                  </a:lnTo>
                  <a:lnTo>
                    <a:pt x="9" y="0"/>
                  </a:lnTo>
                  <a:lnTo>
                    <a:pt x="14" y="2"/>
                  </a:lnTo>
                  <a:close/>
                </a:path>
              </a:pathLst>
            </a:custGeom>
            <a:solidFill>
              <a:srgbClr val="0033CC"/>
            </a:solidFill>
            <a:ln w="3175">
              <a:solidFill>
                <a:srgbClr val="000000"/>
              </a:solidFill>
              <a:prstDash val="solid"/>
              <a:round/>
              <a:headEnd/>
              <a:tailEnd/>
            </a:ln>
          </p:spPr>
          <p:txBody>
            <a:bodyPr/>
            <a:lstStyle/>
            <a:p>
              <a:endParaRPr lang="en-US"/>
            </a:p>
          </p:txBody>
        </p:sp>
        <p:sp>
          <p:nvSpPr>
            <p:cNvPr id="36288" name="Freeform 4734"/>
            <p:cNvSpPr>
              <a:spLocks/>
            </p:cNvSpPr>
            <p:nvPr/>
          </p:nvSpPr>
          <p:spPr bwMode="auto">
            <a:xfrm>
              <a:off x="498" y="1561"/>
              <a:ext cx="960" cy="529"/>
            </a:xfrm>
            <a:custGeom>
              <a:avLst/>
              <a:gdLst>
                <a:gd name="T0" fmla="*/ 2311 w 859"/>
                <a:gd name="T1" fmla="*/ 243 h 426"/>
                <a:gd name="T2" fmla="*/ 2188 w 859"/>
                <a:gd name="T3" fmla="*/ 489 h 426"/>
                <a:gd name="T4" fmla="*/ 1938 w 859"/>
                <a:gd name="T5" fmla="*/ 697 h 426"/>
                <a:gd name="T6" fmla="*/ 1753 w 859"/>
                <a:gd name="T7" fmla="*/ 866 h 426"/>
                <a:gd name="T8" fmla="*/ 1723 w 859"/>
                <a:gd name="T9" fmla="*/ 697 h 426"/>
                <a:gd name="T10" fmla="*/ 1700 w 859"/>
                <a:gd name="T11" fmla="*/ 401 h 426"/>
                <a:gd name="T12" fmla="*/ 1570 w 859"/>
                <a:gd name="T13" fmla="*/ 135 h 426"/>
                <a:gd name="T14" fmla="*/ 1358 w 859"/>
                <a:gd name="T15" fmla="*/ 62 h 426"/>
                <a:gd name="T16" fmla="*/ 1154 w 859"/>
                <a:gd name="T17" fmla="*/ 32 h 426"/>
                <a:gd name="T18" fmla="*/ 827 w 859"/>
                <a:gd name="T19" fmla="*/ 32 h 426"/>
                <a:gd name="T20" fmla="*/ 502 w 859"/>
                <a:gd name="T21" fmla="*/ 32 h 426"/>
                <a:gd name="T22" fmla="*/ 277 w 859"/>
                <a:gd name="T23" fmla="*/ 230 h 426"/>
                <a:gd name="T24" fmla="*/ 251 w 859"/>
                <a:gd name="T25" fmla="*/ 230 h 426"/>
                <a:gd name="T26" fmla="*/ 202 w 859"/>
                <a:gd name="T27" fmla="*/ 283 h 426"/>
                <a:gd name="T28" fmla="*/ 173 w 859"/>
                <a:gd name="T29" fmla="*/ 368 h 426"/>
                <a:gd name="T30" fmla="*/ 70 w 859"/>
                <a:gd name="T31" fmla="*/ 777 h 426"/>
                <a:gd name="T32" fmla="*/ 0 w 859"/>
                <a:gd name="T33" fmla="*/ 1226 h 426"/>
                <a:gd name="T34" fmla="*/ 26 w 859"/>
                <a:gd name="T35" fmla="*/ 1396 h 426"/>
                <a:gd name="T36" fmla="*/ 26 w 859"/>
                <a:gd name="T37" fmla="*/ 1531 h 426"/>
                <a:gd name="T38" fmla="*/ 45 w 859"/>
                <a:gd name="T39" fmla="*/ 1839 h 426"/>
                <a:gd name="T40" fmla="*/ 230 w 859"/>
                <a:gd name="T41" fmla="*/ 2078 h 426"/>
                <a:gd name="T42" fmla="*/ 414 w 859"/>
                <a:gd name="T43" fmla="*/ 2243 h 426"/>
                <a:gd name="T44" fmla="*/ 597 w 859"/>
                <a:gd name="T45" fmla="*/ 2417 h 426"/>
                <a:gd name="T46" fmla="*/ 755 w 859"/>
                <a:gd name="T47" fmla="*/ 2557 h 426"/>
                <a:gd name="T48" fmla="*/ 863 w 859"/>
                <a:gd name="T49" fmla="*/ 2774 h 426"/>
                <a:gd name="T50" fmla="*/ 881 w 859"/>
                <a:gd name="T51" fmla="*/ 2652 h 426"/>
                <a:gd name="T52" fmla="*/ 928 w 859"/>
                <a:gd name="T53" fmla="*/ 2592 h 426"/>
                <a:gd name="T54" fmla="*/ 1011 w 859"/>
                <a:gd name="T55" fmla="*/ 2457 h 426"/>
                <a:gd name="T56" fmla="*/ 1106 w 859"/>
                <a:gd name="T57" fmla="*/ 2441 h 426"/>
                <a:gd name="T58" fmla="*/ 1189 w 859"/>
                <a:gd name="T59" fmla="*/ 2457 h 426"/>
                <a:gd name="T60" fmla="*/ 1228 w 859"/>
                <a:gd name="T61" fmla="*/ 2409 h 426"/>
                <a:gd name="T62" fmla="*/ 1279 w 859"/>
                <a:gd name="T63" fmla="*/ 2358 h 426"/>
                <a:gd name="T64" fmla="*/ 1327 w 859"/>
                <a:gd name="T65" fmla="*/ 2358 h 426"/>
                <a:gd name="T66" fmla="*/ 1390 w 859"/>
                <a:gd name="T67" fmla="*/ 2385 h 426"/>
                <a:gd name="T68" fmla="*/ 1495 w 859"/>
                <a:gd name="T69" fmla="*/ 2557 h 426"/>
                <a:gd name="T70" fmla="*/ 1486 w 859"/>
                <a:gd name="T71" fmla="*/ 2734 h 426"/>
                <a:gd name="T72" fmla="*/ 1508 w 859"/>
                <a:gd name="T73" fmla="*/ 2836 h 426"/>
                <a:gd name="T74" fmla="*/ 1580 w 859"/>
                <a:gd name="T75" fmla="*/ 2787 h 426"/>
                <a:gd name="T76" fmla="*/ 1570 w 859"/>
                <a:gd name="T77" fmla="*/ 2470 h 426"/>
                <a:gd name="T78" fmla="*/ 1595 w 859"/>
                <a:gd name="T79" fmla="*/ 2153 h 426"/>
                <a:gd name="T80" fmla="*/ 1686 w 859"/>
                <a:gd name="T81" fmla="*/ 1996 h 426"/>
                <a:gd name="T82" fmla="*/ 1795 w 859"/>
                <a:gd name="T83" fmla="*/ 1740 h 426"/>
                <a:gd name="T84" fmla="*/ 1857 w 859"/>
                <a:gd name="T85" fmla="*/ 1658 h 426"/>
                <a:gd name="T86" fmla="*/ 1841 w 859"/>
                <a:gd name="T87" fmla="*/ 1640 h 426"/>
                <a:gd name="T88" fmla="*/ 1852 w 859"/>
                <a:gd name="T89" fmla="*/ 1531 h 426"/>
                <a:gd name="T90" fmla="*/ 1857 w 859"/>
                <a:gd name="T91" fmla="*/ 1474 h 426"/>
                <a:gd name="T92" fmla="*/ 1847 w 859"/>
                <a:gd name="T93" fmla="*/ 1315 h 426"/>
                <a:gd name="T94" fmla="*/ 1873 w 859"/>
                <a:gd name="T95" fmla="*/ 1243 h 426"/>
                <a:gd name="T96" fmla="*/ 1884 w 859"/>
                <a:gd name="T97" fmla="*/ 1360 h 426"/>
                <a:gd name="T98" fmla="*/ 1920 w 859"/>
                <a:gd name="T99" fmla="*/ 1347 h 426"/>
                <a:gd name="T100" fmla="*/ 1927 w 859"/>
                <a:gd name="T101" fmla="*/ 1280 h 426"/>
                <a:gd name="T102" fmla="*/ 2004 w 859"/>
                <a:gd name="T103" fmla="*/ 1048 h 426"/>
                <a:gd name="T104" fmla="*/ 2114 w 859"/>
                <a:gd name="T105" fmla="*/ 952 h 426"/>
                <a:gd name="T106" fmla="*/ 2168 w 859"/>
                <a:gd name="T107" fmla="*/ 898 h 426"/>
                <a:gd name="T108" fmla="*/ 2199 w 859"/>
                <a:gd name="T109" fmla="*/ 680 h 426"/>
                <a:gd name="T110" fmla="*/ 2265 w 859"/>
                <a:gd name="T111" fmla="*/ 601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solidFill>
              <a:srgbClr val="E1E1E1"/>
            </a:solidFill>
            <a:ln w="3175">
              <a:solidFill>
                <a:srgbClr val="000000"/>
              </a:solidFill>
              <a:prstDash val="solid"/>
              <a:round/>
              <a:headEnd/>
              <a:tailEnd/>
            </a:ln>
          </p:spPr>
          <p:txBody>
            <a:bodyPr/>
            <a:lstStyle/>
            <a:p>
              <a:endParaRPr lang="en-US"/>
            </a:p>
          </p:txBody>
        </p:sp>
        <p:sp>
          <p:nvSpPr>
            <p:cNvPr id="36289" name="Freeform 4735"/>
            <p:cNvSpPr>
              <a:spLocks/>
            </p:cNvSpPr>
            <p:nvPr/>
          </p:nvSpPr>
          <p:spPr bwMode="auto">
            <a:xfrm>
              <a:off x="113" y="1122"/>
              <a:ext cx="609" cy="322"/>
            </a:xfrm>
            <a:custGeom>
              <a:avLst/>
              <a:gdLst>
                <a:gd name="T0" fmla="*/ 1167 w 546"/>
                <a:gd name="T1" fmla="*/ 1556 h 260"/>
                <a:gd name="T2" fmla="*/ 1123 w 546"/>
                <a:gd name="T3" fmla="*/ 1250 h 260"/>
                <a:gd name="T4" fmla="*/ 1061 w 546"/>
                <a:gd name="T5" fmla="*/ 1201 h 260"/>
                <a:gd name="T6" fmla="*/ 1119 w 546"/>
                <a:gd name="T7" fmla="*/ 914 h 260"/>
                <a:gd name="T8" fmla="*/ 1346 w 546"/>
                <a:gd name="T9" fmla="*/ 412 h 260"/>
                <a:gd name="T10" fmla="*/ 1320 w 546"/>
                <a:gd name="T11" fmla="*/ 109 h 260"/>
                <a:gd name="T12" fmla="*/ 1139 w 546"/>
                <a:gd name="T13" fmla="*/ 32 h 260"/>
                <a:gd name="T14" fmla="*/ 1095 w 546"/>
                <a:gd name="T15" fmla="*/ 0 h 260"/>
                <a:gd name="T16" fmla="*/ 935 w 546"/>
                <a:gd name="T17" fmla="*/ 71 h 260"/>
                <a:gd name="T18" fmla="*/ 858 w 546"/>
                <a:gd name="T19" fmla="*/ 109 h 260"/>
                <a:gd name="T20" fmla="*/ 606 w 546"/>
                <a:gd name="T21" fmla="*/ 296 h 260"/>
                <a:gd name="T22" fmla="*/ 665 w 546"/>
                <a:gd name="T23" fmla="*/ 487 h 260"/>
                <a:gd name="T24" fmla="*/ 639 w 546"/>
                <a:gd name="T25" fmla="*/ 510 h 260"/>
                <a:gd name="T26" fmla="*/ 587 w 546"/>
                <a:gd name="T27" fmla="*/ 487 h 260"/>
                <a:gd name="T28" fmla="*/ 413 w 546"/>
                <a:gd name="T29" fmla="*/ 635 h 260"/>
                <a:gd name="T30" fmla="*/ 580 w 546"/>
                <a:gd name="T31" fmla="*/ 651 h 260"/>
                <a:gd name="T32" fmla="*/ 472 w 546"/>
                <a:gd name="T33" fmla="*/ 815 h 260"/>
                <a:gd name="T34" fmla="*/ 334 w 546"/>
                <a:gd name="T35" fmla="*/ 914 h 260"/>
                <a:gd name="T36" fmla="*/ 252 w 546"/>
                <a:gd name="T37" fmla="*/ 1009 h 260"/>
                <a:gd name="T38" fmla="*/ 283 w 546"/>
                <a:gd name="T39" fmla="*/ 1043 h 260"/>
                <a:gd name="T40" fmla="*/ 272 w 546"/>
                <a:gd name="T41" fmla="*/ 1101 h 260"/>
                <a:gd name="T42" fmla="*/ 206 w 546"/>
                <a:gd name="T43" fmla="*/ 1138 h 260"/>
                <a:gd name="T44" fmla="*/ 283 w 546"/>
                <a:gd name="T45" fmla="*/ 1201 h 260"/>
                <a:gd name="T46" fmla="*/ 302 w 546"/>
                <a:gd name="T47" fmla="*/ 1330 h 260"/>
                <a:gd name="T48" fmla="*/ 373 w 546"/>
                <a:gd name="T49" fmla="*/ 1318 h 260"/>
                <a:gd name="T50" fmla="*/ 360 w 546"/>
                <a:gd name="T51" fmla="*/ 1409 h 260"/>
                <a:gd name="T52" fmla="*/ 302 w 546"/>
                <a:gd name="T53" fmla="*/ 1492 h 260"/>
                <a:gd name="T54" fmla="*/ 133 w 546"/>
                <a:gd name="T55" fmla="*/ 1671 h 260"/>
                <a:gd name="T56" fmla="*/ 0 w 546"/>
                <a:gd name="T57" fmla="*/ 1769 h 260"/>
                <a:gd name="T58" fmla="*/ 39 w 546"/>
                <a:gd name="T59" fmla="*/ 1769 h 260"/>
                <a:gd name="T60" fmla="*/ 133 w 546"/>
                <a:gd name="T61" fmla="*/ 1689 h 260"/>
                <a:gd name="T62" fmla="*/ 224 w 546"/>
                <a:gd name="T63" fmla="*/ 1664 h 260"/>
                <a:gd name="T64" fmla="*/ 534 w 546"/>
                <a:gd name="T65" fmla="*/ 1330 h 260"/>
                <a:gd name="T66" fmla="*/ 612 w 546"/>
                <a:gd name="T67" fmla="*/ 1177 h 260"/>
                <a:gd name="T68" fmla="*/ 762 w 546"/>
                <a:gd name="T69" fmla="*/ 1061 h 260"/>
                <a:gd name="T70" fmla="*/ 618 w 546"/>
                <a:gd name="T71" fmla="*/ 1235 h 260"/>
                <a:gd name="T72" fmla="*/ 676 w 546"/>
                <a:gd name="T73" fmla="*/ 1235 h 260"/>
                <a:gd name="T74" fmla="*/ 694 w 546"/>
                <a:gd name="T75" fmla="*/ 1214 h 260"/>
                <a:gd name="T76" fmla="*/ 780 w 546"/>
                <a:gd name="T77" fmla="*/ 1153 h 260"/>
                <a:gd name="T78" fmla="*/ 804 w 546"/>
                <a:gd name="T79" fmla="*/ 1101 h 260"/>
                <a:gd name="T80" fmla="*/ 819 w 546"/>
                <a:gd name="T81" fmla="*/ 1101 h 260"/>
                <a:gd name="T82" fmla="*/ 853 w 546"/>
                <a:gd name="T83" fmla="*/ 1123 h 260"/>
                <a:gd name="T84" fmla="*/ 867 w 546"/>
                <a:gd name="T85" fmla="*/ 1177 h 260"/>
                <a:gd name="T86" fmla="*/ 949 w 546"/>
                <a:gd name="T87" fmla="*/ 1201 h 260"/>
                <a:gd name="T88" fmla="*/ 1061 w 546"/>
                <a:gd name="T89" fmla="*/ 1214 h 260"/>
                <a:gd name="T90" fmla="*/ 1057 w 546"/>
                <a:gd name="T91" fmla="*/ 1318 h 260"/>
                <a:gd name="T92" fmla="*/ 1104 w 546"/>
                <a:gd name="T93" fmla="*/ 1330 h 260"/>
                <a:gd name="T94" fmla="*/ 1119 w 546"/>
                <a:gd name="T95" fmla="*/ 1377 h 260"/>
                <a:gd name="T96" fmla="*/ 1156 w 546"/>
                <a:gd name="T97" fmla="*/ 1409 h 260"/>
                <a:gd name="T98" fmla="*/ 1178 w 546"/>
                <a:gd name="T99" fmla="*/ 1442 h 260"/>
                <a:gd name="T100" fmla="*/ 1156 w 546"/>
                <a:gd name="T101" fmla="*/ 1492 h 260"/>
                <a:gd name="T102" fmla="*/ 1167 w 546"/>
                <a:gd name="T103" fmla="*/ 1627 h 260"/>
                <a:gd name="T104" fmla="*/ 1181 w 546"/>
                <a:gd name="T105" fmla="*/ 1641 h 260"/>
                <a:gd name="T106" fmla="*/ 1151 w 546"/>
                <a:gd name="T107" fmla="*/ 1769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E1E1E1"/>
            </a:solidFill>
            <a:ln w="3175">
              <a:solidFill>
                <a:srgbClr val="000000"/>
              </a:solidFill>
              <a:prstDash val="solid"/>
              <a:round/>
              <a:headEnd/>
              <a:tailEnd/>
            </a:ln>
          </p:spPr>
          <p:txBody>
            <a:bodyPr/>
            <a:lstStyle/>
            <a:p>
              <a:endParaRPr lang="en-US"/>
            </a:p>
          </p:txBody>
        </p:sp>
        <p:sp>
          <p:nvSpPr>
            <p:cNvPr id="36290" name="Freeform 4736"/>
            <p:cNvSpPr>
              <a:spLocks/>
            </p:cNvSpPr>
            <p:nvPr/>
          </p:nvSpPr>
          <p:spPr bwMode="auto">
            <a:xfrm>
              <a:off x="286" y="1380"/>
              <a:ext cx="41" cy="27"/>
            </a:xfrm>
            <a:custGeom>
              <a:avLst/>
              <a:gdLst>
                <a:gd name="T0" fmla="*/ 92 w 37"/>
                <a:gd name="T1" fmla="*/ 32 h 22"/>
                <a:gd name="T2" fmla="*/ 89 w 37"/>
                <a:gd name="T3" fmla="*/ 32 h 22"/>
                <a:gd name="T4" fmla="*/ 89 w 37"/>
                <a:gd name="T5" fmla="*/ 21 h 22"/>
                <a:gd name="T6" fmla="*/ 89 w 37"/>
                <a:gd name="T7" fmla="*/ 21 h 22"/>
                <a:gd name="T8" fmla="*/ 75 w 37"/>
                <a:gd name="T9" fmla="*/ 0 h 22"/>
                <a:gd name="T10" fmla="*/ 71 w 37"/>
                <a:gd name="T11" fmla="*/ 21 h 22"/>
                <a:gd name="T12" fmla="*/ 58 w 37"/>
                <a:gd name="T13" fmla="*/ 21 h 22"/>
                <a:gd name="T14" fmla="*/ 41 w 37"/>
                <a:gd name="T15" fmla="*/ 32 h 22"/>
                <a:gd name="T16" fmla="*/ 27 w 37"/>
                <a:gd name="T17" fmla="*/ 75 h 22"/>
                <a:gd name="T18" fmla="*/ 27 w 37"/>
                <a:gd name="T19" fmla="*/ 32 h 22"/>
                <a:gd name="T20" fmla="*/ 0 w 37"/>
                <a:gd name="T21" fmla="*/ 75 h 22"/>
                <a:gd name="T22" fmla="*/ 0 w 37"/>
                <a:gd name="T23" fmla="*/ 108 h 22"/>
                <a:gd name="T24" fmla="*/ 2 w 37"/>
                <a:gd name="T25" fmla="*/ 92 h 22"/>
                <a:gd name="T26" fmla="*/ 4 w 37"/>
                <a:gd name="T27" fmla="*/ 92 h 22"/>
                <a:gd name="T28" fmla="*/ 0 w 37"/>
                <a:gd name="T29" fmla="*/ 139 h 22"/>
                <a:gd name="T30" fmla="*/ 18 w 37"/>
                <a:gd name="T31" fmla="*/ 108 h 22"/>
                <a:gd name="T32" fmla="*/ 58 w 37"/>
                <a:gd name="T33" fmla="*/ 61 h 22"/>
                <a:gd name="T34" fmla="*/ 71 w 37"/>
                <a:gd name="T35" fmla="*/ 61 h 22"/>
                <a:gd name="T36" fmla="*/ 92 w 37"/>
                <a:gd name="T37" fmla="*/ 32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E1E1E1"/>
            </a:solidFill>
            <a:ln w="3175">
              <a:solidFill>
                <a:srgbClr val="000000"/>
              </a:solidFill>
              <a:prstDash val="solid"/>
              <a:round/>
              <a:headEnd/>
              <a:tailEnd/>
            </a:ln>
          </p:spPr>
          <p:txBody>
            <a:bodyPr/>
            <a:lstStyle/>
            <a:p>
              <a:endParaRPr lang="en-US"/>
            </a:p>
          </p:txBody>
        </p:sp>
        <p:sp>
          <p:nvSpPr>
            <p:cNvPr id="36291" name="Freeform 4737"/>
            <p:cNvSpPr>
              <a:spLocks/>
            </p:cNvSpPr>
            <p:nvPr/>
          </p:nvSpPr>
          <p:spPr bwMode="auto">
            <a:xfrm>
              <a:off x="179" y="1266"/>
              <a:ext cx="38" cy="15"/>
            </a:xfrm>
            <a:custGeom>
              <a:avLst/>
              <a:gdLst>
                <a:gd name="T0" fmla="*/ 74 w 35"/>
                <a:gd name="T1" fmla="*/ 56 h 12"/>
                <a:gd name="T2" fmla="*/ 36 w 35"/>
                <a:gd name="T3" fmla="*/ 94 h 12"/>
                <a:gd name="T4" fmla="*/ 24 w 35"/>
                <a:gd name="T5" fmla="*/ 25 h 12"/>
                <a:gd name="T6" fmla="*/ 28 w 35"/>
                <a:gd name="T7" fmla="*/ 56 h 12"/>
                <a:gd name="T8" fmla="*/ 0 w 35"/>
                <a:gd name="T9" fmla="*/ 56 h 12"/>
                <a:gd name="T10" fmla="*/ 5 w 35"/>
                <a:gd name="T11" fmla="*/ 0 h 12"/>
                <a:gd name="T12" fmla="*/ 40 w 35"/>
                <a:gd name="T13" fmla="*/ 0 h 12"/>
                <a:gd name="T14" fmla="*/ 74 w 35"/>
                <a:gd name="T15" fmla="*/ 56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12">
                  <a:moveTo>
                    <a:pt x="35" y="7"/>
                  </a:moveTo>
                  <a:lnTo>
                    <a:pt x="17" y="12"/>
                  </a:lnTo>
                  <a:lnTo>
                    <a:pt x="12" y="3"/>
                  </a:lnTo>
                  <a:lnTo>
                    <a:pt x="14" y="7"/>
                  </a:lnTo>
                  <a:lnTo>
                    <a:pt x="0" y="7"/>
                  </a:lnTo>
                  <a:lnTo>
                    <a:pt x="5" y="0"/>
                  </a:lnTo>
                  <a:lnTo>
                    <a:pt x="19" y="0"/>
                  </a:lnTo>
                  <a:lnTo>
                    <a:pt x="35" y="7"/>
                  </a:lnTo>
                  <a:close/>
                </a:path>
              </a:pathLst>
            </a:custGeom>
            <a:solidFill>
              <a:srgbClr val="E1E1E1"/>
            </a:solidFill>
            <a:ln w="3175">
              <a:solidFill>
                <a:srgbClr val="000000"/>
              </a:solidFill>
              <a:prstDash val="solid"/>
              <a:round/>
              <a:headEnd/>
              <a:tailEnd/>
            </a:ln>
          </p:spPr>
          <p:txBody>
            <a:bodyPr/>
            <a:lstStyle/>
            <a:p>
              <a:endParaRPr lang="en-US"/>
            </a:p>
          </p:txBody>
        </p:sp>
        <p:sp>
          <p:nvSpPr>
            <p:cNvPr id="36292" name="Freeform 4738"/>
            <p:cNvSpPr>
              <a:spLocks/>
            </p:cNvSpPr>
            <p:nvPr/>
          </p:nvSpPr>
          <p:spPr bwMode="auto">
            <a:xfrm>
              <a:off x="559" y="1416"/>
              <a:ext cx="18" cy="31"/>
            </a:xfrm>
            <a:custGeom>
              <a:avLst/>
              <a:gdLst>
                <a:gd name="T0" fmla="*/ 26 w 16"/>
                <a:gd name="T1" fmla="*/ 109 h 26"/>
                <a:gd name="T2" fmla="*/ 20 w 16"/>
                <a:gd name="T3" fmla="*/ 125 h 26"/>
                <a:gd name="T4" fmla="*/ 20 w 16"/>
                <a:gd name="T5" fmla="*/ 104 h 26"/>
                <a:gd name="T6" fmla="*/ 0 w 16"/>
                <a:gd name="T7" fmla="*/ 76 h 26"/>
                <a:gd name="T8" fmla="*/ 20 w 16"/>
                <a:gd name="T9" fmla="*/ 76 h 26"/>
                <a:gd name="T10" fmla="*/ 26 w 16"/>
                <a:gd name="T11" fmla="*/ 60 h 26"/>
                <a:gd name="T12" fmla="*/ 14 w 16"/>
                <a:gd name="T13" fmla="*/ 60 h 26"/>
                <a:gd name="T14" fmla="*/ 26 w 16"/>
                <a:gd name="T15" fmla="*/ 35 h 26"/>
                <a:gd name="T16" fmla="*/ 26 w 16"/>
                <a:gd name="T17" fmla="*/ 0 h 26"/>
                <a:gd name="T18" fmla="*/ 42 w 16"/>
                <a:gd name="T19" fmla="*/ 0 h 26"/>
                <a:gd name="T20" fmla="*/ 47 w 16"/>
                <a:gd name="T21" fmla="*/ 60 h 26"/>
                <a:gd name="T22" fmla="*/ 42 w 16"/>
                <a:gd name="T23" fmla="*/ 60 h 26"/>
                <a:gd name="T24" fmla="*/ 42 w 16"/>
                <a:gd name="T25" fmla="*/ 72 h 26"/>
                <a:gd name="T26" fmla="*/ 26 w 16"/>
                <a:gd name="T27" fmla="*/ 109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prstDash val="solid"/>
              <a:round/>
              <a:headEnd/>
              <a:tailEnd/>
            </a:ln>
          </p:spPr>
          <p:txBody>
            <a:bodyPr/>
            <a:lstStyle/>
            <a:p>
              <a:endParaRPr lang="en-US"/>
            </a:p>
          </p:txBody>
        </p:sp>
        <p:sp>
          <p:nvSpPr>
            <p:cNvPr id="36293" name="Freeform 4739"/>
            <p:cNvSpPr>
              <a:spLocks/>
            </p:cNvSpPr>
            <p:nvPr/>
          </p:nvSpPr>
          <p:spPr bwMode="auto">
            <a:xfrm>
              <a:off x="569" y="1375"/>
              <a:ext cx="22" cy="25"/>
            </a:xfrm>
            <a:custGeom>
              <a:avLst/>
              <a:gdLst>
                <a:gd name="T0" fmla="*/ 66 w 19"/>
                <a:gd name="T1" fmla="*/ 60 h 21"/>
                <a:gd name="T2" fmla="*/ 52 w 19"/>
                <a:gd name="T3" fmla="*/ 71 h 21"/>
                <a:gd name="T4" fmla="*/ 0 w 19"/>
                <a:gd name="T5" fmla="*/ 104 h 21"/>
                <a:gd name="T6" fmla="*/ 19 w 19"/>
                <a:gd name="T7" fmla="*/ 76 h 21"/>
                <a:gd name="T8" fmla="*/ 52 w 19"/>
                <a:gd name="T9" fmla="*/ 0 h 21"/>
                <a:gd name="T10" fmla="*/ 69 w 19"/>
                <a:gd name="T11" fmla="*/ 2 h 21"/>
                <a:gd name="T12" fmla="*/ 66 w 19"/>
                <a:gd name="T13" fmla="*/ 6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prstDash val="solid"/>
              <a:round/>
              <a:headEnd/>
              <a:tailEnd/>
            </a:ln>
          </p:spPr>
          <p:txBody>
            <a:bodyPr/>
            <a:lstStyle/>
            <a:p>
              <a:endParaRPr lang="en-US"/>
            </a:p>
          </p:txBody>
        </p:sp>
        <p:sp>
          <p:nvSpPr>
            <p:cNvPr id="36294" name="Freeform 4740"/>
            <p:cNvSpPr>
              <a:spLocks/>
            </p:cNvSpPr>
            <p:nvPr/>
          </p:nvSpPr>
          <p:spPr bwMode="auto">
            <a:xfrm>
              <a:off x="163" y="1331"/>
              <a:ext cx="21" cy="11"/>
            </a:xfrm>
            <a:custGeom>
              <a:avLst/>
              <a:gdLst>
                <a:gd name="T0" fmla="*/ 46 w 19"/>
                <a:gd name="T1" fmla="*/ 17 h 10"/>
                <a:gd name="T2" fmla="*/ 28 w 19"/>
                <a:gd name="T3" fmla="*/ 23 h 10"/>
                <a:gd name="T4" fmla="*/ 0 w 19"/>
                <a:gd name="T5" fmla="*/ 17 h 10"/>
                <a:gd name="T6" fmla="*/ 46 w 19"/>
                <a:gd name="T7" fmla="*/ 0 h 10"/>
                <a:gd name="T8" fmla="*/ 46 w 19"/>
                <a:gd name="T9" fmla="*/ 1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0">
                  <a:moveTo>
                    <a:pt x="19" y="7"/>
                  </a:moveTo>
                  <a:lnTo>
                    <a:pt x="12" y="10"/>
                  </a:lnTo>
                  <a:lnTo>
                    <a:pt x="0" y="7"/>
                  </a:lnTo>
                  <a:lnTo>
                    <a:pt x="19" y="0"/>
                  </a:lnTo>
                  <a:lnTo>
                    <a:pt x="19" y="7"/>
                  </a:lnTo>
                  <a:close/>
                </a:path>
              </a:pathLst>
            </a:custGeom>
            <a:solidFill>
              <a:srgbClr val="E1E1E1"/>
            </a:solidFill>
            <a:ln w="3175">
              <a:solidFill>
                <a:srgbClr val="000000"/>
              </a:solidFill>
              <a:prstDash val="solid"/>
              <a:round/>
              <a:headEnd/>
              <a:tailEnd/>
            </a:ln>
          </p:spPr>
          <p:txBody>
            <a:bodyPr/>
            <a:lstStyle/>
            <a:p>
              <a:endParaRPr lang="en-US"/>
            </a:p>
          </p:txBody>
        </p:sp>
        <p:sp>
          <p:nvSpPr>
            <p:cNvPr id="36295" name="Freeform 4741"/>
            <p:cNvSpPr>
              <a:spLocks/>
            </p:cNvSpPr>
            <p:nvPr/>
          </p:nvSpPr>
          <p:spPr bwMode="auto">
            <a:xfrm>
              <a:off x="557" y="1375"/>
              <a:ext cx="20" cy="17"/>
            </a:xfrm>
            <a:custGeom>
              <a:avLst/>
              <a:gdLst>
                <a:gd name="T0" fmla="*/ 26 w 19"/>
                <a:gd name="T1" fmla="*/ 84 h 14"/>
                <a:gd name="T2" fmla="*/ 23 w 19"/>
                <a:gd name="T3" fmla="*/ 50 h 14"/>
                <a:gd name="T4" fmla="*/ 19 w 19"/>
                <a:gd name="T5" fmla="*/ 23 h 14"/>
                <a:gd name="T6" fmla="*/ 28 w 19"/>
                <a:gd name="T7" fmla="*/ 41 h 14"/>
                <a:gd name="T8" fmla="*/ 26 w 19"/>
                <a:gd name="T9" fmla="*/ 41 h 14"/>
                <a:gd name="T10" fmla="*/ 21 w 19"/>
                <a:gd name="T11" fmla="*/ 23 h 14"/>
                <a:gd name="T12" fmla="*/ 26 w 19"/>
                <a:gd name="T13" fmla="*/ 0 h 14"/>
                <a:gd name="T14" fmla="*/ 7 w 19"/>
                <a:gd name="T15" fmla="*/ 2 h 14"/>
                <a:gd name="T16" fmla="*/ 5 w 19"/>
                <a:gd name="T17" fmla="*/ 41 h 14"/>
                <a:gd name="T18" fmla="*/ 0 w 19"/>
                <a:gd name="T19" fmla="*/ 41 h 14"/>
                <a:gd name="T20" fmla="*/ 5 w 19"/>
                <a:gd name="T21" fmla="*/ 84 h 14"/>
                <a:gd name="T22" fmla="*/ 7 w 19"/>
                <a:gd name="T23" fmla="*/ 50 h 14"/>
                <a:gd name="T24" fmla="*/ 26 w 19"/>
                <a:gd name="T25" fmla="*/ 84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prstDash val="solid"/>
              <a:round/>
              <a:headEnd/>
              <a:tailEnd/>
            </a:ln>
          </p:spPr>
          <p:txBody>
            <a:bodyPr/>
            <a:lstStyle/>
            <a:p>
              <a:endParaRPr lang="en-US"/>
            </a:p>
          </p:txBody>
        </p:sp>
        <p:sp>
          <p:nvSpPr>
            <p:cNvPr id="36296" name="Freeform 4742"/>
            <p:cNvSpPr>
              <a:spLocks/>
            </p:cNvSpPr>
            <p:nvPr/>
          </p:nvSpPr>
          <p:spPr bwMode="auto">
            <a:xfrm>
              <a:off x="557" y="1392"/>
              <a:ext cx="10" cy="24"/>
            </a:xfrm>
            <a:custGeom>
              <a:avLst/>
              <a:gdLst>
                <a:gd name="T0" fmla="*/ 0 w 10"/>
                <a:gd name="T1" fmla="*/ 155 h 19"/>
                <a:gd name="T2" fmla="*/ 10 w 10"/>
                <a:gd name="T3" fmla="*/ 0 h 19"/>
                <a:gd name="T4" fmla="*/ 3 w 10"/>
                <a:gd name="T5" fmla="*/ 20 h 19"/>
                <a:gd name="T6" fmla="*/ 0 w 10"/>
                <a:gd name="T7" fmla="*/ 155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a:moveTo>
                    <a:pt x="0" y="19"/>
                  </a:moveTo>
                  <a:lnTo>
                    <a:pt x="10" y="0"/>
                  </a:lnTo>
                  <a:lnTo>
                    <a:pt x="3" y="2"/>
                  </a:lnTo>
                  <a:lnTo>
                    <a:pt x="0" y="19"/>
                  </a:lnTo>
                  <a:close/>
                </a:path>
              </a:pathLst>
            </a:custGeom>
            <a:solidFill>
              <a:srgbClr val="E1E1E1"/>
            </a:solidFill>
            <a:ln w="3175">
              <a:solidFill>
                <a:srgbClr val="000000"/>
              </a:solidFill>
              <a:prstDash val="solid"/>
              <a:round/>
              <a:headEnd/>
              <a:tailEnd/>
            </a:ln>
          </p:spPr>
          <p:txBody>
            <a:bodyPr/>
            <a:lstStyle/>
            <a:p>
              <a:endParaRPr lang="en-US"/>
            </a:p>
          </p:txBody>
        </p:sp>
        <p:sp>
          <p:nvSpPr>
            <p:cNvPr id="36297" name="Freeform 4743"/>
            <p:cNvSpPr>
              <a:spLocks/>
            </p:cNvSpPr>
            <p:nvPr/>
          </p:nvSpPr>
          <p:spPr bwMode="auto">
            <a:xfrm>
              <a:off x="575" y="1398"/>
              <a:ext cx="14" cy="14"/>
            </a:xfrm>
            <a:custGeom>
              <a:avLst/>
              <a:gdLst>
                <a:gd name="T0" fmla="*/ 48 w 12"/>
                <a:gd name="T1" fmla="*/ 60 h 11"/>
                <a:gd name="T2" fmla="*/ 48 w 12"/>
                <a:gd name="T3" fmla="*/ 36 h 11"/>
                <a:gd name="T4" fmla="*/ 21 w 12"/>
                <a:gd name="T5" fmla="*/ 0 h 11"/>
                <a:gd name="T6" fmla="*/ 0 w 12"/>
                <a:gd name="T7" fmla="*/ 76 h 11"/>
                <a:gd name="T8" fmla="*/ 21 w 12"/>
                <a:gd name="T9" fmla="*/ 97 h 11"/>
                <a:gd name="T10" fmla="*/ 29 w 12"/>
                <a:gd name="T11" fmla="*/ 60 h 11"/>
                <a:gd name="T12" fmla="*/ 48 w 12"/>
                <a:gd name="T13" fmla="*/ 6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prstDash val="solid"/>
              <a:round/>
              <a:headEnd/>
              <a:tailEnd/>
            </a:ln>
          </p:spPr>
          <p:txBody>
            <a:bodyPr/>
            <a:lstStyle/>
            <a:p>
              <a:endParaRPr lang="en-US"/>
            </a:p>
          </p:txBody>
        </p:sp>
        <p:sp>
          <p:nvSpPr>
            <p:cNvPr id="36298" name="Freeform 4744"/>
            <p:cNvSpPr>
              <a:spLocks/>
            </p:cNvSpPr>
            <p:nvPr/>
          </p:nvSpPr>
          <p:spPr bwMode="auto">
            <a:xfrm>
              <a:off x="563" y="1403"/>
              <a:ext cx="12" cy="15"/>
            </a:xfrm>
            <a:custGeom>
              <a:avLst/>
              <a:gdLst>
                <a:gd name="T0" fmla="*/ 12 w 12"/>
                <a:gd name="T1" fmla="*/ 39 h 12"/>
                <a:gd name="T2" fmla="*/ 0 w 12"/>
                <a:gd name="T3" fmla="*/ 94 h 12"/>
                <a:gd name="T4" fmla="*/ 7 w 12"/>
                <a:gd name="T5" fmla="*/ 0 h 12"/>
                <a:gd name="T6" fmla="*/ 12 w 12"/>
                <a:gd name="T7" fmla="*/ 39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5"/>
                  </a:moveTo>
                  <a:lnTo>
                    <a:pt x="0" y="12"/>
                  </a:lnTo>
                  <a:lnTo>
                    <a:pt x="7" y="0"/>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36299" name="Freeform 4745"/>
            <p:cNvSpPr>
              <a:spLocks/>
            </p:cNvSpPr>
            <p:nvPr/>
          </p:nvSpPr>
          <p:spPr bwMode="auto">
            <a:xfrm>
              <a:off x="1319" y="1740"/>
              <a:ext cx="36" cy="13"/>
            </a:xfrm>
            <a:custGeom>
              <a:avLst/>
              <a:gdLst>
                <a:gd name="T0" fmla="*/ 73 w 33"/>
                <a:gd name="T1" fmla="*/ 0 h 10"/>
                <a:gd name="T2" fmla="*/ 49 w 33"/>
                <a:gd name="T3" fmla="*/ 35 h 10"/>
                <a:gd name="T4" fmla="*/ 57 w 33"/>
                <a:gd name="T5" fmla="*/ 0 h 10"/>
                <a:gd name="T6" fmla="*/ 0 w 33"/>
                <a:gd name="T7" fmla="*/ 108 h 10"/>
                <a:gd name="T8" fmla="*/ 35 w 33"/>
                <a:gd name="T9" fmla="*/ 60 h 10"/>
                <a:gd name="T10" fmla="*/ 73 w 33"/>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prstDash val="solid"/>
              <a:round/>
              <a:headEnd/>
              <a:tailEnd/>
            </a:ln>
          </p:spPr>
          <p:txBody>
            <a:bodyPr/>
            <a:lstStyle/>
            <a:p>
              <a:endParaRPr lang="en-US"/>
            </a:p>
          </p:txBody>
        </p:sp>
        <p:sp>
          <p:nvSpPr>
            <p:cNvPr id="36300" name="Freeform 4746"/>
            <p:cNvSpPr>
              <a:spLocks/>
            </p:cNvSpPr>
            <p:nvPr/>
          </p:nvSpPr>
          <p:spPr bwMode="auto">
            <a:xfrm>
              <a:off x="2223" y="2036"/>
              <a:ext cx="144" cy="152"/>
            </a:xfrm>
            <a:custGeom>
              <a:avLst/>
              <a:gdLst>
                <a:gd name="T0" fmla="*/ 0 w 130"/>
                <a:gd name="T1" fmla="*/ 760 h 123"/>
                <a:gd name="T2" fmla="*/ 0 w 130"/>
                <a:gd name="T3" fmla="*/ 829 h 123"/>
                <a:gd name="T4" fmla="*/ 0 w 130"/>
                <a:gd name="T5" fmla="*/ 760 h 123"/>
                <a:gd name="T6" fmla="*/ 22 w 130"/>
                <a:gd name="T7" fmla="*/ 622 h 123"/>
                <a:gd name="T8" fmla="*/ 52 w 130"/>
                <a:gd name="T9" fmla="*/ 481 h 123"/>
                <a:gd name="T10" fmla="*/ 41 w 130"/>
                <a:gd name="T11" fmla="*/ 481 h 123"/>
                <a:gd name="T12" fmla="*/ 71 w 130"/>
                <a:gd name="T13" fmla="*/ 383 h 123"/>
                <a:gd name="T14" fmla="*/ 89 w 130"/>
                <a:gd name="T15" fmla="*/ 285 h 123"/>
                <a:gd name="T16" fmla="*/ 100 w 130"/>
                <a:gd name="T17" fmla="*/ 208 h 123"/>
                <a:gd name="T18" fmla="*/ 132 w 130"/>
                <a:gd name="T19" fmla="*/ 122 h 123"/>
                <a:gd name="T20" fmla="*/ 153 w 130"/>
                <a:gd name="T21" fmla="*/ 0 h 123"/>
                <a:gd name="T22" fmla="*/ 204 w 130"/>
                <a:gd name="T23" fmla="*/ 0 h 123"/>
                <a:gd name="T24" fmla="*/ 236 w 130"/>
                <a:gd name="T25" fmla="*/ 0 h 123"/>
                <a:gd name="T26" fmla="*/ 281 w 130"/>
                <a:gd name="T27" fmla="*/ 0 h 123"/>
                <a:gd name="T28" fmla="*/ 327 w 130"/>
                <a:gd name="T29" fmla="*/ 0 h 123"/>
                <a:gd name="T30" fmla="*/ 327 w 130"/>
                <a:gd name="T31" fmla="*/ 49 h 123"/>
                <a:gd name="T32" fmla="*/ 327 w 130"/>
                <a:gd name="T33" fmla="*/ 208 h 123"/>
                <a:gd name="T34" fmla="*/ 296 w 130"/>
                <a:gd name="T35" fmla="*/ 208 h 123"/>
                <a:gd name="T36" fmla="*/ 261 w 130"/>
                <a:gd name="T37" fmla="*/ 208 h 123"/>
                <a:gd name="T38" fmla="*/ 229 w 130"/>
                <a:gd name="T39" fmla="*/ 208 h 123"/>
                <a:gd name="T40" fmla="*/ 204 w 130"/>
                <a:gd name="T41" fmla="*/ 208 h 123"/>
                <a:gd name="T42" fmla="*/ 193 w 130"/>
                <a:gd name="T43" fmla="*/ 350 h 123"/>
                <a:gd name="T44" fmla="*/ 193 w 130"/>
                <a:gd name="T45" fmla="*/ 512 h 123"/>
                <a:gd name="T46" fmla="*/ 157 w 130"/>
                <a:gd name="T47" fmla="*/ 561 h 123"/>
                <a:gd name="T48" fmla="*/ 153 w 130"/>
                <a:gd name="T49" fmla="*/ 665 h 123"/>
                <a:gd name="T50" fmla="*/ 153 w 130"/>
                <a:gd name="T51" fmla="*/ 760 h 123"/>
                <a:gd name="T52" fmla="*/ 119 w 130"/>
                <a:gd name="T53" fmla="*/ 760 h 123"/>
                <a:gd name="T54" fmla="*/ 75 w 130"/>
                <a:gd name="T55" fmla="*/ 760 h 123"/>
                <a:gd name="T56" fmla="*/ 41 w 130"/>
                <a:gd name="T57" fmla="*/ 760 h 123"/>
                <a:gd name="T58" fmla="*/ 0 w 130"/>
                <a:gd name="T59" fmla="*/ 760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prstDash val="solid"/>
              <a:round/>
              <a:headEnd/>
              <a:tailEnd/>
            </a:ln>
          </p:spPr>
          <p:txBody>
            <a:bodyPr/>
            <a:lstStyle/>
            <a:p>
              <a:endParaRPr lang="en-US"/>
            </a:p>
          </p:txBody>
        </p:sp>
        <p:sp>
          <p:nvSpPr>
            <p:cNvPr id="36301" name="Freeform 4747"/>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1270">
              <a:solidFill>
                <a:srgbClr val="000000"/>
              </a:solidFill>
              <a:prstDash val="solid"/>
              <a:round/>
              <a:headEnd/>
              <a:tailEnd/>
            </a:ln>
          </p:spPr>
          <p:txBody>
            <a:bodyPr/>
            <a:lstStyle/>
            <a:p>
              <a:endParaRPr lang="en-US"/>
            </a:p>
          </p:txBody>
        </p:sp>
        <p:sp>
          <p:nvSpPr>
            <p:cNvPr id="36302" name="Freeform 4748"/>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1270">
              <a:solidFill>
                <a:srgbClr val="000000"/>
              </a:solidFill>
              <a:prstDash val="solid"/>
              <a:round/>
              <a:headEnd/>
              <a:tailEnd/>
            </a:ln>
          </p:spPr>
          <p:txBody>
            <a:bodyPr/>
            <a:lstStyle/>
            <a:p>
              <a:endParaRPr lang="en-US"/>
            </a:p>
          </p:txBody>
        </p:sp>
        <p:sp>
          <p:nvSpPr>
            <p:cNvPr id="31183" name="Oval 4749"/>
            <p:cNvSpPr>
              <a:spLocks noChangeArrowheads="1"/>
            </p:cNvSpPr>
            <p:nvPr/>
          </p:nvSpPr>
          <p:spPr bwMode="auto">
            <a:xfrm flipV="1">
              <a:off x="4328" y="2593"/>
              <a:ext cx="38" cy="34"/>
            </a:xfrm>
            <a:prstGeom prst="ellipse">
              <a:avLst/>
            </a:prstGeom>
            <a:noFill/>
            <a:ln w="6350">
              <a:solidFill>
                <a:srgbClr val="0033CC"/>
              </a:solidFill>
              <a:round/>
              <a:headEnd/>
              <a:tailEnd/>
            </a:ln>
            <a:effectLst/>
            <a:extLst>
              <a:ext uri="{909E8E84-426E-40DD-AFC4-6F175D3DCCD1}">
                <a14:hiddenFill xmlns:a14="http://schemas.microsoft.com/office/drawing/2010/main">
                  <a:solidFill>
                    <a:srgbClr val="E1E1E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36304" name="Freeform 4750"/>
            <p:cNvSpPr>
              <a:spLocks/>
            </p:cNvSpPr>
            <p:nvPr/>
          </p:nvSpPr>
          <p:spPr bwMode="auto">
            <a:xfrm>
              <a:off x="2810" y="1633"/>
              <a:ext cx="70" cy="90"/>
            </a:xfrm>
            <a:custGeom>
              <a:avLst/>
              <a:gdLst>
                <a:gd name="T0" fmla="*/ 26 w 62"/>
                <a:gd name="T1" fmla="*/ 17 h 90"/>
                <a:gd name="T2" fmla="*/ 26 w 62"/>
                <a:gd name="T3" fmla="*/ 17 h 90"/>
                <a:gd name="T4" fmla="*/ 16 w 62"/>
                <a:gd name="T5" fmla="*/ 20 h 90"/>
                <a:gd name="T6" fmla="*/ 16 w 62"/>
                <a:gd name="T7" fmla="*/ 26 h 90"/>
                <a:gd name="T8" fmla="*/ 26 w 62"/>
                <a:gd name="T9" fmla="*/ 26 h 90"/>
                <a:gd name="T10" fmla="*/ 26 w 62"/>
                <a:gd name="T11" fmla="*/ 28 h 90"/>
                <a:gd name="T12" fmla="*/ 26 w 62"/>
                <a:gd name="T13" fmla="*/ 32 h 90"/>
                <a:gd name="T14" fmla="*/ 16 w 62"/>
                <a:gd name="T15" fmla="*/ 35 h 90"/>
                <a:gd name="T16" fmla="*/ 16 w 62"/>
                <a:gd name="T17" fmla="*/ 38 h 90"/>
                <a:gd name="T18" fmla="*/ 26 w 62"/>
                <a:gd name="T19" fmla="*/ 38 h 90"/>
                <a:gd name="T20" fmla="*/ 42 w 62"/>
                <a:gd name="T21" fmla="*/ 43 h 90"/>
                <a:gd name="T22" fmla="*/ 26 w 62"/>
                <a:gd name="T23" fmla="*/ 47 h 90"/>
                <a:gd name="T24" fmla="*/ 42 w 62"/>
                <a:gd name="T25" fmla="*/ 49 h 90"/>
                <a:gd name="T26" fmla="*/ 26 w 62"/>
                <a:gd name="T27" fmla="*/ 61 h 90"/>
                <a:gd name="T28" fmla="*/ 26 w 62"/>
                <a:gd name="T29" fmla="*/ 57 h 90"/>
                <a:gd name="T30" fmla="*/ 37 w 62"/>
                <a:gd name="T31" fmla="*/ 62 h 90"/>
                <a:gd name="T32" fmla="*/ 37 w 62"/>
                <a:gd name="T33" fmla="*/ 60 h 90"/>
                <a:gd name="T34" fmla="*/ 37 w 62"/>
                <a:gd name="T35" fmla="*/ 62 h 90"/>
                <a:gd name="T36" fmla="*/ 29 w 62"/>
                <a:gd name="T37" fmla="*/ 65 h 90"/>
                <a:gd name="T38" fmla="*/ 37 w 62"/>
                <a:gd name="T39" fmla="*/ 65 h 90"/>
                <a:gd name="T40" fmla="*/ 38 w 62"/>
                <a:gd name="T41" fmla="*/ 63 h 90"/>
                <a:gd name="T42" fmla="*/ 38 w 62"/>
                <a:gd name="T43" fmla="*/ 68 h 90"/>
                <a:gd name="T44" fmla="*/ 38 w 62"/>
                <a:gd name="T45" fmla="*/ 71 h 90"/>
                <a:gd name="T46" fmla="*/ 43 w 62"/>
                <a:gd name="T47" fmla="*/ 71 h 90"/>
                <a:gd name="T48" fmla="*/ 55 w 62"/>
                <a:gd name="T49" fmla="*/ 74 h 90"/>
                <a:gd name="T50" fmla="*/ 49 w 62"/>
                <a:gd name="T51" fmla="*/ 75 h 90"/>
                <a:gd name="T52" fmla="*/ 77 w 62"/>
                <a:gd name="T53" fmla="*/ 79 h 90"/>
                <a:gd name="T54" fmla="*/ 86 w 62"/>
                <a:gd name="T55" fmla="*/ 90 h 90"/>
                <a:gd name="T56" fmla="*/ 98 w 62"/>
                <a:gd name="T57" fmla="*/ 90 h 90"/>
                <a:gd name="T58" fmla="*/ 98 w 62"/>
                <a:gd name="T59" fmla="*/ 88 h 90"/>
                <a:gd name="T60" fmla="*/ 113 w 62"/>
                <a:gd name="T61" fmla="*/ 84 h 90"/>
                <a:gd name="T62" fmla="*/ 119 w 62"/>
                <a:gd name="T63" fmla="*/ 88 h 90"/>
                <a:gd name="T64" fmla="*/ 128 w 62"/>
                <a:gd name="T65" fmla="*/ 81 h 90"/>
                <a:gd name="T66" fmla="*/ 134 w 62"/>
                <a:gd name="T67" fmla="*/ 81 h 90"/>
                <a:gd name="T68" fmla="*/ 147 w 62"/>
                <a:gd name="T69" fmla="*/ 84 h 90"/>
                <a:gd name="T70" fmla="*/ 147 w 62"/>
                <a:gd name="T71" fmla="*/ 81 h 90"/>
                <a:gd name="T72" fmla="*/ 160 w 62"/>
                <a:gd name="T73" fmla="*/ 81 h 90"/>
                <a:gd name="T74" fmla="*/ 178 w 62"/>
                <a:gd name="T75" fmla="*/ 88 h 90"/>
                <a:gd name="T76" fmla="*/ 185 w 62"/>
                <a:gd name="T77" fmla="*/ 84 h 90"/>
                <a:gd name="T78" fmla="*/ 167 w 62"/>
                <a:gd name="T79" fmla="*/ 75 h 90"/>
                <a:gd name="T80" fmla="*/ 185 w 62"/>
                <a:gd name="T81" fmla="*/ 67 h 90"/>
                <a:gd name="T82" fmla="*/ 167 w 62"/>
                <a:gd name="T83" fmla="*/ 52 h 90"/>
                <a:gd name="T84" fmla="*/ 167 w 62"/>
                <a:gd name="T85" fmla="*/ 41 h 90"/>
                <a:gd name="T86" fmla="*/ 167 w 62"/>
                <a:gd name="T87" fmla="*/ 32 h 90"/>
                <a:gd name="T88" fmla="*/ 158 w 62"/>
                <a:gd name="T89" fmla="*/ 28 h 90"/>
                <a:gd name="T90" fmla="*/ 141 w 62"/>
                <a:gd name="T91" fmla="*/ 28 h 90"/>
                <a:gd name="T92" fmla="*/ 119 w 62"/>
                <a:gd name="T93" fmla="*/ 26 h 90"/>
                <a:gd name="T94" fmla="*/ 55 w 62"/>
                <a:gd name="T95" fmla="*/ 0 h 90"/>
                <a:gd name="T96" fmla="*/ 0 w 62"/>
                <a:gd name="T97" fmla="*/ 2 h 90"/>
                <a:gd name="T98" fmla="*/ 2 w 62"/>
                <a:gd name="T99" fmla="*/ 11 h 90"/>
                <a:gd name="T100" fmla="*/ 16 w 62"/>
                <a:gd name="T101" fmla="*/ 15 h 90"/>
                <a:gd name="T102" fmla="*/ 2 w 62"/>
                <a:gd name="T103" fmla="*/ 15 h 90"/>
                <a:gd name="T104" fmla="*/ 16 w 62"/>
                <a:gd name="T105" fmla="*/ 15 h 90"/>
                <a:gd name="T106" fmla="*/ 26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prstDash val="solid"/>
              <a:round/>
              <a:headEnd/>
              <a:tailEnd/>
            </a:ln>
          </p:spPr>
          <p:txBody>
            <a:bodyPr/>
            <a:lstStyle/>
            <a:p>
              <a:endParaRPr lang="en-US"/>
            </a:p>
          </p:txBody>
        </p:sp>
        <p:sp>
          <p:nvSpPr>
            <p:cNvPr id="36305" name="Freeform 4751"/>
            <p:cNvSpPr>
              <a:spLocks/>
            </p:cNvSpPr>
            <p:nvPr/>
          </p:nvSpPr>
          <p:spPr bwMode="auto">
            <a:xfrm>
              <a:off x="2893" y="2129"/>
              <a:ext cx="295" cy="333"/>
            </a:xfrm>
            <a:custGeom>
              <a:avLst/>
              <a:gdLst>
                <a:gd name="T0" fmla="*/ 45 w 290"/>
                <a:gd name="T1" fmla="*/ 101 h 322"/>
                <a:gd name="T2" fmla="*/ 63 w 290"/>
                <a:gd name="T3" fmla="*/ 65 h 322"/>
                <a:gd name="T4" fmla="*/ 190 w 290"/>
                <a:gd name="T5" fmla="*/ 36 h 322"/>
                <a:gd name="T6" fmla="*/ 190 w 290"/>
                <a:gd name="T7" fmla="*/ 36 h 322"/>
                <a:gd name="T8" fmla="*/ 241 w 290"/>
                <a:gd name="T9" fmla="*/ 43 h 322"/>
                <a:gd name="T10" fmla="*/ 253 w 290"/>
                <a:gd name="T11" fmla="*/ 29 h 322"/>
                <a:gd name="T12" fmla="*/ 266 w 290"/>
                <a:gd name="T13" fmla="*/ 7 h 322"/>
                <a:gd name="T14" fmla="*/ 289 w 290"/>
                <a:gd name="T15" fmla="*/ 13 h 322"/>
                <a:gd name="T16" fmla="*/ 311 w 290"/>
                <a:gd name="T17" fmla="*/ 65 h 322"/>
                <a:gd name="T18" fmla="*/ 317 w 290"/>
                <a:gd name="T19" fmla="*/ 137 h 322"/>
                <a:gd name="T20" fmla="*/ 323 w 290"/>
                <a:gd name="T21" fmla="*/ 174 h 322"/>
                <a:gd name="T22" fmla="*/ 304 w 290"/>
                <a:gd name="T23" fmla="*/ 228 h 322"/>
                <a:gd name="T24" fmla="*/ 297 w 290"/>
                <a:gd name="T25" fmla="*/ 291 h 322"/>
                <a:gd name="T26" fmla="*/ 273 w 290"/>
                <a:gd name="T27" fmla="*/ 373 h 322"/>
                <a:gd name="T28" fmla="*/ 259 w 290"/>
                <a:gd name="T29" fmla="*/ 408 h 322"/>
                <a:gd name="T30" fmla="*/ 203 w 290"/>
                <a:gd name="T31" fmla="*/ 369 h 322"/>
                <a:gd name="T32" fmla="*/ 185 w 290"/>
                <a:gd name="T33" fmla="*/ 388 h 322"/>
                <a:gd name="T34" fmla="*/ 182 w 290"/>
                <a:gd name="T35" fmla="*/ 393 h 322"/>
                <a:gd name="T36" fmla="*/ 176 w 290"/>
                <a:gd name="T37" fmla="*/ 388 h 322"/>
                <a:gd name="T38" fmla="*/ 164 w 290"/>
                <a:gd name="T39" fmla="*/ 394 h 322"/>
                <a:gd name="T40" fmla="*/ 160 w 290"/>
                <a:gd name="T41" fmla="*/ 400 h 322"/>
                <a:gd name="T42" fmla="*/ 155 w 290"/>
                <a:gd name="T43" fmla="*/ 401 h 322"/>
                <a:gd name="T44" fmla="*/ 138 w 290"/>
                <a:gd name="T45" fmla="*/ 405 h 322"/>
                <a:gd name="T46" fmla="*/ 71 w 290"/>
                <a:gd name="T47" fmla="*/ 408 h 322"/>
                <a:gd name="T48" fmla="*/ 60 w 290"/>
                <a:gd name="T49" fmla="*/ 422 h 322"/>
                <a:gd name="T50" fmla="*/ 68 w 290"/>
                <a:gd name="T51" fmla="*/ 408 h 322"/>
                <a:gd name="T52" fmla="*/ 146 w 290"/>
                <a:gd name="T53" fmla="*/ 407 h 322"/>
                <a:gd name="T54" fmla="*/ 196 w 290"/>
                <a:gd name="T55" fmla="*/ 380 h 322"/>
                <a:gd name="T56" fmla="*/ 253 w 290"/>
                <a:gd name="T57" fmla="*/ 407 h 322"/>
                <a:gd name="T58" fmla="*/ 218 w 290"/>
                <a:gd name="T59" fmla="*/ 351 h 322"/>
                <a:gd name="T60" fmla="*/ 136 w 290"/>
                <a:gd name="T61" fmla="*/ 411 h 322"/>
                <a:gd name="T62" fmla="*/ 68 w 290"/>
                <a:gd name="T63" fmla="*/ 408 h 322"/>
                <a:gd name="T64" fmla="*/ 39 w 290"/>
                <a:gd name="T65" fmla="*/ 435 h 322"/>
                <a:gd name="T66" fmla="*/ 39 w 290"/>
                <a:gd name="T67" fmla="*/ 392 h 322"/>
                <a:gd name="T68" fmla="*/ 18 w 290"/>
                <a:gd name="T69" fmla="*/ 355 h 322"/>
                <a:gd name="T70" fmla="*/ 6 w 290"/>
                <a:gd name="T71" fmla="*/ 320 h 322"/>
                <a:gd name="T72" fmla="*/ 6 w 290"/>
                <a:gd name="T73" fmla="*/ 291 h 322"/>
                <a:gd name="T74" fmla="*/ 12 w 290"/>
                <a:gd name="T75" fmla="*/ 273 h 322"/>
                <a:gd name="T76" fmla="*/ 18 w 290"/>
                <a:gd name="T77" fmla="*/ 237 h 322"/>
                <a:gd name="T78" fmla="*/ 45 w 290"/>
                <a:gd name="T79" fmla="*/ 228 h 322"/>
                <a:gd name="T80" fmla="*/ 45 w 290"/>
                <a:gd name="T81" fmla="*/ 174 h 322"/>
                <a:gd name="T82" fmla="*/ 45 w 290"/>
                <a:gd name="T83" fmla="*/ 109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E1E1E1"/>
            </a:solidFill>
            <a:ln w="3175">
              <a:solidFill>
                <a:srgbClr val="000000"/>
              </a:solidFill>
              <a:prstDash val="solid"/>
              <a:round/>
              <a:headEnd/>
              <a:tailEnd/>
            </a:ln>
          </p:spPr>
          <p:txBody>
            <a:bodyPr/>
            <a:lstStyle/>
            <a:p>
              <a:endParaRPr lang="en-US"/>
            </a:p>
          </p:txBody>
        </p:sp>
        <p:sp>
          <p:nvSpPr>
            <p:cNvPr id="36306" name="Freeform 4752"/>
            <p:cNvSpPr>
              <a:spLocks/>
            </p:cNvSpPr>
            <p:nvPr/>
          </p:nvSpPr>
          <p:spPr bwMode="auto">
            <a:xfrm>
              <a:off x="2935" y="2394"/>
              <a:ext cx="217" cy="177"/>
            </a:xfrm>
            <a:custGeom>
              <a:avLst/>
              <a:gdLst>
                <a:gd name="T0" fmla="*/ 23 w 209"/>
                <a:gd name="T1" fmla="*/ 16 h 198"/>
                <a:gd name="T2" fmla="*/ 106 w 209"/>
                <a:gd name="T3" fmla="*/ 17 h 198"/>
                <a:gd name="T4" fmla="*/ 151 w 209"/>
                <a:gd name="T5" fmla="*/ 13 h 198"/>
                <a:gd name="T6" fmla="*/ 202 w 209"/>
                <a:gd name="T7" fmla="*/ 2 h 198"/>
                <a:gd name="T8" fmla="*/ 243 w 209"/>
                <a:gd name="T9" fmla="*/ 17 h 198"/>
                <a:gd name="T10" fmla="*/ 248 w 209"/>
                <a:gd name="T11" fmla="*/ 17 h 198"/>
                <a:gd name="T12" fmla="*/ 216 w 209"/>
                <a:gd name="T13" fmla="*/ 33 h 198"/>
                <a:gd name="T14" fmla="*/ 224 w 209"/>
                <a:gd name="T15" fmla="*/ 35 h 198"/>
                <a:gd name="T16" fmla="*/ 250 w 209"/>
                <a:gd name="T17" fmla="*/ 40 h 198"/>
                <a:gd name="T18" fmla="*/ 257 w 209"/>
                <a:gd name="T19" fmla="*/ 46 h 198"/>
                <a:gd name="T20" fmla="*/ 275 w 209"/>
                <a:gd name="T21" fmla="*/ 54 h 198"/>
                <a:gd name="T22" fmla="*/ 284 w 209"/>
                <a:gd name="T23" fmla="*/ 54 h 198"/>
                <a:gd name="T24" fmla="*/ 293 w 209"/>
                <a:gd name="T25" fmla="*/ 63 h 198"/>
                <a:gd name="T26" fmla="*/ 250 w 209"/>
                <a:gd name="T27" fmla="*/ 63 h 198"/>
                <a:gd name="T28" fmla="*/ 242 w 209"/>
                <a:gd name="T29" fmla="*/ 64 h 198"/>
                <a:gd name="T30" fmla="*/ 233 w 209"/>
                <a:gd name="T31" fmla="*/ 70 h 198"/>
                <a:gd name="T32" fmla="*/ 208 w 209"/>
                <a:gd name="T33" fmla="*/ 70 h 198"/>
                <a:gd name="T34" fmla="*/ 191 w 209"/>
                <a:gd name="T35" fmla="*/ 70 h 198"/>
                <a:gd name="T36" fmla="*/ 191 w 209"/>
                <a:gd name="T37" fmla="*/ 70 h 198"/>
                <a:gd name="T38" fmla="*/ 174 w 209"/>
                <a:gd name="T39" fmla="*/ 70 h 198"/>
                <a:gd name="T40" fmla="*/ 166 w 209"/>
                <a:gd name="T41" fmla="*/ 72 h 198"/>
                <a:gd name="T42" fmla="*/ 148 w 209"/>
                <a:gd name="T43" fmla="*/ 67 h 198"/>
                <a:gd name="T44" fmla="*/ 133 w 209"/>
                <a:gd name="T45" fmla="*/ 63 h 198"/>
                <a:gd name="T46" fmla="*/ 123 w 209"/>
                <a:gd name="T47" fmla="*/ 64 h 198"/>
                <a:gd name="T48" fmla="*/ 106 w 209"/>
                <a:gd name="T49" fmla="*/ 64 h 198"/>
                <a:gd name="T50" fmla="*/ 90 w 209"/>
                <a:gd name="T51" fmla="*/ 58 h 198"/>
                <a:gd name="T52" fmla="*/ 81 w 209"/>
                <a:gd name="T53" fmla="*/ 58 h 198"/>
                <a:gd name="T54" fmla="*/ 81 w 209"/>
                <a:gd name="T55" fmla="*/ 54 h 198"/>
                <a:gd name="T56" fmla="*/ 64 w 209"/>
                <a:gd name="T57" fmla="*/ 48 h 198"/>
                <a:gd name="T58" fmla="*/ 58 w 209"/>
                <a:gd name="T59" fmla="*/ 46 h 198"/>
                <a:gd name="T60" fmla="*/ 31 w 209"/>
                <a:gd name="T61" fmla="*/ 38 h 198"/>
                <a:gd name="T62" fmla="*/ 31 w 209"/>
                <a:gd name="T63" fmla="*/ 35 h 198"/>
                <a:gd name="T64" fmla="*/ 29 w 209"/>
                <a:gd name="T65" fmla="*/ 33 h 198"/>
                <a:gd name="T66" fmla="*/ 3 w 209"/>
                <a:gd name="T67" fmla="*/ 30 h 198"/>
                <a:gd name="T68" fmla="*/ 3 w 209"/>
                <a:gd name="T69" fmla="*/ 27 h 198"/>
                <a:gd name="T70" fmla="*/ 0 w 209"/>
                <a:gd name="T71" fmla="*/ 26 h 198"/>
                <a:gd name="T72" fmla="*/ 24 w 209"/>
                <a:gd name="T73" fmla="*/ 17 h 198"/>
                <a:gd name="T74" fmla="*/ 29 w 209"/>
                <a:gd name="T75" fmla="*/ 16 h 198"/>
                <a:gd name="T76" fmla="*/ 59 w 209"/>
                <a:gd name="T77" fmla="*/ 16 h 198"/>
                <a:gd name="T78" fmla="*/ 69 w 209"/>
                <a:gd name="T79" fmla="*/ 17 h 198"/>
                <a:gd name="T80" fmla="*/ 94 w 209"/>
                <a:gd name="T81" fmla="*/ 18 h 198"/>
                <a:gd name="T82" fmla="*/ 117 w 209"/>
                <a:gd name="T83" fmla="*/ 16 h 198"/>
                <a:gd name="T84" fmla="*/ 145 w 209"/>
                <a:gd name="T85" fmla="*/ 13 h 198"/>
                <a:gd name="T86" fmla="*/ 174 w 209"/>
                <a:gd name="T87" fmla="*/ 9 h 198"/>
                <a:gd name="T88" fmla="*/ 204 w 209"/>
                <a:gd name="T89" fmla="*/ 2 h 198"/>
                <a:gd name="T90" fmla="*/ 242 w 209"/>
                <a:gd name="T91" fmla="*/ 16 h 198"/>
                <a:gd name="T92" fmla="*/ 228 w 209"/>
                <a:gd name="T93" fmla="*/ 12 h 198"/>
                <a:gd name="T94" fmla="*/ 200 w 209"/>
                <a:gd name="T95" fmla="*/ 0 h 198"/>
                <a:gd name="T96" fmla="*/ 166 w 209"/>
                <a:gd name="T97" fmla="*/ 11 h 198"/>
                <a:gd name="T98" fmla="*/ 104 w 209"/>
                <a:gd name="T99" fmla="*/ 17 h 198"/>
                <a:gd name="T100" fmla="*/ 87 w 209"/>
                <a:gd name="T101" fmla="*/ 18 h 198"/>
                <a:gd name="T102" fmla="*/ 24 w 209"/>
                <a:gd name="T103" fmla="*/ 17 h 198"/>
                <a:gd name="T104" fmla="*/ 3 w 209"/>
                <a:gd name="T105" fmla="*/ 24 h 198"/>
                <a:gd name="T106" fmla="*/ 23 w 209"/>
                <a:gd name="T107" fmla="*/ 16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198">
                  <a:moveTo>
                    <a:pt x="14" y="44"/>
                  </a:moveTo>
                  <a:lnTo>
                    <a:pt x="76" y="48"/>
                  </a:lnTo>
                  <a:lnTo>
                    <a:pt x="108" y="36"/>
                  </a:lnTo>
                  <a:lnTo>
                    <a:pt x="144" y="2"/>
                  </a:lnTo>
                  <a:lnTo>
                    <a:pt x="173" y="45"/>
                  </a:lnTo>
                  <a:lnTo>
                    <a:pt x="177" y="48"/>
                  </a:lnTo>
                  <a:lnTo>
                    <a:pt x="154" y="89"/>
                  </a:lnTo>
                  <a:lnTo>
                    <a:pt x="160" y="96"/>
                  </a:lnTo>
                  <a:lnTo>
                    <a:pt x="178" y="110"/>
                  </a:lnTo>
                  <a:lnTo>
                    <a:pt x="184" y="126"/>
                  </a:lnTo>
                  <a:lnTo>
                    <a:pt x="196" y="147"/>
                  </a:lnTo>
                  <a:lnTo>
                    <a:pt x="203" y="147"/>
                  </a:lnTo>
                  <a:lnTo>
                    <a:pt x="209" y="169"/>
                  </a:lnTo>
                  <a:lnTo>
                    <a:pt x="178" y="169"/>
                  </a:lnTo>
                  <a:lnTo>
                    <a:pt x="172" y="176"/>
                  </a:lnTo>
                  <a:lnTo>
                    <a:pt x="166" y="190"/>
                  </a:lnTo>
                  <a:lnTo>
                    <a:pt x="148" y="190"/>
                  </a:lnTo>
                  <a:lnTo>
                    <a:pt x="136" y="190"/>
                  </a:lnTo>
                  <a:lnTo>
                    <a:pt x="124" y="190"/>
                  </a:lnTo>
                  <a:lnTo>
                    <a:pt x="118" y="198"/>
                  </a:lnTo>
                  <a:lnTo>
                    <a:pt x="106" y="184"/>
                  </a:lnTo>
                  <a:lnTo>
                    <a:pt x="94" y="169"/>
                  </a:lnTo>
                  <a:lnTo>
                    <a:pt x="88" y="176"/>
                  </a:lnTo>
                  <a:lnTo>
                    <a:pt x="76" y="176"/>
                  </a:lnTo>
                  <a:lnTo>
                    <a:pt x="64" y="161"/>
                  </a:lnTo>
                  <a:lnTo>
                    <a:pt x="58" y="161"/>
                  </a:lnTo>
                  <a:lnTo>
                    <a:pt x="58" y="147"/>
                  </a:lnTo>
                  <a:lnTo>
                    <a:pt x="46" y="132"/>
                  </a:lnTo>
                  <a:lnTo>
                    <a:pt x="40" y="126"/>
                  </a:lnTo>
                  <a:lnTo>
                    <a:pt x="22" y="104"/>
                  </a:lnTo>
                  <a:lnTo>
                    <a:pt x="22" y="96"/>
                  </a:lnTo>
                  <a:lnTo>
                    <a:pt x="20" y="91"/>
                  </a:lnTo>
                  <a:lnTo>
                    <a:pt x="3" y="81"/>
                  </a:lnTo>
                  <a:lnTo>
                    <a:pt x="3" y="75"/>
                  </a:lnTo>
                  <a:lnTo>
                    <a:pt x="0" y="71"/>
                  </a:lnTo>
                  <a:lnTo>
                    <a:pt x="15" y="45"/>
                  </a:lnTo>
                  <a:lnTo>
                    <a:pt x="20" y="44"/>
                  </a:lnTo>
                  <a:lnTo>
                    <a:pt x="41" y="44"/>
                  </a:lnTo>
                  <a:lnTo>
                    <a:pt x="50" y="45"/>
                  </a:lnTo>
                  <a:lnTo>
                    <a:pt x="67" y="49"/>
                  </a:lnTo>
                  <a:lnTo>
                    <a:pt x="84" y="44"/>
                  </a:lnTo>
                  <a:lnTo>
                    <a:pt x="104" y="36"/>
                  </a:lnTo>
                  <a:lnTo>
                    <a:pt x="124" y="22"/>
                  </a:lnTo>
                  <a:lnTo>
                    <a:pt x="145" y="2"/>
                  </a:lnTo>
                  <a:lnTo>
                    <a:pt x="172" y="44"/>
                  </a:lnTo>
                  <a:lnTo>
                    <a:pt x="163" y="31"/>
                  </a:lnTo>
                  <a:lnTo>
                    <a:pt x="143" y="0"/>
                  </a:lnTo>
                  <a:lnTo>
                    <a:pt x="118" y="29"/>
                  </a:lnTo>
                  <a:lnTo>
                    <a:pt x="74" y="48"/>
                  </a:lnTo>
                  <a:lnTo>
                    <a:pt x="62" y="49"/>
                  </a:lnTo>
                  <a:lnTo>
                    <a:pt x="15" y="45"/>
                  </a:lnTo>
                  <a:lnTo>
                    <a:pt x="3" y="65"/>
                  </a:lnTo>
                  <a:lnTo>
                    <a:pt x="14" y="44"/>
                  </a:lnTo>
                  <a:close/>
                </a:path>
              </a:pathLst>
            </a:custGeom>
            <a:solidFill>
              <a:srgbClr val="E1E1E1"/>
            </a:solidFill>
            <a:ln w="3175">
              <a:solidFill>
                <a:srgbClr val="000000"/>
              </a:solidFill>
              <a:prstDash val="solid"/>
              <a:round/>
              <a:headEnd/>
              <a:tailEnd/>
            </a:ln>
          </p:spPr>
          <p:txBody>
            <a:bodyPr/>
            <a:lstStyle/>
            <a:p>
              <a:endParaRPr lang="en-US"/>
            </a:p>
          </p:txBody>
        </p:sp>
        <p:sp>
          <p:nvSpPr>
            <p:cNvPr id="36307" name="Freeform 4753"/>
            <p:cNvSpPr>
              <a:spLocks/>
            </p:cNvSpPr>
            <p:nvPr/>
          </p:nvSpPr>
          <p:spPr bwMode="auto">
            <a:xfrm>
              <a:off x="1691" y="919"/>
              <a:ext cx="703" cy="418"/>
            </a:xfrm>
            <a:custGeom>
              <a:avLst/>
              <a:gdLst>
                <a:gd name="T0" fmla="*/ 138 w 694"/>
                <a:gd name="T1" fmla="*/ 857 h 371"/>
                <a:gd name="T2" fmla="*/ 162 w 694"/>
                <a:gd name="T3" fmla="*/ 839 h 371"/>
                <a:gd name="T4" fmla="*/ 144 w 694"/>
                <a:gd name="T5" fmla="*/ 892 h 371"/>
                <a:gd name="T6" fmla="*/ 156 w 694"/>
                <a:gd name="T7" fmla="*/ 926 h 371"/>
                <a:gd name="T8" fmla="*/ 168 w 694"/>
                <a:gd name="T9" fmla="*/ 980 h 371"/>
                <a:gd name="T10" fmla="*/ 168 w 694"/>
                <a:gd name="T11" fmla="*/ 1016 h 371"/>
                <a:gd name="T12" fmla="*/ 186 w 694"/>
                <a:gd name="T13" fmla="*/ 1032 h 371"/>
                <a:gd name="T14" fmla="*/ 218 w 694"/>
                <a:gd name="T15" fmla="*/ 1049 h 371"/>
                <a:gd name="T16" fmla="*/ 231 w 694"/>
                <a:gd name="T17" fmla="*/ 1068 h 371"/>
                <a:gd name="T18" fmla="*/ 249 w 694"/>
                <a:gd name="T19" fmla="*/ 1049 h 371"/>
                <a:gd name="T20" fmla="*/ 261 w 694"/>
                <a:gd name="T21" fmla="*/ 1016 h 371"/>
                <a:gd name="T22" fmla="*/ 267 w 694"/>
                <a:gd name="T23" fmla="*/ 963 h 371"/>
                <a:gd name="T24" fmla="*/ 290 w 694"/>
                <a:gd name="T25" fmla="*/ 906 h 371"/>
                <a:gd name="T26" fmla="*/ 306 w 694"/>
                <a:gd name="T27" fmla="*/ 875 h 371"/>
                <a:gd name="T28" fmla="*/ 341 w 694"/>
                <a:gd name="T29" fmla="*/ 790 h 371"/>
                <a:gd name="T30" fmla="*/ 398 w 694"/>
                <a:gd name="T31" fmla="*/ 772 h 371"/>
                <a:gd name="T32" fmla="*/ 457 w 694"/>
                <a:gd name="T33" fmla="*/ 669 h 371"/>
                <a:gd name="T34" fmla="*/ 559 w 694"/>
                <a:gd name="T35" fmla="*/ 632 h 371"/>
                <a:gd name="T36" fmla="*/ 524 w 694"/>
                <a:gd name="T37" fmla="*/ 561 h 371"/>
                <a:gd name="T38" fmla="*/ 566 w 694"/>
                <a:gd name="T39" fmla="*/ 510 h 371"/>
                <a:gd name="T40" fmla="*/ 591 w 694"/>
                <a:gd name="T41" fmla="*/ 561 h 371"/>
                <a:gd name="T42" fmla="*/ 612 w 694"/>
                <a:gd name="T43" fmla="*/ 510 h 371"/>
                <a:gd name="T44" fmla="*/ 572 w 694"/>
                <a:gd name="T45" fmla="*/ 455 h 371"/>
                <a:gd name="T46" fmla="*/ 552 w 694"/>
                <a:gd name="T47" fmla="*/ 438 h 371"/>
                <a:gd name="T48" fmla="*/ 591 w 694"/>
                <a:gd name="T49" fmla="*/ 403 h 371"/>
                <a:gd name="T50" fmla="*/ 632 w 694"/>
                <a:gd name="T51" fmla="*/ 386 h 371"/>
                <a:gd name="T52" fmla="*/ 646 w 694"/>
                <a:gd name="T53" fmla="*/ 331 h 371"/>
                <a:gd name="T54" fmla="*/ 639 w 694"/>
                <a:gd name="T55" fmla="*/ 297 h 371"/>
                <a:gd name="T56" fmla="*/ 685 w 694"/>
                <a:gd name="T57" fmla="*/ 261 h 371"/>
                <a:gd name="T58" fmla="*/ 646 w 694"/>
                <a:gd name="T59" fmla="*/ 212 h 371"/>
                <a:gd name="T60" fmla="*/ 705 w 694"/>
                <a:gd name="T61" fmla="*/ 124 h 371"/>
                <a:gd name="T62" fmla="*/ 746 w 694"/>
                <a:gd name="T63" fmla="*/ 88 h 371"/>
                <a:gd name="T64" fmla="*/ 653 w 694"/>
                <a:gd name="T65" fmla="*/ 69 h 371"/>
                <a:gd name="T66" fmla="*/ 538 w 694"/>
                <a:gd name="T67" fmla="*/ 69 h 371"/>
                <a:gd name="T68" fmla="*/ 531 w 694"/>
                <a:gd name="T69" fmla="*/ 18 h 371"/>
                <a:gd name="T70" fmla="*/ 443 w 694"/>
                <a:gd name="T71" fmla="*/ 18 h 371"/>
                <a:gd name="T72" fmla="*/ 428 w 694"/>
                <a:gd name="T73" fmla="*/ 37 h 371"/>
                <a:gd name="T74" fmla="*/ 323 w 694"/>
                <a:gd name="T75" fmla="*/ 53 h 371"/>
                <a:gd name="T76" fmla="*/ 243 w 694"/>
                <a:gd name="T77" fmla="*/ 69 h 371"/>
                <a:gd name="T78" fmla="*/ 156 w 694"/>
                <a:gd name="T79" fmla="*/ 88 h 371"/>
                <a:gd name="T80" fmla="*/ 6 w 694"/>
                <a:gd name="T81" fmla="*/ 192 h 371"/>
                <a:gd name="T82" fmla="*/ 75 w 694"/>
                <a:gd name="T83" fmla="*/ 229 h 371"/>
                <a:gd name="T84" fmla="*/ 30 w 694"/>
                <a:gd name="T85" fmla="*/ 261 h 371"/>
                <a:gd name="T86" fmla="*/ 93 w 694"/>
                <a:gd name="T87" fmla="*/ 281 h 371"/>
                <a:gd name="T88" fmla="*/ 168 w 694"/>
                <a:gd name="T89" fmla="*/ 370 h 371"/>
                <a:gd name="T90" fmla="*/ 156 w 694"/>
                <a:gd name="T91" fmla="*/ 473 h 371"/>
                <a:gd name="T92" fmla="*/ 192 w 694"/>
                <a:gd name="T93" fmla="*/ 473 h 371"/>
                <a:gd name="T94" fmla="*/ 192 w 694"/>
                <a:gd name="T95" fmla="*/ 510 h 371"/>
                <a:gd name="T96" fmla="*/ 162 w 694"/>
                <a:gd name="T97" fmla="*/ 530 h 371"/>
                <a:gd name="T98" fmla="*/ 200 w 694"/>
                <a:gd name="T99" fmla="*/ 614 h 371"/>
                <a:gd name="T100" fmla="*/ 180 w 694"/>
                <a:gd name="T101" fmla="*/ 650 h 371"/>
                <a:gd name="T102" fmla="*/ 150 w 694"/>
                <a:gd name="T103" fmla="*/ 669 h 371"/>
                <a:gd name="T104" fmla="*/ 180 w 694"/>
                <a:gd name="T105" fmla="*/ 685 h 371"/>
                <a:gd name="T106" fmla="*/ 180 w 694"/>
                <a:gd name="T107" fmla="*/ 721 h 371"/>
                <a:gd name="T108" fmla="*/ 144 w 694"/>
                <a:gd name="T109" fmla="*/ 739 h 371"/>
                <a:gd name="T110" fmla="*/ 130 w 694"/>
                <a:gd name="T111" fmla="*/ 772 h 371"/>
                <a:gd name="T112" fmla="*/ 168 w 694"/>
                <a:gd name="T113" fmla="*/ 790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3CC"/>
            </a:solidFill>
            <a:ln w="9525">
              <a:solidFill>
                <a:srgbClr val="000000"/>
              </a:solidFill>
              <a:prstDash val="solid"/>
              <a:round/>
              <a:headEnd/>
              <a:tailEnd/>
            </a:ln>
          </p:spPr>
          <p:txBody>
            <a:bodyPr/>
            <a:lstStyle/>
            <a:p>
              <a:endParaRPr lang="en-US"/>
            </a:p>
          </p:txBody>
        </p:sp>
      </p:grpSp>
    </p:spTree>
    <p:extLst>
      <p:ext uri="{BB962C8B-B14F-4D97-AF65-F5344CB8AC3E}">
        <p14:creationId xmlns:p14="http://schemas.microsoft.com/office/powerpoint/2010/main" val="4220072782"/>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274638"/>
            <a:ext cx="8229600" cy="1143000"/>
          </a:xfrm>
        </p:spPr>
        <p:txBody>
          <a:bodyPr/>
          <a:lstStyle/>
          <a:p>
            <a:pPr eaLnBrk="1" hangingPunct="1"/>
            <a:r>
              <a:rPr lang="fr-CH" altLang="en-US" dirty="0">
                <a:ea typeface="ＭＳ Ｐゴシック" pitchFamily="34" charset="-128"/>
              </a:rPr>
              <a:t>Accessions</a:t>
            </a:r>
            <a:endParaRPr lang="en-US" altLang="en-US" dirty="0">
              <a:ea typeface="ＭＳ Ｐゴシック" pitchFamily="34" charset="-128"/>
            </a:endParaRPr>
          </a:p>
        </p:txBody>
      </p:sp>
      <p:sp>
        <p:nvSpPr>
          <p:cNvPr id="243715" name="Rectangle 3"/>
          <p:cNvSpPr>
            <a:spLocks noGrp="1" noChangeArrowheads="1"/>
          </p:cNvSpPr>
          <p:nvPr>
            <p:ph type="body" idx="4294967295"/>
          </p:nvPr>
        </p:nvSpPr>
        <p:spPr>
          <a:xfrm>
            <a:off x="914400" y="1341438"/>
            <a:ext cx="8229600" cy="4895850"/>
          </a:xfrm>
        </p:spPr>
        <p:txBody>
          <a:bodyPr/>
          <a:lstStyle/>
          <a:p>
            <a:pPr>
              <a:buClr>
                <a:schemeClr val="tx2"/>
              </a:buClr>
              <a:defRPr/>
            </a:pPr>
            <a:r>
              <a:rPr lang="en-US" dirty="0" smtClean="0">
                <a:effectLst>
                  <a:outerShdw blurRad="38100" dist="38100" dir="2700000" algn="tl">
                    <a:srgbClr val="C0C0C0"/>
                  </a:outerShdw>
                </a:effectLst>
                <a:ea typeface="+mn-ea"/>
              </a:rPr>
              <a:t>2012: Montenegro, Tajikistan, Tunisia</a:t>
            </a:r>
          </a:p>
          <a:p>
            <a:pPr>
              <a:buClr>
                <a:schemeClr val="tx2"/>
              </a:buClr>
              <a:defRPr/>
            </a:pPr>
            <a:r>
              <a:rPr lang="en-US" dirty="0" smtClean="0">
                <a:effectLst>
                  <a:outerShdw blurRad="38100" dist="38100" dir="2700000" algn="tl">
                    <a:srgbClr val="C0C0C0"/>
                  </a:outerShdw>
                </a:effectLst>
                <a:ea typeface="+mn-ea"/>
              </a:rPr>
              <a:t>2013: Brunei Darussalam</a:t>
            </a:r>
          </a:p>
          <a:p>
            <a:pPr>
              <a:buClr>
                <a:schemeClr val="tx2"/>
              </a:buClr>
              <a:defRPr/>
            </a:pPr>
            <a:r>
              <a:rPr lang="en-US" dirty="0" smtClean="0">
                <a:effectLst>
                  <a:outerShdw blurRad="38100" dist="38100" dir="2700000" algn="tl">
                    <a:srgbClr val="C0C0C0"/>
                  </a:outerShdw>
                </a:effectLst>
                <a:ea typeface="+mn-ea"/>
              </a:rPr>
              <a:t>2014. Republic of Korea</a:t>
            </a:r>
          </a:p>
          <a:p>
            <a:pPr>
              <a:buClr>
                <a:schemeClr val="tx2"/>
              </a:buClr>
              <a:defRPr/>
            </a:pPr>
            <a:endParaRPr lang="en-US" dirty="0" smtClean="0">
              <a:ea typeface="+mn-ea"/>
            </a:endParaRPr>
          </a:p>
          <a:p>
            <a:pPr eaLnBrk="1" hangingPunct="1">
              <a:defRPr/>
            </a:pPr>
            <a:r>
              <a:rPr lang="en-US" dirty="0" smtClean="0">
                <a:ea typeface="+mn-ea"/>
              </a:rPr>
              <a:t>Future accessions?</a:t>
            </a:r>
          </a:p>
          <a:p>
            <a:pPr lvl="1" eaLnBrk="1" hangingPunct="1">
              <a:defRPr/>
            </a:pPr>
            <a:r>
              <a:rPr lang="en-US" dirty="0" smtClean="0"/>
              <a:t>China, Japan and USA</a:t>
            </a:r>
          </a:p>
          <a:p>
            <a:pPr lvl="1" eaLnBrk="1" hangingPunct="1">
              <a:defRPr/>
            </a:pPr>
            <a:r>
              <a:rPr lang="en-US" dirty="0" smtClean="0"/>
              <a:t>Russian Federation and Belarus</a:t>
            </a:r>
          </a:p>
          <a:p>
            <a:pPr lvl="1" eaLnBrk="1" hangingPunct="1">
              <a:defRPr/>
            </a:pPr>
            <a:r>
              <a:rPr lang="en-US" dirty="0" smtClean="0"/>
              <a:t>ASEAN countries by 2015</a:t>
            </a:r>
          </a:p>
          <a:p>
            <a:pPr lvl="1" eaLnBrk="1" hangingPunct="1">
              <a:defRPr/>
            </a:pPr>
            <a:r>
              <a:rPr lang="en-US" dirty="0" smtClean="0"/>
              <a:t>Barbados and Trinidad &amp; Tobago </a:t>
            </a:r>
          </a:p>
          <a:p>
            <a:pPr lvl="1" eaLnBrk="1" hangingPunct="1">
              <a:defRPr/>
            </a:pPr>
            <a:r>
              <a:rPr lang="en-US" dirty="0" smtClean="0"/>
              <a:t>Madagascar and Morocco</a:t>
            </a:r>
          </a:p>
        </p:txBody>
      </p:sp>
    </p:spTree>
    <p:extLst>
      <p:ext uri="{BB962C8B-B14F-4D97-AF65-F5344CB8AC3E}">
        <p14:creationId xmlns:p14="http://schemas.microsoft.com/office/powerpoint/2010/main" val="2062488447"/>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txBox="1">
            <a:spLocks noChangeArrowheads="1"/>
          </p:cNvSpPr>
          <p:nvPr/>
        </p:nvSpPr>
        <p:spPr bwMode="auto">
          <a:xfrm>
            <a:off x="190500" y="22225"/>
            <a:ext cx="838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charset="0"/>
                <a:ea typeface="ＭＳ Ｐゴシック" charset="0"/>
                <a:cs typeface="Arial" charset="0"/>
              </a:defRPr>
            </a:lvl1pPr>
            <a:lvl2pPr>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eaLnBrk="0" hangingPunct="0">
              <a:defRPr sz="2400">
                <a:solidFill>
                  <a:schemeClr val="tx1"/>
                </a:solidFill>
                <a:latin typeface="Arial" charset="0"/>
                <a:ea typeface="Arial" charset="0"/>
                <a:cs typeface="Arial" charset="0"/>
              </a:defRPr>
            </a:lvl6pPr>
            <a:lvl7pPr eaLnBrk="0" hangingPunct="0">
              <a:defRPr sz="2400">
                <a:solidFill>
                  <a:schemeClr val="tx1"/>
                </a:solidFill>
                <a:latin typeface="Arial" charset="0"/>
                <a:ea typeface="Arial" charset="0"/>
                <a:cs typeface="Arial" charset="0"/>
              </a:defRPr>
            </a:lvl7pPr>
            <a:lvl8pPr eaLnBrk="0" hangingPunct="0">
              <a:defRPr sz="2400">
                <a:solidFill>
                  <a:schemeClr val="tx1"/>
                </a:solidFill>
                <a:latin typeface="Arial" charset="0"/>
                <a:ea typeface="Arial" charset="0"/>
                <a:cs typeface="Arial" charset="0"/>
              </a:defRPr>
            </a:lvl8pPr>
            <a:lvl9pPr eaLnBrk="0" hangingPunct="0">
              <a:defRPr sz="2400">
                <a:solidFill>
                  <a:schemeClr val="tx1"/>
                </a:solidFill>
                <a:latin typeface="Arial" charset="0"/>
                <a:ea typeface="Arial" charset="0"/>
                <a:cs typeface="Arial" charset="0"/>
              </a:defRPr>
            </a:lvl9pPr>
          </a:lstStyle>
          <a:p>
            <a:pPr eaLnBrk="0" hangingPunct="0">
              <a:spcBef>
                <a:spcPct val="0"/>
              </a:spcBef>
              <a:defRPr/>
            </a:pPr>
            <a:r>
              <a:rPr lang="en-US" sz="3600" dirty="0">
                <a:solidFill>
                  <a:srgbClr val="00408C"/>
                </a:solidFill>
                <a:latin typeface="+mj-lt"/>
                <a:ea typeface="ＭＳ Ｐゴシック" pitchFamily="34" charset="-128"/>
                <a:cs typeface="+mj-cs"/>
              </a:rPr>
              <a:t>Foreseen Expansion</a:t>
            </a:r>
          </a:p>
        </p:txBody>
      </p:sp>
      <p:sp>
        <p:nvSpPr>
          <p:cNvPr id="32771" name="Rectangle 3"/>
          <p:cNvSpPr txBox="1">
            <a:spLocks noChangeArrowheads="1"/>
          </p:cNvSpPr>
          <p:nvPr/>
        </p:nvSpPr>
        <p:spPr bwMode="auto">
          <a:xfrm>
            <a:off x="3708400" y="6165850"/>
            <a:ext cx="367347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2857500" algn="l"/>
              </a:tabLst>
              <a:defRPr sz="2400">
                <a:solidFill>
                  <a:schemeClr val="tx1"/>
                </a:solidFill>
                <a:latin typeface="Arial" charset="0"/>
                <a:ea typeface="ＭＳ Ｐゴシック" charset="0"/>
                <a:cs typeface="Arial" charset="0"/>
              </a:defRPr>
            </a:lvl1pPr>
            <a:lvl2pPr>
              <a:tabLst>
                <a:tab pos="2857500" algn="l"/>
              </a:tabLst>
              <a:defRPr sz="2400">
                <a:solidFill>
                  <a:schemeClr val="tx1"/>
                </a:solidFill>
                <a:latin typeface="Arial" charset="0"/>
                <a:ea typeface="Arial" charset="0"/>
                <a:cs typeface="Arial" charset="0"/>
              </a:defRPr>
            </a:lvl2pPr>
            <a:lvl3pPr>
              <a:tabLst>
                <a:tab pos="2857500" algn="l"/>
              </a:tabLst>
              <a:defRPr sz="2400">
                <a:solidFill>
                  <a:schemeClr val="tx1"/>
                </a:solidFill>
                <a:latin typeface="Arial" charset="0"/>
                <a:ea typeface="Arial" charset="0"/>
                <a:cs typeface="Arial" charset="0"/>
              </a:defRPr>
            </a:lvl3pPr>
            <a:lvl4pPr>
              <a:tabLst>
                <a:tab pos="2857500" algn="l"/>
              </a:tabLst>
              <a:defRPr sz="2400">
                <a:solidFill>
                  <a:schemeClr val="tx1"/>
                </a:solidFill>
                <a:latin typeface="Arial" charset="0"/>
                <a:ea typeface="Arial" charset="0"/>
                <a:cs typeface="Arial" charset="0"/>
              </a:defRPr>
            </a:lvl4pPr>
            <a:lvl5pPr>
              <a:tabLst>
                <a:tab pos="2857500" algn="l"/>
              </a:tabLst>
              <a:defRPr sz="2400">
                <a:solidFill>
                  <a:schemeClr val="tx1"/>
                </a:solidFill>
                <a:latin typeface="Arial" charset="0"/>
                <a:ea typeface="Arial" charset="0"/>
                <a:cs typeface="Arial" charset="0"/>
              </a:defRPr>
            </a:lvl5pPr>
            <a:lvl6pPr eaLnBrk="0" hangingPunct="0">
              <a:tabLst>
                <a:tab pos="2857500" algn="l"/>
              </a:tabLst>
              <a:defRPr sz="2400">
                <a:solidFill>
                  <a:schemeClr val="tx1"/>
                </a:solidFill>
                <a:latin typeface="Arial" charset="0"/>
                <a:ea typeface="Arial" charset="0"/>
                <a:cs typeface="Arial" charset="0"/>
              </a:defRPr>
            </a:lvl6pPr>
            <a:lvl7pPr eaLnBrk="0" hangingPunct="0">
              <a:tabLst>
                <a:tab pos="2857500" algn="l"/>
              </a:tabLst>
              <a:defRPr sz="2400">
                <a:solidFill>
                  <a:schemeClr val="tx1"/>
                </a:solidFill>
                <a:latin typeface="Arial" charset="0"/>
                <a:ea typeface="Arial" charset="0"/>
                <a:cs typeface="Arial" charset="0"/>
              </a:defRPr>
            </a:lvl7pPr>
            <a:lvl8pPr eaLnBrk="0" hangingPunct="0">
              <a:tabLst>
                <a:tab pos="2857500" algn="l"/>
              </a:tabLst>
              <a:defRPr sz="2400">
                <a:solidFill>
                  <a:schemeClr val="tx1"/>
                </a:solidFill>
                <a:latin typeface="Arial" charset="0"/>
                <a:ea typeface="Arial" charset="0"/>
                <a:cs typeface="Arial" charset="0"/>
              </a:defRPr>
            </a:lvl8pPr>
            <a:lvl9pPr eaLnBrk="0" hangingPunct="0">
              <a:tabLst>
                <a:tab pos="2857500" algn="l"/>
              </a:tabLst>
              <a:defRPr sz="2400">
                <a:solidFill>
                  <a:schemeClr val="tx1"/>
                </a:solidFill>
                <a:latin typeface="Arial" charset="0"/>
                <a:ea typeface="Arial" charset="0"/>
                <a:cs typeface="Arial" charset="0"/>
              </a:defRPr>
            </a:lvl9pPr>
          </a:lstStyle>
          <a:p>
            <a:pPr eaLnBrk="0" hangingPunct="0">
              <a:spcBef>
                <a:spcPct val="0"/>
              </a:spcBef>
              <a:defRPr/>
            </a:pPr>
            <a:r>
              <a:rPr lang="en-US" sz="2600" smtClean="0">
                <a:solidFill>
                  <a:srgbClr val="0000FF"/>
                </a:solidFill>
              </a:rPr>
              <a:t>Coming Soon!</a:t>
            </a:r>
          </a:p>
        </p:txBody>
      </p:sp>
      <p:sp>
        <p:nvSpPr>
          <p:cNvPr id="37892" name="Line 4"/>
          <p:cNvSpPr>
            <a:spLocks noChangeShapeType="1"/>
          </p:cNvSpPr>
          <p:nvPr/>
        </p:nvSpPr>
        <p:spPr bwMode="auto">
          <a:xfrm>
            <a:off x="-1154113" y="9952038"/>
            <a:ext cx="5624513"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nvGrpSpPr>
          <p:cNvPr id="37893" name="Group 5"/>
          <p:cNvGrpSpPr>
            <a:grpSpLocks/>
          </p:cNvGrpSpPr>
          <p:nvPr/>
        </p:nvGrpSpPr>
        <p:grpSpPr bwMode="auto">
          <a:xfrm>
            <a:off x="-252413" y="1196975"/>
            <a:ext cx="10009188" cy="5105400"/>
            <a:chOff x="113" y="935"/>
            <a:chExt cx="5534" cy="2916"/>
          </a:xfrm>
        </p:grpSpPr>
        <p:sp>
          <p:nvSpPr>
            <p:cNvPr id="37896" name="Freeform 6"/>
            <p:cNvSpPr>
              <a:spLocks/>
            </p:cNvSpPr>
            <p:nvPr/>
          </p:nvSpPr>
          <p:spPr bwMode="auto">
            <a:xfrm>
              <a:off x="1488" y="3804"/>
              <a:ext cx="65" cy="47"/>
            </a:xfrm>
            <a:custGeom>
              <a:avLst/>
              <a:gdLst>
                <a:gd name="T0" fmla="*/ 55 w 59"/>
                <a:gd name="T1" fmla="*/ 967 h 38"/>
                <a:gd name="T2" fmla="*/ 0 w 59"/>
                <a:gd name="T3" fmla="*/ 0 h 38"/>
                <a:gd name="T4" fmla="*/ 67 w 59"/>
                <a:gd name="T5" fmla="*/ 2630 h 38"/>
                <a:gd name="T6" fmla="*/ 150 w 59"/>
                <a:gd name="T7" fmla="*/ 5033 h 38"/>
                <a:gd name="T8" fmla="*/ 350 w 59"/>
                <a:gd name="T9" fmla="*/ 5033 h 38"/>
                <a:gd name="T10" fmla="*/ 548 w 59"/>
                <a:gd name="T11" fmla="*/ 5033 h 38"/>
                <a:gd name="T12" fmla="*/ 527 w 59"/>
                <a:gd name="T13" fmla="*/ 4411 h 38"/>
                <a:gd name="T14" fmla="*/ 243 w 59"/>
                <a:gd name="T15" fmla="*/ 3253 h 38"/>
                <a:gd name="T16" fmla="*/ 55 w 59"/>
                <a:gd name="T17" fmla="*/ 96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38"/>
                <a:gd name="T29" fmla="*/ 59 w 59"/>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round/>
              <a:headEnd/>
              <a:tailEnd/>
            </a:ln>
          </p:spPr>
          <p:txBody>
            <a:bodyPr/>
            <a:lstStyle/>
            <a:p>
              <a:endParaRPr lang="en-US"/>
            </a:p>
          </p:txBody>
        </p:sp>
        <p:sp>
          <p:nvSpPr>
            <p:cNvPr id="37897" name="Freeform 7"/>
            <p:cNvSpPr>
              <a:spLocks/>
            </p:cNvSpPr>
            <p:nvPr/>
          </p:nvSpPr>
          <p:spPr bwMode="auto">
            <a:xfrm>
              <a:off x="1452" y="3802"/>
              <a:ext cx="53" cy="49"/>
            </a:xfrm>
            <a:custGeom>
              <a:avLst/>
              <a:gdLst>
                <a:gd name="T0" fmla="*/ 485 w 47"/>
                <a:gd name="T1" fmla="*/ 2 h 40"/>
                <a:gd name="T2" fmla="*/ 598 w 47"/>
                <a:gd name="T3" fmla="*/ 2269 h 40"/>
                <a:gd name="T4" fmla="*/ 759 w 47"/>
                <a:gd name="T5" fmla="*/ 4216 h 40"/>
                <a:gd name="T6" fmla="*/ 674 w 47"/>
                <a:gd name="T7" fmla="*/ 4216 h 40"/>
                <a:gd name="T8" fmla="*/ 592 w 47"/>
                <a:gd name="T9" fmla="*/ 4216 h 40"/>
                <a:gd name="T10" fmla="*/ 291 w 47"/>
                <a:gd name="T11" fmla="*/ 3847 h 40"/>
                <a:gd name="T12" fmla="*/ 228 w 47"/>
                <a:gd name="T13" fmla="*/ 3847 h 40"/>
                <a:gd name="T14" fmla="*/ 0 w 47"/>
                <a:gd name="T15" fmla="*/ 3766 h 40"/>
                <a:gd name="T16" fmla="*/ 3 w 47"/>
                <a:gd name="T17" fmla="*/ 3766 h 40"/>
                <a:gd name="T18" fmla="*/ 202 w 47"/>
                <a:gd name="T19" fmla="*/ 3442 h 40"/>
                <a:gd name="T20" fmla="*/ 258 w 47"/>
                <a:gd name="T21" fmla="*/ 3766 h 40"/>
                <a:gd name="T22" fmla="*/ 328 w 47"/>
                <a:gd name="T23" fmla="*/ 3766 h 40"/>
                <a:gd name="T24" fmla="*/ 202 w 47"/>
                <a:gd name="T25" fmla="*/ 3140 h 40"/>
                <a:gd name="T26" fmla="*/ 370 w 47"/>
                <a:gd name="T27" fmla="*/ 3442 h 40"/>
                <a:gd name="T28" fmla="*/ 416 w 47"/>
                <a:gd name="T29" fmla="*/ 3442 h 40"/>
                <a:gd name="T30" fmla="*/ 592 w 47"/>
                <a:gd name="T31" fmla="*/ 3766 h 40"/>
                <a:gd name="T32" fmla="*/ 598 w 47"/>
                <a:gd name="T33" fmla="*/ 3766 h 40"/>
                <a:gd name="T34" fmla="*/ 291 w 47"/>
                <a:gd name="T35" fmla="*/ 2403 h 40"/>
                <a:gd name="T36" fmla="*/ 416 w 47"/>
                <a:gd name="T37" fmla="*/ 1825 h 40"/>
                <a:gd name="T38" fmla="*/ 228 w 47"/>
                <a:gd name="T39" fmla="*/ 1825 h 40"/>
                <a:gd name="T40" fmla="*/ 202 w 47"/>
                <a:gd name="T41" fmla="*/ 441 h 40"/>
                <a:gd name="T42" fmla="*/ 258 w 47"/>
                <a:gd name="T43" fmla="*/ 0 h 40"/>
                <a:gd name="T44" fmla="*/ 485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40"/>
                <a:gd name="T71" fmla="*/ 47 w 47"/>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round/>
              <a:headEnd/>
              <a:tailEnd/>
            </a:ln>
          </p:spPr>
          <p:txBody>
            <a:bodyPr/>
            <a:lstStyle/>
            <a:p>
              <a:endParaRPr lang="en-US"/>
            </a:p>
          </p:txBody>
        </p:sp>
        <p:sp>
          <p:nvSpPr>
            <p:cNvPr id="37898" name="Freeform 8"/>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0"/>
                  </a:moveTo>
                  <a:lnTo>
                    <a:pt x="0" y="2"/>
                  </a:lnTo>
                  <a:lnTo>
                    <a:pt x="0" y="0"/>
                  </a:lnTo>
                  <a:lnTo>
                    <a:pt x="4" y="0"/>
                  </a:lnTo>
                  <a:close/>
                </a:path>
              </a:pathLst>
            </a:custGeom>
            <a:solidFill>
              <a:srgbClr val="E1E1E1"/>
            </a:solidFill>
            <a:ln w="3175">
              <a:solidFill>
                <a:srgbClr val="000000"/>
              </a:solidFill>
              <a:round/>
              <a:headEnd/>
              <a:tailEnd/>
            </a:ln>
          </p:spPr>
          <p:txBody>
            <a:bodyPr/>
            <a:lstStyle/>
            <a:p>
              <a:endParaRPr lang="en-US"/>
            </a:p>
          </p:txBody>
        </p:sp>
        <p:sp>
          <p:nvSpPr>
            <p:cNvPr id="37899" name="Freeform 9" descr="Large checker board"/>
            <p:cNvSpPr>
              <a:spLocks/>
            </p:cNvSpPr>
            <p:nvPr/>
          </p:nvSpPr>
          <p:spPr bwMode="auto">
            <a:xfrm>
              <a:off x="4433" y="2551"/>
              <a:ext cx="179" cy="187"/>
            </a:xfrm>
            <a:custGeom>
              <a:avLst/>
              <a:gdLst>
                <a:gd name="T0" fmla="*/ 2435 w 159"/>
                <a:gd name="T1" fmla="*/ 8471 h 151"/>
                <a:gd name="T2" fmla="*/ 2214 w 159"/>
                <a:gd name="T3" fmla="*/ 8471 h 151"/>
                <a:gd name="T4" fmla="*/ 2168 w 159"/>
                <a:gd name="T5" fmla="*/ 8471 h 151"/>
                <a:gd name="T6" fmla="*/ 2066 w 159"/>
                <a:gd name="T7" fmla="*/ 11561 h 151"/>
                <a:gd name="T8" fmla="*/ 2103 w 159"/>
                <a:gd name="T9" fmla="*/ 11561 h 151"/>
                <a:gd name="T10" fmla="*/ 2066 w 159"/>
                <a:gd name="T11" fmla="*/ 12992 h 151"/>
                <a:gd name="T12" fmla="*/ 1926 w 159"/>
                <a:gd name="T13" fmla="*/ 13573 h 151"/>
                <a:gd name="T14" fmla="*/ 1808 w 159"/>
                <a:gd name="T15" fmla="*/ 15154 h 151"/>
                <a:gd name="T16" fmla="*/ 1808 w 159"/>
                <a:gd name="T17" fmla="*/ 16089 h 151"/>
                <a:gd name="T18" fmla="*/ 1842 w 159"/>
                <a:gd name="T19" fmla="*/ 16089 h 151"/>
                <a:gd name="T20" fmla="*/ 1808 w 159"/>
                <a:gd name="T21" fmla="*/ 16809 h 151"/>
                <a:gd name="T22" fmla="*/ 1736 w 159"/>
                <a:gd name="T23" fmla="*/ 17730 h 151"/>
                <a:gd name="T24" fmla="*/ 1711 w 159"/>
                <a:gd name="T25" fmla="*/ 19563 h 151"/>
                <a:gd name="T26" fmla="*/ 1370 w 159"/>
                <a:gd name="T27" fmla="*/ 20670 h 151"/>
                <a:gd name="T28" fmla="*/ 1346 w 159"/>
                <a:gd name="T29" fmla="*/ 19080 h 151"/>
                <a:gd name="T30" fmla="*/ 1263 w 159"/>
                <a:gd name="T31" fmla="*/ 18767 h 151"/>
                <a:gd name="T32" fmla="*/ 1122 w 159"/>
                <a:gd name="T33" fmla="*/ 18767 h 151"/>
                <a:gd name="T34" fmla="*/ 966 w 159"/>
                <a:gd name="T35" fmla="*/ 18023 h 151"/>
                <a:gd name="T36" fmla="*/ 848 w 159"/>
                <a:gd name="T37" fmla="*/ 18767 h 151"/>
                <a:gd name="T38" fmla="*/ 677 w 159"/>
                <a:gd name="T39" fmla="*/ 19080 h 151"/>
                <a:gd name="T40" fmla="*/ 661 w 159"/>
                <a:gd name="T41" fmla="*/ 17730 h 151"/>
                <a:gd name="T42" fmla="*/ 457 w 159"/>
                <a:gd name="T43" fmla="*/ 18023 h 151"/>
                <a:gd name="T44" fmla="*/ 472 w 159"/>
                <a:gd name="T45" fmla="*/ 17730 h 151"/>
                <a:gd name="T46" fmla="*/ 457 w 159"/>
                <a:gd name="T47" fmla="*/ 18023 h 151"/>
                <a:gd name="T48" fmla="*/ 288 w 159"/>
                <a:gd name="T49" fmla="*/ 17730 h 151"/>
                <a:gd name="T50" fmla="*/ 256 w 159"/>
                <a:gd name="T51" fmla="*/ 15154 h 151"/>
                <a:gd name="T52" fmla="*/ 256 w 159"/>
                <a:gd name="T53" fmla="*/ 13341 h 151"/>
                <a:gd name="T54" fmla="*/ 124 w 159"/>
                <a:gd name="T55" fmla="*/ 12237 h 151"/>
                <a:gd name="T56" fmla="*/ 124 w 159"/>
                <a:gd name="T57" fmla="*/ 12237 h 151"/>
                <a:gd name="T58" fmla="*/ 87 w 159"/>
                <a:gd name="T59" fmla="*/ 10960 h 151"/>
                <a:gd name="T60" fmla="*/ 87 w 159"/>
                <a:gd name="T61" fmla="*/ 10300 h 151"/>
                <a:gd name="T62" fmla="*/ 0 w 159"/>
                <a:gd name="T63" fmla="*/ 8721 h 151"/>
                <a:gd name="T64" fmla="*/ 87 w 159"/>
                <a:gd name="T65" fmla="*/ 7042 h 151"/>
                <a:gd name="T66" fmla="*/ 3 w 159"/>
                <a:gd name="T67" fmla="*/ 7042 h 151"/>
                <a:gd name="T68" fmla="*/ 200 w 159"/>
                <a:gd name="T69" fmla="*/ 5523 h 151"/>
                <a:gd name="T70" fmla="*/ 256 w 159"/>
                <a:gd name="T71" fmla="*/ 7042 h 151"/>
                <a:gd name="T72" fmla="*/ 472 w 159"/>
                <a:gd name="T73" fmla="*/ 8471 h 151"/>
                <a:gd name="T74" fmla="*/ 787 w 159"/>
                <a:gd name="T75" fmla="*/ 7853 h 151"/>
                <a:gd name="T76" fmla="*/ 858 w 159"/>
                <a:gd name="T77" fmla="*/ 6840 h 151"/>
                <a:gd name="T78" fmla="*/ 1210 w 159"/>
                <a:gd name="T79" fmla="*/ 7463 h 151"/>
                <a:gd name="T80" fmla="*/ 1370 w 159"/>
                <a:gd name="T81" fmla="*/ 6840 h 151"/>
                <a:gd name="T82" fmla="*/ 1474 w 159"/>
                <a:gd name="T83" fmla="*/ 4580 h 151"/>
                <a:gd name="T84" fmla="*/ 1552 w 159"/>
                <a:gd name="T85" fmla="*/ 3601 h 151"/>
                <a:gd name="T86" fmla="*/ 1601 w 159"/>
                <a:gd name="T87" fmla="*/ 1896 h 151"/>
                <a:gd name="T88" fmla="*/ 1659 w 159"/>
                <a:gd name="T89" fmla="*/ 0 h 151"/>
                <a:gd name="T90" fmla="*/ 1868 w 159"/>
                <a:gd name="T91" fmla="*/ 2 h 151"/>
                <a:gd name="T92" fmla="*/ 2066 w 159"/>
                <a:gd name="T93" fmla="*/ 651 h 151"/>
                <a:gd name="T94" fmla="*/ 2066 w 159"/>
                <a:gd name="T95" fmla="*/ 651 h 151"/>
                <a:gd name="T96" fmla="*/ 2066 w 159"/>
                <a:gd name="T97" fmla="*/ 998 h 151"/>
                <a:gd name="T98" fmla="*/ 2103 w 159"/>
                <a:gd name="T99" fmla="*/ 1896 h 151"/>
                <a:gd name="T100" fmla="*/ 2066 w 159"/>
                <a:gd name="T101" fmla="*/ 1896 h 151"/>
                <a:gd name="T102" fmla="*/ 1978 w 159"/>
                <a:gd name="T103" fmla="*/ 1896 h 151"/>
                <a:gd name="T104" fmla="*/ 2029 w 159"/>
                <a:gd name="T105" fmla="*/ 2908 h 151"/>
                <a:gd name="T106" fmla="*/ 2214 w 159"/>
                <a:gd name="T107" fmla="*/ 5152 h 151"/>
                <a:gd name="T108" fmla="*/ 2168 w 159"/>
                <a:gd name="T109" fmla="*/ 6087 h 151"/>
                <a:gd name="T110" fmla="*/ 2271 w 159"/>
                <a:gd name="T111" fmla="*/ 7042 h 151"/>
                <a:gd name="T112" fmla="*/ 2435 w 159"/>
                <a:gd name="T113" fmla="*/ 8471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9"/>
                <a:gd name="T172" fmla="*/ 0 h 151"/>
                <a:gd name="T173" fmla="*/ 159 w 159"/>
                <a:gd name="T174" fmla="*/ 151 h 1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7900" name="Freeform 10" descr="Large checker board"/>
            <p:cNvSpPr>
              <a:spLocks/>
            </p:cNvSpPr>
            <p:nvPr/>
          </p:nvSpPr>
          <p:spPr bwMode="auto">
            <a:xfrm>
              <a:off x="4191" y="2525"/>
              <a:ext cx="193" cy="251"/>
            </a:xfrm>
            <a:custGeom>
              <a:avLst/>
              <a:gdLst>
                <a:gd name="T0" fmla="*/ 2430 w 172"/>
                <a:gd name="T1" fmla="*/ 20649 h 203"/>
                <a:gd name="T2" fmla="*/ 2391 w 172"/>
                <a:gd name="T3" fmla="*/ 20792 h 203"/>
                <a:gd name="T4" fmla="*/ 2386 w 172"/>
                <a:gd name="T5" fmla="*/ 23587 h 203"/>
                <a:gd name="T6" fmla="*/ 2334 w 172"/>
                <a:gd name="T7" fmla="*/ 26740 h 203"/>
                <a:gd name="T8" fmla="*/ 2225 w 172"/>
                <a:gd name="T9" fmla="*/ 25776 h 203"/>
                <a:gd name="T10" fmla="*/ 2208 w 172"/>
                <a:gd name="T11" fmla="*/ 26563 h 203"/>
                <a:gd name="T12" fmla="*/ 2107 w 172"/>
                <a:gd name="T13" fmla="*/ 26231 h 203"/>
                <a:gd name="T14" fmla="*/ 2107 w 172"/>
                <a:gd name="T15" fmla="*/ 26740 h 203"/>
                <a:gd name="T16" fmla="*/ 1896 w 172"/>
                <a:gd name="T17" fmla="*/ 24856 h 203"/>
                <a:gd name="T18" fmla="*/ 1756 w 172"/>
                <a:gd name="T19" fmla="*/ 23587 h 203"/>
                <a:gd name="T20" fmla="*/ 1638 w 172"/>
                <a:gd name="T21" fmla="*/ 22429 h 203"/>
                <a:gd name="T22" fmla="*/ 1505 w 172"/>
                <a:gd name="T23" fmla="*/ 21226 h 203"/>
                <a:gd name="T24" fmla="*/ 1395 w 172"/>
                <a:gd name="T25" fmla="*/ 20103 h 203"/>
                <a:gd name="T26" fmla="*/ 1301 w 172"/>
                <a:gd name="T27" fmla="*/ 18345 h 203"/>
                <a:gd name="T28" fmla="*/ 1234 w 172"/>
                <a:gd name="T29" fmla="*/ 16535 h 203"/>
                <a:gd name="T30" fmla="*/ 1169 w 172"/>
                <a:gd name="T31" fmla="*/ 15757 h 203"/>
                <a:gd name="T32" fmla="*/ 1066 w 172"/>
                <a:gd name="T33" fmla="*/ 14371 h 203"/>
                <a:gd name="T34" fmla="*/ 950 w 172"/>
                <a:gd name="T35" fmla="*/ 12365 h 203"/>
                <a:gd name="T36" fmla="*/ 847 w 172"/>
                <a:gd name="T37" fmla="*/ 10954 h 203"/>
                <a:gd name="T38" fmla="*/ 812 w 172"/>
                <a:gd name="T39" fmla="*/ 9400 h 203"/>
                <a:gd name="T40" fmla="*/ 640 w 172"/>
                <a:gd name="T41" fmla="*/ 7688 h 203"/>
                <a:gd name="T42" fmla="*/ 498 w 172"/>
                <a:gd name="T43" fmla="*/ 5940 h 203"/>
                <a:gd name="T44" fmla="*/ 301 w 172"/>
                <a:gd name="T45" fmla="*/ 4386 h 203"/>
                <a:gd name="T46" fmla="*/ 120 w 172"/>
                <a:gd name="T47" fmla="*/ 2791 h 203"/>
                <a:gd name="T48" fmla="*/ 0 w 172"/>
                <a:gd name="T49" fmla="*/ 0 h 203"/>
                <a:gd name="T50" fmla="*/ 169 w 172"/>
                <a:gd name="T51" fmla="*/ 2 h 203"/>
                <a:gd name="T52" fmla="*/ 329 w 172"/>
                <a:gd name="T53" fmla="*/ 632 h 203"/>
                <a:gd name="T54" fmla="*/ 498 w 172"/>
                <a:gd name="T55" fmla="*/ 966 h 203"/>
                <a:gd name="T56" fmla="*/ 658 w 172"/>
                <a:gd name="T57" fmla="*/ 3027 h 203"/>
                <a:gd name="T58" fmla="*/ 732 w 172"/>
                <a:gd name="T59" fmla="*/ 3451 h 203"/>
                <a:gd name="T60" fmla="*/ 911 w 172"/>
                <a:gd name="T61" fmla="*/ 5021 h 203"/>
                <a:gd name="T62" fmla="*/ 1108 w 172"/>
                <a:gd name="T63" fmla="*/ 6843 h 203"/>
                <a:gd name="T64" fmla="*/ 1301 w 172"/>
                <a:gd name="T65" fmla="*/ 8461 h 203"/>
                <a:gd name="T66" fmla="*/ 1277 w 172"/>
                <a:gd name="T67" fmla="*/ 7688 h 203"/>
                <a:gd name="T68" fmla="*/ 1472 w 172"/>
                <a:gd name="T69" fmla="*/ 9400 h 203"/>
                <a:gd name="T70" fmla="*/ 1565 w 172"/>
                <a:gd name="T71" fmla="*/ 10575 h 203"/>
                <a:gd name="T72" fmla="*/ 1818 w 172"/>
                <a:gd name="T73" fmla="*/ 11754 h 203"/>
                <a:gd name="T74" fmla="*/ 1818 w 172"/>
                <a:gd name="T75" fmla="*/ 11754 h 203"/>
                <a:gd name="T76" fmla="*/ 1968 w 172"/>
                <a:gd name="T77" fmla="*/ 13075 h 203"/>
                <a:gd name="T78" fmla="*/ 1838 w 172"/>
                <a:gd name="T79" fmla="*/ 13877 h 203"/>
                <a:gd name="T80" fmla="*/ 1869 w 172"/>
                <a:gd name="T81" fmla="*/ 13887 h 203"/>
                <a:gd name="T82" fmla="*/ 1838 w 172"/>
                <a:gd name="T83" fmla="*/ 14371 h 203"/>
                <a:gd name="T84" fmla="*/ 1896 w 172"/>
                <a:gd name="T85" fmla="*/ 15007 h 203"/>
                <a:gd name="T86" fmla="*/ 2062 w 172"/>
                <a:gd name="T87" fmla="*/ 15620 h 203"/>
                <a:gd name="T88" fmla="*/ 2107 w 172"/>
                <a:gd name="T89" fmla="*/ 17167 h 203"/>
                <a:gd name="T90" fmla="*/ 2127 w 172"/>
                <a:gd name="T91" fmla="*/ 17769 h 203"/>
                <a:gd name="T92" fmla="*/ 2127 w 172"/>
                <a:gd name="T93" fmla="*/ 18853 h 203"/>
                <a:gd name="T94" fmla="*/ 2334 w 172"/>
                <a:gd name="T95" fmla="*/ 18853 h 203"/>
                <a:gd name="T96" fmla="*/ 2430 w 172"/>
                <a:gd name="T97" fmla="*/ 20649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2"/>
                <a:gd name="T148" fmla="*/ 0 h 203"/>
                <a:gd name="T149" fmla="*/ 172 w 172"/>
                <a:gd name="T150" fmla="*/ 203 h 2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7901" name="Freeform 11" descr="Large checker board"/>
            <p:cNvSpPr>
              <a:spLocks/>
            </p:cNvSpPr>
            <p:nvPr/>
          </p:nvSpPr>
          <p:spPr bwMode="auto">
            <a:xfrm>
              <a:off x="4826" y="2656"/>
              <a:ext cx="170" cy="194"/>
            </a:xfrm>
            <a:custGeom>
              <a:avLst/>
              <a:gdLst>
                <a:gd name="T0" fmla="*/ 1332 w 153"/>
                <a:gd name="T1" fmla="*/ 19905 h 156"/>
                <a:gd name="T2" fmla="*/ 1393 w 153"/>
                <a:gd name="T3" fmla="*/ 20520 h 156"/>
                <a:gd name="T4" fmla="*/ 1559 w 153"/>
                <a:gd name="T5" fmla="*/ 21641 h 156"/>
                <a:gd name="T6" fmla="*/ 1678 w 153"/>
                <a:gd name="T7" fmla="*/ 21454 h 156"/>
                <a:gd name="T8" fmla="*/ 1713 w 153"/>
                <a:gd name="T9" fmla="*/ 17252 h 156"/>
                <a:gd name="T10" fmla="*/ 1729 w 153"/>
                <a:gd name="T11" fmla="*/ 12462 h 156"/>
                <a:gd name="T12" fmla="*/ 1729 w 153"/>
                <a:gd name="T13" fmla="*/ 8316 h 156"/>
                <a:gd name="T14" fmla="*/ 1624 w 153"/>
                <a:gd name="T15" fmla="*/ 5662 h 156"/>
                <a:gd name="T16" fmla="*/ 1199 w 153"/>
                <a:gd name="T17" fmla="*/ 2869 h 156"/>
                <a:gd name="T18" fmla="*/ 911 w 153"/>
                <a:gd name="T19" fmla="*/ 5471 h 156"/>
                <a:gd name="T20" fmla="*/ 667 w 153"/>
                <a:gd name="T21" fmla="*/ 7041 h 156"/>
                <a:gd name="T22" fmla="*/ 586 w 153"/>
                <a:gd name="T23" fmla="*/ 6419 h 156"/>
                <a:gd name="T24" fmla="*/ 527 w 153"/>
                <a:gd name="T25" fmla="*/ 2023 h 156"/>
                <a:gd name="T26" fmla="*/ 380 w 153"/>
                <a:gd name="T27" fmla="*/ 440 h 156"/>
                <a:gd name="T28" fmla="*/ 2 w 153"/>
                <a:gd name="T29" fmla="*/ 1855 h 156"/>
                <a:gd name="T30" fmla="*/ 120 w 153"/>
                <a:gd name="T31" fmla="*/ 3568 h 156"/>
                <a:gd name="T32" fmla="*/ 380 w 153"/>
                <a:gd name="T33" fmla="*/ 4935 h 156"/>
                <a:gd name="T34" fmla="*/ 474 w 153"/>
                <a:gd name="T35" fmla="*/ 5471 h 156"/>
                <a:gd name="T36" fmla="*/ 440 w 153"/>
                <a:gd name="T37" fmla="*/ 5662 h 156"/>
                <a:gd name="T38" fmla="*/ 233 w 153"/>
                <a:gd name="T39" fmla="*/ 6419 h 156"/>
                <a:gd name="T40" fmla="*/ 311 w 153"/>
                <a:gd name="T41" fmla="*/ 8534 h 156"/>
                <a:gd name="T42" fmla="*/ 380 w 153"/>
                <a:gd name="T43" fmla="*/ 9928 h 156"/>
                <a:gd name="T44" fmla="*/ 440 w 153"/>
                <a:gd name="T45" fmla="*/ 8868 h 156"/>
                <a:gd name="T46" fmla="*/ 642 w 153"/>
                <a:gd name="T47" fmla="*/ 9582 h 156"/>
                <a:gd name="T48" fmla="*/ 757 w 153"/>
                <a:gd name="T49" fmla="*/ 11028 h 156"/>
                <a:gd name="T50" fmla="*/ 1032 w 153"/>
                <a:gd name="T51" fmla="*/ 12462 h 156"/>
                <a:gd name="T52" fmla="*/ 1209 w 153"/>
                <a:gd name="T53" fmla="*/ 14368 h 156"/>
                <a:gd name="T54" fmla="*/ 1343 w 153"/>
                <a:gd name="T55" fmla="*/ 17868 h 156"/>
                <a:gd name="T56" fmla="*/ 1393 w 153"/>
                <a:gd name="T57" fmla="*/ 18253 h 156"/>
                <a:gd name="T58" fmla="*/ 1332 w 153"/>
                <a:gd name="T59" fmla="*/ 19273 h 156"/>
                <a:gd name="T60" fmla="*/ 1088 w 153"/>
                <a:gd name="T61" fmla="*/ 21454 h 156"/>
                <a:gd name="T62" fmla="*/ 1332 w 153"/>
                <a:gd name="T63" fmla="*/ 19562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56"/>
                <a:gd name="T98" fmla="*/ 153 w 153"/>
                <a:gd name="T99" fmla="*/ 156 h 1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7902" name="Freeform 12" descr="Large checker board"/>
            <p:cNvSpPr>
              <a:spLocks/>
            </p:cNvSpPr>
            <p:nvPr/>
          </p:nvSpPr>
          <p:spPr bwMode="auto">
            <a:xfrm>
              <a:off x="4610" y="2613"/>
              <a:ext cx="113" cy="161"/>
            </a:xfrm>
            <a:custGeom>
              <a:avLst/>
              <a:gdLst>
                <a:gd name="T0" fmla="*/ 1336 w 101"/>
                <a:gd name="T1" fmla="*/ 2 h 130"/>
                <a:gd name="T2" fmla="*/ 1282 w 101"/>
                <a:gd name="T3" fmla="*/ 0 h 130"/>
                <a:gd name="T4" fmla="*/ 1067 w 101"/>
                <a:gd name="T5" fmla="*/ 1896 h 130"/>
                <a:gd name="T6" fmla="*/ 807 w 101"/>
                <a:gd name="T7" fmla="*/ 1757 h 130"/>
                <a:gd name="T8" fmla="*/ 522 w 101"/>
                <a:gd name="T9" fmla="*/ 998 h 130"/>
                <a:gd name="T10" fmla="*/ 440 w 101"/>
                <a:gd name="T11" fmla="*/ 998 h 130"/>
                <a:gd name="T12" fmla="*/ 333 w 101"/>
                <a:gd name="T13" fmla="*/ 1896 h 130"/>
                <a:gd name="T14" fmla="*/ 298 w 101"/>
                <a:gd name="T15" fmla="*/ 1896 h 130"/>
                <a:gd name="T16" fmla="*/ 188 w 101"/>
                <a:gd name="T17" fmla="*/ 3860 h 130"/>
                <a:gd name="T18" fmla="*/ 210 w 101"/>
                <a:gd name="T19" fmla="*/ 5691 h 130"/>
                <a:gd name="T20" fmla="*/ 188 w 101"/>
                <a:gd name="T21" fmla="*/ 5691 h 130"/>
                <a:gd name="T22" fmla="*/ 87 w 101"/>
                <a:gd name="T23" fmla="*/ 7981 h 130"/>
                <a:gd name="T24" fmla="*/ 0 w 101"/>
                <a:gd name="T25" fmla="*/ 10228 h 130"/>
                <a:gd name="T26" fmla="*/ 2 w 101"/>
                <a:gd name="T27" fmla="*/ 12625 h 130"/>
                <a:gd name="T28" fmla="*/ 109 w 101"/>
                <a:gd name="T29" fmla="*/ 12759 h 130"/>
                <a:gd name="T30" fmla="*/ 109 w 101"/>
                <a:gd name="T31" fmla="*/ 14464 h 130"/>
                <a:gd name="T32" fmla="*/ 109 w 101"/>
                <a:gd name="T33" fmla="*/ 16093 h 130"/>
                <a:gd name="T34" fmla="*/ 109 w 101"/>
                <a:gd name="T35" fmla="*/ 17761 h 130"/>
                <a:gd name="T36" fmla="*/ 298 w 101"/>
                <a:gd name="T37" fmla="*/ 17155 h 130"/>
                <a:gd name="T38" fmla="*/ 298 w 101"/>
                <a:gd name="T39" fmla="*/ 14464 h 130"/>
                <a:gd name="T40" fmla="*/ 266 w 101"/>
                <a:gd name="T41" fmla="*/ 11239 h 130"/>
                <a:gd name="T42" fmla="*/ 440 w 101"/>
                <a:gd name="T43" fmla="*/ 10228 h 130"/>
                <a:gd name="T44" fmla="*/ 440 w 101"/>
                <a:gd name="T45" fmla="*/ 11580 h 130"/>
                <a:gd name="T46" fmla="*/ 461 w 101"/>
                <a:gd name="T47" fmla="*/ 12759 h 130"/>
                <a:gd name="T48" fmla="*/ 522 w 101"/>
                <a:gd name="T49" fmla="*/ 14206 h 130"/>
                <a:gd name="T50" fmla="*/ 584 w 101"/>
                <a:gd name="T51" fmla="*/ 15409 h 130"/>
                <a:gd name="T52" fmla="*/ 646 w 101"/>
                <a:gd name="T53" fmla="*/ 15409 h 130"/>
                <a:gd name="T54" fmla="*/ 780 w 101"/>
                <a:gd name="T55" fmla="*/ 14464 h 130"/>
                <a:gd name="T56" fmla="*/ 818 w 101"/>
                <a:gd name="T57" fmla="*/ 14206 h 130"/>
                <a:gd name="T58" fmla="*/ 695 w 101"/>
                <a:gd name="T59" fmla="*/ 12241 h 130"/>
                <a:gd name="T60" fmla="*/ 731 w 101"/>
                <a:gd name="T61" fmla="*/ 11580 h 130"/>
                <a:gd name="T62" fmla="*/ 646 w 101"/>
                <a:gd name="T63" fmla="*/ 9884 h 130"/>
                <a:gd name="T64" fmla="*/ 522 w 101"/>
                <a:gd name="T65" fmla="*/ 8318 h 130"/>
                <a:gd name="T66" fmla="*/ 584 w 101"/>
                <a:gd name="T67" fmla="*/ 8318 h 130"/>
                <a:gd name="T68" fmla="*/ 731 w 101"/>
                <a:gd name="T69" fmla="*/ 7465 h 130"/>
                <a:gd name="T70" fmla="*/ 903 w 101"/>
                <a:gd name="T71" fmla="*/ 6096 h 130"/>
                <a:gd name="T72" fmla="*/ 973 w 101"/>
                <a:gd name="T73" fmla="*/ 6096 h 130"/>
                <a:gd name="T74" fmla="*/ 927 w 101"/>
                <a:gd name="T75" fmla="*/ 5153 h 130"/>
                <a:gd name="T76" fmla="*/ 818 w 101"/>
                <a:gd name="T77" fmla="*/ 5524 h 130"/>
                <a:gd name="T78" fmla="*/ 584 w 101"/>
                <a:gd name="T79" fmla="*/ 6096 h 130"/>
                <a:gd name="T80" fmla="*/ 440 w 101"/>
                <a:gd name="T81" fmla="*/ 7465 h 130"/>
                <a:gd name="T82" fmla="*/ 235 w 101"/>
                <a:gd name="T83" fmla="*/ 4780 h 130"/>
                <a:gd name="T84" fmla="*/ 333 w 101"/>
                <a:gd name="T85" fmla="*/ 2695 h 130"/>
                <a:gd name="T86" fmla="*/ 623 w 101"/>
                <a:gd name="T87" fmla="*/ 2908 h 130"/>
                <a:gd name="T88" fmla="*/ 903 w 101"/>
                <a:gd name="T89" fmla="*/ 3117 h 130"/>
                <a:gd name="T90" fmla="*/ 1218 w 101"/>
                <a:gd name="T91" fmla="*/ 2695 h 130"/>
                <a:gd name="T92" fmla="*/ 1336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30"/>
                <a:gd name="T143" fmla="*/ 101 w 101"/>
                <a:gd name="T144" fmla="*/ 130 h 1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7903" name="Freeform 13" descr="Large checker board"/>
            <p:cNvSpPr>
              <a:spLocks/>
            </p:cNvSpPr>
            <p:nvPr/>
          </p:nvSpPr>
          <p:spPr bwMode="auto">
            <a:xfrm>
              <a:off x="4367" y="2779"/>
              <a:ext cx="160" cy="62"/>
            </a:xfrm>
            <a:custGeom>
              <a:avLst/>
              <a:gdLst>
                <a:gd name="T0" fmla="*/ 2216 w 142"/>
                <a:gd name="T1" fmla="*/ 7013 h 50"/>
                <a:gd name="T2" fmla="*/ 2216 w 142"/>
                <a:gd name="T3" fmla="*/ 6779 h 50"/>
                <a:gd name="T4" fmla="*/ 2216 w 142"/>
                <a:gd name="T5" fmla="*/ 4719 h 50"/>
                <a:gd name="T6" fmla="*/ 2032 w 142"/>
                <a:gd name="T7" fmla="*/ 4719 h 50"/>
                <a:gd name="T8" fmla="*/ 1851 w 142"/>
                <a:gd name="T9" fmla="*/ 4256 h 50"/>
                <a:gd name="T10" fmla="*/ 1760 w 142"/>
                <a:gd name="T11" fmla="*/ 2747 h 50"/>
                <a:gd name="T12" fmla="*/ 1478 w 142"/>
                <a:gd name="T13" fmla="*/ 2215 h 50"/>
                <a:gd name="T14" fmla="*/ 1376 w 142"/>
                <a:gd name="T15" fmla="*/ 1440 h 50"/>
                <a:gd name="T16" fmla="*/ 1294 w 142"/>
                <a:gd name="T17" fmla="*/ 2392 h 50"/>
                <a:gd name="T18" fmla="*/ 1084 w 142"/>
                <a:gd name="T19" fmla="*/ 2392 h 50"/>
                <a:gd name="T20" fmla="*/ 888 w 142"/>
                <a:gd name="T21" fmla="*/ 2392 h 50"/>
                <a:gd name="T22" fmla="*/ 802 w 142"/>
                <a:gd name="T23" fmla="*/ 1440 h 50"/>
                <a:gd name="T24" fmla="*/ 473 w 142"/>
                <a:gd name="T25" fmla="*/ 428 h 50"/>
                <a:gd name="T26" fmla="*/ 201 w 142"/>
                <a:gd name="T27" fmla="*/ 0 h 50"/>
                <a:gd name="T28" fmla="*/ 87 w 142"/>
                <a:gd name="T29" fmla="*/ 1786 h 50"/>
                <a:gd name="T30" fmla="*/ 0 w 142"/>
                <a:gd name="T31" fmla="*/ 2215 h 50"/>
                <a:gd name="T32" fmla="*/ 258 w 142"/>
                <a:gd name="T33" fmla="*/ 2747 h 50"/>
                <a:gd name="T34" fmla="*/ 258 w 142"/>
                <a:gd name="T35" fmla="*/ 3026 h 50"/>
                <a:gd name="T36" fmla="*/ 473 w 142"/>
                <a:gd name="T37" fmla="*/ 3678 h 50"/>
                <a:gd name="T38" fmla="*/ 758 w 142"/>
                <a:gd name="T39" fmla="*/ 4256 h 50"/>
                <a:gd name="T40" fmla="*/ 1001 w 142"/>
                <a:gd name="T41" fmla="*/ 4719 h 50"/>
                <a:gd name="T42" fmla="*/ 1221 w 142"/>
                <a:gd name="T43" fmla="*/ 5277 h 50"/>
                <a:gd name="T44" fmla="*/ 1514 w 142"/>
                <a:gd name="T45" fmla="*/ 5768 h 50"/>
                <a:gd name="T46" fmla="*/ 1851 w 142"/>
                <a:gd name="T47" fmla="*/ 6009 h 50"/>
                <a:gd name="T48" fmla="*/ 2032 w 142"/>
                <a:gd name="T49" fmla="*/ 6405 h 50"/>
                <a:gd name="T50" fmla="*/ 2216 w 142"/>
                <a:gd name="T51" fmla="*/ 7013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2"/>
                <a:gd name="T79" fmla="*/ 0 h 50"/>
                <a:gd name="T80" fmla="*/ 142 w 14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7904" name="Freeform 14"/>
            <p:cNvSpPr>
              <a:spLocks/>
            </p:cNvSpPr>
            <p:nvPr/>
          </p:nvSpPr>
          <p:spPr bwMode="auto">
            <a:xfrm>
              <a:off x="4684" y="2835"/>
              <a:ext cx="67" cy="40"/>
            </a:xfrm>
            <a:custGeom>
              <a:avLst/>
              <a:gdLst>
                <a:gd name="T0" fmla="*/ 537 w 61"/>
                <a:gd name="T1" fmla="*/ 0 h 33"/>
                <a:gd name="T2" fmla="*/ 338 w 61"/>
                <a:gd name="T3" fmla="*/ 0 h 33"/>
                <a:gd name="T4" fmla="*/ 197 w 61"/>
                <a:gd name="T5" fmla="*/ 855 h 33"/>
                <a:gd name="T6" fmla="*/ 62 w 61"/>
                <a:gd name="T7" fmla="*/ 1393 h 33"/>
                <a:gd name="T8" fmla="*/ 2 w 61"/>
                <a:gd name="T9" fmla="*/ 2377 h 33"/>
                <a:gd name="T10" fmla="*/ 0 w 61"/>
                <a:gd name="T11" fmla="*/ 2592 h 33"/>
                <a:gd name="T12" fmla="*/ 2 w 61"/>
                <a:gd name="T13" fmla="*/ 2710 h 33"/>
                <a:gd name="T14" fmla="*/ 179 w 61"/>
                <a:gd name="T15" fmla="*/ 1961 h 33"/>
                <a:gd name="T16" fmla="*/ 371 w 61"/>
                <a:gd name="T17" fmla="*/ 1036 h 33"/>
                <a:gd name="T18" fmla="*/ 537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33"/>
                <a:gd name="T32" fmla="*/ 61 w 61"/>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round/>
              <a:headEnd/>
              <a:tailEnd/>
            </a:ln>
          </p:spPr>
          <p:txBody>
            <a:bodyPr/>
            <a:lstStyle/>
            <a:p>
              <a:endParaRPr lang="en-US"/>
            </a:p>
          </p:txBody>
        </p:sp>
        <p:sp>
          <p:nvSpPr>
            <p:cNvPr id="37905" name="Freeform 15"/>
            <p:cNvSpPr>
              <a:spLocks/>
            </p:cNvSpPr>
            <p:nvPr/>
          </p:nvSpPr>
          <p:spPr bwMode="auto">
            <a:xfrm>
              <a:off x="4762" y="2600"/>
              <a:ext cx="24" cy="69"/>
            </a:xfrm>
            <a:custGeom>
              <a:avLst/>
              <a:gdLst>
                <a:gd name="T0" fmla="*/ 450 w 21"/>
                <a:gd name="T1" fmla="*/ 6510 h 55"/>
                <a:gd name="T2" fmla="*/ 302 w 21"/>
                <a:gd name="T3" fmla="*/ 4125 h 55"/>
                <a:gd name="T4" fmla="*/ 415 w 21"/>
                <a:gd name="T5" fmla="*/ 2628 h 55"/>
                <a:gd name="T6" fmla="*/ 302 w 21"/>
                <a:gd name="T7" fmla="*/ 1853 h 55"/>
                <a:gd name="T8" fmla="*/ 186 w 21"/>
                <a:gd name="T9" fmla="*/ 2992 h 55"/>
                <a:gd name="T10" fmla="*/ 95 w 21"/>
                <a:gd name="T11" fmla="*/ 4437 h 55"/>
                <a:gd name="T12" fmla="*/ 95 w 21"/>
                <a:gd name="T13" fmla="*/ 3537 h 55"/>
                <a:gd name="T14" fmla="*/ 143 w 21"/>
                <a:gd name="T15" fmla="*/ 1331 h 55"/>
                <a:gd name="T16" fmla="*/ 143 w 21"/>
                <a:gd name="T17" fmla="*/ 0 h 55"/>
                <a:gd name="T18" fmla="*/ 0 w 21"/>
                <a:gd name="T19" fmla="*/ 2247 h 55"/>
                <a:gd name="T20" fmla="*/ 2 w 21"/>
                <a:gd name="T21" fmla="*/ 4437 h 55"/>
                <a:gd name="T22" fmla="*/ 2 w 21"/>
                <a:gd name="T23" fmla="*/ 6983 h 55"/>
                <a:gd name="T24" fmla="*/ 302 w 21"/>
                <a:gd name="T25" fmla="*/ 10218 h 55"/>
                <a:gd name="T26" fmla="*/ 143 w 21"/>
                <a:gd name="T27" fmla="*/ 5909 h 55"/>
                <a:gd name="T28" fmla="*/ 450 w 21"/>
                <a:gd name="T29" fmla="*/ 6510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55"/>
                <a:gd name="T47" fmla="*/ 21 w 21"/>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round/>
              <a:headEnd/>
              <a:tailEnd/>
            </a:ln>
          </p:spPr>
          <p:txBody>
            <a:bodyPr/>
            <a:lstStyle/>
            <a:p>
              <a:endParaRPr lang="en-US"/>
            </a:p>
          </p:txBody>
        </p:sp>
        <p:sp>
          <p:nvSpPr>
            <p:cNvPr id="37906" name="Freeform 16"/>
            <p:cNvSpPr>
              <a:spLocks/>
            </p:cNvSpPr>
            <p:nvPr/>
          </p:nvSpPr>
          <p:spPr bwMode="auto">
            <a:xfrm>
              <a:off x="4770" y="2709"/>
              <a:ext cx="49" cy="24"/>
            </a:xfrm>
            <a:custGeom>
              <a:avLst/>
              <a:gdLst>
                <a:gd name="T0" fmla="*/ 318 w 45"/>
                <a:gd name="T1" fmla="*/ 3394 h 19"/>
                <a:gd name="T2" fmla="*/ 295 w 45"/>
                <a:gd name="T3" fmla="*/ 4081 h 19"/>
                <a:gd name="T4" fmla="*/ 163 w 45"/>
                <a:gd name="T5" fmla="*/ 1991 h 19"/>
                <a:gd name="T6" fmla="*/ 82 w 45"/>
                <a:gd name="T7" fmla="*/ 2558 h 19"/>
                <a:gd name="T8" fmla="*/ 0 w 45"/>
                <a:gd name="T9" fmla="*/ 1576 h 19"/>
                <a:gd name="T10" fmla="*/ 0 w 45"/>
                <a:gd name="T11" fmla="*/ 2558 h 19"/>
                <a:gd name="T12" fmla="*/ 0 w 45"/>
                <a:gd name="T13" fmla="*/ 835 h 19"/>
                <a:gd name="T14" fmla="*/ 63 w 45"/>
                <a:gd name="T15" fmla="*/ 0 h 19"/>
                <a:gd name="T16" fmla="*/ 163 w 45"/>
                <a:gd name="T17" fmla="*/ 523 h 19"/>
                <a:gd name="T18" fmla="*/ 268 w 45"/>
                <a:gd name="T19" fmla="*/ 835 h 19"/>
                <a:gd name="T20" fmla="*/ 318 w 45"/>
                <a:gd name="T21" fmla="*/ 3394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9"/>
                <a:gd name="T35" fmla="*/ 45 w 45"/>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round/>
              <a:headEnd/>
              <a:tailEnd/>
            </a:ln>
          </p:spPr>
          <p:txBody>
            <a:bodyPr/>
            <a:lstStyle/>
            <a:p>
              <a:endParaRPr lang="en-US"/>
            </a:p>
          </p:txBody>
        </p:sp>
        <p:sp>
          <p:nvSpPr>
            <p:cNvPr id="37907" name="Freeform 17"/>
            <p:cNvSpPr>
              <a:spLocks/>
            </p:cNvSpPr>
            <p:nvPr/>
          </p:nvSpPr>
          <p:spPr bwMode="auto">
            <a:xfrm>
              <a:off x="4620" y="2830"/>
              <a:ext cx="57" cy="14"/>
            </a:xfrm>
            <a:custGeom>
              <a:avLst/>
              <a:gdLst>
                <a:gd name="T0" fmla="*/ 433 w 52"/>
                <a:gd name="T1" fmla="*/ 653 h 11"/>
                <a:gd name="T2" fmla="*/ 395 w 52"/>
                <a:gd name="T3" fmla="*/ 0 h 11"/>
                <a:gd name="T4" fmla="*/ 360 w 52"/>
                <a:gd name="T5" fmla="*/ 1058 h 11"/>
                <a:gd name="T6" fmla="*/ 273 w 52"/>
                <a:gd name="T7" fmla="*/ 1058 h 11"/>
                <a:gd name="T8" fmla="*/ 172 w 52"/>
                <a:gd name="T9" fmla="*/ 653 h 11"/>
                <a:gd name="T10" fmla="*/ 60 w 52"/>
                <a:gd name="T11" fmla="*/ 653 h 11"/>
                <a:gd name="T12" fmla="*/ 0 w 52"/>
                <a:gd name="T13" fmla="*/ 2240 h 11"/>
                <a:gd name="T14" fmla="*/ 60 w 52"/>
                <a:gd name="T15" fmla="*/ 2851 h 11"/>
                <a:gd name="T16" fmla="*/ 197 w 52"/>
                <a:gd name="T17" fmla="*/ 2240 h 11"/>
                <a:gd name="T18" fmla="*/ 312 w 52"/>
                <a:gd name="T19" fmla="*/ 2240 h 11"/>
                <a:gd name="T20" fmla="*/ 433 w 52"/>
                <a:gd name="T21" fmla="*/ 653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11"/>
                <a:gd name="T35" fmla="*/ 52 w 52"/>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round/>
              <a:headEnd/>
              <a:tailEnd/>
            </a:ln>
          </p:spPr>
          <p:txBody>
            <a:bodyPr/>
            <a:lstStyle/>
            <a:p>
              <a:endParaRPr lang="en-US"/>
            </a:p>
          </p:txBody>
        </p:sp>
        <p:sp>
          <p:nvSpPr>
            <p:cNvPr id="37908" name="Freeform 18"/>
            <p:cNvSpPr>
              <a:spLocks/>
            </p:cNvSpPr>
            <p:nvPr/>
          </p:nvSpPr>
          <p:spPr bwMode="auto">
            <a:xfrm>
              <a:off x="4367" y="2683"/>
              <a:ext cx="29" cy="31"/>
            </a:xfrm>
            <a:custGeom>
              <a:avLst/>
              <a:gdLst>
                <a:gd name="T0" fmla="*/ 317 w 26"/>
                <a:gd name="T1" fmla="*/ 1017 h 26"/>
                <a:gd name="T2" fmla="*/ 293 w 26"/>
                <a:gd name="T3" fmla="*/ 1470 h 26"/>
                <a:gd name="T4" fmla="*/ 148 w 26"/>
                <a:gd name="T5" fmla="*/ 1017 h 26"/>
                <a:gd name="T6" fmla="*/ 86 w 26"/>
                <a:gd name="T7" fmla="*/ 600 h 26"/>
                <a:gd name="T8" fmla="*/ 0 w 26"/>
                <a:gd name="T9" fmla="*/ 297 h 26"/>
                <a:gd name="T10" fmla="*/ 86 w 26"/>
                <a:gd name="T11" fmla="*/ 209 h 26"/>
                <a:gd name="T12" fmla="*/ 148 w 26"/>
                <a:gd name="T13" fmla="*/ 0 h 26"/>
                <a:gd name="T14" fmla="*/ 205 w 26"/>
                <a:gd name="T15" fmla="*/ 855 h 26"/>
                <a:gd name="T16" fmla="*/ 317 w 26"/>
                <a:gd name="T17" fmla="*/ 101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6"/>
                <a:gd name="T29" fmla="*/ 26 w 2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round/>
              <a:headEnd/>
              <a:tailEnd/>
            </a:ln>
          </p:spPr>
          <p:txBody>
            <a:bodyPr/>
            <a:lstStyle/>
            <a:p>
              <a:endParaRPr lang="en-US"/>
            </a:p>
          </p:txBody>
        </p:sp>
        <p:sp>
          <p:nvSpPr>
            <p:cNvPr id="37909" name="Freeform 19"/>
            <p:cNvSpPr>
              <a:spLocks/>
            </p:cNvSpPr>
            <p:nvPr/>
          </p:nvSpPr>
          <p:spPr bwMode="auto">
            <a:xfrm>
              <a:off x="4567" y="2826"/>
              <a:ext cx="43" cy="21"/>
            </a:xfrm>
            <a:custGeom>
              <a:avLst/>
              <a:gdLst>
                <a:gd name="T0" fmla="*/ 648 w 38"/>
                <a:gd name="T1" fmla="*/ 1250 h 17"/>
                <a:gd name="T2" fmla="*/ 610 w 38"/>
                <a:gd name="T3" fmla="*/ 623 h 17"/>
                <a:gd name="T4" fmla="*/ 506 w 38"/>
                <a:gd name="T5" fmla="*/ 951 h 17"/>
                <a:gd name="T6" fmla="*/ 269 w 38"/>
                <a:gd name="T7" fmla="*/ 0 h 17"/>
                <a:gd name="T8" fmla="*/ 389 w 38"/>
                <a:gd name="T9" fmla="*/ 1250 h 17"/>
                <a:gd name="T10" fmla="*/ 269 w 38"/>
                <a:gd name="T11" fmla="*/ 1250 h 17"/>
                <a:gd name="T12" fmla="*/ 2 w 38"/>
                <a:gd name="T13" fmla="*/ 951 h 17"/>
                <a:gd name="T14" fmla="*/ 0 w 38"/>
                <a:gd name="T15" fmla="*/ 2214 h 17"/>
                <a:gd name="T16" fmla="*/ 210 w 38"/>
                <a:gd name="T17" fmla="*/ 1792 h 17"/>
                <a:gd name="T18" fmla="*/ 440 w 38"/>
                <a:gd name="T19" fmla="*/ 1544 h 17"/>
                <a:gd name="T20" fmla="*/ 506 w 38"/>
                <a:gd name="T21" fmla="*/ 1544 h 17"/>
                <a:gd name="T22" fmla="*/ 506 w 38"/>
                <a:gd name="T23" fmla="*/ 1544 h 17"/>
                <a:gd name="T24" fmla="*/ 648 w 38"/>
                <a:gd name="T25" fmla="*/ 125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17"/>
                <a:gd name="T41" fmla="*/ 38 w 3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round/>
              <a:headEnd/>
              <a:tailEnd/>
            </a:ln>
          </p:spPr>
          <p:txBody>
            <a:bodyPr/>
            <a:lstStyle/>
            <a:p>
              <a:endParaRPr lang="en-US"/>
            </a:p>
          </p:txBody>
        </p:sp>
        <p:sp>
          <p:nvSpPr>
            <p:cNvPr id="37910" name="Freeform 20"/>
            <p:cNvSpPr>
              <a:spLocks/>
            </p:cNvSpPr>
            <p:nvPr/>
          </p:nvSpPr>
          <p:spPr bwMode="auto">
            <a:xfrm>
              <a:off x="4605" y="2855"/>
              <a:ext cx="29" cy="20"/>
            </a:xfrm>
            <a:custGeom>
              <a:avLst/>
              <a:gdLst>
                <a:gd name="T0" fmla="*/ 317 w 26"/>
                <a:gd name="T1" fmla="*/ 2033 h 16"/>
                <a:gd name="T2" fmla="*/ 205 w 26"/>
                <a:gd name="T3" fmla="*/ 2713 h 16"/>
                <a:gd name="T4" fmla="*/ 3 w 26"/>
                <a:gd name="T5" fmla="*/ 1124 h 16"/>
                <a:gd name="T6" fmla="*/ 0 w 26"/>
                <a:gd name="T7" fmla="*/ 0 h 16"/>
                <a:gd name="T8" fmla="*/ 205 w 26"/>
                <a:gd name="T9" fmla="*/ 0 h 16"/>
                <a:gd name="T10" fmla="*/ 317 w 26"/>
                <a:gd name="T11" fmla="*/ 2033 h 16"/>
                <a:gd name="T12" fmla="*/ 0 60000 65536"/>
                <a:gd name="T13" fmla="*/ 0 60000 65536"/>
                <a:gd name="T14" fmla="*/ 0 60000 65536"/>
                <a:gd name="T15" fmla="*/ 0 60000 65536"/>
                <a:gd name="T16" fmla="*/ 0 60000 65536"/>
                <a:gd name="T17" fmla="*/ 0 60000 65536"/>
                <a:gd name="T18" fmla="*/ 0 w 26"/>
                <a:gd name="T19" fmla="*/ 0 h 16"/>
                <a:gd name="T20" fmla="*/ 26 w 2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round/>
              <a:headEnd/>
              <a:tailEnd/>
            </a:ln>
          </p:spPr>
          <p:txBody>
            <a:bodyPr/>
            <a:lstStyle/>
            <a:p>
              <a:endParaRPr lang="en-US"/>
            </a:p>
          </p:txBody>
        </p:sp>
        <p:sp>
          <p:nvSpPr>
            <p:cNvPr id="37911" name="Freeform 21"/>
            <p:cNvSpPr>
              <a:spLocks/>
            </p:cNvSpPr>
            <p:nvPr/>
          </p:nvSpPr>
          <p:spPr bwMode="auto">
            <a:xfrm>
              <a:off x="4734" y="2714"/>
              <a:ext cx="22" cy="19"/>
            </a:xfrm>
            <a:custGeom>
              <a:avLst/>
              <a:gdLst>
                <a:gd name="T0" fmla="*/ 57 w 21"/>
                <a:gd name="T1" fmla="*/ 1806 h 15"/>
                <a:gd name="T2" fmla="*/ 42 w 21"/>
                <a:gd name="T3" fmla="*/ 3397 h 15"/>
                <a:gd name="T4" fmla="*/ 0 w 21"/>
                <a:gd name="T5" fmla="*/ 1126 h 15"/>
                <a:gd name="T6" fmla="*/ 9 w 21"/>
                <a:gd name="T7" fmla="*/ 0 h 15"/>
                <a:gd name="T8" fmla="*/ 57 w 21"/>
                <a:gd name="T9" fmla="*/ 1806 h 15"/>
                <a:gd name="T10" fmla="*/ 0 60000 65536"/>
                <a:gd name="T11" fmla="*/ 0 60000 65536"/>
                <a:gd name="T12" fmla="*/ 0 60000 65536"/>
                <a:gd name="T13" fmla="*/ 0 60000 65536"/>
                <a:gd name="T14" fmla="*/ 0 60000 65536"/>
                <a:gd name="T15" fmla="*/ 0 w 21"/>
                <a:gd name="T16" fmla="*/ 0 h 15"/>
                <a:gd name="T17" fmla="*/ 21 w 21"/>
                <a:gd name="T18" fmla="*/ 15 h 15"/>
              </a:gdLst>
              <a:ahLst/>
              <a:cxnLst>
                <a:cxn ang="T10">
                  <a:pos x="T0" y="T1"/>
                </a:cxn>
                <a:cxn ang="T11">
                  <a:pos x="T2" y="T3"/>
                </a:cxn>
                <a:cxn ang="T12">
                  <a:pos x="T4" y="T5"/>
                </a:cxn>
                <a:cxn ang="T13">
                  <a:pos x="T6" y="T7"/>
                </a:cxn>
                <a:cxn ang="T14">
                  <a:pos x="T8" y="T9"/>
                </a:cxn>
              </a:cxnLst>
              <a:rect l="T15" t="T16" r="T17" b="T18"/>
              <a:pathLst>
                <a:path w="21" h="15">
                  <a:moveTo>
                    <a:pt x="21" y="8"/>
                  </a:moveTo>
                  <a:lnTo>
                    <a:pt x="14" y="15"/>
                  </a:lnTo>
                  <a:lnTo>
                    <a:pt x="0" y="5"/>
                  </a:lnTo>
                  <a:lnTo>
                    <a:pt x="9" y="0"/>
                  </a:lnTo>
                  <a:lnTo>
                    <a:pt x="21" y="8"/>
                  </a:lnTo>
                  <a:close/>
                </a:path>
              </a:pathLst>
            </a:custGeom>
            <a:solidFill>
              <a:srgbClr val="E1E1E1"/>
            </a:solidFill>
            <a:ln w="3175">
              <a:solidFill>
                <a:srgbClr val="000000"/>
              </a:solidFill>
              <a:round/>
              <a:headEnd/>
              <a:tailEnd/>
            </a:ln>
          </p:spPr>
          <p:txBody>
            <a:bodyPr/>
            <a:lstStyle/>
            <a:p>
              <a:endParaRPr lang="en-US"/>
            </a:p>
          </p:txBody>
        </p:sp>
        <p:sp>
          <p:nvSpPr>
            <p:cNvPr id="37912" name="Freeform 22"/>
            <p:cNvSpPr>
              <a:spLocks/>
            </p:cNvSpPr>
            <p:nvPr/>
          </p:nvSpPr>
          <p:spPr bwMode="auto">
            <a:xfrm>
              <a:off x="4527" y="2826"/>
              <a:ext cx="21" cy="15"/>
            </a:xfrm>
            <a:custGeom>
              <a:avLst/>
              <a:gdLst>
                <a:gd name="T0" fmla="*/ 188 w 19"/>
                <a:gd name="T1" fmla="*/ 889 h 12"/>
                <a:gd name="T2" fmla="*/ 170 w 19"/>
                <a:gd name="T3" fmla="*/ 569 h 12"/>
                <a:gd name="T4" fmla="*/ 0 w 19"/>
                <a:gd name="T5" fmla="*/ 0 h 12"/>
                <a:gd name="T6" fmla="*/ 93 w 19"/>
                <a:gd name="T7" fmla="*/ 2054 h 12"/>
                <a:gd name="T8" fmla="*/ 188 w 19"/>
                <a:gd name="T9" fmla="*/ 889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19" y="5"/>
                  </a:moveTo>
                  <a:lnTo>
                    <a:pt x="17" y="3"/>
                  </a:lnTo>
                  <a:lnTo>
                    <a:pt x="0" y="0"/>
                  </a:lnTo>
                  <a:lnTo>
                    <a:pt x="10" y="12"/>
                  </a:lnTo>
                  <a:lnTo>
                    <a:pt x="19" y="5"/>
                  </a:lnTo>
                  <a:close/>
                </a:path>
              </a:pathLst>
            </a:custGeom>
            <a:solidFill>
              <a:srgbClr val="E1E1E1"/>
            </a:solidFill>
            <a:ln w="3175">
              <a:solidFill>
                <a:srgbClr val="000000"/>
              </a:solidFill>
              <a:round/>
              <a:headEnd/>
              <a:tailEnd/>
            </a:ln>
          </p:spPr>
          <p:txBody>
            <a:bodyPr/>
            <a:lstStyle/>
            <a:p>
              <a:endParaRPr lang="en-US"/>
            </a:p>
          </p:txBody>
        </p:sp>
        <p:sp>
          <p:nvSpPr>
            <p:cNvPr id="37913" name="Freeform 23"/>
            <p:cNvSpPr>
              <a:spLocks/>
            </p:cNvSpPr>
            <p:nvPr/>
          </p:nvSpPr>
          <p:spPr bwMode="auto">
            <a:xfrm>
              <a:off x="4228" y="2616"/>
              <a:ext cx="13" cy="20"/>
            </a:xfrm>
            <a:custGeom>
              <a:avLst/>
              <a:gdLst>
                <a:gd name="T0" fmla="*/ 74 w 12"/>
                <a:gd name="T1" fmla="*/ 408 h 17"/>
                <a:gd name="T2" fmla="*/ 74 w 12"/>
                <a:gd name="T3" fmla="*/ 729 h 17"/>
                <a:gd name="T4" fmla="*/ 0 w 12"/>
                <a:gd name="T5" fmla="*/ 0 h 17"/>
                <a:gd name="T6" fmla="*/ 2 w 12"/>
                <a:gd name="T7" fmla="*/ 0 h 17"/>
                <a:gd name="T8" fmla="*/ 74 w 12"/>
                <a:gd name="T9" fmla="*/ 408 h 17"/>
                <a:gd name="T10" fmla="*/ 0 60000 65536"/>
                <a:gd name="T11" fmla="*/ 0 60000 65536"/>
                <a:gd name="T12" fmla="*/ 0 60000 65536"/>
                <a:gd name="T13" fmla="*/ 0 60000 65536"/>
                <a:gd name="T14" fmla="*/ 0 60000 65536"/>
                <a:gd name="T15" fmla="*/ 0 w 12"/>
                <a:gd name="T16" fmla="*/ 0 h 17"/>
                <a:gd name="T17" fmla="*/ 12 w 12"/>
                <a:gd name="T18" fmla="*/ 17 h 17"/>
              </a:gdLst>
              <a:ahLst/>
              <a:cxnLst>
                <a:cxn ang="T10">
                  <a:pos x="T0" y="T1"/>
                </a:cxn>
                <a:cxn ang="T11">
                  <a:pos x="T2" y="T3"/>
                </a:cxn>
                <a:cxn ang="T12">
                  <a:pos x="T4" y="T5"/>
                </a:cxn>
                <a:cxn ang="T13">
                  <a:pos x="T6" y="T7"/>
                </a:cxn>
                <a:cxn ang="T14">
                  <a:pos x="T8" y="T9"/>
                </a:cxn>
              </a:cxnLst>
              <a:rect l="T15" t="T16" r="T17" b="T18"/>
              <a:pathLst>
                <a:path w="12" h="17">
                  <a:moveTo>
                    <a:pt x="12" y="10"/>
                  </a:moveTo>
                  <a:lnTo>
                    <a:pt x="12" y="17"/>
                  </a:lnTo>
                  <a:lnTo>
                    <a:pt x="0" y="0"/>
                  </a:lnTo>
                  <a:lnTo>
                    <a:pt x="2" y="0"/>
                  </a:lnTo>
                  <a:lnTo>
                    <a:pt x="12" y="10"/>
                  </a:lnTo>
                  <a:close/>
                </a:path>
              </a:pathLst>
            </a:custGeom>
            <a:solidFill>
              <a:srgbClr val="E1E1E1"/>
            </a:solidFill>
            <a:ln w="3175">
              <a:solidFill>
                <a:srgbClr val="000000"/>
              </a:solidFill>
              <a:round/>
              <a:headEnd/>
              <a:tailEnd/>
            </a:ln>
          </p:spPr>
          <p:txBody>
            <a:bodyPr/>
            <a:lstStyle/>
            <a:p>
              <a:endParaRPr lang="en-US"/>
            </a:p>
          </p:txBody>
        </p:sp>
        <p:sp>
          <p:nvSpPr>
            <p:cNvPr id="37914" name="Freeform 24"/>
            <p:cNvSpPr>
              <a:spLocks/>
            </p:cNvSpPr>
            <p:nvPr/>
          </p:nvSpPr>
          <p:spPr bwMode="auto">
            <a:xfrm>
              <a:off x="4552" y="2830"/>
              <a:ext cx="15" cy="17"/>
            </a:xfrm>
            <a:custGeom>
              <a:avLst/>
              <a:gdLst>
                <a:gd name="T0" fmla="*/ 2054 w 12"/>
                <a:gd name="T1" fmla="*/ 2 h 14"/>
                <a:gd name="T2" fmla="*/ 1124 w 12"/>
                <a:gd name="T3" fmla="*/ 0 h 14"/>
                <a:gd name="T4" fmla="*/ 0 w 12"/>
                <a:gd name="T5" fmla="*/ 759 h 14"/>
                <a:gd name="T6" fmla="*/ 889 w 12"/>
                <a:gd name="T7" fmla="*/ 1277 h 14"/>
                <a:gd name="T8" fmla="*/ 2054 w 12"/>
                <a:gd name="T9" fmla="*/ 2 h 14"/>
                <a:gd name="T10" fmla="*/ 0 60000 65536"/>
                <a:gd name="T11" fmla="*/ 0 60000 65536"/>
                <a:gd name="T12" fmla="*/ 0 60000 65536"/>
                <a:gd name="T13" fmla="*/ 0 60000 65536"/>
                <a:gd name="T14" fmla="*/ 0 60000 65536"/>
                <a:gd name="T15" fmla="*/ 0 w 12"/>
                <a:gd name="T16" fmla="*/ 0 h 14"/>
                <a:gd name="T17" fmla="*/ 12 w 12"/>
                <a:gd name="T18" fmla="*/ 14 h 14"/>
              </a:gdLst>
              <a:ahLst/>
              <a:cxnLst>
                <a:cxn ang="T10">
                  <a:pos x="T0" y="T1"/>
                </a:cxn>
                <a:cxn ang="T11">
                  <a:pos x="T2" y="T3"/>
                </a:cxn>
                <a:cxn ang="T12">
                  <a:pos x="T4" y="T5"/>
                </a:cxn>
                <a:cxn ang="T13">
                  <a:pos x="T6" y="T7"/>
                </a:cxn>
                <a:cxn ang="T14">
                  <a:pos x="T8" y="T9"/>
                </a:cxn>
              </a:cxnLst>
              <a:rect l="T15" t="T16" r="T17" b="T18"/>
              <a:pathLst>
                <a:path w="12" h="14">
                  <a:moveTo>
                    <a:pt x="12" y="2"/>
                  </a:moveTo>
                  <a:lnTo>
                    <a:pt x="7" y="0"/>
                  </a:lnTo>
                  <a:lnTo>
                    <a:pt x="0" y="9"/>
                  </a:lnTo>
                  <a:lnTo>
                    <a:pt x="5" y="14"/>
                  </a:lnTo>
                  <a:lnTo>
                    <a:pt x="12" y="2"/>
                  </a:lnTo>
                  <a:close/>
                </a:path>
              </a:pathLst>
            </a:custGeom>
            <a:solidFill>
              <a:srgbClr val="E1E1E1"/>
            </a:solidFill>
            <a:ln w="3175">
              <a:solidFill>
                <a:srgbClr val="000000"/>
              </a:solidFill>
              <a:round/>
              <a:headEnd/>
              <a:tailEnd/>
            </a:ln>
          </p:spPr>
          <p:txBody>
            <a:bodyPr/>
            <a:lstStyle/>
            <a:p>
              <a:endParaRPr lang="en-US"/>
            </a:p>
          </p:txBody>
        </p:sp>
        <p:sp>
          <p:nvSpPr>
            <p:cNvPr id="37915" name="Freeform 25"/>
            <p:cNvSpPr>
              <a:spLocks/>
            </p:cNvSpPr>
            <p:nvPr/>
          </p:nvSpPr>
          <p:spPr bwMode="auto">
            <a:xfrm>
              <a:off x="4413" y="2706"/>
              <a:ext cx="11" cy="12"/>
            </a:xfrm>
            <a:custGeom>
              <a:avLst/>
              <a:gdLst>
                <a:gd name="T0" fmla="*/ 881 w 9"/>
                <a:gd name="T1" fmla="*/ 215 h 10"/>
                <a:gd name="T2" fmla="*/ 2 w 9"/>
                <a:gd name="T3" fmla="*/ 642 h 10"/>
                <a:gd name="T4" fmla="*/ 0 w 9"/>
                <a:gd name="T5" fmla="*/ 642 h 10"/>
                <a:gd name="T6" fmla="*/ 0 w 9"/>
                <a:gd name="T7" fmla="*/ 0 h 10"/>
                <a:gd name="T8" fmla="*/ 881 w 9"/>
                <a:gd name="T9" fmla="*/ 215 h 10"/>
                <a:gd name="T10" fmla="*/ 0 60000 65536"/>
                <a:gd name="T11" fmla="*/ 0 60000 65536"/>
                <a:gd name="T12" fmla="*/ 0 60000 65536"/>
                <a:gd name="T13" fmla="*/ 0 60000 65536"/>
                <a:gd name="T14" fmla="*/ 0 60000 65536"/>
                <a:gd name="T15" fmla="*/ 0 w 9"/>
                <a:gd name="T16" fmla="*/ 0 h 10"/>
                <a:gd name="T17" fmla="*/ 9 w 9"/>
                <a:gd name="T18" fmla="*/ 10 h 10"/>
              </a:gdLst>
              <a:ahLst/>
              <a:cxnLst>
                <a:cxn ang="T10">
                  <a:pos x="T0" y="T1"/>
                </a:cxn>
                <a:cxn ang="T11">
                  <a:pos x="T2" y="T3"/>
                </a:cxn>
                <a:cxn ang="T12">
                  <a:pos x="T4" y="T5"/>
                </a:cxn>
                <a:cxn ang="T13">
                  <a:pos x="T6" y="T7"/>
                </a:cxn>
                <a:cxn ang="T14">
                  <a:pos x="T8" y="T9"/>
                </a:cxn>
              </a:cxnLst>
              <a:rect l="T15" t="T16" r="T17" b="T18"/>
              <a:pathLst>
                <a:path w="9" h="10">
                  <a:moveTo>
                    <a:pt x="9" y="3"/>
                  </a:moveTo>
                  <a:lnTo>
                    <a:pt x="2" y="10"/>
                  </a:lnTo>
                  <a:lnTo>
                    <a:pt x="0" y="10"/>
                  </a:lnTo>
                  <a:lnTo>
                    <a:pt x="0" y="0"/>
                  </a:lnTo>
                  <a:lnTo>
                    <a:pt x="9" y="3"/>
                  </a:lnTo>
                  <a:close/>
                </a:path>
              </a:pathLst>
            </a:custGeom>
            <a:solidFill>
              <a:srgbClr val="E1E1E1"/>
            </a:solidFill>
            <a:ln w="3175">
              <a:solidFill>
                <a:srgbClr val="000000"/>
              </a:solidFill>
              <a:round/>
              <a:headEnd/>
              <a:tailEnd/>
            </a:ln>
          </p:spPr>
          <p:txBody>
            <a:bodyPr/>
            <a:lstStyle/>
            <a:p>
              <a:endParaRPr lang="en-US"/>
            </a:p>
          </p:txBody>
        </p:sp>
        <p:sp>
          <p:nvSpPr>
            <p:cNvPr id="37916" name="Freeform 26"/>
            <p:cNvSpPr>
              <a:spLocks/>
            </p:cNvSpPr>
            <p:nvPr/>
          </p:nvSpPr>
          <p:spPr bwMode="auto">
            <a:xfrm>
              <a:off x="4671" y="2746"/>
              <a:ext cx="14" cy="28"/>
            </a:xfrm>
            <a:custGeom>
              <a:avLst/>
              <a:gdLst>
                <a:gd name="T0" fmla="*/ 418 w 12"/>
                <a:gd name="T1" fmla="*/ 3847 h 22"/>
                <a:gd name="T2" fmla="*/ 230 w 12"/>
                <a:gd name="T3" fmla="*/ 3023 h 22"/>
                <a:gd name="T4" fmla="*/ 358 w 12"/>
                <a:gd name="T5" fmla="*/ 1347 h 22"/>
                <a:gd name="T6" fmla="*/ 358 w 12"/>
                <a:gd name="T7" fmla="*/ 0 h 22"/>
                <a:gd name="T8" fmla="*/ 0 w 12"/>
                <a:gd name="T9" fmla="*/ 5723 h 22"/>
                <a:gd name="T10" fmla="*/ 418 w 12"/>
                <a:gd name="T11" fmla="*/ 3847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round/>
              <a:headEnd/>
              <a:tailEnd/>
            </a:ln>
          </p:spPr>
          <p:txBody>
            <a:bodyPr/>
            <a:lstStyle/>
            <a:p>
              <a:endParaRPr lang="en-US"/>
            </a:p>
          </p:txBody>
        </p:sp>
        <p:sp>
          <p:nvSpPr>
            <p:cNvPr id="37917" name="Freeform 27" descr="Large checker board"/>
            <p:cNvSpPr>
              <a:spLocks/>
            </p:cNvSpPr>
            <p:nvPr/>
          </p:nvSpPr>
          <p:spPr bwMode="auto">
            <a:xfrm>
              <a:off x="4879" y="2770"/>
              <a:ext cx="6" cy="19"/>
            </a:xfrm>
            <a:custGeom>
              <a:avLst/>
              <a:gdLst>
                <a:gd name="T0" fmla="*/ 3 w 7"/>
                <a:gd name="T1" fmla="*/ 2288 h 15"/>
                <a:gd name="T2" fmla="*/ 3 w 7"/>
                <a:gd name="T3" fmla="*/ 0 h 15"/>
                <a:gd name="T4" fmla="*/ 0 w 7"/>
                <a:gd name="T5" fmla="*/ 702 h 15"/>
                <a:gd name="T6" fmla="*/ 0 w 7"/>
                <a:gd name="T7" fmla="*/ 3397 h 15"/>
                <a:gd name="T8" fmla="*/ 3 w 7"/>
                <a:gd name="T9" fmla="*/ 2288 h 15"/>
                <a:gd name="T10" fmla="*/ 0 60000 65536"/>
                <a:gd name="T11" fmla="*/ 0 60000 65536"/>
                <a:gd name="T12" fmla="*/ 0 60000 65536"/>
                <a:gd name="T13" fmla="*/ 0 60000 65536"/>
                <a:gd name="T14" fmla="*/ 0 60000 65536"/>
                <a:gd name="T15" fmla="*/ 0 w 7"/>
                <a:gd name="T16" fmla="*/ 0 h 15"/>
                <a:gd name="T17" fmla="*/ 7 w 7"/>
                <a:gd name="T18" fmla="*/ 15 h 15"/>
              </a:gdLst>
              <a:ahLst/>
              <a:cxnLst>
                <a:cxn ang="T10">
                  <a:pos x="T0" y="T1"/>
                </a:cxn>
                <a:cxn ang="T11">
                  <a:pos x="T2" y="T3"/>
                </a:cxn>
                <a:cxn ang="T12">
                  <a:pos x="T4" y="T5"/>
                </a:cxn>
                <a:cxn ang="T13">
                  <a:pos x="T6" y="T7"/>
                </a:cxn>
                <a:cxn ang="T14">
                  <a:pos x="T8" y="T9"/>
                </a:cxn>
              </a:cxnLst>
              <a:rect l="T15" t="T16" r="T17" b="T18"/>
              <a:pathLst>
                <a:path w="7" h="15">
                  <a:moveTo>
                    <a:pt x="7" y="10"/>
                  </a:moveTo>
                  <a:lnTo>
                    <a:pt x="5" y="0"/>
                  </a:lnTo>
                  <a:lnTo>
                    <a:pt x="0" y="3"/>
                  </a:lnTo>
                  <a:lnTo>
                    <a:pt x="0" y="15"/>
                  </a:lnTo>
                  <a:lnTo>
                    <a:pt x="7" y="1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7918" name="Freeform 28"/>
            <p:cNvSpPr>
              <a:spLocks/>
            </p:cNvSpPr>
            <p:nvPr/>
          </p:nvSpPr>
          <p:spPr bwMode="auto">
            <a:xfrm>
              <a:off x="4254" y="2669"/>
              <a:ext cx="11" cy="17"/>
            </a:xfrm>
            <a:custGeom>
              <a:avLst/>
              <a:gdLst>
                <a:gd name="T0" fmla="*/ 881 w 9"/>
                <a:gd name="T1" fmla="*/ 1277 h 14"/>
                <a:gd name="T2" fmla="*/ 2 w 9"/>
                <a:gd name="T3" fmla="*/ 1277 h 14"/>
                <a:gd name="T4" fmla="*/ 0 w 9"/>
                <a:gd name="T5" fmla="*/ 0 h 14"/>
                <a:gd name="T6" fmla="*/ 881 w 9"/>
                <a:gd name="T7" fmla="*/ 1277 h 14"/>
                <a:gd name="T8" fmla="*/ 0 60000 65536"/>
                <a:gd name="T9" fmla="*/ 0 60000 65536"/>
                <a:gd name="T10" fmla="*/ 0 60000 65536"/>
                <a:gd name="T11" fmla="*/ 0 60000 65536"/>
                <a:gd name="T12" fmla="*/ 0 w 9"/>
                <a:gd name="T13" fmla="*/ 0 h 14"/>
                <a:gd name="T14" fmla="*/ 9 w 9"/>
                <a:gd name="T15" fmla="*/ 14 h 14"/>
              </a:gdLst>
              <a:ahLst/>
              <a:cxnLst>
                <a:cxn ang="T8">
                  <a:pos x="T0" y="T1"/>
                </a:cxn>
                <a:cxn ang="T9">
                  <a:pos x="T2" y="T3"/>
                </a:cxn>
                <a:cxn ang="T10">
                  <a:pos x="T4" y="T5"/>
                </a:cxn>
                <a:cxn ang="T11">
                  <a:pos x="T6" y="T7"/>
                </a:cxn>
              </a:cxnLst>
              <a:rect l="T12" t="T13" r="T14" b="T15"/>
              <a:pathLst>
                <a:path w="9" h="14">
                  <a:moveTo>
                    <a:pt x="9" y="14"/>
                  </a:moveTo>
                  <a:lnTo>
                    <a:pt x="2" y="14"/>
                  </a:lnTo>
                  <a:lnTo>
                    <a:pt x="0" y="0"/>
                  </a:lnTo>
                  <a:lnTo>
                    <a:pt x="9" y="14"/>
                  </a:lnTo>
                  <a:close/>
                </a:path>
              </a:pathLst>
            </a:custGeom>
            <a:solidFill>
              <a:srgbClr val="E1E1E1"/>
            </a:solidFill>
            <a:ln w="3175">
              <a:solidFill>
                <a:srgbClr val="000000"/>
              </a:solidFill>
              <a:round/>
              <a:headEnd/>
              <a:tailEnd/>
            </a:ln>
          </p:spPr>
          <p:txBody>
            <a:bodyPr/>
            <a:lstStyle/>
            <a:p>
              <a:endParaRPr lang="en-US"/>
            </a:p>
          </p:txBody>
        </p:sp>
        <p:sp>
          <p:nvSpPr>
            <p:cNvPr id="37919" name="Freeform 29" descr="Large checker board"/>
            <p:cNvSpPr>
              <a:spLocks/>
            </p:cNvSpPr>
            <p:nvPr/>
          </p:nvSpPr>
          <p:spPr bwMode="auto">
            <a:xfrm>
              <a:off x="4670" y="2750"/>
              <a:ext cx="7" cy="18"/>
            </a:xfrm>
            <a:custGeom>
              <a:avLst/>
              <a:gdLst>
                <a:gd name="T0" fmla="*/ 7 w 7"/>
                <a:gd name="T1" fmla="*/ 2217 h 14"/>
                <a:gd name="T2" fmla="*/ 7 w 7"/>
                <a:gd name="T3" fmla="*/ 0 h 14"/>
                <a:gd name="T4" fmla="*/ 2 w 7"/>
                <a:gd name="T5" fmla="*/ 729 h 14"/>
                <a:gd name="T6" fmla="*/ 0 w 7"/>
                <a:gd name="T7" fmla="*/ 4572 h 14"/>
                <a:gd name="T8" fmla="*/ 7 w 7"/>
                <a:gd name="T9" fmla="*/ 2217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7" y="7"/>
                  </a:moveTo>
                  <a:lnTo>
                    <a:pt x="7" y="0"/>
                  </a:lnTo>
                  <a:lnTo>
                    <a:pt x="2" y="2"/>
                  </a:lnTo>
                  <a:lnTo>
                    <a:pt x="0" y="14"/>
                  </a:lnTo>
                  <a:lnTo>
                    <a:pt x="7" y="7"/>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7920" name="Freeform 30" descr="Large checker board"/>
            <p:cNvSpPr>
              <a:spLocks/>
            </p:cNvSpPr>
            <p:nvPr/>
          </p:nvSpPr>
          <p:spPr bwMode="auto">
            <a:xfrm>
              <a:off x="4706" y="2686"/>
              <a:ext cx="17" cy="2"/>
            </a:xfrm>
            <a:custGeom>
              <a:avLst/>
              <a:gdLst>
                <a:gd name="T0" fmla="*/ 1277 w 14"/>
                <a:gd name="T1" fmla="*/ 2 h 2"/>
                <a:gd name="T2" fmla="*/ 625 w 14"/>
                <a:gd name="T3" fmla="*/ 0 h 2"/>
                <a:gd name="T4" fmla="*/ 0 w 14"/>
                <a:gd name="T5" fmla="*/ 2 h 2"/>
                <a:gd name="T6" fmla="*/ 1277 w 14"/>
                <a:gd name="T7" fmla="*/ 2 h 2"/>
                <a:gd name="T8" fmla="*/ 0 60000 65536"/>
                <a:gd name="T9" fmla="*/ 0 60000 65536"/>
                <a:gd name="T10" fmla="*/ 0 60000 65536"/>
                <a:gd name="T11" fmla="*/ 0 60000 65536"/>
                <a:gd name="T12" fmla="*/ 0 w 14"/>
                <a:gd name="T13" fmla="*/ 0 h 2"/>
                <a:gd name="T14" fmla="*/ 14 w 14"/>
                <a:gd name="T15" fmla="*/ 2 h 2"/>
              </a:gdLst>
              <a:ahLst/>
              <a:cxnLst>
                <a:cxn ang="T8">
                  <a:pos x="T0" y="T1"/>
                </a:cxn>
                <a:cxn ang="T9">
                  <a:pos x="T2" y="T3"/>
                </a:cxn>
                <a:cxn ang="T10">
                  <a:pos x="T4" y="T5"/>
                </a:cxn>
                <a:cxn ang="T11">
                  <a:pos x="T6" y="T7"/>
                </a:cxn>
              </a:cxnLst>
              <a:rect l="T12" t="T13" r="T14" b="T15"/>
              <a:pathLst>
                <a:path w="14" h="2">
                  <a:moveTo>
                    <a:pt x="14" y="2"/>
                  </a:moveTo>
                  <a:lnTo>
                    <a:pt x="7" y="0"/>
                  </a:lnTo>
                  <a:lnTo>
                    <a:pt x="0" y="2"/>
                  </a:lnTo>
                  <a:lnTo>
                    <a:pt x="14" y="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7921" name="Freeform 31"/>
            <p:cNvSpPr>
              <a:spLocks/>
            </p:cNvSpPr>
            <p:nvPr/>
          </p:nvSpPr>
          <p:spPr bwMode="auto">
            <a:xfrm>
              <a:off x="4874" y="2789"/>
              <a:ext cx="7" cy="10"/>
            </a:xfrm>
            <a:custGeom>
              <a:avLst/>
              <a:gdLst>
                <a:gd name="T0" fmla="*/ 11938 w 5"/>
                <a:gd name="T1" fmla="*/ 4 h 9"/>
                <a:gd name="T2" fmla="*/ 0 w 5"/>
                <a:gd name="T3" fmla="*/ 97 h 9"/>
                <a:gd name="T4" fmla="*/ 0 w 5"/>
                <a:gd name="T5" fmla="*/ 0 h 9"/>
                <a:gd name="T6" fmla="*/ 11938 w 5"/>
                <a:gd name="T7" fmla="*/ 4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4"/>
                  </a:moveTo>
                  <a:lnTo>
                    <a:pt x="0" y="9"/>
                  </a:lnTo>
                  <a:lnTo>
                    <a:pt x="0" y="0"/>
                  </a:lnTo>
                  <a:lnTo>
                    <a:pt x="5" y="4"/>
                  </a:lnTo>
                  <a:close/>
                </a:path>
              </a:pathLst>
            </a:custGeom>
            <a:solidFill>
              <a:srgbClr val="E1E1E1"/>
            </a:solidFill>
            <a:ln w="3175">
              <a:solidFill>
                <a:srgbClr val="000000"/>
              </a:solidFill>
              <a:round/>
              <a:headEnd/>
              <a:tailEnd/>
            </a:ln>
          </p:spPr>
          <p:txBody>
            <a:bodyPr/>
            <a:lstStyle/>
            <a:p>
              <a:endParaRPr lang="en-US"/>
            </a:p>
          </p:txBody>
        </p:sp>
        <p:sp>
          <p:nvSpPr>
            <p:cNvPr id="37922" name="Freeform 32"/>
            <p:cNvSpPr>
              <a:spLocks/>
            </p:cNvSpPr>
            <p:nvPr/>
          </p:nvSpPr>
          <p:spPr bwMode="auto">
            <a:xfrm>
              <a:off x="4497" y="2802"/>
              <a:ext cx="25" cy="4"/>
            </a:xfrm>
            <a:custGeom>
              <a:avLst/>
              <a:gdLst>
                <a:gd name="T0" fmla="*/ 413 w 22"/>
                <a:gd name="T1" fmla="*/ 0 h 3"/>
                <a:gd name="T2" fmla="*/ 123 w 22"/>
                <a:gd name="T3" fmla="*/ 2069 h 3"/>
                <a:gd name="T4" fmla="*/ 0 w 22"/>
                <a:gd name="T5" fmla="*/ 0 h 3"/>
                <a:gd name="T6" fmla="*/ 413 w 22"/>
                <a:gd name="T7" fmla="*/ 0 h 3"/>
                <a:gd name="T8" fmla="*/ 0 60000 65536"/>
                <a:gd name="T9" fmla="*/ 0 60000 65536"/>
                <a:gd name="T10" fmla="*/ 0 60000 65536"/>
                <a:gd name="T11" fmla="*/ 0 60000 65536"/>
                <a:gd name="T12" fmla="*/ 0 w 22"/>
                <a:gd name="T13" fmla="*/ 0 h 3"/>
                <a:gd name="T14" fmla="*/ 22 w 22"/>
                <a:gd name="T15" fmla="*/ 3 h 3"/>
              </a:gdLst>
              <a:ahLst/>
              <a:cxnLst>
                <a:cxn ang="T8">
                  <a:pos x="T0" y="T1"/>
                </a:cxn>
                <a:cxn ang="T9">
                  <a:pos x="T2" y="T3"/>
                </a:cxn>
                <a:cxn ang="T10">
                  <a:pos x="T4" y="T5"/>
                </a:cxn>
                <a:cxn ang="T11">
                  <a:pos x="T6" y="T7"/>
                </a:cxn>
              </a:cxnLst>
              <a:rect l="T12" t="T13" r="T14" b="T15"/>
              <a:pathLst>
                <a:path w="22" h="3">
                  <a:moveTo>
                    <a:pt x="22" y="0"/>
                  </a:moveTo>
                  <a:lnTo>
                    <a:pt x="7" y="3"/>
                  </a:lnTo>
                  <a:lnTo>
                    <a:pt x="0" y="0"/>
                  </a:lnTo>
                  <a:lnTo>
                    <a:pt x="22" y="0"/>
                  </a:lnTo>
                  <a:close/>
                </a:path>
              </a:pathLst>
            </a:custGeom>
            <a:solidFill>
              <a:srgbClr val="E1E1E1"/>
            </a:solidFill>
            <a:ln w="3175">
              <a:solidFill>
                <a:srgbClr val="000000"/>
              </a:solidFill>
              <a:round/>
              <a:headEnd/>
              <a:tailEnd/>
            </a:ln>
          </p:spPr>
          <p:txBody>
            <a:bodyPr/>
            <a:lstStyle/>
            <a:p>
              <a:endParaRPr lang="en-US"/>
            </a:p>
          </p:txBody>
        </p:sp>
        <p:sp>
          <p:nvSpPr>
            <p:cNvPr id="37923" name="Freeform 33"/>
            <p:cNvSpPr>
              <a:spLocks/>
            </p:cNvSpPr>
            <p:nvPr/>
          </p:nvSpPr>
          <p:spPr bwMode="auto">
            <a:xfrm>
              <a:off x="4523" y="2540"/>
              <a:ext cx="17" cy="17"/>
            </a:xfrm>
            <a:custGeom>
              <a:avLst/>
              <a:gdLst>
                <a:gd name="T0" fmla="*/ 625 w 14"/>
                <a:gd name="T1" fmla="*/ 1277 h 14"/>
                <a:gd name="T2" fmla="*/ 0 w 14"/>
                <a:gd name="T3" fmla="*/ 625 h 14"/>
                <a:gd name="T4" fmla="*/ 1277 w 14"/>
                <a:gd name="T5" fmla="*/ 0 h 14"/>
                <a:gd name="T6" fmla="*/ 1277 w 14"/>
                <a:gd name="T7" fmla="*/ 0 h 14"/>
                <a:gd name="T8" fmla="*/ 1106 w 14"/>
                <a:gd name="T9" fmla="*/ 625 h 14"/>
                <a:gd name="T10" fmla="*/ 625 w 14"/>
                <a:gd name="T11" fmla="*/ 1277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7" y="14"/>
                  </a:moveTo>
                  <a:lnTo>
                    <a:pt x="0" y="7"/>
                  </a:lnTo>
                  <a:lnTo>
                    <a:pt x="14" y="0"/>
                  </a:lnTo>
                  <a:lnTo>
                    <a:pt x="12" y="7"/>
                  </a:lnTo>
                  <a:lnTo>
                    <a:pt x="7" y="14"/>
                  </a:lnTo>
                  <a:close/>
                </a:path>
              </a:pathLst>
            </a:custGeom>
            <a:solidFill>
              <a:srgbClr val="E1E1E1"/>
            </a:solidFill>
            <a:ln w="3175">
              <a:solidFill>
                <a:srgbClr val="000000"/>
              </a:solidFill>
              <a:round/>
              <a:headEnd/>
              <a:tailEnd/>
            </a:ln>
          </p:spPr>
          <p:txBody>
            <a:bodyPr/>
            <a:lstStyle/>
            <a:p>
              <a:endParaRPr lang="en-US"/>
            </a:p>
          </p:txBody>
        </p:sp>
        <p:sp>
          <p:nvSpPr>
            <p:cNvPr id="37924" name="Freeform 34"/>
            <p:cNvSpPr>
              <a:spLocks/>
            </p:cNvSpPr>
            <p:nvPr/>
          </p:nvSpPr>
          <p:spPr bwMode="auto">
            <a:xfrm>
              <a:off x="5296" y="2495"/>
              <a:ext cx="2" cy="4"/>
            </a:xfrm>
            <a:custGeom>
              <a:avLst/>
              <a:gdLst>
                <a:gd name="T0" fmla="*/ 0 w 2"/>
                <a:gd name="T1" fmla="*/ 0 h 3"/>
                <a:gd name="T2" fmla="*/ 0 w 2"/>
                <a:gd name="T3" fmla="*/ 0 h 3"/>
                <a:gd name="T4" fmla="*/ 0 w 2"/>
                <a:gd name="T5" fmla="*/ 2069 h 3"/>
                <a:gd name="T6" fmla="*/ 2 w 2"/>
                <a:gd name="T7" fmla="*/ 2069 h 3"/>
                <a:gd name="T8" fmla="*/ 2 w 2"/>
                <a:gd name="T9" fmla="*/ 2069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37925" name="Freeform 35"/>
            <p:cNvSpPr>
              <a:spLocks/>
            </p:cNvSpPr>
            <p:nvPr/>
          </p:nvSpPr>
          <p:spPr bwMode="auto">
            <a:xfrm>
              <a:off x="5385" y="2527"/>
              <a:ext cx="1" cy="4"/>
            </a:xfrm>
            <a:custGeom>
              <a:avLst/>
              <a:gdLst>
                <a:gd name="T0" fmla="*/ 1 w 2"/>
                <a:gd name="T1" fmla="*/ 2069 h 3"/>
                <a:gd name="T2" fmla="*/ 0 w 2"/>
                <a:gd name="T3" fmla="*/ 2069 h 3"/>
                <a:gd name="T4" fmla="*/ 0 w 2"/>
                <a:gd name="T5" fmla="*/ 0 h 3"/>
                <a:gd name="T6" fmla="*/ 1 w 2"/>
                <a:gd name="T7" fmla="*/ 2069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3"/>
                  </a:lnTo>
                  <a:lnTo>
                    <a:pt x="0" y="0"/>
                  </a:lnTo>
                  <a:lnTo>
                    <a:pt x="2" y="3"/>
                  </a:lnTo>
                  <a:close/>
                </a:path>
              </a:pathLst>
            </a:custGeom>
            <a:solidFill>
              <a:srgbClr val="E1E1E1"/>
            </a:solidFill>
            <a:ln w="3175">
              <a:solidFill>
                <a:srgbClr val="000000"/>
              </a:solidFill>
              <a:round/>
              <a:headEnd/>
              <a:tailEnd/>
            </a:ln>
          </p:spPr>
          <p:txBody>
            <a:bodyPr/>
            <a:lstStyle/>
            <a:p>
              <a:endParaRPr lang="en-US"/>
            </a:p>
          </p:txBody>
        </p:sp>
        <p:sp>
          <p:nvSpPr>
            <p:cNvPr id="37926" name="Freeform 36"/>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7927" name="Freeform 37"/>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37928" name="Freeform 38" descr="Large checker board"/>
            <p:cNvSpPr>
              <a:spLocks/>
            </p:cNvSpPr>
            <p:nvPr/>
          </p:nvSpPr>
          <p:spPr bwMode="auto">
            <a:xfrm>
              <a:off x="4447" y="2495"/>
              <a:ext cx="167" cy="133"/>
            </a:xfrm>
            <a:custGeom>
              <a:avLst/>
              <a:gdLst>
                <a:gd name="T0" fmla="*/ 1562 w 149"/>
                <a:gd name="T1" fmla="*/ 0 h 107"/>
                <a:gd name="T2" fmla="*/ 1708 w 149"/>
                <a:gd name="T3" fmla="*/ 1050 h 107"/>
                <a:gd name="T4" fmla="*/ 1663 w 149"/>
                <a:gd name="T5" fmla="*/ 2837 h 107"/>
                <a:gd name="T6" fmla="*/ 1751 w 149"/>
                <a:gd name="T7" fmla="*/ 2016 h 107"/>
                <a:gd name="T8" fmla="*/ 1751 w 149"/>
                <a:gd name="T9" fmla="*/ 2837 h 107"/>
                <a:gd name="T10" fmla="*/ 1796 w 149"/>
                <a:gd name="T11" fmla="*/ 3115 h 107"/>
                <a:gd name="T12" fmla="*/ 2052 w 149"/>
                <a:gd name="T13" fmla="*/ 4375 h 107"/>
                <a:gd name="T14" fmla="*/ 1854 w 149"/>
                <a:gd name="T15" fmla="*/ 5438 h 107"/>
                <a:gd name="T16" fmla="*/ 1891 w 149"/>
                <a:gd name="T17" fmla="*/ 6378 h 107"/>
                <a:gd name="T18" fmla="*/ 1728 w 149"/>
                <a:gd name="T19" fmla="*/ 6946 h 107"/>
                <a:gd name="T20" fmla="*/ 1708 w 149"/>
                <a:gd name="T21" fmla="*/ 7437 h 107"/>
                <a:gd name="T22" fmla="*/ 1528 w 149"/>
                <a:gd name="T23" fmla="*/ 6946 h 107"/>
                <a:gd name="T24" fmla="*/ 1343 w 149"/>
                <a:gd name="T25" fmla="*/ 6759 h 107"/>
                <a:gd name="T26" fmla="*/ 1278 w 149"/>
                <a:gd name="T27" fmla="*/ 8703 h 107"/>
                <a:gd name="T28" fmla="*/ 1240 w 149"/>
                <a:gd name="T29" fmla="*/ 10463 h 107"/>
                <a:gd name="T30" fmla="*/ 1161 w 149"/>
                <a:gd name="T31" fmla="*/ 11602 h 107"/>
                <a:gd name="T32" fmla="*/ 1082 w 149"/>
                <a:gd name="T33" fmla="*/ 14173 h 107"/>
                <a:gd name="T34" fmla="*/ 917 w 149"/>
                <a:gd name="T35" fmla="*/ 14680 h 107"/>
                <a:gd name="T36" fmla="*/ 625 w 149"/>
                <a:gd name="T37" fmla="*/ 14173 h 107"/>
                <a:gd name="T38" fmla="*/ 558 w 149"/>
                <a:gd name="T39" fmla="*/ 15224 h 107"/>
                <a:gd name="T40" fmla="*/ 263 w 149"/>
                <a:gd name="T41" fmla="*/ 15908 h 107"/>
                <a:gd name="T42" fmla="*/ 76 w 149"/>
                <a:gd name="T43" fmla="*/ 14421 h 107"/>
                <a:gd name="T44" fmla="*/ 0 w 149"/>
                <a:gd name="T45" fmla="*/ 12749 h 107"/>
                <a:gd name="T46" fmla="*/ 0 w 149"/>
                <a:gd name="T47" fmla="*/ 13005 h 107"/>
                <a:gd name="T48" fmla="*/ 167 w 149"/>
                <a:gd name="T49" fmla="*/ 14173 h 107"/>
                <a:gd name="T50" fmla="*/ 363 w 149"/>
                <a:gd name="T51" fmla="*/ 14421 h 107"/>
                <a:gd name="T52" fmla="*/ 331 w 149"/>
                <a:gd name="T53" fmla="*/ 14421 h 107"/>
                <a:gd name="T54" fmla="*/ 331 w 149"/>
                <a:gd name="T55" fmla="*/ 14173 h 107"/>
                <a:gd name="T56" fmla="*/ 363 w 149"/>
                <a:gd name="T57" fmla="*/ 12749 h 107"/>
                <a:gd name="T58" fmla="*/ 363 w 149"/>
                <a:gd name="T59" fmla="*/ 12335 h 107"/>
                <a:gd name="T60" fmla="*/ 407 w 149"/>
                <a:gd name="T61" fmla="*/ 11220 h 107"/>
                <a:gd name="T62" fmla="*/ 558 w 149"/>
                <a:gd name="T63" fmla="*/ 10463 h 107"/>
                <a:gd name="T64" fmla="*/ 701 w 149"/>
                <a:gd name="T65" fmla="*/ 10296 h 107"/>
                <a:gd name="T66" fmla="*/ 809 w 149"/>
                <a:gd name="T67" fmla="*/ 8252 h 107"/>
                <a:gd name="T68" fmla="*/ 940 w 149"/>
                <a:gd name="T69" fmla="*/ 6378 h 107"/>
                <a:gd name="T70" fmla="*/ 1036 w 149"/>
                <a:gd name="T71" fmla="*/ 7437 h 107"/>
                <a:gd name="T72" fmla="*/ 1110 w 149"/>
                <a:gd name="T73" fmla="*/ 6378 h 107"/>
                <a:gd name="T74" fmla="*/ 1140 w 149"/>
                <a:gd name="T75" fmla="*/ 5438 h 107"/>
                <a:gd name="T76" fmla="*/ 1216 w 149"/>
                <a:gd name="T77" fmla="*/ 6759 h 107"/>
                <a:gd name="T78" fmla="*/ 1216 w 149"/>
                <a:gd name="T79" fmla="*/ 5588 h 107"/>
                <a:gd name="T80" fmla="*/ 1240 w 149"/>
                <a:gd name="T81" fmla="*/ 4860 h 107"/>
                <a:gd name="T82" fmla="*/ 1216 w 149"/>
                <a:gd name="T83" fmla="*/ 4375 h 107"/>
                <a:gd name="T84" fmla="*/ 1278 w 149"/>
                <a:gd name="T85" fmla="*/ 3526 h 107"/>
                <a:gd name="T86" fmla="*/ 1376 w 149"/>
                <a:gd name="T87" fmla="*/ 1836 h 107"/>
                <a:gd name="T88" fmla="*/ 1465 w 149"/>
                <a:gd name="T89" fmla="*/ 0 h 107"/>
                <a:gd name="T90" fmla="*/ 1505 w 149"/>
                <a:gd name="T91" fmla="*/ 680 h 107"/>
                <a:gd name="T92" fmla="*/ 1562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9"/>
                <a:gd name="T142" fmla="*/ 0 h 107"/>
                <a:gd name="T143" fmla="*/ 149 w 149"/>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7929" name="Freeform 39" descr="Large checker board"/>
            <p:cNvSpPr>
              <a:spLocks/>
            </p:cNvSpPr>
            <p:nvPr/>
          </p:nvSpPr>
          <p:spPr bwMode="auto">
            <a:xfrm>
              <a:off x="4275" y="2504"/>
              <a:ext cx="77" cy="112"/>
            </a:xfrm>
            <a:custGeom>
              <a:avLst/>
              <a:gdLst>
                <a:gd name="T0" fmla="*/ 1040 w 68"/>
                <a:gd name="T1" fmla="*/ 13783 h 90"/>
                <a:gd name="T2" fmla="*/ 700 w 68"/>
                <a:gd name="T3" fmla="*/ 11957 h 90"/>
                <a:gd name="T4" fmla="*/ 376 w 68"/>
                <a:gd name="T5" fmla="*/ 9831 h 90"/>
                <a:gd name="T6" fmla="*/ 186 w 68"/>
                <a:gd name="T7" fmla="*/ 6536 h 90"/>
                <a:gd name="T8" fmla="*/ 113 w 68"/>
                <a:gd name="T9" fmla="*/ 3642 h 90"/>
                <a:gd name="T10" fmla="*/ 0 w 68"/>
                <a:gd name="T11" fmla="*/ 442 h 90"/>
                <a:gd name="T12" fmla="*/ 2 w 68"/>
                <a:gd name="T13" fmla="*/ 0 h 90"/>
                <a:gd name="T14" fmla="*/ 239 w 68"/>
                <a:gd name="T15" fmla="*/ 684 h 90"/>
                <a:gd name="T16" fmla="*/ 239 w 68"/>
                <a:gd name="T17" fmla="*/ 1890 h 90"/>
                <a:gd name="T18" fmla="*/ 446 w 68"/>
                <a:gd name="T19" fmla="*/ 1890 h 90"/>
                <a:gd name="T20" fmla="*/ 539 w 68"/>
                <a:gd name="T21" fmla="*/ 684 h 90"/>
                <a:gd name="T22" fmla="*/ 734 w 68"/>
                <a:gd name="T23" fmla="*/ 2540 h 90"/>
                <a:gd name="T24" fmla="*/ 918 w 68"/>
                <a:gd name="T25" fmla="*/ 3934 h 90"/>
                <a:gd name="T26" fmla="*/ 941 w 68"/>
                <a:gd name="T27" fmla="*/ 6536 h 90"/>
                <a:gd name="T28" fmla="*/ 941 w 68"/>
                <a:gd name="T29" fmla="*/ 8935 h 90"/>
                <a:gd name="T30" fmla="*/ 1086 w 68"/>
                <a:gd name="T31" fmla="*/ 11655 h 90"/>
                <a:gd name="T32" fmla="*/ 1188 w 68"/>
                <a:gd name="T33" fmla="*/ 13783 h 90"/>
                <a:gd name="T34" fmla="*/ 1086 w 68"/>
                <a:gd name="T35" fmla="*/ 13527 h 90"/>
                <a:gd name="T36" fmla="*/ 1040 w 68"/>
                <a:gd name="T37" fmla="*/ 13783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90"/>
                <a:gd name="T59" fmla="*/ 68 w 68"/>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7930" name="Freeform 40"/>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0" y="2"/>
                  </a:lnTo>
                  <a:lnTo>
                    <a:pt x="0" y="0"/>
                  </a:lnTo>
                  <a:lnTo>
                    <a:pt x="3" y="2"/>
                  </a:lnTo>
                  <a:close/>
                </a:path>
              </a:pathLst>
            </a:custGeom>
            <a:solidFill>
              <a:srgbClr val="E1E1E1"/>
            </a:solidFill>
            <a:ln w="3175">
              <a:solidFill>
                <a:srgbClr val="000000"/>
              </a:solidFill>
              <a:round/>
              <a:headEnd/>
              <a:tailEnd/>
            </a:ln>
          </p:spPr>
          <p:txBody>
            <a:bodyPr/>
            <a:lstStyle/>
            <a:p>
              <a:endParaRPr lang="en-US"/>
            </a:p>
          </p:txBody>
        </p:sp>
        <p:sp>
          <p:nvSpPr>
            <p:cNvPr id="37931" name="Freeform 41"/>
            <p:cNvSpPr>
              <a:spLocks/>
            </p:cNvSpPr>
            <p:nvPr/>
          </p:nvSpPr>
          <p:spPr bwMode="auto">
            <a:xfrm>
              <a:off x="5536" y="2489"/>
              <a:ext cx="3" cy="1"/>
            </a:xfrm>
            <a:custGeom>
              <a:avLst/>
              <a:gdLst>
                <a:gd name="T0" fmla="*/ 0 w 2"/>
                <a:gd name="T1" fmla="*/ 0 h 1"/>
                <a:gd name="T2" fmla="*/ 18359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37932" name="Freeform 42"/>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7933" name="Freeform 43"/>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37934" name="Freeform 44"/>
            <p:cNvSpPr>
              <a:spLocks/>
            </p:cNvSpPr>
            <p:nvPr/>
          </p:nvSpPr>
          <p:spPr bwMode="auto">
            <a:xfrm>
              <a:off x="4879" y="2478"/>
              <a:ext cx="2" cy="6"/>
            </a:xfrm>
            <a:custGeom>
              <a:avLst/>
              <a:gdLst>
                <a:gd name="T0" fmla="*/ 0 w 2"/>
                <a:gd name="T1" fmla="*/ 310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310 h 5"/>
                <a:gd name="T16" fmla="*/ 2 w 2"/>
                <a:gd name="T17" fmla="*/ 310 h 5"/>
                <a:gd name="T18" fmla="*/ 0 w 2"/>
                <a:gd name="T19" fmla="*/ 310 h 5"/>
                <a:gd name="T20" fmla="*/ 0 w 2"/>
                <a:gd name="T21" fmla="*/ 31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5"/>
                <a:gd name="T35" fmla="*/ 2 w 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round/>
              <a:headEnd/>
              <a:tailEnd/>
            </a:ln>
          </p:spPr>
          <p:txBody>
            <a:bodyPr/>
            <a:lstStyle/>
            <a:p>
              <a:endParaRPr lang="en-US"/>
            </a:p>
          </p:txBody>
        </p:sp>
        <p:sp>
          <p:nvSpPr>
            <p:cNvPr id="37935" name="Freeform 45"/>
            <p:cNvSpPr>
              <a:spLocks/>
            </p:cNvSpPr>
            <p:nvPr/>
          </p:nvSpPr>
          <p:spPr bwMode="auto">
            <a:xfrm>
              <a:off x="4879" y="2486"/>
              <a:ext cx="1" cy="3"/>
            </a:xfrm>
            <a:custGeom>
              <a:avLst/>
              <a:gdLst>
                <a:gd name="T0" fmla="*/ 0 w 1"/>
                <a:gd name="T1" fmla="*/ 18359 h 2"/>
                <a:gd name="T2" fmla="*/ 0 w 1"/>
                <a:gd name="T3" fmla="*/ 0 h 2"/>
                <a:gd name="T4" fmla="*/ 0 w 1"/>
                <a:gd name="T5" fmla="*/ 18359 h 2"/>
                <a:gd name="T6" fmla="*/ 0 w 1"/>
                <a:gd name="T7" fmla="*/ 0 h 2"/>
                <a:gd name="T8" fmla="*/ 0 w 1"/>
                <a:gd name="T9" fmla="*/ 0 h 2"/>
                <a:gd name="T10" fmla="*/ 0 w 1"/>
                <a:gd name="T11" fmla="*/ 18359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0"/>
                  </a:lnTo>
                  <a:lnTo>
                    <a:pt x="0" y="2"/>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7936" name="Freeform 46"/>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7937" name="Freeform 47"/>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7938" name="Freeform 48"/>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37939" name="Freeform 49" descr="Large checker board"/>
            <p:cNvSpPr>
              <a:spLocks/>
            </p:cNvSpPr>
            <p:nvPr/>
          </p:nvSpPr>
          <p:spPr bwMode="auto">
            <a:xfrm>
              <a:off x="4989" y="2703"/>
              <a:ext cx="172" cy="179"/>
            </a:xfrm>
            <a:custGeom>
              <a:avLst/>
              <a:gdLst>
                <a:gd name="T0" fmla="*/ 1955 w 154"/>
                <a:gd name="T1" fmla="*/ 20735 h 144"/>
                <a:gd name="T2" fmla="*/ 1889 w 154"/>
                <a:gd name="T3" fmla="*/ 21113 h 144"/>
                <a:gd name="T4" fmla="*/ 1889 w 154"/>
                <a:gd name="T5" fmla="*/ 21492 h 144"/>
                <a:gd name="T6" fmla="*/ 1765 w 154"/>
                <a:gd name="T7" fmla="*/ 21113 h 144"/>
                <a:gd name="T8" fmla="*/ 1589 w 154"/>
                <a:gd name="T9" fmla="*/ 20735 h 144"/>
                <a:gd name="T10" fmla="*/ 1403 w 154"/>
                <a:gd name="T11" fmla="*/ 20215 h 144"/>
                <a:gd name="T12" fmla="*/ 1298 w 154"/>
                <a:gd name="T13" fmla="*/ 19070 h 144"/>
                <a:gd name="T14" fmla="*/ 1198 w 154"/>
                <a:gd name="T15" fmla="*/ 17622 h 144"/>
                <a:gd name="T16" fmla="*/ 1073 w 154"/>
                <a:gd name="T17" fmla="*/ 15901 h 144"/>
                <a:gd name="T18" fmla="*/ 994 w 154"/>
                <a:gd name="T19" fmla="*/ 14431 h 144"/>
                <a:gd name="T20" fmla="*/ 717 w 154"/>
                <a:gd name="T21" fmla="*/ 13419 h 144"/>
                <a:gd name="T22" fmla="*/ 717 w 154"/>
                <a:gd name="T23" fmla="*/ 14176 h 144"/>
                <a:gd name="T24" fmla="*/ 615 w 154"/>
                <a:gd name="T25" fmla="*/ 13419 h 144"/>
                <a:gd name="T26" fmla="*/ 615 w 154"/>
                <a:gd name="T27" fmla="*/ 14704 h 144"/>
                <a:gd name="T28" fmla="*/ 551 w 154"/>
                <a:gd name="T29" fmla="*/ 14704 h 144"/>
                <a:gd name="T30" fmla="*/ 551 w 154"/>
                <a:gd name="T31" fmla="*/ 15403 h 144"/>
                <a:gd name="T32" fmla="*/ 264 w 154"/>
                <a:gd name="T33" fmla="*/ 15239 h 144"/>
                <a:gd name="T34" fmla="*/ 512 w 154"/>
                <a:gd name="T35" fmla="*/ 16587 h 144"/>
                <a:gd name="T36" fmla="*/ 396 w 154"/>
                <a:gd name="T37" fmla="*/ 17622 h 144"/>
                <a:gd name="T38" fmla="*/ 211 w 154"/>
                <a:gd name="T39" fmla="*/ 17622 h 144"/>
                <a:gd name="T40" fmla="*/ 0 w 154"/>
                <a:gd name="T41" fmla="*/ 17622 h 144"/>
                <a:gd name="T42" fmla="*/ 3 w 154"/>
                <a:gd name="T43" fmla="*/ 15403 h 144"/>
                <a:gd name="T44" fmla="*/ 70 w 154"/>
                <a:gd name="T45" fmla="*/ 13419 h 144"/>
                <a:gd name="T46" fmla="*/ 70 w 154"/>
                <a:gd name="T47" fmla="*/ 11260 h 144"/>
                <a:gd name="T48" fmla="*/ 87 w 154"/>
                <a:gd name="T49" fmla="*/ 8710 h 144"/>
                <a:gd name="T50" fmla="*/ 87 w 154"/>
                <a:gd name="T51" fmla="*/ 6770 h 144"/>
                <a:gd name="T52" fmla="*/ 87 w 154"/>
                <a:gd name="T53" fmla="*/ 4686 h 144"/>
                <a:gd name="T54" fmla="*/ 87 w 154"/>
                <a:gd name="T55" fmla="*/ 2506 h 144"/>
                <a:gd name="T56" fmla="*/ 87 w 154"/>
                <a:gd name="T57" fmla="*/ 0 h 144"/>
                <a:gd name="T58" fmla="*/ 310 w 154"/>
                <a:gd name="T59" fmla="*/ 1305 h 144"/>
                <a:gd name="T60" fmla="*/ 512 w 154"/>
                <a:gd name="T61" fmla="*/ 2506 h 144"/>
                <a:gd name="T62" fmla="*/ 689 w 154"/>
                <a:gd name="T63" fmla="*/ 3115 h 144"/>
                <a:gd name="T64" fmla="*/ 883 w 154"/>
                <a:gd name="T65" fmla="*/ 4310 h 144"/>
                <a:gd name="T66" fmla="*/ 1060 w 154"/>
                <a:gd name="T67" fmla="*/ 6770 h 144"/>
                <a:gd name="T68" fmla="*/ 1060 w 154"/>
                <a:gd name="T69" fmla="*/ 7987 h 144"/>
                <a:gd name="T70" fmla="*/ 1240 w 154"/>
                <a:gd name="T71" fmla="*/ 8710 h 144"/>
                <a:gd name="T72" fmla="*/ 1403 w 154"/>
                <a:gd name="T73" fmla="*/ 9862 h 144"/>
                <a:gd name="T74" fmla="*/ 1403 w 154"/>
                <a:gd name="T75" fmla="*/ 11260 h 144"/>
                <a:gd name="T76" fmla="*/ 1267 w 154"/>
                <a:gd name="T77" fmla="*/ 11609 h 144"/>
                <a:gd name="T78" fmla="*/ 1374 w 154"/>
                <a:gd name="T79" fmla="*/ 13664 h 144"/>
                <a:gd name="T80" fmla="*/ 1477 w 154"/>
                <a:gd name="T81" fmla="*/ 15403 h 144"/>
                <a:gd name="T82" fmla="*/ 1558 w 154"/>
                <a:gd name="T83" fmla="*/ 17622 h 144"/>
                <a:gd name="T84" fmla="*/ 1691 w 154"/>
                <a:gd name="T85" fmla="*/ 17622 h 144"/>
                <a:gd name="T86" fmla="*/ 1691 w 154"/>
                <a:gd name="T87" fmla="*/ 18596 h 144"/>
                <a:gd name="T88" fmla="*/ 1808 w 154"/>
                <a:gd name="T89" fmla="*/ 19429 h 144"/>
                <a:gd name="T90" fmla="*/ 1740 w 154"/>
                <a:gd name="T91" fmla="*/ 19766 h 144"/>
                <a:gd name="T92" fmla="*/ 1955 w 154"/>
                <a:gd name="T93" fmla="*/ 20735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4"/>
                <a:gd name="T142" fmla="*/ 0 h 144"/>
                <a:gd name="T143" fmla="*/ 154 w 154"/>
                <a:gd name="T144" fmla="*/ 144 h 1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7940" name="Freeform 50"/>
            <p:cNvSpPr>
              <a:spLocks/>
            </p:cNvSpPr>
            <p:nvPr/>
          </p:nvSpPr>
          <p:spPr bwMode="auto">
            <a:xfrm>
              <a:off x="5127" y="2744"/>
              <a:ext cx="71" cy="45"/>
            </a:xfrm>
            <a:custGeom>
              <a:avLst/>
              <a:gdLst>
                <a:gd name="T0" fmla="*/ 704 w 64"/>
                <a:gd name="T1" fmla="*/ 0 h 36"/>
                <a:gd name="T2" fmla="*/ 637 w 64"/>
                <a:gd name="T3" fmla="*/ 2033 h 36"/>
                <a:gd name="T4" fmla="*/ 632 w 64"/>
                <a:gd name="T5" fmla="*/ 2195 h 36"/>
                <a:gd name="T6" fmla="*/ 637 w 64"/>
                <a:gd name="T7" fmla="*/ 3163 h 36"/>
                <a:gd name="T8" fmla="*/ 517 w 64"/>
                <a:gd name="T9" fmla="*/ 3954 h 36"/>
                <a:gd name="T10" fmla="*/ 286 w 64"/>
                <a:gd name="T11" fmla="*/ 6070 h 36"/>
                <a:gd name="T12" fmla="*/ 125 w 64"/>
                <a:gd name="T13" fmla="*/ 5275 h 36"/>
                <a:gd name="T14" fmla="*/ 3 w 64"/>
                <a:gd name="T15" fmla="*/ 4250 h 36"/>
                <a:gd name="T16" fmla="*/ 0 w 64"/>
                <a:gd name="T17" fmla="*/ 3163 h 36"/>
                <a:gd name="T18" fmla="*/ 233 w 64"/>
                <a:gd name="T19" fmla="*/ 3416 h 36"/>
                <a:gd name="T20" fmla="*/ 286 w 64"/>
                <a:gd name="T21" fmla="*/ 2033 h 36"/>
                <a:gd name="T22" fmla="*/ 286 w 64"/>
                <a:gd name="T23" fmla="*/ 2733 h 36"/>
                <a:gd name="T24" fmla="*/ 391 w 64"/>
                <a:gd name="T25" fmla="*/ 3416 h 36"/>
                <a:gd name="T26" fmla="*/ 538 w 64"/>
                <a:gd name="T27" fmla="*/ 1626 h 36"/>
                <a:gd name="T28" fmla="*/ 538 w 64"/>
                <a:gd name="T29" fmla="*/ 0 h 36"/>
                <a:gd name="T30" fmla="*/ 637 w 64"/>
                <a:gd name="T31" fmla="*/ 0 h 36"/>
                <a:gd name="T32" fmla="*/ 704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4"/>
                <a:gd name="T52" fmla="*/ 0 h 36"/>
                <a:gd name="T53" fmla="*/ 64 w 6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round/>
              <a:headEnd/>
              <a:tailEnd/>
            </a:ln>
          </p:spPr>
          <p:txBody>
            <a:bodyPr/>
            <a:lstStyle/>
            <a:p>
              <a:endParaRPr lang="en-US"/>
            </a:p>
          </p:txBody>
        </p:sp>
        <p:sp>
          <p:nvSpPr>
            <p:cNvPr id="37941" name="Freeform 51"/>
            <p:cNvSpPr>
              <a:spLocks/>
            </p:cNvSpPr>
            <p:nvPr/>
          </p:nvSpPr>
          <p:spPr bwMode="auto">
            <a:xfrm>
              <a:off x="5238" y="2768"/>
              <a:ext cx="20" cy="31"/>
            </a:xfrm>
            <a:custGeom>
              <a:avLst/>
              <a:gdLst>
                <a:gd name="T0" fmla="*/ 202 w 18"/>
                <a:gd name="T1" fmla="*/ 1446 h 26"/>
                <a:gd name="T2" fmla="*/ 164 w 18"/>
                <a:gd name="T3" fmla="*/ 1470 h 26"/>
                <a:gd name="T4" fmla="*/ 2 w 18"/>
                <a:gd name="T5" fmla="*/ 853 h 26"/>
                <a:gd name="T6" fmla="*/ 0 w 18"/>
                <a:gd name="T7" fmla="*/ 0 h 26"/>
                <a:gd name="T8" fmla="*/ 97 w 18"/>
                <a:gd name="T9" fmla="*/ 715 h 26"/>
                <a:gd name="T10" fmla="*/ 202 w 18"/>
                <a:gd name="T11" fmla="*/ 1446 h 26"/>
                <a:gd name="T12" fmla="*/ 0 60000 65536"/>
                <a:gd name="T13" fmla="*/ 0 60000 65536"/>
                <a:gd name="T14" fmla="*/ 0 60000 65536"/>
                <a:gd name="T15" fmla="*/ 0 60000 65536"/>
                <a:gd name="T16" fmla="*/ 0 60000 65536"/>
                <a:gd name="T17" fmla="*/ 0 60000 65536"/>
                <a:gd name="T18" fmla="*/ 0 w 18"/>
                <a:gd name="T19" fmla="*/ 0 h 26"/>
                <a:gd name="T20" fmla="*/ 18 w 1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round/>
              <a:headEnd/>
              <a:tailEnd/>
            </a:ln>
          </p:spPr>
          <p:txBody>
            <a:bodyPr/>
            <a:lstStyle/>
            <a:p>
              <a:endParaRPr lang="en-US"/>
            </a:p>
          </p:txBody>
        </p:sp>
        <p:sp>
          <p:nvSpPr>
            <p:cNvPr id="37942" name="Freeform 52"/>
            <p:cNvSpPr>
              <a:spLocks/>
            </p:cNvSpPr>
            <p:nvPr/>
          </p:nvSpPr>
          <p:spPr bwMode="auto">
            <a:xfrm>
              <a:off x="5174" y="2709"/>
              <a:ext cx="37" cy="43"/>
            </a:xfrm>
            <a:custGeom>
              <a:avLst/>
              <a:gdLst>
                <a:gd name="T0" fmla="*/ 456 w 33"/>
                <a:gd name="T1" fmla="*/ 3198 h 35"/>
                <a:gd name="T2" fmla="*/ 388 w 33"/>
                <a:gd name="T3" fmla="*/ 3968 h 35"/>
                <a:gd name="T4" fmla="*/ 219 w 33"/>
                <a:gd name="T5" fmla="*/ 1566 h 35"/>
                <a:gd name="T6" fmla="*/ 95 w 33"/>
                <a:gd name="T7" fmla="*/ 845 h 35"/>
                <a:gd name="T8" fmla="*/ 0 w 33"/>
                <a:gd name="T9" fmla="*/ 0 h 35"/>
                <a:gd name="T10" fmla="*/ 169 w 33"/>
                <a:gd name="T11" fmla="*/ 845 h 35"/>
                <a:gd name="T12" fmla="*/ 324 w 33"/>
                <a:gd name="T13" fmla="*/ 1907 h 35"/>
                <a:gd name="T14" fmla="*/ 456 w 33"/>
                <a:gd name="T15" fmla="*/ 3198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round/>
              <a:headEnd/>
              <a:tailEnd/>
            </a:ln>
          </p:spPr>
          <p:txBody>
            <a:bodyPr/>
            <a:lstStyle/>
            <a:p>
              <a:endParaRPr lang="en-US"/>
            </a:p>
          </p:txBody>
        </p:sp>
        <p:sp>
          <p:nvSpPr>
            <p:cNvPr id="37943" name="Freeform 53"/>
            <p:cNvSpPr>
              <a:spLocks/>
            </p:cNvSpPr>
            <p:nvPr/>
          </p:nvSpPr>
          <p:spPr bwMode="auto">
            <a:xfrm>
              <a:off x="5164" y="2864"/>
              <a:ext cx="4" cy="6"/>
            </a:xfrm>
            <a:custGeom>
              <a:avLst/>
              <a:gdLst>
                <a:gd name="T0" fmla="*/ 2 w 5"/>
                <a:gd name="T1" fmla="*/ 2 h 5"/>
                <a:gd name="T2" fmla="*/ 2 w 5"/>
                <a:gd name="T3" fmla="*/ 310 h 5"/>
                <a:gd name="T4" fmla="*/ 0 w 5"/>
                <a:gd name="T5" fmla="*/ 0 h 5"/>
                <a:gd name="T6" fmla="*/ 2 w 5"/>
                <a:gd name="T7" fmla="*/ 2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2"/>
                  </a:moveTo>
                  <a:lnTo>
                    <a:pt x="3" y="5"/>
                  </a:lnTo>
                  <a:lnTo>
                    <a:pt x="0" y="0"/>
                  </a:lnTo>
                  <a:lnTo>
                    <a:pt x="5" y="2"/>
                  </a:lnTo>
                  <a:close/>
                </a:path>
              </a:pathLst>
            </a:custGeom>
            <a:solidFill>
              <a:srgbClr val="E1E1E1"/>
            </a:solidFill>
            <a:ln w="3175">
              <a:solidFill>
                <a:srgbClr val="000000"/>
              </a:solidFill>
              <a:round/>
              <a:headEnd/>
              <a:tailEnd/>
            </a:ln>
          </p:spPr>
          <p:txBody>
            <a:bodyPr/>
            <a:lstStyle/>
            <a:p>
              <a:endParaRPr lang="en-US"/>
            </a:p>
          </p:txBody>
        </p:sp>
        <p:sp>
          <p:nvSpPr>
            <p:cNvPr id="37944" name="Freeform 54"/>
            <p:cNvSpPr>
              <a:spLocks/>
            </p:cNvSpPr>
            <p:nvPr/>
          </p:nvSpPr>
          <p:spPr bwMode="auto">
            <a:xfrm>
              <a:off x="5058" y="2310"/>
              <a:ext cx="2" cy="4"/>
            </a:xfrm>
            <a:custGeom>
              <a:avLst/>
              <a:gdLst>
                <a:gd name="T0" fmla="*/ 2 w 2"/>
                <a:gd name="T1" fmla="*/ 0 h 3"/>
                <a:gd name="T2" fmla="*/ 0 w 2"/>
                <a:gd name="T3" fmla="*/ 0 h 3"/>
                <a:gd name="T4" fmla="*/ 0 w 2"/>
                <a:gd name="T5" fmla="*/ 2069 h 3"/>
                <a:gd name="T6" fmla="*/ 0 w 2"/>
                <a:gd name="T7" fmla="*/ 2069 h 3"/>
                <a:gd name="T8" fmla="*/ 2 w 2"/>
                <a:gd name="T9" fmla="*/ 2069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7945" name="Freeform 55"/>
            <p:cNvSpPr>
              <a:spLocks/>
            </p:cNvSpPr>
            <p:nvPr/>
          </p:nvSpPr>
          <p:spPr bwMode="auto">
            <a:xfrm>
              <a:off x="5055" y="2314"/>
              <a:ext cx="3" cy="5"/>
            </a:xfrm>
            <a:custGeom>
              <a:avLst/>
              <a:gdLst>
                <a:gd name="T0" fmla="*/ 0 w 3"/>
                <a:gd name="T1" fmla="*/ 0 h 4"/>
                <a:gd name="T2" fmla="*/ 0 w 3"/>
                <a:gd name="T3" fmla="*/ 381 h 4"/>
                <a:gd name="T4" fmla="*/ 0 w 3"/>
                <a:gd name="T5" fmla="*/ 594 h 4"/>
                <a:gd name="T6" fmla="*/ 3 w 3"/>
                <a:gd name="T7" fmla="*/ 381 h 4"/>
                <a:gd name="T8" fmla="*/ 0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0"/>
                  </a:moveTo>
                  <a:lnTo>
                    <a:pt x="0" y="2"/>
                  </a:lnTo>
                  <a:lnTo>
                    <a:pt x="0" y="4"/>
                  </a:lnTo>
                  <a:lnTo>
                    <a:pt x="3" y="2"/>
                  </a:lnTo>
                  <a:lnTo>
                    <a:pt x="0" y="0"/>
                  </a:lnTo>
                  <a:close/>
                </a:path>
              </a:pathLst>
            </a:custGeom>
            <a:solidFill>
              <a:srgbClr val="E1E1E1"/>
            </a:solidFill>
            <a:ln w="3175">
              <a:solidFill>
                <a:srgbClr val="000000"/>
              </a:solidFill>
              <a:round/>
              <a:headEnd/>
              <a:tailEnd/>
            </a:ln>
          </p:spPr>
          <p:txBody>
            <a:bodyPr/>
            <a:lstStyle/>
            <a:p>
              <a:endParaRPr lang="en-US"/>
            </a:p>
          </p:txBody>
        </p:sp>
        <p:sp>
          <p:nvSpPr>
            <p:cNvPr id="37946" name="Freeform 56"/>
            <p:cNvSpPr>
              <a:spLocks/>
            </p:cNvSpPr>
            <p:nvPr/>
          </p:nvSpPr>
          <p:spPr bwMode="auto">
            <a:xfrm>
              <a:off x="5049" y="2334"/>
              <a:ext cx="4" cy="4"/>
            </a:xfrm>
            <a:custGeom>
              <a:avLst/>
              <a:gdLst>
                <a:gd name="T0" fmla="*/ 0 w 2"/>
                <a:gd name="T1" fmla="*/ 2069 h 3"/>
                <a:gd name="T2" fmla="*/ 0 w 2"/>
                <a:gd name="T3" fmla="*/ 0 h 3"/>
                <a:gd name="T4" fmla="*/ 0 w 2"/>
                <a:gd name="T5" fmla="*/ 0 h 3"/>
                <a:gd name="T6" fmla="*/ 16777216 w 2"/>
                <a:gd name="T7" fmla="*/ 0 h 3"/>
                <a:gd name="T8" fmla="*/ 0 w 2"/>
                <a:gd name="T9" fmla="*/ 2069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0" y="0"/>
                  </a:lnTo>
                  <a:lnTo>
                    <a:pt x="2" y="0"/>
                  </a:lnTo>
                  <a:lnTo>
                    <a:pt x="0" y="3"/>
                  </a:lnTo>
                  <a:close/>
                </a:path>
              </a:pathLst>
            </a:custGeom>
            <a:solidFill>
              <a:srgbClr val="E1E1E1"/>
            </a:solidFill>
            <a:ln w="3175">
              <a:solidFill>
                <a:srgbClr val="000000"/>
              </a:solidFill>
              <a:round/>
              <a:headEnd/>
              <a:tailEnd/>
            </a:ln>
          </p:spPr>
          <p:txBody>
            <a:bodyPr/>
            <a:lstStyle/>
            <a:p>
              <a:endParaRPr lang="en-US"/>
            </a:p>
          </p:txBody>
        </p:sp>
        <p:sp>
          <p:nvSpPr>
            <p:cNvPr id="37947" name="Freeform 57"/>
            <p:cNvSpPr>
              <a:spLocks/>
            </p:cNvSpPr>
            <p:nvPr/>
          </p:nvSpPr>
          <p:spPr bwMode="auto">
            <a:xfrm>
              <a:off x="5047" y="2247"/>
              <a:ext cx="0" cy="4"/>
            </a:xfrm>
            <a:custGeom>
              <a:avLst/>
              <a:gdLst>
                <a:gd name="T0" fmla="*/ 0 h 3"/>
                <a:gd name="T1" fmla="*/ 2069 h 3"/>
                <a:gd name="T2" fmla="*/ 0 h 3"/>
                <a:gd name="T3" fmla="*/ 0 h 3"/>
                <a:gd name="T4" fmla="*/ 0 60000 65536"/>
                <a:gd name="T5" fmla="*/ 0 60000 65536"/>
                <a:gd name="T6" fmla="*/ 0 60000 65536"/>
                <a:gd name="T7" fmla="*/ 0 60000 65536"/>
                <a:gd name="T8" fmla="*/ 0 h 3"/>
                <a:gd name="T9" fmla="*/ 3 h 3"/>
              </a:gdLst>
              <a:ahLst/>
              <a:cxnLst>
                <a:cxn ang="T4">
                  <a:pos x="0" y="T0"/>
                </a:cxn>
                <a:cxn ang="T5">
                  <a:pos x="0" y="T1"/>
                </a:cxn>
                <a:cxn ang="T6">
                  <a:pos x="0" y="T2"/>
                </a:cxn>
                <a:cxn ang="T7">
                  <a:pos x="0" y="T3"/>
                </a:cxn>
              </a:cxnLst>
              <a:rect l="0" t="T8" r="0" b="T9"/>
              <a:pathLst>
                <a:path h="3">
                  <a:moveTo>
                    <a:pt x="0" y="0"/>
                  </a:move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37948" name="Rectangle 58"/>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7949" name="Freeform 59"/>
            <p:cNvSpPr>
              <a:spLocks/>
            </p:cNvSpPr>
            <p:nvPr/>
          </p:nvSpPr>
          <p:spPr bwMode="auto">
            <a:xfrm>
              <a:off x="5049" y="2285"/>
              <a:ext cx="4" cy="2"/>
            </a:xfrm>
            <a:custGeom>
              <a:avLst/>
              <a:gdLst>
                <a:gd name="T0" fmla="*/ 16777216 w 2"/>
                <a:gd name="T1" fmla="*/ 0 h 2"/>
                <a:gd name="T2" fmla="*/ 0 w 2"/>
                <a:gd name="T3" fmla="*/ 2 h 2"/>
                <a:gd name="T4" fmla="*/ 0 w 2"/>
                <a:gd name="T5" fmla="*/ 0 h 2"/>
                <a:gd name="T6" fmla="*/ 1677721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7950" name="Freeform 60"/>
            <p:cNvSpPr>
              <a:spLocks/>
            </p:cNvSpPr>
            <p:nvPr/>
          </p:nvSpPr>
          <p:spPr bwMode="auto">
            <a:xfrm>
              <a:off x="4024" y="2059"/>
              <a:ext cx="89" cy="129"/>
            </a:xfrm>
            <a:custGeom>
              <a:avLst/>
              <a:gdLst>
                <a:gd name="T0" fmla="*/ 592 w 78"/>
                <a:gd name="T1" fmla="*/ 11982 h 104"/>
                <a:gd name="T2" fmla="*/ 592 w 78"/>
                <a:gd name="T3" fmla="*/ 12401 h 104"/>
                <a:gd name="T4" fmla="*/ 482 w 78"/>
                <a:gd name="T5" fmla="*/ 11797 h 104"/>
                <a:gd name="T6" fmla="*/ 482 w 78"/>
                <a:gd name="T7" fmla="*/ 11797 h 104"/>
                <a:gd name="T8" fmla="*/ 404 w 78"/>
                <a:gd name="T9" fmla="*/ 10004 h 104"/>
                <a:gd name="T10" fmla="*/ 325 w 78"/>
                <a:gd name="T11" fmla="*/ 8065 h 104"/>
                <a:gd name="T12" fmla="*/ 285 w 78"/>
                <a:gd name="T13" fmla="*/ 6591 h 104"/>
                <a:gd name="T14" fmla="*/ 2 w 78"/>
                <a:gd name="T15" fmla="*/ 4945 h 104"/>
                <a:gd name="T16" fmla="*/ 140 w 78"/>
                <a:gd name="T17" fmla="*/ 3987 h 104"/>
                <a:gd name="T18" fmla="*/ 250 w 78"/>
                <a:gd name="T19" fmla="*/ 3755 h 104"/>
                <a:gd name="T20" fmla="*/ 0 w 78"/>
                <a:gd name="T21" fmla="*/ 1967 h 104"/>
                <a:gd name="T22" fmla="*/ 0 w 78"/>
                <a:gd name="T23" fmla="*/ 0 h 104"/>
                <a:gd name="T24" fmla="*/ 250 w 78"/>
                <a:gd name="T25" fmla="*/ 670 h 104"/>
                <a:gd name="T26" fmla="*/ 325 w 78"/>
                <a:gd name="T27" fmla="*/ 1786 h 104"/>
                <a:gd name="T28" fmla="*/ 404 w 78"/>
                <a:gd name="T29" fmla="*/ 1279 h 104"/>
                <a:gd name="T30" fmla="*/ 592 w 78"/>
                <a:gd name="T31" fmla="*/ 3407 h 104"/>
                <a:gd name="T32" fmla="*/ 879 w 78"/>
                <a:gd name="T33" fmla="*/ 3407 h 104"/>
                <a:gd name="T34" fmla="*/ 1217 w 78"/>
                <a:gd name="T35" fmla="*/ 3755 h 104"/>
                <a:gd name="T36" fmla="*/ 1386 w 78"/>
                <a:gd name="T37" fmla="*/ 4670 h 104"/>
                <a:gd name="T38" fmla="*/ 1386 w 78"/>
                <a:gd name="T39" fmla="*/ 5778 h 104"/>
                <a:gd name="T40" fmla="*/ 1132 w 78"/>
                <a:gd name="T41" fmla="*/ 6591 h 104"/>
                <a:gd name="T42" fmla="*/ 1182 w 78"/>
                <a:gd name="T43" fmla="*/ 8715 h 104"/>
                <a:gd name="T44" fmla="*/ 1217 w 78"/>
                <a:gd name="T45" fmla="*/ 9041 h 104"/>
                <a:gd name="T46" fmla="*/ 1386 w 78"/>
                <a:gd name="T47" fmla="*/ 7457 h 104"/>
                <a:gd name="T48" fmla="*/ 1513 w 78"/>
                <a:gd name="T49" fmla="*/ 9577 h 104"/>
                <a:gd name="T50" fmla="*/ 1624 w 78"/>
                <a:gd name="T51" fmla="*/ 11797 h 104"/>
                <a:gd name="T52" fmla="*/ 1624 w 78"/>
                <a:gd name="T53" fmla="*/ 13409 h 104"/>
                <a:gd name="T54" fmla="*/ 1581 w 78"/>
                <a:gd name="T55" fmla="*/ 13714 h 104"/>
                <a:gd name="T56" fmla="*/ 1624 w 78"/>
                <a:gd name="T57" fmla="*/ 14735 h 104"/>
                <a:gd name="T58" fmla="*/ 1423 w 78"/>
                <a:gd name="T59" fmla="*/ 11982 h 104"/>
                <a:gd name="T60" fmla="*/ 1217 w 78"/>
                <a:gd name="T61" fmla="*/ 9577 h 104"/>
                <a:gd name="T62" fmla="*/ 1018 w 78"/>
                <a:gd name="T63" fmla="*/ 9577 h 104"/>
                <a:gd name="T64" fmla="*/ 879 w 78"/>
                <a:gd name="T65" fmla="*/ 8065 h 104"/>
                <a:gd name="T66" fmla="*/ 592 w 78"/>
                <a:gd name="T67" fmla="*/ 6591 h 104"/>
                <a:gd name="T68" fmla="*/ 482 w 78"/>
                <a:gd name="T69" fmla="*/ 6591 h 104"/>
                <a:gd name="T70" fmla="*/ 819 w 78"/>
                <a:gd name="T71" fmla="*/ 8406 h 104"/>
                <a:gd name="T72" fmla="*/ 933 w 78"/>
                <a:gd name="T73" fmla="*/ 9577 h 104"/>
                <a:gd name="T74" fmla="*/ 992 w 78"/>
                <a:gd name="T75" fmla="*/ 10427 h 104"/>
                <a:gd name="T76" fmla="*/ 879 w 78"/>
                <a:gd name="T77" fmla="*/ 12401 h 104"/>
                <a:gd name="T78" fmla="*/ 819 w 78"/>
                <a:gd name="T79" fmla="*/ 11382 h 104"/>
                <a:gd name="T80" fmla="*/ 718 w 78"/>
                <a:gd name="T81" fmla="*/ 11797 h 104"/>
                <a:gd name="T82" fmla="*/ 685 w 78"/>
                <a:gd name="T83" fmla="*/ 11982 h 104"/>
                <a:gd name="T84" fmla="*/ 592 w 78"/>
                <a:gd name="T85" fmla="*/ 11982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104"/>
                <a:gd name="T131" fmla="*/ 78 w 78"/>
                <a:gd name="T132" fmla="*/ 104 h 10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round/>
              <a:headEnd/>
              <a:tailEnd/>
            </a:ln>
          </p:spPr>
          <p:txBody>
            <a:bodyPr/>
            <a:lstStyle/>
            <a:p>
              <a:endParaRPr lang="en-US"/>
            </a:p>
          </p:txBody>
        </p:sp>
        <p:sp>
          <p:nvSpPr>
            <p:cNvPr id="37951" name="Freeform 61"/>
            <p:cNvSpPr>
              <a:spLocks/>
            </p:cNvSpPr>
            <p:nvPr/>
          </p:nvSpPr>
          <p:spPr bwMode="auto">
            <a:xfrm>
              <a:off x="4031" y="2025"/>
              <a:ext cx="54" cy="32"/>
            </a:xfrm>
            <a:custGeom>
              <a:avLst/>
              <a:gdLst>
                <a:gd name="T0" fmla="*/ 305 w 49"/>
                <a:gd name="T1" fmla="*/ 2 h 26"/>
                <a:gd name="T2" fmla="*/ 99 w 49"/>
                <a:gd name="T3" fmla="*/ 0 h 26"/>
                <a:gd name="T4" fmla="*/ 0 w 49"/>
                <a:gd name="T5" fmla="*/ 1961 h 26"/>
                <a:gd name="T6" fmla="*/ 2 w 49"/>
                <a:gd name="T7" fmla="*/ 2684 h 26"/>
                <a:gd name="T8" fmla="*/ 214 w 49"/>
                <a:gd name="T9" fmla="*/ 3099 h 26"/>
                <a:gd name="T10" fmla="*/ 348 w 49"/>
                <a:gd name="T11" fmla="*/ 2684 h 26"/>
                <a:gd name="T12" fmla="*/ 462 w 49"/>
                <a:gd name="T13" fmla="*/ 2684 h 26"/>
                <a:gd name="T14" fmla="*/ 439 w 49"/>
                <a:gd name="T15" fmla="*/ 1662 h 26"/>
                <a:gd name="T16" fmla="*/ 389 w 49"/>
                <a:gd name="T17" fmla="*/ 1097 h 26"/>
                <a:gd name="T18" fmla="*/ 305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26"/>
                <a:gd name="T32" fmla="*/ 49 w 4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round/>
              <a:headEnd/>
              <a:tailEnd/>
            </a:ln>
          </p:spPr>
          <p:txBody>
            <a:bodyPr/>
            <a:lstStyle/>
            <a:p>
              <a:endParaRPr lang="en-US"/>
            </a:p>
          </p:txBody>
        </p:sp>
        <p:sp>
          <p:nvSpPr>
            <p:cNvPr id="37952" name="Freeform 62" descr="Large checker board"/>
            <p:cNvSpPr>
              <a:spLocks/>
            </p:cNvSpPr>
            <p:nvPr/>
          </p:nvSpPr>
          <p:spPr bwMode="auto">
            <a:xfrm>
              <a:off x="4306" y="2323"/>
              <a:ext cx="88" cy="93"/>
            </a:xfrm>
            <a:custGeom>
              <a:avLst/>
              <a:gdLst>
                <a:gd name="T0" fmla="*/ 542 w 80"/>
                <a:gd name="T1" fmla="*/ 7942 h 75"/>
                <a:gd name="T2" fmla="*/ 561 w 80"/>
                <a:gd name="T3" fmla="*/ 9986 h 75"/>
                <a:gd name="T4" fmla="*/ 464 w 80"/>
                <a:gd name="T5" fmla="*/ 9536 h 75"/>
                <a:gd name="T6" fmla="*/ 422 w 80"/>
                <a:gd name="T7" fmla="*/ 9986 h 75"/>
                <a:gd name="T8" fmla="*/ 336 w 80"/>
                <a:gd name="T9" fmla="*/ 10520 h 75"/>
                <a:gd name="T10" fmla="*/ 252 w 80"/>
                <a:gd name="T11" fmla="*/ 10520 h 75"/>
                <a:gd name="T12" fmla="*/ 200 w 80"/>
                <a:gd name="T13" fmla="*/ 9986 h 75"/>
                <a:gd name="T14" fmla="*/ 182 w 80"/>
                <a:gd name="T15" fmla="*/ 8997 h 75"/>
                <a:gd name="T16" fmla="*/ 147 w 80"/>
                <a:gd name="T17" fmla="*/ 9536 h 75"/>
                <a:gd name="T18" fmla="*/ 122 w 80"/>
                <a:gd name="T19" fmla="*/ 7942 h 75"/>
                <a:gd name="T20" fmla="*/ 92 w 80"/>
                <a:gd name="T21" fmla="*/ 7636 h 75"/>
                <a:gd name="T22" fmla="*/ 4 w 80"/>
                <a:gd name="T23" fmla="*/ 5656 h 75"/>
                <a:gd name="T24" fmla="*/ 0 w 80"/>
                <a:gd name="T25" fmla="*/ 3678 h 75"/>
                <a:gd name="T26" fmla="*/ 76 w 80"/>
                <a:gd name="T27" fmla="*/ 1012 h 75"/>
                <a:gd name="T28" fmla="*/ 238 w 80"/>
                <a:gd name="T29" fmla="*/ 1012 h 75"/>
                <a:gd name="T30" fmla="*/ 383 w 80"/>
                <a:gd name="T31" fmla="*/ 1012 h 75"/>
                <a:gd name="T32" fmla="*/ 509 w 80"/>
                <a:gd name="T33" fmla="*/ 1929 h 75"/>
                <a:gd name="T34" fmla="*/ 509 w 80"/>
                <a:gd name="T35" fmla="*/ 1255 h 75"/>
                <a:gd name="T36" fmla="*/ 545 w 80"/>
                <a:gd name="T37" fmla="*/ 531 h 75"/>
                <a:gd name="T38" fmla="*/ 616 w 80"/>
                <a:gd name="T39" fmla="*/ 1012 h 75"/>
                <a:gd name="T40" fmla="*/ 692 w 80"/>
                <a:gd name="T41" fmla="*/ 0 h 75"/>
                <a:gd name="T42" fmla="*/ 723 w 80"/>
                <a:gd name="T43" fmla="*/ 2232 h 75"/>
                <a:gd name="T44" fmla="*/ 723 w 80"/>
                <a:gd name="T45" fmla="*/ 4223 h 75"/>
                <a:gd name="T46" fmla="*/ 723 w 80"/>
                <a:gd name="T47" fmla="*/ 6405 h 75"/>
                <a:gd name="T48" fmla="*/ 597 w 80"/>
                <a:gd name="T49" fmla="*/ 7256 h 75"/>
                <a:gd name="T50" fmla="*/ 542 w 80"/>
                <a:gd name="T51" fmla="*/ 7942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0"/>
                <a:gd name="T79" fmla="*/ 0 h 75"/>
                <a:gd name="T80" fmla="*/ 80 w 80"/>
                <a:gd name="T81" fmla="*/ 75 h 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37953" name="Freeform 63"/>
            <p:cNvSpPr>
              <a:spLocks/>
            </p:cNvSpPr>
            <p:nvPr/>
          </p:nvSpPr>
          <p:spPr bwMode="auto">
            <a:xfrm>
              <a:off x="5046" y="2349"/>
              <a:ext cx="3" cy="7"/>
            </a:xfrm>
            <a:custGeom>
              <a:avLst/>
              <a:gdLst>
                <a:gd name="T0" fmla="*/ 0 w 5"/>
                <a:gd name="T1" fmla="*/ 11938 h 5"/>
                <a:gd name="T2" fmla="*/ 0 w 5"/>
                <a:gd name="T3" fmla="*/ 4542 h 5"/>
                <a:gd name="T4" fmla="*/ 1 w 5"/>
                <a:gd name="T5" fmla="*/ 0 h 5"/>
                <a:gd name="T6" fmla="*/ 1 w 5"/>
                <a:gd name="T7" fmla="*/ 0 h 5"/>
                <a:gd name="T8" fmla="*/ 0 w 5"/>
                <a:gd name="T9" fmla="*/ 11938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5"/>
                  </a:moveTo>
                  <a:lnTo>
                    <a:pt x="0" y="2"/>
                  </a:lnTo>
                  <a:lnTo>
                    <a:pt x="2" y="0"/>
                  </a:lnTo>
                  <a:lnTo>
                    <a:pt x="5" y="0"/>
                  </a:lnTo>
                  <a:lnTo>
                    <a:pt x="0" y="5"/>
                  </a:lnTo>
                  <a:close/>
                </a:path>
              </a:pathLst>
            </a:custGeom>
            <a:solidFill>
              <a:srgbClr val="E1E1E1"/>
            </a:solidFill>
            <a:ln w="3175">
              <a:solidFill>
                <a:srgbClr val="000000"/>
              </a:solidFill>
              <a:round/>
              <a:headEnd/>
              <a:tailEnd/>
            </a:ln>
          </p:spPr>
          <p:txBody>
            <a:bodyPr/>
            <a:lstStyle/>
            <a:p>
              <a:endParaRPr lang="en-US"/>
            </a:p>
          </p:txBody>
        </p:sp>
        <p:sp>
          <p:nvSpPr>
            <p:cNvPr id="37954" name="Freeform 64"/>
            <p:cNvSpPr>
              <a:spLocks/>
            </p:cNvSpPr>
            <p:nvPr/>
          </p:nvSpPr>
          <p:spPr bwMode="auto">
            <a:xfrm>
              <a:off x="4479" y="2153"/>
              <a:ext cx="3" cy="5"/>
            </a:xfrm>
            <a:custGeom>
              <a:avLst/>
              <a:gdLst>
                <a:gd name="T0" fmla="*/ 18359 w 2"/>
                <a:gd name="T1" fmla="*/ 0 h 4"/>
                <a:gd name="T2" fmla="*/ 0 w 2"/>
                <a:gd name="T3" fmla="*/ 594 h 4"/>
                <a:gd name="T4" fmla="*/ 0 w 2"/>
                <a:gd name="T5" fmla="*/ 381 h 4"/>
                <a:gd name="T6" fmla="*/ 18359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2" y="0"/>
                  </a:moveTo>
                  <a:lnTo>
                    <a:pt x="0" y="4"/>
                  </a:lnTo>
                  <a:lnTo>
                    <a:pt x="0" y="2"/>
                  </a:lnTo>
                  <a:lnTo>
                    <a:pt x="2" y="0"/>
                  </a:lnTo>
                  <a:close/>
                </a:path>
              </a:pathLst>
            </a:custGeom>
            <a:solidFill>
              <a:srgbClr val="C0C0C0"/>
            </a:solidFill>
            <a:ln w="3175">
              <a:solidFill>
                <a:srgbClr val="000000"/>
              </a:solidFill>
              <a:round/>
              <a:headEnd/>
              <a:tailEnd/>
            </a:ln>
          </p:spPr>
          <p:txBody>
            <a:bodyPr/>
            <a:lstStyle/>
            <a:p>
              <a:endParaRPr lang="en-US"/>
            </a:p>
          </p:txBody>
        </p:sp>
        <p:sp>
          <p:nvSpPr>
            <p:cNvPr id="37955" name="Freeform 65"/>
            <p:cNvSpPr>
              <a:spLocks/>
            </p:cNvSpPr>
            <p:nvPr/>
          </p:nvSpPr>
          <p:spPr bwMode="auto">
            <a:xfrm>
              <a:off x="4246" y="2153"/>
              <a:ext cx="146" cy="188"/>
            </a:xfrm>
            <a:custGeom>
              <a:avLst/>
              <a:gdLst>
                <a:gd name="T0" fmla="*/ 887 w 131"/>
                <a:gd name="T1" fmla="*/ 6218 h 151"/>
                <a:gd name="T2" fmla="*/ 836 w 131"/>
                <a:gd name="T3" fmla="*/ 5034 h 151"/>
                <a:gd name="T4" fmla="*/ 750 w 131"/>
                <a:gd name="T5" fmla="*/ 4011 h 151"/>
                <a:gd name="T6" fmla="*/ 641 w 131"/>
                <a:gd name="T7" fmla="*/ 4374 h 151"/>
                <a:gd name="T8" fmla="*/ 516 w 131"/>
                <a:gd name="T9" fmla="*/ 2708 h 151"/>
                <a:gd name="T10" fmla="*/ 455 w 131"/>
                <a:gd name="T11" fmla="*/ 1670 h 151"/>
                <a:gd name="T12" fmla="*/ 319 w 131"/>
                <a:gd name="T13" fmla="*/ 0 h 151"/>
                <a:gd name="T14" fmla="*/ 228 w 131"/>
                <a:gd name="T15" fmla="*/ 0 h 151"/>
                <a:gd name="T16" fmla="*/ 269 w 131"/>
                <a:gd name="T17" fmla="*/ 3222 h 151"/>
                <a:gd name="T18" fmla="*/ 205 w 131"/>
                <a:gd name="T19" fmla="*/ 2708 h 151"/>
                <a:gd name="T20" fmla="*/ 184 w 131"/>
                <a:gd name="T21" fmla="*/ 2550 h 151"/>
                <a:gd name="T22" fmla="*/ 91 w 131"/>
                <a:gd name="T23" fmla="*/ 4374 h 151"/>
                <a:gd name="T24" fmla="*/ 0 w 131"/>
                <a:gd name="T25" fmla="*/ 5446 h 151"/>
                <a:gd name="T26" fmla="*/ 91 w 131"/>
                <a:gd name="T27" fmla="*/ 6218 h 151"/>
                <a:gd name="T28" fmla="*/ 91 w 131"/>
                <a:gd name="T29" fmla="*/ 7630 h 151"/>
                <a:gd name="T30" fmla="*/ 228 w 131"/>
                <a:gd name="T31" fmla="*/ 7630 h 151"/>
                <a:gd name="T32" fmla="*/ 269 w 131"/>
                <a:gd name="T33" fmla="*/ 10509 h 151"/>
                <a:gd name="T34" fmla="*/ 269 w 131"/>
                <a:gd name="T35" fmla="*/ 13357 h 151"/>
                <a:gd name="T36" fmla="*/ 436 w 131"/>
                <a:gd name="T37" fmla="*/ 11551 h 151"/>
                <a:gd name="T38" fmla="*/ 542 w 131"/>
                <a:gd name="T39" fmla="*/ 12095 h 151"/>
                <a:gd name="T40" fmla="*/ 641 w 131"/>
                <a:gd name="T41" fmla="*/ 11551 h 151"/>
                <a:gd name="T42" fmla="*/ 750 w 131"/>
                <a:gd name="T43" fmla="*/ 10728 h 151"/>
                <a:gd name="T44" fmla="*/ 944 w 131"/>
                <a:gd name="T45" fmla="*/ 13357 h 151"/>
                <a:gd name="T46" fmla="*/ 975 w 131"/>
                <a:gd name="T47" fmla="*/ 15222 h 151"/>
                <a:gd name="T48" fmla="*/ 1169 w 131"/>
                <a:gd name="T49" fmla="*/ 18334 h 151"/>
                <a:gd name="T50" fmla="*/ 1211 w 131"/>
                <a:gd name="T51" fmla="*/ 20705 h 151"/>
                <a:gd name="T52" fmla="*/ 1157 w 131"/>
                <a:gd name="T53" fmla="*/ 22292 h 151"/>
                <a:gd name="T54" fmla="*/ 1306 w 131"/>
                <a:gd name="T55" fmla="*/ 23343 h 151"/>
                <a:gd name="T56" fmla="*/ 1306 w 131"/>
                <a:gd name="T57" fmla="*/ 22636 h 151"/>
                <a:gd name="T58" fmla="*/ 1379 w 131"/>
                <a:gd name="T59" fmla="*/ 21864 h 151"/>
                <a:gd name="T60" fmla="*/ 1456 w 131"/>
                <a:gd name="T61" fmla="*/ 22292 h 151"/>
                <a:gd name="T62" fmla="*/ 1595 w 131"/>
                <a:gd name="T63" fmla="*/ 21232 h 151"/>
                <a:gd name="T64" fmla="*/ 1547 w 131"/>
                <a:gd name="T65" fmla="*/ 18809 h 151"/>
                <a:gd name="T66" fmla="*/ 1526 w 131"/>
                <a:gd name="T67" fmla="*/ 18334 h 151"/>
                <a:gd name="T68" fmla="*/ 1526 w 131"/>
                <a:gd name="T69" fmla="*/ 17561 h 151"/>
                <a:gd name="T70" fmla="*/ 1357 w 131"/>
                <a:gd name="T71" fmla="*/ 15639 h 151"/>
                <a:gd name="T72" fmla="*/ 1274 w 131"/>
                <a:gd name="T73" fmla="*/ 13745 h 151"/>
                <a:gd name="T74" fmla="*/ 1120 w 131"/>
                <a:gd name="T75" fmla="*/ 12095 h 151"/>
                <a:gd name="T76" fmla="*/ 1039 w 131"/>
                <a:gd name="T77" fmla="*/ 10181 h 151"/>
                <a:gd name="T78" fmla="*/ 760 w 131"/>
                <a:gd name="T79" fmla="*/ 8103 h 151"/>
                <a:gd name="T80" fmla="*/ 826 w 131"/>
                <a:gd name="T81" fmla="*/ 7308 h 151"/>
                <a:gd name="T82" fmla="*/ 931 w 131"/>
                <a:gd name="T83" fmla="*/ 6780 h 151"/>
                <a:gd name="T84" fmla="*/ 887 w 131"/>
                <a:gd name="T85" fmla="*/ 6218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1"/>
                <a:gd name="T130" fmla="*/ 0 h 151"/>
                <a:gd name="T131" fmla="*/ 131 w 131"/>
                <a:gd name="T132" fmla="*/ 151 h 1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round/>
              <a:headEnd/>
              <a:tailEnd/>
            </a:ln>
          </p:spPr>
          <p:txBody>
            <a:bodyPr/>
            <a:lstStyle/>
            <a:p>
              <a:endParaRPr lang="en-US"/>
            </a:p>
          </p:txBody>
        </p:sp>
        <p:sp>
          <p:nvSpPr>
            <p:cNvPr id="37956" name="Freeform 66" descr="Large checker board"/>
            <p:cNvSpPr>
              <a:spLocks/>
            </p:cNvSpPr>
            <p:nvPr/>
          </p:nvSpPr>
          <p:spPr bwMode="auto">
            <a:xfrm>
              <a:off x="4108" y="2015"/>
              <a:ext cx="155" cy="407"/>
            </a:xfrm>
            <a:custGeom>
              <a:avLst/>
              <a:gdLst>
                <a:gd name="T0" fmla="*/ 1058 w 138"/>
                <a:gd name="T1" fmla="*/ 11046 h 329"/>
                <a:gd name="T2" fmla="*/ 1058 w 138"/>
                <a:gd name="T3" fmla="*/ 9141 h 329"/>
                <a:gd name="T4" fmla="*/ 1188 w 138"/>
                <a:gd name="T5" fmla="*/ 6299 h 329"/>
                <a:gd name="T6" fmla="*/ 1148 w 138"/>
                <a:gd name="T7" fmla="*/ 2660 h 329"/>
                <a:gd name="T8" fmla="*/ 828 w 138"/>
                <a:gd name="T9" fmla="*/ 0 h 329"/>
                <a:gd name="T10" fmla="*/ 810 w 138"/>
                <a:gd name="T11" fmla="*/ 2265 h 329"/>
                <a:gd name="T12" fmla="*/ 810 w 138"/>
                <a:gd name="T13" fmla="*/ 3466 h 329"/>
                <a:gd name="T14" fmla="*/ 430 w 138"/>
                <a:gd name="T15" fmla="*/ 5475 h 329"/>
                <a:gd name="T16" fmla="*/ 396 w 138"/>
                <a:gd name="T17" fmla="*/ 8329 h 329"/>
                <a:gd name="T18" fmla="*/ 176 w 138"/>
                <a:gd name="T19" fmla="*/ 11046 h 329"/>
                <a:gd name="T20" fmla="*/ 140 w 138"/>
                <a:gd name="T21" fmla="*/ 15864 h 329"/>
                <a:gd name="T22" fmla="*/ 3 w 138"/>
                <a:gd name="T23" fmla="*/ 17306 h 329"/>
                <a:gd name="T24" fmla="*/ 140 w 138"/>
                <a:gd name="T25" fmla="*/ 19895 h 329"/>
                <a:gd name="T26" fmla="*/ 222 w 138"/>
                <a:gd name="T27" fmla="*/ 19625 h 329"/>
                <a:gd name="T28" fmla="*/ 280 w 138"/>
                <a:gd name="T29" fmla="*/ 20847 h 329"/>
                <a:gd name="T30" fmla="*/ 453 w 138"/>
                <a:gd name="T31" fmla="*/ 21950 h 329"/>
                <a:gd name="T32" fmla="*/ 453 w 138"/>
                <a:gd name="T33" fmla="*/ 23117 h 329"/>
                <a:gd name="T34" fmla="*/ 562 w 138"/>
                <a:gd name="T35" fmla="*/ 24013 h 329"/>
                <a:gd name="T36" fmla="*/ 631 w 138"/>
                <a:gd name="T37" fmla="*/ 28171 h 329"/>
                <a:gd name="T38" fmla="*/ 728 w 138"/>
                <a:gd name="T39" fmla="*/ 28765 h 329"/>
                <a:gd name="T40" fmla="*/ 810 w 138"/>
                <a:gd name="T41" fmla="*/ 30823 h 329"/>
                <a:gd name="T42" fmla="*/ 910 w 138"/>
                <a:gd name="T43" fmla="*/ 30034 h 329"/>
                <a:gd name="T44" fmla="*/ 1032 w 138"/>
                <a:gd name="T45" fmla="*/ 29340 h 329"/>
                <a:gd name="T46" fmla="*/ 1148 w 138"/>
                <a:gd name="T47" fmla="*/ 29100 h 329"/>
                <a:gd name="T48" fmla="*/ 1267 w 138"/>
                <a:gd name="T49" fmla="*/ 28171 h 329"/>
                <a:gd name="T50" fmla="*/ 1481 w 138"/>
                <a:gd name="T51" fmla="*/ 32283 h 329"/>
                <a:gd name="T52" fmla="*/ 1576 w 138"/>
                <a:gd name="T53" fmla="*/ 35008 h 329"/>
                <a:gd name="T54" fmla="*/ 1733 w 138"/>
                <a:gd name="T55" fmla="*/ 38619 h 329"/>
                <a:gd name="T56" fmla="*/ 1760 w 138"/>
                <a:gd name="T57" fmla="*/ 42272 h 329"/>
                <a:gd name="T58" fmla="*/ 1771 w 138"/>
                <a:gd name="T59" fmla="*/ 43686 h 329"/>
                <a:gd name="T60" fmla="*/ 1972 w 138"/>
                <a:gd name="T61" fmla="*/ 40401 h 329"/>
                <a:gd name="T62" fmla="*/ 1826 w 138"/>
                <a:gd name="T63" fmla="*/ 35999 h 329"/>
                <a:gd name="T64" fmla="*/ 1576 w 138"/>
                <a:gd name="T65" fmla="*/ 33201 h 329"/>
                <a:gd name="T66" fmla="*/ 1626 w 138"/>
                <a:gd name="T67" fmla="*/ 30823 h 329"/>
                <a:gd name="T68" fmla="*/ 1626 w 138"/>
                <a:gd name="T69" fmla="*/ 29100 h 329"/>
                <a:gd name="T70" fmla="*/ 1249 w 138"/>
                <a:gd name="T71" fmla="*/ 24013 h 329"/>
                <a:gd name="T72" fmla="*/ 1393 w 138"/>
                <a:gd name="T73" fmla="*/ 21409 h 329"/>
                <a:gd name="T74" fmla="*/ 1658 w 138"/>
                <a:gd name="T75" fmla="*/ 19895 h 329"/>
                <a:gd name="T76" fmla="*/ 1890 w 138"/>
                <a:gd name="T77" fmla="*/ 18687 h 329"/>
                <a:gd name="T78" fmla="*/ 1917 w 138"/>
                <a:gd name="T79" fmla="*/ 16368 h 329"/>
                <a:gd name="T80" fmla="*/ 1658 w 138"/>
                <a:gd name="T81" fmla="*/ 15498 h 329"/>
                <a:gd name="T82" fmla="*/ 1563 w 138"/>
                <a:gd name="T83" fmla="*/ 13330 h 329"/>
                <a:gd name="T84" fmla="*/ 1334 w 138"/>
                <a:gd name="T85" fmla="*/ 11046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8"/>
                <a:gd name="T130" fmla="*/ 0 h 329"/>
                <a:gd name="T131" fmla="*/ 138 w 138"/>
                <a:gd name="T132" fmla="*/ 329 h 3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7957" name="Freeform 67" descr="Large checker board"/>
            <p:cNvSpPr>
              <a:spLocks/>
            </p:cNvSpPr>
            <p:nvPr/>
          </p:nvSpPr>
          <p:spPr bwMode="auto">
            <a:xfrm>
              <a:off x="4603" y="2235"/>
              <a:ext cx="85" cy="135"/>
            </a:xfrm>
            <a:custGeom>
              <a:avLst/>
              <a:gdLst>
                <a:gd name="T0" fmla="*/ 188 w 76"/>
                <a:gd name="T1" fmla="*/ 9263 h 109"/>
                <a:gd name="T2" fmla="*/ 188 w 76"/>
                <a:gd name="T3" fmla="*/ 10230 h 109"/>
                <a:gd name="T4" fmla="*/ 2 w 76"/>
                <a:gd name="T5" fmla="*/ 7550 h 109"/>
                <a:gd name="T6" fmla="*/ 0 w 76"/>
                <a:gd name="T7" fmla="*/ 6096 h 109"/>
                <a:gd name="T8" fmla="*/ 108 w 76"/>
                <a:gd name="T9" fmla="*/ 6096 h 109"/>
                <a:gd name="T10" fmla="*/ 87 w 76"/>
                <a:gd name="T11" fmla="*/ 3602 h 109"/>
                <a:gd name="T12" fmla="*/ 70 w 76"/>
                <a:gd name="T13" fmla="*/ 1236 h 109"/>
                <a:gd name="T14" fmla="*/ 87 w 76"/>
                <a:gd name="T15" fmla="*/ 0 h 109"/>
                <a:gd name="T16" fmla="*/ 368 w 76"/>
                <a:gd name="T17" fmla="*/ 526 h 109"/>
                <a:gd name="T18" fmla="*/ 412 w 76"/>
                <a:gd name="T19" fmla="*/ 1236 h 109"/>
                <a:gd name="T20" fmla="*/ 461 w 76"/>
                <a:gd name="T21" fmla="*/ 3127 h 109"/>
                <a:gd name="T22" fmla="*/ 497 w 76"/>
                <a:gd name="T23" fmla="*/ 4590 h 109"/>
                <a:gd name="T24" fmla="*/ 440 w 76"/>
                <a:gd name="T25" fmla="*/ 6096 h 109"/>
                <a:gd name="T26" fmla="*/ 368 w 76"/>
                <a:gd name="T27" fmla="*/ 7050 h 109"/>
                <a:gd name="T28" fmla="*/ 368 w 76"/>
                <a:gd name="T29" fmla="*/ 8732 h 109"/>
                <a:gd name="T30" fmla="*/ 497 w 76"/>
                <a:gd name="T31" fmla="*/ 11464 h 109"/>
                <a:gd name="T32" fmla="*/ 556 w 76"/>
                <a:gd name="T33" fmla="*/ 11464 h 109"/>
                <a:gd name="T34" fmla="*/ 556 w 76"/>
                <a:gd name="T35" fmla="*/ 10976 h 109"/>
                <a:gd name="T36" fmla="*/ 689 w 76"/>
                <a:gd name="T37" fmla="*/ 10976 h 109"/>
                <a:gd name="T38" fmla="*/ 778 w 76"/>
                <a:gd name="T39" fmla="*/ 11961 h 109"/>
                <a:gd name="T40" fmla="*/ 803 w 76"/>
                <a:gd name="T41" fmla="*/ 11464 h 109"/>
                <a:gd name="T42" fmla="*/ 898 w 76"/>
                <a:gd name="T43" fmla="*/ 12252 h 109"/>
                <a:gd name="T44" fmla="*/ 853 w 76"/>
                <a:gd name="T45" fmla="*/ 12631 h 109"/>
                <a:gd name="T46" fmla="*/ 922 w 76"/>
                <a:gd name="T47" fmla="*/ 13594 h 109"/>
                <a:gd name="T48" fmla="*/ 1004 w 76"/>
                <a:gd name="T49" fmla="*/ 13880 h 109"/>
                <a:gd name="T50" fmla="*/ 922 w 76"/>
                <a:gd name="T51" fmla="*/ 14921 h 109"/>
                <a:gd name="T52" fmla="*/ 922 w 76"/>
                <a:gd name="T53" fmla="*/ 14210 h 109"/>
                <a:gd name="T54" fmla="*/ 803 w 76"/>
                <a:gd name="T55" fmla="*/ 13594 h 109"/>
                <a:gd name="T56" fmla="*/ 699 w 76"/>
                <a:gd name="T57" fmla="*/ 12252 h 109"/>
                <a:gd name="T58" fmla="*/ 622 w 76"/>
                <a:gd name="T59" fmla="*/ 11961 h 109"/>
                <a:gd name="T60" fmla="*/ 646 w 76"/>
                <a:gd name="T61" fmla="*/ 13594 h 109"/>
                <a:gd name="T62" fmla="*/ 440 w 76"/>
                <a:gd name="T63" fmla="*/ 11582 h 109"/>
                <a:gd name="T64" fmla="*/ 295 w 76"/>
                <a:gd name="T65" fmla="*/ 12252 h 109"/>
                <a:gd name="T66" fmla="*/ 236 w 76"/>
                <a:gd name="T67" fmla="*/ 11961 h 109"/>
                <a:gd name="T68" fmla="*/ 236 w 76"/>
                <a:gd name="T69" fmla="*/ 10801 h 109"/>
                <a:gd name="T70" fmla="*/ 264 w 76"/>
                <a:gd name="T71" fmla="*/ 9727 h 109"/>
                <a:gd name="T72" fmla="*/ 188 w 76"/>
                <a:gd name="T73" fmla="*/ 9263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09"/>
                <a:gd name="T113" fmla="*/ 76 w 76"/>
                <a:gd name="T114" fmla="*/ 109 h 1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7958" name="Freeform 68" descr="Large checker board"/>
            <p:cNvSpPr>
              <a:spLocks/>
            </p:cNvSpPr>
            <p:nvPr/>
          </p:nvSpPr>
          <p:spPr bwMode="auto">
            <a:xfrm>
              <a:off x="4660" y="2434"/>
              <a:ext cx="80" cy="91"/>
            </a:xfrm>
            <a:custGeom>
              <a:avLst/>
              <a:gdLst>
                <a:gd name="T0" fmla="*/ 452 w 73"/>
                <a:gd name="T1" fmla="*/ 11550 h 73"/>
                <a:gd name="T2" fmla="*/ 448 w 73"/>
                <a:gd name="T3" fmla="*/ 10448 h 73"/>
                <a:gd name="T4" fmla="*/ 424 w 73"/>
                <a:gd name="T5" fmla="*/ 10888 h 73"/>
                <a:gd name="T6" fmla="*/ 268 w 73"/>
                <a:gd name="T7" fmla="*/ 8872 h 73"/>
                <a:gd name="T8" fmla="*/ 285 w 73"/>
                <a:gd name="T9" fmla="*/ 6641 h 73"/>
                <a:gd name="T10" fmla="*/ 235 w 73"/>
                <a:gd name="T11" fmla="*/ 5298 h 73"/>
                <a:gd name="T12" fmla="*/ 186 w 73"/>
                <a:gd name="T13" fmla="*/ 5838 h 73"/>
                <a:gd name="T14" fmla="*/ 148 w 73"/>
                <a:gd name="T15" fmla="*/ 5838 h 73"/>
                <a:gd name="T16" fmla="*/ 135 w 73"/>
                <a:gd name="T17" fmla="*/ 6358 h 73"/>
                <a:gd name="T18" fmla="*/ 85 w 73"/>
                <a:gd name="T19" fmla="*/ 5298 h 73"/>
                <a:gd name="T20" fmla="*/ 4 w 73"/>
                <a:gd name="T21" fmla="*/ 7044 h 73"/>
                <a:gd name="T22" fmla="*/ 0 w 73"/>
                <a:gd name="T23" fmla="*/ 7752 h 73"/>
                <a:gd name="T24" fmla="*/ 2 w 73"/>
                <a:gd name="T25" fmla="*/ 5651 h 73"/>
                <a:gd name="T26" fmla="*/ 135 w 73"/>
                <a:gd name="T27" fmla="*/ 4091 h 73"/>
                <a:gd name="T28" fmla="*/ 186 w 73"/>
                <a:gd name="T29" fmla="*/ 2750 h 73"/>
                <a:gd name="T30" fmla="*/ 235 w 73"/>
                <a:gd name="T31" fmla="*/ 4533 h 73"/>
                <a:gd name="T32" fmla="*/ 285 w 73"/>
                <a:gd name="T33" fmla="*/ 4091 h 73"/>
                <a:gd name="T34" fmla="*/ 334 w 73"/>
                <a:gd name="T35" fmla="*/ 3282 h 73"/>
                <a:gd name="T36" fmla="*/ 342 w 73"/>
                <a:gd name="T37" fmla="*/ 2112 h 73"/>
                <a:gd name="T38" fmla="*/ 409 w 73"/>
                <a:gd name="T39" fmla="*/ 2112 h 73"/>
                <a:gd name="T40" fmla="*/ 424 w 73"/>
                <a:gd name="T41" fmla="*/ 2112 h 73"/>
                <a:gd name="T42" fmla="*/ 424 w 73"/>
                <a:gd name="T43" fmla="*/ 0 h 73"/>
                <a:gd name="T44" fmla="*/ 524 w 73"/>
                <a:gd name="T45" fmla="*/ 1090 h 73"/>
                <a:gd name="T46" fmla="*/ 540 w 73"/>
                <a:gd name="T47" fmla="*/ 3282 h 73"/>
                <a:gd name="T48" fmla="*/ 594 w 73"/>
                <a:gd name="T49" fmla="*/ 6641 h 73"/>
                <a:gd name="T50" fmla="*/ 559 w 73"/>
                <a:gd name="T51" fmla="*/ 8279 h 73"/>
                <a:gd name="T52" fmla="*/ 559 w 73"/>
                <a:gd name="T53" fmla="*/ 9409 h 73"/>
                <a:gd name="T54" fmla="*/ 495 w 73"/>
                <a:gd name="T55" fmla="*/ 7044 h 73"/>
                <a:gd name="T56" fmla="*/ 448 w 73"/>
                <a:gd name="T57" fmla="*/ 7752 h 73"/>
                <a:gd name="T58" fmla="*/ 491 w 73"/>
                <a:gd name="T59" fmla="*/ 9409 h 73"/>
                <a:gd name="T60" fmla="*/ 452 w 73"/>
                <a:gd name="T61" fmla="*/ 11550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
                <a:gd name="T94" fmla="*/ 0 h 73"/>
                <a:gd name="T95" fmla="*/ 73 w 73"/>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7959" name="Freeform 69"/>
            <p:cNvSpPr>
              <a:spLocks/>
            </p:cNvSpPr>
            <p:nvPr/>
          </p:nvSpPr>
          <p:spPr bwMode="auto">
            <a:xfrm>
              <a:off x="4663" y="2408"/>
              <a:ext cx="16" cy="38"/>
            </a:xfrm>
            <a:custGeom>
              <a:avLst/>
              <a:gdLst>
                <a:gd name="T0" fmla="*/ 302 w 14"/>
                <a:gd name="T1" fmla="*/ 0 h 31"/>
                <a:gd name="T2" fmla="*/ 264 w 14"/>
                <a:gd name="T3" fmla="*/ 2550 h 31"/>
                <a:gd name="T4" fmla="*/ 264 w 14"/>
                <a:gd name="T5" fmla="*/ 3402 h 31"/>
                <a:gd name="T6" fmla="*/ 0 w 14"/>
                <a:gd name="T7" fmla="*/ 2376 h 31"/>
                <a:gd name="T8" fmla="*/ 3 w 14"/>
                <a:gd name="T9" fmla="*/ 1874 h 31"/>
                <a:gd name="T10" fmla="*/ 143 w 14"/>
                <a:gd name="T11" fmla="*/ 0 h 31"/>
                <a:gd name="T12" fmla="*/ 302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round/>
              <a:headEnd/>
              <a:tailEnd/>
            </a:ln>
          </p:spPr>
          <p:txBody>
            <a:bodyPr/>
            <a:lstStyle/>
            <a:p>
              <a:endParaRPr lang="en-US"/>
            </a:p>
          </p:txBody>
        </p:sp>
        <p:sp>
          <p:nvSpPr>
            <p:cNvPr id="37960" name="Freeform 70"/>
            <p:cNvSpPr>
              <a:spLocks/>
            </p:cNvSpPr>
            <p:nvPr/>
          </p:nvSpPr>
          <p:spPr bwMode="auto">
            <a:xfrm>
              <a:off x="4691" y="2370"/>
              <a:ext cx="28" cy="35"/>
            </a:xfrm>
            <a:custGeom>
              <a:avLst/>
              <a:gdLst>
                <a:gd name="T0" fmla="*/ 104 w 26"/>
                <a:gd name="T1" fmla="*/ 4439 h 28"/>
                <a:gd name="T2" fmla="*/ 62 w 26"/>
                <a:gd name="T3" fmla="*/ 3154 h 28"/>
                <a:gd name="T4" fmla="*/ 0 w 26"/>
                <a:gd name="T5" fmla="*/ 455 h 28"/>
                <a:gd name="T6" fmla="*/ 72 w 26"/>
                <a:gd name="T7" fmla="*/ 0 h 28"/>
                <a:gd name="T8" fmla="*/ 104 w 26"/>
                <a:gd name="T9" fmla="*/ 2018 h 28"/>
                <a:gd name="T10" fmla="*/ 140 w 26"/>
                <a:gd name="T11" fmla="*/ 4806 h 28"/>
                <a:gd name="T12" fmla="*/ 104 w 26"/>
                <a:gd name="T13" fmla="*/ 4439 h 28"/>
                <a:gd name="T14" fmla="*/ 0 60000 65536"/>
                <a:gd name="T15" fmla="*/ 0 60000 65536"/>
                <a:gd name="T16" fmla="*/ 0 60000 65536"/>
                <a:gd name="T17" fmla="*/ 0 60000 65536"/>
                <a:gd name="T18" fmla="*/ 0 60000 65536"/>
                <a:gd name="T19" fmla="*/ 0 60000 65536"/>
                <a:gd name="T20" fmla="*/ 0 60000 65536"/>
                <a:gd name="T21" fmla="*/ 0 w 26"/>
                <a:gd name="T22" fmla="*/ 0 h 28"/>
                <a:gd name="T23" fmla="*/ 26 w 26"/>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round/>
              <a:headEnd/>
              <a:tailEnd/>
            </a:ln>
          </p:spPr>
          <p:txBody>
            <a:bodyPr/>
            <a:lstStyle/>
            <a:p>
              <a:endParaRPr lang="en-US"/>
            </a:p>
          </p:txBody>
        </p:sp>
        <p:sp>
          <p:nvSpPr>
            <p:cNvPr id="37961" name="Freeform 71"/>
            <p:cNvSpPr>
              <a:spLocks/>
            </p:cNvSpPr>
            <p:nvPr/>
          </p:nvSpPr>
          <p:spPr bwMode="auto">
            <a:xfrm>
              <a:off x="4651" y="2387"/>
              <a:ext cx="20" cy="29"/>
            </a:xfrm>
            <a:custGeom>
              <a:avLst/>
              <a:gdLst>
                <a:gd name="T0" fmla="*/ 58 w 19"/>
                <a:gd name="T1" fmla="*/ 804 h 23"/>
                <a:gd name="T2" fmla="*/ 3 w 19"/>
                <a:gd name="T3" fmla="*/ 0 h 23"/>
                <a:gd name="T4" fmla="*/ 0 w 19"/>
                <a:gd name="T5" fmla="*/ 0 h 23"/>
                <a:gd name="T6" fmla="*/ 5 w 19"/>
                <a:gd name="T7" fmla="*/ 4817 h 23"/>
                <a:gd name="T8" fmla="*/ 58 w 19"/>
                <a:gd name="T9" fmla="*/ 1512 h 23"/>
                <a:gd name="T10" fmla="*/ 58 w 19"/>
                <a:gd name="T11" fmla="*/ 804 h 23"/>
                <a:gd name="T12" fmla="*/ 0 60000 65536"/>
                <a:gd name="T13" fmla="*/ 0 60000 65536"/>
                <a:gd name="T14" fmla="*/ 0 60000 65536"/>
                <a:gd name="T15" fmla="*/ 0 60000 65536"/>
                <a:gd name="T16" fmla="*/ 0 60000 65536"/>
                <a:gd name="T17" fmla="*/ 0 60000 65536"/>
                <a:gd name="T18" fmla="*/ 0 w 19"/>
                <a:gd name="T19" fmla="*/ 0 h 23"/>
                <a:gd name="T20" fmla="*/ 19 w 19"/>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round/>
              <a:headEnd/>
              <a:tailEnd/>
            </a:ln>
          </p:spPr>
          <p:txBody>
            <a:bodyPr/>
            <a:lstStyle/>
            <a:p>
              <a:endParaRPr lang="en-US"/>
            </a:p>
          </p:txBody>
        </p:sp>
        <p:sp>
          <p:nvSpPr>
            <p:cNvPr id="37962" name="Freeform 72"/>
            <p:cNvSpPr>
              <a:spLocks/>
            </p:cNvSpPr>
            <p:nvPr/>
          </p:nvSpPr>
          <p:spPr bwMode="auto">
            <a:xfrm>
              <a:off x="4575" y="2399"/>
              <a:ext cx="39" cy="62"/>
            </a:xfrm>
            <a:custGeom>
              <a:avLst/>
              <a:gdLst>
                <a:gd name="T0" fmla="*/ 415 w 35"/>
                <a:gd name="T1" fmla="*/ 1929 h 50"/>
                <a:gd name="T2" fmla="*/ 254 w 35"/>
                <a:gd name="T3" fmla="*/ 4165 h 50"/>
                <a:gd name="T4" fmla="*/ 140 w 35"/>
                <a:gd name="T5" fmla="*/ 5277 h 50"/>
                <a:gd name="T6" fmla="*/ 0 w 35"/>
                <a:gd name="T7" fmla="*/ 7013 h 50"/>
                <a:gd name="T8" fmla="*/ 0 w 35"/>
                <a:gd name="T9" fmla="*/ 6543 h 50"/>
                <a:gd name="T10" fmla="*/ 140 w 35"/>
                <a:gd name="T11" fmla="*/ 4652 h 50"/>
                <a:gd name="T12" fmla="*/ 283 w 35"/>
                <a:gd name="T13" fmla="*/ 2747 h 50"/>
                <a:gd name="T14" fmla="*/ 334 w 35"/>
                <a:gd name="T15" fmla="*/ 1012 h 50"/>
                <a:gd name="T16" fmla="*/ 372 w 35"/>
                <a:gd name="T17" fmla="*/ 0 h 50"/>
                <a:gd name="T18" fmla="*/ 415 w 35"/>
                <a:gd name="T19" fmla="*/ 1929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50"/>
                <a:gd name="T32" fmla="*/ 35 w 35"/>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round/>
              <a:headEnd/>
              <a:tailEnd/>
            </a:ln>
          </p:spPr>
          <p:txBody>
            <a:bodyPr/>
            <a:lstStyle/>
            <a:p>
              <a:endParaRPr lang="en-US"/>
            </a:p>
          </p:txBody>
        </p:sp>
        <p:sp>
          <p:nvSpPr>
            <p:cNvPr id="37963" name="Freeform 73"/>
            <p:cNvSpPr>
              <a:spLocks/>
            </p:cNvSpPr>
            <p:nvPr/>
          </p:nvSpPr>
          <p:spPr bwMode="auto">
            <a:xfrm>
              <a:off x="4620" y="2352"/>
              <a:ext cx="21" cy="27"/>
            </a:xfrm>
            <a:custGeom>
              <a:avLst/>
              <a:gdLst>
                <a:gd name="T0" fmla="*/ 188 w 19"/>
                <a:gd name="T1" fmla="*/ 1629 h 22"/>
                <a:gd name="T2" fmla="*/ 170 w 19"/>
                <a:gd name="T3" fmla="*/ 2453 h 22"/>
                <a:gd name="T4" fmla="*/ 69 w 19"/>
                <a:gd name="T5" fmla="*/ 1081 h 22"/>
                <a:gd name="T6" fmla="*/ 0 w 19"/>
                <a:gd name="T7" fmla="*/ 0 h 22"/>
                <a:gd name="T8" fmla="*/ 170 w 19"/>
                <a:gd name="T9" fmla="*/ 0 h 22"/>
                <a:gd name="T10" fmla="*/ 188 w 19"/>
                <a:gd name="T11" fmla="*/ 1629 h 22"/>
                <a:gd name="T12" fmla="*/ 0 60000 65536"/>
                <a:gd name="T13" fmla="*/ 0 60000 65536"/>
                <a:gd name="T14" fmla="*/ 0 60000 65536"/>
                <a:gd name="T15" fmla="*/ 0 60000 65536"/>
                <a:gd name="T16" fmla="*/ 0 60000 65536"/>
                <a:gd name="T17" fmla="*/ 0 60000 65536"/>
                <a:gd name="T18" fmla="*/ 0 w 19"/>
                <a:gd name="T19" fmla="*/ 0 h 22"/>
                <a:gd name="T20" fmla="*/ 19 w 19"/>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round/>
              <a:headEnd/>
              <a:tailEnd/>
            </a:ln>
          </p:spPr>
          <p:txBody>
            <a:bodyPr/>
            <a:lstStyle/>
            <a:p>
              <a:endParaRPr lang="en-US"/>
            </a:p>
          </p:txBody>
        </p:sp>
        <p:sp>
          <p:nvSpPr>
            <p:cNvPr id="37964" name="Freeform 74"/>
            <p:cNvSpPr>
              <a:spLocks/>
            </p:cNvSpPr>
            <p:nvPr/>
          </p:nvSpPr>
          <p:spPr bwMode="auto">
            <a:xfrm>
              <a:off x="4694" y="2396"/>
              <a:ext cx="18" cy="28"/>
            </a:xfrm>
            <a:custGeom>
              <a:avLst/>
              <a:gdLst>
                <a:gd name="T0" fmla="*/ 44 w 17"/>
                <a:gd name="T1" fmla="*/ 2 h 23"/>
                <a:gd name="T2" fmla="*/ 59 w 17"/>
                <a:gd name="T3" fmla="*/ 1949 h 23"/>
                <a:gd name="T4" fmla="*/ 44 w 17"/>
                <a:gd name="T5" fmla="*/ 1949 h 23"/>
                <a:gd name="T6" fmla="*/ 44 w 17"/>
                <a:gd name="T7" fmla="*/ 2100 h 23"/>
                <a:gd name="T8" fmla="*/ 5 w 17"/>
                <a:gd name="T9" fmla="*/ 785 h 23"/>
                <a:gd name="T10" fmla="*/ 0 w 17"/>
                <a:gd name="T11" fmla="*/ 0 h 23"/>
                <a:gd name="T12" fmla="*/ 44 w 17"/>
                <a:gd name="T13" fmla="*/ 2 h 23"/>
                <a:gd name="T14" fmla="*/ 0 60000 65536"/>
                <a:gd name="T15" fmla="*/ 0 60000 65536"/>
                <a:gd name="T16" fmla="*/ 0 60000 65536"/>
                <a:gd name="T17" fmla="*/ 0 60000 65536"/>
                <a:gd name="T18" fmla="*/ 0 60000 65536"/>
                <a:gd name="T19" fmla="*/ 0 60000 65536"/>
                <a:gd name="T20" fmla="*/ 0 60000 65536"/>
                <a:gd name="T21" fmla="*/ 0 w 17"/>
                <a:gd name="T22" fmla="*/ 0 h 23"/>
                <a:gd name="T23" fmla="*/ 17 w 17"/>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round/>
              <a:headEnd/>
              <a:tailEnd/>
            </a:ln>
          </p:spPr>
          <p:txBody>
            <a:bodyPr/>
            <a:lstStyle/>
            <a:p>
              <a:endParaRPr lang="en-US"/>
            </a:p>
          </p:txBody>
        </p:sp>
        <p:sp>
          <p:nvSpPr>
            <p:cNvPr id="37965" name="Freeform 75" descr="Large checker board"/>
            <p:cNvSpPr>
              <a:spLocks/>
            </p:cNvSpPr>
            <p:nvPr/>
          </p:nvSpPr>
          <p:spPr bwMode="auto">
            <a:xfrm>
              <a:off x="4671" y="2372"/>
              <a:ext cx="17" cy="15"/>
            </a:xfrm>
            <a:custGeom>
              <a:avLst/>
              <a:gdLst>
                <a:gd name="T0" fmla="*/ 264 w 15"/>
                <a:gd name="T1" fmla="*/ 2054 h 12"/>
                <a:gd name="T2" fmla="*/ 3 w 15"/>
                <a:gd name="T3" fmla="*/ 1124 h 12"/>
                <a:gd name="T4" fmla="*/ 0 w 15"/>
                <a:gd name="T5" fmla="*/ 1124 h 12"/>
                <a:gd name="T6" fmla="*/ 0 w 15"/>
                <a:gd name="T7" fmla="*/ 0 h 12"/>
                <a:gd name="T8" fmla="*/ 264 w 15"/>
                <a:gd name="T9" fmla="*/ 2054 h 12"/>
                <a:gd name="T10" fmla="*/ 264 w 15"/>
                <a:gd name="T11" fmla="*/ 2054 h 12"/>
                <a:gd name="T12" fmla="*/ 0 60000 65536"/>
                <a:gd name="T13" fmla="*/ 0 60000 65536"/>
                <a:gd name="T14" fmla="*/ 0 60000 65536"/>
                <a:gd name="T15" fmla="*/ 0 60000 65536"/>
                <a:gd name="T16" fmla="*/ 0 60000 65536"/>
                <a:gd name="T17" fmla="*/ 0 60000 65536"/>
                <a:gd name="T18" fmla="*/ 0 w 15"/>
                <a:gd name="T19" fmla="*/ 0 h 12"/>
                <a:gd name="T20" fmla="*/ 15 w 1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5" h="12">
                  <a:moveTo>
                    <a:pt x="15" y="12"/>
                  </a:moveTo>
                  <a:lnTo>
                    <a:pt x="3" y="7"/>
                  </a:lnTo>
                  <a:lnTo>
                    <a:pt x="0" y="7"/>
                  </a:lnTo>
                  <a:lnTo>
                    <a:pt x="0" y="0"/>
                  </a:lnTo>
                  <a:lnTo>
                    <a:pt x="15" y="1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7966" name="Freeform 76"/>
            <p:cNvSpPr>
              <a:spLocks/>
            </p:cNvSpPr>
            <p:nvPr/>
          </p:nvSpPr>
          <p:spPr bwMode="auto">
            <a:xfrm>
              <a:off x="4688" y="2424"/>
              <a:ext cx="16" cy="7"/>
            </a:xfrm>
            <a:custGeom>
              <a:avLst/>
              <a:gdLst>
                <a:gd name="T0" fmla="*/ 302 w 14"/>
                <a:gd name="T1" fmla="*/ 11938 h 5"/>
                <a:gd name="T2" fmla="*/ 186 w 14"/>
                <a:gd name="T3" fmla="*/ 0 h 5"/>
                <a:gd name="T4" fmla="*/ 0 w 14"/>
                <a:gd name="T5" fmla="*/ 11938 h 5"/>
                <a:gd name="T6" fmla="*/ 302 w 14"/>
                <a:gd name="T7" fmla="*/ 11938 h 5"/>
                <a:gd name="T8" fmla="*/ 0 60000 65536"/>
                <a:gd name="T9" fmla="*/ 0 60000 65536"/>
                <a:gd name="T10" fmla="*/ 0 60000 65536"/>
                <a:gd name="T11" fmla="*/ 0 60000 65536"/>
                <a:gd name="T12" fmla="*/ 0 w 14"/>
                <a:gd name="T13" fmla="*/ 0 h 5"/>
                <a:gd name="T14" fmla="*/ 14 w 14"/>
                <a:gd name="T15" fmla="*/ 5 h 5"/>
              </a:gdLst>
              <a:ahLst/>
              <a:cxnLst>
                <a:cxn ang="T8">
                  <a:pos x="T0" y="T1"/>
                </a:cxn>
                <a:cxn ang="T9">
                  <a:pos x="T2" y="T3"/>
                </a:cxn>
                <a:cxn ang="T10">
                  <a:pos x="T4" y="T5"/>
                </a:cxn>
                <a:cxn ang="T11">
                  <a:pos x="T6" y="T7"/>
                </a:cxn>
              </a:cxnLst>
              <a:rect l="T12" t="T13" r="T14" b="T15"/>
              <a:pathLst>
                <a:path w="14" h="5">
                  <a:moveTo>
                    <a:pt x="14" y="5"/>
                  </a:moveTo>
                  <a:lnTo>
                    <a:pt x="9" y="0"/>
                  </a:lnTo>
                  <a:lnTo>
                    <a:pt x="0" y="5"/>
                  </a:lnTo>
                  <a:lnTo>
                    <a:pt x="14" y="5"/>
                  </a:lnTo>
                  <a:close/>
                </a:path>
              </a:pathLst>
            </a:custGeom>
            <a:solidFill>
              <a:srgbClr val="E1E1E1"/>
            </a:solidFill>
            <a:ln w="3175">
              <a:solidFill>
                <a:srgbClr val="000000"/>
              </a:solidFill>
              <a:round/>
              <a:headEnd/>
              <a:tailEnd/>
            </a:ln>
          </p:spPr>
          <p:txBody>
            <a:bodyPr/>
            <a:lstStyle/>
            <a:p>
              <a:endParaRPr lang="en-US"/>
            </a:p>
          </p:txBody>
        </p:sp>
        <p:sp>
          <p:nvSpPr>
            <p:cNvPr id="37967" name="Freeform 77"/>
            <p:cNvSpPr>
              <a:spLocks/>
            </p:cNvSpPr>
            <p:nvPr/>
          </p:nvSpPr>
          <p:spPr bwMode="auto">
            <a:xfrm>
              <a:off x="4679" y="2399"/>
              <a:ext cx="12" cy="40"/>
            </a:xfrm>
            <a:custGeom>
              <a:avLst/>
              <a:gdLst>
                <a:gd name="T0" fmla="*/ 642 w 10"/>
                <a:gd name="T1" fmla="*/ 0 h 33"/>
                <a:gd name="T2" fmla="*/ 642 w 10"/>
                <a:gd name="T3" fmla="*/ 855 h 33"/>
                <a:gd name="T4" fmla="*/ 310 w 10"/>
                <a:gd name="T5" fmla="*/ 1688 h 33"/>
                <a:gd name="T6" fmla="*/ 0 w 10"/>
                <a:gd name="T7" fmla="*/ 2710 h 33"/>
                <a:gd name="T8" fmla="*/ 310 w 10"/>
                <a:gd name="T9" fmla="*/ 1393 h 33"/>
                <a:gd name="T10" fmla="*/ 642 w 10"/>
                <a:gd name="T11" fmla="*/ 0 h 33"/>
                <a:gd name="T12" fmla="*/ 0 60000 65536"/>
                <a:gd name="T13" fmla="*/ 0 60000 65536"/>
                <a:gd name="T14" fmla="*/ 0 60000 65536"/>
                <a:gd name="T15" fmla="*/ 0 60000 65536"/>
                <a:gd name="T16" fmla="*/ 0 60000 65536"/>
                <a:gd name="T17" fmla="*/ 0 60000 65536"/>
                <a:gd name="T18" fmla="*/ 0 w 10"/>
                <a:gd name="T19" fmla="*/ 0 h 33"/>
                <a:gd name="T20" fmla="*/ 10 w 1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round/>
              <a:headEnd/>
              <a:tailEnd/>
            </a:ln>
          </p:spPr>
          <p:txBody>
            <a:bodyPr/>
            <a:lstStyle/>
            <a:p>
              <a:endParaRPr lang="en-US"/>
            </a:p>
          </p:txBody>
        </p:sp>
        <p:sp>
          <p:nvSpPr>
            <p:cNvPr id="37968" name="Freeform 78" descr="Large checker board"/>
            <p:cNvSpPr>
              <a:spLocks/>
            </p:cNvSpPr>
            <p:nvPr/>
          </p:nvSpPr>
          <p:spPr bwMode="auto">
            <a:xfrm>
              <a:off x="4205" y="2197"/>
              <a:ext cx="152" cy="322"/>
            </a:xfrm>
            <a:custGeom>
              <a:avLst/>
              <a:gdLst>
                <a:gd name="T0" fmla="*/ 485 w 137"/>
                <a:gd name="T1" fmla="*/ 25158 h 260"/>
                <a:gd name="T2" fmla="*/ 572 w 137"/>
                <a:gd name="T3" fmla="*/ 21188 h 260"/>
                <a:gd name="T4" fmla="*/ 572 w 137"/>
                <a:gd name="T5" fmla="*/ 17155 h 260"/>
                <a:gd name="T6" fmla="*/ 734 w 137"/>
                <a:gd name="T7" fmla="*/ 18775 h 260"/>
                <a:gd name="T8" fmla="*/ 1024 w 137"/>
                <a:gd name="T9" fmla="*/ 20504 h 260"/>
                <a:gd name="T10" fmla="*/ 1024 w 137"/>
                <a:gd name="T11" fmla="*/ 19429 h 260"/>
                <a:gd name="T12" fmla="*/ 1071 w 137"/>
                <a:gd name="T13" fmla="*/ 14917 h 260"/>
                <a:gd name="T14" fmla="*/ 1441 w 137"/>
                <a:gd name="T15" fmla="*/ 14917 h 260"/>
                <a:gd name="T16" fmla="*/ 1459 w 137"/>
                <a:gd name="T17" fmla="*/ 11450 h 260"/>
                <a:gd name="T18" fmla="*/ 1261 w 137"/>
                <a:gd name="T19" fmla="*/ 7048 h 260"/>
                <a:gd name="T20" fmla="*/ 982 w 137"/>
                <a:gd name="T21" fmla="*/ 5524 h 260"/>
                <a:gd name="T22" fmla="*/ 798 w 137"/>
                <a:gd name="T23" fmla="*/ 5524 h 260"/>
                <a:gd name="T24" fmla="*/ 637 w 137"/>
                <a:gd name="T25" fmla="*/ 4589 h 260"/>
                <a:gd name="T26" fmla="*/ 485 w 137"/>
                <a:gd name="T27" fmla="*/ 1896 h 260"/>
                <a:gd name="T28" fmla="*/ 394 w 137"/>
                <a:gd name="T29" fmla="*/ 0 h 260"/>
                <a:gd name="T30" fmla="*/ 259 w 137"/>
                <a:gd name="T31" fmla="*/ 1757 h 260"/>
                <a:gd name="T32" fmla="*/ 4 w 137"/>
                <a:gd name="T33" fmla="*/ 4589 h 260"/>
                <a:gd name="T34" fmla="*/ 113 w 137"/>
                <a:gd name="T35" fmla="*/ 7048 h 260"/>
                <a:gd name="T36" fmla="*/ 320 w 137"/>
                <a:gd name="T37" fmla="*/ 9884 h 260"/>
                <a:gd name="T38" fmla="*/ 259 w 137"/>
                <a:gd name="T39" fmla="*/ 12241 h 260"/>
                <a:gd name="T40" fmla="*/ 355 w 137"/>
                <a:gd name="T41" fmla="*/ 15636 h 260"/>
                <a:gd name="T42" fmla="*/ 485 w 137"/>
                <a:gd name="T43" fmla="*/ 19083 h 260"/>
                <a:gd name="T44" fmla="*/ 485 w 137"/>
                <a:gd name="T45" fmla="*/ 23028 h 260"/>
                <a:gd name="T46" fmla="*/ 394 w 137"/>
                <a:gd name="T47" fmla="*/ 24951 h 260"/>
                <a:gd name="T48" fmla="*/ 355 w 137"/>
                <a:gd name="T49" fmla="*/ 29800 h 260"/>
                <a:gd name="T50" fmla="*/ 485 w 137"/>
                <a:gd name="T51" fmla="*/ 30901 h 260"/>
                <a:gd name="T52" fmla="*/ 609 w 137"/>
                <a:gd name="T53" fmla="*/ 32745 h 260"/>
                <a:gd name="T54" fmla="*/ 719 w 137"/>
                <a:gd name="T55" fmla="*/ 33899 h 260"/>
                <a:gd name="T56" fmla="*/ 865 w 137"/>
                <a:gd name="T57" fmla="*/ 35606 h 260"/>
                <a:gd name="T58" fmla="*/ 1024 w 137"/>
                <a:gd name="T59" fmla="*/ 34667 h 260"/>
                <a:gd name="T60" fmla="*/ 814 w 137"/>
                <a:gd name="T61" fmla="*/ 32917 h 260"/>
                <a:gd name="T62" fmla="*/ 705 w 137"/>
                <a:gd name="T63" fmla="*/ 29800 h 260"/>
                <a:gd name="T64" fmla="*/ 536 w 137"/>
                <a:gd name="T65" fmla="*/ 27475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260"/>
                <a:gd name="T101" fmla="*/ 137 w 137"/>
                <a:gd name="T102" fmla="*/ 260 h 2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7969" name="Freeform 79" descr="Large checker board"/>
            <p:cNvSpPr>
              <a:spLocks/>
            </p:cNvSpPr>
            <p:nvPr/>
          </p:nvSpPr>
          <p:spPr bwMode="auto">
            <a:xfrm>
              <a:off x="4275" y="2133"/>
              <a:ext cx="154" cy="322"/>
            </a:xfrm>
            <a:custGeom>
              <a:avLst/>
              <a:gdLst>
                <a:gd name="T0" fmla="*/ 618 w 137"/>
                <a:gd name="T1" fmla="*/ 6841 h 260"/>
                <a:gd name="T2" fmla="*/ 387 w 137"/>
                <a:gd name="T3" fmla="*/ 6096 h 260"/>
                <a:gd name="T4" fmla="*/ 158 w 137"/>
                <a:gd name="T5" fmla="*/ 3860 h 260"/>
                <a:gd name="T6" fmla="*/ 4 w 137"/>
                <a:gd name="T7" fmla="*/ 1757 h 260"/>
                <a:gd name="T8" fmla="*/ 227 w 137"/>
                <a:gd name="T9" fmla="*/ 1757 h 260"/>
                <a:gd name="T10" fmla="*/ 387 w 137"/>
                <a:gd name="T11" fmla="*/ 1757 h 260"/>
                <a:gd name="T12" fmla="*/ 489 w 137"/>
                <a:gd name="T13" fmla="*/ 1757 h 260"/>
                <a:gd name="T14" fmla="*/ 733 w 137"/>
                <a:gd name="T15" fmla="*/ 2 h 260"/>
                <a:gd name="T16" fmla="*/ 1041 w 137"/>
                <a:gd name="T17" fmla="*/ 2908 h 260"/>
                <a:gd name="T18" fmla="*/ 1350 w 137"/>
                <a:gd name="T19" fmla="*/ 4589 h 260"/>
                <a:gd name="T20" fmla="*/ 1109 w 137"/>
                <a:gd name="T21" fmla="*/ 5920 h 260"/>
                <a:gd name="T22" fmla="*/ 1041 w 137"/>
                <a:gd name="T23" fmla="*/ 7981 h 260"/>
                <a:gd name="T24" fmla="*/ 1109 w 137"/>
                <a:gd name="T25" fmla="*/ 12625 h 260"/>
                <a:gd name="T26" fmla="*/ 1315 w 137"/>
                <a:gd name="T27" fmla="*/ 14917 h 260"/>
                <a:gd name="T28" fmla="*/ 1643 w 137"/>
                <a:gd name="T29" fmla="*/ 17761 h 260"/>
                <a:gd name="T30" fmla="*/ 1918 w 137"/>
                <a:gd name="T31" fmla="*/ 22712 h 260"/>
                <a:gd name="T32" fmla="*/ 2005 w 137"/>
                <a:gd name="T33" fmla="*/ 26854 h 260"/>
                <a:gd name="T34" fmla="*/ 1992 w 137"/>
                <a:gd name="T35" fmla="*/ 28750 h 260"/>
                <a:gd name="T36" fmla="*/ 1643 w 137"/>
                <a:gd name="T37" fmla="*/ 31448 h 260"/>
                <a:gd name="T38" fmla="*/ 1500 w 137"/>
                <a:gd name="T39" fmla="*/ 31710 h 260"/>
                <a:gd name="T40" fmla="*/ 1462 w 137"/>
                <a:gd name="T41" fmla="*/ 32745 h 260"/>
                <a:gd name="T42" fmla="*/ 1350 w 137"/>
                <a:gd name="T43" fmla="*/ 33737 h 260"/>
                <a:gd name="T44" fmla="*/ 1068 w 137"/>
                <a:gd name="T45" fmla="*/ 35606 h 260"/>
                <a:gd name="T46" fmla="*/ 939 w 137"/>
                <a:gd name="T47" fmla="*/ 31448 h 260"/>
                <a:gd name="T48" fmla="*/ 1157 w 137"/>
                <a:gd name="T49" fmla="*/ 30456 h 260"/>
                <a:gd name="T50" fmla="*/ 1250 w 137"/>
                <a:gd name="T51" fmla="*/ 28750 h 260"/>
                <a:gd name="T52" fmla="*/ 1576 w 137"/>
                <a:gd name="T53" fmla="*/ 27241 h 260"/>
                <a:gd name="T54" fmla="*/ 1576 w 137"/>
                <a:gd name="T55" fmla="*/ 23252 h 260"/>
                <a:gd name="T56" fmla="*/ 1500 w 137"/>
                <a:gd name="T57" fmla="*/ 19051 h 260"/>
                <a:gd name="T58" fmla="*/ 1462 w 137"/>
                <a:gd name="T59" fmla="*/ 17761 h 260"/>
                <a:gd name="T60" fmla="*/ 1157 w 137"/>
                <a:gd name="T61" fmla="*/ 14464 h 260"/>
                <a:gd name="T62" fmla="*/ 877 w 137"/>
                <a:gd name="T63" fmla="*/ 11450 h 260"/>
                <a:gd name="T64" fmla="*/ 591 w 137"/>
                <a:gd name="T65" fmla="*/ 8729 h 260"/>
                <a:gd name="T66" fmla="*/ 695 w 137"/>
                <a:gd name="T67" fmla="*/ 7853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7"/>
                <a:gd name="T103" fmla="*/ 0 h 260"/>
                <a:gd name="T104" fmla="*/ 137 w 137"/>
                <a:gd name="T105" fmla="*/ 260 h 2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7970" name="Freeform 80"/>
            <p:cNvSpPr>
              <a:spLocks/>
            </p:cNvSpPr>
            <p:nvPr/>
          </p:nvSpPr>
          <p:spPr bwMode="auto">
            <a:xfrm>
              <a:off x="3388" y="2071"/>
              <a:ext cx="10" cy="31"/>
            </a:xfrm>
            <a:custGeom>
              <a:avLst/>
              <a:gdLst>
                <a:gd name="T0" fmla="*/ 78 w 9"/>
                <a:gd name="T1" fmla="*/ 1470 h 26"/>
                <a:gd name="T2" fmla="*/ 4 w 9"/>
                <a:gd name="T3" fmla="*/ 1470 h 26"/>
                <a:gd name="T4" fmla="*/ 0 w 9"/>
                <a:gd name="T5" fmla="*/ 1446 h 26"/>
                <a:gd name="T6" fmla="*/ 0 w 9"/>
                <a:gd name="T7" fmla="*/ 422 h 26"/>
                <a:gd name="T8" fmla="*/ 4 w 9"/>
                <a:gd name="T9" fmla="*/ 0 h 26"/>
                <a:gd name="T10" fmla="*/ 97 w 9"/>
                <a:gd name="T11" fmla="*/ 855 h 26"/>
                <a:gd name="T12" fmla="*/ 78 w 9"/>
                <a:gd name="T13" fmla="*/ 1470 h 26"/>
                <a:gd name="T14" fmla="*/ 0 60000 65536"/>
                <a:gd name="T15" fmla="*/ 0 60000 65536"/>
                <a:gd name="T16" fmla="*/ 0 60000 65536"/>
                <a:gd name="T17" fmla="*/ 0 60000 65536"/>
                <a:gd name="T18" fmla="*/ 0 60000 65536"/>
                <a:gd name="T19" fmla="*/ 0 60000 65536"/>
                <a:gd name="T20" fmla="*/ 0 60000 65536"/>
                <a:gd name="T21" fmla="*/ 0 w 9"/>
                <a:gd name="T22" fmla="*/ 0 h 26"/>
                <a:gd name="T23" fmla="*/ 9 w 9"/>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round/>
              <a:headEnd/>
              <a:tailEnd/>
            </a:ln>
          </p:spPr>
          <p:txBody>
            <a:bodyPr/>
            <a:lstStyle/>
            <a:p>
              <a:endParaRPr lang="en-US"/>
            </a:p>
          </p:txBody>
        </p:sp>
        <p:sp>
          <p:nvSpPr>
            <p:cNvPr id="37971" name="Freeform 81"/>
            <p:cNvSpPr>
              <a:spLocks/>
            </p:cNvSpPr>
            <p:nvPr/>
          </p:nvSpPr>
          <p:spPr bwMode="auto">
            <a:xfrm>
              <a:off x="3237" y="1772"/>
              <a:ext cx="356" cy="320"/>
            </a:xfrm>
            <a:custGeom>
              <a:avLst/>
              <a:gdLst>
                <a:gd name="T0" fmla="*/ 440 w 319"/>
                <a:gd name="T1" fmla="*/ 14726 h 258"/>
                <a:gd name="T2" fmla="*/ 464 w 319"/>
                <a:gd name="T3" fmla="*/ 11042 h 258"/>
                <a:gd name="T4" fmla="*/ 353 w 319"/>
                <a:gd name="T5" fmla="*/ 9027 h 258"/>
                <a:gd name="T6" fmla="*/ 69 w 319"/>
                <a:gd name="T7" fmla="*/ 4265 h 258"/>
                <a:gd name="T8" fmla="*/ 0 w 319"/>
                <a:gd name="T9" fmla="*/ 670 h 258"/>
                <a:gd name="T10" fmla="*/ 86 w 319"/>
                <a:gd name="T11" fmla="*/ 0 h 258"/>
                <a:gd name="T12" fmla="*/ 319 w 319"/>
                <a:gd name="T13" fmla="*/ 1967 h 258"/>
                <a:gd name="T14" fmla="*/ 681 w 319"/>
                <a:gd name="T15" fmla="*/ 0 h 258"/>
                <a:gd name="T16" fmla="*/ 710 w 319"/>
                <a:gd name="T17" fmla="*/ 1786 h 258"/>
                <a:gd name="T18" fmla="*/ 979 w 319"/>
                <a:gd name="T19" fmla="*/ 5290 h 258"/>
                <a:gd name="T20" fmla="*/ 1372 w 319"/>
                <a:gd name="T21" fmla="*/ 7162 h 258"/>
                <a:gd name="T22" fmla="*/ 1715 w 319"/>
                <a:gd name="T23" fmla="*/ 7278 h 258"/>
                <a:gd name="T24" fmla="*/ 1846 w 319"/>
                <a:gd name="T25" fmla="*/ 6803 h 258"/>
                <a:gd name="T26" fmla="*/ 1930 w 319"/>
                <a:gd name="T27" fmla="*/ 5774 h 258"/>
                <a:gd name="T28" fmla="*/ 2243 w 319"/>
                <a:gd name="T29" fmla="*/ 4186 h 258"/>
                <a:gd name="T30" fmla="*/ 2693 w 319"/>
                <a:gd name="T31" fmla="*/ 5192 h 258"/>
                <a:gd name="T32" fmla="*/ 3048 w 319"/>
                <a:gd name="T33" fmla="*/ 7278 h 258"/>
                <a:gd name="T34" fmla="*/ 3277 w 319"/>
                <a:gd name="T35" fmla="*/ 10002 h 258"/>
                <a:gd name="T36" fmla="*/ 3250 w 319"/>
                <a:gd name="T37" fmla="*/ 13420 h 258"/>
                <a:gd name="T38" fmla="*/ 3304 w 319"/>
                <a:gd name="T39" fmla="*/ 15387 h 258"/>
                <a:gd name="T40" fmla="*/ 3341 w 319"/>
                <a:gd name="T41" fmla="*/ 17708 h 258"/>
                <a:gd name="T42" fmla="*/ 3545 w 319"/>
                <a:gd name="T43" fmla="*/ 20727 h 258"/>
                <a:gd name="T44" fmla="*/ 3458 w 319"/>
                <a:gd name="T45" fmla="*/ 24629 h 258"/>
                <a:gd name="T46" fmla="*/ 3729 w 319"/>
                <a:gd name="T47" fmla="*/ 28181 h 258"/>
                <a:gd name="T48" fmla="*/ 3915 w 319"/>
                <a:gd name="T49" fmla="*/ 31158 h 258"/>
                <a:gd name="T50" fmla="*/ 3980 w 319"/>
                <a:gd name="T51" fmla="*/ 32864 h 258"/>
                <a:gd name="T52" fmla="*/ 3741 w 319"/>
                <a:gd name="T53" fmla="*/ 34602 h 258"/>
                <a:gd name="T54" fmla="*/ 3545 w 319"/>
                <a:gd name="T55" fmla="*/ 36316 h 258"/>
                <a:gd name="T56" fmla="*/ 3099 w 319"/>
                <a:gd name="T57" fmla="*/ 35144 h 258"/>
                <a:gd name="T58" fmla="*/ 2836 w 319"/>
                <a:gd name="T59" fmla="*/ 33162 h 258"/>
                <a:gd name="T60" fmla="*/ 2598 w 319"/>
                <a:gd name="T61" fmla="*/ 32492 h 258"/>
                <a:gd name="T62" fmla="*/ 2128 w 319"/>
                <a:gd name="T63" fmla="*/ 32202 h 258"/>
                <a:gd name="T64" fmla="*/ 1801 w 319"/>
                <a:gd name="T65" fmla="*/ 29910 h 258"/>
                <a:gd name="T66" fmla="*/ 1537 w 319"/>
                <a:gd name="T67" fmla="*/ 26497 h 258"/>
                <a:gd name="T68" fmla="*/ 1296 w 319"/>
                <a:gd name="T69" fmla="*/ 24115 h 258"/>
                <a:gd name="T70" fmla="*/ 1220 w 319"/>
                <a:gd name="T71" fmla="*/ 23123 h 258"/>
                <a:gd name="T72" fmla="*/ 1117 w 319"/>
                <a:gd name="T73" fmla="*/ 24629 h 258"/>
                <a:gd name="T74" fmla="*/ 979 w 319"/>
                <a:gd name="T75" fmla="*/ 21875 h 258"/>
                <a:gd name="T76" fmla="*/ 897 w 319"/>
                <a:gd name="T77" fmla="*/ 19876 h 258"/>
                <a:gd name="T78" fmla="*/ 710 w 319"/>
                <a:gd name="T79" fmla="*/ 17490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9"/>
                <a:gd name="T121" fmla="*/ 0 h 258"/>
                <a:gd name="T122" fmla="*/ 319 w 319"/>
                <a:gd name="T123" fmla="*/ 258 h 2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round/>
              <a:headEnd/>
              <a:tailEnd/>
            </a:ln>
          </p:spPr>
          <p:txBody>
            <a:bodyPr/>
            <a:lstStyle/>
            <a:p>
              <a:endParaRPr lang="en-US"/>
            </a:p>
          </p:txBody>
        </p:sp>
        <p:sp>
          <p:nvSpPr>
            <p:cNvPr id="37972" name="Freeform 82"/>
            <p:cNvSpPr>
              <a:spLocks/>
            </p:cNvSpPr>
            <p:nvPr/>
          </p:nvSpPr>
          <p:spPr bwMode="auto">
            <a:xfrm>
              <a:off x="3165" y="1825"/>
              <a:ext cx="173" cy="181"/>
            </a:xfrm>
            <a:custGeom>
              <a:avLst/>
              <a:gdLst>
                <a:gd name="T0" fmla="*/ 1432 w 154"/>
                <a:gd name="T1" fmla="*/ 8591 h 146"/>
                <a:gd name="T2" fmla="*/ 1432 w 154"/>
                <a:gd name="T3" fmla="*/ 7192 h 146"/>
                <a:gd name="T4" fmla="*/ 1482 w 154"/>
                <a:gd name="T5" fmla="*/ 4840 h 146"/>
                <a:gd name="T6" fmla="*/ 1482 w 154"/>
                <a:gd name="T7" fmla="*/ 3904 h 146"/>
                <a:gd name="T8" fmla="*/ 1333 w 154"/>
                <a:gd name="T9" fmla="*/ 2964 h 146"/>
                <a:gd name="T10" fmla="*/ 1135 w 154"/>
                <a:gd name="T11" fmla="*/ 0 h 146"/>
                <a:gd name="T12" fmla="*/ 1010 w 154"/>
                <a:gd name="T13" fmla="*/ 2 h 146"/>
                <a:gd name="T14" fmla="*/ 944 w 154"/>
                <a:gd name="T15" fmla="*/ 0 h 146"/>
                <a:gd name="T16" fmla="*/ 692 w 154"/>
                <a:gd name="T17" fmla="*/ 0 h 146"/>
                <a:gd name="T18" fmla="*/ 634 w 154"/>
                <a:gd name="T19" fmla="*/ 2 h 146"/>
                <a:gd name="T20" fmla="*/ 406 w 154"/>
                <a:gd name="T21" fmla="*/ 2227 h 146"/>
                <a:gd name="T22" fmla="*/ 406 w 154"/>
                <a:gd name="T23" fmla="*/ 4640 h 146"/>
                <a:gd name="T24" fmla="*/ 406 w 154"/>
                <a:gd name="T25" fmla="*/ 6930 h 146"/>
                <a:gd name="T26" fmla="*/ 202 w 154"/>
                <a:gd name="T27" fmla="*/ 8340 h 146"/>
                <a:gd name="T28" fmla="*/ 0 w 154"/>
                <a:gd name="T29" fmla="*/ 9457 h 146"/>
                <a:gd name="T30" fmla="*/ 99 w 154"/>
                <a:gd name="T31" fmla="*/ 12597 h 146"/>
                <a:gd name="T32" fmla="*/ 354 w 154"/>
                <a:gd name="T33" fmla="*/ 13203 h 146"/>
                <a:gd name="T34" fmla="*/ 564 w 154"/>
                <a:gd name="T35" fmla="*/ 14535 h 146"/>
                <a:gd name="T36" fmla="*/ 746 w 154"/>
                <a:gd name="T37" fmla="*/ 15266 h 146"/>
                <a:gd name="T38" fmla="*/ 944 w 154"/>
                <a:gd name="T39" fmla="*/ 16319 h 146"/>
                <a:gd name="T40" fmla="*/ 1165 w 154"/>
                <a:gd name="T41" fmla="*/ 18209 h 146"/>
                <a:gd name="T42" fmla="*/ 1403 w 154"/>
                <a:gd name="T43" fmla="*/ 19828 h 146"/>
                <a:gd name="T44" fmla="*/ 1808 w 154"/>
                <a:gd name="T45" fmla="*/ 20505 h 146"/>
                <a:gd name="T46" fmla="*/ 1912 w 154"/>
                <a:gd name="T47" fmla="*/ 18209 h 146"/>
                <a:gd name="T48" fmla="*/ 2094 w 154"/>
                <a:gd name="T49" fmla="*/ 17811 h 146"/>
                <a:gd name="T50" fmla="*/ 2233 w 154"/>
                <a:gd name="T51" fmla="*/ 18209 h 146"/>
                <a:gd name="T52" fmla="*/ 2160 w 154"/>
                <a:gd name="T53" fmla="*/ 17112 h 146"/>
                <a:gd name="T54" fmla="*/ 2069 w 154"/>
                <a:gd name="T55" fmla="*/ 15609 h 146"/>
                <a:gd name="T56" fmla="*/ 1988 w 154"/>
                <a:gd name="T57" fmla="*/ 15609 h 146"/>
                <a:gd name="T58" fmla="*/ 1988 w 154"/>
                <a:gd name="T59" fmla="*/ 13586 h 146"/>
                <a:gd name="T60" fmla="*/ 1912 w 154"/>
                <a:gd name="T61" fmla="*/ 12597 h 146"/>
                <a:gd name="T62" fmla="*/ 1766 w 154"/>
                <a:gd name="T63" fmla="*/ 11134 h 146"/>
                <a:gd name="T64" fmla="*/ 1563 w 154"/>
                <a:gd name="T65" fmla="*/ 10339 h 146"/>
                <a:gd name="T66" fmla="*/ 1432 w 154"/>
                <a:gd name="T67" fmla="*/ 8591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4"/>
                <a:gd name="T103" fmla="*/ 0 h 146"/>
                <a:gd name="T104" fmla="*/ 154 w 154"/>
                <a:gd name="T105" fmla="*/ 146 h 1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round/>
              <a:headEnd/>
              <a:tailEnd/>
            </a:ln>
          </p:spPr>
          <p:txBody>
            <a:bodyPr/>
            <a:lstStyle/>
            <a:p>
              <a:endParaRPr lang="en-US"/>
            </a:p>
          </p:txBody>
        </p:sp>
        <p:sp>
          <p:nvSpPr>
            <p:cNvPr id="37973" name="Freeform 83"/>
            <p:cNvSpPr>
              <a:spLocks/>
            </p:cNvSpPr>
            <p:nvPr/>
          </p:nvSpPr>
          <p:spPr bwMode="auto">
            <a:xfrm>
              <a:off x="3306" y="1983"/>
              <a:ext cx="32" cy="32"/>
            </a:xfrm>
            <a:custGeom>
              <a:avLst/>
              <a:gdLst>
                <a:gd name="T0" fmla="*/ 228 w 29"/>
                <a:gd name="T1" fmla="*/ 1142 h 26"/>
                <a:gd name="T2" fmla="*/ 185 w 29"/>
                <a:gd name="T3" fmla="*/ 1142 h 26"/>
                <a:gd name="T4" fmla="*/ 185 w 29"/>
                <a:gd name="T5" fmla="*/ 1730 h 26"/>
                <a:gd name="T6" fmla="*/ 278 w 29"/>
                <a:gd name="T7" fmla="*/ 3099 h 26"/>
                <a:gd name="T8" fmla="*/ 168 w 29"/>
                <a:gd name="T9" fmla="*/ 2926 h 26"/>
                <a:gd name="T10" fmla="*/ 152 w 29"/>
                <a:gd name="T11" fmla="*/ 2181 h 26"/>
                <a:gd name="T12" fmla="*/ 0 w 29"/>
                <a:gd name="T13" fmla="*/ 2181 h 26"/>
                <a:gd name="T14" fmla="*/ 68 w 29"/>
                <a:gd name="T15" fmla="*/ 388 h 26"/>
                <a:gd name="T16" fmla="*/ 185 w 29"/>
                <a:gd name="T17" fmla="*/ 0 h 26"/>
                <a:gd name="T18" fmla="*/ 228 w 29"/>
                <a:gd name="T19" fmla="*/ 114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6"/>
                <a:gd name="T32" fmla="*/ 29 w 2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round/>
              <a:headEnd/>
              <a:tailEnd/>
            </a:ln>
          </p:spPr>
          <p:txBody>
            <a:bodyPr/>
            <a:lstStyle/>
            <a:p>
              <a:endParaRPr lang="en-US"/>
            </a:p>
          </p:txBody>
        </p:sp>
        <p:sp>
          <p:nvSpPr>
            <p:cNvPr id="37974" name="Freeform 84"/>
            <p:cNvSpPr>
              <a:spLocks/>
            </p:cNvSpPr>
            <p:nvPr/>
          </p:nvSpPr>
          <p:spPr bwMode="auto">
            <a:xfrm>
              <a:off x="3876" y="1974"/>
              <a:ext cx="144" cy="88"/>
            </a:xfrm>
            <a:custGeom>
              <a:avLst/>
              <a:gdLst>
                <a:gd name="T0" fmla="*/ 1114 w 128"/>
                <a:gd name="T1" fmla="*/ 7976 h 71"/>
                <a:gd name="T2" fmla="*/ 828 w 128"/>
                <a:gd name="T3" fmla="*/ 7611 h 71"/>
                <a:gd name="T4" fmla="*/ 579 w 128"/>
                <a:gd name="T5" fmla="*/ 6967 h 71"/>
                <a:gd name="T6" fmla="*/ 286 w 128"/>
                <a:gd name="T7" fmla="*/ 5719 h 71"/>
                <a:gd name="T8" fmla="*/ 0 w 128"/>
                <a:gd name="T9" fmla="*/ 4215 h 71"/>
                <a:gd name="T10" fmla="*/ 0 w 128"/>
                <a:gd name="T11" fmla="*/ 2727 h 71"/>
                <a:gd name="T12" fmla="*/ 99 w 128"/>
                <a:gd name="T13" fmla="*/ 657 h 71"/>
                <a:gd name="T14" fmla="*/ 141 w 128"/>
                <a:gd name="T15" fmla="*/ 1009 h 71"/>
                <a:gd name="T16" fmla="*/ 254 w 128"/>
                <a:gd name="T17" fmla="*/ 0 h 71"/>
                <a:gd name="T18" fmla="*/ 435 w 128"/>
                <a:gd name="T19" fmla="*/ 1009 h 71"/>
                <a:gd name="T20" fmla="*/ 752 w 128"/>
                <a:gd name="T21" fmla="*/ 3380 h 71"/>
                <a:gd name="T22" fmla="*/ 828 w 128"/>
                <a:gd name="T23" fmla="*/ 3004 h 71"/>
                <a:gd name="T24" fmla="*/ 880 w 128"/>
                <a:gd name="T25" fmla="*/ 3659 h 71"/>
                <a:gd name="T26" fmla="*/ 1114 w 128"/>
                <a:gd name="T27" fmla="*/ 4614 h 71"/>
                <a:gd name="T28" fmla="*/ 1127 w 128"/>
                <a:gd name="T29" fmla="*/ 5224 h 71"/>
                <a:gd name="T30" fmla="*/ 1410 w 128"/>
                <a:gd name="T31" fmla="*/ 5974 h 71"/>
                <a:gd name="T32" fmla="*/ 1551 w 128"/>
                <a:gd name="T33" fmla="*/ 6347 h 71"/>
                <a:gd name="T34" fmla="*/ 1891 w 128"/>
                <a:gd name="T35" fmla="*/ 6347 h 71"/>
                <a:gd name="T36" fmla="*/ 1920 w 128"/>
                <a:gd name="T37" fmla="*/ 9886 h 71"/>
                <a:gd name="T38" fmla="*/ 1707 w 128"/>
                <a:gd name="T39" fmla="*/ 9886 h 71"/>
                <a:gd name="T40" fmla="*/ 1410 w 128"/>
                <a:gd name="T41" fmla="*/ 9751 h 71"/>
                <a:gd name="T42" fmla="*/ 1208 w 128"/>
                <a:gd name="T43" fmla="*/ 9373 h 71"/>
                <a:gd name="T44" fmla="*/ 1114 w 128"/>
                <a:gd name="T45" fmla="*/ 7976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8"/>
                <a:gd name="T70" fmla="*/ 0 h 71"/>
                <a:gd name="T71" fmla="*/ 128 w 128"/>
                <a:gd name="T72" fmla="*/ 71 h 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round/>
              <a:headEnd/>
              <a:tailEnd/>
            </a:ln>
          </p:spPr>
          <p:txBody>
            <a:bodyPr/>
            <a:lstStyle/>
            <a:p>
              <a:endParaRPr lang="en-US"/>
            </a:p>
          </p:txBody>
        </p:sp>
        <p:sp>
          <p:nvSpPr>
            <p:cNvPr id="37975" name="Freeform 85"/>
            <p:cNvSpPr>
              <a:spLocks/>
            </p:cNvSpPr>
            <p:nvPr/>
          </p:nvSpPr>
          <p:spPr bwMode="auto">
            <a:xfrm>
              <a:off x="3546" y="1831"/>
              <a:ext cx="259" cy="293"/>
            </a:xfrm>
            <a:custGeom>
              <a:avLst/>
              <a:gdLst>
                <a:gd name="T0" fmla="*/ 1394 w 231"/>
                <a:gd name="T1" fmla="*/ 31098 h 236"/>
                <a:gd name="T2" fmla="*/ 1608 w 231"/>
                <a:gd name="T3" fmla="*/ 33512 h 236"/>
                <a:gd name="T4" fmla="*/ 1856 w 231"/>
                <a:gd name="T5" fmla="*/ 33512 h 236"/>
                <a:gd name="T6" fmla="*/ 2061 w 231"/>
                <a:gd name="T7" fmla="*/ 32814 h 236"/>
                <a:gd name="T8" fmla="*/ 2333 w 231"/>
                <a:gd name="T9" fmla="*/ 32375 h 236"/>
                <a:gd name="T10" fmla="*/ 2125 w 231"/>
                <a:gd name="T11" fmla="*/ 28880 h 236"/>
                <a:gd name="T12" fmla="*/ 1941 w 231"/>
                <a:gd name="T13" fmla="*/ 26430 h 236"/>
                <a:gd name="T14" fmla="*/ 2125 w 231"/>
                <a:gd name="T15" fmla="*/ 23225 h 236"/>
                <a:gd name="T16" fmla="*/ 2479 w 231"/>
                <a:gd name="T17" fmla="*/ 21118 h 236"/>
                <a:gd name="T18" fmla="*/ 2736 w 231"/>
                <a:gd name="T19" fmla="*/ 17199 h 236"/>
                <a:gd name="T20" fmla="*/ 2760 w 231"/>
                <a:gd name="T21" fmla="*/ 13605 h 236"/>
                <a:gd name="T22" fmla="*/ 2834 w 231"/>
                <a:gd name="T23" fmla="*/ 11590 h 236"/>
                <a:gd name="T24" fmla="*/ 2633 w 231"/>
                <a:gd name="T25" fmla="*/ 10123 h 236"/>
                <a:gd name="T26" fmla="*/ 2591 w 231"/>
                <a:gd name="T27" fmla="*/ 7781 h 236"/>
                <a:gd name="T28" fmla="*/ 2479 w 231"/>
                <a:gd name="T29" fmla="*/ 5840 h 236"/>
                <a:gd name="T30" fmla="*/ 2997 w 231"/>
                <a:gd name="T31" fmla="*/ 5840 h 236"/>
                <a:gd name="T32" fmla="*/ 2905 w 231"/>
                <a:gd name="T33" fmla="*/ 2565 h 236"/>
                <a:gd name="T34" fmla="*/ 2700 w 231"/>
                <a:gd name="T35" fmla="*/ 541 h 236"/>
                <a:gd name="T36" fmla="*/ 2196 w 231"/>
                <a:gd name="T37" fmla="*/ 541 h 236"/>
                <a:gd name="T38" fmla="*/ 1834 w 231"/>
                <a:gd name="T39" fmla="*/ 2565 h 236"/>
                <a:gd name="T40" fmla="*/ 1916 w 231"/>
                <a:gd name="T41" fmla="*/ 6705 h 236"/>
                <a:gd name="T42" fmla="*/ 1666 w 231"/>
                <a:gd name="T43" fmla="*/ 7781 h 236"/>
                <a:gd name="T44" fmla="*/ 1636 w 231"/>
                <a:gd name="T45" fmla="*/ 10830 h 236"/>
                <a:gd name="T46" fmla="*/ 1394 w 231"/>
                <a:gd name="T47" fmla="*/ 13605 h 236"/>
                <a:gd name="T48" fmla="*/ 1138 w 231"/>
                <a:gd name="T49" fmla="*/ 15425 h 236"/>
                <a:gd name="T50" fmla="*/ 1109 w 231"/>
                <a:gd name="T51" fmla="*/ 17979 h 236"/>
                <a:gd name="T52" fmla="*/ 687 w 231"/>
                <a:gd name="T53" fmla="*/ 19372 h 236"/>
                <a:gd name="T54" fmla="*/ 151 w 231"/>
                <a:gd name="T55" fmla="*/ 18737 h 236"/>
                <a:gd name="T56" fmla="*/ 120 w 231"/>
                <a:gd name="T57" fmla="*/ 19776 h 236"/>
                <a:gd name="T58" fmla="*/ 456 w 231"/>
                <a:gd name="T59" fmla="*/ 22613 h 236"/>
                <a:gd name="T60" fmla="*/ 580 w 231"/>
                <a:gd name="T61" fmla="*/ 25701 h 236"/>
                <a:gd name="T62" fmla="*/ 422 w 231"/>
                <a:gd name="T63" fmla="*/ 27494 h 236"/>
                <a:gd name="T64" fmla="*/ 299 w 231"/>
                <a:gd name="T65" fmla="*/ 30473 h 236"/>
                <a:gd name="T66" fmla="*/ 720 w 231"/>
                <a:gd name="T67" fmla="*/ 30070 h 236"/>
                <a:gd name="T68" fmla="*/ 1109 w 231"/>
                <a:gd name="T69" fmla="*/ 30070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1"/>
                <a:gd name="T106" fmla="*/ 0 h 236"/>
                <a:gd name="T107" fmla="*/ 231 w 231"/>
                <a:gd name="T108" fmla="*/ 236 h 2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round/>
              <a:headEnd/>
              <a:tailEnd/>
            </a:ln>
          </p:spPr>
          <p:txBody>
            <a:bodyPr/>
            <a:lstStyle/>
            <a:p>
              <a:endParaRPr lang="en-US"/>
            </a:p>
          </p:txBody>
        </p:sp>
        <p:sp>
          <p:nvSpPr>
            <p:cNvPr id="37976" name="Freeform 86"/>
            <p:cNvSpPr>
              <a:spLocks/>
            </p:cNvSpPr>
            <p:nvPr/>
          </p:nvSpPr>
          <p:spPr bwMode="auto">
            <a:xfrm>
              <a:off x="2935" y="1948"/>
              <a:ext cx="196" cy="219"/>
            </a:xfrm>
            <a:custGeom>
              <a:avLst/>
              <a:gdLst>
                <a:gd name="T0" fmla="*/ 1911 w 175"/>
                <a:gd name="T1" fmla="*/ 8860 h 177"/>
                <a:gd name="T2" fmla="*/ 1717 w 175"/>
                <a:gd name="T3" fmla="*/ 6264 h 177"/>
                <a:gd name="T4" fmla="*/ 1597 w 175"/>
                <a:gd name="T5" fmla="*/ 4092 h 177"/>
                <a:gd name="T6" fmla="*/ 1589 w 175"/>
                <a:gd name="T7" fmla="*/ 4460 h 177"/>
                <a:gd name="T8" fmla="*/ 1677 w 175"/>
                <a:gd name="T9" fmla="*/ 6264 h 177"/>
                <a:gd name="T10" fmla="*/ 1717 w 175"/>
                <a:gd name="T11" fmla="*/ 8363 h 177"/>
                <a:gd name="T12" fmla="*/ 1822 w 175"/>
                <a:gd name="T13" fmla="*/ 9705 h 177"/>
                <a:gd name="T14" fmla="*/ 1922 w 175"/>
                <a:gd name="T15" fmla="*/ 11825 h 177"/>
                <a:gd name="T16" fmla="*/ 2007 w 175"/>
                <a:gd name="T17" fmla="*/ 13225 h 177"/>
                <a:gd name="T18" fmla="*/ 2121 w 175"/>
                <a:gd name="T19" fmla="*/ 14857 h 177"/>
                <a:gd name="T20" fmla="*/ 2244 w 175"/>
                <a:gd name="T21" fmla="*/ 16781 h 177"/>
                <a:gd name="T22" fmla="*/ 2376 w 175"/>
                <a:gd name="T23" fmla="*/ 18382 h 177"/>
                <a:gd name="T24" fmla="*/ 2351 w 175"/>
                <a:gd name="T25" fmla="*/ 18382 h 177"/>
                <a:gd name="T26" fmla="*/ 2351 w 175"/>
                <a:gd name="T27" fmla="*/ 20619 h 177"/>
                <a:gd name="T28" fmla="*/ 2244 w 175"/>
                <a:gd name="T29" fmla="*/ 21088 h 177"/>
                <a:gd name="T30" fmla="*/ 2228 w 175"/>
                <a:gd name="T31" fmla="*/ 21088 h 177"/>
                <a:gd name="T32" fmla="*/ 2153 w 175"/>
                <a:gd name="T33" fmla="*/ 22472 h 177"/>
                <a:gd name="T34" fmla="*/ 2060 w 175"/>
                <a:gd name="T35" fmla="*/ 22744 h 177"/>
                <a:gd name="T36" fmla="*/ 2003 w 175"/>
                <a:gd name="T37" fmla="*/ 23633 h 177"/>
                <a:gd name="T38" fmla="*/ 1717 w 175"/>
                <a:gd name="T39" fmla="*/ 23499 h 177"/>
                <a:gd name="T40" fmla="*/ 1477 w 175"/>
                <a:gd name="T41" fmla="*/ 23148 h 177"/>
                <a:gd name="T42" fmla="*/ 1477 w 175"/>
                <a:gd name="T43" fmla="*/ 22744 h 177"/>
                <a:gd name="T44" fmla="*/ 1452 w 175"/>
                <a:gd name="T45" fmla="*/ 23148 h 177"/>
                <a:gd name="T46" fmla="*/ 1276 w 175"/>
                <a:gd name="T47" fmla="*/ 23148 h 177"/>
                <a:gd name="T48" fmla="*/ 1131 w 175"/>
                <a:gd name="T49" fmla="*/ 23148 h 177"/>
                <a:gd name="T50" fmla="*/ 973 w 175"/>
                <a:gd name="T51" fmla="*/ 23148 h 177"/>
                <a:gd name="T52" fmla="*/ 805 w 175"/>
                <a:gd name="T53" fmla="*/ 23148 h 177"/>
                <a:gd name="T54" fmla="*/ 645 w 175"/>
                <a:gd name="T55" fmla="*/ 23148 h 177"/>
                <a:gd name="T56" fmla="*/ 446 w 175"/>
                <a:gd name="T57" fmla="*/ 23148 h 177"/>
                <a:gd name="T58" fmla="*/ 292 w 175"/>
                <a:gd name="T59" fmla="*/ 23148 h 177"/>
                <a:gd name="T60" fmla="*/ 132 w 175"/>
                <a:gd name="T61" fmla="*/ 23148 h 177"/>
                <a:gd name="T62" fmla="*/ 132 w 175"/>
                <a:gd name="T63" fmla="*/ 20882 h 177"/>
                <a:gd name="T64" fmla="*/ 132 w 175"/>
                <a:gd name="T65" fmla="*/ 18709 h 177"/>
                <a:gd name="T66" fmla="*/ 94 w 175"/>
                <a:gd name="T67" fmla="*/ 16434 h 177"/>
                <a:gd name="T68" fmla="*/ 75 w 175"/>
                <a:gd name="T69" fmla="*/ 14150 h 177"/>
                <a:gd name="T70" fmla="*/ 75 w 175"/>
                <a:gd name="T71" fmla="*/ 12008 h 177"/>
                <a:gd name="T72" fmla="*/ 75 w 175"/>
                <a:gd name="T73" fmla="*/ 9557 h 177"/>
                <a:gd name="T74" fmla="*/ 3 w 175"/>
                <a:gd name="T75" fmla="*/ 7226 h 177"/>
                <a:gd name="T76" fmla="*/ 0 w 175"/>
                <a:gd name="T77" fmla="*/ 5317 h 177"/>
                <a:gd name="T78" fmla="*/ 0 w 175"/>
                <a:gd name="T79" fmla="*/ 3473 h 177"/>
                <a:gd name="T80" fmla="*/ 0 w 175"/>
                <a:gd name="T81" fmla="*/ 1740 h 177"/>
                <a:gd name="T82" fmla="*/ 3 w 175"/>
                <a:gd name="T83" fmla="*/ 0 h 177"/>
                <a:gd name="T84" fmla="*/ 166 w 175"/>
                <a:gd name="T85" fmla="*/ 0 h 177"/>
                <a:gd name="T86" fmla="*/ 494 w 175"/>
                <a:gd name="T87" fmla="*/ 968 h 177"/>
                <a:gd name="T88" fmla="*/ 805 w 175"/>
                <a:gd name="T89" fmla="*/ 1834 h 177"/>
                <a:gd name="T90" fmla="*/ 1091 w 175"/>
                <a:gd name="T91" fmla="*/ 968 h 177"/>
                <a:gd name="T92" fmla="*/ 1221 w 175"/>
                <a:gd name="T93" fmla="*/ 2 h 177"/>
                <a:gd name="T94" fmla="*/ 1139 w 175"/>
                <a:gd name="T95" fmla="*/ 632 h 177"/>
                <a:gd name="T96" fmla="*/ 1236 w 175"/>
                <a:gd name="T97" fmla="*/ 2 h 177"/>
                <a:gd name="T98" fmla="*/ 1452 w 175"/>
                <a:gd name="T99" fmla="*/ 968 h 177"/>
                <a:gd name="T100" fmla="*/ 1510 w 175"/>
                <a:gd name="T101" fmla="*/ 1406 h 177"/>
                <a:gd name="T102" fmla="*/ 1597 w 175"/>
                <a:gd name="T103" fmla="*/ 1740 h 177"/>
                <a:gd name="T104" fmla="*/ 1911 w 175"/>
                <a:gd name="T105" fmla="*/ 968 h 177"/>
                <a:gd name="T106" fmla="*/ 2003 w 175"/>
                <a:gd name="T107" fmla="*/ 3296 h 177"/>
                <a:gd name="T108" fmla="*/ 2084 w 175"/>
                <a:gd name="T109" fmla="*/ 5317 h 177"/>
                <a:gd name="T110" fmla="*/ 2060 w 175"/>
                <a:gd name="T111" fmla="*/ 7226 h 177"/>
                <a:gd name="T112" fmla="*/ 2003 w 175"/>
                <a:gd name="T113" fmla="*/ 9162 h 177"/>
                <a:gd name="T114" fmla="*/ 1911 w 175"/>
                <a:gd name="T115" fmla="*/ 8860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177"/>
                <a:gd name="T176" fmla="*/ 175 w 175"/>
                <a:gd name="T177" fmla="*/ 177 h 1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round/>
              <a:headEnd/>
              <a:tailEnd/>
            </a:ln>
          </p:spPr>
          <p:txBody>
            <a:bodyPr/>
            <a:lstStyle/>
            <a:p>
              <a:endParaRPr lang="en-US"/>
            </a:p>
          </p:txBody>
        </p:sp>
        <p:sp>
          <p:nvSpPr>
            <p:cNvPr id="37977" name="Freeform 87"/>
            <p:cNvSpPr>
              <a:spLocks/>
            </p:cNvSpPr>
            <p:nvPr/>
          </p:nvSpPr>
          <p:spPr bwMode="auto">
            <a:xfrm>
              <a:off x="3689" y="1864"/>
              <a:ext cx="481" cy="606"/>
            </a:xfrm>
            <a:custGeom>
              <a:avLst/>
              <a:gdLst>
                <a:gd name="T0" fmla="*/ 932 w 431"/>
                <a:gd name="T1" fmla="*/ 2212 h 489"/>
                <a:gd name="T2" fmla="*/ 760 w 431"/>
                <a:gd name="T3" fmla="*/ 3888 h 489"/>
                <a:gd name="T4" fmla="*/ 855 w 431"/>
                <a:gd name="T5" fmla="*/ 6854 h 489"/>
                <a:gd name="T6" fmla="*/ 884 w 431"/>
                <a:gd name="T7" fmla="*/ 9421 h 489"/>
                <a:gd name="T8" fmla="*/ 760 w 431"/>
                <a:gd name="T9" fmla="*/ 14719 h 489"/>
                <a:gd name="T10" fmla="*/ 319 w 431"/>
                <a:gd name="T11" fmla="*/ 18625 h 489"/>
                <a:gd name="T12" fmla="*/ 295 w 431"/>
                <a:gd name="T13" fmla="*/ 22645 h 489"/>
                <a:gd name="T14" fmla="*/ 511 w 431"/>
                <a:gd name="T15" fmla="*/ 27536 h 489"/>
                <a:gd name="T16" fmla="*/ 86 w 431"/>
                <a:gd name="T17" fmla="*/ 27536 h 489"/>
                <a:gd name="T18" fmla="*/ 0 w 431"/>
                <a:gd name="T19" fmla="*/ 29068 h 489"/>
                <a:gd name="T20" fmla="*/ 205 w 431"/>
                <a:gd name="T21" fmla="*/ 31413 h 489"/>
                <a:gd name="T22" fmla="*/ 283 w 431"/>
                <a:gd name="T23" fmla="*/ 32425 h 489"/>
                <a:gd name="T24" fmla="*/ 547 w 431"/>
                <a:gd name="T25" fmla="*/ 36382 h 489"/>
                <a:gd name="T26" fmla="*/ 848 w 431"/>
                <a:gd name="T27" fmla="*/ 32750 h 489"/>
                <a:gd name="T28" fmla="*/ 884 w 431"/>
                <a:gd name="T29" fmla="*/ 34124 h 489"/>
                <a:gd name="T30" fmla="*/ 949 w 431"/>
                <a:gd name="T31" fmla="*/ 35610 h 489"/>
                <a:gd name="T32" fmla="*/ 1010 w 431"/>
                <a:gd name="T33" fmla="*/ 40752 h 489"/>
                <a:gd name="T34" fmla="*/ 1182 w 431"/>
                <a:gd name="T35" fmla="*/ 46946 h 489"/>
                <a:gd name="T36" fmla="*/ 1404 w 431"/>
                <a:gd name="T37" fmla="*/ 52876 h 489"/>
                <a:gd name="T38" fmla="*/ 1696 w 431"/>
                <a:gd name="T39" fmla="*/ 59786 h 489"/>
                <a:gd name="T40" fmla="*/ 1930 w 431"/>
                <a:gd name="T41" fmla="*/ 65267 h 489"/>
                <a:gd name="T42" fmla="*/ 2229 w 431"/>
                <a:gd name="T43" fmla="*/ 66522 h 489"/>
                <a:gd name="T44" fmla="*/ 2376 w 431"/>
                <a:gd name="T45" fmla="*/ 64283 h 489"/>
                <a:gd name="T46" fmla="*/ 2503 w 431"/>
                <a:gd name="T47" fmla="*/ 60409 h 489"/>
                <a:gd name="T48" fmla="*/ 2577 w 431"/>
                <a:gd name="T49" fmla="*/ 54689 h 489"/>
                <a:gd name="T50" fmla="*/ 2632 w 431"/>
                <a:gd name="T51" fmla="*/ 48852 h 489"/>
                <a:gd name="T52" fmla="*/ 2763 w 431"/>
                <a:gd name="T53" fmla="*/ 47494 h 489"/>
                <a:gd name="T54" fmla="*/ 3103 w 431"/>
                <a:gd name="T55" fmla="*/ 43024 h 489"/>
                <a:gd name="T56" fmla="*/ 3582 w 431"/>
                <a:gd name="T57" fmla="*/ 38324 h 489"/>
                <a:gd name="T58" fmla="*/ 3865 w 431"/>
                <a:gd name="T59" fmla="*/ 33530 h 489"/>
                <a:gd name="T60" fmla="*/ 4027 w 431"/>
                <a:gd name="T61" fmla="*/ 34124 h 489"/>
                <a:gd name="T62" fmla="*/ 3998 w 431"/>
                <a:gd name="T63" fmla="*/ 31809 h 489"/>
                <a:gd name="T64" fmla="*/ 3794 w 431"/>
                <a:gd name="T65" fmla="*/ 26805 h 489"/>
                <a:gd name="T66" fmla="*/ 3771 w 431"/>
                <a:gd name="T67" fmla="*/ 23847 h 489"/>
                <a:gd name="T68" fmla="*/ 3958 w 431"/>
                <a:gd name="T69" fmla="*/ 23577 h 489"/>
                <a:gd name="T70" fmla="*/ 4287 w 431"/>
                <a:gd name="T71" fmla="*/ 25348 h 489"/>
                <a:gd name="T72" fmla="*/ 4591 w 431"/>
                <a:gd name="T73" fmla="*/ 27536 h 489"/>
                <a:gd name="T74" fmla="*/ 4496 w 431"/>
                <a:gd name="T75" fmla="*/ 30808 h 489"/>
                <a:gd name="T76" fmla="*/ 4732 w 431"/>
                <a:gd name="T77" fmla="*/ 33530 h 489"/>
                <a:gd name="T78" fmla="*/ 4849 w 431"/>
                <a:gd name="T79" fmla="*/ 28462 h 489"/>
                <a:gd name="T80" fmla="*/ 5035 w 431"/>
                <a:gd name="T81" fmla="*/ 24508 h 489"/>
                <a:gd name="T82" fmla="*/ 5371 w 431"/>
                <a:gd name="T83" fmla="*/ 20464 h 489"/>
                <a:gd name="T84" fmla="*/ 5371 w 431"/>
                <a:gd name="T85" fmla="*/ 18090 h 489"/>
                <a:gd name="T86" fmla="*/ 5124 w 431"/>
                <a:gd name="T87" fmla="*/ 15958 h 489"/>
                <a:gd name="T88" fmla="*/ 4929 w 431"/>
                <a:gd name="T89" fmla="*/ 15958 h 489"/>
                <a:gd name="T90" fmla="*/ 4496 w 431"/>
                <a:gd name="T91" fmla="*/ 18391 h 489"/>
                <a:gd name="T92" fmla="*/ 4421 w 431"/>
                <a:gd name="T93" fmla="*/ 21255 h 489"/>
                <a:gd name="T94" fmla="*/ 3851 w 431"/>
                <a:gd name="T95" fmla="*/ 21255 h 489"/>
                <a:gd name="T96" fmla="*/ 3663 w 431"/>
                <a:gd name="T97" fmla="*/ 18625 h 489"/>
                <a:gd name="T98" fmla="*/ 3254 w 431"/>
                <a:gd name="T99" fmla="*/ 21986 h 489"/>
                <a:gd name="T100" fmla="*/ 2780 w 431"/>
                <a:gd name="T101" fmla="*/ 20033 h 489"/>
                <a:gd name="T102" fmla="*/ 2095 w 431"/>
                <a:gd name="T103" fmla="*/ 16713 h 489"/>
                <a:gd name="T104" fmla="*/ 2010 w 431"/>
                <a:gd name="T105" fmla="*/ 11779 h 489"/>
                <a:gd name="T106" fmla="*/ 1606 w 431"/>
                <a:gd name="T107" fmla="*/ 7136 h 489"/>
                <a:gd name="T108" fmla="*/ 1617 w 431"/>
                <a:gd name="T109" fmla="*/ 4614 h 489"/>
                <a:gd name="T110" fmla="*/ 1617 w 431"/>
                <a:gd name="T111" fmla="*/ 2948 h 489"/>
                <a:gd name="T112" fmla="*/ 1537 w 431"/>
                <a:gd name="T113" fmla="*/ 1549 h 489"/>
                <a:gd name="T114" fmla="*/ 1373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1"/>
                <a:gd name="T175" fmla="*/ 0 h 489"/>
                <a:gd name="T176" fmla="*/ 431 w 431"/>
                <a:gd name="T177" fmla="*/ 489 h 4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round/>
              <a:headEnd/>
              <a:tailEnd/>
            </a:ln>
          </p:spPr>
          <p:txBody>
            <a:bodyPr/>
            <a:lstStyle/>
            <a:p>
              <a:endParaRPr lang="en-US"/>
            </a:p>
          </p:txBody>
        </p:sp>
        <p:sp>
          <p:nvSpPr>
            <p:cNvPr id="37978" name="Freeform 88"/>
            <p:cNvSpPr>
              <a:spLocks/>
            </p:cNvSpPr>
            <p:nvPr/>
          </p:nvSpPr>
          <p:spPr bwMode="auto">
            <a:xfrm>
              <a:off x="3092" y="1914"/>
              <a:ext cx="21" cy="83"/>
            </a:xfrm>
            <a:custGeom>
              <a:avLst/>
              <a:gdLst>
                <a:gd name="T0" fmla="*/ 139 w 19"/>
                <a:gd name="T1" fmla="*/ 6592 h 68"/>
                <a:gd name="T2" fmla="*/ 69 w 19"/>
                <a:gd name="T3" fmla="*/ 5070 h 68"/>
                <a:gd name="T4" fmla="*/ 0 w 19"/>
                <a:gd name="T5" fmla="*/ 3403 h 68"/>
                <a:gd name="T6" fmla="*/ 4 w 19"/>
                <a:gd name="T7" fmla="*/ 1863 h 68"/>
                <a:gd name="T8" fmla="*/ 114 w 19"/>
                <a:gd name="T9" fmla="*/ 2 h 68"/>
                <a:gd name="T10" fmla="*/ 188 w 19"/>
                <a:gd name="T11" fmla="*/ 0 h 68"/>
                <a:gd name="T12" fmla="*/ 188 w 19"/>
                <a:gd name="T13" fmla="*/ 843 h 68"/>
                <a:gd name="T14" fmla="*/ 188 w 19"/>
                <a:gd name="T15" fmla="*/ 2264 h 68"/>
                <a:gd name="T16" fmla="*/ 162 w 19"/>
                <a:gd name="T17" fmla="*/ 3625 h 68"/>
                <a:gd name="T18" fmla="*/ 139 w 19"/>
                <a:gd name="T19" fmla="*/ 5070 h 68"/>
                <a:gd name="T20" fmla="*/ 139 w 19"/>
                <a:gd name="T21" fmla="*/ 6573 h 68"/>
                <a:gd name="T22" fmla="*/ 139 w 19"/>
                <a:gd name="T23" fmla="*/ 6592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68"/>
                <a:gd name="T38" fmla="*/ 19 w 19"/>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round/>
              <a:headEnd/>
              <a:tailEnd/>
            </a:ln>
          </p:spPr>
          <p:txBody>
            <a:bodyPr/>
            <a:lstStyle/>
            <a:p>
              <a:endParaRPr lang="en-US"/>
            </a:p>
          </p:txBody>
        </p:sp>
        <p:sp>
          <p:nvSpPr>
            <p:cNvPr id="37979" name="Freeform 89"/>
            <p:cNvSpPr>
              <a:spLocks/>
            </p:cNvSpPr>
            <p:nvPr/>
          </p:nvSpPr>
          <p:spPr bwMode="auto">
            <a:xfrm>
              <a:off x="3108" y="1910"/>
              <a:ext cx="66" cy="94"/>
            </a:xfrm>
            <a:custGeom>
              <a:avLst/>
              <a:gdLst>
                <a:gd name="T0" fmla="*/ 320 w 59"/>
                <a:gd name="T1" fmla="*/ 2630 h 76"/>
                <a:gd name="T2" fmla="*/ 70 w 59"/>
                <a:gd name="T3" fmla="*/ 1719 h 76"/>
                <a:gd name="T4" fmla="*/ 70 w 59"/>
                <a:gd name="T5" fmla="*/ 3461 h 76"/>
                <a:gd name="T6" fmla="*/ 2 w 59"/>
                <a:gd name="T7" fmla="*/ 5456 h 76"/>
                <a:gd name="T8" fmla="*/ 0 w 59"/>
                <a:gd name="T9" fmla="*/ 7352 h 76"/>
                <a:gd name="T10" fmla="*/ 0 w 59"/>
                <a:gd name="T11" fmla="*/ 9102 h 76"/>
                <a:gd name="T12" fmla="*/ 0 w 59"/>
                <a:gd name="T13" fmla="*/ 9513 h 76"/>
                <a:gd name="T14" fmla="*/ 213 w 59"/>
                <a:gd name="T15" fmla="*/ 10036 h 76"/>
                <a:gd name="T16" fmla="*/ 368 w 59"/>
                <a:gd name="T17" fmla="*/ 8183 h 76"/>
                <a:gd name="T18" fmla="*/ 500 w 59"/>
                <a:gd name="T19" fmla="*/ 8183 h 76"/>
                <a:gd name="T20" fmla="*/ 583 w 59"/>
                <a:gd name="T21" fmla="*/ 6877 h 76"/>
                <a:gd name="T22" fmla="*/ 368 w 59"/>
                <a:gd name="T23" fmla="*/ 4811 h 76"/>
                <a:gd name="T24" fmla="*/ 583 w 59"/>
                <a:gd name="T25" fmla="*/ 3461 h 76"/>
                <a:gd name="T26" fmla="*/ 779 w 59"/>
                <a:gd name="T27" fmla="*/ 2883 h 76"/>
                <a:gd name="T28" fmla="*/ 689 w 59"/>
                <a:gd name="T29" fmla="*/ 0 h 76"/>
                <a:gd name="T30" fmla="*/ 461 w 59"/>
                <a:gd name="T31" fmla="*/ 1390 h 76"/>
                <a:gd name="T32" fmla="*/ 320 w 59"/>
                <a:gd name="T33" fmla="*/ 2630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76"/>
                <a:gd name="T53" fmla="*/ 59 w 59"/>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round/>
              <a:headEnd/>
              <a:tailEnd/>
            </a:ln>
          </p:spPr>
          <p:txBody>
            <a:bodyPr/>
            <a:lstStyle/>
            <a:p>
              <a:endParaRPr lang="en-US"/>
            </a:p>
          </p:txBody>
        </p:sp>
        <p:sp>
          <p:nvSpPr>
            <p:cNvPr id="37980" name="Freeform 90"/>
            <p:cNvSpPr>
              <a:spLocks/>
            </p:cNvSpPr>
            <p:nvPr/>
          </p:nvSpPr>
          <p:spPr bwMode="auto">
            <a:xfrm>
              <a:off x="3416" y="2094"/>
              <a:ext cx="130" cy="185"/>
            </a:xfrm>
            <a:custGeom>
              <a:avLst/>
              <a:gdLst>
                <a:gd name="T0" fmla="*/ 1601 w 116"/>
                <a:gd name="T1" fmla="*/ 6989 h 149"/>
                <a:gd name="T2" fmla="*/ 1430 w 116"/>
                <a:gd name="T3" fmla="*/ 5291 h 149"/>
                <a:gd name="T4" fmla="*/ 1271 w 116"/>
                <a:gd name="T5" fmla="*/ 3796 h 149"/>
                <a:gd name="T6" fmla="*/ 1099 w 116"/>
                <a:gd name="T7" fmla="*/ 2806 h 149"/>
                <a:gd name="T8" fmla="*/ 907 w 116"/>
                <a:gd name="T9" fmla="*/ 1983 h 149"/>
                <a:gd name="T10" fmla="*/ 809 w 116"/>
                <a:gd name="T11" fmla="*/ 0 h 149"/>
                <a:gd name="T12" fmla="*/ 735 w 116"/>
                <a:gd name="T13" fmla="*/ 672 h 149"/>
                <a:gd name="T14" fmla="*/ 719 w 116"/>
                <a:gd name="T15" fmla="*/ 0 h 149"/>
                <a:gd name="T16" fmla="*/ 735 w 116"/>
                <a:gd name="T17" fmla="*/ 2462 h 149"/>
                <a:gd name="T18" fmla="*/ 644 w 116"/>
                <a:gd name="T19" fmla="*/ 2806 h 149"/>
                <a:gd name="T20" fmla="*/ 622 w 116"/>
                <a:gd name="T21" fmla="*/ 6265 h 149"/>
                <a:gd name="T22" fmla="*/ 719 w 116"/>
                <a:gd name="T23" fmla="*/ 7885 h 149"/>
                <a:gd name="T24" fmla="*/ 668 w 116"/>
                <a:gd name="T25" fmla="*/ 10281 h 149"/>
                <a:gd name="T26" fmla="*/ 622 w 116"/>
                <a:gd name="T27" fmla="*/ 13164 h 149"/>
                <a:gd name="T28" fmla="*/ 475 w 116"/>
                <a:gd name="T29" fmla="*/ 13871 h 149"/>
                <a:gd name="T30" fmla="*/ 324 w 116"/>
                <a:gd name="T31" fmla="*/ 14447 h 149"/>
                <a:gd name="T32" fmla="*/ 167 w 116"/>
                <a:gd name="T33" fmla="*/ 15092 h 149"/>
                <a:gd name="T34" fmla="*/ 0 w 116"/>
                <a:gd name="T35" fmla="*/ 15849 h 149"/>
                <a:gd name="T36" fmla="*/ 0 w 116"/>
                <a:gd name="T37" fmla="*/ 16881 h 149"/>
                <a:gd name="T38" fmla="*/ 119 w 116"/>
                <a:gd name="T39" fmla="*/ 19378 h 149"/>
                <a:gd name="T40" fmla="*/ 263 w 116"/>
                <a:gd name="T41" fmla="*/ 21669 h 149"/>
                <a:gd name="T42" fmla="*/ 456 w 116"/>
                <a:gd name="T43" fmla="*/ 21383 h 149"/>
                <a:gd name="T44" fmla="*/ 622 w 116"/>
                <a:gd name="T45" fmla="*/ 20960 h 149"/>
                <a:gd name="T46" fmla="*/ 735 w 116"/>
                <a:gd name="T47" fmla="*/ 19879 h 149"/>
                <a:gd name="T48" fmla="*/ 809 w 116"/>
                <a:gd name="T49" fmla="*/ 18514 h 149"/>
                <a:gd name="T50" fmla="*/ 1012 w 116"/>
                <a:gd name="T51" fmla="*/ 17903 h 149"/>
                <a:gd name="T52" fmla="*/ 1081 w 116"/>
                <a:gd name="T53" fmla="*/ 16074 h 149"/>
                <a:gd name="T54" fmla="*/ 1232 w 116"/>
                <a:gd name="T55" fmla="*/ 15607 h 149"/>
                <a:gd name="T56" fmla="*/ 1232 w 116"/>
                <a:gd name="T57" fmla="*/ 12431 h 149"/>
                <a:gd name="T58" fmla="*/ 1291 w 116"/>
                <a:gd name="T59" fmla="*/ 12009 h 149"/>
                <a:gd name="T60" fmla="*/ 1363 w 116"/>
                <a:gd name="T61" fmla="*/ 11726 h 149"/>
                <a:gd name="T62" fmla="*/ 1505 w 116"/>
                <a:gd name="T63" fmla="*/ 9180 h 149"/>
                <a:gd name="T64" fmla="*/ 1601 w 116"/>
                <a:gd name="T65" fmla="*/ 6989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
                <a:gd name="T100" fmla="*/ 0 h 149"/>
                <a:gd name="T101" fmla="*/ 116 w 116"/>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round/>
              <a:headEnd/>
              <a:tailEnd/>
            </a:ln>
          </p:spPr>
          <p:txBody>
            <a:bodyPr/>
            <a:lstStyle/>
            <a:p>
              <a:endParaRPr lang="en-US"/>
            </a:p>
          </p:txBody>
        </p:sp>
        <p:sp>
          <p:nvSpPr>
            <p:cNvPr id="37981" name="Freeform 91"/>
            <p:cNvSpPr>
              <a:spLocks/>
            </p:cNvSpPr>
            <p:nvPr/>
          </p:nvSpPr>
          <p:spPr bwMode="auto">
            <a:xfrm>
              <a:off x="3474" y="2068"/>
              <a:ext cx="6" cy="11"/>
            </a:xfrm>
            <a:custGeom>
              <a:avLst/>
              <a:gdLst>
                <a:gd name="T0" fmla="*/ 41048 w 4"/>
                <a:gd name="T1" fmla="*/ 0 h 9"/>
                <a:gd name="T2" fmla="*/ 0 w 4"/>
                <a:gd name="T3" fmla="*/ 483 h 9"/>
                <a:gd name="T4" fmla="*/ 18359 w 4"/>
                <a:gd name="T5" fmla="*/ 881 h 9"/>
                <a:gd name="T6" fmla="*/ 41048 w 4"/>
                <a:gd name="T7" fmla="*/ 0 h 9"/>
                <a:gd name="T8" fmla="*/ 0 60000 65536"/>
                <a:gd name="T9" fmla="*/ 0 60000 65536"/>
                <a:gd name="T10" fmla="*/ 0 60000 65536"/>
                <a:gd name="T11" fmla="*/ 0 60000 65536"/>
                <a:gd name="T12" fmla="*/ 0 w 4"/>
                <a:gd name="T13" fmla="*/ 0 h 9"/>
                <a:gd name="T14" fmla="*/ 4 w 4"/>
                <a:gd name="T15" fmla="*/ 9 h 9"/>
              </a:gdLst>
              <a:ahLst/>
              <a:cxnLst>
                <a:cxn ang="T8">
                  <a:pos x="T0" y="T1"/>
                </a:cxn>
                <a:cxn ang="T9">
                  <a:pos x="T2" y="T3"/>
                </a:cxn>
                <a:cxn ang="T10">
                  <a:pos x="T4" y="T5"/>
                </a:cxn>
                <a:cxn ang="T11">
                  <a:pos x="T6" y="T7"/>
                </a:cxn>
              </a:cxnLst>
              <a:rect l="T12" t="T13" r="T14" b="T15"/>
              <a:pathLst>
                <a:path w="4" h="9">
                  <a:moveTo>
                    <a:pt x="4" y="0"/>
                  </a:moveTo>
                  <a:lnTo>
                    <a:pt x="0" y="5"/>
                  </a:lnTo>
                  <a:lnTo>
                    <a:pt x="2" y="9"/>
                  </a:lnTo>
                  <a:lnTo>
                    <a:pt x="4" y="0"/>
                  </a:lnTo>
                  <a:close/>
                </a:path>
              </a:pathLst>
            </a:custGeom>
            <a:solidFill>
              <a:srgbClr val="E1E1E1"/>
            </a:solidFill>
            <a:ln w="3175">
              <a:solidFill>
                <a:srgbClr val="000000"/>
              </a:solidFill>
              <a:round/>
              <a:headEnd/>
              <a:tailEnd/>
            </a:ln>
          </p:spPr>
          <p:txBody>
            <a:bodyPr/>
            <a:lstStyle/>
            <a:p>
              <a:endParaRPr lang="en-US"/>
            </a:p>
          </p:txBody>
        </p:sp>
        <p:sp>
          <p:nvSpPr>
            <p:cNvPr id="37982" name="Freeform 92"/>
            <p:cNvSpPr>
              <a:spLocks/>
            </p:cNvSpPr>
            <p:nvPr/>
          </p:nvSpPr>
          <p:spPr bwMode="auto">
            <a:xfrm>
              <a:off x="3105" y="1936"/>
              <a:ext cx="369" cy="366"/>
            </a:xfrm>
            <a:custGeom>
              <a:avLst/>
              <a:gdLst>
                <a:gd name="T0" fmla="*/ 880 w 331"/>
                <a:gd name="T1" fmla="*/ 25441 h 295"/>
                <a:gd name="T2" fmla="*/ 759 w 331"/>
                <a:gd name="T3" fmla="*/ 21508 h 295"/>
                <a:gd name="T4" fmla="*/ 507 w 331"/>
                <a:gd name="T5" fmla="*/ 18805 h 295"/>
                <a:gd name="T6" fmla="*/ 229 w 331"/>
                <a:gd name="T7" fmla="*/ 13459 h 295"/>
                <a:gd name="T8" fmla="*/ 0 w 331"/>
                <a:gd name="T9" fmla="*/ 10476 h 295"/>
                <a:gd name="T10" fmla="*/ 229 w 331"/>
                <a:gd name="T11" fmla="*/ 7692 h 295"/>
                <a:gd name="T12" fmla="*/ 489 w 331"/>
                <a:gd name="T13" fmla="*/ 5788 h 295"/>
                <a:gd name="T14" fmla="*/ 361 w 331"/>
                <a:gd name="T15" fmla="*/ 1969 h 295"/>
                <a:gd name="T16" fmla="*/ 749 w 331"/>
                <a:gd name="T17" fmla="*/ 0 h 295"/>
                <a:gd name="T18" fmla="*/ 1119 w 331"/>
                <a:gd name="T19" fmla="*/ 1969 h 295"/>
                <a:gd name="T20" fmla="*/ 1457 w 331"/>
                <a:gd name="T21" fmla="*/ 3760 h 295"/>
                <a:gd name="T22" fmla="*/ 1832 w 331"/>
                <a:gd name="T23" fmla="*/ 7471 h 295"/>
                <a:gd name="T24" fmla="*/ 2363 w 331"/>
                <a:gd name="T25" fmla="*/ 8012 h 295"/>
                <a:gd name="T26" fmla="*/ 2537 w 331"/>
                <a:gd name="T27" fmla="*/ 9000 h 295"/>
                <a:gd name="T28" fmla="*/ 2728 w 331"/>
                <a:gd name="T29" fmla="*/ 12058 h 295"/>
                <a:gd name="T30" fmla="*/ 2910 w 331"/>
                <a:gd name="T31" fmla="*/ 15425 h 295"/>
                <a:gd name="T32" fmla="*/ 3077 w 331"/>
                <a:gd name="T33" fmla="*/ 18805 h 295"/>
                <a:gd name="T34" fmla="*/ 3157 w 331"/>
                <a:gd name="T35" fmla="*/ 19137 h 295"/>
                <a:gd name="T36" fmla="*/ 3193 w 331"/>
                <a:gd name="T37" fmla="*/ 19742 h 295"/>
                <a:gd name="T38" fmla="*/ 3193 w 331"/>
                <a:gd name="T39" fmla="*/ 20506 h 295"/>
                <a:gd name="T40" fmla="*/ 3333 w 331"/>
                <a:gd name="T41" fmla="*/ 23217 h 295"/>
                <a:gd name="T42" fmla="*/ 3911 w 331"/>
                <a:gd name="T43" fmla="*/ 24493 h 295"/>
                <a:gd name="T44" fmla="*/ 4031 w 331"/>
                <a:gd name="T45" fmla="*/ 25964 h 295"/>
                <a:gd name="T46" fmla="*/ 3931 w 331"/>
                <a:gd name="T47" fmla="*/ 31000 h 295"/>
                <a:gd name="T48" fmla="*/ 3684 w 331"/>
                <a:gd name="T49" fmla="*/ 32380 h 295"/>
                <a:gd name="T50" fmla="*/ 3390 w 331"/>
                <a:gd name="T51" fmla="*/ 33780 h 295"/>
                <a:gd name="T52" fmla="*/ 3106 w 331"/>
                <a:gd name="T53" fmla="*/ 34307 h 295"/>
                <a:gd name="T54" fmla="*/ 2823 w 331"/>
                <a:gd name="T55" fmla="*/ 35446 h 295"/>
                <a:gd name="T56" fmla="*/ 2580 w 331"/>
                <a:gd name="T57" fmla="*/ 38532 h 295"/>
                <a:gd name="T58" fmla="*/ 2391 w 331"/>
                <a:gd name="T59" fmla="*/ 42088 h 295"/>
                <a:gd name="T60" fmla="*/ 2194 w 331"/>
                <a:gd name="T61" fmla="*/ 38461 h 295"/>
                <a:gd name="T62" fmla="*/ 1786 w 331"/>
                <a:gd name="T63" fmla="*/ 37323 h 295"/>
                <a:gd name="T64" fmla="*/ 1700 w 331"/>
                <a:gd name="T65" fmla="*/ 40089 h 295"/>
                <a:gd name="T66" fmla="*/ 1504 w 331"/>
                <a:gd name="T67" fmla="*/ 36692 h 295"/>
                <a:gd name="T68" fmla="*/ 1172 w 331"/>
                <a:gd name="T69" fmla="*/ 31000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1"/>
                <a:gd name="T106" fmla="*/ 0 h 295"/>
                <a:gd name="T107" fmla="*/ 331 w 331"/>
                <a:gd name="T108" fmla="*/ 295 h 2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round/>
              <a:headEnd/>
              <a:tailEnd/>
            </a:ln>
          </p:spPr>
          <p:txBody>
            <a:bodyPr/>
            <a:lstStyle/>
            <a:p>
              <a:endParaRPr lang="en-US"/>
            </a:p>
          </p:txBody>
        </p:sp>
        <p:sp>
          <p:nvSpPr>
            <p:cNvPr id="37983" name="Freeform 93"/>
            <p:cNvSpPr>
              <a:spLocks/>
            </p:cNvSpPr>
            <p:nvPr/>
          </p:nvSpPr>
          <p:spPr bwMode="auto">
            <a:xfrm>
              <a:off x="3398" y="2074"/>
              <a:ext cx="85" cy="75"/>
            </a:xfrm>
            <a:custGeom>
              <a:avLst/>
              <a:gdLst>
                <a:gd name="T0" fmla="*/ 0 w 76"/>
                <a:gd name="T1" fmla="*/ 3782 h 61"/>
                <a:gd name="T2" fmla="*/ 70 w 76"/>
                <a:gd name="T3" fmla="*/ 4411 h 61"/>
                <a:gd name="T4" fmla="*/ 151 w 76"/>
                <a:gd name="T5" fmla="*/ 6033 h 61"/>
                <a:gd name="T6" fmla="*/ 462 w 76"/>
                <a:gd name="T7" fmla="*/ 6548 h 61"/>
                <a:gd name="T8" fmla="*/ 778 w 76"/>
                <a:gd name="T9" fmla="*/ 7029 h 61"/>
                <a:gd name="T10" fmla="*/ 806 w 76"/>
                <a:gd name="T11" fmla="*/ 6852 h 61"/>
                <a:gd name="T12" fmla="*/ 853 w 76"/>
                <a:gd name="T13" fmla="*/ 4032 h 61"/>
                <a:gd name="T14" fmla="*/ 922 w 76"/>
                <a:gd name="T15" fmla="*/ 3782 h 61"/>
                <a:gd name="T16" fmla="*/ 901 w 76"/>
                <a:gd name="T17" fmla="*/ 1930 h 61"/>
                <a:gd name="T18" fmla="*/ 922 w 76"/>
                <a:gd name="T19" fmla="*/ 2439 h 61"/>
                <a:gd name="T20" fmla="*/ 1004 w 76"/>
                <a:gd name="T21" fmla="*/ 1930 h 61"/>
                <a:gd name="T22" fmla="*/ 922 w 76"/>
                <a:gd name="T23" fmla="*/ 468 h 61"/>
                <a:gd name="T24" fmla="*/ 901 w 76"/>
                <a:gd name="T25" fmla="*/ 0 h 61"/>
                <a:gd name="T26" fmla="*/ 721 w 76"/>
                <a:gd name="T27" fmla="*/ 1930 h 61"/>
                <a:gd name="T28" fmla="*/ 517 w 76"/>
                <a:gd name="T29" fmla="*/ 3782 h 61"/>
                <a:gd name="T30" fmla="*/ 211 w 76"/>
                <a:gd name="T31" fmla="*/ 4032 h 61"/>
                <a:gd name="T32" fmla="*/ 70 w 76"/>
                <a:gd name="T33" fmla="*/ 3782 h 61"/>
                <a:gd name="T34" fmla="*/ 0 w 76"/>
                <a:gd name="T35" fmla="*/ 3465 h 61"/>
                <a:gd name="T36" fmla="*/ 0 w 76"/>
                <a:gd name="T37" fmla="*/ 3782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61"/>
                <a:gd name="T59" fmla="*/ 76 w 76"/>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round/>
              <a:headEnd/>
              <a:tailEnd/>
            </a:ln>
          </p:spPr>
          <p:txBody>
            <a:bodyPr/>
            <a:lstStyle/>
            <a:p>
              <a:endParaRPr lang="en-US"/>
            </a:p>
          </p:txBody>
        </p:sp>
        <p:sp>
          <p:nvSpPr>
            <p:cNvPr id="37984" name="Freeform 94"/>
            <p:cNvSpPr>
              <a:spLocks/>
            </p:cNvSpPr>
            <p:nvPr/>
          </p:nvSpPr>
          <p:spPr bwMode="auto">
            <a:xfrm>
              <a:off x="3260" y="2229"/>
              <a:ext cx="179" cy="137"/>
            </a:xfrm>
            <a:custGeom>
              <a:avLst/>
              <a:gdLst>
                <a:gd name="T0" fmla="*/ 87 w 159"/>
                <a:gd name="T1" fmla="*/ 4937 h 111"/>
                <a:gd name="T2" fmla="*/ 0 w 159"/>
                <a:gd name="T3" fmla="*/ 5706 h 111"/>
                <a:gd name="T4" fmla="*/ 0 w 159"/>
                <a:gd name="T5" fmla="*/ 8303 h 111"/>
                <a:gd name="T6" fmla="*/ 110 w 159"/>
                <a:gd name="T7" fmla="*/ 11375 h 111"/>
                <a:gd name="T8" fmla="*/ 225 w 159"/>
                <a:gd name="T9" fmla="*/ 14039 h 111"/>
                <a:gd name="T10" fmla="*/ 514 w 159"/>
                <a:gd name="T11" fmla="*/ 14039 h 111"/>
                <a:gd name="T12" fmla="*/ 787 w 159"/>
                <a:gd name="T13" fmla="*/ 12536 h 111"/>
                <a:gd name="T14" fmla="*/ 1062 w 159"/>
                <a:gd name="T15" fmla="*/ 11722 h 111"/>
                <a:gd name="T16" fmla="*/ 1297 w 159"/>
                <a:gd name="T17" fmla="*/ 11172 h 111"/>
                <a:gd name="T18" fmla="*/ 1474 w 159"/>
                <a:gd name="T19" fmla="*/ 10530 h 111"/>
                <a:gd name="T20" fmla="*/ 1706 w 159"/>
                <a:gd name="T21" fmla="*/ 9601 h 111"/>
                <a:gd name="T22" fmla="*/ 1868 w 159"/>
                <a:gd name="T23" fmla="*/ 9216 h 111"/>
                <a:gd name="T24" fmla="*/ 2066 w 159"/>
                <a:gd name="T25" fmla="*/ 8303 h 111"/>
                <a:gd name="T26" fmla="*/ 2227 w 159"/>
                <a:gd name="T27" fmla="*/ 7745 h 111"/>
                <a:gd name="T28" fmla="*/ 2227 w 159"/>
                <a:gd name="T29" fmla="*/ 6580 h 111"/>
                <a:gd name="T30" fmla="*/ 2435 w 159"/>
                <a:gd name="T31" fmla="*/ 4937 h 111"/>
                <a:gd name="T32" fmla="*/ 2271 w 159"/>
                <a:gd name="T33" fmla="*/ 3083 h 111"/>
                <a:gd name="T34" fmla="*/ 2132 w 159"/>
                <a:gd name="T35" fmla="*/ 910 h 111"/>
                <a:gd name="T36" fmla="*/ 2132 w 159"/>
                <a:gd name="T37" fmla="*/ 0 h 111"/>
                <a:gd name="T38" fmla="*/ 1954 w 159"/>
                <a:gd name="T39" fmla="*/ 2 h 111"/>
                <a:gd name="T40" fmla="*/ 1757 w 159"/>
                <a:gd name="T41" fmla="*/ 597 h 111"/>
                <a:gd name="T42" fmla="*/ 1592 w 159"/>
                <a:gd name="T43" fmla="*/ 1123 h 111"/>
                <a:gd name="T44" fmla="*/ 1414 w 159"/>
                <a:gd name="T45" fmla="*/ 1528 h 111"/>
                <a:gd name="T46" fmla="*/ 1263 w 159"/>
                <a:gd name="T47" fmla="*/ 3083 h 111"/>
                <a:gd name="T48" fmla="*/ 1116 w 159"/>
                <a:gd name="T49" fmla="*/ 4377 h 111"/>
                <a:gd name="T50" fmla="*/ 966 w 159"/>
                <a:gd name="T51" fmla="*/ 5995 h 111"/>
                <a:gd name="T52" fmla="*/ 858 w 159"/>
                <a:gd name="T53" fmla="*/ 7467 h 111"/>
                <a:gd name="T54" fmla="*/ 848 w 159"/>
                <a:gd name="T55" fmla="*/ 4937 h 111"/>
                <a:gd name="T56" fmla="*/ 601 w 159"/>
                <a:gd name="T57" fmla="*/ 4228 h 111"/>
                <a:gd name="T58" fmla="*/ 406 w 159"/>
                <a:gd name="T59" fmla="*/ 3546 h 111"/>
                <a:gd name="T60" fmla="*/ 110 w 159"/>
                <a:gd name="T61" fmla="*/ 3218 h 111"/>
                <a:gd name="T62" fmla="*/ 87 w 159"/>
                <a:gd name="T63" fmla="*/ 4937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
                <a:gd name="T97" fmla="*/ 0 h 111"/>
                <a:gd name="T98" fmla="*/ 159 w 159"/>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round/>
              <a:headEnd/>
              <a:tailEnd/>
            </a:ln>
          </p:spPr>
          <p:txBody>
            <a:bodyPr/>
            <a:lstStyle/>
            <a:p>
              <a:endParaRPr lang="en-US"/>
            </a:p>
          </p:txBody>
        </p:sp>
        <p:sp>
          <p:nvSpPr>
            <p:cNvPr id="37985" name="Freeform 95"/>
            <p:cNvSpPr>
              <a:spLocks/>
            </p:cNvSpPr>
            <p:nvPr/>
          </p:nvSpPr>
          <p:spPr bwMode="auto">
            <a:xfrm>
              <a:off x="3916" y="2431"/>
              <a:ext cx="37" cy="86"/>
            </a:xfrm>
            <a:custGeom>
              <a:avLst/>
              <a:gdLst>
                <a:gd name="T0" fmla="*/ 95 w 33"/>
                <a:gd name="T1" fmla="*/ 450 h 69"/>
                <a:gd name="T2" fmla="*/ 195 w 33"/>
                <a:gd name="T3" fmla="*/ 1918 h 69"/>
                <a:gd name="T4" fmla="*/ 299 w 33"/>
                <a:gd name="T5" fmla="*/ 3714 h 69"/>
                <a:gd name="T6" fmla="*/ 388 w 33"/>
                <a:gd name="T7" fmla="*/ 5683 h 69"/>
                <a:gd name="T8" fmla="*/ 456 w 33"/>
                <a:gd name="T9" fmla="*/ 7886 h 69"/>
                <a:gd name="T10" fmla="*/ 363 w 33"/>
                <a:gd name="T11" fmla="*/ 10254 h 69"/>
                <a:gd name="T12" fmla="*/ 120 w 33"/>
                <a:gd name="T13" fmla="*/ 10901 h 69"/>
                <a:gd name="T14" fmla="*/ 2 w 33"/>
                <a:gd name="T15" fmla="*/ 7083 h 69"/>
                <a:gd name="T16" fmla="*/ 0 w 33"/>
                <a:gd name="T17" fmla="*/ 4560 h 69"/>
                <a:gd name="T18" fmla="*/ 2 w 33"/>
                <a:gd name="T19" fmla="*/ 4982 h 69"/>
                <a:gd name="T20" fmla="*/ 2 w 33"/>
                <a:gd name="T21" fmla="*/ 2622 h 69"/>
                <a:gd name="T22" fmla="*/ 95 w 33"/>
                <a:gd name="T23" fmla="*/ 699 h 69"/>
                <a:gd name="T24" fmla="*/ 95 w 33"/>
                <a:gd name="T25" fmla="*/ 699 h 69"/>
                <a:gd name="T26" fmla="*/ 2 w 33"/>
                <a:gd name="T27" fmla="*/ 0 h 69"/>
                <a:gd name="T28" fmla="*/ 95 w 33"/>
                <a:gd name="T29" fmla="*/ 45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69"/>
                <a:gd name="T47" fmla="*/ 33 w 33"/>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round/>
              <a:headEnd/>
              <a:tailEnd/>
            </a:ln>
          </p:spPr>
          <p:txBody>
            <a:bodyPr/>
            <a:lstStyle/>
            <a:p>
              <a:endParaRPr lang="en-US"/>
            </a:p>
          </p:txBody>
        </p:sp>
        <p:sp>
          <p:nvSpPr>
            <p:cNvPr id="37986" name="Freeform 96"/>
            <p:cNvSpPr>
              <a:spLocks/>
            </p:cNvSpPr>
            <p:nvPr/>
          </p:nvSpPr>
          <p:spPr bwMode="auto">
            <a:xfrm>
              <a:off x="3026" y="2671"/>
              <a:ext cx="33" cy="38"/>
            </a:xfrm>
            <a:custGeom>
              <a:avLst/>
              <a:gdLst>
                <a:gd name="T0" fmla="*/ 98 w 30"/>
                <a:gd name="T1" fmla="*/ 818 h 31"/>
                <a:gd name="T2" fmla="*/ 2 w 30"/>
                <a:gd name="T3" fmla="*/ 1992 h 31"/>
                <a:gd name="T4" fmla="*/ 0 w 30"/>
                <a:gd name="T5" fmla="*/ 2993 h 31"/>
                <a:gd name="T6" fmla="*/ 0 w 30"/>
                <a:gd name="T7" fmla="*/ 3402 h 31"/>
                <a:gd name="T8" fmla="*/ 2 w 30"/>
                <a:gd name="T9" fmla="*/ 3402 h 31"/>
                <a:gd name="T10" fmla="*/ 131 w 30"/>
                <a:gd name="T11" fmla="*/ 2993 h 31"/>
                <a:gd name="T12" fmla="*/ 147 w 30"/>
                <a:gd name="T13" fmla="*/ 2550 h 31"/>
                <a:gd name="T14" fmla="*/ 238 w 30"/>
                <a:gd name="T15" fmla="*/ 2550 h 31"/>
                <a:gd name="T16" fmla="*/ 266 w 30"/>
                <a:gd name="T17" fmla="*/ 2550 h 31"/>
                <a:gd name="T18" fmla="*/ 210 w 30"/>
                <a:gd name="T19" fmla="*/ 0 h 31"/>
                <a:gd name="T20" fmla="*/ 131 w 30"/>
                <a:gd name="T21" fmla="*/ 818 h 31"/>
                <a:gd name="T22" fmla="*/ 98 w 30"/>
                <a:gd name="T23" fmla="*/ 818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31"/>
                <a:gd name="T38" fmla="*/ 30 w 30"/>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round/>
              <a:headEnd/>
              <a:tailEnd/>
            </a:ln>
          </p:spPr>
          <p:txBody>
            <a:bodyPr/>
            <a:lstStyle/>
            <a:p>
              <a:endParaRPr lang="en-US"/>
            </a:p>
          </p:txBody>
        </p:sp>
        <p:sp>
          <p:nvSpPr>
            <p:cNvPr id="37987" name="Rectangle 97"/>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7988" name="Freeform 98"/>
            <p:cNvSpPr>
              <a:spLocks/>
            </p:cNvSpPr>
            <p:nvPr/>
          </p:nvSpPr>
          <p:spPr bwMode="auto">
            <a:xfrm>
              <a:off x="3815" y="2656"/>
              <a:ext cx="3" cy="1"/>
            </a:xfrm>
            <a:custGeom>
              <a:avLst/>
              <a:gdLst>
                <a:gd name="T0" fmla="*/ 0 w 2"/>
                <a:gd name="T1" fmla="*/ 0 h 1"/>
                <a:gd name="T2" fmla="*/ 18359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37989" name="Freeform 99"/>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37990" name="Freeform 100"/>
            <p:cNvSpPr>
              <a:spLocks/>
            </p:cNvSpPr>
            <p:nvPr/>
          </p:nvSpPr>
          <p:spPr bwMode="auto">
            <a:xfrm>
              <a:off x="3805" y="2662"/>
              <a:ext cx="3" cy="3"/>
            </a:xfrm>
            <a:custGeom>
              <a:avLst/>
              <a:gdLst>
                <a:gd name="T0" fmla="*/ 3 w 3"/>
                <a:gd name="T1" fmla="*/ 0 h 2"/>
                <a:gd name="T2" fmla="*/ 0 w 3"/>
                <a:gd name="T3" fmla="*/ 18359 h 2"/>
                <a:gd name="T4" fmla="*/ 0 w 3"/>
                <a:gd name="T5" fmla="*/ 0 h 2"/>
                <a:gd name="T6" fmla="*/ 3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7991" name="Freeform 101"/>
            <p:cNvSpPr>
              <a:spLocks/>
            </p:cNvSpPr>
            <p:nvPr/>
          </p:nvSpPr>
          <p:spPr bwMode="auto">
            <a:xfrm>
              <a:off x="3808" y="2665"/>
              <a:ext cx="1" cy="4"/>
            </a:xfrm>
            <a:custGeom>
              <a:avLst/>
              <a:gdLst>
                <a:gd name="T0" fmla="*/ 0 w 1"/>
                <a:gd name="T1" fmla="*/ 2069 h 3"/>
                <a:gd name="T2" fmla="*/ 0 w 1"/>
                <a:gd name="T3" fmla="*/ 0 h 3"/>
                <a:gd name="T4" fmla="*/ 0 w 1"/>
                <a:gd name="T5" fmla="*/ 2069 h 3"/>
                <a:gd name="T6" fmla="*/ 0 w 1"/>
                <a:gd name="T7" fmla="*/ 2069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0" y="0"/>
                  </a:lnTo>
                  <a:lnTo>
                    <a:pt x="0" y="3"/>
                  </a:lnTo>
                  <a:close/>
                </a:path>
              </a:pathLst>
            </a:custGeom>
            <a:solidFill>
              <a:srgbClr val="E1E1E1"/>
            </a:solidFill>
            <a:ln w="3175">
              <a:solidFill>
                <a:srgbClr val="000000"/>
              </a:solidFill>
              <a:round/>
              <a:headEnd/>
              <a:tailEnd/>
            </a:ln>
          </p:spPr>
          <p:txBody>
            <a:bodyPr/>
            <a:lstStyle/>
            <a:p>
              <a:endParaRPr lang="en-US"/>
            </a:p>
          </p:txBody>
        </p:sp>
        <p:sp>
          <p:nvSpPr>
            <p:cNvPr id="37992" name="Freeform 102"/>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close/>
                </a:path>
              </a:pathLst>
            </a:custGeom>
            <a:solidFill>
              <a:srgbClr val="E1E1E1"/>
            </a:solidFill>
            <a:ln w="3175">
              <a:solidFill>
                <a:srgbClr val="000000"/>
              </a:solidFill>
              <a:round/>
              <a:headEnd/>
              <a:tailEnd/>
            </a:ln>
          </p:spPr>
          <p:txBody>
            <a:bodyPr/>
            <a:lstStyle/>
            <a:p>
              <a:endParaRPr lang="en-US"/>
            </a:p>
          </p:txBody>
        </p:sp>
        <p:sp>
          <p:nvSpPr>
            <p:cNvPr id="37993" name="Freeform 103"/>
            <p:cNvSpPr>
              <a:spLocks/>
            </p:cNvSpPr>
            <p:nvPr/>
          </p:nvSpPr>
          <p:spPr bwMode="auto">
            <a:xfrm>
              <a:off x="3810" y="2662"/>
              <a:ext cx="3" cy="3"/>
            </a:xfrm>
            <a:custGeom>
              <a:avLst/>
              <a:gdLst>
                <a:gd name="T0" fmla="*/ 0 w 3"/>
                <a:gd name="T1" fmla="*/ 18359 h 2"/>
                <a:gd name="T2" fmla="*/ 3 w 3"/>
                <a:gd name="T3" fmla="*/ 0 h 2"/>
                <a:gd name="T4" fmla="*/ 0 w 3"/>
                <a:gd name="T5" fmla="*/ 0 h 2"/>
                <a:gd name="T6" fmla="*/ 0 w 3"/>
                <a:gd name="T7" fmla="*/ 18359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7994" name="Freeform 104"/>
            <p:cNvSpPr>
              <a:spLocks/>
            </p:cNvSpPr>
            <p:nvPr/>
          </p:nvSpPr>
          <p:spPr bwMode="auto">
            <a:xfrm>
              <a:off x="3815" y="2600"/>
              <a:ext cx="3" cy="2"/>
            </a:xfrm>
            <a:custGeom>
              <a:avLst/>
              <a:gdLst>
                <a:gd name="T0" fmla="*/ 18359 w 2"/>
                <a:gd name="T1" fmla="*/ 0 h 2"/>
                <a:gd name="T2" fmla="*/ 18359 w 2"/>
                <a:gd name="T3" fmla="*/ 0 h 2"/>
                <a:gd name="T4" fmla="*/ 0 w 2"/>
                <a:gd name="T5" fmla="*/ 0 h 2"/>
                <a:gd name="T6" fmla="*/ 18359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7995" name="Freeform 105"/>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0" y="0"/>
                  </a:lnTo>
                  <a:lnTo>
                    <a:pt x="0" y="2"/>
                  </a:lnTo>
                  <a:lnTo>
                    <a:pt x="2" y="2"/>
                  </a:lnTo>
                  <a:close/>
                </a:path>
              </a:pathLst>
            </a:custGeom>
            <a:solidFill>
              <a:srgbClr val="E1E1E1"/>
            </a:solidFill>
            <a:ln w="3175">
              <a:solidFill>
                <a:srgbClr val="000000"/>
              </a:solidFill>
              <a:round/>
              <a:headEnd/>
              <a:tailEnd/>
            </a:ln>
          </p:spPr>
          <p:txBody>
            <a:bodyPr/>
            <a:lstStyle/>
            <a:p>
              <a:endParaRPr lang="en-US"/>
            </a:p>
          </p:txBody>
        </p:sp>
        <p:sp>
          <p:nvSpPr>
            <p:cNvPr id="37996" name="Freeform 106"/>
            <p:cNvSpPr>
              <a:spLocks/>
            </p:cNvSpPr>
            <p:nvPr/>
          </p:nvSpPr>
          <p:spPr bwMode="auto">
            <a:xfrm>
              <a:off x="3808" y="2607"/>
              <a:ext cx="2" cy="6"/>
            </a:xfrm>
            <a:custGeom>
              <a:avLst/>
              <a:gdLst>
                <a:gd name="T0" fmla="*/ 2 w 2"/>
                <a:gd name="T1" fmla="*/ 2 h 5"/>
                <a:gd name="T2" fmla="*/ 2 w 2"/>
                <a:gd name="T3" fmla="*/ 0 h 5"/>
                <a:gd name="T4" fmla="*/ 0 w 2"/>
                <a:gd name="T5" fmla="*/ 310 h 5"/>
                <a:gd name="T6" fmla="*/ 2 w 2"/>
                <a:gd name="T7" fmla="*/ 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2"/>
                  </a:moveTo>
                  <a:lnTo>
                    <a:pt x="2" y="0"/>
                  </a:lnTo>
                  <a:lnTo>
                    <a:pt x="0" y="5"/>
                  </a:lnTo>
                  <a:lnTo>
                    <a:pt x="2" y="2"/>
                  </a:lnTo>
                  <a:close/>
                </a:path>
              </a:pathLst>
            </a:custGeom>
            <a:solidFill>
              <a:srgbClr val="E1E1E1"/>
            </a:solidFill>
            <a:ln w="3175">
              <a:solidFill>
                <a:srgbClr val="000000"/>
              </a:solidFill>
              <a:round/>
              <a:headEnd/>
              <a:tailEnd/>
            </a:ln>
          </p:spPr>
          <p:txBody>
            <a:bodyPr/>
            <a:lstStyle/>
            <a:p>
              <a:endParaRPr lang="en-US"/>
            </a:p>
          </p:txBody>
        </p:sp>
        <p:sp>
          <p:nvSpPr>
            <p:cNvPr id="37997" name="Freeform 107"/>
            <p:cNvSpPr>
              <a:spLocks/>
            </p:cNvSpPr>
            <p:nvPr/>
          </p:nvSpPr>
          <p:spPr bwMode="auto">
            <a:xfrm>
              <a:off x="3813" y="2595"/>
              <a:ext cx="1" cy="3"/>
            </a:xfrm>
            <a:custGeom>
              <a:avLst/>
              <a:gdLst>
                <a:gd name="T0" fmla="*/ 0 w 1"/>
                <a:gd name="T1" fmla="*/ 18359 h 2"/>
                <a:gd name="T2" fmla="*/ 0 w 1"/>
                <a:gd name="T3" fmla="*/ 0 h 2"/>
                <a:gd name="T4" fmla="*/ 0 w 1"/>
                <a:gd name="T5" fmla="*/ 18359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7998" name="Freeform 108"/>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3"/>
                  </a:ln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37999" name="Freeform 109"/>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2" y="0"/>
                  </a:lnTo>
                  <a:lnTo>
                    <a:pt x="0" y="0"/>
                  </a:lnTo>
                  <a:lnTo>
                    <a:pt x="2" y="2"/>
                  </a:lnTo>
                  <a:close/>
                </a:path>
              </a:pathLst>
            </a:custGeom>
            <a:solidFill>
              <a:srgbClr val="E1E1E1"/>
            </a:solidFill>
            <a:ln w="3175">
              <a:solidFill>
                <a:srgbClr val="000000"/>
              </a:solidFill>
              <a:round/>
              <a:headEnd/>
              <a:tailEnd/>
            </a:ln>
          </p:spPr>
          <p:txBody>
            <a:bodyPr/>
            <a:lstStyle/>
            <a:p>
              <a:endParaRPr lang="en-US"/>
            </a:p>
          </p:txBody>
        </p:sp>
        <p:sp>
          <p:nvSpPr>
            <p:cNvPr id="38000" name="Freeform 110"/>
            <p:cNvSpPr>
              <a:spLocks/>
            </p:cNvSpPr>
            <p:nvPr/>
          </p:nvSpPr>
          <p:spPr bwMode="auto">
            <a:xfrm>
              <a:off x="3796" y="2585"/>
              <a:ext cx="4" cy="2"/>
            </a:xfrm>
            <a:custGeom>
              <a:avLst/>
              <a:gdLst>
                <a:gd name="T0" fmla="*/ 2069 w 3"/>
                <a:gd name="T1" fmla="*/ 0 h 2"/>
                <a:gd name="T2" fmla="*/ 0 w 3"/>
                <a:gd name="T3" fmla="*/ 0 h 2"/>
                <a:gd name="T4" fmla="*/ 2069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8001" name="Freeform 111"/>
            <p:cNvSpPr>
              <a:spLocks/>
            </p:cNvSpPr>
            <p:nvPr/>
          </p:nvSpPr>
          <p:spPr bwMode="auto">
            <a:xfrm>
              <a:off x="3800" y="2489"/>
              <a:ext cx="3" cy="4"/>
            </a:xfrm>
            <a:custGeom>
              <a:avLst/>
              <a:gdLst>
                <a:gd name="T0" fmla="*/ 18359 w 2"/>
                <a:gd name="T1" fmla="*/ 2069 h 3"/>
                <a:gd name="T2" fmla="*/ 18359 w 2"/>
                <a:gd name="T3" fmla="*/ 0 h 3"/>
                <a:gd name="T4" fmla="*/ 0 w 2"/>
                <a:gd name="T5" fmla="*/ 2069 h 3"/>
                <a:gd name="T6" fmla="*/ 18359 w 2"/>
                <a:gd name="T7" fmla="*/ 2069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2" y="0"/>
                  </a:lnTo>
                  <a:lnTo>
                    <a:pt x="0" y="3"/>
                  </a:lnTo>
                  <a:lnTo>
                    <a:pt x="2" y="3"/>
                  </a:lnTo>
                  <a:close/>
                </a:path>
              </a:pathLst>
            </a:custGeom>
            <a:solidFill>
              <a:srgbClr val="E1E1E1"/>
            </a:solidFill>
            <a:ln w="3175">
              <a:solidFill>
                <a:srgbClr val="000000"/>
              </a:solidFill>
              <a:round/>
              <a:headEnd/>
              <a:tailEnd/>
            </a:ln>
          </p:spPr>
          <p:txBody>
            <a:bodyPr/>
            <a:lstStyle/>
            <a:p>
              <a:endParaRPr lang="en-US"/>
            </a:p>
          </p:txBody>
        </p:sp>
        <p:sp>
          <p:nvSpPr>
            <p:cNvPr id="38002" name="Freeform 112"/>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38003" name="Rectangle 113"/>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8004" name="Freeform 114"/>
            <p:cNvSpPr>
              <a:spLocks/>
            </p:cNvSpPr>
            <p:nvPr/>
          </p:nvSpPr>
          <p:spPr bwMode="auto">
            <a:xfrm>
              <a:off x="3800" y="2495"/>
              <a:ext cx="3" cy="1"/>
            </a:xfrm>
            <a:custGeom>
              <a:avLst/>
              <a:gdLst>
                <a:gd name="T0" fmla="*/ 0 w 2"/>
                <a:gd name="T1" fmla="*/ 0 h 1"/>
                <a:gd name="T2" fmla="*/ 18359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38005" name="Freeform 115"/>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38006" name="Freeform 116"/>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3"/>
                  </a:ln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38007" name="Freeform 117"/>
            <p:cNvSpPr>
              <a:spLocks/>
            </p:cNvSpPr>
            <p:nvPr/>
          </p:nvSpPr>
          <p:spPr bwMode="auto">
            <a:xfrm>
              <a:off x="3491" y="2746"/>
              <a:ext cx="3" cy="6"/>
            </a:xfrm>
            <a:custGeom>
              <a:avLst/>
              <a:gdLst>
                <a:gd name="T0" fmla="*/ 18359 w 2"/>
                <a:gd name="T1" fmla="*/ 310 h 5"/>
                <a:gd name="T2" fmla="*/ 0 w 2"/>
                <a:gd name="T3" fmla="*/ 0 h 5"/>
                <a:gd name="T4" fmla="*/ 0 w 2"/>
                <a:gd name="T5" fmla="*/ 215 h 5"/>
                <a:gd name="T6" fmla="*/ 18359 w 2"/>
                <a:gd name="T7" fmla="*/ 31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0"/>
                  </a:lnTo>
                  <a:lnTo>
                    <a:pt x="0" y="3"/>
                  </a:lnTo>
                  <a:lnTo>
                    <a:pt x="2" y="5"/>
                  </a:lnTo>
                  <a:close/>
                </a:path>
              </a:pathLst>
            </a:custGeom>
            <a:solidFill>
              <a:srgbClr val="E1E1E1"/>
            </a:solidFill>
            <a:ln w="3175">
              <a:solidFill>
                <a:srgbClr val="000000"/>
              </a:solidFill>
              <a:round/>
              <a:headEnd/>
              <a:tailEnd/>
            </a:ln>
          </p:spPr>
          <p:txBody>
            <a:bodyPr/>
            <a:lstStyle/>
            <a:p>
              <a:endParaRPr lang="en-US"/>
            </a:p>
          </p:txBody>
        </p:sp>
        <p:sp>
          <p:nvSpPr>
            <p:cNvPr id="38008" name="Freeform 118"/>
            <p:cNvSpPr>
              <a:spLocks/>
            </p:cNvSpPr>
            <p:nvPr/>
          </p:nvSpPr>
          <p:spPr bwMode="auto">
            <a:xfrm>
              <a:off x="3326" y="2855"/>
              <a:ext cx="6" cy="1"/>
            </a:xfrm>
            <a:custGeom>
              <a:avLst/>
              <a:gdLst>
                <a:gd name="T0" fmla="*/ 310 w 5"/>
                <a:gd name="T1" fmla="*/ 0 h 1"/>
                <a:gd name="T2" fmla="*/ 0 w 5"/>
                <a:gd name="T3" fmla="*/ 0 h 1"/>
                <a:gd name="T4" fmla="*/ 31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E1E1E1"/>
            </a:solidFill>
            <a:ln w="3175">
              <a:solidFill>
                <a:srgbClr val="000000"/>
              </a:solidFill>
              <a:round/>
              <a:headEnd/>
              <a:tailEnd/>
            </a:ln>
          </p:spPr>
          <p:txBody>
            <a:bodyPr/>
            <a:lstStyle/>
            <a:p>
              <a:endParaRPr lang="en-US"/>
            </a:p>
          </p:txBody>
        </p:sp>
        <p:sp>
          <p:nvSpPr>
            <p:cNvPr id="38009" name="Freeform 119"/>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3"/>
                  </a:lnTo>
                  <a:lnTo>
                    <a:pt x="2" y="3"/>
                  </a:lnTo>
                  <a:lnTo>
                    <a:pt x="2" y="0"/>
                  </a:lnTo>
                  <a:close/>
                </a:path>
              </a:pathLst>
            </a:custGeom>
            <a:solidFill>
              <a:srgbClr val="E1E1E1"/>
            </a:solidFill>
            <a:ln w="3175">
              <a:solidFill>
                <a:srgbClr val="000000"/>
              </a:solidFill>
              <a:round/>
              <a:headEnd/>
              <a:tailEnd/>
            </a:ln>
          </p:spPr>
          <p:txBody>
            <a:bodyPr/>
            <a:lstStyle/>
            <a:p>
              <a:endParaRPr lang="en-US"/>
            </a:p>
          </p:txBody>
        </p:sp>
        <p:sp>
          <p:nvSpPr>
            <p:cNvPr id="38010" name="Freeform 120"/>
            <p:cNvSpPr>
              <a:spLocks/>
            </p:cNvSpPr>
            <p:nvPr/>
          </p:nvSpPr>
          <p:spPr bwMode="auto">
            <a:xfrm>
              <a:off x="2753" y="2130"/>
              <a:ext cx="180" cy="350"/>
            </a:xfrm>
            <a:custGeom>
              <a:avLst/>
              <a:gdLst>
                <a:gd name="T0" fmla="*/ 2097 w 161"/>
                <a:gd name="T1" fmla="*/ 9499 h 283"/>
                <a:gd name="T2" fmla="*/ 1876 w 161"/>
                <a:gd name="T3" fmla="*/ 8095 h 283"/>
                <a:gd name="T4" fmla="*/ 1670 w 161"/>
                <a:gd name="T5" fmla="*/ 6866 h 283"/>
                <a:gd name="T6" fmla="*/ 1480 w 161"/>
                <a:gd name="T7" fmla="*/ 5552 h 283"/>
                <a:gd name="T8" fmla="*/ 1260 w 161"/>
                <a:gd name="T9" fmla="*/ 4639 h 283"/>
                <a:gd name="T10" fmla="*/ 1046 w 161"/>
                <a:gd name="T11" fmla="*/ 3460 h 283"/>
                <a:gd name="T12" fmla="*/ 862 w 161"/>
                <a:gd name="T13" fmla="*/ 2151 h 283"/>
                <a:gd name="T14" fmla="*/ 646 w 161"/>
                <a:gd name="T15" fmla="*/ 967 h 283"/>
                <a:gd name="T16" fmla="*/ 428 w 161"/>
                <a:gd name="T17" fmla="*/ 0 h 283"/>
                <a:gd name="T18" fmla="*/ 236 w 161"/>
                <a:gd name="T19" fmla="*/ 967 h 283"/>
                <a:gd name="T20" fmla="*/ 264 w 161"/>
                <a:gd name="T21" fmla="*/ 2798 h 283"/>
                <a:gd name="T22" fmla="*/ 264 w 161"/>
                <a:gd name="T23" fmla="*/ 4639 h 283"/>
                <a:gd name="T24" fmla="*/ 458 w 161"/>
                <a:gd name="T25" fmla="*/ 7183 h 283"/>
                <a:gd name="T26" fmla="*/ 410 w 161"/>
                <a:gd name="T27" fmla="*/ 8095 h 283"/>
                <a:gd name="T28" fmla="*/ 410 w 161"/>
                <a:gd name="T29" fmla="*/ 10011 h 283"/>
                <a:gd name="T30" fmla="*/ 410 w 161"/>
                <a:gd name="T31" fmla="*/ 11771 h 283"/>
                <a:gd name="T32" fmla="*/ 410 w 161"/>
                <a:gd name="T33" fmla="*/ 13904 h 283"/>
                <a:gd name="T34" fmla="*/ 367 w 161"/>
                <a:gd name="T35" fmla="*/ 15701 h 283"/>
                <a:gd name="T36" fmla="*/ 264 w 161"/>
                <a:gd name="T37" fmla="*/ 16805 h 283"/>
                <a:gd name="T38" fmla="*/ 187 w 161"/>
                <a:gd name="T39" fmla="*/ 18121 h 283"/>
                <a:gd name="T40" fmla="*/ 87 w 161"/>
                <a:gd name="T41" fmla="*/ 19761 h 283"/>
                <a:gd name="T42" fmla="*/ 0 w 161"/>
                <a:gd name="T43" fmla="*/ 21267 h 283"/>
                <a:gd name="T44" fmla="*/ 0 w 161"/>
                <a:gd name="T45" fmla="*/ 22813 h 283"/>
                <a:gd name="T46" fmla="*/ 87 w 161"/>
                <a:gd name="T47" fmla="*/ 24439 h 283"/>
                <a:gd name="T48" fmla="*/ 187 w 161"/>
                <a:gd name="T49" fmla="*/ 24439 h 283"/>
                <a:gd name="T50" fmla="*/ 264 w 161"/>
                <a:gd name="T51" fmla="*/ 26878 h 283"/>
                <a:gd name="T52" fmla="*/ 316 w 161"/>
                <a:gd name="T53" fmla="*/ 29385 h 283"/>
                <a:gd name="T54" fmla="*/ 428 w 161"/>
                <a:gd name="T55" fmla="*/ 31588 h 283"/>
                <a:gd name="T56" fmla="*/ 187 w 161"/>
                <a:gd name="T57" fmla="*/ 31588 h 283"/>
                <a:gd name="T58" fmla="*/ 87 w 161"/>
                <a:gd name="T59" fmla="*/ 32251 h 283"/>
                <a:gd name="T60" fmla="*/ 264 w 161"/>
                <a:gd name="T61" fmla="*/ 34718 h 283"/>
                <a:gd name="T62" fmla="*/ 410 w 161"/>
                <a:gd name="T63" fmla="*/ 37572 h 283"/>
                <a:gd name="T64" fmla="*/ 578 w 161"/>
                <a:gd name="T65" fmla="*/ 37051 h 283"/>
                <a:gd name="T66" fmla="*/ 646 w 161"/>
                <a:gd name="T67" fmla="*/ 37313 h 283"/>
                <a:gd name="T68" fmla="*/ 749 w 161"/>
                <a:gd name="T69" fmla="*/ 37051 h 283"/>
                <a:gd name="T70" fmla="*/ 1046 w 161"/>
                <a:gd name="T71" fmla="*/ 36334 h 283"/>
                <a:gd name="T72" fmla="*/ 1141 w 161"/>
                <a:gd name="T73" fmla="*/ 35408 h 283"/>
                <a:gd name="T74" fmla="*/ 1118 w 161"/>
                <a:gd name="T75" fmla="*/ 34448 h 283"/>
                <a:gd name="T76" fmla="*/ 1398 w 161"/>
                <a:gd name="T77" fmla="*/ 33766 h 283"/>
                <a:gd name="T78" fmla="*/ 1527 w 161"/>
                <a:gd name="T79" fmla="*/ 31979 h 283"/>
                <a:gd name="T80" fmla="*/ 1684 w 161"/>
                <a:gd name="T81" fmla="*/ 30170 h 283"/>
                <a:gd name="T82" fmla="*/ 1906 w 161"/>
                <a:gd name="T83" fmla="*/ 29701 h 283"/>
                <a:gd name="T84" fmla="*/ 1876 w 161"/>
                <a:gd name="T85" fmla="*/ 28477 h 283"/>
                <a:gd name="T86" fmla="*/ 1850 w 161"/>
                <a:gd name="T87" fmla="*/ 26878 h 283"/>
                <a:gd name="T88" fmla="*/ 1761 w 161"/>
                <a:gd name="T89" fmla="*/ 25311 h 283"/>
                <a:gd name="T90" fmla="*/ 1670 w 161"/>
                <a:gd name="T91" fmla="*/ 25074 h 283"/>
                <a:gd name="T92" fmla="*/ 1761 w 161"/>
                <a:gd name="T93" fmla="*/ 23440 h 283"/>
                <a:gd name="T94" fmla="*/ 1777 w 161"/>
                <a:gd name="T95" fmla="*/ 22268 h 283"/>
                <a:gd name="T96" fmla="*/ 1777 w 161"/>
                <a:gd name="T97" fmla="*/ 21615 h 283"/>
                <a:gd name="T98" fmla="*/ 1777 w 161"/>
                <a:gd name="T99" fmla="*/ 20764 h 283"/>
                <a:gd name="T100" fmla="*/ 1906 w 161"/>
                <a:gd name="T101" fmla="*/ 19051 h 283"/>
                <a:gd name="T102" fmla="*/ 1969 w 161"/>
                <a:gd name="T103" fmla="*/ 18446 h 283"/>
                <a:gd name="T104" fmla="*/ 2097 w 161"/>
                <a:gd name="T105" fmla="*/ 18121 h 283"/>
                <a:gd name="T106" fmla="*/ 2097 w 161"/>
                <a:gd name="T107" fmla="*/ 15843 h 283"/>
                <a:gd name="T108" fmla="*/ 2097 w 161"/>
                <a:gd name="T109" fmla="*/ 13904 h 283"/>
                <a:gd name="T110" fmla="*/ 2097 w 161"/>
                <a:gd name="T111" fmla="*/ 11634 h 283"/>
                <a:gd name="T112" fmla="*/ 2097 w 161"/>
                <a:gd name="T113" fmla="*/ 9499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1"/>
                <a:gd name="T172" fmla="*/ 0 h 283"/>
                <a:gd name="T173" fmla="*/ 161 w 161"/>
                <a:gd name="T174" fmla="*/ 283 h 2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round/>
              <a:headEnd/>
              <a:tailEnd/>
            </a:ln>
          </p:spPr>
          <p:txBody>
            <a:bodyPr/>
            <a:lstStyle/>
            <a:p>
              <a:endParaRPr lang="en-US"/>
            </a:p>
          </p:txBody>
        </p:sp>
        <p:sp>
          <p:nvSpPr>
            <p:cNvPr id="38011" name="Freeform 121"/>
            <p:cNvSpPr>
              <a:spLocks/>
            </p:cNvSpPr>
            <p:nvPr/>
          </p:nvSpPr>
          <p:spPr bwMode="auto">
            <a:xfrm>
              <a:off x="3247" y="2370"/>
              <a:ext cx="27" cy="35"/>
            </a:xfrm>
            <a:custGeom>
              <a:avLst/>
              <a:gdLst>
                <a:gd name="T0" fmla="*/ 0 w 24"/>
                <a:gd name="T1" fmla="*/ 4806 h 28"/>
                <a:gd name="T2" fmla="*/ 286 w 24"/>
                <a:gd name="T3" fmla="*/ 4806 h 28"/>
                <a:gd name="T4" fmla="*/ 362 w 24"/>
                <a:gd name="T5" fmla="*/ 3154 h 28"/>
                <a:gd name="T6" fmla="*/ 254 w 24"/>
                <a:gd name="T7" fmla="*/ 0 h 28"/>
                <a:gd name="T8" fmla="*/ 200 w 24"/>
                <a:gd name="T9" fmla="*/ 455 h 28"/>
                <a:gd name="T10" fmla="*/ 0 w 24"/>
                <a:gd name="T11" fmla="*/ 4806 h 28"/>
                <a:gd name="T12" fmla="*/ 0 60000 65536"/>
                <a:gd name="T13" fmla="*/ 0 60000 65536"/>
                <a:gd name="T14" fmla="*/ 0 60000 65536"/>
                <a:gd name="T15" fmla="*/ 0 60000 65536"/>
                <a:gd name="T16" fmla="*/ 0 60000 65536"/>
                <a:gd name="T17" fmla="*/ 0 60000 65536"/>
                <a:gd name="T18" fmla="*/ 0 w 24"/>
                <a:gd name="T19" fmla="*/ 0 h 28"/>
                <a:gd name="T20" fmla="*/ 24 w 2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round/>
              <a:headEnd/>
              <a:tailEnd/>
            </a:ln>
          </p:spPr>
          <p:txBody>
            <a:bodyPr/>
            <a:lstStyle/>
            <a:p>
              <a:endParaRPr lang="en-US"/>
            </a:p>
          </p:txBody>
        </p:sp>
        <p:sp>
          <p:nvSpPr>
            <p:cNvPr id="38012" name="Freeform 122"/>
            <p:cNvSpPr>
              <a:spLocks/>
            </p:cNvSpPr>
            <p:nvPr/>
          </p:nvSpPr>
          <p:spPr bwMode="auto">
            <a:xfrm>
              <a:off x="3150" y="2251"/>
              <a:ext cx="117" cy="128"/>
            </a:xfrm>
            <a:custGeom>
              <a:avLst/>
              <a:gdLst>
                <a:gd name="T0" fmla="*/ 0 w 104"/>
                <a:gd name="T1" fmla="*/ 9460 h 104"/>
                <a:gd name="T2" fmla="*/ 2 w 104"/>
                <a:gd name="T3" fmla="*/ 7476 h 104"/>
                <a:gd name="T4" fmla="*/ 87 w 104"/>
                <a:gd name="T5" fmla="*/ 4704 h 104"/>
                <a:gd name="T6" fmla="*/ 140 w 104"/>
                <a:gd name="T7" fmla="*/ 1961 h 104"/>
                <a:gd name="T8" fmla="*/ 322 w 104"/>
                <a:gd name="T9" fmla="*/ 1097 h 104"/>
                <a:gd name="T10" fmla="*/ 469 w 104"/>
                <a:gd name="T11" fmla="*/ 2 h 104"/>
                <a:gd name="T12" fmla="*/ 492 w 104"/>
                <a:gd name="T13" fmla="*/ 0 h 104"/>
                <a:gd name="T14" fmla="*/ 579 w 104"/>
                <a:gd name="T15" fmla="*/ 1350 h 104"/>
                <a:gd name="T16" fmla="*/ 623 w 104"/>
                <a:gd name="T17" fmla="*/ 3099 h 104"/>
                <a:gd name="T18" fmla="*/ 701 w 104"/>
                <a:gd name="T19" fmla="*/ 4704 h 104"/>
                <a:gd name="T20" fmla="*/ 781 w 104"/>
                <a:gd name="T21" fmla="*/ 6158 h 104"/>
                <a:gd name="T22" fmla="*/ 824 w 104"/>
                <a:gd name="T23" fmla="*/ 5540 h 104"/>
                <a:gd name="T24" fmla="*/ 849 w 104"/>
                <a:gd name="T25" fmla="*/ 5790 h 104"/>
                <a:gd name="T26" fmla="*/ 1034 w 104"/>
                <a:gd name="T27" fmla="*/ 7110 h 104"/>
                <a:gd name="T28" fmla="*/ 1308 w 104"/>
                <a:gd name="T29" fmla="*/ 8809 h 104"/>
                <a:gd name="T30" fmla="*/ 1585 w 104"/>
                <a:gd name="T31" fmla="*/ 10842 h 104"/>
                <a:gd name="T32" fmla="*/ 1585 w 104"/>
                <a:gd name="T33" fmla="*/ 11207 h 104"/>
                <a:gd name="T34" fmla="*/ 1585 w 104"/>
                <a:gd name="T35" fmla="*/ 11481 h 104"/>
                <a:gd name="T36" fmla="*/ 1485 w 104"/>
                <a:gd name="T37" fmla="*/ 11794 h 104"/>
                <a:gd name="T38" fmla="*/ 1356 w 104"/>
                <a:gd name="T39" fmla="*/ 12369 h 104"/>
                <a:gd name="T40" fmla="*/ 1356 w 104"/>
                <a:gd name="T41" fmla="*/ 11794 h 104"/>
                <a:gd name="T42" fmla="*/ 1151 w 104"/>
                <a:gd name="T43" fmla="*/ 11207 h 104"/>
                <a:gd name="T44" fmla="*/ 990 w 104"/>
                <a:gd name="T45" fmla="*/ 9691 h 104"/>
                <a:gd name="T46" fmla="*/ 927 w 104"/>
                <a:gd name="T47" fmla="*/ 8809 h 104"/>
                <a:gd name="T48" fmla="*/ 781 w 104"/>
                <a:gd name="T49" fmla="*/ 8391 h 104"/>
                <a:gd name="T50" fmla="*/ 623 w 104"/>
                <a:gd name="T51" fmla="*/ 8391 h 104"/>
                <a:gd name="T52" fmla="*/ 492 w 104"/>
                <a:gd name="T53" fmla="*/ 8391 h 104"/>
                <a:gd name="T54" fmla="*/ 388 w 104"/>
                <a:gd name="T55" fmla="*/ 7476 h 104"/>
                <a:gd name="T56" fmla="*/ 322 w 104"/>
                <a:gd name="T57" fmla="*/ 9201 h 104"/>
                <a:gd name="T58" fmla="*/ 225 w 104"/>
                <a:gd name="T59" fmla="*/ 8391 h 104"/>
                <a:gd name="T60" fmla="*/ 140 w 104"/>
                <a:gd name="T61" fmla="*/ 9460 h 104"/>
                <a:gd name="T62" fmla="*/ 0 w 104"/>
                <a:gd name="T63" fmla="*/ 9460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04"/>
                <a:gd name="T98" fmla="*/ 104 w 104"/>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round/>
              <a:headEnd/>
              <a:tailEnd/>
            </a:ln>
          </p:spPr>
          <p:txBody>
            <a:bodyPr/>
            <a:lstStyle/>
            <a:p>
              <a:endParaRPr lang="en-US"/>
            </a:p>
          </p:txBody>
        </p:sp>
        <p:sp>
          <p:nvSpPr>
            <p:cNvPr id="38013" name="Freeform 123"/>
            <p:cNvSpPr>
              <a:spLocks/>
            </p:cNvSpPr>
            <p:nvPr/>
          </p:nvSpPr>
          <p:spPr bwMode="auto">
            <a:xfrm>
              <a:off x="3093" y="2328"/>
              <a:ext cx="266" cy="244"/>
            </a:xfrm>
            <a:custGeom>
              <a:avLst/>
              <a:gdLst>
                <a:gd name="T0" fmla="*/ 1152 w 237"/>
                <a:gd name="T1" fmla="*/ 26388 h 197"/>
                <a:gd name="T2" fmla="*/ 892 w 237"/>
                <a:gd name="T3" fmla="*/ 24275 h 197"/>
                <a:gd name="T4" fmla="*/ 659 w 237"/>
                <a:gd name="T5" fmla="*/ 24030 h 197"/>
                <a:gd name="T6" fmla="*/ 646 w 237"/>
                <a:gd name="T7" fmla="*/ 22016 h 197"/>
                <a:gd name="T8" fmla="*/ 513 w 237"/>
                <a:gd name="T9" fmla="*/ 21792 h 197"/>
                <a:gd name="T10" fmla="*/ 415 w 237"/>
                <a:gd name="T11" fmla="*/ 20170 h 197"/>
                <a:gd name="T12" fmla="*/ 340 w 237"/>
                <a:gd name="T13" fmla="*/ 18494 h 197"/>
                <a:gd name="T14" fmla="*/ 95 w 237"/>
                <a:gd name="T15" fmla="*/ 16594 h 197"/>
                <a:gd name="T16" fmla="*/ 0 w 237"/>
                <a:gd name="T17" fmla="*/ 15664 h 197"/>
                <a:gd name="T18" fmla="*/ 95 w 237"/>
                <a:gd name="T19" fmla="*/ 14749 h 197"/>
                <a:gd name="T20" fmla="*/ 270 w 237"/>
                <a:gd name="T21" fmla="*/ 14237 h 197"/>
                <a:gd name="T22" fmla="*/ 303 w 237"/>
                <a:gd name="T23" fmla="*/ 11908 h 197"/>
                <a:gd name="T24" fmla="*/ 303 w 237"/>
                <a:gd name="T25" fmla="*/ 9260 h 197"/>
                <a:gd name="T26" fmla="*/ 446 w 237"/>
                <a:gd name="T27" fmla="*/ 8733 h 197"/>
                <a:gd name="T28" fmla="*/ 513 w 237"/>
                <a:gd name="T29" fmla="*/ 5941 h 197"/>
                <a:gd name="T30" fmla="*/ 718 w 237"/>
                <a:gd name="T31" fmla="*/ 2348 h 197"/>
                <a:gd name="T32" fmla="*/ 831 w 237"/>
                <a:gd name="T33" fmla="*/ 2348 h 197"/>
                <a:gd name="T34" fmla="*/ 914 w 237"/>
                <a:gd name="T35" fmla="*/ 1146 h 197"/>
                <a:gd name="T36" fmla="*/ 1016 w 237"/>
                <a:gd name="T37" fmla="*/ 2177 h 197"/>
                <a:gd name="T38" fmla="*/ 1079 w 237"/>
                <a:gd name="T39" fmla="*/ 0 h 197"/>
                <a:gd name="T40" fmla="*/ 1175 w 237"/>
                <a:gd name="T41" fmla="*/ 1146 h 197"/>
                <a:gd name="T42" fmla="*/ 1313 w 237"/>
                <a:gd name="T43" fmla="*/ 1146 h 197"/>
                <a:gd name="T44" fmla="*/ 1451 w 237"/>
                <a:gd name="T45" fmla="*/ 1146 h 197"/>
                <a:gd name="T46" fmla="*/ 1572 w 237"/>
                <a:gd name="T47" fmla="*/ 1758 h 197"/>
                <a:gd name="T48" fmla="*/ 1654 w 237"/>
                <a:gd name="T49" fmla="*/ 2696 h 197"/>
                <a:gd name="T50" fmla="*/ 1781 w 237"/>
                <a:gd name="T51" fmla="*/ 4164 h 197"/>
                <a:gd name="T52" fmla="*/ 1980 w 237"/>
                <a:gd name="T53" fmla="*/ 4923 h 197"/>
                <a:gd name="T54" fmla="*/ 1980 w 237"/>
                <a:gd name="T55" fmla="*/ 5685 h 197"/>
                <a:gd name="T56" fmla="*/ 2119 w 237"/>
                <a:gd name="T57" fmla="*/ 4923 h 197"/>
                <a:gd name="T58" fmla="*/ 1956 w 237"/>
                <a:gd name="T59" fmla="*/ 8476 h 197"/>
                <a:gd name="T60" fmla="*/ 2216 w 237"/>
                <a:gd name="T61" fmla="*/ 8476 h 197"/>
                <a:gd name="T62" fmla="*/ 2195 w 237"/>
                <a:gd name="T63" fmla="*/ 9734 h 197"/>
                <a:gd name="T64" fmla="*/ 2313 w 237"/>
                <a:gd name="T65" fmla="*/ 11908 h 197"/>
                <a:gd name="T66" fmla="*/ 2487 w 237"/>
                <a:gd name="T67" fmla="*/ 13379 h 197"/>
                <a:gd name="T68" fmla="*/ 2669 w 237"/>
                <a:gd name="T69" fmla="*/ 13980 h 197"/>
                <a:gd name="T70" fmla="*/ 2827 w 237"/>
                <a:gd name="T71" fmla="*/ 14749 h 197"/>
                <a:gd name="T72" fmla="*/ 3007 w 237"/>
                <a:gd name="T73" fmla="*/ 15408 h 197"/>
                <a:gd name="T74" fmla="*/ 3141 w 237"/>
                <a:gd name="T75" fmla="*/ 15664 h 197"/>
                <a:gd name="T76" fmla="*/ 3375 w 237"/>
                <a:gd name="T77" fmla="*/ 15664 h 197"/>
                <a:gd name="T78" fmla="*/ 3212 w 237"/>
                <a:gd name="T79" fmla="*/ 17775 h 197"/>
                <a:gd name="T80" fmla="*/ 3018 w 237"/>
                <a:gd name="T81" fmla="*/ 19472 h 197"/>
                <a:gd name="T82" fmla="*/ 2865 w 237"/>
                <a:gd name="T83" fmla="*/ 21446 h 197"/>
                <a:gd name="T84" fmla="*/ 2682 w 237"/>
                <a:gd name="T85" fmla="*/ 23543 h 197"/>
                <a:gd name="T86" fmla="*/ 2537 w 237"/>
                <a:gd name="T87" fmla="*/ 23670 h 197"/>
                <a:gd name="T88" fmla="*/ 2369 w 237"/>
                <a:gd name="T89" fmla="*/ 23670 h 197"/>
                <a:gd name="T90" fmla="*/ 2156 w 237"/>
                <a:gd name="T91" fmla="*/ 24982 h 197"/>
                <a:gd name="T92" fmla="*/ 2014 w 237"/>
                <a:gd name="T93" fmla="*/ 25636 h 197"/>
                <a:gd name="T94" fmla="*/ 1828 w 237"/>
                <a:gd name="T95" fmla="*/ 25421 h 197"/>
                <a:gd name="T96" fmla="*/ 1572 w 237"/>
                <a:gd name="T97" fmla="*/ 25972 h 197"/>
                <a:gd name="T98" fmla="*/ 1480 w 237"/>
                <a:gd name="T99" fmla="*/ 26991 h 197"/>
                <a:gd name="T100" fmla="*/ 1152 w 237"/>
                <a:gd name="T101" fmla="*/ 26388 h 1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7"/>
                <a:gd name="T154" fmla="*/ 0 h 197"/>
                <a:gd name="T155" fmla="*/ 237 w 237"/>
                <a:gd name="T156" fmla="*/ 197 h 1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7" h="197">
                  <a:moveTo>
                    <a:pt x="81" y="192"/>
                  </a:moveTo>
                  <a:lnTo>
                    <a:pt x="62" y="178"/>
                  </a:lnTo>
                  <a:lnTo>
                    <a:pt x="47" y="175"/>
                  </a:lnTo>
                  <a:lnTo>
                    <a:pt x="45" y="161"/>
                  </a:lnTo>
                  <a:lnTo>
                    <a:pt x="36" y="159"/>
                  </a:lnTo>
                  <a:lnTo>
                    <a:pt x="29" y="147"/>
                  </a:lnTo>
                  <a:lnTo>
                    <a:pt x="24" y="135"/>
                  </a:lnTo>
                  <a:lnTo>
                    <a:pt x="7" y="121"/>
                  </a:lnTo>
                  <a:lnTo>
                    <a:pt x="0" y="114"/>
                  </a:lnTo>
                  <a:lnTo>
                    <a:pt x="7" y="107"/>
                  </a:lnTo>
                  <a:lnTo>
                    <a:pt x="19" y="104"/>
                  </a:lnTo>
                  <a:lnTo>
                    <a:pt x="21" y="86"/>
                  </a:lnTo>
                  <a:lnTo>
                    <a:pt x="21" y="67"/>
                  </a:lnTo>
                  <a:lnTo>
                    <a:pt x="31" y="64"/>
                  </a:lnTo>
                  <a:lnTo>
                    <a:pt x="36" y="43"/>
                  </a:lnTo>
                  <a:lnTo>
                    <a:pt x="50" y="17"/>
                  </a:lnTo>
                  <a:lnTo>
                    <a:pt x="59" y="17"/>
                  </a:lnTo>
                  <a:lnTo>
                    <a:pt x="64" y="8"/>
                  </a:lnTo>
                  <a:lnTo>
                    <a:pt x="71" y="15"/>
                  </a:lnTo>
                  <a:lnTo>
                    <a:pt x="76" y="0"/>
                  </a:lnTo>
                  <a:lnTo>
                    <a:pt x="83" y="8"/>
                  </a:lnTo>
                  <a:lnTo>
                    <a:pt x="92" y="8"/>
                  </a:lnTo>
                  <a:lnTo>
                    <a:pt x="102" y="8"/>
                  </a:lnTo>
                  <a:lnTo>
                    <a:pt x="111" y="12"/>
                  </a:lnTo>
                  <a:lnTo>
                    <a:pt x="116" y="19"/>
                  </a:lnTo>
                  <a:lnTo>
                    <a:pt x="126" y="31"/>
                  </a:lnTo>
                  <a:lnTo>
                    <a:pt x="140" y="36"/>
                  </a:lnTo>
                  <a:lnTo>
                    <a:pt x="140" y="41"/>
                  </a:lnTo>
                  <a:lnTo>
                    <a:pt x="149" y="36"/>
                  </a:lnTo>
                  <a:lnTo>
                    <a:pt x="137" y="62"/>
                  </a:lnTo>
                  <a:lnTo>
                    <a:pt x="156" y="62"/>
                  </a:lnTo>
                  <a:lnTo>
                    <a:pt x="154" y="71"/>
                  </a:lnTo>
                  <a:lnTo>
                    <a:pt x="163" y="86"/>
                  </a:lnTo>
                  <a:lnTo>
                    <a:pt x="175" y="97"/>
                  </a:lnTo>
                  <a:lnTo>
                    <a:pt x="187" y="102"/>
                  </a:lnTo>
                  <a:lnTo>
                    <a:pt x="199" y="107"/>
                  </a:lnTo>
                  <a:lnTo>
                    <a:pt x="211" y="112"/>
                  </a:lnTo>
                  <a:lnTo>
                    <a:pt x="222" y="114"/>
                  </a:lnTo>
                  <a:lnTo>
                    <a:pt x="237" y="114"/>
                  </a:lnTo>
                  <a:lnTo>
                    <a:pt x="225" y="130"/>
                  </a:lnTo>
                  <a:lnTo>
                    <a:pt x="213" y="142"/>
                  </a:lnTo>
                  <a:lnTo>
                    <a:pt x="201" y="156"/>
                  </a:lnTo>
                  <a:lnTo>
                    <a:pt x="189" y="171"/>
                  </a:lnTo>
                  <a:lnTo>
                    <a:pt x="178" y="173"/>
                  </a:lnTo>
                  <a:lnTo>
                    <a:pt x="166" y="173"/>
                  </a:lnTo>
                  <a:lnTo>
                    <a:pt x="152" y="182"/>
                  </a:lnTo>
                  <a:lnTo>
                    <a:pt x="142" y="187"/>
                  </a:lnTo>
                  <a:lnTo>
                    <a:pt x="128" y="185"/>
                  </a:lnTo>
                  <a:lnTo>
                    <a:pt x="111" y="190"/>
                  </a:lnTo>
                  <a:lnTo>
                    <a:pt x="104" y="197"/>
                  </a:lnTo>
                  <a:lnTo>
                    <a:pt x="81" y="192"/>
                  </a:lnTo>
                  <a:close/>
                </a:path>
              </a:pathLst>
            </a:custGeom>
            <a:solidFill>
              <a:srgbClr val="E1E1E1"/>
            </a:solidFill>
            <a:ln w="3175">
              <a:solidFill>
                <a:srgbClr val="000000"/>
              </a:solidFill>
              <a:round/>
              <a:headEnd/>
              <a:tailEnd/>
            </a:ln>
          </p:spPr>
          <p:txBody>
            <a:bodyPr/>
            <a:lstStyle/>
            <a:p>
              <a:endParaRPr lang="en-US"/>
            </a:p>
          </p:txBody>
        </p:sp>
        <p:sp>
          <p:nvSpPr>
            <p:cNvPr id="38014" name="Freeform 124"/>
            <p:cNvSpPr>
              <a:spLocks/>
            </p:cNvSpPr>
            <p:nvPr/>
          </p:nvSpPr>
          <p:spPr bwMode="auto">
            <a:xfrm>
              <a:off x="3237" y="2384"/>
              <a:ext cx="177" cy="302"/>
            </a:xfrm>
            <a:custGeom>
              <a:avLst/>
              <a:gdLst>
                <a:gd name="T0" fmla="*/ 2105 w 158"/>
                <a:gd name="T1" fmla="*/ 4511 h 244"/>
                <a:gd name="T2" fmla="*/ 2025 w 158"/>
                <a:gd name="T3" fmla="*/ 7416 h 244"/>
                <a:gd name="T4" fmla="*/ 1859 w 158"/>
                <a:gd name="T5" fmla="*/ 10101 h 244"/>
                <a:gd name="T6" fmla="*/ 1739 w 158"/>
                <a:gd name="T7" fmla="*/ 12901 h 244"/>
                <a:gd name="T8" fmla="*/ 1600 w 158"/>
                <a:gd name="T9" fmla="*/ 15666 h 244"/>
                <a:gd name="T10" fmla="*/ 1441 w 158"/>
                <a:gd name="T11" fmla="*/ 18528 h 244"/>
                <a:gd name="T12" fmla="*/ 1322 w 158"/>
                <a:gd name="T13" fmla="*/ 20071 h 244"/>
                <a:gd name="T14" fmla="*/ 1180 w 158"/>
                <a:gd name="T15" fmla="*/ 21520 h 244"/>
                <a:gd name="T16" fmla="*/ 1053 w 158"/>
                <a:gd name="T17" fmla="*/ 22680 h 244"/>
                <a:gd name="T18" fmla="*/ 915 w 158"/>
                <a:gd name="T19" fmla="*/ 23999 h 244"/>
                <a:gd name="T20" fmla="*/ 785 w 158"/>
                <a:gd name="T21" fmla="*/ 25231 h 244"/>
                <a:gd name="T22" fmla="*/ 644 w 158"/>
                <a:gd name="T23" fmla="*/ 26760 h 244"/>
                <a:gd name="T24" fmla="*/ 472 w 158"/>
                <a:gd name="T25" fmla="*/ 28473 h 244"/>
                <a:gd name="T26" fmla="*/ 327 w 158"/>
                <a:gd name="T27" fmla="*/ 29704 h 244"/>
                <a:gd name="T28" fmla="*/ 213 w 158"/>
                <a:gd name="T29" fmla="*/ 31236 h 244"/>
                <a:gd name="T30" fmla="*/ 118 w 158"/>
                <a:gd name="T31" fmla="*/ 32966 h 244"/>
                <a:gd name="T32" fmla="*/ 0 w 158"/>
                <a:gd name="T33" fmla="*/ 30655 h 244"/>
                <a:gd name="T34" fmla="*/ 0 w 158"/>
                <a:gd name="T35" fmla="*/ 28473 h 244"/>
                <a:gd name="T36" fmla="*/ 0 w 158"/>
                <a:gd name="T37" fmla="*/ 26635 h 244"/>
                <a:gd name="T38" fmla="*/ 0 w 158"/>
                <a:gd name="T39" fmla="*/ 24349 h 244"/>
                <a:gd name="T40" fmla="*/ 0 w 158"/>
                <a:gd name="T41" fmla="*/ 21961 h 244"/>
                <a:gd name="T42" fmla="*/ 94 w 158"/>
                <a:gd name="T43" fmla="*/ 20508 h 244"/>
                <a:gd name="T44" fmla="*/ 190 w 158"/>
                <a:gd name="T45" fmla="*/ 19162 h 244"/>
                <a:gd name="T46" fmla="*/ 327 w 158"/>
                <a:gd name="T47" fmla="*/ 18528 h 244"/>
                <a:gd name="T48" fmla="*/ 514 w 158"/>
                <a:gd name="T49" fmla="*/ 17349 h 244"/>
                <a:gd name="T50" fmla="*/ 695 w 158"/>
                <a:gd name="T51" fmla="*/ 17349 h 244"/>
                <a:gd name="T52" fmla="*/ 817 w 158"/>
                <a:gd name="T53" fmla="*/ 17009 h 244"/>
                <a:gd name="T54" fmla="*/ 993 w 158"/>
                <a:gd name="T55" fmla="*/ 14970 h 244"/>
                <a:gd name="T56" fmla="*/ 1148 w 158"/>
                <a:gd name="T57" fmla="*/ 13102 h 244"/>
                <a:gd name="T58" fmla="*/ 1322 w 158"/>
                <a:gd name="T59" fmla="*/ 11403 h 244"/>
                <a:gd name="T60" fmla="*/ 1481 w 158"/>
                <a:gd name="T61" fmla="*/ 9213 h 244"/>
                <a:gd name="T62" fmla="*/ 1275 w 158"/>
                <a:gd name="T63" fmla="*/ 9213 h 244"/>
                <a:gd name="T64" fmla="*/ 1136 w 158"/>
                <a:gd name="T65" fmla="*/ 9010 h 244"/>
                <a:gd name="T66" fmla="*/ 978 w 158"/>
                <a:gd name="T67" fmla="*/ 8421 h 244"/>
                <a:gd name="T68" fmla="*/ 808 w 158"/>
                <a:gd name="T69" fmla="*/ 7762 h 244"/>
                <a:gd name="T70" fmla="*/ 644 w 158"/>
                <a:gd name="T71" fmla="*/ 6998 h 244"/>
                <a:gd name="T72" fmla="*/ 472 w 158"/>
                <a:gd name="T73" fmla="*/ 5583 h 244"/>
                <a:gd name="T74" fmla="*/ 352 w 158"/>
                <a:gd name="T75" fmla="*/ 3588 h 244"/>
                <a:gd name="T76" fmla="*/ 376 w 158"/>
                <a:gd name="T77" fmla="*/ 2342 h 244"/>
                <a:gd name="T78" fmla="*/ 448 w 158"/>
                <a:gd name="T79" fmla="*/ 998 h 244"/>
                <a:gd name="T80" fmla="*/ 575 w 158"/>
                <a:gd name="T81" fmla="*/ 2673 h 244"/>
                <a:gd name="T82" fmla="*/ 706 w 158"/>
                <a:gd name="T83" fmla="*/ 3588 h 244"/>
                <a:gd name="T84" fmla="*/ 978 w 158"/>
                <a:gd name="T85" fmla="*/ 2673 h 244"/>
                <a:gd name="T86" fmla="*/ 1148 w 158"/>
                <a:gd name="T87" fmla="*/ 2945 h 244"/>
                <a:gd name="T88" fmla="*/ 1385 w 158"/>
                <a:gd name="T89" fmla="*/ 2160 h 244"/>
                <a:gd name="T90" fmla="*/ 1682 w 158"/>
                <a:gd name="T91" fmla="*/ 1410 h 244"/>
                <a:gd name="T92" fmla="*/ 1951 w 158"/>
                <a:gd name="T93" fmla="*/ 651 h 244"/>
                <a:gd name="T94" fmla="*/ 2105 w 158"/>
                <a:gd name="T95" fmla="*/ 0 h 244"/>
                <a:gd name="T96" fmla="*/ 2132 w 158"/>
                <a:gd name="T97" fmla="*/ 651 h 244"/>
                <a:gd name="T98" fmla="*/ 2132 w 158"/>
                <a:gd name="T99" fmla="*/ 3588 h 244"/>
                <a:gd name="T100" fmla="*/ 2152 w 158"/>
                <a:gd name="T101" fmla="*/ 3588 h 244"/>
                <a:gd name="T102" fmla="*/ 2105 w 158"/>
                <a:gd name="T103" fmla="*/ 4511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8"/>
                <a:gd name="T157" fmla="*/ 0 h 244"/>
                <a:gd name="T158" fmla="*/ 158 w 158"/>
                <a:gd name="T159" fmla="*/ 244 h 2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round/>
              <a:headEnd/>
              <a:tailEnd/>
            </a:ln>
          </p:spPr>
          <p:txBody>
            <a:bodyPr/>
            <a:lstStyle/>
            <a:p>
              <a:endParaRPr lang="en-US"/>
            </a:p>
          </p:txBody>
        </p:sp>
        <p:sp>
          <p:nvSpPr>
            <p:cNvPr id="38015" name="Freeform 125"/>
            <p:cNvSpPr>
              <a:spLocks/>
            </p:cNvSpPr>
            <p:nvPr/>
          </p:nvSpPr>
          <p:spPr bwMode="auto">
            <a:xfrm>
              <a:off x="2896" y="2139"/>
              <a:ext cx="289" cy="433"/>
            </a:xfrm>
            <a:custGeom>
              <a:avLst/>
              <a:gdLst>
                <a:gd name="T0" fmla="*/ 448 w 258"/>
                <a:gd name="T1" fmla="*/ 7221 h 350"/>
                <a:gd name="T2" fmla="*/ 643 w 258"/>
                <a:gd name="T3" fmla="*/ 4675 h 350"/>
                <a:gd name="T4" fmla="*/ 776 w 258"/>
                <a:gd name="T5" fmla="*/ 2660 h 350"/>
                <a:gd name="T6" fmla="*/ 1135 w 258"/>
                <a:gd name="T7" fmla="*/ 2660 h 350"/>
                <a:gd name="T8" fmla="*/ 1429 w 258"/>
                <a:gd name="T9" fmla="*/ 2660 h 350"/>
                <a:gd name="T10" fmla="*/ 1787 w 258"/>
                <a:gd name="T11" fmla="*/ 2660 h 350"/>
                <a:gd name="T12" fmla="*/ 1949 w 258"/>
                <a:gd name="T13" fmla="*/ 2155 h 350"/>
                <a:gd name="T14" fmla="*/ 2232 w 258"/>
                <a:gd name="T15" fmla="*/ 2802 h 350"/>
                <a:gd name="T16" fmla="*/ 2519 w 258"/>
                <a:gd name="T17" fmla="*/ 2155 h 350"/>
                <a:gd name="T18" fmla="*/ 2701 w 258"/>
                <a:gd name="T19" fmla="*/ 511 h 350"/>
                <a:gd name="T20" fmla="*/ 2818 w 258"/>
                <a:gd name="T21" fmla="*/ 0 h 350"/>
                <a:gd name="T22" fmla="*/ 3126 w 258"/>
                <a:gd name="T23" fmla="*/ 2802 h 350"/>
                <a:gd name="T24" fmla="*/ 3213 w 258"/>
                <a:gd name="T25" fmla="*/ 7221 h 350"/>
                <a:gd name="T26" fmla="*/ 3513 w 258"/>
                <a:gd name="T27" fmla="*/ 12270 h 350"/>
                <a:gd name="T28" fmla="*/ 3213 w 258"/>
                <a:gd name="T29" fmla="*/ 14137 h 350"/>
                <a:gd name="T30" fmla="*/ 3126 w 258"/>
                <a:gd name="T31" fmla="*/ 20409 h 350"/>
                <a:gd name="T32" fmla="*/ 2905 w 258"/>
                <a:gd name="T33" fmla="*/ 26107 h 350"/>
                <a:gd name="T34" fmla="*/ 2701 w 258"/>
                <a:gd name="T35" fmla="*/ 29366 h 350"/>
                <a:gd name="T36" fmla="*/ 2675 w 258"/>
                <a:gd name="T37" fmla="*/ 34269 h 350"/>
                <a:gd name="T38" fmla="*/ 2411 w 258"/>
                <a:gd name="T39" fmla="*/ 35617 h 350"/>
                <a:gd name="T40" fmla="*/ 2728 w 258"/>
                <a:gd name="T41" fmla="*/ 38384 h 350"/>
                <a:gd name="T42" fmla="*/ 2905 w 258"/>
                <a:gd name="T43" fmla="*/ 41647 h 350"/>
                <a:gd name="T44" fmla="*/ 3047 w 258"/>
                <a:gd name="T45" fmla="*/ 43801 h 350"/>
                <a:gd name="T46" fmla="*/ 2728 w 258"/>
                <a:gd name="T47" fmla="*/ 43801 h 350"/>
                <a:gd name="T48" fmla="*/ 2519 w 258"/>
                <a:gd name="T49" fmla="*/ 46069 h 350"/>
                <a:gd name="T50" fmla="*/ 2232 w 258"/>
                <a:gd name="T51" fmla="*/ 46387 h 350"/>
                <a:gd name="T52" fmla="*/ 2002 w 258"/>
                <a:gd name="T53" fmla="*/ 46387 h 350"/>
                <a:gd name="T54" fmla="*/ 1826 w 258"/>
                <a:gd name="T55" fmla="*/ 45133 h 350"/>
                <a:gd name="T56" fmla="*/ 1600 w 258"/>
                <a:gd name="T57" fmla="*/ 44133 h 350"/>
                <a:gd name="T58" fmla="*/ 1275 w 258"/>
                <a:gd name="T59" fmla="*/ 43521 h 350"/>
                <a:gd name="T60" fmla="*/ 1221 w 258"/>
                <a:gd name="T61" fmla="*/ 42292 h 350"/>
                <a:gd name="T62" fmla="*/ 1016 w 258"/>
                <a:gd name="T63" fmla="*/ 39445 h 350"/>
                <a:gd name="T64" fmla="*/ 776 w 258"/>
                <a:gd name="T65" fmla="*/ 36551 h 350"/>
                <a:gd name="T66" fmla="*/ 553 w 258"/>
                <a:gd name="T67" fmla="*/ 34694 h 350"/>
                <a:gd name="T68" fmla="*/ 448 w 258"/>
                <a:gd name="T69" fmla="*/ 31916 h 350"/>
                <a:gd name="T70" fmla="*/ 261 w 258"/>
                <a:gd name="T71" fmla="*/ 28950 h 350"/>
                <a:gd name="T72" fmla="*/ 190 w 258"/>
                <a:gd name="T73" fmla="*/ 26107 h 350"/>
                <a:gd name="T74" fmla="*/ 0 w 258"/>
                <a:gd name="T75" fmla="*/ 24291 h 350"/>
                <a:gd name="T76" fmla="*/ 118 w 258"/>
                <a:gd name="T77" fmla="*/ 21420 h 350"/>
                <a:gd name="T78" fmla="*/ 118 w 258"/>
                <a:gd name="T79" fmla="*/ 19899 h 350"/>
                <a:gd name="T80" fmla="*/ 314 w 258"/>
                <a:gd name="T81" fmla="*/ 17624 h 350"/>
                <a:gd name="T82" fmla="*/ 448 w 258"/>
                <a:gd name="T83" fmla="*/ 15114 h 350"/>
                <a:gd name="T84" fmla="*/ 448 w 258"/>
                <a:gd name="T85" fmla="*/ 10673 h 3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8"/>
                <a:gd name="T130" fmla="*/ 0 h 350"/>
                <a:gd name="T131" fmla="*/ 258 w 258"/>
                <a:gd name="T132" fmla="*/ 350 h 3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8" h="350">
                  <a:moveTo>
                    <a:pt x="33" y="64"/>
                  </a:moveTo>
                  <a:lnTo>
                    <a:pt x="33" y="54"/>
                  </a:lnTo>
                  <a:lnTo>
                    <a:pt x="47" y="54"/>
                  </a:lnTo>
                  <a:lnTo>
                    <a:pt x="47" y="35"/>
                  </a:lnTo>
                  <a:lnTo>
                    <a:pt x="45" y="19"/>
                  </a:lnTo>
                  <a:lnTo>
                    <a:pt x="56" y="19"/>
                  </a:lnTo>
                  <a:lnTo>
                    <a:pt x="68" y="19"/>
                  </a:lnTo>
                  <a:lnTo>
                    <a:pt x="83" y="19"/>
                  </a:lnTo>
                  <a:lnTo>
                    <a:pt x="94" y="19"/>
                  </a:lnTo>
                  <a:lnTo>
                    <a:pt x="106" y="19"/>
                  </a:lnTo>
                  <a:lnTo>
                    <a:pt x="118" y="19"/>
                  </a:lnTo>
                  <a:lnTo>
                    <a:pt x="130" y="19"/>
                  </a:lnTo>
                  <a:lnTo>
                    <a:pt x="142" y="19"/>
                  </a:lnTo>
                  <a:lnTo>
                    <a:pt x="144" y="16"/>
                  </a:lnTo>
                  <a:lnTo>
                    <a:pt x="144" y="19"/>
                  </a:lnTo>
                  <a:lnTo>
                    <a:pt x="163" y="21"/>
                  </a:lnTo>
                  <a:lnTo>
                    <a:pt x="182" y="23"/>
                  </a:lnTo>
                  <a:lnTo>
                    <a:pt x="187" y="16"/>
                  </a:lnTo>
                  <a:lnTo>
                    <a:pt x="194" y="14"/>
                  </a:lnTo>
                  <a:lnTo>
                    <a:pt x="198" y="4"/>
                  </a:lnTo>
                  <a:lnTo>
                    <a:pt x="201" y="4"/>
                  </a:lnTo>
                  <a:lnTo>
                    <a:pt x="208" y="0"/>
                  </a:lnTo>
                  <a:lnTo>
                    <a:pt x="217" y="9"/>
                  </a:lnTo>
                  <a:lnTo>
                    <a:pt x="229" y="21"/>
                  </a:lnTo>
                  <a:lnTo>
                    <a:pt x="234" y="35"/>
                  </a:lnTo>
                  <a:lnTo>
                    <a:pt x="236" y="54"/>
                  </a:lnTo>
                  <a:lnTo>
                    <a:pt x="243" y="78"/>
                  </a:lnTo>
                  <a:lnTo>
                    <a:pt x="258" y="92"/>
                  </a:lnTo>
                  <a:lnTo>
                    <a:pt x="248" y="99"/>
                  </a:lnTo>
                  <a:lnTo>
                    <a:pt x="236" y="106"/>
                  </a:lnTo>
                  <a:lnTo>
                    <a:pt x="232" y="130"/>
                  </a:lnTo>
                  <a:lnTo>
                    <a:pt x="229" y="153"/>
                  </a:lnTo>
                  <a:lnTo>
                    <a:pt x="227" y="170"/>
                  </a:lnTo>
                  <a:lnTo>
                    <a:pt x="213" y="196"/>
                  </a:lnTo>
                  <a:lnTo>
                    <a:pt x="208" y="217"/>
                  </a:lnTo>
                  <a:lnTo>
                    <a:pt x="198" y="220"/>
                  </a:lnTo>
                  <a:lnTo>
                    <a:pt x="198" y="239"/>
                  </a:lnTo>
                  <a:lnTo>
                    <a:pt x="196" y="257"/>
                  </a:lnTo>
                  <a:lnTo>
                    <a:pt x="184" y="260"/>
                  </a:lnTo>
                  <a:lnTo>
                    <a:pt x="177" y="267"/>
                  </a:lnTo>
                  <a:lnTo>
                    <a:pt x="184" y="274"/>
                  </a:lnTo>
                  <a:lnTo>
                    <a:pt x="201" y="288"/>
                  </a:lnTo>
                  <a:lnTo>
                    <a:pt x="206" y="300"/>
                  </a:lnTo>
                  <a:lnTo>
                    <a:pt x="213" y="312"/>
                  </a:lnTo>
                  <a:lnTo>
                    <a:pt x="222" y="314"/>
                  </a:lnTo>
                  <a:lnTo>
                    <a:pt x="224" y="328"/>
                  </a:lnTo>
                  <a:lnTo>
                    <a:pt x="213" y="328"/>
                  </a:lnTo>
                  <a:lnTo>
                    <a:pt x="201" y="328"/>
                  </a:lnTo>
                  <a:lnTo>
                    <a:pt x="194" y="335"/>
                  </a:lnTo>
                  <a:lnTo>
                    <a:pt x="187" y="345"/>
                  </a:lnTo>
                  <a:lnTo>
                    <a:pt x="170" y="345"/>
                  </a:lnTo>
                  <a:lnTo>
                    <a:pt x="163" y="347"/>
                  </a:lnTo>
                  <a:lnTo>
                    <a:pt x="158" y="345"/>
                  </a:lnTo>
                  <a:lnTo>
                    <a:pt x="146" y="347"/>
                  </a:lnTo>
                  <a:lnTo>
                    <a:pt x="146" y="350"/>
                  </a:lnTo>
                  <a:lnTo>
                    <a:pt x="135" y="338"/>
                  </a:lnTo>
                  <a:lnTo>
                    <a:pt x="123" y="328"/>
                  </a:lnTo>
                  <a:lnTo>
                    <a:pt x="118" y="331"/>
                  </a:lnTo>
                  <a:lnTo>
                    <a:pt x="109" y="333"/>
                  </a:lnTo>
                  <a:lnTo>
                    <a:pt x="94" y="326"/>
                  </a:lnTo>
                  <a:lnTo>
                    <a:pt x="92" y="321"/>
                  </a:lnTo>
                  <a:lnTo>
                    <a:pt x="90" y="317"/>
                  </a:lnTo>
                  <a:lnTo>
                    <a:pt x="80" y="305"/>
                  </a:lnTo>
                  <a:lnTo>
                    <a:pt x="75" y="295"/>
                  </a:lnTo>
                  <a:lnTo>
                    <a:pt x="59" y="281"/>
                  </a:lnTo>
                  <a:lnTo>
                    <a:pt x="56" y="274"/>
                  </a:lnTo>
                  <a:lnTo>
                    <a:pt x="42" y="265"/>
                  </a:lnTo>
                  <a:lnTo>
                    <a:pt x="40" y="260"/>
                  </a:lnTo>
                  <a:lnTo>
                    <a:pt x="28" y="255"/>
                  </a:lnTo>
                  <a:lnTo>
                    <a:pt x="33" y="239"/>
                  </a:lnTo>
                  <a:lnTo>
                    <a:pt x="23" y="229"/>
                  </a:lnTo>
                  <a:lnTo>
                    <a:pt x="19" y="217"/>
                  </a:lnTo>
                  <a:lnTo>
                    <a:pt x="16" y="208"/>
                  </a:lnTo>
                  <a:lnTo>
                    <a:pt x="14" y="196"/>
                  </a:lnTo>
                  <a:lnTo>
                    <a:pt x="7" y="184"/>
                  </a:lnTo>
                  <a:lnTo>
                    <a:pt x="0" y="182"/>
                  </a:lnTo>
                  <a:lnTo>
                    <a:pt x="7" y="170"/>
                  </a:lnTo>
                  <a:lnTo>
                    <a:pt x="9" y="161"/>
                  </a:lnTo>
                  <a:lnTo>
                    <a:pt x="9" y="156"/>
                  </a:lnTo>
                  <a:lnTo>
                    <a:pt x="9" y="149"/>
                  </a:lnTo>
                  <a:lnTo>
                    <a:pt x="19" y="137"/>
                  </a:lnTo>
                  <a:lnTo>
                    <a:pt x="23" y="132"/>
                  </a:lnTo>
                  <a:lnTo>
                    <a:pt x="33" y="130"/>
                  </a:lnTo>
                  <a:lnTo>
                    <a:pt x="33" y="113"/>
                  </a:lnTo>
                  <a:lnTo>
                    <a:pt x="33" y="97"/>
                  </a:lnTo>
                  <a:lnTo>
                    <a:pt x="33" y="80"/>
                  </a:lnTo>
                  <a:lnTo>
                    <a:pt x="33" y="64"/>
                  </a:lnTo>
                  <a:close/>
                </a:path>
              </a:pathLst>
            </a:custGeom>
            <a:solidFill>
              <a:srgbClr val="E1E1E1"/>
            </a:solidFill>
            <a:ln w="3175">
              <a:solidFill>
                <a:srgbClr val="000000"/>
              </a:solidFill>
              <a:round/>
              <a:headEnd/>
              <a:tailEnd/>
            </a:ln>
          </p:spPr>
          <p:txBody>
            <a:bodyPr/>
            <a:lstStyle/>
            <a:p>
              <a:endParaRPr lang="en-US"/>
            </a:p>
          </p:txBody>
        </p:sp>
        <p:sp>
          <p:nvSpPr>
            <p:cNvPr id="38016" name="Freeform 126"/>
            <p:cNvSpPr>
              <a:spLocks/>
            </p:cNvSpPr>
            <p:nvPr/>
          </p:nvSpPr>
          <p:spPr bwMode="auto">
            <a:xfrm>
              <a:off x="3026" y="2701"/>
              <a:ext cx="33" cy="45"/>
            </a:xfrm>
            <a:custGeom>
              <a:avLst/>
              <a:gdLst>
                <a:gd name="T0" fmla="*/ 238 w 30"/>
                <a:gd name="T1" fmla="*/ 777 h 37"/>
                <a:gd name="T2" fmla="*/ 238 w 30"/>
                <a:gd name="T3" fmla="*/ 0 h 37"/>
                <a:gd name="T4" fmla="*/ 147 w 30"/>
                <a:gd name="T5" fmla="*/ 0 h 37"/>
                <a:gd name="T6" fmla="*/ 131 w 30"/>
                <a:gd name="T7" fmla="*/ 355 h 37"/>
                <a:gd name="T8" fmla="*/ 2 w 30"/>
                <a:gd name="T9" fmla="*/ 639 h 37"/>
                <a:gd name="T10" fmla="*/ 0 w 30"/>
                <a:gd name="T11" fmla="*/ 639 h 37"/>
                <a:gd name="T12" fmla="*/ 2 w 30"/>
                <a:gd name="T13" fmla="*/ 639 h 37"/>
                <a:gd name="T14" fmla="*/ 4 w 30"/>
                <a:gd name="T15" fmla="*/ 2066 h 37"/>
                <a:gd name="T16" fmla="*/ 67 w 30"/>
                <a:gd name="T17" fmla="*/ 3347 h 37"/>
                <a:gd name="T18" fmla="*/ 98 w 30"/>
                <a:gd name="T19" fmla="*/ 3347 h 37"/>
                <a:gd name="T20" fmla="*/ 174 w 30"/>
                <a:gd name="T21" fmla="*/ 2347 h 37"/>
                <a:gd name="T22" fmla="*/ 266 w 30"/>
                <a:gd name="T23" fmla="*/ 1305 h 37"/>
                <a:gd name="T24" fmla="*/ 238 w 30"/>
                <a:gd name="T25" fmla="*/ 77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7"/>
                <a:gd name="T41" fmla="*/ 30 w 30"/>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round/>
              <a:headEnd/>
              <a:tailEnd/>
            </a:ln>
          </p:spPr>
          <p:txBody>
            <a:bodyPr/>
            <a:lstStyle/>
            <a:p>
              <a:endParaRPr lang="en-US"/>
            </a:p>
          </p:txBody>
        </p:sp>
        <p:sp>
          <p:nvSpPr>
            <p:cNvPr id="38017" name="Freeform 127"/>
            <p:cNvSpPr>
              <a:spLocks/>
            </p:cNvSpPr>
            <p:nvPr/>
          </p:nvSpPr>
          <p:spPr bwMode="auto">
            <a:xfrm>
              <a:off x="2711" y="2569"/>
              <a:ext cx="132" cy="190"/>
            </a:xfrm>
            <a:custGeom>
              <a:avLst/>
              <a:gdLst>
                <a:gd name="T0" fmla="*/ 266 w 118"/>
                <a:gd name="T1" fmla="*/ 13427 h 154"/>
                <a:gd name="T2" fmla="*/ 122 w 118"/>
                <a:gd name="T3" fmla="*/ 13668 h 154"/>
                <a:gd name="T4" fmla="*/ 122 w 118"/>
                <a:gd name="T5" fmla="*/ 14317 h 154"/>
                <a:gd name="T6" fmla="*/ 122 w 118"/>
                <a:gd name="T7" fmla="*/ 14813 h 154"/>
                <a:gd name="T8" fmla="*/ 152 w 118"/>
                <a:gd name="T9" fmla="*/ 15771 h 154"/>
                <a:gd name="T10" fmla="*/ 122 w 118"/>
                <a:gd name="T11" fmla="*/ 16218 h 154"/>
                <a:gd name="T12" fmla="*/ 70 w 118"/>
                <a:gd name="T13" fmla="*/ 15771 h 154"/>
                <a:gd name="T14" fmla="*/ 0 w 118"/>
                <a:gd name="T15" fmla="*/ 16917 h 154"/>
                <a:gd name="T16" fmla="*/ 188 w 118"/>
                <a:gd name="T17" fmla="*/ 19307 h 154"/>
                <a:gd name="T18" fmla="*/ 320 w 118"/>
                <a:gd name="T19" fmla="*/ 18076 h 154"/>
                <a:gd name="T20" fmla="*/ 412 w 118"/>
                <a:gd name="T21" fmla="*/ 18373 h 154"/>
                <a:gd name="T22" fmla="*/ 521 w 118"/>
                <a:gd name="T23" fmla="*/ 18710 h 154"/>
                <a:gd name="T24" fmla="*/ 583 w 118"/>
                <a:gd name="T25" fmla="*/ 18076 h 154"/>
                <a:gd name="T26" fmla="*/ 689 w 118"/>
                <a:gd name="T27" fmla="*/ 18076 h 154"/>
                <a:gd name="T28" fmla="*/ 722 w 118"/>
                <a:gd name="T29" fmla="*/ 19117 h 154"/>
                <a:gd name="T30" fmla="*/ 904 w 118"/>
                <a:gd name="T31" fmla="*/ 17550 h 154"/>
                <a:gd name="T32" fmla="*/ 1077 w 118"/>
                <a:gd name="T33" fmla="*/ 16077 h 154"/>
                <a:gd name="T34" fmla="*/ 1077 w 118"/>
                <a:gd name="T35" fmla="*/ 14317 h 154"/>
                <a:gd name="T36" fmla="*/ 1090 w 118"/>
                <a:gd name="T37" fmla="*/ 12559 h 154"/>
                <a:gd name="T38" fmla="*/ 1262 w 118"/>
                <a:gd name="T39" fmla="*/ 10654 h 154"/>
                <a:gd name="T40" fmla="*/ 1364 w 118"/>
                <a:gd name="T41" fmla="*/ 8979 h 154"/>
                <a:gd name="T42" fmla="*/ 1415 w 118"/>
                <a:gd name="T43" fmla="*/ 7424 h 154"/>
                <a:gd name="T44" fmla="*/ 1455 w 118"/>
                <a:gd name="T45" fmla="*/ 5673 h 154"/>
                <a:gd name="T46" fmla="*/ 1455 w 118"/>
                <a:gd name="T47" fmla="*/ 3922 h 154"/>
                <a:gd name="T48" fmla="*/ 1526 w 118"/>
                <a:gd name="T49" fmla="*/ 2105 h 154"/>
                <a:gd name="T50" fmla="*/ 1571 w 118"/>
                <a:gd name="T51" fmla="*/ 392 h 154"/>
                <a:gd name="T52" fmla="*/ 1415 w 118"/>
                <a:gd name="T53" fmla="*/ 0 h 154"/>
                <a:gd name="T54" fmla="*/ 1262 w 118"/>
                <a:gd name="T55" fmla="*/ 0 h 154"/>
                <a:gd name="T56" fmla="*/ 1128 w 118"/>
                <a:gd name="T57" fmla="*/ 597 h 154"/>
                <a:gd name="T58" fmla="*/ 1077 w 118"/>
                <a:gd name="T59" fmla="*/ 3072 h 154"/>
                <a:gd name="T60" fmla="*/ 1020 w 118"/>
                <a:gd name="T61" fmla="*/ 4200 h 154"/>
                <a:gd name="T62" fmla="*/ 861 w 118"/>
                <a:gd name="T63" fmla="*/ 3625 h 154"/>
                <a:gd name="T64" fmla="*/ 652 w 118"/>
                <a:gd name="T65" fmla="*/ 3204 h 154"/>
                <a:gd name="T66" fmla="*/ 466 w 118"/>
                <a:gd name="T67" fmla="*/ 3204 h 154"/>
                <a:gd name="T68" fmla="*/ 440 w 118"/>
                <a:gd name="T69" fmla="*/ 5357 h 154"/>
                <a:gd name="T70" fmla="*/ 689 w 118"/>
                <a:gd name="T71" fmla="*/ 4908 h 154"/>
                <a:gd name="T72" fmla="*/ 689 w 118"/>
                <a:gd name="T73" fmla="*/ 6504 h 154"/>
                <a:gd name="T74" fmla="*/ 583 w 118"/>
                <a:gd name="T75" fmla="*/ 7723 h 154"/>
                <a:gd name="T76" fmla="*/ 722 w 118"/>
                <a:gd name="T77" fmla="*/ 9731 h 154"/>
                <a:gd name="T78" fmla="*/ 652 w 118"/>
                <a:gd name="T79" fmla="*/ 13031 h 154"/>
                <a:gd name="T80" fmla="*/ 583 w 118"/>
                <a:gd name="T81" fmla="*/ 13668 h 154"/>
                <a:gd name="T82" fmla="*/ 521 w 118"/>
                <a:gd name="T83" fmla="*/ 12783 h 154"/>
                <a:gd name="T84" fmla="*/ 440 w 118"/>
                <a:gd name="T85" fmla="*/ 13427 h 154"/>
                <a:gd name="T86" fmla="*/ 320 w 118"/>
                <a:gd name="T87" fmla="*/ 12214 h 154"/>
                <a:gd name="T88" fmla="*/ 266 w 118"/>
                <a:gd name="T89" fmla="*/ 13427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8"/>
                <a:gd name="T136" fmla="*/ 0 h 154"/>
                <a:gd name="T137" fmla="*/ 118 w 118"/>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round/>
              <a:headEnd/>
              <a:tailEnd/>
            </a:ln>
          </p:spPr>
          <p:txBody>
            <a:bodyPr/>
            <a:lstStyle/>
            <a:p>
              <a:endParaRPr lang="en-US"/>
            </a:p>
          </p:txBody>
        </p:sp>
        <p:sp>
          <p:nvSpPr>
            <p:cNvPr id="38018" name="Freeform 128"/>
            <p:cNvSpPr>
              <a:spLocks/>
            </p:cNvSpPr>
            <p:nvPr/>
          </p:nvSpPr>
          <p:spPr bwMode="auto">
            <a:xfrm>
              <a:off x="3113" y="2545"/>
              <a:ext cx="140" cy="205"/>
            </a:xfrm>
            <a:custGeom>
              <a:avLst/>
              <a:gdLst>
                <a:gd name="T0" fmla="*/ 805 w 125"/>
                <a:gd name="T1" fmla="*/ 17571 h 166"/>
                <a:gd name="T2" fmla="*/ 573 w 125"/>
                <a:gd name="T3" fmla="*/ 16431 h 166"/>
                <a:gd name="T4" fmla="*/ 376 w 125"/>
                <a:gd name="T5" fmla="*/ 15338 h 166"/>
                <a:gd name="T6" fmla="*/ 213 w 125"/>
                <a:gd name="T7" fmla="*/ 14039 h 166"/>
                <a:gd name="T8" fmla="*/ 0 w 125"/>
                <a:gd name="T9" fmla="*/ 13105 h 166"/>
                <a:gd name="T10" fmla="*/ 0 w 125"/>
                <a:gd name="T11" fmla="*/ 10367 h 166"/>
                <a:gd name="T12" fmla="*/ 166 w 125"/>
                <a:gd name="T13" fmla="*/ 8190 h 166"/>
                <a:gd name="T14" fmla="*/ 213 w 125"/>
                <a:gd name="T15" fmla="*/ 6432 h 166"/>
                <a:gd name="T16" fmla="*/ 166 w 125"/>
                <a:gd name="T17" fmla="*/ 4604 h 166"/>
                <a:gd name="T18" fmla="*/ 94 w 125"/>
                <a:gd name="T19" fmla="*/ 2835 h 166"/>
                <a:gd name="T20" fmla="*/ 0 w 125"/>
                <a:gd name="T21" fmla="*/ 948 h 166"/>
                <a:gd name="T22" fmla="*/ 94 w 125"/>
                <a:gd name="T23" fmla="*/ 0 h 166"/>
                <a:gd name="T24" fmla="*/ 261 w 125"/>
                <a:gd name="T25" fmla="*/ 0 h 166"/>
                <a:gd name="T26" fmla="*/ 410 w 125"/>
                <a:gd name="T27" fmla="*/ 0 h 166"/>
                <a:gd name="T28" fmla="*/ 619 w 125"/>
                <a:gd name="T29" fmla="*/ 408 h 166"/>
                <a:gd name="T30" fmla="*/ 870 w 125"/>
                <a:gd name="T31" fmla="*/ 2206 h 166"/>
                <a:gd name="T32" fmla="*/ 1178 w 125"/>
                <a:gd name="T33" fmla="*/ 2835 h 166"/>
                <a:gd name="T34" fmla="*/ 1273 w 125"/>
                <a:gd name="T35" fmla="*/ 1899 h 166"/>
                <a:gd name="T36" fmla="*/ 1510 w 125"/>
                <a:gd name="T37" fmla="*/ 1245 h 166"/>
                <a:gd name="T38" fmla="*/ 1706 w 125"/>
                <a:gd name="T39" fmla="*/ 1538 h 166"/>
                <a:gd name="T40" fmla="*/ 1597 w 125"/>
                <a:gd name="T41" fmla="*/ 2835 h 166"/>
                <a:gd name="T42" fmla="*/ 1510 w 125"/>
                <a:gd name="T43" fmla="*/ 4324 h 166"/>
                <a:gd name="T44" fmla="*/ 1510 w 125"/>
                <a:gd name="T45" fmla="*/ 6432 h 166"/>
                <a:gd name="T46" fmla="*/ 1510 w 125"/>
                <a:gd name="T47" fmla="*/ 8672 h 166"/>
                <a:gd name="T48" fmla="*/ 1510 w 125"/>
                <a:gd name="T49" fmla="*/ 10367 h 166"/>
                <a:gd name="T50" fmla="*/ 1510 w 125"/>
                <a:gd name="T51" fmla="*/ 12482 h 166"/>
                <a:gd name="T52" fmla="*/ 1626 w 125"/>
                <a:gd name="T53" fmla="*/ 14619 h 166"/>
                <a:gd name="T54" fmla="*/ 1510 w 125"/>
                <a:gd name="T55" fmla="*/ 14858 h 166"/>
                <a:gd name="T56" fmla="*/ 1429 w 125"/>
                <a:gd name="T57" fmla="*/ 16431 h 166"/>
                <a:gd name="T58" fmla="*/ 1348 w 125"/>
                <a:gd name="T59" fmla="*/ 17337 h 166"/>
                <a:gd name="T60" fmla="*/ 1221 w 125"/>
                <a:gd name="T61" fmla="*/ 19048 h 166"/>
                <a:gd name="T62" fmla="*/ 1139 w 125"/>
                <a:gd name="T63" fmla="*/ 21213 h 166"/>
                <a:gd name="T64" fmla="*/ 1104 w 125"/>
                <a:gd name="T65" fmla="*/ 21213 h 166"/>
                <a:gd name="T66" fmla="*/ 973 w 125"/>
                <a:gd name="T67" fmla="*/ 19703 h 166"/>
                <a:gd name="T68" fmla="*/ 805 w 125"/>
                <a:gd name="T69" fmla="*/ 18196 h 166"/>
                <a:gd name="T70" fmla="*/ 805 w 125"/>
                <a:gd name="T71" fmla="*/ 17571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5"/>
                <a:gd name="T109" fmla="*/ 0 h 166"/>
                <a:gd name="T110" fmla="*/ 125 w 125"/>
                <a:gd name="T111" fmla="*/ 166 h 1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round/>
              <a:headEnd/>
              <a:tailEnd/>
            </a:ln>
          </p:spPr>
          <p:txBody>
            <a:bodyPr/>
            <a:lstStyle/>
            <a:p>
              <a:endParaRPr lang="en-US"/>
            </a:p>
          </p:txBody>
        </p:sp>
        <p:sp>
          <p:nvSpPr>
            <p:cNvPr id="38019" name="Freeform 129"/>
            <p:cNvSpPr>
              <a:spLocks/>
            </p:cNvSpPr>
            <p:nvPr/>
          </p:nvSpPr>
          <p:spPr bwMode="auto">
            <a:xfrm>
              <a:off x="5557" y="2580"/>
              <a:ext cx="3" cy="3"/>
            </a:xfrm>
            <a:custGeom>
              <a:avLst/>
              <a:gdLst>
                <a:gd name="T0" fmla="*/ 18359 w 2"/>
                <a:gd name="T1" fmla="*/ 0 h 2"/>
                <a:gd name="T2" fmla="*/ 0 w 2"/>
                <a:gd name="T3" fmla="*/ 18359 h 2"/>
                <a:gd name="T4" fmla="*/ 0 w 2"/>
                <a:gd name="T5" fmla="*/ 0 h 2"/>
                <a:gd name="T6" fmla="*/ 18359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8020" name="Freeform 130"/>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8021" name="Rectangle 131"/>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8022" name="Freeform 132"/>
            <p:cNvSpPr>
              <a:spLocks/>
            </p:cNvSpPr>
            <p:nvPr/>
          </p:nvSpPr>
          <p:spPr bwMode="auto">
            <a:xfrm>
              <a:off x="5567" y="2604"/>
              <a:ext cx="5" cy="3"/>
            </a:xfrm>
            <a:custGeom>
              <a:avLst/>
              <a:gdLst>
                <a:gd name="T0" fmla="*/ 0 w 3"/>
                <a:gd name="T1" fmla="*/ 18359 h 2"/>
                <a:gd name="T2" fmla="*/ 365972 w 3"/>
                <a:gd name="T3" fmla="*/ 0 h 2"/>
                <a:gd name="T4" fmla="*/ 0 w 3"/>
                <a:gd name="T5" fmla="*/ 0 h 2"/>
                <a:gd name="T6" fmla="*/ 0 w 3"/>
                <a:gd name="T7" fmla="*/ 18359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8023" name="Freeform 133"/>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38024" name="Freeform 134"/>
            <p:cNvSpPr>
              <a:spLocks/>
            </p:cNvSpPr>
            <p:nvPr/>
          </p:nvSpPr>
          <p:spPr bwMode="auto">
            <a:xfrm>
              <a:off x="2564" y="2343"/>
              <a:ext cx="207" cy="208"/>
            </a:xfrm>
            <a:custGeom>
              <a:avLst/>
              <a:gdLst>
                <a:gd name="T0" fmla="*/ 1276 w 187"/>
                <a:gd name="T1" fmla="*/ 16516 h 168"/>
                <a:gd name="T2" fmla="*/ 1153 w 187"/>
                <a:gd name="T3" fmla="*/ 17112 h 168"/>
                <a:gd name="T4" fmla="*/ 1098 w 187"/>
                <a:gd name="T5" fmla="*/ 18299 h 168"/>
                <a:gd name="T6" fmla="*/ 1005 w 187"/>
                <a:gd name="T7" fmla="*/ 19966 h 168"/>
                <a:gd name="T8" fmla="*/ 977 w 187"/>
                <a:gd name="T9" fmla="*/ 21859 h 168"/>
                <a:gd name="T10" fmla="*/ 896 w 187"/>
                <a:gd name="T11" fmla="*/ 21615 h 168"/>
                <a:gd name="T12" fmla="*/ 896 w 187"/>
                <a:gd name="T13" fmla="*/ 22619 h 168"/>
                <a:gd name="T14" fmla="*/ 768 w 187"/>
                <a:gd name="T15" fmla="*/ 22619 h 168"/>
                <a:gd name="T16" fmla="*/ 731 w 187"/>
                <a:gd name="T17" fmla="*/ 22192 h 168"/>
                <a:gd name="T18" fmla="*/ 700 w 187"/>
                <a:gd name="T19" fmla="*/ 22619 h 168"/>
                <a:gd name="T20" fmla="*/ 694 w 187"/>
                <a:gd name="T21" fmla="*/ 22619 h 168"/>
                <a:gd name="T22" fmla="*/ 660 w 187"/>
                <a:gd name="T23" fmla="*/ 21859 h 168"/>
                <a:gd name="T24" fmla="*/ 660 w 187"/>
                <a:gd name="T25" fmla="*/ 22826 h 168"/>
                <a:gd name="T26" fmla="*/ 632 w 187"/>
                <a:gd name="T27" fmla="*/ 22619 h 168"/>
                <a:gd name="T28" fmla="*/ 632 w 187"/>
                <a:gd name="T29" fmla="*/ 22619 h 168"/>
                <a:gd name="T30" fmla="*/ 573 w 187"/>
                <a:gd name="T31" fmla="*/ 22619 h 168"/>
                <a:gd name="T32" fmla="*/ 511 w 187"/>
                <a:gd name="T33" fmla="*/ 22826 h 168"/>
                <a:gd name="T34" fmla="*/ 423 w 187"/>
                <a:gd name="T35" fmla="*/ 20183 h 168"/>
                <a:gd name="T36" fmla="*/ 466 w 187"/>
                <a:gd name="T37" fmla="*/ 20183 h 168"/>
                <a:gd name="T38" fmla="*/ 417 w 187"/>
                <a:gd name="T39" fmla="*/ 19966 h 168"/>
                <a:gd name="T40" fmla="*/ 423 w 187"/>
                <a:gd name="T41" fmla="*/ 19966 h 168"/>
                <a:gd name="T42" fmla="*/ 382 w 187"/>
                <a:gd name="T43" fmla="*/ 19361 h 168"/>
                <a:gd name="T44" fmla="*/ 208 w 187"/>
                <a:gd name="T45" fmla="*/ 18092 h 168"/>
                <a:gd name="T46" fmla="*/ 139 w 187"/>
                <a:gd name="T47" fmla="*/ 17655 h 168"/>
                <a:gd name="T48" fmla="*/ 169 w 187"/>
                <a:gd name="T49" fmla="*/ 17446 h 168"/>
                <a:gd name="T50" fmla="*/ 0 w 187"/>
                <a:gd name="T51" fmla="*/ 18092 h 168"/>
                <a:gd name="T52" fmla="*/ 2 w 187"/>
                <a:gd name="T53" fmla="*/ 14780 h 168"/>
                <a:gd name="T54" fmla="*/ 2 w 187"/>
                <a:gd name="T55" fmla="*/ 11381 h 168"/>
                <a:gd name="T56" fmla="*/ 139 w 187"/>
                <a:gd name="T57" fmla="*/ 8703 h 168"/>
                <a:gd name="T58" fmla="*/ 169 w 187"/>
                <a:gd name="T59" fmla="*/ 6411 h 168"/>
                <a:gd name="T60" fmla="*/ 139 w 187"/>
                <a:gd name="T61" fmla="*/ 5118 h 168"/>
                <a:gd name="T62" fmla="*/ 139 w 187"/>
                <a:gd name="T63" fmla="*/ 4134 h 168"/>
                <a:gd name="T64" fmla="*/ 188 w 187"/>
                <a:gd name="T65" fmla="*/ 2677 h 168"/>
                <a:gd name="T66" fmla="*/ 230 w 187"/>
                <a:gd name="T67" fmla="*/ 651 h 168"/>
                <a:gd name="T68" fmla="*/ 382 w 187"/>
                <a:gd name="T69" fmla="*/ 0 h 168"/>
                <a:gd name="T70" fmla="*/ 566 w 187"/>
                <a:gd name="T71" fmla="*/ 425 h 168"/>
                <a:gd name="T72" fmla="*/ 660 w 187"/>
                <a:gd name="T73" fmla="*/ 1746 h 168"/>
                <a:gd name="T74" fmla="*/ 845 w 187"/>
                <a:gd name="T75" fmla="*/ 998 h 168"/>
                <a:gd name="T76" fmla="*/ 950 w 187"/>
                <a:gd name="T77" fmla="*/ 1746 h 168"/>
                <a:gd name="T78" fmla="*/ 1081 w 187"/>
                <a:gd name="T79" fmla="*/ 2345 h 168"/>
                <a:gd name="T80" fmla="*/ 1239 w 187"/>
                <a:gd name="T81" fmla="*/ 998 h 168"/>
                <a:gd name="T82" fmla="*/ 1422 w 187"/>
                <a:gd name="T83" fmla="*/ 1410 h 168"/>
                <a:gd name="T84" fmla="*/ 1581 w 187"/>
                <a:gd name="T85" fmla="*/ 1746 h 168"/>
                <a:gd name="T86" fmla="*/ 1752 w 187"/>
                <a:gd name="T87" fmla="*/ 0 h 168"/>
                <a:gd name="T88" fmla="*/ 1834 w 187"/>
                <a:gd name="T89" fmla="*/ 1746 h 168"/>
                <a:gd name="T90" fmla="*/ 1853 w 187"/>
                <a:gd name="T91" fmla="*/ 3594 h 168"/>
                <a:gd name="T92" fmla="*/ 1937 w 187"/>
                <a:gd name="T93" fmla="*/ 4134 h 168"/>
                <a:gd name="T94" fmla="*/ 1906 w 187"/>
                <a:gd name="T95" fmla="*/ 5882 h 168"/>
                <a:gd name="T96" fmla="*/ 1768 w 187"/>
                <a:gd name="T97" fmla="*/ 7029 h 168"/>
                <a:gd name="T98" fmla="*/ 1742 w 187"/>
                <a:gd name="T99" fmla="*/ 9016 h 168"/>
                <a:gd name="T100" fmla="*/ 1670 w 187"/>
                <a:gd name="T101" fmla="*/ 10635 h 168"/>
                <a:gd name="T102" fmla="*/ 1624 w 187"/>
                <a:gd name="T103" fmla="*/ 12546 h 168"/>
                <a:gd name="T104" fmla="*/ 1555 w 187"/>
                <a:gd name="T105" fmla="*/ 13821 h 168"/>
                <a:gd name="T106" fmla="*/ 1489 w 187"/>
                <a:gd name="T107" fmla="*/ 16030 h 168"/>
                <a:gd name="T108" fmla="*/ 1366 w 187"/>
                <a:gd name="T109" fmla="*/ 17655 h 168"/>
                <a:gd name="T110" fmla="*/ 1276 w 187"/>
                <a:gd name="T111" fmla="*/ 16516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7"/>
                <a:gd name="T169" fmla="*/ 0 h 168"/>
                <a:gd name="T170" fmla="*/ 187 w 187"/>
                <a:gd name="T171" fmla="*/ 168 h 1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round/>
              <a:headEnd/>
              <a:tailEnd/>
            </a:ln>
          </p:spPr>
          <p:txBody>
            <a:bodyPr/>
            <a:lstStyle/>
            <a:p>
              <a:endParaRPr lang="en-US"/>
            </a:p>
          </p:txBody>
        </p:sp>
        <p:sp>
          <p:nvSpPr>
            <p:cNvPr id="38025" name="Freeform 135"/>
            <p:cNvSpPr>
              <a:spLocks/>
            </p:cNvSpPr>
            <p:nvPr/>
          </p:nvSpPr>
          <p:spPr bwMode="auto">
            <a:xfrm>
              <a:off x="2529" y="2375"/>
              <a:ext cx="52" cy="135"/>
            </a:xfrm>
            <a:custGeom>
              <a:avLst/>
              <a:gdLst>
                <a:gd name="T0" fmla="*/ 2 w 47"/>
                <a:gd name="T1" fmla="*/ 3338 h 109"/>
                <a:gd name="T2" fmla="*/ 0 w 47"/>
                <a:gd name="T3" fmla="*/ 4163 h 109"/>
                <a:gd name="T4" fmla="*/ 84 w 47"/>
                <a:gd name="T5" fmla="*/ 5525 h 109"/>
                <a:gd name="T6" fmla="*/ 114 w 47"/>
                <a:gd name="T7" fmla="*/ 7854 h 109"/>
                <a:gd name="T8" fmla="*/ 114 w 47"/>
                <a:gd name="T9" fmla="*/ 9351 h 109"/>
                <a:gd name="T10" fmla="*/ 139 w 47"/>
                <a:gd name="T11" fmla="*/ 11464 h 109"/>
                <a:gd name="T12" fmla="*/ 139 w 47"/>
                <a:gd name="T13" fmla="*/ 13377 h 109"/>
                <a:gd name="T14" fmla="*/ 139 w 47"/>
                <a:gd name="T15" fmla="*/ 14921 h 109"/>
                <a:gd name="T16" fmla="*/ 311 w 47"/>
                <a:gd name="T17" fmla="*/ 14745 h 109"/>
                <a:gd name="T18" fmla="*/ 342 w 47"/>
                <a:gd name="T19" fmla="*/ 11464 h 109"/>
                <a:gd name="T20" fmla="*/ 342 w 47"/>
                <a:gd name="T21" fmla="*/ 7854 h 109"/>
                <a:gd name="T22" fmla="*/ 462 w 47"/>
                <a:gd name="T23" fmla="*/ 5156 h 109"/>
                <a:gd name="T24" fmla="*/ 482 w 47"/>
                <a:gd name="T25" fmla="*/ 2992 h 109"/>
                <a:gd name="T26" fmla="*/ 462 w 47"/>
                <a:gd name="T27" fmla="*/ 1757 h 109"/>
                <a:gd name="T28" fmla="*/ 311 w 47"/>
                <a:gd name="T29" fmla="*/ 0 h 109"/>
                <a:gd name="T30" fmla="*/ 268 w 47"/>
                <a:gd name="T31" fmla="*/ 651 h 109"/>
                <a:gd name="T32" fmla="*/ 268 w 47"/>
                <a:gd name="T33" fmla="*/ 998 h 109"/>
                <a:gd name="T34" fmla="*/ 268 w 47"/>
                <a:gd name="T35" fmla="*/ 1419 h 109"/>
                <a:gd name="T36" fmla="*/ 268 w 47"/>
                <a:gd name="T37" fmla="*/ 1419 h 109"/>
                <a:gd name="T38" fmla="*/ 139 w 47"/>
                <a:gd name="T39" fmla="*/ 2348 h 109"/>
                <a:gd name="T40" fmla="*/ 2 w 47"/>
                <a:gd name="T41" fmla="*/ 3338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109"/>
                <a:gd name="T65" fmla="*/ 47 w 47"/>
                <a:gd name="T66" fmla="*/ 109 h 1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round/>
              <a:headEnd/>
              <a:tailEnd/>
            </a:ln>
          </p:spPr>
          <p:txBody>
            <a:bodyPr/>
            <a:lstStyle/>
            <a:p>
              <a:endParaRPr lang="en-US"/>
            </a:p>
          </p:txBody>
        </p:sp>
        <p:sp>
          <p:nvSpPr>
            <p:cNvPr id="38026" name="Freeform 136"/>
            <p:cNvSpPr>
              <a:spLocks/>
            </p:cNvSpPr>
            <p:nvPr/>
          </p:nvSpPr>
          <p:spPr bwMode="auto">
            <a:xfrm>
              <a:off x="2419" y="2314"/>
              <a:ext cx="138" cy="123"/>
            </a:xfrm>
            <a:custGeom>
              <a:avLst/>
              <a:gdLst>
                <a:gd name="T0" fmla="*/ 986 w 125"/>
                <a:gd name="T1" fmla="*/ 10733 h 99"/>
                <a:gd name="T2" fmla="*/ 945 w 125"/>
                <a:gd name="T3" fmla="*/ 10733 h 99"/>
                <a:gd name="T4" fmla="*/ 834 w 125"/>
                <a:gd name="T5" fmla="*/ 10405 h 99"/>
                <a:gd name="T6" fmla="*/ 775 w 125"/>
                <a:gd name="T7" fmla="*/ 10405 h 99"/>
                <a:gd name="T8" fmla="*/ 593 w 125"/>
                <a:gd name="T9" fmla="*/ 10733 h 99"/>
                <a:gd name="T10" fmla="*/ 406 w 125"/>
                <a:gd name="T11" fmla="*/ 10733 h 99"/>
                <a:gd name="T12" fmla="*/ 440 w 125"/>
                <a:gd name="T13" fmla="*/ 12740 h 99"/>
                <a:gd name="T14" fmla="*/ 440 w 125"/>
                <a:gd name="T15" fmla="*/ 14567 h 99"/>
                <a:gd name="T16" fmla="*/ 289 w 125"/>
                <a:gd name="T17" fmla="*/ 13552 h 99"/>
                <a:gd name="T18" fmla="*/ 155 w 125"/>
                <a:gd name="T19" fmla="*/ 14325 h 99"/>
                <a:gd name="T20" fmla="*/ 68 w 125"/>
                <a:gd name="T21" fmla="*/ 12740 h 99"/>
                <a:gd name="T22" fmla="*/ 0 w 125"/>
                <a:gd name="T23" fmla="*/ 12117 h 99"/>
                <a:gd name="T24" fmla="*/ 4 w 125"/>
                <a:gd name="T25" fmla="*/ 8639 h 99"/>
                <a:gd name="T26" fmla="*/ 83 w 125"/>
                <a:gd name="T27" fmla="*/ 7919 h 99"/>
                <a:gd name="T28" fmla="*/ 171 w 125"/>
                <a:gd name="T29" fmla="*/ 6818 h 99"/>
                <a:gd name="T30" fmla="*/ 204 w 125"/>
                <a:gd name="T31" fmla="*/ 5962 h 99"/>
                <a:gd name="T32" fmla="*/ 225 w 125"/>
                <a:gd name="T33" fmla="*/ 4367 h 99"/>
                <a:gd name="T34" fmla="*/ 343 w 125"/>
                <a:gd name="T35" fmla="*/ 5085 h 99"/>
                <a:gd name="T36" fmla="*/ 343 w 125"/>
                <a:gd name="T37" fmla="*/ 4093 h 99"/>
                <a:gd name="T38" fmla="*/ 389 w 125"/>
                <a:gd name="T39" fmla="*/ 3863 h 99"/>
                <a:gd name="T40" fmla="*/ 461 w 125"/>
                <a:gd name="T41" fmla="*/ 2415 h 99"/>
                <a:gd name="T42" fmla="*/ 523 w 125"/>
                <a:gd name="T43" fmla="*/ 2415 h 99"/>
                <a:gd name="T44" fmla="*/ 546 w 125"/>
                <a:gd name="T45" fmla="*/ 1305 h 99"/>
                <a:gd name="T46" fmla="*/ 735 w 125"/>
                <a:gd name="T47" fmla="*/ 0 h 99"/>
                <a:gd name="T48" fmla="*/ 857 w 125"/>
                <a:gd name="T49" fmla="*/ 2 h 99"/>
                <a:gd name="T50" fmla="*/ 921 w 125"/>
                <a:gd name="T51" fmla="*/ 2415 h 99"/>
                <a:gd name="T52" fmla="*/ 1031 w 125"/>
                <a:gd name="T53" fmla="*/ 4367 h 99"/>
                <a:gd name="T54" fmla="*/ 1017 w 125"/>
                <a:gd name="T55" fmla="*/ 4367 h 99"/>
                <a:gd name="T56" fmla="*/ 986 w 125"/>
                <a:gd name="T57" fmla="*/ 5085 h 99"/>
                <a:gd name="T58" fmla="*/ 1091 w 125"/>
                <a:gd name="T59" fmla="*/ 6226 h 99"/>
                <a:gd name="T60" fmla="*/ 1151 w 125"/>
                <a:gd name="T61" fmla="*/ 6226 h 99"/>
                <a:gd name="T62" fmla="*/ 1169 w 125"/>
                <a:gd name="T63" fmla="*/ 6818 h 99"/>
                <a:gd name="T64" fmla="*/ 1204 w 125"/>
                <a:gd name="T65" fmla="*/ 8253 h 99"/>
                <a:gd name="T66" fmla="*/ 1204 w 125"/>
                <a:gd name="T67" fmla="*/ 8639 h 99"/>
                <a:gd name="T68" fmla="*/ 1204 w 125"/>
                <a:gd name="T69" fmla="*/ 8639 h 99"/>
                <a:gd name="T70" fmla="*/ 1091 w 125"/>
                <a:gd name="T71" fmla="*/ 9753 h 99"/>
                <a:gd name="T72" fmla="*/ 986 w 125"/>
                <a:gd name="T73" fmla="*/ 10733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5"/>
                <a:gd name="T112" fmla="*/ 0 h 99"/>
                <a:gd name="T113" fmla="*/ 125 w 125"/>
                <a:gd name="T114" fmla="*/ 99 h 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round/>
              <a:headEnd/>
              <a:tailEnd/>
            </a:ln>
          </p:spPr>
          <p:txBody>
            <a:bodyPr/>
            <a:lstStyle/>
            <a:p>
              <a:endParaRPr lang="en-US"/>
            </a:p>
          </p:txBody>
        </p:sp>
        <p:sp>
          <p:nvSpPr>
            <p:cNvPr id="38027" name="Freeform 137"/>
            <p:cNvSpPr>
              <a:spLocks/>
            </p:cNvSpPr>
            <p:nvPr/>
          </p:nvSpPr>
          <p:spPr bwMode="auto">
            <a:xfrm>
              <a:off x="2666" y="2358"/>
              <a:ext cx="135" cy="251"/>
            </a:xfrm>
            <a:custGeom>
              <a:avLst/>
              <a:gdLst>
                <a:gd name="T0" fmla="*/ 1376 w 121"/>
                <a:gd name="T1" fmla="*/ 7165 h 203"/>
                <a:gd name="T2" fmla="*/ 1154 w 121"/>
                <a:gd name="T3" fmla="*/ 7165 h 203"/>
                <a:gd name="T4" fmla="*/ 1057 w 121"/>
                <a:gd name="T5" fmla="*/ 7688 h 203"/>
                <a:gd name="T6" fmla="*/ 1231 w 121"/>
                <a:gd name="T7" fmla="*/ 10250 h 203"/>
                <a:gd name="T8" fmla="*/ 1365 w 121"/>
                <a:gd name="T9" fmla="*/ 13075 h 203"/>
                <a:gd name="T10" fmla="*/ 1260 w 121"/>
                <a:gd name="T11" fmla="*/ 15019 h 203"/>
                <a:gd name="T12" fmla="*/ 1154 w 121"/>
                <a:gd name="T13" fmla="*/ 17167 h 203"/>
                <a:gd name="T14" fmla="*/ 1231 w 121"/>
                <a:gd name="T15" fmla="*/ 20309 h 203"/>
                <a:gd name="T16" fmla="*/ 1365 w 121"/>
                <a:gd name="T17" fmla="*/ 21852 h 203"/>
                <a:gd name="T18" fmla="*/ 1438 w 121"/>
                <a:gd name="T19" fmla="*/ 23374 h 203"/>
                <a:gd name="T20" fmla="*/ 1500 w 121"/>
                <a:gd name="T21" fmla="*/ 25603 h 203"/>
                <a:gd name="T22" fmla="*/ 1467 w 121"/>
                <a:gd name="T23" fmla="*/ 26740 h 203"/>
                <a:gd name="T24" fmla="*/ 1289 w 121"/>
                <a:gd name="T25" fmla="*/ 26245 h 203"/>
                <a:gd name="T26" fmla="*/ 1116 w 121"/>
                <a:gd name="T27" fmla="*/ 25776 h 203"/>
                <a:gd name="T28" fmla="*/ 947 w 121"/>
                <a:gd name="T29" fmla="*/ 25776 h 203"/>
                <a:gd name="T30" fmla="*/ 746 w 121"/>
                <a:gd name="T31" fmla="*/ 25776 h 203"/>
                <a:gd name="T32" fmla="*/ 550 w 121"/>
                <a:gd name="T33" fmla="*/ 25776 h 203"/>
                <a:gd name="T34" fmla="*/ 409 w 121"/>
                <a:gd name="T35" fmla="*/ 25603 h 203"/>
                <a:gd name="T36" fmla="*/ 255 w 121"/>
                <a:gd name="T37" fmla="*/ 25603 h 203"/>
                <a:gd name="T38" fmla="*/ 255 w 121"/>
                <a:gd name="T39" fmla="*/ 22942 h 203"/>
                <a:gd name="T40" fmla="*/ 204 w 121"/>
                <a:gd name="T41" fmla="*/ 21852 h 203"/>
                <a:gd name="T42" fmla="*/ 204 w 121"/>
                <a:gd name="T43" fmla="*/ 21226 h 203"/>
                <a:gd name="T44" fmla="*/ 86 w 121"/>
                <a:gd name="T45" fmla="*/ 21226 h 203"/>
                <a:gd name="T46" fmla="*/ 2 w 121"/>
                <a:gd name="T47" fmla="*/ 19990 h 203"/>
                <a:gd name="T48" fmla="*/ 0 w 121"/>
                <a:gd name="T49" fmla="*/ 19990 h 203"/>
                <a:gd name="T50" fmla="*/ 2 w 121"/>
                <a:gd name="T51" fmla="*/ 19707 h 203"/>
                <a:gd name="T52" fmla="*/ 69 w 121"/>
                <a:gd name="T53" fmla="*/ 17769 h 203"/>
                <a:gd name="T54" fmla="*/ 183 w 121"/>
                <a:gd name="T55" fmla="*/ 16202 h 203"/>
                <a:gd name="T56" fmla="*/ 229 w 121"/>
                <a:gd name="T57" fmla="*/ 15019 h 203"/>
                <a:gd name="T58" fmla="*/ 394 w 121"/>
                <a:gd name="T59" fmla="*/ 14371 h 203"/>
                <a:gd name="T60" fmla="*/ 493 w 121"/>
                <a:gd name="T61" fmla="*/ 15620 h 203"/>
                <a:gd name="T62" fmla="*/ 645 w 121"/>
                <a:gd name="T63" fmla="*/ 13887 h 203"/>
                <a:gd name="T64" fmla="*/ 707 w 121"/>
                <a:gd name="T65" fmla="*/ 11754 h 203"/>
                <a:gd name="T66" fmla="*/ 789 w 121"/>
                <a:gd name="T67" fmla="*/ 10575 h 203"/>
                <a:gd name="T68" fmla="*/ 852 w 121"/>
                <a:gd name="T69" fmla="*/ 8748 h 203"/>
                <a:gd name="T70" fmla="*/ 947 w 121"/>
                <a:gd name="T71" fmla="*/ 7165 h 203"/>
                <a:gd name="T72" fmla="*/ 989 w 121"/>
                <a:gd name="T73" fmla="*/ 5276 h 203"/>
                <a:gd name="T74" fmla="*/ 1154 w 121"/>
                <a:gd name="T75" fmla="*/ 4061 h 203"/>
                <a:gd name="T76" fmla="*/ 1179 w 121"/>
                <a:gd name="T77" fmla="*/ 2448 h 203"/>
                <a:gd name="T78" fmla="*/ 1073 w 121"/>
                <a:gd name="T79" fmla="*/ 1825 h 203"/>
                <a:gd name="T80" fmla="*/ 1057 w 121"/>
                <a:gd name="T81" fmla="*/ 0 h 203"/>
                <a:gd name="T82" fmla="*/ 1154 w 121"/>
                <a:gd name="T83" fmla="*/ 0 h 203"/>
                <a:gd name="T84" fmla="*/ 1231 w 121"/>
                <a:gd name="T85" fmla="*/ 2448 h 203"/>
                <a:gd name="T86" fmla="*/ 1260 w 121"/>
                <a:gd name="T87" fmla="*/ 5021 h 203"/>
                <a:gd name="T88" fmla="*/ 1376 w 121"/>
                <a:gd name="T89" fmla="*/ 7165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
                <a:gd name="T136" fmla="*/ 0 h 203"/>
                <a:gd name="T137" fmla="*/ 121 w 121"/>
                <a:gd name="T138" fmla="*/ 203 h 2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round/>
              <a:headEnd/>
              <a:tailEnd/>
            </a:ln>
          </p:spPr>
          <p:txBody>
            <a:bodyPr/>
            <a:lstStyle/>
            <a:p>
              <a:endParaRPr lang="en-US"/>
            </a:p>
          </p:txBody>
        </p:sp>
        <p:sp>
          <p:nvSpPr>
            <p:cNvPr id="38028" name="Freeform 138"/>
            <p:cNvSpPr>
              <a:spLocks/>
            </p:cNvSpPr>
            <p:nvPr/>
          </p:nvSpPr>
          <p:spPr bwMode="auto">
            <a:xfrm>
              <a:off x="2769" y="2408"/>
              <a:ext cx="230" cy="190"/>
            </a:xfrm>
            <a:custGeom>
              <a:avLst/>
              <a:gdLst>
                <a:gd name="T0" fmla="*/ 948 w 206"/>
                <a:gd name="T1" fmla="*/ 5357 h 154"/>
                <a:gd name="T2" fmla="*/ 889 w 206"/>
                <a:gd name="T3" fmla="*/ 4472 h 154"/>
                <a:gd name="T4" fmla="*/ 1162 w 206"/>
                <a:gd name="T5" fmla="*/ 3922 h 154"/>
                <a:gd name="T6" fmla="*/ 1319 w 206"/>
                <a:gd name="T7" fmla="*/ 2105 h 154"/>
                <a:gd name="T8" fmla="*/ 1473 w 206"/>
                <a:gd name="T9" fmla="*/ 392 h 154"/>
                <a:gd name="T10" fmla="*/ 1665 w 206"/>
                <a:gd name="T11" fmla="*/ 0 h 154"/>
                <a:gd name="T12" fmla="*/ 1733 w 206"/>
                <a:gd name="T13" fmla="*/ 1519 h 154"/>
                <a:gd name="T14" fmla="*/ 1850 w 206"/>
                <a:gd name="T15" fmla="*/ 2759 h 154"/>
                <a:gd name="T16" fmla="*/ 1801 w 206"/>
                <a:gd name="T17" fmla="*/ 4839 h 154"/>
                <a:gd name="T18" fmla="*/ 1943 w 206"/>
                <a:gd name="T19" fmla="*/ 5357 h 154"/>
                <a:gd name="T20" fmla="*/ 1963 w 206"/>
                <a:gd name="T21" fmla="*/ 6017 h 154"/>
                <a:gd name="T22" fmla="*/ 2148 w 206"/>
                <a:gd name="T23" fmla="*/ 7118 h 154"/>
                <a:gd name="T24" fmla="*/ 2170 w 206"/>
                <a:gd name="T25" fmla="*/ 8024 h 154"/>
                <a:gd name="T26" fmla="*/ 2383 w 206"/>
                <a:gd name="T27" fmla="*/ 9731 h 154"/>
                <a:gd name="T28" fmla="*/ 2447 w 206"/>
                <a:gd name="T29" fmla="*/ 11078 h 154"/>
                <a:gd name="T30" fmla="*/ 2576 w 206"/>
                <a:gd name="T31" fmla="*/ 12559 h 154"/>
                <a:gd name="T32" fmla="*/ 2597 w 206"/>
                <a:gd name="T33" fmla="*/ 13031 h 154"/>
                <a:gd name="T34" fmla="*/ 2492 w 206"/>
                <a:gd name="T35" fmla="*/ 12783 h 154"/>
                <a:gd name="T36" fmla="*/ 2342 w 206"/>
                <a:gd name="T37" fmla="*/ 12783 h 154"/>
                <a:gd name="T38" fmla="*/ 2170 w 206"/>
                <a:gd name="T39" fmla="*/ 12559 h 154"/>
                <a:gd name="T40" fmla="*/ 2098 w 206"/>
                <a:gd name="T41" fmla="*/ 13427 h 154"/>
                <a:gd name="T42" fmla="*/ 1963 w 206"/>
                <a:gd name="T43" fmla="*/ 13427 h 154"/>
                <a:gd name="T44" fmla="*/ 1758 w 206"/>
                <a:gd name="T45" fmla="*/ 13942 h 154"/>
                <a:gd name="T46" fmla="*/ 1665 w 206"/>
                <a:gd name="T47" fmla="*/ 13668 h 154"/>
                <a:gd name="T48" fmla="*/ 1578 w 206"/>
                <a:gd name="T49" fmla="*/ 15165 h 154"/>
                <a:gd name="T50" fmla="*/ 1395 w 206"/>
                <a:gd name="T51" fmla="*/ 14503 h 154"/>
                <a:gd name="T52" fmla="*/ 1190 w 206"/>
                <a:gd name="T53" fmla="*/ 13942 h 154"/>
                <a:gd name="T54" fmla="*/ 987 w 206"/>
                <a:gd name="T55" fmla="*/ 12783 h 154"/>
                <a:gd name="T56" fmla="*/ 849 w 206"/>
                <a:gd name="T57" fmla="*/ 14813 h 154"/>
                <a:gd name="T58" fmla="*/ 849 w 206"/>
                <a:gd name="T59" fmla="*/ 16609 h 154"/>
                <a:gd name="T60" fmla="*/ 686 w 206"/>
                <a:gd name="T61" fmla="*/ 16218 h 154"/>
                <a:gd name="T62" fmla="*/ 547 w 206"/>
                <a:gd name="T63" fmla="*/ 16218 h 154"/>
                <a:gd name="T64" fmla="*/ 411 w 206"/>
                <a:gd name="T65" fmla="*/ 16917 h 154"/>
                <a:gd name="T66" fmla="*/ 366 w 206"/>
                <a:gd name="T67" fmla="*/ 19307 h 154"/>
                <a:gd name="T68" fmla="*/ 296 w 206"/>
                <a:gd name="T69" fmla="*/ 17201 h 154"/>
                <a:gd name="T70" fmla="*/ 211 w 206"/>
                <a:gd name="T71" fmla="*/ 15771 h 154"/>
                <a:gd name="T72" fmla="*/ 87 w 206"/>
                <a:gd name="T73" fmla="*/ 14317 h 154"/>
                <a:gd name="T74" fmla="*/ 0 w 206"/>
                <a:gd name="T75" fmla="*/ 11300 h 154"/>
                <a:gd name="T76" fmla="*/ 121 w 206"/>
                <a:gd name="T77" fmla="*/ 9216 h 154"/>
                <a:gd name="T78" fmla="*/ 211 w 206"/>
                <a:gd name="T79" fmla="*/ 7424 h 154"/>
                <a:gd name="T80" fmla="*/ 396 w 206"/>
                <a:gd name="T81" fmla="*/ 6939 h 154"/>
                <a:gd name="T82" fmla="*/ 457 w 206"/>
                <a:gd name="T83" fmla="*/ 7118 h 154"/>
                <a:gd name="T84" fmla="*/ 547 w 206"/>
                <a:gd name="T85" fmla="*/ 6939 h 154"/>
                <a:gd name="T86" fmla="*/ 849 w 206"/>
                <a:gd name="T87" fmla="*/ 6260 h 154"/>
                <a:gd name="T88" fmla="*/ 948 w 206"/>
                <a:gd name="T89" fmla="*/ 5357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6"/>
                <a:gd name="T136" fmla="*/ 0 h 154"/>
                <a:gd name="T137" fmla="*/ 206 w 206"/>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round/>
              <a:headEnd/>
              <a:tailEnd/>
            </a:ln>
          </p:spPr>
          <p:txBody>
            <a:bodyPr/>
            <a:lstStyle/>
            <a:p>
              <a:endParaRPr lang="en-US"/>
            </a:p>
          </p:txBody>
        </p:sp>
        <p:sp>
          <p:nvSpPr>
            <p:cNvPr id="38029" name="Freeform 139"/>
            <p:cNvSpPr>
              <a:spLocks/>
            </p:cNvSpPr>
            <p:nvPr/>
          </p:nvSpPr>
          <p:spPr bwMode="auto">
            <a:xfrm>
              <a:off x="2223" y="2343"/>
              <a:ext cx="48" cy="15"/>
            </a:xfrm>
            <a:custGeom>
              <a:avLst/>
              <a:gdLst>
                <a:gd name="T0" fmla="*/ 2 w 44"/>
                <a:gd name="T1" fmla="*/ 889 h 12"/>
                <a:gd name="T2" fmla="*/ 0 w 44"/>
                <a:gd name="T3" fmla="*/ 2054 h 12"/>
                <a:gd name="T4" fmla="*/ 75 w 44"/>
                <a:gd name="T5" fmla="*/ 1124 h 12"/>
                <a:gd name="T6" fmla="*/ 166 w 44"/>
                <a:gd name="T7" fmla="*/ 889 h 12"/>
                <a:gd name="T8" fmla="*/ 324 w 44"/>
                <a:gd name="T9" fmla="*/ 1124 h 12"/>
                <a:gd name="T10" fmla="*/ 311 w 44"/>
                <a:gd name="T11" fmla="*/ 889 h 12"/>
                <a:gd name="T12" fmla="*/ 152 w 44"/>
                <a:gd name="T13" fmla="*/ 0 h 12"/>
                <a:gd name="T14" fmla="*/ 152 w 44"/>
                <a:gd name="T15" fmla="*/ 889 h 12"/>
                <a:gd name="T16" fmla="*/ 4 w 44"/>
                <a:gd name="T17" fmla="*/ 889 h 12"/>
                <a:gd name="T18" fmla="*/ 4 w 44"/>
                <a:gd name="T19" fmla="*/ 889 h 12"/>
                <a:gd name="T20" fmla="*/ 136 w 44"/>
                <a:gd name="T21" fmla="*/ 889 h 12"/>
                <a:gd name="T22" fmla="*/ 63 w 44"/>
                <a:gd name="T23" fmla="*/ 1736 h 12"/>
                <a:gd name="T24" fmla="*/ 2 w 44"/>
                <a:gd name="T25" fmla="*/ 889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12"/>
                <a:gd name="T41" fmla="*/ 44 w 4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round/>
              <a:headEnd/>
              <a:tailEnd/>
            </a:ln>
          </p:spPr>
          <p:txBody>
            <a:bodyPr/>
            <a:lstStyle/>
            <a:p>
              <a:endParaRPr lang="en-US"/>
            </a:p>
          </p:txBody>
        </p:sp>
        <p:sp>
          <p:nvSpPr>
            <p:cNvPr id="38030" name="Freeform 140"/>
            <p:cNvSpPr>
              <a:spLocks/>
            </p:cNvSpPr>
            <p:nvPr/>
          </p:nvSpPr>
          <p:spPr bwMode="auto">
            <a:xfrm>
              <a:off x="2459" y="2403"/>
              <a:ext cx="77" cy="139"/>
            </a:xfrm>
            <a:custGeom>
              <a:avLst/>
              <a:gdLst>
                <a:gd name="T0" fmla="*/ 760 w 69"/>
                <a:gd name="T1" fmla="*/ 11185 h 113"/>
                <a:gd name="T2" fmla="*/ 615 w 69"/>
                <a:gd name="T3" fmla="*/ 11619 h 113"/>
                <a:gd name="T4" fmla="*/ 464 w 69"/>
                <a:gd name="T5" fmla="*/ 12141 h 113"/>
                <a:gd name="T6" fmla="*/ 319 w 69"/>
                <a:gd name="T7" fmla="*/ 12647 h 113"/>
                <a:gd name="T8" fmla="*/ 205 w 69"/>
                <a:gd name="T9" fmla="*/ 13174 h 113"/>
                <a:gd name="T10" fmla="*/ 0 w 69"/>
                <a:gd name="T11" fmla="*/ 12647 h 113"/>
                <a:gd name="T12" fmla="*/ 69 w 69"/>
                <a:gd name="T13" fmla="*/ 12141 h 113"/>
                <a:gd name="T14" fmla="*/ 3 w 69"/>
                <a:gd name="T15" fmla="*/ 10395 h 113"/>
                <a:gd name="T16" fmla="*/ 0 w 69"/>
                <a:gd name="T17" fmla="*/ 9093 h 113"/>
                <a:gd name="T18" fmla="*/ 69 w 69"/>
                <a:gd name="T19" fmla="*/ 7372 h 113"/>
                <a:gd name="T20" fmla="*/ 148 w 69"/>
                <a:gd name="T21" fmla="*/ 6089 h 113"/>
                <a:gd name="T22" fmla="*/ 96 w 69"/>
                <a:gd name="T23" fmla="*/ 3271 h 113"/>
                <a:gd name="T24" fmla="*/ 96 w 69"/>
                <a:gd name="T25" fmla="*/ 1941 h 113"/>
                <a:gd name="T26" fmla="*/ 69 w 69"/>
                <a:gd name="T27" fmla="*/ 2 h 113"/>
                <a:gd name="T28" fmla="*/ 295 w 69"/>
                <a:gd name="T29" fmla="*/ 2 h 113"/>
                <a:gd name="T30" fmla="*/ 547 w 69"/>
                <a:gd name="T31" fmla="*/ 0 h 113"/>
                <a:gd name="T32" fmla="*/ 610 w 69"/>
                <a:gd name="T33" fmla="*/ 0 h 113"/>
                <a:gd name="T34" fmla="*/ 615 w 69"/>
                <a:gd name="T35" fmla="*/ 476 h 113"/>
                <a:gd name="T36" fmla="*/ 710 w 69"/>
                <a:gd name="T37" fmla="*/ 2498 h 113"/>
                <a:gd name="T38" fmla="*/ 710 w 69"/>
                <a:gd name="T39" fmla="*/ 3271 h 113"/>
                <a:gd name="T40" fmla="*/ 710 w 69"/>
                <a:gd name="T41" fmla="*/ 4950 h 113"/>
                <a:gd name="T42" fmla="*/ 760 w 69"/>
                <a:gd name="T43" fmla="*/ 6308 h 113"/>
                <a:gd name="T44" fmla="*/ 760 w 69"/>
                <a:gd name="T45" fmla="*/ 7759 h 113"/>
                <a:gd name="T46" fmla="*/ 760 w 69"/>
                <a:gd name="T47" fmla="*/ 9340 h 113"/>
                <a:gd name="T48" fmla="*/ 855 w 69"/>
                <a:gd name="T49" fmla="*/ 10395 h 113"/>
                <a:gd name="T50" fmla="*/ 760 w 69"/>
                <a:gd name="T51" fmla="*/ 11040 h 113"/>
                <a:gd name="T52" fmla="*/ 683 w 69"/>
                <a:gd name="T53" fmla="*/ 10395 h 113"/>
                <a:gd name="T54" fmla="*/ 760 w 69"/>
                <a:gd name="T55" fmla="*/ 11185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9"/>
                <a:gd name="T85" fmla="*/ 0 h 113"/>
                <a:gd name="T86" fmla="*/ 69 w 69"/>
                <a:gd name="T87" fmla="*/ 113 h 1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round/>
              <a:headEnd/>
              <a:tailEnd/>
            </a:ln>
          </p:spPr>
          <p:txBody>
            <a:bodyPr/>
            <a:lstStyle/>
            <a:p>
              <a:endParaRPr lang="en-US"/>
            </a:p>
          </p:txBody>
        </p:sp>
        <p:sp>
          <p:nvSpPr>
            <p:cNvPr id="38031" name="Freeform 141"/>
            <p:cNvSpPr>
              <a:spLocks/>
            </p:cNvSpPr>
            <p:nvPr/>
          </p:nvSpPr>
          <p:spPr bwMode="auto">
            <a:xfrm>
              <a:off x="2252" y="2366"/>
              <a:ext cx="128" cy="120"/>
            </a:xfrm>
            <a:custGeom>
              <a:avLst/>
              <a:gdLst>
                <a:gd name="T0" fmla="*/ 1223 w 115"/>
                <a:gd name="T1" fmla="*/ 3291 h 97"/>
                <a:gd name="T2" fmla="*/ 1187 w 115"/>
                <a:gd name="T3" fmla="*/ 3903 h 97"/>
                <a:gd name="T4" fmla="*/ 1223 w 115"/>
                <a:gd name="T5" fmla="*/ 3903 h 97"/>
                <a:gd name="T6" fmla="*/ 1313 w 115"/>
                <a:gd name="T7" fmla="*/ 5973 h 97"/>
                <a:gd name="T8" fmla="*/ 1272 w 115"/>
                <a:gd name="T9" fmla="*/ 7793 h 97"/>
                <a:gd name="T10" fmla="*/ 1330 w 115"/>
                <a:gd name="T11" fmla="*/ 8334 h 97"/>
                <a:gd name="T12" fmla="*/ 1330 w 115"/>
                <a:gd name="T13" fmla="*/ 8848 h 97"/>
                <a:gd name="T14" fmla="*/ 1347 w 115"/>
                <a:gd name="T15" fmla="*/ 9534 h 97"/>
                <a:gd name="T16" fmla="*/ 1330 w 115"/>
                <a:gd name="T17" fmla="*/ 10132 h 97"/>
                <a:gd name="T18" fmla="*/ 1272 w 115"/>
                <a:gd name="T19" fmla="*/ 10366 h 97"/>
                <a:gd name="T20" fmla="*/ 1272 w 115"/>
                <a:gd name="T21" fmla="*/ 11308 h 97"/>
                <a:gd name="T22" fmla="*/ 1223 w 115"/>
                <a:gd name="T23" fmla="*/ 12262 h 97"/>
                <a:gd name="T24" fmla="*/ 1223 w 115"/>
                <a:gd name="T25" fmla="*/ 12262 h 97"/>
                <a:gd name="T26" fmla="*/ 1154 w 115"/>
                <a:gd name="T27" fmla="*/ 12262 h 97"/>
                <a:gd name="T28" fmla="*/ 1084 w 115"/>
                <a:gd name="T29" fmla="*/ 12864 h 97"/>
                <a:gd name="T30" fmla="*/ 1037 w 115"/>
                <a:gd name="T31" fmla="*/ 12755 h 97"/>
                <a:gd name="T32" fmla="*/ 1000 w 115"/>
                <a:gd name="T33" fmla="*/ 10132 h 97"/>
                <a:gd name="T34" fmla="*/ 875 w 115"/>
                <a:gd name="T35" fmla="*/ 10132 h 97"/>
                <a:gd name="T36" fmla="*/ 807 w 115"/>
                <a:gd name="T37" fmla="*/ 10366 h 97"/>
                <a:gd name="T38" fmla="*/ 830 w 115"/>
                <a:gd name="T39" fmla="*/ 8602 h 97"/>
                <a:gd name="T40" fmla="*/ 725 w 115"/>
                <a:gd name="T41" fmla="*/ 6244 h 97"/>
                <a:gd name="T42" fmla="*/ 481 w 115"/>
                <a:gd name="T43" fmla="*/ 7372 h 97"/>
                <a:gd name="T44" fmla="*/ 325 w 115"/>
                <a:gd name="T45" fmla="*/ 8848 h 97"/>
                <a:gd name="T46" fmla="*/ 314 w 115"/>
                <a:gd name="T47" fmla="*/ 7793 h 97"/>
                <a:gd name="T48" fmla="*/ 253 w 115"/>
                <a:gd name="T49" fmla="*/ 7707 h 97"/>
                <a:gd name="T50" fmla="*/ 253 w 115"/>
                <a:gd name="T51" fmla="*/ 6953 h 97"/>
                <a:gd name="T52" fmla="*/ 166 w 115"/>
                <a:gd name="T53" fmla="*/ 6244 h 97"/>
                <a:gd name="T54" fmla="*/ 78 w 115"/>
                <a:gd name="T55" fmla="*/ 5047 h 97"/>
                <a:gd name="T56" fmla="*/ 78 w 115"/>
                <a:gd name="T57" fmla="*/ 4828 h 97"/>
                <a:gd name="T58" fmla="*/ 78 w 115"/>
                <a:gd name="T59" fmla="*/ 4828 h 97"/>
                <a:gd name="T60" fmla="*/ 4 w 115"/>
                <a:gd name="T61" fmla="*/ 4080 h 97"/>
                <a:gd name="T62" fmla="*/ 0 w 115"/>
                <a:gd name="T63" fmla="*/ 4426 h 97"/>
                <a:gd name="T64" fmla="*/ 2 w 115"/>
                <a:gd name="T65" fmla="*/ 4426 h 97"/>
                <a:gd name="T66" fmla="*/ 4 w 115"/>
                <a:gd name="T67" fmla="*/ 3291 h 97"/>
                <a:gd name="T68" fmla="*/ 206 w 115"/>
                <a:gd name="T69" fmla="*/ 2660 h 97"/>
                <a:gd name="T70" fmla="*/ 206 w 115"/>
                <a:gd name="T71" fmla="*/ 1405 h 97"/>
                <a:gd name="T72" fmla="*/ 253 w 115"/>
                <a:gd name="T73" fmla="*/ 0 h 97"/>
                <a:gd name="T74" fmla="*/ 403 w 115"/>
                <a:gd name="T75" fmla="*/ 632 h 97"/>
                <a:gd name="T76" fmla="*/ 662 w 115"/>
                <a:gd name="T77" fmla="*/ 632 h 97"/>
                <a:gd name="T78" fmla="*/ 662 w 115"/>
                <a:gd name="T79" fmla="*/ 1405 h 97"/>
                <a:gd name="T80" fmla="*/ 768 w 115"/>
                <a:gd name="T81" fmla="*/ 1405 h 97"/>
                <a:gd name="T82" fmla="*/ 830 w 115"/>
                <a:gd name="T83" fmla="*/ 1738 h 97"/>
                <a:gd name="T84" fmla="*/ 932 w 115"/>
                <a:gd name="T85" fmla="*/ 1738 h 97"/>
                <a:gd name="T86" fmla="*/ 1037 w 115"/>
                <a:gd name="T87" fmla="*/ 967 h 97"/>
                <a:gd name="T88" fmla="*/ 1084 w 115"/>
                <a:gd name="T89" fmla="*/ 632 h 97"/>
                <a:gd name="T90" fmla="*/ 1143 w 115"/>
                <a:gd name="T91" fmla="*/ 2660 h 97"/>
                <a:gd name="T92" fmla="*/ 1223 w 115"/>
                <a:gd name="T93" fmla="*/ 3291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5"/>
                <a:gd name="T142" fmla="*/ 0 h 97"/>
                <a:gd name="T143" fmla="*/ 115 w 115"/>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round/>
              <a:headEnd/>
              <a:tailEnd/>
            </a:ln>
          </p:spPr>
          <p:txBody>
            <a:bodyPr/>
            <a:lstStyle/>
            <a:p>
              <a:endParaRPr lang="en-US"/>
            </a:p>
          </p:txBody>
        </p:sp>
        <p:sp>
          <p:nvSpPr>
            <p:cNvPr id="38032" name="Freeform 142"/>
            <p:cNvSpPr>
              <a:spLocks/>
            </p:cNvSpPr>
            <p:nvPr/>
          </p:nvSpPr>
          <p:spPr bwMode="auto">
            <a:xfrm>
              <a:off x="2223" y="2366"/>
              <a:ext cx="51" cy="42"/>
            </a:xfrm>
            <a:custGeom>
              <a:avLst/>
              <a:gdLst>
                <a:gd name="T0" fmla="*/ 149 w 47"/>
                <a:gd name="T1" fmla="*/ 4896 h 33"/>
                <a:gd name="T2" fmla="*/ 137 w 47"/>
                <a:gd name="T3" fmla="*/ 6231 h 33"/>
                <a:gd name="T4" fmla="*/ 168 w 47"/>
                <a:gd name="T5" fmla="*/ 7482 h 33"/>
                <a:gd name="T6" fmla="*/ 182 w 47"/>
                <a:gd name="T7" fmla="*/ 8227 h 33"/>
                <a:gd name="T8" fmla="*/ 197 w 47"/>
                <a:gd name="T9" fmla="*/ 6231 h 33"/>
                <a:gd name="T10" fmla="*/ 290 w 47"/>
                <a:gd name="T11" fmla="*/ 4896 h 33"/>
                <a:gd name="T12" fmla="*/ 290 w 47"/>
                <a:gd name="T13" fmla="*/ 2776 h 33"/>
                <a:gd name="T14" fmla="*/ 313 w 47"/>
                <a:gd name="T15" fmla="*/ 0 h 33"/>
                <a:gd name="T16" fmla="*/ 227 w 47"/>
                <a:gd name="T17" fmla="*/ 831 h 33"/>
                <a:gd name="T18" fmla="*/ 137 w 47"/>
                <a:gd name="T19" fmla="*/ 831 h 33"/>
                <a:gd name="T20" fmla="*/ 0 w 47"/>
                <a:gd name="T21" fmla="*/ 1760 h 33"/>
                <a:gd name="T22" fmla="*/ 59 w 47"/>
                <a:gd name="T23" fmla="*/ 2776 h 33"/>
                <a:gd name="T24" fmla="*/ 50 w 47"/>
                <a:gd name="T25" fmla="*/ 3023 h 33"/>
                <a:gd name="T26" fmla="*/ 88 w 47"/>
                <a:gd name="T27" fmla="*/ 3023 h 33"/>
                <a:gd name="T28" fmla="*/ 69 w 47"/>
                <a:gd name="T29" fmla="*/ 3629 h 33"/>
                <a:gd name="T30" fmla="*/ 149 w 47"/>
                <a:gd name="T31" fmla="*/ 3629 h 33"/>
                <a:gd name="T32" fmla="*/ 182 w 47"/>
                <a:gd name="T33" fmla="*/ 4497 h 33"/>
                <a:gd name="T34" fmla="*/ 122 w 47"/>
                <a:gd name="T35" fmla="*/ 4497 h 33"/>
                <a:gd name="T36" fmla="*/ 149 w 47"/>
                <a:gd name="T37" fmla="*/ 4896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33"/>
                <a:gd name="T59" fmla="*/ 47 w 47"/>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round/>
              <a:headEnd/>
              <a:tailEnd/>
            </a:ln>
          </p:spPr>
          <p:txBody>
            <a:bodyPr/>
            <a:lstStyle/>
            <a:p>
              <a:endParaRPr lang="en-US"/>
            </a:p>
          </p:txBody>
        </p:sp>
        <p:sp>
          <p:nvSpPr>
            <p:cNvPr id="38033" name="Freeform 143"/>
            <p:cNvSpPr>
              <a:spLocks/>
            </p:cNvSpPr>
            <p:nvPr/>
          </p:nvSpPr>
          <p:spPr bwMode="auto">
            <a:xfrm>
              <a:off x="2367" y="2411"/>
              <a:ext cx="106" cy="140"/>
            </a:xfrm>
            <a:custGeom>
              <a:avLst/>
              <a:gdLst>
                <a:gd name="T0" fmla="*/ 849 w 94"/>
                <a:gd name="T1" fmla="*/ 1244 h 113"/>
                <a:gd name="T2" fmla="*/ 709 w 94"/>
                <a:gd name="T3" fmla="*/ 528 h 113"/>
                <a:gd name="T4" fmla="*/ 547 w 94"/>
                <a:gd name="T5" fmla="*/ 1004 h 113"/>
                <a:gd name="T6" fmla="*/ 529 w 94"/>
                <a:gd name="T7" fmla="*/ 0 h 113"/>
                <a:gd name="T8" fmla="*/ 466 w 94"/>
                <a:gd name="T9" fmla="*/ 528 h 113"/>
                <a:gd name="T10" fmla="*/ 328 w 94"/>
                <a:gd name="T11" fmla="*/ 1244 h 113"/>
                <a:gd name="T12" fmla="*/ 179 w 94"/>
                <a:gd name="T13" fmla="*/ 1004 h 113"/>
                <a:gd name="T14" fmla="*/ 111 w 94"/>
                <a:gd name="T15" fmla="*/ 1244 h 113"/>
                <a:gd name="T16" fmla="*/ 77 w 94"/>
                <a:gd name="T17" fmla="*/ 3133 h 113"/>
                <a:gd name="T18" fmla="*/ 141 w 94"/>
                <a:gd name="T19" fmla="*/ 3630 h 113"/>
                <a:gd name="T20" fmla="*/ 141 w 94"/>
                <a:gd name="T21" fmla="*/ 4144 h 113"/>
                <a:gd name="T22" fmla="*/ 179 w 94"/>
                <a:gd name="T23" fmla="*/ 4810 h 113"/>
                <a:gd name="T24" fmla="*/ 141 w 94"/>
                <a:gd name="T25" fmla="*/ 5572 h 113"/>
                <a:gd name="T26" fmla="*/ 77 w 94"/>
                <a:gd name="T27" fmla="*/ 5707 h 113"/>
                <a:gd name="T28" fmla="*/ 77 w 94"/>
                <a:gd name="T29" fmla="*/ 6803 h 113"/>
                <a:gd name="T30" fmla="*/ 0 w 94"/>
                <a:gd name="T31" fmla="*/ 7601 h 113"/>
                <a:gd name="T32" fmla="*/ 0 w 94"/>
                <a:gd name="T33" fmla="*/ 7601 h 113"/>
                <a:gd name="T34" fmla="*/ 0 w 94"/>
                <a:gd name="T35" fmla="*/ 10081 h 113"/>
                <a:gd name="T36" fmla="*/ 0 w 94"/>
                <a:gd name="T37" fmla="*/ 10334 h 113"/>
                <a:gd name="T38" fmla="*/ 141 w 94"/>
                <a:gd name="T39" fmla="*/ 11667 h 113"/>
                <a:gd name="T40" fmla="*/ 257 w 94"/>
                <a:gd name="T41" fmla="*/ 12728 h 113"/>
                <a:gd name="T42" fmla="*/ 228 w 94"/>
                <a:gd name="T43" fmla="*/ 15489 h 113"/>
                <a:gd name="T44" fmla="*/ 529 w 94"/>
                <a:gd name="T45" fmla="*/ 14572 h 113"/>
                <a:gd name="T46" fmla="*/ 857 w 94"/>
                <a:gd name="T47" fmla="*/ 13684 h 113"/>
                <a:gd name="T48" fmla="*/ 763 w 94"/>
                <a:gd name="T49" fmla="*/ 13684 h 113"/>
                <a:gd name="T50" fmla="*/ 1088 w 94"/>
                <a:gd name="T51" fmla="*/ 13684 h 113"/>
                <a:gd name="T52" fmla="*/ 957 w 94"/>
                <a:gd name="T53" fmla="*/ 13684 h 113"/>
                <a:gd name="T54" fmla="*/ 1125 w 94"/>
                <a:gd name="T55" fmla="*/ 13429 h 113"/>
                <a:gd name="T56" fmla="*/ 1269 w 94"/>
                <a:gd name="T57" fmla="*/ 13684 h 113"/>
                <a:gd name="T58" fmla="*/ 1293 w 94"/>
                <a:gd name="T59" fmla="*/ 13921 h 113"/>
                <a:gd name="T60" fmla="*/ 1384 w 94"/>
                <a:gd name="T61" fmla="*/ 13429 h 113"/>
                <a:gd name="T62" fmla="*/ 1348 w 94"/>
                <a:gd name="T63" fmla="*/ 11333 h 113"/>
                <a:gd name="T64" fmla="*/ 1293 w 94"/>
                <a:gd name="T65" fmla="*/ 9764 h 113"/>
                <a:gd name="T66" fmla="*/ 1384 w 94"/>
                <a:gd name="T67" fmla="*/ 7601 h 113"/>
                <a:gd name="T68" fmla="*/ 1486 w 94"/>
                <a:gd name="T69" fmla="*/ 6135 h 113"/>
                <a:gd name="T70" fmla="*/ 1431 w 94"/>
                <a:gd name="T71" fmla="*/ 2930 h 113"/>
                <a:gd name="T72" fmla="*/ 1195 w 94"/>
                <a:gd name="T73" fmla="*/ 1909 h 113"/>
                <a:gd name="T74" fmla="*/ 966 w 94"/>
                <a:gd name="T75" fmla="*/ 2700 h 113"/>
                <a:gd name="T76" fmla="*/ 849 w 94"/>
                <a:gd name="T77" fmla="*/ 1244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4"/>
                <a:gd name="T118" fmla="*/ 0 h 113"/>
                <a:gd name="T119" fmla="*/ 94 w 94"/>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round/>
              <a:headEnd/>
              <a:tailEnd/>
            </a:ln>
          </p:spPr>
          <p:txBody>
            <a:bodyPr/>
            <a:lstStyle/>
            <a:p>
              <a:endParaRPr lang="en-US"/>
            </a:p>
          </p:txBody>
        </p:sp>
        <p:sp>
          <p:nvSpPr>
            <p:cNvPr id="38034" name="Freeform 144"/>
            <p:cNvSpPr>
              <a:spLocks/>
            </p:cNvSpPr>
            <p:nvPr/>
          </p:nvSpPr>
          <p:spPr bwMode="auto">
            <a:xfrm>
              <a:off x="2283" y="2424"/>
              <a:ext cx="53" cy="71"/>
            </a:xfrm>
            <a:custGeom>
              <a:avLst/>
              <a:gdLst>
                <a:gd name="T0" fmla="*/ 759 w 47"/>
                <a:gd name="T1" fmla="*/ 4528 h 57"/>
                <a:gd name="T2" fmla="*/ 629 w 47"/>
                <a:gd name="T3" fmla="*/ 6518 h 57"/>
                <a:gd name="T4" fmla="*/ 529 w 47"/>
                <a:gd name="T5" fmla="*/ 7789 h 57"/>
                <a:gd name="T6" fmla="*/ 466 w 47"/>
                <a:gd name="T7" fmla="*/ 8900 h 57"/>
                <a:gd name="T8" fmla="*/ 202 w 47"/>
                <a:gd name="T9" fmla="*/ 7497 h 57"/>
                <a:gd name="T10" fmla="*/ 228 w 47"/>
                <a:gd name="T11" fmla="*/ 7025 h 57"/>
                <a:gd name="T12" fmla="*/ 202 w 47"/>
                <a:gd name="T13" fmla="*/ 6664 h 57"/>
                <a:gd name="T14" fmla="*/ 0 w 47"/>
                <a:gd name="T15" fmla="*/ 4940 h 57"/>
                <a:gd name="T16" fmla="*/ 87 w 47"/>
                <a:gd name="T17" fmla="*/ 4528 h 57"/>
                <a:gd name="T18" fmla="*/ 0 w 47"/>
                <a:gd name="T19" fmla="*/ 3697 h 57"/>
                <a:gd name="T20" fmla="*/ 87 w 47"/>
                <a:gd name="T21" fmla="*/ 3407 h 57"/>
                <a:gd name="T22" fmla="*/ 0 w 47"/>
                <a:gd name="T23" fmla="*/ 2968 h 57"/>
                <a:gd name="T24" fmla="*/ 202 w 47"/>
                <a:gd name="T25" fmla="*/ 1233 h 57"/>
                <a:gd name="T26" fmla="*/ 529 w 47"/>
                <a:gd name="T27" fmla="*/ 0 h 57"/>
                <a:gd name="T28" fmla="*/ 674 w 47"/>
                <a:gd name="T29" fmla="*/ 2597 h 57"/>
                <a:gd name="T30" fmla="*/ 629 w 47"/>
                <a:gd name="T31" fmla="*/ 4940 h 57"/>
                <a:gd name="T32" fmla="*/ 759 w 47"/>
                <a:gd name="T33" fmla="*/ 4528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57"/>
                <a:gd name="T53" fmla="*/ 47 w 47"/>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round/>
              <a:headEnd/>
              <a:tailEnd/>
            </a:ln>
          </p:spPr>
          <p:txBody>
            <a:bodyPr/>
            <a:lstStyle/>
            <a:p>
              <a:endParaRPr lang="en-US"/>
            </a:p>
          </p:txBody>
        </p:sp>
        <p:sp>
          <p:nvSpPr>
            <p:cNvPr id="38035" name="Freeform 145"/>
            <p:cNvSpPr>
              <a:spLocks/>
            </p:cNvSpPr>
            <p:nvPr/>
          </p:nvSpPr>
          <p:spPr bwMode="auto">
            <a:xfrm>
              <a:off x="2513" y="2403"/>
              <a:ext cx="31" cy="110"/>
            </a:xfrm>
            <a:custGeom>
              <a:avLst/>
              <a:gdLst>
                <a:gd name="T0" fmla="*/ 125 w 28"/>
                <a:gd name="T1" fmla="*/ 2 h 89"/>
                <a:gd name="T2" fmla="*/ 0 w 28"/>
                <a:gd name="T3" fmla="*/ 0 h 89"/>
                <a:gd name="T4" fmla="*/ 2 w 28"/>
                <a:gd name="T5" fmla="*/ 507 h 89"/>
                <a:gd name="T6" fmla="*/ 92 w 28"/>
                <a:gd name="T7" fmla="*/ 2762 h 89"/>
                <a:gd name="T8" fmla="*/ 92 w 28"/>
                <a:gd name="T9" fmla="*/ 3676 h 89"/>
                <a:gd name="T10" fmla="*/ 92 w 28"/>
                <a:gd name="T11" fmla="*/ 5498 h 89"/>
                <a:gd name="T12" fmla="*/ 125 w 28"/>
                <a:gd name="T13" fmla="*/ 7129 h 89"/>
                <a:gd name="T14" fmla="*/ 125 w 28"/>
                <a:gd name="T15" fmla="*/ 8578 h 89"/>
                <a:gd name="T16" fmla="*/ 125 w 28"/>
                <a:gd name="T17" fmla="*/ 10460 h 89"/>
                <a:gd name="T18" fmla="*/ 216 w 28"/>
                <a:gd name="T19" fmla="*/ 11672 h 89"/>
                <a:gd name="T20" fmla="*/ 293 w 28"/>
                <a:gd name="T21" fmla="*/ 11356 h 89"/>
                <a:gd name="T22" fmla="*/ 293 w 28"/>
                <a:gd name="T23" fmla="*/ 9848 h 89"/>
                <a:gd name="T24" fmla="*/ 293 w 28"/>
                <a:gd name="T25" fmla="*/ 7968 h 89"/>
                <a:gd name="T26" fmla="*/ 276 w 28"/>
                <a:gd name="T27" fmla="*/ 6182 h 89"/>
                <a:gd name="T28" fmla="*/ 276 w 28"/>
                <a:gd name="T29" fmla="*/ 4543 h 89"/>
                <a:gd name="T30" fmla="*/ 239 w 28"/>
                <a:gd name="T31" fmla="*/ 2312 h 89"/>
                <a:gd name="T32" fmla="*/ 153 w 28"/>
                <a:gd name="T33" fmla="*/ 1184 h 89"/>
                <a:gd name="T34" fmla="*/ 169 w 28"/>
                <a:gd name="T35" fmla="*/ 2 h 89"/>
                <a:gd name="T36" fmla="*/ 125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89"/>
                <a:gd name="T59" fmla="*/ 28 w 28"/>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round/>
              <a:headEnd/>
              <a:tailEnd/>
            </a:ln>
          </p:spPr>
          <p:txBody>
            <a:bodyPr/>
            <a:lstStyle/>
            <a:p>
              <a:endParaRPr lang="en-US"/>
            </a:p>
          </p:txBody>
        </p:sp>
        <p:sp>
          <p:nvSpPr>
            <p:cNvPr id="38036" name="Freeform 146"/>
            <p:cNvSpPr>
              <a:spLocks/>
            </p:cNvSpPr>
            <p:nvPr/>
          </p:nvSpPr>
          <p:spPr bwMode="auto">
            <a:xfrm>
              <a:off x="2367" y="1831"/>
              <a:ext cx="355" cy="396"/>
            </a:xfrm>
            <a:custGeom>
              <a:avLst/>
              <a:gdLst>
                <a:gd name="T0" fmla="*/ 0 w 317"/>
                <a:gd name="T1" fmla="*/ 23758 h 319"/>
                <a:gd name="T2" fmla="*/ 190 w 317"/>
                <a:gd name="T3" fmla="*/ 26354 h 319"/>
                <a:gd name="T4" fmla="*/ 619 w 317"/>
                <a:gd name="T5" fmla="*/ 29411 h 319"/>
                <a:gd name="T6" fmla="*/ 973 w 317"/>
                <a:gd name="T7" fmla="*/ 32229 h 319"/>
                <a:gd name="T8" fmla="*/ 1234 w 317"/>
                <a:gd name="T9" fmla="*/ 34782 h 319"/>
                <a:gd name="T10" fmla="*/ 1587 w 317"/>
                <a:gd name="T11" fmla="*/ 36937 h 319"/>
                <a:gd name="T12" fmla="*/ 1879 w 317"/>
                <a:gd name="T13" fmla="*/ 39558 h 319"/>
                <a:gd name="T14" fmla="*/ 2039 w 317"/>
                <a:gd name="T15" fmla="*/ 41614 h 319"/>
                <a:gd name="T16" fmla="*/ 2410 w 317"/>
                <a:gd name="T17" fmla="*/ 43858 h 319"/>
                <a:gd name="T18" fmla="*/ 2687 w 317"/>
                <a:gd name="T19" fmla="*/ 46092 h 319"/>
                <a:gd name="T20" fmla="*/ 3009 w 317"/>
                <a:gd name="T21" fmla="*/ 45041 h 319"/>
                <a:gd name="T22" fmla="*/ 3355 w 317"/>
                <a:gd name="T23" fmla="*/ 41614 h 319"/>
                <a:gd name="T24" fmla="*/ 3791 w 317"/>
                <a:gd name="T25" fmla="*/ 38114 h 319"/>
                <a:gd name="T26" fmla="*/ 4290 w 317"/>
                <a:gd name="T27" fmla="*/ 34782 h 319"/>
                <a:gd name="T28" fmla="*/ 3953 w 317"/>
                <a:gd name="T29" fmla="*/ 32229 h 319"/>
                <a:gd name="T30" fmla="*/ 3721 w 317"/>
                <a:gd name="T31" fmla="*/ 27946 h 319"/>
                <a:gd name="T32" fmla="*/ 3831 w 317"/>
                <a:gd name="T33" fmla="*/ 23758 h 319"/>
                <a:gd name="T34" fmla="*/ 3721 w 317"/>
                <a:gd name="T35" fmla="*/ 17926 h 319"/>
                <a:gd name="T36" fmla="*/ 3683 w 317"/>
                <a:gd name="T37" fmla="*/ 15036 h 319"/>
                <a:gd name="T38" fmla="*/ 3476 w 317"/>
                <a:gd name="T39" fmla="*/ 10593 h 319"/>
                <a:gd name="T40" fmla="*/ 3383 w 317"/>
                <a:gd name="T41" fmla="*/ 6080 h 319"/>
                <a:gd name="T42" fmla="*/ 3476 w 317"/>
                <a:gd name="T43" fmla="*/ 1035 h 319"/>
                <a:gd name="T44" fmla="*/ 3187 w 317"/>
                <a:gd name="T45" fmla="*/ 0 h 319"/>
                <a:gd name="T46" fmla="*/ 2812 w 317"/>
                <a:gd name="T47" fmla="*/ 541 h 319"/>
                <a:gd name="T48" fmla="*/ 2356 w 317"/>
                <a:gd name="T49" fmla="*/ 541 h 319"/>
                <a:gd name="T50" fmla="*/ 1809 w 317"/>
                <a:gd name="T51" fmla="*/ 2273 h 319"/>
                <a:gd name="T52" fmla="*/ 1531 w 317"/>
                <a:gd name="T53" fmla="*/ 4047 h 319"/>
                <a:gd name="T54" fmla="*/ 1417 w 317"/>
                <a:gd name="T55" fmla="*/ 5364 h 319"/>
                <a:gd name="T56" fmla="*/ 1427 w 317"/>
                <a:gd name="T57" fmla="*/ 9087 h 319"/>
                <a:gd name="T58" fmla="*/ 1531 w 317"/>
                <a:gd name="T59" fmla="*/ 12410 h 319"/>
                <a:gd name="T60" fmla="*/ 1046 w 317"/>
                <a:gd name="T61" fmla="*/ 13578 h 319"/>
                <a:gd name="T62" fmla="*/ 901 w 317"/>
                <a:gd name="T63" fmla="*/ 15985 h 319"/>
                <a:gd name="T64" fmla="*/ 573 w 317"/>
                <a:gd name="T65" fmla="*/ 17926 h 319"/>
                <a:gd name="T66" fmla="*/ 213 w 317"/>
                <a:gd name="T67" fmla="*/ 19758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7"/>
                <a:gd name="T103" fmla="*/ 0 h 319"/>
                <a:gd name="T104" fmla="*/ 317 w 317"/>
                <a:gd name="T105" fmla="*/ 319 h 3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round/>
              <a:headEnd/>
              <a:tailEnd/>
            </a:ln>
          </p:spPr>
          <p:txBody>
            <a:bodyPr/>
            <a:lstStyle/>
            <a:p>
              <a:endParaRPr lang="en-US"/>
            </a:p>
          </p:txBody>
        </p:sp>
        <p:sp>
          <p:nvSpPr>
            <p:cNvPr id="38037" name="Freeform 147"/>
            <p:cNvSpPr>
              <a:spLocks/>
            </p:cNvSpPr>
            <p:nvPr/>
          </p:nvSpPr>
          <p:spPr bwMode="auto">
            <a:xfrm>
              <a:off x="2271" y="2010"/>
              <a:ext cx="12" cy="11"/>
            </a:xfrm>
            <a:custGeom>
              <a:avLst/>
              <a:gdLst>
                <a:gd name="T0" fmla="*/ 642 w 10"/>
                <a:gd name="T1" fmla="*/ 0 h 9"/>
                <a:gd name="T2" fmla="*/ 642 w 10"/>
                <a:gd name="T3" fmla="*/ 721 h 9"/>
                <a:gd name="T4" fmla="*/ 0 w 10"/>
                <a:gd name="T5" fmla="*/ 881 h 9"/>
                <a:gd name="T6" fmla="*/ 642 w 10"/>
                <a:gd name="T7" fmla="*/ 0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10" y="0"/>
                  </a:moveTo>
                  <a:lnTo>
                    <a:pt x="10" y="7"/>
                  </a:lnTo>
                  <a:lnTo>
                    <a:pt x="0" y="9"/>
                  </a:lnTo>
                  <a:lnTo>
                    <a:pt x="10" y="0"/>
                  </a:lnTo>
                  <a:close/>
                </a:path>
              </a:pathLst>
            </a:custGeom>
            <a:solidFill>
              <a:srgbClr val="E1E1E1"/>
            </a:solidFill>
            <a:ln w="3175">
              <a:solidFill>
                <a:srgbClr val="000000"/>
              </a:solidFill>
              <a:round/>
              <a:headEnd/>
              <a:tailEnd/>
            </a:ln>
          </p:spPr>
          <p:txBody>
            <a:bodyPr/>
            <a:lstStyle/>
            <a:p>
              <a:endParaRPr lang="en-US"/>
            </a:p>
          </p:txBody>
        </p:sp>
        <p:sp>
          <p:nvSpPr>
            <p:cNvPr id="38038" name="Freeform 148"/>
            <p:cNvSpPr>
              <a:spLocks/>
            </p:cNvSpPr>
            <p:nvPr/>
          </p:nvSpPr>
          <p:spPr bwMode="auto">
            <a:xfrm>
              <a:off x="2232" y="2019"/>
              <a:ext cx="9" cy="9"/>
            </a:xfrm>
            <a:custGeom>
              <a:avLst/>
              <a:gdLst>
                <a:gd name="T0" fmla="*/ 2217 w 7"/>
                <a:gd name="T1" fmla="*/ 0 h 7"/>
                <a:gd name="T2" fmla="*/ 0 w 7"/>
                <a:gd name="T3" fmla="*/ 2217 h 7"/>
                <a:gd name="T4" fmla="*/ 0 w 7"/>
                <a:gd name="T5" fmla="*/ 729 h 7"/>
                <a:gd name="T6" fmla="*/ 2217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0"/>
                  </a:moveTo>
                  <a:lnTo>
                    <a:pt x="0" y="7"/>
                  </a:lnTo>
                  <a:lnTo>
                    <a:pt x="0" y="2"/>
                  </a:lnTo>
                  <a:lnTo>
                    <a:pt x="7" y="0"/>
                  </a:lnTo>
                  <a:close/>
                </a:path>
              </a:pathLst>
            </a:custGeom>
            <a:solidFill>
              <a:srgbClr val="E1E1E1"/>
            </a:solidFill>
            <a:ln w="3175">
              <a:solidFill>
                <a:srgbClr val="000000"/>
              </a:solidFill>
              <a:round/>
              <a:headEnd/>
              <a:tailEnd/>
            </a:ln>
          </p:spPr>
          <p:txBody>
            <a:bodyPr/>
            <a:lstStyle/>
            <a:p>
              <a:endParaRPr lang="en-US"/>
            </a:p>
          </p:txBody>
        </p:sp>
        <p:sp>
          <p:nvSpPr>
            <p:cNvPr id="38039" name="Freeform 149"/>
            <p:cNvSpPr>
              <a:spLocks/>
            </p:cNvSpPr>
            <p:nvPr/>
          </p:nvSpPr>
          <p:spPr bwMode="auto">
            <a:xfrm>
              <a:off x="2245" y="2030"/>
              <a:ext cx="9" cy="4"/>
            </a:xfrm>
            <a:custGeom>
              <a:avLst/>
              <a:gdLst>
                <a:gd name="T0" fmla="*/ 2217 w 7"/>
                <a:gd name="T1" fmla="*/ 0 h 3"/>
                <a:gd name="T2" fmla="*/ 2217 w 7"/>
                <a:gd name="T3" fmla="*/ 2069 h 3"/>
                <a:gd name="T4" fmla="*/ 0 w 7"/>
                <a:gd name="T5" fmla="*/ 0 h 3"/>
                <a:gd name="T6" fmla="*/ 2217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7" y="0"/>
                  </a:moveTo>
                  <a:lnTo>
                    <a:pt x="7" y="3"/>
                  </a:lnTo>
                  <a:lnTo>
                    <a:pt x="0" y="0"/>
                  </a:lnTo>
                  <a:lnTo>
                    <a:pt x="7" y="0"/>
                  </a:lnTo>
                  <a:close/>
                </a:path>
              </a:pathLst>
            </a:custGeom>
            <a:solidFill>
              <a:srgbClr val="E1E1E1"/>
            </a:solidFill>
            <a:ln w="3175">
              <a:solidFill>
                <a:srgbClr val="000000"/>
              </a:solidFill>
              <a:round/>
              <a:headEnd/>
              <a:tailEnd/>
            </a:ln>
          </p:spPr>
          <p:txBody>
            <a:bodyPr/>
            <a:lstStyle/>
            <a:p>
              <a:endParaRPr lang="en-US"/>
            </a:p>
          </p:txBody>
        </p:sp>
        <p:sp>
          <p:nvSpPr>
            <p:cNvPr id="38040" name="Freeform 150"/>
            <p:cNvSpPr>
              <a:spLocks/>
            </p:cNvSpPr>
            <p:nvPr/>
          </p:nvSpPr>
          <p:spPr bwMode="auto">
            <a:xfrm>
              <a:off x="2283" y="2001"/>
              <a:ext cx="5" cy="3"/>
            </a:xfrm>
            <a:custGeom>
              <a:avLst/>
              <a:gdLst>
                <a:gd name="T0" fmla="*/ 5 w 5"/>
                <a:gd name="T1" fmla="*/ 18359 h 2"/>
                <a:gd name="T2" fmla="*/ 5 w 5"/>
                <a:gd name="T3" fmla="*/ 0 h 2"/>
                <a:gd name="T4" fmla="*/ 0 w 5"/>
                <a:gd name="T5" fmla="*/ 18359 h 2"/>
                <a:gd name="T6" fmla="*/ 5 w 5"/>
                <a:gd name="T7" fmla="*/ 18359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2"/>
                  </a:moveTo>
                  <a:lnTo>
                    <a:pt x="5" y="0"/>
                  </a:lnTo>
                  <a:lnTo>
                    <a:pt x="0" y="2"/>
                  </a:lnTo>
                  <a:lnTo>
                    <a:pt x="5" y="2"/>
                  </a:lnTo>
                  <a:close/>
                </a:path>
              </a:pathLst>
            </a:custGeom>
            <a:solidFill>
              <a:srgbClr val="E1E1E1"/>
            </a:solidFill>
            <a:ln w="3175">
              <a:solidFill>
                <a:srgbClr val="000000"/>
              </a:solidFill>
              <a:round/>
              <a:headEnd/>
              <a:tailEnd/>
            </a:ln>
          </p:spPr>
          <p:txBody>
            <a:bodyPr/>
            <a:lstStyle/>
            <a:p>
              <a:endParaRPr lang="en-US"/>
            </a:p>
          </p:txBody>
        </p:sp>
        <p:sp>
          <p:nvSpPr>
            <p:cNvPr id="38041" name="Freeform 151"/>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3"/>
                  </a:moveTo>
                  <a:lnTo>
                    <a:pt x="2" y="3"/>
                  </a:lnTo>
                  <a:lnTo>
                    <a:pt x="0" y="0"/>
                  </a:lnTo>
                  <a:lnTo>
                    <a:pt x="4" y="3"/>
                  </a:lnTo>
                  <a:close/>
                </a:path>
              </a:pathLst>
            </a:custGeom>
            <a:solidFill>
              <a:srgbClr val="E1E1E1"/>
            </a:solidFill>
            <a:ln w="3175">
              <a:solidFill>
                <a:srgbClr val="000000"/>
              </a:solidFill>
              <a:round/>
              <a:headEnd/>
              <a:tailEnd/>
            </a:ln>
          </p:spPr>
          <p:txBody>
            <a:bodyPr/>
            <a:lstStyle/>
            <a:p>
              <a:endParaRPr lang="en-US"/>
            </a:p>
          </p:txBody>
        </p:sp>
        <p:sp>
          <p:nvSpPr>
            <p:cNvPr id="38042" name="Freeform 152"/>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C0C0C0"/>
            </a:solidFill>
            <a:ln w="3175">
              <a:solidFill>
                <a:srgbClr val="000000"/>
              </a:solidFill>
              <a:round/>
              <a:headEnd/>
              <a:tailEnd/>
            </a:ln>
          </p:spPr>
          <p:txBody>
            <a:bodyPr/>
            <a:lstStyle/>
            <a:p>
              <a:endParaRPr lang="en-US"/>
            </a:p>
          </p:txBody>
        </p:sp>
        <p:sp>
          <p:nvSpPr>
            <p:cNvPr id="38043" name="Freeform 153"/>
            <p:cNvSpPr>
              <a:spLocks/>
            </p:cNvSpPr>
            <p:nvPr/>
          </p:nvSpPr>
          <p:spPr bwMode="auto">
            <a:xfrm>
              <a:off x="2676" y="1914"/>
              <a:ext cx="272" cy="304"/>
            </a:xfrm>
            <a:custGeom>
              <a:avLst/>
              <a:gdLst>
                <a:gd name="T0" fmla="*/ 2789 w 244"/>
                <a:gd name="T1" fmla="*/ 32120 h 246"/>
                <a:gd name="T2" fmla="*/ 2789 w 244"/>
                <a:gd name="T3" fmla="*/ 30782 h 246"/>
                <a:gd name="T4" fmla="*/ 2966 w 244"/>
                <a:gd name="T5" fmla="*/ 30782 h 246"/>
                <a:gd name="T6" fmla="*/ 2966 w 244"/>
                <a:gd name="T7" fmla="*/ 28190 h 246"/>
                <a:gd name="T8" fmla="*/ 2950 w 244"/>
                <a:gd name="T9" fmla="*/ 26072 h 246"/>
                <a:gd name="T10" fmla="*/ 2950 w 244"/>
                <a:gd name="T11" fmla="*/ 23938 h 246"/>
                <a:gd name="T12" fmla="*/ 2950 w 244"/>
                <a:gd name="T13" fmla="*/ 21952 h 246"/>
                <a:gd name="T14" fmla="*/ 2910 w 244"/>
                <a:gd name="T15" fmla="*/ 19688 h 246"/>
                <a:gd name="T16" fmla="*/ 2885 w 244"/>
                <a:gd name="T17" fmla="*/ 17480 h 246"/>
                <a:gd name="T18" fmla="*/ 2885 w 244"/>
                <a:gd name="T19" fmla="*/ 15314 h 246"/>
                <a:gd name="T20" fmla="*/ 2885 w 244"/>
                <a:gd name="T21" fmla="*/ 12892 h 246"/>
                <a:gd name="T22" fmla="*/ 2860 w 244"/>
                <a:gd name="T23" fmla="*/ 10582 h 246"/>
                <a:gd name="T24" fmla="*/ 2826 w 244"/>
                <a:gd name="T25" fmla="*/ 8836 h 246"/>
                <a:gd name="T26" fmla="*/ 2826 w 244"/>
                <a:gd name="T27" fmla="*/ 7111 h 246"/>
                <a:gd name="T28" fmla="*/ 2826 w 244"/>
                <a:gd name="T29" fmla="*/ 5174 h 246"/>
                <a:gd name="T30" fmla="*/ 2860 w 244"/>
                <a:gd name="T31" fmla="*/ 3620 h 246"/>
                <a:gd name="T32" fmla="*/ 2745 w 244"/>
                <a:gd name="T33" fmla="*/ 2929 h 246"/>
                <a:gd name="T34" fmla="*/ 2447 w 244"/>
                <a:gd name="T35" fmla="*/ 2139 h 246"/>
                <a:gd name="T36" fmla="*/ 2418 w 244"/>
                <a:gd name="T37" fmla="*/ 1176 h 246"/>
                <a:gd name="T38" fmla="*/ 2195 w 244"/>
                <a:gd name="T39" fmla="*/ 504 h 246"/>
                <a:gd name="T40" fmla="*/ 2083 w 244"/>
                <a:gd name="T41" fmla="*/ 1552 h 246"/>
                <a:gd name="T42" fmla="*/ 1926 w 244"/>
                <a:gd name="T43" fmla="*/ 2742 h 246"/>
                <a:gd name="T44" fmla="*/ 1926 w 244"/>
                <a:gd name="T45" fmla="*/ 5906 h 246"/>
                <a:gd name="T46" fmla="*/ 1722 w 244"/>
                <a:gd name="T47" fmla="*/ 6787 h 246"/>
                <a:gd name="T48" fmla="*/ 1529 w 244"/>
                <a:gd name="T49" fmla="*/ 5906 h 246"/>
                <a:gd name="T50" fmla="*/ 1324 w 244"/>
                <a:gd name="T51" fmla="*/ 4473 h 246"/>
                <a:gd name="T52" fmla="*/ 1094 w 244"/>
                <a:gd name="T53" fmla="*/ 4364 h 246"/>
                <a:gd name="T54" fmla="*/ 1024 w 244"/>
                <a:gd name="T55" fmla="*/ 2139 h 246"/>
                <a:gd name="T56" fmla="*/ 832 w 244"/>
                <a:gd name="T57" fmla="*/ 1552 h 246"/>
                <a:gd name="T58" fmla="*/ 630 w 244"/>
                <a:gd name="T59" fmla="*/ 952 h 246"/>
                <a:gd name="T60" fmla="*/ 353 w 244"/>
                <a:gd name="T61" fmla="*/ 0 h 246"/>
                <a:gd name="T62" fmla="*/ 353 w 244"/>
                <a:gd name="T63" fmla="*/ 2139 h 246"/>
                <a:gd name="T64" fmla="*/ 229 w 244"/>
                <a:gd name="T65" fmla="*/ 2929 h 246"/>
                <a:gd name="T66" fmla="*/ 84 w 244"/>
                <a:gd name="T67" fmla="*/ 4364 h 246"/>
                <a:gd name="T68" fmla="*/ 84 w 244"/>
                <a:gd name="T69" fmla="*/ 6164 h 246"/>
                <a:gd name="T70" fmla="*/ 0 w 244"/>
                <a:gd name="T71" fmla="*/ 7111 h 246"/>
                <a:gd name="T72" fmla="*/ 0 w 244"/>
                <a:gd name="T73" fmla="*/ 7636 h 246"/>
                <a:gd name="T74" fmla="*/ 67 w 244"/>
                <a:gd name="T75" fmla="*/ 10432 h 246"/>
                <a:gd name="T76" fmla="*/ 84 w 244"/>
                <a:gd name="T77" fmla="*/ 12892 h 246"/>
                <a:gd name="T78" fmla="*/ 84 w 244"/>
                <a:gd name="T79" fmla="*/ 15546 h 246"/>
                <a:gd name="T80" fmla="*/ 0 w 244"/>
                <a:gd name="T81" fmla="*/ 16584 h 246"/>
                <a:gd name="T82" fmla="*/ 117 w 244"/>
                <a:gd name="T83" fmla="*/ 18428 h 246"/>
                <a:gd name="T84" fmla="*/ 205 w 244"/>
                <a:gd name="T85" fmla="*/ 20338 h 246"/>
                <a:gd name="T86" fmla="*/ 402 w 244"/>
                <a:gd name="T87" fmla="*/ 20888 h 246"/>
                <a:gd name="T88" fmla="*/ 499 w 244"/>
                <a:gd name="T89" fmla="*/ 22773 h 246"/>
                <a:gd name="T90" fmla="*/ 770 w 244"/>
                <a:gd name="T91" fmla="*/ 23228 h 246"/>
                <a:gd name="T92" fmla="*/ 931 w 244"/>
                <a:gd name="T93" fmla="*/ 24592 h 246"/>
                <a:gd name="T94" fmla="*/ 1066 w 244"/>
                <a:gd name="T95" fmla="*/ 23738 h 246"/>
                <a:gd name="T96" fmla="*/ 1243 w 244"/>
                <a:gd name="T97" fmla="*/ 22773 h 246"/>
                <a:gd name="T98" fmla="*/ 1451 w 244"/>
                <a:gd name="T99" fmla="*/ 23738 h 246"/>
                <a:gd name="T100" fmla="*/ 1639 w 244"/>
                <a:gd name="T101" fmla="*/ 24909 h 246"/>
                <a:gd name="T102" fmla="*/ 1806 w 244"/>
                <a:gd name="T103" fmla="*/ 26072 h 246"/>
                <a:gd name="T104" fmla="*/ 2013 w 244"/>
                <a:gd name="T105" fmla="*/ 27432 h 246"/>
                <a:gd name="T106" fmla="*/ 2221 w 244"/>
                <a:gd name="T107" fmla="*/ 28190 h 246"/>
                <a:gd name="T108" fmla="*/ 2393 w 244"/>
                <a:gd name="T109" fmla="*/ 29582 h 246"/>
                <a:gd name="T110" fmla="*/ 2588 w 244"/>
                <a:gd name="T111" fmla="*/ 30782 h 246"/>
                <a:gd name="T112" fmla="*/ 2789 w 244"/>
                <a:gd name="T113" fmla="*/ 32120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4"/>
                <a:gd name="T172" fmla="*/ 0 h 246"/>
                <a:gd name="T173" fmla="*/ 244 w 244"/>
                <a:gd name="T174" fmla="*/ 246 h 2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round/>
              <a:headEnd/>
              <a:tailEnd/>
            </a:ln>
          </p:spPr>
          <p:txBody>
            <a:bodyPr/>
            <a:lstStyle/>
            <a:p>
              <a:endParaRPr lang="en-US"/>
            </a:p>
          </p:txBody>
        </p:sp>
        <p:sp>
          <p:nvSpPr>
            <p:cNvPr id="38044" name="Freeform 154"/>
            <p:cNvSpPr>
              <a:spLocks/>
            </p:cNvSpPr>
            <p:nvPr/>
          </p:nvSpPr>
          <p:spPr bwMode="auto">
            <a:xfrm>
              <a:off x="2301" y="2094"/>
              <a:ext cx="287" cy="328"/>
            </a:xfrm>
            <a:custGeom>
              <a:avLst/>
              <a:gdLst>
                <a:gd name="T0" fmla="*/ 663 w 258"/>
                <a:gd name="T1" fmla="*/ 33605 h 265"/>
                <a:gd name="T2" fmla="*/ 773 w 258"/>
                <a:gd name="T3" fmla="*/ 35847 h 265"/>
                <a:gd name="T4" fmla="*/ 926 w 258"/>
                <a:gd name="T5" fmla="*/ 35847 h 265"/>
                <a:gd name="T6" fmla="*/ 1080 w 258"/>
                <a:gd name="T7" fmla="*/ 34575 h 265"/>
                <a:gd name="T8" fmla="*/ 1214 w 258"/>
                <a:gd name="T9" fmla="*/ 35178 h 265"/>
                <a:gd name="T10" fmla="*/ 1319 w 258"/>
                <a:gd name="T11" fmla="*/ 31248 h 265"/>
                <a:gd name="T12" fmla="*/ 1466 w 258"/>
                <a:gd name="T13" fmla="*/ 29376 h 265"/>
                <a:gd name="T14" fmla="*/ 1631 w 258"/>
                <a:gd name="T15" fmla="*/ 28816 h 265"/>
                <a:gd name="T16" fmla="*/ 1671 w 258"/>
                <a:gd name="T17" fmla="*/ 27521 h 265"/>
                <a:gd name="T18" fmla="*/ 1841 w 258"/>
                <a:gd name="T19" fmla="*/ 26176 h 265"/>
                <a:gd name="T20" fmla="*/ 2070 w 258"/>
                <a:gd name="T21" fmla="*/ 24000 h 265"/>
                <a:gd name="T22" fmla="*/ 2300 w 258"/>
                <a:gd name="T23" fmla="*/ 24352 h 265"/>
                <a:gd name="T24" fmla="*/ 2676 w 258"/>
                <a:gd name="T25" fmla="*/ 23399 h 265"/>
                <a:gd name="T26" fmla="*/ 2977 w 258"/>
                <a:gd name="T27" fmla="*/ 21528 h 265"/>
                <a:gd name="T28" fmla="*/ 2987 w 258"/>
                <a:gd name="T29" fmla="*/ 17497 h 265"/>
                <a:gd name="T30" fmla="*/ 2987 w 258"/>
                <a:gd name="T31" fmla="*/ 14338 h 265"/>
                <a:gd name="T32" fmla="*/ 2771 w 258"/>
                <a:gd name="T33" fmla="*/ 12506 h 265"/>
                <a:gd name="T34" fmla="*/ 2444 w 258"/>
                <a:gd name="T35" fmla="*/ 10226 h 265"/>
                <a:gd name="T36" fmla="*/ 2300 w 258"/>
                <a:gd name="T37" fmla="*/ 8422 h 265"/>
                <a:gd name="T38" fmla="*/ 2046 w 258"/>
                <a:gd name="T39" fmla="*/ 5841 h 265"/>
                <a:gd name="T40" fmla="*/ 1754 w 258"/>
                <a:gd name="T41" fmla="*/ 3931 h 265"/>
                <a:gd name="T42" fmla="*/ 1504 w 258"/>
                <a:gd name="T43" fmla="*/ 1410 h 265"/>
                <a:gd name="T44" fmla="*/ 1214 w 258"/>
                <a:gd name="T45" fmla="*/ 0 h 265"/>
                <a:gd name="T46" fmla="*/ 1080 w 258"/>
                <a:gd name="T47" fmla="*/ 2674 h 265"/>
                <a:gd name="T48" fmla="*/ 1092 w 258"/>
                <a:gd name="T49" fmla="*/ 7905 h 265"/>
                <a:gd name="T50" fmla="*/ 1146 w 258"/>
                <a:gd name="T51" fmla="*/ 12902 h 265"/>
                <a:gd name="T52" fmla="*/ 1214 w 258"/>
                <a:gd name="T53" fmla="*/ 18234 h 265"/>
                <a:gd name="T54" fmla="*/ 1269 w 258"/>
                <a:gd name="T55" fmla="*/ 21055 h 265"/>
                <a:gd name="T56" fmla="*/ 1080 w 258"/>
                <a:gd name="T57" fmla="*/ 22962 h 265"/>
                <a:gd name="T58" fmla="*/ 725 w 258"/>
                <a:gd name="T59" fmla="*/ 22962 h 265"/>
                <a:gd name="T60" fmla="*/ 527 w 258"/>
                <a:gd name="T61" fmla="*/ 22962 h 265"/>
                <a:gd name="T62" fmla="*/ 254 w 258"/>
                <a:gd name="T63" fmla="*/ 23714 h 265"/>
                <a:gd name="T64" fmla="*/ 63 w 258"/>
                <a:gd name="T65" fmla="*/ 24914 h 265"/>
                <a:gd name="T66" fmla="*/ 63 w 258"/>
                <a:gd name="T67" fmla="*/ 27150 h 265"/>
                <a:gd name="T68" fmla="*/ 133 w 258"/>
                <a:gd name="T69" fmla="*/ 30307 h 265"/>
                <a:gd name="T70" fmla="*/ 254 w 258"/>
                <a:gd name="T71" fmla="*/ 31145 h 265"/>
                <a:gd name="T72" fmla="*/ 420 w 258"/>
                <a:gd name="T73" fmla="*/ 31248 h 265"/>
                <a:gd name="T74" fmla="*/ 543 w 258"/>
                <a:gd name="T75" fmla="*/ 30307 h 265"/>
                <a:gd name="T76" fmla="*/ 695 w 258"/>
                <a:gd name="T77" fmla="*/ 32981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8"/>
                <a:gd name="T118" fmla="*/ 0 h 265"/>
                <a:gd name="T119" fmla="*/ 258 w 258"/>
                <a:gd name="T120" fmla="*/ 265 h 2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round/>
              <a:headEnd/>
              <a:tailEnd/>
            </a:ln>
          </p:spPr>
          <p:txBody>
            <a:bodyPr/>
            <a:lstStyle/>
            <a:p>
              <a:endParaRPr lang="en-US"/>
            </a:p>
          </p:txBody>
        </p:sp>
        <p:sp>
          <p:nvSpPr>
            <p:cNvPr id="38045" name="Freeform 155"/>
            <p:cNvSpPr>
              <a:spLocks/>
            </p:cNvSpPr>
            <p:nvPr/>
          </p:nvSpPr>
          <p:spPr bwMode="auto">
            <a:xfrm>
              <a:off x="2753" y="1854"/>
              <a:ext cx="3" cy="1"/>
            </a:xfrm>
            <a:custGeom>
              <a:avLst/>
              <a:gdLst>
                <a:gd name="T0" fmla="*/ 18359 w 2"/>
                <a:gd name="T1" fmla="*/ 0 h 1"/>
                <a:gd name="T2" fmla="*/ 18359 w 2"/>
                <a:gd name="T3" fmla="*/ 0 h 1"/>
                <a:gd name="T4" fmla="*/ 0 w 2"/>
                <a:gd name="T5" fmla="*/ 0 h 1"/>
                <a:gd name="T6" fmla="*/ 18359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0033CC"/>
            </a:solidFill>
            <a:ln w="3175">
              <a:solidFill>
                <a:srgbClr val="000000"/>
              </a:solidFill>
              <a:round/>
              <a:headEnd/>
              <a:tailEnd/>
            </a:ln>
          </p:spPr>
          <p:txBody>
            <a:bodyPr/>
            <a:lstStyle/>
            <a:p>
              <a:endParaRPr lang="en-US"/>
            </a:p>
          </p:txBody>
        </p:sp>
        <p:sp>
          <p:nvSpPr>
            <p:cNvPr id="38046" name="Freeform 156"/>
            <p:cNvSpPr>
              <a:spLocks/>
            </p:cNvSpPr>
            <p:nvPr/>
          </p:nvSpPr>
          <p:spPr bwMode="auto">
            <a:xfrm>
              <a:off x="2223" y="2044"/>
              <a:ext cx="209" cy="279"/>
            </a:xfrm>
            <a:custGeom>
              <a:avLst/>
              <a:gdLst>
                <a:gd name="T0" fmla="*/ 84 w 189"/>
                <a:gd name="T1" fmla="*/ 27399 h 225"/>
                <a:gd name="T2" fmla="*/ 4 w 189"/>
                <a:gd name="T3" fmla="*/ 28252 h 225"/>
                <a:gd name="T4" fmla="*/ 84 w 189"/>
                <a:gd name="T5" fmla="*/ 25311 h 225"/>
                <a:gd name="T6" fmla="*/ 103 w 189"/>
                <a:gd name="T7" fmla="*/ 22244 h 225"/>
                <a:gd name="T8" fmla="*/ 84 w 189"/>
                <a:gd name="T9" fmla="*/ 19949 h 225"/>
                <a:gd name="T10" fmla="*/ 84 w 189"/>
                <a:gd name="T11" fmla="*/ 17444 h 225"/>
                <a:gd name="T12" fmla="*/ 0 w 189"/>
                <a:gd name="T13" fmla="*/ 15645 h 225"/>
                <a:gd name="T14" fmla="*/ 0 w 189"/>
                <a:gd name="T15" fmla="*/ 16400 h 225"/>
                <a:gd name="T16" fmla="*/ 0 w 189"/>
                <a:gd name="T17" fmla="*/ 14818 h 225"/>
                <a:gd name="T18" fmla="*/ 166 w 189"/>
                <a:gd name="T19" fmla="*/ 14818 h 225"/>
                <a:gd name="T20" fmla="*/ 303 w 189"/>
                <a:gd name="T21" fmla="*/ 14818 h 225"/>
                <a:gd name="T22" fmla="*/ 482 w 189"/>
                <a:gd name="T23" fmla="*/ 14818 h 225"/>
                <a:gd name="T24" fmla="*/ 621 w 189"/>
                <a:gd name="T25" fmla="*/ 14818 h 225"/>
                <a:gd name="T26" fmla="*/ 621 w 189"/>
                <a:gd name="T27" fmla="*/ 12925 h 225"/>
                <a:gd name="T28" fmla="*/ 631 w 189"/>
                <a:gd name="T29" fmla="*/ 10706 h 225"/>
                <a:gd name="T30" fmla="*/ 781 w 189"/>
                <a:gd name="T31" fmla="*/ 9848 h 225"/>
                <a:gd name="T32" fmla="*/ 781 w 189"/>
                <a:gd name="T33" fmla="*/ 6405 h 225"/>
                <a:gd name="T34" fmla="*/ 800 w 189"/>
                <a:gd name="T35" fmla="*/ 3406 h 225"/>
                <a:gd name="T36" fmla="*/ 936 w 189"/>
                <a:gd name="T37" fmla="*/ 3406 h 225"/>
                <a:gd name="T38" fmla="*/ 1044 w 189"/>
                <a:gd name="T39" fmla="*/ 3406 h 225"/>
                <a:gd name="T40" fmla="*/ 1198 w 189"/>
                <a:gd name="T41" fmla="*/ 3406 h 225"/>
                <a:gd name="T42" fmla="*/ 1325 w 189"/>
                <a:gd name="T43" fmla="*/ 3406 h 225"/>
                <a:gd name="T44" fmla="*/ 1325 w 189"/>
                <a:gd name="T45" fmla="*/ 0 h 225"/>
                <a:gd name="T46" fmla="*/ 1465 w 189"/>
                <a:gd name="T47" fmla="*/ 1440 h 225"/>
                <a:gd name="T48" fmla="*/ 1609 w 189"/>
                <a:gd name="T49" fmla="*/ 2966 h 225"/>
                <a:gd name="T50" fmla="*/ 1779 w 189"/>
                <a:gd name="T51" fmla="*/ 4256 h 225"/>
                <a:gd name="T52" fmla="*/ 1908 w 189"/>
                <a:gd name="T53" fmla="*/ 5656 h 225"/>
                <a:gd name="T54" fmla="*/ 1779 w 189"/>
                <a:gd name="T55" fmla="*/ 5656 h 225"/>
                <a:gd name="T56" fmla="*/ 1638 w 189"/>
                <a:gd name="T57" fmla="*/ 5656 h 225"/>
                <a:gd name="T58" fmla="*/ 1638 w 189"/>
                <a:gd name="T59" fmla="*/ 8380 h 225"/>
                <a:gd name="T60" fmla="*/ 1662 w 189"/>
                <a:gd name="T61" fmla="*/ 11345 h 225"/>
                <a:gd name="T62" fmla="*/ 1662 w 189"/>
                <a:gd name="T63" fmla="*/ 14068 h 225"/>
                <a:gd name="T64" fmla="*/ 1699 w 189"/>
                <a:gd name="T65" fmla="*/ 16400 h 225"/>
                <a:gd name="T66" fmla="*/ 1713 w 189"/>
                <a:gd name="T67" fmla="*/ 19040 h 225"/>
                <a:gd name="T68" fmla="*/ 1737 w 189"/>
                <a:gd name="T69" fmla="*/ 21768 h 225"/>
                <a:gd name="T70" fmla="*/ 1779 w 189"/>
                <a:gd name="T71" fmla="*/ 24643 h 225"/>
                <a:gd name="T72" fmla="*/ 1779 w 189"/>
                <a:gd name="T73" fmla="*/ 27399 h 225"/>
                <a:gd name="T74" fmla="*/ 1810 w 189"/>
                <a:gd name="T75" fmla="*/ 27583 h 225"/>
                <a:gd name="T76" fmla="*/ 1793 w 189"/>
                <a:gd name="T77" fmla="*/ 29491 h 225"/>
                <a:gd name="T78" fmla="*/ 1638 w 189"/>
                <a:gd name="T79" fmla="*/ 29491 h 225"/>
                <a:gd name="T80" fmla="*/ 1472 w 189"/>
                <a:gd name="T81" fmla="*/ 29491 h 225"/>
                <a:gd name="T82" fmla="*/ 1331 w 189"/>
                <a:gd name="T83" fmla="*/ 29491 h 225"/>
                <a:gd name="T84" fmla="*/ 1154 w 189"/>
                <a:gd name="T85" fmla="*/ 29491 h 225"/>
                <a:gd name="T86" fmla="*/ 1154 w 189"/>
                <a:gd name="T87" fmla="*/ 29491 h 225"/>
                <a:gd name="T88" fmla="*/ 944 w 189"/>
                <a:gd name="T89" fmla="*/ 29855 h 225"/>
                <a:gd name="T90" fmla="*/ 936 w 189"/>
                <a:gd name="T91" fmla="*/ 30234 h 225"/>
                <a:gd name="T92" fmla="*/ 840 w 189"/>
                <a:gd name="T93" fmla="*/ 29491 h 225"/>
                <a:gd name="T94" fmla="*/ 765 w 189"/>
                <a:gd name="T95" fmla="*/ 31672 h 225"/>
                <a:gd name="T96" fmla="*/ 698 w 189"/>
                <a:gd name="T97" fmla="*/ 31672 h 225"/>
                <a:gd name="T98" fmla="*/ 591 w 189"/>
                <a:gd name="T99" fmla="*/ 29491 h 225"/>
                <a:gd name="T100" fmla="*/ 482 w 189"/>
                <a:gd name="T101" fmla="*/ 28018 h 225"/>
                <a:gd name="T102" fmla="*/ 335 w 189"/>
                <a:gd name="T103" fmla="*/ 26579 h 225"/>
                <a:gd name="T104" fmla="*/ 208 w 189"/>
                <a:gd name="T105" fmla="*/ 27068 h 225"/>
                <a:gd name="T106" fmla="*/ 84 w 189"/>
                <a:gd name="T107" fmla="*/ 27399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9"/>
                <a:gd name="T163" fmla="*/ 0 h 225"/>
                <a:gd name="T164" fmla="*/ 189 w 189"/>
                <a:gd name="T165" fmla="*/ 225 h 2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round/>
              <a:headEnd/>
              <a:tailEnd/>
            </a:ln>
          </p:spPr>
          <p:txBody>
            <a:bodyPr/>
            <a:lstStyle/>
            <a:p>
              <a:endParaRPr lang="en-US"/>
            </a:p>
          </p:txBody>
        </p:sp>
        <p:sp>
          <p:nvSpPr>
            <p:cNvPr id="38047" name="Freeform 157"/>
            <p:cNvSpPr>
              <a:spLocks/>
            </p:cNvSpPr>
            <p:nvPr/>
          </p:nvSpPr>
          <p:spPr bwMode="auto">
            <a:xfrm>
              <a:off x="2291" y="1854"/>
              <a:ext cx="209" cy="182"/>
            </a:xfrm>
            <a:custGeom>
              <a:avLst/>
              <a:gdLst>
                <a:gd name="T0" fmla="*/ 1251 w 187"/>
                <a:gd name="T1" fmla="*/ 4902 h 147"/>
                <a:gd name="T2" fmla="*/ 1022 w 187"/>
                <a:gd name="T3" fmla="*/ 6069 h 147"/>
                <a:gd name="T4" fmla="*/ 893 w 187"/>
                <a:gd name="T5" fmla="*/ 7453 h 147"/>
                <a:gd name="T6" fmla="*/ 799 w 187"/>
                <a:gd name="T7" fmla="*/ 9303 h 147"/>
                <a:gd name="T8" fmla="*/ 691 w 187"/>
                <a:gd name="T9" fmla="*/ 11381 h 147"/>
                <a:gd name="T10" fmla="*/ 691 w 187"/>
                <a:gd name="T11" fmla="*/ 13167 h 147"/>
                <a:gd name="T12" fmla="*/ 616 w 187"/>
                <a:gd name="T13" fmla="*/ 15273 h 147"/>
                <a:gd name="T14" fmla="*/ 514 w 187"/>
                <a:gd name="T15" fmla="*/ 16675 h 147"/>
                <a:gd name="T16" fmla="*/ 401 w 187"/>
                <a:gd name="T17" fmla="*/ 17655 h 147"/>
                <a:gd name="T18" fmla="*/ 236 w 187"/>
                <a:gd name="T19" fmla="*/ 18974 h 147"/>
                <a:gd name="T20" fmla="*/ 0 w 187"/>
                <a:gd name="T21" fmla="*/ 19966 h 147"/>
                <a:gd name="T22" fmla="*/ 236 w 187"/>
                <a:gd name="T23" fmla="*/ 19966 h 147"/>
                <a:gd name="T24" fmla="*/ 420 w 187"/>
                <a:gd name="T25" fmla="*/ 19966 h 147"/>
                <a:gd name="T26" fmla="*/ 684 w 187"/>
                <a:gd name="T27" fmla="*/ 19966 h 147"/>
                <a:gd name="T28" fmla="*/ 893 w 187"/>
                <a:gd name="T29" fmla="*/ 19966 h 147"/>
                <a:gd name="T30" fmla="*/ 954 w 187"/>
                <a:gd name="T31" fmla="*/ 17446 h 147"/>
                <a:gd name="T32" fmla="*/ 1092 w 187"/>
                <a:gd name="T33" fmla="*/ 16126 h 147"/>
                <a:gd name="T34" fmla="*/ 1251 w 187"/>
                <a:gd name="T35" fmla="*/ 15273 h 147"/>
                <a:gd name="T36" fmla="*/ 1426 w 187"/>
                <a:gd name="T37" fmla="*/ 14477 h 147"/>
                <a:gd name="T38" fmla="*/ 1614 w 187"/>
                <a:gd name="T39" fmla="*/ 13821 h 147"/>
                <a:gd name="T40" fmla="*/ 1746 w 187"/>
                <a:gd name="T41" fmla="*/ 12631 h 147"/>
                <a:gd name="T42" fmla="*/ 1901 w 187"/>
                <a:gd name="T43" fmla="*/ 11616 h 147"/>
                <a:gd name="T44" fmla="*/ 1901 w 187"/>
                <a:gd name="T45" fmla="*/ 10260 h 147"/>
                <a:gd name="T46" fmla="*/ 2135 w 187"/>
                <a:gd name="T47" fmla="*/ 9303 h 147"/>
                <a:gd name="T48" fmla="*/ 2350 w 187"/>
                <a:gd name="T49" fmla="*/ 9192 h 147"/>
                <a:gd name="T50" fmla="*/ 2422 w 187"/>
                <a:gd name="T51" fmla="*/ 8184 h 147"/>
                <a:gd name="T52" fmla="*/ 2264 w 187"/>
                <a:gd name="T53" fmla="*/ 6069 h 147"/>
                <a:gd name="T54" fmla="*/ 2264 w 187"/>
                <a:gd name="T55" fmla="*/ 4585 h 147"/>
                <a:gd name="T56" fmla="*/ 2226 w 187"/>
                <a:gd name="T57" fmla="*/ 2677 h 147"/>
                <a:gd name="T58" fmla="*/ 2174 w 187"/>
                <a:gd name="T59" fmla="*/ 2162 h 147"/>
                <a:gd name="T60" fmla="*/ 2056 w 187"/>
                <a:gd name="T61" fmla="*/ 1746 h 147"/>
                <a:gd name="T62" fmla="*/ 1985 w 187"/>
                <a:gd name="T63" fmla="*/ 1746 h 147"/>
                <a:gd name="T64" fmla="*/ 1656 w 187"/>
                <a:gd name="T65" fmla="*/ 1410 h 147"/>
                <a:gd name="T66" fmla="*/ 1562 w 187"/>
                <a:gd name="T67" fmla="*/ 0 h 147"/>
                <a:gd name="T68" fmla="*/ 1426 w 187"/>
                <a:gd name="T69" fmla="*/ 1139 h 147"/>
                <a:gd name="T70" fmla="*/ 1340 w 187"/>
                <a:gd name="T71" fmla="*/ 2953 h 147"/>
                <a:gd name="T72" fmla="*/ 1251 w 187"/>
                <a:gd name="T73" fmla="*/ 4902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7"/>
                <a:gd name="T112" fmla="*/ 0 h 147"/>
                <a:gd name="T113" fmla="*/ 187 w 187"/>
                <a:gd name="T114" fmla="*/ 147 h 1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round/>
              <a:headEnd/>
              <a:tailEnd/>
            </a:ln>
          </p:spPr>
          <p:txBody>
            <a:bodyPr/>
            <a:lstStyle/>
            <a:p>
              <a:endParaRPr lang="en-US"/>
            </a:p>
          </p:txBody>
        </p:sp>
        <p:sp>
          <p:nvSpPr>
            <p:cNvPr id="38048" name="Freeform 158"/>
            <p:cNvSpPr>
              <a:spLocks/>
            </p:cNvSpPr>
            <p:nvPr/>
          </p:nvSpPr>
          <p:spPr bwMode="auto">
            <a:xfrm>
              <a:off x="2518" y="2130"/>
              <a:ext cx="275" cy="260"/>
            </a:xfrm>
            <a:custGeom>
              <a:avLst/>
              <a:gdLst>
                <a:gd name="T0" fmla="*/ 369 w 246"/>
                <a:gd name="T1" fmla="*/ 25954 h 210"/>
                <a:gd name="T2" fmla="*/ 316 w 246"/>
                <a:gd name="T3" fmla="*/ 25954 h 210"/>
                <a:gd name="T4" fmla="*/ 151 w 246"/>
                <a:gd name="T5" fmla="*/ 24988 h 210"/>
                <a:gd name="T6" fmla="*/ 189 w 246"/>
                <a:gd name="T7" fmla="*/ 24343 h 210"/>
                <a:gd name="T8" fmla="*/ 211 w 246"/>
                <a:gd name="T9" fmla="*/ 24343 h 210"/>
                <a:gd name="T10" fmla="*/ 70 w 246"/>
                <a:gd name="T11" fmla="*/ 22400 h 210"/>
                <a:gd name="T12" fmla="*/ 0 w 246"/>
                <a:gd name="T13" fmla="*/ 20587 h 210"/>
                <a:gd name="T14" fmla="*/ 70 w 246"/>
                <a:gd name="T15" fmla="*/ 20587 h 210"/>
                <a:gd name="T16" fmla="*/ 236 w 246"/>
                <a:gd name="T17" fmla="*/ 19473 h 210"/>
                <a:gd name="T18" fmla="*/ 462 w 246"/>
                <a:gd name="T19" fmla="*/ 19473 h 210"/>
                <a:gd name="T20" fmla="*/ 686 w 246"/>
                <a:gd name="T21" fmla="*/ 19473 h 210"/>
                <a:gd name="T22" fmla="*/ 802 w 246"/>
                <a:gd name="T23" fmla="*/ 17655 h 210"/>
                <a:gd name="T24" fmla="*/ 802 w 246"/>
                <a:gd name="T25" fmla="*/ 15638 h 210"/>
                <a:gd name="T26" fmla="*/ 819 w 246"/>
                <a:gd name="T27" fmla="*/ 13780 h 210"/>
                <a:gd name="T28" fmla="*/ 819 w 246"/>
                <a:gd name="T29" fmla="*/ 12027 h 210"/>
                <a:gd name="T30" fmla="*/ 819 w 246"/>
                <a:gd name="T31" fmla="*/ 10635 h 210"/>
                <a:gd name="T32" fmla="*/ 978 w 246"/>
                <a:gd name="T33" fmla="*/ 9827 h 210"/>
                <a:gd name="T34" fmla="*/ 1140 w 246"/>
                <a:gd name="T35" fmla="*/ 9642 h 210"/>
                <a:gd name="T36" fmla="*/ 1322 w 246"/>
                <a:gd name="T37" fmla="*/ 7937 h 210"/>
                <a:gd name="T38" fmla="*/ 1478 w 246"/>
                <a:gd name="T39" fmla="*/ 6337 h 210"/>
                <a:gd name="T40" fmla="*/ 1685 w 246"/>
                <a:gd name="T41" fmla="*/ 4751 h 210"/>
                <a:gd name="T42" fmla="*/ 1906 w 246"/>
                <a:gd name="T43" fmla="*/ 3099 h 210"/>
                <a:gd name="T44" fmla="*/ 2166 w 246"/>
                <a:gd name="T45" fmla="*/ 1530 h 210"/>
                <a:gd name="T46" fmla="*/ 2382 w 246"/>
                <a:gd name="T47" fmla="*/ 0 h 210"/>
                <a:gd name="T48" fmla="*/ 2665 w 246"/>
                <a:gd name="T49" fmla="*/ 526 h 210"/>
                <a:gd name="T50" fmla="*/ 2832 w 246"/>
                <a:gd name="T51" fmla="*/ 1894 h 210"/>
                <a:gd name="T52" fmla="*/ 2979 w 246"/>
                <a:gd name="T53" fmla="*/ 998 h 210"/>
                <a:gd name="T54" fmla="*/ 3009 w 246"/>
                <a:gd name="T55" fmla="*/ 2903 h 210"/>
                <a:gd name="T56" fmla="*/ 3009 w 246"/>
                <a:gd name="T57" fmla="*/ 4751 h 210"/>
                <a:gd name="T58" fmla="*/ 3176 w 246"/>
                <a:gd name="T59" fmla="*/ 7424 h 210"/>
                <a:gd name="T60" fmla="*/ 3149 w 246"/>
                <a:gd name="T61" fmla="*/ 8287 h 210"/>
                <a:gd name="T62" fmla="*/ 3149 w 246"/>
                <a:gd name="T63" fmla="*/ 10202 h 210"/>
                <a:gd name="T64" fmla="*/ 3149 w 246"/>
                <a:gd name="T65" fmla="*/ 12027 h 210"/>
                <a:gd name="T66" fmla="*/ 3149 w 246"/>
                <a:gd name="T67" fmla="*/ 14145 h 210"/>
                <a:gd name="T68" fmla="*/ 3095 w 246"/>
                <a:gd name="T69" fmla="*/ 16030 h 210"/>
                <a:gd name="T70" fmla="*/ 3009 w 246"/>
                <a:gd name="T71" fmla="*/ 17228 h 210"/>
                <a:gd name="T72" fmla="*/ 2918 w 246"/>
                <a:gd name="T73" fmla="*/ 18651 h 210"/>
                <a:gd name="T74" fmla="*/ 2832 w 246"/>
                <a:gd name="T75" fmla="*/ 20183 h 210"/>
                <a:gd name="T76" fmla="*/ 2746 w 246"/>
                <a:gd name="T77" fmla="*/ 21683 h 210"/>
                <a:gd name="T78" fmla="*/ 2746 w 246"/>
                <a:gd name="T79" fmla="*/ 23411 h 210"/>
                <a:gd name="T80" fmla="*/ 2528 w 246"/>
                <a:gd name="T81" fmla="*/ 24988 h 210"/>
                <a:gd name="T82" fmla="*/ 2308 w 246"/>
                <a:gd name="T83" fmla="*/ 24720 h 210"/>
                <a:gd name="T84" fmla="*/ 2089 w 246"/>
                <a:gd name="T85" fmla="*/ 24343 h 210"/>
                <a:gd name="T86" fmla="*/ 1883 w 246"/>
                <a:gd name="T87" fmla="*/ 25709 h 210"/>
                <a:gd name="T88" fmla="*/ 1741 w 246"/>
                <a:gd name="T89" fmla="*/ 24988 h 210"/>
                <a:gd name="T90" fmla="*/ 1573 w 246"/>
                <a:gd name="T91" fmla="*/ 24343 h 210"/>
                <a:gd name="T92" fmla="*/ 1348 w 246"/>
                <a:gd name="T93" fmla="*/ 24988 h 210"/>
                <a:gd name="T94" fmla="*/ 1222 w 246"/>
                <a:gd name="T95" fmla="*/ 23810 h 210"/>
                <a:gd name="T96" fmla="*/ 1020 w 246"/>
                <a:gd name="T97" fmla="*/ 23411 h 210"/>
                <a:gd name="T98" fmla="*/ 819 w 246"/>
                <a:gd name="T99" fmla="*/ 24072 h 210"/>
                <a:gd name="T100" fmla="*/ 772 w 246"/>
                <a:gd name="T101" fmla="*/ 25954 h 210"/>
                <a:gd name="T102" fmla="*/ 700 w 246"/>
                <a:gd name="T103" fmla="*/ 27626 h 210"/>
                <a:gd name="T104" fmla="*/ 700 w 246"/>
                <a:gd name="T105" fmla="*/ 28590 h 210"/>
                <a:gd name="T106" fmla="*/ 525 w 246"/>
                <a:gd name="T107" fmla="*/ 26846 h 210"/>
                <a:gd name="T108" fmla="*/ 462 w 246"/>
                <a:gd name="T109" fmla="*/ 27626 h 210"/>
                <a:gd name="T110" fmla="*/ 462 w 246"/>
                <a:gd name="T111" fmla="*/ 27907 h 210"/>
                <a:gd name="T112" fmla="*/ 401 w 246"/>
                <a:gd name="T113" fmla="*/ 26743 h 210"/>
                <a:gd name="T114" fmla="*/ 369 w 246"/>
                <a:gd name="T115" fmla="*/ 25954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6"/>
                <a:gd name="T175" fmla="*/ 0 h 210"/>
                <a:gd name="T176" fmla="*/ 246 w 246"/>
                <a:gd name="T177" fmla="*/ 210 h 2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round/>
              <a:headEnd/>
              <a:tailEnd/>
            </a:ln>
          </p:spPr>
          <p:txBody>
            <a:bodyPr/>
            <a:lstStyle/>
            <a:p>
              <a:endParaRPr lang="en-US"/>
            </a:p>
          </p:txBody>
        </p:sp>
        <p:sp>
          <p:nvSpPr>
            <p:cNvPr id="38049" name="Freeform 159"/>
            <p:cNvSpPr>
              <a:spLocks/>
            </p:cNvSpPr>
            <p:nvPr/>
          </p:nvSpPr>
          <p:spPr bwMode="auto">
            <a:xfrm>
              <a:off x="2212" y="2279"/>
              <a:ext cx="102" cy="96"/>
            </a:xfrm>
            <a:custGeom>
              <a:avLst/>
              <a:gdLst>
                <a:gd name="T0" fmla="*/ 204 w 92"/>
                <a:gd name="T1" fmla="*/ 588 h 78"/>
                <a:gd name="T2" fmla="*/ 154 w 92"/>
                <a:gd name="T3" fmla="*/ 1406 h 78"/>
                <a:gd name="T4" fmla="*/ 75 w 92"/>
                <a:gd name="T5" fmla="*/ 2926 h 78"/>
                <a:gd name="T6" fmla="*/ 0 w 92"/>
                <a:gd name="T7" fmla="*/ 4190 h 78"/>
                <a:gd name="T8" fmla="*/ 102 w 92"/>
                <a:gd name="T9" fmla="*/ 6012 h 78"/>
                <a:gd name="T10" fmla="*/ 154 w 92"/>
                <a:gd name="T11" fmla="*/ 5300 h 78"/>
                <a:gd name="T12" fmla="*/ 102 w 92"/>
                <a:gd name="T13" fmla="*/ 5777 h 78"/>
                <a:gd name="T14" fmla="*/ 154 w 92"/>
                <a:gd name="T15" fmla="*/ 6158 h 78"/>
                <a:gd name="T16" fmla="*/ 154 w 92"/>
                <a:gd name="T17" fmla="*/ 6714 h 78"/>
                <a:gd name="T18" fmla="*/ 339 w 92"/>
                <a:gd name="T19" fmla="*/ 6714 h 78"/>
                <a:gd name="T20" fmla="*/ 339 w 92"/>
                <a:gd name="T21" fmla="*/ 6158 h 78"/>
                <a:gd name="T22" fmla="*/ 568 w 92"/>
                <a:gd name="T23" fmla="*/ 6714 h 78"/>
                <a:gd name="T24" fmla="*/ 584 w 92"/>
                <a:gd name="T25" fmla="*/ 7110 h 78"/>
                <a:gd name="T26" fmla="*/ 353 w 92"/>
                <a:gd name="T27" fmla="*/ 6714 h 78"/>
                <a:gd name="T28" fmla="*/ 226 w 92"/>
                <a:gd name="T29" fmla="*/ 7110 h 78"/>
                <a:gd name="T30" fmla="*/ 102 w 92"/>
                <a:gd name="T31" fmla="*/ 7579 h 78"/>
                <a:gd name="T32" fmla="*/ 125 w 92"/>
                <a:gd name="T33" fmla="*/ 8391 h 78"/>
                <a:gd name="T34" fmla="*/ 226 w 92"/>
                <a:gd name="T35" fmla="*/ 8391 h 78"/>
                <a:gd name="T36" fmla="*/ 339 w 92"/>
                <a:gd name="T37" fmla="*/ 8234 h 78"/>
                <a:gd name="T38" fmla="*/ 339 w 92"/>
                <a:gd name="T39" fmla="*/ 8391 h 78"/>
                <a:gd name="T40" fmla="*/ 154 w 92"/>
                <a:gd name="T41" fmla="*/ 8770 h 78"/>
                <a:gd name="T42" fmla="*/ 102 w 92"/>
                <a:gd name="T43" fmla="*/ 9201 h 78"/>
                <a:gd name="T44" fmla="*/ 339 w 92"/>
                <a:gd name="T45" fmla="*/ 8770 h 78"/>
                <a:gd name="T46" fmla="*/ 481 w 92"/>
                <a:gd name="T47" fmla="*/ 8770 h 78"/>
                <a:gd name="T48" fmla="*/ 603 w 92"/>
                <a:gd name="T49" fmla="*/ 8391 h 78"/>
                <a:gd name="T50" fmla="*/ 774 w 92"/>
                <a:gd name="T51" fmla="*/ 9106 h 78"/>
                <a:gd name="T52" fmla="*/ 990 w 92"/>
                <a:gd name="T53" fmla="*/ 9106 h 78"/>
                <a:gd name="T54" fmla="*/ 961 w 92"/>
                <a:gd name="T55" fmla="*/ 7110 h 78"/>
                <a:gd name="T56" fmla="*/ 905 w 92"/>
                <a:gd name="T57" fmla="*/ 6158 h 78"/>
                <a:gd name="T58" fmla="*/ 864 w 92"/>
                <a:gd name="T59" fmla="*/ 4190 h 78"/>
                <a:gd name="T60" fmla="*/ 736 w 92"/>
                <a:gd name="T61" fmla="*/ 2518 h 78"/>
                <a:gd name="T62" fmla="*/ 603 w 92"/>
                <a:gd name="T63" fmla="*/ 1142 h 78"/>
                <a:gd name="T64" fmla="*/ 465 w 92"/>
                <a:gd name="T65" fmla="*/ 0 h 78"/>
                <a:gd name="T66" fmla="*/ 339 w 92"/>
                <a:gd name="T67" fmla="*/ 388 h 78"/>
                <a:gd name="T68" fmla="*/ 204 w 92"/>
                <a:gd name="T69" fmla="*/ 588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2"/>
                <a:gd name="T106" fmla="*/ 0 h 78"/>
                <a:gd name="T107" fmla="*/ 92 w 92"/>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round/>
              <a:headEnd/>
              <a:tailEnd/>
            </a:ln>
          </p:spPr>
          <p:txBody>
            <a:bodyPr/>
            <a:lstStyle/>
            <a:p>
              <a:endParaRPr lang="en-US"/>
            </a:p>
          </p:txBody>
        </p:sp>
        <p:sp>
          <p:nvSpPr>
            <p:cNvPr id="38050" name="Freeform 160"/>
            <p:cNvSpPr>
              <a:spLocks/>
            </p:cNvSpPr>
            <p:nvPr/>
          </p:nvSpPr>
          <p:spPr bwMode="auto">
            <a:xfrm>
              <a:off x="2643" y="1825"/>
              <a:ext cx="65" cy="156"/>
            </a:xfrm>
            <a:custGeom>
              <a:avLst/>
              <a:gdLst>
                <a:gd name="T0" fmla="*/ 347 w 59"/>
                <a:gd name="T1" fmla="*/ 19179 h 125"/>
                <a:gd name="T2" fmla="*/ 277 w 59"/>
                <a:gd name="T3" fmla="*/ 20385 h 125"/>
                <a:gd name="T4" fmla="*/ 243 w 59"/>
                <a:gd name="T5" fmla="*/ 17838 h 125"/>
                <a:gd name="T6" fmla="*/ 214 w 59"/>
                <a:gd name="T7" fmla="*/ 15184 h 125"/>
                <a:gd name="T8" fmla="*/ 99 w 59"/>
                <a:gd name="T9" fmla="*/ 12668 h 125"/>
                <a:gd name="T10" fmla="*/ 0 w 59"/>
                <a:gd name="T11" fmla="*/ 10056 h 125"/>
                <a:gd name="T12" fmla="*/ 4 w 59"/>
                <a:gd name="T13" fmla="*/ 7812 h 125"/>
                <a:gd name="T14" fmla="*/ 99 w 59"/>
                <a:gd name="T15" fmla="*/ 5763 h 125"/>
                <a:gd name="T16" fmla="*/ 99 w 59"/>
                <a:gd name="T17" fmla="*/ 1983 h 125"/>
                <a:gd name="T18" fmla="*/ 132 w 59"/>
                <a:gd name="T19" fmla="*/ 705 h 125"/>
                <a:gd name="T20" fmla="*/ 277 w 59"/>
                <a:gd name="T21" fmla="*/ 0 h 125"/>
                <a:gd name="T22" fmla="*/ 325 w 59"/>
                <a:gd name="T23" fmla="*/ 705 h 125"/>
                <a:gd name="T24" fmla="*/ 370 w 59"/>
                <a:gd name="T25" fmla="*/ 1370 h 125"/>
                <a:gd name="T26" fmla="*/ 451 w 59"/>
                <a:gd name="T27" fmla="*/ 705 h 125"/>
                <a:gd name="T28" fmla="*/ 386 w 59"/>
                <a:gd name="T29" fmla="*/ 3783 h 125"/>
                <a:gd name="T30" fmla="*/ 478 w 59"/>
                <a:gd name="T31" fmla="*/ 5763 h 125"/>
                <a:gd name="T32" fmla="*/ 421 w 59"/>
                <a:gd name="T33" fmla="*/ 7812 h 125"/>
                <a:gd name="T34" fmla="*/ 325 w 59"/>
                <a:gd name="T35" fmla="*/ 9351 h 125"/>
                <a:gd name="T36" fmla="*/ 451 w 59"/>
                <a:gd name="T37" fmla="*/ 10634 h 125"/>
                <a:gd name="T38" fmla="*/ 548 w 59"/>
                <a:gd name="T39" fmla="*/ 11670 h 125"/>
                <a:gd name="T40" fmla="*/ 548 w 59"/>
                <a:gd name="T41" fmla="*/ 14293 h 125"/>
                <a:gd name="T42" fmla="*/ 451 w 59"/>
                <a:gd name="T43" fmla="*/ 15251 h 125"/>
                <a:gd name="T44" fmla="*/ 347 w 59"/>
                <a:gd name="T45" fmla="*/ 16929 h 125"/>
                <a:gd name="T46" fmla="*/ 347 w 59"/>
                <a:gd name="T47" fmla="*/ 19179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9"/>
                <a:gd name="T73" fmla="*/ 0 h 125"/>
                <a:gd name="T74" fmla="*/ 59 w 59"/>
                <a:gd name="T75" fmla="*/ 125 h 1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chemeClr val="accent2"/>
            </a:solidFill>
            <a:ln w="3175">
              <a:solidFill>
                <a:schemeClr val="accent2"/>
              </a:solidFill>
              <a:round/>
              <a:headEnd/>
              <a:tailEnd/>
            </a:ln>
          </p:spPr>
          <p:txBody>
            <a:bodyPr/>
            <a:lstStyle/>
            <a:p>
              <a:endParaRPr lang="en-US"/>
            </a:p>
          </p:txBody>
        </p:sp>
        <p:sp>
          <p:nvSpPr>
            <p:cNvPr id="38051" name="Freeform 161"/>
            <p:cNvSpPr>
              <a:spLocks/>
            </p:cNvSpPr>
            <p:nvPr/>
          </p:nvSpPr>
          <p:spPr bwMode="auto">
            <a:xfrm>
              <a:off x="2314" y="2461"/>
              <a:ext cx="71" cy="90"/>
            </a:xfrm>
            <a:custGeom>
              <a:avLst/>
              <a:gdLst>
                <a:gd name="T0" fmla="*/ 676 w 64"/>
                <a:gd name="T1" fmla="*/ 9015 h 73"/>
                <a:gd name="T2" fmla="*/ 485 w 64"/>
                <a:gd name="T3" fmla="*/ 7853 h 73"/>
                <a:gd name="T4" fmla="*/ 317 w 64"/>
                <a:gd name="T5" fmla="*/ 6714 h 73"/>
                <a:gd name="T6" fmla="*/ 170 w 64"/>
                <a:gd name="T7" fmla="*/ 4854 h 73"/>
                <a:gd name="T8" fmla="*/ 0 w 64"/>
                <a:gd name="T9" fmla="*/ 3459 h 73"/>
                <a:gd name="T10" fmla="*/ 61 w 64"/>
                <a:gd name="T11" fmla="*/ 2567 h 73"/>
                <a:gd name="T12" fmla="*/ 125 w 64"/>
                <a:gd name="T13" fmla="*/ 1450 h 73"/>
                <a:gd name="T14" fmla="*/ 210 w 64"/>
                <a:gd name="T15" fmla="*/ 0 h 73"/>
                <a:gd name="T16" fmla="*/ 317 w 64"/>
                <a:gd name="T17" fmla="*/ 0 h 73"/>
                <a:gd name="T18" fmla="*/ 355 w 64"/>
                <a:gd name="T19" fmla="*/ 2276 h 73"/>
                <a:gd name="T20" fmla="*/ 391 w 64"/>
                <a:gd name="T21" fmla="*/ 2567 h 73"/>
                <a:gd name="T22" fmla="*/ 466 w 64"/>
                <a:gd name="T23" fmla="*/ 2065 h 73"/>
                <a:gd name="T24" fmla="*/ 517 w 64"/>
                <a:gd name="T25" fmla="*/ 2065 h 73"/>
                <a:gd name="T26" fmla="*/ 517 w 64"/>
                <a:gd name="T27" fmla="*/ 4130 h 73"/>
                <a:gd name="T28" fmla="*/ 517 w 64"/>
                <a:gd name="T29" fmla="*/ 4265 h 73"/>
                <a:gd name="T30" fmla="*/ 632 w 64"/>
                <a:gd name="T31" fmla="*/ 5545 h 73"/>
                <a:gd name="T32" fmla="*/ 704 w 64"/>
                <a:gd name="T33" fmla="*/ 6370 h 73"/>
                <a:gd name="T34" fmla="*/ 676 w 64"/>
                <a:gd name="T35" fmla="*/ 9015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73"/>
                <a:gd name="T56" fmla="*/ 64 w 64"/>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round/>
              <a:headEnd/>
              <a:tailEnd/>
            </a:ln>
          </p:spPr>
          <p:txBody>
            <a:bodyPr/>
            <a:lstStyle/>
            <a:p>
              <a:endParaRPr lang="en-US"/>
            </a:p>
          </p:txBody>
        </p:sp>
        <p:sp>
          <p:nvSpPr>
            <p:cNvPr id="38052" name="Freeform 162"/>
            <p:cNvSpPr>
              <a:spLocks/>
            </p:cNvSpPr>
            <p:nvPr/>
          </p:nvSpPr>
          <p:spPr bwMode="auto">
            <a:xfrm>
              <a:off x="1060" y="2437"/>
              <a:ext cx="53" cy="52"/>
            </a:xfrm>
            <a:custGeom>
              <a:avLst/>
              <a:gdLst>
                <a:gd name="T0" fmla="*/ 0 w 49"/>
                <a:gd name="T1" fmla="*/ 3594 h 42"/>
                <a:gd name="T2" fmla="*/ 0 w 49"/>
                <a:gd name="T3" fmla="*/ 1894 h 42"/>
                <a:gd name="T4" fmla="*/ 0 w 49"/>
                <a:gd name="T5" fmla="*/ 2 h 42"/>
                <a:gd name="T6" fmla="*/ 47 w 49"/>
                <a:gd name="T7" fmla="*/ 0 h 42"/>
                <a:gd name="T8" fmla="*/ 69 w 49"/>
                <a:gd name="T9" fmla="*/ 998 h 42"/>
                <a:gd name="T10" fmla="*/ 95 w 49"/>
                <a:gd name="T11" fmla="*/ 1236 h 42"/>
                <a:gd name="T12" fmla="*/ 141 w 49"/>
                <a:gd name="T13" fmla="*/ 1894 h 42"/>
                <a:gd name="T14" fmla="*/ 273 w 49"/>
                <a:gd name="T15" fmla="*/ 998 h 42"/>
                <a:gd name="T16" fmla="*/ 286 w 49"/>
                <a:gd name="T17" fmla="*/ 998 h 42"/>
                <a:gd name="T18" fmla="*/ 295 w 49"/>
                <a:gd name="T19" fmla="*/ 1894 h 42"/>
                <a:gd name="T20" fmla="*/ 231 w 49"/>
                <a:gd name="T21" fmla="*/ 3314 h 42"/>
                <a:gd name="T22" fmla="*/ 273 w 49"/>
                <a:gd name="T23" fmla="*/ 4751 h 42"/>
                <a:gd name="T24" fmla="*/ 199 w 49"/>
                <a:gd name="T25" fmla="*/ 5677 h 42"/>
                <a:gd name="T26" fmla="*/ 169 w 49"/>
                <a:gd name="T27" fmla="*/ 4134 h 42"/>
                <a:gd name="T28" fmla="*/ 156 w 49"/>
                <a:gd name="T29" fmla="*/ 4751 h 42"/>
                <a:gd name="T30" fmla="*/ 120 w 49"/>
                <a:gd name="T31" fmla="*/ 3594 h 42"/>
                <a:gd name="T32" fmla="*/ 4 w 49"/>
                <a:gd name="T33" fmla="*/ 3314 h 42"/>
                <a:gd name="T34" fmla="*/ 0 w 49"/>
                <a:gd name="T35" fmla="*/ 3594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
                <a:gd name="T55" fmla="*/ 0 h 42"/>
                <a:gd name="T56" fmla="*/ 49 w 49"/>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round/>
              <a:headEnd/>
              <a:tailEnd/>
            </a:ln>
          </p:spPr>
          <p:txBody>
            <a:bodyPr/>
            <a:lstStyle/>
            <a:p>
              <a:endParaRPr lang="en-US"/>
            </a:p>
          </p:txBody>
        </p:sp>
        <p:sp>
          <p:nvSpPr>
            <p:cNvPr id="38053" name="Freeform 163"/>
            <p:cNvSpPr>
              <a:spLocks/>
            </p:cNvSpPr>
            <p:nvPr/>
          </p:nvSpPr>
          <p:spPr bwMode="auto">
            <a:xfrm>
              <a:off x="1117" y="2439"/>
              <a:ext cx="39" cy="50"/>
            </a:xfrm>
            <a:custGeom>
              <a:avLst/>
              <a:gdLst>
                <a:gd name="T0" fmla="*/ 228 w 35"/>
                <a:gd name="T1" fmla="*/ 3724 h 40"/>
                <a:gd name="T2" fmla="*/ 315 w 35"/>
                <a:gd name="T3" fmla="*/ 3724 h 40"/>
                <a:gd name="T4" fmla="*/ 283 w 35"/>
                <a:gd name="T5" fmla="*/ 3163 h 40"/>
                <a:gd name="T6" fmla="*/ 228 w 35"/>
                <a:gd name="T7" fmla="*/ 2744 h 40"/>
                <a:gd name="T8" fmla="*/ 194 w 35"/>
                <a:gd name="T9" fmla="*/ 2033 h 40"/>
                <a:gd name="T10" fmla="*/ 4 w 35"/>
                <a:gd name="T11" fmla="*/ 1124 h 40"/>
                <a:gd name="T12" fmla="*/ 0 w 35"/>
                <a:gd name="T13" fmla="*/ 743 h 40"/>
                <a:gd name="T14" fmla="*/ 0 w 35"/>
                <a:gd name="T15" fmla="*/ 0 h 40"/>
                <a:gd name="T16" fmla="*/ 174 w 35"/>
                <a:gd name="T17" fmla="*/ 0 h 40"/>
                <a:gd name="T18" fmla="*/ 283 w 35"/>
                <a:gd name="T19" fmla="*/ 1124 h 40"/>
                <a:gd name="T20" fmla="*/ 415 w 35"/>
                <a:gd name="T21" fmla="*/ 2033 h 40"/>
                <a:gd name="T22" fmla="*/ 415 w 35"/>
                <a:gd name="T23" fmla="*/ 4881 h 40"/>
                <a:gd name="T24" fmla="*/ 355 w 35"/>
                <a:gd name="T25" fmla="*/ 5549 h 40"/>
                <a:gd name="T26" fmla="*/ 315 w 35"/>
                <a:gd name="T27" fmla="*/ 6700 h 40"/>
                <a:gd name="T28" fmla="*/ 283 w 35"/>
                <a:gd name="T29" fmla="*/ 5549 h 40"/>
                <a:gd name="T30" fmla="*/ 228 w 35"/>
                <a:gd name="T31" fmla="*/ 3724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40"/>
                <a:gd name="T50" fmla="*/ 35 w 35"/>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round/>
              <a:headEnd/>
              <a:tailEnd/>
            </a:ln>
          </p:spPr>
          <p:txBody>
            <a:bodyPr/>
            <a:lstStyle/>
            <a:p>
              <a:endParaRPr lang="en-US"/>
            </a:p>
          </p:txBody>
        </p:sp>
        <p:sp>
          <p:nvSpPr>
            <p:cNvPr id="38054" name="Freeform 164"/>
            <p:cNvSpPr>
              <a:spLocks/>
            </p:cNvSpPr>
            <p:nvPr/>
          </p:nvSpPr>
          <p:spPr bwMode="auto">
            <a:xfrm>
              <a:off x="1553" y="2522"/>
              <a:ext cx="53" cy="78"/>
            </a:xfrm>
            <a:custGeom>
              <a:avLst/>
              <a:gdLst>
                <a:gd name="T0" fmla="*/ 598 w 47"/>
                <a:gd name="T1" fmla="*/ 1683 h 64"/>
                <a:gd name="T2" fmla="*/ 370 w 47"/>
                <a:gd name="T3" fmla="*/ 310 h 64"/>
                <a:gd name="T4" fmla="*/ 202 w 47"/>
                <a:gd name="T5" fmla="*/ 0 h 64"/>
                <a:gd name="T6" fmla="*/ 111 w 47"/>
                <a:gd name="T7" fmla="*/ 461 h 64"/>
                <a:gd name="T8" fmla="*/ 87 w 47"/>
                <a:gd name="T9" fmla="*/ 2111 h 64"/>
                <a:gd name="T10" fmla="*/ 159 w 47"/>
                <a:gd name="T11" fmla="*/ 4032 h 64"/>
                <a:gd name="T12" fmla="*/ 0 w 47"/>
                <a:gd name="T13" fmla="*/ 5928 h 64"/>
                <a:gd name="T14" fmla="*/ 202 w 47"/>
                <a:gd name="T15" fmla="*/ 5928 h 64"/>
                <a:gd name="T16" fmla="*/ 416 w 47"/>
                <a:gd name="T17" fmla="*/ 6050 h 64"/>
                <a:gd name="T18" fmla="*/ 592 w 47"/>
                <a:gd name="T19" fmla="*/ 4526 h 64"/>
                <a:gd name="T20" fmla="*/ 759 w 47"/>
                <a:gd name="T21" fmla="*/ 2714 h 64"/>
                <a:gd name="T22" fmla="*/ 674 w 47"/>
                <a:gd name="T23" fmla="*/ 1756 h 64"/>
                <a:gd name="T24" fmla="*/ 674 w 47"/>
                <a:gd name="T25" fmla="*/ 2246 h 64"/>
                <a:gd name="T26" fmla="*/ 598 w 47"/>
                <a:gd name="T27" fmla="*/ 1683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64"/>
                <a:gd name="T44" fmla="*/ 47 w 47"/>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round/>
              <a:headEnd/>
              <a:tailEnd/>
            </a:ln>
          </p:spPr>
          <p:txBody>
            <a:bodyPr/>
            <a:lstStyle/>
            <a:p>
              <a:endParaRPr lang="en-US"/>
            </a:p>
          </p:txBody>
        </p:sp>
        <p:sp>
          <p:nvSpPr>
            <p:cNvPr id="38055" name="Freeform 165"/>
            <p:cNvSpPr>
              <a:spLocks/>
            </p:cNvSpPr>
            <p:nvPr/>
          </p:nvSpPr>
          <p:spPr bwMode="auto">
            <a:xfrm>
              <a:off x="1125" y="2375"/>
              <a:ext cx="212" cy="367"/>
            </a:xfrm>
            <a:custGeom>
              <a:avLst/>
              <a:gdLst>
                <a:gd name="T0" fmla="*/ 1066 w 189"/>
                <a:gd name="T1" fmla="*/ 4165 h 296"/>
                <a:gd name="T2" fmla="*/ 950 w 189"/>
                <a:gd name="T3" fmla="*/ 3677 h 296"/>
                <a:gd name="T4" fmla="*/ 755 w 189"/>
                <a:gd name="T5" fmla="*/ 7242 h 296"/>
                <a:gd name="T6" fmla="*/ 497 w 189"/>
                <a:gd name="T7" fmla="*/ 10991 h 296"/>
                <a:gd name="T8" fmla="*/ 395 w 189"/>
                <a:gd name="T9" fmla="*/ 8979 h 296"/>
                <a:gd name="T10" fmla="*/ 329 w 189"/>
                <a:gd name="T11" fmla="*/ 11862 h 296"/>
                <a:gd name="T12" fmla="*/ 329 w 189"/>
                <a:gd name="T13" fmla="*/ 14142 h 296"/>
                <a:gd name="T14" fmla="*/ 329 w 189"/>
                <a:gd name="T15" fmla="*/ 17402 h 296"/>
                <a:gd name="T16" fmla="*/ 369 w 189"/>
                <a:gd name="T17" fmla="*/ 20949 h 296"/>
                <a:gd name="T18" fmla="*/ 223 w 189"/>
                <a:gd name="T19" fmla="*/ 23990 h 296"/>
                <a:gd name="T20" fmla="*/ 76 w 189"/>
                <a:gd name="T21" fmla="*/ 25974 h 296"/>
                <a:gd name="T22" fmla="*/ 0 w 189"/>
                <a:gd name="T23" fmla="*/ 27340 h 296"/>
                <a:gd name="T24" fmla="*/ 329 w 189"/>
                <a:gd name="T25" fmla="*/ 29806 h 296"/>
                <a:gd name="T26" fmla="*/ 808 w 189"/>
                <a:gd name="T27" fmla="*/ 31152 h 296"/>
                <a:gd name="T28" fmla="*/ 923 w 189"/>
                <a:gd name="T29" fmla="*/ 32248 h 296"/>
                <a:gd name="T30" fmla="*/ 1228 w 189"/>
                <a:gd name="T31" fmla="*/ 35533 h 296"/>
                <a:gd name="T32" fmla="*/ 1561 w 189"/>
                <a:gd name="T33" fmla="*/ 36926 h 296"/>
                <a:gd name="T34" fmla="*/ 1951 w 189"/>
                <a:gd name="T35" fmla="*/ 37440 h 296"/>
                <a:gd name="T36" fmla="*/ 1981 w 189"/>
                <a:gd name="T37" fmla="*/ 41555 h 296"/>
                <a:gd name="T38" fmla="*/ 2096 w 189"/>
                <a:gd name="T39" fmla="*/ 34519 h 296"/>
                <a:gd name="T40" fmla="*/ 1951 w 189"/>
                <a:gd name="T41" fmla="*/ 29744 h 296"/>
                <a:gd name="T42" fmla="*/ 2162 w 189"/>
                <a:gd name="T43" fmla="*/ 28924 h 296"/>
                <a:gd name="T44" fmla="*/ 1981 w 189"/>
                <a:gd name="T45" fmla="*/ 26533 h 296"/>
                <a:gd name="T46" fmla="*/ 2385 w 189"/>
                <a:gd name="T47" fmla="*/ 26533 h 296"/>
                <a:gd name="T48" fmla="*/ 2425 w 189"/>
                <a:gd name="T49" fmla="*/ 26533 h 296"/>
                <a:gd name="T50" fmla="*/ 2637 w 189"/>
                <a:gd name="T51" fmla="*/ 27923 h 296"/>
                <a:gd name="T52" fmla="*/ 2637 w 189"/>
                <a:gd name="T53" fmla="*/ 25578 h 296"/>
                <a:gd name="T54" fmla="*/ 2550 w 189"/>
                <a:gd name="T55" fmla="*/ 22840 h 296"/>
                <a:gd name="T56" fmla="*/ 2478 w 189"/>
                <a:gd name="T57" fmla="*/ 17402 h 296"/>
                <a:gd name="T58" fmla="*/ 2385 w 189"/>
                <a:gd name="T59" fmla="*/ 15625 h 296"/>
                <a:gd name="T60" fmla="*/ 1981 w 189"/>
                <a:gd name="T61" fmla="*/ 13627 h 296"/>
                <a:gd name="T62" fmla="*/ 1632 w 189"/>
                <a:gd name="T63" fmla="*/ 13358 h 296"/>
                <a:gd name="T64" fmla="*/ 1485 w 189"/>
                <a:gd name="T65" fmla="*/ 10663 h 296"/>
                <a:gd name="T66" fmla="*/ 1297 w 189"/>
                <a:gd name="T67" fmla="*/ 8038 h 296"/>
                <a:gd name="T68" fmla="*/ 1485 w 189"/>
                <a:gd name="T69" fmla="*/ 3677 h 296"/>
                <a:gd name="T70" fmla="*/ 1806 w 189"/>
                <a:gd name="T71" fmla="*/ 1439 h 296"/>
                <a:gd name="T72" fmla="*/ 1650 w 189"/>
                <a:gd name="T73" fmla="*/ 428 h 296"/>
                <a:gd name="T74" fmla="*/ 1251 w 189"/>
                <a:gd name="T75" fmla="*/ 2743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9"/>
                <a:gd name="T115" fmla="*/ 0 h 296"/>
                <a:gd name="T116" fmla="*/ 189 w 189"/>
                <a:gd name="T117" fmla="*/ 296 h 2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round/>
              <a:headEnd/>
              <a:tailEnd/>
            </a:ln>
          </p:spPr>
          <p:txBody>
            <a:bodyPr/>
            <a:lstStyle/>
            <a:p>
              <a:endParaRPr lang="en-US"/>
            </a:p>
          </p:txBody>
        </p:sp>
        <p:sp>
          <p:nvSpPr>
            <p:cNvPr id="38056" name="Freeform 166"/>
            <p:cNvSpPr>
              <a:spLocks/>
            </p:cNvSpPr>
            <p:nvPr/>
          </p:nvSpPr>
          <p:spPr bwMode="auto">
            <a:xfrm>
              <a:off x="1436" y="2461"/>
              <a:ext cx="86" cy="157"/>
            </a:xfrm>
            <a:custGeom>
              <a:avLst/>
              <a:gdLst>
                <a:gd name="T0" fmla="*/ 1047 w 76"/>
                <a:gd name="T1" fmla="*/ 12117 h 127"/>
                <a:gd name="T2" fmla="*/ 896 w 76"/>
                <a:gd name="T3" fmla="*/ 10939 h 127"/>
                <a:gd name="T4" fmla="*/ 896 w 76"/>
                <a:gd name="T5" fmla="*/ 8728 h 127"/>
                <a:gd name="T6" fmla="*/ 1047 w 76"/>
                <a:gd name="T7" fmla="*/ 8422 h 127"/>
                <a:gd name="T8" fmla="*/ 1101 w 76"/>
                <a:gd name="T9" fmla="*/ 7158 h 127"/>
                <a:gd name="T10" fmla="*/ 1101 w 76"/>
                <a:gd name="T11" fmla="*/ 5247 h 127"/>
                <a:gd name="T12" fmla="*/ 781 w 76"/>
                <a:gd name="T13" fmla="*/ 3737 h 127"/>
                <a:gd name="T14" fmla="*/ 733 w 76"/>
                <a:gd name="T15" fmla="*/ 4620 h 127"/>
                <a:gd name="T16" fmla="*/ 781 w 76"/>
                <a:gd name="T17" fmla="*/ 2445 h 127"/>
                <a:gd name="T18" fmla="*/ 610 w 76"/>
                <a:gd name="T19" fmla="*/ 1189 h 127"/>
                <a:gd name="T20" fmla="*/ 440 w 76"/>
                <a:gd name="T21" fmla="*/ 2 h 127"/>
                <a:gd name="T22" fmla="*/ 483 w 76"/>
                <a:gd name="T23" fmla="*/ 629 h 127"/>
                <a:gd name="T24" fmla="*/ 372 w 76"/>
                <a:gd name="T25" fmla="*/ 0 h 127"/>
                <a:gd name="T26" fmla="*/ 440 w 76"/>
                <a:gd name="T27" fmla="*/ 629 h 127"/>
                <a:gd name="T28" fmla="*/ 145 w 76"/>
                <a:gd name="T29" fmla="*/ 2146 h 127"/>
                <a:gd name="T30" fmla="*/ 294 w 76"/>
                <a:gd name="T31" fmla="*/ 3023 h 127"/>
                <a:gd name="T32" fmla="*/ 88 w 76"/>
                <a:gd name="T33" fmla="*/ 4055 h 127"/>
                <a:gd name="T34" fmla="*/ 0 w 76"/>
                <a:gd name="T35" fmla="*/ 5928 h 127"/>
                <a:gd name="T36" fmla="*/ 145 w 76"/>
                <a:gd name="T37" fmla="*/ 7672 h 127"/>
                <a:gd name="T38" fmla="*/ 294 w 76"/>
                <a:gd name="T39" fmla="*/ 7672 h 127"/>
                <a:gd name="T40" fmla="*/ 333 w 76"/>
                <a:gd name="T41" fmla="*/ 8987 h 127"/>
                <a:gd name="T42" fmla="*/ 440 w 76"/>
                <a:gd name="T43" fmla="*/ 10214 h 127"/>
                <a:gd name="T44" fmla="*/ 372 w 76"/>
                <a:gd name="T45" fmla="*/ 12333 h 127"/>
                <a:gd name="T46" fmla="*/ 421 w 76"/>
                <a:gd name="T47" fmla="*/ 14892 h 127"/>
                <a:gd name="T48" fmla="*/ 564 w 76"/>
                <a:gd name="T49" fmla="*/ 16717 h 127"/>
                <a:gd name="T50" fmla="*/ 733 w 76"/>
                <a:gd name="T51" fmla="*/ 16717 h 127"/>
                <a:gd name="T52" fmla="*/ 1014 w 76"/>
                <a:gd name="T53" fmla="*/ 15522 h 127"/>
                <a:gd name="T54" fmla="*/ 1298 w 76"/>
                <a:gd name="T55" fmla="*/ 15246 h 127"/>
                <a:gd name="T56" fmla="*/ 1185 w 76"/>
                <a:gd name="T57" fmla="*/ 13734 h 127"/>
                <a:gd name="T58" fmla="*/ 1047 w 76"/>
                <a:gd name="T59" fmla="*/ 12117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
                <a:gd name="T91" fmla="*/ 0 h 127"/>
                <a:gd name="T92" fmla="*/ 76 w 76"/>
                <a:gd name="T93" fmla="*/ 127 h 1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round/>
              <a:headEnd/>
              <a:tailEnd/>
            </a:ln>
          </p:spPr>
          <p:txBody>
            <a:bodyPr/>
            <a:lstStyle/>
            <a:p>
              <a:endParaRPr lang="en-US"/>
            </a:p>
          </p:txBody>
        </p:sp>
        <p:sp>
          <p:nvSpPr>
            <p:cNvPr id="38057" name="Freeform 167"/>
            <p:cNvSpPr>
              <a:spLocks/>
            </p:cNvSpPr>
            <p:nvPr/>
          </p:nvSpPr>
          <p:spPr bwMode="auto">
            <a:xfrm>
              <a:off x="1495" y="2519"/>
              <a:ext cx="69" cy="88"/>
            </a:xfrm>
            <a:custGeom>
              <a:avLst/>
              <a:gdLst>
                <a:gd name="T0" fmla="*/ 97 w 62"/>
                <a:gd name="T1" fmla="*/ 6347 h 71"/>
                <a:gd name="T2" fmla="*/ 0 w 62"/>
                <a:gd name="T3" fmla="*/ 5121 h 71"/>
                <a:gd name="T4" fmla="*/ 0 w 62"/>
                <a:gd name="T5" fmla="*/ 2727 h 71"/>
                <a:gd name="T6" fmla="*/ 97 w 62"/>
                <a:gd name="T7" fmla="*/ 2382 h 71"/>
                <a:gd name="T8" fmla="*/ 134 w 62"/>
                <a:gd name="T9" fmla="*/ 1009 h 71"/>
                <a:gd name="T10" fmla="*/ 166 w 62"/>
                <a:gd name="T11" fmla="*/ 0 h 71"/>
                <a:gd name="T12" fmla="*/ 392 w 62"/>
                <a:gd name="T13" fmla="*/ 0 h 71"/>
                <a:gd name="T14" fmla="*/ 542 w 62"/>
                <a:gd name="T15" fmla="*/ 0 h 71"/>
                <a:gd name="T16" fmla="*/ 737 w 62"/>
                <a:gd name="T17" fmla="*/ 0 h 71"/>
                <a:gd name="T18" fmla="*/ 689 w 62"/>
                <a:gd name="T19" fmla="*/ 1009 h 71"/>
                <a:gd name="T20" fmla="*/ 669 w 62"/>
                <a:gd name="T21" fmla="*/ 3380 h 71"/>
                <a:gd name="T22" fmla="*/ 737 w 62"/>
                <a:gd name="T23" fmla="*/ 6347 h 71"/>
                <a:gd name="T24" fmla="*/ 603 w 62"/>
                <a:gd name="T25" fmla="*/ 8858 h 71"/>
                <a:gd name="T26" fmla="*/ 499 w 62"/>
                <a:gd name="T27" fmla="*/ 8182 h 71"/>
                <a:gd name="T28" fmla="*/ 325 w 62"/>
                <a:gd name="T29" fmla="*/ 8858 h 71"/>
                <a:gd name="T30" fmla="*/ 362 w 62"/>
                <a:gd name="T31" fmla="*/ 9886 h 71"/>
                <a:gd name="T32" fmla="*/ 284 w 62"/>
                <a:gd name="T33" fmla="*/ 9751 h 71"/>
                <a:gd name="T34" fmla="*/ 204 w 62"/>
                <a:gd name="T35" fmla="*/ 7976 h 71"/>
                <a:gd name="T36" fmla="*/ 97 w 62"/>
                <a:gd name="T37" fmla="*/ 6347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71"/>
                <a:gd name="T59" fmla="*/ 62 w 62"/>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round/>
              <a:headEnd/>
              <a:tailEnd/>
            </a:ln>
          </p:spPr>
          <p:txBody>
            <a:bodyPr/>
            <a:lstStyle/>
            <a:p>
              <a:endParaRPr lang="en-US"/>
            </a:p>
          </p:txBody>
        </p:sp>
        <p:sp>
          <p:nvSpPr>
            <p:cNvPr id="38058" name="Freeform 168"/>
            <p:cNvSpPr>
              <a:spLocks/>
            </p:cNvSpPr>
            <p:nvPr/>
          </p:nvSpPr>
          <p:spPr bwMode="auto">
            <a:xfrm>
              <a:off x="1432" y="2411"/>
              <a:ext cx="16" cy="13"/>
            </a:xfrm>
            <a:custGeom>
              <a:avLst/>
              <a:gdLst>
                <a:gd name="T0" fmla="*/ 3 w 14"/>
                <a:gd name="T1" fmla="*/ 0 h 11"/>
                <a:gd name="T2" fmla="*/ 302 w 14"/>
                <a:gd name="T3" fmla="*/ 0 h 11"/>
                <a:gd name="T4" fmla="*/ 213 w 14"/>
                <a:gd name="T5" fmla="*/ 496 h 11"/>
                <a:gd name="T6" fmla="*/ 0 w 14"/>
                <a:gd name="T7" fmla="*/ 496 h 11"/>
                <a:gd name="T8" fmla="*/ 143 w 14"/>
                <a:gd name="T9" fmla="*/ 182 h 11"/>
                <a:gd name="T10" fmla="*/ 3 w 14"/>
                <a:gd name="T11" fmla="*/ 0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round/>
              <a:headEnd/>
              <a:tailEnd/>
            </a:ln>
          </p:spPr>
          <p:txBody>
            <a:bodyPr/>
            <a:lstStyle/>
            <a:p>
              <a:endParaRPr lang="en-US"/>
            </a:p>
          </p:txBody>
        </p:sp>
        <p:sp>
          <p:nvSpPr>
            <p:cNvPr id="38059" name="Freeform 169"/>
            <p:cNvSpPr>
              <a:spLocks/>
            </p:cNvSpPr>
            <p:nvPr/>
          </p:nvSpPr>
          <p:spPr bwMode="auto">
            <a:xfrm>
              <a:off x="1228" y="2379"/>
              <a:ext cx="238" cy="252"/>
            </a:xfrm>
            <a:custGeom>
              <a:avLst/>
              <a:gdLst>
                <a:gd name="T0" fmla="*/ 2257 w 213"/>
                <a:gd name="T1" fmla="*/ 6080 h 203"/>
                <a:gd name="T2" fmla="*/ 2126 w 213"/>
                <a:gd name="T3" fmla="*/ 5364 h 203"/>
                <a:gd name="T4" fmla="*/ 2126 w 213"/>
                <a:gd name="T5" fmla="*/ 4750 h 203"/>
                <a:gd name="T6" fmla="*/ 2089 w 213"/>
                <a:gd name="T7" fmla="*/ 4047 h 203"/>
                <a:gd name="T8" fmla="*/ 1943 w 213"/>
                <a:gd name="T9" fmla="*/ 4321 h 203"/>
                <a:gd name="T10" fmla="*/ 1465 w 213"/>
                <a:gd name="T11" fmla="*/ 4321 h 203"/>
                <a:gd name="T12" fmla="*/ 1078 w 213"/>
                <a:gd name="T13" fmla="*/ 4321 h 203"/>
                <a:gd name="T14" fmla="*/ 799 w 213"/>
                <a:gd name="T15" fmla="*/ 1595 h 203"/>
                <a:gd name="T16" fmla="*/ 641 w 213"/>
                <a:gd name="T17" fmla="*/ 1035 h 203"/>
                <a:gd name="T18" fmla="*/ 689 w 213"/>
                <a:gd name="T19" fmla="*/ 1595 h 203"/>
                <a:gd name="T20" fmla="*/ 397 w 213"/>
                <a:gd name="T21" fmla="*/ 3787 h 203"/>
                <a:gd name="T22" fmla="*/ 355 w 213"/>
                <a:gd name="T23" fmla="*/ 8146 h 203"/>
                <a:gd name="T24" fmla="*/ 355 w 213"/>
                <a:gd name="T25" fmla="*/ 4047 h 203"/>
                <a:gd name="T26" fmla="*/ 460 w 213"/>
                <a:gd name="T27" fmla="*/ 1035 h 203"/>
                <a:gd name="T28" fmla="*/ 183 w 213"/>
                <a:gd name="T29" fmla="*/ 3430 h 203"/>
                <a:gd name="T30" fmla="*/ 0 w 213"/>
                <a:gd name="T31" fmla="*/ 7777 h 203"/>
                <a:gd name="T32" fmla="*/ 183 w 213"/>
                <a:gd name="T33" fmla="*/ 10593 h 203"/>
                <a:gd name="T34" fmla="*/ 316 w 213"/>
                <a:gd name="T35" fmla="*/ 13273 h 203"/>
                <a:gd name="T36" fmla="*/ 641 w 213"/>
                <a:gd name="T37" fmla="*/ 13578 h 203"/>
                <a:gd name="T38" fmla="*/ 999 w 213"/>
                <a:gd name="T39" fmla="*/ 15583 h 203"/>
                <a:gd name="T40" fmla="*/ 1078 w 213"/>
                <a:gd name="T41" fmla="*/ 17383 h 203"/>
                <a:gd name="T42" fmla="*/ 1163 w 213"/>
                <a:gd name="T43" fmla="*/ 23170 h 203"/>
                <a:gd name="T44" fmla="*/ 1205 w 213"/>
                <a:gd name="T45" fmla="*/ 25962 h 203"/>
                <a:gd name="T46" fmla="*/ 1394 w 213"/>
                <a:gd name="T47" fmla="*/ 29411 h 203"/>
                <a:gd name="T48" fmla="*/ 1556 w 213"/>
                <a:gd name="T49" fmla="*/ 29411 h 203"/>
                <a:gd name="T50" fmla="*/ 1903 w 213"/>
                <a:gd name="T51" fmla="*/ 25962 h 203"/>
                <a:gd name="T52" fmla="*/ 1845 w 213"/>
                <a:gd name="T53" fmla="*/ 24527 h 203"/>
                <a:gd name="T54" fmla="*/ 1703 w 213"/>
                <a:gd name="T55" fmla="*/ 20313 h 203"/>
                <a:gd name="T56" fmla="*/ 2089 w 213"/>
                <a:gd name="T57" fmla="*/ 22152 h 203"/>
                <a:gd name="T58" fmla="*/ 2304 w 213"/>
                <a:gd name="T59" fmla="*/ 20313 h 203"/>
                <a:gd name="T60" fmla="*/ 2522 w 213"/>
                <a:gd name="T61" fmla="*/ 17926 h 203"/>
                <a:gd name="T62" fmla="*/ 2405 w 213"/>
                <a:gd name="T63" fmla="*/ 15985 h 203"/>
                <a:gd name="T64" fmla="*/ 2619 w 213"/>
                <a:gd name="T65" fmla="*/ 12821 h 203"/>
                <a:gd name="T66" fmla="*/ 2738 w 213"/>
                <a:gd name="T67" fmla="*/ 10261 h 203"/>
                <a:gd name="T68" fmla="*/ 2483 w 213"/>
                <a:gd name="T69" fmla="*/ 9611 h 203"/>
                <a:gd name="T70" fmla="*/ 2405 w 213"/>
                <a:gd name="T71" fmla="*/ 9087 h 203"/>
                <a:gd name="T72" fmla="*/ 2522 w 213"/>
                <a:gd name="T73" fmla="*/ 7548 h 203"/>
                <a:gd name="T74" fmla="*/ 2304 w 213"/>
                <a:gd name="T75" fmla="*/ 6080 h 203"/>
                <a:gd name="T76" fmla="*/ 2266 w 213"/>
                <a:gd name="T77" fmla="*/ 6562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3"/>
                <a:gd name="T118" fmla="*/ 0 h 203"/>
                <a:gd name="T119" fmla="*/ 213 w 213"/>
                <a:gd name="T120" fmla="*/ 203 h 2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round/>
              <a:headEnd/>
              <a:tailEnd/>
            </a:ln>
          </p:spPr>
          <p:txBody>
            <a:bodyPr/>
            <a:lstStyle/>
            <a:p>
              <a:endParaRPr lang="en-US"/>
            </a:p>
          </p:txBody>
        </p:sp>
        <p:sp>
          <p:nvSpPr>
            <p:cNvPr id="38060" name="Freeform 170"/>
            <p:cNvSpPr>
              <a:spLocks/>
            </p:cNvSpPr>
            <p:nvPr/>
          </p:nvSpPr>
          <p:spPr bwMode="auto">
            <a:xfrm>
              <a:off x="1388" y="2403"/>
              <a:ext cx="8" cy="2"/>
            </a:xfrm>
            <a:custGeom>
              <a:avLst/>
              <a:gdLst>
                <a:gd name="T0" fmla="*/ 143 w 7"/>
                <a:gd name="T1" fmla="*/ 2 h 2"/>
                <a:gd name="T2" fmla="*/ 0 w 7"/>
                <a:gd name="T3" fmla="*/ 0 h 2"/>
                <a:gd name="T4" fmla="*/ 143 w 7"/>
                <a:gd name="T5" fmla="*/ 2 h 2"/>
                <a:gd name="T6" fmla="*/ 0 60000 65536"/>
                <a:gd name="T7" fmla="*/ 0 60000 65536"/>
                <a:gd name="T8" fmla="*/ 0 60000 65536"/>
                <a:gd name="T9" fmla="*/ 0 w 7"/>
                <a:gd name="T10" fmla="*/ 0 h 2"/>
                <a:gd name="T11" fmla="*/ 7 w 7"/>
                <a:gd name="T12" fmla="*/ 2 h 2"/>
              </a:gdLst>
              <a:ahLst/>
              <a:cxnLst>
                <a:cxn ang="T6">
                  <a:pos x="T0" y="T1"/>
                </a:cxn>
                <a:cxn ang="T7">
                  <a:pos x="T2" y="T3"/>
                </a:cxn>
                <a:cxn ang="T8">
                  <a:pos x="T4" y="T5"/>
                </a:cxn>
              </a:cxnLst>
              <a:rect l="T9" t="T10" r="T11" b="T12"/>
              <a:pathLst>
                <a:path w="7" h="2">
                  <a:moveTo>
                    <a:pt x="7" y="2"/>
                  </a:moveTo>
                  <a:lnTo>
                    <a:pt x="0" y="0"/>
                  </a:lnTo>
                  <a:lnTo>
                    <a:pt x="7" y="2"/>
                  </a:lnTo>
                  <a:close/>
                </a:path>
              </a:pathLst>
            </a:custGeom>
            <a:solidFill>
              <a:srgbClr val="E1E1E1"/>
            </a:solidFill>
            <a:ln w="3175">
              <a:solidFill>
                <a:srgbClr val="000000"/>
              </a:solidFill>
              <a:round/>
              <a:headEnd/>
              <a:tailEnd/>
            </a:ln>
          </p:spPr>
          <p:txBody>
            <a:bodyPr/>
            <a:lstStyle/>
            <a:p>
              <a:endParaRPr lang="en-US"/>
            </a:p>
          </p:txBody>
        </p:sp>
        <p:sp>
          <p:nvSpPr>
            <p:cNvPr id="38061" name="Freeform 171"/>
            <p:cNvSpPr>
              <a:spLocks/>
            </p:cNvSpPr>
            <p:nvPr/>
          </p:nvSpPr>
          <p:spPr bwMode="auto">
            <a:xfrm>
              <a:off x="1052" y="2135"/>
              <a:ext cx="178" cy="70"/>
            </a:xfrm>
            <a:custGeom>
              <a:avLst/>
              <a:gdLst>
                <a:gd name="T0" fmla="*/ 1318 w 160"/>
                <a:gd name="T1" fmla="*/ 2662 h 57"/>
                <a:gd name="T2" fmla="*/ 1318 w 160"/>
                <a:gd name="T3" fmla="*/ 2901 h 57"/>
                <a:gd name="T4" fmla="*/ 1143 w 160"/>
                <a:gd name="T5" fmla="*/ 2109 h 57"/>
                <a:gd name="T6" fmla="*/ 949 w 160"/>
                <a:gd name="T7" fmla="*/ 1087 h 57"/>
                <a:gd name="T8" fmla="*/ 829 w 160"/>
                <a:gd name="T9" fmla="*/ 560 h 57"/>
                <a:gd name="T10" fmla="*/ 675 w 160"/>
                <a:gd name="T11" fmla="*/ 371 h 57"/>
                <a:gd name="T12" fmla="*/ 625 w 160"/>
                <a:gd name="T13" fmla="*/ 0 h 57"/>
                <a:gd name="T14" fmla="*/ 396 w 160"/>
                <a:gd name="T15" fmla="*/ 560 h 57"/>
                <a:gd name="T16" fmla="*/ 185 w 160"/>
                <a:gd name="T17" fmla="*/ 845 h 57"/>
                <a:gd name="T18" fmla="*/ 97 w 160"/>
                <a:gd name="T19" fmla="*/ 2109 h 57"/>
                <a:gd name="T20" fmla="*/ 0 w 160"/>
                <a:gd name="T21" fmla="*/ 2901 h 57"/>
                <a:gd name="T22" fmla="*/ 78 w 160"/>
                <a:gd name="T23" fmla="*/ 2472 h 57"/>
                <a:gd name="T24" fmla="*/ 225 w 160"/>
                <a:gd name="T25" fmla="*/ 1923 h 57"/>
                <a:gd name="T26" fmla="*/ 352 w 160"/>
                <a:gd name="T27" fmla="*/ 1335 h 57"/>
                <a:gd name="T28" fmla="*/ 603 w 160"/>
                <a:gd name="T29" fmla="*/ 1087 h 57"/>
                <a:gd name="T30" fmla="*/ 487 w 160"/>
                <a:gd name="T31" fmla="*/ 1639 h 57"/>
                <a:gd name="T32" fmla="*/ 652 w 160"/>
                <a:gd name="T33" fmla="*/ 2109 h 57"/>
                <a:gd name="T34" fmla="*/ 751 w 160"/>
                <a:gd name="T35" fmla="*/ 2472 h 57"/>
                <a:gd name="T36" fmla="*/ 829 w 160"/>
                <a:gd name="T37" fmla="*/ 2662 h 57"/>
                <a:gd name="T38" fmla="*/ 1065 w 160"/>
                <a:gd name="T39" fmla="*/ 3269 h 57"/>
                <a:gd name="T40" fmla="*/ 1130 w 160"/>
                <a:gd name="T41" fmla="*/ 4301 h 57"/>
                <a:gd name="T42" fmla="*/ 1349 w 160"/>
                <a:gd name="T43" fmla="*/ 5374 h 57"/>
                <a:gd name="T44" fmla="*/ 1224 w 160"/>
                <a:gd name="T45" fmla="*/ 6465 h 57"/>
                <a:gd name="T46" fmla="*/ 1423 w 160"/>
                <a:gd name="T47" fmla="*/ 6465 h 57"/>
                <a:gd name="T48" fmla="*/ 1583 w 160"/>
                <a:gd name="T49" fmla="*/ 6465 h 57"/>
                <a:gd name="T50" fmla="*/ 1747 w 160"/>
                <a:gd name="T51" fmla="*/ 6465 h 57"/>
                <a:gd name="T52" fmla="*/ 1858 w 160"/>
                <a:gd name="T53" fmla="*/ 6230 h 57"/>
                <a:gd name="T54" fmla="*/ 1751 w 160"/>
                <a:gd name="T55" fmla="*/ 5374 h 57"/>
                <a:gd name="T56" fmla="*/ 1618 w 160"/>
                <a:gd name="T57" fmla="*/ 4839 h 57"/>
                <a:gd name="T58" fmla="*/ 1583 w 160"/>
                <a:gd name="T59" fmla="*/ 4301 h 57"/>
                <a:gd name="T60" fmla="*/ 1479 w 160"/>
                <a:gd name="T61" fmla="*/ 3728 h 57"/>
                <a:gd name="T62" fmla="*/ 1349 w 160"/>
                <a:gd name="T63" fmla="*/ 3269 h 57"/>
                <a:gd name="T64" fmla="*/ 1318 w 160"/>
                <a:gd name="T65" fmla="*/ 2662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57"/>
                <a:gd name="T101" fmla="*/ 160 w 16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round/>
              <a:headEnd/>
              <a:tailEnd/>
            </a:ln>
          </p:spPr>
          <p:txBody>
            <a:bodyPr/>
            <a:lstStyle/>
            <a:p>
              <a:endParaRPr lang="en-US"/>
            </a:p>
          </p:txBody>
        </p:sp>
        <p:sp>
          <p:nvSpPr>
            <p:cNvPr id="38062" name="Freeform 172"/>
            <p:cNvSpPr>
              <a:spLocks/>
            </p:cNvSpPr>
            <p:nvPr/>
          </p:nvSpPr>
          <p:spPr bwMode="auto">
            <a:xfrm>
              <a:off x="1083" y="2162"/>
              <a:ext cx="8" cy="11"/>
            </a:xfrm>
            <a:custGeom>
              <a:avLst/>
              <a:gdLst>
                <a:gd name="T0" fmla="*/ 0 w 7"/>
                <a:gd name="T1" fmla="*/ 881 h 9"/>
                <a:gd name="T2" fmla="*/ 143 w 7"/>
                <a:gd name="T3" fmla="*/ 881 h 9"/>
                <a:gd name="T4" fmla="*/ 0 w 7"/>
                <a:gd name="T5" fmla="*/ 0 h 9"/>
                <a:gd name="T6" fmla="*/ 0 w 7"/>
                <a:gd name="T7" fmla="*/ 881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0" y="9"/>
                  </a:moveTo>
                  <a:lnTo>
                    <a:pt x="7" y="9"/>
                  </a:lnTo>
                  <a:lnTo>
                    <a:pt x="0" y="0"/>
                  </a:lnTo>
                  <a:lnTo>
                    <a:pt x="0" y="9"/>
                  </a:lnTo>
                  <a:close/>
                </a:path>
              </a:pathLst>
            </a:custGeom>
            <a:solidFill>
              <a:srgbClr val="E1E1E1"/>
            </a:solidFill>
            <a:ln w="3175">
              <a:solidFill>
                <a:srgbClr val="000000"/>
              </a:solidFill>
              <a:round/>
              <a:headEnd/>
              <a:tailEnd/>
            </a:ln>
          </p:spPr>
          <p:txBody>
            <a:bodyPr/>
            <a:lstStyle/>
            <a:p>
              <a:endParaRPr lang="en-US"/>
            </a:p>
          </p:txBody>
        </p:sp>
        <p:sp>
          <p:nvSpPr>
            <p:cNvPr id="38063" name="Freeform 173"/>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round/>
              <a:headEnd/>
              <a:tailEnd/>
            </a:ln>
          </p:spPr>
          <p:txBody>
            <a:bodyPr/>
            <a:lstStyle/>
            <a:p>
              <a:endParaRPr lang="en-US"/>
            </a:p>
          </p:txBody>
        </p:sp>
        <p:sp>
          <p:nvSpPr>
            <p:cNvPr id="38064" name="Freeform 174"/>
            <p:cNvSpPr>
              <a:spLocks/>
            </p:cNvSpPr>
            <p:nvPr/>
          </p:nvSpPr>
          <p:spPr bwMode="auto">
            <a:xfrm>
              <a:off x="1131" y="2211"/>
              <a:ext cx="5" cy="2"/>
            </a:xfrm>
            <a:custGeom>
              <a:avLst/>
              <a:gdLst>
                <a:gd name="T0" fmla="*/ 594 w 4"/>
                <a:gd name="T1" fmla="*/ 0 h 2"/>
                <a:gd name="T2" fmla="*/ 594 w 4"/>
                <a:gd name="T3" fmla="*/ 0 h 2"/>
                <a:gd name="T4" fmla="*/ 381 w 4"/>
                <a:gd name="T5" fmla="*/ 0 h 2"/>
                <a:gd name="T6" fmla="*/ 381 w 4"/>
                <a:gd name="T7" fmla="*/ 0 h 2"/>
                <a:gd name="T8" fmla="*/ 0 w 4"/>
                <a:gd name="T9" fmla="*/ 0 h 2"/>
                <a:gd name="T10" fmla="*/ 381 w 4"/>
                <a:gd name="T11" fmla="*/ 0 h 2"/>
                <a:gd name="T12" fmla="*/ 594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round/>
              <a:headEnd/>
              <a:tailEnd/>
            </a:ln>
          </p:spPr>
          <p:txBody>
            <a:bodyPr/>
            <a:lstStyle/>
            <a:p>
              <a:endParaRPr lang="en-US"/>
            </a:p>
          </p:txBody>
        </p:sp>
        <p:sp>
          <p:nvSpPr>
            <p:cNvPr id="38065" name="Freeform 175"/>
            <p:cNvSpPr>
              <a:spLocks/>
            </p:cNvSpPr>
            <p:nvPr/>
          </p:nvSpPr>
          <p:spPr bwMode="auto">
            <a:xfrm>
              <a:off x="1127" y="2211"/>
              <a:ext cx="4" cy="3"/>
            </a:xfrm>
            <a:custGeom>
              <a:avLst/>
              <a:gdLst>
                <a:gd name="T0" fmla="*/ 2069 w 3"/>
                <a:gd name="T1" fmla="*/ 0 h 2"/>
                <a:gd name="T2" fmla="*/ 2069 w 3"/>
                <a:gd name="T3" fmla="*/ 0 h 2"/>
                <a:gd name="T4" fmla="*/ 0 w 3"/>
                <a:gd name="T5" fmla="*/ 0 h 2"/>
                <a:gd name="T6" fmla="*/ 0 w 3"/>
                <a:gd name="T7" fmla="*/ 18359 h 2"/>
                <a:gd name="T8" fmla="*/ 0 w 3"/>
                <a:gd name="T9" fmla="*/ 0 h 2"/>
                <a:gd name="T10" fmla="*/ 2069 w 3"/>
                <a:gd name="T11" fmla="*/ 0 h 2"/>
                <a:gd name="T12" fmla="*/ 2069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8066" name="Freeform 176"/>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8067" name="Freeform 177"/>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38068" name="Freeform 178"/>
            <p:cNvSpPr>
              <a:spLocks/>
            </p:cNvSpPr>
            <p:nvPr/>
          </p:nvSpPr>
          <p:spPr bwMode="auto">
            <a:xfrm>
              <a:off x="1396" y="2238"/>
              <a:ext cx="5" cy="2"/>
            </a:xfrm>
            <a:custGeom>
              <a:avLst/>
              <a:gdLst>
                <a:gd name="T0" fmla="*/ 365972 w 3"/>
                <a:gd name="T1" fmla="*/ 0 h 2"/>
                <a:gd name="T2" fmla="*/ 365972 w 3"/>
                <a:gd name="T3" fmla="*/ 2 h 2"/>
                <a:gd name="T4" fmla="*/ 0 w 3"/>
                <a:gd name="T5" fmla="*/ 2 h 2"/>
                <a:gd name="T6" fmla="*/ 0 w 3"/>
                <a:gd name="T7" fmla="*/ 0 h 2"/>
                <a:gd name="T8" fmla="*/ 0 w 3"/>
                <a:gd name="T9" fmla="*/ 2 h 2"/>
                <a:gd name="T10" fmla="*/ 365972 w 3"/>
                <a:gd name="T11" fmla="*/ 2 h 2"/>
                <a:gd name="T12" fmla="*/ 365972 w 3"/>
                <a:gd name="T13" fmla="*/ 0 h 2"/>
                <a:gd name="T14" fmla="*/ 365972 w 3"/>
                <a:gd name="T15" fmla="*/ 2 h 2"/>
                <a:gd name="T16" fmla="*/ 365972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round/>
              <a:headEnd/>
              <a:tailEnd/>
            </a:ln>
          </p:spPr>
          <p:txBody>
            <a:bodyPr/>
            <a:lstStyle/>
            <a:p>
              <a:endParaRPr lang="en-US"/>
            </a:p>
          </p:txBody>
        </p:sp>
        <p:sp>
          <p:nvSpPr>
            <p:cNvPr id="38069" name="Freeform 179"/>
            <p:cNvSpPr>
              <a:spLocks/>
            </p:cNvSpPr>
            <p:nvPr/>
          </p:nvSpPr>
          <p:spPr bwMode="auto">
            <a:xfrm>
              <a:off x="1388" y="2240"/>
              <a:ext cx="5" cy="2"/>
            </a:xfrm>
            <a:custGeom>
              <a:avLst/>
              <a:gdLst>
                <a:gd name="T0" fmla="*/ 365972 w 3"/>
                <a:gd name="T1" fmla="*/ 0 h 2"/>
                <a:gd name="T2" fmla="*/ 0 w 3"/>
                <a:gd name="T3" fmla="*/ 0 h 2"/>
                <a:gd name="T4" fmla="*/ 365972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8070" name="Rectangle 180"/>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8071" name="Freeform 181"/>
            <p:cNvSpPr>
              <a:spLocks/>
            </p:cNvSpPr>
            <p:nvPr/>
          </p:nvSpPr>
          <p:spPr bwMode="auto">
            <a:xfrm>
              <a:off x="1268" y="2208"/>
              <a:ext cx="61" cy="50"/>
            </a:xfrm>
            <a:custGeom>
              <a:avLst/>
              <a:gdLst>
                <a:gd name="T0" fmla="*/ 77 w 54"/>
                <a:gd name="T1" fmla="*/ 311 h 41"/>
                <a:gd name="T2" fmla="*/ 2 w 54"/>
                <a:gd name="T3" fmla="*/ 1721 h 41"/>
                <a:gd name="T4" fmla="*/ 0 w 54"/>
                <a:gd name="T5" fmla="*/ 2140 h 41"/>
                <a:gd name="T6" fmla="*/ 0 w 54"/>
                <a:gd name="T7" fmla="*/ 3205 h 41"/>
                <a:gd name="T8" fmla="*/ 111 w 54"/>
                <a:gd name="T9" fmla="*/ 3909 h 41"/>
                <a:gd name="T10" fmla="*/ 180 w 54"/>
                <a:gd name="T11" fmla="*/ 2941 h 41"/>
                <a:gd name="T12" fmla="*/ 342 w 54"/>
                <a:gd name="T13" fmla="*/ 2560 h 41"/>
                <a:gd name="T14" fmla="*/ 470 w 54"/>
                <a:gd name="T15" fmla="*/ 2757 h 41"/>
                <a:gd name="T16" fmla="*/ 777 w 54"/>
                <a:gd name="T17" fmla="*/ 2757 h 41"/>
                <a:gd name="T18" fmla="*/ 894 w 54"/>
                <a:gd name="T19" fmla="*/ 2140 h 41"/>
                <a:gd name="T20" fmla="*/ 609 w 54"/>
                <a:gd name="T21" fmla="*/ 1439 h 41"/>
                <a:gd name="T22" fmla="*/ 688 w 54"/>
                <a:gd name="T23" fmla="*/ 968 h 41"/>
                <a:gd name="T24" fmla="*/ 539 w 54"/>
                <a:gd name="T25" fmla="*/ 794 h 41"/>
                <a:gd name="T26" fmla="*/ 180 w 54"/>
                <a:gd name="T27" fmla="*/ 0 h 41"/>
                <a:gd name="T28" fmla="*/ 77 w 54"/>
                <a:gd name="T29" fmla="*/ 311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41"/>
                <a:gd name="T47" fmla="*/ 54 w 54"/>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round/>
              <a:headEnd/>
              <a:tailEnd/>
            </a:ln>
          </p:spPr>
          <p:txBody>
            <a:bodyPr/>
            <a:lstStyle/>
            <a:p>
              <a:endParaRPr lang="en-US"/>
            </a:p>
          </p:txBody>
        </p:sp>
        <p:sp>
          <p:nvSpPr>
            <p:cNvPr id="38072" name="Freeform 182"/>
            <p:cNvSpPr>
              <a:spLocks/>
            </p:cNvSpPr>
            <p:nvPr/>
          </p:nvSpPr>
          <p:spPr bwMode="auto">
            <a:xfrm>
              <a:off x="1221" y="2208"/>
              <a:ext cx="52" cy="43"/>
            </a:xfrm>
            <a:custGeom>
              <a:avLst/>
              <a:gdLst>
                <a:gd name="T0" fmla="*/ 1230 w 45"/>
                <a:gd name="T1" fmla="*/ 683 h 34"/>
                <a:gd name="T2" fmla="*/ 1204 w 45"/>
                <a:gd name="T3" fmla="*/ 3850 h 34"/>
                <a:gd name="T4" fmla="*/ 1127 w 45"/>
                <a:gd name="T5" fmla="*/ 4869 h 34"/>
                <a:gd name="T6" fmla="*/ 1127 w 45"/>
                <a:gd name="T7" fmla="*/ 7468 h 34"/>
                <a:gd name="T8" fmla="*/ 714 w 45"/>
                <a:gd name="T9" fmla="*/ 6786 h 34"/>
                <a:gd name="T10" fmla="*/ 284 w 45"/>
                <a:gd name="T11" fmla="*/ 6786 h 34"/>
                <a:gd name="T12" fmla="*/ 0 w 45"/>
                <a:gd name="T13" fmla="*/ 5770 h 34"/>
                <a:gd name="T14" fmla="*/ 184 w 45"/>
                <a:gd name="T15" fmla="*/ 4869 h 34"/>
                <a:gd name="T16" fmla="*/ 597 w 45"/>
                <a:gd name="T17" fmla="*/ 5259 h 34"/>
                <a:gd name="T18" fmla="*/ 919 w 45"/>
                <a:gd name="T19" fmla="*/ 5259 h 34"/>
                <a:gd name="T20" fmla="*/ 797 w 45"/>
                <a:gd name="T21" fmla="*/ 2158 h 34"/>
                <a:gd name="T22" fmla="*/ 597 w 45"/>
                <a:gd name="T23" fmla="*/ 1067 h 34"/>
                <a:gd name="T24" fmla="*/ 517 w 45"/>
                <a:gd name="T25" fmla="*/ 0 h 34"/>
                <a:gd name="T26" fmla="*/ 1030 w 45"/>
                <a:gd name="T27" fmla="*/ 683 h 34"/>
                <a:gd name="T28" fmla="*/ 1230 w 45"/>
                <a:gd name="T29" fmla="*/ 683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34"/>
                <a:gd name="T47" fmla="*/ 45 w 45"/>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round/>
              <a:headEnd/>
              <a:tailEnd/>
            </a:ln>
          </p:spPr>
          <p:txBody>
            <a:bodyPr/>
            <a:lstStyle/>
            <a:p>
              <a:endParaRPr lang="en-US"/>
            </a:p>
          </p:txBody>
        </p:sp>
        <p:sp>
          <p:nvSpPr>
            <p:cNvPr id="38073" name="Freeform 183"/>
            <p:cNvSpPr>
              <a:spLocks/>
            </p:cNvSpPr>
            <p:nvPr/>
          </p:nvSpPr>
          <p:spPr bwMode="auto">
            <a:xfrm>
              <a:off x="1268" y="2164"/>
              <a:ext cx="2" cy="3"/>
            </a:xfrm>
            <a:custGeom>
              <a:avLst/>
              <a:gdLst>
                <a:gd name="T0" fmla="*/ 2 w 2"/>
                <a:gd name="T1" fmla="*/ 18359 h 2"/>
                <a:gd name="T2" fmla="*/ 0 w 2"/>
                <a:gd name="T3" fmla="*/ 18359 h 2"/>
                <a:gd name="T4" fmla="*/ 0 w 2"/>
                <a:gd name="T5" fmla="*/ 0 h 2"/>
                <a:gd name="T6" fmla="*/ 2 w 2"/>
                <a:gd name="T7" fmla="*/ 18359 h 2"/>
                <a:gd name="T8" fmla="*/ 2 w 2"/>
                <a:gd name="T9" fmla="*/ 18359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2"/>
                  </a:moveTo>
                  <a:lnTo>
                    <a:pt x="0" y="2"/>
                  </a:lnTo>
                  <a:lnTo>
                    <a:pt x="0" y="0"/>
                  </a:lnTo>
                  <a:lnTo>
                    <a:pt x="2" y="2"/>
                  </a:lnTo>
                  <a:close/>
                </a:path>
              </a:pathLst>
            </a:custGeom>
            <a:solidFill>
              <a:srgbClr val="E1E1E1"/>
            </a:solidFill>
            <a:ln w="3175">
              <a:solidFill>
                <a:srgbClr val="000000"/>
              </a:solidFill>
              <a:round/>
              <a:headEnd/>
              <a:tailEnd/>
            </a:ln>
          </p:spPr>
          <p:txBody>
            <a:bodyPr/>
            <a:lstStyle/>
            <a:p>
              <a:endParaRPr lang="en-US"/>
            </a:p>
          </p:txBody>
        </p:sp>
        <p:sp>
          <p:nvSpPr>
            <p:cNvPr id="38074" name="Freeform 184"/>
            <p:cNvSpPr>
              <a:spLocks/>
            </p:cNvSpPr>
            <p:nvPr/>
          </p:nvSpPr>
          <p:spPr bwMode="auto">
            <a:xfrm>
              <a:off x="1276" y="2164"/>
              <a:ext cx="5" cy="3"/>
            </a:xfrm>
            <a:custGeom>
              <a:avLst/>
              <a:gdLst>
                <a:gd name="T0" fmla="*/ 594 w 4"/>
                <a:gd name="T1" fmla="*/ 18359 h 2"/>
                <a:gd name="T2" fmla="*/ 0 w 4"/>
                <a:gd name="T3" fmla="*/ 0 h 2"/>
                <a:gd name="T4" fmla="*/ 381 w 4"/>
                <a:gd name="T5" fmla="*/ 18359 h 2"/>
                <a:gd name="T6" fmla="*/ 594 w 4"/>
                <a:gd name="T7" fmla="*/ 18359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2"/>
                  </a:moveTo>
                  <a:lnTo>
                    <a:pt x="0" y="0"/>
                  </a:lnTo>
                  <a:lnTo>
                    <a:pt x="2" y="2"/>
                  </a:lnTo>
                  <a:lnTo>
                    <a:pt x="4" y="2"/>
                  </a:lnTo>
                  <a:close/>
                </a:path>
              </a:pathLst>
            </a:custGeom>
            <a:solidFill>
              <a:srgbClr val="E1E1E1"/>
            </a:solidFill>
            <a:ln w="3175">
              <a:solidFill>
                <a:srgbClr val="000000"/>
              </a:solidFill>
              <a:round/>
              <a:headEnd/>
              <a:tailEnd/>
            </a:ln>
          </p:spPr>
          <p:txBody>
            <a:bodyPr/>
            <a:lstStyle/>
            <a:p>
              <a:endParaRPr lang="en-US"/>
            </a:p>
          </p:txBody>
        </p:sp>
        <p:sp>
          <p:nvSpPr>
            <p:cNvPr id="38075" name="Freeform 185"/>
            <p:cNvSpPr>
              <a:spLocks/>
            </p:cNvSpPr>
            <p:nvPr/>
          </p:nvSpPr>
          <p:spPr bwMode="auto">
            <a:xfrm>
              <a:off x="1448" y="2338"/>
              <a:ext cx="4" cy="5"/>
            </a:xfrm>
            <a:custGeom>
              <a:avLst/>
              <a:gdLst>
                <a:gd name="T0" fmla="*/ 2 w 5"/>
                <a:gd name="T1" fmla="*/ 594 h 4"/>
                <a:gd name="T2" fmla="*/ 0 w 5"/>
                <a:gd name="T3" fmla="*/ 381 h 4"/>
                <a:gd name="T4" fmla="*/ 2 w 5"/>
                <a:gd name="T5" fmla="*/ 0 h 4"/>
                <a:gd name="T6" fmla="*/ 2 w 5"/>
                <a:gd name="T7" fmla="*/ 59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4"/>
                  </a:moveTo>
                  <a:lnTo>
                    <a:pt x="0" y="2"/>
                  </a:lnTo>
                  <a:lnTo>
                    <a:pt x="5" y="0"/>
                  </a:lnTo>
                  <a:lnTo>
                    <a:pt x="3" y="4"/>
                  </a:lnTo>
                  <a:close/>
                </a:path>
              </a:pathLst>
            </a:custGeom>
            <a:solidFill>
              <a:srgbClr val="E1E1E1"/>
            </a:solidFill>
            <a:ln w="3175">
              <a:solidFill>
                <a:srgbClr val="000000"/>
              </a:solidFill>
              <a:round/>
              <a:headEnd/>
              <a:tailEnd/>
            </a:ln>
          </p:spPr>
          <p:txBody>
            <a:bodyPr/>
            <a:lstStyle/>
            <a:p>
              <a:endParaRPr lang="en-US"/>
            </a:p>
          </p:txBody>
        </p:sp>
        <p:sp>
          <p:nvSpPr>
            <p:cNvPr id="38076" name="Freeform 186"/>
            <p:cNvSpPr>
              <a:spLocks/>
            </p:cNvSpPr>
            <p:nvPr/>
          </p:nvSpPr>
          <p:spPr bwMode="auto">
            <a:xfrm>
              <a:off x="1009" y="2403"/>
              <a:ext cx="57" cy="67"/>
            </a:xfrm>
            <a:custGeom>
              <a:avLst/>
              <a:gdLst>
                <a:gd name="T0" fmla="*/ 95 w 52"/>
                <a:gd name="T1" fmla="*/ 3998 h 54"/>
                <a:gd name="T2" fmla="*/ 0 w 52"/>
                <a:gd name="T3" fmla="*/ 1975 h 54"/>
                <a:gd name="T4" fmla="*/ 2 w 52"/>
                <a:gd name="T5" fmla="*/ 1034 h 54"/>
                <a:gd name="T6" fmla="*/ 2 w 52"/>
                <a:gd name="T7" fmla="*/ 541 h 54"/>
                <a:gd name="T8" fmla="*/ 4 w 52"/>
                <a:gd name="T9" fmla="*/ 0 h 54"/>
                <a:gd name="T10" fmla="*/ 216 w 52"/>
                <a:gd name="T11" fmla="*/ 541 h 54"/>
                <a:gd name="T12" fmla="*/ 285 w 52"/>
                <a:gd name="T13" fmla="*/ 541 h 54"/>
                <a:gd name="T14" fmla="*/ 374 w 52"/>
                <a:gd name="T15" fmla="*/ 2258 h 54"/>
                <a:gd name="T16" fmla="*/ 433 w 52"/>
                <a:gd name="T17" fmla="*/ 3998 h 54"/>
                <a:gd name="T18" fmla="*/ 374 w 52"/>
                <a:gd name="T19" fmla="*/ 4263 h 54"/>
                <a:gd name="T20" fmla="*/ 374 w 52"/>
                <a:gd name="T21" fmla="*/ 6044 h 54"/>
                <a:gd name="T22" fmla="*/ 374 w 52"/>
                <a:gd name="T23" fmla="*/ 7705 h 54"/>
                <a:gd name="T24" fmla="*/ 312 w 52"/>
                <a:gd name="T25" fmla="*/ 6044 h 54"/>
                <a:gd name="T26" fmla="*/ 312 w 52"/>
                <a:gd name="T27" fmla="*/ 6642 h 54"/>
                <a:gd name="T28" fmla="*/ 273 w 52"/>
                <a:gd name="T29" fmla="*/ 6044 h 54"/>
                <a:gd name="T30" fmla="*/ 259 w 52"/>
                <a:gd name="T31" fmla="*/ 4714 h 54"/>
                <a:gd name="T32" fmla="*/ 157 w 52"/>
                <a:gd name="T33" fmla="*/ 3382 h 54"/>
                <a:gd name="T34" fmla="*/ 72 w 52"/>
                <a:gd name="T35" fmla="*/ 2258 h 54"/>
                <a:gd name="T36" fmla="*/ 114 w 52"/>
                <a:gd name="T37" fmla="*/ 3382 h 54"/>
                <a:gd name="T38" fmla="*/ 95 w 52"/>
                <a:gd name="T39" fmla="*/ 3998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54"/>
                <a:gd name="T62" fmla="*/ 52 w 52"/>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round/>
              <a:headEnd/>
              <a:tailEnd/>
            </a:ln>
          </p:spPr>
          <p:txBody>
            <a:bodyPr/>
            <a:lstStyle/>
            <a:p>
              <a:endParaRPr lang="en-US"/>
            </a:p>
          </p:txBody>
        </p:sp>
        <p:sp>
          <p:nvSpPr>
            <p:cNvPr id="38077" name="Freeform 187"/>
            <p:cNvSpPr>
              <a:spLocks/>
            </p:cNvSpPr>
            <p:nvPr/>
          </p:nvSpPr>
          <p:spPr bwMode="auto">
            <a:xfrm>
              <a:off x="1288" y="2370"/>
              <a:ext cx="6" cy="2"/>
            </a:xfrm>
            <a:custGeom>
              <a:avLst/>
              <a:gdLst>
                <a:gd name="T0" fmla="*/ 0 w 5"/>
                <a:gd name="T1" fmla="*/ 0 h 2"/>
                <a:gd name="T2" fmla="*/ 310 w 5"/>
                <a:gd name="T3" fmla="*/ 2 h 2"/>
                <a:gd name="T4" fmla="*/ 0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5" y="2"/>
                  </a:lnTo>
                  <a:lnTo>
                    <a:pt x="0" y="0"/>
                  </a:lnTo>
                  <a:close/>
                </a:path>
              </a:pathLst>
            </a:custGeom>
            <a:solidFill>
              <a:srgbClr val="E1E1E1"/>
            </a:solidFill>
            <a:ln w="3175">
              <a:solidFill>
                <a:srgbClr val="000000"/>
              </a:solidFill>
              <a:round/>
              <a:headEnd/>
              <a:tailEnd/>
            </a:ln>
          </p:spPr>
          <p:txBody>
            <a:bodyPr/>
            <a:lstStyle/>
            <a:p>
              <a:endParaRPr lang="en-US"/>
            </a:p>
          </p:txBody>
        </p:sp>
        <p:sp>
          <p:nvSpPr>
            <p:cNvPr id="38078" name="Freeform 188"/>
            <p:cNvSpPr>
              <a:spLocks/>
            </p:cNvSpPr>
            <p:nvPr/>
          </p:nvSpPr>
          <p:spPr bwMode="auto">
            <a:xfrm>
              <a:off x="1475" y="2352"/>
              <a:ext cx="1" cy="6"/>
            </a:xfrm>
            <a:custGeom>
              <a:avLst/>
              <a:gdLst>
                <a:gd name="T0" fmla="*/ 1 w 2"/>
                <a:gd name="T1" fmla="*/ 310 h 5"/>
                <a:gd name="T2" fmla="*/ 0 w 2"/>
                <a:gd name="T3" fmla="*/ 310 h 5"/>
                <a:gd name="T4" fmla="*/ 0 w 2"/>
                <a:gd name="T5" fmla="*/ 0 h 5"/>
                <a:gd name="T6" fmla="*/ 1 w 2"/>
                <a:gd name="T7" fmla="*/ 31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5"/>
                  </a:lnTo>
                  <a:lnTo>
                    <a:pt x="0" y="0"/>
                  </a:lnTo>
                  <a:lnTo>
                    <a:pt x="2" y="5"/>
                  </a:lnTo>
                  <a:close/>
                </a:path>
              </a:pathLst>
            </a:custGeom>
            <a:solidFill>
              <a:srgbClr val="E1E1E1"/>
            </a:solidFill>
            <a:ln w="3175">
              <a:solidFill>
                <a:srgbClr val="000000"/>
              </a:solidFill>
              <a:round/>
              <a:headEnd/>
              <a:tailEnd/>
            </a:ln>
          </p:spPr>
          <p:txBody>
            <a:bodyPr/>
            <a:lstStyle/>
            <a:p>
              <a:endParaRPr lang="en-US"/>
            </a:p>
          </p:txBody>
        </p:sp>
        <p:sp>
          <p:nvSpPr>
            <p:cNvPr id="38079" name="Freeform 189"/>
            <p:cNvSpPr>
              <a:spLocks/>
            </p:cNvSpPr>
            <p:nvPr/>
          </p:nvSpPr>
          <p:spPr bwMode="auto">
            <a:xfrm>
              <a:off x="1443" y="2305"/>
              <a:ext cx="5" cy="5"/>
            </a:xfrm>
            <a:custGeom>
              <a:avLst/>
              <a:gdLst>
                <a:gd name="T0" fmla="*/ 594 w 4"/>
                <a:gd name="T1" fmla="*/ 3 h 5"/>
                <a:gd name="T2" fmla="*/ 381 w 4"/>
                <a:gd name="T3" fmla="*/ 5 h 5"/>
                <a:gd name="T4" fmla="*/ 0 w 4"/>
                <a:gd name="T5" fmla="*/ 0 h 5"/>
                <a:gd name="T6" fmla="*/ 594 w 4"/>
                <a:gd name="T7" fmla="*/ 0 h 5"/>
                <a:gd name="T8" fmla="*/ 594 w 4"/>
                <a:gd name="T9" fmla="*/ 3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4" y="3"/>
                  </a:moveTo>
                  <a:lnTo>
                    <a:pt x="2" y="5"/>
                  </a:lnTo>
                  <a:lnTo>
                    <a:pt x="0" y="0"/>
                  </a:lnTo>
                  <a:lnTo>
                    <a:pt x="4" y="0"/>
                  </a:lnTo>
                  <a:lnTo>
                    <a:pt x="4" y="3"/>
                  </a:lnTo>
                  <a:close/>
                </a:path>
              </a:pathLst>
            </a:custGeom>
            <a:solidFill>
              <a:srgbClr val="E1E1E1"/>
            </a:solidFill>
            <a:ln w="3175">
              <a:solidFill>
                <a:srgbClr val="000000"/>
              </a:solidFill>
              <a:round/>
              <a:headEnd/>
              <a:tailEnd/>
            </a:ln>
          </p:spPr>
          <p:txBody>
            <a:bodyPr/>
            <a:lstStyle/>
            <a:p>
              <a:endParaRPr lang="en-US"/>
            </a:p>
          </p:txBody>
        </p:sp>
        <p:sp>
          <p:nvSpPr>
            <p:cNvPr id="38080" name="Freeform 190"/>
            <p:cNvSpPr>
              <a:spLocks/>
            </p:cNvSpPr>
            <p:nvPr/>
          </p:nvSpPr>
          <p:spPr bwMode="auto">
            <a:xfrm>
              <a:off x="940" y="2328"/>
              <a:ext cx="40" cy="30"/>
            </a:xfrm>
            <a:custGeom>
              <a:avLst/>
              <a:gdLst>
                <a:gd name="T0" fmla="*/ 396 w 36"/>
                <a:gd name="T1" fmla="*/ 3210 h 24"/>
                <a:gd name="T2" fmla="*/ 380 w 36"/>
                <a:gd name="T3" fmla="*/ 4013 h 24"/>
                <a:gd name="T4" fmla="*/ 277 w 36"/>
                <a:gd name="T5" fmla="*/ 3845 h 24"/>
                <a:gd name="T6" fmla="*/ 133 w 36"/>
                <a:gd name="T7" fmla="*/ 2744 h 24"/>
                <a:gd name="T8" fmla="*/ 0 w 36"/>
                <a:gd name="T9" fmla="*/ 2054 h 24"/>
                <a:gd name="T10" fmla="*/ 164 w 36"/>
                <a:gd name="T11" fmla="*/ 0 h 24"/>
                <a:gd name="T12" fmla="*/ 277 w 36"/>
                <a:gd name="T13" fmla="*/ 1389 h 24"/>
                <a:gd name="T14" fmla="*/ 396 w 36"/>
                <a:gd name="T15" fmla="*/ 1736 h 24"/>
                <a:gd name="T16" fmla="*/ 396 w 36"/>
                <a:gd name="T17" fmla="*/ 321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24"/>
                <a:gd name="T29" fmla="*/ 36 w 36"/>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round/>
              <a:headEnd/>
              <a:tailEnd/>
            </a:ln>
          </p:spPr>
          <p:txBody>
            <a:bodyPr/>
            <a:lstStyle/>
            <a:p>
              <a:endParaRPr lang="en-US"/>
            </a:p>
          </p:txBody>
        </p:sp>
        <p:sp>
          <p:nvSpPr>
            <p:cNvPr id="38081" name="Freeform 191"/>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2" y="2"/>
                  </a:moveTo>
                  <a:lnTo>
                    <a:pt x="2" y="0"/>
                  </a:lnTo>
                  <a:lnTo>
                    <a:pt x="0" y="0"/>
                  </a:lnTo>
                  <a:lnTo>
                    <a:pt x="0" y="2"/>
                  </a:lnTo>
                  <a:lnTo>
                    <a:pt x="2" y="2"/>
                  </a:lnTo>
                  <a:close/>
                </a:path>
              </a:pathLst>
            </a:custGeom>
            <a:solidFill>
              <a:srgbClr val="E1E1E1"/>
            </a:solidFill>
            <a:ln w="3175">
              <a:solidFill>
                <a:srgbClr val="000000"/>
              </a:solidFill>
              <a:round/>
              <a:headEnd/>
              <a:tailEnd/>
            </a:ln>
          </p:spPr>
          <p:txBody>
            <a:bodyPr/>
            <a:lstStyle/>
            <a:p>
              <a:endParaRPr lang="en-US"/>
            </a:p>
          </p:txBody>
        </p:sp>
        <p:sp>
          <p:nvSpPr>
            <p:cNvPr id="38082" name="Freeform 192"/>
            <p:cNvSpPr>
              <a:spLocks/>
            </p:cNvSpPr>
            <p:nvPr/>
          </p:nvSpPr>
          <p:spPr bwMode="auto">
            <a:xfrm>
              <a:off x="1436" y="2375"/>
              <a:ext cx="3" cy="4"/>
            </a:xfrm>
            <a:custGeom>
              <a:avLst/>
              <a:gdLst>
                <a:gd name="T0" fmla="*/ 18359 w 2"/>
                <a:gd name="T1" fmla="*/ 0 h 3"/>
                <a:gd name="T2" fmla="*/ 18359 w 2"/>
                <a:gd name="T3" fmla="*/ 2069 h 3"/>
                <a:gd name="T4" fmla="*/ 0 w 2"/>
                <a:gd name="T5" fmla="*/ 0 h 3"/>
                <a:gd name="T6" fmla="*/ 18359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2" y="3"/>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8083" name="Freeform 193"/>
            <p:cNvSpPr>
              <a:spLocks/>
            </p:cNvSpPr>
            <p:nvPr/>
          </p:nvSpPr>
          <p:spPr bwMode="auto">
            <a:xfrm>
              <a:off x="955" y="2296"/>
              <a:ext cx="109" cy="65"/>
            </a:xfrm>
            <a:custGeom>
              <a:avLst/>
              <a:gdLst>
                <a:gd name="T0" fmla="*/ 747 w 97"/>
                <a:gd name="T1" fmla="*/ 6101 h 52"/>
                <a:gd name="T2" fmla="*/ 662 w 97"/>
                <a:gd name="T3" fmla="*/ 6530 h 52"/>
                <a:gd name="T4" fmla="*/ 564 w 97"/>
                <a:gd name="T5" fmla="*/ 7274 h 52"/>
                <a:gd name="T6" fmla="*/ 502 w 97"/>
                <a:gd name="T7" fmla="*/ 8724 h 52"/>
                <a:gd name="T8" fmla="*/ 458 w 97"/>
                <a:gd name="T9" fmla="*/ 8724 h 52"/>
                <a:gd name="T10" fmla="*/ 435 w 97"/>
                <a:gd name="T11" fmla="*/ 7604 h 52"/>
                <a:gd name="T12" fmla="*/ 323 w 97"/>
                <a:gd name="T13" fmla="*/ 7604 h 52"/>
                <a:gd name="T14" fmla="*/ 323 w 97"/>
                <a:gd name="T15" fmla="*/ 6101 h 52"/>
                <a:gd name="T16" fmla="*/ 140 w 97"/>
                <a:gd name="T17" fmla="*/ 5819 h 52"/>
                <a:gd name="T18" fmla="*/ 0 w 97"/>
                <a:gd name="T19" fmla="*/ 4439 h 52"/>
                <a:gd name="T20" fmla="*/ 140 w 97"/>
                <a:gd name="T21" fmla="*/ 2054 h 52"/>
                <a:gd name="T22" fmla="*/ 280 w 97"/>
                <a:gd name="T23" fmla="*/ 569 h 52"/>
                <a:gd name="T24" fmla="*/ 323 w 97"/>
                <a:gd name="T25" fmla="*/ 569 h 52"/>
                <a:gd name="T26" fmla="*/ 564 w 97"/>
                <a:gd name="T27" fmla="*/ 569 h 52"/>
                <a:gd name="T28" fmla="*/ 747 w 97"/>
                <a:gd name="T29" fmla="*/ 0 h 52"/>
                <a:gd name="T30" fmla="*/ 939 w 97"/>
                <a:gd name="T31" fmla="*/ 0 h 52"/>
                <a:gd name="T32" fmla="*/ 1168 w 97"/>
                <a:gd name="T33" fmla="*/ 569 h 52"/>
                <a:gd name="T34" fmla="*/ 1275 w 97"/>
                <a:gd name="T35" fmla="*/ 1163 h 52"/>
                <a:gd name="T36" fmla="*/ 1250 w 97"/>
                <a:gd name="T37" fmla="*/ 1163 h 52"/>
                <a:gd name="T38" fmla="*/ 1250 w 97"/>
                <a:gd name="T39" fmla="*/ 1736 h 52"/>
                <a:gd name="T40" fmla="*/ 1316 w 97"/>
                <a:gd name="T41" fmla="*/ 1736 h 52"/>
                <a:gd name="T42" fmla="*/ 1405 w 97"/>
                <a:gd name="T43" fmla="*/ 2841 h 52"/>
                <a:gd name="T44" fmla="*/ 1250 w 97"/>
                <a:gd name="T45" fmla="*/ 3210 h 52"/>
                <a:gd name="T46" fmla="*/ 1042 w 97"/>
                <a:gd name="T47" fmla="*/ 3845 h 52"/>
                <a:gd name="T48" fmla="*/ 747 w 97"/>
                <a:gd name="T49" fmla="*/ 6101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52"/>
                <a:gd name="T77" fmla="*/ 97 w 97"/>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round/>
              <a:headEnd/>
              <a:tailEnd/>
            </a:ln>
          </p:spPr>
          <p:txBody>
            <a:bodyPr/>
            <a:lstStyle/>
            <a:p>
              <a:endParaRPr lang="en-US"/>
            </a:p>
          </p:txBody>
        </p:sp>
        <p:sp>
          <p:nvSpPr>
            <p:cNvPr id="38084" name="Freeform 194"/>
            <p:cNvSpPr>
              <a:spLocks/>
            </p:cNvSpPr>
            <p:nvPr/>
          </p:nvSpPr>
          <p:spPr bwMode="auto">
            <a:xfrm>
              <a:off x="1448" y="2319"/>
              <a:ext cx="4" cy="9"/>
            </a:xfrm>
            <a:custGeom>
              <a:avLst/>
              <a:gdLst>
                <a:gd name="T0" fmla="*/ 2 w 5"/>
                <a:gd name="T1" fmla="*/ 2217 h 7"/>
                <a:gd name="T2" fmla="*/ 0 w 5"/>
                <a:gd name="T3" fmla="*/ 0 h 7"/>
                <a:gd name="T4" fmla="*/ 2 w 5"/>
                <a:gd name="T5" fmla="*/ 2217 h 7"/>
                <a:gd name="T6" fmla="*/ 0 60000 65536"/>
                <a:gd name="T7" fmla="*/ 0 60000 65536"/>
                <a:gd name="T8" fmla="*/ 0 60000 65536"/>
                <a:gd name="T9" fmla="*/ 0 w 5"/>
                <a:gd name="T10" fmla="*/ 0 h 7"/>
                <a:gd name="T11" fmla="*/ 5 w 5"/>
                <a:gd name="T12" fmla="*/ 7 h 7"/>
              </a:gdLst>
              <a:ahLst/>
              <a:cxnLst>
                <a:cxn ang="T6">
                  <a:pos x="T0" y="T1"/>
                </a:cxn>
                <a:cxn ang="T7">
                  <a:pos x="T2" y="T3"/>
                </a:cxn>
                <a:cxn ang="T8">
                  <a:pos x="T4" y="T5"/>
                </a:cxn>
              </a:cxnLst>
              <a:rect l="T9" t="T10" r="T11" b="T12"/>
              <a:pathLst>
                <a:path w="5" h="7">
                  <a:moveTo>
                    <a:pt x="5" y="7"/>
                  </a:moveTo>
                  <a:lnTo>
                    <a:pt x="0" y="0"/>
                  </a:lnTo>
                  <a:lnTo>
                    <a:pt x="5" y="7"/>
                  </a:lnTo>
                  <a:close/>
                </a:path>
              </a:pathLst>
            </a:custGeom>
            <a:solidFill>
              <a:srgbClr val="E1E1E1"/>
            </a:solidFill>
            <a:ln w="3175">
              <a:solidFill>
                <a:srgbClr val="000000"/>
              </a:solidFill>
              <a:round/>
              <a:headEnd/>
              <a:tailEnd/>
            </a:ln>
          </p:spPr>
          <p:txBody>
            <a:bodyPr/>
            <a:lstStyle/>
            <a:p>
              <a:endParaRPr lang="en-US"/>
            </a:p>
          </p:txBody>
        </p:sp>
        <p:sp>
          <p:nvSpPr>
            <p:cNvPr id="38085" name="Freeform 195"/>
            <p:cNvSpPr>
              <a:spLocks/>
            </p:cNvSpPr>
            <p:nvPr/>
          </p:nvSpPr>
          <p:spPr bwMode="auto">
            <a:xfrm>
              <a:off x="982" y="2317"/>
              <a:ext cx="82" cy="91"/>
            </a:xfrm>
            <a:custGeom>
              <a:avLst/>
              <a:gdLst>
                <a:gd name="T0" fmla="*/ 406 w 73"/>
                <a:gd name="T1" fmla="*/ 3014 h 73"/>
                <a:gd name="T2" fmla="*/ 315 w 73"/>
                <a:gd name="T3" fmla="*/ 3282 h 73"/>
                <a:gd name="T4" fmla="*/ 202 w 73"/>
                <a:gd name="T5" fmla="*/ 4091 h 73"/>
                <a:gd name="T6" fmla="*/ 140 w 73"/>
                <a:gd name="T7" fmla="*/ 5651 h 73"/>
                <a:gd name="T8" fmla="*/ 99 w 73"/>
                <a:gd name="T9" fmla="*/ 5651 h 73"/>
                <a:gd name="T10" fmla="*/ 0 w 73"/>
                <a:gd name="T11" fmla="*/ 6055 h 73"/>
                <a:gd name="T12" fmla="*/ 202 w 73"/>
                <a:gd name="T13" fmla="*/ 8279 h 73"/>
                <a:gd name="T14" fmla="*/ 406 w 73"/>
                <a:gd name="T15" fmla="*/ 10946 h 73"/>
                <a:gd name="T16" fmla="*/ 732 w 73"/>
                <a:gd name="T17" fmla="*/ 11550 h 73"/>
                <a:gd name="T18" fmla="*/ 840 w 73"/>
                <a:gd name="T19" fmla="*/ 11550 h 73"/>
                <a:gd name="T20" fmla="*/ 840 w 73"/>
                <a:gd name="T21" fmla="*/ 9663 h 73"/>
                <a:gd name="T22" fmla="*/ 917 w 73"/>
                <a:gd name="T23" fmla="*/ 8279 h 73"/>
                <a:gd name="T24" fmla="*/ 930 w 73"/>
                <a:gd name="T25" fmla="*/ 6358 h 73"/>
                <a:gd name="T26" fmla="*/ 944 w 73"/>
                <a:gd name="T27" fmla="*/ 7117 h 73"/>
                <a:gd name="T28" fmla="*/ 944 w 73"/>
                <a:gd name="T29" fmla="*/ 4989 h 73"/>
                <a:gd name="T30" fmla="*/ 1010 w 73"/>
                <a:gd name="T31" fmla="*/ 2633 h 73"/>
                <a:gd name="T32" fmla="*/ 1010 w 73"/>
                <a:gd name="T33" fmla="*/ 2 h 73"/>
                <a:gd name="T34" fmla="*/ 1057 w 73"/>
                <a:gd name="T35" fmla="*/ 0 h 73"/>
                <a:gd name="T36" fmla="*/ 917 w 73"/>
                <a:gd name="T37" fmla="*/ 2 h 73"/>
                <a:gd name="T38" fmla="*/ 692 w 73"/>
                <a:gd name="T39" fmla="*/ 701 h 73"/>
                <a:gd name="T40" fmla="*/ 406 w 73"/>
                <a:gd name="T41" fmla="*/ 3014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73"/>
                <a:gd name="T65" fmla="*/ 73 w 73"/>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round/>
              <a:headEnd/>
              <a:tailEnd/>
            </a:ln>
          </p:spPr>
          <p:txBody>
            <a:bodyPr/>
            <a:lstStyle/>
            <a:p>
              <a:endParaRPr lang="en-US"/>
            </a:p>
          </p:txBody>
        </p:sp>
        <p:sp>
          <p:nvSpPr>
            <p:cNvPr id="38086" name="Freeform 196"/>
            <p:cNvSpPr>
              <a:spLocks/>
            </p:cNvSpPr>
            <p:nvPr/>
          </p:nvSpPr>
          <p:spPr bwMode="auto">
            <a:xfrm>
              <a:off x="1445" y="2352"/>
              <a:ext cx="3" cy="6"/>
            </a:xfrm>
            <a:custGeom>
              <a:avLst/>
              <a:gdLst>
                <a:gd name="T0" fmla="*/ 18359 w 2"/>
                <a:gd name="T1" fmla="*/ 310 h 5"/>
                <a:gd name="T2" fmla="*/ 18359 w 2"/>
                <a:gd name="T3" fmla="*/ 0 h 5"/>
                <a:gd name="T4" fmla="*/ 0 w 2"/>
                <a:gd name="T5" fmla="*/ 215 h 5"/>
                <a:gd name="T6" fmla="*/ 18359 w 2"/>
                <a:gd name="T7" fmla="*/ 31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2" y="0"/>
                  </a:lnTo>
                  <a:lnTo>
                    <a:pt x="0" y="3"/>
                  </a:lnTo>
                  <a:lnTo>
                    <a:pt x="2" y="5"/>
                  </a:lnTo>
                  <a:close/>
                </a:path>
              </a:pathLst>
            </a:custGeom>
            <a:solidFill>
              <a:srgbClr val="E1E1E1"/>
            </a:solidFill>
            <a:ln w="3175">
              <a:solidFill>
                <a:srgbClr val="000000"/>
              </a:solidFill>
              <a:round/>
              <a:headEnd/>
              <a:tailEnd/>
            </a:ln>
          </p:spPr>
          <p:txBody>
            <a:bodyPr/>
            <a:lstStyle/>
            <a:p>
              <a:endParaRPr lang="en-US"/>
            </a:p>
          </p:txBody>
        </p:sp>
        <p:sp>
          <p:nvSpPr>
            <p:cNvPr id="38087" name="Freeform 197"/>
            <p:cNvSpPr>
              <a:spLocks/>
            </p:cNvSpPr>
            <p:nvPr/>
          </p:nvSpPr>
          <p:spPr bwMode="auto">
            <a:xfrm>
              <a:off x="1425" y="2270"/>
              <a:ext cx="4" cy="1"/>
            </a:xfrm>
            <a:custGeom>
              <a:avLst/>
              <a:gdLst>
                <a:gd name="T0" fmla="*/ 0 w 3"/>
                <a:gd name="T1" fmla="*/ 0 h 1"/>
                <a:gd name="T2" fmla="*/ 0 w 3"/>
                <a:gd name="T3" fmla="*/ 0 h 1"/>
                <a:gd name="T4" fmla="*/ 2069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lnTo>
                    <a:pt x="0" y="0"/>
                  </a:lnTo>
                  <a:lnTo>
                    <a:pt x="3" y="0"/>
                  </a:lnTo>
                  <a:lnTo>
                    <a:pt x="0" y="0"/>
                  </a:lnTo>
                  <a:close/>
                </a:path>
              </a:pathLst>
            </a:custGeom>
            <a:solidFill>
              <a:srgbClr val="E1E1E1"/>
            </a:solidFill>
            <a:ln w="3175">
              <a:solidFill>
                <a:srgbClr val="000000"/>
              </a:solidFill>
              <a:round/>
              <a:headEnd/>
              <a:tailEnd/>
            </a:ln>
          </p:spPr>
          <p:txBody>
            <a:bodyPr/>
            <a:lstStyle/>
            <a:p>
              <a:endParaRPr lang="en-US"/>
            </a:p>
          </p:txBody>
        </p:sp>
        <p:sp>
          <p:nvSpPr>
            <p:cNvPr id="38088" name="Freeform 198"/>
            <p:cNvSpPr>
              <a:spLocks/>
            </p:cNvSpPr>
            <p:nvPr/>
          </p:nvSpPr>
          <p:spPr bwMode="auto">
            <a:xfrm>
              <a:off x="1423" y="2263"/>
              <a:ext cx="2" cy="4"/>
            </a:xfrm>
            <a:custGeom>
              <a:avLst/>
              <a:gdLst>
                <a:gd name="T0" fmla="*/ 2 w 2"/>
                <a:gd name="T1" fmla="*/ 2069 h 3"/>
                <a:gd name="T2" fmla="*/ 0 w 2"/>
                <a:gd name="T3" fmla="*/ 0 h 3"/>
                <a:gd name="T4" fmla="*/ 2 w 2"/>
                <a:gd name="T5" fmla="*/ 0 h 3"/>
                <a:gd name="T6" fmla="*/ 2 w 2"/>
                <a:gd name="T7" fmla="*/ 2069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0"/>
                  </a:lnTo>
                  <a:lnTo>
                    <a:pt x="2" y="0"/>
                  </a:lnTo>
                  <a:lnTo>
                    <a:pt x="2" y="3"/>
                  </a:lnTo>
                  <a:close/>
                </a:path>
              </a:pathLst>
            </a:custGeom>
            <a:solidFill>
              <a:srgbClr val="E1E1E1"/>
            </a:solidFill>
            <a:ln w="3175">
              <a:solidFill>
                <a:srgbClr val="000000"/>
              </a:solidFill>
              <a:round/>
              <a:headEnd/>
              <a:tailEnd/>
            </a:ln>
          </p:spPr>
          <p:txBody>
            <a:bodyPr/>
            <a:lstStyle/>
            <a:p>
              <a:endParaRPr lang="en-US"/>
            </a:p>
          </p:txBody>
        </p:sp>
        <p:sp>
          <p:nvSpPr>
            <p:cNvPr id="38089" name="Freeform 199"/>
            <p:cNvSpPr>
              <a:spLocks/>
            </p:cNvSpPr>
            <p:nvPr/>
          </p:nvSpPr>
          <p:spPr bwMode="auto">
            <a:xfrm>
              <a:off x="1439" y="2287"/>
              <a:ext cx="4" cy="7"/>
            </a:xfrm>
            <a:custGeom>
              <a:avLst/>
              <a:gdLst>
                <a:gd name="T0" fmla="*/ 2069 w 3"/>
                <a:gd name="T1" fmla="*/ 0 h 5"/>
                <a:gd name="T2" fmla="*/ 2069 w 3"/>
                <a:gd name="T3" fmla="*/ 6359 h 5"/>
                <a:gd name="T4" fmla="*/ 0 w 3"/>
                <a:gd name="T5" fmla="*/ 11938 h 5"/>
                <a:gd name="T6" fmla="*/ 2069 w 3"/>
                <a:gd name="T7" fmla="*/ 0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3" y="0"/>
                  </a:moveTo>
                  <a:lnTo>
                    <a:pt x="3" y="3"/>
                  </a:lnTo>
                  <a:lnTo>
                    <a:pt x="0" y="5"/>
                  </a:lnTo>
                  <a:lnTo>
                    <a:pt x="3" y="0"/>
                  </a:lnTo>
                  <a:close/>
                </a:path>
              </a:pathLst>
            </a:custGeom>
            <a:solidFill>
              <a:srgbClr val="E1E1E1"/>
            </a:solidFill>
            <a:ln w="3175">
              <a:solidFill>
                <a:srgbClr val="000000"/>
              </a:solidFill>
              <a:round/>
              <a:headEnd/>
              <a:tailEnd/>
            </a:ln>
          </p:spPr>
          <p:txBody>
            <a:bodyPr/>
            <a:lstStyle/>
            <a:p>
              <a:endParaRPr lang="en-US"/>
            </a:p>
          </p:txBody>
        </p:sp>
        <p:sp>
          <p:nvSpPr>
            <p:cNvPr id="38090" name="Freeform 200"/>
            <p:cNvSpPr>
              <a:spLocks/>
            </p:cNvSpPr>
            <p:nvPr/>
          </p:nvSpPr>
          <p:spPr bwMode="auto">
            <a:xfrm>
              <a:off x="1417" y="2244"/>
              <a:ext cx="5" cy="3"/>
            </a:xfrm>
            <a:custGeom>
              <a:avLst/>
              <a:gdLst>
                <a:gd name="T0" fmla="*/ 365972 w 3"/>
                <a:gd name="T1" fmla="*/ 0 h 2"/>
                <a:gd name="T2" fmla="*/ 365972 w 3"/>
                <a:gd name="T3" fmla="*/ 0 h 2"/>
                <a:gd name="T4" fmla="*/ 365972 w 3"/>
                <a:gd name="T5" fmla="*/ 18359 h 2"/>
                <a:gd name="T6" fmla="*/ 0 w 3"/>
                <a:gd name="T7" fmla="*/ 18359 h 2"/>
                <a:gd name="T8" fmla="*/ 0 w 3"/>
                <a:gd name="T9" fmla="*/ 18359 h 2"/>
                <a:gd name="T10" fmla="*/ 0 w 3"/>
                <a:gd name="T11" fmla="*/ 18359 h 2"/>
                <a:gd name="T12" fmla="*/ 365972 w 3"/>
                <a:gd name="T13" fmla="*/ 18359 h 2"/>
                <a:gd name="T14" fmla="*/ 365972 w 3"/>
                <a:gd name="T15" fmla="*/ 18359 h 2"/>
                <a:gd name="T16" fmla="*/ 365972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round/>
              <a:headEnd/>
              <a:tailEnd/>
            </a:ln>
          </p:spPr>
          <p:txBody>
            <a:bodyPr/>
            <a:lstStyle/>
            <a:p>
              <a:endParaRPr lang="en-US"/>
            </a:p>
          </p:txBody>
        </p:sp>
        <p:sp>
          <p:nvSpPr>
            <p:cNvPr id="38091" name="Freeform 201"/>
            <p:cNvSpPr>
              <a:spLocks/>
            </p:cNvSpPr>
            <p:nvPr/>
          </p:nvSpPr>
          <p:spPr bwMode="auto">
            <a:xfrm>
              <a:off x="1439" y="2270"/>
              <a:ext cx="4" cy="2"/>
            </a:xfrm>
            <a:custGeom>
              <a:avLst/>
              <a:gdLst>
                <a:gd name="T0" fmla="*/ 2069 w 3"/>
                <a:gd name="T1" fmla="*/ 0 h 2"/>
                <a:gd name="T2" fmla="*/ 0 w 3"/>
                <a:gd name="T3" fmla="*/ 0 h 2"/>
                <a:gd name="T4" fmla="*/ 0 w 3"/>
                <a:gd name="T5" fmla="*/ 2 h 2"/>
                <a:gd name="T6" fmla="*/ 2069 w 3"/>
                <a:gd name="T7" fmla="*/ 0 h 2"/>
                <a:gd name="T8" fmla="*/ 2069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3" y="0"/>
                  </a:moveTo>
                  <a:lnTo>
                    <a:pt x="0" y="0"/>
                  </a:lnTo>
                  <a:lnTo>
                    <a:pt x="0" y="2"/>
                  </a:lnTo>
                  <a:lnTo>
                    <a:pt x="3" y="0"/>
                  </a:lnTo>
                  <a:close/>
                </a:path>
              </a:pathLst>
            </a:custGeom>
            <a:solidFill>
              <a:srgbClr val="E1E1E1"/>
            </a:solidFill>
            <a:ln w="3175">
              <a:solidFill>
                <a:srgbClr val="000000"/>
              </a:solidFill>
              <a:round/>
              <a:headEnd/>
              <a:tailEnd/>
            </a:ln>
          </p:spPr>
          <p:txBody>
            <a:bodyPr/>
            <a:lstStyle/>
            <a:p>
              <a:endParaRPr lang="en-US"/>
            </a:p>
          </p:txBody>
        </p:sp>
        <p:sp>
          <p:nvSpPr>
            <p:cNvPr id="38092" name="Freeform 202"/>
            <p:cNvSpPr>
              <a:spLocks/>
            </p:cNvSpPr>
            <p:nvPr/>
          </p:nvSpPr>
          <p:spPr bwMode="auto">
            <a:xfrm>
              <a:off x="1439" y="2255"/>
              <a:ext cx="4" cy="6"/>
            </a:xfrm>
            <a:custGeom>
              <a:avLst/>
              <a:gdLst>
                <a:gd name="T0" fmla="*/ 2069 w 3"/>
                <a:gd name="T1" fmla="*/ 310 h 5"/>
                <a:gd name="T2" fmla="*/ 2069 w 3"/>
                <a:gd name="T3" fmla="*/ 310 h 5"/>
                <a:gd name="T4" fmla="*/ 0 w 3"/>
                <a:gd name="T5" fmla="*/ 215 h 5"/>
                <a:gd name="T6" fmla="*/ 0 w 3"/>
                <a:gd name="T7" fmla="*/ 0 h 5"/>
                <a:gd name="T8" fmla="*/ 2069 w 3"/>
                <a:gd name="T9" fmla="*/ 215 h 5"/>
                <a:gd name="T10" fmla="*/ 2069 w 3"/>
                <a:gd name="T11" fmla="*/ 310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round/>
              <a:headEnd/>
              <a:tailEnd/>
            </a:ln>
          </p:spPr>
          <p:txBody>
            <a:bodyPr/>
            <a:lstStyle/>
            <a:p>
              <a:endParaRPr lang="en-US"/>
            </a:p>
          </p:txBody>
        </p:sp>
        <p:sp>
          <p:nvSpPr>
            <p:cNvPr id="38093" name="Freeform 203"/>
            <p:cNvSpPr>
              <a:spLocks/>
            </p:cNvSpPr>
            <p:nvPr/>
          </p:nvSpPr>
          <p:spPr bwMode="auto">
            <a:xfrm>
              <a:off x="961" y="2240"/>
              <a:ext cx="23" cy="56"/>
            </a:xfrm>
            <a:custGeom>
              <a:avLst/>
              <a:gdLst>
                <a:gd name="T0" fmla="*/ 112 w 21"/>
                <a:gd name="T1" fmla="*/ 5533 h 45"/>
                <a:gd name="T2" fmla="*/ 5 w 21"/>
                <a:gd name="T3" fmla="*/ 6886 h 45"/>
                <a:gd name="T4" fmla="*/ 0 w 21"/>
                <a:gd name="T5" fmla="*/ 6886 h 45"/>
                <a:gd name="T6" fmla="*/ 3 w 21"/>
                <a:gd name="T7" fmla="*/ 4446 h 45"/>
                <a:gd name="T8" fmla="*/ 5 w 21"/>
                <a:gd name="T9" fmla="*/ 1890 h 45"/>
                <a:gd name="T10" fmla="*/ 151 w 21"/>
                <a:gd name="T11" fmla="*/ 0 h 45"/>
                <a:gd name="T12" fmla="*/ 165 w 21"/>
                <a:gd name="T13" fmla="*/ 442 h 45"/>
                <a:gd name="T14" fmla="*/ 138 w 21"/>
                <a:gd name="T15" fmla="*/ 2927 h 45"/>
                <a:gd name="T16" fmla="*/ 112 w 21"/>
                <a:gd name="T17" fmla="*/ 5533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5"/>
                <a:gd name="T29" fmla="*/ 21 w 21"/>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round/>
              <a:headEnd/>
              <a:tailEnd/>
            </a:ln>
          </p:spPr>
          <p:txBody>
            <a:bodyPr/>
            <a:lstStyle/>
            <a:p>
              <a:endParaRPr lang="en-US"/>
            </a:p>
          </p:txBody>
        </p:sp>
        <p:sp>
          <p:nvSpPr>
            <p:cNvPr id="38094" name="Freeform 204"/>
            <p:cNvSpPr>
              <a:spLocks/>
            </p:cNvSpPr>
            <p:nvPr/>
          </p:nvSpPr>
          <p:spPr bwMode="auto">
            <a:xfrm>
              <a:off x="906" y="2255"/>
              <a:ext cx="71" cy="88"/>
            </a:xfrm>
            <a:custGeom>
              <a:avLst/>
              <a:gdLst>
                <a:gd name="T0" fmla="*/ 61 w 64"/>
                <a:gd name="T1" fmla="*/ 8858 h 71"/>
                <a:gd name="T2" fmla="*/ 0 w 64"/>
                <a:gd name="T3" fmla="*/ 7976 h 71"/>
                <a:gd name="T4" fmla="*/ 0 w 64"/>
                <a:gd name="T5" fmla="*/ 6347 h 71"/>
                <a:gd name="T6" fmla="*/ 125 w 64"/>
                <a:gd name="T7" fmla="*/ 4215 h 71"/>
                <a:gd name="T8" fmla="*/ 341 w 64"/>
                <a:gd name="T9" fmla="*/ 4132 h 71"/>
                <a:gd name="T10" fmla="*/ 210 w 64"/>
                <a:gd name="T11" fmla="*/ 1432 h 71"/>
                <a:gd name="T12" fmla="*/ 260 w 64"/>
                <a:gd name="T13" fmla="*/ 1432 h 71"/>
                <a:gd name="T14" fmla="*/ 288 w 64"/>
                <a:gd name="T15" fmla="*/ 0 h 71"/>
                <a:gd name="T16" fmla="*/ 437 w 64"/>
                <a:gd name="T17" fmla="*/ 0 h 71"/>
                <a:gd name="T18" fmla="*/ 597 w 64"/>
                <a:gd name="T19" fmla="*/ 0 h 71"/>
                <a:gd name="T20" fmla="*/ 574 w 64"/>
                <a:gd name="T21" fmla="*/ 2382 h 71"/>
                <a:gd name="T22" fmla="*/ 538 w 64"/>
                <a:gd name="T23" fmla="*/ 4614 h 71"/>
                <a:gd name="T24" fmla="*/ 597 w 64"/>
                <a:gd name="T25" fmla="*/ 4614 h 71"/>
                <a:gd name="T26" fmla="*/ 657 w 64"/>
                <a:gd name="T27" fmla="*/ 5121 h 71"/>
                <a:gd name="T28" fmla="*/ 704 w 64"/>
                <a:gd name="T29" fmla="*/ 5121 h 71"/>
                <a:gd name="T30" fmla="*/ 597 w 64"/>
                <a:gd name="T31" fmla="*/ 6347 h 71"/>
                <a:gd name="T32" fmla="*/ 485 w 64"/>
                <a:gd name="T33" fmla="*/ 8182 h 71"/>
                <a:gd name="T34" fmla="*/ 341 w 64"/>
                <a:gd name="T35" fmla="*/ 9886 h 71"/>
                <a:gd name="T36" fmla="*/ 210 w 64"/>
                <a:gd name="T37" fmla="*/ 9373 h 71"/>
                <a:gd name="T38" fmla="*/ 61 w 64"/>
                <a:gd name="T39" fmla="*/ 8858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71"/>
                <a:gd name="T62" fmla="*/ 64 w 64"/>
                <a:gd name="T63" fmla="*/ 71 h 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round/>
              <a:headEnd/>
              <a:tailEnd/>
            </a:ln>
          </p:spPr>
          <p:txBody>
            <a:bodyPr/>
            <a:lstStyle/>
            <a:p>
              <a:endParaRPr lang="en-US"/>
            </a:p>
          </p:txBody>
        </p:sp>
        <p:sp>
          <p:nvSpPr>
            <p:cNvPr id="38095" name="Freeform 205"/>
            <p:cNvSpPr>
              <a:spLocks/>
            </p:cNvSpPr>
            <p:nvPr/>
          </p:nvSpPr>
          <p:spPr bwMode="auto">
            <a:xfrm>
              <a:off x="1154" y="2240"/>
              <a:ext cx="37" cy="15"/>
            </a:xfrm>
            <a:custGeom>
              <a:avLst/>
              <a:gdLst>
                <a:gd name="T0" fmla="*/ 195 w 33"/>
                <a:gd name="T1" fmla="*/ 0 h 12"/>
                <a:gd name="T2" fmla="*/ 0 w 33"/>
                <a:gd name="T3" fmla="*/ 889 h 12"/>
                <a:gd name="T4" fmla="*/ 267 w 33"/>
                <a:gd name="T5" fmla="*/ 2054 h 12"/>
                <a:gd name="T6" fmla="*/ 456 w 33"/>
                <a:gd name="T7" fmla="*/ 1736 h 12"/>
                <a:gd name="T8" fmla="*/ 195 w 33"/>
                <a:gd name="T9" fmla="*/ 0 h 12"/>
                <a:gd name="T10" fmla="*/ 0 60000 65536"/>
                <a:gd name="T11" fmla="*/ 0 60000 65536"/>
                <a:gd name="T12" fmla="*/ 0 60000 65536"/>
                <a:gd name="T13" fmla="*/ 0 60000 65536"/>
                <a:gd name="T14" fmla="*/ 0 60000 65536"/>
                <a:gd name="T15" fmla="*/ 0 w 33"/>
                <a:gd name="T16" fmla="*/ 0 h 12"/>
                <a:gd name="T17" fmla="*/ 33 w 33"/>
                <a:gd name="T18" fmla="*/ 12 h 12"/>
              </a:gdLst>
              <a:ahLst/>
              <a:cxnLst>
                <a:cxn ang="T10">
                  <a:pos x="T0" y="T1"/>
                </a:cxn>
                <a:cxn ang="T11">
                  <a:pos x="T2" y="T3"/>
                </a:cxn>
                <a:cxn ang="T12">
                  <a:pos x="T4" y="T5"/>
                </a:cxn>
                <a:cxn ang="T13">
                  <a:pos x="T6" y="T7"/>
                </a:cxn>
                <a:cxn ang="T14">
                  <a:pos x="T8" y="T9"/>
                </a:cxn>
              </a:cxnLst>
              <a:rect l="T15" t="T16" r="T17" b="T18"/>
              <a:pathLst>
                <a:path w="33" h="12">
                  <a:moveTo>
                    <a:pt x="14" y="0"/>
                  </a:moveTo>
                  <a:lnTo>
                    <a:pt x="0" y="5"/>
                  </a:lnTo>
                  <a:lnTo>
                    <a:pt x="19" y="12"/>
                  </a:lnTo>
                  <a:lnTo>
                    <a:pt x="33" y="10"/>
                  </a:lnTo>
                  <a:lnTo>
                    <a:pt x="14" y="0"/>
                  </a:lnTo>
                  <a:close/>
                </a:path>
              </a:pathLst>
            </a:custGeom>
            <a:solidFill>
              <a:srgbClr val="E1E1E1"/>
            </a:solidFill>
            <a:ln w="3175">
              <a:solidFill>
                <a:srgbClr val="000000"/>
              </a:solidFill>
              <a:round/>
              <a:headEnd/>
              <a:tailEnd/>
            </a:ln>
          </p:spPr>
          <p:txBody>
            <a:bodyPr/>
            <a:lstStyle/>
            <a:p>
              <a:endParaRPr lang="en-US"/>
            </a:p>
          </p:txBody>
        </p:sp>
        <p:sp>
          <p:nvSpPr>
            <p:cNvPr id="38096" name="Freeform 206"/>
            <p:cNvSpPr>
              <a:spLocks/>
            </p:cNvSpPr>
            <p:nvPr/>
          </p:nvSpPr>
          <p:spPr bwMode="auto">
            <a:xfrm>
              <a:off x="1350" y="2238"/>
              <a:ext cx="26" cy="13"/>
            </a:xfrm>
            <a:custGeom>
              <a:avLst/>
              <a:gdLst>
                <a:gd name="T0" fmla="*/ 150 w 24"/>
                <a:gd name="T1" fmla="*/ 3046 h 10"/>
                <a:gd name="T2" fmla="*/ 132 w 24"/>
                <a:gd name="T3" fmla="*/ 3046 h 10"/>
                <a:gd name="T4" fmla="*/ 5 w 24"/>
                <a:gd name="T5" fmla="*/ 4246 h 10"/>
                <a:gd name="T6" fmla="*/ 0 w 24"/>
                <a:gd name="T7" fmla="*/ 3046 h 10"/>
                <a:gd name="T8" fmla="*/ 0 w 24"/>
                <a:gd name="T9" fmla="*/ 0 h 10"/>
                <a:gd name="T10" fmla="*/ 150 w 24"/>
                <a:gd name="T11" fmla="*/ 3046 h 10"/>
                <a:gd name="T12" fmla="*/ 0 60000 65536"/>
                <a:gd name="T13" fmla="*/ 0 60000 65536"/>
                <a:gd name="T14" fmla="*/ 0 60000 65536"/>
                <a:gd name="T15" fmla="*/ 0 60000 65536"/>
                <a:gd name="T16" fmla="*/ 0 60000 65536"/>
                <a:gd name="T17" fmla="*/ 0 60000 65536"/>
                <a:gd name="T18" fmla="*/ 0 w 24"/>
                <a:gd name="T19" fmla="*/ 0 h 10"/>
                <a:gd name="T20" fmla="*/ 24 w 2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round/>
              <a:headEnd/>
              <a:tailEnd/>
            </a:ln>
          </p:spPr>
          <p:txBody>
            <a:bodyPr/>
            <a:lstStyle/>
            <a:p>
              <a:endParaRPr lang="en-US"/>
            </a:p>
          </p:txBody>
        </p:sp>
        <p:sp>
          <p:nvSpPr>
            <p:cNvPr id="38097" name="Rectangle 207"/>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8098" name="Freeform 208"/>
            <p:cNvSpPr>
              <a:spLocks/>
            </p:cNvSpPr>
            <p:nvPr/>
          </p:nvSpPr>
          <p:spPr bwMode="auto">
            <a:xfrm>
              <a:off x="553" y="1929"/>
              <a:ext cx="464" cy="396"/>
            </a:xfrm>
            <a:custGeom>
              <a:avLst/>
              <a:gdLst>
                <a:gd name="T0" fmla="*/ 645 w 416"/>
                <a:gd name="T1" fmla="*/ 19142 h 321"/>
                <a:gd name="T2" fmla="*/ 407 w 416"/>
                <a:gd name="T3" fmla="*/ 13869 h 321"/>
                <a:gd name="T4" fmla="*/ 183 w 416"/>
                <a:gd name="T5" fmla="*/ 11393 h 321"/>
                <a:gd name="T6" fmla="*/ 255 w 416"/>
                <a:gd name="T7" fmla="*/ 8548 h 321"/>
                <a:gd name="T8" fmla="*/ 2 w 416"/>
                <a:gd name="T9" fmla="*/ 2852 h 321"/>
                <a:gd name="T10" fmla="*/ 454 w 416"/>
                <a:gd name="T11" fmla="*/ 0 h 321"/>
                <a:gd name="T12" fmla="*/ 895 w 416"/>
                <a:gd name="T13" fmla="*/ 2089 h 321"/>
                <a:gd name="T14" fmla="*/ 1559 w 416"/>
                <a:gd name="T15" fmla="*/ 2852 h 321"/>
                <a:gd name="T16" fmla="*/ 2051 w 416"/>
                <a:gd name="T17" fmla="*/ 4194 h 321"/>
                <a:gd name="T18" fmla="*/ 2352 w 416"/>
                <a:gd name="T19" fmla="*/ 7874 h 321"/>
                <a:gd name="T20" fmla="*/ 2825 w 416"/>
                <a:gd name="T21" fmla="*/ 8548 h 321"/>
                <a:gd name="T22" fmla="*/ 3122 w 416"/>
                <a:gd name="T23" fmla="*/ 14393 h 321"/>
                <a:gd name="T24" fmla="*/ 3122 w 416"/>
                <a:gd name="T25" fmla="*/ 20787 h 321"/>
                <a:gd name="T26" fmla="*/ 3201 w 416"/>
                <a:gd name="T27" fmla="*/ 27756 h 321"/>
                <a:gd name="T28" fmla="*/ 3351 w 416"/>
                <a:gd name="T29" fmla="*/ 31004 h 321"/>
                <a:gd name="T30" fmla="*/ 3933 w 416"/>
                <a:gd name="T31" fmla="*/ 31268 h 321"/>
                <a:gd name="T32" fmla="*/ 4194 w 416"/>
                <a:gd name="T33" fmla="*/ 31004 h 321"/>
                <a:gd name="T34" fmla="*/ 4412 w 416"/>
                <a:gd name="T35" fmla="*/ 26316 h 321"/>
                <a:gd name="T36" fmla="*/ 4991 w 416"/>
                <a:gd name="T37" fmla="*/ 24747 h 321"/>
                <a:gd name="T38" fmla="*/ 5134 w 416"/>
                <a:gd name="T39" fmla="*/ 25649 h 321"/>
                <a:gd name="T40" fmla="*/ 4912 w 416"/>
                <a:gd name="T41" fmla="*/ 29348 h 321"/>
                <a:gd name="T42" fmla="*/ 4775 w 416"/>
                <a:gd name="T43" fmla="*/ 31004 h 321"/>
                <a:gd name="T44" fmla="*/ 4399 w 416"/>
                <a:gd name="T45" fmla="*/ 33051 h 321"/>
                <a:gd name="T46" fmla="*/ 4136 w 416"/>
                <a:gd name="T47" fmla="*/ 34241 h 321"/>
                <a:gd name="T48" fmla="*/ 3886 w 416"/>
                <a:gd name="T49" fmla="*/ 38657 h 321"/>
                <a:gd name="T50" fmla="*/ 3526 w 416"/>
                <a:gd name="T51" fmla="*/ 36331 h 321"/>
                <a:gd name="T52" fmla="*/ 3403 w 416"/>
                <a:gd name="T53" fmla="*/ 36568 h 321"/>
                <a:gd name="T54" fmla="*/ 3066 w 416"/>
                <a:gd name="T55" fmla="*/ 37534 h 321"/>
                <a:gd name="T56" fmla="*/ 2414 w 416"/>
                <a:gd name="T57" fmla="*/ 34466 h 321"/>
                <a:gd name="T58" fmla="*/ 1940 w 416"/>
                <a:gd name="T59" fmla="*/ 32120 h 321"/>
                <a:gd name="T60" fmla="*/ 1544 w 416"/>
                <a:gd name="T61" fmla="*/ 28720 h 321"/>
                <a:gd name="T62" fmla="*/ 1559 w 416"/>
                <a:gd name="T63" fmla="*/ 26316 h 321"/>
                <a:gd name="T64" fmla="*/ 1476 w 416"/>
                <a:gd name="T65" fmla="*/ 21332 h 321"/>
                <a:gd name="T66" fmla="*/ 1304 w 416"/>
                <a:gd name="T67" fmla="*/ 18238 h 321"/>
                <a:gd name="T68" fmla="*/ 1222 w 416"/>
                <a:gd name="T69" fmla="*/ 16850 h 321"/>
                <a:gd name="T70" fmla="*/ 1007 w 416"/>
                <a:gd name="T71" fmla="*/ 15298 h 321"/>
                <a:gd name="T72" fmla="*/ 895 w 416"/>
                <a:gd name="T73" fmla="*/ 10851 h 321"/>
                <a:gd name="T74" fmla="*/ 683 w 416"/>
                <a:gd name="T75" fmla="*/ 7387 h 321"/>
                <a:gd name="T76" fmla="*/ 492 w 416"/>
                <a:gd name="T77" fmla="*/ 2586 h 321"/>
                <a:gd name="T78" fmla="*/ 317 w 416"/>
                <a:gd name="T79" fmla="*/ 6052 h 321"/>
                <a:gd name="T80" fmla="*/ 545 w 416"/>
                <a:gd name="T81" fmla="*/ 11393 h 321"/>
                <a:gd name="T82" fmla="*/ 645 w 416"/>
                <a:gd name="T83" fmla="*/ 15298 h 321"/>
                <a:gd name="T84" fmla="*/ 843 w 416"/>
                <a:gd name="T85" fmla="*/ 19798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6"/>
                <a:gd name="T130" fmla="*/ 0 h 321"/>
                <a:gd name="T131" fmla="*/ 416 w 416"/>
                <a:gd name="T132" fmla="*/ 321 h 3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round/>
              <a:headEnd/>
              <a:tailEnd/>
            </a:ln>
          </p:spPr>
          <p:txBody>
            <a:bodyPr/>
            <a:lstStyle/>
            <a:p>
              <a:endParaRPr lang="en-US"/>
            </a:p>
          </p:txBody>
        </p:sp>
        <p:sp>
          <p:nvSpPr>
            <p:cNvPr id="38099" name="Freeform 209"/>
            <p:cNvSpPr>
              <a:spLocks/>
            </p:cNvSpPr>
            <p:nvPr/>
          </p:nvSpPr>
          <p:spPr bwMode="auto">
            <a:xfrm>
              <a:off x="1173" y="2092"/>
              <a:ext cx="8" cy="17"/>
            </a:xfrm>
            <a:custGeom>
              <a:avLst/>
              <a:gdLst>
                <a:gd name="T0" fmla="*/ 8 w 8"/>
                <a:gd name="T1" fmla="*/ 1277 h 14"/>
                <a:gd name="T2" fmla="*/ 5 w 8"/>
                <a:gd name="T3" fmla="*/ 0 h 14"/>
                <a:gd name="T4" fmla="*/ 0 w 8"/>
                <a:gd name="T5" fmla="*/ 759 h 14"/>
                <a:gd name="T6" fmla="*/ 3 w 8"/>
                <a:gd name="T7" fmla="*/ 1277 h 14"/>
                <a:gd name="T8" fmla="*/ 8 w 8"/>
                <a:gd name="T9" fmla="*/ 1277 h 14"/>
                <a:gd name="T10" fmla="*/ 0 60000 65536"/>
                <a:gd name="T11" fmla="*/ 0 60000 65536"/>
                <a:gd name="T12" fmla="*/ 0 60000 65536"/>
                <a:gd name="T13" fmla="*/ 0 60000 65536"/>
                <a:gd name="T14" fmla="*/ 0 60000 65536"/>
                <a:gd name="T15" fmla="*/ 0 w 8"/>
                <a:gd name="T16" fmla="*/ 0 h 14"/>
                <a:gd name="T17" fmla="*/ 8 w 8"/>
                <a:gd name="T18" fmla="*/ 14 h 14"/>
              </a:gdLst>
              <a:ahLst/>
              <a:cxnLst>
                <a:cxn ang="T10">
                  <a:pos x="T0" y="T1"/>
                </a:cxn>
                <a:cxn ang="T11">
                  <a:pos x="T2" y="T3"/>
                </a:cxn>
                <a:cxn ang="T12">
                  <a:pos x="T4" y="T5"/>
                </a:cxn>
                <a:cxn ang="T13">
                  <a:pos x="T6" y="T7"/>
                </a:cxn>
                <a:cxn ang="T14">
                  <a:pos x="T8" y="T9"/>
                </a:cxn>
              </a:cxnLst>
              <a:rect l="T15" t="T16" r="T17" b="T18"/>
              <a:pathLst>
                <a:path w="8" h="14">
                  <a:moveTo>
                    <a:pt x="8" y="14"/>
                  </a:moveTo>
                  <a:lnTo>
                    <a:pt x="5" y="0"/>
                  </a:lnTo>
                  <a:lnTo>
                    <a:pt x="0" y="9"/>
                  </a:lnTo>
                  <a:lnTo>
                    <a:pt x="3" y="14"/>
                  </a:lnTo>
                  <a:lnTo>
                    <a:pt x="8" y="14"/>
                  </a:lnTo>
                  <a:close/>
                </a:path>
              </a:pathLst>
            </a:custGeom>
            <a:solidFill>
              <a:srgbClr val="E1E1E1"/>
            </a:solidFill>
            <a:ln w="3175">
              <a:solidFill>
                <a:srgbClr val="000000"/>
              </a:solidFill>
              <a:round/>
              <a:headEnd/>
              <a:tailEnd/>
            </a:ln>
          </p:spPr>
          <p:txBody>
            <a:bodyPr/>
            <a:lstStyle/>
            <a:p>
              <a:endParaRPr lang="en-US"/>
            </a:p>
          </p:txBody>
        </p:sp>
        <p:sp>
          <p:nvSpPr>
            <p:cNvPr id="38100" name="Freeform 210"/>
            <p:cNvSpPr>
              <a:spLocks/>
            </p:cNvSpPr>
            <p:nvPr/>
          </p:nvSpPr>
          <p:spPr bwMode="auto">
            <a:xfrm>
              <a:off x="1189" y="2053"/>
              <a:ext cx="10" cy="21"/>
            </a:xfrm>
            <a:custGeom>
              <a:avLst/>
              <a:gdLst>
                <a:gd name="T0" fmla="*/ 4 w 9"/>
                <a:gd name="T1" fmla="*/ 2214 h 17"/>
                <a:gd name="T2" fmla="*/ 78 w 9"/>
                <a:gd name="T3" fmla="*/ 1250 h 17"/>
                <a:gd name="T4" fmla="*/ 0 w 9"/>
                <a:gd name="T5" fmla="*/ 0 h 17"/>
                <a:gd name="T6" fmla="*/ 97 w 9"/>
                <a:gd name="T7" fmla="*/ 1250 h 17"/>
                <a:gd name="T8" fmla="*/ 4 w 9"/>
                <a:gd name="T9" fmla="*/ 2214 h 17"/>
                <a:gd name="T10" fmla="*/ 0 60000 65536"/>
                <a:gd name="T11" fmla="*/ 0 60000 65536"/>
                <a:gd name="T12" fmla="*/ 0 60000 65536"/>
                <a:gd name="T13" fmla="*/ 0 60000 65536"/>
                <a:gd name="T14" fmla="*/ 0 60000 65536"/>
                <a:gd name="T15" fmla="*/ 0 w 9"/>
                <a:gd name="T16" fmla="*/ 0 h 17"/>
                <a:gd name="T17" fmla="*/ 9 w 9"/>
                <a:gd name="T18" fmla="*/ 17 h 17"/>
              </a:gdLst>
              <a:ahLst/>
              <a:cxnLst>
                <a:cxn ang="T10">
                  <a:pos x="T0" y="T1"/>
                </a:cxn>
                <a:cxn ang="T11">
                  <a:pos x="T2" y="T3"/>
                </a:cxn>
                <a:cxn ang="T12">
                  <a:pos x="T4" y="T5"/>
                </a:cxn>
                <a:cxn ang="T13">
                  <a:pos x="T6" y="T7"/>
                </a:cxn>
                <a:cxn ang="T14">
                  <a:pos x="T8" y="T9"/>
                </a:cxn>
              </a:cxnLst>
              <a:rect l="T15" t="T16" r="T17" b="T18"/>
              <a:pathLst>
                <a:path w="9" h="17">
                  <a:moveTo>
                    <a:pt x="4" y="17"/>
                  </a:moveTo>
                  <a:lnTo>
                    <a:pt x="7" y="10"/>
                  </a:lnTo>
                  <a:lnTo>
                    <a:pt x="0" y="0"/>
                  </a:lnTo>
                  <a:lnTo>
                    <a:pt x="9" y="10"/>
                  </a:lnTo>
                  <a:lnTo>
                    <a:pt x="4" y="17"/>
                  </a:lnTo>
                  <a:close/>
                </a:path>
              </a:pathLst>
            </a:custGeom>
            <a:solidFill>
              <a:srgbClr val="E1E1E1"/>
            </a:solidFill>
            <a:ln w="3175">
              <a:solidFill>
                <a:srgbClr val="000000"/>
              </a:solidFill>
              <a:round/>
              <a:headEnd/>
              <a:tailEnd/>
            </a:ln>
          </p:spPr>
          <p:txBody>
            <a:bodyPr/>
            <a:lstStyle/>
            <a:p>
              <a:endParaRPr lang="en-US"/>
            </a:p>
          </p:txBody>
        </p:sp>
        <p:sp>
          <p:nvSpPr>
            <p:cNvPr id="38101" name="Freeform 211"/>
            <p:cNvSpPr>
              <a:spLocks/>
            </p:cNvSpPr>
            <p:nvPr/>
          </p:nvSpPr>
          <p:spPr bwMode="auto">
            <a:xfrm>
              <a:off x="1201" y="2086"/>
              <a:ext cx="9" cy="14"/>
            </a:xfrm>
            <a:custGeom>
              <a:avLst/>
              <a:gdLst>
                <a:gd name="T0" fmla="*/ 78 w 8"/>
                <a:gd name="T1" fmla="*/ 418 h 12"/>
                <a:gd name="T2" fmla="*/ 111 w 8"/>
                <a:gd name="T3" fmla="*/ 230 h 12"/>
                <a:gd name="T4" fmla="*/ 0 w 8"/>
                <a:gd name="T5" fmla="*/ 0 h 12"/>
                <a:gd name="T6" fmla="*/ 0 w 8"/>
                <a:gd name="T7" fmla="*/ 0 h 12"/>
                <a:gd name="T8" fmla="*/ 78 w 8"/>
                <a:gd name="T9" fmla="*/ 170 h 12"/>
                <a:gd name="T10" fmla="*/ 111 w 8"/>
                <a:gd name="T11" fmla="*/ 230 h 12"/>
                <a:gd name="T12" fmla="*/ 78 w 8"/>
                <a:gd name="T13" fmla="*/ 418 h 12"/>
                <a:gd name="T14" fmla="*/ 0 60000 65536"/>
                <a:gd name="T15" fmla="*/ 0 60000 65536"/>
                <a:gd name="T16" fmla="*/ 0 60000 65536"/>
                <a:gd name="T17" fmla="*/ 0 60000 65536"/>
                <a:gd name="T18" fmla="*/ 0 60000 65536"/>
                <a:gd name="T19" fmla="*/ 0 60000 65536"/>
                <a:gd name="T20" fmla="*/ 0 60000 65536"/>
                <a:gd name="T21" fmla="*/ 0 w 8"/>
                <a:gd name="T22" fmla="*/ 0 h 12"/>
                <a:gd name="T23" fmla="*/ 8 w 8"/>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round/>
              <a:headEnd/>
              <a:tailEnd/>
            </a:ln>
          </p:spPr>
          <p:txBody>
            <a:bodyPr/>
            <a:lstStyle/>
            <a:p>
              <a:endParaRPr lang="en-US"/>
            </a:p>
          </p:txBody>
        </p:sp>
        <p:sp>
          <p:nvSpPr>
            <p:cNvPr id="38102" name="Freeform 212"/>
            <p:cNvSpPr>
              <a:spLocks/>
            </p:cNvSpPr>
            <p:nvPr/>
          </p:nvSpPr>
          <p:spPr bwMode="auto">
            <a:xfrm>
              <a:off x="1244" y="2176"/>
              <a:ext cx="11" cy="10"/>
            </a:xfrm>
            <a:custGeom>
              <a:avLst/>
              <a:gdLst>
                <a:gd name="T0" fmla="*/ 84 w 10"/>
                <a:gd name="T1" fmla="*/ 0 h 8"/>
                <a:gd name="T2" fmla="*/ 84 w 10"/>
                <a:gd name="T3" fmla="*/ 475 h 8"/>
                <a:gd name="T4" fmla="*/ 0 w 10"/>
                <a:gd name="T5" fmla="*/ 1301 h 8"/>
                <a:gd name="T6" fmla="*/ 84 w 10"/>
                <a:gd name="T7" fmla="*/ 0 h 8"/>
                <a:gd name="T8" fmla="*/ 0 60000 65536"/>
                <a:gd name="T9" fmla="*/ 0 60000 65536"/>
                <a:gd name="T10" fmla="*/ 0 60000 65536"/>
                <a:gd name="T11" fmla="*/ 0 60000 65536"/>
                <a:gd name="T12" fmla="*/ 0 w 10"/>
                <a:gd name="T13" fmla="*/ 0 h 8"/>
                <a:gd name="T14" fmla="*/ 10 w 10"/>
                <a:gd name="T15" fmla="*/ 8 h 8"/>
              </a:gdLst>
              <a:ahLst/>
              <a:cxnLst>
                <a:cxn ang="T8">
                  <a:pos x="T0" y="T1"/>
                </a:cxn>
                <a:cxn ang="T9">
                  <a:pos x="T2" y="T3"/>
                </a:cxn>
                <a:cxn ang="T10">
                  <a:pos x="T4" y="T5"/>
                </a:cxn>
                <a:cxn ang="T11">
                  <a:pos x="T6" y="T7"/>
                </a:cxn>
              </a:cxnLst>
              <a:rect l="T12" t="T13" r="T14" b="T15"/>
              <a:pathLst>
                <a:path w="10" h="8">
                  <a:moveTo>
                    <a:pt x="10" y="0"/>
                  </a:moveTo>
                  <a:lnTo>
                    <a:pt x="10" y="3"/>
                  </a:lnTo>
                  <a:lnTo>
                    <a:pt x="0" y="8"/>
                  </a:lnTo>
                  <a:lnTo>
                    <a:pt x="10" y="0"/>
                  </a:lnTo>
                  <a:close/>
                </a:path>
              </a:pathLst>
            </a:custGeom>
            <a:solidFill>
              <a:srgbClr val="E1E1E1"/>
            </a:solidFill>
            <a:ln w="3175">
              <a:solidFill>
                <a:srgbClr val="000000"/>
              </a:solidFill>
              <a:round/>
              <a:headEnd/>
              <a:tailEnd/>
            </a:ln>
          </p:spPr>
          <p:txBody>
            <a:bodyPr/>
            <a:lstStyle/>
            <a:p>
              <a:endParaRPr lang="en-US"/>
            </a:p>
          </p:txBody>
        </p:sp>
        <p:sp>
          <p:nvSpPr>
            <p:cNvPr id="38103" name="Freeform 213"/>
            <p:cNvSpPr>
              <a:spLocks/>
            </p:cNvSpPr>
            <p:nvPr/>
          </p:nvSpPr>
          <p:spPr bwMode="auto">
            <a:xfrm>
              <a:off x="1236" y="2147"/>
              <a:ext cx="8" cy="9"/>
            </a:xfrm>
            <a:custGeom>
              <a:avLst/>
              <a:gdLst>
                <a:gd name="T0" fmla="*/ 143 w 7"/>
                <a:gd name="T1" fmla="*/ 729 h 7"/>
                <a:gd name="T2" fmla="*/ 109 w 7"/>
                <a:gd name="T3" fmla="*/ 0 h 7"/>
                <a:gd name="T4" fmla="*/ 0 w 7"/>
                <a:gd name="T5" fmla="*/ 2217 h 7"/>
                <a:gd name="T6" fmla="*/ 143 w 7"/>
                <a:gd name="T7" fmla="*/ 729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2"/>
                  </a:moveTo>
                  <a:lnTo>
                    <a:pt x="5" y="0"/>
                  </a:lnTo>
                  <a:lnTo>
                    <a:pt x="0" y="7"/>
                  </a:lnTo>
                  <a:lnTo>
                    <a:pt x="7" y="2"/>
                  </a:lnTo>
                  <a:close/>
                </a:path>
              </a:pathLst>
            </a:custGeom>
            <a:solidFill>
              <a:srgbClr val="E1E1E1"/>
            </a:solidFill>
            <a:ln w="3175">
              <a:solidFill>
                <a:srgbClr val="000000"/>
              </a:solidFill>
              <a:round/>
              <a:headEnd/>
              <a:tailEnd/>
            </a:ln>
          </p:spPr>
          <p:txBody>
            <a:bodyPr/>
            <a:lstStyle/>
            <a:p>
              <a:endParaRPr lang="en-US"/>
            </a:p>
          </p:txBody>
        </p:sp>
        <p:sp>
          <p:nvSpPr>
            <p:cNvPr id="38104" name="Freeform 214"/>
            <p:cNvSpPr>
              <a:spLocks/>
            </p:cNvSpPr>
            <p:nvPr/>
          </p:nvSpPr>
          <p:spPr bwMode="auto">
            <a:xfrm>
              <a:off x="1167" y="2059"/>
              <a:ext cx="18" cy="2"/>
            </a:xfrm>
            <a:custGeom>
              <a:avLst/>
              <a:gdLst>
                <a:gd name="T0" fmla="*/ 99 w 16"/>
                <a:gd name="T1" fmla="*/ 0 h 2"/>
                <a:gd name="T2" fmla="*/ 230 w 16"/>
                <a:gd name="T3" fmla="*/ 0 h 2"/>
                <a:gd name="T4" fmla="*/ 125 w 16"/>
                <a:gd name="T5" fmla="*/ 0 h 2"/>
                <a:gd name="T6" fmla="*/ 0 w 16"/>
                <a:gd name="T7" fmla="*/ 0 h 2"/>
                <a:gd name="T8" fmla="*/ 99 w 16"/>
                <a:gd name="T9" fmla="*/ 0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7" y="0"/>
                  </a:moveTo>
                  <a:lnTo>
                    <a:pt x="16" y="0"/>
                  </a:lnTo>
                  <a:lnTo>
                    <a:pt x="9" y="0"/>
                  </a:lnTo>
                  <a:lnTo>
                    <a:pt x="0" y="0"/>
                  </a:lnTo>
                  <a:lnTo>
                    <a:pt x="7" y="0"/>
                  </a:lnTo>
                  <a:close/>
                </a:path>
              </a:pathLst>
            </a:custGeom>
            <a:solidFill>
              <a:srgbClr val="E1E1E1"/>
            </a:solidFill>
            <a:ln w="3175">
              <a:solidFill>
                <a:srgbClr val="000000"/>
              </a:solidFill>
              <a:round/>
              <a:headEnd/>
              <a:tailEnd/>
            </a:ln>
          </p:spPr>
          <p:txBody>
            <a:bodyPr/>
            <a:lstStyle/>
            <a:p>
              <a:endParaRPr lang="en-US"/>
            </a:p>
          </p:txBody>
        </p:sp>
        <p:sp>
          <p:nvSpPr>
            <p:cNvPr id="38105" name="Freeform 215"/>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310 h 5"/>
                <a:gd name="T8" fmla="*/ 2 w 5"/>
                <a:gd name="T9" fmla="*/ 2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5" y="2"/>
                  </a:moveTo>
                  <a:lnTo>
                    <a:pt x="3" y="0"/>
                  </a:lnTo>
                  <a:lnTo>
                    <a:pt x="0" y="0"/>
                  </a:lnTo>
                  <a:lnTo>
                    <a:pt x="3" y="5"/>
                  </a:lnTo>
                  <a:lnTo>
                    <a:pt x="5" y="2"/>
                  </a:lnTo>
                  <a:close/>
                </a:path>
              </a:pathLst>
            </a:custGeom>
            <a:solidFill>
              <a:srgbClr val="E1E1E1"/>
            </a:solidFill>
            <a:ln w="3175">
              <a:solidFill>
                <a:srgbClr val="000000"/>
              </a:solidFill>
              <a:round/>
              <a:headEnd/>
              <a:tailEnd/>
            </a:ln>
          </p:spPr>
          <p:txBody>
            <a:bodyPr/>
            <a:lstStyle/>
            <a:p>
              <a:endParaRPr lang="en-US"/>
            </a:p>
          </p:txBody>
        </p:sp>
        <p:sp>
          <p:nvSpPr>
            <p:cNvPr id="38106" name="Freeform 216"/>
            <p:cNvSpPr>
              <a:spLocks/>
            </p:cNvSpPr>
            <p:nvPr/>
          </p:nvSpPr>
          <p:spPr bwMode="auto">
            <a:xfrm>
              <a:off x="3506" y="3092"/>
              <a:ext cx="8" cy="6"/>
            </a:xfrm>
            <a:custGeom>
              <a:avLst/>
              <a:gdLst>
                <a:gd name="T0" fmla="*/ 143 w 7"/>
                <a:gd name="T1" fmla="*/ 0 h 5"/>
                <a:gd name="T2" fmla="*/ 0 w 7"/>
                <a:gd name="T3" fmla="*/ 310 h 5"/>
                <a:gd name="T4" fmla="*/ 143 w 7"/>
                <a:gd name="T5" fmla="*/ 215 h 5"/>
                <a:gd name="T6" fmla="*/ 143 w 7"/>
                <a:gd name="T7" fmla="*/ 0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7" y="0"/>
                  </a:moveTo>
                  <a:lnTo>
                    <a:pt x="0" y="5"/>
                  </a:lnTo>
                  <a:lnTo>
                    <a:pt x="7" y="3"/>
                  </a:lnTo>
                  <a:lnTo>
                    <a:pt x="7" y="0"/>
                  </a:lnTo>
                  <a:close/>
                </a:path>
              </a:pathLst>
            </a:custGeom>
            <a:solidFill>
              <a:srgbClr val="E1E1E1"/>
            </a:solidFill>
            <a:ln w="3175">
              <a:solidFill>
                <a:srgbClr val="000000"/>
              </a:solidFill>
              <a:round/>
              <a:headEnd/>
              <a:tailEnd/>
            </a:ln>
          </p:spPr>
          <p:txBody>
            <a:bodyPr/>
            <a:lstStyle/>
            <a:p>
              <a:endParaRPr lang="en-US"/>
            </a:p>
          </p:txBody>
        </p:sp>
        <p:sp>
          <p:nvSpPr>
            <p:cNvPr id="38107" name="Freeform 217"/>
            <p:cNvSpPr>
              <a:spLocks/>
            </p:cNvSpPr>
            <p:nvPr/>
          </p:nvSpPr>
          <p:spPr bwMode="auto">
            <a:xfrm>
              <a:off x="4433" y="2885"/>
              <a:ext cx="700" cy="623"/>
            </a:xfrm>
            <a:custGeom>
              <a:avLst/>
              <a:gdLst>
                <a:gd name="T0" fmla="*/ 4453 w 627"/>
                <a:gd name="T1" fmla="*/ 1531 h 503"/>
                <a:gd name="T2" fmla="*/ 4533 w 627"/>
                <a:gd name="T3" fmla="*/ 3602 h 503"/>
                <a:gd name="T4" fmla="*/ 4182 w 627"/>
                <a:gd name="T5" fmla="*/ 4590 h 503"/>
                <a:gd name="T6" fmla="*/ 4028 w 627"/>
                <a:gd name="T7" fmla="*/ 6386 h 503"/>
                <a:gd name="T8" fmla="*/ 3942 w 627"/>
                <a:gd name="T9" fmla="*/ 9666 h 503"/>
                <a:gd name="T10" fmla="*/ 3799 w 627"/>
                <a:gd name="T11" fmla="*/ 10802 h 503"/>
                <a:gd name="T12" fmla="*/ 3531 w 627"/>
                <a:gd name="T13" fmla="*/ 11586 h 503"/>
                <a:gd name="T14" fmla="*/ 3372 w 627"/>
                <a:gd name="T15" fmla="*/ 7552 h 503"/>
                <a:gd name="T16" fmla="*/ 3199 w 627"/>
                <a:gd name="T17" fmla="*/ 7988 h 503"/>
                <a:gd name="T18" fmla="*/ 3008 w 627"/>
                <a:gd name="T19" fmla="*/ 10802 h 503"/>
                <a:gd name="T20" fmla="*/ 2833 w 627"/>
                <a:gd name="T21" fmla="*/ 12133 h 503"/>
                <a:gd name="T22" fmla="*/ 2804 w 627"/>
                <a:gd name="T23" fmla="*/ 13595 h 503"/>
                <a:gd name="T24" fmla="*/ 2657 w 627"/>
                <a:gd name="T25" fmla="*/ 13595 h 503"/>
                <a:gd name="T26" fmla="*/ 2593 w 627"/>
                <a:gd name="T27" fmla="*/ 17337 h 503"/>
                <a:gd name="T28" fmla="*/ 2299 w 627"/>
                <a:gd name="T29" fmla="*/ 16838 h 503"/>
                <a:gd name="T30" fmla="*/ 1801 w 627"/>
                <a:gd name="T31" fmla="*/ 22398 h 503"/>
                <a:gd name="T32" fmla="*/ 1180 w 627"/>
                <a:gd name="T33" fmla="*/ 24029 h 503"/>
                <a:gd name="T34" fmla="*/ 547 w 627"/>
                <a:gd name="T35" fmla="*/ 26889 h 503"/>
                <a:gd name="T36" fmla="*/ 366 w 627"/>
                <a:gd name="T37" fmla="*/ 36004 h 503"/>
                <a:gd name="T38" fmla="*/ 285 w 627"/>
                <a:gd name="T39" fmla="*/ 36260 h 503"/>
                <a:gd name="T40" fmla="*/ 236 w 627"/>
                <a:gd name="T41" fmla="*/ 39772 h 503"/>
                <a:gd name="T42" fmla="*/ 296 w 627"/>
                <a:gd name="T43" fmla="*/ 48298 h 503"/>
                <a:gd name="T44" fmla="*/ 97 w 627"/>
                <a:gd name="T45" fmla="*/ 56159 h 503"/>
                <a:gd name="T46" fmla="*/ 285 w 627"/>
                <a:gd name="T47" fmla="*/ 59679 h 503"/>
                <a:gd name="T48" fmla="*/ 889 w 627"/>
                <a:gd name="T49" fmla="*/ 56984 h 503"/>
                <a:gd name="T50" fmla="*/ 1801 w 627"/>
                <a:gd name="T51" fmla="*/ 54734 h 503"/>
                <a:gd name="T52" fmla="*/ 2737 w 627"/>
                <a:gd name="T53" fmla="*/ 51804 h 503"/>
                <a:gd name="T54" fmla="*/ 3641 w 627"/>
                <a:gd name="T55" fmla="*/ 52446 h 503"/>
                <a:gd name="T56" fmla="*/ 3749 w 627"/>
                <a:gd name="T57" fmla="*/ 56643 h 503"/>
                <a:gd name="T58" fmla="*/ 3893 w 627"/>
                <a:gd name="T59" fmla="*/ 58546 h 503"/>
                <a:gd name="T60" fmla="*/ 4355 w 627"/>
                <a:gd name="T61" fmla="*/ 55405 h 503"/>
                <a:gd name="T62" fmla="*/ 4111 w 627"/>
                <a:gd name="T63" fmla="*/ 59893 h 503"/>
                <a:gd name="T64" fmla="*/ 4292 w 627"/>
                <a:gd name="T65" fmla="*/ 60535 h 503"/>
                <a:gd name="T66" fmla="*/ 4322 w 627"/>
                <a:gd name="T67" fmla="*/ 66297 h 503"/>
                <a:gd name="T68" fmla="*/ 5066 w 627"/>
                <a:gd name="T69" fmla="*/ 67376 h 503"/>
                <a:gd name="T70" fmla="*/ 5124 w 627"/>
                <a:gd name="T71" fmla="*/ 67792 h 503"/>
                <a:gd name="T72" fmla="*/ 5344 w 627"/>
                <a:gd name="T73" fmla="*/ 68293 h 503"/>
                <a:gd name="T74" fmla="*/ 6194 w 627"/>
                <a:gd name="T75" fmla="*/ 64163 h 503"/>
                <a:gd name="T76" fmla="*/ 6894 w 627"/>
                <a:gd name="T77" fmla="*/ 55703 h 503"/>
                <a:gd name="T78" fmla="*/ 7538 w 627"/>
                <a:gd name="T79" fmla="*/ 48386 h 503"/>
                <a:gd name="T80" fmla="*/ 7802 w 627"/>
                <a:gd name="T81" fmla="*/ 40800 h 503"/>
                <a:gd name="T82" fmla="*/ 7802 w 627"/>
                <a:gd name="T83" fmla="*/ 33944 h 503"/>
                <a:gd name="T84" fmla="*/ 7598 w 627"/>
                <a:gd name="T85" fmla="*/ 28807 h 503"/>
                <a:gd name="T86" fmla="*/ 7461 w 627"/>
                <a:gd name="T87" fmla="*/ 26562 h 503"/>
                <a:gd name="T88" fmla="*/ 7219 w 627"/>
                <a:gd name="T89" fmla="*/ 21710 h 503"/>
                <a:gd name="T90" fmla="*/ 6946 w 627"/>
                <a:gd name="T91" fmla="*/ 13379 h 503"/>
                <a:gd name="T92" fmla="*/ 6683 w 627"/>
                <a:gd name="T93" fmla="*/ 9113 h 503"/>
                <a:gd name="T94" fmla="*/ 6594 w 627"/>
                <a:gd name="T95" fmla="*/ 1896 h 503"/>
                <a:gd name="T96" fmla="*/ 6387 w 627"/>
                <a:gd name="T97" fmla="*/ 3127 h 503"/>
                <a:gd name="T98" fmla="*/ 6299 w 627"/>
                <a:gd name="T99" fmla="*/ 5692 h 503"/>
                <a:gd name="T100" fmla="*/ 6194 w 627"/>
                <a:gd name="T101" fmla="*/ 10976 h 503"/>
                <a:gd name="T102" fmla="*/ 5656 w 627"/>
                <a:gd name="T103" fmla="*/ 15430 h 503"/>
                <a:gd name="T104" fmla="*/ 5017 w 627"/>
                <a:gd name="T105" fmla="*/ 9666 h 503"/>
                <a:gd name="T106" fmla="*/ 5306 w 627"/>
                <a:gd name="T107" fmla="*/ 5525 h 503"/>
                <a:gd name="T108" fmla="*/ 5190 w 627"/>
                <a:gd name="T109" fmla="*/ 3602 h 503"/>
                <a:gd name="T110" fmla="*/ 4862 w 627"/>
                <a:gd name="T111" fmla="*/ 3127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7"/>
                <a:gd name="T169" fmla="*/ 0 h 503"/>
                <a:gd name="T170" fmla="*/ 627 w 627"/>
                <a:gd name="T171" fmla="*/ 503 h 50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round/>
              <a:headEnd/>
              <a:tailEnd/>
            </a:ln>
          </p:spPr>
          <p:txBody>
            <a:bodyPr/>
            <a:lstStyle/>
            <a:p>
              <a:endParaRPr lang="en-US"/>
            </a:p>
          </p:txBody>
        </p:sp>
        <p:sp>
          <p:nvSpPr>
            <p:cNvPr id="38108" name="Freeform 218"/>
            <p:cNvSpPr>
              <a:spLocks/>
            </p:cNvSpPr>
            <p:nvPr/>
          </p:nvSpPr>
          <p:spPr bwMode="auto">
            <a:xfrm>
              <a:off x="4844" y="3549"/>
              <a:ext cx="68" cy="61"/>
            </a:xfrm>
            <a:custGeom>
              <a:avLst/>
              <a:gdLst>
                <a:gd name="T0" fmla="*/ 199 w 62"/>
                <a:gd name="T1" fmla="*/ 3614 h 50"/>
                <a:gd name="T2" fmla="*/ 60 w 62"/>
                <a:gd name="T3" fmla="*/ 4787 h 50"/>
                <a:gd name="T4" fmla="*/ 0 w 62"/>
                <a:gd name="T5" fmla="*/ 4390 h 50"/>
                <a:gd name="T6" fmla="*/ 0 w 62"/>
                <a:gd name="T7" fmla="*/ 4119 h 50"/>
                <a:gd name="T8" fmla="*/ 0 w 62"/>
                <a:gd name="T9" fmla="*/ 2584 h 50"/>
                <a:gd name="T10" fmla="*/ 2 w 62"/>
                <a:gd name="T11" fmla="*/ 2584 h 50"/>
                <a:gd name="T12" fmla="*/ 5 w 62"/>
                <a:gd name="T13" fmla="*/ 2584 h 50"/>
                <a:gd name="T14" fmla="*/ 60 w 62"/>
                <a:gd name="T15" fmla="*/ 1423 h 50"/>
                <a:gd name="T16" fmla="*/ 60 w 62"/>
                <a:gd name="T17" fmla="*/ 311 h 50"/>
                <a:gd name="T18" fmla="*/ 95 w 62"/>
                <a:gd name="T19" fmla="*/ 0 h 50"/>
                <a:gd name="T20" fmla="*/ 218 w 62"/>
                <a:gd name="T21" fmla="*/ 462 h 50"/>
                <a:gd name="T22" fmla="*/ 315 w 62"/>
                <a:gd name="T23" fmla="*/ 974 h 50"/>
                <a:gd name="T24" fmla="*/ 365 w 62"/>
                <a:gd name="T25" fmla="*/ 311 h 50"/>
                <a:gd name="T26" fmla="*/ 525 w 62"/>
                <a:gd name="T27" fmla="*/ 311 h 50"/>
                <a:gd name="T28" fmla="*/ 400 w 62"/>
                <a:gd name="T29" fmla="*/ 2268 h 50"/>
                <a:gd name="T30" fmla="*/ 374 w 62"/>
                <a:gd name="T31" fmla="*/ 2268 h 50"/>
                <a:gd name="T32" fmla="*/ 218 w 62"/>
                <a:gd name="T33" fmla="*/ 4119 h 50"/>
                <a:gd name="T34" fmla="*/ 236 w 62"/>
                <a:gd name="T35" fmla="*/ 3614 h 50"/>
                <a:gd name="T36" fmla="*/ 218 w 62"/>
                <a:gd name="T37" fmla="*/ 3614 h 50"/>
                <a:gd name="T38" fmla="*/ 199 w 62"/>
                <a:gd name="T39" fmla="*/ 3614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50"/>
                <a:gd name="T62" fmla="*/ 62 w 62"/>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round/>
              <a:headEnd/>
              <a:tailEnd/>
            </a:ln>
          </p:spPr>
          <p:txBody>
            <a:bodyPr/>
            <a:lstStyle/>
            <a:p>
              <a:endParaRPr lang="en-US"/>
            </a:p>
          </p:txBody>
        </p:sp>
        <p:sp>
          <p:nvSpPr>
            <p:cNvPr id="38109" name="Freeform 219"/>
            <p:cNvSpPr>
              <a:spLocks/>
            </p:cNvSpPr>
            <p:nvPr/>
          </p:nvSpPr>
          <p:spPr bwMode="auto">
            <a:xfrm>
              <a:off x="5597" y="3031"/>
              <a:ext cx="21" cy="18"/>
            </a:xfrm>
            <a:custGeom>
              <a:avLst/>
              <a:gdLst>
                <a:gd name="T0" fmla="*/ 188 w 19"/>
                <a:gd name="T1" fmla="*/ 3664 h 14"/>
                <a:gd name="T2" fmla="*/ 0 w 19"/>
                <a:gd name="T3" fmla="*/ 4572 h 14"/>
                <a:gd name="T4" fmla="*/ 0 w 19"/>
                <a:gd name="T5" fmla="*/ 2217 h 14"/>
                <a:gd name="T6" fmla="*/ 139 w 19"/>
                <a:gd name="T7" fmla="*/ 0 h 14"/>
                <a:gd name="T8" fmla="*/ 188 w 19"/>
                <a:gd name="T9" fmla="*/ 3664 h 14"/>
                <a:gd name="T10" fmla="*/ 0 60000 65536"/>
                <a:gd name="T11" fmla="*/ 0 60000 65536"/>
                <a:gd name="T12" fmla="*/ 0 60000 65536"/>
                <a:gd name="T13" fmla="*/ 0 60000 65536"/>
                <a:gd name="T14" fmla="*/ 0 60000 65536"/>
                <a:gd name="T15" fmla="*/ 0 w 19"/>
                <a:gd name="T16" fmla="*/ 0 h 14"/>
                <a:gd name="T17" fmla="*/ 19 w 19"/>
                <a:gd name="T18" fmla="*/ 14 h 14"/>
              </a:gdLst>
              <a:ahLst/>
              <a:cxnLst>
                <a:cxn ang="T10">
                  <a:pos x="T0" y="T1"/>
                </a:cxn>
                <a:cxn ang="T11">
                  <a:pos x="T2" y="T3"/>
                </a:cxn>
                <a:cxn ang="T12">
                  <a:pos x="T4" y="T5"/>
                </a:cxn>
                <a:cxn ang="T13">
                  <a:pos x="T6" y="T7"/>
                </a:cxn>
                <a:cxn ang="T14">
                  <a:pos x="T8" y="T9"/>
                </a:cxn>
              </a:cxnLst>
              <a:rect l="T15" t="T16" r="T17" b="T18"/>
              <a:pathLst>
                <a:path w="19" h="14">
                  <a:moveTo>
                    <a:pt x="19" y="12"/>
                  </a:moveTo>
                  <a:lnTo>
                    <a:pt x="0" y="14"/>
                  </a:lnTo>
                  <a:lnTo>
                    <a:pt x="0" y="7"/>
                  </a:lnTo>
                  <a:lnTo>
                    <a:pt x="14" y="0"/>
                  </a:lnTo>
                  <a:lnTo>
                    <a:pt x="19" y="12"/>
                  </a:lnTo>
                  <a:close/>
                </a:path>
              </a:pathLst>
            </a:custGeom>
            <a:solidFill>
              <a:srgbClr val="E1E1E1"/>
            </a:solidFill>
            <a:ln w="3175">
              <a:solidFill>
                <a:srgbClr val="000000"/>
              </a:solidFill>
              <a:round/>
              <a:headEnd/>
              <a:tailEnd/>
            </a:ln>
          </p:spPr>
          <p:txBody>
            <a:bodyPr/>
            <a:lstStyle/>
            <a:p>
              <a:endParaRPr lang="en-US"/>
            </a:p>
          </p:txBody>
        </p:sp>
        <p:sp>
          <p:nvSpPr>
            <p:cNvPr id="38110" name="Freeform 220"/>
            <p:cNvSpPr>
              <a:spLocks/>
            </p:cNvSpPr>
            <p:nvPr/>
          </p:nvSpPr>
          <p:spPr bwMode="auto">
            <a:xfrm>
              <a:off x="5625" y="3008"/>
              <a:ext cx="22" cy="14"/>
            </a:xfrm>
            <a:custGeom>
              <a:avLst/>
              <a:gdLst>
                <a:gd name="T0" fmla="*/ 46 w 21"/>
                <a:gd name="T1" fmla="*/ 230 h 12"/>
                <a:gd name="T2" fmla="*/ 57 w 21"/>
                <a:gd name="T3" fmla="*/ 0 h 12"/>
                <a:gd name="T4" fmla="*/ 0 w 21"/>
                <a:gd name="T5" fmla="*/ 230 h 12"/>
                <a:gd name="T6" fmla="*/ 0 w 21"/>
                <a:gd name="T7" fmla="*/ 418 h 12"/>
                <a:gd name="T8" fmla="*/ 46 w 21"/>
                <a:gd name="T9" fmla="*/ 230 h 12"/>
                <a:gd name="T10" fmla="*/ 0 60000 65536"/>
                <a:gd name="T11" fmla="*/ 0 60000 65536"/>
                <a:gd name="T12" fmla="*/ 0 60000 65536"/>
                <a:gd name="T13" fmla="*/ 0 60000 65536"/>
                <a:gd name="T14" fmla="*/ 0 60000 65536"/>
                <a:gd name="T15" fmla="*/ 0 w 21"/>
                <a:gd name="T16" fmla="*/ 0 h 12"/>
                <a:gd name="T17" fmla="*/ 21 w 21"/>
                <a:gd name="T18" fmla="*/ 12 h 12"/>
              </a:gdLst>
              <a:ahLst/>
              <a:cxnLst>
                <a:cxn ang="T10">
                  <a:pos x="T0" y="T1"/>
                </a:cxn>
                <a:cxn ang="T11">
                  <a:pos x="T2" y="T3"/>
                </a:cxn>
                <a:cxn ang="T12">
                  <a:pos x="T4" y="T5"/>
                </a:cxn>
                <a:cxn ang="T13">
                  <a:pos x="T6" y="T7"/>
                </a:cxn>
                <a:cxn ang="T14">
                  <a:pos x="T8" y="T9"/>
                </a:cxn>
              </a:cxnLst>
              <a:rect l="T15" t="T16" r="T17" b="T18"/>
              <a:pathLst>
                <a:path w="21" h="12">
                  <a:moveTo>
                    <a:pt x="16" y="7"/>
                  </a:moveTo>
                  <a:lnTo>
                    <a:pt x="21" y="0"/>
                  </a:lnTo>
                  <a:lnTo>
                    <a:pt x="0" y="7"/>
                  </a:lnTo>
                  <a:lnTo>
                    <a:pt x="0" y="12"/>
                  </a:lnTo>
                  <a:lnTo>
                    <a:pt x="16" y="7"/>
                  </a:lnTo>
                  <a:close/>
                </a:path>
              </a:pathLst>
            </a:custGeom>
            <a:solidFill>
              <a:srgbClr val="E1E1E1"/>
            </a:solidFill>
            <a:ln w="3175">
              <a:solidFill>
                <a:srgbClr val="000000"/>
              </a:solidFill>
              <a:round/>
              <a:headEnd/>
              <a:tailEnd/>
            </a:ln>
          </p:spPr>
          <p:txBody>
            <a:bodyPr/>
            <a:lstStyle/>
            <a:p>
              <a:endParaRPr lang="en-US"/>
            </a:p>
          </p:txBody>
        </p:sp>
        <p:sp>
          <p:nvSpPr>
            <p:cNvPr id="38111" name="Freeform 221"/>
            <p:cNvSpPr>
              <a:spLocks/>
            </p:cNvSpPr>
            <p:nvPr/>
          </p:nvSpPr>
          <p:spPr bwMode="auto">
            <a:xfrm>
              <a:off x="5355" y="3096"/>
              <a:ext cx="39" cy="43"/>
            </a:xfrm>
            <a:custGeom>
              <a:avLst/>
              <a:gdLst>
                <a:gd name="T0" fmla="*/ 415 w 35"/>
                <a:gd name="T1" fmla="*/ 3968 h 35"/>
                <a:gd name="T2" fmla="*/ 334 w 35"/>
                <a:gd name="T3" fmla="*/ 3968 h 35"/>
                <a:gd name="T4" fmla="*/ 194 w 35"/>
                <a:gd name="T5" fmla="*/ 2364 h 35"/>
                <a:gd name="T6" fmla="*/ 4 w 35"/>
                <a:gd name="T7" fmla="*/ 1038 h 35"/>
                <a:gd name="T8" fmla="*/ 0 w 35"/>
                <a:gd name="T9" fmla="*/ 0 h 35"/>
                <a:gd name="T10" fmla="*/ 101 w 35"/>
                <a:gd name="T11" fmla="*/ 845 h 35"/>
                <a:gd name="T12" fmla="*/ 228 w 35"/>
                <a:gd name="T13" fmla="*/ 1907 h 35"/>
                <a:gd name="T14" fmla="*/ 334 w 35"/>
                <a:gd name="T15" fmla="*/ 2904 h 35"/>
                <a:gd name="T16" fmla="*/ 415 w 35"/>
                <a:gd name="T17" fmla="*/ 3968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5"/>
                <a:gd name="T29" fmla="*/ 35 w 35"/>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round/>
              <a:headEnd/>
              <a:tailEnd/>
            </a:ln>
          </p:spPr>
          <p:txBody>
            <a:bodyPr/>
            <a:lstStyle/>
            <a:p>
              <a:endParaRPr lang="en-US"/>
            </a:p>
          </p:txBody>
        </p:sp>
        <p:sp>
          <p:nvSpPr>
            <p:cNvPr id="38112" name="Freeform 222"/>
            <p:cNvSpPr>
              <a:spLocks/>
            </p:cNvSpPr>
            <p:nvPr/>
          </p:nvSpPr>
          <p:spPr bwMode="auto">
            <a:xfrm>
              <a:off x="5129" y="3543"/>
              <a:ext cx="198" cy="132"/>
            </a:xfrm>
            <a:custGeom>
              <a:avLst/>
              <a:gdLst>
                <a:gd name="T0" fmla="*/ 1509 w 177"/>
                <a:gd name="T1" fmla="*/ 7113 h 107"/>
                <a:gd name="T2" fmla="*/ 1455 w 177"/>
                <a:gd name="T3" fmla="*/ 5988 h 107"/>
                <a:gd name="T4" fmla="*/ 1417 w 177"/>
                <a:gd name="T5" fmla="*/ 5988 h 107"/>
                <a:gd name="T6" fmla="*/ 1364 w 177"/>
                <a:gd name="T7" fmla="*/ 6252 h 107"/>
                <a:gd name="T8" fmla="*/ 1455 w 177"/>
                <a:gd name="T9" fmla="*/ 7466 h 107"/>
                <a:gd name="T10" fmla="*/ 1276 w 177"/>
                <a:gd name="T11" fmla="*/ 8013 h 107"/>
                <a:gd name="T12" fmla="*/ 1184 w 177"/>
                <a:gd name="T13" fmla="*/ 8013 h 107"/>
                <a:gd name="T14" fmla="*/ 1141 w 177"/>
                <a:gd name="T15" fmla="*/ 8975 h 107"/>
                <a:gd name="T16" fmla="*/ 1078 w 177"/>
                <a:gd name="T17" fmla="*/ 9714 h 107"/>
                <a:gd name="T18" fmla="*/ 1058 w 177"/>
                <a:gd name="T19" fmla="*/ 9714 h 107"/>
                <a:gd name="T20" fmla="*/ 805 w 177"/>
                <a:gd name="T21" fmla="*/ 11853 h 107"/>
                <a:gd name="T22" fmla="*/ 333 w 177"/>
                <a:gd name="T23" fmla="*/ 13386 h 107"/>
                <a:gd name="T24" fmla="*/ 235 w 177"/>
                <a:gd name="T25" fmla="*/ 13137 h 107"/>
                <a:gd name="T26" fmla="*/ 87 w 177"/>
                <a:gd name="T27" fmla="*/ 12767 h 107"/>
                <a:gd name="T28" fmla="*/ 0 w 177"/>
                <a:gd name="T29" fmla="*/ 12538 h 107"/>
                <a:gd name="T30" fmla="*/ 2 w 177"/>
                <a:gd name="T31" fmla="*/ 12195 h 107"/>
                <a:gd name="T32" fmla="*/ 0 w 177"/>
                <a:gd name="T33" fmla="*/ 11853 h 107"/>
                <a:gd name="T34" fmla="*/ 109 w 177"/>
                <a:gd name="T35" fmla="*/ 11242 h 107"/>
                <a:gd name="T36" fmla="*/ 136 w 177"/>
                <a:gd name="T37" fmla="*/ 11072 h 107"/>
                <a:gd name="T38" fmla="*/ 210 w 177"/>
                <a:gd name="T39" fmla="*/ 10825 h 107"/>
                <a:gd name="T40" fmla="*/ 298 w 177"/>
                <a:gd name="T41" fmla="*/ 9714 h 107"/>
                <a:gd name="T42" fmla="*/ 400 w 177"/>
                <a:gd name="T43" fmla="*/ 9515 h 107"/>
                <a:gd name="T44" fmla="*/ 521 w 177"/>
                <a:gd name="T45" fmla="*/ 8975 h 107"/>
                <a:gd name="T46" fmla="*/ 779 w 177"/>
                <a:gd name="T47" fmla="*/ 7713 h 107"/>
                <a:gd name="T48" fmla="*/ 871 w 177"/>
                <a:gd name="T49" fmla="*/ 7466 h 107"/>
                <a:gd name="T50" fmla="*/ 1225 w 177"/>
                <a:gd name="T51" fmla="*/ 5988 h 107"/>
                <a:gd name="T52" fmla="*/ 1412 w 177"/>
                <a:gd name="T53" fmla="*/ 5174 h 107"/>
                <a:gd name="T54" fmla="*/ 1624 w 177"/>
                <a:gd name="T55" fmla="*/ 3922 h 107"/>
                <a:gd name="T56" fmla="*/ 1571 w 177"/>
                <a:gd name="T57" fmla="*/ 3922 h 107"/>
                <a:gd name="T58" fmla="*/ 1757 w 177"/>
                <a:gd name="T59" fmla="*/ 2756 h 107"/>
                <a:gd name="T60" fmla="*/ 2111 w 177"/>
                <a:gd name="T61" fmla="*/ 0 h 107"/>
                <a:gd name="T62" fmla="*/ 2216 w 177"/>
                <a:gd name="T63" fmla="*/ 0 h 107"/>
                <a:gd name="T64" fmla="*/ 2143 w 177"/>
                <a:gd name="T65" fmla="*/ 595 h 107"/>
                <a:gd name="T66" fmla="*/ 2111 w 177"/>
                <a:gd name="T67" fmla="*/ 1519 h 107"/>
                <a:gd name="T68" fmla="*/ 2310 w 177"/>
                <a:gd name="T69" fmla="*/ 998 h 107"/>
                <a:gd name="T70" fmla="*/ 2274 w 177"/>
                <a:gd name="T71" fmla="*/ 1231 h 107"/>
                <a:gd name="T72" fmla="*/ 2310 w 177"/>
                <a:gd name="T73" fmla="*/ 1519 h 107"/>
                <a:gd name="T74" fmla="*/ 2274 w 177"/>
                <a:gd name="T75" fmla="*/ 1519 h 107"/>
                <a:gd name="T76" fmla="*/ 2322 w 177"/>
                <a:gd name="T77" fmla="*/ 1519 h 107"/>
                <a:gd name="T78" fmla="*/ 2234 w 177"/>
                <a:gd name="T79" fmla="*/ 2312 h 107"/>
                <a:gd name="T80" fmla="*/ 1983 w 177"/>
                <a:gd name="T81" fmla="*/ 3922 h 107"/>
                <a:gd name="T82" fmla="*/ 1757 w 177"/>
                <a:gd name="T83" fmla="*/ 5672 h 107"/>
                <a:gd name="T84" fmla="*/ 1624 w 177"/>
                <a:gd name="T85" fmla="*/ 5988 h 107"/>
                <a:gd name="T86" fmla="*/ 1624 w 177"/>
                <a:gd name="T87" fmla="*/ 6495 h 107"/>
                <a:gd name="T88" fmla="*/ 1509 w 177"/>
                <a:gd name="T89" fmla="*/ 6495 h 107"/>
                <a:gd name="T90" fmla="*/ 1624 w 177"/>
                <a:gd name="T91" fmla="*/ 6929 h 107"/>
                <a:gd name="T92" fmla="*/ 1624 w 177"/>
                <a:gd name="T93" fmla="*/ 7466 h 107"/>
                <a:gd name="T94" fmla="*/ 1509 w 177"/>
                <a:gd name="T95" fmla="*/ 7113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7"/>
                <a:gd name="T145" fmla="*/ 0 h 107"/>
                <a:gd name="T146" fmla="*/ 177 w 177"/>
                <a:gd name="T147" fmla="*/ 107 h 1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round/>
              <a:headEnd/>
              <a:tailEnd/>
            </a:ln>
          </p:spPr>
          <p:txBody>
            <a:bodyPr/>
            <a:lstStyle/>
            <a:p>
              <a:endParaRPr lang="en-US"/>
            </a:p>
          </p:txBody>
        </p:sp>
        <p:sp>
          <p:nvSpPr>
            <p:cNvPr id="38113" name="Freeform 223"/>
            <p:cNvSpPr>
              <a:spLocks/>
            </p:cNvSpPr>
            <p:nvPr/>
          </p:nvSpPr>
          <p:spPr bwMode="auto">
            <a:xfrm>
              <a:off x="5333" y="3409"/>
              <a:ext cx="113" cy="157"/>
            </a:xfrm>
            <a:custGeom>
              <a:avLst/>
              <a:gdLst>
                <a:gd name="T0" fmla="*/ 152 w 101"/>
                <a:gd name="T1" fmla="*/ 11199 h 127"/>
                <a:gd name="T2" fmla="*/ 238 w 101"/>
                <a:gd name="T3" fmla="*/ 12333 h 127"/>
                <a:gd name="T4" fmla="*/ 298 w 101"/>
                <a:gd name="T5" fmla="*/ 13339 h 127"/>
                <a:gd name="T6" fmla="*/ 0 w 101"/>
                <a:gd name="T7" fmla="*/ 16156 h 127"/>
                <a:gd name="T8" fmla="*/ 4 w 101"/>
                <a:gd name="T9" fmla="*/ 16717 h 127"/>
                <a:gd name="T10" fmla="*/ 333 w 101"/>
                <a:gd name="T11" fmla="*/ 14892 h 127"/>
                <a:gd name="T12" fmla="*/ 623 w 101"/>
                <a:gd name="T13" fmla="*/ 13339 h 127"/>
                <a:gd name="T14" fmla="*/ 780 w 101"/>
                <a:gd name="T15" fmla="*/ 11517 h 127"/>
                <a:gd name="T16" fmla="*/ 987 w 101"/>
                <a:gd name="T17" fmla="*/ 10790 h 127"/>
                <a:gd name="T18" fmla="*/ 1093 w 101"/>
                <a:gd name="T19" fmla="*/ 9912 h 127"/>
                <a:gd name="T20" fmla="*/ 1336 w 101"/>
                <a:gd name="T21" fmla="*/ 7328 h 127"/>
                <a:gd name="T22" fmla="*/ 1321 w 101"/>
                <a:gd name="T23" fmla="*/ 7328 h 127"/>
                <a:gd name="T24" fmla="*/ 1093 w 101"/>
                <a:gd name="T25" fmla="*/ 8018 h 127"/>
                <a:gd name="T26" fmla="*/ 873 w 101"/>
                <a:gd name="T27" fmla="*/ 7158 h 127"/>
                <a:gd name="T28" fmla="*/ 927 w 101"/>
                <a:gd name="T29" fmla="*/ 5013 h 127"/>
                <a:gd name="T30" fmla="*/ 861 w 101"/>
                <a:gd name="T31" fmla="*/ 6197 h 127"/>
                <a:gd name="T32" fmla="*/ 731 w 101"/>
                <a:gd name="T33" fmla="*/ 5511 h 127"/>
                <a:gd name="T34" fmla="*/ 780 w 101"/>
                <a:gd name="T35" fmla="*/ 5013 h 127"/>
                <a:gd name="T36" fmla="*/ 861 w 101"/>
                <a:gd name="T37" fmla="*/ 3023 h 127"/>
                <a:gd name="T38" fmla="*/ 873 w 101"/>
                <a:gd name="T39" fmla="*/ 2146 h 127"/>
                <a:gd name="T40" fmla="*/ 861 w 101"/>
                <a:gd name="T41" fmla="*/ 2146 h 127"/>
                <a:gd name="T42" fmla="*/ 780 w 101"/>
                <a:gd name="T43" fmla="*/ 962 h 127"/>
                <a:gd name="T44" fmla="*/ 704 w 101"/>
                <a:gd name="T45" fmla="*/ 2 h 127"/>
                <a:gd name="T46" fmla="*/ 704 w 101"/>
                <a:gd name="T47" fmla="*/ 0 h 127"/>
                <a:gd name="T48" fmla="*/ 695 w 101"/>
                <a:gd name="T49" fmla="*/ 1817 h 127"/>
                <a:gd name="T50" fmla="*/ 704 w 101"/>
                <a:gd name="T51" fmla="*/ 2445 h 127"/>
                <a:gd name="T52" fmla="*/ 695 w 101"/>
                <a:gd name="T53" fmla="*/ 4373 h 127"/>
                <a:gd name="T54" fmla="*/ 695 w 101"/>
                <a:gd name="T55" fmla="*/ 3433 h 127"/>
                <a:gd name="T56" fmla="*/ 704 w 101"/>
                <a:gd name="T57" fmla="*/ 3989 h 127"/>
                <a:gd name="T58" fmla="*/ 704 w 101"/>
                <a:gd name="T59" fmla="*/ 4373 h 127"/>
                <a:gd name="T60" fmla="*/ 695 w 101"/>
                <a:gd name="T61" fmla="*/ 5013 h 127"/>
                <a:gd name="T62" fmla="*/ 646 w 101"/>
                <a:gd name="T63" fmla="*/ 5928 h 127"/>
                <a:gd name="T64" fmla="*/ 704 w 101"/>
                <a:gd name="T65" fmla="*/ 5928 h 127"/>
                <a:gd name="T66" fmla="*/ 695 w 101"/>
                <a:gd name="T67" fmla="*/ 6486 h 127"/>
                <a:gd name="T68" fmla="*/ 623 w 101"/>
                <a:gd name="T69" fmla="*/ 7328 h 127"/>
                <a:gd name="T70" fmla="*/ 440 w 101"/>
                <a:gd name="T71" fmla="*/ 9912 h 127"/>
                <a:gd name="T72" fmla="*/ 152 w 101"/>
                <a:gd name="T73" fmla="*/ 11199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1"/>
                <a:gd name="T112" fmla="*/ 0 h 127"/>
                <a:gd name="T113" fmla="*/ 101 w 101"/>
                <a:gd name="T114" fmla="*/ 127 h 1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round/>
              <a:headEnd/>
              <a:tailEnd/>
            </a:ln>
          </p:spPr>
          <p:txBody>
            <a:bodyPr/>
            <a:lstStyle/>
            <a:p>
              <a:endParaRPr lang="en-US"/>
            </a:p>
          </p:txBody>
        </p:sp>
        <p:sp>
          <p:nvSpPr>
            <p:cNvPr id="38114" name="Freeform 224"/>
            <p:cNvSpPr>
              <a:spLocks/>
            </p:cNvSpPr>
            <p:nvPr/>
          </p:nvSpPr>
          <p:spPr bwMode="auto">
            <a:xfrm>
              <a:off x="5129" y="3681"/>
              <a:ext cx="11" cy="5"/>
            </a:xfrm>
            <a:custGeom>
              <a:avLst/>
              <a:gdLst>
                <a:gd name="T0" fmla="*/ 881 w 9"/>
                <a:gd name="T1" fmla="*/ 381 h 4"/>
                <a:gd name="T2" fmla="*/ 881 w 9"/>
                <a:gd name="T3" fmla="*/ 0 h 4"/>
                <a:gd name="T4" fmla="*/ 395 w 9"/>
                <a:gd name="T5" fmla="*/ 0 h 4"/>
                <a:gd name="T6" fmla="*/ 0 w 9"/>
                <a:gd name="T7" fmla="*/ 594 h 4"/>
                <a:gd name="T8" fmla="*/ 881 w 9"/>
                <a:gd name="T9" fmla="*/ 381 h 4"/>
                <a:gd name="T10" fmla="*/ 0 60000 65536"/>
                <a:gd name="T11" fmla="*/ 0 60000 65536"/>
                <a:gd name="T12" fmla="*/ 0 60000 65536"/>
                <a:gd name="T13" fmla="*/ 0 60000 65536"/>
                <a:gd name="T14" fmla="*/ 0 60000 65536"/>
                <a:gd name="T15" fmla="*/ 0 w 9"/>
                <a:gd name="T16" fmla="*/ 0 h 4"/>
                <a:gd name="T17" fmla="*/ 9 w 9"/>
                <a:gd name="T18" fmla="*/ 4 h 4"/>
              </a:gdLst>
              <a:ahLst/>
              <a:cxnLst>
                <a:cxn ang="T10">
                  <a:pos x="T0" y="T1"/>
                </a:cxn>
                <a:cxn ang="T11">
                  <a:pos x="T2" y="T3"/>
                </a:cxn>
                <a:cxn ang="T12">
                  <a:pos x="T4" y="T5"/>
                </a:cxn>
                <a:cxn ang="T13">
                  <a:pos x="T6" y="T7"/>
                </a:cxn>
                <a:cxn ang="T14">
                  <a:pos x="T8" y="T9"/>
                </a:cxn>
              </a:cxnLst>
              <a:rect l="T15" t="T16" r="T17" b="T18"/>
              <a:pathLst>
                <a:path w="9" h="4">
                  <a:moveTo>
                    <a:pt x="9" y="2"/>
                  </a:moveTo>
                  <a:lnTo>
                    <a:pt x="9" y="0"/>
                  </a:lnTo>
                  <a:lnTo>
                    <a:pt x="4" y="0"/>
                  </a:lnTo>
                  <a:lnTo>
                    <a:pt x="0" y="4"/>
                  </a:lnTo>
                  <a:lnTo>
                    <a:pt x="9" y="2"/>
                  </a:lnTo>
                  <a:close/>
                </a:path>
              </a:pathLst>
            </a:custGeom>
            <a:solidFill>
              <a:srgbClr val="E1E1E1"/>
            </a:solidFill>
            <a:ln w="3175">
              <a:solidFill>
                <a:srgbClr val="000000"/>
              </a:solidFill>
              <a:round/>
              <a:headEnd/>
              <a:tailEnd/>
            </a:ln>
          </p:spPr>
          <p:txBody>
            <a:bodyPr/>
            <a:lstStyle/>
            <a:p>
              <a:endParaRPr lang="en-US"/>
            </a:p>
          </p:txBody>
        </p:sp>
        <p:sp>
          <p:nvSpPr>
            <p:cNvPr id="38115" name="Freeform 225"/>
            <p:cNvSpPr>
              <a:spLocks/>
            </p:cNvSpPr>
            <p:nvPr/>
          </p:nvSpPr>
          <p:spPr bwMode="auto">
            <a:xfrm>
              <a:off x="3471" y="3111"/>
              <a:ext cx="9" cy="9"/>
            </a:xfrm>
            <a:custGeom>
              <a:avLst/>
              <a:gdLst>
                <a:gd name="T0" fmla="*/ 937 w 7"/>
                <a:gd name="T1" fmla="*/ 0 h 7"/>
                <a:gd name="T2" fmla="*/ 0 w 7"/>
                <a:gd name="T3" fmla="*/ 2217 h 7"/>
                <a:gd name="T4" fmla="*/ 2217 w 7"/>
                <a:gd name="T5" fmla="*/ 1205 h 7"/>
                <a:gd name="T6" fmla="*/ 937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3" y="0"/>
                  </a:moveTo>
                  <a:lnTo>
                    <a:pt x="0" y="7"/>
                  </a:lnTo>
                  <a:lnTo>
                    <a:pt x="7" y="4"/>
                  </a:lnTo>
                  <a:lnTo>
                    <a:pt x="3" y="0"/>
                  </a:lnTo>
                  <a:close/>
                </a:path>
              </a:pathLst>
            </a:custGeom>
            <a:solidFill>
              <a:srgbClr val="E1E1E1"/>
            </a:solidFill>
            <a:ln w="3175">
              <a:solidFill>
                <a:srgbClr val="000000"/>
              </a:solidFill>
              <a:round/>
              <a:headEnd/>
              <a:tailEnd/>
            </a:ln>
          </p:spPr>
          <p:txBody>
            <a:bodyPr/>
            <a:lstStyle/>
            <a:p>
              <a:endParaRPr lang="en-US"/>
            </a:p>
          </p:txBody>
        </p:sp>
        <p:sp>
          <p:nvSpPr>
            <p:cNvPr id="38116" name="Freeform 226"/>
            <p:cNvSpPr>
              <a:spLocks/>
            </p:cNvSpPr>
            <p:nvPr/>
          </p:nvSpPr>
          <p:spPr bwMode="auto">
            <a:xfrm>
              <a:off x="5317" y="2853"/>
              <a:ext cx="20" cy="13"/>
            </a:xfrm>
            <a:custGeom>
              <a:avLst/>
              <a:gdLst>
                <a:gd name="T0" fmla="*/ 202 w 18"/>
                <a:gd name="T1" fmla="*/ 496 h 11"/>
                <a:gd name="T2" fmla="*/ 202 w 18"/>
                <a:gd name="T3" fmla="*/ 420 h 11"/>
                <a:gd name="T4" fmla="*/ 2 w 18"/>
                <a:gd name="T5" fmla="*/ 0 h 11"/>
                <a:gd name="T6" fmla="*/ 0 w 18"/>
                <a:gd name="T7" fmla="*/ 300 h 11"/>
                <a:gd name="T8" fmla="*/ 202 w 18"/>
                <a:gd name="T9" fmla="*/ 496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18" y="11"/>
                  </a:moveTo>
                  <a:lnTo>
                    <a:pt x="18" y="9"/>
                  </a:lnTo>
                  <a:lnTo>
                    <a:pt x="2" y="0"/>
                  </a:lnTo>
                  <a:lnTo>
                    <a:pt x="0" y="7"/>
                  </a:lnTo>
                  <a:lnTo>
                    <a:pt x="18" y="11"/>
                  </a:lnTo>
                  <a:close/>
                </a:path>
              </a:pathLst>
            </a:custGeom>
            <a:solidFill>
              <a:srgbClr val="E1E1E1"/>
            </a:solidFill>
            <a:ln w="3175">
              <a:solidFill>
                <a:srgbClr val="000000"/>
              </a:solidFill>
              <a:round/>
              <a:headEnd/>
              <a:tailEnd/>
            </a:ln>
          </p:spPr>
          <p:txBody>
            <a:bodyPr/>
            <a:lstStyle/>
            <a:p>
              <a:endParaRPr lang="en-US"/>
            </a:p>
          </p:txBody>
        </p:sp>
        <p:sp>
          <p:nvSpPr>
            <p:cNvPr id="38117" name="Freeform 227"/>
            <p:cNvSpPr>
              <a:spLocks/>
            </p:cNvSpPr>
            <p:nvPr/>
          </p:nvSpPr>
          <p:spPr bwMode="auto">
            <a:xfrm>
              <a:off x="5269" y="2794"/>
              <a:ext cx="16" cy="17"/>
            </a:xfrm>
            <a:custGeom>
              <a:avLst/>
              <a:gdLst>
                <a:gd name="T0" fmla="*/ 0 w 14"/>
                <a:gd name="T1" fmla="*/ 0 h 14"/>
                <a:gd name="T2" fmla="*/ 302 w 14"/>
                <a:gd name="T3" fmla="*/ 1277 h 14"/>
                <a:gd name="T4" fmla="*/ 2 w 14"/>
                <a:gd name="T5" fmla="*/ 911 h 14"/>
                <a:gd name="T6" fmla="*/ 0 w 14"/>
                <a:gd name="T7" fmla="*/ 0 h 14"/>
                <a:gd name="T8" fmla="*/ 0 60000 65536"/>
                <a:gd name="T9" fmla="*/ 0 60000 65536"/>
                <a:gd name="T10" fmla="*/ 0 60000 65536"/>
                <a:gd name="T11" fmla="*/ 0 60000 65536"/>
                <a:gd name="T12" fmla="*/ 0 w 14"/>
                <a:gd name="T13" fmla="*/ 0 h 14"/>
                <a:gd name="T14" fmla="*/ 14 w 14"/>
                <a:gd name="T15" fmla="*/ 14 h 14"/>
              </a:gdLst>
              <a:ahLst/>
              <a:cxnLst>
                <a:cxn ang="T8">
                  <a:pos x="T0" y="T1"/>
                </a:cxn>
                <a:cxn ang="T9">
                  <a:pos x="T2" y="T3"/>
                </a:cxn>
                <a:cxn ang="T10">
                  <a:pos x="T4" y="T5"/>
                </a:cxn>
                <a:cxn ang="T11">
                  <a:pos x="T6" y="T7"/>
                </a:cxn>
              </a:cxnLst>
              <a:rect l="T12" t="T13" r="T14" b="T15"/>
              <a:pathLst>
                <a:path w="14" h="14">
                  <a:moveTo>
                    <a:pt x="0" y="0"/>
                  </a:moveTo>
                  <a:lnTo>
                    <a:pt x="14" y="14"/>
                  </a:lnTo>
                  <a:lnTo>
                    <a:pt x="2" y="10"/>
                  </a:lnTo>
                  <a:lnTo>
                    <a:pt x="0" y="0"/>
                  </a:lnTo>
                  <a:close/>
                </a:path>
              </a:pathLst>
            </a:custGeom>
            <a:solidFill>
              <a:srgbClr val="E1E1E1"/>
            </a:solidFill>
            <a:ln w="3175">
              <a:solidFill>
                <a:srgbClr val="000000"/>
              </a:solidFill>
              <a:round/>
              <a:headEnd/>
              <a:tailEnd/>
            </a:ln>
          </p:spPr>
          <p:txBody>
            <a:bodyPr/>
            <a:lstStyle/>
            <a:p>
              <a:endParaRPr lang="en-US"/>
            </a:p>
          </p:txBody>
        </p:sp>
        <p:sp>
          <p:nvSpPr>
            <p:cNvPr id="38118" name="Freeform 228"/>
            <p:cNvSpPr>
              <a:spLocks/>
            </p:cNvSpPr>
            <p:nvPr/>
          </p:nvSpPr>
          <p:spPr bwMode="auto">
            <a:xfrm>
              <a:off x="5346" y="2873"/>
              <a:ext cx="12" cy="15"/>
            </a:xfrm>
            <a:custGeom>
              <a:avLst/>
              <a:gdLst>
                <a:gd name="T0" fmla="*/ 75 w 11"/>
                <a:gd name="T1" fmla="*/ 2054 h 12"/>
                <a:gd name="T2" fmla="*/ 0 w 11"/>
                <a:gd name="T3" fmla="*/ 889 h 12"/>
                <a:gd name="T4" fmla="*/ 0 w 11"/>
                <a:gd name="T5" fmla="*/ 0 h 12"/>
                <a:gd name="T6" fmla="*/ 75 w 11"/>
                <a:gd name="T7" fmla="*/ 1736 h 12"/>
                <a:gd name="T8" fmla="*/ 75 w 11"/>
                <a:gd name="T9" fmla="*/ 2054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11" y="12"/>
                  </a:moveTo>
                  <a:lnTo>
                    <a:pt x="0" y="5"/>
                  </a:lnTo>
                  <a:lnTo>
                    <a:pt x="0" y="0"/>
                  </a:lnTo>
                  <a:lnTo>
                    <a:pt x="11" y="10"/>
                  </a:lnTo>
                  <a:lnTo>
                    <a:pt x="11" y="12"/>
                  </a:lnTo>
                  <a:close/>
                </a:path>
              </a:pathLst>
            </a:custGeom>
            <a:solidFill>
              <a:srgbClr val="E1E1E1"/>
            </a:solidFill>
            <a:ln w="3175">
              <a:solidFill>
                <a:srgbClr val="000000"/>
              </a:solidFill>
              <a:round/>
              <a:headEnd/>
              <a:tailEnd/>
            </a:ln>
          </p:spPr>
          <p:txBody>
            <a:bodyPr/>
            <a:lstStyle/>
            <a:p>
              <a:endParaRPr lang="en-US"/>
            </a:p>
          </p:txBody>
        </p:sp>
        <p:sp>
          <p:nvSpPr>
            <p:cNvPr id="38119" name="Freeform 229"/>
            <p:cNvSpPr>
              <a:spLocks/>
            </p:cNvSpPr>
            <p:nvPr/>
          </p:nvSpPr>
          <p:spPr bwMode="auto">
            <a:xfrm>
              <a:off x="5279" y="2826"/>
              <a:ext cx="8" cy="9"/>
            </a:xfrm>
            <a:custGeom>
              <a:avLst/>
              <a:gdLst>
                <a:gd name="T0" fmla="*/ 143 w 7"/>
                <a:gd name="T1" fmla="*/ 2217 h 7"/>
                <a:gd name="T2" fmla="*/ 109 w 7"/>
                <a:gd name="T3" fmla="*/ 0 h 7"/>
                <a:gd name="T4" fmla="*/ 0 w 7"/>
                <a:gd name="T5" fmla="*/ 937 h 7"/>
                <a:gd name="T6" fmla="*/ 3 w 7"/>
                <a:gd name="T7" fmla="*/ 1549 h 7"/>
                <a:gd name="T8" fmla="*/ 143 w 7"/>
                <a:gd name="T9" fmla="*/ 2217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7"/>
                  </a:moveTo>
                  <a:lnTo>
                    <a:pt x="5" y="0"/>
                  </a:lnTo>
                  <a:lnTo>
                    <a:pt x="0" y="3"/>
                  </a:lnTo>
                  <a:lnTo>
                    <a:pt x="3" y="5"/>
                  </a:lnTo>
                  <a:lnTo>
                    <a:pt x="7" y="7"/>
                  </a:lnTo>
                  <a:close/>
                </a:path>
              </a:pathLst>
            </a:custGeom>
            <a:solidFill>
              <a:srgbClr val="E1E1E1"/>
            </a:solidFill>
            <a:ln w="3175">
              <a:solidFill>
                <a:srgbClr val="000000"/>
              </a:solidFill>
              <a:round/>
              <a:headEnd/>
              <a:tailEnd/>
            </a:ln>
          </p:spPr>
          <p:txBody>
            <a:bodyPr/>
            <a:lstStyle/>
            <a:p>
              <a:endParaRPr lang="en-US"/>
            </a:p>
          </p:txBody>
        </p:sp>
        <p:sp>
          <p:nvSpPr>
            <p:cNvPr id="38120" name="Freeform 230"/>
            <p:cNvSpPr>
              <a:spLocks/>
            </p:cNvSpPr>
            <p:nvPr/>
          </p:nvSpPr>
          <p:spPr bwMode="auto">
            <a:xfrm>
              <a:off x="5337" y="2832"/>
              <a:ext cx="9" cy="29"/>
            </a:xfrm>
            <a:custGeom>
              <a:avLst/>
              <a:gdLst>
                <a:gd name="T0" fmla="*/ 0 w 8"/>
                <a:gd name="T1" fmla="*/ 0 h 24"/>
                <a:gd name="T2" fmla="*/ 111 w 8"/>
                <a:gd name="T3" fmla="*/ 1893 h 24"/>
                <a:gd name="T4" fmla="*/ 0 w 8"/>
                <a:gd name="T5" fmla="*/ 2 h 24"/>
                <a:gd name="T6" fmla="*/ 0 w 8"/>
                <a:gd name="T7" fmla="*/ 0 h 24"/>
                <a:gd name="T8" fmla="*/ 0 60000 65536"/>
                <a:gd name="T9" fmla="*/ 0 60000 65536"/>
                <a:gd name="T10" fmla="*/ 0 60000 65536"/>
                <a:gd name="T11" fmla="*/ 0 60000 65536"/>
                <a:gd name="T12" fmla="*/ 0 w 8"/>
                <a:gd name="T13" fmla="*/ 0 h 24"/>
                <a:gd name="T14" fmla="*/ 8 w 8"/>
                <a:gd name="T15" fmla="*/ 24 h 24"/>
              </a:gdLst>
              <a:ahLst/>
              <a:cxnLst>
                <a:cxn ang="T8">
                  <a:pos x="T0" y="T1"/>
                </a:cxn>
                <a:cxn ang="T9">
                  <a:pos x="T2" y="T3"/>
                </a:cxn>
                <a:cxn ang="T10">
                  <a:pos x="T4" y="T5"/>
                </a:cxn>
                <a:cxn ang="T11">
                  <a:pos x="T6" y="T7"/>
                </a:cxn>
              </a:cxnLst>
              <a:rect l="T12" t="T13" r="T14" b="T15"/>
              <a:pathLst>
                <a:path w="8" h="24">
                  <a:moveTo>
                    <a:pt x="0" y="0"/>
                  </a:moveTo>
                  <a:lnTo>
                    <a:pt x="8" y="24"/>
                  </a:ln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38121" name="Freeform 231"/>
            <p:cNvSpPr>
              <a:spLocks/>
            </p:cNvSpPr>
            <p:nvPr/>
          </p:nvSpPr>
          <p:spPr bwMode="auto">
            <a:xfrm>
              <a:off x="5302" y="2817"/>
              <a:ext cx="23" cy="18"/>
            </a:xfrm>
            <a:custGeom>
              <a:avLst/>
              <a:gdLst>
                <a:gd name="T0" fmla="*/ 51 w 22"/>
                <a:gd name="T1" fmla="*/ 4572 h 14"/>
                <a:gd name="T2" fmla="*/ 58 w 22"/>
                <a:gd name="T3" fmla="*/ 4572 h 14"/>
                <a:gd name="T4" fmla="*/ 37 w 22"/>
                <a:gd name="T5" fmla="*/ 2217 h 14"/>
                <a:gd name="T6" fmla="*/ 0 w 22"/>
                <a:gd name="T7" fmla="*/ 0 h 14"/>
                <a:gd name="T8" fmla="*/ 10 w 22"/>
                <a:gd name="T9" fmla="*/ 2217 h 14"/>
                <a:gd name="T10" fmla="*/ 51 w 22"/>
                <a:gd name="T11" fmla="*/ 4572 h 14"/>
                <a:gd name="T12" fmla="*/ 0 60000 65536"/>
                <a:gd name="T13" fmla="*/ 0 60000 65536"/>
                <a:gd name="T14" fmla="*/ 0 60000 65536"/>
                <a:gd name="T15" fmla="*/ 0 60000 65536"/>
                <a:gd name="T16" fmla="*/ 0 60000 65536"/>
                <a:gd name="T17" fmla="*/ 0 60000 65536"/>
                <a:gd name="T18" fmla="*/ 0 w 22"/>
                <a:gd name="T19" fmla="*/ 0 h 14"/>
                <a:gd name="T20" fmla="*/ 22 w 22"/>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round/>
              <a:headEnd/>
              <a:tailEnd/>
            </a:ln>
          </p:spPr>
          <p:txBody>
            <a:bodyPr/>
            <a:lstStyle/>
            <a:p>
              <a:endParaRPr lang="en-US"/>
            </a:p>
          </p:txBody>
        </p:sp>
        <p:sp>
          <p:nvSpPr>
            <p:cNvPr id="38122" name="Freeform 232"/>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8123" name="Freeform 233"/>
            <p:cNvSpPr>
              <a:spLocks/>
            </p:cNvSpPr>
            <p:nvPr/>
          </p:nvSpPr>
          <p:spPr bwMode="auto">
            <a:xfrm>
              <a:off x="5420" y="2972"/>
              <a:ext cx="11" cy="21"/>
            </a:xfrm>
            <a:custGeom>
              <a:avLst/>
              <a:gdLst>
                <a:gd name="T0" fmla="*/ 881 w 9"/>
                <a:gd name="T1" fmla="*/ 1907 h 17"/>
                <a:gd name="T2" fmla="*/ 881 w 9"/>
                <a:gd name="T3" fmla="*/ 1012 h 17"/>
                <a:gd name="T4" fmla="*/ 881 w 9"/>
                <a:gd name="T5" fmla="*/ 1012 h 17"/>
                <a:gd name="T6" fmla="*/ 483 w 9"/>
                <a:gd name="T7" fmla="*/ 0 h 17"/>
                <a:gd name="T8" fmla="*/ 0 w 9"/>
                <a:gd name="T9" fmla="*/ 2214 h 17"/>
                <a:gd name="T10" fmla="*/ 881 w 9"/>
                <a:gd name="T11" fmla="*/ 1907 h 17"/>
                <a:gd name="T12" fmla="*/ 0 60000 65536"/>
                <a:gd name="T13" fmla="*/ 0 60000 65536"/>
                <a:gd name="T14" fmla="*/ 0 60000 65536"/>
                <a:gd name="T15" fmla="*/ 0 60000 65536"/>
                <a:gd name="T16" fmla="*/ 0 60000 65536"/>
                <a:gd name="T17" fmla="*/ 0 60000 65536"/>
                <a:gd name="T18" fmla="*/ 0 w 9"/>
                <a:gd name="T19" fmla="*/ 0 h 17"/>
                <a:gd name="T20" fmla="*/ 9 w 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9" h="17">
                  <a:moveTo>
                    <a:pt x="9" y="15"/>
                  </a:moveTo>
                  <a:lnTo>
                    <a:pt x="9" y="8"/>
                  </a:lnTo>
                  <a:lnTo>
                    <a:pt x="5" y="0"/>
                  </a:lnTo>
                  <a:lnTo>
                    <a:pt x="0" y="17"/>
                  </a:lnTo>
                  <a:lnTo>
                    <a:pt x="9" y="15"/>
                  </a:lnTo>
                  <a:close/>
                </a:path>
              </a:pathLst>
            </a:custGeom>
            <a:solidFill>
              <a:srgbClr val="E1E1E1"/>
            </a:solidFill>
            <a:ln w="3175">
              <a:solidFill>
                <a:srgbClr val="000000"/>
              </a:solidFill>
              <a:round/>
              <a:headEnd/>
              <a:tailEnd/>
            </a:ln>
          </p:spPr>
          <p:txBody>
            <a:bodyPr/>
            <a:lstStyle/>
            <a:p>
              <a:endParaRPr lang="en-US"/>
            </a:p>
          </p:txBody>
        </p:sp>
        <p:sp>
          <p:nvSpPr>
            <p:cNvPr id="38124" name="Freeform 234"/>
            <p:cNvSpPr>
              <a:spLocks/>
            </p:cNvSpPr>
            <p:nvPr/>
          </p:nvSpPr>
          <p:spPr bwMode="auto">
            <a:xfrm>
              <a:off x="5431" y="2999"/>
              <a:ext cx="5" cy="12"/>
            </a:xfrm>
            <a:custGeom>
              <a:avLst/>
              <a:gdLst>
                <a:gd name="T0" fmla="*/ 5 w 5"/>
                <a:gd name="T1" fmla="*/ 6540 h 9"/>
                <a:gd name="T2" fmla="*/ 0 w 5"/>
                <a:gd name="T3" fmla="*/ 6540 h 9"/>
                <a:gd name="T4" fmla="*/ 0 w 5"/>
                <a:gd name="T5" fmla="*/ 0 h 9"/>
                <a:gd name="T6" fmla="*/ 5 w 5"/>
                <a:gd name="T7" fmla="*/ 6540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9"/>
                  </a:moveTo>
                  <a:lnTo>
                    <a:pt x="0" y="9"/>
                  </a:lnTo>
                  <a:lnTo>
                    <a:pt x="0" y="0"/>
                  </a:lnTo>
                  <a:lnTo>
                    <a:pt x="5" y="9"/>
                  </a:lnTo>
                  <a:close/>
                </a:path>
              </a:pathLst>
            </a:custGeom>
            <a:solidFill>
              <a:srgbClr val="E1E1E1"/>
            </a:solidFill>
            <a:ln w="3175">
              <a:solidFill>
                <a:srgbClr val="000000"/>
              </a:solidFill>
              <a:round/>
              <a:headEnd/>
              <a:tailEnd/>
            </a:ln>
          </p:spPr>
          <p:txBody>
            <a:bodyPr/>
            <a:lstStyle/>
            <a:p>
              <a:endParaRPr lang="en-US"/>
            </a:p>
          </p:txBody>
        </p:sp>
        <p:sp>
          <p:nvSpPr>
            <p:cNvPr id="38125" name="Freeform 235"/>
            <p:cNvSpPr>
              <a:spLocks/>
            </p:cNvSpPr>
            <p:nvPr/>
          </p:nvSpPr>
          <p:spPr bwMode="auto">
            <a:xfrm>
              <a:off x="5443" y="3002"/>
              <a:ext cx="1" cy="9"/>
            </a:xfrm>
            <a:custGeom>
              <a:avLst/>
              <a:gdLst>
                <a:gd name="T0" fmla="*/ 0 w 1"/>
                <a:gd name="T1" fmla="*/ 0 h 7"/>
                <a:gd name="T2" fmla="*/ 0 w 1"/>
                <a:gd name="T3" fmla="*/ 2217 h 7"/>
                <a:gd name="T4" fmla="*/ 0 w 1"/>
                <a:gd name="T5" fmla="*/ 1549 h 7"/>
                <a:gd name="T6" fmla="*/ 0 w 1"/>
                <a:gd name="T7" fmla="*/ 0 h 7"/>
                <a:gd name="T8" fmla="*/ 0 60000 65536"/>
                <a:gd name="T9" fmla="*/ 0 60000 65536"/>
                <a:gd name="T10" fmla="*/ 0 60000 65536"/>
                <a:gd name="T11" fmla="*/ 0 60000 65536"/>
                <a:gd name="T12" fmla="*/ 0 w 1"/>
                <a:gd name="T13" fmla="*/ 0 h 7"/>
                <a:gd name="T14" fmla="*/ 1 w 1"/>
                <a:gd name="T15" fmla="*/ 7 h 7"/>
              </a:gdLst>
              <a:ahLst/>
              <a:cxnLst>
                <a:cxn ang="T8">
                  <a:pos x="T0" y="T1"/>
                </a:cxn>
                <a:cxn ang="T9">
                  <a:pos x="T2" y="T3"/>
                </a:cxn>
                <a:cxn ang="T10">
                  <a:pos x="T4" y="T5"/>
                </a:cxn>
                <a:cxn ang="T11">
                  <a:pos x="T6" y="T7"/>
                </a:cxn>
              </a:cxnLst>
              <a:rect l="T12" t="T13" r="T14" b="T15"/>
              <a:pathLst>
                <a:path w="1" h="7">
                  <a:moveTo>
                    <a:pt x="0" y="0"/>
                  </a:moveTo>
                  <a:lnTo>
                    <a:pt x="0" y="7"/>
                  </a:lnTo>
                  <a:lnTo>
                    <a:pt x="0" y="5"/>
                  </a:lnTo>
                  <a:lnTo>
                    <a:pt x="0" y="0"/>
                  </a:lnTo>
                  <a:close/>
                </a:path>
              </a:pathLst>
            </a:custGeom>
            <a:solidFill>
              <a:srgbClr val="E1E1E1"/>
            </a:solidFill>
            <a:ln w="3175">
              <a:solidFill>
                <a:srgbClr val="000000"/>
              </a:solidFill>
              <a:round/>
              <a:headEnd/>
              <a:tailEnd/>
            </a:ln>
          </p:spPr>
          <p:txBody>
            <a:bodyPr/>
            <a:lstStyle/>
            <a:p>
              <a:endParaRPr lang="en-US"/>
            </a:p>
          </p:txBody>
        </p:sp>
        <p:sp>
          <p:nvSpPr>
            <p:cNvPr id="38126" name="Freeform 236"/>
            <p:cNvSpPr>
              <a:spLocks/>
            </p:cNvSpPr>
            <p:nvPr/>
          </p:nvSpPr>
          <p:spPr bwMode="auto">
            <a:xfrm>
              <a:off x="5446" y="3060"/>
              <a:ext cx="6" cy="6"/>
            </a:xfrm>
            <a:custGeom>
              <a:avLst/>
              <a:gdLst>
                <a:gd name="T0" fmla="*/ 310 w 5"/>
                <a:gd name="T1" fmla="*/ 215 h 5"/>
                <a:gd name="T2" fmla="*/ 310 w 5"/>
                <a:gd name="T3" fmla="*/ 0 h 5"/>
                <a:gd name="T4" fmla="*/ 0 w 5"/>
                <a:gd name="T5" fmla="*/ 310 h 5"/>
                <a:gd name="T6" fmla="*/ 310 w 5"/>
                <a:gd name="T7" fmla="*/ 21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3"/>
                  </a:moveTo>
                  <a:lnTo>
                    <a:pt x="5" y="0"/>
                  </a:lnTo>
                  <a:lnTo>
                    <a:pt x="0" y="5"/>
                  </a:lnTo>
                  <a:lnTo>
                    <a:pt x="5" y="3"/>
                  </a:lnTo>
                  <a:close/>
                </a:path>
              </a:pathLst>
            </a:custGeom>
            <a:solidFill>
              <a:srgbClr val="E1E1E1"/>
            </a:solidFill>
            <a:ln w="3175">
              <a:solidFill>
                <a:srgbClr val="000000"/>
              </a:solidFill>
              <a:round/>
              <a:headEnd/>
              <a:tailEnd/>
            </a:ln>
          </p:spPr>
          <p:txBody>
            <a:bodyPr/>
            <a:lstStyle/>
            <a:p>
              <a:endParaRPr lang="en-US"/>
            </a:p>
          </p:txBody>
        </p:sp>
        <p:sp>
          <p:nvSpPr>
            <p:cNvPr id="38127" name="Freeform 237"/>
            <p:cNvSpPr>
              <a:spLocks/>
            </p:cNvSpPr>
            <p:nvPr/>
          </p:nvSpPr>
          <p:spPr bwMode="auto">
            <a:xfrm>
              <a:off x="1619" y="3774"/>
              <a:ext cx="24" cy="24"/>
            </a:xfrm>
            <a:custGeom>
              <a:avLst/>
              <a:gdLst>
                <a:gd name="T0" fmla="*/ 450 w 21"/>
                <a:gd name="T1" fmla="*/ 1576 h 19"/>
                <a:gd name="T2" fmla="*/ 363 w 21"/>
                <a:gd name="T3" fmla="*/ 1055 h 19"/>
                <a:gd name="T4" fmla="*/ 264 w 21"/>
                <a:gd name="T5" fmla="*/ 1055 h 19"/>
                <a:gd name="T6" fmla="*/ 213 w 21"/>
                <a:gd name="T7" fmla="*/ 661 h 19"/>
                <a:gd name="T8" fmla="*/ 109 w 21"/>
                <a:gd name="T9" fmla="*/ 0 h 19"/>
                <a:gd name="T10" fmla="*/ 109 w 21"/>
                <a:gd name="T11" fmla="*/ 1576 h 19"/>
                <a:gd name="T12" fmla="*/ 0 w 21"/>
                <a:gd name="T13" fmla="*/ 2558 h 19"/>
                <a:gd name="T14" fmla="*/ 109 w 21"/>
                <a:gd name="T15" fmla="*/ 4081 h 19"/>
                <a:gd name="T16" fmla="*/ 143 w 21"/>
                <a:gd name="T17" fmla="*/ 3177 h 19"/>
                <a:gd name="T18" fmla="*/ 213 w 21"/>
                <a:gd name="T19" fmla="*/ 3177 h 19"/>
                <a:gd name="T20" fmla="*/ 213 w 21"/>
                <a:gd name="T21" fmla="*/ 2558 h 19"/>
                <a:gd name="T22" fmla="*/ 450 w 21"/>
                <a:gd name="T23" fmla="*/ 1576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9"/>
                <a:gd name="T38" fmla="*/ 21 w 21"/>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round/>
              <a:headEnd/>
              <a:tailEnd/>
            </a:ln>
          </p:spPr>
          <p:txBody>
            <a:bodyPr/>
            <a:lstStyle/>
            <a:p>
              <a:endParaRPr lang="en-US"/>
            </a:p>
          </p:txBody>
        </p:sp>
        <p:sp>
          <p:nvSpPr>
            <p:cNvPr id="38128" name="Freeform 238"/>
            <p:cNvSpPr>
              <a:spLocks/>
            </p:cNvSpPr>
            <p:nvPr/>
          </p:nvSpPr>
          <p:spPr bwMode="auto">
            <a:xfrm>
              <a:off x="1598" y="3778"/>
              <a:ext cx="21" cy="13"/>
            </a:xfrm>
            <a:custGeom>
              <a:avLst/>
              <a:gdLst>
                <a:gd name="T0" fmla="*/ 69 w 19"/>
                <a:gd name="T1" fmla="*/ 182 h 11"/>
                <a:gd name="T2" fmla="*/ 3 w 19"/>
                <a:gd name="T3" fmla="*/ 0 h 11"/>
                <a:gd name="T4" fmla="*/ 188 w 19"/>
                <a:gd name="T5" fmla="*/ 0 h 11"/>
                <a:gd name="T6" fmla="*/ 114 w 19"/>
                <a:gd name="T7" fmla="*/ 420 h 11"/>
                <a:gd name="T8" fmla="*/ 0 w 19"/>
                <a:gd name="T9" fmla="*/ 496 h 11"/>
                <a:gd name="T10" fmla="*/ 69 w 19"/>
                <a:gd name="T11" fmla="*/ 300 h 11"/>
                <a:gd name="T12" fmla="*/ 3 w 19"/>
                <a:gd name="T13" fmla="*/ 300 h 11"/>
                <a:gd name="T14" fmla="*/ 69 w 19"/>
                <a:gd name="T15" fmla="*/ 182 h 11"/>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1"/>
                <a:gd name="T26" fmla="*/ 19 w 1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round/>
              <a:headEnd/>
              <a:tailEnd/>
            </a:ln>
          </p:spPr>
          <p:txBody>
            <a:bodyPr/>
            <a:lstStyle/>
            <a:p>
              <a:endParaRPr lang="en-US"/>
            </a:p>
          </p:txBody>
        </p:sp>
        <p:sp>
          <p:nvSpPr>
            <p:cNvPr id="38129" name="Freeform 239"/>
            <p:cNvSpPr>
              <a:spLocks/>
            </p:cNvSpPr>
            <p:nvPr/>
          </p:nvSpPr>
          <p:spPr bwMode="auto">
            <a:xfrm>
              <a:off x="2718" y="3022"/>
              <a:ext cx="237" cy="263"/>
            </a:xfrm>
            <a:custGeom>
              <a:avLst/>
              <a:gdLst>
                <a:gd name="T0" fmla="*/ 1826 w 211"/>
                <a:gd name="T1" fmla="*/ 19719 h 212"/>
                <a:gd name="T2" fmla="*/ 1826 w 211"/>
                <a:gd name="T3" fmla="*/ 16088 h 212"/>
                <a:gd name="T4" fmla="*/ 1862 w 211"/>
                <a:gd name="T5" fmla="*/ 12813 h 212"/>
                <a:gd name="T6" fmla="*/ 2051 w 211"/>
                <a:gd name="T7" fmla="*/ 12813 h 212"/>
                <a:gd name="T8" fmla="*/ 2100 w 211"/>
                <a:gd name="T9" fmla="*/ 10453 h 212"/>
                <a:gd name="T10" fmla="*/ 2100 w 211"/>
                <a:gd name="T11" fmla="*/ 8003 h 212"/>
                <a:gd name="T12" fmla="*/ 2100 w 211"/>
                <a:gd name="T13" fmla="*/ 5787 h 212"/>
                <a:gd name="T14" fmla="*/ 2100 w 211"/>
                <a:gd name="T15" fmla="*/ 3379 h 212"/>
                <a:gd name="T16" fmla="*/ 2359 w 211"/>
                <a:gd name="T17" fmla="*/ 3379 h 212"/>
                <a:gd name="T18" fmla="*/ 2598 w 211"/>
                <a:gd name="T19" fmla="*/ 2757 h 212"/>
                <a:gd name="T20" fmla="*/ 2710 w 211"/>
                <a:gd name="T21" fmla="*/ 3760 h 212"/>
                <a:gd name="T22" fmla="*/ 2883 w 211"/>
                <a:gd name="T23" fmla="*/ 2757 h 212"/>
                <a:gd name="T24" fmla="*/ 3051 w 211"/>
                <a:gd name="T25" fmla="*/ 1969 h 212"/>
                <a:gd name="T26" fmla="*/ 2817 w 211"/>
                <a:gd name="T27" fmla="*/ 1279 h 212"/>
                <a:gd name="T28" fmla="*/ 2638 w 211"/>
                <a:gd name="T29" fmla="*/ 1791 h 212"/>
                <a:gd name="T30" fmla="*/ 2304 w 211"/>
                <a:gd name="T31" fmla="*/ 1969 h 212"/>
                <a:gd name="T32" fmla="*/ 1976 w 211"/>
                <a:gd name="T33" fmla="*/ 2757 h 212"/>
                <a:gd name="T34" fmla="*/ 1761 w 211"/>
                <a:gd name="T35" fmla="*/ 1969 h 212"/>
                <a:gd name="T36" fmla="*/ 1566 w 211"/>
                <a:gd name="T37" fmla="*/ 1791 h 212"/>
                <a:gd name="T38" fmla="*/ 1503 w 211"/>
                <a:gd name="T39" fmla="*/ 1031 h 212"/>
                <a:gd name="T40" fmla="*/ 1241 w 211"/>
                <a:gd name="T41" fmla="*/ 1031 h 212"/>
                <a:gd name="T42" fmla="*/ 1008 w 211"/>
                <a:gd name="T43" fmla="*/ 1031 h 212"/>
                <a:gd name="T44" fmla="*/ 728 w 211"/>
                <a:gd name="T45" fmla="*/ 1031 h 212"/>
                <a:gd name="T46" fmla="*/ 483 w 211"/>
                <a:gd name="T47" fmla="*/ 1031 h 212"/>
                <a:gd name="T48" fmla="*/ 320 w 211"/>
                <a:gd name="T49" fmla="*/ 0 h 212"/>
                <a:gd name="T50" fmla="*/ 3 w 211"/>
                <a:gd name="T51" fmla="*/ 540 h 212"/>
                <a:gd name="T52" fmla="*/ 0 w 211"/>
                <a:gd name="T53" fmla="*/ 1969 h 212"/>
                <a:gd name="T54" fmla="*/ 176 w 211"/>
                <a:gd name="T55" fmla="*/ 5347 h 212"/>
                <a:gd name="T56" fmla="*/ 320 w 211"/>
                <a:gd name="T57" fmla="*/ 8426 h 212"/>
                <a:gd name="T58" fmla="*/ 483 w 211"/>
                <a:gd name="T59" fmla="*/ 11398 h 212"/>
                <a:gd name="T60" fmla="*/ 633 w 211"/>
                <a:gd name="T61" fmla="*/ 14264 h 212"/>
                <a:gd name="T62" fmla="*/ 656 w 211"/>
                <a:gd name="T63" fmla="*/ 15791 h 212"/>
                <a:gd name="T64" fmla="*/ 584 w 211"/>
                <a:gd name="T65" fmla="*/ 15412 h 212"/>
                <a:gd name="T66" fmla="*/ 633 w 211"/>
                <a:gd name="T67" fmla="*/ 18483 h 212"/>
                <a:gd name="T68" fmla="*/ 656 w 211"/>
                <a:gd name="T69" fmla="*/ 20772 h 212"/>
                <a:gd name="T70" fmla="*/ 728 w 211"/>
                <a:gd name="T71" fmla="*/ 23515 h 212"/>
                <a:gd name="T72" fmla="*/ 746 w 211"/>
                <a:gd name="T73" fmla="*/ 26167 h 212"/>
                <a:gd name="T74" fmla="*/ 910 w 211"/>
                <a:gd name="T75" fmla="*/ 27776 h 212"/>
                <a:gd name="T76" fmla="*/ 1008 w 211"/>
                <a:gd name="T77" fmla="*/ 29657 h 212"/>
                <a:gd name="T78" fmla="*/ 1105 w 211"/>
                <a:gd name="T79" fmla="*/ 28217 h 212"/>
                <a:gd name="T80" fmla="*/ 1191 w 211"/>
                <a:gd name="T81" fmla="*/ 29657 h 212"/>
                <a:gd name="T82" fmla="*/ 1566 w 211"/>
                <a:gd name="T83" fmla="*/ 30149 h 212"/>
                <a:gd name="T84" fmla="*/ 1761 w 211"/>
                <a:gd name="T85" fmla="*/ 29172 h 212"/>
                <a:gd name="T86" fmla="*/ 1761 w 211"/>
                <a:gd name="T87" fmla="*/ 26920 h 212"/>
                <a:gd name="T88" fmla="*/ 1771 w 211"/>
                <a:gd name="T89" fmla="*/ 24463 h 212"/>
                <a:gd name="T90" fmla="*/ 1771 w 211"/>
                <a:gd name="T91" fmla="*/ 22269 h 212"/>
                <a:gd name="T92" fmla="*/ 1826 w 211"/>
                <a:gd name="T93" fmla="*/ 19719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1"/>
                <a:gd name="T142" fmla="*/ 0 h 212"/>
                <a:gd name="T143" fmla="*/ 211 w 211"/>
                <a:gd name="T144" fmla="*/ 212 h 21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round/>
              <a:headEnd/>
              <a:tailEnd/>
            </a:ln>
          </p:spPr>
          <p:txBody>
            <a:bodyPr/>
            <a:lstStyle/>
            <a:p>
              <a:endParaRPr lang="en-US"/>
            </a:p>
          </p:txBody>
        </p:sp>
        <p:sp>
          <p:nvSpPr>
            <p:cNvPr id="38130" name="Freeform 240"/>
            <p:cNvSpPr>
              <a:spLocks/>
            </p:cNvSpPr>
            <p:nvPr/>
          </p:nvSpPr>
          <p:spPr bwMode="auto">
            <a:xfrm>
              <a:off x="1299" y="2864"/>
              <a:ext cx="217" cy="290"/>
            </a:xfrm>
            <a:custGeom>
              <a:avLst/>
              <a:gdLst>
                <a:gd name="T0" fmla="*/ 1347 w 196"/>
                <a:gd name="T1" fmla="*/ 25638 h 234"/>
                <a:gd name="T2" fmla="*/ 1331 w 196"/>
                <a:gd name="T3" fmla="*/ 28277 h 234"/>
                <a:gd name="T4" fmla="*/ 1288 w 196"/>
                <a:gd name="T5" fmla="*/ 30835 h 234"/>
                <a:gd name="T6" fmla="*/ 1239 w 196"/>
                <a:gd name="T7" fmla="*/ 30280 h 234"/>
                <a:gd name="T8" fmla="*/ 1086 w 196"/>
                <a:gd name="T9" fmla="*/ 30835 h 234"/>
                <a:gd name="T10" fmla="*/ 1008 w 196"/>
                <a:gd name="T11" fmla="*/ 31821 h 234"/>
                <a:gd name="T12" fmla="*/ 936 w 196"/>
                <a:gd name="T13" fmla="*/ 30599 h 234"/>
                <a:gd name="T14" fmla="*/ 732 w 196"/>
                <a:gd name="T15" fmla="*/ 30280 h 234"/>
                <a:gd name="T16" fmla="*/ 701 w 196"/>
                <a:gd name="T17" fmla="*/ 29623 h 234"/>
                <a:gd name="T18" fmla="*/ 577 w 196"/>
                <a:gd name="T19" fmla="*/ 32458 h 234"/>
                <a:gd name="T20" fmla="*/ 467 w 196"/>
                <a:gd name="T21" fmla="*/ 31821 h 234"/>
                <a:gd name="T22" fmla="*/ 381 w 196"/>
                <a:gd name="T23" fmla="*/ 29854 h 234"/>
                <a:gd name="T24" fmla="*/ 311 w 196"/>
                <a:gd name="T25" fmla="*/ 27693 h 234"/>
                <a:gd name="T26" fmla="*/ 276 w 196"/>
                <a:gd name="T27" fmla="*/ 25363 h 234"/>
                <a:gd name="T28" fmla="*/ 293 w 196"/>
                <a:gd name="T29" fmla="*/ 23599 h 234"/>
                <a:gd name="T30" fmla="*/ 195 w 196"/>
                <a:gd name="T31" fmla="*/ 21999 h 234"/>
                <a:gd name="T32" fmla="*/ 144 w 196"/>
                <a:gd name="T33" fmla="*/ 20465 h 234"/>
                <a:gd name="T34" fmla="*/ 87 w 196"/>
                <a:gd name="T35" fmla="*/ 19042 h 234"/>
                <a:gd name="T36" fmla="*/ 87 w 196"/>
                <a:gd name="T37" fmla="*/ 18094 h 234"/>
                <a:gd name="T38" fmla="*/ 169 w 196"/>
                <a:gd name="T39" fmla="*/ 16172 h 234"/>
                <a:gd name="T40" fmla="*/ 106 w 196"/>
                <a:gd name="T41" fmla="*/ 15853 h 234"/>
                <a:gd name="T42" fmla="*/ 87 w 196"/>
                <a:gd name="T43" fmla="*/ 13751 h 234"/>
                <a:gd name="T44" fmla="*/ 87 w 196"/>
                <a:gd name="T45" fmla="*/ 11610 h 234"/>
                <a:gd name="T46" fmla="*/ 106 w 196"/>
                <a:gd name="T47" fmla="*/ 10529 h 234"/>
                <a:gd name="T48" fmla="*/ 106 w 196"/>
                <a:gd name="T49" fmla="*/ 7143 h 234"/>
                <a:gd name="T50" fmla="*/ 169 w 196"/>
                <a:gd name="T51" fmla="*/ 6467 h 234"/>
                <a:gd name="T52" fmla="*/ 71 w 196"/>
                <a:gd name="T53" fmla="*/ 4818 h 234"/>
                <a:gd name="T54" fmla="*/ 0 w 196"/>
                <a:gd name="T55" fmla="*/ 2948 h 234"/>
                <a:gd name="T56" fmla="*/ 216 w 196"/>
                <a:gd name="T57" fmla="*/ 2948 h 234"/>
                <a:gd name="T58" fmla="*/ 276 w 196"/>
                <a:gd name="T59" fmla="*/ 2379 h 234"/>
                <a:gd name="T60" fmla="*/ 419 w 196"/>
                <a:gd name="T61" fmla="*/ 1250 h 234"/>
                <a:gd name="T62" fmla="*/ 539 w 196"/>
                <a:gd name="T63" fmla="*/ 0 h 234"/>
                <a:gd name="T64" fmla="*/ 654 w 196"/>
                <a:gd name="T65" fmla="*/ 0 h 234"/>
                <a:gd name="T66" fmla="*/ 698 w 196"/>
                <a:gd name="T67" fmla="*/ 2379 h 234"/>
                <a:gd name="T68" fmla="*/ 701 w 196"/>
                <a:gd name="T69" fmla="*/ 4210 h 234"/>
                <a:gd name="T70" fmla="*/ 845 w 196"/>
                <a:gd name="T71" fmla="*/ 6325 h 234"/>
                <a:gd name="T72" fmla="*/ 951 w 196"/>
                <a:gd name="T73" fmla="*/ 6467 h 234"/>
                <a:gd name="T74" fmla="*/ 1099 w 196"/>
                <a:gd name="T75" fmla="*/ 7559 h 234"/>
                <a:gd name="T76" fmla="*/ 1288 w 196"/>
                <a:gd name="T77" fmla="*/ 9171 h 234"/>
                <a:gd name="T78" fmla="*/ 1477 w 196"/>
                <a:gd name="T79" fmla="*/ 9715 h 234"/>
                <a:gd name="T80" fmla="*/ 1517 w 196"/>
                <a:gd name="T81" fmla="*/ 10529 h 234"/>
                <a:gd name="T82" fmla="*/ 1517 w 196"/>
                <a:gd name="T83" fmla="*/ 13238 h 234"/>
                <a:gd name="T84" fmla="*/ 1491 w 196"/>
                <a:gd name="T85" fmla="*/ 13238 h 234"/>
                <a:gd name="T86" fmla="*/ 1579 w 196"/>
                <a:gd name="T87" fmla="*/ 14086 h 234"/>
                <a:gd name="T88" fmla="*/ 1582 w 196"/>
                <a:gd name="T89" fmla="*/ 16172 h 234"/>
                <a:gd name="T90" fmla="*/ 1724 w 196"/>
                <a:gd name="T91" fmla="*/ 16172 h 234"/>
                <a:gd name="T92" fmla="*/ 1898 w 196"/>
                <a:gd name="T93" fmla="*/ 16406 h 234"/>
                <a:gd name="T94" fmla="*/ 1898 w 196"/>
                <a:gd name="T95" fmla="*/ 18786 h 234"/>
                <a:gd name="T96" fmla="*/ 2012 w 196"/>
                <a:gd name="T97" fmla="*/ 20042 h 234"/>
                <a:gd name="T98" fmla="*/ 2048 w 196"/>
                <a:gd name="T99" fmla="*/ 21008 h 234"/>
                <a:gd name="T100" fmla="*/ 2012 w 196"/>
                <a:gd name="T101" fmla="*/ 22650 h 234"/>
                <a:gd name="T102" fmla="*/ 1959 w 196"/>
                <a:gd name="T103" fmla="*/ 24529 h 234"/>
                <a:gd name="T104" fmla="*/ 1988 w 196"/>
                <a:gd name="T105" fmla="*/ 25363 h 234"/>
                <a:gd name="T106" fmla="*/ 1959 w 196"/>
                <a:gd name="T107" fmla="*/ 26036 h 234"/>
                <a:gd name="T108" fmla="*/ 1959 w 196"/>
                <a:gd name="T109" fmla="*/ 25363 h 234"/>
                <a:gd name="T110" fmla="*/ 1817 w 196"/>
                <a:gd name="T111" fmla="*/ 23599 h 234"/>
                <a:gd name="T112" fmla="*/ 1582 w 196"/>
                <a:gd name="T113" fmla="*/ 24349 h 234"/>
                <a:gd name="T114" fmla="*/ 1370 w 196"/>
                <a:gd name="T115" fmla="*/ 24349 h 234"/>
                <a:gd name="T116" fmla="*/ 1347 w 196"/>
                <a:gd name="T117" fmla="*/ 25638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6"/>
                <a:gd name="T178" fmla="*/ 0 h 234"/>
                <a:gd name="T179" fmla="*/ 196 w 196"/>
                <a:gd name="T180" fmla="*/ 234 h 2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round/>
              <a:headEnd/>
              <a:tailEnd/>
            </a:ln>
          </p:spPr>
          <p:txBody>
            <a:bodyPr/>
            <a:lstStyle/>
            <a:p>
              <a:endParaRPr lang="en-US"/>
            </a:p>
          </p:txBody>
        </p:sp>
        <p:sp>
          <p:nvSpPr>
            <p:cNvPr id="38131" name="Freeform 241"/>
            <p:cNvSpPr>
              <a:spLocks/>
            </p:cNvSpPr>
            <p:nvPr/>
          </p:nvSpPr>
          <p:spPr bwMode="auto">
            <a:xfrm>
              <a:off x="2860" y="3040"/>
              <a:ext cx="160" cy="202"/>
            </a:xfrm>
            <a:custGeom>
              <a:avLst/>
              <a:gdLst>
                <a:gd name="T0" fmla="*/ 0 w 144"/>
                <a:gd name="T1" fmla="*/ 17429 h 163"/>
                <a:gd name="T2" fmla="*/ 0 w 144"/>
                <a:gd name="T3" fmla="*/ 13745 h 163"/>
                <a:gd name="T4" fmla="*/ 2 w 144"/>
                <a:gd name="T5" fmla="*/ 10526 h 163"/>
                <a:gd name="T6" fmla="*/ 182 w 144"/>
                <a:gd name="T7" fmla="*/ 10526 h 163"/>
                <a:gd name="T8" fmla="*/ 210 w 144"/>
                <a:gd name="T9" fmla="*/ 8159 h 163"/>
                <a:gd name="T10" fmla="*/ 210 w 144"/>
                <a:gd name="T11" fmla="*/ 5758 h 163"/>
                <a:gd name="T12" fmla="*/ 210 w 144"/>
                <a:gd name="T13" fmla="*/ 3653 h 163"/>
                <a:gd name="T14" fmla="*/ 210 w 144"/>
                <a:gd name="T15" fmla="*/ 1250 h 163"/>
                <a:gd name="T16" fmla="*/ 422 w 144"/>
                <a:gd name="T17" fmla="*/ 1250 h 163"/>
                <a:gd name="T18" fmla="*/ 603 w 144"/>
                <a:gd name="T19" fmla="*/ 657 h 163"/>
                <a:gd name="T20" fmla="*/ 681 w 144"/>
                <a:gd name="T21" fmla="*/ 1767 h 163"/>
                <a:gd name="T22" fmla="*/ 823 w 144"/>
                <a:gd name="T23" fmla="*/ 657 h 163"/>
                <a:gd name="T24" fmla="*/ 956 w 144"/>
                <a:gd name="T25" fmla="*/ 0 h 163"/>
                <a:gd name="T26" fmla="*/ 1062 w 144"/>
                <a:gd name="T27" fmla="*/ 2714 h 163"/>
                <a:gd name="T28" fmla="*/ 1180 w 144"/>
                <a:gd name="T29" fmla="*/ 4818 h 163"/>
                <a:gd name="T30" fmla="*/ 1311 w 144"/>
                <a:gd name="T31" fmla="*/ 6323 h 163"/>
                <a:gd name="T32" fmla="*/ 1332 w 144"/>
                <a:gd name="T33" fmla="*/ 6465 h 163"/>
                <a:gd name="T34" fmla="*/ 1343 w 144"/>
                <a:gd name="T35" fmla="*/ 7525 h 163"/>
                <a:gd name="T36" fmla="*/ 1423 w 144"/>
                <a:gd name="T37" fmla="*/ 9421 h 163"/>
                <a:gd name="T38" fmla="*/ 1559 w 144"/>
                <a:gd name="T39" fmla="*/ 10526 h 163"/>
                <a:gd name="T40" fmla="*/ 1624 w 144"/>
                <a:gd name="T41" fmla="*/ 10882 h 163"/>
                <a:gd name="T42" fmla="*/ 1624 w 144"/>
                <a:gd name="T43" fmla="*/ 11091 h 163"/>
                <a:gd name="T44" fmla="*/ 1393 w 144"/>
                <a:gd name="T45" fmla="*/ 12792 h 163"/>
                <a:gd name="T46" fmla="*/ 1209 w 144"/>
                <a:gd name="T47" fmla="*/ 14719 h 163"/>
                <a:gd name="T48" fmla="*/ 1124 w 144"/>
                <a:gd name="T49" fmla="*/ 17034 h 163"/>
                <a:gd name="T50" fmla="*/ 1012 w 144"/>
                <a:gd name="T51" fmla="*/ 17747 h 163"/>
                <a:gd name="T52" fmla="*/ 911 w 144"/>
                <a:gd name="T53" fmla="*/ 19703 h 163"/>
                <a:gd name="T54" fmla="*/ 642 w 144"/>
                <a:gd name="T55" fmla="*/ 19243 h 163"/>
                <a:gd name="T56" fmla="*/ 520 w 144"/>
                <a:gd name="T57" fmla="*/ 18710 h 163"/>
                <a:gd name="T58" fmla="*/ 422 w 144"/>
                <a:gd name="T59" fmla="*/ 20318 h 163"/>
                <a:gd name="T60" fmla="*/ 342 w 144"/>
                <a:gd name="T61" fmla="*/ 21986 h 163"/>
                <a:gd name="T62" fmla="*/ 164 w 144"/>
                <a:gd name="T63" fmla="*/ 22645 h 163"/>
                <a:gd name="T64" fmla="*/ 78 w 144"/>
                <a:gd name="T65" fmla="*/ 21986 h 163"/>
                <a:gd name="T66" fmla="*/ 97 w 144"/>
                <a:gd name="T67" fmla="*/ 19703 h 163"/>
                <a:gd name="T68" fmla="*/ 0 w 144"/>
                <a:gd name="T69" fmla="*/ 17429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163"/>
                <a:gd name="T107" fmla="*/ 144 w 144"/>
                <a:gd name="T108" fmla="*/ 163 h 1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round/>
              <a:headEnd/>
              <a:tailEnd/>
            </a:ln>
          </p:spPr>
          <p:txBody>
            <a:bodyPr/>
            <a:lstStyle/>
            <a:p>
              <a:endParaRPr lang="en-US"/>
            </a:p>
          </p:txBody>
        </p:sp>
        <p:sp>
          <p:nvSpPr>
            <p:cNvPr id="38132" name="Freeform 242"/>
            <p:cNvSpPr>
              <a:spLocks/>
            </p:cNvSpPr>
            <p:nvPr/>
          </p:nvSpPr>
          <p:spPr bwMode="auto">
            <a:xfrm>
              <a:off x="3274" y="2899"/>
              <a:ext cx="2" cy="12"/>
            </a:xfrm>
            <a:custGeom>
              <a:avLst/>
              <a:gdLst>
                <a:gd name="T0" fmla="*/ 2 w 2"/>
                <a:gd name="T1" fmla="*/ 642 h 10"/>
                <a:gd name="T2" fmla="*/ 2 w 2"/>
                <a:gd name="T3" fmla="*/ 446 h 10"/>
                <a:gd name="T4" fmla="*/ 0 w 2"/>
                <a:gd name="T5" fmla="*/ 0 h 10"/>
                <a:gd name="T6" fmla="*/ 2 w 2"/>
                <a:gd name="T7" fmla="*/ 642 h 10"/>
                <a:gd name="T8" fmla="*/ 0 60000 65536"/>
                <a:gd name="T9" fmla="*/ 0 60000 65536"/>
                <a:gd name="T10" fmla="*/ 0 60000 65536"/>
                <a:gd name="T11" fmla="*/ 0 60000 65536"/>
                <a:gd name="T12" fmla="*/ 0 w 2"/>
                <a:gd name="T13" fmla="*/ 0 h 10"/>
                <a:gd name="T14" fmla="*/ 2 w 2"/>
                <a:gd name="T15" fmla="*/ 10 h 10"/>
              </a:gdLst>
              <a:ahLst/>
              <a:cxnLst>
                <a:cxn ang="T8">
                  <a:pos x="T0" y="T1"/>
                </a:cxn>
                <a:cxn ang="T9">
                  <a:pos x="T2" y="T3"/>
                </a:cxn>
                <a:cxn ang="T10">
                  <a:pos x="T4" y="T5"/>
                </a:cxn>
                <a:cxn ang="T11">
                  <a:pos x="T6" y="T7"/>
                </a:cxn>
              </a:cxnLst>
              <a:rect l="T12" t="T13" r="T14" b="T15"/>
              <a:pathLst>
                <a:path w="2" h="10">
                  <a:moveTo>
                    <a:pt x="2" y="10"/>
                  </a:moveTo>
                  <a:lnTo>
                    <a:pt x="2" y="7"/>
                  </a:lnTo>
                  <a:lnTo>
                    <a:pt x="0" y="0"/>
                  </a:lnTo>
                  <a:lnTo>
                    <a:pt x="2" y="10"/>
                  </a:lnTo>
                  <a:close/>
                </a:path>
              </a:pathLst>
            </a:custGeom>
            <a:solidFill>
              <a:srgbClr val="E1E1E1"/>
            </a:solidFill>
            <a:ln w="3175">
              <a:solidFill>
                <a:srgbClr val="000000"/>
              </a:solidFill>
              <a:round/>
              <a:headEnd/>
              <a:tailEnd/>
            </a:ln>
          </p:spPr>
          <p:txBody>
            <a:bodyPr/>
            <a:lstStyle/>
            <a:p>
              <a:endParaRPr lang="en-US"/>
            </a:p>
          </p:txBody>
        </p:sp>
        <p:sp>
          <p:nvSpPr>
            <p:cNvPr id="38133" name="Freeform 243"/>
            <p:cNvSpPr>
              <a:spLocks/>
            </p:cNvSpPr>
            <p:nvPr/>
          </p:nvSpPr>
          <p:spPr bwMode="auto">
            <a:xfrm>
              <a:off x="2975" y="3281"/>
              <a:ext cx="37" cy="43"/>
            </a:xfrm>
            <a:custGeom>
              <a:avLst/>
              <a:gdLst>
                <a:gd name="T0" fmla="*/ 195 w 33"/>
                <a:gd name="T1" fmla="*/ 456 h 35"/>
                <a:gd name="T2" fmla="*/ 0 w 33"/>
                <a:gd name="T3" fmla="*/ 2119 h 35"/>
                <a:gd name="T4" fmla="*/ 120 w 33"/>
                <a:gd name="T5" fmla="*/ 3968 h 35"/>
                <a:gd name="T6" fmla="*/ 219 w 33"/>
                <a:gd name="T7" fmla="*/ 3426 h 35"/>
                <a:gd name="T8" fmla="*/ 422 w 33"/>
                <a:gd name="T9" fmla="*/ 2119 h 35"/>
                <a:gd name="T10" fmla="*/ 456 w 33"/>
                <a:gd name="T11" fmla="*/ 845 h 35"/>
                <a:gd name="T12" fmla="*/ 299 w 33"/>
                <a:gd name="T13" fmla="*/ 0 h 35"/>
                <a:gd name="T14" fmla="*/ 195 w 33"/>
                <a:gd name="T15" fmla="*/ 456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round/>
              <a:headEnd/>
              <a:tailEnd/>
            </a:ln>
          </p:spPr>
          <p:txBody>
            <a:bodyPr/>
            <a:lstStyle/>
            <a:p>
              <a:endParaRPr lang="en-US"/>
            </a:p>
          </p:txBody>
        </p:sp>
        <p:sp>
          <p:nvSpPr>
            <p:cNvPr id="38134" name="Freeform 244"/>
            <p:cNvSpPr>
              <a:spLocks/>
            </p:cNvSpPr>
            <p:nvPr/>
          </p:nvSpPr>
          <p:spPr bwMode="auto">
            <a:xfrm>
              <a:off x="3265" y="2913"/>
              <a:ext cx="130" cy="299"/>
            </a:xfrm>
            <a:custGeom>
              <a:avLst/>
              <a:gdLst>
                <a:gd name="T0" fmla="*/ 386 w 118"/>
                <a:gd name="T1" fmla="*/ 9934 h 241"/>
                <a:gd name="T2" fmla="*/ 347 w 118"/>
                <a:gd name="T3" fmla="*/ 10061 h 241"/>
                <a:gd name="T4" fmla="*/ 214 w 118"/>
                <a:gd name="T5" fmla="*/ 10848 h 241"/>
                <a:gd name="T6" fmla="*/ 165 w 118"/>
                <a:gd name="T7" fmla="*/ 12825 h 241"/>
                <a:gd name="T8" fmla="*/ 132 w 118"/>
                <a:gd name="T9" fmla="*/ 15291 h 241"/>
                <a:gd name="T10" fmla="*/ 165 w 118"/>
                <a:gd name="T11" fmla="*/ 17687 h 241"/>
                <a:gd name="T12" fmla="*/ 165 w 118"/>
                <a:gd name="T13" fmla="*/ 20171 h 241"/>
                <a:gd name="T14" fmla="*/ 99 w 118"/>
                <a:gd name="T15" fmla="*/ 21957 h 241"/>
                <a:gd name="T16" fmla="*/ 2 w 118"/>
                <a:gd name="T17" fmla="*/ 23743 h 241"/>
                <a:gd name="T18" fmla="*/ 0 w 118"/>
                <a:gd name="T19" fmla="*/ 26946 h 241"/>
                <a:gd name="T20" fmla="*/ 2 w 118"/>
                <a:gd name="T21" fmla="*/ 29684 h 241"/>
                <a:gd name="T22" fmla="*/ 67 w 118"/>
                <a:gd name="T23" fmla="*/ 33105 h 241"/>
                <a:gd name="T24" fmla="*/ 260 w 118"/>
                <a:gd name="T25" fmla="*/ 34296 h 241"/>
                <a:gd name="T26" fmla="*/ 386 w 118"/>
                <a:gd name="T27" fmla="*/ 33431 h 241"/>
                <a:gd name="T28" fmla="*/ 497 w 118"/>
                <a:gd name="T29" fmla="*/ 32370 h 241"/>
                <a:gd name="T30" fmla="*/ 563 w 118"/>
                <a:gd name="T31" fmla="*/ 30075 h 241"/>
                <a:gd name="T32" fmla="*/ 618 w 118"/>
                <a:gd name="T33" fmla="*/ 27643 h 241"/>
                <a:gd name="T34" fmla="*/ 681 w 118"/>
                <a:gd name="T35" fmla="*/ 25417 h 241"/>
                <a:gd name="T36" fmla="*/ 728 w 118"/>
                <a:gd name="T37" fmla="*/ 23027 h 241"/>
                <a:gd name="T38" fmla="*/ 752 w 118"/>
                <a:gd name="T39" fmla="*/ 20926 h 241"/>
                <a:gd name="T40" fmla="*/ 827 w 118"/>
                <a:gd name="T41" fmla="*/ 18560 h 241"/>
                <a:gd name="T42" fmla="*/ 879 w 118"/>
                <a:gd name="T43" fmla="*/ 16230 h 241"/>
                <a:gd name="T44" fmla="*/ 932 w 118"/>
                <a:gd name="T45" fmla="*/ 13853 h 241"/>
                <a:gd name="T46" fmla="*/ 981 w 118"/>
                <a:gd name="T47" fmla="*/ 12482 h 241"/>
                <a:gd name="T48" fmla="*/ 981 w 118"/>
                <a:gd name="T49" fmla="*/ 8909 h 241"/>
                <a:gd name="T50" fmla="*/ 1066 w 118"/>
                <a:gd name="T51" fmla="*/ 9934 h 241"/>
                <a:gd name="T52" fmla="*/ 1105 w 118"/>
                <a:gd name="T53" fmla="*/ 8428 h 241"/>
                <a:gd name="T54" fmla="*/ 1052 w 118"/>
                <a:gd name="T55" fmla="*/ 5202 h 241"/>
                <a:gd name="T56" fmla="*/ 1004 w 118"/>
                <a:gd name="T57" fmla="*/ 1969 h 241"/>
                <a:gd name="T58" fmla="*/ 968 w 118"/>
                <a:gd name="T59" fmla="*/ 0 h 241"/>
                <a:gd name="T60" fmla="*/ 932 w 118"/>
                <a:gd name="T61" fmla="*/ 0 h 241"/>
                <a:gd name="T62" fmla="*/ 910 w 118"/>
                <a:gd name="T63" fmla="*/ 1031 h 241"/>
                <a:gd name="T64" fmla="*/ 879 w 118"/>
                <a:gd name="T65" fmla="*/ 3422 h 241"/>
                <a:gd name="T66" fmla="*/ 808 w 118"/>
                <a:gd name="T67" fmla="*/ 4193 h 241"/>
                <a:gd name="T68" fmla="*/ 798 w 118"/>
                <a:gd name="T69" fmla="*/ 4310 h 241"/>
                <a:gd name="T70" fmla="*/ 750 w 118"/>
                <a:gd name="T71" fmla="*/ 4193 h 241"/>
                <a:gd name="T72" fmla="*/ 752 w 118"/>
                <a:gd name="T73" fmla="*/ 5347 h 241"/>
                <a:gd name="T74" fmla="*/ 728 w 118"/>
                <a:gd name="T75" fmla="*/ 6454 h 241"/>
                <a:gd name="T76" fmla="*/ 728 w 118"/>
                <a:gd name="T77" fmla="*/ 6634 h 241"/>
                <a:gd name="T78" fmla="*/ 657 w 118"/>
                <a:gd name="T79" fmla="*/ 7470 h 241"/>
                <a:gd name="T80" fmla="*/ 657 w 118"/>
                <a:gd name="T81" fmla="*/ 6634 h 241"/>
                <a:gd name="T82" fmla="*/ 618 w 118"/>
                <a:gd name="T83" fmla="*/ 8428 h 241"/>
                <a:gd name="T84" fmla="*/ 581 w 118"/>
                <a:gd name="T85" fmla="*/ 8428 h 241"/>
                <a:gd name="T86" fmla="*/ 563 w 118"/>
                <a:gd name="T87" fmla="*/ 8428 h 241"/>
                <a:gd name="T88" fmla="*/ 497 w 118"/>
                <a:gd name="T89" fmla="*/ 9470 h 241"/>
                <a:gd name="T90" fmla="*/ 386 w 118"/>
                <a:gd name="T91" fmla="*/ 9934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8"/>
                <a:gd name="T139" fmla="*/ 0 h 241"/>
                <a:gd name="T140" fmla="*/ 118 w 118"/>
                <a:gd name="T141" fmla="*/ 241 h 2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round/>
              <a:headEnd/>
              <a:tailEnd/>
            </a:ln>
          </p:spPr>
          <p:txBody>
            <a:bodyPr/>
            <a:lstStyle/>
            <a:p>
              <a:endParaRPr lang="en-US"/>
            </a:p>
          </p:txBody>
        </p:sp>
        <p:sp>
          <p:nvSpPr>
            <p:cNvPr id="38135" name="Freeform 245"/>
            <p:cNvSpPr>
              <a:spLocks/>
            </p:cNvSpPr>
            <p:nvPr/>
          </p:nvSpPr>
          <p:spPr bwMode="auto">
            <a:xfrm>
              <a:off x="3085" y="2855"/>
              <a:ext cx="57" cy="170"/>
            </a:xfrm>
            <a:custGeom>
              <a:avLst/>
              <a:gdLst>
                <a:gd name="T0" fmla="*/ 578 w 50"/>
                <a:gd name="T1" fmla="*/ 13872 h 137"/>
                <a:gd name="T2" fmla="*/ 481 w 50"/>
                <a:gd name="T3" fmla="*/ 16174 h 137"/>
                <a:gd name="T4" fmla="*/ 626 w 50"/>
                <a:gd name="T5" fmla="*/ 17792 h 137"/>
                <a:gd name="T6" fmla="*/ 770 w 50"/>
                <a:gd name="T7" fmla="*/ 19579 h 137"/>
                <a:gd name="T8" fmla="*/ 751 w 50"/>
                <a:gd name="T9" fmla="*/ 18278 h 137"/>
                <a:gd name="T10" fmla="*/ 909 w 50"/>
                <a:gd name="T11" fmla="*/ 17315 h 137"/>
                <a:gd name="T12" fmla="*/ 976 w 50"/>
                <a:gd name="T13" fmla="*/ 15311 h 137"/>
                <a:gd name="T14" fmla="*/ 1004 w 50"/>
                <a:gd name="T15" fmla="*/ 13506 h 137"/>
                <a:gd name="T16" fmla="*/ 814 w 50"/>
                <a:gd name="T17" fmla="*/ 11871 h 137"/>
                <a:gd name="T18" fmla="*/ 626 w 50"/>
                <a:gd name="T19" fmla="*/ 10504 h 137"/>
                <a:gd name="T20" fmla="*/ 578 w 50"/>
                <a:gd name="T21" fmla="*/ 7710 h 137"/>
                <a:gd name="T22" fmla="*/ 626 w 50"/>
                <a:gd name="T23" fmla="*/ 6047 h 137"/>
                <a:gd name="T24" fmla="*/ 770 w 50"/>
                <a:gd name="T25" fmla="*/ 5811 h 137"/>
                <a:gd name="T26" fmla="*/ 675 w 50"/>
                <a:gd name="T27" fmla="*/ 3441 h 137"/>
                <a:gd name="T28" fmla="*/ 578 w 50"/>
                <a:gd name="T29" fmla="*/ 1034 h 137"/>
                <a:gd name="T30" fmla="*/ 481 w 50"/>
                <a:gd name="T31" fmla="*/ 2 h 137"/>
                <a:gd name="T32" fmla="*/ 140 w 50"/>
                <a:gd name="T33" fmla="*/ 0 h 137"/>
                <a:gd name="T34" fmla="*/ 140 w 50"/>
                <a:gd name="T35" fmla="*/ 671 h 137"/>
                <a:gd name="T36" fmla="*/ 350 w 50"/>
                <a:gd name="T37" fmla="*/ 2773 h 137"/>
                <a:gd name="T38" fmla="*/ 285 w 50"/>
                <a:gd name="T39" fmla="*/ 3441 h 137"/>
                <a:gd name="T40" fmla="*/ 250 w 50"/>
                <a:gd name="T41" fmla="*/ 5811 h 137"/>
                <a:gd name="T42" fmla="*/ 250 w 50"/>
                <a:gd name="T43" fmla="*/ 7504 h 137"/>
                <a:gd name="T44" fmla="*/ 182 w 50"/>
                <a:gd name="T45" fmla="*/ 8159 h 137"/>
                <a:gd name="T46" fmla="*/ 0 w 50"/>
                <a:gd name="T47" fmla="*/ 10884 h 137"/>
                <a:gd name="T48" fmla="*/ 140 w 50"/>
                <a:gd name="T49" fmla="*/ 11871 h 137"/>
                <a:gd name="T50" fmla="*/ 285 w 50"/>
                <a:gd name="T51" fmla="*/ 12857 h 137"/>
                <a:gd name="T52" fmla="*/ 481 w 50"/>
                <a:gd name="T53" fmla="*/ 12857 h 137"/>
                <a:gd name="T54" fmla="*/ 578 w 50"/>
                <a:gd name="T55" fmla="*/ 13872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
                <a:gd name="T85" fmla="*/ 0 h 137"/>
                <a:gd name="T86" fmla="*/ 50 w 50"/>
                <a:gd name="T87" fmla="*/ 137 h 1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round/>
              <a:headEnd/>
              <a:tailEnd/>
            </a:ln>
          </p:spPr>
          <p:txBody>
            <a:bodyPr/>
            <a:lstStyle/>
            <a:p>
              <a:endParaRPr lang="en-US"/>
            </a:p>
          </p:txBody>
        </p:sp>
        <p:sp>
          <p:nvSpPr>
            <p:cNvPr id="38136" name="Freeform 246"/>
            <p:cNvSpPr>
              <a:spLocks/>
            </p:cNvSpPr>
            <p:nvPr/>
          </p:nvSpPr>
          <p:spPr bwMode="auto">
            <a:xfrm>
              <a:off x="3040" y="2879"/>
              <a:ext cx="187" cy="363"/>
            </a:xfrm>
            <a:custGeom>
              <a:avLst/>
              <a:gdLst>
                <a:gd name="T0" fmla="*/ 1210 w 165"/>
                <a:gd name="T1" fmla="*/ 23441 h 293"/>
                <a:gd name="T2" fmla="*/ 1302 w 165"/>
                <a:gd name="T3" fmla="*/ 22713 h 293"/>
                <a:gd name="T4" fmla="*/ 1855 w 165"/>
                <a:gd name="T5" fmla="*/ 18568 h 293"/>
                <a:gd name="T6" fmla="*/ 2312 w 165"/>
                <a:gd name="T7" fmla="*/ 16261 h 293"/>
                <a:gd name="T8" fmla="*/ 2906 w 165"/>
                <a:gd name="T9" fmla="*/ 11667 h 293"/>
                <a:gd name="T10" fmla="*/ 2936 w 165"/>
                <a:gd name="T11" fmla="*/ 9764 h 293"/>
                <a:gd name="T12" fmla="*/ 2936 w 165"/>
                <a:gd name="T13" fmla="*/ 4806 h 293"/>
                <a:gd name="T14" fmla="*/ 2936 w 165"/>
                <a:gd name="T15" fmla="*/ 0 h 293"/>
                <a:gd name="T16" fmla="*/ 2591 w 165"/>
                <a:gd name="T17" fmla="*/ 1244 h 293"/>
                <a:gd name="T18" fmla="*/ 2193 w 165"/>
                <a:gd name="T19" fmla="*/ 2198 h 293"/>
                <a:gd name="T20" fmla="*/ 1637 w 165"/>
                <a:gd name="T21" fmla="*/ 2700 h 293"/>
                <a:gd name="T22" fmla="*/ 1384 w 165"/>
                <a:gd name="T23" fmla="*/ 2930 h 293"/>
                <a:gd name="T24" fmla="*/ 1210 w 165"/>
                <a:gd name="T25" fmla="*/ 4806 h 293"/>
                <a:gd name="T26" fmla="*/ 1435 w 165"/>
                <a:gd name="T27" fmla="*/ 8758 h 293"/>
                <a:gd name="T28" fmla="*/ 1554 w 165"/>
                <a:gd name="T29" fmla="*/ 12051 h 293"/>
                <a:gd name="T30" fmla="*/ 1345 w 165"/>
                <a:gd name="T31" fmla="*/ 14987 h 293"/>
                <a:gd name="T32" fmla="*/ 1266 w 165"/>
                <a:gd name="T33" fmla="*/ 14572 h 293"/>
                <a:gd name="T34" fmla="*/ 1210 w 165"/>
                <a:gd name="T35" fmla="*/ 10839 h 293"/>
                <a:gd name="T36" fmla="*/ 950 w 165"/>
                <a:gd name="T37" fmla="*/ 9764 h 293"/>
                <a:gd name="T38" fmla="*/ 632 w 165"/>
                <a:gd name="T39" fmla="*/ 9375 h 293"/>
                <a:gd name="T40" fmla="*/ 211 w 165"/>
                <a:gd name="T41" fmla="*/ 10839 h 293"/>
                <a:gd name="T42" fmla="*/ 88 w 165"/>
                <a:gd name="T43" fmla="*/ 12720 h 293"/>
                <a:gd name="T44" fmla="*/ 211 w 165"/>
                <a:gd name="T45" fmla="*/ 13684 h 293"/>
                <a:gd name="T46" fmla="*/ 739 w 165"/>
                <a:gd name="T47" fmla="*/ 15450 h 293"/>
                <a:gd name="T48" fmla="*/ 716 w 165"/>
                <a:gd name="T49" fmla="*/ 20612 h 293"/>
                <a:gd name="T50" fmla="*/ 632 w 165"/>
                <a:gd name="T51" fmla="*/ 24788 h 293"/>
                <a:gd name="T52" fmla="*/ 383 w 165"/>
                <a:gd name="T53" fmla="*/ 27955 h 293"/>
                <a:gd name="T54" fmla="*/ 271 w 165"/>
                <a:gd name="T55" fmla="*/ 30922 h 293"/>
                <a:gd name="T56" fmla="*/ 339 w 165"/>
                <a:gd name="T57" fmla="*/ 35611 h 293"/>
                <a:gd name="T58" fmla="*/ 383 w 165"/>
                <a:gd name="T59" fmla="*/ 40476 h 293"/>
                <a:gd name="T60" fmla="*/ 575 w 165"/>
                <a:gd name="T61" fmla="*/ 38796 h 293"/>
                <a:gd name="T62" fmla="*/ 831 w 165"/>
                <a:gd name="T63" fmla="*/ 35809 h 293"/>
                <a:gd name="T64" fmla="*/ 1302 w 165"/>
                <a:gd name="T65" fmla="*/ 34027 h 293"/>
                <a:gd name="T66" fmla="*/ 1345 w 165"/>
                <a:gd name="T67" fmla="*/ 30922 h 293"/>
                <a:gd name="T68" fmla="*/ 1302 w 165"/>
                <a:gd name="T69" fmla="*/ 29419 h 293"/>
                <a:gd name="T70" fmla="*/ 1210 w 165"/>
                <a:gd name="T71" fmla="*/ 25106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5"/>
                <a:gd name="T109" fmla="*/ 0 h 293"/>
                <a:gd name="T110" fmla="*/ 165 w 165"/>
                <a:gd name="T111" fmla="*/ 293 h 2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round/>
              <a:headEnd/>
              <a:tailEnd/>
            </a:ln>
          </p:spPr>
          <p:txBody>
            <a:bodyPr/>
            <a:lstStyle/>
            <a:p>
              <a:endParaRPr lang="en-US"/>
            </a:p>
          </p:txBody>
        </p:sp>
        <p:sp>
          <p:nvSpPr>
            <p:cNvPr id="38137" name="Freeform 247"/>
            <p:cNvSpPr>
              <a:spLocks/>
            </p:cNvSpPr>
            <p:nvPr/>
          </p:nvSpPr>
          <p:spPr bwMode="auto">
            <a:xfrm>
              <a:off x="2796" y="3139"/>
              <a:ext cx="283" cy="279"/>
            </a:xfrm>
            <a:custGeom>
              <a:avLst/>
              <a:gdLst>
                <a:gd name="T0" fmla="*/ 699 w 253"/>
                <a:gd name="T1" fmla="*/ 8696 h 225"/>
                <a:gd name="T2" fmla="*/ 689 w 253"/>
                <a:gd name="T3" fmla="*/ 13371 h 225"/>
                <a:gd name="T4" fmla="*/ 500 w 253"/>
                <a:gd name="T5" fmla="*/ 16580 h 225"/>
                <a:gd name="T6" fmla="*/ 87 w 253"/>
                <a:gd name="T7" fmla="*/ 14663 h 225"/>
                <a:gd name="T8" fmla="*/ 87 w 253"/>
                <a:gd name="T9" fmla="*/ 18373 h 225"/>
                <a:gd name="T10" fmla="*/ 238 w 253"/>
                <a:gd name="T11" fmla="*/ 22872 h 225"/>
                <a:gd name="T12" fmla="*/ 238 w 253"/>
                <a:gd name="T13" fmla="*/ 26375 h 225"/>
                <a:gd name="T14" fmla="*/ 298 w 253"/>
                <a:gd name="T15" fmla="*/ 29855 h 225"/>
                <a:gd name="T16" fmla="*/ 500 w 253"/>
                <a:gd name="T17" fmla="*/ 30674 h 225"/>
                <a:gd name="T18" fmla="*/ 861 w 253"/>
                <a:gd name="T19" fmla="*/ 30674 h 225"/>
                <a:gd name="T20" fmla="*/ 1225 w 253"/>
                <a:gd name="T21" fmla="*/ 29855 h 225"/>
                <a:gd name="T22" fmla="*/ 1755 w 253"/>
                <a:gd name="T23" fmla="*/ 29293 h 225"/>
                <a:gd name="T24" fmla="*/ 2076 w 253"/>
                <a:gd name="T25" fmla="*/ 27583 h 225"/>
                <a:gd name="T26" fmla="*/ 2421 w 253"/>
                <a:gd name="T27" fmla="*/ 25148 h 225"/>
                <a:gd name="T28" fmla="*/ 2708 w 253"/>
                <a:gd name="T29" fmla="*/ 21768 h 225"/>
                <a:gd name="T30" fmla="*/ 2955 w 253"/>
                <a:gd name="T31" fmla="*/ 18373 h 225"/>
                <a:gd name="T32" fmla="*/ 3189 w 253"/>
                <a:gd name="T33" fmla="*/ 14157 h 225"/>
                <a:gd name="T34" fmla="*/ 3177 w 253"/>
                <a:gd name="T35" fmla="*/ 11742 h 225"/>
                <a:gd name="T36" fmla="*/ 2918 w 253"/>
                <a:gd name="T37" fmla="*/ 11949 h 225"/>
                <a:gd name="T38" fmla="*/ 3068 w 253"/>
                <a:gd name="T39" fmla="*/ 8696 h 225"/>
                <a:gd name="T40" fmla="*/ 3143 w 253"/>
                <a:gd name="T41" fmla="*/ 6779 h 225"/>
                <a:gd name="T42" fmla="*/ 3104 w 253"/>
                <a:gd name="T43" fmla="*/ 1929 h 225"/>
                <a:gd name="T44" fmla="*/ 2851 w 253"/>
                <a:gd name="T45" fmla="*/ 0 h 225"/>
                <a:gd name="T46" fmla="*/ 2642 w 253"/>
                <a:gd name="T47" fmla="*/ 0 h 225"/>
                <a:gd name="T48" fmla="*/ 2192 w 253"/>
                <a:gd name="T49" fmla="*/ 3678 h 225"/>
                <a:gd name="T50" fmla="*/ 1916 w 253"/>
                <a:gd name="T51" fmla="*/ 6779 h 225"/>
                <a:gd name="T52" fmla="*/ 1483 w 253"/>
                <a:gd name="T53" fmla="*/ 8380 h 225"/>
                <a:gd name="T54" fmla="*/ 1225 w 253"/>
                <a:gd name="T55" fmla="*/ 9239 h 225"/>
                <a:gd name="T56" fmla="*/ 922 w 253"/>
                <a:gd name="T57" fmla="*/ 11742 h 225"/>
                <a:gd name="T58" fmla="*/ 871 w 253"/>
                <a:gd name="T59" fmla="*/ 8696 h 225"/>
                <a:gd name="T60" fmla="*/ 2302 w 253"/>
                <a:gd name="T61" fmla="*/ 16580 h 225"/>
                <a:gd name="T62" fmla="*/ 2233 w 253"/>
                <a:gd name="T63" fmla="*/ 20965 h 225"/>
                <a:gd name="T64" fmla="*/ 2512 w 253"/>
                <a:gd name="T65" fmla="*/ 18777 h 225"/>
                <a:gd name="T66" fmla="*/ 2397 w 253"/>
                <a:gd name="T67" fmla="*/ 16027 h 225"/>
                <a:gd name="T68" fmla="*/ 770 w 253"/>
                <a:gd name="T69" fmla="*/ 6405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225"/>
                <a:gd name="T107" fmla="*/ 253 w 253"/>
                <a:gd name="T108" fmla="*/ 225 h 2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38" name="Freeform 248"/>
            <p:cNvSpPr>
              <a:spLocks/>
            </p:cNvSpPr>
            <p:nvPr/>
          </p:nvSpPr>
          <p:spPr bwMode="auto">
            <a:xfrm>
              <a:off x="2796" y="3139"/>
              <a:ext cx="283" cy="279"/>
            </a:xfrm>
            <a:custGeom>
              <a:avLst/>
              <a:gdLst>
                <a:gd name="T0" fmla="*/ 770 w 253"/>
                <a:gd name="T1" fmla="*/ 6405 h 225"/>
                <a:gd name="T2" fmla="*/ 699 w 253"/>
                <a:gd name="T3" fmla="*/ 8696 h 225"/>
                <a:gd name="T4" fmla="*/ 699 w 253"/>
                <a:gd name="T5" fmla="*/ 10996 h 225"/>
                <a:gd name="T6" fmla="*/ 689 w 253"/>
                <a:gd name="T7" fmla="*/ 13371 h 225"/>
                <a:gd name="T8" fmla="*/ 689 w 253"/>
                <a:gd name="T9" fmla="*/ 15645 h 225"/>
                <a:gd name="T10" fmla="*/ 500 w 253"/>
                <a:gd name="T11" fmla="*/ 16580 h 225"/>
                <a:gd name="T12" fmla="*/ 188 w 253"/>
                <a:gd name="T13" fmla="*/ 16027 h 225"/>
                <a:gd name="T14" fmla="*/ 87 w 253"/>
                <a:gd name="T15" fmla="*/ 14663 h 225"/>
                <a:gd name="T16" fmla="*/ 0 w 253"/>
                <a:gd name="T17" fmla="*/ 16027 h 225"/>
                <a:gd name="T18" fmla="*/ 87 w 253"/>
                <a:gd name="T19" fmla="*/ 18373 h 225"/>
                <a:gd name="T20" fmla="*/ 152 w 253"/>
                <a:gd name="T21" fmla="*/ 20657 h 225"/>
                <a:gd name="T22" fmla="*/ 238 w 253"/>
                <a:gd name="T23" fmla="*/ 22872 h 225"/>
                <a:gd name="T24" fmla="*/ 298 w 253"/>
                <a:gd name="T25" fmla="*/ 25311 h 225"/>
                <a:gd name="T26" fmla="*/ 238 w 253"/>
                <a:gd name="T27" fmla="*/ 26375 h 225"/>
                <a:gd name="T28" fmla="*/ 238 w 253"/>
                <a:gd name="T29" fmla="*/ 27583 h 225"/>
                <a:gd name="T30" fmla="*/ 298 w 253"/>
                <a:gd name="T31" fmla="*/ 29855 h 225"/>
                <a:gd name="T32" fmla="*/ 412 w 253"/>
                <a:gd name="T33" fmla="*/ 29855 h 225"/>
                <a:gd name="T34" fmla="*/ 500 w 253"/>
                <a:gd name="T35" fmla="*/ 30674 h 225"/>
                <a:gd name="T36" fmla="*/ 622 w 253"/>
                <a:gd name="T37" fmla="*/ 31672 h 225"/>
                <a:gd name="T38" fmla="*/ 861 w 253"/>
                <a:gd name="T39" fmla="*/ 30674 h 225"/>
                <a:gd name="T40" fmla="*/ 1019 w 253"/>
                <a:gd name="T41" fmla="*/ 29855 h 225"/>
                <a:gd name="T42" fmla="*/ 1225 w 253"/>
                <a:gd name="T43" fmla="*/ 29855 h 225"/>
                <a:gd name="T44" fmla="*/ 1455 w 253"/>
                <a:gd name="T45" fmla="*/ 29855 h 225"/>
                <a:gd name="T46" fmla="*/ 1755 w 253"/>
                <a:gd name="T47" fmla="*/ 29293 h 225"/>
                <a:gd name="T48" fmla="*/ 1874 w 253"/>
                <a:gd name="T49" fmla="*/ 28997 h 225"/>
                <a:gd name="T50" fmla="*/ 2076 w 253"/>
                <a:gd name="T51" fmla="*/ 27583 h 225"/>
                <a:gd name="T52" fmla="*/ 2302 w 253"/>
                <a:gd name="T53" fmla="*/ 26375 h 225"/>
                <a:gd name="T54" fmla="*/ 2421 w 253"/>
                <a:gd name="T55" fmla="*/ 25148 h 225"/>
                <a:gd name="T56" fmla="*/ 2549 w 253"/>
                <a:gd name="T57" fmla="*/ 23385 h 225"/>
                <a:gd name="T58" fmla="*/ 2708 w 253"/>
                <a:gd name="T59" fmla="*/ 21768 h 225"/>
                <a:gd name="T60" fmla="*/ 2794 w 253"/>
                <a:gd name="T61" fmla="*/ 20336 h 225"/>
                <a:gd name="T62" fmla="*/ 2955 w 253"/>
                <a:gd name="T63" fmla="*/ 18373 h 225"/>
                <a:gd name="T64" fmla="*/ 3104 w 253"/>
                <a:gd name="T65" fmla="*/ 16580 h 225"/>
                <a:gd name="T66" fmla="*/ 3189 w 253"/>
                <a:gd name="T67" fmla="*/ 14157 h 225"/>
                <a:gd name="T68" fmla="*/ 3339 w 253"/>
                <a:gd name="T69" fmla="*/ 11742 h 225"/>
                <a:gd name="T70" fmla="*/ 3177 w 253"/>
                <a:gd name="T71" fmla="*/ 11742 h 225"/>
                <a:gd name="T72" fmla="*/ 3104 w 253"/>
                <a:gd name="T73" fmla="*/ 12628 h 225"/>
                <a:gd name="T74" fmla="*/ 2918 w 253"/>
                <a:gd name="T75" fmla="*/ 11949 h 225"/>
                <a:gd name="T76" fmla="*/ 2918 w 253"/>
                <a:gd name="T77" fmla="*/ 9986 h 225"/>
                <a:gd name="T78" fmla="*/ 3068 w 253"/>
                <a:gd name="T79" fmla="*/ 8696 h 225"/>
                <a:gd name="T80" fmla="*/ 3143 w 253"/>
                <a:gd name="T81" fmla="*/ 9239 h 225"/>
                <a:gd name="T82" fmla="*/ 3143 w 253"/>
                <a:gd name="T83" fmla="*/ 6779 h 225"/>
                <a:gd name="T84" fmla="*/ 3143 w 253"/>
                <a:gd name="T85" fmla="*/ 4165 h 225"/>
                <a:gd name="T86" fmla="*/ 3104 w 253"/>
                <a:gd name="T87" fmla="*/ 1929 h 225"/>
                <a:gd name="T88" fmla="*/ 3068 w 253"/>
                <a:gd name="T89" fmla="*/ 428 h 225"/>
                <a:gd name="T90" fmla="*/ 2851 w 253"/>
                <a:gd name="T91" fmla="*/ 0 h 225"/>
                <a:gd name="T92" fmla="*/ 2676 w 253"/>
                <a:gd name="T93" fmla="*/ 0 h 225"/>
                <a:gd name="T94" fmla="*/ 2642 w 253"/>
                <a:gd name="T95" fmla="*/ 0 h 225"/>
                <a:gd name="T96" fmla="*/ 2362 w 253"/>
                <a:gd name="T97" fmla="*/ 1786 h 225"/>
                <a:gd name="T98" fmla="*/ 2192 w 253"/>
                <a:gd name="T99" fmla="*/ 3678 h 225"/>
                <a:gd name="T100" fmla="*/ 2049 w 253"/>
                <a:gd name="T101" fmla="*/ 6009 h 225"/>
                <a:gd name="T102" fmla="*/ 1916 w 253"/>
                <a:gd name="T103" fmla="*/ 6779 h 225"/>
                <a:gd name="T104" fmla="*/ 1795 w 253"/>
                <a:gd name="T105" fmla="*/ 8696 h 225"/>
                <a:gd name="T106" fmla="*/ 1483 w 253"/>
                <a:gd name="T107" fmla="*/ 8380 h 225"/>
                <a:gd name="T108" fmla="*/ 1348 w 253"/>
                <a:gd name="T109" fmla="*/ 7690 h 225"/>
                <a:gd name="T110" fmla="*/ 1225 w 253"/>
                <a:gd name="T111" fmla="*/ 9239 h 225"/>
                <a:gd name="T112" fmla="*/ 1140 w 253"/>
                <a:gd name="T113" fmla="*/ 10996 h 225"/>
                <a:gd name="T114" fmla="*/ 922 w 253"/>
                <a:gd name="T115" fmla="*/ 11742 h 225"/>
                <a:gd name="T116" fmla="*/ 861 w 253"/>
                <a:gd name="T117" fmla="*/ 10996 h 225"/>
                <a:gd name="T118" fmla="*/ 871 w 253"/>
                <a:gd name="T119" fmla="*/ 8696 h 225"/>
                <a:gd name="T120" fmla="*/ 770 w 253"/>
                <a:gd name="T121" fmla="*/ 6405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225"/>
                <a:gd name="T185" fmla="*/ 253 w 253"/>
                <a:gd name="T186" fmla="*/ 225 h 2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round/>
              <a:headEnd/>
              <a:tailEnd/>
            </a:ln>
          </p:spPr>
          <p:txBody>
            <a:bodyPr/>
            <a:lstStyle/>
            <a:p>
              <a:endParaRPr lang="en-US"/>
            </a:p>
          </p:txBody>
        </p:sp>
        <p:sp>
          <p:nvSpPr>
            <p:cNvPr id="38139" name="Freeform 249"/>
            <p:cNvSpPr>
              <a:spLocks/>
            </p:cNvSpPr>
            <p:nvPr/>
          </p:nvSpPr>
          <p:spPr bwMode="auto">
            <a:xfrm>
              <a:off x="2975" y="3281"/>
              <a:ext cx="37" cy="43"/>
            </a:xfrm>
            <a:custGeom>
              <a:avLst/>
              <a:gdLst>
                <a:gd name="T0" fmla="*/ 195 w 33"/>
                <a:gd name="T1" fmla="*/ 456 h 35"/>
                <a:gd name="T2" fmla="*/ 0 w 33"/>
                <a:gd name="T3" fmla="*/ 2119 h 35"/>
                <a:gd name="T4" fmla="*/ 120 w 33"/>
                <a:gd name="T5" fmla="*/ 3968 h 35"/>
                <a:gd name="T6" fmla="*/ 219 w 33"/>
                <a:gd name="T7" fmla="*/ 3426 h 35"/>
                <a:gd name="T8" fmla="*/ 422 w 33"/>
                <a:gd name="T9" fmla="*/ 2119 h 35"/>
                <a:gd name="T10" fmla="*/ 456 w 33"/>
                <a:gd name="T11" fmla="*/ 845 h 35"/>
                <a:gd name="T12" fmla="*/ 299 w 33"/>
                <a:gd name="T13" fmla="*/ 0 h 35"/>
                <a:gd name="T14" fmla="*/ 195 w 33"/>
                <a:gd name="T15" fmla="*/ 456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round/>
              <a:headEnd/>
              <a:tailEnd/>
            </a:ln>
          </p:spPr>
          <p:txBody>
            <a:bodyPr/>
            <a:lstStyle/>
            <a:p>
              <a:endParaRPr lang="en-US"/>
            </a:p>
          </p:txBody>
        </p:sp>
        <p:sp>
          <p:nvSpPr>
            <p:cNvPr id="38140" name="Freeform 250"/>
            <p:cNvSpPr>
              <a:spLocks/>
            </p:cNvSpPr>
            <p:nvPr/>
          </p:nvSpPr>
          <p:spPr bwMode="auto">
            <a:xfrm>
              <a:off x="2763" y="3148"/>
              <a:ext cx="6" cy="12"/>
            </a:xfrm>
            <a:custGeom>
              <a:avLst/>
              <a:gdLst>
                <a:gd name="T0" fmla="*/ 310 w 5"/>
                <a:gd name="T1" fmla="*/ 642 h 10"/>
                <a:gd name="T2" fmla="*/ 0 w 5"/>
                <a:gd name="T3" fmla="*/ 446 h 10"/>
                <a:gd name="T4" fmla="*/ 215 w 5"/>
                <a:gd name="T5" fmla="*/ 0 h 10"/>
                <a:gd name="T6" fmla="*/ 310 w 5"/>
                <a:gd name="T7" fmla="*/ 642 h 10"/>
                <a:gd name="T8" fmla="*/ 0 60000 65536"/>
                <a:gd name="T9" fmla="*/ 0 60000 65536"/>
                <a:gd name="T10" fmla="*/ 0 60000 65536"/>
                <a:gd name="T11" fmla="*/ 0 60000 65536"/>
                <a:gd name="T12" fmla="*/ 0 w 5"/>
                <a:gd name="T13" fmla="*/ 0 h 10"/>
                <a:gd name="T14" fmla="*/ 5 w 5"/>
                <a:gd name="T15" fmla="*/ 10 h 10"/>
              </a:gdLst>
              <a:ahLst/>
              <a:cxnLst>
                <a:cxn ang="T8">
                  <a:pos x="T0" y="T1"/>
                </a:cxn>
                <a:cxn ang="T9">
                  <a:pos x="T2" y="T3"/>
                </a:cxn>
                <a:cxn ang="T10">
                  <a:pos x="T4" y="T5"/>
                </a:cxn>
                <a:cxn ang="T11">
                  <a:pos x="T6" y="T7"/>
                </a:cxn>
              </a:cxnLst>
              <a:rect l="T12" t="T13" r="T14" b="T15"/>
              <a:pathLst>
                <a:path w="5" h="10">
                  <a:moveTo>
                    <a:pt x="5" y="10"/>
                  </a:moveTo>
                  <a:lnTo>
                    <a:pt x="0" y="7"/>
                  </a:lnTo>
                  <a:lnTo>
                    <a:pt x="3" y="0"/>
                  </a:lnTo>
                  <a:lnTo>
                    <a:pt x="5" y="10"/>
                  </a:lnTo>
                  <a:close/>
                </a:path>
              </a:pathLst>
            </a:custGeom>
            <a:solidFill>
              <a:srgbClr val="E1E1E1"/>
            </a:solidFill>
            <a:ln w="3175">
              <a:solidFill>
                <a:srgbClr val="000000"/>
              </a:solidFill>
              <a:round/>
              <a:headEnd/>
              <a:tailEnd/>
            </a:ln>
          </p:spPr>
          <p:txBody>
            <a:bodyPr/>
            <a:lstStyle/>
            <a:p>
              <a:endParaRPr lang="en-US"/>
            </a:p>
          </p:txBody>
        </p:sp>
        <p:sp>
          <p:nvSpPr>
            <p:cNvPr id="38141" name="Freeform 251"/>
            <p:cNvSpPr>
              <a:spLocks/>
            </p:cNvSpPr>
            <p:nvPr/>
          </p:nvSpPr>
          <p:spPr bwMode="auto">
            <a:xfrm>
              <a:off x="3043" y="3216"/>
              <a:ext cx="22" cy="34"/>
            </a:xfrm>
            <a:custGeom>
              <a:avLst/>
              <a:gdLst>
                <a:gd name="T0" fmla="*/ 303 w 19"/>
                <a:gd name="T1" fmla="*/ 0 h 28"/>
                <a:gd name="T2" fmla="*/ 0 w 19"/>
                <a:gd name="T3" fmla="*/ 759 h 28"/>
                <a:gd name="T4" fmla="*/ 0 w 19"/>
                <a:gd name="T5" fmla="*/ 2005 h 28"/>
                <a:gd name="T6" fmla="*/ 406 w 19"/>
                <a:gd name="T7" fmla="*/ 2435 h 28"/>
                <a:gd name="T8" fmla="*/ 544 w 19"/>
                <a:gd name="T9" fmla="*/ 1883 h 28"/>
                <a:gd name="T10" fmla="*/ 513 w 19"/>
                <a:gd name="T11" fmla="*/ 349 h 28"/>
                <a:gd name="T12" fmla="*/ 303 w 19"/>
                <a:gd name="T13" fmla="*/ 0 h 28"/>
                <a:gd name="T14" fmla="*/ 0 60000 65536"/>
                <a:gd name="T15" fmla="*/ 0 60000 65536"/>
                <a:gd name="T16" fmla="*/ 0 60000 65536"/>
                <a:gd name="T17" fmla="*/ 0 60000 65536"/>
                <a:gd name="T18" fmla="*/ 0 60000 65536"/>
                <a:gd name="T19" fmla="*/ 0 60000 65536"/>
                <a:gd name="T20" fmla="*/ 0 60000 65536"/>
                <a:gd name="T21" fmla="*/ 0 w 19"/>
                <a:gd name="T22" fmla="*/ 0 h 28"/>
                <a:gd name="T23" fmla="*/ 19 w 1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round/>
              <a:headEnd/>
              <a:tailEnd/>
            </a:ln>
          </p:spPr>
          <p:txBody>
            <a:bodyPr/>
            <a:lstStyle/>
            <a:p>
              <a:endParaRPr lang="en-US"/>
            </a:p>
          </p:txBody>
        </p:sp>
        <p:sp>
          <p:nvSpPr>
            <p:cNvPr id="38142" name="Freeform 252"/>
            <p:cNvSpPr>
              <a:spLocks/>
            </p:cNvSpPr>
            <p:nvPr/>
          </p:nvSpPr>
          <p:spPr bwMode="auto">
            <a:xfrm>
              <a:off x="2722" y="2776"/>
              <a:ext cx="213" cy="270"/>
            </a:xfrm>
            <a:custGeom>
              <a:avLst/>
              <a:gdLst>
                <a:gd name="T0" fmla="*/ 2350 w 191"/>
                <a:gd name="T1" fmla="*/ 17586 h 218"/>
                <a:gd name="T2" fmla="*/ 2160 w 191"/>
                <a:gd name="T3" fmla="*/ 17586 h 218"/>
                <a:gd name="T4" fmla="*/ 1972 w 191"/>
                <a:gd name="T5" fmla="*/ 17586 h 218"/>
                <a:gd name="T6" fmla="*/ 1972 w 191"/>
                <a:gd name="T7" fmla="*/ 19435 h 218"/>
                <a:gd name="T8" fmla="*/ 1972 w 191"/>
                <a:gd name="T9" fmla="*/ 21443 h 218"/>
                <a:gd name="T10" fmla="*/ 1931 w 191"/>
                <a:gd name="T11" fmla="*/ 23276 h 218"/>
                <a:gd name="T12" fmla="*/ 1931 w 191"/>
                <a:gd name="T13" fmla="*/ 25415 h 218"/>
                <a:gd name="T14" fmla="*/ 2084 w 191"/>
                <a:gd name="T15" fmla="*/ 27254 h 218"/>
                <a:gd name="T16" fmla="*/ 2211 w 191"/>
                <a:gd name="T17" fmla="*/ 28828 h 218"/>
                <a:gd name="T18" fmla="*/ 1919 w 191"/>
                <a:gd name="T19" fmla="*/ 29253 h 218"/>
                <a:gd name="T20" fmla="*/ 1606 w 191"/>
                <a:gd name="T21" fmla="*/ 29813 h 218"/>
                <a:gd name="T22" fmla="*/ 1440 w 191"/>
                <a:gd name="T23" fmla="*/ 29253 h 218"/>
                <a:gd name="T24" fmla="*/ 1287 w 191"/>
                <a:gd name="T25" fmla="*/ 28828 h 218"/>
                <a:gd name="T26" fmla="*/ 1245 w 191"/>
                <a:gd name="T27" fmla="*/ 28146 h 218"/>
                <a:gd name="T28" fmla="*/ 1001 w 191"/>
                <a:gd name="T29" fmla="*/ 28146 h 218"/>
                <a:gd name="T30" fmla="*/ 832 w 191"/>
                <a:gd name="T31" fmla="*/ 28146 h 218"/>
                <a:gd name="T32" fmla="*/ 569 w 191"/>
                <a:gd name="T33" fmla="*/ 28146 h 218"/>
                <a:gd name="T34" fmla="*/ 365 w 191"/>
                <a:gd name="T35" fmla="*/ 28146 h 218"/>
                <a:gd name="T36" fmla="*/ 229 w 191"/>
                <a:gd name="T37" fmla="*/ 27254 h 218"/>
                <a:gd name="T38" fmla="*/ 0 w 191"/>
                <a:gd name="T39" fmla="*/ 27799 h 218"/>
                <a:gd name="T40" fmla="*/ 0 w 191"/>
                <a:gd name="T41" fmla="*/ 25911 h 218"/>
                <a:gd name="T42" fmla="*/ 2 w 191"/>
                <a:gd name="T43" fmla="*/ 23998 h 218"/>
                <a:gd name="T44" fmla="*/ 105 w 191"/>
                <a:gd name="T45" fmla="*/ 21196 h 218"/>
                <a:gd name="T46" fmla="*/ 181 w 191"/>
                <a:gd name="T47" fmla="*/ 17767 h 218"/>
                <a:gd name="T48" fmla="*/ 284 w 191"/>
                <a:gd name="T49" fmla="*/ 16102 h 218"/>
                <a:gd name="T50" fmla="*/ 365 w 191"/>
                <a:gd name="T51" fmla="*/ 14485 h 218"/>
                <a:gd name="T52" fmla="*/ 348 w 191"/>
                <a:gd name="T53" fmla="*/ 11464 h 218"/>
                <a:gd name="T54" fmla="*/ 284 w 191"/>
                <a:gd name="T55" fmla="*/ 9351 h 218"/>
                <a:gd name="T56" fmla="*/ 255 w 191"/>
                <a:gd name="T57" fmla="*/ 7854 h 218"/>
                <a:gd name="T58" fmla="*/ 317 w 191"/>
                <a:gd name="T59" fmla="*/ 6386 h 218"/>
                <a:gd name="T60" fmla="*/ 229 w 191"/>
                <a:gd name="T61" fmla="*/ 3602 h 218"/>
                <a:gd name="T62" fmla="*/ 130 w 191"/>
                <a:gd name="T63" fmla="*/ 651 h 218"/>
                <a:gd name="T64" fmla="*/ 284 w 191"/>
                <a:gd name="T65" fmla="*/ 0 h 218"/>
                <a:gd name="T66" fmla="*/ 433 w 191"/>
                <a:gd name="T67" fmla="*/ 0 h 218"/>
                <a:gd name="T68" fmla="*/ 603 w 191"/>
                <a:gd name="T69" fmla="*/ 2 h 218"/>
                <a:gd name="T70" fmla="*/ 763 w 191"/>
                <a:gd name="T71" fmla="*/ 2 h 218"/>
                <a:gd name="T72" fmla="*/ 949 w 191"/>
                <a:gd name="T73" fmla="*/ 2 h 218"/>
                <a:gd name="T74" fmla="*/ 1001 w 191"/>
                <a:gd name="T75" fmla="*/ 2908 h 218"/>
                <a:gd name="T76" fmla="*/ 1095 w 191"/>
                <a:gd name="T77" fmla="*/ 4922 h 218"/>
                <a:gd name="T78" fmla="*/ 1245 w 191"/>
                <a:gd name="T79" fmla="*/ 5525 h 218"/>
                <a:gd name="T80" fmla="*/ 1468 w 191"/>
                <a:gd name="T81" fmla="*/ 4922 h 218"/>
                <a:gd name="T82" fmla="*/ 1519 w 191"/>
                <a:gd name="T83" fmla="*/ 2908 h 218"/>
                <a:gd name="T84" fmla="*/ 1707 w 191"/>
                <a:gd name="T85" fmla="*/ 2908 h 218"/>
                <a:gd name="T86" fmla="*/ 1694 w 191"/>
                <a:gd name="T87" fmla="*/ 3602 h 218"/>
                <a:gd name="T88" fmla="*/ 1931 w 191"/>
                <a:gd name="T89" fmla="*/ 3873 h 218"/>
                <a:gd name="T90" fmla="*/ 1972 w 191"/>
                <a:gd name="T91" fmla="*/ 6843 h 218"/>
                <a:gd name="T92" fmla="*/ 1972 w 191"/>
                <a:gd name="T93" fmla="*/ 9727 h 218"/>
                <a:gd name="T94" fmla="*/ 2023 w 191"/>
                <a:gd name="T95" fmla="*/ 12047 h 218"/>
                <a:gd name="T96" fmla="*/ 2023 w 191"/>
                <a:gd name="T97" fmla="*/ 13001 h 218"/>
                <a:gd name="T98" fmla="*/ 2211 w 191"/>
                <a:gd name="T99" fmla="*/ 12631 h 218"/>
                <a:gd name="T100" fmla="*/ 2350 w 191"/>
                <a:gd name="T101" fmla="*/ 12252 h 218"/>
                <a:gd name="T102" fmla="*/ 2350 w 191"/>
                <a:gd name="T103" fmla="*/ 14921 h 218"/>
                <a:gd name="T104" fmla="*/ 2350 w 191"/>
                <a:gd name="T105" fmla="*/ 17586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1"/>
                <a:gd name="T160" fmla="*/ 0 h 218"/>
                <a:gd name="T161" fmla="*/ 191 w 191"/>
                <a:gd name="T162" fmla="*/ 218 h 21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round/>
              <a:headEnd/>
              <a:tailEnd/>
            </a:ln>
          </p:spPr>
          <p:txBody>
            <a:bodyPr/>
            <a:lstStyle/>
            <a:p>
              <a:endParaRPr lang="en-US"/>
            </a:p>
          </p:txBody>
        </p:sp>
        <p:sp>
          <p:nvSpPr>
            <p:cNvPr id="38143" name="Freeform 253"/>
            <p:cNvSpPr>
              <a:spLocks/>
            </p:cNvSpPr>
            <p:nvPr/>
          </p:nvSpPr>
          <p:spPr bwMode="auto">
            <a:xfrm>
              <a:off x="2727" y="2746"/>
              <a:ext cx="18" cy="30"/>
            </a:xfrm>
            <a:custGeom>
              <a:avLst/>
              <a:gdLst>
                <a:gd name="T0" fmla="*/ 3 w 17"/>
                <a:gd name="T1" fmla="*/ 4013 h 24"/>
                <a:gd name="T2" fmla="*/ 0 w 17"/>
                <a:gd name="T3" fmla="*/ 1736 h 24"/>
                <a:gd name="T4" fmla="*/ 40 w 17"/>
                <a:gd name="T5" fmla="*/ 0 h 24"/>
                <a:gd name="T6" fmla="*/ 59 w 17"/>
                <a:gd name="T7" fmla="*/ 569 h 24"/>
                <a:gd name="T8" fmla="*/ 40 w 17"/>
                <a:gd name="T9" fmla="*/ 1736 h 24"/>
                <a:gd name="T10" fmla="*/ 7 w 17"/>
                <a:gd name="T11" fmla="*/ 3845 h 24"/>
                <a:gd name="T12" fmla="*/ 3 w 17"/>
                <a:gd name="T13" fmla="*/ 4013 h 24"/>
                <a:gd name="T14" fmla="*/ 0 60000 65536"/>
                <a:gd name="T15" fmla="*/ 0 60000 65536"/>
                <a:gd name="T16" fmla="*/ 0 60000 65536"/>
                <a:gd name="T17" fmla="*/ 0 60000 65536"/>
                <a:gd name="T18" fmla="*/ 0 60000 65536"/>
                <a:gd name="T19" fmla="*/ 0 60000 65536"/>
                <a:gd name="T20" fmla="*/ 0 60000 65536"/>
                <a:gd name="T21" fmla="*/ 0 w 17"/>
                <a:gd name="T22" fmla="*/ 0 h 24"/>
                <a:gd name="T23" fmla="*/ 17 w 1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round/>
              <a:headEnd/>
              <a:tailEnd/>
            </a:ln>
          </p:spPr>
          <p:txBody>
            <a:bodyPr/>
            <a:lstStyle/>
            <a:p>
              <a:endParaRPr lang="en-US"/>
            </a:p>
          </p:txBody>
        </p:sp>
        <p:sp>
          <p:nvSpPr>
            <p:cNvPr id="38144" name="Freeform 254"/>
            <p:cNvSpPr>
              <a:spLocks/>
            </p:cNvSpPr>
            <p:nvPr/>
          </p:nvSpPr>
          <p:spPr bwMode="auto">
            <a:xfrm>
              <a:off x="1219" y="2533"/>
              <a:ext cx="686" cy="861"/>
            </a:xfrm>
            <a:custGeom>
              <a:avLst/>
              <a:gdLst>
                <a:gd name="T0" fmla="*/ 5675 w 615"/>
                <a:gd name="T1" fmla="*/ 18557 h 695"/>
                <a:gd name="T2" fmla="*/ 5590 w 615"/>
                <a:gd name="T3" fmla="*/ 16624 h 695"/>
                <a:gd name="T4" fmla="*/ 5336 w 615"/>
                <a:gd name="T5" fmla="*/ 15374 h 695"/>
                <a:gd name="T6" fmla="*/ 5069 w 615"/>
                <a:gd name="T7" fmla="*/ 14559 h 695"/>
                <a:gd name="T8" fmla="*/ 4814 w 615"/>
                <a:gd name="T9" fmla="*/ 16942 h 695"/>
                <a:gd name="T10" fmla="*/ 4574 w 615"/>
                <a:gd name="T11" fmla="*/ 17235 h 695"/>
                <a:gd name="T12" fmla="*/ 4172 w 615"/>
                <a:gd name="T13" fmla="*/ 16942 h 695"/>
                <a:gd name="T14" fmla="*/ 4490 w 615"/>
                <a:gd name="T15" fmla="*/ 11513 h 695"/>
                <a:gd name="T16" fmla="*/ 4415 w 615"/>
                <a:gd name="T17" fmla="*/ 5570 h 695"/>
                <a:gd name="T18" fmla="*/ 4316 w 615"/>
                <a:gd name="T19" fmla="*/ 2699 h 695"/>
                <a:gd name="T20" fmla="*/ 4025 w 615"/>
                <a:gd name="T21" fmla="*/ 7501 h 695"/>
                <a:gd name="T22" fmla="*/ 3404 w 615"/>
                <a:gd name="T23" fmla="*/ 7068 h 695"/>
                <a:gd name="T24" fmla="*/ 2947 w 615"/>
                <a:gd name="T25" fmla="*/ 9369 h 695"/>
                <a:gd name="T26" fmla="*/ 2755 w 615"/>
                <a:gd name="T27" fmla="*/ 2699 h 695"/>
                <a:gd name="T28" fmla="*/ 2533 w 615"/>
                <a:gd name="T29" fmla="*/ 0 h 695"/>
                <a:gd name="T30" fmla="*/ 2124 w 615"/>
                <a:gd name="T31" fmla="*/ 3876 h 695"/>
                <a:gd name="T32" fmla="*/ 1893 w 615"/>
                <a:gd name="T33" fmla="*/ 6135 h 695"/>
                <a:gd name="T34" fmla="*/ 1604 w 615"/>
                <a:gd name="T35" fmla="*/ 10832 h 695"/>
                <a:gd name="T36" fmla="*/ 1287 w 615"/>
                <a:gd name="T37" fmla="*/ 9760 h 695"/>
                <a:gd name="T38" fmla="*/ 1063 w 615"/>
                <a:gd name="T39" fmla="*/ 8424 h 695"/>
                <a:gd name="T40" fmla="*/ 873 w 615"/>
                <a:gd name="T41" fmla="*/ 10832 h 695"/>
                <a:gd name="T42" fmla="*/ 832 w 615"/>
                <a:gd name="T43" fmla="*/ 16252 h 695"/>
                <a:gd name="T44" fmla="*/ 492 w 615"/>
                <a:gd name="T45" fmla="*/ 23422 h 695"/>
                <a:gd name="T46" fmla="*/ 86 w 615"/>
                <a:gd name="T47" fmla="*/ 28894 h 695"/>
                <a:gd name="T48" fmla="*/ 133 w 615"/>
                <a:gd name="T49" fmla="*/ 35795 h 695"/>
                <a:gd name="T50" fmla="*/ 645 w 615"/>
                <a:gd name="T51" fmla="*/ 36209 h 695"/>
                <a:gd name="T52" fmla="*/ 1150 w 615"/>
                <a:gd name="T53" fmla="*/ 39730 h 695"/>
                <a:gd name="T54" fmla="*/ 1646 w 615"/>
                <a:gd name="T55" fmla="*/ 36753 h 695"/>
                <a:gd name="T56" fmla="*/ 1998 w 615"/>
                <a:gd name="T57" fmla="*/ 43314 h 695"/>
                <a:gd name="T58" fmla="*/ 2680 w 615"/>
                <a:gd name="T59" fmla="*/ 47309 h 695"/>
                <a:gd name="T60" fmla="*/ 2766 w 615"/>
                <a:gd name="T61" fmla="*/ 52729 h 695"/>
                <a:gd name="T62" fmla="*/ 3269 w 615"/>
                <a:gd name="T63" fmla="*/ 56695 h 695"/>
                <a:gd name="T64" fmla="*/ 3235 w 615"/>
                <a:gd name="T65" fmla="*/ 61950 h 695"/>
                <a:gd name="T66" fmla="*/ 3543 w 615"/>
                <a:gd name="T67" fmla="*/ 67413 h 695"/>
                <a:gd name="T68" fmla="*/ 3921 w 615"/>
                <a:gd name="T69" fmla="*/ 71731 h 695"/>
                <a:gd name="T70" fmla="*/ 4148 w 615"/>
                <a:gd name="T71" fmla="*/ 75539 h 695"/>
                <a:gd name="T72" fmla="*/ 3869 w 615"/>
                <a:gd name="T73" fmla="*/ 82494 h 695"/>
                <a:gd name="T74" fmla="*/ 3666 w 615"/>
                <a:gd name="T75" fmla="*/ 87013 h 695"/>
                <a:gd name="T76" fmla="*/ 4281 w 615"/>
                <a:gd name="T77" fmla="*/ 91345 h 695"/>
                <a:gd name="T78" fmla="*/ 4574 w 615"/>
                <a:gd name="T79" fmla="*/ 94108 h 695"/>
                <a:gd name="T80" fmla="*/ 4784 w 615"/>
                <a:gd name="T81" fmla="*/ 88656 h 695"/>
                <a:gd name="T82" fmla="*/ 4895 w 615"/>
                <a:gd name="T83" fmla="*/ 87222 h 695"/>
                <a:gd name="T84" fmla="*/ 4693 w 615"/>
                <a:gd name="T85" fmla="*/ 91631 h 695"/>
                <a:gd name="T86" fmla="*/ 5102 w 615"/>
                <a:gd name="T87" fmla="*/ 83745 h 695"/>
                <a:gd name="T88" fmla="*/ 5161 w 615"/>
                <a:gd name="T89" fmla="*/ 78579 h 695"/>
                <a:gd name="T90" fmla="*/ 5134 w 615"/>
                <a:gd name="T91" fmla="*/ 75223 h 695"/>
                <a:gd name="T92" fmla="*/ 5675 w 615"/>
                <a:gd name="T93" fmla="*/ 71024 h 695"/>
                <a:gd name="T94" fmla="*/ 5990 w 615"/>
                <a:gd name="T95" fmla="*/ 69288 h 695"/>
                <a:gd name="T96" fmla="*/ 6422 w 615"/>
                <a:gd name="T97" fmla="*/ 67413 h 695"/>
                <a:gd name="T98" fmla="*/ 6711 w 615"/>
                <a:gd name="T99" fmla="*/ 60182 h 695"/>
                <a:gd name="T100" fmla="*/ 6824 w 615"/>
                <a:gd name="T101" fmla="*/ 50779 h 695"/>
                <a:gd name="T102" fmla="*/ 6824 w 615"/>
                <a:gd name="T103" fmla="*/ 44325 h 695"/>
                <a:gd name="T104" fmla="*/ 7122 w 615"/>
                <a:gd name="T105" fmla="*/ 40597 h 695"/>
                <a:gd name="T106" fmla="*/ 7376 w 615"/>
                <a:gd name="T107" fmla="*/ 36442 h 695"/>
                <a:gd name="T108" fmla="*/ 7392 w 615"/>
                <a:gd name="T109" fmla="*/ 25274 h 695"/>
                <a:gd name="T110" fmla="*/ 6682 w 615"/>
                <a:gd name="T111" fmla="*/ 20595 h 695"/>
                <a:gd name="T112" fmla="*/ 5877 w 615"/>
                <a:gd name="T113" fmla="*/ 18906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5"/>
                <a:gd name="T172" fmla="*/ 0 h 695"/>
                <a:gd name="T173" fmla="*/ 615 w 615"/>
                <a:gd name="T174" fmla="*/ 695 h 6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round/>
              <a:headEnd/>
              <a:tailEnd/>
            </a:ln>
          </p:spPr>
          <p:txBody>
            <a:bodyPr/>
            <a:lstStyle/>
            <a:p>
              <a:endParaRPr lang="en-US"/>
            </a:p>
          </p:txBody>
        </p:sp>
        <p:sp>
          <p:nvSpPr>
            <p:cNvPr id="38145" name="Freeform 255"/>
            <p:cNvSpPr>
              <a:spLocks/>
            </p:cNvSpPr>
            <p:nvPr/>
          </p:nvSpPr>
          <p:spPr bwMode="auto">
            <a:xfrm>
              <a:off x="1623" y="2650"/>
              <a:ext cx="41" cy="38"/>
            </a:xfrm>
            <a:custGeom>
              <a:avLst/>
              <a:gdLst>
                <a:gd name="T0" fmla="*/ 189 w 37"/>
                <a:gd name="T1" fmla="*/ 3126 h 31"/>
                <a:gd name="T2" fmla="*/ 171 w 37"/>
                <a:gd name="T3" fmla="*/ 3126 h 31"/>
                <a:gd name="T4" fmla="*/ 75 w 37"/>
                <a:gd name="T5" fmla="*/ 2816 h 31"/>
                <a:gd name="T6" fmla="*/ 4 w 37"/>
                <a:gd name="T7" fmla="*/ 3402 h 31"/>
                <a:gd name="T8" fmla="*/ 0 w 37"/>
                <a:gd name="T9" fmla="*/ 1874 h 31"/>
                <a:gd name="T10" fmla="*/ 2 w 37"/>
                <a:gd name="T11" fmla="*/ 1874 h 31"/>
                <a:gd name="T12" fmla="*/ 0 w 37"/>
                <a:gd name="T13" fmla="*/ 1052 h 31"/>
                <a:gd name="T14" fmla="*/ 4 w 37"/>
                <a:gd name="T15" fmla="*/ 0 h 31"/>
                <a:gd name="T16" fmla="*/ 224 w 37"/>
                <a:gd name="T17" fmla="*/ 362 h 31"/>
                <a:gd name="T18" fmla="*/ 388 w 37"/>
                <a:gd name="T19" fmla="*/ 544 h 31"/>
                <a:gd name="T20" fmla="*/ 305 w 37"/>
                <a:gd name="T21" fmla="*/ 1992 h 31"/>
                <a:gd name="T22" fmla="*/ 305 w 37"/>
                <a:gd name="T23" fmla="*/ 2376 h 31"/>
                <a:gd name="T24" fmla="*/ 277 w 37"/>
                <a:gd name="T25" fmla="*/ 2816 h 31"/>
                <a:gd name="T26" fmla="*/ 248 w 37"/>
                <a:gd name="T27" fmla="*/ 2816 h 31"/>
                <a:gd name="T28" fmla="*/ 189 w 37"/>
                <a:gd name="T29" fmla="*/ 3126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31"/>
                <a:gd name="T47" fmla="*/ 37 w 37"/>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round/>
              <a:headEnd/>
              <a:tailEnd/>
            </a:ln>
          </p:spPr>
          <p:txBody>
            <a:bodyPr/>
            <a:lstStyle/>
            <a:p>
              <a:endParaRPr lang="en-US"/>
            </a:p>
          </p:txBody>
        </p:sp>
        <p:sp>
          <p:nvSpPr>
            <p:cNvPr id="38146" name="Freeform 256"/>
            <p:cNvSpPr>
              <a:spLocks/>
            </p:cNvSpPr>
            <p:nvPr/>
          </p:nvSpPr>
          <p:spPr bwMode="auto">
            <a:xfrm>
              <a:off x="2681" y="2598"/>
              <a:ext cx="35" cy="30"/>
            </a:xfrm>
            <a:custGeom>
              <a:avLst/>
              <a:gdLst>
                <a:gd name="T0" fmla="*/ 111 w 31"/>
                <a:gd name="T1" fmla="*/ 4013 h 24"/>
                <a:gd name="T2" fmla="*/ 0 w 31"/>
                <a:gd name="T3" fmla="*/ 3210 h 24"/>
                <a:gd name="T4" fmla="*/ 2 w 31"/>
                <a:gd name="T5" fmla="*/ 2195 h 24"/>
                <a:gd name="T6" fmla="*/ 111 w 31"/>
                <a:gd name="T7" fmla="*/ 0 h 24"/>
                <a:gd name="T8" fmla="*/ 300 w 31"/>
                <a:gd name="T9" fmla="*/ 0 h 24"/>
                <a:gd name="T10" fmla="*/ 508 w 31"/>
                <a:gd name="T11" fmla="*/ 455 h 24"/>
                <a:gd name="T12" fmla="*/ 508 w 31"/>
                <a:gd name="T13" fmla="*/ 4013 h 24"/>
                <a:gd name="T14" fmla="*/ 300 w 31"/>
                <a:gd name="T15" fmla="*/ 4013 h 24"/>
                <a:gd name="T16" fmla="*/ 111 w 31"/>
                <a:gd name="T17" fmla="*/ 4013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4"/>
                <a:gd name="T29" fmla="*/ 31 w 31"/>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round/>
              <a:headEnd/>
              <a:tailEnd/>
            </a:ln>
          </p:spPr>
          <p:txBody>
            <a:bodyPr/>
            <a:lstStyle/>
            <a:p>
              <a:endParaRPr lang="en-US"/>
            </a:p>
          </p:txBody>
        </p:sp>
        <p:sp>
          <p:nvSpPr>
            <p:cNvPr id="38147" name="Freeform 257"/>
            <p:cNvSpPr>
              <a:spLocks/>
            </p:cNvSpPr>
            <p:nvPr/>
          </p:nvSpPr>
          <p:spPr bwMode="auto">
            <a:xfrm>
              <a:off x="2666" y="2566"/>
              <a:ext cx="9" cy="11"/>
            </a:xfrm>
            <a:custGeom>
              <a:avLst/>
              <a:gdLst>
                <a:gd name="T0" fmla="*/ 2217 w 7"/>
                <a:gd name="T1" fmla="*/ 0 h 9"/>
                <a:gd name="T2" fmla="*/ 1549 w 7"/>
                <a:gd name="T3" fmla="*/ 0 h 9"/>
                <a:gd name="T4" fmla="*/ 0 w 7"/>
                <a:gd name="T5" fmla="*/ 881 h 9"/>
                <a:gd name="T6" fmla="*/ 2217 w 7"/>
                <a:gd name="T7" fmla="*/ 0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7" y="0"/>
                  </a:moveTo>
                  <a:lnTo>
                    <a:pt x="5" y="0"/>
                  </a:lnTo>
                  <a:lnTo>
                    <a:pt x="0" y="9"/>
                  </a:lnTo>
                  <a:lnTo>
                    <a:pt x="7" y="0"/>
                  </a:lnTo>
                  <a:close/>
                </a:path>
              </a:pathLst>
            </a:custGeom>
            <a:solidFill>
              <a:srgbClr val="E1E1E1"/>
            </a:solidFill>
            <a:ln w="3175">
              <a:solidFill>
                <a:srgbClr val="000000"/>
              </a:solidFill>
              <a:round/>
              <a:headEnd/>
              <a:tailEnd/>
            </a:ln>
          </p:spPr>
          <p:txBody>
            <a:bodyPr/>
            <a:lstStyle/>
            <a:p>
              <a:endParaRPr lang="en-US"/>
            </a:p>
          </p:txBody>
        </p:sp>
        <p:sp>
          <p:nvSpPr>
            <p:cNvPr id="38148" name="Freeform 258"/>
            <p:cNvSpPr>
              <a:spLocks/>
            </p:cNvSpPr>
            <p:nvPr/>
          </p:nvSpPr>
          <p:spPr bwMode="auto">
            <a:xfrm>
              <a:off x="2671" y="2600"/>
              <a:ext cx="100" cy="136"/>
            </a:xfrm>
            <a:custGeom>
              <a:avLst/>
              <a:gdLst>
                <a:gd name="T0" fmla="*/ 164 w 90"/>
                <a:gd name="T1" fmla="*/ 3492 h 109"/>
                <a:gd name="T2" fmla="*/ 120 w 90"/>
                <a:gd name="T3" fmla="*/ 4141 h 109"/>
                <a:gd name="T4" fmla="*/ 78 w 90"/>
                <a:gd name="T5" fmla="*/ 4713 h 109"/>
                <a:gd name="T6" fmla="*/ 182 w 90"/>
                <a:gd name="T7" fmla="*/ 5880 h 109"/>
                <a:gd name="T8" fmla="*/ 97 w 90"/>
                <a:gd name="T9" fmla="*/ 5381 h 109"/>
                <a:gd name="T10" fmla="*/ 4 w 90"/>
                <a:gd name="T11" fmla="*/ 8463 h 109"/>
                <a:gd name="T12" fmla="*/ 0 w 90"/>
                <a:gd name="T13" fmla="*/ 8463 h 109"/>
                <a:gd name="T14" fmla="*/ 4 w 90"/>
                <a:gd name="T15" fmla="*/ 10452 h 109"/>
                <a:gd name="T16" fmla="*/ 97 w 90"/>
                <a:gd name="T17" fmla="*/ 10588 h 109"/>
                <a:gd name="T18" fmla="*/ 4 w 90"/>
                <a:gd name="T19" fmla="*/ 10037 h 109"/>
                <a:gd name="T20" fmla="*/ 97 w 90"/>
                <a:gd name="T21" fmla="*/ 11533 h 109"/>
                <a:gd name="T22" fmla="*/ 97 w 90"/>
                <a:gd name="T23" fmla="*/ 11533 h 109"/>
                <a:gd name="T24" fmla="*/ 210 w 90"/>
                <a:gd name="T25" fmla="*/ 13519 h 109"/>
                <a:gd name="T26" fmla="*/ 182 w 90"/>
                <a:gd name="T27" fmla="*/ 13519 h 109"/>
                <a:gd name="T28" fmla="*/ 288 w 90"/>
                <a:gd name="T29" fmla="*/ 15465 h 109"/>
                <a:gd name="T30" fmla="*/ 393 w 90"/>
                <a:gd name="T31" fmla="*/ 17781 h 109"/>
                <a:gd name="T32" fmla="*/ 440 w 90"/>
                <a:gd name="T33" fmla="*/ 16271 h 109"/>
                <a:gd name="T34" fmla="*/ 520 w 90"/>
                <a:gd name="T35" fmla="*/ 16868 h 109"/>
                <a:gd name="T36" fmla="*/ 527 w 90"/>
                <a:gd name="T37" fmla="*/ 16271 h 109"/>
                <a:gd name="T38" fmla="*/ 520 w 90"/>
                <a:gd name="T39" fmla="*/ 14918 h 109"/>
                <a:gd name="T40" fmla="*/ 520 w 90"/>
                <a:gd name="T41" fmla="*/ 14292 h 109"/>
                <a:gd name="T42" fmla="*/ 520 w 90"/>
                <a:gd name="T43" fmla="*/ 13519 h 109"/>
                <a:gd name="T44" fmla="*/ 642 w 90"/>
                <a:gd name="T45" fmla="*/ 13175 h 109"/>
                <a:gd name="T46" fmla="*/ 667 w 90"/>
                <a:gd name="T47" fmla="*/ 11533 h 109"/>
                <a:gd name="T48" fmla="*/ 757 w 90"/>
                <a:gd name="T49" fmla="*/ 13175 h 109"/>
                <a:gd name="T50" fmla="*/ 836 w 90"/>
                <a:gd name="T51" fmla="*/ 12395 h 109"/>
                <a:gd name="T52" fmla="*/ 911 w 90"/>
                <a:gd name="T53" fmla="*/ 13519 h 109"/>
                <a:gd name="T54" fmla="*/ 956 w 90"/>
                <a:gd name="T55" fmla="*/ 12632 h 109"/>
                <a:gd name="T56" fmla="*/ 1016 w 90"/>
                <a:gd name="T57" fmla="*/ 8463 h 109"/>
                <a:gd name="T58" fmla="*/ 911 w 90"/>
                <a:gd name="T59" fmla="*/ 5880 h 109"/>
                <a:gd name="T60" fmla="*/ 979 w 90"/>
                <a:gd name="T61" fmla="*/ 4141 h 109"/>
                <a:gd name="T62" fmla="*/ 979 w 90"/>
                <a:gd name="T63" fmla="*/ 2132 h 109"/>
                <a:gd name="T64" fmla="*/ 757 w 90"/>
                <a:gd name="T65" fmla="*/ 2660 h 109"/>
                <a:gd name="T66" fmla="*/ 803 w 90"/>
                <a:gd name="T67" fmla="*/ 0 h 109"/>
                <a:gd name="T68" fmla="*/ 603 w 90"/>
                <a:gd name="T69" fmla="*/ 0 h 109"/>
                <a:gd name="T70" fmla="*/ 440 w 90"/>
                <a:gd name="T71" fmla="*/ 0 h 109"/>
                <a:gd name="T72" fmla="*/ 440 w 90"/>
                <a:gd name="T73" fmla="*/ 3492 h 109"/>
                <a:gd name="T74" fmla="*/ 311 w 90"/>
                <a:gd name="T75" fmla="*/ 3492 h 109"/>
                <a:gd name="T76" fmla="*/ 182 w 90"/>
                <a:gd name="T77" fmla="*/ 3492 h 109"/>
                <a:gd name="T78" fmla="*/ 164 w 90"/>
                <a:gd name="T79" fmla="*/ 3492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0"/>
                <a:gd name="T121" fmla="*/ 0 h 109"/>
                <a:gd name="T122" fmla="*/ 90 w 90"/>
                <a:gd name="T123" fmla="*/ 109 h 1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round/>
              <a:headEnd/>
              <a:tailEnd/>
            </a:ln>
          </p:spPr>
          <p:txBody>
            <a:bodyPr/>
            <a:lstStyle/>
            <a:p>
              <a:endParaRPr lang="en-US"/>
            </a:p>
          </p:txBody>
        </p:sp>
        <p:sp>
          <p:nvSpPr>
            <p:cNvPr id="38149" name="Freeform 259"/>
            <p:cNvSpPr>
              <a:spLocks/>
            </p:cNvSpPr>
            <p:nvPr/>
          </p:nvSpPr>
          <p:spPr bwMode="auto">
            <a:xfrm>
              <a:off x="1435" y="3074"/>
              <a:ext cx="147" cy="183"/>
            </a:xfrm>
            <a:custGeom>
              <a:avLst/>
              <a:gdLst>
                <a:gd name="T0" fmla="*/ 78 w 132"/>
                <a:gd name="T1" fmla="*/ 2050 h 147"/>
                <a:gd name="T2" fmla="*/ 4 w 132"/>
                <a:gd name="T3" fmla="*/ 5013 h 147"/>
                <a:gd name="T4" fmla="*/ 0 w 132"/>
                <a:gd name="T5" fmla="*/ 8098 h 147"/>
                <a:gd name="T6" fmla="*/ 185 w 132"/>
                <a:gd name="T7" fmla="*/ 10168 h 147"/>
                <a:gd name="T8" fmla="*/ 352 w 132"/>
                <a:gd name="T9" fmla="*/ 12550 h 147"/>
                <a:gd name="T10" fmla="*/ 539 w 132"/>
                <a:gd name="T11" fmla="*/ 13683 h 147"/>
                <a:gd name="T12" fmla="*/ 668 w 132"/>
                <a:gd name="T13" fmla="*/ 14272 h 147"/>
                <a:gd name="T14" fmla="*/ 840 w 132"/>
                <a:gd name="T15" fmla="*/ 15758 h 147"/>
                <a:gd name="T16" fmla="*/ 1025 w 132"/>
                <a:gd name="T17" fmla="*/ 16764 h 147"/>
                <a:gd name="T18" fmla="*/ 929 w 132"/>
                <a:gd name="T19" fmla="*/ 19449 h 147"/>
                <a:gd name="T20" fmla="*/ 859 w 132"/>
                <a:gd name="T21" fmla="*/ 21908 h 147"/>
                <a:gd name="T22" fmla="*/ 1089 w 132"/>
                <a:gd name="T23" fmla="*/ 22265 h 147"/>
                <a:gd name="T24" fmla="*/ 1322 w 132"/>
                <a:gd name="T25" fmla="*/ 22726 h 147"/>
                <a:gd name="T26" fmla="*/ 1430 w 132"/>
                <a:gd name="T27" fmla="*/ 21908 h 147"/>
                <a:gd name="T28" fmla="*/ 1579 w 132"/>
                <a:gd name="T29" fmla="*/ 18939 h 147"/>
                <a:gd name="T30" fmla="*/ 1540 w 132"/>
                <a:gd name="T31" fmla="*/ 17073 h 147"/>
                <a:gd name="T32" fmla="*/ 1540 w 132"/>
                <a:gd name="T33" fmla="*/ 14990 h 147"/>
                <a:gd name="T34" fmla="*/ 1579 w 132"/>
                <a:gd name="T35" fmla="*/ 12671 h 147"/>
                <a:gd name="T36" fmla="*/ 1462 w 132"/>
                <a:gd name="T37" fmla="*/ 12671 h 147"/>
                <a:gd name="T38" fmla="*/ 1345 w 132"/>
                <a:gd name="T39" fmla="*/ 12671 h 147"/>
                <a:gd name="T40" fmla="*/ 1322 w 132"/>
                <a:gd name="T41" fmla="*/ 10168 h 147"/>
                <a:gd name="T42" fmla="*/ 1271 w 132"/>
                <a:gd name="T43" fmla="*/ 8098 h 147"/>
                <a:gd name="T44" fmla="*/ 1115 w 132"/>
                <a:gd name="T45" fmla="*/ 8098 h 147"/>
                <a:gd name="T46" fmla="*/ 859 w 132"/>
                <a:gd name="T47" fmla="*/ 7447 h 147"/>
                <a:gd name="T48" fmla="*/ 840 w 132"/>
                <a:gd name="T49" fmla="*/ 3676 h 147"/>
                <a:gd name="T50" fmla="*/ 783 w 132"/>
                <a:gd name="T51" fmla="*/ 2552 h 147"/>
                <a:gd name="T52" fmla="*/ 783 w 132"/>
                <a:gd name="T53" fmla="*/ 1905 h 147"/>
                <a:gd name="T54" fmla="*/ 609 w 132"/>
                <a:gd name="T55" fmla="*/ 0 h 147"/>
                <a:gd name="T56" fmla="*/ 352 w 132"/>
                <a:gd name="T57" fmla="*/ 686 h 147"/>
                <a:gd name="T58" fmla="*/ 97 w 132"/>
                <a:gd name="T59" fmla="*/ 686 h 147"/>
                <a:gd name="T60" fmla="*/ 78 w 132"/>
                <a:gd name="T61" fmla="*/ 2050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2"/>
                <a:gd name="T94" fmla="*/ 0 h 147"/>
                <a:gd name="T95" fmla="*/ 132 w 132"/>
                <a:gd name="T96" fmla="*/ 147 h 1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round/>
              <a:headEnd/>
              <a:tailEnd/>
            </a:ln>
          </p:spPr>
          <p:txBody>
            <a:bodyPr/>
            <a:lstStyle/>
            <a:p>
              <a:endParaRPr lang="en-US"/>
            </a:p>
          </p:txBody>
        </p:sp>
        <p:sp>
          <p:nvSpPr>
            <p:cNvPr id="38150" name="Freeform 260"/>
            <p:cNvSpPr>
              <a:spLocks/>
            </p:cNvSpPr>
            <p:nvPr/>
          </p:nvSpPr>
          <p:spPr bwMode="auto">
            <a:xfrm>
              <a:off x="2629" y="2638"/>
              <a:ext cx="5" cy="9"/>
            </a:xfrm>
            <a:custGeom>
              <a:avLst/>
              <a:gdLst>
                <a:gd name="T0" fmla="*/ 5 w 5"/>
                <a:gd name="T1" fmla="*/ 729 h 7"/>
                <a:gd name="T2" fmla="*/ 2 w 5"/>
                <a:gd name="T3" fmla="*/ 2217 h 7"/>
                <a:gd name="T4" fmla="*/ 0 w 5"/>
                <a:gd name="T5" fmla="*/ 1549 h 7"/>
                <a:gd name="T6" fmla="*/ 2 w 5"/>
                <a:gd name="T7" fmla="*/ 0 h 7"/>
                <a:gd name="T8" fmla="*/ 5 w 5"/>
                <a:gd name="T9" fmla="*/ 729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5" y="2"/>
                  </a:moveTo>
                  <a:lnTo>
                    <a:pt x="2" y="7"/>
                  </a:lnTo>
                  <a:lnTo>
                    <a:pt x="0" y="5"/>
                  </a:lnTo>
                  <a:lnTo>
                    <a:pt x="2" y="0"/>
                  </a:lnTo>
                  <a:lnTo>
                    <a:pt x="5" y="2"/>
                  </a:lnTo>
                  <a:close/>
                </a:path>
              </a:pathLst>
            </a:custGeom>
            <a:solidFill>
              <a:srgbClr val="0033CC"/>
            </a:solidFill>
            <a:ln w="3175">
              <a:solidFill>
                <a:srgbClr val="000000"/>
              </a:solidFill>
              <a:round/>
              <a:headEnd/>
              <a:tailEnd/>
            </a:ln>
          </p:spPr>
          <p:txBody>
            <a:bodyPr/>
            <a:lstStyle/>
            <a:p>
              <a:endParaRPr lang="en-US"/>
            </a:p>
          </p:txBody>
        </p:sp>
        <p:sp>
          <p:nvSpPr>
            <p:cNvPr id="38151" name="Freeform 261"/>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0" y="0"/>
                  </a:ln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38152" name="Freeform 262"/>
            <p:cNvSpPr>
              <a:spLocks/>
            </p:cNvSpPr>
            <p:nvPr/>
          </p:nvSpPr>
          <p:spPr bwMode="auto">
            <a:xfrm>
              <a:off x="3034" y="2671"/>
              <a:ext cx="190" cy="234"/>
            </a:xfrm>
            <a:custGeom>
              <a:avLst/>
              <a:gdLst>
                <a:gd name="T0" fmla="*/ 1674 w 170"/>
                <a:gd name="T1" fmla="*/ 5510 h 189"/>
                <a:gd name="T2" fmla="*/ 1674 w 170"/>
                <a:gd name="T3" fmla="*/ 4751 h 189"/>
                <a:gd name="T4" fmla="*/ 1456 w 170"/>
                <a:gd name="T5" fmla="*/ 3594 h 189"/>
                <a:gd name="T6" fmla="*/ 1276 w 170"/>
                <a:gd name="T7" fmla="*/ 2345 h 189"/>
                <a:gd name="T8" fmla="*/ 1119 w 170"/>
                <a:gd name="T9" fmla="*/ 998 h 189"/>
                <a:gd name="T10" fmla="*/ 904 w 170"/>
                <a:gd name="T11" fmla="*/ 0 h 189"/>
                <a:gd name="T12" fmla="*/ 769 w 170"/>
                <a:gd name="T13" fmla="*/ 0 h 189"/>
                <a:gd name="T14" fmla="*/ 551 w 170"/>
                <a:gd name="T15" fmla="*/ 0 h 189"/>
                <a:gd name="T16" fmla="*/ 395 w 170"/>
                <a:gd name="T17" fmla="*/ 0 h 189"/>
                <a:gd name="T18" fmla="*/ 206 w 170"/>
                <a:gd name="T19" fmla="*/ 0 h 189"/>
                <a:gd name="T20" fmla="*/ 295 w 170"/>
                <a:gd name="T21" fmla="*/ 3314 h 189"/>
                <a:gd name="T22" fmla="*/ 236 w 170"/>
                <a:gd name="T23" fmla="*/ 3314 h 189"/>
                <a:gd name="T24" fmla="*/ 236 w 170"/>
                <a:gd name="T25" fmla="*/ 4526 h 189"/>
                <a:gd name="T26" fmla="*/ 295 w 170"/>
                <a:gd name="T27" fmla="*/ 5118 h 189"/>
                <a:gd name="T28" fmla="*/ 151 w 170"/>
                <a:gd name="T29" fmla="*/ 6822 h 189"/>
                <a:gd name="T30" fmla="*/ 4 w 170"/>
                <a:gd name="T31" fmla="*/ 8287 h 189"/>
                <a:gd name="T32" fmla="*/ 0 w 170"/>
                <a:gd name="T33" fmla="*/ 8287 h 189"/>
                <a:gd name="T34" fmla="*/ 0 w 170"/>
                <a:gd name="T35" fmla="*/ 9827 h 189"/>
                <a:gd name="T36" fmla="*/ 0 w 170"/>
                <a:gd name="T37" fmla="*/ 11518 h 189"/>
                <a:gd name="T38" fmla="*/ 87 w 170"/>
                <a:gd name="T39" fmla="*/ 13821 h 189"/>
                <a:gd name="T40" fmla="*/ 184 w 170"/>
                <a:gd name="T41" fmla="*/ 15325 h 189"/>
                <a:gd name="T42" fmla="*/ 236 w 170"/>
                <a:gd name="T43" fmla="*/ 17446 h 189"/>
                <a:gd name="T44" fmla="*/ 264 w 170"/>
                <a:gd name="T45" fmla="*/ 17655 h 189"/>
                <a:gd name="T46" fmla="*/ 493 w 170"/>
                <a:gd name="T47" fmla="*/ 18909 h 189"/>
                <a:gd name="T48" fmla="*/ 691 w 170"/>
                <a:gd name="T49" fmla="*/ 20183 h 189"/>
                <a:gd name="T50" fmla="*/ 904 w 170"/>
                <a:gd name="T51" fmla="*/ 20587 h 189"/>
                <a:gd name="T52" fmla="*/ 965 w 170"/>
                <a:gd name="T53" fmla="*/ 21186 h 189"/>
                <a:gd name="T54" fmla="*/ 1022 w 170"/>
                <a:gd name="T55" fmla="*/ 23492 h 189"/>
                <a:gd name="T56" fmla="*/ 1092 w 170"/>
                <a:gd name="T57" fmla="*/ 25709 h 189"/>
                <a:gd name="T58" fmla="*/ 1191 w 170"/>
                <a:gd name="T59" fmla="*/ 25709 h 189"/>
                <a:gd name="T60" fmla="*/ 1276 w 170"/>
                <a:gd name="T61" fmla="*/ 25489 h 189"/>
                <a:gd name="T62" fmla="*/ 1524 w 170"/>
                <a:gd name="T63" fmla="*/ 25709 h 189"/>
                <a:gd name="T64" fmla="*/ 1674 w 170"/>
                <a:gd name="T65" fmla="*/ 24988 h 189"/>
                <a:gd name="T66" fmla="*/ 1761 w 170"/>
                <a:gd name="T67" fmla="*/ 24988 h 189"/>
                <a:gd name="T68" fmla="*/ 1968 w 170"/>
                <a:gd name="T69" fmla="*/ 24072 h 189"/>
                <a:gd name="T70" fmla="*/ 2197 w 170"/>
                <a:gd name="T71" fmla="*/ 22826 h 189"/>
                <a:gd name="T72" fmla="*/ 2078 w 170"/>
                <a:gd name="T73" fmla="*/ 21186 h 189"/>
                <a:gd name="T74" fmla="*/ 2032 w 170"/>
                <a:gd name="T75" fmla="*/ 19361 h 189"/>
                <a:gd name="T76" fmla="*/ 2016 w 170"/>
                <a:gd name="T77" fmla="*/ 17061 h 189"/>
                <a:gd name="T78" fmla="*/ 1968 w 170"/>
                <a:gd name="T79" fmla="*/ 16516 h 189"/>
                <a:gd name="T80" fmla="*/ 2032 w 170"/>
                <a:gd name="T81" fmla="*/ 14145 h 189"/>
                <a:gd name="T82" fmla="*/ 1882 w 170"/>
                <a:gd name="T83" fmla="*/ 11918 h 189"/>
                <a:gd name="T84" fmla="*/ 1968 w 170"/>
                <a:gd name="T85" fmla="*/ 8703 h 189"/>
                <a:gd name="T86" fmla="*/ 1840 w 170"/>
                <a:gd name="T87" fmla="*/ 7029 h 189"/>
                <a:gd name="T88" fmla="*/ 1674 w 170"/>
                <a:gd name="T89" fmla="*/ 5510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
                <a:gd name="T136" fmla="*/ 0 h 189"/>
                <a:gd name="T137" fmla="*/ 170 w 170"/>
                <a:gd name="T138" fmla="*/ 189 h 18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round/>
              <a:headEnd/>
              <a:tailEnd/>
            </a:ln>
          </p:spPr>
          <p:txBody>
            <a:bodyPr/>
            <a:lstStyle/>
            <a:p>
              <a:endParaRPr lang="en-US"/>
            </a:p>
          </p:txBody>
        </p:sp>
        <p:sp>
          <p:nvSpPr>
            <p:cNvPr id="38153" name="Freeform 263"/>
            <p:cNvSpPr>
              <a:spLocks/>
            </p:cNvSpPr>
            <p:nvPr/>
          </p:nvSpPr>
          <p:spPr bwMode="auto">
            <a:xfrm>
              <a:off x="3204" y="2776"/>
              <a:ext cx="6" cy="16"/>
            </a:xfrm>
            <a:custGeom>
              <a:avLst/>
              <a:gdLst>
                <a:gd name="T0" fmla="*/ 310 w 5"/>
                <a:gd name="T1" fmla="*/ 8720 h 12"/>
                <a:gd name="T2" fmla="*/ 215 w 5"/>
                <a:gd name="T3" fmla="*/ 0 h 12"/>
                <a:gd name="T4" fmla="*/ 0 w 5"/>
                <a:gd name="T5" fmla="*/ 3679 h 12"/>
                <a:gd name="T6" fmla="*/ 310 w 5"/>
                <a:gd name="T7" fmla="*/ 8720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5" y="12"/>
                  </a:moveTo>
                  <a:lnTo>
                    <a:pt x="3" y="0"/>
                  </a:lnTo>
                  <a:lnTo>
                    <a:pt x="0" y="5"/>
                  </a:lnTo>
                  <a:lnTo>
                    <a:pt x="5" y="12"/>
                  </a:lnTo>
                  <a:close/>
                </a:path>
              </a:pathLst>
            </a:custGeom>
            <a:solidFill>
              <a:srgbClr val="E1E1E1"/>
            </a:solidFill>
            <a:ln w="3175">
              <a:solidFill>
                <a:srgbClr val="000000"/>
              </a:solidFill>
              <a:round/>
              <a:headEnd/>
              <a:tailEnd/>
            </a:ln>
          </p:spPr>
          <p:txBody>
            <a:bodyPr/>
            <a:lstStyle/>
            <a:p>
              <a:endParaRPr lang="en-US"/>
            </a:p>
          </p:txBody>
        </p:sp>
        <p:sp>
          <p:nvSpPr>
            <p:cNvPr id="38154" name="Freeform 264"/>
            <p:cNvSpPr>
              <a:spLocks/>
            </p:cNvSpPr>
            <p:nvPr/>
          </p:nvSpPr>
          <p:spPr bwMode="auto">
            <a:xfrm>
              <a:off x="3038" y="2553"/>
              <a:ext cx="93" cy="127"/>
            </a:xfrm>
            <a:custGeom>
              <a:avLst/>
              <a:gdLst>
                <a:gd name="T0" fmla="*/ 1015 w 83"/>
                <a:gd name="T1" fmla="*/ 2372 h 102"/>
                <a:gd name="T2" fmla="*/ 908 w 83"/>
                <a:gd name="T3" fmla="*/ 0 h 102"/>
                <a:gd name="T4" fmla="*/ 810 w 83"/>
                <a:gd name="T5" fmla="*/ 1530 h 102"/>
                <a:gd name="T6" fmla="*/ 585 w 83"/>
                <a:gd name="T7" fmla="*/ 1530 h 102"/>
                <a:gd name="T8" fmla="*/ 494 w 83"/>
                <a:gd name="T9" fmla="*/ 1905 h 102"/>
                <a:gd name="T10" fmla="*/ 421 w 83"/>
                <a:gd name="T11" fmla="*/ 1530 h 102"/>
                <a:gd name="T12" fmla="*/ 263 w 83"/>
                <a:gd name="T13" fmla="*/ 1905 h 102"/>
                <a:gd name="T14" fmla="*/ 263 w 83"/>
                <a:gd name="T15" fmla="*/ 2372 h 102"/>
                <a:gd name="T16" fmla="*/ 235 w 83"/>
                <a:gd name="T17" fmla="*/ 4465 h 102"/>
                <a:gd name="T18" fmla="*/ 352 w 83"/>
                <a:gd name="T19" fmla="*/ 5872 h 102"/>
                <a:gd name="T20" fmla="*/ 210 w 83"/>
                <a:gd name="T21" fmla="*/ 7748 h 102"/>
                <a:gd name="T22" fmla="*/ 76 w 83"/>
                <a:gd name="T23" fmla="*/ 9647 h 102"/>
                <a:gd name="T24" fmla="*/ 3 w 83"/>
                <a:gd name="T25" fmla="*/ 12562 h 102"/>
                <a:gd name="T26" fmla="*/ 0 w 83"/>
                <a:gd name="T27" fmla="*/ 15785 h 102"/>
                <a:gd name="T28" fmla="*/ 3 w 83"/>
                <a:gd name="T29" fmla="*/ 15785 h 102"/>
                <a:gd name="T30" fmla="*/ 167 w 83"/>
                <a:gd name="T31" fmla="*/ 14727 h 102"/>
                <a:gd name="T32" fmla="*/ 352 w 83"/>
                <a:gd name="T33" fmla="*/ 14727 h 102"/>
                <a:gd name="T34" fmla="*/ 522 w 83"/>
                <a:gd name="T35" fmla="*/ 14727 h 102"/>
                <a:gd name="T36" fmla="*/ 744 w 83"/>
                <a:gd name="T37" fmla="*/ 14727 h 102"/>
                <a:gd name="T38" fmla="*/ 908 w 83"/>
                <a:gd name="T39" fmla="*/ 14727 h 102"/>
                <a:gd name="T40" fmla="*/ 908 w 83"/>
                <a:gd name="T41" fmla="*/ 11475 h 102"/>
                <a:gd name="T42" fmla="*/ 1086 w 83"/>
                <a:gd name="T43" fmla="*/ 8836 h 102"/>
                <a:gd name="T44" fmla="*/ 1137 w 83"/>
                <a:gd name="T45" fmla="*/ 6626 h 102"/>
                <a:gd name="T46" fmla="*/ 1086 w 83"/>
                <a:gd name="T47" fmla="*/ 4465 h 102"/>
                <a:gd name="T48" fmla="*/ 1015 w 83"/>
                <a:gd name="T49" fmla="*/ 2372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
                <a:gd name="T76" fmla="*/ 0 h 102"/>
                <a:gd name="T77" fmla="*/ 83 w 83"/>
                <a:gd name="T78" fmla="*/ 102 h 1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round/>
              <a:headEnd/>
              <a:tailEnd/>
            </a:ln>
          </p:spPr>
          <p:txBody>
            <a:bodyPr/>
            <a:lstStyle/>
            <a:p>
              <a:endParaRPr lang="en-US"/>
            </a:p>
          </p:txBody>
        </p:sp>
        <p:sp>
          <p:nvSpPr>
            <p:cNvPr id="38155" name="Freeform 265"/>
            <p:cNvSpPr>
              <a:spLocks/>
            </p:cNvSpPr>
            <p:nvPr/>
          </p:nvSpPr>
          <p:spPr bwMode="auto">
            <a:xfrm>
              <a:off x="2729" y="2531"/>
              <a:ext cx="338" cy="413"/>
            </a:xfrm>
            <a:custGeom>
              <a:avLst/>
              <a:gdLst>
                <a:gd name="T0" fmla="*/ 3566 w 302"/>
                <a:gd name="T1" fmla="*/ 18710 h 333"/>
                <a:gd name="T2" fmla="*/ 3540 w 302"/>
                <a:gd name="T3" fmla="*/ 20391 h 333"/>
                <a:gd name="T4" fmla="*/ 3584 w 302"/>
                <a:gd name="T5" fmla="*/ 22622 h 333"/>
                <a:gd name="T6" fmla="*/ 3623 w 302"/>
                <a:gd name="T7" fmla="*/ 26315 h 333"/>
                <a:gd name="T8" fmla="*/ 3724 w 302"/>
                <a:gd name="T9" fmla="*/ 30527 h 333"/>
                <a:gd name="T10" fmla="*/ 3890 w 302"/>
                <a:gd name="T11" fmla="*/ 34145 h 333"/>
                <a:gd name="T12" fmla="*/ 3540 w 302"/>
                <a:gd name="T13" fmla="*/ 34677 h 333"/>
                <a:gd name="T14" fmla="*/ 3445 w 302"/>
                <a:gd name="T15" fmla="*/ 38991 h 333"/>
                <a:gd name="T16" fmla="*/ 3407 w 302"/>
                <a:gd name="T17" fmla="*/ 43008 h 333"/>
                <a:gd name="T18" fmla="*/ 3682 w 302"/>
                <a:gd name="T19" fmla="*/ 44110 h 333"/>
                <a:gd name="T20" fmla="*/ 3566 w 302"/>
                <a:gd name="T21" fmla="*/ 47098 h 333"/>
                <a:gd name="T22" fmla="*/ 3303 w 302"/>
                <a:gd name="T23" fmla="*/ 44755 h 333"/>
                <a:gd name="T24" fmla="*/ 3106 w 302"/>
                <a:gd name="T25" fmla="*/ 42802 h 333"/>
                <a:gd name="T26" fmla="*/ 2725 w 302"/>
                <a:gd name="T27" fmla="*/ 42391 h 333"/>
                <a:gd name="T28" fmla="*/ 2525 w 302"/>
                <a:gd name="T29" fmla="*/ 41968 h 333"/>
                <a:gd name="T30" fmla="*/ 2294 w 302"/>
                <a:gd name="T31" fmla="*/ 40980 h 333"/>
                <a:gd name="T32" fmla="*/ 2105 w 302"/>
                <a:gd name="T33" fmla="*/ 40478 h 333"/>
                <a:gd name="T34" fmla="*/ 2041 w 302"/>
                <a:gd name="T35" fmla="*/ 35120 h 333"/>
                <a:gd name="T36" fmla="*/ 1715 w 302"/>
                <a:gd name="T37" fmla="*/ 31739 h 333"/>
                <a:gd name="T38" fmla="*/ 1532 w 302"/>
                <a:gd name="T39" fmla="*/ 30929 h 333"/>
                <a:gd name="T40" fmla="*/ 1267 w 302"/>
                <a:gd name="T41" fmla="*/ 33651 h 333"/>
                <a:gd name="T42" fmla="*/ 1011 w 302"/>
                <a:gd name="T43" fmla="*/ 30929 h 333"/>
                <a:gd name="T44" fmla="*/ 745 w 302"/>
                <a:gd name="T45" fmla="*/ 28317 h 333"/>
                <a:gd name="T46" fmla="*/ 368 w 302"/>
                <a:gd name="T47" fmla="*/ 28057 h 333"/>
                <a:gd name="T48" fmla="*/ 4 w 302"/>
                <a:gd name="T49" fmla="*/ 28317 h 333"/>
                <a:gd name="T50" fmla="*/ 4 w 302"/>
                <a:gd name="T51" fmla="*/ 27665 h 333"/>
                <a:gd name="T52" fmla="*/ 188 w 302"/>
                <a:gd name="T53" fmla="*/ 25099 h 333"/>
                <a:gd name="T54" fmla="*/ 368 w 302"/>
                <a:gd name="T55" fmla="*/ 24630 h 333"/>
                <a:gd name="T56" fmla="*/ 514 w 302"/>
                <a:gd name="T57" fmla="*/ 25697 h 333"/>
                <a:gd name="T58" fmla="*/ 865 w 302"/>
                <a:gd name="T59" fmla="*/ 22306 h 333"/>
                <a:gd name="T60" fmla="*/ 873 w 302"/>
                <a:gd name="T61" fmla="*/ 18409 h 333"/>
                <a:gd name="T62" fmla="*/ 1162 w 302"/>
                <a:gd name="T63" fmla="*/ 14222 h 333"/>
                <a:gd name="T64" fmla="*/ 1267 w 302"/>
                <a:gd name="T65" fmla="*/ 10608 h 333"/>
                <a:gd name="T66" fmla="*/ 1326 w 302"/>
                <a:gd name="T67" fmla="*/ 6561 h 333"/>
                <a:gd name="T68" fmla="*/ 1342 w 302"/>
                <a:gd name="T69" fmla="*/ 2445 h 333"/>
                <a:gd name="T70" fmla="*/ 1715 w 302"/>
                <a:gd name="T71" fmla="*/ 1558 h 333"/>
                <a:gd name="T72" fmla="*/ 2144 w 302"/>
                <a:gd name="T73" fmla="*/ 2972 h 333"/>
                <a:gd name="T74" fmla="*/ 2329 w 302"/>
                <a:gd name="T75" fmla="*/ 1558 h 333"/>
                <a:gd name="T76" fmla="*/ 2686 w 302"/>
                <a:gd name="T77" fmla="*/ 1013 h 333"/>
                <a:gd name="T78" fmla="*/ 2930 w 302"/>
                <a:gd name="T79" fmla="*/ 2 h 333"/>
                <a:gd name="T80" fmla="*/ 3209 w 302"/>
                <a:gd name="T81" fmla="*/ 531 h 333"/>
                <a:gd name="T82" fmla="*/ 3445 w 302"/>
                <a:gd name="T83" fmla="*/ 2236 h 333"/>
                <a:gd name="T84" fmla="*/ 3623 w 302"/>
                <a:gd name="T85" fmla="*/ 1558 h 333"/>
                <a:gd name="T86" fmla="*/ 3927 w 302"/>
                <a:gd name="T87" fmla="*/ 4663 h 333"/>
                <a:gd name="T88" fmla="*/ 4020 w 302"/>
                <a:gd name="T89" fmla="*/ 7967 h 333"/>
                <a:gd name="T90" fmla="*/ 3739 w 302"/>
                <a:gd name="T91" fmla="*/ 11364 h 333"/>
                <a:gd name="T92" fmla="*/ 3682 w 302"/>
                <a:gd name="T93" fmla="*/ 16969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02"/>
                <a:gd name="T142" fmla="*/ 0 h 333"/>
                <a:gd name="T143" fmla="*/ 302 w 302"/>
                <a:gd name="T144" fmla="*/ 333 h 3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round/>
              <a:headEnd/>
              <a:tailEnd/>
            </a:ln>
          </p:spPr>
          <p:txBody>
            <a:bodyPr/>
            <a:lstStyle/>
            <a:p>
              <a:endParaRPr lang="en-US"/>
            </a:p>
          </p:txBody>
        </p:sp>
        <p:sp>
          <p:nvSpPr>
            <p:cNvPr id="38156" name="Freeform 266"/>
            <p:cNvSpPr>
              <a:spLocks/>
            </p:cNvSpPr>
            <p:nvPr/>
          </p:nvSpPr>
          <p:spPr bwMode="auto">
            <a:xfrm>
              <a:off x="2898" y="2830"/>
              <a:ext cx="207" cy="216"/>
            </a:xfrm>
            <a:custGeom>
              <a:avLst/>
              <a:gdLst>
                <a:gd name="T0" fmla="*/ 440 w 185"/>
                <a:gd name="T1" fmla="*/ 10731 h 175"/>
                <a:gd name="T2" fmla="*/ 239 w 185"/>
                <a:gd name="T3" fmla="*/ 10731 h 175"/>
                <a:gd name="T4" fmla="*/ 2 w 185"/>
                <a:gd name="T5" fmla="*/ 10731 h 175"/>
                <a:gd name="T6" fmla="*/ 2 w 185"/>
                <a:gd name="T7" fmla="*/ 12538 h 175"/>
                <a:gd name="T8" fmla="*/ 2 w 185"/>
                <a:gd name="T9" fmla="*/ 14254 h 175"/>
                <a:gd name="T10" fmla="*/ 0 w 185"/>
                <a:gd name="T11" fmla="*/ 16077 h 175"/>
                <a:gd name="T12" fmla="*/ 0 w 185"/>
                <a:gd name="T13" fmla="*/ 17979 h 175"/>
                <a:gd name="T14" fmla="*/ 153 w 185"/>
                <a:gd name="T15" fmla="*/ 19834 h 175"/>
                <a:gd name="T16" fmla="*/ 267 w 185"/>
                <a:gd name="T17" fmla="*/ 21199 h 175"/>
                <a:gd name="T18" fmla="*/ 440 w 185"/>
                <a:gd name="T19" fmla="*/ 20953 h 175"/>
                <a:gd name="T20" fmla="*/ 659 w 185"/>
                <a:gd name="T21" fmla="*/ 21557 h 175"/>
                <a:gd name="T22" fmla="*/ 975 w 185"/>
                <a:gd name="T23" fmla="*/ 22191 h 175"/>
                <a:gd name="T24" fmla="*/ 1161 w 185"/>
                <a:gd name="T25" fmla="*/ 20641 h 175"/>
                <a:gd name="T26" fmla="*/ 1368 w 185"/>
                <a:gd name="T27" fmla="*/ 18851 h 175"/>
                <a:gd name="T28" fmla="*/ 1447 w 185"/>
                <a:gd name="T29" fmla="*/ 17594 h 175"/>
                <a:gd name="T30" fmla="*/ 1590 w 185"/>
                <a:gd name="T31" fmla="*/ 16976 h 175"/>
                <a:gd name="T32" fmla="*/ 1770 w 185"/>
                <a:gd name="T33" fmla="*/ 16723 h 175"/>
                <a:gd name="T34" fmla="*/ 1696 w 185"/>
                <a:gd name="T35" fmla="*/ 15615 h 175"/>
                <a:gd name="T36" fmla="*/ 1860 w 185"/>
                <a:gd name="T37" fmla="*/ 14955 h 175"/>
                <a:gd name="T38" fmla="*/ 1991 w 185"/>
                <a:gd name="T39" fmla="*/ 14254 h 175"/>
                <a:gd name="T40" fmla="*/ 2147 w 185"/>
                <a:gd name="T41" fmla="*/ 13572 h 175"/>
                <a:gd name="T42" fmla="*/ 2321 w 185"/>
                <a:gd name="T43" fmla="*/ 13146 h 175"/>
                <a:gd name="T44" fmla="*/ 2224 w 185"/>
                <a:gd name="T45" fmla="*/ 12335 h 175"/>
                <a:gd name="T46" fmla="*/ 2344 w 185"/>
                <a:gd name="T47" fmla="*/ 9816 h 175"/>
                <a:gd name="T48" fmla="*/ 2394 w 185"/>
                <a:gd name="T49" fmla="*/ 9242 h 175"/>
                <a:gd name="T50" fmla="*/ 2394 w 185"/>
                <a:gd name="T51" fmla="*/ 7746 h 175"/>
                <a:gd name="T52" fmla="*/ 2402 w 185"/>
                <a:gd name="T53" fmla="*/ 5707 h 175"/>
                <a:gd name="T54" fmla="*/ 2463 w 185"/>
                <a:gd name="T55" fmla="*/ 4940 h 175"/>
                <a:gd name="T56" fmla="*/ 2321 w 185"/>
                <a:gd name="T57" fmla="*/ 3226 h 175"/>
                <a:gd name="T58" fmla="*/ 2321 w 185"/>
                <a:gd name="T59" fmla="*/ 2614 h 175"/>
                <a:gd name="T60" fmla="*/ 2110 w 185"/>
                <a:gd name="T61" fmla="*/ 1390 h 175"/>
                <a:gd name="T62" fmla="*/ 1886 w 185"/>
                <a:gd name="T63" fmla="*/ 2 h 175"/>
                <a:gd name="T64" fmla="*/ 1860 w 185"/>
                <a:gd name="T65" fmla="*/ 0 h 175"/>
                <a:gd name="T66" fmla="*/ 1662 w 185"/>
                <a:gd name="T67" fmla="*/ 2 h 175"/>
                <a:gd name="T68" fmla="*/ 1516 w 185"/>
                <a:gd name="T69" fmla="*/ 485 h 175"/>
                <a:gd name="T70" fmla="*/ 1368 w 185"/>
                <a:gd name="T71" fmla="*/ 2328 h 175"/>
                <a:gd name="T72" fmla="*/ 1419 w 185"/>
                <a:gd name="T73" fmla="*/ 4377 h 175"/>
                <a:gd name="T74" fmla="*/ 1368 w 185"/>
                <a:gd name="T75" fmla="*/ 6097 h 175"/>
                <a:gd name="T76" fmla="*/ 1368 w 185"/>
                <a:gd name="T77" fmla="*/ 7953 h 175"/>
                <a:gd name="T78" fmla="*/ 1580 w 185"/>
                <a:gd name="T79" fmla="*/ 9561 h 175"/>
                <a:gd name="T80" fmla="*/ 1662 w 185"/>
                <a:gd name="T81" fmla="*/ 9111 h 175"/>
                <a:gd name="T82" fmla="*/ 1590 w 185"/>
                <a:gd name="T83" fmla="*/ 11728 h 175"/>
                <a:gd name="T84" fmla="*/ 1531 w 185"/>
                <a:gd name="T85" fmla="*/ 11728 h 175"/>
                <a:gd name="T86" fmla="*/ 1481 w 185"/>
                <a:gd name="T87" fmla="*/ 11728 h 175"/>
                <a:gd name="T88" fmla="*/ 1293 w 185"/>
                <a:gd name="T89" fmla="*/ 9561 h 175"/>
                <a:gd name="T90" fmla="*/ 1161 w 185"/>
                <a:gd name="T91" fmla="*/ 8629 h 175"/>
                <a:gd name="T92" fmla="*/ 1082 w 185"/>
                <a:gd name="T93" fmla="*/ 7746 h 175"/>
                <a:gd name="T94" fmla="*/ 1010 w 185"/>
                <a:gd name="T95" fmla="*/ 8629 h 175"/>
                <a:gd name="T96" fmla="*/ 707 w 185"/>
                <a:gd name="T97" fmla="*/ 7488 h 175"/>
                <a:gd name="T98" fmla="*/ 695 w 185"/>
                <a:gd name="T99" fmla="*/ 6924 h 175"/>
                <a:gd name="T100" fmla="*/ 505 w 185"/>
                <a:gd name="T101" fmla="*/ 7044 h 175"/>
                <a:gd name="T102" fmla="*/ 440 w 185"/>
                <a:gd name="T103" fmla="*/ 5995 h 175"/>
                <a:gd name="T104" fmla="*/ 440 w 185"/>
                <a:gd name="T105" fmla="*/ 8304 h 175"/>
                <a:gd name="T106" fmla="*/ 440 w 185"/>
                <a:gd name="T107" fmla="*/ 10731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5"/>
                <a:gd name="T163" fmla="*/ 0 h 175"/>
                <a:gd name="T164" fmla="*/ 185 w 185"/>
                <a:gd name="T165" fmla="*/ 175 h 17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round/>
              <a:headEnd/>
              <a:tailEnd/>
            </a:ln>
          </p:spPr>
          <p:txBody>
            <a:bodyPr/>
            <a:lstStyle/>
            <a:p>
              <a:endParaRPr lang="en-US"/>
            </a:p>
          </p:txBody>
        </p:sp>
        <p:sp>
          <p:nvSpPr>
            <p:cNvPr id="38157" name="Freeform 267"/>
            <p:cNvSpPr>
              <a:spLocks/>
            </p:cNvSpPr>
            <p:nvPr/>
          </p:nvSpPr>
          <p:spPr bwMode="auto">
            <a:xfrm>
              <a:off x="2955" y="2993"/>
              <a:ext cx="134" cy="150"/>
            </a:xfrm>
            <a:custGeom>
              <a:avLst/>
              <a:gdLst>
                <a:gd name="T0" fmla="*/ 760 w 120"/>
                <a:gd name="T1" fmla="*/ 16310 h 121"/>
                <a:gd name="T2" fmla="*/ 683 w 120"/>
                <a:gd name="T3" fmla="*/ 15945 h 121"/>
                <a:gd name="T4" fmla="*/ 537 w 120"/>
                <a:gd name="T5" fmla="*/ 14778 h 121"/>
                <a:gd name="T6" fmla="*/ 442 w 120"/>
                <a:gd name="T7" fmla="*/ 12862 h 121"/>
                <a:gd name="T8" fmla="*/ 413 w 120"/>
                <a:gd name="T9" fmla="*/ 11838 h 121"/>
                <a:gd name="T10" fmla="*/ 396 w 120"/>
                <a:gd name="T11" fmla="*/ 11655 h 121"/>
                <a:gd name="T12" fmla="*/ 236 w 120"/>
                <a:gd name="T13" fmla="*/ 10157 h 121"/>
                <a:gd name="T14" fmla="*/ 108 w 120"/>
                <a:gd name="T15" fmla="*/ 7983 h 121"/>
                <a:gd name="T16" fmla="*/ 0 w 120"/>
                <a:gd name="T17" fmla="*/ 5257 h 121"/>
                <a:gd name="T18" fmla="*/ 295 w 120"/>
                <a:gd name="T19" fmla="*/ 5996 h 121"/>
                <a:gd name="T20" fmla="*/ 481 w 120"/>
                <a:gd name="T21" fmla="*/ 4241 h 121"/>
                <a:gd name="T22" fmla="*/ 683 w 120"/>
                <a:gd name="T23" fmla="*/ 2391 h 121"/>
                <a:gd name="T24" fmla="*/ 760 w 120"/>
                <a:gd name="T25" fmla="*/ 1012 h 121"/>
                <a:gd name="T26" fmla="*/ 894 w 120"/>
                <a:gd name="T27" fmla="*/ 2 h 121"/>
                <a:gd name="T28" fmla="*/ 1059 w 120"/>
                <a:gd name="T29" fmla="*/ 0 h 121"/>
                <a:gd name="T30" fmla="*/ 1059 w 120"/>
                <a:gd name="T31" fmla="*/ 1012 h 121"/>
                <a:gd name="T32" fmla="*/ 1135 w 120"/>
                <a:gd name="T33" fmla="*/ 1012 h 121"/>
                <a:gd name="T34" fmla="*/ 1321 w 120"/>
                <a:gd name="T35" fmla="*/ 1929 h 121"/>
                <a:gd name="T36" fmla="*/ 1532 w 120"/>
                <a:gd name="T37" fmla="*/ 2727 h 121"/>
                <a:gd name="T38" fmla="*/ 1532 w 120"/>
                <a:gd name="T39" fmla="*/ 5996 h 121"/>
                <a:gd name="T40" fmla="*/ 1490 w 120"/>
                <a:gd name="T41" fmla="*/ 7983 h 121"/>
                <a:gd name="T42" fmla="*/ 1490 w 120"/>
                <a:gd name="T43" fmla="*/ 10157 h 121"/>
                <a:gd name="T44" fmla="*/ 1415 w 120"/>
                <a:gd name="T45" fmla="*/ 12268 h 121"/>
                <a:gd name="T46" fmla="*/ 1396 w 120"/>
                <a:gd name="T47" fmla="*/ 14160 h 121"/>
                <a:gd name="T48" fmla="*/ 1250 w 120"/>
                <a:gd name="T49" fmla="*/ 15599 h 121"/>
                <a:gd name="T50" fmla="*/ 1135 w 120"/>
                <a:gd name="T51" fmla="*/ 16971 h 121"/>
                <a:gd name="T52" fmla="*/ 951 w 120"/>
                <a:gd name="T53" fmla="*/ 16532 h 121"/>
                <a:gd name="T54" fmla="*/ 768 w 120"/>
                <a:gd name="T55" fmla="*/ 16532 h 121"/>
                <a:gd name="T56" fmla="*/ 760 w 120"/>
                <a:gd name="T57" fmla="*/ 16310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0"/>
                <a:gd name="T88" fmla="*/ 0 h 121"/>
                <a:gd name="T89" fmla="*/ 120 w 120"/>
                <a:gd name="T90" fmla="*/ 121 h 1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round/>
              <a:headEnd/>
              <a:tailEnd/>
            </a:ln>
          </p:spPr>
          <p:txBody>
            <a:bodyPr/>
            <a:lstStyle/>
            <a:p>
              <a:endParaRPr lang="en-US"/>
            </a:p>
          </p:txBody>
        </p:sp>
        <p:sp>
          <p:nvSpPr>
            <p:cNvPr id="38158" name="Freeform 268"/>
            <p:cNvSpPr>
              <a:spLocks/>
            </p:cNvSpPr>
            <p:nvPr/>
          </p:nvSpPr>
          <p:spPr bwMode="auto">
            <a:xfrm>
              <a:off x="1540" y="3315"/>
              <a:ext cx="84" cy="105"/>
            </a:xfrm>
            <a:custGeom>
              <a:avLst/>
              <a:gdLst>
                <a:gd name="T0" fmla="*/ 747 w 76"/>
                <a:gd name="T1" fmla="*/ 5486 h 85"/>
                <a:gd name="T2" fmla="*/ 590 w 76"/>
                <a:gd name="T3" fmla="*/ 4007 h 85"/>
                <a:gd name="T4" fmla="*/ 437 w 76"/>
                <a:gd name="T5" fmla="*/ 2356 h 85"/>
                <a:gd name="T6" fmla="*/ 311 w 76"/>
                <a:gd name="T7" fmla="*/ 1792 h 85"/>
                <a:gd name="T8" fmla="*/ 292 w 76"/>
                <a:gd name="T9" fmla="*/ 1792 h 85"/>
                <a:gd name="T10" fmla="*/ 93 w 76"/>
                <a:gd name="T11" fmla="*/ 0 h 85"/>
                <a:gd name="T12" fmla="*/ 0 w 76"/>
                <a:gd name="T13" fmla="*/ 0 h 85"/>
                <a:gd name="T14" fmla="*/ 0 w 76"/>
                <a:gd name="T15" fmla="*/ 2 h 85"/>
                <a:gd name="T16" fmla="*/ 0 w 76"/>
                <a:gd name="T17" fmla="*/ 2735 h 85"/>
                <a:gd name="T18" fmla="*/ 0 w 76"/>
                <a:gd name="T19" fmla="*/ 5156 h 85"/>
                <a:gd name="T20" fmla="*/ 0 w 76"/>
                <a:gd name="T21" fmla="*/ 5486 h 85"/>
                <a:gd name="T22" fmla="*/ 0 w 76"/>
                <a:gd name="T23" fmla="*/ 7282 h 85"/>
                <a:gd name="T24" fmla="*/ 69 w 76"/>
                <a:gd name="T25" fmla="*/ 9221 h 85"/>
                <a:gd name="T26" fmla="*/ 264 w 76"/>
                <a:gd name="T27" fmla="*/ 10342 h 85"/>
                <a:gd name="T28" fmla="*/ 514 w 76"/>
                <a:gd name="T29" fmla="*/ 11042 h 85"/>
                <a:gd name="T30" fmla="*/ 629 w 76"/>
                <a:gd name="T31" fmla="*/ 10086 h 85"/>
                <a:gd name="T32" fmla="*/ 766 w 76"/>
                <a:gd name="T33" fmla="*/ 8221 h 85"/>
                <a:gd name="T34" fmla="*/ 695 w 76"/>
                <a:gd name="T35" fmla="*/ 6483 h 85"/>
                <a:gd name="T36" fmla="*/ 747 w 76"/>
                <a:gd name="T37" fmla="*/ 5486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85"/>
                <a:gd name="T59" fmla="*/ 76 w 76"/>
                <a:gd name="T60" fmla="*/ 85 h 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round/>
              <a:headEnd/>
              <a:tailEnd/>
            </a:ln>
          </p:spPr>
          <p:txBody>
            <a:bodyPr/>
            <a:lstStyle/>
            <a:p>
              <a:endParaRPr lang="en-US"/>
            </a:p>
          </p:txBody>
        </p:sp>
        <p:sp>
          <p:nvSpPr>
            <p:cNvPr id="38159" name="Freeform 269"/>
            <p:cNvSpPr>
              <a:spLocks/>
            </p:cNvSpPr>
            <p:nvPr/>
          </p:nvSpPr>
          <p:spPr bwMode="auto">
            <a:xfrm>
              <a:off x="1329" y="3128"/>
              <a:ext cx="269" cy="670"/>
            </a:xfrm>
            <a:custGeom>
              <a:avLst/>
              <a:gdLst>
                <a:gd name="T0" fmla="*/ 1709 w 241"/>
                <a:gd name="T1" fmla="*/ 46879 h 541"/>
                <a:gd name="T2" fmla="*/ 1626 w 241"/>
                <a:gd name="T3" fmla="*/ 49826 h 541"/>
                <a:gd name="T4" fmla="*/ 1761 w 241"/>
                <a:gd name="T5" fmla="*/ 50074 h 541"/>
                <a:gd name="T6" fmla="*/ 1854 w 241"/>
                <a:gd name="T7" fmla="*/ 51476 h 541"/>
                <a:gd name="T8" fmla="*/ 1647 w 241"/>
                <a:gd name="T9" fmla="*/ 51007 h 541"/>
                <a:gd name="T10" fmla="*/ 1647 w 241"/>
                <a:gd name="T11" fmla="*/ 53600 h 541"/>
                <a:gd name="T12" fmla="*/ 1647 w 241"/>
                <a:gd name="T13" fmla="*/ 56512 h 541"/>
                <a:gd name="T14" fmla="*/ 1448 w 241"/>
                <a:gd name="T15" fmla="*/ 60223 h 541"/>
                <a:gd name="T16" fmla="*/ 1838 w 241"/>
                <a:gd name="T17" fmla="*/ 62459 h 541"/>
                <a:gd name="T18" fmla="*/ 1838 w 241"/>
                <a:gd name="T19" fmla="*/ 63750 h 541"/>
                <a:gd name="T20" fmla="*/ 1647 w 241"/>
                <a:gd name="T21" fmla="*/ 66921 h 541"/>
                <a:gd name="T22" fmla="*/ 1548 w 241"/>
                <a:gd name="T23" fmla="*/ 68229 h 541"/>
                <a:gd name="T24" fmla="*/ 1567 w 241"/>
                <a:gd name="T25" fmla="*/ 69299 h 541"/>
                <a:gd name="T26" fmla="*/ 1531 w 241"/>
                <a:gd name="T27" fmla="*/ 70930 h 541"/>
                <a:gd name="T28" fmla="*/ 1548 w 241"/>
                <a:gd name="T29" fmla="*/ 72283 h 541"/>
                <a:gd name="T30" fmla="*/ 1761 w 241"/>
                <a:gd name="T31" fmla="*/ 74081 h 541"/>
                <a:gd name="T32" fmla="*/ 1127 w 241"/>
                <a:gd name="T33" fmla="*/ 72827 h 541"/>
                <a:gd name="T34" fmla="*/ 905 w 241"/>
                <a:gd name="T35" fmla="*/ 70096 h 541"/>
                <a:gd name="T36" fmla="*/ 651 w 241"/>
                <a:gd name="T37" fmla="*/ 66921 h 541"/>
                <a:gd name="T38" fmla="*/ 749 w 241"/>
                <a:gd name="T39" fmla="*/ 62127 h 541"/>
                <a:gd name="T40" fmla="*/ 682 w 241"/>
                <a:gd name="T41" fmla="*/ 57881 h 541"/>
                <a:gd name="T42" fmla="*/ 569 w 241"/>
                <a:gd name="T43" fmla="*/ 56166 h 541"/>
                <a:gd name="T44" fmla="*/ 547 w 241"/>
                <a:gd name="T45" fmla="*/ 54580 h 541"/>
                <a:gd name="T46" fmla="*/ 354 w 241"/>
                <a:gd name="T47" fmla="*/ 50691 h 541"/>
                <a:gd name="T48" fmla="*/ 263 w 241"/>
                <a:gd name="T49" fmla="*/ 45549 h 541"/>
                <a:gd name="T50" fmla="*/ 296 w 241"/>
                <a:gd name="T51" fmla="*/ 41777 h 541"/>
                <a:gd name="T52" fmla="*/ 211 w 241"/>
                <a:gd name="T53" fmla="*/ 38267 h 541"/>
                <a:gd name="T54" fmla="*/ 236 w 241"/>
                <a:gd name="T55" fmla="*/ 34665 h 541"/>
                <a:gd name="T56" fmla="*/ 236 w 241"/>
                <a:gd name="T57" fmla="*/ 29698 h 541"/>
                <a:gd name="T58" fmla="*/ 87 w 241"/>
                <a:gd name="T59" fmla="*/ 26232 h 541"/>
                <a:gd name="T60" fmla="*/ 0 w 241"/>
                <a:gd name="T61" fmla="*/ 22602 h 541"/>
                <a:gd name="T62" fmla="*/ 2 w 241"/>
                <a:gd name="T63" fmla="*/ 19428 h 541"/>
                <a:gd name="T64" fmla="*/ 87 w 241"/>
                <a:gd name="T65" fmla="*/ 15408 h 541"/>
                <a:gd name="T66" fmla="*/ 236 w 241"/>
                <a:gd name="T67" fmla="*/ 12625 h 541"/>
                <a:gd name="T68" fmla="*/ 151 w 241"/>
                <a:gd name="T69" fmla="*/ 7853 h 541"/>
                <a:gd name="T70" fmla="*/ 354 w 241"/>
                <a:gd name="T71" fmla="*/ 5523 h 541"/>
                <a:gd name="T72" fmla="*/ 354 w 241"/>
                <a:gd name="T73" fmla="*/ 2908 h 541"/>
                <a:gd name="T74" fmla="*/ 547 w 241"/>
                <a:gd name="T75" fmla="*/ 651 h 541"/>
                <a:gd name="T76" fmla="*/ 855 w 241"/>
                <a:gd name="T77" fmla="*/ 2191 h 541"/>
                <a:gd name="T78" fmla="*/ 1160 w 241"/>
                <a:gd name="T79" fmla="*/ 651 h 541"/>
                <a:gd name="T80" fmla="*/ 1391 w 241"/>
                <a:gd name="T81" fmla="*/ 3115 h 541"/>
                <a:gd name="T82" fmla="*/ 1749 w 241"/>
                <a:gd name="T83" fmla="*/ 6096 h 541"/>
                <a:gd name="T84" fmla="*/ 2069 w 241"/>
                <a:gd name="T85" fmla="*/ 7981 h 541"/>
                <a:gd name="T86" fmla="*/ 2162 w 241"/>
                <a:gd name="T87" fmla="*/ 11449 h 541"/>
                <a:gd name="T88" fmla="*/ 2342 w 241"/>
                <a:gd name="T89" fmla="*/ 13851 h 541"/>
                <a:gd name="T90" fmla="*/ 2693 w 241"/>
                <a:gd name="T91" fmla="*/ 13585 h 541"/>
                <a:gd name="T92" fmla="*/ 2817 w 241"/>
                <a:gd name="T93" fmla="*/ 9262 h 541"/>
                <a:gd name="T94" fmla="*/ 3011 w 241"/>
                <a:gd name="T95" fmla="*/ 12625 h 541"/>
                <a:gd name="T96" fmla="*/ 2779 w 241"/>
                <a:gd name="T97" fmla="*/ 14917 h 541"/>
                <a:gd name="T98" fmla="*/ 2577 w 241"/>
                <a:gd name="T99" fmla="*/ 17759 h 541"/>
                <a:gd name="T100" fmla="*/ 2377 w 241"/>
                <a:gd name="T101" fmla="*/ 20672 h 541"/>
                <a:gd name="T102" fmla="*/ 2377 w 241"/>
                <a:gd name="T103" fmla="*/ 23592 h 541"/>
                <a:gd name="T104" fmla="*/ 2377 w 241"/>
                <a:gd name="T105" fmla="*/ 27775 h 541"/>
                <a:gd name="T106" fmla="*/ 2432 w 241"/>
                <a:gd name="T107" fmla="*/ 31500 h 541"/>
                <a:gd name="T108" fmla="*/ 2693 w 241"/>
                <a:gd name="T109" fmla="*/ 35100 h 541"/>
                <a:gd name="T110" fmla="*/ 2767 w 241"/>
                <a:gd name="T111" fmla="*/ 38450 h 541"/>
                <a:gd name="T112" fmla="*/ 2509 w 241"/>
                <a:gd name="T113" fmla="*/ 41152 h 541"/>
                <a:gd name="T114" fmla="*/ 2187 w 241"/>
                <a:gd name="T115" fmla="*/ 41777 h 541"/>
                <a:gd name="T116" fmla="*/ 1908 w 241"/>
                <a:gd name="T117" fmla="*/ 41976 h 541"/>
                <a:gd name="T118" fmla="*/ 1966 w 241"/>
                <a:gd name="T119" fmla="*/ 45906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1"/>
                <a:gd name="T181" fmla="*/ 0 h 541"/>
                <a:gd name="T182" fmla="*/ 241 w 241"/>
                <a:gd name="T183" fmla="*/ 541 h 5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round/>
              <a:headEnd/>
              <a:tailEnd/>
            </a:ln>
          </p:spPr>
          <p:txBody>
            <a:bodyPr/>
            <a:lstStyle/>
            <a:p>
              <a:endParaRPr lang="en-US"/>
            </a:p>
          </p:txBody>
        </p:sp>
        <p:sp>
          <p:nvSpPr>
            <p:cNvPr id="38160" name="Freeform 270"/>
            <p:cNvSpPr>
              <a:spLocks/>
            </p:cNvSpPr>
            <p:nvPr/>
          </p:nvSpPr>
          <p:spPr bwMode="auto">
            <a:xfrm>
              <a:off x="1294" y="3034"/>
              <a:ext cx="194" cy="796"/>
            </a:xfrm>
            <a:custGeom>
              <a:avLst/>
              <a:gdLst>
                <a:gd name="T0" fmla="*/ 239 w 173"/>
                <a:gd name="T1" fmla="*/ 34627 h 643"/>
                <a:gd name="T2" fmla="*/ 268 w 173"/>
                <a:gd name="T3" fmla="*/ 40497 h 643"/>
                <a:gd name="T4" fmla="*/ 195 w 173"/>
                <a:gd name="T5" fmla="*/ 46825 h 643"/>
                <a:gd name="T6" fmla="*/ 310 w 173"/>
                <a:gd name="T7" fmla="*/ 51929 h 643"/>
                <a:gd name="T8" fmla="*/ 458 w 173"/>
                <a:gd name="T9" fmla="*/ 58257 h 643"/>
                <a:gd name="T10" fmla="*/ 626 w 173"/>
                <a:gd name="T11" fmla="*/ 58257 h 643"/>
                <a:gd name="T12" fmla="*/ 724 w 173"/>
                <a:gd name="T13" fmla="*/ 59884 h 643"/>
                <a:gd name="T14" fmla="*/ 724 w 173"/>
                <a:gd name="T15" fmla="*/ 61864 h 643"/>
                <a:gd name="T16" fmla="*/ 869 w 173"/>
                <a:gd name="T17" fmla="*/ 65432 h 643"/>
                <a:gd name="T18" fmla="*/ 820 w 173"/>
                <a:gd name="T19" fmla="*/ 67254 h 643"/>
                <a:gd name="T20" fmla="*/ 820 w 173"/>
                <a:gd name="T21" fmla="*/ 69399 h 643"/>
                <a:gd name="T22" fmla="*/ 775 w 173"/>
                <a:gd name="T23" fmla="*/ 69564 h 643"/>
                <a:gd name="T24" fmla="*/ 673 w 173"/>
                <a:gd name="T25" fmla="*/ 68522 h 643"/>
                <a:gd name="T26" fmla="*/ 535 w 173"/>
                <a:gd name="T27" fmla="*/ 70562 h 643"/>
                <a:gd name="T28" fmla="*/ 869 w 173"/>
                <a:gd name="T29" fmla="*/ 71820 h 643"/>
                <a:gd name="T30" fmla="*/ 775 w 173"/>
                <a:gd name="T31" fmla="*/ 72785 h 643"/>
                <a:gd name="T32" fmla="*/ 1032 w 173"/>
                <a:gd name="T33" fmla="*/ 73513 h 643"/>
                <a:gd name="T34" fmla="*/ 820 w 173"/>
                <a:gd name="T35" fmla="*/ 73663 h 643"/>
                <a:gd name="T36" fmla="*/ 1032 w 173"/>
                <a:gd name="T37" fmla="*/ 77443 h 643"/>
                <a:gd name="T38" fmla="*/ 1157 w 173"/>
                <a:gd name="T39" fmla="*/ 79167 h 643"/>
                <a:gd name="T40" fmla="*/ 1339 w 173"/>
                <a:gd name="T41" fmla="*/ 81490 h 643"/>
                <a:gd name="T42" fmla="*/ 1429 w 173"/>
                <a:gd name="T43" fmla="*/ 82498 h 643"/>
                <a:gd name="T44" fmla="*/ 1526 w 173"/>
                <a:gd name="T45" fmla="*/ 84506 h 643"/>
                <a:gd name="T46" fmla="*/ 1638 w 173"/>
                <a:gd name="T47" fmla="*/ 85583 h 643"/>
                <a:gd name="T48" fmla="*/ 2050 w 173"/>
                <a:gd name="T49" fmla="*/ 84362 h 643"/>
                <a:gd name="T50" fmla="*/ 2076 w 173"/>
                <a:gd name="T51" fmla="*/ 82952 h 643"/>
                <a:gd name="T52" fmla="*/ 1454 w 173"/>
                <a:gd name="T53" fmla="*/ 79812 h 643"/>
                <a:gd name="T54" fmla="*/ 1285 w 173"/>
                <a:gd name="T55" fmla="*/ 75021 h 643"/>
                <a:gd name="T56" fmla="*/ 1194 w 173"/>
                <a:gd name="T57" fmla="*/ 67646 h 643"/>
                <a:gd name="T58" fmla="*/ 1194 w 173"/>
                <a:gd name="T59" fmla="*/ 65432 h 643"/>
                <a:gd name="T60" fmla="*/ 820 w 173"/>
                <a:gd name="T61" fmla="*/ 60601 h 643"/>
                <a:gd name="T62" fmla="*/ 702 w 173"/>
                <a:gd name="T63" fmla="*/ 52896 h 643"/>
                <a:gd name="T64" fmla="*/ 673 w 173"/>
                <a:gd name="T65" fmla="*/ 47999 h 643"/>
                <a:gd name="T66" fmla="*/ 673 w 173"/>
                <a:gd name="T67" fmla="*/ 42908 h 643"/>
                <a:gd name="T68" fmla="*/ 535 w 173"/>
                <a:gd name="T69" fmla="*/ 36276 h 643"/>
                <a:gd name="T70" fmla="*/ 498 w 173"/>
                <a:gd name="T71" fmla="*/ 30966 h 643"/>
                <a:gd name="T72" fmla="*/ 535 w 173"/>
                <a:gd name="T73" fmla="*/ 25635 h 643"/>
                <a:gd name="T74" fmla="*/ 626 w 173"/>
                <a:gd name="T75" fmla="*/ 21576 h 643"/>
                <a:gd name="T76" fmla="*/ 820 w 173"/>
                <a:gd name="T77" fmla="*/ 15697 h 643"/>
                <a:gd name="T78" fmla="*/ 673 w 173"/>
                <a:gd name="T79" fmla="*/ 12534 h 643"/>
                <a:gd name="T80" fmla="*/ 408 w 173"/>
                <a:gd name="T81" fmla="*/ 6062 h 643"/>
                <a:gd name="T82" fmla="*/ 239 w 173"/>
                <a:gd name="T83" fmla="*/ 1410 h 643"/>
                <a:gd name="T84" fmla="*/ 3 w 173"/>
                <a:gd name="T85" fmla="*/ 1893 h 643"/>
                <a:gd name="T86" fmla="*/ 95 w 173"/>
                <a:gd name="T87" fmla="*/ 8433 h 643"/>
                <a:gd name="T88" fmla="*/ 95 w 173"/>
                <a:gd name="T89" fmla="*/ 14758 h 643"/>
                <a:gd name="T90" fmla="*/ 135 w 173"/>
                <a:gd name="T91" fmla="*/ 23778 h 643"/>
                <a:gd name="T92" fmla="*/ 169 w 173"/>
                <a:gd name="T93" fmla="*/ 30966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3"/>
                <a:gd name="T142" fmla="*/ 0 h 643"/>
                <a:gd name="T143" fmla="*/ 173 w 173"/>
                <a:gd name="T144" fmla="*/ 643 h 6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round/>
              <a:headEnd/>
              <a:tailEnd/>
            </a:ln>
          </p:spPr>
          <p:txBody>
            <a:bodyPr/>
            <a:lstStyle/>
            <a:p>
              <a:endParaRPr lang="en-US"/>
            </a:p>
          </p:txBody>
        </p:sp>
        <p:sp>
          <p:nvSpPr>
            <p:cNvPr id="38161" name="Freeform 271"/>
            <p:cNvSpPr>
              <a:spLocks/>
            </p:cNvSpPr>
            <p:nvPr/>
          </p:nvSpPr>
          <p:spPr bwMode="auto">
            <a:xfrm>
              <a:off x="1327" y="3572"/>
              <a:ext cx="12" cy="33"/>
            </a:xfrm>
            <a:custGeom>
              <a:avLst/>
              <a:gdLst>
                <a:gd name="T0" fmla="*/ 4 w 11"/>
                <a:gd name="T1" fmla="*/ 0 h 26"/>
                <a:gd name="T2" fmla="*/ 0 w 11"/>
                <a:gd name="T3" fmla="*/ 0 h 26"/>
                <a:gd name="T4" fmla="*/ 53 w 11"/>
                <a:gd name="T5" fmla="*/ 6205 h 26"/>
                <a:gd name="T6" fmla="*/ 63 w 11"/>
                <a:gd name="T7" fmla="*/ 5611 h 26"/>
                <a:gd name="T8" fmla="*/ 75 w 11"/>
                <a:gd name="T9" fmla="*/ 4421 h 26"/>
                <a:gd name="T10" fmla="*/ 63 w 11"/>
                <a:gd name="T11" fmla="*/ 1679 h 26"/>
                <a:gd name="T12" fmla="*/ 63 w 11"/>
                <a:gd name="T13" fmla="*/ 1679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26"/>
                <a:gd name="T26" fmla="*/ 11 w 1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round/>
              <a:headEnd/>
              <a:tailEnd/>
            </a:ln>
          </p:spPr>
          <p:txBody>
            <a:bodyPr/>
            <a:lstStyle/>
            <a:p>
              <a:endParaRPr lang="en-US"/>
            </a:p>
          </p:txBody>
        </p:sp>
        <p:sp>
          <p:nvSpPr>
            <p:cNvPr id="38162" name="Freeform 272"/>
            <p:cNvSpPr>
              <a:spLocks/>
            </p:cNvSpPr>
            <p:nvPr/>
          </p:nvSpPr>
          <p:spPr bwMode="auto">
            <a:xfrm>
              <a:off x="1357" y="3722"/>
              <a:ext cx="17" cy="26"/>
            </a:xfrm>
            <a:custGeom>
              <a:avLst/>
              <a:gdLst>
                <a:gd name="T0" fmla="*/ 625 w 14"/>
                <a:gd name="T1" fmla="*/ 0 h 21"/>
                <a:gd name="T2" fmla="*/ 0 w 14"/>
                <a:gd name="T3" fmla="*/ 1236 h 21"/>
                <a:gd name="T4" fmla="*/ 625 w 14"/>
                <a:gd name="T5" fmla="*/ 2677 h 21"/>
                <a:gd name="T6" fmla="*/ 1277 w 14"/>
                <a:gd name="T7" fmla="*/ 2903 h 21"/>
                <a:gd name="T8" fmla="*/ 1277 w 14"/>
                <a:gd name="T9" fmla="*/ 1894 h 21"/>
                <a:gd name="T10" fmla="*/ 625 w 14"/>
                <a:gd name="T11" fmla="*/ 0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round/>
              <a:headEnd/>
              <a:tailEnd/>
            </a:ln>
          </p:spPr>
          <p:txBody>
            <a:bodyPr/>
            <a:lstStyle/>
            <a:p>
              <a:endParaRPr lang="en-US"/>
            </a:p>
          </p:txBody>
        </p:sp>
        <p:sp>
          <p:nvSpPr>
            <p:cNvPr id="38163" name="Freeform 273"/>
            <p:cNvSpPr>
              <a:spLocks/>
            </p:cNvSpPr>
            <p:nvPr/>
          </p:nvSpPr>
          <p:spPr bwMode="auto">
            <a:xfrm>
              <a:off x="1091" y="2616"/>
              <a:ext cx="100" cy="143"/>
            </a:xfrm>
            <a:custGeom>
              <a:avLst/>
              <a:gdLst>
                <a:gd name="T0" fmla="*/ 0 w 90"/>
                <a:gd name="T1" fmla="*/ 5881 h 116"/>
                <a:gd name="T2" fmla="*/ 2 w 90"/>
                <a:gd name="T3" fmla="*/ 7842 h 116"/>
                <a:gd name="T4" fmla="*/ 0 w 90"/>
                <a:gd name="T5" fmla="*/ 8462 h 116"/>
                <a:gd name="T6" fmla="*/ 133 w 90"/>
                <a:gd name="T7" fmla="*/ 8721 h 116"/>
                <a:gd name="T8" fmla="*/ 164 w 90"/>
                <a:gd name="T9" fmla="*/ 8462 h 116"/>
                <a:gd name="T10" fmla="*/ 189 w 90"/>
                <a:gd name="T11" fmla="*/ 8721 h 116"/>
                <a:gd name="T12" fmla="*/ 189 w 90"/>
                <a:gd name="T13" fmla="*/ 10176 h 116"/>
                <a:gd name="T14" fmla="*/ 108 w 90"/>
                <a:gd name="T15" fmla="*/ 10751 h 116"/>
                <a:gd name="T16" fmla="*/ 108 w 90"/>
                <a:gd name="T17" fmla="*/ 11917 h 116"/>
                <a:gd name="T18" fmla="*/ 78 w 90"/>
                <a:gd name="T19" fmla="*/ 12803 h 116"/>
                <a:gd name="T20" fmla="*/ 133 w 90"/>
                <a:gd name="T21" fmla="*/ 12803 h 116"/>
                <a:gd name="T22" fmla="*/ 346 w 90"/>
                <a:gd name="T23" fmla="*/ 14290 h 116"/>
                <a:gd name="T24" fmla="*/ 396 w 90"/>
                <a:gd name="T25" fmla="*/ 13305 h 116"/>
                <a:gd name="T26" fmla="*/ 396 w 90"/>
                <a:gd name="T27" fmla="*/ 12545 h 116"/>
                <a:gd name="T28" fmla="*/ 440 w 90"/>
                <a:gd name="T29" fmla="*/ 11689 h 116"/>
                <a:gd name="T30" fmla="*/ 486 w 90"/>
                <a:gd name="T31" fmla="*/ 10176 h 116"/>
                <a:gd name="T32" fmla="*/ 486 w 90"/>
                <a:gd name="T33" fmla="*/ 10176 h 116"/>
                <a:gd name="T34" fmla="*/ 486 w 90"/>
                <a:gd name="T35" fmla="*/ 10751 h 116"/>
                <a:gd name="T36" fmla="*/ 527 w 90"/>
                <a:gd name="T37" fmla="*/ 10751 h 116"/>
                <a:gd name="T38" fmla="*/ 520 w 90"/>
                <a:gd name="T39" fmla="*/ 10176 h 116"/>
                <a:gd name="T40" fmla="*/ 578 w 90"/>
                <a:gd name="T41" fmla="*/ 9835 h 116"/>
                <a:gd name="T42" fmla="*/ 667 w 90"/>
                <a:gd name="T43" fmla="*/ 9403 h 116"/>
                <a:gd name="T44" fmla="*/ 841 w 90"/>
                <a:gd name="T45" fmla="*/ 7842 h 116"/>
                <a:gd name="T46" fmla="*/ 956 w 90"/>
                <a:gd name="T47" fmla="*/ 5544 h 116"/>
                <a:gd name="T48" fmla="*/ 1016 w 90"/>
                <a:gd name="T49" fmla="*/ 5544 h 116"/>
                <a:gd name="T50" fmla="*/ 929 w 90"/>
                <a:gd name="T51" fmla="*/ 3455 h 116"/>
                <a:gd name="T52" fmla="*/ 991 w 90"/>
                <a:gd name="T53" fmla="*/ 3455 h 116"/>
                <a:gd name="T54" fmla="*/ 803 w 90"/>
                <a:gd name="T55" fmla="*/ 2274 h 116"/>
                <a:gd name="T56" fmla="*/ 603 w 90"/>
                <a:gd name="T57" fmla="*/ 2274 h 116"/>
                <a:gd name="T58" fmla="*/ 520 w 90"/>
                <a:gd name="T59" fmla="*/ 1175 h 116"/>
                <a:gd name="T60" fmla="*/ 346 w 90"/>
                <a:gd name="T61" fmla="*/ 0 h 116"/>
                <a:gd name="T62" fmla="*/ 288 w 90"/>
                <a:gd name="T63" fmla="*/ 901 h 116"/>
                <a:gd name="T64" fmla="*/ 133 w 90"/>
                <a:gd name="T65" fmla="*/ 1689 h 116"/>
                <a:gd name="T66" fmla="*/ 78 w 90"/>
                <a:gd name="T67" fmla="*/ 3455 h 116"/>
                <a:gd name="T68" fmla="*/ 78 w 90"/>
                <a:gd name="T69" fmla="*/ 4406 h 116"/>
                <a:gd name="T70" fmla="*/ 0 w 90"/>
                <a:gd name="T71" fmla="*/ 5881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
                <a:gd name="T109" fmla="*/ 0 h 116"/>
                <a:gd name="T110" fmla="*/ 90 w 90"/>
                <a:gd name="T111" fmla="*/ 116 h 1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round/>
              <a:headEnd/>
              <a:tailEnd/>
            </a:ln>
          </p:spPr>
          <p:txBody>
            <a:bodyPr/>
            <a:lstStyle/>
            <a:p>
              <a:endParaRPr lang="en-US"/>
            </a:p>
          </p:txBody>
        </p:sp>
        <p:sp>
          <p:nvSpPr>
            <p:cNvPr id="38164" name="Freeform 274"/>
            <p:cNvSpPr>
              <a:spLocks/>
            </p:cNvSpPr>
            <p:nvPr/>
          </p:nvSpPr>
          <p:spPr bwMode="auto">
            <a:xfrm>
              <a:off x="903" y="2647"/>
              <a:ext cx="11" cy="22"/>
            </a:xfrm>
            <a:custGeom>
              <a:avLst/>
              <a:gdLst>
                <a:gd name="T0" fmla="*/ 0 w 10"/>
                <a:gd name="T1" fmla="*/ 0 h 17"/>
                <a:gd name="T2" fmla="*/ 63 w 10"/>
                <a:gd name="T3" fmla="*/ 3766 h 17"/>
                <a:gd name="T4" fmla="*/ 0 w 10"/>
                <a:gd name="T5" fmla="*/ 5195 h 17"/>
                <a:gd name="T6" fmla="*/ 84 w 10"/>
                <a:gd name="T7" fmla="*/ 6308 h 17"/>
                <a:gd name="T8" fmla="*/ 52 w 10"/>
                <a:gd name="T9" fmla="*/ 0 h 17"/>
                <a:gd name="T10" fmla="*/ 0 w 10"/>
                <a:gd name="T11" fmla="*/ 0 h 17"/>
                <a:gd name="T12" fmla="*/ 0 60000 65536"/>
                <a:gd name="T13" fmla="*/ 0 60000 65536"/>
                <a:gd name="T14" fmla="*/ 0 60000 65536"/>
                <a:gd name="T15" fmla="*/ 0 60000 65536"/>
                <a:gd name="T16" fmla="*/ 0 60000 65536"/>
                <a:gd name="T17" fmla="*/ 0 60000 65536"/>
                <a:gd name="T18" fmla="*/ 0 w 10"/>
                <a:gd name="T19" fmla="*/ 0 h 17"/>
                <a:gd name="T20" fmla="*/ 10 w 1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round/>
              <a:headEnd/>
              <a:tailEnd/>
            </a:ln>
          </p:spPr>
          <p:txBody>
            <a:bodyPr/>
            <a:lstStyle/>
            <a:p>
              <a:endParaRPr lang="en-US"/>
            </a:p>
          </p:txBody>
        </p:sp>
        <p:sp>
          <p:nvSpPr>
            <p:cNvPr id="38165" name="Freeform 275"/>
            <p:cNvSpPr>
              <a:spLocks/>
            </p:cNvSpPr>
            <p:nvPr/>
          </p:nvSpPr>
          <p:spPr bwMode="auto">
            <a:xfrm>
              <a:off x="1104" y="2709"/>
              <a:ext cx="5" cy="3"/>
            </a:xfrm>
            <a:custGeom>
              <a:avLst/>
              <a:gdLst>
                <a:gd name="T0" fmla="*/ 5 w 5"/>
                <a:gd name="T1" fmla="*/ 0 h 2"/>
                <a:gd name="T2" fmla="*/ 0 w 5"/>
                <a:gd name="T3" fmla="*/ 18359 h 2"/>
                <a:gd name="T4" fmla="*/ 0 w 5"/>
                <a:gd name="T5" fmla="*/ 0 h 2"/>
                <a:gd name="T6" fmla="*/ 5 w 5"/>
                <a:gd name="T7" fmla="*/ 0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0"/>
                  </a:moveTo>
                  <a:lnTo>
                    <a:pt x="0" y="2"/>
                  </a:lnTo>
                  <a:lnTo>
                    <a:pt x="0" y="0"/>
                  </a:lnTo>
                  <a:lnTo>
                    <a:pt x="5" y="0"/>
                  </a:lnTo>
                  <a:close/>
                </a:path>
              </a:pathLst>
            </a:custGeom>
            <a:solidFill>
              <a:srgbClr val="E1E1E1"/>
            </a:solidFill>
            <a:ln w="3175">
              <a:solidFill>
                <a:srgbClr val="000000"/>
              </a:solidFill>
              <a:round/>
              <a:headEnd/>
              <a:tailEnd/>
            </a:ln>
          </p:spPr>
          <p:txBody>
            <a:bodyPr/>
            <a:lstStyle/>
            <a:p>
              <a:endParaRPr lang="en-US"/>
            </a:p>
          </p:txBody>
        </p:sp>
        <p:sp>
          <p:nvSpPr>
            <p:cNvPr id="38166" name="Freeform 276"/>
            <p:cNvSpPr>
              <a:spLocks/>
            </p:cNvSpPr>
            <p:nvPr/>
          </p:nvSpPr>
          <p:spPr bwMode="auto">
            <a:xfrm>
              <a:off x="918" y="2660"/>
              <a:ext cx="8" cy="2"/>
            </a:xfrm>
            <a:custGeom>
              <a:avLst/>
              <a:gdLst>
                <a:gd name="T0" fmla="*/ 143 w 7"/>
                <a:gd name="T1" fmla="*/ 2 h 2"/>
                <a:gd name="T2" fmla="*/ 109 w 7"/>
                <a:gd name="T3" fmla="*/ 2 h 2"/>
                <a:gd name="T4" fmla="*/ 0 w 7"/>
                <a:gd name="T5" fmla="*/ 0 h 2"/>
                <a:gd name="T6" fmla="*/ 143 w 7"/>
                <a:gd name="T7" fmla="*/ 2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7" y="2"/>
                  </a:moveTo>
                  <a:lnTo>
                    <a:pt x="5" y="2"/>
                  </a:lnTo>
                  <a:lnTo>
                    <a:pt x="0" y="0"/>
                  </a:lnTo>
                  <a:lnTo>
                    <a:pt x="7" y="2"/>
                  </a:lnTo>
                  <a:close/>
                </a:path>
              </a:pathLst>
            </a:custGeom>
            <a:solidFill>
              <a:srgbClr val="E1E1E1"/>
            </a:solidFill>
            <a:ln w="3175">
              <a:solidFill>
                <a:srgbClr val="000000"/>
              </a:solidFill>
              <a:round/>
              <a:headEnd/>
              <a:tailEnd/>
            </a:ln>
          </p:spPr>
          <p:txBody>
            <a:bodyPr/>
            <a:lstStyle/>
            <a:p>
              <a:endParaRPr lang="en-US"/>
            </a:p>
          </p:txBody>
        </p:sp>
        <p:sp>
          <p:nvSpPr>
            <p:cNvPr id="38167" name="Freeform 277"/>
            <p:cNvSpPr>
              <a:spLocks/>
            </p:cNvSpPr>
            <p:nvPr/>
          </p:nvSpPr>
          <p:spPr bwMode="auto">
            <a:xfrm>
              <a:off x="1084" y="2647"/>
              <a:ext cx="230" cy="408"/>
            </a:xfrm>
            <a:custGeom>
              <a:avLst/>
              <a:gdLst>
                <a:gd name="T0" fmla="*/ 2507 w 206"/>
                <a:gd name="T1" fmla="*/ 36372 h 329"/>
                <a:gd name="T2" fmla="*/ 2536 w 206"/>
                <a:gd name="T3" fmla="*/ 40747 h 329"/>
                <a:gd name="T4" fmla="*/ 2507 w 206"/>
                <a:gd name="T5" fmla="*/ 43097 h 329"/>
                <a:gd name="T6" fmla="*/ 2447 w 206"/>
                <a:gd name="T7" fmla="*/ 45076 h 329"/>
                <a:gd name="T8" fmla="*/ 2358 w 206"/>
                <a:gd name="T9" fmla="*/ 46513 h 329"/>
                <a:gd name="T10" fmla="*/ 2160 w 206"/>
                <a:gd name="T11" fmla="*/ 43682 h 329"/>
                <a:gd name="T12" fmla="*/ 1801 w 206"/>
                <a:gd name="T13" fmla="*/ 41705 h 329"/>
                <a:gd name="T14" fmla="*/ 1473 w 206"/>
                <a:gd name="T15" fmla="*/ 39330 h 329"/>
                <a:gd name="T16" fmla="*/ 1109 w 206"/>
                <a:gd name="T17" fmla="*/ 35714 h 329"/>
                <a:gd name="T18" fmla="*/ 987 w 206"/>
                <a:gd name="T19" fmla="*/ 31314 h 329"/>
                <a:gd name="T20" fmla="*/ 760 w 206"/>
                <a:gd name="T21" fmla="*/ 27109 h 329"/>
                <a:gd name="T22" fmla="*/ 569 w 206"/>
                <a:gd name="T23" fmla="*/ 23650 h 329"/>
                <a:gd name="T24" fmla="*/ 411 w 206"/>
                <a:gd name="T25" fmla="*/ 19825 h 329"/>
                <a:gd name="T26" fmla="*/ 189 w 206"/>
                <a:gd name="T27" fmla="*/ 16619 h 329"/>
                <a:gd name="T28" fmla="*/ 70 w 206"/>
                <a:gd name="T29" fmla="*/ 14694 h 329"/>
                <a:gd name="T30" fmla="*/ 87 w 206"/>
                <a:gd name="T31" fmla="*/ 9993 h 329"/>
                <a:gd name="T32" fmla="*/ 189 w 206"/>
                <a:gd name="T33" fmla="*/ 9993 h 329"/>
                <a:gd name="T34" fmla="*/ 211 w 206"/>
                <a:gd name="T35" fmla="*/ 11025 h 329"/>
                <a:gd name="T36" fmla="*/ 512 w 206"/>
                <a:gd name="T37" fmla="*/ 11760 h 329"/>
                <a:gd name="T38" fmla="*/ 569 w 206"/>
                <a:gd name="T39" fmla="*/ 9858 h 329"/>
                <a:gd name="T40" fmla="*/ 611 w 206"/>
                <a:gd name="T41" fmla="*/ 8058 h 329"/>
                <a:gd name="T42" fmla="*/ 670 w 206"/>
                <a:gd name="T43" fmla="*/ 8714 h 329"/>
                <a:gd name="T44" fmla="*/ 686 w 206"/>
                <a:gd name="T45" fmla="*/ 7647 h 329"/>
                <a:gd name="T46" fmla="*/ 1014 w 206"/>
                <a:gd name="T47" fmla="*/ 5282 h 329"/>
                <a:gd name="T48" fmla="*/ 1190 w 206"/>
                <a:gd name="T49" fmla="*/ 2747 h 329"/>
                <a:gd name="T50" fmla="*/ 1181 w 206"/>
                <a:gd name="T51" fmla="*/ 2 h 329"/>
                <a:gd name="T52" fmla="*/ 1294 w 206"/>
                <a:gd name="T53" fmla="*/ 1440 h 329"/>
                <a:gd name="T54" fmla="*/ 1552 w 206"/>
                <a:gd name="T55" fmla="*/ 4662 h 329"/>
                <a:gd name="T56" fmla="*/ 1850 w 206"/>
                <a:gd name="T57" fmla="*/ 6012 h 329"/>
                <a:gd name="T58" fmla="*/ 2196 w 206"/>
                <a:gd name="T59" fmla="*/ 6550 h 329"/>
                <a:gd name="T60" fmla="*/ 2245 w 206"/>
                <a:gd name="T61" fmla="*/ 10785 h 329"/>
                <a:gd name="T62" fmla="*/ 2011 w 206"/>
                <a:gd name="T63" fmla="*/ 11025 h 329"/>
                <a:gd name="T64" fmla="*/ 1712 w 206"/>
                <a:gd name="T65" fmla="*/ 12714 h 329"/>
                <a:gd name="T66" fmla="*/ 1578 w 206"/>
                <a:gd name="T67" fmla="*/ 16619 h 329"/>
                <a:gd name="T68" fmla="*/ 1578 w 206"/>
                <a:gd name="T69" fmla="*/ 20362 h 329"/>
                <a:gd name="T70" fmla="*/ 1645 w 206"/>
                <a:gd name="T71" fmla="*/ 23650 h 329"/>
                <a:gd name="T72" fmla="*/ 1850 w 206"/>
                <a:gd name="T73" fmla="*/ 24672 h 329"/>
                <a:gd name="T74" fmla="*/ 2160 w 206"/>
                <a:gd name="T75" fmla="*/ 24067 h 329"/>
                <a:gd name="T76" fmla="*/ 2170 w 206"/>
                <a:gd name="T77" fmla="*/ 27627 h 329"/>
                <a:gd name="T78" fmla="*/ 2492 w 206"/>
                <a:gd name="T79" fmla="*/ 29547 h 329"/>
                <a:gd name="T80" fmla="*/ 2536 w 206"/>
                <a:gd name="T81" fmla="*/ 32102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6"/>
                <a:gd name="T124" fmla="*/ 0 h 329"/>
                <a:gd name="T125" fmla="*/ 206 w 206"/>
                <a:gd name="T126" fmla="*/ 329 h 3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round/>
              <a:headEnd/>
              <a:tailEnd/>
            </a:ln>
          </p:spPr>
          <p:txBody>
            <a:bodyPr/>
            <a:lstStyle/>
            <a:p>
              <a:endParaRPr lang="en-US"/>
            </a:p>
          </p:txBody>
        </p:sp>
        <p:sp>
          <p:nvSpPr>
            <p:cNvPr id="38168" name="Freeform 278" descr="Large checker board"/>
            <p:cNvSpPr>
              <a:spLocks/>
            </p:cNvSpPr>
            <p:nvPr/>
          </p:nvSpPr>
          <p:spPr bwMode="auto">
            <a:xfrm>
              <a:off x="3714" y="1474"/>
              <a:ext cx="900" cy="726"/>
            </a:xfrm>
            <a:custGeom>
              <a:avLst/>
              <a:gdLst>
                <a:gd name="T0" fmla="*/ 4220 w 804"/>
                <a:gd name="T1" fmla="*/ 61720 h 586"/>
                <a:gd name="T2" fmla="*/ 3327 w 804"/>
                <a:gd name="T3" fmla="*/ 61997 h 586"/>
                <a:gd name="T4" fmla="*/ 2668 w 804"/>
                <a:gd name="T5" fmla="*/ 58802 h 586"/>
                <a:gd name="T6" fmla="*/ 2019 w 804"/>
                <a:gd name="T7" fmla="*/ 56438 h 586"/>
                <a:gd name="T8" fmla="*/ 1549 w 804"/>
                <a:gd name="T9" fmla="*/ 50718 h 586"/>
                <a:gd name="T10" fmla="*/ 1384 w 804"/>
                <a:gd name="T11" fmla="*/ 45996 h 586"/>
                <a:gd name="T12" fmla="*/ 1133 w 804"/>
                <a:gd name="T13" fmla="*/ 43745 h 586"/>
                <a:gd name="T14" fmla="*/ 327 w 804"/>
                <a:gd name="T15" fmla="*/ 39940 h 586"/>
                <a:gd name="T16" fmla="*/ 118 w 804"/>
                <a:gd name="T17" fmla="*/ 35809 h 586"/>
                <a:gd name="T18" fmla="*/ 442 w 804"/>
                <a:gd name="T19" fmla="*/ 31637 h 586"/>
                <a:gd name="T20" fmla="*/ 1012 w 804"/>
                <a:gd name="T21" fmla="*/ 25815 h 586"/>
                <a:gd name="T22" fmla="*/ 777 w 804"/>
                <a:gd name="T23" fmla="*/ 20612 h 586"/>
                <a:gd name="T24" fmla="*/ 1104 w 804"/>
                <a:gd name="T25" fmla="*/ 14572 h 586"/>
                <a:gd name="T26" fmla="*/ 1679 w 804"/>
                <a:gd name="T27" fmla="*/ 10442 h 586"/>
                <a:gd name="T28" fmla="*/ 2338 w 804"/>
                <a:gd name="T29" fmla="*/ 13429 h 586"/>
                <a:gd name="T30" fmla="*/ 3207 w 804"/>
                <a:gd name="T31" fmla="*/ 20265 h 586"/>
                <a:gd name="T32" fmla="*/ 4377 w 804"/>
                <a:gd name="T33" fmla="*/ 25815 h 586"/>
                <a:gd name="T34" fmla="*/ 5510 w 804"/>
                <a:gd name="T35" fmla="*/ 27485 h 586"/>
                <a:gd name="T36" fmla="*/ 6401 w 804"/>
                <a:gd name="T37" fmla="*/ 26715 h 586"/>
                <a:gd name="T38" fmla="*/ 6813 w 804"/>
                <a:gd name="T39" fmla="*/ 19857 h 586"/>
                <a:gd name="T40" fmla="*/ 7727 w 804"/>
                <a:gd name="T41" fmla="*/ 16261 h 586"/>
                <a:gd name="T42" fmla="*/ 7417 w 804"/>
                <a:gd name="T43" fmla="*/ 13429 h 586"/>
                <a:gd name="T44" fmla="*/ 7034 w 804"/>
                <a:gd name="T45" fmla="*/ 8551 h 586"/>
                <a:gd name="T46" fmla="*/ 7263 w 804"/>
                <a:gd name="T47" fmla="*/ 1909 h 586"/>
                <a:gd name="T48" fmla="*/ 8230 w 804"/>
                <a:gd name="T49" fmla="*/ 1759 h 586"/>
                <a:gd name="T50" fmla="*/ 9213 w 804"/>
                <a:gd name="T51" fmla="*/ 9417 h 586"/>
                <a:gd name="T52" fmla="*/ 10575 w 804"/>
                <a:gd name="T53" fmla="*/ 12097 h 586"/>
                <a:gd name="T54" fmla="*/ 10449 w 804"/>
                <a:gd name="T55" fmla="*/ 20837 h 586"/>
                <a:gd name="T56" fmla="*/ 10478 w 804"/>
                <a:gd name="T57" fmla="*/ 25106 h 586"/>
                <a:gd name="T58" fmla="*/ 10129 w 804"/>
                <a:gd name="T59" fmla="*/ 28391 h 586"/>
                <a:gd name="T60" fmla="*/ 9589 w 804"/>
                <a:gd name="T61" fmla="*/ 34027 h 586"/>
                <a:gd name="T62" fmla="*/ 9306 w 804"/>
                <a:gd name="T63" fmla="*/ 31104 h 586"/>
                <a:gd name="T64" fmla="*/ 8738 w 804"/>
                <a:gd name="T65" fmla="*/ 34634 h 586"/>
                <a:gd name="T66" fmla="*/ 9246 w 804"/>
                <a:gd name="T67" fmla="*/ 38796 h 586"/>
                <a:gd name="T68" fmla="*/ 9655 w 804"/>
                <a:gd name="T69" fmla="*/ 40211 h 586"/>
                <a:gd name="T70" fmla="*/ 9655 w 804"/>
                <a:gd name="T71" fmla="*/ 47060 h 586"/>
                <a:gd name="T72" fmla="*/ 9875 w 804"/>
                <a:gd name="T73" fmla="*/ 52227 h 586"/>
                <a:gd name="T74" fmla="*/ 10089 w 804"/>
                <a:gd name="T75" fmla="*/ 56761 h 586"/>
                <a:gd name="T76" fmla="*/ 10350 w 804"/>
                <a:gd name="T77" fmla="*/ 58802 h 586"/>
                <a:gd name="T78" fmla="*/ 10350 w 804"/>
                <a:gd name="T79" fmla="*/ 61012 h 586"/>
                <a:gd name="T80" fmla="*/ 10129 w 804"/>
                <a:gd name="T81" fmla="*/ 65460 h 586"/>
                <a:gd name="T82" fmla="*/ 10129 w 804"/>
                <a:gd name="T83" fmla="*/ 67039 h 586"/>
                <a:gd name="T84" fmla="*/ 10042 w 804"/>
                <a:gd name="T85" fmla="*/ 69529 h 586"/>
                <a:gd name="T86" fmla="*/ 9824 w 804"/>
                <a:gd name="T87" fmla="*/ 72232 h 586"/>
                <a:gd name="T88" fmla="*/ 9459 w 804"/>
                <a:gd name="T89" fmla="*/ 74607 h 586"/>
                <a:gd name="T90" fmla="*/ 9246 w 804"/>
                <a:gd name="T91" fmla="*/ 75681 h 586"/>
                <a:gd name="T92" fmla="*/ 9007 w 804"/>
                <a:gd name="T93" fmla="*/ 75681 h 586"/>
                <a:gd name="T94" fmla="*/ 8850 w 804"/>
                <a:gd name="T95" fmla="*/ 77248 h 586"/>
                <a:gd name="T96" fmla="*/ 8450 w 804"/>
                <a:gd name="T97" fmla="*/ 79693 h 586"/>
                <a:gd name="T98" fmla="*/ 8206 w 804"/>
                <a:gd name="T99" fmla="*/ 77973 h 586"/>
                <a:gd name="T100" fmla="*/ 7762 w 804"/>
                <a:gd name="T101" fmla="*/ 76968 h 586"/>
                <a:gd name="T102" fmla="*/ 7165 w 804"/>
                <a:gd name="T103" fmla="*/ 75044 h 586"/>
                <a:gd name="T104" fmla="*/ 6873 w 804"/>
                <a:gd name="T105" fmla="*/ 75347 h 586"/>
                <a:gd name="T106" fmla="*/ 6592 w 804"/>
                <a:gd name="T107" fmla="*/ 78266 h 586"/>
                <a:gd name="T108" fmla="*/ 6141 w 804"/>
                <a:gd name="T109" fmla="*/ 76037 h 586"/>
                <a:gd name="T110" fmla="*/ 5699 w 804"/>
                <a:gd name="T111" fmla="*/ 71802 h 586"/>
                <a:gd name="T112" fmla="*/ 5803 w 804"/>
                <a:gd name="T113" fmla="*/ 65071 h 586"/>
                <a:gd name="T114" fmla="*/ 5224 w 804"/>
                <a:gd name="T115" fmla="*/ 60220 h 586"/>
                <a:gd name="T116" fmla="*/ 4971 w 804"/>
                <a:gd name="T117" fmla="*/ 59336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4"/>
                <a:gd name="T178" fmla="*/ 0 h 586"/>
                <a:gd name="T179" fmla="*/ 804 w 804"/>
                <a:gd name="T180" fmla="*/ 586 h 5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169" name="Freeform 279"/>
            <p:cNvSpPr>
              <a:spLocks/>
            </p:cNvSpPr>
            <p:nvPr/>
          </p:nvSpPr>
          <p:spPr bwMode="auto">
            <a:xfrm>
              <a:off x="4400" y="2205"/>
              <a:ext cx="39" cy="39"/>
            </a:xfrm>
            <a:custGeom>
              <a:avLst/>
              <a:gdLst>
                <a:gd name="T0" fmla="*/ 315 w 35"/>
                <a:gd name="T1" fmla="*/ 0 h 31"/>
                <a:gd name="T2" fmla="*/ 140 w 35"/>
                <a:gd name="T3" fmla="*/ 487 h 31"/>
                <a:gd name="T4" fmla="*/ 0 w 35"/>
                <a:gd name="T5" fmla="*/ 1931 h 31"/>
                <a:gd name="T6" fmla="*/ 2 w 35"/>
                <a:gd name="T7" fmla="*/ 4620 h 31"/>
                <a:gd name="T8" fmla="*/ 174 w 35"/>
                <a:gd name="T9" fmla="*/ 6085 h 31"/>
                <a:gd name="T10" fmla="*/ 228 w 35"/>
                <a:gd name="T11" fmla="*/ 5377 h 31"/>
                <a:gd name="T12" fmla="*/ 334 w 35"/>
                <a:gd name="T13" fmla="*/ 3672 h 31"/>
                <a:gd name="T14" fmla="*/ 415 w 35"/>
                <a:gd name="T15" fmla="*/ 1415 h 31"/>
                <a:gd name="T16" fmla="*/ 396 w 35"/>
                <a:gd name="T17" fmla="*/ 0 h 31"/>
                <a:gd name="T18" fmla="*/ 315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31"/>
                <a:gd name="T32" fmla="*/ 35 w 35"/>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round/>
              <a:headEnd/>
              <a:tailEnd/>
            </a:ln>
          </p:spPr>
          <p:txBody>
            <a:bodyPr/>
            <a:lstStyle/>
            <a:p>
              <a:endParaRPr lang="en-US"/>
            </a:p>
          </p:txBody>
        </p:sp>
        <p:sp>
          <p:nvSpPr>
            <p:cNvPr id="38170" name="Freeform 280" descr="Large checker board"/>
            <p:cNvSpPr>
              <a:spLocks/>
            </p:cNvSpPr>
            <p:nvPr/>
          </p:nvSpPr>
          <p:spPr bwMode="auto">
            <a:xfrm>
              <a:off x="4698" y="1735"/>
              <a:ext cx="148" cy="175"/>
            </a:xfrm>
            <a:custGeom>
              <a:avLst/>
              <a:gdLst>
                <a:gd name="T0" fmla="*/ 1715 w 132"/>
                <a:gd name="T1" fmla="*/ 15355 h 141"/>
                <a:gd name="T2" fmla="*/ 1684 w 132"/>
                <a:gd name="T3" fmla="*/ 14387 h 141"/>
                <a:gd name="T4" fmla="*/ 1684 w 132"/>
                <a:gd name="T5" fmla="*/ 15535 h 141"/>
                <a:gd name="T6" fmla="*/ 1600 w 132"/>
                <a:gd name="T7" fmla="*/ 16292 h 141"/>
                <a:gd name="T8" fmla="*/ 1600 w 132"/>
                <a:gd name="T9" fmla="*/ 16840 h 141"/>
                <a:gd name="T10" fmla="*/ 1524 w 132"/>
                <a:gd name="T11" fmla="*/ 15942 h 141"/>
                <a:gd name="T12" fmla="*/ 1462 w 132"/>
                <a:gd name="T13" fmla="*/ 17269 h 141"/>
                <a:gd name="T14" fmla="*/ 1243 w 132"/>
                <a:gd name="T15" fmla="*/ 17269 h 141"/>
                <a:gd name="T16" fmla="*/ 1151 w 132"/>
                <a:gd name="T17" fmla="*/ 16840 h 141"/>
                <a:gd name="T18" fmla="*/ 1085 w 132"/>
                <a:gd name="T19" fmla="*/ 16292 h 141"/>
                <a:gd name="T20" fmla="*/ 1151 w 132"/>
                <a:gd name="T21" fmla="*/ 17269 h 141"/>
                <a:gd name="T22" fmla="*/ 1182 w 132"/>
                <a:gd name="T23" fmla="*/ 17856 h 141"/>
                <a:gd name="T24" fmla="*/ 1085 w 132"/>
                <a:gd name="T25" fmla="*/ 19058 h 141"/>
                <a:gd name="T26" fmla="*/ 1054 w 132"/>
                <a:gd name="T27" fmla="*/ 20239 h 141"/>
                <a:gd name="T28" fmla="*/ 903 w 132"/>
                <a:gd name="T29" fmla="*/ 18629 h 141"/>
                <a:gd name="T30" fmla="*/ 838 w 132"/>
                <a:gd name="T31" fmla="*/ 16840 h 141"/>
                <a:gd name="T32" fmla="*/ 594 w 132"/>
                <a:gd name="T33" fmla="*/ 17269 h 141"/>
                <a:gd name="T34" fmla="*/ 299 w 132"/>
                <a:gd name="T35" fmla="*/ 17856 h 141"/>
                <a:gd name="T36" fmla="*/ 238 w 132"/>
                <a:gd name="T37" fmla="*/ 19058 h 141"/>
                <a:gd name="T38" fmla="*/ 0 w 132"/>
                <a:gd name="T39" fmla="*/ 18629 h 141"/>
                <a:gd name="T40" fmla="*/ 2 w 132"/>
                <a:gd name="T41" fmla="*/ 17445 h 141"/>
                <a:gd name="T42" fmla="*/ 169 w 132"/>
                <a:gd name="T43" fmla="*/ 16292 h 141"/>
                <a:gd name="T44" fmla="*/ 299 w 132"/>
                <a:gd name="T45" fmla="*/ 15008 h 141"/>
                <a:gd name="T46" fmla="*/ 488 w 132"/>
                <a:gd name="T47" fmla="*/ 14387 h 141"/>
                <a:gd name="T48" fmla="*/ 720 w 132"/>
                <a:gd name="T49" fmla="*/ 14387 h 141"/>
                <a:gd name="T50" fmla="*/ 747 w 132"/>
                <a:gd name="T51" fmla="*/ 15008 h 141"/>
                <a:gd name="T52" fmla="*/ 903 w 132"/>
                <a:gd name="T53" fmla="*/ 14318 h 141"/>
                <a:gd name="T54" fmla="*/ 838 w 132"/>
                <a:gd name="T55" fmla="*/ 12779 h 141"/>
                <a:gd name="T56" fmla="*/ 817 w 132"/>
                <a:gd name="T57" fmla="*/ 10758 h 141"/>
                <a:gd name="T58" fmla="*/ 916 w 132"/>
                <a:gd name="T59" fmla="*/ 10085 h 141"/>
                <a:gd name="T60" fmla="*/ 916 w 132"/>
                <a:gd name="T61" fmla="*/ 10758 h 141"/>
                <a:gd name="T62" fmla="*/ 989 w 132"/>
                <a:gd name="T63" fmla="*/ 11875 h 141"/>
                <a:gd name="T64" fmla="*/ 1085 w 132"/>
                <a:gd name="T65" fmla="*/ 10577 h 141"/>
                <a:gd name="T66" fmla="*/ 1182 w 132"/>
                <a:gd name="T67" fmla="*/ 9568 h 141"/>
                <a:gd name="T68" fmla="*/ 1228 w 132"/>
                <a:gd name="T69" fmla="*/ 7766 h 141"/>
                <a:gd name="T70" fmla="*/ 1228 w 132"/>
                <a:gd name="T71" fmla="*/ 5818 h 141"/>
                <a:gd name="T72" fmla="*/ 1109 w 132"/>
                <a:gd name="T73" fmla="*/ 3777 h 141"/>
                <a:gd name="T74" fmla="*/ 1054 w 132"/>
                <a:gd name="T75" fmla="*/ 1592 h 141"/>
                <a:gd name="T76" fmla="*/ 1054 w 132"/>
                <a:gd name="T77" fmla="*/ 2 h 141"/>
                <a:gd name="T78" fmla="*/ 1151 w 132"/>
                <a:gd name="T79" fmla="*/ 1034 h 141"/>
                <a:gd name="T80" fmla="*/ 1228 w 132"/>
                <a:gd name="T81" fmla="*/ 541 h 141"/>
                <a:gd name="T82" fmla="*/ 1182 w 132"/>
                <a:gd name="T83" fmla="*/ 2 h 141"/>
                <a:gd name="T84" fmla="*/ 1085 w 132"/>
                <a:gd name="T85" fmla="*/ 2 h 141"/>
                <a:gd name="T86" fmla="*/ 1109 w 132"/>
                <a:gd name="T87" fmla="*/ 0 h 141"/>
                <a:gd name="T88" fmla="*/ 1228 w 132"/>
                <a:gd name="T89" fmla="*/ 0 h 141"/>
                <a:gd name="T90" fmla="*/ 1427 w 132"/>
                <a:gd name="T91" fmla="*/ 2270 h 141"/>
                <a:gd name="T92" fmla="*/ 1608 w 132"/>
                <a:gd name="T93" fmla="*/ 4725 h 141"/>
                <a:gd name="T94" fmla="*/ 1636 w 132"/>
                <a:gd name="T95" fmla="*/ 7766 h 141"/>
                <a:gd name="T96" fmla="*/ 1600 w 132"/>
                <a:gd name="T97" fmla="*/ 8522 h 141"/>
                <a:gd name="T98" fmla="*/ 1715 w 132"/>
                <a:gd name="T99" fmla="*/ 11875 h 141"/>
                <a:gd name="T100" fmla="*/ 1834 w 132"/>
                <a:gd name="T101" fmla="*/ 14318 h 141"/>
                <a:gd name="T102" fmla="*/ 1735 w 132"/>
                <a:gd name="T103" fmla="*/ 16292 h 141"/>
                <a:gd name="T104" fmla="*/ 1715 w 132"/>
                <a:gd name="T105" fmla="*/ 15355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
                <a:gd name="T160" fmla="*/ 0 h 141"/>
                <a:gd name="T161" fmla="*/ 132 w 132"/>
                <a:gd name="T162" fmla="*/ 141 h 1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171" name="Freeform 281" descr="Large checker board"/>
            <p:cNvSpPr>
              <a:spLocks/>
            </p:cNvSpPr>
            <p:nvPr/>
          </p:nvSpPr>
          <p:spPr bwMode="auto">
            <a:xfrm>
              <a:off x="4751" y="1644"/>
              <a:ext cx="85" cy="91"/>
            </a:xfrm>
            <a:custGeom>
              <a:avLst/>
              <a:gdLst>
                <a:gd name="T0" fmla="*/ 778 w 76"/>
                <a:gd name="T1" fmla="*/ 3376 h 74"/>
                <a:gd name="T2" fmla="*/ 578 w 76"/>
                <a:gd name="T3" fmla="*/ 3020 h 74"/>
                <a:gd name="T4" fmla="*/ 317 w 76"/>
                <a:gd name="T5" fmla="*/ 1624 h 74"/>
                <a:gd name="T6" fmla="*/ 0 w 76"/>
                <a:gd name="T7" fmla="*/ 0 h 74"/>
                <a:gd name="T8" fmla="*/ 3 w 76"/>
                <a:gd name="T9" fmla="*/ 1098 h 74"/>
                <a:gd name="T10" fmla="*/ 121 w 76"/>
                <a:gd name="T11" fmla="*/ 3020 h 74"/>
                <a:gd name="T12" fmla="*/ 211 w 76"/>
                <a:gd name="T13" fmla="*/ 4648 h 74"/>
                <a:gd name="T14" fmla="*/ 87 w 76"/>
                <a:gd name="T15" fmla="*/ 4648 h 74"/>
                <a:gd name="T16" fmla="*/ 70 w 76"/>
                <a:gd name="T17" fmla="*/ 4648 h 74"/>
                <a:gd name="T18" fmla="*/ 70 w 76"/>
                <a:gd name="T19" fmla="*/ 5740 h 74"/>
                <a:gd name="T20" fmla="*/ 87 w 76"/>
                <a:gd name="T21" fmla="*/ 6906 h 74"/>
                <a:gd name="T22" fmla="*/ 236 w 76"/>
                <a:gd name="T23" fmla="*/ 8644 h 74"/>
                <a:gd name="T24" fmla="*/ 317 w 76"/>
                <a:gd name="T25" fmla="*/ 8119 h 74"/>
                <a:gd name="T26" fmla="*/ 412 w 76"/>
                <a:gd name="T27" fmla="*/ 8119 h 74"/>
                <a:gd name="T28" fmla="*/ 151 w 76"/>
                <a:gd name="T29" fmla="*/ 6609 h 74"/>
                <a:gd name="T30" fmla="*/ 236 w 76"/>
                <a:gd name="T31" fmla="*/ 6462 h 74"/>
                <a:gd name="T32" fmla="*/ 330 w 76"/>
                <a:gd name="T33" fmla="*/ 6049 h 74"/>
                <a:gd name="T34" fmla="*/ 721 w 76"/>
                <a:gd name="T35" fmla="*/ 7148 h 74"/>
                <a:gd name="T36" fmla="*/ 763 w 76"/>
                <a:gd name="T37" fmla="*/ 6609 h 74"/>
                <a:gd name="T38" fmla="*/ 853 w 76"/>
                <a:gd name="T39" fmla="*/ 5255 h 74"/>
                <a:gd name="T40" fmla="*/ 1004 w 76"/>
                <a:gd name="T41" fmla="*/ 4648 h 74"/>
                <a:gd name="T42" fmla="*/ 901 w 76"/>
                <a:gd name="T43" fmla="*/ 3796 h 74"/>
                <a:gd name="T44" fmla="*/ 853 w 76"/>
                <a:gd name="T45" fmla="*/ 2510 h 74"/>
                <a:gd name="T46" fmla="*/ 778 w 76"/>
                <a:gd name="T47" fmla="*/ 3376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6"/>
                <a:gd name="T73" fmla="*/ 0 h 74"/>
                <a:gd name="T74" fmla="*/ 76 w 76"/>
                <a:gd name="T75" fmla="*/ 74 h 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38172" name="Freeform 282"/>
            <p:cNvSpPr>
              <a:spLocks/>
            </p:cNvSpPr>
            <p:nvPr/>
          </p:nvSpPr>
          <p:spPr bwMode="auto">
            <a:xfrm>
              <a:off x="4684" y="1898"/>
              <a:ext cx="43" cy="62"/>
            </a:xfrm>
            <a:custGeom>
              <a:avLst/>
              <a:gdLst>
                <a:gd name="T0" fmla="*/ 212 w 40"/>
                <a:gd name="T1" fmla="*/ 2232 h 50"/>
                <a:gd name="T2" fmla="*/ 199 w 40"/>
                <a:gd name="T3" fmla="*/ 4256 h 50"/>
                <a:gd name="T4" fmla="*/ 199 w 40"/>
                <a:gd name="T5" fmla="*/ 6405 h 50"/>
                <a:gd name="T6" fmla="*/ 172 w 40"/>
                <a:gd name="T7" fmla="*/ 7013 h 50"/>
                <a:gd name="T8" fmla="*/ 137 w 40"/>
                <a:gd name="T9" fmla="*/ 5656 h 50"/>
                <a:gd name="T10" fmla="*/ 147 w 40"/>
                <a:gd name="T11" fmla="*/ 6543 h 50"/>
                <a:gd name="T12" fmla="*/ 120 w 40"/>
                <a:gd name="T13" fmla="*/ 6405 h 50"/>
                <a:gd name="T14" fmla="*/ 102 w 40"/>
                <a:gd name="T15" fmla="*/ 4256 h 50"/>
                <a:gd name="T16" fmla="*/ 102 w 40"/>
                <a:gd name="T17" fmla="*/ 3406 h 50"/>
                <a:gd name="T18" fmla="*/ 49 w 40"/>
                <a:gd name="T19" fmla="*/ 1929 h 50"/>
                <a:gd name="T20" fmla="*/ 71 w 40"/>
                <a:gd name="T21" fmla="*/ 3406 h 50"/>
                <a:gd name="T22" fmla="*/ 49 w 40"/>
                <a:gd name="T23" fmla="*/ 3406 h 50"/>
                <a:gd name="T24" fmla="*/ 5 w 40"/>
                <a:gd name="T25" fmla="*/ 2232 h 50"/>
                <a:gd name="T26" fmla="*/ 43 w 40"/>
                <a:gd name="T27" fmla="*/ 2232 h 50"/>
                <a:gd name="T28" fmla="*/ 0 w 40"/>
                <a:gd name="T29" fmla="*/ 1255 h 50"/>
                <a:gd name="T30" fmla="*/ 82 w 40"/>
                <a:gd name="T31" fmla="*/ 0 h 50"/>
                <a:gd name="T32" fmla="*/ 137 w 40"/>
                <a:gd name="T33" fmla="*/ 658 h 50"/>
                <a:gd name="T34" fmla="*/ 160 w 40"/>
                <a:gd name="T35" fmla="*/ 1255 h 50"/>
                <a:gd name="T36" fmla="*/ 160 w 40"/>
                <a:gd name="T37" fmla="*/ 1786 h 50"/>
                <a:gd name="T38" fmla="*/ 212 w 40"/>
                <a:gd name="T39" fmla="*/ 2232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50"/>
                <a:gd name="T62" fmla="*/ 40 w 40"/>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E1E1E1"/>
            </a:solidFill>
            <a:ln w="3175">
              <a:solidFill>
                <a:srgbClr val="000000"/>
              </a:solidFill>
              <a:round/>
              <a:headEnd/>
              <a:tailEnd/>
            </a:ln>
          </p:spPr>
          <p:txBody>
            <a:bodyPr/>
            <a:lstStyle/>
            <a:p>
              <a:endParaRPr lang="en-US"/>
            </a:p>
          </p:txBody>
        </p:sp>
        <p:sp>
          <p:nvSpPr>
            <p:cNvPr id="38173" name="Freeform 283"/>
            <p:cNvSpPr>
              <a:spLocks/>
            </p:cNvSpPr>
            <p:nvPr/>
          </p:nvSpPr>
          <p:spPr bwMode="auto">
            <a:xfrm>
              <a:off x="4725" y="1890"/>
              <a:ext cx="39" cy="35"/>
            </a:xfrm>
            <a:custGeom>
              <a:avLst/>
              <a:gdLst>
                <a:gd name="T0" fmla="*/ 334 w 35"/>
                <a:gd name="T1" fmla="*/ 2713 h 28"/>
                <a:gd name="T2" fmla="*/ 194 w 35"/>
                <a:gd name="T3" fmla="*/ 2713 h 28"/>
                <a:gd name="T4" fmla="*/ 174 w 35"/>
                <a:gd name="T5" fmla="*/ 4806 h 28"/>
                <a:gd name="T6" fmla="*/ 4 w 35"/>
                <a:gd name="T7" fmla="*/ 3210 h 28"/>
                <a:gd name="T8" fmla="*/ 0 w 35"/>
                <a:gd name="T9" fmla="*/ 2713 h 28"/>
                <a:gd name="T10" fmla="*/ 0 w 35"/>
                <a:gd name="T11" fmla="*/ 2713 h 28"/>
                <a:gd name="T12" fmla="*/ 82 w 35"/>
                <a:gd name="T13" fmla="*/ 889 h 28"/>
                <a:gd name="T14" fmla="*/ 194 w 35"/>
                <a:gd name="T15" fmla="*/ 889 h 28"/>
                <a:gd name="T16" fmla="*/ 283 w 35"/>
                <a:gd name="T17" fmla="*/ 0 h 28"/>
                <a:gd name="T18" fmla="*/ 355 w 35"/>
                <a:gd name="T19" fmla="*/ 889 h 28"/>
                <a:gd name="T20" fmla="*/ 415 w 35"/>
                <a:gd name="T21" fmla="*/ 1614 h 28"/>
                <a:gd name="T22" fmla="*/ 334 w 35"/>
                <a:gd name="T23" fmla="*/ 2713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28"/>
                <a:gd name="T38" fmla="*/ 35 w 35"/>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E1E1E1"/>
            </a:solidFill>
            <a:ln w="3175">
              <a:solidFill>
                <a:srgbClr val="000000"/>
              </a:solidFill>
              <a:round/>
              <a:headEnd/>
              <a:tailEnd/>
            </a:ln>
          </p:spPr>
          <p:txBody>
            <a:bodyPr/>
            <a:lstStyle/>
            <a:p>
              <a:endParaRPr lang="en-US"/>
            </a:p>
          </p:txBody>
        </p:sp>
        <p:sp>
          <p:nvSpPr>
            <p:cNvPr id="38174" name="Freeform 284"/>
            <p:cNvSpPr>
              <a:spLocks/>
            </p:cNvSpPr>
            <p:nvPr/>
          </p:nvSpPr>
          <p:spPr bwMode="auto">
            <a:xfrm>
              <a:off x="4698" y="2057"/>
              <a:ext cx="8" cy="14"/>
            </a:xfrm>
            <a:custGeom>
              <a:avLst/>
              <a:gdLst>
                <a:gd name="T0" fmla="*/ 0 w 7"/>
                <a:gd name="T1" fmla="*/ 2851 h 11"/>
                <a:gd name="T2" fmla="*/ 143 w 7"/>
                <a:gd name="T3" fmla="*/ 0 h 11"/>
                <a:gd name="T4" fmla="*/ 109 w 7"/>
                <a:gd name="T5" fmla="*/ 0 h 11"/>
                <a:gd name="T6" fmla="*/ 0 w 7"/>
                <a:gd name="T7" fmla="*/ 2851 h 11"/>
                <a:gd name="T8" fmla="*/ 0 60000 65536"/>
                <a:gd name="T9" fmla="*/ 0 60000 65536"/>
                <a:gd name="T10" fmla="*/ 0 60000 65536"/>
                <a:gd name="T11" fmla="*/ 0 60000 65536"/>
                <a:gd name="T12" fmla="*/ 0 w 7"/>
                <a:gd name="T13" fmla="*/ 0 h 11"/>
                <a:gd name="T14" fmla="*/ 7 w 7"/>
                <a:gd name="T15" fmla="*/ 11 h 11"/>
              </a:gdLst>
              <a:ahLst/>
              <a:cxnLst>
                <a:cxn ang="T8">
                  <a:pos x="T0" y="T1"/>
                </a:cxn>
                <a:cxn ang="T9">
                  <a:pos x="T2" y="T3"/>
                </a:cxn>
                <a:cxn ang="T10">
                  <a:pos x="T4" y="T5"/>
                </a:cxn>
                <a:cxn ang="T11">
                  <a:pos x="T6" y="T7"/>
                </a:cxn>
              </a:cxnLst>
              <a:rect l="T12" t="T13" r="T14" b="T15"/>
              <a:pathLst>
                <a:path w="7" h="11">
                  <a:moveTo>
                    <a:pt x="0" y="11"/>
                  </a:moveTo>
                  <a:lnTo>
                    <a:pt x="7" y="0"/>
                  </a:lnTo>
                  <a:lnTo>
                    <a:pt x="5" y="0"/>
                  </a:lnTo>
                  <a:lnTo>
                    <a:pt x="0" y="11"/>
                  </a:lnTo>
                  <a:close/>
                </a:path>
              </a:pathLst>
            </a:custGeom>
            <a:solidFill>
              <a:srgbClr val="E1E1E1"/>
            </a:solidFill>
            <a:ln w="3175">
              <a:solidFill>
                <a:srgbClr val="000000"/>
              </a:solidFill>
              <a:round/>
              <a:headEnd/>
              <a:tailEnd/>
            </a:ln>
          </p:spPr>
          <p:txBody>
            <a:bodyPr/>
            <a:lstStyle/>
            <a:p>
              <a:endParaRPr lang="en-US"/>
            </a:p>
          </p:txBody>
        </p:sp>
        <p:sp>
          <p:nvSpPr>
            <p:cNvPr id="38175" name="Freeform 285" descr="Large checker board"/>
            <p:cNvSpPr>
              <a:spLocks/>
            </p:cNvSpPr>
            <p:nvPr/>
          </p:nvSpPr>
          <p:spPr bwMode="auto">
            <a:xfrm>
              <a:off x="4783" y="1802"/>
              <a:ext cx="3" cy="6"/>
            </a:xfrm>
            <a:custGeom>
              <a:avLst/>
              <a:gdLst>
                <a:gd name="T0" fmla="*/ 18359 w 2"/>
                <a:gd name="T1" fmla="*/ 310 h 5"/>
                <a:gd name="T2" fmla="*/ 0 w 2"/>
                <a:gd name="T3" fmla="*/ 0 h 5"/>
                <a:gd name="T4" fmla="*/ 0 w 2"/>
                <a:gd name="T5" fmla="*/ 310 h 5"/>
                <a:gd name="T6" fmla="*/ 18359 w 2"/>
                <a:gd name="T7" fmla="*/ 31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0"/>
                  </a:lnTo>
                  <a:lnTo>
                    <a:pt x="0" y="5"/>
                  </a:lnTo>
                  <a:lnTo>
                    <a:pt x="2" y="5"/>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176" name="Freeform 286"/>
            <p:cNvSpPr>
              <a:spLocks/>
            </p:cNvSpPr>
            <p:nvPr/>
          </p:nvSpPr>
          <p:spPr bwMode="auto">
            <a:xfrm>
              <a:off x="4697" y="1930"/>
              <a:ext cx="1" cy="3"/>
            </a:xfrm>
            <a:custGeom>
              <a:avLst/>
              <a:gdLst>
                <a:gd name="T0" fmla="*/ 1 w 2"/>
                <a:gd name="T1" fmla="*/ 0 h 2"/>
                <a:gd name="T2" fmla="*/ 1 w 2"/>
                <a:gd name="T3" fmla="*/ 18359 h 2"/>
                <a:gd name="T4" fmla="*/ 0 w 2"/>
                <a:gd name="T5" fmla="*/ 18359 h 2"/>
                <a:gd name="T6" fmla="*/ 1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2" y="2"/>
                  </a:lnTo>
                  <a:lnTo>
                    <a:pt x="0" y="2"/>
                  </a:lnTo>
                  <a:lnTo>
                    <a:pt x="2" y="0"/>
                  </a:lnTo>
                  <a:close/>
                </a:path>
              </a:pathLst>
            </a:custGeom>
            <a:solidFill>
              <a:srgbClr val="E1E1E1"/>
            </a:solidFill>
            <a:ln w="3175">
              <a:solidFill>
                <a:srgbClr val="000000"/>
              </a:solidFill>
              <a:round/>
              <a:headEnd/>
              <a:tailEnd/>
            </a:ln>
          </p:spPr>
          <p:txBody>
            <a:bodyPr/>
            <a:lstStyle/>
            <a:p>
              <a:endParaRPr lang="en-US"/>
            </a:p>
          </p:txBody>
        </p:sp>
        <p:sp>
          <p:nvSpPr>
            <p:cNvPr id="38177" name="Freeform 287"/>
            <p:cNvSpPr>
              <a:spLocks/>
            </p:cNvSpPr>
            <p:nvPr/>
          </p:nvSpPr>
          <p:spPr bwMode="auto">
            <a:xfrm>
              <a:off x="4534" y="1699"/>
              <a:ext cx="80" cy="112"/>
            </a:xfrm>
            <a:custGeom>
              <a:avLst/>
              <a:gdLst>
                <a:gd name="T0" fmla="*/ 291 w 71"/>
                <a:gd name="T1" fmla="*/ 9435 h 90"/>
                <a:gd name="T2" fmla="*/ 158 w 71"/>
                <a:gd name="T3" fmla="*/ 8935 h 90"/>
                <a:gd name="T4" fmla="*/ 0 w 71"/>
                <a:gd name="T5" fmla="*/ 8023 h 90"/>
                <a:gd name="T6" fmla="*/ 158 w 71"/>
                <a:gd name="T7" fmla="*/ 6536 h 90"/>
                <a:gd name="T8" fmla="*/ 258 w 71"/>
                <a:gd name="T9" fmla="*/ 3934 h 90"/>
                <a:gd name="T10" fmla="*/ 370 w 71"/>
                <a:gd name="T11" fmla="*/ 3642 h 90"/>
                <a:gd name="T12" fmla="*/ 632 w 71"/>
                <a:gd name="T13" fmla="*/ 4446 h 90"/>
                <a:gd name="T14" fmla="*/ 561 w 71"/>
                <a:gd name="T15" fmla="*/ 2927 h 90"/>
                <a:gd name="T16" fmla="*/ 632 w 71"/>
                <a:gd name="T17" fmla="*/ 2540 h 90"/>
                <a:gd name="T18" fmla="*/ 763 w 71"/>
                <a:gd name="T19" fmla="*/ 1519 h 90"/>
                <a:gd name="T20" fmla="*/ 763 w 71"/>
                <a:gd name="T21" fmla="*/ 0 h 90"/>
                <a:gd name="T22" fmla="*/ 1045 w 71"/>
                <a:gd name="T23" fmla="*/ 1519 h 90"/>
                <a:gd name="T24" fmla="*/ 1084 w 71"/>
                <a:gd name="T25" fmla="*/ 1890 h 90"/>
                <a:gd name="T26" fmla="*/ 963 w 71"/>
                <a:gd name="T27" fmla="*/ 3161 h 90"/>
                <a:gd name="T28" fmla="*/ 1084 w 71"/>
                <a:gd name="T29" fmla="*/ 6093 h 90"/>
                <a:gd name="T30" fmla="*/ 904 w 71"/>
                <a:gd name="T31" fmla="*/ 7582 h 90"/>
                <a:gd name="T32" fmla="*/ 802 w 71"/>
                <a:gd name="T33" fmla="*/ 8935 h 90"/>
                <a:gd name="T34" fmla="*/ 855 w 71"/>
                <a:gd name="T35" fmla="*/ 10606 h 90"/>
                <a:gd name="T36" fmla="*/ 1092 w 71"/>
                <a:gd name="T37" fmla="*/ 11957 h 90"/>
                <a:gd name="T38" fmla="*/ 1001 w 71"/>
                <a:gd name="T39" fmla="*/ 12596 h 90"/>
                <a:gd name="T40" fmla="*/ 802 w 71"/>
                <a:gd name="T41" fmla="*/ 13527 h 90"/>
                <a:gd name="T42" fmla="*/ 802 w 71"/>
                <a:gd name="T43" fmla="*/ 13783 h 90"/>
                <a:gd name="T44" fmla="*/ 632 w 71"/>
                <a:gd name="T45" fmla="*/ 13783 h 90"/>
                <a:gd name="T46" fmla="*/ 561 w 71"/>
                <a:gd name="T47" fmla="*/ 13783 h 90"/>
                <a:gd name="T48" fmla="*/ 462 w 71"/>
                <a:gd name="T49" fmla="*/ 13527 h 90"/>
                <a:gd name="T50" fmla="*/ 370 w 71"/>
                <a:gd name="T51" fmla="*/ 13011 h 90"/>
                <a:gd name="T52" fmla="*/ 410 w 71"/>
                <a:gd name="T53" fmla="*/ 11655 h 90"/>
                <a:gd name="T54" fmla="*/ 462 w 71"/>
                <a:gd name="T55" fmla="*/ 11655 h 90"/>
                <a:gd name="T56" fmla="*/ 348 w 71"/>
                <a:gd name="T57" fmla="*/ 10870 h 90"/>
                <a:gd name="T58" fmla="*/ 291 w 71"/>
                <a:gd name="T59" fmla="*/ 9435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90"/>
                <a:gd name="T92" fmla="*/ 71 w 71"/>
                <a:gd name="T93" fmla="*/ 90 h 9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round/>
              <a:headEnd/>
              <a:tailEnd/>
            </a:ln>
          </p:spPr>
          <p:txBody>
            <a:bodyPr/>
            <a:lstStyle/>
            <a:p>
              <a:endParaRPr lang="en-US"/>
            </a:p>
          </p:txBody>
        </p:sp>
        <p:sp>
          <p:nvSpPr>
            <p:cNvPr id="38178" name="Freeform 288" descr="Large checker board"/>
            <p:cNvSpPr>
              <a:spLocks/>
            </p:cNvSpPr>
            <p:nvPr/>
          </p:nvSpPr>
          <p:spPr bwMode="auto">
            <a:xfrm>
              <a:off x="4592" y="1796"/>
              <a:ext cx="69" cy="90"/>
            </a:xfrm>
            <a:custGeom>
              <a:avLst/>
              <a:gdLst>
                <a:gd name="T0" fmla="*/ 432 w 62"/>
                <a:gd name="T1" fmla="*/ 8741 h 73"/>
                <a:gd name="T2" fmla="*/ 432 w 62"/>
                <a:gd name="T3" fmla="*/ 8474 h 73"/>
                <a:gd name="T4" fmla="*/ 349 w 62"/>
                <a:gd name="T5" fmla="*/ 8741 h 73"/>
                <a:gd name="T6" fmla="*/ 314 w 62"/>
                <a:gd name="T7" fmla="*/ 9015 h 73"/>
                <a:gd name="T8" fmla="*/ 284 w 62"/>
                <a:gd name="T9" fmla="*/ 8741 h 73"/>
                <a:gd name="T10" fmla="*/ 284 w 62"/>
                <a:gd name="T11" fmla="*/ 8474 h 73"/>
                <a:gd name="T12" fmla="*/ 284 w 62"/>
                <a:gd name="T13" fmla="*/ 8474 h 73"/>
                <a:gd name="T14" fmla="*/ 227 w 62"/>
                <a:gd name="T15" fmla="*/ 7853 h 73"/>
                <a:gd name="T16" fmla="*/ 204 w 62"/>
                <a:gd name="T17" fmla="*/ 6370 h 73"/>
                <a:gd name="T18" fmla="*/ 204 w 62"/>
                <a:gd name="T19" fmla="*/ 5882 h 73"/>
                <a:gd name="T20" fmla="*/ 204 w 62"/>
                <a:gd name="T21" fmla="*/ 5545 h 73"/>
                <a:gd name="T22" fmla="*/ 78 w 62"/>
                <a:gd name="T23" fmla="*/ 4417 h 73"/>
                <a:gd name="T24" fmla="*/ 63 w 62"/>
                <a:gd name="T25" fmla="*/ 4130 h 73"/>
                <a:gd name="T26" fmla="*/ 63 w 62"/>
                <a:gd name="T27" fmla="*/ 3583 h 73"/>
                <a:gd name="T28" fmla="*/ 134 w 62"/>
                <a:gd name="T29" fmla="*/ 4130 h 73"/>
                <a:gd name="T30" fmla="*/ 134 w 62"/>
                <a:gd name="T31" fmla="*/ 3583 h 73"/>
                <a:gd name="T32" fmla="*/ 3 w 62"/>
                <a:gd name="T33" fmla="*/ 2082 h 73"/>
                <a:gd name="T34" fmla="*/ 0 w 62"/>
                <a:gd name="T35" fmla="*/ 1450 h 73"/>
                <a:gd name="T36" fmla="*/ 0 w 62"/>
                <a:gd name="T37" fmla="*/ 1176 h 73"/>
                <a:gd name="T38" fmla="*/ 134 w 62"/>
                <a:gd name="T39" fmla="*/ 593 h 73"/>
                <a:gd name="T40" fmla="*/ 227 w 62"/>
                <a:gd name="T41" fmla="*/ 0 h 73"/>
                <a:gd name="T42" fmla="*/ 432 w 62"/>
                <a:gd name="T43" fmla="*/ 2082 h 73"/>
                <a:gd name="T44" fmla="*/ 603 w 62"/>
                <a:gd name="T45" fmla="*/ 4130 h 73"/>
                <a:gd name="T46" fmla="*/ 737 w 62"/>
                <a:gd name="T47" fmla="*/ 7312 h 73"/>
                <a:gd name="T48" fmla="*/ 650 w 62"/>
                <a:gd name="T49" fmla="*/ 7634 h 73"/>
                <a:gd name="T50" fmla="*/ 555 w 62"/>
                <a:gd name="T51" fmla="*/ 8112 h 73"/>
                <a:gd name="T52" fmla="*/ 499 w 62"/>
                <a:gd name="T53" fmla="*/ 7853 h 73"/>
                <a:gd name="T54" fmla="*/ 499 w 62"/>
                <a:gd name="T55" fmla="*/ 8112 h 73"/>
                <a:gd name="T56" fmla="*/ 485 w 62"/>
                <a:gd name="T57" fmla="*/ 8474 h 73"/>
                <a:gd name="T58" fmla="*/ 438 w 62"/>
                <a:gd name="T59" fmla="*/ 8474 h 73"/>
                <a:gd name="T60" fmla="*/ 432 w 62"/>
                <a:gd name="T61" fmla="*/ 8741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2"/>
                <a:gd name="T94" fmla="*/ 0 h 73"/>
                <a:gd name="T95" fmla="*/ 62 w 62"/>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179" name="Freeform 289"/>
            <p:cNvSpPr>
              <a:spLocks/>
            </p:cNvSpPr>
            <p:nvPr/>
          </p:nvSpPr>
          <p:spPr bwMode="auto">
            <a:xfrm>
              <a:off x="4583" y="2092"/>
              <a:ext cx="27" cy="70"/>
            </a:xfrm>
            <a:custGeom>
              <a:avLst/>
              <a:gdLst>
                <a:gd name="T0" fmla="*/ 253 w 24"/>
                <a:gd name="T1" fmla="*/ 6465 h 57"/>
                <a:gd name="T2" fmla="*/ 2 w 24"/>
                <a:gd name="T3" fmla="*/ 4797 h 57"/>
                <a:gd name="T4" fmla="*/ 0 w 24"/>
                <a:gd name="T5" fmla="*/ 2362 h 57"/>
                <a:gd name="T6" fmla="*/ 110 w 24"/>
                <a:gd name="T7" fmla="*/ 1335 h 57"/>
                <a:gd name="T8" fmla="*/ 225 w 24"/>
                <a:gd name="T9" fmla="*/ 0 h 57"/>
                <a:gd name="T10" fmla="*/ 362 w 24"/>
                <a:gd name="T11" fmla="*/ 2 h 57"/>
                <a:gd name="T12" fmla="*/ 322 w 24"/>
                <a:gd name="T13" fmla="*/ 1891 h 57"/>
                <a:gd name="T14" fmla="*/ 286 w 24"/>
                <a:gd name="T15" fmla="*/ 3502 h 57"/>
                <a:gd name="T16" fmla="*/ 253 w 24"/>
                <a:gd name="T17" fmla="*/ 4797 h 57"/>
                <a:gd name="T18" fmla="*/ 253 w 24"/>
                <a:gd name="T19" fmla="*/ 6465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7"/>
                <a:gd name="T32" fmla="*/ 24 w 24"/>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round/>
              <a:headEnd/>
              <a:tailEnd/>
            </a:ln>
          </p:spPr>
          <p:txBody>
            <a:bodyPr/>
            <a:lstStyle/>
            <a:p>
              <a:endParaRPr lang="en-US"/>
            </a:p>
          </p:txBody>
        </p:sp>
        <p:sp>
          <p:nvSpPr>
            <p:cNvPr id="38180" name="Freeform 290"/>
            <p:cNvSpPr>
              <a:spLocks/>
            </p:cNvSpPr>
            <p:nvPr/>
          </p:nvSpPr>
          <p:spPr bwMode="auto">
            <a:xfrm>
              <a:off x="3866" y="1503"/>
              <a:ext cx="520" cy="228"/>
            </a:xfrm>
            <a:custGeom>
              <a:avLst/>
              <a:gdLst>
                <a:gd name="T0" fmla="*/ 3451 w 466"/>
                <a:gd name="T1" fmla="*/ 24291 h 184"/>
                <a:gd name="T2" fmla="*/ 3161 w 466"/>
                <a:gd name="T3" fmla="*/ 23359 h 184"/>
                <a:gd name="T4" fmla="*/ 2657 w 466"/>
                <a:gd name="T5" fmla="*/ 22832 h 184"/>
                <a:gd name="T6" fmla="*/ 2154 w 466"/>
                <a:gd name="T7" fmla="*/ 22604 h 184"/>
                <a:gd name="T8" fmla="*/ 1831 w 466"/>
                <a:gd name="T9" fmla="*/ 18623 h 184"/>
                <a:gd name="T10" fmla="*/ 1296 w 466"/>
                <a:gd name="T11" fmla="*/ 16990 h 184"/>
                <a:gd name="T12" fmla="*/ 884 w 466"/>
                <a:gd name="T13" fmla="*/ 16301 h 184"/>
                <a:gd name="T14" fmla="*/ 762 w 466"/>
                <a:gd name="T15" fmla="*/ 12108 h 184"/>
                <a:gd name="T16" fmla="*/ 353 w 466"/>
                <a:gd name="T17" fmla="*/ 9788 h 184"/>
                <a:gd name="T18" fmla="*/ 2 w 466"/>
                <a:gd name="T19" fmla="*/ 7087 h 184"/>
                <a:gd name="T20" fmla="*/ 86 w 466"/>
                <a:gd name="T21" fmla="*/ 6307 h 184"/>
                <a:gd name="T22" fmla="*/ 440 w 466"/>
                <a:gd name="T23" fmla="*/ 4152 h 184"/>
                <a:gd name="T24" fmla="*/ 948 w 466"/>
                <a:gd name="T25" fmla="*/ 3634 h 184"/>
                <a:gd name="T26" fmla="*/ 1267 w 466"/>
                <a:gd name="T27" fmla="*/ 4814 h 184"/>
                <a:gd name="T28" fmla="*/ 1681 w 466"/>
                <a:gd name="T29" fmla="*/ 4152 h 184"/>
                <a:gd name="T30" fmla="*/ 1535 w 466"/>
                <a:gd name="T31" fmla="*/ 0 h 184"/>
                <a:gd name="T32" fmla="*/ 2154 w 466"/>
                <a:gd name="T33" fmla="*/ 1767 h 184"/>
                <a:gd name="T34" fmla="*/ 2539 w 466"/>
                <a:gd name="T35" fmla="*/ 4606 h 184"/>
                <a:gd name="T36" fmla="*/ 3093 w 466"/>
                <a:gd name="T37" fmla="*/ 4606 h 184"/>
                <a:gd name="T38" fmla="*/ 3405 w 466"/>
                <a:gd name="T39" fmla="*/ 5738 h 184"/>
                <a:gd name="T40" fmla="*/ 3959 w 466"/>
                <a:gd name="T41" fmla="*/ 6460 h 184"/>
                <a:gd name="T42" fmla="*/ 4351 w 466"/>
                <a:gd name="T43" fmla="*/ 4606 h 184"/>
                <a:gd name="T44" fmla="*/ 4847 w 466"/>
                <a:gd name="T45" fmla="*/ 5213 h 184"/>
                <a:gd name="T46" fmla="*/ 4923 w 466"/>
                <a:gd name="T47" fmla="*/ 9158 h 184"/>
                <a:gd name="T48" fmla="*/ 5008 w 466"/>
                <a:gd name="T49" fmla="*/ 10343 h 184"/>
                <a:gd name="T50" fmla="*/ 5275 w 466"/>
                <a:gd name="T51" fmla="*/ 10343 h 184"/>
                <a:gd name="T52" fmla="*/ 5735 w 466"/>
                <a:gd name="T53" fmla="*/ 11762 h 184"/>
                <a:gd name="T54" fmla="*/ 5500 w 466"/>
                <a:gd name="T55" fmla="*/ 13033 h 184"/>
                <a:gd name="T56" fmla="*/ 5242 w 466"/>
                <a:gd name="T57" fmla="*/ 16150 h 184"/>
                <a:gd name="T58" fmla="*/ 4923 w 466"/>
                <a:gd name="T59" fmla="*/ 17650 h 184"/>
                <a:gd name="T60" fmla="*/ 4696 w 466"/>
                <a:gd name="T61" fmla="*/ 19008 h 184"/>
                <a:gd name="T62" fmla="*/ 4631 w 466"/>
                <a:gd name="T63" fmla="*/ 21909 h 184"/>
                <a:gd name="T64" fmla="*/ 4274 w 466"/>
                <a:gd name="T65" fmla="*/ 23553 h 184"/>
                <a:gd name="T66" fmla="*/ 3899 w 466"/>
                <a:gd name="T67" fmla="*/ 24421 h 184"/>
                <a:gd name="T68" fmla="*/ 3655 w 466"/>
                <a:gd name="T69" fmla="*/ 24421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6"/>
                <a:gd name="T106" fmla="*/ 0 h 184"/>
                <a:gd name="T107" fmla="*/ 466 w 466"/>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round/>
              <a:headEnd/>
              <a:tailEnd/>
            </a:ln>
          </p:spPr>
          <p:txBody>
            <a:bodyPr/>
            <a:lstStyle/>
            <a:p>
              <a:endParaRPr lang="en-US"/>
            </a:p>
          </p:txBody>
        </p:sp>
        <p:sp>
          <p:nvSpPr>
            <p:cNvPr id="38181" name="Freeform 291"/>
            <p:cNvSpPr>
              <a:spLocks/>
            </p:cNvSpPr>
            <p:nvPr/>
          </p:nvSpPr>
          <p:spPr bwMode="auto">
            <a:xfrm>
              <a:off x="3237" y="1433"/>
              <a:ext cx="618" cy="302"/>
            </a:xfrm>
            <a:custGeom>
              <a:avLst/>
              <a:gdLst>
                <a:gd name="T0" fmla="*/ 816 w 553"/>
                <a:gd name="T1" fmla="*/ 19390 h 244"/>
                <a:gd name="T2" fmla="*/ 574 w 553"/>
                <a:gd name="T3" fmla="*/ 20753 h 244"/>
                <a:gd name="T4" fmla="*/ 206 w 553"/>
                <a:gd name="T5" fmla="*/ 16952 h 244"/>
                <a:gd name="T6" fmla="*/ 2 w 553"/>
                <a:gd name="T7" fmla="*/ 12502 h 244"/>
                <a:gd name="T8" fmla="*/ 264 w 553"/>
                <a:gd name="T9" fmla="*/ 10816 h 244"/>
                <a:gd name="T10" fmla="*/ 448 w 553"/>
                <a:gd name="T11" fmla="*/ 8941 h 244"/>
                <a:gd name="T12" fmla="*/ 816 w 553"/>
                <a:gd name="T13" fmla="*/ 7762 h 244"/>
                <a:gd name="T14" fmla="*/ 1314 w 553"/>
                <a:gd name="T15" fmla="*/ 9772 h 244"/>
                <a:gd name="T16" fmla="*/ 1938 w 553"/>
                <a:gd name="T17" fmla="*/ 9607 h 244"/>
                <a:gd name="T18" fmla="*/ 2317 w 553"/>
                <a:gd name="T19" fmla="*/ 9607 h 244"/>
                <a:gd name="T20" fmla="*/ 2191 w 553"/>
                <a:gd name="T21" fmla="*/ 4511 h 244"/>
                <a:gd name="T22" fmla="*/ 2126 w 553"/>
                <a:gd name="T23" fmla="*/ 3588 h 244"/>
                <a:gd name="T24" fmla="*/ 2589 w 553"/>
                <a:gd name="T25" fmla="*/ 2899 h 244"/>
                <a:gd name="T26" fmla="*/ 3036 w 553"/>
                <a:gd name="T27" fmla="*/ 1235 h 244"/>
                <a:gd name="T28" fmla="*/ 3432 w 553"/>
                <a:gd name="T29" fmla="*/ 2 h 244"/>
                <a:gd name="T30" fmla="*/ 3752 w 553"/>
                <a:gd name="T31" fmla="*/ 1235 h 244"/>
                <a:gd name="T32" fmla="*/ 4195 w 553"/>
                <a:gd name="T33" fmla="*/ 3588 h 244"/>
                <a:gd name="T34" fmla="*/ 4594 w 553"/>
                <a:gd name="T35" fmla="*/ 2899 h 244"/>
                <a:gd name="T36" fmla="*/ 4864 w 553"/>
                <a:gd name="T37" fmla="*/ 2342 h 244"/>
                <a:gd name="T38" fmla="*/ 5073 w 553"/>
                <a:gd name="T39" fmla="*/ 5097 h 244"/>
                <a:gd name="T40" fmla="*/ 5550 w 553"/>
                <a:gd name="T41" fmla="*/ 8661 h 244"/>
                <a:gd name="T42" fmla="*/ 5815 w 553"/>
                <a:gd name="T43" fmla="*/ 9607 h 244"/>
                <a:gd name="T44" fmla="*/ 6174 w 553"/>
                <a:gd name="T45" fmla="*/ 9772 h 244"/>
                <a:gd name="T46" fmla="*/ 6677 w 553"/>
                <a:gd name="T47" fmla="*/ 13102 h 244"/>
                <a:gd name="T48" fmla="*/ 7131 w 553"/>
                <a:gd name="T49" fmla="*/ 14718 h 244"/>
                <a:gd name="T50" fmla="*/ 6935 w 553"/>
                <a:gd name="T51" fmla="*/ 16952 h 244"/>
                <a:gd name="T52" fmla="*/ 6877 w 553"/>
                <a:gd name="T53" fmla="*/ 19390 h 244"/>
                <a:gd name="T54" fmla="*/ 6596 w 553"/>
                <a:gd name="T55" fmla="*/ 21052 h 244"/>
                <a:gd name="T56" fmla="*/ 6685 w 553"/>
                <a:gd name="T57" fmla="*/ 23884 h 244"/>
                <a:gd name="T58" fmla="*/ 6248 w 553"/>
                <a:gd name="T59" fmla="*/ 24483 h 244"/>
                <a:gd name="T60" fmla="*/ 6435 w 553"/>
                <a:gd name="T61" fmla="*/ 26760 h 244"/>
                <a:gd name="T62" fmla="*/ 6520 w 553"/>
                <a:gd name="T63" fmla="*/ 28993 h 244"/>
                <a:gd name="T64" fmla="*/ 6248 w 553"/>
                <a:gd name="T65" fmla="*/ 28071 h 244"/>
                <a:gd name="T66" fmla="*/ 5768 w 553"/>
                <a:gd name="T67" fmla="*/ 28383 h 244"/>
                <a:gd name="T68" fmla="*/ 5335 w 553"/>
                <a:gd name="T69" fmla="*/ 28383 h 244"/>
                <a:gd name="T70" fmla="*/ 5016 w 553"/>
                <a:gd name="T71" fmla="*/ 29704 h 244"/>
                <a:gd name="T72" fmla="*/ 4722 w 553"/>
                <a:gd name="T73" fmla="*/ 30303 h 244"/>
                <a:gd name="T74" fmla="*/ 4352 w 553"/>
                <a:gd name="T75" fmla="*/ 32966 h 244"/>
                <a:gd name="T76" fmla="*/ 3993 w 553"/>
                <a:gd name="T77" fmla="*/ 31236 h 244"/>
                <a:gd name="T78" fmla="*/ 3821 w 553"/>
                <a:gd name="T79" fmla="*/ 27408 h 244"/>
                <a:gd name="T80" fmla="*/ 3379 w 553"/>
                <a:gd name="T81" fmla="*/ 27408 h 244"/>
                <a:gd name="T82" fmla="*/ 3024 w 553"/>
                <a:gd name="T83" fmla="*/ 27147 h 244"/>
                <a:gd name="T84" fmla="*/ 2589 w 553"/>
                <a:gd name="T85" fmla="*/ 23393 h 244"/>
                <a:gd name="T86" fmla="*/ 2100 w 553"/>
                <a:gd name="T87" fmla="*/ 22932 h 244"/>
                <a:gd name="T88" fmla="*/ 1938 w 553"/>
                <a:gd name="T89" fmla="*/ 25970 h 244"/>
                <a:gd name="T90" fmla="*/ 2032 w 553"/>
                <a:gd name="T91" fmla="*/ 30303 h 244"/>
                <a:gd name="T92" fmla="*/ 1855 w 553"/>
                <a:gd name="T93" fmla="*/ 31635 h 244"/>
                <a:gd name="T94" fmla="*/ 1672 w 553"/>
                <a:gd name="T95" fmla="*/ 29355 h 244"/>
                <a:gd name="T96" fmla="*/ 1189 w 553"/>
                <a:gd name="T97" fmla="*/ 28809 h 244"/>
                <a:gd name="T98" fmla="*/ 952 w 553"/>
                <a:gd name="T99" fmla="*/ 25970 h 244"/>
                <a:gd name="T100" fmla="*/ 1072 w 553"/>
                <a:gd name="T101" fmla="*/ 25231 h 244"/>
                <a:gd name="T102" fmla="*/ 1092 w 553"/>
                <a:gd name="T103" fmla="*/ 23393 h 244"/>
                <a:gd name="T104" fmla="*/ 1247 w 553"/>
                <a:gd name="T105" fmla="*/ 22223 h 244"/>
                <a:gd name="T106" fmla="*/ 977 w 553"/>
                <a:gd name="T107" fmla="*/ 19390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3"/>
                <a:gd name="T163" fmla="*/ 0 h 244"/>
                <a:gd name="T164" fmla="*/ 553 w 553"/>
                <a:gd name="T165" fmla="*/ 244 h 2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round/>
              <a:headEnd/>
              <a:tailEnd/>
            </a:ln>
          </p:spPr>
          <p:txBody>
            <a:bodyPr/>
            <a:lstStyle/>
            <a:p>
              <a:endParaRPr lang="en-US"/>
            </a:p>
          </p:txBody>
        </p:sp>
        <p:sp>
          <p:nvSpPr>
            <p:cNvPr id="38182" name="Freeform 292"/>
            <p:cNvSpPr>
              <a:spLocks/>
            </p:cNvSpPr>
            <p:nvPr/>
          </p:nvSpPr>
          <p:spPr bwMode="auto">
            <a:xfrm>
              <a:off x="3139" y="1675"/>
              <a:ext cx="135" cy="60"/>
            </a:xfrm>
            <a:custGeom>
              <a:avLst/>
              <a:gdLst>
                <a:gd name="T0" fmla="*/ 295 w 121"/>
                <a:gd name="T1" fmla="*/ 2744 h 48"/>
                <a:gd name="T2" fmla="*/ 0 w 121"/>
                <a:gd name="T3" fmla="*/ 569 h 48"/>
                <a:gd name="T4" fmla="*/ 3 w 121"/>
                <a:gd name="T5" fmla="*/ 0 h 48"/>
                <a:gd name="T6" fmla="*/ 229 w 121"/>
                <a:gd name="T7" fmla="*/ 569 h 48"/>
                <a:gd name="T8" fmla="*/ 442 w 121"/>
                <a:gd name="T9" fmla="*/ 569 h 48"/>
                <a:gd name="T10" fmla="*/ 682 w 121"/>
                <a:gd name="T11" fmla="*/ 2054 h 48"/>
                <a:gd name="T12" fmla="*/ 962 w 121"/>
                <a:gd name="T13" fmla="*/ 3845 h 48"/>
                <a:gd name="T14" fmla="*/ 1245 w 121"/>
                <a:gd name="T15" fmla="*/ 4881 h 48"/>
                <a:gd name="T16" fmla="*/ 1500 w 121"/>
                <a:gd name="T17" fmla="*/ 6530 h 48"/>
                <a:gd name="T18" fmla="*/ 1438 w 121"/>
                <a:gd name="T19" fmla="*/ 8163 h 48"/>
                <a:gd name="T20" fmla="*/ 1260 w 121"/>
                <a:gd name="T21" fmla="*/ 7604 h 48"/>
                <a:gd name="T22" fmla="*/ 1000 w 121"/>
                <a:gd name="T23" fmla="*/ 7274 h 48"/>
                <a:gd name="T24" fmla="*/ 746 w 121"/>
                <a:gd name="T25" fmla="*/ 7274 h 48"/>
                <a:gd name="T26" fmla="*/ 509 w 121"/>
                <a:gd name="T27" fmla="*/ 7604 h 48"/>
                <a:gd name="T28" fmla="*/ 509 w 121"/>
                <a:gd name="T29" fmla="*/ 5299 h 48"/>
                <a:gd name="T30" fmla="*/ 295 w 121"/>
                <a:gd name="T31" fmla="*/ 2744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1"/>
                <a:gd name="T49" fmla="*/ 0 h 48"/>
                <a:gd name="T50" fmla="*/ 121 w 121"/>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round/>
              <a:headEnd/>
              <a:tailEnd/>
            </a:ln>
          </p:spPr>
          <p:txBody>
            <a:bodyPr/>
            <a:lstStyle/>
            <a:p>
              <a:endParaRPr lang="en-US"/>
            </a:p>
          </p:txBody>
        </p:sp>
        <p:sp>
          <p:nvSpPr>
            <p:cNvPr id="38183" name="Freeform 293"/>
            <p:cNvSpPr>
              <a:spLocks/>
            </p:cNvSpPr>
            <p:nvPr/>
          </p:nvSpPr>
          <p:spPr bwMode="auto">
            <a:xfrm>
              <a:off x="3647" y="1691"/>
              <a:ext cx="158" cy="87"/>
            </a:xfrm>
            <a:custGeom>
              <a:avLst/>
              <a:gdLst>
                <a:gd name="T0" fmla="*/ 644 w 141"/>
                <a:gd name="T1" fmla="*/ 4670 h 71"/>
                <a:gd name="T2" fmla="*/ 416 w 141"/>
                <a:gd name="T3" fmla="*/ 3373 h 71"/>
                <a:gd name="T4" fmla="*/ 119 w 141"/>
                <a:gd name="T5" fmla="*/ 3373 h 71"/>
                <a:gd name="T6" fmla="*/ 0 w 141"/>
                <a:gd name="T7" fmla="*/ 1860 h 71"/>
                <a:gd name="T8" fmla="*/ 119 w 141"/>
                <a:gd name="T9" fmla="*/ 814 h 71"/>
                <a:gd name="T10" fmla="*/ 314 w 141"/>
                <a:gd name="T11" fmla="*/ 1282 h 71"/>
                <a:gd name="T12" fmla="*/ 510 w 141"/>
                <a:gd name="T13" fmla="*/ 1518 h 71"/>
                <a:gd name="T14" fmla="*/ 644 w 141"/>
                <a:gd name="T15" fmla="*/ 2 h 71"/>
                <a:gd name="T16" fmla="*/ 809 w 141"/>
                <a:gd name="T17" fmla="*/ 542 h 71"/>
                <a:gd name="T18" fmla="*/ 1098 w 141"/>
                <a:gd name="T19" fmla="*/ 2 h 71"/>
                <a:gd name="T20" fmla="*/ 1363 w 141"/>
                <a:gd name="T21" fmla="*/ 2 h 71"/>
                <a:gd name="T22" fmla="*/ 1604 w 141"/>
                <a:gd name="T23" fmla="*/ 0 h 71"/>
                <a:gd name="T24" fmla="*/ 1888 w 141"/>
                <a:gd name="T25" fmla="*/ 1282 h 71"/>
                <a:gd name="T26" fmla="*/ 1935 w 141"/>
                <a:gd name="T27" fmla="*/ 1970 h 71"/>
                <a:gd name="T28" fmla="*/ 1791 w 141"/>
                <a:gd name="T29" fmla="*/ 2958 h 71"/>
                <a:gd name="T30" fmla="*/ 1604 w 141"/>
                <a:gd name="T31" fmla="*/ 4133 h 71"/>
                <a:gd name="T32" fmla="*/ 1378 w 141"/>
                <a:gd name="T33" fmla="*/ 4670 h 71"/>
                <a:gd name="T34" fmla="*/ 1277 w 141"/>
                <a:gd name="T35" fmla="*/ 5725 h 71"/>
                <a:gd name="T36" fmla="*/ 1159 w 141"/>
                <a:gd name="T37" fmla="*/ 5352 h 71"/>
                <a:gd name="T38" fmla="*/ 1069 w 141"/>
                <a:gd name="T39" fmla="*/ 5632 h 71"/>
                <a:gd name="T40" fmla="*/ 907 w 141"/>
                <a:gd name="T41" fmla="*/ 6296 h 71"/>
                <a:gd name="T42" fmla="*/ 824 w 141"/>
                <a:gd name="T43" fmla="*/ 7603 h 71"/>
                <a:gd name="T44" fmla="*/ 473 w 141"/>
                <a:gd name="T45" fmla="*/ 7416 h 71"/>
                <a:gd name="T46" fmla="*/ 149 w 141"/>
                <a:gd name="T47" fmla="*/ 7015 h 71"/>
                <a:gd name="T48" fmla="*/ 119 w 141"/>
                <a:gd name="T49" fmla="*/ 5725 h 71"/>
                <a:gd name="T50" fmla="*/ 377 w 141"/>
                <a:gd name="T51" fmla="*/ 5064 h 71"/>
                <a:gd name="T52" fmla="*/ 644 w 141"/>
                <a:gd name="T53" fmla="*/ 4670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1"/>
                <a:gd name="T82" fmla="*/ 0 h 71"/>
                <a:gd name="T83" fmla="*/ 141 w 141"/>
                <a:gd name="T84" fmla="*/ 71 h 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round/>
              <a:headEnd/>
              <a:tailEnd/>
            </a:ln>
          </p:spPr>
          <p:txBody>
            <a:bodyPr/>
            <a:lstStyle/>
            <a:p>
              <a:endParaRPr lang="en-US"/>
            </a:p>
          </p:txBody>
        </p:sp>
        <p:sp>
          <p:nvSpPr>
            <p:cNvPr id="38184" name="Freeform 294"/>
            <p:cNvSpPr>
              <a:spLocks/>
            </p:cNvSpPr>
            <p:nvPr/>
          </p:nvSpPr>
          <p:spPr bwMode="auto">
            <a:xfrm>
              <a:off x="3356" y="1703"/>
              <a:ext cx="237" cy="166"/>
            </a:xfrm>
            <a:custGeom>
              <a:avLst/>
              <a:gdLst>
                <a:gd name="T0" fmla="*/ 2384 w 213"/>
                <a:gd name="T1" fmla="*/ 14368 h 134"/>
                <a:gd name="T2" fmla="*/ 2298 w 213"/>
                <a:gd name="T3" fmla="*/ 16195 h 134"/>
                <a:gd name="T4" fmla="*/ 2163 w 213"/>
                <a:gd name="T5" fmla="*/ 17228 h 134"/>
                <a:gd name="T6" fmla="*/ 2103 w 213"/>
                <a:gd name="T7" fmla="*/ 18445 h 134"/>
                <a:gd name="T8" fmla="*/ 1982 w 213"/>
                <a:gd name="T9" fmla="*/ 18182 h 134"/>
                <a:gd name="T10" fmla="*/ 1817 w 213"/>
                <a:gd name="T11" fmla="*/ 17379 h 134"/>
                <a:gd name="T12" fmla="*/ 1769 w 213"/>
                <a:gd name="T13" fmla="*/ 14889 h 134"/>
                <a:gd name="T14" fmla="*/ 1601 w 213"/>
                <a:gd name="T15" fmla="*/ 14889 h 134"/>
                <a:gd name="T16" fmla="*/ 1468 w 213"/>
                <a:gd name="T17" fmla="*/ 13631 h 134"/>
                <a:gd name="T18" fmla="*/ 1293 w 213"/>
                <a:gd name="T19" fmla="*/ 12697 h 134"/>
                <a:gd name="T20" fmla="*/ 1026 w 213"/>
                <a:gd name="T21" fmla="*/ 11310 h 134"/>
                <a:gd name="T22" fmla="*/ 857 w 213"/>
                <a:gd name="T23" fmla="*/ 11657 h 134"/>
                <a:gd name="T24" fmla="*/ 669 w 213"/>
                <a:gd name="T25" fmla="*/ 12019 h 134"/>
                <a:gd name="T26" fmla="*/ 550 w 213"/>
                <a:gd name="T27" fmla="*/ 13196 h 134"/>
                <a:gd name="T28" fmla="*/ 485 w 213"/>
                <a:gd name="T29" fmla="*/ 13196 h 134"/>
                <a:gd name="T30" fmla="*/ 438 w 213"/>
                <a:gd name="T31" fmla="*/ 11310 h 134"/>
                <a:gd name="T32" fmla="*/ 392 w 213"/>
                <a:gd name="T33" fmla="*/ 9362 h 134"/>
                <a:gd name="T34" fmla="*/ 284 w 213"/>
                <a:gd name="T35" fmla="*/ 8420 h 134"/>
                <a:gd name="T36" fmla="*/ 284 w 213"/>
                <a:gd name="T37" fmla="*/ 8420 h 134"/>
                <a:gd name="T38" fmla="*/ 310 w 213"/>
                <a:gd name="T39" fmla="*/ 8086 h 134"/>
                <a:gd name="T40" fmla="*/ 345 w 213"/>
                <a:gd name="T41" fmla="*/ 7596 h 134"/>
                <a:gd name="T42" fmla="*/ 284 w 213"/>
                <a:gd name="T43" fmla="*/ 6797 h 134"/>
                <a:gd name="T44" fmla="*/ 226 w 213"/>
                <a:gd name="T45" fmla="*/ 7062 h 134"/>
                <a:gd name="T46" fmla="*/ 226 w 213"/>
                <a:gd name="T47" fmla="*/ 7062 h 134"/>
                <a:gd name="T48" fmla="*/ 182 w 213"/>
                <a:gd name="T49" fmla="*/ 4802 h 134"/>
                <a:gd name="T50" fmla="*/ 182 w 213"/>
                <a:gd name="T51" fmla="*/ 4596 h 134"/>
                <a:gd name="T52" fmla="*/ 284 w 213"/>
                <a:gd name="T53" fmla="*/ 4802 h 134"/>
                <a:gd name="T54" fmla="*/ 354 w 213"/>
                <a:gd name="T55" fmla="*/ 5132 h 134"/>
                <a:gd name="T56" fmla="*/ 427 w 213"/>
                <a:gd name="T57" fmla="*/ 5132 h 134"/>
                <a:gd name="T58" fmla="*/ 427 w 213"/>
                <a:gd name="T59" fmla="*/ 4802 h 134"/>
                <a:gd name="T60" fmla="*/ 438 w 213"/>
                <a:gd name="T61" fmla="*/ 3876 h 134"/>
                <a:gd name="T62" fmla="*/ 284 w 213"/>
                <a:gd name="T63" fmla="*/ 2198 h 134"/>
                <a:gd name="T64" fmla="*/ 134 w 213"/>
                <a:gd name="T65" fmla="*/ 1903 h 134"/>
                <a:gd name="T66" fmla="*/ 134 w 213"/>
                <a:gd name="T67" fmla="*/ 3876 h 134"/>
                <a:gd name="T68" fmla="*/ 134 w 213"/>
                <a:gd name="T69" fmla="*/ 3876 h 134"/>
                <a:gd name="T70" fmla="*/ 3 w 213"/>
                <a:gd name="T71" fmla="*/ 1536 h 134"/>
                <a:gd name="T72" fmla="*/ 3 w 213"/>
                <a:gd name="T73" fmla="*/ 2 h 134"/>
                <a:gd name="T74" fmla="*/ 0 w 213"/>
                <a:gd name="T75" fmla="*/ 0 h 134"/>
                <a:gd name="T76" fmla="*/ 284 w 213"/>
                <a:gd name="T77" fmla="*/ 0 h 134"/>
                <a:gd name="T78" fmla="*/ 255 w 213"/>
                <a:gd name="T79" fmla="*/ 1903 h 134"/>
                <a:gd name="T80" fmla="*/ 438 w 213"/>
                <a:gd name="T81" fmla="*/ 2198 h 134"/>
                <a:gd name="T82" fmla="*/ 650 w 213"/>
                <a:gd name="T83" fmla="*/ 3129 h 134"/>
                <a:gd name="T84" fmla="*/ 895 w 213"/>
                <a:gd name="T85" fmla="*/ 3876 h 134"/>
                <a:gd name="T86" fmla="*/ 857 w 213"/>
                <a:gd name="T87" fmla="*/ 2198 h 134"/>
                <a:gd name="T88" fmla="*/ 938 w 213"/>
                <a:gd name="T89" fmla="*/ 1903 h 134"/>
                <a:gd name="T90" fmla="*/ 1085 w 213"/>
                <a:gd name="T91" fmla="*/ 0 h 134"/>
                <a:gd name="T92" fmla="*/ 1293 w 213"/>
                <a:gd name="T93" fmla="*/ 1903 h 134"/>
                <a:gd name="T94" fmla="*/ 1414 w 213"/>
                <a:gd name="T95" fmla="*/ 4143 h 134"/>
                <a:gd name="T96" fmla="*/ 1662 w 213"/>
                <a:gd name="T97" fmla="*/ 5551 h 134"/>
                <a:gd name="T98" fmla="*/ 1781 w 213"/>
                <a:gd name="T99" fmla="*/ 6100 h 134"/>
                <a:gd name="T100" fmla="*/ 2103 w 213"/>
                <a:gd name="T101" fmla="*/ 8420 h 134"/>
                <a:gd name="T102" fmla="*/ 2384 w 213"/>
                <a:gd name="T103" fmla="*/ 10294 h 134"/>
                <a:gd name="T104" fmla="*/ 2494 w 213"/>
                <a:gd name="T105" fmla="*/ 12922 h 134"/>
                <a:gd name="T106" fmla="*/ 2419 w 213"/>
                <a:gd name="T107" fmla="*/ 13631 h 134"/>
                <a:gd name="T108" fmla="*/ 2384 w 213"/>
                <a:gd name="T109" fmla="*/ 14368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3"/>
                <a:gd name="T166" fmla="*/ 0 h 134"/>
                <a:gd name="T167" fmla="*/ 213 w 213"/>
                <a:gd name="T168" fmla="*/ 134 h 13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round/>
              <a:headEnd/>
              <a:tailEnd/>
            </a:ln>
          </p:spPr>
          <p:txBody>
            <a:bodyPr/>
            <a:lstStyle/>
            <a:p>
              <a:endParaRPr lang="en-US"/>
            </a:p>
          </p:txBody>
        </p:sp>
        <p:sp>
          <p:nvSpPr>
            <p:cNvPr id="38185" name="Freeform 295"/>
            <p:cNvSpPr>
              <a:spLocks/>
            </p:cNvSpPr>
            <p:nvPr/>
          </p:nvSpPr>
          <p:spPr bwMode="auto">
            <a:xfrm>
              <a:off x="3527" y="1799"/>
              <a:ext cx="219" cy="198"/>
            </a:xfrm>
            <a:custGeom>
              <a:avLst/>
              <a:gdLst>
                <a:gd name="T0" fmla="*/ 0 w 196"/>
                <a:gd name="T1" fmla="*/ 9493 h 160"/>
                <a:gd name="T2" fmla="*/ 0 w 196"/>
                <a:gd name="T3" fmla="*/ 9743 h 160"/>
                <a:gd name="T4" fmla="*/ 0 w 196"/>
                <a:gd name="T5" fmla="*/ 11039 h 160"/>
                <a:gd name="T6" fmla="*/ 70 w 196"/>
                <a:gd name="T7" fmla="*/ 11748 h 160"/>
                <a:gd name="T8" fmla="*/ 2 w 196"/>
                <a:gd name="T9" fmla="*/ 11915 h 160"/>
                <a:gd name="T10" fmla="*/ 87 w 196"/>
                <a:gd name="T11" fmla="*/ 14036 h 160"/>
                <a:gd name="T12" fmla="*/ 121 w 196"/>
                <a:gd name="T13" fmla="*/ 16069 h 160"/>
                <a:gd name="T14" fmla="*/ 316 w 196"/>
                <a:gd name="T15" fmla="*/ 16905 h 160"/>
                <a:gd name="T16" fmla="*/ 330 w 196"/>
                <a:gd name="T17" fmla="*/ 17697 h 160"/>
                <a:gd name="T18" fmla="*/ 211 w 196"/>
                <a:gd name="T19" fmla="*/ 20290 h 160"/>
                <a:gd name="T20" fmla="*/ 355 w 196"/>
                <a:gd name="T21" fmla="*/ 20981 h 160"/>
                <a:gd name="T22" fmla="*/ 552 w 196"/>
                <a:gd name="T23" fmla="*/ 21495 h 160"/>
                <a:gd name="T24" fmla="*/ 858 w 196"/>
                <a:gd name="T25" fmla="*/ 21495 h 160"/>
                <a:gd name="T26" fmla="*/ 1072 w 196"/>
                <a:gd name="T27" fmla="*/ 20981 h 160"/>
                <a:gd name="T28" fmla="*/ 1247 w 196"/>
                <a:gd name="T29" fmla="*/ 20290 h 160"/>
                <a:gd name="T30" fmla="*/ 1247 w 196"/>
                <a:gd name="T31" fmla="*/ 19352 h 160"/>
                <a:gd name="T32" fmla="*/ 1273 w 196"/>
                <a:gd name="T33" fmla="*/ 17697 h 160"/>
                <a:gd name="T34" fmla="*/ 1465 w 196"/>
                <a:gd name="T35" fmla="*/ 16905 h 160"/>
                <a:gd name="T36" fmla="*/ 1504 w 196"/>
                <a:gd name="T37" fmla="*/ 16069 h 160"/>
                <a:gd name="T38" fmla="*/ 1703 w 196"/>
                <a:gd name="T39" fmla="*/ 16069 h 160"/>
                <a:gd name="T40" fmla="*/ 1739 w 196"/>
                <a:gd name="T41" fmla="*/ 13661 h 160"/>
                <a:gd name="T42" fmla="*/ 1877 w 196"/>
                <a:gd name="T43" fmla="*/ 11915 h 160"/>
                <a:gd name="T44" fmla="*/ 1756 w 196"/>
                <a:gd name="T45" fmla="*/ 10796 h 160"/>
                <a:gd name="T46" fmla="*/ 1943 w 196"/>
                <a:gd name="T47" fmla="*/ 10796 h 160"/>
                <a:gd name="T48" fmla="*/ 1970 w 196"/>
                <a:gd name="T49" fmla="*/ 9743 h 160"/>
                <a:gd name="T50" fmla="*/ 2044 w 196"/>
                <a:gd name="T51" fmla="*/ 7873 h 160"/>
                <a:gd name="T52" fmla="*/ 1903 w 196"/>
                <a:gd name="T53" fmla="*/ 5876 h 160"/>
                <a:gd name="T54" fmla="*/ 1989 w 196"/>
                <a:gd name="T55" fmla="*/ 4474 h 160"/>
                <a:gd name="T56" fmla="*/ 2257 w 196"/>
                <a:gd name="T57" fmla="*/ 4083 h 160"/>
                <a:gd name="T58" fmla="*/ 2459 w 196"/>
                <a:gd name="T59" fmla="*/ 3573 h 160"/>
                <a:gd name="T60" fmla="*/ 2459 w 196"/>
                <a:gd name="T61" fmla="*/ 2887 h 160"/>
                <a:gd name="T62" fmla="*/ 2522 w 196"/>
                <a:gd name="T63" fmla="*/ 2887 h 160"/>
                <a:gd name="T64" fmla="*/ 2375 w 196"/>
                <a:gd name="T65" fmla="*/ 2360 h 160"/>
                <a:gd name="T66" fmla="*/ 2304 w 196"/>
                <a:gd name="T67" fmla="*/ 2360 h 160"/>
                <a:gd name="T68" fmla="*/ 2169 w 196"/>
                <a:gd name="T69" fmla="*/ 2887 h 160"/>
                <a:gd name="T70" fmla="*/ 1903 w 196"/>
                <a:gd name="T71" fmla="*/ 4083 h 160"/>
                <a:gd name="T72" fmla="*/ 1845 w 196"/>
                <a:gd name="T73" fmla="*/ 1231 h 160"/>
                <a:gd name="T74" fmla="*/ 1780 w 196"/>
                <a:gd name="T75" fmla="*/ 995 h 160"/>
                <a:gd name="T76" fmla="*/ 1739 w 196"/>
                <a:gd name="T77" fmla="*/ 0 h 160"/>
                <a:gd name="T78" fmla="*/ 1645 w 196"/>
                <a:gd name="T79" fmla="*/ 2 h 160"/>
                <a:gd name="T80" fmla="*/ 1593 w 196"/>
                <a:gd name="T81" fmla="*/ 1885 h 160"/>
                <a:gd name="T82" fmla="*/ 1496 w 196"/>
                <a:gd name="T83" fmla="*/ 2360 h 160"/>
                <a:gd name="T84" fmla="*/ 1422 w 196"/>
                <a:gd name="T85" fmla="*/ 2887 h 160"/>
                <a:gd name="T86" fmla="*/ 1311 w 196"/>
                <a:gd name="T87" fmla="*/ 2887 h 160"/>
                <a:gd name="T88" fmla="*/ 1205 w 196"/>
                <a:gd name="T89" fmla="*/ 3074 h 160"/>
                <a:gd name="T90" fmla="*/ 1163 w 196"/>
                <a:gd name="T91" fmla="*/ 2887 h 160"/>
                <a:gd name="T92" fmla="*/ 944 w 196"/>
                <a:gd name="T93" fmla="*/ 2360 h 160"/>
                <a:gd name="T94" fmla="*/ 768 w 196"/>
                <a:gd name="T95" fmla="*/ 2166 h 160"/>
                <a:gd name="T96" fmla="*/ 689 w 196"/>
                <a:gd name="T97" fmla="*/ 2887 h 160"/>
                <a:gd name="T98" fmla="*/ 641 w 196"/>
                <a:gd name="T99" fmla="*/ 3573 h 160"/>
                <a:gd name="T100" fmla="*/ 552 w 196"/>
                <a:gd name="T101" fmla="*/ 5472 h 160"/>
                <a:gd name="T102" fmla="*/ 397 w 196"/>
                <a:gd name="T103" fmla="*/ 6287 h 160"/>
                <a:gd name="T104" fmla="*/ 330 w 196"/>
                <a:gd name="T105" fmla="*/ 7415 h 160"/>
                <a:gd name="T106" fmla="*/ 211 w 196"/>
                <a:gd name="T107" fmla="*/ 7272 h 160"/>
                <a:gd name="T108" fmla="*/ 2 w 196"/>
                <a:gd name="T109" fmla="*/ 6590 h 160"/>
                <a:gd name="T110" fmla="*/ 0 w 196"/>
                <a:gd name="T111" fmla="*/ 9493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60"/>
                <a:gd name="T170" fmla="*/ 196 w 196"/>
                <a:gd name="T171" fmla="*/ 160 h 1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round/>
              <a:headEnd/>
              <a:tailEnd/>
            </a:ln>
          </p:spPr>
          <p:txBody>
            <a:bodyPr/>
            <a:lstStyle/>
            <a:p>
              <a:endParaRPr lang="en-US"/>
            </a:p>
          </p:txBody>
        </p:sp>
        <p:sp>
          <p:nvSpPr>
            <p:cNvPr id="38186" name="Freeform 296"/>
            <p:cNvSpPr>
              <a:spLocks/>
            </p:cNvSpPr>
            <p:nvPr/>
          </p:nvSpPr>
          <p:spPr bwMode="auto">
            <a:xfrm>
              <a:off x="3054" y="1860"/>
              <a:ext cx="35" cy="23"/>
            </a:xfrm>
            <a:custGeom>
              <a:avLst/>
              <a:gdLst>
                <a:gd name="T0" fmla="*/ 1055 w 30"/>
                <a:gd name="T1" fmla="*/ 0 h 19"/>
                <a:gd name="T2" fmla="*/ 411 w 30"/>
                <a:gd name="T3" fmla="*/ 395 h 19"/>
                <a:gd name="T4" fmla="*/ 0 w 30"/>
                <a:gd name="T5" fmla="*/ 1028 h 19"/>
                <a:gd name="T6" fmla="*/ 163 w 30"/>
                <a:gd name="T7" fmla="*/ 1585 h 19"/>
                <a:gd name="T8" fmla="*/ 762 w 30"/>
                <a:gd name="T9" fmla="*/ 1028 h 19"/>
                <a:gd name="T10" fmla="*/ 762 w 30"/>
                <a:gd name="T11" fmla="*/ 579 h 19"/>
                <a:gd name="T12" fmla="*/ 1055 w 30"/>
                <a:gd name="T13" fmla="*/ 0 h 19"/>
                <a:gd name="T14" fmla="*/ 0 60000 65536"/>
                <a:gd name="T15" fmla="*/ 0 60000 65536"/>
                <a:gd name="T16" fmla="*/ 0 60000 65536"/>
                <a:gd name="T17" fmla="*/ 0 60000 65536"/>
                <a:gd name="T18" fmla="*/ 0 60000 65536"/>
                <a:gd name="T19" fmla="*/ 0 60000 65536"/>
                <a:gd name="T20" fmla="*/ 0 60000 65536"/>
                <a:gd name="T21" fmla="*/ 0 w 30"/>
                <a:gd name="T22" fmla="*/ 0 h 19"/>
                <a:gd name="T23" fmla="*/ 30 w 30"/>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round/>
              <a:headEnd/>
              <a:tailEnd/>
            </a:ln>
          </p:spPr>
          <p:txBody>
            <a:bodyPr/>
            <a:lstStyle/>
            <a:p>
              <a:endParaRPr lang="en-US"/>
            </a:p>
          </p:txBody>
        </p:sp>
        <p:sp>
          <p:nvSpPr>
            <p:cNvPr id="38187" name="Line 297"/>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88" name="Line 298"/>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89" name="Line 299"/>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90" name="Line 300"/>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91" name="Line 301"/>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92" name="Line 302"/>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93" name="Line 303"/>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94" name="Line 304"/>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95" name="Freeform 305"/>
            <p:cNvSpPr>
              <a:spLocks/>
            </p:cNvSpPr>
            <p:nvPr/>
          </p:nvSpPr>
          <p:spPr bwMode="auto">
            <a:xfrm>
              <a:off x="3726" y="1864"/>
              <a:ext cx="5" cy="11"/>
            </a:xfrm>
            <a:custGeom>
              <a:avLst/>
              <a:gdLst>
                <a:gd name="T0" fmla="*/ 0 w 2"/>
                <a:gd name="T1" fmla="*/ 0 h 4"/>
                <a:gd name="T2" fmla="*/ 1524403833 w 2"/>
                <a:gd name="T3" fmla="*/ 2147483647 h 4"/>
                <a:gd name="T4" fmla="*/ 2147483647 w 2"/>
                <a:gd name="T5" fmla="*/ 2147483647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0"/>
                  </a:moveTo>
                  <a:lnTo>
                    <a:pt x="1" y="2"/>
                  </a:lnTo>
                  <a:lnTo>
                    <a:pt x="2" y="4"/>
                  </a:lnTo>
                </a:path>
              </a:pathLst>
            </a:custGeom>
            <a:solidFill>
              <a:srgbClr val="C0C0C0"/>
            </a:solidFill>
            <a:ln w="3175">
              <a:solidFill>
                <a:srgbClr val="000000"/>
              </a:solidFill>
              <a:round/>
              <a:headEnd/>
              <a:tailEnd/>
            </a:ln>
          </p:spPr>
          <p:txBody>
            <a:bodyPr/>
            <a:lstStyle/>
            <a:p>
              <a:endParaRPr lang="en-US"/>
            </a:p>
          </p:txBody>
        </p:sp>
        <p:sp>
          <p:nvSpPr>
            <p:cNvPr id="38196" name="Line 306"/>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97" name="Freeform 307"/>
            <p:cNvSpPr>
              <a:spLocks/>
            </p:cNvSpPr>
            <p:nvPr/>
          </p:nvSpPr>
          <p:spPr bwMode="auto">
            <a:xfrm>
              <a:off x="3746" y="1901"/>
              <a:ext cx="1" cy="15"/>
            </a:xfrm>
            <a:custGeom>
              <a:avLst/>
              <a:gdLst>
                <a:gd name="T0" fmla="*/ 0 w 1"/>
                <a:gd name="T1" fmla="*/ 0 h 5"/>
                <a:gd name="T2" fmla="*/ 0 w 1"/>
                <a:gd name="T3" fmla="*/ 2147483647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3"/>
                  </a:lnTo>
                  <a:lnTo>
                    <a:pt x="0" y="5"/>
                  </a:lnTo>
                </a:path>
              </a:pathLst>
            </a:custGeom>
            <a:solidFill>
              <a:srgbClr val="C0C0C0"/>
            </a:solidFill>
            <a:ln w="3175">
              <a:solidFill>
                <a:srgbClr val="000000"/>
              </a:solidFill>
              <a:round/>
              <a:headEnd/>
              <a:tailEnd/>
            </a:ln>
          </p:spPr>
          <p:txBody>
            <a:bodyPr/>
            <a:lstStyle/>
            <a:p>
              <a:endParaRPr lang="en-US"/>
            </a:p>
          </p:txBody>
        </p:sp>
        <p:sp>
          <p:nvSpPr>
            <p:cNvPr id="38198" name="Freeform 308"/>
            <p:cNvSpPr>
              <a:spLocks/>
            </p:cNvSpPr>
            <p:nvPr/>
          </p:nvSpPr>
          <p:spPr bwMode="auto">
            <a:xfrm>
              <a:off x="3746" y="1914"/>
              <a:ext cx="14" cy="5"/>
            </a:xfrm>
            <a:custGeom>
              <a:avLst/>
              <a:gdLst>
                <a:gd name="T0" fmla="*/ 0 w 5"/>
                <a:gd name="T1" fmla="*/ 0 h 2"/>
                <a:gd name="T2" fmla="*/ 2147483647 w 5"/>
                <a:gd name="T3" fmla="*/ 2147483647 h 2"/>
                <a:gd name="T4" fmla="*/ 2147483647 w 5"/>
                <a:gd name="T5" fmla="*/ 2147483647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3" y="2"/>
                  </a:lnTo>
                  <a:lnTo>
                    <a:pt x="5" y="2"/>
                  </a:lnTo>
                </a:path>
              </a:pathLst>
            </a:custGeom>
            <a:solidFill>
              <a:srgbClr val="C0C0C0"/>
            </a:solidFill>
            <a:ln w="3175">
              <a:solidFill>
                <a:srgbClr val="000000"/>
              </a:solidFill>
              <a:round/>
              <a:headEnd/>
              <a:tailEnd/>
            </a:ln>
          </p:spPr>
          <p:txBody>
            <a:bodyPr/>
            <a:lstStyle/>
            <a:p>
              <a:endParaRPr lang="en-US"/>
            </a:p>
          </p:txBody>
        </p:sp>
        <p:sp>
          <p:nvSpPr>
            <p:cNvPr id="38199" name="Line 309"/>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200" name="Freeform 310"/>
            <p:cNvSpPr>
              <a:spLocks/>
            </p:cNvSpPr>
            <p:nvPr/>
          </p:nvSpPr>
          <p:spPr bwMode="auto">
            <a:xfrm>
              <a:off x="3843" y="1860"/>
              <a:ext cx="5" cy="32"/>
            </a:xfrm>
            <a:custGeom>
              <a:avLst/>
              <a:gdLst>
                <a:gd name="T0" fmla="*/ 0 w 2"/>
                <a:gd name="T1" fmla="*/ 2147483647 h 11"/>
                <a:gd name="T2" fmla="*/ 1524403833 w 2"/>
                <a:gd name="T3" fmla="*/ 2147483647 h 11"/>
                <a:gd name="T4" fmla="*/ 2147483647 w 2"/>
                <a:gd name="T5" fmla="*/ 0 h 11"/>
                <a:gd name="T6" fmla="*/ 0 60000 65536"/>
                <a:gd name="T7" fmla="*/ 0 60000 65536"/>
                <a:gd name="T8" fmla="*/ 0 60000 65536"/>
                <a:gd name="T9" fmla="*/ 0 w 2"/>
                <a:gd name="T10" fmla="*/ 0 h 11"/>
                <a:gd name="T11" fmla="*/ 2 w 2"/>
                <a:gd name="T12" fmla="*/ 11 h 11"/>
              </a:gdLst>
              <a:ahLst/>
              <a:cxnLst>
                <a:cxn ang="T6">
                  <a:pos x="T0" y="T1"/>
                </a:cxn>
                <a:cxn ang="T7">
                  <a:pos x="T2" y="T3"/>
                </a:cxn>
                <a:cxn ang="T8">
                  <a:pos x="T4" y="T5"/>
                </a:cxn>
              </a:cxnLst>
              <a:rect l="T9" t="T10" r="T11" b="T12"/>
              <a:pathLst>
                <a:path w="2" h="11">
                  <a:moveTo>
                    <a:pt x="0" y="11"/>
                  </a:moveTo>
                  <a:lnTo>
                    <a:pt x="1" y="7"/>
                  </a:lnTo>
                  <a:lnTo>
                    <a:pt x="2" y="0"/>
                  </a:lnTo>
                </a:path>
              </a:pathLst>
            </a:custGeom>
            <a:solidFill>
              <a:srgbClr val="C0C0C0"/>
            </a:solidFill>
            <a:ln w="3175">
              <a:solidFill>
                <a:srgbClr val="000000"/>
              </a:solidFill>
              <a:round/>
              <a:headEnd/>
              <a:tailEnd/>
            </a:ln>
          </p:spPr>
          <p:txBody>
            <a:bodyPr/>
            <a:lstStyle/>
            <a:p>
              <a:endParaRPr lang="en-US"/>
            </a:p>
          </p:txBody>
        </p:sp>
        <p:sp>
          <p:nvSpPr>
            <p:cNvPr id="38201" name="Line 311"/>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202" name="Line 312"/>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203" name="Freeform 313"/>
            <p:cNvSpPr>
              <a:spLocks/>
            </p:cNvSpPr>
            <p:nvPr/>
          </p:nvSpPr>
          <p:spPr bwMode="auto">
            <a:xfrm>
              <a:off x="3105" y="1883"/>
              <a:ext cx="17" cy="33"/>
            </a:xfrm>
            <a:custGeom>
              <a:avLst/>
              <a:gdLst>
                <a:gd name="T0" fmla="*/ 53 w 16"/>
                <a:gd name="T1" fmla="*/ 2744 h 26"/>
                <a:gd name="T2" fmla="*/ 7 w 16"/>
                <a:gd name="T3" fmla="*/ 5611 h 26"/>
                <a:gd name="T4" fmla="*/ 0 w 16"/>
                <a:gd name="T5" fmla="*/ 6205 h 26"/>
                <a:gd name="T6" fmla="*/ 2 w 16"/>
                <a:gd name="T7" fmla="*/ 2744 h 26"/>
                <a:gd name="T8" fmla="*/ 7 w 16"/>
                <a:gd name="T9" fmla="*/ 0 h 26"/>
                <a:gd name="T10" fmla="*/ 60 w 16"/>
                <a:gd name="T11" fmla="*/ 633 h 26"/>
                <a:gd name="T12" fmla="*/ 53 w 16"/>
                <a:gd name="T13" fmla="*/ 2744 h 26"/>
                <a:gd name="T14" fmla="*/ 0 60000 65536"/>
                <a:gd name="T15" fmla="*/ 0 60000 65536"/>
                <a:gd name="T16" fmla="*/ 0 60000 65536"/>
                <a:gd name="T17" fmla="*/ 0 60000 65536"/>
                <a:gd name="T18" fmla="*/ 0 60000 65536"/>
                <a:gd name="T19" fmla="*/ 0 60000 65536"/>
                <a:gd name="T20" fmla="*/ 0 60000 65536"/>
                <a:gd name="T21" fmla="*/ 0 w 16"/>
                <a:gd name="T22" fmla="*/ 0 h 26"/>
                <a:gd name="T23" fmla="*/ 16 w 16"/>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round/>
              <a:headEnd/>
              <a:tailEnd/>
            </a:ln>
          </p:spPr>
          <p:txBody>
            <a:bodyPr/>
            <a:lstStyle/>
            <a:p>
              <a:endParaRPr lang="en-US"/>
            </a:p>
          </p:txBody>
        </p:sp>
        <p:sp>
          <p:nvSpPr>
            <p:cNvPr id="38204" name="Freeform 314"/>
            <p:cNvSpPr>
              <a:spLocks/>
            </p:cNvSpPr>
            <p:nvPr/>
          </p:nvSpPr>
          <p:spPr bwMode="auto">
            <a:xfrm>
              <a:off x="3110" y="1825"/>
              <a:ext cx="104" cy="108"/>
            </a:xfrm>
            <a:custGeom>
              <a:avLst/>
              <a:gdLst>
                <a:gd name="T0" fmla="*/ 759 w 93"/>
                <a:gd name="T1" fmla="*/ 1035 h 87"/>
                <a:gd name="T2" fmla="*/ 462 w 93"/>
                <a:gd name="T3" fmla="*/ 1035 h 87"/>
                <a:gd name="T4" fmla="*/ 189 w 93"/>
                <a:gd name="T5" fmla="*/ 1285 h 87"/>
                <a:gd name="T6" fmla="*/ 87 w 93"/>
                <a:gd name="T7" fmla="*/ 1820 h 87"/>
                <a:gd name="T8" fmla="*/ 87 w 93"/>
                <a:gd name="T9" fmla="*/ 2804 h 87"/>
                <a:gd name="T10" fmla="*/ 3 w 93"/>
                <a:gd name="T11" fmla="*/ 3430 h 87"/>
                <a:gd name="T12" fmla="*/ 0 w 93"/>
                <a:gd name="T13" fmla="*/ 3430 h 87"/>
                <a:gd name="T14" fmla="*/ 3 w 93"/>
                <a:gd name="T15" fmla="*/ 6702 h 87"/>
                <a:gd name="T16" fmla="*/ 151 w 93"/>
                <a:gd name="T17" fmla="*/ 7098 h 87"/>
                <a:gd name="T18" fmla="*/ 121 w 93"/>
                <a:gd name="T19" fmla="*/ 8533 h 87"/>
                <a:gd name="T20" fmla="*/ 3 w 93"/>
                <a:gd name="T21" fmla="*/ 10261 h 87"/>
                <a:gd name="T22" fmla="*/ 3 w 93"/>
                <a:gd name="T23" fmla="*/ 11580 h 87"/>
                <a:gd name="T24" fmla="*/ 294 w 93"/>
                <a:gd name="T25" fmla="*/ 12553 h 87"/>
                <a:gd name="T26" fmla="*/ 435 w 93"/>
                <a:gd name="T27" fmla="*/ 11280 h 87"/>
                <a:gd name="T28" fmla="*/ 646 w 93"/>
                <a:gd name="T29" fmla="*/ 9757 h 87"/>
                <a:gd name="T30" fmla="*/ 849 w 93"/>
                <a:gd name="T31" fmla="*/ 8533 h 87"/>
                <a:gd name="T32" fmla="*/ 1009 w 93"/>
                <a:gd name="T33" fmla="*/ 7098 h 87"/>
                <a:gd name="T34" fmla="*/ 1009 w 93"/>
                <a:gd name="T35" fmla="*/ 4750 h 87"/>
                <a:gd name="T36" fmla="*/ 1009 w 93"/>
                <a:gd name="T37" fmla="*/ 2273 h 87"/>
                <a:gd name="T38" fmla="*/ 1207 w 93"/>
                <a:gd name="T39" fmla="*/ 2 h 87"/>
                <a:gd name="T40" fmla="*/ 1145 w 93"/>
                <a:gd name="T41" fmla="*/ 0 h 87"/>
                <a:gd name="T42" fmla="*/ 965 w 93"/>
                <a:gd name="T43" fmla="*/ 672 h 87"/>
                <a:gd name="T44" fmla="*/ 759 w 93"/>
                <a:gd name="T45" fmla="*/ 1035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3"/>
                <a:gd name="T70" fmla="*/ 0 h 87"/>
                <a:gd name="T71" fmla="*/ 93 w 93"/>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round/>
              <a:headEnd/>
              <a:tailEnd/>
            </a:ln>
          </p:spPr>
          <p:txBody>
            <a:bodyPr/>
            <a:lstStyle/>
            <a:p>
              <a:endParaRPr lang="en-US"/>
            </a:p>
          </p:txBody>
        </p:sp>
        <p:sp>
          <p:nvSpPr>
            <p:cNvPr id="38205" name="Freeform 315"/>
            <p:cNvSpPr>
              <a:spLocks/>
            </p:cNvSpPr>
            <p:nvPr/>
          </p:nvSpPr>
          <p:spPr bwMode="auto">
            <a:xfrm>
              <a:off x="3612" y="1729"/>
              <a:ext cx="141" cy="107"/>
            </a:xfrm>
            <a:custGeom>
              <a:avLst/>
              <a:gdLst>
                <a:gd name="T0" fmla="*/ 1656 w 125"/>
                <a:gd name="T1" fmla="*/ 8690 h 87"/>
                <a:gd name="T2" fmla="*/ 1468 w 125"/>
                <a:gd name="T3" fmla="*/ 9072 h 87"/>
                <a:gd name="T4" fmla="*/ 1153 w 125"/>
                <a:gd name="T5" fmla="*/ 10159 h 87"/>
                <a:gd name="T6" fmla="*/ 1090 w 125"/>
                <a:gd name="T7" fmla="*/ 7745 h 87"/>
                <a:gd name="T8" fmla="*/ 1016 w 125"/>
                <a:gd name="T9" fmla="*/ 7468 h 87"/>
                <a:gd name="T10" fmla="*/ 962 w 125"/>
                <a:gd name="T11" fmla="*/ 6650 h 87"/>
                <a:gd name="T12" fmla="*/ 853 w 125"/>
                <a:gd name="T13" fmla="*/ 6994 h 87"/>
                <a:gd name="T14" fmla="*/ 772 w 125"/>
                <a:gd name="T15" fmla="*/ 8260 h 87"/>
                <a:gd name="T16" fmla="*/ 631 w 125"/>
                <a:gd name="T17" fmla="*/ 8690 h 87"/>
                <a:gd name="T18" fmla="*/ 553 w 125"/>
                <a:gd name="T19" fmla="*/ 9072 h 87"/>
                <a:gd name="T20" fmla="*/ 416 w 125"/>
                <a:gd name="T21" fmla="*/ 9072 h 87"/>
                <a:gd name="T22" fmla="*/ 294 w 125"/>
                <a:gd name="T23" fmla="*/ 9330 h 87"/>
                <a:gd name="T24" fmla="*/ 228 w 125"/>
                <a:gd name="T25" fmla="*/ 9072 h 87"/>
                <a:gd name="T26" fmla="*/ 294 w 125"/>
                <a:gd name="T27" fmla="*/ 7745 h 87"/>
                <a:gd name="T28" fmla="*/ 332 w 125"/>
                <a:gd name="T29" fmla="*/ 6297 h 87"/>
                <a:gd name="T30" fmla="*/ 257 w 125"/>
                <a:gd name="T31" fmla="*/ 5461 h 87"/>
                <a:gd name="T32" fmla="*/ 111 w 125"/>
                <a:gd name="T33" fmla="*/ 4937 h 87"/>
                <a:gd name="T34" fmla="*/ 0 w 125"/>
                <a:gd name="T35" fmla="*/ 4078 h 87"/>
                <a:gd name="T36" fmla="*/ 228 w 125"/>
                <a:gd name="T37" fmla="*/ 2486 h 87"/>
                <a:gd name="T38" fmla="*/ 490 w 125"/>
                <a:gd name="T39" fmla="*/ 883 h 87"/>
                <a:gd name="T40" fmla="*/ 631 w 125"/>
                <a:gd name="T41" fmla="*/ 0 h 87"/>
                <a:gd name="T42" fmla="*/ 968 w 125"/>
                <a:gd name="T43" fmla="*/ 0 h 87"/>
                <a:gd name="T44" fmla="*/ 1232 w 125"/>
                <a:gd name="T45" fmla="*/ 1350 h 87"/>
                <a:gd name="T46" fmla="*/ 962 w 125"/>
                <a:gd name="T47" fmla="*/ 1940 h 87"/>
                <a:gd name="T48" fmla="*/ 631 w 125"/>
                <a:gd name="T49" fmla="*/ 2654 h 87"/>
                <a:gd name="T50" fmla="*/ 673 w 125"/>
                <a:gd name="T51" fmla="*/ 4078 h 87"/>
                <a:gd name="T52" fmla="*/ 1041 w 125"/>
                <a:gd name="T53" fmla="*/ 4440 h 87"/>
                <a:gd name="T54" fmla="*/ 1468 w 125"/>
                <a:gd name="T55" fmla="*/ 4651 h 87"/>
                <a:gd name="T56" fmla="*/ 1623 w 125"/>
                <a:gd name="T57" fmla="*/ 6297 h 87"/>
                <a:gd name="T58" fmla="*/ 1794 w 125"/>
                <a:gd name="T59" fmla="*/ 6650 h 87"/>
                <a:gd name="T60" fmla="*/ 1991 w 125"/>
                <a:gd name="T61" fmla="*/ 8690 h 87"/>
                <a:gd name="T62" fmla="*/ 1900 w 125"/>
                <a:gd name="T63" fmla="*/ 9072 h 87"/>
                <a:gd name="T64" fmla="*/ 1757 w 125"/>
                <a:gd name="T65" fmla="*/ 8690 h 87"/>
                <a:gd name="T66" fmla="*/ 1656 w 125"/>
                <a:gd name="T67" fmla="*/ 8690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
                <a:gd name="T103" fmla="*/ 0 h 87"/>
                <a:gd name="T104" fmla="*/ 125 w 125"/>
                <a:gd name="T105" fmla="*/ 87 h 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round/>
              <a:headEnd/>
              <a:tailEnd/>
            </a:ln>
          </p:spPr>
          <p:txBody>
            <a:bodyPr/>
            <a:lstStyle/>
            <a:p>
              <a:endParaRPr lang="en-US"/>
            </a:p>
          </p:txBody>
        </p:sp>
        <p:sp>
          <p:nvSpPr>
            <p:cNvPr id="38206" name="Freeform 316"/>
            <p:cNvSpPr>
              <a:spLocks/>
            </p:cNvSpPr>
            <p:nvPr/>
          </p:nvSpPr>
          <p:spPr bwMode="auto">
            <a:xfrm>
              <a:off x="3402" y="1635"/>
              <a:ext cx="255" cy="190"/>
            </a:xfrm>
            <a:custGeom>
              <a:avLst/>
              <a:gdLst>
                <a:gd name="T0" fmla="*/ 1951 w 229"/>
                <a:gd name="T1" fmla="*/ 16218 h 154"/>
                <a:gd name="T2" fmla="*/ 1652 w 229"/>
                <a:gd name="T3" fmla="*/ 14503 h 154"/>
                <a:gd name="T4" fmla="*/ 1345 w 229"/>
                <a:gd name="T5" fmla="*/ 12412 h 154"/>
                <a:gd name="T6" fmla="*/ 1197 w 229"/>
                <a:gd name="T7" fmla="*/ 11875 h 154"/>
                <a:gd name="T8" fmla="*/ 936 w 229"/>
                <a:gd name="T9" fmla="*/ 10654 h 154"/>
                <a:gd name="T10" fmla="*/ 834 w 229"/>
                <a:gd name="T11" fmla="*/ 8635 h 154"/>
                <a:gd name="T12" fmla="*/ 609 w 229"/>
                <a:gd name="T13" fmla="*/ 6939 h 154"/>
                <a:gd name="T14" fmla="*/ 484 w 229"/>
                <a:gd name="T15" fmla="*/ 8635 h 154"/>
                <a:gd name="T16" fmla="*/ 392 w 229"/>
                <a:gd name="T17" fmla="*/ 8979 h 154"/>
                <a:gd name="T18" fmla="*/ 404 w 229"/>
                <a:gd name="T19" fmla="*/ 10361 h 154"/>
                <a:gd name="T20" fmla="*/ 166 w 229"/>
                <a:gd name="T21" fmla="*/ 9731 h 154"/>
                <a:gd name="T22" fmla="*/ 120 w 229"/>
                <a:gd name="T23" fmla="*/ 7723 h 154"/>
                <a:gd name="T24" fmla="*/ 78 w 229"/>
                <a:gd name="T25" fmla="*/ 5673 h 154"/>
                <a:gd name="T26" fmla="*/ 2 w 229"/>
                <a:gd name="T27" fmla="*/ 3625 h 154"/>
                <a:gd name="T28" fmla="*/ 0 w 229"/>
                <a:gd name="T29" fmla="*/ 1706 h 154"/>
                <a:gd name="T30" fmla="*/ 185 w 229"/>
                <a:gd name="T31" fmla="*/ 909 h 154"/>
                <a:gd name="T32" fmla="*/ 392 w 229"/>
                <a:gd name="T33" fmla="*/ 0 h 154"/>
                <a:gd name="T34" fmla="*/ 649 w 229"/>
                <a:gd name="T35" fmla="*/ 1231 h 154"/>
                <a:gd name="T36" fmla="*/ 859 w 229"/>
                <a:gd name="T37" fmla="*/ 2597 h 154"/>
                <a:gd name="T38" fmla="*/ 1034 w 229"/>
                <a:gd name="T39" fmla="*/ 4839 h 154"/>
                <a:gd name="T40" fmla="*/ 1197 w 229"/>
                <a:gd name="T41" fmla="*/ 4839 h 154"/>
                <a:gd name="T42" fmla="*/ 1364 w 229"/>
                <a:gd name="T43" fmla="*/ 4908 h 154"/>
                <a:gd name="T44" fmla="*/ 1577 w 229"/>
                <a:gd name="T45" fmla="*/ 4908 h 154"/>
                <a:gd name="T46" fmla="*/ 1771 w 229"/>
                <a:gd name="T47" fmla="*/ 4908 h 154"/>
                <a:gd name="T48" fmla="*/ 1951 w 229"/>
                <a:gd name="T49" fmla="*/ 6504 h 154"/>
                <a:gd name="T50" fmla="*/ 1951 w 229"/>
                <a:gd name="T51" fmla="*/ 8635 h 154"/>
                <a:gd name="T52" fmla="*/ 2097 w 229"/>
                <a:gd name="T53" fmla="*/ 9528 h 154"/>
                <a:gd name="T54" fmla="*/ 2264 w 229"/>
                <a:gd name="T55" fmla="*/ 10179 h 154"/>
                <a:gd name="T56" fmla="*/ 2429 w 229"/>
                <a:gd name="T57" fmla="*/ 8979 h 154"/>
                <a:gd name="T58" fmla="*/ 2615 w 229"/>
                <a:gd name="T59" fmla="*/ 7723 h 154"/>
                <a:gd name="T60" fmla="*/ 2723 w 229"/>
                <a:gd name="T61" fmla="*/ 9528 h 154"/>
                <a:gd name="T62" fmla="*/ 2615 w 229"/>
                <a:gd name="T63" fmla="*/ 10361 h 154"/>
                <a:gd name="T64" fmla="*/ 2420 w 229"/>
                <a:gd name="T65" fmla="*/ 12214 h 154"/>
                <a:gd name="T66" fmla="*/ 2248 w 229"/>
                <a:gd name="T67" fmla="*/ 13942 h 154"/>
                <a:gd name="T68" fmla="*/ 2326 w 229"/>
                <a:gd name="T69" fmla="*/ 14813 h 154"/>
                <a:gd name="T70" fmla="*/ 2429 w 229"/>
                <a:gd name="T71" fmla="*/ 15495 h 154"/>
                <a:gd name="T72" fmla="*/ 2503 w 229"/>
                <a:gd name="T73" fmla="*/ 16218 h 154"/>
                <a:gd name="T74" fmla="*/ 2464 w 229"/>
                <a:gd name="T75" fmla="*/ 17784 h 154"/>
                <a:gd name="T76" fmla="*/ 2420 w 229"/>
                <a:gd name="T77" fmla="*/ 19307 h 154"/>
                <a:gd name="T78" fmla="*/ 2205 w 229"/>
                <a:gd name="T79" fmla="*/ 18894 h 154"/>
                <a:gd name="T80" fmla="*/ 2036 w 229"/>
                <a:gd name="T81" fmla="*/ 18710 h 154"/>
                <a:gd name="T82" fmla="*/ 1951 w 229"/>
                <a:gd name="T83" fmla="*/ 16218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9"/>
                <a:gd name="T127" fmla="*/ 0 h 154"/>
                <a:gd name="T128" fmla="*/ 229 w 229"/>
                <a:gd name="T129" fmla="*/ 154 h 1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round/>
              <a:headEnd/>
              <a:tailEnd/>
            </a:ln>
          </p:spPr>
          <p:txBody>
            <a:bodyPr/>
            <a:lstStyle/>
            <a:p>
              <a:endParaRPr lang="en-US"/>
            </a:p>
          </p:txBody>
        </p:sp>
        <p:sp>
          <p:nvSpPr>
            <p:cNvPr id="38207" name="Freeform 317"/>
            <p:cNvSpPr>
              <a:spLocks/>
            </p:cNvSpPr>
            <p:nvPr/>
          </p:nvSpPr>
          <p:spPr bwMode="auto">
            <a:xfrm>
              <a:off x="2843" y="1714"/>
              <a:ext cx="40" cy="32"/>
            </a:xfrm>
            <a:custGeom>
              <a:avLst/>
              <a:gdLst>
                <a:gd name="T0" fmla="*/ 108 w 36"/>
                <a:gd name="T1" fmla="*/ 3099 h 26"/>
                <a:gd name="T2" fmla="*/ 0 w 36"/>
                <a:gd name="T3" fmla="*/ 891 h 26"/>
                <a:gd name="T4" fmla="*/ 63 w 36"/>
                <a:gd name="T5" fmla="*/ 891 h 26"/>
                <a:gd name="T6" fmla="*/ 63 w 36"/>
                <a:gd name="T7" fmla="*/ 588 h 26"/>
                <a:gd name="T8" fmla="*/ 108 w 36"/>
                <a:gd name="T9" fmla="*/ 2 h 26"/>
                <a:gd name="T10" fmla="*/ 133 w 36"/>
                <a:gd name="T11" fmla="*/ 588 h 26"/>
                <a:gd name="T12" fmla="*/ 170 w 36"/>
                <a:gd name="T13" fmla="*/ 0 h 26"/>
                <a:gd name="T14" fmla="*/ 189 w 36"/>
                <a:gd name="T15" fmla="*/ 0 h 26"/>
                <a:gd name="T16" fmla="*/ 249 w 36"/>
                <a:gd name="T17" fmla="*/ 2 h 26"/>
                <a:gd name="T18" fmla="*/ 249 w 36"/>
                <a:gd name="T19" fmla="*/ 0 h 26"/>
                <a:gd name="T20" fmla="*/ 288 w 36"/>
                <a:gd name="T21" fmla="*/ 0 h 26"/>
                <a:gd name="T22" fmla="*/ 346 w 36"/>
                <a:gd name="T23" fmla="*/ 588 h 26"/>
                <a:gd name="T24" fmla="*/ 384 w 36"/>
                <a:gd name="T25" fmla="*/ 2 h 26"/>
                <a:gd name="T26" fmla="*/ 396 w 36"/>
                <a:gd name="T27" fmla="*/ 588 h 26"/>
                <a:gd name="T28" fmla="*/ 396 w 36"/>
                <a:gd name="T29" fmla="*/ 2181 h 26"/>
                <a:gd name="T30" fmla="*/ 108 w 36"/>
                <a:gd name="T31" fmla="*/ 3099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26"/>
                <a:gd name="T50" fmla="*/ 36 w 36"/>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round/>
              <a:headEnd/>
              <a:tailEnd/>
            </a:ln>
          </p:spPr>
          <p:txBody>
            <a:bodyPr/>
            <a:lstStyle/>
            <a:p>
              <a:endParaRPr lang="en-US"/>
            </a:p>
          </p:txBody>
        </p:sp>
        <p:sp>
          <p:nvSpPr>
            <p:cNvPr id="38208" name="Freeform 318"/>
            <p:cNvSpPr>
              <a:spLocks/>
            </p:cNvSpPr>
            <p:nvPr/>
          </p:nvSpPr>
          <p:spPr bwMode="auto">
            <a:xfrm>
              <a:off x="2876" y="1673"/>
              <a:ext cx="94" cy="64"/>
            </a:xfrm>
            <a:custGeom>
              <a:avLst/>
              <a:gdLst>
                <a:gd name="T0" fmla="*/ 56 w 85"/>
                <a:gd name="T1" fmla="*/ 588 h 52"/>
                <a:gd name="T2" fmla="*/ 0 w 85"/>
                <a:gd name="T3" fmla="*/ 0 h 52"/>
                <a:gd name="T4" fmla="*/ 0 w 85"/>
                <a:gd name="T5" fmla="*/ 1097 h 52"/>
                <a:gd name="T6" fmla="*/ 56 w 85"/>
                <a:gd name="T7" fmla="*/ 2518 h 52"/>
                <a:gd name="T8" fmla="*/ 0 w 85"/>
                <a:gd name="T9" fmla="*/ 3303 h 52"/>
                <a:gd name="T10" fmla="*/ 56 w 85"/>
                <a:gd name="T11" fmla="*/ 4123 h 52"/>
                <a:gd name="T12" fmla="*/ 69 w 85"/>
                <a:gd name="T13" fmla="*/ 4501 h 52"/>
                <a:gd name="T14" fmla="*/ 69 w 85"/>
                <a:gd name="T15" fmla="*/ 6158 h 52"/>
                <a:gd name="T16" fmla="*/ 230 w 85"/>
                <a:gd name="T17" fmla="*/ 6012 h 52"/>
                <a:gd name="T18" fmla="*/ 500 w 85"/>
                <a:gd name="T19" fmla="*/ 6158 h 52"/>
                <a:gd name="T20" fmla="*/ 553 w 85"/>
                <a:gd name="T21" fmla="*/ 5300 h 52"/>
                <a:gd name="T22" fmla="*/ 591 w 85"/>
                <a:gd name="T23" fmla="*/ 5300 h 52"/>
                <a:gd name="T24" fmla="*/ 591 w 85"/>
                <a:gd name="T25" fmla="*/ 4704 h 52"/>
                <a:gd name="T26" fmla="*/ 800 w 85"/>
                <a:gd name="T27" fmla="*/ 4501 h 52"/>
                <a:gd name="T28" fmla="*/ 765 w 85"/>
                <a:gd name="T29" fmla="*/ 3657 h 52"/>
                <a:gd name="T30" fmla="*/ 781 w 85"/>
                <a:gd name="T31" fmla="*/ 3099 h 52"/>
                <a:gd name="T32" fmla="*/ 846 w 85"/>
                <a:gd name="T33" fmla="*/ 1662 h 52"/>
                <a:gd name="T34" fmla="*/ 854 w 85"/>
                <a:gd name="T35" fmla="*/ 891 h 52"/>
                <a:gd name="T36" fmla="*/ 591 w 85"/>
                <a:gd name="T37" fmla="*/ 2 h 52"/>
                <a:gd name="T38" fmla="*/ 357 w 85"/>
                <a:gd name="T39" fmla="*/ 1097 h 52"/>
                <a:gd name="T40" fmla="*/ 188 w 85"/>
                <a:gd name="T41" fmla="*/ 588 h 52"/>
                <a:gd name="T42" fmla="*/ 56 w 85"/>
                <a:gd name="T43" fmla="*/ 58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
                <a:gd name="T67" fmla="*/ 0 h 52"/>
                <a:gd name="T68" fmla="*/ 85 w 85"/>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round/>
              <a:headEnd/>
              <a:tailEnd/>
            </a:ln>
          </p:spPr>
          <p:txBody>
            <a:bodyPr/>
            <a:lstStyle/>
            <a:p>
              <a:endParaRPr lang="en-US"/>
            </a:p>
          </p:txBody>
        </p:sp>
        <p:sp>
          <p:nvSpPr>
            <p:cNvPr id="38209" name="Freeform 319"/>
            <p:cNvSpPr>
              <a:spLocks/>
            </p:cNvSpPr>
            <p:nvPr/>
          </p:nvSpPr>
          <p:spPr bwMode="auto">
            <a:xfrm>
              <a:off x="2826" y="1708"/>
              <a:ext cx="27" cy="64"/>
            </a:xfrm>
            <a:custGeom>
              <a:avLst/>
              <a:gdLst>
                <a:gd name="T0" fmla="*/ 0 w 24"/>
                <a:gd name="T1" fmla="*/ 1406 h 52"/>
                <a:gd name="T2" fmla="*/ 3 w 24"/>
                <a:gd name="T3" fmla="*/ 4190 h 52"/>
                <a:gd name="T4" fmla="*/ 225 w 24"/>
                <a:gd name="T5" fmla="*/ 6158 h 52"/>
                <a:gd name="T6" fmla="*/ 254 w 24"/>
                <a:gd name="T7" fmla="*/ 5777 h 52"/>
                <a:gd name="T8" fmla="*/ 362 w 24"/>
                <a:gd name="T9" fmla="*/ 3969 h 52"/>
                <a:gd name="T10" fmla="*/ 362 w 24"/>
                <a:gd name="T11" fmla="*/ 3657 h 52"/>
                <a:gd name="T12" fmla="*/ 225 w 24"/>
                <a:gd name="T13" fmla="*/ 1406 h 52"/>
                <a:gd name="T14" fmla="*/ 200 w 24"/>
                <a:gd name="T15" fmla="*/ 388 h 52"/>
                <a:gd name="T16" fmla="*/ 3 w 24"/>
                <a:gd name="T17" fmla="*/ 0 h 52"/>
                <a:gd name="T18" fmla="*/ 0 w 24"/>
                <a:gd name="T19" fmla="*/ 1406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2"/>
                <a:gd name="T32" fmla="*/ 24 w 24"/>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round/>
              <a:headEnd/>
              <a:tailEnd/>
            </a:ln>
          </p:spPr>
          <p:txBody>
            <a:bodyPr/>
            <a:lstStyle/>
            <a:p>
              <a:endParaRPr lang="en-US"/>
            </a:p>
          </p:txBody>
        </p:sp>
        <p:sp>
          <p:nvSpPr>
            <p:cNvPr id="38210" name="Freeform 320"/>
            <p:cNvSpPr>
              <a:spLocks/>
            </p:cNvSpPr>
            <p:nvPr/>
          </p:nvSpPr>
          <p:spPr bwMode="auto">
            <a:xfrm>
              <a:off x="3204" y="1729"/>
              <a:ext cx="75" cy="58"/>
            </a:xfrm>
            <a:custGeom>
              <a:avLst/>
              <a:gdLst>
                <a:gd name="T0" fmla="*/ 132 w 67"/>
                <a:gd name="T1" fmla="*/ 909 h 47"/>
                <a:gd name="T2" fmla="*/ 0 w 67"/>
                <a:gd name="T3" fmla="*/ 0 h 47"/>
                <a:gd name="T4" fmla="*/ 294 w 67"/>
                <a:gd name="T5" fmla="*/ 0 h 47"/>
                <a:gd name="T6" fmla="*/ 575 w 67"/>
                <a:gd name="T7" fmla="*/ 2 h 47"/>
                <a:gd name="T8" fmla="*/ 777 w 67"/>
                <a:gd name="T9" fmla="*/ 597 h 47"/>
                <a:gd name="T10" fmla="*/ 724 w 67"/>
                <a:gd name="T11" fmla="*/ 2325 h 47"/>
                <a:gd name="T12" fmla="*/ 810 w 67"/>
                <a:gd name="T13" fmla="*/ 2869 h 47"/>
                <a:gd name="T14" fmla="*/ 777 w 67"/>
                <a:gd name="T15" fmla="*/ 3540 h 47"/>
                <a:gd name="T16" fmla="*/ 903 w 67"/>
                <a:gd name="T17" fmla="*/ 5299 h 47"/>
                <a:gd name="T18" fmla="*/ 810 w 67"/>
                <a:gd name="T19" fmla="*/ 5981 h 47"/>
                <a:gd name="T20" fmla="*/ 777 w 67"/>
                <a:gd name="T21" fmla="*/ 5299 h 47"/>
                <a:gd name="T22" fmla="*/ 724 w 67"/>
                <a:gd name="T23" fmla="*/ 4924 h 47"/>
                <a:gd name="T24" fmla="*/ 703 w 67"/>
                <a:gd name="T25" fmla="*/ 4847 h 47"/>
                <a:gd name="T26" fmla="*/ 644 w 67"/>
                <a:gd name="T27" fmla="*/ 4847 h 47"/>
                <a:gd name="T28" fmla="*/ 575 w 67"/>
                <a:gd name="T29" fmla="*/ 4369 h 47"/>
                <a:gd name="T30" fmla="*/ 554 w 67"/>
                <a:gd name="T31" fmla="*/ 4369 h 47"/>
                <a:gd name="T32" fmla="*/ 482 w 67"/>
                <a:gd name="T33" fmla="*/ 4369 h 47"/>
                <a:gd name="T34" fmla="*/ 294 w 67"/>
                <a:gd name="T35" fmla="*/ 3540 h 47"/>
                <a:gd name="T36" fmla="*/ 233 w 67"/>
                <a:gd name="T37" fmla="*/ 2325 h 47"/>
                <a:gd name="T38" fmla="*/ 132 w 67"/>
                <a:gd name="T39" fmla="*/ 909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
                <a:gd name="T61" fmla="*/ 0 h 47"/>
                <a:gd name="T62" fmla="*/ 67 w 67"/>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round/>
              <a:headEnd/>
              <a:tailEnd/>
            </a:ln>
          </p:spPr>
          <p:txBody>
            <a:bodyPr/>
            <a:lstStyle/>
            <a:p>
              <a:endParaRPr lang="en-US"/>
            </a:p>
          </p:txBody>
        </p:sp>
        <p:sp>
          <p:nvSpPr>
            <p:cNvPr id="38211" name="Freeform 321"/>
            <p:cNvSpPr>
              <a:spLocks/>
            </p:cNvSpPr>
            <p:nvPr/>
          </p:nvSpPr>
          <p:spPr bwMode="auto">
            <a:xfrm>
              <a:off x="3267" y="1722"/>
              <a:ext cx="65" cy="77"/>
            </a:xfrm>
            <a:custGeom>
              <a:avLst/>
              <a:gdLst>
                <a:gd name="T0" fmla="*/ 109 w 59"/>
                <a:gd name="T1" fmla="*/ 6781 h 62"/>
                <a:gd name="T2" fmla="*/ 2 w 59"/>
                <a:gd name="T3" fmla="*/ 4789 h 62"/>
                <a:gd name="T4" fmla="*/ 67 w 59"/>
                <a:gd name="T5" fmla="*/ 4069 h 62"/>
                <a:gd name="T6" fmla="*/ 0 w 59"/>
                <a:gd name="T7" fmla="*/ 3501 h 62"/>
                <a:gd name="T8" fmla="*/ 2 w 59"/>
                <a:gd name="T9" fmla="*/ 1472 h 62"/>
                <a:gd name="T10" fmla="*/ 67 w 59"/>
                <a:gd name="T11" fmla="*/ 0 h 62"/>
                <a:gd name="T12" fmla="*/ 286 w 59"/>
                <a:gd name="T13" fmla="*/ 676 h 62"/>
                <a:gd name="T14" fmla="*/ 370 w 59"/>
                <a:gd name="T15" fmla="*/ 2480 h 62"/>
                <a:gd name="T16" fmla="*/ 548 w 59"/>
                <a:gd name="T17" fmla="*/ 4069 h 62"/>
                <a:gd name="T18" fmla="*/ 464 w 59"/>
                <a:gd name="T19" fmla="*/ 4069 h 62"/>
                <a:gd name="T20" fmla="*/ 421 w 59"/>
                <a:gd name="T21" fmla="*/ 7326 h 62"/>
                <a:gd name="T22" fmla="*/ 421 w 59"/>
                <a:gd name="T23" fmla="*/ 9098 h 62"/>
                <a:gd name="T24" fmla="*/ 286 w 59"/>
                <a:gd name="T25" fmla="*/ 7690 h 62"/>
                <a:gd name="T26" fmla="*/ 305 w 59"/>
                <a:gd name="T27" fmla="*/ 6781 h 62"/>
                <a:gd name="T28" fmla="*/ 260 w 59"/>
                <a:gd name="T29" fmla="*/ 5899 h 62"/>
                <a:gd name="T30" fmla="*/ 109 w 59"/>
                <a:gd name="T31" fmla="*/ 6781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
                <a:gd name="T49" fmla="*/ 0 h 62"/>
                <a:gd name="T50" fmla="*/ 59 w 59"/>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round/>
              <a:headEnd/>
              <a:tailEnd/>
            </a:ln>
          </p:spPr>
          <p:txBody>
            <a:bodyPr/>
            <a:lstStyle/>
            <a:p>
              <a:endParaRPr lang="en-US"/>
            </a:p>
          </p:txBody>
        </p:sp>
        <p:sp>
          <p:nvSpPr>
            <p:cNvPr id="38212" name="Freeform 322"/>
            <p:cNvSpPr>
              <a:spLocks/>
            </p:cNvSpPr>
            <p:nvPr/>
          </p:nvSpPr>
          <p:spPr bwMode="auto">
            <a:xfrm>
              <a:off x="3245" y="1772"/>
              <a:ext cx="29" cy="17"/>
            </a:xfrm>
            <a:custGeom>
              <a:avLst/>
              <a:gdLst>
                <a:gd name="T0" fmla="*/ 317 w 26"/>
                <a:gd name="T1" fmla="*/ 1106 h 14"/>
                <a:gd name="T2" fmla="*/ 229 w 26"/>
                <a:gd name="T3" fmla="*/ 1277 h 14"/>
                <a:gd name="T4" fmla="*/ 2 w 26"/>
                <a:gd name="T5" fmla="*/ 424 h 14"/>
                <a:gd name="T6" fmla="*/ 0 w 26"/>
                <a:gd name="T7" fmla="*/ 0 h 14"/>
                <a:gd name="T8" fmla="*/ 0 w 26"/>
                <a:gd name="T9" fmla="*/ 0 h 14"/>
                <a:gd name="T10" fmla="*/ 69 w 26"/>
                <a:gd name="T11" fmla="*/ 0 h 14"/>
                <a:gd name="T12" fmla="*/ 86 w 26"/>
                <a:gd name="T13" fmla="*/ 0 h 14"/>
                <a:gd name="T14" fmla="*/ 148 w 26"/>
                <a:gd name="T15" fmla="*/ 287 h 14"/>
                <a:gd name="T16" fmla="*/ 205 w 26"/>
                <a:gd name="T17" fmla="*/ 287 h 14"/>
                <a:gd name="T18" fmla="*/ 229 w 26"/>
                <a:gd name="T19" fmla="*/ 424 h 14"/>
                <a:gd name="T20" fmla="*/ 255 w 26"/>
                <a:gd name="T21" fmla="*/ 625 h 14"/>
                <a:gd name="T22" fmla="*/ 317 w 26"/>
                <a:gd name="T23" fmla="*/ 1106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4"/>
                <a:gd name="T38" fmla="*/ 26 w 26"/>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round/>
              <a:headEnd/>
              <a:tailEnd/>
            </a:ln>
          </p:spPr>
          <p:txBody>
            <a:bodyPr/>
            <a:lstStyle/>
            <a:p>
              <a:endParaRPr lang="en-US"/>
            </a:p>
          </p:txBody>
        </p:sp>
        <p:sp>
          <p:nvSpPr>
            <p:cNvPr id="38213" name="Freeform 323"/>
            <p:cNvSpPr>
              <a:spLocks/>
            </p:cNvSpPr>
            <p:nvPr/>
          </p:nvSpPr>
          <p:spPr bwMode="auto">
            <a:xfrm>
              <a:off x="2843" y="1729"/>
              <a:ext cx="101" cy="111"/>
            </a:xfrm>
            <a:custGeom>
              <a:avLst/>
              <a:gdLst>
                <a:gd name="T0" fmla="*/ 241 w 90"/>
                <a:gd name="T1" fmla="*/ 5902 h 90"/>
                <a:gd name="T2" fmla="*/ 76 w 90"/>
                <a:gd name="T3" fmla="*/ 5259 h 90"/>
                <a:gd name="T4" fmla="*/ 0 w 90"/>
                <a:gd name="T5" fmla="*/ 4296 h 90"/>
                <a:gd name="T6" fmla="*/ 3 w 90"/>
                <a:gd name="T7" fmla="*/ 3880 h 90"/>
                <a:gd name="T8" fmla="*/ 135 w 90"/>
                <a:gd name="T9" fmla="*/ 2082 h 90"/>
                <a:gd name="T10" fmla="*/ 135 w 90"/>
                <a:gd name="T11" fmla="*/ 1696 h 90"/>
                <a:gd name="T12" fmla="*/ 508 w 90"/>
                <a:gd name="T13" fmla="*/ 904 h 90"/>
                <a:gd name="T14" fmla="*/ 732 w 90"/>
                <a:gd name="T15" fmla="*/ 594 h 90"/>
                <a:gd name="T16" fmla="*/ 1112 w 90"/>
                <a:gd name="T17" fmla="*/ 904 h 90"/>
                <a:gd name="T18" fmla="*/ 1170 w 90"/>
                <a:gd name="T19" fmla="*/ 0 h 90"/>
                <a:gd name="T20" fmla="*/ 1248 w 90"/>
                <a:gd name="T21" fmla="*/ 0 h 90"/>
                <a:gd name="T22" fmla="*/ 1279 w 90"/>
                <a:gd name="T23" fmla="*/ 594 h 90"/>
                <a:gd name="T24" fmla="*/ 1170 w 90"/>
                <a:gd name="T25" fmla="*/ 2082 h 90"/>
                <a:gd name="T26" fmla="*/ 937 w 90"/>
                <a:gd name="T27" fmla="*/ 1466 h 90"/>
                <a:gd name="T28" fmla="*/ 732 w 90"/>
                <a:gd name="T29" fmla="*/ 2290 h 90"/>
                <a:gd name="T30" fmla="*/ 835 w 90"/>
                <a:gd name="T31" fmla="*/ 3182 h 90"/>
                <a:gd name="T32" fmla="*/ 732 w 90"/>
                <a:gd name="T33" fmla="*/ 3182 h 90"/>
                <a:gd name="T34" fmla="*/ 732 w 90"/>
                <a:gd name="T35" fmla="*/ 3483 h 90"/>
                <a:gd name="T36" fmla="*/ 680 w 90"/>
                <a:gd name="T37" fmla="*/ 3483 h 90"/>
                <a:gd name="T38" fmla="*/ 718 w 90"/>
                <a:gd name="T39" fmla="*/ 3880 h 90"/>
                <a:gd name="T40" fmla="*/ 581 w 90"/>
                <a:gd name="T41" fmla="*/ 2290 h 90"/>
                <a:gd name="T42" fmla="*/ 508 w 90"/>
                <a:gd name="T43" fmla="*/ 2824 h 90"/>
                <a:gd name="T44" fmla="*/ 606 w 90"/>
                <a:gd name="T45" fmla="*/ 4785 h 90"/>
                <a:gd name="T46" fmla="*/ 640 w 90"/>
                <a:gd name="T47" fmla="*/ 5625 h 90"/>
                <a:gd name="T48" fmla="*/ 581 w 90"/>
                <a:gd name="T49" fmla="*/ 5259 h 90"/>
                <a:gd name="T50" fmla="*/ 581 w 90"/>
                <a:gd name="T51" fmla="*/ 5902 h 90"/>
                <a:gd name="T52" fmla="*/ 540 w 90"/>
                <a:gd name="T53" fmla="*/ 6006 h 90"/>
                <a:gd name="T54" fmla="*/ 835 w 90"/>
                <a:gd name="T55" fmla="*/ 7999 h 90"/>
                <a:gd name="T56" fmla="*/ 812 w 90"/>
                <a:gd name="T57" fmla="*/ 8488 h 90"/>
                <a:gd name="T58" fmla="*/ 718 w 90"/>
                <a:gd name="T59" fmla="*/ 8171 h 90"/>
                <a:gd name="T60" fmla="*/ 680 w 90"/>
                <a:gd name="T61" fmla="*/ 8171 h 90"/>
                <a:gd name="T62" fmla="*/ 718 w 90"/>
                <a:gd name="T63" fmla="*/ 9398 h 90"/>
                <a:gd name="T64" fmla="*/ 606 w 90"/>
                <a:gd name="T65" fmla="*/ 9398 h 90"/>
                <a:gd name="T66" fmla="*/ 680 w 90"/>
                <a:gd name="T67" fmla="*/ 11199 h 90"/>
                <a:gd name="T68" fmla="*/ 581 w 90"/>
                <a:gd name="T69" fmla="*/ 10800 h 90"/>
                <a:gd name="T70" fmla="*/ 508 w 90"/>
                <a:gd name="T71" fmla="*/ 11199 h 90"/>
                <a:gd name="T72" fmla="*/ 446 w 90"/>
                <a:gd name="T73" fmla="*/ 10286 h 90"/>
                <a:gd name="T74" fmla="*/ 414 w 90"/>
                <a:gd name="T75" fmla="*/ 10800 h 90"/>
                <a:gd name="T76" fmla="*/ 315 w 90"/>
                <a:gd name="T77" fmla="*/ 8943 h 90"/>
                <a:gd name="T78" fmla="*/ 270 w 90"/>
                <a:gd name="T79" fmla="*/ 7999 h 90"/>
                <a:gd name="T80" fmla="*/ 446 w 90"/>
                <a:gd name="T81" fmla="*/ 7362 h 90"/>
                <a:gd name="T82" fmla="*/ 640 w 90"/>
                <a:gd name="T83" fmla="*/ 7999 h 90"/>
                <a:gd name="T84" fmla="*/ 640 w 90"/>
                <a:gd name="T85" fmla="*/ 7620 h 90"/>
                <a:gd name="T86" fmla="*/ 508 w 90"/>
                <a:gd name="T87" fmla="*/ 7084 h 90"/>
                <a:gd name="T88" fmla="*/ 315 w 90"/>
                <a:gd name="T89" fmla="*/ 7084 h 90"/>
                <a:gd name="T90" fmla="*/ 241 w 90"/>
                <a:gd name="T91" fmla="*/ 7084 h 90"/>
                <a:gd name="T92" fmla="*/ 171 w 90"/>
                <a:gd name="T93" fmla="*/ 5902 h 90"/>
                <a:gd name="T94" fmla="*/ 241 w 90"/>
                <a:gd name="T95" fmla="*/ 5902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0"/>
                <a:gd name="T145" fmla="*/ 0 h 90"/>
                <a:gd name="T146" fmla="*/ 90 w 90"/>
                <a:gd name="T147" fmla="*/ 90 h 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round/>
              <a:headEnd/>
              <a:tailEnd/>
            </a:ln>
          </p:spPr>
          <p:txBody>
            <a:bodyPr/>
            <a:lstStyle/>
            <a:p>
              <a:endParaRPr lang="en-US"/>
            </a:p>
          </p:txBody>
        </p:sp>
        <p:sp>
          <p:nvSpPr>
            <p:cNvPr id="38214" name="Freeform 324"/>
            <p:cNvSpPr>
              <a:spLocks/>
            </p:cNvSpPr>
            <p:nvPr/>
          </p:nvSpPr>
          <p:spPr bwMode="auto">
            <a:xfrm>
              <a:off x="2906" y="1864"/>
              <a:ext cx="49" cy="11"/>
            </a:xfrm>
            <a:custGeom>
              <a:avLst/>
              <a:gdLst>
                <a:gd name="T0" fmla="*/ 618 w 43"/>
                <a:gd name="T1" fmla="*/ 395 h 9"/>
                <a:gd name="T2" fmla="*/ 203 w 43"/>
                <a:gd name="T3" fmla="*/ 0 h 9"/>
                <a:gd name="T4" fmla="*/ 3 w 43"/>
                <a:gd name="T5" fmla="*/ 0 h 9"/>
                <a:gd name="T6" fmla="*/ 0 w 43"/>
                <a:gd name="T7" fmla="*/ 395 h 9"/>
                <a:gd name="T8" fmla="*/ 283 w 43"/>
                <a:gd name="T9" fmla="*/ 721 h 9"/>
                <a:gd name="T10" fmla="*/ 618 w 43"/>
                <a:gd name="T11" fmla="*/ 881 h 9"/>
                <a:gd name="T12" fmla="*/ 873 w 43"/>
                <a:gd name="T13" fmla="*/ 395 h 9"/>
                <a:gd name="T14" fmla="*/ 618 w 43"/>
                <a:gd name="T15" fmla="*/ 395 h 9"/>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9"/>
                <a:gd name="T26" fmla="*/ 43 w 4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round/>
              <a:headEnd/>
              <a:tailEnd/>
            </a:ln>
          </p:spPr>
          <p:txBody>
            <a:bodyPr/>
            <a:lstStyle/>
            <a:p>
              <a:endParaRPr lang="en-US"/>
            </a:p>
          </p:txBody>
        </p:sp>
        <p:sp>
          <p:nvSpPr>
            <p:cNvPr id="38215" name="Freeform 325"/>
            <p:cNvSpPr>
              <a:spLocks/>
            </p:cNvSpPr>
            <p:nvPr/>
          </p:nvSpPr>
          <p:spPr bwMode="auto">
            <a:xfrm>
              <a:off x="2892" y="1787"/>
              <a:ext cx="26" cy="21"/>
            </a:xfrm>
            <a:custGeom>
              <a:avLst/>
              <a:gdLst>
                <a:gd name="T0" fmla="*/ 1029 w 22"/>
                <a:gd name="T1" fmla="*/ 2214 h 17"/>
                <a:gd name="T2" fmla="*/ 479 w 22"/>
                <a:gd name="T3" fmla="*/ 623 h 17"/>
                <a:gd name="T4" fmla="*/ 0 w 22"/>
                <a:gd name="T5" fmla="*/ 0 h 17"/>
                <a:gd name="T6" fmla="*/ 479 w 22"/>
                <a:gd name="T7" fmla="*/ 951 h 17"/>
                <a:gd name="T8" fmla="*/ 1029 w 22"/>
                <a:gd name="T9" fmla="*/ 2214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22" y="17"/>
                  </a:moveTo>
                  <a:lnTo>
                    <a:pt x="10" y="5"/>
                  </a:lnTo>
                  <a:lnTo>
                    <a:pt x="0" y="0"/>
                  </a:lnTo>
                  <a:lnTo>
                    <a:pt x="10" y="7"/>
                  </a:lnTo>
                  <a:lnTo>
                    <a:pt x="22" y="17"/>
                  </a:lnTo>
                  <a:close/>
                </a:path>
              </a:pathLst>
            </a:custGeom>
            <a:solidFill>
              <a:srgbClr val="0033CC"/>
            </a:solidFill>
            <a:ln w="3175">
              <a:solidFill>
                <a:srgbClr val="000000"/>
              </a:solidFill>
              <a:round/>
              <a:headEnd/>
              <a:tailEnd/>
            </a:ln>
          </p:spPr>
          <p:txBody>
            <a:bodyPr/>
            <a:lstStyle/>
            <a:p>
              <a:endParaRPr lang="en-US"/>
            </a:p>
          </p:txBody>
        </p:sp>
        <p:sp>
          <p:nvSpPr>
            <p:cNvPr id="38216" name="Freeform 326"/>
            <p:cNvSpPr>
              <a:spLocks/>
            </p:cNvSpPr>
            <p:nvPr/>
          </p:nvSpPr>
          <p:spPr bwMode="auto">
            <a:xfrm>
              <a:off x="2938" y="1778"/>
              <a:ext cx="10" cy="6"/>
            </a:xfrm>
            <a:custGeom>
              <a:avLst/>
              <a:gdLst>
                <a:gd name="T0" fmla="*/ 97 w 9"/>
                <a:gd name="T1" fmla="*/ 310 h 5"/>
                <a:gd name="T2" fmla="*/ 2 w 9"/>
                <a:gd name="T3" fmla="*/ 2 h 5"/>
                <a:gd name="T4" fmla="*/ 0 w 9"/>
                <a:gd name="T5" fmla="*/ 0 h 5"/>
                <a:gd name="T6" fmla="*/ 78 w 9"/>
                <a:gd name="T7" fmla="*/ 2 h 5"/>
                <a:gd name="T8" fmla="*/ 97 w 9"/>
                <a:gd name="T9" fmla="*/ 310 h 5"/>
                <a:gd name="T10" fmla="*/ 0 60000 65536"/>
                <a:gd name="T11" fmla="*/ 0 60000 65536"/>
                <a:gd name="T12" fmla="*/ 0 60000 65536"/>
                <a:gd name="T13" fmla="*/ 0 60000 65536"/>
                <a:gd name="T14" fmla="*/ 0 60000 65536"/>
                <a:gd name="T15" fmla="*/ 0 w 9"/>
                <a:gd name="T16" fmla="*/ 0 h 5"/>
                <a:gd name="T17" fmla="*/ 9 w 9"/>
                <a:gd name="T18" fmla="*/ 5 h 5"/>
              </a:gdLst>
              <a:ahLst/>
              <a:cxnLst>
                <a:cxn ang="T10">
                  <a:pos x="T0" y="T1"/>
                </a:cxn>
                <a:cxn ang="T11">
                  <a:pos x="T2" y="T3"/>
                </a:cxn>
                <a:cxn ang="T12">
                  <a:pos x="T4" y="T5"/>
                </a:cxn>
                <a:cxn ang="T13">
                  <a:pos x="T6" y="T7"/>
                </a:cxn>
                <a:cxn ang="T14">
                  <a:pos x="T8" y="T9"/>
                </a:cxn>
              </a:cxnLst>
              <a:rect l="T15" t="T16" r="T17" b="T18"/>
              <a:pathLst>
                <a:path w="9" h="5">
                  <a:moveTo>
                    <a:pt x="9" y="5"/>
                  </a:moveTo>
                  <a:lnTo>
                    <a:pt x="2" y="2"/>
                  </a:lnTo>
                  <a:lnTo>
                    <a:pt x="0" y="0"/>
                  </a:lnTo>
                  <a:lnTo>
                    <a:pt x="7" y="2"/>
                  </a:lnTo>
                  <a:lnTo>
                    <a:pt x="9" y="5"/>
                  </a:lnTo>
                  <a:close/>
                </a:path>
              </a:pathLst>
            </a:custGeom>
            <a:solidFill>
              <a:srgbClr val="C0C0C0"/>
            </a:solidFill>
            <a:ln w="3175">
              <a:solidFill>
                <a:srgbClr val="000000"/>
              </a:solidFill>
              <a:round/>
              <a:headEnd/>
              <a:tailEnd/>
            </a:ln>
          </p:spPr>
          <p:txBody>
            <a:bodyPr/>
            <a:lstStyle/>
            <a:p>
              <a:endParaRPr lang="en-US"/>
            </a:p>
          </p:txBody>
        </p:sp>
        <p:sp>
          <p:nvSpPr>
            <p:cNvPr id="38217" name="Freeform 327"/>
            <p:cNvSpPr>
              <a:spLocks/>
            </p:cNvSpPr>
            <p:nvPr/>
          </p:nvSpPr>
          <p:spPr bwMode="auto">
            <a:xfrm>
              <a:off x="2851" y="1802"/>
              <a:ext cx="4" cy="6"/>
            </a:xfrm>
            <a:custGeom>
              <a:avLst/>
              <a:gdLst>
                <a:gd name="T0" fmla="*/ 0 w 4"/>
                <a:gd name="T1" fmla="*/ 0 h 5"/>
                <a:gd name="T2" fmla="*/ 4 w 4"/>
                <a:gd name="T3" fmla="*/ 2 h 5"/>
                <a:gd name="T4" fmla="*/ 0 w 4"/>
                <a:gd name="T5" fmla="*/ 310 h 5"/>
                <a:gd name="T6" fmla="*/ 0 w 4"/>
                <a:gd name="T7" fmla="*/ 0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0"/>
                  </a:moveTo>
                  <a:lnTo>
                    <a:pt x="4" y="2"/>
                  </a:lnTo>
                  <a:lnTo>
                    <a:pt x="0" y="5"/>
                  </a:lnTo>
                  <a:lnTo>
                    <a:pt x="0" y="0"/>
                  </a:lnTo>
                  <a:close/>
                </a:path>
              </a:pathLst>
            </a:custGeom>
            <a:solidFill>
              <a:srgbClr val="0033CC"/>
            </a:solidFill>
            <a:ln w="3175">
              <a:solidFill>
                <a:srgbClr val="000000"/>
              </a:solidFill>
              <a:round/>
              <a:headEnd/>
              <a:tailEnd/>
            </a:ln>
          </p:spPr>
          <p:txBody>
            <a:bodyPr/>
            <a:lstStyle/>
            <a:p>
              <a:endParaRPr lang="en-US"/>
            </a:p>
          </p:txBody>
        </p:sp>
        <p:sp>
          <p:nvSpPr>
            <p:cNvPr id="38218" name="Freeform 328"/>
            <p:cNvSpPr>
              <a:spLocks/>
            </p:cNvSpPr>
            <p:nvPr/>
          </p:nvSpPr>
          <p:spPr bwMode="auto">
            <a:xfrm>
              <a:off x="2941" y="1796"/>
              <a:ext cx="3" cy="6"/>
            </a:xfrm>
            <a:custGeom>
              <a:avLst/>
              <a:gdLst>
                <a:gd name="T0" fmla="*/ 18359 w 2"/>
                <a:gd name="T1" fmla="*/ 0 h 5"/>
                <a:gd name="T2" fmla="*/ 0 w 2"/>
                <a:gd name="T3" fmla="*/ 310 h 5"/>
                <a:gd name="T4" fmla="*/ 0 w 2"/>
                <a:gd name="T5" fmla="*/ 0 h 5"/>
                <a:gd name="T6" fmla="*/ 18359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0"/>
                  </a:moveTo>
                  <a:lnTo>
                    <a:pt x="0" y="5"/>
                  </a:ln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38219" name="Freeform 329"/>
            <p:cNvSpPr>
              <a:spLocks/>
            </p:cNvSpPr>
            <p:nvPr/>
          </p:nvSpPr>
          <p:spPr bwMode="auto">
            <a:xfrm>
              <a:off x="2623" y="1615"/>
              <a:ext cx="190" cy="196"/>
            </a:xfrm>
            <a:custGeom>
              <a:avLst/>
              <a:gdLst>
                <a:gd name="T0" fmla="*/ 1220 w 170"/>
                <a:gd name="T1" fmla="*/ 540 h 158"/>
                <a:gd name="T2" fmla="*/ 954 w 170"/>
                <a:gd name="T3" fmla="*/ 0 h 158"/>
                <a:gd name="T4" fmla="*/ 769 w 170"/>
                <a:gd name="T5" fmla="*/ 2 h 158"/>
                <a:gd name="T6" fmla="*/ 642 w 170"/>
                <a:gd name="T7" fmla="*/ 0 h 158"/>
                <a:gd name="T8" fmla="*/ 642 w 170"/>
                <a:gd name="T9" fmla="*/ 2 h 158"/>
                <a:gd name="T10" fmla="*/ 616 w 170"/>
                <a:gd name="T11" fmla="*/ 540 h 158"/>
                <a:gd name="T12" fmla="*/ 553 w 170"/>
                <a:gd name="T13" fmla="*/ 1279 h 158"/>
                <a:gd name="T14" fmla="*/ 420 w 170"/>
                <a:gd name="T15" fmla="*/ 1279 h 158"/>
                <a:gd name="T16" fmla="*/ 359 w 170"/>
                <a:gd name="T17" fmla="*/ 2256 h 158"/>
                <a:gd name="T18" fmla="*/ 236 w 170"/>
                <a:gd name="T19" fmla="*/ 1279 h 158"/>
                <a:gd name="T20" fmla="*/ 151 w 170"/>
                <a:gd name="T21" fmla="*/ 2256 h 158"/>
                <a:gd name="T22" fmla="*/ 2 w 170"/>
                <a:gd name="T23" fmla="*/ 2256 h 158"/>
                <a:gd name="T24" fmla="*/ 2 w 170"/>
                <a:gd name="T25" fmla="*/ 3379 h 158"/>
                <a:gd name="T26" fmla="*/ 0 w 170"/>
                <a:gd name="T27" fmla="*/ 4234 h 158"/>
                <a:gd name="T28" fmla="*/ 0 w 170"/>
                <a:gd name="T29" fmla="*/ 4951 h 158"/>
                <a:gd name="T30" fmla="*/ 0 w 170"/>
                <a:gd name="T31" fmla="*/ 6016 h 158"/>
                <a:gd name="T32" fmla="*/ 151 w 170"/>
                <a:gd name="T33" fmla="*/ 6628 h 158"/>
                <a:gd name="T34" fmla="*/ 151 w 170"/>
                <a:gd name="T35" fmla="*/ 7670 h 158"/>
                <a:gd name="T36" fmla="*/ 316 w 170"/>
                <a:gd name="T37" fmla="*/ 6451 h 158"/>
                <a:gd name="T38" fmla="*/ 553 w 170"/>
                <a:gd name="T39" fmla="*/ 7032 h 158"/>
                <a:gd name="T40" fmla="*/ 691 w 170"/>
                <a:gd name="T41" fmla="*/ 9451 h 158"/>
                <a:gd name="T42" fmla="*/ 859 w 170"/>
                <a:gd name="T43" fmla="*/ 11078 h 158"/>
                <a:gd name="T44" fmla="*/ 1001 w 170"/>
                <a:gd name="T45" fmla="*/ 12652 h 158"/>
                <a:gd name="T46" fmla="*/ 1073 w 170"/>
                <a:gd name="T47" fmla="*/ 13028 h 158"/>
                <a:gd name="T48" fmla="*/ 1092 w 170"/>
                <a:gd name="T49" fmla="*/ 13028 h 158"/>
                <a:gd name="T50" fmla="*/ 1220 w 170"/>
                <a:gd name="T51" fmla="*/ 14128 h 158"/>
                <a:gd name="T52" fmla="*/ 1473 w 170"/>
                <a:gd name="T53" fmla="*/ 15741 h 158"/>
                <a:gd name="T54" fmla="*/ 1562 w 170"/>
                <a:gd name="T55" fmla="*/ 16062 h 158"/>
                <a:gd name="T56" fmla="*/ 1656 w 170"/>
                <a:gd name="T57" fmla="*/ 17047 h 158"/>
                <a:gd name="T58" fmla="*/ 1761 w 170"/>
                <a:gd name="T59" fmla="*/ 19638 h 158"/>
                <a:gd name="T60" fmla="*/ 1735 w 170"/>
                <a:gd name="T61" fmla="*/ 21741 h 158"/>
                <a:gd name="T62" fmla="*/ 1804 w 170"/>
                <a:gd name="T63" fmla="*/ 22381 h 158"/>
                <a:gd name="T64" fmla="*/ 1901 w 170"/>
                <a:gd name="T65" fmla="*/ 20749 h 158"/>
                <a:gd name="T66" fmla="*/ 1951 w 170"/>
                <a:gd name="T67" fmla="*/ 19638 h 158"/>
                <a:gd name="T68" fmla="*/ 1985 w 170"/>
                <a:gd name="T69" fmla="*/ 19094 h 158"/>
                <a:gd name="T70" fmla="*/ 1901 w 170"/>
                <a:gd name="T71" fmla="*/ 18042 h 158"/>
                <a:gd name="T72" fmla="*/ 1939 w 170"/>
                <a:gd name="T73" fmla="*/ 16062 h 158"/>
                <a:gd name="T74" fmla="*/ 2056 w 170"/>
                <a:gd name="T75" fmla="*/ 16431 h 158"/>
                <a:gd name="T76" fmla="*/ 2174 w 170"/>
                <a:gd name="T77" fmla="*/ 17526 h 158"/>
                <a:gd name="T78" fmla="*/ 2197 w 170"/>
                <a:gd name="T79" fmla="*/ 16431 h 158"/>
                <a:gd name="T80" fmla="*/ 1951 w 170"/>
                <a:gd name="T81" fmla="*/ 15062 h 158"/>
                <a:gd name="T82" fmla="*/ 1746 w 170"/>
                <a:gd name="T83" fmla="*/ 13742 h 158"/>
                <a:gd name="T84" fmla="*/ 1761 w 170"/>
                <a:gd name="T85" fmla="*/ 12652 h 158"/>
                <a:gd name="T86" fmla="*/ 1674 w 170"/>
                <a:gd name="T87" fmla="*/ 12408 h 158"/>
                <a:gd name="T88" fmla="*/ 1426 w 170"/>
                <a:gd name="T89" fmla="*/ 11724 h 158"/>
                <a:gd name="T90" fmla="*/ 1340 w 170"/>
                <a:gd name="T91" fmla="*/ 10026 h 158"/>
                <a:gd name="T92" fmla="*/ 1251 w 170"/>
                <a:gd name="T93" fmla="*/ 8414 h 158"/>
                <a:gd name="T94" fmla="*/ 1073 w 170"/>
                <a:gd name="T95" fmla="*/ 7463 h 158"/>
                <a:gd name="T96" fmla="*/ 1001 w 170"/>
                <a:gd name="T97" fmla="*/ 5252 h 158"/>
                <a:gd name="T98" fmla="*/ 977 w 170"/>
                <a:gd name="T99" fmla="*/ 3991 h 158"/>
                <a:gd name="T100" fmla="*/ 1129 w 170"/>
                <a:gd name="T101" fmla="*/ 3031 h 158"/>
                <a:gd name="T102" fmla="*/ 1251 w 170"/>
                <a:gd name="T103" fmla="*/ 3379 h 158"/>
                <a:gd name="T104" fmla="*/ 1191 w 170"/>
                <a:gd name="T105" fmla="*/ 1587 h 158"/>
                <a:gd name="T106" fmla="*/ 1220 w 170"/>
                <a:gd name="T107" fmla="*/ 540 h 158"/>
                <a:gd name="T108" fmla="*/ 1022 w 170"/>
                <a:gd name="T109" fmla="*/ 7463 h 158"/>
                <a:gd name="T110" fmla="*/ 1001 w 170"/>
                <a:gd name="T111" fmla="*/ 7463 h 158"/>
                <a:gd name="T112" fmla="*/ 1022 w 170"/>
                <a:gd name="T113" fmla="*/ 7463 h 158"/>
                <a:gd name="T114" fmla="*/ 1022 w 170"/>
                <a:gd name="T115" fmla="*/ 7463 h 158"/>
                <a:gd name="T116" fmla="*/ 1220 w 170"/>
                <a:gd name="T117" fmla="*/ 540 h 158"/>
                <a:gd name="T118" fmla="*/ 1092 w 170"/>
                <a:gd name="T119" fmla="*/ 13028 h 158"/>
                <a:gd name="T120" fmla="*/ 1220 w 170"/>
                <a:gd name="T121" fmla="*/ 540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0"/>
                <a:gd name="T184" fmla="*/ 0 h 158"/>
                <a:gd name="T185" fmla="*/ 170 w 170"/>
                <a:gd name="T186" fmla="*/ 158 h 1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220" name="Freeform 330"/>
            <p:cNvSpPr>
              <a:spLocks/>
            </p:cNvSpPr>
            <p:nvPr/>
          </p:nvSpPr>
          <p:spPr bwMode="auto">
            <a:xfrm>
              <a:off x="2623" y="1615"/>
              <a:ext cx="190" cy="196"/>
            </a:xfrm>
            <a:custGeom>
              <a:avLst/>
              <a:gdLst>
                <a:gd name="T0" fmla="*/ 1220 w 170"/>
                <a:gd name="T1" fmla="*/ 540 h 158"/>
                <a:gd name="T2" fmla="*/ 954 w 170"/>
                <a:gd name="T3" fmla="*/ 0 h 158"/>
                <a:gd name="T4" fmla="*/ 769 w 170"/>
                <a:gd name="T5" fmla="*/ 2 h 158"/>
                <a:gd name="T6" fmla="*/ 642 w 170"/>
                <a:gd name="T7" fmla="*/ 0 h 158"/>
                <a:gd name="T8" fmla="*/ 642 w 170"/>
                <a:gd name="T9" fmla="*/ 2 h 158"/>
                <a:gd name="T10" fmla="*/ 616 w 170"/>
                <a:gd name="T11" fmla="*/ 540 h 158"/>
                <a:gd name="T12" fmla="*/ 553 w 170"/>
                <a:gd name="T13" fmla="*/ 1279 h 158"/>
                <a:gd name="T14" fmla="*/ 420 w 170"/>
                <a:gd name="T15" fmla="*/ 1279 h 158"/>
                <a:gd name="T16" fmla="*/ 359 w 170"/>
                <a:gd name="T17" fmla="*/ 2256 h 158"/>
                <a:gd name="T18" fmla="*/ 236 w 170"/>
                <a:gd name="T19" fmla="*/ 1279 h 158"/>
                <a:gd name="T20" fmla="*/ 151 w 170"/>
                <a:gd name="T21" fmla="*/ 2256 h 158"/>
                <a:gd name="T22" fmla="*/ 2 w 170"/>
                <a:gd name="T23" fmla="*/ 2256 h 158"/>
                <a:gd name="T24" fmla="*/ 2 w 170"/>
                <a:gd name="T25" fmla="*/ 3379 h 158"/>
                <a:gd name="T26" fmla="*/ 0 w 170"/>
                <a:gd name="T27" fmla="*/ 4234 h 158"/>
                <a:gd name="T28" fmla="*/ 0 w 170"/>
                <a:gd name="T29" fmla="*/ 4951 h 158"/>
                <a:gd name="T30" fmla="*/ 0 w 170"/>
                <a:gd name="T31" fmla="*/ 6016 h 158"/>
                <a:gd name="T32" fmla="*/ 151 w 170"/>
                <a:gd name="T33" fmla="*/ 6628 h 158"/>
                <a:gd name="T34" fmla="*/ 151 w 170"/>
                <a:gd name="T35" fmla="*/ 7670 h 158"/>
                <a:gd name="T36" fmla="*/ 316 w 170"/>
                <a:gd name="T37" fmla="*/ 6451 h 158"/>
                <a:gd name="T38" fmla="*/ 553 w 170"/>
                <a:gd name="T39" fmla="*/ 7032 h 158"/>
                <a:gd name="T40" fmla="*/ 691 w 170"/>
                <a:gd name="T41" fmla="*/ 9451 h 158"/>
                <a:gd name="T42" fmla="*/ 859 w 170"/>
                <a:gd name="T43" fmla="*/ 11078 h 158"/>
                <a:gd name="T44" fmla="*/ 1001 w 170"/>
                <a:gd name="T45" fmla="*/ 12652 h 158"/>
                <a:gd name="T46" fmla="*/ 1073 w 170"/>
                <a:gd name="T47" fmla="*/ 13028 h 158"/>
                <a:gd name="T48" fmla="*/ 1092 w 170"/>
                <a:gd name="T49" fmla="*/ 13028 h 158"/>
                <a:gd name="T50" fmla="*/ 1220 w 170"/>
                <a:gd name="T51" fmla="*/ 14128 h 158"/>
                <a:gd name="T52" fmla="*/ 1473 w 170"/>
                <a:gd name="T53" fmla="*/ 15741 h 158"/>
                <a:gd name="T54" fmla="*/ 1562 w 170"/>
                <a:gd name="T55" fmla="*/ 16062 h 158"/>
                <a:gd name="T56" fmla="*/ 1656 w 170"/>
                <a:gd name="T57" fmla="*/ 17047 h 158"/>
                <a:gd name="T58" fmla="*/ 1761 w 170"/>
                <a:gd name="T59" fmla="*/ 19638 h 158"/>
                <a:gd name="T60" fmla="*/ 1735 w 170"/>
                <a:gd name="T61" fmla="*/ 21741 h 158"/>
                <a:gd name="T62" fmla="*/ 1804 w 170"/>
                <a:gd name="T63" fmla="*/ 22381 h 158"/>
                <a:gd name="T64" fmla="*/ 1901 w 170"/>
                <a:gd name="T65" fmla="*/ 20749 h 158"/>
                <a:gd name="T66" fmla="*/ 1951 w 170"/>
                <a:gd name="T67" fmla="*/ 19638 h 158"/>
                <a:gd name="T68" fmla="*/ 1985 w 170"/>
                <a:gd name="T69" fmla="*/ 19094 h 158"/>
                <a:gd name="T70" fmla="*/ 1901 w 170"/>
                <a:gd name="T71" fmla="*/ 18042 h 158"/>
                <a:gd name="T72" fmla="*/ 1939 w 170"/>
                <a:gd name="T73" fmla="*/ 16062 h 158"/>
                <a:gd name="T74" fmla="*/ 2056 w 170"/>
                <a:gd name="T75" fmla="*/ 16431 h 158"/>
                <a:gd name="T76" fmla="*/ 2174 w 170"/>
                <a:gd name="T77" fmla="*/ 17526 h 158"/>
                <a:gd name="T78" fmla="*/ 2197 w 170"/>
                <a:gd name="T79" fmla="*/ 16431 h 158"/>
                <a:gd name="T80" fmla="*/ 1951 w 170"/>
                <a:gd name="T81" fmla="*/ 15062 h 158"/>
                <a:gd name="T82" fmla="*/ 1746 w 170"/>
                <a:gd name="T83" fmla="*/ 13742 h 158"/>
                <a:gd name="T84" fmla="*/ 1761 w 170"/>
                <a:gd name="T85" fmla="*/ 12652 h 158"/>
                <a:gd name="T86" fmla="*/ 1674 w 170"/>
                <a:gd name="T87" fmla="*/ 12408 h 158"/>
                <a:gd name="T88" fmla="*/ 1426 w 170"/>
                <a:gd name="T89" fmla="*/ 11724 h 158"/>
                <a:gd name="T90" fmla="*/ 1340 w 170"/>
                <a:gd name="T91" fmla="*/ 10026 h 158"/>
                <a:gd name="T92" fmla="*/ 1251 w 170"/>
                <a:gd name="T93" fmla="*/ 8414 h 158"/>
                <a:gd name="T94" fmla="*/ 1073 w 170"/>
                <a:gd name="T95" fmla="*/ 7463 h 158"/>
                <a:gd name="T96" fmla="*/ 1001 w 170"/>
                <a:gd name="T97" fmla="*/ 5252 h 158"/>
                <a:gd name="T98" fmla="*/ 977 w 170"/>
                <a:gd name="T99" fmla="*/ 3991 h 158"/>
                <a:gd name="T100" fmla="*/ 1129 w 170"/>
                <a:gd name="T101" fmla="*/ 3031 h 158"/>
                <a:gd name="T102" fmla="*/ 1251 w 170"/>
                <a:gd name="T103" fmla="*/ 3379 h 158"/>
                <a:gd name="T104" fmla="*/ 1191 w 170"/>
                <a:gd name="T105" fmla="*/ 1587 h 158"/>
                <a:gd name="T106" fmla="*/ 1220 w 170"/>
                <a:gd name="T107" fmla="*/ 540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0"/>
                <a:gd name="T163" fmla="*/ 0 h 158"/>
                <a:gd name="T164" fmla="*/ 170 w 170"/>
                <a:gd name="T165" fmla="*/ 158 h 15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round/>
              <a:headEnd/>
              <a:tailEnd/>
            </a:ln>
          </p:spPr>
          <p:txBody>
            <a:bodyPr/>
            <a:lstStyle/>
            <a:p>
              <a:endParaRPr lang="en-US"/>
            </a:p>
          </p:txBody>
        </p:sp>
        <p:sp>
          <p:nvSpPr>
            <p:cNvPr id="38221" name="Freeform 331"/>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38222" name="Freeform 332"/>
            <p:cNvSpPr>
              <a:spLocks/>
            </p:cNvSpPr>
            <p:nvPr/>
          </p:nvSpPr>
          <p:spPr bwMode="auto">
            <a:xfrm>
              <a:off x="2722" y="1802"/>
              <a:ext cx="49" cy="34"/>
            </a:xfrm>
            <a:custGeom>
              <a:avLst/>
              <a:gdLst>
                <a:gd name="T0" fmla="*/ 266 w 45"/>
                <a:gd name="T1" fmla="*/ 1651 h 28"/>
                <a:gd name="T2" fmla="*/ 266 w 45"/>
                <a:gd name="T3" fmla="*/ 2435 h 28"/>
                <a:gd name="T4" fmla="*/ 148 w 45"/>
                <a:gd name="T5" fmla="*/ 1883 h 28"/>
                <a:gd name="T6" fmla="*/ 2 w 45"/>
                <a:gd name="T7" fmla="*/ 1106 h 28"/>
                <a:gd name="T8" fmla="*/ 0 w 45"/>
                <a:gd name="T9" fmla="*/ 424 h 28"/>
                <a:gd name="T10" fmla="*/ 75 w 45"/>
                <a:gd name="T11" fmla="*/ 424 h 28"/>
                <a:gd name="T12" fmla="*/ 193 w 45"/>
                <a:gd name="T13" fmla="*/ 2 h 28"/>
                <a:gd name="T14" fmla="*/ 318 w 45"/>
                <a:gd name="T15" fmla="*/ 0 h 28"/>
                <a:gd name="T16" fmla="*/ 266 w 45"/>
                <a:gd name="T17" fmla="*/ 1651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28"/>
                <a:gd name="T29" fmla="*/ 45 w 45"/>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round/>
              <a:headEnd/>
              <a:tailEnd/>
            </a:ln>
          </p:spPr>
          <p:txBody>
            <a:bodyPr/>
            <a:lstStyle/>
            <a:p>
              <a:endParaRPr lang="en-US"/>
            </a:p>
          </p:txBody>
        </p:sp>
        <p:sp>
          <p:nvSpPr>
            <p:cNvPr id="38223" name="Freeform 333"/>
            <p:cNvSpPr>
              <a:spLocks/>
            </p:cNvSpPr>
            <p:nvPr/>
          </p:nvSpPr>
          <p:spPr bwMode="auto">
            <a:xfrm>
              <a:off x="2650" y="1737"/>
              <a:ext cx="25" cy="52"/>
            </a:xfrm>
            <a:custGeom>
              <a:avLst/>
              <a:gdLst>
                <a:gd name="T0" fmla="*/ 683 w 21"/>
                <a:gd name="T1" fmla="*/ 4751 h 42"/>
                <a:gd name="T2" fmla="*/ 240 w 21"/>
                <a:gd name="T3" fmla="*/ 5677 h 42"/>
                <a:gd name="T4" fmla="*/ 2 w 21"/>
                <a:gd name="T5" fmla="*/ 4526 h 42"/>
                <a:gd name="T6" fmla="*/ 0 w 21"/>
                <a:gd name="T7" fmla="*/ 2677 h 42"/>
                <a:gd name="T8" fmla="*/ 0 w 21"/>
                <a:gd name="T9" fmla="*/ 651 h 42"/>
                <a:gd name="T10" fmla="*/ 683 w 21"/>
                <a:gd name="T11" fmla="*/ 0 h 42"/>
                <a:gd name="T12" fmla="*/ 1205 w 21"/>
                <a:gd name="T13" fmla="*/ 1746 h 42"/>
                <a:gd name="T14" fmla="*/ 1030 w 21"/>
                <a:gd name="T15" fmla="*/ 4751 h 42"/>
                <a:gd name="T16" fmla="*/ 683 w 21"/>
                <a:gd name="T17" fmla="*/ 4751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2"/>
                <a:gd name="T29" fmla="*/ 21 w 21"/>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round/>
              <a:headEnd/>
              <a:tailEnd/>
            </a:ln>
          </p:spPr>
          <p:txBody>
            <a:bodyPr/>
            <a:lstStyle/>
            <a:p>
              <a:endParaRPr lang="en-US"/>
            </a:p>
          </p:txBody>
        </p:sp>
        <p:sp>
          <p:nvSpPr>
            <p:cNvPr id="38224" name="Freeform 334"/>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0"/>
                  </a:lnTo>
                  <a:lnTo>
                    <a:pt x="0" y="2"/>
                  </a:lnTo>
                  <a:lnTo>
                    <a:pt x="3" y="0"/>
                  </a:lnTo>
                  <a:close/>
                </a:path>
              </a:pathLst>
            </a:custGeom>
            <a:solidFill>
              <a:srgbClr val="C0C0C0"/>
            </a:solidFill>
            <a:ln w="3175">
              <a:solidFill>
                <a:srgbClr val="000000"/>
              </a:solidFill>
              <a:round/>
              <a:headEnd/>
              <a:tailEnd/>
            </a:ln>
          </p:spPr>
          <p:txBody>
            <a:bodyPr/>
            <a:lstStyle/>
            <a:p>
              <a:endParaRPr lang="en-US"/>
            </a:p>
          </p:txBody>
        </p:sp>
        <p:sp>
          <p:nvSpPr>
            <p:cNvPr id="38225" name="Freeform 335"/>
            <p:cNvSpPr>
              <a:spLocks/>
            </p:cNvSpPr>
            <p:nvPr/>
          </p:nvSpPr>
          <p:spPr bwMode="auto">
            <a:xfrm>
              <a:off x="2944" y="1722"/>
              <a:ext cx="309" cy="132"/>
            </a:xfrm>
            <a:custGeom>
              <a:avLst/>
              <a:gdLst>
                <a:gd name="T0" fmla="*/ 2286 w 277"/>
                <a:gd name="T1" fmla="*/ 13895 h 106"/>
                <a:gd name="T2" fmla="*/ 1930 w 277"/>
                <a:gd name="T3" fmla="*/ 14745 h 106"/>
                <a:gd name="T4" fmla="*/ 1877 w 277"/>
                <a:gd name="T5" fmla="*/ 16424 h 106"/>
                <a:gd name="T6" fmla="*/ 1837 w 277"/>
                <a:gd name="T7" fmla="*/ 16285 h 106"/>
                <a:gd name="T8" fmla="*/ 1790 w 277"/>
                <a:gd name="T9" fmla="*/ 14332 h 106"/>
                <a:gd name="T10" fmla="*/ 1499 w 277"/>
                <a:gd name="T11" fmla="*/ 15095 h 106"/>
                <a:gd name="T12" fmla="*/ 1178 w 277"/>
                <a:gd name="T13" fmla="*/ 15394 h 106"/>
                <a:gd name="T14" fmla="*/ 850 w 277"/>
                <a:gd name="T15" fmla="*/ 15095 h 106"/>
                <a:gd name="T16" fmla="*/ 602 w 277"/>
                <a:gd name="T17" fmla="*/ 14745 h 106"/>
                <a:gd name="T18" fmla="*/ 394 w 277"/>
                <a:gd name="T19" fmla="*/ 14332 h 106"/>
                <a:gd name="T20" fmla="*/ 407 w 277"/>
                <a:gd name="T21" fmla="*/ 13747 h 106"/>
                <a:gd name="T22" fmla="*/ 283 w 277"/>
                <a:gd name="T23" fmla="*/ 12833 h 106"/>
                <a:gd name="T24" fmla="*/ 205 w 277"/>
                <a:gd name="T25" fmla="*/ 11039 h 106"/>
                <a:gd name="T26" fmla="*/ 3 w 277"/>
                <a:gd name="T27" fmla="*/ 9120 h 106"/>
                <a:gd name="T28" fmla="*/ 148 w 277"/>
                <a:gd name="T29" fmla="*/ 10083 h 106"/>
                <a:gd name="T30" fmla="*/ 119 w 277"/>
                <a:gd name="T31" fmla="*/ 8180 h 106"/>
                <a:gd name="T32" fmla="*/ 0 w 277"/>
                <a:gd name="T33" fmla="*/ 6645 h 106"/>
                <a:gd name="T34" fmla="*/ 183 w 277"/>
                <a:gd name="T35" fmla="*/ 4405 h 106"/>
                <a:gd name="T36" fmla="*/ 464 w 277"/>
                <a:gd name="T37" fmla="*/ 4016 h 106"/>
                <a:gd name="T38" fmla="*/ 549 w 277"/>
                <a:gd name="T39" fmla="*/ 3225 h 106"/>
                <a:gd name="T40" fmla="*/ 783 w 277"/>
                <a:gd name="T41" fmla="*/ 2080 h 106"/>
                <a:gd name="T42" fmla="*/ 1245 w 277"/>
                <a:gd name="T43" fmla="*/ 0 h 106"/>
                <a:gd name="T44" fmla="*/ 1525 w 277"/>
                <a:gd name="T45" fmla="*/ 0 h 106"/>
                <a:gd name="T46" fmla="*/ 1701 w 277"/>
                <a:gd name="T47" fmla="*/ 1534 h 106"/>
                <a:gd name="T48" fmla="*/ 2157 w 277"/>
                <a:gd name="T49" fmla="*/ 2590 h 106"/>
                <a:gd name="T50" fmla="*/ 2679 w 277"/>
                <a:gd name="T51" fmla="*/ 1077 h 106"/>
                <a:gd name="T52" fmla="*/ 3016 w 277"/>
                <a:gd name="T53" fmla="*/ 1910 h 106"/>
                <a:gd name="T54" fmla="*/ 3169 w 277"/>
                <a:gd name="T55" fmla="*/ 5221 h 106"/>
                <a:gd name="T56" fmla="*/ 3243 w 277"/>
                <a:gd name="T57" fmla="*/ 6969 h 106"/>
                <a:gd name="T58" fmla="*/ 3330 w 277"/>
                <a:gd name="T59" fmla="*/ 11039 h 106"/>
                <a:gd name="T60" fmla="*/ 3330 w 277"/>
                <a:gd name="T61" fmla="*/ 13189 h 106"/>
                <a:gd name="T62" fmla="*/ 3033 w 277"/>
                <a:gd name="T63" fmla="*/ 12833 h 106"/>
                <a:gd name="T64" fmla="*/ 2924 w 277"/>
                <a:gd name="T65" fmla="*/ 12833 h 106"/>
                <a:gd name="T66" fmla="*/ 2550 w 277"/>
                <a:gd name="T67" fmla="*/ 13895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7"/>
                <a:gd name="T103" fmla="*/ 0 h 106"/>
                <a:gd name="T104" fmla="*/ 277 w 277"/>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round/>
              <a:headEnd/>
              <a:tailEnd/>
            </a:ln>
          </p:spPr>
          <p:txBody>
            <a:bodyPr/>
            <a:lstStyle/>
            <a:p>
              <a:endParaRPr lang="en-US"/>
            </a:p>
          </p:txBody>
        </p:sp>
        <p:sp>
          <p:nvSpPr>
            <p:cNvPr id="38226" name="Freeform 336"/>
            <p:cNvSpPr>
              <a:spLocks/>
            </p:cNvSpPr>
            <p:nvPr/>
          </p:nvSpPr>
          <p:spPr bwMode="auto">
            <a:xfrm>
              <a:off x="2935" y="1720"/>
              <a:ext cx="50" cy="41"/>
            </a:xfrm>
            <a:custGeom>
              <a:avLst/>
              <a:gdLst>
                <a:gd name="T0" fmla="*/ 63 w 45"/>
                <a:gd name="T1" fmla="*/ 2 h 33"/>
                <a:gd name="T2" fmla="*/ 63 w 45"/>
                <a:gd name="T3" fmla="*/ 1050 h 33"/>
                <a:gd name="T4" fmla="*/ 78 w 45"/>
                <a:gd name="T5" fmla="*/ 1833 h 33"/>
                <a:gd name="T6" fmla="*/ 0 w 45"/>
                <a:gd name="T7" fmla="*/ 3464 h 33"/>
                <a:gd name="T8" fmla="*/ 108 w 45"/>
                <a:gd name="T9" fmla="*/ 3863 h 33"/>
                <a:gd name="T10" fmla="*/ 63 w 45"/>
                <a:gd name="T11" fmla="*/ 4839 h 33"/>
                <a:gd name="T12" fmla="*/ 233 w 45"/>
                <a:gd name="T13" fmla="*/ 3109 h 33"/>
                <a:gd name="T14" fmla="*/ 520 w 45"/>
                <a:gd name="T15" fmla="*/ 2829 h 33"/>
                <a:gd name="T16" fmla="*/ 396 w 45"/>
                <a:gd name="T17" fmla="*/ 1833 h 33"/>
                <a:gd name="T18" fmla="*/ 288 w 45"/>
                <a:gd name="T19" fmla="*/ 0 h 33"/>
                <a:gd name="T20" fmla="*/ 63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33"/>
                <a:gd name="T35" fmla="*/ 45 w 45"/>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round/>
              <a:headEnd/>
              <a:tailEnd/>
            </a:ln>
          </p:spPr>
          <p:txBody>
            <a:bodyPr/>
            <a:lstStyle/>
            <a:p>
              <a:endParaRPr lang="en-US"/>
            </a:p>
          </p:txBody>
        </p:sp>
        <p:sp>
          <p:nvSpPr>
            <p:cNvPr id="38227" name="Freeform 337"/>
            <p:cNvSpPr>
              <a:spLocks/>
            </p:cNvSpPr>
            <p:nvPr/>
          </p:nvSpPr>
          <p:spPr bwMode="auto">
            <a:xfrm>
              <a:off x="2862" y="1422"/>
              <a:ext cx="136" cy="96"/>
            </a:xfrm>
            <a:custGeom>
              <a:avLst/>
              <a:gdLst>
                <a:gd name="T0" fmla="*/ 1775 w 121"/>
                <a:gd name="T1" fmla="*/ 5003 h 78"/>
                <a:gd name="T2" fmla="*/ 1694 w 121"/>
                <a:gd name="T3" fmla="*/ 5540 h 78"/>
                <a:gd name="T4" fmla="*/ 1775 w 121"/>
                <a:gd name="T5" fmla="*/ 7476 h 78"/>
                <a:gd name="T6" fmla="*/ 1533 w 121"/>
                <a:gd name="T7" fmla="*/ 8263 h 78"/>
                <a:gd name="T8" fmla="*/ 1533 w 121"/>
                <a:gd name="T9" fmla="*/ 9201 h 78"/>
                <a:gd name="T10" fmla="*/ 1186 w 121"/>
                <a:gd name="T11" fmla="*/ 8751 h 78"/>
                <a:gd name="T12" fmla="*/ 838 w 121"/>
                <a:gd name="T13" fmla="*/ 8028 h 78"/>
                <a:gd name="T14" fmla="*/ 489 w 121"/>
                <a:gd name="T15" fmla="*/ 8028 h 78"/>
                <a:gd name="T16" fmla="*/ 125 w 121"/>
                <a:gd name="T17" fmla="*/ 8028 h 78"/>
                <a:gd name="T18" fmla="*/ 2 w 121"/>
                <a:gd name="T19" fmla="*/ 7476 h 78"/>
                <a:gd name="T20" fmla="*/ 176 w 121"/>
                <a:gd name="T21" fmla="*/ 6158 h 78"/>
                <a:gd name="T22" fmla="*/ 0 w 121"/>
                <a:gd name="T23" fmla="*/ 3303 h 78"/>
                <a:gd name="T24" fmla="*/ 282 w 121"/>
                <a:gd name="T25" fmla="*/ 1961 h 78"/>
                <a:gd name="T26" fmla="*/ 591 w 121"/>
                <a:gd name="T27" fmla="*/ 2 h 78"/>
                <a:gd name="T28" fmla="*/ 858 w 121"/>
                <a:gd name="T29" fmla="*/ 0 h 78"/>
                <a:gd name="T30" fmla="*/ 1148 w 121"/>
                <a:gd name="T31" fmla="*/ 478 h 78"/>
                <a:gd name="T32" fmla="*/ 1450 w 121"/>
                <a:gd name="T33" fmla="*/ 891 h 78"/>
                <a:gd name="T34" fmla="*/ 1504 w 121"/>
                <a:gd name="T35" fmla="*/ 3303 h 78"/>
                <a:gd name="T36" fmla="*/ 1775 w 121"/>
                <a:gd name="T37" fmla="*/ 5003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78"/>
                <a:gd name="T59" fmla="*/ 121 w 121"/>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round/>
              <a:headEnd/>
              <a:tailEnd/>
            </a:ln>
          </p:spPr>
          <p:txBody>
            <a:bodyPr/>
            <a:lstStyle/>
            <a:p>
              <a:endParaRPr lang="en-US"/>
            </a:p>
          </p:txBody>
        </p:sp>
        <p:sp>
          <p:nvSpPr>
            <p:cNvPr id="38228" name="Freeform 338"/>
            <p:cNvSpPr>
              <a:spLocks/>
            </p:cNvSpPr>
            <p:nvPr/>
          </p:nvSpPr>
          <p:spPr bwMode="auto">
            <a:xfrm>
              <a:off x="2637" y="1400"/>
              <a:ext cx="34" cy="44"/>
            </a:xfrm>
            <a:custGeom>
              <a:avLst/>
              <a:gdLst>
                <a:gd name="T0" fmla="*/ 137 w 31"/>
                <a:gd name="T1" fmla="*/ 6312 h 35"/>
                <a:gd name="T2" fmla="*/ 137 w 31"/>
                <a:gd name="T3" fmla="*/ 6704 h 35"/>
                <a:gd name="T4" fmla="*/ 5 w 31"/>
                <a:gd name="T5" fmla="*/ 6704 h 35"/>
                <a:gd name="T6" fmla="*/ 5 w 31"/>
                <a:gd name="T7" fmla="*/ 6312 h 35"/>
                <a:gd name="T8" fmla="*/ 0 w 31"/>
                <a:gd name="T9" fmla="*/ 4587 h 35"/>
                <a:gd name="T10" fmla="*/ 0 w 31"/>
                <a:gd name="T11" fmla="*/ 1408 h 35"/>
                <a:gd name="T12" fmla="*/ 60 w 31"/>
                <a:gd name="T13" fmla="*/ 967 h 35"/>
                <a:gd name="T14" fmla="*/ 72 w 31"/>
                <a:gd name="T15" fmla="*/ 1408 h 35"/>
                <a:gd name="T16" fmla="*/ 95 w 31"/>
                <a:gd name="T17" fmla="*/ 967 h 35"/>
                <a:gd name="T18" fmla="*/ 160 w 31"/>
                <a:gd name="T19" fmla="*/ 0 h 35"/>
                <a:gd name="T20" fmla="*/ 199 w 31"/>
                <a:gd name="T21" fmla="*/ 1408 h 35"/>
                <a:gd name="T22" fmla="*/ 259 w 31"/>
                <a:gd name="T23" fmla="*/ 1408 h 35"/>
                <a:gd name="T24" fmla="*/ 236 w 31"/>
                <a:gd name="T25" fmla="*/ 2797 h 35"/>
                <a:gd name="T26" fmla="*/ 160 w 31"/>
                <a:gd name="T27" fmla="*/ 3994 h 35"/>
                <a:gd name="T28" fmla="*/ 160 w 31"/>
                <a:gd name="T29" fmla="*/ 4587 h 35"/>
                <a:gd name="T30" fmla="*/ 137 w 31"/>
                <a:gd name="T31" fmla="*/ 6312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35"/>
                <a:gd name="T50" fmla="*/ 31 w 31"/>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round/>
              <a:headEnd/>
              <a:tailEnd/>
            </a:ln>
          </p:spPr>
          <p:txBody>
            <a:bodyPr/>
            <a:lstStyle/>
            <a:p>
              <a:endParaRPr lang="en-US"/>
            </a:p>
          </p:txBody>
        </p:sp>
        <p:sp>
          <p:nvSpPr>
            <p:cNvPr id="38229" name="Freeform 339"/>
            <p:cNvSpPr>
              <a:spLocks/>
            </p:cNvSpPr>
            <p:nvPr/>
          </p:nvSpPr>
          <p:spPr bwMode="auto">
            <a:xfrm>
              <a:off x="2676" y="1422"/>
              <a:ext cx="25" cy="20"/>
            </a:xfrm>
            <a:custGeom>
              <a:avLst/>
              <a:gdLst>
                <a:gd name="T0" fmla="*/ 413 w 22"/>
                <a:gd name="T1" fmla="*/ 594 h 16"/>
                <a:gd name="T2" fmla="*/ 363 w 22"/>
                <a:gd name="T3" fmla="*/ 381 h 16"/>
                <a:gd name="T4" fmla="*/ 281 w 22"/>
                <a:gd name="T5" fmla="*/ 0 h 16"/>
                <a:gd name="T6" fmla="*/ 281 w 22"/>
                <a:gd name="T7" fmla="*/ 594 h 16"/>
                <a:gd name="T8" fmla="*/ 181 w 22"/>
                <a:gd name="T9" fmla="*/ 594 h 16"/>
                <a:gd name="T10" fmla="*/ 95 w 22"/>
                <a:gd name="T11" fmla="*/ 0 h 16"/>
                <a:gd name="T12" fmla="*/ 3 w 22"/>
                <a:gd name="T13" fmla="*/ 594 h 16"/>
                <a:gd name="T14" fmla="*/ 0 w 22"/>
                <a:gd name="T15" fmla="*/ 1124 h 16"/>
                <a:gd name="T16" fmla="*/ 234 w 22"/>
                <a:gd name="T17" fmla="*/ 2713 h 16"/>
                <a:gd name="T18" fmla="*/ 319 w 22"/>
                <a:gd name="T19" fmla="*/ 1756 h 16"/>
                <a:gd name="T20" fmla="*/ 319 w 22"/>
                <a:gd name="T21" fmla="*/ 1405 h 16"/>
                <a:gd name="T22" fmla="*/ 413 w 22"/>
                <a:gd name="T23" fmla="*/ 594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6"/>
                <a:gd name="T38" fmla="*/ 22 w 22"/>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round/>
              <a:headEnd/>
              <a:tailEnd/>
            </a:ln>
          </p:spPr>
          <p:txBody>
            <a:bodyPr/>
            <a:lstStyle/>
            <a:p>
              <a:endParaRPr lang="en-US"/>
            </a:p>
          </p:txBody>
        </p:sp>
        <p:sp>
          <p:nvSpPr>
            <p:cNvPr id="38230" name="Freeform 340"/>
            <p:cNvSpPr>
              <a:spLocks/>
            </p:cNvSpPr>
            <p:nvPr/>
          </p:nvSpPr>
          <p:spPr bwMode="auto">
            <a:xfrm>
              <a:off x="2639" y="1386"/>
              <a:ext cx="29" cy="21"/>
            </a:xfrm>
            <a:custGeom>
              <a:avLst/>
              <a:gdLst>
                <a:gd name="T0" fmla="*/ 283 w 26"/>
                <a:gd name="T1" fmla="*/ 1544 h 17"/>
                <a:gd name="T2" fmla="*/ 3 w 26"/>
                <a:gd name="T3" fmla="*/ 1544 h 17"/>
                <a:gd name="T4" fmla="*/ 0 w 26"/>
                <a:gd name="T5" fmla="*/ 2214 h 17"/>
                <a:gd name="T6" fmla="*/ 0 w 26"/>
                <a:gd name="T7" fmla="*/ 1250 h 17"/>
                <a:gd name="T8" fmla="*/ 183 w 26"/>
                <a:gd name="T9" fmla="*/ 1250 h 17"/>
                <a:gd name="T10" fmla="*/ 317 w 26"/>
                <a:gd name="T11" fmla="*/ 0 h 17"/>
                <a:gd name="T12" fmla="*/ 283 w 26"/>
                <a:gd name="T13" fmla="*/ 1544 h 17"/>
                <a:gd name="T14" fmla="*/ 0 60000 65536"/>
                <a:gd name="T15" fmla="*/ 0 60000 65536"/>
                <a:gd name="T16" fmla="*/ 0 60000 65536"/>
                <a:gd name="T17" fmla="*/ 0 60000 65536"/>
                <a:gd name="T18" fmla="*/ 0 60000 65536"/>
                <a:gd name="T19" fmla="*/ 0 60000 65536"/>
                <a:gd name="T20" fmla="*/ 0 60000 65536"/>
                <a:gd name="T21" fmla="*/ 0 w 26"/>
                <a:gd name="T22" fmla="*/ 0 h 17"/>
                <a:gd name="T23" fmla="*/ 26 w 2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round/>
              <a:headEnd/>
              <a:tailEnd/>
            </a:ln>
          </p:spPr>
          <p:txBody>
            <a:bodyPr/>
            <a:lstStyle/>
            <a:p>
              <a:endParaRPr lang="en-US"/>
            </a:p>
          </p:txBody>
        </p:sp>
        <p:sp>
          <p:nvSpPr>
            <p:cNvPr id="38231" name="Freeform 341"/>
            <p:cNvSpPr>
              <a:spLocks/>
            </p:cNvSpPr>
            <p:nvPr/>
          </p:nvSpPr>
          <p:spPr bwMode="auto">
            <a:xfrm>
              <a:off x="2658" y="1431"/>
              <a:ext cx="17" cy="11"/>
            </a:xfrm>
            <a:custGeom>
              <a:avLst/>
              <a:gdLst>
                <a:gd name="T0" fmla="*/ 1277 w 14"/>
                <a:gd name="T1" fmla="*/ 395 h 9"/>
                <a:gd name="T2" fmla="*/ 759 w 14"/>
                <a:gd name="T3" fmla="*/ 0 h 9"/>
                <a:gd name="T4" fmla="*/ 0 w 14"/>
                <a:gd name="T5" fmla="*/ 2 h 9"/>
                <a:gd name="T6" fmla="*/ 1106 w 14"/>
                <a:gd name="T7" fmla="*/ 881 h 9"/>
                <a:gd name="T8" fmla="*/ 1277 w 14"/>
                <a:gd name="T9" fmla="*/ 395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4" y="4"/>
                  </a:moveTo>
                  <a:lnTo>
                    <a:pt x="9" y="0"/>
                  </a:lnTo>
                  <a:lnTo>
                    <a:pt x="0" y="2"/>
                  </a:lnTo>
                  <a:lnTo>
                    <a:pt x="12" y="9"/>
                  </a:lnTo>
                  <a:lnTo>
                    <a:pt x="14" y="4"/>
                  </a:lnTo>
                  <a:close/>
                </a:path>
              </a:pathLst>
            </a:custGeom>
            <a:solidFill>
              <a:srgbClr val="0033CC"/>
            </a:solidFill>
            <a:ln w="3175">
              <a:solidFill>
                <a:srgbClr val="000000"/>
              </a:solidFill>
              <a:round/>
              <a:headEnd/>
              <a:tailEnd/>
            </a:ln>
          </p:spPr>
          <p:txBody>
            <a:bodyPr/>
            <a:lstStyle/>
            <a:p>
              <a:endParaRPr lang="en-US"/>
            </a:p>
          </p:txBody>
        </p:sp>
        <p:sp>
          <p:nvSpPr>
            <p:cNvPr id="38232" name="Freeform 342"/>
            <p:cNvSpPr>
              <a:spLocks/>
            </p:cNvSpPr>
            <p:nvPr/>
          </p:nvSpPr>
          <p:spPr bwMode="auto">
            <a:xfrm>
              <a:off x="2689" y="1444"/>
              <a:ext cx="6" cy="3"/>
            </a:xfrm>
            <a:custGeom>
              <a:avLst/>
              <a:gdLst>
                <a:gd name="T0" fmla="*/ 310 w 5"/>
                <a:gd name="T1" fmla="*/ 0 h 3"/>
                <a:gd name="T2" fmla="*/ 215 w 5"/>
                <a:gd name="T3" fmla="*/ 0 h 3"/>
                <a:gd name="T4" fmla="*/ 0 w 5"/>
                <a:gd name="T5" fmla="*/ 3 h 3"/>
                <a:gd name="T6" fmla="*/ 310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3" y="0"/>
                  </a:lnTo>
                  <a:lnTo>
                    <a:pt x="0" y="3"/>
                  </a:lnTo>
                  <a:lnTo>
                    <a:pt x="5" y="0"/>
                  </a:lnTo>
                  <a:close/>
                </a:path>
              </a:pathLst>
            </a:custGeom>
            <a:solidFill>
              <a:srgbClr val="E1E1E1"/>
            </a:solidFill>
            <a:ln w="3175">
              <a:solidFill>
                <a:srgbClr val="000000"/>
              </a:solidFill>
              <a:round/>
              <a:headEnd/>
              <a:tailEnd/>
            </a:ln>
          </p:spPr>
          <p:txBody>
            <a:bodyPr/>
            <a:lstStyle/>
            <a:p>
              <a:endParaRPr lang="en-US"/>
            </a:p>
          </p:txBody>
        </p:sp>
        <p:sp>
          <p:nvSpPr>
            <p:cNvPr id="38233" name="Freeform 343"/>
            <p:cNvSpPr>
              <a:spLocks/>
            </p:cNvSpPr>
            <p:nvPr/>
          </p:nvSpPr>
          <p:spPr bwMode="auto">
            <a:xfrm>
              <a:off x="2847" y="1347"/>
              <a:ext cx="68" cy="37"/>
            </a:xfrm>
            <a:custGeom>
              <a:avLst/>
              <a:gdLst>
                <a:gd name="T0" fmla="*/ 1536 w 59"/>
                <a:gd name="T1" fmla="*/ 5188 h 29"/>
                <a:gd name="T2" fmla="*/ 1443 w 59"/>
                <a:gd name="T3" fmla="*/ 857 h 29"/>
                <a:gd name="T4" fmla="*/ 655 w 59"/>
                <a:gd name="T5" fmla="*/ 0 h 29"/>
                <a:gd name="T6" fmla="*/ 0 w 59"/>
                <a:gd name="T7" fmla="*/ 2271 h 29"/>
                <a:gd name="T8" fmla="*/ 3 w 59"/>
                <a:gd name="T9" fmla="*/ 3187 h 29"/>
                <a:gd name="T10" fmla="*/ 322 w 59"/>
                <a:gd name="T11" fmla="*/ 6017 h 29"/>
                <a:gd name="T12" fmla="*/ 451 w 59"/>
                <a:gd name="T13" fmla="*/ 6017 h 29"/>
                <a:gd name="T14" fmla="*/ 916 w 59"/>
                <a:gd name="T15" fmla="*/ 6619 h 29"/>
                <a:gd name="T16" fmla="*/ 1373 w 59"/>
                <a:gd name="T17" fmla="*/ 7831 h 29"/>
                <a:gd name="T18" fmla="*/ 1536 w 59"/>
                <a:gd name="T19" fmla="*/ 5188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29"/>
                <a:gd name="T32" fmla="*/ 59 w 5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round/>
              <a:headEnd/>
              <a:tailEnd/>
            </a:ln>
          </p:spPr>
          <p:txBody>
            <a:bodyPr/>
            <a:lstStyle/>
            <a:p>
              <a:endParaRPr lang="en-US"/>
            </a:p>
          </p:txBody>
        </p:sp>
        <p:sp>
          <p:nvSpPr>
            <p:cNvPr id="38234" name="Freeform 344"/>
            <p:cNvSpPr>
              <a:spLocks/>
            </p:cNvSpPr>
            <p:nvPr/>
          </p:nvSpPr>
          <p:spPr bwMode="auto">
            <a:xfrm>
              <a:off x="2822" y="1375"/>
              <a:ext cx="105" cy="49"/>
            </a:xfrm>
            <a:custGeom>
              <a:avLst/>
              <a:gdLst>
                <a:gd name="T0" fmla="*/ 483 w 95"/>
                <a:gd name="T1" fmla="*/ 2780 h 40"/>
                <a:gd name="T2" fmla="*/ 267 w 95"/>
                <a:gd name="T3" fmla="*/ 3140 h 40"/>
                <a:gd name="T4" fmla="*/ 56 w 95"/>
                <a:gd name="T5" fmla="*/ 3442 h 40"/>
                <a:gd name="T6" fmla="*/ 0 w 95"/>
                <a:gd name="T7" fmla="*/ 3442 h 40"/>
                <a:gd name="T8" fmla="*/ 56 w 95"/>
                <a:gd name="T9" fmla="*/ 1248 h 40"/>
                <a:gd name="T10" fmla="*/ 170 w 95"/>
                <a:gd name="T11" fmla="*/ 1248 h 40"/>
                <a:gd name="T12" fmla="*/ 344 w 95"/>
                <a:gd name="T13" fmla="*/ 2269 h 40"/>
                <a:gd name="T14" fmla="*/ 410 w 95"/>
                <a:gd name="T15" fmla="*/ 1512 h 40"/>
                <a:gd name="T16" fmla="*/ 410 w 95"/>
                <a:gd name="T17" fmla="*/ 0 h 40"/>
                <a:gd name="T18" fmla="*/ 594 w 95"/>
                <a:gd name="T19" fmla="*/ 2 h 40"/>
                <a:gd name="T20" fmla="*/ 766 w 95"/>
                <a:gd name="T21" fmla="*/ 811 h 40"/>
                <a:gd name="T22" fmla="*/ 849 w 95"/>
                <a:gd name="T23" fmla="*/ 1962 h 40"/>
                <a:gd name="T24" fmla="*/ 938 w 95"/>
                <a:gd name="T25" fmla="*/ 4110 h 40"/>
                <a:gd name="T26" fmla="*/ 766 w 95"/>
                <a:gd name="T27" fmla="*/ 4216 h 40"/>
                <a:gd name="T28" fmla="*/ 483 w 95"/>
                <a:gd name="T29" fmla="*/ 2780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40"/>
                <a:gd name="T47" fmla="*/ 95 w 95"/>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round/>
              <a:headEnd/>
              <a:tailEnd/>
            </a:ln>
          </p:spPr>
          <p:txBody>
            <a:bodyPr/>
            <a:lstStyle/>
            <a:p>
              <a:endParaRPr lang="en-US"/>
            </a:p>
          </p:txBody>
        </p:sp>
        <p:sp>
          <p:nvSpPr>
            <p:cNvPr id="38235" name="Freeform 345"/>
            <p:cNvSpPr>
              <a:spLocks/>
            </p:cNvSpPr>
            <p:nvPr/>
          </p:nvSpPr>
          <p:spPr bwMode="auto">
            <a:xfrm>
              <a:off x="2822" y="1407"/>
              <a:ext cx="84" cy="49"/>
            </a:xfrm>
            <a:custGeom>
              <a:avLst/>
              <a:gdLst>
                <a:gd name="T0" fmla="*/ 3 w 76"/>
                <a:gd name="T1" fmla="*/ 3140 h 40"/>
                <a:gd name="T2" fmla="*/ 0 w 76"/>
                <a:gd name="T3" fmla="*/ 811 h 40"/>
                <a:gd name="T4" fmla="*/ 56 w 76"/>
                <a:gd name="T5" fmla="*/ 811 h 40"/>
                <a:gd name="T6" fmla="*/ 267 w 76"/>
                <a:gd name="T7" fmla="*/ 441 h 40"/>
                <a:gd name="T8" fmla="*/ 483 w 76"/>
                <a:gd name="T9" fmla="*/ 0 h 40"/>
                <a:gd name="T10" fmla="*/ 766 w 76"/>
                <a:gd name="T11" fmla="*/ 1512 h 40"/>
                <a:gd name="T12" fmla="*/ 554 w 76"/>
                <a:gd name="T13" fmla="*/ 2944 h 40"/>
                <a:gd name="T14" fmla="*/ 360 w 76"/>
                <a:gd name="T15" fmla="*/ 4216 h 40"/>
                <a:gd name="T16" fmla="*/ 242 w 76"/>
                <a:gd name="T17" fmla="*/ 4216 h 40"/>
                <a:gd name="T18" fmla="*/ 242 w 76"/>
                <a:gd name="T19" fmla="*/ 3442 h 40"/>
                <a:gd name="T20" fmla="*/ 114 w 76"/>
                <a:gd name="T21" fmla="*/ 3140 h 40"/>
                <a:gd name="T22" fmla="*/ 3 w 76"/>
                <a:gd name="T23" fmla="*/ 3140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
                <a:gd name="T37" fmla="*/ 0 h 40"/>
                <a:gd name="T38" fmla="*/ 76 w 76"/>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round/>
              <a:headEnd/>
              <a:tailEnd/>
            </a:ln>
          </p:spPr>
          <p:txBody>
            <a:bodyPr/>
            <a:lstStyle/>
            <a:p>
              <a:endParaRPr lang="en-US"/>
            </a:p>
          </p:txBody>
        </p:sp>
        <p:sp>
          <p:nvSpPr>
            <p:cNvPr id="38236" name="Freeform 346"/>
            <p:cNvSpPr>
              <a:spLocks/>
            </p:cNvSpPr>
            <p:nvPr/>
          </p:nvSpPr>
          <p:spPr bwMode="auto">
            <a:xfrm>
              <a:off x="2566" y="1474"/>
              <a:ext cx="57" cy="58"/>
            </a:xfrm>
            <a:custGeom>
              <a:avLst/>
              <a:gdLst>
                <a:gd name="T0" fmla="*/ 334 w 52"/>
                <a:gd name="T1" fmla="*/ 3540 h 47"/>
                <a:gd name="T2" fmla="*/ 411 w 52"/>
                <a:gd name="T3" fmla="*/ 2603 h 47"/>
                <a:gd name="T4" fmla="*/ 395 w 52"/>
                <a:gd name="T5" fmla="*/ 1709 h 47"/>
                <a:gd name="T6" fmla="*/ 433 w 52"/>
                <a:gd name="T7" fmla="*/ 597 h 47"/>
                <a:gd name="T8" fmla="*/ 299 w 52"/>
                <a:gd name="T9" fmla="*/ 0 h 47"/>
                <a:gd name="T10" fmla="*/ 143 w 52"/>
                <a:gd name="T11" fmla="*/ 1527 h 47"/>
                <a:gd name="T12" fmla="*/ 5 w 52"/>
                <a:gd name="T13" fmla="*/ 3540 h 47"/>
                <a:gd name="T14" fmla="*/ 0 w 52"/>
                <a:gd name="T15" fmla="*/ 4482 h 47"/>
                <a:gd name="T16" fmla="*/ 95 w 52"/>
                <a:gd name="T17" fmla="*/ 4482 h 47"/>
                <a:gd name="T18" fmla="*/ 259 w 52"/>
                <a:gd name="T19" fmla="*/ 4482 h 47"/>
                <a:gd name="T20" fmla="*/ 273 w 52"/>
                <a:gd name="T21" fmla="*/ 5392 h 47"/>
                <a:gd name="T22" fmla="*/ 299 w 52"/>
                <a:gd name="T23" fmla="*/ 5981 h 47"/>
                <a:gd name="T24" fmla="*/ 334 w 52"/>
                <a:gd name="T25" fmla="*/ 3540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47"/>
                <a:gd name="T41" fmla="*/ 52 w 52"/>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round/>
              <a:headEnd/>
              <a:tailEnd/>
            </a:ln>
          </p:spPr>
          <p:txBody>
            <a:bodyPr/>
            <a:lstStyle/>
            <a:p>
              <a:endParaRPr lang="en-US"/>
            </a:p>
          </p:txBody>
        </p:sp>
        <p:sp>
          <p:nvSpPr>
            <p:cNvPr id="38237" name="Freeform 347"/>
            <p:cNvSpPr>
              <a:spLocks/>
            </p:cNvSpPr>
            <p:nvPr/>
          </p:nvSpPr>
          <p:spPr bwMode="auto">
            <a:xfrm>
              <a:off x="2727" y="1447"/>
              <a:ext cx="154" cy="121"/>
            </a:xfrm>
            <a:custGeom>
              <a:avLst/>
              <a:gdLst>
                <a:gd name="T0" fmla="*/ 710 w 138"/>
                <a:gd name="T1" fmla="*/ 705 h 97"/>
                <a:gd name="T2" fmla="*/ 683 w 138"/>
                <a:gd name="T3" fmla="*/ 0 h 97"/>
                <a:gd name="T4" fmla="*/ 443 w 138"/>
                <a:gd name="T5" fmla="*/ 2 h 97"/>
                <a:gd name="T6" fmla="*/ 229 w 138"/>
                <a:gd name="T7" fmla="*/ 1096 h 97"/>
                <a:gd name="T8" fmla="*/ 0 w 138"/>
                <a:gd name="T9" fmla="*/ 1961 h 97"/>
                <a:gd name="T10" fmla="*/ 69 w 138"/>
                <a:gd name="T11" fmla="*/ 2625 h 97"/>
                <a:gd name="T12" fmla="*/ 3 w 138"/>
                <a:gd name="T13" fmla="*/ 3051 h 97"/>
                <a:gd name="T14" fmla="*/ 3 w 138"/>
                <a:gd name="T15" fmla="*/ 5375 h 97"/>
                <a:gd name="T16" fmla="*/ 119 w 138"/>
                <a:gd name="T17" fmla="*/ 8373 h 97"/>
                <a:gd name="T18" fmla="*/ 148 w 138"/>
                <a:gd name="T19" fmla="*/ 10547 h 97"/>
                <a:gd name="T20" fmla="*/ 184 w 138"/>
                <a:gd name="T21" fmla="*/ 10547 h 97"/>
                <a:gd name="T22" fmla="*/ 410 w 138"/>
                <a:gd name="T23" fmla="*/ 11496 h 97"/>
                <a:gd name="T24" fmla="*/ 464 w 138"/>
                <a:gd name="T25" fmla="*/ 12553 h 97"/>
                <a:gd name="T26" fmla="*/ 547 w 138"/>
                <a:gd name="T27" fmla="*/ 12124 h 97"/>
                <a:gd name="T28" fmla="*/ 683 w 138"/>
                <a:gd name="T29" fmla="*/ 12124 h 97"/>
                <a:gd name="T30" fmla="*/ 855 w 138"/>
                <a:gd name="T31" fmla="*/ 14552 h 97"/>
                <a:gd name="T32" fmla="*/ 1059 w 138"/>
                <a:gd name="T33" fmla="*/ 14552 h 97"/>
                <a:gd name="T34" fmla="*/ 1100 w 138"/>
                <a:gd name="T35" fmla="*/ 14843 h 97"/>
                <a:gd name="T36" fmla="*/ 1267 w 138"/>
                <a:gd name="T37" fmla="*/ 14843 h 97"/>
                <a:gd name="T38" fmla="*/ 1519 w 138"/>
                <a:gd name="T39" fmla="*/ 15659 h 97"/>
                <a:gd name="T40" fmla="*/ 1536 w 138"/>
                <a:gd name="T41" fmla="*/ 14843 h 97"/>
                <a:gd name="T42" fmla="*/ 1729 w 138"/>
                <a:gd name="T43" fmla="*/ 11816 h 97"/>
                <a:gd name="T44" fmla="*/ 1729 w 138"/>
                <a:gd name="T45" fmla="*/ 10547 h 97"/>
                <a:gd name="T46" fmla="*/ 1615 w 138"/>
                <a:gd name="T47" fmla="*/ 7647 h 97"/>
                <a:gd name="T48" fmla="*/ 1536 w 138"/>
                <a:gd name="T49" fmla="*/ 6712 h 97"/>
                <a:gd name="T50" fmla="*/ 1652 w 138"/>
                <a:gd name="T51" fmla="*/ 5094 h 97"/>
                <a:gd name="T52" fmla="*/ 1519 w 138"/>
                <a:gd name="T53" fmla="*/ 1096 h 97"/>
                <a:gd name="T54" fmla="*/ 1182 w 138"/>
                <a:gd name="T55" fmla="*/ 1096 h 97"/>
                <a:gd name="T56" fmla="*/ 884 w 138"/>
                <a:gd name="T57" fmla="*/ 705 h 97"/>
                <a:gd name="T58" fmla="*/ 710 w 138"/>
                <a:gd name="T59" fmla="*/ 705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8"/>
                <a:gd name="T91" fmla="*/ 0 h 97"/>
                <a:gd name="T92" fmla="*/ 138 w 138"/>
                <a:gd name="T93" fmla="*/ 97 h 9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round/>
              <a:headEnd/>
              <a:tailEnd/>
            </a:ln>
          </p:spPr>
          <p:txBody>
            <a:bodyPr/>
            <a:lstStyle/>
            <a:p>
              <a:endParaRPr lang="en-US"/>
            </a:p>
          </p:txBody>
        </p:sp>
        <p:sp>
          <p:nvSpPr>
            <p:cNvPr id="38238" name="Freeform 348"/>
            <p:cNvSpPr>
              <a:spLocks/>
            </p:cNvSpPr>
            <p:nvPr/>
          </p:nvSpPr>
          <p:spPr bwMode="auto">
            <a:xfrm>
              <a:off x="2833" y="1585"/>
              <a:ext cx="152" cy="99"/>
            </a:xfrm>
            <a:custGeom>
              <a:avLst/>
              <a:gdLst>
                <a:gd name="T0" fmla="*/ 1369 w 137"/>
                <a:gd name="T1" fmla="*/ 8632 h 80"/>
                <a:gd name="T2" fmla="*/ 1341 w 137"/>
                <a:gd name="T3" fmla="*/ 10493 h 80"/>
                <a:gd name="T4" fmla="*/ 1065 w 137"/>
                <a:gd name="T5" fmla="*/ 9743 h 80"/>
                <a:gd name="T6" fmla="*/ 798 w 137"/>
                <a:gd name="T7" fmla="*/ 10796 h 80"/>
                <a:gd name="T8" fmla="*/ 634 w 137"/>
                <a:gd name="T9" fmla="*/ 10212 h 80"/>
                <a:gd name="T10" fmla="*/ 466 w 137"/>
                <a:gd name="T11" fmla="*/ 10212 h 80"/>
                <a:gd name="T12" fmla="*/ 419 w 137"/>
                <a:gd name="T13" fmla="*/ 9576 h 80"/>
                <a:gd name="T14" fmla="*/ 419 w 137"/>
                <a:gd name="T15" fmla="*/ 8632 h 80"/>
                <a:gd name="T16" fmla="*/ 355 w 137"/>
                <a:gd name="T17" fmla="*/ 8155 h 80"/>
                <a:gd name="T18" fmla="*/ 307 w 137"/>
                <a:gd name="T19" fmla="*/ 8155 h 80"/>
                <a:gd name="T20" fmla="*/ 233 w 137"/>
                <a:gd name="T21" fmla="*/ 7873 h 80"/>
                <a:gd name="T22" fmla="*/ 0 w 137"/>
                <a:gd name="T23" fmla="*/ 5080 h 80"/>
                <a:gd name="T24" fmla="*/ 92 w 137"/>
                <a:gd name="T25" fmla="*/ 4474 h 80"/>
                <a:gd name="T26" fmla="*/ 233 w 137"/>
                <a:gd name="T27" fmla="*/ 2666 h 80"/>
                <a:gd name="T28" fmla="*/ 355 w 137"/>
                <a:gd name="T29" fmla="*/ 650 h 80"/>
                <a:gd name="T30" fmla="*/ 355 w 137"/>
                <a:gd name="T31" fmla="*/ 650 h 80"/>
                <a:gd name="T32" fmla="*/ 662 w 137"/>
                <a:gd name="T33" fmla="*/ 995 h 80"/>
                <a:gd name="T34" fmla="*/ 923 w 137"/>
                <a:gd name="T35" fmla="*/ 0 h 80"/>
                <a:gd name="T36" fmla="*/ 923 w 137"/>
                <a:gd name="T37" fmla="*/ 0 h 80"/>
                <a:gd name="T38" fmla="*/ 1065 w 137"/>
                <a:gd name="T39" fmla="*/ 1231 h 80"/>
                <a:gd name="T40" fmla="*/ 1168 w 137"/>
                <a:gd name="T41" fmla="*/ 2887 h 80"/>
                <a:gd name="T42" fmla="*/ 1209 w 137"/>
                <a:gd name="T43" fmla="*/ 4707 h 80"/>
                <a:gd name="T44" fmla="*/ 1261 w 137"/>
                <a:gd name="T45" fmla="*/ 6772 h 80"/>
                <a:gd name="T46" fmla="*/ 1369 w 137"/>
                <a:gd name="T47" fmla="*/ 6772 h 80"/>
                <a:gd name="T48" fmla="*/ 1462 w 137"/>
                <a:gd name="T49" fmla="*/ 6975 h 80"/>
                <a:gd name="T50" fmla="*/ 1498 w 137"/>
                <a:gd name="T51" fmla="*/ 7738 h 80"/>
                <a:gd name="T52" fmla="*/ 1398 w 137"/>
                <a:gd name="T53" fmla="*/ 8155 h 80"/>
                <a:gd name="T54" fmla="*/ 1398 w 137"/>
                <a:gd name="T55" fmla="*/ 7873 h 80"/>
                <a:gd name="T56" fmla="*/ 1369 w 137"/>
                <a:gd name="T57" fmla="*/ 8632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7"/>
                <a:gd name="T88" fmla="*/ 0 h 80"/>
                <a:gd name="T89" fmla="*/ 137 w 137"/>
                <a:gd name="T90" fmla="*/ 80 h 8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round/>
              <a:headEnd/>
              <a:tailEnd/>
            </a:ln>
          </p:spPr>
          <p:txBody>
            <a:bodyPr/>
            <a:lstStyle/>
            <a:p>
              <a:endParaRPr lang="en-US"/>
            </a:p>
          </p:txBody>
        </p:sp>
        <p:sp>
          <p:nvSpPr>
            <p:cNvPr id="38239" name="Freeform 349"/>
            <p:cNvSpPr>
              <a:spLocks/>
            </p:cNvSpPr>
            <p:nvPr/>
          </p:nvSpPr>
          <p:spPr bwMode="auto">
            <a:xfrm>
              <a:off x="2702" y="1527"/>
              <a:ext cx="102" cy="50"/>
            </a:xfrm>
            <a:custGeom>
              <a:avLst/>
              <a:gdLst>
                <a:gd name="T0" fmla="*/ 1345 w 90"/>
                <a:gd name="T1" fmla="*/ 1756 h 40"/>
                <a:gd name="T2" fmla="*/ 1598 w 90"/>
                <a:gd name="T3" fmla="*/ 4288 h 40"/>
                <a:gd name="T4" fmla="*/ 1598 w 90"/>
                <a:gd name="T5" fmla="*/ 4288 h 40"/>
                <a:gd name="T6" fmla="*/ 1569 w 90"/>
                <a:gd name="T7" fmla="*/ 4774 h 40"/>
                <a:gd name="T8" fmla="*/ 1476 w 90"/>
                <a:gd name="T9" fmla="*/ 4943 h 40"/>
                <a:gd name="T10" fmla="*/ 1476 w 90"/>
                <a:gd name="T11" fmla="*/ 5549 h 40"/>
                <a:gd name="T12" fmla="*/ 1384 w 90"/>
                <a:gd name="T13" fmla="*/ 6179 h 40"/>
                <a:gd name="T14" fmla="*/ 1266 w 90"/>
                <a:gd name="T15" fmla="*/ 6179 h 40"/>
                <a:gd name="T16" fmla="*/ 1181 w 90"/>
                <a:gd name="T17" fmla="*/ 6700 h 40"/>
                <a:gd name="T18" fmla="*/ 1098 w 90"/>
                <a:gd name="T19" fmla="*/ 6179 h 40"/>
                <a:gd name="T20" fmla="*/ 716 w 90"/>
                <a:gd name="T21" fmla="*/ 5968 h 40"/>
                <a:gd name="T22" fmla="*/ 558 w 90"/>
                <a:gd name="T23" fmla="*/ 6700 h 40"/>
                <a:gd name="T24" fmla="*/ 434 w 90"/>
                <a:gd name="T25" fmla="*/ 6179 h 40"/>
                <a:gd name="T26" fmla="*/ 88 w 90"/>
                <a:gd name="T27" fmla="*/ 3163 h 40"/>
                <a:gd name="T28" fmla="*/ 0 w 90"/>
                <a:gd name="T29" fmla="*/ 2195 h 40"/>
                <a:gd name="T30" fmla="*/ 558 w 90"/>
                <a:gd name="T31" fmla="*/ 0 h 40"/>
                <a:gd name="T32" fmla="*/ 575 w 90"/>
                <a:gd name="T33" fmla="*/ 381 h 40"/>
                <a:gd name="T34" fmla="*/ 634 w 90"/>
                <a:gd name="T35" fmla="*/ 381 h 40"/>
                <a:gd name="T36" fmla="*/ 950 w 90"/>
                <a:gd name="T37" fmla="*/ 1124 h 40"/>
                <a:gd name="T38" fmla="*/ 1047 w 90"/>
                <a:gd name="T39" fmla="*/ 2195 h 40"/>
                <a:gd name="T40" fmla="*/ 1149 w 90"/>
                <a:gd name="T41" fmla="*/ 1756 h 40"/>
                <a:gd name="T42" fmla="*/ 1345 w 90"/>
                <a:gd name="T43" fmla="*/ 1756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0"/>
                <a:gd name="T68" fmla="*/ 90 w 90"/>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round/>
              <a:headEnd/>
              <a:tailEnd/>
            </a:ln>
          </p:spPr>
          <p:txBody>
            <a:bodyPr/>
            <a:lstStyle/>
            <a:p>
              <a:endParaRPr lang="en-US"/>
            </a:p>
          </p:txBody>
        </p:sp>
        <p:sp>
          <p:nvSpPr>
            <p:cNvPr id="38240" name="Freeform 350"/>
            <p:cNvSpPr>
              <a:spLocks/>
            </p:cNvSpPr>
            <p:nvPr/>
          </p:nvSpPr>
          <p:spPr bwMode="auto">
            <a:xfrm>
              <a:off x="2552" y="1518"/>
              <a:ext cx="58" cy="41"/>
            </a:xfrm>
            <a:custGeom>
              <a:avLst/>
              <a:gdLst>
                <a:gd name="T0" fmla="*/ 148 w 52"/>
                <a:gd name="T1" fmla="*/ 0 h 33"/>
                <a:gd name="T2" fmla="*/ 0 w 52"/>
                <a:gd name="T3" fmla="*/ 547 h 33"/>
                <a:gd name="T4" fmla="*/ 86 w 52"/>
                <a:gd name="T5" fmla="*/ 1621 h 33"/>
                <a:gd name="T6" fmla="*/ 293 w 52"/>
                <a:gd name="T7" fmla="*/ 3464 h 33"/>
                <a:gd name="T8" fmla="*/ 407 w 52"/>
                <a:gd name="T9" fmla="*/ 3109 h 33"/>
                <a:gd name="T10" fmla="*/ 407 w 52"/>
                <a:gd name="T11" fmla="*/ 3464 h 33"/>
                <a:gd name="T12" fmla="*/ 601 w 52"/>
                <a:gd name="T13" fmla="*/ 4839 h 33"/>
                <a:gd name="T14" fmla="*/ 601 w 52"/>
                <a:gd name="T15" fmla="*/ 4093 h 33"/>
                <a:gd name="T16" fmla="*/ 645 w 52"/>
                <a:gd name="T17" fmla="*/ 3109 h 33"/>
                <a:gd name="T18" fmla="*/ 645 w 52"/>
                <a:gd name="T19" fmla="*/ 1621 h 33"/>
                <a:gd name="T20" fmla="*/ 601 w 52"/>
                <a:gd name="T21" fmla="*/ 1621 h 33"/>
                <a:gd name="T22" fmla="*/ 549 w 52"/>
                <a:gd name="T23" fmla="*/ 1050 h 33"/>
                <a:gd name="T24" fmla="*/ 539 w 52"/>
                <a:gd name="T25" fmla="*/ 0 h 33"/>
                <a:gd name="T26" fmla="*/ 293 w 52"/>
                <a:gd name="T27" fmla="*/ 0 h 33"/>
                <a:gd name="T28" fmla="*/ 148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
                <a:gd name="T46" fmla="*/ 0 h 33"/>
                <a:gd name="T47" fmla="*/ 52 w 52"/>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round/>
              <a:headEnd/>
              <a:tailEnd/>
            </a:ln>
          </p:spPr>
          <p:txBody>
            <a:bodyPr/>
            <a:lstStyle/>
            <a:p>
              <a:endParaRPr lang="en-US"/>
            </a:p>
          </p:txBody>
        </p:sp>
        <p:sp>
          <p:nvSpPr>
            <p:cNvPr id="38241" name="Freeform 351"/>
            <p:cNvSpPr>
              <a:spLocks/>
            </p:cNvSpPr>
            <p:nvPr/>
          </p:nvSpPr>
          <p:spPr bwMode="auto">
            <a:xfrm>
              <a:off x="2606" y="1444"/>
              <a:ext cx="134" cy="159"/>
            </a:xfrm>
            <a:custGeom>
              <a:avLst/>
              <a:gdLst>
                <a:gd name="T0" fmla="*/ 386 w 120"/>
                <a:gd name="T1" fmla="*/ 3507 h 128"/>
                <a:gd name="T2" fmla="*/ 413 w 120"/>
                <a:gd name="T3" fmla="*/ 3507 h 128"/>
                <a:gd name="T4" fmla="*/ 413 w 120"/>
                <a:gd name="T5" fmla="*/ 3236 h 128"/>
                <a:gd name="T6" fmla="*/ 461 w 120"/>
                <a:gd name="T7" fmla="*/ 2484 h 128"/>
                <a:gd name="T8" fmla="*/ 600 w 120"/>
                <a:gd name="T9" fmla="*/ 3236 h 128"/>
                <a:gd name="T10" fmla="*/ 537 w 120"/>
                <a:gd name="T11" fmla="*/ 2484 h 128"/>
                <a:gd name="T12" fmla="*/ 461 w 120"/>
                <a:gd name="T13" fmla="*/ 1473 h 128"/>
                <a:gd name="T14" fmla="*/ 442 w 120"/>
                <a:gd name="T15" fmla="*/ 1473 h 128"/>
                <a:gd name="T16" fmla="*/ 413 w 120"/>
                <a:gd name="T17" fmla="*/ 0 h 128"/>
                <a:gd name="T18" fmla="*/ 552 w 120"/>
                <a:gd name="T19" fmla="*/ 0 h 128"/>
                <a:gd name="T20" fmla="*/ 600 w 120"/>
                <a:gd name="T21" fmla="*/ 0 h 128"/>
                <a:gd name="T22" fmla="*/ 616 w 120"/>
                <a:gd name="T23" fmla="*/ 1186 h 128"/>
                <a:gd name="T24" fmla="*/ 795 w 120"/>
                <a:gd name="T25" fmla="*/ 1473 h 128"/>
                <a:gd name="T26" fmla="*/ 795 w 120"/>
                <a:gd name="T27" fmla="*/ 1830 h 128"/>
                <a:gd name="T28" fmla="*/ 858 w 120"/>
                <a:gd name="T29" fmla="*/ 2273 h 128"/>
                <a:gd name="T30" fmla="*/ 1108 w 120"/>
                <a:gd name="T31" fmla="*/ 1186 h 128"/>
                <a:gd name="T32" fmla="*/ 1108 w 120"/>
                <a:gd name="T33" fmla="*/ 1473 h 128"/>
                <a:gd name="T34" fmla="*/ 1321 w 120"/>
                <a:gd name="T35" fmla="*/ 2273 h 128"/>
                <a:gd name="T36" fmla="*/ 1381 w 120"/>
                <a:gd name="T37" fmla="*/ 2273 h 128"/>
                <a:gd name="T38" fmla="*/ 1415 w 120"/>
                <a:gd name="T39" fmla="*/ 2823 h 128"/>
                <a:gd name="T40" fmla="*/ 1396 w 120"/>
                <a:gd name="T41" fmla="*/ 3236 h 128"/>
                <a:gd name="T42" fmla="*/ 1396 w 120"/>
                <a:gd name="T43" fmla="*/ 5338 h 128"/>
                <a:gd name="T44" fmla="*/ 1490 w 120"/>
                <a:gd name="T45" fmla="*/ 7936 h 128"/>
                <a:gd name="T46" fmla="*/ 1532 w 120"/>
                <a:gd name="T47" fmla="*/ 10182 h 128"/>
                <a:gd name="T48" fmla="*/ 1490 w 120"/>
                <a:gd name="T49" fmla="*/ 9827 h 128"/>
                <a:gd name="T50" fmla="*/ 1108 w 120"/>
                <a:gd name="T51" fmla="*/ 11889 h 128"/>
                <a:gd name="T52" fmla="*/ 1162 w 120"/>
                <a:gd name="T53" fmla="*/ 12648 h 128"/>
                <a:gd name="T54" fmla="*/ 1396 w 120"/>
                <a:gd name="T55" fmla="*/ 15211 h 128"/>
                <a:gd name="T56" fmla="*/ 1250 w 120"/>
                <a:gd name="T57" fmla="*/ 16765 h 128"/>
                <a:gd name="T58" fmla="*/ 1267 w 120"/>
                <a:gd name="T59" fmla="*/ 18050 h 128"/>
                <a:gd name="T60" fmla="*/ 1209 w 120"/>
                <a:gd name="T61" fmla="*/ 18567 h 128"/>
                <a:gd name="T62" fmla="*/ 1002 w 120"/>
                <a:gd name="T63" fmla="*/ 18567 h 128"/>
                <a:gd name="T64" fmla="*/ 858 w 120"/>
                <a:gd name="T65" fmla="*/ 18567 h 128"/>
                <a:gd name="T66" fmla="*/ 795 w 120"/>
                <a:gd name="T67" fmla="*/ 18835 h 128"/>
                <a:gd name="T68" fmla="*/ 670 w 120"/>
                <a:gd name="T69" fmla="*/ 18835 h 128"/>
                <a:gd name="T70" fmla="*/ 511 w 120"/>
                <a:gd name="T71" fmla="*/ 18050 h 128"/>
                <a:gd name="T72" fmla="*/ 295 w 120"/>
                <a:gd name="T73" fmla="*/ 18567 h 128"/>
                <a:gd name="T74" fmla="*/ 386 w 120"/>
                <a:gd name="T75" fmla="*/ 14546 h 128"/>
                <a:gd name="T76" fmla="*/ 108 w 120"/>
                <a:gd name="T77" fmla="*/ 13983 h 128"/>
                <a:gd name="T78" fmla="*/ 87 w 120"/>
                <a:gd name="T79" fmla="*/ 13693 h 128"/>
                <a:gd name="T80" fmla="*/ 87 w 120"/>
                <a:gd name="T81" fmla="*/ 13693 h 128"/>
                <a:gd name="T82" fmla="*/ 4 w 120"/>
                <a:gd name="T83" fmla="*/ 11889 h 128"/>
                <a:gd name="T84" fmla="*/ 4 w 120"/>
                <a:gd name="T85" fmla="*/ 10371 h 128"/>
                <a:gd name="T86" fmla="*/ 0 w 120"/>
                <a:gd name="T87" fmla="*/ 10371 h 128"/>
                <a:gd name="T88" fmla="*/ 4 w 120"/>
                <a:gd name="T89" fmla="*/ 7705 h 128"/>
                <a:gd name="T90" fmla="*/ 183 w 120"/>
                <a:gd name="T91" fmla="*/ 6631 h 128"/>
                <a:gd name="T92" fmla="*/ 135 w 120"/>
                <a:gd name="T93" fmla="*/ 5478 h 128"/>
                <a:gd name="T94" fmla="*/ 204 w 120"/>
                <a:gd name="T95" fmla="*/ 4297 h 128"/>
                <a:gd name="T96" fmla="*/ 183 w 120"/>
                <a:gd name="T97" fmla="*/ 3833 h 128"/>
                <a:gd name="T98" fmla="*/ 204 w 120"/>
                <a:gd name="T99" fmla="*/ 3236 h 128"/>
                <a:gd name="T100" fmla="*/ 386 w 120"/>
                <a:gd name="T101" fmla="*/ 3507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0"/>
                <a:gd name="T154" fmla="*/ 0 h 128"/>
                <a:gd name="T155" fmla="*/ 120 w 120"/>
                <a:gd name="T156" fmla="*/ 128 h 1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round/>
              <a:headEnd/>
              <a:tailEnd/>
            </a:ln>
          </p:spPr>
          <p:txBody>
            <a:bodyPr/>
            <a:lstStyle/>
            <a:p>
              <a:endParaRPr lang="en-US"/>
            </a:p>
          </p:txBody>
        </p:sp>
        <p:sp>
          <p:nvSpPr>
            <p:cNvPr id="38242" name="Freeform 352"/>
            <p:cNvSpPr>
              <a:spLocks/>
            </p:cNvSpPr>
            <p:nvPr/>
          </p:nvSpPr>
          <p:spPr bwMode="auto">
            <a:xfrm>
              <a:off x="2708" y="1450"/>
              <a:ext cx="10" cy="6"/>
            </a:xfrm>
            <a:custGeom>
              <a:avLst/>
              <a:gdLst>
                <a:gd name="T0" fmla="*/ 0 w 9"/>
                <a:gd name="T1" fmla="*/ 310 h 5"/>
                <a:gd name="T2" fmla="*/ 97 w 9"/>
                <a:gd name="T3" fmla="*/ 310 h 5"/>
                <a:gd name="T4" fmla="*/ 4 w 9"/>
                <a:gd name="T5" fmla="*/ 0 h 5"/>
                <a:gd name="T6" fmla="*/ 0 w 9"/>
                <a:gd name="T7" fmla="*/ 310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0" y="5"/>
                  </a:moveTo>
                  <a:lnTo>
                    <a:pt x="9" y="5"/>
                  </a:lnTo>
                  <a:lnTo>
                    <a:pt x="4" y="0"/>
                  </a:lnTo>
                  <a:lnTo>
                    <a:pt x="0" y="5"/>
                  </a:lnTo>
                  <a:close/>
                </a:path>
              </a:pathLst>
            </a:custGeom>
            <a:solidFill>
              <a:srgbClr val="0033CC"/>
            </a:solidFill>
            <a:ln w="3175">
              <a:solidFill>
                <a:srgbClr val="000000"/>
              </a:solidFill>
              <a:round/>
              <a:headEnd/>
              <a:tailEnd/>
            </a:ln>
          </p:spPr>
          <p:txBody>
            <a:bodyPr/>
            <a:lstStyle/>
            <a:p>
              <a:endParaRPr lang="en-US"/>
            </a:p>
          </p:txBody>
        </p:sp>
        <p:sp>
          <p:nvSpPr>
            <p:cNvPr id="38243" name="Freeform 353"/>
            <p:cNvSpPr>
              <a:spLocks/>
            </p:cNvSpPr>
            <p:nvPr/>
          </p:nvSpPr>
          <p:spPr bwMode="auto">
            <a:xfrm>
              <a:off x="2606" y="1545"/>
              <a:ext cx="7" cy="14"/>
            </a:xfrm>
            <a:custGeom>
              <a:avLst/>
              <a:gdLst>
                <a:gd name="T0" fmla="*/ 4 w 7"/>
                <a:gd name="T1" fmla="*/ 0 h 12"/>
                <a:gd name="T2" fmla="*/ 0 w 7"/>
                <a:gd name="T3" fmla="*/ 230 h 12"/>
                <a:gd name="T4" fmla="*/ 0 w 7"/>
                <a:gd name="T5" fmla="*/ 418 h 12"/>
                <a:gd name="T6" fmla="*/ 7 w 7"/>
                <a:gd name="T7" fmla="*/ 418 h 12"/>
                <a:gd name="T8" fmla="*/ 7 w 7"/>
                <a:gd name="T9" fmla="*/ 418 h 12"/>
                <a:gd name="T10" fmla="*/ 4 w 7"/>
                <a:gd name="T11" fmla="*/ 0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4" y="0"/>
                  </a:moveTo>
                  <a:lnTo>
                    <a:pt x="0" y="7"/>
                  </a:lnTo>
                  <a:lnTo>
                    <a:pt x="0" y="12"/>
                  </a:lnTo>
                  <a:lnTo>
                    <a:pt x="7" y="12"/>
                  </a:lnTo>
                  <a:lnTo>
                    <a:pt x="4" y="0"/>
                  </a:lnTo>
                  <a:close/>
                </a:path>
              </a:pathLst>
            </a:custGeom>
            <a:solidFill>
              <a:srgbClr val="0033CC"/>
            </a:solidFill>
            <a:ln w="3175">
              <a:solidFill>
                <a:srgbClr val="000000"/>
              </a:solidFill>
              <a:round/>
              <a:headEnd/>
              <a:tailEnd/>
            </a:ln>
          </p:spPr>
          <p:txBody>
            <a:bodyPr/>
            <a:lstStyle/>
            <a:p>
              <a:endParaRPr lang="en-US"/>
            </a:p>
          </p:txBody>
        </p:sp>
        <p:sp>
          <p:nvSpPr>
            <p:cNvPr id="38244" name="Freeform 354"/>
            <p:cNvSpPr>
              <a:spLocks/>
            </p:cNvSpPr>
            <p:nvPr/>
          </p:nvSpPr>
          <p:spPr bwMode="auto">
            <a:xfrm>
              <a:off x="2927" y="1573"/>
              <a:ext cx="71" cy="77"/>
            </a:xfrm>
            <a:custGeom>
              <a:avLst/>
              <a:gdLst>
                <a:gd name="T0" fmla="*/ 277 w 62"/>
                <a:gd name="T1" fmla="*/ 0 h 62"/>
                <a:gd name="T2" fmla="*/ 0 w 62"/>
                <a:gd name="T3" fmla="*/ 1472 h 62"/>
                <a:gd name="T4" fmla="*/ 0 w 62"/>
                <a:gd name="T5" fmla="*/ 1472 h 62"/>
                <a:gd name="T6" fmla="*/ 277 w 62"/>
                <a:gd name="T7" fmla="*/ 2819 h 62"/>
                <a:gd name="T8" fmla="*/ 476 w 62"/>
                <a:gd name="T9" fmla="*/ 4615 h 62"/>
                <a:gd name="T10" fmla="*/ 606 w 62"/>
                <a:gd name="T11" fmla="*/ 6617 h 62"/>
                <a:gd name="T12" fmla="*/ 715 w 62"/>
                <a:gd name="T13" fmla="*/ 8841 h 62"/>
                <a:gd name="T14" fmla="*/ 913 w 62"/>
                <a:gd name="T15" fmla="*/ 8841 h 62"/>
                <a:gd name="T16" fmla="*/ 1114 w 62"/>
                <a:gd name="T17" fmla="*/ 9098 h 62"/>
                <a:gd name="T18" fmla="*/ 1114 w 62"/>
                <a:gd name="T19" fmla="*/ 7904 h 62"/>
                <a:gd name="T20" fmla="*/ 1409 w 62"/>
                <a:gd name="T21" fmla="*/ 6276 h 62"/>
                <a:gd name="T22" fmla="*/ 1114 w 62"/>
                <a:gd name="T23" fmla="*/ 4986 h 62"/>
                <a:gd name="T24" fmla="*/ 850 w 62"/>
                <a:gd name="T25" fmla="*/ 3501 h 62"/>
                <a:gd name="T26" fmla="*/ 634 w 62"/>
                <a:gd name="T27" fmla="*/ 1828 h 62"/>
                <a:gd name="T28" fmla="*/ 376 w 62"/>
                <a:gd name="T29" fmla="*/ 438 h 62"/>
                <a:gd name="T30" fmla="*/ 277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62"/>
                <a:gd name="T50" fmla="*/ 62 w 62"/>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round/>
              <a:headEnd/>
              <a:tailEnd/>
            </a:ln>
          </p:spPr>
          <p:txBody>
            <a:bodyPr/>
            <a:lstStyle/>
            <a:p>
              <a:endParaRPr lang="en-US"/>
            </a:p>
          </p:txBody>
        </p:sp>
        <p:sp>
          <p:nvSpPr>
            <p:cNvPr id="38245" name="Freeform 355"/>
            <p:cNvSpPr>
              <a:spLocks/>
            </p:cNvSpPr>
            <p:nvPr/>
          </p:nvSpPr>
          <p:spPr bwMode="auto">
            <a:xfrm>
              <a:off x="2586" y="1126"/>
              <a:ext cx="320" cy="251"/>
            </a:xfrm>
            <a:custGeom>
              <a:avLst/>
              <a:gdLst>
                <a:gd name="T0" fmla="*/ 2212 w 286"/>
                <a:gd name="T1" fmla="*/ 3451 h 203"/>
                <a:gd name="T2" fmla="*/ 2095 w 286"/>
                <a:gd name="T3" fmla="*/ 3027 h 203"/>
                <a:gd name="T4" fmla="*/ 2073 w 286"/>
                <a:gd name="T5" fmla="*/ 3451 h 203"/>
                <a:gd name="T6" fmla="*/ 1909 w 286"/>
                <a:gd name="T7" fmla="*/ 3451 h 203"/>
                <a:gd name="T8" fmla="*/ 1860 w 286"/>
                <a:gd name="T9" fmla="*/ 4628 h 203"/>
                <a:gd name="T10" fmla="*/ 1811 w 286"/>
                <a:gd name="T11" fmla="*/ 5534 h 203"/>
                <a:gd name="T12" fmla="*/ 1662 w 286"/>
                <a:gd name="T13" fmla="*/ 5940 h 203"/>
                <a:gd name="T14" fmla="*/ 1531 w 286"/>
                <a:gd name="T15" fmla="*/ 5940 h 203"/>
                <a:gd name="T16" fmla="*/ 1531 w 286"/>
                <a:gd name="T17" fmla="*/ 6843 h 203"/>
                <a:gd name="T18" fmla="*/ 1447 w 286"/>
                <a:gd name="T19" fmla="*/ 7561 h 203"/>
                <a:gd name="T20" fmla="*/ 1323 w 286"/>
                <a:gd name="T21" fmla="*/ 8461 h 203"/>
                <a:gd name="T22" fmla="*/ 1218 w 286"/>
                <a:gd name="T23" fmla="*/ 9506 h 203"/>
                <a:gd name="T24" fmla="*/ 1130 w 286"/>
                <a:gd name="T25" fmla="*/ 10575 h 203"/>
                <a:gd name="T26" fmla="*/ 1156 w 286"/>
                <a:gd name="T27" fmla="*/ 11754 h 203"/>
                <a:gd name="T28" fmla="*/ 1010 w 286"/>
                <a:gd name="T29" fmla="*/ 13075 h 203"/>
                <a:gd name="T30" fmla="*/ 780 w 286"/>
                <a:gd name="T31" fmla="*/ 14371 h 203"/>
                <a:gd name="T32" fmla="*/ 905 w 286"/>
                <a:gd name="T33" fmla="*/ 14533 h 203"/>
                <a:gd name="T34" fmla="*/ 807 w 286"/>
                <a:gd name="T35" fmla="*/ 15289 h 203"/>
                <a:gd name="T36" fmla="*/ 623 w 286"/>
                <a:gd name="T37" fmla="*/ 15289 h 203"/>
                <a:gd name="T38" fmla="*/ 526 w 286"/>
                <a:gd name="T39" fmla="*/ 16535 h 203"/>
                <a:gd name="T40" fmla="*/ 320 w 286"/>
                <a:gd name="T41" fmla="*/ 16535 h 203"/>
                <a:gd name="T42" fmla="*/ 440 w 286"/>
                <a:gd name="T43" fmla="*/ 16747 h 203"/>
                <a:gd name="T44" fmla="*/ 320 w 286"/>
                <a:gd name="T45" fmla="*/ 17969 h 203"/>
                <a:gd name="T46" fmla="*/ 214 w 286"/>
                <a:gd name="T47" fmla="*/ 17969 h 203"/>
                <a:gd name="T48" fmla="*/ 70 w 286"/>
                <a:gd name="T49" fmla="*/ 18345 h 203"/>
                <a:gd name="T50" fmla="*/ 214 w 286"/>
                <a:gd name="T51" fmla="*/ 18907 h 203"/>
                <a:gd name="T52" fmla="*/ 2 w 286"/>
                <a:gd name="T53" fmla="*/ 19990 h 203"/>
                <a:gd name="T54" fmla="*/ 214 w 286"/>
                <a:gd name="T55" fmla="*/ 19990 h 203"/>
                <a:gd name="T56" fmla="*/ 368 w 286"/>
                <a:gd name="T57" fmla="*/ 20649 h 203"/>
                <a:gd name="T58" fmla="*/ 0 w 286"/>
                <a:gd name="T59" fmla="*/ 20649 h 203"/>
                <a:gd name="T60" fmla="*/ 0 w 286"/>
                <a:gd name="T61" fmla="*/ 21226 h 203"/>
                <a:gd name="T62" fmla="*/ 2 w 286"/>
                <a:gd name="T63" fmla="*/ 22183 h 203"/>
                <a:gd name="T64" fmla="*/ 214 w 286"/>
                <a:gd name="T65" fmla="*/ 21804 h 203"/>
                <a:gd name="T66" fmla="*/ 214 w 286"/>
                <a:gd name="T67" fmla="*/ 21804 h 203"/>
                <a:gd name="T68" fmla="*/ 70 w 286"/>
                <a:gd name="T69" fmla="*/ 23587 h 203"/>
                <a:gd name="T70" fmla="*/ 188 w 286"/>
                <a:gd name="T71" fmla="*/ 23587 h 203"/>
                <a:gd name="T72" fmla="*/ 109 w 286"/>
                <a:gd name="T73" fmla="*/ 24856 h 203"/>
                <a:gd name="T74" fmla="*/ 502 w 286"/>
                <a:gd name="T75" fmla="*/ 26740 h 203"/>
                <a:gd name="T76" fmla="*/ 905 w 286"/>
                <a:gd name="T77" fmla="*/ 23374 h 203"/>
                <a:gd name="T78" fmla="*/ 1067 w 286"/>
                <a:gd name="T79" fmla="*/ 24856 h 203"/>
                <a:gd name="T80" fmla="*/ 1218 w 286"/>
                <a:gd name="T81" fmla="*/ 20649 h 203"/>
                <a:gd name="T82" fmla="*/ 1130 w 286"/>
                <a:gd name="T83" fmla="*/ 16747 h 203"/>
                <a:gd name="T84" fmla="*/ 1447 w 286"/>
                <a:gd name="T85" fmla="*/ 13877 h 203"/>
                <a:gd name="T86" fmla="*/ 1447 w 286"/>
                <a:gd name="T87" fmla="*/ 9974 h 203"/>
                <a:gd name="T88" fmla="*/ 1713 w 286"/>
                <a:gd name="T89" fmla="*/ 6208 h 203"/>
                <a:gd name="T90" fmla="*/ 2224 w 286"/>
                <a:gd name="T91" fmla="*/ 5021 h 203"/>
                <a:gd name="T92" fmla="*/ 2390 w 286"/>
                <a:gd name="T93" fmla="*/ 3451 h 203"/>
                <a:gd name="T94" fmla="*/ 2935 w 286"/>
                <a:gd name="T95" fmla="*/ 4628 h 203"/>
                <a:gd name="T96" fmla="*/ 3284 w 286"/>
                <a:gd name="T97" fmla="*/ 1825 h 203"/>
                <a:gd name="T98" fmla="*/ 3690 w 286"/>
                <a:gd name="T99" fmla="*/ 3027 h 203"/>
                <a:gd name="T100" fmla="*/ 3711 w 286"/>
                <a:gd name="T101" fmla="*/ 2448 h 203"/>
                <a:gd name="T102" fmla="*/ 3797 w 286"/>
                <a:gd name="T103" fmla="*/ 1601 h 203"/>
                <a:gd name="T104" fmla="*/ 3413 w 286"/>
                <a:gd name="T105" fmla="*/ 966 h 203"/>
                <a:gd name="T106" fmla="*/ 3360 w 286"/>
                <a:gd name="T107" fmla="*/ 966 h 203"/>
                <a:gd name="T108" fmla="*/ 3231 w 286"/>
                <a:gd name="T109" fmla="*/ 2 h 203"/>
                <a:gd name="T110" fmla="*/ 2888 w 286"/>
                <a:gd name="T111" fmla="*/ 1825 h 203"/>
                <a:gd name="T112" fmla="*/ 2820 w 286"/>
                <a:gd name="T113" fmla="*/ 2 h 203"/>
                <a:gd name="T114" fmla="*/ 2548 w 286"/>
                <a:gd name="T115" fmla="*/ 1825 h 203"/>
                <a:gd name="T116" fmla="*/ 2478 w 286"/>
                <a:gd name="T117" fmla="*/ 1825 h 203"/>
                <a:gd name="T118" fmla="*/ 2252 w 286"/>
                <a:gd name="T119" fmla="*/ 2791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6"/>
                <a:gd name="T181" fmla="*/ 0 h 203"/>
                <a:gd name="T182" fmla="*/ 286 w 286"/>
                <a:gd name="T183" fmla="*/ 203 h 2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round/>
              <a:headEnd/>
              <a:tailEnd/>
            </a:ln>
          </p:spPr>
          <p:txBody>
            <a:bodyPr/>
            <a:lstStyle/>
            <a:p>
              <a:endParaRPr lang="en-US"/>
            </a:p>
          </p:txBody>
        </p:sp>
        <p:sp>
          <p:nvSpPr>
            <p:cNvPr id="38246" name="Freeform 356"/>
            <p:cNvSpPr>
              <a:spLocks/>
            </p:cNvSpPr>
            <p:nvPr/>
          </p:nvSpPr>
          <p:spPr bwMode="auto">
            <a:xfrm>
              <a:off x="2637" y="973"/>
              <a:ext cx="119" cy="59"/>
            </a:xfrm>
            <a:custGeom>
              <a:avLst/>
              <a:gdLst>
                <a:gd name="T0" fmla="*/ 378 w 106"/>
                <a:gd name="T1" fmla="*/ 950 h 47"/>
                <a:gd name="T2" fmla="*/ 171 w 106"/>
                <a:gd name="T3" fmla="*/ 950 h 47"/>
                <a:gd name="T4" fmla="*/ 0 w 106"/>
                <a:gd name="T5" fmla="*/ 950 h 47"/>
                <a:gd name="T6" fmla="*/ 2 w 106"/>
                <a:gd name="T7" fmla="*/ 2267 h 47"/>
                <a:gd name="T8" fmla="*/ 171 w 106"/>
                <a:gd name="T9" fmla="*/ 1673 h 47"/>
                <a:gd name="T10" fmla="*/ 171 w 106"/>
                <a:gd name="T11" fmla="*/ 2636 h 47"/>
                <a:gd name="T12" fmla="*/ 76 w 106"/>
                <a:gd name="T13" fmla="*/ 2636 h 47"/>
                <a:gd name="T14" fmla="*/ 223 w 106"/>
                <a:gd name="T15" fmla="*/ 3573 h 47"/>
                <a:gd name="T16" fmla="*/ 397 w 106"/>
                <a:gd name="T17" fmla="*/ 4485 h 47"/>
                <a:gd name="T18" fmla="*/ 501 w 106"/>
                <a:gd name="T19" fmla="*/ 3816 h 47"/>
                <a:gd name="T20" fmla="*/ 599 w 106"/>
                <a:gd name="T21" fmla="*/ 2963 h 47"/>
                <a:gd name="T22" fmla="*/ 653 w 106"/>
                <a:gd name="T23" fmla="*/ 3573 h 47"/>
                <a:gd name="T24" fmla="*/ 823 w 106"/>
                <a:gd name="T25" fmla="*/ 2963 h 47"/>
                <a:gd name="T26" fmla="*/ 839 w 106"/>
                <a:gd name="T27" fmla="*/ 3816 h 47"/>
                <a:gd name="T28" fmla="*/ 476 w 106"/>
                <a:gd name="T29" fmla="*/ 4790 h 47"/>
                <a:gd name="T30" fmla="*/ 446 w 106"/>
                <a:gd name="T31" fmla="*/ 5213 h 47"/>
                <a:gd name="T32" fmla="*/ 839 w 106"/>
                <a:gd name="T33" fmla="*/ 5213 h 47"/>
                <a:gd name="T34" fmla="*/ 672 w 106"/>
                <a:gd name="T35" fmla="*/ 5862 h 47"/>
                <a:gd name="T36" fmla="*/ 769 w 106"/>
                <a:gd name="T37" fmla="*/ 6013 h 47"/>
                <a:gd name="T38" fmla="*/ 501 w 106"/>
                <a:gd name="T39" fmla="*/ 6544 h 47"/>
                <a:gd name="T40" fmla="*/ 769 w 106"/>
                <a:gd name="T41" fmla="*/ 7460 h 47"/>
                <a:gd name="T42" fmla="*/ 924 w 106"/>
                <a:gd name="T43" fmla="*/ 8800 h 47"/>
                <a:gd name="T44" fmla="*/ 942 w 106"/>
                <a:gd name="T45" fmla="*/ 7920 h 47"/>
                <a:gd name="T46" fmla="*/ 1088 w 106"/>
                <a:gd name="T47" fmla="*/ 6013 h 47"/>
                <a:gd name="T48" fmla="*/ 1150 w 106"/>
                <a:gd name="T49" fmla="*/ 4790 h 47"/>
                <a:gd name="T50" fmla="*/ 1188 w 106"/>
                <a:gd name="T51" fmla="*/ 4485 h 47"/>
                <a:gd name="T52" fmla="*/ 1510 w 106"/>
                <a:gd name="T53" fmla="*/ 2963 h 47"/>
                <a:gd name="T54" fmla="*/ 1123 w 106"/>
                <a:gd name="T55" fmla="*/ 2267 h 47"/>
                <a:gd name="T56" fmla="*/ 1088 w 106"/>
                <a:gd name="T57" fmla="*/ 1333 h 47"/>
                <a:gd name="T58" fmla="*/ 969 w 106"/>
                <a:gd name="T59" fmla="*/ 1333 h 47"/>
                <a:gd name="T60" fmla="*/ 942 w 106"/>
                <a:gd name="T61" fmla="*/ 950 h 47"/>
                <a:gd name="T62" fmla="*/ 769 w 106"/>
                <a:gd name="T63" fmla="*/ 0 h 47"/>
                <a:gd name="T64" fmla="*/ 769 w 106"/>
                <a:gd name="T65" fmla="*/ 2636 h 47"/>
                <a:gd name="T66" fmla="*/ 543 w 106"/>
                <a:gd name="T67" fmla="*/ 480 h 47"/>
                <a:gd name="T68" fmla="*/ 446 w 106"/>
                <a:gd name="T69" fmla="*/ 1333 h 47"/>
                <a:gd name="T70" fmla="*/ 342 w 106"/>
                <a:gd name="T71" fmla="*/ 1333 h 47"/>
                <a:gd name="T72" fmla="*/ 378 w 106"/>
                <a:gd name="T73" fmla="*/ 950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6"/>
                <a:gd name="T112" fmla="*/ 0 h 47"/>
                <a:gd name="T113" fmla="*/ 106 w 106"/>
                <a:gd name="T114" fmla="*/ 47 h 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round/>
              <a:headEnd/>
              <a:tailEnd/>
            </a:ln>
          </p:spPr>
          <p:txBody>
            <a:bodyPr/>
            <a:lstStyle/>
            <a:p>
              <a:endParaRPr lang="en-US"/>
            </a:p>
          </p:txBody>
        </p:sp>
        <p:sp>
          <p:nvSpPr>
            <p:cNvPr id="38247" name="Freeform 357"/>
            <p:cNvSpPr>
              <a:spLocks/>
            </p:cNvSpPr>
            <p:nvPr/>
          </p:nvSpPr>
          <p:spPr bwMode="auto">
            <a:xfrm>
              <a:off x="2716" y="967"/>
              <a:ext cx="97" cy="18"/>
            </a:xfrm>
            <a:custGeom>
              <a:avLst/>
              <a:gdLst>
                <a:gd name="T0" fmla="*/ 455 w 87"/>
                <a:gd name="T1" fmla="*/ 1549 h 14"/>
                <a:gd name="T2" fmla="*/ 181 w 87"/>
                <a:gd name="T3" fmla="*/ 729 h 14"/>
                <a:gd name="T4" fmla="*/ 84 w 87"/>
                <a:gd name="T5" fmla="*/ 1549 h 14"/>
                <a:gd name="T6" fmla="*/ 0 w 87"/>
                <a:gd name="T7" fmla="*/ 1549 h 14"/>
                <a:gd name="T8" fmla="*/ 0 w 87"/>
                <a:gd name="T9" fmla="*/ 2217 h 14"/>
                <a:gd name="T10" fmla="*/ 433 w 87"/>
                <a:gd name="T11" fmla="*/ 3293 h 14"/>
                <a:gd name="T12" fmla="*/ 229 w 87"/>
                <a:gd name="T13" fmla="*/ 3664 h 14"/>
                <a:gd name="T14" fmla="*/ 545 w 87"/>
                <a:gd name="T15" fmla="*/ 4572 h 14"/>
                <a:gd name="T16" fmla="*/ 931 w 87"/>
                <a:gd name="T17" fmla="*/ 3664 h 14"/>
                <a:gd name="T18" fmla="*/ 1057 w 87"/>
                <a:gd name="T19" fmla="*/ 2217 h 14"/>
                <a:gd name="T20" fmla="*/ 973 w 87"/>
                <a:gd name="T21" fmla="*/ 1549 h 14"/>
                <a:gd name="T22" fmla="*/ 630 w 87"/>
                <a:gd name="T23" fmla="*/ 729 h 14"/>
                <a:gd name="T24" fmla="*/ 565 w 87"/>
                <a:gd name="T25" fmla="*/ 729 h 14"/>
                <a:gd name="T26" fmla="*/ 507 w 87"/>
                <a:gd name="T27" fmla="*/ 0 h 14"/>
                <a:gd name="T28" fmla="*/ 489 w 87"/>
                <a:gd name="T29" fmla="*/ 729 h 14"/>
                <a:gd name="T30" fmla="*/ 455 w 87"/>
                <a:gd name="T31" fmla="*/ 1549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
                <a:gd name="T49" fmla="*/ 0 h 14"/>
                <a:gd name="T50" fmla="*/ 87 w 87"/>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round/>
              <a:headEnd/>
              <a:tailEnd/>
            </a:ln>
          </p:spPr>
          <p:txBody>
            <a:bodyPr/>
            <a:lstStyle/>
            <a:p>
              <a:endParaRPr lang="en-US"/>
            </a:p>
          </p:txBody>
        </p:sp>
        <p:sp>
          <p:nvSpPr>
            <p:cNvPr id="38248" name="Freeform 358"/>
            <p:cNvSpPr>
              <a:spLocks/>
            </p:cNvSpPr>
            <p:nvPr/>
          </p:nvSpPr>
          <p:spPr bwMode="auto">
            <a:xfrm>
              <a:off x="2751" y="1006"/>
              <a:ext cx="47" cy="11"/>
            </a:xfrm>
            <a:custGeom>
              <a:avLst/>
              <a:gdLst>
                <a:gd name="T0" fmla="*/ 440 w 42"/>
                <a:gd name="T1" fmla="*/ 881 h 9"/>
                <a:gd name="T2" fmla="*/ 261 w 42"/>
                <a:gd name="T3" fmla="*/ 881 h 9"/>
                <a:gd name="T4" fmla="*/ 4 w 42"/>
                <a:gd name="T5" fmla="*/ 881 h 9"/>
                <a:gd name="T6" fmla="*/ 118 w 42"/>
                <a:gd name="T7" fmla="*/ 2 h 9"/>
                <a:gd name="T8" fmla="*/ 0 w 42"/>
                <a:gd name="T9" fmla="*/ 0 h 9"/>
                <a:gd name="T10" fmla="*/ 335 w 42"/>
                <a:gd name="T11" fmla="*/ 0 h 9"/>
                <a:gd name="T12" fmla="*/ 557 w 42"/>
                <a:gd name="T13" fmla="*/ 483 h 9"/>
                <a:gd name="T14" fmla="*/ 440 w 42"/>
                <a:gd name="T15" fmla="*/ 881 h 9"/>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9"/>
                <a:gd name="T26" fmla="*/ 42 w 4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round/>
              <a:headEnd/>
              <a:tailEnd/>
            </a:ln>
          </p:spPr>
          <p:txBody>
            <a:bodyPr/>
            <a:lstStyle/>
            <a:p>
              <a:endParaRPr lang="en-US"/>
            </a:p>
          </p:txBody>
        </p:sp>
        <p:sp>
          <p:nvSpPr>
            <p:cNvPr id="38249" name="Freeform 359"/>
            <p:cNvSpPr>
              <a:spLocks/>
            </p:cNvSpPr>
            <p:nvPr/>
          </p:nvSpPr>
          <p:spPr bwMode="auto">
            <a:xfrm>
              <a:off x="2711" y="1167"/>
              <a:ext cx="16" cy="8"/>
            </a:xfrm>
            <a:custGeom>
              <a:avLst/>
              <a:gdLst>
                <a:gd name="T0" fmla="*/ 143 w 14"/>
                <a:gd name="T1" fmla="*/ 0 h 7"/>
                <a:gd name="T2" fmla="*/ 2 w 14"/>
                <a:gd name="T3" fmla="*/ 109 h 7"/>
                <a:gd name="T4" fmla="*/ 0 w 14"/>
                <a:gd name="T5" fmla="*/ 143 h 7"/>
                <a:gd name="T6" fmla="*/ 109 w 14"/>
                <a:gd name="T7" fmla="*/ 109 h 7"/>
                <a:gd name="T8" fmla="*/ 213 w 14"/>
                <a:gd name="T9" fmla="*/ 143 h 7"/>
                <a:gd name="T10" fmla="*/ 302 w 14"/>
                <a:gd name="T11" fmla="*/ 0 h 7"/>
                <a:gd name="T12" fmla="*/ 213 w 14"/>
                <a:gd name="T13" fmla="*/ 2 h 7"/>
                <a:gd name="T14" fmla="*/ 143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7"/>
                <a:gd name="T26" fmla="*/ 14 w 14"/>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round/>
              <a:headEnd/>
              <a:tailEnd/>
            </a:ln>
          </p:spPr>
          <p:txBody>
            <a:bodyPr/>
            <a:lstStyle/>
            <a:p>
              <a:endParaRPr lang="en-US"/>
            </a:p>
          </p:txBody>
        </p:sp>
        <p:sp>
          <p:nvSpPr>
            <p:cNvPr id="38250" name="Freeform 360"/>
            <p:cNvSpPr>
              <a:spLocks/>
            </p:cNvSpPr>
            <p:nvPr/>
          </p:nvSpPr>
          <p:spPr bwMode="auto">
            <a:xfrm>
              <a:off x="2780" y="1143"/>
              <a:ext cx="166" cy="199"/>
            </a:xfrm>
            <a:custGeom>
              <a:avLst/>
              <a:gdLst>
                <a:gd name="T0" fmla="*/ 1502 w 149"/>
                <a:gd name="T1" fmla="*/ 11360 h 161"/>
                <a:gd name="T2" fmla="*/ 1441 w 149"/>
                <a:gd name="T3" fmla="*/ 10511 h 161"/>
                <a:gd name="T4" fmla="*/ 1441 w 149"/>
                <a:gd name="T5" fmla="*/ 8682 h 161"/>
                <a:gd name="T6" fmla="*/ 1244 w 149"/>
                <a:gd name="T7" fmla="*/ 6555 h 161"/>
                <a:gd name="T8" fmla="*/ 1353 w 149"/>
                <a:gd name="T9" fmla="*/ 5217 h 161"/>
                <a:gd name="T10" fmla="*/ 1161 w 149"/>
                <a:gd name="T11" fmla="*/ 3720 h 161"/>
                <a:gd name="T12" fmla="*/ 1137 w 149"/>
                <a:gd name="T13" fmla="*/ 2435 h 161"/>
                <a:gd name="T14" fmla="*/ 1137 w 149"/>
                <a:gd name="T15" fmla="*/ 2235 h 161"/>
                <a:gd name="T16" fmla="*/ 1137 w 149"/>
                <a:gd name="T17" fmla="*/ 958 h 161"/>
                <a:gd name="T18" fmla="*/ 916 w 149"/>
                <a:gd name="T19" fmla="*/ 0 h 161"/>
                <a:gd name="T20" fmla="*/ 707 w 149"/>
                <a:gd name="T21" fmla="*/ 958 h 161"/>
                <a:gd name="T22" fmla="*/ 662 w 149"/>
                <a:gd name="T23" fmla="*/ 2435 h 161"/>
                <a:gd name="T24" fmla="*/ 598 w 149"/>
                <a:gd name="T25" fmla="*/ 2763 h 161"/>
                <a:gd name="T26" fmla="*/ 396 w 149"/>
                <a:gd name="T27" fmla="*/ 2763 h 161"/>
                <a:gd name="T28" fmla="*/ 254 w 149"/>
                <a:gd name="T29" fmla="*/ 2435 h 161"/>
                <a:gd name="T30" fmla="*/ 82 w 149"/>
                <a:gd name="T31" fmla="*/ 1594 h 161"/>
                <a:gd name="T32" fmla="*/ 0 w 149"/>
                <a:gd name="T33" fmla="*/ 2235 h 161"/>
                <a:gd name="T34" fmla="*/ 396 w 149"/>
                <a:gd name="T35" fmla="*/ 4047 h 161"/>
                <a:gd name="T36" fmla="*/ 541 w 149"/>
                <a:gd name="T37" fmla="*/ 6801 h 161"/>
                <a:gd name="T38" fmla="*/ 598 w 149"/>
                <a:gd name="T39" fmla="*/ 8682 h 161"/>
                <a:gd name="T40" fmla="*/ 672 w 149"/>
                <a:gd name="T41" fmla="*/ 8406 h 161"/>
                <a:gd name="T42" fmla="*/ 742 w 149"/>
                <a:gd name="T43" fmla="*/ 9038 h 161"/>
                <a:gd name="T44" fmla="*/ 788 w 149"/>
                <a:gd name="T45" fmla="*/ 10511 h 161"/>
                <a:gd name="T46" fmla="*/ 541 w 149"/>
                <a:gd name="T47" fmla="*/ 12378 h 161"/>
                <a:gd name="T48" fmla="*/ 413 w 149"/>
                <a:gd name="T49" fmla="*/ 13611 h 161"/>
                <a:gd name="T50" fmla="*/ 315 w 149"/>
                <a:gd name="T51" fmla="*/ 14266 h 161"/>
                <a:gd name="T52" fmla="*/ 333 w 149"/>
                <a:gd name="T53" fmla="*/ 16693 h 161"/>
                <a:gd name="T54" fmla="*/ 355 w 149"/>
                <a:gd name="T55" fmla="*/ 19251 h 161"/>
                <a:gd name="T56" fmla="*/ 541 w 149"/>
                <a:gd name="T57" fmla="*/ 19848 h 161"/>
                <a:gd name="T58" fmla="*/ 541 w 149"/>
                <a:gd name="T59" fmla="*/ 20033 h 161"/>
                <a:gd name="T60" fmla="*/ 621 w 149"/>
                <a:gd name="T61" fmla="*/ 20033 h 161"/>
                <a:gd name="T62" fmla="*/ 672 w 149"/>
                <a:gd name="T63" fmla="*/ 21095 h 161"/>
                <a:gd name="T64" fmla="*/ 707 w 149"/>
                <a:gd name="T65" fmla="*/ 20633 h 161"/>
                <a:gd name="T66" fmla="*/ 1082 w 149"/>
                <a:gd name="T67" fmla="*/ 19848 h 161"/>
                <a:gd name="T68" fmla="*/ 1161 w 149"/>
                <a:gd name="T69" fmla="*/ 19439 h 161"/>
                <a:gd name="T70" fmla="*/ 1353 w 149"/>
                <a:gd name="T71" fmla="*/ 19439 h 161"/>
                <a:gd name="T72" fmla="*/ 1475 w 149"/>
                <a:gd name="T73" fmla="*/ 18225 h 161"/>
                <a:gd name="T74" fmla="*/ 1585 w 149"/>
                <a:gd name="T75" fmla="*/ 17067 h 161"/>
                <a:gd name="T76" fmla="*/ 1673 w 149"/>
                <a:gd name="T77" fmla="*/ 15873 h 161"/>
                <a:gd name="T78" fmla="*/ 1788 w 149"/>
                <a:gd name="T79" fmla="*/ 14458 h 161"/>
                <a:gd name="T80" fmla="*/ 1522 w 149"/>
                <a:gd name="T81" fmla="*/ 12992 h 161"/>
                <a:gd name="T82" fmla="*/ 1585 w 149"/>
                <a:gd name="T83" fmla="*/ 12378 h 161"/>
                <a:gd name="T84" fmla="*/ 1502 w 149"/>
                <a:gd name="T85" fmla="*/ 11360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161"/>
                <a:gd name="T131" fmla="*/ 149 w 149"/>
                <a:gd name="T132" fmla="*/ 161 h 1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round/>
              <a:headEnd/>
              <a:tailEnd/>
            </a:ln>
          </p:spPr>
          <p:txBody>
            <a:bodyPr/>
            <a:lstStyle/>
            <a:p>
              <a:endParaRPr lang="en-US"/>
            </a:p>
          </p:txBody>
        </p:sp>
        <p:sp>
          <p:nvSpPr>
            <p:cNvPr id="38251" name="Freeform 361"/>
            <p:cNvSpPr>
              <a:spLocks/>
            </p:cNvSpPr>
            <p:nvPr/>
          </p:nvSpPr>
          <p:spPr bwMode="auto">
            <a:xfrm>
              <a:off x="2664" y="1605"/>
              <a:ext cx="2" cy="6"/>
            </a:xfrm>
            <a:custGeom>
              <a:avLst/>
              <a:gdLst>
                <a:gd name="T0" fmla="*/ 0 w 2"/>
                <a:gd name="T1" fmla="*/ 0 h 5"/>
                <a:gd name="T2" fmla="*/ 0 w 2"/>
                <a:gd name="T3" fmla="*/ 310 h 5"/>
                <a:gd name="T4" fmla="*/ 2 w 2"/>
                <a:gd name="T5" fmla="*/ 310 h 5"/>
                <a:gd name="T6" fmla="*/ 0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0" y="0"/>
                  </a:moveTo>
                  <a:lnTo>
                    <a:pt x="0" y="5"/>
                  </a:lnTo>
                  <a:lnTo>
                    <a:pt x="2" y="5"/>
                  </a:lnTo>
                  <a:lnTo>
                    <a:pt x="0" y="0"/>
                  </a:lnTo>
                  <a:close/>
                </a:path>
              </a:pathLst>
            </a:custGeom>
            <a:solidFill>
              <a:srgbClr val="C0C0C0"/>
            </a:solidFill>
            <a:ln w="3175">
              <a:solidFill>
                <a:srgbClr val="000000"/>
              </a:solidFill>
              <a:round/>
              <a:headEnd/>
              <a:tailEnd/>
            </a:ln>
          </p:spPr>
          <p:txBody>
            <a:bodyPr/>
            <a:lstStyle/>
            <a:p>
              <a:endParaRPr lang="en-US"/>
            </a:p>
          </p:txBody>
        </p:sp>
        <p:sp>
          <p:nvSpPr>
            <p:cNvPr id="38252" name="Freeform 362"/>
            <p:cNvSpPr>
              <a:spLocks/>
            </p:cNvSpPr>
            <p:nvPr/>
          </p:nvSpPr>
          <p:spPr bwMode="auto">
            <a:xfrm>
              <a:off x="2664" y="1570"/>
              <a:ext cx="118" cy="53"/>
            </a:xfrm>
            <a:custGeom>
              <a:avLst/>
              <a:gdLst>
                <a:gd name="T0" fmla="*/ 436 w 106"/>
                <a:gd name="T1" fmla="*/ 4383 h 43"/>
                <a:gd name="T2" fmla="*/ 282 w 106"/>
                <a:gd name="T3" fmla="*/ 4644 h 43"/>
                <a:gd name="T4" fmla="*/ 166 w 106"/>
                <a:gd name="T5" fmla="*/ 4383 h 43"/>
                <a:gd name="T6" fmla="*/ 2 w 106"/>
                <a:gd name="T7" fmla="*/ 4120 h 43"/>
                <a:gd name="T8" fmla="*/ 0 w 106"/>
                <a:gd name="T9" fmla="*/ 3768 h 43"/>
                <a:gd name="T10" fmla="*/ 0 w 106"/>
                <a:gd name="T11" fmla="*/ 3441 h 43"/>
                <a:gd name="T12" fmla="*/ 0 w 106"/>
                <a:gd name="T13" fmla="*/ 3142 h 43"/>
                <a:gd name="T14" fmla="*/ 97 w 106"/>
                <a:gd name="T15" fmla="*/ 3142 h 43"/>
                <a:gd name="T16" fmla="*/ 120 w 106"/>
                <a:gd name="T17" fmla="*/ 3142 h 43"/>
                <a:gd name="T18" fmla="*/ 185 w 106"/>
                <a:gd name="T19" fmla="*/ 2998 h 43"/>
                <a:gd name="T20" fmla="*/ 326 w 106"/>
                <a:gd name="T21" fmla="*/ 2998 h 43"/>
                <a:gd name="T22" fmla="*/ 527 w 106"/>
                <a:gd name="T23" fmla="*/ 2998 h 43"/>
                <a:gd name="T24" fmla="*/ 587 w 106"/>
                <a:gd name="T25" fmla="*/ 2549 h 43"/>
                <a:gd name="T26" fmla="*/ 545 w 106"/>
                <a:gd name="T27" fmla="*/ 1448 h 43"/>
                <a:gd name="T28" fmla="*/ 691 w 106"/>
                <a:gd name="T29" fmla="*/ 2 h 43"/>
                <a:gd name="T30" fmla="*/ 769 w 106"/>
                <a:gd name="T31" fmla="*/ 590 h 43"/>
                <a:gd name="T32" fmla="*/ 876 w 106"/>
                <a:gd name="T33" fmla="*/ 0 h 43"/>
                <a:gd name="T34" fmla="*/ 1143 w 106"/>
                <a:gd name="T35" fmla="*/ 2 h 43"/>
                <a:gd name="T36" fmla="*/ 1243 w 106"/>
                <a:gd name="T37" fmla="*/ 2068 h 43"/>
                <a:gd name="T38" fmla="*/ 1194 w 106"/>
                <a:gd name="T39" fmla="*/ 2549 h 43"/>
                <a:gd name="T40" fmla="*/ 1157 w 106"/>
                <a:gd name="T41" fmla="*/ 2998 h 43"/>
                <a:gd name="T42" fmla="*/ 1109 w 106"/>
                <a:gd name="T43" fmla="*/ 4120 h 43"/>
                <a:gd name="T44" fmla="*/ 1085 w 106"/>
                <a:gd name="T45" fmla="*/ 4383 h 43"/>
                <a:gd name="T46" fmla="*/ 769 w 106"/>
                <a:gd name="T47" fmla="*/ 5227 h 43"/>
                <a:gd name="T48" fmla="*/ 691 w 106"/>
                <a:gd name="T49" fmla="*/ 4832 h 43"/>
                <a:gd name="T50" fmla="*/ 436 w 106"/>
                <a:gd name="T51" fmla="*/ 4383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43"/>
                <a:gd name="T80" fmla="*/ 106 w 106"/>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round/>
              <a:headEnd/>
              <a:tailEnd/>
            </a:ln>
          </p:spPr>
          <p:txBody>
            <a:bodyPr/>
            <a:lstStyle/>
            <a:p>
              <a:endParaRPr lang="en-US"/>
            </a:p>
          </p:txBody>
        </p:sp>
        <p:sp>
          <p:nvSpPr>
            <p:cNvPr id="38253" name="Freeform 363"/>
            <p:cNvSpPr>
              <a:spLocks/>
            </p:cNvSpPr>
            <p:nvPr/>
          </p:nvSpPr>
          <p:spPr bwMode="auto">
            <a:xfrm>
              <a:off x="2763" y="1650"/>
              <a:ext cx="63" cy="58"/>
            </a:xfrm>
            <a:custGeom>
              <a:avLst/>
              <a:gdLst>
                <a:gd name="T0" fmla="*/ 514 w 57"/>
                <a:gd name="T1" fmla="*/ 909 h 47"/>
                <a:gd name="T2" fmla="*/ 514 w 57"/>
                <a:gd name="T3" fmla="*/ 1122 h 47"/>
                <a:gd name="T4" fmla="*/ 514 w 57"/>
                <a:gd name="T5" fmla="*/ 1527 h 47"/>
                <a:gd name="T6" fmla="*/ 483 w 57"/>
                <a:gd name="T7" fmla="*/ 1709 h 47"/>
                <a:gd name="T8" fmla="*/ 483 w 57"/>
                <a:gd name="T9" fmla="*/ 2109 h 47"/>
                <a:gd name="T10" fmla="*/ 514 w 57"/>
                <a:gd name="T11" fmla="*/ 2109 h 47"/>
                <a:gd name="T12" fmla="*/ 568 w 57"/>
                <a:gd name="T13" fmla="*/ 2603 h 47"/>
                <a:gd name="T14" fmla="*/ 514 w 57"/>
                <a:gd name="T15" fmla="*/ 3080 h 47"/>
                <a:gd name="T16" fmla="*/ 568 w 57"/>
                <a:gd name="T17" fmla="*/ 3212 h 47"/>
                <a:gd name="T18" fmla="*/ 568 w 57"/>
                <a:gd name="T19" fmla="*/ 3928 h 47"/>
                <a:gd name="T20" fmla="*/ 483 w 57"/>
                <a:gd name="T21" fmla="*/ 4223 h 47"/>
                <a:gd name="T22" fmla="*/ 514 w 57"/>
                <a:gd name="T23" fmla="*/ 4369 h 47"/>
                <a:gd name="T24" fmla="*/ 501 w 57"/>
                <a:gd name="T25" fmla="*/ 4369 h 47"/>
                <a:gd name="T26" fmla="*/ 483 w 57"/>
                <a:gd name="T27" fmla="*/ 4369 h 47"/>
                <a:gd name="T28" fmla="*/ 453 w 57"/>
                <a:gd name="T29" fmla="*/ 4924 h 47"/>
                <a:gd name="T30" fmla="*/ 437 w 57"/>
                <a:gd name="T31" fmla="*/ 4924 h 47"/>
                <a:gd name="T32" fmla="*/ 453 w 57"/>
                <a:gd name="T33" fmla="*/ 5981 h 47"/>
                <a:gd name="T34" fmla="*/ 437 w 57"/>
                <a:gd name="T35" fmla="*/ 5981 h 47"/>
                <a:gd name="T36" fmla="*/ 380 w 57"/>
                <a:gd name="T37" fmla="*/ 5700 h 47"/>
                <a:gd name="T38" fmla="*/ 360 w 57"/>
                <a:gd name="T39" fmla="*/ 5392 h 47"/>
                <a:gd name="T40" fmla="*/ 311 w 57"/>
                <a:gd name="T41" fmla="*/ 4924 h 47"/>
                <a:gd name="T42" fmla="*/ 311 w 57"/>
                <a:gd name="T43" fmla="*/ 4924 h 47"/>
                <a:gd name="T44" fmla="*/ 242 w 57"/>
                <a:gd name="T45" fmla="*/ 4369 h 47"/>
                <a:gd name="T46" fmla="*/ 242 w 57"/>
                <a:gd name="T47" fmla="*/ 4223 h 47"/>
                <a:gd name="T48" fmla="*/ 219 w 57"/>
                <a:gd name="T49" fmla="*/ 3928 h 47"/>
                <a:gd name="T50" fmla="*/ 93 w 57"/>
                <a:gd name="T51" fmla="*/ 2603 h 47"/>
                <a:gd name="T52" fmla="*/ 93 w 57"/>
                <a:gd name="T53" fmla="*/ 2325 h 47"/>
                <a:gd name="T54" fmla="*/ 76 w 57"/>
                <a:gd name="T55" fmla="*/ 2325 h 47"/>
                <a:gd name="T56" fmla="*/ 56 w 57"/>
                <a:gd name="T57" fmla="*/ 1122 h 47"/>
                <a:gd name="T58" fmla="*/ 0 w 57"/>
                <a:gd name="T59" fmla="*/ 1122 h 47"/>
                <a:gd name="T60" fmla="*/ 0 w 57"/>
                <a:gd name="T61" fmla="*/ 0 h 47"/>
                <a:gd name="T62" fmla="*/ 56 w 57"/>
                <a:gd name="T63" fmla="*/ 0 h 47"/>
                <a:gd name="T64" fmla="*/ 93 w 57"/>
                <a:gd name="T65" fmla="*/ 597 h 47"/>
                <a:gd name="T66" fmla="*/ 114 w 57"/>
                <a:gd name="T67" fmla="*/ 0 h 47"/>
                <a:gd name="T68" fmla="*/ 170 w 57"/>
                <a:gd name="T69" fmla="*/ 0 h 47"/>
                <a:gd name="T70" fmla="*/ 219 w 57"/>
                <a:gd name="T71" fmla="*/ 0 h 47"/>
                <a:gd name="T72" fmla="*/ 311 w 57"/>
                <a:gd name="T73" fmla="*/ 597 h 47"/>
                <a:gd name="T74" fmla="*/ 344 w 57"/>
                <a:gd name="T75" fmla="*/ 0 h 47"/>
                <a:gd name="T76" fmla="*/ 344 w 57"/>
                <a:gd name="T77" fmla="*/ 2 h 47"/>
                <a:gd name="T78" fmla="*/ 360 w 57"/>
                <a:gd name="T79" fmla="*/ 2 h 47"/>
                <a:gd name="T80" fmla="*/ 410 w 57"/>
                <a:gd name="T81" fmla="*/ 2 h 47"/>
                <a:gd name="T82" fmla="*/ 410 w 57"/>
                <a:gd name="T83" fmla="*/ 2 h 47"/>
                <a:gd name="T84" fmla="*/ 453 w 57"/>
                <a:gd name="T85" fmla="*/ 597 h 47"/>
                <a:gd name="T86" fmla="*/ 483 w 57"/>
                <a:gd name="T87" fmla="*/ 909 h 47"/>
                <a:gd name="T88" fmla="*/ 514 w 57"/>
                <a:gd name="T89" fmla="*/ 909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7"/>
                <a:gd name="T136" fmla="*/ 0 h 47"/>
                <a:gd name="T137" fmla="*/ 57 w 57"/>
                <a:gd name="T138" fmla="*/ 47 h 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round/>
              <a:headEnd/>
              <a:tailEnd/>
            </a:ln>
          </p:spPr>
          <p:txBody>
            <a:bodyPr/>
            <a:lstStyle/>
            <a:p>
              <a:endParaRPr lang="en-US"/>
            </a:p>
          </p:txBody>
        </p:sp>
        <p:sp>
          <p:nvSpPr>
            <p:cNvPr id="38254" name="Freeform 364"/>
            <p:cNvSpPr>
              <a:spLocks/>
            </p:cNvSpPr>
            <p:nvPr/>
          </p:nvSpPr>
          <p:spPr bwMode="auto">
            <a:xfrm>
              <a:off x="2731" y="1620"/>
              <a:ext cx="91" cy="79"/>
            </a:xfrm>
            <a:custGeom>
              <a:avLst/>
              <a:gdLst>
                <a:gd name="T0" fmla="*/ 1412 w 80"/>
                <a:gd name="T1" fmla="*/ 3682 h 64"/>
                <a:gd name="T2" fmla="*/ 1448 w 80"/>
                <a:gd name="T3" fmla="*/ 3951 h 64"/>
                <a:gd name="T4" fmla="*/ 1448 w 80"/>
                <a:gd name="T5" fmla="*/ 3243 h 64"/>
                <a:gd name="T6" fmla="*/ 1549 w 80"/>
                <a:gd name="T7" fmla="*/ 3090 h 64"/>
                <a:gd name="T8" fmla="*/ 1549 w 80"/>
                <a:gd name="T9" fmla="*/ 3090 h 64"/>
                <a:gd name="T10" fmla="*/ 1448 w 80"/>
                <a:gd name="T11" fmla="*/ 2776 h 64"/>
                <a:gd name="T12" fmla="*/ 1412 w 80"/>
                <a:gd name="T13" fmla="*/ 2776 h 64"/>
                <a:gd name="T14" fmla="*/ 1448 w 80"/>
                <a:gd name="T15" fmla="*/ 2776 h 64"/>
                <a:gd name="T16" fmla="*/ 1412 w 80"/>
                <a:gd name="T17" fmla="*/ 2329 h 64"/>
                <a:gd name="T18" fmla="*/ 1368 w 80"/>
                <a:gd name="T19" fmla="*/ 1529 h 64"/>
                <a:gd name="T20" fmla="*/ 971 w 80"/>
                <a:gd name="T21" fmla="*/ 1529 h 64"/>
                <a:gd name="T22" fmla="*/ 741 w 80"/>
                <a:gd name="T23" fmla="*/ 0 h 64"/>
                <a:gd name="T24" fmla="*/ 741 w 80"/>
                <a:gd name="T25" fmla="*/ 395 h 64"/>
                <a:gd name="T26" fmla="*/ 694 w 80"/>
                <a:gd name="T27" fmla="*/ 395 h 64"/>
                <a:gd name="T28" fmla="*/ 587 w 80"/>
                <a:gd name="T29" fmla="*/ 602 h 64"/>
                <a:gd name="T30" fmla="*/ 536 w 80"/>
                <a:gd name="T31" fmla="*/ 602 h 64"/>
                <a:gd name="T32" fmla="*/ 510 w 80"/>
                <a:gd name="T33" fmla="*/ 602 h 64"/>
                <a:gd name="T34" fmla="*/ 510 w 80"/>
                <a:gd name="T35" fmla="*/ 1239 h 64"/>
                <a:gd name="T36" fmla="*/ 510 w 80"/>
                <a:gd name="T37" fmla="*/ 1529 h 64"/>
                <a:gd name="T38" fmla="*/ 536 w 80"/>
                <a:gd name="T39" fmla="*/ 1724 h 64"/>
                <a:gd name="T40" fmla="*/ 510 w 80"/>
                <a:gd name="T41" fmla="*/ 1724 h 64"/>
                <a:gd name="T42" fmla="*/ 399 w 80"/>
                <a:gd name="T43" fmla="*/ 2128 h 64"/>
                <a:gd name="T44" fmla="*/ 399 w 80"/>
                <a:gd name="T45" fmla="*/ 2128 h 64"/>
                <a:gd name="T46" fmla="*/ 399 w 80"/>
                <a:gd name="T47" fmla="*/ 2776 h 64"/>
                <a:gd name="T48" fmla="*/ 320 w 80"/>
                <a:gd name="T49" fmla="*/ 2776 h 64"/>
                <a:gd name="T50" fmla="*/ 267 w 80"/>
                <a:gd name="T51" fmla="*/ 2329 h 64"/>
                <a:gd name="T52" fmla="*/ 267 w 80"/>
                <a:gd name="T53" fmla="*/ 2329 h 64"/>
                <a:gd name="T54" fmla="*/ 235 w 80"/>
                <a:gd name="T55" fmla="*/ 2128 h 64"/>
                <a:gd name="T56" fmla="*/ 191 w 80"/>
                <a:gd name="T57" fmla="*/ 2776 h 64"/>
                <a:gd name="T58" fmla="*/ 2 w 80"/>
                <a:gd name="T59" fmla="*/ 2776 h 64"/>
                <a:gd name="T60" fmla="*/ 0 w 80"/>
                <a:gd name="T61" fmla="*/ 2329 h 64"/>
                <a:gd name="T62" fmla="*/ 2 w 80"/>
                <a:gd name="T63" fmla="*/ 3090 h 64"/>
                <a:gd name="T64" fmla="*/ 100 w 80"/>
                <a:gd name="T65" fmla="*/ 3682 h 64"/>
                <a:gd name="T66" fmla="*/ 191 w 80"/>
                <a:gd name="T67" fmla="*/ 3090 h 64"/>
                <a:gd name="T68" fmla="*/ 364 w 80"/>
                <a:gd name="T69" fmla="*/ 5408 h 64"/>
                <a:gd name="T70" fmla="*/ 454 w 80"/>
                <a:gd name="T71" fmla="*/ 6069 h 64"/>
                <a:gd name="T72" fmla="*/ 741 w 80"/>
                <a:gd name="T73" fmla="*/ 7003 h 64"/>
                <a:gd name="T74" fmla="*/ 1024 w 80"/>
                <a:gd name="T75" fmla="*/ 8146 h 64"/>
                <a:gd name="T76" fmla="*/ 1105 w 80"/>
                <a:gd name="T77" fmla="*/ 8146 h 64"/>
                <a:gd name="T78" fmla="*/ 1119 w 80"/>
                <a:gd name="T79" fmla="*/ 8146 h 64"/>
                <a:gd name="T80" fmla="*/ 1119 w 80"/>
                <a:gd name="T81" fmla="*/ 8146 h 64"/>
                <a:gd name="T82" fmla="*/ 984 w 80"/>
                <a:gd name="T83" fmla="*/ 7491 h 64"/>
                <a:gd name="T84" fmla="*/ 984 w 80"/>
                <a:gd name="T85" fmla="*/ 7173 h 64"/>
                <a:gd name="T86" fmla="*/ 971 w 80"/>
                <a:gd name="T87" fmla="*/ 7003 h 64"/>
                <a:gd name="T88" fmla="*/ 741 w 80"/>
                <a:gd name="T89" fmla="*/ 5714 h 64"/>
                <a:gd name="T90" fmla="*/ 741 w 80"/>
                <a:gd name="T91" fmla="*/ 5408 h 64"/>
                <a:gd name="T92" fmla="*/ 694 w 80"/>
                <a:gd name="T93" fmla="*/ 5408 h 64"/>
                <a:gd name="T94" fmla="*/ 651 w 80"/>
                <a:gd name="T95" fmla="*/ 4230 h 64"/>
                <a:gd name="T96" fmla="*/ 536 w 80"/>
                <a:gd name="T97" fmla="*/ 4230 h 64"/>
                <a:gd name="T98" fmla="*/ 536 w 80"/>
                <a:gd name="T99" fmla="*/ 3090 h 64"/>
                <a:gd name="T100" fmla="*/ 651 w 80"/>
                <a:gd name="T101" fmla="*/ 3090 h 64"/>
                <a:gd name="T102" fmla="*/ 741 w 80"/>
                <a:gd name="T103" fmla="*/ 3682 h 64"/>
                <a:gd name="T104" fmla="*/ 760 w 80"/>
                <a:gd name="T105" fmla="*/ 3090 h 64"/>
                <a:gd name="T106" fmla="*/ 863 w 80"/>
                <a:gd name="T107" fmla="*/ 3090 h 64"/>
                <a:gd name="T108" fmla="*/ 971 w 80"/>
                <a:gd name="T109" fmla="*/ 3090 h 64"/>
                <a:gd name="T110" fmla="*/ 1119 w 80"/>
                <a:gd name="T111" fmla="*/ 3682 h 64"/>
                <a:gd name="T112" fmla="*/ 1203 w 80"/>
                <a:gd name="T113" fmla="*/ 3090 h 64"/>
                <a:gd name="T114" fmla="*/ 1203 w 80"/>
                <a:gd name="T115" fmla="*/ 3243 h 64"/>
                <a:gd name="T116" fmla="*/ 1241 w 80"/>
                <a:gd name="T117" fmla="*/ 3243 h 64"/>
                <a:gd name="T118" fmla="*/ 1325 w 80"/>
                <a:gd name="T119" fmla="*/ 3243 h 64"/>
                <a:gd name="T120" fmla="*/ 1325 w 80"/>
                <a:gd name="T121" fmla="*/ 3243 h 64"/>
                <a:gd name="T122" fmla="*/ 1412 w 80"/>
                <a:gd name="T123" fmla="*/ 3682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0"/>
                <a:gd name="T187" fmla="*/ 0 h 64"/>
                <a:gd name="T188" fmla="*/ 80 w 80"/>
                <a:gd name="T189" fmla="*/ 64 h 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round/>
              <a:headEnd/>
              <a:tailEnd/>
            </a:ln>
          </p:spPr>
          <p:txBody>
            <a:bodyPr/>
            <a:lstStyle/>
            <a:p>
              <a:endParaRPr lang="en-US"/>
            </a:p>
          </p:txBody>
        </p:sp>
        <p:sp>
          <p:nvSpPr>
            <p:cNvPr id="38255" name="Freeform 365"/>
            <p:cNvSpPr>
              <a:spLocks/>
            </p:cNvSpPr>
            <p:nvPr/>
          </p:nvSpPr>
          <p:spPr bwMode="auto">
            <a:xfrm>
              <a:off x="2788" y="1699"/>
              <a:ext cx="22" cy="13"/>
            </a:xfrm>
            <a:custGeom>
              <a:avLst/>
              <a:gdLst>
                <a:gd name="T0" fmla="*/ 52 w 21"/>
                <a:gd name="T1" fmla="*/ 4246 h 10"/>
                <a:gd name="T2" fmla="*/ 57 w 21"/>
                <a:gd name="T3" fmla="*/ 3046 h 10"/>
                <a:gd name="T4" fmla="*/ 46 w 21"/>
                <a:gd name="T5" fmla="*/ 2343 h 10"/>
                <a:gd name="T6" fmla="*/ 42 w 21"/>
                <a:gd name="T7" fmla="*/ 1386 h 10"/>
                <a:gd name="T8" fmla="*/ 9 w 21"/>
                <a:gd name="T9" fmla="*/ 0 h 10"/>
                <a:gd name="T10" fmla="*/ 7 w 21"/>
                <a:gd name="T11" fmla="*/ 0 h 10"/>
                <a:gd name="T12" fmla="*/ 0 w 21"/>
                <a:gd name="T13" fmla="*/ 0 h 10"/>
                <a:gd name="T14" fmla="*/ 52 w 21"/>
                <a:gd name="T15" fmla="*/ 4246 h 1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0"/>
                <a:gd name="T26" fmla="*/ 21 w 21"/>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round/>
              <a:headEnd/>
              <a:tailEnd/>
            </a:ln>
          </p:spPr>
          <p:txBody>
            <a:bodyPr/>
            <a:lstStyle/>
            <a:p>
              <a:endParaRPr lang="en-US"/>
            </a:p>
          </p:txBody>
        </p:sp>
        <p:sp>
          <p:nvSpPr>
            <p:cNvPr id="38256" name="Freeform 366"/>
            <p:cNvSpPr>
              <a:spLocks/>
            </p:cNvSpPr>
            <p:nvPr/>
          </p:nvSpPr>
          <p:spPr bwMode="auto">
            <a:xfrm>
              <a:off x="2441" y="1523"/>
              <a:ext cx="198" cy="189"/>
            </a:xfrm>
            <a:custGeom>
              <a:avLst/>
              <a:gdLst>
                <a:gd name="T0" fmla="*/ 2310 w 177"/>
                <a:gd name="T1" fmla="*/ 18219 h 152"/>
                <a:gd name="T2" fmla="*/ 2310 w 177"/>
                <a:gd name="T3" fmla="*/ 19177 h 152"/>
                <a:gd name="T4" fmla="*/ 2279 w 177"/>
                <a:gd name="T5" fmla="*/ 19177 h 152"/>
                <a:gd name="T6" fmla="*/ 2234 w 177"/>
                <a:gd name="T7" fmla="*/ 19177 h 152"/>
                <a:gd name="T8" fmla="*/ 2234 w 177"/>
                <a:gd name="T9" fmla="*/ 19532 h 152"/>
                <a:gd name="T10" fmla="*/ 2076 w 177"/>
                <a:gd name="T11" fmla="*/ 20937 h 152"/>
                <a:gd name="T12" fmla="*/ 1821 w 177"/>
                <a:gd name="T13" fmla="*/ 20298 h 152"/>
                <a:gd name="T14" fmla="*/ 1773 w 177"/>
                <a:gd name="T15" fmla="*/ 19864 h 152"/>
                <a:gd name="T16" fmla="*/ 1757 w 177"/>
                <a:gd name="T17" fmla="*/ 20298 h 152"/>
                <a:gd name="T18" fmla="*/ 1583 w 177"/>
                <a:gd name="T19" fmla="*/ 20298 h 152"/>
                <a:gd name="T20" fmla="*/ 1455 w 177"/>
                <a:gd name="T21" fmla="*/ 20937 h 152"/>
                <a:gd name="T22" fmla="*/ 1455 w 177"/>
                <a:gd name="T23" fmla="*/ 22793 h 152"/>
                <a:gd name="T24" fmla="*/ 1206 w 177"/>
                <a:gd name="T25" fmla="*/ 22380 h 152"/>
                <a:gd name="T26" fmla="*/ 1206 w 177"/>
                <a:gd name="T27" fmla="*/ 22380 h 152"/>
                <a:gd name="T28" fmla="*/ 1141 w 177"/>
                <a:gd name="T29" fmla="*/ 22380 h 152"/>
                <a:gd name="T30" fmla="*/ 652 w 177"/>
                <a:gd name="T31" fmla="*/ 20937 h 152"/>
                <a:gd name="T32" fmla="*/ 521 w 177"/>
                <a:gd name="T33" fmla="*/ 20298 h 152"/>
                <a:gd name="T34" fmla="*/ 622 w 177"/>
                <a:gd name="T35" fmla="*/ 18901 h 152"/>
                <a:gd name="T36" fmla="*/ 652 w 177"/>
                <a:gd name="T37" fmla="*/ 16730 h 152"/>
                <a:gd name="T38" fmla="*/ 652 w 177"/>
                <a:gd name="T39" fmla="*/ 14884 h 152"/>
                <a:gd name="T40" fmla="*/ 770 w 177"/>
                <a:gd name="T41" fmla="*/ 15975 h 152"/>
                <a:gd name="T42" fmla="*/ 652 w 177"/>
                <a:gd name="T43" fmla="*/ 13819 h 152"/>
                <a:gd name="T44" fmla="*/ 689 w 177"/>
                <a:gd name="T45" fmla="*/ 13182 h 152"/>
                <a:gd name="T46" fmla="*/ 583 w 177"/>
                <a:gd name="T47" fmla="*/ 12404 h 152"/>
                <a:gd name="T48" fmla="*/ 500 w 177"/>
                <a:gd name="T49" fmla="*/ 10601 h 152"/>
                <a:gd name="T50" fmla="*/ 521 w 177"/>
                <a:gd name="T51" fmla="*/ 9898 h 152"/>
                <a:gd name="T52" fmla="*/ 440 w 177"/>
                <a:gd name="T53" fmla="*/ 9553 h 152"/>
                <a:gd name="T54" fmla="*/ 320 w 177"/>
                <a:gd name="T55" fmla="*/ 9291 h 152"/>
                <a:gd name="T56" fmla="*/ 152 w 177"/>
                <a:gd name="T57" fmla="*/ 8526 h 152"/>
                <a:gd name="T58" fmla="*/ 2 w 177"/>
                <a:gd name="T59" fmla="*/ 8307 h 152"/>
                <a:gd name="T60" fmla="*/ 70 w 177"/>
                <a:gd name="T61" fmla="*/ 7472 h 152"/>
                <a:gd name="T62" fmla="*/ 87 w 177"/>
                <a:gd name="T63" fmla="*/ 7268 h 152"/>
                <a:gd name="T64" fmla="*/ 0 w 177"/>
                <a:gd name="T65" fmla="*/ 7268 h 152"/>
                <a:gd name="T66" fmla="*/ 210 w 177"/>
                <a:gd name="T67" fmla="*/ 6009 h 152"/>
                <a:gd name="T68" fmla="*/ 368 w 177"/>
                <a:gd name="T69" fmla="*/ 6402 h 152"/>
                <a:gd name="T70" fmla="*/ 583 w 177"/>
                <a:gd name="T71" fmla="*/ 6402 h 152"/>
                <a:gd name="T72" fmla="*/ 521 w 177"/>
                <a:gd name="T73" fmla="*/ 3887 h 152"/>
                <a:gd name="T74" fmla="*/ 583 w 177"/>
                <a:gd name="T75" fmla="*/ 3567 h 152"/>
                <a:gd name="T76" fmla="*/ 652 w 177"/>
                <a:gd name="T77" fmla="*/ 4701 h 152"/>
                <a:gd name="T78" fmla="*/ 964 w 177"/>
                <a:gd name="T79" fmla="*/ 4387 h 152"/>
                <a:gd name="T80" fmla="*/ 901 w 177"/>
                <a:gd name="T81" fmla="*/ 4387 h 152"/>
                <a:gd name="T82" fmla="*/ 1128 w 177"/>
                <a:gd name="T83" fmla="*/ 2514 h 152"/>
                <a:gd name="T84" fmla="*/ 1141 w 177"/>
                <a:gd name="T85" fmla="*/ 680 h 152"/>
                <a:gd name="T86" fmla="*/ 1301 w 177"/>
                <a:gd name="T87" fmla="*/ 0 h 152"/>
                <a:gd name="T88" fmla="*/ 1412 w 177"/>
                <a:gd name="T89" fmla="*/ 1052 h 152"/>
                <a:gd name="T90" fmla="*/ 1624 w 177"/>
                <a:gd name="T91" fmla="*/ 2869 h 152"/>
                <a:gd name="T92" fmla="*/ 1757 w 177"/>
                <a:gd name="T93" fmla="*/ 2514 h 152"/>
                <a:gd name="T94" fmla="*/ 1757 w 177"/>
                <a:gd name="T95" fmla="*/ 2869 h 152"/>
                <a:gd name="T96" fmla="*/ 1918 w 177"/>
                <a:gd name="T97" fmla="*/ 4387 h 152"/>
                <a:gd name="T98" fmla="*/ 2033 w 177"/>
                <a:gd name="T99" fmla="*/ 4387 h 152"/>
                <a:gd name="T100" fmla="*/ 2065 w 177"/>
                <a:gd name="T101" fmla="*/ 4701 h 152"/>
                <a:gd name="T102" fmla="*/ 2322 w 177"/>
                <a:gd name="T103" fmla="*/ 5455 h 152"/>
                <a:gd name="T104" fmla="*/ 2234 w 177"/>
                <a:gd name="T105" fmla="*/ 9291 h 152"/>
                <a:gd name="T106" fmla="*/ 2216 w 177"/>
                <a:gd name="T107" fmla="*/ 9553 h 152"/>
                <a:gd name="T108" fmla="*/ 2143 w 177"/>
                <a:gd name="T109" fmla="*/ 9898 h 152"/>
                <a:gd name="T110" fmla="*/ 1983 w 177"/>
                <a:gd name="T111" fmla="*/ 12404 h 152"/>
                <a:gd name="T112" fmla="*/ 2076 w 177"/>
                <a:gd name="T113" fmla="*/ 12225 h 152"/>
                <a:gd name="T114" fmla="*/ 2195 w 177"/>
                <a:gd name="T115" fmla="*/ 13504 h 152"/>
                <a:gd name="T116" fmla="*/ 2195 w 177"/>
                <a:gd name="T117" fmla="*/ 14652 h 152"/>
                <a:gd name="T118" fmla="*/ 2143 w 177"/>
                <a:gd name="T119" fmla="*/ 15522 h 152"/>
                <a:gd name="T120" fmla="*/ 2143 w 177"/>
                <a:gd name="T121" fmla="*/ 16391 h 152"/>
                <a:gd name="T122" fmla="*/ 2143 w 177"/>
                <a:gd name="T123" fmla="*/ 17373 h 152"/>
                <a:gd name="T124" fmla="*/ 2310 w 177"/>
                <a:gd name="T125" fmla="*/ 18219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7"/>
                <a:gd name="T190" fmla="*/ 0 h 152"/>
                <a:gd name="T191" fmla="*/ 177 w 177"/>
                <a:gd name="T192" fmla="*/ 152 h 1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round/>
              <a:headEnd/>
              <a:tailEnd/>
            </a:ln>
          </p:spPr>
          <p:txBody>
            <a:bodyPr/>
            <a:lstStyle/>
            <a:p>
              <a:endParaRPr lang="en-US"/>
            </a:p>
          </p:txBody>
        </p:sp>
        <p:sp>
          <p:nvSpPr>
            <p:cNvPr id="38257" name="Freeform 367"/>
            <p:cNvSpPr>
              <a:spLocks/>
            </p:cNvSpPr>
            <p:nvPr/>
          </p:nvSpPr>
          <p:spPr bwMode="auto">
            <a:xfrm>
              <a:off x="2655" y="1703"/>
              <a:ext cx="13" cy="28"/>
            </a:xfrm>
            <a:custGeom>
              <a:avLst/>
              <a:gdLst>
                <a:gd name="T0" fmla="*/ 54 w 12"/>
                <a:gd name="T1" fmla="*/ 2100 h 23"/>
                <a:gd name="T2" fmla="*/ 3 w 12"/>
                <a:gd name="T3" fmla="*/ 1949 h 23"/>
                <a:gd name="T4" fmla="*/ 0 w 12"/>
                <a:gd name="T5" fmla="*/ 785 h 23"/>
                <a:gd name="T6" fmla="*/ 54 w 12"/>
                <a:gd name="T7" fmla="*/ 0 h 23"/>
                <a:gd name="T8" fmla="*/ 74 w 12"/>
                <a:gd name="T9" fmla="*/ 785 h 23"/>
                <a:gd name="T10" fmla="*/ 54 w 12"/>
                <a:gd name="T11" fmla="*/ 210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round/>
              <a:headEnd/>
              <a:tailEnd/>
            </a:ln>
          </p:spPr>
          <p:txBody>
            <a:bodyPr/>
            <a:lstStyle/>
            <a:p>
              <a:endParaRPr lang="en-US"/>
            </a:p>
          </p:txBody>
        </p:sp>
        <p:sp>
          <p:nvSpPr>
            <p:cNvPr id="38258" name="Freeform 368"/>
            <p:cNvSpPr>
              <a:spLocks/>
            </p:cNvSpPr>
            <p:nvPr/>
          </p:nvSpPr>
          <p:spPr bwMode="auto">
            <a:xfrm>
              <a:off x="2768" y="1583"/>
              <a:ext cx="102" cy="52"/>
            </a:xfrm>
            <a:custGeom>
              <a:avLst/>
              <a:gdLst>
                <a:gd name="T0" fmla="*/ 428 w 92"/>
                <a:gd name="T1" fmla="*/ 5677 h 42"/>
                <a:gd name="T2" fmla="*/ 204 w 92"/>
                <a:gd name="T3" fmla="*/ 5677 h 42"/>
                <a:gd name="T4" fmla="*/ 75 w 92"/>
                <a:gd name="T5" fmla="*/ 4103 h 42"/>
                <a:gd name="T6" fmla="*/ 2 w 92"/>
                <a:gd name="T7" fmla="*/ 3837 h 42"/>
                <a:gd name="T8" fmla="*/ 0 w 92"/>
                <a:gd name="T9" fmla="*/ 3594 h 42"/>
                <a:gd name="T10" fmla="*/ 2 w 92"/>
                <a:gd name="T11" fmla="*/ 3099 h 42"/>
                <a:gd name="T12" fmla="*/ 75 w 92"/>
                <a:gd name="T13" fmla="*/ 1894 h 42"/>
                <a:gd name="T14" fmla="*/ 92 w 92"/>
                <a:gd name="T15" fmla="*/ 1530 h 42"/>
                <a:gd name="T16" fmla="*/ 154 w 92"/>
                <a:gd name="T17" fmla="*/ 998 h 42"/>
                <a:gd name="T18" fmla="*/ 204 w 92"/>
                <a:gd name="T19" fmla="*/ 998 h 42"/>
                <a:gd name="T20" fmla="*/ 378 w 92"/>
                <a:gd name="T21" fmla="*/ 998 h 42"/>
                <a:gd name="T22" fmla="*/ 603 w 92"/>
                <a:gd name="T23" fmla="*/ 0 h 42"/>
                <a:gd name="T24" fmla="*/ 864 w 92"/>
                <a:gd name="T25" fmla="*/ 0 h 42"/>
                <a:gd name="T26" fmla="*/ 990 w 92"/>
                <a:gd name="T27" fmla="*/ 998 h 42"/>
                <a:gd name="T28" fmla="*/ 864 w 92"/>
                <a:gd name="T29" fmla="*/ 2903 h 42"/>
                <a:gd name="T30" fmla="*/ 726 w 92"/>
                <a:gd name="T31" fmla="*/ 4751 h 42"/>
                <a:gd name="T32" fmla="*/ 634 w 92"/>
                <a:gd name="T33" fmla="*/ 5510 h 42"/>
                <a:gd name="T34" fmla="*/ 428 w 92"/>
                <a:gd name="T35" fmla="*/ 5677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2"/>
                <a:gd name="T55" fmla="*/ 0 h 42"/>
                <a:gd name="T56" fmla="*/ 92 w 92"/>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round/>
              <a:headEnd/>
              <a:tailEnd/>
            </a:ln>
          </p:spPr>
          <p:txBody>
            <a:bodyPr/>
            <a:lstStyle/>
            <a:p>
              <a:endParaRPr lang="en-US"/>
            </a:p>
          </p:txBody>
        </p:sp>
        <p:sp>
          <p:nvSpPr>
            <p:cNvPr id="38259" name="Freeform 369" descr="Large checker board"/>
            <p:cNvSpPr>
              <a:spLocks/>
            </p:cNvSpPr>
            <p:nvPr/>
          </p:nvSpPr>
          <p:spPr bwMode="auto">
            <a:xfrm>
              <a:off x="2884" y="1011"/>
              <a:ext cx="2095" cy="718"/>
            </a:xfrm>
            <a:custGeom>
              <a:avLst/>
              <a:gdLst>
                <a:gd name="T0" fmla="*/ 20992 w 1874"/>
                <a:gd name="T1" fmla="*/ 17618 h 579"/>
                <a:gd name="T2" fmla="*/ 19025 w 1874"/>
                <a:gd name="T3" fmla="*/ 14069 h 579"/>
                <a:gd name="T4" fmla="*/ 17167 w 1874"/>
                <a:gd name="T5" fmla="*/ 11462 h 579"/>
                <a:gd name="T6" fmla="*/ 15789 w 1874"/>
                <a:gd name="T7" fmla="*/ 9988 h 579"/>
                <a:gd name="T8" fmla="*/ 15307 w 1874"/>
                <a:gd name="T9" fmla="*/ 11462 h 579"/>
                <a:gd name="T10" fmla="*/ 13865 w 1874"/>
                <a:gd name="T11" fmla="*/ 10526 h 579"/>
                <a:gd name="T12" fmla="*/ 11499 w 1874"/>
                <a:gd name="T13" fmla="*/ 7259 h 579"/>
                <a:gd name="T14" fmla="*/ 11270 w 1874"/>
                <a:gd name="T15" fmla="*/ 4224 h 579"/>
                <a:gd name="T16" fmla="*/ 10037 w 1874"/>
                <a:gd name="T17" fmla="*/ 2233 h 579"/>
                <a:gd name="T18" fmla="*/ 9085 w 1874"/>
                <a:gd name="T19" fmla="*/ 2747 h 579"/>
                <a:gd name="T20" fmla="*/ 7716 w 1874"/>
                <a:gd name="T21" fmla="*/ 5657 h 579"/>
                <a:gd name="T22" fmla="*/ 7311 w 1874"/>
                <a:gd name="T23" fmla="*/ 10392 h 579"/>
                <a:gd name="T24" fmla="*/ 7716 w 1874"/>
                <a:gd name="T25" fmla="*/ 11462 h 579"/>
                <a:gd name="T26" fmla="*/ 6614 w 1874"/>
                <a:gd name="T27" fmla="*/ 12273 h 579"/>
                <a:gd name="T28" fmla="*/ 7112 w 1874"/>
                <a:gd name="T29" fmla="*/ 16941 h 579"/>
                <a:gd name="T30" fmla="*/ 7015 w 1874"/>
                <a:gd name="T31" fmla="*/ 19889 h 579"/>
                <a:gd name="T32" fmla="*/ 6614 w 1874"/>
                <a:gd name="T33" fmla="*/ 21635 h 579"/>
                <a:gd name="T34" fmla="*/ 5529 w 1874"/>
                <a:gd name="T35" fmla="*/ 9243 h 579"/>
                <a:gd name="T36" fmla="*/ 6016 w 1874"/>
                <a:gd name="T37" fmla="*/ 17618 h 579"/>
                <a:gd name="T38" fmla="*/ 4648 w 1874"/>
                <a:gd name="T39" fmla="*/ 18873 h 579"/>
                <a:gd name="T40" fmla="*/ 3819 w 1874"/>
                <a:gd name="T41" fmla="*/ 17447 h 579"/>
                <a:gd name="T42" fmla="*/ 2531 w 1874"/>
                <a:gd name="T43" fmla="*/ 20570 h 579"/>
                <a:gd name="T44" fmla="*/ 2344 w 1874"/>
                <a:gd name="T45" fmla="*/ 22892 h 579"/>
                <a:gd name="T46" fmla="*/ 1684 w 1874"/>
                <a:gd name="T47" fmla="*/ 28292 h 579"/>
                <a:gd name="T48" fmla="*/ 714 w 1874"/>
                <a:gd name="T49" fmla="*/ 21635 h 579"/>
                <a:gd name="T50" fmla="*/ 618 w 1874"/>
                <a:gd name="T51" fmla="*/ 17447 h 579"/>
                <a:gd name="T52" fmla="*/ 151 w 1874"/>
                <a:gd name="T53" fmla="*/ 16187 h 579"/>
                <a:gd name="T54" fmla="*/ 494 w 1874"/>
                <a:gd name="T55" fmla="*/ 28292 h 579"/>
                <a:gd name="T56" fmla="*/ 369 w 1874"/>
                <a:gd name="T57" fmla="*/ 36319 h 579"/>
                <a:gd name="T58" fmla="*/ 733 w 1874"/>
                <a:gd name="T59" fmla="*/ 47258 h 579"/>
                <a:gd name="T60" fmla="*/ 1970 w 1874"/>
                <a:gd name="T61" fmla="*/ 58179 h 579"/>
                <a:gd name="T62" fmla="*/ 2666 w 1874"/>
                <a:gd name="T63" fmla="*/ 68860 h 579"/>
                <a:gd name="T64" fmla="*/ 2709 w 1874"/>
                <a:gd name="T65" fmla="*/ 74464 h 579"/>
                <a:gd name="T66" fmla="*/ 4836 w 1874"/>
                <a:gd name="T67" fmla="*/ 81686 h 579"/>
                <a:gd name="T68" fmla="*/ 4706 w 1874"/>
                <a:gd name="T69" fmla="*/ 70244 h 579"/>
                <a:gd name="T70" fmla="*/ 4554 w 1874"/>
                <a:gd name="T71" fmla="*/ 57229 h 579"/>
                <a:gd name="T72" fmla="*/ 6239 w 1874"/>
                <a:gd name="T73" fmla="*/ 55529 h 579"/>
                <a:gd name="T74" fmla="*/ 7566 w 1874"/>
                <a:gd name="T75" fmla="*/ 48239 h 579"/>
                <a:gd name="T76" fmla="*/ 8955 w 1874"/>
                <a:gd name="T77" fmla="*/ 51665 h 579"/>
                <a:gd name="T78" fmla="*/ 10813 w 1874"/>
                <a:gd name="T79" fmla="*/ 61603 h 579"/>
                <a:gd name="T80" fmla="*/ 12477 w 1874"/>
                <a:gd name="T81" fmla="*/ 60634 h 579"/>
                <a:gd name="T82" fmla="*/ 14023 w 1874"/>
                <a:gd name="T83" fmla="*/ 60634 h 579"/>
                <a:gd name="T84" fmla="*/ 16307 w 1874"/>
                <a:gd name="T85" fmla="*/ 61257 h 579"/>
                <a:gd name="T86" fmla="*/ 16950 w 1874"/>
                <a:gd name="T87" fmla="*/ 52940 h 579"/>
                <a:gd name="T88" fmla="*/ 19130 w 1874"/>
                <a:gd name="T89" fmla="*/ 63862 h 579"/>
                <a:gd name="T90" fmla="*/ 19935 w 1874"/>
                <a:gd name="T91" fmla="*/ 76298 h 579"/>
                <a:gd name="T92" fmla="*/ 20305 w 1874"/>
                <a:gd name="T93" fmla="*/ 78675 h 579"/>
                <a:gd name="T94" fmla="*/ 20780 w 1874"/>
                <a:gd name="T95" fmla="*/ 63339 h 579"/>
                <a:gd name="T96" fmla="*/ 19575 w 1874"/>
                <a:gd name="T97" fmla="*/ 50663 h 579"/>
                <a:gd name="T98" fmla="*/ 19025 w 1874"/>
                <a:gd name="T99" fmla="*/ 45558 h 579"/>
                <a:gd name="T100" fmla="*/ 19799 w 1874"/>
                <a:gd name="T101" fmla="*/ 38721 h 579"/>
                <a:gd name="T102" fmla="*/ 21006 w 1874"/>
                <a:gd name="T103" fmla="*/ 39294 h 579"/>
                <a:gd name="T104" fmla="*/ 21594 w 1874"/>
                <a:gd name="T105" fmla="*/ 35056 h 579"/>
                <a:gd name="T106" fmla="*/ 22000 w 1874"/>
                <a:gd name="T107" fmla="*/ 32012 h 579"/>
                <a:gd name="T108" fmla="*/ 22000 w 1874"/>
                <a:gd name="T109" fmla="*/ 44631 h 579"/>
                <a:gd name="T110" fmla="*/ 23350 w 1874"/>
                <a:gd name="T111" fmla="*/ 53363 h 579"/>
                <a:gd name="T112" fmla="*/ 23350 w 1874"/>
                <a:gd name="T113" fmla="*/ 46524 h 579"/>
                <a:gd name="T114" fmla="*/ 22700 w 1874"/>
                <a:gd name="T115" fmla="*/ 37517 h 579"/>
                <a:gd name="T116" fmla="*/ 23626 w 1874"/>
                <a:gd name="T117" fmla="*/ 35056 h 579"/>
                <a:gd name="T118" fmla="*/ 24199 w 1874"/>
                <a:gd name="T119" fmla="*/ 30585 h 579"/>
                <a:gd name="T120" fmla="*/ 23111 w 1874"/>
                <a:gd name="T121" fmla="*/ 21635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74"/>
                <a:gd name="T184" fmla="*/ 0 h 579"/>
                <a:gd name="T185" fmla="*/ 1874 w 1874"/>
                <a:gd name="T186" fmla="*/ 579 h 5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260" name="Freeform 370" descr="Large checker board"/>
            <p:cNvSpPr>
              <a:spLocks/>
            </p:cNvSpPr>
            <p:nvPr/>
          </p:nvSpPr>
          <p:spPr bwMode="auto">
            <a:xfrm>
              <a:off x="4622" y="1454"/>
              <a:ext cx="145" cy="178"/>
            </a:xfrm>
            <a:custGeom>
              <a:avLst/>
              <a:gdLst>
                <a:gd name="T0" fmla="*/ 1398 w 130"/>
                <a:gd name="T1" fmla="*/ 13005 h 144"/>
                <a:gd name="T2" fmla="*/ 1186 w 130"/>
                <a:gd name="T3" fmla="*/ 11193 h 144"/>
                <a:gd name="T4" fmla="*/ 998 w 130"/>
                <a:gd name="T5" fmla="*/ 8962 h 144"/>
                <a:gd name="T6" fmla="*/ 762 w 130"/>
                <a:gd name="T7" fmla="*/ 7136 h 144"/>
                <a:gd name="T8" fmla="*/ 539 w 130"/>
                <a:gd name="T9" fmla="*/ 5242 h 144"/>
                <a:gd name="T10" fmla="*/ 506 w 130"/>
                <a:gd name="T11" fmla="*/ 4368 h 144"/>
                <a:gd name="T12" fmla="*/ 281 w 130"/>
                <a:gd name="T13" fmla="*/ 2143 h 144"/>
                <a:gd name="T14" fmla="*/ 3 w 130"/>
                <a:gd name="T15" fmla="*/ 0 h 144"/>
                <a:gd name="T16" fmla="*/ 0 w 130"/>
                <a:gd name="T17" fmla="*/ 2 h 144"/>
                <a:gd name="T18" fmla="*/ 184 w 130"/>
                <a:gd name="T19" fmla="*/ 1817 h 144"/>
                <a:gd name="T20" fmla="*/ 184 w 130"/>
                <a:gd name="T21" fmla="*/ 2143 h 144"/>
                <a:gd name="T22" fmla="*/ 68 w 130"/>
                <a:gd name="T23" fmla="*/ 2313 h 144"/>
                <a:gd name="T24" fmla="*/ 281 w 130"/>
                <a:gd name="T25" fmla="*/ 4368 h 144"/>
                <a:gd name="T26" fmla="*/ 441 w 130"/>
                <a:gd name="T27" fmla="*/ 6480 h 144"/>
                <a:gd name="T28" fmla="*/ 612 w 130"/>
                <a:gd name="T29" fmla="*/ 8250 h 144"/>
                <a:gd name="T30" fmla="*/ 762 w 130"/>
                <a:gd name="T31" fmla="*/ 10521 h 144"/>
                <a:gd name="T32" fmla="*/ 928 w 130"/>
                <a:gd name="T33" fmla="*/ 12606 h 144"/>
                <a:gd name="T34" fmla="*/ 1057 w 130"/>
                <a:gd name="T35" fmla="*/ 14470 h 144"/>
                <a:gd name="T36" fmla="*/ 1186 w 130"/>
                <a:gd name="T37" fmla="*/ 16662 h 144"/>
                <a:gd name="T38" fmla="*/ 1351 w 130"/>
                <a:gd name="T39" fmla="*/ 18845 h 144"/>
                <a:gd name="T40" fmla="*/ 1373 w 130"/>
                <a:gd name="T41" fmla="*/ 18845 h 144"/>
                <a:gd name="T42" fmla="*/ 1373 w 130"/>
                <a:gd name="T43" fmla="*/ 17176 h 144"/>
                <a:gd name="T44" fmla="*/ 1520 w 130"/>
                <a:gd name="T45" fmla="*/ 18234 h 144"/>
                <a:gd name="T46" fmla="*/ 1604 w 130"/>
                <a:gd name="T47" fmla="*/ 18845 h 144"/>
                <a:gd name="T48" fmla="*/ 1490 w 130"/>
                <a:gd name="T49" fmla="*/ 17176 h 144"/>
                <a:gd name="T50" fmla="*/ 1154 w 130"/>
                <a:gd name="T51" fmla="*/ 14470 h 144"/>
                <a:gd name="T52" fmla="*/ 1057 w 130"/>
                <a:gd name="T53" fmla="*/ 11381 h 144"/>
                <a:gd name="T54" fmla="*/ 1154 w 130"/>
                <a:gd name="T55" fmla="*/ 11381 h 144"/>
                <a:gd name="T56" fmla="*/ 1351 w 130"/>
                <a:gd name="T57" fmla="*/ 12303 h 144"/>
                <a:gd name="T58" fmla="*/ 1398 w 130"/>
                <a:gd name="T59" fmla="*/ 13005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44"/>
                <a:gd name="T92" fmla="*/ 130 w 130"/>
                <a:gd name="T93" fmla="*/ 144 h 1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38261" name="Freeform 371"/>
            <p:cNvSpPr>
              <a:spLocks/>
            </p:cNvSpPr>
            <p:nvPr/>
          </p:nvSpPr>
          <p:spPr bwMode="auto">
            <a:xfrm>
              <a:off x="3163" y="1023"/>
              <a:ext cx="149" cy="62"/>
            </a:xfrm>
            <a:custGeom>
              <a:avLst/>
              <a:gdLst>
                <a:gd name="T0" fmla="*/ 1551 w 134"/>
                <a:gd name="T1" fmla="*/ 2 h 50"/>
                <a:gd name="T2" fmla="*/ 1432 w 134"/>
                <a:gd name="T3" fmla="*/ 1440 h 50"/>
                <a:gd name="T4" fmla="*/ 1090 w 134"/>
                <a:gd name="T5" fmla="*/ 2747 h 50"/>
                <a:gd name="T6" fmla="*/ 747 w 134"/>
                <a:gd name="T7" fmla="*/ 3678 h 50"/>
                <a:gd name="T8" fmla="*/ 647 w 134"/>
                <a:gd name="T9" fmla="*/ 3678 h 50"/>
                <a:gd name="T10" fmla="*/ 714 w 134"/>
                <a:gd name="T11" fmla="*/ 3908 h 50"/>
                <a:gd name="T12" fmla="*/ 672 w 134"/>
                <a:gd name="T13" fmla="*/ 4256 h 50"/>
                <a:gd name="T14" fmla="*/ 618 w 134"/>
                <a:gd name="T15" fmla="*/ 4256 h 50"/>
                <a:gd name="T16" fmla="*/ 618 w 134"/>
                <a:gd name="T17" fmla="*/ 4652 h 50"/>
                <a:gd name="T18" fmla="*/ 484 w 134"/>
                <a:gd name="T19" fmla="*/ 4652 h 50"/>
                <a:gd name="T20" fmla="*/ 523 w 134"/>
                <a:gd name="T21" fmla="*/ 5277 h 50"/>
                <a:gd name="T22" fmla="*/ 484 w 134"/>
                <a:gd name="T23" fmla="*/ 5656 h 50"/>
                <a:gd name="T24" fmla="*/ 523 w 134"/>
                <a:gd name="T25" fmla="*/ 6405 h 50"/>
                <a:gd name="T26" fmla="*/ 345 w 134"/>
                <a:gd name="T27" fmla="*/ 6009 h 50"/>
                <a:gd name="T28" fmla="*/ 484 w 134"/>
                <a:gd name="T29" fmla="*/ 6405 h 50"/>
                <a:gd name="T30" fmla="*/ 395 w 134"/>
                <a:gd name="T31" fmla="*/ 6405 h 50"/>
                <a:gd name="T32" fmla="*/ 427 w 134"/>
                <a:gd name="T33" fmla="*/ 7013 h 50"/>
                <a:gd name="T34" fmla="*/ 78 w 134"/>
                <a:gd name="T35" fmla="*/ 6543 h 50"/>
                <a:gd name="T36" fmla="*/ 165 w 134"/>
                <a:gd name="T37" fmla="*/ 6405 h 50"/>
                <a:gd name="T38" fmla="*/ 0 w 134"/>
                <a:gd name="T39" fmla="*/ 6405 h 50"/>
                <a:gd name="T40" fmla="*/ 165 w 134"/>
                <a:gd name="T41" fmla="*/ 5277 h 50"/>
                <a:gd name="T42" fmla="*/ 213 w 134"/>
                <a:gd name="T43" fmla="*/ 5277 h 50"/>
                <a:gd name="T44" fmla="*/ 120 w 134"/>
                <a:gd name="T45" fmla="*/ 5165 h 50"/>
                <a:gd name="T46" fmla="*/ 165 w 134"/>
                <a:gd name="T47" fmla="*/ 4652 h 50"/>
                <a:gd name="T48" fmla="*/ 237 w 134"/>
                <a:gd name="T49" fmla="*/ 4256 h 50"/>
                <a:gd name="T50" fmla="*/ 213 w 134"/>
                <a:gd name="T51" fmla="*/ 3908 h 50"/>
                <a:gd name="T52" fmla="*/ 213 w 134"/>
                <a:gd name="T53" fmla="*/ 3678 h 50"/>
                <a:gd name="T54" fmla="*/ 120 w 134"/>
                <a:gd name="T55" fmla="*/ 3678 h 50"/>
                <a:gd name="T56" fmla="*/ 237 w 134"/>
                <a:gd name="T57" fmla="*/ 2966 h 50"/>
                <a:gd name="T58" fmla="*/ 317 w 134"/>
                <a:gd name="T59" fmla="*/ 2966 h 50"/>
                <a:gd name="T60" fmla="*/ 618 w 134"/>
                <a:gd name="T61" fmla="*/ 1929 h 50"/>
                <a:gd name="T62" fmla="*/ 647 w 134"/>
                <a:gd name="T63" fmla="*/ 1440 h 50"/>
                <a:gd name="T64" fmla="*/ 1158 w 134"/>
                <a:gd name="T65" fmla="*/ 658 h 50"/>
                <a:gd name="T66" fmla="*/ 1412 w 134"/>
                <a:gd name="T67" fmla="*/ 0 h 50"/>
                <a:gd name="T68" fmla="*/ 1551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4"/>
                <a:gd name="T106" fmla="*/ 0 h 50"/>
                <a:gd name="T107" fmla="*/ 134 w 134"/>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round/>
              <a:headEnd/>
              <a:tailEnd/>
            </a:ln>
          </p:spPr>
          <p:txBody>
            <a:bodyPr/>
            <a:lstStyle/>
            <a:p>
              <a:endParaRPr lang="en-US"/>
            </a:p>
          </p:txBody>
        </p:sp>
        <p:sp>
          <p:nvSpPr>
            <p:cNvPr id="38262" name="Freeform 372"/>
            <p:cNvSpPr>
              <a:spLocks/>
            </p:cNvSpPr>
            <p:nvPr/>
          </p:nvSpPr>
          <p:spPr bwMode="auto">
            <a:xfrm>
              <a:off x="3153" y="1085"/>
              <a:ext cx="86" cy="49"/>
            </a:xfrm>
            <a:custGeom>
              <a:avLst/>
              <a:gdLst>
                <a:gd name="T0" fmla="*/ 737 w 78"/>
                <a:gd name="T1" fmla="*/ 4110 h 40"/>
                <a:gd name="T2" fmla="*/ 448 w 78"/>
                <a:gd name="T3" fmla="*/ 2780 h 40"/>
                <a:gd name="T4" fmla="*/ 380 w 78"/>
                <a:gd name="T5" fmla="*/ 1248 h 40"/>
                <a:gd name="T6" fmla="*/ 380 w 78"/>
                <a:gd name="T7" fmla="*/ 811 h 40"/>
                <a:gd name="T8" fmla="*/ 380 w 78"/>
                <a:gd name="T9" fmla="*/ 811 h 40"/>
                <a:gd name="T10" fmla="*/ 406 w 78"/>
                <a:gd name="T11" fmla="*/ 2 h 40"/>
                <a:gd name="T12" fmla="*/ 132 w 78"/>
                <a:gd name="T13" fmla="*/ 0 h 40"/>
                <a:gd name="T14" fmla="*/ 90 w 78"/>
                <a:gd name="T15" fmla="*/ 441 h 40"/>
                <a:gd name="T16" fmla="*/ 55 w 78"/>
                <a:gd name="T17" fmla="*/ 993 h 40"/>
                <a:gd name="T18" fmla="*/ 90 w 78"/>
                <a:gd name="T19" fmla="*/ 1248 h 40"/>
                <a:gd name="T20" fmla="*/ 55 w 78"/>
                <a:gd name="T21" fmla="*/ 1962 h 40"/>
                <a:gd name="T22" fmla="*/ 0 w 78"/>
                <a:gd name="T23" fmla="*/ 2269 h 40"/>
                <a:gd name="T24" fmla="*/ 67 w 78"/>
                <a:gd name="T25" fmla="*/ 2944 h 40"/>
                <a:gd name="T26" fmla="*/ 161 w 78"/>
                <a:gd name="T27" fmla="*/ 2944 h 40"/>
                <a:gd name="T28" fmla="*/ 226 w 78"/>
                <a:gd name="T29" fmla="*/ 2944 h 40"/>
                <a:gd name="T30" fmla="*/ 275 w 78"/>
                <a:gd name="T31" fmla="*/ 2944 h 40"/>
                <a:gd name="T32" fmla="*/ 313 w 78"/>
                <a:gd name="T33" fmla="*/ 3442 h 40"/>
                <a:gd name="T34" fmla="*/ 289 w 78"/>
                <a:gd name="T35" fmla="*/ 3766 h 40"/>
                <a:gd name="T36" fmla="*/ 406 w 78"/>
                <a:gd name="T37" fmla="*/ 4110 h 40"/>
                <a:gd name="T38" fmla="*/ 494 w 78"/>
                <a:gd name="T39" fmla="*/ 4216 h 40"/>
                <a:gd name="T40" fmla="*/ 606 w 78"/>
                <a:gd name="T41" fmla="*/ 4216 h 40"/>
                <a:gd name="T42" fmla="*/ 697 w 78"/>
                <a:gd name="T43" fmla="*/ 4216 h 40"/>
                <a:gd name="T44" fmla="*/ 737 w 78"/>
                <a:gd name="T45" fmla="*/ 4110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8"/>
                <a:gd name="T70" fmla="*/ 0 h 40"/>
                <a:gd name="T71" fmla="*/ 78 w 78"/>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round/>
              <a:headEnd/>
              <a:tailEnd/>
            </a:ln>
          </p:spPr>
          <p:txBody>
            <a:bodyPr/>
            <a:lstStyle/>
            <a:p>
              <a:endParaRPr lang="en-US"/>
            </a:p>
          </p:txBody>
        </p:sp>
        <p:sp>
          <p:nvSpPr>
            <p:cNvPr id="38263" name="Freeform 373"/>
            <p:cNvSpPr>
              <a:spLocks/>
            </p:cNvSpPr>
            <p:nvPr/>
          </p:nvSpPr>
          <p:spPr bwMode="auto">
            <a:xfrm>
              <a:off x="4125" y="1035"/>
              <a:ext cx="103" cy="27"/>
            </a:xfrm>
            <a:custGeom>
              <a:avLst/>
              <a:gdLst>
                <a:gd name="T0" fmla="*/ 1224 w 92"/>
                <a:gd name="T1" fmla="*/ 2850 h 21"/>
                <a:gd name="T2" fmla="*/ 444 w 92"/>
                <a:gd name="T3" fmla="*/ 0 h 21"/>
                <a:gd name="T4" fmla="*/ 541 w 92"/>
                <a:gd name="T5" fmla="*/ 1205 h 21"/>
                <a:gd name="T6" fmla="*/ 444 w 92"/>
                <a:gd name="T7" fmla="*/ 729 h 21"/>
                <a:gd name="T8" fmla="*/ 514 w 92"/>
                <a:gd name="T9" fmla="*/ 2217 h 21"/>
                <a:gd name="T10" fmla="*/ 118 w 92"/>
                <a:gd name="T11" fmla="*/ 729 h 21"/>
                <a:gd name="T12" fmla="*/ 0 w 92"/>
                <a:gd name="T13" fmla="*/ 1205 h 21"/>
                <a:gd name="T14" fmla="*/ 0 w 92"/>
                <a:gd name="T15" fmla="*/ 2217 h 21"/>
                <a:gd name="T16" fmla="*/ 4 w 92"/>
                <a:gd name="T17" fmla="*/ 2850 h 21"/>
                <a:gd name="T18" fmla="*/ 94 w 92"/>
                <a:gd name="T19" fmla="*/ 3556 h 21"/>
                <a:gd name="T20" fmla="*/ 606 w 92"/>
                <a:gd name="T21" fmla="*/ 6850 h 21"/>
                <a:gd name="T22" fmla="*/ 606 w 92"/>
                <a:gd name="T23" fmla="*/ 5878 h 21"/>
                <a:gd name="T24" fmla="*/ 976 w 92"/>
                <a:gd name="T25" fmla="*/ 5328 h 21"/>
                <a:gd name="T26" fmla="*/ 1164 w 92"/>
                <a:gd name="T27" fmla="*/ 5328 h 21"/>
                <a:gd name="T28" fmla="*/ 1084 w 92"/>
                <a:gd name="T29" fmla="*/ 5328 h 21"/>
                <a:gd name="T30" fmla="*/ 1224 w 92"/>
                <a:gd name="T31" fmla="*/ 3556 h 21"/>
                <a:gd name="T32" fmla="*/ 1224 w 92"/>
                <a:gd name="T33" fmla="*/ 285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2"/>
                <a:gd name="T52" fmla="*/ 0 h 21"/>
                <a:gd name="T53" fmla="*/ 92 w 92"/>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round/>
              <a:headEnd/>
              <a:tailEnd/>
            </a:ln>
          </p:spPr>
          <p:txBody>
            <a:bodyPr/>
            <a:lstStyle/>
            <a:p>
              <a:endParaRPr lang="en-US"/>
            </a:p>
          </p:txBody>
        </p:sp>
        <p:sp>
          <p:nvSpPr>
            <p:cNvPr id="38264" name="Freeform 374"/>
            <p:cNvSpPr>
              <a:spLocks/>
            </p:cNvSpPr>
            <p:nvPr/>
          </p:nvSpPr>
          <p:spPr bwMode="auto">
            <a:xfrm>
              <a:off x="3548" y="973"/>
              <a:ext cx="80" cy="18"/>
            </a:xfrm>
            <a:custGeom>
              <a:avLst/>
              <a:gdLst>
                <a:gd name="T0" fmla="*/ 904 w 71"/>
                <a:gd name="T1" fmla="*/ 729 h 14"/>
                <a:gd name="T2" fmla="*/ 673 w 71"/>
                <a:gd name="T3" fmla="*/ 0 h 14"/>
                <a:gd name="T4" fmla="*/ 533 w 71"/>
                <a:gd name="T5" fmla="*/ 729 h 14"/>
                <a:gd name="T6" fmla="*/ 442 w 71"/>
                <a:gd name="T7" fmla="*/ 0 h 14"/>
                <a:gd name="T8" fmla="*/ 2 w 71"/>
                <a:gd name="T9" fmla="*/ 729 h 14"/>
                <a:gd name="T10" fmla="*/ 0 w 71"/>
                <a:gd name="T11" fmla="*/ 2217 h 14"/>
                <a:gd name="T12" fmla="*/ 110 w 71"/>
                <a:gd name="T13" fmla="*/ 2217 h 14"/>
                <a:gd name="T14" fmla="*/ 328 w 71"/>
                <a:gd name="T15" fmla="*/ 4572 h 14"/>
                <a:gd name="T16" fmla="*/ 1092 w 71"/>
                <a:gd name="T17" fmla="*/ 4572 h 14"/>
                <a:gd name="T18" fmla="*/ 1001 w 71"/>
                <a:gd name="T19" fmla="*/ 3664 h 14"/>
                <a:gd name="T20" fmla="*/ 904 w 71"/>
                <a:gd name="T21" fmla="*/ 729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14"/>
                <a:gd name="T35" fmla="*/ 71 w 71"/>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round/>
              <a:headEnd/>
              <a:tailEnd/>
            </a:ln>
          </p:spPr>
          <p:txBody>
            <a:bodyPr/>
            <a:lstStyle/>
            <a:p>
              <a:endParaRPr lang="en-US"/>
            </a:p>
          </p:txBody>
        </p:sp>
        <p:sp>
          <p:nvSpPr>
            <p:cNvPr id="38265" name="Freeform 375"/>
            <p:cNvSpPr>
              <a:spLocks/>
            </p:cNvSpPr>
            <p:nvPr/>
          </p:nvSpPr>
          <p:spPr bwMode="auto">
            <a:xfrm>
              <a:off x="3638" y="982"/>
              <a:ext cx="62" cy="24"/>
            </a:xfrm>
            <a:custGeom>
              <a:avLst/>
              <a:gdLst>
                <a:gd name="T0" fmla="*/ 840 w 55"/>
                <a:gd name="T1" fmla="*/ 2558 h 19"/>
                <a:gd name="T2" fmla="*/ 414 w 55"/>
                <a:gd name="T3" fmla="*/ 1055 h 19"/>
                <a:gd name="T4" fmla="*/ 291 w 55"/>
                <a:gd name="T5" fmla="*/ 1991 h 19"/>
                <a:gd name="T6" fmla="*/ 229 w 55"/>
                <a:gd name="T7" fmla="*/ 523 h 19"/>
                <a:gd name="T8" fmla="*/ 124 w 55"/>
                <a:gd name="T9" fmla="*/ 0 h 19"/>
                <a:gd name="T10" fmla="*/ 158 w 55"/>
                <a:gd name="T11" fmla="*/ 1055 h 19"/>
                <a:gd name="T12" fmla="*/ 0 w 55"/>
                <a:gd name="T13" fmla="*/ 1055 h 19"/>
                <a:gd name="T14" fmla="*/ 3 w 55"/>
                <a:gd name="T15" fmla="*/ 1576 h 19"/>
                <a:gd name="T16" fmla="*/ 124 w 55"/>
                <a:gd name="T17" fmla="*/ 1991 h 19"/>
                <a:gd name="T18" fmla="*/ 3 w 55"/>
                <a:gd name="T19" fmla="*/ 2558 h 19"/>
                <a:gd name="T20" fmla="*/ 87 w 55"/>
                <a:gd name="T21" fmla="*/ 4081 h 19"/>
                <a:gd name="T22" fmla="*/ 858 w 55"/>
                <a:gd name="T23" fmla="*/ 2558 h 19"/>
                <a:gd name="T24" fmla="*/ 840 w 55"/>
                <a:gd name="T25" fmla="*/ 2558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19"/>
                <a:gd name="T41" fmla="*/ 55 w 55"/>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round/>
              <a:headEnd/>
              <a:tailEnd/>
            </a:ln>
          </p:spPr>
          <p:txBody>
            <a:bodyPr/>
            <a:lstStyle/>
            <a:p>
              <a:endParaRPr lang="en-US"/>
            </a:p>
          </p:txBody>
        </p:sp>
        <p:sp>
          <p:nvSpPr>
            <p:cNvPr id="38266" name="Freeform 376"/>
            <p:cNvSpPr>
              <a:spLocks/>
            </p:cNvSpPr>
            <p:nvPr/>
          </p:nvSpPr>
          <p:spPr bwMode="auto">
            <a:xfrm>
              <a:off x="3514" y="958"/>
              <a:ext cx="63" cy="15"/>
            </a:xfrm>
            <a:custGeom>
              <a:avLst/>
              <a:gdLst>
                <a:gd name="T0" fmla="*/ 1257 w 55"/>
                <a:gd name="T1" fmla="*/ 889 h 12"/>
                <a:gd name="T2" fmla="*/ 723 w 55"/>
                <a:gd name="T3" fmla="*/ 0 h 12"/>
                <a:gd name="T4" fmla="*/ 3 w 55"/>
                <a:gd name="T5" fmla="*/ 455 h 12"/>
                <a:gd name="T6" fmla="*/ 218 w 55"/>
                <a:gd name="T7" fmla="*/ 455 h 12"/>
                <a:gd name="T8" fmla="*/ 145 w 55"/>
                <a:gd name="T9" fmla="*/ 1124 h 12"/>
                <a:gd name="T10" fmla="*/ 0 w 55"/>
                <a:gd name="T11" fmla="*/ 1124 h 12"/>
                <a:gd name="T12" fmla="*/ 320 w 55"/>
                <a:gd name="T13" fmla="*/ 1405 h 12"/>
                <a:gd name="T14" fmla="*/ 279 w 55"/>
                <a:gd name="T15" fmla="*/ 2054 h 12"/>
                <a:gd name="T16" fmla="*/ 1257 w 55"/>
                <a:gd name="T17" fmla="*/ 1405 h 12"/>
                <a:gd name="T18" fmla="*/ 1116 w 55"/>
                <a:gd name="T19" fmla="*/ 1124 h 12"/>
                <a:gd name="T20" fmla="*/ 1257 w 55"/>
                <a:gd name="T21" fmla="*/ 889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12"/>
                <a:gd name="T35" fmla="*/ 55 w 55"/>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round/>
              <a:headEnd/>
              <a:tailEnd/>
            </a:ln>
          </p:spPr>
          <p:txBody>
            <a:bodyPr/>
            <a:lstStyle/>
            <a:p>
              <a:endParaRPr lang="en-US"/>
            </a:p>
          </p:txBody>
        </p:sp>
        <p:sp>
          <p:nvSpPr>
            <p:cNvPr id="38267" name="Freeform 377"/>
            <p:cNvSpPr>
              <a:spLocks/>
            </p:cNvSpPr>
            <p:nvPr/>
          </p:nvSpPr>
          <p:spPr bwMode="auto">
            <a:xfrm>
              <a:off x="4236" y="1047"/>
              <a:ext cx="66" cy="15"/>
            </a:xfrm>
            <a:custGeom>
              <a:avLst/>
              <a:gdLst>
                <a:gd name="T0" fmla="*/ 779 w 59"/>
                <a:gd name="T1" fmla="*/ 889 h 12"/>
                <a:gd name="T2" fmla="*/ 188 w 59"/>
                <a:gd name="T3" fmla="*/ 455 h 12"/>
                <a:gd name="T4" fmla="*/ 0 w 59"/>
                <a:gd name="T5" fmla="*/ 0 h 12"/>
                <a:gd name="T6" fmla="*/ 87 w 59"/>
                <a:gd name="T7" fmla="*/ 889 h 12"/>
                <a:gd name="T8" fmla="*/ 699 w 59"/>
                <a:gd name="T9" fmla="*/ 2054 h 12"/>
                <a:gd name="T10" fmla="*/ 779 w 59"/>
                <a:gd name="T11" fmla="*/ 889 h 12"/>
                <a:gd name="T12" fmla="*/ 0 60000 65536"/>
                <a:gd name="T13" fmla="*/ 0 60000 65536"/>
                <a:gd name="T14" fmla="*/ 0 60000 65536"/>
                <a:gd name="T15" fmla="*/ 0 60000 65536"/>
                <a:gd name="T16" fmla="*/ 0 60000 65536"/>
                <a:gd name="T17" fmla="*/ 0 60000 65536"/>
                <a:gd name="T18" fmla="*/ 0 w 59"/>
                <a:gd name="T19" fmla="*/ 0 h 12"/>
                <a:gd name="T20" fmla="*/ 59 w 5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round/>
              <a:headEnd/>
              <a:tailEnd/>
            </a:ln>
          </p:spPr>
          <p:txBody>
            <a:bodyPr/>
            <a:lstStyle/>
            <a:p>
              <a:endParaRPr lang="en-US"/>
            </a:p>
          </p:txBody>
        </p:sp>
        <p:sp>
          <p:nvSpPr>
            <p:cNvPr id="38268" name="Freeform 378"/>
            <p:cNvSpPr>
              <a:spLocks/>
            </p:cNvSpPr>
            <p:nvPr/>
          </p:nvSpPr>
          <p:spPr bwMode="auto">
            <a:xfrm>
              <a:off x="2813" y="1444"/>
              <a:ext cx="34" cy="12"/>
            </a:xfrm>
            <a:custGeom>
              <a:avLst/>
              <a:gdLst>
                <a:gd name="T0" fmla="*/ 79 w 31"/>
                <a:gd name="T1" fmla="*/ 0 h 10"/>
                <a:gd name="T2" fmla="*/ 79 w 31"/>
                <a:gd name="T3" fmla="*/ 215 h 10"/>
                <a:gd name="T4" fmla="*/ 3 w 31"/>
                <a:gd name="T5" fmla="*/ 0 h 10"/>
                <a:gd name="T6" fmla="*/ 0 w 31"/>
                <a:gd name="T7" fmla="*/ 215 h 10"/>
                <a:gd name="T8" fmla="*/ 3 w 31"/>
                <a:gd name="T9" fmla="*/ 310 h 10"/>
                <a:gd name="T10" fmla="*/ 3 w 31"/>
                <a:gd name="T11" fmla="*/ 310 h 10"/>
                <a:gd name="T12" fmla="*/ 0 w 31"/>
                <a:gd name="T13" fmla="*/ 535 h 10"/>
                <a:gd name="T14" fmla="*/ 60 w 31"/>
                <a:gd name="T15" fmla="*/ 642 h 10"/>
                <a:gd name="T16" fmla="*/ 259 w 31"/>
                <a:gd name="T17" fmla="*/ 642 h 10"/>
                <a:gd name="T18" fmla="*/ 259 w 31"/>
                <a:gd name="T19" fmla="*/ 215 h 10"/>
                <a:gd name="T20" fmla="*/ 160 w 31"/>
                <a:gd name="T21" fmla="*/ 0 h 10"/>
                <a:gd name="T22" fmla="*/ 79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0"/>
                <a:gd name="T38" fmla="*/ 31 w 31"/>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round/>
              <a:headEnd/>
              <a:tailEnd/>
            </a:ln>
          </p:spPr>
          <p:txBody>
            <a:bodyPr/>
            <a:lstStyle/>
            <a:p>
              <a:endParaRPr lang="en-US"/>
            </a:p>
          </p:txBody>
        </p:sp>
        <p:sp>
          <p:nvSpPr>
            <p:cNvPr id="38269" name="Freeform 379"/>
            <p:cNvSpPr>
              <a:spLocks/>
            </p:cNvSpPr>
            <p:nvPr/>
          </p:nvSpPr>
          <p:spPr bwMode="auto">
            <a:xfrm>
              <a:off x="4209" y="1076"/>
              <a:ext cx="51" cy="11"/>
            </a:xfrm>
            <a:custGeom>
              <a:avLst/>
              <a:gdLst>
                <a:gd name="T0" fmla="*/ 811 w 45"/>
                <a:gd name="T1" fmla="*/ 881 h 9"/>
                <a:gd name="T2" fmla="*/ 0 w 45"/>
                <a:gd name="T3" fmla="*/ 721 h 9"/>
                <a:gd name="T4" fmla="*/ 264 w 45"/>
                <a:gd name="T5" fmla="*/ 0 h 9"/>
                <a:gd name="T6" fmla="*/ 719 w 45"/>
                <a:gd name="T7" fmla="*/ 721 h 9"/>
                <a:gd name="T8" fmla="*/ 811 w 45"/>
                <a:gd name="T9" fmla="*/ 881 h 9"/>
                <a:gd name="T10" fmla="*/ 0 60000 65536"/>
                <a:gd name="T11" fmla="*/ 0 60000 65536"/>
                <a:gd name="T12" fmla="*/ 0 60000 65536"/>
                <a:gd name="T13" fmla="*/ 0 60000 65536"/>
                <a:gd name="T14" fmla="*/ 0 60000 65536"/>
                <a:gd name="T15" fmla="*/ 0 w 45"/>
                <a:gd name="T16" fmla="*/ 0 h 9"/>
                <a:gd name="T17" fmla="*/ 45 w 45"/>
                <a:gd name="T18" fmla="*/ 9 h 9"/>
              </a:gdLst>
              <a:ahLst/>
              <a:cxnLst>
                <a:cxn ang="T10">
                  <a:pos x="T0" y="T1"/>
                </a:cxn>
                <a:cxn ang="T11">
                  <a:pos x="T2" y="T3"/>
                </a:cxn>
                <a:cxn ang="T12">
                  <a:pos x="T4" y="T5"/>
                </a:cxn>
                <a:cxn ang="T13">
                  <a:pos x="T6" y="T7"/>
                </a:cxn>
                <a:cxn ang="T14">
                  <a:pos x="T8" y="T9"/>
                </a:cxn>
              </a:cxnLst>
              <a:rect l="T15" t="T16" r="T17" b="T18"/>
              <a:pathLst>
                <a:path w="45" h="9">
                  <a:moveTo>
                    <a:pt x="45" y="9"/>
                  </a:moveTo>
                  <a:lnTo>
                    <a:pt x="0" y="7"/>
                  </a:lnTo>
                  <a:lnTo>
                    <a:pt x="15" y="0"/>
                  </a:lnTo>
                  <a:lnTo>
                    <a:pt x="41" y="7"/>
                  </a:lnTo>
                  <a:lnTo>
                    <a:pt x="45" y="9"/>
                  </a:lnTo>
                  <a:close/>
                </a:path>
              </a:pathLst>
            </a:custGeom>
            <a:solidFill>
              <a:srgbClr val="E1E1E1"/>
            </a:solidFill>
            <a:ln w="3175">
              <a:solidFill>
                <a:srgbClr val="000000"/>
              </a:solidFill>
              <a:round/>
              <a:headEnd/>
              <a:tailEnd/>
            </a:ln>
          </p:spPr>
          <p:txBody>
            <a:bodyPr/>
            <a:lstStyle/>
            <a:p>
              <a:endParaRPr lang="en-US"/>
            </a:p>
          </p:txBody>
        </p:sp>
        <p:sp>
          <p:nvSpPr>
            <p:cNvPr id="38270" name="Freeform 380"/>
            <p:cNvSpPr>
              <a:spLocks/>
            </p:cNvSpPr>
            <p:nvPr/>
          </p:nvSpPr>
          <p:spPr bwMode="auto">
            <a:xfrm>
              <a:off x="3131" y="1155"/>
              <a:ext cx="29" cy="15"/>
            </a:xfrm>
            <a:custGeom>
              <a:avLst/>
              <a:gdLst>
                <a:gd name="T0" fmla="*/ 317 w 26"/>
                <a:gd name="T1" fmla="*/ 1389 h 12"/>
                <a:gd name="T2" fmla="*/ 86 w 26"/>
                <a:gd name="T3" fmla="*/ 2054 h 12"/>
                <a:gd name="T4" fmla="*/ 0 w 26"/>
                <a:gd name="T5" fmla="*/ 569 h 12"/>
                <a:gd name="T6" fmla="*/ 86 w 26"/>
                <a:gd name="T7" fmla="*/ 0 h 12"/>
                <a:gd name="T8" fmla="*/ 317 w 26"/>
                <a:gd name="T9" fmla="*/ 1389 h 12"/>
                <a:gd name="T10" fmla="*/ 0 60000 65536"/>
                <a:gd name="T11" fmla="*/ 0 60000 65536"/>
                <a:gd name="T12" fmla="*/ 0 60000 65536"/>
                <a:gd name="T13" fmla="*/ 0 60000 65536"/>
                <a:gd name="T14" fmla="*/ 0 60000 65536"/>
                <a:gd name="T15" fmla="*/ 0 w 26"/>
                <a:gd name="T16" fmla="*/ 0 h 12"/>
                <a:gd name="T17" fmla="*/ 26 w 26"/>
                <a:gd name="T18" fmla="*/ 12 h 12"/>
              </a:gdLst>
              <a:ahLst/>
              <a:cxnLst>
                <a:cxn ang="T10">
                  <a:pos x="T0" y="T1"/>
                </a:cxn>
                <a:cxn ang="T11">
                  <a:pos x="T2" y="T3"/>
                </a:cxn>
                <a:cxn ang="T12">
                  <a:pos x="T4" y="T5"/>
                </a:cxn>
                <a:cxn ang="T13">
                  <a:pos x="T6" y="T7"/>
                </a:cxn>
                <a:cxn ang="T14">
                  <a:pos x="T8" y="T9"/>
                </a:cxn>
              </a:cxnLst>
              <a:rect l="T15" t="T16" r="T17" b="T18"/>
              <a:pathLst>
                <a:path w="26" h="12">
                  <a:moveTo>
                    <a:pt x="26" y="8"/>
                  </a:moveTo>
                  <a:lnTo>
                    <a:pt x="7" y="12"/>
                  </a:lnTo>
                  <a:lnTo>
                    <a:pt x="0" y="3"/>
                  </a:lnTo>
                  <a:lnTo>
                    <a:pt x="7" y="0"/>
                  </a:lnTo>
                  <a:lnTo>
                    <a:pt x="26" y="8"/>
                  </a:lnTo>
                  <a:close/>
                </a:path>
              </a:pathLst>
            </a:custGeom>
            <a:solidFill>
              <a:srgbClr val="E1E1E1"/>
            </a:solidFill>
            <a:ln w="3175">
              <a:solidFill>
                <a:srgbClr val="000000"/>
              </a:solidFill>
              <a:round/>
              <a:headEnd/>
              <a:tailEnd/>
            </a:ln>
          </p:spPr>
          <p:txBody>
            <a:bodyPr/>
            <a:lstStyle/>
            <a:p>
              <a:endParaRPr lang="en-US"/>
            </a:p>
          </p:txBody>
        </p:sp>
        <p:sp>
          <p:nvSpPr>
            <p:cNvPr id="38271" name="Freeform 381"/>
            <p:cNvSpPr>
              <a:spLocks/>
            </p:cNvSpPr>
            <p:nvPr/>
          </p:nvSpPr>
          <p:spPr bwMode="auto">
            <a:xfrm>
              <a:off x="3028" y="961"/>
              <a:ext cx="48" cy="12"/>
            </a:xfrm>
            <a:custGeom>
              <a:avLst/>
              <a:gdLst>
                <a:gd name="T0" fmla="*/ 547 w 43"/>
                <a:gd name="T1" fmla="*/ 215 h 10"/>
                <a:gd name="T2" fmla="*/ 211 w 43"/>
                <a:gd name="T3" fmla="*/ 446 h 10"/>
                <a:gd name="T4" fmla="*/ 87 w 43"/>
                <a:gd name="T5" fmla="*/ 642 h 10"/>
                <a:gd name="T6" fmla="*/ 0 w 43"/>
                <a:gd name="T7" fmla="*/ 642 h 10"/>
                <a:gd name="T8" fmla="*/ 108 w 43"/>
                <a:gd name="T9" fmla="*/ 310 h 10"/>
                <a:gd name="T10" fmla="*/ 296 w 43"/>
                <a:gd name="T11" fmla="*/ 215 h 10"/>
                <a:gd name="T12" fmla="*/ 442 w 43"/>
                <a:gd name="T13" fmla="*/ 0 h 10"/>
                <a:gd name="T14" fmla="*/ 547 w 43"/>
                <a:gd name="T15" fmla="*/ 215 h 10"/>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10"/>
                <a:gd name="T26" fmla="*/ 43 w 4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round/>
              <a:headEnd/>
              <a:tailEnd/>
            </a:ln>
          </p:spPr>
          <p:txBody>
            <a:bodyPr/>
            <a:lstStyle/>
            <a:p>
              <a:endParaRPr lang="en-US"/>
            </a:p>
          </p:txBody>
        </p:sp>
        <p:sp>
          <p:nvSpPr>
            <p:cNvPr id="38272" name="Freeform 382"/>
            <p:cNvSpPr>
              <a:spLocks/>
            </p:cNvSpPr>
            <p:nvPr/>
          </p:nvSpPr>
          <p:spPr bwMode="auto">
            <a:xfrm>
              <a:off x="4844" y="1647"/>
              <a:ext cx="15" cy="23"/>
            </a:xfrm>
            <a:custGeom>
              <a:avLst/>
              <a:gdLst>
                <a:gd name="T0" fmla="*/ 66 w 14"/>
                <a:gd name="T1" fmla="*/ 0 h 19"/>
                <a:gd name="T2" fmla="*/ 2 w 14"/>
                <a:gd name="T3" fmla="*/ 2 h 19"/>
                <a:gd name="T4" fmla="*/ 0 w 14"/>
                <a:gd name="T5" fmla="*/ 1585 h 19"/>
                <a:gd name="T6" fmla="*/ 41 w 14"/>
                <a:gd name="T7" fmla="*/ 738 h 19"/>
                <a:gd name="T8" fmla="*/ 58 w 14"/>
                <a:gd name="T9" fmla="*/ 2 h 19"/>
                <a:gd name="T10" fmla="*/ 66 w 14"/>
                <a:gd name="T11" fmla="*/ 0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14" y="0"/>
                  </a:moveTo>
                  <a:lnTo>
                    <a:pt x="2" y="2"/>
                  </a:lnTo>
                  <a:lnTo>
                    <a:pt x="0" y="19"/>
                  </a:lnTo>
                  <a:lnTo>
                    <a:pt x="7" y="9"/>
                  </a:lnTo>
                  <a:lnTo>
                    <a:pt x="12" y="2"/>
                  </a:lnTo>
                  <a:lnTo>
                    <a:pt x="14" y="0"/>
                  </a:lnTo>
                  <a:close/>
                </a:path>
              </a:pathLst>
            </a:custGeom>
            <a:solidFill>
              <a:srgbClr val="E1E1E1"/>
            </a:solidFill>
            <a:ln w="3175">
              <a:solidFill>
                <a:srgbClr val="000000"/>
              </a:solidFill>
              <a:round/>
              <a:headEnd/>
              <a:tailEnd/>
            </a:ln>
          </p:spPr>
          <p:txBody>
            <a:bodyPr/>
            <a:lstStyle/>
            <a:p>
              <a:endParaRPr lang="en-US"/>
            </a:p>
          </p:txBody>
        </p:sp>
        <p:sp>
          <p:nvSpPr>
            <p:cNvPr id="38273" name="Freeform 383"/>
            <p:cNvSpPr>
              <a:spLocks/>
            </p:cNvSpPr>
            <p:nvPr/>
          </p:nvSpPr>
          <p:spPr bwMode="auto">
            <a:xfrm>
              <a:off x="4746" y="1118"/>
              <a:ext cx="18" cy="14"/>
            </a:xfrm>
            <a:custGeom>
              <a:avLst/>
              <a:gdLst>
                <a:gd name="T0" fmla="*/ 69 w 16"/>
                <a:gd name="T1" fmla="*/ 0 h 12"/>
                <a:gd name="T2" fmla="*/ 0 w 16"/>
                <a:gd name="T3" fmla="*/ 146 h 12"/>
                <a:gd name="T4" fmla="*/ 125 w 16"/>
                <a:gd name="T5" fmla="*/ 418 h 12"/>
                <a:gd name="T6" fmla="*/ 230 w 16"/>
                <a:gd name="T7" fmla="*/ 313 h 12"/>
                <a:gd name="T8" fmla="*/ 69 w 16"/>
                <a:gd name="T9" fmla="*/ 0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4" y="0"/>
                  </a:moveTo>
                  <a:lnTo>
                    <a:pt x="0" y="4"/>
                  </a:lnTo>
                  <a:lnTo>
                    <a:pt x="9" y="12"/>
                  </a:lnTo>
                  <a:lnTo>
                    <a:pt x="16" y="9"/>
                  </a:lnTo>
                  <a:lnTo>
                    <a:pt x="4" y="0"/>
                  </a:lnTo>
                  <a:close/>
                </a:path>
              </a:pathLst>
            </a:custGeom>
            <a:solidFill>
              <a:srgbClr val="E1E1E1"/>
            </a:solidFill>
            <a:ln w="3175">
              <a:solidFill>
                <a:srgbClr val="000000"/>
              </a:solidFill>
              <a:round/>
              <a:headEnd/>
              <a:tailEnd/>
            </a:ln>
          </p:spPr>
          <p:txBody>
            <a:bodyPr/>
            <a:lstStyle/>
            <a:p>
              <a:endParaRPr lang="en-US"/>
            </a:p>
          </p:txBody>
        </p:sp>
        <p:sp>
          <p:nvSpPr>
            <p:cNvPr id="38274" name="Freeform 384"/>
            <p:cNvSpPr>
              <a:spLocks/>
            </p:cNvSpPr>
            <p:nvPr/>
          </p:nvSpPr>
          <p:spPr bwMode="auto">
            <a:xfrm>
              <a:off x="3253" y="1137"/>
              <a:ext cx="31" cy="12"/>
            </a:xfrm>
            <a:custGeom>
              <a:avLst/>
              <a:gdLst>
                <a:gd name="T0" fmla="*/ 293 w 28"/>
                <a:gd name="T1" fmla="*/ 642 h 10"/>
                <a:gd name="T2" fmla="*/ 2 w 28"/>
                <a:gd name="T3" fmla="*/ 0 h 10"/>
                <a:gd name="T4" fmla="*/ 0 w 28"/>
                <a:gd name="T5" fmla="*/ 215 h 10"/>
                <a:gd name="T6" fmla="*/ 176 w 28"/>
                <a:gd name="T7" fmla="*/ 642 h 10"/>
                <a:gd name="T8" fmla="*/ 293 w 28"/>
                <a:gd name="T9" fmla="*/ 642 h 10"/>
                <a:gd name="T10" fmla="*/ 0 60000 65536"/>
                <a:gd name="T11" fmla="*/ 0 60000 65536"/>
                <a:gd name="T12" fmla="*/ 0 60000 65536"/>
                <a:gd name="T13" fmla="*/ 0 60000 65536"/>
                <a:gd name="T14" fmla="*/ 0 60000 65536"/>
                <a:gd name="T15" fmla="*/ 0 w 28"/>
                <a:gd name="T16" fmla="*/ 0 h 10"/>
                <a:gd name="T17" fmla="*/ 28 w 28"/>
                <a:gd name="T18" fmla="*/ 10 h 10"/>
              </a:gdLst>
              <a:ahLst/>
              <a:cxnLst>
                <a:cxn ang="T10">
                  <a:pos x="T0" y="T1"/>
                </a:cxn>
                <a:cxn ang="T11">
                  <a:pos x="T2" y="T3"/>
                </a:cxn>
                <a:cxn ang="T12">
                  <a:pos x="T4" y="T5"/>
                </a:cxn>
                <a:cxn ang="T13">
                  <a:pos x="T6" y="T7"/>
                </a:cxn>
                <a:cxn ang="T14">
                  <a:pos x="T8" y="T9"/>
                </a:cxn>
              </a:cxnLst>
              <a:rect l="T15" t="T16" r="T17" b="T18"/>
              <a:pathLst>
                <a:path w="28" h="10">
                  <a:moveTo>
                    <a:pt x="28" y="10"/>
                  </a:moveTo>
                  <a:lnTo>
                    <a:pt x="2" y="0"/>
                  </a:lnTo>
                  <a:lnTo>
                    <a:pt x="0" y="3"/>
                  </a:lnTo>
                  <a:lnTo>
                    <a:pt x="17" y="10"/>
                  </a:lnTo>
                  <a:lnTo>
                    <a:pt x="28" y="10"/>
                  </a:lnTo>
                  <a:close/>
                </a:path>
              </a:pathLst>
            </a:custGeom>
            <a:solidFill>
              <a:srgbClr val="E1E1E1"/>
            </a:solidFill>
            <a:ln w="3175">
              <a:solidFill>
                <a:srgbClr val="000000"/>
              </a:solidFill>
              <a:round/>
              <a:headEnd/>
              <a:tailEnd/>
            </a:ln>
          </p:spPr>
          <p:txBody>
            <a:bodyPr/>
            <a:lstStyle/>
            <a:p>
              <a:endParaRPr lang="en-US"/>
            </a:p>
          </p:txBody>
        </p:sp>
        <p:sp>
          <p:nvSpPr>
            <p:cNvPr id="38275" name="Freeform 385"/>
            <p:cNvSpPr>
              <a:spLocks/>
            </p:cNvSpPr>
            <p:nvPr/>
          </p:nvSpPr>
          <p:spPr bwMode="auto">
            <a:xfrm>
              <a:off x="2831" y="1369"/>
              <a:ext cx="16" cy="8"/>
            </a:xfrm>
            <a:custGeom>
              <a:avLst/>
              <a:gdLst>
                <a:gd name="T0" fmla="*/ 16 w 16"/>
                <a:gd name="T1" fmla="*/ 2 h 7"/>
                <a:gd name="T2" fmla="*/ 2 w 16"/>
                <a:gd name="T3" fmla="*/ 143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16" y="2"/>
                  </a:moveTo>
                  <a:lnTo>
                    <a:pt x="2" y="7"/>
                  </a:lnTo>
                  <a:lnTo>
                    <a:pt x="0" y="2"/>
                  </a:lnTo>
                  <a:lnTo>
                    <a:pt x="14" y="0"/>
                  </a:lnTo>
                  <a:lnTo>
                    <a:pt x="16" y="2"/>
                  </a:lnTo>
                  <a:close/>
                </a:path>
              </a:pathLst>
            </a:custGeom>
            <a:solidFill>
              <a:srgbClr val="0033CC"/>
            </a:solidFill>
            <a:ln w="3175">
              <a:solidFill>
                <a:srgbClr val="000000"/>
              </a:solidFill>
              <a:round/>
              <a:headEnd/>
              <a:tailEnd/>
            </a:ln>
          </p:spPr>
          <p:txBody>
            <a:bodyPr/>
            <a:lstStyle/>
            <a:p>
              <a:endParaRPr lang="en-US"/>
            </a:p>
          </p:txBody>
        </p:sp>
        <p:sp>
          <p:nvSpPr>
            <p:cNvPr id="38276" name="Freeform 386"/>
            <p:cNvSpPr>
              <a:spLocks/>
            </p:cNvSpPr>
            <p:nvPr/>
          </p:nvSpPr>
          <p:spPr bwMode="auto">
            <a:xfrm>
              <a:off x="4844" y="1354"/>
              <a:ext cx="11" cy="15"/>
            </a:xfrm>
            <a:custGeom>
              <a:avLst/>
              <a:gdLst>
                <a:gd name="T0" fmla="*/ 84 w 10"/>
                <a:gd name="T1" fmla="*/ 569 h 12"/>
                <a:gd name="T2" fmla="*/ 52 w 10"/>
                <a:gd name="T3" fmla="*/ 2054 h 12"/>
                <a:gd name="T4" fmla="*/ 0 w 10"/>
                <a:gd name="T5" fmla="*/ 1124 h 12"/>
                <a:gd name="T6" fmla="*/ 52 w 10"/>
                <a:gd name="T7" fmla="*/ 0 h 12"/>
                <a:gd name="T8" fmla="*/ 84 w 10"/>
                <a:gd name="T9" fmla="*/ 569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10" y="3"/>
                  </a:moveTo>
                  <a:lnTo>
                    <a:pt x="5" y="12"/>
                  </a:lnTo>
                  <a:lnTo>
                    <a:pt x="0" y="7"/>
                  </a:lnTo>
                  <a:lnTo>
                    <a:pt x="5" y="0"/>
                  </a:lnTo>
                  <a:lnTo>
                    <a:pt x="10" y="3"/>
                  </a:lnTo>
                  <a:close/>
                </a:path>
              </a:pathLst>
            </a:custGeom>
            <a:solidFill>
              <a:srgbClr val="C0C0C0"/>
            </a:solidFill>
            <a:ln w="3175">
              <a:solidFill>
                <a:srgbClr val="000000"/>
              </a:solidFill>
              <a:round/>
              <a:headEnd/>
              <a:tailEnd/>
            </a:ln>
          </p:spPr>
          <p:txBody>
            <a:bodyPr/>
            <a:lstStyle/>
            <a:p>
              <a:endParaRPr lang="en-US"/>
            </a:p>
          </p:txBody>
        </p:sp>
        <p:sp>
          <p:nvSpPr>
            <p:cNvPr id="38277" name="Freeform 387"/>
            <p:cNvSpPr>
              <a:spLocks/>
            </p:cNvSpPr>
            <p:nvPr/>
          </p:nvSpPr>
          <p:spPr bwMode="auto">
            <a:xfrm>
              <a:off x="4645" y="1149"/>
              <a:ext cx="22" cy="3"/>
            </a:xfrm>
            <a:custGeom>
              <a:avLst/>
              <a:gdLst>
                <a:gd name="T0" fmla="*/ 544 w 19"/>
                <a:gd name="T1" fmla="*/ 0 h 2"/>
                <a:gd name="T2" fmla="*/ 470 w 19"/>
                <a:gd name="T3" fmla="*/ 18359 h 2"/>
                <a:gd name="T4" fmla="*/ 0 w 19"/>
                <a:gd name="T5" fmla="*/ 0 h 2"/>
                <a:gd name="T6" fmla="*/ 470 w 19"/>
                <a:gd name="T7" fmla="*/ 0 h 2"/>
                <a:gd name="T8" fmla="*/ 544 w 19"/>
                <a:gd name="T9" fmla="*/ 0 h 2"/>
                <a:gd name="T10" fmla="*/ 0 60000 65536"/>
                <a:gd name="T11" fmla="*/ 0 60000 65536"/>
                <a:gd name="T12" fmla="*/ 0 60000 65536"/>
                <a:gd name="T13" fmla="*/ 0 60000 65536"/>
                <a:gd name="T14" fmla="*/ 0 60000 65536"/>
                <a:gd name="T15" fmla="*/ 0 w 19"/>
                <a:gd name="T16" fmla="*/ 0 h 2"/>
                <a:gd name="T17" fmla="*/ 19 w 19"/>
                <a:gd name="T18" fmla="*/ 2 h 2"/>
              </a:gdLst>
              <a:ahLst/>
              <a:cxnLst>
                <a:cxn ang="T10">
                  <a:pos x="T0" y="T1"/>
                </a:cxn>
                <a:cxn ang="T11">
                  <a:pos x="T2" y="T3"/>
                </a:cxn>
                <a:cxn ang="T12">
                  <a:pos x="T4" y="T5"/>
                </a:cxn>
                <a:cxn ang="T13">
                  <a:pos x="T6" y="T7"/>
                </a:cxn>
                <a:cxn ang="T14">
                  <a:pos x="T8" y="T9"/>
                </a:cxn>
              </a:cxnLst>
              <a:rect l="T15" t="T16" r="T17" b="T18"/>
              <a:pathLst>
                <a:path w="19" h="2">
                  <a:moveTo>
                    <a:pt x="19" y="0"/>
                  </a:moveTo>
                  <a:lnTo>
                    <a:pt x="16" y="2"/>
                  </a:lnTo>
                  <a:lnTo>
                    <a:pt x="0" y="0"/>
                  </a:lnTo>
                  <a:lnTo>
                    <a:pt x="16" y="0"/>
                  </a:lnTo>
                  <a:lnTo>
                    <a:pt x="19" y="0"/>
                  </a:lnTo>
                  <a:close/>
                </a:path>
              </a:pathLst>
            </a:custGeom>
            <a:solidFill>
              <a:srgbClr val="E1E1E1"/>
            </a:solidFill>
            <a:ln w="3175">
              <a:solidFill>
                <a:srgbClr val="000000"/>
              </a:solidFill>
              <a:round/>
              <a:headEnd/>
              <a:tailEnd/>
            </a:ln>
          </p:spPr>
          <p:txBody>
            <a:bodyPr/>
            <a:lstStyle/>
            <a:p>
              <a:endParaRPr lang="en-US"/>
            </a:p>
          </p:txBody>
        </p:sp>
        <p:sp>
          <p:nvSpPr>
            <p:cNvPr id="38278" name="Freeform 388"/>
            <p:cNvSpPr>
              <a:spLocks/>
            </p:cNvSpPr>
            <p:nvPr/>
          </p:nvSpPr>
          <p:spPr bwMode="auto">
            <a:xfrm>
              <a:off x="3367" y="1081"/>
              <a:ext cx="21" cy="9"/>
            </a:xfrm>
            <a:custGeom>
              <a:avLst/>
              <a:gdLst>
                <a:gd name="T0" fmla="*/ 188 w 19"/>
                <a:gd name="T1" fmla="*/ 1549 h 7"/>
                <a:gd name="T2" fmla="*/ 0 w 19"/>
                <a:gd name="T3" fmla="*/ 2217 h 7"/>
                <a:gd name="T4" fmla="*/ 2 w 19"/>
                <a:gd name="T5" fmla="*/ 0 h 7"/>
                <a:gd name="T6" fmla="*/ 84 w 19"/>
                <a:gd name="T7" fmla="*/ 937 h 7"/>
                <a:gd name="T8" fmla="*/ 188 w 19"/>
                <a:gd name="T9" fmla="*/ 1549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19" y="5"/>
                  </a:moveTo>
                  <a:lnTo>
                    <a:pt x="0" y="7"/>
                  </a:lnTo>
                  <a:lnTo>
                    <a:pt x="2" y="0"/>
                  </a:lnTo>
                  <a:lnTo>
                    <a:pt x="9" y="3"/>
                  </a:lnTo>
                  <a:lnTo>
                    <a:pt x="19" y="5"/>
                  </a:lnTo>
                  <a:close/>
                </a:path>
              </a:pathLst>
            </a:custGeom>
            <a:solidFill>
              <a:srgbClr val="E1E1E1"/>
            </a:solidFill>
            <a:ln w="3175">
              <a:solidFill>
                <a:srgbClr val="000000"/>
              </a:solidFill>
              <a:round/>
              <a:headEnd/>
              <a:tailEnd/>
            </a:ln>
          </p:spPr>
          <p:txBody>
            <a:bodyPr/>
            <a:lstStyle/>
            <a:p>
              <a:endParaRPr lang="en-US"/>
            </a:p>
          </p:txBody>
        </p:sp>
        <p:sp>
          <p:nvSpPr>
            <p:cNvPr id="38279" name="Freeform 389"/>
            <p:cNvSpPr>
              <a:spLocks/>
            </p:cNvSpPr>
            <p:nvPr/>
          </p:nvSpPr>
          <p:spPr bwMode="auto">
            <a:xfrm>
              <a:off x="3157" y="965"/>
              <a:ext cx="31" cy="2"/>
            </a:xfrm>
            <a:custGeom>
              <a:avLst/>
              <a:gdLst>
                <a:gd name="T0" fmla="*/ 293 w 28"/>
                <a:gd name="T1" fmla="*/ 0 h 2"/>
                <a:gd name="T2" fmla="*/ 0 w 28"/>
                <a:gd name="T3" fmla="*/ 0 h 2"/>
                <a:gd name="T4" fmla="*/ 153 w 28"/>
                <a:gd name="T5" fmla="*/ 2 h 2"/>
                <a:gd name="T6" fmla="*/ 293 w 28"/>
                <a:gd name="T7" fmla="*/ 0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0"/>
                  </a:moveTo>
                  <a:lnTo>
                    <a:pt x="0" y="0"/>
                  </a:lnTo>
                  <a:lnTo>
                    <a:pt x="14" y="2"/>
                  </a:lnTo>
                  <a:lnTo>
                    <a:pt x="28" y="0"/>
                  </a:lnTo>
                  <a:close/>
                </a:path>
              </a:pathLst>
            </a:custGeom>
            <a:solidFill>
              <a:srgbClr val="E1E1E1"/>
            </a:solidFill>
            <a:ln w="3175">
              <a:solidFill>
                <a:srgbClr val="000000"/>
              </a:solidFill>
              <a:round/>
              <a:headEnd/>
              <a:tailEnd/>
            </a:ln>
          </p:spPr>
          <p:txBody>
            <a:bodyPr/>
            <a:lstStyle/>
            <a:p>
              <a:endParaRPr lang="en-US"/>
            </a:p>
          </p:txBody>
        </p:sp>
        <p:sp>
          <p:nvSpPr>
            <p:cNvPr id="38280" name="Freeform 390"/>
            <p:cNvSpPr>
              <a:spLocks/>
            </p:cNvSpPr>
            <p:nvPr/>
          </p:nvSpPr>
          <p:spPr bwMode="auto">
            <a:xfrm>
              <a:off x="3192" y="958"/>
              <a:ext cx="32" cy="3"/>
            </a:xfrm>
            <a:custGeom>
              <a:avLst/>
              <a:gdLst>
                <a:gd name="T0" fmla="*/ 606 w 28"/>
                <a:gd name="T1" fmla="*/ 18359 h 2"/>
                <a:gd name="T2" fmla="*/ 0 w 28"/>
                <a:gd name="T3" fmla="*/ 18359 h 2"/>
                <a:gd name="T4" fmla="*/ 487 w 28"/>
                <a:gd name="T5" fmla="*/ 0 h 2"/>
                <a:gd name="T6" fmla="*/ 606 w 28"/>
                <a:gd name="T7" fmla="*/ 18359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2"/>
                  </a:moveTo>
                  <a:lnTo>
                    <a:pt x="0" y="2"/>
                  </a:lnTo>
                  <a:lnTo>
                    <a:pt x="23" y="0"/>
                  </a:lnTo>
                  <a:lnTo>
                    <a:pt x="28" y="2"/>
                  </a:lnTo>
                  <a:close/>
                </a:path>
              </a:pathLst>
            </a:custGeom>
            <a:solidFill>
              <a:srgbClr val="E1E1E1"/>
            </a:solidFill>
            <a:ln w="3175">
              <a:solidFill>
                <a:srgbClr val="000000"/>
              </a:solidFill>
              <a:round/>
              <a:headEnd/>
              <a:tailEnd/>
            </a:ln>
          </p:spPr>
          <p:txBody>
            <a:bodyPr/>
            <a:lstStyle/>
            <a:p>
              <a:endParaRPr lang="en-US"/>
            </a:p>
          </p:txBody>
        </p:sp>
        <p:sp>
          <p:nvSpPr>
            <p:cNvPr id="38281" name="Freeform 391"/>
            <p:cNvSpPr>
              <a:spLocks/>
            </p:cNvSpPr>
            <p:nvPr/>
          </p:nvSpPr>
          <p:spPr bwMode="auto">
            <a:xfrm>
              <a:off x="3849" y="1064"/>
              <a:ext cx="22" cy="6"/>
            </a:xfrm>
            <a:custGeom>
              <a:avLst/>
              <a:gdLst>
                <a:gd name="T0" fmla="*/ 544 w 19"/>
                <a:gd name="T1" fmla="*/ 0 h 5"/>
                <a:gd name="T2" fmla="*/ 0 w 19"/>
                <a:gd name="T3" fmla="*/ 215 h 5"/>
                <a:gd name="T4" fmla="*/ 544 w 19"/>
                <a:gd name="T5" fmla="*/ 310 h 5"/>
                <a:gd name="T6" fmla="*/ 544 w 19"/>
                <a:gd name="T7" fmla="*/ 0 h 5"/>
                <a:gd name="T8" fmla="*/ 0 60000 65536"/>
                <a:gd name="T9" fmla="*/ 0 60000 65536"/>
                <a:gd name="T10" fmla="*/ 0 60000 65536"/>
                <a:gd name="T11" fmla="*/ 0 60000 65536"/>
                <a:gd name="T12" fmla="*/ 0 w 19"/>
                <a:gd name="T13" fmla="*/ 0 h 5"/>
                <a:gd name="T14" fmla="*/ 19 w 19"/>
                <a:gd name="T15" fmla="*/ 5 h 5"/>
              </a:gdLst>
              <a:ahLst/>
              <a:cxnLst>
                <a:cxn ang="T8">
                  <a:pos x="T0" y="T1"/>
                </a:cxn>
                <a:cxn ang="T9">
                  <a:pos x="T2" y="T3"/>
                </a:cxn>
                <a:cxn ang="T10">
                  <a:pos x="T4" y="T5"/>
                </a:cxn>
                <a:cxn ang="T11">
                  <a:pos x="T6" y="T7"/>
                </a:cxn>
              </a:cxnLst>
              <a:rect l="T12" t="T13" r="T14" b="T15"/>
              <a:pathLst>
                <a:path w="19" h="5">
                  <a:moveTo>
                    <a:pt x="19" y="0"/>
                  </a:moveTo>
                  <a:lnTo>
                    <a:pt x="0" y="3"/>
                  </a:lnTo>
                  <a:lnTo>
                    <a:pt x="19" y="5"/>
                  </a:lnTo>
                  <a:lnTo>
                    <a:pt x="19" y="0"/>
                  </a:lnTo>
                  <a:close/>
                </a:path>
              </a:pathLst>
            </a:custGeom>
            <a:solidFill>
              <a:srgbClr val="E1E1E1"/>
            </a:solidFill>
            <a:ln w="3175">
              <a:solidFill>
                <a:srgbClr val="000000"/>
              </a:solidFill>
              <a:round/>
              <a:headEnd/>
              <a:tailEnd/>
            </a:ln>
          </p:spPr>
          <p:txBody>
            <a:bodyPr/>
            <a:lstStyle/>
            <a:p>
              <a:endParaRPr lang="en-US"/>
            </a:p>
          </p:txBody>
        </p:sp>
        <p:sp>
          <p:nvSpPr>
            <p:cNvPr id="38282" name="Freeform 392"/>
            <p:cNvSpPr>
              <a:spLocks/>
            </p:cNvSpPr>
            <p:nvPr/>
          </p:nvSpPr>
          <p:spPr bwMode="auto">
            <a:xfrm>
              <a:off x="4889" y="1532"/>
              <a:ext cx="4" cy="15"/>
            </a:xfrm>
            <a:custGeom>
              <a:avLst/>
              <a:gdLst>
                <a:gd name="T0" fmla="*/ 2 w 5"/>
                <a:gd name="T1" fmla="*/ 569 h 12"/>
                <a:gd name="T2" fmla="*/ 0 w 5"/>
                <a:gd name="T3" fmla="*/ 2054 h 12"/>
                <a:gd name="T4" fmla="*/ 0 w 5"/>
                <a:gd name="T5" fmla="*/ 0 h 12"/>
                <a:gd name="T6" fmla="*/ 2 w 5"/>
                <a:gd name="T7" fmla="*/ 569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5" y="3"/>
                  </a:moveTo>
                  <a:lnTo>
                    <a:pt x="0" y="12"/>
                  </a:lnTo>
                  <a:lnTo>
                    <a:pt x="0" y="0"/>
                  </a:lnTo>
                  <a:lnTo>
                    <a:pt x="5" y="3"/>
                  </a:lnTo>
                  <a:close/>
                </a:path>
              </a:pathLst>
            </a:custGeom>
            <a:solidFill>
              <a:srgbClr val="E1E1E1"/>
            </a:solidFill>
            <a:ln w="3175">
              <a:solidFill>
                <a:srgbClr val="000000"/>
              </a:solidFill>
              <a:round/>
              <a:headEnd/>
              <a:tailEnd/>
            </a:ln>
          </p:spPr>
          <p:txBody>
            <a:bodyPr/>
            <a:lstStyle/>
            <a:p>
              <a:endParaRPr lang="en-US"/>
            </a:p>
          </p:txBody>
        </p:sp>
        <p:sp>
          <p:nvSpPr>
            <p:cNvPr id="38283" name="Freeform 393" descr="Large checker board"/>
            <p:cNvSpPr>
              <a:spLocks/>
            </p:cNvSpPr>
            <p:nvPr/>
          </p:nvSpPr>
          <p:spPr bwMode="auto">
            <a:xfrm>
              <a:off x="4830" y="1667"/>
              <a:ext cx="8" cy="15"/>
            </a:xfrm>
            <a:custGeom>
              <a:avLst/>
              <a:gdLst>
                <a:gd name="T0" fmla="*/ 143 w 7"/>
                <a:gd name="T1" fmla="*/ 0 h 12"/>
                <a:gd name="T2" fmla="*/ 0 w 7"/>
                <a:gd name="T3" fmla="*/ 2054 h 12"/>
                <a:gd name="T4" fmla="*/ 0 w 7"/>
                <a:gd name="T5" fmla="*/ 569 h 12"/>
                <a:gd name="T6" fmla="*/ 143 w 7"/>
                <a:gd name="T7" fmla="*/ 0 h 12"/>
                <a:gd name="T8" fmla="*/ 0 60000 65536"/>
                <a:gd name="T9" fmla="*/ 0 60000 65536"/>
                <a:gd name="T10" fmla="*/ 0 60000 65536"/>
                <a:gd name="T11" fmla="*/ 0 60000 65536"/>
                <a:gd name="T12" fmla="*/ 0 w 7"/>
                <a:gd name="T13" fmla="*/ 0 h 12"/>
                <a:gd name="T14" fmla="*/ 7 w 7"/>
                <a:gd name="T15" fmla="*/ 12 h 12"/>
              </a:gdLst>
              <a:ahLst/>
              <a:cxnLst>
                <a:cxn ang="T8">
                  <a:pos x="T0" y="T1"/>
                </a:cxn>
                <a:cxn ang="T9">
                  <a:pos x="T2" y="T3"/>
                </a:cxn>
                <a:cxn ang="T10">
                  <a:pos x="T4" y="T5"/>
                </a:cxn>
                <a:cxn ang="T11">
                  <a:pos x="T6" y="T7"/>
                </a:cxn>
              </a:cxnLst>
              <a:rect l="T12" t="T13" r="T14" b="T15"/>
              <a:pathLst>
                <a:path w="7" h="12">
                  <a:moveTo>
                    <a:pt x="7" y="0"/>
                  </a:moveTo>
                  <a:lnTo>
                    <a:pt x="0" y="12"/>
                  </a:lnTo>
                  <a:lnTo>
                    <a:pt x="0" y="3"/>
                  </a:lnTo>
                  <a:lnTo>
                    <a:pt x="7" y="0"/>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38284" name="Freeform 394"/>
            <p:cNvSpPr>
              <a:spLocks/>
            </p:cNvSpPr>
            <p:nvPr/>
          </p:nvSpPr>
          <p:spPr bwMode="auto">
            <a:xfrm>
              <a:off x="4198" y="1070"/>
              <a:ext cx="9" cy="6"/>
            </a:xfrm>
            <a:custGeom>
              <a:avLst/>
              <a:gdLst>
                <a:gd name="T0" fmla="*/ 9 w 9"/>
                <a:gd name="T1" fmla="*/ 0 h 5"/>
                <a:gd name="T2" fmla="*/ 0 w 9"/>
                <a:gd name="T3" fmla="*/ 0 h 5"/>
                <a:gd name="T4" fmla="*/ 9 w 9"/>
                <a:gd name="T5" fmla="*/ 310 h 5"/>
                <a:gd name="T6" fmla="*/ 9 w 9"/>
                <a:gd name="T7" fmla="*/ 0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9" y="0"/>
                  </a:moveTo>
                  <a:lnTo>
                    <a:pt x="0" y="0"/>
                  </a:lnTo>
                  <a:lnTo>
                    <a:pt x="9" y="5"/>
                  </a:lnTo>
                  <a:lnTo>
                    <a:pt x="9" y="0"/>
                  </a:lnTo>
                  <a:close/>
                </a:path>
              </a:pathLst>
            </a:custGeom>
            <a:solidFill>
              <a:srgbClr val="E1E1E1"/>
            </a:solidFill>
            <a:ln w="3175">
              <a:solidFill>
                <a:srgbClr val="000000"/>
              </a:solidFill>
              <a:round/>
              <a:headEnd/>
              <a:tailEnd/>
            </a:ln>
          </p:spPr>
          <p:txBody>
            <a:bodyPr/>
            <a:lstStyle/>
            <a:p>
              <a:endParaRPr lang="en-US"/>
            </a:p>
          </p:txBody>
        </p:sp>
        <p:sp>
          <p:nvSpPr>
            <p:cNvPr id="38285" name="Freeform 395"/>
            <p:cNvSpPr>
              <a:spLocks/>
            </p:cNvSpPr>
            <p:nvPr/>
          </p:nvSpPr>
          <p:spPr bwMode="auto">
            <a:xfrm>
              <a:off x="3012" y="965"/>
              <a:ext cx="31" cy="2"/>
            </a:xfrm>
            <a:custGeom>
              <a:avLst/>
              <a:gdLst>
                <a:gd name="T0" fmla="*/ 293 w 28"/>
                <a:gd name="T1" fmla="*/ 0 h 2"/>
                <a:gd name="T2" fmla="*/ 0 w 28"/>
                <a:gd name="T3" fmla="*/ 2 h 2"/>
                <a:gd name="T4" fmla="*/ 75 w 28"/>
                <a:gd name="T5" fmla="*/ 0 h 2"/>
                <a:gd name="T6" fmla="*/ 293 w 28"/>
                <a:gd name="T7" fmla="*/ 0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0"/>
                  </a:moveTo>
                  <a:lnTo>
                    <a:pt x="0" y="2"/>
                  </a:lnTo>
                  <a:lnTo>
                    <a:pt x="7" y="0"/>
                  </a:lnTo>
                  <a:lnTo>
                    <a:pt x="28" y="0"/>
                  </a:lnTo>
                  <a:close/>
                </a:path>
              </a:pathLst>
            </a:custGeom>
            <a:solidFill>
              <a:srgbClr val="E1E1E1"/>
            </a:solidFill>
            <a:ln w="3175">
              <a:solidFill>
                <a:srgbClr val="000000"/>
              </a:solidFill>
              <a:round/>
              <a:headEnd/>
              <a:tailEnd/>
            </a:ln>
          </p:spPr>
          <p:txBody>
            <a:bodyPr/>
            <a:lstStyle/>
            <a:p>
              <a:endParaRPr lang="en-US"/>
            </a:p>
          </p:txBody>
        </p:sp>
        <p:sp>
          <p:nvSpPr>
            <p:cNvPr id="38286" name="Freeform 396"/>
            <p:cNvSpPr>
              <a:spLocks/>
            </p:cNvSpPr>
            <p:nvPr/>
          </p:nvSpPr>
          <p:spPr bwMode="auto">
            <a:xfrm>
              <a:off x="3463" y="1100"/>
              <a:ext cx="14" cy="5"/>
            </a:xfrm>
            <a:custGeom>
              <a:avLst/>
              <a:gdLst>
                <a:gd name="T0" fmla="*/ 418 w 12"/>
                <a:gd name="T1" fmla="*/ 0 h 4"/>
                <a:gd name="T2" fmla="*/ 0 w 12"/>
                <a:gd name="T3" fmla="*/ 594 h 4"/>
                <a:gd name="T4" fmla="*/ 0 w 12"/>
                <a:gd name="T5" fmla="*/ 0 h 4"/>
                <a:gd name="T6" fmla="*/ 418 w 12"/>
                <a:gd name="T7" fmla="*/ 0 h 4"/>
                <a:gd name="T8" fmla="*/ 0 60000 65536"/>
                <a:gd name="T9" fmla="*/ 0 60000 65536"/>
                <a:gd name="T10" fmla="*/ 0 60000 65536"/>
                <a:gd name="T11" fmla="*/ 0 60000 65536"/>
                <a:gd name="T12" fmla="*/ 0 w 12"/>
                <a:gd name="T13" fmla="*/ 0 h 4"/>
                <a:gd name="T14" fmla="*/ 12 w 12"/>
                <a:gd name="T15" fmla="*/ 4 h 4"/>
              </a:gdLst>
              <a:ahLst/>
              <a:cxnLst>
                <a:cxn ang="T8">
                  <a:pos x="T0" y="T1"/>
                </a:cxn>
                <a:cxn ang="T9">
                  <a:pos x="T2" y="T3"/>
                </a:cxn>
                <a:cxn ang="T10">
                  <a:pos x="T4" y="T5"/>
                </a:cxn>
                <a:cxn ang="T11">
                  <a:pos x="T6" y="T7"/>
                </a:cxn>
              </a:cxnLst>
              <a:rect l="T12" t="T13" r="T14" b="T15"/>
              <a:pathLst>
                <a:path w="12" h="4">
                  <a:moveTo>
                    <a:pt x="12" y="0"/>
                  </a:moveTo>
                  <a:lnTo>
                    <a:pt x="0" y="4"/>
                  </a:lnTo>
                  <a:lnTo>
                    <a:pt x="0" y="0"/>
                  </a:lnTo>
                  <a:lnTo>
                    <a:pt x="12" y="0"/>
                  </a:lnTo>
                  <a:close/>
                </a:path>
              </a:pathLst>
            </a:custGeom>
            <a:solidFill>
              <a:srgbClr val="E1E1E1"/>
            </a:solidFill>
            <a:ln w="3175">
              <a:solidFill>
                <a:srgbClr val="000000"/>
              </a:solidFill>
              <a:round/>
              <a:headEnd/>
              <a:tailEnd/>
            </a:ln>
          </p:spPr>
          <p:txBody>
            <a:bodyPr/>
            <a:lstStyle/>
            <a:p>
              <a:endParaRPr lang="en-US"/>
            </a:p>
          </p:txBody>
        </p:sp>
        <p:sp>
          <p:nvSpPr>
            <p:cNvPr id="38287" name="Freeform 397"/>
            <p:cNvSpPr>
              <a:spLocks/>
            </p:cNvSpPr>
            <p:nvPr/>
          </p:nvSpPr>
          <p:spPr bwMode="auto">
            <a:xfrm>
              <a:off x="3139" y="970"/>
              <a:ext cx="21" cy="3"/>
            </a:xfrm>
            <a:custGeom>
              <a:avLst/>
              <a:gdLst>
                <a:gd name="T0" fmla="*/ 188 w 19"/>
                <a:gd name="T1" fmla="*/ 0 h 3"/>
                <a:gd name="T2" fmla="*/ 0 w 19"/>
                <a:gd name="T3" fmla="*/ 0 h 3"/>
                <a:gd name="T4" fmla="*/ 93 w 19"/>
                <a:gd name="T5" fmla="*/ 3 h 3"/>
                <a:gd name="T6" fmla="*/ 188 w 19"/>
                <a:gd name="T7" fmla="*/ 0 h 3"/>
                <a:gd name="T8" fmla="*/ 0 60000 65536"/>
                <a:gd name="T9" fmla="*/ 0 60000 65536"/>
                <a:gd name="T10" fmla="*/ 0 60000 65536"/>
                <a:gd name="T11" fmla="*/ 0 60000 65536"/>
                <a:gd name="T12" fmla="*/ 0 w 19"/>
                <a:gd name="T13" fmla="*/ 0 h 3"/>
                <a:gd name="T14" fmla="*/ 19 w 19"/>
                <a:gd name="T15" fmla="*/ 3 h 3"/>
              </a:gdLst>
              <a:ahLst/>
              <a:cxnLst>
                <a:cxn ang="T8">
                  <a:pos x="T0" y="T1"/>
                </a:cxn>
                <a:cxn ang="T9">
                  <a:pos x="T2" y="T3"/>
                </a:cxn>
                <a:cxn ang="T10">
                  <a:pos x="T4" y="T5"/>
                </a:cxn>
                <a:cxn ang="T11">
                  <a:pos x="T6" y="T7"/>
                </a:cxn>
              </a:cxnLst>
              <a:rect l="T12" t="T13" r="T14" b="T15"/>
              <a:pathLst>
                <a:path w="19" h="3">
                  <a:moveTo>
                    <a:pt x="19" y="0"/>
                  </a:moveTo>
                  <a:lnTo>
                    <a:pt x="0" y="0"/>
                  </a:lnTo>
                  <a:lnTo>
                    <a:pt x="10" y="3"/>
                  </a:lnTo>
                  <a:lnTo>
                    <a:pt x="19" y="0"/>
                  </a:lnTo>
                  <a:close/>
                </a:path>
              </a:pathLst>
            </a:custGeom>
            <a:solidFill>
              <a:srgbClr val="E1E1E1"/>
            </a:solidFill>
            <a:ln w="3175">
              <a:solidFill>
                <a:srgbClr val="000000"/>
              </a:solidFill>
              <a:round/>
              <a:headEnd/>
              <a:tailEnd/>
            </a:ln>
          </p:spPr>
          <p:txBody>
            <a:bodyPr/>
            <a:lstStyle/>
            <a:p>
              <a:endParaRPr lang="en-US"/>
            </a:p>
          </p:txBody>
        </p:sp>
        <p:sp>
          <p:nvSpPr>
            <p:cNvPr id="38288" name="Freeform 398"/>
            <p:cNvSpPr>
              <a:spLocks/>
            </p:cNvSpPr>
            <p:nvPr/>
          </p:nvSpPr>
          <p:spPr bwMode="auto">
            <a:xfrm>
              <a:off x="4950" y="1436"/>
              <a:ext cx="25" cy="14"/>
            </a:xfrm>
            <a:custGeom>
              <a:avLst/>
              <a:gdLst>
                <a:gd name="T0" fmla="*/ 158 w 23"/>
                <a:gd name="T1" fmla="*/ 418 h 12"/>
                <a:gd name="T2" fmla="*/ 0 w 23"/>
                <a:gd name="T3" fmla="*/ 0 h 12"/>
                <a:gd name="T4" fmla="*/ 133 w 23"/>
                <a:gd name="T5" fmla="*/ 230 h 12"/>
                <a:gd name="T6" fmla="*/ 158 w 23"/>
                <a:gd name="T7" fmla="*/ 418 h 12"/>
                <a:gd name="T8" fmla="*/ 0 60000 65536"/>
                <a:gd name="T9" fmla="*/ 0 60000 65536"/>
                <a:gd name="T10" fmla="*/ 0 60000 65536"/>
                <a:gd name="T11" fmla="*/ 0 60000 65536"/>
                <a:gd name="T12" fmla="*/ 0 w 23"/>
                <a:gd name="T13" fmla="*/ 0 h 12"/>
                <a:gd name="T14" fmla="*/ 23 w 23"/>
                <a:gd name="T15" fmla="*/ 12 h 12"/>
              </a:gdLst>
              <a:ahLst/>
              <a:cxnLst>
                <a:cxn ang="T8">
                  <a:pos x="T0" y="T1"/>
                </a:cxn>
                <a:cxn ang="T9">
                  <a:pos x="T2" y="T3"/>
                </a:cxn>
                <a:cxn ang="T10">
                  <a:pos x="T4" y="T5"/>
                </a:cxn>
                <a:cxn ang="T11">
                  <a:pos x="T6" y="T7"/>
                </a:cxn>
              </a:cxnLst>
              <a:rect l="T12" t="T13" r="T14" b="T15"/>
              <a:pathLst>
                <a:path w="23" h="12">
                  <a:moveTo>
                    <a:pt x="23" y="12"/>
                  </a:moveTo>
                  <a:lnTo>
                    <a:pt x="0" y="0"/>
                  </a:lnTo>
                  <a:lnTo>
                    <a:pt x="19" y="7"/>
                  </a:lnTo>
                  <a:lnTo>
                    <a:pt x="23" y="12"/>
                  </a:lnTo>
                  <a:close/>
                </a:path>
              </a:pathLst>
            </a:custGeom>
            <a:solidFill>
              <a:srgbClr val="C0C0C0"/>
            </a:solidFill>
            <a:ln w="3175">
              <a:solidFill>
                <a:srgbClr val="000000"/>
              </a:solidFill>
              <a:round/>
              <a:headEnd/>
              <a:tailEnd/>
            </a:ln>
          </p:spPr>
          <p:txBody>
            <a:bodyPr/>
            <a:lstStyle/>
            <a:p>
              <a:endParaRPr lang="en-US"/>
            </a:p>
          </p:txBody>
        </p:sp>
        <p:sp>
          <p:nvSpPr>
            <p:cNvPr id="38289" name="Freeform 399"/>
            <p:cNvSpPr>
              <a:spLocks/>
            </p:cNvSpPr>
            <p:nvPr/>
          </p:nvSpPr>
          <p:spPr bwMode="auto">
            <a:xfrm>
              <a:off x="4104" y="1040"/>
              <a:ext cx="13" cy="9"/>
            </a:xfrm>
            <a:custGeom>
              <a:avLst/>
              <a:gdLst>
                <a:gd name="T0" fmla="*/ 74 w 12"/>
                <a:gd name="T1" fmla="*/ 1549 h 7"/>
                <a:gd name="T2" fmla="*/ 0 w 12"/>
                <a:gd name="T3" fmla="*/ 0 h 7"/>
                <a:gd name="T4" fmla="*/ 74 w 12"/>
                <a:gd name="T5" fmla="*/ 2217 h 7"/>
                <a:gd name="T6" fmla="*/ 74 w 12"/>
                <a:gd name="T7" fmla="*/ 1549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5"/>
                  </a:moveTo>
                  <a:lnTo>
                    <a:pt x="0" y="0"/>
                  </a:lnTo>
                  <a:lnTo>
                    <a:pt x="12" y="7"/>
                  </a:lnTo>
                  <a:lnTo>
                    <a:pt x="12" y="5"/>
                  </a:lnTo>
                  <a:close/>
                </a:path>
              </a:pathLst>
            </a:custGeom>
            <a:solidFill>
              <a:srgbClr val="E1E1E1"/>
            </a:solidFill>
            <a:ln w="3175">
              <a:solidFill>
                <a:srgbClr val="000000"/>
              </a:solidFill>
              <a:round/>
              <a:headEnd/>
              <a:tailEnd/>
            </a:ln>
          </p:spPr>
          <p:txBody>
            <a:bodyPr/>
            <a:lstStyle/>
            <a:p>
              <a:endParaRPr lang="en-US"/>
            </a:p>
          </p:txBody>
        </p:sp>
        <p:sp>
          <p:nvSpPr>
            <p:cNvPr id="38290" name="Freeform 400"/>
            <p:cNvSpPr>
              <a:spLocks/>
            </p:cNvSpPr>
            <p:nvPr/>
          </p:nvSpPr>
          <p:spPr bwMode="auto">
            <a:xfrm>
              <a:off x="2831" y="1360"/>
              <a:ext cx="12" cy="2"/>
            </a:xfrm>
            <a:custGeom>
              <a:avLst/>
              <a:gdLst>
                <a:gd name="T0" fmla="*/ 75 w 11"/>
                <a:gd name="T1" fmla="*/ 2 h 2"/>
                <a:gd name="T2" fmla="*/ 0 w 11"/>
                <a:gd name="T3" fmla="*/ 2 h 2"/>
                <a:gd name="T4" fmla="*/ 4 w 11"/>
                <a:gd name="T5" fmla="*/ 0 h 2"/>
                <a:gd name="T6" fmla="*/ 75 w 11"/>
                <a:gd name="T7" fmla="*/ 2 h 2"/>
                <a:gd name="T8" fmla="*/ 0 60000 65536"/>
                <a:gd name="T9" fmla="*/ 0 60000 65536"/>
                <a:gd name="T10" fmla="*/ 0 60000 65536"/>
                <a:gd name="T11" fmla="*/ 0 60000 65536"/>
                <a:gd name="T12" fmla="*/ 0 w 11"/>
                <a:gd name="T13" fmla="*/ 0 h 2"/>
                <a:gd name="T14" fmla="*/ 11 w 11"/>
                <a:gd name="T15" fmla="*/ 2 h 2"/>
              </a:gdLst>
              <a:ahLst/>
              <a:cxnLst>
                <a:cxn ang="T8">
                  <a:pos x="T0" y="T1"/>
                </a:cxn>
                <a:cxn ang="T9">
                  <a:pos x="T2" y="T3"/>
                </a:cxn>
                <a:cxn ang="T10">
                  <a:pos x="T4" y="T5"/>
                </a:cxn>
                <a:cxn ang="T11">
                  <a:pos x="T6" y="T7"/>
                </a:cxn>
              </a:cxnLst>
              <a:rect l="T12" t="T13" r="T14" b="T15"/>
              <a:pathLst>
                <a:path w="11" h="2">
                  <a:moveTo>
                    <a:pt x="11" y="2"/>
                  </a:moveTo>
                  <a:lnTo>
                    <a:pt x="0" y="2"/>
                  </a:lnTo>
                  <a:lnTo>
                    <a:pt x="4" y="0"/>
                  </a:lnTo>
                  <a:lnTo>
                    <a:pt x="11" y="2"/>
                  </a:lnTo>
                  <a:close/>
                </a:path>
              </a:pathLst>
            </a:custGeom>
            <a:solidFill>
              <a:srgbClr val="0033CC"/>
            </a:solidFill>
            <a:ln w="3175">
              <a:solidFill>
                <a:srgbClr val="000000"/>
              </a:solidFill>
              <a:round/>
              <a:headEnd/>
              <a:tailEnd/>
            </a:ln>
          </p:spPr>
          <p:txBody>
            <a:bodyPr/>
            <a:lstStyle/>
            <a:p>
              <a:endParaRPr lang="en-US"/>
            </a:p>
          </p:txBody>
        </p:sp>
        <p:sp>
          <p:nvSpPr>
            <p:cNvPr id="38291" name="Freeform 401"/>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38292" name="Freeform 402"/>
            <p:cNvSpPr>
              <a:spLocks/>
            </p:cNvSpPr>
            <p:nvPr/>
          </p:nvSpPr>
          <p:spPr bwMode="auto">
            <a:xfrm>
              <a:off x="2771" y="1559"/>
              <a:ext cx="91" cy="33"/>
            </a:xfrm>
            <a:custGeom>
              <a:avLst/>
              <a:gdLst>
                <a:gd name="T0" fmla="*/ 536 w 80"/>
                <a:gd name="T1" fmla="*/ 0 h 26"/>
                <a:gd name="T2" fmla="*/ 536 w 80"/>
                <a:gd name="T3" fmla="*/ 0 h 26"/>
                <a:gd name="T4" fmla="*/ 510 w 80"/>
                <a:gd name="T5" fmla="*/ 633 h 26"/>
                <a:gd name="T6" fmla="*/ 399 w 80"/>
                <a:gd name="T7" fmla="*/ 1019 h 26"/>
                <a:gd name="T8" fmla="*/ 399 w 80"/>
                <a:gd name="T9" fmla="*/ 1679 h 26"/>
                <a:gd name="T10" fmla="*/ 304 w 80"/>
                <a:gd name="T11" fmla="*/ 2705 h 26"/>
                <a:gd name="T12" fmla="*/ 168 w 80"/>
                <a:gd name="T13" fmla="*/ 2705 h 26"/>
                <a:gd name="T14" fmla="*/ 88 w 80"/>
                <a:gd name="T15" fmla="*/ 3433 h 26"/>
                <a:gd name="T16" fmla="*/ 0 w 80"/>
                <a:gd name="T17" fmla="*/ 2705 h 26"/>
                <a:gd name="T18" fmla="*/ 168 w 80"/>
                <a:gd name="T19" fmla="*/ 6205 h 26"/>
                <a:gd name="T20" fmla="*/ 267 w 80"/>
                <a:gd name="T21" fmla="*/ 6205 h 26"/>
                <a:gd name="T22" fmla="*/ 580 w 80"/>
                <a:gd name="T23" fmla="*/ 6205 h 26"/>
                <a:gd name="T24" fmla="*/ 984 w 80"/>
                <a:gd name="T25" fmla="*/ 4421 h 26"/>
                <a:gd name="T26" fmla="*/ 1446 w 80"/>
                <a:gd name="T27" fmla="*/ 4421 h 26"/>
                <a:gd name="T28" fmla="*/ 1549 w 80"/>
                <a:gd name="T29" fmla="*/ 1679 h 26"/>
                <a:gd name="T30" fmla="*/ 1165 w 80"/>
                <a:gd name="T31" fmla="*/ 633 h 26"/>
                <a:gd name="T32" fmla="*/ 897 w 80"/>
                <a:gd name="T33" fmla="*/ 633 h 26"/>
                <a:gd name="T34" fmla="*/ 854 w 80"/>
                <a:gd name="T35" fmla="*/ 0 h 26"/>
                <a:gd name="T36" fmla="*/ 536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26"/>
                <a:gd name="T59" fmla="*/ 80 w 80"/>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round/>
              <a:headEnd/>
              <a:tailEnd/>
            </a:ln>
          </p:spPr>
          <p:txBody>
            <a:bodyPr/>
            <a:lstStyle/>
            <a:p>
              <a:endParaRPr lang="en-US"/>
            </a:p>
          </p:txBody>
        </p:sp>
        <p:sp>
          <p:nvSpPr>
            <p:cNvPr id="38293" name="Freeform 403"/>
            <p:cNvSpPr>
              <a:spLocks/>
            </p:cNvSpPr>
            <p:nvPr/>
          </p:nvSpPr>
          <p:spPr bwMode="auto">
            <a:xfrm>
              <a:off x="2727" y="1615"/>
              <a:ext cx="46" cy="32"/>
            </a:xfrm>
            <a:custGeom>
              <a:avLst/>
              <a:gdLst>
                <a:gd name="T0" fmla="*/ 7 w 43"/>
                <a:gd name="T1" fmla="*/ 3099 h 26"/>
                <a:gd name="T2" fmla="*/ 67 w 43"/>
                <a:gd name="T3" fmla="*/ 3099 h 26"/>
                <a:gd name="T4" fmla="*/ 77 w 43"/>
                <a:gd name="T5" fmla="*/ 2518 h 26"/>
                <a:gd name="T6" fmla="*/ 88 w 43"/>
                <a:gd name="T7" fmla="*/ 2684 h 26"/>
                <a:gd name="T8" fmla="*/ 88 w 43"/>
                <a:gd name="T9" fmla="*/ 2684 h 26"/>
                <a:gd name="T10" fmla="*/ 108 w 43"/>
                <a:gd name="T11" fmla="*/ 3099 h 26"/>
                <a:gd name="T12" fmla="*/ 124 w 43"/>
                <a:gd name="T13" fmla="*/ 3099 h 26"/>
                <a:gd name="T14" fmla="*/ 124 w 43"/>
                <a:gd name="T15" fmla="*/ 2518 h 26"/>
                <a:gd name="T16" fmla="*/ 124 w 43"/>
                <a:gd name="T17" fmla="*/ 2518 h 26"/>
                <a:gd name="T18" fmla="*/ 143 w 43"/>
                <a:gd name="T19" fmla="*/ 2129 h 26"/>
                <a:gd name="T20" fmla="*/ 153 w 43"/>
                <a:gd name="T21" fmla="*/ 2129 h 26"/>
                <a:gd name="T22" fmla="*/ 143 w 43"/>
                <a:gd name="T23" fmla="*/ 1961 h 26"/>
                <a:gd name="T24" fmla="*/ 143 w 43"/>
                <a:gd name="T25" fmla="*/ 1662 h 26"/>
                <a:gd name="T26" fmla="*/ 143 w 43"/>
                <a:gd name="T27" fmla="*/ 1097 h 26"/>
                <a:gd name="T28" fmla="*/ 153 w 43"/>
                <a:gd name="T29" fmla="*/ 1097 h 26"/>
                <a:gd name="T30" fmla="*/ 174 w 43"/>
                <a:gd name="T31" fmla="*/ 1097 h 26"/>
                <a:gd name="T32" fmla="*/ 193 w 43"/>
                <a:gd name="T33" fmla="*/ 891 h 26"/>
                <a:gd name="T34" fmla="*/ 200 w 43"/>
                <a:gd name="T35" fmla="*/ 891 h 26"/>
                <a:gd name="T36" fmla="*/ 200 w 43"/>
                <a:gd name="T37" fmla="*/ 478 h 26"/>
                <a:gd name="T38" fmla="*/ 180 w 43"/>
                <a:gd name="T39" fmla="*/ 2 h 26"/>
                <a:gd name="T40" fmla="*/ 174 w 43"/>
                <a:gd name="T41" fmla="*/ 0 h 26"/>
                <a:gd name="T42" fmla="*/ 48 w 43"/>
                <a:gd name="T43" fmla="*/ 891 h 26"/>
                <a:gd name="T44" fmla="*/ 3 w 43"/>
                <a:gd name="T45" fmla="*/ 478 h 26"/>
                <a:gd name="T46" fmla="*/ 0 w 43"/>
                <a:gd name="T47" fmla="*/ 1350 h 26"/>
                <a:gd name="T48" fmla="*/ 5 w 43"/>
                <a:gd name="T49" fmla="*/ 2684 h 26"/>
                <a:gd name="T50" fmla="*/ 7 w 43"/>
                <a:gd name="T51" fmla="*/ 3099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
                <a:gd name="T79" fmla="*/ 0 h 26"/>
                <a:gd name="T80" fmla="*/ 43 w 43"/>
                <a:gd name="T81" fmla="*/ 26 h 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round/>
              <a:headEnd/>
              <a:tailEnd/>
            </a:ln>
          </p:spPr>
          <p:txBody>
            <a:bodyPr/>
            <a:lstStyle/>
            <a:p>
              <a:endParaRPr lang="en-US"/>
            </a:p>
          </p:txBody>
        </p:sp>
        <p:sp>
          <p:nvSpPr>
            <p:cNvPr id="38294" name="Freeform 404"/>
            <p:cNvSpPr>
              <a:spLocks/>
            </p:cNvSpPr>
            <p:nvPr/>
          </p:nvSpPr>
          <p:spPr bwMode="auto">
            <a:xfrm>
              <a:off x="2675" y="1165"/>
              <a:ext cx="160" cy="268"/>
            </a:xfrm>
            <a:custGeom>
              <a:avLst/>
              <a:gdLst>
                <a:gd name="T0" fmla="*/ 1147 w 144"/>
                <a:gd name="T1" fmla="*/ 10482 h 217"/>
                <a:gd name="T2" fmla="*/ 956 w 144"/>
                <a:gd name="T3" fmla="*/ 12046 h 217"/>
                <a:gd name="T4" fmla="*/ 841 w 144"/>
                <a:gd name="T5" fmla="*/ 12946 h 217"/>
                <a:gd name="T6" fmla="*/ 823 w 144"/>
                <a:gd name="T7" fmla="*/ 14618 h 217"/>
                <a:gd name="T8" fmla="*/ 1016 w 144"/>
                <a:gd name="T9" fmla="*/ 17588 h 217"/>
                <a:gd name="T10" fmla="*/ 956 w 144"/>
                <a:gd name="T11" fmla="*/ 19663 h 217"/>
                <a:gd name="T12" fmla="*/ 911 w 144"/>
                <a:gd name="T13" fmla="*/ 19053 h 217"/>
                <a:gd name="T14" fmla="*/ 1032 w 144"/>
                <a:gd name="T15" fmla="*/ 19663 h 217"/>
                <a:gd name="T16" fmla="*/ 911 w 144"/>
                <a:gd name="T17" fmla="*/ 19996 h 217"/>
                <a:gd name="T18" fmla="*/ 792 w 144"/>
                <a:gd name="T19" fmla="*/ 21166 h 217"/>
                <a:gd name="T20" fmla="*/ 803 w 144"/>
                <a:gd name="T21" fmla="*/ 22385 h 217"/>
                <a:gd name="T22" fmla="*/ 803 w 144"/>
                <a:gd name="T23" fmla="*/ 22691 h 217"/>
                <a:gd name="T24" fmla="*/ 741 w 144"/>
                <a:gd name="T25" fmla="*/ 26064 h 217"/>
                <a:gd name="T26" fmla="*/ 486 w 144"/>
                <a:gd name="T27" fmla="*/ 27883 h 217"/>
                <a:gd name="T28" fmla="*/ 277 w 144"/>
                <a:gd name="T29" fmla="*/ 26064 h 217"/>
                <a:gd name="T30" fmla="*/ 97 w 144"/>
                <a:gd name="T31" fmla="*/ 22691 h 217"/>
                <a:gd name="T32" fmla="*/ 78 w 144"/>
                <a:gd name="T33" fmla="*/ 21818 h 217"/>
                <a:gd name="T34" fmla="*/ 0 w 144"/>
                <a:gd name="T35" fmla="*/ 20658 h 217"/>
                <a:gd name="T36" fmla="*/ 133 w 144"/>
                <a:gd name="T37" fmla="*/ 18574 h 217"/>
                <a:gd name="T38" fmla="*/ 164 w 144"/>
                <a:gd name="T39" fmla="*/ 15989 h 217"/>
                <a:gd name="T40" fmla="*/ 97 w 144"/>
                <a:gd name="T41" fmla="*/ 14618 h 217"/>
                <a:gd name="T42" fmla="*/ 78 w 144"/>
                <a:gd name="T43" fmla="*/ 10482 h 217"/>
                <a:gd name="T44" fmla="*/ 346 w 144"/>
                <a:gd name="T45" fmla="*/ 9337 h 217"/>
                <a:gd name="T46" fmla="*/ 380 w 144"/>
                <a:gd name="T47" fmla="*/ 6338 h 217"/>
                <a:gd name="T48" fmla="*/ 486 w 144"/>
                <a:gd name="T49" fmla="*/ 5372 h 217"/>
                <a:gd name="T50" fmla="*/ 586 w 144"/>
                <a:gd name="T51" fmla="*/ 2111 h 217"/>
                <a:gd name="T52" fmla="*/ 792 w 144"/>
                <a:gd name="T53" fmla="*/ 948 h 217"/>
                <a:gd name="T54" fmla="*/ 1016 w 144"/>
                <a:gd name="T55" fmla="*/ 0 h 217"/>
                <a:gd name="T56" fmla="*/ 1454 w 144"/>
                <a:gd name="T57" fmla="*/ 1786 h 217"/>
                <a:gd name="T58" fmla="*/ 1624 w 144"/>
                <a:gd name="T59" fmla="*/ 6338 h 217"/>
                <a:gd name="T60" fmla="*/ 1403 w 144"/>
                <a:gd name="T61" fmla="*/ 6338 h 217"/>
                <a:gd name="T62" fmla="*/ 1359 w 144"/>
                <a:gd name="T63" fmla="*/ 6635 h 217"/>
                <a:gd name="T64" fmla="*/ 1254 w 144"/>
                <a:gd name="T65" fmla="*/ 8150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4"/>
                <a:gd name="T100" fmla="*/ 0 h 217"/>
                <a:gd name="T101" fmla="*/ 144 w 144"/>
                <a:gd name="T102" fmla="*/ 217 h 2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round/>
              <a:headEnd/>
              <a:tailEnd/>
            </a:ln>
          </p:spPr>
          <p:txBody>
            <a:bodyPr/>
            <a:lstStyle/>
            <a:p>
              <a:endParaRPr lang="en-US"/>
            </a:p>
          </p:txBody>
        </p:sp>
        <p:sp>
          <p:nvSpPr>
            <p:cNvPr id="38295" name="Freeform 405"/>
            <p:cNvSpPr>
              <a:spLocks/>
            </p:cNvSpPr>
            <p:nvPr/>
          </p:nvSpPr>
          <p:spPr bwMode="auto">
            <a:xfrm>
              <a:off x="2777" y="1384"/>
              <a:ext cx="7" cy="16"/>
            </a:xfrm>
            <a:custGeom>
              <a:avLst/>
              <a:gdLst>
                <a:gd name="T0" fmla="*/ 7 w 7"/>
                <a:gd name="T1" fmla="*/ 0 h 14"/>
                <a:gd name="T2" fmla="*/ 7 w 7"/>
                <a:gd name="T3" fmla="*/ 2 h 14"/>
                <a:gd name="T4" fmla="*/ 5 w 7"/>
                <a:gd name="T5" fmla="*/ 264 h 14"/>
                <a:gd name="T6" fmla="*/ 5 w 7"/>
                <a:gd name="T7" fmla="*/ 302 h 14"/>
                <a:gd name="T8" fmla="*/ 0 w 7"/>
                <a:gd name="T9" fmla="*/ 143 h 14"/>
                <a:gd name="T10" fmla="*/ 7 w 7"/>
                <a:gd name="T11" fmla="*/ 0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round/>
              <a:headEnd/>
              <a:tailEnd/>
            </a:ln>
          </p:spPr>
          <p:txBody>
            <a:bodyPr/>
            <a:lstStyle/>
            <a:p>
              <a:endParaRPr lang="en-US"/>
            </a:p>
          </p:txBody>
        </p:sp>
        <p:sp>
          <p:nvSpPr>
            <p:cNvPr id="38296" name="Freeform 406"/>
            <p:cNvSpPr>
              <a:spLocks/>
            </p:cNvSpPr>
            <p:nvPr/>
          </p:nvSpPr>
          <p:spPr bwMode="auto">
            <a:xfrm>
              <a:off x="2610" y="1597"/>
              <a:ext cx="69" cy="38"/>
            </a:xfrm>
            <a:custGeom>
              <a:avLst/>
              <a:gdLst>
                <a:gd name="T0" fmla="*/ 689 w 62"/>
                <a:gd name="T1" fmla="*/ 1992 h 31"/>
                <a:gd name="T2" fmla="*/ 650 w 62"/>
                <a:gd name="T3" fmla="*/ 2550 h 31"/>
                <a:gd name="T4" fmla="*/ 535 w 62"/>
                <a:gd name="T5" fmla="*/ 2550 h 31"/>
                <a:gd name="T6" fmla="*/ 481 w 62"/>
                <a:gd name="T7" fmla="*/ 3402 h 31"/>
                <a:gd name="T8" fmla="*/ 362 w 62"/>
                <a:gd name="T9" fmla="*/ 2550 h 31"/>
                <a:gd name="T10" fmla="*/ 284 w 62"/>
                <a:gd name="T11" fmla="*/ 3402 h 31"/>
                <a:gd name="T12" fmla="*/ 166 w 62"/>
                <a:gd name="T13" fmla="*/ 3402 h 31"/>
                <a:gd name="T14" fmla="*/ 78 w 62"/>
                <a:gd name="T15" fmla="*/ 2376 h 31"/>
                <a:gd name="T16" fmla="*/ 0 w 62"/>
                <a:gd name="T17" fmla="*/ 2550 h 31"/>
                <a:gd name="T18" fmla="*/ 134 w 62"/>
                <a:gd name="T19" fmla="*/ 818 h 31"/>
                <a:gd name="T20" fmla="*/ 204 w 62"/>
                <a:gd name="T21" fmla="*/ 544 h 31"/>
                <a:gd name="T22" fmla="*/ 227 w 62"/>
                <a:gd name="T23" fmla="*/ 362 h 31"/>
                <a:gd name="T24" fmla="*/ 432 w 62"/>
                <a:gd name="T25" fmla="*/ 0 h 31"/>
                <a:gd name="T26" fmla="*/ 555 w 62"/>
                <a:gd name="T27" fmla="*/ 544 h 31"/>
                <a:gd name="T28" fmla="*/ 555 w 62"/>
                <a:gd name="T29" fmla="*/ 818 h 31"/>
                <a:gd name="T30" fmla="*/ 555 w 62"/>
                <a:gd name="T31" fmla="*/ 1052 h 31"/>
                <a:gd name="T32" fmla="*/ 555 w 62"/>
                <a:gd name="T33" fmla="*/ 1290 h 31"/>
                <a:gd name="T34" fmla="*/ 595 w 62"/>
                <a:gd name="T35" fmla="*/ 1290 h 31"/>
                <a:gd name="T36" fmla="*/ 737 w 62"/>
                <a:gd name="T37" fmla="*/ 1581 h 31"/>
                <a:gd name="T38" fmla="*/ 737 w 62"/>
                <a:gd name="T39" fmla="*/ 1874 h 31"/>
                <a:gd name="T40" fmla="*/ 689 w 62"/>
                <a:gd name="T41" fmla="*/ 1992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31"/>
                <a:gd name="T65" fmla="*/ 62 w 62"/>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round/>
              <a:headEnd/>
              <a:tailEnd/>
            </a:ln>
          </p:spPr>
          <p:txBody>
            <a:bodyPr/>
            <a:lstStyle/>
            <a:p>
              <a:endParaRPr lang="en-US"/>
            </a:p>
          </p:txBody>
        </p:sp>
        <p:sp>
          <p:nvSpPr>
            <p:cNvPr id="38297" name="Freeform 407"/>
            <p:cNvSpPr>
              <a:spLocks/>
            </p:cNvSpPr>
            <p:nvPr/>
          </p:nvSpPr>
          <p:spPr bwMode="auto">
            <a:xfrm>
              <a:off x="2855" y="1495"/>
              <a:ext cx="287" cy="172"/>
            </a:xfrm>
            <a:custGeom>
              <a:avLst/>
              <a:gdLst>
                <a:gd name="T0" fmla="*/ 1862 w 256"/>
                <a:gd name="T1" fmla="*/ 0 h 139"/>
                <a:gd name="T2" fmla="*/ 1743 w 256"/>
                <a:gd name="T3" fmla="*/ 511 h 139"/>
                <a:gd name="T4" fmla="*/ 1508 w 256"/>
                <a:gd name="T5" fmla="*/ 1482 h 139"/>
                <a:gd name="T6" fmla="*/ 1508 w 256"/>
                <a:gd name="T7" fmla="*/ 2664 h 139"/>
                <a:gd name="T8" fmla="*/ 1179 w 256"/>
                <a:gd name="T9" fmla="*/ 1834 h 139"/>
                <a:gd name="T10" fmla="*/ 863 w 256"/>
                <a:gd name="T11" fmla="*/ 1198 h 139"/>
                <a:gd name="T12" fmla="*/ 530 w 256"/>
                <a:gd name="T13" fmla="*/ 1198 h 139"/>
                <a:gd name="T14" fmla="*/ 195 w 256"/>
                <a:gd name="T15" fmla="*/ 1198 h 139"/>
                <a:gd name="T16" fmla="*/ 309 w 256"/>
                <a:gd name="T17" fmla="*/ 3800 h 139"/>
                <a:gd name="T18" fmla="*/ 309 w 256"/>
                <a:gd name="T19" fmla="*/ 4702 h 139"/>
                <a:gd name="T20" fmla="*/ 95 w 256"/>
                <a:gd name="T21" fmla="*/ 7256 h 139"/>
                <a:gd name="T22" fmla="*/ 76 w 256"/>
                <a:gd name="T23" fmla="*/ 7854 h 139"/>
                <a:gd name="T24" fmla="*/ 0 w 256"/>
                <a:gd name="T25" fmla="*/ 9563 h 139"/>
                <a:gd name="T26" fmla="*/ 169 w 256"/>
                <a:gd name="T27" fmla="*/ 10464 h 139"/>
                <a:gd name="T28" fmla="*/ 169 w 256"/>
                <a:gd name="T29" fmla="*/ 10464 h 139"/>
                <a:gd name="T30" fmla="*/ 558 w 256"/>
                <a:gd name="T31" fmla="*/ 10765 h 139"/>
                <a:gd name="T32" fmla="*/ 889 w 256"/>
                <a:gd name="T33" fmla="*/ 9719 h 139"/>
                <a:gd name="T34" fmla="*/ 1052 w 256"/>
                <a:gd name="T35" fmla="*/ 8456 h 139"/>
                <a:gd name="T36" fmla="*/ 1118 w 256"/>
                <a:gd name="T37" fmla="*/ 8908 h 139"/>
                <a:gd name="T38" fmla="*/ 1276 w 256"/>
                <a:gd name="T39" fmla="*/ 10081 h 139"/>
                <a:gd name="T40" fmla="*/ 1405 w 256"/>
                <a:gd name="T41" fmla="*/ 11739 h 139"/>
                <a:gd name="T42" fmla="*/ 1575 w 256"/>
                <a:gd name="T43" fmla="*/ 12948 h 139"/>
                <a:gd name="T44" fmla="*/ 1743 w 256"/>
                <a:gd name="T45" fmla="*/ 14171 h 139"/>
                <a:gd name="T46" fmla="*/ 1862 w 256"/>
                <a:gd name="T47" fmla="*/ 13321 h 139"/>
                <a:gd name="T48" fmla="*/ 1942 w 256"/>
                <a:gd name="T49" fmla="*/ 13640 h 139"/>
                <a:gd name="T50" fmla="*/ 1942 w 256"/>
                <a:gd name="T51" fmla="*/ 12313 h 139"/>
                <a:gd name="T52" fmla="*/ 1964 w 256"/>
                <a:gd name="T53" fmla="*/ 13321 h 139"/>
                <a:gd name="T54" fmla="*/ 2117 w 256"/>
                <a:gd name="T55" fmla="*/ 13640 h 139"/>
                <a:gd name="T56" fmla="*/ 1896 w 256"/>
                <a:gd name="T57" fmla="*/ 13640 h 139"/>
                <a:gd name="T58" fmla="*/ 1964 w 256"/>
                <a:gd name="T59" fmla="*/ 14171 h 139"/>
                <a:gd name="T60" fmla="*/ 2126 w 256"/>
                <a:gd name="T61" fmla="*/ 14881 h 139"/>
                <a:gd name="T62" fmla="*/ 2331 w 256"/>
                <a:gd name="T63" fmla="*/ 14881 h 139"/>
                <a:gd name="T64" fmla="*/ 2126 w 256"/>
                <a:gd name="T65" fmla="*/ 16484 h 139"/>
                <a:gd name="T66" fmla="*/ 2260 w 256"/>
                <a:gd name="T67" fmla="*/ 16878 h 139"/>
                <a:gd name="T68" fmla="*/ 2374 w 256"/>
                <a:gd name="T69" fmla="*/ 17684 h 139"/>
                <a:gd name="T70" fmla="*/ 2383 w 256"/>
                <a:gd name="T71" fmla="*/ 18731 h 139"/>
                <a:gd name="T72" fmla="*/ 2661 w 256"/>
                <a:gd name="T73" fmla="*/ 17684 h 139"/>
                <a:gd name="T74" fmla="*/ 2778 w 256"/>
                <a:gd name="T75" fmla="*/ 17383 h 139"/>
                <a:gd name="T76" fmla="*/ 2929 w 256"/>
                <a:gd name="T77" fmla="*/ 16878 h 139"/>
                <a:gd name="T78" fmla="*/ 2761 w 256"/>
                <a:gd name="T79" fmla="*/ 16484 h 139"/>
                <a:gd name="T80" fmla="*/ 2547 w 256"/>
                <a:gd name="T81" fmla="*/ 15150 h 139"/>
                <a:gd name="T82" fmla="*/ 2623 w 256"/>
                <a:gd name="T83" fmla="*/ 14171 h 139"/>
                <a:gd name="T84" fmla="*/ 2585 w 256"/>
                <a:gd name="T85" fmla="*/ 14881 h 139"/>
                <a:gd name="T86" fmla="*/ 2623 w 256"/>
                <a:gd name="T87" fmla="*/ 14171 h 139"/>
                <a:gd name="T88" fmla="*/ 2929 w 256"/>
                <a:gd name="T89" fmla="*/ 13321 h 139"/>
                <a:gd name="T90" fmla="*/ 3201 w 256"/>
                <a:gd name="T91" fmla="*/ 11880 h 139"/>
                <a:gd name="T92" fmla="*/ 3309 w 256"/>
                <a:gd name="T93" fmla="*/ 11880 h 139"/>
                <a:gd name="T94" fmla="*/ 3401 w 256"/>
                <a:gd name="T95" fmla="*/ 10765 h 139"/>
                <a:gd name="T96" fmla="*/ 3551 w 256"/>
                <a:gd name="T97" fmla="*/ 10081 h 139"/>
                <a:gd name="T98" fmla="*/ 3401 w 256"/>
                <a:gd name="T99" fmla="*/ 6584 h 139"/>
                <a:gd name="T100" fmla="*/ 3114 w 256"/>
                <a:gd name="T101" fmla="*/ 5631 h 139"/>
                <a:gd name="T102" fmla="*/ 2846 w 256"/>
                <a:gd name="T103" fmla="*/ 4702 h 139"/>
                <a:gd name="T104" fmla="*/ 2737 w 256"/>
                <a:gd name="T105" fmla="*/ 5321 h 139"/>
                <a:gd name="T106" fmla="*/ 2469 w 256"/>
                <a:gd name="T107" fmla="*/ 3071 h 139"/>
                <a:gd name="T108" fmla="*/ 2220 w 256"/>
                <a:gd name="T109" fmla="*/ 968 h 139"/>
                <a:gd name="T110" fmla="*/ 2202 w 256"/>
                <a:gd name="T111" fmla="*/ 2 h 139"/>
                <a:gd name="T112" fmla="*/ 1862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6"/>
                <a:gd name="T172" fmla="*/ 0 h 139"/>
                <a:gd name="T173" fmla="*/ 256 w 256"/>
                <a:gd name="T174" fmla="*/ 139 h 1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round/>
              <a:headEnd/>
              <a:tailEnd/>
            </a:ln>
          </p:spPr>
          <p:txBody>
            <a:bodyPr/>
            <a:lstStyle/>
            <a:p>
              <a:endParaRPr lang="en-US"/>
            </a:p>
          </p:txBody>
        </p:sp>
        <p:sp>
          <p:nvSpPr>
            <p:cNvPr id="38298" name="Freeform 408"/>
            <p:cNvSpPr>
              <a:spLocks/>
            </p:cNvSpPr>
            <p:nvPr/>
          </p:nvSpPr>
          <p:spPr bwMode="auto">
            <a:xfrm>
              <a:off x="2808" y="1689"/>
              <a:ext cx="22" cy="30"/>
            </a:xfrm>
            <a:custGeom>
              <a:avLst/>
              <a:gdLst>
                <a:gd name="T0" fmla="*/ 331 w 19"/>
                <a:gd name="T1" fmla="*/ 0 h 30"/>
                <a:gd name="T2" fmla="*/ 262 w 19"/>
                <a:gd name="T3" fmla="*/ 0 h 30"/>
                <a:gd name="T4" fmla="*/ 195 w 19"/>
                <a:gd name="T5" fmla="*/ 0 h 30"/>
                <a:gd name="T6" fmla="*/ 125 w 19"/>
                <a:gd name="T7" fmla="*/ 7 h 30"/>
                <a:gd name="T8" fmla="*/ 2 w 19"/>
                <a:gd name="T9" fmla="*/ 7 h 30"/>
                <a:gd name="T10" fmla="*/ 125 w 19"/>
                <a:gd name="T11" fmla="*/ 15 h 30"/>
                <a:gd name="T12" fmla="*/ 2 w 19"/>
                <a:gd name="T13" fmla="*/ 15 h 30"/>
                <a:gd name="T14" fmla="*/ 0 w 19"/>
                <a:gd name="T15" fmla="*/ 19 h 30"/>
                <a:gd name="T16" fmla="*/ 331 w 19"/>
                <a:gd name="T17" fmla="*/ 28 h 30"/>
                <a:gd name="T18" fmla="*/ 470 w 19"/>
                <a:gd name="T19" fmla="*/ 30 h 30"/>
                <a:gd name="T20" fmla="*/ 544 w 19"/>
                <a:gd name="T21" fmla="*/ 15 h 30"/>
                <a:gd name="T22" fmla="*/ 443 w 19"/>
                <a:gd name="T23" fmla="*/ 8 h 30"/>
                <a:gd name="T24" fmla="*/ 331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30"/>
                <a:gd name="T41" fmla="*/ 19 w 19"/>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round/>
              <a:headEnd/>
              <a:tailEnd/>
            </a:ln>
          </p:spPr>
          <p:txBody>
            <a:bodyPr/>
            <a:lstStyle/>
            <a:p>
              <a:endParaRPr lang="en-US"/>
            </a:p>
          </p:txBody>
        </p:sp>
        <p:sp>
          <p:nvSpPr>
            <p:cNvPr id="38299" name="Freeform 409"/>
            <p:cNvSpPr>
              <a:spLocks/>
            </p:cNvSpPr>
            <p:nvPr/>
          </p:nvSpPr>
          <p:spPr bwMode="auto">
            <a:xfrm>
              <a:off x="535" y="1109"/>
              <a:ext cx="1146" cy="620"/>
            </a:xfrm>
            <a:custGeom>
              <a:avLst/>
              <a:gdLst>
                <a:gd name="T0" fmla="*/ 10288 w 1025"/>
                <a:gd name="T1" fmla="*/ 11356 h 501"/>
                <a:gd name="T2" fmla="*/ 10872 w 1025"/>
                <a:gd name="T3" fmla="*/ 4708 h 501"/>
                <a:gd name="T4" fmla="*/ 9801 w 1025"/>
                <a:gd name="T5" fmla="*/ 7415 h 501"/>
                <a:gd name="T6" fmla="*/ 9364 w 1025"/>
                <a:gd name="T7" fmla="*/ 4508 h 501"/>
                <a:gd name="T8" fmla="*/ 9337 w 1025"/>
                <a:gd name="T9" fmla="*/ 525 h 501"/>
                <a:gd name="T10" fmla="*/ 9174 w 1025"/>
                <a:gd name="T11" fmla="*/ 5472 h 501"/>
                <a:gd name="T12" fmla="*/ 8497 w 1025"/>
                <a:gd name="T13" fmla="*/ 10092 h 501"/>
                <a:gd name="T14" fmla="*/ 8631 w 1025"/>
                <a:gd name="T15" fmla="*/ 7415 h 501"/>
                <a:gd name="T16" fmla="*/ 8090 w 1025"/>
                <a:gd name="T17" fmla="*/ 8544 h 501"/>
                <a:gd name="T18" fmla="*/ 7055 w 1025"/>
                <a:gd name="T19" fmla="*/ 7274 h 501"/>
                <a:gd name="T20" fmla="*/ 6617 w 1025"/>
                <a:gd name="T21" fmla="*/ 8923 h 501"/>
                <a:gd name="T22" fmla="*/ 5663 w 1025"/>
                <a:gd name="T23" fmla="*/ 6287 h 501"/>
                <a:gd name="T24" fmla="*/ 4460 w 1025"/>
                <a:gd name="T25" fmla="*/ 4708 h 501"/>
                <a:gd name="T26" fmla="*/ 3769 w 1025"/>
                <a:gd name="T27" fmla="*/ 3804 h 501"/>
                <a:gd name="T28" fmla="*/ 1649 w 1025"/>
                <a:gd name="T29" fmla="*/ 9577 h 501"/>
                <a:gd name="T30" fmla="*/ 316 w 1025"/>
                <a:gd name="T31" fmla="*/ 25427 h 501"/>
                <a:gd name="T32" fmla="*/ 964 w 1025"/>
                <a:gd name="T33" fmla="*/ 34016 h 501"/>
                <a:gd name="T34" fmla="*/ 623 w 1025"/>
                <a:gd name="T35" fmla="*/ 37095 h 501"/>
                <a:gd name="T36" fmla="*/ 837 w 1025"/>
                <a:gd name="T37" fmla="*/ 40014 h 501"/>
                <a:gd name="T38" fmla="*/ 837 w 1025"/>
                <a:gd name="T39" fmla="*/ 43160 h 501"/>
                <a:gd name="T40" fmla="*/ 494 w 1025"/>
                <a:gd name="T41" fmla="*/ 45107 h 501"/>
                <a:gd name="T42" fmla="*/ 771 w 1025"/>
                <a:gd name="T43" fmla="*/ 45906 h 501"/>
                <a:gd name="T44" fmla="*/ 913 w 1025"/>
                <a:gd name="T45" fmla="*/ 48190 h 501"/>
                <a:gd name="T46" fmla="*/ 1002 w 1025"/>
                <a:gd name="T47" fmla="*/ 49932 h 501"/>
                <a:gd name="T48" fmla="*/ 3522 w 1025"/>
                <a:gd name="T49" fmla="*/ 49932 h 501"/>
                <a:gd name="T50" fmla="*/ 6072 w 1025"/>
                <a:gd name="T51" fmla="*/ 49216 h 501"/>
                <a:gd name="T52" fmla="*/ 7543 w 1025"/>
                <a:gd name="T53" fmla="*/ 55001 h 501"/>
                <a:gd name="T54" fmla="*/ 7491 w 1025"/>
                <a:gd name="T55" fmla="*/ 66397 h 501"/>
                <a:gd name="T56" fmla="*/ 9023 w 1025"/>
                <a:gd name="T57" fmla="*/ 61286 h 501"/>
                <a:gd name="T58" fmla="*/ 10621 w 1025"/>
                <a:gd name="T59" fmla="*/ 54025 h 501"/>
                <a:gd name="T60" fmla="*/ 11240 w 1025"/>
                <a:gd name="T61" fmla="*/ 57203 h 501"/>
                <a:gd name="T62" fmla="*/ 10918 w 1025"/>
                <a:gd name="T63" fmla="*/ 60355 h 501"/>
                <a:gd name="T64" fmla="*/ 11860 w 1025"/>
                <a:gd name="T65" fmla="*/ 58872 h 501"/>
                <a:gd name="T66" fmla="*/ 11215 w 1025"/>
                <a:gd name="T67" fmla="*/ 54574 h 501"/>
                <a:gd name="T68" fmla="*/ 11560 w 1025"/>
                <a:gd name="T69" fmla="*/ 50419 h 501"/>
                <a:gd name="T70" fmla="*/ 10492 w 1025"/>
                <a:gd name="T71" fmla="*/ 52095 h 501"/>
                <a:gd name="T72" fmla="*/ 12694 w 1025"/>
                <a:gd name="T73" fmla="*/ 45107 h 501"/>
                <a:gd name="T74" fmla="*/ 13338 w 1025"/>
                <a:gd name="T75" fmla="*/ 39664 h 501"/>
                <a:gd name="T76" fmla="*/ 12679 w 1025"/>
                <a:gd name="T77" fmla="*/ 39664 h 501"/>
                <a:gd name="T78" fmla="*/ 12796 w 1025"/>
                <a:gd name="T79" fmla="*/ 36449 h 501"/>
                <a:gd name="T80" fmla="*/ 12713 w 1025"/>
                <a:gd name="T81" fmla="*/ 34996 h 501"/>
                <a:gd name="T82" fmla="*/ 12539 w 1025"/>
                <a:gd name="T83" fmla="*/ 32051 h 501"/>
                <a:gd name="T84" fmla="*/ 12539 w 1025"/>
                <a:gd name="T85" fmla="*/ 29266 h 501"/>
                <a:gd name="T86" fmla="*/ 12512 w 1025"/>
                <a:gd name="T87" fmla="*/ 25101 h 501"/>
                <a:gd name="T88" fmla="*/ 12234 w 1025"/>
                <a:gd name="T89" fmla="*/ 26988 h 501"/>
                <a:gd name="T90" fmla="*/ 11648 w 1025"/>
                <a:gd name="T91" fmla="*/ 29453 h 501"/>
                <a:gd name="T92" fmla="*/ 11577 w 1025"/>
                <a:gd name="T93" fmla="*/ 25969 h 501"/>
                <a:gd name="T94" fmla="*/ 11456 w 1025"/>
                <a:gd name="T95" fmla="*/ 21497 h 501"/>
                <a:gd name="T96" fmla="*/ 10502 w 1025"/>
                <a:gd name="T97" fmla="*/ 21909 h 501"/>
                <a:gd name="T98" fmla="*/ 10030 w 1025"/>
                <a:gd name="T99" fmla="*/ 34016 h 501"/>
                <a:gd name="T100" fmla="*/ 9137 w 1025"/>
                <a:gd name="T101" fmla="*/ 43844 h 501"/>
                <a:gd name="T102" fmla="*/ 8845 w 1025"/>
                <a:gd name="T103" fmla="*/ 38003 h 501"/>
                <a:gd name="T104" fmla="*/ 7756 w 1025"/>
                <a:gd name="T105" fmla="*/ 31077 h 501"/>
                <a:gd name="T106" fmla="*/ 7399 w 1025"/>
                <a:gd name="T107" fmla="*/ 26988 h 501"/>
                <a:gd name="T108" fmla="*/ 8393 w 1025"/>
                <a:gd name="T109" fmla="*/ 18870 h 501"/>
                <a:gd name="T110" fmla="*/ 8892 w 1025"/>
                <a:gd name="T111" fmla="*/ 16542 h 501"/>
                <a:gd name="T112" fmla="*/ 9364 w 1025"/>
                <a:gd name="T113" fmla="*/ 13084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25"/>
                <a:gd name="T172" fmla="*/ 0 h 501"/>
                <a:gd name="T173" fmla="*/ 1025 w 1025"/>
                <a:gd name="T174" fmla="*/ 501 h 5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round/>
              <a:headEnd/>
              <a:tailEnd/>
            </a:ln>
          </p:spPr>
          <p:txBody>
            <a:bodyPr/>
            <a:lstStyle/>
            <a:p>
              <a:endParaRPr lang="en-US"/>
            </a:p>
          </p:txBody>
        </p:sp>
        <p:sp>
          <p:nvSpPr>
            <p:cNvPr id="38300" name="Freeform 410"/>
            <p:cNvSpPr>
              <a:spLocks/>
            </p:cNvSpPr>
            <p:nvPr/>
          </p:nvSpPr>
          <p:spPr bwMode="auto">
            <a:xfrm>
              <a:off x="1396" y="1076"/>
              <a:ext cx="313" cy="226"/>
            </a:xfrm>
            <a:custGeom>
              <a:avLst/>
              <a:gdLst>
                <a:gd name="T0" fmla="*/ 2658 w 280"/>
                <a:gd name="T1" fmla="*/ 6131 h 182"/>
                <a:gd name="T2" fmla="*/ 2526 w 280"/>
                <a:gd name="T3" fmla="*/ 4771 h 182"/>
                <a:gd name="T4" fmla="*/ 2382 w 280"/>
                <a:gd name="T5" fmla="*/ 4771 h 182"/>
                <a:gd name="T6" fmla="*/ 2131 w 280"/>
                <a:gd name="T7" fmla="*/ 5383 h 182"/>
                <a:gd name="T8" fmla="*/ 2188 w 280"/>
                <a:gd name="T9" fmla="*/ 3796 h 182"/>
                <a:gd name="T10" fmla="*/ 2271 w 280"/>
                <a:gd name="T11" fmla="*/ 3440 h 182"/>
                <a:gd name="T12" fmla="*/ 1741 w 280"/>
                <a:gd name="T13" fmla="*/ 3440 h 182"/>
                <a:gd name="T14" fmla="*/ 1658 w 280"/>
                <a:gd name="T15" fmla="*/ 3796 h 182"/>
                <a:gd name="T16" fmla="*/ 1572 w 280"/>
                <a:gd name="T17" fmla="*/ 3440 h 182"/>
                <a:gd name="T18" fmla="*/ 1410 w 280"/>
                <a:gd name="T19" fmla="*/ 3440 h 182"/>
                <a:gd name="T20" fmla="*/ 1205 w 280"/>
                <a:gd name="T21" fmla="*/ 1036 h 182"/>
                <a:gd name="T22" fmla="*/ 964 w 280"/>
                <a:gd name="T23" fmla="*/ 1597 h 182"/>
                <a:gd name="T24" fmla="*/ 897 w 280"/>
                <a:gd name="T25" fmla="*/ 3057 h 182"/>
                <a:gd name="T26" fmla="*/ 802 w 280"/>
                <a:gd name="T27" fmla="*/ 5047 h 182"/>
                <a:gd name="T28" fmla="*/ 576 w 280"/>
                <a:gd name="T29" fmla="*/ 3796 h 182"/>
                <a:gd name="T30" fmla="*/ 316 w 280"/>
                <a:gd name="T31" fmla="*/ 1983 h 182"/>
                <a:gd name="T32" fmla="*/ 70 w 280"/>
                <a:gd name="T33" fmla="*/ 7133 h 182"/>
                <a:gd name="T34" fmla="*/ 401 w 280"/>
                <a:gd name="T35" fmla="*/ 7801 h 182"/>
                <a:gd name="T36" fmla="*/ 978 w 280"/>
                <a:gd name="T37" fmla="*/ 7801 h 182"/>
                <a:gd name="T38" fmla="*/ 1477 w 280"/>
                <a:gd name="T39" fmla="*/ 7133 h 182"/>
                <a:gd name="T40" fmla="*/ 1643 w 280"/>
                <a:gd name="T41" fmla="*/ 8857 h 182"/>
                <a:gd name="T42" fmla="*/ 1572 w 280"/>
                <a:gd name="T43" fmla="*/ 10855 h 182"/>
                <a:gd name="T44" fmla="*/ 1970 w 280"/>
                <a:gd name="T45" fmla="*/ 10855 h 182"/>
                <a:gd name="T46" fmla="*/ 1881 w 280"/>
                <a:gd name="T47" fmla="*/ 15459 h 182"/>
                <a:gd name="T48" fmla="*/ 2271 w 280"/>
                <a:gd name="T49" fmla="*/ 16412 h 182"/>
                <a:gd name="T50" fmla="*/ 1757 w 280"/>
                <a:gd name="T51" fmla="*/ 15665 h 182"/>
                <a:gd name="T52" fmla="*/ 1258 w 280"/>
                <a:gd name="T53" fmla="*/ 19196 h 182"/>
                <a:gd name="T54" fmla="*/ 802 w 280"/>
                <a:gd name="T55" fmla="*/ 20325 h 182"/>
                <a:gd name="T56" fmla="*/ 1321 w 280"/>
                <a:gd name="T57" fmla="*/ 20325 h 182"/>
                <a:gd name="T58" fmla="*/ 1506 w 280"/>
                <a:gd name="T59" fmla="*/ 20325 h 182"/>
                <a:gd name="T60" fmla="*/ 1643 w 280"/>
                <a:gd name="T61" fmla="*/ 22290 h 182"/>
                <a:gd name="T62" fmla="*/ 1906 w 280"/>
                <a:gd name="T63" fmla="*/ 24721 h 182"/>
                <a:gd name="T64" fmla="*/ 2271 w 280"/>
                <a:gd name="T65" fmla="*/ 23672 h 182"/>
                <a:gd name="T66" fmla="*/ 2431 w 280"/>
                <a:gd name="T67" fmla="*/ 23672 h 182"/>
                <a:gd name="T68" fmla="*/ 2658 w 280"/>
                <a:gd name="T69" fmla="*/ 24721 h 182"/>
                <a:gd name="T70" fmla="*/ 2786 w 280"/>
                <a:gd name="T71" fmla="*/ 22706 h 182"/>
                <a:gd name="T72" fmla="*/ 2754 w 280"/>
                <a:gd name="T73" fmla="*/ 20997 h 182"/>
                <a:gd name="T74" fmla="*/ 2665 w 280"/>
                <a:gd name="T75" fmla="*/ 19908 h 182"/>
                <a:gd name="T76" fmla="*/ 2579 w 280"/>
                <a:gd name="T77" fmla="*/ 18835 h 182"/>
                <a:gd name="T78" fmla="*/ 2526 w 280"/>
                <a:gd name="T79" fmla="*/ 17489 h 182"/>
                <a:gd name="T80" fmla="*/ 2658 w 280"/>
                <a:gd name="T81" fmla="*/ 16738 h 182"/>
                <a:gd name="T82" fmla="*/ 2786 w 280"/>
                <a:gd name="T83" fmla="*/ 15665 h 182"/>
                <a:gd name="T84" fmla="*/ 3146 w 280"/>
                <a:gd name="T85" fmla="*/ 16117 h 182"/>
                <a:gd name="T86" fmla="*/ 2891 w 280"/>
                <a:gd name="T87" fmla="*/ 18102 h 182"/>
                <a:gd name="T88" fmla="*/ 3056 w 280"/>
                <a:gd name="T89" fmla="*/ 18835 h 182"/>
                <a:gd name="T90" fmla="*/ 3288 w 280"/>
                <a:gd name="T91" fmla="*/ 17950 h 182"/>
                <a:gd name="T92" fmla="*/ 3439 w 280"/>
                <a:gd name="T93" fmla="*/ 16738 h 182"/>
                <a:gd name="T94" fmla="*/ 3546 w 280"/>
                <a:gd name="T95" fmla="*/ 15665 h 182"/>
                <a:gd name="T96" fmla="*/ 3471 w 280"/>
                <a:gd name="T97" fmla="*/ 15459 h 182"/>
                <a:gd name="T98" fmla="*/ 3288 w 280"/>
                <a:gd name="T99" fmla="*/ 15105 h 182"/>
                <a:gd name="T100" fmla="*/ 3288 w 280"/>
                <a:gd name="T101" fmla="*/ 14084 h 182"/>
                <a:gd name="T102" fmla="*/ 3288 w 280"/>
                <a:gd name="T103" fmla="*/ 13657 h 182"/>
                <a:gd name="T104" fmla="*/ 3172 w 280"/>
                <a:gd name="T105" fmla="*/ 12449 h 182"/>
                <a:gd name="T106" fmla="*/ 3076 w 280"/>
                <a:gd name="T107" fmla="*/ 12449 h 182"/>
                <a:gd name="T108" fmla="*/ 2891 w 280"/>
                <a:gd name="T109" fmla="*/ 11999 h 182"/>
                <a:gd name="T110" fmla="*/ 2830 w 280"/>
                <a:gd name="T111" fmla="*/ 10855 h 182"/>
                <a:gd name="T112" fmla="*/ 2918 w 280"/>
                <a:gd name="T113" fmla="*/ 10307 h 182"/>
                <a:gd name="T114" fmla="*/ 2891 w 280"/>
                <a:gd name="T115" fmla="*/ 9663 h 182"/>
                <a:gd name="T116" fmla="*/ 2665 w 280"/>
                <a:gd name="T117" fmla="*/ 8857 h 182"/>
                <a:gd name="T118" fmla="*/ 2658 w 280"/>
                <a:gd name="T119" fmla="*/ 8857 h 182"/>
                <a:gd name="T120" fmla="*/ 2830 w 280"/>
                <a:gd name="T121" fmla="*/ 6778 h 182"/>
                <a:gd name="T122" fmla="*/ 2485 w 280"/>
                <a:gd name="T123" fmla="*/ 7801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0"/>
                <a:gd name="T187" fmla="*/ 0 h 182"/>
                <a:gd name="T188" fmla="*/ 280 w 280"/>
                <a:gd name="T189" fmla="*/ 182 h 1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round/>
              <a:headEnd/>
              <a:tailEnd/>
            </a:ln>
          </p:spPr>
          <p:txBody>
            <a:bodyPr/>
            <a:lstStyle/>
            <a:p>
              <a:endParaRPr lang="en-US"/>
            </a:p>
          </p:txBody>
        </p:sp>
        <p:sp>
          <p:nvSpPr>
            <p:cNvPr id="38301" name="Freeform 411"/>
            <p:cNvSpPr>
              <a:spLocks/>
            </p:cNvSpPr>
            <p:nvPr/>
          </p:nvSpPr>
          <p:spPr bwMode="auto">
            <a:xfrm>
              <a:off x="1489" y="935"/>
              <a:ext cx="382" cy="97"/>
            </a:xfrm>
            <a:custGeom>
              <a:avLst/>
              <a:gdLst>
                <a:gd name="T0" fmla="*/ 1148 w 341"/>
                <a:gd name="T1" fmla="*/ 8534 h 78"/>
                <a:gd name="T2" fmla="*/ 833 w 341"/>
                <a:gd name="T3" fmla="*/ 9582 h 78"/>
                <a:gd name="T4" fmla="*/ 693 w 341"/>
                <a:gd name="T5" fmla="*/ 8534 h 78"/>
                <a:gd name="T6" fmla="*/ 833 w 341"/>
                <a:gd name="T7" fmla="*/ 8316 h 78"/>
                <a:gd name="T8" fmla="*/ 553 w 341"/>
                <a:gd name="T9" fmla="*/ 7484 h 78"/>
                <a:gd name="T10" fmla="*/ 1273 w 341"/>
                <a:gd name="T11" fmla="*/ 6804 h 78"/>
                <a:gd name="T12" fmla="*/ 933 w 341"/>
                <a:gd name="T13" fmla="*/ 4705 h 78"/>
                <a:gd name="T14" fmla="*/ 1385 w 341"/>
                <a:gd name="T15" fmla="*/ 4705 h 78"/>
                <a:gd name="T16" fmla="*/ 1595 w 341"/>
                <a:gd name="T17" fmla="*/ 4935 h 78"/>
                <a:gd name="T18" fmla="*/ 1452 w 341"/>
                <a:gd name="T19" fmla="*/ 4324 h 78"/>
                <a:gd name="T20" fmla="*/ 2132 w 341"/>
                <a:gd name="T21" fmla="*/ 3129 h 78"/>
                <a:gd name="T22" fmla="*/ 2449 w 341"/>
                <a:gd name="T23" fmla="*/ 2516 h 78"/>
                <a:gd name="T24" fmla="*/ 1787 w 341"/>
                <a:gd name="T25" fmla="*/ 3129 h 78"/>
                <a:gd name="T26" fmla="*/ 1025 w 341"/>
                <a:gd name="T27" fmla="*/ 3568 h 78"/>
                <a:gd name="T28" fmla="*/ 1647 w 341"/>
                <a:gd name="T29" fmla="*/ 2869 h 78"/>
                <a:gd name="T30" fmla="*/ 933 w 341"/>
                <a:gd name="T31" fmla="*/ 3891 h 78"/>
                <a:gd name="T32" fmla="*/ 706 w 341"/>
                <a:gd name="T33" fmla="*/ 3129 h 78"/>
                <a:gd name="T34" fmla="*/ 1385 w 341"/>
                <a:gd name="T35" fmla="*/ 2869 h 78"/>
                <a:gd name="T36" fmla="*/ 693 w 341"/>
                <a:gd name="T37" fmla="*/ 2869 h 78"/>
                <a:gd name="T38" fmla="*/ 1136 w 341"/>
                <a:gd name="T39" fmla="*/ 2023 h 78"/>
                <a:gd name="T40" fmla="*/ 576 w 341"/>
                <a:gd name="T41" fmla="*/ 2023 h 78"/>
                <a:gd name="T42" fmla="*/ 1322 w 341"/>
                <a:gd name="T43" fmla="*/ 1052 h 78"/>
                <a:gd name="T44" fmla="*/ 2233 w 341"/>
                <a:gd name="T45" fmla="*/ 1855 h 78"/>
                <a:gd name="T46" fmla="*/ 2132 w 341"/>
                <a:gd name="T47" fmla="*/ 2 h 78"/>
                <a:gd name="T48" fmla="*/ 2821 w 341"/>
                <a:gd name="T49" fmla="*/ 2 h 78"/>
                <a:gd name="T50" fmla="*/ 2642 w 341"/>
                <a:gd name="T51" fmla="*/ 0 h 78"/>
                <a:gd name="T52" fmla="*/ 3646 w 341"/>
                <a:gd name="T53" fmla="*/ 2 h 78"/>
                <a:gd name="T54" fmla="*/ 4647 w 341"/>
                <a:gd name="T55" fmla="*/ 1052 h 78"/>
                <a:gd name="T56" fmla="*/ 4001 w 341"/>
                <a:gd name="T57" fmla="*/ 2023 h 78"/>
                <a:gd name="T58" fmla="*/ 3321 w 341"/>
                <a:gd name="T59" fmla="*/ 2869 h 78"/>
                <a:gd name="T60" fmla="*/ 4108 w 341"/>
                <a:gd name="T61" fmla="*/ 2023 h 78"/>
                <a:gd name="T62" fmla="*/ 3390 w 341"/>
                <a:gd name="T63" fmla="*/ 3891 h 78"/>
                <a:gd name="T64" fmla="*/ 2642 w 341"/>
                <a:gd name="T65" fmla="*/ 5471 h 78"/>
                <a:gd name="T66" fmla="*/ 2004 w 341"/>
                <a:gd name="T67" fmla="*/ 6018 h 78"/>
                <a:gd name="T68" fmla="*/ 2388 w 341"/>
                <a:gd name="T69" fmla="*/ 6804 h 78"/>
                <a:gd name="T70" fmla="*/ 1828 w 341"/>
                <a:gd name="T71" fmla="*/ 7041 h 78"/>
                <a:gd name="T72" fmla="*/ 2288 w 341"/>
                <a:gd name="T73" fmla="*/ 7484 h 78"/>
                <a:gd name="T74" fmla="*/ 1681 w 341"/>
                <a:gd name="T75" fmla="*/ 8534 h 78"/>
                <a:gd name="T76" fmla="*/ 1647 w 341"/>
                <a:gd name="T77" fmla="*/ 9928 h 78"/>
                <a:gd name="T78" fmla="*/ 1148 w 341"/>
                <a:gd name="T79" fmla="*/ 9928 h 78"/>
                <a:gd name="T80" fmla="*/ 1552 w 341"/>
                <a:gd name="T81" fmla="*/ 11554 h 78"/>
                <a:gd name="T82" fmla="*/ 1053 w 341"/>
                <a:gd name="T83" fmla="*/ 11803 h 78"/>
                <a:gd name="T84" fmla="*/ 514 w 341"/>
                <a:gd name="T85" fmla="*/ 11803 h 78"/>
                <a:gd name="T86" fmla="*/ 0 w 341"/>
                <a:gd name="T87" fmla="*/ 11554 h 78"/>
                <a:gd name="T88" fmla="*/ 352 w 341"/>
                <a:gd name="T89" fmla="*/ 10350 h 78"/>
                <a:gd name="T90" fmla="*/ 300 w 341"/>
                <a:gd name="T91" fmla="*/ 9307 h 78"/>
                <a:gd name="T92" fmla="*/ 833 w 341"/>
                <a:gd name="T93" fmla="*/ 9928 h 78"/>
                <a:gd name="T94" fmla="*/ 1148 w 341"/>
                <a:gd name="T95" fmla="*/ 8534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1"/>
                <a:gd name="T145" fmla="*/ 0 h 78"/>
                <a:gd name="T146" fmla="*/ 341 w 341"/>
                <a:gd name="T147" fmla="*/ 78 h 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round/>
              <a:headEnd/>
              <a:tailEnd/>
            </a:ln>
          </p:spPr>
          <p:txBody>
            <a:bodyPr/>
            <a:lstStyle/>
            <a:p>
              <a:endParaRPr lang="en-US"/>
            </a:p>
          </p:txBody>
        </p:sp>
        <p:sp>
          <p:nvSpPr>
            <p:cNvPr id="38302" name="Freeform 412"/>
            <p:cNvSpPr>
              <a:spLocks/>
            </p:cNvSpPr>
            <p:nvPr/>
          </p:nvSpPr>
          <p:spPr bwMode="auto">
            <a:xfrm>
              <a:off x="1027" y="1085"/>
              <a:ext cx="212" cy="88"/>
            </a:xfrm>
            <a:custGeom>
              <a:avLst/>
              <a:gdLst>
                <a:gd name="T0" fmla="*/ 1534 w 190"/>
                <a:gd name="T1" fmla="*/ 8858 h 71"/>
                <a:gd name="T2" fmla="*/ 1476 w 190"/>
                <a:gd name="T3" fmla="*/ 8182 h 71"/>
                <a:gd name="T4" fmla="*/ 1406 w 190"/>
                <a:gd name="T5" fmla="*/ 8182 h 71"/>
                <a:gd name="T6" fmla="*/ 1155 w 190"/>
                <a:gd name="T7" fmla="*/ 8858 h 71"/>
                <a:gd name="T8" fmla="*/ 765 w 190"/>
                <a:gd name="T9" fmla="*/ 9433 h 71"/>
                <a:gd name="T10" fmla="*/ 356 w 190"/>
                <a:gd name="T11" fmla="*/ 9886 h 71"/>
                <a:gd name="T12" fmla="*/ 356 w 190"/>
                <a:gd name="T13" fmla="*/ 8858 h 71"/>
                <a:gd name="T14" fmla="*/ 0 w 190"/>
                <a:gd name="T15" fmla="*/ 7562 h 71"/>
                <a:gd name="T16" fmla="*/ 86 w 190"/>
                <a:gd name="T17" fmla="*/ 6475 h 71"/>
                <a:gd name="T18" fmla="*/ 509 w 190"/>
                <a:gd name="T19" fmla="*/ 6347 h 71"/>
                <a:gd name="T20" fmla="*/ 928 w 190"/>
                <a:gd name="T21" fmla="*/ 5766 h 71"/>
                <a:gd name="T22" fmla="*/ 545 w 190"/>
                <a:gd name="T23" fmla="*/ 5621 h 71"/>
                <a:gd name="T24" fmla="*/ 119 w 190"/>
                <a:gd name="T25" fmla="*/ 5224 h 71"/>
                <a:gd name="T26" fmla="*/ 86 w 190"/>
                <a:gd name="T27" fmla="*/ 4820 h 71"/>
                <a:gd name="T28" fmla="*/ 615 w 190"/>
                <a:gd name="T29" fmla="*/ 3659 h 71"/>
                <a:gd name="T30" fmla="*/ 205 w 190"/>
                <a:gd name="T31" fmla="*/ 3889 h 71"/>
                <a:gd name="T32" fmla="*/ 319 w 190"/>
                <a:gd name="T33" fmla="*/ 3334 h 71"/>
                <a:gd name="T34" fmla="*/ 119 w 190"/>
                <a:gd name="T35" fmla="*/ 3334 h 71"/>
                <a:gd name="T36" fmla="*/ 409 w 190"/>
                <a:gd name="T37" fmla="*/ 2214 h 71"/>
                <a:gd name="T38" fmla="*/ 394 w 190"/>
                <a:gd name="T39" fmla="*/ 1775 h 71"/>
                <a:gd name="T40" fmla="*/ 765 w 190"/>
                <a:gd name="T41" fmla="*/ 1009 h 71"/>
                <a:gd name="T42" fmla="*/ 1096 w 190"/>
                <a:gd name="T43" fmla="*/ 0 h 71"/>
                <a:gd name="T44" fmla="*/ 1155 w 190"/>
                <a:gd name="T45" fmla="*/ 530 h 71"/>
                <a:gd name="T46" fmla="*/ 947 w 190"/>
                <a:gd name="T47" fmla="*/ 1775 h 71"/>
                <a:gd name="T48" fmla="*/ 1096 w 190"/>
                <a:gd name="T49" fmla="*/ 1251 h 71"/>
                <a:gd name="T50" fmla="*/ 1245 w 190"/>
                <a:gd name="T51" fmla="*/ 530 h 71"/>
                <a:gd name="T52" fmla="*/ 1388 w 190"/>
                <a:gd name="T53" fmla="*/ 1775 h 71"/>
                <a:gd name="T54" fmla="*/ 1289 w 190"/>
                <a:gd name="T55" fmla="*/ 2214 h 71"/>
                <a:gd name="T56" fmla="*/ 1365 w 190"/>
                <a:gd name="T57" fmla="*/ 1922 h 71"/>
                <a:gd name="T58" fmla="*/ 1534 w 190"/>
                <a:gd name="T59" fmla="*/ 1775 h 71"/>
                <a:gd name="T60" fmla="*/ 1565 w 190"/>
                <a:gd name="T61" fmla="*/ 1251 h 71"/>
                <a:gd name="T62" fmla="*/ 1603 w 190"/>
                <a:gd name="T63" fmla="*/ 530 h 71"/>
                <a:gd name="T64" fmla="*/ 1731 w 190"/>
                <a:gd name="T65" fmla="*/ 1775 h 71"/>
                <a:gd name="T66" fmla="*/ 1647 w 190"/>
                <a:gd name="T67" fmla="*/ 3334 h 71"/>
                <a:gd name="T68" fmla="*/ 1802 w 190"/>
                <a:gd name="T69" fmla="*/ 2727 h 71"/>
                <a:gd name="T70" fmla="*/ 1931 w 190"/>
                <a:gd name="T71" fmla="*/ 2 h 71"/>
                <a:gd name="T72" fmla="*/ 2174 w 190"/>
                <a:gd name="T73" fmla="*/ 2 h 71"/>
                <a:gd name="T74" fmla="*/ 2225 w 190"/>
                <a:gd name="T75" fmla="*/ 1775 h 71"/>
                <a:gd name="T76" fmla="*/ 2056 w 190"/>
                <a:gd name="T77" fmla="*/ 4189 h 71"/>
                <a:gd name="T78" fmla="*/ 2088 w 190"/>
                <a:gd name="T79" fmla="*/ 5621 h 71"/>
                <a:gd name="T80" fmla="*/ 2131 w 190"/>
                <a:gd name="T81" fmla="*/ 5621 h 71"/>
                <a:gd name="T82" fmla="*/ 2361 w 190"/>
                <a:gd name="T83" fmla="*/ 6475 h 71"/>
                <a:gd name="T84" fmla="*/ 2330 w 190"/>
                <a:gd name="T85" fmla="*/ 6910 h 71"/>
                <a:gd name="T86" fmla="*/ 2229 w 190"/>
                <a:gd name="T87" fmla="*/ 7562 h 71"/>
                <a:gd name="T88" fmla="*/ 2229 w 190"/>
                <a:gd name="T89" fmla="*/ 6910 h 71"/>
                <a:gd name="T90" fmla="*/ 2152 w 190"/>
                <a:gd name="T91" fmla="*/ 7147 h 71"/>
                <a:gd name="T92" fmla="*/ 2088 w 190"/>
                <a:gd name="T93" fmla="*/ 7147 h 71"/>
                <a:gd name="T94" fmla="*/ 1966 w 190"/>
                <a:gd name="T95" fmla="*/ 7562 h 71"/>
                <a:gd name="T96" fmla="*/ 1931 w 190"/>
                <a:gd name="T97" fmla="*/ 7562 h 71"/>
                <a:gd name="T98" fmla="*/ 1896 w 190"/>
                <a:gd name="T99" fmla="*/ 8858 h 71"/>
                <a:gd name="T100" fmla="*/ 2088 w 190"/>
                <a:gd name="T101" fmla="*/ 7867 h 71"/>
                <a:gd name="T102" fmla="*/ 2088 w 190"/>
                <a:gd name="T103" fmla="*/ 8182 h 71"/>
                <a:gd name="T104" fmla="*/ 1966 w 190"/>
                <a:gd name="T105" fmla="*/ 8858 h 71"/>
                <a:gd name="T106" fmla="*/ 1534 w 190"/>
                <a:gd name="T107" fmla="*/ 8858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0"/>
                <a:gd name="T163" fmla="*/ 0 h 71"/>
                <a:gd name="T164" fmla="*/ 190 w 190"/>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round/>
              <a:headEnd/>
              <a:tailEnd/>
            </a:ln>
          </p:spPr>
          <p:txBody>
            <a:bodyPr/>
            <a:lstStyle/>
            <a:p>
              <a:endParaRPr lang="en-US"/>
            </a:p>
          </p:txBody>
        </p:sp>
        <p:sp>
          <p:nvSpPr>
            <p:cNvPr id="38303" name="Freeform 413"/>
            <p:cNvSpPr>
              <a:spLocks/>
            </p:cNvSpPr>
            <p:nvPr/>
          </p:nvSpPr>
          <p:spPr bwMode="auto">
            <a:xfrm>
              <a:off x="967" y="1064"/>
              <a:ext cx="152" cy="62"/>
            </a:xfrm>
            <a:custGeom>
              <a:avLst/>
              <a:gdLst>
                <a:gd name="T0" fmla="*/ 662 w 137"/>
                <a:gd name="T1" fmla="*/ 4652 h 50"/>
                <a:gd name="T2" fmla="*/ 435 w 137"/>
                <a:gd name="T3" fmla="*/ 6405 h 50"/>
                <a:gd name="T4" fmla="*/ 92 w 137"/>
                <a:gd name="T5" fmla="*/ 7013 h 50"/>
                <a:gd name="T6" fmla="*/ 61 w 137"/>
                <a:gd name="T7" fmla="*/ 5656 h 50"/>
                <a:gd name="T8" fmla="*/ 0 w 137"/>
                <a:gd name="T9" fmla="*/ 5165 h 50"/>
                <a:gd name="T10" fmla="*/ 210 w 137"/>
                <a:gd name="T11" fmla="*/ 3678 h 50"/>
                <a:gd name="T12" fmla="*/ 287 w 137"/>
                <a:gd name="T13" fmla="*/ 2966 h 50"/>
                <a:gd name="T14" fmla="*/ 538 w 137"/>
                <a:gd name="T15" fmla="*/ 1440 h 50"/>
                <a:gd name="T16" fmla="*/ 538 w 137"/>
                <a:gd name="T17" fmla="*/ 428 h 50"/>
                <a:gd name="T18" fmla="*/ 1002 w 137"/>
                <a:gd name="T19" fmla="*/ 0 h 50"/>
                <a:gd name="T20" fmla="*/ 1112 w 137"/>
                <a:gd name="T21" fmla="*/ 658 h 50"/>
                <a:gd name="T22" fmla="*/ 1136 w 137"/>
                <a:gd name="T23" fmla="*/ 1012 h 50"/>
                <a:gd name="T24" fmla="*/ 1398 w 137"/>
                <a:gd name="T25" fmla="*/ 658 h 50"/>
                <a:gd name="T26" fmla="*/ 1498 w 137"/>
                <a:gd name="T27" fmla="*/ 1929 h 50"/>
                <a:gd name="T28" fmla="*/ 1168 w 137"/>
                <a:gd name="T29" fmla="*/ 3406 h 50"/>
                <a:gd name="T30" fmla="*/ 819 w 137"/>
                <a:gd name="T31" fmla="*/ 4256 h 50"/>
                <a:gd name="T32" fmla="*/ 662 w 137"/>
                <a:gd name="T33" fmla="*/ 4652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7"/>
                <a:gd name="T52" fmla="*/ 0 h 50"/>
                <a:gd name="T53" fmla="*/ 137 w 137"/>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round/>
              <a:headEnd/>
              <a:tailEnd/>
            </a:ln>
          </p:spPr>
          <p:txBody>
            <a:bodyPr/>
            <a:lstStyle/>
            <a:p>
              <a:endParaRPr lang="en-US"/>
            </a:p>
          </p:txBody>
        </p:sp>
        <p:sp>
          <p:nvSpPr>
            <p:cNvPr id="38304" name="Freeform 414"/>
            <p:cNvSpPr>
              <a:spLocks/>
            </p:cNvSpPr>
            <p:nvPr/>
          </p:nvSpPr>
          <p:spPr bwMode="auto">
            <a:xfrm>
              <a:off x="1596" y="1514"/>
              <a:ext cx="102" cy="106"/>
            </a:xfrm>
            <a:custGeom>
              <a:avLst/>
              <a:gdLst>
                <a:gd name="T0" fmla="*/ 512 w 92"/>
                <a:gd name="T1" fmla="*/ 11012 h 85"/>
                <a:gd name="T2" fmla="*/ 512 w 92"/>
                <a:gd name="T3" fmla="*/ 10363 h 85"/>
                <a:gd name="T4" fmla="*/ 226 w 92"/>
                <a:gd name="T5" fmla="*/ 11012 h 85"/>
                <a:gd name="T6" fmla="*/ 0 w 92"/>
                <a:gd name="T7" fmla="*/ 10516 h 85"/>
                <a:gd name="T8" fmla="*/ 61 w 92"/>
                <a:gd name="T9" fmla="*/ 9453 h 85"/>
                <a:gd name="T10" fmla="*/ 171 w 92"/>
                <a:gd name="T11" fmla="*/ 8353 h 85"/>
                <a:gd name="T12" fmla="*/ 61 w 92"/>
                <a:gd name="T13" fmla="*/ 8353 h 85"/>
                <a:gd name="T14" fmla="*/ 92 w 92"/>
                <a:gd name="T15" fmla="*/ 7996 h 85"/>
                <a:gd name="T16" fmla="*/ 226 w 92"/>
                <a:gd name="T17" fmla="*/ 6942 h 85"/>
                <a:gd name="T18" fmla="*/ 259 w 92"/>
                <a:gd name="T19" fmla="*/ 6942 h 85"/>
                <a:gd name="T20" fmla="*/ 278 w 92"/>
                <a:gd name="T21" fmla="*/ 6078 h 85"/>
                <a:gd name="T22" fmla="*/ 259 w 92"/>
                <a:gd name="T23" fmla="*/ 6078 h 85"/>
                <a:gd name="T24" fmla="*/ 306 w 92"/>
                <a:gd name="T25" fmla="*/ 5776 h 85"/>
                <a:gd name="T26" fmla="*/ 481 w 92"/>
                <a:gd name="T27" fmla="*/ 2126 h 85"/>
                <a:gd name="T28" fmla="*/ 634 w 92"/>
                <a:gd name="T29" fmla="*/ 453 h 85"/>
                <a:gd name="T30" fmla="*/ 705 w 92"/>
                <a:gd name="T31" fmla="*/ 0 h 85"/>
                <a:gd name="T32" fmla="*/ 782 w 92"/>
                <a:gd name="T33" fmla="*/ 0 h 85"/>
                <a:gd name="T34" fmla="*/ 698 w 92"/>
                <a:gd name="T35" fmla="*/ 705 h 85"/>
                <a:gd name="T36" fmla="*/ 698 w 92"/>
                <a:gd name="T37" fmla="*/ 1096 h 85"/>
                <a:gd name="T38" fmla="*/ 634 w 92"/>
                <a:gd name="T39" fmla="*/ 2126 h 85"/>
                <a:gd name="T40" fmla="*/ 462 w 92"/>
                <a:gd name="T41" fmla="*/ 5776 h 85"/>
                <a:gd name="T42" fmla="*/ 603 w 92"/>
                <a:gd name="T43" fmla="*/ 3781 h 85"/>
                <a:gd name="T44" fmla="*/ 568 w 92"/>
                <a:gd name="T45" fmla="*/ 4123 h 85"/>
                <a:gd name="T46" fmla="*/ 698 w 92"/>
                <a:gd name="T47" fmla="*/ 4123 h 85"/>
                <a:gd name="T48" fmla="*/ 584 w 92"/>
                <a:gd name="T49" fmla="*/ 4996 h 85"/>
                <a:gd name="T50" fmla="*/ 584 w 92"/>
                <a:gd name="T51" fmla="*/ 5776 h 85"/>
                <a:gd name="T52" fmla="*/ 698 w 92"/>
                <a:gd name="T53" fmla="*/ 6078 h 85"/>
                <a:gd name="T54" fmla="*/ 655 w 92"/>
                <a:gd name="T55" fmla="*/ 6412 h 85"/>
                <a:gd name="T56" fmla="*/ 813 w 92"/>
                <a:gd name="T57" fmla="*/ 5776 h 85"/>
                <a:gd name="T58" fmla="*/ 782 w 92"/>
                <a:gd name="T59" fmla="*/ 6078 h 85"/>
                <a:gd name="T60" fmla="*/ 934 w 92"/>
                <a:gd name="T61" fmla="*/ 6078 h 85"/>
                <a:gd name="T62" fmla="*/ 823 w 92"/>
                <a:gd name="T63" fmla="*/ 7580 h 85"/>
                <a:gd name="T64" fmla="*/ 864 w 92"/>
                <a:gd name="T65" fmla="*/ 7996 h 85"/>
                <a:gd name="T66" fmla="*/ 813 w 92"/>
                <a:gd name="T67" fmla="*/ 8830 h 85"/>
                <a:gd name="T68" fmla="*/ 990 w 92"/>
                <a:gd name="T69" fmla="*/ 7996 h 85"/>
                <a:gd name="T70" fmla="*/ 813 w 92"/>
                <a:gd name="T71" fmla="*/ 9453 h 85"/>
                <a:gd name="T72" fmla="*/ 823 w 92"/>
                <a:gd name="T73" fmla="*/ 9971 h 85"/>
                <a:gd name="T74" fmla="*/ 813 w 92"/>
                <a:gd name="T75" fmla="*/ 9971 h 85"/>
                <a:gd name="T76" fmla="*/ 813 w 92"/>
                <a:gd name="T77" fmla="*/ 11012 h 85"/>
                <a:gd name="T78" fmla="*/ 961 w 92"/>
                <a:gd name="T79" fmla="*/ 9453 h 85"/>
                <a:gd name="T80" fmla="*/ 905 w 92"/>
                <a:gd name="T81" fmla="*/ 11012 h 85"/>
                <a:gd name="T82" fmla="*/ 961 w 92"/>
                <a:gd name="T83" fmla="*/ 10363 h 85"/>
                <a:gd name="T84" fmla="*/ 990 w 92"/>
                <a:gd name="T85" fmla="*/ 11404 h 85"/>
                <a:gd name="T86" fmla="*/ 864 w 92"/>
                <a:gd name="T87" fmla="*/ 13645 h 85"/>
                <a:gd name="T88" fmla="*/ 782 w 92"/>
                <a:gd name="T89" fmla="*/ 13415 h 85"/>
                <a:gd name="T90" fmla="*/ 782 w 92"/>
                <a:gd name="T91" fmla="*/ 12439 h 85"/>
                <a:gd name="T92" fmla="*/ 705 w 92"/>
                <a:gd name="T93" fmla="*/ 12991 h 85"/>
                <a:gd name="T94" fmla="*/ 782 w 92"/>
                <a:gd name="T95" fmla="*/ 11012 h 85"/>
                <a:gd name="T96" fmla="*/ 774 w 92"/>
                <a:gd name="T97" fmla="*/ 10363 h 85"/>
                <a:gd name="T98" fmla="*/ 698 w 92"/>
                <a:gd name="T99" fmla="*/ 11633 h 85"/>
                <a:gd name="T100" fmla="*/ 705 w 92"/>
                <a:gd name="T101" fmla="*/ 11012 h 85"/>
                <a:gd name="T102" fmla="*/ 481 w 92"/>
                <a:gd name="T103" fmla="*/ 13415 h 85"/>
                <a:gd name="T104" fmla="*/ 481 w 92"/>
                <a:gd name="T105" fmla="*/ 12439 h 85"/>
                <a:gd name="T106" fmla="*/ 655 w 92"/>
                <a:gd name="T107" fmla="*/ 10516 h 85"/>
                <a:gd name="T108" fmla="*/ 603 w 92"/>
                <a:gd name="T109" fmla="*/ 11012 h 85"/>
                <a:gd name="T110" fmla="*/ 655 w 92"/>
                <a:gd name="T111" fmla="*/ 10516 h 85"/>
                <a:gd name="T112" fmla="*/ 568 w 92"/>
                <a:gd name="T113" fmla="*/ 10516 h 85"/>
                <a:gd name="T114" fmla="*/ 512 w 92"/>
                <a:gd name="T115" fmla="*/ 11404 h 85"/>
                <a:gd name="T116" fmla="*/ 428 w 92"/>
                <a:gd name="T117" fmla="*/ 11404 h 85"/>
                <a:gd name="T118" fmla="*/ 512 w 92"/>
                <a:gd name="T119" fmla="*/ 11012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
                <a:gd name="T181" fmla="*/ 0 h 85"/>
                <a:gd name="T182" fmla="*/ 92 w 92"/>
                <a:gd name="T183" fmla="*/ 85 h 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round/>
              <a:headEnd/>
              <a:tailEnd/>
            </a:ln>
          </p:spPr>
          <p:txBody>
            <a:bodyPr/>
            <a:lstStyle/>
            <a:p>
              <a:endParaRPr lang="en-US"/>
            </a:p>
          </p:txBody>
        </p:sp>
        <p:sp>
          <p:nvSpPr>
            <p:cNvPr id="38305" name="Freeform 415"/>
            <p:cNvSpPr>
              <a:spLocks/>
            </p:cNvSpPr>
            <p:nvPr/>
          </p:nvSpPr>
          <p:spPr bwMode="auto">
            <a:xfrm>
              <a:off x="1396" y="1025"/>
              <a:ext cx="181" cy="37"/>
            </a:xfrm>
            <a:custGeom>
              <a:avLst/>
              <a:gdLst>
                <a:gd name="T0" fmla="*/ 943 w 161"/>
                <a:gd name="T1" fmla="*/ 4066 h 29"/>
                <a:gd name="T2" fmla="*/ 732 w 161"/>
                <a:gd name="T3" fmla="*/ 2271 h 29"/>
                <a:gd name="T4" fmla="*/ 1056 w 161"/>
                <a:gd name="T5" fmla="*/ 2271 h 29"/>
                <a:gd name="T6" fmla="*/ 435 w 161"/>
                <a:gd name="T7" fmla="*/ 1395 h 29"/>
                <a:gd name="T8" fmla="*/ 579 w 161"/>
                <a:gd name="T9" fmla="*/ 0 h 29"/>
                <a:gd name="T10" fmla="*/ 0 w 161"/>
                <a:gd name="T11" fmla="*/ 0 h 29"/>
                <a:gd name="T12" fmla="*/ 515 w 161"/>
                <a:gd name="T13" fmla="*/ 2271 h 29"/>
                <a:gd name="T14" fmla="*/ 387 w 161"/>
                <a:gd name="T15" fmla="*/ 4716 h 29"/>
                <a:gd name="T16" fmla="*/ 323 w 161"/>
                <a:gd name="T17" fmla="*/ 7831 h 29"/>
                <a:gd name="T18" fmla="*/ 839 w 161"/>
                <a:gd name="T19" fmla="*/ 7831 h 29"/>
                <a:gd name="T20" fmla="*/ 1314 w 161"/>
                <a:gd name="T21" fmla="*/ 7831 h 29"/>
                <a:gd name="T22" fmla="*/ 1813 w 161"/>
                <a:gd name="T23" fmla="*/ 7034 h 29"/>
                <a:gd name="T24" fmla="*/ 2327 w 161"/>
                <a:gd name="T25" fmla="*/ 7034 h 29"/>
                <a:gd name="T26" fmla="*/ 2363 w 161"/>
                <a:gd name="T27" fmla="*/ 5188 h 29"/>
                <a:gd name="T28" fmla="*/ 1994 w 161"/>
                <a:gd name="T29" fmla="*/ 3187 h 29"/>
                <a:gd name="T30" fmla="*/ 1478 w 161"/>
                <a:gd name="T31" fmla="*/ 4066 h 29"/>
                <a:gd name="T32" fmla="*/ 943 w 161"/>
                <a:gd name="T33" fmla="*/ 4066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29"/>
                <a:gd name="T53" fmla="*/ 161 w 161"/>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round/>
              <a:headEnd/>
              <a:tailEnd/>
            </a:ln>
          </p:spPr>
          <p:txBody>
            <a:bodyPr/>
            <a:lstStyle/>
            <a:p>
              <a:endParaRPr lang="en-US"/>
            </a:p>
          </p:txBody>
        </p:sp>
        <p:sp>
          <p:nvSpPr>
            <p:cNvPr id="38306" name="Freeform 416"/>
            <p:cNvSpPr>
              <a:spLocks/>
            </p:cNvSpPr>
            <p:nvPr/>
          </p:nvSpPr>
          <p:spPr bwMode="auto">
            <a:xfrm>
              <a:off x="1458" y="958"/>
              <a:ext cx="115" cy="46"/>
            </a:xfrm>
            <a:custGeom>
              <a:avLst/>
              <a:gdLst>
                <a:gd name="T0" fmla="*/ 208 w 104"/>
                <a:gd name="T1" fmla="*/ 3272 h 36"/>
                <a:gd name="T2" fmla="*/ 139 w 104"/>
                <a:gd name="T3" fmla="*/ 2004 h 36"/>
                <a:gd name="T4" fmla="*/ 508 w 104"/>
                <a:gd name="T5" fmla="*/ 0 h 36"/>
                <a:gd name="T6" fmla="*/ 935 w 104"/>
                <a:gd name="T7" fmla="*/ 2004 h 36"/>
                <a:gd name="T8" fmla="*/ 846 w 104"/>
                <a:gd name="T9" fmla="*/ 5342 h 36"/>
                <a:gd name="T10" fmla="*/ 1041 w 104"/>
                <a:gd name="T11" fmla="*/ 6826 h 36"/>
                <a:gd name="T12" fmla="*/ 676 w 104"/>
                <a:gd name="T13" fmla="*/ 7934 h 36"/>
                <a:gd name="T14" fmla="*/ 508 w 104"/>
                <a:gd name="T15" fmla="*/ 10138 h 36"/>
                <a:gd name="T16" fmla="*/ 420 w 104"/>
                <a:gd name="T17" fmla="*/ 8722 h 36"/>
                <a:gd name="T18" fmla="*/ 420 w 104"/>
                <a:gd name="T19" fmla="*/ 10138 h 36"/>
                <a:gd name="T20" fmla="*/ 69 w 104"/>
                <a:gd name="T21" fmla="*/ 7235 h 36"/>
                <a:gd name="T22" fmla="*/ 508 w 104"/>
                <a:gd name="T23" fmla="*/ 6826 h 36"/>
                <a:gd name="T24" fmla="*/ 0 w 104"/>
                <a:gd name="T25" fmla="*/ 4859 h 36"/>
                <a:gd name="T26" fmla="*/ 208 w 104"/>
                <a:gd name="T27" fmla="*/ 3272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36"/>
                <a:gd name="T44" fmla="*/ 104 w 104"/>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round/>
              <a:headEnd/>
              <a:tailEnd/>
            </a:ln>
          </p:spPr>
          <p:txBody>
            <a:bodyPr/>
            <a:lstStyle/>
            <a:p>
              <a:endParaRPr lang="en-US"/>
            </a:p>
          </p:txBody>
        </p:sp>
        <p:sp>
          <p:nvSpPr>
            <p:cNvPr id="38307" name="Freeform 417"/>
            <p:cNvSpPr>
              <a:spLocks/>
            </p:cNvSpPr>
            <p:nvPr/>
          </p:nvSpPr>
          <p:spPr bwMode="auto">
            <a:xfrm>
              <a:off x="1125" y="1025"/>
              <a:ext cx="156" cy="39"/>
            </a:xfrm>
            <a:custGeom>
              <a:avLst/>
              <a:gdLst>
                <a:gd name="T0" fmla="*/ 540 w 139"/>
                <a:gd name="T1" fmla="*/ 6085 h 31"/>
                <a:gd name="T2" fmla="*/ 329 w 139"/>
                <a:gd name="T3" fmla="*/ 5610 h 31"/>
                <a:gd name="T4" fmla="*/ 961 w 139"/>
                <a:gd name="T5" fmla="*/ 3672 h 31"/>
                <a:gd name="T6" fmla="*/ 501 w 139"/>
                <a:gd name="T7" fmla="*/ 3672 h 31"/>
                <a:gd name="T8" fmla="*/ 0 w 139"/>
                <a:gd name="T9" fmla="*/ 3672 h 31"/>
                <a:gd name="T10" fmla="*/ 465 w 139"/>
                <a:gd name="T11" fmla="*/ 3301 h 31"/>
                <a:gd name="T12" fmla="*/ 270 w 139"/>
                <a:gd name="T13" fmla="*/ 2919 h 31"/>
                <a:gd name="T14" fmla="*/ 576 w 139"/>
                <a:gd name="T15" fmla="*/ 2320 h 31"/>
                <a:gd name="T16" fmla="*/ 446 w 139"/>
                <a:gd name="T17" fmla="*/ 1535 h 31"/>
                <a:gd name="T18" fmla="*/ 1016 w 139"/>
                <a:gd name="T19" fmla="*/ 1931 h 31"/>
                <a:gd name="T20" fmla="*/ 1384 w 139"/>
                <a:gd name="T21" fmla="*/ 3301 h 31"/>
                <a:gd name="T22" fmla="*/ 1401 w 139"/>
                <a:gd name="T23" fmla="*/ 970 h 31"/>
                <a:gd name="T24" fmla="*/ 1753 w 139"/>
                <a:gd name="T25" fmla="*/ 0 h 31"/>
                <a:gd name="T26" fmla="*/ 1572 w 139"/>
                <a:gd name="T27" fmla="*/ 2919 h 31"/>
                <a:gd name="T28" fmla="*/ 1974 w 139"/>
                <a:gd name="T29" fmla="*/ 2320 h 31"/>
                <a:gd name="T30" fmla="*/ 1669 w 139"/>
                <a:gd name="T31" fmla="*/ 4620 h 31"/>
                <a:gd name="T32" fmla="*/ 1450 w 139"/>
                <a:gd name="T33" fmla="*/ 4620 h 31"/>
                <a:gd name="T34" fmla="*/ 961 w 139"/>
                <a:gd name="T35" fmla="*/ 5610 h 31"/>
                <a:gd name="T36" fmla="*/ 540 w 139"/>
                <a:gd name="T37" fmla="*/ 6085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
                <a:gd name="T58" fmla="*/ 0 h 31"/>
                <a:gd name="T59" fmla="*/ 139 w 139"/>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round/>
              <a:headEnd/>
              <a:tailEnd/>
            </a:ln>
          </p:spPr>
          <p:txBody>
            <a:bodyPr/>
            <a:lstStyle/>
            <a:p>
              <a:endParaRPr lang="en-US"/>
            </a:p>
          </p:txBody>
        </p:sp>
        <p:sp>
          <p:nvSpPr>
            <p:cNvPr id="38308" name="Freeform 418"/>
            <p:cNvSpPr>
              <a:spLocks/>
            </p:cNvSpPr>
            <p:nvPr/>
          </p:nvSpPr>
          <p:spPr bwMode="auto">
            <a:xfrm>
              <a:off x="1331" y="1223"/>
              <a:ext cx="98" cy="56"/>
            </a:xfrm>
            <a:custGeom>
              <a:avLst/>
              <a:gdLst>
                <a:gd name="T0" fmla="*/ 744 w 88"/>
                <a:gd name="T1" fmla="*/ 4985 h 45"/>
                <a:gd name="T2" fmla="*/ 609 w 88"/>
                <a:gd name="T3" fmla="*/ 4860 h 45"/>
                <a:gd name="T4" fmla="*/ 666 w 88"/>
                <a:gd name="T5" fmla="*/ 4359 h 45"/>
                <a:gd name="T6" fmla="*/ 567 w 88"/>
                <a:gd name="T7" fmla="*/ 4860 h 45"/>
                <a:gd name="T8" fmla="*/ 228 w 88"/>
                <a:gd name="T9" fmla="*/ 6886 h 45"/>
                <a:gd name="T10" fmla="*/ 205 w 88"/>
                <a:gd name="T11" fmla="*/ 5425 h 45"/>
                <a:gd name="T12" fmla="*/ 0 w 88"/>
                <a:gd name="T13" fmla="*/ 5425 h 45"/>
                <a:gd name="T14" fmla="*/ 205 w 88"/>
                <a:gd name="T15" fmla="*/ 3934 h 45"/>
                <a:gd name="T16" fmla="*/ 351 w 88"/>
                <a:gd name="T17" fmla="*/ 2041 h 45"/>
                <a:gd name="T18" fmla="*/ 487 w 88"/>
                <a:gd name="T19" fmla="*/ 0 h 45"/>
                <a:gd name="T20" fmla="*/ 567 w 88"/>
                <a:gd name="T21" fmla="*/ 684 h 45"/>
                <a:gd name="T22" fmla="*/ 539 w 88"/>
                <a:gd name="T23" fmla="*/ 1890 h 45"/>
                <a:gd name="T24" fmla="*/ 609 w 88"/>
                <a:gd name="T25" fmla="*/ 1059 h 45"/>
                <a:gd name="T26" fmla="*/ 920 w 88"/>
                <a:gd name="T27" fmla="*/ 3573 h 45"/>
                <a:gd name="T28" fmla="*/ 829 w 88"/>
                <a:gd name="T29" fmla="*/ 4860 h 45"/>
                <a:gd name="T30" fmla="*/ 1025 w 88"/>
                <a:gd name="T31" fmla="*/ 4860 h 45"/>
                <a:gd name="T32" fmla="*/ 1040 w 88"/>
                <a:gd name="T33" fmla="*/ 5425 h 45"/>
                <a:gd name="T34" fmla="*/ 872 w 88"/>
                <a:gd name="T35" fmla="*/ 5747 h 45"/>
                <a:gd name="T36" fmla="*/ 744 w 88"/>
                <a:gd name="T37" fmla="*/ 4985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45"/>
                <a:gd name="T59" fmla="*/ 88 w 88"/>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round/>
              <a:headEnd/>
              <a:tailEnd/>
            </a:ln>
          </p:spPr>
          <p:txBody>
            <a:bodyPr/>
            <a:lstStyle/>
            <a:p>
              <a:endParaRPr lang="en-US"/>
            </a:p>
          </p:txBody>
        </p:sp>
        <p:sp>
          <p:nvSpPr>
            <p:cNvPr id="38309" name="Freeform 419"/>
            <p:cNvSpPr>
              <a:spLocks/>
            </p:cNvSpPr>
            <p:nvPr/>
          </p:nvSpPr>
          <p:spPr bwMode="auto">
            <a:xfrm>
              <a:off x="1259" y="1079"/>
              <a:ext cx="88" cy="40"/>
            </a:xfrm>
            <a:custGeom>
              <a:avLst/>
              <a:gdLst>
                <a:gd name="T0" fmla="*/ 936 w 79"/>
                <a:gd name="T1" fmla="*/ 0 h 33"/>
                <a:gd name="T2" fmla="*/ 371 w 79"/>
                <a:gd name="T3" fmla="*/ 0 h 33"/>
                <a:gd name="T4" fmla="*/ 449 w 79"/>
                <a:gd name="T5" fmla="*/ 582 h 33"/>
                <a:gd name="T6" fmla="*/ 315 w 79"/>
                <a:gd name="T7" fmla="*/ 1036 h 33"/>
                <a:gd name="T8" fmla="*/ 0 w 79"/>
                <a:gd name="T9" fmla="*/ 1036 h 33"/>
                <a:gd name="T10" fmla="*/ 205 w 79"/>
                <a:gd name="T11" fmla="*/ 1961 h 33"/>
                <a:gd name="T12" fmla="*/ 403 w 79"/>
                <a:gd name="T13" fmla="*/ 2710 h 33"/>
                <a:gd name="T14" fmla="*/ 436 w 79"/>
                <a:gd name="T15" fmla="*/ 2228 h 33"/>
                <a:gd name="T16" fmla="*/ 666 w 79"/>
                <a:gd name="T17" fmla="*/ 2228 h 33"/>
                <a:gd name="T18" fmla="*/ 817 w 79"/>
                <a:gd name="T19" fmla="*/ 1036 h 33"/>
                <a:gd name="T20" fmla="*/ 936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3"/>
                <a:gd name="T35" fmla="*/ 79 w 79"/>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round/>
              <a:headEnd/>
              <a:tailEnd/>
            </a:ln>
          </p:spPr>
          <p:txBody>
            <a:bodyPr/>
            <a:lstStyle/>
            <a:p>
              <a:endParaRPr lang="en-US"/>
            </a:p>
          </p:txBody>
        </p:sp>
        <p:sp>
          <p:nvSpPr>
            <p:cNvPr id="38310" name="Freeform 420"/>
            <p:cNvSpPr>
              <a:spLocks/>
            </p:cNvSpPr>
            <p:nvPr/>
          </p:nvSpPr>
          <p:spPr bwMode="auto">
            <a:xfrm>
              <a:off x="1339" y="1070"/>
              <a:ext cx="90" cy="39"/>
            </a:xfrm>
            <a:custGeom>
              <a:avLst/>
              <a:gdLst>
                <a:gd name="T0" fmla="*/ 578 w 81"/>
                <a:gd name="T1" fmla="*/ 3672 h 31"/>
                <a:gd name="T2" fmla="*/ 277 w 81"/>
                <a:gd name="T3" fmla="*/ 3672 h 31"/>
                <a:gd name="T4" fmla="*/ 288 w 81"/>
                <a:gd name="T5" fmla="*/ 4620 h 31"/>
                <a:gd name="T6" fmla="*/ 170 w 81"/>
                <a:gd name="T7" fmla="*/ 6085 h 31"/>
                <a:gd name="T8" fmla="*/ 0 w 81"/>
                <a:gd name="T9" fmla="*/ 6085 h 31"/>
                <a:gd name="T10" fmla="*/ 3 w 81"/>
                <a:gd name="T11" fmla="*/ 5377 h 31"/>
                <a:gd name="T12" fmla="*/ 210 w 81"/>
                <a:gd name="T13" fmla="*/ 1780 h 31"/>
                <a:gd name="T14" fmla="*/ 288 w 81"/>
                <a:gd name="T15" fmla="*/ 1415 h 31"/>
                <a:gd name="T16" fmla="*/ 288 w 81"/>
                <a:gd name="T17" fmla="*/ 970 h 31"/>
                <a:gd name="T18" fmla="*/ 384 w 81"/>
                <a:gd name="T19" fmla="*/ 0 h 31"/>
                <a:gd name="T20" fmla="*/ 914 w 81"/>
                <a:gd name="T21" fmla="*/ 970 h 31"/>
                <a:gd name="T22" fmla="*/ 792 w 81"/>
                <a:gd name="T23" fmla="*/ 1780 h 31"/>
                <a:gd name="T24" fmla="*/ 578 w 81"/>
                <a:gd name="T25" fmla="*/ 3672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1"/>
                <a:gd name="T41" fmla="*/ 81 w 81"/>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round/>
              <a:headEnd/>
              <a:tailEnd/>
            </a:ln>
          </p:spPr>
          <p:txBody>
            <a:bodyPr/>
            <a:lstStyle/>
            <a:p>
              <a:endParaRPr lang="en-US"/>
            </a:p>
          </p:txBody>
        </p:sp>
        <p:sp>
          <p:nvSpPr>
            <p:cNvPr id="38311" name="Freeform 421"/>
            <p:cNvSpPr>
              <a:spLocks/>
            </p:cNvSpPr>
            <p:nvPr/>
          </p:nvSpPr>
          <p:spPr bwMode="auto">
            <a:xfrm>
              <a:off x="563" y="1532"/>
              <a:ext cx="47" cy="51"/>
            </a:xfrm>
            <a:custGeom>
              <a:avLst/>
              <a:gdLst>
                <a:gd name="T0" fmla="*/ 236 w 43"/>
                <a:gd name="T1" fmla="*/ 4421 h 41"/>
                <a:gd name="T2" fmla="*/ 216 w 43"/>
                <a:gd name="T3" fmla="*/ 4421 h 41"/>
                <a:gd name="T4" fmla="*/ 137 w 43"/>
                <a:gd name="T5" fmla="*/ 4421 h 41"/>
                <a:gd name="T6" fmla="*/ 150 w 43"/>
                <a:gd name="T7" fmla="*/ 3922 h 41"/>
                <a:gd name="T8" fmla="*/ 137 w 43"/>
                <a:gd name="T9" fmla="*/ 3590 h 41"/>
                <a:gd name="T10" fmla="*/ 56 w 43"/>
                <a:gd name="T11" fmla="*/ 3590 h 41"/>
                <a:gd name="T12" fmla="*/ 150 w 43"/>
                <a:gd name="T13" fmla="*/ 2886 h 41"/>
                <a:gd name="T14" fmla="*/ 56 w 43"/>
                <a:gd name="T15" fmla="*/ 2320 h 41"/>
                <a:gd name="T16" fmla="*/ 56 w 43"/>
                <a:gd name="T17" fmla="*/ 1865 h 41"/>
                <a:gd name="T18" fmla="*/ 2 w 43"/>
                <a:gd name="T19" fmla="*/ 1499 h 41"/>
                <a:gd name="T20" fmla="*/ 2 w 43"/>
                <a:gd name="T21" fmla="*/ 1059 h 41"/>
                <a:gd name="T22" fmla="*/ 56 w 43"/>
                <a:gd name="T23" fmla="*/ 442 h 41"/>
                <a:gd name="T24" fmla="*/ 5 w 43"/>
                <a:gd name="T25" fmla="*/ 684 h 41"/>
                <a:gd name="T26" fmla="*/ 0 w 43"/>
                <a:gd name="T27" fmla="*/ 0 h 41"/>
                <a:gd name="T28" fmla="*/ 137 w 43"/>
                <a:gd name="T29" fmla="*/ 442 h 41"/>
                <a:gd name="T30" fmla="*/ 236 w 43"/>
                <a:gd name="T31" fmla="*/ 684 h 41"/>
                <a:gd name="T32" fmla="*/ 256 w 43"/>
                <a:gd name="T33" fmla="*/ 1865 h 41"/>
                <a:gd name="T34" fmla="*/ 308 w 43"/>
                <a:gd name="T35" fmla="*/ 3590 h 41"/>
                <a:gd name="T36" fmla="*/ 334 w 43"/>
                <a:gd name="T37" fmla="*/ 5499 h 41"/>
                <a:gd name="T38" fmla="*/ 334 w 43"/>
                <a:gd name="T39" fmla="*/ 6180 h 41"/>
                <a:gd name="T40" fmla="*/ 164 w 43"/>
                <a:gd name="T41" fmla="*/ 4968 h 41"/>
                <a:gd name="T42" fmla="*/ 236 w 43"/>
                <a:gd name="T43" fmla="*/ 4421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41"/>
                <a:gd name="T68" fmla="*/ 43 w 43"/>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round/>
              <a:headEnd/>
              <a:tailEnd/>
            </a:ln>
          </p:spPr>
          <p:txBody>
            <a:bodyPr/>
            <a:lstStyle/>
            <a:p>
              <a:endParaRPr lang="en-US"/>
            </a:p>
          </p:txBody>
        </p:sp>
        <p:sp>
          <p:nvSpPr>
            <p:cNvPr id="38312" name="Freeform 422"/>
            <p:cNvSpPr>
              <a:spLocks/>
            </p:cNvSpPr>
            <p:nvPr/>
          </p:nvSpPr>
          <p:spPr bwMode="auto">
            <a:xfrm>
              <a:off x="1083" y="1017"/>
              <a:ext cx="113" cy="23"/>
            </a:xfrm>
            <a:custGeom>
              <a:avLst/>
              <a:gdLst>
                <a:gd name="T0" fmla="*/ 645 w 102"/>
                <a:gd name="T1" fmla="*/ 1028 h 19"/>
                <a:gd name="T2" fmla="*/ 645 w 102"/>
                <a:gd name="T3" fmla="*/ 579 h 19"/>
                <a:gd name="T4" fmla="*/ 525 w 102"/>
                <a:gd name="T5" fmla="*/ 1028 h 19"/>
                <a:gd name="T6" fmla="*/ 405 w 102"/>
                <a:gd name="T7" fmla="*/ 1244 h 19"/>
                <a:gd name="T8" fmla="*/ 405 w 102"/>
                <a:gd name="T9" fmla="*/ 1244 h 19"/>
                <a:gd name="T10" fmla="*/ 298 w 102"/>
                <a:gd name="T11" fmla="*/ 1585 h 19"/>
                <a:gd name="T12" fmla="*/ 198 w 102"/>
                <a:gd name="T13" fmla="*/ 1585 h 19"/>
                <a:gd name="T14" fmla="*/ 198 w 102"/>
                <a:gd name="T15" fmla="*/ 1357 h 19"/>
                <a:gd name="T16" fmla="*/ 125 w 102"/>
                <a:gd name="T17" fmla="*/ 1585 h 19"/>
                <a:gd name="T18" fmla="*/ 0 w 102"/>
                <a:gd name="T19" fmla="*/ 1585 h 19"/>
                <a:gd name="T20" fmla="*/ 75 w 102"/>
                <a:gd name="T21" fmla="*/ 1244 h 19"/>
                <a:gd name="T22" fmla="*/ 463 w 102"/>
                <a:gd name="T23" fmla="*/ 579 h 19"/>
                <a:gd name="T24" fmla="*/ 723 w 102"/>
                <a:gd name="T25" fmla="*/ 0 h 19"/>
                <a:gd name="T26" fmla="*/ 892 w 102"/>
                <a:gd name="T27" fmla="*/ 0 h 19"/>
                <a:gd name="T28" fmla="*/ 1067 w 102"/>
                <a:gd name="T29" fmla="*/ 0 h 19"/>
                <a:gd name="T30" fmla="*/ 892 w 102"/>
                <a:gd name="T31" fmla="*/ 269 h 19"/>
                <a:gd name="T32" fmla="*/ 948 w 102"/>
                <a:gd name="T33" fmla="*/ 579 h 19"/>
                <a:gd name="T34" fmla="*/ 892 w 102"/>
                <a:gd name="T35" fmla="*/ 579 h 19"/>
                <a:gd name="T36" fmla="*/ 723 w 102"/>
                <a:gd name="T37" fmla="*/ 1028 h 19"/>
                <a:gd name="T38" fmla="*/ 629 w 102"/>
                <a:gd name="T39" fmla="*/ 1244 h 19"/>
                <a:gd name="T40" fmla="*/ 645 w 102"/>
                <a:gd name="T41" fmla="*/ 1028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9"/>
                <a:gd name="T65" fmla="*/ 102 w 102"/>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round/>
              <a:headEnd/>
              <a:tailEnd/>
            </a:ln>
          </p:spPr>
          <p:txBody>
            <a:bodyPr/>
            <a:lstStyle/>
            <a:p>
              <a:endParaRPr lang="en-US"/>
            </a:p>
          </p:txBody>
        </p:sp>
        <p:sp>
          <p:nvSpPr>
            <p:cNvPr id="38313" name="Freeform 423"/>
            <p:cNvSpPr>
              <a:spLocks/>
            </p:cNvSpPr>
            <p:nvPr/>
          </p:nvSpPr>
          <p:spPr bwMode="auto">
            <a:xfrm>
              <a:off x="1310" y="1029"/>
              <a:ext cx="68" cy="27"/>
            </a:xfrm>
            <a:custGeom>
              <a:avLst/>
              <a:gdLst>
                <a:gd name="T0" fmla="*/ 239 w 62"/>
                <a:gd name="T1" fmla="*/ 2217 h 21"/>
                <a:gd name="T2" fmla="*/ 160 w 62"/>
                <a:gd name="T3" fmla="*/ 1549 h 21"/>
                <a:gd name="T4" fmla="*/ 199 w 62"/>
                <a:gd name="T5" fmla="*/ 1549 h 21"/>
                <a:gd name="T6" fmla="*/ 146 w 62"/>
                <a:gd name="T7" fmla="*/ 2217 h 21"/>
                <a:gd name="T8" fmla="*/ 125 w 62"/>
                <a:gd name="T9" fmla="*/ 2850 h 21"/>
                <a:gd name="T10" fmla="*/ 125 w 62"/>
                <a:gd name="T11" fmla="*/ 2850 h 21"/>
                <a:gd name="T12" fmla="*/ 0 w 62"/>
                <a:gd name="T13" fmla="*/ 4572 h 21"/>
                <a:gd name="T14" fmla="*/ 341 w 62"/>
                <a:gd name="T15" fmla="*/ 3664 h 21"/>
                <a:gd name="T16" fmla="*/ 146 w 62"/>
                <a:gd name="T17" fmla="*/ 5328 h 21"/>
                <a:gd name="T18" fmla="*/ 125 w 62"/>
                <a:gd name="T19" fmla="*/ 6057 h 21"/>
                <a:gd name="T20" fmla="*/ 315 w 62"/>
                <a:gd name="T21" fmla="*/ 6850 h 21"/>
                <a:gd name="T22" fmla="*/ 341 w 62"/>
                <a:gd name="T23" fmla="*/ 6057 h 21"/>
                <a:gd name="T24" fmla="*/ 374 w 62"/>
                <a:gd name="T25" fmla="*/ 5328 h 21"/>
                <a:gd name="T26" fmla="*/ 439 w 62"/>
                <a:gd name="T27" fmla="*/ 5328 h 21"/>
                <a:gd name="T28" fmla="*/ 481 w 62"/>
                <a:gd name="T29" fmla="*/ 4572 h 21"/>
                <a:gd name="T30" fmla="*/ 415 w 62"/>
                <a:gd name="T31" fmla="*/ 3664 h 21"/>
                <a:gd name="T32" fmla="*/ 525 w 62"/>
                <a:gd name="T33" fmla="*/ 1549 h 21"/>
                <a:gd name="T34" fmla="*/ 499 w 62"/>
                <a:gd name="T35" fmla="*/ 0 h 21"/>
                <a:gd name="T36" fmla="*/ 408 w 62"/>
                <a:gd name="T37" fmla="*/ 729 h 21"/>
                <a:gd name="T38" fmla="*/ 284 w 62"/>
                <a:gd name="T39" fmla="*/ 729 h 21"/>
                <a:gd name="T40" fmla="*/ 315 w 62"/>
                <a:gd name="T41" fmla="*/ 2217 h 21"/>
                <a:gd name="T42" fmla="*/ 284 w 62"/>
                <a:gd name="T43" fmla="*/ 2217 h 21"/>
                <a:gd name="T44" fmla="*/ 239 w 62"/>
                <a:gd name="T45" fmla="*/ 2217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
                <a:gd name="T70" fmla="*/ 0 h 21"/>
                <a:gd name="T71" fmla="*/ 62 w 62"/>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round/>
              <a:headEnd/>
              <a:tailEnd/>
            </a:ln>
          </p:spPr>
          <p:txBody>
            <a:bodyPr/>
            <a:lstStyle/>
            <a:p>
              <a:endParaRPr lang="en-US"/>
            </a:p>
          </p:txBody>
        </p:sp>
        <p:sp>
          <p:nvSpPr>
            <p:cNvPr id="38314" name="Freeform 424"/>
            <p:cNvSpPr>
              <a:spLocks/>
            </p:cNvSpPr>
            <p:nvPr/>
          </p:nvSpPr>
          <p:spPr bwMode="auto">
            <a:xfrm>
              <a:off x="1337" y="989"/>
              <a:ext cx="59" cy="22"/>
            </a:xfrm>
            <a:custGeom>
              <a:avLst/>
              <a:gdLst>
                <a:gd name="T0" fmla="*/ 256 w 54"/>
                <a:gd name="T1" fmla="*/ 2 h 19"/>
                <a:gd name="T2" fmla="*/ 280 w 54"/>
                <a:gd name="T3" fmla="*/ 2 h 19"/>
                <a:gd name="T4" fmla="*/ 365 w 54"/>
                <a:gd name="T5" fmla="*/ 2 h 19"/>
                <a:gd name="T6" fmla="*/ 402 w 54"/>
                <a:gd name="T7" fmla="*/ 2 h 19"/>
                <a:gd name="T8" fmla="*/ 402 w 54"/>
                <a:gd name="T9" fmla="*/ 262 h 19"/>
                <a:gd name="T10" fmla="*/ 408 w 54"/>
                <a:gd name="T11" fmla="*/ 406 h 19"/>
                <a:gd name="T12" fmla="*/ 308 w 54"/>
                <a:gd name="T13" fmla="*/ 544 h 19"/>
                <a:gd name="T14" fmla="*/ 181 w 54"/>
                <a:gd name="T15" fmla="*/ 351 h 19"/>
                <a:gd name="T16" fmla="*/ 0 w 54"/>
                <a:gd name="T17" fmla="*/ 351 h 19"/>
                <a:gd name="T18" fmla="*/ 5 w 54"/>
                <a:gd name="T19" fmla="*/ 195 h 19"/>
                <a:gd name="T20" fmla="*/ 150 w 54"/>
                <a:gd name="T21" fmla="*/ 195 h 19"/>
                <a:gd name="T22" fmla="*/ 137 w 54"/>
                <a:gd name="T23" fmla="*/ 2 h 19"/>
                <a:gd name="T24" fmla="*/ 73 w 54"/>
                <a:gd name="T25" fmla="*/ 2 h 19"/>
                <a:gd name="T26" fmla="*/ 5 w 54"/>
                <a:gd name="T27" fmla="*/ 0 h 19"/>
                <a:gd name="T28" fmla="*/ 256 w 54"/>
                <a:gd name="T29" fmla="*/ 0 h 19"/>
                <a:gd name="T30" fmla="*/ 256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19"/>
                <a:gd name="T50" fmla="*/ 54 w 54"/>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round/>
              <a:headEnd/>
              <a:tailEnd/>
            </a:ln>
          </p:spPr>
          <p:txBody>
            <a:bodyPr/>
            <a:lstStyle/>
            <a:p>
              <a:endParaRPr lang="en-US"/>
            </a:p>
          </p:txBody>
        </p:sp>
        <p:sp>
          <p:nvSpPr>
            <p:cNvPr id="38315" name="Freeform 425"/>
            <p:cNvSpPr>
              <a:spLocks/>
            </p:cNvSpPr>
            <p:nvPr/>
          </p:nvSpPr>
          <p:spPr bwMode="auto">
            <a:xfrm>
              <a:off x="1241" y="1149"/>
              <a:ext cx="53" cy="24"/>
            </a:xfrm>
            <a:custGeom>
              <a:avLst/>
              <a:gdLst>
                <a:gd name="T0" fmla="*/ 629 w 47"/>
                <a:gd name="T1" fmla="*/ 1991 h 19"/>
                <a:gd name="T2" fmla="*/ 629 w 47"/>
                <a:gd name="T3" fmla="*/ 1576 h 19"/>
                <a:gd name="T4" fmla="*/ 416 w 47"/>
                <a:gd name="T5" fmla="*/ 0 h 19"/>
                <a:gd name="T6" fmla="*/ 328 w 47"/>
                <a:gd name="T7" fmla="*/ 835 h 19"/>
                <a:gd name="T8" fmla="*/ 291 w 47"/>
                <a:gd name="T9" fmla="*/ 523 h 19"/>
                <a:gd name="T10" fmla="*/ 228 w 47"/>
                <a:gd name="T11" fmla="*/ 1576 h 19"/>
                <a:gd name="T12" fmla="*/ 0 w 47"/>
                <a:gd name="T13" fmla="*/ 2558 h 19"/>
                <a:gd name="T14" fmla="*/ 416 w 47"/>
                <a:gd name="T15" fmla="*/ 4081 h 19"/>
                <a:gd name="T16" fmla="*/ 759 w 47"/>
                <a:gd name="T17" fmla="*/ 3177 h 19"/>
                <a:gd name="T18" fmla="*/ 673 w 47"/>
                <a:gd name="T19" fmla="*/ 3177 h 19"/>
                <a:gd name="T20" fmla="*/ 629 w 47"/>
                <a:gd name="T21" fmla="*/ 1991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19"/>
                <a:gd name="T35" fmla="*/ 47 w 4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round/>
              <a:headEnd/>
              <a:tailEnd/>
            </a:ln>
          </p:spPr>
          <p:txBody>
            <a:bodyPr/>
            <a:lstStyle/>
            <a:p>
              <a:endParaRPr lang="en-US"/>
            </a:p>
          </p:txBody>
        </p:sp>
        <p:sp>
          <p:nvSpPr>
            <p:cNvPr id="38316" name="Freeform 426"/>
            <p:cNvSpPr>
              <a:spLocks/>
            </p:cNvSpPr>
            <p:nvPr/>
          </p:nvSpPr>
          <p:spPr bwMode="auto">
            <a:xfrm>
              <a:off x="1533" y="1079"/>
              <a:ext cx="55" cy="17"/>
            </a:xfrm>
            <a:custGeom>
              <a:avLst/>
              <a:gdLst>
                <a:gd name="T0" fmla="*/ 799 w 48"/>
                <a:gd name="T1" fmla="*/ 0 h 14"/>
                <a:gd name="T2" fmla="*/ 3 w 48"/>
                <a:gd name="T3" fmla="*/ 0 h 14"/>
                <a:gd name="T4" fmla="*/ 0 w 48"/>
                <a:gd name="T5" fmla="*/ 424 h 14"/>
                <a:gd name="T6" fmla="*/ 111 w 48"/>
                <a:gd name="T7" fmla="*/ 759 h 14"/>
                <a:gd name="T8" fmla="*/ 219 w 48"/>
                <a:gd name="T9" fmla="*/ 1277 h 14"/>
                <a:gd name="T10" fmla="*/ 1100 w 48"/>
                <a:gd name="T11" fmla="*/ 1106 h 14"/>
                <a:gd name="T12" fmla="*/ 799 w 48"/>
                <a:gd name="T13" fmla="*/ 0 h 14"/>
                <a:gd name="T14" fmla="*/ 0 60000 65536"/>
                <a:gd name="T15" fmla="*/ 0 60000 65536"/>
                <a:gd name="T16" fmla="*/ 0 60000 65536"/>
                <a:gd name="T17" fmla="*/ 0 60000 65536"/>
                <a:gd name="T18" fmla="*/ 0 60000 65536"/>
                <a:gd name="T19" fmla="*/ 0 60000 65536"/>
                <a:gd name="T20" fmla="*/ 0 60000 65536"/>
                <a:gd name="T21" fmla="*/ 0 w 48"/>
                <a:gd name="T22" fmla="*/ 0 h 14"/>
                <a:gd name="T23" fmla="*/ 48 w 48"/>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round/>
              <a:headEnd/>
              <a:tailEnd/>
            </a:ln>
          </p:spPr>
          <p:txBody>
            <a:bodyPr/>
            <a:lstStyle/>
            <a:p>
              <a:endParaRPr lang="en-US"/>
            </a:p>
          </p:txBody>
        </p:sp>
        <p:sp>
          <p:nvSpPr>
            <p:cNvPr id="38317" name="Freeform 427"/>
            <p:cNvSpPr>
              <a:spLocks/>
            </p:cNvSpPr>
            <p:nvPr/>
          </p:nvSpPr>
          <p:spPr bwMode="auto">
            <a:xfrm>
              <a:off x="1511" y="1177"/>
              <a:ext cx="34" cy="19"/>
            </a:xfrm>
            <a:custGeom>
              <a:avLst/>
              <a:gdLst>
                <a:gd name="T0" fmla="*/ 218 w 31"/>
                <a:gd name="T1" fmla="*/ 2288 h 15"/>
                <a:gd name="T2" fmla="*/ 3 w 31"/>
                <a:gd name="T3" fmla="*/ 3397 h 15"/>
                <a:gd name="T4" fmla="*/ 0 w 31"/>
                <a:gd name="T5" fmla="*/ 1642 h 15"/>
                <a:gd name="T6" fmla="*/ 160 w 31"/>
                <a:gd name="T7" fmla="*/ 0 h 15"/>
                <a:gd name="T8" fmla="*/ 259 w 31"/>
                <a:gd name="T9" fmla="*/ 702 h 15"/>
                <a:gd name="T10" fmla="*/ 218 w 31"/>
                <a:gd name="T11" fmla="*/ 2288 h 15"/>
                <a:gd name="T12" fmla="*/ 0 60000 65536"/>
                <a:gd name="T13" fmla="*/ 0 60000 65536"/>
                <a:gd name="T14" fmla="*/ 0 60000 65536"/>
                <a:gd name="T15" fmla="*/ 0 60000 65536"/>
                <a:gd name="T16" fmla="*/ 0 60000 65536"/>
                <a:gd name="T17" fmla="*/ 0 60000 65536"/>
                <a:gd name="T18" fmla="*/ 0 w 31"/>
                <a:gd name="T19" fmla="*/ 0 h 15"/>
                <a:gd name="T20" fmla="*/ 31 w 3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round/>
              <a:headEnd/>
              <a:tailEnd/>
            </a:ln>
          </p:spPr>
          <p:txBody>
            <a:bodyPr/>
            <a:lstStyle/>
            <a:p>
              <a:endParaRPr lang="en-US"/>
            </a:p>
          </p:txBody>
        </p:sp>
        <p:sp>
          <p:nvSpPr>
            <p:cNvPr id="38318" name="Freeform 428"/>
            <p:cNvSpPr>
              <a:spLocks/>
            </p:cNvSpPr>
            <p:nvPr/>
          </p:nvSpPr>
          <p:spPr bwMode="auto">
            <a:xfrm>
              <a:off x="1411" y="994"/>
              <a:ext cx="37" cy="17"/>
            </a:xfrm>
            <a:custGeom>
              <a:avLst/>
              <a:gdLst>
                <a:gd name="T0" fmla="*/ 0 w 33"/>
                <a:gd name="T1" fmla="*/ 128 h 15"/>
                <a:gd name="T2" fmla="*/ 76 w 33"/>
                <a:gd name="T3" fmla="*/ 0 h 15"/>
                <a:gd name="T4" fmla="*/ 456 w 33"/>
                <a:gd name="T5" fmla="*/ 128 h 15"/>
                <a:gd name="T6" fmla="*/ 407 w 33"/>
                <a:gd name="T7" fmla="*/ 164 h 15"/>
                <a:gd name="T8" fmla="*/ 76 w 33"/>
                <a:gd name="T9" fmla="*/ 264 h 15"/>
                <a:gd name="T10" fmla="*/ 3 w 33"/>
                <a:gd name="T11" fmla="*/ 164 h 15"/>
                <a:gd name="T12" fmla="*/ 0 w 33"/>
                <a:gd name="T13" fmla="*/ 128 h 15"/>
                <a:gd name="T14" fmla="*/ 0 60000 65536"/>
                <a:gd name="T15" fmla="*/ 0 60000 65536"/>
                <a:gd name="T16" fmla="*/ 0 60000 65536"/>
                <a:gd name="T17" fmla="*/ 0 60000 65536"/>
                <a:gd name="T18" fmla="*/ 0 60000 65536"/>
                <a:gd name="T19" fmla="*/ 0 60000 65536"/>
                <a:gd name="T20" fmla="*/ 0 60000 65536"/>
                <a:gd name="T21" fmla="*/ 0 w 33"/>
                <a:gd name="T22" fmla="*/ 0 h 15"/>
                <a:gd name="T23" fmla="*/ 33 w 3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round/>
              <a:headEnd/>
              <a:tailEnd/>
            </a:ln>
          </p:spPr>
          <p:txBody>
            <a:bodyPr/>
            <a:lstStyle/>
            <a:p>
              <a:endParaRPr lang="en-US"/>
            </a:p>
          </p:txBody>
        </p:sp>
        <p:sp>
          <p:nvSpPr>
            <p:cNvPr id="38319" name="Freeform 429"/>
            <p:cNvSpPr>
              <a:spLocks/>
            </p:cNvSpPr>
            <p:nvPr/>
          </p:nvSpPr>
          <p:spPr bwMode="auto">
            <a:xfrm>
              <a:off x="1368" y="1047"/>
              <a:ext cx="40" cy="15"/>
            </a:xfrm>
            <a:custGeom>
              <a:avLst/>
              <a:gdLst>
                <a:gd name="T0" fmla="*/ 108 w 36"/>
                <a:gd name="T1" fmla="*/ 1405 h 12"/>
                <a:gd name="T2" fmla="*/ 0 w 36"/>
                <a:gd name="T3" fmla="*/ 1124 h 12"/>
                <a:gd name="T4" fmla="*/ 320 w 36"/>
                <a:gd name="T5" fmla="*/ 0 h 12"/>
                <a:gd name="T6" fmla="*/ 396 w 36"/>
                <a:gd name="T7" fmla="*/ 1124 h 12"/>
                <a:gd name="T8" fmla="*/ 346 w 36"/>
                <a:gd name="T9" fmla="*/ 2054 h 12"/>
                <a:gd name="T10" fmla="*/ 108 w 36"/>
                <a:gd name="T11" fmla="*/ 1405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round/>
              <a:headEnd/>
              <a:tailEnd/>
            </a:ln>
          </p:spPr>
          <p:txBody>
            <a:bodyPr/>
            <a:lstStyle/>
            <a:p>
              <a:endParaRPr lang="en-US"/>
            </a:p>
          </p:txBody>
        </p:sp>
        <p:sp>
          <p:nvSpPr>
            <p:cNvPr id="38320" name="Freeform 430"/>
            <p:cNvSpPr>
              <a:spLocks/>
            </p:cNvSpPr>
            <p:nvPr/>
          </p:nvSpPr>
          <p:spPr bwMode="auto">
            <a:xfrm>
              <a:off x="1219" y="1079"/>
              <a:ext cx="32" cy="15"/>
            </a:xfrm>
            <a:custGeom>
              <a:avLst/>
              <a:gdLst>
                <a:gd name="T0" fmla="*/ 42 w 30"/>
                <a:gd name="T1" fmla="*/ 2054 h 12"/>
                <a:gd name="T2" fmla="*/ 0 w 30"/>
                <a:gd name="T3" fmla="*/ 455 h 12"/>
                <a:gd name="T4" fmla="*/ 116 w 30"/>
                <a:gd name="T5" fmla="*/ 0 h 12"/>
                <a:gd name="T6" fmla="*/ 132 w 30"/>
                <a:gd name="T7" fmla="*/ 455 h 12"/>
                <a:gd name="T8" fmla="*/ 42 w 30"/>
                <a:gd name="T9" fmla="*/ 2054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9" y="12"/>
                  </a:moveTo>
                  <a:lnTo>
                    <a:pt x="0" y="2"/>
                  </a:lnTo>
                  <a:lnTo>
                    <a:pt x="26" y="0"/>
                  </a:lnTo>
                  <a:lnTo>
                    <a:pt x="30" y="2"/>
                  </a:lnTo>
                  <a:lnTo>
                    <a:pt x="9" y="12"/>
                  </a:lnTo>
                  <a:close/>
                </a:path>
              </a:pathLst>
            </a:custGeom>
            <a:solidFill>
              <a:srgbClr val="E1E1E1"/>
            </a:solidFill>
            <a:ln w="3175">
              <a:solidFill>
                <a:srgbClr val="000000"/>
              </a:solidFill>
              <a:round/>
              <a:headEnd/>
              <a:tailEnd/>
            </a:ln>
          </p:spPr>
          <p:txBody>
            <a:bodyPr/>
            <a:lstStyle/>
            <a:p>
              <a:endParaRPr lang="en-US"/>
            </a:p>
          </p:txBody>
        </p:sp>
        <p:sp>
          <p:nvSpPr>
            <p:cNvPr id="38321" name="Freeform 431"/>
            <p:cNvSpPr>
              <a:spLocks/>
            </p:cNvSpPr>
            <p:nvPr/>
          </p:nvSpPr>
          <p:spPr bwMode="auto">
            <a:xfrm>
              <a:off x="1822" y="1137"/>
              <a:ext cx="35" cy="21"/>
            </a:xfrm>
            <a:custGeom>
              <a:avLst/>
              <a:gdLst>
                <a:gd name="T0" fmla="*/ 508 w 31"/>
                <a:gd name="T1" fmla="*/ 1544 h 17"/>
                <a:gd name="T2" fmla="*/ 111 w 31"/>
                <a:gd name="T3" fmla="*/ 0 h 17"/>
                <a:gd name="T4" fmla="*/ 0 w 31"/>
                <a:gd name="T5" fmla="*/ 623 h 17"/>
                <a:gd name="T6" fmla="*/ 0 w 31"/>
                <a:gd name="T7" fmla="*/ 951 h 17"/>
                <a:gd name="T8" fmla="*/ 0 w 31"/>
                <a:gd name="T9" fmla="*/ 1250 h 17"/>
                <a:gd name="T10" fmla="*/ 3 w 31"/>
                <a:gd name="T11" fmla="*/ 1544 h 17"/>
                <a:gd name="T12" fmla="*/ 111 w 31"/>
                <a:gd name="T13" fmla="*/ 1792 h 17"/>
                <a:gd name="T14" fmla="*/ 3 w 31"/>
                <a:gd name="T15" fmla="*/ 2214 h 17"/>
                <a:gd name="T16" fmla="*/ 508 w 31"/>
                <a:gd name="T17" fmla="*/ 1544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7"/>
                <a:gd name="T29" fmla="*/ 31 w 3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E1E1E1"/>
            </a:solidFill>
            <a:ln w="3175">
              <a:solidFill>
                <a:srgbClr val="000000"/>
              </a:solidFill>
              <a:round/>
              <a:headEnd/>
              <a:tailEnd/>
            </a:ln>
          </p:spPr>
          <p:txBody>
            <a:bodyPr/>
            <a:lstStyle/>
            <a:p>
              <a:endParaRPr lang="en-US"/>
            </a:p>
          </p:txBody>
        </p:sp>
        <p:sp>
          <p:nvSpPr>
            <p:cNvPr id="38322" name="Freeform 432"/>
            <p:cNvSpPr>
              <a:spLocks/>
            </p:cNvSpPr>
            <p:nvPr/>
          </p:nvSpPr>
          <p:spPr bwMode="auto">
            <a:xfrm>
              <a:off x="2191" y="1210"/>
              <a:ext cx="143" cy="60"/>
            </a:xfrm>
            <a:custGeom>
              <a:avLst/>
              <a:gdLst>
                <a:gd name="T0" fmla="*/ 1791 w 126"/>
                <a:gd name="T1" fmla="*/ 0 h 48"/>
                <a:gd name="T2" fmla="*/ 1757 w 126"/>
                <a:gd name="T3" fmla="*/ 889 h 48"/>
                <a:gd name="T4" fmla="*/ 1524 w 126"/>
                <a:gd name="T5" fmla="*/ 1124 h 48"/>
                <a:gd name="T6" fmla="*/ 1364 w 126"/>
                <a:gd name="T7" fmla="*/ 889 h 48"/>
                <a:gd name="T8" fmla="*/ 1364 w 126"/>
                <a:gd name="T9" fmla="*/ 2054 h 48"/>
                <a:gd name="T10" fmla="*/ 1364 w 126"/>
                <a:gd name="T11" fmla="*/ 1736 h 48"/>
                <a:gd name="T12" fmla="*/ 1136 w 126"/>
                <a:gd name="T13" fmla="*/ 1124 h 48"/>
                <a:gd name="T14" fmla="*/ 1083 w 126"/>
                <a:gd name="T15" fmla="*/ 2054 h 48"/>
                <a:gd name="T16" fmla="*/ 933 w 126"/>
                <a:gd name="T17" fmla="*/ 1124 h 48"/>
                <a:gd name="T18" fmla="*/ 809 w 126"/>
                <a:gd name="T19" fmla="*/ 2744 h 48"/>
                <a:gd name="T20" fmla="*/ 713 w 126"/>
                <a:gd name="T21" fmla="*/ 3210 h 48"/>
                <a:gd name="T22" fmla="*/ 571 w 126"/>
                <a:gd name="T23" fmla="*/ 2568 h 48"/>
                <a:gd name="T24" fmla="*/ 653 w 126"/>
                <a:gd name="T25" fmla="*/ 2054 h 48"/>
                <a:gd name="T26" fmla="*/ 347 w 126"/>
                <a:gd name="T27" fmla="*/ 0 h 48"/>
                <a:gd name="T28" fmla="*/ 394 w 126"/>
                <a:gd name="T29" fmla="*/ 889 h 48"/>
                <a:gd name="T30" fmla="*/ 443 w 126"/>
                <a:gd name="T31" fmla="*/ 1736 h 48"/>
                <a:gd name="T32" fmla="*/ 270 w 126"/>
                <a:gd name="T33" fmla="*/ 889 h 48"/>
                <a:gd name="T34" fmla="*/ 232 w 126"/>
                <a:gd name="T35" fmla="*/ 1736 h 48"/>
                <a:gd name="T36" fmla="*/ 232 w 126"/>
                <a:gd name="T37" fmla="*/ 1736 h 48"/>
                <a:gd name="T38" fmla="*/ 270 w 126"/>
                <a:gd name="T39" fmla="*/ 2054 h 48"/>
                <a:gd name="T40" fmla="*/ 232 w 126"/>
                <a:gd name="T41" fmla="*/ 2054 h 48"/>
                <a:gd name="T42" fmla="*/ 3 w 126"/>
                <a:gd name="T43" fmla="*/ 2054 h 48"/>
                <a:gd name="T44" fmla="*/ 95 w 126"/>
                <a:gd name="T45" fmla="*/ 2568 h 48"/>
                <a:gd name="T46" fmla="*/ 0 w 126"/>
                <a:gd name="T47" fmla="*/ 2568 h 48"/>
                <a:gd name="T48" fmla="*/ 503 w 126"/>
                <a:gd name="T49" fmla="*/ 2744 h 48"/>
                <a:gd name="T50" fmla="*/ 394 w 126"/>
                <a:gd name="T51" fmla="*/ 3210 h 48"/>
                <a:gd name="T52" fmla="*/ 443 w 126"/>
                <a:gd name="T53" fmla="*/ 3845 h 48"/>
                <a:gd name="T54" fmla="*/ 3 w 126"/>
                <a:gd name="T55" fmla="*/ 4013 h 48"/>
                <a:gd name="T56" fmla="*/ 347 w 126"/>
                <a:gd name="T57" fmla="*/ 4881 h 48"/>
                <a:gd name="T58" fmla="*/ 503 w 126"/>
                <a:gd name="T59" fmla="*/ 5299 h 48"/>
                <a:gd name="T60" fmla="*/ 443 w 126"/>
                <a:gd name="T61" fmla="*/ 5549 h 48"/>
                <a:gd name="T62" fmla="*/ 503 w 126"/>
                <a:gd name="T63" fmla="*/ 5549 h 48"/>
                <a:gd name="T64" fmla="*/ 443 w 126"/>
                <a:gd name="T65" fmla="*/ 6101 h 48"/>
                <a:gd name="T66" fmla="*/ 270 w 126"/>
                <a:gd name="T67" fmla="*/ 6936 h 48"/>
                <a:gd name="T68" fmla="*/ 443 w 126"/>
                <a:gd name="T69" fmla="*/ 7274 h 48"/>
                <a:gd name="T70" fmla="*/ 713 w 126"/>
                <a:gd name="T71" fmla="*/ 7604 h 48"/>
                <a:gd name="T72" fmla="*/ 1226 w 126"/>
                <a:gd name="T73" fmla="*/ 8163 h 48"/>
                <a:gd name="T74" fmla="*/ 1579 w 126"/>
                <a:gd name="T75" fmla="*/ 7274 h 48"/>
                <a:gd name="T76" fmla="*/ 1963 w 126"/>
                <a:gd name="T77" fmla="*/ 6101 h 48"/>
                <a:gd name="T78" fmla="*/ 2138 w 126"/>
                <a:gd name="T79" fmla="*/ 4881 h 48"/>
                <a:gd name="T80" fmla="*/ 2298 w 126"/>
                <a:gd name="T81" fmla="*/ 4013 h 48"/>
                <a:gd name="T82" fmla="*/ 2308 w 126"/>
                <a:gd name="T83" fmla="*/ 4013 h 48"/>
                <a:gd name="T84" fmla="*/ 2228 w 126"/>
                <a:gd name="T85" fmla="*/ 3845 h 48"/>
                <a:gd name="T86" fmla="*/ 2308 w 126"/>
                <a:gd name="T87" fmla="*/ 3210 h 48"/>
                <a:gd name="T88" fmla="*/ 2308 w 126"/>
                <a:gd name="T89" fmla="*/ 2744 h 48"/>
                <a:gd name="T90" fmla="*/ 2138 w 126"/>
                <a:gd name="T91" fmla="*/ 2744 h 48"/>
                <a:gd name="T92" fmla="*/ 2179 w 126"/>
                <a:gd name="T93" fmla="*/ 2568 h 48"/>
                <a:gd name="T94" fmla="*/ 2083 w 126"/>
                <a:gd name="T95" fmla="*/ 2054 h 48"/>
                <a:gd name="T96" fmla="*/ 2039 w 126"/>
                <a:gd name="T97" fmla="*/ 1124 h 48"/>
                <a:gd name="T98" fmla="*/ 2179 w 126"/>
                <a:gd name="T99" fmla="*/ 569 h 48"/>
                <a:gd name="T100" fmla="*/ 1963 w 126"/>
                <a:gd name="T101" fmla="*/ 889 h 48"/>
                <a:gd name="T102" fmla="*/ 1791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6"/>
                <a:gd name="T157" fmla="*/ 0 h 48"/>
                <a:gd name="T158" fmla="*/ 126 w 126"/>
                <a:gd name="T159" fmla="*/ 48 h 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round/>
              <a:headEnd/>
              <a:tailEnd/>
            </a:ln>
          </p:spPr>
          <p:txBody>
            <a:bodyPr/>
            <a:lstStyle/>
            <a:p>
              <a:endParaRPr lang="en-US"/>
            </a:p>
          </p:txBody>
        </p:sp>
        <p:sp>
          <p:nvSpPr>
            <p:cNvPr id="38323" name="Freeform 433"/>
            <p:cNvSpPr>
              <a:spLocks/>
            </p:cNvSpPr>
            <p:nvPr/>
          </p:nvSpPr>
          <p:spPr bwMode="auto">
            <a:xfrm>
              <a:off x="2360" y="1436"/>
              <a:ext cx="61" cy="78"/>
            </a:xfrm>
            <a:custGeom>
              <a:avLst/>
              <a:gdLst>
                <a:gd name="T0" fmla="*/ 400 w 56"/>
                <a:gd name="T1" fmla="*/ 4526 h 64"/>
                <a:gd name="T2" fmla="*/ 400 w 56"/>
                <a:gd name="T3" fmla="*/ 3136 h 64"/>
                <a:gd name="T4" fmla="*/ 400 w 56"/>
                <a:gd name="T5" fmla="*/ 1756 h 64"/>
                <a:gd name="T6" fmla="*/ 337 w 56"/>
                <a:gd name="T7" fmla="*/ 1683 h 64"/>
                <a:gd name="T8" fmla="*/ 317 w 56"/>
                <a:gd name="T9" fmla="*/ 1683 h 64"/>
                <a:gd name="T10" fmla="*/ 247 w 56"/>
                <a:gd name="T11" fmla="*/ 1683 h 64"/>
                <a:gd name="T12" fmla="*/ 297 w 56"/>
                <a:gd name="T13" fmla="*/ 461 h 64"/>
                <a:gd name="T14" fmla="*/ 337 w 56"/>
                <a:gd name="T15" fmla="*/ 0 h 64"/>
                <a:gd name="T16" fmla="*/ 291 w 56"/>
                <a:gd name="T17" fmla="*/ 310 h 64"/>
                <a:gd name="T18" fmla="*/ 247 w 56"/>
                <a:gd name="T19" fmla="*/ 310 h 64"/>
                <a:gd name="T20" fmla="*/ 190 w 56"/>
                <a:gd name="T21" fmla="*/ 685 h 64"/>
                <a:gd name="T22" fmla="*/ 207 w 56"/>
                <a:gd name="T23" fmla="*/ 1166 h 64"/>
                <a:gd name="T24" fmla="*/ 190 w 56"/>
                <a:gd name="T25" fmla="*/ 1683 h 64"/>
                <a:gd name="T26" fmla="*/ 53 w 56"/>
                <a:gd name="T27" fmla="*/ 1756 h 64"/>
                <a:gd name="T28" fmla="*/ 63 w 56"/>
                <a:gd name="T29" fmla="*/ 2246 h 64"/>
                <a:gd name="T30" fmla="*/ 4 w 56"/>
                <a:gd name="T31" fmla="*/ 2714 h 64"/>
                <a:gd name="T32" fmla="*/ 135 w 56"/>
                <a:gd name="T33" fmla="*/ 3400 h 64"/>
                <a:gd name="T34" fmla="*/ 53 w 56"/>
                <a:gd name="T35" fmla="*/ 4317 h 64"/>
                <a:gd name="T36" fmla="*/ 135 w 56"/>
                <a:gd name="T37" fmla="*/ 4032 h 64"/>
                <a:gd name="T38" fmla="*/ 53 w 56"/>
                <a:gd name="T39" fmla="*/ 4721 h 64"/>
                <a:gd name="T40" fmla="*/ 0 w 56"/>
                <a:gd name="T41" fmla="*/ 4914 h 64"/>
                <a:gd name="T42" fmla="*/ 4 w 56"/>
                <a:gd name="T43" fmla="*/ 5261 h 64"/>
                <a:gd name="T44" fmla="*/ 0 w 56"/>
                <a:gd name="T45" fmla="*/ 5315 h 64"/>
                <a:gd name="T46" fmla="*/ 53 w 56"/>
                <a:gd name="T47" fmla="*/ 5560 h 64"/>
                <a:gd name="T48" fmla="*/ 4 w 56"/>
                <a:gd name="T49" fmla="*/ 5928 h 64"/>
                <a:gd name="T50" fmla="*/ 63 w 56"/>
                <a:gd name="T51" fmla="*/ 5928 h 64"/>
                <a:gd name="T52" fmla="*/ 63 w 56"/>
                <a:gd name="T53" fmla="*/ 6050 h 64"/>
                <a:gd name="T54" fmla="*/ 161 w 56"/>
                <a:gd name="T55" fmla="*/ 5928 h 64"/>
                <a:gd name="T56" fmla="*/ 267 w 56"/>
                <a:gd name="T57" fmla="*/ 5261 h 64"/>
                <a:gd name="T58" fmla="*/ 376 w 56"/>
                <a:gd name="T59" fmla="*/ 4914 h 64"/>
                <a:gd name="T60" fmla="*/ 400 w 56"/>
                <a:gd name="T61" fmla="*/ 4526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
                <a:gd name="T94" fmla="*/ 0 h 64"/>
                <a:gd name="T95" fmla="*/ 56 w 56"/>
                <a:gd name="T96" fmla="*/ 64 h 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round/>
              <a:headEnd/>
              <a:tailEnd/>
            </a:ln>
          </p:spPr>
          <p:txBody>
            <a:bodyPr/>
            <a:lstStyle/>
            <a:p>
              <a:endParaRPr lang="en-US"/>
            </a:p>
          </p:txBody>
        </p:sp>
        <p:sp>
          <p:nvSpPr>
            <p:cNvPr id="38324" name="Freeform 434"/>
            <p:cNvSpPr>
              <a:spLocks/>
            </p:cNvSpPr>
            <p:nvPr/>
          </p:nvSpPr>
          <p:spPr bwMode="auto">
            <a:xfrm>
              <a:off x="2428" y="1369"/>
              <a:ext cx="113" cy="176"/>
            </a:xfrm>
            <a:custGeom>
              <a:avLst/>
              <a:gdLst>
                <a:gd name="T0" fmla="*/ 92 w 102"/>
                <a:gd name="T1" fmla="*/ 5974 h 142"/>
                <a:gd name="T2" fmla="*/ 179 w 102"/>
                <a:gd name="T3" fmla="*/ 5974 h 142"/>
                <a:gd name="T4" fmla="*/ 125 w 102"/>
                <a:gd name="T5" fmla="*/ 7976 h 142"/>
                <a:gd name="T6" fmla="*/ 219 w 102"/>
                <a:gd name="T7" fmla="*/ 8565 h 142"/>
                <a:gd name="T8" fmla="*/ 330 w 102"/>
                <a:gd name="T9" fmla="*/ 9177 h 142"/>
                <a:gd name="T10" fmla="*/ 405 w 102"/>
                <a:gd name="T11" fmla="*/ 11819 h 142"/>
                <a:gd name="T12" fmla="*/ 179 w 102"/>
                <a:gd name="T13" fmla="*/ 13266 h 142"/>
                <a:gd name="T14" fmla="*/ 255 w 102"/>
                <a:gd name="T15" fmla="*/ 14097 h 142"/>
                <a:gd name="T16" fmla="*/ 92 w 102"/>
                <a:gd name="T17" fmla="*/ 15795 h 142"/>
                <a:gd name="T18" fmla="*/ 298 w 102"/>
                <a:gd name="T19" fmla="*/ 16866 h 142"/>
                <a:gd name="T20" fmla="*/ 405 w 102"/>
                <a:gd name="T21" fmla="*/ 16866 h 142"/>
                <a:gd name="T22" fmla="*/ 153 w 102"/>
                <a:gd name="T23" fmla="*/ 18442 h 142"/>
                <a:gd name="T24" fmla="*/ 61 w 102"/>
                <a:gd name="T25" fmla="*/ 19754 h 142"/>
                <a:gd name="T26" fmla="*/ 277 w 102"/>
                <a:gd name="T27" fmla="*/ 19308 h 142"/>
                <a:gd name="T28" fmla="*/ 463 w 102"/>
                <a:gd name="T29" fmla="*/ 18442 h 142"/>
                <a:gd name="T30" fmla="*/ 855 w 102"/>
                <a:gd name="T31" fmla="*/ 18442 h 142"/>
                <a:gd name="T32" fmla="*/ 892 w 102"/>
                <a:gd name="T33" fmla="*/ 16442 h 142"/>
                <a:gd name="T34" fmla="*/ 1067 w 102"/>
                <a:gd name="T35" fmla="*/ 14097 h 142"/>
                <a:gd name="T36" fmla="*/ 855 w 102"/>
                <a:gd name="T37" fmla="*/ 13495 h 142"/>
                <a:gd name="T38" fmla="*/ 773 w 102"/>
                <a:gd name="T39" fmla="*/ 11617 h 142"/>
                <a:gd name="T40" fmla="*/ 801 w 102"/>
                <a:gd name="T41" fmla="*/ 10616 h 142"/>
                <a:gd name="T42" fmla="*/ 551 w 102"/>
                <a:gd name="T43" fmla="*/ 6347 h 142"/>
                <a:gd name="T44" fmla="*/ 463 w 102"/>
                <a:gd name="T45" fmla="*/ 5224 h 142"/>
                <a:gd name="T46" fmla="*/ 419 w 102"/>
                <a:gd name="T47" fmla="*/ 4820 h 142"/>
                <a:gd name="T48" fmla="*/ 298 w 102"/>
                <a:gd name="T49" fmla="*/ 2382 h 142"/>
                <a:gd name="T50" fmla="*/ 298 w 102"/>
                <a:gd name="T51" fmla="*/ 1775 h 142"/>
                <a:gd name="T52" fmla="*/ 179 w 102"/>
                <a:gd name="T53" fmla="*/ 0 h 142"/>
                <a:gd name="T54" fmla="*/ 125 w 102"/>
                <a:gd name="T55" fmla="*/ 1775 h 142"/>
                <a:gd name="T56" fmla="*/ 61 w 102"/>
                <a:gd name="T57" fmla="*/ 2382 h 142"/>
                <a:gd name="T58" fmla="*/ 61 w 102"/>
                <a:gd name="T59" fmla="*/ 3380 h 142"/>
                <a:gd name="T60" fmla="*/ 2 w 102"/>
                <a:gd name="T61" fmla="*/ 4215 h 142"/>
                <a:gd name="T62" fmla="*/ 92 w 102"/>
                <a:gd name="T63" fmla="*/ 4215 h 142"/>
                <a:gd name="T64" fmla="*/ 2 w 102"/>
                <a:gd name="T65" fmla="*/ 7562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2"/>
                <a:gd name="T100" fmla="*/ 0 h 142"/>
                <a:gd name="T101" fmla="*/ 102 w 102"/>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round/>
              <a:headEnd/>
              <a:tailEnd/>
            </a:ln>
          </p:spPr>
          <p:txBody>
            <a:bodyPr/>
            <a:lstStyle/>
            <a:p>
              <a:endParaRPr lang="en-US"/>
            </a:p>
          </p:txBody>
        </p:sp>
        <p:sp>
          <p:nvSpPr>
            <p:cNvPr id="38325" name="Freeform 435"/>
            <p:cNvSpPr>
              <a:spLocks/>
            </p:cNvSpPr>
            <p:nvPr/>
          </p:nvSpPr>
          <p:spPr bwMode="auto">
            <a:xfrm>
              <a:off x="2399" y="1436"/>
              <a:ext cx="33" cy="23"/>
            </a:xfrm>
            <a:custGeom>
              <a:avLst/>
              <a:gdLst>
                <a:gd name="T0" fmla="*/ 128 w 31"/>
                <a:gd name="T1" fmla="*/ 1244 h 19"/>
                <a:gd name="T2" fmla="*/ 118 w 31"/>
                <a:gd name="T3" fmla="*/ 849 h 19"/>
                <a:gd name="T4" fmla="*/ 76 w 31"/>
                <a:gd name="T5" fmla="*/ 0 h 19"/>
                <a:gd name="T6" fmla="*/ 7 w 31"/>
                <a:gd name="T7" fmla="*/ 395 h 19"/>
                <a:gd name="T8" fmla="*/ 0 w 31"/>
                <a:gd name="T9" fmla="*/ 1357 h 19"/>
                <a:gd name="T10" fmla="*/ 40 w 31"/>
                <a:gd name="T11" fmla="*/ 1357 h 19"/>
                <a:gd name="T12" fmla="*/ 49 w 31"/>
                <a:gd name="T13" fmla="*/ 1357 h 19"/>
                <a:gd name="T14" fmla="*/ 86 w 31"/>
                <a:gd name="T15" fmla="*/ 1585 h 19"/>
                <a:gd name="T16" fmla="*/ 128 w 31"/>
                <a:gd name="T17" fmla="*/ 124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9"/>
                <a:gd name="T29" fmla="*/ 31 w 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round/>
              <a:headEnd/>
              <a:tailEnd/>
            </a:ln>
          </p:spPr>
          <p:txBody>
            <a:bodyPr/>
            <a:lstStyle/>
            <a:p>
              <a:endParaRPr lang="en-US"/>
            </a:p>
          </p:txBody>
        </p:sp>
        <p:sp>
          <p:nvSpPr>
            <p:cNvPr id="38326" name="Freeform 436"/>
            <p:cNvSpPr>
              <a:spLocks/>
            </p:cNvSpPr>
            <p:nvPr/>
          </p:nvSpPr>
          <p:spPr bwMode="auto">
            <a:xfrm>
              <a:off x="2419" y="1389"/>
              <a:ext cx="13" cy="9"/>
            </a:xfrm>
            <a:custGeom>
              <a:avLst/>
              <a:gdLst>
                <a:gd name="T0" fmla="*/ 50 w 12"/>
                <a:gd name="T1" fmla="*/ 729 h 7"/>
                <a:gd name="T2" fmla="*/ 2 w 12"/>
                <a:gd name="T3" fmla="*/ 0 h 7"/>
                <a:gd name="T4" fmla="*/ 0 w 12"/>
                <a:gd name="T5" fmla="*/ 729 h 7"/>
                <a:gd name="T6" fmla="*/ 59 w 12"/>
                <a:gd name="T7" fmla="*/ 2217 h 7"/>
                <a:gd name="T8" fmla="*/ 74 w 12"/>
                <a:gd name="T9" fmla="*/ 1205 h 7"/>
                <a:gd name="T10" fmla="*/ 50 w 12"/>
                <a:gd name="T11" fmla="*/ 729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round/>
              <a:headEnd/>
              <a:tailEnd/>
            </a:ln>
          </p:spPr>
          <p:txBody>
            <a:bodyPr/>
            <a:lstStyle/>
            <a:p>
              <a:endParaRPr lang="en-US"/>
            </a:p>
          </p:txBody>
        </p:sp>
        <p:sp>
          <p:nvSpPr>
            <p:cNvPr id="38327" name="Freeform 437"/>
            <p:cNvSpPr>
              <a:spLocks/>
            </p:cNvSpPr>
            <p:nvPr/>
          </p:nvSpPr>
          <p:spPr bwMode="auto">
            <a:xfrm>
              <a:off x="2416" y="1371"/>
              <a:ext cx="12" cy="13"/>
            </a:xfrm>
            <a:custGeom>
              <a:avLst/>
              <a:gdLst>
                <a:gd name="T0" fmla="*/ 12 w 12"/>
                <a:gd name="T1" fmla="*/ 2343 h 10"/>
                <a:gd name="T2" fmla="*/ 10 w 12"/>
                <a:gd name="T3" fmla="*/ 0 h 10"/>
                <a:gd name="T4" fmla="*/ 3 w 12"/>
                <a:gd name="T5" fmla="*/ 2343 h 10"/>
                <a:gd name="T6" fmla="*/ 0 w 12"/>
                <a:gd name="T7" fmla="*/ 4246 h 10"/>
                <a:gd name="T8" fmla="*/ 12 w 12"/>
                <a:gd name="T9" fmla="*/ 2343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12" y="5"/>
                  </a:moveTo>
                  <a:lnTo>
                    <a:pt x="10" y="0"/>
                  </a:lnTo>
                  <a:lnTo>
                    <a:pt x="3" y="5"/>
                  </a:lnTo>
                  <a:lnTo>
                    <a:pt x="0" y="10"/>
                  </a:lnTo>
                  <a:lnTo>
                    <a:pt x="12" y="5"/>
                  </a:lnTo>
                  <a:close/>
                </a:path>
              </a:pathLst>
            </a:custGeom>
            <a:solidFill>
              <a:srgbClr val="0033CC"/>
            </a:solidFill>
            <a:ln w="3175">
              <a:solidFill>
                <a:srgbClr val="000000"/>
              </a:solidFill>
              <a:round/>
              <a:headEnd/>
              <a:tailEnd/>
            </a:ln>
          </p:spPr>
          <p:txBody>
            <a:bodyPr/>
            <a:lstStyle/>
            <a:p>
              <a:endParaRPr lang="en-US"/>
            </a:p>
          </p:txBody>
        </p:sp>
        <p:sp>
          <p:nvSpPr>
            <p:cNvPr id="38328" name="Freeform 438"/>
            <p:cNvSpPr>
              <a:spLocks/>
            </p:cNvSpPr>
            <p:nvPr/>
          </p:nvSpPr>
          <p:spPr bwMode="auto">
            <a:xfrm>
              <a:off x="2498" y="1328"/>
              <a:ext cx="2" cy="10"/>
            </a:xfrm>
            <a:custGeom>
              <a:avLst/>
              <a:gdLst>
                <a:gd name="T0" fmla="*/ 0 w 2"/>
                <a:gd name="T1" fmla="*/ 0 h 9"/>
                <a:gd name="T2" fmla="*/ 0 w 2"/>
                <a:gd name="T3" fmla="*/ 63 h 9"/>
                <a:gd name="T4" fmla="*/ 0 w 2"/>
                <a:gd name="T5" fmla="*/ 78 h 9"/>
                <a:gd name="T6" fmla="*/ 0 w 2"/>
                <a:gd name="T7" fmla="*/ 97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 name="T18" fmla="*/ 0 w 2"/>
                <a:gd name="T19" fmla="*/ 0 h 9"/>
                <a:gd name="T20" fmla="*/ 2 w 2"/>
                <a:gd name="T21" fmla="*/ 9 h 9"/>
              </a:gdLst>
              <a:ahLst/>
              <a:cxnLst>
                <a:cxn ang="T12">
                  <a:pos x="T0" y="T1"/>
                </a:cxn>
                <a:cxn ang="T13">
                  <a:pos x="T2" y="T3"/>
                </a:cxn>
                <a:cxn ang="T14">
                  <a:pos x="T4" y="T5"/>
                </a:cxn>
                <a:cxn ang="T15">
                  <a:pos x="T6" y="T7"/>
                </a:cxn>
                <a:cxn ang="T16">
                  <a:pos x="T8" y="T9"/>
                </a:cxn>
                <a:cxn ang="T17">
                  <a:pos x="T10" y="T11"/>
                </a:cxn>
              </a:cxnLst>
              <a:rect l="T18" t="T19" r="T20" b="T21"/>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round/>
              <a:headEnd/>
              <a:tailEnd/>
            </a:ln>
          </p:spPr>
          <p:txBody>
            <a:bodyPr/>
            <a:lstStyle/>
            <a:p>
              <a:endParaRPr lang="en-US"/>
            </a:p>
          </p:txBody>
        </p:sp>
        <p:sp>
          <p:nvSpPr>
            <p:cNvPr id="38329" name="Freeform 439"/>
            <p:cNvSpPr>
              <a:spLocks/>
            </p:cNvSpPr>
            <p:nvPr/>
          </p:nvSpPr>
          <p:spPr bwMode="auto">
            <a:xfrm>
              <a:off x="2426" y="1412"/>
              <a:ext cx="6" cy="4"/>
            </a:xfrm>
            <a:custGeom>
              <a:avLst/>
              <a:gdLst>
                <a:gd name="T0" fmla="*/ 0 w 7"/>
                <a:gd name="T1" fmla="*/ 2069 h 3"/>
                <a:gd name="T2" fmla="*/ 3 w 7"/>
                <a:gd name="T3" fmla="*/ 0 h 3"/>
                <a:gd name="T4" fmla="*/ 0 w 7"/>
                <a:gd name="T5" fmla="*/ 0 h 3"/>
                <a:gd name="T6" fmla="*/ 0 w 7"/>
                <a:gd name="T7" fmla="*/ 2069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0" y="3"/>
                  </a:moveTo>
                  <a:lnTo>
                    <a:pt x="7" y="0"/>
                  </a:lnTo>
                  <a:lnTo>
                    <a:pt x="0" y="0"/>
                  </a:lnTo>
                  <a:lnTo>
                    <a:pt x="0" y="3"/>
                  </a:lnTo>
                  <a:close/>
                </a:path>
              </a:pathLst>
            </a:custGeom>
            <a:solidFill>
              <a:srgbClr val="0033CC"/>
            </a:solidFill>
            <a:ln w="3175">
              <a:solidFill>
                <a:srgbClr val="000000"/>
              </a:solidFill>
              <a:round/>
              <a:headEnd/>
              <a:tailEnd/>
            </a:ln>
          </p:spPr>
          <p:txBody>
            <a:bodyPr/>
            <a:lstStyle/>
            <a:p>
              <a:endParaRPr lang="en-US"/>
            </a:p>
          </p:txBody>
        </p:sp>
        <p:sp>
          <p:nvSpPr>
            <p:cNvPr id="38330" name="Freeform 440"/>
            <p:cNvSpPr>
              <a:spLocks/>
            </p:cNvSpPr>
            <p:nvPr/>
          </p:nvSpPr>
          <p:spPr bwMode="auto">
            <a:xfrm>
              <a:off x="2449" y="1474"/>
              <a:ext cx="6" cy="6"/>
            </a:xfrm>
            <a:custGeom>
              <a:avLst/>
              <a:gdLst>
                <a:gd name="T0" fmla="*/ 310 w 5"/>
                <a:gd name="T1" fmla="*/ 310 h 5"/>
                <a:gd name="T2" fmla="*/ 0 w 5"/>
                <a:gd name="T3" fmla="*/ 0 h 5"/>
                <a:gd name="T4" fmla="*/ 0 w 5"/>
                <a:gd name="T5" fmla="*/ 310 h 5"/>
                <a:gd name="T6" fmla="*/ 310 w 5"/>
                <a:gd name="T7" fmla="*/ 310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5"/>
                  </a:moveTo>
                  <a:lnTo>
                    <a:pt x="0" y="0"/>
                  </a:lnTo>
                  <a:lnTo>
                    <a:pt x="0" y="5"/>
                  </a:lnTo>
                  <a:lnTo>
                    <a:pt x="5" y="5"/>
                  </a:lnTo>
                  <a:close/>
                </a:path>
              </a:pathLst>
            </a:custGeom>
            <a:solidFill>
              <a:srgbClr val="0033CC"/>
            </a:solidFill>
            <a:ln w="3175">
              <a:solidFill>
                <a:srgbClr val="000000"/>
              </a:solidFill>
              <a:round/>
              <a:headEnd/>
              <a:tailEnd/>
            </a:ln>
          </p:spPr>
          <p:txBody>
            <a:bodyPr/>
            <a:lstStyle/>
            <a:p>
              <a:endParaRPr lang="en-US"/>
            </a:p>
          </p:txBody>
        </p:sp>
        <p:sp>
          <p:nvSpPr>
            <p:cNvPr id="38331" name="Rectangle 441"/>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8332" name="Freeform 442"/>
            <p:cNvSpPr>
              <a:spLocks/>
            </p:cNvSpPr>
            <p:nvPr/>
          </p:nvSpPr>
          <p:spPr bwMode="auto">
            <a:xfrm>
              <a:off x="2089" y="1811"/>
              <a:ext cx="14" cy="2"/>
            </a:xfrm>
            <a:custGeom>
              <a:avLst/>
              <a:gdLst>
                <a:gd name="T0" fmla="*/ 170 w 12"/>
                <a:gd name="T1" fmla="*/ 2 h 2"/>
                <a:gd name="T2" fmla="*/ 0 w 12"/>
                <a:gd name="T3" fmla="*/ 0 h 2"/>
                <a:gd name="T4" fmla="*/ 418 w 12"/>
                <a:gd name="T5" fmla="*/ 0 h 2"/>
                <a:gd name="T6" fmla="*/ 170 w 12"/>
                <a:gd name="T7" fmla="*/ 2 h 2"/>
                <a:gd name="T8" fmla="*/ 0 60000 65536"/>
                <a:gd name="T9" fmla="*/ 0 60000 65536"/>
                <a:gd name="T10" fmla="*/ 0 60000 65536"/>
                <a:gd name="T11" fmla="*/ 0 60000 65536"/>
                <a:gd name="T12" fmla="*/ 0 w 12"/>
                <a:gd name="T13" fmla="*/ 0 h 2"/>
                <a:gd name="T14" fmla="*/ 12 w 12"/>
                <a:gd name="T15" fmla="*/ 2 h 2"/>
              </a:gdLst>
              <a:ahLst/>
              <a:cxnLst>
                <a:cxn ang="T8">
                  <a:pos x="T0" y="T1"/>
                </a:cxn>
                <a:cxn ang="T9">
                  <a:pos x="T2" y="T3"/>
                </a:cxn>
                <a:cxn ang="T10">
                  <a:pos x="T4" y="T5"/>
                </a:cxn>
                <a:cxn ang="T11">
                  <a:pos x="T6" y="T7"/>
                </a:cxn>
              </a:cxnLst>
              <a:rect l="T12" t="T13" r="T14" b="T15"/>
              <a:pathLst>
                <a:path w="12" h="2">
                  <a:moveTo>
                    <a:pt x="5" y="2"/>
                  </a:moveTo>
                  <a:lnTo>
                    <a:pt x="0" y="0"/>
                  </a:lnTo>
                  <a:lnTo>
                    <a:pt x="12" y="0"/>
                  </a:lnTo>
                  <a:lnTo>
                    <a:pt x="5" y="2"/>
                  </a:lnTo>
                  <a:close/>
                </a:path>
              </a:pathLst>
            </a:custGeom>
            <a:solidFill>
              <a:srgbClr val="E1E1E1"/>
            </a:solidFill>
            <a:ln w="3175">
              <a:solidFill>
                <a:srgbClr val="000000"/>
              </a:solidFill>
              <a:round/>
              <a:headEnd/>
              <a:tailEnd/>
            </a:ln>
          </p:spPr>
          <p:txBody>
            <a:bodyPr/>
            <a:lstStyle/>
            <a:p>
              <a:endParaRPr lang="en-US"/>
            </a:p>
          </p:txBody>
        </p:sp>
        <p:sp>
          <p:nvSpPr>
            <p:cNvPr id="38333" name="Freeform 443"/>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3" y="0"/>
                  </a:moveTo>
                  <a:lnTo>
                    <a:pt x="0" y="3"/>
                  </a:lnTo>
                  <a:lnTo>
                    <a:pt x="7" y="3"/>
                  </a:lnTo>
                  <a:lnTo>
                    <a:pt x="3" y="0"/>
                  </a:lnTo>
                  <a:close/>
                </a:path>
              </a:pathLst>
            </a:custGeom>
            <a:solidFill>
              <a:srgbClr val="E1E1E1"/>
            </a:solidFill>
            <a:ln w="3175">
              <a:solidFill>
                <a:srgbClr val="000000"/>
              </a:solidFill>
              <a:round/>
              <a:headEnd/>
              <a:tailEnd/>
            </a:ln>
          </p:spPr>
          <p:txBody>
            <a:bodyPr/>
            <a:lstStyle/>
            <a:p>
              <a:endParaRPr lang="en-US"/>
            </a:p>
          </p:txBody>
        </p:sp>
        <p:sp>
          <p:nvSpPr>
            <p:cNvPr id="38334" name="Rectangle 444"/>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8335" name="Freeform 445"/>
            <p:cNvSpPr>
              <a:spLocks/>
            </p:cNvSpPr>
            <p:nvPr/>
          </p:nvSpPr>
          <p:spPr bwMode="auto">
            <a:xfrm>
              <a:off x="1425" y="1933"/>
              <a:ext cx="4" cy="1"/>
            </a:xfrm>
            <a:custGeom>
              <a:avLst/>
              <a:gdLst>
                <a:gd name="T0" fmla="*/ 2069 w 3"/>
                <a:gd name="T1" fmla="*/ 0 h 1"/>
                <a:gd name="T2" fmla="*/ 2069 w 3"/>
                <a:gd name="T3" fmla="*/ 0 h 1"/>
                <a:gd name="T4" fmla="*/ 0 w 3"/>
                <a:gd name="T5" fmla="*/ 0 h 1"/>
                <a:gd name="T6" fmla="*/ 2069 w 3"/>
                <a:gd name="T7" fmla="*/ 0 h 1"/>
                <a:gd name="T8" fmla="*/ 2069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3" y="0"/>
                  </a:moveTo>
                  <a:lnTo>
                    <a:pt x="3" y="0"/>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8336" name="Freeform 446"/>
            <p:cNvSpPr>
              <a:spLocks/>
            </p:cNvSpPr>
            <p:nvPr/>
          </p:nvSpPr>
          <p:spPr bwMode="auto">
            <a:xfrm>
              <a:off x="2360" y="1720"/>
              <a:ext cx="52" cy="111"/>
            </a:xfrm>
            <a:custGeom>
              <a:avLst/>
              <a:gdLst>
                <a:gd name="T0" fmla="*/ 208 w 47"/>
                <a:gd name="T1" fmla="*/ 0 h 90"/>
                <a:gd name="T2" fmla="*/ 139 w 47"/>
                <a:gd name="T3" fmla="*/ 2 h 90"/>
                <a:gd name="T4" fmla="*/ 139 w 47"/>
                <a:gd name="T5" fmla="*/ 2824 h 90"/>
                <a:gd name="T6" fmla="*/ 84 w 47"/>
                <a:gd name="T7" fmla="*/ 4296 h 90"/>
                <a:gd name="T8" fmla="*/ 4 w 47"/>
                <a:gd name="T9" fmla="*/ 5902 h 90"/>
                <a:gd name="T10" fmla="*/ 0 w 47"/>
                <a:gd name="T11" fmla="*/ 7362 h 90"/>
                <a:gd name="T12" fmla="*/ 69 w 47"/>
                <a:gd name="T13" fmla="*/ 7999 h 90"/>
                <a:gd name="T14" fmla="*/ 103 w 47"/>
                <a:gd name="T15" fmla="*/ 7999 h 90"/>
                <a:gd name="T16" fmla="*/ 84 w 47"/>
                <a:gd name="T17" fmla="*/ 11199 h 90"/>
                <a:gd name="T18" fmla="*/ 309 w 47"/>
                <a:gd name="T19" fmla="*/ 10554 h 90"/>
                <a:gd name="T20" fmla="*/ 309 w 47"/>
                <a:gd name="T21" fmla="*/ 10194 h 90"/>
                <a:gd name="T22" fmla="*/ 364 w 47"/>
                <a:gd name="T23" fmla="*/ 8943 h 90"/>
                <a:gd name="T24" fmla="*/ 364 w 47"/>
                <a:gd name="T25" fmla="*/ 8171 h 90"/>
                <a:gd name="T26" fmla="*/ 364 w 47"/>
                <a:gd name="T27" fmla="*/ 6938 h 90"/>
                <a:gd name="T28" fmla="*/ 309 w 47"/>
                <a:gd name="T29" fmla="*/ 5259 h 90"/>
                <a:gd name="T30" fmla="*/ 364 w 47"/>
                <a:gd name="T31" fmla="*/ 5259 h 90"/>
                <a:gd name="T32" fmla="*/ 415 w 47"/>
                <a:gd name="T33" fmla="*/ 2580 h 90"/>
                <a:gd name="T34" fmla="*/ 482 w 47"/>
                <a:gd name="T35" fmla="*/ 1466 h 90"/>
                <a:gd name="T36" fmla="*/ 482 w 47"/>
                <a:gd name="T37" fmla="*/ 2 h 90"/>
                <a:gd name="T38" fmla="*/ 281 w 47"/>
                <a:gd name="T39" fmla="*/ 2 h 90"/>
                <a:gd name="T40" fmla="*/ 208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90"/>
                <a:gd name="T65" fmla="*/ 47 w 47"/>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round/>
              <a:headEnd/>
              <a:tailEnd/>
            </a:ln>
          </p:spPr>
          <p:txBody>
            <a:bodyPr/>
            <a:lstStyle/>
            <a:p>
              <a:endParaRPr lang="en-US"/>
            </a:p>
          </p:txBody>
        </p:sp>
        <p:sp>
          <p:nvSpPr>
            <p:cNvPr id="38337" name="Freeform 447"/>
            <p:cNvSpPr>
              <a:spLocks/>
            </p:cNvSpPr>
            <p:nvPr/>
          </p:nvSpPr>
          <p:spPr bwMode="auto">
            <a:xfrm>
              <a:off x="2370" y="1682"/>
              <a:ext cx="196" cy="167"/>
            </a:xfrm>
            <a:custGeom>
              <a:avLst/>
              <a:gdLst>
                <a:gd name="T0" fmla="*/ 514 w 175"/>
                <a:gd name="T1" fmla="*/ 4426 h 135"/>
                <a:gd name="T2" fmla="*/ 261 w 175"/>
                <a:gd name="T3" fmla="*/ 4426 h 135"/>
                <a:gd name="T4" fmla="*/ 166 w 175"/>
                <a:gd name="T5" fmla="*/ 4079 h 135"/>
                <a:gd name="T6" fmla="*/ 75 w 175"/>
                <a:gd name="T7" fmla="*/ 4426 h 135"/>
                <a:gd name="T8" fmla="*/ 75 w 175"/>
                <a:gd name="T9" fmla="*/ 3465 h 135"/>
                <a:gd name="T10" fmla="*/ 2 w 175"/>
                <a:gd name="T11" fmla="*/ 3291 h 135"/>
                <a:gd name="T12" fmla="*/ 2 w 175"/>
                <a:gd name="T13" fmla="*/ 2801 h 135"/>
                <a:gd name="T14" fmla="*/ 0 w 175"/>
                <a:gd name="T15" fmla="*/ 2660 h 135"/>
                <a:gd name="T16" fmla="*/ 0 w 175"/>
                <a:gd name="T17" fmla="*/ 1196 h 135"/>
                <a:gd name="T18" fmla="*/ 292 w 175"/>
                <a:gd name="T19" fmla="*/ 0 h 135"/>
                <a:gd name="T20" fmla="*/ 553 w 175"/>
                <a:gd name="T21" fmla="*/ 2 h 135"/>
                <a:gd name="T22" fmla="*/ 777 w 175"/>
                <a:gd name="T23" fmla="*/ 632 h 135"/>
                <a:gd name="T24" fmla="*/ 986 w 175"/>
                <a:gd name="T25" fmla="*/ 632 h 135"/>
                <a:gd name="T26" fmla="*/ 1221 w 175"/>
                <a:gd name="T27" fmla="*/ 967 h 135"/>
                <a:gd name="T28" fmla="*/ 1419 w 175"/>
                <a:gd name="T29" fmla="*/ 967 h 135"/>
                <a:gd name="T30" fmla="*/ 1533 w 175"/>
                <a:gd name="T31" fmla="*/ 1738 h 135"/>
                <a:gd name="T32" fmla="*/ 2041 w 175"/>
                <a:gd name="T33" fmla="*/ 2801 h 135"/>
                <a:gd name="T34" fmla="*/ 2041 w 175"/>
                <a:gd name="T35" fmla="*/ 2801 h 135"/>
                <a:gd name="T36" fmla="*/ 2121 w 175"/>
                <a:gd name="T37" fmla="*/ 2801 h 135"/>
                <a:gd name="T38" fmla="*/ 2376 w 175"/>
                <a:gd name="T39" fmla="*/ 3291 h 135"/>
                <a:gd name="T40" fmla="*/ 2351 w 175"/>
                <a:gd name="T41" fmla="*/ 4672 h 135"/>
                <a:gd name="T42" fmla="*/ 2121 w 175"/>
                <a:gd name="T43" fmla="*/ 5971 h 135"/>
                <a:gd name="T44" fmla="*/ 1922 w 175"/>
                <a:gd name="T45" fmla="*/ 6942 h 135"/>
                <a:gd name="T46" fmla="*/ 1789 w 175"/>
                <a:gd name="T47" fmla="*/ 8844 h 135"/>
                <a:gd name="T48" fmla="*/ 1706 w 175"/>
                <a:gd name="T49" fmla="*/ 10364 h 135"/>
                <a:gd name="T50" fmla="*/ 1789 w 175"/>
                <a:gd name="T51" fmla="*/ 11915 h 135"/>
                <a:gd name="T52" fmla="*/ 1597 w 175"/>
                <a:gd name="T53" fmla="*/ 13940 h 135"/>
                <a:gd name="T54" fmla="*/ 1589 w 175"/>
                <a:gd name="T55" fmla="*/ 14590 h 135"/>
                <a:gd name="T56" fmla="*/ 1419 w 175"/>
                <a:gd name="T57" fmla="*/ 15399 h 135"/>
                <a:gd name="T58" fmla="*/ 1319 w 175"/>
                <a:gd name="T59" fmla="*/ 16741 h 135"/>
                <a:gd name="T60" fmla="*/ 1090 w 175"/>
                <a:gd name="T61" fmla="*/ 16741 h 135"/>
                <a:gd name="T62" fmla="*/ 811 w 175"/>
                <a:gd name="T63" fmla="*/ 16961 h 135"/>
                <a:gd name="T64" fmla="*/ 693 w 175"/>
                <a:gd name="T65" fmla="*/ 18048 h 135"/>
                <a:gd name="T66" fmla="*/ 553 w 175"/>
                <a:gd name="T67" fmla="*/ 18048 h 135"/>
                <a:gd name="T68" fmla="*/ 514 w 175"/>
                <a:gd name="T69" fmla="*/ 16257 h 135"/>
                <a:gd name="T70" fmla="*/ 352 w 175"/>
                <a:gd name="T71" fmla="*/ 15399 h 135"/>
                <a:gd name="T72" fmla="*/ 292 w 175"/>
                <a:gd name="T73" fmla="*/ 15399 h 135"/>
                <a:gd name="T74" fmla="*/ 292 w 175"/>
                <a:gd name="T75" fmla="*/ 15088 h 135"/>
                <a:gd name="T76" fmla="*/ 352 w 175"/>
                <a:gd name="T77" fmla="*/ 13602 h 135"/>
                <a:gd name="T78" fmla="*/ 352 w 175"/>
                <a:gd name="T79" fmla="*/ 12847 h 135"/>
                <a:gd name="T80" fmla="*/ 352 w 175"/>
                <a:gd name="T81" fmla="*/ 11658 h 135"/>
                <a:gd name="T82" fmla="*/ 292 w 175"/>
                <a:gd name="T83" fmla="*/ 9632 h 135"/>
                <a:gd name="T84" fmla="*/ 352 w 175"/>
                <a:gd name="T85" fmla="*/ 9632 h 135"/>
                <a:gd name="T86" fmla="*/ 421 w 175"/>
                <a:gd name="T87" fmla="*/ 6732 h 135"/>
                <a:gd name="T88" fmla="*/ 514 w 175"/>
                <a:gd name="T89" fmla="*/ 5779 h 135"/>
                <a:gd name="T90" fmla="*/ 514 w 175"/>
                <a:gd name="T91" fmla="*/ 4426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5"/>
                <a:gd name="T139" fmla="*/ 0 h 135"/>
                <a:gd name="T140" fmla="*/ 175 w 175"/>
                <a:gd name="T141" fmla="*/ 135 h 1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round/>
              <a:headEnd/>
              <a:tailEnd/>
            </a:ln>
          </p:spPr>
          <p:txBody>
            <a:bodyPr/>
            <a:lstStyle/>
            <a:p>
              <a:endParaRPr lang="en-US"/>
            </a:p>
          </p:txBody>
        </p:sp>
        <p:sp>
          <p:nvSpPr>
            <p:cNvPr id="38338" name="Freeform 448"/>
            <p:cNvSpPr>
              <a:spLocks/>
            </p:cNvSpPr>
            <p:nvPr/>
          </p:nvSpPr>
          <p:spPr bwMode="auto">
            <a:xfrm>
              <a:off x="2555" y="1768"/>
              <a:ext cx="17" cy="10"/>
            </a:xfrm>
            <a:custGeom>
              <a:avLst/>
              <a:gdLst>
                <a:gd name="T0" fmla="*/ 1277 w 14"/>
                <a:gd name="T1" fmla="*/ 2 h 9"/>
                <a:gd name="T2" fmla="*/ 625 w 14"/>
                <a:gd name="T3" fmla="*/ 97 h 9"/>
                <a:gd name="T4" fmla="*/ 0 w 14"/>
                <a:gd name="T5" fmla="*/ 4 h 9"/>
                <a:gd name="T6" fmla="*/ 759 w 14"/>
                <a:gd name="T7" fmla="*/ 0 h 9"/>
                <a:gd name="T8" fmla="*/ 1277 w 14"/>
                <a:gd name="T9" fmla="*/ 2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4" y="2"/>
                  </a:moveTo>
                  <a:lnTo>
                    <a:pt x="7" y="9"/>
                  </a:lnTo>
                  <a:lnTo>
                    <a:pt x="0" y="4"/>
                  </a:lnTo>
                  <a:lnTo>
                    <a:pt x="9" y="0"/>
                  </a:lnTo>
                  <a:lnTo>
                    <a:pt x="14" y="2"/>
                  </a:lnTo>
                  <a:close/>
                </a:path>
              </a:pathLst>
            </a:custGeom>
            <a:solidFill>
              <a:srgbClr val="0033CC"/>
            </a:solidFill>
            <a:ln w="3175">
              <a:solidFill>
                <a:srgbClr val="000000"/>
              </a:solidFill>
              <a:round/>
              <a:headEnd/>
              <a:tailEnd/>
            </a:ln>
          </p:spPr>
          <p:txBody>
            <a:bodyPr/>
            <a:lstStyle/>
            <a:p>
              <a:endParaRPr lang="en-US"/>
            </a:p>
          </p:txBody>
        </p:sp>
        <p:sp>
          <p:nvSpPr>
            <p:cNvPr id="38339" name="Freeform 449" descr="Large checker board"/>
            <p:cNvSpPr>
              <a:spLocks/>
            </p:cNvSpPr>
            <p:nvPr/>
          </p:nvSpPr>
          <p:spPr bwMode="auto">
            <a:xfrm>
              <a:off x="498" y="1561"/>
              <a:ext cx="960" cy="529"/>
            </a:xfrm>
            <a:custGeom>
              <a:avLst/>
              <a:gdLst>
                <a:gd name="T0" fmla="*/ 10958 w 859"/>
                <a:gd name="T1" fmla="*/ 5047 h 426"/>
                <a:gd name="T2" fmla="*/ 10369 w 859"/>
                <a:gd name="T3" fmla="*/ 10132 h 426"/>
                <a:gd name="T4" fmla="*/ 9191 w 859"/>
                <a:gd name="T5" fmla="*/ 14457 h 426"/>
                <a:gd name="T6" fmla="*/ 8307 w 859"/>
                <a:gd name="T7" fmla="*/ 17952 h 426"/>
                <a:gd name="T8" fmla="*/ 8169 w 859"/>
                <a:gd name="T9" fmla="*/ 14457 h 426"/>
                <a:gd name="T10" fmla="*/ 8063 w 859"/>
                <a:gd name="T11" fmla="*/ 8301 h 426"/>
                <a:gd name="T12" fmla="*/ 7445 w 859"/>
                <a:gd name="T13" fmla="*/ 2811 h 426"/>
                <a:gd name="T14" fmla="*/ 6436 w 859"/>
                <a:gd name="T15" fmla="*/ 1286 h 426"/>
                <a:gd name="T16" fmla="*/ 5481 w 859"/>
                <a:gd name="T17" fmla="*/ 672 h 426"/>
                <a:gd name="T18" fmla="*/ 3926 w 859"/>
                <a:gd name="T19" fmla="*/ 672 h 426"/>
                <a:gd name="T20" fmla="*/ 2383 w 859"/>
                <a:gd name="T21" fmla="*/ 672 h 426"/>
                <a:gd name="T22" fmla="*/ 1317 w 859"/>
                <a:gd name="T23" fmla="*/ 4772 h 426"/>
                <a:gd name="T24" fmla="*/ 1189 w 859"/>
                <a:gd name="T25" fmla="*/ 4772 h 426"/>
                <a:gd name="T26" fmla="*/ 960 w 859"/>
                <a:gd name="T27" fmla="*/ 5854 h 426"/>
                <a:gd name="T28" fmla="*/ 818 w 859"/>
                <a:gd name="T29" fmla="*/ 7620 h 426"/>
                <a:gd name="T30" fmla="*/ 330 w 859"/>
                <a:gd name="T31" fmla="*/ 16117 h 426"/>
                <a:gd name="T32" fmla="*/ 0 w 859"/>
                <a:gd name="T33" fmla="*/ 25413 h 426"/>
                <a:gd name="T34" fmla="*/ 121 w 859"/>
                <a:gd name="T35" fmla="*/ 28955 h 426"/>
                <a:gd name="T36" fmla="*/ 121 w 859"/>
                <a:gd name="T37" fmla="*/ 31740 h 426"/>
                <a:gd name="T38" fmla="*/ 211 w 859"/>
                <a:gd name="T39" fmla="*/ 38139 h 426"/>
                <a:gd name="T40" fmla="*/ 1092 w 859"/>
                <a:gd name="T41" fmla="*/ 43084 h 426"/>
                <a:gd name="T42" fmla="*/ 1966 w 859"/>
                <a:gd name="T43" fmla="*/ 46491 h 426"/>
                <a:gd name="T44" fmla="*/ 2829 w 859"/>
                <a:gd name="T45" fmla="*/ 50110 h 426"/>
                <a:gd name="T46" fmla="*/ 3582 w 859"/>
                <a:gd name="T47" fmla="*/ 53009 h 426"/>
                <a:gd name="T48" fmla="*/ 4091 w 859"/>
                <a:gd name="T49" fmla="*/ 57510 h 426"/>
                <a:gd name="T50" fmla="*/ 4181 w 859"/>
                <a:gd name="T51" fmla="*/ 54984 h 426"/>
                <a:gd name="T52" fmla="*/ 4394 w 859"/>
                <a:gd name="T53" fmla="*/ 53733 h 426"/>
                <a:gd name="T54" fmla="*/ 4794 w 859"/>
                <a:gd name="T55" fmla="*/ 50940 h 426"/>
                <a:gd name="T56" fmla="*/ 5239 w 859"/>
                <a:gd name="T57" fmla="*/ 50606 h 426"/>
                <a:gd name="T58" fmla="*/ 5637 w 859"/>
                <a:gd name="T59" fmla="*/ 50940 h 426"/>
                <a:gd name="T60" fmla="*/ 5817 w 859"/>
                <a:gd name="T61" fmla="*/ 49937 h 426"/>
                <a:gd name="T62" fmla="*/ 6064 w 859"/>
                <a:gd name="T63" fmla="*/ 48890 h 426"/>
                <a:gd name="T64" fmla="*/ 6291 w 859"/>
                <a:gd name="T65" fmla="*/ 48890 h 426"/>
                <a:gd name="T66" fmla="*/ 6589 w 859"/>
                <a:gd name="T67" fmla="*/ 49445 h 426"/>
                <a:gd name="T68" fmla="*/ 7087 w 859"/>
                <a:gd name="T69" fmla="*/ 53009 h 426"/>
                <a:gd name="T70" fmla="*/ 7047 w 859"/>
                <a:gd name="T71" fmla="*/ 56686 h 426"/>
                <a:gd name="T72" fmla="*/ 7146 w 859"/>
                <a:gd name="T73" fmla="*/ 58811 h 426"/>
                <a:gd name="T74" fmla="*/ 7492 w 859"/>
                <a:gd name="T75" fmla="*/ 57780 h 426"/>
                <a:gd name="T76" fmla="*/ 7445 w 859"/>
                <a:gd name="T77" fmla="*/ 51217 h 426"/>
                <a:gd name="T78" fmla="*/ 7566 w 859"/>
                <a:gd name="T79" fmla="*/ 44650 h 426"/>
                <a:gd name="T80" fmla="*/ 7997 w 859"/>
                <a:gd name="T81" fmla="*/ 41386 h 426"/>
                <a:gd name="T82" fmla="*/ 8513 w 859"/>
                <a:gd name="T83" fmla="*/ 36084 h 426"/>
                <a:gd name="T84" fmla="*/ 8809 w 859"/>
                <a:gd name="T85" fmla="*/ 34376 h 426"/>
                <a:gd name="T86" fmla="*/ 8728 w 859"/>
                <a:gd name="T87" fmla="*/ 34016 h 426"/>
                <a:gd name="T88" fmla="*/ 8782 w 859"/>
                <a:gd name="T89" fmla="*/ 31740 h 426"/>
                <a:gd name="T90" fmla="*/ 8809 w 859"/>
                <a:gd name="T91" fmla="*/ 30544 h 426"/>
                <a:gd name="T92" fmla="*/ 8760 w 859"/>
                <a:gd name="T93" fmla="*/ 27267 h 426"/>
                <a:gd name="T94" fmla="*/ 8878 w 859"/>
                <a:gd name="T95" fmla="*/ 25784 h 426"/>
                <a:gd name="T96" fmla="*/ 8937 w 859"/>
                <a:gd name="T97" fmla="*/ 28196 h 426"/>
                <a:gd name="T98" fmla="*/ 9104 w 859"/>
                <a:gd name="T99" fmla="*/ 27940 h 426"/>
                <a:gd name="T100" fmla="*/ 9133 w 859"/>
                <a:gd name="T101" fmla="*/ 26523 h 426"/>
                <a:gd name="T102" fmla="*/ 9501 w 859"/>
                <a:gd name="T103" fmla="*/ 21729 h 426"/>
                <a:gd name="T104" fmla="*/ 10029 w 859"/>
                <a:gd name="T105" fmla="*/ 19738 h 426"/>
                <a:gd name="T106" fmla="*/ 10279 w 859"/>
                <a:gd name="T107" fmla="*/ 18621 h 426"/>
                <a:gd name="T108" fmla="*/ 10427 w 859"/>
                <a:gd name="T109" fmla="*/ 14091 h 426"/>
                <a:gd name="T110" fmla="*/ 10741 w 859"/>
                <a:gd name="T111" fmla="*/ 12449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59"/>
                <a:gd name="T169" fmla="*/ 0 h 426"/>
                <a:gd name="T170" fmla="*/ 859 w 859"/>
                <a:gd name="T171" fmla="*/ 426 h 4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340" name="Freeform 450"/>
            <p:cNvSpPr>
              <a:spLocks/>
            </p:cNvSpPr>
            <p:nvPr/>
          </p:nvSpPr>
          <p:spPr bwMode="auto">
            <a:xfrm>
              <a:off x="113" y="1122"/>
              <a:ext cx="609" cy="322"/>
            </a:xfrm>
            <a:custGeom>
              <a:avLst/>
              <a:gdLst>
                <a:gd name="T0" fmla="*/ 5390 w 546"/>
                <a:gd name="T1" fmla="*/ 31074 h 260"/>
                <a:gd name="T2" fmla="*/ 5187 w 546"/>
                <a:gd name="T3" fmla="*/ 24951 h 260"/>
                <a:gd name="T4" fmla="*/ 4892 w 546"/>
                <a:gd name="T5" fmla="*/ 23983 h 260"/>
                <a:gd name="T6" fmla="*/ 5162 w 546"/>
                <a:gd name="T7" fmla="*/ 18250 h 260"/>
                <a:gd name="T8" fmla="*/ 6206 w 546"/>
                <a:gd name="T9" fmla="*/ 8231 h 260"/>
                <a:gd name="T10" fmla="*/ 6086 w 546"/>
                <a:gd name="T11" fmla="*/ 2176 h 260"/>
                <a:gd name="T12" fmla="*/ 5253 w 546"/>
                <a:gd name="T13" fmla="*/ 651 h 260"/>
                <a:gd name="T14" fmla="*/ 5046 w 546"/>
                <a:gd name="T15" fmla="*/ 0 h 260"/>
                <a:gd name="T16" fmla="*/ 4312 w 546"/>
                <a:gd name="T17" fmla="*/ 1419 h 260"/>
                <a:gd name="T18" fmla="*/ 3953 w 546"/>
                <a:gd name="T19" fmla="*/ 2176 h 260"/>
                <a:gd name="T20" fmla="*/ 2793 w 546"/>
                <a:gd name="T21" fmla="*/ 5920 h 260"/>
                <a:gd name="T22" fmla="*/ 3058 w 546"/>
                <a:gd name="T23" fmla="*/ 9726 h 260"/>
                <a:gd name="T24" fmla="*/ 2947 w 546"/>
                <a:gd name="T25" fmla="*/ 10194 h 260"/>
                <a:gd name="T26" fmla="*/ 2709 w 546"/>
                <a:gd name="T27" fmla="*/ 9726 h 260"/>
                <a:gd name="T28" fmla="*/ 1904 w 546"/>
                <a:gd name="T29" fmla="*/ 12667 h 260"/>
                <a:gd name="T30" fmla="*/ 2680 w 546"/>
                <a:gd name="T31" fmla="*/ 12994 h 260"/>
                <a:gd name="T32" fmla="*/ 2178 w 546"/>
                <a:gd name="T33" fmla="*/ 16268 h 260"/>
                <a:gd name="T34" fmla="*/ 1531 w 546"/>
                <a:gd name="T35" fmla="*/ 18250 h 260"/>
                <a:gd name="T36" fmla="*/ 1156 w 546"/>
                <a:gd name="T37" fmla="*/ 20147 h 260"/>
                <a:gd name="T38" fmla="*/ 1304 w 546"/>
                <a:gd name="T39" fmla="*/ 20837 h 260"/>
                <a:gd name="T40" fmla="*/ 1253 w 546"/>
                <a:gd name="T41" fmla="*/ 21996 h 260"/>
                <a:gd name="T42" fmla="*/ 953 w 546"/>
                <a:gd name="T43" fmla="*/ 22712 h 260"/>
                <a:gd name="T44" fmla="*/ 1304 w 546"/>
                <a:gd name="T45" fmla="*/ 23983 h 260"/>
                <a:gd name="T46" fmla="*/ 1391 w 546"/>
                <a:gd name="T47" fmla="*/ 26553 h 260"/>
                <a:gd name="T48" fmla="*/ 1708 w 546"/>
                <a:gd name="T49" fmla="*/ 26312 h 260"/>
                <a:gd name="T50" fmla="*/ 1662 w 546"/>
                <a:gd name="T51" fmla="*/ 28128 h 260"/>
                <a:gd name="T52" fmla="*/ 1391 w 546"/>
                <a:gd name="T53" fmla="*/ 29800 h 260"/>
                <a:gd name="T54" fmla="*/ 612 w 546"/>
                <a:gd name="T55" fmla="*/ 33358 h 260"/>
                <a:gd name="T56" fmla="*/ 0 w 546"/>
                <a:gd name="T57" fmla="*/ 35320 h 260"/>
                <a:gd name="T58" fmla="*/ 182 w 546"/>
                <a:gd name="T59" fmla="*/ 35320 h 260"/>
                <a:gd name="T60" fmla="*/ 612 w 546"/>
                <a:gd name="T61" fmla="*/ 33737 h 260"/>
                <a:gd name="T62" fmla="*/ 1035 w 546"/>
                <a:gd name="T63" fmla="*/ 33233 h 260"/>
                <a:gd name="T64" fmla="*/ 2465 w 546"/>
                <a:gd name="T65" fmla="*/ 26553 h 260"/>
                <a:gd name="T66" fmla="*/ 2825 w 546"/>
                <a:gd name="T67" fmla="*/ 23516 h 260"/>
                <a:gd name="T68" fmla="*/ 3515 w 546"/>
                <a:gd name="T69" fmla="*/ 21188 h 260"/>
                <a:gd name="T70" fmla="*/ 2848 w 546"/>
                <a:gd name="T71" fmla="*/ 24663 h 260"/>
                <a:gd name="T72" fmla="*/ 3115 w 546"/>
                <a:gd name="T73" fmla="*/ 24663 h 260"/>
                <a:gd name="T74" fmla="*/ 3201 w 546"/>
                <a:gd name="T75" fmla="*/ 24237 h 260"/>
                <a:gd name="T76" fmla="*/ 3593 w 546"/>
                <a:gd name="T77" fmla="*/ 23028 h 260"/>
                <a:gd name="T78" fmla="*/ 3708 w 546"/>
                <a:gd name="T79" fmla="*/ 21996 h 260"/>
                <a:gd name="T80" fmla="*/ 3773 w 546"/>
                <a:gd name="T81" fmla="*/ 21996 h 260"/>
                <a:gd name="T82" fmla="*/ 3933 w 546"/>
                <a:gd name="T83" fmla="*/ 22429 h 260"/>
                <a:gd name="T84" fmla="*/ 3983 w 546"/>
                <a:gd name="T85" fmla="*/ 23516 h 260"/>
                <a:gd name="T86" fmla="*/ 4375 w 546"/>
                <a:gd name="T87" fmla="*/ 23983 h 260"/>
                <a:gd name="T88" fmla="*/ 4892 w 546"/>
                <a:gd name="T89" fmla="*/ 24237 h 260"/>
                <a:gd name="T90" fmla="*/ 4878 w 546"/>
                <a:gd name="T91" fmla="*/ 26312 h 260"/>
                <a:gd name="T92" fmla="*/ 5088 w 546"/>
                <a:gd name="T93" fmla="*/ 26553 h 260"/>
                <a:gd name="T94" fmla="*/ 5162 w 546"/>
                <a:gd name="T95" fmla="*/ 27475 h 260"/>
                <a:gd name="T96" fmla="*/ 5328 w 546"/>
                <a:gd name="T97" fmla="*/ 28128 h 260"/>
                <a:gd name="T98" fmla="*/ 5424 w 546"/>
                <a:gd name="T99" fmla="*/ 28797 h 260"/>
                <a:gd name="T100" fmla="*/ 5328 w 546"/>
                <a:gd name="T101" fmla="*/ 29800 h 260"/>
                <a:gd name="T102" fmla="*/ 5390 w 546"/>
                <a:gd name="T103" fmla="*/ 32487 h 260"/>
                <a:gd name="T104" fmla="*/ 5443 w 546"/>
                <a:gd name="T105" fmla="*/ 32745 h 260"/>
                <a:gd name="T106" fmla="*/ 5308 w 546"/>
                <a:gd name="T107" fmla="*/ 35320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46"/>
                <a:gd name="T163" fmla="*/ 0 h 260"/>
                <a:gd name="T164" fmla="*/ 546 w 546"/>
                <a:gd name="T165" fmla="*/ 260 h 2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E1E1E1"/>
            </a:solidFill>
            <a:ln w="3175">
              <a:solidFill>
                <a:srgbClr val="000000"/>
              </a:solidFill>
              <a:round/>
              <a:headEnd/>
              <a:tailEnd/>
            </a:ln>
          </p:spPr>
          <p:txBody>
            <a:bodyPr/>
            <a:lstStyle/>
            <a:p>
              <a:endParaRPr lang="en-US"/>
            </a:p>
          </p:txBody>
        </p:sp>
        <p:sp>
          <p:nvSpPr>
            <p:cNvPr id="38341" name="Freeform 451"/>
            <p:cNvSpPr>
              <a:spLocks/>
            </p:cNvSpPr>
            <p:nvPr/>
          </p:nvSpPr>
          <p:spPr bwMode="auto">
            <a:xfrm>
              <a:off x="286" y="1380"/>
              <a:ext cx="41" cy="27"/>
            </a:xfrm>
            <a:custGeom>
              <a:avLst/>
              <a:gdLst>
                <a:gd name="T0" fmla="*/ 388 w 37"/>
                <a:gd name="T1" fmla="*/ 556 h 22"/>
                <a:gd name="T2" fmla="*/ 377 w 37"/>
                <a:gd name="T3" fmla="*/ 556 h 22"/>
                <a:gd name="T4" fmla="*/ 377 w 37"/>
                <a:gd name="T5" fmla="*/ 369 h 22"/>
                <a:gd name="T6" fmla="*/ 377 w 37"/>
                <a:gd name="T7" fmla="*/ 369 h 22"/>
                <a:gd name="T8" fmla="*/ 316 w 37"/>
                <a:gd name="T9" fmla="*/ 0 h 22"/>
                <a:gd name="T10" fmla="*/ 305 w 37"/>
                <a:gd name="T11" fmla="*/ 369 h 22"/>
                <a:gd name="T12" fmla="*/ 248 w 37"/>
                <a:gd name="T13" fmla="*/ 369 h 22"/>
                <a:gd name="T14" fmla="*/ 171 w 37"/>
                <a:gd name="T15" fmla="*/ 556 h 22"/>
                <a:gd name="T16" fmla="*/ 113 w 37"/>
                <a:gd name="T17" fmla="*/ 1327 h 22"/>
                <a:gd name="T18" fmla="*/ 113 w 37"/>
                <a:gd name="T19" fmla="*/ 556 h 22"/>
                <a:gd name="T20" fmla="*/ 0 w 37"/>
                <a:gd name="T21" fmla="*/ 1327 h 22"/>
                <a:gd name="T22" fmla="*/ 0 w 37"/>
                <a:gd name="T23" fmla="*/ 1897 h 22"/>
                <a:gd name="T24" fmla="*/ 2 w 37"/>
                <a:gd name="T25" fmla="*/ 1629 h 22"/>
                <a:gd name="T26" fmla="*/ 4 w 37"/>
                <a:gd name="T27" fmla="*/ 1629 h 22"/>
                <a:gd name="T28" fmla="*/ 0 w 37"/>
                <a:gd name="T29" fmla="*/ 2453 h 22"/>
                <a:gd name="T30" fmla="*/ 75 w 37"/>
                <a:gd name="T31" fmla="*/ 1897 h 22"/>
                <a:gd name="T32" fmla="*/ 248 w 37"/>
                <a:gd name="T33" fmla="*/ 1081 h 22"/>
                <a:gd name="T34" fmla="*/ 305 w 37"/>
                <a:gd name="T35" fmla="*/ 1081 h 22"/>
                <a:gd name="T36" fmla="*/ 388 w 37"/>
                <a:gd name="T37" fmla="*/ 556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22"/>
                <a:gd name="T59" fmla="*/ 37 w 3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E1E1E1"/>
            </a:solidFill>
            <a:ln w="3175">
              <a:solidFill>
                <a:srgbClr val="000000"/>
              </a:solidFill>
              <a:round/>
              <a:headEnd/>
              <a:tailEnd/>
            </a:ln>
          </p:spPr>
          <p:txBody>
            <a:bodyPr/>
            <a:lstStyle/>
            <a:p>
              <a:endParaRPr lang="en-US"/>
            </a:p>
          </p:txBody>
        </p:sp>
        <p:sp>
          <p:nvSpPr>
            <p:cNvPr id="38342" name="Freeform 452"/>
            <p:cNvSpPr>
              <a:spLocks/>
            </p:cNvSpPr>
            <p:nvPr/>
          </p:nvSpPr>
          <p:spPr bwMode="auto">
            <a:xfrm>
              <a:off x="179" y="1266"/>
              <a:ext cx="38" cy="15"/>
            </a:xfrm>
            <a:custGeom>
              <a:avLst/>
              <a:gdLst>
                <a:gd name="T0" fmla="*/ 232 w 35"/>
                <a:gd name="T1" fmla="*/ 1124 h 12"/>
                <a:gd name="T2" fmla="*/ 113 w 35"/>
                <a:gd name="T3" fmla="*/ 2054 h 12"/>
                <a:gd name="T4" fmla="*/ 75 w 35"/>
                <a:gd name="T5" fmla="*/ 569 h 12"/>
                <a:gd name="T6" fmla="*/ 88 w 35"/>
                <a:gd name="T7" fmla="*/ 1124 h 12"/>
                <a:gd name="T8" fmla="*/ 0 w 35"/>
                <a:gd name="T9" fmla="*/ 1124 h 12"/>
                <a:gd name="T10" fmla="*/ 5 w 35"/>
                <a:gd name="T11" fmla="*/ 0 h 12"/>
                <a:gd name="T12" fmla="*/ 126 w 35"/>
                <a:gd name="T13" fmla="*/ 0 h 12"/>
                <a:gd name="T14" fmla="*/ 232 w 35"/>
                <a:gd name="T15" fmla="*/ 1124 h 1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2"/>
                <a:gd name="T26" fmla="*/ 35 w 35"/>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2">
                  <a:moveTo>
                    <a:pt x="35" y="7"/>
                  </a:moveTo>
                  <a:lnTo>
                    <a:pt x="17" y="12"/>
                  </a:lnTo>
                  <a:lnTo>
                    <a:pt x="12" y="3"/>
                  </a:lnTo>
                  <a:lnTo>
                    <a:pt x="14" y="7"/>
                  </a:lnTo>
                  <a:lnTo>
                    <a:pt x="0" y="7"/>
                  </a:lnTo>
                  <a:lnTo>
                    <a:pt x="5" y="0"/>
                  </a:lnTo>
                  <a:lnTo>
                    <a:pt x="19" y="0"/>
                  </a:lnTo>
                  <a:lnTo>
                    <a:pt x="35" y="7"/>
                  </a:lnTo>
                  <a:close/>
                </a:path>
              </a:pathLst>
            </a:custGeom>
            <a:solidFill>
              <a:srgbClr val="E1E1E1"/>
            </a:solidFill>
            <a:ln w="3175">
              <a:solidFill>
                <a:srgbClr val="000000"/>
              </a:solidFill>
              <a:round/>
              <a:headEnd/>
              <a:tailEnd/>
            </a:ln>
          </p:spPr>
          <p:txBody>
            <a:bodyPr/>
            <a:lstStyle/>
            <a:p>
              <a:endParaRPr lang="en-US"/>
            </a:p>
          </p:txBody>
        </p:sp>
        <p:sp>
          <p:nvSpPr>
            <p:cNvPr id="38343" name="Freeform 453"/>
            <p:cNvSpPr>
              <a:spLocks/>
            </p:cNvSpPr>
            <p:nvPr/>
          </p:nvSpPr>
          <p:spPr bwMode="auto">
            <a:xfrm>
              <a:off x="559" y="1416"/>
              <a:ext cx="18" cy="31"/>
            </a:xfrm>
            <a:custGeom>
              <a:avLst/>
              <a:gdLst>
                <a:gd name="T0" fmla="*/ 125 w 16"/>
                <a:gd name="T1" fmla="*/ 1288 h 26"/>
                <a:gd name="T2" fmla="*/ 99 w 16"/>
                <a:gd name="T3" fmla="*/ 1470 h 26"/>
                <a:gd name="T4" fmla="*/ 99 w 16"/>
                <a:gd name="T5" fmla="*/ 1215 h 26"/>
                <a:gd name="T6" fmla="*/ 0 w 16"/>
                <a:gd name="T7" fmla="*/ 906 h 26"/>
                <a:gd name="T8" fmla="*/ 99 w 16"/>
                <a:gd name="T9" fmla="*/ 906 h 26"/>
                <a:gd name="T10" fmla="*/ 125 w 16"/>
                <a:gd name="T11" fmla="*/ 715 h 26"/>
                <a:gd name="T12" fmla="*/ 69 w 16"/>
                <a:gd name="T13" fmla="*/ 715 h 26"/>
                <a:gd name="T14" fmla="*/ 125 w 16"/>
                <a:gd name="T15" fmla="*/ 422 h 26"/>
                <a:gd name="T16" fmla="*/ 125 w 16"/>
                <a:gd name="T17" fmla="*/ 0 h 26"/>
                <a:gd name="T18" fmla="*/ 204 w 16"/>
                <a:gd name="T19" fmla="*/ 0 h 26"/>
                <a:gd name="T20" fmla="*/ 230 w 16"/>
                <a:gd name="T21" fmla="*/ 715 h 26"/>
                <a:gd name="T22" fmla="*/ 204 w 16"/>
                <a:gd name="T23" fmla="*/ 715 h 26"/>
                <a:gd name="T24" fmla="*/ 204 w 16"/>
                <a:gd name="T25" fmla="*/ 853 h 26"/>
                <a:gd name="T26" fmla="*/ 125 w 16"/>
                <a:gd name="T27" fmla="*/ 1288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26"/>
                <a:gd name="T44" fmla="*/ 16 w 16"/>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round/>
              <a:headEnd/>
              <a:tailEnd/>
            </a:ln>
          </p:spPr>
          <p:txBody>
            <a:bodyPr/>
            <a:lstStyle/>
            <a:p>
              <a:endParaRPr lang="en-US"/>
            </a:p>
          </p:txBody>
        </p:sp>
        <p:sp>
          <p:nvSpPr>
            <p:cNvPr id="38344" name="Freeform 454"/>
            <p:cNvSpPr>
              <a:spLocks/>
            </p:cNvSpPr>
            <p:nvPr/>
          </p:nvSpPr>
          <p:spPr bwMode="auto">
            <a:xfrm>
              <a:off x="569" y="1375"/>
              <a:ext cx="22" cy="25"/>
            </a:xfrm>
            <a:custGeom>
              <a:avLst/>
              <a:gdLst>
                <a:gd name="T0" fmla="*/ 513 w 19"/>
                <a:gd name="T1" fmla="*/ 683 h 21"/>
                <a:gd name="T2" fmla="*/ 406 w 19"/>
                <a:gd name="T3" fmla="*/ 813 h 21"/>
                <a:gd name="T4" fmla="*/ 0 w 19"/>
                <a:gd name="T5" fmla="*/ 1205 h 21"/>
                <a:gd name="T6" fmla="*/ 145 w 19"/>
                <a:gd name="T7" fmla="*/ 865 h 21"/>
                <a:gd name="T8" fmla="*/ 406 w 19"/>
                <a:gd name="T9" fmla="*/ 0 h 21"/>
                <a:gd name="T10" fmla="*/ 544 w 19"/>
                <a:gd name="T11" fmla="*/ 2 h 21"/>
                <a:gd name="T12" fmla="*/ 513 w 19"/>
                <a:gd name="T13" fmla="*/ 683 h 21"/>
                <a:gd name="T14" fmla="*/ 0 60000 65536"/>
                <a:gd name="T15" fmla="*/ 0 60000 65536"/>
                <a:gd name="T16" fmla="*/ 0 60000 65536"/>
                <a:gd name="T17" fmla="*/ 0 60000 65536"/>
                <a:gd name="T18" fmla="*/ 0 60000 65536"/>
                <a:gd name="T19" fmla="*/ 0 60000 65536"/>
                <a:gd name="T20" fmla="*/ 0 60000 65536"/>
                <a:gd name="T21" fmla="*/ 0 w 19"/>
                <a:gd name="T22" fmla="*/ 0 h 21"/>
                <a:gd name="T23" fmla="*/ 19 w 1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round/>
              <a:headEnd/>
              <a:tailEnd/>
            </a:ln>
          </p:spPr>
          <p:txBody>
            <a:bodyPr/>
            <a:lstStyle/>
            <a:p>
              <a:endParaRPr lang="en-US"/>
            </a:p>
          </p:txBody>
        </p:sp>
        <p:sp>
          <p:nvSpPr>
            <p:cNvPr id="38345" name="Freeform 455"/>
            <p:cNvSpPr>
              <a:spLocks/>
            </p:cNvSpPr>
            <p:nvPr/>
          </p:nvSpPr>
          <p:spPr bwMode="auto">
            <a:xfrm>
              <a:off x="163" y="1331"/>
              <a:ext cx="21" cy="11"/>
            </a:xfrm>
            <a:custGeom>
              <a:avLst/>
              <a:gdLst>
                <a:gd name="T0" fmla="*/ 188 w 19"/>
                <a:gd name="T1" fmla="*/ 63 h 10"/>
                <a:gd name="T2" fmla="*/ 114 w 19"/>
                <a:gd name="T3" fmla="*/ 84 h 10"/>
                <a:gd name="T4" fmla="*/ 0 w 19"/>
                <a:gd name="T5" fmla="*/ 63 h 10"/>
                <a:gd name="T6" fmla="*/ 188 w 19"/>
                <a:gd name="T7" fmla="*/ 0 h 10"/>
                <a:gd name="T8" fmla="*/ 188 w 19"/>
                <a:gd name="T9" fmla="*/ 63 h 10"/>
                <a:gd name="T10" fmla="*/ 0 60000 65536"/>
                <a:gd name="T11" fmla="*/ 0 60000 65536"/>
                <a:gd name="T12" fmla="*/ 0 60000 65536"/>
                <a:gd name="T13" fmla="*/ 0 60000 65536"/>
                <a:gd name="T14" fmla="*/ 0 60000 65536"/>
                <a:gd name="T15" fmla="*/ 0 w 19"/>
                <a:gd name="T16" fmla="*/ 0 h 10"/>
                <a:gd name="T17" fmla="*/ 19 w 19"/>
                <a:gd name="T18" fmla="*/ 10 h 10"/>
              </a:gdLst>
              <a:ahLst/>
              <a:cxnLst>
                <a:cxn ang="T10">
                  <a:pos x="T0" y="T1"/>
                </a:cxn>
                <a:cxn ang="T11">
                  <a:pos x="T2" y="T3"/>
                </a:cxn>
                <a:cxn ang="T12">
                  <a:pos x="T4" y="T5"/>
                </a:cxn>
                <a:cxn ang="T13">
                  <a:pos x="T6" y="T7"/>
                </a:cxn>
                <a:cxn ang="T14">
                  <a:pos x="T8" y="T9"/>
                </a:cxn>
              </a:cxnLst>
              <a:rect l="T15" t="T16" r="T17" b="T18"/>
              <a:pathLst>
                <a:path w="19" h="10">
                  <a:moveTo>
                    <a:pt x="19" y="7"/>
                  </a:moveTo>
                  <a:lnTo>
                    <a:pt x="12" y="10"/>
                  </a:lnTo>
                  <a:lnTo>
                    <a:pt x="0" y="7"/>
                  </a:lnTo>
                  <a:lnTo>
                    <a:pt x="19" y="0"/>
                  </a:lnTo>
                  <a:lnTo>
                    <a:pt x="19" y="7"/>
                  </a:lnTo>
                  <a:close/>
                </a:path>
              </a:pathLst>
            </a:custGeom>
            <a:solidFill>
              <a:srgbClr val="E1E1E1"/>
            </a:solidFill>
            <a:ln w="3175">
              <a:solidFill>
                <a:srgbClr val="000000"/>
              </a:solidFill>
              <a:round/>
              <a:headEnd/>
              <a:tailEnd/>
            </a:ln>
          </p:spPr>
          <p:txBody>
            <a:bodyPr/>
            <a:lstStyle/>
            <a:p>
              <a:endParaRPr lang="en-US"/>
            </a:p>
          </p:txBody>
        </p:sp>
        <p:sp>
          <p:nvSpPr>
            <p:cNvPr id="38346" name="Freeform 456"/>
            <p:cNvSpPr>
              <a:spLocks/>
            </p:cNvSpPr>
            <p:nvPr/>
          </p:nvSpPr>
          <p:spPr bwMode="auto">
            <a:xfrm>
              <a:off x="557" y="1375"/>
              <a:ext cx="20" cy="17"/>
            </a:xfrm>
            <a:custGeom>
              <a:avLst/>
              <a:gdLst>
                <a:gd name="T0" fmla="*/ 52 w 19"/>
                <a:gd name="T1" fmla="*/ 1277 h 14"/>
                <a:gd name="T2" fmla="*/ 45 w 19"/>
                <a:gd name="T3" fmla="*/ 759 h 14"/>
                <a:gd name="T4" fmla="*/ 37 w 19"/>
                <a:gd name="T5" fmla="*/ 349 h 14"/>
                <a:gd name="T6" fmla="*/ 58 w 19"/>
                <a:gd name="T7" fmla="*/ 625 h 14"/>
                <a:gd name="T8" fmla="*/ 52 w 19"/>
                <a:gd name="T9" fmla="*/ 625 h 14"/>
                <a:gd name="T10" fmla="*/ 41 w 19"/>
                <a:gd name="T11" fmla="*/ 349 h 14"/>
                <a:gd name="T12" fmla="*/ 52 w 19"/>
                <a:gd name="T13" fmla="*/ 0 h 14"/>
                <a:gd name="T14" fmla="*/ 7 w 19"/>
                <a:gd name="T15" fmla="*/ 2 h 14"/>
                <a:gd name="T16" fmla="*/ 5 w 19"/>
                <a:gd name="T17" fmla="*/ 625 h 14"/>
                <a:gd name="T18" fmla="*/ 0 w 19"/>
                <a:gd name="T19" fmla="*/ 625 h 14"/>
                <a:gd name="T20" fmla="*/ 5 w 19"/>
                <a:gd name="T21" fmla="*/ 1277 h 14"/>
                <a:gd name="T22" fmla="*/ 7 w 19"/>
                <a:gd name="T23" fmla="*/ 759 h 14"/>
                <a:gd name="T24" fmla="*/ 52 w 19"/>
                <a:gd name="T25" fmla="*/ 127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4"/>
                <a:gd name="T41" fmla="*/ 19 w 19"/>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round/>
              <a:headEnd/>
              <a:tailEnd/>
            </a:ln>
          </p:spPr>
          <p:txBody>
            <a:bodyPr/>
            <a:lstStyle/>
            <a:p>
              <a:endParaRPr lang="en-US"/>
            </a:p>
          </p:txBody>
        </p:sp>
        <p:sp>
          <p:nvSpPr>
            <p:cNvPr id="38347" name="Freeform 457"/>
            <p:cNvSpPr>
              <a:spLocks/>
            </p:cNvSpPr>
            <p:nvPr/>
          </p:nvSpPr>
          <p:spPr bwMode="auto">
            <a:xfrm>
              <a:off x="557" y="1392"/>
              <a:ext cx="10" cy="24"/>
            </a:xfrm>
            <a:custGeom>
              <a:avLst/>
              <a:gdLst>
                <a:gd name="T0" fmla="*/ 0 w 10"/>
                <a:gd name="T1" fmla="*/ 4081 h 19"/>
                <a:gd name="T2" fmla="*/ 10 w 10"/>
                <a:gd name="T3" fmla="*/ 0 h 19"/>
                <a:gd name="T4" fmla="*/ 3 w 10"/>
                <a:gd name="T5" fmla="*/ 523 h 19"/>
                <a:gd name="T6" fmla="*/ 0 w 10"/>
                <a:gd name="T7" fmla="*/ 4081 h 19"/>
                <a:gd name="T8" fmla="*/ 0 60000 65536"/>
                <a:gd name="T9" fmla="*/ 0 60000 65536"/>
                <a:gd name="T10" fmla="*/ 0 60000 65536"/>
                <a:gd name="T11" fmla="*/ 0 60000 65536"/>
                <a:gd name="T12" fmla="*/ 0 w 10"/>
                <a:gd name="T13" fmla="*/ 0 h 19"/>
                <a:gd name="T14" fmla="*/ 10 w 10"/>
                <a:gd name="T15" fmla="*/ 19 h 19"/>
              </a:gdLst>
              <a:ahLst/>
              <a:cxnLst>
                <a:cxn ang="T8">
                  <a:pos x="T0" y="T1"/>
                </a:cxn>
                <a:cxn ang="T9">
                  <a:pos x="T2" y="T3"/>
                </a:cxn>
                <a:cxn ang="T10">
                  <a:pos x="T4" y="T5"/>
                </a:cxn>
                <a:cxn ang="T11">
                  <a:pos x="T6" y="T7"/>
                </a:cxn>
              </a:cxnLst>
              <a:rect l="T12" t="T13" r="T14" b="T15"/>
              <a:pathLst>
                <a:path w="10" h="19">
                  <a:moveTo>
                    <a:pt x="0" y="19"/>
                  </a:moveTo>
                  <a:lnTo>
                    <a:pt x="10" y="0"/>
                  </a:lnTo>
                  <a:lnTo>
                    <a:pt x="3" y="2"/>
                  </a:lnTo>
                  <a:lnTo>
                    <a:pt x="0" y="19"/>
                  </a:lnTo>
                  <a:close/>
                </a:path>
              </a:pathLst>
            </a:custGeom>
            <a:solidFill>
              <a:srgbClr val="E1E1E1"/>
            </a:solidFill>
            <a:ln w="3175">
              <a:solidFill>
                <a:srgbClr val="000000"/>
              </a:solidFill>
              <a:round/>
              <a:headEnd/>
              <a:tailEnd/>
            </a:ln>
          </p:spPr>
          <p:txBody>
            <a:bodyPr/>
            <a:lstStyle/>
            <a:p>
              <a:endParaRPr lang="en-US"/>
            </a:p>
          </p:txBody>
        </p:sp>
        <p:sp>
          <p:nvSpPr>
            <p:cNvPr id="38348" name="Freeform 458"/>
            <p:cNvSpPr>
              <a:spLocks/>
            </p:cNvSpPr>
            <p:nvPr/>
          </p:nvSpPr>
          <p:spPr bwMode="auto">
            <a:xfrm>
              <a:off x="575" y="1398"/>
              <a:ext cx="14" cy="14"/>
            </a:xfrm>
            <a:custGeom>
              <a:avLst/>
              <a:gdLst>
                <a:gd name="T0" fmla="*/ 418 w 12"/>
                <a:gd name="T1" fmla="*/ 1760 h 11"/>
                <a:gd name="T2" fmla="*/ 418 w 12"/>
                <a:gd name="T3" fmla="*/ 1058 h 11"/>
                <a:gd name="T4" fmla="*/ 170 w 12"/>
                <a:gd name="T5" fmla="*/ 0 h 11"/>
                <a:gd name="T6" fmla="*/ 0 w 12"/>
                <a:gd name="T7" fmla="*/ 2240 h 11"/>
                <a:gd name="T8" fmla="*/ 170 w 12"/>
                <a:gd name="T9" fmla="*/ 2851 h 11"/>
                <a:gd name="T10" fmla="*/ 230 w 12"/>
                <a:gd name="T11" fmla="*/ 1760 h 11"/>
                <a:gd name="T12" fmla="*/ 418 w 12"/>
                <a:gd name="T13" fmla="*/ 1760 h 11"/>
                <a:gd name="T14" fmla="*/ 0 60000 65536"/>
                <a:gd name="T15" fmla="*/ 0 60000 65536"/>
                <a:gd name="T16" fmla="*/ 0 60000 65536"/>
                <a:gd name="T17" fmla="*/ 0 60000 65536"/>
                <a:gd name="T18" fmla="*/ 0 60000 65536"/>
                <a:gd name="T19" fmla="*/ 0 60000 65536"/>
                <a:gd name="T20" fmla="*/ 0 60000 65536"/>
                <a:gd name="T21" fmla="*/ 0 w 12"/>
                <a:gd name="T22" fmla="*/ 0 h 11"/>
                <a:gd name="T23" fmla="*/ 12 w 1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round/>
              <a:headEnd/>
              <a:tailEnd/>
            </a:ln>
          </p:spPr>
          <p:txBody>
            <a:bodyPr/>
            <a:lstStyle/>
            <a:p>
              <a:endParaRPr lang="en-US"/>
            </a:p>
          </p:txBody>
        </p:sp>
        <p:sp>
          <p:nvSpPr>
            <p:cNvPr id="38349" name="Freeform 459"/>
            <p:cNvSpPr>
              <a:spLocks/>
            </p:cNvSpPr>
            <p:nvPr/>
          </p:nvSpPr>
          <p:spPr bwMode="auto">
            <a:xfrm>
              <a:off x="563" y="1403"/>
              <a:ext cx="12" cy="15"/>
            </a:xfrm>
            <a:custGeom>
              <a:avLst/>
              <a:gdLst>
                <a:gd name="T0" fmla="*/ 12 w 12"/>
                <a:gd name="T1" fmla="*/ 889 h 12"/>
                <a:gd name="T2" fmla="*/ 0 w 12"/>
                <a:gd name="T3" fmla="*/ 2054 h 12"/>
                <a:gd name="T4" fmla="*/ 7 w 12"/>
                <a:gd name="T5" fmla="*/ 0 h 12"/>
                <a:gd name="T6" fmla="*/ 12 w 12"/>
                <a:gd name="T7" fmla="*/ 889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5"/>
                  </a:moveTo>
                  <a:lnTo>
                    <a:pt x="0" y="12"/>
                  </a:lnTo>
                  <a:lnTo>
                    <a:pt x="7" y="0"/>
                  </a:lnTo>
                  <a:lnTo>
                    <a:pt x="12" y="5"/>
                  </a:lnTo>
                  <a:close/>
                </a:path>
              </a:pathLst>
            </a:custGeom>
            <a:solidFill>
              <a:srgbClr val="E1E1E1"/>
            </a:solidFill>
            <a:ln w="3175">
              <a:solidFill>
                <a:srgbClr val="000000"/>
              </a:solidFill>
              <a:round/>
              <a:headEnd/>
              <a:tailEnd/>
            </a:ln>
          </p:spPr>
          <p:txBody>
            <a:bodyPr/>
            <a:lstStyle/>
            <a:p>
              <a:endParaRPr lang="en-US"/>
            </a:p>
          </p:txBody>
        </p:sp>
        <p:sp>
          <p:nvSpPr>
            <p:cNvPr id="38350" name="Freeform 460"/>
            <p:cNvSpPr>
              <a:spLocks/>
            </p:cNvSpPr>
            <p:nvPr/>
          </p:nvSpPr>
          <p:spPr bwMode="auto">
            <a:xfrm>
              <a:off x="1319" y="1740"/>
              <a:ext cx="36" cy="13"/>
            </a:xfrm>
            <a:custGeom>
              <a:avLst/>
              <a:gdLst>
                <a:gd name="T0" fmla="*/ 245 w 33"/>
                <a:gd name="T1" fmla="*/ 0 h 10"/>
                <a:gd name="T2" fmla="*/ 166 w 33"/>
                <a:gd name="T3" fmla="*/ 1386 h 10"/>
                <a:gd name="T4" fmla="*/ 192 w 33"/>
                <a:gd name="T5" fmla="*/ 0 h 10"/>
                <a:gd name="T6" fmla="*/ 0 w 33"/>
                <a:gd name="T7" fmla="*/ 4246 h 10"/>
                <a:gd name="T8" fmla="*/ 116 w 33"/>
                <a:gd name="T9" fmla="*/ 2343 h 10"/>
                <a:gd name="T10" fmla="*/ 245 w 33"/>
                <a:gd name="T11" fmla="*/ 0 h 10"/>
                <a:gd name="T12" fmla="*/ 0 60000 65536"/>
                <a:gd name="T13" fmla="*/ 0 60000 65536"/>
                <a:gd name="T14" fmla="*/ 0 60000 65536"/>
                <a:gd name="T15" fmla="*/ 0 60000 65536"/>
                <a:gd name="T16" fmla="*/ 0 60000 65536"/>
                <a:gd name="T17" fmla="*/ 0 60000 65536"/>
                <a:gd name="T18" fmla="*/ 0 w 33"/>
                <a:gd name="T19" fmla="*/ 0 h 10"/>
                <a:gd name="T20" fmla="*/ 33 w 3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round/>
              <a:headEnd/>
              <a:tailEnd/>
            </a:ln>
          </p:spPr>
          <p:txBody>
            <a:bodyPr/>
            <a:lstStyle/>
            <a:p>
              <a:endParaRPr lang="en-US"/>
            </a:p>
          </p:txBody>
        </p:sp>
        <p:sp>
          <p:nvSpPr>
            <p:cNvPr id="38351" name="Freeform 461"/>
            <p:cNvSpPr>
              <a:spLocks/>
            </p:cNvSpPr>
            <p:nvPr/>
          </p:nvSpPr>
          <p:spPr bwMode="auto">
            <a:xfrm>
              <a:off x="2223" y="2036"/>
              <a:ext cx="144" cy="152"/>
            </a:xfrm>
            <a:custGeom>
              <a:avLst/>
              <a:gdLst>
                <a:gd name="T0" fmla="*/ 0 w 130"/>
                <a:gd name="T1" fmla="*/ 14712 h 123"/>
                <a:gd name="T2" fmla="*/ 0 w 130"/>
                <a:gd name="T3" fmla="*/ 16051 h 123"/>
                <a:gd name="T4" fmla="*/ 0 w 130"/>
                <a:gd name="T5" fmla="*/ 14712 h 123"/>
                <a:gd name="T6" fmla="*/ 92 w 130"/>
                <a:gd name="T7" fmla="*/ 12052 h 123"/>
                <a:gd name="T8" fmla="*/ 219 w 130"/>
                <a:gd name="T9" fmla="*/ 9315 h 123"/>
                <a:gd name="T10" fmla="*/ 169 w 130"/>
                <a:gd name="T11" fmla="*/ 9315 h 123"/>
                <a:gd name="T12" fmla="*/ 298 w 130"/>
                <a:gd name="T13" fmla="*/ 7421 h 123"/>
                <a:gd name="T14" fmla="*/ 377 w 130"/>
                <a:gd name="T15" fmla="*/ 5528 h 123"/>
                <a:gd name="T16" fmla="*/ 419 w 130"/>
                <a:gd name="T17" fmla="*/ 4036 h 123"/>
                <a:gd name="T18" fmla="*/ 551 w 130"/>
                <a:gd name="T19" fmla="*/ 2370 h 123"/>
                <a:gd name="T20" fmla="*/ 635 w 130"/>
                <a:gd name="T21" fmla="*/ 0 h 123"/>
                <a:gd name="T22" fmla="*/ 855 w 130"/>
                <a:gd name="T23" fmla="*/ 0 h 123"/>
                <a:gd name="T24" fmla="*/ 984 w 130"/>
                <a:gd name="T25" fmla="*/ 0 h 123"/>
                <a:gd name="T26" fmla="*/ 1173 w 130"/>
                <a:gd name="T27" fmla="*/ 0 h 123"/>
                <a:gd name="T28" fmla="*/ 1368 w 130"/>
                <a:gd name="T29" fmla="*/ 0 h 123"/>
                <a:gd name="T30" fmla="*/ 1368 w 130"/>
                <a:gd name="T31" fmla="*/ 952 h 123"/>
                <a:gd name="T32" fmla="*/ 1368 w 130"/>
                <a:gd name="T33" fmla="*/ 4036 h 123"/>
                <a:gd name="T34" fmla="*/ 1238 w 130"/>
                <a:gd name="T35" fmla="*/ 4036 h 123"/>
                <a:gd name="T36" fmla="*/ 1090 w 130"/>
                <a:gd name="T37" fmla="*/ 4036 h 123"/>
                <a:gd name="T38" fmla="*/ 956 w 130"/>
                <a:gd name="T39" fmla="*/ 4036 h 123"/>
                <a:gd name="T40" fmla="*/ 855 w 130"/>
                <a:gd name="T41" fmla="*/ 4036 h 123"/>
                <a:gd name="T42" fmla="*/ 809 w 130"/>
                <a:gd name="T43" fmla="*/ 6787 h 123"/>
                <a:gd name="T44" fmla="*/ 809 w 130"/>
                <a:gd name="T45" fmla="*/ 9921 h 123"/>
                <a:gd name="T46" fmla="*/ 659 w 130"/>
                <a:gd name="T47" fmla="*/ 10860 h 123"/>
                <a:gd name="T48" fmla="*/ 635 w 130"/>
                <a:gd name="T49" fmla="*/ 12892 h 123"/>
                <a:gd name="T50" fmla="*/ 635 w 130"/>
                <a:gd name="T51" fmla="*/ 14712 h 123"/>
                <a:gd name="T52" fmla="*/ 497 w 130"/>
                <a:gd name="T53" fmla="*/ 14712 h 123"/>
                <a:gd name="T54" fmla="*/ 311 w 130"/>
                <a:gd name="T55" fmla="*/ 14712 h 123"/>
                <a:gd name="T56" fmla="*/ 169 w 130"/>
                <a:gd name="T57" fmla="*/ 14712 h 123"/>
                <a:gd name="T58" fmla="*/ 0 w 130"/>
                <a:gd name="T59" fmla="*/ 14712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23"/>
                <a:gd name="T92" fmla="*/ 130 w 130"/>
                <a:gd name="T93" fmla="*/ 123 h 1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round/>
              <a:headEnd/>
              <a:tailEnd/>
            </a:ln>
          </p:spPr>
          <p:txBody>
            <a:bodyPr/>
            <a:lstStyle/>
            <a:p>
              <a:endParaRPr lang="en-US"/>
            </a:p>
          </p:txBody>
        </p:sp>
        <p:sp>
          <p:nvSpPr>
            <p:cNvPr id="38352" name="Freeform 462"/>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0" y="0"/>
                  </a:lnTo>
                  <a:lnTo>
                    <a:pt x="6" y="6"/>
                  </a:lnTo>
                  <a:close/>
                </a:path>
              </a:pathLst>
            </a:custGeom>
            <a:solidFill>
              <a:srgbClr val="E1E1E1"/>
            </a:solidFill>
            <a:ln w="1270">
              <a:solidFill>
                <a:srgbClr val="000000"/>
              </a:solidFill>
              <a:round/>
              <a:headEnd/>
              <a:tailEnd/>
            </a:ln>
          </p:spPr>
          <p:txBody>
            <a:bodyPr/>
            <a:lstStyle/>
            <a:p>
              <a:endParaRPr lang="en-US"/>
            </a:p>
          </p:txBody>
        </p:sp>
        <p:sp>
          <p:nvSpPr>
            <p:cNvPr id="38353" name="Freeform 463"/>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12" y="6"/>
                  </a:lnTo>
                  <a:lnTo>
                    <a:pt x="0" y="6"/>
                  </a:lnTo>
                  <a:lnTo>
                    <a:pt x="12" y="0"/>
                  </a:lnTo>
                  <a:close/>
                </a:path>
              </a:pathLst>
            </a:custGeom>
            <a:solidFill>
              <a:srgbClr val="E1E1E1"/>
            </a:solidFill>
            <a:ln w="1270">
              <a:solidFill>
                <a:srgbClr val="000000"/>
              </a:solidFill>
              <a:round/>
              <a:headEnd/>
              <a:tailEnd/>
            </a:ln>
          </p:spPr>
          <p:txBody>
            <a:bodyPr/>
            <a:lstStyle/>
            <a:p>
              <a:endParaRPr lang="en-US"/>
            </a:p>
          </p:txBody>
        </p:sp>
        <p:sp>
          <p:nvSpPr>
            <p:cNvPr id="38354" name="Oval 464" descr="Large checker board"/>
            <p:cNvSpPr>
              <a:spLocks noChangeArrowheads="1"/>
            </p:cNvSpPr>
            <p:nvPr/>
          </p:nvSpPr>
          <p:spPr bwMode="auto">
            <a:xfrm flipV="1">
              <a:off x="4328" y="2593"/>
              <a:ext cx="38" cy="34"/>
            </a:xfrm>
            <a:prstGeom prst="ellipse">
              <a:avLst/>
            </a:prstGeom>
            <a:pattFill prst="lgCheck">
              <a:fgClr>
                <a:srgbClr val="3333CC"/>
              </a:fgClr>
              <a:bgClr>
                <a:srgbClr val="FFFFFF"/>
              </a:bgClr>
            </a:pattFill>
            <a:ln w="6350">
              <a:solidFill>
                <a:srgbClr val="0033CC"/>
              </a:solidFill>
              <a:round/>
              <a:headEnd/>
              <a:tailEnd/>
            </a:ln>
          </p:spPr>
          <p:txBody>
            <a:bodyPr rot="10800000" wrap="none" anchor="ct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8355" name="Freeform 465"/>
            <p:cNvSpPr>
              <a:spLocks/>
            </p:cNvSpPr>
            <p:nvPr/>
          </p:nvSpPr>
          <p:spPr bwMode="auto">
            <a:xfrm>
              <a:off x="2810" y="1633"/>
              <a:ext cx="70" cy="90"/>
            </a:xfrm>
            <a:custGeom>
              <a:avLst/>
              <a:gdLst>
                <a:gd name="T0" fmla="*/ 141 w 62"/>
                <a:gd name="T1" fmla="*/ 17 h 90"/>
                <a:gd name="T2" fmla="*/ 141 w 62"/>
                <a:gd name="T3" fmla="*/ 17 h 90"/>
                <a:gd name="T4" fmla="*/ 87 w 62"/>
                <a:gd name="T5" fmla="*/ 20 h 90"/>
                <a:gd name="T6" fmla="*/ 87 w 62"/>
                <a:gd name="T7" fmla="*/ 26 h 90"/>
                <a:gd name="T8" fmla="*/ 141 w 62"/>
                <a:gd name="T9" fmla="*/ 26 h 90"/>
                <a:gd name="T10" fmla="*/ 141 w 62"/>
                <a:gd name="T11" fmla="*/ 28 h 90"/>
                <a:gd name="T12" fmla="*/ 141 w 62"/>
                <a:gd name="T13" fmla="*/ 32 h 90"/>
                <a:gd name="T14" fmla="*/ 87 w 62"/>
                <a:gd name="T15" fmla="*/ 35 h 90"/>
                <a:gd name="T16" fmla="*/ 87 w 62"/>
                <a:gd name="T17" fmla="*/ 38 h 90"/>
                <a:gd name="T18" fmla="*/ 141 w 62"/>
                <a:gd name="T19" fmla="*/ 38 h 90"/>
                <a:gd name="T20" fmla="*/ 229 w 62"/>
                <a:gd name="T21" fmla="*/ 43 h 90"/>
                <a:gd name="T22" fmla="*/ 141 w 62"/>
                <a:gd name="T23" fmla="*/ 47 h 90"/>
                <a:gd name="T24" fmla="*/ 229 w 62"/>
                <a:gd name="T25" fmla="*/ 49 h 90"/>
                <a:gd name="T26" fmla="*/ 141 w 62"/>
                <a:gd name="T27" fmla="*/ 61 h 90"/>
                <a:gd name="T28" fmla="*/ 141 w 62"/>
                <a:gd name="T29" fmla="*/ 57 h 90"/>
                <a:gd name="T30" fmla="*/ 203 w 62"/>
                <a:gd name="T31" fmla="*/ 62 h 90"/>
                <a:gd name="T32" fmla="*/ 203 w 62"/>
                <a:gd name="T33" fmla="*/ 60 h 90"/>
                <a:gd name="T34" fmla="*/ 203 w 62"/>
                <a:gd name="T35" fmla="*/ 62 h 90"/>
                <a:gd name="T36" fmla="*/ 159 w 62"/>
                <a:gd name="T37" fmla="*/ 65 h 90"/>
                <a:gd name="T38" fmla="*/ 203 w 62"/>
                <a:gd name="T39" fmla="*/ 65 h 90"/>
                <a:gd name="T40" fmla="*/ 209 w 62"/>
                <a:gd name="T41" fmla="*/ 63 h 90"/>
                <a:gd name="T42" fmla="*/ 209 w 62"/>
                <a:gd name="T43" fmla="*/ 68 h 90"/>
                <a:gd name="T44" fmla="*/ 209 w 62"/>
                <a:gd name="T45" fmla="*/ 71 h 90"/>
                <a:gd name="T46" fmla="*/ 236 w 62"/>
                <a:gd name="T47" fmla="*/ 71 h 90"/>
                <a:gd name="T48" fmla="*/ 300 w 62"/>
                <a:gd name="T49" fmla="*/ 74 h 90"/>
                <a:gd name="T50" fmla="*/ 266 w 62"/>
                <a:gd name="T51" fmla="*/ 75 h 90"/>
                <a:gd name="T52" fmla="*/ 421 w 62"/>
                <a:gd name="T53" fmla="*/ 79 h 90"/>
                <a:gd name="T54" fmla="*/ 469 w 62"/>
                <a:gd name="T55" fmla="*/ 90 h 90"/>
                <a:gd name="T56" fmla="*/ 536 w 62"/>
                <a:gd name="T57" fmla="*/ 90 h 90"/>
                <a:gd name="T58" fmla="*/ 536 w 62"/>
                <a:gd name="T59" fmla="*/ 88 h 90"/>
                <a:gd name="T60" fmla="*/ 622 w 62"/>
                <a:gd name="T61" fmla="*/ 84 h 90"/>
                <a:gd name="T62" fmla="*/ 648 w 62"/>
                <a:gd name="T63" fmla="*/ 88 h 90"/>
                <a:gd name="T64" fmla="*/ 702 w 62"/>
                <a:gd name="T65" fmla="*/ 81 h 90"/>
                <a:gd name="T66" fmla="*/ 732 w 62"/>
                <a:gd name="T67" fmla="*/ 81 h 90"/>
                <a:gd name="T68" fmla="*/ 802 w 62"/>
                <a:gd name="T69" fmla="*/ 84 h 90"/>
                <a:gd name="T70" fmla="*/ 802 w 62"/>
                <a:gd name="T71" fmla="*/ 81 h 90"/>
                <a:gd name="T72" fmla="*/ 878 w 62"/>
                <a:gd name="T73" fmla="*/ 81 h 90"/>
                <a:gd name="T74" fmla="*/ 971 w 62"/>
                <a:gd name="T75" fmla="*/ 88 h 90"/>
                <a:gd name="T76" fmla="*/ 1010 w 62"/>
                <a:gd name="T77" fmla="*/ 84 h 90"/>
                <a:gd name="T78" fmla="*/ 911 w 62"/>
                <a:gd name="T79" fmla="*/ 75 h 90"/>
                <a:gd name="T80" fmla="*/ 1010 w 62"/>
                <a:gd name="T81" fmla="*/ 67 h 90"/>
                <a:gd name="T82" fmla="*/ 911 w 62"/>
                <a:gd name="T83" fmla="*/ 52 h 90"/>
                <a:gd name="T84" fmla="*/ 911 w 62"/>
                <a:gd name="T85" fmla="*/ 41 h 90"/>
                <a:gd name="T86" fmla="*/ 911 w 62"/>
                <a:gd name="T87" fmla="*/ 32 h 90"/>
                <a:gd name="T88" fmla="*/ 860 w 62"/>
                <a:gd name="T89" fmla="*/ 28 h 90"/>
                <a:gd name="T90" fmla="*/ 771 w 62"/>
                <a:gd name="T91" fmla="*/ 28 h 90"/>
                <a:gd name="T92" fmla="*/ 648 w 62"/>
                <a:gd name="T93" fmla="*/ 26 h 90"/>
                <a:gd name="T94" fmla="*/ 300 w 62"/>
                <a:gd name="T95" fmla="*/ 0 h 90"/>
                <a:gd name="T96" fmla="*/ 0 w 62"/>
                <a:gd name="T97" fmla="*/ 2 h 90"/>
                <a:gd name="T98" fmla="*/ 2 w 62"/>
                <a:gd name="T99" fmla="*/ 11 h 90"/>
                <a:gd name="T100" fmla="*/ 87 w 62"/>
                <a:gd name="T101" fmla="*/ 15 h 90"/>
                <a:gd name="T102" fmla="*/ 2 w 62"/>
                <a:gd name="T103" fmla="*/ 15 h 90"/>
                <a:gd name="T104" fmla="*/ 87 w 62"/>
                <a:gd name="T105" fmla="*/ 15 h 90"/>
                <a:gd name="T106" fmla="*/ 141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
                <a:gd name="T163" fmla="*/ 0 h 90"/>
                <a:gd name="T164" fmla="*/ 62 w 62"/>
                <a:gd name="T165" fmla="*/ 90 h 9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round/>
              <a:headEnd/>
              <a:tailEnd/>
            </a:ln>
          </p:spPr>
          <p:txBody>
            <a:bodyPr/>
            <a:lstStyle/>
            <a:p>
              <a:endParaRPr lang="en-US"/>
            </a:p>
          </p:txBody>
        </p:sp>
      </p:grpSp>
      <p:sp>
        <p:nvSpPr>
          <p:cNvPr id="37894" name="Rectangle 467"/>
          <p:cNvSpPr>
            <a:spLocks noChangeArrowheads="1"/>
          </p:cNvSpPr>
          <p:nvPr/>
        </p:nvSpPr>
        <p:spPr bwMode="auto">
          <a:xfrm>
            <a:off x="4211638" y="4005263"/>
            <a:ext cx="228600" cy="295275"/>
          </a:xfrm>
          <a:prstGeom prst="rect">
            <a:avLst/>
          </a:prstGeom>
          <a:noFill/>
          <a:ln w="76200">
            <a:solidFill>
              <a:srgbClr val="33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7895" name="Rectangle 467" descr="Large checker board"/>
          <p:cNvSpPr>
            <a:spLocks noChangeArrowheads="1"/>
          </p:cNvSpPr>
          <p:nvPr/>
        </p:nvSpPr>
        <p:spPr bwMode="auto">
          <a:xfrm>
            <a:off x="2843213" y="6021388"/>
            <a:ext cx="649287" cy="576262"/>
          </a:xfrm>
          <a:prstGeom prst="rect">
            <a:avLst/>
          </a:prstGeom>
          <a:pattFill prst="lgCheck">
            <a:fgClr>
              <a:srgbClr val="3333CC"/>
            </a:fgClr>
            <a:bgClr>
              <a:schemeClr val="bg1"/>
            </a:bgClr>
          </a:pattFill>
          <a:ln w="9525">
            <a:solidFill>
              <a:schemeClr val="tx1"/>
            </a:solidFill>
            <a:miter lim="800000"/>
            <a:headEnd/>
            <a:tailEnd/>
          </a:ln>
        </p:spPr>
        <p:txBody>
          <a:bodyPr wrap="none" anchor="ct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Tree>
    <p:extLst>
      <p:ext uri="{BB962C8B-B14F-4D97-AF65-F5344CB8AC3E}">
        <p14:creationId xmlns:p14="http://schemas.microsoft.com/office/powerpoint/2010/main" val="2866028373"/>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dirty="0">
                <a:ea typeface="ＭＳ Ｐゴシック" pitchFamily="34" charset="-128"/>
              </a:rPr>
              <a:t>Key features – I</a:t>
            </a:r>
          </a:p>
        </p:txBody>
      </p:sp>
      <p:sp>
        <p:nvSpPr>
          <p:cNvPr id="38915" name="Rectangle 3"/>
          <p:cNvSpPr>
            <a:spLocks noGrp="1" noChangeArrowheads="1"/>
          </p:cNvSpPr>
          <p:nvPr>
            <p:ph idx="1"/>
          </p:nvPr>
        </p:nvSpPr>
        <p:spPr>
          <a:xfrm>
            <a:off x="250825" y="1341438"/>
            <a:ext cx="8893175" cy="5183187"/>
          </a:xfrm>
        </p:spPr>
        <p:txBody>
          <a:bodyPr/>
          <a:lstStyle/>
          <a:p>
            <a:pPr>
              <a:lnSpc>
                <a:spcPct val="90000"/>
              </a:lnSpc>
            </a:pPr>
            <a:r>
              <a:rPr lang="fr-CH" altLang="en-US" u="sng" smtClean="0">
                <a:ea typeface="ＭＳ Ｐゴシック" pitchFamily="34" charset="-128"/>
              </a:rPr>
              <a:t>Entitlement: </a:t>
            </a:r>
          </a:p>
          <a:p>
            <a:pPr>
              <a:lnSpc>
                <a:spcPct val="90000"/>
              </a:lnSpc>
              <a:buFontTx/>
              <a:buNone/>
            </a:pPr>
            <a:r>
              <a:rPr lang="fr-CH" altLang="en-US" smtClean="0">
                <a:ea typeface="ＭＳ Ｐゴシック" pitchFamily="34" charset="-128"/>
              </a:rPr>
              <a:t>	To use the Hague system, you need a connection with a Contracting Party (CP), like establishment, domicile,  nationality or habitual residence</a:t>
            </a:r>
          </a:p>
          <a:p>
            <a:pPr lvl="1">
              <a:lnSpc>
                <a:spcPct val="90000"/>
              </a:lnSpc>
            </a:pPr>
            <a:endParaRPr lang="fr-CH" altLang="en-US" smtClean="0">
              <a:ea typeface="Arial" pitchFamily="34" charset="0"/>
            </a:endParaRPr>
          </a:p>
          <a:p>
            <a:pPr>
              <a:lnSpc>
                <a:spcPct val="90000"/>
              </a:lnSpc>
            </a:pPr>
            <a:r>
              <a:rPr lang="fr-CH" altLang="en-US" u="sng" smtClean="0">
                <a:ea typeface="ＭＳ Ｐゴシック" pitchFamily="34" charset="-128"/>
              </a:rPr>
              <a:t>One to many relationship</a:t>
            </a:r>
            <a:r>
              <a:rPr lang="fr-CH" altLang="en-US" smtClean="0">
                <a:ea typeface="ＭＳ Ｐゴシック" pitchFamily="34" charset="-128"/>
              </a:rPr>
              <a:t>: </a:t>
            </a:r>
          </a:p>
          <a:p>
            <a:pPr>
              <a:lnSpc>
                <a:spcPct val="90000"/>
              </a:lnSpc>
              <a:buFontTx/>
              <a:buNone/>
            </a:pPr>
            <a:r>
              <a:rPr lang="fr-CH" altLang="en-US" smtClean="0">
                <a:ea typeface="ＭＳ Ｐゴシック" pitchFamily="34" charset="-128"/>
              </a:rPr>
              <a:t>	File a single international application for a single international registration (IR) in which one or more Contracting Parties (CP) are designated (</a:t>
            </a:r>
            <a:r>
              <a:rPr lang="en-US" altLang="en-US" smtClean="0">
                <a:ea typeface="ＭＳ Ｐゴシック" pitchFamily="34" charset="-128"/>
              </a:rPr>
              <a:t>“</a:t>
            </a:r>
            <a:r>
              <a:rPr lang="fr-CH" altLang="en-US" smtClean="0">
                <a:ea typeface="ＭＳ Ｐゴシック" pitchFamily="34" charset="-128"/>
              </a:rPr>
              <a:t>self-designation</a:t>
            </a:r>
            <a:r>
              <a:rPr lang="en-US" altLang="en-US" smtClean="0">
                <a:ea typeface="ＭＳ Ｐゴシック" pitchFamily="34" charset="-128"/>
              </a:rPr>
              <a:t>“</a:t>
            </a:r>
            <a:r>
              <a:rPr lang="fr-CH" altLang="en-US" smtClean="0">
                <a:ea typeface="ＭＳ Ｐゴシック" pitchFamily="34" charset="-128"/>
              </a:rPr>
              <a:t> is possible)</a:t>
            </a:r>
          </a:p>
          <a:p>
            <a:pPr>
              <a:lnSpc>
                <a:spcPct val="90000"/>
              </a:lnSpc>
              <a:buFontTx/>
              <a:buNone/>
            </a:pPr>
            <a:endParaRPr lang="fr-CH" altLang="en-US" smtClean="0">
              <a:ea typeface="ＭＳ Ｐゴシック" pitchFamily="34" charset="-128"/>
            </a:endParaRPr>
          </a:p>
          <a:p>
            <a:pPr>
              <a:lnSpc>
                <a:spcPct val="90000"/>
              </a:lnSpc>
            </a:pPr>
            <a:r>
              <a:rPr lang="en-US" altLang="en-US" u="sng" smtClean="0">
                <a:ea typeface="ＭＳ Ｐゴシック" pitchFamily="34" charset="-128"/>
              </a:rPr>
              <a:t>Renewal:</a:t>
            </a:r>
          </a:p>
          <a:p>
            <a:pPr>
              <a:lnSpc>
                <a:spcPct val="90000"/>
              </a:lnSpc>
              <a:buFontTx/>
              <a:buNone/>
            </a:pPr>
            <a:r>
              <a:rPr lang="en-US" altLang="en-US" smtClean="0">
                <a:ea typeface="ＭＳ Ｐゴシック" pitchFamily="34" charset="-128"/>
              </a:rPr>
              <a:t>	Duration: 5 years renewable. 15 years for the 1999 Act or possibly longer if allowed by designated CP</a:t>
            </a:r>
          </a:p>
        </p:txBody>
      </p:sp>
    </p:spTree>
    <p:extLst>
      <p:ext uri="{BB962C8B-B14F-4D97-AF65-F5344CB8AC3E}">
        <p14:creationId xmlns:p14="http://schemas.microsoft.com/office/powerpoint/2010/main" val="1018679"/>
      </p:ext>
    </p:extLst>
  </p:cSld>
  <p:clrMapOvr>
    <a:masterClrMapping/>
  </p:clrMapOvr>
  <p:transition spd="slow">
    <p:wip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dirty="0">
                <a:ea typeface="ＭＳ Ｐゴシック" pitchFamily="34" charset="-128"/>
              </a:rPr>
              <a:t>Key features – II</a:t>
            </a:r>
          </a:p>
        </p:txBody>
      </p:sp>
      <p:sp>
        <p:nvSpPr>
          <p:cNvPr id="39939" name="Rectangle 3"/>
          <p:cNvSpPr>
            <a:spLocks noGrp="1" noChangeArrowheads="1"/>
          </p:cNvSpPr>
          <p:nvPr>
            <p:ph idx="1"/>
          </p:nvPr>
        </p:nvSpPr>
        <p:spPr>
          <a:xfrm>
            <a:off x="539750" y="1844675"/>
            <a:ext cx="8229600" cy="4568825"/>
          </a:xfrm>
        </p:spPr>
        <p:txBody>
          <a:bodyPr/>
          <a:lstStyle/>
          <a:p>
            <a:pPr>
              <a:lnSpc>
                <a:spcPct val="90000"/>
              </a:lnSpc>
            </a:pPr>
            <a:r>
              <a:rPr lang="en-US" altLang="en-US" u="sng" smtClean="0">
                <a:ea typeface="ＭＳ Ｐゴシック" pitchFamily="34" charset="-128"/>
              </a:rPr>
              <a:t>Possible deferment of up to 12 months:</a:t>
            </a:r>
          </a:p>
          <a:p>
            <a:pPr>
              <a:lnSpc>
                <a:spcPct val="90000"/>
              </a:lnSpc>
              <a:buFontTx/>
              <a:buNone/>
            </a:pPr>
            <a:r>
              <a:rPr lang="en-US" altLang="en-US" smtClean="0">
                <a:ea typeface="ＭＳ Ｐゴシック" pitchFamily="34" charset="-128"/>
              </a:rPr>
              <a:t>	Counted from date of filing or priority date </a:t>
            </a:r>
          </a:p>
          <a:p>
            <a:pPr>
              <a:lnSpc>
                <a:spcPct val="90000"/>
              </a:lnSpc>
              <a:buFontTx/>
              <a:buNone/>
            </a:pPr>
            <a:endParaRPr lang="en-US" altLang="en-US" smtClean="0">
              <a:ea typeface="ＭＳ Ｐゴシック" pitchFamily="34" charset="-128"/>
            </a:endParaRPr>
          </a:p>
          <a:p>
            <a:pPr>
              <a:lnSpc>
                <a:spcPct val="90000"/>
              </a:lnSpc>
            </a:pPr>
            <a:r>
              <a:rPr lang="en-US" altLang="en-US" u="sng" smtClean="0">
                <a:ea typeface="ＭＳ Ｐゴシック" pitchFamily="34" charset="-128"/>
              </a:rPr>
              <a:t>Fixed time limit for refusal:</a:t>
            </a:r>
          </a:p>
          <a:p>
            <a:pPr>
              <a:lnSpc>
                <a:spcPct val="90000"/>
              </a:lnSpc>
              <a:buFontTx/>
              <a:buNone/>
            </a:pPr>
            <a:r>
              <a:rPr lang="en-US" altLang="en-US" smtClean="0">
                <a:ea typeface="ＭＳ Ｐゴシック" pitchFamily="34" charset="-128"/>
              </a:rPr>
              <a:t>	Any refusal must be notified to the International Bureau within 6 or 12 months from the publication of the international registration on the WIPO website, otherwise the design will be deemed protected</a:t>
            </a:r>
          </a:p>
          <a:p>
            <a:pPr>
              <a:lnSpc>
                <a:spcPct val="90000"/>
              </a:lnSpc>
              <a:buFontTx/>
              <a:buNone/>
            </a:pPr>
            <a:endParaRPr lang="en-US" altLang="en-US" u="sng" smtClean="0">
              <a:ea typeface="ＭＳ Ｐゴシック" pitchFamily="34" charset="-128"/>
            </a:endParaRPr>
          </a:p>
          <a:p>
            <a:pPr>
              <a:lnSpc>
                <a:spcPct val="90000"/>
              </a:lnSpc>
            </a:pPr>
            <a:r>
              <a:rPr lang="en-US" altLang="en-US" u="sng" smtClean="0">
                <a:ea typeface="ＭＳ Ｐゴシック" pitchFamily="34" charset="-128"/>
              </a:rPr>
              <a:t>“</a:t>
            </a:r>
            <a:r>
              <a:rPr lang="fr-CH" altLang="en-US" u="sng" smtClean="0">
                <a:ea typeface="ＭＳ Ｐゴシック" pitchFamily="34" charset="-128"/>
              </a:rPr>
              <a:t>Bundle of rights</a:t>
            </a:r>
            <a:r>
              <a:rPr lang="en-US" altLang="en-US" u="sng" smtClean="0">
                <a:ea typeface="ＭＳ Ｐゴシック" pitchFamily="34" charset="-128"/>
              </a:rPr>
              <a:t>”:</a:t>
            </a:r>
            <a:r>
              <a:rPr lang="en-US" altLang="en-US" smtClean="0">
                <a:ea typeface="ＭＳ Ｐゴシック" pitchFamily="34" charset="-128"/>
              </a:rPr>
              <a:t> </a:t>
            </a:r>
          </a:p>
          <a:p>
            <a:pPr>
              <a:lnSpc>
                <a:spcPct val="90000"/>
              </a:lnSpc>
              <a:buFontTx/>
              <a:buNone/>
            </a:pPr>
            <a:r>
              <a:rPr lang="en-US" altLang="en-US" smtClean="0">
                <a:ea typeface="ＭＳ Ｐゴシック" pitchFamily="34" charset="-128"/>
              </a:rPr>
              <a:t>	If no refusal is issued, the resulting IR has the effect of a grant of protection in each designated CP</a:t>
            </a:r>
          </a:p>
          <a:p>
            <a:pPr>
              <a:lnSpc>
                <a:spcPct val="90000"/>
              </a:lnSpc>
            </a:pPr>
            <a:endParaRPr lang="en-US" altLang="en-US" smtClean="0">
              <a:ea typeface="ＭＳ Ｐゴシック" pitchFamily="34" charset="-128"/>
            </a:endParaRPr>
          </a:p>
        </p:txBody>
      </p:sp>
    </p:spTree>
    <p:extLst>
      <p:ext uri="{BB962C8B-B14F-4D97-AF65-F5344CB8AC3E}">
        <p14:creationId xmlns:p14="http://schemas.microsoft.com/office/powerpoint/2010/main" val="1867508802"/>
      </p:ext>
    </p:extLst>
  </p:cSld>
  <p:clrMapOvr>
    <a:masterClrMapping/>
  </p:clrMapOvr>
  <p:transition spd="slow">
    <p:wip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0" y="274638"/>
            <a:ext cx="8229600" cy="1143000"/>
          </a:xfrm>
        </p:spPr>
        <p:txBody>
          <a:bodyPr/>
          <a:lstStyle/>
          <a:p>
            <a:pPr eaLnBrk="1" hangingPunct="1"/>
            <a:r>
              <a:rPr lang="fr-CH" altLang="en-US" smtClean="0">
                <a:ea typeface="ＭＳ Ｐゴシック" pitchFamily="34" charset="-128"/>
              </a:rPr>
              <a:t>The use of the Hague System in 2013</a:t>
            </a:r>
            <a:endParaRPr lang="en-US" altLang="en-US" smtClean="0">
              <a:ea typeface="ＭＳ Ｐゴシック" pitchFamily="34" charset="-128"/>
            </a:endParaRPr>
          </a:p>
        </p:txBody>
      </p:sp>
      <p:sp>
        <p:nvSpPr>
          <p:cNvPr id="40963" name="Rectangle 3"/>
          <p:cNvSpPr>
            <a:spLocks noGrp="1" noChangeArrowheads="1"/>
          </p:cNvSpPr>
          <p:nvPr>
            <p:ph type="body" idx="4294967295"/>
          </p:nvPr>
        </p:nvSpPr>
        <p:spPr>
          <a:xfrm>
            <a:off x="0" y="1484313"/>
            <a:ext cx="8642350" cy="4968875"/>
          </a:xfrm>
        </p:spPr>
        <p:txBody>
          <a:bodyPr/>
          <a:lstStyle/>
          <a:p>
            <a:pPr eaLnBrk="1" hangingPunct="1"/>
            <a:r>
              <a:rPr lang="fr-CH" altLang="en-US" smtClean="0">
                <a:ea typeface="ＭＳ Ｐゴシック" pitchFamily="34" charset="-128"/>
              </a:rPr>
              <a:t>2,990 international applications filed (13,172 designs)</a:t>
            </a:r>
          </a:p>
          <a:p>
            <a:pPr eaLnBrk="1" hangingPunct="1"/>
            <a:r>
              <a:rPr lang="fr-CH" altLang="en-US" smtClean="0">
                <a:ea typeface="ＭＳ Ｐゴシック" pitchFamily="34" charset="-128"/>
              </a:rPr>
              <a:t>2,734 international registrations recorded (12,806 designs)</a:t>
            </a:r>
          </a:p>
          <a:p>
            <a:pPr eaLnBrk="1" hangingPunct="1"/>
            <a:r>
              <a:rPr lang="fr-CH" altLang="en-US" smtClean="0">
                <a:ea typeface="ＭＳ Ｐゴシック" pitchFamily="34" charset="-128"/>
              </a:rPr>
              <a:t>Largest filers: Swatch AG, The Proctor and Gamble Company; Daimler AG, Volkswagen Aktiengesellschaft; Koninklijke Philips Electronics</a:t>
            </a:r>
          </a:p>
          <a:p>
            <a:pPr eaLnBrk="1" hangingPunct="1"/>
            <a:endParaRPr lang="fr-CH" altLang="en-US" smtClean="0">
              <a:ea typeface="ＭＳ Ｐゴシック" pitchFamily="34" charset="-128"/>
            </a:endParaRPr>
          </a:p>
          <a:p>
            <a:pPr eaLnBrk="1" hangingPunct="1"/>
            <a:r>
              <a:rPr lang="fr-CH" altLang="en-US" smtClean="0">
                <a:ea typeface="ＭＳ Ｐゴシック" pitchFamily="34" charset="-128"/>
              </a:rPr>
              <a:t>Approximately 26,877 international registrations in force, </a:t>
            </a:r>
          </a:p>
          <a:p>
            <a:pPr lvl="1" eaLnBrk="1" hangingPunct="1"/>
            <a:r>
              <a:rPr lang="fr-CH" altLang="en-US" smtClean="0">
                <a:ea typeface="Arial" pitchFamily="34" charset="0"/>
              </a:rPr>
              <a:t>Equivalent to over 134,385 designations in force </a:t>
            </a:r>
          </a:p>
          <a:p>
            <a:pPr lvl="1" eaLnBrk="1" hangingPunct="1"/>
            <a:r>
              <a:rPr lang="fr-CH" altLang="en-US" smtClean="0">
                <a:ea typeface="Arial" pitchFamily="34" charset="0"/>
              </a:rPr>
              <a:t>Involving 8,204 holders</a:t>
            </a:r>
          </a:p>
          <a:p>
            <a:pPr lvl="1" eaLnBrk="1" hangingPunct="1"/>
            <a:r>
              <a:rPr lang="fr-CH" altLang="en-US" smtClean="0">
                <a:ea typeface="Arial" pitchFamily="34" charset="0"/>
              </a:rPr>
              <a:t>80% SMEs?</a:t>
            </a:r>
          </a:p>
        </p:txBody>
      </p:sp>
    </p:spTree>
    <p:extLst>
      <p:ext uri="{BB962C8B-B14F-4D97-AF65-F5344CB8AC3E}">
        <p14:creationId xmlns:p14="http://schemas.microsoft.com/office/powerpoint/2010/main" val="678231144"/>
      </p:ext>
    </p:extLst>
  </p:cSld>
  <p:clrMapOvr>
    <a:masterClrMapping/>
  </p:clrMapOvr>
  <p:transition spd="slow">
    <p:wip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Group 2"/>
          <p:cNvGraphicFramePr>
            <a:graphicFrameLocks noGrp="1"/>
          </p:cNvGraphicFramePr>
          <p:nvPr>
            <p:ph idx="4294967295"/>
          </p:nvPr>
        </p:nvGraphicFramePr>
        <p:xfrm>
          <a:off x="0" y="1773238"/>
          <a:ext cx="8229600" cy="3455987"/>
        </p:xfrm>
        <a:graphic>
          <a:graphicData uri="http://schemas.openxmlformats.org/drawingml/2006/table">
            <a:tbl>
              <a:tblPr/>
              <a:tblGrid>
                <a:gridCol w="4834880"/>
                <a:gridCol w="3394720"/>
              </a:tblGrid>
              <a:tr h="6381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2,734 International Registrations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7635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Average Number of Designations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3 to 5</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Average Number of Designs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4.68</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Average Fee</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 Less than 1,000 CHF </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78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All Fees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79.2% &lt; 2,000 CHF</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42001" name="Rectangle 30"/>
          <p:cNvSpPr>
            <a:spLocks noChangeArrowheads="1"/>
          </p:cNvSpPr>
          <p:nvPr/>
        </p:nvSpPr>
        <p:spPr bwMode="auto">
          <a:xfrm>
            <a:off x="684213" y="333375"/>
            <a:ext cx="59642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spcBef>
                <a:spcPct val="50000"/>
              </a:spcBef>
              <a:buFontTx/>
              <a:buNone/>
            </a:pPr>
            <a:r>
              <a:rPr lang="en-US" altLang="en-US" sz="3600" dirty="0">
                <a:solidFill>
                  <a:srgbClr val="00408C"/>
                </a:solidFill>
                <a:latin typeface="+mj-lt"/>
                <a:cs typeface="+mj-cs"/>
              </a:rPr>
              <a:t>General profile 2013</a:t>
            </a:r>
          </a:p>
        </p:txBody>
      </p:sp>
    </p:spTree>
    <p:extLst>
      <p:ext uri="{BB962C8B-B14F-4D97-AF65-F5344CB8AC3E}">
        <p14:creationId xmlns:p14="http://schemas.microsoft.com/office/powerpoint/2010/main" val="516151373"/>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850900"/>
          </a:xfrm>
        </p:spPr>
        <p:txBody>
          <a:bodyPr/>
          <a:lstStyle/>
          <a:p>
            <a:r>
              <a:rPr lang="fr-CH" altLang="en-US" smtClean="0">
                <a:ea typeface="ＭＳ Ｐゴシック" pitchFamily="34" charset="-128"/>
              </a:rPr>
              <a:t>Top Filing Contracting Parties</a:t>
            </a:r>
            <a:r>
              <a:rPr lang="fr-CH" altLang="en-US" b="1" u="sng" smtClean="0">
                <a:ea typeface="ＭＳ Ｐゴシック" pitchFamily="34" charset="-128"/>
              </a:rPr>
              <a:t/>
            </a:r>
            <a:br>
              <a:rPr lang="fr-CH" altLang="en-US" b="1" u="sng" smtClean="0">
                <a:ea typeface="ＭＳ Ｐゴシック" pitchFamily="34" charset="-128"/>
              </a:rPr>
            </a:br>
            <a:endParaRPr lang="en-US" altLang="en-US" u="sng" smtClean="0">
              <a:ea typeface="ＭＳ Ｐゴシック" pitchFamily="34" charset="-128"/>
            </a:endParaRPr>
          </a:p>
        </p:txBody>
      </p:sp>
      <p:sp>
        <p:nvSpPr>
          <p:cNvPr id="43011" name="Rectangle 3"/>
          <p:cNvSpPr>
            <a:spLocks noGrp="1" noChangeArrowheads="1"/>
          </p:cNvSpPr>
          <p:nvPr>
            <p:ph idx="1"/>
          </p:nvPr>
        </p:nvSpPr>
        <p:spPr>
          <a:xfrm>
            <a:off x="457200" y="1268413"/>
            <a:ext cx="8229600" cy="4321175"/>
          </a:xfrm>
        </p:spPr>
        <p:txBody>
          <a:bodyPr/>
          <a:lstStyle/>
          <a:p>
            <a:pPr>
              <a:lnSpc>
                <a:spcPct val="80000"/>
              </a:lnSpc>
              <a:buFontTx/>
              <a:buNone/>
            </a:pPr>
            <a:r>
              <a:rPr lang="fr-CH" altLang="en-US" smtClean="0">
                <a:ea typeface="ＭＳ Ｐゴシック" pitchFamily="34" charset="-128"/>
              </a:rPr>
              <a:t>Contracting Party of entitlement</a:t>
            </a:r>
          </a:p>
          <a:p>
            <a:pPr>
              <a:lnSpc>
                <a:spcPct val="80000"/>
              </a:lnSpc>
              <a:buFontTx/>
              <a:buNone/>
            </a:pPr>
            <a:endParaRPr lang="fr-CH" altLang="en-US" smtClean="0">
              <a:ea typeface="ＭＳ Ｐゴシック" pitchFamily="34" charset="-128"/>
            </a:endParaRPr>
          </a:p>
          <a:p>
            <a:pPr>
              <a:lnSpc>
                <a:spcPct val="80000"/>
              </a:lnSpc>
            </a:pPr>
            <a:r>
              <a:rPr lang="fr-CH" altLang="en-US" smtClean="0">
                <a:ea typeface="ＭＳ Ｐゴシック" pitchFamily="34" charset="-128"/>
              </a:rPr>
              <a:t>1.	European Union	(5168 designs, 41.5%)</a:t>
            </a:r>
          </a:p>
          <a:p>
            <a:pPr>
              <a:lnSpc>
                <a:spcPct val="80000"/>
              </a:lnSpc>
            </a:pPr>
            <a:r>
              <a:rPr lang="fr-CH" altLang="en-US" smtClean="0">
                <a:ea typeface="ＭＳ Ｐゴシック" pitchFamily="34" charset="-128"/>
              </a:rPr>
              <a:t>2.	Switzerland 		(2855 designs, 22.9%)</a:t>
            </a:r>
          </a:p>
          <a:p>
            <a:pPr>
              <a:lnSpc>
                <a:spcPct val="80000"/>
              </a:lnSpc>
            </a:pPr>
            <a:r>
              <a:rPr lang="fr-CH" altLang="en-US" smtClean="0">
                <a:ea typeface="ＭＳ Ｐゴシック" pitchFamily="34" charset="-128"/>
              </a:rPr>
              <a:t>3.	Germany 		(1630 designs, 13.1%)</a:t>
            </a:r>
          </a:p>
          <a:p>
            <a:pPr>
              <a:lnSpc>
                <a:spcPct val="80000"/>
              </a:lnSpc>
            </a:pPr>
            <a:r>
              <a:rPr lang="fr-CH" altLang="en-US" smtClean="0">
                <a:ea typeface="ＭＳ Ｐゴシック" pitchFamily="34" charset="-128"/>
              </a:rPr>
              <a:t>4.	France 		(1265 designs, 10.2%)</a:t>
            </a:r>
          </a:p>
          <a:p>
            <a:pPr>
              <a:lnSpc>
                <a:spcPct val="80000"/>
              </a:lnSpc>
            </a:pPr>
            <a:r>
              <a:rPr lang="fr-CH" altLang="en-US" smtClean="0">
                <a:ea typeface="ＭＳ Ｐゴシック" pitchFamily="34" charset="-128"/>
              </a:rPr>
              <a:t>5.	Turkey 		(278 designs, 2.2%)</a:t>
            </a:r>
          </a:p>
          <a:p>
            <a:pPr>
              <a:lnSpc>
                <a:spcPct val="80000"/>
              </a:lnSpc>
            </a:pPr>
            <a:r>
              <a:rPr lang="fr-CH" altLang="en-US" smtClean="0">
                <a:ea typeface="ＭＳ Ｐゴシック" pitchFamily="34" charset="-128"/>
              </a:rPr>
              <a:t>6.	 Norway 		(186 designs, 1.5%)</a:t>
            </a:r>
            <a:r>
              <a:rPr lang="fr-CH" altLang="en-US" b="1" smtClean="0">
                <a:ea typeface="ＭＳ Ｐゴシック" pitchFamily="34" charset="-128"/>
              </a:rPr>
              <a:t>	</a:t>
            </a:r>
            <a:endParaRPr lang="fr-CH" altLang="en-US" smtClean="0">
              <a:ea typeface="ＭＳ Ｐゴシック" pitchFamily="34" charset="-128"/>
            </a:endParaRPr>
          </a:p>
          <a:p>
            <a:pPr>
              <a:lnSpc>
                <a:spcPct val="80000"/>
              </a:lnSpc>
            </a:pPr>
            <a:r>
              <a:rPr lang="fr-CH" altLang="en-US" smtClean="0">
                <a:ea typeface="ＭＳ Ｐゴシック" pitchFamily="34" charset="-128"/>
              </a:rPr>
              <a:t>7.	 Spain 		(101 designs, 0.8%)</a:t>
            </a:r>
          </a:p>
          <a:p>
            <a:pPr>
              <a:lnSpc>
                <a:spcPct val="80000"/>
              </a:lnSpc>
            </a:pPr>
            <a:r>
              <a:rPr lang="fr-CH" altLang="en-US" smtClean="0">
                <a:ea typeface="ＭＳ Ｐゴシック" pitchFamily="34" charset="-128"/>
              </a:rPr>
              <a:t>8.	 Poland		(86 designs, 0.7%)</a:t>
            </a:r>
          </a:p>
          <a:p>
            <a:pPr>
              <a:lnSpc>
                <a:spcPct val="80000"/>
              </a:lnSpc>
            </a:pPr>
            <a:r>
              <a:rPr lang="fr-CH" altLang="en-US" smtClean="0">
                <a:ea typeface="ＭＳ Ｐゴシック" pitchFamily="34" charset="-128"/>
              </a:rPr>
              <a:t>9.	 Croatia 		(76 designs, 0.6%)</a:t>
            </a:r>
          </a:p>
          <a:p>
            <a:pPr>
              <a:lnSpc>
                <a:spcPct val="80000"/>
              </a:lnSpc>
            </a:pPr>
            <a:r>
              <a:rPr lang="fr-CH" altLang="en-US" smtClean="0">
                <a:ea typeface="ＭＳ Ｐゴシック" pitchFamily="34" charset="-128"/>
              </a:rPr>
              <a:t>10.	 Liechtenstein 	(73 designs, 0.6%)</a:t>
            </a:r>
          </a:p>
          <a:p>
            <a:pPr>
              <a:lnSpc>
                <a:spcPct val="80000"/>
              </a:lnSpc>
              <a:buFontTx/>
              <a:buNone/>
            </a:pPr>
            <a:endParaRPr lang="fr-CH" altLang="en-US" smtClean="0">
              <a:ea typeface="ＭＳ Ｐゴシック" pitchFamily="34" charset="-128"/>
            </a:endParaRPr>
          </a:p>
        </p:txBody>
      </p:sp>
    </p:spTree>
    <p:extLst>
      <p:ext uri="{BB962C8B-B14F-4D97-AF65-F5344CB8AC3E}">
        <p14:creationId xmlns:p14="http://schemas.microsoft.com/office/powerpoint/2010/main" val="3498095658"/>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title"/>
          </p:nvPr>
        </p:nvSpPr>
        <p:spPr>
          <a:xfrm>
            <a:off x="250825" y="274638"/>
            <a:ext cx="8435975" cy="850900"/>
          </a:xfrm>
        </p:spPr>
        <p:txBody>
          <a:bodyPr/>
          <a:lstStyle/>
          <a:p>
            <a:r>
              <a:rPr lang="fr-CH" altLang="en-US" smtClean="0">
                <a:ea typeface="ＭＳ Ｐゴシック" pitchFamily="34" charset="-128"/>
              </a:rPr>
              <a:t>Most Designated Contracting Parties</a:t>
            </a:r>
            <a:endParaRPr lang="en-US" altLang="en-US" smtClean="0">
              <a:ea typeface="ＭＳ Ｐゴシック" pitchFamily="34" charset="-128"/>
            </a:endParaRPr>
          </a:p>
        </p:txBody>
      </p:sp>
      <p:sp>
        <p:nvSpPr>
          <p:cNvPr id="44034" name="Rectangle 2"/>
          <p:cNvSpPr>
            <a:spLocks noGrp="1" noChangeArrowheads="1"/>
          </p:cNvSpPr>
          <p:nvPr>
            <p:ph idx="1"/>
          </p:nvPr>
        </p:nvSpPr>
        <p:spPr>
          <a:xfrm>
            <a:off x="323850" y="1125538"/>
            <a:ext cx="7993063" cy="4752975"/>
          </a:xfrm>
        </p:spPr>
        <p:txBody>
          <a:bodyPr/>
          <a:lstStyle/>
          <a:p>
            <a:pPr>
              <a:buFontTx/>
              <a:buNone/>
            </a:pPr>
            <a:r>
              <a:rPr lang="fr-CH" altLang="en-US" smtClean="0">
                <a:ea typeface="ＭＳ Ｐゴシック" pitchFamily="34" charset="-128"/>
              </a:rPr>
              <a:t>Number of designs recorded:</a:t>
            </a:r>
          </a:p>
          <a:p>
            <a:pPr>
              <a:buFontTx/>
              <a:buNone/>
            </a:pPr>
            <a:endParaRPr lang="fr-CH" altLang="en-US" smtClean="0">
              <a:ea typeface="ＭＳ Ｐゴシック" pitchFamily="34" charset="-128"/>
            </a:endParaRPr>
          </a:p>
          <a:p>
            <a:r>
              <a:rPr lang="fr-CH" altLang="en-US" smtClean="0">
                <a:ea typeface="ＭＳ Ｐゴシック" pitchFamily="34" charset="-128"/>
              </a:rPr>
              <a:t>1. European Union    	(8961 designs, 74.9%)</a:t>
            </a:r>
          </a:p>
          <a:p>
            <a:r>
              <a:rPr lang="fr-CH" altLang="en-US" smtClean="0">
                <a:ea typeface="ＭＳ Ｐゴシック" pitchFamily="34" charset="-128"/>
              </a:rPr>
              <a:t>2. Switzerland		(8802 designs, 73.5%)</a:t>
            </a:r>
          </a:p>
          <a:p>
            <a:r>
              <a:rPr lang="fr-CH" altLang="en-US" smtClean="0">
                <a:ea typeface="ＭＳ Ｐゴシック" pitchFamily="34" charset="-128"/>
              </a:rPr>
              <a:t>3. Turkey			(5110 designs, 42.7%)</a:t>
            </a:r>
          </a:p>
          <a:p>
            <a:r>
              <a:rPr lang="fr-CH" altLang="en-US" smtClean="0">
                <a:ea typeface="ＭＳ Ｐゴシック" pitchFamily="34" charset="-128"/>
              </a:rPr>
              <a:t>4. Ukraine 			(2853 designs, 23.8%)</a:t>
            </a:r>
          </a:p>
          <a:p>
            <a:r>
              <a:rPr lang="fr-CH" altLang="en-US" smtClean="0">
                <a:ea typeface="ＭＳ Ｐゴシック" pitchFamily="34" charset="-128"/>
              </a:rPr>
              <a:t>5. Singapore 		(2531 designs, 21.1%)</a:t>
            </a:r>
          </a:p>
          <a:p>
            <a:r>
              <a:rPr lang="fr-CH" altLang="en-US" smtClean="0">
                <a:ea typeface="ＭＳ Ｐゴシック" pitchFamily="34" charset="-128"/>
              </a:rPr>
              <a:t>6. Norway			(2389 designs, 20%)</a:t>
            </a:r>
          </a:p>
          <a:p>
            <a:r>
              <a:rPr lang="fr-CH" altLang="en-US" smtClean="0">
                <a:ea typeface="ＭＳ Ｐゴシック" pitchFamily="34" charset="-128"/>
              </a:rPr>
              <a:t>7. Croatia			(2376 designs, 19.8%)</a:t>
            </a:r>
          </a:p>
          <a:p>
            <a:r>
              <a:rPr lang="fr-CH" altLang="en-US" smtClean="0">
                <a:ea typeface="ＭＳ Ｐゴシック" pitchFamily="34" charset="-128"/>
              </a:rPr>
              <a:t>8. Morocco 		(1853 designs, 15.5%)</a:t>
            </a:r>
          </a:p>
          <a:p>
            <a:r>
              <a:rPr lang="fr-CH" altLang="en-US" smtClean="0">
                <a:ea typeface="ＭＳ Ｐゴシック" pitchFamily="34" charset="-128"/>
              </a:rPr>
              <a:t>9. Liechtenstein		(1499 designs, 12.5%)</a:t>
            </a:r>
          </a:p>
          <a:p>
            <a:r>
              <a:rPr lang="fr-CH" altLang="en-US" smtClean="0">
                <a:ea typeface="ＭＳ Ｐゴシック" pitchFamily="34" charset="-128"/>
              </a:rPr>
              <a:t>10. Serbia			(1494 designs, 12.5%)</a:t>
            </a:r>
          </a:p>
        </p:txBody>
      </p:sp>
    </p:spTree>
    <p:extLst>
      <p:ext uri="{BB962C8B-B14F-4D97-AF65-F5344CB8AC3E}">
        <p14:creationId xmlns:p14="http://schemas.microsoft.com/office/powerpoint/2010/main" val="7939454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16632"/>
            <a:ext cx="9144000" cy="720080"/>
          </a:xfrm>
        </p:spPr>
        <p:txBody>
          <a:bodyPr>
            <a:normAutofit/>
          </a:bodyPr>
          <a:lstStyle/>
          <a:p>
            <a:pPr algn="ctr"/>
            <a:r>
              <a:rPr lang="en-US" dirty="0" smtClean="0">
                <a:solidFill>
                  <a:srgbClr val="000090"/>
                </a:solidFill>
              </a:rPr>
              <a:t>STANDING COMMITTEES </a:t>
            </a:r>
            <a:endParaRPr lang="en-US" dirty="0">
              <a:solidFill>
                <a:srgbClr val="000090"/>
              </a:solidFill>
            </a:endParaRPr>
          </a:p>
        </p:txBody>
      </p:sp>
      <p:sp>
        <p:nvSpPr>
          <p:cNvPr id="3" name="Espace réservé du contenu 2"/>
          <p:cNvSpPr>
            <a:spLocks noGrp="1"/>
          </p:cNvSpPr>
          <p:nvPr>
            <p:ph idx="1"/>
          </p:nvPr>
        </p:nvSpPr>
        <p:spPr>
          <a:xfrm>
            <a:off x="179512" y="1124744"/>
            <a:ext cx="8964488" cy="5001419"/>
          </a:xfrm>
        </p:spPr>
        <p:txBody>
          <a:bodyPr/>
          <a:lstStyle/>
          <a:p>
            <a:pPr>
              <a:lnSpc>
                <a:spcPct val="110000"/>
              </a:lnSpc>
            </a:pPr>
            <a:r>
              <a:rPr lang="en-US" sz="2000" dirty="0" smtClean="0"/>
              <a:t>PATENTS (SCP)</a:t>
            </a:r>
          </a:p>
          <a:p>
            <a:pPr marL="0" indent="0">
              <a:lnSpc>
                <a:spcPct val="110000"/>
              </a:lnSpc>
              <a:buNone/>
            </a:pPr>
            <a:endParaRPr lang="en-US" sz="1200" dirty="0" smtClean="0"/>
          </a:p>
          <a:p>
            <a:r>
              <a:rPr lang="en-US" sz="2000" dirty="0" smtClean="0"/>
              <a:t>COPYRIGHT &amp; RELATED RIGHTS (SCCR)</a:t>
            </a:r>
          </a:p>
          <a:p>
            <a:pPr marL="0" indent="0">
              <a:buNone/>
            </a:pPr>
            <a:endParaRPr lang="en-US" sz="1200" dirty="0" smtClean="0"/>
          </a:p>
          <a:p>
            <a:r>
              <a:rPr lang="en-US" sz="2000" dirty="0" smtClean="0"/>
              <a:t>TRADEMARKS, DESIGNS &amp; GEOGRAPHICAL INDICATIONS (SCT)</a:t>
            </a:r>
          </a:p>
          <a:p>
            <a:pPr marL="0" indent="0">
              <a:buNone/>
            </a:pPr>
            <a:endParaRPr lang="en-US" sz="2000" dirty="0" smtClean="0"/>
          </a:p>
          <a:p>
            <a:pPr lvl="1">
              <a:buFont typeface="Wingdings" charset="2"/>
              <a:buChar char="Ø"/>
            </a:pPr>
            <a:r>
              <a:rPr lang="en-US" sz="2000" b="1" u="sng" dirty="0" smtClean="0">
                <a:solidFill>
                  <a:srgbClr val="262673"/>
                </a:solidFill>
              </a:rPr>
              <a:t>AIM: </a:t>
            </a:r>
          </a:p>
          <a:p>
            <a:pPr lvl="3">
              <a:buFont typeface="Arial"/>
              <a:buChar char="•"/>
            </a:pPr>
            <a:r>
              <a:rPr lang="en-US" sz="2000" dirty="0" smtClean="0">
                <a:cs typeface="Arial Unicode MS" charset="0"/>
              </a:rPr>
              <a:t>Build consensus on topical issues</a:t>
            </a:r>
          </a:p>
          <a:p>
            <a:pPr marL="1371600" lvl="3" indent="0">
              <a:buNone/>
            </a:pPr>
            <a:endParaRPr lang="en-US" sz="1200" dirty="0" smtClean="0">
              <a:cs typeface="Arial Unicode MS" charset="0"/>
            </a:endParaRPr>
          </a:p>
          <a:p>
            <a:pPr lvl="3">
              <a:buFont typeface="Arial"/>
              <a:buChar char="•"/>
            </a:pPr>
            <a:r>
              <a:rPr lang="en-US" sz="2000" dirty="0" smtClean="0">
                <a:cs typeface="Arial Unicode MS" charset="0"/>
              </a:rPr>
              <a:t>Consider interests of stakeholders for a balanced, efficient, user-friendly, cost-effective system</a:t>
            </a:r>
          </a:p>
          <a:p>
            <a:pPr marL="1371600" lvl="3" indent="0">
              <a:buNone/>
            </a:pPr>
            <a:endParaRPr lang="en-US" sz="1800" dirty="0" smtClean="0"/>
          </a:p>
          <a:p>
            <a:pPr marL="1371600" lvl="3" indent="0">
              <a:buNone/>
            </a:pPr>
            <a:endParaRPr lang="en-US" sz="1800" dirty="0" smtClean="0"/>
          </a:p>
          <a:p>
            <a:pPr marL="0" lvl="3" indent="0">
              <a:buNone/>
            </a:pPr>
            <a:r>
              <a:rPr lang="en-US" sz="1800" dirty="0" smtClean="0">
                <a:effectLst>
                  <a:outerShdw blurRad="38100" dist="38100" dir="2700000" algn="tl">
                    <a:srgbClr val="DDDDDD"/>
                  </a:outerShdw>
                </a:effectLst>
                <a:cs typeface="Arial Unicode MS" charset="0"/>
              </a:rPr>
              <a:t>N.B.  Enforcement issues are discussed in the Advisory Committee on Enforcement</a:t>
            </a:r>
          </a:p>
          <a:p>
            <a:pPr marL="0" indent="0">
              <a:buNone/>
            </a:pPr>
            <a:endParaRPr lang="en-US" sz="2000" dirty="0" smtClean="0"/>
          </a:p>
          <a:p>
            <a:pPr marL="0" indent="0">
              <a:buNone/>
            </a:pPr>
            <a:endParaRPr lang="en-US" sz="2000" dirty="0" smtClean="0"/>
          </a:p>
          <a:p>
            <a:pPr lvl="3">
              <a:buFont typeface="Arial"/>
              <a:buChar char="•"/>
            </a:pPr>
            <a:endParaRPr lang="en-US" sz="2000" dirty="0" smtClean="0"/>
          </a:p>
          <a:p>
            <a:pPr marL="1371600" lvl="3" indent="0">
              <a:buNone/>
            </a:pPr>
            <a:endParaRPr lang="en-US" sz="2000" dirty="0" smtClean="0">
              <a:cs typeface="Arial Unicode MS" charset="0"/>
            </a:endParaRPr>
          </a:p>
        </p:txBody>
      </p:sp>
    </p:spTree>
    <p:extLst>
      <p:ext uri="{BB962C8B-B14F-4D97-AF65-F5344CB8AC3E}">
        <p14:creationId xmlns:p14="http://schemas.microsoft.com/office/powerpoint/2010/main" val="3361332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animEffect transition="in" filter="fade">
                                      <p:cBhvr>
                                        <p:cTn id="33"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50825" y="274638"/>
            <a:ext cx="8435975" cy="1143000"/>
          </a:xfrm>
        </p:spPr>
        <p:txBody>
          <a:bodyPr/>
          <a:lstStyle/>
          <a:p>
            <a:r>
              <a:rPr lang="en-US" altLang="en-US" smtClean="0">
                <a:ea typeface="ＭＳ Ｐゴシック" pitchFamily="34" charset="-128"/>
              </a:rPr>
              <a:t>The registration procedure</a:t>
            </a:r>
            <a:r>
              <a:rPr lang="en-US" altLang="en-US" sz="3000" smtClean="0">
                <a:ea typeface="ＭＳ Ｐゴシック" pitchFamily="34" charset="-128"/>
              </a:rPr>
              <a:t> </a:t>
            </a:r>
          </a:p>
        </p:txBody>
      </p:sp>
      <p:sp>
        <p:nvSpPr>
          <p:cNvPr id="45059" name="Rectangle 3"/>
          <p:cNvSpPr>
            <a:spLocks noGrp="1" noChangeArrowheads="1"/>
          </p:cNvSpPr>
          <p:nvPr>
            <p:ph idx="1"/>
          </p:nvPr>
        </p:nvSpPr>
        <p:spPr>
          <a:xfrm>
            <a:off x="250825" y="1557338"/>
            <a:ext cx="8686800" cy="4967287"/>
          </a:xfrm>
        </p:spPr>
        <p:txBody>
          <a:bodyPr/>
          <a:lstStyle/>
          <a:p>
            <a:pPr>
              <a:lnSpc>
                <a:spcPct val="150000"/>
              </a:lnSpc>
            </a:pPr>
            <a:r>
              <a:rPr lang="en-US" altLang="en-US" smtClean="0">
                <a:ea typeface="ＭＳ Ｐゴシック" pitchFamily="34" charset="-128"/>
              </a:rPr>
              <a:t>Only formal examination in the International Bureau</a:t>
            </a:r>
          </a:p>
          <a:p>
            <a:pPr lvl="1">
              <a:lnSpc>
                <a:spcPct val="150000"/>
              </a:lnSpc>
            </a:pPr>
            <a:r>
              <a:rPr lang="en-US" altLang="en-US" smtClean="0">
                <a:ea typeface="Arial" pitchFamily="34" charset="0"/>
              </a:rPr>
              <a:t>Recording in the International Register</a:t>
            </a:r>
          </a:p>
          <a:p>
            <a:pPr lvl="1">
              <a:lnSpc>
                <a:spcPct val="150000"/>
              </a:lnSpc>
            </a:pPr>
            <a:r>
              <a:rPr lang="en-US" altLang="en-US" smtClean="0">
                <a:ea typeface="Arial" pitchFamily="34" charset="0"/>
              </a:rPr>
              <a:t>Publication in the </a:t>
            </a:r>
            <a:r>
              <a:rPr lang="en-US" altLang="en-US" i="1" smtClean="0">
                <a:ea typeface="Arial" pitchFamily="34" charset="0"/>
              </a:rPr>
              <a:t>International Designs Bulletin</a:t>
            </a:r>
          </a:p>
          <a:p>
            <a:pPr lvl="1">
              <a:lnSpc>
                <a:spcPct val="150000"/>
              </a:lnSpc>
            </a:pPr>
            <a:r>
              <a:rPr lang="en-US" altLang="en-US" smtClean="0">
                <a:ea typeface="Arial" pitchFamily="34" charset="0"/>
              </a:rPr>
              <a:t>Notification to designated CPs through the publication </a:t>
            </a:r>
          </a:p>
          <a:p>
            <a:pPr>
              <a:lnSpc>
                <a:spcPct val="150000"/>
              </a:lnSpc>
            </a:pPr>
            <a:r>
              <a:rPr lang="en-US" altLang="en-US" smtClean="0">
                <a:ea typeface="ＭＳ Ｐゴシック" pitchFamily="34" charset="-128"/>
              </a:rPr>
              <a:t>Substantive examination by the designated Contracting Parties only</a:t>
            </a:r>
          </a:p>
          <a:p>
            <a:pPr>
              <a:lnSpc>
                <a:spcPct val="150000"/>
              </a:lnSpc>
            </a:pPr>
            <a:r>
              <a:rPr lang="en-US" altLang="en-US" smtClean="0">
                <a:ea typeface="ＭＳ Ｐゴシック" pitchFamily="34" charset="-128"/>
              </a:rPr>
              <a:t>Refusal must be received by the International Bureau within a set time limit after publication: 6 or 12 months</a:t>
            </a:r>
          </a:p>
          <a:p>
            <a:pPr>
              <a:lnSpc>
                <a:spcPct val="80000"/>
              </a:lnSpc>
            </a:pPr>
            <a:endParaRPr lang="en-US" altLang="en-US" smtClean="0">
              <a:ea typeface="ＭＳ Ｐゴシック" pitchFamily="34" charset="-128"/>
            </a:endParaRPr>
          </a:p>
          <a:p>
            <a:pPr>
              <a:lnSpc>
                <a:spcPct val="80000"/>
              </a:lnSpc>
            </a:pPr>
            <a:endParaRPr lang="en-US" altLang="en-US" smtClean="0">
              <a:ea typeface="ＭＳ Ｐゴシック" pitchFamily="34" charset="-128"/>
            </a:endParaRPr>
          </a:p>
          <a:p>
            <a:pPr>
              <a:lnSpc>
                <a:spcPct val="80000"/>
              </a:lnSpc>
              <a:buFontTx/>
              <a:buNone/>
            </a:pPr>
            <a:r>
              <a:rPr lang="en-US" altLang="en-US" sz="1600" smtClean="0">
                <a:ea typeface="ＭＳ Ｐゴシック" pitchFamily="34" charset="-128"/>
              </a:rPr>
              <a:t/>
            </a:r>
            <a:br>
              <a:rPr lang="en-US" altLang="en-US" sz="1600" smtClean="0">
                <a:ea typeface="ＭＳ Ｐゴシック" pitchFamily="34" charset="-128"/>
              </a:rPr>
            </a:br>
            <a:endParaRPr lang="en-US" altLang="en-US" sz="1600" smtClean="0">
              <a:ea typeface="ＭＳ Ｐゴシック" pitchFamily="34" charset="-128"/>
            </a:endParaRPr>
          </a:p>
        </p:txBody>
      </p:sp>
    </p:spTree>
    <p:extLst>
      <p:ext uri="{BB962C8B-B14F-4D97-AF65-F5344CB8AC3E}">
        <p14:creationId xmlns:p14="http://schemas.microsoft.com/office/powerpoint/2010/main" val="2714736758"/>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title"/>
          </p:nvPr>
        </p:nvSpPr>
        <p:spPr/>
        <p:txBody>
          <a:bodyPr/>
          <a:lstStyle/>
          <a:p>
            <a:r>
              <a:rPr lang="en-US" altLang="en-US" smtClean="0">
                <a:ea typeface="ＭＳ Ｐゴシック" pitchFamily="34" charset="-128"/>
              </a:rPr>
              <a:t>Online services / tools</a:t>
            </a:r>
          </a:p>
        </p:txBody>
      </p:sp>
      <p:sp>
        <p:nvSpPr>
          <p:cNvPr id="46082" name="Rectangle 2"/>
          <p:cNvSpPr>
            <a:spLocks noGrp="1" noChangeArrowheads="1"/>
          </p:cNvSpPr>
          <p:nvPr>
            <p:ph idx="1"/>
          </p:nvPr>
        </p:nvSpPr>
        <p:spPr>
          <a:xfrm>
            <a:off x="395288" y="1341438"/>
            <a:ext cx="8229600" cy="3455987"/>
          </a:xfrm>
        </p:spPr>
        <p:txBody>
          <a:bodyPr/>
          <a:lstStyle/>
          <a:p>
            <a:pPr>
              <a:lnSpc>
                <a:spcPct val="200000"/>
              </a:lnSpc>
            </a:pPr>
            <a:r>
              <a:rPr lang="it-IT" altLang="en-US" smtClean="0">
                <a:ea typeface="ＭＳ Ｐゴシック" pitchFamily="34" charset="-128"/>
                <a:hlinkClick r:id="rId3"/>
              </a:rPr>
              <a:t>http://www.wipo.int/hague/en/</a:t>
            </a:r>
            <a:endParaRPr lang="it-IT" altLang="en-US" smtClean="0">
              <a:ea typeface="ＭＳ Ｐゴシック" pitchFamily="34" charset="-128"/>
            </a:endParaRPr>
          </a:p>
          <a:p>
            <a:pPr lvl="1">
              <a:lnSpc>
                <a:spcPct val="200000"/>
              </a:lnSpc>
            </a:pPr>
            <a:r>
              <a:rPr lang="it-IT" altLang="en-US" smtClean="0">
                <a:ea typeface="Arial" pitchFamily="34" charset="0"/>
              </a:rPr>
              <a:t>E-Filing Portfolio Manager</a:t>
            </a:r>
          </a:p>
          <a:p>
            <a:pPr lvl="1">
              <a:lnSpc>
                <a:spcPct val="200000"/>
              </a:lnSpc>
            </a:pPr>
            <a:r>
              <a:rPr lang="it-IT" altLang="en-US" smtClean="0">
                <a:ea typeface="Arial" pitchFamily="34" charset="0"/>
              </a:rPr>
              <a:t>E-Renewal</a:t>
            </a:r>
          </a:p>
          <a:p>
            <a:pPr lvl="1">
              <a:lnSpc>
                <a:spcPct val="200000"/>
              </a:lnSpc>
            </a:pPr>
            <a:r>
              <a:rPr lang="it-IT" altLang="en-US" smtClean="0">
                <a:ea typeface="Arial" pitchFamily="34" charset="0"/>
              </a:rPr>
              <a:t>E-Payment</a:t>
            </a:r>
          </a:p>
          <a:p>
            <a:pPr lvl="1">
              <a:lnSpc>
                <a:spcPct val="200000"/>
              </a:lnSpc>
            </a:pPr>
            <a:r>
              <a:rPr lang="en-US" altLang="en-US" smtClean="0">
                <a:ea typeface="Arial" pitchFamily="34" charset="0"/>
              </a:rPr>
              <a:t>Hague Express Database</a:t>
            </a:r>
          </a:p>
          <a:p>
            <a:pPr lvl="1">
              <a:lnSpc>
                <a:spcPct val="200000"/>
              </a:lnSpc>
            </a:pPr>
            <a:r>
              <a:rPr lang="en-US" altLang="en-US" smtClean="0">
                <a:ea typeface="Arial" pitchFamily="34" charset="0"/>
              </a:rPr>
              <a:t>Fee calculator</a:t>
            </a:r>
            <a:endParaRPr lang="fr-CH" altLang="en-US" smtClean="0">
              <a:ea typeface="Arial" pitchFamily="34" charset="0"/>
            </a:endParaRPr>
          </a:p>
          <a:p>
            <a:endParaRPr lang="fr-CH" altLang="en-US" smtClean="0">
              <a:ea typeface="ＭＳ Ｐゴシック" pitchFamily="34" charset="-128"/>
            </a:endParaRPr>
          </a:p>
          <a:p>
            <a:endParaRPr lang="fr-CH" altLang="en-US" sz="2000" smtClean="0">
              <a:ea typeface="ＭＳ Ｐゴシック" pitchFamily="34" charset="-128"/>
            </a:endParaRPr>
          </a:p>
        </p:txBody>
      </p:sp>
    </p:spTree>
    <p:extLst>
      <p:ext uri="{BB962C8B-B14F-4D97-AF65-F5344CB8AC3E}">
        <p14:creationId xmlns:p14="http://schemas.microsoft.com/office/powerpoint/2010/main" val="291789245"/>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611188" y="115888"/>
            <a:ext cx="8229600" cy="1143000"/>
          </a:xfrm>
        </p:spPr>
        <p:txBody>
          <a:bodyPr/>
          <a:lstStyle/>
          <a:p>
            <a:r>
              <a:rPr lang="en-US" altLang="en-US" smtClean="0">
                <a:ea typeface="ＭＳ Ｐゴシック" pitchFamily="34" charset="-128"/>
              </a:rPr>
              <a:t>E-filing/Forms </a:t>
            </a:r>
            <a:r>
              <a:rPr lang="en-US" altLang="en-US" sz="3000" smtClean="0">
                <a:ea typeface="ＭＳ Ｐゴシック" pitchFamily="34" charset="-128"/>
              </a:rPr>
              <a:t>(http://www.wipo.int/hague/en/forms/)</a:t>
            </a:r>
          </a:p>
        </p:txBody>
      </p:sp>
      <p:pic>
        <p:nvPicPr>
          <p:cNvPr id="4710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0588" y="1355725"/>
            <a:ext cx="6345237" cy="5073650"/>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365000"/>
      </p:ext>
    </p:extLst>
  </p:cSld>
  <p:clrMapOvr>
    <a:masterClrMapping/>
  </p:clrMapOvr>
  <p:transition spd="slow">
    <p:wip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fr-CH" altLang="en-US" smtClean="0">
                <a:ea typeface="ＭＳ Ｐゴシック" pitchFamily="34" charset="-128"/>
              </a:rPr>
              <a:t>Advantages</a:t>
            </a:r>
            <a:endParaRPr lang="en-US" altLang="en-US" sz="3000" smtClean="0">
              <a:ea typeface="ＭＳ Ｐゴシック" pitchFamily="34" charset="-128"/>
            </a:endParaRPr>
          </a:p>
        </p:txBody>
      </p:sp>
      <p:sp>
        <p:nvSpPr>
          <p:cNvPr id="48131" name="Rectangle 3"/>
          <p:cNvSpPr>
            <a:spLocks noGrp="1" noChangeArrowheads="1"/>
          </p:cNvSpPr>
          <p:nvPr>
            <p:ph idx="1"/>
          </p:nvPr>
        </p:nvSpPr>
        <p:spPr>
          <a:xfrm>
            <a:off x="457200" y="1341438"/>
            <a:ext cx="8229600" cy="4784725"/>
          </a:xfrm>
        </p:spPr>
        <p:txBody>
          <a:bodyPr/>
          <a:lstStyle/>
          <a:p>
            <a:pPr>
              <a:buFontTx/>
              <a:buNone/>
            </a:pPr>
            <a:endParaRPr lang="en-US" altLang="en-US" smtClean="0">
              <a:ea typeface="ＭＳ Ｐゴシック" pitchFamily="34" charset="-128"/>
            </a:endParaRPr>
          </a:p>
          <a:p>
            <a:r>
              <a:rPr lang="en-US" altLang="en-US" smtClean="0">
                <a:ea typeface="ＭＳ Ｐゴシック" pitchFamily="34" charset="-128"/>
              </a:rPr>
              <a:t>The Hague System is cost-effective and efficient, thereby creating opportunities that would not otherwise exist for any enterprise with a limited legal budget</a:t>
            </a:r>
          </a:p>
          <a:p>
            <a:r>
              <a:rPr lang="en-US" altLang="en-US" smtClean="0">
                <a:ea typeface="ＭＳ Ｐゴシック" pitchFamily="34" charset="-128"/>
              </a:rPr>
              <a:t>It is flexible affording right holders great flexibility in targeting national, regional or global markets for particular goods</a:t>
            </a:r>
          </a:p>
          <a:p>
            <a:r>
              <a:rPr lang="en-US" altLang="en-US" smtClean="0">
                <a:ea typeface="ＭＳ Ｐゴシック" pitchFamily="34" charset="-128"/>
              </a:rPr>
              <a:t>The centralized acquisition and maintenance of industrial design rights by filing a single international application for a single international registration with effect in one or more designated Contracting Parties</a:t>
            </a:r>
          </a:p>
          <a:p>
            <a:endParaRPr lang="en-US" altLang="en-US" smtClean="0">
              <a:ea typeface="ＭＳ Ｐゴシック" pitchFamily="34" charset="-128"/>
            </a:endParaRPr>
          </a:p>
        </p:txBody>
      </p:sp>
    </p:spTree>
    <p:extLst>
      <p:ext uri="{BB962C8B-B14F-4D97-AF65-F5344CB8AC3E}">
        <p14:creationId xmlns:p14="http://schemas.microsoft.com/office/powerpoint/2010/main" val="2680190098"/>
      </p:ext>
    </p:extLst>
  </p:cSld>
  <p:clrMapOvr>
    <a:masterClrMapping/>
  </p:clrMapOvr>
  <p:transition spd="slow">
    <p:wip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ChangeArrowheads="1"/>
          </p:cNvSpPr>
          <p:nvPr/>
        </p:nvSpPr>
        <p:spPr bwMode="auto">
          <a:xfrm>
            <a:off x="827088" y="2420938"/>
            <a:ext cx="6521450"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lnSpc>
                <a:spcPct val="80000"/>
              </a:lnSpc>
              <a:buFontTx/>
              <a:buNone/>
              <a:defRPr/>
            </a:pPr>
            <a:endParaRPr lang="en-US" altLang="en-US" b="0" dirty="0" smtClean="0">
              <a:solidFill>
                <a:srgbClr val="000066"/>
              </a:solidFill>
              <a:ea typeface="ヒラギノ角ゴ Pro W3"/>
              <a:cs typeface="ヒラギノ角ゴ Pro W3"/>
            </a:endParaRPr>
          </a:p>
          <a:p>
            <a:pPr algn="ctr" eaLnBrk="1" hangingPunct="1">
              <a:lnSpc>
                <a:spcPct val="80000"/>
              </a:lnSpc>
              <a:buFontTx/>
              <a:buNone/>
              <a:defRPr/>
            </a:pPr>
            <a:endParaRPr lang="en-US" altLang="en-US" b="0" dirty="0" smtClean="0">
              <a:solidFill>
                <a:srgbClr val="000066"/>
              </a:solidFill>
              <a:ea typeface="ヒラギノ角ゴ Pro W3"/>
              <a:cs typeface="ヒラギノ角ゴ Pro W3"/>
            </a:endParaRPr>
          </a:p>
          <a:p>
            <a:pPr algn="ctr" eaLnBrk="1" hangingPunct="1">
              <a:lnSpc>
                <a:spcPct val="80000"/>
              </a:lnSpc>
              <a:buFontTx/>
              <a:buNone/>
              <a:defRPr/>
            </a:pPr>
            <a:r>
              <a:rPr lang="en-US" altLang="en-US" sz="3600" dirty="0">
                <a:solidFill>
                  <a:srgbClr val="00408C"/>
                </a:solidFill>
                <a:latin typeface="+mj-lt"/>
                <a:ea typeface="ＭＳ Ｐゴシック" pitchFamily="34" charset="-128"/>
                <a:cs typeface="+mj-cs"/>
              </a:rPr>
              <a:t>The Lisbon System</a:t>
            </a:r>
            <a:endParaRPr lang="fr-CH" altLang="en-US" sz="3600" dirty="0">
              <a:solidFill>
                <a:srgbClr val="00408C"/>
              </a:solidFill>
              <a:latin typeface="+mj-lt"/>
              <a:ea typeface="ＭＳ Ｐゴシック" pitchFamily="34" charset="-128"/>
              <a:cs typeface="+mj-cs"/>
            </a:endParaRPr>
          </a:p>
          <a:p>
            <a:pPr algn="ctr" eaLnBrk="1" hangingPunct="1">
              <a:lnSpc>
                <a:spcPct val="80000"/>
              </a:lnSpc>
              <a:buFontTx/>
              <a:buNone/>
              <a:defRPr/>
            </a:pPr>
            <a:endParaRPr lang="fr-CH" altLang="en-US" b="0" dirty="0" smtClean="0">
              <a:solidFill>
                <a:srgbClr val="000066"/>
              </a:solidFill>
              <a:ea typeface="ヒラギノ角ゴ Pro W3"/>
              <a:cs typeface="ヒラギノ角ゴ Pro W3"/>
            </a:endParaRPr>
          </a:p>
          <a:p>
            <a:pPr algn="ctr" eaLnBrk="1" hangingPunct="1">
              <a:lnSpc>
                <a:spcPct val="80000"/>
              </a:lnSpc>
              <a:buFontTx/>
              <a:buNone/>
              <a:defRPr/>
            </a:pPr>
            <a:endParaRPr lang="en-US" altLang="en-US" b="0" dirty="0" smtClean="0">
              <a:solidFill>
                <a:srgbClr val="000066"/>
              </a:solidFill>
              <a:ea typeface="ヒラギノ角ゴ Pro W3"/>
              <a:cs typeface="ヒラギノ角ゴ Pro W3"/>
            </a:endParaRPr>
          </a:p>
        </p:txBody>
      </p:sp>
    </p:spTree>
    <p:extLst>
      <p:ext uri="{BB962C8B-B14F-4D97-AF65-F5344CB8AC3E}">
        <p14:creationId xmlns:p14="http://schemas.microsoft.com/office/powerpoint/2010/main" val="1060112556"/>
      </p:ext>
    </p:extLst>
  </p:cSld>
  <p:clrMapOvr>
    <a:masterClrMapping/>
  </p:clrMapOvr>
  <p:transition advClick="0"/>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smtClean="0">
                <a:ea typeface="ＭＳ Ｐゴシック" pitchFamily="34" charset="-128"/>
              </a:rPr>
              <a:t>Appellations of origin and geographical indications</a:t>
            </a:r>
          </a:p>
        </p:txBody>
      </p:sp>
      <p:sp>
        <p:nvSpPr>
          <p:cNvPr id="50179" name="Content Placeholder 2"/>
          <p:cNvSpPr>
            <a:spLocks noGrp="1"/>
          </p:cNvSpPr>
          <p:nvPr>
            <p:ph idx="1"/>
          </p:nvPr>
        </p:nvSpPr>
        <p:spPr>
          <a:xfrm>
            <a:off x="250825" y="1700213"/>
            <a:ext cx="8507413" cy="4570412"/>
          </a:xfrm>
        </p:spPr>
        <p:txBody>
          <a:bodyPr/>
          <a:lstStyle/>
          <a:p>
            <a:r>
              <a:rPr lang="nb-NO" altLang="en-US" smtClean="0">
                <a:ea typeface="ＭＳ Ｐゴシック" pitchFamily="34" charset="-128"/>
              </a:rPr>
              <a:t>An appellation of origin is a special kind of geographical indication</a:t>
            </a:r>
          </a:p>
          <a:p>
            <a:r>
              <a:rPr lang="nb-NO" altLang="en-US" smtClean="0">
                <a:ea typeface="ＭＳ Ｐゴシック" pitchFamily="34" charset="-128"/>
              </a:rPr>
              <a:t>It generally consists of a geographical name or a traditional designation used on products which have a specific quality or characteristics that are essentially due to the geographical environment in which they are produced</a:t>
            </a:r>
          </a:p>
          <a:p>
            <a:r>
              <a:rPr lang="nb-NO" altLang="en-US" smtClean="0">
                <a:ea typeface="ＭＳ Ｐゴシック" pitchFamily="34" charset="-128"/>
              </a:rPr>
              <a:t>Examples: Champagne, Cognac, Roquefort, Chianti, Porto, Tequila, Darjeeling</a:t>
            </a:r>
          </a:p>
          <a:p>
            <a:r>
              <a:rPr lang="nb-NO" altLang="en-US" smtClean="0">
                <a:ea typeface="ＭＳ Ｐゴシック" pitchFamily="34" charset="-128"/>
              </a:rPr>
              <a:t> Geographical indications are protected in accordance with international treaties and national laws under a wide range of concepts</a:t>
            </a:r>
            <a:endParaRPr lang="en-US" altLang="en-US" smtClean="0">
              <a:ea typeface="ＭＳ Ｐゴシック" pitchFamily="34" charset="-128"/>
            </a:endParaRPr>
          </a:p>
          <a:p>
            <a:endParaRPr lang="nb-NO" altLang="en-US" smtClean="0">
              <a:ea typeface="ＭＳ Ｐゴシック" pitchFamily="34" charset="-128"/>
            </a:endParaRPr>
          </a:p>
          <a:p>
            <a:endParaRPr lang="en-US" altLang="en-US" smtClean="0">
              <a:ea typeface="ＭＳ Ｐゴシック" pitchFamily="34" charset="-128"/>
            </a:endParaRPr>
          </a:p>
        </p:txBody>
      </p:sp>
    </p:spTree>
    <p:extLst>
      <p:ext uri="{BB962C8B-B14F-4D97-AF65-F5344CB8AC3E}">
        <p14:creationId xmlns:p14="http://schemas.microsoft.com/office/powerpoint/2010/main" val="1510430037"/>
      </p:ext>
    </p:extLst>
  </p:cSld>
  <p:clrMapOvr>
    <a:masterClrMapping/>
  </p:clrMapOvr>
  <p:transition spd="slow">
    <p:wip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274638"/>
            <a:ext cx="8229600" cy="922337"/>
          </a:xfrm>
        </p:spPr>
        <p:txBody>
          <a:bodyPr/>
          <a:lstStyle/>
          <a:p>
            <a:r>
              <a:rPr lang="fr-CH" altLang="en-US" smtClean="0">
                <a:ea typeface="ＭＳ Ｐゴシック" pitchFamily="34" charset="-128"/>
              </a:rPr>
              <a:t>The Lisbon System</a:t>
            </a:r>
            <a:endParaRPr lang="en-US" altLang="en-US" smtClean="0">
              <a:ea typeface="ＭＳ Ｐゴシック" pitchFamily="34" charset="-128"/>
            </a:endParaRPr>
          </a:p>
        </p:txBody>
      </p:sp>
      <p:sp>
        <p:nvSpPr>
          <p:cNvPr id="51203" name="Rectangle 3"/>
          <p:cNvSpPr>
            <a:spLocks noGrp="1" noChangeArrowheads="1"/>
          </p:cNvSpPr>
          <p:nvPr>
            <p:ph idx="1"/>
          </p:nvPr>
        </p:nvSpPr>
        <p:spPr>
          <a:xfrm>
            <a:off x="107950" y="1773238"/>
            <a:ext cx="8785225" cy="4352925"/>
          </a:xfrm>
        </p:spPr>
        <p:txBody>
          <a:bodyPr/>
          <a:lstStyle/>
          <a:p>
            <a:pPr eaLnBrk="1" hangingPunct="1">
              <a:lnSpc>
                <a:spcPct val="150000"/>
              </a:lnSpc>
              <a:spcBef>
                <a:spcPts val="600"/>
              </a:spcBef>
              <a:spcAft>
                <a:spcPts val="600"/>
              </a:spcAft>
            </a:pPr>
            <a:r>
              <a:rPr lang="en-US" altLang="en-US" smtClean="0">
                <a:ea typeface="ＭＳ Ｐゴシック" pitchFamily="34" charset="-128"/>
              </a:rPr>
              <a:t>An international system that facilitates the protection of “</a:t>
            </a:r>
            <a:r>
              <a:rPr lang="en-US" altLang="ja-JP" smtClean="0">
                <a:ea typeface="ＭＳ Ｐゴシック" pitchFamily="34" charset="-128"/>
              </a:rPr>
              <a:t>appellations of origin</a:t>
            </a:r>
            <a:r>
              <a:rPr lang="en-US" altLang="en-US" smtClean="0">
                <a:ea typeface="ＭＳ Ｐゴシック" pitchFamily="34" charset="-128"/>
              </a:rPr>
              <a:t>”</a:t>
            </a:r>
            <a:r>
              <a:rPr lang="en-US" altLang="ja-JP" smtClean="0">
                <a:ea typeface="ＭＳ Ｐゴシック" pitchFamily="34" charset="-128"/>
              </a:rPr>
              <a:t>, in countries other than the country of origin</a:t>
            </a:r>
          </a:p>
          <a:p>
            <a:pPr eaLnBrk="1" hangingPunct="1">
              <a:lnSpc>
                <a:spcPct val="150000"/>
              </a:lnSpc>
              <a:spcBef>
                <a:spcPts val="600"/>
              </a:spcBef>
              <a:spcAft>
                <a:spcPts val="600"/>
              </a:spcAft>
            </a:pPr>
            <a:r>
              <a:rPr lang="en-US" altLang="en-US" smtClean="0">
                <a:ea typeface="ＭＳ Ｐゴシック" pitchFamily="34" charset="-128"/>
              </a:rPr>
              <a:t>Protection of  national economic interests, in many countries, for goods bearing an appellation of origin represents substantial share of exports</a:t>
            </a:r>
          </a:p>
          <a:p>
            <a:pPr eaLnBrk="1" hangingPunct="1">
              <a:lnSpc>
                <a:spcPct val="150000"/>
              </a:lnSpc>
              <a:spcBef>
                <a:spcPts val="600"/>
              </a:spcBef>
              <a:spcAft>
                <a:spcPts val="600"/>
              </a:spcAft>
            </a:pPr>
            <a:endParaRPr lang="en-US" altLang="en-US" smtClean="0">
              <a:ea typeface="ＭＳ Ｐゴシック" pitchFamily="34" charset="-128"/>
            </a:endParaRPr>
          </a:p>
          <a:p>
            <a:pPr>
              <a:buFontTx/>
              <a:buNone/>
            </a:pPr>
            <a:endParaRPr lang="en-US" altLang="en-US" smtClean="0">
              <a:ea typeface="ＭＳ Ｐゴシック" pitchFamily="34" charset="-128"/>
            </a:endParaRPr>
          </a:p>
        </p:txBody>
      </p:sp>
    </p:spTree>
    <p:extLst>
      <p:ext uri="{BB962C8B-B14F-4D97-AF65-F5344CB8AC3E}">
        <p14:creationId xmlns:p14="http://schemas.microsoft.com/office/powerpoint/2010/main" val="4092026556"/>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179388" y="981075"/>
            <a:ext cx="2376487"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742950" lvl="1" indent="-285750" eaLnBrk="0" hangingPunct="0">
              <a:spcBef>
                <a:spcPct val="20000"/>
              </a:spcBef>
              <a:defRPr/>
            </a:pPr>
            <a:r>
              <a:rPr lang="en-US" sz="2000" u="sng">
                <a:latin typeface="Arial" charset="0"/>
                <a:ea typeface="Arial" charset="0"/>
              </a:rPr>
              <a:t>Africa (6)</a:t>
            </a:r>
            <a:endParaRPr lang="en-US" sz="2000">
              <a:latin typeface="Arial" charset="0"/>
              <a:ea typeface="Arial" charset="0"/>
            </a:endParaRPr>
          </a:p>
          <a:p>
            <a:pPr marL="742950" lvl="1" indent="-285750" eaLnBrk="0" hangingPunct="0">
              <a:spcBef>
                <a:spcPct val="20000"/>
              </a:spcBef>
              <a:defRPr/>
            </a:pPr>
            <a:r>
              <a:rPr lang="en-US" sz="2000" b="0">
                <a:latin typeface="Arial" charset="0"/>
                <a:ea typeface="Arial" charset="0"/>
              </a:rPr>
              <a:t>Algeria</a:t>
            </a:r>
          </a:p>
          <a:p>
            <a:pPr marL="742950" lvl="1" indent="-285750" eaLnBrk="0" hangingPunct="0">
              <a:spcBef>
                <a:spcPct val="20000"/>
              </a:spcBef>
              <a:defRPr/>
            </a:pPr>
            <a:r>
              <a:rPr lang="en-US" sz="2000" b="0">
                <a:latin typeface="Arial" charset="0"/>
                <a:ea typeface="Arial" charset="0"/>
              </a:rPr>
              <a:t>Burkina Faso</a:t>
            </a:r>
          </a:p>
          <a:p>
            <a:pPr marL="742950" lvl="1" indent="-285750" eaLnBrk="0" hangingPunct="0">
              <a:spcBef>
                <a:spcPct val="20000"/>
              </a:spcBef>
              <a:defRPr/>
            </a:pPr>
            <a:r>
              <a:rPr lang="en-US" sz="2000" b="0">
                <a:latin typeface="Arial" charset="0"/>
                <a:ea typeface="Arial" charset="0"/>
              </a:rPr>
              <a:t>Congo</a:t>
            </a:r>
          </a:p>
          <a:p>
            <a:pPr marL="742950" lvl="1" indent="-285750" eaLnBrk="0" hangingPunct="0">
              <a:spcBef>
                <a:spcPct val="20000"/>
              </a:spcBef>
              <a:defRPr/>
            </a:pPr>
            <a:r>
              <a:rPr lang="en-US" sz="2000" b="0">
                <a:latin typeface="Arial" charset="0"/>
                <a:ea typeface="Arial" charset="0"/>
              </a:rPr>
              <a:t>Gabon</a:t>
            </a:r>
          </a:p>
          <a:p>
            <a:pPr marL="742950" lvl="1" indent="-285750" eaLnBrk="0" hangingPunct="0">
              <a:spcBef>
                <a:spcPct val="20000"/>
              </a:spcBef>
              <a:defRPr/>
            </a:pPr>
            <a:r>
              <a:rPr lang="en-US" sz="2000" b="0">
                <a:latin typeface="Arial" charset="0"/>
                <a:ea typeface="Arial" charset="0"/>
              </a:rPr>
              <a:t>Togo</a:t>
            </a:r>
          </a:p>
          <a:p>
            <a:pPr marL="742950" lvl="1" indent="-285750" eaLnBrk="0" hangingPunct="0">
              <a:spcBef>
                <a:spcPct val="20000"/>
              </a:spcBef>
              <a:defRPr/>
            </a:pPr>
            <a:r>
              <a:rPr lang="en-US" sz="2000" b="0">
                <a:latin typeface="Arial" charset="0"/>
                <a:ea typeface="Arial" charset="0"/>
              </a:rPr>
              <a:t>Tunisia</a:t>
            </a:r>
          </a:p>
        </p:txBody>
      </p:sp>
      <p:sp>
        <p:nvSpPr>
          <p:cNvPr id="49155" name="Rectangle 4"/>
          <p:cNvSpPr>
            <a:spLocks noChangeArrowheads="1"/>
          </p:cNvSpPr>
          <p:nvPr/>
        </p:nvSpPr>
        <p:spPr bwMode="auto">
          <a:xfrm>
            <a:off x="2411413" y="981075"/>
            <a:ext cx="338455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742950" lvl="1" indent="-285750" eaLnBrk="0" hangingPunct="0">
              <a:spcBef>
                <a:spcPct val="20000"/>
              </a:spcBef>
              <a:defRPr/>
            </a:pPr>
            <a:r>
              <a:rPr lang="en-US" sz="2000" u="sng">
                <a:latin typeface="Arial" charset="0"/>
                <a:ea typeface="Arial" charset="0"/>
              </a:rPr>
              <a:t>Asia (3)</a:t>
            </a:r>
            <a:endParaRPr lang="en-US" sz="2000">
              <a:latin typeface="Arial" charset="0"/>
              <a:ea typeface="Arial" charset="0"/>
            </a:endParaRPr>
          </a:p>
          <a:p>
            <a:pPr marL="742950" lvl="1" indent="-285750" eaLnBrk="0" hangingPunct="0">
              <a:spcBef>
                <a:spcPct val="20000"/>
              </a:spcBef>
              <a:defRPr/>
            </a:pPr>
            <a:r>
              <a:rPr lang="en-US" sz="2000" b="0">
                <a:solidFill>
                  <a:srgbClr val="FF0000"/>
                </a:solidFill>
                <a:latin typeface="Arial" charset="0"/>
                <a:ea typeface="Arial" charset="0"/>
              </a:rPr>
              <a:t>Iran (Islamic Rep. of)</a:t>
            </a:r>
          </a:p>
          <a:p>
            <a:pPr marL="742950" lvl="1" indent="-285750" eaLnBrk="0" hangingPunct="0">
              <a:spcBef>
                <a:spcPct val="20000"/>
              </a:spcBef>
              <a:defRPr/>
            </a:pPr>
            <a:r>
              <a:rPr lang="en-US" sz="2000" b="0">
                <a:latin typeface="Arial" charset="0"/>
                <a:ea typeface="Arial" charset="0"/>
              </a:rPr>
              <a:t>Israel</a:t>
            </a:r>
          </a:p>
          <a:p>
            <a:pPr marL="742950" lvl="1" indent="-285750" eaLnBrk="0" hangingPunct="0">
              <a:spcBef>
                <a:spcPct val="20000"/>
              </a:spcBef>
              <a:defRPr/>
            </a:pPr>
            <a:r>
              <a:rPr lang="en-US" sz="2000" b="0">
                <a:solidFill>
                  <a:srgbClr val="FF0000"/>
                </a:solidFill>
                <a:latin typeface="Arial" charset="0"/>
                <a:ea typeface="Arial" charset="0"/>
              </a:rPr>
              <a:t>Korea (DPR of)</a:t>
            </a:r>
          </a:p>
        </p:txBody>
      </p:sp>
      <p:sp>
        <p:nvSpPr>
          <p:cNvPr id="45061" name="Rectangle 5"/>
          <p:cNvSpPr>
            <a:spLocks noChangeArrowheads="1"/>
          </p:cNvSpPr>
          <p:nvPr/>
        </p:nvSpPr>
        <p:spPr bwMode="auto">
          <a:xfrm>
            <a:off x="2411413" y="2997200"/>
            <a:ext cx="2447925" cy="269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lvl="1">
              <a:buFontTx/>
              <a:buNone/>
              <a:defRPr/>
            </a:pPr>
            <a:r>
              <a:rPr lang="en-US" altLang="en-US" sz="2000" u="sng" dirty="0" smtClean="0">
                <a:latin typeface="+mn-lt"/>
                <a:ea typeface="+mn-ea"/>
              </a:rPr>
              <a:t>America (6)</a:t>
            </a:r>
            <a:endParaRPr lang="en-US" altLang="en-US" sz="2000" dirty="0" smtClean="0">
              <a:latin typeface="+mn-lt"/>
              <a:ea typeface="+mn-ea"/>
            </a:endParaRPr>
          </a:p>
          <a:p>
            <a:pPr lvl="1">
              <a:buFontTx/>
              <a:buNone/>
              <a:defRPr/>
            </a:pPr>
            <a:r>
              <a:rPr lang="en-US" altLang="en-US" sz="2000" b="0" dirty="0" smtClean="0">
                <a:solidFill>
                  <a:srgbClr val="FF0000"/>
                </a:solidFill>
                <a:latin typeface="+mn-lt"/>
                <a:ea typeface="+mn-ea"/>
              </a:rPr>
              <a:t>Costa Rica</a:t>
            </a:r>
          </a:p>
          <a:p>
            <a:pPr lvl="1">
              <a:buFontTx/>
              <a:buNone/>
              <a:defRPr/>
            </a:pPr>
            <a:r>
              <a:rPr lang="en-US" altLang="en-US" sz="2000" b="0" dirty="0" smtClean="0">
                <a:latin typeface="+mn-lt"/>
                <a:ea typeface="+mn-ea"/>
              </a:rPr>
              <a:t>Cuba</a:t>
            </a:r>
          </a:p>
          <a:p>
            <a:pPr lvl="1">
              <a:buFontTx/>
              <a:buNone/>
              <a:defRPr/>
            </a:pPr>
            <a:r>
              <a:rPr lang="en-US" altLang="en-US" sz="2000" b="0" dirty="0" smtClean="0">
                <a:latin typeface="+mn-lt"/>
                <a:ea typeface="+mn-ea"/>
              </a:rPr>
              <a:t>Haiti</a:t>
            </a:r>
          </a:p>
          <a:p>
            <a:pPr lvl="1">
              <a:buFontTx/>
              <a:buNone/>
              <a:defRPr/>
            </a:pPr>
            <a:r>
              <a:rPr lang="en-US" altLang="en-US" sz="2000" b="0" dirty="0" smtClean="0">
                <a:latin typeface="+mn-lt"/>
                <a:ea typeface="+mn-ea"/>
              </a:rPr>
              <a:t>Mexico</a:t>
            </a:r>
          </a:p>
          <a:p>
            <a:pPr lvl="1">
              <a:buFontTx/>
              <a:buNone/>
              <a:defRPr/>
            </a:pPr>
            <a:r>
              <a:rPr lang="en-US" altLang="en-US" sz="2000" b="0" dirty="0" smtClean="0">
                <a:latin typeface="+mn-lt"/>
                <a:ea typeface="+mn-ea"/>
              </a:rPr>
              <a:t>Nicaragua</a:t>
            </a:r>
          </a:p>
          <a:p>
            <a:pPr lvl="1">
              <a:buFontTx/>
              <a:buNone/>
              <a:defRPr/>
            </a:pPr>
            <a:r>
              <a:rPr lang="en-US" altLang="en-US" sz="2000" b="0" dirty="0" smtClean="0">
                <a:latin typeface="+mn-lt"/>
                <a:ea typeface="+mn-ea"/>
              </a:rPr>
              <a:t>Peru</a:t>
            </a:r>
          </a:p>
        </p:txBody>
      </p:sp>
      <p:sp>
        <p:nvSpPr>
          <p:cNvPr id="45062" name="Rectangle 6"/>
          <p:cNvSpPr>
            <a:spLocks noChangeArrowheads="1"/>
          </p:cNvSpPr>
          <p:nvPr/>
        </p:nvSpPr>
        <p:spPr bwMode="auto">
          <a:xfrm>
            <a:off x="5292725" y="981075"/>
            <a:ext cx="4824413"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lvl="1">
              <a:buFontTx/>
              <a:buNone/>
              <a:defRPr/>
            </a:pPr>
            <a:r>
              <a:rPr lang="en-US" altLang="en-US" sz="2000" u="sng" dirty="0" smtClean="0">
                <a:latin typeface="+mj-lt"/>
                <a:ea typeface="+mn-ea"/>
              </a:rPr>
              <a:t>Europe (13)</a:t>
            </a:r>
            <a:endParaRPr lang="en-US" altLang="en-US" sz="2000" dirty="0" smtClean="0">
              <a:latin typeface="+mj-lt"/>
              <a:ea typeface="+mn-ea"/>
            </a:endParaRPr>
          </a:p>
          <a:p>
            <a:pPr lvl="1">
              <a:buFontTx/>
              <a:buNone/>
              <a:defRPr/>
            </a:pPr>
            <a:r>
              <a:rPr lang="en-US" altLang="en-US" sz="2000" b="0" dirty="0" smtClean="0">
                <a:solidFill>
                  <a:srgbClr val="FF0000"/>
                </a:solidFill>
                <a:latin typeface="+mj-lt"/>
                <a:ea typeface="+mn-ea"/>
              </a:rPr>
              <a:t>Bosnia and Herzegovina</a:t>
            </a:r>
            <a:r>
              <a:rPr lang="en-US" altLang="en-US" sz="2000" b="0" dirty="0" smtClean="0">
                <a:latin typeface="+mj-lt"/>
                <a:ea typeface="+mn-ea"/>
              </a:rPr>
              <a:t> </a:t>
            </a:r>
          </a:p>
          <a:p>
            <a:pPr lvl="1">
              <a:buFontTx/>
              <a:buNone/>
              <a:defRPr/>
            </a:pPr>
            <a:r>
              <a:rPr lang="en-US" altLang="en-US" sz="2000" b="0" dirty="0" smtClean="0">
                <a:latin typeface="+mj-lt"/>
                <a:ea typeface="+mn-ea"/>
              </a:rPr>
              <a:t>Bulgaria</a:t>
            </a:r>
          </a:p>
          <a:p>
            <a:pPr lvl="1">
              <a:buFontTx/>
              <a:buNone/>
              <a:defRPr/>
            </a:pPr>
            <a:r>
              <a:rPr lang="en-US" altLang="en-US" sz="2000" b="0" dirty="0" smtClean="0">
                <a:latin typeface="+mj-lt"/>
                <a:ea typeface="+mn-ea"/>
              </a:rPr>
              <a:t>Czech Rep.</a:t>
            </a:r>
          </a:p>
          <a:p>
            <a:pPr lvl="1">
              <a:buFontTx/>
              <a:buNone/>
              <a:defRPr/>
            </a:pPr>
            <a:r>
              <a:rPr lang="en-US" altLang="en-US" sz="2000" b="0" dirty="0" smtClean="0">
                <a:latin typeface="+mj-lt"/>
                <a:ea typeface="+mn-ea"/>
              </a:rPr>
              <a:t>France</a:t>
            </a:r>
          </a:p>
          <a:p>
            <a:pPr lvl="1">
              <a:buFontTx/>
              <a:buNone/>
              <a:defRPr/>
            </a:pPr>
            <a:r>
              <a:rPr lang="en-US" altLang="en-US" sz="2000" b="0" dirty="0" smtClean="0">
                <a:solidFill>
                  <a:srgbClr val="FF0000"/>
                </a:solidFill>
                <a:latin typeface="+mj-lt"/>
                <a:ea typeface="+mn-ea"/>
              </a:rPr>
              <a:t>Georgia</a:t>
            </a:r>
            <a:r>
              <a:rPr lang="en-US" altLang="en-US" sz="2000" b="0" dirty="0" smtClean="0">
                <a:latin typeface="+mj-lt"/>
                <a:ea typeface="+mn-ea"/>
              </a:rPr>
              <a:t> </a:t>
            </a:r>
          </a:p>
          <a:p>
            <a:pPr lvl="1">
              <a:buFontTx/>
              <a:buNone/>
              <a:defRPr/>
            </a:pPr>
            <a:r>
              <a:rPr lang="en-US" altLang="en-US" sz="2000" b="0" dirty="0" smtClean="0">
                <a:latin typeface="+mj-lt"/>
                <a:ea typeface="+mn-ea"/>
              </a:rPr>
              <a:t>Hungary</a:t>
            </a:r>
          </a:p>
          <a:p>
            <a:pPr lvl="1">
              <a:buFontTx/>
              <a:buNone/>
              <a:defRPr/>
            </a:pPr>
            <a:r>
              <a:rPr lang="en-US" altLang="en-US" sz="2000" b="0" dirty="0" smtClean="0">
                <a:latin typeface="+mj-lt"/>
                <a:ea typeface="+mn-ea"/>
              </a:rPr>
              <a:t>Italy</a:t>
            </a:r>
          </a:p>
          <a:p>
            <a:pPr lvl="1">
              <a:buFontTx/>
              <a:buNone/>
              <a:defRPr/>
            </a:pPr>
            <a:r>
              <a:rPr lang="en-US" altLang="en-US" sz="2000" b="0" dirty="0" smtClean="0">
                <a:solidFill>
                  <a:srgbClr val="FF0000"/>
                </a:solidFill>
                <a:latin typeface="+mj-lt"/>
                <a:ea typeface="+mn-ea"/>
              </a:rPr>
              <a:t>Moldova</a:t>
            </a:r>
          </a:p>
          <a:p>
            <a:pPr lvl="1">
              <a:buFontTx/>
              <a:buNone/>
              <a:defRPr/>
            </a:pPr>
            <a:r>
              <a:rPr lang="en-US" altLang="en-US" sz="2000" b="0" dirty="0" smtClean="0">
                <a:solidFill>
                  <a:srgbClr val="FF0000"/>
                </a:solidFill>
                <a:latin typeface="+mj-lt"/>
                <a:ea typeface="+mn-ea"/>
              </a:rPr>
              <a:t>Montenegro</a:t>
            </a:r>
          </a:p>
          <a:p>
            <a:pPr lvl="1">
              <a:buFontTx/>
              <a:buNone/>
              <a:defRPr/>
            </a:pPr>
            <a:r>
              <a:rPr lang="en-US" altLang="en-US" sz="2000" b="0" dirty="0" smtClean="0">
                <a:latin typeface="+mj-lt"/>
                <a:ea typeface="+mn-ea"/>
              </a:rPr>
              <a:t>Portugal</a:t>
            </a:r>
          </a:p>
          <a:p>
            <a:pPr lvl="1">
              <a:buFontTx/>
              <a:buNone/>
              <a:defRPr/>
            </a:pPr>
            <a:r>
              <a:rPr lang="en-US" altLang="en-US" sz="2000" b="0" dirty="0" smtClean="0">
                <a:solidFill>
                  <a:srgbClr val="FF0000"/>
                </a:solidFill>
                <a:latin typeface="+mj-lt"/>
                <a:ea typeface="+mn-ea"/>
              </a:rPr>
              <a:t>Serbia</a:t>
            </a:r>
          </a:p>
          <a:p>
            <a:pPr lvl="1">
              <a:buFontTx/>
              <a:buNone/>
              <a:defRPr/>
            </a:pPr>
            <a:r>
              <a:rPr lang="en-US" altLang="en-US" sz="2000" b="0" dirty="0" smtClean="0">
                <a:latin typeface="+mj-lt"/>
                <a:ea typeface="+mn-ea"/>
              </a:rPr>
              <a:t>Slovakia</a:t>
            </a:r>
          </a:p>
          <a:p>
            <a:pPr lvl="1">
              <a:buFontTx/>
              <a:buNone/>
              <a:defRPr/>
            </a:pPr>
            <a:r>
              <a:rPr lang="en-US" altLang="en-US" sz="2000" b="0" dirty="0" smtClean="0">
                <a:solidFill>
                  <a:srgbClr val="FF0000"/>
                </a:solidFill>
                <a:latin typeface="+mj-lt"/>
                <a:ea typeface="+mn-ea"/>
              </a:rPr>
              <a:t>The FYR of Macedonia</a:t>
            </a:r>
            <a:endParaRPr lang="en-US" altLang="en-US" sz="2000" b="0" dirty="0" smtClean="0">
              <a:latin typeface="+mj-lt"/>
              <a:ea typeface="+mn-ea"/>
            </a:endParaRPr>
          </a:p>
        </p:txBody>
      </p:sp>
      <p:sp>
        <p:nvSpPr>
          <p:cNvPr id="52230" name="Text Box 7"/>
          <p:cNvSpPr txBox="1">
            <a:spLocks noChangeArrowheads="1"/>
          </p:cNvSpPr>
          <p:nvPr/>
        </p:nvSpPr>
        <p:spPr bwMode="auto">
          <a:xfrm>
            <a:off x="107950" y="6284913"/>
            <a:ext cx="477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a:buFontTx/>
              <a:buNone/>
            </a:pPr>
            <a:r>
              <a:rPr lang="fr-CH" altLang="en-US" sz="1600" b="0">
                <a:latin typeface="Verdana" pitchFamily="34" charset="0"/>
              </a:rPr>
              <a:t>Countries in</a:t>
            </a:r>
            <a:r>
              <a:rPr lang="fr-CH" altLang="en-US" sz="1600" b="0">
                <a:solidFill>
                  <a:srgbClr val="FF0000"/>
                </a:solidFill>
                <a:latin typeface="Verdana" pitchFamily="34" charset="0"/>
              </a:rPr>
              <a:t> red </a:t>
            </a:r>
            <a:r>
              <a:rPr lang="fr-CH" altLang="en-US" sz="1600" b="0">
                <a:latin typeface="Verdana" pitchFamily="34" charset="0"/>
              </a:rPr>
              <a:t>are post TRIPS accessions</a:t>
            </a:r>
            <a:endParaRPr lang="en-US" altLang="en-US" sz="1600" b="0">
              <a:latin typeface="Verdana" pitchFamily="34" charset="0"/>
            </a:endParaRPr>
          </a:p>
        </p:txBody>
      </p:sp>
      <p:sp>
        <p:nvSpPr>
          <p:cNvPr id="8" name="Rectangle 2"/>
          <p:cNvSpPr txBox="1">
            <a:spLocks noChangeArrowheads="1"/>
          </p:cNvSpPr>
          <p:nvPr/>
        </p:nvSpPr>
        <p:spPr>
          <a:xfrm>
            <a:off x="230188" y="193675"/>
            <a:ext cx="8229600" cy="1003300"/>
          </a:xfrm>
          <a:prstGeom prst="rect">
            <a:avLst/>
          </a:prstGeom>
        </p:spPr>
        <p:txBody>
          <a:bodyP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cs typeface="Arial" charset="0"/>
              </a:defRPr>
            </a:lvl2pPr>
            <a:lvl3pPr algn="l" rtl="0" eaLnBrk="0" fontAlgn="base" hangingPunct="0">
              <a:spcBef>
                <a:spcPct val="0"/>
              </a:spcBef>
              <a:spcAft>
                <a:spcPct val="0"/>
              </a:spcAft>
              <a:defRPr sz="3600">
                <a:solidFill>
                  <a:srgbClr val="70899B"/>
                </a:solidFill>
                <a:latin typeface="Arial" charset="0"/>
                <a:cs typeface="Arial" charset="0"/>
              </a:defRPr>
            </a:lvl3pPr>
            <a:lvl4pPr algn="l" rtl="0" eaLnBrk="0" fontAlgn="base" hangingPunct="0">
              <a:spcBef>
                <a:spcPct val="0"/>
              </a:spcBef>
              <a:spcAft>
                <a:spcPct val="0"/>
              </a:spcAft>
              <a:defRPr sz="3600">
                <a:solidFill>
                  <a:srgbClr val="70899B"/>
                </a:solidFill>
                <a:latin typeface="Arial" charset="0"/>
                <a:cs typeface="Arial" charset="0"/>
              </a:defRPr>
            </a:lvl4pPr>
            <a:lvl5pPr algn="l" rtl="0" eaLnBrk="0" fontAlgn="base" hangingPunct="0">
              <a:spcBef>
                <a:spcPct val="0"/>
              </a:spcBef>
              <a:spcAft>
                <a:spcPct val="0"/>
              </a:spcAft>
              <a:defRPr sz="3600">
                <a:solidFill>
                  <a:srgbClr val="70899B"/>
                </a:solidFill>
                <a:latin typeface="Arial" charset="0"/>
                <a:cs typeface="Arial" charset="0"/>
              </a:defRPr>
            </a:lvl5pPr>
            <a:lvl6pPr marL="457200" algn="l" rtl="0" fontAlgn="base">
              <a:spcBef>
                <a:spcPct val="0"/>
              </a:spcBef>
              <a:spcAft>
                <a:spcPct val="0"/>
              </a:spcAft>
              <a:defRPr sz="3600">
                <a:solidFill>
                  <a:srgbClr val="70899B"/>
                </a:solidFill>
                <a:latin typeface="Arial" charset="0"/>
                <a:cs typeface="Arial" charset="0"/>
              </a:defRPr>
            </a:lvl6pPr>
            <a:lvl7pPr marL="914400" algn="l" rtl="0" fontAlgn="base">
              <a:spcBef>
                <a:spcPct val="0"/>
              </a:spcBef>
              <a:spcAft>
                <a:spcPct val="0"/>
              </a:spcAft>
              <a:defRPr sz="3600">
                <a:solidFill>
                  <a:srgbClr val="70899B"/>
                </a:solidFill>
                <a:latin typeface="Arial" charset="0"/>
                <a:cs typeface="Arial" charset="0"/>
              </a:defRPr>
            </a:lvl7pPr>
            <a:lvl8pPr marL="1371600" algn="l" rtl="0" fontAlgn="base">
              <a:spcBef>
                <a:spcPct val="0"/>
              </a:spcBef>
              <a:spcAft>
                <a:spcPct val="0"/>
              </a:spcAft>
              <a:defRPr sz="3600">
                <a:solidFill>
                  <a:srgbClr val="70899B"/>
                </a:solidFill>
                <a:latin typeface="Arial" charset="0"/>
                <a:cs typeface="Arial" charset="0"/>
              </a:defRPr>
            </a:lvl8pPr>
            <a:lvl9pPr marL="1828800" algn="l" rtl="0" fontAlgn="base">
              <a:spcBef>
                <a:spcPct val="0"/>
              </a:spcBef>
              <a:spcAft>
                <a:spcPct val="0"/>
              </a:spcAft>
              <a:defRPr sz="3600">
                <a:solidFill>
                  <a:srgbClr val="70899B"/>
                </a:solidFill>
                <a:latin typeface="Arial" charset="0"/>
                <a:cs typeface="Arial" charset="0"/>
              </a:defRPr>
            </a:lvl9pPr>
          </a:lstStyle>
          <a:p>
            <a:pPr>
              <a:defRPr/>
            </a:pPr>
            <a:r>
              <a:rPr lang="en-US" altLang="en-US" dirty="0">
                <a:solidFill>
                  <a:srgbClr val="00408C"/>
                </a:solidFill>
                <a:ea typeface="ＭＳ Ｐゴシック" pitchFamily="34" charset="-128"/>
              </a:rPr>
              <a:t>Lisbon Union:  28 Member States</a:t>
            </a:r>
          </a:p>
        </p:txBody>
      </p:sp>
    </p:spTree>
    <p:extLst>
      <p:ext uri="{BB962C8B-B14F-4D97-AF65-F5344CB8AC3E}">
        <p14:creationId xmlns:p14="http://schemas.microsoft.com/office/powerpoint/2010/main" val="3834484780"/>
      </p:ext>
    </p:extLst>
  </p:cSld>
  <p:clrMapOvr>
    <a:masterClrMapping/>
  </p:clrMapOvr>
  <p:transition advClick="0"/>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250825" y="274638"/>
            <a:ext cx="8893175" cy="1143000"/>
          </a:xfrm>
        </p:spPr>
        <p:txBody>
          <a:bodyPr/>
          <a:lstStyle/>
          <a:p>
            <a:r>
              <a:rPr lang="en-US" altLang="en-US" smtClean="0">
                <a:ea typeface="ＭＳ Ｐゴシック" pitchFamily="34" charset="-128"/>
              </a:rPr>
              <a:t>Why protect Appellations of origin (AO)?</a:t>
            </a:r>
          </a:p>
        </p:txBody>
      </p:sp>
      <p:sp>
        <p:nvSpPr>
          <p:cNvPr id="53251" name="Content Placeholder 2"/>
          <p:cNvSpPr>
            <a:spLocks noGrp="1"/>
          </p:cNvSpPr>
          <p:nvPr>
            <p:ph idx="1"/>
          </p:nvPr>
        </p:nvSpPr>
        <p:spPr>
          <a:xfrm>
            <a:off x="457200" y="1412875"/>
            <a:ext cx="8229600" cy="5040313"/>
          </a:xfrm>
        </p:spPr>
        <p:txBody>
          <a:bodyPr/>
          <a:lstStyle/>
          <a:p>
            <a:r>
              <a:rPr lang="en-US" altLang="en-US" smtClean="0">
                <a:ea typeface="ＭＳ Ｐゴシック" pitchFamily="34" charset="-128"/>
              </a:rPr>
              <a:t>AO are a collective tool for producers to promote the products of their territory and preserve their quality and reputation acquired over time</a:t>
            </a:r>
          </a:p>
          <a:p>
            <a:r>
              <a:rPr lang="en-US" altLang="en-US" smtClean="0">
                <a:ea typeface="ＭＳ Ｐゴシック" pitchFamily="34" charset="-128"/>
              </a:rPr>
              <a:t>The use of the protected AO is reserved to those producers that are able to meet a number of specifications, including geographical area of production</a:t>
            </a:r>
          </a:p>
          <a:p>
            <a:r>
              <a:rPr lang="en-US" altLang="en-US" smtClean="0">
                <a:ea typeface="ＭＳ Ｐゴシック" pitchFamily="34" charset="-128"/>
              </a:rPr>
              <a:t>Producers: Help obtain good prices - compensation for maintaining high and constant levels of quality</a:t>
            </a:r>
          </a:p>
          <a:p>
            <a:r>
              <a:rPr lang="en-US" altLang="en-US" smtClean="0">
                <a:ea typeface="ＭＳ Ｐゴシック" pitchFamily="34" charset="-128"/>
              </a:rPr>
              <a:t>Consumers: AO provides guarantees with respect to production methods and quality </a:t>
            </a:r>
          </a:p>
          <a:p>
            <a:r>
              <a:rPr lang="en-US" altLang="en-US" smtClean="0">
                <a:ea typeface="ＭＳ Ｐゴシック" pitchFamily="34" charset="-128"/>
              </a:rPr>
              <a:t>Tools for economic development and promotion of regions and countries</a:t>
            </a:r>
          </a:p>
        </p:txBody>
      </p:sp>
    </p:spTree>
    <p:extLst>
      <p:ext uri="{BB962C8B-B14F-4D97-AF65-F5344CB8AC3E}">
        <p14:creationId xmlns:p14="http://schemas.microsoft.com/office/powerpoint/2010/main" val="317985672"/>
      </p:ext>
    </p:extLst>
  </p:cSld>
  <p:clrMapOvr>
    <a:masterClrMapping/>
  </p:clrMapOvr>
  <p:transition spd="slow">
    <p:wip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mtClean="0">
                <a:ea typeface="ＭＳ Ｐゴシック" pitchFamily="34" charset="-128"/>
              </a:rPr>
              <a:t>Protection through the Lisbon System</a:t>
            </a:r>
          </a:p>
        </p:txBody>
      </p:sp>
      <p:sp>
        <p:nvSpPr>
          <p:cNvPr id="54275" name="Content Placeholder 2"/>
          <p:cNvSpPr>
            <a:spLocks noGrp="1"/>
          </p:cNvSpPr>
          <p:nvPr>
            <p:ph idx="1"/>
          </p:nvPr>
        </p:nvSpPr>
        <p:spPr>
          <a:xfrm>
            <a:off x="250825" y="1341438"/>
            <a:ext cx="8642350" cy="4784725"/>
          </a:xfrm>
        </p:spPr>
        <p:txBody>
          <a:bodyPr/>
          <a:lstStyle/>
          <a:p>
            <a:r>
              <a:rPr lang="en-US" altLang="en-US" smtClean="0">
                <a:ea typeface="ＭＳ Ｐゴシック" pitchFamily="34" charset="-128"/>
              </a:rPr>
              <a:t>Application for international registration is requested by the country of origin, on behalf of the holders of protected AO</a:t>
            </a:r>
          </a:p>
          <a:p>
            <a:r>
              <a:rPr lang="en-US" altLang="en-US" smtClean="0">
                <a:ea typeface="ＭＳ Ｐゴシック" pitchFamily="34" charset="-128"/>
              </a:rPr>
              <a:t>The International Bureau notifies the Offices of the Contracting States</a:t>
            </a:r>
          </a:p>
          <a:p>
            <a:r>
              <a:rPr lang="en-US" altLang="en-US" smtClean="0">
                <a:ea typeface="ＭＳ Ｐゴシック" pitchFamily="34" charset="-128"/>
              </a:rPr>
              <a:t>Term of protection: The international registration of an AO ensures the protection of that AO without renewal for as long as it is protected in the country of origin</a:t>
            </a:r>
          </a:p>
          <a:p>
            <a:r>
              <a:rPr lang="en-US" altLang="en-US" smtClean="0">
                <a:ea typeface="ＭＳ Ｐゴシック" pitchFamily="34" charset="-128"/>
              </a:rPr>
              <a:t>Scope of protection: As long as the AO is protected in the country of origin, the Contracting States are obliged to provide means of defense against usurpation or imitation</a:t>
            </a:r>
          </a:p>
          <a:p>
            <a:r>
              <a:rPr lang="en-US" altLang="en-US" smtClean="0">
                <a:ea typeface="ＭＳ Ｐゴシック" pitchFamily="34" charset="-128"/>
              </a:rPr>
              <a:t>Application fees: 500 Swiss francs</a:t>
            </a:r>
          </a:p>
          <a:p>
            <a:endParaRPr lang="en-US" altLang="en-US" smtClean="0">
              <a:ea typeface="ＭＳ Ｐゴシック" pitchFamily="34" charset="-128"/>
            </a:endParaRPr>
          </a:p>
        </p:txBody>
      </p:sp>
    </p:spTree>
    <p:extLst>
      <p:ext uri="{BB962C8B-B14F-4D97-AF65-F5344CB8AC3E}">
        <p14:creationId xmlns:p14="http://schemas.microsoft.com/office/powerpoint/2010/main" val="2933084563"/>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3568" y="1139449"/>
            <a:ext cx="3096344" cy="1690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a:xfrm>
            <a:off x="323528" y="274638"/>
            <a:ext cx="8640960" cy="706090"/>
          </a:xfrm>
        </p:spPr>
        <p:txBody>
          <a:bodyPr/>
          <a:lstStyle/>
          <a:p>
            <a:pPr algn="ctr"/>
            <a:r>
              <a:rPr lang="en-US" sz="2600" dirty="0" smtClean="0">
                <a:solidFill>
                  <a:srgbClr val="000090"/>
                </a:solidFill>
                <a:latin typeface="Arial" charset="0"/>
                <a:cs typeface="Arial" charset="0"/>
              </a:rPr>
              <a:t>STANDING COMMITTEE ON LAW OF PATENTS </a:t>
            </a:r>
            <a:endParaRPr lang="en-US" sz="2600" dirty="0">
              <a:solidFill>
                <a:srgbClr val="000090"/>
              </a:solidFill>
            </a:endParaRPr>
          </a:p>
        </p:txBody>
      </p:sp>
      <p:sp>
        <p:nvSpPr>
          <p:cNvPr id="3" name="Espace réservé du contenu 2"/>
          <p:cNvSpPr>
            <a:spLocks noGrp="1"/>
          </p:cNvSpPr>
          <p:nvPr>
            <p:ph idx="1"/>
          </p:nvPr>
        </p:nvSpPr>
        <p:spPr>
          <a:xfrm>
            <a:off x="323528" y="3717032"/>
            <a:ext cx="8712968" cy="2520280"/>
          </a:xfrm>
        </p:spPr>
        <p:txBody>
          <a:bodyPr/>
          <a:lstStyle/>
          <a:p>
            <a:pPr algn="just" eaLnBrk="1" hangingPunct="1">
              <a:lnSpc>
                <a:spcPct val="150000"/>
              </a:lnSpc>
              <a:buClr>
                <a:srgbClr val="CC0000"/>
              </a:buClr>
            </a:pPr>
            <a:r>
              <a:rPr lang="fr-CH" sz="1800" dirty="0" smtClean="0">
                <a:cs typeface="Arial" charset="0"/>
              </a:rPr>
              <a:t>Established in 1998</a:t>
            </a:r>
            <a:endParaRPr lang="en-US" sz="1800" dirty="0" smtClean="0">
              <a:cs typeface="Arial" charset="0"/>
            </a:endParaRPr>
          </a:p>
          <a:p>
            <a:pPr algn="just" eaLnBrk="1" hangingPunct="1">
              <a:lnSpc>
                <a:spcPct val="150000"/>
              </a:lnSpc>
              <a:buClr>
                <a:srgbClr val="CC0000"/>
              </a:buClr>
            </a:pPr>
            <a:r>
              <a:rPr lang="en-US" sz="1800" dirty="0" smtClean="0">
                <a:cs typeface="Arial" charset="0"/>
              </a:rPr>
              <a:t>Member </a:t>
            </a:r>
            <a:r>
              <a:rPr lang="en-US" sz="1800" dirty="0">
                <a:cs typeface="Arial" charset="0"/>
              </a:rPr>
              <a:t>States’ </a:t>
            </a:r>
            <a:r>
              <a:rPr lang="en-US" sz="1800" dirty="0" smtClean="0">
                <a:cs typeface="Arial" charset="0"/>
              </a:rPr>
              <a:t>Committee</a:t>
            </a:r>
          </a:p>
          <a:p>
            <a:pPr algn="just" eaLnBrk="1" hangingPunct="1">
              <a:lnSpc>
                <a:spcPct val="150000"/>
              </a:lnSpc>
              <a:buClr>
                <a:srgbClr val="CC0000"/>
              </a:buClr>
            </a:pPr>
            <a:r>
              <a:rPr lang="en-US" sz="1800" dirty="0" smtClean="0">
                <a:cs typeface="Arial" charset="0"/>
              </a:rPr>
              <a:t>IGOs </a:t>
            </a:r>
            <a:r>
              <a:rPr lang="en-US" sz="1800" dirty="0">
                <a:cs typeface="Arial" charset="0"/>
              </a:rPr>
              <a:t>and </a:t>
            </a:r>
            <a:r>
              <a:rPr lang="en-US" sz="1800" dirty="0" smtClean="0">
                <a:cs typeface="Arial" charset="0"/>
              </a:rPr>
              <a:t>NGOs are observers</a:t>
            </a:r>
          </a:p>
          <a:p>
            <a:pPr algn="just" eaLnBrk="1" hangingPunct="1">
              <a:lnSpc>
                <a:spcPct val="150000"/>
              </a:lnSpc>
              <a:buClr>
                <a:srgbClr val="CC0000"/>
              </a:buClr>
            </a:pPr>
            <a:r>
              <a:rPr lang="en-US" sz="1800" dirty="0" smtClean="0">
                <a:cs typeface="Arial" charset="0"/>
              </a:rPr>
              <a:t>Facilitate </a:t>
            </a:r>
            <a:r>
              <a:rPr lang="en-US" sz="1800" dirty="0">
                <a:cs typeface="Arial" charset="0"/>
              </a:rPr>
              <a:t>coordination and provide guidance </a:t>
            </a:r>
            <a:r>
              <a:rPr lang="en-US" sz="1800" dirty="0" smtClean="0">
                <a:cs typeface="Arial" charset="0"/>
              </a:rPr>
              <a:t>on development of </a:t>
            </a:r>
            <a:r>
              <a:rPr lang="en-US" sz="1800" dirty="0">
                <a:cs typeface="Arial" charset="0"/>
              </a:rPr>
              <a:t>international patent </a:t>
            </a:r>
            <a:r>
              <a:rPr lang="en-US" sz="1800" dirty="0" smtClean="0">
                <a:cs typeface="Arial" charset="0"/>
              </a:rPr>
              <a:t>law</a:t>
            </a:r>
            <a:endParaRPr lang="en-US" sz="1800" dirty="0">
              <a:cs typeface="Arial" charset="0"/>
            </a:endParaRPr>
          </a:p>
        </p:txBody>
      </p:sp>
      <p:pic>
        <p:nvPicPr>
          <p:cNvPr id="86019" name="Picture 3" descr="D:\Users\gesto\Desktop\8515829186_49910d471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08104" y="1162878"/>
            <a:ext cx="2894720" cy="1688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239088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250825" y="274638"/>
            <a:ext cx="8713788" cy="1143000"/>
          </a:xfrm>
        </p:spPr>
        <p:txBody>
          <a:bodyPr/>
          <a:lstStyle/>
          <a:p>
            <a:r>
              <a:rPr lang="en-US" altLang="en-US" smtClean="0">
                <a:ea typeface="ＭＳ Ｐゴシック" pitchFamily="34" charset="-128"/>
              </a:rPr>
              <a:t>Protection through the Lisbon System (2)</a:t>
            </a:r>
          </a:p>
        </p:txBody>
      </p:sp>
      <p:sp>
        <p:nvSpPr>
          <p:cNvPr id="55299" name="Content Placeholder 2"/>
          <p:cNvSpPr>
            <a:spLocks noGrp="1"/>
          </p:cNvSpPr>
          <p:nvPr>
            <p:ph idx="1"/>
          </p:nvPr>
        </p:nvSpPr>
        <p:spPr>
          <a:xfrm>
            <a:off x="250825" y="1773238"/>
            <a:ext cx="8642350" cy="4352925"/>
          </a:xfrm>
        </p:spPr>
        <p:txBody>
          <a:bodyPr/>
          <a:lstStyle/>
          <a:p>
            <a:r>
              <a:rPr lang="en-US" altLang="en-US" smtClean="0">
                <a:ea typeface="ＭＳ Ｐゴシック" pitchFamily="34" charset="-128"/>
              </a:rPr>
              <a:t>Territorial effect: In principle, protected in all Contracting States</a:t>
            </a:r>
          </a:p>
          <a:p>
            <a:r>
              <a:rPr lang="en-US" altLang="en-US" smtClean="0">
                <a:ea typeface="ＭＳ Ｐゴシック" pitchFamily="34" charset="-128"/>
              </a:rPr>
              <a:t>Refusal: Contracting States have the right to refuse</a:t>
            </a:r>
          </a:p>
          <a:p>
            <a:pPr lvl="1"/>
            <a:r>
              <a:rPr lang="en-US" altLang="en-US" smtClean="0">
                <a:ea typeface="Arial" pitchFamily="34" charset="0"/>
              </a:rPr>
              <a:t>If no refusal received within 1 year, protection is granted</a:t>
            </a:r>
          </a:p>
          <a:p>
            <a:r>
              <a:rPr lang="en-US" altLang="en-US" smtClean="0">
                <a:ea typeface="ＭＳ Ｐゴシック" pitchFamily="34" charset="-128"/>
              </a:rPr>
              <a:t>Appeal against refusal: The International Bureau notifies the country of origin of a refusal</a:t>
            </a:r>
          </a:p>
          <a:p>
            <a:r>
              <a:rPr lang="en-US" altLang="en-US" smtClean="0">
                <a:ea typeface="ＭＳ Ｐゴシック" pitchFamily="34" charset="-128"/>
              </a:rPr>
              <a:t>The interested party (holder) may resort to all the judicial and administrative remedies open to nationals of that country (refusing Contracting State)</a:t>
            </a:r>
          </a:p>
          <a:p>
            <a:endParaRPr lang="en-US" altLang="en-US" smtClean="0">
              <a:ea typeface="ＭＳ Ｐゴシック" pitchFamily="34" charset="-128"/>
            </a:endParaRPr>
          </a:p>
        </p:txBody>
      </p:sp>
    </p:spTree>
    <p:extLst>
      <p:ext uri="{BB962C8B-B14F-4D97-AF65-F5344CB8AC3E}">
        <p14:creationId xmlns:p14="http://schemas.microsoft.com/office/powerpoint/2010/main" val="120104266"/>
      </p:ext>
    </p:extLst>
  </p:cSld>
  <p:clrMapOvr>
    <a:masterClrMapping/>
  </p:clrMapOvr>
  <p:transition spd="slow">
    <p:wip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smtClean="0">
                <a:ea typeface="ＭＳ Ｐゴシック" pitchFamily="34" charset="-128"/>
              </a:rPr>
              <a:t>Online services</a:t>
            </a:r>
          </a:p>
        </p:txBody>
      </p:sp>
      <p:sp>
        <p:nvSpPr>
          <p:cNvPr id="56323" name="Content Placeholder 2"/>
          <p:cNvSpPr>
            <a:spLocks noGrp="1"/>
          </p:cNvSpPr>
          <p:nvPr>
            <p:ph idx="1"/>
          </p:nvPr>
        </p:nvSpPr>
        <p:spPr/>
        <p:txBody>
          <a:bodyPr/>
          <a:lstStyle/>
          <a:p>
            <a:r>
              <a:rPr lang="en-US" altLang="en-US" smtClean="0">
                <a:ea typeface="ＭＳ Ｐゴシック" pitchFamily="34" charset="-128"/>
              </a:rPr>
              <a:t>Search appellations of origin in the Lisbon Express </a:t>
            </a:r>
            <a:r>
              <a:rPr lang="en-US" altLang="en-US" smtClean="0">
                <a:ea typeface="ＭＳ Ｐゴシック" pitchFamily="34" charset="-128"/>
                <a:hlinkClick r:id="rId3"/>
              </a:rPr>
              <a:t>http://www.wipo.int/ipdl/en/search/lisbon/search-struct.jsp</a:t>
            </a:r>
            <a:endParaRPr lang="en-US" altLang="en-US" smtClean="0">
              <a:ea typeface="ＭＳ Ｐゴシック" pitchFamily="34" charset="-128"/>
            </a:endParaRPr>
          </a:p>
          <a:p>
            <a:r>
              <a:rPr lang="en-US" altLang="en-US" smtClean="0">
                <a:ea typeface="ＭＳ Ｐゴシック" pitchFamily="34" charset="-128"/>
              </a:rPr>
              <a:t> The Bulletin “Appellations of origin” is the official publication of the Lisbon system for the publication of recordings in the International Register and information concerning changes in the legal framework </a:t>
            </a:r>
            <a:r>
              <a:rPr lang="en-US" altLang="en-US" smtClean="0">
                <a:ea typeface="ＭＳ Ｐゴシック" pitchFamily="34" charset="-128"/>
                <a:hlinkClick r:id="rId4"/>
              </a:rPr>
              <a:t>http://www.wipo.int/lisbon/en/bulletin/</a:t>
            </a:r>
            <a:endParaRPr lang="en-US" altLang="en-US" smtClean="0">
              <a:ea typeface="ＭＳ Ｐゴシック" pitchFamily="34" charset="-128"/>
            </a:endParaRPr>
          </a:p>
          <a:p>
            <a:r>
              <a:rPr lang="en-US" altLang="en-US" smtClean="0">
                <a:ea typeface="ＭＳ Ｐゴシック" pitchFamily="34" charset="-128"/>
              </a:rPr>
              <a:t>Forms available on the web site (application, refusal, withdrawal of refusal, declaration of invalidation) </a:t>
            </a:r>
            <a:r>
              <a:rPr lang="en-US" altLang="en-US" smtClean="0">
                <a:ea typeface="ＭＳ Ｐゴシック" pitchFamily="34" charset="-128"/>
                <a:hlinkClick r:id="rId5"/>
              </a:rPr>
              <a:t>http://www.wipo.int/lisbon/en/forms/</a:t>
            </a:r>
            <a:r>
              <a:rPr lang="en-US" altLang="en-US" smtClean="0">
                <a:ea typeface="ＭＳ Ｐゴシック" pitchFamily="34" charset="-128"/>
              </a:rPr>
              <a:t> </a:t>
            </a:r>
          </a:p>
          <a:p>
            <a:endParaRPr lang="en-US" altLang="en-US" smtClean="0">
              <a:ea typeface="ＭＳ Ｐゴシック" pitchFamily="34" charset="-128"/>
            </a:endParaRPr>
          </a:p>
          <a:p>
            <a:endParaRPr lang="en-US" altLang="en-US" smtClean="0">
              <a:ea typeface="ＭＳ Ｐゴシック" pitchFamily="34" charset="-128"/>
            </a:endParaRPr>
          </a:p>
          <a:p>
            <a:endParaRPr lang="en-US" altLang="en-US" smtClean="0">
              <a:ea typeface="ＭＳ Ｐゴシック" pitchFamily="34" charset="-128"/>
              <a:hlinkClick r:id="rId4"/>
            </a:endParaRPr>
          </a:p>
          <a:p>
            <a:endParaRPr lang="en-US" altLang="en-US" smtClean="0">
              <a:ea typeface="ＭＳ Ｐゴシック" pitchFamily="34" charset="-128"/>
            </a:endParaRPr>
          </a:p>
        </p:txBody>
      </p:sp>
    </p:spTree>
    <p:extLst>
      <p:ext uri="{BB962C8B-B14F-4D97-AF65-F5344CB8AC3E}">
        <p14:creationId xmlns:p14="http://schemas.microsoft.com/office/powerpoint/2010/main" val="292892013"/>
      </p:ext>
    </p:extLst>
  </p:cSld>
  <p:clrMapOvr>
    <a:masterClrMapping/>
  </p:clrMapOvr>
  <p:transition spd="slow">
    <p:wip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smtClean="0">
                <a:ea typeface="ＭＳ Ｐゴシック" pitchFamily="34" charset="-128"/>
              </a:rPr>
              <a:t>Tequila (Reg. No. 669)</a:t>
            </a:r>
          </a:p>
        </p:txBody>
      </p:sp>
      <p:sp>
        <p:nvSpPr>
          <p:cNvPr id="57347" name="Content Placeholder 2"/>
          <p:cNvSpPr>
            <a:spLocks noGrp="1"/>
          </p:cNvSpPr>
          <p:nvPr>
            <p:ph sz="half" idx="1"/>
          </p:nvPr>
        </p:nvSpPr>
        <p:spPr>
          <a:xfrm>
            <a:off x="0" y="1484313"/>
            <a:ext cx="4572000" cy="5040312"/>
          </a:xfrm>
        </p:spPr>
        <p:txBody>
          <a:bodyPr/>
          <a:lstStyle/>
          <a:p>
            <a:r>
              <a:rPr lang="en-US" altLang="en-US" sz="2400" b="1" smtClean="0">
                <a:ea typeface="ＭＳ Ｐゴシック" pitchFamily="34" charset="-128"/>
              </a:rPr>
              <a:t>Product</a:t>
            </a:r>
            <a:r>
              <a:rPr lang="en-US" altLang="en-US" sz="2400" smtClean="0">
                <a:ea typeface="ＭＳ Ｐゴシック" pitchFamily="34" charset="-128"/>
              </a:rPr>
              <a:t>: Spirit </a:t>
            </a:r>
          </a:p>
          <a:p>
            <a:r>
              <a:rPr lang="en-US" altLang="en-US" sz="2400" b="1" smtClean="0">
                <a:ea typeface="ＭＳ Ｐゴシック" pitchFamily="34" charset="-128"/>
              </a:rPr>
              <a:t>Holder</a:t>
            </a:r>
            <a:r>
              <a:rPr lang="en-US" altLang="en-US" sz="2400" smtClean="0">
                <a:ea typeface="ＭＳ Ｐゴシック" pitchFamily="34" charset="-128"/>
              </a:rPr>
              <a:t>: Government of Mexico </a:t>
            </a:r>
          </a:p>
          <a:p>
            <a:r>
              <a:rPr lang="en-US" altLang="en-US" sz="2400" b="1" smtClean="0">
                <a:ea typeface="ＭＳ Ｐゴシック" pitchFamily="34" charset="-128"/>
              </a:rPr>
              <a:t>Area of Production</a:t>
            </a:r>
            <a:r>
              <a:rPr lang="en-US" altLang="en-US" sz="2400" smtClean="0">
                <a:ea typeface="ＭＳ Ｐゴシック" pitchFamily="34" charset="-128"/>
              </a:rPr>
              <a:t>: Territory of the area of Jalisco </a:t>
            </a:r>
          </a:p>
          <a:p>
            <a:r>
              <a:rPr lang="en-US" altLang="en-US" sz="2400" b="1" smtClean="0">
                <a:ea typeface="ＭＳ Ｐゴシック" pitchFamily="34" charset="-128"/>
              </a:rPr>
              <a:t>Legal Basis</a:t>
            </a:r>
            <a:r>
              <a:rPr lang="en-US" altLang="en-US" sz="2400" smtClean="0">
                <a:ea typeface="ＭＳ Ｐゴシック" pitchFamily="34" charset="-128"/>
              </a:rPr>
              <a:t>: Law on inventions and trademarks of February 10, 1976; Ministry of Heritage and Industrial Development declaration of October 13, 1977</a:t>
            </a:r>
            <a:endParaRPr lang="en-US" altLang="en-US" smtClean="0">
              <a:ea typeface="ＭＳ Ｐゴシック" pitchFamily="34" charset="-128"/>
            </a:endParaRPr>
          </a:p>
        </p:txBody>
      </p:sp>
      <p:pic>
        <p:nvPicPr>
          <p:cNvPr id="57348" name="Content Placeholder 4" descr="wipo_pub_942_4.png"/>
          <p:cNvPicPr>
            <a:picLocks noGrp="1" noChangeAspect="1"/>
          </p:cNvPicPr>
          <p:nvPr>
            <p:ph sz="half" idx="2"/>
          </p:nvPr>
        </p:nvPicPr>
        <p:blipFill>
          <a:blip r:embed="rId3" cstate="email">
            <a:extLst>
              <a:ext uri="{28A0092B-C50C-407E-A947-70E740481C1C}">
                <a14:useLocalDpi xmlns:a14="http://schemas.microsoft.com/office/drawing/2010/main"/>
              </a:ext>
            </a:extLst>
          </a:blip>
          <a:srcRect t="-18797" b="-18797"/>
          <a:stretch>
            <a:fillRect/>
          </a:stretch>
        </p:blipFill>
        <p:spPr>
          <a:xfrm>
            <a:off x="4575175" y="1196975"/>
            <a:ext cx="4603750" cy="5040313"/>
          </a:xfrm>
        </p:spPr>
      </p:pic>
    </p:spTree>
    <p:extLst>
      <p:ext uri="{BB962C8B-B14F-4D97-AF65-F5344CB8AC3E}">
        <p14:creationId xmlns:p14="http://schemas.microsoft.com/office/powerpoint/2010/main" val="2669800000"/>
      </p:ext>
    </p:extLst>
  </p:cSld>
  <p:clrMapOvr>
    <a:masterClrMapping/>
  </p:clrMapOvr>
  <p:transition spd="slow">
    <p:wip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b="1" smtClean="0">
                <a:ea typeface="ＭＳ Ｐゴシック" pitchFamily="34" charset="-128"/>
              </a:rPr>
              <a:t>Parmigiano-Reggiano (No. 513)</a:t>
            </a:r>
            <a:endParaRPr lang="en-US" altLang="en-US" smtClean="0">
              <a:ea typeface="ＭＳ Ｐゴシック" pitchFamily="34" charset="-128"/>
            </a:endParaRPr>
          </a:p>
        </p:txBody>
      </p:sp>
      <p:sp>
        <p:nvSpPr>
          <p:cNvPr id="58371" name="Content Placeholder 2"/>
          <p:cNvSpPr>
            <a:spLocks noGrp="1"/>
          </p:cNvSpPr>
          <p:nvPr>
            <p:ph sz="half" idx="1"/>
          </p:nvPr>
        </p:nvSpPr>
        <p:spPr>
          <a:xfrm>
            <a:off x="179388" y="1196975"/>
            <a:ext cx="4679950" cy="5327650"/>
          </a:xfrm>
        </p:spPr>
        <p:txBody>
          <a:bodyPr/>
          <a:lstStyle/>
          <a:p>
            <a:r>
              <a:rPr lang="en-US" altLang="en-US" sz="2200" b="1" smtClean="0">
                <a:ea typeface="ＭＳ Ｐゴシック" pitchFamily="34" charset="-128"/>
              </a:rPr>
              <a:t>Product</a:t>
            </a:r>
            <a:r>
              <a:rPr lang="en-US" altLang="en-US" sz="2200" smtClean="0">
                <a:ea typeface="ＭＳ Ｐゴシック" pitchFamily="34" charset="-128"/>
              </a:rPr>
              <a:t>: Cheese </a:t>
            </a:r>
          </a:p>
          <a:p>
            <a:r>
              <a:rPr lang="en-US" altLang="en-US" sz="2200" b="1" smtClean="0">
                <a:ea typeface="ＭＳ Ｐゴシック" pitchFamily="34" charset="-128"/>
              </a:rPr>
              <a:t>Holder</a:t>
            </a:r>
            <a:r>
              <a:rPr lang="en-US" altLang="en-US" sz="2200" smtClean="0">
                <a:ea typeface="ＭＳ Ｐゴシック" pitchFamily="34" charset="-128"/>
              </a:rPr>
              <a:t>: Consorzio del formaggio Parmigiano-Reggiano, 4, piazza della Vittoria, Reggio Emilia </a:t>
            </a:r>
          </a:p>
          <a:p>
            <a:r>
              <a:rPr lang="en-US" altLang="en-US" sz="2200" b="1" smtClean="0">
                <a:ea typeface="ＭＳ Ｐゴシック" pitchFamily="34" charset="-128"/>
              </a:rPr>
              <a:t>Area of production</a:t>
            </a:r>
            <a:r>
              <a:rPr lang="en-US" altLang="en-US" sz="2200" smtClean="0">
                <a:ea typeface="ＭＳ Ｐゴシック" pitchFamily="34" charset="-128"/>
              </a:rPr>
              <a:t>: </a:t>
            </a:r>
          </a:p>
          <a:p>
            <a:r>
              <a:rPr lang="en-US" altLang="en-US" sz="2200" smtClean="0">
                <a:ea typeface="ＭＳ Ｐゴシック" pitchFamily="34" charset="-128"/>
              </a:rPr>
              <a:t>Territory of the Provinces of Bologna (left bank of the Reno), Mantova (right bank of the Po), Modena, Parma and Reggio Emilia </a:t>
            </a:r>
          </a:p>
          <a:p>
            <a:r>
              <a:rPr lang="en-US" altLang="en-US" sz="2200" b="1" smtClean="0">
                <a:ea typeface="ＭＳ Ｐゴシック" pitchFamily="34" charset="-128"/>
              </a:rPr>
              <a:t>Legal basis</a:t>
            </a:r>
            <a:r>
              <a:rPr lang="en-US" altLang="en-US" sz="2200" smtClean="0">
                <a:ea typeface="ＭＳ Ｐゴシック" pitchFamily="34" charset="-128"/>
              </a:rPr>
              <a:t>: Executive Order N° 1269 of the President of the Italian Republic, of October 30, 1955</a:t>
            </a:r>
          </a:p>
          <a:p>
            <a:endParaRPr lang="en-US" altLang="en-US" sz="2200" smtClean="0">
              <a:ea typeface="ＭＳ Ｐゴシック" pitchFamily="34" charset="-128"/>
            </a:endParaRPr>
          </a:p>
        </p:txBody>
      </p:sp>
      <p:pic>
        <p:nvPicPr>
          <p:cNvPr id="58372" name="Content Placeholder 4" descr="wipo_pub_942_5.png"/>
          <p:cNvPicPr>
            <a:picLocks noGrp="1" noChangeAspect="1"/>
          </p:cNvPicPr>
          <p:nvPr>
            <p:ph sz="half" idx="2"/>
          </p:nvPr>
        </p:nvPicPr>
        <p:blipFill>
          <a:blip r:embed="rId3" cstate="email">
            <a:extLst>
              <a:ext uri="{28A0092B-C50C-407E-A947-70E740481C1C}">
                <a14:useLocalDpi xmlns:a14="http://schemas.microsoft.com/office/drawing/2010/main"/>
              </a:ext>
            </a:extLst>
          </a:blip>
          <a:srcRect t="-59610" b="-59610"/>
          <a:stretch>
            <a:fillRect/>
          </a:stretch>
        </p:blipFill>
        <p:spPr>
          <a:xfrm>
            <a:off x="4787900" y="692150"/>
            <a:ext cx="4176713" cy="4352925"/>
          </a:xfrm>
        </p:spPr>
      </p:pic>
    </p:spTree>
    <p:extLst>
      <p:ext uri="{BB962C8B-B14F-4D97-AF65-F5344CB8AC3E}">
        <p14:creationId xmlns:p14="http://schemas.microsoft.com/office/powerpoint/2010/main" val="4012730207"/>
      </p:ext>
    </p:extLst>
  </p:cSld>
  <p:clrMapOvr>
    <a:masterClrMapping/>
  </p:clrMapOvr>
  <p:transition spd="slow">
    <p:wip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4"/>
          <p:cNvSpPr>
            <a:spLocks noGrp="1"/>
          </p:cNvSpPr>
          <p:nvPr>
            <p:ph type="title"/>
          </p:nvPr>
        </p:nvSpPr>
        <p:spPr/>
        <p:txBody>
          <a:bodyPr/>
          <a:lstStyle/>
          <a:p>
            <a:r>
              <a:rPr lang="en-US" altLang="en-US" b="1" smtClean="0">
                <a:ea typeface="ＭＳ Ｐゴシック" pitchFamily="34" charset="-128"/>
              </a:rPr>
              <a:t>Chulucanas (No. 869)</a:t>
            </a:r>
            <a:endParaRPr lang="en-US" altLang="en-US" smtClean="0">
              <a:ea typeface="ＭＳ Ｐゴシック" pitchFamily="34" charset="-128"/>
            </a:endParaRPr>
          </a:p>
        </p:txBody>
      </p:sp>
      <p:sp>
        <p:nvSpPr>
          <p:cNvPr id="59395" name="Content Placeholder 5"/>
          <p:cNvSpPr>
            <a:spLocks noGrp="1"/>
          </p:cNvSpPr>
          <p:nvPr>
            <p:ph sz="half" idx="1"/>
          </p:nvPr>
        </p:nvSpPr>
        <p:spPr>
          <a:xfrm>
            <a:off x="179388" y="1484313"/>
            <a:ext cx="4608512" cy="5040312"/>
          </a:xfrm>
        </p:spPr>
        <p:txBody>
          <a:bodyPr/>
          <a:lstStyle/>
          <a:p>
            <a:pPr marL="0" indent="0">
              <a:buFontTx/>
              <a:buNone/>
            </a:pPr>
            <a:r>
              <a:rPr lang="en-US" altLang="en-US" sz="2200" b="1" smtClean="0">
                <a:ea typeface="ＭＳ Ｐゴシック" pitchFamily="34" charset="-128"/>
              </a:rPr>
              <a:t>Product</a:t>
            </a:r>
            <a:r>
              <a:rPr lang="en-US" altLang="en-US" sz="2200" smtClean="0">
                <a:ea typeface="ＭＳ Ｐゴシック" pitchFamily="34" charset="-128"/>
              </a:rPr>
              <a:t>: Ceramics </a:t>
            </a:r>
          </a:p>
          <a:p>
            <a:pPr marL="0" indent="0">
              <a:buFontTx/>
              <a:buNone/>
            </a:pPr>
            <a:r>
              <a:rPr lang="en-US" altLang="en-US" sz="2200" b="1" smtClean="0">
                <a:ea typeface="ＭＳ Ｐゴシック" pitchFamily="34" charset="-128"/>
              </a:rPr>
              <a:t>Holder</a:t>
            </a:r>
            <a:r>
              <a:rPr lang="en-US" altLang="en-US" sz="2200" smtClean="0">
                <a:ea typeface="ＭＳ Ｐゴシック" pitchFamily="34" charset="-128"/>
              </a:rPr>
              <a:t>: The Peruvian State</a:t>
            </a:r>
          </a:p>
          <a:p>
            <a:pPr marL="0" indent="0">
              <a:buFontTx/>
              <a:buNone/>
            </a:pPr>
            <a:r>
              <a:rPr lang="en-US" altLang="en-US" sz="2200" b="1" smtClean="0">
                <a:ea typeface="ＭＳ Ｐゴシック" pitchFamily="34" charset="-128"/>
              </a:rPr>
              <a:t>Area of production</a:t>
            </a:r>
            <a:r>
              <a:rPr lang="en-US" altLang="en-US" sz="2200" smtClean="0">
                <a:ea typeface="ＭＳ Ｐゴシック" pitchFamily="34" charset="-128"/>
              </a:rPr>
              <a:t>: District of Chulucanas, in the province of Morropón, department of Piura.</a:t>
            </a:r>
          </a:p>
          <a:p>
            <a:pPr marL="0" indent="0">
              <a:buFontTx/>
              <a:buNone/>
            </a:pPr>
            <a:r>
              <a:rPr lang="en-US" altLang="en-US" sz="2200" b="1" smtClean="0">
                <a:ea typeface="ＭＳ Ｐゴシック" pitchFamily="34" charset="-128"/>
              </a:rPr>
              <a:t>Legal basis</a:t>
            </a:r>
            <a:r>
              <a:rPr lang="en-US" altLang="en-US" sz="2200" smtClean="0">
                <a:ea typeface="ＭＳ Ｐゴシック" pitchFamily="34" charset="-128"/>
              </a:rPr>
              <a:t>: Office of Distinctive Signs of the National Institute for Defence of Competition and Protection of Intellectual Property (INDECOPI), Resolution No. 011517-2006/OSD-INDECOPI</a:t>
            </a:r>
          </a:p>
        </p:txBody>
      </p:sp>
      <p:pic>
        <p:nvPicPr>
          <p:cNvPr id="59396" name="Content Placeholder 7" descr="wipo_pub_942_7.jpg"/>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529262" y="3378200"/>
            <a:ext cx="2276475" cy="1143000"/>
          </a:xfrm>
        </p:spPr>
      </p:pic>
    </p:spTree>
    <p:extLst>
      <p:ext uri="{BB962C8B-B14F-4D97-AF65-F5344CB8AC3E}">
        <p14:creationId xmlns:p14="http://schemas.microsoft.com/office/powerpoint/2010/main" val="2043649772"/>
      </p:ext>
    </p:extLst>
  </p:cSld>
  <p:clrMapOvr>
    <a:masterClrMapping/>
  </p:clrMapOvr>
  <p:transition spd="slow">
    <p:wip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0" y="404813"/>
            <a:ext cx="8785225" cy="720725"/>
          </a:xfrm>
        </p:spPr>
        <p:txBody>
          <a:bodyPr/>
          <a:lstStyle/>
          <a:p>
            <a:r>
              <a:rPr lang="en-US" altLang="en-US" dirty="0">
                <a:ea typeface="ＭＳ Ｐゴシック" pitchFamily="34" charset="-128"/>
              </a:rPr>
              <a:t>On-going Multilateral Negotiations</a:t>
            </a:r>
            <a:br>
              <a:rPr lang="en-US" altLang="en-US" dirty="0">
                <a:ea typeface="ＭＳ Ｐゴシック" pitchFamily="34" charset="-128"/>
              </a:rPr>
            </a:br>
            <a:endParaRPr lang="en-US" altLang="en-US" dirty="0" smtClean="0">
              <a:ea typeface="ＭＳ Ｐゴシック" pitchFamily="34" charset="-128"/>
            </a:endParaRPr>
          </a:p>
        </p:txBody>
      </p:sp>
      <p:sp>
        <p:nvSpPr>
          <p:cNvPr id="56323" name="Rectangle 3"/>
          <p:cNvSpPr>
            <a:spLocks noGrp="1" noChangeArrowheads="1"/>
          </p:cNvSpPr>
          <p:nvPr>
            <p:ph type="body" idx="4294967295"/>
          </p:nvPr>
        </p:nvSpPr>
        <p:spPr>
          <a:xfrm>
            <a:off x="0" y="1196975"/>
            <a:ext cx="8291513" cy="4895850"/>
          </a:xfrm>
        </p:spPr>
        <p:txBody>
          <a:bodyPr/>
          <a:lstStyle/>
          <a:p>
            <a:pPr>
              <a:spcBef>
                <a:spcPts val="600"/>
              </a:spcBef>
              <a:spcAft>
                <a:spcPts val="600"/>
              </a:spcAft>
            </a:pPr>
            <a:r>
              <a:rPr lang="en-US" altLang="en-US" dirty="0"/>
              <a:t>WTO: </a:t>
            </a:r>
            <a:endParaRPr lang="en-US" altLang="en-US" dirty="0" smtClean="0"/>
          </a:p>
          <a:p>
            <a:pPr lvl="1" eaLnBrk="1" hangingPunct="1">
              <a:lnSpc>
                <a:spcPct val="150000"/>
              </a:lnSpc>
            </a:pPr>
            <a:r>
              <a:rPr lang="en-US" altLang="en-US" dirty="0">
                <a:ea typeface="ＭＳ Ｐゴシック" pitchFamily="34" charset="-128"/>
              </a:rPr>
              <a:t>Establish a GI registry</a:t>
            </a:r>
          </a:p>
          <a:p>
            <a:pPr lvl="1">
              <a:spcBef>
                <a:spcPts val="600"/>
              </a:spcBef>
              <a:spcAft>
                <a:spcPts val="600"/>
              </a:spcAft>
            </a:pPr>
            <a:r>
              <a:rPr lang="en-US" altLang="en-US" dirty="0" smtClean="0">
                <a:ea typeface="ＭＳ Ｐゴシック" pitchFamily="34" charset="-128"/>
              </a:rPr>
              <a:t>Wine </a:t>
            </a:r>
            <a:r>
              <a:rPr lang="en-US" altLang="en-US" dirty="0">
                <a:ea typeface="ＭＳ Ｐゴシック" pitchFamily="34" charset="-128"/>
              </a:rPr>
              <a:t>and spirits only or not </a:t>
            </a:r>
            <a:r>
              <a:rPr lang="en-US" altLang="en-US" dirty="0" smtClean="0">
                <a:ea typeface="ＭＳ Ｐゴシック" pitchFamily="34" charset="-128"/>
              </a:rPr>
              <a:t>?</a:t>
            </a:r>
          </a:p>
          <a:p>
            <a:pPr eaLnBrk="1" hangingPunct="1">
              <a:lnSpc>
                <a:spcPct val="150000"/>
              </a:lnSpc>
            </a:pPr>
            <a:r>
              <a:rPr lang="en-US" altLang="en-US" dirty="0"/>
              <a:t>WIPO: </a:t>
            </a:r>
          </a:p>
          <a:p>
            <a:pPr lvl="1">
              <a:lnSpc>
                <a:spcPct val="150000"/>
              </a:lnSpc>
            </a:pPr>
            <a:r>
              <a:rPr lang="en-US" altLang="en-US" dirty="0">
                <a:ea typeface="ＭＳ Ｐゴシック" pitchFamily="34" charset="-128"/>
              </a:rPr>
              <a:t>Mandate for the Lisbon Working Group to look for improvements of the Lisbon system, so that it might attract a wider membership, while preserving the principles and objectives of the Lisbon Agreement</a:t>
            </a:r>
          </a:p>
          <a:p>
            <a:pPr marL="911225" lvl="1" indent="-454025">
              <a:buFont typeface="Wingdings" pitchFamily="2" charset="2"/>
              <a:buNone/>
            </a:pPr>
            <a:endParaRPr lang="en-US" altLang="en-US" sz="2100" dirty="0" smtClean="0">
              <a:solidFill>
                <a:srgbClr val="0066FF"/>
              </a:solidFill>
              <a:latin typeface="Verdana" pitchFamily="34" charset="0"/>
              <a:ea typeface="Arial" pitchFamily="34" charset="0"/>
            </a:endParaRPr>
          </a:p>
        </p:txBody>
      </p:sp>
    </p:spTree>
    <p:extLst>
      <p:ext uri="{BB962C8B-B14F-4D97-AF65-F5344CB8AC3E}">
        <p14:creationId xmlns:p14="http://schemas.microsoft.com/office/powerpoint/2010/main" val="3570212806"/>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0" y="404813"/>
            <a:ext cx="8785225" cy="720725"/>
          </a:xfrm>
        </p:spPr>
        <p:txBody>
          <a:bodyPr/>
          <a:lstStyle/>
          <a:p>
            <a:r>
              <a:rPr lang="en-US" altLang="en-US" smtClean="0">
                <a:ea typeface="ＭＳ Ｐゴシック" pitchFamily="34" charset="-128"/>
              </a:rPr>
              <a:t>Draft revised Lisbon Agreement</a:t>
            </a:r>
            <a:br>
              <a:rPr lang="en-US" altLang="en-US" smtClean="0">
                <a:ea typeface="ＭＳ Ｐゴシック" pitchFamily="34" charset="-128"/>
              </a:rPr>
            </a:br>
            <a:endParaRPr lang="en-US" altLang="en-US" smtClean="0">
              <a:ea typeface="ＭＳ Ｐゴシック" pitchFamily="34" charset="-128"/>
            </a:endParaRPr>
          </a:p>
        </p:txBody>
      </p:sp>
      <p:sp>
        <p:nvSpPr>
          <p:cNvPr id="56323" name="Rectangle 3"/>
          <p:cNvSpPr>
            <a:spLocks noGrp="1" noChangeArrowheads="1"/>
          </p:cNvSpPr>
          <p:nvPr>
            <p:ph type="body" idx="4294967295"/>
          </p:nvPr>
        </p:nvSpPr>
        <p:spPr>
          <a:xfrm>
            <a:off x="0" y="1557338"/>
            <a:ext cx="8291513" cy="4895850"/>
          </a:xfrm>
        </p:spPr>
        <p:txBody>
          <a:bodyPr/>
          <a:lstStyle/>
          <a:p>
            <a:pPr>
              <a:spcBef>
                <a:spcPts val="600"/>
              </a:spcBef>
              <a:spcAft>
                <a:spcPts val="600"/>
              </a:spcAft>
            </a:pPr>
            <a:r>
              <a:rPr lang="en-US" altLang="en-US" dirty="0" smtClean="0">
                <a:ea typeface="ＭＳ Ｐゴシック" pitchFamily="34" charset="-128"/>
              </a:rPr>
              <a:t>Definitions for GIs and AOs </a:t>
            </a:r>
          </a:p>
          <a:p>
            <a:pPr>
              <a:spcBef>
                <a:spcPts val="600"/>
              </a:spcBef>
              <a:spcAft>
                <a:spcPts val="600"/>
              </a:spcAft>
            </a:pPr>
            <a:r>
              <a:rPr lang="en-US" altLang="en-US" dirty="0" smtClean="0">
                <a:ea typeface="ＭＳ Ｐゴシック" pitchFamily="34" charset="-128"/>
              </a:rPr>
              <a:t>Procedures for international applications, refusals, invalidations, modifications, etc.</a:t>
            </a:r>
          </a:p>
          <a:p>
            <a:pPr>
              <a:spcBef>
                <a:spcPts val="600"/>
              </a:spcBef>
              <a:spcAft>
                <a:spcPts val="600"/>
              </a:spcAft>
            </a:pPr>
            <a:r>
              <a:rPr lang="en-US" altLang="en-US" dirty="0" smtClean="0">
                <a:ea typeface="ＭＳ Ｐゴシック" pitchFamily="34" charset="-128"/>
              </a:rPr>
              <a:t>Scope of protection</a:t>
            </a:r>
          </a:p>
          <a:p>
            <a:pPr>
              <a:spcBef>
                <a:spcPts val="600"/>
              </a:spcBef>
              <a:spcAft>
                <a:spcPts val="600"/>
              </a:spcAft>
            </a:pPr>
            <a:r>
              <a:rPr lang="en-US" altLang="en-US" dirty="0" smtClean="0">
                <a:ea typeface="ＭＳ Ｐゴシック" pitchFamily="34" charset="-128"/>
              </a:rPr>
              <a:t>How to deal with prior rights and prior use</a:t>
            </a:r>
          </a:p>
          <a:p>
            <a:pPr>
              <a:spcBef>
                <a:spcPts val="600"/>
              </a:spcBef>
              <a:spcAft>
                <a:spcPts val="600"/>
              </a:spcAft>
            </a:pPr>
            <a:r>
              <a:rPr lang="en-US" altLang="en-US" dirty="0" smtClean="0">
                <a:ea typeface="ＭＳ Ｐゴシック" pitchFamily="34" charset="-128"/>
              </a:rPr>
              <a:t>Option for registration of trans-border GIs and AOs</a:t>
            </a:r>
          </a:p>
          <a:p>
            <a:pPr>
              <a:spcBef>
                <a:spcPts val="600"/>
              </a:spcBef>
              <a:spcAft>
                <a:spcPts val="600"/>
              </a:spcAft>
            </a:pPr>
            <a:r>
              <a:rPr lang="en-US" altLang="en-US" dirty="0" smtClean="0">
                <a:ea typeface="ＭＳ Ｐゴシック" pitchFamily="34" charset="-128"/>
              </a:rPr>
              <a:t>Option for direct filings by beneficiaries</a:t>
            </a:r>
          </a:p>
          <a:p>
            <a:pPr>
              <a:spcBef>
                <a:spcPts val="600"/>
              </a:spcBef>
              <a:spcAft>
                <a:spcPts val="600"/>
              </a:spcAft>
            </a:pPr>
            <a:r>
              <a:rPr lang="en-US" altLang="en-US" dirty="0" smtClean="0">
                <a:ea typeface="ＭＳ Ｐゴシック" pitchFamily="34" charset="-128"/>
              </a:rPr>
              <a:t>Accession criteria for Intergovernmental Organizations (e.g., EU, OAPI)</a:t>
            </a:r>
          </a:p>
          <a:p>
            <a:pPr marL="911225" lvl="1" indent="-454025">
              <a:buFont typeface="Wingdings" pitchFamily="2" charset="2"/>
              <a:buNone/>
            </a:pPr>
            <a:endParaRPr lang="en-US" altLang="en-US" sz="2100" dirty="0" smtClean="0">
              <a:solidFill>
                <a:srgbClr val="0066FF"/>
              </a:solidFill>
              <a:latin typeface="Verdana" pitchFamily="34" charset="0"/>
              <a:ea typeface="Arial" pitchFamily="34" charset="0"/>
            </a:endParaRPr>
          </a:p>
        </p:txBody>
      </p:sp>
    </p:spTree>
    <p:extLst>
      <p:ext uri="{BB962C8B-B14F-4D97-AF65-F5344CB8AC3E}">
        <p14:creationId xmlns:p14="http://schemas.microsoft.com/office/powerpoint/2010/main" val="2135958135"/>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3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32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32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3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2150" y="0"/>
            <a:ext cx="469265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ChangeArrowheads="1"/>
          </p:cNvSpPr>
          <p:nvPr/>
        </p:nvSpPr>
        <p:spPr bwMode="auto">
          <a:xfrm>
            <a:off x="250825" y="1412875"/>
            <a:ext cx="41767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Blip>
                <a:blip r:embed="rId4"/>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pPr algn="ctr">
              <a:spcBef>
                <a:spcPct val="0"/>
              </a:spcBef>
              <a:buFontTx/>
              <a:buNone/>
            </a:pPr>
            <a:r>
              <a:rPr lang="en-US" altLang="en-US" sz="2000" b="0" dirty="0">
                <a:solidFill>
                  <a:srgbClr val="00408C"/>
                </a:solidFill>
                <a:ea typeface="ヒラギノ角ゴ Pro W3" charset="-128"/>
              </a:rPr>
              <a:t/>
            </a:r>
            <a:br>
              <a:rPr lang="en-US" altLang="en-US" sz="2000" b="0" dirty="0">
                <a:solidFill>
                  <a:srgbClr val="00408C"/>
                </a:solidFill>
                <a:ea typeface="ヒラギノ角ゴ Pro W3" charset="-128"/>
              </a:rPr>
            </a:br>
            <a:r>
              <a:rPr lang="en-US" altLang="en-US" sz="2000" b="0" dirty="0">
                <a:solidFill>
                  <a:srgbClr val="00408C"/>
                </a:solidFill>
                <a:ea typeface="ヒラギノ角ゴ Pro W3" charset="-128"/>
              </a:rPr>
              <a:t/>
            </a:r>
            <a:br>
              <a:rPr lang="en-US" altLang="en-US" sz="2000" b="0" dirty="0">
                <a:solidFill>
                  <a:srgbClr val="00408C"/>
                </a:solidFill>
                <a:ea typeface="ヒラギノ角ゴ Pro W3" charset="-128"/>
              </a:rPr>
            </a:br>
            <a:r>
              <a:rPr lang="en-US" altLang="en-US" sz="3600" dirty="0">
                <a:solidFill>
                  <a:srgbClr val="00408C"/>
                </a:solidFill>
                <a:latin typeface="+mj-lt"/>
                <a:cs typeface="+mj-cs"/>
              </a:rPr>
              <a:t>Thank you </a:t>
            </a:r>
          </a:p>
          <a:p>
            <a:pPr algn="ctr">
              <a:spcBef>
                <a:spcPct val="0"/>
              </a:spcBef>
              <a:buFontTx/>
              <a:buNone/>
            </a:pPr>
            <a:r>
              <a:rPr lang="en-US" altLang="en-US" sz="3600" dirty="0">
                <a:solidFill>
                  <a:srgbClr val="00408C"/>
                </a:solidFill>
                <a:latin typeface="+mj-lt"/>
                <a:cs typeface="+mj-cs"/>
              </a:rPr>
              <a:t>for your attention</a:t>
            </a:r>
          </a:p>
          <a:p>
            <a:pPr algn="ctr">
              <a:spcBef>
                <a:spcPct val="0"/>
              </a:spcBef>
              <a:buFontTx/>
              <a:buNone/>
            </a:pPr>
            <a:endParaRPr lang="en-US" altLang="en-US" sz="3600" b="0" dirty="0">
              <a:solidFill>
                <a:schemeClr val="hlink"/>
              </a:solidFill>
              <a:ea typeface="ヒラギノ角ゴ Pro W3" charset="-128"/>
            </a:endParaRPr>
          </a:p>
        </p:txBody>
      </p:sp>
      <p:sp>
        <p:nvSpPr>
          <p:cNvPr id="62468" name="Text Box 4"/>
          <p:cNvSpPr txBox="1">
            <a:spLocks noChangeArrowheads="1"/>
          </p:cNvSpPr>
          <p:nvPr/>
        </p:nvSpPr>
        <p:spPr bwMode="auto">
          <a:xfrm>
            <a:off x="684213" y="6092825"/>
            <a:ext cx="31550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Blip>
                <a:blip r:embed="rId4"/>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r>
              <a:rPr lang="es-ES_tradnl" altLang="en-US" sz="2000" dirty="0">
                <a:solidFill>
                  <a:srgbClr val="00408C"/>
                </a:solidFill>
                <a:latin typeface="+mj-lt"/>
                <a:cs typeface="+mj-cs"/>
              </a:rPr>
              <a:t>debbie.roenning@wipo.int</a:t>
            </a:r>
            <a:endParaRPr lang="en-US" altLang="en-US" sz="2000" dirty="0">
              <a:solidFill>
                <a:srgbClr val="00408C"/>
              </a:solidFill>
              <a:latin typeface="+mj-lt"/>
              <a:cs typeface="+mj-cs"/>
            </a:endParaRPr>
          </a:p>
        </p:txBody>
      </p:sp>
    </p:spTree>
    <p:extLst>
      <p:ext uri="{BB962C8B-B14F-4D97-AF65-F5344CB8AC3E}">
        <p14:creationId xmlns:p14="http://schemas.microsoft.com/office/powerpoint/2010/main" val="3516803223"/>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subTitle" idx="1"/>
          </p:nvPr>
        </p:nvSpPr>
        <p:spPr>
          <a:xfrm>
            <a:off x="1258888" y="2924175"/>
            <a:ext cx="7416800" cy="3313113"/>
          </a:xfrm>
          <a:noFill/>
        </p:spPr>
        <p:txBody>
          <a:bodyPr/>
          <a:lstStyle/>
          <a:p>
            <a:pPr eaLnBrk="1" hangingPunct="1"/>
            <a:r>
              <a:rPr lang="en-US" altLang="en-US" sz="3200" dirty="0">
                <a:solidFill>
                  <a:srgbClr val="00408C"/>
                </a:solidFill>
                <a:latin typeface="+mj-lt"/>
                <a:cs typeface="+mj-cs"/>
              </a:rPr>
              <a:t>WIPO Alternative </a:t>
            </a:r>
            <a:r>
              <a:rPr lang="en-US" altLang="en-US" sz="3200" dirty="0" err="1">
                <a:solidFill>
                  <a:srgbClr val="00408C"/>
                </a:solidFill>
                <a:latin typeface="+mj-lt"/>
                <a:cs typeface="+mj-cs"/>
              </a:rPr>
              <a:t>Streitbeilegungsverfahren</a:t>
            </a:r>
            <a:endParaRPr lang="de-DE" altLang="en-US" sz="3200" dirty="0">
              <a:solidFill>
                <a:srgbClr val="00408C"/>
              </a:solidFill>
              <a:latin typeface="+mj-lt"/>
              <a:cs typeface="+mj-cs"/>
            </a:endParaRPr>
          </a:p>
          <a:p>
            <a:pPr eaLnBrk="1" hangingPunct="1"/>
            <a:endParaRPr lang="fr-CH" altLang="en-US" sz="3200" dirty="0">
              <a:solidFill>
                <a:srgbClr val="00408C"/>
              </a:solidFill>
              <a:latin typeface="+mj-lt"/>
              <a:cs typeface="+mj-cs"/>
            </a:endParaRPr>
          </a:p>
          <a:p>
            <a:pPr eaLnBrk="1" hangingPunct="1"/>
            <a:endParaRPr lang="en-US" altLang="en-US" sz="1600" b="1" dirty="0" smtClean="0">
              <a:solidFill>
                <a:srgbClr val="3394FF"/>
              </a:solidFill>
            </a:endParaRPr>
          </a:p>
          <a:p>
            <a:pPr eaLnBrk="1" hangingPunct="1"/>
            <a:endParaRPr lang="en-US" altLang="en-US" sz="1600" b="1" dirty="0" smtClean="0">
              <a:solidFill>
                <a:srgbClr val="3394FF"/>
              </a:solidFill>
            </a:endParaRPr>
          </a:p>
        </p:txBody>
      </p:sp>
      <p:sp>
        <p:nvSpPr>
          <p:cNvPr id="32772" name="Rectangle 4"/>
          <p:cNvSpPr>
            <a:spLocks noChangeArrowheads="1"/>
          </p:cNvSpPr>
          <p:nvPr/>
        </p:nvSpPr>
        <p:spPr bwMode="auto">
          <a:xfrm>
            <a:off x="1187450" y="5373688"/>
            <a:ext cx="4537075" cy="1150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buFontTx/>
              <a:buNone/>
            </a:pPr>
            <a:endParaRPr kumimoji="0" lang="en-US" altLang="en-US" sz="1800" b="0">
              <a:solidFill>
                <a:srgbClr val="00408C"/>
              </a:solidFill>
            </a:endParaRPr>
          </a:p>
          <a:p>
            <a:pPr eaLnBrk="1" hangingPunct="1">
              <a:buFontTx/>
              <a:buNone/>
            </a:pPr>
            <a:endParaRPr kumimoji="0" lang="fr-CH" altLang="en-US" sz="2200" b="0">
              <a:solidFill>
                <a:srgbClr val="00408C"/>
              </a:solidFill>
            </a:endParaRPr>
          </a:p>
          <a:p>
            <a:pPr eaLnBrk="1" hangingPunct="1">
              <a:buFontTx/>
              <a:buNone/>
            </a:pPr>
            <a:endParaRPr kumimoji="0" lang="en-US" altLang="en-US" sz="1800">
              <a:solidFill>
                <a:srgbClr val="00408C"/>
              </a:solidFill>
            </a:endParaRPr>
          </a:p>
        </p:txBody>
      </p:sp>
      <p:sp>
        <p:nvSpPr>
          <p:cNvPr id="15365" name="Text Box 5"/>
          <p:cNvSpPr txBox="1">
            <a:spLocks noChangeArrowheads="1"/>
          </p:cNvSpPr>
          <p:nvPr/>
        </p:nvSpPr>
        <p:spPr bwMode="auto">
          <a:xfrm>
            <a:off x="1331913" y="5470525"/>
            <a:ext cx="7272337" cy="105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a:defRPr kumimoji="1" sz="1300" b="1">
                <a:solidFill>
                  <a:schemeClr val="tx1"/>
                </a:solidFill>
                <a:latin typeface="Arial" charset="0"/>
                <a:ea typeface="ヒラギノ角ゴ Pro W3" pitchFamily="1" charset="-128"/>
              </a:defRPr>
            </a:lvl1pPr>
            <a:lvl2pPr marL="742950" indent="-285750">
              <a:defRPr kumimoji="1" sz="1300" b="1">
                <a:solidFill>
                  <a:schemeClr val="tx1"/>
                </a:solidFill>
                <a:latin typeface="Arial" charset="0"/>
                <a:ea typeface="ヒラギノ角ゴ Pro W3" pitchFamily="1" charset="-128"/>
              </a:defRPr>
            </a:lvl2pPr>
            <a:lvl3pPr marL="1143000" indent="-228600">
              <a:defRPr kumimoji="1" sz="1300" b="1">
                <a:solidFill>
                  <a:schemeClr val="tx1"/>
                </a:solidFill>
                <a:latin typeface="Arial" charset="0"/>
                <a:ea typeface="ヒラギノ角ゴ Pro W3" pitchFamily="1" charset="-128"/>
              </a:defRPr>
            </a:lvl3pPr>
            <a:lvl4pPr marL="1600200" indent="-228600">
              <a:defRPr kumimoji="1" sz="1300" b="1">
                <a:solidFill>
                  <a:schemeClr val="tx1"/>
                </a:solidFill>
                <a:latin typeface="Arial" charset="0"/>
                <a:ea typeface="ヒラギノ角ゴ Pro W3" pitchFamily="1" charset="-128"/>
              </a:defRPr>
            </a:lvl4pPr>
            <a:lvl5pPr marL="2057400" indent="-228600">
              <a:defRPr kumimoji="1" sz="1300" b="1">
                <a:solidFill>
                  <a:schemeClr val="tx1"/>
                </a:solidFill>
                <a:latin typeface="Arial" charset="0"/>
                <a:ea typeface="ヒラギノ角ゴ Pro W3" pitchFamily="1" charset="-128"/>
              </a:defRPr>
            </a:lvl5pPr>
            <a:lvl6pPr marL="2514600" indent="-228600" algn="ctr" eaLnBrk="0" fontAlgn="base" hangingPunct="0">
              <a:spcBef>
                <a:spcPct val="0"/>
              </a:spcBef>
              <a:spcAft>
                <a:spcPct val="0"/>
              </a:spcAft>
              <a:defRPr kumimoji="1" sz="1300" b="1">
                <a:solidFill>
                  <a:schemeClr val="tx1"/>
                </a:solidFill>
                <a:latin typeface="Arial" charset="0"/>
                <a:ea typeface="ヒラギノ角ゴ Pro W3" pitchFamily="1" charset="-128"/>
              </a:defRPr>
            </a:lvl6pPr>
            <a:lvl7pPr marL="2971800" indent="-228600" algn="ctr" eaLnBrk="0" fontAlgn="base" hangingPunct="0">
              <a:spcBef>
                <a:spcPct val="0"/>
              </a:spcBef>
              <a:spcAft>
                <a:spcPct val="0"/>
              </a:spcAft>
              <a:defRPr kumimoji="1" sz="1300" b="1">
                <a:solidFill>
                  <a:schemeClr val="tx1"/>
                </a:solidFill>
                <a:latin typeface="Arial" charset="0"/>
                <a:ea typeface="ヒラギノ角ゴ Pro W3" pitchFamily="1" charset="-128"/>
              </a:defRPr>
            </a:lvl7pPr>
            <a:lvl8pPr marL="3429000" indent="-228600" algn="ctr" eaLnBrk="0" fontAlgn="base" hangingPunct="0">
              <a:spcBef>
                <a:spcPct val="0"/>
              </a:spcBef>
              <a:spcAft>
                <a:spcPct val="0"/>
              </a:spcAft>
              <a:defRPr kumimoji="1" sz="1300" b="1">
                <a:solidFill>
                  <a:schemeClr val="tx1"/>
                </a:solidFill>
                <a:latin typeface="Arial" charset="0"/>
                <a:ea typeface="ヒラギノ角ゴ Pro W3" pitchFamily="1" charset="-128"/>
              </a:defRPr>
            </a:lvl8pPr>
            <a:lvl9pPr marL="3886200" indent="-228600" algn="ctr" eaLnBrk="0" fontAlgn="base" hangingPunct="0">
              <a:spcBef>
                <a:spcPct val="0"/>
              </a:spcBef>
              <a:spcAft>
                <a:spcPct val="0"/>
              </a:spcAft>
              <a:defRPr kumimoji="1" sz="1300" b="1">
                <a:solidFill>
                  <a:schemeClr val="tx1"/>
                </a:solidFill>
                <a:latin typeface="Arial" charset="0"/>
                <a:ea typeface="ヒラギノ角ゴ Pro W3" pitchFamily="1" charset="-128"/>
              </a:defRPr>
            </a:lvl9pPr>
          </a:lstStyle>
          <a:p>
            <a:pPr algn="l" eaLnBrk="1" hangingPunct="1">
              <a:spcBef>
                <a:spcPct val="20000"/>
              </a:spcBef>
              <a:defRPr/>
            </a:pPr>
            <a:r>
              <a:rPr kumimoji="0" lang="en-US" sz="1600" kern="0" dirty="0" smtClean="0">
                <a:solidFill>
                  <a:srgbClr val="6D889B"/>
                </a:solidFill>
                <a:latin typeface="Arial"/>
                <a:ea typeface="+mn-ea"/>
              </a:rPr>
              <a:t>WIPO Arbitration and Mediation Center</a:t>
            </a:r>
          </a:p>
        </p:txBody>
      </p:sp>
      <p:sp>
        <p:nvSpPr>
          <p:cNvPr id="32774" name="Text Box 6"/>
          <p:cNvSpPr txBox="1">
            <a:spLocks noChangeArrowheads="1"/>
          </p:cNvSpPr>
          <p:nvPr/>
        </p:nvSpPr>
        <p:spPr bwMode="auto">
          <a:xfrm>
            <a:off x="5867400" y="5013325"/>
            <a:ext cx="2940050"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40000"/>
              </a:lnSpc>
              <a:spcBef>
                <a:spcPct val="50000"/>
              </a:spcBef>
              <a:buFontTx/>
              <a:buNone/>
            </a:pPr>
            <a:endParaRPr kumimoji="0" lang="en-US" altLang="en-US" sz="1300" b="0">
              <a:solidFill>
                <a:srgbClr val="3399FF"/>
              </a:solidFill>
              <a:latin typeface="Arial Black" pitchFamily="34" charset="0"/>
            </a:endParaRPr>
          </a:p>
        </p:txBody>
      </p:sp>
      <p:sp>
        <p:nvSpPr>
          <p:cNvPr id="7" name="Rectangle 6"/>
          <p:cNvSpPr>
            <a:spLocks noChangeArrowheads="1"/>
          </p:cNvSpPr>
          <p:nvPr/>
        </p:nvSpPr>
        <p:spPr bwMode="auto">
          <a:xfrm>
            <a:off x="806624" y="2975992"/>
            <a:ext cx="381000" cy="381000"/>
          </a:xfrm>
          <a:prstGeom prst="rect">
            <a:avLst/>
          </a:prstGeom>
          <a:solidFill>
            <a:srgbClr val="3399FF"/>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endParaRPr lang="es-ES_tradnl" dirty="0"/>
          </a:p>
        </p:txBody>
      </p:sp>
    </p:spTree>
    <p:extLst>
      <p:ext uri="{BB962C8B-B14F-4D97-AF65-F5344CB8AC3E}">
        <p14:creationId xmlns:p14="http://schemas.microsoft.com/office/powerpoint/2010/main" val="3059694128"/>
      </p:ext>
    </p:extLst>
  </p:cSld>
  <p:clrMapOvr>
    <a:masterClrMapping/>
  </p:clrMapOvr>
  <p:transition spd="slow">
    <p:wip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Grp="1" noChangeArrowheads="1"/>
          </p:cNvSpPr>
          <p:nvPr>
            <p:ph type="title" idx="4294967295"/>
          </p:nvPr>
        </p:nvSpPr>
        <p:spPr>
          <a:xfrm>
            <a:off x="179388" y="260350"/>
            <a:ext cx="8964612" cy="792163"/>
          </a:xfrm>
        </p:spPr>
        <p:txBody>
          <a:bodyPr anchor="b"/>
          <a:lstStyle/>
          <a:p>
            <a:r>
              <a:rPr lang="en-US" altLang="en-US" sz="3200" dirty="0" err="1" smtClean="0"/>
              <a:t>Bedarfsgerechte</a:t>
            </a:r>
            <a:r>
              <a:rPr lang="en-US" altLang="en-US" sz="3200" dirty="0" smtClean="0"/>
              <a:t> </a:t>
            </a:r>
            <a:r>
              <a:rPr lang="en-US" altLang="en-US" sz="3200" dirty="0" err="1" smtClean="0"/>
              <a:t>Beilegung</a:t>
            </a:r>
            <a:r>
              <a:rPr lang="en-US" altLang="en-US" sz="3200" dirty="0" smtClean="0"/>
              <a:t> von IP </a:t>
            </a:r>
            <a:r>
              <a:rPr lang="en-US" altLang="en-US" sz="3200" dirty="0" err="1" smtClean="0"/>
              <a:t>Streitigkeiten</a:t>
            </a:r>
            <a:endParaRPr lang="en-US" altLang="en-US" sz="3200" dirty="0" smtClean="0"/>
          </a:p>
        </p:txBody>
      </p:sp>
      <p:sp>
        <p:nvSpPr>
          <p:cNvPr id="33795" name="Rectangle 3"/>
          <p:cNvSpPr>
            <a:spLocks noGrp="1" noChangeArrowheads="1"/>
          </p:cNvSpPr>
          <p:nvPr>
            <p:ph type="body" idx="4294967295"/>
          </p:nvPr>
        </p:nvSpPr>
        <p:spPr>
          <a:xfrm>
            <a:off x="833438" y="1341438"/>
            <a:ext cx="8310562" cy="5072062"/>
          </a:xfrm>
        </p:spPr>
        <p:txBody>
          <a:bodyPr/>
          <a:lstStyle/>
          <a:p>
            <a:pPr>
              <a:buFontTx/>
              <a:buNone/>
            </a:pPr>
            <a:endParaRPr lang="en-US" altLang="en-US" smtClean="0"/>
          </a:p>
          <a:p>
            <a:r>
              <a:rPr lang="en-US" altLang="en-US" smtClean="0"/>
              <a:t>International – Parteien, Rechte</a:t>
            </a:r>
          </a:p>
          <a:p>
            <a:r>
              <a:rPr lang="fr-CH" altLang="en-US" smtClean="0"/>
              <a:t>Neutrale Expertise – Recht, Technischer Bereich</a:t>
            </a:r>
          </a:p>
          <a:p>
            <a:r>
              <a:rPr lang="en-US" altLang="en-US" smtClean="0"/>
              <a:t>Effizienz – Kosten, Zeit, Durchsetzbarkeit</a:t>
            </a:r>
          </a:p>
          <a:p>
            <a:r>
              <a:rPr lang="en-US" altLang="en-US" smtClean="0"/>
              <a:t>Vertraulichkeit – Reputation, Know-how</a:t>
            </a:r>
          </a:p>
          <a:p>
            <a:r>
              <a:rPr lang="en-US" altLang="en-US" smtClean="0"/>
              <a:t>Parteibeziehungen – Geschäftsbeziehungen bewahren</a:t>
            </a:r>
          </a:p>
          <a:p>
            <a:endParaRPr lang="fr-CH" altLang="en-US" smtClean="0"/>
          </a:p>
          <a:p>
            <a:endParaRPr lang="fr-CH" altLang="en-US" smtClean="0"/>
          </a:p>
        </p:txBody>
      </p:sp>
    </p:spTree>
    <p:extLst>
      <p:ext uri="{BB962C8B-B14F-4D97-AF65-F5344CB8AC3E}">
        <p14:creationId xmlns:p14="http://schemas.microsoft.com/office/powerpoint/2010/main" val="60645468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a:xfrm>
            <a:off x="251520" y="116632"/>
            <a:ext cx="9073008" cy="792088"/>
          </a:xfrm>
        </p:spPr>
        <p:txBody>
          <a:bodyPr/>
          <a:lstStyle/>
          <a:p>
            <a:r>
              <a:rPr lang="en-US" sz="2600" dirty="0" smtClean="0">
                <a:latin typeface="Arial" charset="0"/>
                <a:cs typeface="Arial" charset="0"/>
              </a:rPr>
              <a:t>THE STANDING COMMITTEE ON LAW OF PATENTS </a:t>
            </a:r>
            <a:endParaRPr lang="en-US" sz="2600" dirty="0">
              <a:latin typeface="Arial" charset="0"/>
              <a:cs typeface="Arial" charset="0"/>
            </a:endParaRPr>
          </a:p>
        </p:txBody>
      </p:sp>
      <p:sp>
        <p:nvSpPr>
          <p:cNvPr id="3" name="Espace réservé du contenu 2"/>
          <p:cNvSpPr>
            <a:spLocks noGrp="1"/>
          </p:cNvSpPr>
          <p:nvPr>
            <p:ph idx="1"/>
          </p:nvPr>
        </p:nvSpPr>
        <p:spPr>
          <a:xfrm>
            <a:off x="179512" y="1124744"/>
            <a:ext cx="8856984" cy="5112568"/>
          </a:xfrm>
        </p:spPr>
        <p:txBody>
          <a:bodyPr/>
          <a:lstStyle/>
          <a:p>
            <a:pPr marL="0" indent="0" algn="just">
              <a:lnSpc>
                <a:spcPct val="110000"/>
              </a:lnSpc>
              <a:buFontTx/>
              <a:buNone/>
            </a:pPr>
            <a:r>
              <a:rPr lang="en-US" sz="2000" dirty="0">
                <a:latin typeface="Arial" charset="0"/>
                <a:cs typeface="Arial" charset="0"/>
              </a:rPr>
              <a:t>T</a:t>
            </a:r>
            <a:r>
              <a:rPr lang="en-US" sz="2000" dirty="0" smtClean="0">
                <a:latin typeface="Arial" charset="0"/>
                <a:cs typeface="Arial" charset="0"/>
              </a:rPr>
              <a:t>he last SCP took place from the 27</a:t>
            </a:r>
            <a:r>
              <a:rPr lang="en-US" sz="2000" baseline="30000" dirty="0" smtClean="0">
                <a:latin typeface="Arial" charset="0"/>
                <a:cs typeface="Arial" charset="0"/>
              </a:rPr>
              <a:t>th</a:t>
            </a:r>
            <a:r>
              <a:rPr lang="en-US" sz="2000" dirty="0" smtClean="0">
                <a:latin typeface="Arial" charset="0"/>
                <a:cs typeface="Arial" charset="0"/>
              </a:rPr>
              <a:t> to the 31</a:t>
            </a:r>
            <a:r>
              <a:rPr lang="en-US" sz="2000" baseline="30000" dirty="0" smtClean="0">
                <a:latin typeface="Arial" charset="0"/>
                <a:cs typeface="Arial" charset="0"/>
              </a:rPr>
              <a:t>st</a:t>
            </a:r>
            <a:r>
              <a:rPr lang="en-US" sz="2000" dirty="0" smtClean="0">
                <a:latin typeface="Arial" charset="0"/>
                <a:cs typeface="Arial" charset="0"/>
              </a:rPr>
              <a:t> of January 2014: </a:t>
            </a:r>
          </a:p>
          <a:p>
            <a:pPr marL="0" indent="0" algn="just">
              <a:lnSpc>
                <a:spcPct val="110000"/>
              </a:lnSpc>
              <a:buFontTx/>
              <a:buNone/>
            </a:pPr>
            <a:endParaRPr lang="en-US" sz="1000" dirty="0" smtClean="0">
              <a:latin typeface="Arial" charset="0"/>
              <a:cs typeface="Arial" charset="0"/>
            </a:endParaRPr>
          </a:p>
          <a:p>
            <a:pPr lvl="0"/>
            <a:r>
              <a:rPr lang="en-US" sz="2000" dirty="0" smtClean="0"/>
              <a:t>Quality of patents: the secretariat will prepare a compilation of </a:t>
            </a:r>
            <a:r>
              <a:rPr lang="en-US" sz="2000" i="1" dirty="0" smtClean="0"/>
              <a:t>work-sharing programs </a:t>
            </a:r>
            <a:r>
              <a:rPr lang="en-US" sz="2000" dirty="0" smtClean="0"/>
              <a:t>among patent offices and use of external information for search and examination</a:t>
            </a:r>
          </a:p>
          <a:p>
            <a:pPr marL="0" lvl="0" indent="0">
              <a:buNone/>
            </a:pPr>
            <a:endParaRPr lang="en-US" sz="1000" dirty="0" smtClean="0"/>
          </a:p>
          <a:p>
            <a:pPr lvl="0"/>
            <a:r>
              <a:rPr lang="en-US" sz="2000" dirty="0" smtClean="0"/>
              <a:t>A document compiling laws and practices on </a:t>
            </a:r>
            <a:r>
              <a:rPr lang="en-US" sz="2000" i="1" dirty="0" smtClean="0"/>
              <a:t>confidentiality of communications</a:t>
            </a:r>
            <a:r>
              <a:rPr lang="en-US" sz="2000" dirty="0" smtClean="0"/>
              <a:t> between clients and their patent advisors</a:t>
            </a:r>
          </a:p>
          <a:p>
            <a:pPr marL="0" lvl="0" indent="0">
              <a:buNone/>
            </a:pPr>
            <a:endParaRPr lang="en-US" sz="1000" dirty="0" smtClean="0"/>
          </a:p>
          <a:p>
            <a:pPr lvl="0"/>
            <a:r>
              <a:rPr lang="en-US" sz="2000" dirty="0" smtClean="0"/>
              <a:t>The Secretariat will prepare a document on how 5 different </a:t>
            </a:r>
            <a:r>
              <a:rPr lang="en-US" sz="2000" i="1" dirty="0" smtClean="0"/>
              <a:t>exceptions/limitations </a:t>
            </a:r>
            <a:r>
              <a:rPr lang="en-US" sz="2000" dirty="0" smtClean="0"/>
              <a:t>are implemented by member states and a half day seminar will also be organized on the above. A sharing session on countries’ use of health-related patent flexibilities will also be organized</a:t>
            </a:r>
          </a:p>
          <a:p>
            <a:pPr lvl="0"/>
            <a:endParaRPr lang="en-US" sz="1000" dirty="0" smtClean="0"/>
          </a:p>
          <a:p>
            <a:pPr lvl="0"/>
            <a:r>
              <a:rPr lang="en-US" sz="2000" dirty="0" smtClean="0"/>
              <a:t>The Secretariat will revise the existing document on </a:t>
            </a:r>
            <a:r>
              <a:rPr lang="en-US" sz="2000" i="1" dirty="0" smtClean="0"/>
              <a:t>transfer of technology </a:t>
            </a:r>
            <a:r>
              <a:rPr lang="en-US" sz="2000" dirty="0" smtClean="0"/>
              <a:t>by adding practical examples and experiences regarding patent-related incentives and impediments</a:t>
            </a:r>
          </a:p>
          <a:p>
            <a:pPr marL="0" indent="0" algn="just">
              <a:buNone/>
            </a:pPr>
            <a:endParaRPr lang="en-US" sz="1800" dirty="0">
              <a:latin typeface="Arial" charset="0"/>
              <a:cs typeface="Arial" charset="0"/>
            </a:endParaRPr>
          </a:p>
        </p:txBody>
      </p:sp>
    </p:spTree>
    <p:extLst>
      <p:ext uri="{BB962C8B-B14F-4D97-AF65-F5344CB8AC3E}">
        <p14:creationId xmlns:p14="http://schemas.microsoft.com/office/powerpoint/2010/main" val="1360949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nummernplatzhalter 3"/>
          <p:cNvSpPr txBox="1">
            <a:spLocks noGrp="1"/>
          </p:cNvSpPr>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Blip>
                <a:blip r:embed="rId3"/>
              </a:buBlip>
              <a:defRPr sz="2400">
                <a:solidFill>
                  <a:schemeClr val="tx1"/>
                </a:solidFill>
                <a:latin typeface="Arial" charset="0"/>
                <a:cs typeface="Arial" charset="0"/>
              </a:defRPr>
            </a:lvl1pPr>
            <a:lvl2pPr marL="742950" indent="-285750" algn="l">
              <a:spcBef>
                <a:spcPct val="20000"/>
              </a:spcBef>
              <a:buBlip>
                <a:blip r:embed="rId3"/>
              </a:buBlip>
              <a:defRPr sz="2400">
                <a:solidFill>
                  <a:schemeClr val="tx1"/>
                </a:solidFill>
                <a:latin typeface="Arial" charset="0"/>
                <a:cs typeface="Arial" charset="0"/>
              </a:defRPr>
            </a:lvl2pPr>
            <a:lvl3pPr marL="1143000" indent="-228600" algn="l">
              <a:spcBef>
                <a:spcPct val="20000"/>
              </a:spcBef>
              <a:buBlip>
                <a:blip r:embed="rId3"/>
              </a:buBlip>
              <a:defRPr sz="2400">
                <a:solidFill>
                  <a:schemeClr val="tx1"/>
                </a:solidFill>
                <a:latin typeface="Arial" charset="0"/>
                <a:cs typeface="Arial" charset="0"/>
              </a:defRPr>
            </a:lvl3pPr>
            <a:lvl4pPr marL="1600200" indent="-228600" algn="l">
              <a:spcBef>
                <a:spcPct val="20000"/>
              </a:spcBef>
              <a:buBlip>
                <a:blip r:embed="rId3"/>
              </a:buBlip>
              <a:defRPr sz="2400">
                <a:solidFill>
                  <a:schemeClr val="tx1"/>
                </a:solidFill>
                <a:latin typeface="Arial" charset="0"/>
                <a:cs typeface="Arial" charset="0"/>
              </a:defRPr>
            </a:lvl4pPr>
            <a:lvl5pPr marL="2057400" indent="-228600" algn="l">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6F2A1945-EBD2-4B0F-A88F-241A427D446F}" type="slidenum">
              <a:rPr kumimoji="0" lang="en-US" altLang="en-US" sz="1400" b="0"/>
              <a:pPr algn="r" eaLnBrk="1" hangingPunct="1">
                <a:spcBef>
                  <a:spcPct val="0"/>
                </a:spcBef>
                <a:buFontTx/>
                <a:buNone/>
              </a:pPr>
              <a:t>140</a:t>
            </a:fld>
            <a:endParaRPr kumimoji="0" lang="en-US" altLang="en-US" sz="1400" b="0"/>
          </a:p>
        </p:txBody>
      </p:sp>
      <p:sp>
        <p:nvSpPr>
          <p:cNvPr id="34819" name="Rectangle 4"/>
          <p:cNvSpPr>
            <a:spLocks noGrp="1" noChangeArrowheads="1"/>
          </p:cNvSpPr>
          <p:nvPr>
            <p:ph type="title" idx="4294967295"/>
          </p:nvPr>
        </p:nvSpPr>
        <p:spPr>
          <a:xfrm>
            <a:off x="0" y="274638"/>
            <a:ext cx="8229600" cy="1143000"/>
          </a:xfrm>
        </p:spPr>
        <p:txBody>
          <a:bodyPr/>
          <a:lstStyle/>
          <a:p>
            <a:pPr eaLnBrk="1" hangingPunct="1"/>
            <a:r>
              <a:rPr lang="fr-CH" altLang="en-US" sz="3200" smtClean="0"/>
              <a:t>WIPO Arbitration and Mediation Center</a:t>
            </a:r>
            <a:endParaRPr lang="en-US" altLang="en-US" sz="3200" smtClean="0"/>
          </a:p>
        </p:txBody>
      </p:sp>
      <p:sp>
        <p:nvSpPr>
          <p:cNvPr id="34820" name="Rectangle 5"/>
          <p:cNvSpPr>
            <a:spLocks noGrp="1" noChangeArrowheads="1"/>
          </p:cNvSpPr>
          <p:nvPr>
            <p:ph type="body" idx="4294967295"/>
          </p:nvPr>
        </p:nvSpPr>
        <p:spPr>
          <a:xfrm>
            <a:off x="0" y="1341438"/>
            <a:ext cx="8229600" cy="4784725"/>
          </a:xfrm>
        </p:spPr>
        <p:txBody>
          <a:bodyPr/>
          <a:lstStyle/>
          <a:p>
            <a:pPr eaLnBrk="1" hangingPunct="1">
              <a:lnSpc>
                <a:spcPct val="80000"/>
              </a:lnSpc>
            </a:pPr>
            <a:r>
              <a:rPr lang="fr-CH" altLang="en-US" smtClean="0"/>
              <a:t>Büros in Genf und Singapur</a:t>
            </a:r>
            <a:endParaRPr lang="en-US" altLang="en-US" smtClean="0"/>
          </a:p>
          <a:p>
            <a:pPr eaLnBrk="1" hangingPunct="1">
              <a:lnSpc>
                <a:spcPct val="80000"/>
              </a:lnSpc>
            </a:pPr>
            <a:endParaRPr lang="en-US" altLang="en-US" smtClean="0"/>
          </a:p>
          <a:p>
            <a:pPr eaLnBrk="1" hangingPunct="1">
              <a:lnSpc>
                <a:spcPct val="80000"/>
              </a:lnSpc>
            </a:pPr>
            <a:r>
              <a:rPr lang="en-US" altLang="en-US" smtClean="0"/>
              <a:t>Förderung der effizienten Streitbeilegung im Bereich des geistigen Eigentums durch “ADR”</a:t>
            </a:r>
          </a:p>
          <a:p>
            <a:pPr eaLnBrk="1" hangingPunct="1">
              <a:lnSpc>
                <a:spcPct val="80000"/>
              </a:lnSpc>
            </a:pPr>
            <a:endParaRPr lang="en-US" altLang="en-US" smtClean="0"/>
          </a:p>
          <a:p>
            <a:pPr lvl="1" eaLnBrk="1" hangingPunct="1">
              <a:lnSpc>
                <a:spcPct val="80000"/>
              </a:lnSpc>
            </a:pPr>
            <a:r>
              <a:rPr lang="en-US" altLang="en-US" smtClean="0"/>
              <a:t>WIPO Mediationen</a:t>
            </a:r>
          </a:p>
          <a:p>
            <a:pPr lvl="1" eaLnBrk="1" hangingPunct="1">
              <a:lnSpc>
                <a:spcPct val="80000"/>
              </a:lnSpc>
            </a:pPr>
            <a:r>
              <a:rPr lang="en-US" altLang="en-US" smtClean="0"/>
              <a:t>WIPO (beschleunigte) </a:t>
            </a:r>
          </a:p>
          <a:p>
            <a:pPr lvl="1" eaLnBrk="1" hangingPunct="1">
              <a:lnSpc>
                <a:spcPct val="80000"/>
              </a:lnSpc>
              <a:buFontTx/>
              <a:buNone/>
            </a:pPr>
            <a:r>
              <a:rPr lang="en-US" altLang="en-US" smtClean="0"/>
              <a:t>Schiedsgerichtsverfahren</a:t>
            </a:r>
          </a:p>
          <a:p>
            <a:pPr lvl="1" eaLnBrk="1" hangingPunct="1">
              <a:lnSpc>
                <a:spcPct val="80000"/>
              </a:lnSpc>
            </a:pPr>
            <a:r>
              <a:rPr lang="en-US" altLang="en-US" smtClean="0"/>
              <a:t>WIPO Sachverständigenverfahren </a:t>
            </a:r>
          </a:p>
          <a:p>
            <a:pPr lvl="2" eaLnBrk="1" hangingPunct="1">
              <a:lnSpc>
                <a:spcPct val="80000"/>
              </a:lnSpc>
            </a:pPr>
            <a:endParaRPr lang="en-US" altLang="en-US" smtClean="0"/>
          </a:p>
          <a:p>
            <a:pPr eaLnBrk="1" hangingPunct="1">
              <a:lnSpc>
                <a:spcPct val="80000"/>
              </a:lnSpc>
            </a:pPr>
            <a:r>
              <a:rPr lang="fr-CH" altLang="en-US" smtClean="0"/>
              <a:t>Fortbildungen zu ADR/IP</a:t>
            </a:r>
          </a:p>
          <a:p>
            <a:pPr eaLnBrk="1" hangingPunct="1">
              <a:lnSpc>
                <a:spcPct val="80000"/>
              </a:lnSpc>
            </a:pPr>
            <a:r>
              <a:rPr lang="fr-CH" altLang="en-US" smtClean="0"/>
              <a:t>Spezielle Verfahrensregeln</a:t>
            </a:r>
          </a:p>
          <a:p>
            <a:pPr eaLnBrk="1" hangingPunct="1">
              <a:lnSpc>
                <a:spcPct val="80000"/>
              </a:lnSpc>
            </a:pPr>
            <a:r>
              <a:rPr lang="fr-CH" altLang="en-US" smtClean="0"/>
              <a:t>Not-for-profit</a:t>
            </a:r>
            <a:endParaRPr lang="en-US" altLang="en-US" smtClean="0"/>
          </a:p>
          <a:p>
            <a:pPr eaLnBrk="1" hangingPunct="1">
              <a:lnSpc>
                <a:spcPct val="80000"/>
              </a:lnSpc>
            </a:pPr>
            <a:endParaRPr lang="en-US" altLang="en-US" smtClean="0"/>
          </a:p>
        </p:txBody>
      </p:sp>
      <p:pic>
        <p:nvPicPr>
          <p:cNvPr id="34821" name="Picture 5" descr="REFLEC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69100" y="2852738"/>
            <a:ext cx="172402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7397532"/>
      </p:ext>
    </p:extLst>
  </p:cSld>
  <p:clrMapOvr>
    <a:masterClrMapping/>
  </p:clrMapOvr>
  <p:transition spd="slow">
    <p:wip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de-DE" altLang="en-US" sz="3200" smtClean="0"/>
              <a:t>WIPO Center - Fallbetreuung</a:t>
            </a:r>
            <a:endParaRPr lang="en-US" altLang="en-US" sz="3200" smtClean="0"/>
          </a:p>
        </p:txBody>
      </p:sp>
      <p:sp>
        <p:nvSpPr>
          <p:cNvPr id="35843" name="Rectangle 3"/>
          <p:cNvSpPr>
            <a:spLocks noGrp="1" noChangeArrowheads="1"/>
          </p:cNvSpPr>
          <p:nvPr>
            <p:ph idx="1"/>
          </p:nvPr>
        </p:nvSpPr>
        <p:spPr>
          <a:xfrm>
            <a:off x="323850" y="1312863"/>
            <a:ext cx="8497888" cy="5545137"/>
          </a:xfrm>
        </p:spPr>
        <p:txBody>
          <a:bodyPr/>
          <a:lstStyle/>
          <a:p>
            <a:pPr lvl="1"/>
            <a:r>
              <a:rPr lang="fr-CH" altLang="en-US" smtClean="0"/>
              <a:t> Prämisse:</a:t>
            </a:r>
          </a:p>
          <a:p>
            <a:pPr lvl="2"/>
            <a:r>
              <a:rPr lang="en-US" altLang="en-US" smtClean="0"/>
              <a:t> Zeit- und kosteneffiziente Verfahren</a:t>
            </a:r>
          </a:p>
          <a:p>
            <a:pPr lvl="2"/>
            <a:r>
              <a:rPr lang="en-US" altLang="en-US" smtClean="0"/>
              <a:t> Durchsetzbares Qualitätsresultat für die Parteien</a:t>
            </a:r>
          </a:p>
          <a:p>
            <a:pPr lvl="1"/>
            <a:endParaRPr lang="fr-CH" altLang="en-US" smtClean="0"/>
          </a:p>
          <a:p>
            <a:pPr lvl="1"/>
            <a:r>
              <a:rPr lang="fr-CH" altLang="en-US" smtClean="0"/>
              <a:t>Unterstützung u.a. bei:</a:t>
            </a:r>
            <a:endParaRPr lang="en-US" altLang="en-US" smtClean="0"/>
          </a:p>
          <a:p>
            <a:pPr lvl="2"/>
            <a:r>
              <a:rPr lang="en-US" altLang="en-US" smtClean="0"/>
              <a:t> Verfahrenseinleitung und Durchführung</a:t>
            </a:r>
          </a:p>
          <a:p>
            <a:pPr lvl="2"/>
            <a:r>
              <a:rPr lang="en-US" altLang="en-US" smtClean="0"/>
              <a:t> Auswahl und Bestellung von Mediator/ Schiedsrichter(n) </a:t>
            </a:r>
          </a:p>
          <a:p>
            <a:pPr lvl="2"/>
            <a:r>
              <a:rPr lang="en-US" altLang="en-US" smtClean="0"/>
              <a:t> Finanzmanagement </a:t>
            </a:r>
          </a:p>
          <a:p>
            <a:pPr lvl="2"/>
            <a:r>
              <a:rPr lang="en-US" altLang="en-US" smtClean="0"/>
              <a:t> Verfahrensfragen Mediator/Schiedsrichter/Parteien</a:t>
            </a:r>
          </a:p>
          <a:p>
            <a:pPr lvl="2"/>
            <a:r>
              <a:rPr lang="fr-CH" altLang="en-US" smtClean="0"/>
              <a:t> Treffen/Anhörungen</a:t>
            </a:r>
          </a:p>
        </p:txBody>
      </p:sp>
    </p:spTree>
    <p:extLst>
      <p:ext uri="{BB962C8B-B14F-4D97-AF65-F5344CB8AC3E}">
        <p14:creationId xmlns:p14="http://schemas.microsoft.com/office/powerpoint/2010/main" val="522352567"/>
      </p:ext>
    </p:extLst>
  </p:cSld>
  <p:clrMapOvr>
    <a:masterClrMapping/>
  </p:clrMapOvr>
  <p:transition spd="slow">
    <p:wip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a:xfrm>
            <a:off x="914400" y="260350"/>
            <a:ext cx="8229600" cy="941388"/>
          </a:xfrm>
        </p:spPr>
        <p:txBody>
          <a:bodyPr/>
          <a:lstStyle/>
          <a:p>
            <a:r>
              <a:rPr lang="en-US" altLang="en-US" sz="3200" smtClean="0"/>
              <a:t>WIPO Schiedsrichter, Mediatoren, Experten</a:t>
            </a:r>
          </a:p>
        </p:txBody>
      </p:sp>
      <p:sp>
        <p:nvSpPr>
          <p:cNvPr id="36867" name="Content Placeholder 2"/>
          <p:cNvSpPr>
            <a:spLocks noGrp="1"/>
          </p:cNvSpPr>
          <p:nvPr>
            <p:ph idx="4294967295"/>
          </p:nvPr>
        </p:nvSpPr>
        <p:spPr>
          <a:xfrm>
            <a:off x="0" y="1557338"/>
            <a:ext cx="3921125" cy="3887787"/>
          </a:xfrm>
        </p:spPr>
        <p:txBody>
          <a:bodyPr/>
          <a:lstStyle/>
          <a:p>
            <a:r>
              <a:rPr lang="en-US" altLang="en-US" smtClean="0"/>
              <a:t>Unterstützung bei Auswahl/Bestellung von Schiedsrichtern, Mediatoren </a:t>
            </a:r>
          </a:p>
          <a:p>
            <a:endParaRPr lang="en-US" altLang="en-US" smtClean="0"/>
          </a:p>
          <a:p>
            <a:r>
              <a:rPr lang="en-US" altLang="en-US" smtClean="0"/>
              <a:t>Datenbank mit 1500 Schiedsrichtern, Mediatoren, Experten aus über 70 Ländern</a:t>
            </a:r>
          </a:p>
          <a:p>
            <a:pPr>
              <a:buFontTx/>
              <a:buNone/>
            </a:pPr>
            <a:endParaRPr lang="en-US" altLang="en-US" smtClean="0"/>
          </a:p>
          <a:p>
            <a:pPr>
              <a:lnSpc>
                <a:spcPct val="50000"/>
              </a:lnSpc>
              <a:buFontTx/>
              <a:buNone/>
            </a:pPr>
            <a:endParaRPr lang="en-US" altLang="en-US" smtClean="0"/>
          </a:p>
        </p:txBody>
      </p:sp>
      <p:pic>
        <p:nvPicPr>
          <p:cNvPr id="3686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40238" y="1412875"/>
            <a:ext cx="4121150" cy="4149725"/>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Rectangle 5"/>
          <p:cNvSpPr>
            <a:spLocks noChangeArrowheads="1"/>
          </p:cNvSpPr>
          <p:nvPr/>
        </p:nvSpPr>
        <p:spPr bwMode="auto">
          <a:xfrm>
            <a:off x="5292725" y="4797425"/>
            <a:ext cx="719138" cy="71438"/>
          </a:xfrm>
          <a:prstGeom prst="rect">
            <a:avLst/>
          </a:prstGeom>
          <a:solidFill>
            <a:schemeClr val="tx1"/>
          </a:solidFill>
          <a:ln w="9525" algn="ctr">
            <a:solidFill>
              <a:schemeClr val="tx1"/>
            </a:solidFill>
            <a:miter lim="800000"/>
            <a:headEnd/>
            <a:tailEnd/>
          </a:ln>
          <a:effectLst>
            <a:outerShdw dist="45791" dir="2021404" algn="ctr" rotWithShape="0">
              <a:srgbClr val="FFFF00"/>
            </a:outerShdw>
          </a:effectLst>
        </p:spPr>
        <p:txBody>
          <a:bodyPr wrap="none" lIns="92463" tIns="46231" rIns="92463" bIns="46231" anchor="ctr"/>
          <a:lstStyle>
            <a:lvl1pPr algn="l">
              <a:spcBef>
                <a:spcPct val="20000"/>
              </a:spcBef>
              <a:buBlip>
                <a:blip r:embed="rId4"/>
              </a:buBlip>
              <a:defRPr sz="2400">
                <a:solidFill>
                  <a:schemeClr val="tx1"/>
                </a:solidFill>
                <a:latin typeface="Arial" charset="0"/>
                <a:cs typeface="Arial" charset="0"/>
              </a:defRPr>
            </a:lvl1pPr>
            <a:lvl2pPr marL="742950" indent="-285750" algn="l">
              <a:spcBef>
                <a:spcPct val="20000"/>
              </a:spcBef>
              <a:buBlip>
                <a:blip r:embed="rId4"/>
              </a:buBlip>
              <a:defRPr sz="2400">
                <a:solidFill>
                  <a:schemeClr val="tx1"/>
                </a:solidFill>
                <a:latin typeface="Arial" charset="0"/>
                <a:cs typeface="Arial" charset="0"/>
              </a:defRPr>
            </a:lvl2pPr>
            <a:lvl3pPr marL="1143000" indent="-228600" algn="l">
              <a:spcBef>
                <a:spcPct val="20000"/>
              </a:spcBef>
              <a:buBlip>
                <a:blip r:embed="rId4"/>
              </a:buBlip>
              <a:defRPr sz="2400">
                <a:solidFill>
                  <a:schemeClr val="tx1"/>
                </a:solidFill>
                <a:latin typeface="Arial" charset="0"/>
                <a:cs typeface="Arial" charset="0"/>
              </a:defRPr>
            </a:lvl3pPr>
            <a:lvl4pPr marL="1600200" indent="-228600" algn="l">
              <a:spcBef>
                <a:spcPct val="20000"/>
              </a:spcBef>
              <a:buBlip>
                <a:blip r:embed="rId4"/>
              </a:buBlip>
              <a:defRPr sz="2400">
                <a:solidFill>
                  <a:schemeClr val="tx1"/>
                </a:solidFill>
                <a:latin typeface="Arial" charset="0"/>
                <a:cs typeface="Arial" charset="0"/>
              </a:defRPr>
            </a:lvl4pPr>
            <a:lvl5pPr marL="2057400" indent="-228600" algn="l">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ctr">
              <a:spcBef>
                <a:spcPct val="0"/>
              </a:spcBef>
              <a:buFontTx/>
              <a:buNone/>
            </a:pPr>
            <a:endParaRPr lang="en-US" altLang="en-US" sz="1300"/>
          </a:p>
        </p:txBody>
      </p:sp>
    </p:spTree>
    <p:extLst>
      <p:ext uri="{BB962C8B-B14F-4D97-AF65-F5344CB8AC3E}">
        <p14:creationId xmlns:p14="http://schemas.microsoft.com/office/powerpoint/2010/main" val="2310448059"/>
      </p:ext>
    </p:extLst>
  </p:cSld>
  <p:clrMapOvr>
    <a:masterClrMapping/>
  </p:clrMapOvr>
  <p:transition spd="slow">
    <p:wip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fr-CH" altLang="en-US" sz="3200" smtClean="0"/>
              <a:t>WIPO ADR Optionen</a:t>
            </a:r>
            <a:endParaRPr lang="en-US" altLang="en-US" sz="3200" smtClean="0"/>
          </a:p>
        </p:txBody>
      </p:sp>
      <p:graphicFrame>
        <p:nvGraphicFramePr>
          <p:cNvPr id="37891" name="Object 3"/>
          <p:cNvGraphicFramePr>
            <a:graphicFrameLocks noGrp="1" noChangeAspect="1"/>
          </p:cNvGraphicFramePr>
          <p:nvPr>
            <p:ph idx="1"/>
          </p:nvPr>
        </p:nvGraphicFramePr>
        <p:xfrm>
          <a:off x="468313" y="1412875"/>
          <a:ext cx="8204200" cy="4352925"/>
        </p:xfrm>
        <a:graphic>
          <a:graphicData uri="http://schemas.openxmlformats.org/presentationml/2006/ole">
            <mc:AlternateContent xmlns:mc="http://schemas.openxmlformats.org/markup-compatibility/2006">
              <mc:Choice xmlns:v="urn:schemas-microsoft-com:vml" Requires="v">
                <p:oleObj spid="_x0000_s6158" name="Visio" r:id="rId3" imgW="8737942" imgH="4636040" progId="Visio.Drawing.11">
                  <p:embed/>
                </p:oleObj>
              </mc:Choice>
              <mc:Fallback>
                <p:oleObj name="Visio" r:id="rId3" imgW="8737942" imgH="463604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412875"/>
                        <a:ext cx="8204200"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52849740"/>
      </p:ext>
    </p:extLst>
  </p:cSld>
  <p:clrMapOvr>
    <a:masterClrMapping/>
  </p:clrMapOvr>
  <p:transition spd="slow">
    <p:wip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nummernplatzhalter 3"/>
          <p:cNvSpPr txBox="1">
            <a:spLocks noGrp="1"/>
          </p:cNvSpPr>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Blip>
                <a:blip r:embed="rId3"/>
              </a:buBlip>
              <a:defRPr sz="2400">
                <a:solidFill>
                  <a:schemeClr val="tx1"/>
                </a:solidFill>
                <a:latin typeface="Arial" charset="0"/>
                <a:cs typeface="Arial" charset="0"/>
              </a:defRPr>
            </a:lvl1pPr>
            <a:lvl2pPr marL="742950" indent="-285750" algn="l">
              <a:spcBef>
                <a:spcPct val="20000"/>
              </a:spcBef>
              <a:buBlip>
                <a:blip r:embed="rId3"/>
              </a:buBlip>
              <a:defRPr sz="2400">
                <a:solidFill>
                  <a:schemeClr val="tx1"/>
                </a:solidFill>
                <a:latin typeface="Arial" charset="0"/>
                <a:cs typeface="Arial" charset="0"/>
              </a:defRPr>
            </a:lvl2pPr>
            <a:lvl3pPr marL="1143000" indent="-228600" algn="l">
              <a:spcBef>
                <a:spcPct val="20000"/>
              </a:spcBef>
              <a:buBlip>
                <a:blip r:embed="rId3"/>
              </a:buBlip>
              <a:defRPr sz="2400">
                <a:solidFill>
                  <a:schemeClr val="tx1"/>
                </a:solidFill>
                <a:latin typeface="Arial" charset="0"/>
                <a:cs typeface="Arial" charset="0"/>
              </a:defRPr>
            </a:lvl3pPr>
            <a:lvl4pPr marL="1600200" indent="-228600" algn="l">
              <a:spcBef>
                <a:spcPct val="20000"/>
              </a:spcBef>
              <a:buBlip>
                <a:blip r:embed="rId3"/>
              </a:buBlip>
              <a:defRPr sz="2400">
                <a:solidFill>
                  <a:schemeClr val="tx1"/>
                </a:solidFill>
                <a:latin typeface="Arial" charset="0"/>
                <a:cs typeface="Arial" charset="0"/>
              </a:defRPr>
            </a:lvl4pPr>
            <a:lvl5pPr marL="2057400" indent="-228600" algn="l">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D8292D3B-F971-45CF-AB3C-4CC21542640D}" type="slidenum">
              <a:rPr kumimoji="0" lang="en-US" altLang="en-US" sz="1400" b="0"/>
              <a:pPr algn="r" eaLnBrk="1" hangingPunct="1">
                <a:spcBef>
                  <a:spcPct val="0"/>
                </a:spcBef>
                <a:buFontTx/>
                <a:buNone/>
              </a:pPr>
              <a:t>144</a:t>
            </a:fld>
            <a:endParaRPr kumimoji="0" lang="en-US" altLang="en-US" sz="1400" b="0"/>
          </a:p>
        </p:txBody>
      </p:sp>
      <p:sp>
        <p:nvSpPr>
          <p:cNvPr id="38915" name="Rectangle 2"/>
          <p:cNvSpPr>
            <a:spLocks noGrp="1" noChangeArrowheads="1"/>
          </p:cNvSpPr>
          <p:nvPr>
            <p:ph type="title" idx="4294967295"/>
          </p:nvPr>
        </p:nvSpPr>
        <p:spPr>
          <a:xfrm>
            <a:off x="0" y="274638"/>
            <a:ext cx="8229600" cy="1143000"/>
          </a:xfrm>
        </p:spPr>
        <p:txBody>
          <a:bodyPr/>
          <a:lstStyle/>
          <a:p>
            <a:pPr eaLnBrk="1" hangingPunct="1"/>
            <a:r>
              <a:rPr lang="fr-CH" altLang="en-US" sz="3200" smtClean="0"/>
              <a:t>Alternative Dispute Resolution (ADR)</a:t>
            </a:r>
            <a:r>
              <a:rPr lang="fr-CH" altLang="en-US" smtClean="0"/>
              <a:t> </a:t>
            </a:r>
            <a:endParaRPr lang="en-US" altLang="en-US" smtClean="0"/>
          </a:p>
        </p:txBody>
      </p:sp>
      <p:sp>
        <p:nvSpPr>
          <p:cNvPr id="38916" name="Rectangle 3"/>
          <p:cNvSpPr>
            <a:spLocks noGrp="1" noChangeArrowheads="1"/>
          </p:cNvSpPr>
          <p:nvPr>
            <p:ph type="body" idx="4294967295"/>
          </p:nvPr>
        </p:nvSpPr>
        <p:spPr>
          <a:xfrm>
            <a:off x="957263" y="1484313"/>
            <a:ext cx="8186737" cy="4968875"/>
          </a:xfrm>
        </p:spPr>
        <p:txBody>
          <a:bodyPr/>
          <a:lstStyle/>
          <a:p>
            <a:pPr eaLnBrk="1" hangingPunct="1">
              <a:lnSpc>
                <a:spcPct val="80000"/>
              </a:lnSpc>
            </a:pPr>
            <a:r>
              <a:rPr lang="de-DE" altLang="en-US" smtClean="0"/>
              <a:t>Mediation:  Nicht bindendes neutrales Verfahren, in dem ein unabhängiger Dritter (Mediator) den Parteien hilft, ihre Streitigkeit </a:t>
            </a:r>
            <a:r>
              <a:rPr lang="de-DE" altLang="en-US" u="sng" smtClean="0"/>
              <a:t>einvernehmlich</a:t>
            </a:r>
            <a:r>
              <a:rPr lang="de-DE" altLang="en-US" smtClean="0"/>
              <a:t> zu lösen.  Keine Entscheidungsbefugnis.</a:t>
            </a:r>
          </a:p>
          <a:p>
            <a:pPr eaLnBrk="1" hangingPunct="1">
              <a:lnSpc>
                <a:spcPct val="80000"/>
              </a:lnSpc>
            </a:pPr>
            <a:endParaRPr lang="de-DE" altLang="en-US" smtClean="0"/>
          </a:p>
          <a:p>
            <a:pPr eaLnBrk="1" hangingPunct="1">
              <a:lnSpc>
                <a:spcPct val="80000"/>
              </a:lnSpc>
            </a:pPr>
            <a:r>
              <a:rPr lang="de-DE" altLang="en-US" smtClean="0"/>
              <a:t>Schiedsgerichtsverfahren:  Neutrales Verfahren, in dem ein unabhängiger Dritter (Schiedsrichter) einen für die Parteien </a:t>
            </a:r>
            <a:r>
              <a:rPr lang="de-DE" altLang="en-US" u="sng" smtClean="0"/>
              <a:t>bindenden</a:t>
            </a:r>
            <a:r>
              <a:rPr lang="de-DE" altLang="en-US" smtClean="0"/>
              <a:t> und </a:t>
            </a:r>
            <a:r>
              <a:rPr lang="de-DE" altLang="en-US" u="sng" smtClean="0"/>
              <a:t>rechtskräftigen</a:t>
            </a:r>
            <a:r>
              <a:rPr lang="de-DE" altLang="en-US" smtClean="0"/>
              <a:t> Schiedsspruch erlässt.</a:t>
            </a:r>
          </a:p>
          <a:p>
            <a:pPr eaLnBrk="1" hangingPunct="1">
              <a:lnSpc>
                <a:spcPct val="80000"/>
              </a:lnSpc>
            </a:pPr>
            <a:endParaRPr lang="de-DE" altLang="en-US" smtClean="0"/>
          </a:p>
          <a:p>
            <a:pPr eaLnBrk="1" hangingPunct="1">
              <a:lnSpc>
                <a:spcPct val="80000"/>
              </a:lnSpc>
            </a:pPr>
            <a:r>
              <a:rPr lang="de-DE" altLang="en-US" smtClean="0"/>
              <a:t>Sachverständigengutachten:  Neutrales Verfahren, in dem eine spezifische Frage (oft technischer Natur) einem unabhängigen Sachverständigen unterbreitet wird, der ein für die Parteien bindendes/nicht bindendes Gutachten erlässt. </a:t>
            </a:r>
          </a:p>
          <a:p>
            <a:pPr eaLnBrk="1" hangingPunct="1">
              <a:lnSpc>
                <a:spcPct val="80000"/>
              </a:lnSpc>
              <a:buFontTx/>
              <a:buNone/>
            </a:pPr>
            <a:r>
              <a:rPr lang="de-DE" altLang="en-US" smtClean="0"/>
              <a:t>	</a:t>
            </a:r>
            <a:endParaRPr lang="en-US" altLang="en-US" smtClean="0"/>
          </a:p>
        </p:txBody>
      </p:sp>
    </p:spTree>
    <p:extLst>
      <p:ext uri="{BB962C8B-B14F-4D97-AF65-F5344CB8AC3E}">
        <p14:creationId xmlns:p14="http://schemas.microsoft.com/office/powerpoint/2010/main" val="1803555383"/>
      </p:ext>
    </p:extLst>
  </p:cSld>
  <p:clrMapOvr>
    <a:masterClrMapping/>
  </p:clrMapOvr>
  <p:transition spd="slow">
    <p:wip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457200" y="188913"/>
            <a:ext cx="8229600" cy="1143000"/>
          </a:xfrm>
        </p:spPr>
        <p:txBody>
          <a:bodyPr/>
          <a:lstStyle/>
          <a:p>
            <a:pPr eaLnBrk="1" hangingPunct="1"/>
            <a:r>
              <a:rPr lang="fr-CH" altLang="en-US" sz="3200" b="1" smtClean="0"/>
              <a:t>WIPO Verfahrensarten</a:t>
            </a:r>
            <a:endParaRPr lang="en-US" altLang="en-US" sz="3200" b="1" smtClean="0"/>
          </a:p>
        </p:txBody>
      </p:sp>
      <p:sp>
        <p:nvSpPr>
          <p:cNvPr id="47106" name="Slide Number Placeholder 3"/>
          <p:cNvSpPr>
            <a:spLocks noGrp="1"/>
          </p:cNvSpPr>
          <p:nvPr>
            <p:ph type="sldNum" sz="quarter" idx="10"/>
          </p:nvPr>
        </p:nvSpPr>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defRPr/>
            </a:pPr>
            <a:fld id="{044EB88B-ACB9-4B33-9067-FF6BC33E15F2}" type="slidenum">
              <a:rPr lang="en-US" altLang="en-US" sz="1400" smtClean="0">
                <a:solidFill>
                  <a:srgbClr val="000000"/>
                </a:solidFill>
              </a:rPr>
              <a:pPr algn="r" eaLnBrk="1" hangingPunct="1">
                <a:spcBef>
                  <a:spcPct val="0"/>
                </a:spcBef>
                <a:buFontTx/>
                <a:buNone/>
                <a:defRPr/>
              </a:pPr>
              <a:t>145</a:t>
            </a:fld>
            <a:endParaRPr lang="en-US" altLang="en-US" sz="1400" smtClean="0">
              <a:solidFill>
                <a:srgbClr val="000000"/>
              </a:solidFill>
            </a:endParaRPr>
          </a:p>
        </p:txBody>
      </p:sp>
      <p:graphicFrame>
        <p:nvGraphicFramePr>
          <p:cNvPr id="39940" name="Chart 5"/>
          <p:cNvGraphicFramePr>
            <a:graphicFrameLocks/>
          </p:cNvGraphicFramePr>
          <p:nvPr/>
        </p:nvGraphicFramePr>
        <p:xfrm>
          <a:off x="1600200" y="1722438"/>
          <a:ext cx="4987925" cy="3629025"/>
        </p:xfrm>
        <a:graphic>
          <a:graphicData uri="http://schemas.openxmlformats.org/presentationml/2006/ole">
            <mc:AlternateContent xmlns:mc="http://schemas.openxmlformats.org/markup-compatibility/2006">
              <mc:Choice xmlns:v="urn:schemas-microsoft-com:vml" Requires="v">
                <p:oleObj spid="_x0000_s7182" r:id="rId5" imgW="5145470" imgH="3633531" progId="Excel.Chart.8">
                  <p:embed/>
                </p:oleObj>
              </mc:Choice>
              <mc:Fallback>
                <p:oleObj r:id="rId5" imgW="5145470" imgH="3633531"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1722438"/>
                        <a:ext cx="498792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02908252"/>
      </p:ext>
    </p:extLst>
  </p:cSld>
  <p:clrMapOvr>
    <a:masterClrMapping/>
  </p:clrMapOvr>
  <p:transition spd="slow">
    <p:wip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457200" y="188913"/>
            <a:ext cx="8229600" cy="1143000"/>
          </a:xfrm>
        </p:spPr>
        <p:txBody>
          <a:bodyPr/>
          <a:lstStyle/>
          <a:p>
            <a:pPr eaLnBrk="1" hangingPunct="1"/>
            <a:r>
              <a:rPr lang="fr-CH" altLang="en-US" sz="3200" b="1" smtClean="0"/>
              <a:t>WIPO Verfahren: Rechtsgebiete</a:t>
            </a:r>
            <a:endParaRPr lang="en-US" altLang="en-US" sz="3200" b="1" smtClean="0"/>
          </a:p>
        </p:txBody>
      </p:sp>
      <p:sp>
        <p:nvSpPr>
          <p:cNvPr id="48130" name="Slide Number Placeholder 3"/>
          <p:cNvSpPr>
            <a:spLocks noGrp="1"/>
          </p:cNvSpPr>
          <p:nvPr>
            <p:ph type="sldNum" sz="quarter" idx="10"/>
          </p:nvPr>
        </p:nvSpPr>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defRPr/>
            </a:pPr>
            <a:fld id="{881086A9-9208-4A96-8AEA-F0AC22DA8A11}" type="slidenum">
              <a:rPr lang="en-US" altLang="en-US" sz="1400" smtClean="0">
                <a:solidFill>
                  <a:srgbClr val="000000"/>
                </a:solidFill>
              </a:rPr>
              <a:pPr algn="r" eaLnBrk="1" hangingPunct="1">
                <a:spcBef>
                  <a:spcPct val="0"/>
                </a:spcBef>
                <a:buFontTx/>
                <a:buNone/>
                <a:defRPr/>
              </a:pPr>
              <a:t>146</a:t>
            </a:fld>
            <a:endParaRPr lang="en-US" altLang="en-US" sz="1400" smtClean="0">
              <a:solidFill>
                <a:srgbClr val="000000"/>
              </a:solidFill>
            </a:endParaRPr>
          </a:p>
        </p:txBody>
      </p:sp>
      <p:pic>
        <p:nvPicPr>
          <p:cNvPr id="4096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44725" y="2070100"/>
            <a:ext cx="4143375"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0676020"/>
      </p:ext>
    </p:extLst>
  </p:cSld>
  <p:clrMapOvr>
    <a:masterClrMapping/>
  </p:clrMapOvr>
  <p:transition spd="slow">
    <p:wip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1"/>
          <p:cNvSpPr>
            <a:spLocks noGrp="1"/>
          </p:cNvSpPr>
          <p:nvPr>
            <p:ph type="sldNum" sz="quarter" idx="10"/>
          </p:nvPr>
        </p:nvSpPr>
        <p:spPr/>
        <p:txBody>
          <a:bodyPr/>
          <a:lstStyle>
            <a:lvl1pPr eaLnBrk="0" hangingPunct="0">
              <a:defRPr sz="1600">
                <a:solidFill>
                  <a:srgbClr val="D4DBE3"/>
                </a:solidFill>
                <a:latin typeface="Arial" charset="0"/>
                <a:cs typeface="Arial" charset="0"/>
              </a:defRPr>
            </a:lvl1pPr>
            <a:lvl2pPr marL="742950" indent="-285750" eaLnBrk="0" hangingPunct="0">
              <a:defRPr sz="1600">
                <a:solidFill>
                  <a:srgbClr val="D4DBE3"/>
                </a:solidFill>
                <a:latin typeface="Arial" charset="0"/>
                <a:cs typeface="Arial" charset="0"/>
              </a:defRPr>
            </a:lvl2pPr>
            <a:lvl3pPr marL="1143000" indent="-228600" eaLnBrk="0" hangingPunct="0">
              <a:defRPr sz="1600">
                <a:solidFill>
                  <a:srgbClr val="D4DBE3"/>
                </a:solidFill>
                <a:latin typeface="Arial" charset="0"/>
                <a:cs typeface="Arial" charset="0"/>
              </a:defRPr>
            </a:lvl3pPr>
            <a:lvl4pPr marL="1600200" indent="-228600" eaLnBrk="0" hangingPunct="0">
              <a:defRPr sz="1600">
                <a:solidFill>
                  <a:srgbClr val="D4DBE3"/>
                </a:solidFill>
                <a:latin typeface="Arial" charset="0"/>
                <a:cs typeface="Arial" charset="0"/>
              </a:defRPr>
            </a:lvl4pPr>
            <a:lvl5pPr marL="2057400" indent="-228600" eaLnBrk="0" hangingPunct="0">
              <a:defRPr sz="1600">
                <a:solidFill>
                  <a:srgbClr val="D4DBE3"/>
                </a:solidFill>
                <a:latin typeface="Arial" charset="0"/>
                <a:cs typeface="Arial" charset="0"/>
              </a:defRPr>
            </a:lvl5pPr>
            <a:lvl6pPr marL="2514600" indent="-228600" algn="ctr" eaLnBrk="0" fontAlgn="base" hangingPunct="0">
              <a:spcBef>
                <a:spcPct val="50000"/>
              </a:spcBef>
              <a:spcAft>
                <a:spcPct val="0"/>
              </a:spcAft>
              <a:defRPr sz="1600">
                <a:solidFill>
                  <a:srgbClr val="D4DBE3"/>
                </a:solidFill>
                <a:latin typeface="Arial" charset="0"/>
                <a:cs typeface="Arial" charset="0"/>
              </a:defRPr>
            </a:lvl6pPr>
            <a:lvl7pPr marL="2971800" indent="-228600" algn="ctr" eaLnBrk="0" fontAlgn="base" hangingPunct="0">
              <a:spcBef>
                <a:spcPct val="50000"/>
              </a:spcBef>
              <a:spcAft>
                <a:spcPct val="0"/>
              </a:spcAft>
              <a:defRPr sz="1600">
                <a:solidFill>
                  <a:srgbClr val="D4DBE3"/>
                </a:solidFill>
                <a:latin typeface="Arial" charset="0"/>
                <a:cs typeface="Arial" charset="0"/>
              </a:defRPr>
            </a:lvl7pPr>
            <a:lvl8pPr marL="3429000" indent="-228600" algn="ctr" eaLnBrk="0" fontAlgn="base" hangingPunct="0">
              <a:spcBef>
                <a:spcPct val="50000"/>
              </a:spcBef>
              <a:spcAft>
                <a:spcPct val="0"/>
              </a:spcAft>
              <a:defRPr sz="1600">
                <a:solidFill>
                  <a:srgbClr val="D4DBE3"/>
                </a:solidFill>
                <a:latin typeface="Arial" charset="0"/>
                <a:cs typeface="Arial" charset="0"/>
              </a:defRPr>
            </a:lvl8pPr>
            <a:lvl9pPr marL="3886200" indent="-228600" algn="ctr" eaLnBrk="0" fontAlgn="base" hangingPunct="0">
              <a:spcBef>
                <a:spcPct val="50000"/>
              </a:spcBef>
              <a:spcAft>
                <a:spcPct val="0"/>
              </a:spcAft>
              <a:defRPr sz="1600">
                <a:solidFill>
                  <a:srgbClr val="D4DBE3"/>
                </a:solidFill>
                <a:latin typeface="Arial" charset="0"/>
                <a:cs typeface="Arial" charset="0"/>
              </a:defRPr>
            </a:lvl9pPr>
          </a:lstStyle>
          <a:p>
            <a:pPr eaLnBrk="1" hangingPunct="1">
              <a:defRPr/>
            </a:pPr>
            <a:fld id="{94AEECB0-00AA-48C3-8726-2B90D9A62D23}" type="slidenum">
              <a:rPr lang="en-US" altLang="en-US" sz="1400" smtClean="0">
                <a:solidFill>
                  <a:srgbClr val="000000"/>
                </a:solidFill>
              </a:rPr>
              <a:pPr eaLnBrk="1" hangingPunct="1">
                <a:defRPr/>
              </a:pPr>
              <a:t>147</a:t>
            </a:fld>
            <a:endParaRPr lang="en-US" altLang="en-US" sz="1400" smtClean="0">
              <a:solidFill>
                <a:srgbClr val="000000"/>
              </a:solidFill>
            </a:endParaRPr>
          </a:p>
        </p:txBody>
      </p:sp>
      <p:sp>
        <p:nvSpPr>
          <p:cNvPr id="41988" name="Title 3"/>
          <p:cNvSpPr>
            <a:spLocks noGrp="1"/>
          </p:cNvSpPr>
          <p:nvPr>
            <p:ph type="title" idx="4294967295"/>
          </p:nvPr>
        </p:nvSpPr>
        <p:spPr>
          <a:xfrm>
            <a:off x="0" y="309563"/>
            <a:ext cx="8229600" cy="1143000"/>
          </a:xfrm>
        </p:spPr>
        <p:txBody>
          <a:bodyPr/>
          <a:lstStyle/>
          <a:p>
            <a:r>
              <a:rPr lang="fr-CH" altLang="en-US" smtClean="0"/>
              <a:t>WIPO Verfahren - Wirtschaftszweige</a:t>
            </a:r>
            <a:endParaRPr lang="en-US" altLang="en-US" smtClean="0"/>
          </a:p>
        </p:txBody>
      </p:sp>
      <p:sp>
        <p:nvSpPr>
          <p:cNvPr id="41987" name="Slide Number Placeholder 3"/>
          <p:cNvSpPr txBox="1">
            <a:spLocks noGrp="1"/>
          </p:cNvSpPr>
          <p:nvPr/>
        </p:nvSpPr>
        <p:spPr bwMode="auto">
          <a:xfrm>
            <a:off x="7010400" y="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300CE8C6-F624-4A7A-B3D8-F41BC495A2D7}" type="slidenum">
              <a:rPr lang="en-US" altLang="en-US" sz="1400"/>
              <a:pPr algn="r" eaLnBrk="1" hangingPunct="1">
                <a:spcBef>
                  <a:spcPct val="0"/>
                </a:spcBef>
                <a:buFontTx/>
                <a:buNone/>
              </a:pPr>
              <a:t>147</a:t>
            </a:fld>
            <a:endParaRPr lang="en-US" altLang="en-US" sz="1400"/>
          </a:p>
        </p:txBody>
      </p:sp>
      <p:pic>
        <p:nvPicPr>
          <p:cNvPr id="4198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46263" y="1989138"/>
            <a:ext cx="5311775"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2732053"/>
      </p:ext>
    </p:extLst>
  </p:cSld>
  <p:clrMapOvr>
    <a:masterClrMapping/>
  </p:clrMapOvr>
  <p:transition spd="slow">
    <p:wip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0850" y="333375"/>
            <a:ext cx="8229600" cy="1143000"/>
          </a:xfrm>
        </p:spPr>
        <p:txBody>
          <a:bodyPr/>
          <a:lstStyle/>
          <a:p>
            <a:r>
              <a:rPr lang="fr-CH" altLang="en-US" sz="3200" b="1" smtClean="0"/>
              <a:t>Neue WIPO Mediation und (beschleunigte) Schiedsverfahrensregeln</a:t>
            </a:r>
            <a:endParaRPr lang="en-US" altLang="en-US" sz="3200" b="1" smtClean="0"/>
          </a:p>
        </p:txBody>
      </p:sp>
      <p:sp>
        <p:nvSpPr>
          <p:cNvPr id="43011" name="Rectangle 3"/>
          <p:cNvSpPr>
            <a:spLocks noGrp="1" noChangeArrowheads="1"/>
          </p:cNvSpPr>
          <p:nvPr>
            <p:ph idx="1"/>
          </p:nvPr>
        </p:nvSpPr>
        <p:spPr>
          <a:xfrm>
            <a:off x="517525" y="1773238"/>
            <a:ext cx="8026400" cy="3994150"/>
          </a:xfrm>
        </p:spPr>
        <p:txBody>
          <a:bodyPr/>
          <a:lstStyle/>
          <a:p>
            <a:pPr marL="715963" indent="-715963">
              <a:lnSpc>
                <a:spcPct val="90000"/>
              </a:lnSpc>
            </a:pPr>
            <a:r>
              <a:rPr lang="fr-CH" altLang="en-US" sz="2000" smtClean="0"/>
              <a:t>In Kraft seit 1. Juni 2014</a:t>
            </a:r>
          </a:p>
          <a:p>
            <a:pPr marL="715963" indent="-715963">
              <a:lnSpc>
                <a:spcPct val="90000"/>
              </a:lnSpc>
            </a:pPr>
            <a:r>
              <a:rPr lang="en-US" altLang="en-US" sz="2000" smtClean="0"/>
              <a:t>Berücksichtigung einzelner jüngerer Entwicklungen im internationalen Scheidsverfahrensrecht, einschliesslich der 2010 Revision der UNICITRAL Schiedsregeln </a:t>
            </a:r>
          </a:p>
          <a:p>
            <a:pPr marL="715963" indent="-715963">
              <a:lnSpc>
                <a:spcPct val="90000"/>
              </a:lnSpc>
            </a:pPr>
            <a:r>
              <a:rPr lang="en-US" altLang="en-US" sz="2000" smtClean="0"/>
              <a:t>Berücksichtigung von Fallpraxis des WIPO Zentrums</a:t>
            </a:r>
          </a:p>
          <a:p>
            <a:pPr marL="715963" indent="-715963">
              <a:lnSpc>
                <a:spcPct val="90000"/>
              </a:lnSpc>
            </a:pPr>
            <a:r>
              <a:rPr lang="en-US" altLang="en-US" sz="2000" smtClean="0"/>
              <a:t>Unterstreichen der Bedeutsamkeit von Zeit- und Kosteneffizienz von WIPO ADR Verfahren</a:t>
            </a:r>
          </a:p>
          <a:p>
            <a:pPr marL="715963" indent="-715963">
              <a:lnSpc>
                <a:spcPct val="90000"/>
              </a:lnSpc>
            </a:pPr>
            <a:r>
              <a:rPr lang="fr-CH" altLang="en-US" sz="2000" smtClean="0"/>
              <a:t>Wesentliche Neuerungen:  </a:t>
            </a:r>
          </a:p>
          <a:p>
            <a:pPr marL="1116013" lvl="1" indent="-715963">
              <a:lnSpc>
                <a:spcPct val="90000"/>
              </a:lnSpc>
            </a:pPr>
            <a:r>
              <a:rPr lang="fr-CH" altLang="en-US" sz="2000" smtClean="0"/>
              <a:t>«</a:t>
            </a:r>
            <a:r>
              <a:rPr lang="fr-CH" altLang="en-US" sz="2000" i="1" smtClean="0"/>
              <a:t>List procedure</a:t>
            </a:r>
            <a:r>
              <a:rPr lang="fr-CH" altLang="en-US" sz="2000" smtClean="0"/>
              <a:t>» in allen WIPO ADR Verfahren verfügbar</a:t>
            </a:r>
          </a:p>
          <a:p>
            <a:pPr marL="1116013" lvl="1" indent="-715963">
              <a:lnSpc>
                <a:spcPct val="90000"/>
              </a:lnSpc>
            </a:pPr>
            <a:r>
              <a:rPr lang="fr-CH" altLang="en-US" sz="2000" smtClean="0"/>
              <a:t>Schiedsverfahren mit mehr als zwei Parteien:  Einbeziehung Dritter ins Verfahren («</a:t>
            </a:r>
            <a:r>
              <a:rPr lang="fr-CH" altLang="en-US" sz="2000" i="1" smtClean="0"/>
              <a:t>Joinder</a:t>
            </a:r>
            <a:r>
              <a:rPr lang="fr-CH" altLang="en-US" sz="2000" smtClean="0"/>
              <a:t>») und Verbindung von Verfahren («</a:t>
            </a:r>
            <a:r>
              <a:rPr lang="fr-CH" altLang="en-US" sz="2000" i="1" smtClean="0"/>
              <a:t>Consolidation</a:t>
            </a:r>
            <a:r>
              <a:rPr lang="fr-CH" altLang="en-US" sz="2000" smtClean="0"/>
              <a:t>») </a:t>
            </a:r>
          </a:p>
          <a:p>
            <a:pPr marL="1116013" lvl="1" indent="-715963">
              <a:lnSpc>
                <a:spcPct val="90000"/>
              </a:lnSpc>
            </a:pPr>
            <a:r>
              <a:rPr lang="fr-CH" altLang="en-US" sz="2000" smtClean="0"/>
              <a:t>Dringlicher Rechtsschutz («</a:t>
            </a:r>
            <a:r>
              <a:rPr lang="fr-CH" altLang="en-US" sz="2000" i="1" smtClean="0"/>
              <a:t>Emergency Arbitrator</a:t>
            </a:r>
            <a:r>
              <a:rPr lang="fr-CH" altLang="en-US" sz="2000" smtClean="0"/>
              <a:t>»)</a:t>
            </a:r>
            <a:endParaRPr lang="en-US" altLang="en-US" sz="2000" smtClean="0"/>
          </a:p>
        </p:txBody>
      </p:sp>
    </p:spTree>
    <p:extLst>
      <p:ext uri="{BB962C8B-B14F-4D97-AF65-F5344CB8AC3E}">
        <p14:creationId xmlns:p14="http://schemas.microsoft.com/office/powerpoint/2010/main" val="3607055935"/>
      </p:ext>
    </p:extLst>
  </p:cSld>
  <p:clrMapOvr>
    <a:masterClrMapping/>
  </p:clrMapOvr>
  <p:transition spd="slow">
    <p:wip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fr-CH" altLang="en-US" sz="3200" smtClean="0"/>
              <a:t>Rechtsgrundlage ADR</a:t>
            </a:r>
            <a:r>
              <a:rPr lang="fr-CH" altLang="en-US" smtClean="0"/>
              <a:t> </a:t>
            </a:r>
            <a:endParaRPr lang="en-US" altLang="en-US" smtClean="0"/>
          </a:p>
        </p:txBody>
      </p:sp>
      <p:sp>
        <p:nvSpPr>
          <p:cNvPr id="44035" name="Rectangle 3"/>
          <p:cNvSpPr>
            <a:spLocks noGrp="1" noChangeArrowheads="1"/>
          </p:cNvSpPr>
          <p:nvPr>
            <p:ph idx="1"/>
          </p:nvPr>
        </p:nvSpPr>
        <p:spPr>
          <a:xfrm>
            <a:off x="395288" y="1412875"/>
            <a:ext cx="8424862" cy="5732463"/>
          </a:xfrm>
        </p:spPr>
        <p:txBody>
          <a:bodyPr/>
          <a:lstStyle/>
          <a:p>
            <a:r>
              <a:rPr lang="fr-CH" altLang="en-US" smtClean="0"/>
              <a:t>Parteivereinbarung</a:t>
            </a:r>
          </a:p>
          <a:p>
            <a:endParaRPr lang="en-US" altLang="en-US" smtClean="0"/>
          </a:p>
          <a:p>
            <a:r>
              <a:rPr lang="en-US" altLang="en-US" smtClean="0"/>
              <a:t>Streitbeilegungsklauseln </a:t>
            </a:r>
          </a:p>
          <a:p>
            <a:r>
              <a:rPr lang="de-DE" altLang="en-US" smtClean="0"/>
              <a:t>Unterwerfungsvereinbarungen</a:t>
            </a:r>
          </a:p>
          <a:p>
            <a:endParaRPr lang="de-DE" altLang="en-US" smtClean="0"/>
          </a:p>
          <a:p>
            <a:r>
              <a:rPr lang="de-DE" altLang="en-US" smtClean="0"/>
              <a:t>Verweisungen durch Gerichte</a:t>
            </a:r>
          </a:p>
          <a:p>
            <a:pPr lvl="1"/>
            <a:r>
              <a:rPr lang="de-DE" altLang="en-US" smtClean="0"/>
              <a:t>z.B. Deutschland :  </a:t>
            </a:r>
            <a:r>
              <a:rPr lang="en-US" altLang="en-US" smtClean="0"/>
              <a:t>§ 278a Z</a:t>
            </a:r>
            <a:r>
              <a:rPr lang="de-DE" altLang="en-US" smtClean="0"/>
              <a:t>PO - </a:t>
            </a:r>
            <a:r>
              <a:rPr lang="en-US" altLang="en-US" smtClean="0"/>
              <a:t>Mediation, aussergerichtliche Konfliktbeilegung: </a:t>
            </a:r>
          </a:p>
          <a:p>
            <a:pPr lvl="1"/>
            <a:r>
              <a:rPr lang="de-DE" altLang="en-US" sz="1600" smtClean="0"/>
              <a:t>Gericht kann den Parteien eine Mediation oder ein anderes Verfahren der aussergerichtlichen Konfliktbeilegung vorschlagen</a:t>
            </a:r>
          </a:p>
          <a:p>
            <a:pPr lvl="1"/>
            <a:r>
              <a:rPr lang="de-DE" altLang="en-US" sz="1600" smtClean="0"/>
              <a:t>Entscheiden sich die Parteien zur Durchführung einer Mediation oder eines anderen Verfahrens der außergerichtlichen Konfliktbeilegung, ordnet das Gericht das Ruhen des Verfahrens an</a:t>
            </a:r>
          </a:p>
        </p:txBody>
      </p:sp>
    </p:spTree>
    <p:extLst>
      <p:ext uri="{BB962C8B-B14F-4D97-AF65-F5344CB8AC3E}">
        <p14:creationId xmlns:p14="http://schemas.microsoft.com/office/powerpoint/2010/main" val="330100840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008112"/>
          </a:xfrm>
        </p:spPr>
        <p:txBody>
          <a:bodyPr/>
          <a:lstStyle/>
          <a:p>
            <a:pPr algn="ctr"/>
            <a:r>
              <a:rPr lang="en-US" dirty="0" smtClean="0">
                <a:ea typeface="ＭＳ Ｐゴシック" pitchFamily="34" charset="-128"/>
              </a:rPr>
              <a:t>WORK OF THE SCT</a:t>
            </a:r>
            <a:endParaRPr lang="en-US" dirty="0"/>
          </a:p>
        </p:txBody>
      </p:sp>
      <p:sp>
        <p:nvSpPr>
          <p:cNvPr id="3" name="Content Placeholder 2"/>
          <p:cNvSpPr>
            <a:spLocks noGrp="1"/>
          </p:cNvSpPr>
          <p:nvPr>
            <p:ph idx="1"/>
          </p:nvPr>
        </p:nvSpPr>
        <p:spPr>
          <a:xfrm>
            <a:off x="179512" y="1916832"/>
            <a:ext cx="8784976" cy="4641379"/>
          </a:xfrm>
        </p:spPr>
        <p:txBody>
          <a:bodyPr>
            <a:normAutofit/>
          </a:bodyPr>
          <a:lstStyle/>
          <a:p>
            <a:pPr algn="just">
              <a:lnSpc>
                <a:spcPct val="150000"/>
              </a:lnSpc>
            </a:pPr>
            <a:r>
              <a:rPr lang="en-US" dirty="0" smtClean="0"/>
              <a:t>Member States are working to protect country names against registration or use of trademarks</a:t>
            </a:r>
          </a:p>
          <a:p>
            <a:pPr algn="just">
              <a:lnSpc>
                <a:spcPct val="150000"/>
              </a:lnSpc>
            </a:pPr>
            <a:endParaRPr lang="en-US" dirty="0" smtClean="0"/>
          </a:p>
          <a:p>
            <a:pPr algn="just">
              <a:lnSpc>
                <a:spcPct val="150000"/>
              </a:lnSpc>
            </a:pPr>
            <a:r>
              <a:rPr lang="en-US" dirty="0" smtClean="0"/>
              <a:t>This work relates to the overlap between private trademark rights and the interests of States to control the use and appropriation of their names</a:t>
            </a:r>
          </a:p>
        </p:txBody>
      </p:sp>
    </p:spTree>
    <p:extLst>
      <p:ext uri="{BB962C8B-B14F-4D97-AF65-F5344CB8AC3E}">
        <p14:creationId xmlns:p14="http://schemas.microsoft.com/office/powerpoint/2010/main" val="440293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nummernplatzhalter 3"/>
          <p:cNvSpPr txBox="1">
            <a:spLocks noGrp="1"/>
          </p:cNvSpPr>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Blip>
                <a:blip r:embed="rId3"/>
              </a:buBlip>
              <a:defRPr sz="2400">
                <a:solidFill>
                  <a:schemeClr val="tx1"/>
                </a:solidFill>
                <a:latin typeface="Arial" charset="0"/>
                <a:cs typeface="Arial" charset="0"/>
              </a:defRPr>
            </a:lvl1pPr>
            <a:lvl2pPr marL="742950" indent="-285750" algn="l">
              <a:spcBef>
                <a:spcPct val="20000"/>
              </a:spcBef>
              <a:buBlip>
                <a:blip r:embed="rId3"/>
              </a:buBlip>
              <a:defRPr sz="2400">
                <a:solidFill>
                  <a:schemeClr val="tx1"/>
                </a:solidFill>
                <a:latin typeface="Arial" charset="0"/>
                <a:cs typeface="Arial" charset="0"/>
              </a:defRPr>
            </a:lvl2pPr>
            <a:lvl3pPr marL="1143000" indent="-228600" algn="l">
              <a:spcBef>
                <a:spcPct val="20000"/>
              </a:spcBef>
              <a:buBlip>
                <a:blip r:embed="rId3"/>
              </a:buBlip>
              <a:defRPr sz="2400">
                <a:solidFill>
                  <a:schemeClr val="tx1"/>
                </a:solidFill>
                <a:latin typeface="Arial" charset="0"/>
                <a:cs typeface="Arial" charset="0"/>
              </a:defRPr>
            </a:lvl3pPr>
            <a:lvl4pPr marL="1600200" indent="-228600" algn="l">
              <a:spcBef>
                <a:spcPct val="20000"/>
              </a:spcBef>
              <a:buBlip>
                <a:blip r:embed="rId3"/>
              </a:buBlip>
              <a:defRPr sz="2400">
                <a:solidFill>
                  <a:schemeClr val="tx1"/>
                </a:solidFill>
                <a:latin typeface="Arial" charset="0"/>
                <a:cs typeface="Arial" charset="0"/>
              </a:defRPr>
            </a:lvl4pPr>
            <a:lvl5pPr marL="2057400" indent="-228600" algn="l">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9ADD725B-2565-467A-B7A5-6415CCDF33FD}" type="slidenum">
              <a:rPr kumimoji="0" lang="en-US" altLang="en-US" sz="1400" b="0"/>
              <a:pPr algn="r" eaLnBrk="1" hangingPunct="1">
                <a:spcBef>
                  <a:spcPct val="0"/>
                </a:spcBef>
                <a:buFontTx/>
                <a:buNone/>
              </a:pPr>
              <a:t>150</a:t>
            </a:fld>
            <a:endParaRPr kumimoji="0" lang="en-US" altLang="en-US" sz="1400" b="0"/>
          </a:p>
        </p:txBody>
      </p:sp>
      <p:sp>
        <p:nvSpPr>
          <p:cNvPr id="45059" name="Rectangle 14"/>
          <p:cNvSpPr>
            <a:spLocks noGrp="1" noChangeArrowheads="1"/>
          </p:cNvSpPr>
          <p:nvPr>
            <p:ph type="title" idx="4294967295"/>
          </p:nvPr>
        </p:nvSpPr>
        <p:spPr>
          <a:xfrm>
            <a:off x="0" y="274638"/>
            <a:ext cx="8229600" cy="1143000"/>
          </a:xfrm>
        </p:spPr>
        <p:txBody>
          <a:bodyPr/>
          <a:lstStyle/>
          <a:p>
            <a:pPr eaLnBrk="1" hangingPunct="1"/>
            <a:r>
              <a:rPr lang="fr-CH" altLang="en-US" sz="3200" smtClean="0"/>
              <a:t>Vertragliche Rechtsgrundlage - Empfohlene WIPO Mediations- und Schiedsklauseln</a:t>
            </a:r>
            <a:endParaRPr lang="en-US" altLang="en-US" sz="3200" smtClean="0"/>
          </a:p>
        </p:txBody>
      </p:sp>
      <p:sp>
        <p:nvSpPr>
          <p:cNvPr id="45060" name="Rectangle 15"/>
          <p:cNvSpPr>
            <a:spLocks noGrp="1" noChangeArrowheads="1"/>
          </p:cNvSpPr>
          <p:nvPr>
            <p:ph type="body" idx="4294967295"/>
          </p:nvPr>
        </p:nvSpPr>
        <p:spPr>
          <a:xfrm>
            <a:off x="0" y="2100263"/>
            <a:ext cx="2232025" cy="4352925"/>
          </a:xfrm>
        </p:spPr>
        <p:txBody>
          <a:bodyPr/>
          <a:lstStyle/>
          <a:p>
            <a:pPr eaLnBrk="1" hangingPunct="1">
              <a:lnSpc>
                <a:spcPct val="90000"/>
              </a:lnSpc>
            </a:pPr>
            <a:r>
              <a:rPr lang="de-CH" altLang="en-US" sz="1400" b="1" smtClean="0"/>
              <a:t>Mediation vor Schiedsgerichts-verfahren</a:t>
            </a:r>
            <a:r>
              <a:rPr lang="de-CH" altLang="en-US" sz="1400" smtClean="0"/>
              <a:t>, </a:t>
            </a:r>
          </a:p>
          <a:p>
            <a:pPr lvl="1" eaLnBrk="1" hangingPunct="1">
              <a:lnSpc>
                <a:spcPct val="90000"/>
              </a:lnSpc>
            </a:pPr>
            <a:r>
              <a:rPr lang="de-CH" altLang="en-US" sz="1400" smtClean="0"/>
              <a:t>Ablauf einer festgesetzten Frist</a:t>
            </a:r>
          </a:p>
          <a:p>
            <a:pPr lvl="1" eaLnBrk="1" hangingPunct="1">
              <a:lnSpc>
                <a:spcPct val="90000"/>
              </a:lnSpc>
            </a:pPr>
            <a:r>
              <a:rPr lang="de-CH" altLang="en-US" sz="1400" smtClean="0"/>
              <a:t>Beendigung der Mediation</a:t>
            </a:r>
          </a:p>
          <a:p>
            <a:pPr eaLnBrk="1" hangingPunct="1">
              <a:lnSpc>
                <a:spcPct val="90000"/>
              </a:lnSpc>
            </a:pPr>
            <a:endParaRPr lang="de-CH" altLang="en-US" sz="1400" smtClean="0"/>
          </a:p>
          <a:p>
            <a:pPr eaLnBrk="1" hangingPunct="1">
              <a:lnSpc>
                <a:spcPct val="90000"/>
              </a:lnSpc>
            </a:pPr>
            <a:r>
              <a:rPr lang="de-CH" altLang="en-US" sz="1400" b="1" smtClean="0"/>
              <a:t>Kombination von Verfahrensvorteilen</a:t>
            </a:r>
          </a:p>
          <a:p>
            <a:pPr lvl="1" eaLnBrk="1" hangingPunct="1">
              <a:lnSpc>
                <a:spcPct val="90000"/>
              </a:lnSpc>
            </a:pPr>
            <a:r>
              <a:rPr lang="de-CH" altLang="ko-KR" sz="1400" smtClean="0">
                <a:ea typeface="Gulim" pitchFamily="34" charset="-127"/>
              </a:rPr>
              <a:t>Schieds-gerichts-verfahren gut vorbereitet</a:t>
            </a:r>
            <a:r>
              <a:rPr lang="en-US" altLang="ko-KR" sz="1400" smtClean="0">
                <a:ea typeface="Gulim" pitchFamily="34" charset="-127"/>
              </a:rPr>
              <a:t> </a:t>
            </a:r>
            <a:endParaRPr lang="de-DE" altLang="en-US" sz="1400" smtClean="0"/>
          </a:p>
        </p:txBody>
      </p:sp>
      <p:sp>
        <p:nvSpPr>
          <p:cNvPr id="45061" name="Text Box 4"/>
          <p:cNvSpPr txBox="1">
            <a:spLocks noChangeArrowheads="1"/>
          </p:cNvSpPr>
          <p:nvPr/>
        </p:nvSpPr>
        <p:spPr bwMode="auto">
          <a:xfrm>
            <a:off x="2555875" y="1989138"/>
            <a:ext cx="6337300" cy="13795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Blip>
                <a:blip r:embed="rId3"/>
              </a:buBlip>
              <a:defRPr sz="2400">
                <a:solidFill>
                  <a:schemeClr val="tx1"/>
                </a:solidFill>
                <a:latin typeface="Arial" charset="0"/>
                <a:cs typeface="Arial" charset="0"/>
              </a:defRPr>
            </a:lvl1pPr>
            <a:lvl2pPr marL="742950" indent="-285750" algn="l">
              <a:spcBef>
                <a:spcPct val="20000"/>
              </a:spcBef>
              <a:buBlip>
                <a:blip r:embed="rId3"/>
              </a:buBlip>
              <a:defRPr sz="2400">
                <a:solidFill>
                  <a:schemeClr val="tx1"/>
                </a:solidFill>
                <a:latin typeface="Arial" charset="0"/>
                <a:cs typeface="Arial" charset="0"/>
              </a:defRPr>
            </a:lvl2pPr>
            <a:lvl3pPr marL="1143000" indent="-228600" algn="l">
              <a:spcBef>
                <a:spcPct val="20000"/>
              </a:spcBef>
              <a:buBlip>
                <a:blip r:embed="rId3"/>
              </a:buBlip>
              <a:defRPr sz="2400">
                <a:solidFill>
                  <a:schemeClr val="tx1"/>
                </a:solidFill>
                <a:latin typeface="Arial" charset="0"/>
                <a:cs typeface="Arial" charset="0"/>
              </a:defRPr>
            </a:lvl3pPr>
            <a:lvl4pPr marL="1600200" indent="-228600" algn="l">
              <a:spcBef>
                <a:spcPct val="20000"/>
              </a:spcBef>
              <a:buBlip>
                <a:blip r:embed="rId3"/>
              </a:buBlip>
              <a:defRPr sz="2400">
                <a:solidFill>
                  <a:schemeClr val="tx1"/>
                </a:solidFill>
                <a:latin typeface="Arial" charset="0"/>
                <a:cs typeface="Arial" charset="0"/>
              </a:defRPr>
            </a:lvl4pPr>
            <a:lvl5pPr marL="2057400" indent="-228600" algn="l">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spcBef>
                <a:spcPct val="50000"/>
              </a:spcBef>
              <a:buFontTx/>
              <a:buNone/>
            </a:pPr>
            <a:r>
              <a:rPr kumimoji="0" lang="de-DE" altLang="en-US" sz="1200" b="0"/>
              <a:t>„Alle Streitigkeiten, die sich aufgrund dieses Vertrags oder späterer Änderungen dieses Vertrags ergeben oder sich auf diesen beziehen, einschliesslich (ohne Einschränkung hierauf) dessen Entstehung, Gültigkeit, bindende Wirkung, Auslegung, Durchführung, Verletzung oder Beendigung, Durchführung, Verletzung oder Beendigung, sowie ausservertragliche Ansprüche sind gemäss den Regeln für das </a:t>
            </a:r>
            <a:r>
              <a:rPr kumimoji="0" lang="de-DE" altLang="en-US" sz="1200"/>
              <a:t>Mediationsverfahren der WIPO</a:t>
            </a:r>
            <a:r>
              <a:rPr kumimoji="0" lang="de-DE" altLang="en-US" sz="1200" b="0"/>
              <a:t> dem Mediationsverfahren zu unterwerfen. Der Ort des Mediationsverfahrens soll .... sein. In dem Mediationsverfahren soll die .... Sprache verwendet werden.”</a:t>
            </a:r>
            <a:endParaRPr kumimoji="0" lang="en-US" altLang="en-US" sz="1200" b="0"/>
          </a:p>
        </p:txBody>
      </p:sp>
      <p:sp>
        <p:nvSpPr>
          <p:cNvPr id="45062" name="Text Box 5"/>
          <p:cNvSpPr txBox="1">
            <a:spLocks noChangeArrowheads="1"/>
          </p:cNvSpPr>
          <p:nvPr/>
        </p:nvSpPr>
        <p:spPr bwMode="auto">
          <a:xfrm>
            <a:off x="2555875" y="3573463"/>
            <a:ext cx="6337300" cy="2673350"/>
          </a:xfrm>
          <a:prstGeom prst="rect">
            <a:avLst/>
          </a:prstGeom>
          <a:solidFill>
            <a:srgbClr val="70899B">
              <a:alpha val="30196"/>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Blip>
                <a:blip r:embed="rId3"/>
              </a:buBlip>
              <a:defRPr sz="2400">
                <a:solidFill>
                  <a:schemeClr val="tx1"/>
                </a:solidFill>
                <a:latin typeface="Arial" charset="0"/>
                <a:cs typeface="Arial" charset="0"/>
              </a:defRPr>
            </a:lvl1pPr>
            <a:lvl2pPr marL="742950" indent="-285750" algn="l">
              <a:spcBef>
                <a:spcPct val="20000"/>
              </a:spcBef>
              <a:buBlip>
                <a:blip r:embed="rId3"/>
              </a:buBlip>
              <a:defRPr sz="2400">
                <a:solidFill>
                  <a:schemeClr val="tx1"/>
                </a:solidFill>
                <a:latin typeface="Arial" charset="0"/>
                <a:cs typeface="Arial" charset="0"/>
              </a:defRPr>
            </a:lvl2pPr>
            <a:lvl3pPr marL="1143000" indent="-228600" algn="l">
              <a:spcBef>
                <a:spcPct val="20000"/>
              </a:spcBef>
              <a:buBlip>
                <a:blip r:embed="rId3"/>
              </a:buBlip>
              <a:defRPr sz="2400">
                <a:solidFill>
                  <a:schemeClr val="tx1"/>
                </a:solidFill>
                <a:latin typeface="Arial" charset="0"/>
                <a:cs typeface="Arial" charset="0"/>
              </a:defRPr>
            </a:lvl3pPr>
            <a:lvl4pPr marL="1600200" indent="-228600" algn="l">
              <a:spcBef>
                <a:spcPct val="20000"/>
              </a:spcBef>
              <a:buBlip>
                <a:blip r:embed="rId3"/>
              </a:buBlip>
              <a:defRPr sz="2400">
                <a:solidFill>
                  <a:schemeClr val="tx1"/>
                </a:solidFill>
                <a:latin typeface="Arial" charset="0"/>
                <a:cs typeface="Arial" charset="0"/>
              </a:defRPr>
            </a:lvl4pPr>
            <a:lvl5pPr marL="2057400" indent="-228600" algn="l">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spcBef>
                <a:spcPct val="50000"/>
              </a:spcBef>
              <a:buFontTx/>
              <a:buNone/>
            </a:pPr>
            <a:r>
              <a:rPr kumimoji="0" lang="de-DE" altLang="en-US" sz="1300" b="0"/>
              <a:t>”</a:t>
            </a:r>
            <a:r>
              <a:rPr kumimoji="0" lang="de-DE" altLang="en-US" sz="1200" b="0"/>
              <a:t>Falls und insoweit als solche Streitigkeiten nicht </a:t>
            </a:r>
            <a:r>
              <a:rPr kumimoji="0" lang="de-DE" altLang="en-US" sz="1200"/>
              <a:t>innerhalb von [60] [90] Tagen</a:t>
            </a:r>
            <a:r>
              <a:rPr kumimoji="0" lang="de-DE" altLang="en-US" sz="1200" b="0"/>
              <a:t> seit Beginn des Mediationsverfahrens aufgrund des Mediationsverfahrens beigelegt werden, sind sie nach Einreichung eines Schiedsantrags einer Partei gemäss den Regeln für das </a:t>
            </a:r>
            <a:r>
              <a:rPr kumimoji="0" lang="de-DE" altLang="en-US" sz="1200"/>
              <a:t>Schiedsgerichtsverfahren der WIPO</a:t>
            </a:r>
            <a:r>
              <a:rPr kumimoji="0" lang="de-DE" altLang="en-US" sz="1200" b="0"/>
              <a:t> dem Schiedsgerichtsverfahren zu unterwerfen und endgültig im Schiedsgerichtsverfahren zu entscheiden. Alternativ soll, wenn vor Ablauf der genannten Frist von [60] [90] Tagen eine Partei versäumt, sich an dem Mediationsverfahrens zu beteiligen oder nicht mehr an dem Mediationsverfahrens teilnimmt, die Streitigkeit nach Einreichung eines Schiedsantrags durch die andere Partei gemäss den Regeln für das Schiedsgerichtsverfahren der WIPO dem Schiedsgerichtsverfahren unterworfen und endgültig im Schiedsgerichtsverfahren entschieden werden. Das </a:t>
            </a:r>
            <a:r>
              <a:rPr kumimoji="0" lang="de-DE" altLang="en-US" sz="1200"/>
              <a:t>Schiedsgericht</a:t>
            </a:r>
            <a:r>
              <a:rPr kumimoji="0" lang="de-DE" altLang="en-US" sz="1200" b="0"/>
              <a:t> soll aus </a:t>
            </a:r>
            <a:r>
              <a:rPr kumimoji="0" lang="de-DE" altLang="en-US" sz="1200"/>
              <a:t>[drei Schiedsrichtern] [einem Einzelschiedsrichter]</a:t>
            </a:r>
            <a:r>
              <a:rPr kumimoji="0" lang="de-DE" altLang="en-US" sz="1200" b="0"/>
              <a:t> bestehen. Der </a:t>
            </a:r>
            <a:r>
              <a:rPr kumimoji="0" lang="de-DE" altLang="en-US" sz="1200"/>
              <a:t>Ort</a:t>
            </a:r>
            <a:r>
              <a:rPr kumimoji="0" lang="de-DE" altLang="en-US" sz="1200" b="0"/>
              <a:t> des </a:t>
            </a:r>
            <a:r>
              <a:rPr kumimoji="0" lang="de-DE" altLang="en-US" sz="1200"/>
              <a:t>Schiedsgerichtsverfahrens soll .... sein. In dem Schiedsgerichtsverfahren soll die ....</a:t>
            </a:r>
            <a:r>
              <a:rPr kumimoji="0" lang="de-DE" altLang="en-US" sz="1200" b="0"/>
              <a:t> Sprache verwendet werden. Die Streitigkeit soll unter </a:t>
            </a:r>
            <a:r>
              <a:rPr kumimoji="0" lang="de-DE" altLang="en-US" sz="1200"/>
              <a:t>Anwendung des Rechts von</a:t>
            </a:r>
            <a:r>
              <a:rPr kumimoji="0" lang="de-DE" altLang="en-US" sz="1200" b="0"/>
              <a:t> .... entschieden werden.”</a:t>
            </a:r>
            <a:endParaRPr kumimoji="0" lang="en-US" altLang="en-US" sz="1200" b="0"/>
          </a:p>
        </p:txBody>
      </p:sp>
      <p:cxnSp>
        <p:nvCxnSpPr>
          <p:cNvPr id="45063" name="AutoShape 7"/>
          <p:cNvCxnSpPr>
            <a:cxnSpLocks noChangeShapeType="1"/>
            <a:stCxn id="45061" idx="2"/>
            <a:endCxn id="45062" idx="0"/>
          </p:cNvCxnSpPr>
          <p:nvPr/>
        </p:nvCxnSpPr>
        <p:spPr bwMode="auto">
          <a:xfrm>
            <a:off x="5724525" y="3368675"/>
            <a:ext cx="0" cy="2047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45791" dir="2021404" algn="ctr" rotWithShape="0">
                    <a:srgbClr val="FFFF00"/>
                  </a:outerShdw>
                </a:effectLst>
              </a14:hiddenEffects>
            </a:ext>
          </a:extLst>
        </p:spPr>
      </p:cxnSp>
      <p:sp>
        <p:nvSpPr>
          <p:cNvPr id="45064" name="Text Box 13"/>
          <p:cNvSpPr txBox="1">
            <a:spLocks noChangeArrowheads="1"/>
          </p:cNvSpPr>
          <p:nvPr/>
        </p:nvSpPr>
        <p:spPr bwMode="auto">
          <a:xfrm>
            <a:off x="539750" y="1484313"/>
            <a:ext cx="8353425" cy="320675"/>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5791" dir="2021404" algn="ctr" rotWithShape="0">
                    <a:srgbClr val="FFFF00"/>
                  </a:outerShdw>
                </a:effectLst>
              </a14:hiddenEffects>
            </a:ext>
          </a:extLst>
        </p:spPr>
        <p:txBody>
          <a:bodyPr lIns="92463" tIns="46231" rIns="92463" bIns="46231">
            <a:spAutoFit/>
          </a:bodyPr>
          <a:lstStyle>
            <a:lvl1pPr algn="l" defTabSz="923925">
              <a:spcBef>
                <a:spcPct val="20000"/>
              </a:spcBef>
              <a:buBlip>
                <a:blip r:embed="rId3"/>
              </a:buBlip>
              <a:defRPr sz="2400">
                <a:solidFill>
                  <a:schemeClr val="tx1"/>
                </a:solidFill>
                <a:latin typeface="Arial" charset="0"/>
                <a:cs typeface="Arial" charset="0"/>
              </a:defRPr>
            </a:lvl1pPr>
            <a:lvl2pPr marL="742950" indent="-285750" algn="l" defTabSz="923925">
              <a:spcBef>
                <a:spcPct val="20000"/>
              </a:spcBef>
              <a:buBlip>
                <a:blip r:embed="rId3"/>
              </a:buBlip>
              <a:defRPr sz="2400">
                <a:solidFill>
                  <a:schemeClr val="tx1"/>
                </a:solidFill>
                <a:latin typeface="Arial" charset="0"/>
                <a:cs typeface="Arial" charset="0"/>
              </a:defRPr>
            </a:lvl2pPr>
            <a:lvl3pPr marL="1143000" indent="-228600" algn="l" defTabSz="923925">
              <a:spcBef>
                <a:spcPct val="20000"/>
              </a:spcBef>
              <a:buBlip>
                <a:blip r:embed="rId3"/>
              </a:buBlip>
              <a:defRPr sz="2400">
                <a:solidFill>
                  <a:schemeClr val="tx1"/>
                </a:solidFill>
                <a:latin typeface="Arial" charset="0"/>
                <a:cs typeface="Arial" charset="0"/>
              </a:defRPr>
            </a:lvl3pPr>
            <a:lvl4pPr marL="1600200" indent="-228600" algn="l" defTabSz="923925">
              <a:spcBef>
                <a:spcPct val="20000"/>
              </a:spcBef>
              <a:buBlip>
                <a:blip r:embed="rId3"/>
              </a:buBlip>
              <a:defRPr sz="2400">
                <a:solidFill>
                  <a:schemeClr val="tx1"/>
                </a:solidFill>
                <a:latin typeface="Arial" charset="0"/>
                <a:cs typeface="Arial" charset="0"/>
              </a:defRPr>
            </a:lvl4pPr>
            <a:lvl5pPr marL="2057400" indent="-228600" algn="l" defTabSz="923925">
              <a:spcBef>
                <a:spcPct val="20000"/>
              </a:spcBef>
              <a:buBlip>
                <a:blip r:embed="rId3"/>
              </a:buBlip>
              <a:defRPr sz="2400">
                <a:solidFill>
                  <a:schemeClr val="tx1"/>
                </a:solidFill>
                <a:latin typeface="Arial" charset="0"/>
                <a:cs typeface="Arial" charset="0"/>
              </a:defRPr>
            </a:lvl5pPr>
            <a:lvl6pPr marL="2514600" indent="-228600" defTabSz="923925"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3925"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3925"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3925"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spcBef>
                <a:spcPct val="50000"/>
              </a:spcBef>
              <a:buFontTx/>
              <a:buNone/>
            </a:pPr>
            <a:r>
              <a:rPr kumimoji="0" lang="de-DE" altLang="en-US" sz="1500" b="0" i="1"/>
              <a:t>Mediation mit für den Fall mangelnder Streitbeilegung nachfolgendem Schiedsgerichtsverfahren</a:t>
            </a:r>
            <a:endParaRPr kumimoji="0" lang="en-US" altLang="en-US" sz="1500" b="0" i="1"/>
          </a:p>
        </p:txBody>
      </p:sp>
    </p:spTree>
    <p:extLst>
      <p:ext uri="{BB962C8B-B14F-4D97-AF65-F5344CB8AC3E}">
        <p14:creationId xmlns:p14="http://schemas.microsoft.com/office/powerpoint/2010/main" val="829413924"/>
      </p:ext>
    </p:extLst>
  </p:cSld>
  <p:clrMapOvr>
    <a:masterClrMapping/>
  </p:clrMapOvr>
  <p:transition spd="slow">
    <p:wip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nummernplatzhalter 3"/>
          <p:cNvSpPr txBox="1">
            <a:spLocks noGrp="1"/>
          </p:cNvSpPr>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Blip>
                <a:blip r:embed="rId4"/>
              </a:buBlip>
              <a:defRPr sz="2400">
                <a:solidFill>
                  <a:schemeClr val="tx1"/>
                </a:solidFill>
                <a:latin typeface="Arial" charset="0"/>
                <a:cs typeface="Arial" charset="0"/>
              </a:defRPr>
            </a:lvl1pPr>
            <a:lvl2pPr marL="742950" indent="-285750" algn="l">
              <a:spcBef>
                <a:spcPct val="20000"/>
              </a:spcBef>
              <a:buBlip>
                <a:blip r:embed="rId4"/>
              </a:buBlip>
              <a:defRPr sz="2400">
                <a:solidFill>
                  <a:schemeClr val="tx1"/>
                </a:solidFill>
                <a:latin typeface="Arial" charset="0"/>
                <a:cs typeface="Arial" charset="0"/>
              </a:defRPr>
            </a:lvl2pPr>
            <a:lvl3pPr marL="1143000" indent="-228600" algn="l">
              <a:spcBef>
                <a:spcPct val="20000"/>
              </a:spcBef>
              <a:buBlip>
                <a:blip r:embed="rId4"/>
              </a:buBlip>
              <a:defRPr sz="2400">
                <a:solidFill>
                  <a:schemeClr val="tx1"/>
                </a:solidFill>
                <a:latin typeface="Arial" charset="0"/>
                <a:cs typeface="Arial" charset="0"/>
              </a:defRPr>
            </a:lvl3pPr>
            <a:lvl4pPr marL="1600200" indent="-228600" algn="l">
              <a:spcBef>
                <a:spcPct val="20000"/>
              </a:spcBef>
              <a:buBlip>
                <a:blip r:embed="rId4"/>
              </a:buBlip>
              <a:defRPr sz="2400">
                <a:solidFill>
                  <a:schemeClr val="tx1"/>
                </a:solidFill>
                <a:latin typeface="Arial" charset="0"/>
                <a:cs typeface="Arial" charset="0"/>
              </a:defRPr>
            </a:lvl4pPr>
            <a:lvl5pPr marL="2057400" indent="-228600" algn="l">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r" eaLnBrk="1" hangingPunct="1">
              <a:spcBef>
                <a:spcPct val="0"/>
              </a:spcBef>
              <a:buFontTx/>
              <a:buNone/>
            </a:pPr>
            <a:fld id="{677C1FD9-7669-4007-B929-D7630EA84A91}" type="slidenum">
              <a:rPr kumimoji="0" lang="en-US" altLang="en-US" sz="1400" b="0"/>
              <a:pPr algn="r" eaLnBrk="1" hangingPunct="1">
                <a:spcBef>
                  <a:spcPct val="0"/>
                </a:spcBef>
                <a:buFontTx/>
                <a:buNone/>
              </a:pPr>
              <a:t>151</a:t>
            </a:fld>
            <a:endParaRPr kumimoji="0" lang="en-US" altLang="en-US" sz="1400" b="0"/>
          </a:p>
        </p:txBody>
      </p:sp>
      <p:sp>
        <p:nvSpPr>
          <p:cNvPr id="46083" name="Rectangle 12"/>
          <p:cNvSpPr>
            <a:spLocks noGrp="1" noChangeArrowheads="1"/>
          </p:cNvSpPr>
          <p:nvPr>
            <p:ph type="title" idx="4294967295"/>
          </p:nvPr>
        </p:nvSpPr>
        <p:spPr>
          <a:xfrm>
            <a:off x="0" y="274638"/>
            <a:ext cx="8229600" cy="1143000"/>
          </a:xfrm>
        </p:spPr>
        <p:txBody>
          <a:bodyPr/>
          <a:lstStyle/>
          <a:p>
            <a:pPr eaLnBrk="1" hangingPunct="1"/>
            <a:r>
              <a:rPr lang="fr-CH" altLang="en-US" sz="3200" smtClean="0"/>
              <a:t>WIPO Mediation – Verfahrensschritte</a:t>
            </a:r>
            <a:endParaRPr lang="en-US" altLang="en-US" sz="3200" smtClean="0"/>
          </a:p>
        </p:txBody>
      </p:sp>
      <p:graphicFrame>
        <p:nvGraphicFramePr>
          <p:cNvPr id="46084" name="Object 4"/>
          <p:cNvGraphicFramePr>
            <a:graphicFrameLocks noChangeAspect="1"/>
          </p:cNvGraphicFramePr>
          <p:nvPr/>
        </p:nvGraphicFramePr>
        <p:xfrm>
          <a:off x="2627313" y="1700213"/>
          <a:ext cx="3595687" cy="4498975"/>
        </p:xfrm>
        <a:graphic>
          <a:graphicData uri="http://schemas.openxmlformats.org/presentationml/2006/ole">
            <mc:AlternateContent xmlns:mc="http://schemas.openxmlformats.org/markup-compatibility/2006">
              <mc:Choice xmlns:v="urn:schemas-microsoft-com:vml" Requires="v">
                <p:oleObj spid="_x0000_s8206" name="Visio" r:id="rId5" imgW="2815710" imgH="3524130" progId="Visio.Drawing.11">
                  <p:embed/>
                </p:oleObj>
              </mc:Choice>
              <mc:Fallback>
                <p:oleObj name="Visio" r:id="rId5" imgW="2815710" imgH="352413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313" y="1700213"/>
                        <a:ext cx="3595687" cy="4498975"/>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5791" dir="2021404" algn="ctr" rotWithShape="0">
                                <a:srgbClr val="FFFF00"/>
                              </a:outerShdw>
                            </a:effectLst>
                          </a14:hiddenEffects>
                        </a:ext>
                      </a:extLst>
                    </p:spPr>
                  </p:pic>
                </p:oleObj>
              </mc:Fallback>
            </mc:AlternateContent>
          </a:graphicData>
        </a:graphic>
      </p:graphicFrame>
    </p:spTree>
    <p:extLst>
      <p:ext uri="{BB962C8B-B14F-4D97-AF65-F5344CB8AC3E}">
        <p14:creationId xmlns:p14="http://schemas.microsoft.com/office/powerpoint/2010/main" val="3719722789"/>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nummernplatzhalter 3"/>
          <p:cNvSpPr txBox="1">
            <a:spLocks noGrp="1"/>
          </p:cNvSpPr>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6F25F842-16B5-41F0-BA39-74451B566318}" type="slidenum">
              <a:rPr kumimoji="0" lang="en-US" altLang="en-US" sz="1400" b="0"/>
              <a:pPr algn="r" eaLnBrk="1" hangingPunct="1">
                <a:spcBef>
                  <a:spcPct val="0"/>
                </a:spcBef>
                <a:buFontTx/>
                <a:buNone/>
              </a:pPr>
              <a:t>152</a:t>
            </a:fld>
            <a:endParaRPr kumimoji="0" lang="en-US" altLang="en-US" sz="1400" b="0"/>
          </a:p>
        </p:txBody>
      </p:sp>
      <p:grpSp>
        <p:nvGrpSpPr>
          <p:cNvPr id="47107" name="Group 2"/>
          <p:cNvGrpSpPr>
            <a:grpSpLocks/>
          </p:cNvGrpSpPr>
          <p:nvPr/>
        </p:nvGrpSpPr>
        <p:grpSpPr bwMode="auto">
          <a:xfrm>
            <a:off x="1187450" y="1268413"/>
            <a:ext cx="3132138" cy="5089525"/>
            <a:chOff x="771" y="836"/>
            <a:chExt cx="1973" cy="3206"/>
          </a:xfrm>
        </p:grpSpPr>
        <p:sp>
          <p:nvSpPr>
            <p:cNvPr id="47135" name="AutoShape 3"/>
            <p:cNvSpPr>
              <a:spLocks noChangeArrowheads="1"/>
            </p:cNvSpPr>
            <p:nvPr/>
          </p:nvSpPr>
          <p:spPr bwMode="auto">
            <a:xfrm>
              <a:off x="771" y="1299"/>
              <a:ext cx="1678" cy="181"/>
            </a:xfrm>
            <a:prstGeom prst="roundRect">
              <a:avLst>
                <a:gd name="adj" fmla="val 50000"/>
              </a:avLst>
            </a:prstGeom>
            <a:gradFill rotWithShape="1">
              <a:gsLst>
                <a:gs pos="0">
                  <a:schemeClr val="accent1"/>
                </a:gs>
                <a:gs pos="100000">
                  <a:schemeClr val="tx2">
                    <a:alpha val="79999"/>
                  </a:schemeClr>
                </a:gs>
              </a:gsLst>
              <a:lin ang="2700000" scaled="1"/>
            </a:gradFill>
            <a:ln w="38100" algn="ctr">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200"/>
                <a:t>Schiedsantrag</a:t>
              </a:r>
              <a:endParaRPr kumimoji="0" lang="en-US" altLang="en-US" sz="1200"/>
            </a:p>
          </p:txBody>
        </p:sp>
        <p:sp>
          <p:nvSpPr>
            <p:cNvPr id="47136" name="AutoShape 4"/>
            <p:cNvSpPr>
              <a:spLocks noChangeArrowheads="1"/>
            </p:cNvSpPr>
            <p:nvPr/>
          </p:nvSpPr>
          <p:spPr bwMode="auto">
            <a:xfrm>
              <a:off x="771" y="1616"/>
              <a:ext cx="1678" cy="181"/>
            </a:xfrm>
            <a:prstGeom prst="roundRect">
              <a:avLst>
                <a:gd name="adj" fmla="val 50000"/>
              </a:avLst>
            </a:prstGeom>
            <a:gradFill rotWithShape="1">
              <a:gsLst>
                <a:gs pos="0">
                  <a:schemeClr val="accent1"/>
                </a:gs>
                <a:gs pos="100000">
                  <a:schemeClr val="tx2">
                    <a:alpha val="79999"/>
                  </a:schemeClr>
                </a:gs>
              </a:gsLst>
              <a:lin ang="2700000" scaled="1"/>
            </a:gradFill>
            <a:ln w="9525" algn="ctr">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200" b="0"/>
                <a:t>Erwiderung  auf Schiedsantrag</a:t>
              </a:r>
              <a:endParaRPr kumimoji="0" lang="en-US" altLang="en-US" sz="1200" b="0"/>
            </a:p>
          </p:txBody>
        </p:sp>
        <p:sp>
          <p:nvSpPr>
            <p:cNvPr id="47137" name="AutoShape 5"/>
            <p:cNvSpPr>
              <a:spLocks noChangeArrowheads="1"/>
            </p:cNvSpPr>
            <p:nvPr/>
          </p:nvSpPr>
          <p:spPr bwMode="auto">
            <a:xfrm>
              <a:off x="771" y="2251"/>
              <a:ext cx="1678" cy="181"/>
            </a:xfrm>
            <a:prstGeom prst="roundRect">
              <a:avLst>
                <a:gd name="adj" fmla="val 50000"/>
              </a:avLst>
            </a:prstGeom>
            <a:gradFill rotWithShape="1">
              <a:gsLst>
                <a:gs pos="0">
                  <a:schemeClr val="accent1"/>
                </a:gs>
                <a:gs pos="100000">
                  <a:schemeClr val="tx2">
                    <a:alpha val="79999"/>
                  </a:schemeClr>
                </a:gs>
              </a:gsLst>
              <a:lin ang="2700000" scaled="1"/>
            </a:gradFill>
            <a:ln w="9525" algn="ctr">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200" b="0"/>
                <a:t>Klageschrift</a:t>
              </a:r>
              <a:endParaRPr kumimoji="0" lang="en-US" altLang="en-US" sz="1200" b="0"/>
            </a:p>
          </p:txBody>
        </p:sp>
        <p:sp>
          <p:nvSpPr>
            <p:cNvPr id="47138" name="AutoShape 6"/>
            <p:cNvSpPr>
              <a:spLocks noChangeArrowheads="1"/>
            </p:cNvSpPr>
            <p:nvPr/>
          </p:nvSpPr>
          <p:spPr bwMode="auto">
            <a:xfrm>
              <a:off x="771" y="2569"/>
              <a:ext cx="1678" cy="181"/>
            </a:xfrm>
            <a:prstGeom prst="roundRect">
              <a:avLst>
                <a:gd name="adj" fmla="val 50000"/>
              </a:avLst>
            </a:prstGeom>
            <a:gradFill rotWithShape="1">
              <a:gsLst>
                <a:gs pos="0">
                  <a:schemeClr val="accent1"/>
                </a:gs>
                <a:gs pos="100000">
                  <a:schemeClr val="tx2">
                    <a:alpha val="79999"/>
                  </a:schemeClr>
                </a:gs>
              </a:gsLst>
              <a:lin ang="2700000" scaled="1"/>
            </a:gradFill>
            <a:ln w="9525" algn="ctr">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200" b="0"/>
                <a:t>Klageerwiderung</a:t>
              </a:r>
              <a:endParaRPr kumimoji="0" lang="en-US" altLang="en-US" sz="1200" b="0"/>
            </a:p>
          </p:txBody>
        </p:sp>
        <p:sp>
          <p:nvSpPr>
            <p:cNvPr id="47139" name="AutoShape 7"/>
            <p:cNvSpPr>
              <a:spLocks noChangeArrowheads="1"/>
            </p:cNvSpPr>
            <p:nvPr/>
          </p:nvSpPr>
          <p:spPr bwMode="auto">
            <a:xfrm>
              <a:off x="771" y="2886"/>
              <a:ext cx="1678" cy="181"/>
            </a:xfrm>
            <a:prstGeom prst="roundRect">
              <a:avLst>
                <a:gd name="adj" fmla="val 50000"/>
              </a:avLst>
            </a:prstGeom>
            <a:gradFill rotWithShape="1">
              <a:gsLst>
                <a:gs pos="0">
                  <a:schemeClr val="accent1"/>
                </a:gs>
                <a:gs pos="100000">
                  <a:schemeClr val="tx2">
                    <a:alpha val="79999"/>
                  </a:schemeClr>
                </a:gs>
              </a:gsLst>
              <a:lin ang="2700000" scaled="1"/>
            </a:gradFill>
            <a:ln w="9525" algn="ctr">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200" b="0"/>
                <a:t>Ggf. weitere Schriftsätze</a:t>
              </a:r>
              <a:endParaRPr kumimoji="0" lang="en-US" altLang="en-US" sz="1200" b="0"/>
            </a:p>
          </p:txBody>
        </p:sp>
        <p:sp>
          <p:nvSpPr>
            <p:cNvPr id="47140" name="AutoShape 8"/>
            <p:cNvSpPr>
              <a:spLocks noChangeArrowheads="1"/>
            </p:cNvSpPr>
            <p:nvPr/>
          </p:nvSpPr>
          <p:spPr bwMode="auto">
            <a:xfrm>
              <a:off x="771" y="3204"/>
              <a:ext cx="1678" cy="181"/>
            </a:xfrm>
            <a:prstGeom prst="roundRect">
              <a:avLst>
                <a:gd name="adj" fmla="val 50000"/>
              </a:avLst>
            </a:prstGeom>
            <a:gradFill rotWithShape="1">
              <a:gsLst>
                <a:gs pos="0">
                  <a:schemeClr val="accent1"/>
                </a:gs>
                <a:gs pos="100000">
                  <a:schemeClr val="tx2">
                    <a:alpha val="79999"/>
                  </a:schemeClr>
                </a:gs>
              </a:gsLst>
              <a:lin ang="2700000" scaled="1"/>
            </a:gradFill>
            <a:ln w="9525" algn="ctr">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200" b="0"/>
                <a:t>Mündliche Verhandlung(en)</a:t>
              </a:r>
              <a:endParaRPr kumimoji="0" lang="en-US" altLang="en-US" sz="1200" b="0"/>
            </a:p>
          </p:txBody>
        </p:sp>
        <p:sp>
          <p:nvSpPr>
            <p:cNvPr id="47141" name="AutoShape 9"/>
            <p:cNvSpPr>
              <a:spLocks noChangeArrowheads="1"/>
            </p:cNvSpPr>
            <p:nvPr/>
          </p:nvSpPr>
          <p:spPr bwMode="auto">
            <a:xfrm>
              <a:off x="771" y="3521"/>
              <a:ext cx="1678" cy="181"/>
            </a:xfrm>
            <a:prstGeom prst="roundRect">
              <a:avLst>
                <a:gd name="adj" fmla="val 50000"/>
              </a:avLst>
            </a:prstGeom>
            <a:gradFill rotWithShape="1">
              <a:gsLst>
                <a:gs pos="0">
                  <a:schemeClr val="accent1"/>
                </a:gs>
                <a:gs pos="100000">
                  <a:schemeClr val="tx2">
                    <a:alpha val="79999"/>
                  </a:schemeClr>
                </a:gs>
              </a:gsLst>
              <a:lin ang="2700000" scaled="1"/>
            </a:gradFill>
            <a:ln w="9525" algn="ctr">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200" b="0"/>
                <a:t>Beendigung des Verfahrens</a:t>
              </a:r>
              <a:endParaRPr kumimoji="0" lang="en-US" altLang="en-US" sz="1200" b="0"/>
            </a:p>
          </p:txBody>
        </p:sp>
        <p:sp>
          <p:nvSpPr>
            <p:cNvPr id="47142" name="AutoShape 10"/>
            <p:cNvSpPr>
              <a:spLocks noChangeArrowheads="1"/>
            </p:cNvSpPr>
            <p:nvPr/>
          </p:nvSpPr>
          <p:spPr bwMode="auto">
            <a:xfrm>
              <a:off x="771" y="3861"/>
              <a:ext cx="1678" cy="181"/>
            </a:xfrm>
            <a:prstGeom prst="roundRect">
              <a:avLst>
                <a:gd name="adj" fmla="val 50000"/>
              </a:avLst>
            </a:prstGeom>
            <a:gradFill rotWithShape="1">
              <a:gsLst>
                <a:gs pos="0">
                  <a:schemeClr val="accent1"/>
                </a:gs>
                <a:gs pos="100000">
                  <a:schemeClr val="tx2">
                    <a:alpha val="79999"/>
                  </a:schemeClr>
                </a:gs>
              </a:gsLst>
              <a:lin ang="2700000" scaled="1"/>
            </a:gradFill>
            <a:ln w="38100" algn="ctr">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200"/>
                <a:t>Schiedsspruch</a:t>
              </a:r>
              <a:endParaRPr kumimoji="0" lang="en-US" altLang="en-US" sz="1200"/>
            </a:p>
          </p:txBody>
        </p:sp>
        <p:sp>
          <p:nvSpPr>
            <p:cNvPr id="47143" name="AutoShape 11"/>
            <p:cNvSpPr>
              <a:spLocks noChangeArrowheads="1"/>
            </p:cNvSpPr>
            <p:nvPr/>
          </p:nvSpPr>
          <p:spPr bwMode="auto">
            <a:xfrm>
              <a:off x="771" y="1934"/>
              <a:ext cx="1678" cy="181"/>
            </a:xfrm>
            <a:prstGeom prst="roundRect">
              <a:avLst>
                <a:gd name="adj" fmla="val 50000"/>
              </a:avLst>
            </a:prstGeom>
            <a:gradFill rotWithShape="1">
              <a:gsLst>
                <a:gs pos="0">
                  <a:schemeClr val="accent1"/>
                </a:gs>
                <a:gs pos="100000">
                  <a:schemeClr val="tx2">
                    <a:alpha val="79999"/>
                  </a:schemeClr>
                </a:gs>
              </a:gsLst>
              <a:lin ang="2700000" scaled="1"/>
            </a:gradFill>
            <a:ln w="9525" algn="ctr">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200" b="0"/>
                <a:t>Schiedsrichterbestellung</a:t>
              </a:r>
              <a:endParaRPr kumimoji="0" lang="en-US" altLang="en-US" sz="1200" b="0"/>
            </a:p>
          </p:txBody>
        </p:sp>
        <p:cxnSp>
          <p:nvCxnSpPr>
            <p:cNvPr id="47144" name="AutoShape 12"/>
            <p:cNvCxnSpPr>
              <a:cxnSpLocks noChangeShapeType="1"/>
              <a:stCxn id="47135" idx="2"/>
              <a:endCxn id="47136" idx="0"/>
            </p:cNvCxnSpPr>
            <p:nvPr/>
          </p:nvCxnSpPr>
          <p:spPr bwMode="auto">
            <a:xfrm>
              <a:off x="1610" y="1492"/>
              <a:ext cx="0" cy="124"/>
            </a:xfrm>
            <a:prstGeom prst="straightConnector1">
              <a:avLst/>
            </a:prstGeom>
            <a:noFill/>
            <a:ln w="508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145" name="AutoShape 13"/>
            <p:cNvCxnSpPr>
              <a:cxnSpLocks noChangeShapeType="1"/>
              <a:stCxn id="47136" idx="2"/>
              <a:endCxn id="47143" idx="0"/>
            </p:cNvCxnSpPr>
            <p:nvPr/>
          </p:nvCxnSpPr>
          <p:spPr bwMode="auto">
            <a:xfrm>
              <a:off x="1610" y="1797"/>
              <a:ext cx="0" cy="137"/>
            </a:xfrm>
            <a:prstGeom prst="straightConnector1">
              <a:avLst/>
            </a:prstGeom>
            <a:noFill/>
            <a:ln w="508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146" name="AutoShape 14"/>
            <p:cNvCxnSpPr>
              <a:cxnSpLocks noChangeShapeType="1"/>
              <a:stCxn id="47143" idx="2"/>
              <a:endCxn id="47137" idx="0"/>
            </p:cNvCxnSpPr>
            <p:nvPr/>
          </p:nvCxnSpPr>
          <p:spPr bwMode="auto">
            <a:xfrm>
              <a:off x="1610" y="2115"/>
              <a:ext cx="0" cy="136"/>
            </a:xfrm>
            <a:prstGeom prst="straightConnector1">
              <a:avLst/>
            </a:prstGeom>
            <a:noFill/>
            <a:ln w="508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147" name="AutoShape 15"/>
            <p:cNvCxnSpPr>
              <a:cxnSpLocks noChangeShapeType="1"/>
              <a:stCxn id="47137" idx="2"/>
              <a:endCxn id="47138" idx="0"/>
            </p:cNvCxnSpPr>
            <p:nvPr/>
          </p:nvCxnSpPr>
          <p:spPr bwMode="auto">
            <a:xfrm>
              <a:off x="1610" y="2432"/>
              <a:ext cx="0" cy="137"/>
            </a:xfrm>
            <a:prstGeom prst="straightConnector1">
              <a:avLst/>
            </a:prstGeom>
            <a:noFill/>
            <a:ln w="508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148" name="AutoShape 16"/>
            <p:cNvCxnSpPr>
              <a:cxnSpLocks noChangeShapeType="1"/>
              <a:stCxn id="47140" idx="2"/>
              <a:endCxn id="47141" idx="0"/>
            </p:cNvCxnSpPr>
            <p:nvPr/>
          </p:nvCxnSpPr>
          <p:spPr bwMode="auto">
            <a:xfrm>
              <a:off x="1610" y="3385"/>
              <a:ext cx="0" cy="136"/>
            </a:xfrm>
            <a:prstGeom prst="straightConnector1">
              <a:avLst/>
            </a:prstGeom>
            <a:noFill/>
            <a:ln w="508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149" name="AutoShape 17"/>
            <p:cNvCxnSpPr>
              <a:cxnSpLocks noChangeShapeType="1"/>
              <a:stCxn id="47139" idx="2"/>
              <a:endCxn id="47140" idx="0"/>
            </p:cNvCxnSpPr>
            <p:nvPr/>
          </p:nvCxnSpPr>
          <p:spPr bwMode="auto">
            <a:xfrm>
              <a:off x="1610" y="3067"/>
              <a:ext cx="0" cy="137"/>
            </a:xfrm>
            <a:prstGeom prst="straightConnector1">
              <a:avLst/>
            </a:prstGeom>
            <a:noFill/>
            <a:ln w="508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150" name="AutoShape 18"/>
            <p:cNvCxnSpPr>
              <a:cxnSpLocks noChangeShapeType="1"/>
              <a:stCxn id="47138" idx="2"/>
              <a:endCxn id="47139" idx="0"/>
            </p:cNvCxnSpPr>
            <p:nvPr/>
          </p:nvCxnSpPr>
          <p:spPr bwMode="auto">
            <a:xfrm>
              <a:off x="1610" y="2750"/>
              <a:ext cx="0" cy="136"/>
            </a:xfrm>
            <a:prstGeom prst="straightConnector1">
              <a:avLst/>
            </a:prstGeom>
            <a:noFill/>
            <a:ln w="508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151" name="AutoShape 19"/>
            <p:cNvCxnSpPr>
              <a:cxnSpLocks noChangeShapeType="1"/>
              <a:stCxn id="47141" idx="2"/>
              <a:endCxn id="47142" idx="0"/>
            </p:cNvCxnSpPr>
            <p:nvPr/>
          </p:nvCxnSpPr>
          <p:spPr bwMode="auto">
            <a:xfrm>
              <a:off x="1610" y="3702"/>
              <a:ext cx="0" cy="147"/>
            </a:xfrm>
            <a:prstGeom prst="straightConnector1">
              <a:avLst/>
            </a:prstGeom>
            <a:noFill/>
            <a:ln w="508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152" name="Text Box 20"/>
            <p:cNvSpPr txBox="1">
              <a:spLocks noChangeArrowheads="1"/>
            </p:cNvSpPr>
            <p:nvPr/>
          </p:nvSpPr>
          <p:spPr bwMode="auto">
            <a:xfrm>
              <a:off x="1906" y="1434"/>
              <a:ext cx="726" cy="187"/>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82800" anchor="ctr">
              <a:spAutoFit/>
            </a:bodyPr>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100" b="0"/>
                <a:t>30 Tage</a:t>
              </a:r>
              <a:endParaRPr kumimoji="0" lang="en-US" altLang="en-US" sz="1100" b="0"/>
            </a:p>
          </p:txBody>
        </p:sp>
        <p:sp>
          <p:nvSpPr>
            <p:cNvPr id="47153" name="Text Box 21"/>
            <p:cNvSpPr txBox="1">
              <a:spLocks noChangeArrowheads="1"/>
            </p:cNvSpPr>
            <p:nvPr/>
          </p:nvSpPr>
          <p:spPr bwMode="auto">
            <a:xfrm>
              <a:off x="1906" y="2064"/>
              <a:ext cx="726" cy="187"/>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82800" anchor="ctr">
              <a:spAutoFit/>
            </a:bodyPr>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100" b="0"/>
                <a:t>30 Tage</a:t>
              </a:r>
              <a:endParaRPr kumimoji="0" lang="en-US" altLang="en-US" sz="1100" b="0"/>
            </a:p>
          </p:txBody>
        </p:sp>
        <p:sp>
          <p:nvSpPr>
            <p:cNvPr id="47154" name="Text Box 22"/>
            <p:cNvSpPr txBox="1">
              <a:spLocks noChangeArrowheads="1"/>
            </p:cNvSpPr>
            <p:nvPr/>
          </p:nvSpPr>
          <p:spPr bwMode="auto">
            <a:xfrm>
              <a:off x="1906" y="2381"/>
              <a:ext cx="726" cy="187"/>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82800" anchor="ctr">
              <a:spAutoFit/>
            </a:bodyPr>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100" b="0"/>
                <a:t>30 Tage</a:t>
              </a:r>
              <a:endParaRPr kumimoji="0" lang="en-US" altLang="en-US" sz="1100" b="0"/>
            </a:p>
          </p:txBody>
        </p:sp>
        <p:sp>
          <p:nvSpPr>
            <p:cNvPr id="47155" name="Text Box 23"/>
            <p:cNvSpPr txBox="1">
              <a:spLocks noChangeArrowheads="1"/>
            </p:cNvSpPr>
            <p:nvPr/>
          </p:nvSpPr>
          <p:spPr bwMode="auto">
            <a:xfrm>
              <a:off x="1906" y="2699"/>
              <a:ext cx="726" cy="187"/>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82800" anchor="ctr">
              <a:spAutoFit/>
            </a:bodyPr>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100" b="0"/>
                <a:t>30 Tage</a:t>
              </a:r>
              <a:endParaRPr kumimoji="0" lang="en-US" altLang="en-US" sz="1100" b="0"/>
            </a:p>
          </p:txBody>
        </p:sp>
        <p:sp>
          <p:nvSpPr>
            <p:cNvPr id="47156" name="Text Box 24"/>
            <p:cNvSpPr txBox="1">
              <a:spLocks noChangeArrowheads="1"/>
            </p:cNvSpPr>
            <p:nvPr/>
          </p:nvSpPr>
          <p:spPr bwMode="auto">
            <a:xfrm>
              <a:off x="1906" y="3689"/>
              <a:ext cx="726" cy="187"/>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82800" anchor="ctr">
              <a:spAutoFit/>
            </a:bodyPr>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100" b="0"/>
                <a:t>3 Monate</a:t>
              </a:r>
              <a:endParaRPr kumimoji="0" lang="en-US" altLang="en-US" sz="1100" b="0"/>
            </a:p>
          </p:txBody>
        </p:sp>
        <p:sp>
          <p:nvSpPr>
            <p:cNvPr id="47157" name="AutoShape 25"/>
            <p:cNvSpPr>
              <a:spLocks noChangeArrowheads="1"/>
            </p:cNvSpPr>
            <p:nvPr/>
          </p:nvSpPr>
          <p:spPr bwMode="auto">
            <a:xfrm rot="-5400000">
              <a:off x="2461" y="3008"/>
              <a:ext cx="453" cy="113"/>
            </a:xfrm>
            <a:prstGeom prst="roundRect">
              <a:avLst>
                <a:gd name="adj" fmla="val 50000"/>
              </a:avLst>
            </a:prstGeom>
            <a:noFill/>
            <a:ln w="9525" algn="ctr">
              <a:solidFill>
                <a:schemeClr val="tx1"/>
              </a:solidFill>
              <a:round/>
              <a:headEnd/>
              <a:tailEnd/>
            </a:ln>
            <a:effectLst/>
            <a:extLst>
              <a:ext uri="{909E8E84-426E-40DD-AFC4-6F175D3DCCD1}">
                <a14:hiddenFill xmlns:a14="http://schemas.microsoft.com/office/drawing/2010/main">
                  <a:solidFill>
                    <a:srgbClr val="FFB7C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100" b="0"/>
                <a:t>9 Monate</a:t>
              </a:r>
              <a:endParaRPr kumimoji="0" lang="en-US" altLang="en-US" sz="1100" b="0"/>
            </a:p>
          </p:txBody>
        </p:sp>
        <p:cxnSp>
          <p:nvCxnSpPr>
            <p:cNvPr id="47158" name="AutoShape 26"/>
            <p:cNvCxnSpPr>
              <a:cxnSpLocks noChangeShapeType="1"/>
              <a:stCxn id="47157" idx="3"/>
              <a:endCxn id="47162" idx="1"/>
            </p:cNvCxnSpPr>
            <p:nvPr/>
          </p:nvCxnSpPr>
          <p:spPr bwMode="auto">
            <a:xfrm rot="5400000" flipH="1">
              <a:off x="2365" y="2517"/>
              <a:ext cx="544" cy="102"/>
            </a:xfrm>
            <a:prstGeom prst="bentConnector3">
              <a:avLst>
                <a:gd name="adj1" fmla="val 92644"/>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159" name="AutoShape 27"/>
            <p:cNvCxnSpPr>
              <a:cxnSpLocks noChangeShapeType="1"/>
              <a:stCxn id="47157" idx="1"/>
              <a:endCxn id="47141" idx="3"/>
            </p:cNvCxnSpPr>
            <p:nvPr/>
          </p:nvCxnSpPr>
          <p:spPr bwMode="auto">
            <a:xfrm rot="5400000">
              <a:off x="2409" y="3333"/>
              <a:ext cx="319" cy="239"/>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160" name="AutoShape 28"/>
            <p:cNvCxnSpPr>
              <a:cxnSpLocks noChangeShapeType="1"/>
              <a:stCxn id="47143" idx="3"/>
              <a:endCxn id="47162" idx="0"/>
            </p:cNvCxnSpPr>
            <p:nvPr/>
          </p:nvCxnSpPr>
          <p:spPr bwMode="auto">
            <a:xfrm>
              <a:off x="2449" y="2025"/>
              <a:ext cx="137" cy="89"/>
            </a:xfrm>
            <a:prstGeom prst="bentConnector2">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161" name="AutoShape 29"/>
            <p:cNvCxnSpPr>
              <a:cxnSpLocks noChangeShapeType="1"/>
              <a:stCxn id="47162" idx="1"/>
              <a:endCxn id="47138" idx="3"/>
            </p:cNvCxnSpPr>
            <p:nvPr/>
          </p:nvCxnSpPr>
          <p:spPr bwMode="auto">
            <a:xfrm rot="5400000">
              <a:off x="2336" y="2409"/>
              <a:ext cx="364" cy="137"/>
            </a:xfrm>
            <a:prstGeom prst="bentConnector2">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162" name="Line 30"/>
            <p:cNvSpPr>
              <a:spLocks noChangeShapeType="1"/>
            </p:cNvSpPr>
            <p:nvPr/>
          </p:nvSpPr>
          <p:spPr bwMode="auto">
            <a:xfrm>
              <a:off x="2586" y="2114"/>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7163" name="Text Box 31"/>
            <p:cNvSpPr txBox="1">
              <a:spLocks noChangeArrowheads="1"/>
            </p:cNvSpPr>
            <p:nvPr/>
          </p:nvSpPr>
          <p:spPr bwMode="auto">
            <a:xfrm>
              <a:off x="771" y="836"/>
              <a:ext cx="1724" cy="326"/>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400"/>
                <a:t>WIPO Schiedsgerichtsverfahren</a:t>
              </a:r>
              <a:endParaRPr kumimoji="0" lang="en-US" altLang="en-US" sz="1400"/>
            </a:p>
          </p:txBody>
        </p:sp>
      </p:grpSp>
      <p:grpSp>
        <p:nvGrpSpPr>
          <p:cNvPr id="47108" name="Group 32"/>
          <p:cNvGrpSpPr>
            <a:grpSpLocks/>
          </p:cNvGrpSpPr>
          <p:nvPr/>
        </p:nvGrpSpPr>
        <p:grpSpPr bwMode="auto">
          <a:xfrm>
            <a:off x="4787900" y="1196975"/>
            <a:ext cx="3275013" cy="3540125"/>
            <a:chOff x="3130" y="836"/>
            <a:chExt cx="2063" cy="2230"/>
          </a:xfrm>
        </p:grpSpPr>
        <p:sp>
          <p:nvSpPr>
            <p:cNvPr id="47111" name="AutoShape 33"/>
            <p:cNvSpPr>
              <a:spLocks noChangeArrowheads="1"/>
            </p:cNvSpPr>
            <p:nvPr/>
          </p:nvSpPr>
          <p:spPr bwMode="auto">
            <a:xfrm>
              <a:off x="3131" y="1298"/>
              <a:ext cx="1678" cy="181"/>
            </a:xfrm>
            <a:prstGeom prst="roundRect">
              <a:avLst>
                <a:gd name="adj" fmla="val 50000"/>
              </a:avLst>
            </a:prstGeom>
            <a:gradFill rotWithShape="1">
              <a:gsLst>
                <a:gs pos="0">
                  <a:schemeClr val="accent1"/>
                </a:gs>
                <a:gs pos="100000">
                  <a:schemeClr val="tx2">
                    <a:alpha val="79999"/>
                  </a:schemeClr>
                </a:gs>
              </a:gsLst>
              <a:lin ang="2700000" scaled="1"/>
            </a:gradFill>
            <a:ln w="38100" algn="ctr">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200"/>
                <a:t>Schiedsantrag und Klageschrift</a:t>
              </a:r>
              <a:endParaRPr kumimoji="0" lang="en-US" altLang="en-US" sz="1200"/>
            </a:p>
          </p:txBody>
        </p:sp>
        <p:sp>
          <p:nvSpPr>
            <p:cNvPr id="47112" name="AutoShape 34"/>
            <p:cNvSpPr>
              <a:spLocks noChangeArrowheads="1"/>
            </p:cNvSpPr>
            <p:nvPr/>
          </p:nvSpPr>
          <p:spPr bwMode="auto">
            <a:xfrm>
              <a:off x="3131" y="2251"/>
              <a:ext cx="1678" cy="181"/>
            </a:xfrm>
            <a:prstGeom prst="roundRect">
              <a:avLst>
                <a:gd name="adj" fmla="val 50000"/>
              </a:avLst>
            </a:prstGeom>
            <a:gradFill rotWithShape="1">
              <a:gsLst>
                <a:gs pos="0">
                  <a:schemeClr val="accent1"/>
                </a:gs>
                <a:gs pos="100000">
                  <a:schemeClr val="tx2">
                    <a:alpha val="79999"/>
                  </a:schemeClr>
                </a:gs>
              </a:gsLst>
              <a:lin ang="2700000" scaled="1"/>
            </a:gradFill>
            <a:ln w="9525" algn="ctr">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200" b="0"/>
                <a:t>Mündliche Verhandlung </a:t>
              </a:r>
              <a:endParaRPr kumimoji="0" lang="en-US" altLang="en-US" sz="1200" b="0"/>
            </a:p>
          </p:txBody>
        </p:sp>
        <p:sp>
          <p:nvSpPr>
            <p:cNvPr id="47113" name="AutoShape 35"/>
            <p:cNvSpPr>
              <a:spLocks noChangeArrowheads="1"/>
            </p:cNvSpPr>
            <p:nvPr/>
          </p:nvSpPr>
          <p:spPr bwMode="auto">
            <a:xfrm>
              <a:off x="3131" y="2568"/>
              <a:ext cx="1678" cy="181"/>
            </a:xfrm>
            <a:prstGeom prst="roundRect">
              <a:avLst>
                <a:gd name="adj" fmla="val 50000"/>
              </a:avLst>
            </a:prstGeom>
            <a:gradFill rotWithShape="1">
              <a:gsLst>
                <a:gs pos="0">
                  <a:schemeClr val="accent1"/>
                </a:gs>
                <a:gs pos="100000">
                  <a:schemeClr val="tx2">
                    <a:alpha val="79999"/>
                  </a:schemeClr>
                </a:gs>
              </a:gsLst>
              <a:lin ang="2700000" scaled="1"/>
            </a:gradFill>
            <a:ln w="9525" algn="ctr">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200" b="0"/>
                <a:t>Beendigung des Verfahrens</a:t>
              </a:r>
              <a:endParaRPr kumimoji="0" lang="en-US" altLang="en-US" sz="1200" b="0"/>
            </a:p>
          </p:txBody>
        </p:sp>
        <p:sp>
          <p:nvSpPr>
            <p:cNvPr id="47114" name="AutoShape 36"/>
            <p:cNvSpPr>
              <a:spLocks noChangeArrowheads="1"/>
            </p:cNvSpPr>
            <p:nvPr/>
          </p:nvSpPr>
          <p:spPr bwMode="auto">
            <a:xfrm>
              <a:off x="3131" y="1933"/>
              <a:ext cx="1678" cy="181"/>
            </a:xfrm>
            <a:prstGeom prst="roundRect">
              <a:avLst>
                <a:gd name="adj" fmla="val 50000"/>
              </a:avLst>
            </a:prstGeom>
            <a:gradFill rotWithShape="1">
              <a:gsLst>
                <a:gs pos="0">
                  <a:schemeClr val="accent1"/>
                </a:gs>
                <a:gs pos="100000">
                  <a:schemeClr val="tx2">
                    <a:alpha val="79999"/>
                  </a:schemeClr>
                </a:gs>
              </a:gsLst>
              <a:lin ang="2700000" scaled="1"/>
            </a:gradFill>
            <a:ln w="9525" algn="ctr">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200" b="0"/>
                <a:t>Schiedsrichterbestellung</a:t>
              </a:r>
              <a:endParaRPr kumimoji="0" lang="en-US" altLang="en-US" sz="1200" b="0"/>
            </a:p>
          </p:txBody>
        </p:sp>
        <p:cxnSp>
          <p:nvCxnSpPr>
            <p:cNvPr id="47115" name="AutoShape 37"/>
            <p:cNvCxnSpPr>
              <a:cxnSpLocks noChangeShapeType="1"/>
              <a:stCxn id="47111" idx="2"/>
              <a:endCxn id="47132" idx="0"/>
            </p:cNvCxnSpPr>
            <p:nvPr/>
          </p:nvCxnSpPr>
          <p:spPr bwMode="auto">
            <a:xfrm>
              <a:off x="3970" y="1491"/>
              <a:ext cx="0" cy="125"/>
            </a:xfrm>
            <a:prstGeom prst="straightConnector1">
              <a:avLst/>
            </a:prstGeom>
            <a:noFill/>
            <a:ln w="508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116" name="AutoShape 38"/>
            <p:cNvCxnSpPr>
              <a:cxnSpLocks noChangeShapeType="1"/>
              <a:stCxn id="47132" idx="2"/>
              <a:endCxn id="47114" idx="0"/>
            </p:cNvCxnSpPr>
            <p:nvPr/>
          </p:nvCxnSpPr>
          <p:spPr bwMode="auto">
            <a:xfrm>
              <a:off x="3970" y="1797"/>
              <a:ext cx="0" cy="136"/>
            </a:xfrm>
            <a:prstGeom prst="straightConnector1">
              <a:avLst/>
            </a:prstGeom>
            <a:noFill/>
            <a:ln w="508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117" name="AutoShape 39"/>
            <p:cNvCxnSpPr>
              <a:cxnSpLocks noChangeShapeType="1"/>
              <a:stCxn id="47114" idx="2"/>
              <a:endCxn id="47112" idx="0"/>
            </p:cNvCxnSpPr>
            <p:nvPr/>
          </p:nvCxnSpPr>
          <p:spPr bwMode="auto">
            <a:xfrm>
              <a:off x="3970" y="2114"/>
              <a:ext cx="0" cy="137"/>
            </a:xfrm>
            <a:prstGeom prst="straightConnector1">
              <a:avLst/>
            </a:prstGeom>
            <a:noFill/>
            <a:ln w="508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118" name="AutoShape 40"/>
            <p:cNvCxnSpPr>
              <a:cxnSpLocks noChangeShapeType="1"/>
              <a:stCxn id="47112" idx="2"/>
              <a:endCxn id="47113" idx="0"/>
            </p:cNvCxnSpPr>
            <p:nvPr/>
          </p:nvCxnSpPr>
          <p:spPr bwMode="auto">
            <a:xfrm>
              <a:off x="3970" y="2432"/>
              <a:ext cx="0" cy="136"/>
            </a:xfrm>
            <a:prstGeom prst="straightConnector1">
              <a:avLst/>
            </a:prstGeom>
            <a:noFill/>
            <a:ln w="508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119" name="AutoShape 41"/>
            <p:cNvSpPr>
              <a:spLocks noChangeArrowheads="1"/>
            </p:cNvSpPr>
            <p:nvPr/>
          </p:nvSpPr>
          <p:spPr bwMode="auto">
            <a:xfrm>
              <a:off x="3131" y="2885"/>
              <a:ext cx="1678" cy="181"/>
            </a:xfrm>
            <a:prstGeom prst="roundRect">
              <a:avLst>
                <a:gd name="adj" fmla="val 50000"/>
              </a:avLst>
            </a:prstGeom>
            <a:gradFill rotWithShape="1">
              <a:gsLst>
                <a:gs pos="0">
                  <a:schemeClr val="accent1"/>
                </a:gs>
                <a:gs pos="100000">
                  <a:schemeClr val="tx2">
                    <a:alpha val="79999"/>
                  </a:schemeClr>
                </a:gs>
              </a:gsLst>
              <a:lin ang="2700000" scaled="1"/>
            </a:gradFill>
            <a:ln w="38100" algn="ctr">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200"/>
                <a:t>Schiedsspruch</a:t>
              </a:r>
              <a:endParaRPr kumimoji="0" lang="en-US" altLang="en-US" sz="1200"/>
            </a:p>
          </p:txBody>
        </p:sp>
        <p:cxnSp>
          <p:nvCxnSpPr>
            <p:cNvPr id="47120" name="AutoShape 42"/>
            <p:cNvCxnSpPr>
              <a:cxnSpLocks noChangeShapeType="1"/>
              <a:stCxn id="47113" idx="2"/>
              <a:endCxn id="47119" idx="0"/>
            </p:cNvCxnSpPr>
            <p:nvPr/>
          </p:nvCxnSpPr>
          <p:spPr bwMode="auto">
            <a:xfrm>
              <a:off x="3970" y="2749"/>
              <a:ext cx="0" cy="124"/>
            </a:xfrm>
            <a:prstGeom prst="straightConnector1">
              <a:avLst/>
            </a:prstGeom>
            <a:noFill/>
            <a:ln w="508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121" name="Text Box 43"/>
            <p:cNvSpPr txBox="1">
              <a:spLocks noChangeArrowheads="1"/>
            </p:cNvSpPr>
            <p:nvPr/>
          </p:nvSpPr>
          <p:spPr bwMode="auto">
            <a:xfrm>
              <a:off x="4310" y="1434"/>
              <a:ext cx="726" cy="187"/>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82800" anchor="ctr">
              <a:spAutoFit/>
            </a:bodyPr>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100" b="0"/>
                <a:t>20 Tage</a:t>
              </a:r>
              <a:endParaRPr kumimoji="0" lang="en-US" altLang="en-US" sz="1100" b="0"/>
            </a:p>
          </p:txBody>
        </p:sp>
        <p:sp>
          <p:nvSpPr>
            <p:cNvPr id="47122" name="Text Box 44"/>
            <p:cNvSpPr txBox="1">
              <a:spLocks noChangeArrowheads="1"/>
            </p:cNvSpPr>
            <p:nvPr/>
          </p:nvSpPr>
          <p:spPr bwMode="auto">
            <a:xfrm>
              <a:off x="4310" y="2704"/>
              <a:ext cx="726" cy="187"/>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82800" anchor="ctr">
              <a:spAutoFit/>
            </a:bodyPr>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100" b="0"/>
                <a:t>1 Monat</a:t>
              </a:r>
              <a:endParaRPr kumimoji="0" lang="en-US" altLang="en-US" sz="1100" b="0"/>
            </a:p>
          </p:txBody>
        </p:sp>
        <p:sp>
          <p:nvSpPr>
            <p:cNvPr id="47123" name="Line 45"/>
            <p:cNvSpPr>
              <a:spLocks noChangeShapeType="1"/>
            </p:cNvSpPr>
            <p:nvPr/>
          </p:nvSpPr>
          <p:spPr bwMode="auto">
            <a:xfrm>
              <a:off x="5012" y="170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cxnSp>
          <p:nvCxnSpPr>
            <p:cNvPr id="47124" name="AutoShape 46"/>
            <p:cNvCxnSpPr>
              <a:cxnSpLocks noChangeShapeType="1"/>
              <a:stCxn id="47114" idx="3"/>
              <a:endCxn id="47123" idx="1"/>
            </p:cNvCxnSpPr>
            <p:nvPr/>
          </p:nvCxnSpPr>
          <p:spPr bwMode="auto">
            <a:xfrm flipV="1">
              <a:off x="4809" y="1797"/>
              <a:ext cx="203" cy="227"/>
            </a:xfrm>
            <a:prstGeom prst="bentConnector2">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125" name="AutoShape 47"/>
            <p:cNvCxnSpPr>
              <a:cxnSpLocks noChangeShapeType="1"/>
              <a:stCxn id="47126" idx="3"/>
              <a:endCxn id="47123" idx="1"/>
            </p:cNvCxnSpPr>
            <p:nvPr/>
          </p:nvCxnSpPr>
          <p:spPr bwMode="auto">
            <a:xfrm rot="5400000" flipH="1">
              <a:off x="5028" y="1781"/>
              <a:ext cx="93" cy="125"/>
            </a:xfrm>
            <a:prstGeom prst="bentConnector3">
              <a:avLst>
                <a:gd name="adj1" fmla="val 51611"/>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126" name="AutoShape 48"/>
            <p:cNvSpPr>
              <a:spLocks noChangeArrowheads="1"/>
            </p:cNvSpPr>
            <p:nvPr/>
          </p:nvSpPr>
          <p:spPr bwMode="auto">
            <a:xfrm rot="-5400000">
              <a:off x="4910" y="2058"/>
              <a:ext cx="453" cy="113"/>
            </a:xfrm>
            <a:prstGeom prst="roundRect">
              <a:avLst>
                <a:gd name="adj" fmla="val 50000"/>
              </a:avLst>
            </a:prstGeom>
            <a:noFill/>
            <a:ln w="9525" algn="ctr">
              <a:solidFill>
                <a:schemeClr val="tx1"/>
              </a:solidFill>
              <a:round/>
              <a:headEnd/>
              <a:tailEnd/>
            </a:ln>
            <a:effectLst/>
            <a:extLst>
              <a:ext uri="{909E8E84-426E-40DD-AFC4-6F175D3DCCD1}">
                <a14:hiddenFill xmlns:a14="http://schemas.microsoft.com/office/drawing/2010/main">
                  <a:solidFill>
                    <a:srgbClr val="FFB7C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100" b="0"/>
                <a:t>3 Monate</a:t>
              </a:r>
              <a:endParaRPr kumimoji="0" lang="en-US" altLang="en-US" sz="1100" b="0"/>
            </a:p>
          </p:txBody>
        </p:sp>
        <p:cxnSp>
          <p:nvCxnSpPr>
            <p:cNvPr id="47127" name="AutoShape 49"/>
            <p:cNvCxnSpPr>
              <a:cxnSpLocks noChangeShapeType="1"/>
              <a:stCxn id="47126" idx="1"/>
              <a:endCxn id="47113" idx="3"/>
            </p:cNvCxnSpPr>
            <p:nvPr/>
          </p:nvCxnSpPr>
          <p:spPr bwMode="auto">
            <a:xfrm rot="5400000">
              <a:off x="4815" y="2337"/>
              <a:ext cx="316" cy="328"/>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128" name="AutoShape 50"/>
            <p:cNvSpPr>
              <a:spLocks noChangeArrowheads="1"/>
            </p:cNvSpPr>
            <p:nvPr/>
          </p:nvSpPr>
          <p:spPr bwMode="auto">
            <a:xfrm rot="-5400000">
              <a:off x="4729" y="1967"/>
              <a:ext cx="363" cy="113"/>
            </a:xfrm>
            <a:prstGeom prst="roundRect">
              <a:avLst>
                <a:gd name="adj" fmla="val 50000"/>
              </a:avLst>
            </a:prstGeom>
            <a:solidFill>
              <a:schemeClr val="bg1"/>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000" b="0"/>
                <a:t>30 Tage</a:t>
              </a:r>
              <a:endParaRPr kumimoji="0" lang="en-US" altLang="en-US" sz="1000" b="0"/>
            </a:p>
          </p:txBody>
        </p:sp>
        <p:sp>
          <p:nvSpPr>
            <p:cNvPr id="47129" name="Freeform 51"/>
            <p:cNvSpPr>
              <a:spLocks/>
            </p:cNvSpPr>
            <p:nvPr/>
          </p:nvSpPr>
          <p:spPr bwMode="auto">
            <a:xfrm>
              <a:off x="4797" y="1751"/>
              <a:ext cx="113" cy="1"/>
            </a:xfrm>
            <a:custGeom>
              <a:avLst/>
              <a:gdLst>
                <a:gd name="T0" fmla="*/ 0 w 113"/>
                <a:gd name="T1" fmla="*/ 0 h 1"/>
                <a:gd name="T2" fmla="*/ 113 w 113"/>
                <a:gd name="T3" fmla="*/ 0 h 1"/>
                <a:gd name="T4" fmla="*/ 0 60000 65536"/>
                <a:gd name="T5" fmla="*/ 0 60000 65536"/>
              </a:gdLst>
              <a:ahLst/>
              <a:cxnLst>
                <a:cxn ang="T4">
                  <a:pos x="T0" y="T1"/>
                </a:cxn>
                <a:cxn ang="T5">
                  <a:pos x="T2" y="T3"/>
                </a:cxn>
              </a:cxnLst>
              <a:rect l="0" t="0" r="r" b="b"/>
              <a:pathLst>
                <a:path w="113" h="1">
                  <a:moveTo>
                    <a:pt x="0" y="0"/>
                  </a:moveTo>
                  <a:lnTo>
                    <a:pt x="113" y="0"/>
                  </a:lnTo>
                </a:path>
              </a:pathLst>
            </a:custGeom>
            <a:noFill/>
            <a:ln w="952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cxnSp>
          <p:nvCxnSpPr>
            <p:cNvPr id="47130" name="AutoShape 52"/>
            <p:cNvCxnSpPr>
              <a:cxnSpLocks noChangeShapeType="1"/>
              <a:stCxn id="47128" idx="1"/>
              <a:endCxn id="47112" idx="3"/>
            </p:cNvCxnSpPr>
            <p:nvPr/>
          </p:nvCxnSpPr>
          <p:spPr bwMode="auto">
            <a:xfrm rot="5400000">
              <a:off x="4792" y="2224"/>
              <a:ext cx="135" cy="102"/>
            </a:xfrm>
            <a:prstGeom prst="bentConnector2">
              <a:avLst/>
            </a:prstGeom>
            <a:noFill/>
            <a:ln w="952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131" name="Freeform 53"/>
            <p:cNvSpPr>
              <a:spLocks/>
            </p:cNvSpPr>
            <p:nvPr/>
          </p:nvSpPr>
          <p:spPr bwMode="auto">
            <a:xfrm>
              <a:off x="4808" y="1708"/>
              <a:ext cx="204" cy="1"/>
            </a:xfrm>
            <a:custGeom>
              <a:avLst/>
              <a:gdLst>
                <a:gd name="T0" fmla="*/ 0 w 204"/>
                <a:gd name="T1" fmla="*/ 0 h 1"/>
                <a:gd name="T2" fmla="*/ 204 w 204"/>
                <a:gd name="T3" fmla="*/ 0 h 1"/>
                <a:gd name="T4" fmla="*/ 0 60000 65536"/>
                <a:gd name="T5" fmla="*/ 0 60000 65536"/>
              </a:gdLst>
              <a:ahLst/>
              <a:cxnLst>
                <a:cxn ang="T4">
                  <a:pos x="T0" y="T1"/>
                </a:cxn>
                <a:cxn ang="T5">
                  <a:pos x="T2" y="T3"/>
                </a:cxn>
              </a:cxnLst>
              <a:rect l="0" t="0" r="r" b="b"/>
              <a:pathLst>
                <a:path w="204" h="1">
                  <a:moveTo>
                    <a:pt x="0" y="0"/>
                  </a:moveTo>
                  <a:lnTo>
                    <a:pt x="204"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132" name="AutoShape 54"/>
            <p:cNvSpPr>
              <a:spLocks noChangeArrowheads="1"/>
            </p:cNvSpPr>
            <p:nvPr/>
          </p:nvSpPr>
          <p:spPr bwMode="auto">
            <a:xfrm>
              <a:off x="3131" y="1616"/>
              <a:ext cx="1678" cy="181"/>
            </a:xfrm>
            <a:prstGeom prst="roundRect">
              <a:avLst>
                <a:gd name="adj" fmla="val 50000"/>
              </a:avLst>
            </a:prstGeom>
            <a:gradFill rotWithShape="1">
              <a:gsLst>
                <a:gs pos="0">
                  <a:schemeClr val="accent1"/>
                </a:gs>
                <a:gs pos="100000">
                  <a:schemeClr val="tx2">
                    <a:alpha val="79999"/>
                  </a:schemeClr>
                </a:gs>
              </a:gsLst>
              <a:lin ang="2700000" scaled="1"/>
            </a:gradFill>
            <a:ln w="9525" algn="ctr">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200" b="0"/>
                <a:t>Erwiderung und Klageerwiderung </a:t>
              </a:r>
              <a:endParaRPr kumimoji="0" lang="en-US" altLang="en-US" sz="1200" b="0"/>
            </a:p>
          </p:txBody>
        </p:sp>
        <p:cxnSp>
          <p:nvCxnSpPr>
            <p:cNvPr id="47133" name="AutoShape 55"/>
            <p:cNvCxnSpPr>
              <a:cxnSpLocks noChangeShapeType="1"/>
              <a:stCxn id="47129" idx="1"/>
              <a:endCxn id="47128" idx="3"/>
            </p:cNvCxnSpPr>
            <p:nvPr/>
          </p:nvCxnSpPr>
          <p:spPr bwMode="auto">
            <a:xfrm>
              <a:off x="4910" y="1751"/>
              <a:ext cx="1" cy="93"/>
            </a:xfrm>
            <a:prstGeom prst="straightConnector1">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134" name="Text Box 56"/>
            <p:cNvSpPr txBox="1">
              <a:spLocks noChangeArrowheads="1"/>
            </p:cNvSpPr>
            <p:nvPr/>
          </p:nvSpPr>
          <p:spPr bwMode="auto">
            <a:xfrm>
              <a:off x="3130" y="836"/>
              <a:ext cx="1724" cy="326"/>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kumimoji="0" lang="de-DE" altLang="en-US" sz="1400"/>
                <a:t>WIPO beschleunigtes Schiedsgerichtsverfahren</a:t>
              </a:r>
              <a:endParaRPr kumimoji="0" lang="en-US" altLang="en-US" sz="1400"/>
            </a:p>
          </p:txBody>
        </p:sp>
      </p:grpSp>
      <p:sp>
        <p:nvSpPr>
          <p:cNvPr id="47109" name="Rectangle 57"/>
          <p:cNvSpPr>
            <a:spLocks noGrp="1" noChangeArrowheads="1"/>
          </p:cNvSpPr>
          <p:nvPr>
            <p:ph type="title" idx="4294967295"/>
          </p:nvPr>
        </p:nvSpPr>
        <p:spPr>
          <a:xfrm>
            <a:off x="-323850" y="260350"/>
            <a:ext cx="9467850" cy="1143000"/>
          </a:xfrm>
        </p:spPr>
        <p:txBody>
          <a:bodyPr/>
          <a:lstStyle/>
          <a:p>
            <a:pPr eaLnBrk="1" hangingPunct="1"/>
            <a:r>
              <a:rPr lang="en-US" altLang="en-US" sz="3200" smtClean="0"/>
              <a:t>WIPO (beschleunigte) Schiedsgerichtsverfahren</a:t>
            </a:r>
          </a:p>
        </p:txBody>
      </p:sp>
      <p:sp>
        <p:nvSpPr>
          <p:cNvPr id="47110" name="Rectangle 58"/>
          <p:cNvSpPr>
            <a:spLocks noChangeArrowheads="1"/>
          </p:cNvSpPr>
          <p:nvPr/>
        </p:nvSpPr>
        <p:spPr bwMode="auto">
          <a:xfrm>
            <a:off x="4500563" y="4868863"/>
            <a:ext cx="4643437"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Blip>
                <a:blip r:embed="rId2"/>
              </a:buBlip>
              <a:defRPr sz="2400">
                <a:solidFill>
                  <a:schemeClr val="tx1"/>
                </a:solidFill>
                <a:latin typeface="Arial" charset="0"/>
                <a:cs typeface="Arial" charset="0"/>
              </a:defRPr>
            </a:lvl1pPr>
            <a:lvl2pPr marL="742950" indent="-285750" algn="l">
              <a:spcBef>
                <a:spcPct val="20000"/>
              </a:spcBef>
              <a:buBlip>
                <a:blip r:embed="rId2"/>
              </a:buBlip>
              <a:defRPr sz="2400">
                <a:solidFill>
                  <a:schemeClr val="tx1"/>
                </a:solidFill>
                <a:latin typeface="Arial" charset="0"/>
                <a:cs typeface="Arial" charset="0"/>
              </a:defRPr>
            </a:lvl2pPr>
            <a:lvl3pPr marL="1143000" indent="-228600" algn="l">
              <a:spcBef>
                <a:spcPct val="20000"/>
              </a:spcBef>
              <a:buBlip>
                <a:blip r:embed="rId2"/>
              </a:buBlip>
              <a:defRPr sz="2400">
                <a:solidFill>
                  <a:schemeClr val="tx1"/>
                </a:solidFill>
                <a:latin typeface="Arial" charset="0"/>
                <a:cs typeface="Arial" charset="0"/>
              </a:defRPr>
            </a:lvl3pPr>
            <a:lvl4pPr marL="1600200" indent="-228600" algn="l">
              <a:spcBef>
                <a:spcPct val="20000"/>
              </a:spcBef>
              <a:buBlip>
                <a:blip r:embed="rId2"/>
              </a:buBlip>
              <a:defRPr sz="2400">
                <a:solidFill>
                  <a:schemeClr val="tx1"/>
                </a:solidFill>
                <a:latin typeface="Arial" charset="0"/>
                <a:cs typeface="Arial" charset="0"/>
              </a:defRPr>
            </a:lvl4pPr>
            <a:lvl5pPr marL="2057400" indent="-228600" algn="l">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0"/>
              </a:spcBef>
              <a:buFontTx/>
              <a:buChar char="•"/>
            </a:pPr>
            <a:r>
              <a:rPr lang="de-DE" altLang="en-US" sz="1600" b="0"/>
              <a:t> </a:t>
            </a:r>
            <a:r>
              <a:rPr lang="de-DE" altLang="en-US" sz="1600"/>
              <a:t>Ein Austausch von Schriftsätzen</a:t>
            </a:r>
          </a:p>
          <a:p>
            <a:pPr>
              <a:spcBef>
                <a:spcPct val="0"/>
              </a:spcBef>
              <a:buFontTx/>
              <a:buChar char="•"/>
            </a:pPr>
            <a:r>
              <a:rPr lang="de-DE" altLang="en-US" sz="1600"/>
              <a:t> Einzelschiedsrichter</a:t>
            </a:r>
          </a:p>
          <a:p>
            <a:pPr>
              <a:spcBef>
                <a:spcPct val="0"/>
              </a:spcBef>
              <a:buFontTx/>
              <a:buChar char="•"/>
            </a:pPr>
            <a:r>
              <a:rPr lang="de-DE" altLang="en-US" sz="1600"/>
              <a:t> Kürzere Fristen </a:t>
            </a:r>
          </a:p>
          <a:p>
            <a:pPr>
              <a:spcBef>
                <a:spcPct val="0"/>
              </a:spcBef>
              <a:buFontTx/>
              <a:buChar char="•"/>
            </a:pPr>
            <a:r>
              <a:rPr lang="de-DE" altLang="en-US" sz="1600"/>
              <a:t> Mündliche Verhandlung grds. max. </a:t>
            </a:r>
          </a:p>
          <a:p>
            <a:pPr>
              <a:spcBef>
                <a:spcPct val="0"/>
              </a:spcBef>
              <a:buFontTx/>
              <a:buNone/>
            </a:pPr>
            <a:r>
              <a:rPr lang="de-DE" altLang="en-US" sz="1600"/>
              <a:t>  drei Tage</a:t>
            </a:r>
          </a:p>
          <a:p>
            <a:pPr>
              <a:spcBef>
                <a:spcPct val="0"/>
              </a:spcBef>
              <a:buFontTx/>
              <a:buChar char="•"/>
            </a:pPr>
            <a:r>
              <a:rPr lang="de-DE" altLang="en-US" sz="1600"/>
              <a:t> Niedrigere Gebühren</a:t>
            </a:r>
          </a:p>
        </p:txBody>
      </p:sp>
    </p:spTree>
    <p:extLst>
      <p:ext uri="{BB962C8B-B14F-4D97-AF65-F5344CB8AC3E}">
        <p14:creationId xmlns:p14="http://schemas.microsoft.com/office/powerpoint/2010/main" val="1199623919"/>
      </p:ext>
    </p:extLst>
  </p:cSld>
  <p:clrMapOvr>
    <a:masterClrMapping/>
  </p:clrMapOvr>
  <p:transition spd="med">
    <p:wipe dir="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nummernplatzhalter 3"/>
          <p:cNvSpPr txBox="1">
            <a:spLocks noGrp="1"/>
          </p:cNvSpPr>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Blip>
                <a:blip r:embed="rId3"/>
              </a:buBlip>
              <a:defRPr sz="2400">
                <a:solidFill>
                  <a:schemeClr val="tx1"/>
                </a:solidFill>
                <a:latin typeface="Arial" charset="0"/>
                <a:cs typeface="Arial" charset="0"/>
              </a:defRPr>
            </a:lvl1pPr>
            <a:lvl2pPr marL="742950" indent="-285750" algn="l">
              <a:spcBef>
                <a:spcPct val="20000"/>
              </a:spcBef>
              <a:buBlip>
                <a:blip r:embed="rId3"/>
              </a:buBlip>
              <a:defRPr sz="2400">
                <a:solidFill>
                  <a:schemeClr val="tx1"/>
                </a:solidFill>
                <a:latin typeface="Arial" charset="0"/>
                <a:cs typeface="Arial" charset="0"/>
              </a:defRPr>
            </a:lvl2pPr>
            <a:lvl3pPr marL="1143000" indent="-228600" algn="l">
              <a:spcBef>
                <a:spcPct val="20000"/>
              </a:spcBef>
              <a:buBlip>
                <a:blip r:embed="rId3"/>
              </a:buBlip>
              <a:defRPr sz="2400">
                <a:solidFill>
                  <a:schemeClr val="tx1"/>
                </a:solidFill>
                <a:latin typeface="Arial" charset="0"/>
                <a:cs typeface="Arial" charset="0"/>
              </a:defRPr>
            </a:lvl3pPr>
            <a:lvl4pPr marL="1600200" indent="-228600" algn="l">
              <a:spcBef>
                <a:spcPct val="20000"/>
              </a:spcBef>
              <a:buBlip>
                <a:blip r:embed="rId3"/>
              </a:buBlip>
              <a:defRPr sz="2400">
                <a:solidFill>
                  <a:schemeClr val="tx1"/>
                </a:solidFill>
                <a:latin typeface="Arial" charset="0"/>
                <a:cs typeface="Arial" charset="0"/>
              </a:defRPr>
            </a:lvl4pPr>
            <a:lvl5pPr marL="2057400" indent="-228600" algn="l">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431ED87A-7BCB-4913-9BDC-BEB2A3136D91}" type="slidenum">
              <a:rPr kumimoji="0" lang="en-US" altLang="en-US" sz="1400" b="0"/>
              <a:pPr algn="r" eaLnBrk="1" hangingPunct="1">
                <a:spcBef>
                  <a:spcPct val="0"/>
                </a:spcBef>
                <a:buFontTx/>
                <a:buNone/>
              </a:pPr>
              <a:t>153</a:t>
            </a:fld>
            <a:endParaRPr kumimoji="0" lang="en-US" altLang="en-US" sz="1400" b="0"/>
          </a:p>
        </p:txBody>
      </p:sp>
      <p:sp>
        <p:nvSpPr>
          <p:cNvPr id="48131" name="Rectangle 4"/>
          <p:cNvSpPr>
            <a:spLocks noGrp="1" noChangeArrowheads="1"/>
          </p:cNvSpPr>
          <p:nvPr>
            <p:ph type="title" idx="4294967295"/>
          </p:nvPr>
        </p:nvSpPr>
        <p:spPr>
          <a:xfrm>
            <a:off x="0" y="274638"/>
            <a:ext cx="8229600" cy="1143000"/>
          </a:xfrm>
        </p:spPr>
        <p:txBody>
          <a:bodyPr/>
          <a:lstStyle/>
          <a:p>
            <a:pPr eaLnBrk="1" hangingPunct="1"/>
            <a:r>
              <a:rPr lang="fr-CH" altLang="en-US" sz="3200" smtClean="0"/>
              <a:t>WIPO Schiedsgerichtsverfahren</a:t>
            </a:r>
            <a:endParaRPr lang="en-US" altLang="en-US" sz="3200" smtClean="0"/>
          </a:p>
        </p:txBody>
      </p:sp>
      <p:sp>
        <p:nvSpPr>
          <p:cNvPr id="48132" name="Rectangle 5"/>
          <p:cNvSpPr>
            <a:spLocks noGrp="1" noChangeArrowheads="1"/>
          </p:cNvSpPr>
          <p:nvPr>
            <p:ph type="body" idx="4294967295"/>
          </p:nvPr>
        </p:nvSpPr>
        <p:spPr>
          <a:xfrm>
            <a:off x="914400" y="1601788"/>
            <a:ext cx="8229600" cy="5256212"/>
          </a:xfrm>
        </p:spPr>
        <p:txBody>
          <a:bodyPr/>
          <a:lstStyle/>
          <a:p>
            <a:pPr eaLnBrk="1" hangingPunct="1"/>
            <a:r>
              <a:rPr lang="de-CH" altLang="en-US" smtClean="0"/>
              <a:t>Parteiautonomie hinsichtlich der Bestellung der Schiedsrichter (Art. 16-17)</a:t>
            </a:r>
          </a:p>
          <a:p>
            <a:pPr eaLnBrk="1" hangingPunct="1"/>
            <a:r>
              <a:rPr lang="de-CH" altLang="en-US" smtClean="0"/>
              <a:t>Vertraulichkeit (Art. 52, 73-76)</a:t>
            </a:r>
          </a:p>
          <a:p>
            <a:pPr eaLnBrk="1" hangingPunct="1"/>
            <a:r>
              <a:rPr lang="de-CH" altLang="en-US" smtClean="0"/>
              <a:t>Einstweiliger Rechtsschutz (Art. 46a-c)</a:t>
            </a:r>
          </a:p>
          <a:p>
            <a:pPr eaLnBrk="1" hangingPunct="1"/>
            <a:r>
              <a:rPr lang="de-CH" altLang="en-US" smtClean="0"/>
              <a:t>Technische Beweise (Art. 49-51)</a:t>
            </a:r>
          </a:p>
          <a:p>
            <a:pPr eaLnBrk="1" hangingPunct="1"/>
            <a:r>
              <a:rPr lang="de-CH" altLang="en-US" smtClean="0"/>
              <a:t>Schiedsfähigkeit von geistigem Eigentum – inter partes</a:t>
            </a:r>
          </a:p>
          <a:p>
            <a:pPr eaLnBrk="1" hangingPunct="1"/>
            <a:r>
              <a:rPr lang="de-CH" altLang="en-US" smtClean="0"/>
              <a:t>Keine Berufung</a:t>
            </a:r>
          </a:p>
          <a:p>
            <a:pPr eaLnBrk="1" hangingPunct="1"/>
            <a:r>
              <a:rPr lang="de-CH" altLang="en-US" smtClean="0"/>
              <a:t>International vollstreckbar: New York Übereinkommen 1958</a:t>
            </a:r>
            <a:endParaRPr lang="en-US" altLang="en-US" smtClean="0"/>
          </a:p>
        </p:txBody>
      </p:sp>
    </p:spTree>
    <p:extLst>
      <p:ext uri="{BB962C8B-B14F-4D97-AF65-F5344CB8AC3E}">
        <p14:creationId xmlns:p14="http://schemas.microsoft.com/office/powerpoint/2010/main" val="1234447201"/>
      </p:ext>
    </p:extLst>
  </p:cSld>
  <p:clrMapOvr>
    <a:masterClrMapping/>
  </p:clrMapOvr>
  <p:transition spd="slow">
    <p:wip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fr-CH" altLang="en-US" sz="3200" b="1" smtClean="0"/>
              <a:t>Kosten – Reduzierung für Nutzer der PCT/Madrid/Hague Systeme</a:t>
            </a:r>
            <a:endParaRPr lang="en-US" altLang="en-US" sz="3200" b="1" smtClean="0"/>
          </a:p>
        </p:txBody>
      </p:sp>
      <p:pic>
        <p:nvPicPr>
          <p:cNvPr id="49155" name="Content Placeholder 4" descr="WIPO Arbitration / Expedited Arbitration – Reduced Schedule of Fees and Costs for PCT Users, Holders After Publication Under the Hague System, the Madrid System, or WIPO Green Technology Providers or Seekers - Mozilla Firefox"/>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28725" y="1773238"/>
            <a:ext cx="6686550" cy="4352925"/>
          </a:xfrm>
        </p:spPr>
      </p:pic>
      <p:sp>
        <p:nvSpPr>
          <p:cNvPr id="49156" name="Slide Number Placeholder 3"/>
          <p:cNvSpPr>
            <a:spLocks noGrp="1"/>
          </p:cNvSpPr>
          <p:nvPr>
            <p:ph type="sldNum" sz="quarter" idx="10"/>
          </p:nvPr>
        </p:nvSpPr>
        <p:spPr>
          <a:noFill/>
        </p:spPr>
        <p:txBody>
          <a:bodyPr/>
          <a:lstStyle>
            <a:lvl1pPr algn="l">
              <a:spcBef>
                <a:spcPct val="20000"/>
              </a:spcBef>
              <a:buBlip>
                <a:blip r:embed="rId3"/>
              </a:buBlip>
              <a:defRPr sz="2400">
                <a:solidFill>
                  <a:schemeClr val="tx1"/>
                </a:solidFill>
                <a:latin typeface="Arial" charset="0"/>
                <a:cs typeface="Arial" charset="0"/>
              </a:defRPr>
            </a:lvl1pPr>
            <a:lvl2pPr marL="742950" indent="-285750" algn="l">
              <a:spcBef>
                <a:spcPct val="20000"/>
              </a:spcBef>
              <a:buBlip>
                <a:blip r:embed="rId3"/>
              </a:buBlip>
              <a:defRPr sz="2400">
                <a:solidFill>
                  <a:schemeClr val="tx1"/>
                </a:solidFill>
                <a:latin typeface="Arial" charset="0"/>
                <a:cs typeface="Arial" charset="0"/>
              </a:defRPr>
            </a:lvl2pPr>
            <a:lvl3pPr marL="1143000" indent="-228600" algn="l">
              <a:spcBef>
                <a:spcPct val="20000"/>
              </a:spcBef>
              <a:buBlip>
                <a:blip r:embed="rId3"/>
              </a:buBlip>
              <a:defRPr sz="2400">
                <a:solidFill>
                  <a:schemeClr val="tx1"/>
                </a:solidFill>
                <a:latin typeface="Arial" charset="0"/>
                <a:cs typeface="Arial" charset="0"/>
              </a:defRPr>
            </a:lvl3pPr>
            <a:lvl4pPr marL="1600200" indent="-228600" algn="l">
              <a:spcBef>
                <a:spcPct val="20000"/>
              </a:spcBef>
              <a:buBlip>
                <a:blip r:embed="rId3"/>
              </a:buBlip>
              <a:defRPr sz="2400">
                <a:solidFill>
                  <a:schemeClr val="tx1"/>
                </a:solidFill>
                <a:latin typeface="Arial" charset="0"/>
                <a:cs typeface="Arial" charset="0"/>
              </a:defRPr>
            </a:lvl4pPr>
            <a:lvl5pPr marL="2057400" indent="-228600" algn="l">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A38B7D72-C5F0-4584-8E27-6AB459B81C17}" type="slidenum">
              <a:rPr lang="en-US" altLang="en-US" sz="1400" smtClean="0">
                <a:solidFill>
                  <a:srgbClr val="000000"/>
                </a:solidFill>
              </a:rPr>
              <a:pPr algn="r" eaLnBrk="1" hangingPunct="1">
                <a:spcBef>
                  <a:spcPct val="0"/>
                </a:spcBef>
                <a:buFontTx/>
                <a:buNone/>
              </a:pPr>
              <a:t>154</a:t>
            </a:fld>
            <a:endParaRPr lang="en-US" altLang="en-US" sz="1400" smtClean="0">
              <a:solidFill>
                <a:srgbClr val="000000"/>
              </a:solidFill>
            </a:endParaRPr>
          </a:p>
        </p:txBody>
      </p:sp>
    </p:spTree>
    <p:extLst>
      <p:ext uri="{BB962C8B-B14F-4D97-AF65-F5344CB8AC3E}">
        <p14:creationId xmlns:p14="http://schemas.microsoft.com/office/powerpoint/2010/main" val="3045207428"/>
      </p:ext>
    </p:extLst>
  </p:cSld>
  <p:clrMapOvr>
    <a:masterClrMapping/>
  </p:clrMapOvr>
  <p:transition spd="slow">
    <p:wip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fr-CH" altLang="en-US" smtClean="0"/>
              <a:t>WIPO Verfahren - Vergleich</a:t>
            </a:r>
            <a:endParaRPr lang="en-US" altLang="en-US" smtClean="0"/>
          </a:p>
        </p:txBody>
      </p:sp>
      <p:graphicFrame>
        <p:nvGraphicFramePr>
          <p:cNvPr id="7" name="Content Placeholder 6"/>
          <p:cNvGraphicFramePr>
            <a:graphicFrameLocks noGrp="1"/>
          </p:cNvGraphicFramePr>
          <p:nvPr>
            <p:ph idx="1"/>
          </p:nvPr>
        </p:nvGraphicFramePr>
        <p:xfrm>
          <a:off x="395536" y="1412776"/>
          <a:ext cx="4114800" cy="30239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nvGraphicFramePr>
        <p:xfrm>
          <a:off x="4139952" y="2708920"/>
          <a:ext cx="4680520" cy="3168352"/>
        </p:xfrm>
        <a:graphic>
          <a:graphicData uri="http://schemas.openxmlformats.org/drawingml/2006/chart">
            <c:chart xmlns:c="http://schemas.openxmlformats.org/drawingml/2006/chart" xmlns:r="http://schemas.openxmlformats.org/officeDocument/2006/relationships" r:id="rId3"/>
          </a:graphicData>
        </a:graphic>
      </p:graphicFrame>
      <p:sp>
        <p:nvSpPr>
          <p:cNvPr id="50181" name="Rectangle 2"/>
          <p:cNvSpPr>
            <a:spLocks noChangeArrowheads="1"/>
          </p:cNvSpPr>
          <p:nvPr/>
        </p:nvSpPr>
        <p:spPr bwMode="auto">
          <a:xfrm>
            <a:off x="1547813" y="1196975"/>
            <a:ext cx="1728787" cy="360363"/>
          </a:xfrm>
          <a:prstGeom prst="rect">
            <a:avLst/>
          </a:prstGeom>
          <a:noFill/>
          <a:ln>
            <a:noFill/>
          </a:ln>
          <a:effectLst>
            <a:outerShdw dist="45791" dir="2021404" algn="ctr" rotWithShape="0">
              <a:srgbClr val="FFFF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92463" tIns="46231" rIns="92463" bIns="46231"/>
          <a:lstStyle>
            <a:lvl1pPr algn="l" defTabSz="923925">
              <a:spcBef>
                <a:spcPct val="20000"/>
              </a:spcBef>
              <a:buBlip>
                <a:blip r:embed="rId4"/>
              </a:buBlip>
              <a:defRPr sz="2400">
                <a:solidFill>
                  <a:schemeClr val="tx1"/>
                </a:solidFill>
                <a:latin typeface="Arial" charset="0"/>
                <a:cs typeface="Arial" charset="0"/>
              </a:defRPr>
            </a:lvl1pPr>
            <a:lvl2pPr marL="742950" indent="-285750" algn="l" defTabSz="923925">
              <a:spcBef>
                <a:spcPct val="20000"/>
              </a:spcBef>
              <a:buBlip>
                <a:blip r:embed="rId4"/>
              </a:buBlip>
              <a:defRPr sz="2400">
                <a:solidFill>
                  <a:schemeClr val="tx1"/>
                </a:solidFill>
                <a:latin typeface="Arial" charset="0"/>
                <a:cs typeface="Arial" charset="0"/>
              </a:defRPr>
            </a:lvl2pPr>
            <a:lvl3pPr marL="1143000" indent="-228600" algn="l" defTabSz="923925">
              <a:spcBef>
                <a:spcPct val="20000"/>
              </a:spcBef>
              <a:buBlip>
                <a:blip r:embed="rId4"/>
              </a:buBlip>
              <a:defRPr sz="2400">
                <a:solidFill>
                  <a:schemeClr val="tx1"/>
                </a:solidFill>
                <a:latin typeface="Arial" charset="0"/>
                <a:cs typeface="Arial" charset="0"/>
              </a:defRPr>
            </a:lvl3pPr>
            <a:lvl4pPr marL="1600200" indent="-228600" algn="l" defTabSz="923925">
              <a:spcBef>
                <a:spcPct val="20000"/>
              </a:spcBef>
              <a:buBlip>
                <a:blip r:embed="rId4"/>
              </a:buBlip>
              <a:defRPr sz="2400">
                <a:solidFill>
                  <a:schemeClr val="tx1"/>
                </a:solidFill>
                <a:latin typeface="Arial" charset="0"/>
                <a:cs typeface="Arial" charset="0"/>
              </a:defRPr>
            </a:lvl4pPr>
            <a:lvl5pPr marL="2057400" indent="-228600" algn="l" defTabSz="923925">
              <a:spcBef>
                <a:spcPct val="20000"/>
              </a:spcBef>
              <a:buBlip>
                <a:blip r:embed="rId4"/>
              </a:buBlip>
              <a:defRPr sz="2400">
                <a:solidFill>
                  <a:schemeClr val="tx1"/>
                </a:solidFill>
                <a:latin typeface="Arial" charset="0"/>
                <a:cs typeface="Arial" charset="0"/>
              </a:defRPr>
            </a:lvl5pPr>
            <a:lvl6pPr marL="2514600" indent="-228600" defTabSz="923925"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defTabSz="923925"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defTabSz="923925"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defTabSz="923925"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ctr">
              <a:spcBef>
                <a:spcPct val="0"/>
              </a:spcBef>
              <a:buFontTx/>
              <a:buNone/>
            </a:pPr>
            <a:r>
              <a:rPr lang="fr-CH" altLang="en-US" sz="1600"/>
              <a:t>Mediation</a:t>
            </a:r>
            <a:endParaRPr lang="en-US" altLang="en-US" sz="1600"/>
          </a:p>
        </p:txBody>
      </p:sp>
      <p:sp>
        <p:nvSpPr>
          <p:cNvPr id="50182" name="Rectangle 3"/>
          <p:cNvSpPr>
            <a:spLocks noChangeArrowheads="1"/>
          </p:cNvSpPr>
          <p:nvPr/>
        </p:nvSpPr>
        <p:spPr bwMode="auto">
          <a:xfrm>
            <a:off x="5219700" y="2492375"/>
            <a:ext cx="2808288" cy="360363"/>
          </a:xfrm>
          <a:prstGeom prst="rect">
            <a:avLst/>
          </a:prstGeom>
          <a:noFill/>
          <a:ln>
            <a:noFill/>
          </a:ln>
          <a:effectLst>
            <a:outerShdw dist="45791" dir="2021404" algn="ctr" rotWithShape="0">
              <a:srgbClr val="FFFF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92463" tIns="46231" rIns="92463" bIns="46231"/>
          <a:lstStyle>
            <a:lvl1pPr algn="l" defTabSz="923925">
              <a:spcBef>
                <a:spcPct val="20000"/>
              </a:spcBef>
              <a:buBlip>
                <a:blip r:embed="rId4"/>
              </a:buBlip>
              <a:defRPr sz="2400">
                <a:solidFill>
                  <a:schemeClr val="tx1"/>
                </a:solidFill>
                <a:latin typeface="Arial" charset="0"/>
                <a:cs typeface="Arial" charset="0"/>
              </a:defRPr>
            </a:lvl1pPr>
            <a:lvl2pPr marL="742950" indent="-285750" algn="l" defTabSz="923925">
              <a:spcBef>
                <a:spcPct val="20000"/>
              </a:spcBef>
              <a:buBlip>
                <a:blip r:embed="rId4"/>
              </a:buBlip>
              <a:defRPr sz="2400">
                <a:solidFill>
                  <a:schemeClr val="tx1"/>
                </a:solidFill>
                <a:latin typeface="Arial" charset="0"/>
                <a:cs typeface="Arial" charset="0"/>
              </a:defRPr>
            </a:lvl2pPr>
            <a:lvl3pPr marL="1143000" indent="-228600" algn="l" defTabSz="923925">
              <a:spcBef>
                <a:spcPct val="20000"/>
              </a:spcBef>
              <a:buBlip>
                <a:blip r:embed="rId4"/>
              </a:buBlip>
              <a:defRPr sz="2400">
                <a:solidFill>
                  <a:schemeClr val="tx1"/>
                </a:solidFill>
                <a:latin typeface="Arial" charset="0"/>
                <a:cs typeface="Arial" charset="0"/>
              </a:defRPr>
            </a:lvl3pPr>
            <a:lvl4pPr marL="1600200" indent="-228600" algn="l" defTabSz="923925">
              <a:spcBef>
                <a:spcPct val="20000"/>
              </a:spcBef>
              <a:buBlip>
                <a:blip r:embed="rId4"/>
              </a:buBlip>
              <a:defRPr sz="2400">
                <a:solidFill>
                  <a:schemeClr val="tx1"/>
                </a:solidFill>
                <a:latin typeface="Arial" charset="0"/>
                <a:cs typeface="Arial" charset="0"/>
              </a:defRPr>
            </a:lvl4pPr>
            <a:lvl5pPr marL="2057400" indent="-228600" algn="l" defTabSz="923925">
              <a:spcBef>
                <a:spcPct val="20000"/>
              </a:spcBef>
              <a:buBlip>
                <a:blip r:embed="rId4"/>
              </a:buBlip>
              <a:defRPr sz="2400">
                <a:solidFill>
                  <a:schemeClr val="tx1"/>
                </a:solidFill>
                <a:latin typeface="Arial" charset="0"/>
                <a:cs typeface="Arial" charset="0"/>
              </a:defRPr>
            </a:lvl5pPr>
            <a:lvl6pPr marL="2514600" indent="-228600" defTabSz="923925"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defTabSz="923925"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defTabSz="923925"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defTabSz="923925"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ctr">
              <a:spcBef>
                <a:spcPct val="0"/>
              </a:spcBef>
              <a:buFontTx/>
              <a:buNone/>
            </a:pPr>
            <a:r>
              <a:rPr lang="fr-CH" altLang="en-US" sz="1600"/>
              <a:t>Schiedsgerichtsverfahren</a:t>
            </a:r>
            <a:endParaRPr lang="en-US" altLang="en-US" sz="1600"/>
          </a:p>
        </p:txBody>
      </p:sp>
    </p:spTree>
    <p:extLst>
      <p:ext uri="{BB962C8B-B14F-4D97-AF65-F5344CB8AC3E}">
        <p14:creationId xmlns:p14="http://schemas.microsoft.com/office/powerpoint/2010/main" val="62186264"/>
      </p:ext>
    </p:extLst>
  </p:cSld>
  <p:clrMapOvr>
    <a:masterClrMapping/>
  </p:clrMapOvr>
  <p:transition spd="slow">
    <p:wip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17500" y="188913"/>
            <a:ext cx="8229600" cy="936625"/>
          </a:xfrm>
        </p:spPr>
        <p:txBody>
          <a:bodyPr/>
          <a:lstStyle/>
          <a:p>
            <a:r>
              <a:rPr lang="en-US" altLang="en-US" sz="3200" b="1" smtClean="0"/>
              <a:t>WIPO ADR Services für bestimmte Bereiche</a:t>
            </a:r>
          </a:p>
        </p:txBody>
      </p:sp>
      <p:sp>
        <p:nvSpPr>
          <p:cNvPr id="51203" name="Rectangle 3"/>
          <p:cNvSpPr>
            <a:spLocks noGrp="1" noChangeArrowheads="1"/>
          </p:cNvSpPr>
          <p:nvPr>
            <p:ph idx="1"/>
          </p:nvPr>
        </p:nvSpPr>
        <p:spPr>
          <a:xfrm>
            <a:off x="450850" y="1412875"/>
            <a:ext cx="8229600" cy="5543550"/>
          </a:xfrm>
        </p:spPr>
        <p:txBody>
          <a:bodyPr/>
          <a:lstStyle/>
          <a:p>
            <a:r>
              <a:rPr lang="en-US" altLang="en-US" sz="2000" dirty="0" err="1" smtClean="0"/>
              <a:t>Angepasste</a:t>
            </a:r>
            <a:r>
              <a:rPr lang="en-US" altLang="en-US" sz="2000" dirty="0" smtClean="0"/>
              <a:t> </a:t>
            </a:r>
            <a:r>
              <a:rPr lang="en-US" altLang="en-US" sz="2000" dirty="0" err="1" smtClean="0"/>
              <a:t>Klauseln</a:t>
            </a:r>
            <a:r>
              <a:rPr lang="en-US" altLang="en-US" sz="2000" dirty="0" smtClean="0"/>
              <a:t>, </a:t>
            </a:r>
            <a:r>
              <a:rPr lang="en-US" altLang="en-US" sz="2000" dirty="0" err="1" smtClean="0"/>
              <a:t>Verfahrensregelen</a:t>
            </a:r>
            <a:r>
              <a:rPr lang="en-US" altLang="en-US" sz="2000" dirty="0" smtClean="0"/>
              <a:t>, </a:t>
            </a:r>
            <a:r>
              <a:rPr lang="en-US" altLang="en-US" sz="2000" dirty="0" err="1" smtClean="0"/>
              <a:t>Kostenregeln</a:t>
            </a:r>
            <a:endParaRPr lang="en-US" altLang="en-US" sz="2000" dirty="0" smtClean="0"/>
          </a:p>
          <a:p>
            <a:r>
              <a:rPr lang="fr-CH" altLang="en-US" sz="2000" dirty="0" err="1" smtClean="0"/>
              <a:t>Gesonderte</a:t>
            </a:r>
            <a:r>
              <a:rPr lang="fr-CH" altLang="en-US" sz="2000" dirty="0" smtClean="0"/>
              <a:t> </a:t>
            </a:r>
            <a:r>
              <a:rPr lang="fr-CH" altLang="en-US" sz="2000" dirty="0" err="1" smtClean="0"/>
              <a:t>Listen</a:t>
            </a:r>
            <a:r>
              <a:rPr lang="fr-CH" altLang="en-US" sz="2000" dirty="0" smtClean="0"/>
              <a:t> mit </a:t>
            </a:r>
            <a:r>
              <a:rPr lang="fr-CH" altLang="en-US" sz="2000" dirty="0" err="1" smtClean="0"/>
              <a:t>spezialisierten</a:t>
            </a:r>
            <a:r>
              <a:rPr lang="fr-CH" altLang="en-US" sz="2000" dirty="0" smtClean="0"/>
              <a:t> </a:t>
            </a:r>
            <a:r>
              <a:rPr lang="fr-CH" altLang="en-US" sz="2000" dirty="0" err="1" smtClean="0"/>
              <a:t>Mediatoren</a:t>
            </a:r>
            <a:r>
              <a:rPr lang="fr-CH" altLang="en-US" sz="2000" dirty="0" smtClean="0"/>
              <a:t>, </a:t>
            </a:r>
            <a:r>
              <a:rPr lang="fr-CH" altLang="en-US" sz="2000" dirty="0" err="1" smtClean="0"/>
              <a:t>Schiedsrichtern</a:t>
            </a:r>
            <a:r>
              <a:rPr lang="fr-CH" altLang="en-US" sz="2000" dirty="0" smtClean="0"/>
              <a:t> </a:t>
            </a:r>
            <a:r>
              <a:rPr lang="fr-CH" altLang="en-US" sz="2000" dirty="0" err="1" smtClean="0"/>
              <a:t>und</a:t>
            </a:r>
            <a:r>
              <a:rPr lang="fr-CH" altLang="en-US" sz="2000" dirty="0" smtClean="0"/>
              <a:t> </a:t>
            </a:r>
            <a:r>
              <a:rPr lang="fr-CH" altLang="en-US" sz="2000" dirty="0" err="1" smtClean="0"/>
              <a:t>Experten</a:t>
            </a:r>
            <a:endParaRPr lang="fr-CH" altLang="en-US" sz="2000" dirty="0" smtClean="0"/>
          </a:p>
          <a:p>
            <a:r>
              <a:rPr lang="fr-CH" altLang="en-US" sz="2000" dirty="0" err="1" smtClean="0"/>
              <a:t>Beispiele</a:t>
            </a:r>
            <a:r>
              <a:rPr lang="fr-CH" altLang="en-US" sz="2000" dirty="0" smtClean="0"/>
              <a:t> (</a:t>
            </a:r>
            <a:r>
              <a:rPr lang="en-US" altLang="en-US" sz="2000" i="1" dirty="0" smtClean="0">
                <a:solidFill>
                  <a:srgbClr val="000000"/>
                </a:solidFill>
                <a:hlinkClick r:id="rId3"/>
              </a:rPr>
              <a:t>www.wipo.int/amc/en/center/specific-sectors/</a:t>
            </a:r>
            <a:r>
              <a:rPr lang="en-US" altLang="en-US" sz="2000" i="1" dirty="0" smtClean="0">
                <a:solidFill>
                  <a:srgbClr val="000000"/>
                </a:solidFill>
              </a:rPr>
              <a:t> )</a:t>
            </a:r>
            <a:r>
              <a:rPr lang="fr-CH" altLang="en-US" sz="2000" dirty="0" smtClean="0"/>
              <a:t> </a:t>
            </a:r>
          </a:p>
          <a:p>
            <a:pPr lvl="1"/>
            <a:r>
              <a:rPr lang="en-US" altLang="en-US" sz="2000" dirty="0" smtClean="0">
                <a:solidFill>
                  <a:srgbClr val="000000"/>
                </a:solidFill>
              </a:rPr>
              <a:t>R&amp;D (DESCA, IPAG)</a:t>
            </a:r>
          </a:p>
          <a:p>
            <a:pPr lvl="1"/>
            <a:r>
              <a:rPr lang="en-US" altLang="en-US" sz="2000" dirty="0" smtClean="0">
                <a:solidFill>
                  <a:srgbClr val="000000"/>
                </a:solidFill>
              </a:rPr>
              <a:t>Patent- und </a:t>
            </a:r>
            <a:r>
              <a:rPr lang="en-US" altLang="en-US" sz="2000" dirty="0" err="1" smtClean="0">
                <a:solidFill>
                  <a:srgbClr val="000000"/>
                </a:solidFill>
              </a:rPr>
              <a:t>Markenämter</a:t>
            </a:r>
            <a:r>
              <a:rPr lang="en-US" altLang="en-US" sz="2000" dirty="0" smtClean="0">
                <a:solidFill>
                  <a:srgbClr val="000000"/>
                </a:solidFill>
              </a:rPr>
              <a:t>: WIPO ADR </a:t>
            </a:r>
            <a:r>
              <a:rPr lang="en-US" altLang="en-US" sz="2000" dirty="0" err="1" smtClean="0">
                <a:solidFill>
                  <a:srgbClr val="000000"/>
                </a:solidFill>
              </a:rPr>
              <a:t>Optionen</a:t>
            </a:r>
            <a:r>
              <a:rPr lang="en-US" altLang="en-US" sz="2000" dirty="0" smtClean="0">
                <a:solidFill>
                  <a:srgbClr val="000000"/>
                </a:solidFill>
              </a:rPr>
              <a:t> </a:t>
            </a:r>
            <a:r>
              <a:rPr lang="en-US" altLang="en-US" sz="2000" dirty="0" err="1" smtClean="0">
                <a:solidFill>
                  <a:srgbClr val="000000"/>
                </a:solidFill>
              </a:rPr>
              <a:t>für</a:t>
            </a:r>
            <a:r>
              <a:rPr lang="en-US" altLang="en-US" sz="2000" dirty="0" smtClean="0">
                <a:solidFill>
                  <a:srgbClr val="000000"/>
                </a:solidFill>
              </a:rPr>
              <a:t> </a:t>
            </a:r>
            <a:r>
              <a:rPr lang="en-US" altLang="en-US" sz="2000" dirty="0" err="1" smtClean="0">
                <a:solidFill>
                  <a:srgbClr val="000000"/>
                </a:solidFill>
              </a:rPr>
              <a:t>Parteien</a:t>
            </a:r>
            <a:r>
              <a:rPr lang="en-US" altLang="en-US" sz="2000" dirty="0" smtClean="0">
                <a:solidFill>
                  <a:srgbClr val="000000"/>
                </a:solidFill>
              </a:rPr>
              <a:t> in </a:t>
            </a:r>
            <a:r>
              <a:rPr lang="en-US" altLang="en-US" sz="2000" dirty="0" err="1" smtClean="0">
                <a:solidFill>
                  <a:srgbClr val="000000"/>
                </a:solidFill>
              </a:rPr>
              <a:t>Verfahren</a:t>
            </a:r>
            <a:r>
              <a:rPr lang="en-US" altLang="en-US" sz="2000" dirty="0" smtClean="0">
                <a:solidFill>
                  <a:srgbClr val="000000"/>
                </a:solidFill>
              </a:rPr>
              <a:t> </a:t>
            </a:r>
            <a:r>
              <a:rPr lang="en-US" altLang="en-US" sz="2000" dirty="0" err="1" smtClean="0">
                <a:solidFill>
                  <a:srgbClr val="000000"/>
                </a:solidFill>
              </a:rPr>
              <a:t>vor</a:t>
            </a:r>
            <a:r>
              <a:rPr lang="en-US" altLang="en-US" sz="2000" dirty="0" smtClean="0">
                <a:solidFill>
                  <a:srgbClr val="000000"/>
                </a:solidFill>
              </a:rPr>
              <a:t> den </a:t>
            </a:r>
            <a:r>
              <a:rPr lang="en-US" altLang="en-US" sz="2000" dirty="0" err="1" smtClean="0">
                <a:solidFill>
                  <a:srgbClr val="000000"/>
                </a:solidFill>
              </a:rPr>
              <a:t>Aemtern</a:t>
            </a:r>
            <a:r>
              <a:rPr lang="en-US" altLang="en-US" sz="2000" dirty="0" smtClean="0">
                <a:solidFill>
                  <a:srgbClr val="000000"/>
                </a:solidFill>
              </a:rPr>
              <a:t> in </a:t>
            </a:r>
            <a:r>
              <a:rPr lang="en-US" altLang="en-US" sz="2000" dirty="0" err="1" smtClean="0">
                <a:solidFill>
                  <a:srgbClr val="000000"/>
                </a:solidFill>
              </a:rPr>
              <a:t>Singapur</a:t>
            </a:r>
            <a:r>
              <a:rPr lang="en-US" altLang="en-US" sz="2000" dirty="0" smtClean="0">
                <a:solidFill>
                  <a:srgbClr val="000000"/>
                </a:solidFill>
              </a:rPr>
              <a:t>, </a:t>
            </a:r>
            <a:r>
              <a:rPr lang="en-US" altLang="en-US" sz="2000" dirty="0" err="1" smtClean="0">
                <a:solidFill>
                  <a:srgbClr val="000000"/>
                </a:solidFill>
              </a:rPr>
              <a:t>Brasilien</a:t>
            </a:r>
            <a:r>
              <a:rPr lang="en-US" altLang="en-US" sz="2000" dirty="0" smtClean="0">
                <a:solidFill>
                  <a:srgbClr val="000000"/>
                </a:solidFill>
              </a:rPr>
              <a:t>, </a:t>
            </a:r>
            <a:r>
              <a:rPr lang="en-US" altLang="en-US" sz="2000" dirty="0" err="1" smtClean="0">
                <a:solidFill>
                  <a:srgbClr val="000000"/>
                </a:solidFill>
              </a:rPr>
              <a:t>Kolumbien</a:t>
            </a:r>
            <a:r>
              <a:rPr lang="en-US" altLang="en-US" sz="2000" dirty="0" smtClean="0">
                <a:solidFill>
                  <a:srgbClr val="000000"/>
                </a:solidFill>
              </a:rPr>
              <a:t>, </a:t>
            </a:r>
            <a:r>
              <a:rPr lang="en-US" altLang="en-US" sz="2000" dirty="0" err="1" smtClean="0">
                <a:solidFill>
                  <a:srgbClr val="000000"/>
                </a:solidFill>
              </a:rPr>
              <a:t>Philippinen</a:t>
            </a:r>
            <a:endParaRPr lang="en-US" altLang="en-US" sz="2000" dirty="0" smtClean="0">
              <a:solidFill>
                <a:srgbClr val="000000"/>
              </a:solidFill>
            </a:endParaRPr>
          </a:p>
          <a:p>
            <a:pPr lvl="1"/>
            <a:r>
              <a:rPr lang="fr-CH" altLang="en-US" sz="2000" dirty="0" err="1" smtClean="0">
                <a:solidFill>
                  <a:srgbClr val="000000"/>
                </a:solidFill>
              </a:rPr>
              <a:t>Kunst</a:t>
            </a:r>
            <a:r>
              <a:rPr lang="fr-CH" altLang="en-US" sz="2000" dirty="0" smtClean="0">
                <a:solidFill>
                  <a:srgbClr val="000000"/>
                </a:solidFill>
              </a:rPr>
              <a:t> </a:t>
            </a:r>
            <a:r>
              <a:rPr lang="fr-CH" altLang="en-US" sz="2000" dirty="0" err="1" smtClean="0">
                <a:solidFill>
                  <a:srgbClr val="000000"/>
                </a:solidFill>
              </a:rPr>
              <a:t>und</a:t>
            </a:r>
            <a:r>
              <a:rPr lang="fr-CH" altLang="en-US" sz="2000" dirty="0" smtClean="0">
                <a:solidFill>
                  <a:srgbClr val="000000"/>
                </a:solidFill>
              </a:rPr>
              <a:t> </a:t>
            </a:r>
            <a:r>
              <a:rPr lang="fr-CH" altLang="en-US" sz="2000" dirty="0" err="1" smtClean="0">
                <a:solidFill>
                  <a:srgbClr val="000000"/>
                </a:solidFill>
              </a:rPr>
              <a:t>kulturelles</a:t>
            </a:r>
            <a:r>
              <a:rPr lang="fr-CH" altLang="en-US" sz="2000" dirty="0" smtClean="0">
                <a:solidFill>
                  <a:srgbClr val="000000"/>
                </a:solidFill>
              </a:rPr>
              <a:t> </a:t>
            </a:r>
            <a:r>
              <a:rPr lang="fr-CH" altLang="en-US" sz="2000" dirty="0" err="1" smtClean="0">
                <a:solidFill>
                  <a:srgbClr val="000000"/>
                </a:solidFill>
              </a:rPr>
              <a:t>Erbe</a:t>
            </a:r>
            <a:r>
              <a:rPr lang="fr-CH" altLang="en-US" sz="2000" dirty="0" smtClean="0">
                <a:solidFill>
                  <a:srgbClr val="000000"/>
                </a:solidFill>
              </a:rPr>
              <a:t>:  ICOM-WIPO </a:t>
            </a:r>
            <a:r>
              <a:rPr lang="fr-CH" altLang="en-US" sz="2000" dirty="0" err="1" smtClean="0">
                <a:solidFill>
                  <a:srgbClr val="000000"/>
                </a:solidFill>
              </a:rPr>
              <a:t>Mediation</a:t>
            </a:r>
            <a:endParaRPr lang="fr-CH" altLang="en-US" sz="2000" dirty="0" smtClean="0">
              <a:solidFill>
                <a:srgbClr val="000000"/>
              </a:solidFill>
            </a:endParaRPr>
          </a:p>
          <a:p>
            <a:pPr lvl="1"/>
            <a:r>
              <a:rPr lang="fr-CH" altLang="en-US" sz="2000" dirty="0" smtClean="0">
                <a:solidFill>
                  <a:srgbClr val="000000"/>
                </a:solidFill>
              </a:rPr>
              <a:t>Patente in Standards («FRAND </a:t>
            </a:r>
            <a:r>
              <a:rPr lang="fr-CH" altLang="en-US" sz="2000" dirty="0" err="1" smtClean="0">
                <a:solidFill>
                  <a:srgbClr val="000000"/>
                </a:solidFill>
              </a:rPr>
              <a:t>Streitigkeiten</a:t>
            </a:r>
            <a:r>
              <a:rPr lang="fr-CH" altLang="en-US" sz="2000" dirty="0" smtClean="0">
                <a:solidFill>
                  <a:srgbClr val="000000"/>
                </a:solidFill>
              </a:rPr>
              <a:t>»)</a:t>
            </a:r>
          </a:p>
        </p:txBody>
      </p:sp>
    </p:spTree>
    <p:extLst>
      <p:ext uri="{BB962C8B-B14F-4D97-AF65-F5344CB8AC3E}">
        <p14:creationId xmlns:p14="http://schemas.microsoft.com/office/powerpoint/2010/main" val="3816500488"/>
      </p:ext>
    </p:extLst>
  </p:cSld>
  <p:clrMapOvr>
    <a:masterClrMapping/>
  </p:clrMapOvr>
  <p:transition spd="slow">
    <p:wip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a:xfrm>
            <a:off x="250825" y="333375"/>
            <a:ext cx="8229600" cy="908050"/>
          </a:xfrm>
        </p:spPr>
        <p:txBody>
          <a:bodyPr/>
          <a:lstStyle/>
          <a:p>
            <a:r>
              <a:rPr lang="en-US" altLang="en-US" sz="3200" smtClean="0"/>
              <a:t>Weitere Informationen</a:t>
            </a:r>
          </a:p>
        </p:txBody>
      </p:sp>
      <p:sp>
        <p:nvSpPr>
          <p:cNvPr id="4" name="Foliennummernplatzhalter 1"/>
          <p:cNvSpPr>
            <a:spLocks noGrp="1"/>
          </p:cNvSpPr>
          <p:nvPr>
            <p:ph type="sldNum" sz="quarter" idx="10"/>
          </p:nvPr>
        </p:nvSpPr>
        <p:spPr/>
        <p:txBody>
          <a:bodyPr/>
          <a:lstStyle/>
          <a:p>
            <a:pPr>
              <a:defRPr/>
            </a:pPr>
            <a:fld id="{C8933A8D-4D3B-437A-A084-5715B7D234C3}" type="slidenum">
              <a:rPr lang="en-US"/>
              <a:pPr>
                <a:defRPr/>
              </a:pPr>
              <a:t>157</a:t>
            </a:fld>
            <a:endParaRPr lang="en-US"/>
          </a:p>
        </p:txBody>
      </p:sp>
      <p:sp>
        <p:nvSpPr>
          <p:cNvPr id="59396" name="Rectangle 3"/>
          <p:cNvSpPr>
            <a:spLocks noGrp="1" noChangeArrowheads="1"/>
          </p:cNvSpPr>
          <p:nvPr>
            <p:ph type="body" idx="4294967295"/>
          </p:nvPr>
        </p:nvSpPr>
        <p:spPr>
          <a:xfrm>
            <a:off x="0" y="549275"/>
            <a:ext cx="8569325" cy="6696075"/>
          </a:xfrm>
        </p:spPr>
        <p:txBody>
          <a:bodyPr/>
          <a:lstStyle/>
          <a:p>
            <a:pPr>
              <a:defRPr/>
            </a:pPr>
            <a:endParaRPr lang="en-US" sz="2000" dirty="0" smtClean="0"/>
          </a:p>
          <a:p>
            <a:pPr>
              <a:buFontTx/>
              <a:buNone/>
              <a:defRPr/>
            </a:pPr>
            <a:endParaRPr lang="en-US" dirty="0" smtClean="0"/>
          </a:p>
          <a:p>
            <a:pPr>
              <a:defRPr/>
            </a:pPr>
            <a:r>
              <a:rPr lang="en-US" dirty="0" err="1" smtClean="0"/>
              <a:t>Modellvertragsklauseln</a:t>
            </a:r>
            <a:r>
              <a:rPr lang="en-US" dirty="0" smtClean="0"/>
              <a:t>:  </a:t>
            </a:r>
            <a:r>
              <a:rPr lang="en-US" u="sng" dirty="0" smtClean="0"/>
              <a:t>http://www.wipo.int/amc/en/clauses</a:t>
            </a:r>
            <a:r>
              <a:rPr lang="en-US" dirty="0" smtClean="0"/>
              <a:t>/</a:t>
            </a:r>
          </a:p>
          <a:p>
            <a:pPr>
              <a:buFontTx/>
              <a:buNone/>
              <a:defRPr/>
            </a:pPr>
            <a:endParaRPr lang="en-US" dirty="0" smtClean="0"/>
          </a:p>
          <a:p>
            <a:pPr>
              <a:defRPr/>
            </a:pPr>
            <a:r>
              <a:rPr lang="fr-CH" dirty="0" smtClean="0"/>
              <a:t>Information </a:t>
            </a:r>
            <a:r>
              <a:rPr lang="fr-CH" dirty="0" err="1" smtClean="0"/>
              <a:t>zu</a:t>
            </a:r>
            <a:r>
              <a:rPr lang="fr-CH" dirty="0" smtClean="0"/>
              <a:t> </a:t>
            </a:r>
            <a:r>
              <a:rPr lang="fr-CH" dirty="0" err="1" smtClean="0"/>
              <a:t>Verfahren</a:t>
            </a:r>
            <a:r>
              <a:rPr lang="fr-CH" dirty="0" smtClean="0"/>
              <a:t>, </a:t>
            </a:r>
            <a:r>
              <a:rPr lang="fr-CH" dirty="0" err="1" smtClean="0"/>
              <a:t>Mediatoren</a:t>
            </a:r>
            <a:r>
              <a:rPr lang="fr-CH" dirty="0" smtClean="0"/>
              <a:t>, </a:t>
            </a:r>
            <a:r>
              <a:rPr lang="fr-CH" dirty="0" err="1" smtClean="0"/>
              <a:t>Schiedsrichtern</a:t>
            </a:r>
            <a:r>
              <a:rPr lang="fr-CH" dirty="0" smtClean="0"/>
              <a:t>, </a:t>
            </a:r>
            <a:r>
              <a:rPr lang="fr-CH" dirty="0" err="1" smtClean="0"/>
              <a:t>Fallbeispielen</a:t>
            </a:r>
            <a:r>
              <a:rPr lang="fr-CH" dirty="0" smtClean="0">
                <a:solidFill>
                  <a:schemeClr val="tx1">
                    <a:lumMod val="65000"/>
                    <a:lumOff val="35000"/>
                  </a:schemeClr>
                </a:solidFill>
              </a:rPr>
              <a:t>: </a:t>
            </a:r>
            <a:r>
              <a:rPr lang="fr-CH" dirty="0">
                <a:solidFill>
                  <a:schemeClr val="tx1">
                    <a:lumMod val="65000"/>
                    <a:lumOff val="35000"/>
                  </a:schemeClr>
                </a:solidFill>
              </a:rPr>
              <a:t> </a:t>
            </a:r>
            <a:r>
              <a:rPr lang="fr-CH" u="sng" dirty="0" smtClean="0"/>
              <a:t>http://www.wipo.int/amc/en</a:t>
            </a:r>
            <a:endParaRPr lang="fr-CH" dirty="0" smtClean="0"/>
          </a:p>
          <a:p>
            <a:pPr>
              <a:defRPr/>
            </a:pPr>
            <a:endParaRPr lang="fr-CH" dirty="0" smtClean="0"/>
          </a:p>
          <a:p>
            <a:pPr>
              <a:defRPr/>
            </a:pPr>
            <a:r>
              <a:rPr lang="en-US" dirty="0" err="1" smtClean="0"/>
              <a:t>Kontakt</a:t>
            </a:r>
            <a:r>
              <a:rPr lang="en-US" dirty="0" smtClean="0"/>
              <a:t>:  </a:t>
            </a:r>
            <a:r>
              <a:rPr lang="en-US" u="sng" dirty="0" smtClean="0"/>
              <a:t>arbiter.mail@wipo.int</a:t>
            </a:r>
            <a:r>
              <a:rPr lang="fr-CH" dirty="0" smtClean="0"/>
              <a:t/>
            </a:r>
            <a:br>
              <a:rPr lang="fr-CH" dirty="0" smtClean="0"/>
            </a:br>
            <a:endParaRPr lang="fr-CH" dirty="0" smtClean="0"/>
          </a:p>
          <a:p>
            <a:pPr marL="0" indent="0">
              <a:lnSpc>
                <a:spcPct val="120000"/>
              </a:lnSpc>
              <a:buFontTx/>
              <a:buNone/>
              <a:defRPr/>
            </a:pPr>
            <a:endParaRPr lang="en-US" u="sng" dirty="0" smtClean="0"/>
          </a:p>
        </p:txBody>
      </p:sp>
    </p:spTree>
    <p:extLst>
      <p:ext uri="{BB962C8B-B14F-4D97-AF65-F5344CB8AC3E}">
        <p14:creationId xmlns:p14="http://schemas.microsoft.com/office/powerpoint/2010/main" val="294680451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1043608" y="2780928"/>
            <a:ext cx="6709742" cy="2735635"/>
          </a:xfrm>
        </p:spPr>
        <p:txBody>
          <a:bodyPr/>
          <a:lstStyle/>
          <a:p>
            <a:pPr algn="ctr" eaLnBrk="1" hangingPunct="1">
              <a:lnSpc>
                <a:spcPct val="80000"/>
              </a:lnSpc>
            </a:pP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2800" dirty="0" smtClean="0">
                <a:solidFill>
                  <a:schemeClr val="accent2"/>
                </a:solidFill>
                <a:latin typeface="Arial Unicode MS" charset="0"/>
                <a:cs typeface="Arial Unicode MS" charset="0"/>
              </a:rPr>
              <a:t>THANK YOU!</a:t>
            </a:r>
            <a:r>
              <a:rPr lang="en-US" sz="2600" dirty="0" smtClean="0">
                <a:solidFill>
                  <a:schemeClr val="accent2"/>
                </a:solidFill>
                <a:latin typeface="Arial Unicode MS" charset="0"/>
                <a:cs typeface="Arial Unicode MS" charset="0"/>
              </a:rPr>
              <a:t/>
            </a:r>
            <a:br>
              <a:rPr lang="en-US" sz="2600"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1200" dirty="0" smtClean="0">
                <a:ea typeface="ヒラギノ角ゴ Pro W3" charset="-128"/>
              </a:rPr>
              <a:t/>
            </a:r>
            <a:br>
              <a:rPr lang="en-US" sz="1200" dirty="0" smtClean="0">
                <a:ea typeface="ヒラギノ角ゴ Pro W3" charset="-128"/>
              </a:rPr>
            </a:br>
            <a:r>
              <a:rPr lang="en-US" dirty="0" smtClean="0">
                <a:ea typeface="ヒラギノ角ゴ Pro W3" charset="-128"/>
              </a:rPr>
              <a:t/>
            </a:r>
            <a:br>
              <a:rPr lang="en-US" dirty="0" smtClean="0">
                <a:ea typeface="ヒラギノ角ゴ Pro W3" charset="-128"/>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sz="4000" b="1" i="1" dirty="0" smtClean="0">
                <a:solidFill>
                  <a:schemeClr val="accent2"/>
                </a:solidFill>
                <a:latin typeface="Arial Unicode MS" charset="0"/>
                <a:cs typeface="Arial Unicode MS" charset="0"/>
              </a:rPr>
              <a:t/>
            </a:r>
            <a:br>
              <a:rPr lang="en-US" sz="4000" b="1"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t>
            </a:r>
            <a:endParaRPr lang="en-US" sz="3200" b="1" dirty="0">
              <a:solidFill>
                <a:schemeClr val="accent2"/>
              </a:solidFill>
              <a:latin typeface="Arial Unicode MS" charset="0"/>
              <a:cs typeface="Arial Unicode MS" charset="0"/>
            </a:endParaRPr>
          </a:p>
        </p:txBody>
      </p:sp>
    </p:spTree>
    <p:extLst>
      <p:ext uri="{BB962C8B-B14F-4D97-AF65-F5344CB8AC3E}">
        <p14:creationId xmlns:p14="http://schemas.microsoft.com/office/powerpoint/2010/main" val="610048129"/>
      </p:ext>
    </p:extLst>
  </p:cSld>
  <p:clrMapOvr>
    <a:masterClrMapping/>
  </p:clrMapOvr>
  <p:transition spd="slow" advClick="0">
    <p:wip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179388" y="274638"/>
            <a:ext cx="8856662"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dirty="0">
                <a:solidFill>
                  <a:srgbClr val="00408C"/>
                </a:solidFill>
              </a:rPr>
              <a:t>Global Databases for IP Platforms and</a:t>
            </a:r>
            <a:br>
              <a:rPr lang="en-US" altLang="en-US" dirty="0">
                <a:solidFill>
                  <a:srgbClr val="00408C"/>
                </a:solidFill>
              </a:rPr>
            </a:br>
            <a:r>
              <a:rPr lang="en-US" altLang="en-US" dirty="0">
                <a:solidFill>
                  <a:srgbClr val="00408C"/>
                </a:solidFill>
              </a:rPr>
              <a:t>Tools for the Connected Knowledge Economy </a:t>
            </a:r>
          </a:p>
        </p:txBody>
      </p:sp>
      <p:sp>
        <p:nvSpPr>
          <p:cNvPr id="4098" name="Text Box 2"/>
          <p:cNvSpPr txBox="1">
            <a:spLocks noChangeArrowheads="1"/>
          </p:cNvSpPr>
          <p:nvPr/>
        </p:nvSpPr>
        <p:spPr bwMode="auto">
          <a:xfrm>
            <a:off x="179388" y="5084763"/>
            <a:ext cx="8964612"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9pPr>
          </a:lstStyle>
          <a:p>
            <a:pPr>
              <a:lnSpc>
                <a:spcPct val="100000"/>
              </a:lnSpc>
              <a:spcBef>
                <a:spcPts val="488"/>
              </a:spcBef>
              <a:buSzPct val="222000"/>
              <a:buFont typeface="Times New Roman" pitchFamily="16" charset="0"/>
              <a:buBlip>
                <a:blip r:embed="rId3"/>
              </a:buBlip>
            </a:pPr>
            <a:r>
              <a:rPr lang="en-US" altLang="en-US" sz="1200" u="sng" dirty="0"/>
              <a:t>Speaker</a:t>
            </a:r>
            <a:r>
              <a:rPr lang="en-US" altLang="en-US" sz="1200" dirty="0"/>
              <a:t>: Christophe Mazenc, Head, Global Databases Service, Global Infrastructure Sector</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850" y="1971675"/>
            <a:ext cx="8424863" cy="1943100"/>
          </a:xfrm>
          <a:prstGeom prst="rect">
            <a:avLst/>
          </a:pr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84834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260648" y="404664"/>
            <a:ext cx="11305256" cy="576064"/>
          </a:xfrm>
        </p:spPr>
        <p:txBody>
          <a:bodyPr>
            <a:normAutofit fontScale="90000"/>
          </a:bodyPr>
          <a:lstStyle/>
          <a:p>
            <a:pPr algn="ctr"/>
            <a:r>
              <a:rPr lang="en-US" dirty="0" smtClean="0">
                <a:ea typeface="ＭＳ Ｐゴシック" pitchFamily="34" charset="-128"/>
              </a:rPr>
              <a:t>        </a:t>
            </a:r>
            <a:r>
              <a:rPr lang="en-US" sz="3200" dirty="0" smtClean="0">
                <a:solidFill>
                  <a:srgbClr val="000090"/>
                </a:solidFill>
                <a:ea typeface="ＭＳ Ｐゴシック" pitchFamily="34" charset="-128"/>
              </a:rPr>
              <a:t>NEXT SCT </a:t>
            </a:r>
            <a:r>
              <a:rPr lang="en-US" sz="3200" dirty="0">
                <a:solidFill>
                  <a:srgbClr val="000090"/>
                </a:solidFill>
                <a:ea typeface="ＭＳ Ｐゴシック" pitchFamily="34" charset="-128"/>
              </a:rPr>
              <a:t>SESSION </a:t>
            </a:r>
            <a:r>
              <a:rPr lang="en-US" sz="3200" dirty="0" smtClean="0">
                <a:solidFill>
                  <a:srgbClr val="000090"/>
                </a:solidFill>
                <a:ea typeface="ＭＳ Ｐゴシック" pitchFamily="34" charset="-128"/>
              </a:rPr>
              <a:t>(JUNE 2014)</a:t>
            </a:r>
          </a:p>
        </p:txBody>
      </p:sp>
      <p:sp>
        <p:nvSpPr>
          <p:cNvPr id="49155" name="Rectangle 3"/>
          <p:cNvSpPr>
            <a:spLocks noGrp="1" noChangeArrowheads="1"/>
          </p:cNvSpPr>
          <p:nvPr>
            <p:ph idx="1"/>
          </p:nvPr>
        </p:nvSpPr>
        <p:spPr>
          <a:xfrm>
            <a:off x="251520" y="1916832"/>
            <a:ext cx="8712968" cy="4770319"/>
          </a:xfrm>
        </p:spPr>
        <p:txBody>
          <a:bodyPr/>
          <a:lstStyle/>
          <a:p>
            <a:pPr algn="just"/>
            <a:r>
              <a:rPr lang="en-US" dirty="0" smtClean="0">
                <a:ea typeface="ＭＳ Ｐゴシック" pitchFamily="34" charset="-128"/>
              </a:rPr>
              <a:t>Decision on technical assistance and capacity building.</a:t>
            </a:r>
          </a:p>
          <a:p>
            <a:pPr algn="just"/>
            <a:endParaRPr lang="en-US" dirty="0" smtClean="0">
              <a:ea typeface="ＭＳ Ｐゴシック" pitchFamily="34" charset="-128"/>
            </a:endParaRPr>
          </a:p>
          <a:p>
            <a:pPr marL="0" indent="0" algn="just">
              <a:buNone/>
            </a:pPr>
            <a:endParaRPr lang="en-US" dirty="0" smtClean="0">
              <a:ea typeface="ＭＳ Ｐゴシック" pitchFamily="34" charset="-128"/>
            </a:endParaRPr>
          </a:p>
          <a:p>
            <a:pPr lvl="1" algn="just">
              <a:buFont typeface="Wingdings" charset="2"/>
              <a:buChar char="Ø"/>
            </a:pPr>
            <a:r>
              <a:rPr lang="en-US" dirty="0" smtClean="0">
                <a:ea typeface="ＭＳ Ｐゴシック" pitchFamily="34" charset="-128"/>
              </a:rPr>
              <a:t>Some Member States prefer a Treaty Article</a:t>
            </a:r>
          </a:p>
          <a:p>
            <a:pPr marL="457200" lvl="1" indent="0" algn="just">
              <a:buNone/>
            </a:pPr>
            <a:endParaRPr lang="en-US" dirty="0" smtClean="0">
              <a:ea typeface="ＭＳ Ｐゴシック" pitchFamily="34" charset="-128"/>
            </a:endParaRPr>
          </a:p>
          <a:p>
            <a:pPr lvl="1" algn="just">
              <a:buFont typeface="Wingdings" charset="2"/>
              <a:buChar char="Ø"/>
            </a:pPr>
            <a:r>
              <a:rPr lang="en-US" dirty="0" smtClean="0">
                <a:ea typeface="ＭＳ Ｐゴシック" pitchFamily="34" charset="-128"/>
              </a:rPr>
              <a:t>Some Member States prefer to convene a diplomatic conference without agreement for such an article</a:t>
            </a:r>
          </a:p>
          <a:p>
            <a:pPr marL="0" indent="0">
              <a:buNone/>
            </a:pPr>
            <a:endParaRPr lang="en-US" sz="1800" dirty="0" smtClean="0">
              <a:ea typeface="ＭＳ Ｐゴシック" pitchFamily="34" charset="-128"/>
            </a:endParaRPr>
          </a:p>
        </p:txBody>
      </p:sp>
    </p:spTree>
    <p:extLst>
      <p:ext uri="{BB962C8B-B14F-4D97-AF65-F5344CB8AC3E}">
        <p14:creationId xmlns:p14="http://schemas.microsoft.com/office/powerpoint/2010/main" val="2426444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fade">
                                      <p:cBhvr>
                                        <p:cTn id="7" dur="500"/>
                                        <p:tgtEl>
                                          <p:spTgt spid="49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155">
                                            <p:txEl>
                                              <p:pRg st="3" end="3"/>
                                            </p:txEl>
                                          </p:spTgt>
                                        </p:tgtEl>
                                        <p:attrNameLst>
                                          <p:attrName>style.visibility</p:attrName>
                                        </p:attrNameLst>
                                      </p:cBhvr>
                                      <p:to>
                                        <p:strVal val="visible"/>
                                      </p:to>
                                    </p:set>
                                    <p:animEffect transition="in" filter="fade">
                                      <p:cBhvr>
                                        <p:cTn id="12" dur="500"/>
                                        <p:tgtEl>
                                          <p:spTgt spid="4915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155">
                                            <p:txEl>
                                              <p:pRg st="5" end="5"/>
                                            </p:txEl>
                                          </p:spTgt>
                                        </p:tgtEl>
                                        <p:attrNameLst>
                                          <p:attrName>style.visibility</p:attrName>
                                        </p:attrNameLst>
                                      </p:cBhvr>
                                      <p:to>
                                        <p:strVal val="visible"/>
                                      </p:to>
                                    </p:set>
                                    <p:animEffect transition="in" filter="fade">
                                      <p:cBhvr>
                                        <p:cTn id="17" dur="500"/>
                                        <p:tgtEl>
                                          <p:spTgt spid="491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7200" y="274638"/>
            <a:ext cx="836295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a:solidFill>
                  <a:srgbClr val="00408C"/>
                </a:solidFill>
              </a:rPr>
              <a:t>Strategic Goals of Global Databases and Tools </a:t>
            </a:r>
          </a:p>
        </p:txBody>
      </p:sp>
      <p:sp>
        <p:nvSpPr>
          <p:cNvPr id="5122" name="Text Box 2"/>
          <p:cNvSpPr txBox="1">
            <a:spLocks noChangeArrowheads="1"/>
          </p:cNvSpPr>
          <p:nvPr/>
        </p:nvSpPr>
        <p:spPr bwMode="auto">
          <a:xfrm>
            <a:off x="252413" y="1773238"/>
            <a:ext cx="8640762"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400"/>
              <a:t>2 related goals:</a:t>
            </a:r>
          </a:p>
          <a:p>
            <a:pPr hangingPunct="1">
              <a:lnSpc>
                <a:spcPct val="100000"/>
              </a:lnSpc>
              <a:spcBef>
                <a:spcPts val="488"/>
              </a:spcBef>
              <a:buClrTx/>
              <a:buSzTx/>
              <a:buFontTx/>
              <a:buNone/>
            </a:pPr>
            <a:endParaRPr lang="en-US" altLang="en-US" sz="2400"/>
          </a:p>
          <a:p>
            <a:pPr lvl="1" hangingPunct="1">
              <a:lnSpc>
                <a:spcPct val="100000"/>
              </a:lnSpc>
              <a:spcBef>
                <a:spcPts val="488"/>
              </a:spcBef>
              <a:buSzPct val="75000"/>
              <a:buFont typeface="Wingdings" charset="0"/>
              <a:buChar char="Ø"/>
            </a:pPr>
            <a:r>
              <a:rPr lang="en-US" altLang="en-US" sz="2000"/>
              <a:t>“Coordination and Development of Global IP Infrastructure”</a:t>
            </a:r>
          </a:p>
          <a:p>
            <a:pPr hangingPunct="1">
              <a:lnSpc>
                <a:spcPct val="100000"/>
              </a:lnSpc>
              <a:spcAft>
                <a:spcPts val="1425"/>
              </a:spcAft>
              <a:buClrTx/>
              <a:buSzTx/>
              <a:buFontTx/>
              <a:buNone/>
            </a:pPr>
            <a:endParaRPr lang="en-US" altLang="en-US" sz="2000"/>
          </a:p>
          <a:p>
            <a:pPr lvl="1" hangingPunct="1">
              <a:lnSpc>
                <a:spcPct val="100000"/>
              </a:lnSpc>
              <a:spcBef>
                <a:spcPts val="488"/>
              </a:spcBef>
              <a:buSzPct val="75000"/>
              <a:buFont typeface="Wingdings" charset="0"/>
              <a:buChar char="Ø"/>
            </a:pPr>
            <a:r>
              <a:rPr lang="en-US" altLang="en-US" sz="2000"/>
              <a:t>“World Reference Source for IP Information and Analysis”</a:t>
            </a:r>
          </a:p>
          <a:p>
            <a:pPr hangingPunct="1">
              <a:lnSpc>
                <a:spcPct val="100000"/>
              </a:lnSpc>
              <a:spcBef>
                <a:spcPts val="488"/>
              </a:spcBef>
              <a:buClrTx/>
              <a:buSzTx/>
              <a:buFontTx/>
              <a:buNone/>
            </a:pPr>
            <a:endParaRPr lang="en-US" altLang="en-US" sz="2400"/>
          </a:p>
        </p:txBody>
      </p:sp>
    </p:spTree>
    <p:extLst>
      <p:ext uri="{BB962C8B-B14F-4D97-AF65-F5344CB8AC3E}">
        <p14:creationId xmlns:p14="http://schemas.microsoft.com/office/powerpoint/2010/main" val="31753961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179388" y="274638"/>
            <a:ext cx="8785225"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800">
                <a:solidFill>
                  <a:srgbClr val="00408C"/>
                </a:solidFill>
              </a:rPr>
              <a:t>Benefits to Stakeholders </a:t>
            </a:r>
          </a:p>
        </p:txBody>
      </p:sp>
      <p:sp>
        <p:nvSpPr>
          <p:cNvPr id="6146" name="Text Box 2"/>
          <p:cNvSpPr txBox="1">
            <a:spLocks noChangeArrowheads="1"/>
          </p:cNvSpPr>
          <p:nvPr/>
        </p:nvSpPr>
        <p:spPr bwMode="auto">
          <a:xfrm>
            <a:off x="323850" y="1773238"/>
            <a:ext cx="856932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buFont typeface="Times New Roman" pitchFamily="16" charset="0"/>
              <a:buBlip>
                <a:blip r:embed="rId3"/>
              </a:buBlip>
            </a:pPr>
            <a:r>
              <a:rPr lang="en-US" altLang="en-US" sz="2000" dirty="0"/>
              <a:t>For Business/Research: </a:t>
            </a:r>
          </a:p>
          <a:p>
            <a:pPr>
              <a:lnSpc>
                <a:spcPct val="100000"/>
              </a:lnSpc>
              <a:spcBef>
                <a:spcPts val="488"/>
              </a:spcBef>
              <a:buClrTx/>
              <a:buSzTx/>
              <a:buFontTx/>
              <a:buNone/>
            </a:pPr>
            <a:endParaRPr lang="en-US" altLang="en-US" sz="2000" dirty="0"/>
          </a:p>
          <a:p>
            <a:pPr lvl="1">
              <a:lnSpc>
                <a:spcPct val="100000"/>
              </a:lnSpc>
              <a:spcBef>
                <a:spcPts val="488"/>
              </a:spcBef>
              <a:buSzPct val="75000"/>
              <a:buFont typeface="Wingdings" charset="0"/>
              <a:buChar char="Ø"/>
            </a:pPr>
            <a:r>
              <a:rPr lang="en-US" altLang="en-US" sz="2000" dirty="0"/>
              <a:t>Providing search facilities for IP collections (patents, trademarks, industrial designs)</a:t>
            </a:r>
          </a:p>
          <a:p>
            <a:pPr lvl="1">
              <a:lnSpc>
                <a:spcPct val="100000"/>
              </a:lnSpc>
              <a:spcBef>
                <a:spcPts val="488"/>
              </a:spcBef>
              <a:buSzPct val="75000"/>
              <a:buFont typeface="Wingdings" charset="0"/>
              <a:buChar char="Ø"/>
            </a:pPr>
            <a:r>
              <a:rPr lang="en-US" altLang="en-US" sz="2000" dirty="0"/>
              <a:t>Simplifying application procedures to multiple IP authorities</a:t>
            </a:r>
          </a:p>
          <a:p>
            <a:pPr lvl="1">
              <a:lnSpc>
                <a:spcPct val="100000"/>
              </a:lnSpc>
              <a:spcBef>
                <a:spcPts val="488"/>
              </a:spcBef>
              <a:buSzPct val="75000"/>
              <a:buFont typeface="Wingdings" charset="0"/>
              <a:buChar char="Ø"/>
            </a:pPr>
            <a:r>
              <a:rPr lang="en-US" altLang="en-US" sz="2000" dirty="0"/>
              <a:t>Providing IP related matchmaking services</a:t>
            </a:r>
          </a:p>
          <a:p>
            <a:pPr>
              <a:lnSpc>
                <a:spcPct val="100000"/>
              </a:lnSpc>
              <a:spcBef>
                <a:spcPts val="488"/>
              </a:spcBef>
              <a:buClrTx/>
              <a:buSzTx/>
              <a:buFontTx/>
              <a:buNone/>
            </a:pPr>
            <a:endParaRPr lang="en-US" altLang="en-US" sz="2000" dirty="0"/>
          </a:p>
          <a:p>
            <a:pPr>
              <a:lnSpc>
                <a:spcPct val="100000"/>
              </a:lnSpc>
              <a:spcBef>
                <a:spcPts val="488"/>
              </a:spcBef>
              <a:buSzPct val="133000"/>
              <a:buFont typeface="StarSymbol" charset="0"/>
              <a:buBlip>
                <a:blip r:embed="rId3"/>
              </a:buBlip>
            </a:pPr>
            <a:r>
              <a:rPr lang="en-US" altLang="en-US" sz="2000" dirty="0"/>
              <a:t>For IP offices: </a:t>
            </a:r>
          </a:p>
          <a:p>
            <a:pPr>
              <a:lnSpc>
                <a:spcPct val="100000"/>
              </a:lnSpc>
              <a:spcBef>
                <a:spcPts val="488"/>
              </a:spcBef>
              <a:buClrTx/>
              <a:buSzTx/>
              <a:buFontTx/>
              <a:buNone/>
            </a:pPr>
            <a:endParaRPr lang="en-US" altLang="en-US" sz="2000" dirty="0"/>
          </a:p>
          <a:p>
            <a:pPr lvl="1">
              <a:lnSpc>
                <a:spcPct val="100000"/>
              </a:lnSpc>
              <a:spcBef>
                <a:spcPts val="488"/>
              </a:spcBef>
              <a:buSzPct val="75000"/>
              <a:buFont typeface="Wingdings" charset="0"/>
              <a:buChar char="Ø"/>
            </a:pPr>
            <a:r>
              <a:rPr lang="en-US" altLang="en-US" sz="2000" dirty="0"/>
              <a:t>Assisting automation, IP information dissemination to the public, and exchange of IP documents with other offices</a:t>
            </a:r>
          </a:p>
          <a:p>
            <a:pPr>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23261719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a:solidFill>
                  <a:srgbClr val="00408C"/>
                </a:solidFill>
              </a:rPr>
              <a:t>GLOBAL DATABASES, TOOLS, AND PLATFORMS FOR IP BUSINESS (FREE) </a:t>
            </a:r>
          </a:p>
        </p:txBody>
      </p:sp>
      <p:sp>
        <p:nvSpPr>
          <p:cNvPr id="7170" name="Text Box 2"/>
          <p:cNvSpPr txBox="1">
            <a:spLocks noChangeArrowheads="1"/>
          </p:cNvSpPr>
          <p:nvPr/>
        </p:nvSpPr>
        <p:spPr bwMode="auto">
          <a:xfrm>
            <a:off x="1728788" y="2127250"/>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a:t>PATENTSCOPE </a:t>
            </a:r>
          </a:p>
          <a:p>
            <a:pPr>
              <a:lnSpc>
                <a:spcPct val="100000"/>
              </a:lnSpc>
              <a:spcBef>
                <a:spcPts val="488"/>
              </a:spcBef>
              <a:buSzPct val="95000"/>
              <a:buFont typeface="Times New Roman" pitchFamily="16" charset="0"/>
              <a:buBlip>
                <a:blip r:embed="rId3"/>
              </a:buBlip>
            </a:pPr>
            <a:r>
              <a:rPr lang="en-US" altLang="en-US" sz="2800"/>
              <a:t>Global Brand Database</a:t>
            </a:r>
          </a:p>
          <a:p>
            <a:pPr>
              <a:lnSpc>
                <a:spcPct val="100000"/>
              </a:lnSpc>
              <a:spcBef>
                <a:spcPts val="488"/>
              </a:spcBef>
              <a:buSzPct val="95000"/>
              <a:buFont typeface="Times New Roman" pitchFamily="16" charset="0"/>
              <a:buBlip>
                <a:blip r:embed="rId3"/>
              </a:buBlip>
            </a:pPr>
            <a:r>
              <a:rPr lang="en-US" altLang="en-US" sz="2800"/>
              <a:t>WIPO Lex</a:t>
            </a:r>
          </a:p>
          <a:p>
            <a:pPr>
              <a:lnSpc>
                <a:spcPct val="100000"/>
              </a:lnSpc>
              <a:spcBef>
                <a:spcPts val="488"/>
              </a:spcBef>
              <a:buSzPct val="95000"/>
              <a:buFont typeface="Times New Roman" pitchFamily="16" charset="0"/>
              <a:buBlip>
                <a:blip r:embed="rId3"/>
              </a:buBlip>
            </a:pPr>
            <a:r>
              <a:rPr lang="en-US" altLang="en-US" sz="2800"/>
              <a:t>WIPO IPAS, WIPO DAS</a:t>
            </a:r>
          </a:p>
          <a:p>
            <a:pPr>
              <a:lnSpc>
                <a:spcPct val="100000"/>
              </a:lnSpc>
              <a:spcBef>
                <a:spcPts val="488"/>
              </a:spcBef>
              <a:buSzPct val="95000"/>
              <a:buFont typeface="Times New Roman" pitchFamily="16" charset="0"/>
              <a:buBlip>
                <a:blip r:embed="rId3"/>
              </a:buBlip>
            </a:pPr>
            <a:r>
              <a:rPr lang="en-US" altLang="en-US" sz="2800"/>
              <a:t>WIPO CASE</a:t>
            </a:r>
          </a:p>
          <a:p>
            <a:pPr>
              <a:lnSpc>
                <a:spcPct val="100000"/>
              </a:lnSpc>
              <a:spcBef>
                <a:spcPts val="488"/>
              </a:spcBef>
              <a:buSzPct val="95000"/>
              <a:buFont typeface="Times New Roman" pitchFamily="16" charset="0"/>
              <a:buBlip>
                <a:blip r:embed="rId3"/>
              </a:buBlip>
            </a:pPr>
            <a:r>
              <a:rPr lang="en-US" altLang="en-US" sz="2800"/>
              <a:t>WIPO RE:SEARCH</a:t>
            </a:r>
          </a:p>
          <a:p>
            <a:pPr>
              <a:lnSpc>
                <a:spcPct val="100000"/>
              </a:lnSpc>
              <a:spcBef>
                <a:spcPts val="488"/>
              </a:spcBef>
              <a:buSzPct val="95000"/>
              <a:buFont typeface="Times New Roman" pitchFamily="16" charset="0"/>
              <a:buBlip>
                <a:blip r:embed="rId3"/>
              </a:buBlip>
            </a:pPr>
            <a:r>
              <a:rPr lang="en-US" altLang="en-US" sz="2800"/>
              <a:t>WIPO GREEN</a:t>
            </a:r>
          </a:p>
          <a:p>
            <a:pPr>
              <a:lnSpc>
                <a:spcPct val="100000"/>
              </a:lnSpc>
              <a:spcBef>
                <a:spcPts val="488"/>
              </a:spcBef>
              <a:buClrTx/>
              <a:buSzTx/>
              <a:buFontTx/>
              <a:buNone/>
            </a:pPr>
            <a:endParaRPr lang="en-US" altLang="en-US" sz="240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725" y="2127250"/>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226614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PATENTSCOPE</a:t>
            </a:r>
          </a:p>
        </p:txBody>
      </p:sp>
      <p:sp>
        <p:nvSpPr>
          <p:cNvPr id="8194" name="Text Box 2"/>
          <p:cNvSpPr txBox="1">
            <a:spLocks noChangeArrowheads="1"/>
          </p:cNvSpPr>
          <p:nvPr/>
        </p:nvSpPr>
        <p:spPr bwMode="auto">
          <a:xfrm>
            <a:off x="539750" y="1628775"/>
            <a:ext cx="836295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2.4 million published PCT applications (first publish every week, high quality full text)</a:t>
            </a:r>
          </a:p>
          <a:p>
            <a:pPr>
              <a:lnSpc>
                <a:spcPct val="100000"/>
              </a:lnSpc>
              <a:spcBef>
                <a:spcPts val="488"/>
              </a:spcBef>
              <a:buSzPct val="95000"/>
              <a:buFont typeface="Times New Roman" pitchFamily="16" charset="0"/>
              <a:buBlip>
                <a:blip r:embed="rId3"/>
              </a:buBlip>
            </a:pPr>
            <a:r>
              <a:rPr lang="en-US" altLang="en-US" sz="2800" dirty="0"/>
              <a:t>36 million patent applications from 38 countries or regions</a:t>
            </a:r>
          </a:p>
          <a:p>
            <a:pPr>
              <a:lnSpc>
                <a:spcPct val="100000"/>
              </a:lnSpc>
              <a:spcBef>
                <a:spcPts val="488"/>
              </a:spcBef>
              <a:buSzPct val="95000"/>
              <a:buFont typeface="Times New Roman" pitchFamily="16" charset="0"/>
              <a:buBlip>
                <a:blip r:embed="rId3"/>
              </a:buBlip>
            </a:pPr>
            <a:r>
              <a:rPr lang="en-US" altLang="en-US" sz="2800" dirty="0"/>
              <a:t>Full text data from 18 countries or regions</a:t>
            </a:r>
          </a:p>
          <a:p>
            <a:pPr>
              <a:lnSpc>
                <a:spcPct val="100000"/>
              </a:lnSpc>
              <a:spcBef>
                <a:spcPts val="488"/>
              </a:spcBef>
              <a:buSzPct val="95000"/>
              <a:buFont typeface="Times New Roman" pitchFamily="16" charset="0"/>
              <a:buBlip>
                <a:blip r:embed="rId3"/>
              </a:buBlip>
            </a:pPr>
            <a:r>
              <a:rPr lang="en-US" altLang="en-US" sz="2800" dirty="0"/>
              <a:t>15,000 </a:t>
            </a:r>
            <a:r>
              <a:rPr lang="en-US" altLang="en-US" sz="2800" dirty="0" err="1"/>
              <a:t>pageviews</a:t>
            </a:r>
            <a:r>
              <a:rPr lang="en-US" altLang="en-US" sz="2800" dirty="0"/>
              <a:t> per hour</a:t>
            </a:r>
          </a:p>
          <a:p>
            <a:pPr>
              <a:lnSpc>
                <a:spcPct val="100000"/>
              </a:lnSpc>
              <a:spcBef>
                <a:spcPts val="488"/>
              </a:spcBef>
              <a:buSzPct val="95000"/>
              <a:buFont typeface="Times New Roman" pitchFamily="16" charset="0"/>
              <a:buBlip>
                <a:blip r:embed="rId3"/>
              </a:buBlip>
            </a:pPr>
            <a:r>
              <a:rPr lang="en-US" altLang="en-US" sz="2800" dirty="0"/>
              <a:t>Analyze results by graphs and charts</a:t>
            </a:r>
          </a:p>
          <a:p>
            <a:pPr>
              <a:lnSpc>
                <a:spcPct val="100000"/>
              </a:lnSpc>
              <a:spcBef>
                <a:spcPts val="488"/>
              </a:spcBef>
              <a:buSzPct val="95000"/>
              <a:buFont typeface="Times New Roman" pitchFamily="16" charset="0"/>
              <a:buBlip>
                <a:blip r:embed="rId3"/>
              </a:buBlip>
            </a:pPr>
            <a:r>
              <a:rPr lang="en-US" altLang="en-US" sz="2800" dirty="0"/>
              <a:t>Search and read in your language</a:t>
            </a:r>
          </a:p>
          <a:p>
            <a:pPr>
              <a:lnSpc>
                <a:spcPct val="100000"/>
              </a:lnSpc>
              <a:spcBef>
                <a:spcPts val="488"/>
              </a:spcBef>
              <a:buClrTx/>
              <a:buSzTx/>
              <a:buFontTx/>
              <a:buNone/>
            </a:pPr>
            <a:endParaRPr lang="en-US" altLang="en-US" sz="2800" dirty="0"/>
          </a:p>
        </p:txBody>
      </p:sp>
    </p:spTree>
    <p:extLst>
      <p:ext uri="{BB962C8B-B14F-4D97-AF65-F5344CB8AC3E}">
        <p14:creationId xmlns:p14="http://schemas.microsoft.com/office/powerpoint/2010/main" val="15079991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6138" y="1052513"/>
            <a:ext cx="7715250" cy="2762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AutoShape 2"/>
          <p:cNvSpPr>
            <a:spLocks noChangeArrowheads="1"/>
          </p:cNvSpPr>
          <p:nvPr/>
        </p:nvSpPr>
        <p:spPr bwMode="auto">
          <a:xfrm>
            <a:off x="334963" y="1943100"/>
            <a:ext cx="576262" cy="215900"/>
          </a:xfrm>
          <a:prstGeom prst="rightArrow">
            <a:avLst>
              <a:gd name="adj1" fmla="val 50000"/>
              <a:gd name="adj2" fmla="val 66728"/>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4713" y="1914525"/>
            <a:ext cx="2171700" cy="1114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9513926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0113" y="981075"/>
            <a:ext cx="7553325" cy="4610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0" name="AutoShape 2"/>
          <p:cNvSpPr>
            <a:spLocks noChangeArrowheads="1"/>
          </p:cNvSpPr>
          <p:nvPr/>
        </p:nvSpPr>
        <p:spPr bwMode="auto">
          <a:xfrm>
            <a:off x="539750" y="2925763"/>
            <a:ext cx="647700" cy="287337"/>
          </a:xfrm>
          <a:prstGeom prst="rightArrow">
            <a:avLst>
              <a:gd name="adj1" fmla="val 50000"/>
              <a:gd name="adj2" fmla="val 56354"/>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291" name="AutoShape 3"/>
          <p:cNvSpPr>
            <a:spLocks noChangeArrowheads="1"/>
          </p:cNvSpPr>
          <p:nvPr/>
        </p:nvSpPr>
        <p:spPr bwMode="auto">
          <a:xfrm>
            <a:off x="539750" y="3789363"/>
            <a:ext cx="647700" cy="287337"/>
          </a:xfrm>
          <a:prstGeom prst="rightArrow">
            <a:avLst>
              <a:gd name="adj1" fmla="val 50000"/>
              <a:gd name="adj2" fmla="val 56354"/>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11760" y="3790421"/>
            <a:ext cx="89535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6893845"/>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65338" y="266700"/>
            <a:ext cx="6608762" cy="6478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AutoShape 3"/>
          <p:cNvSpPr>
            <a:spLocks noChangeArrowheads="1"/>
          </p:cNvSpPr>
          <p:nvPr/>
        </p:nvSpPr>
        <p:spPr bwMode="auto">
          <a:xfrm rot="20160000">
            <a:off x="609600" y="1557338"/>
            <a:ext cx="863600" cy="431800"/>
          </a:xfrm>
          <a:prstGeom prst="rightArrow">
            <a:avLst>
              <a:gd name="adj1" fmla="val 50000"/>
              <a:gd name="adj2" fmla="val 50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6" name="Rectangle 4"/>
          <p:cNvSpPr>
            <a:spLocks noChangeArrowheads="1"/>
          </p:cNvSpPr>
          <p:nvPr/>
        </p:nvSpPr>
        <p:spPr bwMode="auto">
          <a:xfrm>
            <a:off x="236538" y="1398588"/>
            <a:ext cx="1481137" cy="110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400"/>
              <a:t>Electric car  - only 16,000 hits</a:t>
            </a:r>
          </a:p>
          <a:p>
            <a:pPr hangingPunct="1">
              <a:lnSpc>
                <a:spcPct val="100000"/>
              </a:lnSpc>
              <a:spcBef>
                <a:spcPts val="900"/>
              </a:spcBef>
            </a:pPr>
            <a:endParaRPr lang="fr-FR" altLang="en-US" sz="1200"/>
          </a:p>
          <a:p>
            <a:pPr hangingPunct="1">
              <a:lnSpc>
                <a:spcPct val="100000"/>
              </a:lnSpc>
              <a:spcBef>
                <a:spcPts val="900"/>
              </a:spcBef>
            </a:pPr>
            <a:endParaRPr lang="fr-FR" altLang="en-US" sz="1200"/>
          </a:p>
        </p:txBody>
      </p:sp>
      <p:sp>
        <p:nvSpPr>
          <p:cNvPr id="13317" name="AutoShape 5"/>
          <p:cNvSpPr>
            <a:spLocks/>
          </p:cNvSpPr>
          <p:nvPr/>
        </p:nvSpPr>
        <p:spPr bwMode="auto">
          <a:xfrm>
            <a:off x="1403350" y="1773238"/>
            <a:ext cx="611188" cy="3095625"/>
          </a:xfrm>
          <a:prstGeom prst="leftBrace">
            <a:avLst>
              <a:gd name="adj1" fmla="val 42208"/>
              <a:gd name="adj2" fmla="val 50000"/>
            </a:avLst>
          </a:prstGeom>
          <a:noFill/>
          <a:ln w="3816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8" name="Rectangle 6"/>
          <p:cNvSpPr>
            <a:spLocks noChangeArrowheads="1"/>
          </p:cNvSpPr>
          <p:nvPr/>
        </p:nvSpPr>
        <p:spPr bwMode="auto">
          <a:xfrm>
            <a:off x="179388" y="3059113"/>
            <a:ext cx="1547812"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400"/>
              <a:t>Search Query </a:t>
            </a:r>
          </a:p>
          <a:p>
            <a:pPr hangingPunct="1">
              <a:lnSpc>
                <a:spcPct val="100000"/>
              </a:lnSpc>
              <a:spcBef>
                <a:spcPts val="900"/>
              </a:spcBef>
            </a:pPr>
            <a:r>
              <a:rPr lang="fr-FR" altLang="en-US" sz="1400"/>
              <a:t>(synonyms &amp; technologically related terms)</a:t>
            </a:r>
          </a:p>
        </p:txBody>
      </p:sp>
      <p:sp>
        <p:nvSpPr>
          <p:cNvPr id="13319" name="AutoShape 7"/>
          <p:cNvSpPr>
            <a:spLocks noChangeArrowheads="1"/>
          </p:cNvSpPr>
          <p:nvPr/>
        </p:nvSpPr>
        <p:spPr bwMode="auto">
          <a:xfrm>
            <a:off x="1042988" y="6281738"/>
            <a:ext cx="852487" cy="287337"/>
          </a:xfrm>
          <a:prstGeom prst="rightArrow">
            <a:avLst>
              <a:gd name="adj1" fmla="val 50000"/>
              <a:gd name="adj2" fmla="val 74171"/>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4043313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76375" y="115888"/>
            <a:ext cx="6510338" cy="6669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9" name="AutoShape 3"/>
          <p:cNvSpPr>
            <a:spLocks noChangeArrowheads="1"/>
          </p:cNvSpPr>
          <p:nvPr/>
        </p:nvSpPr>
        <p:spPr bwMode="auto">
          <a:xfrm>
            <a:off x="2627313" y="1160463"/>
            <a:ext cx="287337" cy="360362"/>
          </a:xfrm>
          <a:prstGeom prst="downArrow">
            <a:avLst>
              <a:gd name="adj1" fmla="val 50000"/>
              <a:gd name="adj2" fmla="val 31354"/>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340" name="AutoShape 4"/>
          <p:cNvSpPr>
            <a:spLocks noChangeArrowheads="1"/>
          </p:cNvSpPr>
          <p:nvPr/>
        </p:nvSpPr>
        <p:spPr bwMode="auto">
          <a:xfrm>
            <a:off x="684213" y="3951288"/>
            <a:ext cx="792162" cy="431800"/>
          </a:xfrm>
          <a:prstGeom prst="rightArrow">
            <a:avLst>
              <a:gd name="adj1" fmla="val 50000"/>
              <a:gd name="adj2" fmla="val 45864"/>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42283457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14340"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7700" y="71438"/>
            <a:ext cx="7135813" cy="660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3"/>
          <p:cNvSpPr>
            <a:spLocks noChangeArrowheads="1"/>
          </p:cNvSpPr>
          <p:nvPr/>
        </p:nvSpPr>
        <p:spPr bwMode="auto">
          <a:xfrm>
            <a:off x="2130514" y="2611904"/>
            <a:ext cx="4103687" cy="264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sz="9600" dirty="0">
                <a:solidFill>
                  <a:srgbClr val="FF0000"/>
                </a:solidFill>
              </a:rPr>
              <a:t>???</a:t>
            </a:r>
          </a:p>
        </p:txBody>
      </p:sp>
    </p:spTree>
    <p:extLst>
      <p:ext uri="{BB962C8B-B14F-4D97-AF65-F5344CB8AC3E}">
        <p14:creationId xmlns:p14="http://schemas.microsoft.com/office/powerpoint/2010/main" val="97995704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additive="repl">
                                        <p:cTn id="6" dur="2" fill="hold">
                                          <p:stCondLst>
                                            <p:cond delay="0"/>
                                          </p:stCondLst>
                                        </p:cTn>
                                        <p:tgtEl>
                                          <p:spTgt spid="15363"/>
                                        </p:tgtEl>
                                        <p:attrNameLst>
                                          <p:attrName>style.visibility</p:attrName>
                                        </p:attrNameLst>
                                      </p:cBhvr>
                                      <p:to>
                                        <p:strVal val="visible"/>
                                      </p:to>
                                    </p:set>
                                    <p:anim calcmode="lin" valueType="num">
                                      <p:cBhvr additive="repl">
                                        <p:cTn id="7" dur="1000" fill="hold"/>
                                        <p:tgtEl>
                                          <p:spTgt spid="15363"/>
                                        </p:tgtEl>
                                        <p:attrNameLst>
                                          <p:attrName>ppt_w</p:attrName>
                                        </p:attrNameLst>
                                      </p:cBhvr>
                                      <p:tavLst>
                                        <p:tav tm="100000">
                                          <p:val>
                                            <p:strVal val="0"/>
                                          </p:val>
                                        </p:tav>
                                        <p:tav>
                                          <p:val>
                                            <p:strVal val="#ppt_w"/>
                                          </p:val>
                                        </p:tav>
                                      </p:tavLst>
                                    </p:anim>
                                    <p:anim calcmode="lin" valueType="num">
                                      <p:cBhvr additive="repl">
                                        <p:cTn id="8" dur="1000" fill="hold"/>
                                        <p:tgtEl>
                                          <p:spTgt spid="15363"/>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188" y="115888"/>
            <a:ext cx="7180262" cy="6624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AutoShape 3"/>
          <p:cNvSpPr>
            <a:spLocks noChangeArrowheads="1"/>
          </p:cNvSpPr>
          <p:nvPr/>
        </p:nvSpPr>
        <p:spPr bwMode="auto">
          <a:xfrm>
            <a:off x="6948488" y="1412875"/>
            <a:ext cx="360362" cy="287338"/>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388" name="AutoShape 4"/>
          <p:cNvSpPr>
            <a:spLocks noChangeArrowheads="1"/>
          </p:cNvSpPr>
          <p:nvPr/>
        </p:nvSpPr>
        <p:spPr bwMode="auto">
          <a:xfrm>
            <a:off x="5148263" y="1412875"/>
            <a:ext cx="360362" cy="287338"/>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3496762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229600" cy="1008112"/>
          </a:xfrm>
        </p:spPr>
        <p:txBody>
          <a:bodyPr/>
          <a:lstStyle/>
          <a:p>
            <a:pPr algn="ctr"/>
            <a:r>
              <a:rPr lang="en-US" dirty="0" smtClean="0">
                <a:solidFill>
                  <a:srgbClr val="000090"/>
                </a:solidFill>
                <a:ea typeface="ＭＳ Ｐゴシック" pitchFamily="34" charset="-128"/>
              </a:rPr>
              <a:t>BEYOND THE SCT</a:t>
            </a:r>
            <a:endParaRPr lang="en-US" dirty="0">
              <a:solidFill>
                <a:srgbClr val="000090"/>
              </a:solidFill>
            </a:endParaRPr>
          </a:p>
        </p:txBody>
      </p:sp>
      <p:sp>
        <p:nvSpPr>
          <p:cNvPr id="3" name="Content Placeholder 2"/>
          <p:cNvSpPr>
            <a:spLocks noGrp="1"/>
          </p:cNvSpPr>
          <p:nvPr>
            <p:ph idx="1"/>
          </p:nvPr>
        </p:nvSpPr>
        <p:spPr>
          <a:xfrm>
            <a:off x="179512" y="2216621"/>
            <a:ext cx="8784976" cy="4641379"/>
          </a:xfrm>
        </p:spPr>
        <p:txBody>
          <a:bodyPr/>
          <a:lstStyle/>
          <a:p>
            <a:pPr marL="0" indent="0">
              <a:buNone/>
            </a:pPr>
            <a:endParaRPr lang="fr-CH" dirty="0" smtClean="0"/>
          </a:p>
          <a:p>
            <a:pPr marL="0" indent="0" algn="just">
              <a:lnSpc>
                <a:spcPct val="150000"/>
              </a:lnSpc>
              <a:buNone/>
            </a:pPr>
            <a:r>
              <a:rPr lang="en-US" dirty="0" smtClean="0"/>
              <a:t>GA September 2013 decided to convene a diplomatic conference for the adoption of a revised Lisbon Agreement on Appellations or Origins and Geographical Indications in 2015</a:t>
            </a:r>
            <a:endParaRPr lang="en-US" dirty="0"/>
          </a:p>
        </p:txBody>
      </p:sp>
    </p:spTree>
    <p:extLst>
      <p:ext uri="{BB962C8B-B14F-4D97-AF65-F5344CB8AC3E}">
        <p14:creationId xmlns:p14="http://schemas.microsoft.com/office/powerpoint/2010/main" val="1786830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08063" y="215900"/>
            <a:ext cx="7127875" cy="6335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450115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ctr">
              <a:lnSpc>
                <a:spcPct val="100000"/>
              </a:lnSpc>
            </a:pPr>
            <a:r>
              <a:rPr lang="en-US" altLang="en-US" sz="3600">
                <a:solidFill>
                  <a:srgbClr val="00408C"/>
                </a:solidFill>
              </a:rPr>
              <a:t>German Full text in PATENTSCOPE?</a:t>
            </a:r>
          </a:p>
        </p:txBody>
      </p:sp>
      <p:sp>
        <p:nvSpPr>
          <p:cNvPr id="18434" name="Text Box 2"/>
          <p:cNvSpPr txBox="1">
            <a:spLocks noChangeArrowheads="1"/>
          </p:cNvSpPr>
          <p:nvPr/>
        </p:nvSpPr>
        <p:spPr bwMode="auto">
          <a:xfrm>
            <a:off x="323850" y="1773238"/>
            <a:ext cx="8569325" cy="175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buFont typeface="Times New Roman" pitchFamily="16" charset="0"/>
              <a:buBlip>
                <a:blip r:embed="rId3"/>
              </a:buBlip>
            </a:pPr>
            <a:r>
              <a:rPr lang="en-US" altLang="en-US" sz="2000" dirty="0"/>
              <a:t>Currently a bit more than 700'000 descriptions and claims: </a:t>
            </a:r>
          </a:p>
          <a:p>
            <a:pPr>
              <a:lnSpc>
                <a:spcPct val="100000"/>
              </a:lnSpc>
              <a:spcBef>
                <a:spcPts val="488"/>
              </a:spcBef>
              <a:buClrTx/>
              <a:buSzTx/>
              <a:buFontTx/>
              <a:buNone/>
            </a:pPr>
            <a:endParaRPr lang="en-US" altLang="en-US" sz="2000" dirty="0"/>
          </a:p>
          <a:p>
            <a:pPr lvl="1">
              <a:lnSpc>
                <a:spcPct val="100000"/>
              </a:lnSpc>
              <a:spcBef>
                <a:spcPts val="488"/>
              </a:spcBef>
              <a:buSzPct val="75000"/>
              <a:buFont typeface="Wingdings" charset="0"/>
              <a:buChar char="Ø"/>
            </a:pPr>
            <a:r>
              <a:rPr lang="en-US" altLang="en-US" sz="2000" dirty="0"/>
              <a:t>From the EPO: 425'000 applications</a:t>
            </a:r>
          </a:p>
          <a:p>
            <a:pPr lvl="1">
              <a:lnSpc>
                <a:spcPct val="100000"/>
              </a:lnSpc>
              <a:spcBef>
                <a:spcPts val="488"/>
              </a:spcBef>
              <a:buSzPct val="75000"/>
              <a:buFont typeface="Wingdings" charset="0"/>
              <a:buChar char="Ø"/>
            </a:pPr>
            <a:r>
              <a:rPr lang="en-US" altLang="en-US" sz="2000" dirty="0"/>
              <a:t>From the PCT: 300'000 applications</a:t>
            </a:r>
          </a:p>
          <a:p>
            <a:pPr lvl="1">
              <a:lnSpc>
                <a:spcPct val="100000"/>
              </a:lnSpc>
              <a:spcBef>
                <a:spcPts val="488"/>
              </a:spcBef>
              <a:buSzPct val="75000"/>
              <a:buFont typeface="Wingdings" charset="0"/>
              <a:buNone/>
            </a:pPr>
            <a:endParaRPr lang="en-US" altLang="en-US" sz="2000" dirty="0"/>
          </a:p>
          <a:p>
            <a:pPr>
              <a:lnSpc>
                <a:spcPct val="100000"/>
              </a:lnSpc>
              <a:spcBef>
                <a:spcPts val="488"/>
              </a:spcBef>
              <a:buClrTx/>
              <a:buSzTx/>
              <a:buFontTx/>
              <a:buNone/>
            </a:pPr>
            <a:endParaRPr lang="en-US" altLang="en-US" sz="2000" dirty="0"/>
          </a:p>
          <a:p>
            <a:pPr>
              <a:lnSpc>
                <a:spcPct val="100000"/>
              </a:lnSpc>
              <a:spcBef>
                <a:spcPts val="488"/>
              </a:spcBef>
              <a:buSzPct val="133000"/>
              <a:buFont typeface="StarSymbol" charset="0"/>
              <a:buNone/>
            </a:pPr>
            <a:endParaRPr lang="en-US" altLang="en-US" sz="2000" dirty="0"/>
          </a:p>
          <a:p>
            <a:pPr>
              <a:lnSpc>
                <a:spcPct val="100000"/>
              </a:lnSpc>
              <a:spcBef>
                <a:spcPts val="488"/>
              </a:spcBef>
              <a:buClrTx/>
              <a:buSzTx/>
              <a:buFontTx/>
              <a:buNone/>
            </a:pPr>
            <a:endParaRPr lang="en-US" altLang="en-US" sz="2400" dirty="0"/>
          </a:p>
        </p:txBody>
      </p:sp>
      <p:sp>
        <p:nvSpPr>
          <p:cNvPr id="18435" name="Text Box 3"/>
          <p:cNvSpPr txBox="1">
            <a:spLocks noChangeArrowheads="1"/>
          </p:cNvSpPr>
          <p:nvPr/>
        </p:nvSpPr>
        <p:spPr bwMode="auto">
          <a:xfrm>
            <a:off x="323850" y="3455988"/>
            <a:ext cx="8280400" cy="2519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pPr>
            <a:endParaRPr lang="en-US" altLang="en-US" sz="2000" dirty="0"/>
          </a:p>
          <a:p>
            <a:pPr>
              <a:lnSpc>
                <a:spcPct val="100000"/>
              </a:lnSpc>
              <a:spcBef>
                <a:spcPts val="488"/>
              </a:spcBef>
              <a:buSzPct val="133000"/>
              <a:buFont typeface="Times New Roman" pitchFamily="16" charset="0"/>
              <a:buBlip>
                <a:blip r:embed="rId3"/>
              </a:buBlip>
            </a:pPr>
            <a:r>
              <a:rPr lang="en-US" altLang="en-US" sz="2000" dirty="0"/>
              <a:t>Expected for Q4 2014</a:t>
            </a:r>
          </a:p>
          <a:p>
            <a:pPr>
              <a:lnSpc>
                <a:spcPct val="100000"/>
              </a:lnSpc>
              <a:spcBef>
                <a:spcPts val="488"/>
              </a:spcBef>
              <a:buClrTx/>
              <a:buSzTx/>
              <a:buFontTx/>
              <a:buNone/>
            </a:pPr>
            <a:endParaRPr lang="en-US" altLang="en-US" sz="2000" dirty="0"/>
          </a:p>
          <a:p>
            <a:pPr lvl="1">
              <a:lnSpc>
                <a:spcPct val="100000"/>
              </a:lnSpc>
              <a:spcBef>
                <a:spcPts val="488"/>
              </a:spcBef>
              <a:buSzPct val="75000"/>
              <a:buFont typeface="Wingdings" charset="0"/>
              <a:buChar char="Ø"/>
            </a:pPr>
            <a:r>
              <a:rPr lang="en-US" altLang="en-US" sz="2000" dirty="0"/>
              <a:t>Inclusion in PATENTSCOPE of the complete full text of the national patent applications and grants from DPMA (more than 5'000'000 full text records)</a:t>
            </a:r>
          </a:p>
          <a:p>
            <a:pPr>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27605883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anim calcmode="lin" valueType="num">
                                      <p:cBhvr>
                                        <p:cTn id="8" dur="500" fill="hold"/>
                                        <p:tgtEl>
                                          <p:spTgt spid="18434"/>
                                        </p:tgtEl>
                                        <p:attrNameLst>
                                          <p:attrName>ppt_x</p:attrName>
                                        </p:attrNameLst>
                                      </p:cBhvr>
                                      <p:tavLst>
                                        <p:tav tm="0">
                                          <p:val>
                                            <p:strVal val="#ppt_x"/>
                                          </p:val>
                                        </p:tav>
                                        <p:tav tm="100000">
                                          <p:val>
                                            <p:strVal val="#ppt_x"/>
                                          </p:val>
                                        </p:tav>
                                      </p:tavLst>
                                    </p:anim>
                                    <p:anim calcmode="lin" valueType="num">
                                      <p:cBhvr>
                                        <p:cTn id="9" dur="500" fill="hold"/>
                                        <p:tgtEl>
                                          <p:spTgt spid="184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435"/>
                                        </p:tgtEl>
                                        <p:attrNameLst>
                                          <p:attrName>style.visibility</p:attrName>
                                        </p:attrNameLst>
                                      </p:cBhvr>
                                      <p:to>
                                        <p:strVal val="visible"/>
                                      </p:to>
                                    </p:set>
                                    <p:animEffect transition="in" filter="fade">
                                      <p:cBhvr>
                                        <p:cTn id="14" dur="500"/>
                                        <p:tgtEl>
                                          <p:spTgt spid="18435"/>
                                        </p:tgtEl>
                                      </p:cBhvr>
                                    </p:animEffect>
                                    <p:anim calcmode="lin" valueType="num">
                                      <p:cBhvr>
                                        <p:cTn id="15" dur="500" fill="hold"/>
                                        <p:tgtEl>
                                          <p:spTgt spid="18435"/>
                                        </p:tgtEl>
                                        <p:attrNameLst>
                                          <p:attrName>ppt_x</p:attrName>
                                        </p:attrNameLst>
                                      </p:cBhvr>
                                      <p:tavLst>
                                        <p:tav tm="0">
                                          <p:val>
                                            <p:strVal val="#ppt_x"/>
                                          </p:val>
                                        </p:tav>
                                        <p:tav tm="100000">
                                          <p:val>
                                            <p:strVal val="#ppt_x"/>
                                          </p:val>
                                        </p:tav>
                                      </p:tavLst>
                                    </p:anim>
                                    <p:anim calcmode="lin" valueType="num">
                                      <p:cBhvr>
                                        <p:cTn id="16" dur="500" fill="hold"/>
                                        <p:tgtEl>
                                          <p:spTgt spid="184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ctr">
              <a:lnSpc>
                <a:spcPct val="100000"/>
              </a:lnSpc>
            </a:pPr>
            <a:r>
              <a:rPr lang="en-US" altLang="en-US" sz="3600" dirty="0">
                <a:solidFill>
                  <a:srgbClr val="00408C"/>
                </a:solidFill>
              </a:rPr>
              <a:t>Searching German Full text in PATENTSCOPE</a:t>
            </a:r>
          </a:p>
        </p:txBody>
      </p:sp>
      <p:sp>
        <p:nvSpPr>
          <p:cNvPr id="6" name="Text Box 2"/>
          <p:cNvSpPr txBox="1">
            <a:spLocks noChangeArrowheads="1"/>
          </p:cNvSpPr>
          <p:nvPr/>
        </p:nvSpPr>
        <p:spPr bwMode="auto">
          <a:xfrm>
            <a:off x="323850" y="1628801"/>
            <a:ext cx="8569325" cy="504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buFont typeface="Times New Roman" pitchFamily="16" charset="0"/>
              <a:buBlip>
                <a:blip r:embed="rId3"/>
              </a:buBlip>
            </a:pPr>
            <a:r>
              <a:rPr lang="en-US" altLang="en-US" sz="2000" dirty="0"/>
              <a:t>Separate searchable fields for titles, abstracts, descriptions and claims</a:t>
            </a:r>
            <a:br>
              <a:rPr lang="en-US" altLang="en-US" sz="2000" dirty="0"/>
            </a:br>
            <a:endParaRPr lang="en-US" altLang="en-US" sz="2000" dirty="0"/>
          </a:p>
          <a:p>
            <a:pPr>
              <a:lnSpc>
                <a:spcPct val="100000"/>
              </a:lnSpc>
              <a:spcBef>
                <a:spcPts val="488"/>
              </a:spcBef>
              <a:buClrTx/>
              <a:buSzTx/>
              <a:buFontTx/>
              <a:buNone/>
            </a:pPr>
            <a:endParaRPr lang="en-US" altLang="en-US" sz="2000" dirty="0"/>
          </a:p>
          <a:p>
            <a:pPr>
              <a:lnSpc>
                <a:spcPct val="100000"/>
              </a:lnSpc>
              <a:spcBef>
                <a:spcPts val="488"/>
              </a:spcBef>
              <a:buClrTx/>
              <a:buSzTx/>
              <a:buFontTx/>
              <a:buNone/>
            </a:pPr>
            <a:endParaRPr lang="en-US" altLang="en-US" sz="2400" dirty="0"/>
          </a:p>
        </p:txBody>
      </p:sp>
      <p:sp>
        <p:nvSpPr>
          <p:cNvPr id="7" name="Text Box 2"/>
          <p:cNvSpPr txBox="1">
            <a:spLocks noChangeArrowheads="1"/>
          </p:cNvSpPr>
          <p:nvPr/>
        </p:nvSpPr>
        <p:spPr bwMode="auto">
          <a:xfrm>
            <a:off x="323848" y="2276873"/>
            <a:ext cx="8569325" cy="2176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buFont typeface="Times New Roman" pitchFamily="16" charset="0"/>
              <a:buBlip>
                <a:blip r:embed="rId3"/>
              </a:buBlip>
            </a:pPr>
            <a:r>
              <a:rPr lang="en-US" altLang="en-US" sz="2000" dirty="0" smtClean="0"/>
              <a:t>Stemming</a:t>
            </a:r>
            <a:r>
              <a:rPr lang="en-US" altLang="en-US" sz="2000" dirty="0"/>
              <a:t>: very important for German as it is </a:t>
            </a:r>
            <a:r>
              <a:rPr lang="en-US" altLang="en-US" sz="2000" dirty="0" smtClean="0"/>
              <a:t>inflected </a:t>
            </a:r>
            <a:r>
              <a:rPr lang="en-US" altLang="en-US" sz="2000" dirty="0"/>
              <a:t>language with </a:t>
            </a:r>
            <a:r>
              <a:rPr lang="en-US" altLang="en-US" sz="2000" dirty="0" smtClean="0"/>
              <a:t>different </a:t>
            </a:r>
            <a:r>
              <a:rPr lang="en-US" altLang="en-US" sz="2000" dirty="0"/>
              <a:t>variations for ends of words</a:t>
            </a:r>
            <a:br>
              <a:rPr lang="en-US" altLang="en-US" sz="2000" dirty="0"/>
            </a:br>
            <a:endParaRPr lang="en-US" altLang="en-US" sz="2000" dirty="0"/>
          </a:p>
          <a:p>
            <a:pPr>
              <a:lnSpc>
                <a:spcPct val="100000"/>
              </a:lnSpc>
              <a:spcBef>
                <a:spcPts val="488"/>
              </a:spcBef>
              <a:buSzPct val="133000"/>
            </a:pPr>
            <a:r>
              <a:rPr lang="en-US" altLang="en-US" sz="2000" dirty="0"/>
              <a:t>When Searching for </a:t>
            </a:r>
            <a:r>
              <a:rPr lang="en-US" altLang="en-US" sz="2000" dirty="0" smtClean="0"/>
              <a:t>“Robot” </a:t>
            </a:r>
            <a:r>
              <a:rPr lang="en-US" altLang="en-US" sz="2000" dirty="0"/>
              <a:t>, documents containing the following words will </a:t>
            </a:r>
            <a:r>
              <a:rPr lang="en-US" altLang="en-US" sz="2000" dirty="0" smtClean="0"/>
              <a:t>also be </a:t>
            </a:r>
            <a:r>
              <a:rPr lang="en-US" altLang="en-US" sz="2000" dirty="0"/>
              <a:t>returned</a:t>
            </a:r>
            <a:r>
              <a:rPr lang="en-US" altLang="en-US" sz="2000" dirty="0" smtClean="0"/>
              <a:t>:</a:t>
            </a:r>
          </a:p>
          <a:p>
            <a:pPr>
              <a:lnSpc>
                <a:spcPct val="100000"/>
              </a:lnSpc>
              <a:spcBef>
                <a:spcPts val="488"/>
              </a:spcBef>
              <a:buSzPct val="133000"/>
            </a:pPr>
            <a:r>
              <a:rPr lang="fr-CH" altLang="en-US" sz="2000" dirty="0" err="1" smtClean="0"/>
              <a:t>Roboter</a:t>
            </a:r>
            <a:r>
              <a:rPr lang="fr-CH" altLang="en-US" sz="2000" dirty="0" smtClean="0"/>
              <a:t>, </a:t>
            </a:r>
            <a:r>
              <a:rPr lang="fr-CH" altLang="en-US" sz="2000" dirty="0" err="1" smtClean="0"/>
              <a:t>Roboters</a:t>
            </a:r>
            <a:r>
              <a:rPr lang="fr-CH" altLang="en-US" sz="2000" dirty="0" smtClean="0"/>
              <a:t>, </a:t>
            </a:r>
            <a:r>
              <a:rPr lang="fr-CH" altLang="en-US" sz="2000" dirty="0" err="1" smtClean="0"/>
              <a:t>Robotern</a:t>
            </a:r>
            <a:endParaRPr lang="fr-CH" altLang="en-US" sz="2000" dirty="0" smtClean="0"/>
          </a:p>
          <a:p>
            <a:pPr>
              <a:lnSpc>
                <a:spcPct val="100000"/>
              </a:lnSpc>
              <a:spcBef>
                <a:spcPts val="488"/>
              </a:spcBef>
              <a:buSzPct val="133000"/>
            </a:pPr>
            <a:r>
              <a:rPr lang="en-US" sz="2000" dirty="0" smtClean="0"/>
              <a:t> </a:t>
            </a:r>
            <a:endParaRPr lang="en-US" altLang="en-US" sz="2000" dirty="0"/>
          </a:p>
          <a:p>
            <a:pPr>
              <a:lnSpc>
                <a:spcPct val="100000"/>
              </a:lnSpc>
              <a:spcBef>
                <a:spcPts val="488"/>
              </a:spcBef>
              <a:buClrTx/>
              <a:buSzTx/>
              <a:buFontTx/>
              <a:buNone/>
            </a:pPr>
            <a:endParaRPr lang="en-US" altLang="en-US" sz="2000" dirty="0"/>
          </a:p>
          <a:p>
            <a:pPr>
              <a:lnSpc>
                <a:spcPct val="100000"/>
              </a:lnSpc>
              <a:spcBef>
                <a:spcPts val="488"/>
              </a:spcBef>
              <a:buClrTx/>
              <a:buSzTx/>
              <a:buFontTx/>
              <a:buNone/>
            </a:pPr>
            <a:endParaRPr lang="en-US" altLang="en-US" sz="2400" dirty="0"/>
          </a:p>
        </p:txBody>
      </p:sp>
      <p:sp>
        <p:nvSpPr>
          <p:cNvPr id="8" name="Text Box 2"/>
          <p:cNvSpPr txBox="1">
            <a:spLocks noChangeArrowheads="1"/>
          </p:cNvSpPr>
          <p:nvPr/>
        </p:nvSpPr>
        <p:spPr bwMode="auto">
          <a:xfrm>
            <a:off x="341871" y="4489689"/>
            <a:ext cx="8569325" cy="792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pPr>
            <a:r>
              <a:rPr lang="fr-CH" altLang="en-US" sz="2000" b="1" dirty="0" err="1" smtClean="0"/>
              <a:t>medizinisch</a:t>
            </a:r>
            <a:r>
              <a:rPr lang="fr-CH" altLang="en-US" sz="2000" dirty="0" smtClean="0"/>
              <a:t> =&gt; </a:t>
            </a:r>
            <a:r>
              <a:rPr lang="fr-CH" altLang="en-US" sz="2000" dirty="0" err="1" smtClean="0"/>
              <a:t>medizinisches</a:t>
            </a:r>
            <a:r>
              <a:rPr lang="fr-CH" altLang="en-US" sz="2000" dirty="0" smtClean="0"/>
              <a:t>, </a:t>
            </a:r>
            <a:r>
              <a:rPr lang="fr-CH" altLang="en-US" sz="2000" dirty="0" err="1" smtClean="0"/>
              <a:t>medizinischen</a:t>
            </a:r>
            <a:r>
              <a:rPr lang="fr-CH" altLang="en-US" sz="2000" dirty="0" smtClean="0"/>
              <a:t>, </a:t>
            </a:r>
            <a:r>
              <a:rPr lang="fr-CH" altLang="en-US" sz="2000" dirty="0" err="1" smtClean="0"/>
              <a:t>medizinischer</a:t>
            </a:r>
            <a:r>
              <a:rPr lang="fr-CH" altLang="en-US" sz="2000" dirty="0" smtClean="0"/>
              <a:t>, </a:t>
            </a:r>
            <a:r>
              <a:rPr lang="fr-CH" altLang="en-US" sz="2000" dirty="0" err="1" smtClean="0"/>
              <a:t>medizinische</a:t>
            </a:r>
            <a:r>
              <a:rPr lang="fr-CH" altLang="en-US" sz="2000" dirty="0" smtClean="0"/>
              <a:t>, </a:t>
            </a:r>
            <a:r>
              <a:rPr lang="fr-CH" altLang="en-US" sz="2000" dirty="0" err="1" smtClean="0"/>
              <a:t>medizinischem</a:t>
            </a:r>
            <a:r>
              <a:rPr lang="fr-CH" altLang="en-US" sz="2000" dirty="0" smtClean="0"/>
              <a:t>,</a:t>
            </a:r>
          </a:p>
          <a:p>
            <a:pPr>
              <a:lnSpc>
                <a:spcPct val="100000"/>
              </a:lnSpc>
              <a:spcBef>
                <a:spcPts val="488"/>
              </a:spcBef>
              <a:buSzPct val="133000"/>
            </a:pPr>
            <a:r>
              <a:rPr lang="en-US" sz="2000" dirty="0" smtClean="0"/>
              <a:t> </a:t>
            </a:r>
            <a:endParaRPr lang="en-US" altLang="en-US" sz="2000" dirty="0"/>
          </a:p>
          <a:p>
            <a:pPr>
              <a:lnSpc>
                <a:spcPct val="100000"/>
              </a:lnSpc>
              <a:spcBef>
                <a:spcPts val="488"/>
              </a:spcBef>
              <a:buClrTx/>
              <a:buSzTx/>
              <a:buFontTx/>
              <a:buNone/>
            </a:pPr>
            <a:endParaRPr lang="en-US" altLang="en-US" sz="2000" dirty="0"/>
          </a:p>
          <a:p>
            <a:pPr>
              <a:lnSpc>
                <a:spcPct val="100000"/>
              </a:lnSpc>
              <a:spcBef>
                <a:spcPts val="488"/>
              </a:spcBef>
              <a:buClrTx/>
              <a:buSzTx/>
              <a:buFontTx/>
              <a:buNone/>
            </a:pPr>
            <a:endParaRPr lang="en-US" altLang="en-US" sz="2400" dirty="0"/>
          </a:p>
        </p:txBody>
      </p:sp>
      <p:sp>
        <p:nvSpPr>
          <p:cNvPr id="9" name="Text Box 2"/>
          <p:cNvSpPr txBox="1">
            <a:spLocks noChangeArrowheads="1"/>
          </p:cNvSpPr>
          <p:nvPr/>
        </p:nvSpPr>
        <p:spPr bwMode="auto">
          <a:xfrm>
            <a:off x="323850" y="5445224"/>
            <a:ext cx="8569325" cy="864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pPr>
            <a:r>
              <a:rPr lang="fr-CH" altLang="en-US" sz="2000" b="1" dirty="0" err="1" smtClean="0"/>
              <a:t>Gerät</a:t>
            </a:r>
            <a:r>
              <a:rPr lang="fr-CH" altLang="en-US" sz="2000" dirty="0"/>
              <a:t> </a:t>
            </a:r>
            <a:r>
              <a:rPr lang="fr-CH" altLang="en-US" sz="2000" dirty="0" smtClean="0"/>
              <a:t>=&gt; </a:t>
            </a:r>
            <a:r>
              <a:rPr lang="en-US" sz="2000" dirty="0" err="1" smtClean="0"/>
              <a:t>Gerätes</a:t>
            </a:r>
            <a:r>
              <a:rPr lang="en-US" sz="2000" dirty="0" smtClean="0"/>
              <a:t>, </a:t>
            </a:r>
            <a:r>
              <a:rPr lang="en-US" sz="2000" dirty="0" err="1" smtClean="0"/>
              <a:t>Geräten</a:t>
            </a:r>
            <a:r>
              <a:rPr lang="en-US" sz="2000" dirty="0" smtClean="0"/>
              <a:t>, </a:t>
            </a:r>
            <a:r>
              <a:rPr lang="en-US" sz="2000" dirty="0" err="1" smtClean="0"/>
              <a:t>Geräte</a:t>
            </a:r>
            <a:r>
              <a:rPr lang="en-US" sz="2000" dirty="0" smtClean="0"/>
              <a:t>, </a:t>
            </a:r>
            <a:r>
              <a:rPr lang="en-US" sz="2000" dirty="0" err="1" smtClean="0"/>
              <a:t>Geräts</a:t>
            </a:r>
            <a:r>
              <a:rPr lang="en-US" sz="2000" dirty="0" smtClean="0"/>
              <a:t>, </a:t>
            </a:r>
            <a:r>
              <a:rPr lang="fr-CH" altLang="en-US" sz="2000" dirty="0" err="1" smtClean="0"/>
              <a:t>Geraet</a:t>
            </a:r>
            <a:r>
              <a:rPr lang="fr-CH" altLang="en-US" sz="2000" dirty="0" smtClean="0"/>
              <a:t>, </a:t>
            </a:r>
            <a:r>
              <a:rPr lang="en-US" sz="2000" dirty="0" err="1" smtClean="0"/>
              <a:t>Geraetes</a:t>
            </a:r>
            <a:r>
              <a:rPr lang="en-US" sz="2000" dirty="0" smtClean="0"/>
              <a:t>, </a:t>
            </a:r>
            <a:r>
              <a:rPr lang="en-US" sz="2000" dirty="0" err="1" smtClean="0"/>
              <a:t>Geraeten</a:t>
            </a:r>
            <a:r>
              <a:rPr lang="en-US" sz="2000" dirty="0" smtClean="0"/>
              <a:t>, </a:t>
            </a:r>
            <a:r>
              <a:rPr lang="en-US" sz="2000" dirty="0" err="1" smtClean="0"/>
              <a:t>Geraete</a:t>
            </a:r>
            <a:r>
              <a:rPr lang="en-US" sz="2000" dirty="0" smtClean="0"/>
              <a:t>, </a:t>
            </a:r>
            <a:r>
              <a:rPr lang="en-US" sz="2000" dirty="0" err="1" smtClean="0"/>
              <a:t>Geraets</a:t>
            </a:r>
            <a:r>
              <a:rPr lang="en-US" sz="2000" dirty="0" smtClean="0"/>
              <a:t> </a:t>
            </a:r>
            <a:endParaRPr lang="en-US" altLang="en-US" sz="2000" dirty="0" smtClean="0"/>
          </a:p>
          <a:p>
            <a:pPr>
              <a:lnSpc>
                <a:spcPct val="100000"/>
              </a:lnSpc>
              <a:spcBef>
                <a:spcPts val="488"/>
              </a:spcBef>
              <a:buSzPct val="133000"/>
            </a:pPr>
            <a:r>
              <a:rPr lang="en-US" sz="2000" dirty="0" smtClean="0"/>
              <a:t> </a:t>
            </a:r>
            <a:endParaRPr lang="en-US" altLang="en-US" sz="2000" dirty="0"/>
          </a:p>
          <a:p>
            <a:pPr>
              <a:lnSpc>
                <a:spcPct val="100000"/>
              </a:lnSpc>
              <a:spcBef>
                <a:spcPts val="488"/>
              </a:spcBef>
              <a:buClrTx/>
              <a:buSzTx/>
              <a:buFontTx/>
              <a:buNone/>
            </a:pPr>
            <a:endParaRPr lang="en-US" altLang="en-US" sz="2000" dirty="0"/>
          </a:p>
          <a:p>
            <a:pPr>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28036931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457200" y="274638"/>
            <a:ext cx="8229600" cy="1143000"/>
          </a:xfrm>
          <a:ln/>
        </p:spPr>
        <p:txBody>
          <a:bodyPr/>
          <a:lstStyle/>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German decompounder</a:t>
            </a:r>
          </a:p>
        </p:txBody>
      </p:sp>
      <p:grpSp>
        <p:nvGrpSpPr>
          <p:cNvPr id="3" name="Group 2"/>
          <p:cNvGrpSpPr/>
          <p:nvPr/>
        </p:nvGrpSpPr>
        <p:grpSpPr>
          <a:xfrm>
            <a:off x="360363" y="1479550"/>
            <a:ext cx="8567737" cy="3992563"/>
            <a:chOff x="360363" y="1479550"/>
            <a:chExt cx="8567737" cy="3992563"/>
          </a:xfrm>
        </p:grpSpPr>
        <p:sp>
          <p:nvSpPr>
            <p:cNvPr id="20482" name="Text Box 2"/>
            <p:cNvSpPr txBox="1">
              <a:spLocks noChangeArrowheads="1"/>
            </p:cNvSpPr>
            <p:nvPr/>
          </p:nvSpPr>
          <p:spPr bwMode="auto">
            <a:xfrm>
              <a:off x="360363" y="1944688"/>
              <a:ext cx="5903912"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400" dirty="0"/>
                <a:t>Example: WO2014/00729 </a:t>
              </a:r>
              <a:br>
                <a:rPr lang="en-US" altLang="en-US" sz="2400" dirty="0"/>
              </a:br>
              <a:r>
                <a:rPr lang="en-US" altLang="en-US" sz="2400" b="1" i="1" dirty="0" err="1"/>
                <a:t>Gasballongetragener</a:t>
              </a:r>
              <a:r>
                <a:rPr lang="en-US" altLang="en-US" sz="2400" b="1" i="1" dirty="0"/>
                <a:t> </a:t>
              </a:r>
              <a:r>
                <a:rPr lang="en-US" altLang="en-US" sz="2400" b="1" i="1" dirty="0" err="1"/>
                <a:t>Flugroboter</a:t>
              </a:r>
              <a:r>
                <a:rPr lang="en-US" altLang="en-US" sz="2400" b="1" i="1" dirty="0"/>
                <a:t> </a:t>
              </a:r>
              <a:r>
                <a:rPr lang="en-US" altLang="en-US" sz="2400" dirty="0"/>
                <a:t/>
              </a:r>
              <a:br>
                <a:rPr lang="en-US" altLang="en-US" sz="2400" dirty="0"/>
              </a:br>
              <a:endParaRPr lang="en-US" altLang="en-US" sz="2400" dirty="0"/>
            </a:p>
            <a:p>
              <a:pPr hangingPunct="1">
                <a:lnSpc>
                  <a:spcPct val="100000"/>
                </a:lnSpc>
                <a:spcBef>
                  <a:spcPts val="488"/>
                </a:spcBef>
                <a:buClrTx/>
                <a:buSzTx/>
                <a:buFontTx/>
                <a:buNone/>
              </a:pPr>
              <a:endParaRPr lang="en-US" altLang="en-US" sz="2400" dirty="0"/>
            </a:p>
            <a:p>
              <a:pPr hangingPunct="1">
                <a:lnSpc>
                  <a:spcPct val="100000"/>
                </a:lnSpc>
                <a:spcBef>
                  <a:spcPts val="488"/>
                </a:spcBef>
                <a:buClrTx/>
                <a:buSzTx/>
                <a:buFontTx/>
                <a:buNone/>
              </a:pPr>
              <a:endParaRPr lang="en-US" altLang="en-US" sz="2400" dirty="0"/>
            </a:p>
            <a:p>
              <a:pPr hangingPunct="1">
                <a:lnSpc>
                  <a:spcPct val="100000"/>
                </a:lnSpc>
                <a:spcBef>
                  <a:spcPts val="488"/>
                </a:spcBef>
                <a:buClrTx/>
                <a:buSzTx/>
                <a:buFontTx/>
                <a:buNone/>
              </a:pPr>
              <a:endParaRPr lang="en-US" altLang="en-US" sz="2400" dirty="0"/>
            </a:p>
          </p:txBody>
        </p:sp>
        <p:pic>
          <p:nvPicPr>
            <p:cNvPr id="2048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75400" y="1479550"/>
              <a:ext cx="2552700" cy="3992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0484" name="Text Box 4"/>
          <p:cNvSpPr txBox="1">
            <a:spLocks noChangeArrowheads="1"/>
          </p:cNvSpPr>
          <p:nvPr/>
        </p:nvSpPr>
        <p:spPr bwMode="auto">
          <a:xfrm>
            <a:off x="392113" y="1012825"/>
            <a:ext cx="8399462"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400" dirty="0"/>
              <a:t>Special care has been taken to index efficiently compound words in German language</a:t>
            </a:r>
            <a:br>
              <a:rPr lang="en-US" altLang="en-US" sz="2400" dirty="0"/>
            </a:br>
            <a:endParaRPr lang="en-US" altLang="en-US" sz="2400" dirty="0"/>
          </a:p>
          <a:p>
            <a:pPr hangingPunct="1">
              <a:lnSpc>
                <a:spcPct val="100000"/>
              </a:lnSpc>
              <a:spcBef>
                <a:spcPts val="488"/>
              </a:spcBef>
              <a:buSzPct val="111000"/>
            </a:pPr>
            <a:endParaRPr lang="en-US" altLang="en-US" sz="2400" dirty="0"/>
          </a:p>
          <a:p>
            <a:pPr hangingPunct="1">
              <a:lnSpc>
                <a:spcPct val="100000"/>
              </a:lnSpc>
              <a:spcBef>
                <a:spcPts val="488"/>
              </a:spcBef>
              <a:buClrTx/>
              <a:buSzTx/>
              <a:buFontTx/>
              <a:buNone/>
            </a:pPr>
            <a:endParaRPr lang="en-US" altLang="en-US" sz="2400" dirty="0"/>
          </a:p>
          <a:p>
            <a:pPr hangingPunct="1">
              <a:lnSpc>
                <a:spcPct val="100000"/>
              </a:lnSpc>
              <a:spcBef>
                <a:spcPts val="488"/>
              </a:spcBef>
              <a:buClrTx/>
              <a:buSzTx/>
              <a:buFontTx/>
              <a:buNone/>
            </a:pPr>
            <a:endParaRPr lang="en-US" altLang="en-US" sz="2400" dirty="0"/>
          </a:p>
        </p:txBody>
      </p:sp>
      <p:sp>
        <p:nvSpPr>
          <p:cNvPr id="20485" name="Text Box 5"/>
          <p:cNvSpPr txBox="1">
            <a:spLocks noChangeArrowheads="1"/>
          </p:cNvSpPr>
          <p:nvPr/>
        </p:nvSpPr>
        <p:spPr bwMode="auto">
          <a:xfrm>
            <a:off x="431800" y="2952750"/>
            <a:ext cx="6335713" cy="345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400" dirty="0"/>
              <a:t>With </a:t>
            </a:r>
            <a:r>
              <a:rPr lang="en-US" altLang="en-US" sz="2400" dirty="0" err="1"/>
              <a:t>decompounding</a:t>
            </a:r>
            <a:r>
              <a:rPr lang="en-US" altLang="en-US" sz="2400" dirty="0"/>
              <a:t>, any of the following queries will match the WO2014/00729 document:</a:t>
            </a:r>
            <a:br>
              <a:rPr lang="en-US" altLang="en-US" sz="2400" dirty="0"/>
            </a:br>
            <a:r>
              <a:rPr lang="en-US" altLang="en-US" sz="600" dirty="0"/>
              <a:t> </a:t>
            </a:r>
          </a:p>
          <a:p>
            <a:pPr lvl="1" hangingPunct="1">
              <a:lnSpc>
                <a:spcPct val="100000"/>
              </a:lnSpc>
              <a:spcAft>
                <a:spcPts val="1138"/>
              </a:spcAft>
              <a:buSzPct val="111000"/>
              <a:buFont typeface="Times New Roman" pitchFamily="16" charset="0"/>
              <a:buBlip>
                <a:blip r:embed="rId3"/>
              </a:buBlip>
            </a:pPr>
            <a:r>
              <a:rPr lang="en-US" altLang="en-US" sz="2400" dirty="0"/>
              <a:t> “</a:t>
            </a:r>
            <a:r>
              <a:rPr lang="en-US" altLang="en-US" sz="2400" dirty="0" err="1"/>
              <a:t>gasballon</a:t>
            </a:r>
            <a:r>
              <a:rPr lang="en-US" altLang="en-US" sz="2400" dirty="0"/>
              <a:t>” AND “</a:t>
            </a:r>
            <a:r>
              <a:rPr lang="en-US" altLang="en-US" sz="2400" dirty="0" err="1"/>
              <a:t>roboter</a:t>
            </a:r>
            <a:r>
              <a:rPr lang="en-US" altLang="en-US" sz="2400" dirty="0"/>
              <a:t>”</a:t>
            </a:r>
          </a:p>
          <a:p>
            <a:pPr lvl="1" hangingPunct="1">
              <a:lnSpc>
                <a:spcPct val="100000"/>
              </a:lnSpc>
              <a:spcAft>
                <a:spcPts val="1138"/>
              </a:spcAft>
              <a:buSzPct val="111000"/>
              <a:buFont typeface="Times New Roman" pitchFamily="16" charset="0"/>
              <a:buBlip>
                <a:blip r:embed="rId3"/>
              </a:buBlip>
            </a:pPr>
            <a:r>
              <a:rPr lang="en-US" altLang="en-US" sz="2400" dirty="0"/>
              <a:t> “</a:t>
            </a:r>
            <a:r>
              <a:rPr lang="en-US" altLang="en-US" sz="2400" dirty="0" err="1"/>
              <a:t>gasballon</a:t>
            </a:r>
            <a:r>
              <a:rPr lang="en-US" altLang="en-US" sz="2400" dirty="0"/>
              <a:t>” AND “</a:t>
            </a:r>
            <a:r>
              <a:rPr lang="en-US" altLang="en-US" sz="2400" dirty="0" err="1"/>
              <a:t>flugroboter</a:t>
            </a:r>
            <a:r>
              <a:rPr lang="en-US" altLang="en-US" sz="2400" dirty="0"/>
              <a:t>”</a:t>
            </a:r>
          </a:p>
          <a:p>
            <a:pPr lvl="1" hangingPunct="1">
              <a:lnSpc>
                <a:spcPct val="100000"/>
              </a:lnSpc>
              <a:spcAft>
                <a:spcPts val="1138"/>
              </a:spcAft>
              <a:buSzPct val="111000"/>
              <a:buFont typeface="Times New Roman" pitchFamily="16" charset="0"/>
              <a:buBlip>
                <a:blip r:embed="rId3"/>
              </a:buBlip>
            </a:pPr>
            <a:r>
              <a:rPr lang="en-US" altLang="en-US" sz="2400" dirty="0"/>
              <a:t>“</a:t>
            </a:r>
            <a:r>
              <a:rPr lang="en-US" altLang="en-US" sz="2400" i="1" dirty="0" err="1"/>
              <a:t>gasballongetragener</a:t>
            </a:r>
            <a:r>
              <a:rPr lang="en-US" altLang="en-US" sz="2400" i="1" dirty="0"/>
              <a:t> “ AND “</a:t>
            </a:r>
            <a:r>
              <a:rPr lang="en-US" altLang="en-US" sz="2400" i="1" dirty="0" err="1"/>
              <a:t>roboter</a:t>
            </a:r>
            <a:r>
              <a:rPr lang="en-US" altLang="en-US" sz="2400" i="1" dirty="0"/>
              <a:t>”</a:t>
            </a:r>
          </a:p>
          <a:p>
            <a:pPr lvl="1" hangingPunct="1">
              <a:lnSpc>
                <a:spcPct val="100000"/>
              </a:lnSpc>
              <a:spcAft>
                <a:spcPts val="1138"/>
              </a:spcAft>
              <a:buSzPct val="111000"/>
              <a:buFont typeface="Times New Roman" pitchFamily="16" charset="0"/>
              <a:buBlip>
                <a:blip r:embed="rId3"/>
              </a:buBlip>
            </a:pPr>
            <a:r>
              <a:rPr lang="en-US" altLang="en-US" sz="2400" i="1" dirty="0"/>
              <a:t>“</a:t>
            </a:r>
            <a:r>
              <a:rPr lang="en-US" altLang="en-US" sz="2400" i="1" dirty="0" err="1"/>
              <a:t>getragener</a:t>
            </a:r>
            <a:r>
              <a:rPr lang="en-US" altLang="en-US" sz="2400" i="1" dirty="0"/>
              <a:t>” AND “</a:t>
            </a:r>
            <a:r>
              <a:rPr lang="en-US" altLang="en-US" sz="2400" i="1" dirty="0" err="1"/>
              <a:t>roboter</a:t>
            </a:r>
            <a:r>
              <a:rPr lang="en-US" altLang="en-US" sz="2400" i="1" dirty="0"/>
              <a:t>”</a:t>
            </a:r>
          </a:p>
          <a:p>
            <a:pPr hangingPunct="1">
              <a:lnSpc>
                <a:spcPct val="100000"/>
              </a:lnSpc>
              <a:spcBef>
                <a:spcPts val="488"/>
              </a:spcBef>
              <a:buClrTx/>
              <a:buSzTx/>
              <a:buFontTx/>
              <a:buNone/>
            </a:pPr>
            <a:endParaRPr lang="en-US" altLang="en-US" sz="2400" dirty="0"/>
          </a:p>
          <a:p>
            <a:pPr hangingPunct="1">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17413248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5"/>
                                        </p:tgtEl>
                                        <p:attrNameLst>
                                          <p:attrName>style.visibility</p:attrName>
                                        </p:attrNameLst>
                                      </p:cBhvr>
                                      <p:to>
                                        <p:strVal val="visible"/>
                                      </p:to>
                                    </p:set>
                                    <p:anim calcmode="lin" valueType="num">
                                      <p:cBhvr additive="base">
                                        <p:cTn id="13" dur="500" fill="hold"/>
                                        <p:tgtEl>
                                          <p:spTgt spid="20485"/>
                                        </p:tgtEl>
                                        <p:attrNameLst>
                                          <p:attrName>ppt_x</p:attrName>
                                        </p:attrNameLst>
                                      </p:cBhvr>
                                      <p:tavLst>
                                        <p:tav tm="0">
                                          <p:val>
                                            <p:strVal val="#ppt_x"/>
                                          </p:val>
                                        </p:tav>
                                        <p:tav tm="100000">
                                          <p:val>
                                            <p:strVal val="#ppt_x"/>
                                          </p:val>
                                        </p:tav>
                                      </p:tavLst>
                                    </p:anim>
                                    <p:anim calcmode="lin" valueType="num">
                                      <p:cBhvr additive="base">
                                        <p:cTn id="14" dur="500" fill="hold"/>
                                        <p:tgtEl>
                                          <p:spTgt spid="20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pPr>
            <a:r>
              <a:rPr lang="en-US" altLang="en-US" sz="3600">
                <a:solidFill>
                  <a:srgbClr val="00408C"/>
                </a:solidFill>
              </a:rPr>
              <a:t>German decompounder</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438" y="0"/>
            <a:ext cx="9072562" cy="6767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540176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57200" y="27463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TAPTA</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413" y="1412875"/>
            <a:ext cx="8351837" cy="4464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079163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850" y="0"/>
            <a:ext cx="8612188" cy="652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49122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125" y="476250"/>
            <a:ext cx="7677150" cy="5534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79540" y="3789040"/>
            <a:ext cx="4991100" cy="273367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01673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4250"/>
                                  </p:stCondLst>
                                  <p:childTnLst>
                                    <p:set>
                                      <p:cBhvr>
                                        <p:cTn id="9" dur="1" fill="hold">
                                          <p:stCondLst>
                                            <p:cond delay="0"/>
                                          </p:stCondLst>
                                        </p:cTn>
                                        <p:tgtEl>
                                          <p:spTgt spid="245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ctr">
              <a:lnSpc>
                <a:spcPct val="100000"/>
              </a:lnSpc>
            </a:pPr>
            <a:r>
              <a:rPr lang="en-US" altLang="en-US" sz="3600">
                <a:solidFill>
                  <a:srgbClr val="00408C"/>
                </a:solidFill>
              </a:rPr>
              <a:t>TAPTA: German &lt;=&gt; English</a:t>
            </a:r>
          </a:p>
        </p:txBody>
      </p:sp>
      <p:sp>
        <p:nvSpPr>
          <p:cNvPr id="25602" name="Text Box 2"/>
          <p:cNvSpPr txBox="1">
            <a:spLocks noChangeArrowheads="1"/>
          </p:cNvSpPr>
          <p:nvPr/>
        </p:nvSpPr>
        <p:spPr bwMode="auto">
          <a:xfrm>
            <a:off x="287338" y="1766888"/>
            <a:ext cx="856932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buFont typeface="Times New Roman" pitchFamily="16" charset="0"/>
              <a:buBlip>
                <a:blip r:embed="rId3"/>
              </a:buBlip>
            </a:pPr>
            <a:r>
              <a:rPr lang="en-US" altLang="en-US" sz="2000" dirty="0"/>
              <a:t>A difficult language pair</a:t>
            </a:r>
            <a:br>
              <a:rPr lang="en-US" altLang="en-US" sz="2000" dirty="0"/>
            </a:br>
            <a:endParaRPr lang="en-US" altLang="en-US" sz="2000" dirty="0"/>
          </a:p>
          <a:p>
            <a:pPr>
              <a:lnSpc>
                <a:spcPct val="100000"/>
              </a:lnSpc>
              <a:spcBef>
                <a:spcPts val="488"/>
              </a:spcBef>
              <a:buSzPct val="133000"/>
              <a:buFont typeface="Times New Roman" pitchFamily="16" charset="0"/>
              <a:buBlip>
                <a:blip r:embed="rId3"/>
              </a:buBlip>
            </a:pPr>
            <a:r>
              <a:rPr lang="en-US" altLang="en-US" sz="2000" dirty="0"/>
              <a:t>Some </a:t>
            </a:r>
            <a:r>
              <a:rPr lang="en-US" altLang="en-US" sz="2000" dirty="0" smtClean="0"/>
              <a:t>recent progress</a:t>
            </a:r>
            <a:r>
              <a:rPr lang="en-US" altLang="en-US" sz="2000" dirty="0"/>
              <a:t>: usage of </a:t>
            </a:r>
            <a:r>
              <a:rPr lang="en-US" altLang="en-US" sz="2000" dirty="0" err="1"/>
              <a:t>decompounding</a:t>
            </a:r>
            <a:r>
              <a:rPr lang="en-US" altLang="en-US" sz="2000" dirty="0"/>
              <a:t> and of linguistic word reordering</a:t>
            </a:r>
            <a:br>
              <a:rPr lang="en-US" altLang="en-US" sz="2000" dirty="0"/>
            </a:br>
            <a:endParaRPr lang="en-US" altLang="en-US" sz="2000" dirty="0"/>
          </a:p>
          <a:p>
            <a:pPr>
              <a:lnSpc>
                <a:spcPct val="100000"/>
              </a:lnSpc>
              <a:spcBef>
                <a:spcPts val="488"/>
              </a:spcBef>
              <a:buSzPct val="133000"/>
            </a:pPr>
            <a:r>
              <a:rPr lang="en-US" altLang="en-US" sz="2000" dirty="0"/>
              <a:t>As a result, TAPTA is competitive with Google*Translate for translating patent abstracts between German and English</a:t>
            </a:r>
          </a:p>
          <a:p>
            <a:pPr>
              <a:lnSpc>
                <a:spcPct val="100000"/>
              </a:lnSpc>
              <a:spcBef>
                <a:spcPts val="488"/>
              </a:spcBef>
              <a:buSzPct val="133000"/>
            </a:pPr>
            <a:endParaRPr lang="en-US" altLang="en-US" sz="2000" dirty="0"/>
          </a:p>
          <a:p>
            <a:pPr>
              <a:lnSpc>
                <a:spcPct val="100000"/>
              </a:lnSpc>
              <a:spcBef>
                <a:spcPts val="488"/>
              </a:spcBef>
              <a:buSzPct val="133000"/>
              <a:buFont typeface="Times New Roman" pitchFamily="16" charset="0"/>
              <a:buBlip>
                <a:blip r:embed="rId3"/>
              </a:buBlip>
            </a:pPr>
            <a:r>
              <a:rPr lang="en-US" altLang="en-US" sz="2000" dirty="0"/>
              <a:t>EAMT 2014, June 18, 2014: Martin </a:t>
            </a:r>
            <a:r>
              <a:rPr lang="en-US" altLang="en-US" sz="2000" dirty="0" err="1"/>
              <a:t>Junczys-Dowmunt</a:t>
            </a:r>
            <a:r>
              <a:rPr lang="en-US" altLang="en-US" sz="2000" dirty="0"/>
              <a:t>, Bruno </a:t>
            </a:r>
            <a:r>
              <a:rPr lang="en-US" altLang="en-US" sz="2000" dirty="0" err="1"/>
              <a:t>Pouliquen</a:t>
            </a:r>
            <a:r>
              <a:rPr lang="en-US" altLang="en-US" sz="2000" dirty="0"/>
              <a:t>, SMT of German Patents at WIPO, </a:t>
            </a:r>
            <a:r>
              <a:rPr lang="en-US" altLang="en-US" sz="2000" dirty="0" err="1"/>
              <a:t>Decompounding</a:t>
            </a:r>
            <a:r>
              <a:rPr lang="en-US" altLang="en-US" sz="2000" dirty="0"/>
              <a:t> and Verb Structure Pre-reordering </a:t>
            </a:r>
          </a:p>
          <a:p>
            <a:pPr>
              <a:lnSpc>
                <a:spcPct val="100000"/>
              </a:lnSpc>
              <a:spcBef>
                <a:spcPts val="488"/>
              </a:spcBef>
              <a:buClrTx/>
              <a:buSzTx/>
              <a:buFontTx/>
              <a:buNone/>
            </a:pPr>
            <a:endParaRPr lang="en-US" altLang="en-US" sz="2000" dirty="0"/>
          </a:p>
          <a:p>
            <a:pPr>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25839302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2555875" y="5715000"/>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Survey in 2013</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732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787116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texte 2"/>
          <p:cNvSpPr>
            <a:spLocks noGrp="1"/>
          </p:cNvSpPr>
          <p:nvPr>
            <p:ph type="title"/>
          </p:nvPr>
        </p:nvSpPr>
        <p:spPr>
          <a:xfrm>
            <a:off x="0" y="188640"/>
            <a:ext cx="9396536" cy="864096"/>
          </a:xfrm>
        </p:spPr>
        <p:txBody>
          <a:bodyPr>
            <a:normAutofit fontScale="90000"/>
          </a:bodyPr>
          <a:lstStyle/>
          <a:p>
            <a:pPr algn="ctr"/>
            <a:r>
              <a:rPr lang="en-US" sz="2600" dirty="0" smtClean="0">
                <a:latin typeface="Arial" charset="0"/>
                <a:cs typeface="Times New Roman" charset="0"/>
              </a:rPr>
              <a:t> </a:t>
            </a:r>
            <a:r>
              <a:rPr lang="en-US" dirty="0" smtClean="0">
                <a:solidFill>
                  <a:srgbClr val="000090"/>
                </a:solidFill>
                <a:cs typeface="Times New Roman"/>
              </a:rPr>
              <a:t>BEIJING TREATY ON AUDIOVISUAL PERFORMANCES, 26 JUNE 2012</a:t>
            </a:r>
            <a:endParaRPr lang="en-US" dirty="0">
              <a:solidFill>
                <a:srgbClr val="000090"/>
              </a:solidFill>
              <a:cs typeface="Arial" charset="0"/>
            </a:endParaRPr>
          </a:p>
        </p:txBody>
      </p:sp>
      <p:pic>
        <p:nvPicPr>
          <p:cNvPr id="9" name="Espace réservé du contenu 4" descr="url.jpg"/>
          <p:cNvPicPr>
            <a:picLocks noGrp="1"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28598" y="1719796"/>
            <a:ext cx="4361237" cy="4191000"/>
          </a:xfrm>
          <a:prstGeom prst="rect">
            <a:avLst/>
          </a:prstGeom>
          <a:ln>
            <a:noFill/>
          </a:ln>
          <a:effectLst>
            <a:softEdge rad="112500"/>
          </a:effectLst>
        </p:spPr>
      </p:pic>
      <p:pic>
        <p:nvPicPr>
          <p:cNvPr id="5" name="Espace réservé du contenu 8"/>
          <p:cNvPicPr>
            <a:picLocks noGrp="1"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860032" y="1700808"/>
            <a:ext cx="3962400" cy="4191000"/>
          </a:xfrm>
          <a:prstGeom prst="rect">
            <a:avLst/>
          </a:prstGeom>
          <a:ln>
            <a:noFill/>
          </a:ln>
          <a:effectLst>
            <a:softEdge rad="112500"/>
          </a:effectLst>
        </p:spPr>
      </p:pic>
    </p:spTree>
    <p:extLst>
      <p:ext uri="{BB962C8B-B14F-4D97-AF65-F5344CB8AC3E}">
        <p14:creationId xmlns:p14="http://schemas.microsoft.com/office/powerpoint/2010/main" val="1456398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Who are using PATENTSCOPE ? </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350" y="1557338"/>
            <a:ext cx="6434138" cy="3671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2988" y="1825625"/>
            <a:ext cx="6278562" cy="381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5532573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7651"/>
                                        </p:tgtEl>
                                        <p:attrNameLst>
                                          <p:attrName>style.visibility</p:attrName>
                                        </p:attrNameLst>
                                      </p:cBhvr>
                                      <p:to>
                                        <p:strVal val="visible"/>
                                      </p:to>
                                    </p:set>
                                    <p:anim calcmode="lin" valueType="num">
                                      <p:cBhvr additive="repl">
                                        <p:cTn id="7" dur="500" fill="hold"/>
                                        <p:tgtEl>
                                          <p:spTgt spid="27651"/>
                                        </p:tgtEl>
                                        <p:attrNameLst>
                                          <p:attrName>ppt_x</p:attrName>
                                        </p:attrNameLst>
                                      </p:cBhvr>
                                      <p:tavLst>
                                        <p:tav tm="100000">
                                          <p:val>
                                            <p:strVal val="#ppt_x"/>
                                          </p:val>
                                        </p:tav>
                                        <p:tav>
                                          <p:val>
                                            <p:strVal val="#ppt_x"/>
                                          </p:val>
                                        </p:tav>
                                      </p:tavLst>
                                    </p:anim>
                                    <p:anim calcmode="lin" valueType="num">
                                      <p:cBhvr additive="repl">
                                        <p:cTn id="8" dur="500" fill="hold"/>
                                        <p:tgtEl>
                                          <p:spTgt spid="27651"/>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155575" y="-1444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6013" y="160338"/>
            <a:ext cx="5903912" cy="5903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5" name="Rectangle 3"/>
          <p:cNvSpPr>
            <a:spLocks noChangeArrowheads="1"/>
          </p:cNvSpPr>
          <p:nvPr/>
        </p:nvSpPr>
        <p:spPr bwMode="auto">
          <a:xfrm>
            <a:off x="1457325" y="2646363"/>
            <a:ext cx="5545138"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3600" b="1"/>
              <a:t>71% : interface is good</a:t>
            </a:r>
          </a:p>
        </p:txBody>
      </p:sp>
    </p:spTree>
    <p:extLst>
      <p:ext uri="{BB962C8B-B14F-4D97-AF65-F5344CB8AC3E}">
        <p14:creationId xmlns:p14="http://schemas.microsoft.com/office/powerpoint/2010/main" val="244264614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8675"/>
                                        </p:tgtEl>
                                        <p:attrNameLst>
                                          <p:attrName>style.visibility</p:attrName>
                                        </p:attrNameLst>
                                      </p:cBhvr>
                                      <p:to>
                                        <p:strVal val="visible"/>
                                      </p:to>
                                    </p:set>
                                    <p:anim calcmode="lin" valueType="num">
                                      <p:cBhvr additive="repl">
                                        <p:cTn id="7" dur="500" fill="hold"/>
                                        <p:tgtEl>
                                          <p:spTgt spid="28675"/>
                                        </p:tgtEl>
                                        <p:attrNameLst>
                                          <p:attrName>ppt_x</p:attrName>
                                        </p:attrNameLst>
                                      </p:cBhvr>
                                      <p:tavLst>
                                        <p:tav tm="100000">
                                          <p:val>
                                            <p:strVal val="#ppt_x"/>
                                          </p:val>
                                        </p:tav>
                                        <p:tav>
                                          <p:val>
                                            <p:strVal val="#ppt_x"/>
                                          </p:val>
                                        </p:tav>
                                      </p:tavLst>
                                    </p:anim>
                                    <p:anim calcmode="lin" valueType="num">
                                      <p:cBhvr additive="repl">
                                        <p:cTn id="8" dur="500" fill="hold"/>
                                        <p:tgtEl>
                                          <p:spTgt spid="2867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457200" y="27463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Monthly webinar</a:t>
            </a:r>
          </a:p>
        </p:txBody>
      </p:sp>
      <p:pic>
        <p:nvPicPr>
          <p:cNvPr id="296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3" y="1484313"/>
            <a:ext cx="9161463" cy="3125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83655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a:solidFill>
                  <a:srgbClr val="00408C"/>
                </a:solidFill>
              </a:rPr>
              <a:t>GLOBAL DATABASES, TOOLS, AND PLATFORMS FOR IP BUSINESS (FREE) </a:t>
            </a:r>
          </a:p>
        </p:txBody>
      </p:sp>
      <p:sp>
        <p:nvSpPr>
          <p:cNvPr id="30722" name="Text Box 2"/>
          <p:cNvSpPr txBox="1">
            <a:spLocks noChangeArrowheads="1"/>
          </p:cNvSpPr>
          <p:nvPr/>
        </p:nvSpPr>
        <p:spPr bwMode="auto">
          <a:xfrm>
            <a:off x="1258888"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a:t>PATENTSCOPE </a:t>
            </a:r>
          </a:p>
          <a:p>
            <a:pPr>
              <a:lnSpc>
                <a:spcPct val="100000"/>
              </a:lnSpc>
              <a:spcBef>
                <a:spcPts val="488"/>
              </a:spcBef>
              <a:buSzPct val="95000"/>
              <a:buFont typeface="Times New Roman" pitchFamily="16" charset="0"/>
              <a:buBlip>
                <a:blip r:embed="rId3"/>
              </a:buBlip>
            </a:pPr>
            <a:r>
              <a:rPr lang="en-US" altLang="en-US" sz="2800"/>
              <a:t>Global Brand Database</a:t>
            </a:r>
          </a:p>
          <a:p>
            <a:pPr>
              <a:lnSpc>
                <a:spcPct val="100000"/>
              </a:lnSpc>
              <a:spcBef>
                <a:spcPts val="488"/>
              </a:spcBef>
              <a:buSzPct val="95000"/>
              <a:buFont typeface="Times New Roman" pitchFamily="16" charset="0"/>
              <a:buBlip>
                <a:blip r:embed="rId3"/>
              </a:buBlip>
            </a:pPr>
            <a:r>
              <a:rPr lang="en-US" altLang="en-US" sz="2800"/>
              <a:t>WIPO Lex</a:t>
            </a:r>
          </a:p>
          <a:p>
            <a:pPr>
              <a:lnSpc>
                <a:spcPct val="100000"/>
              </a:lnSpc>
              <a:spcBef>
                <a:spcPts val="488"/>
              </a:spcBef>
              <a:buSzPct val="95000"/>
              <a:buFont typeface="Times New Roman" pitchFamily="16" charset="0"/>
              <a:buBlip>
                <a:blip r:embed="rId3"/>
              </a:buBlip>
            </a:pPr>
            <a:r>
              <a:rPr lang="en-US" altLang="en-US" sz="2800"/>
              <a:t>WIPO IPAS, WIPO DAS</a:t>
            </a:r>
          </a:p>
          <a:p>
            <a:pPr>
              <a:lnSpc>
                <a:spcPct val="100000"/>
              </a:lnSpc>
              <a:spcBef>
                <a:spcPts val="488"/>
              </a:spcBef>
              <a:buSzPct val="95000"/>
              <a:buFont typeface="Times New Roman" pitchFamily="16" charset="0"/>
              <a:buBlip>
                <a:blip r:embed="rId3"/>
              </a:buBlip>
            </a:pPr>
            <a:r>
              <a:rPr lang="en-US" altLang="en-US" sz="2800"/>
              <a:t>WIPO CASE</a:t>
            </a:r>
          </a:p>
          <a:p>
            <a:pPr>
              <a:lnSpc>
                <a:spcPct val="100000"/>
              </a:lnSpc>
              <a:spcBef>
                <a:spcPts val="488"/>
              </a:spcBef>
              <a:buSzPct val="95000"/>
              <a:buFont typeface="Times New Roman" pitchFamily="16" charset="0"/>
              <a:buBlip>
                <a:blip r:embed="rId3"/>
              </a:buBlip>
            </a:pPr>
            <a:r>
              <a:rPr lang="en-US" altLang="en-US" sz="2800"/>
              <a:t>WIPO RE:SEARCH</a:t>
            </a:r>
          </a:p>
          <a:p>
            <a:pPr>
              <a:lnSpc>
                <a:spcPct val="100000"/>
              </a:lnSpc>
              <a:spcBef>
                <a:spcPts val="488"/>
              </a:spcBef>
              <a:buSzPct val="95000"/>
              <a:buFont typeface="Times New Roman" pitchFamily="16" charset="0"/>
              <a:buBlip>
                <a:blip r:embed="rId3"/>
              </a:buBlip>
            </a:pPr>
            <a:r>
              <a:rPr lang="en-US" altLang="en-US" sz="2800"/>
              <a:t>WIPO GREEN</a:t>
            </a:r>
          </a:p>
          <a:p>
            <a:pPr>
              <a:lnSpc>
                <a:spcPct val="100000"/>
              </a:lnSpc>
              <a:spcBef>
                <a:spcPts val="488"/>
              </a:spcBef>
              <a:buClrTx/>
              <a:buSzTx/>
              <a:buFontTx/>
              <a:buNone/>
            </a:pPr>
            <a:endParaRPr lang="en-US" altLang="en-US" sz="2400"/>
          </a:p>
        </p:txBody>
      </p:sp>
      <p:pic>
        <p:nvPicPr>
          <p:cNvPr id="307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7338" y="2249488"/>
            <a:ext cx="974725" cy="487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051189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GLOBAL BRAND DATABASE </a:t>
            </a:r>
          </a:p>
        </p:txBody>
      </p:sp>
      <p:sp>
        <p:nvSpPr>
          <p:cNvPr id="31746" name="Text Box 2"/>
          <p:cNvSpPr txBox="1">
            <a:spLocks noChangeArrowheads="1"/>
          </p:cNvSpPr>
          <p:nvPr/>
        </p:nvSpPr>
        <p:spPr bwMode="auto">
          <a:xfrm>
            <a:off x="453113" y="1124744"/>
            <a:ext cx="8229600" cy="475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just" hangingPunct="1">
              <a:lnSpc>
                <a:spcPct val="100000"/>
              </a:lnSpc>
              <a:spcBef>
                <a:spcPts val="488"/>
              </a:spcBef>
              <a:buSzPct val="111000"/>
              <a:buFont typeface="Times New Roman" pitchFamily="16" charset="0"/>
              <a:buBlip>
                <a:blip r:embed="rId3"/>
              </a:buBlip>
            </a:pPr>
            <a:r>
              <a:rPr lang="en-US" altLang="en-US" sz="2400" dirty="0"/>
              <a:t>Over 13 million records relating to internationally-protected trademarks, etc.</a:t>
            </a:r>
          </a:p>
          <a:p>
            <a:pPr algn="just" hangingPunct="1">
              <a:lnSpc>
                <a:spcPct val="100000"/>
              </a:lnSpc>
              <a:spcBef>
                <a:spcPts val="488"/>
              </a:spcBef>
              <a:buClrTx/>
              <a:buSzTx/>
              <a:buFontTx/>
              <a:buNone/>
            </a:pPr>
            <a:endParaRPr lang="en-US" altLang="en-US" sz="2400" dirty="0"/>
          </a:p>
          <a:p>
            <a:pPr algn="just" hangingPunct="1">
              <a:lnSpc>
                <a:spcPct val="100000"/>
              </a:lnSpc>
              <a:spcBef>
                <a:spcPts val="488"/>
              </a:spcBef>
              <a:buSzPct val="111000"/>
              <a:buFont typeface="Times New Roman" pitchFamily="16" charset="0"/>
              <a:buBlip>
                <a:blip r:embed="rId3"/>
              </a:buBlip>
            </a:pPr>
            <a:r>
              <a:rPr lang="en-US" altLang="en-US" sz="2400" dirty="0"/>
              <a:t>Free of charge simultaneous brand-related searches across multiple collections, including:</a:t>
            </a:r>
          </a:p>
          <a:p>
            <a:pPr algn="just" hangingPunct="1">
              <a:lnSpc>
                <a:spcPct val="100000"/>
              </a:lnSpc>
              <a:spcBef>
                <a:spcPts val="488"/>
              </a:spcBef>
              <a:buClrTx/>
              <a:buSzTx/>
              <a:buFontTx/>
              <a:buNone/>
            </a:pPr>
            <a:endParaRPr lang="en-US" altLang="en-US" sz="2400" dirty="0"/>
          </a:p>
          <a:p>
            <a:pPr lvl="1" hangingPunct="1">
              <a:lnSpc>
                <a:spcPct val="100000"/>
              </a:lnSpc>
              <a:spcBef>
                <a:spcPts val="488"/>
              </a:spcBef>
              <a:buSzPct val="75000"/>
              <a:buFont typeface="Wingdings" charset="0"/>
              <a:buChar char="Ø"/>
            </a:pPr>
            <a:r>
              <a:rPr lang="en-US" altLang="en-US" sz="2400" dirty="0"/>
              <a:t>Trademarks registered under Madrid System</a:t>
            </a:r>
          </a:p>
          <a:p>
            <a:pPr lvl="1" hangingPunct="1">
              <a:lnSpc>
                <a:spcPct val="100000"/>
              </a:lnSpc>
              <a:spcBef>
                <a:spcPts val="488"/>
              </a:spcBef>
              <a:buSzPct val="75000"/>
              <a:buFont typeface="Wingdings" charset="0"/>
              <a:buChar char="Ø"/>
            </a:pPr>
            <a:r>
              <a:rPr lang="en-US" altLang="en-US" sz="2400" dirty="0"/>
              <a:t>Appellations of Origin registered under Lisbon System</a:t>
            </a:r>
          </a:p>
          <a:p>
            <a:pPr lvl="1" hangingPunct="1">
              <a:lnSpc>
                <a:spcPct val="100000"/>
              </a:lnSpc>
              <a:spcBef>
                <a:spcPts val="488"/>
              </a:spcBef>
              <a:buSzPct val="75000"/>
              <a:buFont typeface="Wingdings" charset="0"/>
              <a:buChar char="Ø"/>
            </a:pPr>
            <a:r>
              <a:rPr lang="en-US" altLang="en-US" sz="2400" dirty="0"/>
              <a:t>Emblems protected under the Paris Convention 6ter </a:t>
            </a:r>
          </a:p>
          <a:p>
            <a:pPr lvl="1" hangingPunct="1">
              <a:lnSpc>
                <a:spcPct val="100000"/>
              </a:lnSpc>
              <a:spcBef>
                <a:spcPts val="488"/>
              </a:spcBef>
              <a:buSzPct val="75000"/>
              <a:buFont typeface="Wingdings" charset="0"/>
              <a:buChar char="Ø"/>
            </a:pPr>
            <a:r>
              <a:rPr lang="en-US" altLang="en-US" sz="2400" dirty="0"/>
              <a:t>Algeria, Australia, Canada, Egypt, Estonia, Israel, Morocco, </a:t>
            </a:r>
            <a:r>
              <a:rPr lang="en-US" altLang="en-US" sz="2400" dirty="0" smtClean="0"/>
              <a:t>New Zealand, Oman, Singapore</a:t>
            </a:r>
            <a:r>
              <a:rPr lang="en-US" altLang="en-US" sz="2400" dirty="0"/>
              <a:t>, Switzerland, UAE, </a:t>
            </a:r>
            <a:r>
              <a:rPr lang="en-US" altLang="en-US" sz="2400" dirty="0" smtClean="0"/>
              <a:t>US</a:t>
            </a:r>
          </a:p>
          <a:p>
            <a:pPr marL="458787" lvl="1" indent="0" hangingPunct="1">
              <a:lnSpc>
                <a:spcPct val="100000"/>
              </a:lnSpc>
              <a:spcBef>
                <a:spcPts val="488"/>
              </a:spcBef>
              <a:buSzPct val="75000"/>
            </a:pPr>
            <a:r>
              <a:rPr lang="fr-CH" altLang="en-US" sz="2400" dirty="0" err="1" smtClean="0"/>
              <a:t>Upcoming</a:t>
            </a:r>
            <a:r>
              <a:rPr lang="fr-CH" altLang="en-US" sz="2400" dirty="0" smtClean="0"/>
              <a:t>: Mexico, </a:t>
            </a:r>
            <a:r>
              <a:rPr lang="fr-CH" altLang="en-US" sz="2400" dirty="0" err="1" smtClean="0"/>
              <a:t>Denmark</a:t>
            </a:r>
            <a:endParaRPr lang="en-US" altLang="en-US" sz="2400" dirty="0"/>
          </a:p>
          <a:p>
            <a:pPr hangingPunct="1">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13483630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smtClean="0"/>
              <a:t>Global Brand Database</a:t>
            </a:r>
          </a:p>
        </p:txBody>
      </p:sp>
      <p:sp>
        <p:nvSpPr>
          <p:cNvPr id="17411" name="Content Placeholder 2"/>
          <p:cNvSpPr>
            <a:spLocks noGrp="1"/>
          </p:cNvSpPr>
          <p:nvPr>
            <p:ph idx="1"/>
          </p:nvPr>
        </p:nvSpPr>
        <p:spPr/>
        <p:txBody>
          <a:bodyPr/>
          <a:lstStyle/>
          <a:p>
            <a:pPr marL="0" indent="0" eaLnBrk="1" hangingPunct="1">
              <a:buFontTx/>
              <a:buNone/>
            </a:pPr>
            <a:r>
              <a:rPr lang="en-US" altLang="en-US" dirty="0" smtClean="0"/>
              <a:t>Video demo:</a:t>
            </a:r>
          </a:p>
          <a:p>
            <a:pPr marL="0" indent="0" eaLnBrk="1" hangingPunct="1">
              <a:buFontTx/>
              <a:buNone/>
            </a:pPr>
            <a:r>
              <a:rPr lang="en-US" altLang="en-US" dirty="0" smtClean="0">
                <a:hlinkClick r:id="rId3"/>
              </a:rPr>
              <a:t>http://www.wipo.int/pressroom/en/articles/2014/article_0007.html</a:t>
            </a:r>
            <a:endParaRPr lang="en-US" altLang="en-US" dirty="0" smtClean="0"/>
          </a:p>
          <a:p>
            <a:pPr marL="0" indent="0" eaLnBrk="1" hangingPunct="1">
              <a:buFontTx/>
              <a:buNone/>
            </a:pPr>
            <a:endParaRPr lang="en-US" altLang="en-US" dirty="0" smtClean="0"/>
          </a:p>
        </p:txBody>
      </p:sp>
    </p:spTree>
    <p:extLst>
      <p:ext uri="{BB962C8B-B14F-4D97-AF65-F5344CB8AC3E}">
        <p14:creationId xmlns:p14="http://schemas.microsoft.com/office/powerpoint/2010/main" val="1849132765"/>
      </p:ext>
    </p:extLst>
  </p:cSld>
  <p:clrMapOvr>
    <a:masterClrMapping/>
  </p:clrMapOvr>
  <p:transition spd="slow">
    <p:wip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smtClean="0"/>
              <a:t>Global Brand Database – Features</a:t>
            </a:r>
          </a:p>
        </p:txBody>
      </p:sp>
      <p:sp>
        <p:nvSpPr>
          <p:cNvPr id="16387" name="Content Placeholder 2"/>
          <p:cNvSpPr>
            <a:spLocks noGrp="1"/>
          </p:cNvSpPr>
          <p:nvPr>
            <p:ph idx="1"/>
          </p:nvPr>
        </p:nvSpPr>
        <p:spPr>
          <a:xfrm>
            <a:off x="385763" y="1196752"/>
            <a:ext cx="8229600" cy="5113337"/>
          </a:xfrm>
        </p:spPr>
        <p:txBody>
          <a:bodyPr/>
          <a:lstStyle/>
          <a:p>
            <a:pPr eaLnBrk="1" hangingPunct="1"/>
            <a:r>
              <a:rPr lang="en-US" altLang="en-US" sz="2100" dirty="0" smtClean="0"/>
              <a:t>Single intuitive interface to search 15 data collections</a:t>
            </a:r>
          </a:p>
          <a:p>
            <a:pPr eaLnBrk="1" hangingPunct="1"/>
            <a:r>
              <a:rPr lang="en-US" altLang="en-US" sz="2100" dirty="0" smtClean="0"/>
              <a:t>Image Search by example</a:t>
            </a:r>
          </a:p>
          <a:p>
            <a:pPr eaLnBrk="1" hangingPunct="1"/>
            <a:r>
              <a:rPr lang="en-US" altLang="en-US" sz="2100" dirty="0" smtClean="0"/>
              <a:t>Interactive &amp; dynamic search with immediate feedback</a:t>
            </a:r>
          </a:p>
          <a:p>
            <a:pPr eaLnBrk="1" hangingPunct="1"/>
            <a:r>
              <a:rPr lang="en-US" altLang="en-US" sz="2100" dirty="0" smtClean="0"/>
              <a:t>Fuzzy, phonetic and word-stem matches</a:t>
            </a:r>
          </a:p>
          <a:p>
            <a:pPr eaLnBrk="1" hangingPunct="1"/>
            <a:r>
              <a:rPr lang="en-US" altLang="en-US" sz="2100" dirty="0" smtClean="0"/>
              <a:t>Automatic term suggestion</a:t>
            </a:r>
          </a:p>
          <a:p>
            <a:pPr eaLnBrk="1" hangingPunct="1"/>
            <a:r>
              <a:rPr lang="en-US" altLang="en-US" sz="2100" dirty="0" smtClean="0"/>
              <a:t>Easy search of US or Vienna image class </a:t>
            </a:r>
          </a:p>
          <a:p>
            <a:pPr eaLnBrk="1" hangingPunct="1"/>
            <a:r>
              <a:rPr lang="en-US" altLang="en-US" sz="2100" dirty="0" smtClean="0"/>
              <a:t>Full Boolean, proximity and range options</a:t>
            </a:r>
          </a:p>
          <a:p>
            <a:pPr eaLnBrk="1" hangingPunct="1"/>
            <a:r>
              <a:rPr lang="en-US" altLang="en-US" sz="2100" dirty="0" smtClean="0"/>
              <a:t>Unlimited, customizable results browsing</a:t>
            </a:r>
          </a:p>
          <a:p>
            <a:pPr eaLnBrk="1" hangingPunct="1"/>
            <a:r>
              <a:rPr lang="en-US" altLang="en-US" sz="2100" dirty="0" smtClean="0"/>
              <a:t>Saved searches and record sets</a:t>
            </a:r>
          </a:p>
          <a:p>
            <a:pPr eaLnBrk="1" hangingPunct="1"/>
            <a:r>
              <a:rPr lang="en-US" altLang="en-US" sz="2100" dirty="0" smtClean="0"/>
              <a:t>Instant, graphical data analysis</a:t>
            </a:r>
          </a:p>
          <a:p>
            <a:pPr eaLnBrk="1" hangingPunct="1"/>
            <a:endParaRPr lang="en-US" altLang="en-US" dirty="0" smtClean="0"/>
          </a:p>
          <a:p>
            <a:pPr eaLnBrk="1" hangingPunct="1"/>
            <a:endParaRPr lang="en-US" altLang="en-US" dirty="0" smtClean="0"/>
          </a:p>
        </p:txBody>
      </p:sp>
      <p:pic>
        <p:nvPicPr>
          <p:cNvPr id="16388"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10844" y="5392050"/>
            <a:ext cx="273685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1600" y="5843588"/>
            <a:ext cx="2664867" cy="99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67400" y="4578350"/>
            <a:ext cx="2160588"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6"/>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199438" y="5207000"/>
            <a:ext cx="6667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5131113"/>
      </p:ext>
    </p:extLst>
  </p:cSld>
  <p:clrMapOvr>
    <a:masterClrMapping/>
  </p:clrMapOvr>
  <p:transition spd="slow">
    <p:wip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4823"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858" y="548680"/>
            <a:ext cx="8900284" cy="6113256"/>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6"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27784" y="3268663"/>
            <a:ext cx="2667000" cy="28575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6496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7856" y="332656"/>
            <a:ext cx="9045968" cy="6285696"/>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42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0"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512" y="620688"/>
            <a:ext cx="8759536" cy="5328591"/>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1" name="Picture 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528" y="4653136"/>
            <a:ext cx="8163020" cy="1408462"/>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3"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031" y="4683425"/>
            <a:ext cx="8132731" cy="1347883"/>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5" name="Picture 1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7537" y="4717584"/>
            <a:ext cx="8102441" cy="1287304"/>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01645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9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9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9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2438400" y="381000"/>
            <a:ext cx="4267200" cy="1143000"/>
          </a:xfrm>
        </p:spPr>
        <p:txBody>
          <a:bodyPr>
            <a:normAutofit fontScale="90000"/>
          </a:bodyPr>
          <a:lstStyle/>
          <a:p>
            <a:r>
              <a:rPr lang="en-US" b="1" dirty="0" smtClean="0">
                <a:latin typeface="Times New Roman" charset="0"/>
                <a:cs typeface="Times New Roman" charset="0"/>
              </a:rPr>
              <a:t> </a:t>
            </a:r>
            <a:r>
              <a:rPr lang="en-US" dirty="0" smtClean="0">
                <a:solidFill>
                  <a:srgbClr val="000090"/>
                </a:solidFill>
                <a:latin typeface="Arial" charset="0"/>
                <a:cs typeface="Times New Roman" charset="0"/>
              </a:rPr>
              <a:t>BEIJING TREATY  </a:t>
            </a:r>
            <a:r>
              <a:rPr lang="en-US" dirty="0" smtClean="0">
                <a:latin typeface="Arial" charset="0"/>
                <a:cs typeface="Times New Roman" charset="0"/>
              </a:rPr>
              <a:t/>
            </a:r>
            <a:br>
              <a:rPr lang="en-US" dirty="0" smtClean="0">
                <a:latin typeface="Arial" charset="0"/>
                <a:cs typeface="Times New Roman" charset="0"/>
              </a:rPr>
            </a:br>
            <a:r>
              <a:rPr lang="en-US" dirty="0"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52400" y="2276872"/>
            <a:ext cx="8753475" cy="3849291"/>
          </a:xfrm>
        </p:spPr>
        <p:txBody>
          <a:bodyPr/>
          <a:lstStyle/>
          <a:p>
            <a:pPr algn="just"/>
            <a:r>
              <a:rPr lang="en-US" sz="1800" dirty="0" smtClean="0">
                <a:latin typeface="Arial" charset="0"/>
                <a:cs typeface="Times New Roman" charset="0"/>
              </a:rPr>
              <a:t>Adopted on June 2012</a:t>
            </a:r>
          </a:p>
          <a:p>
            <a:pPr marL="0" indent="0" algn="just">
              <a:buNone/>
            </a:pPr>
            <a:endParaRPr lang="en-US" sz="1800" dirty="0" smtClean="0">
              <a:latin typeface="Arial" charset="0"/>
              <a:cs typeface="Times New Roman" charset="0"/>
            </a:endParaRPr>
          </a:p>
          <a:p>
            <a:pPr algn="just"/>
            <a:r>
              <a:rPr lang="en-US" sz="1800" dirty="0" smtClean="0">
                <a:latin typeface="Arial" charset="0"/>
                <a:cs typeface="Times New Roman" charset="0"/>
              </a:rPr>
              <a:t>Strengthen the position of performers, giving them moral and economic rights for the international use of their performances</a:t>
            </a:r>
          </a:p>
          <a:p>
            <a:pPr algn="just"/>
            <a:endParaRPr lang="en-US" sz="1800" dirty="0" smtClean="0">
              <a:latin typeface="Arial" charset="0"/>
              <a:cs typeface="Times New Roman" charset="0"/>
            </a:endParaRPr>
          </a:p>
          <a:p>
            <a:pPr algn="just">
              <a:lnSpc>
                <a:spcPct val="110000"/>
              </a:lnSpc>
            </a:pPr>
            <a:r>
              <a:rPr lang="en-US" sz="1800" dirty="0" smtClean="0">
                <a:latin typeface="Arial" charset="0"/>
                <a:cs typeface="Times New Roman" charset="0"/>
              </a:rPr>
              <a:t>Parties will pay for the use of foreign audiovisual performances. Some or all of this money will go to performers </a:t>
            </a:r>
          </a:p>
          <a:p>
            <a:pPr algn="just">
              <a:lnSpc>
                <a:spcPct val="110000"/>
              </a:lnSpc>
            </a:pPr>
            <a:endParaRPr lang="en-US" sz="1800" dirty="0" smtClean="0">
              <a:latin typeface="Arial" charset="0"/>
              <a:cs typeface="Times New Roman" charset="0"/>
            </a:endParaRPr>
          </a:p>
          <a:p>
            <a:pPr algn="just">
              <a:lnSpc>
                <a:spcPct val="110000"/>
              </a:lnSpc>
            </a:pPr>
            <a:r>
              <a:rPr lang="en-US" sz="1800" i="1" dirty="0" smtClean="0">
                <a:latin typeface="Arial" charset="0"/>
                <a:cs typeface="Times New Roman" charset="0"/>
              </a:rPr>
              <a:t>“The conclusion of the Beijing Treaty is an important milestone toward closing the gap in the international rights system for audiovisual performers”</a:t>
            </a:r>
          </a:p>
          <a:p>
            <a:pPr marL="0" indent="0" algn="r">
              <a:lnSpc>
                <a:spcPct val="110000"/>
              </a:lnSpc>
              <a:buNone/>
            </a:pPr>
            <a:r>
              <a:rPr lang="en-US" sz="1800" i="1" dirty="0" smtClean="0">
                <a:latin typeface="Arial" charset="0"/>
                <a:cs typeface="Times New Roman" charset="0"/>
              </a:rPr>
              <a:t>- WIPO Director General, Francis </a:t>
            </a:r>
            <a:r>
              <a:rPr lang="en-US" sz="1800" i="1" dirty="0" err="1" smtClean="0">
                <a:latin typeface="Arial" charset="0"/>
                <a:cs typeface="Times New Roman" charset="0"/>
              </a:rPr>
              <a:t>Gurry</a:t>
            </a:r>
            <a:endParaRPr lang="en-US" sz="1800" i="1" dirty="0" smtClean="0">
              <a:latin typeface="Arial" charset="0"/>
              <a:cs typeface="Arial" charset="0"/>
            </a:endParaRPr>
          </a:p>
          <a:p>
            <a:pPr algn="just"/>
            <a:endParaRPr lang="en-US" sz="1800" dirty="0" smtClean="0">
              <a:latin typeface="Arial" charset="0"/>
              <a:cs typeface="Times New Roman" charset="0"/>
            </a:endParaRPr>
          </a:p>
          <a:p>
            <a:pPr algn="just">
              <a:buFontTx/>
              <a:buNone/>
            </a:pPr>
            <a:endParaRPr lang="en-US" sz="1700" dirty="0" smtClean="0">
              <a:latin typeface="Arial" charset="0"/>
              <a:cs typeface="Times New Roman" charset="0"/>
            </a:endParaRPr>
          </a:p>
          <a:p>
            <a:pPr algn="just">
              <a:buFontTx/>
              <a:buNone/>
            </a:pPr>
            <a:endParaRPr lang="en-US" sz="1700" dirty="0" smtClean="0">
              <a:latin typeface="Arial" charset="0"/>
              <a:cs typeface="Times New Roman" charset="0"/>
            </a:endParaRPr>
          </a:p>
          <a:p>
            <a:pPr algn="just"/>
            <a:endParaRPr lang="en-US" dirty="0" smtClean="0">
              <a:latin typeface="Times New Roman" charset="0"/>
              <a:cs typeface="Times New Roman" charset="0"/>
            </a:endParaRPr>
          </a:p>
          <a:p>
            <a:endParaRPr lang="en-US" dirty="0">
              <a:latin typeface="Arial" charset="0"/>
              <a:cs typeface="Arial" charset="0"/>
            </a:endParaRPr>
          </a:p>
        </p:txBody>
      </p:sp>
      <p:pic>
        <p:nvPicPr>
          <p:cNvPr id="4" name="Image 3" descr="2012_04_art1_5.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52400"/>
            <a:ext cx="2232000" cy="1562396"/>
          </a:xfrm>
          <a:prstGeom prst="rect">
            <a:avLst/>
          </a:prstGeom>
          <a:ln>
            <a:noFill/>
          </a:ln>
          <a:effectLst>
            <a:softEdge rad="112500"/>
          </a:effectLst>
        </p:spPr>
      </p:pic>
      <p:pic>
        <p:nvPicPr>
          <p:cNvPr id="5" name="Image 4" descr="2012_04_art1_6.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5600" y="152400"/>
            <a:ext cx="2200558" cy="1562396"/>
          </a:xfrm>
          <a:prstGeom prst="rect">
            <a:avLst/>
          </a:prstGeom>
          <a:ln>
            <a:noFill/>
          </a:ln>
          <a:effectLst>
            <a:softEdge rad="112500"/>
          </a:effectLst>
        </p:spPr>
      </p:pic>
    </p:spTree>
    <p:extLst>
      <p:ext uri="{BB962C8B-B14F-4D97-AF65-F5344CB8AC3E}">
        <p14:creationId xmlns:p14="http://schemas.microsoft.com/office/powerpoint/2010/main" val="3852235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p:cTn id="7" dur="500" fill="hold"/>
                                        <p:tgtEl>
                                          <p:spTgt spid="3">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6" end="6"/>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6" end="6"/>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3">
                                            <p:txEl>
                                              <p:pRg st="7" end="7"/>
                                            </p:txEl>
                                          </p:spTgt>
                                        </p:tgtEl>
                                        <p:attrNameLst>
                                          <p:attrName>style.visibility</p:attrName>
                                        </p:attrNameLst>
                                      </p:cBhvr>
                                      <p:to>
                                        <p:strVal val="visible"/>
                                      </p:to>
                                    </p:set>
                                    <p:anim calcmode="lin" valueType="num">
                                      <p:cBhvr>
                                        <p:cTn id="16" dur="500" fill="hold"/>
                                        <p:tgtEl>
                                          <p:spTgt spid="3">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xEl>
                                              <p:pRg st="7" end="7"/>
                                            </p:txEl>
                                          </p:spTgt>
                                        </p:tgtEl>
                                        <p:attrNameLst>
                                          <p:attrName>ppt_y</p:attrName>
                                        </p:attrNameLst>
                                      </p:cBhvr>
                                      <p:tavLst>
                                        <p:tav tm="0">
                                          <p:val>
                                            <p:strVal val="#ppt_y"/>
                                          </p:val>
                                        </p:tav>
                                        <p:tav tm="100000">
                                          <p:val>
                                            <p:strVal val="#ppt_y"/>
                                          </p:val>
                                        </p:tav>
                                      </p:tavLst>
                                    </p:anim>
                                    <p:anim calcmode="lin" valueType="num">
                                      <p:cBhvr>
                                        <p:cTn id="18" dur="500" fill="hold"/>
                                        <p:tgtEl>
                                          <p:spTgt spid="3">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080" y="476672"/>
            <a:ext cx="8792399" cy="6048672"/>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1817650"/>
      </p:ext>
    </p:extLst>
  </p:cSld>
  <p:clrMapOvr>
    <a:masterClrMapping/>
  </p:clrMapOvr>
  <p:transition spd="slow">
    <p:wip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7584" y="94268"/>
            <a:ext cx="7488534" cy="649900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8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51920" y="1628800"/>
            <a:ext cx="2667000" cy="233362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8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11760" y="4088201"/>
            <a:ext cx="1866900" cy="250507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1664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3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438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443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304" y="404664"/>
            <a:ext cx="8926207" cy="619268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34775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560" y="116631"/>
            <a:ext cx="7812360" cy="6566317"/>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55976" y="116631"/>
            <a:ext cx="2667372" cy="264832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28184" y="476672"/>
            <a:ext cx="2676899" cy="267689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3528" y="1093080"/>
            <a:ext cx="2667372" cy="3343742"/>
          </a:xfrm>
          <a:prstGeom prst="rect">
            <a:avLst/>
          </a:prstGeom>
        </p:spPr>
      </p:pic>
    </p:spTree>
    <p:extLst>
      <p:ext uri="{BB962C8B-B14F-4D97-AF65-F5344CB8AC3E}">
        <p14:creationId xmlns:p14="http://schemas.microsoft.com/office/powerpoint/2010/main" val="32760590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a:solidFill>
                  <a:srgbClr val="00408C"/>
                </a:solidFill>
              </a:rPr>
              <a:t>GLOBAL DATABASES, TOOLS, AND PLATFORM FOR IP BUSINESS (FREE) </a:t>
            </a:r>
          </a:p>
        </p:txBody>
      </p:sp>
      <p:sp>
        <p:nvSpPr>
          <p:cNvPr id="43010" name="Text Box 2"/>
          <p:cNvSpPr txBox="1">
            <a:spLocks noChangeArrowheads="1"/>
          </p:cNvSpPr>
          <p:nvPr/>
        </p:nvSpPr>
        <p:spPr bwMode="auto">
          <a:xfrm>
            <a:off x="1331913" y="1917700"/>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488"/>
              </a:spcBef>
              <a:buSzPct val="95000"/>
              <a:buFont typeface="Times New Roman" pitchFamily="16" charset="0"/>
              <a:buBlip>
                <a:blip r:embed="rId3"/>
              </a:buBlip>
            </a:pPr>
            <a:r>
              <a:rPr lang="en-US" altLang="en-US" sz="2800"/>
              <a:t>PATENTSCOPE </a:t>
            </a:r>
          </a:p>
          <a:p>
            <a:pPr hangingPunct="1">
              <a:lnSpc>
                <a:spcPct val="100000"/>
              </a:lnSpc>
              <a:spcBef>
                <a:spcPts val="488"/>
              </a:spcBef>
              <a:buSzPct val="95000"/>
              <a:buFont typeface="Times New Roman" pitchFamily="16" charset="0"/>
              <a:buBlip>
                <a:blip r:embed="rId3"/>
              </a:buBlip>
            </a:pPr>
            <a:r>
              <a:rPr lang="en-US" altLang="en-US" sz="2800"/>
              <a:t>Global Brand Database</a:t>
            </a:r>
          </a:p>
          <a:p>
            <a:pPr hangingPunct="1">
              <a:lnSpc>
                <a:spcPct val="100000"/>
              </a:lnSpc>
              <a:spcBef>
                <a:spcPts val="488"/>
              </a:spcBef>
              <a:buSzPct val="95000"/>
              <a:buFont typeface="Times New Roman" pitchFamily="16" charset="0"/>
              <a:buBlip>
                <a:blip r:embed="rId3"/>
              </a:buBlip>
            </a:pPr>
            <a:r>
              <a:rPr lang="en-US" altLang="en-US" sz="2800"/>
              <a:t>WIPO Lex</a:t>
            </a:r>
          </a:p>
          <a:p>
            <a:pPr hangingPunct="1">
              <a:lnSpc>
                <a:spcPct val="100000"/>
              </a:lnSpc>
              <a:spcBef>
                <a:spcPts val="488"/>
              </a:spcBef>
              <a:buSzPct val="95000"/>
              <a:buFont typeface="Times New Roman" pitchFamily="16" charset="0"/>
              <a:buBlip>
                <a:blip r:embed="rId3"/>
              </a:buBlip>
            </a:pPr>
            <a:r>
              <a:rPr lang="en-US" altLang="en-US" sz="2800"/>
              <a:t>WIPO IPAS, WIPO DAS</a:t>
            </a:r>
          </a:p>
          <a:p>
            <a:pPr hangingPunct="1">
              <a:lnSpc>
                <a:spcPct val="100000"/>
              </a:lnSpc>
              <a:spcBef>
                <a:spcPts val="488"/>
              </a:spcBef>
              <a:buSzPct val="95000"/>
              <a:buFont typeface="Times New Roman" pitchFamily="16" charset="0"/>
              <a:buBlip>
                <a:blip r:embed="rId3"/>
              </a:buBlip>
            </a:pPr>
            <a:r>
              <a:rPr lang="en-US" altLang="en-US" sz="2800"/>
              <a:t>WIPO CASE</a:t>
            </a:r>
          </a:p>
          <a:p>
            <a:pPr hangingPunct="1">
              <a:lnSpc>
                <a:spcPct val="100000"/>
              </a:lnSpc>
              <a:spcBef>
                <a:spcPts val="488"/>
              </a:spcBef>
              <a:buSzPct val="95000"/>
              <a:buFont typeface="Times New Roman" pitchFamily="16" charset="0"/>
              <a:buBlip>
                <a:blip r:embed="rId3"/>
              </a:buBlip>
            </a:pPr>
            <a:r>
              <a:rPr lang="en-US" altLang="en-US" sz="2800"/>
              <a:t>WIPO RE:SEARCH</a:t>
            </a:r>
          </a:p>
          <a:p>
            <a:pPr hangingPunct="1">
              <a:lnSpc>
                <a:spcPct val="100000"/>
              </a:lnSpc>
              <a:spcBef>
                <a:spcPts val="488"/>
              </a:spcBef>
              <a:buSzPct val="95000"/>
              <a:buFont typeface="Times New Roman" pitchFamily="16" charset="0"/>
              <a:buBlip>
                <a:blip r:embed="rId3"/>
              </a:buBlip>
            </a:pPr>
            <a:r>
              <a:rPr lang="en-US" altLang="en-US" sz="2800"/>
              <a:t>WIPO GREEN</a:t>
            </a:r>
          </a:p>
          <a:p>
            <a:pPr hangingPunct="1">
              <a:lnSpc>
                <a:spcPct val="100000"/>
              </a:lnSpc>
              <a:spcBef>
                <a:spcPts val="488"/>
              </a:spcBef>
              <a:buClrTx/>
              <a:buSzTx/>
              <a:buFontTx/>
              <a:buNone/>
            </a:pPr>
            <a:endParaRPr lang="en-US" altLang="en-US" sz="2400"/>
          </a:p>
        </p:txBody>
      </p:sp>
      <p:pic>
        <p:nvPicPr>
          <p:cNvPr id="4301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7188" y="2897188"/>
            <a:ext cx="974725" cy="487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311604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4505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577000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xfrm>
            <a:off x="457200" y="274638"/>
            <a:ext cx="8229600" cy="1143000"/>
          </a:xfrm>
          <a:ln/>
        </p:spPr>
        <p:txBody>
          <a:bodyPr/>
          <a:lstStyle/>
          <a:p>
            <a:endParaRPr lang="en-US"/>
          </a:p>
        </p:txBody>
      </p:sp>
      <p:sp>
        <p:nvSpPr>
          <p:cNvPr id="46082"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4608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50" y="0"/>
            <a:ext cx="9132888" cy="6850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580552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536" y="398984"/>
            <a:ext cx="8410625" cy="564932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98487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560" y="260648"/>
            <a:ext cx="7992888" cy="5685662"/>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96858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a:solidFill>
                  <a:srgbClr val="00408C"/>
                </a:solidFill>
              </a:rPr>
              <a:t>GLOBAL DATABASES, TOOLS AND PLATFORMS FOR IP BUSINESS (FREE) </a:t>
            </a:r>
          </a:p>
        </p:txBody>
      </p:sp>
      <p:sp>
        <p:nvSpPr>
          <p:cNvPr id="51202" name="Text Box 2"/>
          <p:cNvSpPr txBox="1">
            <a:spLocks noChangeArrowheads="1"/>
          </p:cNvSpPr>
          <p:nvPr/>
        </p:nvSpPr>
        <p:spPr bwMode="auto">
          <a:xfrm>
            <a:off x="1331913" y="1844675"/>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488"/>
              </a:spcBef>
              <a:buSzPct val="95000"/>
              <a:buFont typeface="Times New Roman" pitchFamily="16" charset="0"/>
              <a:buBlip>
                <a:blip r:embed="rId3"/>
              </a:buBlip>
            </a:pPr>
            <a:r>
              <a:rPr lang="en-US" altLang="en-US" sz="2800"/>
              <a:t>PATENTSCOPE </a:t>
            </a:r>
          </a:p>
          <a:p>
            <a:pPr hangingPunct="1">
              <a:lnSpc>
                <a:spcPct val="100000"/>
              </a:lnSpc>
              <a:spcBef>
                <a:spcPts val="488"/>
              </a:spcBef>
              <a:buSzPct val="95000"/>
              <a:buFont typeface="Times New Roman" pitchFamily="16" charset="0"/>
              <a:buBlip>
                <a:blip r:embed="rId3"/>
              </a:buBlip>
            </a:pPr>
            <a:r>
              <a:rPr lang="en-US" altLang="en-US" sz="2800"/>
              <a:t>Global Brand Database</a:t>
            </a:r>
          </a:p>
          <a:p>
            <a:pPr hangingPunct="1">
              <a:lnSpc>
                <a:spcPct val="100000"/>
              </a:lnSpc>
              <a:spcBef>
                <a:spcPts val="488"/>
              </a:spcBef>
              <a:buSzPct val="95000"/>
              <a:buFont typeface="Times New Roman" pitchFamily="16" charset="0"/>
              <a:buBlip>
                <a:blip r:embed="rId3"/>
              </a:buBlip>
            </a:pPr>
            <a:r>
              <a:rPr lang="en-US" altLang="en-US" sz="2800"/>
              <a:t>WIPO Lex</a:t>
            </a:r>
          </a:p>
          <a:p>
            <a:pPr hangingPunct="1">
              <a:lnSpc>
                <a:spcPct val="100000"/>
              </a:lnSpc>
              <a:spcBef>
                <a:spcPts val="488"/>
              </a:spcBef>
              <a:buSzPct val="95000"/>
              <a:buFont typeface="Times New Roman" pitchFamily="16" charset="0"/>
              <a:buBlip>
                <a:blip r:embed="rId3"/>
              </a:buBlip>
            </a:pPr>
            <a:r>
              <a:rPr lang="en-US" altLang="en-US" sz="2800"/>
              <a:t>WIPO IPAS, WIPO DAS</a:t>
            </a:r>
          </a:p>
          <a:p>
            <a:pPr hangingPunct="1">
              <a:lnSpc>
                <a:spcPct val="100000"/>
              </a:lnSpc>
              <a:spcBef>
                <a:spcPts val="488"/>
              </a:spcBef>
              <a:buSzPct val="95000"/>
              <a:buFont typeface="Times New Roman" pitchFamily="16" charset="0"/>
              <a:buBlip>
                <a:blip r:embed="rId3"/>
              </a:buBlip>
            </a:pPr>
            <a:r>
              <a:rPr lang="en-US" altLang="en-US" sz="2800"/>
              <a:t>WIPO CASE</a:t>
            </a:r>
          </a:p>
          <a:p>
            <a:pPr hangingPunct="1">
              <a:lnSpc>
                <a:spcPct val="100000"/>
              </a:lnSpc>
              <a:spcBef>
                <a:spcPts val="488"/>
              </a:spcBef>
              <a:buSzPct val="95000"/>
              <a:buFont typeface="Times New Roman" pitchFamily="16" charset="0"/>
              <a:buBlip>
                <a:blip r:embed="rId3"/>
              </a:buBlip>
            </a:pPr>
            <a:r>
              <a:rPr lang="en-US" altLang="en-US" sz="2800"/>
              <a:t>WIPO RE:SEARCH</a:t>
            </a:r>
          </a:p>
          <a:p>
            <a:pPr hangingPunct="1">
              <a:lnSpc>
                <a:spcPct val="100000"/>
              </a:lnSpc>
              <a:spcBef>
                <a:spcPts val="488"/>
              </a:spcBef>
              <a:buSzPct val="95000"/>
              <a:buFont typeface="Times New Roman" pitchFamily="16" charset="0"/>
              <a:buBlip>
                <a:blip r:embed="rId3"/>
              </a:buBlip>
            </a:pPr>
            <a:r>
              <a:rPr lang="en-US" altLang="en-US" sz="2800"/>
              <a:t>WIPO GREEN</a:t>
            </a:r>
          </a:p>
          <a:p>
            <a:pPr hangingPunct="1">
              <a:lnSpc>
                <a:spcPct val="100000"/>
              </a:lnSpc>
              <a:spcBef>
                <a:spcPts val="488"/>
              </a:spcBef>
              <a:buClrTx/>
              <a:buSzTx/>
              <a:buFontTx/>
              <a:buNone/>
            </a:pPr>
            <a:endParaRPr lang="en-US" altLang="en-US" sz="2400"/>
          </a:p>
        </p:txBody>
      </p:sp>
      <p:pic>
        <p:nvPicPr>
          <p:cNvPr id="5120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2263" y="3311525"/>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498458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774" y="5085184"/>
            <a:ext cx="8676456" cy="1512168"/>
          </a:xfrm>
        </p:spPr>
        <p:txBody>
          <a:bodyPr>
            <a:normAutofit/>
          </a:bodyPr>
          <a:lstStyle/>
          <a:p>
            <a:pPr marL="0" indent="0">
              <a:buNone/>
            </a:pPr>
            <a:r>
              <a:rPr lang="en-US" sz="2000" u="sng" dirty="0" smtClean="0"/>
              <a:t>Speaker: </a:t>
            </a:r>
            <a:r>
              <a:rPr lang="en-US" sz="2000" dirty="0" smtClean="0"/>
              <a:t>Mr. Christian Wichard,  Deputy Director General, Global Issues Sector (GIS), WIPO </a:t>
            </a:r>
            <a:endParaRPr lang="en-US" sz="2000" dirty="0"/>
          </a:p>
        </p:txBody>
      </p:sp>
      <p:pic>
        <p:nvPicPr>
          <p:cNvPr id="87043" name="Picture 3" descr="D:\Users\gesto\Desktop\banner-30.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3919" y="1844824"/>
            <a:ext cx="8568952" cy="1976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extBox 1"/>
          <p:cNvSpPr txBox="1"/>
          <p:nvPr/>
        </p:nvSpPr>
        <p:spPr>
          <a:xfrm>
            <a:off x="525056" y="548680"/>
            <a:ext cx="8146678" cy="584776"/>
          </a:xfrm>
          <a:prstGeom prst="rect">
            <a:avLst/>
          </a:prstGeom>
          <a:noFill/>
        </p:spPr>
        <p:txBody>
          <a:bodyPr wrap="square" rtlCol="0">
            <a:spAutoFit/>
          </a:bodyPr>
          <a:lstStyle/>
          <a:p>
            <a:pPr algn="ctr" fontAlgn="base">
              <a:spcBef>
                <a:spcPct val="50000"/>
              </a:spcBef>
              <a:spcAft>
                <a:spcPct val="0"/>
              </a:spcAft>
            </a:pPr>
            <a:r>
              <a:rPr lang="fr-CH" sz="3200" dirty="0">
                <a:solidFill>
                  <a:srgbClr val="000090"/>
                </a:solidFill>
              </a:rPr>
              <a:t>INTRODUCTION TO WIPO</a:t>
            </a:r>
            <a:endParaRPr lang="en-US" sz="3200" dirty="0">
              <a:solidFill>
                <a:srgbClr val="000090"/>
              </a:solidFill>
            </a:endParaRPr>
          </a:p>
        </p:txBody>
      </p:sp>
    </p:spTree>
    <p:extLst>
      <p:ext uri="{BB962C8B-B14F-4D97-AF65-F5344CB8AC3E}">
        <p14:creationId xmlns:p14="http://schemas.microsoft.com/office/powerpoint/2010/main" val="2587821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828800"/>
          </a:xfrm>
        </p:spPr>
        <p:txBody>
          <a:bodyPr/>
          <a:lstStyle/>
          <a:p>
            <a:pPr algn="ctr">
              <a:defRPr/>
            </a:pPr>
            <a:r>
              <a:rPr lang="en-US" sz="2400" dirty="0" smtClean="0">
                <a:latin typeface="+mn-lt"/>
                <a:ea typeface="+mj-ea"/>
                <a:cs typeface="Times New Roman"/>
              </a:rPr>
              <a:t>MARRAKESH TREATY TO FACILITATE ACCESS TO </a:t>
            </a:r>
            <a:r>
              <a:rPr lang="en-US" sz="2400" dirty="0" smtClean="0">
                <a:solidFill>
                  <a:srgbClr val="000090"/>
                </a:solidFill>
                <a:latin typeface="+mn-lt"/>
                <a:ea typeface="+mj-ea"/>
                <a:cs typeface="Times New Roman"/>
              </a:rPr>
              <a:t>PUBLISHED WORKS FOR PERSONS WHO ARE BLIND, VISUALLY IMPAIRED OR OTHERWISE PRINT DISABLED </a:t>
            </a:r>
            <a:endParaRPr lang="en-US" sz="2400" dirty="0">
              <a:solidFill>
                <a:srgbClr val="000090"/>
              </a:solidFill>
              <a:latin typeface="+mn-lt"/>
              <a:ea typeface="+mj-ea"/>
            </a:endParaRPr>
          </a:p>
        </p:txBody>
      </p:sp>
      <p:pic>
        <p:nvPicPr>
          <p:cNvPr id="4" name="Espace réservé du contenu 20" descr="DSCF2517-e1372047581598.jpg"/>
          <p:cNvPicPr>
            <a:picLocks noGrp="1"/>
          </p:cNvPicPr>
          <p:nvPr/>
        </p:nvPicPr>
        <p:blipFill>
          <a:blip r:embed="rId3" cstate="email">
            <a:extLst>
              <a:ext uri="{28A0092B-C50C-407E-A947-70E740481C1C}">
                <a14:useLocalDpi xmlns:a14="http://schemas.microsoft.com/office/drawing/2010/main"/>
              </a:ext>
            </a:extLst>
          </a:blip>
          <a:srcRect/>
          <a:stretch>
            <a:fillRect/>
          </a:stretch>
        </p:blipFill>
        <p:spPr>
          <a:xfrm>
            <a:off x="4724399" y="2057400"/>
            <a:ext cx="3960000" cy="3780000"/>
          </a:xfrm>
          <a:prstGeom prst="rect">
            <a:avLst/>
          </a:prstGeom>
          <a:ln>
            <a:noFill/>
          </a:ln>
          <a:effectLst>
            <a:softEdge rad="112500"/>
          </a:effectLst>
        </p:spPr>
      </p:pic>
      <p:pic>
        <p:nvPicPr>
          <p:cNvPr id="5" name="Espace réservé du contenu 15" descr="images.jpg"/>
          <p:cNvPicPr>
            <a:picLocks noGrp="1"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81000" y="2057400"/>
            <a:ext cx="3938496" cy="3780000"/>
          </a:xfrm>
          <a:prstGeom prst="rect">
            <a:avLst/>
          </a:prstGeom>
          <a:ln>
            <a:noFill/>
          </a:ln>
          <a:effectLst>
            <a:softEdge rad="112500"/>
          </a:effectLst>
        </p:spPr>
      </p:pic>
    </p:spTree>
    <p:extLst>
      <p:ext uri="{BB962C8B-B14F-4D97-AF65-F5344CB8AC3E}">
        <p14:creationId xmlns:p14="http://schemas.microsoft.com/office/powerpoint/2010/main" val="2742960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IPAS AND DAS </a:t>
            </a:r>
          </a:p>
        </p:txBody>
      </p:sp>
      <p:sp>
        <p:nvSpPr>
          <p:cNvPr id="52226" name="Text Box 2"/>
          <p:cNvSpPr txBox="1">
            <a:spLocks noChangeArrowheads="1"/>
          </p:cNvSpPr>
          <p:nvPr/>
        </p:nvSpPr>
        <p:spPr bwMode="auto">
          <a:xfrm>
            <a:off x="457200" y="1773238"/>
            <a:ext cx="836295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400" dirty="0"/>
              <a:t>IPAS (IP </a:t>
            </a:r>
            <a:r>
              <a:rPr lang="en-US" altLang="en-US" sz="2400" dirty="0" smtClean="0"/>
              <a:t>office </a:t>
            </a:r>
            <a:r>
              <a:rPr lang="en-US" altLang="en-US" sz="2400" dirty="0"/>
              <a:t>Administration System) used by 60 IPOs</a:t>
            </a:r>
          </a:p>
          <a:p>
            <a:pPr hangingPunct="1">
              <a:lnSpc>
                <a:spcPct val="100000"/>
              </a:lnSpc>
              <a:spcBef>
                <a:spcPts val="488"/>
              </a:spcBef>
              <a:buClrTx/>
              <a:buSzTx/>
              <a:buFontTx/>
              <a:buNone/>
            </a:pPr>
            <a:endParaRPr lang="en-US" altLang="en-US" sz="2400" dirty="0"/>
          </a:p>
          <a:p>
            <a:pPr hangingPunct="1">
              <a:lnSpc>
                <a:spcPct val="100000"/>
              </a:lnSpc>
              <a:spcBef>
                <a:spcPts val="488"/>
              </a:spcBef>
              <a:buSzPct val="45000"/>
              <a:buFont typeface="Wingdings" charset="0"/>
              <a:buChar char="Ø"/>
            </a:pPr>
            <a:r>
              <a:rPr lang="en-US" altLang="en-US" sz="2400" dirty="0"/>
              <a:t>A WIPO software enabling small IPOs to electronically process patent, trademark, design applications</a:t>
            </a:r>
          </a:p>
          <a:p>
            <a:pPr hangingPunct="1">
              <a:lnSpc>
                <a:spcPct val="100000"/>
              </a:lnSpc>
              <a:spcBef>
                <a:spcPts val="488"/>
              </a:spcBef>
              <a:buClrTx/>
              <a:buSzTx/>
              <a:buFontTx/>
              <a:buNone/>
            </a:pPr>
            <a:endParaRPr lang="en-US" altLang="en-US" sz="2400" dirty="0"/>
          </a:p>
          <a:p>
            <a:pPr hangingPunct="1">
              <a:lnSpc>
                <a:spcPct val="100000"/>
              </a:lnSpc>
              <a:spcBef>
                <a:spcPts val="488"/>
              </a:spcBef>
              <a:buSzPct val="111000"/>
              <a:buFont typeface="Wingdings" charset="0"/>
              <a:buBlip>
                <a:blip r:embed="rId3"/>
              </a:buBlip>
            </a:pPr>
            <a:r>
              <a:rPr lang="en-US" altLang="en-US" sz="2400" dirty="0"/>
              <a:t>DAS (Digital Access System) used by 11 IPOs</a:t>
            </a:r>
          </a:p>
          <a:p>
            <a:pPr hangingPunct="1">
              <a:lnSpc>
                <a:spcPct val="100000"/>
              </a:lnSpc>
              <a:spcBef>
                <a:spcPts val="488"/>
              </a:spcBef>
              <a:buClrTx/>
              <a:buSzTx/>
              <a:buFontTx/>
              <a:buNone/>
            </a:pPr>
            <a:endParaRPr lang="en-US" altLang="en-US" sz="2400" dirty="0"/>
          </a:p>
          <a:p>
            <a:pPr hangingPunct="1">
              <a:lnSpc>
                <a:spcPct val="100000"/>
              </a:lnSpc>
              <a:spcBef>
                <a:spcPts val="488"/>
              </a:spcBef>
              <a:buSzPct val="45000"/>
              <a:buFont typeface="Wingdings" charset="0"/>
              <a:buChar char="Ø"/>
            </a:pPr>
            <a:r>
              <a:rPr lang="en-US" altLang="en-US" sz="2400" dirty="0"/>
              <a:t> A System that allows IPOs and applicants to securely exchange or submit a digital copy of priority documents to multiple IPOs  </a:t>
            </a:r>
          </a:p>
          <a:p>
            <a:pPr hangingPunct="1">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73340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a:solidFill>
                  <a:srgbClr val="00408C"/>
                </a:solidFill>
              </a:rPr>
              <a:t>GLOBAL DATABASES, TOOLS, AND PLATFORM FOR IP BUSINESS (FREE) </a:t>
            </a:r>
          </a:p>
        </p:txBody>
      </p:sp>
      <p:sp>
        <p:nvSpPr>
          <p:cNvPr id="53250" name="Text Box 2"/>
          <p:cNvSpPr txBox="1">
            <a:spLocks noChangeArrowheads="1"/>
          </p:cNvSpPr>
          <p:nvPr/>
        </p:nvSpPr>
        <p:spPr bwMode="auto">
          <a:xfrm>
            <a:off x="1543050" y="1733550"/>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a:t>PATENTSCOPE </a:t>
            </a:r>
          </a:p>
          <a:p>
            <a:pPr hangingPunct="1">
              <a:lnSpc>
                <a:spcPct val="100000"/>
              </a:lnSpc>
              <a:spcBef>
                <a:spcPts val="488"/>
              </a:spcBef>
              <a:buSzPct val="95000"/>
              <a:buFont typeface="Times New Roman" pitchFamily="16" charset="0"/>
              <a:buBlip>
                <a:blip r:embed="rId3"/>
              </a:buBlip>
            </a:pPr>
            <a:r>
              <a:rPr lang="en-US" altLang="en-US" sz="2800"/>
              <a:t>Global Brand Database</a:t>
            </a:r>
          </a:p>
          <a:p>
            <a:pPr hangingPunct="1">
              <a:lnSpc>
                <a:spcPct val="100000"/>
              </a:lnSpc>
              <a:spcBef>
                <a:spcPts val="488"/>
              </a:spcBef>
              <a:buSzPct val="95000"/>
              <a:buFont typeface="Times New Roman" pitchFamily="16" charset="0"/>
              <a:buBlip>
                <a:blip r:embed="rId3"/>
              </a:buBlip>
            </a:pPr>
            <a:r>
              <a:rPr lang="en-US" altLang="en-US" sz="2800"/>
              <a:t>WIPO Lex</a:t>
            </a:r>
          </a:p>
          <a:p>
            <a:pPr hangingPunct="1">
              <a:lnSpc>
                <a:spcPct val="100000"/>
              </a:lnSpc>
              <a:spcBef>
                <a:spcPts val="488"/>
              </a:spcBef>
              <a:buSzPct val="95000"/>
              <a:buFont typeface="Times New Roman" pitchFamily="16" charset="0"/>
              <a:buBlip>
                <a:blip r:embed="rId3"/>
              </a:buBlip>
            </a:pPr>
            <a:r>
              <a:rPr lang="en-US" altLang="en-US" sz="2800"/>
              <a:t>WIPO IPAS, WIPO DAS</a:t>
            </a:r>
          </a:p>
          <a:p>
            <a:pPr hangingPunct="1">
              <a:lnSpc>
                <a:spcPct val="100000"/>
              </a:lnSpc>
              <a:spcBef>
                <a:spcPts val="488"/>
              </a:spcBef>
              <a:buSzPct val="95000"/>
              <a:buFont typeface="Times New Roman" pitchFamily="16" charset="0"/>
              <a:buBlip>
                <a:blip r:embed="rId3"/>
              </a:buBlip>
            </a:pPr>
            <a:r>
              <a:rPr lang="en-US" altLang="en-US" sz="2800"/>
              <a:t>WIPO CASE</a:t>
            </a:r>
          </a:p>
          <a:p>
            <a:pPr hangingPunct="1">
              <a:lnSpc>
                <a:spcPct val="100000"/>
              </a:lnSpc>
              <a:spcBef>
                <a:spcPts val="488"/>
              </a:spcBef>
              <a:buSzPct val="95000"/>
              <a:buFont typeface="Times New Roman" pitchFamily="16" charset="0"/>
              <a:buBlip>
                <a:blip r:embed="rId3"/>
              </a:buBlip>
            </a:pPr>
            <a:r>
              <a:rPr lang="en-US" altLang="en-US" sz="2800"/>
              <a:t>WIPO RE:SEARCH</a:t>
            </a:r>
          </a:p>
          <a:p>
            <a:pPr hangingPunct="1">
              <a:lnSpc>
                <a:spcPct val="100000"/>
              </a:lnSpc>
              <a:spcBef>
                <a:spcPts val="488"/>
              </a:spcBef>
              <a:buSzPct val="95000"/>
              <a:buFont typeface="Times New Roman" pitchFamily="16" charset="0"/>
              <a:buBlip>
                <a:blip r:embed="rId3"/>
              </a:buBlip>
            </a:pPr>
            <a:r>
              <a:rPr lang="en-US" altLang="en-US" sz="2800"/>
              <a:t>WIPO GREEN</a:t>
            </a:r>
          </a:p>
          <a:p>
            <a:pPr hangingPunct="1">
              <a:lnSpc>
                <a:spcPct val="100000"/>
              </a:lnSpc>
              <a:spcBef>
                <a:spcPts val="488"/>
              </a:spcBef>
              <a:buClrTx/>
              <a:buSzTx/>
              <a:buFontTx/>
              <a:buNone/>
            </a:pPr>
            <a:endParaRPr lang="en-US" altLang="en-US" sz="2400"/>
          </a:p>
        </p:txBody>
      </p:sp>
      <p:pic>
        <p:nvPicPr>
          <p:cNvPr id="532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5138" y="3708400"/>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564240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WIPO CASE </a:t>
            </a:r>
          </a:p>
        </p:txBody>
      </p:sp>
      <p:sp>
        <p:nvSpPr>
          <p:cNvPr id="54274"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48000"/>
              <a:buFont typeface="Times New Roman" pitchFamily="16" charset="0"/>
              <a:buBlip>
                <a:blip r:embed="rId3"/>
              </a:buBlip>
            </a:pPr>
            <a:r>
              <a:rPr lang="en-US" altLang="en-US" dirty="0"/>
              <a:t>“Centralized Access to Search and Examination Reports”</a:t>
            </a:r>
          </a:p>
          <a:p>
            <a:pPr>
              <a:lnSpc>
                <a:spcPct val="100000"/>
              </a:lnSpc>
              <a:spcBef>
                <a:spcPts val="488"/>
              </a:spcBef>
              <a:buClrTx/>
              <a:buSzTx/>
              <a:buFontTx/>
              <a:buNone/>
            </a:pPr>
            <a:endParaRPr lang="en-US" altLang="en-US" dirty="0"/>
          </a:p>
          <a:p>
            <a:pPr>
              <a:lnSpc>
                <a:spcPct val="100000"/>
              </a:lnSpc>
              <a:spcBef>
                <a:spcPts val="488"/>
              </a:spcBef>
              <a:buSzPct val="148000"/>
              <a:buFont typeface="Times New Roman" pitchFamily="16" charset="0"/>
              <a:buBlip>
                <a:blip r:embed="rId3"/>
              </a:buBlip>
            </a:pPr>
            <a:r>
              <a:rPr lang="en-US" altLang="en-US" dirty="0"/>
              <a:t>Started with an initiative of IP Australia and the Vancouver Group (AU, CA, UK) </a:t>
            </a:r>
          </a:p>
          <a:p>
            <a:pPr>
              <a:lnSpc>
                <a:spcPct val="100000"/>
              </a:lnSpc>
              <a:spcBef>
                <a:spcPts val="488"/>
              </a:spcBef>
              <a:buClrTx/>
              <a:buSzTx/>
              <a:buFontTx/>
              <a:buNone/>
            </a:pPr>
            <a:endParaRPr lang="en-US" altLang="en-US" dirty="0"/>
          </a:p>
          <a:p>
            <a:pPr>
              <a:lnSpc>
                <a:spcPct val="100000"/>
              </a:lnSpc>
              <a:spcBef>
                <a:spcPts val="488"/>
              </a:spcBef>
              <a:buSzPct val="148000"/>
              <a:buFont typeface="Times New Roman" pitchFamily="16" charset="0"/>
              <a:buBlip>
                <a:blip r:embed="rId3"/>
              </a:buBlip>
            </a:pPr>
            <a:r>
              <a:rPr lang="en-US" altLang="en-US" dirty="0"/>
              <a:t>Online patent work-sharing platform for patent examiners worldwide—secure sharing search and examination documentation</a:t>
            </a:r>
          </a:p>
          <a:p>
            <a:pPr>
              <a:lnSpc>
                <a:spcPct val="100000"/>
              </a:lnSpc>
              <a:spcBef>
                <a:spcPts val="488"/>
              </a:spcBef>
              <a:buClrTx/>
              <a:buSzTx/>
              <a:buFontTx/>
              <a:buNone/>
            </a:pPr>
            <a:endParaRPr lang="en-US" altLang="en-US" dirty="0"/>
          </a:p>
          <a:p>
            <a:pPr>
              <a:lnSpc>
                <a:spcPct val="100000"/>
              </a:lnSpc>
              <a:spcBef>
                <a:spcPts val="488"/>
              </a:spcBef>
              <a:buSzPct val="148000"/>
              <a:buFont typeface="Times New Roman" pitchFamily="16" charset="0"/>
              <a:buBlip>
                <a:blip r:embed="rId3"/>
              </a:buBlip>
            </a:pPr>
            <a:r>
              <a:rPr lang="en-US" altLang="en-US" dirty="0"/>
              <a:t>IPOs can enhance quality and efficiency of patent examination</a:t>
            </a:r>
          </a:p>
          <a:p>
            <a:pPr>
              <a:lnSpc>
                <a:spcPct val="100000"/>
              </a:lnSpc>
              <a:spcBef>
                <a:spcPts val="488"/>
              </a:spcBef>
              <a:buClrTx/>
              <a:buSzTx/>
              <a:buFontTx/>
              <a:buNone/>
            </a:pPr>
            <a:endParaRPr lang="en-US" altLang="en-US" dirty="0"/>
          </a:p>
          <a:p>
            <a:pPr>
              <a:lnSpc>
                <a:spcPct val="100000"/>
              </a:lnSpc>
              <a:spcBef>
                <a:spcPts val="488"/>
              </a:spcBef>
              <a:buSzPct val="148000"/>
              <a:buFont typeface="Times New Roman" pitchFamily="16" charset="0"/>
              <a:buBlip>
                <a:blip r:embed="rId3"/>
              </a:buBlip>
            </a:pPr>
            <a:r>
              <a:rPr lang="en-US" altLang="en-US" dirty="0"/>
              <a:t>CASE will be linked to Open Portal Dossier of IP5 to become the Global Portal Dossier</a:t>
            </a:r>
          </a:p>
          <a:p>
            <a:pPr>
              <a:lnSpc>
                <a:spcPct val="100000"/>
              </a:lnSpc>
              <a:spcBef>
                <a:spcPts val="488"/>
              </a:spcBef>
              <a:buClrTx/>
              <a:buSzTx/>
              <a:buFontTx/>
              <a:buNone/>
            </a:pPr>
            <a:endParaRPr lang="en-US" altLang="en-US" dirty="0"/>
          </a:p>
          <a:p>
            <a:pPr>
              <a:lnSpc>
                <a:spcPct val="100000"/>
              </a:lnSpc>
              <a:spcBef>
                <a:spcPts val="488"/>
              </a:spcBef>
              <a:buSzPct val="148000"/>
              <a:buFont typeface="Times New Roman" pitchFamily="16" charset="0"/>
              <a:buBlip>
                <a:blip r:embed="rId3"/>
              </a:buBlip>
            </a:pPr>
            <a:r>
              <a:rPr lang="en-US" altLang="en-US" dirty="0"/>
              <a:t>How will it work?</a:t>
            </a:r>
          </a:p>
          <a:p>
            <a:pPr>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41309547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WIPO CASE (CONTINUED) </a:t>
            </a:r>
          </a:p>
        </p:txBody>
      </p:sp>
      <p:sp>
        <p:nvSpPr>
          <p:cNvPr id="55298"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488"/>
              </a:spcBef>
            </a:pPr>
            <a:r>
              <a:rPr lang="en-US" altLang="en-US" dirty="0"/>
              <a:t>The System </a:t>
            </a:r>
            <a:r>
              <a:rPr lang="en-US" altLang="en-US" dirty="0" smtClean="0"/>
              <a:t>will notably allow examiners </a:t>
            </a:r>
            <a:r>
              <a:rPr lang="en-US" altLang="en-US" dirty="0"/>
              <a:t>to: </a:t>
            </a:r>
          </a:p>
          <a:p>
            <a:pPr hangingPunct="1">
              <a:lnSpc>
                <a:spcPct val="100000"/>
              </a:lnSpc>
              <a:spcBef>
                <a:spcPts val="488"/>
              </a:spcBef>
            </a:pPr>
            <a:endParaRPr lang="en-US" altLang="en-US" dirty="0"/>
          </a:p>
          <a:p>
            <a:pPr lvl="1" algn="just" hangingPunct="1">
              <a:lnSpc>
                <a:spcPct val="150000"/>
              </a:lnSpc>
              <a:spcBef>
                <a:spcPts val="488"/>
              </a:spcBef>
              <a:buSzPct val="75000"/>
              <a:buFont typeface="Wingdings" charset="0"/>
              <a:buChar char="Ø"/>
            </a:pPr>
            <a:r>
              <a:rPr lang="en-US" altLang="en-US" sz="1600" dirty="0"/>
              <a:t>search by patent number and retrieve simple results or a list of patent family members.</a:t>
            </a:r>
          </a:p>
          <a:p>
            <a:pPr lvl="1" algn="just" hangingPunct="1">
              <a:lnSpc>
                <a:spcPct val="150000"/>
              </a:lnSpc>
              <a:spcBef>
                <a:spcPts val="488"/>
              </a:spcBef>
              <a:buSzPct val="75000"/>
              <a:buFont typeface="Wingdings" charset="0"/>
              <a:buChar char="Ø"/>
            </a:pPr>
            <a:r>
              <a:rPr lang="en-US" altLang="en-US" sz="1600" dirty="0"/>
              <a:t>view bibliographic data, citation data (if available) and lists of documents available for each patent </a:t>
            </a:r>
            <a:r>
              <a:rPr lang="en-US" altLang="en-US" sz="1600" dirty="0" smtClean="0"/>
              <a:t>record.</a:t>
            </a:r>
            <a:endParaRPr lang="en-US" altLang="en-US" sz="1600" dirty="0"/>
          </a:p>
          <a:p>
            <a:pPr lvl="1" algn="just" hangingPunct="1">
              <a:lnSpc>
                <a:spcPct val="150000"/>
              </a:lnSpc>
              <a:spcBef>
                <a:spcPts val="488"/>
              </a:spcBef>
              <a:buSzPct val="75000"/>
              <a:buFont typeface="Wingdings" charset="0"/>
              <a:buChar char="Ø"/>
            </a:pPr>
            <a:r>
              <a:rPr lang="en-US" altLang="en-US" sz="1600" dirty="0"/>
              <a:t>view and/or download the available documents.</a:t>
            </a:r>
          </a:p>
          <a:p>
            <a:pPr lvl="1" algn="just" hangingPunct="1">
              <a:lnSpc>
                <a:spcPct val="150000"/>
              </a:lnSpc>
              <a:spcBef>
                <a:spcPts val="488"/>
              </a:spcBef>
              <a:buSzPct val="75000"/>
              <a:buFont typeface="Wingdings" charset="0"/>
              <a:buChar char="Ø"/>
            </a:pPr>
            <a:r>
              <a:rPr lang="en-US" altLang="en-US" sz="1600" dirty="0"/>
              <a:t>subscribe to notifications of updates to a given patent record.</a:t>
            </a:r>
          </a:p>
          <a:p>
            <a:pPr hangingPunct="1">
              <a:lnSpc>
                <a:spcPct val="150000"/>
              </a:lnSpc>
              <a:spcBef>
                <a:spcPts val="488"/>
              </a:spcBef>
              <a:buClrTx/>
              <a:buSzTx/>
              <a:buFontTx/>
              <a:buNone/>
            </a:pPr>
            <a:endParaRPr lang="en-US" altLang="en-US" dirty="0"/>
          </a:p>
          <a:p>
            <a:pPr hangingPunct="1">
              <a:lnSpc>
                <a:spcPct val="150000"/>
              </a:lnSpc>
              <a:spcBef>
                <a:spcPts val="488"/>
              </a:spcBef>
              <a:buClrTx/>
              <a:buSzTx/>
              <a:buFontTx/>
              <a:buNone/>
            </a:pPr>
            <a:endParaRPr lang="en-US" altLang="en-US" dirty="0"/>
          </a:p>
          <a:p>
            <a:pPr hangingPunct="1">
              <a:lnSpc>
                <a:spcPct val="150000"/>
              </a:lnSpc>
              <a:spcBef>
                <a:spcPts val="488"/>
              </a:spcBef>
              <a:buClrTx/>
              <a:buSzTx/>
              <a:buFontTx/>
              <a:buNone/>
            </a:pPr>
            <a:endParaRPr lang="en-US" altLang="en-US" dirty="0"/>
          </a:p>
          <a:p>
            <a:pPr hangingPunct="1">
              <a:lnSpc>
                <a:spcPct val="150000"/>
              </a:lnSpc>
              <a:spcAft>
                <a:spcPts val="1425"/>
              </a:spcAft>
              <a:buClrTx/>
              <a:buSzTx/>
              <a:buFontTx/>
              <a:buNone/>
            </a:pPr>
            <a:endParaRPr lang="en-US" altLang="en-US" dirty="0"/>
          </a:p>
          <a:p>
            <a:pPr hangingPunct="1">
              <a:lnSpc>
                <a:spcPct val="150000"/>
              </a:lnSpc>
              <a:spcBef>
                <a:spcPts val="488"/>
              </a:spcBef>
              <a:buClrTx/>
              <a:buSzTx/>
              <a:buFontTx/>
              <a:buNone/>
            </a:pPr>
            <a:endParaRPr lang="en-US" altLang="en-US" sz="2400" dirty="0"/>
          </a:p>
        </p:txBody>
      </p:sp>
    </p:spTree>
    <p:extLst>
      <p:ext uri="{BB962C8B-B14F-4D97-AF65-F5344CB8AC3E}">
        <p14:creationId xmlns:p14="http://schemas.microsoft.com/office/powerpoint/2010/main" val="8726426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5632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135" y="390931"/>
            <a:ext cx="8791729" cy="619268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70380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a:solidFill>
                  <a:srgbClr val="00408C"/>
                </a:solidFill>
              </a:rPr>
              <a:t>GLOBAL DOSSIER PLATFORM (WIPO-CASE, OPD AND PATENTSCOPE) </a:t>
            </a:r>
          </a:p>
        </p:txBody>
      </p:sp>
      <p:pic>
        <p:nvPicPr>
          <p:cNvPr id="573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27463" y="1909763"/>
            <a:ext cx="1536700" cy="944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4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7400" y="1914525"/>
            <a:ext cx="796925" cy="812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8" name="Rectangle 4"/>
          <p:cNvSpPr>
            <a:spLocks noChangeArrowheads="1"/>
          </p:cNvSpPr>
          <p:nvPr/>
        </p:nvSpPr>
        <p:spPr bwMode="auto">
          <a:xfrm>
            <a:off x="6954838" y="1973263"/>
            <a:ext cx="2447925" cy="69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Lst>
              <a:defRPr>
                <a:solidFill>
                  <a:srgbClr val="000000"/>
                </a:solidFill>
                <a:latin typeface="Arial" charset="0"/>
                <a:ea typeface="Microsoft YaHei" charset="-122"/>
              </a:defRPr>
            </a:lvl1pPr>
            <a:lvl2pPr>
              <a:tabLst>
                <a:tab pos="723900" algn="l"/>
                <a:tab pos="1447800" algn="l"/>
                <a:tab pos="2171700" algn="l"/>
              </a:tabLst>
              <a:defRPr>
                <a:solidFill>
                  <a:srgbClr val="000000"/>
                </a:solidFill>
                <a:latin typeface="Arial" charset="0"/>
                <a:ea typeface="Microsoft YaHei" charset="-122"/>
              </a:defRPr>
            </a:lvl2pPr>
            <a:lvl3pPr>
              <a:tabLst>
                <a:tab pos="723900" algn="l"/>
                <a:tab pos="1447800" algn="l"/>
                <a:tab pos="2171700" algn="l"/>
              </a:tabLst>
              <a:defRPr>
                <a:solidFill>
                  <a:srgbClr val="000000"/>
                </a:solidFill>
                <a:latin typeface="Arial" charset="0"/>
                <a:ea typeface="Microsoft YaHei" charset="-122"/>
              </a:defRPr>
            </a:lvl3pPr>
            <a:lvl4pPr>
              <a:tabLst>
                <a:tab pos="723900" algn="l"/>
                <a:tab pos="1447800" algn="l"/>
                <a:tab pos="2171700" algn="l"/>
              </a:tabLst>
              <a:defRPr>
                <a:solidFill>
                  <a:srgbClr val="000000"/>
                </a:solidFill>
                <a:latin typeface="Arial" charset="0"/>
                <a:ea typeface="Microsoft YaHei" charset="-122"/>
              </a:defRPr>
            </a:lvl4pPr>
            <a:lvl5pPr>
              <a:tabLst>
                <a:tab pos="723900" algn="l"/>
                <a:tab pos="1447800" algn="l"/>
                <a:tab pos="21717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a:ea typeface="MS PGothic" charset="-128"/>
              </a:rPr>
              <a:t> </a:t>
            </a:r>
            <a:r>
              <a:rPr lang="fr-FR" altLang="en-US" sz="1400">
                <a:ea typeface="MS PGothic" charset="-128"/>
              </a:rPr>
              <a:t>Public Users</a:t>
            </a:r>
          </a:p>
          <a:p>
            <a:pPr hangingPunct="1">
              <a:lnSpc>
                <a:spcPct val="100000"/>
              </a:lnSpc>
              <a:spcBef>
                <a:spcPts val="900"/>
              </a:spcBef>
            </a:pPr>
            <a:r>
              <a:rPr lang="fr-FR" altLang="en-US" sz="1400">
                <a:ea typeface="MS PGothic" charset="-128"/>
              </a:rPr>
              <a:t>(including IP office users)</a:t>
            </a:r>
          </a:p>
        </p:txBody>
      </p:sp>
      <p:pic>
        <p:nvPicPr>
          <p:cNvPr id="57349"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64163" y="2238375"/>
            <a:ext cx="622300" cy="165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50" name="Line 6"/>
          <p:cNvSpPr>
            <a:spLocks noChangeShapeType="1"/>
          </p:cNvSpPr>
          <p:nvPr/>
        </p:nvSpPr>
        <p:spPr bwMode="auto">
          <a:xfrm>
            <a:off x="5334000" y="2492375"/>
            <a:ext cx="533400" cy="1588"/>
          </a:xfrm>
          <a:prstGeom prst="line">
            <a:avLst/>
          </a:prstGeom>
          <a:noFill/>
          <a:ln w="19080" cap="flat">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7351" name="Rectangle 7"/>
          <p:cNvSpPr>
            <a:spLocks noChangeArrowheads="1"/>
          </p:cNvSpPr>
          <p:nvPr/>
        </p:nvSpPr>
        <p:spPr bwMode="auto">
          <a:xfrm>
            <a:off x="2339975" y="2992438"/>
            <a:ext cx="4830763"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Feed dossier  information that OPD/CASE Offices agree to publish</a:t>
            </a:r>
          </a:p>
        </p:txBody>
      </p:sp>
      <p:sp>
        <p:nvSpPr>
          <p:cNvPr id="57352" name="AutoShape 8"/>
          <p:cNvSpPr>
            <a:spLocks noChangeArrowheads="1"/>
          </p:cNvSpPr>
          <p:nvPr/>
        </p:nvSpPr>
        <p:spPr bwMode="auto">
          <a:xfrm>
            <a:off x="3810000" y="3860800"/>
            <a:ext cx="1524000" cy="685800"/>
          </a:xfrm>
          <a:prstGeom prst="flowChartAlternateProcess">
            <a:avLst/>
          </a:prstGeom>
          <a:solidFill>
            <a:srgbClr val="FF9999"/>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sz="2000">
                <a:ea typeface="MS PGothic" charset="-128"/>
              </a:rPr>
              <a:t>WIPO CASE</a:t>
            </a:r>
          </a:p>
        </p:txBody>
      </p:sp>
      <p:pic>
        <p:nvPicPr>
          <p:cNvPr id="57353"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33888" y="2601913"/>
            <a:ext cx="274637" cy="1284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4"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762250" y="1693863"/>
            <a:ext cx="6380163" cy="2170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55" name="Rectangle 11"/>
          <p:cNvSpPr>
            <a:spLocks noChangeArrowheads="1"/>
          </p:cNvSpPr>
          <p:nvPr/>
        </p:nvSpPr>
        <p:spPr bwMode="auto">
          <a:xfrm>
            <a:off x="5675313" y="3357563"/>
            <a:ext cx="1733550"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Public Domain</a:t>
            </a:r>
          </a:p>
        </p:txBody>
      </p:sp>
      <p:sp>
        <p:nvSpPr>
          <p:cNvPr id="57356" name="Rectangle 12"/>
          <p:cNvSpPr>
            <a:spLocks noChangeArrowheads="1"/>
          </p:cNvSpPr>
          <p:nvPr/>
        </p:nvSpPr>
        <p:spPr bwMode="auto">
          <a:xfrm>
            <a:off x="5867400" y="4078288"/>
            <a:ext cx="3074988"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Lst>
              <a:defRPr>
                <a:solidFill>
                  <a:srgbClr val="000000"/>
                </a:solidFill>
                <a:latin typeface="Arial" charset="0"/>
                <a:ea typeface="Microsoft YaHei" charset="-122"/>
              </a:defRPr>
            </a:lvl1pPr>
            <a:lvl2pPr>
              <a:tabLst>
                <a:tab pos="723900" algn="l"/>
                <a:tab pos="1447800" algn="l"/>
                <a:tab pos="2171700" algn="l"/>
                <a:tab pos="2895600" algn="l"/>
              </a:tabLst>
              <a:defRPr>
                <a:solidFill>
                  <a:srgbClr val="000000"/>
                </a:solidFill>
                <a:latin typeface="Arial" charset="0"/>
                <a:ea typeface="Microsoft YaHei" charset="-122"/>
              </a:defRPr>
            </a:lvl2pPr>
            <a:lvl3pPr>
              <a:tabLst>
                <a:tab pos="723900" algn="l"/>
                <a:tab pos="1447800" algn="l"/>
                <a:tab pos="2171700" algn="l"/>
                <a:tab pos="2895600" algn="l"/>
              </a:tabLst>
              <a:defRPr>
                <a:solidFill>
                  <a:srgbClr val="000000"/>
                </a:solidFill>
                <a:latin typeface="Arial" charset="0"/>
                <a:ea typeface="Microsoft YaHei" charset="-122"/>
              </a:defRPr>
            </a:lvl3pPr>
            <a:lvl4pPr>
              <a:tabLst>
                <a:tab pos="723900" algn="l"/>
                <a:tab pos="1447800" algn="l"/>
                <a:tab pos="2171700" algn="l"/>
                <a:tab pos="2895600" algn="l"/>
              </a:tabLst>
              <a:defRPr>
                <a:solidFill>
                  <a:srgbClr val="000000"/>
                </a:solidFill>
                <a:latin typeface="Arial" charset="0"/>
                <a:ea typeface="Microsoft YaHei" charset="-122"/>
              </a:defRPr>
            </a:lvl4pPr>
            <a:lvl5pPr>
              <a:tabLst>
                <a:tab pos="723900" algn="l"/>
                <a:tab pos="1447800" algn="l"/>
                <a:tab pos="2171700" algn="l"/>
                <a:tab pos="28956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Not accessible to the public and for PTO official use only</a:t>
            </a:r>
          </a:p>
        </p:txBody>
      </p:sp>
      <p:pic>
        <p:nvPicPr>
          <p:cNvPr id="57357" name="Picture 1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94463" y="4940300"/>
            <a:ext cx="914400" cy="868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58" name="Rectangle 14"/>
          <p:cNvSpPr>
            <a:spLocks noChangeArrowheads="1"/>
          </p:cNvSpPr>
          <p:nvPr/>
        </p:nvSpPr>
        <p:spPr bwMode="auto">
          <a:xfrm>
            <a:off x="7462838" y="5389563"/>
            <a:ext cx="1708150"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Examiner of CASE participating office</a:t>
            </a:r>
          </a:p>
        </p:txBody>
      </p:sp>
      <p:sp>
        <p:nvSpPr>
          <p:cNvPr id="57359" name="Oval 15"/>
          <p:cNvSpPr>
            <a:spLocks noChangeArrowheads="1"/>
          </p:cNvSpPr>
          <p:nvPr/>
        </p:nvSpPr>
        <p:spPr bwMode="auto">
          <a:xfrm>
            <a:off x="4171950" y="5230813"/>
            <a:ext cx="1625600" cy="806450"/>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sz="1400">
                <a:ea typeface="MS PGothic" charset="-128"/>
              </a:rPr>
              <a:t>CASE depositary </a:t>
            </a:r>
          </a:p>
          <a:p>
            <a:pPr algn="ctr" hangingPunct="1">
              <a:lnSpc>
                <a:spcPct val="100000"/>
              </a:lnSpc>
              <a:spcBef>
                <a:spcPts val="900"/>
              </a:spcBef>
            </a:pPr>
            <a:r>
              <a:rPr lang="fr-FR" altLang="en-US" sz="1400">
                <a:ea typeface="MS PGothic" charset="-128"/>
              </a:rPr>
              <a:t>System</a:t>
            </a:r>
          </a:p>
        </p:txBody>
      </p:sp>
      <p:sp>
        <p:nvSpPr>
          <p:cNvPr id="57360" name="Oval 16"/>
          <p:cNvSpPr>
            <a:spLocks noChangeArrowheads="1"/>
          </p:cNvSpPr>
          <p:nvPr/>
        </p:nvSpPr>
        <p:spPr bwMode="auto">
          <a:xfrm>
            <a:off x="2416175" y="5291138"/>
            <a:ext cx="1371600" cy="685800"/>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a:ea typeface="MS PGothic" charset="-128"/>
              </a:rPr>
              <a:t>IPAS+</a:t>
            </a:r>
          </a:p>
        </p:txBody>
      </p:sp>
      <p:cxnSp>
        <p:nvCxnSpPr>
          <p:cNvPr id="57361" name="AutoShape 17"/>
          <p:cNvCxnSpPr>
            <a:cxnSpLocks noChangeShapeType="1"/>
          </p:cNvCxnSpPr>
          <p:nvPr/>
        </p:nvCxnSpPr>
        <p:spPr bwMode="auto">
          <a:xfrm flipH="1" flipV="1">
            <a:off x="5378450" y="4546600"/>
            <a:ext cx="1330325" cy="609600"/>
          </a:xfrm>
          <a:prstGeom prst="bentConnector3">
            <a:avLst>
              <a:gd name="adj1" fmla="val 50000"/>
            </a:avLst>
          </a:prstGeom>
          <a:noFill/>
          <a:ln w="1908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362" name="AutoShape 18"/>
          <p:cNvCxnSpPr>
            <a:cxnSpLocks noChangeShapeType="1"/>
          </p:cNvCxnSpPr>
          <p:nvPr/>
        </p:nvCxnSpPr>
        <p:spPr bwMode="auto">
          <a:xfrm>
            <a:off x="5346700" y="4449763"/>
            <a:ext cx="1319213" cy="596900"/>
          </a:xfrm>
          <a:prstGeom prst="bentConnector3">
            <a:avLst>
              <a:gd name="adj1" fmla="val 50000"/>
            </a:avLst>
          </a:prstGeom>
          <a:noFill/>
          <a:ln w="1908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7363" name="Rectangle 19"/>
          <p:cNvSpPr>
            <a:spLocks noChangeArrowheads="1"/>
          </p:cNvSpPr>
          <p:nvPr/>
        </p:nvSpPr>
        <p:spPr bwMode="auto">
          <a:xfrm>
            <a:off x="4171950" y="6165850"/>
            <a:ext cx="3209925" cy="56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Lst>
              <a:defRPr>
                <a:solidFill>
                  <a:srgbClr val="000000"/>
                </a:solidFill>
                <a:latin typeface="Arial" charset="0"/>
                <a:ea typeface="Microsoft YaHei" charset="-122"/>
              </a:defRPr>
            </a:lvl1pPr>
            <a:lvl2pPr>
              <a:tabLst>
                <a:tab pos="723900" algn="l"/>
                <a:tab pos="1447800" algn="l"/>
                <a:tab pos="2171700" algn="l"/>
                <a:tab pos="2895600" algn="l"/>
              </a:tabLst>
              <a:defRPr>
                <a:solidFill>
                  <a:srgbClr val="000000"/>
                </a:solidFill>
                <a:latin typeface="Arial" charset="0"/>
                <a:ea typeface="Microsoft YaHei" charset="-122"/>
              </a:defRPr>
            </a:lvl2pPr>
            <a:lvl3pPr>
              <a:tabLst>
                <a:tab pos="723900" algn="l"/>
                <a:tab pos="1447800" algn="l"/>
                <a:tab pos="2171700" algn="l"/>
                <a:tab pos="2895600" algn="l"/>
              </a:tabLst>
              <a:defRPr>
                <a:solidFill>
                  <a:srgbClr val="000000"/>
                </a:solidFill>
                <a:latin typeface="Arial" charset="0"/>
                <a:ea typeface="Microsoft YaHei" charset="-122"/>
              </a:defRPr>
            </a:lvl3pPr>
            <a:lvl4pPr>
              <a:tabLst>
                <a:tab pos="723900" algn="l"/>
                <a:tab pos="1447800" algn="l"/>
                <a:tab pos="2171700" algn="l"/>
                <a:tab pos="2895600" algn="l"/>
              </a:tabLst>
              <a:defRPr>
                <a:solidFill>
                  <a:srgbClr val="000000"/>
                </a:solidFill>
                <a:latin typeface="Arial" charset="0"/>
                <a:ea typeface="Microsoft YaHei" charset="-122"/>
              </a:defRPr>
            </a:lvl4pPr>
            <a:lvl5pPr>
              <a:tabLst>
                <a:tab pos="723900" algn="l"/>
                <a:tab pos="1447800" algn="l"/>
                <a:tab pos="2171700" algn="l"/>
                <a:tab pos="28956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CASE depositary Office using own EDMS</a:t>
            </a:r>
          </a:p>
          <a:p>
            <a:pPr hangingPunct="1">
              <a:lnSpc>
                <a:spcPct val="100000"/>
              </a:lnSpc>
              <a:spcBef>
                <a:spcPts val="900"/>
              </a:spcBef>
            </a:pPr>
            <a:r>
              <a:rPr lang="fr-FR" altLang="en-US" sz="1200">
                <a:ea typeface="MS PGothic" charset="-128"/>
              </a:rPr>
              <a:t>E.g. Australia</a:t>
            </a:r>
          </a:p>
        </p:txBody>
      </p:sp>
      <p:sp>
        <p:nvSpPr>
          <p:cNvPr id="57364" name="Rectangle 20"/>
          <p:cNvSpPr>
            <a:spLocks noChangeArrowheads="1"/>
          </p:cNvSpPr>
          <p:nvPr/>
        </p:nvSpPr>
        <p:spPr bwMode="auto">
          <a:xfrm>
            <a:off x="2154238" y="6211888"/>
            <a:ext cx="16732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CASE depositary Office using IPAS</a:t>
            </a:r>
          </a:p>
        </p:txBody>
      </p:sp>
      <p:cxnSp>
        <p:nvCxnSpPr>
          <p:cNvPr id="57365" name="AutoShape 21"/>
          <p:cNvCxnSpPr>
            <a:cxnSpLocks noChangeShapeType="1"/>
          </p:cNvCxnSpPr>
          <p:nvPr/>
        </p:nvCxnSpPr>
        <p:spPr bwMode="auto">
          <a:xfrm flipH="1">
            <a:off x="3114675" y="4597400"/>
            <a:ext cx="806450" cy="671513"/>
          </a:xfrm>
          <a:prstGeom prst="bentConnector3">
            <a:avLst>
              <a:gd name="adj1" fmla="val 50000"/>
            </a:avLst>
          </a:prstGeom>
          <a:noFill/>
          <a:ln w="255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366" name="AutoShape 22"/>
          <p:cNvCxnSpPr>
            <a:cxnSpLocks noChangeShapeType="1"/>
          </p:cNvCxnSpPr>
          <p:nvPr/>
        </p:nvCxnSpPr>
        <p:spPr bwMode="auto">
          <a:xfrm flipV="1">
            <a:off x="3419475" y="4597400"/>
            <a:ext cx="752475" cy="669925"/>
          </a:xfrm>
          <a:prstGeom prst="bentConnector3">
            <a:avLst>
              <a:gd name="adj1" fmla="val 50000"/>
            </a:avLst>
          </a:prstGeom>
          <a:noFill/>
          <a:ln w="255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367" name="AutoShape 23"/>
          <p:cNvCxnSpPr>
            <a:cxnSpLocks noChangeShapeType="1"/>
          </p:cNvCxnSpPr>
          <p:nvPr/>
        </p:nvCxnSpPr>
        <p:spPr bwMode="auto">
          <a:xfrm>
            <a:off x="4708525" y="4597400"/>
            <a:ext cx="276225" cy="633413"/>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368" name="AutoShape 24"/>
          <p:cNvCxnSpPr>
            <a:cxnSpLocks noChangeShapeType="1"/>
          </p:cNvCxnSpPr>
          <p:nvPr/>
        </p:nvCxnSpPr>
        <p:spPr bwMode="auto">
          <a:xfrm flipH="1" flipV="1">
            <a:off x="5043488" y="4583113"/>
            <a:ext cx="290512" cy="684212"/>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57369" name="Picture 2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11188" y="4829175"/>
            <a:ext cx="914400" cy="868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70" name="Rectangle 26"/>
          <p:cNvSpPr>
            <a:spLocks noChangeArrowheads="1"/>
          </p:cNvSpPr>
          <p:nvPr/>
        </p:nvSpPr>
        <p:spPr bwMode="auto">
          <a:xfrm>
            <a:off x="0" y="5807075"/>
            <a:ext cx="21336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Examiner of IP5 Office participating in WPO/CASE </a:t>
            </a:r>
          </a:p>
        </p:txBody>
      </p:sp>
      <p:pic>
        <p:nvPicPr>
          <p:cNvPr id="57371" name="Picture 2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5288" y="3236913"/>
            <a:ext cx="914400" cy="868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72" name="Rectangle 28"/>
          <p:cNvSpPr>
            <a:spLocks noChangeArrowheads="1"/>
          </p:cNvSpPr>
          <p:nvPr/>
        </p:nvSpPr>
        <p:spPr bwMode="auto">
          <a:xfrm>
            <a:off x="-22225" y="2238375"/>
            <a:ext cx="1377950"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Examiner of IP5 Office not participating in WPO/CASE </a:t>
            </a:r>
          </a:p>
        </p:txBody>
      </p:sp>
      <p:sp>
        <p:nvSpPr>
          <p:cNvPr id="57373" name="Oval 29"/>
          <p:cNvSpPr>
            <a:spLocks noChangeArrowheads="1"/>
          </p:cNvSpPr>
          <p:nvPr/>
        </p:nvSpPr>
        <p:spPr bwMode="auto">
          <a:xfrm>
            <a:off x="1249363" y="2576513"/>
            <a:ext cx="982662" cy="557212"/>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a:ea typeface="MS PGothic" charset="-128"/>
              </a:rPr>
              <a:t>OPD</a:t>
            </a:r>
          </a:p>
        </p:txBody>
      </p:sp>
      <p:sp>
        <p:nvSpPr>
          <p:cNvPr id="57374" name="Oval 30"/>
          <p:cNvSpPr>
            <a:spLocks noChangeArrowheads="1"/>
          </p:cNvSpPr>
          <p:nvPr/>
        </p:nvSpPr>
        <p:spPr bwMode="auto">
          <a:xfrm>
            <a:off x="1457325" y="3600450"/>
            <a:ext cx="1371600" cy="685800"/>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a:ea typeface="MS PGothic" charset="-128"/>
              </a:rPr>
              <a:t>OPD</a:t>
            </a:r>
          </a:p>
        </p:txBody>
      </p:sp>
      <p:cxnSp>
        <p:nvCxnSpPr>
          <p:cNvPr id="57375" name="AutoShape 31"/>
          <p:cNvCxnSpPr>
            <a:cxnSpLocks noChangeShapeType="1"/>
          </p:cNvCxnSpPr>
          <p:nvPr/>
        </p:nvCxnSpPr>
        <p:spPr bwMode="auto">
          <a:xfrm flipH="1" flipV="1">
            <a:off x="2828925" y="3943350"/>
            <a:ext cx="981075" cy="195263"/>
          </a:xfrm>
          <a:prstGeom prst="bentConnector3">
            <a:avLst>
              <a:gd name="adj1" fmla="val 50000"/>
            </a:avLst>
          </a:prstGeom>
          <a:noFill/>
          <a:ln w="255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57376" name="Picture 3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668588" y="4092575"/>
            <a:ext cx="1254125" cy="446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77" name="Line 33"/>
          <p:cNvSpPr>
            <a:spLocks noChangeShapeType="1"/>
          </p:cNvSpPr>
          <p:nvPr/>
        </p:nvSpPr>
        <p:spPr bwMode="auto">
          <a:xfrm flipH="1">
            <a:off x="1066800" y="4114800"/>
            <a:ext cx="690563" cy="736600"/>
          </a:xfrm>
          <a:prstGeom prst="line">
            <a:avLst/>
          </a:prstGeom>
          <a:noFill/>
          <a:ln w="19080" cap="flat">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7378" name="Line 34"/>
          <p:cNvSpPr>
            <a:spLocks noChangeShapeType="1"/>
          </p:cNvSpPr>
          <p:nvPr/>
        </p:nvSpPr>
        <p:spPr bwMode="auto">
          <a:xfrm flipH="1">
            <a:off x="1308100" y="4316413"/>
            <a:ext cx="596900" cy="617537"/>
          </a:xfrm>
          <a:prstGeom prst="line">
            <a:avLst/>
          </a:prstGeom>
          <a:noFill/>
          <a:ln w="1908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cxnSp>
        <p:nvCxnSpPr>
          <p:cNvPr id="57379" name="AutoShape 35"/>
          <p:cNvCxnSpPr>
            <a:cxnSpLocks noChangeShapeType="1"/>
          </p:cNvCxnSpPr>
          <p:nvPr/>
        </p:nvCxnSpPr>
        <p:spPr bwMode="auto">
          <a:xfrm>
            <a:off x="1677988" y="3170238"/>
            <a:ext cx="150812" cy="485775"/>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380" name="AutoShape 36"/>
          <p:cNvCxnSpPr>
            <a:cxnSpLocks noChangeShapeType="1"/>
          </p:cNvCxnSpPr>
          <p:nvPr/>
        </p:nvCxnSpPr>
        <p:spPr bwMode="auto">
          <a:xfrm flipH="1" flipV="1">
            <a:off x="1903413" y="3124200"/>
            <a:ext cx="182562" cy="546100"/>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928678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a:solidFill>
                  <a:srgbClr val="00408C"/>
                </a:solidFill>
              </a:rPr>
              <a:t>GLOBAL DATABASES, TOOLS, AND PLATFORMS FOR IP BUSINESS (FREE) </a:t>
            </a:r>
          </a:p>
        </p:txBody>
      </p:sp>
      <p:sp>
        <p:nvSpPr>
          <p:cNvPr id="58370" name="Text Box 2"/>
          <p:cNvSpPr txBox="1">
            <a:spLocks noChangeArrowheads="1"/>
          </p:cNvSpPr>
          <p:nvPr/>
        </p:nvSpPr>
        <p:spPr bwMode="auto">
          <a:xfrm>
            <a:off x="1547813"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488"/>
              </a:spcBef>
              <a:buSzPct val="95000"/>
              <a:buFont typeface="Times New Roman" pitchFamily="16" charset="0"/>
              <a:buBlip>
                <a:blip r:embed="rId3"/>
              </a:buBlip>
            </a:pPr>
            <a:r>
              <a:rPr lang="en-US" altLang="en-US" sz="2800"/>
              <a:t>PATENTSCOPE </a:t>
            </a:r>
          </a:p>
          <a:p>
            <a:pPr hangingPunct="1">
              <a:lnSpc>
                <a:spcPct val="100000"/>
              </a:lnSpc>
              <a:spcBef>
                <a:spcPts val="488"/>
              </a:spcBef>
              <a:buSzPct val="95000"/>
              <a:buFont typeface="Times New Roman" pitchFamily="16" charset="0"/>
              <a:buBlip>
                <a:blip r:embed="rId3"/>
              </a:buBlip>
            </a:pPr>
            <a:r>
              <a:rPr lang="en-US" altLang="en-US" sz="2800"/>
              <a:t>Global Brand Database</a:t>
            </a:r>
          </a:p>
          <a:p>
            <a:pPr hangingPunct="1">
              <a:lnSpc>
                <a:spcPct val="100000"/>
              </a:lnSpc>
              <a:spcBef>
                <a:spcPts val="488"/>
              </a:spcBef>
              <a:buSzPct val="95000"/>
              <a:buFont typeface="Times New Roman" pitchFamily="16" charset="0"/>
              <a:buBlip>
                <a:blip r:embed="rId3"/>
              </a:buBlip>
            </a:pPr>
            <a:r>
              <a:rPr lang="en-US" altLang="en-US" sz="2800"/>
              <a:t>WIPO Lex</a:t>
            </a:r>
          </a:p>
          <a:p>
            <a:pPr hangingPunct="1">
              <a:lnSpc>
                <a:spcPct val="100000"/>
              </a:lnSpc>
              <a:spcBef>
                <a:spcPts val="488"/>
              </a:spcBef>
              <a:buSzPct val="95000"/>
              <a:buFont typeface="Times New Roman" pitchFamily="16" charset="0"/>
              <a:buBlip>
                <a:blip r:embed="rId3"/>
              </a:buBlip>
            </a:pPr>
            <a:r>
              <a:rPr lang="en-US" altLang="en-US" sz="2800"/>
              <a:t>WIPO IPAS, WIPO DAS</a:t>
            </a:r>
          </a:p>
          <a:p>
            <a:pPr hangingPunct="1">
              <a:lnSpc>
                <a:spcPct val="100000"/>
              </a:lnSpc>
              <a:spcBef>
                <a:spcPts val="488"/>
              </a:spcBef>
              <a:buSzPct val="95000"/>
              <a:buFont typeface="Times New Roman" pitchFamily="16" charset="0"/>
              <a:buBlip>
                <a:blip r:embed="rId3"/>
              </a:buBlip>
            </a:pPr>
            <a:r>
              <a:rPr lang="en-US" altLang="en-US" sz="2800"/>
              <a:t>WIPO CASE</a:t>
            </a:r>
          </a:p>
          <a:p>
            <a:pPr hangingPunct="1">
              <a:lnSpc>
                <a:spcPct val="100000"/>
              </a:lnSpc>
              <a:spcBef>
                <a:spcPts val="488"/>
              </a:spcBef>
              <a:buSzPct val="95000"/>
              <a:buFont typeface="Times New Roman" pitchFamily="16" charset="0"/>
              <a:buBlip>
                <a:blip r:embed="rId3"/>
              </a:buBlip>
            </a:pPr>
            <a:r>
              <a:rPr lang="en-US" altLang="en-US" sz="2800"/>
              <a:t>WIPO RE:SEARCH</a:t>
            </a:r>
          </a:p>
          <a:p>
            <a:pPr hangingPunct="1">
              <a:lnSpc>
                <a:spcPct val="100000"/>
              </a:lnSpc>
              <a:spcBef>
                <a:spcPts val="488"/>
              </a:spcBef>
              <a:buSzPct val="95000"/>
              <a:buFont typeface="Times New Roman" pitchFamily="16" charset="0"/>
              <a:buBlip>
                <a:blip r:embed="rId3"/>
              </a:buBlip>
            </a:pPr>
            <a:r>
              <a:rPr lang="en-US" altLang="en-US" sz="2800"/>
              <a:t>WIPO GREEN</a:t>
            </a:r>
          </a:p>
          <a:p>
            <a:pPr hangingPunct="1">
              <a:lnSpc>
                <a:spcPct val="100000"/>
              </a:lnSpc>
              <a:spcBef>
                <a:spcPts val="488"/>
              </a:spcBef>
              <a:buClrTx/>
              <a:buSzTx/>
              <a:buFontTx/>
              <a:buNone/>
            </a:pPr>
            <a:endParaRPr lang="en-US" altLang="en-US" sz="2800"/>
          </a:p>
          <a:p>
            <a:pPr hangingPunct="1">
              <a:lnSpc>
                <a:spcPct val="100000"/>
              </a:lnSpc>
              <a:spcBef>
                <a:spcPts val="488"/>
              </a:spcBef>
              <a:buClrTx/>
              <a:buSzTx/>
              <a:buFontTx/>
              <a:buNone/>
            </a:pPr>
            <a:endParaRPr lang="en-US" altLang="en-US" sz="2800"/>
          </a:p>
        </p:txBody>
      </p:sp>
      <p:pic>
        <p:nvPicPr>
          <p:cNvPr id="5837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3238" y="4229100"/>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67188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1"/>
          <p:cNvSpPr txBox="1">
            <a:spLocks noChangeArrowheads="1"/>
          </p:cNvSpPr>
          <p:nvPr/>
        </p:nvSpPr>
        <p:spPr bwMode="auto">
          <a:xfrm>
            <a:off x="457200" y="1773238"/>
            <a:ext cx="836295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marL="74295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488"/>
              </a:spcBef>
            </a:pPr>
            <a:endParaRPr lang="en-US" altLang="en-US" sz="1600">
              <a:ea typeface="MS PGothic" charset="-128"/>
            </a:endParaRPr>
          </a:p>
          <a:p>
            <a:pPr hangingPunct="1">
              <a:lnSpc>
                <a:spcPct val="100000"/>
              </a:lnSpc>
              <a:spcBef>
                <a:spcPts val="488"/>
              </a:spcBef>
              <a:buSzPct val="111000"/>
              <a:buFont typeface="Times New Roman" pitchFamily="16" charset="0"/>
              <a:buBlip>
                <a:blip r:embed="rId3"/>
              </a:buBlip>
            </a:pPr>
            <a:r>
              <a:rPr lang="en-US" altLang="en-US" sz="2400">
                <a:ea typeface="MS PGothic" charset="-128"/>
              </a:rPr>
              <a:t>Broad aims:</a:t>
            </a:r>
          </a:p>
          <a:p>
            <a:pPr lvl="1" hangingPunct="1">
              <a:lnSpc>
                <a:spcPct val="100000"/>
              </a:lnSpc>
              <a:spcBef>
                <a:spcPts val="488"/>
              </a:spcBef>
              <a:buSzPct val="75000"/>
              <a:buFont typeface="StarSymbol" charset="0"/>
              <a:buChar char="-"/>
            </a:pPr>
            <a:r>
              <a:rPr lang="en-US" altLang="en-US" sz="2000">
                <a:ea typeface="MS PGothic" charset="-128"/>
              </a:rPr>
              <a:t>Match-making for technology transfer and collaborations</a:t>
            </a:r>
          </a:p>
          <a:p>
            <a:pPr lvl="1" hangingPunct="1">
              <a:lnSpc>
                <a:spcPct val="100000"/>
              </a:lnSpc>
              <a:spcBef>
                <a:spcPts val="488"/>
              </a:spcBef>
              <a:buSzPct val="75000"/>
              <a:buFont typeface="StarSymbol" charset="0"/>
              <a:buChar char="-"/>
            </a:pPr>
            <a:r>
              <a:rPr lang="en-US" altLang="en-US" sz="2000">
                <a:ea typeface="MS PGothic" charset="-128"/>
              </a:rPr>
              <a:t>Reduce transaction costs</a:t>
            </a:r>
          </a:p>
          <a:p>
            <a:pPr lvl="1" hangingPunct="1">
              <a:lnSpc>
                <a:spcPct val="100000"/>
              </a:lnSpc>
              <a:spcBef>
                <a:spcPts val="488"/>
              </a:spcBef>
              <a:buSzPct val="75000"/>
              <a:buFont typeface="StarSymbol" charset="0"/>
              <a:buChar char="-"/>
            </a:pPr>
            <a:r>
              <a:rPr lang="en-US" altLang="en-US" sz="2000">
                <a:ea typeface="MS PGothic" charset="-128"/>
              </a:rPr>
              <a:t>Build on comparative advantages of multi-stakeholder approaches</a:t>
            </a:r>
          </a:p>
          <a:p>
            <a:pPr lvl="1" hangingPunct="1">
              <a:lnSpc>
                <a:spcPct val="100000"/>
              </a:lnSpc>
              <a:spcBef>
                <a:spcPts val="488"/>
              </a:spcBef>
              <a:buSzPct val="75000"/>
              <a:buFont typeface="StarSymbol" charset="0"/>
              <a:buChar char="-"/>
            </a:pPr>
            <a:r>
              <a:rPr lang="en-US" altLang="en-US" sz="2000">
                <a:ea typeface="MS PGothic" charset="-128"/>
              </a:rPr>
              <a:t>Demonstrate practical means for the global policy issues</a:t>
            </a:r>
          </a:p>
          <a:p>
            <a:pPr hangingPunct="1">
              <a:lnSpc>
                <a:spcPct val="100000"/>
              </a:lnSpc>
              <a:spcAft>
                <a:spcPts val="1425"/>
              </a:spcAft>
              <a:buClrTx/>
              <a:buSzTx/>
              <a:buFontTx/>
              <a:buNone/>
            </a:pPr>
            <a:endParaRPr lang="en-US" altLang="en-US" sz="1000">
              <a:ea typeface="MS PGothic" charset="-128"/>
            </a:endParaRPr>
          </a:p>
          <a:p>
            <a:pPr hangingPunct="1">
              <a:lnSpc>
                <a:spcPct val="100000"/>
              </a:lnSpc>
              <a:spcBef>
                <a:spcPts val="488"/>
              </a:spcBef>
              <a:buSzPct val="111000"/>
              <a:buFont typeface="StarSymbol" charset="0"/>
              <a:buBlip>
                <a:blip r:embed="rId3"/>
              </a:buBlip>
            </a:pPr>
            <a:r>
              <a:rPr lang="en-US" altLang="en-US" sz="2400">
                <a:ea typeface="MS PGothic" charset="-128"/>
              </a:rPr>
              <a:t>Based on the recognition that:</a:t>
            </a:r>
          </a:p>
          <a:p>
            <a:pPr lvl="2" hangingPunct="1">
              <a:lnSpc>
                <a:spcPct val="100000"/>
              </a:lnSpc>
              <a:spcBef>
                <a:spcPts val="488"/>
              </a:spcBef>
              <a:buSzPct val="45000"/>
              <a:buFont typeface="StarSymbol" charset="0"/>
              <a:buChar char="-"/>
            </a:pPr>
            <a:r>
              <a:rPr lang="en-US" altLang="en-US" sz="2000">
                <a:ea typeface="MS PGothic" charset="-128"/>
              </a:rPr>
              <a:t>Users want access to technologies, not just patent rights</a:t>
            </a:r>
          </a:p>
          <a:p>
            <a:pPr lvl="2" hangingPunct="1">
              <a:lnSpc>
                <a:spcPct val="100000"/>
              </a:lnSpc>
              <a:spcBef>
                <a:spcPts val="488"/>
              </a:spcBef>
              <a:buSzPct val="45000"/>
              <a:buFont typeface="StarSymbol" charset="0"/>
              <a:buChar char="-"/>
            </a:pPr>
            <a:r>
              <a:rPr lang="en-US" altLang="en-US" sz="2000">
                <a:ea typeface="MS PGothic" charset="-128"/>
              </a:rPr>
              <a:t>Collaboration (e.g. training) is crucial to tech transfer </a:t>
            </a:r>
          </a:p>
        </p:txBody>
      </p:sp>
      <p:pic>
        <p:nvPicPr>
          <p:cNvPr id="5939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60913" y="1341438"/>
            <a:ext cx="4383087" cy="508000"/>
          </a:xfrm>
          <a:prstGeom prst="rect">
            <a:avLst/>
          </a:prstGeom>
          <a:noFill/>
          <a:ln>
            <a:noFill/>
          </a:ln>
          <a:effectLst/>
          <a:extLst>
            <a:ext uri="{909E8E84-426E-40DD-AFC4-6F175D3DCCD1}">
              <a14:hiddenFill xmlns:a14="http://schemas.microsoft.com/office/drawing/2010/main">
                <a:blipFill dpi="0" rotWithShape="0">
                  <a:blip/>
                  <a:srcRect t="62743" b="221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5"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9750" y="692150"/>
            <a:ext cx="3881438" cy="457200"/>
          </a:xfrm>
          <a:prstGeom prst="rect">
            <a:avLst/>
          </a:prstGeom>
          <a:noFill/>
          <a:ln>
            <a:noFill/>
          </a:ln>
          <a:effectLst/>
          <a:extLst>
            <a:ext uri="{909E8E84-426E-40DD-AFC4-6F175D3DCCD1}">
              <a14:hiddenFill xmlns:a14="http://schemas.microsoft.com/office/drawing/2010/main">
                <a:blipFill dpi="0" rotWithShape="0">
                  <a:blip/>
                  <a:srcRect t="58362" b="275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241053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WIPO RE: SEARCH </a:t>
            </a:r>
          </a:p>
        </p:txBody>
      </p:sp>
      <p:sp>
        <p:nvSpPr>
          <p:cNvPr id="60418" name="Text Box 2"/>
          <p:cNvSpPr txBox="1">
            <a:spLocks noChangeArrowheads="1"/>
          </p:cNvSpPr>
          <p:nvPr/>
        </p:nvSpPr>
        <p:spPr bwMode="auto">
          <a:xfrm>
            <a:off x="457200" y="1773238"/>
            <a:ext cx="8229600" cy="417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just" hangingPunct="1">
              <a:lnSpc>
                <a:spcPct val="150000"/>
              </a:lnSpc>
              <a:spcBef>
                <a:spcPts val="488"/>
              </a:spcBef>
              <a:buSzPct val="133000"/>
              <a:buFont typeface="Times New Roman" pitchFamily="16" charset="0"/>
              <a:buBlip>
                <a:blip r:embed="rId3"/>
              </a:buBlip>
            </a:pPr>
            <a:r>
              <a:rPr lang="en-US" altLang="en-US" sz="2000" dirty="0"/>
              <a:t>A Global Database and Platform to bridge partners to use IP (including know-how and data) to facilitate R&amp;D  on neglected tropical diseases, tuberculosis, and malaria.</a:t>
            </a:r>
          </a:p>
          <a:p>
            <a:pPr algn="just" hangingPunct="1">
              <a:lnSpc>
                <a:spcPct val="150000"/>
              </a:lnSpc>
              <a:spcBef>
                <a:spcPts val="488"/>
              </a:spcBef>
              <a:buSzPct val="133000"/>
              <a:buFont typeface="Times New Roman" pitchFamily="16" charset="0"/>
              <a:buBlip>
                <a:blip r:embed="rId3"/>
              </a:buBlip>
            </a:pPr>
            <a:r>
              <a:rPr lang="en-US" altLang="en-US" sz="2000" dirty="0"/>
              <a:t>Royalty-free for R&amp;D, manufacture and sale in LDCs</a:t>
            </a:r>
          </a:p>
          <a:p>
            <a:pPr algn="just" hangingPunct="1">
              <a:lnSpc>
                <a:spcPct val="150000"/>
              </a:lnSpc>
              <a:spcBef>
                <a:spcPts val="488"/>
              </a:spcBef>
              <a:buSzPct val="133000"/>
              <a:buFont typeface="Times New Roman" pitchFamily="16" charset="0"/>
              <a:buBlip>
                <a:blip r:embed="rId3"/>
              </a:buBlip>
            </a:pPr>
            <a:r>
              <a:rPr lang="en-US" altLang="en-US" sz="2000" dirty="0"/>
              <a:t>Over 60 partners (pharmaceutical industry, research institutes such as NIH, Universities)</a:t>
            </a:r>
          </a:p>
          <a:p>
            <a:pPr algn="just" hangingPunct="1">
              <a:lnSpc>
                <a:spcPct val="150000"/>
              </a:lnSpc>
              <a:spcBef>
                <a:spcPts val="488"/>
              </a:spcBef>
              <a:buSzPct val="133000"/>
              <a:buFont typeface="Times New Roman" pitchFamily="16" charset="0"/>
              <a:buBlip>
                <a:blip r:embed="rId3"/>
              </a:buBlip>
            </a:pPr>
            <a:r>
              <a:rPr lang="en-US" altLang="en-US" sz="2000" dirty="0"/>
              <a:t>As of January 2014, 44 collaborations</a:t>
            </a:r>
          </a:p>
          <a:p>
            <a:pPr hangingPunct="1">
              <a:lnSpc>
                <a:spcPct val="150000"/>
              </a:lnSpc>
              <a:spcBef>
                <a:spcPts val="488"/>
              </a:spcBef>
              <a:buClrTx/>
              <a:buSzTx/>
              <a:buFontTx/>
              <a:buNone/>
            </a:pPr>
            <a:endParaRPr lang="en-US" altLang="en-US" sz="2400" dirty="0"/>
          </a:p>
        </p:txBody>
      </p:sp>
    </p:spTree>
    <p:extLst>
      <p:ext uri="{BB962C8B-B14F-4D97-AF65-F5344CB8AC3E}">
        <p14:creationId xmlns:p14="http://schemas.microsoft.com/office/powerpoint/2010/main" val="822511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614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3" name="Rectangle 3"/>
          <p:cNvSpPr>
            <a:spLocks noChangeArrowheads="1"/>
          </p:cNvSpPr>
          <p:nvPr/>
        </p:nvSpPr>
        <p:spPr bwMode="auto">
          <a:xfrm>
            <a:off x="4284663" y="692150"/>
            <a:ext cx="388778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a:solidFill>
                  <a:srgbClr val="FF0000"/>
                </a:solidFill>
              </a:rPr>
              <a:t>www.wipo.int/research</a:t>
            </a:r>
          </a:p>
        </p:txBody>
      </p:sp>
    </p:spTree>
    <p:extLst>
      <p:ext uri="{BB962C8B-B14F-4D97-AF65-F5344CB8AC3E}">
        <p14:creationId xmlns:p14="http://schemas.microsoft.com/office/powerpoint/2010/main" val="1028048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a:xfrm>
            <a:off x="152400" y="188641"/>
            <a:ext cx="8668072" cy="720080"/>
          </a:xfrm>
        </p:spPr>
        <p:txBody>
          <a:bodyPr>
            <a:normAutofit fontScale="90000"/>
          </a:bodyPr>
          <a:lstStyle/>
          <a:p>
            <a:pPr algn="ctr"/>
            <a:r>
              <a:rPr lang="en-US" dirty="0" smtClean="0">
                <a:latin typeface="Times New Roman" charset="0"/>
                <a:cs typeface="Times New Roman" charset="0"/>
              </a:rPr>
              <a:t>	       </a:t>
            </a:r>
            <a:r>
              <a:rPr lang="en-US" dirty="0" smtClean="0">
                <a:latin typeface="Arial" charset="0"/>
                <a:cs typeface="Times New Roman" charset="0"/>
              </a:rPr>
              <a:t> </a:t>
            </a:r>
            <a:br>
              <a:rPr lang="en-US" dirty="0" smtClean="0">
                <a:latin typeface="Arial" charset="0"/>
                <a:cs typeface="Times New Roman" charset="0"/>
              </a:rPr>
            </a:br>
            <a:r>
              <a:rPr lang="en-US" dirty="0" smtClean="0">
                <a:latin typeface="Arial" charset="0"/>
                <a:cs typeface="Times New Roman" charset="0"/>
              </a:rPr>
              <a:t>MARRAKESH TREATY</a:t>
            </a:r>
            <a:br>
              <a:rPr lang="en-US" dirty="0" smtClean="0">
                <a:latin typeface="Arial" charset="0"/>
                <a:cs typeface="Times New Roman" charset="0"/>
              </a:rPr>
            </a:br>
            <a:r>
              <a:rPr lang="en-US" dirty="0"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30175" y="2276872"/>
            <a:ext cx="8883650" cy="3888432"/>
          </a:xfrm>
        </p:spPr>
        <p:txBody>
          <a:bodyPr>
            <a:normAutofit lnSpcReduction="10000"/>
          </a:bodyPr>
          <a:lstStyle/>
          <a:p>
            <a:pPr algn="just"/>
            <a:r>
              <a:rPr lang="en-US" dirty="0" smtClean="0">
                <a:latin typeface="Arial" charset="0"/>
                <a:cs typeface="Times New Roman" charset="0"/>
              </a:rPr>
              <a:t>314 </a:t>
            </a:r>
            <a:r>
              <a:rPr lang="en-US" dirty="0">
                <a:latin typeface="Arial" charset="0"/>
                <a:cs typeface="Times New Roman" charset="0"/>
              </a:rPr>
              <a:t>million blind and </a:t>
            </a:r>
            <a:r>
              <a:rPr lang="en-US" dirty="0" smtClean="0">
                <a:latin typeface="Arial" charset="0"/>
                <a:cs typeface="Times New Roman" charset="0"/>
              </a:rPr>
              <a:t>visually impaired persons</a:t>
            </a:r>
          </a:p>
          <a:p>
            <a:pPr algn="just"/>
            <a:endParaRPr lang="en-US" sz="1000" dirty="0" smtClean="0">
              <a:latin typeface="Arial" charset="0"/>
              <a:cs typeface="Times New Roman" charset="0"/>
            </a:endParaRPr>
          </a:p>
          <a:p>
            <a:pPr algn="just"/>
            <a:r>
              <a:rPr lang="en-US" dirty="0" smtClean="0">
                <a:latin typeface="Arial" charset="0"/>
                <a:cs typeface="Times New Roman" charset="0"/>
              </a:rPr>
              <a:t>90% live </a:t>
            </a:r>
            <a:r>
              <a:rPr lang="en-US" dirty="0">
                <a:latin typeface="Arial" charset="0"/>
                <a:cs typeface="Times New Roman" charset="0"/>
              </a:rPr>
              <a:t>in developing </a:t>
            </a:r>
            <a:r>
              <a:rPr lang="en-US" dirty="0" smtClean="0">
                <a:latin typeface="Arial" charset="0"/>
                <a:cs typeface="Times New Roman" charset="0"/>
              </a:rPr>
              <a:t>countries</a:t>
            </a:r>
          </a:p>
          <a:p>
            <a:pPr algn="just"/>
            <a:endParaRPr lang="en-US" sz="1000" dirty="0" smtClean="0">
              <a:latin typeface="Arial" charset="0"/>
              <a:cs typeface="Times New Roman" charset="0"/>
            </a:endParaRPr>
          </a:p>
          <a:p>
            <a:pPr algn="just"/>
            <a:r>
              <a:rPr lang="en-US" dirty="0" smtClean="0">
                <a:latin typeface="Arial" charset="0"/>
                <a:cs typeface="Times New Roman" charset="0"/>
              </a:rPr>
              <a:t>Only 5% </a:t>
            </a:r>
            <a:r>
              <a:rPr lang="en-US" dirty="0">
                <a:latin typeface="Arial" charset="0"/>
                <a:cs typeface="Times New Roman" charset="0"/>
              </a:rPr>
              <a:t>of </a:t>
            </a:r>
            <a:r>
              <a:rPr lang="en-US" dirty="0" smtClean="0">
                <a:latin typeface="Arial" charset="0"/>
                <a:cs typeface="Times New Roman" charset="0"/>
              </a:rPr>
              <a:t>books </a:t>
            </a:r>
            <a:r>
              <a:rPr lang="en-US" dirty="0">
                <a:latin typeface="Arial" charset="0"/>
                <a:cs typeface="Times New Roman" charset="0"/>
              </a:rPr>
              <a:t>published are available in braille or other accessible </a:t>
            </a:r>
            <a:r>
              <a:rPr lang="en-US" dirty="0" smtClean="0">
                <a:latin typeface="Arial" charset="0"/>
                <a:cs typeface="Times New Roman" charset="0"/>
              </a:rPr>
              <a:t>formats </a:t>
            </a:r>
          </a:p>
          <a:p>
            <a:pPr marL="0" indent="0" algn="just">
              <a:buNone/>
            </a:pPr>
            <a:endParaRPr lang="en-US" sz="1000" dirty="0">
              <a:latin typeface="Arial" charset="0"/>
              <a:cs typeface="Times New Roman" charset="0"/>
            </a:endParaRPr>
          </a:p>
          <a:p>
            <a:r>
              <a:rPr lang="en-US" dirty="0" smtClean="0">
                <a:latin typeface="Arial" charset="0"/>
                <a:cs typeface="Arial" charset="0"/>
              </a:rPr>
              <a:t>Requires parties to adopt limitations</a:t>
            </a:r>
            <a:r>
              <a:rPr lang="en-US" i="1" dirty="0" smtClean="0">
                <a:latin typeface="Arial" charset="0"/>
                <a:cs typeface="Arial" charset="0"/>
              </a:rPr>
              <a:t> </a:t>
            </a:r>
            <a:r>
              <a:rPr lang="en-US" dirty="0" smtClean="0">
                <a:latin typeface="Arial" charset="0"/>
                <a:cs typeface="Arial" charset="0"/>
              </a:rPr>
              <a:t>for the benefit the people who are blind, visually impaired, and print disabled</a:t>
            </a:r>
          </a:p>
          <a:p>
            <a:pPr>
              <a:buFontTx/>
              <a:buNone/>
            </a:pPr>
            <a:endParaRPr lang="en-US" sz="1000" dirty="0" smtClean="0">
              <a:latin typeface="Arial" charset="0"/>
              <a:cs typeface="Arial" charset="0"/>
            </a:endParaRPr>
          </a:p>
          <a:p>
            <a:r>
              <a:rPr lang="en-US" dirty="0">
                <a:latin typeface="Arial" charset="0"/>
                <a:cs typeface="Arial" charset="0"/>
              </a:rPr>
              <a:t>P</a:t>
            </a:r>
            <a:r>
              <a:rPr lang="en-US" dirty="0" smtClean="0">
                <a:latin typeface="Arial" charset="0"/>
                <a:cs typeface="Arial" charset="0"/>
              </a:rPr>
              <a:t>rovides for exchange</a:t>
            </a:r>
            <a:r>
              <a:rPr lang="en-US" i="1" dirty="0" smtClean="0">
                <a:latin typeface="Arial" charset="0"/>
                <a:cs typeface="Arial" charset="0"/>
              </a:rPr>
              <a:t> </a:t>
            </a:r>
            <a:r>
              <a:rPr lang="en-US" dirty="0" smtClean="0">
                <a:latin typeface="Arial" charset="0"/>
                <a:cs typeface="Arial" charset="0"/>
              </a:rPr>
              <a:t>of accessible format works across borders</a:t>
            </a:r>
          </a:p>
          <a:p>
            <a:pPr marL="0" indent="0" algn="just">
              <a:buNone/>
            </a:pPr>
            <a:endParaRPr lang="en-US" sz="1600" dirty="0" smtClean="0">
              <a:latin typeface="Arial" charset="0"/>
              <a:cs typeface="Times New Roman" charset="0"/>
            </a:endParaRPr>
          </a:p>
          <a:p>
            <a:pPr algn="just"/>
            <a:endParaRPr lang="en-US" sz="1600" dirty="0" smtClean="0">
              <a:latin typeface="Arial" charset="0"/>
              <a:cs typeface="Times New Roman" charset="0"/>
            </a:endParaRPr>
          </a:p>
          <a:p>
            <a:pPr>
              <a:buFontTx/>
              <a:buNone/>
            </a:pPr>
            <a:endParaRPr lang="en-US" dirty="0">
              <a:latin typeface="Arial" charset="0"/>
              <a:cs typeface="Arial" charset="0"/>
            </a:endParaRPr>
          </a:p>
        </p:txBody>
      </p:sp>
      <p:pic>
        <p:nvPicPr>
          <p:cNvPr id="4" name="Image 3" descr="banner.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80728"/>
            <a:ext cx="9144000" cy="1066801"/>
          </a:xfrm>
          <a:prstGeom prst="rect">
            <a:avLst/>
          </a:prstGeom>
          <a:ln>
            <a:noFill/>
          </a:ln>
          <a:effectLst>
            <a:softEdge rad="112500"/>
          </a:effectLst>
        </p:spPr>
      </p:pic>
    </p:spTree>
    <p:extLst>
      <p:ext uri="{BB962C8B-B14F-4D97-AF65-F5344CB8AC3E}">
        <p14:creationId xmlns:p14="http://schemas.microsoft.com/office/powerpoint/2010/main" val="1615477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ChangeArrowheads="1"/>
          </p:cNvSpPr>
          <p:nvPr>
            <p:ph type="title"/>
          </p:nvPr>
        </p:nvSpPr>
        <p:spPr>
          <a:xfrm>
            <a:off x="468313" y="260350"/>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WIPO RE:SEARCH</a:t>
            </a:r>
            <a:br>
              <a:rPr lang="en-US" altLang="en-US" sz="3600">
                <a:solidFill>
                  <a:srgbClr val="00408C"/>
                </a:solidFill>
              </a:rPr>
            </a:br>
            <a:r>
              <a:rPr lang="en-US" altLang="en-US" sz="2000">
                <a:solidFill>
                  <a:srgbClr val="00408C"/>
                </a:solidFill>
              </a:rPr>
              <a:t>Sharing Innovation in the Fight Against Neglected Tropical Diseases</a:t>
            </a:r>
          </a:p>
        </p:txBody>
      </p:sp>
      <p:sp>
        <p:nvSpPr>
          <p:cNvPr id="63490"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pPr>
            <a:r>
              <a:rPr lang="en-US" altLang="en-US" sz="2800" dirty="0">
                <a:solidFill>
                  <a:srgbClr val="00408C"/>
                </a:solidFill>
                <a:latin typeface="+mj-lt"/>
                <a:ea typeface="ＭＳ Ｐゴシック" pitchFamily="34" charset="-128"/>
                <a:cs typeface="+mj-cs"/>
              </a:rPr>
              <a:t>Get involved</a:t>
            </a:r>
            <a:r>
              <a:rPr lang="en-US" altLang="en-US" sz="2400" dirty="0"/>
              <a:t>:</a:t>
            </a:r>
          </a:p>
          <a:p>
            <a:pPr>
              <a:lnSpc>
                <a:spcPct val="100000"/>
              </a:lnSpc>
              <a:spcBef>
                <a:spcPts val="488"/>
              </a:spcBef>
              <a:buSzPct val="111000"/>
              <a:buFont typeface="Times New Roman" pitchFamily="16" charset="0"/>
              <a:buBlip>
                <a:blip r:embed="rId3"/>
              </a:buBlip>
            </a:pPr>
            <a:r>
              <a:rPr lang="en-US" altLang="en-US" sz="2400" dirty="0"/>
              <a:t>As a user</a:t>
            </a:r>
          </a:p>
          <a:p>
            <a:pPr>
              <a:lnSpc>
                <a:spcPct val="100000"/>
              </a:lnSpc>
              <a:spcBef>
                <a:spcPts val="488"/>
              </a:spcBef>
              <a:buSzPct val="111000"/>
              <a:buFont typeface="Times New Roman" pitchFamily="16" charset="0"/>
              <a:buBlip>
                <a:blip r:embed="rId3"/>
              </a:buBlip>
            </a:pPr>
            <a:r>
              <a:rPr lang="en-US" altLang="en-US" sz="2400" dirty="0"/>
              <a:t>As a provider</a:t>
            </a:r>
          </a:p>
          <a:p>
            <a:pPr>
              <a:lnSpc>
                <a:spcPct val="100000"/>
              </a:lnSpc>
              <a:spcBef>
                <a:spcPts val="488"/>
              </a:spcBef>
              <a:buSzPct val="111000"/>
              <a:buFont typeface="Times New Roman" pitchFamily="16" charset="0"/>
              <a:buBlip>
                <a:blip r:embed="rId3"/>
              </a:buBlip>
            </a:pPr>
            <a:r>
              <a:rPr lang="en-US" altLang="en-US" sz="2400" dirty="0"/>
              <a:t>As a supporter</a:t>
            </a:r>
          </a:p>
          <a:p>
            <a:pPr>
              <a:lnSpc>
                <a:spcPct val="100000"/>
              </a:lnSpc>
              <a:spcBef>
                <a:spcPts val="488"/>
              </a:spcBef>
              <a:buClrTx/>
              <a:buSzTx/>
              <a:buFontTx/>
              <a:buNone/>
            </a:pPr>
            <a:endParaRPr lang="en-US" altLang="en-US" sz="2400" dirty="0"/>
          </a:p>
          <a:p>
            <a:pPr>
              <a:lnSpc>
                <a:spcPct val="100000"/>
              </a:lnSpc>
              <a:spcBef>
                <a:spcPts val="488"/>
              </a:spcBef>
              <a:buClrTx/>
              <a:buSzTx/>
              <a:buFontTx/>
              <a:buNone/>
            </a:pPr>
            <a:r>
              <a:rPr lang="en-US" altLang="en-US" sz="2400" dirty="0"/>
              <a:t>(Adhere to Guiding principles, contact email: re_search@wipo.int)</a:t>
            </a:r>
          </a:p>
        </p:txBody>
      </p:sp>
      <p:pic>
        <p:nvPicPr>
          <p:cNvPr id="6349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8313" y="494030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2"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19250" y="48942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3"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700338" y="48688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4"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24300" y="48688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5"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65725" y="48942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6"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443663" y="497840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7" name="Picture 9"/>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68313" y="57959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8" name="Picture 1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747838" y="58213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9" name="Picture 1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186113" y="57959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500" name="Picture 1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400550" y="58467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501" name="Picture 1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724525" y="589280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502" name="Picture 1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667625" y="490855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503" name="Rectangle 15"/>
          <p:cNvSpPr>
            <a:spLocks noChangeArrowheads="1"/>
          </p:cNvSpPr>
          <p:nvPr/>
        </p:nvSpPr>
        <p:spPr bwMode="auto">
          <a:xfrm>
            <a:off x="6919913" y="6021388"/>
            <a:ext cx="1871662" cy="72707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3504" name="Rectangle 16"/>
          <p:cNvSpPr>
            <a:spLocks noChangeArrowheads="1"/>
          </p:cNvSpPr>
          <p:nvPr/>
        </p:nvSpPr>
        <p:spPr bwMode="auto">
          <a:xfrm>
            <a:off x="7019925" y="5930900"/>
            <a:ext cx="863600"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63505" name="Picture 17"/>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92950" y="575151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506" name="Rectangle 18"/>
          <p:cNvSpPr>
            <a:spLocks noChangeArrowheads="1"/>
          </p:cNvSpPr>
          <p:nvPr/>
        </p:nvSpPr>
        <p:spPr bwMode="auto">
          <a:xfrm>
            <a:off x="8143875" y="6067425"/>
            <a:ext cx="5238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spcBef>
                <a:spcPts val="900"/>
              </a:spcBef>
            </a:pPr>
            <a:r>
              <a:rPr lang="fr-FR" altLang="en-US">
                <a:solidFill>
                  <a:srgbClr val="000000"/>
                </a:solidFill>
              </a:rPr>
              <a:t>…</a:t>
            </a:r>
          </a:p>
        </p:txBody>
      </p:sp>
    </p:spTree>
    <p:extLst>
      <p:ext uri="{BB962C8B-B14F-4D97-AF65-F5344CB8AC3E}">
        <p14:creationId xmlns:p14="http://schemas.microsoft.com/office/powerpoint/2010/main" val="23997058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WIPO GREEN </a:t>
            </a:r>
          </a:p>
        </p:txBody>
      </p:sp>
      <p:sp>
        <p:nvSpPr>
          <p:cNvPr id="64514" name="Text Box 2"/>
          <p:cNvSpPr txBox="1">
            <a:spLocks noChangeArrowheads="1"/>
          </p:cNvSpPr>
          <p:nvPr/>
        </p:nvSpPr>
        <p:spPr bwMode="auto">
          <a:xfrm>
            <a:off x="252413" y="1557338"/>
            <a:ext cx="8640762"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just" hangingPunct="1">
              <a:lnSpc>
                <a:spcPct val="150000"/>
              </a:lnSpc>
              <a:spcBef>
                <a:spcPts val="488"/>
              </a:spcBef>
              <a:buSzPct val="133000"/>
              <a:buFont typeface="Times New Roman" pitchFamily="16" charset="0"/>
              <a:buBlip>
                <a:blip r:embed="rId3"/>
              </a:buBlip>
            </a:pPr>
            <a:r>
              <a:rPr lang="en-US" altLang="en-US" sz="2000"/>
              <a:t>A global database allowing users to make green technologies available for licensing or partnership, enter technology needs, search for technologies and needs</a:t>
            </a:r>
          </a:p>
          <a:p>
            <a:pPr algn="just" hangingPunct="1">
              <a:lnSpc>
                <a:spcPct val="150000"/>
              </a:lnSpc>
              <a:spcBef>
                <a:spcPts val="488"/>
              </a:spcBef>
              <a:buSzPct val="133000"/>
              <a:buFont typeface="Times New Roman" pitchFamily="16" charset="0"/>
              <a:buBlip>
                <a:blip r:embed="rId3"/>
              </a:buBlip>
            </a:pPr>
            <a:r>
              <a:rPr lang="en-US" altLang="en-US" sz="2000"/>
              <a:t>Started a pilot with Japan Intellectual Property Association in 2011</a:t>
            </a:r>
          </a:p>
          <a:p>
            <a:pPr algn="just" hangingPunct="1">
              <a:lnSpc>
                <a:spcPct val="150000"/>
              </a:lnSpc>
              <a:spcBef>
                <a:spcPts val="488"/>
              </a:spcBef>
              <a:buSzPct val="133000"/>
              <a:buFont typeface="Times New Roman" pitchFamily="16" charset="0"/>
              <a:buBlip>
                <a:blip r:embed="rId3"/>
              </a:buBlip>
            </a:pPr>
            <a:r>
              <a:rPr lang="en-US" altLang="en-US" sz="2000"/>
              <a:t>Launched in November 2013</a:t>
            </a:r>
          </a:p>
          <a:p>
            <a:pPr algn="just" hangingPunct="1">
              <a:lnSpc>
                <a:spcPct val="150000"/>
              </a:lnSpc>
              <a:spcBef>
                <a:spcPts val="488"/>
              </a:spcBef>
              <a:buSzPct val="133000"/>
              <a:buFont typeface="Times New Roman" pitchFamily="16" charset="0"/>
              <a:buBlip>
                <a:blip r:embed="rId3"/>
              </a:buBlip>
            </a:pPr>
            <a:r>
              <a:rPr lang="en-US" altLang="en-US" sz="2000"/>
              <a:t>as of January 2014, over 800 offers</a:t>
            </a:r>
          </a:p>
          <a:p>
            <a:pPr algn="just" hangingPunct="1">
              <a:lnSpc>
                <a:spcPct val="150000"/>
              </a:lnSpc>
              <a:spcBef>
                <a:spcPts val="488"/>
              </a:spcBef>
              <a:buSzPct val="133000"/>
              <a:buFont typeface="Times New Roman" pitchFamily="16" charset="0"/>
              <a:buBlip>
                <a:blip r:embed="rId3"/>
              </a:buBlip>
            </a:pPr>
            <a:r>
              <a:rPr lang="en-US" altLang="en-US" sz="2000"/>
              <a:t>Green tech providing companies in Germany, Japan, US etc.</a:t>
            </a:r>
          </a:p>
          <a:p>
            <a:pPr algn="just" hangingPunct="1">
              <a:lnSpc>
                <a:spcPct val="150000"/>
              </a:lnSpc>
              <a:spcBef>
                <a:spcPts val="488"/>
              </a:spcBef>
              <a:buSzPct val="133000"/>
              <a:buFont typeface="Times New Roman" pitchFamily="16" charset="0"/>
              <a:buBlip>
                <a:blip r:embed="rId3"/>
              </a:buBlip>
            </a:pPr>
            <a:r>
              <a:rPr lang="en-US" altLang="en-US" sz="2000"/>
              <a:t>Partners include companies, universities, UN agencies, governments, IPOs, NGOs, etc.</a:t>
            </a:r>
          </a:p>
          <a:p>
            <a:pPr hangingPunct="1">
              <a:lnSpc>
                <a:spcPct val="150000"/>
              </a:lnSpc>
              <a:spcBef>
                <a:spcPts val="488"/>
              </a:spcBef>
              <a:buClrTx/>
              <a:buSzTx/>
              <a:buFontTx/>
              <a:buNone/>
            </a:pPr>
            <a:endParaRPr lang="en-US" altLang="en-US" sz="2400"/>
          </a:p>
        </p:txBody>
      </p:sp>
    </p:spTree>
    <p:extLst>
      <p:ext uri="{BB962C8B-B14F-4D97-AF65-F5344CB8AC3E}">
        <p14:creationId xmlns:p14="http://schemas.microsoft.com/office/powerpoint/2010/main" val="30450709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89063" y="4416425"/>
            <a:ext cx="1489075" cy="10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r="64992"/>
          <a:stretch>
            <a:fillRect/>
          </a:stretch>
        </p:blipFill>
        <p:spPr bwMode="auto">
          <a:xfrm>
            <a:off x="6546850" y="1720850"/>
            <a:ext cx="950913" cy="887413"/>
          </a:xfrm>
          <a:prstGeom prst="rect">
            <a:avLst/>
          </a:prstGeom>
          <a:noFill/>
          <a:ln>
            <a:noFill/>
          </a:ln>
          <a:effectLst/>
          <a:extLst>
            <a:ext uri="{909E8E84-426E-40DD-AFC4-6F175D3DCCD1}">
              <a14:hiddenFill xmlns:a14="http://schemas.microsoft.com/office/drawing/2010/main">
                <a:blipFill dpi="0" rotWithShape="0">
                  <a:blip/>
                  <a:srcRect r="649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0338" y="2894013"/>
            <a:ext cx="1760537" cy="822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0"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92600" y="1560513"/>
            <a:ext cx="1816100" cy="746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1"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11600" y="2673350"/>
            <a:ext cx="2170113" cy="723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2"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34963" y="2159000"/>
            <a:ext cx="1527175" cy="684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3" name="Picture 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563813" y="3890963"/>
            <a:ext cx="2433637" cy="87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4" name="Picture 8"/>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041650" y="4743450"/>
            <a:ext cx="1239838"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5" name="Picture 9"/>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689475" y="2413000"/>
            <a:ext cx="1989138" cy="430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6" name="Picture 10"/>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333500" y="1130300"/>
            <a:ext cx="800100"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7" name="Picture 11"/>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452688" y="1147763"/>
            <a:ext cx="1589087" cy="622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8" name="Picture 12"/>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60338" y="3811588"/>
            <a:ext cx="1701800" cy="617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9" name="Picture 13"/>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032000" y="2817813"/>
            <a:ext cx="1779588" cy="434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0" name="Picture 14"/>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471988" y="4762500"/>
            <a:ext cx="1808162" cy="517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1" name="Picture 15"/>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65125" y="4492625"/>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2" name="Picture 16"/>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584325" y="3584575"/>
            <a:ext cx="2586038" cy="261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3" name="Picture 17"/>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791075" y="3349625"/>
            <a:ext cx="1787525" cy="547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4" name="Picture 18"/>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443288" y="5946775"/>
            <a:ext cx="1498600" cy="749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5" name="Picture 19"/>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238125" y="1084263"/>
            <a:ext cx="871538" cy="906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6" name="Picture 20"/>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2312988" y="1887538"/>
            <a:ext cx="1744662"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7" name="Picture 21"/>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6958013" y="3344863"/>
            <a:ext cx="1704975" cy="738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8" name="Picture 22"/>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703263" y="5568950"/>
            <a:ext cx="2119312" cy="701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9" name="Picture 23"/>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6562725" y="4429125"/>
            <a:ext cx="1331913" cy="566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0" name="Picture 24"/>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8096250" y="4259263"/>
            <a:ext cx="798513" cy="79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1" name="Picture 25"/>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6178550" y="1103313"/>
            <a:ext cx="800100" cy="723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2" name="Picture 26"/>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4343400" y="1084263"/>
            <a:ext cx="1487488" cy="493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3" name="Picture 27"/>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5156200" y="4017963"/>
            <a:ext cx="1123950"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4" name="Picture 28"/>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6845300" y="2427288"/>
            <a:ext cx="2165350" cy="900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5" name="Picture 29"/>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365125" y="6415088"/>
            <a:ext cx="2476500" cy="250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6" name="Picture 30"/>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4997450" y="5461000"/>
            <a:ext cx="1282700" cy="804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5567" name="Group 31"/>
          <p:cNvGrpSpPr>
            <a:grpSpLocks/>
          </p:cNvGrpSpPr>
          <p:nvPr/>
        </p:nvGrpSpPr>
        <p:grpSpPr bwMode="auto">
          <a:xfrm>
            <a:off x="7518400" y="1130300"/>
            <a:ext cx="1374775" cy="1008063"/>
            <a:chOff x="4736" y="712"/>
            <a:chExt cx="866" cy="635"/>
          </a:xfrm>
        </p:grpSpPr>
        <p:pic>
          <p:nvPicPr>
            <p:cNvPr id="65568" name="Picture 32"/>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4736" y="712"/>
              <a:ext cx="866" cy="4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9" name="Picture 33"/>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4744" y="1192"/>
              <a:ext cx="775" cy="1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65570" name="Picture 34"/>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3149600" y="5376863"/>
            <a:ext cx="1806575" cy="614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71" name="Rectangle 35"/>
          <p:cNvSpPr>
            <a:spLocks noChangeArrowheads="1"/>
          </p:cNvSpPr>
          <p:nvPr/>
        </p:nvSpPr>
        <p:spPr bwMode="auto">
          <a:xfrm>
            <a:off x="7092950" y="5995988"/>
            <a:ext cx="1997075" cy="862012"/>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65572" name="Picture 36"/>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6429375" y="6396038"/>
            <a:ext cx="1820863" cy="287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73" name="Picture 37"/>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6350000" y="5284788"/>
            <a:ext cx="1638300" cy="79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74" name="Picture 38"/>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8250238" y="5376863"/>
            <a:ext cx="771525" cy="852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75" name="Rectangle 39"/>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ctr" hangingPunct="1">
              <a:lnSpc>
                <a:spcPct val="100000"/>
              </a:lnSpc>
            </a:pPr>
            <a:r>
              <a:rPr lang="fr-FR" altLang="en-US" sz="3600">
                <a:solidFill>
                  <a:srgbClr val="00408C"/>
                </a:solidFill>
              </a:rPr>
              <a:t>Partners of WIPO GREEN</a:t>
            </a:r>
          </a:p>
        </p:txBody>
      </p:sp>
    </p:spTree>
    <p:extLst>
      <p:ext uri="{BB962C8B-B14F-4D97-AF65-F5344CB8AC3E}">
        <p14:creationId xmlns:p14="http://schemas.microsoft.com/office/powerpoint/2010/main" val="29600330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457200" y="274638"/>
            <a:ext cx="8229600" cy="1143000"/>
          </a:xfrm>
          <a:ln/>
        </p:spPr>
        <p:txBody>
          <a:bodyPr/>
          <a:lstStyle/>
          <a:p>
            <a:endParaRPr lang="en-US"/>
          </a:p>
        </p:txBody>
      </p:sp>
      <p:sp>
        <p:nvSpPr>
          <p:cNvPr id="66562"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6656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4450"/>
            <a:ext cx="9228138" cy="692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4" name="Rectangle 4"/>
          <p:cNvSpPr>
            <a:spLocks noChangeArrowheads="1"/>
          </p:cNvSpPr>
          <p:nvPr/>
        </p:nvSpPr>
        <p:spPr bwMode="auto">
          <a:xfrm>
            <a:off x="3276600" y="260350"/>
            <a:ext cx="28797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Lst>
              <a:defRPr>
                <a:solidFill>
                  <a:srgbClr val="000000"/>
                </a:solidFill>
                <a:latin typeface="Arial" charset="0"/>
                <a:ea typeface="Microsoft YaHei" charset="-122"/>
              </a:defRPr>
            </a:lvl1pPr>
            <a:lvl2pPr>
              <a:tabLst>
                <a:tab pos="723900" algn="l"/>
                <a:tab pos="1447800" algn="l"/>
                <a:tab pos="2171700" algn="l"/>
              </a:tabLst>
              <a:defRPr>
                <a:solidFill>
                  <a:srgbClr val="000000"/>
                </a:solidFill>
                <a:latin typeface="Arial" charset="0"/>
                <a:ea typeface="Microsoft YaHei" charset="-122"/>
              </a:defRPr>
            </a:lvl2pPr>
            <a:lvl3pPr>
              <a:tabLst>
                <a:tab pos="723900" algn="l"/>
                <a:tab pos="1447800" algn="l"/>
                <a:tab pos="2171700" algn="l"/>
              </a:tabLst>
              <a:defRPr>
                <a:solidFill>
                  <a:srgbClr val="000000"/>
                </a:solidFill>
                <a:latin typeface="Arial" charset="0"/>
                <a:ea typeface="Microsoft YaHei" charset="-122"/>
              </a:defRPr>
            </a:lvl3pPr>
            <a:lvl4pPr>
              <a:tabLst>
                <a:tab pos="723900" algn="l"/>
                <a:tab pos="1447800" algn="l"/>
                <a:tab pos="2171700" algn="l"/>
              </a:tabLst>
              <a:defRPr>
                <a:solidFill>
                  <a:srgbClr val="000000"/>
                </a:solidFill>
                <a:latin typeface="Arial" charset="0"/>
                <a:ea typeface="Microsoft YaHei" charset="-122"/>
              </a:defRPr>
            </a:lvl4pPr>
            <a:lvl5pPr>
              <a:tabLst>
                <a:tab pos="723900" algn="l"/>
                <a:tab pos="1447800" algn="l"/>
                <a:tab pos="21717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u="sng">
                <a:hlinkClick r:id="rId4"/>
              </a:rPr>
              <a:t>www.wipo.int/green</a:t>
            </a:r>
          </a:p>
        </p:txBody>
      </p:sp>
    </p:spTree>
    <p:extLst>
      <p:ext uri="{BB962C8B-B14F-4D97-AF65-F5344CB8AC3E}">
        <p14:creationId xmlns:p14="http://schemas.microsoft.com/office/powerpoint/2010/main" val="6879874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295400"/>
            <a:ext cx="7418388" cy="4783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6" name="Rectangle 2"/>
          <p:cNvSpPr>
            <a:spLocks noChangeArrowheads="1"/>
          </p:cNvSpPr>
          <p:nvPr/>
        </p:nvSpPr>
        <p:spPr bwMode="auto">
          <a:xfrm>
            <a:off x="268288" y="76200"/>
            <a:ext cx="860425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1200"/>
              </a:spcBef>
            </a:pPr>
            <a:r>
              <a:rPr lang="fr-FR" altLang="en-US" sz="2800" b="1">
                <a:solidFill>
                  <a:srgbClr val="008000"/>
                </a:solidFill>
                <a:ea typeface="MS PGothic" charset="-128"/>
              </a:rPr>
              <a:t>Six Areas of Green Technology Markets</a:t>
            </a:r>
          </a:p>
        </p:txBody>
      </p:sp>
    </p:spTree>
    <p:extLst>
      <p:ext uri="{BB962C8B-B14F-4D97-AF65-F5344CB8AC3E}">
        <p14:creationId xmlns:p14="http://schemas.microsoft.com/office/powerpoint/2010/main" val="10556165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a:xfrm>
            <a:off x="263525" y="11113"/>
            <a:ext cx="8229600" cy="1143000"/>
          </a:xfrm>
          <a:ln/>
        </p:spPr>
        <p:txBody>
          <a:bodyPr/>
          <a:lstStyle/>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b="1">
                <a:solidFill>
                  <a:srgbClr val="008000"/>
                </a:solidFill>
              </a:rPr>
              <a:t>The Challenge</a:t>
            </a:r>
          </a:p>
        </p:txBody>
      </p:sp>
      <p:sp>
        <p:nvSpPr>
          <p:cNvPr id="68610" name="Text Box 2"/>
          <p:cNvSpPr txBox="1">
            <a:spLocks noChangeArrowheads="1"/>
          </p:cNvSpPr>
          <p:nvPr/>
        </p:nvSpPr>
        <p:spPr bwMode="auto">
          <a:xfrm>
            <a:off x="457200" y="3659188"/>
            <a:ext cx="82296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611" name="Rectangle 3"/>
          <p:cNvSpPr>
            <a:spLocks noChangeArrowheads="1"/>
          </p:cNvSpPr>
          <p:nvPr/>
        </p:nvSpPr>
        <p:spPr bwMode="auto">
          <a:xfrm>
            <a:off x="1014413" y="6248400"/>
            <a:ext cx="55387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612" name="Rectangle 4"/>
          <p:cNvSpPr>
            <a:spLocks noChangeArrowheads="1"/>
          </p:cNvSpPr>
          <p:nvPr/>
        </p:nvSpPr>
        <p:spPr bwMode="auto">
          <a:xfrm>
            <a:off x="457200" y="5872163"/>
            <a:ext cx="6477000" cy="61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hangingPunct="1">
              <a:lnSpc>
                <a:spcPct val="100000"/>
              </a:lnSpc>
              <a:spcBef>
                <a:spcPts val="1200"/>
              </a:spcBef>
            </a:pPr>
            <a:r>
              <a:rPr lang="fr-FR" altLang="en-US" sz="1200">
                <a:ea typeface="MS PGothic" charset="-128"/>
              </a:rPr>
              <a:t>International Transfer of wind power technology, 1988-2007, </a:t>
            </a:r>
          </a:p>
          <a:p>
            <a:pPr hangingPunct="1">
              <a:lnSpc>
                <a:spcPct val="100000"/>
              </a:lnSpc>
              <a:spcBef>
                <a:spcPts val="1200"/>
              </a:spcBef>
            </a:pPr>
            <a:r>
              <a:rPr lang="fr-FR" altLang="en-US" sz="1200">
                <a:ea typeface="MS PGothic" charset="-128"/>
              </a:rPr>
              <a:t>OECD 2010</a:t>
            </a:r>
          </a:p>
        </p:txBody>
      </p:sp>
      <p:pic>
        <p:nvPicPr>
          <p:cNvPr id="6861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7700" y="1223963"/>
            <a:ext cx="7666038" cy="4583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4"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 y="3657600"/>
            <a:ext cx="8229600" cy="57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842730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228600" y="11113"/>
            <a:ext cx="860425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1200"/>
              </a:spcBef>
            </a:pPr>
            <a:r>
              <a:rPr lang="fr-FR" altLang="en-US" sz="2800" b="1">
                <a:solidFill>
                  <a:srgbClr val="008000"/>
                </a:solidFill>
                <a:ea typeface="MS PGothic" charset="-128"/>
              </a:rPr>
              <a:t>Get Involved</a:t>
            </a:r>
          </a:p>
        </p:txBody>
      </p:sp>
      <p:sp>
        <p:nvSpPr>
          <p:cNvPr id="70658" name="Rectangle 2"/>
          <p:cNvSpPr>
            <a:spLocks noChangeArrowheads="1"/>
          </p:cNvSpPr>
          <p:nvPr/>
        </p:nvSpPr>
        <p:spPr bwMode="auto">
          <a:xfrm>
            <a:off x="684213" y="1268413"/>
            <a:ext cx="7272337" cy="201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2pPr>
            <a:lvl3pPr marL="742950" indent="-341313">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fr-FR" altLang="en-US" sz="2400"/>
              <a:t>Become a Partner and shape the further development of WIPO GREEN</a:t>
            </a:r>
            <a:br>
              <a:rPr lang="fr-FR" altLang="en-US" sz="2400"/>
            </a:br>
            <a:endParaRPr lang="fr-FR" altLang="en-US" sz="2400"/>
          </a:p>
          <a:p>
            <a:pPr hangingPunct="1">
              <a:lnSpc>
                <a:spcPct val="100000"/>
              </a:lnSpc>
              <a:spcBef>
                <a:spcPts val="488"/>
              </a:spcBef>
              <a:buSzPct val="111000"/>
              <a:buFont typeface="Times New Roman" pitchFamily="16" charset="0"/>
              <a:buBlip>
                <a:blip r:embed="rId3"/>
              </a:buBlip>
            </a:pPr>
            <a:r>
              <a:rPr lang="fr-FR" altLang="en-US" sz="2400"/>
              <a:t>Register to: </a:t>
            </a:r>
          </a:p>
          <a:p>
            <a:pPr lvl="2" hangingPunct="1">
              <a:lnSpc>
                <a:spcPct val="100000"/>
              </a:lnSpc>
              <a:spcBef>
                <a:spcPts val="488"/>
              </a:spcBef>
              <a:buSzPct val="133000"/>
              <a:buFont typeface="Times New Roman" pitchFamily="16" charset="0"/>
              <a:buBlip>
                <a:blip r:embed="rId3"/>
              </a:buBlip>
            </a:pPr>
            <a:r>
              <a:rPr lang="fr-FR" altLang="en-US" sz="2000"/>
              <a:t>communicate your green innovation and technology needs</a:t>
            </a:r>
          </a:p>
          <a:p>
            <a:pPr lvl="2" hangingPunct="1">
              <a:lnSpc>
                <a:spcPct val="100000"/>
              </a:lnSpc>
              <a:spcBef>
                <a:spcPts val="488"/>
              </a:spcBef>
              <a:buSzPct val="133000"/>
              <a:buFont typeface="Times New Roman" pitchFamily="16" charset="0"/>
              <a:buBlip>
                <a:blip r:embed="rId3"/>
              </a:buBlip>
            </a:pPr>
            <a:r>
              <a:rPr lang="fr-FR" altLang="en-US" sz="2000"/>
              <a:t>advertise your inventions, technologies, products and services</a:t>
            </a:r>
          </a:p>
          <a:p>
            <a:pPr lvl="2" hangingPunct="1">
              <a:lnSpc>
                <a:spcPct val="100000"/>
              </a:lnSpc>
              <a:spcBef>
                <a:spcPts val="488"/>
              </a:spcBef>
              <a:buSzPct val="133000"/>
              <a:buFont typeface="Times New Roman" pitchFamily="16" charset="0"/>
              <a:buBlip>
                <a:blip r:embed="rId3"/>
              </a:buBlip>
            </a:pPr>
            <a:r>
              <a:rPr lang="fr-FR" altLang="en-US" sz="2000"/>
              <a:t>connect with the innovation and business communities globally</a:t>
            </a:r>
          </a:p>
          <a:p>
            <a:pPr hangingPunct="1">
              <a:lnSpc>
                <a:spcPct val="100000"/>
              </a:lnSpc>
              <a:spcBef>
                <a:spcPts val="488"/>
              </a:spcBef>
              <a:buClrTx/>
              <a:buSzTx/>
              <a:buFontTx/>
              <a:buNone/>
            </a:pPr>
            <a:endParaRPr lang="fr-FR" altLang="en-US" sz="2000"/>
          </a:p>
          <a:p>
            <a:pPr hangingPunct="1">
              <a:lnSpc>
                <a:spcPct val="100000"/>
              </a:lnSpc>
              <a:spcBef>
                <a:spcPts val="488"/>
              </a:spcBef>
              <a:buClrTx/>
              <a:buSzTx/>
              <a:buFontTx/>
              <a:buNone/>
            </a:pPr>
            <a:endParaRPr lang="fr-FR" altLang="en-US" sz="2000"/>
          </a:p>
          <a:p>
            <a:pPr hangingPunct="1">
              <a:lnSpc>
                <a:spcPct val="100000"/>
              </a:lnSpc>
              <a:spcBef>
                <a:spcPts val="488"/>
              </a:spcBef>
              <a:buClrTx/>
              <a:buSzTx/>
              <a:buFontTx/>
              <a:buNone/>
            </a:pPr>
            <a:endParaRPr lang="fr-FR" altLang="en-US" sz="2800"/>
          </a:p>
          <a:p>
            <a:pPr hangingPunct="1">
              <a:lnSpc>
                <a:spcPct val="100000"/>
              </a:lnSpc>
              <a:spcBef>
                <a:spcPts val="488"/>
              </a:spcBef>
              <a:buClrTx/>
              <a:buSzTx/>
              <a:buFontTx/>
              <a:buNone/>
            </a:pPr>
            <a:endParaRPr lang="fr-FR" altLang="en-US" sz="2800"/>
          </a:p>
          <a:p>
            <a:pPr hangingPunct="1">
              <a:lnSpc>
                <a:spcPct val="100000"/>
              </a:lnSpc>
              <a:spcBef>
                <a:spcPts val="488"/>
              </a:spcBef>
              <a:buClrTx/>
              <a:buSzTx/>
              <a:buFontTx/>
              <a:buNone/>
            </a:pPr>
            <a:endParaRPr lang="fr-FR" altLang="en-US" sz="2800"/>
          </a:p>
        </p:txBody>
      </p:sp>
    </p:spTree>
    <p:extLst>
      <p:ext uri="{BB962C8B-B14F-4D97-AF65-F5344CB8AC3E}">
        <p14:creationId xmlns:p14="http://schemas.microsoft.com/office/powerpoint/2010/main" val="4310237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1043608" y="2780928"/>
            <a:ext cx="6709742" cy="2735635"/>
          </a:xfrm>
        </p:spPr>
        <p:txBody>
          <a:bodyPr/>
          <a:lstStyle/>
          <a:p>
            <a:pPr algn="ctr" eaLnBrk="1" hangingPunct="1">
              <a:lnSpc>
                <a:spcPct val="80000"/>
              </a:lnSpc>
            </a:pP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2800" dirty="0" smtClean="0">
                <a:solidFill>
                  <a:schemeClr val="accent2"/>
                </a:solidFill>
                <a:latin typeface="Arial Unicode MS" charset="0"/>
                <a:cs typeface="Arial Unicode MS" charset="0"/>
              </a:rPr>
              <a:t>THANK YOU!</a:t>
            </a:r>
            <a:r>
              <a:rPr lang="en-US" sz="2600" dirty="0" smtClean="0">
                <a:solidFill>
                  <a:schemeClr val="accent2"/>
                </a:solidFill>
                <a:latin typeface="Arial Unicode MS" charset="0"/>
                <a:cs typeface="Arial Unicode MS" charset="0"/>
              </a:rPr>
              <a:t/>
            </a:r>
            <a:br>
              <a:rPr lang="en-US" sz="2600"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1200" dirty="0" smtClean="0">
                <a:ea typeface="ヒラギノ角ゴ Pro W3" charset="-128"/>
              </a:rPr>
              <a:t/>
            </a:r>
            <a:br>
              <a:rPr lang="en-US" sz="1200" dirty="0" smtClean="0">
                <a:ea typeface="ヒラギノ角ゴ Pro W3" charset="-128"/>
              </a:rPr>
            </a:br>
            <a:r>
              <a:rPr lang="en-US" dirty="0" smtClean="0">
                <a:ea typeface="ヒラギノ角ゴ Pro W3" charset="-128"/>
              </a:rPr>
              <a:t/>
            </a:r>
            <a:br>
              <a:rPr lang="en-US" dirty="0" smtClean="0">
                <a:ea typeface="ヒラギノ角ゴ Pro W3" charset="-128"/>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sz="4000" b="1" i="1" dirty="0" smtClean="0">
                <a:solidFill>
                  <a:schemeClr val="accent2"/>
                </a:solidFill>
                <a:latin typeface="Arial Unicode MS" charset="0"/>
                <a:cs typeface="Arial Unicode MS" charset="0"/>
              </a:rPr>
              <a:t/>
            </a:r>
            <a:br>
              <a:rPr lang="en-US" sz="4000" b="1"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t>
            </a:r>
            <a:endParaRPr lang="en-US" sz="3200" b="1" dirty="0">
              <a:solidFill>
                <a:schemeClr val="accent2"/>
              </a:solidFill>
              <a:latin typeface="Arial Unicode MS" charset="0"/>
              <a:cs typeface="Arial Unicode MS" charset="0"/>
            </a:endParaRPr>
          </a:p>
        </p:txBody>
      </p:sp>
    </p:spTree>
    <p:extLst>
      <p:ext uri="{BB962C8B-B14F-4D97-AF65-F5344CB8AC3E}">
        <p14:creationId xmlns:p14="http://schemas.microsoft.com/office/powerpoint/2010/main" val="610048129"/>
      </p:ext>
    </p:extLst>
  </p:cSld>
  <p:clrMapOvr>
    <a:masterClrMapping/>
  </p:clrMapOvr>
  <p:transition spd="slow" advClick="0">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332656"/>
            <a:ext cx="8640960" cy="1008112"/>
          </a:xfrm>
        </p:spPr>
        <p:txBody>
          <a:bodyPr>
            <a:noAutofit/>
          </a:bodyPr>
          <a:lstStyle/>
          <a:p>
            <a:pPr algn="ctr"/>
            <a:r>
              <a:rPr lang="en-US" sz="2800" kern="1200" dirty="0">
                <a:latin typeface="Arial"/>
                <a:ea typeface="MS PGothic" pitchFamily="34" charset="-128"/>
                <a:cs typeface="Arial"/>
              </a:rPr>
              <a:t>INTELLECTUAL PROPERTY AND </a:t>
            </a:r>
            <a:r>
              <a:rPr lang="en-US" sz="2800" kern="1200" dirty="0" smtClean="0">
                <a:latin typeface="Arial"/>
                <a:ea typeface="MS PGothic" pitchFamily="34" charset="-128"/>
                <a:cs typeface="Arial"/>
              </a:rPr>
              <a:t>TRADITIONAL</a:t>
            </a:r>
            <a:r>
              <a:rPr lang="en-US" sz="2800" kern="1200" dirty="0">
                <a:latin typeface="Arial"/>
                <a:ea typeface="MS PGothic" pitchFamily="34" charset="-128"/>
                <a:cs typeface="Arial"/>
              </a:rPr>
              <a:t/>
            </a:r>
            <a:br>
              <a:rPr lang="en-US" sz="2800" kern="1200" dirty="0">
                <a:latin typeface="Arial"/>
                <a:ea typeface="MS PGothic" pitchFamily="34" charset="-128"/>
                <a:cs typeface="Arial"/>
              </a:rPr>
            </a:br>
            <a:r>
              <a:rPr lang="en-US" sz="2800" kern="1200" dirty="0">
                <a:latin typeface="Arial"/>
                <a:ea typeface="MS PGothic" pitchFamily="34" charset="-128"/>
                <a:cs typeface="Arial"/>
              </a:rPr>
              <a:t> KNOWLEDGE, ACCESS TO GENETIC RESOURCES AND FOLKORE  </a:t>
            </a:r>
          </a:p>
        </p:txBody>
      </p:sp>
      <p:sp>
        <p:nvSpPr>
          <p:cNvPr id="3" name="Espace réservé du contenu 2"/>
          <p:cNvSpPr>
            <a:spLocks noGrp="1"/>
          </p:cNvSpPr>
          <p:nvPr>
            <p:ph idx="1"/>
          </p:nvPr>
        </p:nvSpPr>
        <p:spPr>
          <a:xfrm>
            <a:off x="107504" y="1556792"/>
            <a:ext cx="8928992" cy="4680520"/>
          </a:xfrm>
        </p:spPr>
        <p:txBody>
          <a:bodyPr>
            <a:normAutofit lnSpcReduction="10000"/>
          </a:bodyPr>
          <a:lstStyle/>
          <a:p>
            <a:pPr algn="just">
              <a:lnSpc>
                <a:spcPct val="150000"/>
              </a:lnSpc>
            </a:pPr>
            <a:r>
              <a:rPr lang="en-US" sz="1600" dirty="0" smtClean="0">
                <a:cs typeface="Arial Unicode MS" charset="0"/>
              </a:rPr>
              <a:t>Objective: Agree on international legal instruments that protect traditional knowledge (TK), traditional cultural expressions (TCEs) and genetics resources (GRs). </a:t>
            </a:r>
          </a:p>
          <a:p>
            <a:pPr algn="just">
              <a:lnSpc>
                <a:spcPct val="150000"/>
              </a:lnSpc>
            </a:pPr>
            <a:r>
              <a:rPr lang="en-US" sz="1600" dirty="0" smtClean="0">
                <a:cs typeface="Arial Unicode MS" charset="0"/>
              </a:rPr>
              <a:t>Draft articles on TK and TCEs and a Consolidated Document Related to IP and GRs have been prepared. </a:t>
            </a:r>
            <a:endParaRPr lang="en-US" sz="1600" dirty="0" smtClean="0">
              <a:latin typeface="Arial Unicode MS" charset="0"/>
              <a:cs typeface="Arial Unicode MS" charset="0"/>
            </a:endParaRPr>
          </a:p>
          <a:p>
            <a:pPr marL="0" indent="0">
              <a:buNone/>
            </a:pPr>
            <a:endParaRPr lang="en-US" sz="1800" dirty="0" smtClean="0">
              <a:latin typeface="Arial Unicode MS" charset="0"/>
              <a:cs typeface="Arial Unicode MS" charset="0"/>
            </a:endParaRPr>
          </a:p>
          <a:p>
            <a:pPr lvl="1">
              <a:buFont typeface="Wingdings" charset="2"/>
              <a:buChar char="u"/>
            </a:pPr>
            <a:r>
              <a:rPr lang="en-US" sz="1500" b="1" u="sng" dirty="0" smtClean="0">
                <a:solidFill>
                  <a:srgbClr val="3366FF"/>
                </a:solidFill>
                <a:latin typeface="Arial Unicode MS" charset="0"/>
                <a:cs typeface="Arial Unicode MS" charset="0"/>
              </a:rPr>
              <a:t> </a:t>
            </a:r>
            <a:r>
              <a:rPr lang="en-US" sz="1500" b="1" u="sng" dirty="0" smtClean="0">
                <a:solidFill>
                  <a:srgbClr val="3366FF"/>
                </a:solidFill>
              </a:rPr>
              <a:t>KEY ISSUES TO BE NEGOCIATED</a:t>
            </a:r>
          </a:p>
          <a:p>
            <a:pPr marL="0" indent="0">
              <a:buNone/>
            </a:pPr>
            <a:endParaRPr lang="en-US" sz="1400" dirty="0" smtClean="0"/>
          </a:p>
          <a:p>
            <a:pPr lvl="1" algn="just">
              <a:lnSpc>
                <a:spcPct val="150000"/>
              </a:lnSpc>
              <a:buFont typeface="Wingdings" charset="2"/>
              <a:buChar char="Ø"/>
            </a:pPr>
            <a:r>
              <a:rPr lang="en-US" sz="1600" dirty="0">
                <a:cs typeface="Arial" charset="0"/>
              </a:rPr>
              <a:t>O</a:t>
            </a:r>
            <a:r>
              <a:rPr lang="en-US" sz="1600" dirty="0" smtClean="0">
                <a:cs typeface="Arial" charset="0"/>
              </a:rPr>
              <a:t>bjectives </a:t>
            </a:r>
            <a:endParaRPr lang="en-US" sz="1600" dirty="0" smtClean="0"/>
          </a:p>
          <a:p>
            <a:pPr lvl="1" algn="just">
              <a:lnSpc>
                <a:spcPct val="150000"/>
              </a:lnSpc>
              <a:buFont typeface="Wingdings" charset="2"/>
              <a:buChar char="Ø"/>
            </a:pPr>
            <a:r>
              <a:rPr lang="en-US" sz="1600" dirty="0" smtClean="0"/>
              <a:t>Definitions of TK/TCEs</a:t>
            </a:r>
          </a:p>
          <a:p>
            <a:pPr lvl="1" algn="just">
              <a:lnSpc>
                <a:spcPct val="150000"/>
              </a:lnSpc>
              <a:buFont typeface="Wingdings" charset="2"/>
              <a:buChar char="Ø"/>
            </a:pPr>
            <a:r>
              <a:rPr lang="en-US" sz="1600" dirty="0" smtClean="0">
                <a:cs typeface="Arial" charset="0"/>
              </a:rPr>
              <a:t>Options on protection</a:t>
            </a:r>
            <a:endParaRPr lang="en-US" sz="1600" dirty="0" smtClean="0"/>
          </a:p>
          <a:p>
            <a:pPr lvl="1" algn="just">
              <a:lnSpc>
                <a:spcPct val="150000"/>
              </a:lnSpc>
              <a:buFont typeface="Wingdings" charset="2"/>
              <a:buChar char="Ø"/>
            </a:pPr>
            <a:r>
              <a:rPr lang="en-US" sz="1600" dirty="0" smtClean="0"/>
              <a:t>Scope </a:t>
            </a:r>
          </a:p>
          <a:p>
            <a:pPr lvl="1" algn="just">
              <a:lnSpc>
                <a:spcPct val="150000"/>
              </a:lnSpc>
              <a:buFont typeface="Wingdings" charset="2"/>
              <a:buChar char="Ø"/>
            </a:pPr>
            <a:r>
              <a:rPr lang="en-US" sz="1600" dirty="0" smtClean="0">
                <a:cs typeface="Arial" charset="0"/>
              </a:rPr>
              <a:t>Beneficiaries </a:t>
            </a:r>
          </a:p>
          <a:p>
            <a:pPr lvl="1" algn="just">
              <a:lnSpc>
                <a:spcPct val="150000"/>
              </a:lnSpc>
              <a:buFont typeface="Wingdings" charset="2"/>
              <a:buChar char="Ø"/>
            </a:pPr>
            <a:r>
              <a:rPr lang="en-US" sz="1600" dirty="0" smtClean="0">
                <a:cs typeface="Arial" charset="0"/>
              </a:rPr>
              <a:t>Duration</a:t>
            </a:r>
          </a:p>
          <a:p>
            <a:pPr algn="just">
              <a:lnSpc>
                <a:spcPct val="110000"/>
              </a:lnSpc>
            </a:pPr>
            <a:endParaRPr lang="en-US" sz="1800" dirty="0" smtClean="0">
              <a:latin typeface="Arial Unicode MS" charset="0"/>
              <a:cs typeface="Arial Unicode MS" charset="0"/>
            </a:endParaRPr>
          </a:p>
          <a:p>
            <a:pPr marL="0" indent="0" algn="just">
              <a:lnSpc>
                <a:spcPct val="120000"/>
              </a:lnSpc>
              <a:buNone/>
            </a:pPr>
            <a:endParaRPr lang="en-US" sz="1800" dirty="0" smtClean="0">
              <a:latin typeface="Arial Unicode MS" charset="0"/>
              <a:cs typeface="Arial Unicode MS" charset="0"/>
            </a:endParaRPr>
          </a:p>
          <a:p>
            <a:pPr algn="just"/>
            <a:endParaRPr lang="en-US" sz="1800" dirty="0" smtClean="0">
              <a:cs typeface="Arial Unicode MS" charset="0"/>
            </a:endParaRPr>
          </a:p>
          <a:p>
            <a:pPr algn="just"/>
            <a:endParaRPr lang="en-US" sz="1800" dirty="0"/>
          </a:p>
        </p:txBody>
      </p:sp>
      <p:pic>
        <p:nvPicPr>
          <p:cNvPr id="6"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40152" y="3634576"/>
            <a:ext cx="1368425" cy="22621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p:cNvPicPr>
          <p:nvPr/>
        </p:nvPicPr>
        <p:blipFill>
          <a:blip r:embed="rId4" cstate="email">
            <a:extLst>
              <a:ext uri="{28A0092B-C50C-407E-A947-70E740481C1C}">
                <a14:useLocalDpi xmlns:a14="http://schemas.microsoft.com/office/drawing/2010/main"/>
              </a:ext>
            </a:extLst>
          </a:blip>
          <a:srcRect/>
          <a:stretch>
            <a:fillRect/>
          </a:stretch>
        </p:blipFill>
        <p:spPr bwMode="auto">
          <a:xfrm>
            <a:off x="7524328" y="3645024"/>
            <a:ext cx="1366837" cy="226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7170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a:xfrm>
            <a:off x="35496" y="260648"/>
            <a:ext cx="9099550" cy="1143000"/>
          </a:xfrm>
        </p:spPr>
        <p:txBody>
          <a:bodyPr>
            <a:normAutofit/>
          </a:bodyPr>
          <a:lstStyle/>
          <a:p>
            <a:pPr algn="ctr"/>
            <a:r>
              <a:rPr lang="en-US" dirty="0" smtClean="0">
                <a:latin typeface="Arial" charset="0"/>
                <a:cs typeface="Arial" charset="0"/>
              </a:rPr>
              <a:t>MAJOR ECONOMIC STUDIES ON IP</a:t>
            </a:r>
            <a:endParaRPr lang="en-US" dirty="0">
              <a:latin typeface="Arial" charset="0"/>
              <a:cs typeface="Arial" charset="0"/>
            </a:endParaRPr>
          </a:p>
        </p:txBody>
      </p:sp>
      <p:pic>
        <p:nvPicPr>
          <p:cNvPr id="5" name="Espace réservé du contenu 4"/>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tretch/>
        </p:blipFill>
        <p:spPr>
          <a:xfrm>
            <a:off x="1804893" y="3006594"/>
            <a:ext cx="1343213" cy="1886213"/>
          </a:xfrm>
          <a:effectLst>
            <a:softEdge rad="112500"/>
          </a:effectLst>
        </p:spPr>
      </p:pic>
      <p:sp>
        <p:nvSpPr>
          <p:cNvPr id="4" name="Espace réservé du contenu 3"/>
          <p:cNvSpPr>
            <a:spLocks noGrp="1"/>
          </p:cNvSpPr>
          <p:nvPr>
            <p:ph sz="half" idx="2"/>
          </p:nvPr>
        </p:nvSpPr>
        <p:spPr>
          <a:xfrm>
            <a:off x="4495800" y="1828800"/>
            <a:ext cx="4419600" cy="4297363"/>
          </a:xfrm>
        </p:spPr>
        <p:txBody>
          <a:bodyPr/>
          <a:lstStyle/>
          <a:p>
            <a:pPr algn="just">
              <a:lnSpc>
                <a:spcPct val="110000"/>
              </a:lnSpc>
            </a:pPr>
            <a:r>
              <a:rPr lang="en-US" sz="1500" dirty="0" smtClean="0">
                <a:latin typeface="Arial" charset="0"/>
                <a:cs typeface="Arial" charset="0"/>
              </a:rPr>
              <a:t>A NEW WIPO UNIT  – THE ECONOMICS AND STATISTICS DIVISION- REFLECTS THE GROWING CONSENSUS ON THE IMPORTANCE OF THE ECONOMIC DIMENSION OF IP. </a:t>
            </a:r>
          </a:p>
          <a:p>
            <a:pPr algn="just">
              <a:buFontTx/>
              <a:buNone/>
            </a:pPr>
            <a:endParaRPr lang="en-US" sz="1500" dirty="0" smtClean="0">
              <a:latin typeface="Arial" charset="0"/>
              <a:cs typeface="Arial" charset="0"/>
            </a:endParaRPr>
          </a:p>
          <a:p>
            <a:pPr algn="just"/>
            <a:r>
              <a:rPr lang="en-US" sz="1500" dirty="0" smtClean="0">
                <a:latin typeface="Arial" charset="0"/>
                <a:cs typeface="Arial" charset="0"/>
              </a:rPr>
              <a:t>THE DIVISION APPLIES STATISTIC AND ECONOMIC ANALYSIS TO THE USE OF WIPO SERVICES.</a:t>
            </a:r>
          </a:p>
          <a:p>
            <a:pPr algn="just">
              <a:buFontTx/>
              <a:buNone/>
            </a:pPr>
            <a:endParaRPr lang="en-US" sz="1500" dirty="0" smtClean="0">
              <a:latin typeface="Arial" charset="0"/>
              <a:cs typeface="Arial" charset="0"/>
            </a:endParaRPr>
          </a:p>
          <a:p>
            <a:pPr algn="just"/>
            <a:r>
              <a:rPr lang="en-US" sz="1500" dirty="0" smtClean="0">
                <a:latin typeface="Arial" charset="0"/>
                <a:cs typeface="Arial" charset="0"/>
              </a:rPr>
              <a:t>THIS NEW STRUCTURE ALSO IMPROVES WIPO ECONOMIC INSIGHT ON IP DEVELOPMENT. </a:t>
            </a:r>
          </a:p>
          <a:p>
            <a:pPr algn="just"/>
            <a:endParaRPr lang="en-US" sz="1700" dirty="0" smtClean="0">
              <a:latin typeface="Arial" charset="0"/>
              <a:cs typeface="Arial" charset="0"/>
            </a:endParaRPr>
          </a:p>
          <a:p>
            <a:pPr algn="just"/>
            <a:endParaRPr lang="en-US" sz="1700" dirty="0" smtClean="0">
              <a:latin typeface="Arial" charset="0"/>
              <a:cs typeface="Arial" charset="0"/>
            </a:endParaRPr>
          </a:p>
          <a:p>
            <a:endParaRPr lang="en-US" sz="1700" dirty="0">
              <a:latin typeface="Arial" charset="0"/>
              <a:cs typeface="Arial" charset="0"/>
            </a:endParaRPr>
          </a:p>
        </p:txBody>
      </p:sp>
    </p:spTree>
    <p:extLst>
      <p:ext uri="{BB962C8B-B14F-4D97-AF65-F5344CB8AC3E}">
        <p14:creationId xmlns:p14="http://schemas.microsoft.com/office/powerpoint/2010/main" val="3973580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39750" y="463877"/>
            <a:ext cx="8077200" cy="523220"/>
          </a:xfrm>
        </p:spPr>
        <p:txBody>
          <a:bodyPr>
            <a:spAutoFit/>
          </a:bodyPr>
          <a:lstStyle/>
          <a:p>
            <a:pPr algn="ctr"/>
            <a:r>
              <a:rPr lang="en-US" sz="2800" dirty="0" smtClean="0">
                <a:solidFill>
                  <a:schemeClr val="accent2"/>
                </a:solidFill>
              </a:rPr>
              <a:t>STRATEGIC REALIGNMENT WITHIN WIPO</a:t>
            </a:r>
            <a:endParaRPr lang="en-US" sz="2800" dirty="0">
              <a:solidFill>
                <a:schemeClr val="accent2"/>
              </a:solidFill>
            </a:endParaRPr>
          </a:p>
        </p:txBody>
      </p:sp>
      <p:sp>
        <p:nvSpPr>
          <p:cNvPr id="33795" name="Text Box 3"/>
          <p:cNvSpPr txBox="1">
            <a:spLocks noChangeArrowheads="1"/>
          </p:cNvSpPr>
          <p:nvPr/>
        </p:nvSpPr>
        <p:spPr bwMode="auto">
          <a:xfrm>
            <a:off x="2193925" y="1841500"/>
            <a:ext cx="4737100"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400" dirty="0">
                <a:solidFill>
                  <a:srgbClr val="000000"/>
                </a:solidFill>
                <a:latin typeface="Charcoal" charset="0"/>
              </a:rPr>
              <a:t>Economics and Statistics Division</a:t>
            </a:r>
          </a:p>
          <a:p>
            <a:pPr algn="ctr" eaLnBrk="0" fontAlgn="base" hangingPunct="0">
              <a:spcBef>
                <a:spcPct val="0"/>
              </a:spcBef>
              <a:spcAft>
                <a:spcPct val="0"/>
              </a:spcAft>
            </a:pPr>
            <a:r>
              <a:rPr lang="en-US" sz="2400" i="1" dirty="0">
                <a:solidFill>
                  <a:srgbClr val="000000"/>
                </a:solidFill>
                <a:latin typeface="Charcoal" charset="0"/>
              </a:rPr>
              <a:t>WIPO Chief Economist</a:t>
            </a:r>
          </a:p>
        </p:txBody>
      </p:sp>
      <p:sp>
        <p:nvSpPr>
          <p:cNvPr id="33796" name="Text Box 4"/>
          <p:cNvSpPr txBox="1">
            <a:spLocks noChangeArrowheads="1"/>
          </p:cNvSpPr>
          <p:nvPr/>
        </p:nvSpPr>
        <p:spPr bwMode="auto">
          <a:xfrm>
            <a:off x="831850" y="4186238"/>
            <a:ext cx="1868488"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400" dirty="0">
                <a:solidFill>
                  <a:srgbClr val="000000"/>
                </a:solidFill>
                <a:latin typeface="Charcoal" charset="0"/>
              </a:rPr>
              <a:t>IP Statistics </a:t>
            </a:r>
            <a:br>
              <a:rPr lang="en-US" sz="2400" dirty="0">
                <a:solidFill>
                  <a:srgbClr val="000000"/>
                </a:solidFill>
                <a:latin typeface="Charcoal" charset="0"/>
              </a:rPr>
            </a:br>
            <a:r>
              <a:rPr lang="en-US" sz="2400" dirty="0">
                <a:solidFill>
                  <a:srgbClr val="000000"/>
                </a:solidFill>
                <a:latin typeface="Charcoal" charset="0"/>
              </a:rPr>
              <a:t>Section</a:t>
            </a:r>
          </a:p>
        </p:txBody>
      </p:sp>
      <p:sp>
        <p:nvSpPr>
          <p:cNvPr id="33797" name="Text Box 5"/>
          <p:cNvSpPr txBox="1">
            <a:spLocks noChangeArrowheads="1"/>
          </p:cNvSpPr>
          <p:nvPr/>
        </p:nvSpPr>
        <p:spPr bwMode="auto">
          <a:xfrm>
            <a:off x="6613525" y="4186238"/>
            <a:ext cx="1770063"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400" dirty="0">
                <a:solidFill>
                  <a:srgbClr val="000000"/>
                </a:solidFill>
                <a:latin typeface="Charcoal" charset="0"/>
              </a:rPr>
              <a:t>Economics </a:t>
            </a:r>
            <a:br>
              <a:rPr lang="en-US" sz="2400" dirty="0">
                <a:solidFill>
                  <a:srgbClr val="000000"/>
                </a:solidFill>
                <a:latin typeface="Charcoal" charset="0"/>
              </a:rPr>
            </a:br>
            <a:r>
              <a:rPr lang="en-US" sz="2400" dirty="0">
                <a:solidFill>
                  <a:srgbClr val="000000"/>
                </a:solidFill>
                <a:latin typeface="Charcoal" charset="0"/>
              </a:rPr>
              <a:t>Section</a:t>
            </a:r>
          </a:p>
        </p:txBody>
      </p:sp>
      <p:sp>
        <p:nvSpPr>
          <p:cNvPr id="33798" name="Line 6"/>
          <p:cNvSpPr>
            <a:spLocks noChangeShapeType="1"/>
          </p:cNvSpPr>
          <p:nvPr/>
        </p:nvSpPr>
        <p:spPr bwMode="auto">
          <a:xfrm>
            <a:off x="5653088" y="2673350"/>
            <a:ext cx="1727200"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dirty="0">
              <a:solidFill>
                <a:srgbClr val="000000"/>
              </a:solidFill>
            </a:endParaRPr>
          </a:p>
        </p:txBody>
      </p:sp>
      <p:sp>
        <p:nvSpPr>
          <p:cNvPr id="33799" name="Line 7"/>
          <p:cNvSpPr>
            <a:spLocks noChangeShapeType="1"/>
          </p:cNvSpPr>
          <p:nvPr/>
        </p:nvSpPr>
        <p:spPr bwMode="auto">
          <a:xfrm flipH="1">
            <a:off x="1547813" y="2673350"/>
            <a:ext cx="1944687"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dirty="0">
              <a:solidFill>
                <a:srgbClr val="000000"/>
              </a:solidFill>
            </a:endParaRPr>
          </a:p>
        </p:txBody>
      </p:sp>
      <p:sp>
        <p:nvSpPr>
          <p:cNvPr id="33800" name="Text Box 8"/>
          <p:cNvSpPr txBox="1">
            <a:spLocks noChangeArrowheads="1"/>
          </p:cNvSpPr>
          <p:nvPr/>
        </p:nvSpPr>
        <p:spPr bwMode="auto">
          <a:xfrm>
            <a:off x="3276600" y="4195763"/>
            <a:ext cx="2805113"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400" dirty="0">
                <a:solidFill>
                  <a:srgbClr val="000000"/>
                </a:solidFill>
                <a:latin typeface="Charcoal" charset="0"/>
              </a:rPr>
              <a:t>Data Development </a:t>
            </a:r>
            <a:br>
              <a:rPr lang="en-US" sz="2400" dirty="0">
                <a:solidFill>
                  <a:srgbClr val="000000"/>
                </a:solidFill>
                <a:latin typeface="Charcoal" charset="0"/>
              </a:rPr>
            </a:br>
            <a:r>
              <a:rPr lang="en-US" sz="2400" dirty="0">
                <a:solidFill>
                  <a:srgbClr val="000000"/>
                </a:solidFill>
                <a:latin typeface="Charcoal" charset="0"/>
              </a:rPr>
              <a:t>Section</a:t>
            </a:r>
          </a:p>
        </p:txBody>
      </p:sp>
      <p:sp>
        <p:nvSpPr>
          <p:cNvPr id="33801" name="Line 9"/>
          <p:cNvSpPr>
            <a:spLocks noChangeShapeType="1"/>
          </p:cNvSpPr>
          <p:nvPr/>
        </p:nvSpPr>
        <p:spPr bwMode="auto">
          <a:xfrm flipH="1">
            <a:off x="4572000" y="2665413"/>
            <a:ext cx="0" cy="1484312"/>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dirty="0">
              <a:solidFill>
                <a:srgbClr val="000000"/>
              </a:solidFill>
            </a:endParaRPr>
          </a:p>
        </p:txBody>
      </p:sp>
    </p:spTree>
    <p:extLst>
      <p:ext uri="{BB962C8B-B14F-4D97-AF65-F5344CB8AC3E}">
        <p14:creationId xmlns:p14="http://schemas.microsoft.com/office/powerpoint/2010/main" val="509053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2576" y="288936"/>
            <a:ext cx="9144000" cy="584775"/>
          </a:xfrm>
        </p:spPr>
        <p:txBody>
          <a:bodyPr wrap="square">
            <a:spAutoFit/>
          </a:bodyPr>
          <a:lstStyle/>
          <a:p>
            <a:pPr algn="ctr"/>
            <a:r>
              <a:rPr lang="en-US" sz="3200" dirty="0" smtClean="0">
                <a:solidFill>
                  <a:schemeClr val="accent2"/>
                </a:solidFill>
              </a:rPr>
              <a:t>DEMAND FOR IP RIGHTS HAS GROWN</a:t>
            </a:r>
            <a:endParaRPr lang="en-US" sz="3200" dirty="0">
              <a:solidFill>
                <a:schemeClr val="accent2"/>
              </a:solidFill>
            </a:endParaRPr>
          </a:p>
        </p:txBody>
      </p:sp>
      <p:sp>
        <p:nvSpPr>
          <p:cNvPr id="63491" name="Text Box 3"/>
          <p:cNvSpPr txBox="1">
            <a:spLocks noChangeArrowheads="1"/>
          </p:cNvSpPr>
          <p:nvPr/>
        </p:nvSpPr>
        <p:spPr bwMode="auto">
          <a:xfrm>
            <a:off x="231775" y="6354763"/>
            <a:ext cx="29416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1000" dirty="0">
                <a:solidFill>
                  <a:srgbClr val="000000"/>
                </a:solidFill>
              </a:rPr>
              <a:t>Source: WIPO Statistics Database, October 2011</a:t>
            </a:r>
          </a:p>
        </p:txBody>
      </p:sp>
      <p:pic>
        <p:nvPicPr>
          <p:cNvPr id="6349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47664" y="1177769"/>
            <a:ext cx="5760640" cy="4765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4944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245343"/>
            <a:ext cx="9143999" cy="1077218"/>
          </a:xfrm>
        </p:spPr>
        <p:txBody>
          <a:bodyPr wrap="square">
            <a:spAutoFit/>
          </a:bodyPr>
          <a:lstStyle/>
          <a:p>
            <a:pPr algn="ctr"/>
            <a:r>
              <a:rPr lang="en-US" sz="3200" dirty="0" smtClean="0">
                <a:solidFill>
                  <a:schemeClr val="accent2"/>
                </a:solidFill>
              </a:rPr>
              <a:t>MORE INVENTIONS AND GREATER INTERNATIONALIZATION</a:t>
            </a:r>
            <a:endParaRPr lang="en-US" sz="3200" dirty="0">
              <a:solidFill>
                <a:schemeClr val="accent2"/>
              </a:solidFill>
            </a:endParaRPr>
          </a:p>
        </p:txBody>
      </p:sp>
      <p:sp>
        <p:nvSpPr>
          <p:cNvPr id="64515" name="Text Box 3"/>
          <p:cNvSpPr txBox="1">
            <a:spLocks noChangeArrowheads="1"/>
          </p:cNvSpPr>
          <p:nvPr/>
        </p:nvSpPr>
        <p:spPr bwMode="auto">
          <a:xfrm>
            <a:off x="231775" y="6354763"/>
            <a:ext cx="13922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1000" dirty="0">
                <a:solidFill>
                  <a:srgbClr val="000000"/>
                </a:solidFill>
              </a:rPr>
              <a:t>Source: WIPO (2011)</a:t>
            </a:r>
          </a:p>
        </p:txBody>
      </p:sp>
      <p:pic>
        <p:nvPicPr>
          <p:cNvPr id="64516" name="Picture 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59632" y="1556792"/>
            <a:ext cx="6548213" cy="462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6016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229600" cy="1143000"/>
          </a:xfrm>
        </p:spPr>
        <p:txBody>
          <a:bodyPr/>
          <a:lstStyle/>
          <a:p>
            <a:pPr algn="ctr"/>
            <a:r>
              <a:rPr lang="en-US" dirty="0" smtClean="0"/>
              <a:t>STUDIES AND REPORTS </a:t>
            </a:r>
            <a:endParaRPr lang="en-US" dirty="0"/>
          </a:p>
        </p:txBody>
      </p:sp>
      <p:sp>
        <p:nvSpPr>
          <p:cNvPr id="3" name="Espace réservé du contenu 2"/>
          <p:cNvSpPr>
            <a:spLocks noGrp="1"/>
          </p:cNvSpPr>
          <p:nvPr>
            <p:ph idx="1"/>
          </p:nvPr>
        </p:nvSpPr>
        <p:spPr>
          <a:xfrm>
            <a:off x="179512" y="1484784"/>
            <a:ext cx="8784976" cy="4352925"/>
          </a:xfrm>
        </p:spPr>
        <p:txBody>
          <a:bodyPr/>
          <a:lstStyle/>
          <a:p>
            <a:pPr lvl="0" algn="just"/>
            <a:r>
              <a:rPr lang="en-US" sz="1400" b="1" smtClean="0"/>
              <a:t>World Intellectual Property Indicators (WIPI)</a:t>
            </a:r>
            <a:r>
              <a:rPr lang="en-US" sz="1400" smtClean="0"/>
              <a:t>: This is our flagship IP statistics publication. It provides an overview of latest </a:t>
            </a:r>
            <a:r>
              <a:rPr lang="en-US" sz="1400" i="1" smtClean="0"/>
              <a:t>trend </a:t>
            </a:r>
            <a:r>
              <a:rPr lang="en-US" sz="1400" smtClean="0"/>
              <a:t>in IP filings and registrations covering more than 100 offices : </a:t>
            </a:r>
            <a:r>
              <a:rPr lang="en-US" sz="1400" u="sng" smtClean="0">
                <a:hlinkClick r:id="rId2"/>
              </a:rPr>
              <a:t>http://www.wipo.int/ipstats/en/wipi/index.html</a:t>
            </a:r>
            <a:endParaRPr lang="en-US" sz="1400" u="sng" smtClean="0"/>
          </a:p>
          <a:p>
            <a:pPr marL="0" lvl="0" indent="0" algn="just">
              <a:buNone/>
            </a:pPr>
            <a:endParaRPr lang="en-US" sz="1400" smtClean="0"/>
          </a:p>
          <a:p>
            <a:pPr algn="just"/>
            <a:r>
              <a:rPr lang="en-US" sz="1400" b="1" smtClean="0"/>
              <a:t>The PCT Yearly Review </a:t>
            </a:r>
            <a:r>
              <a:rPr lang="en-US" sz="1400" smtClean="0"/>
              <a:t>provides an overview of the performance and development of the PCT system. It includes a comprehensive set of statistics for the latest available year See: </a:t>
            </a:r>
            <a:r>
              <a:rPr lang="en-US" sz="1400" u="sng" smtClean="0">
                <a:hlinkClick r:id="rId3"/>
              </a:rPr>
              <a:t>http://www.wipo.int/ipstats/en/statistics/pct/</a:t>
            </a:r>
            <a:endParaRPr lang="en-US" sz="1400" u="sng" smtClean="0"/>
          </a:p>
          <a:p>
            <a:pPr marL="0" indent="0" algn="just">
              <a:buNone/>
            </a:pPr>
            <a:endParaRPr lang="en-US" sz="1400" smtClean="0"/>
          </a:p>
          <a:p>
            <a:pPr algn="just"/>
            <a:r>
              <a:rPr lang="en-US" sz="1400" smtClean="0"/>
              <a:t> </a:t>
            </a:r>
            <a:r>
              <a:rPr lang="en-US" sz="1400" b="1" smtClean="0"/>
              <a:t>Madrid Yearly Review</a:t>
            </a:r>
            <a:r>
              <a:rPr lang="en-US" sz="1400" smtClean="0"/>
              <a:t>: </a:t>
            </a:r>
            <a:r>
              <a:rPr lang="en-US" sz="1400" u="sng" smtClean="0">
                <a:hlinkClick r:id="rId4"/>
              </a:rPr>
              <a:t>http://www.wipo.int/ipstats/en/</a:t>
            </a:r>
            <a:endParaRPr lang="en-US" sz="1400" u="sng" smtClean="0"/>
          </a:p>
          <a:p>
            <a:pPr marL="0" indent="0" algn="just">
              <a:buNone/>
            </a:pPr>
            <a:endParaRPr lang="en-US" sz="1400" smtClean="0"/>
          </a:p>
          <a:p>
            <a:pPr algn="just"/>
            <a:r>
              <a:rPr lang="en-US" sz="1400" smtClean="0"/>
              <a:t> </a:t>
            </a:r>
            <a:r>
              <a:rPr lang="en-US" sz="1400" b="1" smtClean="0"/>
              <a:t>Hague Yearly Review</a:t>
            </a:r>
            <a:r>
              <a:rPr lang="en-US" sz="1400" smtClean="0"/>
              <a:t>: </a:t>
            </a:r>
            <a:r>
              <a:rPr lang="en-US" sz="1400" u="sng" smtClean="0">
                <a:hlinkClick r:id="rId4"/>
              </a:rPr>
              <a:t>http://www.wipo.int/ipstats/en/</a:t>
            </a:r>
            <a:endParaRPr lang="en-US" sz="1400" u="sng" smtClean="0"/>
          </a:p>
          <a:p>
            <a:pPr marL="0" indent="0" algn="just">
              <a:buNone/>
            </a:pPr>
            <a:endParaRPr lang="en-US" sz="1400" smtClean="0"/>
          </a:p>
          <a:p>
            <a:pPr algn="just"/>
            <a:r>
              <a:rPr lang="en-US" sz="1400" smtClean="0"/>
              <a:t> </a:t>
            </a:r>
            <a:r>
              <a:rPr lang="en-US" sz="1400" b="1" smtClean="0"/>
              <a:t>The </a:t>
            </a:r>
            <a:r>
              <a:rPr lang="en-US" sz="1400" b="1" i="1" smtClean="0"/>
              <a:t>WIPO IP Facts and Figures </a:t>
            </a:r>
            <a:r>
              <a:rPr lang="en-US" sz="1400" smtClean="0"/>
              <a:t>provides an overview of intellectual property (IP) activity based on the latest available year of statistics. It serves as a quick reference guide for statistics: </a:t>
            </a:r>
            <a:r>
              <a:rPr lang="en-US" sz="1400" u="sng" smtClean="0">
                <a:hlinkClick r:id="rId4"/>
              </a:rPr>
              <a:t>http://www.wipo.int/ipstats/en/</a:t>
            </a:r>
            <a:endParaRPr lang="en-US" sz="1400" u="sng" smtClean="0"/>
          </a:p>
          <a:p>
            <a:pPr marL="0" indent="0" algn="just">
              <a:buNone/>
            </a:pPr>
            <a:endParaRPr lang="en-US" sz="1400" u="sng" smtClean="0"/>
          </a:p>
          <a:p>
            <a:pPr algn="just"/>
            <a:r>
              <a:rPr lang="en-US" sz="1400" b="1" smtClean="0"/>
              <a:t>WIPO IP Statistics Data Center</a:t>
            </a:r>
            <a:r>
              <a:rPr lang="en-US" sz="1400" smtClean="0"/>
              <a:t> is an on-line service enabling access to WIPO’s statistical data. Users can select from a wide range of indicators and view or download data according to their needs: </a:t>
            </a:r>
            <a:r>
              <a:rPr lang="en-US" sz="1400" u="sng" smtClean="0">
                <a:hlinkClick r:id="rId5"/>
              </a:rPr>
              <a:t>http://ipstatsdb.wipo.org/ipstatv2/ipstats/patentsSearch</a:t>
            </a:r>
            <a:endParaRPr lang="en-US" sz="1400" smtClean="0"/>
          </a:p>
          <a:p>
            <a:endParaRPr lang="en-US" sz="1800" smtClean="0"/>
          </a:p>
          <a:p>
            <a:endParaRPr lang="en-US" sz="1800" smtClean="0"/>
          </a:p>
          <a:p>
            <a:pPr marL="0" indent="0" algn="just">
              <a:lnSpc>
                <a:spcPct val="130000"/>
              </a:lnSpc>
              <a:buNone/>
            </a:pPr>
            <a:endParaRPr lang="en-US" sz="1800" dirty="0"/>
          </a:p>
        </p:txBody>
      </p:sp>
    </p:spTree>
    <p:extLst>
      <p:ext uri="{BB962C8B-B14F-4D97-AF65-F5344CB8AC3E}">
        <p14:creationId xmlns:p14="http://schemas.microsoft.com/office/powerpoint/2010/main" val="4078524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856984" cy="1143000"/>
          </a:xfrm>
        </p:spPr>
        <p:txBody>
          <a:bodyPr>
            <a:normAutofit fontScale="90000"/>
          </a:bodyPr>
          <a:lstStyle/>
          <a:p>
            <a:pPr algn="ctr"/>
            <a:r>
              <a:rPr lang="en-US" dirty="0" smtClean="0"/>
              <a:t>STUDIES AND REPORTS</a:t>
            </a:r>
            <a:br>
              <a:rPr lang="en-US" dirty="0" smtClean="0"/>
            </a:br>
            <a:r>
              <a:rPr lang="en-US" dirty="0" smtClean="0"/>
              <a:t>II </a:t>
            </a:r>
            <a:endParaRPr lang="en-US" dirty="0"/>
          </a:p>
        </p:txBody>
      </p:sp>
      <p:sp>
        <p:nvSpPr>
          <p:cNvPr id="3" name="Content Placeholder 2"/>
          <p:cNvSpPr>
            <a:spLocks noGrp="1"/>
          </p:cNvSpPr>
          <p:nvPr>
            <p:ph idx="1"/>
          </p:nvPr>
        </p:nvSpPr>
        <p:spPr>
          <a:xfrm>
            <a:off x="107504" y="1844824"/>
            <a:ext cx="8928992" cy="4680520"/>
          </a:xfrm>
        </p:spPr>
        <p:txBody>
          <a:bodyPr/>
          <a:lstStyle/>
          <a:p>
            <a:r>
              <a:rPr lang="en-US" sz="1800" dirty="0" smtClean="0"/>
              <a:t>New report « Brands – Reputation and Image in the Global Marketplace» </a:t>
            </a:r>
          </a:p>
          <a:p>
            <a:pPr marL="0" indent="0">
              <a:buNone/>
            </a:pPr>
            <a:endParaRPr lang="en-US" sz="1800" dirty="0" smtClean="0"/>
          </a:p>
          <a:p>
            <a:pPr marL="0" indent="0" algn="just">
              <a:lnSpc>
                <a:spcPct val="150000"/>
              </a:lnSpc>
              <a:buNone/>
            </a:pPr>
            <a:r>
              <a:rPr lang="en-US" sz="1800" dirty="0" smtClean="0"/>
              <a:t>The report looks at how branding behavior and trademark use have evolved in recent history, how they differ across countries, what is behind markets for brands, what lessons economic research holds for trademark policy and how branding strategies influence companies’ innovation activities </a:t>
            </a:r>
          </a:p>
          <a:p>
            <a:pPr marL="0" indent="0" algn="just">
              <a:lnSpc>
                <a:spcPct val="150000"/>
              </a:lnSpc>
              <a:buNone/>
            </a:pPr>
            <a:endParaRPr lang="en-US" sz="1800" dirty="0" smtClean="0"/>
          </a:p>
          <a:p>
            <a:pPr marL="0" indent="0" algn="just">
              <a:lnSpc>
                <a:spcPct val="150000"/>
              </a:lnSpc>
              <a:buNone/>
            </a:pPr>
            <a:r>
              <a:rPr lang="en-US" sz="1400" dirty="0" smtClean="0"/>
              <a:t>For further information and the full report : </a:t>
            </a:r>
          </a:p>
          <a:p>
            <a:pPr marL="0" indent="0" algn="just">
              <a:lnSpc>
                <a:spcPct val="150000"/>
              </a:lnSpc>
              <a:buNone/>
            </a:pPr>
            <a:endParaRPr lang="en-US" sz="1400" dirty="0" smtClean="0"/>
          </a:p>
          <a:p>
            <a:pPr marL="0" indent="0" algn="just">
              <a:lnSpc>
                <a:spcPct val="150000"/>
              </a:lnSpc>
              <a:buNone/>
            </a:pPr>
            <a:r>
              <a:rPr lang="en-US" sz="1200" dirty="0" smtClean="0">
                <a:hlinkClick r:id="rId2"/>
              </a:rPr>
              <a:t>http://www.wipo.int/econ_stat/en/economics/wipr</a:t>
            </a:r>
            <a:endParaRPr lang="en-US" sz="1200" dirty="0" smtClean="0"/>
          </a:p>
          <a:p>
            <a:pPr marL="0" indent="0" algn="just">
              <a:lnSpc>
                <a:spcPct val="150000"/>
              </a:lnSpc>
              <a:buNone/>
            </a:pPr>
            <a:endParaRPr lang="en-US" sz="1800" dirty="0" smtClean="0"/>
          </a:p>
        </p:txBody>
      </p:sp>
      <p:pic>
        <p:nvPicPr>
          <p:cNvPr id="86019" name="Picture 3" descr="D:\Users\gesto\Desktop\nouveau.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29401" y="1540003"/>
            <a:ext cx="1151721" cy="863791"/>
          </a:xfrm>
          <a:prstGeom prst="rect">
            <a:avLst/>
          </a:prstGeom>
          <a:noFill/>
          <a:extLst>
            <a:ext uri="{909E8E84-426E-40DD-AFC4-6F175D3DCCD1}">
              <a14:hiddenFill xmlns:a14="http://schemas.microsoft.com/office/drawing/2010/main">
                <a:solidFill>
                  <a:srgbClr val="FFFFFF"/>
                </a:solidFill>
              </a14:hiddenFill>
            </a:ext>
          </a:extLst>
        </p:spPr>
      </p:pic>
      <p:pic>
        <p:nvPicPr>
          <p:cNvPr id="8602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48064" y="4078289"/>
            <a:ext cx="156827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2681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fade">
                                      <p:cBhvr>
                                        <p:cTn id="7" dur="2000"/>
                                        <p:tgtEl>
                                          <p:spTgt spid="86019"/>
                                        </p:tgtEl>
                                      </p:cBhvr>
                                    </p:animEffect>
                                    <p:anim calcmode="lin" valueType="num">
                                      <p:cBhvr>
                                        <p:cTn id="8" dur="2000" fill="hold"/>
                                        <p:tgtEl>
                                          <p:spTgt spid="86019"/>
                                        </p:tgtEl>
                                        <p:attrNameLst>
                                          <p:attrName>ppt_w</p:attrName>
                                        </p:attrNameLst>
                                      </p:cBhvr>
                                      <p:tavLst>
                                        <p:tav tm="0" fmla="#ppt_w*sin(2.5*pi*$)">
                                          <p:val>
                                            <p:fltVal val="0"/>
                                          </p:val>
                                        </p:tav>
                                        <p:tav tm="100000">
                                          <p:val>
                                            <p:fltVal val="1"/>
                                          </p:val>
                                        </p:tav>
                                      </p:tavLst>
                                    </p:anim>
                                    <p:anim calcmode="lin" valueType="num">
                                      <p:cBhvr>
                                        <p:cTn id="9" dur="2000" fill="hold"/>
                                        <p:tgtEl>
                                          <p:spTgt spid="8601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86020"/>
                                        </p:tgtEl>
                                        <p:attrNameLst>
                                          <p:attrName>r</p:attrName>
                                        </p:attrNameLst>
                                      </p:cBhvr>
                                    </p:animRot>
                                    <p:animRot by="-240000">
                                      <p:cBhvr>
                                        <p:cTn id="14" dur="200" fill="hold">
                                          <p:stCondLst>
                                            <p:cond delay="200"/>
                                          </p:stCondLst>
                                        </p:cTn>
                                        <p:tgtEl>
                                          <p:spTgt spid="86020"/>
                                        </p:tgtEl>
                                        <p:attrNameLst>
                                          <p:attrName>r</p:attrName>
                                        </p:attrNameLst>
                                      </p:cBhvr>
                                    </p:animRot>
                                    <p:animRot by="240000">
                                      <p:cBhvr>
                                        <p:cTn id="15" dur="200" fill="hold">
                                          <p:stCondLst>
                                            <p:cond delay="400"/>
                                          </p:stCondLst>
                                        </p:cTn>
                                        <p:tgtEl>
                                          <p:spTgt spid="86020"/>
                                        </p:tgtEl>
                                        <p:attrNameLst>
                                          <p:attrName>r</p:attrName>
                                        </p:attrNameLst>
                                      </p:cBhvr>
                                    </p:animRot>
                                    <p:animRot by="-240000">
                                      <p:cBhvr>
                                        <p:cTn id="16" dur="200" fill="hold">
                                          <p:stCondLst>
                                            <p:cond delay="600"/>
                                          </p:stCondLst>
                                        </p:cTn>
                                        <p:tgtEl>
                                          <p:spTgt spid="86020"/>
                                        </p:tgtEl>
                                        <p:attrNameLst>
                                          <p:attrName>r</p:attrName>
                                        </p:attrNameLst>
                                      </p:cBhvr>
                                    </p:animRot>
                                    <p:animRot by="120000">
                                      <p:cBhvr>
                                        <p:cTn id="17" dur="200" fill="hold">
                                          <p:stCondLst>
                                            <p:cond delay="800"/>
                                          </p:stCondLst>
                                        </p:cTn>
                                        <p:tgtEl>
                                          <p:spTgt spid="860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3">
                                            <p:txEl>
                                              <p:pRg st="6" end="6"/>
                                            </p:txEl>
                                          </p:spTgt>
                                        </p:tgtEl>
                                        <p:attrNameLst>
                                          <p:attrName>ppt_x</p:attrName>
                                          <p:attrName>ppt_y</p:attrName>
                                        </p:attrNameLst>
                                      </p:cBhvr>
                                    </p:animMotion>
                                    <p:animRot by="1500000">
                                      <p:cBhvr>
                                        <p:cTn id="22" dur="125" fill="hold">
                                          <p:stCondLst>
                                            <p:cond delay="0"/>
                                          </p:stCondLst>
                                        </p:cTn>
                                        <p:tgtEl>
                                          <p:spTgt spid="3">
                                            <p:txEl>
                                              <p:pRg st="6" end="6"/>
                                            </p:txEl>
                                          </p:spTgt>
                                        </p:tgtEl>
                                        <p:attrNameLst>
                                          <p:attrName>r</p:attrName>
                                        </p:attrNameLst>
                                      </p:cBhvr>
                                    </p:animRot>
                                    <p:animRot by="-1500000">
                                      <p:cBhvr>
                                        <p:cTn id="23" dur="125" fill="hold">
                                          <p:stCondLst>
                                            <p:cond delay="125"/>
                                          </p:stCondLst>
                                        </p:cTn>
                                        <p:tgtEl>
                                          <p:spTgt spid="3">
                                            <p:txEl>
                                              <p:pRg st="6" end="6"/>
                                            </p:txEl>
                                          </p:spTgt>
                                        </p:tgtEl>
                                        <p:attrNameLst>
                                          <p:attrName>r</p:attrName>
                                        </p:attrNameLst>
                                      </p:cBhvr>
                                    </p:animRot>
                                    <p:animRot by="-1500000">
                                      <p:cBhvr>
                                        <p:cTn id="24" dur="125" fill="hold">
                                          <p:stCondLst>
                                            <p:cond delay="250"/>
                                          </p:stCondLst>
                                        </p:cTn>
                                        <p:tgtEl>
                                          <p:spTgt spid="3">
                                            <p:txEl>
                                              <p:pRg st="6" end="6"/>
                                            </p:txEl>
                                          </p:spTgt>
                                        </p:tgtEl>
                                        <p:attrNameLst>
                                          <p:attrName>r</p:attrName>
                                        </p:attrNameLst>
                                      </p:cBhvr>
                                    </p:animRot>
                                    <p:animRot by="1500000">
                                      <p:cBhvr>
                                        <p:cTn id="25" dur="125" fill="hold">
                                          <p:stCondLst>
                                            <p:cond delay="375"/>
                                          </p:stCondLst>
                                        </p:cTn>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00" y="274638"/>
            <a:ext cx="9067800" cy="1143000"/>
          </a:xfrm>
        </p:spPr>
        <p:txBody>
          <a:bodyPr>
            <a:normAutofit/>
          </a:bodyPr>
          <a:lstStyle/>
          <a:p>
            <a:pPr>
              <a:defRPr/>
            </a:pPr>
            <a:r>
              <a:rPr lang="en-US" smtClean="0">
                <a:latin typeface="+mn-lt"/>
                <a:ea typeface="+mj-ea"/>
                <a:cs typeface="Times New Roman"/>
              </a:rPr>
              <a:t> THE GLOBAL INNOVATION INDEX 2013 </a:t>
            </a:r>
            <a:endParaRPr lang="en-US" dirty="0">
              <a:latin typeface="+mn-lt"/>
              <a:ea typeface="+mj-ea"/>
            </a:endParaRPr>
          </a:p>
        </p:txBody>
      </p:sp>
      <p:sp>
        <p:nvSpPr>
          <p:cNvPr id="6" name="Espace réservé du contenu 5"/>
          <p:cNvSpPr>
            <a:spLocks noGrp="1"/>
          </p:cNvSpPr>
          <p:nvPr>
            <p:ph sz="half" idx="2"/>
          </p:nvPr>
        </p:nvSpPr>
        <p:spPr>
          <a:xfrm>
            <a:off x="4645025" y="2057400"/>
            <a:ext cx="4041775" cy="4068763"/>
          </a:xfrm>
        </p:spPr>
        <p:txBody>
          <a:bodyPr/>
          <a:lstStyle/>
          <a:p>
            <a:pPr lvl="0" algn="just">
              <a:defRPr/>
            </a:pPr>
            <a:r>
              <a:rPr lang="en-US" sz="1600" smtClean="0"/>
              <a:t>Annual publication that provides the latest trends in innovation activities across the world. It is co-published by INSEAD, Cornell Univ. and WIPO </a:t>
            </a:r>
            <a:r>
              <a:rPr lang="en-US" sz="1600" u="sng" smtClean="0">
                <a:hlinkClick r:id="rId2"/>
              </a:rPr>
              <a:t>http://www.wipo.int/econ_stat/en/economics/gii/index.html</a:t>
            </a:r>
            <a:endParaRPr lang="en-US" sz="1600" u="sng" smtClean="0"/>
          </a:p>
          <a:p>
            <a:pPr marL="0" lvl="0" indent="0" algn="just">
              <a:buNone/>
              <a:defRPr/>
            </a:pPr>
            <a:endParaRPr lang="en-US" sz="1600" smtClean="0"/>
          </a:p>
          <a:p>
            <a:pPr algn="just">
              <a:defRPr/>
            </a:pPr>
            <a:r>
              <a:rPr lang="en-US" sz="1600" smtClean="0">
                <a:ea typeface="+mn-ea"/>
                <a:cs typeface="Times New Roman"/>
              </a:rPr>
              <a:t>Its results are </a:t>
            </a:r>
            <a:r>
              <a:rPr lang="en-US" sz="1600" b="1" u="sng" smtClean="0">
                <a:solidFill>
                  <a:srgbClr val="000090"/>
                </a:solidFill>
                <a:ea typeface="+mn-ea"/>
                <a:cs typeface="Times New Roman"/>
              </a:rPr>
              <a:t>useful:</a:t>
            </a:r>
            <a:r>
              <a:rPr lang="en-US" sz="1600" smtClean="0">
                <a:solidFill>
                  <a:srgbClr val="000090"/>
                </a:solidFill>
                <a:ea typeface="+mn-ea"/>
                <a:cs typeface="Times New Roman"/>
              </a:rPr>
              <a:t> </a:t>
            </a:r>
          </a:p>
          <a:p>
            <a:pPr lvl="1" algn="just">
              <a:defRPr/>
            </a:pPr>
            <a:r>
              <a:rPr lang="en-US" sz="1600" smtClean="0">
                <a:cs typeface="Times New Roman"/>
              </a:rPr>
              <a:t>To benchmark countries against their </a:t>
            </a:r>
            <a:r>
              <a:rPr lang="en-US" sz="1600" i="1" smtClean="0">
                <a:cs typeface="Times New Roman"/>
              </a:rPr>
              <a:t>peers</a:t>
            </a:r>
          </a:p>
          <a:p>
            <a:pPr lvl="1" algn="just">
              <a:defRPr/>
            </a:pPr>
            <a:r>
              <a:rPr lang="en-US" sz="1600" smtClean="0">
                <a:cs typeface="Times New Roman"/>
              </a:rPr>
              <a:t>To study countries profiles over </a:t>
            </a:r>
            <a:r>
              <a:rPr lang="en-US" sz="1600" i="1" smtClean="0">
                <a:cs typeface="Times New Roman"/>
              </a:rPr>
              <a:t>time </a:t>
            </a:r>
          </a:p>
          <a:p>
            <a:pPr lvl="1" algn="just">
              <a:defRPr/>
            </a:pPr>
            <a:r>
              <a:rPr lang="en-US" sz="1600" smtClean="0">
                <a:cs typeface="Times New Roman"/>
              </a:rPr>
              <a:t>Identify countries </a:t>
            </a:r>
            <a:r>
              <a:rPr lang="en-US" sz="1600" i="1" smtClean="0">
                <a:cs typeface="Times New Roman"/>
              </a:rPr>
              <a:t>strengths and weaknesses</a:t>
            </a:r>
          </a:p>
          <a:p>
            <a:pPr marL="0" indent="0">
              <a:buFontTx/>
              <a:buNone/>
              <a:defRPr/>
            </a:pPr>
            <a:endParaRPr lang="en-US" dirty="0">
              <a:ea typeface="+mn-ea"/>
            </a:endParaRPr>
          </a:p>
        </p:txBody>
      </p:sp>
      <p:pic>
        <p:nvPicPr>
          <p:cNvPr id="7" name="Espace réservé du contenu 4" descr="pr_2013_743_1.jpg"/>
          <p:cNvPicPr>
            <a:picLocks noGrp="1"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81000" y="1981200"/>
            <a:ext cx="4038600" cy="4395107"/>
          </a:xfrm>
          <a:prstGeom prst="rect">
            <a:avLst/>
          </a:prstGeom>
          <a:ln>
            <a:noFill/>
          </a:ln>
          <a:effectLst>
            <a:softEdge rad="112500"/>
          </a:effectLst>
        </p:spPr>
      </p:pic>
    </p:spTree>
    <p:extLst>
      <p:ext uri="{BB962C8B-B14F-4D97-AF65-F5344CB8AC3E}">
        <p14:creationId xmlns:p14="http://schemas.microsoft.com/office/powerpoint/2010/main" val="134457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260648"/>
            <a:ext cx="7488832" cy="850106"/>
          </a:xfrm>
        </p:spPr>
        <p:txBody>
          <a:bodyPr/>
          <a:lstStyle/>
          <a:p>
            <a:pPr algn="ctr"/>
            <a:r>
              <a:rPr lang="en-US" dirty="0" smtClean="0">
                <a:solidFill>
                  <a:srgbClr val="000090"/>
                </a:solidFill>
              </a:rPr>
              <a:t>FACTS ABOUT WIPO </a:t>
            </a:r>
            <a:endParaRPr lang="en-US" dirty="0">
              <a:solidFill>
                <a:srgbClr val="000090"/>
              </a:solidFill>
            </a:endParaRPr>
          </a:p>
        </p:txBody>
      </p:sp>
      <p:sp>
        <p:nvSpPr>
          <p:cNvPr id="4" name="Espace réservé du contenu 3"/>
          <p:cNvSpPr>
            <a:spLocks noGrp="1"/>
          </p:cNvSpPr>
          <p:nvPr>
            <p:ph sz="half" idx="1"/>
          </p:nvPr>
        </p:nvSpPr>
        <p:spPr>
          <a:xfrm>
            <a:off x="3907810" y="1340768"/>
            <a:ext cx="4984670" cy="4752529"/>
          </a:xfrm>
        </p:spPr>
        <p:txBody>
          <a:bodyPr/>
          <a:lstStyle/>
          <a:p>
            <a:endParaRPr lang="en-US" dirty="0" smtClean="0"/>
          </a:p>
          <a:p>
            <a:pPr algn="just">
              <a:lnSpc>
                <a:spcPct val="120000"/>
              </a:lnSpc>
            </a:pPr>
            <a:r>
              <a:rPr lang="en-US" sz="1700" dirty="0" smtClean="0">
                <a:solidFill>
                  <a:srgbClr val="0000FF"/>
                </a:solidFill>
                <a:cs typeface="Arial Unicode MS" charset="0"/>
              </a:rPr>
              <a:t>MISSION:</a:t>
            </a:r>
            <a:r>
              <a:rPr lang="en-US" sz="1700" dirty="0" smtClean="0">
                <a:cs typeface="Arial Unicode MS" charset="0"/>
              </a:rPr>
              <a:t> </a:t>
            </a:r>
            <a:r>
              <a:rPr lang="en-US" sz="1600" dirty="0">
                <a:cs typeface="Arial Unicode MS" charset="0"/>
              </a:rPr>
              <a:t>P</a:t>
            </a:r>
            <a:r>
              <a:rPr lang="en-US" sz="1600" dirty="0" smtClean="0">
                <a:cs typeface="Arial Unicode MS" charset="0"/>
              </a:rPr>
              <a:t>romote the protection of IP rights worldwide and extend the benefits of the international IP system to all member states.</a:t>
            </a:r>
          </a:p>
          <a:p>
            <a:pPr marL="0" indent="0">
              <a:buNone/>
            </a:pPr>
            <a:r>
              <a:rPr lang="en-US" sz="1400" dirty="0" smtClean="0">
                <a:cs typeface="Arial Unicode MS" charset="0"/>
              </a:rPr>
              <a:t> </a:t>
            </a:r>
          </a:p>
          <a:p>
            <a:r>
              <a:rPr lang="en-US" sz="1700" dirty="0" smtClean="0">
                <a:solidFill>
                  <a:srgbClr val="0000FF"/>
                </a:solidFill>
              </a:rPr>
              <a:t>MEMBER STATES: </a:t>
            </a:r>
            <a:r>
              <a:rPr lang="en-US" sz="1400" dirty="0" smtClean="0"/>
              <a:t>186</a:t>
            </a:r>
          </a:p>
          <a:p>
            <a:pPr marL="0" indent="0">
              <a:buNone/>
            </a:pPr>
            <a:endParaRPr lang="en-US" sz="1400" dirty="0" smtClean="0"/>
          </a:p>
          <a:p>
            <a:r>
              <a:rPr lang="en-US" sz="1700" dirty="0" smtClean="0">
                <a:solidFill>
                  <a:srgbClr val="0000FF"/>
                </a:solidFill>
              </a:rPr>
              <a:t>OBSERVERS</a:t>
            </a:r>
            <a:r>
              <a:rPr lang="en-US" sz="1400" dirty="0" smtClean="0">
                <a:solidFill>
                  <a:srgbClr val="0000FF"/>
                </a:solidFill>
              </a:rPr>
              <a:t>: </a:t>
            </a:r>
            <a:r>
              <a:rPr lang="en-US" sz="1400" dirty="0" smtClean="0"/>
              <a:t>+ 390 </a:t>
            </a:r>
          </a:p>
          <a:p>
            <a:pPr marL="0" indent="0">
              <a:buNone/>
            </a:pPr>
            <a:endParaRPr lang="en-US" sz="1400" dirty="0" smtClean="0"/>
          </a:p>
          <a:p>
            <a:r>
              <a:rPr lang="en-US" sz="1700" dirty="0" smtClean="0">
                <a:solidFill>
                  <a:srgbClr val="0000FF"/>
                </a:solidFill>
              </a:rPr>
              <a:t>STAFF: </a:t>
            </a:r>
            <a:r>
              <a:rPr lang="en-US" sz="1400" dirty="0" smtClean="0"/>
              <a:t>950 FROM 101 COUNTRIES</a:t>
            </a:r>
          </a:p>
          <a:p>
            <a:pPr marL="0" indent="0">
              <a:buNone/>
            </a:pPr>
            <a:endParaRPr lang="en-US" sz="1400" dirty="0" smtClean="0"/>
          </a:p>
          <a:p>
            <a:r>
              <a:rPr lang="en-US" sz="1700" dirty="0" smtClean="0">
                <a:solidFill>
                  <a:srgbClr val="0000FF"/>
                </a:solidFill>
              </a:rPr>
              <a:t>ADMINISTERED TREATIES</a:t>
            </a:r>
            <a:r>
              <a:rPr lang="en-US" sz="1400" dirty="0" smtClean="0">
                <a:solidFill>
                  <a:srgbClr val="0000FF"/>
                </a:solidFill>
              </a:rPr>
              <a:t>: </a:t>
            </a:r>
            <a:r>
              <a:rPr lang="en-US" sz="1400" dirty="0" smtClean="0"/>
              <a:t>26 </a:t>
            </a:r>
          </a:p>
          <a:p>
            <a:pPr marL="0" indent="0">
              <a:buNone/>
            </a:pPr>
            <a:endParaRPr lang="en-US" sz="1400" dirty="0" smtClean="0"/>
          </a:p>
          <a:p>
            <a:pPr>
              <a:lnSpc>
                <a:spcPct val="120000"/>
              </a:lnSpc>
            </a:pPr>
            <a:r>
              <a:rPr lang="en-US" sz="1700" dirty="0" smtClean="0">
                <a:solidFill>
                  <a:srgbClr val="0000FF"/>
                </a:solidFill>
              </a:rPr>
              <a:t>MAIN BODIES</a:t>
            </a:r>
            <a:r>
              <a:rPr lang="en-US" sz="1600" dirty="0" smtClean="0">
                <a:solidFill>
                  <a:srgbClr val="0000FF"/>
                </a:solidFill>
              </a:rPr>
              <a:t>: </a:t>
            </a:r>
            <a:r>
              <a:rPr lang="en-US" sz="1400" dirty="0" smtClean="0"/>
              <a:t>GA, CC, WIPO CONFERENCE</a:t>
            </a:r>
          </a:p>
          <a:p>
            <a:endParaRPr lang="en-US" sz="1400" dirty="0"/>
          </a:p>
        </p:txBody>
      </p:sp>
      <p:pic>
        <p:nvPicPr>
          <p:cNvPr id="5" name="Picture 7" descr="Copy of blu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536" y="1772816"/>
            <a:ext cx="3168352" cy="4335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6223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a:xfrm>
            <a:off x="152400" y="274638"/>
            <a:ext cx="8883650" cy="944562"/>
          </a:xfrm>
        </p:spPr>
        <p:txBody>
          <a:bodyPr>
            <a:normAutofit/>
          </a:bodyPr>
          <a:lstStyle/>
          <a:p>
            <a:r>
              <a:rPr lang="en-US" smtClean="0">
                <a:latin typeface="Arial" charset="0"/>
                <a:cs typeface="Arial" charset="0"/>
              </a:rPr>
              <a:t> THE GLOBAL INNOVATION INDEX 2013 </a:t>
            </a:r>
            <a:endParaRPr lang="en-US" dirty="0">
              <a:latin typeface="Arial" charset="0"/>
              <a:cs typeface="Arial" charset="0"/>
            </a:endParaRPr>
          </a:p>
        </p:txBody>
      </p:sp>
      <p:sp>
        <p:nvSpPr>
          <p:cNvPr id="3" name="Espace réservé du contenu 2"/>
          <p:cNvSpPr>
            <a:spLocks noGrp="1"/>
          </p:cNvSpPr>
          <p:nvPr>
            <p:ph idx="1"/>
          </p:nvPr>
        </p:nvSpPr>
        <p:spPr>
          <a:xfrm>
            <a:off x="304800" y="1773238"/>
            <a:ext cx="8803704" cy="4352925"/>
          </a:xfrm>
        </p:spPr>
        <p:txBody>
          <a:bodyPr/>
          <a:lstStyle/>
          <a:p>
            <a:pPr algn="just">
              <a:lnSpc>
                <a:spcPct val="110000"/>
              </a:lnSpc>
              <a:defRPr/>
            </a:pPr>
            <a:r>
              <a:rPr lang="en-US" sz="1800" dirty="0" smtClean="0">
                <a:ea typeface="+mn-ea"/>
              </a:rPr>
              <a:t>The framework is revised and adjusted every year in a transparent exercise</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This year, out of 84 indicators, 64 are identical to GII 2012, and a total of 20 indicators were modified</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10 indicators were deleted/replaced</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10 indicators underwent changes such as the computation methodology at the source, change of scaling factor, change of classification etc.</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The year per year comparison has to be carefully taken into consideration </a:t>
            </a:r>
            <a:endParaRPr lang="en-US" sz="1800" dirty="0">
              <a:ea typeface="+mn-ea"/>
            </a:endParaRPr>
          </a:p>
        </p:txBody>
      </p:sp>
    </p:spTree>
    <p:extLst>
      <p:ext uri="{BB962C8B-B14F-4D97-AF65-F5344CB8AC3E}">
        <p14:creationId xmlns:p14="http://schemas.microsoft.com/office/powerpoint/2010/main" val="2098045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1"/>
          <p:cNvSpPr>
            <a:spLocks noGrp="1"/>
          </p:cNvSpPr>
          <p:nvPr>
            <p:ph type="title"/>
          </p:nvPr>
        </p:nvSpPr>
        <p:spPr>
          <a:xfrm>
            <a:off x="44896" y="228600"/>
            <a:ext cx="8991600" cy="1189038"/>
          </a:xfrm>
        </p:spPr>
        <p:txBody>
          <a:bodyPr>
            <a:normAutofit/>
          </a:bodyPr>
          <a:lstStyle/>
          <a:p>
            <a:pPr algn="ctr"/>
            <a:r>
              <a:rPr lang="en-US" dirty="0" smtClean="0">
                <a:latin typeface="Arial" charset="0"/>
                <a:cs typeface="Times New Roman" charset="0"/>
              </a:rPr>
              <a:t>GLOBAL INNOVATION INDEX FRAMEWORK</a:t>
            </a:r>
            <a:endParaRPr lang="en-US" dirty="0">
              <a:latin typeface="Arial" charset="0"/>
              <a:cs typeface="Arial" charset="0"/>
            </a:endParaRPr>
          </a:p>
        </p:txBody>
      </p:sp>
      <p:graphicFrame>
        <p:nvGraphicFramePr>
          <p:cNvPr id="4" name="Espace réservé du contenu 5"/>
          <p:cNvGraphicFramePr>
            <a:graphicFrameLocks noGrp="1"/>
          </p:cNvGraphicFramePr>
          <p:nvPr>
            <p:extLst>
              <p:ext uri="{D42A27DB-BD31-4B8C-83A1-F6EECF244321}">
                <p14:modId xmlns:p14="http://schemas.microsoft.com/office/powerpoint/2010/main" val="2533247692"/>
              </p:ext>
            </p:extLst>
          </p:nvPr>
        </p:nvGraphicFramePr>
        <p:xfrm>
          <a:off x="228600" y="1828800"/>
          <a:ext cx="86868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2274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179512" y="145503"/>
            <a:ext cx="8640960" cy="1008112"/>
          </a:xfrm>
        </p:spPr>
        <p:txBody>
          <a:bodyPr>
            <a:normAutofit/>
          </a:bodyPr>
          <a:lstStyle/>
          <a:p>
            <a:pPr algn="ctr"/>
            <a:r>
              <a:rPr lang="fr-FR" sz="4000" dirty="0" smtClean="0">
                <a:latin typeface="Arial" charset="0"/>
                <a:cs typeface="Times New Roman" charset="0"/>
              </a:rPr>
              <a:t>GERMANY  </a:t>
            </a:r>
            <a:r>
              <a:rPr lang="fr-FR" sz="4000" dirty="0">
                <a:latin typeface="Arial" charset="0"/>
                <a:cs typeface="Times New Roman" charset="0"/>
              </a:rPr>
              <a:t>PROFILE </a:t>
            </a:r>
          </a:p>
        </p:txBody>
      </p:sp>
      <p:sp>
        <p:nvSpPr>
          <p:cNvPr id="2" name="TextBox 1"/>
          <p:cNvSpPr txBox="1"/>
          <p:nvPr/>
        </p:nvSpPr>
        <p:spPr>
          <a:xfrm>
            <a:off x="2627784" y="3429000"/>
            <a:ext cx="3744416" cy="230832"/>
          </a:xfrm>
          <a:prstGeom prst="rect">
            <a:avLst/>
          </a:prstGeom>
          <a:noFill/>
        </p:spPr>
        <p:txBody>
          <a:bodyPr wrap="square" rtlCol="0">
            <a:spAutoFit/>
          </a:bodyPr>
          <a:lstStyle/>
          <a:p>
            <a:r>
              <a:rPr lang="fr-CH" sz="900" i="1" dirty="0" smtClean="0"/>
              <a:t>PHOTO AND CREDIT NEEDED</a:t>
            </a:r>
            <a:endParaRPr lang="en-US" sz="900" i="1" dirty="0"/>
          </a:p>
        </p:txBody>
      </p:sp>
      <p:pic>
        <p:nvPicPr>
          <p:cNvPr id="4098" name="Picture 2" descr="D:\Users\gesto\Desktop\reichstag-dome620_1863729b.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3136" y="1229815"/>
            <a:ext cx="8136904" cy="50921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666728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a:xfrm>
            <a:off x="0" y="188640"/>
            <a:ext cx="9144000" cy="792162"/>
          </a:xfrm>
        </p:spPr>
        <p:txBody>
          <a:bodyPr>
            <a:normAutofit/>
          </a:bodyPr>
          <a:lstStyle/>
          <a:p>
            <a:pPr algn="ctr"/>
            <a:r>
              <a:rPr lang="fr-FR" sz="4000" dirty="0" smtClean="0">
                <a:latin typeface="Arial" charset="0"/>
                <a:cs typeface="Times New Roman" charset="0"/>
              </a:rPr>
              <a:t>THE </a:t>
            </a:r>
            <a:r>
              <a:rPr lang="fr-FR" sz="4000" dirty="0">
                <a:latin typeface="Arial" charset="0"/>
                <a:cs typeface="Times New Roman" charset="0"/>
              </a:rPr>
              <a:t>GLOBAL INNOVATION </a:t>
            </a:r>
            <a:r>
              <a:rPr lang="fr-FR" sz="4000" dirty="0" smtClean="0">
                <a:latin typeface="Arial" charset="0"/>
                <a:cs typeface="Times New Roman" charset="0"/>
              </a:rPr>
              <a:t>INDEX</a:t>
            </a:r>
            <a:endParaRPr lang="fr-FR" sz="4000" dirty="0">
              <a:latin typeface="Arial" charset="0"/>
              <a:cs typeface="Arial" charset="0"/>
            </a:endParaRPr>
          </a:p>
        </p:txBody>
      </p:sp>
      <p:sp>
        <p:nvSpPr>
          <p:cNvPr id="32774" name="Espace réservé du texte 6"/>
          <p:cNvSpPr>
            <a:spLocks noGrp="1"/>
          </p:cNvSpPr>
          <p:nvPr>
            <p:ph type="body" idx="1"/>
          </p:nvPr>
        </p:nvSpPr>
        <p:spPr>
          <a:xfrm>
            <a:off x="1547664" y="1268760"/>
            <a:ext cx="3600400" cy="360040"/>
          </a:xfrm>
        </p:spPr>
        <p:txBody>
          <a:bodyPr>
            <a:normAutofit fontScale="92500" lnSpcReduction="20000"/>
          </a:bodyPr>
          <a:lstStyle/>
          <a:p>
            <a:r>
              <a:rPr lang="fr-FR" dirty="0">
                <a:solidFill>
                  <a:srgbClr val="6FB7D7"/>
                </a:solidFill>
                <a:latin typeface="Times New Roman" charset="0"/>
                <a:cs typeface="Times New Roman" charset="0"/>
              </a:rPr>
              <a:t>      </a:t>
            </a:r>
            <a:r>
              <a:rPr lang="fr-FR" dirty="0">
                <a:solidFill>
                  <a:srgbClr val="6FB7D7"/>
                </a:solidFill>
                <a:latin typeface="Arial" charset="0"/>
                <a:cs typeface="Times New Roman" charset="0"/>
              </a:rPr>
              <a:t>RANKING 2012 </a:t>
            </a:r>
          </a:p>
        </p:txBody>
      </p:sp>
      <p:sp>
        <p:nvSpPr>
          <p:cNvPr id="4" name="Espace réservé du contenu 3"/>
          <p:cNvSpPr>
            <a:spLocks noGrp="1"/>
          </p:cNvSpPr>
          <p:nvPr>
            <p:ph sz="half" idx="2"/>
          </p:nvPr>
        </p:nvSpPr>
        <p:spPr>
          <a:xfrm>
            <a:off x="2001316" y="1744960"/>
            <a:ext cx="3506788" cy="4780384"/>
          </a:xfrm>
        </p:spPr>
        <p:txBody>
          <a:bodyPr/>
          <a:lstStyle/>
          <a:p>
            <a:pPr marL="0" indent="0" algn="just">
              <a:lnSpc>
                <a:spcPct val="150000"/>
              </a:lnSpc>
              <a:buNone/>
              <a:defRPr/>
            </a:pPr>
            <a:r>
              <a:rPr lang="fr-FR" sz="1200" dirty="0">
                <a:ea typeface="+mn-ea"/>
                <a:cs typeface="Times New Roman"/>
              </a:rPr>
              <a:t>1. </a:t>
            </a:r>
            <a:r>
              <a:rPr lang="fr-FR" sz="1200" dirty="0" smtClean="0">
                <a:ea typeface="+mn-ea"/>
                <a:cs typeface="Times New Roman"/>
              </a:rPr>
              <a:t>SWITZERLAND</a:t>
            </a:r>
          </a:p>
          <a:p>
            <a:pPr marL="0" indent="0" algn="just">
              <a:lnSpc>
                <a:spcPct val="150000"/>
              </a:lnSpc>
              <a:buNone/>
              <a:defRPr/>
            </a:pPr>
            <a:r>
              <a:rPr lang="fr-FR" sz="1200" dirty="0" smtClean="0">
                <a:ea typeface="+mn-ea"/>
                <a:cs typeface="Times New Roman"/>
              </a:rPr>
              <a:t>2</a:t>
            </a:r>
            <a:r>
              <a:rPr lang="fr-FR" sz="1200" dirty="0">
                <a:ea typeface="+mn-ea"/>
                <a:cs typeface="Times New Roman"/>
              </a:rPr>
              <a:t>. SWEDEN </a:t>
            </a:r>
            <a:endParaRPr lang="fr-FR" sz="1200" dirty="0" smtClean="0">
              <a:ea typeface="+mn-ea"/>
              <a:cs typeface="Times New Roman"/>
            </a:endParaRPr>
          </a:p>
          <a:p>
            <a:pPr marL="0" indent="0" algn="just">
              <a:lnSpc>
                <a:spcPct val="150000"/>
              </a:lnSpc>
              <a:buNone/>
              <a:defRPr/>
            </a:pPr>
            <a:r>
              <a:rPr lang="fr-FR" sz="1200" dirty="0" smtClean="0">
                <a:ea typeface="+mn-ea"/>
                <a:cs typeface="Times New Roman"/>
              </a:rPr>
              <a:t>3</a:t>
            </a:r>
            <a:r>
              <a:rPr lang="fr-FR" sz="1200" dirty="0">
                <a:ea typeface="+mn-ea"/>
                <a:cs typeface="Times New Roman"/>
              </a:rPr>
              <a:t>. SINGAPORE	</a:t>
            </a:r>
            <a:endParaRPr lang="fr-FR" sz="1200" dirty="0" smtClean="0">
              <a:ea typeface="+mn-ea"/>
              <a:cs typeface="Times New Roman"/>
            </a:endParaRPr>
          </a:p>
          <a:p>
            <a:pPr marL="0" indent="0" algn="just">
              <a:lnSpc>
                <a:spcPct val="150000"/>
              </a:lnSpc>
              <a:buNone/>
              <a:defRPr/>
            </a:pPr>
            <a:r>
              <a:rPr lang="fr-FR" sz="1200" dirty="0" smtClean="0">
                <a:ea typeface="+mn-ea"/>
                <a:cs typeface="Times New Roman"/>
              </a:rPr>
              <a:t>4</a:t>
            </a:r>
            <a:r>
              <a:rPr lang="fr-FR" sz="1200" dirty="0">
                <a:ea typeface="+mn-ea"/>
                <a:cs typeface="Times New Roman"/>
              </a:rPr>
              <a:t>. </a:t>
            </a:r>
            <a:r>
              <a:rPr lang="fr-FR" sz="1200" dirty="0" smtClean="0">
                <a:ea typeface="+mn-ea"/>
                <a:cs typeface="Times New Roman"/>
              </a:rPr>
              <a:t>FINLAND</a:t>
            </a:r>
          </a:p>
          <a:p>
            <a:pPr marL="0" indent="0" algn="just">
              <a:lnSpc>
                <a:spcPct val="150000"/>
              </a:lnSpc>
              <a:buNone/>
              <a:defRPr/>
            </a:pPr>
            <a:r>
              <a:rPr lang="fr-FR" sz="1200" dirty="0" smtClean="0">
                <a:ea typeface="+mn-ea"/>
                <a:cs typeface="Times New Roman"/>
              </a:rPr>
              <a:t>5</a:t>
            </a:r>
            <a:r>
              <a:rPr lang="fr-FR" sz="1200" dirty="0">
                <a:ea typeface="+mn-ea"/>
                <a:cs typeface="Times New Roman"/>
              </a:rPr>
              <a:t>. UNITED KINGDOM </a:t>
            </a:r>
            <a:endParaRPr lang="fr-FR" sz="1200" dirty="0" smtClean="0">
              <a:ea typeface="+mn-ea"/>
              <a:cs typeface="Times New Roman"/>
            </a:endParaRPr>
          </a:p>
          <a:p>
            <a:pPr marL="0" indent="0" algn="just">
              <a:lnSpc>
                <a:spcPct val="150000"/>
              </a:lnSpc>
              <a:buNone/>
              <a:defRPr/>
            </a:pPr>
            <a:r>
              <a:rPr lang="fr-FR" sz="1200" dirty="0" smtClean="0">
                <a:ea typeface="+mn-ea"/>
                <a:cs typeface="Times New Roman"/>
              </a:rPr>
              <a:t>6</a:t>
            </a:r>
            <a:r>
              <a:rPr lang="fr-FR" sz="1200" dirty="0">
                <a:ea typeface="+mn-ea"/>
                <a:cs typeface="Times New Roman"/>
              </a:rPr>
              <a:t>. </a:t>
            </a:r>
            <a:r>
              <a:rPr lang="fr-FR" sz="1200" dirty="0" smtClean="0">
                <a:ea typeface="+mn-ea"/>
                <a:cs typeface="Times New Roman"/>
              </a:rPr>
              <a:t>NETHERLANDS</a:t>
            </a:r>
          </a:p>
          <a:p>
            <a:pPr marL="0" indent="0" algn="just">
              <a:lnSpc>
                <a:spcPct val="150000"/>
              </a:lnSpc>
              <a:buNone/>
              <a:defRPr/>
            </a:pPr>
            <a:r>
              <a:rPr lang="fr-FR" sz="1200" dirty="0" smtClean="0">
                <a:ea typeface="+mn-ea"/>
                <a:cs typeface="Times New Roman"/>
              </a:rPr>
              <a:t>7</a:t>
            </a:r>
            <a:r>
              <a:rPr lang="fr-FR" sz="1200" dirty="0">
                <a:ea typeface="+mn-ea"/>
                <a:cs typeface="Times New Roman"/>
              </a:rPr>
              <a:t>. DENMARK </a:t>
            </a:r>
            <a:endParaRPr lang="fr-FR" sz="1200" dirty="0" smtClean="0">
              <a:ea typeface="+mn-ea"/>
              <a:cs typeface="Times New Roman"/>
            </a:endParaRPr>
          </a:p>
          <a:p>
            <a:pPr marL="0" indent="0" algn="just">
              <a:lnSpc>
                <a:spcPct val="150000"/>
              </a:lnSpc>
              <a:buNone/>
              <a:defRPr/>
            </a:pPr>
            <a:r>
              <a:rPr lang="fr-FR" sz="1200" dirty="0" smtClean="0">
                <a:ea typeface="+mn-ea"/>
                <a:cs typeface="Times New Roman"/>
              </a:rPr>
              <a:t>8</a:t>
            </a:r>
            <a:r>
              <a:rPr lang="fr-FR" sz="1200" dirty="0">
                <a:ea typeface="+mn-ea"/>
                <a:cs typeface="Times New Roman"/>
              </a:rPr>
              <a:t>. HONG KONG (CHINA</a:t>
            </a:r>
            <a:r>
              <a:rPr lang="fr-FR" sz="1200" dirty="0" smtClean="0">
                <a:ea typeface="+mn-ea"/>
                <a:cs typeface="Times New Roman"/>
              </a:rPr>
              <a:t>)</a:t>
            </a:r>
          </a:p>
          <a:p>
            <a:pPr marL="0" indent="0" algn="just">
              <a:lnSpc>
                <a:spcPct val="150000"/>
              </a:lnSpc>
              <a:buNone/>
              <a:defRPr/>
            </a:pPr>
            <a:r>
              <a:rPr lang="fr-FR" sz="1200" dirty="0" smtClean="0">
                <a:ea typeface="+mn-ea"/>
                <a:cs typeface="Times New Roman"/>
              </a:rPr>
              <a:t>9</a:t>
            </a:r>
            <a:r>
              <a:rPr lang="fr-FR" sz="1200" dirty="0">
                <a:ea typeface="+mn-ea"/>
                <a:cs typeface="Times New Roman"/>
              </a:rPr>
              <a:t>. </a:t>
            </a:r>
            <a:r>
              <a:rPr lang="fr-FR" sz="1200" dirty="0" smtClean="0">
                <a:ea typeface="+mn-ea"/>
                <a:cs typeface="Times New Roman"/>
              </a:rPr>
              <a:t>IRELAND  </a:t>
            </a:r>
          </a:p>
          <a:p>
            <a:pPr marL="0" indent="0" algn="just">
              <a:lnSpc>
                <a:spcPct val="150000"/>
              </a:lnSpc>
              <a:buNone/>
              <a:defRPr/>
            </a:pPr>
            <a:r>
              <a:rPr lang="fr-FR" sz="1200" dirty="0" smtClean="0">
                <a:ea typeface="+mn-ea"/>
                <a:cs typeface="Times New Roman"/>
              </a:rPr>
              <a:t>10. UNITED STATES OF AMERICA </a:t>
            </a:r>
          </a:p>
          <a:p>
            <a:pPr marL="0" indent="0" algn="just">
              <a:lnSpc>
                <a:spcPct val="150000"/>
              </a:lnSpc>
              <a:buNone/>
              <a:defRPr/>
            </a:pPr>
            <a:r>
              <a:rPr lang="fr-FR" sz="1200" dirty="0" smtClean="0">
                <a:cs typeface="Times New Roman"/>
              </a:rPr>
              <a:t>11. LUXEMBOURG</a:t>
            </a:r>
          </a:p>
          <a:p>
            <a:pPr marL="0" indent="0" algn="just">
              <a:lnSpc>
                <a:spcPct val="150000"/>
              </a:lnSpc>
              <a:buNone/>
              <a:defRPr/>
            </a:pPr>
            <a:r>
              <a:rPr lang="fr-FR" sz="1200" dirty="0" smtClean="0">
                <a:ea typeface="+mn-ea"/>
                <a:cs typeface="Times New Roman"/>
              </a:rPr>
              <a:t>12. CANADA</a:t>
            </a:r>
          </a:p>
          <a:p>
            <a:pPr marL="0" indent="0" algn="just">
              <a:lnSpc>
                <a:spcPct val="150000"/>
              </a:lnSpc>
              <a:buNone/>
              <a:defRPr/>
            </a:pPr>
            <a:r>
              <a:rPr lang="fr-FR" sz="1200" dirty="0" smtClean="0">
                <a:cs typeface="Times New Roman"/>
              </a:rPr>
              <a:t>13. NEW ZEALAND</a:t>
            </a:r>
          </a:p>
          <a:p>
            <a:pPr marL="0" indent="0" algn="just">
              <a:lnSpc>
                <a:spcPct val="150000"/>
              </a:lnSpc>
              <a:buNone/>
              <a:defRPr/>
            </a:pPr>
            <a:r>
              <a:rPr lang="fr-FR" sz="1200" dirty="0" smtClean="0">
                <a:cs typeface="Times New Roman"/>
              </a:rPr>
              <a:t>14. NORWAY </a:t>
            </a:r>
          </a:p>
          <a:p>
            <a:pPr marL="0" indent="0" algn="just">
              <a:lnSpc>
                <a:spcPct val="150000"/>
              </a:lnSpc>
              <a:buNone/>
              <a:defRPr/>
            </a:pPr>
            <a:r>
              <a:rPr lang="fr-FR" sz="1200" dirty="0">
                <a:solidFill>
                  <a:srgbClr val="00B0F0"/>
                </a:solidFill>
                <a:cs typeface="Times New Roman"/>
              </a:rPr>
              <a:t>15. GERMANY</a:t>
            </a:r>
            <a:endParaRPr lang="fr-FR" sz="1200" dirty="0">
              <a:solidFill>
                <a:srgbClr val="00B0F0"/>
              </a:solidFill>
            </a:endParaRPr>
          </a:p>
          <a:p>
            <a:pPr algn="just">
              <a:defRPr/>
            </a:pPr>
            <a:endParaRPr lang="fr-FR" sz="1200" dirty="0" smtClean="0">
              <a:cs typeface="Times New Roman"/>
            </a:endParaRPr>
          </a:p>
          <a:p>
            <a:pPr algn="just">
              <a:defRPr/>
            </a:pPr>
            <a:endParaRPr lang="fr-FR" sz="1200" dirty="0" smtClean="0">
              <a:ea typeface="+mn-ea"/>
              <a:cs typeface="Times New Roman"/>
            </a:endParaRPr>
          </a:p>
          <a:p>
            <a:pPr marL="0" indent="0" algn="just">
              <a:buNone/>
              <a:defRPr/>
            </a:pPr>
            <a:endParaRPr lang="fr-FR" sz="900" dirty="0" smtClean="0">
              <a:ea typeface="+mn-ea"/>
              <a:cs typeface="Times New Roman"/>
            </a:endParaRPr>
          </a:p>
          <a:p>
            <a:pPr marL="0" indent="0" algn="just">
              <a:buNone/>
              <a:defRPr/>
            </a:pPr>
            <a:endParaRPr lang="fr-FR" sz="900" dirty="0" smtClean="0">
              <a:ea typeface="+mn-ea"/>
              <a:cs typeface="Times New Roman"/>
            </a:endParaRPr>
          </a:p>
          <a:p>
            <a:pPr marL="0" indent="0" algn="just">
              <a:buNone/>
              <a:defRPr/>
            </a:pPr>
            <a:endParaRPr lang="fr-FR" dirty="0">
              <a:ea typeface="+mn-ea"/>
            </a:endParaRPr>
          </a:p>
        </p:txBody>
      </p:sp>
      <p:sp>
        <p:nvSpPr>
          <p:cNvPr id="32772" name="Espace réservé du texte 4"/>
          <p:cNvSpPr>
            <a:spLocks noGrp="1"/>
          </p:cNvSpPr>
          <p:nvPr>
            <p:ph type="body" sz="quarter" idx="3"/>
          </p:nvPr>
        </p:nvSpPr>
        <p:spPr>
          <a:xfrm>
            <a:off x="4716016" y="1268760"/>
            <a:ext cx="3744416" cy="360040"/>
          </a:xfrm>
        </p:spPr>
        <p:txBody>
          <a:bodyPr>
            <a:normAutofit fontScale="92500" lnSpcReduction="20000"/>
          </a:bodyPr>
          <a:lstStyle/>
          <a:p>
            <a:r>
              <a:rPr lang="fr-FR" dirty="0">
                <a:solidFill>
                  <a:srgbClr val="6FB7D7"/>
                </a:solidFill>
                <a:latin typeface="Times New Roman" charset="0"/>
                <a:cs typeface="Times New Roman" charset="0"/>
              </a:rPr>
              <a:t>    </a:t>
            </a:r>
            <a:r>
              <a:rPr lang="fr-FR" dirty="0">
                <a:solidFill>
                  <a:srgbClr val="6FB7D7"/>
                </a:solidFill>
                <a:latin typeface="Arial" charset="0"/>
                <a:cs typeface="Times New Roman" charset="0"/>
              </a:rPr>
              <a:t>RANKING 2013</a:t>
            </a:r>
          </a:p>
        </p:txBody>
      </p:sp>
      <p:sp>
        <p:nvSpPr>
          <p:cNvPr id="6" name="Espace réservé du contenu 5"/>
          <p:cNvSpPr>
            <a:spLocks noGrp="1"/>
          </p:cNvSpPr>
          <p:nvPr>
            <p:ph sz="quarter" idx="4"/>
          </p:nvPr>
        </p:nvSpPr>
        <p:spPr>
          <a:xfrm>
            <a:off x="5004048" y="1745432"/>
            <a:ext cx="3600400" cy="4896544"/>
          </a:xfrm>
        </p:spPr>
        <p:txBody>
          <a:bodyPr/>
          <a:lstStyle/>
          <a:p>
            <a:pPr marL="0" indent="0" algn="just">
              <a:lnSpc>
                <a:spcPct val="150000"/>
              </a:lnSpc>
              <a:buNone/>
              <a:defRPr/>
            </a:pPr>
            <a:r>
              <a:rPr lang="fr-FR" sz="1200" dirty="0">
                <a:ea typeface="+mn-ea"/>
                <a:cs typeface="Times New Roman"/>
              </a:rPr>
              <a:t>1. </a:t>
            </a:r>
            <a:r>
              <a:rPr lang="fr-FR" sz="1200" dirty="0" smtClean="0">
                <a:ea typeface="+mn-ea"/>
                <a:cs typeface="Times New Roman"/>
              </a:rPr>
              <a:t>SWITZERLAND</a:t>
            </a:r>
          </a:p>
          <a:p>
            <a:pPr marL="0" indent="0" algn="just">
              <a:lnSpc>
                <a:spcPct val="150000"/>
              </a:lnSpc>
              <a:buNone/>
              <a:defRPr/>
            </a:pPr>
            <a:r>
              <a:rPr lang="fr-FR" sz="1200" dirty="0" smtClean="0">
                <a:ea typeface="+mn-ea"/>
                <a:cs typeface="Times New Roman"/>
              </a:rPr>
              <a:t>2. SWEDEN</a:t>
            </a:r>
          </a:p>
          <a:p>
            <a:pPr marL="0" indent="0" algn="just">
              <a:lnSpc>
                <a:spcPct val="150000"/>
              </a:lnSpc>
              <a:buNone/>
              <a:defRPr/>
            </a:pPr>
            <a:r>
              <a:rPr lang="fr-FR" sz="1200" dirty="0" smtClean="0">
                <a:ea typeface="+mn-ea"/>
                <a:cs typeface="Times New Roman"/>
              </a:rPr>
              <a:t>3</a:t>
            </a:r>
            <a:r>
              <a:rPr lang="fr-FR" sz="1200" dirty="0">
                <a:ea typeface="+mn-ea"/>
                <a:cs typeface="Times New Roman"/>
              </a:rPr>
              <a:t>. </a:t>
            </a:r>
            <a:r>
              <a:rPr lang="fr-FR" sz="1200" dirty="0" smtClean="0">
                <a:ea typeface="+mn-ea"/>
                <a:cs typeface="Times New Roman"/>
              </a:rPr>
              <a:t>UNITED KINGDOM </a:t>
            </a:r>
          </a:p>
          <a:p>
            <a:pPr marL="0" indent="0" algn="just">
              <a:lnSpc>
                <a:spcPct val="150000"/>
              </a:lnSpc>
              <a:buNone/>
              <a:defRPr/>
            </a:pPr>
            <a:r>
              <a:rPr lang="fr-FR" sz="1200" dirty="0" smtClean="0">
                <a:ea typeface="+mn-ea"/>
                <a:cs typeface="Times New Roman"/>
              </a:rPr>
              <a:t>4</a:t>
            </a:r>
            <a:r>
              <a:rPr lang="fr-FR" sz="1200" dirty="0">
                <a:ea typeface="+mn-ea"/>
                <a:cs typeface="Times New Roman"/>
              </a:rPr>
              <a:t>. </a:t>
            </a:r>
            <a:r>
              <a:rPr lang="fr-FR" sz="1200" dirty="0" smtClean="0">
                <a:ea typeface="+mn-ea"/>
                <a:cs typeface="Times New Roman"/>
              </a:rPr>
              <a:t>NETHERLANDS</a:t>
            </a:r>
          </a:p>
          <a:p>
            <a:pPr marL="0" indent="0" algn="just">
              <a:lnSpc>
                <a:spcPct val="150000"/>
              </a:lnSpc>
              <a:buNone/>
              <a:defRPr/>
            </a:pPr>
            <a:r>
              <a:rPr lang="fr-FR" sz="1200" dirty="0" smtClean="0">
                <a:ea typeface="+mn-ea"/>
                <a:cs typeface="Times New Roman"/>
              </a:rPr>
              <a:t>5</a:t>
            </a:r>
            <a:r>
              <a:rPr lang="fr-FR" sz="1200" dirty="0">
                <a:ea typeface="+mn-ea"/>
                <a:cs typeface="Times New Roman"/>
              </a:rPr>
              <a:t>. UNITED STATES OF </a:t>
            </a:r>
            <a:r>
              <a:rPr lang="fr-FR" sz="1200" dirty="0" smtClean="0">
                <a:ea typeface="+mn-ea"/>
                <a:cs typeface="Times New Roman"/>
              </a:rPr>
              <a:t>AMERICA</a:t>
            </a:r>
          </a:p>
          <a:p>
            <a:pPr marL="0" indent="0" algn="just">
              <a:lnSpc>
                <a:spcPct val="150000"/>
              </a:lnSpc>
              <a:buNone/>
              <a:defRPr/>
            </a:pPr>
            <a:r>
              <a:rPr lang="fr-FR" sz="1200" dirty="0" smtClean="0">
                <a:ea typeface="+mn-ea"/>
                <a:cs typeface="Times New Roman"/>
              </a:rPr>
              <a:t>6</a:t>
            </a:r>
            <a:r>
              <a:rPr lang="fr-FR" sz="1200" dirty="0">
                <a:ea typeface="+mn-ea"/>
                <a:cs typeface="Times New Roman"/>
              </a:rPr>
              <a:t>. FINLAND </a:t>
            </a:r>
            <a:endParaRPr lang="fr-FR" sz="1200" dirty="0" smtClean="0">
              <a:ea typeface="+mn-ea"/>
              <a:cs typeface="Times New Roman"/>
            </a:endParaRPr>
          </a:p>
          <a:p>
            <a:pPr marL="0" indent="0" algn="just">
              <a:lnSpc>
                <a:spcPct val="150000"/>
              </a:lnSpc>
              <a:buNone/>
              <a:defRPr/>
            </a:pPr>
            <a:r>
              <a:rPr lang="fr-FR" sz="1200" dirty="0" smtClean="0">
                <a:ea typeface="+mn-ea"/>
                <a:cs typeface="Times New Roman"/>
              </a:rPr>
              <a:t>7</a:t>
            </a:r>
            <a:r>
              <a:rPr lang="fr-FR" sz="1200" dirty="0">
                <a:ea typeface="+mn-ea"/>
                <a:cs typeface="Times New Roman"/>
              </a:rPr>
              <a:t>. HONG KONG (CHINA) </a:t>
            </a:r>
            <a:endParaRPr lang="fr-FR" sz="1200" dirty="0" smtClean="0">
              <a:ea typeface="+mn-ea"/>
              <a:cs typeface="Times New Roman"/>
            </a:endParaRPr>
          </a:p>
          <a:p>
            <a:pPr marL="0" indent="0" algn="just">
              <a:lnSpc>
                <a:spcPct val="150000"/>
              </a:lnSpc>
              <a:buNone/>
              <a:defRPr/>
            </a:pPr>
            <a:r>
              <a:rPr lang="fr-FR" sz="1200" dirty="0" smtClean="0">
                <a:ea typeface="+mn-ea"/>
                <a:cs typeface="Times New Roman"/>
              </a:rPr>
              <a:t>8</a:t>
            </a:r>
            <a:r>
              <a:rPr lang="fr-FR" sz="1200" dirty="0">
                <a:ea typeface="+mn-ea"/>
                <a:cs typeface="Times New Roman"/>
              </a:rPr>
              <a:t>. SINGAPORE </a:t>
            </a:r>
            <a:endParaRPr lang="fr-FR" sz="1200" dirty="0" smtClean="0">
              <a:ea typeface="+mn-ea"/>
              <a:cs typeface="Times New Roman"/>
            </a:endParaRPr>
          </a:p>
          <a:p>
            <a:pPr marL="0" indent="0" algn="just">
              <a:lnSpc>
                <a:spcPct val="150000"/>
              </a:lnSpc>
              <a:buNone/>
              <a:defRPr/>
            </a:pPr>
            <a:r>
              <a:rPr lang="fr-FR" sz="1200" dirty="0" smtClean="0">
                <a:ea typeface="+mn-ea"/>
                <a:cs typeface="Times New Roman"/>
              </a:rPr>
              <a:t>9</a:t>
            </a:r>
            <a:r>
              <a:rPr lang="fr-FR" sz="1200" dirty="0">
                <a:ea typeface="+mn-ea"/>
                <a:cs typeface="Times New Roman"/>
              </a:rPr>
              <a:t>. DENMARK </a:t>
            </a:r>
            <a:endParaRPr lang="fr-FR" sz="1200" dirty="0" smtClean="0">
              <a:ea typeface="+mn-ea"/>
              <a:cs typeface="Times New Roman"/>
            </a:endParaRPr>
          </a:p>
          <a:p>
            <a:pPr marL="0" indent="0" algn="just">
              <a:lnSpc>
                <a:spcPct val="150000"/>
              </a:lnSpc>
              <a:buNone/>
              <a:defRPr/>
            </a:pPr>
            <a:r>
              <a:rPr lang="fr-FR" sz="1200" dirty="0" smtClean="0">
                <a:ea typeface="+mn-ea"/>
                <a:cs typeface="Times New Roman"/>
              </a:rPr>
              <a:t>10. IRELAND </a:t>
            </a:r>
          </a:p>
          <a:p>
            <a:pPr marL="0" indent="0" algn="just">
              <a:lnSpc>
                <a:spcPct val="150000"/>
              </a:lnSpc>
              <a:buNone/>
              <a:defRPr/>
            </a:pPr>
            <a:r>
              <a:rPr lang="fr-FR" sz="1200" dirty="0" smtClean="0">
                <a:cs typeface="Times New Roman"/>
              </a:rPr>
              <a:t>11. CANADA</a:t>
            </a:r>
          </a:p>
          <a:p>
            <a:pPr marL="0" indent="0" algn="just">
              <a:lnSpc>
                <a:spcPct val="150000"/>
              </a:lnSpc>
              <a:buNone/>
              <a:defRPr/>
            </a:pPr>
            <a:r>
              <a:rPr lang="fr-FR" sz="1200" dirty="0" smtClean="0">
                <a:ea typeface="+mn-ea"/>
                <a:cs typeface="Times New Roman"/>
              </a:rPr>
              <a:t>12. LUXEMBOURG</a:t>
            </a:r>
          </a:p>
          <a:p>
            <a:pPr marL="0" indent="0" algn="just">
              <a:lnSpc>
                <a:spcPct val="150000"/>
              </a:lnSpc>
              <a:buNone/>
              <a:defRPr/>
            </a:pPr>
            <a:r>
              <a:rPr lang="fr-FR" sz="1200" dirty="0" smtClean="0">
                <a:cs typeface="Times New Roman"/>
              </a:rPr>
              <a:t>13. ICELAND </a:t>
            </a:r>
          </a:p>
          <a:p>
            <a:pPr marL="0" indent="0" algn="just">
              <a:lnSpc>
                <a:spcPct val="150000"/>
              </a:lnSpc>
              <a:buNone/>
              <a:defRPr/>
            </a:pPr>
            <a:r>
              <a:rPr lang="fr-FR" sz="1200" dirty="0" smtClean="0">
                <a:ea typeface="+mn-ea"/>
                <a:cs typeface="Times New Roman"/>
              </a:rPr>
              <a:t>14. ISRAEL</a:t>
            </a:r>
          </a:p>
          <a:p>
            <a:pPr marL="0" indent="0" algn="just">
              <a:lnSpc>
                <a:spcPct val="150000"/>
              </a:lnSpc>
              <a:buNone/>
              <a:defRPr/>
            </a:pPr>
            <a:r>
              <a:rPr lang="fr-FR" sz="1200" dirty="0" smtClean="0">
                <a:solidFill>
                  <a:srgbClr val="00B0F0"/>
                </a:solidFill>
                <a:ea typeface="+mn-ea"/>
                <a:cs typeface="Times New Roman"/>
              </a:rPr>
              <a:t>15. GERMANY</a:t>
            </a:r>
            <a:endParaRPr lang="fr-FR" dirty="0">
              <a:solidFill>
                <a:srgbClr val="00B0F0"/>
              </a:solidFill>
              <a:ea typeface="+mn-ea"/>
            </a:endParaRPr>
          </a:p>
        </p:txBody>
      </p:sp>
    </p:spTree>
    <p:extLst>
      <p:ext uri="{BB962C8B-B14F-4D97-AF65-F5344CB8AC3E}">
        <p14:creationId xmlns:p14="http://schemas.microsoft.com/office/powerpoint/2010/main" val="3234696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0" y="260648"/>
            <a:ext cx="9144000" cy="868362"/>
          </a:xfrm>
        </p:spPr>
        <p:txBody>
          <a:bodyPr/>
          <a:lstStyle/>
          <a:p>
            <a:pPr algn="ctr"/>
            <a:r>
              <a:rPr lang="fr-FR" dirty="0" smtClean="0">
                <a:latin typeface="Arial" charset="0"/>
                <a:cs typeface="Arial" charset="0"/>
              </a:rPr>
              <a:t>GERMANY PROFILE </a:t>
            </a:r>
            <a:endParaRPr lang="fr-FR" dirty="0">
              <a:latin typeface="Arial" charset="0"/>
              <a:cs typeface="Arial" charset="0"/>
            </a:endParaRPr>
          </a:p>
        </p:txBody>
      </p:sp>
      <p:sp>
        <p:nvSpPr>
          <p:cNvPr id="3" name="Espace réservé du contenu 2"/>
          <p:cNvSpPr>
            <a:spLocks noGrp="1"/>
          </p:cNvSpPr>
          <p:nvPr>
            <p:ph idx="1"/>
          </p:nvPr>
        </p:nvSpPr>
        <p:spPr>
          <a:xfrm>
            <a:off x="0" y="1556792"/>
            <a:ext cx="8995792" cy="4896544"/>
          </a:xfrm>
        </p:spPr>
        <p:txBody>
          <a:bodyPr>
            <a:normAutofit/>
          </a:bodyPr>
          <a:lstStyle/>
          <a:p>
            <a:pPr lvl="1" algn="just">
              <a:lnSpc>
                <a:spcPct val="110000"/>
              </a:lnSpc>
            </a:pPr>
            <a:r>
              <a:rPr lang="en-US" sz="1600" dirty="0" smtClean="0">
                <a:latin typeface="Arial" charset="0"/>
                <a:ea typeface="ＭＳ Ｐゴシック" charset="0"/>
                <a:cs typeface="Times New Roman" charset="0"/>
              </a:rPr>
              <a:t>Germany is ranked 15</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in the Global Innovation Index </a:t>
            </a:r>
            <a:endParaRPr lang="en-US" sz="1600" b="1" dirty="0" smtClean="0">
              <a:solidFill>
                <a:srgbClr val="000090"/>
              </a:solidFill>
              <a:latin typeface="Arial" charset="0"/>
              <a:ea typeface="ＭＳ Ｐゴシック" charset="0"/>
              <a:cs typeface="Times New Roman" charset="0"/>
            </a:endParaRPr>
          </a:p>
          <a:p>
            <a:pPr lvl="1" algn="just">
              <a:lnSpc>
                <a:spcPct val="110000"/>
              </a:lnSpc>
              <a:buFontTx/>
              <a:buNone/>
            </a:pPr>
            <a:endParaRPr lang="en-US" sz="1600" dirty="0" smtClean="0">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Germany ranks higher in the output sub-index category (10</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than the input sub-index category (20</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due principally to strong Knowledge &amp; technology outputs, which rank 10</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out of the 142 countries. Here, Germany has especially strong outputs in</a:t>
            </a:r>
            <a:r>
              <a:rPr lang="en-US" sz="1600" b="1" dirty="0" smtClean="0">
                <a:solidFill>
                  <a:srgbClr val="000080"/>
                </a:solidFill>
                <a:latin typeface="Arial" charset="0"/>
                <a:ea typeface="ＭＳ Ｐゴシック" charset="0"/>
                <a:cs typeface="Times New Roman" charset="0"/>
              </a:rPr>
              <a:t> Knowledge creation </a:t>
            </a:r>
            <a:r>
              <a:rPr lang="en-US" sz="1600" dirty="0">
                <a:latin typeface="Arial" charset="0"/>
                <a:ea typeface="ＭＳ Ｐゴシック" charset="0"/>
                <a:cs typeface="Times New Roman" charset="0"/>
              </a:rPr>
              <a:t>(6</a:t>
            </a:r>
            <a:r>
              <a:rPr lang="en-US" sz="1600" baseline="30000" dirty="0">
                <a:latin typeface="Arial" charset="0"/>
                <a:ea typeface="ＭＳ Ｐゴシック" charset="0"/>
                <a:cs typeface="Times New Roman" charset="0"/>
              </a:rPr>
              <a:t>th</a:t>
            </a:r>
            <a:r>
              <a:rPr lang="en-US" sz="1600" dirty="0">
                <a:latin typeface="Arial" charset="0"/>
                <a:ea typeface="ＭＳ Ｐゴシック" charset="0"/>
                <a:cs typeface="Times New Roman" charset="0"/>
              </a:rPr>
              <a:t>). </a:t>
            </a:r>
            <a:r>
              <a:rPr lang="en-US" sz="1600" dirty="0" smtClean="0">
                <a:latin typeface="Arial" charset="0"/>
                <a:ea typeface="ＭＳ Ｐゴシック" charset="0"/>
                <a:cs typeface="Times New Roman" charset="0"/>
              </a:rPr>
              <a:t>Germany also scores strongly in areas of Creative outputs, in particular </a:t>
            </a:r>
            <a:r>
              <a:rPr lang="en-US" sz="1600" b="1" dirty="0" smtClean="0">
                <a:solidFill>
                  <a:srgbClr val="000080"/>
                </a:solidFill>
                <a:latin typeface="Arial" charset="0"/>
                <a:ea typeface="ＭＳ Ｐゴシック" charset="0"/>
                <a:cs typeface="Times New Roman" charset="0"/>
              </a:rPr>
              <a:t>Online creativity </a:t>
            </a:r>
            <a:r>
              <a:rPr lang="en-US" sz="1600" dirty="0" smtClean="0">
                <a:latin typeface="Arial" charset="0"/>
                <a:ea typeface="ＭＳ Ｐゴシック" charset="0"/>
                <a:cs typeface="Times New Roman" charset="0"/>
              </a:rPr>
              <a:t>(12</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a:t>
            </a:r>
          </a:p>
          <a:p>
            <a:pPr lvl="1" algn="just">
              <a:lnSpc>
                <a:spcPct val="110000"/>
              </a:lnSpc>
            </a:pPr>
            <a:endParaRPr lang="en-US" sz="1600" dirty="0">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Within the input sub-index, Germany scores highest under Infrastructure (14</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and in particular </a:t>
            </a:r>
            <a:r>
              <a:rPr lang="en-US" sz="1600" b="1" dirty="0" smtClean="0">
                <a:solidFill>
                  <a:srgbClr val="000080"/>
                </a:solidFill>
                <a:latin typeface="Arial" charset="0"/>
                <a:ea typeface="ＭＳ Ｐゴシック" charset="0"/>
                <a:cs typeface="Times New Roman" charset="0"/>
              </a:rPr>
              <a:t>Information and Communication Technologies (ICTs)</a:t>
            </a:r>
            <a:r>
              <a:rPr lang="en-US" sz="1600" b="1" dirty="0">
                <a:solidFill>
                  <a:srgbClr val="000080"/>
                </a:solidFill>
                <a:latin typeface="Arial" charset="0"/>
                <a:ea typeface="ＭＳ Ｐゴシック" charset="0"/>
                <a:cs typeface="Times New Roman" charset="0"/>
              </a:rPr>
              <a:t> </a:t>
            </a:r>
            <a:r>
              <a:rPr lang="en-US" sz="1600" dirty="0" smtClean="0">
                <a:latin typeface="Arial" charset="0"/>
                <a:ea typeface="ＭＳ Ｐゴシック" charset="0"/>
                <a:cs typeface="Times New Roman" charset="0"/>
              </a:rPr>
              <a:t>(7</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Germany also scores highly in areas of Human capital &amp; research, being ranked 12</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in </a:t>
            </a:r>
            <a:r>
              <a:rPr lang="en-US" sz="1600" b="1" dirty="0" smtClean="0">
                <a:solidFill>
                  <a:srgbClr val="000080"/>
                </a:solidFill>
                <a:latin typeface="Arial" charset="0"/>
                <a:ea typeface="ＭＳ Ｐゴシック" charset="0"/>
                <a:cs typeface="Times New Roman" charset="0"/>
              </a:rPr>
              <a:t>Research and Development (R&amp;D)</a:t>
            </a:r>
            <a:r>
              <a:rPr lang="en-US" sz="1600" dirty="0" smtClean="0">
                <a:latin typeface="Arial" charset="0"/>
                <a:ea typeface="ＭＳ Ｐゴシック" charset="0"/>
                <a:cs typeface="Times New Roman" charset="0"/>
              </a:rPr>
              <a:t>, and Institutions, being ranked 16</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in </a:t>
            </a:r>
            <a:r>
              <a:rPr lang="en-US" sz="1600" b="1" dirty="0" smtClean="0">
                <a:solidFill>
                  <a:srgbClr val="000080"/>
                </a:solidFill>
                <a:latin typeface="Arial" charset="0"/>
                <a:ea typeface="ＭＳ Ｐゴシック" charset="0"/>
                <a:cs typeface="Times New Roman" charset="0"/>
              </a:rPr>
              <a:t>Political environment</a:t>
            </a:r>
            <a:endParaRPr lang="en-US" sz="1600" dirty="0" smtClean="0">
              <a:latin typeface="Arial" charset="0"/>
              <a:ea typeface="ＭＳ Ｐゴシック" charset="0"/>
              <a:cs typeface="Times New Roman" charset="0"/>
            </a:endParaRPr>
          </a:p>
          <a:p>
            <a:pPr lvl="1" algn="just">
              <a:lnSpc>
                <a:spcPct val="110000"/>
              </a:lnSpc>
              <a:buNone/>
            </a:pPr>
            <a:endParaRPr lang="en-US" sz="1600" b="1" dirty="0" smtClean="0">
              <a:solidFill>
                <a:srgbClr val="000080"/>
              </a:solidFill>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Germany’s relative weaknesses are drawn primarily from Business sophistication, where Germany is ranked 26 overall; including </a:t>
            </a:r>
            <a:r>
              <a:rPr lang="en-US" sz="1600" b="1" dirty="0" smtClean="0">
                <a:solidFill>
                  <a:srgbClr val="000090"/>
                </a:solidFill>
                <a:latin typeface="Arial" charset="0"/>
                <a:ea typeface="ＭＳ Ｐゴシック" charset="0"/>
                <a:cs typeface="Times New Roman" charset="0"/>
              </a:rPr>
              <a:t>Knowledge absorption </a:t>
            </a:r>
            <a:r>
              <a:rPr lang="en-US" sz="1600" dirty="0" smtClean="0">
                <a:latin typeface="Arial" charset="0"/>
                <a:ea typeface="ＭＳ Ｐゴシック" charset="0"/>
                <a:cs typeface="Times New Roman" charset="0"/>
              </a:rPr>
              <a:t>(37</a:t>
            </a:r>
            <a:r>
              <a:rPr lang="en-US" sz="1600" baseline="30000" dirty="0" smtClean="0">
                <a:latin typeface="Arial" charset="0"/>
                <a:ea typeface="ＭＳ Ｐゴシック" charset="0"/>
                <a:cs typeface="Times New Roman" charset="0"/>
              </a:rPr>
              <a:t>th</a:t>
            </a:r>
            <a:r>
              <a:rPr lang="en-US" sz="1600" dirty="0">
                <a:latin typeface="Arial" charset="0"/>
                <a:ea typeface="ＭＳ Ｐゴシック" charset="0"/>
                <a:cs typeface="Times New Roman" charset="0"/>
              </a:rPr>
              <a:t>) </a:t>
            </a:r>
            <a:r>
              <a:rPr lang="en-US" sz="1600" dirty="0" smtClean="0">
                <a:latin typeface="Arial" charset="0"/>
                <a:ea typeface="ＭＳ Ｐゴシック" charset="0"/>
                <a:cs typeface="Times New Roman" charset="0"/>
              </a:rPr>
              <a:t>and </a:t>
            </a:r>
            <a:r>
              <a:rPr lang="en-US" sz="1600" b="1" dirty="0" smtClean="0">
                <a:solidFill>
                  <a:srgbClr val="000090"/>
                </a:solidFill>
                <a:latin typeface="Arial" charset="0"/>
                <a:ea typeface="ＭＳ Ｐゴシック" charset="0"/>
                <a:cs typeface="Times New Roman" charset="0"/>
              </a:rPr>
              <a:t>Knowledge workers </a:t>
            </a:r>
            <a:r>
              <a:rPr lang="en-US" sz="1600" dirty="0">
                <a:latin typeface="Arial" charset="0"/>
                <a:ea typeface="ＭＳ Ｐゴシック" charset="0"/>
                <a:cs typeface="Times New Roman" charset="0"/>
              </a:rPr>
              <a:t>(</a:t>
            </a:r>
            <a:r>
              <a:rPr lang="en-US" sz="1600" dirty="0" smtClean="0">
                <a:latin typeface="Arial" charset="0"/>
                <a:ea typeface="ＭＳ Ｐゴシック" charset="0"/>
                <a:cs typeface="Times New Roman" charset="0"/>
              </a:rPr>
              <a:t>32</a:t>
            </a:r>
            <a:r>
              <a:rPr lang="en-US" sz="1600" baseline="30000" dirty="0" smtClean="0">
                <a:latin typeface="Arial" charset="0"/>
                <a:ea typeface="ＭＳ Ｐゴシック" charset="0"/>
                <a:cs typeface="Times New Roman" charset="0"/>
              </a:rPr>
              <a:t>nd</a:t>
            </a:r>
            <a:r>
              <a:rPr lang="en-US" sz="1600" dirty="0" smtClean="0">
                <a:latin typeface="Arial" charset="0"/>
                <a:ea typeface="ＭＳ Ｐゴシック" charset="0"/>
                <a:cs typeface="Times New Roman" charset="0"/>
              </a:rPr>
              <a:t>)</a:t>
            </a:r>
            <a:endParaRPr lang="fr-FR" sz="1700" dirty="0">
              <a:latin typeface="Times New Roman" charset="0"/>
              <a:ea typeface="ＭＳ Ｐゴシック" charset="0"/>
              <a:cs typeface="Times New Roman" charset="0"/>
            </a:endParaRPr>
          </a:p>
          <a:p>
            <a:endParaRPr lang="fr-FR" dirty="0">
              <a:latin typeface="Arial" charset="0"/>
              <a:cs typeface="Arial" charset="0"/>
            </a:endParaRPr>
          </a:p>
        </p:txBody>
      </p:sp>
    </p:spTree>
    <p:extLst>
      <p:ext uri="{BB962C8B-B14F-4D97-AF65-F5344CB8AC3E}">
        <p14:creationId xmlns:p14="http://schemas.microsoft.com/office/powerpoint/2010/main" val="620377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decel="50000" fill="hold">
                                          <p:stCondLst>
                                            <p:cond delay="0"/>
                                          </p:stCondLst>
                                        </p:cTn>
                                        <p:tgtEl>
                                          <p:spTgt spid="3">
                                            <p:txEl>
                                              <p:pRg st="6" end="6"/>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6" end="6"/>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6" end="6"/>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6" end="6"/>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6" end="6"/>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6" end="6"/>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6" end="6"/>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820472" cy="922114"/>
          </a:xfrm>
        </p:spPr>
        <p:txBody>
          <a:bodyPr/>
          <a:lstStyle/>
          <a:p>
            <a:pPr algn="ctr"/>
            <a:r>
              <a:rPr lang="fr-CH" sz="2600" dirty="0" smtClean="0"/>
              <a:t>      </a:t>
            </a:r>
            <a:r>
              <a:rPr lang="fr-CH" sz="2800" dirty="0" smtClean="0"/>
              <a:t>Germany’s evolution with respect to IP </a:t>
            </a:r>
            <a:r>
              <a:rPr lang="en-US" sz="2800" dirty="0" smtClean="0"/>
              <a:t>filings</a:t>
            </a:r>
            <a:r>
              <a:rPr lang="fr-CH" sz="2800" dirty="0" smtClean="0"/>
              <a:t> and</a:t>
            </a:r>
            <a:br>
              <a:rPr lang="fr-CH" sz="2800" dirty="0" smtClean="0"/>
            </a:br>
            <a:r>
              <a:rPr lang="en-US" sz="2800" dirty="0" smtClean="0"/>
              <a:t>Economic</a:t>
            </a:r>
            <a:r>
              <a:rPr lang="fr-CH" sz="2800" dirty="0" smtClean="0"/>
              <a:t> Growth from 1998 to 2012  </a:t>
            </a:r>
            <a:endParaRPr lang="en-US" sz="2800" dirty="0"/>
          </a:p>
        </p:txBody>
      </p:sp>
      <p:sp>
        <p:nvSpPr>
          <p:cNvPr id="5" name="TextBox 4"/>
          <p:cNvSpPr txBox="1"/>
          <p:nvPr/>
        </p:nvSpPr>
        <p:spPr>
          <a:xfrm>
            <a:off x="764812" y="2204864"/>
            <a:ext cx="2376264" cy="3323987"/>
          </a:xfrm>
          <a:prstGeom prst="rect">
            <a:avLst/>
          </a:prstGeom>
          <a:noFill/>
        </p:spPr>
        <p:txBody>
          <a:bodyPr wrap="square" rtlCol="0" anchor="t">
            <a:spAutoFit/>
          </a:bodyPr>
          <a:lstStyle/>
          <a:p>
            <a:pPr marL="171450" indent="-171450" algn="just">
              <a:buFont typeface="Wingdings" pitchFamily="2" charset="2"/>
              <a:buChar char="Ø"/>
            </a:pPr>
            <a:r>
              <a:rPr lang="en-US" sz="1000" dirty="0" smtClean="0"/>
              <a:t>Filings </a:t>
            </a:r>
            <a:r>
              <a:rPr lang="en-US" sz="1000" dirty="0"/>
              <a:t>for </a:t>
            </a:r>
            <a:r>
              <a:rPr lang="en-US" sz="1000" dirty="0" smtClean="0"/>
              <a:t>industrial designs and trademarks have increased strongly since 2000 despite slow-downs in the </a:t>
            </a:r>
            <a:r>
              <a:rPr lang="en-US" sz="1000" dirty="0"/>
              <a:t>periods 2001-2002 and 2008-2009. </a:t>
            </a:r>
            <a:r>
              <a:rPr lang="en-US" sz="1000" dirty="0" smtClean="0"/>
              <a:t>In 2012 there were 116,405 </a:t>
            </a:r>
            <a:r>
              <a:rPr lang="en-US" sz="1000" dirty="0"/>
              <a:t>industrial designs </a:t>
            </a:r>
            <a:r>
              <a:rPr lang="en-US" sz="1000" dirty="0" smtClean="0"/>
              <a:t>filings </a:t>
            </a:r>
            <a:r>
              <a:rPr lang="en-US" sz="1000" dirty="0"/>
              <a:t>and 667,596 </a:t>
            </a:r>
            <a:r>
              <a:rPr lang="en-US" sz="1000" dirty="0" smtClean="0"/>
              <a:t>trademark filings (including resident, abroad and regional filings)</a:t>
            </a:r>
          </a:p>
          <a:p>
            <a:pPr marL="171450" indent="-171450" algn="just">
              <a:buFont typeface="Wingdings" pitchFamily="2" charset="2"/>
              <a:buChar char="Ø"/>
            </a:pPr>
            <a:endParaRPr lang="en-US" sz="1000" dirty="0" smtClean="0"/>
          </a:p>
          <a:p>
            <a:pPr marL="171450" indent="-171450" algn="just">
              <a:buFont typeface="Wingdings" pitchFamily="2" charset="2"/>
              <a:buChar char="Ø"/>
            </a:pPr>
            <a:r>
              <a:rPr lang="en-US" sz="1000" dirty="0" smtClean="0"/>
              <a:t>Filings for patent have grown more steadily </a:t>
            </a:r>
            <a:r>
              <a:rPr lang="en-US" sz="1000" dirty="0"/>
              <a:t>since </a:t>
            </a:r>
            <a:r>
              <a:rPr lang="en-US" sz="1000" dirty="0" smtClean="0"/>
              <a:t>2000. </a:t>
            </a:r>
            <a:r>
              <a:rPr lang="en-US" sz="1000" dirty="0"/>
              <a:t>In 2012 there were </a:t>
            </a:r>
            <a:r>
              <a:rPr lang="en-US" sz="1000" dirty="0" smtClean="0"/>
              <a:t>181,959 patent filings (</a:t>
            </a:r>
            <a:r>
              <a:rPr lang="en-US" sz="1000" dirty="0"/>
              <a:t>including resident, abroad and regional filings</a:t>
            </a:r>
            <a:r>
              <a:rPr lang="en-US" sz="1000" dirty="0" smtClean="0"/>
              <a:t>)</a:t>
            </a:r>
          </a:p>
          <a:p>
            <a:pPr marL="171450" indent="-171450" algn="just">
              <a:buFont typeface="Wingdings" pitchFamily="2" charset="2"/>
              <a:buChar char="Ø"/>
            </a:pPr>
            <a:endParaRPr lang="en-US" sz="1000" dirty="0" smtClean="0"/>
          </a:p>
          <a:p>
            <a:pPr marL="171450" indent="-171450" algn="just">
              <a:buFont typeface="Wingdings" pitchFamily="2" charset="2"/>
              <a:buChar char="Ø"/>
            </a:pPr>
            <a:r>
              <a:rPr lang="en-US" sz="1000" dirty="0" smtClean="0"/>
              <a:t>Overall</a:t>
            </a:r>
            <a:r>
              <a:rPr lang="en-US" sz="1000" dirty="0"/>
              <a:t>, GDP figures appear to show that </a:t>
            </a:r>
            <a:r>
              <a:rPr lang="en-US" sz="1000" dirty="0" smtClean="0"/>
              <a:t>filings of each of patents, trademarks and industrial designs are sensitive to fluctuations in GDP as is demonstrated by falls in filing numbers in 2009.</a:t>
            </a:r>
            <a:endParaRPr lang="en-US" sz="1000" dirty="0"/>
          </a:p>
          <a:p>
            <a:pPr marL="171450" indent="-171450" algn="just">
              <a:buFont typeface="Wingdings" pitchFamily="2" charset="2"/>
              <a:buChar char="Ø"/>
            </a:pPr>
            <a:endParaRPr lang="en-US" sz="1000" dirty="0"/>
          </a:p>
        </p:txBody>
      </p:sp>
      <p:pic>
        <p:nvPicPr>
          <p:cNvPr id="4098" name="Picture 2" descr="http://www.wipo.int/ipstats/en/statistics/country_profile/countries/graphs/de1.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47864" y="1844824"/>
            <a:ext cx="5472608" cy="4104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587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a:spLocks noGrp="1"/>
          </p:cNvSpPr>
          <p:nvPr>
            <p:ph type="title"/>
          </p:nvPr>
        </p:nvSpPr>
        <p:spPr>
          <a:xfrm>
            <a:off x="35496" y="332656"/>
            <a:ext cx="9145016" cy="1296143"/>
          </a:xfrm>
        </p:spPr>
        <p:txBody>
          <a:bodyPr>
            <a:normAutofit fontScale="90000"/>
          </a:bodyPr>
          <a:lstStyle/>
          <a:p>
            <a:pPr algn="ctr"/>
            <a:r>
              <a:rPr lang="en-US" b="1" dirty="0" smtClean="0">
                <a:latin typeface="Arial" charset="0"/>
                <a:cs typeface="Arial" charset="0"/>
              </a:rPr>
              <a:t>          </a:t>
            </a:r>
            <a:br>
              <a:rPr lang="en-US" b="1" dirty="0" smtClean="0">
                <a:latin typeface="Arial" charset="0"/>
                <a:cs typeface="Arial" charset="0"/>
              </a:rPr>
            </a:br>
            <a:r>
              <a:rPr lang="en-US" sz="3100" dirty="0" smtClean="0">
                <a:latin typeface="Arial" charset="0"/>
                <a:cs typeface="Arial" charset="0"/>
              </a:rPr>
              <a:t>INTERNATIONAL APPLICATIONS</a:t>
            </a:r>
            <a:br>
              <a:rPr lang="en-US" sz="3100" dirty="0" smtClean="0">
                <a:latin typeface="Arial" charset="0"/>
                <a:cs typeface="Arial" charset="0"/>
              </a:rPr>
            </a:br>
            <a:r>
              <a:rPr lang="en-US" sz="3100" dirty="0" smtClean="0">
                <a:latin typeface="Arial" charset="0"/>
                <a:cs typeface="Arial" charset="0"/>
              </a:rPr>
              <a:t>VIA WIPO ADMINISTERED TREATIES </a:t>
            </a:r>
            <a:r>
              <a:rPr lang="en-US" sz="2600" b="1" dirty="0" smtClean="0">
                <a:latin typeface="Arial" charset="0"/>
                <a:cs typeface="Arial" charset="0"/>
              </a:rPr>
              <a:t/>
            </a:r>
            <a:br>
              <a:rPr lang="en-US" sz="2600" b="1" dirty="0" smtClean="0">
                <a:latin typeface="Arial" charset="0"/>
                <a:cs typeface="Arial" charset="0"/>
              </a:rPr>
            </a:br>
            <a:r>
              <a:rPr lang="en-US" sz="2600" b="1" dirty="0" smtClean="0">
                <a:latin typeface="Arial" charset="0"/>
                <a:cs typeface="Arial" charset="0"/>
              </a:rPr>
              <a:t>			</a:t>
            </a:r>
            <a:r>
              <a:rPr lang="en-US" dirty="0" smtClean="0">
                <a:latin typeface="Arial" charset="0"/>
                <a:cs typeface="Arial" charset="0"/>
              </a:rPr>
              <a:t/>
            </a:r>
            <a:br>
              <a:rPr lang="en-US" dirty="0" smtClean="0">
                <a:latin typeface="Arial" charset="0"/>
                <a:cs typeface="Arial" charset="0"/>
              </a:rPr>
            </a:br>
            <a:r>
              <a:rPr lang="en-US" dirty="0" smtClean="0">
                <a:latin typeface="Arial" charset="0"/>
                <a:cs typeface="Arial" charset="0"/>
              </a:rPr>
              <a:t>			</a:t>
            </a:r>
            <a:endParaRPr lang="en-US" dirty="0">
              <a:latin typeface="Arial" charset="0"/>
              <a:cs typeface="Arial" charset="0"/>
            </a:endParaRPr>
          </a:p>
        </p:txBody>
      </p:sp>
      <p:pic>
        <p:nvPicPr>
          <p:cNvPr id="4098" name="Picture 2" descr="http://www.wipo.int/ipstats/en/statistics/country_profile/countries/graphs/de50.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31640" y="1718809"/>
            <a:ext cx="6120680" cy="4590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930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p:cNvSpPr>
            <a:spLocks noGrp="1"/>
          </p:cNvSpPr>
          <p:nvPr>
            <p:ph type="title"/>
          </p:nvPr>
        </p:nvSpPr>
        <p:spPr>
          <a:xfrm>
            <a:off x="107950" y="152400"/>
            <a:ext cx="9217025" cy="973138"/>
          </a:xfrm>
        </p:spPr>
        <p:txBody>
          <a:bodyPr/>
          <a:lstStyle/>
          <a:p>
            <a:pPr algn="ctr"/>
            <a:r>
              <a:rPr lang="en-US" sz="3200" dirty="0" smtClean="0">
                <a:latin typeface="Arial" charset="0"/>
                <a:cs typeface="Times New Roman" charset="0"/>
              </a:rPr>
              <a:t>PATENT APPLICATIONS (1998-2012)</a:t>
            </a:r>
            <a:endParaRPr lang="en-US" sz="3200" dirty="0">
              <a:latin typeface="Arial" charset="0"/>
              <a:cs typeface="Arial" charset="0"/>
            </a:endParaRPr>
          </a:p>
        </p:txBody>
      </p:sp>
      <p:pic>
        <p:nvPicPr>
          <p:cNvPr id="5124" name="Picture 4" descr="http://www.wipo.int/ipstats/en/statistics/country_profile/countries/graphs/de12.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7624" y="1484784"/>
            <a:ext cx="6408712" cy="480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448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1043608" y="2780928"/>
            <a:ext cx="6709742" cy="2735635"/>
          </a:xfrm>
        </p:spPr>
        <p:txBody>
          <a:bodyPr/>
          <a:lstStyle/>
          <a:p>
            <a:pPr algn="ctr" eaLnBrk="1" hangingPunct="1">
              <a:lnSpc>
                <a:spcPct val="80000"/>
              </a:lnSpc>
            </a:pP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2800" dirty="0" smtClean="0">
                <a:solidFill>
                  <a:schemeClr val="accent2"/>
                </a:solidFill>
                <a:latin typeface="Arial Unicode MS" charset="0"/>
                <a:cs typeface="Arial Unicode MS" charset="0"/>
              </a:rPr>
              <a:t>THANK YOU!</a:t>
            </a:r>
            <a:r>
              <a:rPr lang="en-US" sz="2600" dirty="0" smtClean="0">
                <a:solidFill>
                  <a:schemeClr val="accent2"/>
                </a:solidFill>
                <a:latin typeface="Arial Unicode MS" charset="0"/>
                <a:cs typeface="Arial Unicode MS" charset="0"/>
              </a:rPr>
              <a:t/>
            </a:r>
            <a:br>
              <a:rPr lang="en-US" sz="2600"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1400" dirty="0" smtClean="0">
                <a:ea typeface="MS PGothic" pitchFamily="34" charset="-128"/>
              </a:rPr>
              <a:t>Mr. Christian Wichard </a:t>
            </a:r>
            <a:br>
              <a:rPr lang="en-US" sz="1400" dirty="0" smtClean="0">
                <a:ea typeface="MS PGothic" pitchFamily="34" charset="-128"/>
              </a:rPr>
            </a:br>
            <a:r>
              <a:rPr lang="en-US" sz="1400" dirty="0" smtClean="0">
                <a:ea typeface="MS PGothic" pitchFamily="34" charset="-128"/>
              </a:rPr>
              <a:t>Deputy Director General , Global Issues Sector (GIS) </a:t>
            </a:r>
            <a:r>
              <a:rPr lang="en-US" altLang="ja-JP" sz="1400" dirty="0" smtClean="0">
                <a:ea typeface="MS PGothic" pitchFamily="34" charset="-128"/>
              </a:rPr>
              <a:t/>
            </a:r>
            <a:br>
              <a:rPr lang="en-US" altLang="ja-JP" sz="1400" dirty="0" smtClean="0">
                <a:ea typeface="MS PGothic" pitchFamily="34" charset="-128"/>
              </a:rPr>
            </a:br>
            <a:r>
              <a:rPr lang="en-US" altLang="ja-JP" sz="1400" dirty="0" smtClean="0">
                <a:ea typeface="MS PGothic" pitchFamily="34" charset="-128"/>
              </a:rPr>
              <a:t>World Intellectual Property Organization (WIPO)</a:t>
            </a:r>
            <a:br>
              <a:rPr lang="en-US" altLang="ja-JP" sz="1400" dirty="0" smtClean="0">
                <a:ea typeface="MS PGothic" pitchFamily="34" charset="-128"/>
              </a:rPr>
            </a:br>
            <a:r>
              <a:rPr lang="en-US" altLang="ja-JP" sz="1400" dirty="0" smtClean="0">
                <a:ea typeface="MS PGothic" pitchFamily="34" charset="-128"/>
              </a:rPr>
              <a:t>34 chemin des Colombettes, 1211 Geneva 20, Switzerland</a:t>
            </a:r>
            <a:br>
              <a:rPr lang="en-US" altLang="ja-JP" sz="1400" dirty="0" smtClean="0">
                <a:ea typeface="MS PGothic" pitchFamily="34" charset="-128"/>
              </a:rPr>
            </a:br>
            <a:r>
              <a:rPr lang="en-US" sz="1400" dirty="0">
                <a:hlinkClick r:id="rId3"/>
              </a:rPr>
              <a:t>JohannesChristian.Wichard@wipo.int</a:t>
            </a:r>
            <a:r>
              <a:rPr lang="en-US" altLang="ja-JP" sz="1400" dirty="0" smtClean="0">
                <a:ea typeface="MS PGothic" pitchFamily="34" charset="-128"/>
              </a:rPr>
              <a:t>;  </a:t>
            </a:r>
            <a:r>
              <a:rPr lang="en-US" sz="1200" dirty="0" smtClean="0">
                <a:ea typeface="ヒラギノ角ゴ Pro W3" charset="-128"/>
              </a:rPr>
              <a:t/>
            </a:r>
            <a:br>
              <a:rPr lang="en-US" sz="1200" dirty="0" smtClean="0">
                <a:ea typeface="ヒラギノ角ゴ Pro W3" charset="-128"/>
              </a:rPr>
            </a:br>
            <a:r>
              <a:rPr lang="en-US" dirty="0" smtClean="0">
                <a:ea typeface="ヒラギノ角ゴ Pro W3" charset="-128"/>
              </a:rPr>
              <a:t/>
            </a:r>
            <a:br>
              <a:rPr lang="en-US" dirty="0" smtClean="0">
                <a:ea typeface="ヒラギノ角ゴ Pro W3" charset="-128"/>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sz="4000" b="1" i="1" dirty="0" smtClean="0">
                <a:solidFill>
                  <a:schemeClr val="accent2"/>
                </a:solidFill>
                <a:latin typeface="Arial Unicode MS" charset="0"/>
                <a:cs typeface="Arial Unicode MS" charset="0"/>
              </a:rPr>
              <a:t/>
            </a:r>
            <a:br>
              <a:rPr lang="en-US" sz="4000" b="1"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t>
            </a:r>
            <a:endParaRPr lang="en-US" sz="3200" b="1" dirty="0">
              <a:solidFill>
                <a:schemeClr val="accent2"/>
              </a:solidFill>
              <a:latin typeface="Arial Unicode MS" charset="0"/>
              <a:cs typeface="Arial Unicode MS" charset="0"/>
            </a:endParaRPr>
          </a:p>
        </p:txBody>
      </p:sp>
    </p:spTree>
    <p:extLst>
      <p:ext uri="{BB962C8B-B14F-4D97-AF65-F5344CB8AC3E}">
        <p14:creationId xmlns:p14="http://schemas.microsoft.com/office/powerpoint/2010/main" val="1295803697"/>
      </p:ext>
    </p:extLst>
  </p:cSld>
  <p:clrMapOvr>
    <a:masterClrMapping/>
  </p:clrMapOvr>
  <p:transition spd="slow" advClick="0">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subTitle" idx="1"/>
          </p:nvPr>
        </p:nvSpPr>
        <p:spPr>
          <a:xfrm>
            <a:off x="1158807" y="3726074"/>
            <a:ext cx="7850188" cy="2069052"/>
          </a:xfrm>
          <a:noFill/>
          <a:ln/>
        </p:spPr>
        <p:txBody>
          <a:bodyPr/>
          <a:lstStyle/>
          <a:p>
            <a:r>
              <a:rPr lang="de-DE" sz="3200" dirty="0">
                <a:solidFill>
                  <a:srgbClr val="00408C"/>
                </a:solidFill>
                <a:latin typeface="Arial" charset="0"/>
                <a:cs typeface="Times New Roman" charset="0"/>
              </a:rPr>
              <a:t>Der</a:t>
            </a:r>
            <a:r>
              <a:rPr lang="de-DE" sz="3000" b="1" dirty="0">
                <a:solidFill>
                  <a:srgbClr val="70899B"/>
                </a:solidFill>
              </a:rPr>
              <a:t> </a:t>
            </a:r>
            <a:r>
              <a:rPr lang="de-DE" sz="3200" dirty="0">
                <a:solidFill>
                  <a:srgbClr val="00408C"/>
                </a:solidFill>
                <a:latin typeface="Arial" charset="0"/>
                <a:cs typeface="Times New Roman" charset="0"/>
              </a:rPr>
              <a:t>Patentzusammenarbeitsvertrag (PCT)</a:t>
            </a:r>
          </a:p>
          <a:p>
            <a:r>
              <a:rPr lang="de-DE" sz="3200" dirty="0">
                <a:solidFill>
                  <a:srgbClr val="00408C"/>
                </a:solidFill>
                <a:latin typeface="Arial" charset="0"/>
                <a:cs typeface="Times New Roman" charset="0"/>
              </a:rPr>
              <a:t>Einführung und zukünftige Entwicklungen</a:t>
            </a:r>
          </a:p>
          <a:p>
            <a:endParaRPr lang="en-US" sz="3400" b="1" dirty="0" smtClean="0">
              <a:solidFill>
                <a:srgbClr val="70899B"/>
              </a:solidFill>
            </a:endParaRPr>
          </a:p>
          <a:p>
            <a:r>
              <a:rPr lang="de-DE" dirty="0">
                <a:solidFill>
                  <a:srgbClr val="00408C"/>
                </a:solidFill>
                <a:latin typeface="Arial" charset="0"/>
                <a:cs typeface="Times New Roman" charset="0"/>
              </a:rPr>
              <a:t>Matthias Reischle, Stellvertretender Direktor der PCT-Rechtsabteilung, WIPO</a:t>
            </a:r>
          </a:p>
          <a:p>
            <a:r>
              <a:rPr lang="en-US" sz="1800" dirty="0" err="1">
                <a:solidFill>
                  <a:srgbClr val="00408C"/>
                </a:solidFill>
                <a:latin typeface="Arial" charset="0"/>
                <a:cs typeface="Times New Roman" charset="0"/>
              </a:rPr>
              <a:t>Juli</a:t>
            </a:r>
            <a:r>
              <a:rPr lang="en-US" sz="1800" b="1" dirty="0" smtClean="0">
                <a:solidFill>
                  <a:srgbClr val="70899B"/>
                </a:solidFill>
              </a:rPr>
              <a:t> </a:t>
            </a:r>
            <a:r>
              <a:rPr lang="en-US" sz="1800" dirty="0">
                <a:solidFill>
                  <a:srgbClr val="00408C"/>
                </a:solidFill>
                <a:latin typeface="Arial" charset="0"/>
                <a:cs typeface="Times New Roman" charset="0"/>
              </a:rPr>
              <a:t>2014</a:t>
            </a:r>
            <a:endParaRPr lang="de-DE" sz="1800" dirty="0">
              <a:solidFill>
                <a:srgbClr val="00408C"/>
              </a:solidFill>
              <a:latin typeface="Arial" charset="0"/>
              <a:cs typeface="Times New Roman" charset="0"/>
            </a:endParaRPr>
          </a:p>
        </p:txBody>
      </p:sp>
      <p:sp>
        <p:nvSpPr>
          <p:cNvPr id="4" name="Rectangle 6"/>
          <p:cNvSpPr>
            <a:spLocks noChangeArrowheads="1"/>
          </p:cNvSpPr>
          <p:nvPr/>
        </p:nvSpPr>
        <p:spPr bwMode="auto">
          <a:xfrm>
            <a:off x="755576" y="3345074"/>
            <a:ext cx="381000" cy="381000"/>
          </a:xfrm>
          <a:prstGeom prst="rect">
            <a:avLst/>
          </a:prstGeom>
          <a:solidFill>
            <a:srgbClr val="3399FF"/>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endParaRPr lang="es-ES_tradnl" dirty="0"/>
          </a:p>
        </p:txBody>
      </p:sp>
    </p:spTree>
    <p:extLst>
      <p:ext uri="{BB962C8B-B14F-4D97-AF65-F5344CB8AC3E}">
        <p14:creationId xmlns:p14="http://schemas.microsoft.com/office/powerpoint/2010/main" val="4125547593"/>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0" y="304800"/>
            <a:ext cx="9372600" cy="609600"/>
          </a:xfrm>
        </p:spPr>
        <p:txBody>
          <a:bodyPr>
            <a:normAutofit fontScale="90000"/>
          </a:bodyPr>
          <a:lstStyle/>
          <a:p>
            <a:r>
              <a:rPr lang="en-US" dirty="0" smtClean="0">
                <a:latin typeface="Arial" charset="0"/>
                <a:cs typeface="Arial" charset="0"/>
              </a:rPr>
              <a:t>	     	   </a:t>
            </a:r>
            <a:r>
              <a:rPr lang="en-US" dirty="0" smtClean="0">
                <a:solidFill>
                  <a:srgbClr val="000090"/>
                </a:solidFill>
              </a:rPr>
              <a:t>MILESTONES: 1883 - 2013 </a:t>
            </a:r>
            <a:endParaRPr lang="en-US" dirty="0">
              <a:solidFill>
                <a:srgbClr val="000090"/>
              </a:solidFill>
              <a:latin typeface="Arial" charset="0"/>
              <a:cs typeface="Arial" charset="0"/>
            </a:endParaRPr>
          </a:p>
        </p:txBody>
      </p:sp>
      <p:cxnSp>
        <p:nvCxnSpPr>
          <p:cNvPr id="27" name="Connecteur droit avec flèche 26"/>
          <p:cNvCxnSpPr/>
          <p:nvPr/>
        </p:nvCxnSpPr>
        <p:spPr bwMode="auto">
          <a:xfrm flipH="1">
            <a:off x="211138" y="1371600"/>
            <a:ext cx="7772400" cy="4648200"/>
          </a:xfrm>
          <a:prstGeom prst="straightConnector1">
            <a:avLst/>
          </a:prstGeom>
          <a:ln>
            <a:solidFill>
              <a:srgbClr val="333399"/>
            </a:solidFill>
          </a:ln>
          <a:extLst/>
        </p:spPr>
        <p:style>
          <a:lnRef idx="1">
            <a:schemeClr val="accent1"/>
          </a:lnRef>
          <a:fillRef idx="0">
            <a:schemeClr val="accent1"/>
          </a:fillRef>
          <a:effectRef idx="0">
            <a:schemeClr val="accent1"/>
          </a:effectRef>
          <a:fontRef idx="minor">
            <a:schemeClr val="tx1"/>
          </a:fontRef>
        </p:style>
      </p:cxnSp>
      <p:sp>
        <p:nvSpPr>
          <p:cNvPr id="5124" name="Décision 34"/>
          <p:cNvSpPr>
            <a:spLocks noChangeArrowheads="1"/>
          </p:cNvSpPr>
          <p:nvPr/>
        </p:nvSpPr>
        <p:spPr bwMode="auto">
          <a:xfrm>
            <a:off x="4419600" y="3124200"/>
            <a:ext cx="838200" cy="701675"/>
          </a:xfrm>
          <a:prstGeom prst="flowChartDecisi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1700" dirty="0">
              <a:solidFill>
                <a:srgbClr val="000000"/>
              </a:solidFill>
              <a:ea typeface="ＭＳ Ｐゴシック" charset="0"/>
            </a:endParaRPr>
          </a:p>
        </p:txBody>
      </p:sp>
      <p:sp>
        <p:nvSpPr>
          <p:cNvPr id="5125" name="Connecteur 40"/>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2400" dirty="0">
              <a:solidFill>
                <a:srgbClr val="000000"/>
              </a:solidFill>
              <a:ea typeface="ＭＳ Ｐゴシック" charset="0"/>
            </a:endParaRPr>
          </a:p>
        </p:txBody>
      </p:sp>
      <p:sp>
        <p:nvSpPr>
          <p:cNvPr id="5126" name="Connecteur 41"/>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2400" dirty="0">
              <a:solidFill>
                <a:srgbClr val="000000"/>
              </a:solidFill>
              <a:ea typeface="ＭＳ Ｐゴシック" charset="0"/>
            </a:endParaRPr>
          </a:p>
        </p:txBody>
      </p:sp>
      <p:sp>
        <p:nvSpPr>
          <p:cNvPr id="44" name="AutoShape 27">
            <a:hlinkClick r:id="" action="ppaction://noaction" highlightClick="1"/>
          </p:cNvPr>
          <p:cNvSpPr>
            <a:spLocks noChangeArrowheads="1"/>
          </p:cNvSpPr>
          <p:nvPr/>
        </p:nvSpPr>
        <p:spPr bwMode="auto">
          <a:xfrm flipH="1">
            <a:off x="152400" y="5943600"/>
            <a:ext cx="228600" cy="152400"/>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46" name="AutoShape 27">
            <a:hlinkClick r:id="" action="ppaction://noaction" highlightClick="1"/>
          </p:cNvPr>
          <p:cNvSpPr>
            <a:spLocks noChangeArrowheads="1"/>
          </p:cNvSpPr>
          <p:nvPr/>
        </p:nvSpPr>
        <p:spPr bwMode="auto">
          <a:xfrm flipH="1">
            <a:off x="685800" y="56388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47" name="AutoShape 27">
            <a:hlinkClick r:id="" action="ppaction://noaction" highlightClick="1"/>
          </p:cNvPr>
          <p:cNvSpPr>
            <a:spLocks noChangeArrowheads="1"/>
          </p:cNvSpPr>
          <p:nvPr/>
        </p:nvSpPr>
        <p:spPr bwMode="auto">
          <a:xfrm flipH="1">
            <a:off x="1676400" y="4953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48" name="AutoShape 27">
            <a:hlinkClick r:id="" action="ppaction://noaction" highlightClick="1"/>
          </p:cNvPr>
          <p:cNvSpPr>
            <a:spLocks noChangeArrowheads="1"/>
          </p:cNvSpPr>
          <p:nvPr/>
        </p:nvSpPr>
        <p:spPr bwMode="auto">
          <a:xfrm flipH="1">
            <a:off x="6934200" y="-1143000"/>
            <a:ext cx="304800" cy="103187"/>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49" name="AutoShape 27">
            <a:hlinkClick r:id="" action="ppaction://noaction" highlightClick="1"/>
          </p:cNvPr>
          <p:cNvSpPr>
            <a:spLocks noChangeArrowheads="1"/>
          </p:cNvSpPr>
          <p:nvPr/>
        </p:nvSpPr>
        <p:spPr bwMode="auto">
          <a:xfrm flipH="1">
            <a:off x="4274136" y="33885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50" name="AutoShape 27">
            <a:hlinkClick r:id="" action="ppaction://noaction" highlightClick="1"/>
          </p:cNvPr>
          <p:cNvSpPr>
            <a:spLocks noChangeArrowheads="1"/>
          </p:cNvSpPr>
          <p:nvPr/>
        </p:nvSpPr>
        <p:spPr bwMode="auto">
          <a:xfrm flipH="1">
            <a:off x="3648557" y="370978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51" name="AutoShape 27">
            <a:hlinkClick r:id="" action="ppaction://noaction" highlightClick="1"/>
          </p:cNvPr>
          <p:cNvSpPr>
            <a:spLocks noChangeArrowheads="1"/>
          </p:cNvSpPr>
          <p:nvPr/>
        </p:nvSpPr>
        <p:spPr bwMode="auto">
          <a:xfrm flipH="1">
            <a:off x="3200400" y="4038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52" name="AutoShape 27">
            <a:hlinkClick r:id="" action="ppaction://noaction" highlightClick="1"/>
          </p:cNvPr>
          <p:cNvSpPr>
            <a:spLocks noChangeArrowheads="1"/>
          </p:cNvSpPr>
          <p:nvPr/>
        </p:nvSpPr>
        <p:spPr bwMode="auto">
          <a:xfrm>
            <a:off x="1066800" y="5334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53" name="AutoShape 27">
            <a:hlinkClick r:id="" action="ppaction://noaction" highlightClick="1"/>
          </p:cNvPr>
          <p:cNvSpPr>
            <a:spLocks noChangeArrowheads="1"/>
          </p:cNvSpPr>
          <p:nvPr/>
        </p:nvSpPr>
        <p:spPr bwMode="auto">
          <a:xfrm flipH="1">
            <a:off x="4762500" y="31227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54" name="AutoShape 27">
            <a:hlinkClick r:id="" action="ppaction://noaction" highlightClick="1"/>
          </p:cNvPr>
          <p:cNvSpPr>
            <a:spLocks noChangeArrowheads="1"/>
          </p:cNvSpPr>
          <p:nvPr/>
        </p:nvSpPr>
        <p:spPr bwMode="auto">
          <a:xfrm flipH="1">
            <a:off x="2667000" y="4419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55" name="AutoShape 27">
            <a:hlinkClick r:id="" action="ppaction://noaction" highlightClick="1"/>
          </p:cNvPr>
          <p:cNvSpPr>
            <a:spLocks noChangeArrowheads="1"/>
          </p:cNvSpPr>
          <p:nvPr/>
        </p:nvSpPr>
        <p:spPr bwMode="auto">
          <a:xfrm flipH="1">
            <a:off x="2209800" y="4648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56" name="AutoShape 27">
            <a:hlinkClick r:id="" action="ppaction://noaction" highlightClick="1"/>
          </p:cNvPr>
          <p:cNvSpPr>
            <a:spLocks noChangeArrowheads="1"/>
          </p:cNvSpPr>
          <p:nvPr/>
        </p:nvSpPr>
        <p:spPr bwMode="auto">
          <a:xfrm flipH="1">
            <a:off x="5943600" y="23979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5139" name="ZoneTexte 57"/>
          <p:cNvSpPr txBox="1">
            <a:spLocks noChangeArrowheads="1"/>
          </p:cNvSpPr>
          <p:nvPr/>
        </p:nvSpPr>
        <p:spPr bwMode="auto">
          <a:xfrm rot="161780">
            <a:off x="-92075" y="5502275"/>
            <a:ext cx="6810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1883 </a:t>
            </a:r>
          </a:p>
        </p:txBody>
      </p:sp>
      <p:sp>
        <p:nvSpPr>
          <p:cNvPr id="5140" name="ZoneTexte 58"/>
          <p:cNvSpPr txBox="1">
            <a:spLocks noChangeArrowheads="1"/>
          </p:cNvSpPr>
          <p:nvPr/>
        </p:nvSpPr>
        <p:spPr bwMode="auto">
          <a:xfrm>
            <a:off x="228600" y="5257800"/>
            <a:ext cx="990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1886</a:t>
            </a:r>
          </a:p>
        </p:txBody>
      </p:sp>
      <p:sp>
        <p:nvSpPr>
          <p:cNvPr id="5141" name="ZoneTexte 59"/>
          <p:cNvSpPr txBox="1">
            <a:spLocks noChangeArrowheads="1"/>
          </p:cNvSpPr>
          <p:nvPr/>
        </p:nvSpPr>
        <p:spPr bwMode="auto">
          <a:xfrm>
            <a:off x="609600" y="5029200"/>
            <a:ext cx="838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1891</a:t>
            </a:r>
          </a:p>
        </p:txBody>
      </p:sp>
      <p:sp>
        <p:nvSpPr>
          <p:cNvPr id="5142" name="ZoneTexte 61"/>
          <p:cNvSpPr txBox="1">
            <a:spLocks noChangeArrowheads="1"/>
          </p:cNvSpPr>
          <p:nvPr/>
        </p:nvSpPr>
        <p:spPr bwMode="auto">
          <a:xfrm>
            <a:off x="1066800" y="47244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1893</a:t>
            </a:r>
          </a:p>
        </p:txBody>
      </p:sp>
      <p:sp>
        <p:nvSpPr>
          <p:cNvPr id="5143" name="ZoneTexte 65"/>
          <p:cNvSpPr txBox="1">
            <a:spLocks noChangeArrowheads="1"/>
          </p:cNvSpPr>
          <p:nvPr/>
        </p:nvSpPr>
        <p:spPr bwMode="auto">
          <a:xfrm>
            <a:off x="1524000" y="44196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1925</a:t>
            </a:r>
          </a:p>
        </p:txBody>
      </p:sp>
      <p:sp>
        <p:nvSpPr>
          <p:cNvPr id="5144" name="ZoneTexte 66"/>
          <p:cNvSpPr txBox="1">
            <a:spLocks noChangeArrowheads="1"/>
          </p:cNvSpPr>
          <p:nvPr/>
        </p:nvSpPr>
        <p:spPr bwMode="auto">
          <a:xfrm>
            <a:off x="2133600" y="41148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1960</a:t>
            </a:r>
          </a:p>
        </p:txBody>
      </p:sp>
      <p:sp>
        <p:nvSpPr>
          <p:cNvPr id="5145" name="ZoneTexte 67"/>
          <p:cNvSpPr txBox="1">
            <a:spLocks noChangeArrowheads="1"/>
          </p:cNvSpPr>
          <p:nvPr/>
        </p:nvSpPr>
        <p:spPr bwMode="auto">
          <a:xfrm>
            <a:off x="2590800" y="38862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1967</a:t>
            </a:r>
          </a:p>
        </p:txBody>
      </p:sp>
      <p:sp>
        <p:nvSpPr>
          <p:cNvPr id="5146" name="ZoneTexte 69"/>
          <p:cNvSpPr txBox="1">
            <a:spLocks noChangeArrowheads="1"/>
          </p:cNvSpPr>
          <p:nvPr/>
        </p:nvSpPr>
        <p:spPr bwMode="auto">
          <a:xfrm>
            <a:off x="3034506" y="3622475"/>
            <a:ext cx="1008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1970</a:t>
            </a:r>
          </a:p>
        </p:txBody>
      </p:sp>
      <p:sp>
        <p:nvSpPr>
          <p:cNvPr id="5147" name="ZoneTexte 70"/>
          <p:cNvSpPr txBox="1">
            <a:spLocks noChangeArrowheads="1"/>
          </p:cNvSpPr>
          <p:nvPr/>
        </p:nvSpPr>
        <p:spPr bwMode="auto">
          <a:xfrm>
            <a:off x="3614074" y="3251992"/>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1989</a:t>
            </a:r>
          </a:p>
        </p:txBody>
      </p:sp>
      <p:sp>
        <p:nvSpPr>
          <p:cNvPr id="5148" name="ZoneTexte 71"/>
          <p:cNvSpPr txBox="1">
            <a:spLocks noChangeArrowheads="1"/>
          </p:cNvSpPr>
          <p:nvPr/>
        </p:nvSpPr>
        <p:spPr bwMode="auto">
          <a:xfrm>
            <a:off x="4097338" y="2858464"/>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1996</a:t>
            </a:r>
          </a:p>
        </p:txBody>
      </p:sp>
      <p:sp>
        <p:nvSpPr>
          <p:cNvPr id="5149" name="ZoneTexte 72"/>
          <p:cNvSpPr txBox="1">
            <a:spLocks noChangeArrowheads="1"/>
          </p:cNvSpPr>
          <p:nvPr/>
        </p:nvSpPr>
        <p:spPr bwMode="auto">
          <a:xfrm>
            <a:off x="4720662" y="2582757"/>
            <a:ext cx="848351"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smtClean="0">
                <a:solidFill>
                  <a:srgbClr val="000000"/>
                </a:solidFill>
              </a:rPr>
              <a:t>2000</a:t>
            </a:r>
            <a:endParaRPr lang="fr-FR" sz="1700" b="1" dirty="0">
              <a:solidFill>
                <a:srgbClr val="000000"/>
              </a:solidFill>
            </a:endParaRPr>
          </a:p>
        </p:txBody>
      </p:sp>
      <p:sp>
        <p:nvSpPr>
          <p:cNvPr id="74" name="AutoShape 27">
            <a:hlinkClick r:id="" action="ppaction://noaction" highlightClick="1"/>
          </p:cNvPr>
          <p:cNvSpPr>
            <a:spLocks noChangeArrowheads="1"/>
          </p:cNvSpPr>
          <p:nvPr/>
        </p:nvSpPr>
        <p:spPr bwMode="auto">
          <a:xfrm flipH="1">
            <a:off x="6553200" y="1981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5151" name="ZoneTexte 74"/>
          <p:cNvSpPr txBox="1">
            <a:spLocks noChangeArrowheads="1"/>
          </p:cNvSpPr>
          <p:nvPr/>
        </p:nvSpPr>
        <p:spPr bwMode="auto">
          <a:xfrm>
            <a:off x="5867400" y="19050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2012</a:t>
            </a:r>
          </a:p>
        </p:txBody>
      </p:sp>
      <p:sp>
        <p:nvSpPr>
          <p:cNvPr id="5152" name="ZoneTexte 75"/>
          <p:cNvSpPr txBox="1">
            <a:spLocks noChangeArrowheads="1"/>
          </p:cNvSpPr>
          <p:nvPr/>
        </p:nvSpPr>
        <p:spPr bwMode="auto">
          <a:xfrm rot="10800000" flipV="1">
            <a:off x="0" y="6141343"/>
            <a:ext cx="3886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PARIS CONVENTION</a:t>
            </a:r>
          </a:p>
        </p:txBody>
      </p:sp>
      <p:sp>
        <p:nvSpPr>
          <p:cNvPr id="5153" name="ZoneTexte 76"/>
          <p:cNvSpPr txBox="1">
            <a:spLocks noChangeArrowheads="1"/>
          </p:cNvSpPr>
          <p:nvPr/>
        </p:nvSpPr>
        <p:spPr bwMode="auto">
          <a:xfrm>
            <a:off x="901700" y="5735638"/>
            <a:ext cx="2422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BERNE  CONVENTION</a:t>
            </a:r>
          </a:p>
        </p:txBody>
      </p:sp>
      <p:sp>
        <p:nvSpPr>
          <p:cNvPr id="5154" name="ZoneTexte 78"/>
          <p:cNvSpPr txBox="1">
            <a:spLocks noChangeArrowheads="1"/>
          </p:cNvSpPr>
          <p:nvPr/>
        </p:nvSpPr>
        <p:spPr bwMode="auto">
          <a:xfrm>
            <a:off x="1295400" y="5410200"/>
            <a:ext cx="3182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MADRID AGREEMENT  </a:t>
            </a:r>
          </a:p>
        </p:txBody>
      </p:sp>
      <p:sp>
        <p:nvSpPr>
          <p:cNvPr id="5155" name="ZoneTexte 79"/>
          <p:cNvSpPr txBox="1">
            <a:spLocks noChangeArrowheads="1"/>
          </p:cNvSpPr>
          <p:nvPr/>
        </p:nvSpPr>
        <p:spPr bwMode="auto">
          <a:xfrm>
            <a:off x="1981200" y="5029200"/>
            <a:ext cx="15573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BIRPI</a:t>
            </a:r>
            <a:r>
              <a:rPr lang="fr-FR" sz="1700" dirty="0">
                <a:solidFill>
                  <a:srgbClr val="000000"/>
                </a:solidFill>
              </a:rPr>
              <a:t> </a:t>
            </a:r>
          </a:p>
        </p:txBody>
      </p:sp>
      <p:sp>
        <p:nvSpPr>
          <p:cNvPr id="5156" name="ZoneTexte 81"/>
          <p:cNvSpPr txBox="1">
            <a:spLocks noChangeArrowheads="1"/>
          </p:cNvSpPr>
          <p:nvPr/>
        </p:nvSpPr>
        <p:spPr bwMode="auto">
          <a:xfrm>
            <a:off x="2420937" y="4789573"/>
            <a:ext cx="2608263" cy="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HAGUE AGREEMENT</a:t>
            </a:r>
          </a:p>
          <a:p>
            <a:pPr eaLnBrk="1" fontAlgn="base" hangingPunct="1">
              <a:spcBef>
                <a:spcPct val="50000"/>
              </a:spcBef>
              <a:spcAft>
                <a:spcPct val="0"/>
              </a:spcAft>
            </a:pPr>
            <a:endParaRPr lang="fr-FR" sz="1700" dirty="0">
              <a:solidFill>
                <a:srgbClr val="000000"/>
              </a:solidFill>
            </a:endParaRPr>
          </a:p>
        </p:txBody>
      </p:sp>
      <p:sp>
        <p:nvSpPr>
          <p:cNvPr id="5157" name="ZoneTexte 82"/>
          <p:cNvSpPr txBox="1">
            <a:spLocks noChangeArrowheads="1"/>
          </p:cNvSpPr>
          <p:nvPr/>
        </p:nvSpPr>
        <p:spPr bwMode="auto">
          <a:xfrm>
            <a:off x="2971800" y="4465836"/>
            <a:ext cx="3581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BIRPI MOVES TO GENEVA </a:t>
            </a:r>
          </a:p>
        </p:txBody>
      </p:sp>
      <p:sp>
        <p:nvSpPr>
          <p:cNvPr id="5158" name="ZoneTexte 83"/>
          <p:cNvSpPr txBox="1">
            <a:spLocks noChangeArrowheads="1"/>
          </p:cNvSpPr>
          <p:nvPr/>
        </p:nvSpPr>
        <p:spPr bwMode="auto">
          <a:xfrm>
            <a:off x="3607904" y="4064099"/>
            <a:ext cx="2590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WIPO CONVENTION </a:t>
            </a:r>
          </a:p>
        </p:txBody>
      </p:sp>
      <p:sp>
        <p:nvSpPr>
          <p:cNvPr id="5159" name="ZoneTexte 84"/>
          <p:cNvSpPr txBox="1">
            <a:spLocks noChangeArrowheads="1"/>
          </p:cNvSpPr>
          <p:nvPr/>
        </p:nvSpPr>
        <p:spPr bwMode="auto">
          <a:xfrm>
            <a:off x="3960779" y="3709789"/>
            <a:ext cx="4495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PCT ESTABLISHED </a:t>
            </a:r>
          </a:p>
        </p:txBody>
      </p:sp>
      <p:sp>
        <p:nvSpPr>
          <p:cNvPr id="5160" name="ZoneTexte 87"/>
          <p:cNvSpPr txBox="1">
            <a:spLocks noChangeArrowheads="1"/>
          </p:cNvSpPr>
          <p:nvPr/>
        </p:nvSpPr>
        <p:spPr bwMode="auto">
          <a:xfrm>
            <a:off x="4572000" y="3414018"/>
            <a:ext cx="2743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MADRID PROTOCOL</a:t>
            </a:r>
          </a:p>
        </p:txBody>
      </p:sp>
      <p:sp>
        <p:nvSpPr>
          <p:cNvPr id="5161" name="ZoneTexte 93"/>
          <p:cNvSpPr txBox="1">
            <a:spLocks noChangeArrowheads="1"/>
          </p:cNvSpPr>
          <p:nvPr/>
        </p:nvSpPr>
        <p:spPr bwMode="auto">
          <a:xfrm>
            <a:off x="5067300" y="3056692"/>
            <a:ext cx="3124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INTERNET TREATIES </a:t>
            </a:r>
          </a:p>
        </p:txBody>
      </p:sp>
      <p:pic>
        <p:nvPicPr>
          <p:cNvPr id="95" name="Picture 36" descr="noname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143000"/>
            <a:ext cx="2362200" cy="3044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AutoShape 27">
            <a:hlinkClick r:id="" action="ppaction://noaction" highlightClick="1"/>
          </p:cNvPr>
          <p:cNvSpPr>
            <a:spLocks noChangeArrowheads="1"/>
          </p:cNvSpPr>
          <p:nvPr/>
        </p:nvSpPr>
        <p:spPr bwMode="auto">
          <a:xfrm flipH="1">
            <a:off x="7250247" y="15840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5164" name="ZoneTexte 98"/>
          <p:cNvSpPr txBox="1">
            <a:spLocks noChangeArrowheads="1"/>
          </p:cNvSpPr>
          <p:nvPr/>
        </p:nvSpPr>
        <p:spPr bwMode="auto">
          <a:xfrm>
            <a:off x="6274455" y="2454724"/>
            <a:ext cx="1431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smtClean="0">
                <a:solidFill>
                  <a:srgbClr val="000000"/>
                </a:solidFill>
              </a:rPr>
              <a:t>STLT</a:t>
            </a:r>
            <a:endParaRPr lang="fr-FR" sz="1400" dirty="0">
              <a:solidFill>
                <a:srgbClr val="000000"/>
              </a:solidFill>
            </a:endParaRPr>
          </a:p>
        </p:txBody>
      </p:sp>
      <p:sp>
        <p:nvSpPr>
          <p:cNvPr id="5165" name="ZoneTexte 100"/>
          <p:cNvSpPr txBox="1">
            <a:spLocks noChangeArrowheads="1"/>
          </p:cNvSpPr>
          <p:nvPr/>
        </p:nvSpPr>
        <p:spPr bwMode="auto">
          <a:xfrm>
            <a:off x="6629400" y="2133600"/>
            <a:ext cx="2092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BEIJING TREATY </a:t>
            </a:r>
          </a:p>
        </p:txBody>
      </p:sp>
      <p:sp>
        <p:nvSpPr>
          <p:cNvPr id="5166" name="ZoneTexte 103"/>
          <p:cNvSpPr txBox="1">
            <a:spLocks noChangeArrowheads="1"/>
          </p:cNvSpPr>
          <p:nvPr/>
        </p:nvSpPr>
        <p:spPr bwMode="auto">
          <a:xfrm>
            <a:off x="6503504" y="1482792"/>
            <a:ext cx="889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2013 </a:t>
            </a:r>
          </a:p>
        </p:txBody>
      </p:sp>
      <p:sp>
        <p:nvSpPr>
          <p:cNvPr id="5167" name="ZoneTexte 104"/>
          <p:cNvSpPr txBox="1">
            <a:spLocks noChangeArrowheads="1"/>
          </p:cNvSpPr>
          <p:nvPr/>
        </p:nvSpPr>
        <p:spPr bwMode="auto">
          <a:xfrm>
            <a:off x="7052468" y="1741696"/>
            <a:ext cx="2819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dirty="0">
                <a:solidFill>
                  <a:srgbClr val="000000"/>
                </a:solidFill>
              </a:rPr>
              <a:t>  </a:t>
            </a:r>
            <a:r>
              <a:rPr lang="fr-FR" sz="1400" dirty="0">
                <a:solidFill>
                  <a:srgbClr val="000000"/>
                </a:solidFill>
              </a:rPr>
              <a:t>MARRAKESH TREATY </a:t>
            </a:r>
          </a:p>
        </p:txBody>
      </p:sp>
      <p:pic>
        <p:nvPicPr>
          <p:cNvPr id="8499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33343" y="2741507"/>
            <a:ext cx="268287"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15752" y="2736503"/>
            <a:ext cx="2037417" cy="307777"/>
          </a:xfrm>
          <a:prstGeom prst="rect">
            <a:avLst/>
          </a:prstGeom>
        </p:spPr>
        <p:txBody>
          <a:bodyPr wrap="none">
            <a:spAutoFit/>
          </a:bodyPr>
          <a:lstStyle/>
          <a:p>
            <a:pPr fontAlgn="base">
              <a:spcBef>
                <a:spcPct val="50000"/>
              </a:spcBef>
              <a:spcAft>
                <a:spcPct val="0"/>
              </a:spcAft>
            </a:pPr>
            <a:r>
              <a:rPr lang="en-US" sz="1400" dirty="0">
                <a:solidFill>
                  <a:srgbClr val="000000"/>
                </a:solidFill>
                <a:ea typeface="ＭＳ Ｐゴシック" charset="0"/>
              </a:rPr>
              <a:t>PATENT LAW TREATY</a:t>
            </a:r>
          </a:p>
        </p:txBody>
      </p:sp>
      <p:sp>
        <p:nvSpPr>
          <p:cNvPr id="3" name="Rectangle 2"/>
          <p:cNvSpPr/>
          <p:nvPr/>
        </p:nvSpPr>
        <p:spPr>
          <a:xfrm>
            <a:off x="5277678" y="2247269"/>
            <a:ext cx="671979" cy="353943"/>
          </a:xfrm>
          <a:prstGeom prst="rect">
            <a:avLst/>
          </a:prstGeom>
        </p:spPr>
        <p:txBody>
          <a:bodyPr wrap="none">
            <a:spAutoFit/>
          </a:bodyPr>
          <a:lstStyle/>
          <a:p>
            <a:pPr fontAlgn="base">
              <a:spcBef>
                <a:spcPct val="50000"/>
              </a:spcBef>
              <a:spcAft>
                <a:spcPct val="0"/>
              </a:spcAft>
            </a:pPr>
            <a:r>
              <a:rPr lang="en-US" sz="1700" b="1" dirty="0">
                <a:solidFill>
                  <a:srgbClr val="000000"/>
                </a:solidFill>
                <a:ea typeface="ＭＳ Ｐゴシック" charset="0"/>
              </a:rPr>
              <a:t>2006</a:t>
            </a:r>
          </a:p>
        </p:txBody>
      </p:sp>
    </p:spTree>
    <p:extLst>
      <p:ext uri="{BB962C8B-B14F-4D97-AF65-F5344CB8AC3E}">
        <p14:creationId xmlns:p14="http://schemas.microsoft.com/office/powerpoint/2010/main" val="2551042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958" y="112663"/>
            <a:ext cx="9649072" cy="1008112"/>
          </a:xfrm>
        </p:spPr>
        <p:txBody>
          <a:bodyPr/>
          <a:lstStyle/>
          <a:p>
            <a:pPr algn="ctr"/>
            <a:r>
              <a:rPr lang="en-US" dirty="0" smtClean="0">
                <a:ea typeface="MS PGothic" pitchFamily="34" charset="-128"/>
              </a:rPr>
              <a:t>DAS TRADITIONELLE VERFAHREN</a:t>
            </a:r>
            <a:endParaRPr lang="en-US" dirty="0"/>
          </a:p>
        </p:txBody>
      </p:sp>
      <p:sp>
        <p:nvSpPr>
          <p:cNvPr id="3" name="Content Placeholder 2"/>
          <p:cNvSpPr>
            <a:spLocks noGrp="1"/>
          </p:cNvSpPr>
          <p:nvPr>
            <p:ph idx="1"/>
          </p:nvPr>
        </p:nvSpPr>
        <p:spPr>
          <a:xfrm>
            <a:off x="179512" y="2564904"/>
            <a:ext cx="8856984" cy="4032448"/>
          </a:xfrm>
        </p:spPr>
        <p:txBody>
          <a:bodyPr/>
          <a:lstStyle/>
          <a:p>
            <a:r>
              <a:rPr lang="fr-CH" sz="1800" dirty="0" smtClean="0"/>
              <a:t>Nationale Anmeldung, gefolgt – innerhalb des Prioritätsjahres </a:t>
            </a:r>
            <a:r>
              <a:rPr lang="de-DE" altLang="en-US" sz="1800" dirty="0">
                <a:ea typeface="ヒラギノ角ゴ Pro W3" charset="-128"/>
              </a:rPr>
              <a:t>gemäß der Pariser Verbandsübereinkunft - von einer Vielzahl einzelner Auslandsanmeldungen</a:t>
            </a:r>
            <a:r>
              <a:rPr lang="de-DE" altLang="en-US" sz="1800" dirty="0" smtClean="0">
                <a:ea typeface="ヒラギノ角ゴ Pro W3" charset="-128"/>
              </a:rPr>
              <a:t>:</a:t>
            </a:r>
          </a:p>
          <a:p>
            <a:endParaRPr lang="de-DE" altLang="en-US" sz="1800" dirty="0" smtClean="0">
              <a:ea typeface="ヒラギノ角ゴ Pro W3" charset="-128"/>
            </a:endParaRPr>
          </a:p>
          <a:p>
            <a:pPr lvl="2">
              <a:buFont typeface="Wingdings" panose="05000000000000000000" pitchFamily="2" charset="2"/>
              <a:buChar char="Ø"/>
            </a:pPr>
            <a:r>
              <a:rPr lang="de-DE" altLang="en-US" sz="1700" dirty="0" smtClean="0">
                <a:ea typeface="ヒラギノ角ゴ Pro W3" charset="-128"/>
              </a:rPr>
              <a:t>un</a:t>
            </a:r>
            <a:r>
              <a:rPr lang="de-DE" altLang="en-US" sz="1700" dirty="0">
                <a:ea typeface="ヒラギノ角ゴ Pro W3" charset="-128"/>
              </a:rPr>
              <a:t>terschiedliche Formvorschriften</a:t>
            </a:r>
          </a:p>
          <a:p>
            <a:pPr lvl="2">
              <a:buFont typeface="Wingdings" panose="05000000000000000000" pitchFamily="2" charset="2"/>
              <a:buChar char="Ø"/>
            </a:pPr>
            <a:r>
              <a:rPr lang="de-DE" altLang="en-US" sz="1700" dirty="0">
                <a:ea typeface="ヒラギノ角ゴ Pro W3" charset="-128"/>
              </a:rPr>
              <a:t>unterschiedliche Recherchen</a:t>
            </a:r>
          </a:p>
          <a:p>
            <a:pPr lvl="2">
              <a:buFont typeface="Wingdings" panose="05000000000000000000" pitchFamily="2" charset="2"/>
              <a:buChar char="Ø"/>
            </a:pPr>
            <a:r>
              <a:rPr lang="de-DE" altLang="en-US" sz="1700" dirty="0">
                <a:ea typeface="ヒラギノ角ゴ Pro W3" charset="-128"/>
              </a:rPr>
              <a:t>unterschiedliche Prüfungsverfahren und unterschiedliche Bearbeitung der Anmeldung</a:t>
            </a:r>
          </a:p>
          <a:p>
            <a:pPr lvl="2">
              <a:buFont typeface="Wingdings" panose="05000000000000000000" pitchFamily="2" charset="2"/>
              <a:buChar char="Ø"/>
            </a:pPr>
            <a:r>
              <a:rPr lang="de-DE" altLang="en-US" sz="1700" dirty="0">
                <a:ea typeface="ヒラギノ角ゴ Pro W3" charset="-128"/>
              </a:rPr>
              <a:t>Übersetzungen und nationale Gebühren bereits 12 Monate nach Einreichung der nationalen Anmeldung fällig</a:t>
            </a:r>
          </a:p>
          <a:p>
            <a:pPr marL="914400" lvl="2" indent="0">
              <a:buNone/>
            </a:pPr>
            <a:endParaRPr lang="de-DE" altLang="en-US" sz="1800" dirty="0">
              <a:ea typeface="ヒラギノ角ゴ Pro W3" charset="-128"/>
            </a:endParaRPr>
          </a:p>
          <a:p>
            <a:r>
              <a:rPr lang="fr-CH" sz="1800" dirty="0" smtClean="0"/>
              <a:t>Zum </a:t>
            </a:r>
            <a:r>
              <a:rPr lang="de-DE" altLang="en-US" sz="1800" dirty="0">
                <a:ea typeface="ヒラギノ角ゴ Pro W3" charset="-128"/>
              </a:rPr>
              <a:t>Teil Rationalisierung durch regionale </a:t>
            </a:r>
            <a:br>
              <a:rPr lang="de-DE" altLang="en-US" sz="1800" dirty="0">
                <a:ea typeface="ヒラギノ角ゴ Pro W3" charset="-128"/>
              </a:rPr>
            </a:br>
            <a:r>
              <a:rPr lang="de-DE" altLang="en-US" sz="1800" dirty="0">
                <a:ea typeface="ヒラギノ角ゴ Pro W3" charset="-128"/>
              </a:rPr>
              <a:t>Übereinkommen (ARIPO, EAPÜ, EPÜ, OAPI)</a:t>
            </a:r>
            <a:endParaRPr lang="en-US" altLang="en-US" sz="1800" dirty="0">
              <a:ea typeface="ヒラギノ角ゴ Pro W3" charset="-128"/>
            </a:endParaRPr>
          </a:p>
          <a:p>
            <a:pPr marL="0" indent="0">
              <a:buNone/>
            </a:pPr>
            <a:endParaRPr lang="en-US" dirty="0"/>
          </a:p>
        </p:txBody>
      </p:sp>
      <p:grpSp>
        <p:nvGrpSpPr>
          <p:cNvPr id="4" name="Group 4"/>
          <p:cNvGrpSpPr>
            <a:grpSpLocks/>
          </p:cNvGrpSpPr>
          <p:nvPr/>
        </p:nvGrpSpPr>
        <p:grpSpPr bwMode="auto">
          <a:xfrm>
            <a:off x="2339178" y="1019175"/>
            <a:ext cx="4487863" cy="1447800"/>
            <a:chOff x="1296" y="723"/>
            <a:chExt cx="2827" cy="912"/>
          </a:xfrm>
        </p:grpSpPr>
        <p:sp>
          <p:nvSpPr>
            <p:cNvPr id="5" name="Rectangle 5"/>
            <p:cNvSpPr>
              <a:spLocks noChangeArrowheads="1"/>
            </p:cNvSpPr>
            <p:nvPr/>
          </p:nvSpPr>
          <p:spPr bwMode="auto">
            <a:xfrm>
              <a:off x="1296" y="975"/>
              <a:ext cx="507"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75" tIns="39688" rIns="79375" bIns="39688">
              <a:spAutoFit/>
            </a:bodyPr>
            <a:lstStyle>
              <a:lvl1pPr defTabSz="785813" eaLnBrk="0" hangingPunct="0">
                <a:spcBef>
                  <a:spcPct val="20000"/>
                </a:spcBef>
                <a:buBlip>
                  <a:blip r:embed="rId2"/>
                </a:buBlip>
                <a:defRPr sz="2400">
                  <a:solidFill>
                    <a:schemeClr val="tx1"/>
                  </a:solidFill>
                  <a:latin typeface="Arial" charset="0"/>
                  <a:cs typeface="Arial" charset="0"/>
                </a:defRPr>
              </a:lvl1pPr>
              <a:lvl2pPr marL="742950" indent="-285750" defTabSz="785813" eaLnBrk="0" hangingPunct="0">
                <a:spcBef>
                  <a:spcPct val="20000"/>
                </a:spcBef>
                <a:buBlip>
                  <a:blip r:embed="rId3"/>
                </a:buBlip>
                <a:defRPr sz="2400">
                  <a:solidFill>
                    <a:schemeClr val="tx1"/>
                  </a:solidFill>
                  <a:latin typeface="Arial" charset="0"/>
                  <a:cs typeface="Arial" charset="0"/>
                </a:defRPr>
              </a:lvl2pPr>
              <a:lvl3pPr marL="1143000" indent="-228600" defTabSz="785813"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85813" eaLnBrk="0" hangingPunct="0">
                <a:spcBef>
                  <a:spcPct val="20000"/>
                </a:spcBef>
                <a:buBlip>
                  <a:blip r:embed="rId5"/>
                </a:buBlip>
                <a:defRPr sz="2400">
                  <a:solidFill>
                    <a:schemeClr val="tx1"/>
                  </a:solidFill>
                  <a:latin typeface="Arial" charset="0"/>
                  <a:cs typeface="Arial" charset="0"/>
                </a:defRPr>
              </a:lvl4pPr>
              <a:lvl5pPr marL="2057400" indent="-228600" defTabSz="785813" eaLnBrk="0" hangingPunct="0">
                <a:spcBef>
                  <a:spcPct val="20000"/>
                </a:spcBef>
                <a:buBlip>
                  <a:blip r:embed="rId2"/>
                </a:buBlip>
                <a:defRPr sz="2400">
                  <a:solidFill>
                    <a:schemeClr val="tx1"/>
                  </a:solidFill>
                  <a:latin typeface="Arial" charset="0"/>
                  <a:cs typeface="Arial" charset="0"/>
                </a:defRPr>
              </a:lvl5pPr>
              <a:lvl6pPr marL="25146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de-DE" altLang="en-US" sz="1000">
                  <a:ea typeface="ヒラギノ角ゴ Pro W3" charset="-128"/>
                </a:rPr>
                <a:t>(Monate)  0</a:t>
              </a:r>
            </a:p>
          </p:txBody>
        </p:sp>
        <p:sp>
          <p:nvSpPr>
            <p:cNvPr id="6" name="Line 6"/>
            <p:cNvSpPr>
              <a:spLocks noChangeShapeType="1"/>
            </p:cNvSpPr>
            <p:nvPr/>
          </p:nvSpPr>
          <p:spPr bwMode="auto">
            <a:xfrm>
              <a:off x="1734" y="1212"/>
              <a:ext cx="99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Line 7"/>
            <p:cNvSpPr>
              <a:spLocks noChangeShapeType="1"/>
            </p:cNvSpPr>
            <p:nvPr/>
          </p:nvSpPr>
          <p:spPr bwMode="auto">
            <a:xfrm flipV="1">
              <a:off x="1735" y="1107"/>
              <a:ext cx="0"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 name="Group 8"/>
            <p:cNvGrpSpPr>
              <a:grpSpLocks/>
            </p:cNvGrpSpPr>
            <p:nvPr/>
          </p:nvGrpSpPr>
          <p:grpSpPr bwMode="auto">
            <a:xfrm>
              <a:off x="1456" y="1271"/>
              <a:ext cx="502" cy="243"/>
              <a:chOff x="928" y="1472"/>
              <a:chExt cx="502" cy="243"/>
            </a:xfrm>
          </p:grpSpPr>
          <p:sp>
            <p:nvSpPr>
              <p:cNvPr id="16" name="Rectangle 9"/>
              <p:cNvSpPr>
                <a:spLocks noChangeArrowheads="1"/>
              </p:cNvSpPr>
              <p:nvPr/>
            </p:nvSpPr>
            <p:spPr bwMode="auto">
              <a:xfrm>
                <a:off x="928" y="1472"/>
                <a:ext cx="436"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75" tIns="39688" rIns="79375" bIns="39688">
                <a:spAutoFit/>
              </a:bodyPr>
              <a:lstStyle>
                <a:lvl1pPr defTabSz="785813" eaLnBrk="0" hangingPunct="0">
                  <a:spcBef>
                    <a:spcPct val="20000"/>
                  </a:spcBef>
                  <a:buBlip>
                    <a:blip r:embed="rId2"/>
                  </a:buBlip>
                  <a:defRPr sz="2400">
                    <a:solidFill>
                      <a:schemeClr val="tx1"/>
                    </a:solidFill>
                    <a:latin typeface="Arial" charset="0"/>
                    <a:cs typeface="Arial" charset="0"/>
                  </a:defRPr>
                </a:lvl1pPr>
                <a:lvl2pPr marL="742950" indent="-285750" defTabSz="785813" eaLnBrk="0" hangingPunct="0">
                  <a:spcBef>
                    <a:spcPct val="20000"/>
                  </a:spcBef>
                  <a:buBlip>
                    <a:blip r:embed="rId3"/>
                  </a:buBlip>
                  <a:defRPr sz="2400">
                    <a:solidFill>
                      <a:schemeClr val="tx1"/>
                    </a:solidFill>
                    <a:latin typeface="Arial" charset="0"/>
                    <a:cs typeface="Arial" charset="0"/>
                  </a:defRPr>
                </a:lvl2pPr>
                <a:lvl3pPr marL="1143000" indent="-228600" defTabSz="785813"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85813" eaLnBrk="0" hangingPunct="0">
                  <a:spcBef>
                    <a:spcPct val="20000"/>
                  </a:spcBef>
                  <a:buBlip>
                    <a:blip r:embed="rId5"/>
                  </a:buBlip>
                  <a:defRPr sz="2400">
                    <a:solidFill>
                      <a:schemeClr val="tx1"/>
                    </a:solidFill>
                    <a:latin typeface="Arial" charset="0"/>
                    <a:cs typeface="Arial" charset="0"/>
                  </a:defRPr>
                </a:lvl4pPr>
                <a:lvl5pPr marL="2057400" indent="-228600" defTabSz="785813" eaLnBrk="0" hangingPunct="0">
                  <a:spcBef>
                    <a:spcPct val="20000"/>
                  </a:spcBef>
                  <a:buBlip>
                    <a:blip r:embed="rId2"/>
                  </a:buBlip>
                  <a:defRPr sz="2400">
                    <a:solidFill>
                      <a:schemeClr val="tx1"/>
                    </a:solidFill>
                    <a:latin typeface="Arial" charset="0"/>
                    <a:cs typeface="Arial" charset="0"/>
                  </a:defRPr>
                </a:lvl5pPr>
                <a:lvl6pPr marL="25146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de-DE" altLang="en-US" sz="1000">
                    <a:ea typeface="ヒラギノ角ゴ Pro W3" charset="-128"/>
                  </a:rPr>
                  <a:t>Nationale</a:t>
                </a:r>
              </a:p>
            </p:txBody>
          </p:sp>
          <p:sp>
            <p:nvSpPr>
              <p:cNvPr id="17" name="Rectangle 10"/>
              <p:cNvSpPr>
                <a:spLocks noChangeArrowheads="1"/>
              </p:cNvSpPr>
              <p:nvPr/>
            </p:nvSpPr>
            <p:spPr bwMode="auto">
              <a:xfrm>
                <a:off x="928" y="1569"/>
                <a:ext cx="502"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75" tIns="39688" rIns="79375" bIns="39688">
                <a:spAutoFit/>
              </a:bodyPr>
              <a:lstStyle>
                <a:lvl1pPr defTabSz="785813" eaLnBrk="0" hangingPunct="0">
                  <a:spcBef>
                    <a:spcPct val="20000"/>
                  </a:spcBef>
                  <a:buBlip>
                    <a:blip r:embed="rId2"/>
                  </a:buBlip>
                  <a:defRPr sz="2400">
                    <a:solidFill>
                      <a:schemeClr val="tx1"/>
                    </a:solidFill>
                    <a:latin typeface="Arial" charset="0"/>
                    <a:cs typeface="Arial" charset="0"/>
                  </a:defRPr>
                </a:lvl1pPr>
                <a:lvl2pPr marL="742950" indent="-285750" defTabSz="785813" eaLnBrk="0" hangingPunct="0">
                  <a:spcBef>
                    <a:spcPct val="20000"/>
                  </a:spcBef>
                  <a:buBlip>
                    <a:blip r:embed="rId3"/>
                  </a:buBlip>
                  <a:defRPr sz="2400">
                    <a:solidFill>
                      <a:schemeClr val="tx1"/>
                    </a:solidFill>
                    <a:latin typeface="Arial" charset="0"/>
                    <a:cs typeface="Arial" charset="0"/>
                  </a:defRPr>
                </a:lvl2pPr>
                <a:lvl3pPr marL="1143000" indent="-228600" defTabSz="785813"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85813" eaLnBrk="0" hangingPunct="0">
                  <a:spcBef>
                    <a:spcPct val="20000"/>
                  </a:spcBef>
                  <a:buBlip>
                    <a:blip r:embed="rId5"/>
                  </a:buBlip>
                  <a:defRPr sz="2400">
                    <a:solidFill>
                      <a:schemeClr val="tx1"/>
                    </a:solidFill>
                    <a:latin typeface="Arial" charset="0"/>
                    <a:cs typeface="Arial" charset="0"/>
                  </a:defRPr>
                </a:lvl4pPr>
                <a:lvl5pPr marL="2057400" indent="-228600" defTabSz="785813" eaLnBrk="0" hangingPunct="0">
                  <a:spcBef>
                    <a:spcPct val="20000"/>
                  </a:spcBef>
                  <a:buBlip>
                    <a:blip r:embed="rId2"/>
                  </a:buBlip>
                  <a:defRPr sz="2400">
                    <a:solidFill>
                      <a:schemeClr val="tx1"/>
                    </a:solidFill>
                    <a:latin typeface="Arial" charset="0"/>
                    <a:cs typeface="Arial" charset="0"/>
                  </a:defRPr>
                </a:lvl5pPr>
                <a:lvl6pPr marL="25146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de-DE" altLang="en-US" sz="1000">
                    <a:ea typeface="ヒラギノ角ゴ Pro W3" charset="-128"/>
                  </a:rPr>
                  <a:t>Anmeldung</a:t>
                </a:r>
              </a:p>
            </p:txBody>
          </p:sp>
        </p:grpSp>
        <p:sp>
          <p:nvSpPr>
            <p:cNvPr id="9" name="Rectangle 11"/>
            <p:cNvSpPr>
              <a:spLocks noChangeArrowheads="1"/>
            </p:cNvSpPr>
            <p:nvPr/>
          </p:nvSpPr>
          <p:spPr bwMode="auto">
            <a:xfrm>
              <a:off x="3215" y="1133"/>
              <a:ext cx="908"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75" tIns="39688" rIns="79375" bIns="39688">
              <a:spAutoFit/>
            </a:bodyPr>
            <a:lstStyle>
              <a:lvl1pPr defTabSz="785813" eaLnBrk="0" hangingPunct="0">
                <a:spcBef>
                  <a:spcPct val="20000"/>
                </a:spcBef>
                <a:buBlip>
                  <a:blip r:embed="rId2"/>
                </a:buBlip>
                <a:defRPr sz="2400">
                  <a:solidFill>
                    <a:schemeClr val="tx1"/>
                  </a:solidFill>
                  <a:latin typeface="Arial" charset="0"/>
                  <a:cs typeface="Arial" charset="0"/>
                </a:defRPr>
              </a:lvl1pPr>
              <a:lvl2pPr marL="742950" indent="-285750" defTabSz="785813" eaLnBrk="0" hangingPunct="0">
                <a:spcBef>
                  <a:spcPct val="20000"/>
                </a:spcBef>
                <a:buBlip>
                  <a:blip r:embed="rId3"/>
                </a:buBlip>
                <a:defRPr sz="2400">
                  <a:solidFill>
                    <a:schemeClr val="tx1"/>
                  </a:solidFill>
                  <a:latin typeface="Arial" charset="0"/>
                  <a:cs typeface="Arial" charset="0"/>
                </a:defRPr>
              </a:lvl2pPr>
              <a:lvl3pPr marL="1143000" indent="-228600" defTabSz="785813"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85813" eaLnBrk="0" hangingPunct="0">
                <a:spcBef>
                  <a:spcPct val="20000"/>
                </a:spcBef>
                <a:buBlip>
                  <a:blip r:embed="rId5"/>
                </a:buBlip>
                <a:defRPr sz="2400">
                  <a:solidFill>
                    <a:schemeClr val="tx1"/>
                  </a:solidFill>
                  <a:latin typeface="Arial" charset="0"/>
                  <a:cs typeface="Arial" charset="0"/>
                </a:defRPr>
              </a:lvl4pPr>
              <a:lvl5pPr marL="2057400" indent="-228600" defTabSz="785813" eaLnBrk="0" hangingPunct="0">
                <a:spcBef>
                  <a:spcPct val="20000"/>
                </a:spcBef>
                <a:buBlip>
                  <a:blip r:embed="rId2"/>
                </a:buBlip>
                <a:defRPr sz="2400">
                  <a:solidFill>
                    <a:schemeClr val="tx1"/>
                  </a:solidFill>
                  <a:latin typeface="Arial" charset="0"/>
                  <a:cs typeface="Arial" charset="0"/>
                </a:defRPr>
              </a:lvl5pPr>
              <a:lvl6pPr marL="25146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de-DE" altLang="en-US" sz="1000">
                  <a:ea typeface="ヒラギノ角ゴ Pro W3" charset="-128"/>
                </a:rPr>
                <a:t>Auslandsanmeldungen</a:t>
              </a:r>
            </a:p>
          </p:txBody>
        </p:sp>
        <p:sp>
          <p:nvSpPr>
            <p:cNvPr id="10" name="Rectangle 12"/>
            <p:cNvSpPr>
              <a:spLocks noChangeArrowheads="1"/>
            </p:cNvSpPr>
            <p:nvPr/>
          </p:nvSpPr>
          <p:spPr bwMode="auto">
            <a:xfrm>
              <a:off x="2496" y="1052"/>
              <a:ext cx="188"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75" tIns="39688" rIns="79375" bIns="39688">
              <a:spAutoFit/>
            </a:bodyPr>
            <a:lstStyle>
              <a:lvl1pPr defTabSz="785813" eaLnBrk="0" hangingPunct="0">
                <a:spcBef>
                  <a:spcPct val="20000"/>
                </a:spcBef>
                <a:buBlip>
                  <a:blip r:embed="rId2"/>
                </a:buBlip>
                <a:defRPr sz="2400">
                  <a:solidFill>
                    <a:schemeClr val="tx1"/>
                  </a:solidFill>
                  <a:latin typeface="Arial" charset="0"/>
                  <a:cs typeface="Arial" charset="0"/>
                </a:defRPr>
              </a:lvl1pPr>
              <a:lvl2pPr marL="742950" indent="-285750" defTabSz="785813" eaLnBrk="0" hangingPunct="0">
                <a:spcBef>
                  <a:spcPct val="20000"/>
                </a:spcBef>
                <a:buBlip>
                  <a:blip r:embed="rId3"/>
                </a:buBlip>
                <a:defRPr sz="2400">
                  <a:solidFill>
                    <a:schemeClr val="tx1"/>
                  </a:solidFill>
                  <a:latin typeface="Arial" charset="0"/>
                  <a:cs typeface="Arial" charset="0"/>
                </a:defRPr>
              </a:lvl2pPr>
              <a:lvl3pPr marL="1143000" indent="-228600" defTabSz="785813"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85813" eaLnBrk="0" hangingPunct="0">
                <a:spcBef>
                  <a:spcPct val="20000"/>
                </a:spcBef>
                <a:buBlip>
                  <a:blip r:embed="rId5"/>
                </a:buBlip>
                <a:defRPr sz="2400">
                  <a:solidFill>
                    <a:schemeClr val="tx1"/>
                  </a:solidFill>
                  <a:latin typeface="Arial" charset="0"/>
                  <a:cs typeface="Arial" charset="0"/>
                </a:defRPr>
              </a:lvl4pPr>
              <a:lvl5pPr marL="2057400" indent="-228600" defTabSz="785813" eaLnBrk="0" hangingPunct="0">
                <a:spcBef>
                  <a:spcPct val="20000"/>
                </a:spcBef>
                <a:buBlip>
                  <a:blip r:embed="rId2"/>
                </a:buBlip>
                <a:defRPr sz="2400">
                  <a:solidFill>
                    <a:schemeClr val="tx1"/>
                  </a:solidFill>
                  <a:latin typeface="Arial" charset="0"/>
                  <a:cs typeface="Arial" charset="0"/>
                </a:defRPr>
              </a:lvl5pPr>
              <a:lvl6pPr marL="25146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de-DE" altLang="en-US" sz="1000">
                  <a:ea typeface="ヒラギノ角ゴ Pro W3" charset="-128"/>
                </a:rPr>
                <a:t>12</a:t>
              </a:r>
            </a:p>
          </p:txBody>
        </p:sp>
        <p:sp>
          <p:nvSpPr>
            <p:cNvPr id="11" name="Line 13"/>
            <p:cNvSpPr>
              <a:spLocks noChangeShapeType="1"/>
            </p:cNvSpPr>
            <p:nvPr/>
          </p:nvSpPr>
          <p:spPr bwMode="auto">
            <a:xfrm flipV="1">
              <a:off x="2744" y="723"/>
              <a:ext cx="0" cy="496"/>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14"/>
            <p:cNvSpPr>
              <a:spLocks noChangeShapeType="1"/>
            </p:cNvSpPr>
            <p:nvPr/>
          </p:nvSpPr>
          <p:spPr bwMode="auto">
            <a:xfrm flipV="1">
              <a:off x="2752" y="1011"/>
              <a:ext cx="416" cy="208"/>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5"/>
            <p:cNvSpPr>
              <a:spLocks noChangeShapeType="1"/>
            </p:cNvSpPr>
            <p:nvPr/>
          </p:nvSpPr>
          <p:spPr bwMode="auto">
            <a:xfrm flipH="1" flipV="1">
              <a:off x="2736" y="1203"/>
              <a:ext cx="448" cy="208"/>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6"/>
            <p:cNvSpPr>
              <a:spLocks noChangeShapeType="1"/>
            </p:cNvSpPr>
            <p:nvPr/>
          </p:nvSpPr>
          <p:spPr bwMode="auto">
            <a:xfrm>
              <a:off x="2752" y="1219"/>
              <a:ext cx="224" cy="416"/>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7"/>
            <p:cNvSpPr>
              <a:spLocks noChangeShapeType="1"/>
            </p:cNvSpPr>
            <p:nvPr/>
          </p:nvSpPr>
          <p:spPr bwMode="auto">
            <a:xfrm flipH="1">
              <a:off x="2745" y="787"/>
              <a:ext cx="256" cy="416"/>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8" name="Line 16"/>
          <p:cNvSpPr>
            <a:spLocks noChangeShapeType="1"/>
          </p:cNvSpPr>
          <p:nvPr/>
        </p:nvSpPr>
        <p:spPr bwMode="auto">
          <a:xfrm>
            <a:off x="4631680" y="1828800"/>
            <a:ext cx="18898" cy="736104"/>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549836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552" y="404664"/>
            <a:ext cx="9083352" cy="1070992"/>
          </a:xfrm>
        </p:spPr>
        <p:txBody>
          <a:bodyPr/>
          <a:lstStyle/>
          <a:p>
            <a:pPr algn="ctr"/>
            <a:r>
              <a:rPr lang="en-US" dirty="0" smtClean="0">
                <a:ea typeface="MS PGothic" pitchFamily="34" charset="-128"/>
              </a:rPr>
              <a:t>DER PCT – 1970</a:t>
            </a:r>
            <a:endParaRPr lang="en-US" dirty="0"/>
          </a:p>
        </p:txBody>
      </p:sp>
      <p:sp>
        <p:nvSpPr>
          <p:cNvPr id="3" name="Content Placeholder 2"/>
          <p:cNvSpPr>
            <a:spLocks noGrp="1"/>
          </p:cNvSpPr>
          <p:nvPr>
            <p:ph idx="1"/>
          </p:nvPr>
        </p:nvSpPr>
        <p:spPr>
          <a:xfrm>
            <a:off x="0" y="2132856"/>
            <a:ext cx="8964488" cy="3777283"/>
          </a:xfrm>
        </p:spPr>
        <p:txBody>
          <a:bodyPr/>
          <a:lstStyle/>
          <a:p>
            <a:pPr algn="just" eaLnBrk="1" hangingPunct="1"/>
            <a:r>
              <a:rPr lang="de-DE" altLang="en-US" sz="1800" dirty="0"/>
              <a:t>Grundidee:  Vereinfachung des Verfahrens, um Patentschutz in mehreren Staaten zu erlangen, und es zugleich effezienter und wirtschaftlicher zu machen </a:t>
            </a:r>
            <a:r>
              <a:rPr lang="de-DE" altLang="en-US" sz="1800" dirty="0" smtClean="0"/>
              <a:t>für:</a:t>
            </a:r>
          </a:p>
          <a:p>
            <a:pPr algn="just" eaLnBrk="1" hangingPunct="1"/>
            <a:endParaRPr lang="de-DE" altLang="en-US" sz="2000" u="sng" dirty="0"/>
          </a:p>
          <a:p>
            <a:pPr lvl="1" algn="just" eaLnBrk="1" hangingPunct="1">
              <a:buFont typeface="Wingdings" panose="05000000000000000000" pitchFamily="2" charset="2"/>
              <a:buChar char="Ø"/>
            </a:pPr>
            <a:r>
              <a:rPr lang="de-DE" altLang="en-US" sz="1800" u="sng" dirty="0" smtClean="0"/>
              <a:t>Benutzer</a:t>
            </a:r>
            <a:r>
              <a:rPr lang="de-DE" altLang="en-US" sz="1800" dirty="0" smtClean="0"/>
              <a:t> </a:t>
            </a:r>
            <a:r>
              <a:rPr lang="de-DE" altLang="en-US" sz="1800" dirty="0"/>
              <a:t>des Patentsystems: Zurverfügungstellung eines Werkzeuges, um Patentanmelduungen im Ausland zu erleichtern; und </a:t>
            </a:r>
            <a:endParaRPr lang="de-DE" altLang="en-US" sz="1800" dirty="0" smtClean="0"/>
          </a:p>
          <a:p>
            <a:pPr marL="457200" lvl="1" indent="0" algn="just" eaLnBrk="1" hangingPunct="1">
              <a:buNone/>
            </a:pPr>
            <a:endParaRPr lang="de-DE" altLang="en-US" sz="1800" dirty="0"/>
          </a:p>
          <a:p>
            <a:pPr lvl="1" algn="just" eaLnBrk="1" hangingPunct="1">
              <a:buFont typeface="Wingdings" panose="05000000000000000000" pitchFamily="2" charset="2"/>
              <a:buChar char="Ø"/>
            </a:pPr>
            <a:r>
              <a:rPr lang="de-DE" altLang="en-US" sz="1800" u="sng" dirty="0" smtClean="0"/>
              <a:t>Patentämter</a:t>
            </a:r>
            <a:r>
              <a:rPr lang="de-DE" altLang="en-US" sz="1800" dirty="0"/>
              <a:t>: Zurverfügungstellung eines Werkzeuges, das es Patentämtern, die es nutzen wollen, ermöglicht, auf der Arbeit anderer Patentämter aufzubauen und damit das Patenterteilungsverfahren effezienter zu gestalten</a:t>
            </a:r>
          </a:p>
          <a:p>
            <a:pPr marL="0" indent="0">
              <a:buNone/>
            </a:pPr>
            <a:endParaRPr lang="en-US" dirty="0"/>
          </a:p>
        </p:txBody>
      </p:sp>
      <p:pic>
        <p:nvPicPr>
          <p:cNvPr id="4" name="Picture 4" descr="pct treaty boo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92280" y="207720"/>
            <a:ext cx="1296144"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7297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544" y="274638"/>
            <a:ext cx="8856984" cy="1143000"/>
          </a:xfrm>
        </p:spPr>
        <p:txBody>
          <a:bodyPr/>
          <a:lstStyle/>
          <a:p>
            <a:pPr algn="ctr"/>
            <a:r>
              <a:rPr lang="en-US" altLang="en-US" dirty="0" smtClean="0">
                <a:ea typeface="MS PGothic" pitchFamily="34" charset="-128"/>
              </a:rPr>
              <a:t>GRUNDZÜGE DES PCT</a:t>
            </a:r>
            <a:endParaRPr lang="en-US" dirty="0"/>
          </a:p>
        </p:txBody>
      </p:sp>
      <p:sp>
        <p:nvSpPr>
          <p:cNvPr id="3" name="Content Placeholder 2"/>
          <p:cNvSpPr>
            <a:spLocks noGrp="1"/>
          </p:cNvSpPr>
          <p:nvPr>
            <p:ph idx="1"/>
          </p:nvPr>
        </p:nvSpPr>
        <p:spPr>
          <a:xfrm>
            <a:off x="107504" y="1844824"/>
            <a:ext cx="8784976" cy="4497363"/>
          </a:xfrm>
        </p:spPr>
        <p:txBody>
          <a:bodyPr/>
          <a:lstStyle/>
          <a:p>
            <a:r>
              <a:rPr lang="de-DE" altLang="en-US" sz="1800" dirty="0"/>
              <a:t>Nationale Anmeldung, gefolgt - innerhalb des Prioritätsjahres gemäß der Pariser Verbandsübereinkunft - von einer internationalen Anmeldung nach dem PCT, Eintritt in die “nationale Phase” nach Ablauf von 30 Monaten</a:t>
            </a:r>
            <a:r>
              <a:rPr lang="de-DE" altLang="en-US" sz="1800" dirty="0" smtClean="0"/>
              <a:t>*:</a:t>
            </a:r>
          </a:p>
          <a:p>
            <a:pPr marL="0" indent="0">
              <a:buNone/>
            </a:pPr>
            <a:endParaRPr lang="de-DE" altLang="en-US" sz="1800" dirty="0" smtClean="0"/>
          </a:p>
          <a:p>
            <a:pPr lvl="1" algn="just">
              <a:lnSpc>
                <a:spcPct val="150000"/>
              </a:lnSpc>
              <a:buFont typeface="Wingdings" panose="05000000000000000000" pitchFamily="2" charset="2"/>
              <a:buChar char="Ø"/>
            </a:pPr>
            <a:r>
              <a:rPr lang="de-DE" altLang="en-US" sz="1600" dirty="0" smtClean="0"/>
              <a:t>einheitliche Formvorschriften</a:t>
            </a:r>
          </a:p>
          <a:p>
            <a:pPr lvl="1" algn="just">
              <a:lnSpc>
                <a:spcPct val="150000"/>
              </a:lnSpc>
              <a:buFont typeface="Wingdings" panose="05000000000000000000" pitchFamily="2" charset="2"/>
              <a:buChar char="Ø"/>
            </a:pPr>
            <a:r>
              <a:rPr lang="de-DE" altLang="en-US" sz="1600" dirty="0" smtClean="0"/>
              <a:t>internationale Recherche</a:t>
            </a:r>
          </a:p>
          <a:p>
            <a:pPr lvl="1" algn="just">
              <a:lnSpc>
                <a:spcPct val="150000"/>
              </a:lnSpc>
              <a:buFont typeface="Wingdings" panose="05000000000000000000" pitchFamily="2" charset="2"/>
              <a:buChar char="Ø"/>
            </a:pPr>
            <a:r>
              <a:rPr lang="de-DE" altLang="en-US" sz="1600" dirty="0" smtClean="0"/>
              <a:t>internationale Veröffentlichung</a:t>
            </a:r>
          </a:p>
          <a:p>
            <a:pPr lvl="1" algn="just">
              <a:lnSpc>
                <a:spcPct val="150000"/>
              </a:lnSpc>
              <a:buFont typeface="Wingdings" panose="05000000000000000000" pitchFamily="2" charset="2"/>
              <a:buChar char="Ø"/>
            </a:pPr>
            <a:r>
              <a:rPr lang="de-DE" altLang="en-US" sz="1600" dirty="0" smtClean="0"/>
              <a:t>internationale </a:t>
            </a:r>
            <a:r>
              <a:rPr lang="de-DE" altLang="en-US" sz="1600" dirty="0"/>
              <a:t>vorläufige </a:t>
            </a:r>
            <a:r>
              <a:rPr lang="de-DE" altLang="en-US" sz="1600" dirty="0" smtClean="0"/>
              <a:t>Prüfung</a:t>
            </a:r>
          </a:p>
          <a:p>
            <a:pPr lvl="1" algn="just">
              <a:lnSpc>
                <a:spcPct val="150000"/>
              </a:lnSpc>
              <a:buFont typeface="Wingdings" panose="05000000000000000000" pitchFamily="2" charset="2"/>
              <a:buChar char="Ø"/>
            </a:pPr>
            <a:r>
              <a:rPr lang="de-DE" altLang="en-US" sz="1600" dirty="0" smtClean="0"/>
              <a:t>Verbesserung </a:t>
            </a:r>
            <a:r>
              <a:rPr lang="de-DE" altLang="en-US" sz="1600" dirty="0"/>
              <a:t>der Anmeldung vor dem Eintritt in die nationale </a:t>
            </a:r>
            <a:r>
              <a:rPr lang="de-DE" altLang="en-US" sz="1600" dirty="0" smtClean="0"/>
              <a:t>Phase</a:t>
            </a:r>
          </a:p>
          <a:p>
            <a:pPr lvl="1" algn="just">
              <a:lnSpc>
                <a:spcPct val="150000"/>
              </a:lnSpc>
              <a:buFont typeface="Wingdings" panose="05000000000000000000" pitchFamily="2" charset="2"/>
              <a:buChar char="Ø"/>
            </a:pPr>
            <a:r>
              <a:rPr lang="de-DE" altLang="en-US" sz="1600" dirty="0" smtClean="0"/>
              <a:t>Übersetzungen </a:t>
            </a:r>
            <a:r>
              <a:rPr lang="de-DE" altLang="en-US" sz="1600" dirty="0"/>
              <a:t>und nationale Gebühren erst 30 Monate* ab Prioritätsdatum fällig  und nur, wenn der Anmelder entscheidet, die Anmeldung weiterzuverfolgen</a:t>
            </a:r>
          </a:p>
          <a:p>
            <a:pPr marL="0" indent="0">
              <a:buNone/>
            </a:pPr>
            <a:endParaRPr lang="fr-CH" dirty="0" smtClean="0"/>
          </a:p>
          <a:p>
            <a:pPr marL="0" lvl="0" indent="0" eaLnBrk="1" hangingPunct="1">
              <a:spcBef>
                <a:spcPct val="50000"/>
              </a:spcBef>
              <a:buNone/>
            </a:pPr>
            <a:r>
              <a:rPr lang="en-US" altLang="en-US" sz="1600" kern="1200" dirty="0">
                <a:solidFill>
                  <a:srgbClr val="000000"/>
                </a:solidFill>
                <a:latin typeface="Arial" charset="0"/>
                <a:ea typeface="ヒラギノ角ゴ Pro W3" charset="-128"/>
                <a:cs typeface="Arial" charset="0"/>
              </a:rPr>
              <a:t>*</a:t>
            </a:r>
            <a:r>
              <a:rPr lang="en-US" altLang="en-US" sz="1200" kern="1200" dirty="0">
                <a:solidFill>
                  <a:srgbClr val="000000"/>
                </a:solidFill>
                <a:latin typeface="Arial" charset="0"/>
                <a:ea typeface="ヒラギノ角ゴ Pro W3" charset="-128"/>
                <a:cs typeface="Arial" charset="0"/>
              </a:rPr>
              <a:t> </a:t>
            </a:r>
            <a:r>
              <a:rPr lang="de-DE" altLang="en-US" sz="1200" kern="1200" dirty="0">
                <a:solidFill>
                  <a:srgbClr val="000000"/>
                </a:solidFill>
                <a:latin typeface="Arial" charset="0"/>
                <a:ea typeface="ヒラギノ角ゴ Pro W3" charset="-128"/>
                <a:cs typeface="Arial" charset="0"/>
              </a:rPr>
              <a:t>Für Ausnahmen, siehe http://www.wipo.int/pct/en/texts/reservations/res_incomp.html</a:t>
            </a:r>
          </a:p>
          <a:p>
            <a:pPr marL="0" indent="0">
              <a:buNone/>
            </a:pPr>
            <a:endParaRPr lang="en-US" dirty="0"/>
          </a:p>
        </p:txBody>
      </p:sp>
      <p:pic>
        <p:nvPicPr>
          <p:cNvPr id="4" name="Picture 6" descr="pct treaty boo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36296" y="188640"/>
            <a:ext cx="1224136" cy="163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444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476672"/>
            <a:ext cx="6696744" cy="1070991"/>
          </a:xfrm>
        </p:spPr>
        <p:txBody>
          <a:bodyPr/>
          <a:lstStyle/>
          <a:p>
            <a:r>
              <a:rPr lang="en-US" altLang="en-US" dirty="0" smtClean="0">
                <a:ea typeface="MS PGothic" pitchFamily="34" charset="-128"/>
              </a:rPr>
              <a:t>GRUNDZÜGE </a:t>
            </a:r>
            <a:r>
              <a:rPr lang="en-US" altLang="en-US" dirty="0">
                <a:ea typeface="MS PGothic" pitchFamily="34" charset="-128"/>
              </a:rPr>
              <a:t>DES PCT</a:t>
            </a:r>
            <a:endParaRPr lang="en-US" dirty="0"/>
          </a:p>
        </p:txBody>
      </p:sp>
      <p:sp>
        <p:nvSpPr>
          <p:cNvPr id="3" name="Content Placeholder 2"/>
          <p:cNvSpPr>
            <a:spLocks noGrp="1"/>
          </p:cNvSpPr>
          <p:nvPr>
            <p:ph idx="1"/>
          </p:nvPr>
        </p:nvSpPr>
        <p:spPr>
          <a:xfrm>
            <a:off x="251520" y="1916832"/>
            <a:ext cx="8784976" cy="4464496"/>
          </a:xfrm>
        </p:spPr>
        <p:txBody>
          <a:bodyPr/>
          <a:lstStyle/>
          <a:p>
            <a:pPr eaLnBrk="1" hangingPunct="1">
              <a:spcBef>
                <a:spcPct val="25000"/>
              </a:spcBef>
              <a:spcAft>
                <a:spcPct val="35000"/>
              </a:spcAft>
            </a:pPr>
            <a:r>
              <a:rPr lang="de-DE" altLang="en-US" sz="2000" dirty="0"/>
              <a:t>Werkzeug zur Arbeitsteilung für Patentämter:</a:t>
            </a:r>
          </a:p>
          <a:p>
            <a:pPr lvl="1" eaLnBrk="1" hangingPunct="1">
              <a:spcBef>
                <a:spcPct val="25000"/>
              </a:spcBef>
              <a:spcAft>
                <a:spcPct val="35000"/>
              </a:spcAft>
              <a:buFont typeface="Wingdings" panose="05000000000000000000" pitchFamily="2" charset="2"/>
              <a:buChar char="Ø"/>
            </a:pPr>
            <a:r>
              <a:rPr lang="de-DE" altLang="en-US" sz="2000" dirty="0"/>
              <a:t>Zentrale Prüfung der </a:t>
            </a:r>
            <a:r>
              <a:rPr lang="de-DE" altLang="en-US" sz="2000" dirty="0" smtClean="0"/>
              <a:t>Formalitäten</a:t>
            </a:r>
          </a:p>
          <a:p>
            <a:pPr lvl="1" eaLnBrk="1" hangingPunct="1">
              <a:spcBef>
                <a:spcPct val="25000"/>
              </a:spcBef>
              <a:spcAft>
                <a:spcPct val="35000"/>
              </a:spcAft>
              <a:buFont typeface="Wingdings" panose="05000000000000000000" pitchFamily="2" charset="2"/>
              <a:buChar char="Ø"/>
            </a:pPr>
            <a:r>
              <a:rPr lang="de-DE" altLang="en-US" sz="2000" dirty="0" smtClean="0"/>
              <a:t>Zentrale </a:t>
            </a:r>
            <a:r>
              <a:rPr lang="de-DE" altLang="en-US" sz="2000" dirty="0"/>
              <a:t>internationale </a:t>
            </a:r>
            <a:r>
              <a:rPr lang="de-DE" altLang="en-US" sz="2000" dirty="0" smtClean="0"/>
              <a:t>Veröffentlichung</a:t>
            </a:r>
          </a:p>
          <a:p>
            <a:pPr lvl="1" eaLnBrk="1" hangingPunct="1">
              <a:spcBef>
                <a:spcPct val="25000"/>
              </a:spcBef>
              <a:spcAft>
                <a:spcPct val="35000"/>
              </a:spcAft>
              <a:buFont typeface="Wingdings" panose="05000000000000000000" pitchFamily="2" charset="2"/>
              <a:buChar char="Ø"/>
            </a:pPr>
            <a:r>
              <a:rPr lang="de-DE" altLang="en-US" sz="2000" dirty="0" smtClean="0"/>
              <a:t>Internationaler </a:t>
            </a:r>
            <a:r>
              <a:rPr lang="de-DE" altLang="en-US" sz="2000" dirty="0"/>
              <a:t>Recherchenbericht (ISR) </a:t>
            </a:r>
            <a:endParaRPr lang="de-DE" altLang="en-US" sz="2000" dirty="0" smtClean="0"/>
          </a:p>
          <a:p>
            <a:pPr lvl="1" eaLnBrk="1" hangingPunct="1">
              <a:spcBef>
                <a:spcPct val="25000"/>
              </a:spcBef>
              <a:spcAft>
                <a:spcPct val="35000"/>
              </a:spcAft>
              <a:buFont typeface="Wingdings" panose="05000000000000000000" pitchFamily="2" charset="2"/>
              <a:buChar char="Ø"/>
            </a:pPr>
            <a:r>
              <a:rPr lang="de-DE" altLang="en-US" sz="2000" dirty="0" smtClean="0"/>
              <a:t>Internationaler </a:t>
            </a:r>
            <a:r>
              <a:rPr lang="de-DE" altLang="en-US" sz="2000" dirty="0"/>
              <a:t>vorläufiger Prüfungsbericht (vorläufiges, unverbindliches Gutachten bzgl. Neuheit, erfinderische Tätigkeit (Nichtoffensichtlichkeit) und gewerbliche </a:t>
            </a:r>
            <a:r>
              <a:rPr lang="de-DE" altLang="en-US" sz="2000" dirty="0" smtClean="0"/>
              <a:t>Anwendbarkeit</a:t>
            </a:r>
          </a:p>
          <a:p>
            <a:pPr lvl="2" eaLnBrk="1" hangingPunct="1">
              <a:spcBef>
                <a:spcPct val="25000"/>
              </a:spcBef>
              <a:spcAft>
                <a:spcPct val="35000"/>
              </a:spcAft>
              <a:buFont typeface="Arial" panose="020B0604020202020204" pitchFamily="34" charset="0"/>
              <a:buChar char="•"/>
            </a:pPr>
            <a:r>
              <a:rPr lang="de-DE" altLang="en-US" sz="2000" dirty="0" smtClean="0"/>
              <a:t>Kapitel I</a:t>
            </a:r>
          </a:p>
          <a:p>
            <a:pPr lvl="2" eaLnBrk="1" hangingPunct="1">
              <a:spcBef>
                <a:spcPct val="25000"/>
              </a:spcBef>
              <a:spcAft>
                <a:spcPct val="35000"/>
              </a:spcAft>
              <a:buFont typeface="Arial" panose="020B0604020202020204" pitchFamily="34" charset="0"/>
              <a:buChar char="•"/>
            </a:pPr>
            <a:r>
              <a:rPr lang="de-DE" altLang="en-US" sz="2000" dirty="0" smtClean="0"/>
              <a:t>Kapitel </a:t>
            </a:r>
            <a:r>
              <a:rPr lang="de-DE" altLang="en-US" sz="2000" dirty="0"/>
              <a:t>II</a:t>
            </a:r>
          </a:p>
          <a:p>
            <a:pPr marL="0" indent="0">
              <a:buNone/>
            </a:pPr>
            <a:endParaRPr lang="en-US" dirty="0"/>
          </a:p>
        </p:txBody>
      </p:sp>
      <p:pic>
        <p:nvPicPr>
          <p:cNvPr id="4" name="Picture 6" descr="pct treaty boo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64288" y="262204"/>
            <a:ext cx="1376998" cy="183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705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116632"/>
            <a:ext cx="9144000" cy="10801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nchor="ctr"/>
          <a:lstStyle>
            <a:lvl1pPr defTabSz="762000" eaLnBrk="0" hangingPunct="0">
              <a:spcBef>
                <a:spcPct val="20000"/>
              </a:spcBef>
              <a:buBlip>
                <a:blip r:embed="rId2"/>
              </a:buBlip>
              <a:defRPr sz="2400">
                <a:solidFill>
                  <a:schemeClr val="tx1"/>
                </a:solidFill>
                <a:latin typeface="Arial" charset="0"/>
                <a:cs typeface="Arial" charset="0"/>
              </a:defRPr>
            </a:lvl1pPr>
            <a:lvl2pPr marL="742950" indent="-285750" defTabSz="762000" eaLnBrk="0" hangingPunct="0">
              <a:spcBef>
                <a:spcPct val="20000"/>
              </a:spcBef>
              <a:buBlip>
                <a:blip r:embed="rId3"/>
              </a:buBlip>
              <a:defRPr sz="2400">
                <a:solidFill>
                  <a:schemeClr val="tx1"/>
                </a:solidFill>
                <a:latin typeface="Arial" charset="0"/>
                <a:cs typeface="Arial" charset="0"/>
              </a:defRPr>
            </a:lvl2pPr>
            <a:lvl3pPr marL="1143000" indent="-228600" defTabSz="7620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62000" eaLnBrk="0" hangingPunct="0">
              <a:spcBef>
                <a:spcPct val="20000"/>
              </a:spcBef>
              <a:buBlip>
                <a:blip r:embed="rId5"/>
              </a:buBlip>
              <a:defRPr sz="2400">
                <a:solidFill>
                  <a:schemeClr val="tx1"/>
                </a:solidFill>
                <a:latin typeface="Arial" charset="0"/>
                <a:cs typeface="Arial" charset="0"/>
              </a:defRPr>
            </a:lvl4pPr>
            <a:lvl5pPr marL="2057400" indent="-228600" defTabSz="762000" eaLnBrk="0" hangingPunct="0">
              <a:spcBef>
                <a:spcPct val="20000"/>
              </a:spcBef>
              <a:buBlip>
                <a:blip r:embed="rId2"/>
              </a:buBlip>
              <a:defRPr sz="2400">
                <a:solidFill>
                  <a:schemeClr val="tx1"/>
                </a:solidFill>
                <a:latin typeface="Arial" charset="0"/>
                <a:cs typeface="Arial" charset="0"/>
              </a:defRPr>
            </a:lvl5pPr>
            <a:lvl6pPr marL="2514600" indent="-228600" defTabSz="7620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620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620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620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3200" dirty="0">
                <a:solidFill>
                  <a:srgbClr val="00408C"/>
                </a:solidFill>
                <a:latin typeface="+mj-lt"/>
                <a:ea typeface="ＭＳ Ｐゴシック" charset="0"/>
                <a:cs typeface="+mj-cs"/>
              </a:rPr>
              <a:t>VERGLEICH: PARISER VERBANDSÜRBEREINKUNFT/PCT</a:t>
            </a:r>
            <a:endParaRPr lang="de-DE" altLang="en-US" sz="3200" dirty="0">
              <a:solidFill>
                <a:srgbClr val="00408C"/>
              </a:solidFill>
              <a:latin typeface="+mj-lt"/>
              <a:ea typeface="ＭＳ Ｐゴシック" charset="0"/>
              <a:cs typeface="+mj-cs"/>
            </a:endParaRPr>
          </a:p>
        </p:txBody>
      </p:sp>
      <p:sp>
        <p:nvSpPr>
          <p:cNvPr id="9219" name="Rectangle 3"/>
          <p:cNvSpPr>
            <a:spLocks noChangeArrowheads="1"/>
          </p:cNvSpPr>
          <p:nvPr/>
        </p:nvSpPr>
        <p:spPr bwMode="auto">
          <a:xfrm>
            <a:off x="1404938" y="24701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charset="0"/>
                <a:cs typeface="Arial" charset="0"/>
              </a:defRPr>
            </a:lvl1pPr>
            <a:lvl2pPr marL="742950" indent="-285750" defTabSz="777875" eaLnBrk="0" hangingPunct="0">
              <a:spcBef>
                <a:spcPct val="20000"/>
              </a:spcBef>
              <a:buBlip>
                <a:blip r:embed="rId3"/>
              </a:buBlip>
              <a:defRPr sz="2400">
                <a:solidFill>
                  <a:schemeClr val="tx1"/>
                </a:solidFill>
                <a:latin typeface="Arial" charset="0"/>
                <a:cs typeface="Arial"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77875" eaLnBrk="0" hangingPunct="0">
              <a:spcBef>
                <a:spcPct val="20000"/>
              </a:spcBef>
              <a:buBlip>
                <a:blip r:embed="rId5"/>
              </a:buBlip>
              <a:defRPr sz="2400">
                <a:solidFill>
                  <a:schemeClr val="tx1"/>
                </a:solidFill>
                <a:latin typeface="Arial" charset="0"/>
                <a:cs typeface="Arial" charset="0"/>
              </a:defRPr>
            </a:lvl4pPr>
            <a:lvl5pPr marL="2057400" indent="-228600" defTabSz="777875" eaLnBrk="0" hangingPunct="0">
              <a:spcBef>
                <a:spcPct val="20000"/>
              </a:spcBef>
              <a:buBlip>
                <a:blip r:embed="rId2"/>
              </a:buBlip>
              <a:defRPr sz="2400">
                <a:solidFill>
                  <a:schemeClr val="tx1"/>
                </a:solidFill>
                <a:latin typeface="Arial" charset="0"/>
                <a:cs typeface="Arial"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0</a:t>
            </a:r>
          </a:p>
        </p:txBody>
      </p:sp>
      <p:sp>
        <p:nvSpPr>
          <p:cNvPr id="9220" name="Rectangle 4"/>
          <p:cNvSpPr>
            <a:spLocks noChangeArrowheads="1"/>
          </p:cNvSpPr>
          <p:nvPr/>
        </p:nvSpPr>
        <p:spPr bwMode="auto">
          <a:xfrm>
            <a:off x="2590800" y="243840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charset="0"/>
                <a:cs typeface="Arial" charset="0"/>
              </a:defRPr>
            </a:lvl1pPr>
            <a:lvl2pPr marL="742950" indent="-285750" defTabSz="777875" eaLnBrk="0" hangingPunct="0">
              <a:spcBef>
                <a:spcPct val="20000"/>
              </a:spcBef>
              <a:buBlip>
                <a:blip r:embed="rId3"/>
              </a:buBlip>
              <a:defRPr sz="2400">
                <a:solidFill>
                  <a:schemeClr val="tx1"/>
                </a:solidFill>
                <a:latin typeface="Arial" charset="0"/>
                <a:cs typeface="Arial"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77875" eaLnBrk="0" hangingPunct="0">
              <a:spcBef>
                <a:spcPct val="20000"/>
              </a:spcBef>
              <a:buBlip>
                <a:blip r:embed="rId5"/>
              </a:buBlip>
              <a:defRPr sz="2400">
                <a:solidFill>
                  <a:schemeClr val="tx1"/>
                </a:solidFill>
                <a:latin typeface="Arial" charset="0"/>
                <a:cs typeface="Arial" charset="0"/>
              </a:defRPr>
            </a:lvl4pPr>
            <a:lvl5pPr marL="2057400" indent="-228600" defTabSz="777875" eaLnBrk="0" hangingPunct="0">
              <a:spcBef>
                <a:spcPct val="20000"/>
              </a:spcBef>
              <a:buBlip>
                <a:blip r:embed="rId2"/>
              </a:buBlip>
              <a:defRPr sz="2400">
                <a:solidFill>
                  <a:schemeClr val="tx1"/>
                </a:solidFill>
                <a:latin typeface="Arial" charset="0"/>
                <a:cs typeface="Arial"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12</a:t>
            </a:r>
          </a:p>
        </p:txBody>
      </p:sp>
      <p:sp>
        <p:nvSpPr>
          <p:cNvPr id="9221" name="Rectangle 5"/>
          <p:cNvSpPr>
            <a:spLocks noChangeArrowheads="1"/>
          </p:cNvSpPr>
          <p:nvPr/>
        </p:nvSpPr>
        <p:spPr bwMode="auto">
          <a:xfrm>
            <a:off x="1098550" y="2924175"/>
            <a:ext cx="10699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charset="0"/>
                <a:cs typeface="Arial" charset="0"/>
              </a:defRPr>
            </a:lvl1pPr>
            <a:lvl2pPr marL="742950" indent="-285750" defTabSz="777875" eaLnBrk="0" hangingPunct="0">
              <a:spcBef>
                <a:spcPct val="20000"/>
              </a:spcBef>
              <a:buBlip>
                <a:blip r:embed="rId3"/>
              </a:buBlip>
              <a:defRPr sz="2400">
                <a:solidFill>
                  <a:schemeClr val="tx1"/>
                </a:solidFill>
                <a:latin typeface="Arial" charset="0"/>
                <a:cs typeface="Arial"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77875" eaLnBrk="0" hangingPunct="0">
              <a:spcBef>
                <a:spcPct val="20000"/>
              </a:spcBef>
              <a:buBlip>
                <a:blip r:embed="rId5"/>
              </a:buBlip>
              <a:defRPr sz="2400">
                <a:solidFill>
                  <a:schemeClr val="tx1"/>
                </a:solidFill>
                <a:latin typeface="Arial" charset="0"/>
                <a:cs typeface="Arial" charset="0"/>
              </a:defRPr>
            </a:lvl4pPr>
            <a:lvl5pPr marL="2057400" indent="-228600" defTabSz="777875" eaLnBrk="0" hangingPunct="0">
              <a:spcBef>
                <a:spcPct val="20000"/>
              </a:spcBef>
              <a:buBlip>
                <a:blip r:embed="rId2"/>
              </a:buBlip>
              <a:defRPr sz="2400">
                <a:solidFill>
                  <a:schemeClr val="tx1"/>
                </a:solidFill>
                <a:latin typeface="Arial" charset="0"/>
                <a:cs typeface="Arial"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200" b="1">
                <a:ea typeface="ヒラギノ角ゴ Pro W3" charset="-128"/>
              </a:rPr>
              <a:t>Nationale</a:t>
            </a:r>
            <a:br>
              <a:rPr lang="en-US" altLang="en-US" sz="1200" b="1">
                <a:ea typeface="ヒラギノ角ゴ Pro W3" charset="-128"/>
              </a:rPr>
            </a:br>
            <a:r>
              <a:rPr lang="en-US" altLang="en-US" sz="1200" b="1">
                <a:ea typeface="ヒラギノ角ゴ Pro W3" charset="-128"/>
              </a:rPr>
              <a:t> Anmeldung</a:t>
            </a:r>
          </a:p>
        </p:txBody>
      </p:sp>
      <p:sp>
        <p:nvSpPr>
          <p:cNvPr id="9222" name="Rectangle 6"/>
          <p:cNvSpPr>
            <a:spLocks noChangeArrowheads="1"/>
          </p:cNvSpPr>
          <p:nvPr/>
        </p:nvSpPr>
        <p:spPr bwMode="auto">
          <a:xfrm>
            <a:off x="3687763" y="1981200"/>
            <a:ext cx="1179512"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charset="0"/>
                <a:cs typeface="Arial" charset="0"/>
              </a:defRPr>
            </a:lvl1pPr>
            <a:lvl2pPr marL="742950" indent="-285750" defTabSz="777875" eaLnBrk="0" hangingPunct="0">
              <a:spcBef>
                <a:spcPct val="20000"/>
              </a:spcBef>
              <a:buBlip>
                <a:blip r:embed="rId3"/>
              </a:buBlip>
              <a:defRPr sz="2400">
                <a:solidFill>
                  <a:schemeClr val="tx1"/>
                </a:solidFill>
                <a:latin typeface="Arial" charset="0"/>
                <a:cs typeface="Arial"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77875" eaLnBrk="0" hangingPunct="0">
              <a:spcBef>
                <a:spcPct val="20000"/>
              </a:spcBef>
              <a:buBlip>
                <a:blip r:embed="rId5"/>
              </a:buBlip>
              <a:defRPr sz="2400">
                <a:solidFill>
                  <a:schemeClr val="tx1"/>
                </a:solidFill>
                <a:latin typeface="Arial" charset="0"/>
                <a:cs typeface="Arial" charset="0"/>
              </a:defRPr>
            </a:lvl4pPr>
            <a:lvl5pPr marL="2057400" indent="-228600" defTabSz="777875" eaLnBrk="0" hangingPunct="0">
              <a:spcBef>
                <a:spcPct val="20000"/>
              </a:spcBef>
              <a:buBlip>
                <a:blip r:embed="rId2"/>
              </a:buBlip>
              <a:defRPr sz="2400">
                <a:solidFill>
                  <a:schemeClr val="tx1"/>
                </a:solidFill>
                <a:latin typeface="Arial" charset="0"/>
                <a:cs typeface="Arial"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200" b="1">
                <a:ea typeface="ヒラギノ角ゴ Pro W3" charset="-128"/>
              </a:rPr>
              <a:t>Auslands-</a:t>
            </a:r>
            <a:br>
              <a:rPr lang="en-US" altLang="en-US" sz="1200" b="1">
                <a:ea typeface="ヒラギノ角ゴ Pro W3" charset="-128"/>
              </a:rPr>
            </a:br>
            <a:r>
              <a:rPr lang="en-US" altLang="en-US" sz="1200" b="1">
                <a:ea typeface="ヒラギノ角ゴ Pro W3" charset="-128"/>
              </a:rPr>
              <a:t>anmeldungen</a:t>
            </a:r>
          </a:p>
        </p:txBody>
      </p:sp>
      <p:sp>
        <p:nvSpPr>
          <p:cNvPr id="9223" name="Rectangle 7"/>
          <p:cNvSpPr>
            <a:spLocks noChangeArrowheads="1"/>
          </p:cNvSpPr>
          <p:nvPr/>
        </p:nvSpPr>
        <p:spPr bwMode="auto">
          <a:xfrm>
            <a:off x="1196975" y="2209800"/>
            <a:ext cx="822325"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spcBef>
                <a:spcPct val="20000"/>
              </a:spcBef>
              <a:buBlip>
                <a:blip r:embed="rId2"/>
              </a:buBlip>
              <a:defRPr sz="2400">
                <a:solidFill>
                  <a:schemeClr val="tx1"/>
                </a:solidFill>
                <a:latin typeface="Arial" charset="0"/>
                <a:cs typeface="Arial" charset="0"/>
              </a:defRPr>
            </a:lvl1pPr>
            <a:lvl2pPr marL="742950" indent="-285750" defTabSz="933450" eaLnBrk="0" hangingPunct="0">
              <a:spcBef>
                <a:spcPct val="20000"/>
              </a:spcBef>
              <a:buBlip>
                <a:blip r:embed="rId3"/>
              </a:buBlip>
              <a:defRPr sz="2400">
                <a:solidFill>
                  <a:schemeClr val="tx1"/>
                </a:solidFill>
                <a:latin typeface="Arial" charset="0"/>
                <a:cs typeface="Arial" charset="0"/>
              </a:defRPr>
            </a:lvl2pPr>
            <a:lvl3pPr marL="1143000" indent="-228600" defTabSz="93345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933450" eaLnBrk="0" hangingPunct="0">
              <a:spcBef>
                <a:spcPct val="20000"/>
              </a:spcBef>
              <a:buBlip>
                <a:blip r:embed="rId5"/>
              </a:buBlip>
              <a:defRPr sz="2400">
                <a:solidFill>
                  <a:schemeClr val="tx1"/>
                </a:solidFill>
                <a:latin typeface="Arial" charset="0"/>
                <a:cs typeface="Arial" charset="0"/>
              </a:defRPr>
            </a:lvl4pPr>
            <a:lvl5pPr marL="2057400" indent="-228600" defTabSz="933450" eaLnBrk="0" hangingPunct="0">
              <a:spcBef>
                <a:spcPct val="20000"/>
              </a:spcBef>
              <a:buBlip>
                <a:blip r:embed="rId2"/>
              </a:buBlip>
              <a:defRPr sz="2400">
                <a:solidFill>
                  <a:schemeClr val="tx1"/>
                </a:solidFill>
                <a:latin typeface="Arial" charset="0"/>
                <a:cs typeface="Arial" charset="0"/>
              </a:defRPr>
            </a:lvl5pPr>
            <a:lvl6pPr marL="2514600" indent="-228600" defTabSz="93345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93345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93345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93345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en-US" altLang="en-US" sz="1200" b="1">
                <a:ea typeface="ヒラギノ角ゴ Pro W3" charset="-128"/>
              </a:rPr>
              <a:t>(Monate)</a:t>
            </a:r>
          </a:p>
        </p:txBody>
      </p:sp>
      <p:sp>
        <p:nvSpPr>
          <p:cNvPr id="9224" name="Line 8"/>
          <p:cNvSpPr>
            <a:spLocks noChangeShapeType="1"/>
          </p:cNvSpPr>
          <p:nvPr/>
        </p:nvSpPr>
        <p:spPr bwMode="auto">
          <a:xfrm>
            <a:off x="1547813" y="27432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5" name="Line 9"/>
          <p:cNvSpPr>
            <a:spLocks noChangeShapeType="1"/>
          </p:cNvSpPr>
          <p:nvPr/>
        </p:nvSpPr>
        <p:spPr bwMode="auto">
          <a:xfrm flipH="1">
            <a:off x="1547813" y="28956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226" name="Group 10"/>
          <p:cNvGrpSpPr>
            <a:grpSpLocks/>
          </p:cNvGrpSpPr>
          <p:nvPr/>
        </p:nvGrpSpPr>
        <p:grpSpPr bwMode="auto">
          <a:xfrm>
            <a:off x="2884488" y="2362200"/>
            <a:ext cx="606425" cy="1017588"/>
            <a:chOff x="2016" y="1519"/>
            <a:chExt cx="414" cy="641"/>
          </a:xfrm>
        </p:grpSpPr>
        <p:sp>
          <p:nvSpPr>
            <p:cNvPr id="9263" name="Line 11"/>
            <p:cNvSpPr>
              <a:spLocks noChangeShapeType="1"/>
            </p:cNvSpPr>
            <p:nvPr/>
          </p:nvSpPr>
          <p:spPr bwMode="auto">
            <a:xfrm rot="-2700000">
              <a:off x="2016" y="1724"/>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4" name="Line 12"/>
            <p:cNvSpPr>
              <a:spLocks noChangeShapeType="1"/>
            </p:cNvSpPr>
            <p:nvPr/>
          </p:nvSpPr>
          <p:spPr bwMode="auto">
            <a:xfrm rot="900000">
              <a:off x="2064" y="1882"/>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5" name="Line 13"/>
            <p:cNvSpPr>
              <a:spLocks noChangeShapeType="1"/>
            </p:cNvSpPr>
            <p:nvPr/>
          </p:nvSpPr>
          <p:spPr bwMode="auto">
            <a:xfrm rot="2700000">
              <a:off x="2036" y="1955"/>
              <a:ext cx="32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6" name="Line 14"/>
            <p:cNvSpPr>
              <a:spLocks noChangeShapeType="1"/>
            </p:cNvSpPr>
            <p:nvPr/>
          </p:nvSpPr>
          <p:spPr bwMode="auto">
            <a:xfrm rot="4500000">
              <a:off x="1954" y="1997"/>
              <a:ext cx="32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7" name="Line 15"/>
            <p:cNvSpPr>
              <a:spLocks noChangeShapeType="1"/>
            </p:cNvSpPr>
            <p:nvPr/>
          </p:nvSpPr>
          <p:spPr bwMode="auto">
            <a:xfrm rot="-900000">
              <a:off x="2064" y="1797"/>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8" name="Line 16"/>
            <p:cNvSpPr>
              <a:spLocks noChangeShapeType="1"/>
            </p:cNvSpPr>
            <p:nvPr/>
          </p:nvSpPr>
          <p:spPr bwMode="auto">
            <a:xfrm rot="-4500000">
              <a:off x="1955" y="1681"/>
              <a:ext cx="32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227" name="Text Box 17"/>
          <p:cNvSpPr txBox="1">
            <a:spLocks noChangeArrowheads="1"/>
          </p:cNvSpPr>
          <p:nvPr/>
        </p:nvSpPr>
        <p:spPr bwMode="auto">
          <a:xfrm>
            <a:off x="141288" y="2590800"/>
            <a:ext cx="1195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en-US" altLang="en-US" sz="1400" b="1">
                <a:ea typeface="ヒラギノ角ゴ Pro W3" charset="-128"/>
              </a:rPr>
              <a:t>Paris</a:t>
            </a:r>
            <a:endParaRPr lang="en-US" altLang="en-US" b="1">
              <a:ea typeface="ヒラギノ角ゴ Pro W3" charset="-128"/>
            </a:endParaRPr>
          </a:p>
        </p:txBody>
      </p:sp>
      <p:sp>
        <p:nvSpPr>
          <p:cNvPr id="9228" name="Rectangle 18"/>
          <p:cNvSpPr>
            <a:spLocks noChangeArrowheads="1"/>
          </p:cNvSpPr>
          <p:nvPr/>
        </p:nvSpPr>
        <p:spPr bwMode="auto">
          <a:xfrm>
            <a:off x="3943350" y="4097338"/>
            <a:ext cx="1876425"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9229" name="Rectangle 19"/>
          <p:cNvSpPr>
            <a:spLocks noChangeArrowheads="1"/>
          </p:cNvSpPr>
          <p:nvPr/>
        </p:nvSpPr>
        <p:spPr bwMode="auto">
          <a:xfrm>
            <a:off x="3281363" y="5202238"/>
            <a:ext cx="24447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endParaRPr lang="en-US" altLang="en-US"/>
          </a:p>
        </p:txBody>
      </p:sp>
      <p:sp>
        <p:nvSpPr>
          <p:cNvPr id="9230" name="Rectangle 20"/>
          <p:cNvSpPr>
            <a:spLocks noChangeArrowheads="1"/>
          </p:cNvSpPr>
          <p:nvPr/>
        </p:nvSpPr>
        <p:spPr bwMode="auto">
          <a:xfrm>
            <a:off x="1179513" y="3962400"/>
            <a:ext cx="8223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200" b="1">
                <a:ea typeface="ヒラギノ角ゴ Pro W3" charset="-128"/>
              </a:rPr>
              <a:t>(Monate)</a:t>
            </a:r>
            <a:endParaRPr lang="en-US" altLang="en-US" sz="1200">
              <a:ea typeface="ヒラギノ角ゴ Pro W3" charset="-128"/>
            </a:endParaRPr>
          </a:p>
          <a:p>
            <a:pPr algn="ctr">
              <a:spcBef>
                <a:spcPct val="50000"/>
              </a:spcBef>
              <a:buFontTx/>
              <a:buNone/>
            </a:pPr>
            <a:endParaRPr lang="en-US" altLang="en-US" sz="1200">
              <a:ea typeface="ヒラギノ角ゴ Pro W3" charset="-128"/>
            </a:endParaRPr>
          </a:p>
        </p:txBody>
      </p:sp>
      <p:sp>
        <p:nvSpPr>
          <p:cNvPr id="9231" name="Rectangle 21"/>
          <p:cNvSpPr>
            <a:spLocks noChangeArrowheads="1"/>
          </p:cNvSpPr>
          <p:nvPr/>
        </p:nvSpPr>
        <p:spPr bwMode="auto">
          <a:xfrm>
            <a:off x="2441575" y="4691063"/>
            <a:ext cx="103663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1200" b="1">
                <a:ea typeface="ヒラギノ角ゴ Pro W3" charset="-128"/>
              </a:rPr>
              <a:t>PCT-</a:t>
            </a:r>
            <a:br>
              <a:rPr lang="en-US" altLang="en-US" sz="1200" b="1">
                <a:ea typeface="ヒラギノ角ゴ Pro W3" charset="-128"/>
              </a:rPr>
            </a:br>
            <a:r>
              <a:rPr lang="en-US" altLang="en-US" sz="1200" b="1">
                <a:ea typeface="ヒラギノ角ゴ Pro W3" charset="-128"/>
              </a:rPr>
              <a:t>Anmeldung</a:t>
            </a:r>
            <a:endParaRPr lang="en-US" altLang="en-US" sz="1200">
              <a:ea typeface="ヒラギノ角ゴ Pro W3" charset="-128"/>
            </a:endParaRPr>
          </a:p>
        </p:txBody>
      </p:sp>
      <p:sp>
        <p:nvSpPr>
          <p:cNvPr id="9232" name="Rectangle 22"/>
          <p:cNvSpPr>
            <a:spLocks noChangeArrowheads="1"/>
          </p:cNvSpPr>
          <p:nvPr/>
        </p:nvSpPr>
        <p:spPr bwMode="auto">
          <a:xfrm>
            <a:off x="2801938" y="426720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12</a:t>
            </a:r>
            <a:endParaRPr lang="en-US" altLang="en-US" sz="1400">
              <a:ea typeface="ヒラギノ角ゴ Pro W3" charset="-128"/>
            </a:endParaRPr>
          </a:p>
        </p:txBody>
      </p:sp>
      <p:sp>
        <p:nvSpPr>
          <p:cNvPr id="9233" name="Rectangle 23"/>
          <p:cNvSpPr>
            <a:spLocks noChangeArrowheads="1"/>
          </p:cNvSpPr>
          <p:nvPr/>
        </p:nvSpPr>
        <p:spPr bwMode="auto">
          <a:xfrm>
            <a:off x="1477963" y="4343400"/>
            <a:ext cx="17303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endParaRPr lang="en-US" altLang="en-US" sz="1400">
              <a:ea typeface="ヒラギノ角ゴ Pro W3" charset="-128"/>
            </a:endParaRPr>
          </a:p>
        </p:txBody>
      </p:sp>
      <p:sp>
        <p:nvSpPr>
          <p:cNvPr id="9234" name="Rectangle 24"/>
          <p:cNvSpPr>
            <a:spLocks noChangeArrowheads="1"/>
          </p:cNvSpPr>
          <p:nvPr/>
        </p:nvSpPr>
        <p:spPr bwMode="auto">
          <a:xfrm>
            <a:off x="7848600" y="4267200"/>
            <a:ext cx="5270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30</a:t>
            </a:r>
            <a:endParaRPr lang="en-US" altLang="en-US" sz="1400">
              <a:ea typeface="ヒラギノ角ゴ Pro W3" charset="-128"/>
            </a:endParaRPr>
          </a:p>
        </p:txBody>
      </p:sp>
      <p:sp>
        <p:nvSpPr>
          <p:cNvPr id="9235" name="Line 25"/>
          <p:cNvSpPr>
            <a:spLocks noChangeShapeType="1"/>
          </p:cNvSpPr>
          <p:nvPr/>
        </p:nvSpPr>
        <p:spPr bwMode="auto">
          <a:xfrm>
            <a:off x="1528763" y="4645025"/>
            <a:ext cx="66929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6" name="Line 26"/>
          <p:cNvSpPr>
            <a:spLocks noChangeShapeType="1"/>
          </p:cNvSpPr>
          <p:nvPr/>
        </p:nvSpPr>
        <p:spPr bwMode="auto">
          <a:xfrm flipV="1">
            <a:off x="2982913" y="452755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7" name="Rectangle 27"/>
          <p:cNvSpPr>
            <a:spLocks noChangeArrowheads="1"/>
          </p:cNvSpPr>
          <p:nvPr/>
        </p:nvSpPr>
        <p:spPr bwMode="auto">
          <a:xfrm>
            <a:off x="3594100" y="4694238"/>
            <a:ext cx="16637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1200" b="1" dirty="0" err="1">
                <a:ea typeface="ヒラギノ角ゴ Pro W3" charset="-128"/>
              </a:rPr>
              <a:t>Internationaler</a:t>
            </a:r>
            <a:r>
              <a:rPr lang="en-US" altLang="en-US" sz="1200" b="1" dirty="0">
                <a:ea typeface="ヒラギノ角ゴ Pro W3" charset="-128"/>
              </a:rPr>
              <a:t> </a:t>
            </a:r>
            <a:r>
              <a:rPr lang="en-US" altLang="en-US" sz="1200" b="1" dirty="0" err="1">
                <a:ea typeface="ヒラギノ角ゴ Pro W3" charset="-128"/>
              </a:rPr>
              <a:t>Recherchenbericht</a:t>
            </a:r>
            <a:r>
              <a:rPr lang="en-US" altLang="en-US" sz="1200" b="1" dirty="0">
                <a:ea typeface="ヒラギノ角ゴ Pro W3" charset="-128"/>
              </a:rPr>
              <a:t> &amp; </a:t>
            </a:r>
            <a:r>
              <a:rPr lang="en-US" altLang="en-US" sz="1200" b="1" dirty="0" err="1">
                <a:ea typeface="ヒラギノ角ゴ Pro W3" charset="-128"/>
              </a:rPr>
              <a:t>schriftlicher</a:t>
            </a:r>
            <a:r>
              <a:rPr lang="en-US" altLang="en-US" sz="1200" b="1" dirty="0">
                <a:ea typeface="ヒラギノ角ゴ Pro W3" charset="-128"/>
              </a:rPr>
              <a:t/>
            </a:r>
            <a:br>
              <a:rPr lang="en-US" altLang="en-US" sz="1200" b="1" dirty="0">
                <a:ea typeface="ヒラギノ角ゴ Pro W3" charset="-128"/>
              </a:rPr>
            </a:br>
            <a:r>
              <a:rPr lang="en-US" altLang="en-US" sz="1200" b="1" dirty="0" err="1">
                <a:ea typeface="ヒラギノ角ゴ Pro W3" charset="-128"/>
              </a:rPr>
              <a:t>Bescheid</a:t>
            </a:r>
            <a:endParaRPr lang="en-US" altLang="en-US" sz="1200" dirty="0">
              <a:ea typeface="ヒラギノ角ゴ Pro W3" charset="-128"/>
            </a:endParaRPr>
          </a:p>
        </p:txBody>
      </p:sp>
      <p:sp>
        <p:nvSpPr>
          <p:cNvPr id="9238" name="Rectangle 28"/>
          <p:cNvSpPr>
            <a:spLocks noChangeArrowheads="1"/>
          </p:cNvSpPr>
          <p:nvPr/>
        </p:nvSpPr>
        <p:spPr bwMode="auto">
          <a:xfrm>
            <a:off x="3940175" y="4267200"/>
            <a:ext cx="6334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16</a:t>
            </a:r>
            <a:endParaRPr lang="en-US" altLang="en-US" sz="1400">
              <a:ea typeface="ヒラギノ角ゴ Pro W3" charset="-128"/>
            </a:endParaRPr>
          </a:p>
        </p:txBody>
      </p:sp>
      <p:sp>
        <p:nvSpPr>
          <p:cNvPr id="9239" name="Rectangle 29"/>
          <p:cNvSpPr>
            <a:spLocks noChangeArrowheads="1"/>
          </p:cNvSpPr>
          <p:nvPr/>
        </p:nvSpPr>
        <p:spPr bwMode="auto">
          <a:xfrm>
            <a:off x="4768850" y="426720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18</a:t>
            </a:r>
          </a:p>
        </p:txBody>
      </p:sp>
      <p:sp>
        <p:nvSpPr>
          <p:cNvPr id="9240" name="Text Box 30"/>
          <p:cNvSpPr txBox="1">
            <a:spLocks noChangeArrowheads="1"/>
          </p:cNvSpPr>
          <p:nvPr/>
        </p:nvSpPr>
        <p:spPr bwMode="auto">
          <a:xfrm>
            <a:off x="4291013" y="3886200"/>
            <a:ext cx="1455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1200" b="1">
                <a:ea typeface="ヒラギノ角ゴ Pro W3" charset="-128"/>
              </a:rPr>
              <a:t>Internationale</a:t>
            </a:r>
          </a:p>
          <a:p>
            <a:pPr algn="ctr">
              <a:spcBef>
                <a:spcPct val="0"/>
              </a:spcBef>
              <a:buFontTx/>
              <a:buNone/>
            </a:pPr>
            <a:r>
              <a:rPr lang="en-US" altLang="en-US" sz="1200" b="1">
                <a:ea typeface="ヒラギノ角ゴ Pro W3" charset="-128"/>
              </a:rPr>
              <a:t>Veröffentlichung</a:t>
            </a:r>
          </a:p>
        </p:txBody>
      </p:sp>
      <p:sp>
        <p:nvSpPr>
          <p:cNvPr id="9241" name="Line 31"/>
          <p:cNvSpPr>
            <a:spLocks noChangeShapeType="1"/>
          </p:cNvSpPr>
          <p:nvPr/>
        </p:nvSpPr>
        <p:spPr bwMode="auto">
          <a:xfrm flipV="1">
            <a:off x="4252913" y="4529138"/>
            <a:ext cx="0" cy="1095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2" name="Rectangle 32"/>
          <p:cNvSpPr>
            <a:spLocks noChangeArrowheads="1"/>
          </p:cNvSpPr>
          <p:nvPr/>
        </p:nvSpPr>
        <p:spPr bwMode="auto">
          <a:xfrm>
            <a:off x="5181600" y="4694238"/>
            <a:ext cx="1550988" cy="1320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1200" b="1">
                <a:ea typeface="ヒラギノ角ゴ Pro W3" charset="-128"/>
              </a:rPr>
              <a:t>(wahlweise)</a:t>
            </a:r>
          </a:p>
          <a:p>
            <a:pPr algn="ctr">
              <a:spcBef>
                <a:spcPct val="0"/>
              </a:spcBef>
              <a:buFontTx/>
              <a:buNone/>
            </a:pPr>
            <a:r>
              <a:rPr lang="en-US" altLang="en-US" sz="1200" b="1">
                <a:ea typeface="ヒラギノ角ゴ Pro W3" charset="-128"/>
              </a:rPr>
              <a:t>Einreichung eines</a:t>
            </a:r>
            <a:br>
              <a:rPr lang="en-US" altLang="en-US" sz="1200" b="1">
                <a:ea typeface="ヒラギノ角ゴ Pro W3" charset="-128"/>
              </a:rPr>
            </a:br>
            <a:r>
              <a:rPr lang="en-US" altLang="en-US" sz="1200" b="1">
                <a:ea typeface="ヒラギノ角ゴ Pro W3" charset="-128"/>
              </a:rPr>
              <a:t>Antrags auf</a:t>
            </a:r>
            <a:br>
              <a:rPr lang="en-US" altLang="en-US" sz="1200" b="1">
                <a:ea typeface="ヒラギノ角ゴ Pro W3" charset="-128"/>
              </a:rPr>
            </a:br>
            <a:r>
              <a:rPr lang="en-US" altLang="en-US" sz="1200" b="1">
                <a:ea typeface="ヒラギノ角ゴ Pro W3" charset="-128"/>
              </a:rPr>
              <a:t>internationale</a:t>
            </a:r>
            <a:br>
              <a:rPr lang="en-US" altLang="en-US" sz="1200" b="1">
                <a:ea typeface="ヒラギノ角ゴ Pro W3" charset="-128"/>
              </a:rPr>
            </a:br>
            <a:r>
              <a:rPr lang="en-US" altLang="en-US" sz="1200" b="1">
                <a:ea typeface="ヒラギノ角ゴ Pro W3" charset="-128"/>
              </a:rPr>
              <a:t>vorläufige Prüfung</a:t>
            </a:r>
            <a:endParaRPr lang="en-US" altLang="en-US" sz="1200">
              <a:ea typeface="ヒラギノ角ゴ Pro W3" charset="-128"/>
            </a:endParaRPr>
          </a:p>
          <a:p>
            <a:pPr>
              <a:spcBef>
                <a:spcPct val="0"/>
              </a:spcBef>
              <a:buFontTx/>
              <a:buNone/>
            </a:pPr>
            <a:endParaRPr lang="en-US" altLang="en-US" sz="1200">
              <a:ea typeface="ヒラギノ角ゴ Pro W3" charset="-128"/>
            </a:endParaRPr>
          </a:p>
        </p:txBody>
      </p:sp>
      <p:grpSp>
        <p:nvGrpSpPr>
          <p:cNvPr id="9243" name="Group 33"/>
          <p:cNvGrpSpPr>
            <a:grpSpLocks/>
          </p:cNvGrpSpPr>
          <p:nvPr/>
        </p:nvGrpSpPr>
        <p:grpSpPr bwMode="auto">
          <a:xfrm>
            <a:off x="8148638" y="4149725"/>
            <a:ext cx="600075" cy="989013"/>
            <a:chOff x="4047" y="342"/>
            <a:chExt cx="651" cy="1134"/>
          </a:xfrm>
        </p:grpSpPr>
        <p:sp>
          <p:nvSpPr>
            <p:cNvPr id="9257" name="Line 34"/>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8" name="Line 35"/>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9" name="Line 36"/>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0" name="Line 37"/>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1" name="Line 38"/>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2" name="Line 39"/>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244" name="Rectangle 40"/>
          <p:cNvSpPr>
            <a:spLocks noChangeArrowheads="1"/>
          </p:cNvSpPr>
          <p:nvPr/>
        </p:nvSpPr>
        <p:spPr bwMode="auto">
          <a:xfrm>
            <a:off x="1143000" y="4708525"/>
            <a:ext cx="112553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1200" b="1">
                <a:ea typeface="ヒラギノ角ゴ Pro W3" charset="-128"/>
              </a:rPr>
              <a:t>Nationale</a:t>
            </a:r>
            <a:br>
              <a:rPr lang="en-US" altLang="en-US" sz="1200" b="1">
                <a:ea typeface="ヒラギノ角ゴ Pro W3" charset="-128"/>
              </a:rPr>
            </a:br>
            <a:r>
              <a:rPr lang="en-US" altLang="en-US" sz="1200" b="1">
                <a:ea typeface="ヒラギノ角ゴ Pro W3" charset="-128"/>
              </a:rPr>
              <a:t>Anmeldung</a:t>
            </a:r>
            <a:endParaRPr lang="en-US" altLang="en-US" sz="1200">
              <a:ea typeface="ヒラギノ角ゴ Pro W3" charset="-128"/>
            </a:endParaRPr>
          </a:p>
          <a:p>
            <a:pPr>
              <a:spcBef>
                <a:spcPct val="0"/>
              </a:spcBef>
              <a:buFontTx/>
              <a:buNone/>
            </a:pPr>
            <a:endParaRPr lang="en-US" altLang="en-US" sz="1200">
              <a:ea typeface="ヒラギノ角ゴ Pro W3" charset="-128"/>
            </a:endParaRPr>
          </a:p>
        </p:txBody>
      </p:sp>
      <p:sp>
        <p:nvSpPr>
          <p:cNvPr id="9245" name="Rectangle 41"/>
          <p:cNvSpPr>
            <a:spLocks noChangeArrowheads="1"/>
          </p:cNvSpPr>
          <p:nvPr/>
        </p:nvSpPr>
        <p:spPr bwMode="auto">
          <a:xfrm>
            <a:off x="7739063" y="3532188"/>
            <a:ext cx="866775"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1200" b="1">
                <a:ea typeface="ヒラギノ角ゴ Pro W3" charset="-128"/>
              </a:rPr>
              <a:t>Eintritt</a:t>
            </a:r>
          </a:p>
          <a:p>
            <a:pPr algn="ctr">
              <a:spcBef>
                <a:spcPct val="0"/>
              </a:spcBef>
              <a:buFontTx/>
              <a:buNone/>
            </a:pPr>
            <a:r>
              <a:rPr lang="en-US" altLang="en-US" sz="1200" b="1">
                <a:ea typeface="ヒラギノ角ゴ Pro W3" charset="-128"/>
              </a:rPr>
              <a:t>nationale</a:t>
            </a:r>
          </a:p>
          <a:p>
            <a:pPr algn="ctr">
              <a:spcBef>
                <a:spcPct val="0"/>
              </a:spcBef>
              <a:buFontTx/>
              <a:buNone/>
            </a:pPr>
            <a:r>
              <a:rPr lang="en-US" altLang="en-US" sz="1200" b="1">
                <a:ea typeface="ヒラギノ角ゴ Pro W3" charset="-128"/>
              </a:rPr>
              <a:t>Phase</a:t>
            </a:r>
            <a:endParaRPr lang="en-US" altLang="en-US" sz="1200">
              <a:ea typeface="ヒラギノ角ゴ Pro W3" charset="-128"/>
            </a:endParaRPr>
          </a:p>
        </p:txBody>
      </p:sp>
      <p:sp>
        <p:nvSpPr>
          <p:cNvPr id="9246" name="Line 42"/>
          <p:cNvSpPr>
            <a:spLocks noChangeShapeType="1"/>
          </p:cNvSpPr>
          <p:nvPr/>
        </p:nvSpPr>
        <p:spPr bwMode="auto">
          <a:xfrm flipV="1">
            <a:off x="4981575" y="452755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7" name="Line 43"/>
          <p:cNvSpPr>
            <a:spLocks noChangeShapeType="1"/>
          </p:cNvSpPr>
          <p:nvPr/>
        </p:nvSpPr>
        <p:spPr bwMode="auto">
          <a:xfrm flipV="1">
            <a:off x="1535113" y="452755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8" name="Rectangle 44"/>
          <p:cNvSpPr>
            <a:spLocks noChangeArrowheads="1"/>
          </p:cNvSpPr>
          <p:nvPr/>
        </p:nvSpPr>
        <p:spPr bwMode="auto">
          <a:xfrm>
            <a:off x="5557838" y="42672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22</a:t>
            </a:r>
            <a:endParaRPr lang="en-US" altLang="en-US" sz="1400">
              <a:ea typeface="ヒラギノ角ゴ Pro W3" charset="-128"/>
            </a:endParaRPr>
          </a:p>
        </p:txBody>
      </p:sp>
      <p:sp>
        <p:nvSpPr>
          <p:cNvPr id="9249" name="Line 45"/>
          <p:cNvSpPr>
            <a:spLocks noChangeShapeType="1"/>
          </p:cNvSpPr>
          <p:nvPr/>
        </p:nvSpPr>
        <p:spPr bwMode="auto">
          <a:xfrm flipV="1">
            <a:off x="5826125" y="452755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0" name="Rectangle 46"/>
          <p:cNvSpPr>
            <a:spLocks noChangeArrowheads="1"/>
          </p:cNvSpPr>
          <p:nvPr/>
        </p:nvSpPr>
        <p:spPr bwMode="auto">
          <a:xfrm>
            <a:off x="7245350" y="4267200"/>
            <a:ext cx="5619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28</a:t>
            </a:r>
            <a:endParaRPr lang="en-US" altLang="en-US" sz="1400">
              <a:ea typeface="ヒラギノ角ゴ Pro W3" charset="-128"/>
            </a:endParaRPr>
          </a:p>
        </p:txBody>
      </p:sp>
      <p:sp>
        <p:nvSpPr>
          <p:cNvPr id="9251" name="Line 47"/>
          <p:cNvSpPr>
            <a:spLocks noChangeShapeType="1"/>
          </p:cNvSpPr>
          <p:nvPr/>
        </p:nvSpPr>
        <p:spPr bwMode="auto">
          <a:xfrm flipV="1">
            <a:off x="7516813" y="452755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2" name="Rectangle 48"/>
          <p:cNvSpPr>
            <a:spLocks noChangeArrowheads="1"/>
          </p:cNvSpPr>
          <p:nvPr/>
        </p:nvSpPr>
        <p:spPr bwMode="auto">
          <a:xfrm>
            <a:off x="6881813" y="4705350"/>
            <a:ext cx="1423987"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1200" b="1">
                <a:ea typeface="ヒラギノ角ゴ Pro W3" charset="-128"/>
              </a:rPr>
              <a:t>(wahlweise)</a:t>
            </a:r>
          </a:p>
          <a:p>
            <a:pPr algn="ctr">
              <a:spcBef>
                <a:spcPct val="0"/>
              </a:spcBef>
              <a:buFontTx/>
              <a:buNone/>
            </a:pPr>
            <a:r>
              <a:rPr lang="en-US" altLang="en-US" sz="1200" b="1">
                <a:ea typeface="ヒラギノ角ゴ Pro W3" charset="-128"/>
              </a:rPr>
              <a:t>Internationaler vorläufiger Prüfungsbericht</a:t>
            </a:r>
          </a:p>
          <a:p>
            <a:pPr algn="ctr">
              <a:spcBef>
                <a:spcPct val="0"/>
              </a:spcBef>
              <a:buFontTx/>
              <a:buNone/>
            </a:pPr>
            <a:r>
              <a:rPr lang="en-US" altLang="en-US" sz="1200" b="1">
                <a:ea typeface="ヒラギノ角ゴ Pro W3" charset="-128"/>
              </a:rPr>
              <a:t>(IPRP Kapitel II)</a:t>
            </a:r>
            <a:endParaRPr lang="en-US" altLang="en-US" sz="1200">
              <a:ea typeface="ヒラギノ角ゴ Pro W3" charset="-128"/>
            </a:endParaRPr>
          </a:p>
        </p:txBody>
      </p:sp>
      <p:sp>
        <p:nvSpPr>
          <p:cNvPr id="9253" name="Text Box 49"/>
          <p:cNvSpPr txBox="1">
            <a:spLocks noChangeArrowheads="1"/>
          </p:cNvSpPr>
          <p:nvPr/>
        </p:nvSpPr>
        <p:spPr bwMode="auto">
          <a:xfrm>
            <a:off x="141288" y="4191000"/>
            <a:ext cx="1266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en-US" altLang="en-US" sz="1400" b="1">
                <a:ea typeface="ヒラギノ角ゴ Pro W3" charset="-128"/>
              </a:rPr>
              <a:t>PCT</a:t>
            </a:r>
          </a:p>
        </p:txBody>
      </p:sp>
      <p:sp>
        <p:nvSpPr>
          <p:cNvPr id="9254" name="Rectangle 50"/>
          <p:cNvSpPr>
            <a:spLocks noChangeArrowheads="1"/>
          </p:cNvSpPr>
          <p:nvPr/>
        </p:nvSpPr>
        <p:spPr bwMode="auto">
          <a:xfrm>
            <a:off x="1408113" y="4191000"/>
            <a:ext cx="2635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defTabSz="777875" eaLnBrk="0" hangingPunct="0">
              <a:spcBef>
                <a:spcPct val="20000"/>
              </a:spcBef>
              <a:buBlip>
                <a:blip r:embed="rId2"/>
              </a:buBlip>
              <a:defRPr sz="2400">
                <a:solidFill>
                  <a:schemeClr val="tx1"/>
                </a:solidFill>
                <a:latin typeface="Arial" charset="0"/>
                <a:cs typeface="Arial" charset="0"/>
              </a:defRPr>
            </a:lvl1pPr>
            <a:lvl2pPr marL="742950" indent="-285750" defTabSz="777875" eaLnBrk="0" hangingPunct="0">
              <a:spcBef>
                <a:spcPct val="20000"/>
              </a:spcBef>
              <a:buBlip>
                <a:blip r:embed="rId3"/>
              </a:buBlip>
              <a:defRPr sz="2400">
                <a:solidFill>
                  <a:schemeClr val="tx1"/>
                </a:solidFill>
                <a:latin typeface="Arial" charset="0"/>
                <a:cs typeface="Arial"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77875" eaLnBrk="0" hangingPunct="0">
              <a:spcBef>
                <a:spcPct val="20000"/>
              </a:spcBef>
              <a:buBlip>
                <a:blip r:embed="rId5"/>
              </a:buBlip>
              <a:defRPr sz="2400">
                <a:solidFill>
                  <a:schemeClr val="tx1"/>
                </a:solidFill>
                <a:latin typeface="Arial" charset="0"/>
                <a:cs typeface="Arial" charset="0"/>
              </a:defRPr>
            </a:lvl4pPr>
            <a:lvl5pPr marL="2057400" indent="-228600" defTabSz="777875" eaLnBrk="0" hangingPunct="0">
              <a:spcBef>
                <a:spcPct val="20000"/>
              </a:spcBef>
              <a:buBlip>
                <a:blip r:embed="rId2"/>
              </a:buBlip>
              <a:defRPr sz="2400">
                <a:solidFill>
                  <a:schemeClr val="tx1"/>
                </a:solidFill>
                <a:latin typeface="Arial" charset="0"/>
                <a:cs typeface="Arial"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0</a:t>
            </a:r>
          </a:p>
        </p:txBody>
      </p:sp>
      <p:sp>
        <p:nvSpPr>
          <p:cNvPr id="9255" name="Rectangle 51"/>
          <p:cNvSpPr>
            <a:spLocks noChangeArrowheads="1"/>
          </p:cNvSpPr>
          <p:nvPr/>
        </p:nvSpPr>
        <p:spPr bwMode="auto">
          <a:xfrm>
            <a:off x="2514600" y="1381125"/>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en-US" altLang="en-US" sz="1100" b="1" dirty="0" err="1">
                <a:solidFill>
                  <a:srgbClr val="0000CC"/>
                </a:solidFill>
                <a:ea typeface="ヒラギノ角ゴ Pro W3" charset="-128"/>
              </a:rPr>
              <a:t>Anfallende</a:t>
            </a:r>
            <a:r>
              <a:rPr lang="en-US" altLang="en-US" sz="1100" b="1" dirty="0">
                <a:solidFill>
                  <a:srgbClr val="0000CC"/>
                </a:solidFill>
                <a:ea typeface="ヒラギノ角ゴ Pro W3" charset="-128"/>
              </a:rPr>
              <a:t> </a:t>
            </a:r>
            <a:r>
              <a:rPr lang="en-US" altLang="en-US" sz="1100" b="1" dirty="0" err="1">
                <a:solidFill>
                  <a:srgbClr val="0000CC"/>
                </a:solidFill>
                <a:ea typeface="ヒラギノ角ゴ Pro W3" charset="-128"/>
              </a:rPr>
              <a:t>Kosten</a:t>
            </a:r>
            <a:r>
              <a:rPr lang="en-US" altLang="en-US" sz="1100" b="1" dirty="0">
                <a:solidFill>
                  <a:srgbClr val="0000CC"/>
                </a:solidFill>
                <a:ea typeface="ヒラギノ角ゴ Pro W3" charset="-128"/>
              </a:rPr>
              <a:t>:</a:t>
            </a:r>
          </a:p>
          <a:p>
            <a:pPr>
              <a:spcBef>
                <a:spcPct val="50000"/>
              </a:spcBef>
              <a:buFontTx/>
              <a:buNone/>
            </a:pPr>
            <a:r>
              <a:rPr lang="en-US" altLang="en-US" sz="1100" b="1" dirty="0">
                <a:solidFill>
                  <a:srgbClr val="0000CC"/>
                </a:solidFill>
                <a:ea typeface="ヒラギノ角ゴ Pro W3" charset="-128"/>
              </a:rPr>
              <a:t>- </a:t>
            </a:r>
            <a:r>
              <a:rPr lang="en-US" altLang="en-US" sz="1100" b="1" dirty="0" err="1">
                <a:solidFill>
                  <a:srgbClr val="0000CC"/>
                </a:solidFill>
                <a:ea typeface="ヒラギノ角ゴ Pro W3" charset="-128"/>
              </a:rPr>
              <a:t>Übersetzungen</a:t>
            </a:r>
            <a:r>
              <a:rPr lang="en-US" altLang="en-US" sz="1100" b="1" dirty="0">
                <a:solidFill>
                  <a:srgbClr val="0000CC"/>
                </a:solidFill>
                <a:ea typeface="ヒラギノ角ゴ Pro W3" charset="-128"/>
              </a:rPr>
              <a:t/>
            </a:r>
            <a:br>
              <a:rPr lang="en-US" altLang="en-US" sz="1100" b="1" dirty="0">
                <a:solidFill>
                  <a:srgbClr val="0000CC"/>
                </a:solidFill>
                <a:ea typeface="ヒラギノ角ゴ Pro W3" charset="-128"/>
              </a:rPr>
            </a:br>
            <a:r>
              <a:rPr lang="en-US" altLang="en-US" sz="1100" b="1" dirty="0">
                <a:solidFill>
                  <a:srgbClr val="0000CC"/>
                </a:solidFill>
                <a:ea typeface="ヒラギノ角ゴ Pro W3" charset="-128"/>
              </a:rPr>
              <a:t>- </a:t>
            </a:r>
            <a:r>
              <a:rPr lang="en-US" altLang="en-US" sz="1100" b="1" dirty="0" err="1">
                <a:solidFill>
                  <a:srgbClr val="0000CC"/>
                </a:solidFill>
                <a:ea typeface="ヒラギノ角ゴ Pro W3" charset="-128"/>
              </a:rPr>
              <a:t>Amtsgebühren</a:t>
            </a:r>
            <a:r>
              <a:rPr lang="en-US" altLang="en-US" sz="1100" b="1" dirty="0">
                <a:solidFill>
                  <a:srgbClr val="0000CC"/>
                </a:solidFill>
                <a:ea typeface="ヒラギノ角ゴ Pro W3" charset="-128"/>
              </a:rPr>
              <a:t/>
            </a:r>
            <a:br>
              <a:rPr lang="en-US" altLang="en-US" sz="1100" b="1" dirty="0">
                <a:solidFill>
                  <a:srgbClr val="0000CC"/>
                </a:solidFill>
                <a:ea typeface="ヒラギノ角ゴ Pro W3" charset="-128"/>
              </a:rPr>
            </a:br>
            <a:r>
              <a:rPr lang="en-US" altLang="en-US" sz="1100" b="1" dirty="0">
                <a:solidFill>
                  <a:srgbClr val="0000CC"/>
                </a:solidFill>
                <a:ea typeface="ヒラギノ角ゴ Pro W3" charset="-128"/>
              </a:rPr>
              <a:t>- </a:t>
            </a:r>
            <a:r>
              <a:rPr lang="en-US" altLang="en-US" sz="1100" b="1" dirty="0" err="1">
                <a:solidFill>
                  <a:srgbClr val="0000CC"/>
                </a:solidFill>
                <a:ea typeface="ヒラギノ角ゴ Pro W3" charset="-128"/>
              </a:rPr>
              <a:t>Patentanwälte</a:t>
            </a:r>
            <a:endParaRPr lang="en-US" altLang="en-US" sz="1100" b="1" dirty="0">
              <a:solidFill>
                <a:srgbClr val="0000CC"/>
              </a:solidFill>
              <a:ea typeface="ヒラギノ角ゴ Pro W3" charset="-128"/>
            </a:endParaRPr>
          </a:p>
        </p:txBody>
      </p:sp>
      <p:sp>
        <p:nvSpPr>
          <p:cNvPr id="9256" name="Rectangle 52"/>
          <p:cNvSpPr>
            <a:spLocks noChangeArrowheads="1"/>
          </p:cNvSpPr>
          <p:nvPr/>
        </p:nvSpPr>
        <p:spPr bwMode="auto">
          <a:xfrm>
            <a:off x="7380288" y="2495550"/>
            <a:ext cx="14478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en-US" altLang="en-US" sz="1100" b="1">
                <a:solidFill>
                  <a:srgbClr val="0000CC"/>
                </a:solidFill>
                <a:ea typeface="ヒラギノ角ゴ Pro W3" charset="-128"/>
              </a:rPr>
              <a:t>Anfallende Kosten:</a:t>
            </a:r>
          </a:p>
          <a:p>
            <a:pPr>
              <a:spcBef>
                <a:spcPct val="50000"/>
              </a:spcBef>
              <a:buFontTx/>
              <a:buNone/>
            </a:pPr>
            <a:r>
              <a:rPr lang="en-US" altLang="en-US" sz="1100" b="1">
                <a:solidFill>
                  <a:srgbClr val="0000CC"/>
                </a:solidFill>
                <a:ea typeface="ヒラギノ角ゴ Pro W3" charset="-128"/>
              </a:rPr>
              <a:t>- Übersetzungen</a:t>
            </a:r>
            <a:br>
              <a:rPr lang="en-US" altLang="en-US" sz="1100" b="1">
                <a:solidFill>
                  <a:srgbClr val="0000CC"/>
                </a:solidFill>
                <a:ea typeface="ヒラギノ角ゴ Pro W3" charset="-128"/>
              </a:rPr>
            </a:br>
            <a:r>
              <a:rPr lang="en-US" altLang="en-US" sz="1100" b="1">
                <a:solidFill>
                  <a:srgbClr val="0000CC"/>
                </a:solidFill>
                <a:ea typeface="ヒラギノ角ゴ Pro W3" charset="-128"/>
              </a:rPr>
              <a:t>- Amtsgebühren</a:t>
            </a:r>
            <a:br>
              <a:rPr lang="en-US" altLang="en-US" sz="1100" b="1">
                <a:solidFill>
                  <a:srgbClr val="0000CC"/>
                </a:solidFill>
                <a:ea typeface="ヒラギノ角ゴ Pro W3" charset="-128"/>
              </a:rPr>
            </a:br>
            <a:r>
              <a:rPr lang="en-US" altLang="en-US" sz="1100" b="1">
                <a:solidFill>
                  <a:srgbClr val="0000CC"/>
                </a:solidFill>
                <a:ea typeface="ヒラギノ角ゴ Pro W3" charset="-128"/>
              </a:rPr>
              <a:t>- Patentanwälte</a:t>
            </a:r>
          </a:p>
        </p:txBody>
      </p:sp>
    </p:spTree>
    <p:extLst>
      <p:ext uri="{BB962C8B-B14F-4D97-AF65-F5344CB8AC3E}">
        <p14:creationId xmlns:p14="http://schemas.microsoft.com/office/powerpoint/2010/main" val="1800950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6851104" cy="980728"/>
          </a:xfrm>
        </p:spPr>
        <p:txBody>
          <a:bodyPr/>
          <a:lstStyle/>
          <a:p>
            <a:r>
              <a:rPr lang="en-US" altLang="en-US" sz="2800" b="1" dirty="0" smtClean="0">
                <a:ea typeface="MS PGothic" pitchFamily="34" charset="-128"/>
              </a:rPr>
              <a:t/>
            </a:r>
            <a:br>
              <a:rPr lang="en-US" altLang="en-US" sz="2800" b="1" dirty="0" smtClean="0">
                <a:ea typeface="MS PGothic" pitchFamily="34" charset="-128"/>
              </a:rPr>
            </a:br>
            <a:r>
              <a:rPr lang="en-US" altLang="en-US" dirty="0" smtClean="0">
                <a:ea typeface="MS PGothic" pitchFamily="34" charset="-128"/>
              </a:rPr>
              <a:t>ALLGEMEINE ANMERKUNGEN</a:t>
            </a:r>
            <a:endParaRPr lang="en-US" dirty="0"/>
          </a:p>
        </p:txBody>
      </p:sp>
      <p:sp>
        <p:nvSpPr>
          <p:cNvPr id="3" name="Content Placeholder 2"/>
          <p:cNvSpPr>
            <a:spLocks noGrp="1"/>
          </p:cNvSpPr>
          <p:nvPr>
            <p:ph idx="1"/>
          </p:nvPr>
        </p:nvSpPr>
        <p:spPr>
          <a:xfrm>
            <a:off x="179512" y="1412776"/>
            <a:ext cx="8856984" cy="4680520"/>
          </a:xfrm>
        </p:spPr>
        <p:txBody>
          <a:bodyPr/>
          <a:lstStyle/>
          <a:p>
            <a:pPr algn="just">
              <a:lnSpc>
                <a:spcPct val="95000"/>
              </a:lnSpc>
              <a:spcAft>
                <a:spcPct val="20000"/>
              </a:spcAft>
            </a:pPr>
            <a:r>
              <a:rPr lang="de-DE" altLang="en-US" sz="1800" dirty="0"/>
              <a:t>Das PCT-System ist ein Patent-“Anmelde”-System, kein Patent-“Erteilungs”-System; es gibt kein “PCT-Patent</a:t>
            </a:r>
            <a:r>
              <a:rPr lang="de-DE" altLang="en-US" sz="1800" dirty="0" smtClean="0"/>
              <a:t>”</a:t>
            </a:r>
          </a:p>
          <a:p>
            <a:pPr marL="0" indent="0" algn="just">
              <a:lnSpc>
                <a:spcPct val="95000"/>
              </a:lnSpc>
              <a:spcAft>
                <a:spcPct val="20000"/>
              </a:spcAft>
              <a:buNone/>
            </a:pPr>
            <a:endParaRPr lang="de-DE" altLang="en-US" sz="1800" dirty="0"/>
          </a:p>
          <a:p>
            <a:pPr algn="just">
              <a:lnSpc>
                <a:spcPct val="95000"/>
              </a:lnSpc>
              <a:spcAft>
                <a:spcPct val="20000"/>
              </a:spcAft>
            </a:pPr>
            <a:r>
              <a:rPr lang="de-DE" altLang="en-US" sz="1800" dirty="0"/>
              <a:t>Das PCT-System ist gegliedert in eine </a:t>
            </a:r>
          </a:p>
          <a:p>
            <a:pPr lvl="1" algn="just">
              <a:lnSpc>
                <a:spcPct val="95000"/>
              </a:lnSpc>
              <a:spcAft>
                <a:spcPct val="20000"/>
              </a:spcAft>
              <a:buFont typeface="Wingdings" panose="05000000000000000000" pitchFamily="2" charset="2"/>
              <a:buChar char="Ø"/>
            </a:pPr>
            <a:r>
              <a:rPr lang="de-DE" altLang="en-US" sz="1800" dirty="0" smtClean="0"/>
              <a:t>internationale </a:t>
            </a:r>
            <a:r>
              <a:rPr lang="de-DE" altLang="en-US" sz="1800" dirty="0"/>
              <a:t>Phase, bestehend </a:t>
            </a:r>
            <a:r>
              <a:rPr lang="de-DE" altLang="en-US" sz="1800" dirty="0" smtClean="0"/>
              <a:t>aus</a:t>
            </a:r>
          </a:p>
          <a:p>
            <a:pPr lvl="2" algn="just">
              <a:spcAft>
                <a:spcPct val="20000"/>
              </a:spcAft>
              <a:buFont typeface="Arial" panose="020B0604020202020204" pitchFamily="34" charset="0"/>
              <a:buChar char="•"/>
            </a:pPr>
            <a:r>
              <a:rPr lang="de-DE" altLang="en-US" sz="1500" dirty="0" smtClean="0"/>
              <a:t>Einreichung </a:t>
            </a:r>
            <a:r>
              <a:rPr lang="de-DE" altLang="en-US" sz="1500" dirty="0"/>
              <a:t>der internationalen </a:t>
            </a:r>
            <a:r>
              <a:rPr lang="de-DE" altLang="en-US" sz="1500" dirty="0" smtClean="0"/>
              <a:t>Anmeldung</a:t>
            </a:r>
          </a:p>
          <a:p>
            <a:pPr lvl="2" algn="just">
              <a:spcAft>
                <a:spcPct val="20000"/>
              </a:spcAft>
              <a:buFont typeface="Arial" panose="020B0604020202020204" pitchFamily="34" charset="0"/>
              <a:buChar char="•"/>
            </a:pPr>
            <a:r>
              <a:rPr lang="de-DE" altLang="en-US" sz="1500" dirty="0" smtClean="0"/>
              <a:t>internationaler </a:t>
            </a:r>
            <a:r>
              <a:rPr lang="de-DE" altLang="en-US" sz="1500" dirty="0"/>
              <a:t>Recherche und schriftlichem Bescheid der </a:t>
            </a:r>
            <a:r>
              <a:rPr lang="de-DE" altLang="en-US" sz="1500" dirty="0" smtClean="0"/>
              <a:t>ISA</a:t>
            </a:r>
          </a:p>
          <a:p>
            <a:pPr lvl="2" algn="just">
              <a:spcAft>
                <a:spcPct val="20000"/>
              </a:spcAft>
              <a:buFont typeface="Arial" panose="020B0604020202020204" pitchFamily="34" charset="0"/>
              <a:buChar char="•"/>
            </a:pPr>
            <a:r>
              <a:rPr lang="de-DE" altLang="en-US" sz="1500" dirty="0" smtClean="0"/>
              <a:t>internationaler </a:t>
            </a:r>
            <a:r>
              <a:rPr lang="de-DE" altLang="en-US" sz="1500" dirty="0"/>
              <a:t>Veröffentlichung </a:t>
            </a:r>
            <a:r>
              <a:rPr lang="de-DE" altLang="en-US" sz="1500" dirty="0" smtClean="0"/>
              <a:t>und</a:t>
            </a:r>
          </a:p>
          <a:p>
            <a:pPr lvl="2" algn="just">
              <a:spcAft>
                <a:spcPct val="20000"/>
              </a:spcAft>
              <a:buFont typeface="Arial" panose="020B0604020202020204" pitchFamily="34" charset="0"/>
              <a:buChar char="•"/>
            </a:pPr>
            <a:r>
              <a:rPr lang="de-DE" altLang="en-US" sz="1500" dirty="0" smtClean="0"/>
              <a:t>internationaler </a:t>
            </a:r>
            <a:r>
              <a:rPr lang="de-DE" altLang="en-US" sz="1500" dirty="0"/>
              <a:t>vorläufiger </a:t>
            </a:r>
            <a:r>
              <a:rPr lang="de-DE" altLang="en-US" sz="1500" dirty="0" smtClean="0"/>
              <a:t>Prüfung</a:t>
            </a:r>
            <a:endParaRPr lang="de-DE" altLang="en-US" sz="1500" dirty="0"/>
          </a:p>
          <a:p>
            <a:pPr lvl="1" algn="just">
              <a:lnSpc>
                <a:spcPct val="95000"/>
              </a:lnSpc>
              <a:spcAft>
                <a:spcPct val="20000"/>
              </a:spcAft>
              <a:buFont typeface="Wingdings" panose="05000000000000000000" pitchFamily="2" charset="2"/>
              <a:buChar char="Ø"/>
            </a:pPr>
            <a:r>
              <a:rPr lang="de-DE" altLang="en-US" sz="1800" dirty="0"/>
              <a:t>nationale/regionale Phase vor den </a:t>
            </a:r>
            <a:r>
              <a:rPr lang="de-DE" altLang="en-US" sz="1800" dirty="0" smtClean="0"/>
              <a:t>Bestimmungsämtern</a:t>
            </a:r>
          </a:p>
          <a:p>
            <a:pPr marL="457200" lvl="1" indent="0" algn="just">
              <a:lnSpc>
                <a:spcPct val="95000"/>
              </a:lnSpc>
              <a:spcAft>
                <a:spcPct val="20000"/>
              </a:spcAft>
              <a:buNone/>
            </a:pPr>
            <a:endParaRPr lang="de-DE" altLang="en-US" sz="1800" dirty="0"/>
          </a:p>
          <a:p>
            <a:pPr algn="just">
              <a:lnSpc>
                <a:spcPct val="95000"/>
              </a:lnSpc>
              <a:spcAft>
                <a:spcPct val="20000"/>
              </a:spcAft>
            </a:pPr>
            <a:r>
              <a:rPr lang="de-DE" altLang="en-US" sz="1800" dirty="0"/>
              <a:t>Die Entscheidung über die Erteilung eines Patents wird ausschließlich von den nationalen oder regionalen Ämtern in der nationalen</a:t>
            </a:r>
            <a:r>
              <a:rPr lang="de-DE" altLang="en-US" sz="1800" i="1" dirty="0"/>
              <a:t> </a:t>
            </a:r>
            <a:r>
              <a:rPr lang="de-DE" altLang="en-US" sz="1800" dirty="0"/>
              <a:t>Phase</a:t>
            </a:r>
            <a:r>
              <a:rPr lang="de-DE" altLang="en-US" sz="1800" i="1" dirty="0"/>
              <a:t> </a:t>
            </a:r>
            <a:r>
              <a:rPr lang="de-DE" altLang="en-US" sz="1800" dirty="0"/>
              <a:t>getroffen</a:t>
            </a:r>
          </a:p>
        </p:txBody>
      </p:sp>
    </p:spTree>
    <p:extLst>
      <p:ext uri="{BB962C8B-B14F-4D97-AF65-F5344CB8AC3E}">
        <p14:creationId xmlns:p14="http://schemas.microsoft.com/office/powerpoint/2010/main" val="178437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432300" y="2667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endParaRPr lang="en-US" altLang="en-US" b="1">
              <a:ea typeface="ヒラギノ角ゴ Pro W3" charset="-128"/>
            </a:endParaRPr>
          </a:p>
        </p:txBody>
      </p:sp>
      <p:sp>
        <p:nvSpPr>
          <p:cNvPr id="12291" name="Rectangle 3"/>
          <p:cNvSpPr>
            <a:spLocks noChangeArrowheads="1"/>
          </p:cNvSpPr>
          <p:nvPr/>
        </p:nvSpPr>
        <p:spPr bwMode="auto">
          <a:xfrm>
            <a:off x="1" y="116632"/>
            <a:ext cx="8676456" cy="7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en-US" altLang="en-US" sz="3600" kern="0" dirty="0" smtClean="0">
                <a:solidFill>
                  <a:srgbClr val="00408C"/>
                </a:solidFill>
                <a:latin typeface="Arial"/>
                <a:ea typeface="MS PGothic" pitchFamily="34" charset="-128"/>
                <a:cs typeface="Arial"/>
              </a:rPr>
              <a:t>DAS PCT – SYSTEM  </a:t>
            </a:r>
          </a:p>
        </p:txBody>
      </p:sp>
      <p:sp>
        <p:nvSpPr>
          <p:cNvPr id="12292" name="Freeform 4"/>
          <p:cNvSpPr>
            <a:spLocks/>
          </p:cNvSpPr>
          <p:nvPr/>
        </p:nvSpPr>
        <p:spPr bwMode="auto">
          <a:xfrm flipH="1" flipV="1">
            <a:off x="4480639" y="1388269"/>
            <a:ext cx="2754313" cy="1103312"/>
          </a:xfrm>
          <a:custGeom>
            <a:avLst/>
            <a:gdLst>
              <a:gd name="T0" fmla="*/ 0 w 2112"/>
              <a:gd name="T1" fmla="*/ 2113363488 h 576"/>
              <a:gd name="T2" fmla="*/ 2147483647 w 2112"/>
              <a:gd name="T3" fmla="*/ 2113363488 h 576"/>
              <a:gd name="T4" fmla="*/ 2147483647 w 2112"/>
              <a:gd name="T5" fmla="*/ 0 h 576"/>
              <a:gd name="T6" fmla="*/ 0 60000 65536"/>
              <a:gd name="T7" fmla="*/ 0 60000 65536"/>
              <a:gd name="T8" fmla="*/ 0 60000 65536"/>
            </a:gdLst>
            <a:ahLst/>
            <a:cxnLst>
              <a:cxn ang="T6">
                <a:pos x="T0" y="T1"/>
              </a:cxn>
              <a:cxn ang="T7">
                <a:pos x="T2" y="T3"/>
              </a:cxn>
              <a:cxn ang="T8">
                <a:pos x="T4" y="T5"/>
              </a:cxn>
            </a:cxnLst>
            <a:rect l="0" t="0" r="r" b="b"/>
            <a:pathLst>
              <a:path w="2112" h="576">
                <a:moveTo>
                  <a:pt x="0" y="576"/>
                </a:moveTo>
                <a:lnTo>
                  <a:pt x="1536" y="576"/>
                </a:lnTo>
                <a:lnTo>
                  <a:pt x="2112" y="0"/>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3" name="Text Box 5"/>
          <p:cNvSpPr txBox="1">
            <a:spLocks noChangeArrowheads="1"/>
          </p:cNvSpPr>
          <p:nvPr/>
        </p:nvSpPr>
        <p:spPr bwMode="auto">
          <a:xfrm>
            <a:off x="5634038" y="1163638"/>
            <a:ext cx="2016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dirty="0" err="1">
                <a:ea typeface="ヒラギノ角ゴ Pro W3" charset="-128"/>
              </a:rPr>
              <a:t>Kapitel</a:t>
            </a:r>
            <a:r>
              <a:rPr lang="en-US" altLang="en-US" sz="1400" b="1" dirty="0">
                <a:ea typeface="ヒラギノ角ゴ Pro W3" charset="-128"/>
              </a:rPr>
              <a:t> I</a:t>
            </a:r>
          </a:p>
        </p:txBody>
      </p:sp>
      <p:grpSp>
        <p:nvGrpSpPr>
          <p:cNvPr id="12294" name="Group 6"/>
          <p:cNvGrpSpPr>
            <a:grpSpLocks/>
          </p:cNvGrpSpPr>
          <p:nvPr/>
        </p:nvGrpSpPr>
        <p:grpSpPr bwMode="auto">
          <a:xfrm>
            <a:off x="290514" y="1655763"/>
            <a:ext cx="8729662" cy="4271962"/>
            <a:chOff x="296" y="1043"/>
            <a:chExt cx="5386" cy="2691"/>
          </a:xfrm>
        </p:grpSpPr>
        <p:sp>
          <p:nvSpPr>
            <p:cNvPr id="12295" name="Rectangle 7"/>
            <p:cNvSpPr>
              <a:spLocks noChangeArrowheads="1"/>
            </p:cNvSpPr>
            <p:nvPr/>
          </p:nvSpPr>
          <p:spPr bwMode="auto">
            <a:xfrm>
              <a:off x="2213" y="1735"/>
              <a:ext cx="1182"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12296" name="Rectangle 8"/>
            <p:cNvSpPr>
              <a:spLocks noChangeArrowheads="1"/>
            </p:cNvSpPr>
            <p:nvPr/>
          </p:nvSpPr>
          <p:spPr bwMode="auto">
            <a:xfrm>
              <a:off x="1798" y="2593"/>
              <a:ext cx="153"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12297" name="Rectangle 9"/>
            <p:cNvSpPr>
              <a:spLocks noChangeArrowheads="1"/>
            </p:cNvSpPr>
            <p:nvPr/>
          </p:nvSpPr>
          <p:spPr bwMode="auto">
            <a:xfrm>
              <a:off x="301" y="1748"/>
              <a:ext cx="536"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300">
                  <a:ea typeface="ヒラギノ角ゴ Pro W3" charset="-128"/>
                </a:rPr>
                <a:t>(Monate)</a:t>
              </a:r>
            </a:p>
          </p:txBody>
        </p:sp>
        <p:sp>
          <p:nvSpPr>
            <p:cNvPr id="12298" name="Rectangle 10"/>
            <p:cNvSpPr>
              <a:spLocks noChangeArrowheads="1"/>
            </p:cNvSpPr>
            <p:nvPr/>
          </p:nvSpPr>
          <p:spPr bwMode="auto">
            <a:xfrm>
              <a:off x="951" y="2178"/>
              <a:ext cx="699" cy="413"/>
            </a:xfrm>
            <a:prstGeom prst="rect">
              <a:avLst/>
            </a:prstGeom>
            <a:noFill/>
            <a:ln w="12700" cmpd="thickThin">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b="1">
                  <a:solidFill>
                    <a:srgbClr val="FF0000"/>
                  </a:solidFill>
                  <a:ea typeface="ヒラギノ角ゴ Pro W3" charset="-128"/>
                </a:rPr>
                <a:t>PCT </a:t>
              </a:r>
            </a:p>
            <a:p>
              <a:pPr algn="ctr">
                <a:spcBef>
                  <a:spcPct val="0"/>
                </a:spcBef>
                <a:buFontTx/>
                <a:buNone/>
              </a:pPr>
              <a:r>
                <a:rPr lang="fr-FR" altLang="en-US" sz="1300" b="1">
                  <a:solidFill>
                    <a:srgbClr val="FF0000"/>
                  </a:solidFill>
                  <a:ea typeface="ヒラギノ角ゴ Pro W3" charset="-128"/>
                </a:rPr>
                <a:t>Anmeldung</a:t>
              </a:r>
            </a:p>
            <a:p>
              <a:pPr algn="ctr">
                <a:lnSpc>
                  <a:spcPct val="80000"/>
                </a:lnSpc>
                <a:spcBef>
                  <a:spcPct val="0"/>
                </a:spcBef>
                <a:buFontTx/>
                <a:buNone/>
              </a:pPr>
              <a:endParaRPr lang="en-US" altLang="en-US" sz="1300">
                <a:ea typeface="ヒラギノ角ゴ Pro W3" charset="-128"/>
              </a:endParaRPr>
            </a:p>
          </p:txBody>
        </p:sp>
        <p:sp>
          <p:nvSpPr>
            <p:cNvPr id="12299" name="Rectangle 11"/>
            <p:cNvSpPr>
              <a:spLocks noChangeArrowheads="1"/>
            </p:cNvSpPr>
            <p:nvPr/>
          </p:nvSpPr>
          <p:spPr bwMode="auto">
            <a:xfrm>
              <a:off x="5086" y="1206"/>
              <a:ext cx="596"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dirty="0" err="1">
                  <a:ea typeface="ヒラギノ角ゴ Pro W3" charset="-128"/>
                </a:rPr>
                <a:t>Eintritt</a:t>
              </a:r>
              <a:endParaRPr lang="en-US" altLang="en-US" sz="1400" dirty="0">
                <a:ea typeface="ヒラギノ角ゴ Pro W3" charset="-128"/>
              </a:endParaRPr>
            </a:p>
            <a:p>
              <a:pPr algn="ctr">
                <a:spcBef>
                  <a:spcPct val="0"/>
                </a:spcBef>
                <a:buFontTx/>
                <a:buNone/>
              </a:pPr>
              <a:r>
                <a:rPr lang="en-US" altLang="en-US" sz="1400" dirty="0">
                  <a:ea typeface="ヒラギノ角ゴ Pro W3" charset="-128"/>
                </a:rPr>
                <a:t>in die</a:t>
              </a:r>
            </a:p>
            <a:p>
              <a:pPr algn="ctr">
                <a:spcBef>
                  <a:spcPct val="0"/>
                </a:spcBef>
                <a:buFontTx/>
                <a:buNone/>
              </a:pPr>
              <a:r>
                <a:rPr lang="en-US" altLang="en-US" sz="1400" dirty="0" err="1">
                  <a:ea typeface="ヒラギノ角ゴ Pro W3" charset="-128"/>
                </a:rPr>
                <a:t>Nationale</a:t>
              </a:r>
              <a:endParaRPr lang="en-US" altLang="en-US" sz="1400" dirty="0">
                <a:ea typeface="ヒラギノ角ゴ Pro W3" charset="-128"/>
              </a:endParaRPr>
            </a:p>
            <a:p>
              <a:pPr algn="ctr">
                <a:spcBef>
                  <a:spcPct val="0"/>
                </a:spcBef>
                <a:buFontTx/>
                <a:buNone/>
              </a:pPr>
              <a:r>
                <a:rPr lang="en-US" altLang="en-US" sz="1400" dirty="0">
                  <a:ea typeface="ヒラギノ角ゴ Pro W3" charset="-128"/>
                </a:rPr>
                <a:t>Phase</a:t>
              </a:r>
            </a:p>
          </p:txBody>
        </p:sp>
        <p:sp>
          <p:nvSpPr>
            <p:cNvPr id="12300" name="Rectangle 12"/>
            <p:cNvSpPr>
              <a:spLocks noChangeArrowheads="1"/>
            </p:cNvSpPr>
            <p:nvPr/>
          </p:nvSpPr>
          <p:spPr bwMode="auto">
            <a:xfrm>
              <a:off x="1199" y="1908"/>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12</a:t>
              </a:r>
            </a:p>
          </p:txBody>
        </p:sp>
        <p:sp>
          <p:nvSpPr>
            <p:cNvPr id="12301" name="Rectangle 13"/>
            <p:cNvSpPr>
              <a:spLocks noChangeArrowheads="1"/>
            </p:cNvSpPr>
            <p:nvPr/>
          </p:nvSpPr>
          <p:spPr bwMode="auto">
            <a:xfrm>
              <a:off x="389" y="1908"/>
              <a:ext cx="18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0</a:t>
              </a:r>
            </a:p>
          </p:txBody>
        </p:sp>
        <p:sp>
          <p:nvSpPr>
            <p:cNvPr id="12302" name="Rectangle 14"/>
            <p:cNvSpPr>
              <a:spLocks noChangeArrowheads="1"/>
            </p:cNvSpPr>
            <p:nvPr/>
          </p:nvSpPr>
          <p:spPr bwMode="auto">
            <a:xfrm>
              <a:off x="4445" y="1166"/>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30</a:t>
              </a:r>
            </a:p>
          </p:txBody>
        </p:sp>
        <p:sp>
          <p:nvSpPr>
            <p:cNvPr id="12303" name="Rectangle 15"/>
            <p:cNvSpPr>
              <a:spLocks noChangeArrowheads="1"/>
            </p:cNvSpPr>
            <p:nvPr/>
          </p:nvSpPr>
          <p:spPr bwMode="auto">
            <a:xfrm>
              <a:off x="4478" y="2980"/>
              <a:ext cx="24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30</a:t>
              </a:r>
            </a:p>
          </p:txBody>
        </p:sp>
        <p:sp>
          <p:nvSpPr>
            <p:cNvPr id="12304" name="Line 16"/>
            <p:cNvSpPr>
              <a:spLocks noChangeShapeType="1"/>
            </p:cNvSpPr>
            <p:nvPr/>
          </p:nvSpPr>
          <p:spPr bwMode="auto">
            <a:xfrm>
              <a:off x="476" y="2154"/>
              <a:ext cx="272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5" name="Line 17"/>
            <p:cNvSpPr>
              <a:spLocks noChangeShapeType="1"/>
            </p:cNvSpPr>
            <p:nvPr/>
          </p:nvSpPr>
          <p:spPr bwMode="auto">
            <a:xfrm flipV="1">
              <a:off x="1327" y="2067"/>
              <a:ext cx="0" cy="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6" name="Rectangle 18"/>
            <p:cNvSpPr>
              <a:spLocks noChangeArrowheads="1"/>
            </p:cNvSpPr>
            <p:nvPr/>
          </p:nvSpPr>
          <p:spPr bwMode="auto">
            <a:xfrm>
              <a:off x="1537" y="2175"/>
              <a:ext cx="1062" cy="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dirty="0" err="1">
                  <a:ea typeface="ヒラギノ角ゴ Pro W3" charset="-128"/>
                </a:rPr>
                <a:t>Internationaler</a:t>
              </a:r>
              <a:r>
                <a:rPr lang="fr-FR" altLang="en-US" sz="1300" dirty="0">
                  <a:ea typeface="ヒラギノ角ゴ Pro W3" charset="-128"/>
                </a:rPr>
                <a:t> </a:t>
              </a:r>
              <a:r>
                <a:rPr lang="fr-FR" altLang="en-US" sz="1300" dirty="0" err="1">
                  <a:ea typeface="ヒラギノ角ゴ Pro W3" charset="-128"/>
                </a:rPr>
                <a:t>Recherchenbericht</a:t>
              </a:r>
              <a:r>
                <a:rPr lang="fr-FR" altLang="en-US" sz="1300" dirty="0">
                  <a:ea typeface="ヒラギノ角ゴ Pro W3" charset="-128"/>
                </a:rPr>
                <a:t> </a:t>
              </a:r>
              <a:r>
                <a:rPr lang="fr-FR" altLang="en-US" sz="1300" dirty="0" err="1">
                  <a:ea typeface="ヒラギノ角ゴ Pro W3" charset="-128"/>
                </a:rPr>
                <a:t>und</a:t>
              </a:r>
              <a:r>
                <a:rPr lang="fr-FR" altLang="en-US" sz="1300" dirty="0">
                  <a:ea typeface="ヒラギノ角ゴ Pro W3" charset="-128"/>
                </a:rPr>
                <a:t> </a:t>
              </a:r>
              <a:r>
                <a:rPr lang="fr-FR" altLang="en-US" sz="1300" dirty="0" err="1">
                  <a:ea typeface="ヒラギノ角ゴ Pro W3" charset="-128"/>
                </a:rPr>
                <a:t>schriftlicher</a:t>
              </a:r>
              <a:endParaRPr lang="fr-FR" altLang="en-US" sz="1300" dirty="0">
                <a:ea typeface="ヒラギノ角ゴ Pro W3" charset="-128"/>
              </a:endParaRPr>
            </a:p>
            <a:p>
              <a:pPr algn="ctr">
                <a:spcBef>
                  <a:spcPct val="0"/>
                </a:spcBef>
                <a:buFontTx/>
                <a:buNone/>
              </a:pPr>
              <a:r>
                <a:rPr lang="fr-FR" altLang="en-US" sz="1300" dirty="0" err="1">
                  <a:ea typeface="ヒラギノ角ゴ Pro W3" charset="-128"/>
                </a:rPr>
                <a:t>Bescheid</a:t>
              </a:r>
              <a:r>
                <a:rPr lang="fr-FR" altLang="en-US" sz="1300" dirty="0">
                  <a:ea typeface="ヒラギノ角ゴ Pro W3" charset="-128"/>
                </a:rPr>
                <a:t> </a:t>
              </a:r>
            </a:p>
            <a:p>
              <a:pPr algn="ctr">
                <a:spcBef>
                  <a:spcPct val="0"/>
                </a:spcBef>
                <a:buFontTx/>
                <a:buNone/>
              </a:pPr>
              <a:r>
                <a:rPr lang="fr-FR" altLang="en-US" sz="1300" dirty="0">
                  <a:ea typeface="ヒラギノ角ゴ Pro W3" charset="-128"/>
                </a:rPr>
                <a:t>der ISA</a:t>
              </a:r>
            </a:p>
          </p:txBody>
        </p:sp>
        <p:sp>
          <p:nvSpPr>
            <p:cNvPr id="12307" name="Rectangle 19"/>
            <p:cNvSpPr>
              <a:spLocks noChangeArrowheads="1"/>
            </p:cNvSpPr>
            <p:nvPr/>
          </p:nvSpPr>
          <p:spPr bwMode="auto">
            <a:xfrm>
              <a:off x="1903" y="1908"/>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16</a:t>
              </a:r>
            </a:p>
          </p:txBody>
        </p:sp>
        <p:sp>
          <p:nvSpPr>
            <p:cNvPr id="12308" name="Rectangle 20"/>
            <p:cNvSpPr>
              <a:spLocks noChangeArrowheads="1"/>
            </p:cNvSpPr>
            <p:nvPr/>
          </p:nvSpPr>
          <p:spPr bwMode="auto">
            <a:xfrm>
              <a:off x="2294" y="1909"/>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18</a:t>
              </a:r>
            </a:p>
          </p:txBody>
        </p:sp>
        <p:sp>
          <p:nvSpPr>
            <p:cNvPr id="12309" name="Line 21"/>
            <p:cNvSpPr>
              <a:spLocks noChangeShapeType="1"/>
            </p:cNvSpPr>
            <p:nvPr/>
          </p:nvSpPr>
          <p:spPr bwMode="auto">
            <a:xfrm flipV="1">
              <a:off x="2419" y="2074"/>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10" name="Line 22"/>
            <p:cNvSpPr>
              <a:spLocks noChangeShapeType="1"/>
            </p:cNvSpPr>
            <p:nvPr/>
          </p:nvSpPr>
          <p:spPr bwMode="auto">
            <a:xfrm flipH="1">
              <a:off x="3198" y="1415"/>
              <a:ext cx="583" cy="7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11" name="Line 23"/>
            <p:cNvSpPr>
              <a:spLocks noChangeShapeType="1"/>
            </p:cNvSpPr>
            <p:nvPr/>
          </p:nvSpPr>
          <p:spPr bwMode="auto">
            <a:xfrm flipV="1">
              <a:off x="4386" y="3180"/>
              <a:ext cx="3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12" name="Rectangle 24"/>
            <p:cNvSpPr>
              <a:spLocks noChangeArrowheads="1"/>
            </p:cNvSpPr>
            <p:nvPr/>
          </p:nvSpPr>
          <p:spPr bwMode="auto">
            <a:xfrm>
              <a:off x="3400" y="2239"/>
              <a:ext cx="110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spcBef>
                  <a:spcPct val="50000"/>
                </a:spcBef>
                <a:buFontTx/>
                <a:buNone/>
              </a:pPr>
              <a:r>
                <a:rPr lang="en-US" altLang="en-US" sz="1400" b="1" i="1">
                  <a:ea typeface="ヒラギノ角ゴ Pro W3" charset="-128"/>
                </a:rPr>
                <a:t>oder wahlweise</a:t>
              </a:r>
              <a:endParaRPr lang="en-US" altLang="en-US" sz="1400" baseline="30000">
                <a:ea typeface="ヒラギノ角ゴ Pro W3" charset="-128"/>
              </a:endParaRPr>
            </a:p>
          </p:txBody>
        </p:sp>
        <p:sp>
          <p:nvSpPr>
            <p:cNvPr id="12313" name="Text Box 25"/>
            <p:cNvSpPr txBox="1">
              <a:spLocks noChangeArrowheads="1"/>
            </p:cNvSpPr>
            <p:nvPr/>
          </p:nvSpPr>
          <p:spPr bwMode="auto">
            <a:xfrm>
              <a:off x="1932" y="1643"/>
              <a:ext cx="1070"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300">
                  <a:ea typeface="ヒラギノ角ゴ Pro W3" charset="-128"/>
                </a:rPr>
                <a:t>Internationale</a:t>
              </a:r>
            </a:p>
            <a:p>
              <a:pPr algn="ctr">
                <a:spcBef>
                  <a:spcPct val="0"/>
                </a:spcBef>
                <a:buFontTx/>
                <a:buNone/>
              </a:pPr>
              <a:r>
                <a:rPr lang="en-US" altLang="en-US" sz="1300">
                  <a:ea typeface="ヒラギノ角ゴ Pro W3" charset="-128"/>
                </a:rPr>
                <a:t>Veröffentlichung</a:t>
              </a:r>
            </a:p>
          </p:txBody>
        </p:sp>
        <p:sp>
          <p:nvSpPr>
            <p:cNvPr id="12314" name="Line 26"/>
            <p:cNvSpPr>
              <a:spLocks noChangeShapeType="1"/>
            </p:cNvSpPr>
            <p:nvPr/>
          </p:nvSpPr>
          <p:spPr bwMode="auto">
            <a:xfrm flipV="1">
              <a:off x="478" y="2070"/>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15" name="Line 27"/>
            <p:cNvSpPr>
              <a:spLocks noChangeShapeType="1"/>
            </p:cNvSpPr>
            <p:nvPr/>
          </p:nvSpPr>
          <p:spPr bwMode="auto">
            <a:xfrm flipV="1">
              <a:off x="2031" y="2074"/>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316" name="Group 28"/>
            <p:cNvGrpSpPr>
              <a:grpSpLocks/>
            </p:cNvGrpSpPr>
            <p:nvPr/>
          </p:nvGrpSpPr>
          <p:grpSpPr bwMode="auto">
            <a:xfrm>
              <a:off x="4654" y="1043"/>
              <a:ext cx="380" cy="727"/>
              <a:chOff x="4047" y="342"/>
              <a:chExt cx="651" cy="1134"/>
            </a:xfrm>
          </p:grpSpPr>
          <p:sp>
            <p:nvSpPr>
              <p:cNvPr id="12344" name="Line 2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45" name="Line 3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46" name="Line 3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47" name="Line 3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48" name="Line 3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49" name="Line 3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317" name="Group 35"/>
            <p:cNvGrpSpPr>
              <a:grpSpLocks/>
            </p:cNvGrpSpPr>
            <p:nvPr/>
          </p:nvGrpSpPr>
          <p:grpSpPr bwMode="auto">
            <a:xfrm>
              <a:off x="4666" y="2823"/>
              <a:ext cx="421" cy="728"/>
              <a:chOff x="4047" y="342"/>
              <a:chExt cx="651" cy="1134"/>
            </a:xfrm>
          </p:grpSpPr>
          <p:sp>
            <p:nvSpPr>
              <p:cNvPr id="12338" name="Line 36"/>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39" name="Line 37"/>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40" name="Line 38"/>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41" name="Line 39"/>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42" name="Line 40"/>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43" name="Line 41"/>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318" name="Freeform 42"/>
            <p:cNvSpPr>
              <a:spLocks/>
            </p:cNvSpPr>
            <p:nvPr/>
          </p:nvSpPr>
          <p:spPr bwMode="auto">
            <a:xfrm>
              <a:off x="2975" y="2598"/>
              <a:ext cx="1705" cy="1030"/>
            </a:xfrm>
            <a:custGeom>
              <a:avLst/>
              <a:gdLst>
                <a:gd name="T0" fmla="*/ 0 w 1920"/>
                <a:gd name="T1" fmla="*/ 0 h 1104"/>
                <a:gd name="T2" fmla="*/ 567 w 1920"/>
                <a:gd name="T3" fmla="*/ 961 h 1104"/>
                <a:gd name="T4" fmla="*/ 1514 w 1920"/>
                <a:gd name="T5" fmla="*/ 961 h 1104"/>
                <a:gd name="T6" fmla="*/ 0 60000 65536"/>
                <a:gd name="T7" fmla="*/ 0 60000 65536"/>
                <a:gd name="T8" fmla="*/ 0 60000 65536"/>
              </a:gdLst>
              <a:ahLst/>
              <a:cxnLst>
                <a:cxn ang="T6">
                  <a:pos x="T0" y="T1"/>
                </a:cxn>
                <a:cxn ang="T7">
                  <a:pos x="T2" y="T3"/>
                </a:cxn>
                <a:cxn ang="T8">
                  <a:pos x="T4" y="T5"/>
                </a:cxn>
              </a:cxnLst>
              <a:rect l="0" t="0" r="r" b="b"/>
              <a:pathLst>
                <a:path w="1920" h="1104">
                  <a:moveTo>
                    <a:pt x="0" y="0"/>
                  </a:moveTo>
                  <a:lnTo>
                    <a:pt x="720" y="1104"/>
                  </a:lnTo>
                  <a:lnTo>
                    <a:pt x="1920" y="1104"/>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19" name="Line 43"/>
            <p:cNvSpPr>
              <a:spLocks noChangeShapeType="1"/>
            </p:cNvSpPr>
            <p:nvPr/>
          </p:nvSpPr>
          <p:spPr bwMode="auto">
            <a:xfrm>
              <a:off x="3781" y="1413"/>
              <a:ext cx="91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0" name="Rectangle 44"/>
            <p:cNvSpPr>
              <a:spLocks noChangeArrowheads="1"/>
            </p:cNvSpPr>
            <p:nvPr/>
          </p:nvSpPr>
          <p:spPr bwMode="auto">
            <a:xfrm>
              <a:off x="296" y="2172"/>
              <a:ext cx="643" cy="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Nationale</a:t>
              </a:r>
            </a:p>
            <a:p>
              <a:pPr algn="ctr">
                <a:spcBef>
                  <a:spcPct val="0"/>
                </a:spcBef>
                <a:buFontTx/>
                <a:buNone/>
              </a:pPr>
              <a:r>
                <a:rPr lang="fr-FR" altLang="en-US" sz="1300">
                  <a:ea typeface="ヒラギノ角ゴ Pro W3" charset="-128"/>
                </a:rPr>
                <a:t>Anmeldung</a:t>
              </a:r>
              <a:endParaRPr lang="en-US" altLang="en-US" sz="1300">
                <a:ea typeface="ヒラギノ角ゴ Pro W3" charset="-128"/>
              </a:endParaRPr>
            </a:p>
            <a:p>
              <a:pPr algn="ctr">
                <a:spcBef>
                  <a:spcPct val="0"/>
                </a:spcBef>
                <a:buFontTx/>
                <a:buNone/>
              </a:pPr>
              <a:endParaRPr lang="en-US" altLang="en-US" sz="1300">
                <a:ea typeface="ヒラギノ角ゴ Pro W3" charset="-128"/>
              </a:endParaRPr>
            </a:p>
          </p:txBody>
        </p:sp>
        <p:sp>
          <p:nvSpPr>
            <p:cNvPr id="12321" name="Rectangle 45"/>
            <p:cNvSpPr>
              <a:spLocks noChangeArrowheads="1"/>
            </p:cNvSpPr>
            <p:nvPr/>
          </p:nvSpPr>
          <p:spPr bwMode="auto">
            <a:xfrm>
              <a:off x="3572" y="1125"/>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20</a:t>
              </a:r>
            </a:p>
          </p:txBody>
        </p:sp>
        <p:grpSp>
          <p:nvGrpSpPr>
            <p:cNvPr id="12322" name="Group 46"/>
            <p:cNvGrpSpPr>
              <a:grpSpLocks/>
            </p:cNvGrpSpPr>
            <p:nvPr/>
          </p:nvGrpSpPr>
          <p:grpSpPr bwMode="auto">
            <a:xfrm>
              <a:off x="3726" y="1052"/>
              <a:ext cx="421" cy="728"/>
              <a:chOff x="4047" y="342"/>
              <a:chExt cx="651" cy="1134"/>
            </a:xfrm>
          </p:grpSpPr>
          <p:sp>
            <p:nvSpPr>
              <p:cNvPr id="12332" name="Line 47"/>
              <p:cNvSpPr>
                <a:spLocks noChangeShapeType="1"/>
              </p:cNvSpPr>
              <p:nvPr/>
            </p:nvSpPr>
            <p:spPr bwMode="auto">
              <a:xfrm rot="-2700000">
                <a:off x="4047" y="705"/>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33" name="Line 48"/>
              <p:cNvSpPr>
                <a:spLocks noChangeShapeType="1"/>
              </p:cNvSpPr>
              <p:nvPr/>
            </p:nvSpPr>
            <p:spPr bwMode="auto">
              <a:xfrm rot="900000">
                <a:off x="4122" y="98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34" name="Line 49"/>
              <p:cNvSpPr>
                <a:spLocks noChangeShapeType="1"/>
              </p:cNvSpPr>
              <p:nvPr/>
            </p:nvSpPr>
            <p:spPr bwMode="auto">
              <a:xfrm rot="2700000">
                <a:off x="4047" y="1113"/>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35" name="Line 50"/>
              <p:cNvSpPr>
                <a:spLocks noChangeShapeType="1"/>
              </p:cNvSpPr>
              <p:nvPr/>
            </p:nvSpPr>
            <p:spPr bwMode="auto">
              <a:xfrm rot="4500000">
                <a:off x="3918" y="1188"/>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36" name="Line 51"/>
              <p:cNvSpPr>
                <a:spLocks noChangeShapeType="1"/>
              </p:cNvSpPr>
              <p:nvPr/>
            </p:nvSpPr>
            <p:spPr bwMode="auto">
              <a:xfrm rot="-900000">
                <a:off x="4122" y="83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37" name="Line 52"/>
              <p:cNvSpPr>
                <a:spLocks noChangeShapeType="1"/>
              </p:cNvSpPr>
              <p:nvPr/>
            </p:nvSpPr>
            <p:spPr bwMode="auto">
              <a:xfrm rot="-4500000">
                <a:off x="3919" y="629"/>
                <a:ext cx="576" cy="1"/>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323" name="Line 53"/>
            <p:cNvSpPr>
              <a:spLocks noChangeShapeType="1"/>
            </p:cNvSpPr>
            <p:nvPr/>
          </p:nvSpPr>
          <p:spPr bwMode="auto">
            <a:xfrm>
              <a:off x="3523" y="2614"/>
              <a:ext cx="213" cy="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4" name="Line 54"/>
            <p:cNvSpPr>
              <a:spLocks noChangeShapeType="1"/>
            </p:cNvSpPr>
            <p:nvPr/>
          </p:nvSpPr>
          <p:spPr bwMode="auto">
            <a:xfrm>
              <a:off x="3204" y="2152"/>
              <a:ext cx="143" cy="2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5" name="Text Box 55"/>
            <p:cNvSpPr txBox="1">
              <a:spLocks noChangeArrowheads="1"/>
            </p:cNvSpPr>
            <p:nvPr/>
          </p:nvSpPr>
          <p:spPr bwMode="auto">
            <a:xfrm>
              <a:off x="3576" y="3542"/>
              <a:ext cx="106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Kapitel II</a:t>
              </a:r>
            </a:p>
          </p:txBody>
        </p:sp>
        <p:sp>
          <p:nvSpPr>
            <p:cNvPr id="12326" name="Text Box 56"/>
            <p:cNvSpPr txBox="1">
              <a:spLocks noChangeArrowheads="1"/>
            </p:cNvSpPr>
            <p:nvPr/>
          </p:nvSpPr>
          <p:spPr bwMode="auto">
            <a:xfrm>
              <a:off x="3528" y="2955"/>
              <a:ext cx="915"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Internationale</a:t>
              </a:r>
            </a:p>
            <a:p>
              <a:pPr algn="ctr">
                <a:spcBef>
                  <a:spcPct val="0"/>
                </a:spcBef>
                <a:buFontTx/>
                <a:buNone/>
              </a:pPr>
              <a:r>
                <a:rPr lang="en-US" altLang="en-US" sz="1400">
                  <a:ea typeface="ヒラギノ角ゴ Pro W3" charset="-128"/>
                </a:rPr>
                <a:t>vorläufige</a:t>
              </a:r>
            </a:p>
            <a:p>
              <a:pPr algn="ctr">
                <a:spcBef>
                  <a:spcPct val="0"/>
                </a:spcBef>
                <a:buFontTx/>
                <a:buNone/>
              </a:pPr>
              <a:r>
                <a:rPr lang="en-US" altLang="en-US" sz="1400">
                  <a:ea typeface="ヒラギノ角ゴ Pro W3" charset="-128"/>
                </a:rPr>
                <a:t>Prüfung</a:t>
              </a:r>
            </a:p>
          </p:txBody>
        </p:sp>
        <p:sp>
          <p:nvSpPr>
            <p:cNvPr id="12327" name="Rectangle 57"/>
            <p:cNvSpPr>
              <a:spLocks noChangeArrowheads="1"/>
            </p:cNvSpPr>
            <p:nvPr/>
          </p:nvSpPr>
          <p:spPr bwMode="auto">
            <a:xfrm>
              <a:off x="3135" y="2438"/>
              <a:ext cx="1332"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nSpc>
                  <a:spcPct val="80000"/>
                </a:lnSpc>
                <a:spcBef>
                  <a:spcPct val="50000"/>
                </a:spcBef>
                <a:buFontTx/>
                <a:buNone/>
              </a:pPr>
              <a:r>
                <a:rPr lang="fr-FR" altLang="en-US" sz="1400">
                  <a:ea typeface="ヒラギノ角ゴ Pro W3" charset="-128"/>
                </a:rPr>
                <a:t>Antrag nach Kapitel II</a:t>
              </a:r>
              <a:endParaRPr lang="en-US" altLang="en-US" sz="1400">
                <a:ea typeface="ヒラギノ角ゴ Pro W3" charset="-128"/>
              </a:endParaRPr>
            </a:p>
          </p:txBody>
        </p:sp>
        <p:sp>
          <p:nvSpPr>
            <p:cNvPr id="12328" name="Rectangle 58"/>
            <p:cNvSpPr>
              <a:spLocks noChangeArrowheads="1"/>
            </p:cNvSpPr>
            <p:nvPr/>
          </p:nvSpPr>
          <p:spPr bwMode="auto">
            <a:xfrm>
              <a:off x="5083" y="2913"/>
              <a:ext cx="596"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Eintritt</a:t>
              </a:r>
            </a:p>
            <a:p>
              <a:pPr algn="ctr">
                <a:spcBef>
                  <a:spcPct val="0"/>
                </a:spcBef>
                <a:buFontTx/>
                <a:buNone/>
              </a:pPr>
              <a:r>
                <a:rPr lang="en-US" altLang="en-US" sz="1400">
                  <a:ea typeface="ヒラギノ角ゴ Pro W3" charset="-128"/>
                </a:rPr>
                <a:t>in die</a:t>
              </a:r>
            </a:p>
            <a:p>
              <a:pPr algn="ctr">
                <a:spcBef>
                  <a:spcPct val="0"/>
                </a:spcBef>
                <a:buFontTx/>
                <a:buNone/>
              </a:pPr>
              <a:r>
                <a:rPr lang="en-US" altLang="en-US" sz="1400">
                  <a:ea typeface="ヒラギノ角ゴ Pro W3" charset="-128"/>
                </a:rPr>
                <a:t>Nationale</a:t>
              </a:r>
            </a:p>
            <a:p>
              <a:pPr algn="ctr">
                <a:spcBef>
                  <a:spcPct val="0"/>
                </a:spcBef>
                <a:buFontTx/>
                <a:buNone/>
              </a:pPr>
              <a:r>
                <a:rPr lang="en-US" altLang="en-US" sz="1400">
                  <a:ea typeface="ヒラギノ角ゴ Pro W3" charset="-128"/>
                </a:rPr>
                <a:t>Phase</a:t>
              </a:r>
            </a:p>
          </p:txBody>
        </p:sp>
        <p:sp>
          <p:nvSpPr>
            <p:cNvPr id="12329" name="Line 59"/>
            <p:cNvSpPr>
              <a:spLocks noChangeShapeType="1"/>
            </p:cNvSpPr>
            <p:nvPr/>
          </p:nvSpPr>
          <p:spPr bwMode="auto">
            <a:xfrm flipV="1">
              <a:off x="2729" y="2072"/>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30" name="Rectangle 60"/>
            <p:cNvSpPr>
              <a:spLocks noChangeArrowheads="1"/>
            </p:cNvSpPr>
            <p:nvPr/>
          </p:nvSpPr>
          <p:spPr bwMode="auto">
            <a:xfrm>
              <a:off x="2592" y="1912"/>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19</a:t>
              </a:r>
            </a:p>
          </p:txBody>
        </p:sp>
        <p:sp>
          <p:nvSpPr>
            <p:cNvPr id="12331" name="Rectangle 61"/>
            <p:cNvSpPr>
              <a:spLocks noChangeArrowheads="1"/>
            </p:cNvSpPr>
            <p:nvPr/>
          </p:nvSpPr>
          <p:spPr bwMode="auto">
            <a:xfrm>
              <a:off x="2496" y="2187"/>
              <a:ext cx="6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SIS-Antrag</a:t>
              </a:r>
            </a:p>
            <a:p>
              <a:pPr algn="ctr">
                <a:spcBef>
                  <a:spcPct val="0"/>
                </a:spcBef>
                <a:buFontTx/>
                <a:buNone/>
              </a:pPr>
              <a:r>
                <a:rPr lang="fr-FR" altLang="en-US" sz="1300">
                  <a:ea typeface="ヒラギノ角ゴ Pro W3" charset="-128"/>
                </a:rPr>
                <a:t>(ggf.)</a:t>
              </a:r>
              <a:endParaRPr lang="en-US" altLang="en-US" sz="1300">
                <a:ea typeface="ヒラギノ角ゴ Pro W3" charset="-128"/>
              </a:endParaRPr>
            </a:p>
          </p:txBody>
        </p:sp>
      </p:grpSp>
    </p:spTree>
    <p:extLst>
      <p:ext uri="{BB962C8B-B14F-4D97-AF65-F5344CB8AC3E}">
        <p14:creationId xmlns:p14="http://schemas.microsoft.com/office/powerpoint/2010/main" val="4263347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352928" cy="864096"/>
          </a:xfrm>
        </p:spPr>
        <p:txBody>
          <a:bodyPr/>
          <a:lstStyle/>
          <a:p>
            <a:pPr algn="ctr"/>
            <a:r>
              <a:rPr lang="en-US" altLang="en-US" dirty="0" smtClean="0">
                <a:ea typeface="MS PGothic" pitchFamily="34" charset="-128"/>
              </a:rPr>
              <a:t>DIE INTERNATIONALE ANMELDUNG</a:t>
            </a:r>
            <a:endParaRPr lang="en-US" dirty="0"/>
          </a:p>
        </p:txBody>
      </p:sp>
      <p:sp>
        <p:nvSpPr>
          <p:cNvPr id="3" name="Content Placeholder 2"/>
          <p:cNvSpPr>
            <a:spLocks noGrp="1"/>
          </p:cNvSpPr>
          <p:nvPr>
            <p:ph idx="1"/>
          </p:nvPr>
        </p:nvSpPr>
        <p:spPr>
          <a:xfrm>
            <a:off x="193378" y="1196752"/>
            <a:ext cx="8941252" cy="4968552"/>
          </a:xfrm>
        </p:spPr>
        <p:txBody>
          <a:bodyPr/>
          <a:lstStyle/>
          <a:p>
            <a:pPr>
              <a:lnSpc>
                <a:spcPct val="110000"/>
              </a:lnSpc>
            </a:pPr>
            <a:r>
              <a:rPr lang="de-DE" altLang="en-US" sz="2000" dirty="0"/>
              <a:t>Nur EINE Anmeldung, die standardmäßig die Bestimmung aller </a:t>
            </a:r>
            <a:br>
              <a:rPr lang="de-DE" altLang="en-US" sz="2000" dirty="0"/>
            </a:br>
            <a:r>
              <a:rPr lang="de-DE" altLang="en-US" sz="2000" dirty="0"/>
              <a:t>Staaten für </a:t>
            </a:r>
            <a:r>
              <a:rPr lang="de-DE" altLang="en-US" sz="2000" dirty="0" smtClean="0"/>
              <a:t>jede erhältliche </a:t>
            </a:r>
            <a:r>
              <a:rPr lang="de-DE" altLang="en-US" sz="2000" dirty="0"/>
              <a:t>Schutzrechtsart und die üblichen Prioritätsansprüche </a:t>
            </a:r>
            <a:r>
              <a:rPr lang="de-DE" altLang="en-US" sz="2000" dirty="0" smtClean="0"/>
              <a:t>enthält</a:t>
            </a:r>
          </a:p>
          <a:p>
            <a:pPr>
              <a:lnSpc>
                <a:spcPct val="110000"/>
              </a:lnSpc>
            </a:pPr>
            <a:r>
              <a:rPr lang="de-DE" altLang="en-US" sz="2000" dirty="0"/>
              <a:t>Die internationale Anmeldung hat in jedem Bestimmungsstaat die Wirkung einer vorschriftsmäßigen nationalen Anmeldung einschließlich der Feststellung eines Prioritätsdatums: das internationale Anmeldedatum gilt als Anmeldedatum in jedem Bestimmungsstaat </a:t>
            </a:r>
            <a:endParaRPr lang="en-US" altLang="en-US" sz="2000" dirty="0"/>
          </a:p>
          <a:p>
            <a:pPr marL="381000" indent="-381000" defTabSz="720725">
              <a:lnSpc>
                <a:spcPct val="110000"/>
              </a:lnSpc>
              <a:spcBef>
                <a:spcPct val="25000"/>
              </a:spcBef>
              <a:spcAft>
                <a:spcPct val="35000"/>
              </a:spcAft>
            </a:pPr>
            <a:r>
              <a:rPr lang="de-DE" altLang="en-US" sz="2000" dirty="0"/>
              <a:t>Einreichung in EINER </a:t>
            </a:r>
            <a:r>
              <a:rPr lang="de-DE" altLang="en-US" sz="2000" dirty="0" smtClean="0"/>
              <a:t>Sprache</a:t>
            </a:r>
            <a:endParaRPr lang="de-DE" altLang="en-US" sz="2000" dirty="0"/>
          </a:p>
          <a:p>
            <a:pPr marL="381000" indent="-381000" defTabSz="720725">
              <a:lnSpc>
                <a:spcPct val="110000"/>
              </a:lnSpc>
              <a:spcBef>
                <a:spcPct val="25000"/>
              </a:spcBef>
              <a:spcAft>
                <a:spcPct val="35000"/>
              </a:spcAft>
            </a:pPr>
            <a:r>
              <a:rPr lang="de-DE" altLang="en-US" sz="2000" dirty="0"/>
              <a:t>Einreichung bei EINEM </a:t>
            </a:r>
            <a:r>
              <a:rPr lang="de-DE" altLang="en-US" sz="2000" dirty="0" smtClean="0"/>
              <a:t>Anmeldeamt </a:t>
            </a:r>
            <a:endParaRPr lang="en-US" altLang="en-US" sz="2000" dirty="0"/>
          </a:p>
          <a:p>
            <a:pPr marL="381000" indent="-381000" defTabSz="720725">
              <a:lnSpc>
                <a:spcPct val="110000"/>
              </a:lnSpc>
              <a:spcBef>
                <a:spcPct val="25000"/>
              </a:spcBef>
              <a:spcAft>
                <a:spcPct val="35000"/>
              </a:spcAft>
            </a:pPr>
            <a:r>
              <a:rPr lang="de-DE" altLang="en-US" sz="2000" dirty="0"/>
              <a:t>Einheitliche </a:t>
            </a:r>
            <a:r>
              <a:rPr lang="de-DE" altLang="en-US" sz="2000" dirty="0" smtClean="0"/>
              <a:t>Formvorschriften</a:t>
            </a:r>
            <a:endParaRPr lang="en-US" altLang="en-US" sz="2000" dirty="0"/>
          </a:p>
          <a:p>
            <a:pPr marL="381000" indent="-381000" defTabSz="720725">
              <a:lnSpc>
                <a:spcPct val="110000"/>
              </a:lnSpc>
              <a:spcBef>
                <a:spcPct val="25000"/>
              </a:spcBef>
              <a:spcAft>
                <a:spcPct val="35000"/>
              </a:spcAft>
            </a:pPr>
            <a:r>
              <a:rPr lang="de-DE" altLang="en-US" sz="2000" dirty="0"/>
              <a:t>Aufschiebung der nationalen Phase bis 30 Monate ab Prioritätsdatum (für Ausnahmen, siehe www.wipo.int/pct/en/texts/reservations/res_incomp.pdf)</a:t>
            </a:r>
            <a:endParaRPr lang="en-US" altLang="en-US" sz="2000" dirty="0"/>
          </a:p>
          <a:p>
            <a:pPr marL="0" indent="0">
              <a:buNone/>
            </a:pPr>
            <a:endParaRPr lang="en-US" altLang="en-US" sz="1800" dirty="0"/>
          </a:p>
          <a:p>
            <a:endParaRPr lang="en-US" dirty="0"/>
          </a:p>
        </p:txBody>
      </p:sp>
    </p:spTree>
    <p:extLst>
      <p:ext uri="{BB962C8B-B14F-4D97-AF65-F5344CB8AC3E}">
        <p14:creationId xmlns:p14="http://schemas.microsoft.com/office/powerpoint/2010/main" val="386546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4432300" y="2667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endParaRPr lang="en-US" altLang="en-US" b="1">
              <a:ea typeface="ヒラギノ角ゴ Pro W3" charset="-128"/>
            </a:endParaRPr>
          </a:p>
        </p:txBody>
      </p:sp>
      <p:sp>
        <p:nvSpPr>
          <p:cNvPr id="14339" name="Rectangle 3"/>
          <p:cNvSpPr>
            <a:spLocks noChangeArrowheads="1"/>
          </p:cNvSpPr>
          <p:nvPr/>
        </p:nvSpPr>
        <p:spPr bwMode="auto">
          <a:xfrm>
            <a:off x="-756592" y="332656"/>
            <a:ext cx="9649073" cy="73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fr-FR" altLang="en-US" sz="2800" dirty="0" smtClean="0">
                <a:solidFill>
                  <a:srgbClr val="0070C0"/>
                </a:solidFill>
              </a:rPr>
              <a:t>    </a:t>
            </a:r>
            <a:r>
              <a:rPr lang="fr-FR" altLang="en-US" sz="3600" dirty="0" smtClean="0">
                <a:solidFill>
                  <a:srgbClr val="000090"/>
                </a:solidFill>
              </a:rPr>
              <a:t>      </a:t>
            </a:r>
            <a:r>
              <a:rPr lang="en-US" altLang="en-US" sz="3600" dirty="0">
                <a:solidFill>
                  <a:srgbClr val="00408C"/>
                </a:solidFill>
                <a:latin typeface="+mj-lt"/>
                <a:ea typeface="MS PGothic" pitchFamily="34" charset="-128"/>
                <a:cs typeface="+mj-cs"/>
              </a:rPr>
              <a:t>DAS PCT – SYSTEM</a:t>
            </a:r>
          </a:p>
        </p:txBody>
      </p:sp>
      <p:sp>
        <p:nvSpPr>
          <p:cNvPr id="14340" name="Freeform 4"/>
          <p:cNvSpPr>
            <a:spLocks/>
          </p:cNvSpPr>
          <p:nvPr/>
        </p:nvSpPr>
        <p:spPr bwMode="auto">
          <a:xfrm flipH="1" flipV="1">
            <a:off x="4434042" y="1473545"/>
            <a:ext cx="2754313" cy="1103312"/>
          </a:xfrm>
          <a:custGeom>
            <a:avLst/>
            <a:gdLst>
              <a:gd name="T0" fmla="*/ 0 w 2112"/>
              <a:gd name="T1" fmla="*/ 2113363488 h 576"/>
              <a:gd name="T2" fmla="*/ 2147483647 w 2112"/>
              <a:gd name="T3" fmla="*/ 2113363488 h 576"/>
              <a:gd name="T4" fmla="*/ 2147483647 w 2112"/>
              <a:gd name="T5" fmla="*/ 0 h 576"/>
              <a:gd name="T6" fmla="*/ 0 60000 65536"/>
              <a:gd name="T7" fmla="*/ 0 60000 65536"/>
              <a:gd name="T8" fmla="*/ 0 60000 65536"/>
            </a:gdLst>
            <a:ahLst/>
            <a:cxnLst>
              <a:cxn ang="T6">
                <a:pos x="T0" y="T1"/>
              </a:cxn>
              <a:cxn ang="T7">
                <a:pos x="T2" y="T3"/>
              </a:cxn>
              <a:cxn ang="T8">
                <a:pos x="T4" y="T5"/>
              </a:cxn>
            </a:cxnLst>
            <a:rect l="0" t="0" r="r" b="b"/>
            <a:pathLst>
              <a:path w="2112" h="576">
                <a:moveTo>
                  <a:pt x="0" y="576"/>
                </a:moveTo>
                <a:lnTo>
                  <a:pt x="1536" y="576"/>
                </a:lnTo>
                <a:lnTo>
                  <a:pt x="2112" y="0"/>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1" name="Text Box 5"/>
          <p:cNvSpPr txBox="1">
            <a:spLocks noChangeArrowheads="1"/>
          </p:cNvSpPr>
          <p:nvPr/>
        </p:nvSpPr>
        <p:spPr bwMode="auto">
          <a:xfrm>
            <a:off x="5634038" y="1163638"/>
            <a:ext cx="2016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Kapitel I</a:t>
            </a:r>
          </a:p>
        </p:txBody>
      </p:sp>
      <p:grpSp>
        <p:nvGrpSpPr>
          <p:cNvPr id="14342" name="Group 6"/>
          <p:cNvGrpSpPr>
            <a:grpSpLocks/>
          </p:cNvGrpSpPr>
          <p:nvPr/>
        </p:nvGrpSpPr>
        <p:grpSpPr bwMode="auto">
          <a:xfrm>
            <a:off x="179512" y="1655763"/>
            <a:ext cx="8840663" cy="4271962"/>
            <a:chOff x="296" y="1043"/>
            <a:chExt cx="5386" cy="2691"/>
          </a:xfrm>
        </p:grpSpPr>
        <p:sp>
          <p:nvSpPr>
            <p:cNvPr id="14343" name="Rectangle 7"/>
            <p:cNvSpPr>
              <a:spLocks noChangeArrowheads="1"/>
            </p:cNvSpPr>
            <p:nvPr/>
          </p:nvSpPr>
          <p:spPr bwMode="auto">
            <a:xfrm>
              <a:off x="2213" y="1735"/>
              <a:ext cx="1182"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14344" name="Rectangle 8"/>
            <p:cNvSpPr>
              <a:spLocks noChangeArrowheads="1"/>
            </p:cNvSpPr>
            <p:nvPr/>
          </p:nvSpPr>
          <p:spPr bwMode="auto">
            <a:xfrm>
              <a:off x="1798" y="2593"/>
              <a:ext cx="153"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14345" name="Rectangle 9"/>
            <p:cNvSpPr>
              <a:spLocks noChangeArrowheads="1"/>
            </p:cNvSpPr>
            <p:nvPr/>
          </p:nvSpPr>
          <p:spPr bwMode="auto">
            <a:xfrm>
              <a:off x="301" y="1748"/>
              <a:ext cx="536"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300">
                  <a:ea typeface="ヒラギノ角ゴ Pro W3" charset="-128"/>
                </a:rPr>
                <a:t>(Monate)</a:t>
              </a:r>
            </a:p>
          </p:txBody>
        </p:sp>
        <p:sp>
          <p:nvSpPr>
            <p:cNvPr id="14346" name="Rectangle 10"/>
            <p:cNvSpPr>
              <a:spLocks noChangeArrowheads="1"/>
            </p:cNvSpPr>
            <p:nvPr/>
          </p:nvSpPr>
          <p:spPr bwMode="auto">
            <a:xfrm>
              <a:off x="978" y="2178"/>
              <a:ext cx="645"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PCT </a:t>
              </a:r>
            </a:p>
            <a:p>
              <a:pPr algn="ctr">
                <a:spcBef>
                  <a:spcPct val="0"/>
                </a:spcBef>
                <a:buFontTx/>
                <a:buNone/>
              </a:pPr>
              <a:r>
                <a:rPr lang="fr-FR" altLang="en-US" sz="1300">
                  <a:ea typeface="ヒラギノ角ゴ Pro W3" charset="-128"/>
                </a:rPr>
                <a:t>Anmeldung</a:t>
              </a:r>
            </a:p>
            <a:p>
              <a:pPr algn="ctr">
                <a:lnSpc>
                  <a:spcPct val="80000"/>
                </a:lnSpc>
                <a:spcBef>
                  <a:spcPct val="0"/>
                </a:spcBef>
                <a:buFontTx/>
                <a:buNone/>
              </a:pPr>
              <a:endParaRPr lang="en-US" altLang="en-US" sz="1300">
                <a:ea typeface="ヒラギノ角ゴ Pro W3" charset="-128"/>
              </a:endParaRPr>
            </a:p>
          </p:txBody>
        </p:sp>
        <p:sp>
          <p:nvSpPr>
            <p:cNvPr id="14347" name="Rectangle 11"/>
            <p:cNvSpPr>
              <a:spLocks noChangeArrowheads="1"/>
            </p:cNvSpPr>
            <p:nvPr/>
          </p:nvSpPr>
          <p:spPr bwMode="auto">
            <a:xfrm>
              <a:off x="5086" y="1206"/>
              <a:ext cx="596"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Eintritt</a:t>
              </a:r>
            </a:p>
            <a:p>
              <a:pPr algn="ctr">
                <a:spcBef>
                  <a:spcPct val="0"/>
                </a:spcBef>
                <a:buFontTx/>
                <a:buNone/>
              </a:pPr>
              <a:r>
                <a:rPr lang="en-US" altLang="en-US" sz="1400">
                  <a:ea typeface="ヒラギノ角ゴ Pro W3" charset="-128"/>
                </a:rPr>
                <a:t>in die</a:t>
              </a:r>
            </a:p>
            <a:p>
              <a:pPr algn="ctr">
                <a:spcBef>
                  <a:spcPct val="0"/>
                </a:spcBef>
                <a:buFontTx/>
                <a:buNone/>
              </a:pPr>
              <a:r>
                <a:rPr lang="en-US" altLang="en-US" sz="1400">
                  <a:ea typeface="ヒラギノ角ゴ Pro W3" charset="-128"/>
                </a:rPr>
                <a:t>Nationale</a:t>
              </a:r>
            </a:p>
            <a:p>
              <a:pPr algn="ctr">
                <a:spcBef>
                  <a:spcPct val="0"/>
                </a:spcBef>
                <a:buFontTx/>
                <a:buNone/>
              </a:pPr>
              <a:r>
                <a:rPr lang="en-US" altLang="en-US" sz="1400">
                  <a:ea typeface="ヒラギノ角ゴ Pro W3" charset="-128"/>
                </a:rPr>
                <a:t>Phase</a:t>
              </a:r>
            </a:p>
          </p:txBody>
        </p:sp>
        <p:sp>
          <p:nvSpPr>
            <p:cNvPr id="14348" name="Rectangle 12"/>
            <p:cNvSpPr>
              <a:spLocks noChangeArrowheads="1"/>
            </p:cNvSpPr>
            <p:nvPr/>
          </p:nvSpPr>
          <p:spPr bwMode="auto">
            <a:xfrm>
              <a:off x="1199" y="1908"/>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12</a:t>
              </a:r>
            </a:p>
          </p:txBody>
        </p:sp>
        <p:sp>
          <p:nvSpPr>
            <p:cNvPr id="14349" name="Rectangle 13"/>
            <p:cNvSpPr>
              <a:spLocks noChangeArrowheads="1"/>
            </p:cNvSpPr>
            <p:nvPr/>
          </p:nvSpPr>
          <p:spPr bwMode="auto">
            <a:xfrm>
              <a:off x="389" y="1908"/>
              <a:ext cx="18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0</a:t>
              </a:r>
            </a:p>
          </p:txBody>
        </p:sp>
        <p:sp>
          <p:nvSpPr>
            <p:cNvPr id="14350" name="Rectangle 14"/>
            <p:cNvSpPr>
              <a:spLocks noChangeArrowheads="1"/>
            </p:cNvSpPr>
            <p:nvPr/>
          </p:nvSpPr>
          <p:spPr bwMode="auto">
            <a:xfrm>
              <a:off x="4445" y="1166"/>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30</a:t>
              </a:r>
            </a:p>
          </p:txBody>
        </p:sp>
        <p:sp>
          <p:nvSpPr>
            <p:cNvPr id="14351" name="Rectangle 15"/>
            <p:cNvSpPr>
              <a:spLocks noChangeArrowheads="1"/>
            </p:cNvSpPr>
            <p:nvPr/>
          </p:nvSpPr>
          <p:spPr bwMode="auto">
            <a:xfrm>
              <a:off x="4478" y="2980"/>
              <a:ext cx="24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30</a:t>
              </a:r>
            </a:p>
          </p:txBody>
        </p:sp>
        <p:sp>
          <p:nvSpPr>
            <p:cNvPr id="14352" name="Line 16"/>
            <p:cNvSpPr>
              <a:spLocks noChangeShapeType="1"/>
            </p:cNvSpPr>
            <p:nvPr/>
          </p:nvSpPr>
          <p:spPr bwMode="auto">
            <a:xfrm>
              <a:off x="476" y="2154"/>
              <a:ext cx="272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3" name="Line 17"/>
            <p:cNvSpPr>
              <a:spLocks noChangeShapeType="1"/>
            </p:cNvSpPr>
            <p:nvPr/>
          </p:nvSpPr>
          <p:spPr bwMode="auto">
            <a:xfrm flipV="1">
              <a:off x="1327" y="2067"/>
              <a:ext cx="0" cy="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4" name="Rectangle 18"/>
            <p:cNvSpPr>
              <a:spLocks noChangeArrowheads="1"/>
            </p:cNvSpPr>
            <p:nvPr/>
          </p:nvSpPr>
          <p:spPr bwMode="auto">
            <a:xfrm>
              <a:off x="1441" y="2175"/>
              <a:ext cx="1158" cy="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b="1">
                  <a:solidFill>
                    <a:srgbClr val="FF0000"/>
                  </a:solidFill>
                  <a:ea typeface="ヒラギノ角ゴ Pro W3" charset="-128"/>
                </a:rPr>
                <a:t>Internationaler Recherchenbericht und schriftlicher</a:t>
              </a:r>
            </a:p>
            <a:p>
              <a:pPr algn="ctr">
                <a:spcBef>
                  <a:spcPct val="0"/>
                </a:spcBef>
                <a:buFontTx/>
                <a:buNone/>
              </a:pPr>
              <a:r>
                <a:rPr lang="fr-FR" altLang="en-US" sz="1300" b="1">
                  <a:solidFill>
                    <a:srgbClr val="FF0000"/>
                  </a:solidFill>
                  <a:ea typeface="ヒラギノ角ゴ Pro W3" charset="-128"/>
                </a:rPr>
                <a:t>Bescheid </a:t>
              </a:r>
            </a:p>
            <a:p>
              <a:pPr algn="ctr">
                <a:spcBef>
                  <a:spcPct val="0"/>
                </a:spcBef>
                <a:buFontTx/>
                <a:buNone/>
              </a:pPr>
              <a:r>
                <a:rPr lang="fr-FR" altLang="en-US" sz="1300" b="1">
                  <a:solidFill>
                    <a:srgbClr val="FF0000"/>
                  </a:solidFill>
                  <a:ea typeface="ヒラギノ角ゴ Pro W3" charset="-128"/>
                </a:rPr>
                <a:t>der ISA</a:t>
              </a:r>
            </a:p>
          </p:txBody>
        </p:sp>
        <p:sp>
          <p:nvSpPr>
            <p:cNvPr id="14355" name="Rectangle 19"/>
            <p:cNvSpPr>
              <a:spLocks noChangeArrowheads="1"/>
            </p:cNvSpPr>
            <p:nvPr/>
          </p:nvSpPr>
          <p:spPr bwMode="auto">
            <a:xfrm>
              <a:off x="1903" y="1908"/>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16</a:t>
              </a:r>
            </a:p>
          </p:txBody>
        </p:sp>
        <p:sp>
          <p:nvSpPr>
            <p:cNvPr id="14356" name="Rectangle 20"/>
            <p:cNvSpPr>
              <a:spLocks noChangeArrowheads="1"/>
            </p:cNvSpPr>
            <p:nvPr/>
          </p:nvSpPr>
          <p:spPr bwMode="auto">
            <a:xfrm>
              <a:off x="2294" y="1909"/>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18</a:t>
              </a:r>
            </a:p>
          </p:txBody>
        </p:sp>
        <p:sp>
          <p:nvSpPr>
            <p:cNvPr id="14357" name="Line 21"/>
            <p:cNvSpPr>
              <a:spLocks noChangeShapeType="1"/>
            </p:cNvSpPr>
            <p:nvPr/>
          </p:nvSpPr>
          <p:spPr bwMode="auto">
            <a:xfrm flipV="1">
              <a:off x="2419" y="2074"/>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8" name="Line 22"/>
            <p:cNvSpPr>
              <a:spLocks noChangeShapeType="1"/>
            </p:cNvSpPr>
            <p:nvPr/>
          </p:nvSpPr>
          <p:spPr bwMode="auto">
            <a:xfrm flipH="1">
              <a:off x="3198" y="1415"/>
              <a:ext cx="583" cy="7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9" name="Line 23"/>
            <p:cNvSpPr>
              <a:spLocks noChangeShapeType="1"/>
            </p:cNvSpPr>
            <p:nvPr/>
          </p:nvSpPr>
          <p:spPr bwMode="auto">
            <a:xfrm flipV="1">
              <a:off x="4386" y="3180"/>
              <a:ext cx="3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0" name="Rectangle 24"/>
            <p:cNvSpPr>
              <a:spLocks noChangeArrowheads="1"/>
            </p:cNvSpPr>
            <p:nvPr/>
          </p:nvSpPr>
          <p:spPr bwMode="auto">
            <a:xfrm>
              <a:off x="3400" y="2239"/>
              <a:ext cx="110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spcBef>
                  <a:spcPct val="50000"/>
                </a:spcBef>
                <a:buFontTx/>
                <a:buNone/>
              </a:pPr>
              <a:r>
                <a:rPr lang="en-US" altLang="en-US" sz="1400" b="1" i="1">
                  <a:ea typeface="ヒラギノ角ゴ Pro W3" charset="-128"/>
                </a:rPr>
                <a:t>oder wahlweise</a:t>
              </a:r>
              <a:endParaRPr lang="en-US" altLang="en-US" sz="1400" baseline="30000">
                <a:ea typeface="ヒラギノ角ゴ Pro W3" charset="-128"/>
              </a:endParaRPr>
            </a:p>
          </p:txBody>
        </p:sp>
        <p:sp>
          <p:nvSpPr>
            <p:cNvPr id="14361" name="Text Box 25"/>
            <p:cNvSpPr txBox="1">
              <a:spLocks noChangeArrowheads="1"/>
            </p:cNvSpPr>
            <p:nvPr/>
          </p:nvSpPr>
          <p:spPr bwMode="auto">
            <a:xfrm>
              <a:off x="1932" y="1643"/>
              <a:ext cx="1070"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300">
                  <a:ea typeface="ヒラギノ角ゴ Pro W3" charset="-128"/>
                </a:rPr>
                <a:t>Internationale</a:t>
              </a:r>
            </a:p>
            <a:p>
              <a:pPr algn="ctr">
                <a:spcBef>
                  <a:spcPct val="0"/>
                </a:spcBef>
                <a:buFontTx/>
                <a:buNone/>
              </a:pPr>
              <a:r>
                <a:rPr lang="en-US" altLang="en-US" sz="1300">
                  <a:ea typeface="ヒラギノ角ゴ Pro W3" charset="-128"/>
                </a:rPr>
                <a:t>Veröffentlichung</a:t>
              </a:r>
            </a:p>
          </p:txBody>
        </p:sp>
        <p:sp>
          <p:nvSpPr>
            <p:cNvPr id="14362" name="Line 26"/>
            <p:cNvSpPr>
              <a:spLocks noChangeShapeType="1"/>
            </p:cNvSpPr>
            <p:nvPr/>
          </p:nvSpPr>
          <p:spPr bwMode="auto">
            <a:xfrm flipV="1">
              <a:off x="478" y="2070"/>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3" name="Line 27"/>
            <p:cNvSpPr>
              <a:spLocks noChangeShapeType="1"/>
            </p:cNvSpPr>
            <p:nvPr/>
          </p:nvSpPr>
          <p:spPr bwMode="auto">
            <a:xfrm flipV="1">
              <a:off x="2031" y="2074"/>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364" name="Group 28"/>
            <p:cNvGrpSpPr>
              <a:grpSpLocks/>
            </p:cNvGrpSpPr>
            <p:nvPr/>
          </p:nvGrpSpPr>
          <p:grpSpPr bwMode="auto">
            <a:xfrm>
              <a:off x="4654" y="1043"/>
              <a:ext cx="380" cy="727"/>
              <a:chOff x="4047" y="342"/>
              <a:chExt cx="651" cy="1134"/>
            </a:xfrm>
          </p:grpSpPr>
          <p:sp>
            <p:nvSpPr>
              <p:cNvPr id="14392" name="Line 2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3" name="Line 3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4" name="Line 3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5" name="Line 3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6" name="Line 3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7" name="Line 3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4365" name="Group 35"/>
            <p:cNvGrpSpPr>
              <a:grpSpLocks/>
            </p:cNvGrpSpPr>
            <p:nvPr/>
          </p:nvGrpSpPr>
          <p:grpSpPr bwMode="auto">
            <a:xfrm>
              <a:off x="4666" y="2823"/>
              <a:ext cx="421" cy="728"/>
              <a:chOff x="4047" y="342"/>
              <a:chExt cx="651" cy="1134"/>
            </a:xfrm>
          </p:grpSpPr>
          <p:sp>
            <p:nvSpPr>
              <p:cNvPr id="14386" name="Line 36"/>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7" name="Line 37"/>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8" name="Line 38"/>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9" name="Line 39"/>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0" name="Line 40"/>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1" name="Line 41"/>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366" name="Freeform 42"/>
            <p:cNvSpPr>
              <a:spLocks/>
            </p:cNvSpPr>
            <p:nvPr/>
          </p:nvSpPr>
          <p:spPr bwMode="auto">
            <a:xfrm>
              <a:off x="2975" y="2598"/>
              <a:ext cx="1705" cy="1030"/>
            </a:xfrm>
            <a:custGeom>
              <a:avLst/>
              <a:gdLst>
                <a:gd name="T0" fmla="*/ 0 w 1920"/>
                <a:gd name="T1" fmla="*/ 0 h 1104"/>
                <a:gd name="T2" fmla="*/ 567 w 1920"/>
                <a:gd name="T3" fmla="*/ 961 h 1104"/>
                <a:gd name="T4" fmla="*/ 1514 w 1920"/>
                <a:gd name="T5" fmla="*/ 961 h 1104"/>
                <a:gd name="T6" fmla="*/ 0 60000 65536"/>
                <a:gd name="T7" fmla="*/ 0 60000 65536"/>
                <a:gd name="T8" fmla="*/ 0 60000 65536"/>
              </a:gdLst>
              <a:ahLst/>
              <a:cxnLst>
                <a:cxn ang="T6">
                  <a:pos x="T0" y="T1"/>
                </a:cxn>
                <a:cxn ang="T7">
                  <a:pos x="T2" y="T3"/>
                </a:cxn>
                <a:cxn ang="T8">
                  <a:pos x="T4" y="T5"/>
                </a:cxn>
              </a:cxnLst>
              <a:rect l="0" t="0" r="r" b="b"/>
              <a:pathLst>
                <a:path w="1920" h="1104">
                  <a:moveTo>
                    <a:pt x="0" y="0"/>
                  </a:moveTo>
                  <a:lnTo>
                    <a:pt x="720" y="1104"/>
                  </a:lnTo>
                  <a:lnTo>
                    <a:pt x="1920" y="1104"/>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7" name="Line 43"/>
            <p:cNvSpPr>
              <a:spLocks noChangeShapeType="1"/>
            </p:cNvSpPr>
            <p:nvPr/>
          </p:nvSpPr>
          <p:spPr bwMode="auto">
            <a:xfrm>
              <a:off x="3781" y="1413"/>
              <a:ext cx="91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8" name="Rectangle 44"/>
            <p:cNvSpPr>
              <a:spLocks noChangeArrowheads="1"/>
            </p:cNvSpPr>
            <p:nvPr/>
          </p:nvSpPr>
          <p:spPr bwMode="auto">
            <a:xfrm>
              <a:off x="296" y="2172"/>
              <a:ext cx="643" cy="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Nationale</a:t>
              </a:r>
            </a:p>
            <a:p>
              <a:pPr algn="ctr">
                <a:spcBef>
                  <a:spcPct val="0"/>
                </a:spcBef>
                <a:buFontTx/>
                <a:buNone/>
              </a:pPr>
              <a:r>
                <a:rPr lang="fr-FR" altLang="en-US" sz="1300">
                  <a:ea typeface="ヒラギノ角ゴ Pro W3" charset="-128"/>
                </a:rPr>
                <a:t>Anmeldung</a:t>
              </a:r>
              <a:endParaRPr lang="en-US" altLang="en-US" sz="1300">
                <a:ea typeface="ヒラギノ角ゴ Pro W3" charset="-128"/>
              </a:endParaRPr>
            </a:p>
            <a:p>
              <a:pPr algn="ctr">
                <a:spcBef>
                  <a:spcPct val="0"/>
                </a:spcBef>
                <a:buFontTx/>
                <a:buNone/>
              </a:pPr>
              <a:endParaRPr lang="en-US" altLang="en-US" sz="1300">
                <a:ea typeface="ヒラギノ角ゴ Pro W3" charset="-128"/>
              </a:endParaRPr>
            </a:p>
          </p:txBody>
        </p:sp>
        <p:sp>
          <p:nvSpPr>
            <p:cNvPr id="14369" name="Rectangle 45"/>
            <p:cNvSpPr>
              <a:spLocks noChangeArrowheads="1"/>
            </p:cNvSpPr>
            <p:nvPr/>
          </p:nvSpPr>
          <p:spPr bwMode="auto">
            <a:xfrm>
              <a:off x="3572" y="1125"/>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20</a:t>
              </a:r>
            </a:p>
          </p:txBody>
        </p:sp>
        <p:grpSp>
          <p:nvGrpSpPr>
            <p:cNvPr id="14370" name="Group 46"/>
            <p:cNvGrpSpPr>
              <a:grpSpLocks/>
            </p:cNvGrpSpPr>
            <p:nvPr/>
          </p:nvGrpSpPr>
          <p:grpSpPr bwMode="auto">
            <a:xfrm>
              <a:off x="3726" y="1052"/>
              <a:ext cx="421" cy="728"/>
              <a:chOff x="4047" y="342"/>
              <a:chExt cx="651" cy="1134"/>
            </a:xfrm>
          </p:grpSpPr>
          <p:sp>
            <p:nvSpPr>
              <p:cNvPr id="14380" name="Line 47"/>
              <p:cNvSpPr>
                <a:spLocks noChangeShapeType="1"/>
              </p:cNvSpPr>
              <p:nvPr/>
            </p:nvSpPr>
            <p:spPr bwMode="auto">
              <a:xfrm rot="-2700000">
                <a:off x="4047" y="705"/>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1" name="Line 48"/>
              <p:cNvSpPr>
                <a:spLocks noChangeShapeType="1"/>
              </p:cNvSpPr>
              <p:nvPr/>
            </p:nvSpPr>
            <p:spPr bwMode="auto">
              <a:xfrm rot="900000">
                <a:off x="4122" y="98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2" name="Line 49"/>
              <p:cNvSpPr>
                <a:spLocks noChangeShapeType="1"/>
              </p:cNvSpPr>
              <p:nvPr/>
            </p:nvSpPr>
            <p:spPr bwMode="auto">
              <a:xfrm rot="2700000">
                <a:off x="4047" y="1113"/>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3" name="Line 50"/>
              <p:cNvSpPr>
                <a:spLocks noChangeShapeType="1"/>
              </p:cNvSpPr>
              <p:nvPr/>
            </p:nvSpPr>
            <p:spPr bwMode="auto">
              <a:xfrm rot="4500000">
                <a:off x="3918" y="1188"/>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4" name="Line 51"/>
              <p:cNvSpPr>
                <a:spLocks noChangeShapeType="1"/>
              </p:cNvSpPr>
              <p:nvPr/>
            </p:nvSpPr>
            <p:spPr bwMode="auto">
              <a:xfrm rot="-900000">
                <a:off x="4122" y="83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5" name="Line 52"/>
              <p:cNvSpPr>
                <a:spLocks noChangeShapeType="1"/>
              </p:cNvSpPr>
              <p:nvPr/>
            </p:nvSpPr>
            <p:spPr bwMode="auto">
              <a:xfrm rot="-4500000">
                <a:off x="3919" y="629"/>
                <a:ext cx="576" cy="1"/>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371" name="Line 53"/>
            <p:cNvSpPr>
              <a:spLocks noChangeShapeType="1"/>
            </p:cNvSpPr>
            <p:nvPr/>
          </p:nvSpPr>
          <p:spPr bwMode="auto">
            <a:xfrm>
              <a:off x="3523" y="2614"/>
              <a:ext cx="213" cy="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2" name="Line 54"/>
            <p:cNvSpPr>
              <a:spLocks noChangeShapeType="1"/>
            </p:cNvSpPr>
            <p:nvPr/>
          </p:nvSpPr>
          <p:spPr bwMode="auto">
            <a:xfrm>
              <a:off x="3204" y="2152"/>
              <a:ext cx="143" cy="2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3" name="Text Box 55"/>
            <p:cNvSpPr txBox="1">
              <a:spLocks noChangeArrowheads="1"/>
            </p:cNvSpPr>
            <p:nvPr/>
          </p:nvSpPr>
          <p:spPr bwMode="auto">
            <a:xfrm>
              <a:off x="3576" y="3542"/>
              <a:ext cx="106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Kapitel II</a:t>
              </a:r>
            </a:p>
          </p:txBody>
        </p:sp>
        <p:sp>
          <p:nvSpPr>
            <p:cNvPr id="14374" name="Text Box 56"/>
            <p:cNvSpPr txBox="1">
              <a:spLocks noChangeArrowheads="1"/>
            </p:cNvSpPr>
            <p:nvPr/>
          </p:nvSpPr>
          <p:spPr bwMode="auto">
            <a:xfrm>
              <a:off x="3528" y="2955"/>
              <a:ext cx="915"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Internationale</a:t>
              </a:r>
            </a:p>
            <a:p>
              <a:pPr algn="ctr">
                <a:spcBef>
                  <a:spcPct val="0"/>
                </a:spcBef>
                <a:buFontTx/>
                <a:buNone/>
              </a:pPr>
              <a:r>
                <a:rPr lang="en-US" altLang="en-US" sz="1400">
                  <a:ea typeface="ヒラギノ角ゴ Pro W3" charset="-128"/>
                </a:rPr>
                <a:t>vorläufige</a:t>
              </a:r>
            </a:p>
            <a:p>
              <a:pPr algn="ctr">
                <a:spcBef>
                  <a:spcPct val="0"/>
                </a:spcBef>
                <a:buFontTx/>
                <a:buNone/>
              </a:pPr>
              <a:r>
                <a:rPr lang="en-US" altLang="en-US" sz="1400">
                  <a:ea typeface="ヒラギノ角ゴ Pro W3" charset="-128"/>
                </a:rPr>
                <a:t>Prüfung</a:t>
              </a:r>
            </a:p>
          </p:txBody>
        </p:sp>
        <p:sp>
          <p:nvSpPr>
            <p:cNvPr id="14375" name="Rectangle 57"/>
            <p:cNvSpPr>
              <a:spLocks noChangeArrowheads="1"/>
            </p:cNvSpPr>
            <p:nvPr/>
          </p:nvSpPr>
          <p:spPr bwMode="auto">
            <a:xfrm>
              <a:off x="3135" y="2438"/>
              <a:ext cx="1332"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nSpc>
                  <a:spcPct val="80000"/>
                </a:lnSpc>
                <a:spcBef>
                  <a:spcPct val="50000"/>
                </a:spcBef>
                <a:buFontTx/>
                <a:buNone/>
              </a:pPr>
              <a:r>
                <a:rPr lang="fr-FR" altLang="en-US" sz="1400">
                  <a:ea typeface="ヒラギノ角ゴ Pro W3" charset="-128"/>
                </a:rPr>
                <a:t>Antrag nach Kapitel II</a:t>
              </a:r>
              <a:endParaRPr lang="en-US" altLang="en-US" sz="1400">
                <a:ea typeface="ヒラギノ角ゴ Pro W3" charset="-128"/>
              </a:endParaRPr>
            </a:p>
          </p:txBody>
        </p:sp>
        <p:sp>
          <p:nvSpPr>
            <p:cNvPr id="14376" name="Rectangle 58"/>
            <p:cNvSpPr>
              <a:spLocks noChangeArrowheads="1"/>
            </p:cNvSpPr>
            <p:nvPr/>
          </p:nvSpPr>
          <p:spPr bwMode="auto">
            <a:xfrm>
              <a:off x="5083" y="2913"/>
              <a:ext cx="596"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Eintritt</a:t>
              </a:r>
            </a:p>
            <a:p>
              <a:pPr algn="ctr">
                <a:spcBef>
                  <a:spcPct val="0"/>
                </a:spcBef>
                <a:buFontTx/>
                <a:buNone/>
              </a:pPr>
              <a:r>
                <a:rPr lang="en-US" altLang="en-US" sz="1400">
                  <a:ea typeface="ヒラギノ角ゴ Pro W3" charset="-128"/>
                </a:rPr>
                <a:t>in die</a:t>
              </a:r>
            </a:p>
            <a:p>
              <a:pPr algn="ctr">
                <a:spcBef>
                  <a:spcPct val="0"/>
                </a:spcBef>
                <a:buFontTx/>
                <a:buNone/>
              </a:pPr>
              <a:r>
                <a:rPr lang="en-US" altLang="en-US" sz="1400">
                  <a:ea typeface="ヒラギノ角ゴ Pro W3" charset="-128"/>
                </a:rPr>
                <a:t>Nationale</a:t>
              </a:r>
            </a:p>
            <a:p>
              <a:pPr algn="ctr">
                <a:spcBef>
                  <a:spcPct val="0"/>
                </a:spcBef>
                <a:buFontTx/>
                <a:buNone/>
              </a:pPr>
              <a:r>
                <a:rPr lang="en-US" altLang="en-US" sz="1400">
                  <a:ea typeface="ヒラギノ角ゴ Pro W3" charset="-128"/>
                </a:rPr>
                <a:t>Phase</a:t>
              </a:r>
            </a:p>
          </p:txBody>
        </p:sp>
        <p:sp>
          <p:nvSpPr>
            <p:cNvPr id="14377" name="Line 59"/>
            <p:cNvSpPr>
              <a:spLocks noChangeShapeType="1"/>
            </p:cNvSpPr>
            <p:nvPr/>
          </p:nvSpPr>
          <p:spPr bwMode="auto">
            <a:xfrm flipV="1">
              <a:off x="2729" y="2072"/>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8" name="Rectangle 60"/>
            <p:cNvSpPr>
              <a:spLocks noChangeArrowheads="1"/>
            </p:cNvSpPr>
            <p:nvPr/>
          </p:nvSpPr>
          <p:spPr bwMode="auto">
            <a:xfrm>
              <a:off x="2592" y="1912"/>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19</a:t>
              </a:r>
            </a:p>
          </p:txBody>
        </p:sp>
        <p:sp>
          <p:nvSpPr>
            <p:cNvPr id="14379" name="Rectangle 61"/>
            <p:cNvSpPr>
              <a:spLocks noChangeArrowheads="1"/>
            </p:cNvSpPr>
            <p:nvPr/>
          </p:nvSpPr>
          <p:spPr bwMode="auto">
            <a:xfrm>
              <a:off x="2496" y="2187"/>
              <a:ext cx="6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dirty="0">
                  <a:ea typeface="ヒラギノ角ゴ Pro W3" charset="-128"/>
                </a:rPr>
                <a:t>SIS-</a:t>
              </a:r>
              <a:r>
                <a:rPr lang="fr-FR" altLang="en-US" sz="1300" dirty="0" err="1">
                  <a:ea typeface="ヒラギノ角ゴ Pro W3" charset="-128"/>
                </a:rPr>
                <a:t>Antrag</a:t>
              </a:r>
              <a:endParaRPr lang="fr-FR" altLang="en-US" sz="1300" dirty="0">
                <a:ea typeface="ヒラギノ角ゴ Pro W3" charset="-128"/>
              </a:endParaRPr>
            </a:p>
            <a:p>
              <a:pPr algn="ctr">
                <a:spcBef>
                  <a:spcPct val="0"/>
                </a:spcBef>
                <a:buFontTx/>
                <a:buNone/>
              </a:pPr>
              <a:r>
                <a:rPr lang="fr-FR" altLang="en-US" sz="1300" dirty="0">
                  <a:ea typeface="ヒラギノ角ゴ Pro W3" charset="-128"/>
                </a:rPr>
                <a:t>(</a:t>
              </a:r>
              <a:r>
                <a:rPr lang="fr-FR" altLang="en-US" sz="1300" dirty="0" err="1">
                  <a:ea typeface="ヒラギノ角ゴ Pro W3" charset="-128"/>
                </a:rPr>
                <a:t>ggf</a:t>
              </a:r>
              <a:r>
                <a:rPr lang="fr-FR" altLang="en-US" sz="1300" dirty="0">
                  <a:ea typeface="ヒラギノ角ゴ Pro W3" charset="-128"/>
                </a:rPr>
                <a:t>.)</a:t>
              </a:r>
              <a:endParaRPr lang="en-US" altLang="en-US" sz="1300" dirty="0">
                <a:ea typeface="ヒラギノ角ゴ Pro W3" charset="-128"/>
              </a:endParaRPr>
            </a:p>
          </p:txBody>
        </p:sp>
      </p:grpSp>
    </p:spTree>
    <p:extLst>
      <p:ext uri="{BB962C8B-B14F-4D97-AF65-F5344CB8AC3E}">
        <p14:creationId xmlns:p14="http://schemas.microsoft.com/office/powerpoint/2010/main" val="603857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274638"/>
            <a:ext cx="9649072" cy="994122"/>
          </a:xfrm>
        </p:spPr>
        <p:txBody>
          <a:bodyPr/>
          <a:lstStyle/>
          <a:p>
            <a:pPr algn="ctr"/>
            <a:r>
              <a:rPr lang="en-US" altLang="en-US" sz="2800" dirty="0" smtClean="0">
                <a:ea typeface="MS PGothic" pitchFamily="34" charset="-128"/>
              </a:rPr>
              <a:t>PCT INTERNATIONALE RECHERCHENBEHÖRDEN</a:t>
            </a:r>
            <a:r>
              <a:rPr lang="de-DE" altLang="en-US" dirty="0">
                <a:solidFill>
                  <a:srgbClr val="0070C0"/>
                </a:solidFill>
                <a:ea typeface="ヒラギノ角ゴ Pro W3" charset="-128"/>
              </a:rPr>
              <a:t/>
            </a:r>
            <a:br>
              <a:rPr lang="de-DE" altLang="en-US" dirty="0">
                <a:solidFill>
                  <a:srgbClr val="0070C0"/>
                </a:solidFill>
                <a:ea typeface="ヒラギノ角ゴ Pro W3" charset="-128"/>
              </a:rPr>
            </a:br>
            <a:endParaRPr lang="en-US" dirty="0"/>
          </a:p>
        </p:txBody>
      </p:sp>
      <p:sp>
        <p:nvSpPr>
          <p:cNvPr id="3" name="Content Placeholder 2"/>
          <p:cNvSpPr>
            <a:spLocks noGrp="1"/>
          </p:cNvSpPr>
          <p:nvPr>
            <p:ph idx="1"/>
          </p:nvPr>
        </p:nvSpPr>
        <p:spPr>
          <a:xfrm>
            <a:off x="107504" y="1124744"/>
            <a:ext cx="9036496" cy="5328592"/>
          </a:xfrm>
        </p:spPr>
        <p:txBody>
          <a:bodyPr/>
          <a:lstStyle/>
          <a:p>
            <a:pPr eaLnBrk="1" hangingPunct="1">
              <a:lnSpc>
                <a:spcPct val="80000"/>
              </a:lnSpc>
              <a:spcBef>
                <a:spcPct val="10000"/>
              </a:spcBef>
              <a:buFontTx/>
              <a:buNone/>
            </a:pPr>
            <a:r>
              <a:rPr lang="de-DE" altLang="en-US" sz="2000" dirty="0"/>
              <a:t>Die “ISAs” sind die folgenden </a:t>
            </a:r>
            <a:r>
              <a:rPr lang="de-DE" altLang="en-US" sz="2000" dirty="0" smtClean="0"/>
              <a:t>19 </a:t>
            </a:r>
            <a:r>
              <a:rPr lang="de-DE" altLang="en-US" sz="2000" dirty="0"/>
              <a:t>Patentämter: </a:t>
            </a:r>
          </a:p>
          <a:p>
            <a:pPr eaLnBrk="1" hangingPunct="1">
              <a:lnSpc>
                <a:spcPct val="80000"/>
              </a:lnSpc>
              <a:spcBef>
                <a:spcPct val="10000"/>
              </a:spcBef>
              <a:buFontTx/>
              <a:buNone/>
            </a:pPr>
            <a:endParaRPr lang="de-DE" altLang="en-US" sz="1800" dirty="0"/>
          </a:p>
          <a:p>
            <a:pPr marL="3319463" lvl="1" eaLnBrk="1" hangingPunct="1">
              <a:lnSpc>
                <a:spcPct val="80000"/>
              </a:lnSpc>
              <a:spcBef>
                <a:spcPct val="10000"/>
              </a:spcBef>
            </a:pPr>
            <a:r>
              <a:rPr lang="de-DE" altLang="en-US" sz="1800" dirty="0"/>
              <a:t>Ägypten</a:t>
            </a:r>
          </a:p>
          <a:p>
            <a:pPr marL="3319463" lvl="1" eaLnBrk="1" hangingPunct="1">
              <a:lnSpc>
                <a:spcPct val="80000"/>
              </a:lnSpc>
              <a:spcBef>
                <a:spcPct val="10000"/>
              </a:spcBef>
            </a:pPr>
            <a:r>
              <a:rPr lang="de-DE" altLang="en-US" sz="1800" dirty="0"/>
              <a:t>Australien</a:t>
            </a:r>
          </a:p>
          <a:p>
            <a:pPr marL="3319463" lvl="1" eaLnBrk="1" hangingPunct="1">
              <a:lnSpc>
                <a:spcPct val="80000"/>
              </a:lnSpc>
              <a:spcBef>
                <a:spcPct val="10000"/>
              </a:spcBef>
            </a:pPr>
            <a:r>
              <a:rPr lang="de-DE" altLang="en-US" sz="1800" dirty="0"/>
              <a:t>Brasilien</a:t>
            </a:r>
          </a:p>
          <a:p>
            <a:pPr marL="3319463" lvl="1" eaLnBrk="1" hangingPunct="1">
              <a:lnSpc>
                <a:spcPct val="80000"/>
              </a:lnSpc>
              <a:spcBef>
                <a:spcPct val="10000"/>
              </a:spcBef>
            </a:pPr>
            <a:r>
              <a:rPr lang="de-DE" altLang="en-US" sz="1800" dirty="0"/>
              <a:t>Chile (Arbeit noch nicht aufgenommen)</a:t>
            </a:r>
          </a:p>
          <a:p>
            <a:pPr marL="3319463" lvl="1" eaLnBrk="1" hangingPunct="1">
              <a:lnSpc>
                <a:spcPct val="80000"/>
              </a:lnSpc>
              <a:spcBef>
                <a:spcPct val="10000"/>
              </a:spcBef>
            </a:pPr>
            <a:r>
              <a:rPr lang="de-DE" altLang="en-US" sz="1800" dirty="0"/>
              <a:t>China</a:t>
            </a:r>
          </a:p>
          <a:p>
            <a:pPr marL="3319463" lvl="1" eaLnBrk="1" hangingPunct="1">
              <a:lnSpc>
                <a:spcPct val="80000"/>
              </a:lnSpc>
              <a:spcBef>
                <a:spcPct val="10000"/>
              </a:spcBef>
            </a:pPr>
            <a:r>
              <a:rPr lang="de-DE" altLang="en-US" sz="1800" dirty="0"/>
              <a:t>Finland</a:t>
            </a:r>
          </a:p>
          <a:p>
            <a:pPr marL="3319463" lvl="1" eaLnBrk="1" hangingPunct="1">
              <a:lnSpc>
                <a:spcPct val="80000"/>
              </a:lnSpc>
              <a:spcBef>
                <a:spcPct val="10000"/>
              </a:spcBef>
            </a:pPr>
            <a:r>
              <a:rPr lang="de-DE" altLang="en-US" sz="1800" dirty="0"/>
              <a:t>Indien </a:t>
            </a:r>
          </a:p>
          <a:p>
            <a:pPr marL="3319463" lvl="1" eaLnBrk="1" hangingPunct="1">
              <a:lnSpc>
                <a:spcPct val="80000"/>
              </a:lnSpc>
              <a:spcBef>
                <a:spcPct val="10000"/>
              </a:spcBef>
            </a:pPr>
            <a:r>
              <a:rPr lang="de-DE" altLang="en-US" sz="1800" dirty="0"/>
              <a:t>Israel</a:t>
            </a:r>
          </a:p>
          <a:p>
            <a:pPr marL="3319463" lvl="1" eaLnBrk="1" hangingPunct="1">
              <a:lnSpc>
                <a:spcPct val="80000"/>
              </a:lnSpc>
              <a:spcBef>
                <a:spcPct val="10000"/>
              </a:spcBef>
            </a:pPr>
            <a:r>
              <a:rPr lang="de-DE" altLang="en-US" sz="1800" dirty="0"/>
              <a:t>Japan</a:t>
            </a:r>
          </a:p>
          <a:p>
            <a:pPr marL="3319463" lvl="1" eaLnBrk="1" hangingPunct="1">
              <a:lnSpc>
                <a:spcPct val="80000"/>
              </a:lnSpc>
              <a:spcBef>
                <a:spcPct val="10000"/>
              </a:spcBef>
            </a:pPr>
            <a:r>
              <a:rPr lang="de-DE" altLang="en-US" sz="1800" dirty="0"/>
              <a:t>Kanada</a:t>
            </a:r>
          </a:p>
          <a:p>
            <a:pPr marL="3319463" lvl="1" eaLnBrk="1" hangingPunct="1">
              <a:lnSpc>
                <a:spcPct val="80000"/>
              </a:lnSpc>
              <a:spcBef>
                <a:spcPct val="10000"/>
              </a:spcBef>
            </a:pPr>
            <a:r>
              <a:rPr lang="de-DE" altLang="en-US" sz="1800" dirty="0"/>
              <a:t>Őstereich</a:t>
            </a:r>
          </a:p>
          <a:p>
            <a:pPr marL="3319463" lvl="1" eaLnBrk="1" hangingPunct="1">
              <a:lnSpc>
                <a:spcPct val="80000"/>
              </a:lnSpc>
              <a:spcBef>
                <a:spcPct val="10000"/>
              </a:spcBef>
            </a:pPr>
            <a:r>
              <a:rPr lang="de-DE" altLang="en-US" sz="1800" dirty="0"/>
              <a:t>Republik Korea</a:t>
            </a:r>
          </a:p>
          <a:p>
            <a:pPr marL="3319463" lvl="1" eaLnBrk="1" hangingPunct="1">
              <a:lnSpc>
                <a:spcPct val="80000"/>
              </a:lnSpc>
              <a:spcBef>
                <a:spcPct val="10000"/>
              </a:spcBef>
            </a:pPr>
            <a:r>
              <a:rPr lang="de-DE" altLang="en-US" sz="1800" dirty="0"/>
              <a:t>Russische Föderation</a:t>
            </a:r>
          </a:p>
          <a:p>
            <a:pPr marL="3319463" lvl="1" eaLnBrk="1" hangingPunct="1">
              <a:lnSpc>
                <a:spcPct val="80000"/>
              </a:lnSpc>
              <a:spcBef>
                <a:spcPct val="10000"/>
              </a:spcBef>
            </a:pPr>
            <a:r>
              <a:rPr lang="de-DE" altLang="en-US" sz="1800" dirty="0"/>
              <a:t>Spanien</a:t>
            </a:r>
          </a:p>
          <a:p>
            <a:pPr marL="3319463" lvl="1" eaLnBrk="1" hangingPunct="1">
              <a:lnSpc>
                <a:spcPct val="80000"/>
              </a:lnSpc>
              <a:spcBef>
                <a:spcPct val="10000"/>
              </a:spcBef>
            </a:pPr>
            <a:r>
              <a:rPr lang="de-DE" altLang="en-US" sz="1800" dirty="0" smtClean="0"/>
              <a:t>Schweden</a:t>
            </a:r>
          </a:p>
          <a:p>
            <a:pPr marL="3319463" lvl="1" eaLnBrk="1" hangingPunct="1">
              <a:lnSpc>
                <a:spcPct val="80000"/>
              </a:lnSpc>
              <a:spcBef>
                <a:spcPct val="10000"/>
              </a:spcBef>
            </a:pPr>
            <a:r>
              <a:rPr lang="de-DE" altLang="en-US" sz="1800" dirty="0" smtClean="0"/>
              <a:t>Ukraine (Arbeit noch nicht aufgenommen)</a:t>
            </a:r>
            <a:endParaRPr lang="de-DE" altLang="en-US" sz="1800" dirty="0"/>
          </a:p>
          <a:p>
            <a:pPr marL="3319463" lvl="1" eaLnBrk="1" hangingPunct="1">
              <a:lnSpc>
                <a:spcPct val="80000"/>
              </a:lnSpc>
              <a:spcBef>
                <a:spcPct val="10000"/>
              </a:spcBef>
            </a:pPr>
            <a:r>
              <a:rPr lang="de-DE" altLang="en-US" sz="1800" dirty="0"/>
              <a:t>Vereinigte Staaten von America</a:t>
            </a:r>
          </a:p>
          <a:p>
            <a:pPr marL="3319463" lvl="1" eaLnBrk="1" hangingPunct="1">
              <a:lnSpc>
                <a:spcPct val="80000"/>
              </a:lnSpc>
              <a:spcBef>
                <a:spcPct val="10000"/>
              </a:spcBef>
            </a:pPr>
            <a:r>
              <a:rPr lang="de-DE" altLang="en-US" sz="1800" dirty="0"/>
              <a:t>Europäisches Patentamt</a:t>
            </a:r>
          </a:p>
          <a:p>
            <a:pPr marL="3319463" lvl="1" eaLnBrk="1" hangingPunct="1">
              <a:lnSpc>
                <a:spcPct val="80000"/>
              </a:lnSpc>
              <a:spcBef>
                <a:spcPct val="10000"/>
              </a:spcBef>
            </a:pPr>
            <a:r>
              <a:rPr lang="de-DE" altLang="en-US" sz="1800" dirty="0"/>
              <a:t>Nordisches Patentinstitut</a:t>
            </a:r>
          </a:p>
          <a:p>
            <a:endParaRPr lang="en-US" dirty="0"/>
          </a:p>
        </p:txBody>
      </p:sp>
    </p:spTree>
    <p:extLst>
      <p:ext uri="{BB962C8B-B14F-4D97-AF65-F5344CB8AC3E}">
        <p14:creationId xmlns:p14="http://schemas.microsoft.com/office/powerpoint/2010/main" val="3124010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6632"/>
            <a:ext cx="8946740" cy="1008112"/>
          </a:xfrm>
        </p:spPr>
        <p:txBody>
          <a:bodyPr/>
          <a:lstStyle/>
          <a:p>
            <a:pPr algn="ctr"/>
            <a:r>
              <a:rPr lang="en-US" dirty="0" smtClean="0">
                <a:solidFill>
                  <a:srgbClr val="000090"/>
                </a:solidFill>
              </a:rPr>
              <a:t>INTELLECTUAL PROPERTY OUTREACH </a:t>
            </a:r>
            <a:endParaRPr lang="en-US" dirty="0">
              <a:solidFill>
                <a:srgbClr val="000090"/>
              </a:solidFill>
            </a:endParaRPr>
          </a:p>
        </p:txBody>
      </p:sp>
      <p:graphicFrame>
        <p:nvGraphicFramePr>
          <p:cNvPr id="4" name="Objet 3"/>
          <p:cNvGraphicFramePr>
            <a:graphicFrameLocks noChangeAspect="1"/>
          </p:cNvGraphicFramePr>
          <p:nvPr>
            <p:extLst>
              <p:ext uri="{D42A27DB-BD31-4B8C-83A1-F6EECF244321}">
                <p14:modId xmlns:p14="http://schemas.microsoft.com/office/powerpoint/2010/main" val="2135563051"/>
              </p:ext>
            </p:extLst>
          </p:nvPr>
        </p:nvGraphicFramePr>
        <p:xfrm>
          <a:off x="395536" y="2492896"/>
          <a:ext cx="5976664" cy="3215878"/>
        </p:xfrm>
        <a:graphic>
          <a:graphicData uri="http://schemas.openxmlformats.org/presentationml/2006/ole">
            <mc:AlternateContent xmlns:mc="http://schemas.openxmlformats.org/markup-compatibility/2006">
              <mc:Choice xmlns:v="urn:schemas-microsoft-com:vml" Requires="v">
                <p:oleObj spid="_x0000_s1043" r:id="rId3" imgW="6756480" imgH="4114080" progId="">
                  <p:embed/>
                </p:oleObj>
              </mc:Choice>
              <mc:Fallback>
                <p:oleObj r:id="rId3" imgW="6756480" imgH="411408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492896"/>
                        <a:ext cx="5976664" cy="32158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ZoneTexte 4"/>
          <p:cNvSpPr txBox="1"/>
          <p:nvPr/>
        </p:nvSpPr>
        <p:spPr>
          <a:xfrm>
            <a:off x="2051720" y="1988840"/>
            <a:ext cx="6264696" cy="400110"/>
          </a:xfrm>
          <a:prstGeom prst="rect">
            <a:avLst/>
          </a:prstGeom>
          <a:noFill/>
        </p:spPr>
        <p:txBody>
          <a:bodyPr wrap="square" rtlCol="0">
            <a:spAutoFit/>
          </a:bodyPr>
          <a:lstStyle/>
          <a:p>
            <a:pPr fontAlgn="base">
              <a:spcBef>
                <a:spcPct val="50000"/>
              </a:spcBef>
              <a:spcAft>
                <a:spcPct val="0"/>
              </a:spcAft>
            </a:pPr>
            <a:r>
              <a:rPr lang="fr-FR" sz="2000" b="1" dirty="0">
                <a:solidFill>
                  <a:srgbClr val="000080"/>
                </a:solidFill>
                <a:ea typeface="ＭＳ Ｐゴシック" charset="0"/>
              </a:rPr>
              <a:t>PUBLIC SECTOR &amp; POLICY MAKERS </a:t>
            </a:r>
          </a:p>
        </p:txBody>
      </p:sp>
      <p:sp>
        <p:nvSpPr>
          <p:cNvPr id="6" name="ZoneTexte 5"/>
          <p:cNvSpPr txBox="1"/>
          <p:nvPr/>
        </p:nvSpPr>
        <p:spPr>
          <a:xfrm>
            <a:off x="6300192" y="3789040"/>
            <a:ext cx="2952328" cy="707886"/>
          </a:xfrm>
          <a:prstGeom prst="rect">
            <a:avLst/>
          </a:prstGeom>
          <a:noFill/>
        </p:spPr>
        <p:txBody>
          <a:bodyPr wrap="square" rtlCol="0">
            <a:spAutoFit/>
          </a:bodyPr>
          <a:lstStyle/>
          <a:p>
            <a:pPr fontAlgn="base">
              <a:spcBef>
                <a:spcPct val="50000"/>
              </a:spcBef>
              <a:spcAft>
                <a:spcPct val="0"/>
              </a:spcAft>
            </a:pPr>
            <a:r>
              <a:rPr lang="fr-FR" sz="2000" b="1" dirty="0">
                <a:solidFill>
                  <a:srgbClr val="000080"/>
                </a:solidFill>
                <a:ea typeface="ＭＳ Ｐゴシック" charset="0"/>
              </a:rPr>
              <a:t>INTELLECTUAL PROPERTY OFFICES</a:t>
            </a:r>
          </a:p>
        </p:txBody>
      </p:sp>
      <p:sp>
        <p:nvSpPr>
          <p:cNvPr id="7" name="ZoneTexte 6"/>
          <p:cNvSpPr txBox="1"/>
          <p:nvPr/>
        </p:nvSpPr>
        <p:spPr>
          <a:xfrm>
            <a:off x="1043608" y="3861048"/>
            <a:ext cx="4032448" cy="461665"/>
          </a:xfrm>
          <a:prstGeom prst="rect">
            <a:avLst/>
          </a:prstGeom>
          <a:noFill/>
        </p:spPr>
        <p:txBody>
          <a:bodyPr wrap="square" rtlCol="0">
            <a:spAutoFit/>
          </a:bodyPr>
          <a:lstStyle/>
          <a:p>
            <a:pPr fontAlgn="base">
              <a:spcBef>
                <a:spcPct val="50000"/>
              </a:spcBef>
              <a:spcAft>
                <a:spcPct val="0"/>
              </a:spcAft>
            </a:pPr>
            <a:r>
              <a:rPr lang="fr-FR" sz="2400" b="1" dirty="0">
                <a:solidFill>
                  <a:srgbClr val="000080"/>
                </a:solidFill>
                <a:ea typeface="ＭＳ Ｐゴシック" charset="0"/>
              </a:rPr>
              <a:t>BUILDING AWARENESS</a:t>
            </a:r>
          </a:p>
        </p:txBody>
      </p:sp>
      <p:sp>
        <p:nvSpPr>
          <p:cNvPr id="9" name="ZoneTexte 8"/>
          <p:cNvSpPr txBox="1"/>
          <p:nvPr/>
        </p:nvSpPr>
        <p:spPr>
          <a:xfrm>
            <a:off x="2123728" y="5877272"/>
            <a:ext cx="4824536" cy="400110"/>
          </a:xfrm>
          <a:prstGeom prst="rect">
            <a:avLst/>
          </a:prstGeom>
          <a:noFill/>
        </p:spPr>
        <p:txBody>
          <a:bodyPr wrap="square" rtlCol="0">
            <a:spAutoFit/>
          </a:bodyPr>
          <a:lstStyle/>
          <a:p>
            <a:pPr fontAlgn="base">
              <a:spcBef>
                <a:spcPct val="50000"/>
              </a:spcBef>
              <a:spcAft>
                <a:spcPct val="0"/>
              </a:spcAft>
            </a:pPr>
            <a:r>
              <a:rPr lang="fr-FR" sz="2000" b="1" dirty="0">
                <a:solidFill>
                  <a:srgbClr val="000080"/>
                </a:solidFill>
                <a:ea typeface="ＭＳ Ｐゴシック" charset="0"/>
              </a:rPr>
              <a:t>GENERAL PUBLIC &amp; CIVIL SOCIETY </a:t>
            </a:r>
          </a:p>
        </p:txBody>
      </p:sp>
    </p:spTree>
    <p:extLst>
      <p:ext uri="{BB962C8B-B14F-4D97-AF65-F5344CB8AC3E}">
        <p14:creationId xmlns:p14="http://schemas.microsoft.com/office/powerpoint/2010/main" val="3355033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10225136" cy="1143000"/>
          </a:xfrm>
        </p:spPr>
        <p:txBody>
          <a:bodyPr/>
          <a:lstStyle/>
          <a:p>
            <a:r>
              <a:rPr lang="fr-CH" sz="2600" dirty="0" smtClean="0"/>
              <a:t>BEISPIEL: INTERNATIONALER RECHERCHENBERICHT </a:t>
            </a:r>
            <a:endParaRPr lang="en-US" sz="2600" dirty="0"/>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12" y="1049293"/>
            <a:ext cx="8784976" cy="485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pic>
      <p:sp>
        <p:nvSpPr>
          <p:cNvPr id="19" name="Oval 3"/>
          <p:cNvSpPr>
            <a:spLocks noChangeArrowheads="1"/>
          </p:cNvSpPr>
          <p:nvPr/>
        </p:nvSpPr>
        <p:spPr bwMode="auto">
          <a:xfrm>
            <a:off x="1676400" y="1182296"/>
            <a:ext cx="4232275" cy="4724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pic>
        <p:nvPicPr>
          <p:cNvPr id="5127"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948264" y="1404546"/>
            <a:ext cx="1566863" cy="450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Oval 5"/>
          <p:cNvSpPr>
            <a:spLocks noChangeArrowheads="1"/>
          </p:cNvSpPr>
          <p:nvPr/>
        </p:nvSpPr>
        <p:spPr bwMode="auto">
          <a:xfrm>
            <a:off x="281747" y="1233557"/>
            <a:ext cx="1289050" cy="4724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pic>
        <p:nvPicPr>
          <p:cNvPr id="5128"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4832695"/>
            <a:ext cx="2411760" cy="2025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Oval 6"/>
          <p:cNvSpPr>
            <a:spLocks noChangeArrowheads="1"/>
          </p:cNvSpPr>
          <p:nvPr/>
        </p:nvSpPr>
        <p:spPr bwMode="auto">
          <a:xfrm>
            <a:off x="3419872" y="5784447"/>
            <a:ext cx="2664296" cy="108198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de-DE" altLang="en-US" sz="1100" b="1">
                <a:solidFill>
                  <a:srgbClr val="00279F"/>
                </a:solidFill>
                <a:ea typeface="ヒラギノ角ゴ Pro W3" charset="-128"/>
              </a:rPr>
              <a:t>Dokumente, die  für die Frage der  Patentierbarkeit der Erfindung relevant sind</a:t>
            </a:r>
          </a:p>
        </p:txBody>
      </p:sp>
      <p:pic>
        <p:nvPicPr>
          <p:cNvPr id="5129" name="Picture 9"/>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107107" y="5342007"/>
            <a:ext cx="4032448"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2536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xfrm>
            <a:off x="7010400" y="0"/>
            <a:ext cx="2133600" cy="476250"/>
          </a:xfrm>
          <a:prstGeom prst="rect">
            <a:avLst/>
          </a:prstGeom>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F91D8F03-918B-440D-A110-5431E61FC665}" type="slidenum">
              <a:rPr lang="en-US" altLang="en-US" sz="1400" smtClean="0"/>
              <a:pPr eaLnBrk="1" hangingPunct="1">
                <a:spcBef>
                  <a:spcPct val="0"/>
                </a:spcBef>
                <a:buFontTx/>
                <a:buNone/>
              </a:pPr>
              <a:t>51</a:t>
            </a:fld>
            <a:endParaRPr lang="en-US" altLang="en-US" sz="1400" smtClean="0"/>
          </a:p>
        </p:txBody>
      </p:sp>
      <p:sp>
        <p:nvSpPr>
          <p:cNvPr id="18435" name="Text Box 2"/>
          <p:cNvSpPr txBox="1">
            <a:spLocks noChangeArrowheads="1"/>
          </p:cNvSpPr>
          <p:nvPr/>
        </p:nvSpPr>
        <p:spPr bwMode="auto">
          <a:xfrm>
            <a:off x="-14652" y="240530"/>
            <a:ext cx="91733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de-DE" altLang="en-US" sz="2800" dirty="0">
                <a:solidFill>
                  <a:srgbClr val="00408C"/>
                </a:solidFill>
                <a:latin typeface="+mj-lt"/>
                <a:ea typeface="MS PGothic" pitchFamily="34" charset="-128"/>
                <a:cs typeface="+mj-cs"/>
              </a:rPr>
              <a:t>BEISPIEL: SCHRIFTLICHER BESCHEID DER ISA</a:t>
            </a:r>
          </a:p>
        </p:txBody>
      </p:sp>
      <p:pic>
        <p:nvPicPr>
          <p:cNvPr id="18436"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8719" y="923512"/>
            <a:ext cx="7831138" cy="48047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7" name="Oval 4"/>
          <p:cNvSpPr>
            <a:spLocks noChangeArrowheads="1"/>
          </p:cNvSpPr>
          <p:nvPr/>
        </p:nvSpPr>
        <p:spPr bwMode="auto">
          <a:xfrm>
            <a:off x="3095625" y="1828800"/>
            <a:ext cx="2671763" cy="19812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18438" name="Oval 5"/>
          <p:cNvSpPr>
            <a:spLocks noChangeArrowheads="1"/>
          </p:cNvSpPr>
          <p:nvPr/>
        </p:nvSpPr>
        <p:spPr bwMode="auto">
          <a:xfrm>
            <a:off x="703263" y="3733800"/>
            <a:ext cx="7737475" cy="22098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18439" name="Oval 6"/>
          <p:cNvSpPr>
            <a:spLocks noChangeArrowheads="1"/>
          </p:cNvSpPr>
          <p:nvPr/>
        </p:nvSpPr>
        <p:spPr bwMode="auto">
          <a:xfrm>
            <a:off x="6611938" y="5702300"/>
            <a:ext cx="2032000" cy="84455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de-DE" altLang="en-US" sz="1100" b="1">
                <a:solidFill>
                  <a:srgbClr val="00279F"/>
                </a:solidFill>
                <a:ea typeface="ヒラギノ角ゴ Pro W3" charset="-128"/>
              </a:rPr>
              <a:t>Beurteilung der Patentierbarkeit der Ansprüche</a:t>
            </a:r>
            <a:endParaRPr lang="de-DE" altLang="en-US" sz="1100" b="1">
              <a:solidFill>
                <a:schemeClr val="bg1"/>
              </a:solidFill>
              <a:ea typeface="ヒラギノ角ゴ Pro W3" charset="-128"/>
            </a:endParaRPr>
          </a:p>
        </p:txBody>
      </p:sp>
      <p:sp>
        <p:nvSpPr>
          <p:cNvPr id="18440" name="Oval 7"/>
          <p:cNvSpPr>
            <a:spLocks noChangeArrowheads="1"/>
          </p:cNvSpPr>
          <p:nvPr/>
        </p:nvSpPr>
        <p:spPr bwMode="auto">
          <a:xfrm>
            <a:off x="561975" y="5745163"/>
            <a:ext cx="2033588" cy="60642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de-DE" altLang="en-US" sz="1100" b="1">
                <a:solidFill>
                  <a:srgbClr val="00279F"/>
                </a:solidFill>
                <a:ea typeface="ヒラギノ角ゴ Pro W3" charset="-128"/>
              </a:rPr>
              <a:t>Begründung der Beurteilung</a:t>
            </a:r>
            <a:endParaRPr lang="de-DE" altLang="en-US" sz="1100" b="1">
              <a:solidFill>
                <a:schemeClr val="bg1"/>
              </a:solidFill>
              <a:ea typeface="ヒラギノ角ゴ Pro W3" charset="-128"/>
            </a:endParaRPr>
          </a:p>
        </p:txBody>
      </p:sp>
    </p:spTree>
    <p:extLst>
      <p:ext uri="{BB962C8B-B14F-4D97-AF65-F5344CB8AC3E}">
        <p14:creationId xmlns:p14="http://schemas.microsoft.com/office/powerpoint/2010/main" val="3802928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4432300" y="2667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endParaRPr lang="en-US" altLang="en-US" b="1">
              <a:ea typeface="ヒラギノ角ゴ Pro W3" charset="-128"/>
            </a:endParaRPr>
          </a:p>
        </p:txBody>
      </p:sp>
      <p:sp>
        <p:nvSpPr>
          <p:cNvPr id="19459" name="Rectangle 3"/>
          <p:cNvSpPr>
            <a:spLocks noChangeArrowheads="1"/>
          </p:cNvSpPr>
          <p:nvPr/>
        </p:nvSpPr>
        <p:spPr bwMode="auto">
          <a:xfrm>
            <a:off x="179512" y="274638"/>
            <a:ext cx="856895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fr-FR" altLang="en-US" sz="3600" dirty="0">
                <a:solidFill>
                  <a:srgbClr val="00408C"/>
                </a:solidFill>
                <a:latin typeface="+mj-lt"/>
                <a:ea typeface="MS PGothic" pitchFamily="34" charset="-128"/>
                <a:cs typeface="+mj-cs"/>
              </a:rPr>
              <a:t>DAS PCT-SYSTEM</a:t>
            </a:r>
            <a:endParaRPr lang="en-US" altLang="en-US" sz="3600" dirty="0">
              <a:solidFill>
                <a:srgbClr val="00408C"/>
              </a:solidFill>
              <a:latin typeface="+mj-lt"/>
              <a:ea typeface="MS PGothic" pitchFamily="34" charset="-128"/>
              <a:cs typeface="+mj-cs"/>
            </a:endParaRPr>
          </a:p>
        </p:txBody>
      </p:sp>
      <p:sp>
        <p:nvSpPr>
          <p:cNvPr id="19460" name="Freeform 4"/>
          <p:cNvSpPr>
            <a:spLocks/>
          </p:cNvSpPr>
          <p:nvPr/>
        </p:nvSpPr>
        <p:spPr bwMode="auto">
          <a:xfrm flipH="1" flipV="1">
            <a:off x="4651375" y="1341438"/>
            <a:ext cx="2754313" cy="1103312"/>
          </a:xfrm>
          <a:custGeom>
            <a:avLst/>
            <a:gdLst>
              <a:gd name="T0" fmla="*/ 0 w 2112"/>
              <a:gd name="T1" fmla="*/ 2113363488 h 576"/>
              <a:gd name="T2" fmla="*/ 2147483647 w 2112"/>
              <a:gd name="T3" fmla="*/ 2113363488 h 576"/>
              <a:gd name="T4" fmla="*/ 2147483647 w 2112"/>
              <a:gd name="T5" fmla="*/ 0 h 576"/>
              <a:gd name="T6" fmla="*/ 0 60000 65536"/>
              <a:gd name="T7" fmla="*/ 0 60000 65536"/>
              <a:gd name="T8" fmla="*/ 0 60000 65536"/>
            </a:gdLst>
            <a:ahLst/>
            <a:cxnLst>
              <a:cxn ang="T6">
                <a:pos x="T0" y="T1"/>
              </a:cxn>
              <a:cxn ang="T7">
                <a:pos x="T2" y="T3"/>
              </a:cxn>
              <a:cxn ang="T8">
                <a:pos x="T4" y="T5"/>
              </a:cxn>
            </a:cxnLst>
            <a:rect l="0" t="0" r="r" b="b"/>
            <a:pathLst>
              <a:path w="2112" h="576">
                <a:moveTo>
                  <a:pt x="0" y="576"/>
                </a:moveTo>
                <a:lnTo>
                  <a:pt x="1536" y="576"/>
                </a:lnTo>
                <a:lnTo>
                  <a:pt x="2112" y="0"/>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1" name="Text Box 5"/>
          <p:cNvSpPr txBox="1">
            <a:spLocks noChangeArrowheads="1"/>
          </p:cNvSpPr>
          <p:nvPr/>
        </p:nvSpPr>
        <p:spPr bwMode="auto">
          <a:xfrm>
            <a:off x="5634038" y="1163638"/>
            <a:ext cx="2016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Kapitel I</a:t>
            </a:r>
          </a:p>
        </p:txBody>
      </p:sp>
      <p:grpSp>
        <p:nvGrpSpPr>
          <p:cNvPr id="19462" name="Group 6"/>
          <p:cNvGrpSpPr>
            <a:grpSpLocks/>
          </p:cNvGrpSpPr>
          <p:nvPr/>
        </p:nvGrpSpPr>
        <p:grpSpPr bwMode="auto">
          <a:xfrm>
            <a:off x="469900" y="1655763"/>
            <a:ext cx="8550275" cy="4271962"/>
            <a:chOff x="296" y="1043"/>
            <a:chExt cx="5386" cy="2691"/>
          </a:xfrm>
        </p:grpSpPr>
        <p:sp>
          <p:nvSpPr>
            <p:cNvPr id="19463" name="Rectangle 7"/>
            <p:cNvSpPr>
              <a:spLocks noChangeArrowheads="1"/>
            </p:cNvSpPr>
            <p:nvPr/>
          </p:nvSpPr>
          <p:spPr bwMode="auto">
            <a:xfrm>
              <a:off x="2213" y="1735"/>
              <a:ext cx="1182"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19464" name="Rectangle 8"/>
            <p:cNvSpPr>
              <a:spLocks noChangeArrowheads="1"/>
            </p:cNvSpPr>
            <p:nvPr/>
          </p:nvSpPr>
          <p:spPr bwMode="auto">
            <a:xfrm>
              <a:off x="1798" y="2593"/>
              <a:ext cx="153"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19465" name="Rectangle 9"/>
            <p:cNvSpPr>
              <a:spLocks noChangeArrowheads="1"/>
            </p:cNvSpPr>
            <p:nvPr/>
          </p:nvSpPr>
          <p:spPr bwMode="auto">
            <a:xfrm>
              <a:off x="301" y="1748"/>
              <a:ext cx="536"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300">
                  <a:ea typeface="ヒラギノ角ゴ Pro W3" charset="-128"/>
                </a:rPr>
                <a:t>(Monate)</a:t>
              </a:r>
            </a:p>
          </p:txBody>
        </p:sp>
        <p:sp>
          <p:nvSpPr>
            <p:cNvPr id="19466" name="Rectangle 10"/>
            <p:cNvSpPr>
              <a:spLocks noChangeArrowheads="1"/>
            </p:cNvSpPr>
            <p:nvPr/>
          </p:nvSpPr>
          <p:spPr bwMode="auto">
            <a:xfrm>
              <a:off x="978" y="2178"/>
              <a:ext cx="645"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PCT </a:t>
              </a:r>
            </a:p>
            <a:p>
              <a:pPr algn="ctr">
                <a:spcBef>
                  <a:spcPct val="0"/>
                </a:spcBef>
                <a:buFontTx/>
                <a:buNone/>
              </a:pPr>
              <a:r>
                <a:rPr lang="fr-FR" altLang="en-US" sz="1300">
                  <a:ea typeface="ヒラギノ角ゴ Pro W3" charset="-128"/>
                </a:rPr>
                <a:t>Anmeldung</a:t>
              </a:r>
            </a:p>
            <a:p>
              <a:pPr algn="ctr">
                <a:lnSpc>
                  <a:spcPct val="80000"/>
                </a:lnSpc>
                <a:spcBef>
                  <a:spcPct val="0"/>
                </a:spcBef>
                <a:buFontTx/>
                <a:buNone/>
              </a:pPr>
              <a:endParaRPr lang="en-US" altLang="en-US" sz="1300">
                <a:ea typeface="ヒラギノ角ゴ Pro W3" charset="-128"/>
              </a:endParaRPr>
            </a:p>
          </p:txBody>
        </p:sp>
        <p:sp>
          <p:nvSpPr>
            <p:cNvPr id="19467" name="Rectangle 11"/>
            <p:cNvSpPr>
              <a:spLocks noChangeArrowheads="1"/>
            </p:cNvSpPr>
            <p:nvPr/>
          </p:nvSpPr>
          <p:spPr bwMode="auto">
            <a:xfrm>
              <a:off x="5086" y="1206"/>
              <a:ext cx="596"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Eintritt</a:t>
              </a:r>
            </a:p>
            <a:p>
              <a:pPr algn="ctr">
                <a:spcBef>
                  <a:spcPct val="0"/>
                </a:spcBef>
                <a:buFontTx/>
                <a:buNone/>
              </a:pPr>
              <a:r>
                <a:rPr lang="en-US" altLang="en-US" sz="1400">
                  <a:ea typeface="ヒラギノ角ゴ Pro W3" charset="-128"/>
                </a:rPr>
                <a:t>in die</a:t>
              </a:r>
            </a:p>
            <a:p>
              <a:pPr algn="ctr">
                <a:spcBef>
                  <a:spcPct val="0"/>
                </a:spcBef>
                <a:buFontTx/>
                <a:buNone/>
              </a:pPr>
              <a:r>
                <a:rPr lang="en-US" altLang="en-US" sz="1400">
                  <a:ea typeface="ヒラギノ角ゴ Pro W3" charset="-128"/>
                </a:rPr>
                <a:t>Nationale</a:t>
              </a:r>
            </a:p>
            <a:p>
              <a:pPr algn="ctr">
                <a:spcBef>
                  <a:spcPct val="0"/>
                </a:spcBef>
                <a:buFontTx/>
                <a:buNone/>
              </a:pPr>
              <a:r>
                <a:rPr lang="en-US" altLang="en-US" sz="1400">
                  <a:ea typeface="ヒラギノ角ゴ Pro W3" charset="-128"/>
                </a:rPr>
                <a:t>Phase</a:t>
              </a:r>
            </a:p>
          </p:txBody>
        </p:sp>
        <p:sp>
          <p:nvSpPr>
            <p:cNvPr id="19468" name="Rectangle 12"/>
            <p:cNvSpPr>
              <a:spLocks noChangeArrowheads="1"/>
            </p:cNvSpPr>
            <p:nvPr/>
          </p:nvSpPr>
          <p:spPr bwMode="auto">
            <a:xfrm>
              <a:off x="1199" y="1908"/>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12</a:t>
              </a:r>
            </a:p>
          </p:txBody>
        </p:sp>
        <p:sp>
          <p:nvSpPr>
            <p:cNvPr id="19469" name="Rectangle 13"/>
            <p:cNvSpPr>
              <a:spLocks noChangeArrowheads="1"/>
            </p:cNvSpPr>
            <p:nvPr/>
          </p:nvSpPr>
          <p:spPr bwMode="auto">
            <a:xfrm>
              <a:off x="389" y="1908"/>
              <a:ext cx="18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0</a:t>
              </a:r>
            </a:p>
          </p:txBody>
        </p:sp>
        <p:sp>
          <p:nvSpPr>
            <p:cNvPr id="19470" name="Rectangle 14"/>
            <p:cNvSpPr>
              <a:spLocks noChangeArrowheads="1"/>
            </p:cNvSpPr>
            <p:nvPr/>
          </p:nvSpPr>
          <p:spPr bwMode="auto">
            <a:xfrm>
              <a:off x="4445" y="1166"/>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30</a:t>
              </a:r>
            </a:p>
          </p:txBody>
        </p:sp>
        <p:sp>
          <p:nvSpPr>
            <p:cNvPr id="19471" name="Rectangle 15"/>
            <p:cNvSpPr>
              <a:spLocks noChangeArrowheads="1"/>
            </p:cNvSpPr>
            <p:nvPr/>
          </p:nvSpPr>
          <p:spPr bwMode="auto">
            <a:xfrm>
              <a:off x="4478" y="2980"/>
              <a:ext cx="24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30</a:t>
              </a:r>
            </a:p>
          </p:txBody>
        </p:sp>
        <p:sp>
          <p:nvSpPr>
            <p:cNvPr id="19472" name="Line 16"/>
            <p:cNvSpPr>
              <a:spLocks noChangeShapeType="1"/>
            </p:cNvSpPr>
            <p:nvPr/>
          </p:nvSpPr>
          <p:spPr bwMode="auto">
            <a:xfrm>
              <a:off x="476" y="2154"/>
              <a:ext cx="272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3" name="Line 17"/>
            <p:cNvSpPr>
              <a:spLocks noChangeShapeType="1"/>
            </p:cNvSpPr>
            <p:nvPr/>
          </p:nvSpPr>
          <p:spPr bwMode="auto">
            <a:xfrm flipV="1">
              <a:off x="1327" y="2067"/>
              <a:ext cx="0" cy="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4" name="Rectangle 18"/>
            <p:cNvSpPr>
              <a:spLocks noChangeArrowheads="1"/>
            </p:cNvSpPr>
            <p:nvPr/>
          </p:nvSpPr>
          <p:spPr bwMode="auto">
            <a:xfrm>
              <a:off x="1537" y="2175"/>
              <a:ext cx="1062" cy="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Internationaler Recherchenbericht und schriftlicher</a:t>
              </a:r>
            </a:p>
            <a:p>
              <a:pPr algn="ctr">
                <a:spcBef>
                  <a:spcPct val="0"/>
                </a:spcBef>
                <a:buFontTx/>
                <a:buNone/>
              </a:pPr>
              <a:r>
                <a:rPr lang="fr-FR" altLang="en-US" sz="1300">
                  <a:ea typeface="ヒラギノ角ゴ Pro W3" charset="-128"/>
                </a:rPr>
                <a:t>Bescheid </a:t>
              </a:r>
            </a:p>
            <a:p>
              <a:pPr algn="ctr">
                <a:spcBef>
                  <a:spcPct val="0"/>
                </a:spcBef>
                <a:buFontTx/>
                <a:buNone/>
              </a:pPr>
              <a:r>
                <a:rPr lang="fr-FR" altLang="en-US" sz="1300">
                  <a:ea typeface="ヒラギノ角ゴ Pro W3" charset="-128"/>
                </a:rPr>
                <a:t>der ISA</a:t>
              </a:r>
            </a:p>
          </p:txBody>
        </p:sp>
        <p:sp>
          <p:nvSpPr>
            <p:cNvPr id="19475" name="Rectangle 19"/>
            <p:cNvSpPr>
              <a:spLocks noChangeArrowheads="1"/>
            </p:cNvSpPr>
            <p:nvPr/>
          </p:nvSpPr>
          <p:spPr bwMode="auto">
            <a:xfrm>
              <a:off x="1903" y="1908"/>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16</a:t>
              </a:r>
            </a:p>
          </p:txBody>
        </p:sp>
        <p:sp>
          <p:nvSpPr>
            <p:cNvPr id="19476" name="Rectangle 20"/>
            <p:cNvSpPr>
              <a:spLocks noChangeArrowheads="1"/>
            </p:cNvSpPr>
            <p:nvPr/>
          </p:nvSpPr>
          <p:spPr bwMode="auto">
            <a:xfrm>
              <a:off x="2294" y="1909"/>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18</a:t>
              </a:r>
            </a:p>
          </p:txBody>
        </p:sp>
        <p:sp>
          <p:nvSpPr>
            <p:cNvPr id="19477" name="Line 21"/>
            <p:cNvSpPr>
              <a:spLocks noChangeShapeType="1"/>
            </p:cNvSpPr>
            <p:nvPr/>
          </p:nvSpPr>
          <p:spPr bwMode="auto">
            <a:xfrm flipV="1">
              <a:off x="2419" y="2074"/>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8" name="Line 22"/>
            <p:cNvSpPr>
              <a:spLocks noChangeShapeType="1"/>
            </p:cNvSpPr>
            <p:nvPr/>
          </p:nvSpPr>
          <p:spPr bwMode="auto">
            <a:xfrm flipH="1">
              <a:off x="3198" y="1415"/>
              <a:ext cx="583" cy="7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9" name="Line 23"/>
            <p:cNvSpPr>
              <a:spLocks noChangeShapeType="1"/>
            </p:cNvSpPr>
            <p:nvPr/>
          </p:nvSpPr>
          <p:spPr bwMode="auto">
            <a:xfrm flipV="1">
              <a:off x="4386" y="3180"/>
              <a:ext cx="3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0" name="Rectangle 24"/>
            <p:cNvSpPr>
              <a:spLocks noChangeArrowheads="1"/>
            </p:cNvSpPr>
            <p:nvPr/>
          </p:nvSpPr>
          <p:spPr bwMode="auto">
            <a:xfrm>
              <a:off x="3400" y="2239"/>
              <a:ext cx="110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spcBef>
                  <a:spcPct val="50000"/>
                </a:spcBef>
                <a:buFontTx/>
                <a:buNone/>
              </a:pPr>
              <a:r>
                <a:rPr lang="en-US" altLang="en-US" sz="1400" b="1" i="1">
                  <a:ea typeface="ヒラギノ角ゴ Pro W3" charset="-128"/>
                </a:rPr>
                <a:t>oder wahlweise</a:t>
              </a:r>
              <a:endParaRPr lang="en-US" altLang="en-US" sz="1400" baseline="30000">
                <a:ea typeface="ヒラギノ角ゴ Pro W3" charset="-128"/>
              </a:endParaRPr>
            </a:p>
          </p:txBody>
        </p:sp>
        <p:sp>
          <p:nvSpPr>
            <p:cNvPr id="19481" name="Text Box 25"/>
            <p:cNvSpPr txBox="1">
              <a:spLocks noChangeArrowheads="1"/>
            </p:cNvSpPr>
            <p:nvPr/>
          </p:nvSpPr>
          <p:spPr bwMode="auto">
            <a:xfrm>
              <a:off x="1932" y="1643"/>
              <a:ext cx="1070"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300" b="1">
                  <a:solidFill>
                    <a:srgbClr val="FF0000"/>
                  </a:solidFill>
                  <a:ea typeface="ヒラギノ角ゴ Pro W3" charset="-128"/>
                </a:rPr>
                <a:t>Internationale</a:t>
              </a:r>
            </a:p>
            <a:p>
              <a:pPr algn="ctr">
                <a:spcBef>
                  <a:spcPct val="0"/>
                </a:spcBef>
                <a:buFontTx/>
                <a:buNone/>
              </a:pPr>
              <a:r>
                <a:rPr lang="en-US" altLang="en-US" sz="1300" b="1">
                  <a:solidFill>
                    <a:srgbClr val="FF0000"/>
                  </a:solidFill>
                  <a:ea typeface="ヒラギノ角ゴ Pro W3" charset="-128"/>
                </a:rPr>
                <a:t>Veröffentlichung</a:t>
              </a:r>
            </a:p>
          </p:txBody>
        </p:sp>
        <p:sp>
          <p:nvSpPr>
            <p:cNvPr id="19482" name="Line 26"/>
            <p:cNvSpPr>
              <a:spLocks noChangeShapeType="1"/>
            </p:cNvSpPr>
            <p:nvPr/>
          </p:nvSpPr>
          <p:spPr bwMode="auto">
            <a:xfrm flipV="1">
              <a:off x="478" y="2070"/>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3" name="Line 27"/>
            <p:cNvSpPr>
              <a:spLocks noChangeShapeType="1"/>
            </p:cNvSpPr>
            <p:nvPr/>
          </p:nvSpPr>
          <p:spPr bwMode="auto">
            <a:xfrm flipV="1">
              <a:off x="2031" y="2074"/>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9484" name="Group 28"/>
            <p:cNvGrpSpPr>
              <a:grpSpLocks/>
            </p:cNvGrpSpPr>
            <p:nvPr/>
          </p:nvGrpSpPr>
          <p:grpSpPr bwMode="auto">
            <a:xfrm>
              <a:off x="4654" y="1043"/>
              <a:ext cx="380" cy="727"/>
              <a:chOff x="4047" y="342"/>
              <a:chExt cx="651" cy="1134"/>
            </a:xfrm>
          </p:grpSpPr>
          <p:sp>
            <p:nvSpPr>
              <p:cNvPr id="19512" name="Line 2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3" name="Line 3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4" name="Line 3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5" name="Line 3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6" name="Line 3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7" name="Line 3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9485" name="Group 35"/>
            <p:cNvGrpSpPr>
              <a:grpSpLocks/>
            </p:cNvGrpSpPr>
            <p:nvPr/>
          </p:nvGrpSpPr>
          <p:grpSpPr bwMode="auto">
            <a:xfrm>
              <a:off x="4666" y="2823"/>
              <a:ext cx="421" cy="728"/>
              <a:chOff x="4047" y="342"/>
              <a:chExt cx="651" cy="1134"/>
            </a:xfrm>
          </p:grpSpPr>
          <p:sp>
            <p:nvSpPr>
              <p:cNvPr id="19506" name="Line 36"/>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07" name="Line 37"/>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08" name="Line 38"/>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09" name="Line 39"/>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0" name="Line 40"/>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1" name="Line 41"/>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486" name="Freeform 42"/>
            <p:cNvSpPr>
              <a:spLocks/>
            </p:cNvSpPr>
            <p:nvPr/>
          </p:nvSpPr>
          <p:spPr bwMode="auto">
            <a:xfrm>
              <a:off x="2975" y="2598"/>
              <a:ext cx="1705" cy="1030"/>
            </a:xfrm>
            <a:custGeom>
              <a:avLst/>
              <a:gdLst>
                <a:gd name="T0" fmla="*/ 0 w 1920"/>
                <a:gd name="T1" fmla="*/ 0 h 1104"/>
                <a:gd name="T2" fmla="*/ 567 w 1920"/>
                <a:gd name="T3" fmla="*/ 961 h 1104"/>
                <a:gd name="T4" fmla="*/ 1514 w 1920"/>
                <a:gd name="T5" fmla="*/ 961 h 1104"/>
                <a:gd name="T6" fmla="*/ 0 60000 65536"/>
                <a:gd name="T7" fmla="*/ 0 60000 65536"/>
                <a:gd name="T8" fmla="*/ 0 60000 65536"/>
              </a:gdLst>
              <a:ahLst/>
              <a:cxnLst>
                <a:cxn ang="T6">
                  <a:pos x="T0" y="T1"/>
                </a:cxn>
                <a:cxn ang="T7">
                  <a:pos x="T2" y="T3"/>
                </a:cxn>
                <a:cxn ang="T8">
                  <a:pos x="T4" y="T5"/>
                </a:cxn>
              </a:cxnLst>
              <a:rect l="0" t="0" r="r" b="b"/>
              <a:pathLst>
                <a:path w="1920" h="1104">
                  <a:moveTo>
                    <a:pt x="0" y="0"/>
                  </a:moveTo>
                  <a:lnTo>
                    <a:pt x="720" y="1104"/>
                  </a:lnTo>
                  <a:lnTo>
                    <a:pt x="1920" y="1104"/>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7" name="Line 43"/>
            <p:cNvSpPr>
              <a:spLocks noChangeShapeType="1"/>
            </p:cNvSpPr>
            <p:nvPr/>
          </p:nvSpPr>
          <p:spPr bwMode="auto">
            <a:xfrm>
              <a:off x="3781" y="1413"/>
              <a:ext cx="91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8" name="Rectangle 44"/>
            <p:cNvSpPr>
              <a:spLocks noChangeArrowheads="1"/>
            </p:cNvSpPr>
            <p:nvPr/>
          </p:nvSpPr>
          <p:spPr bwMode="auto">
            <a:xfrm>
              <a:off x="296" y="2172"/>
              <a:ext cx="643" cy="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Nationale</a:t>
              </a:r>
            </a:p>
            <a:p>
              <a:pPr algn="ctr">
                <a:spcBef>
                  <a:spcPct val="0"/>
                </a:spcBef>
                <a:buFontTx/>
                <a:buNone/>
              </a:pPr>
              <a:r>
                <a:rPr lang="fr-FR" altLang="en-US" sz="1300">
                  <a:ea typeface="ヒラギノ角ゴ Pro W3" charset="-128"/>
                </a:rPr>
                <a:t>Anmeldung</a:t>
              </a:r>
              <a:endParaRPr lang="en-US" altLang="en-US" sz="1300">
                <a:ea typeface="ヒラギノ角ゴ Pro W3" charset="-128"/>
              </a:endParaRPr>
            </a:p>
            <a:p>
              <a:pPr algn="ctr">
                <a:spcBef>
                  <a:spcPct val="0"/>
                </a:spcBef>
                <a:buFontTx/>
                <a:buNone/>
              </a:pPr>
              <a:endParaRPr lang="en-US" altLang="en-US" sz="1300">
                <a:ea typeface="ヒラギノ角ゴ Pro W3" charset="-128"/>
              </a:endParaRPr>
            </a:p>
          </p:txBody>
        </p:sp>
        <p:sp>
          <p:nvSpPr>
            <p:cNvPr id="19489" name="Rectangle 45"/>
            <p:cNvSpPr>
              <a:spLocks noChangeArrowheads="1"/>
            </p:cNvSpPr>
            <p:nvPr/>
          </p:nvSpPr>
          <p:spPr bwMode="auto">
            <a:xfrm>
              <a:off x="3572" y="1125"/>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20</a:t>
              </a:r>
            </a:p>
          </p:txBody>
        </p:sp>
        <p:grpSp>
          <p:nvGrpSpPr>
            <p:cNvPr id="19490" name="Group 46"/>
            <p:cNvGrpSpPr>
              <a:grpSpLocks/>
            </p:cNvGrpSpPr>
            <p:nvPr/>
          </p:nvGrpSpPr>
          <p:grpSpPr bwMode="auto">
            <a:xfrm>
              <a:off x="3726" y="1052"/>
              <a:ext cx="421" cy="728"/>
              <a:chOff x="4047" y="342"/>
              <a:chExt cx="651" cy="1134"/>
            </a:xfrm>
          </p:grpSpPr>
          <p:sp>
            <p:nvSpPr>
              <p:cNvPr id="19500" name="Line 47"/>
              <p:cNvSpPr>
                <a:spLocks noChangeShapeType="1"/>
              </p:cNvSpPr>
              <p:nvPr/>
            </p:nvSpPr>
            <p:spPr bwMode="auto">
              <a:xfrm rot="-2700000">
                <a:off x="4047" y="705"/>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01" name="Line 48"/>
              <p:cNvSpPr>
                <a:spLocks noChangeShapeType="1"/>
              </p:cNvSpPr>
              <p:nvPr/>
            </p:nvSpPr>
            <p:spPr bwMode="auto">
              <a:xfrm rot="900000">
                <a:off x="4122" y="98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02" name="Line 49"/>
              <p:cNvSpPr>
                <a:spLocks noChangeShapeType="1"/>
              </p:cNvSpPr>
              <p:nvPr/>
            </p:nvSpPr>
            <p:spPr bwMode="auto">
              <a:xfrm rot="2700000">
                <a:off x="4047" y="1113"/>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03" name="Line 50"/>
              <p:cNvSpPr>
                <a:spLocks noChangeShapeType="1"/>
              </p:cNvSpPr>
              <p:nvPr/>
            </p:nvSpPr>
            <p:spPr bwMode="auto">
              <a:xfrm rot="4500000">
                <a:off x="3918" y="1188"/>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04" name="Line 51"/>
              <p:cNvSpPr>
                <a:spLocks noChangeShapeType="1"/>
              </p:cNvSpPr>
              <p:nvPr/>
            </p:nvSpPr>
            <p:spPr bwMode="auto">
              <a:xfrm rot="-900000">
                <a:off x="4122" y="83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05" name="Line 52"/>
              <p:cNvSpPr>
                <a:spLocks noChangeShapeType="1"/>
              </p:cNvSpPr>
              <p:nvPr/>
            </p:nvSpPr>
            <p:spPr bwMode="auto">
              <a:xfrm rot="-4500000">
                <a:off x="3919" y="629"/>
                <a:ext cx="576" cy="1"/>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491" name="Line 53"/>
            <p:cNvSpPr>
              <a:spLocks noChangeShapeType="1"/>
            </p:cNvSpPr>
            <p:nvPr/>
          </p:nvSpPr>
          <p:spPr bwMode="auto">
            <a:xfrm>
              <a:off x="3523" y="2614"/>
              <a:ext cx="213" cy="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92" name="Line 54"/>
            <p:cNvSpPr>
              <a:spLocks noChangeShapeType="1"/>
            </p:cNvSpPr>
            <p:nvPr/>
          </p:nvSpPr>
          <p:spPr bwMode="auto">
            <a:xfrm>
              <a:off x="3204" y="2152"/>
              <a:ext cx="143" cy="2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93" name="Text Box 55"/>
            <p:cNvSpPr txBox="1">
              <a:spLocks noChangeArrowheads="1"/>
            </p:cNvSpPr>
            <p:nvPr/>
          </p:nvSpPr>
          <p:spPr bwMode="auto">
            <a:xfrm>
              <a:off x="3576" y="3542"/>
              <a:ext cx="106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Kapitel II</a:t>
              </a:r>
            </a:p>
          </p:txBody>
        </p:sp>
        <p:sp>
          <p:nvSpPr>
            <p:cNvPr id="19494" name="Text Box 56"/>
            <p:cNvSpPr txBox="1">
              <a:spLocks noChangeArrowheads="1"/>
            </p:cNvSpPr>
            <p:nvPr/>
          </p:nvSpPr>
          <p:spPr bwMode="auto">
            <a:xfrm>
              <a:off x="3528" y="2955"/>
              <a:ext cx="915"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Internationale</a:t>
              </a:r>
            </a:p>
            <a:p>
              <a:pPr algn="ctr">
                <a:spcBef>
                  <a:spcPct val="0"/>
                </a:spcBef>
                <a:buFontTx/>
                <a:buNone/>
              </a:pPr>
              <a:r>
                <a:rPr lang="en-US" altLang="en-US" sz="1400">
                  <a:ea typeface="ヒラギノ角ゴ Pro W3" charset="-128"/>
                </a:rPr>
                <a:t>vorläufige</a:t>
              </a:r>
            </a:p>
            <a:p>
              <a:pPr algn="ctr">
                <a:spcBef>
                  <a:spcPct val="0"/>
                </a:spcBef>
                <a:buFontTx/>
                <a:buNone/>
              </a:pPr>
              <a:r>
                <a:rPr lang="en-US" altLang="en-US" sz="1400">
                  <a:ea typeface="ヒラギノ角ゴ Pro W3" charset="-128"/>
                </a:rPr>
                <a:t>Prüfung</a:t>
              </a:r>
            </a:p>
          </p:txBody>
        </p:sp>
        <p:sp>
          <p:nvSpPr>
            <p:cNvPr id="19495" name="Rectangle 57"/>
            <p:cNvSpPr>
              <a:spLocks noChangeArrowheads="1"/>
            </p:cNvSpPr>
            <p:nvPr/>
          </p:nvSpPr>
          <p:spPr bwMode="auto">
            <a:xfrm>
              <a:off x="3135" y="2438"/>
              <a:ext cx="1332"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nSpc>
                  <a:spcPct val="80000"/>
                </a:lnSpc>
                <a:spcBef>
                  <a:spcPct val="50000"/>
                </a:spcBef>
                <a:buFontTx/>
                <a:buNone/>
              </a:pPr>
              <a:r>
                <a:rPr lang="fr-FR" altLang="en-US" sz="1400">
                  <a:ea typeface="ヒラギノ角ゴ Pro W3" charset="-128"/>
                </a:rPr>
                <a:t>Antrag nach Kapitel II</a:t>
              </a:r>
              <a:endParaRPr lang="en-US" altLang="en-US" sz="1400">
                <a:ea typeface="ヒラギノ角ゴ Pro W3" charset="-128"/>
              </a:endParaRPr>
            </a:p>
          </p:txBody>
        </p:sp>
        <p:sp>
          <p:nvSpPr>
            <p:cNvPr id="19496" name="Rectangle 58"/>
            <p:cNvSpPr>
              <a:spLocks noChangeArrowheads="1"/>
            </p:cNvSpPr>
            <p:nvPr/>
          </p:nvSpPr>
          <p:spPr bwMode="auto">
            <a:xfrm>
              <a:off x="5083" y="2913"/>
              <a:ext cx="596"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Eintritt</a:t>
              </a:r>
            </a:p>
            <a:p>
              <a:pPr algn="ctr">
                <a:spcBef>
                  <a:spcPct val="0"/>
                </a:spcBef>
                <a:buFontTx/>
                <a:buNone/>
              </a:pPr>
              <a:r>
                <a:rPr lang="en-US" altLang="en-US" sz="1400">
                  <a:ea typeface="ヒラギノ角ゴ Pro W3" charset="-128"/>
                </a:rPr>
                <a:t>in die</a:t>
              </a:r>
            </a:p>
            <a:p>
              <a:pPr algn="ctr">
                <a:spcBef>
                  <a:spcPct val="0"/>
                </a:spcBef>
                <a:buFontTx/>
                <a:buNone/>
              </a:pPr>
              <a:r>
                <a:rPr lang="en-US" altLang="en-US" sz="1400">
                  <a:ea typeface="ヒラギノ角ゴ Pro W3" charset="-128"/>
                </a:rPr>
                <a:t>Nationale</a:t>
              </a:r>
            </a:p>
            <a:p>
              <a:pPr algn="ctr">
                <a:spcBef>
                  <a:spcPct val="0"/>
                </a:spcBef>
                <a:buFontTx/>
                <a:buNone/>
              </a:pPr>
              <a:r>
                <a:rPr lang="en-US" altLang="en-US" sz="1400">
                  <a:ea typeface="ヒラギノ角ゴ Pro W3" charset="-128"/>
                </a:rPr>
                <a:t>Phase</a:t>
              </a:r>
            </a:p>
          </p:txBody>
        </p:sp>
        <p:sp>
          <p:nvSpPr>
            <p:cNvPr id="19497" name="Line 59"/>
            <p:cNvSpPr>
              <a:spLocks noChangeShapeType="1"/>
            </p:cNvSpPr>
            <p:nvPr/>
          </p:nvSpPr>
          <p:spPr bwMode="auto">
            <a:xfrm flipV="1">
              <a:off x="2729" y="2072"/>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98" name="Rectangle 60"/>
            <p:cNvSpPr>
              <a:spLocks noChangeArrowheads="1"/>
            </p:cNvSpPr>
            <p:nvPr/>
          </p:nvSpPr>
          <p:spPr bwMode="auto">
            <a:xfrm>
              <a:off x="2592" y="1912"/>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19</a:t>
              </a:r>
            </a:p>
          </p:txBody>
        </p:sp>
        <p:sp>
          <p:nvSpPr>
            <p:cNvPr id="19499" name="Rectangle 61"/>
            <p:cNvSpPr>
              <a:spLocks noChangeArrowheads="1"/>
            </p:cNvSpPr>
            <p:nvPr/>
          </p:nvSpPr>
          <p:spPr bwMode="auto">
            <a:xfrm>
              <a:off x="2496" y="2187"/>
              <a:ext cx="6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SIS-Antrag</a:t>
              </a:r>
            </a:p>
            <a:p>
              <a:pPr algn="ctr">
                <a:spcBef>
                  <a:spcPct val="0"/>
                </a:spcBef>
                <a:buFontTx/>
                <a:buNone/>
              </a:pPr>
              <a:r>
                <a:rPr lang="fr-FR" altLang="en-US" sz="1300">
                  <a:ea typeface="ヒラギノ角ゴ Pro W3" charset="-128"/>
                </a:rPr>
                <a:t>(ggf.)</a:t>
              </a:r>
              <a:endParaRPr lang="en-US" altLang="en-US" sz="1300">
                <a:ea typeface="ヒラギノ角ゴ Pro W3" charset="-128"/>
              </a:endParaRPr>
            </a:p>
          </p:txBody>
        </p:sp>
      </p:grpSp>
    </p:spTree>
    <p:extLst>
      <p:ext uri="{BB962C8B-B14F-4D97-AF65-F5344CB8AC3E}">
        <p14:creationId xmlns:p14="http://schemas.microsoft.com/office/powerpoint/2010/main" val="3639455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4432300" y="2667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endParaRPr lang="en-US" altLang="en-US" b="1">
              <a:ea typeface="ヒラギノ角ゴ Pro W3" charset="-128"/>
            </a:endParaRPr>
          </a:p>
        </p:txBody>
      </p:sp>
      <p:sp>
        <p:nvSpPr>
          <p:cNvPr id="21507" name="Rectangle 3"/>
          <p:cNvSpPr>
            <a:spLocks noChangeArrowheads="1"/>
          </p:cNvSpPr>
          <p:nvPr/>
        </p:nvSpPr>
        <p:spPr bwMode="auto">
          <a:xfrm>
            <a:off x="179512" y="260648"/>
            <a:ext cx="828092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fr-FR" altLang="en-US" sz="3600" dirty="0">
                <a:solidFill>
                  <a:srgbClr val="00408C"/>
                </a:solidFill>
                <a:latin typeface="+mj-lt"/>
                <a:ea typeface="MS PGothic" pitchFamily="34" charset="-128"/>
                <a:cs typeface="+mj-cs"/>
              </a:rPr>
              <a:t>DAS PCT-SYSTEM</a:t>
            </a:r>
            <a:endParaRPr lang="en-US" altLang="en-US" sz="3600" dirty="0">
              <a:solidFill>
                <a:srgbClr val="00408C"/>
              </a:solidFill>
              <a:latin typeface="+mj-lt"/>
              <a:ea typeface="MS PGothic" pitchFamily="34" charset="-128"/>
              <a:cs typeface="+mj-cs"/>
            </a:endParaRPr>
          </a:p>
        </p:txBody>
      </p:sp>
      <p:sp>
        <p:nvSpPr>
          <p:cNvPr id="21508" name="Freeform 4"/>
          <p:cNvSpPr>
            <a:spLocks/>
          </p:cNvSpPr>
          <p:nvPr/>
        </p:nvSpPr>
        <p:spPr bwMode="auto">
          <a:xfrm flipH="1" flipV="1">
            <a:off x="4651375" y="1341438"/>
            <a:ext cx="2754313" cy="1103312"/>
          </a:xfrm>
          <a:custGeom>
            <a:avLst/>
            <a:gdLst>
              <a:gd name="T0" fmla="*/ 0 w 2112"/>
              <a:gd name="T1" fmla="*/ 2113363488 h 576"/>
              <a:gd name="T2" fmla="*/ 2147483647 w 2112"/>
              <a:gd name="T3" fmla="*/ 2113363488 h 576"/>
              <a:gd name="T4" fmla="*/ 2147483647 w 2112"/>
              <a:gd name="T5" fmla="*/ 0 h 576"/>
              <a:gd name="T6" fmla="*/ 0 60000 65536"/>
              <a:gd name="T7" fmla="*/ 0 60000 65536"/>
              <a:gd name="T8" fmla="*/ 0 60000 65536"/>
            </a:gdLst>
            <a:ahLst/>
            <a:cxnLst>
              <a:cxn ang="T6">
                <a:pos x="T0" y="T1"/>
              </a:cxn>
              <a:cxn ang="T7">
                <a:pos x="T2" y="T3"/>
              </a:cxn>
              <a:cxn ang="T8">
                <a:pos x="T4" y="T5"/>
              </a:cxn>
            </a:cxnLst>
            <a:rect l="0" t="0" r="r" b="b"/>
            <a:pathLst>
              <a:path w="2112" h="576">
                <a:moveTo>
                  <a:pt x="0" y="576"/>
                </a:moveTo>
                <a:lnTo>
                  <a:pt x="1536" y="576"/>
                </a:lnTo>
                <a:lnTo>
                  <a:pt x="2112" y="0"/>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09" name="Text Box 5"/>
          <p:cNvSpPr txBox="1">
            <a:spLocks noChangeArrowheads="1"/>
          </p:cNvSpPr>
          <p:nvPr/>
        </p:nvSpPr>
        <p:spPr bwMode="auto">
          <a:xfrm>
            <a:off x="5634038" y="1163638"/>
            <a:ext cx="2016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Kapitel I</a:t>
            </a:r>
          </a:p>
        </p:txBody>
      </p:sp>
      <p:grpSp>
        <p:nvGrpSpPr>
          <p:cNvPr id="21510" name="Group 6"/>
          <p:cNvGrpSpPr>
            <a:grpSpLocks/>
          </p:cNvGrpSpPr>
          <p:nvPr/>
        </p:nvGrpSpPr>
        <p:grpSpPr bwMode="auto">
          <a:xfrm>
            <a:off x="469900" y="1655763"/>
            <a:ext cx="8550275" cy="4271962"/>
            <a:chOff x="296" y="1043"/>
            <a:chExt cx="5386" cy="2691"/>
          </a:xfrm>
        </p:grpSpPr>
        <p:sp>
          <p:nvSpPr>
            <p:cNvPr id="21511" name="Rectangle 7"/>
            <p:cNvSpPr>
              <a:spLocks noChangeArrowheads="1"/>
            </p:cNvSpPr>
            <p:nvPr/>
          </p:nvSpPr>
          <p:spPr bwMode="auto">
            <a:xfrm>
              <a:off x="2213" y="1735"/>
              <a:ext cx="1182"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21512" name="Rectangle 8"/>
            <p:cNvSpPr>
              <a:spLocks noChangeArrowheads="1"/>
            </p:cNvSpPr>
            <p:nvPr/>
          </p:nvSpPr>
          <p:spPr bwMode="auto">
            <a:xfrm>
              <a:off x="1798" y="2593"/>
              <a:ext cx="153"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21513" name="Rectangle 9"/>
            <p:cNvSpPr>
              <a:spLocks noChangeArrowheads="1"/>
            </p:cNvSpPr>
            <p:nvPr/>
          </p:nvSpPr>
          <p:spPr bwMode="auto">
            <a:xfrm>
              <a:off x="301" y="1748"/>
              <a:ext cx="536"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300">
                  <a:ea typeface="ヒラギノ角ゴ Pro W3" charset="-128"/>
                </a:rPr>
                <a:t>(Monate)</a:t>
              </a:r>
            </a:p>
          </p:txBody>
        </p:sp>
        <p:sp>
          <p:nvSpPr>
            <p:cNvPr id="21514" name="Rectangle 10"/>
            <p:cNvSpPr>
              <a:spLocks noChangeArrowheads="1"/>
            </p:cNvSpPr>
            <p:nvPr/>
          </p:nvSpPr>
          <p:spPr bwMode="auto">
            <a:xfrm>
              <a:off x="978" y="2178"/>
              <a:ext cx="645"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PCT </a:t>
              </a:r>
            </a:p>
            <a:p>
              <a:pPr algn="ctr">
                <a:spcBef>
                  <a:spcPct val="0"/>
                </a:spcBef>
                <a:buFontTx/>
                <a:buNone/>
              </a:pPr>
              <a:r>
                <a:rPr lang="fr-FR" altLang="en-US" sz="1300">
                  <a:ea typeface="ヒラギノ角ゴ Pro W3" charset="-128"/>
                </a:rPr>
                <a:t>Anmeldung</a:t>
              </a:r>
            </a:p>
            <a:p>
              <a:pPr algn="ctr">
                <a:lnSpc>
                  <a:spcPct val="80000"/>
                </a:lnSpc>
                <a:spcBef>
                  <a:spcPct val="0"/>
                </a:spcBef>
                <a:buFontTx/>
                <a:buNone/>
              </a:pPr>
              <a:endParaRPr lang="en-US" altLang="en-US" sz="1300">
                <a:ea typeface="ヒラギノ角ゴ Pro W3" charset="-128"/>
              </a:endParaRPr>
            </a:p>
          </p:txBody>
        </p:sp>
        <p:sp>
          <p:nvSpPr>
            <p:cNvPr id="21515" name="Rectangle 11"/>
            <p:cNvSpPr>
              <a:spLocks noChangeArrowheads="1"/>
            </p:cNvSpPr>
            <p:nvPr/>
          </p:nvSpPr>
          <p:spPr bwMode="auto">
            <a:xfrm>
              <a:off x="5086" y="1206"/>
              <a:ext cx="596"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Eintritt</a:t>
              </a:r>
            </a:p>
            <a:p>
              <a:pPr algn="ctr">
                <a:spcBef>
                  <a:spcPct val="0"/>
                </a:spcBef>
                <a:buFontTx/>
                <a:buNone/>
              </a:pPr>
              <a:r>
                <a:rPr lang="en-US" altLang="en-US" sz="1400">
                  <a:ea typeface="ヒラギノ角ゴ Pro W3" charset="-128"/>
                </a:rPr>
                <a:t>in die</a:t>
              </a:r>
            </a:p>
            <a:p>
              <a:pPr algn="ctr">
                <a:spcBef>
                  <a:spcPct val="0"/>
                </a:spcBef>
                <a:buFontTx/>
                <a:buNone/>
              </a:pPr>
              <a:r>
                <a:rPr lang="en-US" altLang="en-US" sz="1400">
                  <a:ea typeface="ヒラギノ角ゴ Pro W3" charset="-128"/>
                </a:rPr>
                <a:t>Nationale</a:t>
              </a:r>
            </a:p>
            <a:p>
              <a:pPr algn="ctr">
                <a:spcBef>
                  <a:spcPct val="0"/>
                </a:spcBef>
                <a:buFontTx/>
                <a:buNone/>
              </a:pPr>
              <a:r>
                <a:rPr lang="en-US" altLang="en-US" sz="1400">
                  <a:ea typeface="ヒラギノ角ゴ Pro W3" charset="-128"/>
                </a:rPr>
                <a:t>Phase</a:t>
              </a:r>
            </a:p>
          </p:txBody>
        </p:sp>
        <p:sp>
          <p:nvSpPr>
            <p:cNvPr id="21516" name="Rectangle 12"/>
            <p:cNvSpPr>
              <a:spLocks noChangeArrowheads="1"/>
            </p:cNvSpPr>
            <p:nvPr/>
          </p:nvSpPr>
          <p:spPr bwMode="auto">
            <a:xfrm>
              <a:off x="1199" y="1908"/>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12</a:t>
              </a:r>
            </a:p>
          </p:txBody>
        </p:sp>
        <p:sp>
          <p:nvSpPr>
            <p:cNvPr id="21517" name="Rectangle 13"/>
            <p:cNvSpPr>
              <a:spLocks noChangeArrowheads="1"/>
            </p:cNvSpPr>
            <p:nvPr/>
          </p:nvSpPr>
          <p:spPr bwMode="auto">
            <a:xfrm>
              <a:off x="389" y="1908"/>
              <a:ext cx="18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0</a:t>
              </a:r>
            </a:p>
          </p:txBody>
        </p:sp>
        <p:sp>
          <p:nvSpPr>
            <p:cNvPr id="21518" name="Rectangle 14"/>
            <p:cNvSpPr>
              <a:spLocks noChangeArrowheads="1"/>
            </p:cNvSpPr>
            <p:nvPr/>
          </p:nvSpPr>
          <p:spPr bwMode="auto">
            <a:xfrm>
              <a:off x="4445" y="1166"/>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30</a:t>
              </a:r>
            </a:p>
          </p:txBody>
        </p:sp>
        <p:sp>
          <p:nvSpPr>
            <p:cNvPr id="21519" name="Rectangle 15"/>
            <p:cNvSpPr>
              <a:spLocks noChangeArrowheads="1"/>
            </p:cNvSpPr>
            <p:nvPr/>
          </p:nvSpPr>
          <p:spPr bwMode="auto">
            <a:xfrm>
              <a:off x="4478" y="2980"/>
              <a:ext cx="24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30</a:t>
              </a:r>
            </a:p>
          </p:txBody>
        </p:sp>
        <p:sp>
          <p:nvSpPr>
            <p:cNvPr id="21520" name="Line 16"/>
            <p:cNvSpPr>
              <a:spLocks noChangeShapeType="1"/>
            </p:cNvSpPr>
            <p:nvPr/>
          </p:nvSpPr>
          <p:spPr bwMode="auto">
            <a:xfrm>
              <a:off x="476" y="2154"/>
              <a:ext cx="272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1" name="Line 17"/>
            <p:cNvSpPr>
              <a:spLocks noChangeShapeType="1"/>
            </p:cNvSpPr>
            <p:nvPr/>
          </p:nvSpPr>
          <p:spPr bwMode="auto">
            <a:xfrm flipV="1">
              <a:off x="1327" y="2067"/>
              <a:ext cx="0" cy="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2" name="Rectangle 18"/>
            <p:cNvSpPr>
              <a:spLocks noChangeArrowheads="1"/>
            </p:cNvSpPr>
            <p:nvPr/>
          </p:nvSpPr>
          <p:spPr bwMode="auto">
            <a:xfrm>
              <a:off x="1537" y="2175"/>
              <a:ext cx="1062" cy="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Internationaler Recherchenbericht und schriftlicher</a:t>
              </a:r>
            </a:p>
            <a:p>
              <a:pPr algn="ctr">
                <a:spcBef>
                  <a:spcPct val="0"/>
                </a:spcBef>
                <a:buFontTx/>
                <a:buNone/>
              </a:pPr>
              <a:r>
                <a:rPr lang="fr-FR" altLang="en-US" sz="1300">
                  <a:ea typeface="ヒラギノ角ゴ Pro W3" charset="-128"/>
                </a:rPr>
                <a:t>Bescheid </a:t>
              </a:r>
            </a:p>
            <a:p>
              <a:pPr algn="ctr">
                <a:spcBef>
                  <a:spcPct val="0"/>
                </a:spcBef>
                <a:buFontTx/>
                <a:buNone/>
              </a:pPr>
              <a:r>
                <a:rPr lang="fr-FR" altLang="en-US" sz="1300">
                  <a:ea typeface="ヒラギノ角ゴ Pro W3" charset="-128"/>
                </a:rPr>
                <a:t>der ISA</a:t>
              </a:r>
            </a:p>
          </p:txBody>
        </p:sp>
        <p:sp>
          <p:nvSpPr>
            <p:cNvPr id="21523" name="Rectangle 19"/>
            <p:cNvSpPr>
              <a:spLocks noChangeArrowheads="1"/>
            </p:cNvSpPr>
            <p:nvPr/>
          </p:nvSpPr>
          <p:spPr bwMode="auto">
            <a:xfrm>
              <a:off x="1903" y="1908"/>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16</a:t>
              </a:r>
            </a:p>
          </p:txBody>
        </p:sp>
        <p:sp>
          <p:nvSpPr>
            <p:cNvPr id="21524" name="Rectangle 20"/>
            <p:cNvSpPr>
              <a:spLocks noChangeArrowheads="1"/>
            </p:cNvSpPr>
            <p:nvPr/>
          </p:nvSpPr>
          <p:spPr bwMode="auto">
            <a:xfrm>
              <a:off x="2294" y="1909"/>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18</a:t>
              </a:r>
            </a:p>
          </p:txBody>
        </p:sp>
        <p:sp>
          <p:nvSpPr>
            <p:cNvPr id="21525" name="Line 21"/>
            <p:cNvSpPr>
              <a:spLocks noChangeShapeType="1"/>
            </p:cNvSpPr>
            <p:nvPr/>
          </p:nvSpPr>
          <p:spPr bwMode="auto">
            <a:xfrm flipV="1">
              <a:off x="2419" y="2074"/>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6" name="Line 22"/>
            <p:cNvSpPr>
              <a:spLocks noChangeShapeType="1"/>
            </p:cNvSpPr>
            <p:nvPr/>
          </p:nvSpPr>
          <p:spPr bwMode="auto">
            <a:xfrm flipH="1">
              <a:off x="3198" y="1415"/>
              <a:ext cx="583" cy="7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7" name="Line 23"/>
            <p:cNvSpPr>
              <a:spLocks noChangeShapeType="1"/>
            </p:cNvSpPr>
            <p:nvPr/>
          </p:nvSpPr>
          <p:spPr bwMode="auto">
            <a:xfrm flipV="1">
              <a:off x="4386" y="3180"/>
              <a:ext cx="3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8" name="Rectangle 24"/>
            <p:cNvSpPr>
              <a:spLocks noChangeArrowheads="1"/>
            </p:cNvSpPr>
            <p:nvPr/>
          </p:nvSpPr>
          <p:spPr bwMode="auto">
            <a:xfrm>
              <a:off x="3400" y="2239"/>
              <a:ext cx="110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spcBef>
                  <a:spcPct val="50000"/>
                </a:spcBef>
                <a:buFontTx/>
                <a:buNone/>
              </a:pPr>
              <a:r>
                <a:rPr lang="en-US" altLang="en-US" sz="1400" b="1" i="1">
                  <a:ea typeface="ヒラギノ角ゴ Pro W3" charset="-128"/>
                </a:rPr>
                <a:t>oder wahlweise</a:t>
              </a:r>
              <a:endParaRPr lang="en-US" altLang="en-US" sz="1400" baseline="30000">
                <a:ea typeface="ヒラギノ角ゴ Pro W3" charset="-128"/>
              </a:endParaRPr>
            </a:p>
          </p:txBody>
        </p:sp>
        <p:sp>
          <p:nvSpPr>
            <p:cNvPr id="21529" name="Text Box 25"/>
            <p:cNvSpPr txBox="1">
              <a:spLocks noChangeArrowheads="1"/>
            </p:cNvSpPr>
            <p:nvPr/>
          </p:nvSpPr>
          <p:spPr bwMode="auto">
            <a:xfrm>
              <a:off x="1932" y="1643"/>
              <a:ext cx="1070"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300">
                  <a:ea typeface="ヒラギノ角ゴ Pro W3" charset="-128"/>
                </a:rPr>
                <a:t>Internationale</a:t>
              </a:r>
            </a:p>
            <a:p>
              <a:pPr algn="ctr">
                <a:spcBef>
                  <a:spcPct val="0"/>
                </a:spcBef>
                <a:buFontTx/>
                <a:buNone/>
              </a:pPr>
              <a:r>
                <a:rPr lang="en-US" altLang="en-US" sz="1300">
                  <a:ea typeface="ヒラギノ角ゴ Pro W3" charset="-128"/>
                </a:rPr>
                <a:t>Veröffentlichung</a:t>
              </a:r>
            </a:p>
          </p:txBody>
        </p:sp>
        <p:sp>
          <p:nvSpPr>
            <p:cNvPr id="21530" name="Line 26"/>
            <p:cNvSpPr>
              <a:spLocks noChangeShapeType="1"/>
            </p:cNvSpPr>
            <p:nvPr/>
          </p:nvSpPr>
          <p:spPr bwMode="auto">
            <a:xfrm flipV="1">
              <a:off x="478" y="2070"/>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31" name="Line 27"/>
            <p:cNvSpPr>
              <a:spLocks noChangeShapeType="1"/>
            </p:cNvSpPr>
            <p:nvPr/>
          </p:nvSpPr>
          <p:spPr bwMode="auto">
            <a:xfrm flipV="1">
              <a:off x="2031" y="2074"/>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1532" name="Group 28"/>
            <p:cNvGrpSpPr>
              <a:grpSpLocks/>
            </p:cNvGrpSpPr>
            <p:nvPr/>
          </p:nvGrpSpPr>
          <p:grpSpPr bwMode="auto">
            <a:xfrm>
              <a:off x="4654" y="1043"/>
              <a:ext cx="380" cy="727"/>
              <a:chOff x="4047" y="342"/>
              <a:chExt cx="651" cy="1134"/>
            </a:xfrm>
          </p:grpSpPr>
          <p:sp>
            <p:nvSpPr>
              <p:cNvPr id="21560" name="Line 2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61" name="Line 3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62" name="Line 3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63" name="Line 3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64" name="Line 3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65" name="Line 3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533" name="Group 35"/>
            <p:cNvGrpSpPr>
              <a:grpSpLocks/>
            </p:cNvGrpSpPr>
            <p:nvPr/>
          </p:nvGrpSpPr>
          <p:grpSpPr bwMode="auto">
            <a:xfrm>
              <a:off x="4666" y="2823"/>
              <a:ext cx="421" cy="728"/>
              <a:chOff x="4047" y="342"/>
              <a:chExt cx="651" cy="1134"/>
            </a:xfrm>
          </p:grpSpPr>
          <p:sp>
            <p:nvSpPr>
              <p:cNvPr id="21554" name="Line 36"/>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5" name="Line 37"/>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6" name="Line 38"/>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7" name="Line 39"/>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8" name="Line 40"/>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9" name="Line 41"/>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534" name="Freeform 42"/>
            <p:cNvSpPr>
              <a:spLocks/>
            </p:cNvSpPr>
            <p:nvPr/>
          </p:nvSpPr>
          <p:spPr bwMode="auto">
            <a:xfrm>
              <a:off x="2975" y="2598"/>
              <a:ext cx="1705" cy="1030"/>
            </a:xfrm>
            <a:custGeom>
              <a:avLst/>
              <a:gdLst>
                <a:gd name="T0" fmla="*/ 0 w 1920"/>
                <a:gd name="T1" fmla="*/ 0 h 1104"/>
                <a:gd name="T2" fmla="*/ 567 w 1920"/>
                <a:gd name="T3" fmla="*/ 961 h 1104"/>
                <a:gd name="T4" fmla="*/ 1514 w 1920"/>
                <a:gd name="T5" fmla="*/ 961 h 1104"/>
                <a:gd name="T6" fmla="*/ 0 60000 65536"/>
                <a:gd name="T7" fmla="*/ 0 60000 65536"/>
                <a:gd name="T8" fmla="*/ 0 60000 65536"/>
              </a:gdLst>
              <a:ahLst/>
              <a:cxnLst>
                <a:cxn ang="T6">
                  <a:pos x="T0" y="T1"/>
                </a:cxn>
                <a:cxn ang="T7">
                  <a:pos x="T2" y="T3"/>
                </a:cxn>
                <a:cxn ang="T8">
                  <a:pos x="T4" y="T5"/>
                </a:cxn>
              </a:cxnLst>
              <a:rect l="0" t="0" r="r" b="b"/>
              <a:pathLst>
                <a:path w="1920" h="1104">
                  <a:moveTo>
                    <a:pt x="0" y="0"/>
                  </a:moveTo>
                  <a:lnTo>
                    <a:pt x="720" y="1104"/>
                  </a:lnTo>
                  <a:lnTo>
                    <a:pt x="1920" y="1104"/>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35" name="Line 43"/>
            <p:cNvSpPr>
              <a:spLocks noChangeShapeType="1"/>
            </p:cNvSpPr>
            <p:nvPr/>
          </p:nvSpPr>
          <p:spPr bwMode="auto">
            <a:xfrm>
              <a:off x="3781" y="1413"/>
              <a:ext cx="91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36" name="Rectangle 44"/>
            <p:cNvSpPr>
              <a:spLocks noChangeArrowheads="1"/>
            </p:cNvSpPr>
            <p:nvPr/>
          </p:nvSpPr>
          <p:spPr bwMode="auto">
            <a:xfrm>
              <a:off x="296" y="2172"/>
              <a:ext cx="643" cy="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Nationale</a:t>
              </a:r>
            </a:p>
            <a:p>
              <a:pPr algn="ctr">
                <a:spcBef>
                  <a:spcPct val="0"/>
                </a:spcBef>
                <a:buFontTx/>
                <a:buNone/>
              </a:pPr>
              <a:r>
                <a:rPr lang="fr-FR" altLang="en-US" sz="1300">
                  <a:ea typeface="ヒラギノ角ゴ Pro W3" charset="-128"/>
                </a:rPr>
                <a:t>Anmeldung</a:t>
              </a:r>
              <a:endParaRPr lang="en-US" altLang="en-US" sz="1300">
                <a:ea typeface="ヒラギノ角ゴ Pro W3" charset="-128"/>
              </a:endParaRPr>
            </a:p>
            <a:p>
              <a:pPr algn="ctr">
                <a:spcBef>
                  <a:spcPct val="0"/>
                </a:spcBef>
                <a:buFontTx/>
                <a:buNone/>
              </a:pPr>
              <a:endParaRPr lang="en-US" altLang="en-US" sz="1300">
                <a:ea typeface="ヒラギノ角ゴ Pro W3" charset="-128"/>
              </a:endParaRPr>
            </a:p>
          </p:txBody>
        </p:sp>
        <p:sp>
          <p:nvSpPr>
            <p:cNvPr id="21537" name="Rectangle 45"/>
            <p:cNvSpPr>
              <a:spLocks noChangeArrowheads="1"/>
            </p:cNvSpPr>
            <p:nvPr/>
          </p:nvSpPr>
          <p:spPr bwMode="auto">
            <a:xfrm>
              <a:off x="3572" y="1125"/>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20</a:t>
              </a:r>
            </a:p>
          </p:txBody>
        </p:sp>
        <p:grpSp>
          <p:nvGrpSpPr>
            <p:cNvPr id="21538" name="Group 46"/>
            <p:cNvGrpSpPr>
              <a:grpSpLocks/>
            </p:cNvGrpSpPr>
            <p:nvPr/>
          </p:nvGrpSpPr>
          <p:grpSpPr bwMode="auto">
            <a:xfrm>
              <a:off x="3726" y="1052"/>
              <a:ext cx="421" cy="728"/>
              <a:chOff x="4047" y="342"/>
              <a:chExt cx="651" cy="1134"/>
            </a:xfrm>
          </p:grpSpPr>
          <p:sp>
            <p:nvSpPr>
              <p:cNvPr id="21548" name="Line 47"/>
              <p:cNvSpPr>
                <a:spLocks noChangeShapeType="1"/>
              </p:cNvSpPr>
              <p:nvPr/>
            </p:nvSpPr>
            <p:spPr bwMode="auto">
              <a:xfrm rot="-2700000">
                <a:off x="4047" y="705"/>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9" name="Line 48"/>
              <p:cNvSpPr>
                <a:spLocks noChangeShapeType="1"/>
              </p:cNvSpPr>
              <p:nvPr/>
            </p:nvSpPr>
            <p:spPr bwMode="auto">
              <a:xfrm rot="900000">
                <a:off x="4122" y="98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0" name="Line 49"/>
              <p:cNvSpPr>
                <a:spLocks noChangeShapeType="1"/>
              </p:cNvSpPr>
              <p:nvPr/>
            </p:nvSpPr>
            <p:spPr bwMode="auto">
              <a:xfrm rot="2700000">
                <a:off x="4047" y="1113"/>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1" name="Line 50"/>
              <p:cNvSpPr>
                <a:spLocks noChangeShapeType="1"/>
              </p:cNvSpPr>
              <p:nvPr/>
            </p:nvSpPr>
            <p:spPr bwMode="auto">
              <a:xfrm rot="4500000">
                <a:off x="3918" y="1188"/>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2" name="Line 51"/>
              <p:cNvSpPr>
                <a:spLocks noChangeShapeType="1"/>
              </p:cNvSpPr>
              <p:nvPr/>
            </p:nvSpPr>
            <p:spPr bwMode="auto">
              <a:xfrm rot="-900000">
                <a:off x="4122" y="83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3" name="Line 52"/>
              <p:cNvSpPr>
                <a:spLocks noChangeShapeType="1"/>
              </p:cNvSpPr>
              <p:nvPr/>
            </p:nvSpPr>
            <p:spPr bwMode="auto">
              <a:xfrm rot="-4500000">
                <a:off x="3919" y="629"/>
                <a:ext cx="576" cy="1"/>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539" name="Line 53"/>
            <p:cNvSpPr>
              <a:spLocks noChangeShapeType="1"/>
            </p:cNvSpPr>
            <p:nvPr/>
          </p:nvSpPr>
          <p:spPr bwMode="auto">
            <a:xfrm>
              <a:off x="3523" y="2614"/>
              <a:ext cx="213" cy="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0" name="Line 54"/>
            <p:cNvSpPr>
              <a:spLocks noChangeShapeType="1"/>
            </p:cNvSpPr>
            <p:nvPr/>
          </p:nvSpPr>
          <p:spPr bwMode="auto">
            <a:xfrm>
              <a:off x="3204" y="2152"/>
              <a:ext cx="143" cy="2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1" name="Text Box 55"/>
            <p:cNvSpPr txBox="1">
              <a:spLocks noChangeArrowheads="1"/>
            </p:cNvSpPr>
            <p:nvPr/>
          </p:nvSpPr>
          <p:spPr bwMode="auto">
            <a:xfrm>
              <a:off x="3576" y="3542"/>
              <a:ext cx="106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Kapitel II</a:t>
              </a:r>
            </a:p>
          </p:txBody>
        </p:sp>
        <p:sp>
          <p:nvSpPr>
            <p:cNvPr id="21542" name="Text Box 56"/>
            <p:cNvSpPr txBox="1">
              <a:spLocks noChangeArrowheads="1"/>
            </p:cNvSpPr>
            <p:nvPr/>
          </p:nvSpPr>
          <p:spPr bwMode="auto">
            <a:xfrm>
              <a:off x="3528" y="2955"/>
              <a:ext cx="915"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b="1">
                  <a:solidFill>
                    <a:srgbClr val="FF0000"/>
                  </a:solidFill>
                  <a:ea typeface="ヒラギノ角ゴ Pro W3" charset="-128"/>
                </a:rPr>
                <a:t>Internationale</a:t>
              </a:r>
            </a:p>
            <a:p>
              <a:pPr algn="ctr">
                <a:spcBef>
                  <a:spcPct val="0"/>
                </a:spcBef>
                <a:buFontTx/>
                <a:buNone/>
              </a:pPr>
              <a:r>
                <a:rPr lang="en-US" altLang="en-US" sz="1400" b="1">
                  <a:solidFill>
                    <a:srgbClr val="FF0000"/>
                  </a:solidFill>
                  <a:ea typeface="ヒラギノ角ゴ Pro W3" charset="-128"/>
                </a:rPr>
                <a:t>vorläufige</a:t>
              </a:r>
            </a:p>
            <a:p>
              <a:pPr algn="ctr">
                <a:spcBef>
                  <a:spcPct val="0"/>
                </a:spcBef>
                <a:buFontTx/>
                <a:buNone/>
              </a:pPr>
              <a:r>
                <a:rPr lang="en-US" altLang="en-US" sz="1400" b="1">
                  <a:solidFill>
                    <a:srgbClr val="FF0000"/>
                  </a:solidFill>
                  <a:ea typeface="ヒラギノ角ゴ Pro W3" charset="-128"/>
                </a:rPr>
                <a:t>Prüfung</a:t>
              </a:r>
            </a:p>
          </p:txBody>
        </p:sp>
        <p:sp>
          <p:nvSpPr>
            <p:cNvPr id="21543" name="Rectangle 57"/>
            <p:cNvSpPr>
              <a:spLocks noChangeArrowheads="1"/>
            </p:cNvSpPr>
            <p:nvPr/>
          </p:nvSpPr>
          <p:spPr bwMode="auto">
            <a:xfrm>
              <a:off x="3135" y="2438"/>
              <a:ext cx="1332"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nSpc>
                  <a:spcPct val="80000"/>
                </a:lnSpc>
                <a:spcBef>
                  <a:spcPct val="50000"/>
                </a:spcBef>
                <a:buFontTx/>
                <a:buNone/>
              </a:pPr>
              <a:r>
                <a:rPr lang="fr-FR" altLang="en-US" sz="1400" b="1">
                  <a:solidFill>
                    <a:srgbClr val="FF0000"/>
                  </a:solidFill>
                  <a:ea typeface="ヒラギノ角ゴ Pro W3" charset="-128"/>
                </a:rPr>
                <a:t>Antrag nach Kapitel II</a:t>
              </a:r>
              <a:endParaRPr lang="en-US" altLang="en-US" sz="1400" b="1">
                <a:solidFill>
                  <a:srgbClr val="FF0000"/>
                </a:solidFill>
                <a:ea typeface="ヒラギノ角ゴ Pro W3" charset="-128"/>
              </a:endParaRPr>
            </a:p>
          </p:txBody>
        </p:sp>
        <p:sp>
          <p:nvSpPr>
            <p:cNvPr id="21544" name="Rectangle 58"/>
            <p:cNvSpPr>
              <a:spLocks noChangeArrowheads="1"/>
            </p:cNvSpPr>
            <p:nvPr/>
          </p:nvSpPr>
          <p:spPr bwMode="auto">
            <a:xfrm>
              <a:off x="5083" y="2913"/>
              <a:ext cx="596"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Eintritt</a:t>
              </a:r>
            </a:p>
            <a:p>
              <a:pPr algn="ctr">
                <a:spcBef>
                  <a:spcPct val="0"/>
                </a:spcBef>
                <a:buFontTx/>
                <a:buNone/>
              </a:pPr>
              <a:r>
                <a:rPr lang="en-US" altLang="en-US" sz="1400">
                  <a:ea typeface="ヒラギノ角ゴ Pro W3" charset="-128"/>
                </a:rPr>
                <a:t>in die</a:t>
              </a:r>
            </a:p>
            <a:p>
              <a:pPr algn="ctr">
                <a:spcBef>
                  <a:spcPct val="0"/>
                </a:spcBef>
                <a:buFontTx/>
                <a:buNone/>
              </a:pPr>
              <a:r>
                <a:rPr lang="en-US" altLang="en-US" sz="1400">
                  <a:ea typeface="ヒラギノ角ゴ Pro W3" charset="-128"/>
                </a:rPr>
                <a:t>Nationale</a:t>
              </a:r>
            </a:p>
            <a:p>
              <a:pPr algn="ctr">
                <a:spcBef>
                  <a:spcPct val="0"/>
                </a:spcBef>
                <a:buFontTx/>
                <a:buNone/>
              </a:pPr>
              <a:r>
                <a:rPr lang="en-US" altLang="en-US" sz="1400">
                  <a:ea typeface="ヒラギノ角ゴ Pro W3" charset="-128"/>
                </a:rPr>
                <a:t>Phase</a:t>
              </a:r>
            </a:p>
          </p:txBody>
        </p:sp>
        <p:sp>
          <p:nvSpPr>
            <p:cNvPr id="21545" name="Line 59"/>
            <p:cNvSpPr>
              <a:spLocks noChangeShapeType="1"/>
            </p:cNvSpPr>
            <p:nvPr/>
          </p:nvSpPr>
          <p:spPr bwMode="auto">
            <a:xfrm flipV="1">
              <a:off x="2729" y="2072"/>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6" name="Rectangle 60"/>
            <p:cNvSpPr>
              <a:spLocks noChangeArrowheads="1"/>
            </p:cNvSpPr>
            <p:nvPr/>
          </p:nvSpPr>
          <p:spPr bwMode="auto">
            <a:xfrm>
              <a:off x="2592" y="1912"/>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19</a:t>
              </a:r>
            </a:p>
          </p:txBody>
        </p:sp>
        <p:sp>
          <p:nvSpPr>
            <p:cNvPr id="21547" name="Rectangle 61"/>
            <p:cNvSpPr>
              <a:spLocks noChangeArrowheads="1"/>
            </p:cNvSpPr>
            <p:nvPr/>
          </p:nvSpPr>
          <p:spPr bwMode="auto">
            <a:xfrm>
              <a:off x="2496" y="2187"/>
              <a:ext cx="6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SIS-Antrag</a:t>
              </a:r>
            </a:p>
            <a:p>
              <a:pPr algn="ctr">
                <a:spcBef>
                  <a:spcPct val="0"/>
                </a:spcBef>
                <a:buFontTx/>
                <a:buNone/>
              </a:pPr>
              <a:r>
                <a:rPr lang="fr-FR" altLang="en-US" sz="1300">
                  <a:ea typeface="ヒラギノ角ゴ Pro W3" charset="-128"/>
                </a:rPr>
                <a:t>(ggf.)</a:t>
              </a:r>
              <a:endParaRPr lang="en-US" altLang="en-US" sz="1300">
                <a:ea typeface="ヒラギノ角ゴ Pro W3" charset="-128"/>
              </a:endParaRPr>
            </a:p>
          </p:txBody>
        </p:sp>
      </p:grpSp>
    </p:spTree>
    <p:extLst>
      <p:ext uri="{BB962C8B-B14F-4D97-AF65-F5344CB8AC3E}">
        <p14:creationId xmlns:p14="http://schemas.microsoft.com/office/powerpoint/2010/main" val="3697704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title"/>
          </p:nvPr>
        </p:nvSpPr>
        <p:spPr>
          <a:xfrm>
            <a:off x="467544" y="188640"/>
            <a:ext cx="8270626" cy="1071446"/>
          </a:xfrm>
          <a:extLst>
            <a:ext uri="{91240B29-F687-4F45-9708-019B960494DF}">
              <a14:hiddenLine xmlns:a14="http://schemas.microsoft.com/office/drawing/2010/main" w="12700">
                <a:solidFill>
                  <a:schemeClr val="tx1"/>
                </a:solidFill>
                <a:miter lim="800000"/>
                <a:headEnd/>
                <a:tailEnd/>
              </a14:hiddenLine>
            </a:ext>
          </a:extLst>
        </p:spPr>
        <p:txBody>
          <a:bodyPr wrap="square" lIns="85725" tIns="42862" rIns="85725" bIns="42862">
            <a:spAutoFit/>
          </a:bodyPr>
          <a:lstStyle/>
          <a:p>
            <a:pPr algn="ctr"/>
            <a:r>
              <a:rPr lang="de-DE" altLang="en-US" sz="3200" dirty="0" smtClean="0"/>
              <a:t>GRUNDZÜGE DER INTERNATIONALEN </a:t>
            </a:r>
            <a:br>
              <a:rPr lang="de-DE" altLang="en-US" sz="3200" dirty="0" smtClean="0"/>
            </a:br>
            <a:r>
              <a:rPr lang="de-DE" altLang="en-US" sz="3200" dirty="0" smtClean="0"/>
              <a:t>VORLÄUFIGEN PRÜFUNG</a:t>
            </a:r>
          </a:p>
        </p:txBody>
      </p:sp>
      <p:sp>
        <p:nvSpPr>
          <p:cNvPr id="22530" name="Rectangle 2"/>
          <p:cNvSpPr>
            <a:spLocks noGrp="1" noChangeArrowheads="1"/>
          </p:cNvSpPr>
          <p:nvPr>
            <p:ph idx="1"/>
          </p:nvPr>
        </p:nvSpPr>
        <p:spPr>
          <a:xfrm>
            <a:off x="179513" y="1498601"/>
            <a:ext cx="8784976" cy="4522687"/>
          </a:xfrm>
        </p:spPr>
        <p:txBody>
          <a:bodyPr/>
          <a:lstStyle/>
          <a:p>
            <a:pPr marL="374650" indent="-374650" algn="just">
              <a:spcBef>
                <a:spcPct val="25000"/>
              </a:spcBef>
              <a:spcAft>
                <a:spcPct val="35000"/>
              </a:spcAft>
            </a:pPr>
            <a:r>
              <a:rPr lang="de-DE" altLang="en-US" dirty="0" smtClean="0"/>
              <a:t>Fakultatives Verfahren </a:t>
            </a:r>
          </a:p>
          <a:p>
            <a:pPr marL="374650" indent="-374650" algn="just">
              <a:spcBef>
                <a:spcPct val="25000"/>
              </a:spcBef>
              <a:spcAft>
                <a:spcPct val="35000"/>
              </a:spcAft>
            </a:pPr>
            <a:r>
              <a:rPr lang="de-DE" altLang="en-US" dirty="0" smtClean="0"/>
              <a:t>Es besteht die Möglichkeit, die gesamte internationale Anmeldung vor Eintritt in die nationale Phase zu ändern</a:t>
            </a:r>
            <a:endParaRPr lang="en-US" altLang="en-US" dirty="0" smtClean="0"/>
          </a:p>
          <a:p>
            <a:pPr marL="374650" indent="-374650" algn="just">
              <a:spcBef>
                <a:spcPct val="25000"/>
              </a:spcBef>
              <a:spcAft>
                <a:spcPct val="35000"/>
              </a:spcAft>
            </a:pPr>
            <a:r>
              <a:rPr lang="de-DE" altLang="en-US" dirty="0" smtClean="0"/>
              <a:t>Der Prüfungsbericht ist </a:t>
            </a:r>
          </a:p>
          <a:p>
            <a:pPr marL="914400" lvl="1" indent="-349250" algn="just">
              <a:spcBef>
                <a:spcPct val="25000"/>
              </a:spcBef>
              <a:spcAft>
                <a:spcPct val="35000"/>
              </a:spcAft>
            </a:pPr>
            <a:r>
              <a:rPr lang="de-DE" altLang="en-US" dirty="0" smtClean="0"/>
              <a:t>ein vorläufiges, nicht-bindendes Gutachten der mit der internationalen vorläufigen Prüfung beauftragten Behörde über die Neuheit, erfinderische Tätigkeit und gewerbliche Anwendbarkeit </a:t>
            </a:r>
            <a:endParaRPr lang="en-US" altLang="en-US" dirty="0" smtClean="0"/>
          </a:p>
          <a:p>
            <a:pPr marL="914400" lvl="1" indent="-349250" algn="just">
              <a:spcBef>
                <a:spcPct val="25000"/>
              </a:spcBef>
              <a:spcAft>
                <a:spcPct val="35000"/>
              </a:spcAft>
            </a:pPr>
            <a:r>
              <a:rPr lang="de-DE" altLang="en-US" dirty="0" smtClean="0"/>
              <a:t>kein Gutachten über die Patentierbarkeit nach den nationalen Gesetzen der ausgewählten Staaten</a:t>
            </a:r>
            <a:endParaRPr lang="en-US" altLang="en-US" dirty="0" smtClean="0"/>
          </a:p>
        </p:txBody>
      </p:sp>
    </p:spTree>
    <p:extLst>
      <p:ext uri="{BB962C8B-B14F-4D97-AF65-F5344CB8AC3E}">
        <p14:creationId xmlns:p14="http://schemas.microsoft.com/office/powerpoint/2010/main" val="3340714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4432300" y="2667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endParaRPr lang="en-US" altLang="en-US" b="1">
              <a:ea typeface="ヒラギノ角ゴ Pro W3" charset="-128"/>
            </a:endParaRPr>
          </a:p>
        </p:txBody>
      </p:sp>
      <p:sp>
        <p:nvSpPr>
          <p:cNvPr id="23555" name="Rectangle 3"/>
          <p:cNvSpPr>
            <a:spLocks noChangeArrowheads="1"/>
          </p:cNvSpPr>
          <p:nvPr/>
        </p:nvSpPr>
        <p:spPr bwMode="auto">
          <a:xfrm>
            <a:off x="-540568" y="260648"/>
            <a:ext cx="8424936"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fr-FR" altLang="en-US" sz="3600" dirty="0">
                <a:solidFill>
                  <a:srgbClr val="00408C"/>
                </a:solidFill>
                <a:latin typeface="+mj-lt"/>
                <a:ea typeface="MS PGothic" pitchFamily="34" charset="-128"/>
                <a:cs typeface="+mj-cs"/>
              </a:rPr>
              <a:t>DAS PCT-SYSTEM</a:t>
            </a:r>
            <a:endParaRPr lang="en-US" altLang="en-US" sz="3600" dirty="0">
              <a:solidFill>
                <a:srgbClr val="00408C"/>
              </a:solidFill>
              <a:latin typeface="+mj-lt"/>
              <a:ea typeface="MS PGothic" pitchFamily="34" charset="-128"/>
              <a:cs typeface="+mj-cs"/>
            </a:endParaRPr>
          </a:p>
        </p:txBody>
      </p:sp>
      <p:sp>
        <p:nvSpPr>
          <p:cNvPr id="23556" name="Freeform 4"/>
          <p:cNvSpPr>
            <a:spLocks/>
          </p:cNvSpPr>
          <p:nvPr/>
        </p:nvSpPr>
        <p:spPr bwMode="auto">
          <a:xfrm flipH="1" flipV="1">
            <a:off x="4651375" y="1341438"/>
            <a:ext cx="2754313" cy="1103312"/>
          </a:xfrm>
          <a:custGeom>
            <a:avLst/>
            <a:gdLst>
              <a:gd name="T0" fmla="*/ 0 w 2112"/>
              <a:gd name="T1" fmla="*/ 2113363488 h 576"/>
              <a:gd name="T2" fmla="*/ 2147483647 w 2112"/>
              <a:gd name="T3" fmla="*/ 2113363488 h 576"/>
              <a:gd name="T4" fmla="*/ 2147483647 w 2112"/>
              <a:gd name="T5" fmla="*/ 0 h 576"/>
              <a:gd name="T6" fmla="*/ 0 60000 65536"/>
              <a:gd name="T7" fmla="*/ 0 60000 65536"/>
              <a:gd name="T8" fmla="*/ 0 60000 65536"/>
            </a:gdLst>
            <a:ahLst/>
            <a:cxnLst>
              <a:cxn ang="T6">
                <a:pos x="T0" y="T1"/>
              </a:cxn>
              <a:cxn ang="T7">
                <a:pos x="T2" y="T3"/>
              </a:cxn>
              <a:cxn ang="T8">
                <a:pos x="T4" y="T5"/>
              </a:cxn>
            </a:cxnLst>
            <a:rect l="0" t="0" r="r" b="b"/>
            <a:pathLst>
              <a:path w="2112" h="576">
                <a:moveTo>
                  <a:pt x="0" y="576"/>
                </a:moveTo>
                <a:lnTo>
                  <a:pt x="1536" y="576"/>
                </a:lnTo>
                <a:lnTo>
                  <a:pt x="2112" y="0"/>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57" name="Text Box 5"/>
          <p:cNvSpPr txBox="1">
            <a:spLocks noChangeArrowheads="1"/>
          </p:cNvSpPr>
          <p:nvPr/>
        </p:nvSpPr>
        <p:spPr bwMode="auto">
          <a:xfrm>
            <a:off x="5634038" y="1163638"/>
            <a:ext cx="2016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Kapitel I</a:t>
            </a:r>
          </a:p>
        </p:txBody>
      </p:sp>
      <p:grpSp>
        <p:nvGrpSpPr>
          <p:cNvPr id="23558" name="Group 6"/>
          <p:cNvGrpSpPr>
            <a:grpSpLocks/>
          </p:cNvGrpSpPr>
          <p:nvPr/>
        </p:nvGrpSpPr>
        <p:grpSpPr bwMode="auto">
          <a:xfrm>
            <a:off x="469900" y="1655763"/>
            <a:ext cx="8574088" cy="4271962"/>
            <a:chOff x="296" y="1043"/>
            <a:chExt cx="5401" cy="2691"/>
          </a:xfrm>
        </p:grpSpPr>
        <p:sp>
          <p:nvSpPr>
            <p:cNvPr id="23559" name="Rectangle 7"/>
            <p:cNvSpPr>
              <a:spLocks noChangeArrowheads="1"/>
            </p:cNvSpPr>
            <p:nvPr/>
          </p:nvSpPr>
          <p:spPr bwMode="auto">
            <a:xfrm>
              <a:off x="2213" y="1735"/>
              <a:ext cx="1182"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23560" name="Rectangle 8"/>
            <p:cNvSpPr>
              <a:spLocks noChangeArrowheads="1"/>
            </p:cNvSpPr>
            <p:nvPr/>
          </p:nvSpPr>
          <p:spPr bwMode="auto">
            <a:xfrm>
              <a:off x="1798" y="2593"/>
              <a:ext cx="153"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23561" name="Rectangle 9"/>
            <p:cNvSpPr>
              <a:spLocks noChangeArrowheads="1"/>
            </p:cNvSpPr>
            <p:nvPr/>
          </p:nvSpPr>
          <p:spPr bwMode="auto">
            <a:xfrm>
              <a:off x="301" y="1748"/>
              <a:ext cx="536"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300">
                  <a:ea typeface="ヒラギノ角ゴ Pro W3" charset="-128"/>
                </a:rPr>
                <a:t>(Monate)</a:t>
              </a:r>
            </a:p>
          </p:txBody>
        </p:sp>
        <p:sp>
          <p:nvSpPr>
            <p:cNvPr id="23562" name="Rectangle 10"/>
            <p:cNvSpPr>
              <a:spLocks noChangeArrowheads="1"/>
            </p:cNvSpPr>
            <p:nvPr/>
          </p:nvSpPr>
          <p:spPr bwMode="auto">
            <a:xfrm>
              <a:off x="978" y="2178"/>
              <a:ext cx="645"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PCT </a:t>
              </a:r>
            </a:p>
            <a:p>
              <a:pPr algn="ctr">
                <a:spcBef>
                  <a:spcPct val="0"/>
                </a:spcBef>
                <a:buFontTx/>
                <a:buNone/>
              </a:pPr>
              <a:r>
                <a:rPr lang="fr-FR" altLang="en-US" sz="1300">
                  <a:ea typeface="ヒラギノ角ゴ Pro W3" charset="-128"/>
                </a:rPr>
                <a:t>Anmeldung</a:t>
              </a:r>
            </a:p>
            <a:p>
              <a:pPr algn="ctr">
                <a:lnSpc>
                  <a:spcPct val="80000"/>
                </a:lnSpc>
                <a:spcBef>
                  <a:spcPct val="0"/>
                </a:spcBef>
                <a:buFontTx/>
                <a:buNone/>
              </a:pPr>
              <a:endParaRPr lang="en-US" altLang="en-US" sz="1300">
                <a:ea typeface="ヒラギノ角ゴ Pro W3" charset="-128"/>
              </a:endParaRPr>
            </a:p>
          </p:txBody>
        </p:sp>
        <p:sp>
          <p:nvSpPr>
            <p:cNvPr id="23563" name="Rectangle 11"/>
            <p:cNvSpPr>
              <a:spLocks noChangeArrowheads="1"/>
            </p:cNvSpPr>
            <p:nvPr/>
          </p:nvSpPr>
          <p:spPr bwMode="auto">
            <a:xfrm>
              <a:off x="5071" y="1206"/>
              <a:ext cx="626"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b="1">
                  <a:solidFill>
                    <a:srgbClr val="FF0000"/>
                  </a:solidFill>
                  <a:ea typeface="ヒラギノ角ゴ Pro W3" charset="-128"/>
                </a:rPr>
                <a:t>Eintritt</a:t>
              </a:r>
            </a:p>
            <a:p>
              <a:pPr algn="ctr">
                <a:spcBef>
                  <a:spcPct val="0"/>
                </a:spcBef>
                <a:buFontTx/>
                <a:buNone/>
              </a:pPr>
              <a:r>
                <a:rPr lang="en-US" altLang="en-US" sz="1400" b="1">
                  <a:solidFill>
                    <a:srgbClr val="FF0000"/>
                  </a:solidFill>
                  <a:ea typeface="ヒラギノ角ゴ Pro W3" charset="-128"/>
                </a:rPr>
                <a:t>in die</a:t>
              </a:r>
            </a:p>
            <a:p>
              <a:pPr algn="ctr">
                <a:spcBef>
                  <a:spcPct val="0"/>
                </a:spcBef>
                <a:buFontTx/>
                <a:buNone/>
              </a:pPr>
              <a:r>
                <a:rPr lang="en-US" altLang="en-US" sz="1400" b="1">
                  <a:solidFill>
                    <a:srgbClr val="FF0000"/>
                  </a:solidFill>
                  <a:ea typeface="ヒラギノ角ゴ Pro W3" charset="-128"/>
                </a:rPr>
                <a:t>Nationale</a:t>
              </a:r>
            </a:p>
            <a:p>
              <a:pPr algn="ctr">
                <a:spcBef>
                  <a:spcPct val="0"/>
                </a:spcBef>
                <a:buFontTx/>
                <a:buNone/>
              </a:pPr>
              <a:r>
                <a:rPr lang="en-US" altLang="en-US" sz="1400" b="1">
                  <a:solidFill>
                    <a:srgbClr val="FF0000"/>
                  </a:solidFill>
                  <a:ea typeface="ヒラギノ角ゴ Pro W3" charset="-128"/>
                </a:rPr>
                <a:t>Phase</a:t>
              </a:r>
            </a:p>
          </p:txBody>
        </p:sp>
        <p:sp>
          <p:nvSpPr>
            <p:cNvPr id="23564" name="Rectangle 12"/>
            <p:cNvSpPr>
              <a:spLocks noChangeArrowheads="1"/>
            </p:cNvSpPr>
            <p:nvPr/>
          </p:nvSpPr>
          <p:spPr bwMode="auto">
            <a:xfrm>
              <a:off x="1199" y="1908"/>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12</a:t>
              </a:r>
            </a:p>
          </p:txBody>
        </p:sp>
        <p:sp>
          <p:nvSpPr>
            <p:cNvPr id="23565" name="Rectangle 13"/>
            <p:cNvSpPr>
              <a:spLocks noChangeArrowheads="1"/>
            </p:cNvSpPr>
            <p:nvPr/>
          </p:nvSpPr>
          <p:spPr bwMode="auto">
            <a:xfrm>
              <a:off x="389" y="1908"/>
              <a:ext cx="18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0</a:t>
              </a:r>
            </a:p>
          </p:txBody>
        </p:sp>
        <p:sp>
          <p:nvSpPr>
            <p:cNvPr id="23566" name="Rectangle 14"/>
            <p:cNvSpPr>
              <a:spLocks noChangeArrowheads="1"/>
            </p:cNvSpPr>
            <p:nvPr/>
          </p:nvSpPr>
          <p:spPr bwMode="auto">
            <a:xfrm>
              <a:off x="4444" y="1166"/>
              <a:ext cx="244"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solidFill>
                    <a:srgbClr val="FF0000"/>
                  </a:solidFill>
                  <a:ea typeface="ヒラギノ角ゴ Pro W3" charset="-128"/>
                </a:rPr>
                <a:t>30</a:t>
              </a:r>
            </a:p>
          </p:txBody>
        </p:sp>
        <p:sp>
          <p:nvSpPr>
            <p:cNvPr id="23567" name="Rectangle 15"/>
            <p:cNvSpPr>
              <a:spLocks noChangeArrowheads="1"/>
            </p:cNvSpPr>
            <p:nvPr/>
          </p:nvSpPr>
          <p:spPr bwMode="auto">
            <a:xfrm>
              <a:off x="4478" y="2980"/>
              <a:ext cx="24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solidFill>
                    <a:srgbClr val="FF0000"/>
                  </a:solidFill>
                  <a:ea typeface="ヒラギノ角ゴ Pro W3" charset="-128"/>
                </a:rPr>
                <a:t>30</a:t>
              </a:r>
            </a:p>
          </p:txBody>
        </p:sp>
        <p:sp>
          <p:nvSpPr>
            <p:cNvPr id="23568" name="Line 16"/>
            <p:cNvSpPr>
              <a:spLocks noChangeShapeType="1"/>
            </p:cNvSpPr>
            <p:nvPr/>
          </p:nvSpPr>
          <p:spPr bwMode="auto">
            <a:xfrm>
              <a:off x="476" y="2154"/>
              <a:ext cx="272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9" name="Line 17"/>
            <p:cNvSpPr>
              <a:spLocks noChangeShapeType="1"/>
            </p:cNvSpPr>
            <p:nvPr/>
          </p:nvSpPr>
          <p:spPr bwMode="auto">
            <a:xfrm flipV="1">
              <a:off x="1327" y="2067"/>
              <a:ext cx="0" cy="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0" name="Rectangle 18"/>
            <p:cNvSpPr>
              <a:spLocks noChangeArrowheads="1"/>
            </p:cNvSpPr>
            <p:nvPr/>
          </p:nvSpPr>
          <p:spPr bwMode="auto">
            <a:xfrm>
              <a:off x="1537" y="2175"/>
              <a:ext cx="1062" cy="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Internationaler Recherchenbericht und schriftlicher</a:t>
              </a:r>
            </a:p>
            <a:p>
              <a:pPr algn="ctr">
                <a:spcBef>
                  <a:spcPct val="0"/>
                </a:spcBef>
                <a:buFontTx/>
                <a:buNone/>
              </a:pPr>
              <a:r>
                <a:rPr lang="fr-FR" altLang="en-US" sz="1300">
                  <a:ea typeface="ヒラギノ角ゴ Pro W3" charset="-128"/>
                </a:rPr>
                <a:t>Bescheid </a:t>
              </a:r>
            </a:p>
            <a:p>
              <a:pPr algn="ctr">
                <a:spcBef>
                  <a:spcPct val="0"/>
                </a:spcBef>
                <a:buFontTx/>
                <a:buNone/>
              </a:pPr>
              <a:r>
                <a:rPr lang="fr-FR" altLang="en-US" sz="1300">
                  <a:ea typeface="ヒラギノ角ゴ Pro W3" charset="-128"/>
                </a:rPr>
                <a:t>der ISA</a:t>
              </a:r>
            </a:p>
          </p:txBody>
        </p:sp>
        <p:sp>
          <p:nvSpPr>
            <p:cNvPr id="23571" name="Rectangle 19"/>
            <p:cNvSpPr>
              <a:spLocks noChangeArrowheads="1"/>
            </p:cNvSpPr>
            <p:nvPr/>
          </p:nvSpPr>
          <p:spPr bwMode="auto">
            <a:xfrm>
              <a:off x="1903" y="1908"/>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16</a:t>
              </a:r>
            </a:p>
          </p:txBody>
        </p:sp>
        <p:sp>
          <p:nvSpPr>
            <p:cNvPr id="23572" name="Rectangle 20"/>
            <p:cNvSpPr>
              <a:spLocks noChangeArrowheads="1"/>
            </p:cNvSpPr>
            <p:nvPr/>
          </p:nvSpPr>
          <p:spPr bwMode="auto">
            <a:xfrm>
              <a:off x="2294" y="1909"/>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18</a:t>
              </a:r>
            </a:p>
          </p:txBody>
        </p:sp>
        <p:sp>
          <p:nvSpPr>
            <p:cNvPr id="23573" name="Line 21"/>
            <p:cNvSpPr>
              <a:spLocks noChangeShapeType="1"/>
            </p:cNvSpPr>
            <p:nvPr/>
          </p:nvSpPr>
          <p:spPr bwMode="auto">
            <a:xfrm flipV="1">
              <a:off x="2419" y="2074"/>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4" name="Line 22"/>
            <p:cNvSpPr>
              <a:spLocks noChangeShapeType="1"/>
            </p:cNvSpPr>
            <p:nvPr/>
          </p:nvSpPr>
          <p:spPr bwMode="auto">
            <a:xfrm flipH="1">
              <a:off x="3198" y="1415"/>
              <a:ext cx="583" cy="7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5" name="Line 23"/>
            <p:cNvSpPr>
              <a:spLocks noChangeShapeType="1"/>
            </p:cNvSpPr>
            <p:nvPr/>
          </p:nvSpPr>
          <p:spPr bwMode="auto">
            <a:xfrm flipV="1">
              <a:off x="4386" y="3180"/>
              <a:ext cx="3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6" name="Rectangle 24"/>
            <p:cNvSpPr>
              <a:spLocks noChangeArrowheads="1"/>
            </p:cNvSpPr>
            <p:nvPr/>
          </p:nvSpPr>
          <p:spPr bwMode="auto">
            <a:xfrm>
              <a:off x="3400" y="2239"/>
              <a:ext cx="110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spcBef>
                  <a:spcPct val="50000"/>
                </a:spcBef>
                <a:buFontTx/>
                <a:buNone/>
              </a:pPr>
              <a:r>
                <a:rPr lang="en-US" altLang="en-US" sz="1400" b="1" i="1">
                  <a:ea typeface="ヒラギノ角ゴ Pro W3" charset="-128"/>
                </a:rPr>
                <a:t>oder wahlweise</a:t>
              </a:r>
              <a:endParaRPr lang="en-US" altLang="en-US" sz="1400" baseline="30000">
                <a:ea typeface="ヒラギノ角ゴ Pro W3" charset="-128"/>
              </a:endParaRPr>
            </a:p>
          </p:txBody>
        </p:sp>
        <p:sp>
          <p:nvSpPr>
            <p:cNvPr id="23577" name="Text Box 25"/>
            <p:cNvSpPr txBox="1">
              <a:spLocks noChangeArrowheads="1"/>
            </p:cNvSpPr>
            <p:nvPr/>
          </p:nvSpPr>
          <p:spPr bwMode="auto">
            <a:xfrm>
              <a:off x="1932" y="1643"/>
              <a:ext cx="1070"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300">
                  <a:ea typeface="ヒラギノ角ゴ Pro W3" charset="-128"/>
                </a:rPr>
                <a:t>Internationale</a:t>
              </a:r>
            </a:p>
            <a:p>
              <a:pPr algn="ctr">
                <a:spcBef>
                  <a:spcPct val="0"/>
                </a:spcBef>
                <a:buFontTx/>
                <a:buNone/>
              </a:pPr>
              <a:r>
                <a:rPr lang="en-US" altLang="en-US" sz="1300">
                  <a:ea typeface="ヒラギノ角ゴ Pro W3" charset="-128"/>
                </a:rPr>
                <a:t>Veröffentlichung</a:t>
              </a:r>
            </a:p>
          </p:txBody>
        </p:sp>
        <p:sp>
          <p:nvSpPr>
            <p:cNvPr id="23578" name="Line 26"/>
            <p:cNvSpPr>
              <a:spLocks noChangeShapeType="1"/>
            </p:cNvSpPr>
            <p:nvPr/>
          </p:nvSpPr>
          <p:spPr bwMode="auto">
            <a:xfrm flipV="1">
              <a:off x="478" y="2070"/>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9" name="Line 27"/>
            <p:cNvSpPr>
              <a:spLocks noChangeShapeType="1"/>
            </p:cNvSpPr>
            <p:nvPr/>
          </p:nvSpPr>
          <p:spPr bwMode="auto">
            <a:xfrm flipV="1">
              <a:off x="2031" y="2074"/>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3580" name="Group 28"/>
            <p:cNvGrpSpPr>
              <a:grpSpLocks/>
            </p:cNvGrpSpPr>
            <p:nvPr/>
          </p:nvGrpSpPr>
          <p:grpSpPr bwMode="auto">
            <a:xfrm>
              <a:off x="4654" y="1043"/>
              <a:ext cx="380" cy="727"/>
              <a:chOff x="4047" y="342"/>
              <a:chExt cx="651" cy="1134"/>
            </a:xfrm>
          </p:grpSpPr>
          <p:sp>
            <p:nvSpPr>
              <p:cNvPr id="23608" name="Line 2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9" name="Line 3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10" name="Line 3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11" name="Line 3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12" name="Line 3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13" name="Line 3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3581" name="Group 35"/>
            <p:cNvGrpSpPr>
              <a:grpSpLocks/>
            </p:cNvGrpSpPr>
            <p:nvPr/>
          </p:nvGrpSpPr>
          <p:grpSpPr bwMode="auto">
            <a:xfrm>
              <a:off x="4666" y="2823"/>
              <a:ext cx="421" cy="728"/>
              <a:chOff x="4047" y="342"/>
              <a:chExt cx="651" cy="1134"/>
            </a:xfrm>
          </p:grpSpPr>
          <p:sp>
            <p:nvSpPr>
              <p:cNvPr id="23602" name="Line 36"/>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3" name="Line 37"/>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4" name="Line 38"/>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5" name="Line 39"/>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6" name="Line 40"/>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7" name="Line 41"/>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3582" name="Freeform 42"/>
            <p:cNvSpPr>
              <a:spLocks/>
            </p:cNvSpPr>
            <p:nvPr/>
          </p:nvSpPr>
          <p:spPr bwMode="auto">
            <a:xfrm>
              <a:off x="2975" y="2598"/>
              <a:ext cx="1705" cy="1030"/>
            </a:xfrm>
            <a:custGeom>
              <a:avLst/>
              <a:gdLst>
                <a:gd name="T0" fmla="*/ 0 w 1920"/>
                <a:gd name="T1" fmla="*/ 0 h 1104"/>
                <a:gd name="T2" fmla="*/ 567 w 1920"/>
                <a:gd name="T3" fmla="*/ 961 h 1104"/>
                <a:gd name="T4" fmla="*/ 1514 w 1920"/>
                <a:gd name="T5" fmla="*/ 961 h 1104"/>
                <a:gd name="T6" fmla="*/ 0 60000 65536"/>
                <a:gd name="T7" fmla="*/ 0 60000 65536"/>
                <a:gd name="T8" fmla="*/ 0 60000 65536"/>
              </a:gdLst>
              <a:ahLst/>
              <a:cxnLst>
                <a:cxn ang="T6">
                  <a:pos x="T0" y="T1"/>
                </a:cxn>
                <a:cxn ang="T7">
                  <a:pos x="T2" y="T3"/>
                </a:cxn>
                <a:cxn ang="T8">
                  <a:pos x="T4" y="T5"/>
                </a:cxn>
              </a:cxnLst>
              <a:rect l="0" t="0" r="r" b="b"/>
              <a:pathLst>
                <a:path w="1920" h="1104">
                  <a:moveTo>
                    <a:pt x="0" y="0"/>
                  </a:moveTo>
                  <a:lnTo>
                    <a:pt x="720" y="1104"/>
                  </a:lnTo>
                  <a:lnTo>
                    <a:pt x="1920" y="1104"/>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83" name="Line 43"/>
            <p:cNvSpPr>
              <a:spLocks noChangeShapeType="1"/>
            </p:cNvSpPr>
            <p:nvPr/>
          </p:nvSpPr>
          <p:spPr bwMode="auto">
            <a:xfrm>
              <a:off x="3781" y="1413"/>
              <a:ext cx="91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84" name="Rectangle 44"/>
            <p:cNvSpPr>
              <a:spLocks noChangeArrowheads="1"/>
            </p:cNvSpPr>
            <p:nvPr/>
          </p:nvSpPr>
          <p:spPr bwMode="auto">
            <a:xfrm>
              <a:off x="296" y="2172"/>
              <a:ext cx="643" cy="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Nationale</a:t>
              </a:r>
            </a:p>
            <a:p>
              <a:pPr algn="ctr">
                <a:spcBef>
                  <a:spcPct val="0"/>
                </a:spcBef>
                <a:buFontTx/>
                <a:buNone/>
              </a:pPr>
              <a:r>
                <a:rPr lang="fr-FR" altLang="en-US" sz="1300">
                  <a:ea typeface="ヒラギノ角ゴ Pro W3" charset="-128"/>
                </a:rPr>
                <a:t>Anmeldung</a:t>
              </a:r>
              <a:endParaRPr lang="en-US" altLang="en-US" sz="1300">
                <a:ea typeface="ヒラギノ角ゴ Pro W3" charset="-128"/>
              </a:endParaRPr>
            </a:p>
            <a:p>
              <a:pPr algn="ctr">
                <a:spcBef>
                  <a:spcPct val="0"/>
                </a:spcBef>
                <a:buFontTx/>
                <a:buNone/>
              </a:pPr>
              <a:endParaRPr lang="en-US" altLang="en-US" sz="1300">
                <a:ea typeface="ヒラギノ角ゴ Pro W3" charset="-128"/>
              </a:endParaRPr>
            </a:p>
          </p:txBody>
        </p:sp>
        <p:sp>
          <p:nvSpPr>
            <p:cNvPr id="23585" name="Rectangle 45"/>
            <p:cNvSpPr>
              <a:spLocks noChangeArrowheads="1"/>
            </p:cNvSpPr>
            <p:nvPr/>
          </p:nvSpPr>
          <p:spPr bwMode="auto">
            <a:xfrm>
              <a:off x="3572" y="1125"/>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20</a:t>
              </a:r>
            </a:p>
          </p:txBody>
        </p:sp>
        <p:grpSp>
          <p:nvGrpSpPr>
            <p:cNvPr id="23586" name="Group 46"/>
            <p:cNvGrpSpPr>
              <a:grpSpLocks/>
            </p:cNvGrpSpPr>
            <p:nvPr/>
          </p:nvGrpSpPr>
          <p:grpSpPr bwMode="auto">
            <a:xfrm>
              <a:off x="3726" y="1052"/>
              <a:ext cx="421" cy="728"/>
              <a:chOff x="4047" y="342"/>
              <a:chExt cx="651" cy="1134"/>
            </a:xfrm>
          </p:grpSpPr>
          <p:sp>
            <p:nvSpPr>
              <p:cNvPr id="23596" name="Line 47"/>
              <p:cNvSpPr>
                <a:spLocks noChangeShapeType="1"/>
              </p:cNvSpPr>
              <p:nvPr/>
            </p:nvSpPr>
            <p:spPr bwMode="auto">
              <a:xfrm rot="-2700000">
                <a:off x="4047" y="705"/>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97" name="Line 48"/>
              <p:cNvSpPr>
                <a:spLocks noChangeShapeType="1"/>
              </p:cNvSpPr>
              <p:nvPr/>
            </p:nvSpPr>
            <p:spPr bwMode="auto">
              <a:xfrm rot="900000">
                <a:off x="4122" y="98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98" name="Line 49"/>
              <p:cNvSpPr>
                <a:spLocks noChangeShapeType="1"/>
              </p:cNvSpPr>
              <p:nvPr/>
            </p:nvSpPr>
            <p:spPr bwMode="auto">
              <a:xfrm rot="2700000">
                <a:off x="4047" y="1113"/>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99" name="Line 50"/>
              <p:cNvSpPr>
                <a:spLocks noChangeShapeType="1"/>
              </p:cNvSpPr>
              <p:nvPr/>
            </p:nvSpPr>
            <p:spPr bwMode="auto">
              <a:xfrm rot="4500000">
                <a:off x="3918" y="1188"/>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0" name="Line 51"/>
              <p:cNvSpPr>
                <a:spLocks noChangeShapeType="1"/>
              </p:cNvSpPr>
              <p:nvPr/>
            </p:nvSpPr>
            <p:spPr bwMode="auto">
              <a:xfrm rot="-900000">
                <a:off x="4122" y="83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1" name="Line 52"/>
              <p:cNvSpPr>
                <a:spLocks noChangeShapeType="1"/>
              </p:cNvSpPr>
              <p:nvPr/>
            </p:nvSpPr>
            <p:spPr bwMode="auto">
              <a:xfrm rot="-4500000">
                <a:off x="3919" y="629"/>
                <a:ext cx="576" cy="1"/>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3587" name="Line 53"/>
            <p:cNvSpPr>
              <a:spLocks noChangeShapeType="1"/>
            </p:cNvSpPr>
            <p:nvPr/>
          </p:nvSpPr>
          <p:spPr bwMode="auto">
            <a:xfrm>
              <a:off x="3523" y="2614"/>
              <a:ext cx="213" cy="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88" name="Line 54"/>
            <p:cNvSpPr>
              <a:spLocks noChangeShapeType="1"/>
            </p:cNvSpPr>
            <p:nvPr/>
          </p:nvSpPr>
          <p:spPr bwMode="auto">
            <a:xfrm>
              <a:off x="3204" y="2152"/>
              <a:ext cx="143" cy="2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89" name="Text Box 55"/>
            <p:cNvSpPr txBox="1">
              <a:spLocks noChangeArrowheads="1"/>
            </p:cNvSpPr>
            <p:nvPr/>
          </p:nvSpPr>
          <p:spPr bwMode="auto">
            <a:xfrm>
              <a:off x="3576" y="3542"/>
              <a:ext cx="106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Kapitel II</a:t>
              </a:r>
            </a:p>
          </p:txBody>
        </p:sp>
        <p:sp>
          <p:nvSpPr>
            <p:cNvPr id="23590" name="Text Box 56"/>
            <p:cNvSpPr txBox="1">
              <a:spLocks noChangeArrowheads="1"/>
            </p:cNvSpPr>
            <p:nvPr/>
          </p:nvSpPr>
          <p:spPr bwMode="auto">
            <a:xfrm>
              <a:off x="3528" y="2955"/>
              <a:ext cx="915"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Internationale</a:t>
              </a:r>
            </a:p>
            <a:p>
              <a:pPr algn="ctr">
                <a:spcBef>
                  <a:spcPct val="0"/>
                </a:spcBef>
                <a:buFontTx/>
                <a:buNone/>
              </a:pPr>
              <a:r>
                <a:rPr lang="en-US" altLang="en-US" sz="1400">
                  <a:ea typeface="ヒラギノ角ゴ Pro W3" charset="-128"/>
                </a:rPr>
                <a:t>vorläufige</a:t>
              </a:r>
            </a:p>
            <a:p>
              <a:pPr algn="ctr">
                <a:spcBef>
                  <a:spcPct val="0"/>
                </a:spcBef>
                <a:buFontTx/>
                <a:buNone/>
              </a:pPr>
              <a:r>
                <a:rPr lang="en-US" altLang="en-US" sz="1400">
                  <a:ea typeface="ヒラギノ角ゴ Pro W3" charset="-128"/>
                </a:rPr>
                <a:t>Prüfung</a:t>
              </a:r>
            </a:p>
          </p:txBody>
        </p:sp>
        <p:sp>
          <p:nvSpPr>
            <p:cNvPr id="23591" name="Rectangle 57"/>
            <p:cNvSpPr>
              <a:spLocks noChangeArrowheads="1"/>
            </p:cNvSpPr>
            <p:nvPr/>
          </p:nvSpPr>
          <p:spPr bwMode="auto">
            <a:xfrm>
              <a:off x="3135" y="2438"/>
              <a:ext cx="1332"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nSpc>
                  <a:spcPct val="80000"/>
                </a:lnSpc>
                <a:spcBef>
                  <a:spcPct val="50000"/>
                </a:spcBef>
                <a:buFontTx/>
                <a:buNone/>
              </a:pPr>
              <a:r>
                <a:rPr lang="fr-FR" altLang="en-US" sz="1400">
                  <a:ea typeface="ヒラギノ角ゴ Pro W3" charset="-128"/>
                </a:rPr>
                <a:t>Antrag nach Kapitel II</a:t>
              </a:r>
              <a:endParaRPr lang="en-US" altLang="en-US" sz="1400">
                <a:ea typeface="ヒラギノ角ゴ Pro W3" charset="-128"/>
              </a:endParaRPr>
            </a:p>
          </p:txBody>
        </p:sp>
        <p:sp>
          <p:nvSpPr>
            <p:cNvPr id="23592" name="Rectangle 58"/>
            <p:cNvSpPr>
              <a:spLocks noChangeArrowheads="1"/>
            </p:cNvSpPr>
            <p:nvPr/>
          </p:nvSpPr>
          <p:spPr bwMode="auto">
            <a:xfrm>
              <a:off x="5068" y="2913"/>
              <a:ext cx="626"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b="1">
                  <a:solidFill>
                    <a:srgbClr val="FF0000"/>
                  </a:solidFill>
                  <a:ea typeface="ヒラギノ角ゴ Pro W3" charset="-128"/>
                </a:rPr>
                <a:t>Eintritt</a:t>
              </a:r>
            </a:p>
            <a:p>
              <a:pPr algn="ctr">
                <a:spcBef>
                  <a:spcPct val="0"/>
                </a:spcBef>
                <a:buFontTx/>
                <a:buNone/>
              </a:pPr>
              <a:r>
                <a:rPr lang="en-US" altLang="en-US" sz="1400" b="1">
                  <a:solidFill>
                    <a:srgbClr val="FF0000"/>
                  </a:solidFill>
                  <a:ea typeface="ヒラギノ角ゴ Pro W3" charset="-128"/>
                </a:rPr>
                <a:t>in die</a:t>
              </a:r>
            </a:p>
            <a:p>
              <a:pPr algn="ctr">
                <a:spcBef>
                  <a:spcPct val="0"/>
                </a:spcBef>
                <a:buFontTx/>
                <a:buNone/>
              </a:pPr>
              <a:r>
                <a:rPr lang="en-US" altLang="en-US" sz="1400" b="1">
                  <a:solidFill>
                    <a:srgbClr val="FF0000"/>
                  </a:solidFill>
                  <a:ea typeface="ヒラギノ角ゴ Pro W3" charset="-128"/>
                </a:rPr>
                <a:t>Nationale</a:t>
              </a:r>
            </a:p>
            <a:p>
              <a:pPr algn="ctr">
                <a:spcBef>
                  <a:spcPct val="0"/>
                </a:spcBef>
                <a:buFontTx/>
                <a:buNone/>
              </a:pPr>
              <a:r>
                <a:rPr lang="en-US" altLang="en-US" sz="1400" b="1">
                  <a:solidFill>
                    <a:srgbClr val="FF0000"/>
                  </a:solidFill>
                  <a:ea typeface="ヒラギノ角ゴ Pro W3" charset="-128"/>
                </a:rPr>
                <a:t>Phase</a:t>
              </a:r>
            </a:p>
          </p:txBody>
        </p:sp>
        <p:sp>
          <p:nvSpPr>
            <p:cNvPr id="23593" name="Line 59"/>
            <p:cNvSpPr>
              <a:spLocks noChangeShapeType="1"/>
            </p:cNvSpPr>
            <p:nvPr/>
          </p:nvSpPr>
          <p:spPr bwMode="auto">
            <a:xfrm flipV="1">
              <a:off x="2729" y="2072"/>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94" name="Rectangle 60"/>
            <p:cNvSpPr>
              <a:spLocks noChangeArrowheads="1"/>
            </p:cNvSpPr>
            <p:nvPr/>
          </p:nvSpPr>
          <p:spPr bwMode="auto">
            <a:xfrm>
              <a:off x="2592" y="1912"/>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19</a:t>
              </a:r>
            </a:p>
          </p:txBody>
        </p:sp>
        <p:sp>
          <p:nvSpPr>
            <p:cNvPr id="23595" name="Rectangle 61"/>
            <p:cNvSpPr>
              <a:spLocks noChangeArrowheads="1"/>
            </p:cNvSpPr>
            <p:nvPr/>
          </p:nvSpPr>
          <p:spPr bwMode="auto">
            <a:xfrm>
              <a:off x="2496" y="2187"/>
              <a:ext cx="6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SIS-Antrag</a:t>
              </a:r>
            </a:p>
            <a:p>
              <a:pPr algn="ctr">
                <a:spcBef>
                  <a:spcPct val="0"/>
                </a:spcBef>
                <a:buFontTx/>
                <a:buNone/>
              </a:pPr>
              <a:r>
                <a:rPr lang="fr-FR" altLang="en-US" sz="1300">
                  <a:ea typeface="ヒラギノ角ゴ Pro W3" charset="-128"/>
                </a:rPr>
                <a:t>(ggf.)</a:t>
              </a:r>
              <a:endParaRPr lang="en-US" altLang="en-US" sz="1300">
                <a:ea typeface="ヒラギノ角ゴ Pro W3" charset="-128"/>
              </a:endParaRPr>
            </a:p>
          </p:txBody>
        </p:sp>
      </p:grpSp>
    </p:spTree>
    <p:extLst>
      <p:ext uri="{BB962C8B-B14F-4D97-AF65-F5344CB8AC3E}">
        <p14:creationId xmlns:p14="http://schemas.microsoft.com/office/powerpoint/2010/main" val="3498414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79512" y="260648"/>
            <a:ext cx="8777287" cy="1065213"/>
          </a:xfrm>
        </p:spPr>
        <p:txBody>
          <a:bodyPr/>
          <a:lstStyle/>
          <a:p>
            <a:pPr algn="ctr" eaLnBrk="1" hangingPunct="1"/>
            <a:r>
              <a:rPr lang="de-DE" altLang="en-US" kern="1200" dirty="0">
                <a:ea typeface="MS PGothic" pitchFamily="34" charset="-128"/>
              </a:rPr>
              <a:t>DER ANMELDER </a:t>
            </a:r>
            <a:r>
              <a:rPr lang="de-DE" altLang="en-US" kern="1200" dirty="0" err="1">
                <a:ea typeface="MS PGothic" pitchFamily="34" charset="-128"/>
              </a:rPr>
              <a:t>MUß</a:t>
            </a:r>
            <a:r>
              <a:rPr lang="de-DE" altLang="en-US" kern="1200" dirty="0">
                <a:ea typeface="MS PGothic" pitchFamily="34" charset="-128"/>
              </a:rPr>
              <a:t> ENTSCHEIDEN</a:t>
            </a:r>
          </a:p>
        </p:txBody>
      </p:sp>
      <p:sp>
        <p:nvSpPr>
          <p:cNvPr id="24579" name="Rectangle 3"/>
          <p:cNvSpPr>
            <a:spLocks noGrp="1" noChangeArrowheads="1"/>
          </p:cNvSpPr>
          <p:nvPr>
            <p:ph idx="1"/>
          </p:nvPr>
        </p:nvSpPr>
        <p:spPr>
          <a:xfrm>
            <a:off x="395536" y="1700808"/>
            <a:ext cx="8568952" cy="4508500"/>
          </a:xfrm>
        </p:spPr>
        <p:txBody>
          <a:bodyPr/>
          <a:lstStyle/>
          <a:p>
            <a:pPr eaLnBrk="1" hangingPunct="1">
              <a:spcBef>
                <a:spcPct val="25000"/>
              </a:spcBef>
              <a:spcAft>
                <a:spcPct val="35000"/>
              </a:spcAft>
            </a:pPr>
            <a:r>
              <a:rPr lang="de-DE" altLang="en-US" b="1" u="sng" dirty="0" smtClean="0"/>
              <a:t>Ob</a:t>
            </a:r>
            <a:r>
              <a:rPr lang="de-DE" altLang="en-US" dirty="0" smtClean="0"/>
              <a:t>:  die internationale Anmeldung weiterverfolgt oder aufgegeben werden soll </a:t>
            </a:r>
          </a:p>
          <a:p>
            <a:pPr eaLnBrk="1" hangingPunct="1">
              <a:spcBef>
                <a:spcPct val="25000"/>
              </a:spcBef>
              <a:spcAft>
                <a:spcPct val="35000"/>
              </a:spcAft>
            </a:pPr>
            <a:r>
              <a:rPr lang="de-DE" altLang="en-US" b="1" u="sng" dirty="0" smtClean="0"/>
              <a:t>Wann</a:t>
            </a:r>
            <a:r>
              <a:rPr lang="de-DE" altLang="en-US" dirty="0" smtClean="0"/>
              <a:t>:  vor Ablauf von 30 Monaten (in manchen Fällen 31 Monate oder mehr)</a:t>
            </a:r>
          </a:p>
          <a:p>
            <a:pPr marL="1211263" lvl="2" eaLnBrk="1" hangingPunct="1">
              <a:spcBef>
                <a:spcPct val="0"/>
              </a:spcBef>
              <a:spcAft>
                <a:spcPct val="15000"/>
              </a:spcAft>
            </a:pPr>
            <a:r>
              <a:rPr lang="de-DE" altLang="en-US" dirty="0" smtClean="0"/>
              <a:t>am Ende des Verfahrens nach Kapitel I?</a:t>
            </a:r>
          </a:p>
          <a:p>
            <a:pPr marL="1211263" lvl="2" eaLnBrk="1" hangingPunct="1">
              <a:spcBef>
                <a:spcPct val="0"/>
              </a:spcBef>
              <a:spcAft>
                <a:spcPct val="15000"/>
              </a:spcAft>
            </a:pPr>
            <a:r>
              <a:rPr lang="de-DE" altLang="en-US" dirty="0" smtClean="0"/>
              <a:t>am Ende des Verfahrens nach Kapitel II?</a:t>
            </a:r>
          </a:p>
          <a:p>
            <a:pPr marL="868363" lvl="1" indent="-411163" eaLnBrk="1" hangingPunct="1">
              <a:spcBef>
                <a:spcPct val="25000"/>
              </a:spcBef>
              <a:spcAft>
                <a:spcPct val="35000"/>
              </a:spcAft>
            </a:pPr>
            <a:r>
              <a:rPr lang="de-DE" altLang="en-US" dirty="0" smtClean="0"/>
              <a:t>frühzeitiger Eintritt?</a:t>
            </a:r>
          </a:p>
          <a:p>
            <a:pPr eaLnBrk="1" hangingPunct="1">
              <a:spcBef>
                <a:spcPct val="25000"/>
              </a:spcBef>
              <a:spcAft>
                <a:spcPct val="35000"/>
              </a:spcAft>
            </a:pPr>
            <a:r>
              <a:rPr lang="de-DE" altLang="en-US" b="1" u="sng" dirty="0" smtClean="0"/>
              <a:t>Wo</a:t>
            </a:r>
            <a:r>
              <a:rPr lang="de-DE" altLang="en-US" dirty="0" smtClean="0"/>
              <a:t>:  bei welchen nationalen Ämtern/bei welchen regionalen Ämtern</a:t>
            </a:r>
          </a:p>
          <a:p>
            <a:pPr marL="868363" lvl="1" indent="-411163" eaLnBrk="1" hangingPunct="1">
              <a:spcBef>
                <a:spcPct val="25000"/>
              </a:spcBef>
              <a:spcAft>
                <a:spcPct val="35000"/>
              </a:spcAft>
            </a:pPr>
            <a:endParaRPr lang="de-DE" altLang="en-US" dirty="0" smtClean="0"/>
          </a:p>
        </p:txBody>
      </p:sp>
    </p:spTree>
    <p:extLst>
      <p:ext uri="{BB962C8B-B14F-4D97-AF65-F5344CB8AC3E}">
        <p14:creationId xmlns:p14="http://schemas.microsoft.com/office/powerpoint/2010/main" val="1573950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467544" y="404664"/>
            <a:ext cx="7643192" cy="1143000"/>
          </a:xfrm>
        </p:spPr>
        <p:txBody>
          <a:bodyPr/>
          <a:lstStyle/>
          <a:p>
            <a:pPr algn="ctr" eaLnBrk="1" hangingPunct="1"/>
            <a:r>
              <a:rPr lang="en-US" altLang="en-US" sz="3200" b="1" dirty="0" smtClean="0"/>
              <a:t/>
            </a:r>
            <a:br>
              <a:rPr lang="en-US" altLang="en-US" sz="3200" b="1" dirty="0" smtClean="0"/>
            </a:br>
            <a:r>
              <a:rPr lang="en-US" altLang="en-US" dirty="0" smtClean="0"/>
              <a:t>DER PCT</a:t>
            </a:r>
            <a:r>
              <a:rPr lang="en-US" altLang="en-US" sz="3200" b="1" dirty="0" smtClean="0"/>
              <a:t/>
            </a:r>
            <a:br>
              <a:rPr lang="en-US" altLang="en-US" sz="3200" b="1" dirty="0" smtClean="0"/>
            </a:br>
            <a:endParaRPr lang="en-US" altLang="en-US" sz="3200" b="1" dirty="0" smtClean="0"/>
          </a:p>
        </p:txBody>
      </p:sp>
      <p:sp>
        <p:nvSpPr>
          <p:cNvPr id="25602" name="Slide Number Placeholder 3"/>
          <p:cNvSpPr>
            <a:spLocks noGrp="1"/>
          </p:cNvSpPr>
          <p:nvPr>
            <p:ph type="sldNum" sz="quarter" idx="10"/>
          </p:nvPr>
        </p:nvSpPr>
        <p:spPr>
          <a:xfrm>
            <a:off x="7010400" y="0"/>
            <a:ext cx="2133600" cy="476250"/>
          </a:xfrm>
          <a:prstGeom prst="rect">
            <a:avLst/>
          </a:prstGeom>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12A93A9A-2EB0-4698-96DA-2246BEC996B1}" type="slidenum">
              <a:rPr lang="en-US" altLang="en-US" sz="1400" smtClean="0"/>
              <a:pPr eaLnBrk="1" hangingPunct="1">
                <a:spcBef>
                  <a:spcPct val="0"/>
                </a:spcBef>
                <a:buFontTx/>
                <a:buNone/>
              </a:pPr>
              <a:t>57</a:t>
            </a:fld>
            <a:endParaRPr lang="en-US" altLang="en-US" sz="1400" smtClean="0"/>
          </a:p>
        </p:txBody>
      </p:sp>
      <p:grpSp>
        <p:nvGrpSpPr>
          <p:cNvPr id="25604" name="Group 3"/>
          <p:cNvGrpSpPr>
            <a:grpSpLocks noChangeAspect="1"/>
          </p:cNvGrpSpPr>
          <p:nvPr/>
        </p:nvGrpSpPr>
        <p:grpSpPr bwMode="auto">
          <a:xfrm>
            <a:off x="1476375" y="2133600"/>
            <a:ext cx="6119813" cy="4089400"/>
            <a:chOff x="884" y="1525"/>
            <a:chExt cx="3646" cy="2576"/>
          </a:xfrm>
        </p:grpSpPr>
        <p:sp>
          <p:nvSpPr>
            <p:cNvPr id="25606" name="AutoShape 4"/>
            <p:cNvSpPr>
              <a:spLocks noChangeAspect="1" noChangeArrowheads="1" noTextEdit="1"/>
            </p:cNvSpPr>
            <p:nvPr/>
          </p:nvSpPr>
          <p:spPr bwMode="auto">
            <a:xfrm>
              <a:off x="884" y="1525"/>
              <a:ext cx="3646" cy="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5607"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4" y="1525"/>
              <a:ext cx="3650" cy="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05" name="Picture 6" descr="pct treaty book"/>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092280" y="332656"/>
            <a:ext cx="1349996" cy="179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5467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539552" y="116632"/>
            <a:ext cx="7992888" cy="1143000"/>
          </a:xfrm>
        </p:spPr>
        <p:txBody>
          <a:bodyPr/>
          <a:lstStyle/>
          <a:p>
            <a:pPr algn="ctr" eaLnBrk="1" hangingPunct="1">
              <a:spcBef>
                <a:spcPct val="50000"/>
              </a:spcBef>
            </a:pPr>
            <a:r>
              <a:rPr lang="en-US" altLang="en-US" kern="1200" dirty="0">
                <a:ea typeface="MS PGothic" pitchFamily="34" charset="-128"/>
              </a:rPr>
              <a:t>DER PCT 1978</a:t>
            </a:r>
          </a:p>
        </p:txBody>
      </p:sp>
      <p:sp>
        <p:nvSpPr>
          <p:cNvPr id="26626" name="Slide Number Placeholder 2"/>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A1B5808E-6668-46C6-B321-9C39138CDEA4}" type="slidenum">
              <a:rPr lang="en-US" altLang="en-US" sz="1400" smtClean="0"/>
              <a:pPr eaLnBrk="1" hangingPunct="1">
                <a:spcBef>
                  <a:spcPct val="0"/>
                </a:spcBef>
                <a:buFontTx/>
                <a:buNone/>
              </a:pPr>
              <a:t>58</a:t>
            </a:fld>
            <a:endParaRPr lang="en-US" altLang="en-US" sz="1400" smtClean="0"/>
          </a:p>
        </p:txBody>
      </p:sp>
      <p:pic>
        <p:nvPicPr>
          <p:cNvPr id="26628" name="Picture 3" descr="144-0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774" y="1196752"/>
            <a:ext cx="905827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786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68313" y="0"/>
            <a:ext cx="8229600" cy="1143000"/>
          </a:xfrm>
        </p:spPr>
        <p:txBody>
          <a:bodyPr/>
          <a:lstStyle/>
          <a:p>
            <a:pPr algn="ctr" eaLnBrk="1" hangingPunct="1"/>
            <a:r>
              <a:rPr lang="de-DE" altLang="en-US" dirty="0" smtClean="0"/>
              <a:t>DER PCT HEUTE</a:t>
            </a:r>
          </a:p>
        </p:txBody>
      </p:sp>
      <p:graphicFrame>
        <p:nvGraphicFramePr>
          <p:cNvPr id="27651" name="Object 2"/>
          <p:cNvGraphicFramePr>
            <a:graphicFrameLocks noGrp="1" noChangeAspect="1"/>
          </p:cNvGraphicFramePr>
          <p:nvPr>
            <p:ph idx="1"/>
            <p:extLst>
              <p:ext uri="{D42A27DB-BD31-4B8C-83A1-F6EECF244321}">
                <p14:modId xmlns:p14="http://schemas.microsoft.com/office/powerpoint/2010/main" val="2239553032"/>
              </p:ext>
            </p:extLst>
          </p:nvPr>
        </p:nvGraphicFramePr>
        <p:xfrm>
          <a:off x="1535113" y="1773238"/>
          <a:ext cx="6072187" cy="4352925"/>
        </p:xfrm>
        <a:graphic>
          <a:graphicData uri="http://schemas.openxmlformats.org/presentationml/2006/ole">
            <mc:AlternateContent xmlns:mc="http://schemas.openxmlformats.org/markup-compatibility/2006">
              <mc:Choice xmlns:v="urn:schemas-microsoft-com:vml" Requires="v">
                <p:oleObj spid="_x0000_s2066" name="Bitmap Image" r:id="rId3" imgW="0" imgH="0" progId="Paint.Picture">
                  <p:embed/>
                </p:oleObj>
              </mc:Choice>
              <mc:Fallback>
                <p:oleObj name="Bitmap Image" r:id="rId3" imgW="0" imgH="0" progId="Paint.Picture">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5113" y="1773238"/>
                        <a:ext cx="6072187"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07886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AutoShape 4"/>
          <p:cNvSpPr>
            <a:spLocks noChangeArrowheads="1"/>
          </p:cNvSpPr>
          <p:nvPr/>
        </p:nvSpPr>
        <p:spPr bwMode="auto">
          <a:xfrm rot="19215880">
            <a:off x="5330819" y="1913520"/>
            <a:ext cx="609600" cy="457200"/>
          </a:xfrm>
          <a:prstGeom prst="righ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002060"/>
              </a:solidFill>
            </a:endParaRPr>
          </a:p>
        </p:txBody>
      </p:sp>
      <p:sp>
        <p:nvSpPr>
          <p:cNvPr id="7172" name="Text Box 5"/>
          <p:cNvSpPr txBox="1">
            <a:spLocks noChangeArrowheads="1"/>
          </p:cNvSpPr>
          <p:nvPr/>
        </p:nvSpPr>
        <p:spPr bwMode="auto">
          <a:xfrm>
            <a:off x="5984171" y="1031772"/>
            <a:ext cx="25922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fontAlgn="base">
              <a:spcBef>
                <a:spcPct val="50000"/>
              </a:spcBef>
              <a:spcAft>
                <a:spcPct val="0"/>
              </a:spcAft>
            </a:pPr>
            <a:r>
              <a:rPr lang="en-US" sz="2800" b="1" dirty="0" smtClean="0">
                <a:solidFill>
                  <a:srgbClr val="333399"/>
                </a:solidFill>
                <a:latin typeface="Arial"/>
                <a:cs typeface="Arial"/>
              </a:rPr>
              <a:t>Norm Setting</a:t>
            </a:r>
            <a:r>
              <a:rPr lang="en-US" sz="2800" dirty="0">
                <a:solidFill>
                  <a:srgbClr val="333399"/>
                </a:solidFill>
                <a:latin typeface="Tahoma" charset="0"/>
              </a:rPr>
              <a:t/>
            </a:r>
            <a:br>
              <a:rPr lang="en-US" sz="2800" dirty="0">
                <a:solidFill>
                  <a:srgbClr val="333399"/>
                </a:solidFill>
                <a:latin typeface="Tahoma" charset="0"/>
              </a:rPr>
            </a:br>
            <a:endParaRPr lang="en-US" sz="1200" dirty="0">
              <a:solidFill>
                <a:srgbClr val="333399"/>
              </a:solidFill>
              <a:latin typeface="Comic Sans MS" charset="0"/>
            </a:endParaRPr>
          </a:p>
        </p:txBody>
      </p:sp>
      <p:sp>
        <p:nvSpPr>
          <p:cNvPr id="7173" name="AutoShape 6"/>
          <p:cNvSpPr>
            <a:spLocks noChangeArrowheads="1"/>
          </p:cNvSpPr>
          <p:nvPr/>
        </p:nvSpPr>
        <p:spPr bwMode="auto">
          <a:xfrm rot="18400663">
            <a:off x="5413921" y="4374161"/>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23559" name="Text Box 7"/>
          <p:cNvSpPr txBox="1">
            <a:spLocks noChangeArrowheads="1"/>
          </p:cNvSpPr>
          <p:nvPr/>
        </p:nvSpPr>
        <p:spPr bwMode="auto">
          <a:xfrm>
            <a:off x="251520" y="692696"/>
            <a:ext cx="282508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sz="2800" b="1" dirty="0">
                <a:solidFill>
                  <a:srgbClr val="000090"/>
                </a:solidFill>
                <a:ea typeface="ＭＳ Ｐゴシック" charset="0"/>
              </a:rPr>
              <a:t>Economic Development</a:t>
            </a:r>
          </a:p>
        </p:txBody>
      </p:sp>
      <p:sp>
        <p:nvSpPr>
          <p:cNvPr id="7175" name="AutoShape 8"/>
          <p:cNvSpPr>
            <a:spLocks noChangeArrowheads="1"/>
          </p:cNvSpPr>
          <p:nvPr/>
        </p:nvSpPr>
        <p:spPr bwMode="auto">
          <a:xfrm rot="2616379">
            <a:off x="2771800" y="1886807"/>
            <a:ext cx="609600" cy="457200"/>
          </a:xfrm>
          <a:prstGeom prst="lef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7176" name="Text Box 9"/>
          <p:cNvSpPr txBox="1">
            <a:spLocks noChangeArrowheads="1"/>
          </p:cNvSpPr>
          <p:nvPr/>
        </p:nvSpPr>
        <p:spPr bwMode="auto">
          <a:xfrm>
            <a:off x="5232519" y="5301208"/>
            <a:ext cx="38519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fontAlgn="base">
              <a:spcBef>
                <a:spcPct val="50000"/>
              </a:spcBef>
              <a:spcAft>
                <a:spcPct val="0"/>
              </a:spcAft>
            </a:pPr>
            <a:r>
              <a:rPr lang="en-US" sz="2800" b="1" dirty="0" smtClean="0">
                <a:solidFill>
                  <a:srgbClr val="000090"/>
                </a:solidFill>
                <a:latin typeface="Arial"/>
                <a:ea typeface="Arial Unicode MS" pitchFamily="34" charset="-128"/>
                <a:cs typeface="Arial"/>
              </a:rPr>
              <a:t>Global Infrastructure</a:t>
            </a:r>
            <a:endParaRPr lang="en-US" sz="2800" b="1" dirty="0">
              <a:solidFill>
                <a:srgbClr val="000090"/>
              </a:solidFill>
              <a:latin typeface="Arial"/>
              <a:ea typeface="Arial Unicode MS" pitchFamily="34" charset="-128"/>
              <a:cs typeface="Arial"/>
            </a:endParaRPr>
          </a:p>
        </p:txBody>
      </p:sp>
      <p:pic>
        <p:nvPicPr>
          <p:cNvPr id="7177" name="Picture 10" descr="WIPO-E-BLU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84617" y="2491155"/>
            <a:ext cx="2244967" cy="1584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AutoShape 12"/>
          <p:cNvSpPr>
            <a:spLocks noChangeArrowheads="1"/>
          </p:cNvSpPr>
          <p:nvPr/>
        </p:nvSpPr>
        <p:spPr bwMode="auto">
          <a:xfrm rot="2781833">
            <a:off x="2875597" y="4303877"/>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7179" name="Text Box 13"/>
          <p:cNvSpPr txBox="1">
            <a:spLocks noChangeArrowheads="1"/>
          </p:cNvSpPr>
          <p:nvPr/>
        </p:nvSpPr>
        <p:spPr bwMode="auto">
          <a:xfrm>
            <a:off x="179512" y="5301208"/>
            <a:ext cx="38884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fontAlgn="base">
              <a:spcBef>
                <a:spcPct val="50000"/>
              </a:spcBef>
              <a:spcAft>
                <a:spcPct val="0"/>
              </a:spcAft>
            </a:pPr>
            <a:r>
              <a:rPr lang="en-US" sz="2800" b="1" dirty="0">
                <a:solidFill>
                  <a:srgbClr val="000090"/>
                </a:solidFill>
                <a:latin typeface="Arial"/>
                <a:ea typeface="Arial Unicode MS" pitchFamily="34" charset="-128"/>
                <a:cs typeface="Arial"/>
              </a:rPr>
              <a:t>Services to Industry</a:t>
            </a:r>
          </a:p>
        </p:txBody>
      </p:sp>
    </p:spTree>
    <p:extLst>
      <p:ext uri="{BB962C8B-B14F-4D97-AF65-F5344CB8AC3E}">
        <p14:creationId xmlns:p14="http://schemas.microsoft.com/office/powerpoint/2010/main" val="2923251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p:cNvGraphicFramePr>
            <a:graphicFrameLocks noChangeAspect="1"/>
          </p:cNvGraphicFramePr>
          <p:nvPr/>
        </p:nvGraphicFramePr>
        <p:xfrm>
          <a:off x="1365250" y="0"/>
          <a:ext cx="7696200" cy="4554538"/>
        </p:xfrm>
        <a:graphic>
          <a:graphicData uri="http://schemas.openxmlformats.org/presentationml/2006/ole">
            <mc:AlternateContent xmlns:mc="http://schemas.openxmlformats.org/markup-compatibility/2006">
              <mc:Choice xmlns:v="urn:schemas-microsoft-com:vml" Requires="v">
                <p:oleObj spid="_x0000_s3091" name="Bitmap Image" r:id="rId4" imgW="9752381" imgH="6990476" progId="Paint.Picture">
                  <p:embed/>
                </p:oleObj>
              </mc:Choice>
              <mc:Fallback>
                <p:oleObj name="Bitmap Image" r:id="rId4" imgW="9752381" imgH="6990476"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5250" y="0"/>
                        <a:ext cx="7696200" cy="45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8675" name="Group 3"/>
          <p:cNvGrpSpPr>
            <a:grpSpLocks/>
          </p:cNvGrpSpPr>
          <p:nvPr/>
        </p:nvGrpSpPr>
        <p:grpSpPr bwMode="auto">
          <a:xfrm>
            <a:off x="228600" y="914400"/>
            <a:ext cx="1125538" cy="304800"/>
            <a:chOff x="192" y="336"/>
            <a:chExt cx="768" cy="192"/>
          </a:xfrm>
        </p:grpSpPr>
        <p:sp>
          <p:nvSpPr>
            <p:cNvPr id="28683" name="Rectangle 4"/>
            <p:cNvSpPr>
              <a:spLocks noChangeArrowheads="1"/>
            </p:cNvSpPr>
            <p:nvPr/>
          </p:nvSpPr>
          <p:spPr bwMode="auto">
            <a:xfrm>
              <a:off x="192" y="336"/>
              <a:ext cx="144" cy="180"/>
            </a:xfrm>
            <a:prstGeom prst="rect">
              <a:avLst/>
            </a:prstGeom>
            <a:solidFill>
              <a:srgbClr val="0099CC"/>
            </a:solidFill>
            <a:ln w="12700">
              <a:solidFill>
                <a:schemeClr val="tx1"/>
              </a:solidFill>
              <a:miter lim="800000"/>
              <a:headEnd/>
              <a:tailEnd/>
            </a:ln>
          </p:spPr>
          <p:txBody>
            <a:bodyPr anchor="ctr">
              <a:spAutoFit/>
            </a:bodyPr>
            <a:lstStyle>
              <a:lvl1pPr eaLnBrk="0" hangingPunct="0">
                <a:spcBef>
                  <a:spcPct val="20000"/>
                </a:spcBef>
                <a:buBlip>
                  <a:blip r:embed="rId6"/>
                </a:buBlip>
                <a:defRPr sz="2400">
                  <a:solidFill>
                    <a:schemeClr val="tx1"/>
                  </a:solidFill>
                  <a:latin typeface="Arial" charset="0"/>
                  <a:cs typeface="Arial" charset="0"/>
                </a:defRPr>
              </a:lvl1pPr>
              <a:lvl2pPr marL="742950" indent="-285750" eaLnBrk="0" hangingPunct="0">
                <a:spcBef>
                  <a:spcPct val="20000"/>
                </a:spcBef>
                <a:buBlip>
                  <a:blip r:embed="rId7"/>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8"/>
                </a:buBlip>
                <a:defRPr sz="2400">
                  <a:solidFill>
                    <a:schemeClr val="tx1"/>
                  </a:solidFill>
                  <a:latin typeface="Arial" charset="0"/>
                  <a:cs typeface="Arial" charset="0"/>
                </a:defRPr>
              </a:lvl3pPr>
              <a:lvl4pPr marL="1600200" indent="-228600" eaLnBrk="0" hangingPunct="0">
                <a:spcBef>
                  <a:spcPct val="20000"/>
                </a:spcBef>
                <a:buBlip>
                  <a:blip r:embed="rId9"/>
                </a:buBlip>
                <a:defRPr sz="2400">
                  <a:solidFill>
                    <a:schemeClr val="tx1"/>
                  </a:solidFill>
                  <a:latin typeface="Arial" charset="0"/>
                  <a:cs typeface="Arial" charset="0"/>
                </a:defRPr>
              </a:lvl4pPr>
              <a:lvl5pPr marL="2057400" indent="-228600" eaLnBrk="0" hangingPunct="0">
                <a:spcBef>
                  <a:spcPct val="20000"/>
                </a:spcBef>
                <a:buBlip>
                  <a:blip r:embed="rId6"/>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6"/>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6"/>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6"/>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6"/>
                </a:buBlip>
                <a:defRPr sz="2400">
                  <a:solidFill>
                    <a:schemeClr val="tx1"/>
                  </a:solidFill>
                  <a:latin typeface="Arial" charset="0"/>
                  <a:cs typeface="Arial" charset="0"/>
                </a:defRPr>
              </a:lvl9pPr>
            </a:lstStyle>
            <a:p>
              <a:pPr eaLnBrk="1" hangingPunct="1">
                <a:spcBef>
                  <a:spcPct val="50000"/>
                </a:spcBef>
                <a:buFontTx/>
                <a:buNone/>
              </a:pPr>
              <a:endParaRPr lang="en-US" altLang="en-US">
                <a:ea typeface="ヒラギノ角ゴ Pro W3" charset="-128"/>
              </a:endParaRPr>
            </a:p>
          </p:txBody>
        </p:sp>
        <p:sp>
          <p:nvSpPr>
            <p:cNvPr id="28684" name="Text Box 5"/>
            <p:cNvSpPr txBox="1">
              <a:spLocks noChangeArrowheads="1"/>
            </p:cNvSpPr>
            <p:nvPr/>
          </p:nvSpPr>
          <p:spPr bwMode="auto">
            <a:xfrm>
              <a:off x="288" y="336"/>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Blip>
                  <a:blip r:embed="rId6"/>
                </a:buBlip>
                <a:defRPr sz="2400">
                  <a:solidFill>
                    <a:schemeClr val="tx1"/>
                  </a:solidFill>
                  <a:latin typeface="Arial" charset="0"/>
                  <a:cs typeface="Arial" charset="0"/>
                </a:defRPr>
              </a:lvl1pPr>
              <a:lvl2pPr marL="742950" indent="-285750" eaLnBrk="0" hangingPunct="0">
                <a:spcBef>
                  <a:spcPct val="20000"/>
                </a:spcBef>
                <a:buBlip>
                  <a:blip r:embed="rId7"/>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8"/>
                </a:buBlip>
                <a:defRPr sz="2400">
                  <a:solidFill>
                    <a:schemeClr val="tx1"/>
                  </a:solidFill>
                  <a:latin typeface="Arial" charset="0"/>
                  <a:cs typeface="Arial" charset="0"/>
                </a:defRPr>
              </a:lvl3pPr>
              <a:lvl4pPr marL="1600200" indent="-228600" eaLnBrk="0" hangingPunct="0">
                <a:spcBef>
                  <a:spcPct val="20000"/>
                </a:spcBef>
                <a:buBlip>
                  <a:blip r:embed="rId9"/>
                </a:buBlip>
                <a:defRPr sz="2400">
                  <a:solidFill>
                    <a:schemeClr val="tx1"/>
                  </a:solidFill>
                  <a:latin typeface="Arial" charset="0"/>
                  <a:cs typeface="Arial" charset="0"/>
                </a:defRPr>
              </a:lvl4pPr>
              <a:lvl5pPr marL="2057400" indent="-228600" eaLnBrk="0" hangingPunct="0">
                <a:spcBef>
                  <a:spcPct val="20000"/>
                </a:spcBef>
                <a:buBlip>
                  <a:blip r:embed="rId6"/>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6"/>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6"/>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6"/>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6"/>
                </a:buBlip>
                <a:defRPr sz="2400">
                  <a:solidFill>
                    <a:schemeClr val="tx1"/>
                  </a:solidFill>
                  <a:latin typeface="Arial" charset="0"/>
                  <a:cs typeface="Arial" charset="0"/>
                </a:defRPr>
              </a:lvl9pPr>
            </a:lstStyle>
            <a:p>
              <a:pPr eaLnBrk="1" hangingPunct="1">
                <a:spcBef>
                  <a:spcPct val="50000"/>
                </a:spcBef>
                <a:buFontTx/>
                <a:buNone/>
              </a:pPr>
              <a:r>
                <a:rPr lang="en-US" altLang="en-US" sz="1400" b="1">
                  <a:ea typeface="ヒラギノ角ゴ Pro W3" charset="-128"/>
                </a:rPr>
                <a:t>=PCT</a:t>
              </a:r>
            </a:p>
          </p:txBody>
        </p:sp>
      </p:grpSp>
      <p:sp>
        <p:nvSpPr>
          <p:cNvPr id="28676" name="Text Box 6"/>
          <p:cNvSpPr txBox="1">
            <a:spLocks noChangeArrowheads="1"/>
          </p:cNvSpPr>
          <p:nvPr/>
        </p:nvSpPr>
        <p:spPr bwMode="auto">
          <a:xfrm>
            <a:off x="33338" y="2924175"/>
            <a:ext cx="175260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228600" indent="-228600" defTabSz="762000" eaLnBrk="0" hangingPunct="0">
              <a:spcBef>
                <a:spcPct val="20000"/>
              </a:spcBef>
              <a:buBlip>
                <a:blip r:embed="rId6"/>
              </a:buBlip>
              <a:defRPr sz="2400">
                <a:solidFill>
                  <a:schemeClr val="tx1"/>
                </a:solidFill>
                <a:latin typeface="Arial" charset="0"/>
                <a:cs typeface="Arial" charset="0"/>
              </a:defRPr>
            </a:lvl1pPr>
            <a:lvl2pPr marL="742950" indent="-285750" defTabSz="762000" eaLnBrk="0" hangingPunct="0">
              <a:spcBef>
                <a:spcPct val="20000"/>
              </a:spcBef>
              <a:buBlip>
                <a:blip r:embed="rId7"/>
              </a:buBlip>
              <a:defRPr sz="2400">
                <a:solidFill>
                  <a:schemeClr val="tx1"/>
                </a:solidFill>
                <a:latin typeface="Arial" charset="0"/>
                <a:cs typeface="Arial" charset="0"/>
              </a:defRPr>
            </a:lvl2pPr>
            <a:lvl3pPr marL="1143000" indent="-228600" defTabSz="762000" eaLnBrk="0" hangingPunct="0">
              <a:spcBef>
                <a:spcPct val="20000"/>
              </a:spcBef>
              <a:buFont typeface="Wingdings" pitchFamily="2" charset="2"/>
              <a:buBlip>
                <a:blip r:embed="rId8"/>
              </a:buBlip>
              <a:defRPr sz="2400">
                <a:solidFill>
                  <a:schemeClr val="tx1"/>
                </a:solidFill>
                <a:latin typeface="Arial" charset="0"/>
                <a:cs typeface="Arial" charset="0"/>
              </a:defRPr>
            </a:lvl3pPr>
            <a:lvl4pPr marL="1600200" indent="-228600" defTabSz="762000" eaLnBrk="0" hangingPunct="0">
              <a:spcBef>
                <a:spcPct val="20000"/>
              </a:spcBef>
              <a:buBlip>
                <a:blip r:embed="rId9"/>
              </a:buBlip>
              <a:defRPr sz="2400">
                <a:solidFill>
                  <a:schemeClr val="tx1"/>
                </a:solidFill>
                <a:latin typeface="Arial" charset="0"/>
                <a:cs typeface="Arial" charset="0"/>
              </a:defRPr>
            </a:lvl4pPr>
            <a:lvl5pPr marL="2057400" indent="-228600" defTabSz="762000" eaLnBrk="0" hangingPunct="0">
              <a:spcBef>
                <a:spcPct val="20000"/>
              </a:spcBef>
              <a:buBlip>
                <a:blip r:embed="rId6"/>
              </a:buBlip>
              <a:defRPr sz="2400">
                <a:solidFill>
                  <a:schemeClr val="tx1"/>
                </a:solidFill>
                <a:latin typeface="Arial" charset="0"/>
                <a:cs typeface="Arial"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9pPr>
          </a:lstStyle>
          <a:p>
            <a:pPr eaLnBrk="1" hangingPunct="1">
              <a:spcBef>
                <a:spcPct val="0"/>
              </a:spcBef>
              <a:buFontTx/>
              <a:buNone/>
            </a:pPr>
            <a:r>
              <a:rPr lang="en-US" altLang="en-US" sz="800">
                <a:ea typeface="ヒラギノ角ゴ Pro W3" charset="-128"/>
              </a:rPr>
              <a:t>Albania		</a:t>
            </a:r>
          </a:p>
          <a:p>
            <a:pPr eaLnBrk="1" hangingPunct="1">
              <a:spcBef>
                <a:spcPct val="0"/>
              </a:spcBef>
              <a:buFontTx/>
              <a:buNone/>
            </a:pPr>
            <a:r>
              <a:rPr lang="en-US" altLang="en-US" sz="800">
                <a:ea typeface="ヒラギノ角ゴ Pro W3" charset="-128"/>
              </a:rPr>
              <a:t>Algeria		</a:t>
            </a:r>
          </a:p>
          <a:p>
            <a:pPr eaLnBrk="1" hangingPunct="1">
              <a:spcBef>
                <a:spcPct val="0"/>
              </a:spcBef>
              <a:buFontTx/>
              <a:buNone/>
            </a:pPr>
            <a:r>
              <a:rPr lang="en-US" altLang="en-US" sz="800">
                <a:ea typeface="ヒラギノ角ゴ Pro W3" charset="-128"/>
              </a:rPr>
              <a:t>Angola</a:t>
            </a:r>
          </a:p>
          <a:p>
            <a:pPr eaLnBrk="1" hangingPunct="1">
              <a:spcBef>
                <a:spcPct val="0"/>
              </a:spcBef>
              <a:buFontTx/>
              <a:buNone/>
            </a:pPr>
            <a:r>
              <a:rPr lang="en-US" altLang="en-US" sz="800">
                <a:ea typeface="ヒラギノ角ゴ Pro W3" charset="-128"/>
              </a:rPr>
              <a:t>Antigua and Barbuda	</a:t>
            </a:r>
          </a:p>
          <a:p>
            <a:pPr eaLnBrk="1" hangingPunct="1">
              <a:spcBef>
                <a:spcPct val="0"/>
              </a:spcBef>
              <a:buFontTx/>
              <a:buNone/>
            </a:pPr>
            <a:r>
              <a:rPr lang="en-US" altLang="en-US" sz="800">
                <a:ea typeface="ヒラギノ角ゴ Pro W3" charset="-128"/>
              </a:rPr>
              <a:t>Armenia		</a:t>
            </a:r>
          </a:p>
          <a:p>
            <a:pPr eaLnBrk="1" hangingPunct="1">
              <a:spcBef>
                <a:spcPct val="0"/>
              </a:spcBef>
              <a:buFontTx/>
              <a:buNone/>
            </a:pPr>
            <a:r>
              <a:rPr lang="en-US" altLang="en-US" sz="800">
                <a:ea typeface="ヒラギノ角ゴ Pro W3" charset="-128"/>
              </a:rPr>
              <a:t>Australia		</a:t>
            </a:r>
          </a:p>
          <a:p>
            <a:pPr eaLnBrk="1" hangingPunct="1">
              <a:spcBef>
                <a:spcPct val="0"/>
              </a:spcBef>
              <a:buFontTx/>
              <a:buNone/>
            </a:pPr>
            <a:r>
              <a:rPr lang="en-US" altLang="en-US" sz="800">
                <a:ea typeface="ヒラギノ角ゴ Pro W3" charset="-128"/>
              </a:rPr>
              <a:t>Austria		</a:t>
            </a:r>
          </a:p>
          <a:p>
            <a:pPr eaLnBrk="1" hangingPunct="1">
              <a:spcBef>
                <a:spcPct val="0"/>
              </a:spcBef>
              <a:buFontTx/>
              <a:buNone/>
            </a:pPr>
            <a:r>
              <a:rPr lang="en-US" altLang="en-US" sz="800">
                <a:ea typeface="ヒラギノ角ゴ Pro W3" charset="-128"/>
              </a:rPr>
              <a:t>Azerbaijan		</a:t>
            </a:r>
          </a:p>
          <a:p>
            <a:pPr eaLnBrk="1" hangingPunct="1">
              <a:spcBef>
                <a:spcPct val="0"/>
              </a:spcBef>
              <a:buFontTx/>
              <a:buNone/>
            </a:pPr>
            <a:r>
              <a:rPr lang="en-US" altLang="en-US" sz="800">
                <a:ea typeface="ヒラギノ角ゴ Pro W3" charset="-128"/>
              </a:rPr>
              <a:t>Bahrain</a:t>
            </a:r>
            <a:r>
              <a:rPr lang="en-US" altLang="en-US" sz="800">
                <a:solidFill>
                  <a:srgbClr val="AF3737"/>
                </a:solidFill>
                <a:ea typeface="ヒラギノ角ゴ Pro W3" charset="-128"/>
              </a:rPr>
              <a:t> </a:t>
            </a:r>
          </a:p>
          <a:p>
            <a:pPr eaLnBrk="1" hangingPunct="1">
              <a:spcBef>
                <a:spcPct val="0"/>
              </a:spcBef>
              <a:buFontTx/>
              <a:buNone/>
            </a:pPr>
            <a:r>
              <a:rPr lang="en-US" altLang="en-US" sz="800">
                <a:ea typeface="ヒラギノ角ゴ Pro W3" charset="-128"/>
              </a:rPr>
              <a:t>Barbados		</a:t>
            </a:r>
          </a:p>
          <a:p>
            <a:pPr eaLnBrk="1" hangingPunct="1">
              <a:spcBef>
                <a:spcPct val="0"/>
              </a:spcBef>
              <a:buFontTx/>
              <a:buNone/>
            </a:pPr>
            <a:r>
              <a:rPr lang="en-US" altLang="en-US" sz="800">
                <a:ea typeface="ヒラギノ角ゴ Pro W3" charset="-128"/>
              </a:rPr>
              <a:t>Belarus		</a:t>
            </a:r>
          </a:p>
          <a:p>
            <a:pPr eaLnBrk="1" hangingPunct="1">
              <a:spcBef>
                <a:spcPct val="0"/>
              </a:spcBef>
              <a:buFontTx/>
              <a:buNone/>
            </a:pPr>
            <a:r>
              <a:rPr lang="en-US" altLang="en-US" sz="800">
                <a:ea typeface="ヒラギノ角ゴ Pro W3" charset="-128"/>
              </a:rPr>
              <a:t>Belgium		</a:t>
            </a:r>
          </a:p>
          <a:p>
            <a:pPr eaLnBrk="1" hangingPunct="1">
              <a:spcBef>
                <a:spcPct val="0"/>
              </a:spcBef>
              <a:buFontTx/>
              <a:buNone/>
            </a:pPr>
            <a:r>
              <a:rPr lang="en-US" altLang="en-US" sz="800">
                <a:ea typeface="ヒラギノ角ゴ Pro W3" charset="-128"/>
              </a:rPr>
              <a:t>Belize		</a:t>
            </a:r>
          </a:p>
          <a:p>
            <a:pPr eaLnBrk="1" hangingPunct="1">
              <a:spcBef>
                <a:spcPct val="0"/>
              </a:spcBef>
              <a:buFontTx/>
              <a:buNone/>
            </a:pPr>
            <a:r>
              <a:rPr lang="en-US" altLang="en-US" sz="800">
                <a:ea typeface="ヒラギノ角ゴ Pro W3" charset="-128"/>
              </a:rPr>
              <a:t>Benin		</a:t>
            </a:r>
          </a:p>
          <a:p>
            <a:pPr eaLnBrk="1" hangingPunct="1">
              <a:spcBef>
                <a:spcPct val="0"/>
              </a:spcBef>
              <a:buFontTx/>
              <a:buNone/>
            </a:pPr>
            <a:r>
              <a:rPr lang="en-US" altLang="en-US" sz="800">
                <a:ea typeface="ヒラギノ角ゴ Pro W3" charset="-128"/>
              </a:rPr>
              <a:t>Bosnia and Herzegovina	</a:t>
            </a:r>
          </a:p>
          <a:p>
            <a:pPr eaLnBrk="1" hangingPunct="1">
              <a:spcBef>
                <a:spcPct val="0"/>
              </a:spcBef>
              <a:buFontTx/>
              <a:buNone/>
            </a:pPr>
            <a:r>
              <a:rPr lang="en-US" altLang="en-US" sz="800">
                <a:ea typeface="ヒラギノ角ゴ Pro W3" charset="-128"/>
              </a:rPr>
              <a:t>Botswana </a:t>
            </a:r>
          </a:p>
          <a:p>
            <a:pPr eaLnBrk="1" hangingPunct="1">
              <a:spcBef>
                <a:spcPct val="0"/>
              </a:spcBef>
              <a:buFontTx/>
              <a:buNone/>
            </a:pPr>
            <a:r>
              <a:rPr lang="en-US" altLang="en-US" sz="800">
                <a:ea typeface="ヒラギノ角ゴ Pro W3" charset="-128"/>
              </a:rPr>
              <a:t>Brazil		</a:t>
            </a:r>
          </a:p>
          <a:p>
            <a:pPr eaLnBrk="1" hangingPunct="1">
              <a:spcBef>
                <a:spcPct val="0"/>
              </a:spcBef>
              <a:buFontTx/>
              <a:buNone/>
            </a:pPr>
            <a:r>
              <a:rPr lang="en-US" altLang="en-US" sz="800">
                <a:ea typeface="ヒラギノ角ゴ Pro W3" charset="-128"/>
              </a:rPr>
              <a:t>Brunei Darussalam</a:t>
            </a:r>
          </a:p>
          <a:p>
            <a:pPr eaLnBrk="1" hangingPunct="1">
              <a:spcBef>
                <a:spcPct val="0"/>
              </a:spcBef>
              <a:buFontTx/>
              <a:buNone/>
            </a:pPr>
            <a:r>
              <a:rPr lang="en-US" altLang="en-US" sz="800">
                <a:ea typeface="ヒラギノ角ゴ Pro W3" charset="-128"/>
              </a:rPr>
              <a:t>Bulgaria		</a:t>
            </a:r>
          </a:p>
          <a:p>
            <a:pPr eaLnBrk="1" hangingPunct="1">
              <a:spcBef>
                <a:spcPct val="0"/>
              </a:spcBef>
              <a:buFontTx/>
              <a:buNone/>
            </a:pPr>
            <a:r>
              <a:rPr lang="en-US" altLang="en-US" sz="800">
                <a:ea typeface="ヒラギノ角ゴ Pro W3" charset="-128"/>
              </a:rPr>
              <a:t>Burkina Faso		</a:t>
            </a:r>
          </a:p>
          <a:p>
            <a:pPr eaLnBrk="1" hangingPunct="1">
              <a:spcBef>
                <a:spcPct val="0"/>
              </a:spcBef>
              <a:buFontTx/>
              <a:buNone/>
            </a:pPr>
            <a:r>
              <a:rPr lang="en-US" altLang="en-US" sz="800">
                <a:ea typeface="ヒラギノ角ゴ Pro W3" charset="-128"/>
              </a:rPr>
              <a:t>Cameroon		</a:t>
            </a:r>
          </a:p>
          <a:p>
            <a:pPr eaLnBrk="1" hangingPunct="1">
              <a:spcBef>
                <a:spcPct val="0"/>
              </a:spcBef>
              <a:buFontTx/>
              <a:buNone/>
            </a:pPr>
            <a:r>
              <a:rPr lang="en-US" altLang="en-US" sz="800">
                <a:ea typeface="ヒラギノ角ゴ Pro W3" charset="-128"/>
              </a:rPr>
              <a:t>Canada		</a:t>
            </a:r>
          </a:p>
          <a:p>
            <a:pPr eaLnBrk="1" hangingPunct="1">
              <a:spcBef>
                <a:spcPct val="0"/>
              </a:spcBef>
              <a:buFontTx/>
              <a:buNone/>
            </a:pPr>
            <a:r>
              <a:rPr lang="en-US" altLang="en-US" sz="800">
                <a:ea typeface="ヒラギノ角ゴ Pro W3" charset="-128"/>
              </a:rPr>
              <a:t>Central African Republic	</a:t>
            </a:r>
          </a:p>
          <a:p>
            <a:pPr eaLnBrk="1" hangingPunct="1">
              <a:spcBef>
                <a:spcPct val="0"/>
              </a:spcBef>
              <a:buFontTx/>
              <a:buNone/>
            </a:pPr>
            <a:r>
              <a:rPr lang="en-US" altLang="en-US" sz="800">
                <a:ea typeface="ヒラギノ角ゴ Pro W3" charset="-128"/>
              </a:rPr>
              <a:t>Chad</a:t>
            </a:r>
          </a:p>
          <a:p>
            <a:pPr eaLnBrk="1" hangingPunct="1">
              <a:spcBef>
                <a:spcPct val="0"/>
              </a:spcBef>
              <a:buFontTx/>
              <a:buNone/>
            </a:pPr>
            <a:r>
              <a:rPr lang="en-GB" altLang="en-US" sz="800">
                <a:ea typeface="ヒラギノ角ゴ Pro W3" charset="-128"/>
              </a:rPr>
              <a:t>Chile</a:t>
            </a:r>
            <a:endParaRPr lang="en-US" altLang="en-US" sz="800">
              <a:ea typeface="ヒラギノ角ゴ Pro W3" charset="-128"/>
            </a:endParaRPr>
          </a:p>
          <a:p>
            <a:pPr eaLnBrk="1" hangingPunct="1">
              <a:spcBef>
                <a:spcPct val="0"/>
              </a:spcBef>
              <a:buFontTx/>
              <a:buNone/>
            </a:pPr>
            <a:r>
              <a:rPr lang="en-US" altLang="en-US" sz="800">
                <a:ea typeface="ヒラギノ角ゴ Pro W3" charset="-128"/>
              </a:rPr>
              <a:t>China </a:t>
            </a:r>
          </a:p>
          <a:p>
            <a:pPr eaLnBrk="1" hangingPunct="1">
              <a:spcBef>
                <a:spcPct val="0"/>
              </a:spcBef>
              <a:buFontTx/>
              <a:buNone/>
            </a:pPr>
            <a:r>
              <a:rPr lang="en-US" altLang="en-US" sz="800">
                <a:ea typeface="ヒラギノ角ゴ Pro W3" charset="-128"/>
              </a:rPr>
              <a:t>Colombia </a:t>
            </a:r>
          </a:p>
          <a:p>
            <a:pPr eaLnBrk="1" hangingPunct="1">
              <a:spcBef>
                <a:spcPct val="0"/>
              </a:spcBef>
              <a:buFontTx/>
              <a:buNone/>
            </a:pPr>
            <a:r>
              <a:rPr lang="en-US" altLang="en-US" sz="800">
                <a:ea typeface="ヒラギノ角ゴ Pro W3" charset="-128"/>
              </a:rPr>
              <a:t>Comoros </a:t>
            </a:r>
          </a:p>
          <a:p>
            <a:pPr eaLnBrk="1" hangingPunct="1">
              <a:spcBef>
                <a:spcPct val="0"/>
              </a:spcBef>
              <a:buFontTx/>
              <a:buNone/>
            </a:pPr>
            <a:r>
              <a:rPr lang="en-US" altLang="en-US" sz="800">
                <a:ea typeface="ヒラギノ角ゴ Pro W3" charset="-128"/>
              </a:rPr>
              <a:t>Congo</a:t>
            </a:r>
          </a:p>
        </p:txBody>
      </p:sp>
      <p:sp>
        <p:nvSpPr>
          <p:cNvPr id="28677" name="Text Box 7"/>
          <p:cNvSpPr txBox="1">
            <a:spLocks noChangeArrowheads="1"/>
          </p:cNvSpPr>
          <p:nvPr/>
        </p:nvSpPr>
        <p:spPr bwMode="auto">
          <a:xfrm>
            <a:off x="1354138" y="3073400"/>
            <a:ext cx="227965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charset="0"/>
                <a:cs typeface="Arial" charset="0"/>
              </a:defRPr>
            </a:lvl1pPr>
            <a:lvl2pPr marL="742950" indent="-285750" defTabSz="762000" eaLnBrk="0" hangingPunct="0">
              <a:spcBef>
                <a:spcPct val="20000"/>
              </a:spcBef>
              <a:buBlip>
                <a:blip r:embed="rId7"/>
              </a:buBlip>
              <a:tabLst>
                <a:tab pos="288925" algn="l"/>
              </a:tabLst>
              <a:defRPr sz="2400">
                <a:solidFill>
                  <a:schemeClr val="tx1"/>
                </a:solidFill>
                <a:latin typeface="Arial" charset="0"/>
                <a:cs typeface="Arial"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charset="0"/>
                <a:cs typeface="Arial" charset="0"/>
              </a:defRPr>
            </a:lvl3pPr>
            <a:lvl4pPr marL="1600200" indent="-228600" defTabSz="762000" eaLnBrk="0" hangingPunct="0">
              <a:spcBef>
                <a:spcPct val="20000"/>
              </a:spcBef>
              <a:buBlip>
                <a:blip r:embed="rId9"/>
              </a:buBlip>
              <a:tabLst>
                <a:tab pos="288925" algn="l"/>
              </a:tabLst>
              <a:defRPr sz="2400">
                <a:solidFill>
                  <a:schemeClr val="tx1"/>
                </a:solidFill>
                <a:latin typeface="Arial" charset="0"/>
                <a:cs typeface="Arial" charset="0"/>
              </a:defRPr>
            </a:lvl4pPr>
            <a:lvl5pPr marL="2057400" indent="-228600" defTabSz="762000" eaLnBrk="0" hangingPunct="0">
              <a:spcBef>
                <a:spcPct val="20000"/>
              </a:spcBef>
              <a:buBlip>
                <a:blip r:embed="rId6"/>
              </a:buBlip>
              <a:tabLst>
                <a:tab pos="288925" algn="l"/>
              </a:tabLst>
              <a:defRPr sz="2400">
                <a:solidFill>
                  <a:schemeClr val="tx1"/>
                </a:solidFill>
                <a:latin typeface="Arial" charset="0"/>
                <a:cs typeface="Arial"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9pPr>
          </a:lstStyle>
          <a:p>
            <a:pPr eaLnBrk="1" hangingPunct="1">
              <a:spcBef>
                <a:spcPct val="50000"/>
              </a:spcBef>
              <a:buFontTx/>
              <a:buNone/>
            </a:pPr>
            <a:r>
              <a:rPr lang="en-US" altLang="en-US" sz="800">
                <a:ea typeface="ヒラギノ角ゴ Pro W3" charset="-128"/>
              </a:rPr>
              <a:t>		</a:t>
            </a:r>
          </a:p>
          <a:p>
            <a:pPr eaLnBrk="1" hangingPunct="1">
              <a:spcBef>
                <a:spcPct val="0"/>
              </a:spcBef>
              <a:buFontTx/>
              <a:buNone/>
            </a:pPr>
            <a:r>
              <a:rPr lang="en-US" altLang="en-US" sz="800">
                <a:ea typeface="ヒラギノ角ゴ Pro W3" charset="-128"/>
              </a:rPr>
              <a:t>Costa Rica		</a:t>
            </a:r>
          </a:p>
          <a:p>
            <a:pPr eaLnBrk="1" hangingPunct="1">
              <a:spcBef>
                <a:spcPct val="0"/>
              </a:spcBef>
              <a:buFontTx/>
              <a:buNone/>
            </a:pPr>
            <a:r>
              <a:rPr lang="en-US" altLang="en-US" sz="800">
                <a:ea typeface="ヒラギノ角ゴ Pro W3" charset="-128"/>
              </a:rPr>
              <a:t>Côte d'Ivoire		</a:t>
            </a:r>
          </a:p>
          <a:p>
            <a:pPr eaLnBrk="1" hangingPunct="1">
              <a:spcBef>
                <a:spcPct val="0"/>
              </a:spcBef>
              <a:buFontTx/>
              <a:buNone/>
            </a:pPr>
            <a:r>
              <a:rPr lang="en-US" altLang="en-US" sz="800">
                <a:ea typeface="ヒラギノ角ゴ Pro W3" charset="-128"/>
              </a:rPr>
              <a:t>Croatia		</a:t>
            </a:r>
          </a:p>
          <a:p>
            <a:pPr eaLnBrk="1" hangingPunct="1">
              <a:spcBef>
                <a:spcPct val="0"/>
              </a:spcBef>
              <a:buFontTx/>
              <a:buNone/>
            </a:pPr>
            <a:r>
              <a:rPr lang="en-US" altLang="en-US" sz="800">
                <a:ea typeface="ヒラギノ角ゴ Pro W3" charset="-128"/>
              </a:rPr>
              <a:t>Cuba		</a:t>
            </a:r>
          </a:p>
          <a:p>
            <a:pPr eaLnBrk="1" hangingPunct="1">
              <a:spcBef>
                <a:spcPct val="0"/>
              </a:spcBef>
              <a:buFontTx/>
              <a:buNone/>
            </a:pPr>
            <a:r>
              <a:rPr lang="en-US" altLang="en-US" sz="800">
                <a:ea typeface="ヒラギノ角ゴ Pro W3" charset="-128"/>
              </a:rPr>
              <a:t>Cyprus		</a:t>
            </a:r>
          </a:p>
          <a:p>
            <a:pPr eaLnBrk="1" hangingPunct="1">
              <a:spcBef>
                <a:spcPct val="0"/>
              </a:spcBef>
              <a:buFontTx/>
              <a:buNone/>
            </a:pPr>
            <a:r>
              <a:rPr lang="en-US" altLang="en-US" sz="800">
                <a:ea typeface="ヒラギノ角ゴ Pro W3" charset="-128"/>
              </a:rPr>
              <a:t>Czech Republic		</a:t>
            </a:r>
          </a:p>
          <a:p>
            <a:pPr eaLnBrk="1" hangingPunct="1">
              <a:spcBef>
                <a:spcPct val="0"/>
              </a:spcBef>
              <a:buFontTx/>
              <a:buNone/>
            </a:pPr>
            <a:r>
              <a:rPr lang="en-US" altLang="en-US" sz="800">
                <a:ea typeface="ヒラギノ角ゴ Pro W3" charset="-128"/>
              </a:rPr>
              <a:t>Democratic People's	</a:t>
            </a:r>
          </a:p>
          <a:p>
            <a:pPr eaLnBrk="1" hangingPunct="1">
              <a:spcBef>
                <a:spcPct val="0"/>
              </a:spcBef>
              <a:buFontTx/>
              <a:buNone/>
            </a:pPr>
            <a:r>
              <a:rPr lang="en-US" altLang="en-US" sz="800">
                <a:ea typeface="ヒラギノ角ゴ Pro W3" charset="-128"/>
              </a:rPr>
              <a:t>   Republic of Korea	</a:t>
            </a:r>
          </a:p>
          <a:p>
            <a:pPr eaLnBrk="1" hangingPunct="1">
              <a:spcBef>
                <a:spcPct val="0"/>
              </a:spcBef>
              <a:buFontTx/>
              <a:buNone/>
            </a:pPr>
            <a:r>
              <a:rPr lang="en-US" altLang="en-US" sz="800">
                <a:ea typeface="ヒラギノ角ゴ Pro W3" charset="-128"/>
              </a:rPr>
              <a:t>Denmark		</a:t>
            </a:r>
          </a:p>
          <a:p>
            <a:pPr eaLnBrk="1" hangingPunct="1">
              <a:spcBef>
                <a:spcPct val="0"/>
              </a:spcBef>
              <a:buFontTx/>
              <a:buNone/>
            </a:pPr>
            <a:r>
              <a:rPr lang="en-US" altLang="en-US" sz="800">
                <a:ea typeface="ヒラギノ角ゴ Pro W3" charset="-128"/>
              </a:rPr>
              <a:t>Dominica</a:t>
            </a:r>
          </a:p>
          <a:p>
            <a:pPr eaLnBrk="1" hangingPunct="1">
              <a:spcBef>
                <a:spcPct val="0"/>
              </a:spcBef>
              <a:buFontTx/>
              <a:buNone/>
            </a:pPr>
            <a:r>
              <a:rPr lang="en-US" altLang="en-US" sz="800">
                <a:ea typeface="ヒラギノ角ゴ Pro W3" charset="-128"/>
              </a:rPr>
              <a:t>Dominican Republic</a:t>
            </a:r>
            <a:r>
              <a:rPr lang="en-US" altLang="en-US" sz="800">
                <a:solidFill>
                  <a:srgbClr val="AF3737"/>
                </a:solidFill>
                <a:ea typeface="ヒラギノ角ゴ Pro W3" charset="-128"/>
              </a:rPr>
              <a:t>	</a:t>
            </a:r>
            <a:endParaRPr lang="en-US" altLang="en-US" sz="800">
              <a:ea typeface="ヒラギノ角ゴ Pro W3" charset="-128"/>
            </a:endParaRPr>
          </a:p>
          <a:p>
            <a:pPr eaLnBrk="1" hangingPunct="1">
              <a:spcBef>
                <a:spcPct val="0"/>
              </a:spcBef>
              <a:buFontTx/>
              <a:buNone/>
            </a:pPr>
            <a:r>
              <a:rPr lang="en-US" altLang="en-US" sz="800">
                <a:ea typeface="ヒラギノ角ゴ Pro W3" charset="-128"/>
              </a:rPr>
              <a:t>Ecuador</a:t>
            </a:r>
          </a:p>
          <a:p>
            <a:pPr eaLnBrk="1" hangingPunct="1">
              <a:spcBef>
                <a:spcPct val="0"/>
              </a:spcBef>
              <a:buFontTx/>
              <a:buNone/>
            </a:pPr>
            <a:r>
              <a:rPr lang="en-US" altLang="en-US" sz="800">
                <a:ea typeface="ヒラギノ角ゴ Pro W3" charset="-128"/>
              </a:rPr>
              <a:t>Egypt</a:t>
            </a:r>
          </a:p>
          <a:p>
            <a:pPr eaLnBrk="1" hangingPunct="1">
              <a:spcBef>
                <a:spcPct val="0"/>
              </a:spcBef>
              <a:buFontTx/>
              <a:buNone/>
            </a:pPr>
            <a:r>
              <a:rPr lang="en-US" altLang="en-US" sz="800">
                <a:ea typeface="ヒラギノ角ゴ Pro W3" charset="-128"/>
              </a:rPr>
              <a:t>El Salvador</a:t>
            </a:r>
          </a:p>
          <a:p>
            <a:pPr eaLnBrk="1" hangingPunct="1">
              <a:spcBef>
                <a:spcPct val="0"/>
              </a:spcBef>
              <a:buFontTx/>
              <a:buNone/>
            </a:pPr>
            <a:r>
              <a:rPr lang="en-US" altLang="en-US" sz="800">
                <a:ea typeface="ヒラギノ角ゴ Pro W3" charset="-128"/>
              </a:rPr>
              <a:t>Equatorial Guinea </a:t>
            </a:r>
          </a:p>
          <a:p>
            <a:pPr eaLnBrk="1" hangingPunct="1">
              <a:spcBef>
                <a:spcPct val="0"/>
              </a:spcBef>
              <a:buFontTx/>
              <a:buNone/>
            </a:pPr>
            <a:r>
              <a:rPr lang="en-US" altLang="en-US" sz="800">
                <a:ea typeface="ヒラギノ角ゴ Pro W3" charset="-128"/>
              </a:rPr>
              <a:t>Estonia		</a:t>
            </a:r>
          </a:p>
          <a:p>
            <a:pPr eaLnBrk="1" hangingPunct="1">
              <a:spcBef>
                <a:spcPct val="0"/>
              </a:spcBef>
              <a:buFontTx/>
              <a:buNone/>
            </a:pPr>
            <a:r>
              <a:rPr lang="en-US" altLang="en-US" sz="800">
                <a:ea typeface="ヒラギノ角ゴ Pro W3" charset="-128"/>
              </a:rPr>
              <a:t>Finland		</a:t>
            </a:r>
          </a:p>
          <a:p>
            <a:pPr eaLnBrk="1" hangingPunct="1">
              <a:spcBef>
                <a:spcPct val="0"/>
              </a:spcBef>
              <a:buFontTx/>
              <a:buNone/>
            </a:pPr>
            <a:r>
              <a:rPr lang="en-US" altLang="en-US" sz="800">
                <a:ea typeface="ヒラギノ角ゴ Pro W3" charset="-128"/>
              </a:rPr>
              <a:t>France</a:t>
            </a:r>
            <a:r>
              <a:rPr lang="en-US" altLang="en-US" sz="800" baseline="30000">
                <a:ea typeface="ヒラギノ角ゴ Pro W3" charset="-128"/>
              </a:rPr>
              <a:t>,</a:t>
            </a:r>
            <a:r>
              <a:rPr lang="en-US" altLang="en-US" sz="800">
                <a:ea typeface="ヒラギノ角ゴ Pro W3" charset="-128"/>
              </a:rPr>
              <a:t>		</a:t>
            </a:r>
          </a:p>
          <a:p>
            <a:pPr eaLnBrk="1" hangingPunct="1">
              <a:spcBef>
                <a:spcPct val="0"/>
              </a:spcBef>
              <a:buFontTx/>
              <a:buNone/>
            </a:pPr>
            <a:r>
              <a:rPr lang="en-US" altLang="en-US" sz="800">
                <a:ea typeface="ヒラギノ角ゴ Pro W3" charset="-128"/>
              </a:rPr>
              <a:t>Gabon</a:t>
            </a:r>
          </a:p>
          <a:p>
            <a:pPr eaLnBrk="1" hangingPunct="1">
              <a:spcBef>
                <a:spcPct val="0"/>
              </a:spcBef>
              <a:buFontTx/>
              <a:buNone/>
            </a:pPr>
            <a:r>
              <a:rPr lang="en-US" altLang="en-US" sz="800">
                <a:ea typeface="ヒラギノ角ゴ Pro W3" charset="-128"/>
              </a:rPr>
              <a:t>Gambia</a:t>
            </a:r>
          </a:p>
          <a:p>
            <a:pPr eaLnBrk="1" hangingPunct="1">
              <a:spcBef>
                <a:spcPct val="0"/>
              </a:spcBef>
              <a:buFontTx/>
              <a:buNone/>
            </a:pPr>
            <a:r>
              <a:rPr lang="en-US" altLang="en-US" sz="800">
                <a:ea typeface="ヒラギノ角ゴ Pro W3" charset="-128"/>
              </a:rPr>
              <a:t>Georgia </a:t>
            </a:r>
          </a:p>
          <a:p>
            <a:pPr eaLnBrk="1" hangingPunct="1">
              <a:spcBef>
                <a:spcPct val="0"/>
              </a:spcBef>
              <a:buFontTx/>
              <a:buNone/>
            </a:pPr>
            <a:r>
              <a:rPr lang="en-US" altLang="en-US" sz="800">
                <a:ea typeface="ヒラギノ角ゴ Pro W3" charset="-128"/>
              </a:rPr>
              <a:t>Germany</a:t>
            </a:r>
          </a:p>
          <a:p>
            <a:pPr eaLnBrk="1" hangingPunct="1">
              <a:spcBef>
                <a:spcPct val="0"/>
              </a:spcBef>
              <a:buFontTx/>
              <a:buNone/>
            </a:pPr>
            <a:r>
              <a:rPr lang="en-US" altLang="en-US" sz="800">
                <a:ea typeface="ヒラギノ角ゴ Pro W3" charset="-128"/>
              </a:rPr>
              <a:t>Ghana </a:t>
            </a:r>
          </a:p>
          <a:p>
            <a:pPr eaLnBrk="1" hangingPunct="1">
              <a:spcBef>
                <a:spcPct val="0"/>
              </a:spcBef>
              <a:buFontTx/>
              <a:buNone/>
            </a:pPr>
            <a:r>
              <a:rPr lang="en-US" altLang="en-US" sz="800">
                <a:ea typeface="ヒラギノ角ゴ Pro W3" charset="-128"/>
              </a:rPr>
              <a:t>Greece	</a:t>
            </a:r>
          </a:p>
          <a:p>
            <a:pPr eaLnBrk="1" hangingPunct="1">
              <a:spcBef>
                <a:spcPct val="0"/>
              </a:spcBef>
              <a:buFontTx/>
              <a:buNone/>
            </a:pPr>
            <a:r>
              <a:rPr lang="en-US" altLang="en-US" sz="800">
                <a:ea typeface="ヒラギノ角ゴ Pro W3" charset="-128"/>
              </a:rPr>
              <a:t>Grenada	</a:t>
            </a:r>
          </a:p>
          <a:p>
            <a:pPr eaLnBrk="1" hangingPunct="1">
              <a:spcBef>
                <a:spcPct val="0"/>
              </a:spcBef>
              <a:buFontTx/>
              <a:buNone/>
            </a:pPr>
            <a:r>
              <a:rPr lang="en-US" altLang="en-US" sz="800">
                <a:ea typeface="ヒラギノ角ゴ Pro W3" charset="-128"/>
              </a:rPr>
              <a:t>Guatemala</a:t>
            </a:r>
          </a:p>
          <a:p>
            <a:pPr eaLnBrk="1" hangingPunct="1">
              <a:spcBef>
                <a:spcPct val="0"/>
              </a:spcBef>
              <a:buFontTx/>
              <a:buNone/>
            </a:pPr>
            <a:r>
              <a:rPr lang="en-US" altLang="en-US" sz="800">
                <a:ea typeface="ヒラギノ角ゴ Pro W3" charset="-128"/>
              </a:rPr>
              <a:t>Guinea	</a:t>
            </a:r>
          </a:p>
          <a:p>
            <a:pPr eaLnBrk="1" hangingPunct="1">
              <a:spcBef>
                <a:spcPct val="50000"/>
              </a:spcBef>
              <a:buFontTx/>
              <a:buNone/>
            </a:pPr>
            <a:endParaRPr lang="en-US" altLang="en-US" sz="800">
              <a:ea typeface="ヒラギノ角ゴ Pro W3" charset="-128"/>
            </a:endParaRPr>
          </a:p>
          <a:p>
            <a:pPr eaLnBrk="1" hangingPunct="1">
              <a:spcBef>
                <a:spcPct val="50000"/>
              </a:spcBef>
              <a:buFontTx/>
              <a:buNone/>
            </a:pPr>
            <a:endParaRPr lang="en-US" altLang="en-US" sz="800">
              <a:ea typeface="ヒラギノ角ゴ Pro W3" charset="-128"/>
            </a:endParaRPr>
          </a:p>
          <a:p>
            <a:pPr eaLnBrk="1" hangingPunct="1">
              <a:spcBef>
                <a:spcPct val="50000"/>
              </a:spcBef>
              <a:buFontTx/>
              <a:buNone/>
            </a:pPr>
            <a:endParaRPr lang="de-DE" altLang="en-US" sz="800">
              <a:ea typeface="ヒラギノ角ゴ Pro W3" charset="-128"/>
            </a:endParaRPr>
          </a:p>
        </p:txBody>
      </p:sp>
      <p:sp>
        <p:nvSpPr>
          <p:cNvPr id="28678" name="Text Box 8"/>
          <p:cNvSpPr txBox="1">
            <a:spLocks noChangeArrowheads="1"/>
          </p:cNvSpPr>
          <p:nvPr/>
        </p:nvSpPr>
        <p:spPr bwMode="auto">
          <a:xfrm>
            <a:off x="2700338" y="3535363"/>
            <a:ext cx="1541462"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charset="0"/>
                <a:cs typeface="Arial" charset="0"/>
              </a:defRPr>
            </a:lvl1pPr>
            <a:lvl2pPr marL="742950" indent="-285750" defTabSz="762000" eaLnBrk="0" hangingPunct="0">
              <a:spcBef>
                <a:spcPct val="20000"/>
              </a:spcBef>
              <a:buBlip>
                <a:blip r:embed="rId7"/>
              </a:buBlip>
              <a:tabLst>
                <a:tab pos="288925" algn="l"/>
              </a:tabLst>
              <a:defRPr sz="2400">
                <a:solidFill>
                  <a:schemeClr val="tx1"/>
                </a:solidFill>
                <a:latin typeface="Arial" charset="0"/>
                <a:cs typeface="Arial"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charset="0"/>
                <a:cs typeface="Arial" charset="0"/>
              </a:defRPr>
            </a:lvl3pPr>
            <a:lvl4pPr marL="1600200" indent="-228600" defTabSz="762000" eaLnBrk="0" hangingPunct="0">
              <a:spcBef>
                <a:spcPct val="20000"/>
              </a:spcBef>
              <a:buBlip>
                <a:blip r:embed="rId9"/>
              </a:buBlip>
              <a:tabLst>
                <a:tab pos="288925" algn="l"/>
              </a:tabLst>
              <a:defRPr sz="2400">
                <a:solidFill>
                  <a:schemeClr val="tx1"/>
                </a:solidFill>
                <a:latin typeface="Arial" charset="0"/>
                <a:cs typeface="Arial" charset="0"/>
              </a:defRPr>
            </a:lvl4pPr>
            <a:lvl5pPr marL="2057400" indent="-228600" defTabSz="762000" eaLnBrk="0" hangingPunct="0">
              <a:spcBef>
                <a:spcPct val="20000"/>
              </a:spcBef>
              <a:buBlip>
                <a:blip r:embed="rId6"/>
              </a:buBlip>
              <a:tabLst>
                <a:tab pos="288925" algn="l"/>
              </a:tabLst>
              <a:defRPr sz="2400">
                <a:solidFill>
                  <a:schemeClr val="tx1"/>
                </a:solidFill>
                <a:latin typeface="Arial" charset="0"/>
                <a:cs typeface="Arial"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9pPr>
          </a:lstStyle>
          <a:p>
            <a:pPr eaLnBrk="1" hangingPunct="1">
              <a:spcBef>
                <a:spcPct val="0"/>
              </a:spcBef>
              <a:buFontTx/>
              <a:buNone/>
            </a:pPr>
            <a:r>
              <a:rPr lang="en-US" altLang="en-US" sz="800">
                <a:ea typeface="ヒラギノ角ゴ Pro W3" charset="-128"/>
              </a:rPr>
              <a:t>Guinea-Bissau 	</a:t>
            </a:r>
          </a:p>
          <a:p>
            <a:pPr eaLnBrk="1" hangingPunct="1">
              <a:spcBef>
                <a:spcPct val="0"/>
              </a:spcBef>
              <a:buFontTx/>
              <a:buNone/>
            </a:pPr>
            <a:r>
              <a:rPr lang="en-US" altLang="en-US" sz="800">
                <a:ea typeface="ヒラギノ角ゴ Pro W3" charset="-128"/>
              </a:rPr>
              <a:t>Honduras</a:t>
            </a:r>
          </a:p>
          <a:p>
            <a:pPr eaLnBrk="1" hangingPunct="1">
              <a:spcBef>
                <a:spcPct val="0"/>
              </a:spcBef>
              <a:buFontTx/>
              <a:buNone/>
            </a:pPr>
            <a:r>
              <a:rPr lang="en-US" altLang="en-US" sz="800">
                <a:ea typeface="ヒラギノ角ゴ Pro W3" charset="-128"/>
              </a:rPr>
              <a:t>Hungary	</a:t>
            </a:r>
          </a:p>
          <a:p>
            <a:pPr eaLnBrk="1" hangingPunct="1">
              <a:spcBef>
                <a:spcPct val="0"/>
              </a:spcBef>
              <a:buFontTx/>
              <a:buNone/>
            </a:pPr>
            <a:r>
              <a:rPr lang="en-US" altLang="en-US" sz="800">
                <a:ea typeface="ヒラギノ角ゴ Pro W3" charset="-128"/>
              </a:rPr>
              <a:t>Iceland	</a:t>
            </a:r>
          </a:p>
          <a:p>
            <a:pPr eaLnBrk="1" hangingPunct="1">
              <a:spcBef>
                <a:spcPct val="0"/>
              </a:spcBef>
              <a:buFontTx/>
              <a:buNone/>
            </a:pPr>
            <a:r>
              <a:rPr lang="en-US" altLang="en-US" sz="800">
                <a:ea typeface="ヒラギノ角ゴ Pro W3" charset="-128"/>
              </a:rPr>
              <a:t>India		</a:t>
            </a:r>
          </a:p>
          <a:p>
            <a:pPr eaLnBrk="1" hangingPunct="1">
              <a:spcBef>
                <a:spcPct val="0"/>
              </a:spcBef>
              <a:buFontTx/>
              <a:buNone/>
            </a:pPr>
            <a:r>
              <a:rPr lang="en-US" altLang="en-US" sz="800">
                <a:ea typeface="ヒラギノ角ゴ Pro W3" charset="-128"/>
              </a:rPr>
              <a:t>Indonesia	</a:t>
            </a:r>
          </a:p>
          <a:p>
            <a:pPr eaLnBrk="1" hangingPunct="1">
              <a:spcBef>
                <a:spcPct val="0"/>
              </a:spcBef>
              <a:buFontTx/>
              <a:buNone/>
            </a:pPr>
            <a:r>
              <a:rPr lang="en-US" altLang="en-US" sz="800">
                <a:ea typeface="ヒラギノ角ゴ Pro W3" charset="-128"/>
              </a:rPr>
              <a:t>Iran </a:t>
            </a:r>
          </a:p>
          <a:p>
            <a:pPr eaLnBrk="1" hangingPunct="1">
              <a:spcBef>
                <a:spcPct val="0"/>
              </a:spcBef>
              <a:buFontTx/>
              <a:buNone/>
            </a:pPr>
            <a:r>
              <a:rPr lang="en-US" altLang="en-US" sz="800">
                <a:ea typeface="ヒラギノ角ゴ Pro W3" charset="-128"/>
              </a:rPr>
              <a:t>Ireland 	</a:t>
            </a:r>
          </a:p>
          <a:p>
            <a:pPr eaLnBrk="1" hangingPunct="1">
              <a:spcBef>
                <a:spcPct val="0"/>
              </a:spcBef>
              <a:buFontTx/>
              <a:buNone/>
            </a:pPr>
            <a:r>
              <a:rPr lang="en-US" altLang="en-US" sz="800">
                <a:ea typeface="ヒラギノ角ゴ Pro W3" charset="-128"/>
              </a:rPr>
              <a:t>Israel		</a:t>
            </a:r>
          </a:p>
          <a:p>
            <a:pPr eaLnBrk="1" hangingPunct="1">
              <a:spcBef>
                <a:spcPct val="0"/>
              </a:spcBef>
              <a:buFontTx/>
              <a:buNone/>
            </a:pPr>
            <a:r>
              <a:rPr lang="en-US" altLang="en-US" sz="800">
                <a:ea typeface="ヒラギノ角ゴ Pro W3" charset="-128"/>
              </a:rPr>
              <a:t>Italy		</a:t>
            </a:r>
          </a:p>
          <a:p>
            <a:pPr eaLnBrk="1" hangingPunct="1">
              <a:spcBef>
                <a:spcPct val="0"/>
              </a:spcBef>
              <a:buFontTx/>
              <a:buNone/>
            </a:pPr>
            <a:r>
              <a:rPr lang="en-US" altLang="en-US" sz="800">
                <a:ea typeface="ヒラギノ角ゴ Pro W3" charset="-128"/>
              </a:rPr>
              <a:t>Japan		</a:t>
            </a:r>
          </a:p>
          <a:p>
            <a:pPr eaLnBrk="1" hangingPunct="1">
              <a:spcBef>
                <a:spcPct val="0"/>
              </a:spcBef>
              <a:buFontTx/>
              <a:buNone/>
            </a:pPr>
            <a:r>
              <a:rPr lang="en-US" altLang="en-US" sz="800">
                <a:ea typeface="ヒラギノ角ゴ Pro W3" charset="-128"/>
              </a:rPr>
              <a:t>Kazakhstan	</a:t>
            </a:r>
          </a:p>
          <a:p>
            <a:pPr eaLnBrk="1" hangingPunct="1">
              <a:spcBef>
                <a:spcPct val="0"/>
              </a:spcBef>
              <a:buFontTx/>
              <a:buNone/>
            </a:pPr>
            <a:r>
              <a:rPr lang="en-US" altLang="en-US" sz="800">
                <a:ea typeface="ヒラギノ角ゴ Pro W3" charset="-128"/>
              </a:rPr>
              <a:t>Kenya</a:t>
            </a:r>
          </a:p>
          <a:p>
            <a:pPr eaLnBrk="1" hangingPunct="1">
              <a:spcBef>
                <a:spcPct val="0"/>
              </a:spcBef>
              <a:buFontTx/>
              <a:buNone/>
            </a:pPr>
            <a:r>
              <a:rPr lang="en-US" altLang="en-US" sz="800">
                <a:ea typeface="ヒラギノ角ゴ Pro W3" charset="-128"/>
              </a:rPr>
              <a:t>Kyrgyzstan</a:t>
            </a:r>
          </a:p>
          <a:p>
            <a:pPr eaLnBrk="1" hangingPunct="1">
              <a:spcBef>
                <a:spcPct val="0"/>
              </a:spcBef>
              <a:buFontTx/>
              <a:buNone/>
            </a:pPr>
            <a:r>
              <a:rPr lang="en-US" altLang="en-US" sz="800">
                <a:ea typeface="ヒラギノ角ゴ Pro W3" charset="-128"/>
              </a:rPr>
              <a:t>Lao People’s Dem Rep.</a:t>
            </a:r>
          </a:p>
          <a:p>
            <a:pPr eaLnBrk="1" hangingPunct="1">
              <a:spcBef>
                <a:spcPct val="0"/>
              </a:spcBef>
              <a:buFontTx/>
              <a:buNone/>
            </a:pPr>
            <a:r>
              <a:rPr lang="en-US" altLang="en-US" sz="800">
                <a:ea typeface="ヒラギノ角ゴ Pro W3" charset="-128"/>
              </a:rPr>
              <a:t>Latvia 	</a:t>
            </a:r>
          </a:p>
          <a:p>
            <a:pPr eaLnBrk="1" hangingPunct="1">
              <a:spcBef>
                <a:spcPct val="0"/>
              </a:spcBef>
              <a:buFontTx/>
              <a:buNone/>
            </a:pPr>
            <a:r>
              <a:rPr lang="en-US" altLang="en-US" sz="800">
                <a:ea typeface="ヒラギノ角ゴ Pro W3" charset="-128"/>
              </a:rPr>
              <a:t>Lesotho </a:t>
            </a:r>
          </a:p>
          <a:p>
            <a:pPr eaLnBrk="1" hangingPunct="1">
              <a:spcBef>
                <a:spcPct val="0"/>
              </a:spcBef>
              <a:buFontTx/>
              <a:buNone/>
            </a:pPr>
            <a:r>
              <a:rPr lang="en-US" altLang="en-US" sz="800">
                <a:ea typeface="ヒラギノ角ゴ Pro W3" charset="-128"/>
              </a:rPr>
              <a:t>Liberia	</a:t>
            </a:r>
          </a:p>
          <a:p>
            <a:pPr eaLnBrk="1" hangingPunct="1">
              <a:spcBef>
                <a:spcPct val="0"/>
              </a:spcBef>
              <a:buFontTx/>
              <a:buNone/>
            </a:pPr>
            <a:r>
              <a:rPr lang="en-US" altLang="en-US" sz="800">
                <a:ea typeface="ヒラギノ角ゴ Pro W3" charset="-128"/>
              </a:rPr>
              <a:t>Libyan Arab Jamahiriya</a:t>
            </a:r>
          </a:p>
          <a:p>
            <a:pPr eaLnBrk="1" hangingPunct="1">
              <a:spcBef>
                <a:spcPct val="0"/>
              </a:spcBef>
              <a:buFontTx/>
              <a:buNone/>
            </a:pPr>
            <a:r>
              <a:rPr lang="en-US" altLang="en-US" sz="800">
                <a:ea typeface="ヒラギノ角ゴ Pro W3" charset="-128"/>
              </a:rPr>
              <a:t>Liechtenstein </a:t>
            </a:r>
          </a:p>
          <a:p>
            <a:pPr eaLnBrk="1" hangingPunct="1">
              <a:spcBef>
                <a:spcPct val="0"/>
              </a:spcBef>
              <a:buFontTx/>
              <a:buNone/>
            </a:pPr>
            <a:r>
              <a:rPr lang="en-US" altLang="en-US" sz="800">
                <a:ea typeface="ヒラギノ角ゴ Pro W3" charset="-128"/>
              </a:rPr>
              <a:t>Lithuania	</a:t>
            </a:r>
          </a:p>
          <a:p>
            <a:pPr eaLnBrk="1" hangingPunct="1">
              <a:spcBef>
                <a:spcPct val="0"/>
              </a:spcBef>
              <a:buFontTx/>
              <a:buNone/>
            </a:pPr>
            <a:r>
              <a:rPr lang="en-US" altLang="en-US" sz="800">
                <a:ea typeface="ヒラギノ角ゴ Pro W3" charset="-128"/>
              </a:rPr>
              <a:t>Luxembourg	</a:t>
            </a:r>
          </a:p>
          <a:p>
            <a:pPr eaLnBrk="1" hangingPunct="1">
              <a:spcBef>
                <a:spcPct val="0"/>
              </a:spcBef>
              <a:buFontTx/>
              <a:buNone/>
            </a:pPr>
            <a:r>
              <a:rPr lang="en-US" altLang="en-US" sz="800">
                <a:ea typeface="ヒラギノ角ゴ Pro W3" charset="-128"/>
              </a:rPr>
              <a:t>Madagascar</a:t>
            </a:r>
            <a:endParaRPr lang="de-DE" altLang="en-US" sz="800">
              <a:ea typeface="ヒラギノ角ゴ Pro W3" charset="-128"/>
            </a:endParaRPr>
          </a:p>
        </p:txBody>
      </p:sp>
      <p:sp>
        <p:nvSpPr>
          <p:cNvPr id="28679" name="Text Box 9"/>
          <p:cNvSpPr txBox="1">
            <a:spLocks noChangeArrowheads="1"/>
          </p:cNvSpPr>
          <p:nvPr/>
        </p:nvSpPr>
        <p:spPr bwMode="auto">
          <a:xfrm>
            <a:off x="3995738" y="3135313"/>
            <a:ext cx="26225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defRPr sz="2400">
                <a:solidFill>
                  <a:schemeClr val="tx1"/>
                </a:solidFill>
                <a:latin typeface="Arial" charset="0"/>
                <a:cs typeface="Arial" charset="0"/>
              </a:defRPr>
            </a:lvl1pPr>
            <a:lvl2pPr marL="742950" indent="-285750" defTabSz="762000" eaLnBrk="0" hangingPunct="0">
              <a:spcBef>
                <a:spcPct val="20000"/>
              </a:spcBef>
              <a:buBlip>
                <a:blip r:embed="rId7"/>
              </a:buBlip>
              <a:defRPr sz="2400">
                <a:solidFill>
                  <a:schemeClr val="tx1"/>
                </a:solidFill>
                <a:latin typeface="Arial" charset="0"/>
                <a:cs typeface="Arial" charset="0"/>
              </a:defRPr>
            </a:lvl2pPr>
            <a:lvl3pPr marL="1143000" indent="-228600" defTabSz="762000" eaLnBrk="0" hangingPunct="0">
              <a:spcBef>
                <a:spcPct val="20000"/>
              </a:spcBef>
              <a:buFont typeface="Wingdings" pitchFamily="2" charset="2"/>
              <a:buBlip>
                <a:blip r:embed="rId8"/>
              </a:buBlip>
              <a:defRPr sz="2400">
                <a:solidFill>
                  <a:schemeClr val="tx1"/>
                </a:solidFill>
                <a:latin typeface="Arial" charset="0"/>
                <a:cs typeface="Arial" charset="0"/>
              </a:defRPr>
            </a:lvl3pPr>
            <a:lvl4pPr marL="1600200" indent="-228600" defTabSz="762000" eaLnBrk="0" hangingPunct="0">
              <a:spcBef>
                <a:spcPct val="20000"/>
              </a:spcBef>
              <a:buBlip>
                <a:blip r:embed="rId9"/>
              </a:buBlip>
              <a:defRPr sz="2400">
                <a:solidFill>
                  <a:schemeClr val="tx1"/>
                </a:solidFill>
                <a:latin typeface="Arial" charset="0"/>
                <a:cs typeface="Arial" charset="0"/>
              </a:defRPr>
            </a:lvl4pPr>
            <a:lvl5pPr marL="2057400" indent="-228600" defTabSz="762000" eaLnBrk="0" hangingPunct="0">
              <a:spcBef>
                <a:spcPct val="20000"/>
              </a:spcBef>
              <a:buBlip>
                <a:blip r:embed="rId6"/>
              </a:buBlip>
              <a:defRPr sz="2400">
                <a:solidFill>
                  <a:schemeClr val="tx1"/>
                </a:solidFill>
                <a:latin typeface="Arial" charset="0"/>
                <a:cs typeface="Arial"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9pPr>
          </a:lstStyle>
          <a:p>
            <a:pPr eaLnBrk="1" hangingPunct="1">
              <a:spcBef>
                <a:spcPct val="50000"/>
              </a:spcBef>
              <a:buFontTx/>
              <a:buNone/>
            </a:pPr>
            <a:endParaRPr lang="en-US" altLang="en-US" sz="800">
              <a:ea typeface="ヒラギノ角ゴ Pro W3" charset="-128"/>
            </a:endParaRPr>
          </a:p>
          <a:p>
            <a:pPr eaLnBrk="1" hangingPunct="1">
              <a:spcBef>
                <a:spcPct val="50000"/>
              </a:spcBef>
              <a:buFontTx/>
              <a:buNone/>
            </a:pPr>
            <a:endParaRPr lang="en-US" altLang="en-US" sz="800">
              <a:ea typeface="ヒラギノ角ゴ Pro W3" charset="-128"/>
            </a:endParaRPr>
          </a:p>
          <a:p>
            <a:pPr eaLnBrk="1" hangingPunct="1">
              <a:spcBef>
                <a:spcPct val="50000"/>
              </a:spcBef>
              <a:buFontTx/>
              <a:buNone/>
            </a:pPr>
            <a:r>
              <a:rPr lang="en-US" altLang="en-US" sz="800">
                <a:ea typeface="ヒラギノ角ゴ Pro W3" charset="-128"/>
              </a:rPr>
              <a:t>	</a:t>
            </a:r>
          </a:p>
          <a:p>
            <a:pPr eaLnBrk="1" hangingPunct="1">
              <a:spcBef>
                <a:spcPct val="0"/>
              </a:spcBef>
              <a:buFontTx/>
              <a:buNone/>
            </a:pPr>
            <a:r>
              <a:rPr lang="en-US" altLang="en-US" sz="800">
                <a:ea typeface="ヒラギノ角ゴ Pro W3" charset="-128"/>
              </a:rPr>
              <a:t>Malawi	</a:t>
            </a:r>
          </a:p>
          <a:p>
            <a:pPr eaLnBrk="1" hangingPunct="1">
              <a:spcBef>
                <a:spcPct val="0"/>
              </a:spcBef>
              <a:buFontTx/>
              <a:buNone/>
            </a:pPr>
            <a:r>
              <a:rPr lang="en-US" altLang="en-US" sz="800">
                <a:ea typeface="ヒラギノ角ゴ Pro W3" charset="-128"/>
              </a:rPr>
              <a:t>Malaysia</a:t>
            </a:r>
          </a:p>
          <a:p>
            <a:pPr eaLnBrk="1" hangingPunct="1">
              <a:spcBef>
                <a:spcPct val="0"/>
              </a:spcBef>
              <a:buFontTx/>
              <a:buNone/>
            </a:pPr>
            <a:r>
              <a:rPr lang="en-US" altLang="en-US" sz="800">
                <a:ea typeface="ヒラギノ角ゴ Pro W3" charset="-128"/>
              </a:rPr>
              <a:t>Mali		</a:t>
            </a:r>
          </a:p>
          <a:p>
            <a:pPr eaLnBrk="1" hangingPunct="1">
              <a:spcBef>
                <a:spcPct val="0"/>
              </a:spcBef>
              <a:buFontTx/>
              <a:buNone/>
            </a:pPr>
            <a:r>
              <a:rPr lang="en-US" altLang="en-US" sz="800">
                <a:ea typeface="ヒラギノ角ゴ Pro W3" charset="-128"/>
              </a:rPr>
              <a:t>Malta</a:t>
            </a:r>
          </a:p>
          <a:p>
            <a:pPr eaLnBrk="1" hangingPunct="1">
              <a:spcBef>
                <a:spcPct val="0"/>
              </a:spcBef>
              <a:buFontTx/>
              <a:buNone/>
            </a:pPr>
            <a:r>
              <a:rPr lang="en-US" altLang="en-US" sz="800">
                <a:ea typeface="ヒラギノ角ゴ Pro W3" charset="-128"/>
              </a:rPr>
              <a:t>Mauritania		</a:t>
            </a:r>
          </a:p>
          <a:p>
            <a:pPr eaLnBrk="1" hangingPunct="1">
              <a:spcBef>
                <a:spcPct val="0"/>
              </a:spcBef>
              <a:buFontTx/>
              <a:buNone/>
            </a:pPr>
            <a:r>
              <a:rPr lang="en-US" altLang="en-US" sz="800">
                <a:ea typeface="ヒラギノ角ゴ Pro W3" charset="-128"/>
              </a:rPr>
              <a:t>Mexico		</a:t>
            </a:r>
          </a:p>
          <a:p>
            <a:pPr eaLnBrk="1" hangingPunct="1">
              <a:spcBef>
                <a:spcPct val="0"/>
              </a:spcBef>
              <a:buFontTx/>
              <a:buNone/>
            </a:pPr>
            <a:r>
              <a:rPr lang="en-US" altLang="en-US" sz="800">
                <a:ea typeface="ヒラギノ角ゴ Pro W3" charset="-128"/>
              </a:rPr>
              <a:t>Monaco		</a:t>
            </a:r>
          </a:p>
          <a:p>
            <a:pPr eaLnBrk="1" hangingPunct="1">
              <a:spcBef>
                <a:spcPct val="0"/>
              </a:spcBef>
              <a:buFontTx/>
              <a:buNone/>
            </a:pPr>
            <a:r>
              <a:rPr lang="en-US" altLang="en-US" sz="800">
                <a:ea typeface="ヒラギノ角ゴ Pro W3" charset="-128"/>
              </a:rPr>
              <a:t>Mongolia		</a:t>
            </a:r>
          </a:p>
          <a:p>
            <a:pPr eaLnBrk="1" hangingPunct="1">
              <a:spcBef>
                <a:spcPct val="0"/>
              </a:spcBef>
              <a:buFontTx/>
              <a:buNone/>
            </a:pPr>
            <a:r>
              <a:rPr lang="en-US" altLang="en-US" sz="800">
                <a:ea typeface="ヒラギノ角ゴ Pro W3" charset="-128"/>
              </a:rPr>
              <a:t>Montenegro</a:t>
            </a:r>
          </a:p>
          <a:p>
            <a:pPr eaLnBrk="1" hangingPunct="1">
              <a:spcBef>
                <a:spcPct val="0"/>
              </a:spcBef>
              <a:buFontTx/>
              <a:buNone/>
            </a:pPr>
            <a:r>
              <a:rPr lang="en-US" altLang="en-US" sz="800">
                <a:ea typeface="ヒラギノ角ゴ Pro W3" charset="-128"/>
              </a:rPr>
              <a:t>Morocco		</a:t>
            </a:r>
          </a:p>
          <a:p>
            <a:pPr eaLnBrk="1" hangingPunct="1">
              <a:spcBef>
                <a:spcPct val="0"/>
              </a:spcBef>
              <a:buFontTx/>
              <a:buNone/>
            </a:pPr>
            <a:r>
              <a:rPr lang="en-US" altLang="en-US" sz="800">
                <a:ea typeface="ヒラギノ角ゴ Pro W3" charset="-128"/>
              </a:rPr>
              <a:t>Mozambique		</a:t>
            </a:r>
          </a:p>
          <a:p>
            <a:pPr eaLnBrk="1" hangingPunct="1">
              <a:spcBef>
                <a:spcPct val="0"/>
              </a:spcBef>
              <a:buFontTx/>
              <a:buNone/>
            </a:pPr>
            <a:r>
              <a:rPr lang="en-US" altLang="en-US" sz="800">
                <a:ea typeface="ヒラギノ角ゴ Pro W3" charset="-128"/>
              </a:rPr>
              <a:t>Namibia </a:t>
            </a:r>
          </a:p>
          <a:p>
            <a:pPr eaLnBrk="1" hangingPunct="1">
              <a:spcBef>
                <a:spcPct val="0"/>
              </a:spcBef>
              <a:buFontTx/>
              <a:buNone/>
            </a:pPr>
            <a:r>
              <a:rPr lang="en-US" altLang="en-US" sz="800">
                <a:ea typeface="ヒラギノ角ゴ Pro W3" charset="-128"/>
              </a:rPr>
              <a:t>Netherlands		</a:t>
            </a:r>
          </a:p>
          <a:p>
            <a:pPr eaLnBrk="1" hangingPunct="1">
              <a:spcBef>
                <a:spcPct val="0"/>
              </a:spcBef>
              <a:buFontTx/>
              <a:buNone/>
            </a:pPr>
            <a:r>
              <a:rPr lang="en-US" altLang="en-US" sz="800">
                <a:ea typeface="ヒラギノ角ゴ Pro W3" charset="-128"/>
              </a:rPr>
              <a:t>New Zealand</a:t>
            </a:r>
          </a:p>
          <a:p>
            <a:pPr eaLnBrk="1" hangingPunct="1">
              <a:spcBef>
                <a:spcPct val="0"/>
              </a:spcBef>
              <a:buFontTx/>
              <a:buNone/>
            </a:pPr>
            <a:r>
              <a:rPr lang="en-US" altLang="en-US" sz="800">
                <a:ea typeface="ヒラギノ角ゴ Pro W3" charset="-128"/>
              </a:rPr>
              <a:t>Nicaragua</a:t>
            </a:r>
          </a:p>
          <a:p>
            <a:pPr eaLnBrk="1" hangingPunct="1">
              <a:spcBef>
                <a:spcPct val="0"/>
              </a:spcBef>
              <a:buFontTx/>
              <a:buNone/>
            </a:pPr>
            <a:r>
              <a:rPr lang="en-US" altLang="en-US" sz="800">
                <a:ea typeface="ヒラギノ角ゴ Pro W3" charset="-128"/>
              </a:rPr>
              <a:t>Niger</a:t>
            </a:r>
          </a:p>
          <a:p>
            <a:pPr eaLnBrk="1" hangingPunct="1">
              <a:spcBef>
                <a:spcPct val="0"/>
              </a:spcBef>
              <a:buFontTx/>
              <a:buNone/>
            </a:pPr>
            <a:r>
              <a:rPr lang="en-US" altLang="en-US" sz="800">
                <a:ea typeface="ヒラギノ角ゴ Pro W3" charset="-128"/>
              </a:rPr>
              <a:t>Nigeria</a:t>
            </a:r>
          </a:p>
          <a:p>
            <a:pPr eaLnBrk="1" hangingPunct="1">
              <a:spcBef>
                <a:spcPct val="0"/>
              </a:spcBef>
              <a:buFontTx/>
              <a:buNone/>
            </a:pPr>
            <a:r>
              <a:rPr lang="en-US" altLang="en-US" sz="800">
                <a:ea typeface="ヒラギノ角ゴ Pro W3" charset="-128"/>
              </a:rPr>
              <a:t>Norway</a:t>
            </a:r>
          </a:p>
          <a:p>
            <a:pPr eaLnBrk="1" hangingPunct="1">
              <a:spcBef>
                <a:spcPct val="0"/>
              </a:spcBef>
              <a:buFontTx/>
              <a:buNone/>
            </a:pPr>
            <a:r>
              <a:rPr lang="en-US" altLang="en-US" sz="800">
                <a:ea typeface="ヒラギノ角ゴ Pro W3" charset="-128"/>
              </a:rPr>
              <a:t>Oman</a:t>
            </a:r>
          </a:p>
          <a:p>
            <a:pPr eaLnBrk="1" hangingPunct="1">
              <a:spcBef>
                <a:spcPct val="0"/>
              </a:spcBef>
              <a:buFontTx/>
              <a:buNone/>
            </a:pPr>
            <a:r>
              <a:rPr lang="en-US" altLang="en-US" sz="800">
                <a:ea typeface="ヒラギノ角ゴ Pro W3" charset="-128"/>
              </a:rPr>
              <a:t>Panama</a:t>
            </a:r>
          </a:p>
          <a:p>
            <a:pPr eaLnBrk="1" hangingPunct="1">
              <a:spcBef>
                <a:spcPct val="0"/>
              </a:spcBef>
              <a:buFontTx/>
              <a:buNone/>
            </a:pPr>
            <a:r>
              <a:rPr lang="en-US" altLang="en-US" sz="800">
                <a:ea typeface="ヒラギノ角ゴ Pro W3" charset="-128"/>
              </a:rPr>
              <a:t>Papua New Guinea</a:t>
            </a:r>
          </a:p>
          <a:p>
            <a:pPr eaLnBrk="1" hangingPunct="1">
              <a:spcBef>
                <a:spcPct val="0"/>
              </a:spcBef>
              <a:buFontTx/>
              <a:buNone/>
            </a:pPr>
            <a:r>
              <a:rPr lang="en-GB" altLang="en-US" sz="800">
                <a:ea typeface="ヒラギノ角ゴ Pro W3" charset="-128"/>
              </a:rPr>
              <a:t>Peru</a:t>
            </a:r>
            <a:endParaRPr lang="en-US" altLang="en-US" sz="800">
              <a:ea typeface="ヒラギノ角ゴ Pro W3" charset="-128"/>
            </a:endParaRPr>
          </a:p>
          <a:p>
            <a:pPr eaLnBrk="1" hangingPunct="1">
              <a:spcBef>
                <a:spcPct val="0"/>
              </a:spcBef>
              <a:buFontTx/>
              <a:buNone/>
            </a:pPr>
            <a:r>
              <a:rPr lang="en-US" altLang="en-US" sz="800">
                <a:ea typeface="ヒラギノ角ゴ Pro W3" charset="-128"/>
              </a:rPr>
              <a:t>Philippines </a:t>
            </a:r>
          </a:p>
          <a:p>
            <a:pPr eaLnBrk="1" hangingPunct="1">
              <a:spcBef>
                <a:spcPct val="50000"/>
              </a:spcBef>
              <a:buFontTx/>
              <a:buNone/>
            </a:pPr>
            <a:r>
              <a:rPr lang="en-US" altLang="en-US" sz="800">
                <a:ea typeface="ヒラギノ角ゴ Pro W3" charset="-128"/>
              </a:rPr>
              <a:t>	</a:t>
            </a:r>
          </a:p>
          <a:p>
            <a:pPr eaLnBrk="1" hangingPunct="1">
              <a:spcBef>
                <a:spcPct val="50000"/>
              </a:spcBef>
              <a:buFontTx/>
              <a:buNone/>
            </a:pPr>
            <a:r>
              <a:rPr lang="en-US" altLang="en-US" sz="800">
                <a:ea typeface="ヒラギノ角ゴ Pro W3" charset="-128"/>
              </a:rPr>
              <a:t>		</a:t>
            </a:r>
          </a:p>
          <a:p>
            <a:pPr eaLnBrk="1" hangingPunct="1">
              <a:spcBef>
                <a:spcPct val="50000"/>
              </a:spcBef>
              <a:buFontTx/>
              <a:buNone/>
            </a:pPr>
            <a:endParaRPr lang="en-US" altLang="en-US" sz="800">
              <a:ea typeface="ヒラギノ角ゴ Pro W3" charset="-128"/>
            </a:endParaRPr>
          </a:p>
        </p:txBody>
      </p:sp>
      <p:sp>
        <p:nvSpPr>
          <p:cNvPr id="28680" name="Text Box 10"/>
          <p:cNvSpPr txBox="1">
            <a:spLocks noChangeArrowheads="1"/>
          </p:cNvSpPr>
          <p:nvPr/>
        </p:nvSpPr>
        <p:spPr bwMode="auto">
          <a:xfrm>
            <a:off x="4932363" y="3276600"/>
            <a:ext cx="2319337"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charset="0"/>
                <a:cs typeface="Arial" charset="0"/>
              </a:defRPr>
            </a:lvl1pPr>
            <a:lvl2pPr marL="742950" indent="-285750" defTabSz="762000" eaLnBrk="0" hangingPunct="0">
              <a:spcBef>
                <a:spcPct val="20000"/>
              </a:spcBef>
              <a:buBlip>
                <a:blip r:embed="rId7"/>
              </a:buBlip>
              <a:tabLst>
                <a:tab pos="288925" algn="l"/>
              </a:tabLst>
              <a:defRPr sz="2400">
                <a:solidFill>
                  <a:schemeClr val="tx1"/>
                </a:solidFill>
                <a:latin typeface="Arial" charset="0"/>
                <a:cs typeface="Arial"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charset="0"/>
                <a:cs typeface="Arial" charset="0"/>
              </a:defRPr>
            </a:lvl3pPr>
            <a:lvl4pPr marL="1600200" indent="-228600" defTabSz="762000" eaLnBrk="0" hangingPunct="0">
              <a:spcBef>
                <a:spcPct val="20000"/>
              </a:spcBef>
              <a:buBlip>
                <a:blip r:embed="rId9"/>
              </a:buBlip>
              <a:tabLst>
                <a:tab pos="288925" algn="l"/>
              </a:tabLst>
              <a:defRPr sz="2400">
                <a:solidFill>
                  <a:schemeClr val="tx1"/>
                </a:solidFill>
                <a:latin typeface="Arial" charset="0"/>
                <a:cs typeface="Arial" charset="0"/>
              </a:defRPr>
            </a:lvl4pPr>
            <a:lvl5pPr marL="2057400" indent="-228600" defTabSz="762000" eaLnBrk="0" hangingPunct="0">
              <a:spcBef>
                <a:spcPct val="20000"/>
              </a:spcBef>
              <a:buBlip>
                <a:blip r:embed="rId6"/>
              </a:buBlip>
              <a:tabLst>
                <a:tab pos="288925" algn="l"/>
              </a:tabLst>
              <a:defRPr sz="2400">
                <a:solidFill>
                  <a:schemeClr val="tx1"/>
                </a:solidFill>
                <a:latin typeface="Arial" charset="0"/>
                <a:cs typeface="Arial"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9pPr>
          </a:lstStyle>
          <a:p>
            <a:pPr eaLnBrk="1" hangingPunct="1">
              <a:spcBef>
                <a:spcPct val="0"/>
              </a:spcBef>
              <a:buFontTx/>
              <a:buNone/>
            </a:pPr>
            <a:r>
              <a:rPr lang="en-US" altLang="en-US" sz="800">
                <a:ea typeface="ヒラギノ角ゴ Pro W3" charset="-128"/>
              </a:rPr>
              <a:t>Poland</a:t>
            </a:r>
          </a:p>
          <a:p>
            <a:pPr eaLnBrk="1" hangingPunct="1">
              <a:spcBef>
                <a:spcPct val="0"/>
              </a:spcBef>
              <a:buFontTx/>
              <a:buNone/>
            </a:pPr>
            <a:r>
              <a:rPr lang="en-US" altLang="en-US" sz="800">
                <a:ea typeface="ヒラギノ角ゴ Pro W3" charset="-128"/>
              </a:rPr>
              <a:t>Portugal</a:t>
            </a:r>
          </a:p>
          <a:p>
            <a:pPr eaLnBrk="1" hangingPunct="1">
              <a:spcBef>
                <a:spcPct val="0"/>
              </a:spcBef>
              <a:buFontTx/>
              <a:buNone/>
            </a:pPr>
            <a:r>
              <a:rPr lang="en-US" altLang="en-US" sz="800">
                <a:ea typeface="ヒラギノ角ゴ Pro W3" charset="-128"/>
              </a:rPr>
              <a:t>Qatar</a:t>
            </a:r>
          </a:p>
          <a:p>
            <a:pPr eaLnBrk="1" hangingPunct="1">
              <a:spcBef>
                <a:spcPct val="0"/>
              </a:spcBef>
              <a:buFontTx/>
              <a:buNone/>
            </a:pPr>
            <a:r>
              <a:rPr lang="en-US" altLang="en-US" sz="800">
                <a:ea typeface="ヒラギノ角ゴ Pro W3" charset="-128"/>
              </a:rPr>
              <a:t>Republic of Korea </a:t>
            </a:r>
          </a:p>
          <a:p>
            <a:pPr eaLnBrk="1" hangingPunct="1">
              <a:spcBef>
                <a:spcPct val="0"/>
              </a:spcBef>
              <a:buFontTx/>
              <a:buNone/>
            </a:pPr>
            <a:r>
              <a:rPr lang="en-US" altLang="en-US" sz="800">
                <a:ea typeface="ヒラギノ角ゴ Pro W3" charset="-128"/>
              </a:rPr>
              <a:t>Republic of Moldova	</a:t>
            </a:r>
          </a:p>
          <a:p>
            <a:pPr eaLnBrk="1" hangingPunct="1">
              <a:spcBef>
                <a:spcPct val="0"/>
              </a:spcBef>
              <a:buFontTx/>
              <a:buNone/>
            </a:pPr>
            <a:r>
              <a:rPr lang="en-US" altLang="en-US" sz="800">
                <a:ea typeface="ヒラギノ角ゴ Pro W3" charset="-128"/>
              </a:rPr>
              <a:t>Romania		</a:t>
            </a:r>
          </a:p>
          <a:p>
            <a:pPr eaLnBrk="1" hangingPunct="1">
              <a:spcBef>
                <a:spcPct val="0"/>
              </a:spcBef>
              <a:buFontTx/>
              <a:buNone/>
            </a:pPr>
            <a:r>
              <a:rPr lang="en-US" altLang="en-US" sz="800">
                <a:ea typeface="ヒラギノ角ゴ Pro W3" charset="-128"/>
              </a:rPr>
              <a:t>Rwanda</a:t>
            </a:r>
          </a:p>
          <a:p>
            <a:pPr eaLnBrk="1" hangingPunct="1">
              <a:spcBef>
                <a:spcPct val="0"/>
              </a:spcBef>
              <a:buFontTx/>
              <a:buNone/>
            </a:pPr>
            <a:r>
              <a:rPr lang="en-US" altLang="en-US" sz="800">
                <a:ea typeface="ヒラギノ角ゴ Pro W3" charset="-128"/>
              </a:rPr>
              <a:t>Russian Federation	</a:t>
            </a:r>
          </a:p>
          <a:p>
            <a:pPr eaLnBrk="1" hangingPunct="1">
              <a:spcBef>
                <a:spcPct val="0"/>
              </a:spcBef>
              <a:buFontTx/>
              <a:buNone/>
            </a:pPr>
            <a:r>
              <a:rPr lang="en-US" altLang="en-US" sz="800">
                <a:ea typeface="ヒラギノ角ゴ Pro W3" charset="-128"/>
              </a:rPr>
              <a:t>Saint Lucia		</a:t>
            </a:r>
          </a:p>
          <a:p>
            <a:pPr eaLnBrk="1" hangingPunct="1">
              <a:spcBef>
                <a:spcPct val="0"/>
              </a:spcBef>
              <a:buFontTx/>
              <a:buNone/>
            </a:pPr>
            <a:r>
              <a:rPr lang="en-US" altLang="en-US" sz="800">
                <a:ea typeface="ヒラギノ角ゴ Pro W3" charset="-128"/>
              </a:rPr>
              <a:t>Saint Vincent and</a:t>
            </a:r>
            <a:br>
              <a:rPr lang="en-US" altLang="en-US" sz="800">
                <a:ea typeface="ヒラギノ角ゴ Pro W3" charset="-128"/>
              </a:rPr>
            </a:br>
            <a:r>
              <a:rPr lang="en-US" altLang="en-US" sz="800">
                <a:ea typeface="ヒラギノ角ゴ Pro W3" charset="-128"/>
              </a:rPr>
              <a:t>      the Grenadines </a:t>
            </a:r>
          </a:p>
          <a:p>
            <a:pPr eaLnBrk="1" hangingPunct="1">
              <a:spcBef>
                <a:spcPct val="0"/>
              </a:spcBef>
              <a:buFontTx/>
              <a:buNone/>
            </a:pPr>
            <a:r>
              <a:rPr lang="en-US" altLang="en-US" sz="800">
                <a:ea typeface="ヒラギノ角ゴ Pro W3" charset="-128"/>
              </a:rPr>
              <a:t>San Marino</a:t>
            </a:r>
          </a:p>
          <a:p>
            <a:pPr eaLnBrk="1" hangingPunct="1">
              <a:spcBef>
                <a:spcPct val="0"/>
              </a:spcBef>
              <a:buFontTx/>
              <a:buNone/>
            </a:pPr>
            <a:r>
              <a:rPr lang="en-GB" altLang="en-US" sz="800">
                <a:ea typeface="ヒラギノ角ゴ Pro W3" charset="-128"/>
              </a:rPr>
              <a:t>Sao Tomé e Principe</a:t>
            </a:r>
            <a:endParaRPr lang="en-US" altLang="en-US" sz="800">
              <a:ea typeface="ヒラギノ角ゴ Pro W3" charset="-128"/>
            </a:endParaRPr>
          </a:p>
          <a:p>
            <a:pPr eaLnBrk="1" hangingPunct="1">
              <a:spcBef>
                <a:spcPct val="0"/>
              </a:spcBef>
              <a:buFontTx/>
              <a:buNone/>
            </a:pPr>
            <a:r>
              <a:rPr lang="en-US" altLang="en-US" sz="800">
                <a:ea typeface="ヒラギノ角ゴ Pro W3" charset="-128"/>
              </a:rPr>
              <a:t>Saudi Arabia </a:t>
            </a:r>
          </a:p>
          <a:p>
            <a:pPr eaLnBrk="1" hangingPunct="1">
              <a:spcBef>
                <a:spcPct val="0"/>
              </a:spcBef>
              <a:buFontTx/>
              <a:buNone/>
            </a:pPr>
            <a:r>
              <a:rPr lang="en-US" altLang="en-US" sz="800">
                <a:ea typeface="ヒラギノ角ゴ Pro W3" charset="-128"/>
              </a:rPr>
              <a:t>Senegal		</a:t>
            </a:r>
          </a:p>
          <a:p>
            <a:pPr eaLnBrk="1" hangingPunct="1">
              <a:spcBef>
                <a:spcPct val="0"/>
              </a:spcBef>
              <a:buFontTx/>
              <a:buNone/>
            </a:pPr>
            <a:r>
              <a:rPr lang="en-US" altLang="en-US" sz="800">
                <a:ea typeface="ヒラギノ角ゴ Pro W3" charset="-128"/>
              </a:rPr>
              <a:t>Serbia</a:t>
            </a:r>
          </a:p>
          <a:p>
            <a:pPr eaLnBrk="1" hangingPunct="1">
              <a:spcBef>
                <a:spcPct val="0"/>
              </a:spcBef>
              <a:buFontTx/>
              <a:buNone/>
            </a:pPr>
            <a:r>
              <a:rPr lang="en-US" altLang="en-US" sz="800">
                <a:ea typeface="ヒラギノ角ゴ Pro W3" charset="-128"/>
              </a:rPr>
              <a:t>Seychelles</a:t>
            </a:r>
          </a:p>
          <a:p>
            <a:pPr eaLnBrk="1" hangingPunct="1">
              <a:spcBef>
                <a:spcPct val="0"/>
              </a:spcBef>
              <a:buFontTx/>
              <a:buNone/>
            </a:pPr>
            <a:r>
              <a:rPr lang="en-US" altLang="en-US" sz="800">
                <a:ea typeface="ヒラギノ角ゴ Pro W3" charset="-128"/>
              </a:rPr>
              <a:t>Sierra Leone		</a:t>
            </a:r>
          </a:p>
          <a:p>
            <a:pPr eaLnBrk="1" hangingPunct="1">
              <a:spcBef>
                <a:spcPct val="0"/>
              </a:spcBef>
              <a:buFontTx/>
              <a:buNone/>
            </a:pPr>
            <a:r>
              <a:rPr lang="en-US" altLang="en-US" sz="800">
                <a:ea typeface="ヒラギノ角ゴ Pro W3" charset="-128"/>
              </a:rPr>
              <a:t>Singapore		</a:t>
            </a:r>
          </a:p>
          <a:p>
            <a:pPr eaLnBrk="1" hangingPunct="1">
              <a:spcBef>
                <a:spcPct val="0"/>
              </a:spcBef>
              <a:buFontTx/>
              <a:buNone/>
            </a:pPr>
            <a:r>
              <a:rPr lang="en-US" altLang="en-US" sz="800">
                <a:ea typeface="ヒラギノ角ゴ Pro W3" charset="-128"/>
              </a:rPr>
              <a:t>Slovakia		</a:t>
            </a:r>
          </a:p>
          <a:p>
            <a:pPr eaLnBrk="1" hangingPunct="1">
              <a:spcBef>
                <a:spcPct val="0"/>
              </a:spcBef>
              <a:buFontTx/>
              <a:buNone/>
            </a:pPr>
            <a:r>
              <a:rPr lang="en-US" altLang="en-US" sz="800">
                <a:ea typeface="ヒラギノ角ゴ Pro W3" charset="-128"/>
              </a:rPr>
              <a:t>Slovenia		</a:t>
            </a:r>
          </a:p>
          <a:p>
            <a:pPr eaLnBrk="1" hangingPunct="1">
              <a:spcBef>
                <a:spcPct val="0"/>
              </a:spcBef>
              <a:buFontTx/>
              <a:buNone/>
            </a:pPr>
            <a:r>
              <a:rPr lang="en-US" altLang="en-US" sz="800">
                <a:ea typeface="ヒラギノ角ゴ Pro W3" charset="-128"/>
              </a:rPr>
              <a:t>South Africa		</a:t>
            </a:r>
          </a:p>
          <a:p>
            <a:pPr eaLnBrk="1" hangingPunct="1">
              <a:spcBef>
                <a:spcPct val="0"/>
              </a:spcBef>
              <a:buFontTx/>
              <a:buNone/>
            </a:pPr>
            <a:r>
              <a:rPr lang="en-US" altLang="en-US" sz="800">
                <a:ea typeface="ヒラギノ角ゴ Pro W3" charset="-128"/>
              </a:rPr>
              <a:t>Spain		</a:t>
            </a:r>
          </a:p>
          <a:p>
            <a:pPr eaLnBrk="1" hangingPunct="1">
              <a:spcBef>
                <a:spcPct val="0"/>
              </a:spcBef>
              <a:buFontTx/>
              <a:buNone/>
            </a:pPr>
            <a:r>
              <a:rPr lang="en-US" altLang="en-US" sz="800">
                <a:ea typeface="ヒラギノ角ゴ Pro W3" charset="-128"/>
              </a:rPr>
              <a:t>Sri Lanka		</a:t>
            </a:r>
          </a:p>
          <a:p>
            <a:pPr eaLnBrk="1" hangingPunct="1">
              <a:spcBef>
                <a:spcPct val="0"/>
              </a:spcBef>
              <a:buFontTx/>
              <a:buNone/>
            </a:pPr>
            <a:r>
              <a:rPr lang="en-US" altLang="en-US" sz="800">
                <a:ea typeface="ヒラギノ角ゴ Pro W3" charset="-128"/>
              </a:rPr>
              <a:t>Sudan		</a:t>
            </a:r>
          </a:p>
          <a:p>
            <a:pPr eaLnBrk="1" hangingPunct="1">
              <a:spcBef>
                <a:spcPct val="0"/>
              </a:spcBef>
              <a:buFontTx/>
              <a:buNone/>
            </a:pPr>
            <a:r>
              <a:rPr lang="en-US" altLang="en-US" sz="800">
                <a:ea typeface="ヒラギノ角ゴ Pro W3" charset="-128"/>
              </a:rPr>
              <a:t>Swaziland</a:t>
            </a:r>
          </a:p>
        </p:txBody>
      </p:sp>
      <p:sp>
        <p:nvSpPr>
          <p:cNvPr id="28681" name="Text Box 11"/>
          <p:cNvSpPr txBox="1">
            <a:spLocks noChangeArrowheads="1"/>
          </p:cNvSpPr>
          <p:nvPr/>
        </p:nvSpPr>
        <p:spPr bwMode="auto">
          <a:xfrm>
            <a:off x="6372225" y="3459163"/>
            <a:ext cx="2279650"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charset="0"/>
                <a:cs typeface="Arial" charset="0"/>
              </a:defRPr>
            </a:lvl1pPr>
            <a:lvl2pPr marL="6350" indent="-4763" defTabSz="762000" eaLnBrk="0" hangingPunct="0">
              <a:spcBef>
                <a:spcPct val="20000"/>
              </a:spcBef>
              <a:buBlip>
                <a:blip r:embed="rId7"/>
              </a:buBlip>
              <a:tabLst>
                <a:tab pos="288925" algn="l"/>
              </a:tabLst>
              <a:defRPr sz="2400">
                <a:solidFill>
                  <a:schemeClr val="tx1"/>
                </a:solidFill>
                <a:latin typeface="Arial" charset="0"/>
                <a:cs typeface="Arial"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charset="0"/>
                <a:cs typeface="Arial" charset="0"/>
              </a:defRPr>
            </a:lvl3pPr>
            <a:lvl4pPr marL="1600200" indent="-228600" defTabSz="762000" eaLnBrk="0" hangingPunct="0">
              <a:spcBef>
                <a:spcPct val="20000"/>
              </a:spcBef>
              <a:buBlip>
                <a:blip r:embed="rId9"/>
              </a:buBlip>
              <a:tabLst>
                <a:tab pos="288925" algn="l"/>
              </a:tabLst>
              <a:defRPr sz="2400">
                <a:solidFill>
                  <a:schemeClr val="tx1"/>
                </a:solidFill>
                <a:latin typeface="Arial" charset="0"/>
                <a:cs typeface="Arial" charset="0"/>
              </a:defRPr>
            </a:lvl4pPr>
            <a:lvl5pPr marL="2057400" indent="-228600" defTabSz="762000" eaLnBrk="0" hangingPunct="0">
              <a:spcBef>
                <a:spcPct val="20000"/>
              </a:spcBef>
              <a:buBlip>
                <a:blip r:embed="rId6"/>
              </a:buBlip>
              <a:tabLst>
                <a:tab pos="288925" algn="l"/>
              </a:tabLst>
              <a:defRPr sz="2400">
                <a:solidFill>
                  <a:schemeClr val="tx1"/>
                </a:solidFill>
                <a:latin typeface="Arial" charset="0"/>
                <a:cs typeface="Arial"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9pPr>
          </a:lstStyle>
          <a:p>
            <a:pPr eaLnBrk="1" hangingPunct="1">
              <a:spcBef>
                <a:spcPct val="0"/>
              </a:spcBef>
              <a:buFontTx/>
              <a:buNone/>
            </a:pPr>
            <a:r>
              <a:rPr lang="de-DE" altLang="en-US" sz="800">
                <a:ea typeface="ヒラギノ角ゴ Pro W3" charset="-128"/>
              </a:rPr>
              <a:t>St. Kitts and Nevis</a:t>
            </a:r>
          </a:p>
          <a:p>
            <a:pPr eaLnBrk="1" hangingPunct="1">
              <a:spcBef>
                <a:spcPct val="0"/>
              </a:spcBef>
              <a:buFontTx/>
              <a:buNone/>
            </a:pPr>
            <a:r>
              <a:rPr lang="en-US" altLang="en-US" sz="800">
                <a:ea typeface="ヒラギノ角ゴ Pro W3" charset="-128"/>
              </a:rPr>
              <a:t>Sweden</a:t>
            </a:r>
          </a:p>
          <a:p>
            <a:pPr eaLnBrk="1" hangingPunct="1">
              <a:spcBef>
                <a:spcPct val="0"/>
              </a:spcBef>
              <a:buFontTx/>
              <a:buNone/>
            </a:pPr>
            <a:r>
              <a:rPr lang="en-US" altLang="en-US" sz="800">
                <a:ea typeface="ヒラギノ角ゴ Pro W3" charset="-128"/>
              </a:rPr>
              <a:t>Switzerland</a:t>
            </a:r>
          </a:p>
          <a:p>
            <a:pPr eaLnBrk="1" hangingPunct="1">
              <a:spcBef>
                <a:spcPct val="0"/>
              </a:spcBef>
              <a:buFontTx/>
              <a:buNone/>
            </a:pPr>
            <a:r>
              <a:rPr lang="en-US" altLang="en-US" sz="800">
                <a:ea typeface="ヒラギノ角ゴ Pro W3" charset="-128"/>
              </a:rPr>
              <a:t>Syrian Arab Republic</a:t>
            </a:r>
          </a:p>
          <a:p>
            <a:pPr eaLnBrk="1" hangingPunct="1">
              <a:spcBef>
                <a:spcPct val="0"/>
              </a:spcBef>
              <a:buFontTx/>
              <a:buNone/>
            </a:pPr>
            <a:r>
              <a:rPr lang="en-US" altLang="en-US" sz="800">
                <a:ea typeface="ヒラギノ角ゴ Pro W3" charset="-128"/>
              </a:rPr>
              <a:t>Tajikistan </a:t>
            </a:r>
          </a:p>
          <a:p>
            <a:pPr eaLnBrk="1" hangingPunct="1">
              <a:spcBef>
                <a:spcPct val="0"/>
              </a:spcBef>
              <a:buFontTx/>
              <a:buNone/>
            </a:pPr>
            <a:r>
              <a:rPr lang="en-GB" altLang="en-US" sz="800">
                <a:ea typeface="ヒラギノ角ゴ Pro W3" charset="-128"/>
              </a:rPr>
              <a:t>Thailand</a:t>
            </a:r>
            <a:endParaRPr lang="en-US" altLang="en-US" sz="800">
              <a:ea typeface="ヒラギノ角ゴ Pro W3" charset="-128"/>
            </a:endParaRPr>
          </a:p>
          <a:p>
            <a:pPr eaLnBrk="1" hangingPunct="1">
              <a:spcBef>
                <a:spcPct val="0"/>
              </a:spcBef>
              <a:buFontTx/>
              <a:buNone/>
            </a:pPr>
            <a:r>
              <a:rPr lang="en-US" altLang="en-US" sz="800">
                <a:ea typeface="ヒラギノ角ゴ Pro W3" charset="-128"/>
              </a:rPr>
              <a:t>The former Yugoslav 	</a:t>
            </a:r>
          </a:p>
          <a:p>
            <a:pPr eaLnBrk="1" hangingPunct="1">
              <a:spcBef>
                <a:spcPct val="0"/>
              </a:spcBef>
              <a:buFontTx/>
              <a:buNone/>
            </a:pPr>
            <a:r>
              <a:rPr lang="en-US" altLang="en-US" sz="800">
                <a:ea typeface="ヒラギノ角ゴ Pro W3" charset="-128"/>
              </a:rPr>
              <a:t>     Republic of Macedonia </a:t>
            </a:r>
          </a:p>
          <a:p>
            <a:pPr eaLnBrk="1" hangingPunct="1">
              <a:spcBef>
                <a:spcPct val="0"/>
              </a:spcBef>
              <a:buFontTx/>
              <a:buNone/>
            </a:pPr>
            <a:r>
              <a:rPr lang="en-US" altLang="en-US" sz="800">
                <a:ea typeface="ヒラギノ角ゴ Pro W3" charset="-128"/>
              </a:rPr>
              <a:t>Togo		</a:t>
            </a:r>
          </a:p>
          <a:p>
            <a:pPr eaLnBrk="1" hangingPunct="1">
              <a:spcBef>
                <a:spcPct val="0"/>
              </a:spcBef>
              <a:buFontTx/>
              <a:buNone/>
            </a:pPr>
            <a:r>
              <a:rPr lang="en-US" altLang="en-US" sz="800">
                <a:ea typeface="ヒラギノ角ゴ Pro W3" charset="-128"/>
              </a:rPr>
              <a:t>Trinidad and Tobago </a:t>
            </a:r>
          </a:p>
          <a:p>
            <a:pPr eaLnBrk="1" hangingPunct="1">
              <a:spcBef>
                <a:spcPct val="0"/>
              </a:spcBef>
              <a:buFontTx/>
              <a:buNone/>
            </a:pPr>
            <a:r>
              <a:rPr lang="en-US" altLang="en-US" sz="800">
                <a:ea typeface="ヒラギノ角ゴ Pro W3" charset="-128"/>
              </a:rPr>
              <a:t>Tunisia</a:t>
            </a:r>
          </a:p>
          <a:p>
            <a:pPr eaLnBrk="1" hangingPunct="1">
              <a:spcBef>
                <a:spcPct val="0"/>
              </a:spcBef>
              <a:buFontTx/>
              <a:buNone/>
            </a:pPr>
            <a:r>
              <a:rPr lang="en-US" altLang="en-US" sz="800">
                <a:ea typeface="ヒラギノ角ゴ Pro W3" charset="-128"/>
              </a:rPr>
              <a:t>Turkey		</a:t>
            </a:r>
          </a:p>
          <a:p>
            <a:pPr eaLnBrk="1" hangingPunct="1">
              <a:spcBef>
                <a:spcPct val="0"/>
              </a:spcBef>
              <a:buFontTx/>
              <a:buNone/>
            </a:pPr>
            <a:r>
              <a:rPr lang="en-US" altLang="en-US" sz="800">
                <a:ea typeface="ヒラギノ角ゴ Pro W3" charset="-128"/>
              </a:rPr>
              <a:t>Turkmenistan		</a:t>
            </a:r>
          </a:p>
          <a:p>
            <a:pPr eaLnBrk="1" hangingPunct="1">
              <a:spcBef>
                <a:spcPct val="0"/>
              </a:spcBef>
              <a:buFontTx/>
              <a:buNone/>
            </a:pPr>
            <a:r>
              <a:rPr lang="en-US" altLang="en-US" sz="800">
                <a:ea typeface="ヒラギノ角ゴ Pro W3" charset="-128"/>
              </a:rPr>
              <a:t>Uganda		</a:t>
            </a:r>
          </a:p>
          <a:p>
            <a:pPr eaLnBrk="1" hangingPunct="1">
              <a:spcBef>
                <a:spcPct val="0"/>
              </a:spcBef>
              <a:buFontTx/>
              <a:buNone/>
            </a:pPr>
            <a:r>
              <a:rPr lang="en-US" altLang="en-US" sz="800">
                <a:ea typeface="ヒラギノ角ゴ Pro W3" charset="-128"/>
              </a:rPr>
              <a:t>Ukraine		</a:t>
            </a:r>
          </a:p>
          <a:p>
            <a:pPr eaLnBrk="1" hangingPunct="1">
              <a:spcBef>
                <a:spcPct val="0"/>
              </a:spcBef>
              <a:buFontTx/>
              <a:buNone/>
            </a:pPr>
            <a:r>
              <a:rPr lang="en-US" altLang="en-US" sz="800">
                <a:ea typeface="ヒラギノ角ゴ Pro W3" charset="-128"/>
              </a:rPr>
              <a:t>United Arab Emirates</a:t>
            </a:r>
          </a:p>
          <a:p>
            <a:pPr eaLnBrk="1" hangingPunct="1">
              <a:spcBef>
                <a:spcPct val="0"/>
              </a:spcBef>
              <a:buFontTx/>
              <a:buNone/>
            </a:pPr>
            <a:r>
              <a:rPr lang="en-US" altLang="en-US" sz="800">
                <a:ea typeface="ヒラギノ角ゴ Pro W3" charset="-128"/>
              </a:rPr>
              <a:t>United Kingdom		</a:t>
            </a:r>
          </a:p>
          <a:p>
            <a:pPr lvl="1" eaLnBrk="1" hangingPunct="1">
              <a:spcBef>
                <a:spcPct val="0"/>
              </a:spcBef>
              <a:buFontTx/>
              <a:buNone/>
            </a:pPr>
            <a:r>
              <a:rPr lang="en-US" altLang="en-US" sz="800">
                <a:ea typeface="ヒラギノ角ゴ Pro W3" charset="-128"/>
              </a:rPr>
              <a:t>United Republic of Tanzania	</a:t>
            </a:r>
          </a:p>
          <a:p>
            <a:pPr lvl="1" eaLnBrk="1" hangingPunct="1">
              <a:spcBef>
                <a:spcPct val="0"/>
              </a:spcBef>
              <a:buFontTx/>
              <a:buNone/>
            </a:pPr>
            <a:r>
              <a:rPr lang="en-US" altLang="en-US" sz="800">
                <a:ea typeface="ヒラギノ角ゴ Pro W3" charset="-128"/>
              </a:rPr>
              <a:t>United States of America	</a:t>
            </a:r>
          </a:p>
          <a:p>
            <a:pPr eaLnBrk="1" hangingPunct="1">
              <a:spcBef>
                <a:spcPct val="0"/>
              </a:spcBef>
              <a:buFontTx/>
              <a:buNone/>
            </a:pPr>
            <a:r>
              <a:rPr lang="en-US" altLang="en-US" sz="800">
                <a:ea typeface="ヒラギノ角ゴ Pro W3" charset="-128"/>
              </a:rPr>
              <a:t>Uzbekistan		</a:t>
            </a:r>
          </a:p>
          <a:p>
            <a:pPr eaLnBrk="1" hangingPunct="1">
              <a:spcBef>
                <a:spcPct val="0"/>
              </a:spcBef>
              <a:buFontTx/>
              <a:buNone/>
            </a:pPr>
            <a:r>
              <a:rPr lang="en-US" altLang="en-US" sz="800">
                <a:ea typeface="ヒラギノ角ゴ Pro W3" charset="-128"/>
              </a:rPr>
              <a:t>Viet Nam		</a:t>
            </a:r>
          </a:p>
          <a:p>
            <a:pPr eaLnBrk="1" hangingPunct="1">
              <a:spcBef>
                <a:spcPct val="0"/>
              </a:spcBef>
              <a:buFontTx/>
              <a:buNone/>
            </a:pPr>
            <a:r>
              <a:rPr lang="en-US" altLang="en-US" sz="800">
                <a:ea typeface="ヒラギノ角ゴ Pro W3" charset="-128"/>
              </a:rPr>
              <a:t>Zambia</a:t>
            </a:r>
          </a:p>
          <a:p>
            <a:pPr eaLnBrk="1" hangingPunct="1">
              <a:spcBef>
                <a:spcPct val="0"/>
              </a:spcBef>
              <a:buFontTx/>
              <a:buNone/>
            </a:pPr>
            <a:r>
              <a:rPr lang="en-US" altLang="en-US" sz="800">
                <a:ea typeface="ヒラギノ角ゴ Pro W3" charset="-128"/>
              </a:rPr>
              <a:t>Zimbabwe</a:t>
            </a:r>
            <a:endParaRPr lang="de-DE" altLang="en-US" sz="800">
              <a:ea typeface="ヒラギノ角ゴ Pro W3" charset="-128"/>
            </a:endParaRPr>
          </a:p>
        </p:txBody>
      </p:sp>
      <p:sp>
        <p:nvSpPr>
          <p:cNvPr id="28682" name="Rectangle 12"/>
          <p:cNvSpPr>
            <a:spLocks noChangeArrowheads="1"/>
          </p:cNvSpPr>
          <p:nvPr/>
        </p:nvSpPr>
        <p:spPr bwMode="auto">
          <a:xfrm>
            <a:off x="827584" y="188640"/>
            <a:ext cx="7354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6"/>
              </a:buBlip>
              <a:defRPr sz="2400">
                <a:solidFill>
                  <a:schemeClr val="tx1"/>
                </a:solidFill>
                <a:latin typeface="Arial" charset="0"/>
                <a:cs typeface="Arial" charset="0"/>
              </a:defRPr>
            </a:lvl1pPr>
            <a:lvl2pPr marL="742950" indent="-285750" eaLnBrk="0" hangingPunct="0">
              <a:spcBef>
                <a:spcPct val="20000"/>
              </a:spcBef>
              <a:buBlip>
                <a:blip r:embed="rId7"/>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8"/>
              </a:buBlip>
              <a:defRPr sz="2400">
                <a:solidFill>
                  <a:schemeClr val="tx1"/>
                </a:solidFill>
                <a:latin typeface="Arial" charset="0"/>
                <a:cs typeface="Arial" charset="0"/>
              </a:defRPr>
            </a:lvl3pPr>
            <a:lvl4pPr marL="1600200" indent="-228600" eaLnBrk="0" hangingPunct="0">
              <a:spcBef>
                <a:spcPct val="20000"/>
              </a:spcBef>
              <a:buBlip>
                <a:blip r:embed="rId9"/>
              </a:buBlip>
              <a:defRPr sz="2400">
                <a:solidFill>
                  <a:schemeClr val="tx1"/>
                </a:solidFill>
                <a:latin typeface="Arial" charset="0"/>
                <a:cs typeface="Arial" charset="0"/>
              </a:defRPr>
            </a:lvl4pPr>
            <a:lvl5pPr marL="2057400" indent="-228600" eaLnBrk="0" hangingPunct="0">
              <a:spcBef>
                <a:spcPct val="20000"/>
              </a:spcBef>
              <a:buBlip>
                <a:blip r:embed="rId6"/>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6"/>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6"/>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6"/>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6"/>
              </a:buBlip>
              <a:defRPr sz="2400">
                <a:solidFill>
                  <a:schemeClr val="tx1"/>
                </a:solidFill>
                <a:latin typeface="Arial" charset="0"/>
                <a:cs typeface="Arial" charset="0"/>
              </a:defRPr>
            </a:lvl9pPr>
          </a:lstStyle>
          <a:p>
            <a:pPr algn="ctr" eaLnBrk="1" hangingPunct="1">
              <a:spcBef>
                <a:spcPct val="50000"/>
              </a:spcBef>
              <a:buFontTx/>
              <a:buNone/>
            </a:pPr>
            <a:r>
              <a:rPr lang="de-DE" altLang="en-US" sz="3600" dirty="0">
                <a:solidFill>
                  <a:srgbClr val="CC0000"/>
                </a:solidFill>
                <a:ea typeface="ヒラギノ角ゴ Pro W3" charset="-128"/>
              </a:rPr>
              <a:t>148</a:t>
            </a:r>
            <a:r>
              <a:rPr lang="de-DE" altLang="en-US" sz="2800" dirty="0">
                <a:solidFill>
                  <a:schemeClr val="accent2"/>
                </a:solidFill>
                <a:ea typeface="ヒラギノ角ゴ Pro W3" charset="-128"/>
              </a:rPr>
              <a:t> </a:t>
            </a:r>
            <a:r>
              <a:rPr lang="de-DE" altLang="en-US" sz="3600" dirty="0">
                <a:solidFill>
                  <a:srgbClr val="00408C"/>
                </a:solidFill>
                <a:latin typeface="+mj-lt"/>
                <a:ea typeface="MS PGothic" pitchFamily="34" charset="-128"/>
                <a:cs typeface="+mj-cs"/>
              </a:rPr>
              <a:t>PCT MITGLIEDSTAATEN</a:t>
            </a:r>
          </a:p>
        </p:txBody>
      </p:sp>
    </p:spTree>
    <p:extLst>
      <p:ext uri="{BB962C8B-B14F-4D97-AF65-F5344CB8AC3E}">
        <p14:creationId xmlns:p14="http://schemas.microsoft.com/office/powerpoint/2010/main" val="2994331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57175" y="179388"/>
            <a:ext cx="8810625" cy="1089025"/>
          </a:xfrm>
        </p:spPr>
        <p:txBody>
          <a:bodyPr/>
          <a:lstStyle/>
          <a:p>
            <a:pPr algn="ctr"/>
            <a:r>
              <a:rPr lang="de-DE" altLang="en-US" sz="3200" dirty="0" smtClean="0"/>
              <a:t>PCT STAATEN, DIE DEM PCT NOCH </a:t>
            </a:r>
            <a:br>
              <a:rPr lang="de-DE" altLang="en-US" sz="3200" dirty="0" smtClean="0"/>
            </a:br>
            <a:r>
              <a:rPr lang="de-DE" altLang="en-US" sz="3200" dirty="0" smtClean="0"/>
              <a:t>NICHT BEIGETRETEN SIND (45)</a:t>
            </a:r>
          </a:p>
        </p:txBody>
      </p:sp>
      <p:sp>
        <p:nvSpPr>
          <p:cNvPr id="29699" name="Rectangle 3"/>
          <p:cNvSpPr>
            <a:spLocks noChangeArrowheads="1"/>
          </p:cNvSpPr>
          <p:nvPr/>
        </p:nvSpPr>
        <p:spPr bwMode="auto">
          <a:xfrm>
            <a:off x="304800" y="1435100"/>
            <a:ext cx="34067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Blip>
                <a:blip r:embed="rId4"/>
              </a:buBlip>
              <a:defRPr sz="2400">
                <a:solidFill>
                  <a:schemeClr val="tx1"/>
                </a:solidFill>
                <a:latin typeface="Arial" charset="0"/>
                <a:cs typeface="Arial" charset="0"/>
              </a:defRPr>
            </a:lvl1pPr>
            <a:lvl2pPr marL="37931725" indent="-37474525" eaLnBrk="0" hangingPunct="0">
              <a:spcBef>
                <a:spcPct val="20000"/>
              </a:spcBef>
              <a:buBlip>
                <a:blip r:embed="rId5"/>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6"/>
              </a:buBlip>
              <a:defRPr sz="2400">
                <a:solidFill>
                  <a:schemeClr val="tx1"/>
                </a:solidFill>
                <a:latin typeface="Arial" charset="0"/>
                <a:cs typeface="Arial" charset="0"/>
              </a:defRPr>
            </a:lvl3pPr>
            <a:lvl4pPr marL="1600200" indent="-228600" eaLnBrk="0" hangingPunct="0">
              <a:spcBef>
                <a:spcPct val="20000"/>
              </a:spcBef>
              <a:buBlip>
                <a:blip r:embed="rId7"/>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spcBef>
                <a:spcPct val="0"/>
              </a:spcBef>
              <a:buFontTx/>
              <a:buNone/>
            </a:pPr>
            <a:r>
              <a:rPr lang="en-GB" altLang="en-US" sz="2000">
                <a:ea typeface="ヒラギノ角ゴ Pro W3" charset="-128"/>
              </a:rPr>
              <a:t>Afghanistan</a:t>
            </a:r>
          </a:p>
          <a:p>
            <a:pPr>
              <a:spcBef>
                <a:spcPct val="0"/>
              </a:spcBef>
              <a:buFontTx/>
              <a:buNone/>
            </a:pPr>
            <a:r>
              <a:rPr lang="en-GB" altLang="en-US" sz="2000">
                <a:ea typeface="ヒラギノ角ゴ Pro W3" charset="-128"/>
              </a:rPr>
              <a:t>Andorra</a:t>
            </a:r>
          </a:p>
          <a:p>
            <a:pPr>
              <a:spcBef>
                <a:spcPct val="0"/>
              </a:spcBef>
              <a:buFontTx/>
              <a:buNone/>
            </a:pPr>
            <a:r>
              <a:rPr lang="en-GB" altLang="en-US" sz="2000">
                <a:ea typeface="ヒラギノ角ゴ Pro W3" charset="-128"/>
              </a:rPr>
              <a:t>Argentinien</a:t>
            </a:r>
          </a:p>
          <a:p>
            <a:pPr>
              <a:spcBef>
                <a:spcPct val="0"/>
              </a:spcBef>
              <a:buFontTx/>
              <a:buNone/>
            </a:pPr>
            <a:r>
              <a:rPr lang="en-US" altLang="en-US" sz="2000">
                <a:ea typeface="ヒラギノ角ゴ Pro W3" charset="-128"/>
              </a:rPr>
              <a:t>Ä</a:t>
            </a:r>
            <a:r>
              <a:rPr lang="en-GB" altLang="en-US" sz="2000">
                <a:ea typeface="ヒラギノ角ゴ Pro W3" charset="-128"/>
              </a:rPr>
              <a:t>thiopien</a:t>
            </a:r>
          </a:p>
          <a:p>
            <a:pPr>
              <a:spcBef>
                <a:spcPct val="0"/>
              </a:spcBef>
              <a:buFontTx/>
              <a:buNone/>
            </a:pPr>
            <a:r>
              <a:rPr lang="en-GB" altLang="en-US" sz="2000">
                <a:ea typeface="ヒラギノ角ゴ Pro W3" charset="-128"/>
              </a:rPr>
              <a:t>Bahamas</a:t>
            </a:r>
          </a:p>
          <a:p>
            <a:pPr>
              <a:spcBef>
                <a:spcPct val="0"/>
              </a:spcBef>
              <a:buFontTx/>
              <a:buNone/>
            </a:pPr>
            <a:r>
              <a:rPr lang="en-GB" altLang="en-US" sz="2000">
                <a:ea typeface="ヒラギノ角ゴ Pro W3" charset="-128"/>
              </a:rPr>
              <a:t>Bangladesch</a:t>
            </a:r>
          </a:p>
          <a:p>
            <a:pPr>
              <a:spcBef>
                <a:spcPct val="0"/>
              </a:spcBef>
              <a:buFontTx/>
              <a:buNone/>
            </a:pPr>
            <a:r>
              <a:rPr lang="en-GB" altLang="en-US" sz="2000">
                <a:ea typeface="ヒラギノ角ゴ Pro W3" charset="-128"/>
              </a:rPr>
              <a:t>Bhutan</a:t>
            </a:r>
          </a:p>
          <a:p>
            <a:pPr>
              <a:spcBef>
                <a:spcPct val="0"/>
              </a:spcBef>
              <a:buFontTx/>
              <a:buNone/>
            </a:pPr>
            <a:r>
              <a:rPr lang="en-GB" altLang="en-US" sz="2000">
                <a:ea typeface="ヒラギノ角ゴ Pro W3" charset="-128"/>
              </a:rPr>
              <a:t>Bolivien</a:t>
            </a:r>
          </a:p>
          <a:p>
            <a:pPr>
              <a:spcBef>
                <a:spcPct val="0"/>
              </a:spcBef>
              <a:buFontTx/>
              <a:buNone/>
            </a:pPr>
            <a:r>
              <a:rPr lang="en-GB" altLang="en-US" sz="2000">
                <a:ea typeface="ヒラギノ角ゴ Pro W3" charset="-128"/>
              </a:rPr>
              <a:t>Burundi</a:t>
            </a:r>
          </a:p>
          <a:p>
            <a:pPr>
              <a:spcBef>
                <a:spcPct val="0"/>
              </a:spcBef>
              <a:buFontTx/>
              <a:buNone/>
            </a:pPr>
            <a:r>
              <a:rPr lang="en-GB" altLang="en-US" sz="2000">
                <a:ea typeface="ヒラギノ角ゴ Pro W3" charset="-128"/>
              </a:rPr>
              <a:t>Dschibuti</a:t>
            </a:r>
          </a:p>
          <a:p>
            <a:pPr>
              <a:spcBef>
                <a:spcPct val="0"/>
              </a:spcBef>
              <a:buFontTx/>
              <a:buNone/>
            </a:pPr>
            <a:r>
              <a:rPr lang="en-GB" altLang="en-US" sz="2000">
                <a:ea typeface="ヒラギノ角ゴ Pro W3" charset="-128"/>
              </a:rPr>
              <a:t>Eritrea</a:t>
            </a:r>
          </a:p>
          <a:p>
            <a:pPr eaLnBrk="1" hangingPunct="1">
              <a:spcBef>
                <a:spcPct val="0"/>
              </a:spcBef>
              <a:buFontTx/>
              <a:buNone/>
            </a:pPr>
            <a:r>
              <a:rPr lang="en-GB" altLang="en-US" sz="2000">
                <a:ea typeface="ヒラギノ角ゴ Pro W3" charset="-128"/>
              </a:rPr>
              <a:t>Fidschi</a:t>
            </a:r>
          </a:p>
          <a:p>
            <a:pPr eaLnBrk="1" hangingPunct="1">
              <a:spcBef>
                <a:spcPct val="0"/>
              </a:spcBef>
              <a:buFontTx/>
              <a:buNone/>
            </a:pPr>
            <a:r>
              <a:rPr lang="en-GB" altLang="en-US" sz="2000">
                <a:ea typeface="ヒラギノ角ゴ Pro W3" charset="-128"/>
              </a:rPr>
              <a:t>Guyana</a:t>
            </a:r>
          </a:p>
          <a:p>
            <a:pPr>
              <a:spcBef>
                <a:spcPct val="0"/>
              </a:spcBef>
              <a:buFontTx/>
              <a:buNone/>
            </a:pPr>
            <a:r>
              <a:rPr lang="en-GB" altLang="en-US" sz="2000">
                <a:ea typeface="ヒラギノ角ゴ Pro W3" charset="-128"/>
              </a:rPr>
              <a:t>Haiti</a:t>
            </a:r>
          </a:p>
          <a:p>
            <a:pPr>
              <a:spcBef>
                <a:spcPct val="0"/>
              </a:spcBef>
              <a:buFontTx/>
              <a:buNone/>
            </a:pPr>
            <a:r>
              <a:rPr lang="en-GB" altLang="en-US" sz="2000">
                <a:ea typeface="ヒラギノ角ゴ Pro W3" charset="-128"/>
              </a:rPr>
              <a:t>Irak</a:t>
            </a:r>
          </a:p>
          <a:p>
            <a:pPr>
              <a:spcBef>
                <a:spcPct val="0"/>
              </a:spcBef>
              <a:buFontTx/>
              <a:buNone/>
            </a:pPr>
            <a:r>
              <a:rPr lang="en-GB" altLang="en-US" sz="2000">
                <a:ea typeface="ヒラギノ角ゴ Pro W3" charset="-128"/>
              </a:rPr>
              <a:t>Jamaika</a:t>
            </a:r>
          </a:p>
        </p:txBody>
      </p:sp>
      <p:sp>
        <p:nvSpPr>
          <p:cNvPr id="29700" name="Text Box 4"/>
          <p:cNvSpPr txBox="1">
            <a:spLocks noChangeArrowheads="1"/>
          </p:cNvSpPr>
          <p:nvPr/>
        </p:nvSpPr>
        <p:spPr bwMode="auto">
          <a:xfrm>
            <a:off x="3721100" y="1435100"/>
            <a:ext cx="290830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Blip>
                <a:blip r:embed="rId4"/>
              </a:buBlip>
              <a:tabLst>
                <a:tab pos="355600" algn="l"/>
              </a:tabLst>
              <a:defRPr sz="2400">
                <a:solidFill>
                  <a:schemeClr val="tx1"/>
                </a:solidFill>
                <a:latin typeface="Arial" charset="0"/>
                <a:cs typeface="Arial" charset="0"/>
              </a:defRPr>
            </a:lvl1pPr>
            <a:lvl2pPr marL="742950" indent="-285750" eaLnBrk="0" hangingPunct="0">
              <a:spcBef>
                <a:spcPct val="20000"/>
              </a:spcBef>
              <a:buBlip>
                <a:blip r:embed="rId5"/>
              </a:buBlip>
              <a:tabLst>
                <a:tab pos="355600" algn="l"/>
              </a:tabLst>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6"/>
              </a:buBlip>
              <a:tabLst>
                <a:tab pos="355600" algn="l"/>
              </a:tabLst>
              <a:defRPr sz="2400">
                <a:solidFill>
                  <a:schemeClr val="tx1"/>
                </a:solidFill>
                <a:latin typeface="Arial" charset="0"/>
                <a:cs typeface="Arial" charset="0"/>
              </a:defRPr>
            </a:lvl3pPr>
            <a:lvl4pPr marL="1600200" indent="-228600" eaLnBrk="0" hangingPunct="0">
              <a:spcBef>
                <a:spcPct val="20000"/>
              </a:spcBef>
              <a:buBlip>
                <a:blip r:embed="rId7"/>
              </a:buBlip>
              <a:tabLst>
                <a:tab pos="355600" algn="l"/>
              </a:tabLst>
              <a:defRPr sz="2400">
                <a:solidFill>
                  <a:schemeClr val="tx1"/>
                </a:solidFill>
                <a:latin typeface="Arial" charset="0"/>
                <a:cs typeface="Arial" charset="0"/>
              </a:defRPr>
            </a:lvl4pPr>
            <a:lvl5pPr marL="2057400" indent="-228600" eaLnBrk="0" hangingPunct="0">
              <a:spcBef>
                <a:spcPct val="20000"/>
              </a:spcBef>
              <a:buBlip>
                <a:blip r:embed="rId4"/>
              </a:buBlip>
              <a:tabLst>
                <a:tab pos="355600" algn="l"/>
              </a:tabLst>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tabLst>
                <a:tab pos="355600" algn="l"/>
              </a:tabLst>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tabLst>
                <a:tab pos="355600" algn="l"/>
              </a:tabLst>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tabLst>
                <a:tab pos="355600" algn="l"/>
              </a:tabLst>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tabLst>
                <a:tab pos="355600" algn="l"/>
              </a:tabLst>
              <a:defRPr sz="2400">
                <a:solidFill>
                  <a:schemeClr val="tx1"/>
                </a:solidFill>
                <a:latin typeface="Arial" charset="0"/>
                <a:cs typeface="Arial" charset="0"/>
              </a:defRPr>
            </a:lvl9pPr>
          </a:lstStyle>
          <a:p>
            <a:pPr eaLnBrk="1" hangingPunct="1">
              <a:spcBef>
                <a:spcPct val="0"/>
              </a:spcBef>
              <a:buFontTx/>
              <a:buNone/>
            </a:pPr>
            <a:r>
              <a:rPr lang="fr-CH" altLang="en-US" sz="2000">
                <a:ea typeface="ヒラギノ角ゴ Pro W3" charset="-128"/>
              </a:rPr>
              <a:t>Jemen</a:t>
            </a:r>
            <a:endParaRPr lang="en-US" altLang="en-US" sz="2000">
              <a:ea typeface="ヒラギノ角ゴ Pro W3" charset="-128"/>
            </a:endParaRPr>
          </a:p>
          <a:p>
            <a:pPr eaLnBrk="1" hangingPunct="1">
              <a:spcBef>
                <a:spcPct val="0"/>
              </a:spcBef>
              <a:buFontTx/>
              <a:buNone/>
            </a:pPr>
            <a:r>
              <a:rPr lang="en-US" altLang="en-US" sz="2000">
                <a:ea typeface="ヒラギノ角ゴ Pro W3" charset="-128"/>
              </a:rPr>
              <a:t>Jordanien</a:t>
            </a:r>
          </a:p>
          <a:p>
            <a:pPr eaLnBrk="1" hangingPunct="1">
              <a:spcBef>
                <a:spcPct val="0"/>
              </a:spcBef>
              <a:buFontTx/>
              <a:buNone/>
            </a:pPr>
            <a:r>
              <a:rPr lang="fr-CH" altLang="en-US" sz="2000">
                <a:ea typeface="ヒラギノ角ゴ Pro W3" charset="-128"/>
              </a:rPr>
              <a:t>Kambodscha</a:t>
            </a:r>
          </a:p>
          <a:p>
            <a:pPr eaLnBrk="1" hangingPunct="1">
              <a:spcBef>
                <a:spcPct val="0"/>
              </a:spcBef>
              <a:buFontTx/>
              <a:buNone/>
            </a:pPr>
            <a:r>
              <a:rPr lang="fr-CH" altLang="en-US" sz="2000">
                <a:ea typeface="ヒラギノ角ゴ Pro W3" charset="-128"/>
              </a:rPr>
              <a:t>Kap Verde</a:t>
            </a:r>
            <a:endParaRPr lang="en-US" altLang="en-US" sz="2000">
              <a:ea typeface="ヒラギノ角ゴ Pro W3" charset="-128"/>
            </a:endParaRPr>
          </a:p>
          <a:p>
            <a:pPr eaLnBrk="1" hangingPunct="1">
              <a:spcBef>
                <a:spcPct val="0"/>
              </a:spcBef>
              <a:buFontTx/>
              <a:buNone/>
            </a:pPr>
            <a:r>
              <a:rPr lang="en-US" altLang="en-US" sz="2000">
                <a:ea typeface="ヒラギノ角ゴ Pro W3" charset="-128"/>
              </a:rPr>
              <a:t>Kiribati</a:t>
            </a:r>
          </a:p>
          <a:p>
            <a:pPr eaLnBrk="1" hangingPunct="1">
              <a:spcBef>
                <a:spcPct val="0"/>
              </a:spcBef>
              <a:buFontTx/>
              <a:buNone/>
            </a:pPr>
            <a:r>
              <a:rPr lang="fr-CH" altLang="en-US" sz="2000">
                <a:ea typeface="ヒラギノ角ゴ Pro W3" charset="-128"/>
              </a:rPr>
              <a:t>Kongo (Demokratische 	Republik)</a:t>
            </a:r>
            <a:endParaRPr lang="en-US" altLang="en-US" sz="2000">
              <a:ea typeface="ヒラギノ角ゴ Pro W3" charset="-128"/>
            </a:endParaRPr>
          </a:p>
          <a:p>
            <a:pPr eaLnBrk="1" hangingPunct="1">
              <a:spcBef>
                <a:spcPct val="0"/>
              </a:spcBef>
              <a:buFontTx/>
              <a:buNone/>
            </a:pPr>
            <a:r>
              <a:rPr lang="en-US" altLang="en-US" sz="2000">
                <a:ea typeface="ヒラギノ角ゴ Pro W3" charset="-128"/>
              </a:rPr>
              <a:t>Kuwait</a:t>
            </a:r>
          </a:p>
          <a:p>
            <a:pPr eaLnBrk="1" hangingPunct="1">
              <a:spcBef>
                <a:spcPct val="0"/>
              </a:spcBef>
              <a:buFontTx/>
              <a:buNone/>
            </a:pPr>
            <a:r>
              <a:rPr lang="en-US" altLang="en-US" sz="2000">
                <a:ea typeface="ヒラギノ角ゴ Pro W3" charset="-128"/>
              </a:rPr>
              <a:t>Libanon</a:t>
            </a:r>
          </a:p>
          <a:p>
            <a:pPr eaLnBrk="1" hangingPunct="1">
              <a:spcBef>
                <a:spcPct val="0"/>
              </a:spcBef>
              <a:buFontTx/>
              <a:buNone/>
            </a:pPr>
            <a:r>
              <a:rPr lang="en-US" altLang="en-US" sz="2000">
                <a:ea typeface="ヒラギノ角ゴ Pro W3" charset="-128"/>
              </a:rPr>
              <a:t>Malediven</a:t>
            </a:r>
          </a:p>
          <a:p>
            <a:pPr eaLnBrk="1" hangingPunct="1">
              <a:spcBef>
                <a:spcPct val="0"/>
              </a:spcBef>
              <a:buFontTx/>
              <a:buNone/>
            </a:pPr>
            <a:r>
              <a:rPr lang="en-US" altLang="en-US" sz="2000">
                <a:ea typeface="ヒラギノ角ゴ Pro W3" charset="-128"/>
              </a:rPr>
              <a:t>Marshallinseln</a:t>
            </a:r>
          </a:p>
          <a:p>
            <a:pPr eaLnBrk="1" hangingPunct="1">
              <a:spcBef>
                <a:spcPct val="0"/>
              </a:spcBef>
              <a:buFontTx/>
              <a:buNone/>
            </a:pPr>
            <a:r>
              <a:rPr lang="en-US" altLang="en-US" sz="2000">
                <a:ea typeface="ヒラギノ角ゴ Pro W3" charset="-128"/>
              </a:rPr>
              <a:t>Mauritius</a:t>
            </a:r>
          </a:p>
          <a:p>
            <a:pPr eaLnBrk="1" hangingPunct="1">
              <a:spcBef>
                <a:spcPct val="0"/>
              </a:spcBef>
              <a:buFontTx/>
              <a:buNone/>
            </a:pPr>
            <a:r>
              <a:rPr lang="en-US" altLang="en-US" sz="2000">
                <a:ea typeface="ヒラギノ角ゴ Pro W3" charset="-128"/>
              </a:rPr>
              <a:t>Mikronesien</a:t>
            </a:r>
          </a:p>
          <a:p>
            <a:pPr eaLnBrk="1" hangingPunct="1">
              <a:spcBef>
                <a:spcPct val="0"/>
              </a:spcBef>
              <a:buFontTx/>
              <a:buNone/>
            </a:pPr>
            <a:r>
              <a:rPr lang="en-US" altLang="en-US" sz="2000">
                <a:ea typeface="ヒラギノ角ゴ Pro W3" charset="-128"/>
              </a:rPr>
              <a:t>Myanmar</a:t>
            </a:r>
          </a:p>
          <a:p>
            <a:pPr eaLnBrk="1" hangingPunct="1">
              <a:spcBef>
                <a:spcPct val="0"/>
              </a:spcBef>
              <a:buFontTx/>
              <a:buNone/>
            </a:pPr>
            <a:r>
              <a:rPr lang="en-US" altLang="en-US" sz="2000">
                <a:ea typeface="ヒラギノ角ゴ Pro W3" charset="-128"/>
              </a:rPr>
              <a:t>Nauru</a:t>
            </a:r>
          </a:p>
          <a:p>
            <a:pPr eaLnBrk="1" hangingPunct="1">
              <a:spcBef>
                <a:spcPct val="0"/>
              </a:spcBef>
              <a:buFontTx/>
              <a:buNone/>
            </a:pPr>
            <a:r>
              <a:rPr lang="fr-CH" altLang="en-US" sz="2000">
                <a:ea typeface="ヒラギノ角ゴ Pro W3" charset="-128"/>
              </a:rPr>
              <a:t>Nepal</a:t>
            </a:r>
            <a:endParaRPr lang="en-US" altLang="en-US" sz="2000">
              <a:ea typeface="ヒラギノ角ゴ Pro W3" charset="-128"/>
            </a:endParaRPr>
          </a:p>
        </p:txBody>
      </p:sp>
      <p:sp>
        <p:nvSpPr>
          <p:cNvPr id="29701" name="Text Box 5"/>
          <p:cNvSpPr txBox="1">
            <a:spLocks noChangeArrowheads="1"/>
          </p:cNvSpPr>
          <p:nvPr/>
        </p:nvSpPr>
        <p:spPr bwMode="auto">
          <a:xfrm>
            <a:off x="6675888" y="1484784"/>
            <a:ext cx="2447925"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5"/>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6"/>
              </a:buBlip>
              <a:defRPr sz="2400">
                <a:solidFill>
                  <a:schemeClr val="tx1"/>
                </a:solidFill>
                <a:latin typeface="Arial" charset="0"/>
                <a:cs typeface="Arial" charset="0"/>
              </a:defRPr>
            </a:lvl3pPr>
            <a:lvl4pPr marL="1600200" indent="-228600" eaLnBrk="0" hangingPunct="0">
              <a:spcBef>
                <a:spcPct val="20000"/>
              </a:spcBef>
              <a:buBlip>
                <a:blip r:embed="rId7"/>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eaLnBrk="1" hangingPunct="1">
              <a:spcBef>
                <a:spcPct val="0"/>
              </a:spcBef>
              <a:buFontTx/>
              <a:buNone/>
            </a:pPr>
            <a:r>
              <a:rPr lang="en-US" altLang="en-US" sz="2000" dirty="0">
                <a:ea typeface="ヒラギノ角ゴ Pro W3" charset="-128"/>
              </a:rPr>
              <a:t>Pakistan</a:t>
            </a:r>
          </a:p>
          <a:p>
            <a:pPr eaLnBrk="1" hangingPunct="1">
              <a:spcBef>
                <a:spcPct val="0"/>
              </a:spcBef>
              <a:buFontTx/>
              <a:buNone/>
            </a:pPr>
            <a:r>
              <a:rPr lang="en-US" altLang="en-US" sz="2000" dirty="0">
                <a:ea typeface="ヒラギノ角ゴ Pro W3" charset="-128"/>
              </a:rPr>
              <a:t>Palau</a:t>
            </a:r>
          </a:p>
          <a:p>
            <a:pPr eaLnBrk="1" hangingPunct="1">
              <a:spcBef>
                <a:spcPct val="0"/>
              </a:spcBef>
              <a:buFontTx/>
              <a:buNone/>
            </a:pPr>
            <a:r>
              <a:rPr lang="en-US" altLang="en-US" sz="2000" dirty="0">
                <a:ea typeface="ヒラギノ角ゴ Pro W3" charset="-128"/>
              </a:rPr>
              <a:t>Paraguay</a:t>
            </a:r>
          </a:p>
          <a:p>
            <a:pPr eaLnBrk="1" hangingPunct="1">
              <a:spcBef>
                <a:spcPct val="0"/>
              </a:spcBef>
              <a:buFontTx/>
              <a:buNone/>
            </a:pPr>
            <a:r>
              <a:rPr lang="en-US" altLang="en-US" sz="2000" dirty="0">
                <a:ea typeface="ヒラギノ角ゴ Pro W3" charset="-128"/>
              </a:rPr>
              <a:t>Samoa</a:t>
            </a:r>
          </a:p>
          <a:p>
            <a:pPr eaLnBrk="1" hangingPunct="1">
              <a:spcBef>
                <a:spcPct val="0"/>
              </a:spcBef>
              <a:buFontTx/>
              <a:buNone/>
            </a:pPr>
            <a:r>
              <a:rPr lang="en-US" altLang="en-US" sz="2000" dirty="0" err="1">
                <a:ea typeface="ヒラギノ角ゴ Pro W3" charset="-128"/>
              </a:rPr>
              <a:t>Salomonen</a:t>
            </a:r>
            <a:endParaRPr lang="en-US" altLang="en-US" sz="2000" dirty="0">
              <a:ea typeface="ヒラギノ角ゴ Pro W3" charset="-128"/>
            </a:endParaRPr>
          </a:p>
          <a:p>
            <a:pPr eaLnBrk="1" hangingPunct="1">
              <a:spcBef>
                <a:spcPct val="0"/>
              </a:spcBef>
              <a:buFontTx/>
              <a:buNone/>
            </a:pPr>
            <a:r>
              <a:rPr lang="en-US" altLang="en-US" sz="2000" dirty="0">
                <a:ea typeface="ヒラギノ角ゴ Pro W3" charset="-128"/>
              </a:rPr>
              <a:t>Somalia</a:t>
            </a:r>
          </a:p>
          <a:p>
            <a:pPr eaLnBrk="1" hangingPunct="1">
              <a:spcBef>
                <a:spcPct val="0"/>
              </a:spcBef>
              <a:buFontTx/>
              <a:buNone/>
            </a:pPr>
            <a:r>
              <a:rPr lang="en-US" altLang="en-US" sz="2000" dirty="0" err="1">
                <a:ea typeface="ヒラギノ角ゴ Pro W3" charset="-128"/>
              </a:rPr>
              <a:t>Südsudan</a:t>
            </a:r>
            <a:endParaRPr lang="en-US" altLang="en-US" sz="2000" dirty="0">
              <a:ea typeface="ヒラギノ角ゴ Pro W3" charset="-128"/>
            </a:endParaRPr>
          </a:p>
          <a:p>
            <a:pPr eaLnBrk="1" hangingPunct="1">
              <a:spcBef>
                <a:spcPct val="0"/>
              </a:spcBef>
              <a:buFontTx/>
              <a:buNone/>
            </a:pPr>
            <a:r>
              <a:rPr lang="en-US" altLang="en-US" sz="2000" dirty="0">
                <a:ea typeface="ヒラギノ角ゴ Pro W3" charset="-128"/>
              </a:rPr>
              <a:t>Suriname</a:t>
            </a:r>
          </a:p>
          <a:p>
            <a:pPr eaLnBrk="1" hangingPunct="1">
              <a:spcBef>
                <a:spcPct val="0"/>
              </a:spcBef>
              <a:buFontTx/>
              <a:buNone/>
            </a:pPr>
            <a:r>
              <a:rPr lang="en-US" altLang="en-US" sz="2000" dirty="0" err="1">
                <a:ea typeface="ヒラギノ角ゴ Pro W3" charset="-128"/>
              </a:rPr>
              <a:t>Osttimor</a:t>
            </a:r>
            <a:endParaRPr lang="en-US" altLang="en-US" sz="2000" dirty="0">
              <a:ea typeface="ヒラギノ角ゴ Pro W3" charset="-128"/>
            </a:endParaRPr>
          </a:p>
          <a:p>
            <a:pPr eaLnBrk="1" hangingPunct="1">
              <a:spcBef>
                <a:spcPct val="0"/>
              </a:spcBef>
              <a:buFontTx/>
              <a:buNone/>
            </a:pPr>
            <a:r>
              <a:rPr lang="en-US" altLang="en-US" sz="2000" dirty="0">
                <a:ea typeface="ヒラギノ角ゴ Pro W3" charset="-128"/>
              </a:rPr>
              <a:t>Tonga</a:t>
            </a:r>
          </a:p>
          <a:p>
            <a:pPr eaLnBrk="1" hangingPunct="1">
              <a:spcBef>
                <a:spcPct val="0"/>
              </a:spcBef>
              <a:buFontTx/>
              <a:buNone/>
            </a:pPr>
            <a:r>
              <a:rPr lang="en-US" altLang="en-US" sz="2000" dirty="0">
                <a:ea typeface="ヒラギノ角ゴ Pro W3" charset="-128"/>
              </a:rPr>
              <a:t>Tuvalu</a:t>
            </a:r>
          </a:p>
          <a:p>
            <a:pPr eaLnBrk="1" hangingPunct="1">
              <a:spcBef>
                <a:spcPct val="0"/>
              </a:spcBef>
              <a:buFontTx/>
              <a:buNone/>
            </a:pPr>
            <a:r>
              <a:rPr lang="en-US" altLang="en-US" sz="2000" dirty="0">
                <a:ea typeface="ヒラギノ角ゴ Pro W3" charset="-128"/>
              </a:rPr>
              <a:t>Uruguay</a:t>
            </a:r>
          </a:p>
          <a:p>
            <a:pPr eaLnBrk="1" hangingPunct="1">
              <a:spcBef>
                <a:spcPct val="0"/>
              </a:spcBef>
              <a:buFontTx/>
              <a:buNone/>
            </a:pPr>
            <a:r>
              <a:rPr lang="en-US" altLang="en-US" sz="2000" dirty="0">
                <a:ea typeface="ヒラギノ角ゴ Pro W3" charset="-128"/>
              </a:rPr>
              <a:t>Vanuatu</a:t>
            </a:r>
          </a:p>
          <a:p>
            <a:pPr eaLnBrk="1" hangingPunct="1">
              <a:spcBef>
                <a:spcPct val="0"/>
              </a:spcBef>
              <a:buFontTx/>
              <a:buNone/>
            </a:pPr>
            <a:r>
              <a:rPr lang="en-US" altLang="en-US" sz="2000" dirty="0">
                <a:ea typeface="ヒラギノ角ゴ Pro W3" charset="-128"/>
              </a:rPr>
              <a:t>Venezuela</a:t>
            </a:r>
          </a:p>
        </p:txBody>
      </p:sp>
    </p:spTree>
    <p:extLst>
      <p:ext uri="{BB962C8B-B14F-4D97-AF65-F5344CB8AC3E}">
        <p14:creationId xmlns:p14="http://schemas.microsoft.com/office/powerpoint/2010/main" val="8013476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366712" y="-44450"/>
            <a:ext cx="8568307" cy="1025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nSpc>
                <a:spcPct val="90000"/>
              </a:lnSpc>
              <a:spcBef>
                <a:spcPct val="0"/>
              </a:spcBef>
              <a:buFontTx/>
              <a:buNone/>
            </a:pPr>
            <a:r>
              <a:rPr lang="en-US" altLang="en-US" sz="3200" dirty="0">
                <a:solidFill>
                  <a:srgbClr val="00408C"/>
                </a:solidFill>
                <a:latin typeface="+mj-lt"/>
                <a:ea typeface="ＭＳ Ｐゴシック" charset="0"/>
                <a:cs typeface="+mj-cs"/>
              </a:rPr>
              <a:t>PCT </a:t>
            </a:r>
            <a:r>
              <a:rPr lang="en-US" altLang="en-US" sz="3200" dirty="0" err="1">
                <a:solidFill>
                  <a:srgbClr val="00408C"/>
                </a:solidFill>
                <a:latin typeface="+mj-lt"/>
                <a:ea typeface="ＭＳ Ｐゴシック" charset="0"/>
                <a:cs typeface="+mj-cs"/>
              </a:rPr>
              <a:t>Anmeldungen</a:t>
            </a:r>
            <a:r>
              <a:rPr lang="en-US" altLang="en-US" sz="3200" dirty="0">
                <a:solidFill>
                  <a:srgbClr val="00408C"/>
                </a:solidFill>
                <a:latin typeface="+mj-lt"/>
                <a:ea typeface="ＭＳ Ｐゴシック" charset="0"/>
                <a:cs typeface="+mj-cs"/>
              </a:rPr>
              <a:t> 2013</a:t>
            </a:r>
          </a:p>
        </p:txBody>
      </p:sp>
      <p:sp>
        <p:nvSpPr>
          <p:cNvPr id="12293" name="Oval 5"/>
          <p:cNvSpPr>
            <a:spLocks noChangeArrowheads="1"/>
          </p:cNvSpPr>
          <p:nvPr/>
        </p:nvSpPr>
        <p:spPr bwMode="auto">
          <a:xfrm>
            <a:off x="7740650" y="5013325"/>
            <a:ext cx="503238" cy="11525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a:p>
        </p:txBody>
      </p:sp>
      <p:sp>
        <p:nvSpPr>
          <p:cNvPr id="12294" name="Oval 6"/>
          <p:cNvSpPr>
            <a:spLocks noChangeArrowheads="1"/>
          </p:cNvSpPr>
          <p:nvPr/>
        </p:nvSpPr>
        <p:spPr bwMode="auto">
          <a:xfrm>
            <a:off x="7524750" y="4868863"/>
            <a:ext cx="431800" cy="15843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a:p>
        </p:txBody>
      </p:sp>
      <p:graphicFrame>
        <p:nvGraphicFramePr>
          <p:cNvPr id="8" name="Object 3"/>
          <p:cNvGraphicFramePr>
            <a:graphicFrameLocks noGrp="1" noChangeAspect="1"/>
          </p:cNvGraphicFramePr>
          <p:nvPr>
            <p:ph idx="1"/>
            <p:extLst>
              <p:ext uri="{D42A27DB-BD31-4B8C-83A1-F6EECF244321}">
                <p14:modId xmlns:p14="http://schemas.microsoft.com/office/powerpoint/2010/main" val="3874355453"/>
              </p:ext>
            </p:extLst>
          </p:nvPr>
        </p:nvGraphicFramePr>
        <p:xfrm>
          <a:off x="0" y="-171400"/>
          <a:ext cx="8686800" cy="6620872"/>
        </p:xfrm>
        <a:graphic>
          <a:graphicData uri="http://schemas.openxmlformats.org/presentationml/2006/ole">
            <mc:AlternateContent xmlns:mc="http://schemas.openxmlformats.org/markup-compatibility/2006">
              <mc:Choice xmlns:v="urn:schemas-microsoft-com:vml" Requires="v">
                <p:oleObj spid="_x0000_s4114" name="Chart" r:id="rId4" imgW="6143743" imgH="4352916" progId="MSGraph.Chart.8">
                  <p:embed followColorScheme="full"/>
                </p:oleObj>
              </mc:Choice>
              <mc:Fallback>
                <p:oleObj name="Chart" r:id="rId4" imgW="6143743" imgH="4352916" progId="MSGraph.Chart.8">
                  <p:embed followColorScheme="full"/>
                  <p:pic>
                    <p:nvPicPr>
                      <p:cNvPr id="0" name=""/>
                      <p:cNvPicPr>
                        <a:picLocks noGrp="1" noChangeAspect="1" noChangeArrowheads="1"/>
                      </p:cNvPicPr>
                      <p:nvPr/>
                    </p:nvPicPr>
                    <p:blipFill>
                      <a:blip r:embed="rId5"/>
                      <a:srcRect/>
                      <a:stretch>
                        <a:fillRect/>
                      </a:stretch>
                    </p:blipFill>
                    <p:spPr bwMode="auto">
                      <a:xfrm>
                        <a:off x="0" y="-171400"/>
                        <a:ext cx="8686800" cy="6620872"/>
                      </a:xfrm>
                      <a:prstGeom prst="rect">
                        <a:avLst/>
                      </a:prstGeom>
                      <a:noFill/>
                      <a:ln>
                        <a:noFill/>
                      </a:ln>
                      <a:effectLst/>
                      <a:extLst/>
                    </p:spPr>
                  </p:pic>
                </p:oleObj>
              </mc:Fallback>
            </mc:AlternateContent>
          </a:graphicData>
        </a:graphic>
      </p:graphicFrame>
      <p:sp>
        <p:nvSpPr>
          <p:cNvPr id="9" name="Text Box 4"/>
          <p:cNvSpPr txBox="1">
            <a:spLocks noChangeArrowheads="1"/>
          </p:cNvSpPr>
          <p:nvPr/>
        </p:nvSpPr>
        <p:spPr bwMode="auto">
          <a:xfrm>
            <a:off x="2124075" y="6165850"/>
            <a:ext cx="46434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60000"/>
              </a:spcBef>
              <a:buFontTx/>
              <a:buNone/>
            </a:pPr>
            <a:r>
              <a:rPr lang="en-US" altLang="en-US" sz="1800" b="1" dirty="0">
                <a:ea typeface="ヒラギノ角ゴ Pro W3"/>
                <a:cs typeface="ヒラギノ角ゴ Pro W3"/>
              </a:rPr>
              <a:t>2013: 205,300 PCT </a:t>
            </a:r>
            <a:r>
              <a:rPr lang="en-US" altLang="en-US" sz="1800" b="1" dirty="0" err="1" smtClean="0">
                <a:ea typeface="ヒラギノ角ゴ Pro W3"/>
                <a:cs typeface="ヒラギノ角ゴ Pro W3"/>
              </a:rPr>
              <a:t>Anmeldungen</a:t>
            </a:r>
            <a:r>
              <a:rPr lang="en-US" altLang="en-US" sz="1800" b="1" dirty="0" smtClean="0">
                <a:ea typeface="ヒラギノ角ゴ Pro W3"/>
                <a:cs typeface="ヒラギノ角ゴ Pro W3"/>
              </a:rPr>
              <a:t> </a:t>
            </a:r>
            <a:r>
              <a:rPr lang="en-US" altLang="en-US" sz="1800" b="1" dirty="0">
                <a:ea typeface="ヒラギノ角ゴ Pro W3"/>
                <a:cs typeface="ヒラギノ角ゴ Pro W3"/>
              </a:rPr>
              <a:t>(+5.1%)</a:t>
            </a:r>
          </a:p>
        </p:txBody>
      </p:sp>
    </p:spTree>
    <p:extLst>
      <p:ext uri="{BB962C8B-B14F-4D97-AF65-F5344CB8AC3E}">
        <p14:creationId xmlns:p14="http://schemas.microsoft.com/office/powerpoint/2010/main" val="417842809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3795" name="Rectangle 3"/>
          <p:cNvSpPr>
            <a:spLocks noChangeArrowheads="1"/>
          </p:cNvSpPr>
          <p:nvPr/>
        </p:nvSpPr>
        <p:spPr bwMode="auto">
          <a:xfrm>
            <a:off x="395536" y="188640"/>
            <a:ext cx="8640960" cy="936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5"/>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6"/>
              </a:buBlip>
              <a:defRPr sz="2400">
                <a:solidFill>
                  <a:schemeClr val="tx1"/>
                </a:solidFill>
                <a:latin typeface="Arial" charset="0"/>
                <a:cs typeface="Arial" charset="0"/>
              </a:defRPr>
            </a:lvl3pPr>
            <a:lvl4pPr marL="1600200" indent="-228600" eaLnBrk="0" hangingPunct="0">
              <a:spcBef>
                <a:spcPct val="20000"/>
              </a:spcBef>
              <a:buBlip>
                <a:blip r:embed="rId7"/>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ctr" eaLnBrk="1" hangingPunct="1">
              <a:lnSpc>
                <a:spcPct val="90000"/>
              </a:lnSpc>
              <a:spcBef>
                <a:spcPct val="50000"/>
              </a:spcBef>
              <a:buFontTx/>
              <a:buNone/>
            </a:pPr>
            <a:r>
              <a:rPr lang="de-DE" altLang="en-US" sz="3200" dirty="0" smtClean="0">
                <a:solidFill>
                  <a:srgbClr val="00408C"/>
                </a:solidFill>
                <a:latin typeface="Arial"/>
                <a:ea typeface="MS PGothic" pitchFamily="34" charset="-128"/>
                <a:cs typeface="Arial"/>
              </a:rPr>
              <a:t>IN 2013 EINGEREICHTE INTERNATIONALE ANMELDUNG NACH HERKUNFTSLAND</a:t>
            </a:r>
            <a:endParaRPr lang="de-DE" altLang="en-US" sz="3200" dirty="0">
              <a:solidFill>
                <a:schemeClr val="accent2">
                  <a:lumMod val="75000"/>
                </a:schemeClr>
              </a:solidFill>
            </a:endParaRPr>
          </a:p>
        </p:txBody>
      </p:sp>
      <p:sp>
        <p:nvSpPr>
          <p:cNvPr id="33797" name="Oval 5"/>
          <p:cNvSpPr>
            <a:spLocks noChangeArrowheads="1"/>
          </p:cNvSpPr>
          <p:nvPr/>
        </p:nvSpPr>
        <p:spPr bwMode="auto">
          <a:xfrm>
            <a:off x="7740650" y="5013325"/>
            <a:ext cx="503238" cy="11525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5"/>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6"/>
              </a:buBlip>
              <a:defRPr sz="2400">
                <a:solidFill>
                  <a:schemeClr val="tx1"/>
                </a:solidFill>
                <a:latin typeface="Arial" charset="0"/>
                <a:cs typeface="Arial" charset="0"/>
              </a:defRPr>
            </a:lvl3pPr>
            <a:lvl4pPr marL="1600200" indent="-228600" eaLnBrk="0" hangingPunct="0">
              <a:spcBef>
                <a:spcPct val="20000"/>
              </a:spcBef>
              <a:buBlip>
                <a:blip r:embed="rId7"/>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33798" name="Oval 6"/>
          <p:cNvSpPr>
            <a:spLocks noChangeArrowheads="1"/>
          </p:cNvSpPr>
          <p:nvPr/>
        </p:nvSpPr>
        <p:spPr bwMode="auto">
          <a:xfrm>
            <a:off x="7524750" y="4868863"/>
            <a:ext cx="431800" cy="15843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5"/>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6"/>
              </a:buBlip>
              <a:defRPr sz="2400">
                <a:solidFill>
                  <a:schemeClr val="tx1"/>
                </a:solidFill>
                <a:latin typeface="Arial" charset="0"/>
                <a:cs typeface="Arial" charset="0"/>
              </a:defRPr>
            </a:lvl3pPr>
            <a:lvl4pPr marL="1600200" indent="-228600" eaLnBrk="0" hangingPunct="0">
              <a:spcBef>
                <a:spcPct val="20000"/>
              </a:spcBef>
              <a:buBlip>
                <a:blip r:embed="rId7"/>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graphicFrame>
        <p:nvGraphicFramePr>
          <p:cNvPr id="2" name="Object 1"/>
          <p:cNvGraphicFramePr>
            <a:graphicFrameLocks noChangeAspect="1"/>
          </p:cNvGraphicFramePr>
          <p:nvPr>
            <p:extLst>
              <p:ext uri="{D42A27DB-BD31-4B8C-83A1-F6EECF244321}">
                <p14:modId xmlns:p14="http://schemas.microsoft.com/office/powerpoint/2010/main" val="1842274370"/>
              </p:ext>
            </p:extLst>
          </p:nvPr>
        </p:nvGraphicFramePr>
        <p:xfrm>
          <a:off x="179388" y="1196752"/>
          <a:ext cx="8964612" cy="5114925"/>
        </p:xfrm>
        <a:graphic>
          <a:graphicData uri="http://schemas.openxmlformats.org/presentationml/2006/ole">
            <mc:AlternateContent xmlns:mc="http://schemas.openxmlformats.org/markup-compatibility/2006">
              <mc:Choice xmlns:v="urn:schemas-microsoft-com:vml" Requires="v">
                <p:oleObj spid="_x0000_s5138" name="Chart" r:id="rId8" imgW="6096000" imgH="4076789" progId="MSGraph.Chart.8">
                  <p:embed followColorScheme="full"/>
                </p:oleObj>
              </mc:Choice>
              <mc:Fallback>
                <p:oleObj name="Chart" r:id="rId8" imgW="6096000" imgH="4076789" progId="MSGraph.Chart.8">
                  <p:embed followColorScheme="full"/>
                  <p:pic>
                    <p:nvPicPr>
                      <p:cNvPr id="0" name=""/>
                      <p:cNvPicPr>
                        <a:picLocks noChangeAspect="1" noChangeArrowheads="1"/>
                      </p:cNvPicPr>
                      <p:nvPr/>
                    </p:nvPicPr>
                    <p:blipFill>
                      <a:blip r:embed="rId9"/>
                      <a:srcRect/>
                      <a:stretch>
                        <a:fillRect/>
                      </a:stretch>
                    </p:blipFill>
                    <p:spPr bwMode="auto">
                      <a:xfrm>
                        <a:off x="179388" y="1196752"/>
                        <a:ext cx="8964612" cy="51149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Rectangle 2"/>
          <p:cNvSpPr/>
          <p:nvPr/>
        </p:nvSpPr>
        <p:spPr>
          <a:xfrm>
            <a:off x="4949825" y="1628800"/>
            <a:ext cx="2358479" cy="1569660"/>
          </a:xfrm>
          <a:prstGeom prst="rect">
            <a:avLst/>
          </a:prstGeom>
        </p:spPr>
        <p:txBody>
          <a:bodyPr wrap="square">
            <a:spAutoFit/>
          </a:bodyPr>
          <a:lstStyle/>
          <a:p>
            <a:r>
              <a:rPr lang="en-US" altLang="en-US" dirty="0"/>
              <a:t>CN: +15.6%</a:t>
            </a:r>
          </a:p>
          <a:p>
            <a:r>
              <a:rPr lang="en-US" altLang="en-US" dirty="0"/>
              <a:t>US: +10.8%</a:t>
            </a:r>
          </a:p>
          <a:p>
            <a:r>
              <a:rPr lang="en-US" altLang="en-US" dirty="0"/>
              <a:t>SE: +10.4%</a:t>
            </a:r>
          </a:p>
        </p:txBody>
      </p:sp>
    </p:spTree>
    <p:extLst>
      <p:ext uri="{BB962C8B-B14F-4D97-AF65-F5344CB8AC3E}">
        <p14:creationId xmlns:p14="http://schemas.microsoft.com/office/powerpoint/2010/main" val="15999171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367916" y="260648"/>
            <a:ext cx="8712968" cy="1077218"/>
          </a:xfrm>
        </p:spPr>
        <p:txBody>
          <a:bodyPr wrap="square">
            <a:spAutoFit/>
          </a:bodyPr>
          <a:lstStyle/>
          <a:p>
            <a:pPr algn="ctr"/>
            <a:r>
              <a:rPr lang="en-US" altLang="en-US" sz="3200" kern="1200" dirty="0" err="1">
                <a:latin typeface="Arial"/>
                <a:ea typeface="MS PGothic" pitchFamily="34" charset="-128"/>
                <a:cs typeface="Arial"/>
              </a:rPr>
              <a:t>Pariser</a:t>
            </a:r>
            <a:r>
              <a:rPr lang="en-US" altLang="en-US" sz="3200" kern="1200" dirty="0">
                <a:latin typeface="Arial"/>
                <a:ea typeface="MS PGothic" pitchFamily="34" charset="-128"/>
                <a:cs typeface="Arial"/>
              </a:rPr>
              <a:t> </a:t>
            </a:r>
            <a:r>
              <a:rPr lang="en-US" altLang="en-US" sz="3200" kern="1200" dirty="0" err="1">
                <a:latin typeface="Arial"/>
                <a:ea typeface="MS PGothic" pitchFamily="34" charset="-128"/>
                <a:cs typeface="Arial"/>
              </a:rPr>
              <a:t>Verbandsübereinkunft</a:t>
            </a:r>
            <a:r>
              <a:rPr lang="en-US" altLang="en-US" sz="3200" kern="1200" dirty="0">
                <a:latin typeface="Arial"/>
                <a:ea typeface="MS PGothic" pitchFamily="34" charset="-128"/>
                <a:cs typeface="Arial"/>
              </a:rPr>
              <a:t> </a:t>
            </a:r>
            <a:r>
              <a:rPr lang="en-US" altLang="en-US" sz="3200" kern="1200" dirty="0" err="1">
                <a:latin typeface="Arial"/>
                <a:ea typeface="MS PGothic" pitchFamily="34" charset="-128"/>
                <a:cs typeface="Arial"/>
              </a:rPr>
              <a:t>im</a:t>
            </a:r>
            <a:r>
              <a:rPr lang="en-US" altLang="en-US" sz="3200" kern="1200" dirty="0">
                <a:latin typeface="Arial"/>
                <a:ea typeface="MS PGothic" pitchFamily="34" charset="-128"/>
                <a:cs typeface="Arial"/>
              </a:rPr>
              <a:t> </a:t>
            </a:r>
            <a:r>
              <a:rPr lang="en-US" altLang="en-US" sz="3200" kern="1200" dirty="0" err="1">
                <a:latin typeface="Arial"/>
                <a:ea typeface="MS PGothic" pitchFamily="34" charset="-128"/>
                <a:cs typeface="Arial"/>
              </a:rPr>
              <a:t>Vergleich</a:t>
            </a:r>
            <a:r>
              <a:rPr lang="en-US" altLang="en-US" sz="3200" kern="1200" dirty="0">
                <a:latin typeface="Arial"/>
                <a:ea typeface="MS PGothic" pitchFamily="34" charset="-128"/>
                <a:cs typeface="Arial"/>
              </a:rPr>
              <a:t> </a:t>
            </a:r>
            <a:r>
              <a:rPr lang="en-US" altLang="en-US" sz="3200" kern="1200" dirty="0" err="1">
                <a:latin typeface="Arial"/>
                <a:ea typeface="MS PGothic" pitchFamily="34" charset="-128"/>
                <a:cs typeface="Arial"/>
              </a:rPr>
              <a:t>zu</a:t>
            </a:r>
            <a:r>
              <a:rPr lang="en-US" altLang="en-US" sz="3200" kern="1200" dirty="0">
                <a:latin typeface="Arial"/>
                <a:ea typeface="MS PGothic" pitchFamily="34" charset="-128"/>
                <a:cs typeface="Arial"/>
              </a:rPr>
              <a:t> PCT </a:t>
            </a:r>
            <a:r>
              <a:rPr lang="en-US" altLang="en-US" sz="3200" kern="1200" dirty="0" err="1">
                <a:latin typeface="Arial"/>
                <a:ea typeface="MS PGothic" pitchFamily="34" charset="-128"/>
                <a:cs typeface="Arial"/>
              </a:rPr>
              <a:t>Nationale</a:t>
            </a:r>
            <a:r>
              <a:rPr lang="en-US" altLang="en-US" sz="3200" kern="1200" dirty="0">
                <a:latin typeface="Arial"/>
                <a:ea typeface="MS PGothic" pitchFamily="34" charset="-128"/>
                <a:cs typeface="Arial"/>
              </a:rPr>
              <a:t> Phase </a:t>
            </a:r>
            <a:r>
              <a:rPr lang="en-US" altLang="en-US" sz="3200" kern="1200" dirty="0" err="1">
                <a:latin typeface="Arial"/>
                <a:ea typeface="MS PGothic" pitchFamily="34" charset="-128"/>
                <a:cs typeface="Arial"/>
              </a:rPr>
              <a:t>Eintritte</a:t>
            </a:r>
            <a:endParaRPr lang="en-GB" altLang="en-US" sz="3200" kern="1200" dirty="0">
              <a:latin typeface="Arial"/>
              <a:ea typeface="MS PGothic" pitchFamily="34" charset="-128"/>
              <a:cs typeface="Arial"/>
            </a:endParaRPr>
          </a:p>
        </p:txBody>
      </p:sp>
      <p:sp>
        <p:nvSpPr>
          <p:cNvPr id="6" name="Rectangle 1"/>
          <p:cNvSpPr>
            <a:spLocks noChangeArrowheads="1"/>
          </p:cNvSpPr>
          <p:nvPr/>
        </p:nvSpPr>
        <p:spPr bwMode="auto">
          <a:xfrm>
            <a:off x="4419600" y="3198813"/>
            <a:ext cx="304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4"/>
              </a:buBlip>
              <a:defRPr sz="2400">
                <a:solidFill>
                  <a:schemeClr val="tx1"/>
                </a:solidFill>
                <a:latin typeface="Arial" pitchFamily="34" charset="0"/>
                <a:cs typeface="Arial" pitchFamily="34" charset="0"/>
              </a:defRPr>
            </a:lvl4pPr>
            <a:lvl5pPr marL="2057400" indent="-22860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a:t>*</a:t>
            </a:r>
          </a:p>
        </p:txBody>
      </p:sp>
      <p:pic>
        <p:nvPicPr>
          <p:cNvPr id="8"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7950" y="2035175"/>
            <a:ext cx="8928100"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6987648"/>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7584" y="1628800"/>
            <a:ext cx="7776864" cy="440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Rectangle 4"/>
          <p:cNvSpPr>
            <a:spLocks noChangeArrowheads="1"/>
          </p:cNvSpPr>
          <p:nvPr/>
        </p:nvSpPr>
        <p:spPr bwMode="auto">
          <a:xfrm>
            <a:off x="107504" y="260648"/>
            <a:ext cx="8784976"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5"/>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6"/>
              </a:buBlip>
              <a:defRPr sz="2400">
                <a:solidFill>
                  <a:schemeClr val="tx1"/>
                </a:solidFill>
                <a:latin typeface="Arial" charset="0"/>
                <a:cs typeface="Arial" charset="0"/>
              </a:defRPr>
            </a:lvl3pPr>
            <a:lvl4pPr marL="1600200" indent="-228600" eaLnBrk="0" hangingPunct="0">
              <a:spcBef>
                <a:spcPct val="20000"/>
              </a:spcBef>
              <a:buBlip>
                <a:blip r:embed="rId7"/>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ctr" eaLnBrk="1" hangingPunct="1">
              <a:lnSpc>
                <a:spcPct val="90000"/>
              </a:lnSpc>
              <a:spcBef>
                <a:spcPct val="50000"/>
              </a:spcBef>
              <a:buFontTx/>
              <a:buNone/>
            </a:pPr>
            <a:r>
              <a:rPr lang="de-DE" altLang="en-US" sz="3200" dirty="0">
                <a:solidFill>
                  <a:srgbClr val="00408C"/>
                </a:solidFill>
                <a:latin typeface="Arial"/>
                <a:ea typeface="MS PGothic" pitchFamily="34" charset="-128"/>
                <a:cs typeface="Arial"/>
              </a:rPr>
              <a:t>PCT EINTRITT IN DIE NATIONALE PHASE </a:t>
            </a:r>
            <a:r>
              <a:rPr lang="de-DE" altLang="en-US" sz="3200" dirty="0" smtClean="0">
                <a:solidFill>
                  <a:srgbClr val="00408C"/>
                </a:solidFill>
                <a:latin typeface="Arial"/>
                <a:ea typeface="MS PGothic" pitchFamily="34" charset="-128"/>
                <a:cs typeface="Arial"/>
              </a:rPr>
              <a:t>2011— </a:t>
            </a:r>
            <a:r>
              <a:rPr lang="de-DE" altLang="en-US" sz="3200" dirty="0">
                <a:solidFill>
                  <a:srgbClr val="00408C"/>
                </a:solidFill>
                <a:latin typeface="Arial"/>
                <a:ea typeface="MS PGothic" pitchFamily="34" charset="-128"/>
                <a:cs typeface="Arial"/>
              </a:rPr>
              <a:t>ZIEL-STAATEN (1) </a:t>
            </a:r>
          </a:p>
        </p:txBody>
      </p:sp>
    </p:spTree>
    <p:extLst>
      <p:ext uri="{BB962C8B-B14F-4D97-AF65-F5344CB8AC3E}">
        <p14:creationId xmlns:p14="http://schemas.microsoft.com/office/powerpoint/2010/main" val="893783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5576" y="1412776"/>
            <a:ext cx="7992888" cy="4507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7" name="Rectangle 3"/>
          <p:cNvSpPr>
            <a:spLocks noChangeArrowheads="1"/>
          </p:cNvSpPr>
          <p:nvPr/>
        </p:nvSpPr>
        <p:spPr bwMode="auto">
          <a:xfrm>
            <a:off x="971600" y="260648"/>
            <a:ext cx="7416824" cy="867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5"/>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6"/>
              </a:buBlip>
              <a:defRPr sz="2400">
                <a:solidFill>
                  <a:schemeClr val="tx1"/>
                </a:solidFill>
                <a:latin typeface="Arial" charset="0"/>
                <a:cs typeface="Arial" charset="0"/>
              </a:defRPr>
            </a:lvl3pPr>
            <a:lvl4pPr marL="1600200" indent="-228600" eaLnBrk="0" hangingPunct="0">
              <a:spcBef>
                <a:spcPct val="20000"/>
              </a:spcBef>
              <a:buBlip>
                <a:blip r:embed="rId7"/>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ctr" eaLnBrk="1" hangingPunct="1">
              <a:lnSpc>
                <a:spcPct val="90000"/>
              </a:lnSpc>
              <a:spcBef>
                <a:spcPct val="50000"/>
              </a:spcBef>
              <a:buFontTx/>
              <a:buNone/>
            </a:pPr>
            <a:r>
              <a:rPr lang="de-DE" altLang="en-US" sz="2800" dirty="0">
                <a:solidFill>
                  <a:srgbClr val="00408C"/>
                </a:solidFill>
                <a:latin typeface="+mj-lt"/>
                <a:ea typeface="MS PGothic" pitchFamily="34" charset="-128"/>
                <a:cs typeface="+mj-cs"/>
              </a:rPr>
              <a:t>PCT EINTRITT IN DIE NATIONALE PHASE 2011— ZIEL-STAATEN (2) </a:t>
            </a:r>
          </a:p>
        </p:txBody>
      </p:sp>
    </p:spTree>
    <p:extLst>
      <p:ext uri="{BB962C8B-B14F-4D97-AF65-F5344CB8AC3E}">
        <p14:creationId xmlns:p14="http://schemas.microsoft.com/office/powerpoint/2010/main" val="378541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1577380" y="116632"/>
            <a:ext cx="6703778" cy="646331"/>
          </a:xfrm>
        </p:spPr>
        <p:txBody>
          <a:bodyPr wrap="square">
            <a:spAutoFit/>
          </a:bodyPr>
          <a:lstStyle/>
          <a:p>
            <a:r>
              <a:rPr lang="en-GB" altLang="en-US" kern="1200" dirty="0">
                <a:ea typeface="MS PGothic" pitchFamily="34" charset="-128"/>
              </a:rPr>
              <a:t>Top PCT </a:t>
            </a:r>
            <a:r>
              <a:rPr lang="en-GB" altLang="en-US" kern="1200" dirty="0" err="1">
                <a:ea typeface="MS PGothic" pitchFamily="34" charset="-128"/>
              </a:rPr>
              <a:t>Anmelder</a:t>
            </a:r>
            <a:r>
              <a:rPr lang="en-GB" altLang="en-US" kern="1200" dirty="0">
                <a:ea typeface="MS PGothic" pitchFamily="34" charset="-128"/>
              </a:rPr>
              <a:t> 2013</a:t>
            </a:r>
          </a:p>
        </p:txBody>
      </p:sp>
      <p:sp>
        <p:nvSpPr>
          <p:cNvPr id="5" name="Rectangle 3"/>
          <p:cNvSpPr>
            <a:spLocks noChangeArrowheads="1"/>
          </p:cNvSpPr>
          <p:nvPr/>
        </p:nvSpPr>
        <p:spPr bwMode="auto">
          <a:xfrm>
            <a:off x="2195513" y="669925"/>
            <a:ext cx="6624637" cy="618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Blip>
                <a:blip r:embed="rId3"/>
              </a:buBlip>
              <a:defRPr sz="2400">
                <a:solidFill>
                  <a:schemeClr val="tx1"/>
                </a:solidFill>
                <a:latin typeface="Arial" pitchFamily="34" charset="0"/>
                <a:cs typeface="Arial" pitchFamily="34" charset="0"/>
              </a:defRPr>
            </a:lvl1pPr>
            <a:lvl2pPr marL="838200" indent="-381000">
              <a:spcBef>
                <a:spcPct val="20000"/>
              </a:spcBef>
              <a:buFont typeface="Wingdings" pitchFamily="2" charset="2"/>
              <a:buChar char="q"/>
              <a:defRPr sz="2000">
                <a:solidFill>
                  <a:schemeClr val="tx1"/>
                </a:solidFill>
                <a:latin typeface="Arial" pitchFamily="34" charset="0"/>
                <a:cs typeface="Arial" pitchFamily="34" charset="0"/>
              </a:defRPr>
            </a:lvl2pPr>
            <a:lvl3pPr marL="1257300" indent="-342900">
              <a:spcBef>
                <a:spcPct val="20000"/>
              </a:spcBef>
              <a:buFont typeface="Wingdings" pitchFamily="2" charset="2"/>
              <a:buChar char="Ø"/>
              <a:defRPr>
                <a:solidFill>
                  <a:schemeClr val="tx1"/>
                </a:solidFill>
                <a:latin typeface="Arial" pitchFamily="34" charset="0"/>
                <a:cs typeface="Arial" pitchFamily="34" charset="0"/>
              </a:defRPr>
            </a:lvl3pPr>
            <a:lvl4pPr marL="1828800" indent="-457200">
              <a:spcBef>
                <a:spcPct val="20000"/>
              </a:spcBef>
              <a:buBlip>
                <a:blip r:embed="rId3"/>
              </a:buBlip>
              <a:defRPr sz="2400">
                <a:solidFill>
                  <a:schemeClr val="tx1"/>
                </a:solidFill>
                <a:latin typeface="Arial" pitchFamily="34" charset="0"/>
                <a:cs typeface="Arial" pitchFamily="34" charset="0"/>
              </a:defRPr>
            </a:lvl4pPr>
            <a:lvl5pPr marL="2286000" indent="-457200">
              <a:spcBef>
                <a:spcPct val="20000"/>
              </a:spcBef>
              <a:buBlip>
                <a:blip r:embed="rId3"/>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AutoNum type="arabicPeriod"/>
            </a:pPr>
            <a:r>
              <a:rPr lang="en-GB" altLang="en-US" sz="2000" dirty="0">
                <a:ea typeface="ヒラギノ角ゴ Pro W3"/>
                <a:cs typeface="ヒラギノ角ゴ Pro W3"/>
              </a:rPr>
              <a:t>Panasonic—JP (</a:t>
            </a:r>
            <a:r>
              <a:rPr lang="en-GB" altLang="en-US" sz="2000" dirty="0" smtClean="0">
                <a:ea typeface="ヒラギノ角ゴ Pro W3"/>
                <a:cs typeface="ヒラギノ角ゴ Pro W3"/>
              </a:rPr>
              <a:t>2881</a:t>
            </a:r>
            <a:r>
              <a:rPr lang="en-GB" altLang="en-US" sz="2000" dirty="0">
                <a:ea typeface="ヒラギノ角ゴ Pro W3" charset="-128"/>
              </a:rPr>
              <a:t>)*</a:t>
            </a:r>
          </a:p>
          <a:p>
            <a:pPr>
              <a:spcBef>
                <a:spcPct val="0"/>
              </a:spcBef>
              <a:buFontTx/>
              <a:buAutoNum type="arabicPeriod"/>
            </a:pPr>
            <a:r>
              <a:rPr lang="en-GB" altLang="en-US" sz="2000" dirty="0" smtClean="0">
                <a:ea typeface="ヒラギノ角ゴ Pro W3"/>
                <a:cs typeface="ヒラギノ角ゴ Pro W3"/>
              </a:rPr>
              <a:t>ZTE—CN </a:t>
            </a:r>
            <a:r>
              <a:rPr lang="en-GB" altLang="en-US" sz="2000" dirty="0">
                <a:ea typeface="ヒラギノ角ゴ Pro W3"/>
                <a:cs typeface="ヒラギノ角ゴ Pro W3"/>
              </a:rPr>
              <a:t>(2309)</a:t>
            </a:r>
          </a:p>
          <a:p>
            <a:pPr>
              <a:spcBef>
                <a:spcPct val="0"/>
              </a:spcBef>
              <a:buFontTx/>
              <a:buAutoNum type="arabicPeriod"/>
            </a:pPr>
            <a:r>
              <a:rPr lang="en-GB" altLang="en-US" sz="2000" dirty="0">
                <a:ea typeface="ヒラギノ角ゴ Pro W3"/>
                <a:cs typeface="ヒラギノ角ゴ Pro W3"/>
              </a:rPr>
              <a:t>Huawei—CN (2094)</a:t>
            </a:r>
          </a:p>
          <a:p>
            <a:pPr>
              <a:spcBef>
                <a:spcPct val="0"/>
              </a:spcBef>
              <a:buFontTx/>
              <a:buAutoNum type="arabicPeriod"/>
            </a:pPr>
            <a:r>
              <a:rPr lang="en-GB" altLang="en-US" sz="2000" dirty="0">
                <a:ea typeface="ヒラギノ角ゴ Pro W3"/>
                <a:cs typeface="ヒラギノ角ゴ Pro W3"/>
              </a:rPr>
              <a:t>Qualcomm—US (2036)</a:t>
            </a:r>
          </a:p>
          <a:p>
            <a:pPr>
              <a:spcBef>
                <a:spcPct val="0"/>
              </a:spcBef>
              <a:buFontTx/>
              <a:buAutoNum type="arabicPeriod"/>
            </a:pPr>
            <a:r>
              <a:rPr lang="en-GB" altLang="en-US" sz="2000" dirty="0">
                <a:ea typeface="ヒラギノ角ゴ Pro W3"/>
                <a:cs typeface="ヒラギノ角ゴ Pro W3"/>
              </a:rPr>
              <a:t>Intel—US (1852)</a:t>
            </a:r>
            <a:endParaRPr lang="en-GB" altLang="en-US" sz="2000" dirty="0"/>
          </a:p>
          <a:p>
            <a:pPr>
              <a:spcBef>
                <a:spcPct val="0"/>
              </a:spcBef>
              <a:buFontTx/>
              <a:buAutoNum type="arabicPeriod"/>
            </a:pPr>
            <a:r>
              <a:rPr lang="en-GB" altLang="en-US" sz="2000" dirty="0"/>
              <a:t>Sharp—JP (1840)</a:t>
            </a:r>
            <a:endParaRPr lang="en-GB" altLang="en-US" sz="2000" dirty="0">
              <a:ea typeface="ヒラギノ角ゴ Pro W3"/>
              <a:cs typeface="ヒラギノ角ゴ Pro W3"/>
            </a:endParaRPr>
          </a:p>
          <a:p>
            <a:pPr>
              <a:spcBef>
                <a:spcPct val="0"/>
              </a:spcBef>
              <a:buFontTx/>
              <a:buAutoNum type="arabicPeriod"/>
            </a:pPr>
            <a:r>
              <a:rPr lang="en-GB" altLang="en-US" sz="2000" dirty="0">
                <a:ea typeface="ヒラギノ角ゴ Pro W3"/>
                <a:cs typeface="ヒラギノ角ゴ Pro W3"/>
              </a:rPr>
              <a:t>Bosch—DE (1786) </a:t>
            </a:r>
          </a:p>
          <a:p>
            <a:pPr>
              <a:spcBef>
                <a:spcPct val="0"/>
              </a:spcBef>
              <a:buFontTx/>
              <a:buAutoNum type="arabicPeriod"/>
            </a:pPr>
            <a:r>
              <a:rPr lang="en-GB" altLang="en-US" sz="2000" dirty="0"/>
              <a:t>Toyota—JP (1696)</a:t>
            </a:r>
          </a:p>
          <a:p>
            <a:pPr>
              <a:spcBef>
                <a:spcPct val="0"/>
              </a:spcBef>
              <a:buFontTx/>
              <a:buAutoNum type="arabicPeriod"/>
            </a:pPr>
            <a:r>
              <a:rPr lang="en-GB" altLang="en-US" sz="2000" dirty="0"/>
              <a:t>Ericsson—SE (1467)</a:t>
            </a:r>
          </a:p>
          <a:p>
            <a:pPr>
              <a:spcBef>
                <a:spcPct val="0"/>
              </a:spcBef>
              <a:buFontTx/>
              <a:buAutoNum type="arabicPeriod"/>
            </a:pPr>
            <a:r>
              <a:rPr lang="en-GB" altLang="en-US" sz="2000" dirty="0"/>
              <a:t>Philips—NL (1423)</a:t>
            </a:r>
          </a:p>
          <a:p>
            <a:pPr>
              <a:spcBef>
                <a:spcPct val="0"/>
              </a:spcBef>
              <a:buFontTx/>
              <a:buAutoNum type="arabicPeriod"/>
            </a:pPr>
            <a:r>
              <a:rPr lang="en-GB" altLang="en-US" sz="2000" dirty="0"/>
              <a:t>Siemens—DE (1323)</a:t>
            </a:r>
          </a:p>
          <a:p>
            <a:pPr>
              <a:spcBef>
                <a:spcPct val="0"/>
              </a:spcBef>
              <a:buFontTx/>
              <a:buAutoNum type="arabicPeriod"/>
            </a:pPr>
            <a:r>
              <a:rPr lang="en-GB" altLang="en-US" sz="2000" dirty="0"/>
              <a:t>Mitsubishi Electric—JP (1312)</a:t>
            </a:r>
          </a:p>
          <a:p>
            <a:pPr>
              <a:spcBef>
                <a:spcPct val="0"/>
              </a:spcBef>
              <a:buFontTx/>
              <a:buAutoNum type="arabicPeriod"/>
            </a:pPr>
            <a:r>
              <a:rPr lang="en-GB" altLang="en-US" sz="2000" dirty="0"/>
              <a:t>Samsung Electronics—KR (1193)</a:t>
            </a:r>
          </a:p>
          <a:p>
            <a:pPr>
              <a:spcBef>
                <a:spcPct val="0"/>
              </a:spcBef>
              <a:buFontTx/>
              <a:buAutoNum type="arabicPeriod"/>
            </a:pPr>
            <a:r>
              <a:rPr lang="en-GB" altLang="en-US" sz="2000" dirty="0">
                <a:ea typeface="ヒラギノ角ゴ Pro W3"/>
                <a:cs typeface="ヒラギノ角ゴ Pro W3"/>
              </a:rPr>
              <a:t>NEC—JP (1190)</a:t>
            </a:r>
            <a:endParaRPr lang="en-GB" altLang="en-US" sz="2000" dirty="0"/>
          </a:p>
          <a:p>
            <a:pPr>
              <a:spcBef>
                <a:spcPct val="0"/>
              </a:spcBef>
              <a:buFontTx/>
              <a:buAutoNum type="arabicPeriod"/>
            </a:pPr>
            <a:r>
              <a:rPr lang="en-GB" altLang="en-US" sz="2000" dirty="0">
                <a:ea typeface="ヒラギノ角ゴ Pro W3"/>
                <a:cs typeface="ヒラギノ角ゴ Pro W3"/>
              </a:rPr>
              <a:t>LG Electronics—KR (1170)</a:t>
            </a:r>
          </a:p>
          <a:p>
            <a:pPr>
              <a:spcBef>
                <a:spcPct val="0"/>
              </a:spcBef>
              <a:buFontTx/>
              <a:buAutoNum type="arabicPeriod"/>
            </a:pPr>
            <a:r>
              <a:rPr lang="en-GB" altLang="en-US" sz="2000" dirty="0">
                <a:ea typeface="ヒラギノ角ゴ Pro W3"/>
                <a:cs typeface="ヒラギノ角ゴ Pro W3"/>
              </a:rPr>
              <a:t>Fujifilm Corporation (1008)</a:t>
            </a:r>
          </a:p>
          <a:p>
            <a:pPr>
              <a:spcBef>
                <a:spcPct val="0"/>
              </a:spcBef>
              <a:buFontTx/>
              <a:buAutoNum type="arabicPeriod"/>
            </a:pPr>
            <a:r>
              <a:rPr lang="en-GB" altLang="en-US" sz="2000" dirty="0"/>
              <a:t>Shenzhen China Star Optoelectronics</a:t>
            </a:r>
            <a:r>
              <a:rPr lang="en-US" altLang="en-US" sz="2000" dirty="0"/>
              <a:t>—CN (916)</a:t>
            </a:r>
            <a:endParaRPr lang="en-GB" altLang="en-US" sz="2000" dirty="0"/>
          </a:p>
          <a:p>
            <a:pPr>
              <a:spcBef>
                <a:spcPct val="0"/>
              </a:spcBef>
              <a:buFontTx/>
              <a:buAutoNum type="arabicPeriod"/>
            </a:pPr>
            <a:r>
              <a:rPr lang="en-US" altLang="en-US" sz="2000" dirty="0"/>
              <a:t>Sony</a:t>
            </a:r>
            <a:r>
              <a:rPr lang="en-GB" altLang="en-US" sz="2000" dirty="0"/>
              <a:t>—JP (915)</a:t>
            </a:r>
          </a:p>
          <a:p>
            <a:pPr>
              <a:spcBef>
                <a:spcPct val="0"/>
              </a:spcBef>
              <a:buFontTx/>
              <a:buAutoNum type="arabicPeriod"/>
            </a:pPr>
            <a:r>
              <a:rPr lang="en-GB" altLang="en-US" sz="2000" dirty="0"/>
              <a:t>Hitachi—JP (841) </a:t>
            </a:r>
          </a:p>
          <a:p>
            <a:pPr>
              <a:spcBef>
                <a:spcPct val="0"/>
              </a:spcBef>
              <a:buFontTx/>
              <a:buAutoNum type="arabicPeriod"/>
            </a:pPr>
            <a:r>
              <a:rPr lang="en-GB" altLang="en-US" sz="2000" dirty="0"/>
              <a:t>Nokia—FI (807)</a:t>
            </a:r>
          </a:p>
        </p:txBody>
      </p:sp>
      <p:sp>
        <p:nvSpPr>
          <p:cNvPr id="6" name="Text Box 4"/>
          <p:cNvSpPr txBox="1">
            <a:spLocks noChangeArrowheads="1"/>
          </p:cNvSpPr>
          <p:nvPr/>
        </p:nvSpPr>
        <p:spPr bwMode="auto">
          <a:xfrm>
            <a:off x="107504" y="5689600"/>
            <a:ext cx="2001837"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5"/>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6"/>
              </a:buBlip>
              <a:defRPr sz="2400">
                <a:solidFill>
                  <a:schemeClr val="tx1"/>
                </a:solidFill>
                <a:latin typeface="Arial" charset="0"/>
                <a:cs typeface="Arial" charset="0"/>
              </a:defRPr>
            </a:lvl3pPr>
            <a:lvl4pPr marL="1600200" indent="-228600" eaLnBrk="0" hangingPunct="0">
              <a:spcBef>
                <a:spcPct val="20000"/>
              </a:spcBef>
              <a:buBlip>
                <a:blip r:embed="rId7"/>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eaLnBrk="1" hangingPunct="1">
              <a:spcBef>
                <a:spcPct val="0"/>
              </a:spcBef>
              <a:buFontTx/>
              <a:buNone/>
            </a:pPr>
            <a:r>
              <a:rPr lang="en-US" altLang="en-US" sz="1600" dirty="0"/>
              <a:t>*(…) </a:t>
            </a:r>
            <a:r>
              <a:rPr lang="en-US" altLang="en-US" sz="1600" dirty="0" err="1"/>
              <a:t>veröffentlichte</a:t>
            </a:r>
            <a:r>
              <a:rPr lang="en-US" altLang="en-US" sz="1600" dirty="0"/>
              <a:t> </a:t>
            </a:r>
            <a:br>
              <a:rPr lang="en-US" altLang="en-US" sz="1600" dirty="0"/>
            </a:br>
            <a:r>
              <a:rPr lang="en-US" altLang="en-US" sz="1600" dirty="0"/>
              <a:t>PCT </a:t>
            </a:r>
            <a:r>
              <a:rPr lang="en-US" altLang="en-US" sz="1600" dirty="0" err="1"/>
              <a:t>Anmeldungen</a:t>
            </a:r>
            <a:endParaRPr lang="en-US" altLang="en-US" sz="1600" dirty="0"/>
          </a:p>
        </p:txBody>
      </p:sp>
    </p:spTree>
    <p:extLst>
      <p:ext uri="{BB962C8B-B14F-4D97-AF65-F5344CB8AC3E}">
        <p14:creationId xmlns:p14="http://schemas.microsoft.com/office/powerpoint/2010/main" val="914128063"/>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539552" y="97740"/>
            <a:ext cx="8424936" cy="646331"/>
          </a:xfrm>
        </p:spPr>
        <p:txBody>
          <a:bodyPr wrap="square">
            <a:spAutoFit/>
          </a:bodyPr>
          <a:lstStyle/>
          <a:p>
            <a:r>
              <a:rPr lang="en-GB" altLang="en-US" kern="1200" dirty="0">
                <a:ea typeface="MS PGothic" pitchFamily="34" charset="-128"/>
              </a:rPr>
              <a:t>Top </a:t>
            </a:r>
            <a:r>
              <a:rPr lang="en-GB" altLang="en-US" kern="1200" dirty="0" err="1">
                <a:ea typeface="MS PGothic" pitchFamily="34" charset="-128"/>
              </a:rPr>
              <a:t>Universitäts</a:t>
            </a:r>
            <a:r>
              <a:rPr lang="en-GB" altLang="en-US" kern="1200" dirty="0">
                <a:ea typeface="MS PGothic" pitchFamily="34" charset="-128"/>
              </a:rPr>
              <a:t> PCT </a:t>
            </a:r>
            <a:r>
              <a:rPr lang="en-GB" altLang="en-US" kern="1200" dirty="0" err="1">
                <a:ea typeface="MS PGothic" pitchFamily="34" charset="-128"/>
              </a:rPr>
              <a:t>Anmelder</a:t>
            </a:r>
            <a:r>
              <a:rPr lang="en-GB" altLang="en-US" kern="1200" dirty="0">
                <a:ea typeface="MS PGothic" pitchFamily="34" charset="-128"/>
              </a:rPr>
              <a:t> 2013</a:t>
            </a:r>
          </a:p>
        </p:txBody>
      </p:sp>
      <p:sp>
        <p:nvSpPr>
          <p:cNvPr id="6" name="Rectangle 3"/>
          <p:cNvSpPr>
            <a:spLocks noChangeArrowheads="1"/>
          </p:cNvSpPr>
          <p:nvPr/>
        </p:nvSpPr>
        <p:spPr bwMode="auto">
          <a:xfrm>
            <a:off x="1835150" y="669925"/>
            <a:ext cx="8353425" cy="618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Blip>
                <a:blip r:embed="rId3"/>
              </a:buBlip>
              <a:defRPr sz="2400">
                <a:solidFill>
                  <a:schemeClr val="tx1"/>
                </a:solidFill>
                <a:latin typeface="Arial" pitchFamily="34" charset="0"/>
                <a:cs typeface="Arial" pitchFamily="34" charset="0"/>
              </a:defRPr>
            </a:lvl1pPr>
            <a:lvl2pPr marL="838200" indent="-381000">
              <a:spcBef>
                <a:spcPct val="20000"/>
              </a:spcBef>
              <a:buFont typeface="Wingdings" pitchFamily="2" charset="2"/>
              <a:buChar char="q"/>
              <a:defRPr sz="2000">
                <a:solidFill>
                  <a:schemeClr val="tx1"/>
                </a:solidFill>
                <a:latin typeface="Arial" pitchFamily="34" charset="0"/>
                <a:cs typeface="Arial" pitchFamily="34" charset="0"/>
              </a:defRPr>
            </a:lvl2pPr>
            <a:lvl3pPr marL="1257300" indent="-342900">
              <a:spcBef>
                <a:spcPct val="20000"/>
              </a:spcBef>
              <a:buFont typeface="Wingdings" pitchFamily="2" charset="2"/>
              <a:buChar char="Ø"/>
              <a:defRPr>
                <a:solidFill>
                  <a:schemeClr val="tx1"/>
                </a:solidFill>
                <a:latin typeface="Arial" pitchFamily="34" charset="0"/>
                <a:cs typeface="Arial" pitchFamily="34" charset="0"/>
              </a:defRPr>
            </a:lvl3pPr>
            <a:lvl4pPr marL="1828800" indent="-457200">
              <a:spcBef>
                <a:spcPct val="20000"/>
              </a:spcBef>
              <a:buBlip>
                <a:blip r:embed="rId3"/>
              </a:buBlip>
              <a:defRPr sz="2400">
                <a:solidFill>
                  <a:schemeClr val="tx1"/>
                </a:solidFill>
                <a:latin typeface="Arial" pitchFamily="34" charset="0"/>
                <a:cs typeface="Arial" pitchFamily="34" charset="0"/>
              </a:defRPr>
            </a:lvl4pPr>
            <a:lvl5pPr marL="2286000" indent="-457200">
              <a:spcBef>
                <a:spcPct val="20000"/>
              </a:spcBef>
              <a:buBlip>
                <a:blip r:embed="rId3"/>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AutoNum type="arabicPeriod"/>
            </a:pPr>
            <a:r>
              <a:rPr lang="en-GB" altLang="en-US" sz="2000" dirty="0">
                <a:ea typeface="ヒラギノ角ゴ Pro W3"/>
                <a:cs typeface="ヒラギノ角ゴ Pro W3"/>
              </a:rPr>
              <a:t>University of California (US)</a:t>
            </a:r>
          </a:p>
          <a:p>
            <a:pPr>
              <a:spcBef>
                <a:spcPct val="0"/>
              </a:spcBef>
              <a:buFontTx/>
              <a:buAutoNum type="arabicPeriod"/>
            </a:pPr>
            <a:r>
              <a:rPr lang="en-GB" altLang="en-US" sz="2000" dirty="0">
                <a:ea typeface="ヒラギノ角ゴ Pro W3"/>
                <a:cs typeface="ヒラギノ角ゴ Pro W3"/>
              </a:rPr>
              <a:t>MIT </a:t>
            </a:r>
            <a:r>
              <a:rPr lang="en-GB" altLang="en-US" sz="2000" dirty="0"/>
              <a:t>(US)</a:t>
            </a:r>
            <a:endParaRPr lang="en-GB" altLang="en-US" sz="2000" dirty="0">
              <a:ea typeface="ヒラギノ角ゴ Pro W3"/>
              <a:cs typeface="ヒラギノ角ゴ Pro W3"/>
            </a:endParaRPr>
          </a:p>
          <a:p>
            <a:pPr>
              <a:spcBef>
                <a:spcPct val="0"/>
              </a:spcBef>
              <a:buFontTx/>
              <a:buAutoNum type="arabicPeriod"/>
            </a:pPr>
            <a:r>
              <a:rPr lang="en-GB" altLang="en-US" sz="2000" dirty="0"/>
              <a:t>Columbia University (US)</a:t>
            </a:r>
          </a:p>
          <a:p>
            <a:pPr>
              <a:spcBef>
                <a:spcPct val="0"/>
              </a:spcBef>
              <a:buFontTx/>
              <a:buAutoNum type="arabicPeriod"/>
            </a:pPr>
            <a:r>
              <a:rPr lang="en-GB" altLang="en-US" sz="2000" dirty="0">
                <a:ea typeface="ヒラギノ角ゴ Pro W3"/>
                <a:cs typeface="ヒラギノ角ゴ Pro W3"/>
              </a:rPr>
              <a:t>University of Texas </a:t>
            </a:r>
            <a:r>
              <a:rPr lang="en-GB" altLang="en-US" sz="2000" dirty="0"/>
              <a:t>(US)</a:t>
            </a:r>
          </a:p>
          <a:p>
            <a:pPr>
              <a:spcBef>
                <a:spcPct val="0"/>
              </a:spcBef>
              <a:buFontTx/>
              <a:buAutoNum type="arabicPeriod"/>
            </a:pPr>
            <a:r>
              <a:rPr lang="en-GB" altLang="en-US" sz="2000" dirty="0"/>
              <a:t>Harvard University (US)</a:t>
            </a:r>
          </a:p>
          <a:p>
            <a:pPr>
              <a:spcBef>
                <a:spcPct val="0"/>
              </a:spcBef>
              <a:buFontTx/>
              <a:buAutoNum type="arabicPeriod"/>
            </a:pPr>
            <a:r>
              <a:rPr lang="en-GB" altLang="en-US" sz="2000" dirty="0"/>
              <a:t>Johns Hopkins (US)</a:t>
            </a:r>
          </a:p>
          <a:p>
            <a:pPr>
              <a:spcBef>
                <a:spcPct val="0"/>
              </a:spcBef>
              <a:buFontTx/>
              <a:buAutoNum type="arabicPeriod"/>
            </a:pPr>
            <a:r>
              <a:rPr lang="en-GB" altLang="en-US" sz="2000" dirty="0">
                <a:ea typeface="ヒラギノ角ゴ Pro W3"/>
                <a:cs typeface="ヒラギノ角ゴ Pro W3"/>
              </a:rPr>
              <a:t>Korea Advanced Institute of Science and Technology (KR)</a:t>
            </a:r>
            <a:endParaRPr lang="en-GB" altLang="en-US" sz="2000" dirty="0"/>
          </a:p>
          <a:p>
            <a:pPr>
              <a:spcBef>
                <a:spcPct val="0"/>
              </a:spcBef>
              <a:buFontTx/>
              <a:buAutoNum type="arabicPeriod"/>
            </a:pPr>
            <a:r>
              <a:rPr lang="en-GB" altLang="en-US" sz="2000" dirty="0"/>
              <a:t>Leland Stanford University (US)</a:t>
            </a:r>
          </a:p>
          <a:p>
            <a:pPr>
              <a:spcBef>
                <a:spcPct val="0"/>
              </a:spcBef>
              <a:buFontTx/>
              <a:buAutoNum type="arabicPeriod"/>
            </a:pPr>
            <a:r>
              <a:rPr lang="en-GB" altLang="en-US" sz="2000" dirty="0"/>
              <a:t>Cornell University (US)</a:t>
            </a:r>
          </a:p>
          <a:p>
            <a:pPr>
              <a:spcBef>
                <a:spcPct val="0"/>
              </a:spcBef>
              <a:buFontTx/>
              <a:buAutoNum type="arabicPeriod"/>
            </a:pPr>
            <a:r>
              <a:rPr lang="en-GB" altLang="en-US" sz="2000" dirty="0"/>
              <a:t>Cal Tech (US)</a:t>
            </a:r>
          </a:p>
          <a:p>
            <a:pPr>
              <a:spcBef>
                <a:spcPct val="0"/>
              </a:spcBef>
              <a:buFontTx/>
              <a:buAutoNum type="arabicPeriod"/>
            </a:pPr>
            <a:r>
              <a:rPr lang="en-GB" altLang="en-US" sz="2000" dirty="0"/>
              <a:t>University of Florida (US)</a:t>
            </a:r>
          </a:p>
          <a:p>
            <a:pPr>
              <a:spcBef>
                <a:spcPct val="0"/>
              </a:spcBef>
              <a:buFontTx/>
              <a:buAutoNum type="arabicPeriod"/>
            </a:pPr>
            <a:r>
              <a:rPr lang="en-GB" altLang="en-US" sz="2000" dirty="0" err="1"/>
              <a:t>Postech</a:t>
            </a:r>
            <a:r>
              <a:rPr lang="en-GB" altLang="en-US" sz="2000" dirty="0"/>
              <a:t> Foundation (KR)</a:t>
            </a:r>
          </a:p>
          <a:p>
            <a:pPr>
              <a:spcBef>
                <a:spcPct val="0"/>
              </a:spcBef>
              <a:buFontTx/>
              <a:buAutoNum type="arabicPeriod"/>
            </a:pPr>
            <a:r>
              <a:rPr lang="en-GB" altLang="en-US" sz="2000" dirty="0"/>
              <a:t>Seoul National University (KR)</a:t>
            </a:r>
          </a:p>
          <a:p>
            <a:pPr>
              <a:spcBef>
                <a:spcPct val="0"/>
              </a:spcBef>
              <a:buFontTx/>
              <a:buAutoNum type="arabicPeriod"/>
            </a:pPr>
            <a:r>
              <a:rPr lang="en-GB" altLang="en-US" sz="2000" dirty="0">
                <a:ea typeface="ヒラギノ角ゴ Pro W3"/>
                <a:cs typeface="ヒラギノ角ゴ Pro W3"/>
              </a:rPr>
              <a:t>Peking University (CN)</a:t>
            </a:r>
          </a:p>
          <a:p>
            <a:pPr>
              <a:spcBef>
                <a:spcPct val="0"/>
              </a:spcBef>
              <a:buFontTx/>
              <a:buAutoNum type="arabicPeriod"/>
            </a:pPr>
            <a:r>
              <a:rPr lang="en-GB" altLang="en-US" sz="2000" dirty="0" err="1"/>
              <a:t>Nanyang</a:t>
            </a:r>
            <a:r>
              <a:rPr lang="en-GB" altLang="en-US" sz="2000" dirty="0"/>
              <a:t> Technical U</a:t>
            </a:r>
            <a:r>
              <a:rPr lang="en-US" altLang="en-US" sz="2000" dirty="0" err="1"/>
              <a:t>niversity</a:t>
            </a:r>
            <a:r>
              <a:rPr lang="en-US" altLang="en-US" sz="2000" dirty="0"/>
              <a:t> (CN)</a:t>
            </a:r>
          </a:p>
          <a:p>
            <a:pPr>
              <a:spcBef>
                <a:spcPct val="0"/>
              </a:spcBef>
              <a:buFontTx/>
              <a:buAutoNum type="arabicPeriod"/>
            </a:pPr>
            <a:r>
              <a:rPr lang="en-GB" altLang="en-US" sz="2000" dirty="0">
                <a:ea typeface="ヒラギノ角ゴ Pro W3"/>
                <a:cs typeface="ヒラギノ角ゴ Pro W3"/>
              </a:rPr>
              <a:t>University of Tokyo (JP)</a:t>
            </a:r>
          </a:p>
          <a:p>
            <a:pPr>
              <a:spcBef>
                <a:spcPct val="0"/>
              </a:spcBef>
              <a:buFontTx/>
              <a:buAutoNum type="arabicPeriod"/>
            </a:pPr>
            <a:r>
              <a:rPr lang="en-GB" altLang="en-US" sz="2000" dirty="0"/>
              <a:t>Isis Innovation Limited (GB)</a:t>
            </a:r>
          </a:p>
          <a:p>
            <a:pPr>
              <a:spcBef>
                <a:spcPct val="0"/>
              </a:spcBef>
              <a:buFontTx/>
              <a:buAutoNum type="arabicPeriod"/>
            </a:pPr>
            <a:r>
              <a:rPr lang="en-GB" altLang="en-US" sz="2000" dirty="0">
                <a:ea typeface="ヒラギノ角ゴ Pro W3"/>
                <a:cs typeface="ヒラギノ角ゴ Pro W3"/>
              </a:rPr>
              <a:t>University o</a:t>
            </a:r>
            <a:r>
              <a:rPr lang="en-US" altLang="en-US" sz="2000" dirty="0">
                <a:ea typeface="ヒラギノ角ゴ Pro W3"/>
                <a:cs typeface="ヒラギノ角ゴ Pro W3"/>
              </a:rPr>
              <a:t>f Pennsylvania (US)</a:t>
            </a:r>
          </a:p>
          <a:p>
            <a:pPr>
              <a:spcBef>
                <a:spcPct val="0"/>
              </a:spcBef>
              <a:buFontTx/>
              <a:buAutoNum type="arabicPeriod"/>
            </a:pPr>
            <a:r>
              <a:rPr lang="en-GB" altLang="en-US" sz="2000" dirty="0">
                <a:ea typeface="ヒラギノ角ゴ Pro W3"/>
                <a:cs typeface="ヒラギノ角ゴ Pro W3"/>
              </a:rPr>
              <a:t>University of Michigan </a:t>
            </a:r>
            <a:r>
              <a:rPr lang="en-GB" altLang="en-US" sz="2000" dirty="0"/>
              <a:t>(US)</a:t>
            </a:r>
            <a:endParaRPr lang="en-GB" altLang="en-US" sz="2000" dirty="0">
              <a:ea typeface="ヒラギノ角ゴ Pro W3"/>
              <a:cs typeface="ヒラギノ角ゴ Pro W3"/>
            </a:endParaRPr>
          </a:p>
          <a:p>
            <a:pPr>
              <a:spcBef>
                <a:spcPct val="0"/>
              </a:spcBef>
              <a:buFontTx/>
              <a:buAutoNum type="arabicPeriod"/>
            </a:pPr>
            <a:r>
              <a:rPr lang="en-GB" altLang="en-US" sz="2000" dirty="0">
                <a:ea typeface="ヒラギノ角ゴ Pro W3"/>
                <a:cs typeface="ヒラギノ角ゴ Pro W3"/>
              </a:rPr>
              <a:t>National University of Sin</a:t>
            </a:r>
            <a:r>
              <a:rPr lang="en-US" altLang="en-US" sz="2000" dirty="0" err="1">
                <a:ea typeface="ヒラギノ角ゴ Pro W3"/>
                <a:cs typeface="ヒラギノ角ゴ Pro W3"/>
              </a:rPr>
              <a:t>gapore</a:t>
            </a:r>
            <a:r>
              <a:rPr lang="en-US" altLang="en-US" sz="2000" dirty="0">
                <a:ea typeface="ヒラギノ角ゴ Pro W3"/>
                <a:cs typeface="ヒラギノ角ゴ Pro W3"/>
              </a:rPr>
              <a:t> (SG)</a:t>
            </a:r>
            <a:endParaRPr lang="en-GB" altLang="en-US" sz="2000" dirty="0">
              <a:ea typeface="ヒラギノ角ゴ Pro W3"/>
              <a:cs typeface="ヒラギノ角ゴ Pro W3"/>
            </a:endParaRPr>
          </a:p>
        </p:txBody>
      </p:sp>
    </p:spTree>
    <p:extLst>
      <p:ext uri="{BB962C8B-B14F-4D97-AF65-F5344CB8AC3E}">
        <p14:creationId xmlns:p14="http://schemas.microsoft.com/office/powerpoint/2010/main" val="462799190"/>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0"/>
          </p:nvPr>
        </p:nvSpPr>
        <p:spPr>
          <a:xfrm>
            <a:off x="7010400" y="0"/>
            <a:ext cx="2133600" cy="476250"/>
          </a:xfrm>
          <a:prstGeom prst="rect">
            <a:avLst/>
          </a:prstGeom>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54073172-44B7-4C53-A193-91596896CF8B}" type="slidenum">
              <a:rPr lang="en-US" altLang="en-US" sz="1400" smtClean="0"/>
              <a:pPr eaLnBrk="1" hangingPunct="1">
                <a:spcBef>
                  <a:spcPct val="0"/>
                </a:spcBef>
                <a:buFontTx/>
                <a:buNone/>
              </a:pPr>
              <a:t>69</a:t>
            </a:fld>
            <a:endParaRPr lang="en-US" altLang="en-US" sz="1400" smtClean="0"/>
          </a:p>
        </p:txBody>
      </p:sp>
      <p:sp>
        <p:nvSpPr>
          <p:cNvPr id="43011" name="Text Box 3"/>
          <p:cNvSpPr txBox="1">
            <a:spLocks noChangeArrowheads="1"/>
          </p:cNvSpPr>
          <p:nvPr/>
        </p:nvSpPr>
        <p:spPr bwMode="auto">
          <a:xfrm>
            <a:off x="344488" y="1281729"/>
            <a:ext cx="8692008" cy="4862870"/>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Blip>
                <a:blip r:embed="rId2"/>
              </a:buBlip>
              <a:defRPr sz="2400">
                <a:solidFill>
                  <a:schemeClr val="tx1"/>
                </a:solidFill>
                <a:latin typeface="Arial" charset="0"/>
                <a:cs typeface="Arial" charset="0"/>
              </a:defRPr>
            </a:lvl1pPr>
            <a:lvl2pPr marL="800100" indent="-34290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de-DE" altLang="en-US" sz="2000" dirty="0">
                <a:ea typeface="ヒラギノ角ゴ Pro W3" charset="-128"/>
              </a:rPr>
              <a:t>Der PCT, das „</a:t>
            </a:r>
            <a:r>
              <a:rPr lang="de-DE" altLang="en-US" sz="2000" dirty="0" err="1">
                <a:ea typeface="ヒラギノ角ゴ Pro W3" charset="-128"/>
              </a:rPr>
              <a:t>Rückrat</a:t>
            </a:r>
            <a:r>
              <a:rPr lang="de-DE" altLang="en-US" sz="2000" dirty="0">
                <a:ea typeface="ヒラギノ角ゴ Pro W3" charset="-128"/>
              </a:rPr>
              <a:t>“ des internationalen Patentsystems, ist ein weltweites System für die Einreichung und Bearbeitung von Patentanmeldungen, welches</a:t>
            </a:r>
            <a:r>
              <a:rPr lang="de-DE" altLang="en-US" sz="2000" dirty="0" smtClean="0">
                <a:ea typeface="ヒラギノ角ゴ Pro W3" charset="-128"/>
              </a:rPr>
              <a:t>:</a:t>
            </a:r>
          </a:p>
          <a:p>
            <a:pPr>
              <a:spcBef>
                <a:spcPct val="50000"/>
              </a:spcBef>
              <a:buFontTx/>
              <a:buNone/>
            </a:pPr>
            <a:endParaRPr lang="de-DE" altLang="en-US" sz="2000" dirty="0">
              <a:ea typeface="ヒラギノ角ゴ Pro W3" charset="-128"/>
            </a:endParaRPr>
          </a:p>
          <a:p>
            <a:pPr lvl="1">
              <a:spcBef>
                <a:spcPct val="50000"/>
              </a:spcBef>
              <a:buFont typeface="Arial" charset="0"/>
              <a:buChar char="•"/>
            </a:pPr>
            <a:r>
              <a:rPr lang="de-DE" altLang="en-US" sz="2000" dirty="0">
                <a:ea typeface="ヒラギノ角ゴ Pro W3" charset="-128"/>
              </a:rPr>
              <a:t>die </a:t>
            </a:r>
            <a:r>
              <a:rPr lang="de-DE" altLang="en-US" sz="2000" dirty="0" err="1">
                <a:ea typeface="ヒラギノ角ゴ Pro W3" charset="-128"/>
              </a:rPr>
              <a:t>grössten</a:t>
            </a:r>
            <a:r>
              <a:rPr lang="de-DE" altLang="en-US" sz="2000" dirty="0">
                <a:ea typeface="ヒラギノ角ゴ Pro W3" charset="-128"/>
              </a:rPr>
              <a:t> mit der Internationalisierung einer Patentanmeldung verbundenen Kosten  aufschiebt</a:t>
            </a:r>
          </a:p>
          <a:p>
            <a:pPr lvl="1">
              <a:spcBef>
                <a:spcPct val="50000"/>
              </a:spcBef>
              <a:buFont typeface="Arial" charset="0"/>
              <a:buChar char="•"/>
            </a:pPr>
            <a:r>
              <a:rPr lang="de-DE" altLang="en-US" sz="2000" dirty="0">
                <a:ea typeface="ヒラギノ角ゴ Pro W3" charset="-128"/>
              </a:rPr>
              <a:t>eine starke Basis für Entscheidungen über die Patentierung bietet</a:t>
            </a:r>
          </a:p>
          <a:p>
            <a:pPr lvl="1">
              <a:spcBef>
                <a:spcPct val="50000"/>
              </a:spcBef>
              <a:buFont typeface="Arial" charset="0"/>
              <a:buChar char="•"/>
            </a:pPr>
            <a:r>
              <a:rPr lang="de-DE" altLang="en-US" sz="2000" dirty="0">
                <a:ea typeface="ヒラギノ角ゴ Pro W3" charset="-128"/>
              </a:rPr>
              <a:t>Formalitäten vereinheitlicht</a:t>
            </a:r>
          </a:p>
          <a:p>
            <a:pPr lvl="1">
              <a:spcBef>
                <a:spcPct val="50000"/>
              </a:spcBef>
              <a:buFont typeface="Arial" charset="0"/>
              <a:buChar char="•"/>
            </a:pPr>
            <a:r>
              <a:rPr lang="de-DE" altLang="en-US" sz="2000" dirty="0">
                <a:ea typeface="ヒラギノ角ゴ Pro W3" charset="-128"/>
              </a:rPr>
              <a:t>den Anmelder vor unbeabsichtigten Fehlern schützt</a:t>
            </a:r>
          </a:p>
          <a:p>
            <a:pPr lvl="1">
              <a:spcBef>
                <a:spcPct val="50000"/>
              </a:spcBef>
              <a:buFont typeface="Arial" charset="0"/>
              <a:buChar char="•"/>
            </a:pPr>
            <a:r>
              <a:rPr lang="de-DE" altLang="en-US" sz="2000" dirty="0">
                <a:ea typeface="ヒラギノ角ゴ Pro W3" charset="-128"/>
              </a:rPr>
              <a:t>sich ständig weiterentwickelt mit dem Ziel, den Nutzern zu dienen</a:t>
            </a:r>
          </a:p>
          <a:p>
            <a:pPr lvl="1">
              <a:spcBef>
                <a:spcPct val="50000"/>
              </a:spcBef>
              <a:buFont typeface="Arial" charset="0"/>
              <a:buChar char="•"/>
            </a:pPr>
            <a:r>
              <a:rPr lang="de-DE" altLang="en-US" sz="2000" dirty="0">
                <a:ea typeface="ヒラギノ角ゴ Pro W3" charset="-128"/>
              </a:rPr>
              <a:t>von den </a:t>
            </a:r>
            <a:r>
              <a:rPr lang="de-DE" altLang="en-US" sz="2000" dirty="0" err="1">
                <a:ea typeface="ヒラギノ角ゴ Pro W3" charset="-128"/>
              </a:rPr>
              <a:t>weltgrössten</a:t>
            </a:r>
            <a:r>
              <a:rPr lang="de-DE" altLang="en-US" sz="2000" dirty="0">
                <a:ea typeface="ヒラギノ角ゴ Pro W3" charset="-128"/>
              </a:rPr>
              <a:t> Unternehmen, Universitäten und Forschungseinrichtungen benutzt wird</a:t>
            </a:r>
            <a:endParaRPr lang="en-US" altLang="en-US" sz="2000" dirty="0">
              <a:ea typeface="ヒラギノ角ゴ Pro W3" charset="-128"/>
            </a:endParaRPr>
          </a:p>
        </p:txBody>
      </p:sp>
      <p:sp>
        <p:nvSpPr>
          <p:cNvPr id="43012" name="Rectangle 4"/>
          <p:cNvSpPr>
            <a:spLocks noChangeArrowheads="1"/>
          </p:cNvSpPr>
          <p:nvPr/>
        </p:nvSpPr>
        <p:spPr bwMode="auto">
          <a:xfrm>
            <a:off x="2411760" y="260648"/>
            <a:ext cx="41044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3600" b="1" dirty="0" smtClean="0">
                <a:solidFill>
                  <a:srgbClr val="000090"/>
                </a:solidFill>
                <a:ea typeface="ヒラギノ角ゴ Pro W3" charset="-128"/>
              </a:rPr>
              <a:t> </a:t>
            </a:r>
            <a:r>
              <a:rPr lang="de-DE" altLang="en-US" sz="3600" dirty="0">
                <a:solidFill>
                  <a:srgbClr val="00408C"/>
                </a:solidFill>
                <a:latin typeface="+mj-lt"/>
                <a:ea typeface="MS PGothic" pitchFamily="34" charset="-128"/>
                <a:cs typeface="+mj-cs"/>
              </a:rPr>
              <a:t>PCT VORTEILE</a:t>
            </a:r>
          </a:p>
        </p:txBody>
      </p:sp>
    </p:spTree>
    <p:extLst>
      <p:ext uri="{BB962C8B-B14F-4D97-AF65-F5344CB8AC3E}">
        <p14:creationId xmlns:p14="http://schemas.microsoft.com/office/powerpoint/2010/main" val="260024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88640"/>
            <a:ext cx="8712968" cy="1152128"/>
          </a:xfrm>
        </p:spPr>
        <p:txBody>
          <a:bodyPr/>
          <a:lstStyle/>
          <a:p>
            <a:pPr algn="ctr"/>
            <a:r>
              <a:rPr lang="en-US" sz="3200" dirty="0" smtClean="0"/>
              <a:t>PROVIDER OF PREMIER </a:t>
            </a:r>
            <a:br>
              <a:rPr lang="en-US" sz="3200" dirty="0" smtClean="0"/>
            </a:br>
            <a:r>
              <a:rPr lang="en-US" sz="3200" dirty="0" smtClean="0"/>
              <a:t>GLOBAL IP SERVICES   </a:t>
            </a:r>
            <a:endParaRPr lang="en-US" sz="3200" dirty="0"/>
          </a:p>
        </p:txBody>
      </p:sp>
      <p:sp>
        <p:nvSpPr>
          <p:cNvPr id="3" name="Espace réservé du contenu 2"/>
          <p:cNvSpPr>
            <a:spLocks noGrp="1"/>
          </p:cNvSpPr>
          <p:nvPr>
            <p:ph idx="1"/>
          </p:nvPr>
        </p:nvSpPr>
        <p:spPr>
          <a:xfrm>
            <a:off x="251520" y="1844824"/>
            <a:ext cx="8712968" cy="4569371"/>
          </a:xfrm>
        </p:spPr>
        <p:txBody>
          <a:bodyPr/>
          <a:lstStyle/>
          <a:p>
            <a:r>
              <a:rPr lang="en-US" dirty="0">
                <a:ea typeface="Arial Unicode MS" pitchFamily="34" charset="-128"/>
                <a:cs typeface="Arial Unicode MS" pitchFamily="34" charset="-128"/>
              </a:rPr>
              <a:t>Core </a:t>
            </a:r>
            <a:r>
              <a:rPr lang="en-US" dirty="0" smtClean="0">
                <a:ea typeface="Arial Unicode MS" pitchFamily="34" charset="-128"/>
                <a:cs typeface="Arial Unicode MS" pitchFamily="34" charset="-128"/>
              </a:rPr>
              <a:t>business </a:t>
            </a:r>
            <a:r>
              <a:rPr lang="en-US" dirty="0">
                <a:ea typeface="Arial Unicode MS" pitchFamily="34" charset="-128"/>
                <a:cs typeface="Arial Unicode MS" pitchFamily="34" charset="-128"/>
              </a:rPr>
              <a:t>areas</a:t>
            </a:r>
            <a:r>
              <a:rPr lang="en-US" dirty="0" smtClean="0">
                <a:ea typeface="Arial Unicode MS" pitchFamily="34" charset="-128"/>
                <a:cs typeface="Arial Unicode MS" pitchFamily="34" charset="-128"/>
              </a:rPr>
              <a:t>:</a:t>
            </a:r>
          </a:p>
          <a:p>
            <a:pPr marL="0" indent="0">
              <a:buNone/>
            </a:pPr>
            <a:endParaRPr lang="en-US" sz="1200" dirty="0" smtClean="0">
              <a:ea typeface="Arial Unicode MS" pitchFamily="34" charset="-128"/>
              <a:cs typeface="Arial Unicode MS" pitchFamily="34" charset="-128"/>
            </a:endParaRPr>
          </a:p>
          <a:p>
            <a:pPr lvl="1">
              <a:buFont typeface="Wingdings" charset="2"/>
              <a:buChar char="Ø"/>
            </a:pPr>
            <a:r>
              <a:rPr lang="en-US" dirty="0">
                <a:ea typeface="Arial Unicode MS" pitchFamily="34" charset="-128"/>
                <a:cs typeface="Arial Unicode MS" pitchFamily="34" charset="-128"/>
              </a:rPr>
              <a:t>Patent Cooperation Treaty (Patents)</a:t>
            </a:r>
          </a:p>
          <a:p>
            <a:pPr marL="457200" lvl="1" indent="0">
              <a:buNone/>
            </a:pPr>
            <a:endParaRPr lang="en-US" sz="1200" dirty="0">
              <a:ea typeface="Arial Unicode MS" pitchFamily="34" charset="-128"/>
              <a:cs typeface="Arial Unicode MS" pitchFamily="34" charset="-128"/>
            </a:endParaRPr>
          </a:p>
          <a:p>
            <a:pPr lvl="1">
              <a:buFont typeface="Wingdings" charset="2"/>
              <a:buChar char="Ø"/>
            </a:pPr>
            <a:r>
              <a:rPr lang="en-US" dirty="0">
                <a:ea typeface="Arial Unicode MS" pitchFamily="34" charset="-128"/>
                <a:cs typeface="Arial Unicode MS" pitchFamily="34" charset="-128"/>
              </a:rPr>
              <a:t>Madrid System (Trademarks)</a:t>
            </a:r>
          </a:p>
          <a:p>
            <a:pPr marL="457200" lvl="1" indent="0">
              <a:buNone/>
            </a:pPr>
            <a:endParaRPr lang="en-US" sz="1200" dirty="0">
              <a:ea typeface="Arial Unicode MS" pitchFamily="34" charset="-128"/>
              <a:cs typeface="Arial Unicode MS" pitchFamily="34" charset="-128"/>
            </a:endParaRPr>
          </a:p>
          <a:p>
            <a:pPr lvl="1">
              <a:buFont typeface="Wingdings" charset="2"/>
              <a:buChar char="Ø"/>
            </a:pPr>
            <a:r>
              <a:rPr lang="en-US" dirty="0">
                <a:ea typeface="Arial Unicode MS" pitchFamily="34" charset="-128"/>
                <a:cs typeface="Arial Unicode MS" pitchFamily="34" charset="-128"/>
              </a:rPr>
              <a:t>Hague System (Industrial Designs)</a:t>
            </a:r>
          </a:p>
          <a:p>
            <a:pPr marL="457200" lvl="1" indent="0">
              <a:buNone/>
            </a:pPr>
            <a:endParaRPr lang="en-US" sz="1200" dirty="0">
              <a:ea typeface="Arial Unicode MS" pitchFamily="34" charset="-128"/>
              <a:cs typeface="Arial Unicode MS" pitchFamily="34" charset="-128"/>
            </a:endParaRPr>
          </a:p>
          <a:p>
            <a:pPr lvl="1">
              <a:buFont typeface="Wingdings" charset="2"/>
              <a:buChar char="Ø"/>
            </a:pPr>
            <a:r>
              <a:rPr lang="en-US" dirty="0">
                <a:ea typeface="Arial Unicode MS" pitchFamily="34" charset="-128"/>
                <a:cs typeface="Arial Unicode MS" pitchFamily="34" charset="-128"/>
              </a:rPr>
              <a:t>Lisbon System (Geographical Indications) </a:t>
            </a:r>
          </a:p>
          <a:p>
            <a:pPr marL="457200" lvl="1" indent="0">
              <a:buNone/>
            </a:pPr>
            <a:endParaRPr lang="en-US" sz="1200" dirty="0">
              <a:ea typeface="Arial Unicode MS" pitchFamily="34" charset="-128"/>
              <a:cs typeface="Arial Unicode MS" pitchFamily="34" charset="-128"/>
            </a:endParaRPr>
          </a:p>
          <a:p>
            <a:pPr lvl="1">
              <a:buFont typeface="Wingdings" charset="2"/>
              <a:buChar char="Ø"/>
            </a:pPr>
            <a:r>
              <a:rPr lang="en-US" dirty="0">
                <a:ea typeface="Arial Unicode MS" pitchFamily="34" charset="-128"/>
                <a:cs typeface="Arial Unicode MS" pitchFamily="34" charset="-128"/>
              </a:rPr>
              <a:t>WIPO Arbitration and Mediation Center</a:t>
            </a:r>
          </a:p>
          <a:p>
            <a:pPr marL="0" indent="0">
              <a:buNone/>
            </a:pPr>
            <a:endParaRPr lang="en-US" sz="2000" dirty="0" smtClean="0">
              <a:ea typeface="Arial Unicode MS" pitchFamily="34" charset="-128"/>
              <a:cs typeface="Arial Unicode MS" pitchFamily="34" charset="-128"/>
            </a:endParaRPr>
          </a:p>
          <a:p>
            <a:pPr marL="0" indent="0">
              <a:buNone/>
            </a:pPr>
            <a:endParaRPr lang="en-US" sz="1800" dirty="0">
              <a:ea typeface="Arial Unicode MS" pitchFamily="34" charset="-128"/>
              <a:cs typeface="Arial Unicode MS" pitchFamily="34" charset="-128"/>
            </a:endParaRPr>
          </a:p>
          <a:p>
            <a:pPr marL="457200" lvl="1" indent="0">
              <a:buNone/>
            </a:pPr>
            <a:endParaRPr lang="en-US" sz="1800" dirty="0">
              <a:ea typeface="Arial Unicode MS" pitchFamily="34" charset="-128"/>
              <a:cs typeface="Arial Unicode MS" pitchFamily="34" charset="-128"/>
            </a:endParaRPr>
          </a:p>
        </p:txBody>
      </p:sp>
    </p:spTree>
    <p:extLst>
      <p:ext uri="{BB962C8B-B14F-4D97-AF65-F5344CB8AC3E}">
        <p14:creationId xmlns:p14="http://schemas.microsoft.com/office/powerpoint/2010/main" val="410854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2" dur="1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7" dur="10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2" dur="10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27"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395536" y="260648"/>
            <a:ext cx="8280920" cy="762000"/>
          </a:xfrm>
        </p:spPr>
        <p:txBody>
          <a:bodyPr/>
          <a:lstStyle/>
          <a:p>
            <a:pPr algn="ctr" eaLnBrk="1" hangingPunct="1"/>
            <a:r>
              <a:rPr lang="de-DE" altLang="en-US" sz="3200" dirty="0" smtClean="0"/>
              <a:t>HERAUSFORDERUNGEN FÜR DEN PCT</a:t>
            </a:r>
          </a:p>
        </p:txBody>
      </p:sp>
      <p:sp>
        <p:nvSpPr>
          <p:cNvPr id="44036" name="Rectangle 3"/>
          <p:cNvSpPr>
            <a:spLocks noGrp="1" noChangeArrowheads="1"/>
          </p:cNvSpPr>
          <p:nvPr>
            <p:ph idx="1"/>
          </p:nvPr>
        </p:nvSpPr>
        <p:spPr>
          <a:xfrm>
            <a:off x="179512" y="1416676"/>
            <a:ext cx="8686800" cy="5472112"/>
          </a:xfrm>
        </p:spPr>
        <p:txBody>
          <a:bodyPr/>
          <a:lstStyle/>
          <a:p>
            <a:pPr eaLnBrk="1" hangingPunct="1">
              <a:spcBef>
                <a:spcPct val="0"/>
              </a:spcBef>
            </a:pPr>
            <a:r>
              <a:rPr lang="de-DE" altLang="en-US" sz="2000" dirty="0" smtClean="0"/>
              <a:t>Verbesserung der Qualität der während der internationalen Phase erstellten Recherchen- und Prüfungsberichts</a:t>
            </a:r>
          </a:p>
          <a:p>
            <a:pPr eaLnBrk="1" hangingPunct="1">
              <a:spcBef>
                <a:spcPct val="0"/>
              </a:spcBef>
            </a:pPr>
            <a:endParaRPr lang="de-DE" altLang="en-US" sz="2000" dirty="0" smtClean="0"/>
          </a:p>
          <a:p>
            <a:pPr eaLnBrk="1" hangingPunct="1">
              <a:spcBef>
                <a:spcPct val="0"/>
              </a:spcBef>
            </a:pPr>
            <a:r>
              <a:rPr lang="de-DE" altLang="en-US" sz="2000" dirty="0" smtClean="0"/>
              <a:t>Schaffung von Vertrauen zwischen den Patentämtern, so dass </a:t>
            </a:r>
            <a:r>
              <a:rPr lang="de-DE" altLang="en-US" sz="2000" dirty="0" err="1" smtClean="0"/>
              <a:t>Ueberschneidungen</a:t>
            </a:r>
            <a:r>
              <a:rPr lang="de-DE" altLang="en-US" sz="2000" dirty="0" smtClean="0"/>
              <a:t>/Doppelarbeit in der internationalen und der nationalen Phase vermieden oder zumindest verringert werden kann</a:t>
            </a:r>
          </a:p>
          <a:p>
            <a:pPr eaLnBrk="1" hangingPunct="1">
              <a:spcBef>
                <a:spcPct val="0"/>
              </a:spcBef>
            </a:pPr>
            <a:endParaRPr lang="de-DE" altLang="en-US" sz="2000" dirty="0" smtClean="0"/>
          </a:p>
          <a:p>
            <a:pPr eaLnBrk="1" hangingPunct="1">
              <a:spcBef>
                <a:spcPct val="0"/>
              </a:spcBef>
            </a:pPr>
            <a:r>
              <a:rPr lang="de-DE" altLang="en-US" sz="2000" dirty="0" smtClean="0"/>
              <a:t>Sprachen: 33% der Anmeldungen werden auf Chinesisch, Japanisch und Koreanisch eingereicht</a:t>
            </a:r>
          </a:p>
          <a:p>
            <a:pPr lvl="1" eaLnBrk="1" hangingPunct="1">
              <a:spcBef>
                <a:spcPct val="0"/>
              </a:spcBef>
              <a:buFont typeface="Wingdings" pitchFamily="2" charset="2"/>
              <a:buChar char="q"/>
            </a:pPr>
            <a:endParaRPr lang="de-DE" altLang="en-US" sz="2000" dirty="0" smtClean="0"/>
          </a:p>
          <a:p>
            <a:pPr eaLnBrk="1" hangingPunct="1">
              <a:spcBef>
                <a:spcPct val="0"/>
              </a:spcBef>
            </a:pPr>
            <a:r>
              <a:rPr lang="de-DE" altLang="en-US" sz="2000" dirty="0" smtClean="0"/>
              <a:t>Wie Können Entwicklungsländer verstärkt vom PCT profitieren: </a:t>
            </a:r>
            <a:br>
              <a:rPr lang="de-DE" altLang="en-US" sz="2000" dirty="0" smtClean="0"/>
            </a:br>
            <a:r>
              <a:rPr lang="de-DE" altLang="en-US" sz="2000" dirty="0" smtClean="0"/>
              <a:t>15 Länder sind verantwortlich für 92.1% aller in 2011 </a:t>
            </a:r>
            <a:r>
              <a:rPr lang="de-DE" altLang="en-US" sz="2000" dirty="0" err="1" smtClean="0"/>
              <a:t>verföffentlichten</a:t>
            </a:r>
            <a:r>
              <a:rPr lang="de-DE" altLang="en-US" sz="2000" dirty="0" smtClean="0"/>
              <a:t> Anmeldungen</a:t>
            </a:r>
          </a:p>
          <a:p>
            <a:pPr lvl="1" eaLnBrk="1" hangingPunct="1">
              <a:spcBef>
                <a:spcPct val="0"/>
              </a:spcBef>
              <a:buFont typeface="Wingdings" pitchFamily="2" charset="2"/>
              <a:buChar char="q"/>
            </a:pPr>
            <a:endParaRPr lang="de-DE" altLang="en-US" sz="2000" dirty="0" smtClean="0"/>
          </a:p>
          <a:p>
            <a:pPr eaLnBrk="1" hangingPunct="1">
              <a:spcBef>
                <a:spcPct val="0"/>
              </a:spcBef>
            </a:pPr>
            <a:r>
              <a:rPr lang="de-DE" altLang="en-US" sz="2000" dirty="0" smtClean="0"/>
              <a:t>Zugang zum PCT für alle Arten von Anmeldern aus allen </a:t>
            </a:r>
            <a:r>
              <a:rPr lang="de-DE" altLang="en-US" sz="2000" dirty="0" err="1" smtClean="0"/>
              <a:t>Vertragesstaaten</a:t>
            </a:r>
            <a:r>
              <a:rPr lang="de-DE" altLang="en-US" sz="2000" dirty="0" smtClean="0"/>
              <a:t> (zum Beispiel:  KMU)</a:t>
            </a:r>
          </a:p>
          <a:p>
            <a:pPr eaLnBrk="1" hangingPunct="1">
              <a:spcBef>
                <a:spcPct val="0"/>
              </a:spcBef>
            </a:pPr>
            <a:endParaRPr lang="en-GB" altLang="en-US" sz="2000" dirty="0" smtClean="0"/>
          </a:p>
        </p:txBody>
      </p:sp>
      <p:sp>
        <p:nvSpPr>
          <p:cNvPr id="44034" name="Slide Number Placeholder 3"/>
          <p:cNvSpPr>
            <a:spLocks noGrp="1"/>
          </p:cNvSpPr>
          <p:nvPr>
            <p:ph type="sldNum" sz="quarter" idx="10"/>
          </p:nvPr>
        </p:nvSpPr>
        <p:spPr>
          <a:xfrm>
            <a:off x="7010400" y="0"/>
            <a:ext cx="2133600" cy="476250"/>
          </a:xfrm>
          <a:prstGeom prst="rect">
            <a:avLst/>
          </a:prstGeom>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5F6A8FCB-64A9-4B63-8344-46AB676F8462}" type="slidenum">
              <a:rPr lang="en-US" altLang="en-US" sz="1400" smtClean="0"/>
              <a:pPr eaLnBrk="1" hangingPunct="1">
                <a:spcBef>
                  <a:spcPct val="0"/>
                </a:spcBef>
                <a:buFontTx/>
                <a:buNone/>
              </a:pPr>
              <a:t>70</a:t>
            </a:fld>
            <a:endParaRPr lang="en-US" altLang="en-US" sz="1400" smtClean="0"/>
          </a:p>
        </p:txBody>
      </p:sp>
    </p:spTree>
    <p:extLst>
      <p:ext uri="{BB962C8B-B14F-4D97-AF65-F5344CB8AC3E}">
        <p14:creationId xmlns:p14="http://schemas.microsoft.com/office/powerpoint/2010/main" val="1438721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a:xfrm>
            <a:off x="457200" y="274638"/>
            <a:ext cx="6995120" cy="1143000"/>
          </a:xfrm>
        </p:spPr>
        <p:txBody>
          <a:bodyPr/>
          <a:lstStyle/>
          <a:p>
            <a:pPr algn="ctr" eaLnBrk="1" hangingPunct="1"/>
            <a:r>
              <a:rPr lang="de-DE" altLang="en-US" dirty="0" smtClean="0"/>
              <a:t>DER PCT ─ 1970 BIS HEUTE</a:t>
            </a:r>
          </a:p>
        </p:txBody>
      </p:sp>
      <p:sp>
        <p:nvSpPr>
          <p:cNvPr id="45060" name="Rectangle 3"/>
          <p:cNvSpPr>
            <a:spLocks noGrp="1" noChangeArrowheads="1"/>
          </p:cNvSpPr>
          <p:nvPr>
            <p:ph idx="1"/>
          </p:nvPr>
        </p:nvSpPr>
        <p:spPr>
          <a:xfrm>
            <a:off x="323528" y="2852936"/>
            <a:ext cx="8496944" cy="4321175"/>
          </a:xfrm>
        </p:spPr>
        <p:txBody>
          <a:bodyPr/>
          <a:lstStyle/>
          <a:p>
            <a:pPr algn="just" eaLnBrk="1" hangingPunct="1">
              <a:lnSpc>
                <a:spcPct val="140000"/>
              </a:lnSpc>
            </a:pPr>
            <a:r>
              <a:rPr lang="de-DE" altLang="en-US" dirty="0" smtClean="0"/>
              <a:t>PCT sehr erfolgreich als Anmeldewerkzeug</a:t>
            </a:r>
          </a:p>
          <a:p>
            <a:pPr algn="just" eaLnBrk="1" hangingPunct="1">
              <a:lnSpc>
                <a:spcPct val="140000"/>
              </a:lnSpc>
            </a:pPr>
            <a:r>
              <a:rPr lang="de-DE" altLang="en-US" dirty="0" smtClean="0"/>
              <a:t>Harmonisierung von Formalitäten und Verfahren (über den PCT hinaus)</a:t>
            </a:r>
          </a:p>
          <a:p>
            <a:pPr lvl="1" algn="just" eaLnBrk="1" hangingPunct="1">
              <a:lnSpc>
                <a:spcPct val="140000"/>
              </a:lnSpc>
            </a:pPr>
            <a:r>
              <a:rPr lang="de-DE" altLang="en-US" dirty="0" smtClean="0"/>
              <a:t>Nationale und regionale Systeme und Gesetze</a:t>
            </a:r>
          </a:p>
          <a:p>
            <a:pPr lvl="1" algn="just" eaLnBrk="1" hangingPunct="1">
              <a:lnSpc>
                <a:spcPct val="140000"/>
              </a:lnSpc>
            </a:pPr>
            <a:r>
              <a:rPr lang="de-DE" altLang="en-US" dirty="0" smtClean="0"/>
              <a:t>Patent Law Treaty (PLT</a:t>
            </a:r>
            <a:r>
              <a:rPr lang="fr-CH" altLang="en-US" dirty="0" smtClean="0"/>
              <a:t>)</a:t>
            </a:r>
            <a:endParaRPr lang="en-US" altLang="en-US" dirty="0" smtClean="0"/>
          </a:p>
          <a:p>
            <a:pPr eaLnBrk="1" hangingPunct="1"/>
            <a:endParaRPr lang="en-US" altLang="en-US" dirty="0" smtClean="0"/>
          </a:p>
          <a:p>
            <a:pPr eaLnBrk="1" hangingPunct="1"/>
            <a:endParaRPr lang="en-US" altLang="en-US" dirty="0" smtClean="0"/>
          </a:p>
        </p:txBody>
      </p:sp>
      <p:sp>
        <p:nvSpPr>
          <p:cNvPr id="45058" name="Slide Number Placeholder 3"/>
          <p:cNvSpPr>
            <a:spLocks noGrp="1"/>
          </p:cNvSpPr>
          <p:nvPr>
            <p:ph type="sldNum" sz="quarter" idx="10"/>
          </p:nvPr>
        </p:nvSpPr>
        <p:spPr>
          <a:xfrm>
            <a:off x="7010400" y="0"/>
            <a:ext cx="2133600" cy="476250"/>
          </a:xfrm>
          <a:prstGeom prst="rect">
            <a:avLst/>
          </a:prstGeom>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B91174A8-A820-488E-B7A3-744C4F1B78C5}" type="slidenum">
              <a:rPr lang="en-US" altLang="en-US" sz="1400" smtClean="0"/>
              <a:pPr eaLnBrk="1" hangingPunct="1">
                <a:spcBef>
                  <a:spcPct val="0"/>
                </a:spcBef>
                <a:buFontTx/>
                <a:buNone/>
              </a:pPr>
              <a:t>71</a:t>
            </a:fld>
            <a:endParaRPr lang="en-US" altLang="en-US" sz="1400" smtClean="0"/>
          </a:p>
        </p:txBody>
      </p:sp>
      <p:pic>
        <p:nvPicPr>
          <p:cNvPr id="45061" name="Picture 4" descr="pct treaty book"/>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524328" y="764704"/>
            <a:ext cx="1349996" cy="179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013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539552" y="476672"/>
            <a:ext cx="6696744" cy="1282154"/>
          </a:xfrm>
        </p:spPr>
        <p:txBody>
          <a:bodyPr/>
          <a:lstStyle/>
          <a:p>
            <a:pPr algn="ctr" eaLnBrk="1" hangingPunct="1"/>
            <a:r>
              <a:rPr lang="de-DE" altLang="en-US" dirty="0" smtClean="0"/>
              <a:t>DER PCT ─ 1970 BIS HEUTE</a:t>
            </a:r>
            <a:endParaRPr lang="en-US" altLang="en-US" dirty="0" smtClean="0"/>
          </a:p>
        </p:txBody>
      </p:sp>
      <p:sp>
        <p:nvSpPr>
          <p:cNvPr id="46084" name="Rectangle 3"/>
          <p:cNvSpPr>
            <a:spLocks noGrp="1" noChangeArrowheads="1"/>
          </p:cNvSpPr>
          <p:nvPr>
            <p:ph idx="1"/>
          </p:nvPr>
        </p:nvSpPr>
        <p:spPr>
          <a:xfrm>
            <a:off x="395288" y="2420888"/>
            <a:ext cx="8424862" cy="3816400"/>
          </a:xfrm>
        </p:spPr>
        <p:txBody>
          <a:bodyPr/>
          <a:lstStyle/>
          <a:p>
            <a:pPr algn="just" eaLnBrk="1" hangingPunct="1">
              <a:lnSpc>
                <a:spcPct val="120000"/>
              </a:lnSpc>
            </a:pPr>
            <a:r>
              <a:rPr lang="de-DE" altLang="en-US" sz="2000" dirty="0" smtClean="0"/>
              <a:t>Allerdings:  PCT in der Praxis nicht so erfolgreich als Werkzeug zur Arbeitsteilung, um Qualität der nationalen Prüfung zu steigern und Rückstände in Patentämtern abzubauen</a:t>
            </a:r>
          </a:p>
          <a:p>
            <a:pPr algn="just" eaLnBrk="1" hangingPunct="1">
              <a:lnSpc>
                <a:spcPct val="120000"/>
              </a:lnSpc>
            </a:pPr>
            <a:r>
              <a:rPr lang="de-DE" altLang="en-US" sz="2000" dirty="0" smtClean="0"/>
              <a:t>Erwartung war:  Nutzung der PCT Recherchen- und Prüfungsberichte PCT steigert die Qualität oder </a:t>
            </a:r>
            <a:r>
              <a:rPr lang="de-DE" altLang="en-US" sz="2000" dirty="0" err="1" smtClean="0"/>
              <a:t>veringert</a:t>
            </a:r>
            <a:r>
              <a:rPr lang="de-DE" altLang="en-US" sz="2000" dirty="0" smtClean="0"/>
              <a:t> </a:t>
            </a:r>
            <a:r>
              <a:rPr lang="de-DE" altLang="en-US" sz="2000" dirty="0" err="1" smtClean="0"/>
              <a:t>zumindestet</a:t>
            </a:r>
            <a:r>
              <a:rPr lang="de-DE" altLang="en-US" sz="2000" dirty="0" smtClean="0"/>
              <a:t> den Arbeitsaufwand in der nationalen Phase (bei gleichbleibender Qualität)</a:t>
            </a:r>
          </a:p>
          <a:p>
            <a:pPr lvl="1" algn="just" eaLnBrk="1" hangingPunct="1">
              <a:lnSpc>
                <a:spcPct val="120000"/>
              </a:lnSpc>
            </a:pPr>
            <a:r>
              <a:rPr lang="de-DE" altLang="en-US" sz="2000" dirty="0" smtClean="0"/>
              <a:t>“fliegender Start” für Patentämter;  vervollständigen, prüfen und kritisieren der Arbeit anderer, nicht von Vorne beginnen</a:t>
            </a:r>
          </a:p>
          <a:p>
            <a:pPr lvl="1" eaLnBrk="1" hangingPunct="1"/>
            <a:endParaRPr lang="de-DE" altLang="en-US" dirty="0" smtClean="0"/>
          </a:p>
        </p:txBody>
      </p:sp>
      <p:sp>
        <p:nvSpPr>
          <p:cNvPr id="46082" name="Slide Number Placeholder 3"/>
          <p:cNvSpPr>
            <a:spLocks noGrp="1"/>
          </p:cNvSpPr>
          <p:nvPr>
            <p:ph type="sldNum" sz="quarter" idx="10"/>
          </p:nvPr>
        </p:nvSpPr>
        <p:spPr>
          <a:xfrm>
            <a:off x="7010400" y="0"/>
            <a:ext cx="2133600" cy="476250"/>
          </a:xfrm>
          <a:prstGeom prst="rect">
            <a:avLst/>
          </a:prstGeom>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0787700D-0339-44A1-BC7F-3AD7066EE755}" type="slidenum">
              <a:rPr lang="en-US" altLang="en-US" sz="1400" smtClean="0"/>
              <a:pPr eaLnBrk="1" hangingPunct="1">
                <a:spcBef>
                  <a:spcPct val="0"/>
                </a:spcBef>
                <a:buFontTx/>
                <a:buNone/>
              </a:pPr>
              <a:t>72</a:t>
            </a:fld>
            <a:endParaRPr lang="en-US" altLang="en-US" sz="1400" smtClean="0"/>
          </a:p>
        </p:txBody>
      </p:sp>
      <p:pic>
        <p:nvPicPr>
          <p:cNvPr id="46085" name="Picture 4" descr="pct treaty book"/>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08304" y="260648"/>
            <a:ext cx="1349996" cy="179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3334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68313" y="261939"/>
            <a:ext cx="8064127" cy="790798"/>
          </a:xfrm>
        </p:spPr>
        <p:txBody>
          <a:bodyPr/>
          <a:lstStyle/>
          <a:p>
            <a:pPr algn="ctr"/>
            <a:r>
              <a:rPr lang="en-US" altLang="en-US" dirty="0" err="1" smtClean="0"/>
              <a:t>ePCT</a:t>
            </a:r>
            <a:endParaRPr lang="en-US" altLang="en-US" dirty="0" smtClean="0"/>
          </a:p>
        </p:txBody>
      </p:sp>
      <p:sp>
        <p:nvSpPr>
          <p:cNvPr id="143363" name="Rectangle 3"/>
          <p:cNvSpPr>
            <a:spLocks noGrp="1" noChangeArrowheads="1"/>
          </p:cNvSpPr>
          <p:nvPr>
            <p:ph idx="1"/>
          </p:nvPr>
        </p:nvSpPr>
        <p:spPr>
          <a:xfrm>
            <a:off x="323528" y="1412875"/>
            <a:ext cx="8568952" cy="4824413"/>
          </a:xfrm>
        </p:spPr>
        <p:txBody>
          <a:bodyPr/>
          <a:lstStyle/>
          <a:p>
            <a:pPr algn="just">
              <a:lnSpc>
                <a:spcPct val="110000"/>
              </a:lnSpc>
              <a:spcAft>
                <a:spcPct val="20000"/>
              </a:spcAft>
              <a:defRPr/>
            </a:pPr>
            <a:r>
              <a:rPr lang="de-DE" altLang="en-US" sz="2000" dirty="0" smtClean="0"/>
              <a:t>WIPO Online-Dienst, der sicheren Zugriff auf PCT Anmeldungen in der vom Internationalen Büro geführten elektronischen Datenbank erlaubt</a:t>
            </a:r>
          </a:p>
          <a:p>
            <a:pPr algn="just">
              <a:lnSpc>
                <a:spcPct val="110000"/>
              </a:lnSpc>
              <a:spcAft>
                <a:spcPct val="20000"/>
              </a:spcAft>
              <a:defRPr/>
            </a:pPr>
            <a:r>
              <a:rPr lang="de-DE" altLang="en-US" sz="2000" dirty="0" smtClean="0"/>
              <a:t>Sicherer Zugang zum “geschützten Teil” von ePCT (“</a:t>
            </a:r>
            <a:r>
              <a:rPr lang="de-DE" altLang="en-US" sz="2000" u="sng" dirty="0" smtClean="0"/>
              <a:t>private services</a:t>
            </a:r>
            <a:r>
              <a:rPr lang="de-DE" altLang="en-US" sz="2000" dirty="0" smtClean="0"/>
              <a:t>”) erfordert ein WIPO Benutzerkonto und ein digitales Zertifikat (nutzbar für alle PCT Anmeldungen, die ab dem 1. Januar 2009 eingereicht wurden)</a:t>
            </a:r>
          </a:p>
          <a:p>
            <a:pPr algn="just">
              <a:lnSpc>
                <a:spcPct val="110000"/>
              </a:lnSpc>
              <a:spcAft>
                <a:spcPct val="20000"/>
              </a:spcAft>
              <a:defRPr/>
            </a:pPr>
            <a:r>
              <a:rPr lang="de-DE" altLang="en-US" sz="2000" dirty="0" smtClean="0"/>
              <a:t>Zugang zum “öffentlichen Teil” von ePCT (“</a:t>
            </a:r>
            <a:r>
              <a:rPr lang="de-DE" altLang="en-US" sz="2000" u="sng" dirty="0" smtClean="0"/>
              <a:t>public services</a:t>
            </a:r>
            <a:r>
              <a:rPr lang="de-DE" altLang="en-US" sz="2000" dirty="0" smtClean="0"/>
              <a:t>”), welcher das elektronische Einreichen von Dokumenten erlaubt, erfordert nur ein einfaches WIPO Benutzerkonto (keine Authentifizierung nötig) (nutzbar für alle PCT Anmeldungen)</a:t>
            </a:r>
          </a:p>
          <a:p>
            <a:pPr algn="just">
              <a:lnSpc>
                <a:spcPct val="110000"/>
              </a:lnSpc>
              <a:spcAft>
                <a:spcPct val="20000"/>
              </a:spcAft>
              <a:defRPr/>
            </a:pPr>
            <a:r>
              <a:rPr lang="de-DE" altLang="en-US" sz="2000" dirty="0" smtClean="0"/>
              <a:t>Weitere Informationen:</a:t>
            </a:r>
          </a:p>
          <a:p>
            <a:pPr lvl="1" algn="just">
              <a:lnSpc>
                <a:spcPct val="110000"/>
              </a:lnSpc>
              <a:spcAft>
                <a:spcPct val="20000"/>
              </a:spcAft>
              <a:defRPr/>
            </a:pPr>
            <a:r>
              <a:rPr lang="de-DE" altLang="en-US" sz="2000" dirty="0" smtClean="0">
                <a:hlinkClick r:id="rId2"/>
              </a:rPr>
              <a:t>https://pct.wipo.int/ePCT</a:t>
            </a:r>
            <a:endParaRPr lang="de-DE" altLang="en-US" sz="2000" dirty="0" smtClean="0"/>
          </a:p>
          <a:p>
            <a:pPr marL="457200" lvl="1" indent="0">
              <a:spcAft>
                <a:spcPct val="20000"/>
              </a:spcAft>
              <a:buFontTx/>
              <a:buNone/>
              <a:defRPr/>
            </a:pPr>
            <a:endParaRPr lang="de-DE" altLang="en-US" sz="2000" dirty="0"/>
          </a:p>
        </p:txBody>
      </p:sp>
    </p:spTree>
    <p:extLst>
      <p:ext uri="{BB962C8B-B14F-4D97-AF65-F5344CB8AC3E}">
        <p14:creationId xmlns:p14="http://schemas.microsoft.com/office/powerpoint/2010/main" val="2876905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07505" y="274638"/>
            <a:ext cx="8229600" cy="994122"/>
          </a:xfrm>
        </p:spPr>
        <p:txBody>
          <a:bodyPr/>
          <a:lstStyle/>
          <a:p>
            <a:pPr eaLnBrk="1" hangingPunct="1"/>
            <a:r>
              <a:rPr lang="en-US" sz="3200" b="1" dirty="0" err="1" smtClean="0"/>
              <a:t>Regeländerungen</a:t>
            </a:r>
            <a:r>
              <a:rPr lang="en-US" sz="3200" b="1" dirty="0" smtClean="0"/>
              <a:t> </a:t>
            </a:r>
            <a:r>
              <a:rPr lang="en-US" sz="3200" b="1" dirty="0" err="1" smtClean="0"/>
              <a:t>mit</a:t>
            </a:r>
            <a:r>
              <a:rPr lang="en-US" sz="3200" b="1" dirty="0" smtClean="0"/>
              <a:t> </a:t>
            </a:r>
            <a:r>
              <a:rPr lang="en-US" sz="3200" b="1" dirty="0" err="1" smtClean="0"/>
              <a:t>Wirkung</a:t>
            </a:r>
            <a:r>
              <a:rPr lang="en-US" sz="3200" b="1" dirty="0" smtClean="0"/>
              <a:t> </a:t>
            </a:r>
            <a:r>
              <a:rPr lang="en-US" sz="3200" b="1" dirty="0" err="1" smtClean="0"/>
              <a:t>vom</a:t>
            </a:r>
            <a:r>
              <a:rPr lang="en-US" sz="3200" b="1" dirty="0" smtClean="0"/>
              <a:t/>
            </a:r>
            <a:br>
              <a:rPr lang="en-US" sz="3200" b="1" dirty="0" smtClean="0"/>
            </a:br>
            <a:r>
              <a:rPr lang="en-US" sz="3200" b="1" dirty="0" smtClean="0"/>
              <a:t>1. </a:t>
            </a:r>
            <a:r>
              <a:rPr lang="en-US" sz="3200" b="1" dirty="0" err="1" smtClean="0"/>
              <a:t>Juli</a:t>
            </a:r>
            <a:r>
              <a:rPr lang="en-US" sz="3200" b="1" dirty="0" smtClean="0"/>
              <a:t> 2014</a:t>
            </a:r>
          </a:p>
        </p:txBody>
      </p:sp>
      <p:sp>
        <p:nvSpPr>
          <p:cNvPr id="5123" name="Rectangle 3"/>
          <p:cNvSpPr>
            <a:spLocks noGrp="1" noChangeArrowheads="1"/>
          </p:cNvSpPr>
          <p:nvPr>
            <p:ph idx="1"/>
          </p:nvPr>
        </p:nvSpPr>
        <p:spPr>
          <a:xfrm>
            <a:off x="407505" y="1412776"/>
            <a:ext cx="8229600" cy="4841780"/>
          </a:xfrm>
        </p:spPr>
        <p:txBody>
          <a:bodyPr/>
          <a:lstStyle/>
          <a:p>
            <a:pPr eaLnBrk="1" hangingPunct="1">
              <a:spcBef>
                <a:spcPts val="600"/>
              </a:spcBef>
              <a:spcAft>
                <a:spcPts val="800"/>
              </a:spcAft>
            </a:pPr>
            <a:r>
              <a:rPr lang="en-US" dirty="0" err="1" smtClean="0"/>
              <a:t>Verfügbarkeit</a:t>
            </a:r>
            <a:r>
              <a:rPr lang="en-US" dirty="0" smtClean="0"/>
              <a:t> des </a:t>
            </a:r>
            <a:r>
              <a:rPr lang="en-US" dirty="0" err="1" smtClean="0"/>
              <a:t>schriftlichen</a:t>
            </a:r>
            <a:r>
              <a:rPr lang="en-US" dirty="0" smtClean="0"/>
              <a:t> </a:t>
            </a:r>
            <a:r>
              <a:rPr lang="en-US" dirty="0" err="1" smtClean="0"/>
              <a:t>Bescheids</a:t>
            </a:r>
            <a:r>
              <a:rPr lang="en-US" dirty="0" smtClean="0"/>
              <a:t> der ISA ab </a:t>
            </a:r>
            <a:r>
              <a:rPr lang="en-US" dirty="0" err="1" smtClean="0"/>
              <a:t>dem</a:t>
            </a:r>
            <a:r>
              <a:rPr lang="en-US" dirty="0" smtClean="0"/>
              <a:t> Datum der </a:t>
            </a:r>
            <a:r>
              <a:rPr lang="en-US" dirty="0" err="1" smtClean="0"/>
              <a:t>internationalen</a:t>
            </a:r>
            <a:r>
              <a:rPr lang="en-US" dirty="0" smtClean="0"/>
              <a:t> </a:t>
            </a:r>
            <a:r>
              <a:rPr lang="en-US" dirty="0" err="1" smtClean="0"/>
              <a:t>Veröffentlichung</a:t>
            </a:r>
            <a:r>
              <a:rPr lang="en-US" dirty="0"/>
              <a:t> </a:t>
            </a:r>
            <a:r>
              <a:rPr lang="en-US" dirty="0" smtClean="0"/>
              <a:t>in der </a:t>
            </a:r>
            <a:r>
              <a:rPr lang="en-US" dirty="0" err="1" smtClean="0"/>
              <a:t>eingereichten</a:t>
            </a:r>
            <a:r>
              <a:rPr lang="en-US" dirty="0" smtClean="0"/>
              <a:t> </a:t>
            </a:r>
            <a:r>
              <a:rPr lang="en-US" dirty="0" err="1" smtClean="0"/>
              <a:t>Sprache</a:t>
            </a:r>
            <a:r>
              <a:rPr lang="en-US" dirty="0" smtClean="0"/>
              <a:t>  auf PATENTSCOPE </a:t>
            </a:r>
          </a:p>
          <a:p>
            <a:pPr>
              <a:spcBef>
                <a:spcPts val="600"/>
              </a:spcBef>
              <a:spcAft>
                <a:spcPts val="800"/>
              </a:spcAft>
            </a:pPr>
            <a:r>
              <a:rPr lang="en-US" dirty="0" smtClean="0"/>
              <a:t>Die </a:t>
            </a:r>
            <a:r>
              <a:rPr lang="en-US" dirty="0"/>
              <a:t>IPEA muss </a:t>
            </a:r>
            <a:r>
              <a:rPr lang="en-US" dirty="0" err="1"/>
              <a:t>eine</a:t>
            </a:r>
            <a:r>
              <a:rPr lang="en-US" dirty="0"/>
              <a:t> </a:t>
            </a:r>
            <a:r>
              <a:rPr lang="en-US" dirty="0" err="1"/>
              <a:t>zusätzliche</a:t>
            </a:r>
            <a:r>
              <a:rPr lang="en-US" dirty="0"/>
              <a:t> </a:t>
            </a:r>
            <a:r>
              <a:rPr lang="en-US" dirty="0" err="1"/>
              <a:t>Recherche</a:t>
            </a:r>
            <a:r>
              <a:rPr lang="en-US" dirty="0"/>
              <a:t> </a:t>
            </a:r>
            <a:r>
              <a:rPr lang="en-US" dirty="0" smtClean="0"/>
              <a:t>(“Top-up search”) </a:t>
            </a:r>
            <a:r>
              <a:rPr lang="en-US" dirty="0" err="1" smtClean="0"/>
              <a:t>durchführen</a:t>
            </a:r>
            <a:r>
              <a:rPr lang="en-US" dirty="0" smtClean="0"/>
              <a:t> </a:t>
            </a:r>
            <a:r>
              <a:rPr lang="en-US" dirty="0"/>
              <a:t>(Regel 66.1</a:t>
            </a:r>
            <a:r>
              <a:rPr lang="en-US" i="1" dirty="0"/>
              <a:t>ter</a:t>
            </a:r>
            <a:r>
              <a:rPr lang="en-US" dirty="0"/>
              <a:t>)</a:t>
            </a:r>
          </a:p>
          <a:p>
            <a:pPr>
              <a:spcBef>
                <a:spcPts val="600"/>
              </a:spcBef>
              <a:spcAft>
                <a:spcPts val="800"/>
              </a:spcAft>
            </a:pPr>
            <a:r>
              <a:rPr lang="fr-CH" dirty="0" smtClean="0"/>
              <a:t>Die </a:t>
            </a:r>
            <a:r>
              <a:rPr lang="fr-CH" dirty="0" err="1" smtClean="0"/>
              <a:t>Änderungen</a:t>
            </a:r>
            <a:r>
              <a:rPr lang="fr-CH" dirty="0" smtClean="0"/>
              <a:t> </a:t>
            </a:r>
            <a:r>
              <a:rPr lang="fr-CH" dirty="0" err="1" smtClean="0"/>
              <a:t>finden</a:t>
            </a:r>
            <a:r>
              <a:rPr lang="fr-CH" dirty="0" smtClean="0"/>
              <a:t> </a:t>
            </a:r>
            <a:r>
              <a:rPr lang="fr-CH" dirty="0" err="1" smtClean="0"/>
              <a:t>Anwendung</a:t>
            </a:r>
            <a:r>
              <a:rPr lang="fr-CH" dirty="0" smtClean="0"/>
              <a:t> </a:t>
            </a:r>
            <a:r>
              <a:rPr lang="fr-CH" dirty="0" err="1" smtClean="0"/>
              <a:t>auf</a:t>
            </a:r>
            <a:r>
              <a:rPr lang="fr-CH" dirty="0" smtClean="0"/>
              <a:t> </a:t>
            </a:r>
            <a:r>
              <a:rPr lang="fr-CH" dirty="0" err="1" smtClean="0"/>
              <a:t>Anmeldungen</a:t>
            </a:r>
            <a:r>
              <a:rPr lang="fr-CH" dirty="0" smtClean="0"/>
              <a:t>, </a:t>
            </a:r>
            <a:r>
              <a:rPr lang="fr-CH" dirty="0" err="1" smtClean="0"/>
              <a:t>deren</a:t>
            </a:r>
            <a:r>
              <a:rPr lang="fr-CH" dirty="0" smtClean="0"/>
              <a:t> </a:t>
            </a:r>
            <a:r>
              <a:rPr lang="fr-CH" dirty="0" err="1" smtClean="0"/>
              <a:t>Anmeldedatum</a:t>
            </a:r>
            <a:r>
              <a:rPr lang="fr-CH" dirty="0" smtClean="0"/>
              <a:t> der 1. </a:t>
            </a:r>
            <a:r>
              <a:rPr lang="fr-CH" dirty="0" err="1" smtClean="0"/>
              <a:t>Juli</a:t>
            </a:r>
            <a:r>
              <a:rPr lang="fr-CH" dirty="0" smtClean="0"/>
              <a:t> 2014 </a:t>
            </a:r>
            <a:r>
              <a:rPr lang="fr-CH" dirty="0" err="1" smtClean="0"/>
              <a:t>oder</a:t>
            </a:r>
            <a:r>
              <a:rPr lang="fr-CH" dirty="0" smtClean="0"/>
              <a:t> </a:t>
            </a:r>
            <a:r>
              <a:rPr lang="fr-CH" dirty="0" err="1" smtClean="0"/>
              <a:t>ein</a:t>
            </a:r>
            <a:r>
              <a:rPr lang="fr-CH" dirty="0" smtClean="0"/>
              <a:t> </a:t>
            </a:r>
            <a:r>
              <a:rPr lang="fr-CH" dirty="0" err="1" smtClean="0"/>
              <a:t>späteres</a:t>
            </a:r>
            <a:r>
              <a:rPr lang="fr-CH" dirty="0" smtClean="0"/>
              <a:t> </a:t>
            </a:r>
            <a:r>
              <a:rPr lang="fr-CH" dirty="0" err="1" smtClean="0"/>
              <a:t>Datum</a:t>
            </a:r>
            <a:r>
              <a:rPr lang="fr-CH" dirty="0" smtClean="0"/>
              <a:t> </a:t>
            </a:r>
            <a:r>
              <a:rPr lang="fr-CH" dirty="0" err="1" smtClean="0"/>
              <a:t>ist</a:t>
            </a:r>
            <a:r>
              <a:rPr lang="fr-CH" dirty="0" smtClean="0"/>
              <a:t>, </a:t>
            </a:r>
            <a:r>
              <a:rPr lang="fr-CH" dirty="0" err="1" smtClean="0"/>
              <a:t>bzw</a:t>
            </a:r>
            <a:r>
              <a:rPr lang="fr-CH" dirty="0" smtClean="0"/>
              <a:t>. </a:t>
            </a:r>
            <a:r>
              <a:rPr lang="fr-CH" dirty="0" err="1" smtClean="0"/>
              <a:t>für</a:t>
            </a:r>
            <a:r>
              <a:rPr lang="fr-CH" dirty="0" smtClean="0"/>
              <a:t> </a:t>
            </a:r>
            <a:r>
              <a:rPr lang="fr-CH" dirty="0" err="1" smtClean="0"/>
              <a:t>Anträge</a:t>
            </a:r>
            <a:r>
              <a:rPr lang="fr-CH" dirty="0" smtClean="0"/>
              <a:t> </a:t>
            </a:r>
            <a:r>
              <a:rPr lang="fr-CH" dirty="0" err="1" smtClean="0"/>
              <a:t>nach</a:t>
            </a:r>
            <a:r>
              <a:rPr lang="fr-CH" dirty="0" smtClean="0"/>
              <a:t> </a:t>
            </a:r>
            <a:r>
              <a:rPr lang="fr-CH" dirty="0" err="1" smtClean="0"/>
              <a:t>Kapitel</a:t>
            </a:r>
            <a:r>
              <a:rPr lang="fr-CH" dirty="0" smtClean="0"/>
              <a:t> II, die an </a:t>
            </a:r>
            <a:r>
              <a:rPr lang="fr-CH" dirty="0" err="1" smtClean="0"/>
              <a:t>oder</a:t>
            </a:r>
            <a:r>
              <a:rPr lang="fr-CH" dirty="0" smtClean="0"/>
              <a:t> </a:t>
            </a:r>
            <a:r>
              <a:rPr lang="fr-CH" dirty="0" err="1" smtClean="0"/>
              <a:t>nach</a:t>
            </a:r>
            <a:r>
              <a:rPr lang="fr-CH" dirty="0" smtClean="0"/>
              <a:t> </a:t>
            </a:r>
            <a:r>
              <a:rPr lang="fr-CH" dirty="0" err="1" smtClean="0"/>
              <a:t>diesem</a:t>
            </a:r>
            <a:r>
              <a:rPr lang="fr-CH" dirty="0" smtClean="0"/>
              <a:t> </a:t>
            </a:r>
            <a:r>
              <a:rPr lang="fr-CH" dirty="0" err="1" smtClean="0"/>
              <a:t>Datum</a:t>
            </a:r>
            <a:r>
              <a:rPr lang="fr-CH" dirty="0" smtClean="0"/>
              <a:t> </a:t>
            </a:r>
            <a:r>
              <a:rPr lang="fr-CH" dirty="0" err="1" smtClean="0"/>
              <a:t>eingereicht</a:t>
            </a:r>
            <a:r>
              <a:rPr lang="fr-CH" dirty="0" smtClean="0"/>
              <a:t> </a:t>
            </a:r>
            <a:r>
              <a:rPr lang="fr-CH" dirty="0" err="1" smtClean="0"/>
              <a:t>werden</a:t>
            </a:r>
            <a:endParaRPr lang="en-US" dirty="0" smtClean="0"/>
          </a:p>
          <a:p>
            <a:pPr marL="0" indent="0">
              <a:spcBef>
                <a:spcPts val="600"/>
              </a:spcBef>
              <a:spcAft>
                <a:spcPts val="800"/>
              </a:spcAft>
              <a:buNone/>
            </a:pPr>
            <a:endParaRPr lang="en-US" dirty="0" smtClean="0"/>
          </a:p>
          <a:p>
            <a:pPr lvl="1">
              <a:spcBef>
                <a:spcPts val="600"/>
              </a:spcBef>
              <a:spcAft>
                <a:spcPts val="800"/>
              </a:spcAft>
            </a:pPr>
            <a:endParaRPr lang="en-US" dirty="0" smtClean="0"/>
          </a:p>
          <a:p>
            <a:pPr lvl="1" eaLnBrk="1" hangingPunct="1">
              <a:spcBef>
                <a:spcPts val="600"/>
              </a:spcBef>
              <a:spcAft>
                <a:spcPts val="800"/>
              </a:spcAft>
            </a:pPr>
            <a:endParaRPr lang="en-US" dirty="0" smtClean="0"/>
          </a:p>
        </p:txBody>
      </p:sp>
    </p:spTree>
    <p:extLst>
      <p:ext uri="{BB962C8B-B14F-4D97-AF65-F5344CB8AC3E}">
        <p14:creationId xmlns:p14="http://schemas.microsoft.com/office/powerpoint/2010/main" val="3191520225"/>
      </p:ext>
    </p:extLst>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755576" y="476672"/>
            <a:ext cx="8229600" cy="706090"/>
          </a:xfrm>
        </p:spPr>
        <p:txBody>
          <a:bodyPr/>
          <a:lstStyle/>
          <a:p>
            <a:r>
              <a:rPr lang="en-US" altLang="en-US" b="1" dirty="0" smtClean="0"/>
              <a:t>PCT Working Group 2014</a:t>
            </a:r>
            <a:br>
              <a:rPr lang="en-US" altLang="en-US" b="1" dirty="0" smtClean="0"/>
            </a:br>
            <a:r>
              <a:rPr lang="en-US" altLang="en-US" sz="2000" b="1" dirty="0" smtClean="0"/>
              <a:t>(</a:t>
            </a:r>
            <a:r>
              <a:rPr lang="en-US" altLang="en-US" sz="2000" b="1" dirty="0" err="1"/>
              <a:t>A</a:t>
            </a:r>
            <a:r>
              <a:rPr lang="en-US" altLang="en-US" sz="2000" b="1" dirty="0" err="1" smtClean="0"/>
              <a:t>uswahl</a:t>
            </a:r>
            <a:r>
              <a:rPr lang="en-US" altLang="en-US" sz="2000" b="1" dirty="0" smtClean="0"/>
              <a:t> an </a:t>
            </a:r>
            <a:r>
              <a:rPr lang="en-US" altLang="en-US" sz="2000" b="1" dirty="0" err="1" smtClean="0"/>
              <a:t>besprochener</a:t>
            </a:r>
            <a:r>
              <a:rPr lang="en-US" altLang="en-US" sz="2000" b="1" dirty="0" smtClean="0"/>
              <a:t> </a:t>
            </a:r>
            <a:r>
              <a:rPr lang="en-US" altLang="en-US" sz="2000" b="1" dirty="0" err="1" smtClean="0"/>
              <a:t>Themen</a:t>
            </a:r>
            <a:r>
              <a:rPr lang="en-US" altLang="en-US" sz="2000" b="1" dirty="0" smtClean="0"/>
              <a:t>)</a:t>
            </a:r>
            <a:endParaRPr lang="en-US" sz="2000" dirty="0" smtClean="0"/>
          </a:p>
        </p:txBody>
      </p:sp>
      <p:sp>
        <p:nvSpPr>
          <p:cNvPr id="4099" name="Rectangle 3"/>
          <p:cNvSpPr>
            <a:spLocks noGrp="1" noChangeArrowheads="1"/>
          </p:cNvSpPr>
          <p:nvPr>
            <p:ph idx="1"/>
          </p:nvPr>
        </p:nvSpPr>
        <p:spPr>
          <a:xfrm>
            <a:off x="467544" y="1628800"/>
            <a:ext cx="8229600" cy="4464496"/>
          </a:xfrm>
        </p:spPr>
        <p:txBody>
          <a:bodyPr/>
          <a:lstStyle/>
          <a:p>
            <a:pPr>
              <a:spcBef>
                <a:spcPct val="0"/>
              </a:spcBef>
              <a:spcAft>
                <a:spcPct val="15000"/>
              </a:spcAft>
            </a:pPr>
            <a:r>
              <a:rPr lang="en-GB" altLang="en-US" sz="2200" dirty="0" smtClean="0"/>
              <a:t>Integration von PPH in den PCT</a:t>
            </a:r>
            <a:endParaRPr lang="en-GB" altLang="en-US" sz="2200" dirty="0"/>
          </a:p>
          <a:p>
            <a:pPr>
              <a:spcBef>
                <a:spcPct val="0"/>
              </a:spcBef>
              <a:spcAft>
                <a:spcPct val="15000"/>
              </a:spcAft>
            </a:pPr>
            <a:r>
              <a:rPr lang="en-GB" altLang="en-US" sz="2200" dirty="0" err="1" smtClean="0"/>
              <a:t>Bestellung</a:t>
            </a:r>
            <a:r>
              <a:rPr lang="en-GB" altLang="en-US" sz="2200" dirty="0" smtClean="0"/>
              <a:t> von </a:t>
            </a:r>
            <a:r>
              <a:rPr lang="en-GB" altLang="en-US" sz="2200" dirty="0" err="1" smtClean="0"/>
              <a:t>Internationalen</a:t>
            </a:r>
            <a:r>
              <a:rPr lang="en-GB" altLang="en-US" sz="2200" dirty="0" smtClean="0"/>
              <a:t> </a:t>
            </a:r>
            <a:r>
              <a:rPr lang="en-GB" altLang="en-US" sz="2200" dirty="0" err="1" smtClean="0"/>
              <a:t>Recherchenbehörden</a:t>
            </a:r>
            <a:endParaRPr lang="en-GB" altLang="en-US" sz="2200" dirty="0"/>
          </a:p>
          <a:p>
            <a:pPr>
              <a:spcBef>
                <a:spcPct val="0"/>
              </a:spcBef>
              <a:spcAft>
                <a:spcPct val="15000"/>
              </a:spcAft>
            </a:pPr>
            <a:r>
              <a:rPr lang="en-GB" altLang="en-US" sz="2200" dirty="0"/>
              <a:t>Collaborative international search</a:t>
            </a:r>
          </a:p>
          <a:p>
            <a:pPr>
              <a:spcBef>
                <a:spcPct val="0"/>
              </a:spcBef>
              <a:spcAft>
                <a:spcPct val="15000"/>
              </a:spcAft>
            </a:pPr>
            <a:r>
              <a:rPr lang="en-GB" altLang="en-US" sz="2200" dirty="0" err="1" smtClean="0"/>
              <a:t>Farbige</a:t>
            </a:r>
            <a:r>
              <a:rPr lang="en-GB" altLang="en-US" sz="2200" dirty="0" smtClean="0"/>
              <a:t> </a:t>
            </a:r>
            <a:r>
              <a:rPr lang="en-GB" altLang="en-US" sz="2200" dirty="0" err="1" smtClean="0"/>
              <a:t>Bilder</a:t>
            </a:r>
            <a:r>
              <a:rPr lang="en-GB" altLang="en-US" sz="2200" dirty="0" smtClean="0"/>
              <a:t> und </a:t>
            </a:r>
            <a:r>
              <a:rPr lang="en-GB" altLang="en-US" sz="2200" dirty="0" err="1" smtClean="0"/>
              <a:t>Zeichnungen</a:t>
            </a:r>
            <a:endParaRPr lang="en-GB" altLang="en-US" sz="2200" dirty="0"/>
          </a:p>
          <a:p>
            <a:pPr>
              <a:spcBef>
                <a:spcPct val="0"/>
              </a:spcBef>
              <a:spcAft>
                <a:spcPct val="15000"/>
              </a:spcAft>
            </a:pPr>
            <a:r>
              <a:rPr lang="en-GB" altLang="en-US" sz="2200" dirty="0" smtClean="0"/>
              <a:t>PCT-EASY </a:t>
            </a:r>
            <a:r>
              <a:rPr lang="en-GB" altLang="en-US" sz="2200" dirty="0" err="1" smtClean="0"/>
              <a:t>Gebührenermässigung</a:t>
            </a:r>
            <a:r>
              <a:rPr lang="en-GB" altLang="en-US" sz="2200" dirty="0" smtClean="0"/>
              <a:t> </a:t>
            </a:r>
            <a:r>
              <a:rPr lang="en-GB" altLang="en-US" sz="2200" dirty="0" err="1" smtClean="0"/>
              <a:t>soll</a:t>
            </a:r>
            <a:r>
              <a:rPr lang="en-GB" altLang="en-US" sz="2200" dirty="0" smtClean="0"/>
              <a:t> </a:t>
            </a:r>
            <a:r>
              <a:rPr lang="en-GB" altLang="en-US" sz="2200" dirty="0" err="1" smtClean="0"/>
              <a:t>gestrichen</a:t>
            </a:r>
            <a:r>
              <a:rPr lang="en-GB" altLang="en-US" sz="2200" dirty="0" smtClean="0"/>
              <a:t> </a:t>
            </a:r>
            <a:r>
              <a:rPr lang="en-GB" altLang="en-US" sz="2200" dirty="0" err="1" smtClean="0"/>
              <a:t>werden</a:t>
            </a:r>
            <a:endParaRPr lang="en-GB" altLang="en-US" sz="2200" dirty="0" smtClean="0"/>
          </a:p>
          <a:p>
            <a:pPr>
              <a:spcBef>
                <a:spcPct val="0"/>
              </a:spcBef>
              <a:spcAft>
                <a:spcPct val="15000"/>
              </a:spcAft>
            </a:pPr>
            <a:r>
              <a:rPr lang="en-GB" altLang="en-US" sz="2200" dirty="0" err="1" smtClean="0"/>
              <a:t>Anwendbarkeit</a:t>
            </a:r>
            <a:r>
              <a:rPr lang="en-GB" altLang="en-US" sz="2200" dirty="0" smtClean="0"/>
              <a:t> </a:t>
            </a:r>
            <a:r>
              <a:rPr lang="en-GB" altLang="en-US" sz="2200" dirty="0"/>
              <a:t>der </a:t>
            </a:r>
            <a:r>
              <a:rPr lang="en-GB" altLang="en-US" sz="2200" dirty="0" err="1"/>
              <a:t>Gebührenermässigung</a:t>
            </a:r>
            <a:r>
              <a:rPr lang="en-GB" altLang="en-US" sz="2200" dirty="0"/>
              <a:t> </a:t>
            </a:r>
            <a:r>
              <a:rPr lang="en-GB" altLang="en-US" sz="2200" dirty="0" smtClean="0"/>
              <a:t>um 90% </a:t>
            </a:r>
            <a:r>
              <a:rPr lang="en-GB" altLang="en-US" sz="2200" dirty="0" err="1" smtClean="0"/>
              <a:t>für</a:t>
            </a:r>
            <a:r>
              <a:rPr lang="en-GB" altLang="en-US" sz="2200" dirty="0" smtClean="0"/>
              <a:t> </a:t>
            </a:r>
            <a:r>
              <a:rPr lang="en-GB" altLang="en-US" sz="2200" dirty="0" err="1" smtClean="0"/>
              <a:t>bestimmte</a:t>
            </a:r>
            <a:r>
              <a:rPr lang="en-GB" altLang="en-US" sz="2200" dirty="0" smtClean="0"/>
              <a:t> </a:t>
            </a:r>
            <a:r>
              <a:rPr lang="en-GB" altLang="en-US" sz="2200" dirty="0" err="1" smtClean="0"/>
              <a:t>Anmelder</a:t>
            </a:r>
            <a:endParaRPr lang="en-GB" altLang="en-US" sz="2200" dirty="0" smtClean="0"/>
          </a:p>
          <a:p>
            <a:pPr>
              <a:spcBef>
                <a:spcPct val="0"/>
              </a:spcBef>
              <a:spcAft>
                <a:spcPct val="15000"/>
              </a:spcAft>
            </a:pPr>
            <a:r>
              <a:rPr lang="en-GB" altLang="en-US" sz="2200" dirty="0" err="1" smtClean="0"/>
              <a:t>Änderungen</a:t>
            </a:r>
            <a:r>
              <a:rPr lang="en-GB" altLang="en-US" sz="2200" dirty="0" smtClean="0"/>
              <a:t> </a:t>
            </a:r>
            <a:r>
              <a:rPr lang="en-GB" altLang="en-US" sz="2200" dirty="0" err="1" smtClean="0"/>
              <a:t>hinsichtlich</a:t>
            </a:r>
            <a:r>
              <a:rPr lang="en-GB" altLang="en-US" sz="2200" dirty="0" smtClean="0"/>
              <a:t> </a:t>
            </a:r>
            <a:r>
              <a:rPr lang="en-GB" altLang="en-US" sz="2200" dirty="0" err="1" smtClean="0"/>
              <a:t>Einwendungen</a:t>
            </a:r>
            <a:r>
              <a:rPr lang="en-GB" altLang="en-US" sz="2200" dirty="0" smtClean="0"/>
              <a:t> </a:t>
            </a:r>
            <a:r>
              <a:rPr lang="en-GB" altLang="en-US" sz="2200" dirty="0" err="1" smtClean="0"/>
              <a:t>Dritter</a:t>
            </a:r>
            <a:r>
              <a:rPr lang="en-GB" altLang="en-US" sz="2200" dirty="0" smtClean="0"/>
              <a:t> (</a:t>
            </a:r>
            <a:r>
              <a:rPr lang="en-GB" altLang="en-US" sz="2200" dirty="0" err="1" smtClean="0"/>
              <a:t>längere</a:t>
            </a:r>
            <a:r>
              <a:rPr lang="en-GB" altLang="en-US" sz="2200" dirty="0" smtClean="0"/>
              <a:t> </a:t>
            </a:r>
            <a:r>
              <a:rPr lang="en-GB" altLang="en-US" sz="2200" dirty="0" err="1" smtClean="0"/>
              <a:t>Stellungnahmen</a:t>
            </a:r>
            <a:r>
              <a:rPr lang="en-GB" altLang="en-US" sz="2200" dirty="0" smtClean="0"/>
              <a:t> </a:t>
            </a:r>
            <a:r>
              <a:rPr lang="en-GB" altLang="en-US" sz="2200" dirty="0" err="1" smtClean="0"/>
              <a:t>zulässlich</a:t>
            </a:r>
            <a:r>
              <a:rPr lang="en-GB" altLang="en-US" sz="2200" dirty="0" smtClean="0"/>
              <a:t>)</a:t>
            </a:r>
            <a:endParaRPr lang="en-GB" altLang="en-US" sz="2200" dirty="0"/>
          </a:p>
        </p:txBody>
      </p:sp>
    </p:spTree>
    <p:extLst>
      <p:ext uri="{BB962C8B-B14F-4D97-AF65-F5344CB8AC3E}">
        <p14:creationId xmlns:p14="http://schemas.microsoft.com/office/powerpoint/2010/main" val="796986862"/>
      </p:ext>
    </p:extLst>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11560" y="116632"/>
            <a:ext cx="7737475" cy="581025"/>
          </a:xfrm>
        </p:spPr>
        <p:txBody>
          <a:bodyPr/>
          <a:lstStyle/>
          <a:p>
            <a:pPr algn="ctr" eaLnBrk="1" hangingPunct="1"/>
            <a:r>
              <a:rPr lang="en-US" altLang="en-US" dirty="0" smtClean="0"/>
              <a:t>PCT TRAINING</a:t>
            </a:r>
          </a:p>
        </p:txBody>
      </p:sp>
      <p:sp>
        <p:nvSpPr>
          <p:cNvPr id="58371" name="Rectangle 3"/>
          <p:cNvSpPr>
            <a:spLocks noGrp="1" noChangeArrowheads="1"/>
          </p:cNvSpPr>
          <p:nvPr>
            <p:ph idx="1"/>
          </p:nvPr>
        </p:nvSpPr>
        <p:spPr>
          <a:xfrm>
            <a:off x="323528" y="692696"/>
            <a:ext cx="8640763" cy="5616624"/>
          </a:xfrm>
        </p:spPr>
        <p:txBody>
          <a:bodyPr/>
          <a:lstStyle/>
          <a:p>
            <a:pPr eaLnBrk="1" hangingPunct="1">
              <a:spcBef>
                <a:spcPct val="25000"/>
              </a:spcBef>
              <a:spcAft>
                <a:spcPct val="35000"/>
              </a:spcAft>
              <a:defRPr/>
            </a:pPr>
            <a:r>
              <a:rPr lang="de-DE" altLang="en-US" dirty="0" smtClean="0"/>
              <a:t>PCT-Fernlehrgang (Grundkurs) in den 10 Veröffentlichungssprachen (für Fortgeschrittene in Vorbereitung)</a:t>
            </a:r>
          </a:p>
          <a:p>
            <a:pPr eaLnBrk="1" hangingPunct="1">
              <a:spcBef>
                <a:spcPct val="25000"/>
              </a:spcBef>
              <a:spcAft>
                <a:spcPct val="35000"/>
              </a:spcAft>
              <a:defRPr/>
            </a:pPr>
            <a:r>
              <a:rPr lang="de-DE" altLang="en-US" dirty="0" smtClean="0"/>
              <a:t>29 PCT Schulungsvideos auf WIPOs </a:t>
            </a:r>
            <a:r>
              <a:rPr lang="de-DE" altLang="en-US" dirty="0" err="1" smtClean="0"/>
              <a:t>Youtube</a:t>
            </a:r>
            <a:r>
              <a:rPr lang="de-DE" altLang="en-US" dirty="0" smtClean="0"/>
              <a:t> Kanal und auf WIPOs Internetseite</a:t>
            </a:r>
          </a:p>
          <a:p>
            <a:pPr eaLnBrk="1" hangingPunct="1">
              <a:spcBef>
                <a:spcPct val="25000"/>
              </a:spcBef>
              <a:spcAft>
                <a:spcPct val="35000"/>
              </a:spcAft>
              <a:defRPr/>
            </a:pPr>
            <a:r>
              <a:rPr lang="de-DE" altLang="en-US" dirty="0" smtClean="0"/>
              <a:t>PCT-Webinars als weiterer Service an die Nutzer des PCT-Systems, zusätzlich zu Schulungskursen und Seminaren </a:t>
            </a:r>
          </a:p>
          <a:p>
            <a:pPr lvl="1" eaLnBrk="1" hangingPunct="1">
              <a:spcBef>
                <a:spcPct val="25000"/>
              </a:spcBef>
              <a:spcAft>
                <a:spcPct val="35000"/>
              </a:spcAft>
              <a:buFont typeface="Wingdings" charset="2"/>
              <a:buChar char="Ø"/>
              <a:defRPr/>
            </a:pPr>
            <a:r>
              <a:rPr lang="de-DE" altLang="en-US" sz="2000" dirty="0" smtClean="0"/>
              <a:t>Möglichkeit kostenloser Updates zum PCT</a:t>
            </a:r>
          </a:p>
          <a:p>
            <a:pPr lvl="1" eaLnBrk="1" hangingPunct="1">
              <a:spcBef>
                <a:spcPct val="25000"/>
              </a:spcBef>
              <a:spcAft>
                <a:spcPct val="35000"/>
              </a:spcAft>
              <a:buFont typeface="Wingdings" charset="2"/>
              <a:buChar char="Ø"/>
              <a:defRPr/>
            </a:pPr>
            <a:r>
              <a:rPr lang="de-DE" altLang="en-US" sz="2000" dirty="0" smtClean="0"/>
              <a:t>können auch speziell für einzelne Unternehmen und Kanzleien angeboten werden </a:t>
            </a:r>
          </a:p>
          <a:p>
            <a:pPr eaLnBrk="1" hangingPunct="1">
              <a:spcBef>
                <a:spcPct val="25000"/>
              </a:spcBef>
              <a:spcAft>
                <a:spcPct val="35000"/>
              </a:spcAft>
              <a:defRPr/>
            </a:pPr>
            <a:r>
              <a:rPr lang="de-DE" altLang="en-US" dirty="0" smtClean="0"/>
              <a:t>PCT-Seminare und Schulungen</a:t>
            </a:r>
          </a:p>
          <a:p>
            <a:pPr eaLnBrk="1" hangingPunct="1">
              <a:spcBef>
                <a:spcPct val="25000"/>
              </a:spcBef>
              <a:spcAft>
                <a:spcPct val="35000"/>
              </a:spcAft>
              <a:defRPr/>
            </a:pPr>
            <a:r>
              <a:rPr lang="de-DE" altLang="en-US" dirty="0" smtClean="0"/>
              <a:t>Weitere Informationen auf der Internetseite für Anmelder:</a:t>
            </a:r>
            <a:br>
              <a:rPr lang="de-DE" altLang="en-US" dirty="0" smtClean="0"/>
            </a:br>
            <a:r>
              <a:rPr lang="de-DE" altLang="en-US" dirty="0" smtClean="0">
                <a:hlinkClick r:id="rId3"/>
              </a:rPr>
              <a:t>www.wipo.int/pct/de</a:t>
            </a:r>
            <a:endParaRPr lang="en-US" altLang="en-US" dirty="0" smtClean="0"/>
          </a:p>
          <a:p>
            <a:pPr marL="0" indent="0" eaLnBrk="1" hangingPunct="1">
              <a:lnSpc>
                <a:spcPct val="95000"/>
              </a:lnSpc>
              <a:spcBef>
                <a:spcPct val="25000"/>
              </a:spcBef>
              <a:spcAft>
                <a:spcPct val="25000"/>
              </a:spcAft>
              <a:buNone/>
              <a:defRPr/>
            </a:pPr>
            <a:endParaRPr lang="en-US" altLang="en-US" sz="2100" dirty="0" smtClean="0"/>
          </a:p>
          <a:p>
            <a:pPr marL="868363" lvl="1" indent="-411163" eaLnBrk="1" hangingPunct="1">
              <a:lnSpc>
                <a:spcPct val="95000"/>
              </a:lnSpc>
              <a:spcBef>
                <a:spcPct val="25000"/>
              </a:spcBef>
              <a:spcAft>
                <a:spcPct val="25000"/>
              </a:spcAft>
              <a:defRPr/>
            </a:pPr>
            <a:endParaRPr lang="en-US" altLang="en-US" sz="1800" dirty="0" smtClean="0"/>
          </a:p>
        </p:txBody>
      </p:sp>
    </p:spTree>
    <p:extLst>
      <p:ext uri="{BB962C8B-B14F-4D97-AF65-F5344CB8AC3E}">
        <p14:creationId xmlns:p14="http://schemas.microsoft.com/office/powerpoint/2010/main" val="4273818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ja-JP" b="1" dirty="0" smtClean="0">
                <a:ea typeface="MS PGothic" pitchFamily="34" charset="-128"/>
              </a:rPr>
              <a:t>PCT </a:t>
            </a:r>
            <a:r>
              <a:rPr lang="en-US" altLang="ja-JP" b="1" dirty="0" err="1" smtClean="0">
                <a:ea typeface="MS PGothic" pitchFamily="34" charset="-128"/>
              </a:rPr>
              <a:t>Informationstelle</a:t>
            </a:r>
            <a:endParaRPr lang="en-US" dirty="0"/>
          </a:p>
        </p:txBody>
      </p:sp>
      <p:sp>
        <p:nvSpPr>
          <p:cNvPr id="4099" name="Rectangle 3"/>
          <p:cNvSpPr>
            <a:spLocks noGrp="1" noChangeArrowheads="1"/>
          </p:cNvSpPr>
          <p:nvPr>
            <p:ph idx="1"/>
          </p:nvPr>
        </p:nvSpPr>
        <p:spPr>
          <a:xfrm>
            <a:off x="457200" y="1592263"/>
            <a:ext cx="8229600" cy="4352925"/>
          </a:xfrm>
        </p:spPr>
        <p:txBody>
          <a:bodyPr/>
          <a:lstStyle/>
          <a:p>
            <a:pPr eaLnBrk="1" hangingPunct="1"/>
            <a:r>
              <a:rPr lang="fr-CH" dirty="0" err="1" smtClean="0"/>
              <a:t>Für</a:t>
            </a:r>
            <a:r>
              <a:rPr lang="fr-CH" dirty="0" smtClean="0"/>
              <a:t> </a:t>
            </a:r>
            <a:r>
              <a:rPr lang="fr-CH" dirty="0" err="1" smtClean="0"/>
              <a:t>weitere</a:t>
            </a:r>
            <a:r>
              <a:rPr lang="fr-CH" dirty="0" smtClean="0"/>
              <a:t> </a:t>
            </a:r>
            <a:r>
              <a:rPr lang="fr-CH" dirty="0" err="1" smtClean="0"/>
              <a:t>Informationen</a:t>
            </a:r>
            <a:r>
              <a:rPr lang="fr-CH" dirty="0" smtClean="0"/>
              <a:t> </a:t>
            </a:r>
            <a:r>
              <a:rPr lang="fr-CH" dirty="0" err="1" smtClean="0"/>
              <a:t>zum</a:t>
            </a:r>
            <a:r>
              <a:rPr lang="fr-CH" dirty="0" smtClean="0"/>
              <a:t> PCT, </a:t>
            </a:r>
            <a:r>
              <a:rPr lang="fr-CH" dirty="0" err="1" smtClean="0"/>
              <a:t>siehe</a:t>
            </a:r>
            <a:endParaRPr lang="fr-CH" dirty="0" smtClean="0"/>
          </a:p>
          <a:p>
            <a:pPr marL="0" indent="0">
              <a:buNone/>
              <a:tabLst>
                <a:tab pos="1343025" algn="l"/>
              </a:tabLst>
            </a:pPr>
            <a:r>
              <a:rPr lang="en-US" altLang="en-US" dirty="0" smtClean="0">
                <a:solidFill>
                  <a:srgbClr val="004072"/>
                </a:solidFill>
                <a:ea typeface="ヒラギノ角ゴ Pro W3"/>
                <a:cs typeface="ヒラギノ角ゴ Pro W3"/>
              </a:rPr>
              <a:t>	</a:t>
            </a:r>
            <a:r>
              <a:rPr lang="en-US" altLang="en-US" dirty="0" smtClean="0">
                <a:solidFill>
                  <a:srgbClr val="004072"/>
                </a:solidFill>
                <a:ea typeface="ヒラギノ角ゴ Pro W3"/>
                <a:cs typeface="ヒラギノ角ゴ Pro W3"/>
                <a:hlinkClick r:id="rId3"/>
              </a:rPr>
              <a:t>http</a:t>
            </a:r>
            <a:r>
              <a:rPr lang="en-US" altLang="en-US" dirty="0">
                <a:solidFill>
                  <a:srgbClr val="004072"/>
                </a:solidFill>
                <a:ea typeface="ヒラギノ角ゴ Pro W3"/>
                <a:cs typeface="ヒラギノ角ゴ Pro W3"/>
                <a:hlinkClick r:id="rId3"/>
              </a:rPr>
              <a:t>://www.wipo.int/pct/en</a:t>
            </a:r>
            <a:r>
              <a:rPr lang="en-US" altLang="en-US" dirty="0" smtClean="0">
                <a:solidFill>
                  <a:srgbClr val="004072"/>
                </a:solidFill>
                <a:ea typeface="ヒラギノ角ゴ Pro W3"/>
                <a:cs typeface="ヒラギノ角ゴ Pro W3"/>
                <a:hlinkClick r:id="rId3"/>
              </a:rPr>
              <a:t>/</a:t>
            </a:r>
            <a:endParaRPr lang="en-US" altLang="en-US" b="1" dirty="0">
              <a:solidFill>
                <a:srgbClr val="004072"/>
              </a:solidFill>
              <a:ea typeface="ヒラギノ角ゴ Pro W3"/>
              <a:cs typeface="ヒラギノ角ゴ Pro W3"/>
            </a:endParaRPr>
          </a:p>
          <a:p>
            <a:pPr marL="914400" lvl="2" indent="0">
              <a:buNone/>
            </a:pPr>
            <a:endParaRPr lang="en-US" dirty="0" smtClean="0"/>
          </a:p>
          <a:p>
            <a:r>
              <a:rPr lang="fr-CH" dirty="0" err="1" smtClean="0"/>
              <a:t>Für</a:t>
            </a:r>
            <a:r>
              <a:rPr lang="fr-CH" dirty="0" smtClean="0"/>
              <a:t> </a:t>
            </a:r>
            <a:r>
              <a:rPr lang="fr-CH" dirty="0" err="1" smtClean="0"/>
              <a:t>allgemeine</a:t>
            </a:r>
            <a:r>
              <a:rPr lang="fr-CH" dirty="0" smtClean="0"/>
              <a:t> </a:t>
            </a:r>
            <a:r>
              <a:rPr lang="fr-CH" dirty="0" err="1" smtClean="0"/>
              <a:t>Fragen</a:t>
            </a:r>
            <a:r>
              <a:rPr lang="fr-CH" dirty="0" smtClean="0"/>
              <a:t> </a:t>
            </a:r>
            <a:r>
              <a:rPr lang="fr-CH" dirty="0" err="1" smtClean="0"/>
              <a:t>zum</a:t>
            </a:r>
            <a:r>
              <a:rPr lang="fr-CH" dirty="0" smtClean="0"/>
              <a:t> PCT </a:t>
            </a:r>
            <a:r>
              <a:rPr lang="fr-CH" dirty="0" err="1" smtClean="0"/>
              <a:t>steht</a:t>
            </a:r>
            <a:r>
              <a:rPr lang="fr-CH" dirty="0" smtClean="0"/>
              <a:t> der PCT Information Service </a:t>
            </a:r>
            <a:r>
              <a:rPr lang="fr-CH" dirty="0" err="1" smtClean="0"/>
              <a:t>zur</a:t>
            </a:r>
            <a:r>
              <a:rPr lang="fr-CH" dirty="0" smtClean="0"/>
              <a:t> </a:t>
            </a:r>
            <a:r>
              <a:rPr lang="fr-CH" dirty="0" err="1" smtClean="0"/>
              <a:t>Verfügung</a:t>
            </a:r>
            <a:r>
              <a:rPr lang="fr-CH" dirty="0" smtClean="0"/>
              <a:t>:</a:t>
            </a:r>
          </a:p>
          <a:p>
            <a:pPr eaLnBrk="1" hangingPunct="1"/>
            <a:endParaRPr lang="fr-CH" dirty="0"/>
          </a:p>
          <a:p>
            <a:pPr marL="1343025" lvl="3" indent="0">
              <a:lnSpc>
                <a:spcPct val="70000"/>
              </a:lnSpc>
              <a:spcBef>
                <a:spcPts val="500"/>
              </a:spcBef>
              <a:spcAft>
                <a:spcPts val="500"/>
              </a:spcAft>
              <a:buFont typeface="Symbol" pitchFamily="18" charset="2"/>
              <a:buNone/>
            </a:pPr>
            <a:r>
              <a:rPr lang="en-US" altLang="en-US" dirty="0" err="1" smtClean="0">
                <a:solidFill>
                  <a:srgbClr val="004072"/>
                </a:solidFill>
                <a:ea typeface="ヒラギノ角ゴ Pro W3"/>
                <a:cs typeface="ヒラギノ角ゴ Pro W3"/>
              </a:rPr>
              <a:t>Telephon</a:t>
            </a:r>
            <a:r>
              <a:rPr lang="en-US" altLang="en-US" dirty="0" smtClean="0">
                <a:solidFill>
                  <a:srgbClr val="004072"/>
                </a:solidFill>
                <a:ea typeface="ヒラギノ角ゴ Pro W3"/>
                <a:cs typeface="ヒラギノ角ゴ Pro W3"/>
              </a:rPr>
              <a:t>: </a:t>
            </a:r>
            <a:r>
              <a:rPr lang="en-US" altLang="en-US" dirty="0">
                <a:solidFill>
                  <a:srgbClr val="004072"/>
                </a:solidFill>
                <a:ea typeface="ヒラギノ角ゴ Pro W3"/>
                <a:cs typeface="ヒラギノ角ゴ Pro W3"/>
              </a:rPr>
              <a:t>(+41-22) 338 83 38 </a:t>
            </a:r>
          </a:p>
          <a:p>
            <a:pPr marL="1343025" lvl="3" indent="0">
              <a:spcBef>
                <a:spcPts val="500"/>
              </a:spcBef>
              <a:spcAft>
                <a:spcPts val="500"/>
              </a:spcAft>
              <a:buFont typeface="Symbol" pitchFamily="18" charset="2"/>
              <a:buNone/>
            </a:pPr>
            <a:r>
              <a:rPr lang="en-US" altLang="en-US" dirty="0" smtClean="0">
                <a:solidFill>
                  <a:srgbClr val="004072"/>
                </a:solidFill>
                <a:ea typeface="ヒラギノ角ゴ Pro W3"/>
                <a:cs typeface="ヒラギノ角ゴ Pro W3"/>
              </a:rPr>
              <a:t>Fax: </a:t>
            </a:r>
            <a:r>
              <a:rPr lang="en-US" altLang="en-US" dirty="0">
                <a:solidFill>
                  <a:srgbClr val="004072"/>
                </a:solidFill>
                <a:ea typeface="ヒラギノ角ゴ Pro W3"/>
                <a:cs typeface="ヒラギノ角ゴ Pro W3"/>
              </a:rPr>
              <a:t>(+41-22) 338 83 39 </a:t>
            </a:r>
          </a:p>
          <a:p>
            <a:pPr marL="1343025" lvl="3" indent="0">
              <a:spcBef>
                <a:spcPts val="500"/>
              </a:spcBef>
              <a:spcAft>
                <a:spcPts val="500"/>
              </a:spcAft>
              <a:buFont typeface="Symbol" pitchFamily="18" charset="2"/>
              <a:buNone/>
            </a:pPr>
            <a:r>
              <a:rPr lang="en-US" altLang="en-US" dirty="0">
                <a:solidFill>
                  <a:srgbClr val="004072"/>
                </a:solidFill>
                <a:ea typeface="ヒラギノ角ゴ Pro W3"/>
                <a:cs typeface="ヒラギノ角ゴ Pro W3"/>
              </a:rPr>
              <a:t>E-mail: pct.infoline@wipo.int </a:t>
            </a:r>
          </a:p>
          <a:p>
            <a:pPr eaLnBrk="1" hangingPunct="1"/>
            <a:endParaRPr lang="en-US" dirty="0" smtClean="0"/>
          </a:p>
        </p:txBody>
      </p:sp>
    </p:spTree>
    <p:extLst>
      <p:ext uri="{BB962C8B-B14F-4D97-AF65-F5344CB8AC3E}">
        <p14:creationId xmlns:p14="http://schemas.microsoft.com/office/powerpoint/2010/main" val="2828811893"/>
      </p:ext>
    </p:extLst>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1043608" y="2780928"/>
            <a:ext cx="6709742" cy="2735635"/>
          </a:xfrm>
        </p:spPr>
        <p:txBody>
          <a:bodyPr/>
          <a:lstStyle/>
          <a:p>
            <a:pPr algn="ctr" eaLnBrk="1" hangingPunct="1">
              <a:lnSpc>
                <a:spcPct val="80000"/>
              </a:lnSpc>
            </a:pP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2800" dirty="0" smtClean="0">
                <a:solidFill>
                  <a:schemeClr val="accent2"/>
                </a:solidFill>
                <a:latin typeface="Arial Unicode MS" charset="0"/>
                <a:cs typeface="Arial Unicode MS" charset="0"/>
              </a:rPr>
              <a:t>THANK YOU!</a:t>
            </a:r>
            <a:r>
              <a:rPr lang="en-US" sz="2600" dirty="0" smtClean="0">
                <a:solidFill>
                  <a:schemeClr val="accent2"/>
                </a:solidFill>
                <a:latin typeface="Arial Unicode MS" charset="0"/>
                <a:cs typeface="Arial Unicode MS" charset="0"/>
              </a:rPr>
              <a:t/>
            </a:r>
            <a:br>
              <a:rPr lang="en-US" sz="2600"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1200" dirty="0" smtClean="0">
                <a:ea typeface="ヒラギノ角ゴ Pro W3" charset="-128"/>
              </a:rPr>
              <a:t/>
            </a:r>
            <a:br>
              <a:rPr lang="en-US" sz="1200" dirty="0" smtClean="0">
                <a:ea typeface="ヒラギノ角ゴ Pro W3" charset="-128"/>
              </a:rPr>
            </a:br>
            <a:r>
              <a:rPr lang="en-US" dirty="0" smtClean="0">
                <a:ea typeface="ヒラギノ角ゴ Pro W3" charset="-128"/>
              </a:rPr>
              <a:t/>
            </a:r>
            <a:br>
              <a:rPr lang="en-US" dirty="0" smtClean="0">
                <a:ea typeface="ヒラギノ角ゴ Pro W3" charset="-128"/>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sz="4000" b="1" i="1" dirty="0" smtClean="0">
                <a:solidFill>
                  <a:schemeClr val="accent2"/>
                </a:solidFill>
                <a:latin typeface="Arial Unicode MS" charset="0"/>
                <a:cs typeface="Arial Unicode MS" charset="0"/>
              </a:rPr>
              <a:t/>
            </a:r>
            <a:br>
              <a:rPr lang="en-US" sz="4000" b="1"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t>
            </a:r>
            <a:endParaRPr lang="en-US" sz="3200" b="1" dirty="0">
              <a:solidFill>
                <a:schemeClr val="accent2"/>
              </a:solidFill>
              <a:latin typeface="Arial Unicode MS" charset="0"/>
              <a:cs typeface="Arial Unicode MS" charset="0"/>
            </a:endParaRPr>
          </a:p>
        </p:txBody>
      </p:sp>
    </p:spTree>
    <p:extLst>
      <p:ext uri="{BB962C8B-B14F-4D97-AF65-F5344CB8AC3E}">
        <p14:creationId xmlns:p14="http://schemas.microsoft.com/office/powerpoint/2010/main" val="3947378354"/>
      </p:ext>
    </p:extLst>
  </p:cSld>
  <p:clrMapOvr>
    <a:masterClrMapping/>
  </p:clrMapOvr>
  <p:transition spd="slow" advClick="0">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9"/>
          <p:cNvSpPr>
            <a:spLocks noGrp="1" noChangeArrowheads="1"/>
          </p:cNvSpPr>
          <p:nvPr>
            <p:ph type="subTitle" idx="1"/>
          </p:nvPr>
        </p:nvSpPr>
        <p:spPr>
          <a:xfrm>
            <a:off x="4932363" y="5445125"/>
            <a:ext cx="4211637" cy="792163"/>
          </a:xfrm>
          <a:noFill/>
        </p:spPr>
        <p:txBody>
          <a:bodyPr/>
          <a:lstStyle/>
          <a:p>
            <a:pPr marL="0" indent="0" eaLnBrk="1" hangingPunct="1">
              <a:lnSpc>
                <a:spcPct val="80000"/>
              </a:lnSpc>
              <a:buFontTx/>
              <a:buNone/>
            </a:pPr>
            <a:r>
              <a:rPr lang="en-US" altLang="en-US" sz="900" dirty="0" smtClean="0">
                <a:solidFill>
                  <a:srgbClr val="990033"/>
                </a:solidFill>
                <a:latin typeface="Arial Black" pitchFamily="34" charset="0"/>
                <a:ea typeface="ＭＳ Ｐゴシック" pitchFamily="34" charset="-128"/>
              </a:rPr>
              <a:t/>
            </a:r>
            <a:br>
              <a:rPr lang="en-US" altLang="en-US" sz="900" dirty="0" smtClean="0">
                <a:solidFill>
                  <a:srgbClr val="990033"/>
                </a:solidFill>
                <a:latin typeface="Arial Black" pitchFamily="34" charset="0"/>
                <a:ea typeface="ＭＳ Ｐゴシック" pitchFamily="34" charset="-128"/>
              </a:rPr>
            </a:br>
            <a:endParaRPr lang="en-US" altLang="en-US" sz="1600" dirty="0" smtClean="0">
              <a:solidFill>
                <a:srgbClr val="990033"/>
              </a:solidFill>
              <a:latin typeface="Arial Black" pitchFamily="34" charset="0"/>
              <a:ea typeface="ＭＳ Ｐゴシック" pitchFamily="34" charset="-128"/>
            </a:endParaRPr>
          </a:p>
          <a:p>
            <a:pPr marL="0" indent="0" eaLnBrk="1" hangingPunct="1">
              <a:lnSpc>
                <a:spcPct val="80000"/>
              </a:lnSpc>
              <a:buFontTx/>
              <a:buNone/>
            </a:pPr>
            <a:r>
              <a:rPr lang="en-US" altLang="en-US" dirty="0">
                <a:solidFill>
                  <a:srgbClr val="00408C"/>
                </a:solidFill>
                <a:latin typeface="+mj-lt"/>
                <a:ea typeface="ＭＳ Ｐゴシック" pitchFamily="34" charset="-128"/>
                <a:cs typeface="+mj-cs"/>
              </a:rPr>
              <a:t>Germany, July 2014</a:t>
            </a:r>
          </a:p>
        </p:txBody>
      </p:sp>
      <p:sp>
        <p:nvSpPr>
          <p:cNvPr id="3076" name="Text Box 11"/>
          <p:cNvSpPr txBox="1">
            <a:spLocks noChangeArrowheads="1"/>
          </p:cNvSpPr>
          <p:nvPr/>
        </p:nvSpPr>
        <p:spPr bwMode="auto">
          <a:xfrm>
            <a:off x="323850" y="5229225"/>
            <a:ext cx="31686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r>
              <a:rPr lang="en-US" altLang="en-US" sz="2000">
                <a:solidFill>
                  <a:srgbClr val="70899B"/>
                </a:solidFill>
              </a:rPr>
              <a:t>Debbie Roenning</a:t>
            </a:r>
          </a:p>
          <a:p>
            <a:pPr eaLnBrk="1" hangingPunct="1">
              <a:spcBef>
                <a:spcPct val="0"/>
              </a:spcBef>
              <a:buFontTx/>
              <a:buNone/>
            </a:pPr>
            <a:r>
              <a:rPr lang="en-US" altLang="en-US" sz="2000">
                <a:solidFill>
                  <a:srgbClr val="70899B"/>
                </a:solidFill>
              </a:rPr>
              <a:t>Director, Legal Division</a:t>
            </a:r>
            <a:br>
              <a:rPr lang="en-US" altLang="en-US" sz="2000">
                <a:solidFill>
                  <a:srgbClr val="70899B"/>
                </a:solidFill>
              </a:rPr>
            </a:br>
            <a:r>
              <a:rPr lang="en-US" altLang="en-US" sz="2000">
                <a:solidFill>
                  <a:srgbClr val="70899B"/>
                </a:solidFill>
              </a:rPr>
              <a:t>Madrid Registry</a:t>
            </a:r>
          </a:p>
          <a:p>
            <a:pPr eaLnBrk="1" hangingPunct="1">
              <a:spcBef>
                <a:spcPct val="50000"/>
              </a:spcBef>
              <a:buFontTx/>
              <a:buNone/>
            </a:pPr>
            <a:endParaRPr lang="en-US" altLang="en-US" sz="2000" b="0">
              <a:solidFill>
                <a:srgbClr val="70899B"/>
              </a:solidFill>
            </a:endParaRPr>
          </a:p>
        </p:txBody>
      </p:sp>
      <p:sp>
        <p:nvSpPr>
          <p:cNvPr id="3077" name="Rectangle 1"/>
          <p:cNvSpPr>
            <a:spLocks noChangeArrowheads="1"/>
          </p:cNvSpPr>
          <p:nvPr/>
        </p:nvSpPr>
        <p:spPr bwMode="auto">
          <a:xfrm>
            <a:off x="692150" y="2784475"/>
            <a:ext cx="8137525"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r>
              <a:rPr lang="fr-CH" altLang="en-US" sz="3600" dirty="0">
                <a:solidFill>
                  <a:srgbClr val="70899B"/>
                </a:solidFill>
              </a:rPr>
              <a:t>Global IP </a:t>
            </a:r>
            <a:r>
              <a:rPr lang="fr-CH" altLang="en-US" sz="3600" dirty="0" err="1">
                <a:solidFill>
                  <a:srgbClr val="70899B"/>
                </a:solidFill>
              </a:rPr>
              <a:t>Systems</a:t>
            </a:r>
            <a:r>
              <a:rPr lang="fr-CH" altLang="en-US" sz="3600" dirty="0">
                <a:solidFill>
                  <a:srgbClr val="70899B"/>
                </a:solidFill>
              </a:rPr>
              <a:t>: </a:t>
            </a:r>
          </a:p>
          <a:p>
            <a:pPr eaLnBrk="1" hangingPunct="1">
              <a:spcBef>
                <a:spcPct val="50000"/>
              </a:spcBef>
              <a:buFontTx/>
              <a:buNone/>
            </a:pPr>
            <a:r>
              <a:rPr lang="en-US" altLang="en-US" sz="3200" b="1" dirty="0" smtClean="0">
                <a:solidFill>
                  <a:srgbClr val="00408C"/>
                </a:solidFill>
                <a:latin typeface="+mj-lt"/>
                <a:cs typeface="+mj-cs"/>
              </a:rPr>
              <a:t>The Madrid </a:t>
            </a:r>
            <a:r>
              <a:rPr lang="en-US" altLang="en-US" sz="3200" b="1" dirty="0">
                <a:solidFill>
                  <a:srgbClr val="00408C"/>
                </a:solidFill>
                <a:latin typeface="+mj-lt"/>
                <a:cs typeface="+mj-cs"/>
              </a:rPr>
              <a:t>System </a:t>
            </a:r>
            <a:br>
              <a:rPr lang="en-US" altLang="en-US" sz="3200" b="1" dirty="0">
                <a:solidFill>
                  <a:srgbClr val="00408C"/>
                </a:solidFill>
                <a:latin typeface="+mj-lt"/>
                <a:cs typeface="+mj-cs"/>
              </a:rPr>
            </a:br>
            <a:r>
              <a:rPr lang="en-US" altLang="en-US" sz="3200" b="1" dirty="0">
                <a:solidFill>
                  <a:srgbClr val="00408C"/>
                </a:solidFill>
                <a:latin typeface="+mj-lt"/>
                <a:cs typeface="+mj-cs"/>
              </a:rPr>
              <a:t>The Hague System</a:t>
            </a:r>
            <a:br>
              <a:rPr lang="en-US" altLang="en-US" sz="3200" b="1" dirty="0">
                <a:solidFill>
                  <a:srgbClr val="00408C"/>
                </a:solidFill>
                <a:latin typeface="+mj-lt"/>
                <a:cs typeface="+mj-cs"/>
              </a:rPr>
            </a:br>
            <a:r>
              <a:rPr lang="en-US" altLang="en-US" sz="3200" b="1" dirty="0">
                <a:solidFill>
                  <a:srgbClr val="00408C"/>
                </a:solidFill>
                <a:latin typeface="+mj-lt"/>
                <a:cs typeface="+mj-cs"/>
              </a:rPr>
              <a:t>The </a:t>
            </a:r>
            <a:r>
              <a:rPr lang="en-US" altLang="en-US" sz="3200" b="1" dirty="0" smtClean="0">
                <a:solidFill>
                  <a:srgbClr val="00408C"/>
                </a:solidFill>
                <a:latin typeface="+mj-lt"/>
                <a:cs typeface="+mj-cs"/>
              </a:rPr>
              <a:t>Lisbon System</a:t>
            </a:r>
            <a:endParaRPr lang="en-US" altLang="en-US" sz="3000" dirty="0">
              <a:solidFill>
                <a:schemeClr val="hlink"/>
              </a:solidFill>
            </a:endParaRPr>
          </a:p>
        </p:txBody>
      </p:sp>
      <p:sp>
        <p:nvSpPr>
          <p:cNvPr id="6" name="Rectangle 6"/>
          <p:cNvSpPr>
            <a:spLocks noChangeArrowheads="1"/>
          </p:cNvSpPr>
          <p:nvPr/>
        </p:nvSpPr>
        <p:spPr bwMode="auto">
          <a:xfrm>
            <a:off x="158552" y="2903984"/>
            <a:ext cx="381000" cy="381000"/>
          </a:xfrm>
          <a:prstGeom prst="rect">
            <a:avLst/>
          </a:prstGeom>
          <a:solidFill>
            <a:srgbClr val="3399FF"/>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endParaRPr lang="es-ES_tradnl" dirty="0"/>
          </a:p>
        </p:txBody>
      </p:sp>
    </p:spTree>
    <p:extLst>
      <p:ext uri="{BB962C8B-B14F-4D97-AF65-F5344CB8AC3E}">
        <p14:creationId xmlns:p14="http://schemas.microsoft.com/office/powerpoint/2010/main" val="1161567881"/>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52400" y="116632"/>
            <a:ext cx="8991600" cy="1008112"/>
          </a:xfrm>
        </p:spPr>
        <p:txBody>
          <a:bodyPr/>
          <a:lstStyle/>
          <a:p>
            <a:pPr algn="ctr">
              <a:defRPr sz="2159" b="1" i="0" u="none" strike="noStrike" kern="1200" baseline="0">
                <a:solidFill>
                  <a:srgbClr val="000000"/>
                </a:solidFill>
                <a:latin typeface="+mn-lt"/>
                <a:ea typeface="+mn-ea"/>
                <a:cs typeface="+mn-cs"/>
              </a:defRPr>
            </a:pPr>
            <a:r>
              <a:rPr lang="en-US" dirty="0" smtClean="0">
                <a:latin typeface="Arial" charset="0"/>
                <a:cs typeface="Arial" charset="0"/>
              </a:rPr>
              <a:t>  </a:t>
            </a:r>
            <a:r>
              <a:rPr lang="en-US" dirty="0">
                <a:latin typeface="Arial" charset="0"/>
                <a:cs typeface="Arial" charset="0"/>
              </a:rPr>
              <a:t> </a:t>
            </a:r>
            <a:r>
              <a:rPr lang="en-US" dirty="0" smtClean="0">
                <a:latin typeface="Arial" charset="0"/>
                <a:cs typeface="Arial" charset="0"/>
              </a:rPr>
              <a:t> </a:t>
            </a:r>
            <a:r>
              <a:rPr lang="fr-FR" sz="3200" kern="1200" dirty="0">
                <a:solidFill>
                  <a:srgbClr val="000090"/>
                </a:solidFill>
              </a:rPr>
              <a:t>BUDGET </a:t>
            </a:r>
            <a:r>
              <a:rPr lang="fr-FR" sz="3200" kern="1200" dirty="0" smtClean="0">
                <a:solidFill>
                  <a:srgbClr val="000090"/>
                </a:solidFill>
              </a:rPr>
              <a:t>2014 </a:t>
            </a:r>
            <a:r>
              <a:rPr lang="fr-FR" sz="3200" kern="1200" dirty="0">
                <a:solidFill>
                  <a:srgbClr val="000090"/>
                </a:solidFill>
              </a:rPr>
              <a:t>– </a:t>
            </a:r>
            <a:r>
              <a:rPr lang="fr-FR" sz="3200" kern="1200" dirty="0" smtClean="0">
                <a:solidFill>
                  <a:srgbClr val="000090"/>
                </a:solidFill>
              </a:rPr>
              <a:t>2015: </a:t>
            </a:r>
            <a:r>
              <a:rPr lang="fr-FR" sz="3200" kern="1200" dirty="0">
                <a:solidFill>
                  <a:srgbClr val="000090"/>
                </a:solidFill>
              </a:rPr>
              <a:t>CHF </a:t>
            </a:r>
            <a:r>
              <a:rPr lang="fr-FR" sz="3200" kern="1200" dirty="0" smtClean="0">
                <a:solidFill>
                  <a:srgbClr val="000090"/>
                </a:solidFill>
              </a:rPr>
              <a:t>713.3 </a:t>
            </a:r>
            <a:r>
              <a:rPr lang="fr-FR" sz="3200" kern="1200" dirty="0">
                <a:solidFill>
                  <a:srgbClr val="000090"/>
                </a:solidFill>
              </a:rPr>
              <a:t>MILLION</a:t>
            </a:r>
            <a:r>
              <a:rPr lang="fr-FR" kern="1200" dirty="0">
                <a:solidFill>
                  <a:srgbClr val="000090"/>
                </a:solidFill>
              </a:rPr>
              <a:t> </a:t>
            </a:r>
          </a:p>
        </p:txBody>
      </p:sp>
      <p:graphicFrame>
        <p:nvGraphicFramePr>
          <p:cNvPr id="2" name="Graphique 2"/>
          <p:cNvGraphicFramePr>
            <a:graphicFrameLocks/>
          </p:cNvGraphicFramePr>
          <p:nvPr>
            <p:extLst>
              <p:ext uri="{D42A27DB-BD31-4B8C-83A1-F6EECF244321}">
                <p14:modId xmlns:p14="http://schemas.microsoft.com/office/powerpoint/2010/main" val="2469804269"/>
              </p:ext>
            </p:extLst>
          </p:nvPr>
        </p:nvGraphicFramePr>
        <p:xfrm>
          <a:off x="107504" y="1340768"/>
          <a:ext cx="8954328" cy="47525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28132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Content Placeholder 2"/>
          <p:cNvSpPr>
            <a:spLocks noGrp="1"/>
          </p:cNvSpPr>
          <p:nvPr>
            <p:ph idx="4294967295"/>
          </p:nvPr>
        </p:nvSpPr>
        <p:spPr>
          <a:xfrm>
            <a:off x="0" y="2871788"/>
            <a:ext cx="8518525" cy="1512887"/>
          </a:xfrm>
        </p:spPr>
        <p:txBody>
          <a:bodyPr/>
          <a:lstStyle/>
          <a:p>
            <a:r>
              <a:rPr lang="en-US" altLang="en-US" sz="2000" smtClean="0">
                <a:ea typeface="ＭＳ Ｐゴシック" pitchFamily="34" charset="-128"/>
              </a:rPr>
              <a:t>Designs</a:t>
            </a:r>
          </a:p>
        </p:txBody>
      </p:sp>
      <p:sp>
        <p:nvSpPr>
          <p:cNvPr id="4" name="Content Placeholder 2"/>
          <p:cNvSpPr txBox="1">
            <a:spLocks/>
          </p:cNvSpPr>
          <p:nvPr/>
        </p:nvSpPr>
        <p:spPr bwMode="auto">
          <a:xfrm>
            <a:off x="179388" y="765175"/>
            <a:ext cx="85090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Blip>
                <a:blip r:embed="rId3"/>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Blip>
                <a:blip r:embed="rId3"/>
              </a:buBlip>
              <a:defRPr sz="2400">
                <a:solidFill>
                  <a:schemeClr val="tx1"/>
                </a:solidFill>
                <a:latin typeface="+mn-lt"/>
                <a:cs typeface="+mn-cs"/>
              </a:defRPr>
            </a:lvl2pPr>
            <a:lvl3pPr marL="1143000" indent="-228600" algn="l" rtl="0" eaLnBrk="0" fontAlgn="base" hangingPunct="0">
              <a:spcBef>
                <a:spcPct val="20000"/>
              </a:spcBef>
              <a:spcAft>
                <a:spcPct val="0"/>
              </a:spcAft>
              <a:buBlip>
                <a:blip r:embed="rId3"/>
              </a:buBlip>
              <a:defRPr sz="2400">
                <a:solidFill>
                  <a:schemeClr val="tx1"/>
                </a:solidFill>
                <a:latin typeface="+mn-lt"/>
                <a:cs typeface="+mn-cs"/>
              </a:defRPr>
            </a:lvl3pPr>
            <a:lvl4pPr marL="1600200" indent="-228600" algn="l" rtl="0" eaLnBrk="0" fontAlgn="base" hangingPunct="0">
              <a:spcBef>
                <a:spcPct val="20000"/>
              </a:spcBef>
              <a:spcAft>
                <a:spcPct val="0"/>
              </a:spcAft>
              <a:buFont typeface="Arial" charset="0"/>
              <a:buBlip>
                <a:blip r:embed="rId3"/>
              </a:buBlip>
              <a:defRPr sz="2400">
                <a:solidFill>
                  <a:schemeClr val="tx1"/>
                </a:solidFill>
                <a:latin typeface="+mn-lt"/>
                <a:cs typeface="+mn-cs"/>
              </a:defRPr>
            </a:lvl4pPr>
            <a:lvl5pPr marL="2057400" indent="-228600" algn="l" rtl="0" eaLnBrk="0" fontAlgn="base" hangingPunct="0">
              <a:spcBef>
                <a:spcPct val="20000"/>
              </a:spcBef>
              <a:spcAft>
                <a:spcPct val="0"/>
              </a:spcAft>
              <a:buBlip>
                <a:blip r:embed="rId3"/>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3"/>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3"/>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3"/>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3"/>
              </a:buBlip>
              <a:defRPr sz="2400">
                <a:solidFill>
                  <a:schemeClr val="tx1"/>
                </a:solidFill>
                <a:latin typeface="+mn-lt"/>
                <a:cs typeface="+mn-cs"/>
              </a:defRPr>
            </a:lvl9pPr>
          </a:lstStyle>
          <a:p>
            <a:pPr>
              <a:defRPr/>
            </a:pPr>
            <a:r>
              <a:rPr lang="en-US" sz="2000" b="0" kern="0" dirty="0" smtClean="0"/>
              <a:t>Trademarks</a:t>
            </a:r>
            <a:endParaRPr lang="en-US" sz="2000" b="0" kern="0" dirty="0"/>
          </a:p>
        </p:txBody>
      </p:sp>
      <p:sp>
        <p:nvSpPr>
          <p:cNvPr id="5" name="Content Placeholder 2"/>
          <p:cNvSpPr txBox="1">
            <a:spLocks/>
          </p:cNvSpPr>
          <p:nvPr/>
        </p:nvSpPr>
        <p:spPr bwMode="auto">
          <a:xfrm>
            <a:off x="179388" y="4941888"/>
            <a:ext cx="26670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Blip>
                <a:blip r:embed="rId3"/>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Blip>
                <a:blip r:embed="rId3"/>
              </a:buBlip>
              <a:defRPr sz="2400">
                <a:solidFill>
                  <a:schemeClr val="tx1"/>
                </a:solidFill>
                <a:latin typeface="+mn-lt"/>
                <a:cs typeface="+mn-cs"/>
              </a:defRPr>
            </a:lvl2pPr>
            <a:lvl3pPr marL="1143000" indent="-228600" algn="l" rtl="0" eaLnBrk="0" fontAlgn="base" hangingPunct="0">
              <a:spcBef>
                <a:spcPct val="20000"/>
              </a:spcBef>
              <a:spcAft>
                <a:spcPct val="0"/>
              </a:spcAft>
              <a:buBlip>
                <a:blip r:embed="rId3"/>
              </a:buBlip>
              <a:defRPr sz="2400">
                <a:solidFill>
                  <a:schemeClr val="tx1"/>
                </a:solidFill>
                <a:latin typeface="+mn-lt"/>
                <a:cs typeface="+mn-cs"/>
              </a:defRPr>
            </a:lvl3pPr>
            <a:lvl4pPr marL="1600200" indent="-228600" algn="l" rtl="0" eaLnBrk="0" fontAlgn="base" hangingPunct="0">
              <a:spcBef>
                <a:spcPct val="20000"/>
              </a:spcBef>
              <a:spcAft>
                <a:spcPct val="0"/>
              </a:spcAft>
              <a:buFont typeface="Arial" charset="0"/>
              <a:buBlip>
                <a:blip r:embed="rId3"/>
              </a:buBlip>
              <a:defRPr sz="2400">
                <a:solidFill>
                  <a:schemeClr val="tx1"/>
                </a:solidFill>
                <a:latin typeface="+mn-lt"/>
                <a:cs typeface="+mn-cs"/>
              </a:defRPr>
            </a:lvl4pPr>
            <a:lvl5pPr marL="2057400" indent="-228600" algn="l" rtl="0" eaLnBrk="0" fontAlgn="base" hangingPunct="0">
              <a:spcBef>
                <a:spcPct val="20000"/>
              </a:spcBef>
              <a:spcAft>
                <a:spcPct val="0"/>
              </a:spcAft>
              <a:buBlip>
                <a:blip r:embed="rId3"/>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3"/>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3"/>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3"/>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3"/>
              </a:buBlip>
              <a:defRPr sz="2400">
                <a:solidFill>
                  <a:schemeClr val="tx1"/>
                </a:solidFill>
                <a:latin typeface="+mn-lt"/>
                <a:cs typeface="+mn-cs"/>
              </a:defRPr>
            </a:lvl9pPr>
          </a:lstStyle>
          <a:p>
            <a:pPr>
              <a:defRPr/>
            </a:pPr>
            <a:r>
              <a:rPr lang="en-US" sz="2000" b="0" kern="0" dirty="0" smtClean="0"/>
              <a:t>Appellations </a:t>
            </a:r>
          </a:p>
          <a:p>
            <a:pPr marL="0" indent="0">
              <a:buFontTx/>
              <a:buNone/>
              <a:defRPr/>
            </a:pPr>
            <a:r>
              <a:rPr lang="en-US" sz="2000" b="0" kern="0" dirty="0" smtClean="0"/>
              <a:t>    of Origin</a:t>
            </a:r>
            <a:endParaRPr lang="en-US" sz="2000" b="0" kern="0" dirty="0"/>
          </a:p>
        </p:txBody>
      </p:sp>
      <p:pic>
        <p:nvPicPr>
          <p:cNvPr id="410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22525" y="4694238"/>
            <a:ext cx="5462588" cy="2006600"/>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24525" y="765175"/>
            <a:ext cx="2682875" cy="719138"/>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97538" y="2997200"/>
            <a:ext cx="2709862" cy="727075"/>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05538" y="4979988"/>
            <a:ext cx="2332037" cy="625475"/>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012160" y="5373216"/>
            <a:ext cx="2676228" cy="584775"/>
          </a:xfrm>
          <a:prstGeom prst="rect">
            <a:avLst/>
          </a:prstGeom>
          <a:solidFill>
            <a:schemeClr val="bg1"/>
          </a:solidFill>
        </p:spPr>
        <p:txBody>
          <a:bodyPr>
            <a:spAutoFit/>
          </a:bodyPr>
          <a:lstStyle/>
          <a:p>
            <a:pPr algn="ctr">
              <a:defRPr/>
            </a:pPr>
            <a:r>
              <a:rPr lang="en-US" sz="1600" dirty="0">
                <a:solidFill>
                  <a:srgbClr val="70899B">
                    <a:alpha val="71000"/>
                  </a:srgbClr>
                </a:solidFill>
                <a:latin typeface="Franklin Gothic Book" panose="020B0503020102020204" pitchFamily="34" charset="0"/>
                <a:ea typeface="+mn-ea"/>
              </a:rPr>
              <a:t>The International System of Appellations of Origin</a:t>
            </a:r>
          </a:p>
        </p:txBody>
      </p:sp>
      <p:sp>
        <p:nvSpPr>
          <p:cNvPr id="2" name="Rectangle 7"/>
          <p:cNvSpPr>
            <a:spLocks noChangeArrowheads="1"/>
          </p:cNvSpPr>
          <p:nvPr/>
        </p:nvSpPr>
        <p:spPr bwMode="auto">
          <a:xfrm>
            <a:off x="7164388" y="5949950"/>
            <a:ext cx="1728787" cy="647700"/>
          </a:xfrm>
          <a:prstGeom prst="rect">
            <a:avLst/>
          </a:prstGeom>
          <a:solidFill>
            <a:schemeClr val="bg1"/>
          </a:solidFill>
          <a:ln w="9525">
            <a:solidFill>
              <a:schemeClr val="bg1"/>
            </a:solidFill>
            <a:miter lim="800000"/>
            <a:headEnd/>
            <a:tailEnd/>
          </a:ln>
        </p:spPr>
        <p:txBody>
          <a:bodyPr wrap="none" anchor="ct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en-US" altLang="en-US" sz="1600" b="0"/>
          </a:p>
        </p:txBody>
      </p:sp>
      <p:sp>
        <p:nvSpPr>
          <p:cNvPr id="4109" name="TextBox 8"/>
          <p:cNvSpPr txBox="1">
            <a:spLocks noChangeArrowheads="1"/>
          </p:cNvSpPr>
          <p:nvPr/>
        </p:nvSpPr>
        <p:spPr bwMode="auto">
          <a:xfrm>
            <a:off x="835025" y="1706563"/>
            <a:ext cx="1644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b="0"/>
              <a:t>IRN 957947</a:t>
            </a:r>
          </a:p>
        </p:txBody>
      </p:sp>
      <p:sp>
        <p:nvSpPr>
          <p:cNvPr id="4110" name="TextBox 16"/>
          <p:cNvSpPr txBox="1">
            <a:spLocks noChangeArrowheads="1"/>
          </p:cNvSpPr>
          <p:nvPr/>
        </p:nvSpPr>
        <p:spPr bwMode="auto">
          <a:xfrm>
            <a:off x="1009650" y="3570288"/>
            <a:ext cx="1412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b="0"/>
              <a:t>DM/069670</a:t>
            </a:r>
          </a:p>
        </p:txBody>
      </p:sp>
      <p:pic>
        <p:nvPicPr>
          <p:cNvPr id="3" name="Picture 15" descr="KLOSTERBRAUEREI SELIGEN PORTE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67063" y="84138"/>
            <a:ext cx="179863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http://www.wipo.int/ipdl/IPDL-IMAGES/HAGUE-IMAGES/06/96/069670/s001_001.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873375" y="2336800"/>
            <a:ext cx="73342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9" descr="http://www.wipo.int/ipdl/IPDL-IMAGES/HAGUE-IMAGES/06/96/069670/s001_002.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892550" y="2365375"/>
            <a:ext cx="69532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2110756"/>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0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410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4098">
                                            <p:txEl>
                                              <p:pRg st="0" end="0"/>
                                            </p:txEl>
                                          </p:spTgt>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411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410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499"/>
                                          </p:stCondLst>
                                        </p:cTn>
                                        <p:tgtEl>
                                          <p:spTgt spid="410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499"/>
                                          </p:stCondLst>
                                        </p:cTn>
                                        <p:tgtEl>
                                          <p:spTgt spid="7"/>
                                        </p:tgtEl>
                                        <p:attrNameLst>
                                          <p:attrName>style.visibility</p:attrName>
                                        </p:attrNameLst>
                                      </p:cBhvr>
                                      <p:to>
                                        <p:strVal val="visible"/>
                                      </p:to>
                                    </p:set>
                                  </p:childTnLst>
                                </p:cTn>
                              </p:par>
                            </p:childTnLst>
                          </p:cTn>
                        </p:par>
                        <p:par>
                          <p:cTn id="37" fill="hold" nodeType="afterGroup">
                            <p:stCondLst>
                              <p:cond delay="500"/>
                            </p:stCondLst>
                            <p:childTnLst>
                              <p:par>
                                <p:cTn id="38" presetID="1" presetClass="entr" presetSubtype="0" fill="hold" nodeType="afterEffect">
                                  <p:stCondLst>
                                    <p:cond delay="0"/>
                                  </p:stCondLst>
                                  <p:childTnLst>
                                    <p:set>
                                      <p:cBhvr>
                                        <p:cTn id="39" dur="1" fill="hold">
                                          <p:stCondLst>
                                            <p:cond delay="499"/>
                                          </p:stCondLst>
                                        </p:cTn>
                                        <p:tgtEl>
                                          <p:spTgt spid="4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autoUpdateAnimBg="0"/>
      <p:bldP spid="4" grpId="0" autoUpdateAnimBg="0"/>
      <p:bldP spid="5" grpId="0" autoUpdateAnimBg="0"/>
      <p:bldP spid="4109" grpId="0" autoUpdateAnimBg="0"/>
      <p:bldP spid="4110"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441325" y="0"/>
            <a:ext cx="8229600" cy="1143000"/>
          </a:xfrm>
        </p:spPr>
        <p:txBody>
          <a:bodyPr/>
          <a:lstStyle/>
          <a:p>
            <a:pPr eaLnBrk="1" hangingPunct="1"/>
            <a:r>
              <a:rPr lang="fr-CH" altLang="en-US" dirty="0" smtClean="0">
                <a:ea typeface="ＭＳ Ｐゴシック" pitchFamily="34" charset="-128"/>
              </a:rPr>
              <a:t>No  international </a:t>
            </a:r>
            <a:r>
              <a:rPr lang="fr-CH" altLang="en-US" dirty="0" err="1" smtClean="0">
                <a:ea typeface="ＭＳ Ｐゴシック" pitchFamily="34" charset="-128"/>
              </a:rPr>
              <a:t>procedure</a:t>
            </a:r>
            <a:endParaRPr lang="en-US" altLang="en-US" dirty="0" smtClean="0">
              <a:ea typeface="ＭＳ Ｐゴシック" pitchFamily="34" charset="-128"/>
            </a:endParaRPr>
          </a:p>
        </p:txBody>
      </p:sp>
      <p:sp>
        <p:nvSpPr>
          <p:cNvPr id="5123" name="Rectangle 3"/>
          <p:cNvSpPr>
            <a:spLocks noGrp="1" noChangeArrowheads="1"/>
          </p:cNvSpPr>
          <p:nvPr>
            <p:ph idx="1"/>
          </p:nvPr>
        </p:nvSpPr>
        <p:spPr>
          <a:xfrm>
            <a:off x="539750" y="1457325"/>
            <a:ext cx="8229600" cy="4711700"/>
          </a:xfrm>
        </p:spPr>
        <p:txBody>
          <a:bodyPr/>
          <a:lstStyle/>
          <a:p>
            <a:pPr marL="0" indent="0" eaLnBrk="1" hangingPunct="1">
              <a:buFontTx/>
              <a:buNone/>
            </a:pPr>
            <a:endParaRPr lang="en-US" altLang="en-US" smtClean="0">
              <a:ea typeface="ＭＳ Ｐゴシック" pitchFamily="34" charset="-128"/>
            </a:endParaRPr>
          </a:p>
          <a:p>
            <a:pPr lvl="1" eaLnBrk="1" hangingPunct="1">
              <a:buFontTx/>
              <a:buNone/>
            </a:pPr>
            <a:endParaRPr lang="en-US" altLang="en-US" sz="3200" smtClean="0">
              <a:ea typeface="Arial" pitchFamily="34" charset="0"/>
            </a:endParaRPr>
          </a:p>
          <a:p>
            <a:pPr lvl="1" eaLnBrk="1" hangingPunct="1">
              <a:buFontTx/>
              <a:buNone/>
            </a:pPr>
            <a:endParaRPr lang="en-US" altLang="en-US" sz="3200" smtClean="0">
              <a:ea typeface="Arial" pitchFamily="34" charset="0"/>
            </a:endParaRPr>
          </a:p>
        </p:txBody>
      </p:sp>
      <p:sp>
        <p:nvSpPr>
          <p:cNvPr id="2" name="TextBox 1"/>
          <p:cNvSpPr txBox="1">
            <a:spLocks noChangeArrowheads="1"/>
          </p:cNvSpPr>
          <p:nvPr/>
        </p:nvSpPr>
        <p:spPr bwMode="auto">
          <a:xfrm>
            <a:off x="0" y="3890963"/>
            <a:ext cx="2247900" cy="5238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2800">
                <a:solidFill>
                  <a:srgbClr val="2E4E66"/>
                </a:solidFill>
              </a:rPr>
              <a:t>APPLICANT</a:t>
            </a:r>
          </a:p>
        </p:txBody>
      </p:sp>
      <p:cxnSp>
        <p:nvCxnSpPr>
          <p:cNvPr id="5125" name="Straight Connector 4"/>
          <p:cNvCxnSpPr>
            <a:cxnSpLocks noChangeShapeType="1"/>
          </p:cNvCxnSpPr>
          <p:nvPr/>
        </p:nvCxnSpPr>
        <p:spPr bwMode="auto">
          <a:xfrm>
            <a:off x="3106738" y="3989388"/>
            <a:ext cx="823912" cy="822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lg" len="med"/>
              </a14:hiddenLine>
            </a:ext>
          </a:extLst>
        </p:spPr>
      </p:cxnSp>
      <p:cxnSp>
        <p:nvCxnSpPr>
          <p:cNvPr id="5126" name="Straight Arrow Connector 3"/>
          <p:cNvCxnSpPr>
            <a:cxnSpLocks noChangeShapeType="1"/>
          </p:cNvCxnSpPr>
          <p:nvPr/>
        </p:nvCxnSpPr>
        <p:spPr bwMode="auto">
          <a:xfrm>
            <a:off x="3582988" y="4489450"/>
            <a:ext cx="2354262" cy="163512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arrow" w="med" len="med"/>
              </a14:hiddenLine>
            </a:ext>
          </a:extLst>
        </p:spPr>
      </p:cxnSp>
      <p:cxnSp>
        <p:nvCxnSpPr>
          <p:cNvPr id="5127" name="Straight Connector 8"/>
          <p:cNvCxnSpPr>
            <a:cxnSpLocks noChangeShapeType="1"/>
          </p:cNvCxnSpPr>
          <p:nvPr/>
        </p:nvCxnSpPr>
        <p:spPr bwMode="auto">
          <a:xfrm>
            <a:off x="7015163" y="1457325"/>
            <a:ext cx="822325" cy="822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lg" len="med"/>
              </a14:hiddenLine>
            </a:ext>
          </a:extLst>
        </p:spPr>
      </p:cxnSp>
      <p:cxnSp>
        <p:nvCxnSpPr>
          <p:cNvPr id="8" name="Straight Arrow Connector 7"/>
          <p:cNvCxnSpPr>
            <a:cxnSpLocks noChangeShapeType="1"/>
          </p:cNvCxnSpPr>
          <p:nvPr/>
        </p:nvCxnSpPr>
        <p:spPr bwMode="auto">
          <a:xfrm>
            <a:off x="2247900" y="3979863"/>
            <a:ext cx="2443163" cy="141605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Arrow Connector 12"/>
          <p:cNvCxnSpPr>
            <a:cxnSpLocks noChangeShapeType="1"/>
          </p:cNvCxnSpPr>
          <p:nvPr/>
        </p:nvCxnSpPr>
        <p:spPr bwMode="auto">
          <a:xfrm flipV="1">
            <a:off x="2247900" y="3113088"/>
            <a:ext cx="2767013" cy="87630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a:off x="2247900" y="3998913"/>
            <a:ext cx="2767013" cy="77470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Arrow Connector 14"/>
          <p:cNvCxnSpPr>
            <a:cxnSpLocks noChangeShapeType="1"/>
          </p:cNvCxnSpPr>
          <p:nvPr/>
        </p:nvCxnSpPr>
        <p:spPr bwMode="auto">
          <a:xfrm flipV="1">
            <a:off x="2247900" y="2406650"/>
            <a:ext cx="2443163" cy="1582738"/>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a:off x="2247900" y="3994150"/>
            <a:ext cx="3163888" cy="4763"/>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4" name="TextBox 23"/>
          <p:cNvSpPr txBox="1">
            <a:spLocks noChangeArrowheads="1"/>
          </p:cNvSpPr>
          <p:nvPr/>
        </p:nvSpPr>
        <p:spPr bwMode="auto">
          <a:xfrm>
            <a:off x="6588125" y="1089025"/>
            <a:ext cx="2087563" cy="954088"/>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r>
              <a:rPr lang="en-US" altLang="en-US" sz="2800">
                <a:solidFill>
                  <a:srgbClr val="2E4E66"/>
                </a:solidFill>
              </a:rPr>
              <a:t>NATIONAL OFFICES</a:t>
            </a:r>
          </a:p>
        </p:txBody>
      </p:sp>
      <p:pic>
        <p:nvPicPr>
          <p:cNvPr id="25" name="Picture 24" descr="au.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72150" y="5280025"/>
            <a:ext cx="8651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cn.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80088" y="2684463"/>
            <a:ext cx="85725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ch.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53363" y="4475163"/>
            <a:ext cx="8334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de.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845425" y="3578225"/>
            <a:ext cx="8413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fr.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18313" y="3998913"/>
            <a:ext cx="8651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 name="Picture 19455" descr="jp.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818313" y="2254250"/>
            <a:ext cx="85883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9458" descr="kr.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772150" y="4406900"/>
            <a:ext cx="8651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9459" descr="us.pn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803900" y="1851025"/>
            <a:ext cx="833438"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9460" descr="ru.pn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818313" y="3113088"/>
            <a:ext cx="8334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9461" descr="is.pn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842125" y="4887913"/>
            <a:ext cx="8413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9462" descr="pt.pn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837488" y="2659063"/>
            <a:ext cx="86201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9463" descr="eu.png"/>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772150" y="3540125"/>
            <a:ext cx="8651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679150"/>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dissolve">
                                      <p:cBhvr>
                                        <p:cTn id="7" dur="2000"/>
                                        <p:tgtEl>
                                          <p:spTgt spid="194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5"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par>
                          <p:cTn id="19" fill="hold" nodeType="afterGroup">
                            <p:stCondLst>
                              <p:cond delay="1000"/>
                            </p:stCondLst>
                            <p:childTnLst>
                              <p:par>
                                <p:cTn id="20" presetID="55"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par>
                          <p:cTn id="25" fill="hold" nodeType="afterGroup">
                            <p:stCondLst>
                              <p:cond delay="2000"/>
                            </p:stCondLst>
                            <p:childTnLst>
                              <p:par>
                                <p:cTn id="26" presetID="55"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strVal val="#ppt_w*0.70"/>
                                          </p:val>
                                        </p:tav>
                                        <p:tav tm="100000">
                                          <p:val>
                                            <p:strVal val="#ppt_w"/>
                                          </p:val>
                                        </p:tav>
                                      </p:tavLst>
                                    </p:anim>
                                    <p:anim calcmode="lin" valueType="num">
                                      <p:cBhvr>
                                        <p:cTn id="29" dur="1000" fill="hold"/>
                                        <p:tgtEl>
                                          <p:spTgt spid="16"/>
                                        </p:tgtEl>
                                        <p:attrNameLst>
                                          <p:attrName>ppt_h</p:attrName>
                                        </p:attrNameLst>
                                      </p:cBhvr>
                                      <p:tavLst>
                                        <p:tav tm="0">
                                          <p:val>
                                            <p:strVal val="#ppt_h"/>
                                          </p:val>
                                        </p:tav>
                                        <p:tav tm="100000">
                                          <p:val>
                                            <p:strVal val="#ppt_h"/>
                                          </p:val>
                                        </p:tav>
                                      </p:tavLst>
                                    </p:anim>
                                    <p:animEffect transition="in" filter="fade">
                                      <p:cBhvr>
                                        <p:cTn id="30" dur="1000"/>
                                        <p:tgtEl>
                                          <p:spTgt spid="16"/>
                                        </p:tgtEl>
                                      </p:cBhvr>
                                    </p:animEffect>
                                  </p:childTnLst>
                                </p:cTn>
                              </p:par>
                            </p:childTnLst>
                          </p:cTn>
                        </p:par>
                        <p:par>
                          <p:cTn id="31" fill="hold" nodeType="afterGroup">
                            <p:stCondLst>
                              <p:cond delay="3000"/>
                            </p:stCondLst>
                            <p:childTnLst>
                              <p:par>
                                <p:cTn id="32" presetID="55"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childTnLst>
                          </p:cTn>
                        </p:par>
                        <p:par>
                          <p:cTn id="37" fill="hold" nodeType="afterGroup">
                            <p:stCondLst>
                              <p:cond delay="4000"/>
                            </p:stCondLst>
                            <p:childTnLst>
                              <p:par>
                                <p:cTn id="38" presetID="55"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1000" fill="hold"/>
                                        <p:tgtEl>
                                          <p:spTgt spid="8"/>
                                        </p:tgtEl>
                                        <p:attrNameLst>
                                          <p:attrName>ppt_w</p:attrName>
                                        </p:attrNameLst>
                                      </p:cBhvr>
                                      <p:tavLst>
                                        <p:tav tm="0">
                                          <p:val>
                                            <p:strVal val="#ppt_w*0.70"/>
                                          </p:val>
                                        </p:tav>
                                        <p:tav tm="100000">
                                          <p:val>
                                            <p:strVal val="#ppt_w"/>
                                          </p:val>
                                        </p:tav>
                                      </p:tavLst>
                                    </p:anim>
                                    <p:anim calcmode="lin" valueType="num">
                                      <p:cBhvr>
                                        <p:cTn id="41" dur="1000" fill="hold"/>
                                        <p:tgtEl>
                                          <p:spTgt spid="8"/>
                                        </p:tgtEl>
                                        <p:attrNameLst>
                                          <p:attrName>ppt_h</p:attrName>
                                        </p:attrNameLst>
                                      </p:cBhvr>
                                      <p:tavLst>
                                        <p:tav tm="0">
                                          <p:val>
                                            <p:strVal val="#ppt_h"/>
                                          </p:val>
                                        </p:tav>
                                        <p:tav tm="100000">
                                          <p:val>
                                            <p:strVal val="#ppt_h"/>
                                          </p:val>
                                        </p:tav>
                                      </p:tavLst>
                                    </p:anim>
                                    <p:animEffect transition="in" filter="fade">
                                      <p:cBhvr>
                                        <p:cTn id="42" dur="1000"/>
                                        <p:tgtEl>
                                          <p:spTgt spid="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par>
                          <p:cTn id="47" fill="hold" nodeType="afterGroup">
                            <p:stCondLst>
                              <p:cond delay="0"/>
                            </p:stCondLst>
                            <p:childTnLst>
                              <p:par>
                                <p:cTn id="48" presetID="9" presetClass="entr" presetSubtype="0" fill="hold" nodeType="afterEffect">
                                  <p:stCondLst>
                                    <p:cond delay="1000"/>
                                  </p:stCondLst>
                                  <p:childTnLst>
                                    <p:set>
                                      <p:cBhvr>
                                        <p:cTn id="49" dur="1" fill="hold">
                                          <p:stCondLst>
                                            <p:cond delay="0"/>
                                          </p:stCondLst>
                                        </p:cTn>
                                        <p:tgtEl>
                                          <p:spTgt spid="19460"/>
                                        </p:tgtEl>
                                        <p:attrNameLst>
                                          <p:attrName>style.visibility</p:attrName>
                                        </p:attrNameLst>
                                      </p:cBhvr>
                                      <p:to>
                                        <p:strVal val="visible"/>
                                      </p:to>
                                    </p:set>
                                    <p:animEffect transition="in" filter="dissolve">
                                      <p:cBhvr>
                                        <p:cTn id="50" dur="500"/>
                                        <p:tgtEl>
                                          <p:spTgt spid="19460"/>
                                        </p:tgtEl>
                                      </p:cBhvr>
                                    </p:animEffect>
                                  </p:childTnLst>
                                </p:cTn>
                              </p:par>
                            </p:childTnLst>
                          </p:cTn>
                        </p:par>
                        <p:par>
                          <p:cTn id="51" fill="hold" nodeType="afterGroup">
                            <p:stCondLst>
                              <p:cond delay="1500"/>
                            </p:stCondLst>
                            <p:childTnLst>
                              <p:par>
                                <p:cTn id="52" presetID="9" presetClass="entr" presetSubtype="0" fill="hold"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dissolve">
                                      <p:cBhvr>
                                        <p:cTn id="54" dur="500"/>
                                        <p:tgtEl>
                                          <p:spTgt spid="26"/>
                                        </p:tgtEl>
                                      </p:cBhvr>
                                    </p:animEffect>
                                  </p:childTnLst>
                                </p:cTn>
                              </p:par>
                            </p:childTnLst>
                          </p:cTn>
                        </p:par>
                        <p:par>
                          <p:cTn id="55" fill="hold" nodeType="afterGroup">
                            <p:stCondLst>
                              <p:cond delay="2000"/>
                            </p:stCondLst>
                            <p:childTnLst>
                              <p:par>
                                <p:cTn id="56" presetID="9" presetClass="entr" presetSubtype="0" fill="hold" nodeType="afterEffect">
                                  <p:stCondLst>
                                    <p:cond delay="0"/>
                                  </p:stCondLst>
                                  <p:childTnLst>
                                    <p:set>
                                      <p:cBhvr>
                                        <p:cTn id="57" dur="1" fill="hold">
                                          <p:stCondLst>
                                            <p:cond delay="0"/>
                                          </p:stCondLst>
                                        </p:cTn>
                                        <p:tgtEl>
                                          <p:spTgt spid="19464"/>
                                        </p:tgtEl>
                                        <p:attrNameLst>
                                          <p:attrName>style.visibility</p:attrName>
                                        </p:attrNameLst>
                                      </p:cBhvr>
                                      <p:to>
                                        <p:strVal val="visible"/>
                                      </p:to>
                                    </p:set>
                                    <p:animEffect transition="in" filter="dissolve">
                                      <p:cBhvr>
                                        <p:cTn id="58" dur="500"/>
                                        <p:tgtEl>
                                          <p:spTgt spid="19464"/>
                                        </p:tgtEl>
                                      </p:cBhvr>
                                    </p:animEffect>
                                  </p:childTnLst>
                                </p:cTn>
                              </p:par>
                            </p:childTnLst>
                          </p:cTn>
                        </p:par>
                        <p:par>
                          <p:cTn id="59" fill="hold" nodeType="afterGroup">
                            <p:stCondLst>
                              <p:cond delay="2500"/>
                            </p:stCondLst>
                            <p:childTnLst>
                              <p:par>
                                <p:cTn id="60" presetID="9" presetClass="entr" presetSubtype="0" fill="hold" nodeType="afterEffect">
                                  <p:stCondLst>
                                    <p:cond delay="0"/>
                                  </p:stCondLst>
                                  <p:childTnLst>
                                    <p:set>
                                      <p:cBhvr>
                                        <p:cTn id="61" dur="1" fill="hold">
                                          <p:stCondLst>
                                            <p:cond delay="0"/>
                                          </p:stCondLst>
                                        </p:cTn>
                                        <p:tgtEl>
                                          <p:spTgt spid="19459"/>
                                        </p:tgtEl>
                                        <p:attrNameLst>
                                          <p:attrName>style.visibility</p:attrName>
                                        </p:attrNameLst>
                                      </p:cBhvr>
                                      <p:to>
                                        <p:strVal val="visible"/>
                                      </p:to>
                                    </p:set>
                                    <p:animEffect transition="in" filter="dissolve">
                                      <p:cBhvr>
                                        <p:cTn id="62" dur="500"/>
                                        <p:tgtEl>
                                          <p:spTgt spid="19459"/>
                                        </p:tgtEl>
                                      </p:cBhvr>
                                    </p:animEffect>
                                  </p:childTnLst>
                                </p:cTn>
                              </p:par>
                            </p:childTnLst>
                          </p:cTn>
                        </p:par>
                        <p:par>
                          <p:cTn id="63" fill="hold" nodeType="afterGroup">
                            <p:stCondLst>
                              <p:cond delay="3000"/>
                            </p:stCondLst>
                            <p:childTnLst>
                              <p:par>
                                <p:cTn id="64" presetID="9" presetClass="entr" presetSubtype="0" fill="hold" nodeType="after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dissolve">
                                      <p:cBhvr>
                                        <p:cTn id="66" dur="500"/>
                                        <p:tgtEl>
                                          <p:spTgt spid="25"/>
                                        </p:tgtEl>
                                      </p:cBhvr>
                                    </p:animEffect>
                                  </p:childTnLst>
                                </p:cTn>
                              </p:par>
                            </p:childTnLst>
                          </p:cTn>
                        </p:par>
                        <p:par>
                          <p:cTn id="67" fill="hold" nodeType="afterGroup">
                            <p:stCondLst>
                              <p:cond delay="3500"/>
                            </p:stCondLst>
                            <p:childTnLst>
                              <p:par>
                                <p:cTn id="68" presetID="9" presetClass="entr" presetSubtype="0" fill="hold" nodeType="afterEffect">
                                  <p:stCondLst>
                                    <p:cond delay="0"/>
                                  </p:stCondLst>
                                  <p:childTnLst>
                                    <p:set>
                                      <p:cBhvr>
                                        <p:cTn id="69" dur="1" fill="hold">
                                          <p:stCondLst>
                                            <p:cond delay="0"/>
                                          </p:stCondLst>
                                        </p:cTn>
                                        <p:tgtEl>
                                          <p:spTgt spid="19456"/>
                                        </p:tgtEl>
                                        <p:attrNameLst>
                                          <p:attrName>style.visibility</p:attrName>
                                        </p:attrNameLst>
                                      </p:cBhvr>
                                      <p:to>
                                        <p:strVal val="visible"/>
                                      </p:to>
                                    </p:set>
                                    <p:animEffect transition="in" filter="dissolve">
                                      <p:cBhvr>
                                        <p:cTn id="70" dur="500"/>
                                        <p:tgtEl>
                                          <p:spTgt spid="19456"/>
                                        </p:tgtEl>
                                      </p:cBhvr>
                                    </p:animEffect>
                                  </p:childTnLst>
                                </p:cTn>
                              </p:par>
                            </p:childTnLst>
                          </p:cTn>
                        </p:par>
                        <p:par>
                          <p:cTn id="71" fill="hold" nodeType="afterGroup">
                            <p:stCondLst>
                              <p:cond delay="4000"/>
                            </p:stCondLst>
                            <p:childTnLst>
                              <p:par>
                                <p:cTn id="72" presetID="9" presetClass="entr" presetSubtype="0" fill="hold" nodeType="afterEffect">
                                  <p:stCondLst>
                                    <p:cond delay="0"/>
                                  </p:stCondLst>
                                  <p:childTnLst>
                                    <p:set>
                                      <p:cBhvr>
                                        <p:cTn id="73" dur="1" fill="hold">
                                          <p:stCondLst>
                                            <p:cond delay="0"/>
                                          </p:stCondLst>
                                        </p:cTn>
                                        <p:tgtEl>
                                          <p:spTgt spid="19461"/>
                                        </p:tgtEl>
                                        <p:attrNameLst>
                                          <p:attrName>style.visibility</p:attrName>
                                        </p:attrNameLst>
                                      </p:cBhvr>
                                      <p:to>
                                        <p:strVal val="visible"/>
                                      </p:to>
                                    </p:set>
                                    <p:animEffect transition="in" filter="dissolve">
                                      <p:cBhvr>
                                        <p:cTn id="74" dur="500"/>
                                        <p:tgtEl>
                                          <p:spTgt spid="19461"/>
                                        </p:tgtEl>
                                      </p:cBhvr>
                                    </p:animEffect>
                                  </p:childTnLst>
                                </p:cTn>
                              </p:par>
                            </p:childTnLst>
                          </p:cTn>
                        </p:par>
                        <p:par>
                          <p:cTn id="75" fill="hold" nodeType="afterGroup">
                            <p:stCondLst>
                              <p:cond delay="4500"/>
                            </p:stCondLst>
                            <p:childTnLst>
                              <p:par>
                                <p:cTn id="76" presetID="9" presetClass="entr" presetSubtype="0"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dissolve">
                                      <p:cBhvr>
                                        <p:cTn id="78" dur="500"/>
                                        <p:tgtEl>
                                          <p:spTgt spid="31"/>
                                        </p:tgtEl>
                                      </p:cBhvr>
                                    </p:animEffect>
                                  </p:childTnLst>
                                </p:cTn>
                              </p:par>
                            </p:childTnLst>
                          </p:cTn>
                        </p:par>
                        <p:par>
                          <p:cTn id="79" fill="hold" nodeType="afterGroup">
                            <p:stCondLst>
                              <p:cond delay="5000"/>
                            </p:stCondLst>
                            <p:childTnLst>
                              <p:par>
                                <p:cTn id="80" presetID="9" presetClass="entr" presetSubtype="0" fill="hold" nodeType="afterEffect">
                                  <p:stCondLst>
                                    <p:cond delay="0"/>
                                  </p:stCondLst>
                                  <p:childTnLst>
                                    <p:set>
                                      <p:cBhvr>
                                        <p:cTn id="81" dur="1" fill="hold">
                                          <p:stCondLst>
                                            <p:cond delay="0"/>
                                          </p:stCondLst>
                                        </p:cTn>
                                        <p:tgtEl>
                                          <p:spTgt spid="19462"/>
                                        </p:tgtEl>
                                        <p:attrNameLst>
                                          <p:attrName>style.visibility</p:attrName>
                                        </p:attrNameLst>
                                      </p:cBhvr>
                                      <p:to>
                                        <p:strVal val="visible"/>
                                      </p:to>
                                    </p:set>
                                    <p:animEffect transition="in" filter="dissolve">
                                      <p:cBhvr>
                                        <p:cTn id="82" dur="500"/>
                                        <p:tgtEl>
                                          <p:spTgt spid="19462"/>
                                        </p:tgtEl>
                                      </p:cBhvr>
                                    </p:animEffect>
                                  </p:childTnLst>
                                </p:cTn>
                              </p:par>
                            </p:childTnLst>
                          </p:cTn>
                        </p:par>
                        <p:par>
                          <p:cTn id="83" fill="hold" nodeType="afterGroup">
                            <p:stCondLst>
                              <p:cond delay="5500"/>
                            </p:stCondLst>
                            <p:childTnLst>
                              <p:par>
                                <p:cTn id="84" presetID="9" presetClass="entr" presetSubtype="0" fill="hold" nodeType="afterEffect">
                                  <p:stCondLst>
                                    <p:cond delay="0"/>
                                  </p:stCondLst>
                                  <p:childTnLst>
                                    <p:set>
                                      <p:cBhvr>
                                        <p:cTn id="85" dur="1" fill="hold">
                                          <p:stCondLst>
                                            <p:cond delay="0"/>
                                          </p:stCondLst>
                                        </p:cTn>
                                        <p:tgtEl>
                                          <p:spTgt spid="19463"/>
                                        </p:tgtEl>
                                        <p:attrNameLst>
                                          <p:attrName>style.visibility</p:attrName>
                                        </p:attrNameLst>
                                      </p:cBhvr>
                                      <p:to>
                                        <p:strVal val="visible"/>
                                      </p:to>
                                    </p:set>
                                    <p:animEffect transition="in" filter="dissolve">
                                      <p:cBhvr>
                                        <p:cTn id="86" dur="500"/>
                                        <p:tgtEl>
                                          <p:spTgt spid="19463"/>
                                        </p:tgtEl>
                                      </p:cBhvr>
                                    </p:animEffect>
                                  </p:childTnLst>
                                </p:cTn>
                              </p:par>
                            </p:childTnLst>
                          </p:cTn>
                        </p:par>
                        <p:par>
                          <p:cTn id="87" fill="hold" nodeType="afterGroup">
                            <p:stCondLst>
                              <p:cond delay="6000"/>
                            </p:stCondLst>
                            <p:childTnLst>
                              <p:par>
                                <p:cTn id="88" presetID="9" presetClass="entr" presetSubtype="0" fill="hold" nodeType="after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dissolve">
                                      <p:cBhvr>
                                        <p:cTn id="90" dur="500"/>
                                        <p:tgtEl>
                                          <p:spTgt spid="29"/>
                                        </p:tgtEl>
                                      </p:cBhvr>
                                    </p:animEffect>
                                  </p:childTnLst>
                                </p:cTn>
                              </p:par>
                            </p:childTnLst>
                          </p:cTn>
                        </p:par>
                        <p:par>
                          <p:cTn id="91" fill="hold" nodeType="afterGroup">
                            <p:stCondLst>
                              <p:cond delay="6500"/>
                            </p:stCondLst>
                            <p:childTnLst>
                              <p:par>
                                <p:cTn id="92" presetID="9" presetClass="entr" presetSubtype="0" fill="hold" nodeType="after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dissolve">
                                      <p:cBhvr>
                                        <p:cTn id="9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p:bldP spid="2" grpId="0" animBg="1"/>
      <p:bldP spid="2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441325" y="0"/>
            <a:ext cx="8229600" cy="1143000"/>
          </a:xfrm>
        </p:spPr>
        <p:txBody>
          <a:bodyPr/>
          <a:lstStyle/>
          <a:p>
            <a:pPr eaLnBrk="1" hangingPunct="1"/>
            <a:r>
              <a:rPr lang="fr-CH" altLang="en-US" dirty="0" smtClean="0">
                <a:ea typeface="ＭＳ Ｐゴシック" pitchFamily="34" charset="-128"/>
              </a:rPr>
              <a:t>International </a:t>
            </a:r>
            <a:r>
              <a:rPr lang="fr-CH" altLang="en-US" dirty="0" err="1" smtClean="0">
                <a:ea typeface="ＭＳ Ｐゴシック" pitchFamily="34" charset="-128"/>
              </a:rPr>
              <a:t>procedure</a:t>
            </a:r>
            <a:endParaRPr lang="en-US" altLang="en-US" dirty="0" smtClean="0">
              <a:ea typeface="ＭＳ Ｐゴシック" pitchFamily="34" charset="-128"/>
            </a:endParaRPr>
          </a:p>
        </p:txBody>
      </p:sp>
      <p:sp>
        <p:nvSpPr>
          <p:cNvPr id="6147" name="Rectangle 3"/>
          <p:cNvSpPr>
            <a:spLocks noGrp="1" noChangeArrowheads="1"/>
          </p:cNvSpPr>
          <p:nvPr>
            <p:ph idx="1"/>
          </p:nvPr>
        </p:nvSpPr>
        <p:spPr>
          <a:xfrm>
            <a:off x="338138" y="995363"/>
            <a:ext cx="8229600" cy="4711700"/>
          </a:xfrm>
          <a:ln>
            <a:solidFill>
              <a:srgbClr val="FFFFFF"/>
            </a:solidFill>
            <a:miter lim="800000"/>
            <a:headEnd/>
            <a:tailEnd/>
          </a:ln>
        </p:spPr>
        <p:txBody>
          <a:bodyPr/>
          <a:lstStyle/>
          <a:p>
            <a:pPr marL="0" indent="0" eaLnBrk="1" hangingPunct="1">
              <a:buFontTx/>
              <a:buNone/>
            </a:pPr>
            <a:endParaRPr lang="en-US" altLang="en-US" smtClean="0">
              <a:ea typeface="ＭＳ Ｐゴシック" pitchFamily="34" charset="-128"/>
            </a:endParaRPr>
          </a:p>
          <a:p>
            <a:pPr lvl="1" eaLnBrk="1" hangingPunct="1">
              <a:buFontTx/>
              <a:buNone/>
            </a:pPr>
            <a:endParaRPr lang="en-US" altLang="en-US" sz="3200" smtClean="0">
              <a:ea typeface="Arial" pitchFamily="34" charset="0"/>
            </a:endParaRPr>
          </a:p>
          <a:p>
            <a:pPr lvl="1" eaLnBrk="1" hangingPunct="1">
              <a:buFontTx/>
              <a:buNone/>
            </a:pPr>
            <a:endParaRPr lang="en-US" altLang="en-US" sz="3200" smtClean="0">
              <a:ea typeface="Arial" pitchFamily="34" charset="0"/>
            </a:endParaRPr>
          </a:p>
        </p:txBody>
      </p:sp>
      <p:sp>
        <p:nvSpPr>
          <p:cNvPr id="2" name="TextBox 1"/>
          <p:cNvSpPr txBox="1">
            <a:spLocks noChangeArrowheads="1"/>
          </p:cNvSpPr>
          <p:nvPr/>
        </p:nvSpPr>
        <p:spPr bwMode="auto">
          <a:xfrm>
            <a:off x="201613" y="1955800"/>
            <a:ext cx="1820862"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NATIONAL OFFICE</a:t>
            </a:r>
          </a:p>
        </p:txBody>
      </p:sp>
      <p:cxnSp>
        <p:nvCxnSpPr>
          <p:cNvPr id="6149" name="Straight Connector 4"/>
          <p:cNvCxnSpPr>
            <a:cxnSpLocks noChangeShapeType="1"/>
          </p:cNvCxnSpPr>
          <p:nvPr/>
        </p:nvCxnSpPr>
        <p:spPr bwMode="auto">
          <a:xfrm>
            <a:off x="3106738" y="3989388"/>
            <a:ext cx="823912" cy="822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lg" len="med"/>
              </a14:hiddenLine>
            </a:ext>
          </a:extLst>
        </p:spPr>
      </p:cxnSp>
      <p:cxnSp>
        <p:nvCxnSpPr>
          <p:cNvPr id="6150" name="Straight Arrow Connector 3"/>
          <p:cNvCxnSpPr>
            <a:cxnSpLocks noChangeShapeType="1"/>
          </p:cNvCxnSpPr>
          <p:nvPr/>
        </p:nvCxnSpPr>
        <p:spPr bwMode="auto">
          <a:xfrm>
            <a:off x="3582988" y="4489450"/>
            <a:ext cx="2354262" cy="163512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arrow" w="med" len="med"/>
              </a14:hiddenLine>
            </a:ext>
          </a:extLst>
        </p:spPr>
      </p:cxnSp>
      <p:cxnSp>
        <p:nvCxnSpPr>
          <p:cNvPr id="6151" name="Straight Connector 8"/>
          <p:cNvCxnSpPr>
            <a:cxnSpLocks noChangeShapeType="1"/>
          </p:cNvCxnSpPr>
          <p:nvPr/>
        </p:nvCxnSpPr>
        <p:spPr bwMode="auto">
          <a:xfrm>
            <a:off x="7015163" y="1457325"/>
            <a:ext cx="822325" cy="822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lg" len="med"/>
              </a14:hiddenLine>
            </a:ext>
          </a:extLst>
        </p:spPr>
      </p:cxnSp>
      <p:cxnSp>
        <p:nvCxnSpPr>
          <p:cNvPr id="8" name="Straight Arrow Connector 7"/>
          <p:cNvCxnSpPr>
            <a:cxnSpLocks noChangeShapeType="1"/>
          </p:cNvCxnSpPr>
          <p:nvPr/>
        </p:nvCxnSpPr>
        <p:spPr bwMode="auto">
          <a:xfrm>
            <a:off x="2022475" y="5973763"/>
            <a:ext cx="889000" cy="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Arrow Connector 12"/>
          <p:cNvCxnSpPr>
            <a:cxnSpLocks noChangeShapeType="1"/>
          </p:cNvCxnSpPr>
          <p:nvPr/>
        </p:nvCxnSpPr>
        <p:spPr bwMode="auto">
          <a:xfrm flipV="1">
            <a:off x="3632200" y="3779838"/>
            <a:ext cx="728663" cy="32385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a:off x="2022475" y="4489450"/>
            <a:ext cx="889000" cy="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Arrow Connector 14"/>
          <p:cNvCxnSpPr>
            <a:cxnSpLocks noChangeShapeType="1"/>
          </p:cNvCxnSpPr>
          <p:nvPr/>
        </p:nvCxnSpPr>
        <p:spPr bwMode="auto">
          <a:xfrm>
            <a:off x="2022475" y="2109788"/>
            <a:ext cx="889000" cy="1587"/>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a:off x="2022475" y="3738563"/>
            <a:ext cx="889000" cy="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7" name="Picture 26" descr="ch.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92713" y="4129088"/>
            <a:ext cx="3175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d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18063" y="4481513"/>
            <a:ext cx="32226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dk.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95888" y="3381375"/>
            <a:ext cx="3143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fr.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30713" y="3754438"/>
            <a:ext cx="309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9458" descr="kr.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32300" y="4481513"/>
            <a:ext cx="320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9461" descr="is.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202238" y="3763963"/>
            <a:ext cx="298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201613" y="1309688"/>
            <a:ext cx="1465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a:solidFill>
                  <a:srgbClr val="67091B"/>
                </a:solidFill>
              </a:rPr>
              <a:t>MADRID</a:t>
            </a:r>
          </a:p>
        </p:txBody>
      </p:sp>
      <p:sp>
        <p:nvSpPr>
          <p:cNvPr id="6" name="TextBox 5"/>
          <p:cNvSpPr txBox="1">
            <a:spLocks noChangeArrowheads="1"/>
          </p:cNvSpPr>
          <p:nvPr/>
        </p:nvSpPr>
        <p:spPr bwMode="auto">
          <a:xfrm>
            <a:off x="703263" y="3863975"/>
            <a:ext cx="5603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r>
              <a:rPr lang="en-US" altLang="en-US" sz="1200">
                <a:solidFill>
                  <a:srgbClr val="67091B"/>
                </a:solidFill>
              </a:rPr>
              <a:t>Basic</a:t>
            </a:r>
          </a:p>
        </p:txBody>
      </p:sp>
      <p:sp>
        <p:nvSpPr>
          <p:cNvPr id="32" name="TextBox 31"/>
          <p:cNvSpPr txBox="1">
            <a:spLocks noChangeArrowheads="1"/>
          </p:cNvSpPr>
          <p:nvPr/>
        </p:nvSpPr>
        <p:spPr bwMode="auto">
          <a:xfrm>
            <a:off x="201613" y="3025775"/>
            <a:ext cx="1465262" cy="46037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a:solidFill>
                  <a:srgbClr val="67091B"/>
                </a:solidFill>
              </a:rPr>
              <a:t>HAGUE</a:t>
            </a:r>
          </a:p>
        </p:txBody>
      </p:sp>
      <p:sp>
        <p:nvSpPr>
          <p:cNvPr id="33" name="TextBox 32"/>
          <p:cNvSpPr txBox="1">
            <a:spLocks noChangeArrowheads="1"/>
          </p:cNvSpPr>
          <p:nvPr/>
        </p:nvSpPr>
        <p:spPr bwMode="auto">
          <a:xfrm>
            <a:off x="201613" y="5272088"/>
            <a:ext cx="1465262" cy="46037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a:solidFill>
                  <a:srgbClr val="67091B"/>
                </a:solidFill>
              </a:rPr>
              <a:t>LISBON</a:t>
            </a:r>
          </a:p>
        </p:txBody>
      </p:sp>
      <p:sp>
        <p:nvSpPr>
          <p:cNvPr id="34" name="TextBox 33"/>
          <p:cNvSpPr txBox="1">
            <a:spLocks noChangeArrowheads="1"/>
          </p:cNvSpPr>
          <p:nvPr/>
        </p:nvSpPr>
        <p:spPr bwMode="auto">
          <a:xfrm>
            <a:off x="2911475" y="1952625"/>
            <a:ext cx="720725"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WIPO</a:t>
            </a:r>
          </a:p>
        </p:txBody>
      </p:sp>
      <p:cxnSp>
        <p:nvCxnSpPr>
          <p:cNvPr id="35" name="Straight Arrow Connector 34"/>
          <p:cNvCxnSpPr>
            <a:cxnSpLocks noChangeShapeType="1"/>
          </p:cNvCxnSpPr>
          <p:nvPr/>
        </p:nvCxnSpPr>
        <p:spPr bwMode="auto">
          <a:xfrm flipV="1">
            <a:off x="3632200" y="4095750"/>
            <a:ext cx="728663" cy="7938"/>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Straight Arrow Connector 35"/>
          <p:cNvCxnSpPr>
            <a:cxnSpLocks noChangeShapeType="1"/>
          </p:cNvCxnSpPr>
          <p:nvPr/>
        </p:nvCxnSpPr>
        <p:spPr bwMode="auto">
          <a:xfrm flipV="1">
            <a:off x="3632200" y="3487738"/>
            <a:ext cx="728663" cy="61595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 name="Straight Arrow Connector 36"/>
          <p:cNvCxnSpPr>
            <a:cxnSpLocks noChangeShapeType="1"/>
          </p:cNvCxnSpPr>
          <p:nvPr/>
        </p:nvCxnSpPr>
        <p:spPr bwMode="auto">
          <a:xfrm>
            <a:off x="3632200" y="4103688"/>
            <a:ext cx="728663" cy="341312"/>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Straight Arrow Connector 37"/>
          <p:cNvCxnSpPr>
            <a:cxnSpLocks noChangeShapeType="1"/>
          </p:cNvCxnSpPr>
          <p:nvPr/>
        </p:nvCxnSpPr>
        <p:spPr bwMode="auto">
          <a:xfrm>
            <a:off x="3638550" y="4095750"/>
            <a:ext cx="722313" cy="617538"/>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2" name="Straight Connector 71"/>
          <p:cNvCxnSpPr>
            <a:cxnSpLocks noChangeShapeType="1"/>
          </p:cNvCxnSpPr>
          <p:nvPr/>
        </p:nvCxnSpPr>
        <p:spPr bwMode="auto">
          <a:xfrm>
            <a:off x="5626100" y="3498850"/>
            <a:ext cx="623888" cy="595313"/>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6173" name="Straight Connector 19464"/>
          <p:cNvCxnSpPr>
            <a:cxnSpLocks noChangeShapeType="1"/>
          </p:cNvCxnSpPr>
          <p:nvPr/>
        </p:nvCxnSpPr>
        <p:spPr bwMode="auto">
          <a:xfrm>
            <a:off x="6850063" y="219075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cxnSp>
        <p:nvCxnSpPr>
          <p:cNvPr id="76" name="Straight Connector 75"/>
          <p:cNvCxnSpPr>
            <a:cxnSpLocks noChangeShapeType="1"/>
          </p:cNvCxnSpPr>
          <p:nvPr/>
        </p:nvCxnSpPr>
        <p:spPr bwMode="auto">
          <a:xfrm>
            <a:off x="5626100" y="3778250"/>
            <a:ext cx="623888" cy="315913"/>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77" name="Straight Connector 76"/>
          <p:cNvCxnSpPr>
            <a:cxnSpLocks noChangeShapeType="1"/>
          </p:cNvCxnSpPr>
          <p:nvPr/>
        </p:nvCxnSpPr>
        <p:spPr bwMode="auto">
          <a:xfrm flipV="1">
            <a:off x="5626100" y="4094163"/>
            <a:ext cx="623888" cy="344487"/>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78" name="Straight Connector 77"/>
          <p:cNvCxnSpPr>
            <a:cxnSpLocks noChangeShapeType="1"/>
          </p:cNvCxnSpPr>
          <p:nvPr/>
        </p:nvCxnSpPr>
        <p:spPr bwMode="auto">
          <a:xfrm flipV="1">
            <a:off x="5626100" y="4094163"/>
            <a:ext cx="623888" cy="619125"/>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85" name="Straight Connector 84"/>
          <p:cNvCxnSpPr>
            <a:cxnSpLocks noChangeShapeType="1"/>
          </p:cNvCxnSpPr>
          <p:nvPr/>
        </p:nvCxnSpPr>
        <p:spPr bwMode="auto">
          <a:xfrm flipV="1">
            <a:off x="5626100" y="4094163"/>
            <a:ext cx="623888" cy="7937"/>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sp>
        <p:nvSpPr>
          <p:cNvPr id="88" name="TextBox 87"/>
          <p:cNvSpPr txBox="1">
            <a:spLocks noChangeArrowheads="1"/>
          </p:cNvSpPr>
          <p:nvPr/>
        </p:nvSpPr>
        <p:spPr bwMode="auto">
          <a:xfrm>
            <a:off x="6249988" y="3940175"/>
            <a:ext cx="719137"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WIPO</a:t>
            </a:r>
          </a:p>
        </p:txBody>
      </p:sp>
      <p:cxnSp>
        <p:nvCxnSpPr>
          <p:cNvPr id="89" name="Straight Arrow Connector 88"/>
          <p:cNvCxnSpPr>
            <a:cxnSpLocks noChangeShapeType="1"/>
          </p:cNvCxnSpPr>
          <p:nvPr/>
        </p:nvCxnSpPr>
        <p:spPr bwMode="auto">
          <a:xfrm flipV="1">
            <a:off x="6969125" y="4094163"/>
            <a:ext cx="590550" cy="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3" name="TextBox 92"/>
          <p:cNvSpPr txBox="1">
            <a:spLocks noChangeArrowheads="1"/>
          </p:cNvSpPr>
          <p:nvPr/>
        </p:nvSpPr>
        <p:spPr bwMode="auto">
          <a:xfrm>
            <a:off x="7559675" y="3940175"/>
            <a:ext cx="1514475"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MAINTENANCE</a:t>
            </a:r>
          </a:p>
        </p:txBody>
      </p:sp>
      <p:sp>
        <p:nvSpPr>
          <p:cNvPr id="99" name="TextBox 98"/>
          <p:cNvSpPr txBox="1">
            <a:spLocks noChangeArrowheads="1"/>
          </p:cNvSpPr>
          <p:nvPr/>
        </p:nvSpPr>
        <p:spPr bwMode="auto">
          <a:xfrm>
            <a:off x="703263" y="2206625"/>
            <a:ext cx="560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r>
              <a:rPr lang="en-US" altLang="en-US" sz="1200">
                <a:solidFill>
                  <a:srgbClr val="67091B"/>
                </a:solidFill>
              </a:rPr>
              <a:t>Basic</a:t>
            </a:r>
          </a:p>
        </p:txBody>
      </p:sp>
      <p:sp>
        <p:nvSpPr>
          <p:cNvPr id="100" name="TextBox 99"/>
          <p:cNvSpPr txBox="1">
            <a:spLocks noChangeArrowheads="1"/>
          </p:cNvSpPr>
          <p:nvPr/>
        </p:nvSpPr>
        <p:spPr bwMode="auto">
          <a:xfrm>
            <a:off x="201613" y="3584575"/>
            <a:ext cx="1820862"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NATIONAL OFFICE</a:t>
            </a:r>
          </a:p>
        </p:txBody>
      </p:sp>
      <p:sp>
        <p:nvSpPr>
          <p:cNvPr id="101" name="TextBox 100"/>
          <p:cNvSpPr txBox="1">
            <a:spLocks noChangeArrowheads="1"/>
          </p:cNvSpPr>
          <p:nvPr/>
        </p:nvSpPr>
        <p:spPr bwMode="auto">
          <a:xfrm>
            <a:off x="201613" y="4335463"/>
            <a:ext cx="1820862"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USER</a:t>
            </a:r>
          </a:p>
        </p:txBody>
      </p:sp>
      <p:sp>
        <p:nvSpPr>
          <p:cNvPr id="109" name="TextBox 108"/>
          <p:cNvSpPr txBox="1">
            <a:spLocks noChangeArrowheads="1"/>
          </p:cNvSpPr>
          <p:nvPr/>
        </p:nvSpPr>
        <p:spPr bwMode="auto">
          <a:xfrm>
            <a:off x="2911475" y="3535363"/>
            <a:ext cx="720725" cy="1077912"/>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en-US" altLang="en-US" sz="1400">
              <a:solidFill>
                <a:srgbClr val="2E4E66"/>
              </a:solidFill>
            </a:endParaRPr>
          </a:p>
          <a:p>
            <a:pPr algn="ctr" eaLnBrk="1" hangingPunct="1">
              <a:spcBef>
                <a:spcPts val="1800"/>
              </a:spcBef>
              <a:buFontTx/>
              <a:buNone/>
            </a:pPr>
            <a:r>
              <a:rPr lang="en-US" altLang="en-US" sz="1400">
                <a:solidFill>
                  <a:srgbClr val="2E4E66"/>
                </a:solidFill>
              </a:rPr>
              <a:t>WIPO</a:t>
            </a:r>
          </a:p>
          <a:p>
            <a:pPr algn="ctr" eaLnBrk="1" hangingPunct="1">
              <a:spcBef>
                <a:spcPct val="50000"/>
              </a:spcBef>
              <a:buFontTx/>
              <a:buNone/>
            </a:pPr>
            <a:endParaRPr lang="en-US" altLang="en-US" sz="1400">
              <a:solidFill>
                <a:srgbClr val="2E4E66"/>
              </a:solidFill>
            </a:endParaRPr>
          </a:p>
        </p:txBody>
      </p:sp>
      <p:sp>
        <p:nvSpPr>
          <p:cNvPr id="112" name="TextBox 111"/>
          <p:cNvSpPr txBox="1">
            <a:spLocks noChangeArrowheads="1"/>
          </p:cNvSpPr>
          <p:nvPr/>
        </p:nvSpPr>
        <p:spPr bwMode="auto">
          <a:xfrm>
            <a:off x="201613" y="5819775"/>
            <a:ext cx="1820862"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GOVERNMENT</a:t>
            </a:r>
          </a:p>
        </p:txBody>
      </p:sp>
      <p:sp>
        <p:nvSpPr>
          <p:cNvPr id="113" name="TextBox 112"/>
          <p:cNvSpPr txBox="1">
            <a:spLocks noChangeArrowheads="1"/>
          </p:cNvSpPr>
          <p:nvPr/>
        </p:nvSpPr>
        <p:spPr bwMode="auto">
          <a:xfrm>
            <a:off x="2911475" y="5603875"/>
            <a:ext cx="1355725" cy="8921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ts val="600"/>
              </a:spcBef>
              <a:buFontTx/>
              <a:buNone/>
            </a:pPr>
            <a:r>
              <a:rPr lang="en-US" altLang="en-US" sz="1400">
                <a:solidFill>
                  <a:srgbClr val="2E4E66"/>
                </a:solidFill>
              </a:rPr>
              <a:t>WIPO</a:t>
            </a:r>
          </a:p>
          <a:p>
            <a:pPr algn="ctr" eaLnBrk="1" hangingPunct="1">
              <a:spcBef>
                <a:spcPts val="600"/>
              </a:spcBef>
              <a:buFontTx/>
              <a:buNone/>
            </a:pPr>
            <a:r>
              <a:rPr lang="en-US" altLang="en-US" sz="1400">
                <a:solidFill>
                  <a:srgbClr val="2E4E66"/>
                </a:solidFill>
              </a:rPr>
              <a:t>LISBON</a:t>
            </a:r>
          </a:p>
          <a:p>
            <a:pPr algn="ctr" eaLnBrk="1" hangingPunct="1">
              <a:spcBef>
                <a:spcPts val="600"/>
              </a:spcBef>
              <a:buFontTx/>
              <a:buNone/>
            </a:pPr>
            <a:r>
              <a:rPr lang="en-US" altLang="en-US" sz="1400">
                <a:solidFill>
                  <a:srgbClr val="2E4E66"/>
                </a:solidFill>
              </a:rPr>
              <a:t>REGISTRY</a:t>
            </a:r>
          </a:p>
        </p:txBody>
      </p:sp>
      <p:cxnSp>
        <p:nvCxnSpPr>
          <p:cNvPr id="115" name="Straight Arrow Connector 114"/>
          <p:cNvCxnSpPr>
            <a:cxnSpLocks noChangeShapeType="1"/>
          </p:cNvCxnSpPr>
          <p:nvPr/>
        </p:nvCxnSpPr>
        <p:spPr bwMode="auto">
          <a:xfrm>
            <a:off x="4267200" y="5973763"/>
            <a:ext cx="1358900" cy="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69" name="Picture 68" descr="world-globe-i3.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794375" y="5343525"/>
            <a:ext cx="1281113"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9" name="Rectangle 2"/>
          <p:cNvSpPr txBox="1">
            <a:spLocks noChangeArrowheads="1"/>
          </p:cNvSpPr>
          <p:nvPr/>
        </p:nvSpPr>
        <p:spPr bwMode="auto">
          <a:xfrm>
            <a:off x="446088" y="-19923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r>
              <a:rPr lang="fr-CH" altLang="en-US" sz="3600">
                <a:solidFill>
                  <a:srgbClr val="70899B"/>
                </a:solidFill>
              </a:rPr>
              <a:t>INTERNATIONAL PROCEDURE</a:t>
            </a:r>
            <a:endParaRPr lang="en-US" altLang="en-US" sz="3600">
              <a:solidFill>
                <a:srgbClr val="70899B"/>
              </a:solidFill>
            </a:endParaRPr>
          </a:p>
        </p:txBody>
      </p:sp>
      <p:cxnSp>
        <p:nvCxnSpPr>
          <p:cNvPr id="120" name="Straight Arrow Connector 119"/>
          <p:cNvCxnSpPr>
            <a:cxnSpLocks noChangeShapeType="1"/>
          </p:cNvCxnSpPr>
          <p:nvPr/>
        </p:nvCxnSpPr>
        <p:spPr bwMode="auto">
          <a:xfrm flipV="1">
            <a:off x="3638550" y="1787525"/>
            <a:ext cx="728663" cy="32385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21" name="Picture 120" descr="au.pn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829175" y="1373188"/>
            <a:ext cx="320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121" descr="cn.pn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427538" y="1373188"/>
            <a:ext cx="3222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Picture 122" descr="ch.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08588" y="2122488"/>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123" descr="co.pn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208588" y="2482850"/>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124" descr="d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24413" y="2489200"/>
            <a:ext cx="32067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125" descr="dk.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08588" y="1373188"/>
            <a:ext cx="31273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126" descr="fr.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46588" y="1752600"/>
            <a:ext cx="307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Picture 128" descr="kr.pn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437063" y="2493963"/>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130" descr="ru.png"/>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829175" y="2122488"/>
            <a:ext cx="315913"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Picture 131" descr="is.png"/>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202238" y="1747838"/>
            <a:ext cx="31273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 name="Straight Arrow Connector 132"/>
          <p:cNvCxnSpPr>
            <a:cxnSpLocks noChangeShapeType="1"/>
          </p:cNvCxnSpPr>
          <p:nvPr/>
        </p:nvCxnSpPr>
        <p:spPr bwMode="auto">
          <a:xfrm flipV="1">
            <a:off x="3638550" y="2103438"/>
            <a:ext cx="728663" cy="7937"/>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4" name="Straight Arrow Connector 133"/>
          <p:cNvCxnSpPr>
            <a:cxnSpLocks noChangeShapeType="1"/>
          </p:cNvCxnSpPr>
          <p:nvPr/>
        </p:nvCxnSpPr>
        <p:spPr bwMode="auto">
          <a:xfrm flipV="1">
            <a:off x="3638550" y="1495425"/>
            <a:ext cx="728663" cy="61595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5" name="Straight Arrow Connector 134"/>
          <p:cNvCxnSpPr>
            <a:cxnSpLocks noChangeShapeType="1"/>
          </p:cNvCxnSpPr>
          <p:nvPr/>
        </p:nvCxnSpPr>
        <p:spPr bwMode="auto">
          <a:xfrm>
            <a:off x="3638550" y="2111375"/>
            <a:ext cx="728663" cy="341313"/>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6" name="Straight Arrow Connector 135"/>
          <p:cNvCxnSpPr>
            <a:cxnSpLocks noChangeShapeType="1"/>
          </p:cNvCxnSpPr>
          <p:nvPr/>
        </p:nvCxnSpPr>
        <p:spPr bwMode="auto">
          <a:xfrm>
            <a:off x="3643313" y="2103438"/>
            <a:ext cx="723900" cy="617537"/>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7" name="Straight Connector 136"/>
          <p:cNvCxnSpPr>
            <a:cxnSpLocks noChangeShapeType="1"/>
          </p:cNvCxnSpPr>
          <p:nvPr/>
        </p:nvCxnSpPr>
        <p:spPr bwMode="auto">
          <a:xfrm>
            <a:off x="5630863" y="1506538"/>
            <a:ext cx="623887" cy="595312"/>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138" name="Straight Connector 137"/>
          <p:cNvCxnSpPr>
            <a:cxnSpLocks noChangeShapeType="1"/>
          </p:cNvCxnSpPr>
          <p:nvPr/>
        </p:nvCxnSpPr>
        <p:spPr bwMode="auto">
          <a:xfrm>
            <a:off x="5630863" y="1785938"/>
            <a:ext cx="623887" cy="315912"/>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139" name="Straight Connector 138"/>
          <p:cNvCxnSpPr>
            <a:cxnSpLocks noChangeShapeType="1"/>
          </p:cNvCxnSpPr>
          <p:nvPr/>
        </p:nvCxnSpPr>
        <p:spPr bwMode="auto">
          <a:xfrm flipV="1">
            <a:off x="5630863" y="2101850"/>
            <a:ext cx="623887" cy="344488"/>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140" name="Straight Connector 139"/>
          <p:cNvCxnSpPr>
            <a:cxnSpLocks noChangeShapeType="1"/>
          </p:cNvCxnSpPr>
          <p:nvPr/>
        </p:nvCxnSpPr>
        <p:spPr bwMode="auto">
          <a:xfrm flipV="1">
            <a:off x="5630863" y="2101850"/>
            <a:ext cx="623887" cy="617538"/>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141" name="Straight Connector 140"/>
          <p:cNvCxnSpPr>
            <a:cxnSpLocks noChangeShapeType="1"/>
          </p:cNvCxnSpPr>
          <p:nvPr/>
        </p:nvCxnSpPr>
        <p:spPr bwMode="auto">
          <a:xfrm flipV="1">
            <a:off x="5630863" y="2101850"/>
            <a:ext cx="623887" cy="7938"/>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sp>
        <p:nvSpPr>
          <p:cNvPr id="142" name="TextBox 141"/>
          <p:cNvSpPr txBox="1">
            <a:spLocks noChangeArrowheads="1"/>
          </p:cNvSpPr>
          <p:nvPr/>
        </p:nvSpPr>
        <p:spPr bwMode="auto">
          <a:xfrm>
            <a:off x="6254750" y="1947863"/>
            <a:ext cx="720725" cy="306387"/>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WIPO</a:t>
            </a:r>
          </a:p>
        </p:txBody>
      </p:sp>
      <p:cxnSp>
        <p:nvCxnSpPr>
          <p:cNvPr id="143" name="Straight Arrow Connector 142"/>
          <p:cNvCxnSpPr>
            <a:cxnSpLocks noChangeShapeType="1"/>
          </p:cNvCxnSpPr>
          <p:nvPr/>
        </p:nvCxnSpPr>
        <p:spPr bwMode="auto">
          <a:xfrm flipV="1">
            <a:off x="6975475" y="2101850"/>
            <a:ext cx="588963" cy="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4" name="TextBox 143"/>
          <p:cNvSpPr txBox="1">
            <a:spLocks noChangeArrowheads="1"/>
          </p:cNvSpPr>
          <p:nvPr/>
        </p:nvSpPr>
        <p:spPr bwMode="auto">
          <a:xfrm>
            <a:off x="7564438" y="1947863"/>
            <a:ext cx="1516062" cy="306387"/>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MAINTENANCE</a:t>
            </a:r>
          </a:p>
        </p:txBody>
      </p:sp>
      <p:sp>
        <p:nvSpPr>
          <p:cNvPr id="146" name="TextBox 145"/>
          <p:cNvSpPr txBox="1"/>
          <p:nvPr/>
        </p:nvSpPr>
        <p:spPr>
          <a:xfrm>
            <a:off x="5630863" y="5819775"/>
            <a:ext cx="1600200" cy="307975"/>
          </a:xfrm>
          <a:prstGeom prst="rect">
            <a:avLst/>
          </a:prstGeom>
          <a:solidFill>
            <a:srgbClr val="012685"/>
          </a:solid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a:defRPr/>
            </a:pPr>
            <a:r>
              <a:rPr lang="en-US" sz="1400" dirty="0">
                <a:solidFill>
                  <a:srgbClr val="FFFFFF"/>
                </a:solidFill>
              </a:rPr>
              <a:t>ALL</a:t>
            </a:r>
            <a:r>
              <a:rPr lang="en-US" sz="1400" dirty="0">
                <a:solidFill>
                  <a:srgbClr val="2E4E66"/>
                </a:solidFill>
              </a:rPr>
              <a:t> </a:t>
            </a:r>
            <a:r>
              <a:rPr lang="en-US" sz="1400" dirty="0">
                <a:solidFill>
                  <a:schemeClr val="bg1"/>
                </a:solidFill>
              </a:rPr>
              <a:t>MEMBERS</a:t>
            </a:r>
          </a:p>
        </p:txBody>
      </p:sp>
      <p:sp>
        <p:nvSpPr>
          <p:cNvPr id="151" name="TextBox 150"/>
          <p:cNvSpPr txBox="1">
            <a:spLocks noChangeArrowheads="1"/>
          </p:cNvSpPr>
          <p:nvPr/>
        </p:nvSpPr>
        <p:spPr bwMode="auto">
          <a:xfrm>
            <a:off x="446088" y="6119813"/>
            <a:ext cx="11858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r>
              <a:rPr lang="en-US" altLang="en-US" sz="1200">
                <a:solidFill>
                  <a:srgbClr val="67091B"/>
                </a:solidFill>
              </a:rPr>
              <a:t>Registered AO</a:t>
            </a:r>
          </a:p>
        </p:txBody>
      </p:sp>
      <p:pic>
        <p:nvPicPr>
          <p:cNvPr id="81" name="Picture 80" descr="eu.png"/>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432300" y="4129088"/>
            <a:ext cx="3079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Picture 152" descr="eu.png"/>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4438650" y="2120900"/>
            <a:ext cx="315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81" descr="us.png"/>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829175" y="1749425"/>
            <a:ext cx="311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descr="es.png"/>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bwMode="auto">
          <a:xfrm>
            <a:off x="4818063" y="3379788"/>
            <a:ext cx="311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83" descr="ua.png"/>
          <p:cNvPicPr>
            <a:picLocks noChangeAspect="1"/>
          </p:cNvPicPr>
          <p:nvPr/>
        </p:nvPicPr>
        <p:blipFill>
          <a:blip r:embed="rId21" cstate="email">
            <a:extLst>
              <a:ext uri="{28A0092B-C50C-407E-A947-70E740481C1C}">
                <a14:useLocalDpi xmlns:a14="http://schemas.microsoft.com/office/drawing/2010/main"/>
              </a:ext>
            </a:extLst>
          </a:blip>
          <a:srcRect/>
          <a:stretch>
            <a:fillRect/>
          </a:stretch>
        </p:blipFill>
        <p:spPr bwMode="auto">
          <a:xfrm>
            <a:off x="4422775" y="3378200"/>
            <a:ext cx="3238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86" descr="be.png"/>
          <p:cNvPicPr>
            <a:picLocks noChangeAspect="1"/>
          </p:cNvPicPr>
          <p:nvPr/>
        </p:nvPicPr>
        <p:blipFill>
          <a:blip r:embed="rId22" cstate="email">
            <a:extLst>
              <a:ext uri="{28A0092B-C50C-407E-A947-70E740481C1C}">
                <a14:useLocalDpi xmlns:a14="http://schemas.microsoft.com/office/drawing/2010/main"/>
              </a:ext>
            </a:extLst>
          </a:blip>
          <a:srcRect/>
          <a:stretch>
            <a:fillRect/>
          </a:stretch>
        </p:blipFill>
        <p:spPr bwMode="auto">
          <a:xfrm>
            <a:off x="4818063" y="3756025"/>
            <a:ext cx="298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descr="hr.png"/>
          <p:cNvPicPr>
            <a:picLocks noChangeAspect="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802188" y="4129088"/>
            <a:ext cx="3143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r.png"/>
          <p:cNvPicPr>
            <a:picLocks noChangeAspect="1"/>
          </p:cNvPicPr>
          <p:nvPr/>
        </p:nvPicPr>
        <p:blipFill>
          <a:blip r:embed="rId24" cstate="email">
            <a:extLst>
              <a:ext uri="{28A0092B-C50C-407E-A947-70E740481C1C}">
                <a14:useLocalDpi xmlns:a14="http://schemas.microsoft.com/office/drawing/2010/main"/>
              </a:ext>
            </a:extLst>
          </a:blip>
          <a:srcRect/>
          <a:stretch>
            <a:fillRect/>
          </a:stretch>
        </p:blipFill>
        <p:spPr bwMode="auto">
          <a:xfrm>
            <a:off x="5189538" y="4481513"/>
            <a:ext cx="320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96608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dissolve">
                                      <p:cBhvr>
                                        <p:cTn id="7" dur="2000"/>
                                        <p:tgtEl>
                                          <p:spTgt spid="194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dissolve">
                                      <p:cBhvr>
                                        <p:cTn id="20" dur="1000"/>
                                        <p:tgtEl>
                                          <p:spTgt spid="9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nodeType="afterGroup">
                            <p:stCondLst>
                              <p:cond delay="0"/>
                            </p:stCondLst>
                            <p:childTnLst>
                              <p:par>
                                <p:cTn id="26" presetID="9" presetClass="entr" presetSubtype="0" fill="hold" grpId="0" nodeType="afterEffect">
                                  <p:stCondLst>
                                    <p:cond delay="1000"/>
                                  </p:stCondLst>
                                  <p:childTnLst>
                                    <p:set>
                                      <p:cBhvr>
                                        <p:cTn id="27" dur="1" fill="hold">
                                          <p:stCondLst>
                                            <p:cond delay="0"/>
                                          </p:stCondLst>
                                        </p:cTn>
                                        <p:tgtEl>
                                          <p:spTgt spid="34"/>
                                        </p:tgtEl>
                                        <p:attrNameLst>
                                          <p:attrName>style.visibility</p:attrName>
                                        </p:attrNameLst>
                                      </p:cBhvr>
                                      <p:to>
                                        <p:strVal val="visible"/>
                                      </p:to>
                                    </p:set>
                                    <p:animEffect transition="in" filter="dissolve">
                                      <p:cBhvr>
                                        <p:cTn id="28" dur="1000"/>
                                        <p:tgtEl>
                                          <p:spTgt spid="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nodeType="clickEffect">
                                  <p:stCondLst>
                                    <p:cond delay="0"/>
                                  </p:stCondLst>
                                  <p:childTnLst>
                                    <p:set>
                                      <p:cBhvr>
                                        <p:cTn id="32" dur="1" fill="hold">
                                          <p:stCondLst>
                                            <p:cond delay="0"/>
                                          </p:stCondLst>
                                        </p:cTn>
                                        <p:tgtEl>
                                          <p:spTgt spid="134"/>
                                        </p:tgtEl>
                                        <p:attrNameLst>
                                          <p:attrName>style.visibility</p:attrName>
                                        </p:attrNameLst>
                                      </p:cBhvr>
                                      <p:to>
                                        <p:strVal val="visible"/>
                                      </p:to>
                                    </p:set>
                                    <p:anim calcmode="lin" valueType="num">
                                      <p:cBhvr>
                                        <p:cTn id="33" dur="500" fill="hold"/>
                                        <p:tgtEl>
                                          <p:spTgt spid="134"/>
                                        </p:tgtEl>
                                        <p:attrNameLst>
                                          <p:attrName>ppt_w</p:attrName>
                                        </p:attrNameLst>
                                      </p:cBhvr>
                                      <p:tavLst>
                                        <p:tav tm="0">
                                          <p:val>
                                            <p:strVal val="#ppt_w*0.70"/>
                                          </p:val>
                                        </p:tav>
                                        <p:tav tm="100000">
                                          <p:val>
                                            <p:strVal val="#ppt_w"/>
                                          </p:val>
                                        </p:tav>
                                      </p:tavLst>
                                    </p:anim>
                                    <p:anim calcmode="lin" valueType="num">
                                      <p:cBhvr>
                                        <p:cTn id="34" dur="500" fill="hold"/>
                                        <p:tgtEl>
                                          <p:spTgt spid="134"/>
                                        </p:tgtEl>
                                        <p:attrNameLst>
                                          <p:attrName>ppt_h</p:attrName>
                                        </p:attrNameLst>
                                      </p:cBhvr>
                                      <p:tavLst>
                                        <p:tav tm="0">
                                          <p:val>
                                            <p:strVal val="#ppt_h"/>
                                          </p:val>
                                        </p:tav>
                                        <p:tav tm="100000">
                                          <p:val>
                                            <p:strVal val="#ppt_h"/>
                                          </p:val>
                                        </p:tav>
                                      </p:tavLst>
                                    </p:anim>
                                    <p:animEffect transition="in" filter="fade">
                                      <p:cBhvr>
                                        <p:cTn id="35" dur="500"/>
                                        <p:tgtEl>
                                          <p:spTgt spid="134"/>
                                        </p:tgtEl>
                                      </p:cBhvr>
                                    </p:animEffect>
                                  </p:childTnLst>
                                </p:cTn>
                              </p:par>
                            </p:childTnLst>
                          </p:cTn>
                        </p:par>
                        <p:par>
                          <p:cTn id="36" fill="hold" nodeType="afterGroup">
                            <p:stCondLst>
                              <p:cond delay="500"/>
                            </p:stCondLst>
                            <p:childTnLst>
                              <p:par>
                                <p:cTn id="37" presetID="55" presetClass="entr" presetSubtype="0" fill="hold" nodeType="afterEffect">
                                  <p:stCondLst>
                                    <p:cond delay="0"/>
                                  </p:stCondLst>
                                  <p:childTnLst>
                                    <p:set>
                                      <p:cBhvr>
                                        <p:cTn id="38" dur="1" fill="hold">
                                          <p:stCondLst>
                                            <p:cond delay="0"/>
                                          </p:stCondLst>
                                        </p:cTn>
                                        <p:tgtEl>
                                          <p:spTgt spid="120"/>
                                        </p:tgtEl>
                                        <p:attrNameLst>
                                          <p:attrName>style.visibility</p:attrName>
                                        </p:attrNameLst>
                                      </p:cBhvr>
                                      <p:to>
                                        <p:strVal val="visible"/>
                                      </p:to>
                                    </p:set>
                                    <p:anim calcmode="lin" valueType="num">
                                      <p:cBhvr>
                                        <p:cTn id="39" dur="500" fill="hold"/>
                                        <p:tgtEl>
                                          <p:spTgt spid="120"/>
                                        </p:tgtEl>
                                        <p:attrNameLst>
                                          <p:attrName>ppt_w</p:attrName>
                                        </p:attrNameLst>
                                      </p:cBhvr>
                                      <p:tavLst>
                                        <p:tav tm="0">
                                          <p:val>
                                            <p:strVal val="#ppt_w*0.70"/>
                                          </p:val>
                                        </p:tav>
                                        <p:tav tm="100000">
                                          <p:val>
                                            <p:strVal val="#ppt_w"/>
                                          </p:val>
                                        </p:tav>
                                      </p:tavLst>
                                    </p:anim>
                                    <p:anim calcmode="lin" valueType="num">
                                      <p:cBhvr>
                                        <p:cTn id="40" dur="500" fill="hold"/>
                                        <p:tgtEl>
                                          <p:spTgt spid="120"/>
                                        </p:tgtEl>
                                        <p:attrNameLst>
                                          <p:attrName>ppt_h</p:attrName>
                                        </p:attrNameLst>
                                      </p:cBhvr>
                                      <p:tavLst>
                                        <p:tav tm="0">
                                          <p:val>
                                            <p:strVal val="#ppt_h"/>
                                          </p:val>
                                        </p:tav>
                                        <p:tav tm="100000">
                                          <p:val>
                                            <p:strVal val="#ppt_h"/>
                                          </p:val>
                                        </p:tav>
                                      </p:tavLst>
                                    </p:anim>
                                    <p:animEffect transition="in" filter="fade">
                                      <p:cBhvr>
                                        <p:cTn id="41" dur="500"/>
                                        <p:tgtEl>
                                          <p:spTgt spid="120"/>
                                        </p:tgtEl>
                                      </p:cBhvr>
                                    </p:animEffect>
                                  </p:childTnLst>
                                </p:cTn>
                              </p:par>
                            </p:childTnLst>
                          </p:cTn>
                        </p:par>
                        <p:par>
                          <p:cTn id="42" fill="hold" nodeType="afterGroup">
                            <p:stCondLst>
                              <p:cond delay="1000"/>
                            </p:stCondLst>
                            <p:childTnLst>
                              <p:par>
                                <p:cTn id="43" presetID="55" presetClass="entr" presetSubtype="0" fill="hold" nodeType="afterEffect">
                                  <p:stCondLst>
                                    <p:cond delay="0"/>
                                  </p:stCondLst>
                                  <p:childTnLst>
                                    <p:set>
                                      <p:cBhvr>
                                        <p:cTn id="44" dur="1" fill="hold">
                                          <p:stCondLst>
                                            <p:cond delay="0"/>
                                          </p:stCondLst>
                                        </p:cTn>
                                        <p:tgtEl>
                                          <p:spTgt spid="133"/>
                                        </p:tgtEl>
                                        <p:attrNameLst>
                                          <p:attrName>style.visibility</p:attrName>
                                        </p:attrNameLst>
                                      </p:cBhvr>
                                      <p:to>
                                        <p:strVal val="visible"/>
                                      </p:to>
                                    </p:set>
                                    <p:anim calcmode="lin" valueType="num">
                                      <p:cBhvr>
                                        <p:cTn id="45" dur="500" fill="hold"/>
                                        <p:tgtEl>
                                          <p:spTgt spid="133"/>
                                        </p:tgtEl>
                                        <p:attrNameLst>
                                          <p:attrName>ppt_w</p:attrName>
                                        </p:attrNameLst>
                                      </p:cBhvr>
                                      <p:tavLst>
                                        <p:tav tm="0">
                                          <p:val>
                                            <p:strVal val="#ppt_w*0.70"/>
                                          </p:val>
                                        </p:tav>
                                        <p:tav tm="100000">
                                          <p:val>
                                            <p:strVal val="#ppt_w"/>
                                          </p:val>
                                        </p:tav>
                                      </p:tavLst>
                                    </p:anim>
                                    <p:anim calcmode="lin" valueType="num">
                                      <p:cBhvr>
                                        <p:cTn id="46" dur="500" fill="hold"/>
                                        <p:tgtEl>
                                          <p:spTgt spid="133"/>
                                        </p:tgtEl>
                                        <p:attrNameLst>
                                          <p:attrName>ppt_h</p:attrName>
                                        </p:attrNameLst>
                                      </p:cBhvr>
                                      <p:tavLst>
                                        <p:tav tm="0">
                                          <p:val>
                                            <p:strVal val="#ppt_h"/>
                                          </p:val>
                                        </p:tav>
                                        <p:tav tm="100000">
                                          <p:val>
                                            <p:strVal val="#ppt_h"/>
                                          </p:val>
                                        </p:tav>
                                      </p:tavLst>
                                    </p:anim>
                                    <p:animEffect transition="in" filter="fade">
                                      <p:cBhvr>
                                        <p:cTn id="47" dur="500"/>
                                        <p:tgtEl>
                                          <p:spTgt spid="133"/>
                                        </p:tgtEl>
                                      </p:cBhvr>
                                    </p:animEffect>
                                  </p:childTnLst>
                                </p:cTn>
                              </p:par>
                            </p:childTnLst>
                          </p:cTn>
                        </p:par>
                        <p:par>
                          <p:cTn id="48" fill="hold" nodeType="afterGroup">
                            <p:stCondLst>
                              <p:cond delay="1500"/>
                            </p:stCondLst>
                            <p:childTnLst>
                              <p:par>
                                <p:cTn id="49" presetID="55" presetClass="entr" presetSubtype="0" fill="hold" nodeType="afterEffect">
                                  <p:stCondLst>
                                    <p:cond delay="0"/>
                                  </p:stCondLst>
                                  <p:childTnLst>
                                    <p:set>
                                      <p:cBhvr>
                                        <p:cTn id="50" dur="1" fill="hold">
                                          <p:stCondLst>
                                            <p:cond delay="0"/>
                                          </p:stCondLst>
                                        </p:cTn>
                                        <p:tgtEl>
                                          <p:spTgt spid="135"/>
                                        </p:tgtEl>
                                        <p:attrNameLst>
                                          <p:attrName>style.visibility</p:attrName>
                                        </p:attrNameLst>
                                      </p:cBhvr>
                                      <p:to>
                                        <p:strVal val="visible"/>
                                      </p:to>
                                    </p:set>
                                    <p:anim calcmode="lin" valueType="num">
                                      <p:cBhvr>
                                        <p:cTn id="51" dur="500" fill="hold"/>
                                        <p:tgtEl>
                                          <p:spTgt spid="135"/>
                                        </p:tgtEl>
                                        <p:attrNameLst>
                                          <p:attrName>ppt_w</p:attrName>
                                        </p:attrNameLst>
                                      </p:cBhvr>
                                      <p:tavLst>
                                        <p:tav tm="0">
                                          <p:val>
                                            <p:strVal val="#ppt_w*0.70"/>
                                          </p:val>
                                        </p:tav>
                                        <p:tav tm="100000">
                                          <p:val>
                                            <p:strVal val="#ppt_w"/>
                                          </p:val>
                                        </p:tav>
                                      </p:tavLst>
                                    </p:anim>
                                    <p:anim calcmode="lin" valueType="num">
                                      <p:cBhvr>
                                        <p:cTn id="52" dur="500" fill="hold"/>
                                        <p:tgtEl>
                                          <p:spTgt spid="135"/>
                                        </p:tgtEl>
                                        <p:attrNameLst>
                                          <p:attrName>ppt_h</p:attrName>
                                        </p:attrNameLst>
                                      </p:cBhvr>
                                      <p:tavLst>
                                        <p:tav tm="0">
                                          <p:val>
                                            <p:strVal val="#ppt_h"/>
                                          </p:val>
                                        </p:tav>
                                        <p:tav tm="100000">
                                          <p:val>
                                            <p:strVal val="#ppt_h"/>
                                          </p:val>
                                        </p:tav>
                                      </p:tavLst>
                                    </p:anim>
                                    <p:animEffect transition="in" filter="fade">
                                      <p:cBhvr>
                                        <p:cTn id="53" dur="500"/>
                                        <p:tgtEl>
                                          <p:spTgt spid="135"/>
                                        </p:tgtEl>
                                      </p:cBhvr>
                                    </p:animEffect>
                                  </p:childTnLst>
                                </p:cTn>
                              </p:par>
                            </p:childTnLst>
                          </p:cTn>
                        </p:par>
                        <p:par>
                          <p:cTn id="54" fill="hold" nodeType="afterGroup">
                            <p:stCondLst>
                              <p:cond delay="2000"/>
                            </p:stCondLst>
                            <p:childTnLst>
                              <p:par>
                                <p:cTn id="55" presetID="55" presetClass="entr" presetSubtype="0" fill="hold" nodeType="afterEffect">
                                  <p:stCondLst>
                                    <p:cond delay="0"/>
                                  </p:stCondLst>
                                  <p:childTnLst>
                                    <p:set>
                                      <p:cBhvr>
                                        <p:cTn id="56" dur="1" fill="hold">
                                          <p:stCondLst>
                                            <p:cond delay="0"/>
                                          </p:stCondLst>
                                        </p:cTn>
                                        <p:tgtEl>
                                          <p:spTgt spid="136"/>
                                        </p:tgtEl>
                                        <p:attrNameLst>
                                          <p:attrName>style.visibility</p:attrName>
                                        </p:attrNameLst>
                                      </p:cBhvr>
                                      <p:to>
                                        <p:strVal val="visible"/>
                                      </p:to>
                                    </p:set>
                                    <p:anim calcmode="lin" valueType="num">
                                      <p:cBhvr>
                                        <p:cTn id="57" dur="500" fill="hold"/>
                                        <p:tgtEl>
                                          <p:spTgt spid="136"/>
                                        </p:tgtEl>
                                        <p:attrNameLst>
                                          <p:attrName>ppt_w</p:attrName>
                                        </p:attrNameLst>
                                      </p:cBhvr>
                                      <p:tavLst>
                                        <p:tav tm="0">
                                          <p:val>
                                            <p:strVal val="#ppt_w*0.70"/>
                                          </p:val>
                                        </p:tav>
                                        <p:tav tm="100000">
                                          <p:val>
                                            <p:strVal val="#ppt_w"/>
                                          </p:val>
                                        </p:tav>
                                      </p:tavLst>
                                    </p:anim>
                                    <p:anim calcmode="lin" valueType="num">
                                      <p:cBhvr>
                                        <p:cTn id="58" dur="500" fill="hold"/>
                                        <p:tgtEl>
                                          <p:spTgt spid="136"/>
                                        </p:tgtEl>
                                        <p:attrNameLst>
                                          <p:attrName>ppt_h</p:attrName>
                                        </p:attrNameLst>
                                      </p:cBhvr>
                                      <p:tavLst>
                                        <p:tav tm="0">
                                          <p:val>
                                            <p:strVal val="#ppt_h"/>
                                          </p:val>
                                        </p:tav>
                                        <p:tav tm="100000">
                                          <p:val>
                                            <p:strVal val="#ppt_h"/>
                                          </p:val>
                                        </p:tav>
                                      </p:tavLst>
                                    </p:anim>
                                    <p:animEffect transition="in" filter="fade">
                                      <p:cBhvr>
                                        <p:cTn id="59" dur="500"/>
                                        <p:tgtEl>
                                          <p:spTgt spid="136"/>
                                        </p:tgtEl>
                                      </p:cBhvr>
                                    </p:animEffect>
                                  </p:childTnLst>
                                </p:cTn>
                              </p:par>
                            </p:childTnLst>
                          </p:cTn>
                        </p:par>
                        <p:par>
                          <p:cTn id="60" fill="hold" nodeType="afterGroup">
                            <p:stCondLst>
                              <p:cond delay="2500"/>
                            </p:stCondLst>
                            <p:childTnLst>
                              <p:par>
                                <p:cTn id="61" presetID="9" presetClass="entr" presetSubtype="0" fill="hold" nodeType="afterEffect">
                                  <p:stCondLst>
                                    <p:cond delay="1000"/>
                                  </p:stCondLst>
                                  <p:childTnLst>
                                    <p:set>
                                      <p:cBhvr>
                                        <p:cTn id="62" dur="1" fill="hold">
                                          <p:stCondLst>
                                            <p:cond delay="0"/>
                                          </p:stCondLst>
                                        </p:cTn>
                                        <p:tgtEl>
                                          <p:spTgt spid="122"/>
                                        </p:tgtEl>
                                        <p:attrNameLst>
                                          <p:attrName>style.visibility</p:attrName>
                                        </p:attrNameLst>
                                      </p:cBhvr>
                                      <p:to>
                                        <p:strVal val="visible"/>
                                      </p:to>
                                    </p:set>
                                    <p:animEffect transition="in" filter="dissolve">
                                      <p:cBhvr>
                                        <p:cTn id="63" dur="500"/>
                                        <p:tgtEl>
                                          <p:spTgt spid="122"/>
                                        </p:tgtEl>
                                      </p:cBhvr>
                                    </p:animEffect>
                                  </p:childTnLst>
                                </p:cTn>
                              </p:par>
                            </p:childTnLst>
                          </p:cTn>
                        </p:par>
                        <p:par>
                          <p:cTn id="64" fill="hold" nodeType="afterGroup">
                            <p:stCondLst>
                              <p:cond delay="4000"/>
                            </p:stCondLst>
                            <p:childTnLst>
                              <p:par>
                                <p:cTn id="65" presetID="9" presetClass="entr" presetSubtype="0" fill="hold" nodeType="afterEffect">
                                  <p:stCondLst>
                                    <p:cond delay="0"/>
                                  </p:stCondLst>
                                  <p:childTnLst>
                                    <p:set>
                                      <p:cBhvr>
                                        <p:cTn id="66" dur="1" fill="hold">
                                          <p:stCondLst>
                                            <p:cond delay="0"/>
                                          </p:stCondLst>
                                        </p:cTn>
                                        <p:tgtEl>
                                          <p:spTgt spid="127"/>
                                        </p:tgtEl>
                                        <p:attrNameLst>
                                          <p:attrName>style.visibility</p:attrName>
                                        </p:attrNameLst>
                                      </p:cBhvr>
                                      <p:to>
                                        <p:strVal val="visible"/>
                                      </p:to>
                                    </p:set>
                                    <p:animEffect transition="in" filter="dissolve">
                                      <p:cBhvr>
                                        <p:cTn id="67" dur="500"/>
                                        <p:tgtEl>
                                          <p:spTgt spid="127"/>
                                        </p:tgtEl>
                                      </p:cBhvr>
                                    </p:animEffect>
                                  </p:childTnLst>
                                </p:cTn>
                              </p:par>
                            </p:childTnLst>
                          </p:cTn>
                        </p:par>
                        <p:par>
                          <p:cTn id="68" fill="hold" nodeType="afterGroup">
                            <p:stCondLst>
                              <p:cond delay="4500"/>
                            </p:stCondLst>
                            <p:childTnLst>
                              <p:par>
                                <p:cTn id="69" presetID="9" presetClass="entr" presetSubtype="0" fill="hold" nodeType="afterEffect">
                                  <p:stCondLst>
                                    <p:cond delay="0"/>
                                  </p:stCondLst>
                                  <p:childTnLst>
                                    <p:set>
                                      <p:cBhvr>
                                        <p:cTn id="70" dur="1" fill="hold">
                                          <p:stCondLst>
                                            <p:cond delay="0"/>
                                          </p:stCondLst>
                                        </p:cTn>
                                        <p:tgtEl>
                                          <p:spTgt spid="153"/>
                                        </p:tgtEl>
                                        <p:attrNameLst>
                                          <p:attrName>style.visibility</p:attrName>
                                        </p:attrNameLst>
                                      </p:cBhvr>
                                      <p:to>
                                        <p:strVal val="visible"/>
                                      </p:to>
                                    </p:set>
                                    <p:animEffect transition="in" filter="dissolve">
                                      <p:cBhvr>
                                        <p:cTn id="71" dur="500"/>
                                        <p:tgtEl>
                                          <p:spTgt spid="153"/>
                                        </p:tgtEl>
                                      </p:cBhvr>
                                    </p:animEffec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129"/>
                                        </p:tgtEl>
                                        <p:attrNameLst>
                                          <p:attrName>style.visibility</p:attrName>
                                        </p:attrNameLst>
                                      </p:cBhvr>
                                      <p:to>
                                        <p:strVal val="visible"/>
                                      </p:to>
                                    </p:set>
                                    <p:animEffect transition="in" filter="dissolve">
                                      <p:cBhvr>
                                        <p:cTn id="75" dur="500"/>
                                        <p:tgtEl>
                                          <p:spTgt spid="129"/>
                                        </p:tgtEl>
                                      </p:cBhvr>
                                    </p:animEffect>
                                  </p:childTnLst>
                                </p:cTn>
                              </p:par>
                            </p:childTnLst>
                          </p:cTn>
                        </p:par>
                        <p:par>
                          <p:cTn id="76" fill="hold" nodeType="afterGroup">
                            <p:stCondLst>
                              <p:cond delay="5500"/>
                            </p:stCondLst>
                            <p:childTnLst>
                              <p:par>
                                <p:cTn id="77" presetID="9" presetClass="entr" presetSubtype="0" fill="hold" nodeType="afterEffect">
                                  <p:stCondLst>
                                    <p:cond delay="0"/>
                                  </p:stCondLst>
                                  <p:childTnLst>
                                    <p:set>
                                      <p:cBhvr>
                                        <p:cTn id="78" dur="1" fill="hold">
                                          <p:stCondLst>
                                            <p:cond delay="0"/>
                                          </p:stCondLst>
                                        </p:cTn>
                                        <p:tgtEl>
                                          <p:spTgt spid="121"/>
                                        </p:tgtEl>
                                        <p:attrNameLst>
                                          <p:attrName>style.visibility</p:attrName>
                                        </p:attrNameLst>
                                      </p:cBhvr>
                                      <p:to>
                                        <p:strVal val="visible"/>
                                      </p:to>
                                    </p:set>
                                    <p:animEffect transition="in" filter="dissolve">
                                      <p:cBhvr>
                                        <p:cTn id="79" dur="500"/>
                                        <p:tgtEl>
                                          <p:spTgt spid="121"/>
                                        </p:tgtEl>
                                      </p:cBhvr>
                                    </p:animEffect>
                                  </p:childTnLst>
                                </p:cTn>
                              </p:par>
                            </p:childTnLst>
                          </p:cTn>
                        </p:par>
                        <p:par>
                          <p:cTn id="80" fill="hold" nodeType="afterGroup">
                            <p:stCondLst>
                              <p:cond delay="6000"/>
                            </p:stCondLst>
                            <p:childTnLst>
                              <p:par>
                                <p:cTn id="81" presetID="9" presetClass="entr" presetSubtype="0" fill="hold" nodeType="afterEffect">
                                  <p:stCondLst>
                                    <p:cond delay="0"/>
                                  </p:stCondLst>
                                  <p:childTnLst>
                                    <p:set>
                                      <p:cBhvr>
                                        <p:cTn id="82" dur="1" fill="hold">
                                          <p:stCondLst>
                                            <p:cond delay="0"/>
                                          </p:stCondLst>
                                        </p:cTn>
                                        <p:tgtEl>
                                          <p:spTgt spid="82"/>
                                        </p:tgtEl>
                                        <p:attrNameLst>
                                          <p:attrName>style.visibility</p:attrName>
                                        </p:attrNameLst>
                                      </p:cBhvr>
                                      <p:to>
                                        <p:strVal val="visible"/>
                                      </p:to>
                                    </p:set>
                                    <p:animEffect transition="in" filter="dissolve">
                                      <p:cBhvr>
                                        <p:cTn id="83" dur="500"/>
                                        <p:tgtEl>
                                          <p:spTgt spid="82"/>
                                        </p:tgtEl>
                                      </p:cBhvr>
                                    </p:animEffect>
                                  </p:childTnLst>
                                </p:cTn>
                              </p:par>
                            </p:childTnLst>
                          </p:cTn>
                        </p:par>
                        <p:par>
                          <p:cTn id="84" fill="hold" nodeType="afterGroup">
                            <p:stCondLst>
                              <p:cond delay="6500"/>
                            </p:stCondLst>
                            <p:childTnLst>
                              <p:par>
                                <p:cTn id="85" presetID="9" presetClass="entr" presetSubtype="0" fill="hold" nodeType="afterEffect">
                                  <p:stCondLst>
                                    <p:cond delay="0"/>
                                  </p:stCondLst>
                                  <p:childTnLst>
                                    <p:set>
                                      <p:cBhvr>
                                        <p:cTn id="86" dur="1" fill="hold">
                                          <p:stCondLst>
                                            <p:cond delay="0"/>
                                          </p:stCondLst>
                                        </p:cTn>
                                        <p:tgtEl>
                                          <p:spTgt spid="131"/>
                                        </p:tgtEl>
                                        <p:attrNameLst>
                                          <p:attrName>style.visibility</p:attrName>
                                        </p:attrNameLst>
                                      </p:cBhvr>
                                      <p:to>
                                        <p:strVal val="visible"/>
                                      </p:to>
                                    </p:set>
                                    <p:animEffect transition="in" filter="dissolve">
                                      <p:cBhvr>
                                        <p:cTn id="87" dur="500"/>
                                        <p:tgtEl>
                                          <p:spTgt spid="131"/>
                                        </p:tgtEl>
                                      </p:cBhvr>
                                    </p:animEffect>
                                  </p:childTnLst>
                                </p:cTn>
                              </p:par>
                            </p:childTnLst>
                          </p:cTn>
                        </p:par>
                        <p:par>
                          <p:cTn id="88" fill="hold" nodeType="afterGroup">
                            <p:stCondLst>
                              <p:cond delay="7000"/>
                            </p:stCondLst>
                            <p:childTnLst>
                              <p:par>
                                <p:cTn id="89" presetID="9" presetClass="entr" presetSubtype="0" fill="hold" nodeType="afterEffect">
                                  <p:stCondLst>
                                    <p:cond delay="0"/>
                                  </p:stCondLst>
                                  <p:childTnLst>
                                    <p:set>
                                      <p:cBhvr>
                                        <p:cTn id="90" dur="1" fill="hold">
                                          <p:stCondLst>
                                            <p:cond delay="0"/>
                                          </p:stCondLst>
                                        </p:cTn>
                                        <p:tgtEl>
                                          <p:spTgt spid="125"/>
                                        </p:tgtEl>
                                        <p:attrNameLst>
                                          <p:attrName>style.visibility</p:attrName>
                                        </p:attrNameLst>
                                      </p:cBhvr>
                                      <p:to>
                                        <p:strVal val="visible"/>
                                      </p:to>
                                    </p:set>
                                    <p:animEffect transition="in" filter="dissolve">
                                      <p:cBhvr>
                                        <p:cTn id="91" dur="500"/>
                                        <p:tgtEl>
                                          <p:spTgt spid="125"/>
                                        </p:tgtEl>
                                      </p:cBhvr>
                                    </p:animEffect>
                                  </p:childTnLst>
                                </p:cTn>
                              </p:par>
                            </p:childTnLst>
                          </p:cTn>
                        </p:par>
                        <p:par>
                          <p:cTn id="92" fill="hold" nodeType="afterGroup">
                            <p:stCondLst>
                              <p:cond delay="7500"/>
                            </p:stCondLst>
                            <p:childTnLst>
                              <p:par>
                                <p:cTn id="93" presetID="9" presetClass="entr" presetSubtype="0" fill="hold" nodeType="afterEffect">
                                  <p:stCondLst>
                                    <p:cond delay="0"/>
                                  </p:stCondLst>
                                  <p:childTnLst>
                                    <p:set>
                                      <p:cBhvr>
                                        <p:cTn id="94" dur="1" fill="hold">
                                          <p:stCondLst>
                                            <p:cond delay="0"/>
                                          </p:stCondLst>
                                        </p:cTn>
                                        <p:tgtEl>
                                          <p:spTgt spid="126"/>
                                        </p:tgtEl>
                                        <p:attrNameLst>
                                          <p:attrName>style.visibility</p:attrName>
                                        </p:attrNameLst>
                                      </p:cBhvr>
                                      <p:to>
                                        <p:strVal val="visible"/>
                                      </p:to>
                                    </p:set>
                                    <p:animEffect transition="in" filter="dissolve">
                                      <p:cBhvr>
                                        <p:cTn id="95" dur="500"/>
                                        <p:tgtEl>
                                          <p:spTgt spid="126"/>
                                        </p:tgtEl>
                                      </p:cBhvr>
                                    </p:animEffect>
                                  </p:childTnLst>
                                </p:cTn>
                              </p:par>
                            </p:childTnLst>
                          </p:cTn>
                        </p:par>
                        <p:par>
                          <p:cTn id="96" fill="hold" nodeType="afterGroup">
                            <p:stCondLst>
                              <p:cond delay="8000"/>
                            </p:stCondLst>
                            <p:childTnLst>
                              <p:par>
                                <p:cTn id="97" presetID="9" presetClass="entr" presetSubtype="0" fill="hold" nodeType="afterEffect">
                                  <p:stCondLst>
                                    <p:cond delay="0"/>
                                  </p:stCondLst>
                                  <p:childTnLst>
                                    <p:set>
                                      <p:cBhvr>
                                        <p:cTn id="98" dur="1" fill="hold">
                                          <p:stCondLst>
                                            <p:cond delay="0"/>
                                          </p:stCondLst>
                                        </p:cTn>
                                        <p:tgtEl>
                                          <p:spTgt spid="132"/>
                                        </p:tgtEl>
                                        <p:attrNameLst>
                                          <p:attrName>style.visibility</p:attrName>
                                        </p:attrNameLst>
                                      </p:cBhvr>
                                      <p:to>
                                        <p:strVal val="visible"/>
                                      </p:to>
                                    </p:set>
                                    <p:animEffect transition="in" filter="dissolve">
                                      <p:cBhvr>
                                        <p:cTn id="99" dur="500"/>
                                        <p:tgtEl>
                                          <p:spTgt spid="132"/>
                                        </p:tgtEl>
                                      </p:cBhvr>
                                    </p:animEffect>
                                  </p:childTnLst>
                                </p:cTn>
                              </p:par>
                            </p:childTnLst>
                          </p:cTn>
                        </p:par>
                        <p:par>
                          <p:cTn id="100" fill="hold" nodeType="afterGroup">
                            <p:stCondLst>
                              <p:cond delay="8500"/>
                            </p:stCondLst>
                            <p:childTnLst>
                              <p:par>
                                <p:cTn id="101" presetID="9" presetClass="entr" presetSubtype="0" fill="hold" nodeType="afterEffect">
                                  <p:stCondLst>
                                    <p:cond delay="0"/>
                                  </p:stCondLst>
                                  <p:childTnLst>
                                    <p:set>
                                      <p:cBhvr>
                                        <p:cTn id="102" dur="1" fill="hold">
                                          <p:stCondLst>
                                            <p:cond delay="0"/>
                                          </p:stCondLst>
                                        </p:cTn>
                                        <p:tgtEl>
                                          <p:spTgt spid="123"/>
                                        </p:tgtEl>
                                        <p:attrNameLst>
                                          <p:attrName>style.visibility</p:attrName>
                                        </p:attrNameLst>
                                      </p:cBhvr>
                                      <p:to>
                                        <p:strVal val="visible"/>
                                      </p:to>
                                    </p:set>
                                    <p:animEffect transition="in" filter="dissolve">
                                      <p:cBhvr>
                                        <p:cTn id="103" dur="500"/>
                                        <p:tgtEl>
                                          <p:spTgt spid="123"/>
                                        </p:tgtEl>
                                      </p:cBhvr>
                                    </p:animEffect>
                                  </p:childTnLst>
                                </p:cTn>
                              </p:par>
                            </p:childTnLst>
                          </p:cTn>
                        </p:par>
                        <p:par>
                          <p:cTn id="104" fill="hold" nodeType="afterGroup">
                            <p:stCondLst>
                              <p:cond delay="9000"/>
                            </p:stCondLst>
                            <p:childTnLst>
                              <p:par>
                                <p:cTn id="105" presetID="9" presetClass="entr" presetSubtype="0" fill="hold" nodeType="afterEffect">
                                  <p:stCondLst>
                                    <p:cond delay="0"/>
                                  </p:stCondLst>
                                  <p:childTnLst>
                                    <p:set>
                                      <p:cBhvr>
                                        <p:cTn id="106" dur="1" fill="hold">
                                          <p:stCondLst>
                                            <p:cond delay="0"/>
                                          </p:stCondLst>
                                        </p:cTn>
                                        <p:tgtEl>
                                          <p:spTgt spid="124"/>
                                        </p:tgtEl>
                                        <p:attrNameLst>
                                          <p:attrName>style.visibility</p:attrName>
                                        </p:attrNameLst>
                                      </p:cBhvr>
                                      <p:to>
                                        <p:strVal val="visible"/>
                                      </p:to>
                                    </p:set>
                                    <p:animEffect transition="in" filter="dissolve">
                                      <p:cBhvr>
                                        <p:cTn id="107" dur="500"/>
                                        <p:tgtEl>
                                          <p:spTgt spid="124"/>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55" presetClass="entr" presetSubtype="0" fill="hold" nodeType="clickEffect">
                                  <p:stCondLst>
                                    <p:cond delay="0"/>
                                  </p:stCondLst>
                                  <p:childTnLst>
                                    <p:set>
                                      <p:cBhvr>
                                        <p:cTn id="111" dur="1" fill="hold">
                                          <p:stCondLst>
                                            <p:cond delay="0"/>
                                          </p:stCondLst>
                                        </p:cTn>
                                        <p:tgtEl>
                                          <p:spTgt spid="137"/>
                                        </p:tgtEl>
                                        <p:attrNameLst>
                                          <p:attrName>style.visibility</p:attrName>
                                        </p:attrNameLst>
                                      </p:cBhvr>
                                      <p:to>
                                        <p:strVal val="visible"/>
                                      </p:to>
                                    </p:set>
                                    <p:anim calcmode="lin" valueType="num">
                                      <p:cBhvr>
                                        <p:cTn id="112" dur="500" fill="hold"/>
                                        <p:tgtEl>
                                          <p:spTgt spid="137"/>
                                        </p:tgtEl>
                                        <p:attrNameLst>
                                          <p:attrName>ppt_w</p:attrName>
                                        </p:attrNameLst>
                                      </p:cBhvr>
                                      <p:tavLst>
                                        <p:tav tm="0">
                                          <p:val>
                                            <p:strVal val="#ppt_w*0.70"/>
                                          </p:val>
                                        </p:tav>
                                        <p:tav tm="100000">
                                          <p:val>
                                            <p:strVal val="#ppt_w"/>
                                          </p:val>
                                        </p:tav>
                                      </p:tavLst>
                                    </p:anim>
                                    <p:anim calcmode="lin" valueType="num">
                                      <p:cBhvr>
                                        <p:cTn id="113" dur="500" fill="hold"/>
                                        <p:tgtEl>
                                          <p:spTgt spid="137"/>
                                        </p:tgtEl>
                                        <p:attrNameLst>
                                          <p:attrName>ppt_h</p:attrName>
                                        </p:attrNameLst>
                                      </p:cBhvr>
                                      <p:tavLst>
                                        <p:tav tm="0">
                                          <p:val>
                                            <p:strVal val="#ppt_h"/>
                                          </p:val>
                                        </p:tav>
                                        <p:tav tm="100000">
                                          <p:val>
                                            <p:strVal val="#ppt_h"/>
                                          </p:val>
                                        </p:tav>
                                      </p:tavLst>
                                    </p:anim>
                                    <p:animEffect transition="in" filter="fade">
                                      <p:cBhvr>
                                        <p:cTn id="114" dur="500"/>
                                        <p:tgtEl>
                                          <p:spTgt spid="137"/>
                                        </p:tgtEl>
                                      </p:cBhvr>
                                    </p:animEffect>
                                  </p:childTnLst>
                                </p:cTn>
                              </p:par>
                            </p:childTnLst>
                          </p:cTn>
                        </p:par>
                        <p:par>
                          <p:cTn id="115" fill="hold" nodeType="afterGroup">
                            <p:stCondLst>
                              <p:cond delay="500"/>
                            </p:stCondLst>
                            <p:childTnLst>
                              <p:par>
                                <p:cTn id="116" presetID="55" presetClass="entr" presetSubtype="0" fill="hold" nodeType="afterEffect">
                                  <p:stCondLst>
                                    <p:cond delay="0"/>
                                  </p:stCondLst>
                                  <p:childTnLst>
                                    <p:set>
                                      <p:cBhvr>
                                        <p:cTn id="117" dur="1" fill="hold">
                                          <p:stCondLst>
                                            <p:cond delay="0"/>
                                          </p:stCondLst>
                                        </p:cTn>
                                        <p:tgtEl>
                                          <p:spTgt spid="138"/>
                                        </p:tgtEl>
                                        <p:attrNameLst>
                                          <p:attrName>style.visibility</p:attrName>
                                        </p:attrNameLst>
                                      </p:cBhvr>
                                      <p:to>
                                        <p:strVal val="visible"/>
                                      </p:to>
                                    </p:set>
                                    <p:anim calcmode="lin" valueType="num">
                                      <p:cBhvr>
                                        <p:cTn id="118" dur="500" fill="hold"/>
                                        <p:tgtEl>
                                          <p:spTgt spid="138"/>
                                        </p:tgtEl>
                                        <p:attrNameLst>
                                          <p:attrName>ppt_w</p:attrName>
                                        </p:attrNameLst>
                                      </p:cBhvr>
                                      <p:tavLst>
                                        <p:tav tm="0">
                                          <p:val>
                                            <p:strVal val="#ppt_w*0.70"/>
                                          </p:val>
                                        </p:tav>
                                        <p:tav tm="100000">
                                          <p:val>
                                            <p:strVal val="#ppt_w"/>
                                          </p:val>
                                        </p:tav>
                                      </p:tavLst>
                                    </p:anim>
                                    <p:anim calcmode="lin" valueType="num">
                                      <p:cBhvr>
                                        <p:cTn id="119" dur="500" fill="hold"/>
                                        <p:tgtEl>
                                          <p:spTgt spid="138"/>
                                        </p:tgtEl>
                                        <p:attrNameLst>
                                          <p:attrName>ppt_h</p:attrName>
                                        </p:attrNameLst>
                                      </p:cBhvr>
                                      <p:tavLst>
                                        <p:tav tm="0">
                                          <p:val>
                                            <p:strVal val="#ppt_h"/>
                                          </p:val>
                                        </p:tav>
                                        <p:tav tm="100000">
                                          <p:val>
                                            <p:strVal val="#ppt_h"/>
                                          </p:val>
                                        </p:tav>
                                      </p:tavLst>
                                    </p:anim>
                                    <p:animEffect transition="in" filter="fade">
                                      <p:cBhvr>
                                        <p:cTn id="120" dur="500"/>
                                        <p:tgtEl>
                                          <p:spTgt spid="138"/>
                                        </p:tgtEl>
                                      </p:cBhvr>
                                    </p:animEffect>
                                  </p:childTnLst>
                                </p:cTn>
                              </p:par>
                            </p:childTnLst>
                          </p:cTn>
                        </p:par>
                        <p:par>
                          <p:cTn id="121" fill="hold" nodeType="afterGroup">
                            <p:stCondLst>
                              <p:cond delay="1000"/>
                            </p:stCondLst>
                            <p:childTnLst>
                              <p:par>
                                <p:cTn id="122" presetID="55" presetClass="entr" presetSubtype="0" fill="hold" nodeType="afterEffect">
                                  <p:stCondLst>
                                    <p:cond delay="0"/>
                                  </p:stCondLst>
                                  <p:childTnLst>
                                    <p:set>
                                      <p:cBhvr>
                                        <p:cTn id="123" dur="1" fill="hold">
                                          <p:stCondLst>
                                            <p:cond delay="0"/>
                                          </p:stCondLst>
                                        </p:cTn>
                                        <p:tgtEl>
                                          <p:spTgt spid="141"/>
                                        </p:tgtEl>
                                        <p:attrNameLst>
                                          <p:attrName>style.visibility</p:attrName>
                                        </p:attrNameLst>
                                      </p:cBhvr>
                                      <p:to>
                                        <p:strVal val="visible"/>
                                      </p:to>
                                    </p:set>
                                    <p:anim calcmode="lin" valueType="num">
                                      <p:cBhvr>
                                        <p:cTn id="124" dur="500" fill="hold"/>
                                        <p:tgtEl>
                                          <p:spTgt spid="141"/>
                                        </p:tgtEl>
                                        <p:attrNameLst>
                                          <p:attrName>ppt_w</p:attrName>
                                        </p:attrNameLst>
                                      </p:cBhvr>
                                      <p:tavLst>
                                        <p:tav tm="0">
                                          <p:val>
                                            <p:strVal val="#ppt_w*0.70"/>
                                          </p:val>
                                        </p:tav>
                                        <p:tav tm="100000">
                                          <p:val>
                                            <p:strVal val="#ppt_w"/>
                                          </p:val>
                                        </p:tav>
                                      </p:tavLst>
                                    </p:anim>
                                    <p:anim calcmode="lin" valueType="num">
                                      <p:cBhvr>
                                        <p:cTn id="125" dur="500" fill="hold"/>
                                        <p:tgtEl>
                                          <p:spTgt spid="141"/>
                                        </p:tgtEl>
                                        <p:attrNameLst>
                                          <p:attrName>ppt_h</p:attrName>
                                        </p:attrNameLst>
                                      </p:cBhvr>
                                      <p:tavLst>
                                        <p:tav tm="0">
                                          <p:val>
                                            <p:strVal val="#ppt_h"/>
                                          </p:val>
                                        </p:tav>
                                        <p:tav tm="100000">
                                          <p:val>
                                            <p:strVal val="#ppt_h"/>
                                          </p:val>
                                        </p:tav>
                                      </p:tavLst>
                                    </p:anim>
                                    <p:animEffect transition="in" filter="fade">
                                      <p:cBhvr>
                                        <p:cTn id="126" dur="500"/>
                                        <p:tgtEl>
                                          <p:spTgt spid="141"/>
                                        </p:tgtEl>
                                      </p:cBhvr>
                                    </p:animEffect>
                                  </p:childTnLst>
                                </p:cTn>
                              </p:par>
                            </p:childTnLst>
                          </p:cTn>
                        </p:par>
                        <p:par>
                          <p:cTn id="127" fill="hold" nodeType="afterGroup">
                            <p:stCondLst>
                              <p:cond delay="1500"/>
                            </p:stCondLst>
                            <p:childTnLst>
                              <p:par>
                                <p:cTn id="128" presetID="55" presetClass="entr" presetSubtype="0" fill="hold" nodeType="afterEffect">
                                  <p:stCondLst>
                                    <p:cond delay="0"/>
                                  </p:stCondLst>
                                  <p:childTnLst>
                                    <p:set>
                                      <p:cBhvr>
                                        <p:cTn id="129" dur="1" fill="hold">
                                          <p:stCondLst>
                                            <p:cond delay="0"/>
                                          </p:stCondLst>
                                        </p:cTn>
                                        <p:tgtEl>
                                          <p:spTgt spid="139"/>
                                        </p:tgtEl>
                                        <p:attrNameLst>
                                          <p:attrName>style.visibility</p:attrName>
                                        </p:attrNameLst>
                                      </p:cBhvr>
                                      <p:to>
                                        <p:strVal val="visible"/>
                                      </p:to>
                                    </p:set>
                                    <p:anim calcmode="lin" valueType="num">
                                      <p:cBhvr>
                                        <p:cTn id="130" dur="500" fill="hold"/>
                                        <p:tgtEl>
                                          <p:spTgt spid="139"/>
                                        </p:tgtEl>
                                        <p:attrNameLst>
                                          <p:attrName>ppt_w</p:attrName>
                                        </p:attrNameLst>
                                      </p:cBhvr>
                                      <p:tavLst>
                                        <p:tav tm="0">
                                          <p:val>
                                            <p:strVal val="#ppt_w*0.70"/>
                                          </p:val>
                                        </p:tav>
                                        <p:tav tm="100000">
                                          <p:val>
                                            <p:strVal val="#ppt_w"/>
                                          </p:val>
                                        </p:tav>
                                      </p:tavLst>
                                    </p:anim>
                                    <p:anim calcmode="lin" valueType="num">
                                      <p:cBhvr>
                                        <p:cTn id="131" dur="500" fill="hold"/>
                                        <p:tgtEl>
                                          <p:spTgt spid="139"/>
                                        </p:tgtEl>
                                        <p:attrNameLst>
                                          <p:attrName>ppt_h</p:attrName>
                                        </p:attrNameLst>
                                      </p:cBhvr>
                                      <p:tavLst>
                                        <p:tav tm="0">
                                          <p:val>
                                            <p:strVal val="#ppt_h"/>
                                          </p:val>
                                        </p:tav>
                                        <p:tav tm="100000">
                                          <p:val>
                                            <p:strVal val="#ppt_h"/>
                                          </p:val>
                                        </p:tav>
                                      </p:tavLst>
                                    </p:anim>
                                    <p:animEffect transition="in" filter="fade">
                                      <p:cBhvr>
                                        <p:cTn id="132" dur="500"/>
                                        <p:tgtEl>
                                          <p:spTgt spid="139"/>
                                        </p:tgtEl>
                                      </p:cBhvr>
                                    </p:animEffect>
                                  </p:childTnLst>
                                </p:cTn>
                              </p:par>
                            </p:childTnLst>
                          </p:cTn>
                        </p:par>
                        <p:par>
                          <p:cTn id="133" fill="hold" nodeType="afterGroup">
                            <p:stCondLst>
                              <p:cond delay="2000"/>
                            </p:stCondLst>
                            <p:childTnLst>
                              <p:par>
                                <p:cTn id="134" presetID="55" presetClass="entr" presetSubtype="0" fill="hold" nodeType="afterEffect">
                                  <p:stCondLst>
                                    <p:cond delay="0"/>
                                  </p:stCondLst>
                                  <p:childTnLst>
                                    <p:set>
                                      <p:cBhvr>
                                        <p:cTn id="135" dur="1" fill="hold">
                                          <p:stCondLst>
                                            <p:cond delay="0"/>
                                          </p:stCondLst>
                                        </p:cTn>
                                        <p:tgtEl>
                                          <p:spTgt spid="140"/>
                                        </p:tgtEl>
                                        <p:attrNameLst>
                                          <p:attrName>style.visibility</p:attrName>
                                        </p:attrNameLst>
                                      </p:cBhvr>
                                      <p:to>
                                        <p:strVal val="visible"/>
                                      </p:to>
                                    </p:set>
                                    <p:anim calcmode="lin" valueType="num">
                                      <p:cBhvr>
                                        <p:cTn id="136" dur="500" fill="hold"/>
                                        <p:tgtEl>
                                          <p:spTgt spid="140"/>
                                        </p:tgtEl>
                                        <p:attrNameLst>
                                          <p:attrName>ppt_w</p:attrName>
                                        </p:attrNameLst>
                                      </p:cBhvr>
                                      <p:tavLst>
                                        <p:tav tm="0">
                                          <p:val>
                                            <p:strVal val="#ppt_w*0.70"/>
                                          </p:val>
                                        </p:tav>
                                        <p:tav tm="100000">
                                          <p:val>
                                            <p:strVal val="#ppt_w"/>
                                          </p:val>
                                        </p:tav>
                                      </p:tavLst>
                                    </p:anim>
                                    <p:anim calcmode="lin" valueType="num">
                                      <p:cBhvr>
                                        <p:cTn id="137" dur="500" fill="hold"/>
                                        <p:tgtEl>
                                          <p:spTgt spid="140"/>
                                        </p:tgtEl>
                                        <p:attrNameLst>
                                          <p:attrName>ppt_h</p:attrName>
                                        </p:attrNameLst>
                                      </p:cBhvr>
                                      <p:tavLst>
                                        <p:tav tm="0">
                                          <p:val>
                                            <p:strVal val="#ppt_h"/>
                                          </p:val>
                                        </p:tav>
                                        <p:tav tm="100000">
                                          <p:val>
                                            <p:strVal val="#ppt_h"/>
                                          </p:val>
                                        </p:tav>
                                      </p:tavLst>
                                    </p:anim>
                                    <p:animEffect transition="in" filter="fade">
                                      <p:cBhvr>
                                        <p:cTn id="138" dur="500"/>
                                        <p:tgtEl>
                                          <p:spTgt spid="140"/>
                                        </p:tgtEl>
                                      </p:cBhvr>
                                    </p:animEffect>
                                  </p:childTnLst>
                                </p:cTn>
                              </p:par>
                            </p:childTnLst>
                          </p:cTn>
                        </p:par>
                        <p:par>
                          <p:cTn id="139" fill="hold" nodeType="afterGroup">
                            <p:stCondLst>
                              <p:cond delay="2500"/>
                            </p:stCondLst>
                            <p:childTnLst>
                              <p:par>
                                <p:cTn id="140" presetID="1" presetClass="entr" presetSubtype="0" fill="hold" grpId="0" nodeType="afterEffect">
                                  <p:stCondLst>
                                    <p:cond delay="1000"/>
                                  </p:stCondLst>
                                  <p:childTnLst>
                                    <p:set>
                                      <p:cBhvr>
                                        <p:cTn id="141" dur="1" fill="hold">
                                          <p:stCondLst>
                                            <p:cond delay="0"/>
                                          </p:stCondLst>
                                        </p:cTn>
                                        <p:tgtEl>
                                          <p:spTgt spid="142"/>
                                        </p:tgtEl>
                                        <p:attrNameLst>
                                          <p:attrName>style.visibility</p:attrName>
                                        </p:attrNameLst>
                                      </p:cBhvr>
                                      <p:to>
                                        <p:strVal val="visible"/>
                                      </p:to>
                                    </p:se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9" presetClass="entr" presetSubtype="0" fill="hold" nodeType="clickEffect">
                                  <p:stCondLst>
                                    <p:cond delay="0"/>
                                  </p:stCondLst>
                                  <p:childTnLst>
                                    <p:set>
                                      <p:cBhvr>
                                        <p:cTn id="145" dur="1" fill="hold">
                                          <p:stCondLst>
                                            <p:cond delay="0"/>
                                          </p:stCondLst>
                                        </p:cTn>
                                        <p:tgtEl>
                                          <p:spTgt spid="143"/>
                                        </p:tgtEl>
                                        <p:attrNameLst>
                                          <p:attrName>style.visibility</p:attrName>
                                        </p:attrNameLst>
                                      </p:cBhvr>
                                      <p:to>
                                        <p:strVal val="visible"/>
                                      </p:to>
                                    </p:set>
                                    <p:animEffect transition="in" filter="dissolve">
                                      <p:cBhvr>
                                        <p:cTn id="146" dur="1000"/>
                                        <p:tgtEl>
                                          <p:spTgt spid="143"/>
                                        </p:tgtEl>
                                      </p:cBhvr>
                                    </p:animEffect>
                                  </p:childTnLst>
                                </p:cTn>
                              </p:par>
                            </p:childTnLst>
                          </p:cTn>
                        </p:par>
                        <p:par>
                          <p:cTn id="147" fill="hold" nodeType="afterGroup">
                            <p:stCondLst>
                              <p:cond delay="1000"/>
                            </p:stCondLst>
                            <p:childTnLst>
                              <p:par>
                                <p:cTn id="148" presetID="1" presetClass="entr" presetSubtype="0" fill="hold" grpId="0" nodeType="afterEffect">
                                  <p:stCondLst>
                                    <p:cond delay="1000"/>
                                  </p:stCondLst>
                                  <p:childTnLst>
                                    <p:set>
                                      <p:cBhvr>
                                        <p:cTn id="149" dur="1" fill="hold">
                                          <p:stCondLst>
                                            <p:cond delay="0"/>
                                          </p:stCondLst>
                                        </p:cTn>
                                        <p:tgtEl>
                                          <p:spTgt spid="144"/>
                                        </p:tgtEl>
                                        <p:attrNameLst>
                                          <p:attrName>style.visibility</p:attrName>
                                        </p:attrNameLst>
                                      </p:cBhvr>
                                      <p:to>
                                        <p:strVal val="visible"/>
                                      </p:to>
                                    </p:se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9" presetClass="entr" presetSubtype="0" fill="hold" grpId="0" nodeType="clickEffect">
                                  <p:stCondLst>
                                    <p:cond delay="0"/>
                                  </p:stCondLst>
                                  <p:childTnLst>
                                    <p:set>
                                      <p:cBhvr>
                                        <p:cTn id="153" dur="1" fill="hold">
                                          <p:stCondLst>
                                            <p:cond delay="0"/>
                                          </p:stCondLst>
                                        </p:cTn>
                                        <p:tgtEl>
                                          <p:spTgt spid="32"/>
                                        </p:tgtEl>
                                        <p:attrNameLst>
                                          <p:attrName>style.visibility</p:attrName>
                                        </p:attrNameLst>
                                      </p:cBhvr>
                                      <p:to>
                                        <p:strVal val="visible"/>
                                      </p:to>
                                    </p:set>
                                    <p:animEffect transition="in" filter="dissolve">
                                      <p:cBhvr>
                                        <p:cTn id="154" dur="1000"/>
                                        <p:tgtEl>
                                          <p:spTgt spid="32"/>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100"/>
                                        </p:tgtEl>
                                        <p:attrNameLst>
                                          <p:attrName>style.visibility</p:attrName>
                                        </p:attrNameLst>
                                      </p:cBhvr>
                                      <p:to>
                                        <p:strVal val="visible"/>
                                      </p:to>
                                    </p:set>
                                  </p:childTnLst>
                                </p:cTn>
                              </p:par>
                              <p:par>
                                <p:cTn id="159" presetID="9" presetClass="entr" presetSubtype="0" fill="hold" grpId="0" nodeType="withEffect">
                                  <p:stCondLst>
                                    <p:cond delay="0"/>
                                  </p:stCondLst>
                                  <p:childTnLst>
                                    <p:set>
                                      <p:cBhvr>
                                        <p:cTn id="160" dur="1" fill="hold">
                                          <p:stCondLst>
                                            <p:cond delay="0"/>
                                          </p:stCondLst>
                                        </p:cTn>
                                        <p:tgtEl>
                                          <p:spTgt spid="6"/>
                                        </p:tgtEl>
                                        <p:attrNameLst>
                                          <p:attrName>style.visibility</p:attrName>
                                        </p:attrNameLst>
                                      </p:cBhvr>
                                      <p:to>
                                        <p:strVal val="visible"/>
                                      </p:to>
                                    </p:set>
                                    <p:animEffect transition="in" filter="dissolve">
                                      <p:cBhvr>
                                        <p:cTn id="161" dur="1000"/>
                                        <p:tgtEl>
                                          <p:spTgt spid="6"/>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101"/>
                                        </p:tgtEl>
                                        <p:attrNameLst>
                                          <p:attrName>style.visibility</p:attrName>
                                        </p:attrNameLst>
                                      </p:cBhvr>
                                      <p:to>
                                        <p:strVal val="visible"/>
                                      </p:to>
                                    </p:se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1" presetClass="entr" presetSubtype="0" fill="hold" nodeType="clickEffect">
                                  <p:stCondLst>
                                    <p:cond delay="1000"/>
                                  </p:stCondLst>
                                  <p:childTnLst>
                                    <p:set>
                                      <p:cBhvr>
                                        <p:cTn id="169" dur="1" fill="hold">
                                          <p:stCondLst>
                                            <p:cond delay="0"/>
                                          </p:stCondLst>
                                        </p:cTn>
                                        <p:tgtEl>
                                          <p:spTgt spid="16"/>
                                        </p:tgtEl>
                                        <p:attrNameLst>
                                          <p:attrName>style.visibility</p:attrName>
                                        </p:attrNameLst>
                                      </p:cBhvr>
                                      <p:to>
                                        <p:strVal val="visible"/>
                                      </p:to>
                                    </p:set>
                                  </p:childTnLst>
                                </p:cTn>
                              </p:par>
                            </p:childTnLst>
                          </p:cTn>
                        </p:par>
                        <p:par>
                          <p:cTn id="170" fill="hold" nodeType="afterGroup">
                            <p:stCondLst>
                              <p:cond delay="1000"/>
                            </p:stCondLst>
                            <p:childTnLst>
                              <p:par>
                                <p:cTn id="171" presetID="1" presetClass="entr" presetSubtype="0" fill="hold" nodeType="afterEffect">
                                  <p:stCondLst>
                                    <p:cond delay="1000"/>
                                  </p:stCondLst>
                                  <p:childTnLst>
                                    <p:set>
                                      <p:cBhvr>
                                        <p:cTn id="172" dur="1" fill="hold">
                                          <p:stCondLst>
                                            <p:cond delay="0"/>
                                          </p:stCondLst>
                                        </p:cTn>
                                        <p:tgtEl>
                                          <p:spTgt spid="14"/>
                                        </p:tgtEl>
                                        <p:attrNameLst>
                                          <p:attrName>style.visibility</p:attrName>
                                        </p:attrNameLst>
                                      </p:cBhvr>
                                      <p:to>
                                        <p:strVal val="visible"/>
                                      </p:to>
                                    </p:set>
                                  </p:childTnLst>
                                </p:cTn>
                              </p:par>
                            </p:childTnLst>
                          </p:cTn>
                        </p:par>
                        <p:par>
                          <p:cTn id="173" fill="hold" nodeType="afterGroup">
                            <p:stCondLst>
                              <p:cond delay="2000"/>
                            </p:stCondLst>
                            <p:childTnLst>
                              <p:par>
                                <p:cTn id="174" presetID="1" presetClass="entr" presetSubtype="0" fill="hold" grpId="0" nodeType="afterEffect">
                                  <p:stCondLst>
                                    <p:cond delay="1000"/>
                                  </p:stCondLst>
                                  <p:childTnLst>
                                    <p:set>
                                      <p:cBhvr>
                                        <p:cTn id="175" dur="1" fill="hold">
                                          <p:stCondLst>
                                            <p:cond delay="0"/>
                                          </p:stCondLst>
                                        </p:cTn>
                                        <p:tgtEl>
                                          <p:spTgt spid="109"/>
                                        </p:tgtEl>
                                        <p:attrNameLst>
                                          <p:attrName>style.visibility</p:attrName>
                                        </p:attrNameLst>
                                      </p:cBhvr>
                                      <p:to>
                                        <p:strVal val="visible"/>
                                      </p:to>
                                    </p:se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55" presetClass="entr" presetSubtype="0" fill="hold" nodeType="clickEffect">
                                  <p:stCondLst>
                                    <p:cond delay="0"/>
                                  </p:stCondLst>
                                  <p:childTnLst>
                                    <p:set>
                                      <p:cBhvr>
                                        <p:cTn id="179" dur="1" fill="hold">
                                          <p:stCondLst>
                                            <p:cond delay="0"/>
                                          </p:stCondLst>
                                        </p:cTn>
                                        <p:tgtEl>
                                          <p:spTgt spid="36"/>
                                        </p:tgtEl>
                                        <p:attrNameLst>
                                          <p:attrName>style.visibility</p:attrName>
                                        </p:attrNameLst>
                                      </p:cBhvr>
                                      <p:to>
                                        <p:strVal val="visible"/>
                                      </p:to>
                                    </p:set>
                                    <p:anim calcmode="lin" valueType="num">
                                      <p:cBhvr>
                                        <p:cTn id="180" dur="500" fill="hold"/>
                                        <p:tgtEl>
                                          <p:spTgt spid="36"/>
                                        </p:tgtEl>
                                        <p:attrNameLst>
                                          <p:attrName>ppt_w</p:attrName>
                                        </p:attrNameLst>
                                      </p:cBhvr>
                                      <p:tavLst>
                                        <p:tav tm="0">
                                          <p:val>
                                            <p:strVal val="#ppt_w*0.70"/>
                                          </p:val>
                                        </p:tav>
                                        <p:tav tm="100000">
                                          <p:val>
                                            <p:strVal val="#ppt_w"/>
                                          </p:val>
                                        </p:tav>
                                      </p:tavLst>
                                    </p:anim>
                                    <p:anim calcmode="lin" valueType="num">
                                      <p:cBhvr>
                                        <p:cTn id="181" dur="500" fill="hold"/>
                                        <p:tgtEl>
                                          <p:spTgt spid="36"/>
                                        </p:tgtEl>
                                        <p:attrNameLst>
                                          <p:attrName>ppt_h</p:attrName>
                                        </p:attrNameLst>
                                      </p:cBhvr>
                                      <p:tavLst>
                                        <p:tav tm="0">
                                          <p:val>
                                            <p:strVal val="#ppt_h"/>
                                          </p:val>
                                        </p:tav>
                                        <p:tav tm="100000">
                                          <p:val>
                                            <p:strVal val="#ppt_h"/>
                                          </p:val>
                                        </p:tav>
                                      </p:tavLst>
                                    </p:anim>
                                    <p:animEffect transition="in" filter="fade">
                                      <p:cBhvr>
                                        <p:cTn id="182" dur="500"/>
                                        <p:tgtEl>
                                          <p:spTgt spid="36"/>
                                        </p:tgtEl>
                                      </p:cBhvr>
                                    </p:animEffect>
                                  </p:childTnLst>
                                </p:cTn>
                              </p:par>
                            </p:childTnLst>
                          </p:cTn>
                        </p:par>
                        <p:par>
                          <p:cTn id="183" fill="hold" nodeType="afterGroup">
                            <p:stCondLst>
                              <p:cond delay="500"/>
                            </p:stCondLst>
                            <p:childTnLst>
                              <p:par>
                                <p:cTn id="184" presetID="55" presetClass="entr" presetSubtype="0" fill="hold" nodeType="afterEffect">
                                  <p:stCondLst>
                                    <p:cond delay="0"/>
                                  </p:stCondLst>
                                  <p:childTnLst>
                                    <p:set>
                                      <p:cBhvr>
                                        <p:cTn id="185" dur="1" fill="hold">
                                          <p:stCondLst>
                                            <p:cond delay="0"/>
                                          </p:stCondLst>
                                        </p:cTn>
                                        <p:tgtEl>
                                          <p:spTgt spid="13"/>
                                        </p:tgtEl>
                                        <p:attrNameLst>
                                          <p:attrName>style.visibility</p:attrName>
                                        </p:attrNameLst>
                                      </p:cBhvr>
                                      <p:to>
                                        <p:strVal val="visible"/>
                                      </p:to>
                                    </p:set>
                                    <p:anim calcmode="lin" valueType="num">
                                      <p:cBhvr>
                                        <p:cTn id="186" dur="500" fill="hold"/>
                                        <p:tgtEl>
                                          <p:spTgt spid="13"/>
                                        </p:tgtEl>
                                        <p:attrNameLst>
                                          <p:attrName>ppt_w</p:attrName>
                                        </p:attrNameLst>
                                      </p:cBhvr>
                                      <p:tavLst>
                                        <p:tav tm="0">
                                          <p:val>
                                            <p:strVal val="#ppt_w*0.70"/>
                                          </p:val>
                                        </p:tav>
                                        <p:tav tm="100000">
                                          <p:val>
                                            <p:strVal val="#ppt_w"/>
                                          </p:val>
                                        </p:tav>
                                      </p:tavLst>
                                    </p:anim>
                                    <p:anim calcmode="lin" valueType="num">
                                      <p:cBhvr>
                                        <p:cTn id="187" dur="500" fill="hold"/>
                                        <p:tgtEl>
                                          <p:spTgt spid="13"/>
                                        </p:tgtEl>
                                        <p:attrNameLst>
                                          <p:attrName>ppt_h</p:attrName>
                                        </p:attrNameLst>
                                      </p:cBhvr>
                                      <p:tavLst>
                                        <p:tav tm="0">
                                          <p:val>
                                            <p:strVal val="#ppt_h"/>
                                          </p:val>
                                        </p:tav>
                                        <p:tav tm="100000">
                                          <p:val>
                                            <p:strVal val="#ppt_h"/>
                                          </p:val>
                                        </p:tav>
                                      </p:tavLst>
                                    </p:anim>
                                    <p:animEffect transition="in" filter="fade">
                                      <p:cBhvr>
                                        <p:cTn id="188" dur="500"/>
                                        <p:tgtEl>
                                          <p:spTgt spid="13"/>
                                        </p:tgtEl>
                                      </p:cBhvr>
                                    </p:animEffect>
                                  </p:childTnLst>
                                </p:cTn>
                              </p:par>
                            </p:childTnLst>
                          </p:cTn>
                        </p:par>
                        <p:par>
                          <p:cTn id="189" fill="hold" nodeType="afterGroup">
                            <p:stCondLst>
                              <p:cond delay="1000"/>
                            </p:stCondLst>
                            <p:childTnLst>
                              <p:par>
                                <p:cTn id="190" presetID="55" presetClass="entr" presetSubtype="0" fill="hold" nodeType="afterEffect">
                                  <p:stCondLst>
                                    <p:cond delay="0"/>
                                  </p:stCondLst>
                                  <p:childTnLst>
                                    <p:set>
                                      <p:cBhvr>
                                        <p:cTn id="191" dur="1" fill="hold">
                                          <p:stCondLst>
                                            <p:cond delay="0"/>
                                          </p:stCondLst>
                                        </p:cTn>
                                        <p:tgtEl>
                                          <p:spTgt spid="35"/>
                                        </p:tgtEl>
                                        <p:attrNameLst>
                                          <p:attrName>style.visibility</p:attrName>
                                        </p:attrNameLst>
                                      </p:cBhvr>
                                      <p:to>
                                        <p:strVal val="visible"/>
                                      </p:to>
                                    </p:set>
                                    <p:anim calcmode="lin" valueType="num">
                                      <p:cBhvr>
                                        <p:cTn id="192" dur="500" fill="hold"/>
                                        <p:tgtEl>
                                          <p:spTgt spid="35"/>
                                        </p:tgtEl>
                                        <p:attrNameLst>
                                          <p:attrName>ppt_w</p:attrName>
                                        </p:attrNameLst>
                                      </p:cBhvr>
                                      <p:tavLst>
                                        <p:tav tm="0">
                                          <p:val>
                                            <p:strVal val="#ppt_w*0.70"/>
                                          </p:val>
                                        </p:tav>
                                        <p:tav tm="100000">
                                          <p:val>
                                            <p:strVal val="#ppt_w"/>
                                          </p:val>
                                        </p:tav>
                                      </p:tavLst>
                                    </p:anim>
                                    <p:anim calcmode="lin" valueType="num">
                                      <p:cBhvr>
                                        <p:cTn id="193" dur="500" fill="hold"/>
                                        <p:tgtEl>
                                          <p:spTgt spid="35"/>
                                        </p:tgtEl>
                                        <p:attrNameLst>
                                          <p:attrName>ppt_h</p:attrName>
                                        </p:attrNameLst>
                                      </p:cBhvr>
                                      <p:tavLst>
                                        <p:tav tm="0">
                                          <p:val>
                                            <p:strVal val="#ppt_h"/>
                                          </p:val>
                                        </p:tav>
                                        <p:tav tm="100000">
                                          <p:val>
                                            <p:strVal val="#ppt_h"/>
                                          </p:val>
                                        </p:tav>
                                      </p:tavLst>
                                    </p:anim>
                                    <p:animEffect transition="in" filter="fade">
                                      <p:cBhvr>
                                        <p:cTn id="194" dur="500"/>
                                        <p:tgtEl>
                                          <p:spTgt spid="35"/>
                                        </p:tgtEl>
                                      </p:cBhvr>
                                    </p:animEffect>
                                  </p:childTnLst>
                                </p:cTn>
                              </p:par>
                            </p:childTnLst>
                          </p:cTn>
                        </p:par>
                        <p:par>
                          <p:cTn id="195" fill="hold" nodeType="afterGroup">
                            <p:stCondLst>
                              <p:cond delay="1500"/>
                            </p:stCondLst>
                            <p:childTnLst>
                              <p:par>
                                <p:cTn id="196" presetID="55" presetClass="entr" presetSubtype="0" fill="hold" nodeType="afterEffect">
                                  <p:stCondLst>
                                    <p:cond delay="0"/>
                                  </p:stCondLst>
                                  <p:childTnLst>
                                    <p:set>
                                      <p:cBhvr>
                                        <p:cTn id="197" dur="1" fill="hold">
                                          <p:stCondLst>
                                            <p:cond delay="0"/>
                                          </p:stCondLst>
                                        </p:cTn>
                                        <p:tgtEl>
                                          <p:spTgt spid="37"/>
                                        </p:tgtEl>
                                        <p:attrNameLst>
                                          <p:attrName>style.visibility</p:attrName>
                                        </p:attrNameLst>
                                      </p:cBhvr>
                                      <p:to>
                                        <p:strVal val="visible"/>
                                      </p:to>
                                    </p:set>
                                    <p:anim calcmode="lin" valueType="num">
                                      <p:cBhvr>
                                        <p:cTn id="198" dur="500" fill="hold"/>
                                        <p:tgtEl>
                                          <p:spTgt spid="37"/>
                                        </p:tgtEl>
                                        <p:attrNameLst>
                                          <p:attrName>ppt_w</p:attrName>
                                        </p:attrNameLst>
                                      </p:cBhvr>
                                      <p:tavLst>
                                        <p:tav tm="0">
                                          <p:val>
                                            <p:strVal val="#ppt_w*0.70"/>
                                          </p:val>
                                        </p:tav>
                                        <p:tav tm="100000">
                                          <p:val>
                                            <p:strVal val="#ppt_w"/>
                                          </p:val>
                                        </p:tav>
                                      </p:tavLst>
                                    </p:anim>
                                    <p:anim calcmode="lin" valueType="num">
                                      <p:cBhvr>
                                        <p:cTn id="199" dur="500" fill="hold"/>
                                        <p:tgtEl>
                                          <p:spTgt spid="37"/>
                                        </p:tgtEl>
                                        <p:attrNameLst>
                                          <p:attrName>ppt_h</p:attrName>
                                        </p:attrNameLst>
                                      </p:cBhvr>
                                      <p:tavLst>
                                        <p:tav tm="0">
                                          <p:val>
                                            <p:strVal val="#ppt_h"/>
                                          </p:val>
                                        </p:tav>
                                        <p:tav tm="100000">
                                          <p:val>
                                            <p:strVal val="#ppt_h"/>
                                          </p:val>
                                        </p:tav>
                                      </p:tavLst>
                                    </p:anim>
                                    <p:animEffect transition="in" filter="fade">
                                      <p:cBhvr>
                                        <p:cTn id="200" dur="500"/>
                                        <p:tgtEl>
                                          <p:spTgt spid="37"/>
                                        </p:tgtEl>
                                      </p:cBhvr>
                                    </p:animEffect>
                                  </p:childTnLst>
                                </p:cTn>
                              </p:par>
                            </p:childTnLst>
                          </p:cTn>
                        </p:par>
                        <p:par>
                          <p:cTn id="201" fill="hold" nodeType="afterGroup">
                            <p:stCondLst>
                              <p:cond delay="2000"/>
                            </p:stCondLst>
                            <p:childTnLst>
                              <p:par>
                                <p:cTn id="202" presetID="55" presetClass="entr" presetSubtype="0" fill="hold" nodeType="afterEffect">
                                  <p:stCondLst>
                                    <p:cond delay="0"/>
                                  </p:stCondLst>
                                  <p:childTnLst>
                                    <p:set>
                                      <p:cBhvr>
                                        <p:cTn id="203" dur="1" fill="hold">
                                          <p:stCondLst>
                                            <p:cond delay="0"/>
                                          </p:stCondLst>
                                        </p:cTn>
                                        <p:tgtEl>
                                          <p:spTgt spid="38"/>
                                        </p:tgtEl>
                                        <p:attrNameLst>
                                          <p:attrName>style.visibility</p:attrName>
                                        </p:attrNameLst>
                                      </p:cBhvr>
                                      <p:to>
                                        <p:strVal val="visible"/>
                                      </p:to>
                                    </p:set>
                                    <p:anim calcmode="lin" valueType="num">
                                      <p:cBhvr>
                                        <p:cTn id="204" dur="500" fill="hold"/>
                                        <p:tgtEl>
                                          <p:spTgt spid="38"/>
                                        </p:tgtEl>
                                        <p:attrNameLst>
                                          <p:attrName>ppt_w</p:attrName>
                                        </p:attrNameLst>
                                      </p:cBhvr>
                                      <p:tavLst>
                                        <p:tav tm="0">
                                          <p:val>
                                            <p:strVal val="#ppt_w*0.70"/>
                                          </p:val>
                                        </p:tav>
                                        <p:tav tm="100000">
                                          <p:val>
                                            <p:strVal val="#ppt_w"/>
                                          </p:val>
                                        </p:tav>
                                      </p:tavLst>
                                    </p:anim>
                                    <p:anim calcmode="lin" valueType="num">
                                      <p:cBhvr>
                                        <p:cTn id="205" dur="500" fill="hold"/>
                                        <p:tgtEl>
                                          <p:spTgt spid="38"/>
                                        </p:tgtEl>
                                        <p:attrNameLst>
                                          <p:attrName>ppt_h</p:attrName>
                                        </p:attrNameLst>
                                      </p:cBhvr>
                                      <p:tavLst>
                                        <p:tav tm="0">
                                          <p:val>
                                            <p:strVal val="#ppt_h"/>
                                          </p:val>
                                        </p:tav>
                                        <p:tav tm="100000">
                                          <p:val>
                                            <p:strVal val="#ppt_h"/>
                                          </p:val>
                                        </p:tav>
                                      </p:tavLst>
                                    </p:anim>
                                    <p:animEffect transition="in" filter="fade">
                                      <p:cBhvr>
                                        <p:cTn id="206" dur="500"/>
                                        <p:tgtEl>
                                          <p:spTgt spid="38"/>
                                        </p:tgtEl>
                                      </p:cBhvr>
                                    </p:animEffect>
                                  </p:childTnLst>
                                </p:cTn>
                              </p:par>
                            </p:childTnLst>
                          </p:cTn>
                        </p:par>
                        <p:par>
                          <p:cTn id="207" fill="hold" nodeType="afterGroup">
                            <p:stCondLst>
                              <p:cond delay="2500"/>
                            </p:stCondLst>
                            <p:childTnLst>
                              <p:par>
                                <p:cTn id="208" presetID="9" presetClass="entr" presetSubtype="0" fill="hold" nodeType="afterEffect">
                                  <p:stCondLst>
                                    <p:cond delay="1000"/>
                                  </p:stCondLst>
                                  <p:childTnLst>
                                    <p:set>
                                      <p:cBhvr>
                                        <p:cTn id="209" dur="1" fill="hold">
                                          <p:stCondLst>
                                            <p:cond delay="0"/>
                                          </p:stCondLst>
                                        </p:cTn>
                                        <p:tgtEl>
                                          <p:spTgt spid="84"/>
                                        </p:tgtEl>
                                        <p:attrNameLst>
                                          <p:attrName>style.visibility</p:attrName>
                                        </p:attrNameLst>
                                      </p:cBhvr>
                                      <p:to>
                                        <p:strVal val="visible"/>
                                      </p:to>
                                    </p:set>
                                    <p:animEffect transition="in" filter="dissolve">
                                      <p:cBhvr>
                                        <p:cTn id="210" dur="500"/>
                                        <p:tgtEl>
                                          <p:spTgt spid="84"/>
                                        </p:tgtEl>
                                      </p:cBhvr>
                                    </p:animEffect>
                                  </p:childTnLst>
                                </p:cTn>
                              </p:par>
                            </p:childTnLst>
                          </p:cTn>
                        </p:par>
                        <p:par>
                          <p:cTn id="211" fill="hold" nodeType="afterGroup">
                            <p:stCondLst>
                              <p:cond delay="4000"/>
                            </p:stCondLst>
                            <p:childTnLst>
                              <p:par>
                                <p:cTn id="212" presetID="9" presetClass="entr" presetSubtype="0" fill="hold" nodeType="afterEffect">
                                  <p:stCondLst>
                                    <p:cond delay="0"/>
                                  </p:stCondLst>
                                  <p:childTnLst>
                                    <p:set>
                                      <p:cBhvr>
                                        <p:cTn id="213" dur="1" fill="hold">
                                          <p:stCondLst>
                                            <p:cond delay="0"/>
                                          </p:stCondLst>
                                        </p:cTn>
                                        <p:tgtEl>
                                          <p:spTgt spid="31"/>
                                        </p:tgtEl>
                                        <p:attrNameLst>
                                          <p:attrName>style.visibility</p:attrName>
                                        </p:attrNameLst>
                                      </p:cBhvr>
                                      <p:to>
                                        <p:strVal val="visible"/>
                                      </p:to>
                                    </p:set>
                                    <p:animEffect transition="in" filter="dissolve">
                                      <p:cBhvr>
                                        <p:cTn id="214" dur="500"/>
                                        <p:tgtEl>
                                          <p:spTgt spid="31"/>
                                        </p:tgtEl>
                                      </p:cBhvr>
                                    </p:animEffect>
                                  </p:childTnLst>
                                </p:cTn>
                              </p:par>
                            </p:childTnLst>
                          </p:cTn>
                        </p:par>
                        <p:par>
                          <p:cTn id="215" fill="hold" nodeType="afterGroup">
                            <p:stCondLst>
                              <p:cond delay="4500"/>
                            </p:stCondLst>
                            <p:childTnLst>
                              <p:par>
                                <p:cTn id="216" presetID="9" presetClass="entr" presetSubtype="0" fill="hold" nodeType="afterEffect">
                                  <p:stCondLst>
                                    <p:cond delay="0"/>
                                  </p:stCondLst>
                                  <p:childTnLst>
                                    <p:set>
                                      <p:cBhvr>
                                        <p:cTn id="217" dur="1" fill="hold">
                                          <p:stCondLst>
                                            <p:cond delay="0"/>
                                          </p:stCondLst>
                                        </p:cTn>
                                        <p:tgtEl>
                                          <p:spTgt spid="81"/>
                                        </p:tgtEl>
                                        <p:attrNameLst>
                                          <p:attrName>style.visibility</p:attrName>
                                        </p:attrNameLst>
                                      </p:cBhvr>
                                      <p:to>
                                        <p:strVal val="visible"/>
                                      </p:to>
                                    </p:set>
                                    <p:animEffect transition="in" filter="dissolve">
                                      <p:cBhvr>
                                        <p:cTn id="218" dur="500"/>
                                        <p:tgtEl>
                                          <p:spTgt spid="81"/>
                                        </p:tgtEl>
                                      </p:cBhvr>
                                    </p:animEffect>
                                  </p:childTnLst>
                                </p:cTn>
                              </p:par>
                            </p:childTnLst>
                          </p:cTn>
                        </p:par>
                        <p:par>
                          <p:cTn id="219" fill="hold" nodeType="afterGroup">
                            <p:stCondLst>
                              <p:cond delay="5000"/>
                            </p:stCondLst>
                            <p:childTnLst>
                              <p:par>
                                <p:cTn id="220" presetID="9" presetClass="entr" presetSubtype="0" fill="hold" nodeType="afterEffect">
                                  <p:stCondLst>
                                    <p:cond delay="0"/>
                                  </p:stCondLst>
                                  <p:childTnLst>
                                    <p:set>
                                      <p:cBhvr>
                                        <p:cTn id="221" dur="1" fill="hold">
                                          <p:stCondLst>
                                            <p:cond delay="0"/>
                                          </p:stCondLst>
                                        </p:cTn>
                                        <p:tgtEl>
                                          <p:spTgt spid="19459"/>
                                        </p:tgtEl>
                                        <p:attrNameLst>
                                          <p:attrName>style.visibility</p:attrName>
                                        </p:attrNameLst>
                                      </p:cBhvr>
                                      <p:to>
                                        <p:strVal val="visible"/>
                                      </p:to>
                                    </p:set>
                                    <p:animEffect transition="in" filter="dissolve">
                                      <p:cBhvr>
                                        <p:cTn id="222" dur="500"/>
                                        <p:tgtEl>
                                          <p:spTgt spid="19459"/>
                                        </p:tgtEl>
                                      </p:cBhvr>
                                    </p:animEffect>
                                  </p:childTnLst>
                                </p:cTn>
                              </p:par>
                            </p:childTnLst>
                          </p:cTn>
                        </p:par>
                        <p:par>
                          <p:cTn id="223" fill="hold" nodeType="afterGroup">
                            <p:stCondLst>
                              <p:cond delay="5500"/>
                            </p:stCondLst>
                            <p:childTnLst>
                              <p:par>
                                <p:cTn id="224" presetID="9" presetClass="entr" presetSubtype="0" fill="hold" nodeType="afterEffect">
                                  <p:stCondLst>
                                    <p:cond delay="0"/>
                                  </p:stCondLst>
                                  <p:childTnLst>
                                    <p:set>
                                      <p:cBhvr>
                                        <p:cTn id="225" dur="1" fill="hold">
                                          <p:stCondLst>
                                            <p:cond delay="0"/>
                                          </p:stCondLst>
                                        </p:cTn>
                                        <p:tgtEl>
                                          <p:spTgt spid="83"/>
                                        </p:tgtEl>
                                        <p:attrNameLst>
                                          <p:attrName>style.visibility</p:attrName>
                                        </p:attrNameLst>
                                      </p:cBhvr>
                                      <p:to>
                                        <p:strVal val="visible"/>
                                      </p:to>
                                    </p:set>
                                    <p:animEffect transition="in" filter="dissolve">
                                      <p:cBhvr>
                                        <p:cTn id="226" dur="500"/>
                                        <p:tgtEl>
                                          <p:spTgt spid="83"/>
                                        </p:tgtEl>
                                      </p:cBhvr>
                                    </p:animEffect>
                                  </p:childTnLst>
                                </p:cTn>
                              </p:par>
                            </p:childTnLst>
                          </p:cTn>
                        </p:par>
                        <p:par>
                          <p:cTn id="227" fill="hold" nodeType="afterGroup">
                            <p:stCondLst>
                              <p:cond delay="6000"/>
                            </p:stCondLst>
                            <p:childTnLst>
                              <p:par>
                                <p:cTn id="228" presetID="9" presetClass="entr" presetSubtype="0" fill="hold" nodeType="afterEffect">
                                  <p:stCondLst>
                                    <p:cond delay="0"/>
                                  </p:stCondLst>
                                  <p:childTnLst>
                                    <p:set>
                                      <p:cBhvr>
                                        <p:cTn id="229" dur="1" fill="hold">
                                          <p:stCondLst>
                                            <p:cond delay="0"/>
                                          </p:stCondLst>
                                        </p:cTn>
                                        <p:tgtEl>
                                          <p:spTgt spid="87"/>
                                        </p:tgtEl>
                                        <p:attrNameLst>
                                          <p:attrName>style.visibility</p:attrName>
                                        </p:attrNameLst>
                                      </p:cBhvr>
                                      <p:to>
                                        <p:strVal val="visible"/>
                                      </p:to>
                                    </p:set>
                                    <p:animEffect transition="in" filter="dissolve">
                                      <p:cBhvr>
                                        <p:cTn id="230" dur="500"/>
                                        <p:tgtEl>
                                          <p:spTgt spid="87"/>
                                        </p:tgtEl>
                                      </p:cBhvr>
                                    </p:animEffect>
                                  </p:childTnLst>
                                </p:cTn>
                              </p:par>
                            </p:childTnLst>
                          </p:cTn>
                        </p:par>
                        <p:par>
                          <p:cTn id="231" fill="hold" nodeType="afterGroup">
                            <p:stCondLst>
                              <p:cond delay="6500"/>
                            </p:stCondLst>
                            <p:childTnLst>
                              <p:par>
                                <p:cTn id="232" presetID="9" presetClass="entr" presetSubtype="0" fill="hold" nodeType="afterEffect">
                                  <p:stCondLst>
                                    <p:cond delay="0"/>
                                  </p:stCondLst>
                                  <p:childTnLst>
                                    <p:set>
                                      <p:cBhvr>
                                        <p:cTn id="233" dur="1" fill="hold">
                                          <p:stCondLst>
                                            <p:cond delay="0"/>
                                          </p:stCondLst>
                                        </p:cTn>
                                        <p:tgtEl>
                                          <p:spTgt spid="90"/>
                                        </p:tgtEl>
                                        <p:attrNameLst>
                                          <p:attrName>style.visibility</p:attrName>
                                        </p:attrNameLst>
                                      </p:cBhvr>
                                      <p:to>
                                        <p:strVal val="visible"/>
                                      </p:to>
                                    </p:set>
                                    <p:animEffect transition="in" filter="dissolve">
                                      <p:cBhvr>
                                        <p:cTn id="234" dur="500"/>
                                        <p:tgtEl>
                                          <p:spTgt spid="90"/>
                                        </p:tgtEl>
                                      </p:cBhvr>
                                    </p:animEffect>
                                  </p:childTnLst>
                                </p:cTn>
                              </p:par>
                            </p:childTnLst>
                          </p:cTn>
                        </p:par>
                        <p:par>
                          <p:cTn id="235" fill="hold" nodeType="afterGroup">
                            <p:stCondLst>
                              <p:cond delay="7000"/>
                            </p:stCondLst>
                            <p:childTnLst>
                              <p:par>
                                <p:cTn id="236" presetID="9" presetClass="entr" presetSubtype="0" fill="hold" nodeType="afterEffect">
                                  <p:stCondLst>
                                    <p:cond delay="0"/>
                                  </p:stCondLst>
                                  <p:childTnLst>
                                    <p:set>
                                      <p:cBhvr>
                                        <p:cTn id="237" dur="1" fill="hold">
                                          <p:stCondLst>
                                            <p:cond delay="0"/>
                                          </p:stCondLst>
                                        </p:cTn>
                                        <p:tgtEl>
                                          <p:spTgt spid="29"/>
                                        </p:tgtEl>
                                        <p:attrNameLst>
                                          <p:attrName>style.visibility</p:attrName>
                                        </p:attrNameLst>
                                      </p:cBhvr>
                                      <p:to>
                                        <p:strVal val="visible"/>
                                      </p:to>
                                    </p:set>
                                    <p:animEffect transition="in" filter="dissolve">
                                      <p:cBhvr>
                                        <p:cTn id="238" dur="500"/>
                                        <p:tgtEl>
                                          <p:spTgt spid="29"/>
                                        </p:tgtEl>
                                      </p:cBhvr>
                                    </p:animEffect>
                                  </p:childTnLst>
                                </p:cTn>
                              </p:par>
                            </p:childTnLst>
                          </p:cTn>
                        </p:par>
                        <p:par>
                          <p:cTn id="239" fill="hold" nodeType="afterGroup">
                            <p:stCondLst>
                              <p:cond delay="7500"/>
                            </p:stCondLst>
                            <p:childTnLst>
                              <p:par>
                                <p:cTn id="240" presetID="9" presetClass="entr" presetSubtype="0" fill="hold" nodeType="afterEffect">
                                  <p:stCondLst>
                                    <p:cond delay="0"/>
                                  </p:stCondLst>
                                  <p:childTnLst>
                                    <p:set>
                                      <p:cBhvr>
                                        <p:cTn id="241" dur="1" fill="hold">
                                          <p:stCondLst>
                                            <p:cond delay="0"/>
                                          </p:stCondLst>
                                        </p:cTn>
                                        <p:tgtEl>
                                          <p:spTgt spid="30"/>
                                        </p:tgtEl>
                                        <p:attrNameLst>
                                          <p:attrName>style.visibility</p:attrName>
                                        </p:attrNameLst>
                                      </p:cBhvr>
                                      <p:to>
                                        <p:strVal val="visible"/>
                                      </p:to>
                                    </p:set>
                                    <p:animEffect transition="in" filter="dissolve">
                                      <p:cBhvr>
                                        <p:cTn id="242" dur="500"/>
                                        <p:tgtEl>
                                          <p:spTgt spid="30"/>
                                        </p:tgtEl>
                                      </p:cBhvr>
                                    </p:animEffect>
                                  </p:childTnLst>
                                </p:cTn>
                              </p:par>
                            </p:childTnLst>
                          </p:cTn>
                        </p:par>
                        <p:par>
                          <p:cTn id="243" fill="hold" nodeType="afterGroup">
                            <p:stCondLst>
                              <p:cond delay="8000"/>
                            </p:stCondLst>
                            <p:childTnLst>
                              <p:par>
                                <p:cTn id="244" presetID="9" presetClass="entr" presetSubtype="0" fill="hold" nodeType="afterEffect">
                                  <p:stCondLst>
                                    <p:cond delay="0"/>
                                  </p:stCondLst>
                                  <p:childTnLst>
                                    <p:set>
                                      <p:cBhvr>
                                        <p:cTn id="245" dur="1" fill="hold">
                                          <p:stCondLst>
                                            <p:cond delay="0"/>
                                          </p:stCondLst>
                                        </p:cTn>
                                        <p:tgtEl>
                                          <p:spTgt spid="19462"/>
                                        </p:tgtEl>
                                        <p:attrNameLst>
                                          <p:attrName>style.visibility</p:attrName>
                                        </p:attrNameLst>
                                      </p:cBhvr>
                                      <p:to>
                                        <p:strVal val="visible"/>
                                      </p:to>
                                    </p:set>
                                    <p:animEffect transition="in" filter="dissolve">
                                      <p:cBhvr>
                                        <p:cTn id="246" dur="500"/>
                                        <p:tgtEl>
                                          <p:spTgt spid="19462"/>
                                        </p:tgtEl>
                                      </p:cBhvr>
                                    </p:animEffect>
                                  </p:childTnLst>
                                </p:cTn>
                              </p:par>
                            </p:childTnLst>
                          </p:cTn>
                        </p:par>
                        <p:par>
                          <p:cTn id="247" fill="hold" nodeType="afterGroup">
                            <p:stCondLst>
                              <p:cond delay="8500"/>
                            </p:stCondLst>
                            <p:childTnLst>
                              <p:par>
                                <p:cTn id="248" presetID="9" presetClass="entr" presetSubtype="0" fill="hold" nodeType="afterEffect">
                                  <p:stCondLst>
                                    <p:cond delay="0"/>
                                  </p:stCondLst>
                                  <p:childTnLst>
                                    <p:set>
                                      <p:cBhvr>
                                        <p:cTn id="249" dur="1" fill="hold">
                                          <p:stCondLst>
                                            <p:cond delay="0"/>
                                          </p:stCondLst>
                                        </p:cTn>
                                        <p:tgtEl>
                                          <p:spTgt spid="27"/>
                                        </p:tgtEl>
                                        <p:attrNameLst>
                                          <p:attrName>style.visibility</p:attrName>
                                        </p:attrNameLst>
                                      </p:cBhvr>
                                      <p:to>
                                        <p:strVal val="visible"/>
                                      </p:to>
                                    </p:set>
                                    <p:animEffect transition="in" filter="dissolve">
                                      <p:cBhvr>
                                        <p:cTn id="250" dur="500"/>
                                        <p:tgtEl>
                                          <p:spTgt spid="27"/>
                                        </p:tgtEl>
                                      </p:cBhvr>
                                    </p:animEffect>
                                  </p:childTnLst>
                                </p:cTn>
                              </p:par>
                            </p:childTnLst>
                          </p:cTn>
                        </p:par>
                        <p:par>
                          <p:cTn id="251" fill="hold" nodeType="afterGroup">
                            <p:stCondLst>
                              <p:cond delay="9000"/>
                            </p:stCondLst>
                            <p:childTnLst>
                              <p:par>
                                <p:cTn id="252" presetID="9" presetClass="entr" presetSubtype="0" fill="hold" nodeType="afterEffect">
                                  <p:stCondLst>
                                    <p:cond delay="0"/>
                                  </p:stCondLst>
                                  <p:childTnLst>
                                    <p:set>
                                      <p:cBhvr>
                                        <p:cTn id="253" dur="1" fill="hold">
                                          <p:stCondLst>
                                            <p:cond delay="0"/>
                                          </p:stCondLst>
                                        </p:cTn>
                                        <p:tgtEl>
                                          <p:spTgt spid="7"/>
                                        </p:tgtEl>
                                        <p:attrNameLst>
                                          <p:attrName>style.visibility</p:attrName>
                                        </p:attrNameLst>
                                      </p:cBhvr>
                                      <p:to>
                                        <p:strVal val="visible"/>
                                      </p:to>
                                    </p:set>
                                    <p:animEffect transition="in" filter="dissolve">
                                      <p:cBhvr>
                                        <p:cTn id="254" dur="500"/>
                                        <p:tgtEl>
                                          <p:spTgt spid="7"/>
                                        </p:tgtEl>
                                      </p:cBhvr>
                                    </p:animEffect>
                                  </p:childTnLst>
                                </p:cTn>
                              </p:par>
                            </p:childTnLst>
                          </p:cTn>
                        </p:par>
                      </p:childTnLst>
                    </p:cTn>
                  </p:par>
                  <p:par>
                    <p:cTn id="255" fill="hold" nodeType="clickPar">
                      <p:stCondLst>
                        <p:cond delay="indefinite"/>
                      </p:stCondLst>
                      <p:childTnLst>
                        <p:par>
                          <p:cTn id="256" fill="hold" nodeType="withGroup">
                            <p:stCondLst>
                              <p:cond delay="0"/>
                            </p:stCondLst>
                            <p:childTnLst>
                              <p:par>
                                <p:cTn id="257" presetID="55" presetClass="entr" presetSubtype="0" fill="hold" nodeType="clickEffect">
                                  <p:stCondLst>
                                    <p:cond delay="0"/>
                                  </p:stCondLst>
                                  <p:childTnLst>
                                    <p:set>
                                      <p:cBhvr>
                                        <p:cTn id="258" dur="1" fill="hold">
                                          <p:stCondLst>
                                            <p:cond delay="0"/>
                                          </p:stCondLst>
                                        </p:cTn>
                                        <p:tgtEl>
                                          <p:spTgt spid="72"/>
                                        </p:tgtEl>
                                        <p:attrNameLst>
                                          <p:attrName>style.visibility</p:attrName>
                                        </p:attrNameLst>
                                      </p:cBhvr>
                                      <p:to>
                                        <p:strVal val="visible"/>
                                      </p:to>
                                    </p:set>
                                    <p:anim calcmode="lin" valueType="num">
                                      <p:cBhvr>
                                        <p:cTn id="259" dur="500" fill="hold"/>
                                        <p:tgtEl>
                                          <p:spTgt spid="72"/>
                                        </p:tgtEl>
                                        <p:attrNameLst>
                                          <p:attrName>ppt_w</p:attrName>
                                        </p:attrNameLst>
                                      </p:cBhvr>
                                      <p:tavLst>
                                        <p:tav tm="0">
                                          <p:val>
                                            <p:strVal val="#ppt_w*0.70"/>
                                          </p:val>
                                        </p:tav>
                                        <p:tav tm="100000">
                                          <p:val>
                                            <p:strVal val="#ppt_w"/>
                                          </p:val>
                                        </p:tav>
                                      </p:tavLst>
                                    </p:anim>
                                    <p:anim calcmode="lin" valueType="num">
                                      <p:cBhvr>
                                        <p:cTn id="260" dur="500" fill="hold"/>
                                        <p:tgtEl>
                                          <p:spTgt spid="72"/>
                                        </p:tgtEl>
                                        <p:attrNameLst>
                                          <p:attrName>ppt_h</p:attrName>
                                        </p:attrNameLst>
                                      </p:cBhvr>
                                      <p:tavLst>
                                        <p:tav tm="0">
                                          <p:val>
                                            <p:strVal val="#ppt_h"/>
                                          </p:val>
                                        </p:tav>
                                        <p:tav tm="100000">
                                          <p:val>
                                            <p:strVal val="#ppt_h"/>
                                          </p:val>
                                        </p:tav>
                                      </p:tavLst>
                                    </p:anim>
                                    <p:animEffect transition="in" filter="fade">
                                      <p:cBhvr>
                                        <p:cTn id="261" dur="500"/>
                                        <p:tgtEl>
                                          <p:spTgt spid="72"/>
                                        </p:tgtEl>
                                      </p:cBhvr>
                                    </p:animEffect>
                                  </p:childTnLst>
                                </p:cTn>
                              </p:par>
                            </p:childTnLst>
                          </p:cTn>
                        </p:par>
                        <p:par>
                          <p:cTn id="262" fill="hold" nodeType="afterGroup">
                            <p:stCondLst>
                              <p:cond delay="500"/>
                            </p:stCondLst>
                            <p:childTnLst>
                              <p:par>
                                <p:cTn id="263" presetID="55" presetClass="entr" presetSubtype="0" fill="hold" nodeType="afterEffect">
                                  <p:stCondLst>
                                    <p:cond delay="0"/>
                                  </p:stCondLst>
                                  <p:childTnLst>
                                    <p:set>
                                      <p:cBhvr>
                                        <p:cTn id="264" dur="1" fill="hold">
                                          <p:stCondLst>
                                            <p:cond delay="0"/>
                                          </p:stCondLst>
                                        </p:cTn>
                                        <p:tgtEl>
                                          <p:spTgt spid="76"/>
                                        </p:tgtEl>
                                        <p:attrNameLst>
                                          <p:attrName>style.visibility</p:attrName>
                                        </p:attrNameLst>
                                      </p:cBhvr>
                                      <p:to>
                                        <p:strVal val="visible"/>
                                      </p:to>
                                    </p:set>
                                    <p:anim calcmode="lin" valueType="num">
                                      <p:cBhvr>
                                        <p:cTn id="265" dur="500" fill="hold"/>
                                        <p:tgtEl>
                                          <p:spTgt spid="76"/>
                                        </p:tgtEl>
                                        <p:attrNameLst>
                                          <p:attrName>ppt_w</p:attrName>
                                        </p:attrNameLst>
                                      </p:cBhvr>
                                      <p:tavLst>
                                        <p:tav tm="0">
                                          <p:val>
                                            <p:strVal val="#ppt_w*0.70"/>
                                          </p:val>
                                        </p:tav>
                                        <p:tav tm="100000">
                                          <p:val>
                                            <p:strVal val="#ppt_w"/>
                                          </p:val>
                                        </p:tav>
                                      </p:tavLst>
                                    </p:anim>
                                    <p:anim calcmode="lin" valueType="num">
                                      <p:cBhvr>
                                        <p:cTn id="266" dur="500" fill="hold"/>
                                        <p:tgtEl>
                                          <p:spTgt spid="76"/>
                                        </p:tgtEl>
                                        <p:attrNameLst>
                                          <p:attrName>ppt_h</p:attrName>
                                        </p:attrNameLst>
                                      </p:cBhvr>
                                      <p:tavLst>
                                        <p:tav tm="0">
                                          <p:val>
                                            <p:strVal val="#ppt_h"/>
                                          </p:val>
                                        </p:tav>
                                        <p:tav tm="100000">
                                          <p:val>
                                            <p:strVal val="#ppt_h"/>
                                          </p:val>
                                        </p:tav>
                                      </p:tavLst>
                                    </p:anim>
                                    <p:animEffect transition="in" filter="fade">
                                      <p:cBhvr>
                                        <p:cTn id="267" dur="500"/>
                                        <p:tgtEl>
                                          <p:spTgt spid="76"/>
                                        </p:tgtEl>
                                      </p:cBhvr>
                                    </p:animEffect>
                                  </p:childTnLst>
                                </p:cTn>
                              </p:par>
                            </p:childTnLst>
                          </p:cTn>
                        </p:par>
                        <p:par>
                          <p:cTn id="268" fill="hold" nodeType="afterGroup">
                            <p:stCondLst>
                              <p:cond delay="1000"/>
                            </p:stCondLst>
                            <p:childTnLst>
                              <p:par>
                                <p:cTn id="269" presetID="55" presetClass="entr" presetSubtype="0" fill="hold" nodeType="afterEffect">
                                  <p:stCondLst>
                                    <p:cond delay="0"/>
                                  </p:stCondLst>
                                  <p:childTnLst>
                                    <p:set>
                                      <p:cBhvr>
                                        <p:cTn id="270" dur="1" fill="hold">
                                          <p:stCondLst>
                                            <p:cond delay="0"/>
                                          </p:stCondLst>
                                        </p:cTn>
                                        <p:tgtEl>
                                          <p:spTgt spid="85"/>
                                        </p:tgtEl>
                                        <p:attrNameLst>
                                          <p:attrName>style.visibility</p:attrName>
                                        </p:attrNameLst>
                                      </p:cBhvr>
                                      <p:to>
                                        <p:strVal val="visible"/>
                                      </p:to>
                                    </p:set>
                                    <p:anim calcmode="lin" valueType="num">
                                      <p:cBhvr>
                                        <p:cTn id="271" dur="500" fill="hold"/>
                                        <p:tgtEl>
                                          <p:spTgt spid="85"/>
                                        </p:tgtEl>
                                        <p:attrNameLst>
                                          <p:attrName>ppt_w</p:attrName>
                                        </p:attrNameLst>
                                      </p:cBhvr>
                                      <p:tavLst>
                                        <p:tav tm="0">
                                          <p:val>
                                            <p:strVal val="#ppt_w*0.70"/>
                                          </p:val>
                                        </p:tav>
                                        <p:tav tm="100000">
                                          <p:val>
                                            <p:strVal val="#ppt_w"/>
                                          </p:val>
                                        </p:tav>
                                      </p:tavLst>
                                    </p:anim>
                                    <p:anim calcmode="lin" valueType="num">
                                      <p:cBhvr>
                                        <p:cTn id="272" dur="500" fill="hold"/>
                                        <p:tgtEl>
                                          <p:spTgt spid="85"/>
                                        </p:tgtEl>
                                        <p:attrNameLst>
                                          <p:attrName>ppt_h</p:attrName>
                                        </p:attrNameLst>
                                      </p:cBhvr>
                                      <p:tavLst>
                                        <p:tav tm="0">
                                          <p:val>
                                            <p:strVal val="#ppt_h"/>
                                          </p:val>
                                        </p:tav>
                                        <p:tav tm="100000">
                                          <p:val>
                                            <p:strVal val="#ppt_h"/>
                                          </p:val>
                                        </p:tav>
                                      </p:tavLst>
                                    </p:anim>
                                    <p:animEffect transition="in" filter="fade">
                                      <p:cBhvr>
                                        <p:cTn id="273" dur="500"/>
                                        <p:tgtEl>
                                          <p:spTgt spid="85"/>
                                        </p:tgtEl>
                                      </p:cBhvr>
                                    </p:animEffect>
                                  </p:childTnLst>
                                </p:cTn>
                              </p:par>
                            </p:childTnLst>
                          </p:cTn>
                        </p:par>
                        <p:par>
                          <p:cTn id="274" fill="hold" nodeType="afterGroup">
                            <p:stCondLst>
                              <p:cond delay="1500"/>
                            </p:stCondLst>
                            <p:childTnLst>
                              <p:par>
                                <p:cTn id="275" presetID="55" presetClass="entr" presetSubtype="0" fill="hold" nodeType="afterEffect">
                                  <p:stCondLst>
                                    <p:cond delay="0"/>
                                  </p:stCondLst>
                                  <p:childTnLst>
                                    <p:set>
                                      <p:cBhvr>
                                        <p:cTn id="276" dur="1" fill="hold">
                                          <p:stCondLst>
                                            <p:cond delay="0"/>
                                          </p:stCondLst>
                                        </p:cTn>
                                        <p:tgtEl>
                                          <p:spTgt spid="77"/>
                                        </p:tgtEl>
                                        <p:attrNameLst>
                                          <p:attrName>style.visibility</p:attrName>
                                        </p:attrNameLst>
                                      </p:cBhvr>
                                      <p:to>
                                        <p:strVal val="visible"/>
                                      </p:to>
                                    </p:set>
                                    <p:anim calcmode="lin" valueType="num">
                                      <p:cBhvr>
                                        <p:cTn id="277" dur="500" fill="hold"/>
                                        <p:tgtEl>
                                          <p:spTgt spid="77"/>
                                        </p:tgtEl>
                                        <p:attrNameLst>
                                          <p:attrName>ppt_w</p:attrName>
                                        </p:attrNameLst>
                                      </p:cBhvr>
                                      <p:tavLst>
                                        <p:tav tm="0">
                                          <p:val>
                                            <p:strVal val="#ppt_w*0.70"/>
                                          </p:val>
                                        </p:tav>
                                        <p:tav tm="100000">
                                          <p:val>
                                            <p:strVal val="#ppt_w"/>
                                          </p:val>
                                        </p:tav>
                                      </p:tavLst>
                                    </p:anim>
                                    <p:anim calcmode="lin" valueType="num">
                                      <p:cBhvr>
                                        <p:cTn id="278" dur="500" fill="hold"/>
                                        <p:tgtEl>
                                          <p:spTgt spid="77"/>
                                        </p:tgtEl>
                                        <p:attrNameLst>
                                          <p:attrName>ppt_h</p:attrName>
                                        </p:attrNameLst>
                                      </p:cBhvr>
                                      <p:tavLst>
                                        <p:tav tm="0">
                                          <p:val>
                                            <p:strVal val="#ppt_h"/>
                                          </p:val>
                                        </p:tav>
                                        <p:tav tm="100000">
                                          <p:val>
                                            <p:strVal val="#ppt_h"/>
                                          </p:val>
                                        </p:tav>
                                      </p:tavLst>
                                    </p:anim>
                                    <p:animEffect transition="in" filter="fade">
                                      <p:cBhvr>
                                        <p:cTn id="279" dur="500"/>
                                        <p:tgtEl>
                                          <p:spTgt spid="77"/>
                                        </p:tgtEl>
                                      </p:cBhvr>
                                    </p:animEffect>
                                  </p:childTnLst>
                                </p:cTn>
                              </p:par>
                            </p:childTnLst>
                          </p:cTn>
                        </p:par>
                        <p:par>
                          <p:cTn id="280" fill="hold" nodeType="afterGroup">
                            <p:stCondLst>
                              <p:cond delay="2000"/>
                            </p:stCondLst>
                            <p:childTnLst>
                              <p:par>
                                <p:cTn id="281" presetID="55" presetClass="entr" presetSubtype="0" fill="hold" nodeType="afterEffect">
                                  <p:stCondLst>
                                    <p:cond delay="0"/>
                                  </p:stCondLst>
                                  <p:childTnLst>
                                    <p:set>
                                      <p:cBhvr>
                                        <p:cTn id="282" dur="1" fill="hold">
                                          <p:stCondLst>
                                            <p:cond delay="0"/>
                                          </p:stCondLst>
                                        </p:cTn>
                                        <p:tgtEl>
                                          <p:spTgt spid="78"/>
                                        </p:tgtEl>
                                        <p:attrNameLst>
                                          <p:attrName>style.visibility</p:attrName>
                                        </p:attrNameLst>
                                      </p:cBhvr>
                                      <p:to>
                                        <p:strVal val="visible"/>
                                      </p:to>
                                    </p:set>
                                    <p:anim calcmode="lin" valueType="num">
                                      <p:cBhvr>
                                        <p:cTn id="283" dur="500" fill="hold"/>
                                        <p:tgtEl>
                                          <p:spTgt spid="78"/>
                                        </p:tgtEl>
                                        <p:attrNameLst>
                                          <p:attrName>ppt_w</p:attrName>
                                        </p:attrNameLst>
                                      </p:cBhvr>
                                      <p:tavLst>
                                        <p:tav tm="0">
                                          <p:val>
                                            <p:strVal val="#ppt_w*0.70"/>
                                          </p:val>
                                        </p:tav>
                                        <p:tav tm="100000">
                                          <p:val>
                                            <p:strVal val="#ppt_w"/>
                                          </p:val>
                                        </p:tav>
                                      </p:tavLst>
                                    </p:anim>
                                    <p:anim calcmode="lin" valueType="num">
                                      <p:cBhvr>
                                        <p:cTn id="284" dur="500" fill="hold"/>
                                        <p:tgtEl>
                                          <p:spTgt spid="78"/>
                                        </p:tgtEl>
                                        <p:attrNameLst>
                                          <p:attrName>ppt_h</p:attrName>
                                        </p:attrNameLst>
                                      </p:cBhvr>
                                      <p:tavLst>
                                        <p:tav tm="0">
                                          <p:val>
                                            <p:strVal val="#ppt_h"/>
                                          </p:val>
                                        </p:tav>
                                        <p:tav tm="100000">
                                          <p:val>
                                            <p:strVal val="#ppt_h"/>
                                          </p:val>
                                        </p:tav>
                                      </p:tavLst>
                                    </p:anim>
                                    <p:animEffect transition="in" filter="fade">
                                      <p:cBhvr>
                                        <p:cTn id="285" dur="500"/>
                                        <p:tgtEl>
                                          <p:spTgt spid="78"/>
                                        </p:tgtEl>
                                      </p:cBhvr>
                                    </p:animEffect>
                                  </p:childTnLst>
                                </p:cTn>
                              </p:par>
                            </p:childTnLst>
                          </p:cTn>
                        </p:par>
                        <p:par>
                          <p:cTn id="286" fill="hold" nodeType="afterGroup">
                            <p:stCondLst>
                              <p:cond delay="2500"/>
                            </p:stCondLst>
                            <p:childTnLst>
                              <p:par>
                                <p:cTn id="287" presetID="9" presetClass="entr" presetSubtype="0" fill="hold" grpId="0" nodeType="afterEffect">
                                  <p:stCondLst>
                                    <p:cond delay="1000"/>
                                  </p:stCondLst>
                                  <p:childTnLst>
                                    <p:set>
                                      <p:cBhvr>
                                        <p:cTn id="288" dur="1" fill="hold">
                                          <p:stCondLst>
                                            <p:cond delay="0"/>
                                          </p:stCondLst>
                                        </p:cTn>
                                        <p:tgtEl>
                                          <p:spTgt spid="88"/>
                                        </p:tgtEl>
                                        <p:attrNameLst>
                                          <p:attrName>style.visibility</p:attrName>
                                        </p:attrNameLst>
                                      </p:cBhvr>
                                      <p:to>
                                        <p:strVal val="visible"/>
                                      </p:to>
                                    </p:set>
                                    <p:animEffect transition="in" filter="dissolve">
                                      <p:cBhvr>
                                        <p:cTn id="289" dur="1000"/>
                                        <p:tgtEl>
                                          <p:spTgt spid="88"/>
                                        </p:tgtEl>
                                      </p:cBhvr>
                                    </p:animEffect>
                                  </p:childTnLst>
                                </p:cTn>
                              </p:par>
                            </p:childTnLst>
                          </p:cTn>
                        </p:par>
                      </p:childTnLst>
                    </p:cTn>
                  </p:par>
                  <p:par>
                    <p:cTn id="290" fill="hold" nodeType="clickPar">
                      <p:stCondLst>
                        <p:cond delay="indefinite"/>
                      </p:stCondLst>
                      <p:childTnLst>
                        <p:par>
                          <p:cTn id="291" fill="hold" nodeType="withGroup">
                            <p:stCondLst>
                              <p:cond delay="0"/>
                            </p:stCondLst>
                            <p:childTnLst>
                              <p:par>
                                <p:cTn id="292" presetID="1" presetClass="entr" presetSubtype="0" fill="hold" nodeType="clickEffect">
                                  <p:stCondLst>
                                    <p:cond delay="1000"/>
                                  </p:stCondLst>
                                  <p:childTnLst>
                                    <p:set>
                                      <p:cBhvr>
                                        <p:cTn id="293" dur="1" fill="hold">
                                          <p:stCondLst>
                                            <p:cond delay="0"/>
                                          </p:stCondLst>
                                        </p:cTn>
                                        <p:tgtEl>
                                          <p:spTgt spid="89"/>
                                        </p:tgtEl>
                                        <p:attrNameLst>
                                          <p:attrName>style.visibility</p:attrName>
                                        </p:attrNameLst>
                                      </p:cBhvr>
                                      <p:to>
                                        <p:strVal val="visible"/>
                                      </p:to>
                                    </p:set>
                                  </p:childTnLst>
                                </p:cTn>
                              </p:par>
                            </p:childTnLst>
                          </p:cTn>
                        </p:par>
                        <p:par>
                          <p:cTn id="294" fill="hold" nodeType="afterGroup">
                            <p:stCondLst>
                              <p:cond delay="1000"/>
                            </p:stCondLst>
                            <p:childTnLst>
                              <p:par>
                                <p:cTn id="295" presetID="9" presetClass="entr" presetSubtype="0" fill="hold" grpId="0" nodeType="afterEffect">
                                  <p:stCondLst>
                                    <p:cond delay="1000"/>
                                  </p:stCondLst>
                                  <p:childTnLst>
                                    <p:set>
                                      <p:cBhvr>
                                        <p:cTn id="296" dur="1" fill="hold">
                                          <p:stCondLst>
                                            <p:cond delay="0"/>
                                          </p:stCondLst>
                                        </p:cTn>
                                        <p:tgtEl>
                                          <p:spTgt spid="93"/>
                                        </p:tgtEl>
                                        <p:attrNameLst>
                                          <p:attrName>style.visibility</p:attrName>
                                        </p:attrNameLst>
                                      </p:cBhvr>
                                      <p:to>
                                        <p:strVal val="visible"/>
                                      </p:to>
                                    </p:set>
                                    <p:animEffect transition="in" filter="dissolve">
                                      <p:cBhvr>
                                        <p:cTn id="297" dur="1000"/>
                                        <p:tgtEl>
                                          <p:spTgt spid="93"/>
                                        </p:tgtEl>
                                      </p:cBhvr>
                                    </p:animEffect>
                                  </p:childTnLst>
                                </p:cTn>
                              </p:par>
                            </p:childTnLst>
                          </p:cTn>
                        </p:par>
                      </p:childTnLst>
                    </p:cTn>
                  </p:par>
                  <p:par>
                    <p:cTn id="298" fill="hold" nodeType="clickPar">
                      <p:stCondLst>
                        <p:cond delay="indefinite"/>
                      </p:stCondLst>
                      <p:childTnLst>
                        <p:par>
                          <p:cTn id="299" fill="hold" nodeType="withGroup">
                            <p:stCondLst>
                              <p:cond delay="0"/>
                            </p:stCondLst>
                            <p:childTnLst>
                              <p:par>
                                <p:cTn id="300" presetID="9" presetClass="entr" presetSubtype="0" fill="hold" grpId="0" nodeType="clickEffect">
                                  <p:stCondLst>
                                    <p:cond delay="1000"/>
                                  </p:stCondLst>
                                  <p:childTnLst>
                                    <p:set>
                                      <p:cBhvr>
                                        <p:cTn id="301" dur="1" fill="hold">
                                          <p:stCondLst>
                                            <p:cond delay="0"/>
                                          </p:stCondLst>
                                        </p:cTn>
                                        <p:tgtEl>
                                          <p:spTgt spid="33"/>
                                        </p:tgtEl>
                                        <p:attrNameLst>
                                          <p:attrName>style.visibility</p:attrName>
                                        </p:attrNameLst>
                                      </p:cBhvr>
                                      <p:to>
                                        <p:strVal val="visible"/>
                                      </p:to>
                                    </p:set>
                                    <p:animEffect transition="in" filter="dissolve">
                                      <p:cBhvr>
                                        <p:cTn id="302" dur="500"/>
                                        <p:tgtEl>
                                          <p:spTgt spid="33"/>
                                        </p:tgtEl>
                                      </p:cBhvr>
                                    </p:animEffect>
                                  </p:childTnLst>
                                </p:cTn>
                              </p:par>
                            </p:childTnLst>
                          </p:cTn>
                        </p:par>
                      </p:childTnLst>
                    </p:cTn>
                  </p:par>
                  <p:par>
                    <p:cTn id="303" fill="hold" nodeType="clickPar">
                      <p:stCondLst>
                        <p:cond delay="indefinite"/>
                      </p:stCondLst>
                      <p:childTnLst>
                        <p:par>
                          <p:cTn id="304" fill="hold" nodeType="withGroup">
                            <p:stCondLst>
                              <p:cond delay="0"/>
                            </p:stCondLst>
                            <p:childTnLst>
                              <p:par>
                                <p:cTn id="305" presetID="9" presetClass="entr" presetSubtype="0" fill="hold" grpId="0" nodeType="clickEffect">
                                  <p:stCondLst>
                                    <p:cond delay="0"/>
                                  </p:stCondLst>
                                  <p:childTnLst>
                                    <p:set>
                                      <p:cBhvr>
                                        <p:cTn id="306" dur="1" fill="hold">
                                          <p:stCondLst>
                                            <p:cond delay="0"/>
                                          </p:stCondLst>
                                        </p:cTn>
                                        <p:tgtEl>
                                          <p:spTgt spid="112"/>
                                        </p:tgtEl>
                                        <p:attrNameLst>
                                          <p:attrName>style.visibility</p:attrName>
                                        </p:attrNameLst>
                                      </p:cBhvr>
                                      <p:to>
                                        <p:strVal val="visible"/>
                                      </p:to>
                                    </p:set>
                                    <p:animEffect transition="in" filter="dissolve">
                                      <p:cBhvr>
                                        <p:cTn id="307" dur="1000"/>
                                        <p:tgtEl>
                                          <p:spTgt spid="112"/>
                                        </p:tgtEl>
                                      </p:cBhvr>
                                    </p:animEffect>
                                  </p:childTnLst>
                                </p:cTn>
                              </p:par>
                              <p:par>
                                <p:cTn id="308" presetID="9" presetClass="entr" presetSubtype="0" fill="hold" grpId="0" nodeType="withEffect">
                                  <p:stCondLst>
                                    <p:cond delay="0"/>
                                  </p:stCondLst>
                                  <p:childTnLst>
                                    <p:set>
                                      <p:cBhvr>
                                        <p:cTn id="309" dur="1" fill="hold">
                                          <p:stCondLst>
                                            <p:cond delay="0"/>
                                          </p:stCondLst>
                                        </p:cTn>
                                        <p:tgtEl>
                                          <p:spTgt spid="151"/>
                                        </p:tgtEl>
                                        <p:attrNameLst>
                                          <p:attrName>style.visibility</p:attrName>
                                        </p:attrNameLst>
                                      </p:cBhvr>
                                      <p:to>
                                        <p:strVal val="visible"/>
                                      </p:to>
                                    </p:set>
                                    <p:animEffect transition="in" filter="dissolve">
                                      <p:cBhvr>
                                        <p:cTn id="310" dur="1000"/>
                                        <p:tgtEl>
                                          <p:spTgt spid="151"/>
                                        </p:tgtEl>
                                      </p:cBhvr>
                                    </p:animEffect>
                                  </p:childTnLst>
                                </p:cTn>
                              </p:par>
                            </p:childTnLst>
                          </p:cTn>
                        </p:par>
                      </p:childTnLst>
                    </p:cTn>
                  </p:par>
                  <p:par>
                    <p:cTn id="311" fill="hold" nodeType="clickPar">
                      <p:stCondLst>
                        <p:cond delay="indefinite"/>
                      </p:stCondLst>
                      <p:childTnLst>
                        <p:par>
                          <p:cTn id="312" fill="hold" nodeType="withGroup">
                            <p:stCondLst>
                              <p:cond delay="0"/>
                            </p:stCondLst>
                            <p:childTnLst>
                              <p:par>
                                <p:cTn id="313" presetID="1" presetClass="entr" presetSubtype="0" fill="hold" nodeType="clickEffect">
                                  <p:stCondLst>
                                    <p:cond delay="1000"/>
                                  </p:stCondLst>
                                  <p:childTnLst>
                                    <p:set>
                                      <p:cBhvr>
                                        <p:cTn id="314" dur="1" fill="hold">
                                          <p:stCondLst>
                                            <p:cond delay="0"/>
                                          </p:stCondLst>
                                        </p:cTn>
                                        <p:tgtEl>
                                          <p:spTgt spid="8"/>
                                        </p:tgtEl>
                                        <p:attrNameLst>
                                          <p:attrName>style.visibility</p:attrName>
                                        </p:attrNameLst>
                                      </p:cBhvr>
                                      <p:to>
                                        <p:strVal val="visible"/>
                                      </p:to>
                                    </p:set>
                                  </p:childTnLst>
                                </p:cTn>
                              </p:par>
                            </p:childTnLst>
                          </p:cTn>
                        </p:par>
                        <p:par>
                          <p:cTn id="315" fill="hold" nodeType="afterGroup">
                            <p:stCondLst>
                              <p:cond delay="1000"/>
                            </p:stCondLst>
                            <p:childTnLst>
                              <p:par>
                                <p:cTn id="316" presetID="9" presetClass="entr" presetSubtype="0" fill="hold" grpId="0" nodeType="afterEffect">
                                  <p:stCondLst>
                                    <p:cond delay="1000"/>
                                  </p:stCondLst>
                                  <p:iterate type="wd">
                                    <p:tmPct val="10000"/>
                                  </p:iterate>
                                  <p:childTnLst>
                                    <p:set>
                                      <p:cBhvr>
                                        <p:cTn id="317" dur="1" fill="hold">
                                          <p:stCondLst>
                                            <p:cond delay="0"/>
                                          </p:stCondLst>
                                        </p:cTn>
                                        <p:tgtEl>
                                          <p:spTgt spid="113"/>
                                        </p:tgtEl>
                                        <p:attrNameLst>
                                          <p:attrName>style.visibility</p:attrName>
                                        </p:attrNameLst>
                                      </p:cBhvr>
                                      <p:to>
                                        <p:strVal val="visible"/>
                                      </p:to>
                                    </p:set>
                                    <p:animEffect transition="in" filter="dissolve">
                                      <p:cBhvr>
                                        <p:cTn id="318" dur="1000"/>
                                        <p:tgtEl>
                                          <p:spTgt spid="113"/>
                                        </p:tgtEl>
                                      </p:cBhvr>
                                    </p:animEffect>
                                  </p:childTnLst>
                                </p:cTn>
                              </p:par>
                            </p:childTnLst>
                          </p:cTn>
                        </p:par>
                      </p:childTnLst>
                    </p:cTn>
                  </p:par>
                  <p:par>
                    <p:cTn id="319" fill="hold" nodeType="clickPar">
                      <p:stCondLst>
                        <p:cond delay="indefinite"/>
                      </p:stCondLst>
                      <p:childTnLst>
                        <p:par>
                          <p:cTn id="320" fill="hold" nodeType="withGroup">
                            <p:stCondLst>
                              <p:cond delay="0"/>
                            </p:stCondLst>
                            <p:childTnLst>
                              <p:par>
                                <p:cTn id="321" presetID="1" presetClass="entr" presetSubtype="0" fill="hold" nodeType="clickEffect">
                                  <p:stCondLst>
                                    <p:cond delay="1000"/>
                                  </p:stCondLst>
                                  <p:childTnLst>
                                    <p:set>
                                      <p:cBhvr>
                                        <p:cTn id="322" dur="1" fill="hold">
                                          <p:stCondLst>
                                            <p:cond delay="0"/>
                                          </p:stCondLst>
                                        </p:cTn>
                                        <p:tgtEl>
                                          <p:spTgt spid="115"/>
                                        </p:tgtEl>
                                        <p:attrNameLst>
                                          <p:attrName>style.visibility</p:attrName>
                                        </p:attrNameLst>
                                      </p:cBhvr>
                                      <p:to>
                                        <p:strVal val="visible"/>
                                      </p:to>
                                    </p:set>
                                  </p:childTnLst>
                                </p:cTn>
                              </p:par>
                            </p:childTnLst>
                          </p:cTn>
                        </p:par>
                        <p:par>
                          <p:cTn id="323" fill="hold" nodeType="afterGroup">
                            <p:stCondLst>
                              <p:cond delay="1000"/>
                            </p:stCondLst>
                            <p:childTnLst>
                              <p:par>
                                <p:cTn id="324" presetID="9" presetClass="entr" presetSubtype="0" fill="hold" nodeType="afterEffect">
                                  <p:stCondLst>
                                    <p:cond delay="1000"/>
                                  </p:stCondLst>
                                  <p:childTnLst>
                                    <p:set>
                                      <p:cBhvr>
                                        <p:cTn id="325" dur="1" fill="hold">
                                          <p:stCondLst>
                                            <p:cond delay="0"/>
                                          </p:stCondLst>
                                        </p:cTn>
                                        <p:tgtEl>
                                          <p:spTgt spid="69"/>
                                        </p:tgtEl>
                                        <p:attrNameLst>
                                          <p:attrName>style.visibility</p:attrName>
                                        </p:attrNameLst>
                                      </p:cBhvr>
                                      <p:to>
                                        <p:strVal val="visible"/>
                                      </p:to>
                                    </p:set>
                                    <p:animEffect transition="in" filter="dissolve">
                                      <p:cBhvr>
                                        <p:cTn id="326" dur="2000"/>
                                        <p:tgtEl>
                                          <p:spTgt spid="69"/>
                                        </p:tgtEl>
                                      </p:cBhvr>
                                    </p:animEffect>
                                  </p:childTnLst>
                                </p:cTn>
                              </p:par>
                            </p:childTnLst>
                          </p:cTn>
                        </p:par>
                        <p:par>
                          <p:cTn id="327" fill="hold" nodeType="afterGroup">
                            <p:stCondLst>
                              <p:cond delay="4000"/>
                            </p:stCondLst>
                            <p:childTnLst>
                              <p:par>
                                <p:cTn id="328" presetID="9" presetClass="entr" presetSubtype="0" fill="hold" grpId="0" nodeType="afterEffect">
                                  <p:stCondLst>
                                    <p:cond delay="0"/>
                                  </p:stCondLst>
                                  <p:childTnLst>
                                    <p:set>
                                      <p:cBhvr>
                                        <p:cTn id="329" dur="1" fill="hold">
                                          <p:stCondLst>
                                            <p:cond delay="0"/>
                                          </p:stCondLst>
                                        </p:cTn>
                                        <p:tgtEl>
                                          <p:spTgt spid="146"/>
                                        </p:tgtEl>
                                        <p:attrNameLst>
                                          <p:attrName>style.visibility</p:attrName>
                                        </p:attrNameLst>
                                      </p:cBhvr>
                                      <p:to>
                                        <p:strVal val="visible"/>
                                      </p:to>
                                    </p:set>
                                    <p:animEffect transition="in" filter="dissolve">
                                      <p:cBhvr>
                                        <p:cTn id="330"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p:bldP spid="2" grpId="0" animBg="1"/>
      <p:bldP spid="3" grpId="0"/>
      <p:bldP spid="6" grpId="0"/>
      <p:bldP spid="32" grpId="0" animBg="1"/>
      <p:bldP spid="33" grpId="0" animBg="1"/>
      <p:bldP spid="34" grpId="0" animBg="1"/>
      <p:bldP spid="88" grpId="0" animBg="1"/>
      <p:bldP spid="93" grpId="0" animBg="1"/>
      <p:bldP spid="99" grpId="0"/>
      <p:bldP spid="100" grpId="0" animBg="1"/>
      <p:bldP spid="101" grpId="0" animBg="1"/>
      <p:bldP spid="109" grpId="0" animBg="1"/>
      <p:bldP spid="112" grpId="0" animBg="1"/>
      <p:bldP spid="113" grpId="0" animBg="1"/>
      <p:bldP spid="142" grpId="0" animBg="1"/>
      <p:bldP spid="144" grpId="0" animBg="1"/>
      <p:bldP spid="146" grpId="0" animBg="1"/>
      <p:bldP spid="15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lstStyle/>
          <a:p>
            <a:pPr>
              <a:buFontTx/>
              <a:buNone/>
            </a:pPr>
            <a:endParaRPr lang="fr-CH" altLang="en-US" dirty="0" smtClean="0">
              <a:ea typeface="ＭＳ Ｐゴシック" pitchFamily="34" charset="-128"/>
            </a:endParaRPr>
          </a:p>
          <a:p>
            <a:pPr>
              <a:buFontTx/>
              <a:buNone/>
            </a:pPr>
            <a:r>
              <a:rPr lang="fr-CH" altLang="en-US" dirty="0" smtClean="0">
                <a:ea typeface="ＭＳ Ｐゴシック" pitchFamily="34" charset="-128"/>
              </a:rPr>
              <a:t>		</a:t>
            </a:r>
          </a:p>
          <a:p>
            <a:pPr>
              <a:buFontTx/>
              <a:buNone/>
            </a:pPr>
            <a:endParaRPr lang="fr-CH" altLang="en-US" sz="3600" dirty="0">
              <a:solidFill>
                <a:srgbClr val="00408C"/>
              </a:solidFill>
              <a:latin typeface="+mj-lt"/>
              <a:ea typeface="ＭＳ Ｐゴシック" pitchFamily="34" charset="-128"/>
              <a:cs typeface="+mj-cs"/>
            </a:endParaRPr>
          </a:p>
          <a:p>
            <a:pPr>
              <a:buFontTx/>
              <a:buNone/>
            </a:pPr>
            <a:r>
              <a:rPr lang="fr-CH" altLang="en-US" dirty="0" smtClean="0">
                <a:ea typeface="ＭＳ Ｐゴシック" pitchFamily="34" charset="-128"/>
              </a:rPr>
              <a:t>		</a:t>
            </a:r>
            <a:r>
              <a:rPr lang="fr-CH" altLang="en-US" sz="3200" dirty="0" smtClean="0">
                <a:solidFill>
                  <a:schemeClr val="hlink"/>
                </a:solidFill>
                <a:ea typeface="ＭＳ Ｐゴシック" pitchFamily="34" charset="-128"/>
              </a:rPr>
              <a:t>	</a:t>
            </a:r>
            <a:r>
              <a:rPr lang="fr-CH" altLang="en-US" sz="3600" dirty="0">
                <a:solidFill>
                  <a:srgbClr val="00408C"/>
                </a:solidFill>
                <a:latin typeface="+mj-lt"/>
                <a:ea typeface="ＭＳ Ｐゴシック" pitchFamily="34" charset="-128"/>
                <a:cs typeface="+mj-cs"/>
              </a:rPr>
              <a:t>The Madrid System:</a:t>
            </a:r>
          </a:p>
          <a:p>
            <a:pPr>
              <a:buFontTx/>
              <a:buNone/>
            </a:pPr>
            <a:r>
              <a:rPr lang="fr-CH" altLang="en-US" sz="3600" dirty="0">
                <a:solidFill>
                  <a:srgbClr val="00408C"/>
                </a:solidFill>
                <a:latin typeface="+mj-lt"/>
                <a:ea typeface="ＭＳ Ｐゴシック" pitchFamily="34" charset="-128"/>
                <a:cs typeface="+mj-cs"/>
              </a:rPr>
              <a:t>The International </a:t>
            </a:r>
            <a:r>
              <a:rPr lang="fr-CH" altLang="en-US" sz="3600" dirty="0" err="1">
                <a:solidFill>
                  <a:srgbClr val="00408C"/>
                </a:solidFill>
                <a:latin typeface="+mj-lt"/>
                <a:ea typeface="ＭＳ Ｐゴシック" pitchFamily="34" charset="-128"/>
                <a:cs typeface="+mj-cs"/>
              </a:rPr>
              <a:t>Trademark</a:t>
            </a:r>
            <a:r>
              <a:rPr lang="fr-CH" altLang="en-US" sz="3600" dirty="0">
                <a:solidFill>
                  <a:srgbClr val="00408C"/>
                </a:solidFill>
                <a:latin typeface="+mj-lt"/>
                <a:ea typeface="ＭＳ Ｐゴシック" pitchFamily="34" charset="-128"/>
                <a:cs typeface="+mj-cs"/>
              </a:rPr>
              <a:t> System</a:t>
            </a:r>
            <a:endParaRPr lang="en-US" altLang="en-US" sz="3600" dirty="0">
              <a:solidFill>
                <a:srgbClr val="00408C"/>
              </a:solidFill>
              <a:latin typeface="+mj-lt"/>
              <a:ea typeface="ＭＳ Ｐゴシック" pitchFamily="34" charset="-128"/>
              <a:cs typeface="+mj-cs"/>
            </a:endParaRPr>
          </a:p>
        </p:txBody>
      </p:sp>
    </p:spTree>
    <p:extLst>
      <p:ext uri="{BB962C8B-B14F-4D97-AF65-F5344CB8AC3E}">
        <p14:creationId xmlns:p14="http://schemas.microsoft.com/office/powerpoint/2010/main" val="2288244346"/>
      </p:ext>
    </p:extLst>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Trademarks</a:t>
            </a:r>
          </a:p>
        </p:txBody>
      </p:sp>
      <p:sp>
        <p:nvSpPr>
          <p:cNvPr id="8195" name="Content Placeholder 2"/>
          <p:cNvSpPr>
            <a:spLocks noGrp="1"/>
          </p:cNvSpPr>
          <p:nvPr>
            <p:ph idx="1"/>
          </p:nvPr>
        </p:nvSpPr>
        <p:spPr>
          <a:xfrm>
            <a:off x="395288" y="1844675"/>
            <a:ext cx="8229600" cy="4352925"/>
          </a:xfrm>
        </p:spPr>
        <p:txBody>
          <a:bodyPr/>
          <a:lstStyle/>
          <a:p>
            <a:r>
              <a:rPr lang="en-US" altLang="en-US" smtClean="0">
                <a:ea typeface="ＭＳ Ｐゴシック" pitchFamily="34" charset="-128"/>
              </a:rPr>
              <a:t>"A brand incarnates an enterprise's reputation and image and so is one of an enterprise's most valuable assets</a:t>
            </a:r>
            <a:r>
              <a:rPr lang="ja-JP" altLang="en-US" smtClean="0">
                <a:ea typeface="ＭＳ Ｐゴシック" pitchFamily="34" charset="-128"/>
              </a:rPr>
              <a:t>”</a:t>
            </a:r>
            <a:r>
              <a:rPr lang="en-US" altLang="ja-JP" smtClean="0">
                <a:ea typeface="ＭＳ Ｐゴシック" pitchFamily="34" charset="-128"/>
              </a:rPr>
              <a:t> </a:t>
            </a:r>
            <a:r>
              <a:rPr lang="en-US" altLang="ja-JP" sz="1800" smtClean="0">
                <a:ea typeface="ＭＳ Ｐゴシック" pitchFamily="34" charset="-128"/>
              </a:rPr>
              <a:t>(Director General, Francis Gurry)</a:t>
            </a:r>
          </a:p>
          <a:p>
            <a:pPr>
              <a:buFontTx/>
              <a:buNone/>
            </a:pPr>
            <a:endParaRPr lang="en-US" altLang="en-US" smtClean="0">
              <a:ea typeface="ＭＳ Ｐゴシック" pitchFamily="34" charset="-128"/>
            </a:endParaRPr>
          </a:p>
          <a:p>
            <a:r>
              <a:rPr lang="en-US" altLang="en-US" smtClean="0">
                <a:ea typeface="ＭＳ Ｐゴシック" pitchFamily="34" charset="-128"/>
              </a:rPr>
              <a:t>Trademarks are the most widely used form of registered intellectual property (IP) throughout the world</a:t>
            </a:r>
          </a:p>
          <a:p>
            <a:pPr>
              <a:buFontTx/>
              <a:buNone/>
            </a:pPr>
            <a:endParaRPr lang="en-US" altLang="en-US" smtClean="0">
              <a:ea typeface="ＭＳ Ｐゴシック" pitchFamily="34" charset="-128"/>
            </a:endParaRPr>
          </a:p>
          <a:p>
            <a:r>
              <a:rPr lang="en-US" altLang="en-US" smtClean="0">
                <a:ea typeface="ＭＳ Ｐゴシック" pitchFamily="34" charset="-128"/>
              </a:rPr>
              <a:t>Trademark demand quadrupled between 1985 and 2011, from just under 1 million applications per year in 1985 to 4.2 million by 2011</a:t>
            </a:r>
          </a:p>
        </p:txBody>
      </p:sp>
    </p:spTree>
    <p:extLst>
      <p:ext uri="{BB962C8B-B14F-4D97-AF65-F5344CB8AC3E}">
        <p14:creationId xmlns:p14="http://schemas.microsoft.com/office/powerpoint/2010/main" val="746679904"/>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0" y="188913"/>
            <a:ext cx="7431088" cy="685800"/>
          </a:xfrm>
        </p:spPr>
        <p:txBody>
          <a:bodyPr/>
          <a:lstStyle/>
          <a:p>
            <a:r>
              <a:rPr lang="en-US" altLang="en-US" smtClean="0">
                <a:ea typeface="ＭＳ Ｐゴシック" pitchFamily="34" charset="-128"/>
              </a:rPr>
              <a:t>Routes for protecting a trademark</a:t>
            </a:r>
            <a:endParaRPr lang="en-GB" altLang="en-US" smtClean="0">
              <a:ea typeface="ＭＳ Ｐゴシック" pitchFamily="34" charset="-128"/>
            </a:endParaRPr>
          </a:p>
        </p:txBody>
      </p:sp>
      <p:sp>
        <p:nvSpPr>
          <p:cNvPr id="9219" name="Rectangle 3"/>
          <p:cNvSpPr>
            <a:spLocks noGrp="1" noChangeArrowheads="1"/>
          </p:cNvSpPr>
          <p:nvPr>
            <p:ph type="body" idx="4294967295"/>
          </p:nvPr>
        </p:nvSpPr>
        <p:spPr>
          <a:xfrm>
            <a:off x="1222375" y="1412875"/>
            <a:ext cx="7921625" cy="4392613"/>
          </a:xfrm>
        </p:spPr>
        <p:txBody>
          <a:bodyPr/>
          <a:lstStyle/>
          <a:p>
            <a:pPr>
              <a:lnSpc>
                <a:spcPct val="90000"/>
              </a:lnSpc>
            </a:pPr>
            <a:r>
              <a:rPr lang="en-GB" altLang="en-US" smtClean="0">
                <a:ea typeface="ＭＳ Ｐゴシック" pitchFamily="34" charset="-128"/>
              </a:rPr>
              <a:t>The national route: Filing trademark application with the Trademark Office of each country in which protection of the mark is sought</a:t>
            </a:r>
          </a:p>
          <a:p>
            <a:pPr>
              <a:lnSpc>
                <a:spcPct val="90000"/>
              </a:lnSpc>
            </a:pPr>
            <a:endParaRPr lang="en-GB" altLang="en-US" smtClean="0">
              <a:ea typeface="ＭＳ Ｐゴシック" pitchFamily="34" charset="-128"/>
            </a:endParaRPr>
          </a:p>
          <a:p>
            <a:pPr>
              <a:lnSpc>
                <a:spcPct val="90000"/>
              </a:lnSpc>
            </a:pPr>
            <a:r>
              <a:rPr lang="en-GB" altLang="en-US" smtClean="0">
                <a:ea typeface="ＭＳ Ｐゴシック" pitchFamily="34" charset="-128"/>
              </a:rPr>
              <a:t>The regional route: Apply for protection in countries which are members of a regional trademarks registration system with effect in the territories of all Member States (ARIPO, Benelux Trademark Office, OHIM and OAPI)</a:t>
            </a:r>
          </a:p>
          <a:p>
            <a:pPr>
              <a:lnSpc>
                <a:spcPct val="90000"/>
              </a:lnSpc>
            </a:pPr>
            <a:endParaRPr lang="en-GB" altLang="en-US" smtClean="0">
              <a:ea typeface="ＭＳ Ｐゴシック" pitchFamily="34" charset="-128"/>
            </a:endParaRPr>
          </a:p>
          <a:p>
            <a:pPr>
              <a:lnSpc>
                <a:spcPct val="90000"/>
              </a:lnSpc>
            </a:pPr>
            <a:r>
              <a:rPr lang="en-GB" altLang="en-US" smtClean="0">
                <a:ea typeface="ＭＳ Ｐゴシック" pitchFamily="34" charset="-128"/>
              </a:rPr>
              <a:t>The international route: The Madrid System</a:t>
            </a:r>
          </a:p>
          <a:p>
            <a:pPr>
              <a:lnSpc>
                <a:spcPct val="90000"/>
              </a:lnSpc>
            </a:pPr>
            <a:endParaRPr lang="en-GB" altLang="en-US" smtClean="0">
              <a:ea typeface="ＭＳ Ｐゴシック" pitchFamily="34" charset="-128"/>
            </a:endParaRPr>
          </a:p>
        </p:txBody>
      </p:sp>
    </p:spTree>
    <p:extLst>
      <p:ext uri="{BB962C8B-B14F-4D97-AF65-F5344CB8AC3E}">
        <p14:creationId xmlns:p14="http://schemas.microsoft.com/office/powerpoint/2010/main" val="1159370286"/>
      </p:ext>
    </p:extLst>
  </p:cSld>
  <p:clrMapOvr>
    <a:masterClrMapping/>
  </p:clrMapOvr>
  <p:transition spd="slow">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0" y="188913"/>
            <a:ext cx="7431088" cy="685800"/>
          </a:xfrm>
        </p:spPr>
        <p:txBody>
          <a:bodyPr/>
          <a:lstStyle/>
          <a:p>
            <a:pPr eaLnBrk="1" hangingPunct="1"/>
            <a:r>
              <a:rPr lang="en-US" altLang="en-US" smtClean="0">
                <a:ea typeface="ＭＳ Ｐゴシック" pitchFamily="34" charset="-128"/>
              </a:rPr>
              <a:t>The Madrid System</a:t>
            </a:r>
            <a:endParaRPr lang="en-GB" altLang="en-US" smtClean="0">
              <a:ea typeface="ＭＳ Ｐゴシック" pitchFamily="34" charset="-128"/>
            </a:endParaRPr>
          </a:p>
        </p:txBody>
      </p:sp>
      <p:sp>
        <p:nvSpPr>
          <p:cNvPr id="6147" name="Rectangle 3"/>
          <p:cNvSpPr>
            <a:spLocks noGrp="1" noChangeArrowheads="1"/>
          </p:cNvSpPr>
          <p:nvPr>
            <p:ph type="body" idx="4294967295"/>
          </p:nvPr>
        </p:nvSpPr>
        <p:spPr>
          <a:xfrm>
            <a:off x="0" y="1341438"/>
            <a:ext cx="8208963" cy="4968875"/>
          </a:xfrm>
        </p:spPr>
        <p:txBody>
          <a:bodyPr/>
          <a:lstStyle/>
          <a:p>
            <a:pPr eaLnBrk="1" hangingPunct="1">
              <a:defRPr/>
            </a:pPr>
            <a:r>
              <a:rPr lang="en-US" altLang="ja-JP" dirty="0" smtClean="0">
                <a:ea typeface="MS PGothic" pitchFamily="34" charset="-128"/>
              </a:rPr>
              <a:t>A centralized filing and management procedure</a:t>
            </a:r>
          </a:p>
          <a:p>
            <a:pPr eaLnBrk="1" hangingPunct="1">
              <a:defRPr/>
            </a:pPr>
            <a:endParaRPr lang="en-US" altLang="ja-JP" dirty="0" smtClean="0">
              <a:ea typeface="MS PGothic" pitchFamily="34" charset="-128"/>
            </a:endParaRPr>
          </a:p>
          <a:p>
            <a:pPr eaLnBrk="1" hangingPunct="1">
              <a:defRPr/>
            </a:pPr>
            <a:r>
              <a:rPr lang="en-US" altLang="ja-JP" dirty="0" smtClean="0">
                <a:ea typeface="MS PGothic" pitchFamily="34" charset="-128"/>
              </a:rPr>
              <a:t>A one-stop shop for trademark holders to obtain and maintain trademark protection in export markets</a:t>
            </a:r>
          </a:p>
          <a:p>
            <a:pPr eaLnBrk="1" hangingPunct="1">
              <a:defRPr/>
            </a:pPr>
            <a:endParaRPr lang="fr-CH" altLang="ja-JP" dirty="0" smtClean="0">
              <a:ea typeface="MS PGothic" pitchFamily="34" charset="-128"/>
            </a:endParaRPr>
          </a:p>
          <a:p>
            <a:pPr eaLnBrk="1" hangingPunct="1">
              <a:defRPr/>
            </a:pPr>
            <a:r>
              <a:rPr lang="fr-CH" altLang="ja-JP" dirty="0" smtClean="0">
                <a:ea typeface="MS PGothic" pitchFamily="34" charset="-128"/>
              </a:rPr>
              <a:t>An alternative to the national route</a:t>
            </a:r>
          </a:p>
          <a:p>
            <a:pPr marL="0" indent="0" eaLnBrk="1" hangingPunct="1">
              <a:buFontTx/>
              <a:buNone/>
              <a:defRPr/>
            </a:pPr>
            <a:endParaRPr lang="nb-NO" altLang="en-US" dirty="0" smtClean="0"/>
          </a:p>
          <a:p>
            <a:pPr eaLnBrk="1" hangingPunct="1">
              <a:defRPr/>
            </a:pPr>
            <a:r>
              <a:rPr lang="nb-NO" altLang="en-US" dirty="0" smtClean="0"/>
              <a:t>The domestic legislations of the designated Contracting Parties set the conditions for protecting a trademark and determine the rights which result from protection</a:t>
            </a:r>
          </a:p>
          <a:p>
            <a:pPr eaLnBrk="1" hangingPunct="1">
              <a:defRPr/>
            </a:pPr>
            <a:endParaRPr lang="en-GB" altLang="en-US" dirty="0" smtClean="0"/>
          </a:p>
        </p:txBody>
      </p:sp>
    </p:spTree>
    <p:extLst>
      <p:ext uri="{BB962C8B-B14F-4D97-AF65-F5344CB8AC3E}">
        <p14:creationId xmlns:p14="http://schemas.microsoft.com/office/powerpoint/2010/main" val="1140009832"/>
      </p:ext>
    </p:extLst>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smtClean="0">
                <a:ea typeface="ＭＳ Ｐゴシック" pitchFamily="34" charset="-128"/>
              </a:rPr>
              <a:t>Madrid System – June 2014 </a:t>
            </a:r>
            <a:endParaRPr lang="en-US" altLang="en-US" sz="1800" smtClean="0">
              <a:ea typeface="ＭＳ Ｐゴシック" pitchFamily="34" charset="-128"/>
            </a:endParaRPr>
          </a:p>
        </p:txBody>
      </p:sp>
      <p:grpSp>
        <p:nvGrpSpPr>
          <p:cNvPr id="11267" name="Group 1502"/>
          <p:cNvGrpSpPr>
            <a:grpSpLocks/>
          </p:cNvGrpSpPr>
          <p:nvPr/>
        </p:nvGrpSpPr>
        <p:grpSpPr bwMode="auto">
          <a:xfrm>
            <a:off x="2905125" y="5589588"/>
            <a:ext cx="3754438" cy="808037"/>
            <a:chOff x="1759" y="3599"/>
            <a:chExt cx="2365" cy="509"/>
          </a:xfrm>
        </p:grpSpPr>
        <p:sp>
          <p:nvSpPr>
            <p:cNvPr id="11770" name="Rectangle 1013"/>
            <p:cNvSpPr>
              <a:spLocks noChangeArrowheads="1"/>
            </p:cNvSpPr>
            <p:nvPr/>
          </p:nvSpPr>
          <p:spPr bwMode="auto">
            <a:xfrm>
              <a:off x="1791" y="3599"/>
              <a:ext cx="2333"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spcBef>
                  <a:spcPct val="50000"/>
                </a:spcBef>
                <a:buFontTx/>
                <a:buNone/>
              </a:pPr>
              <a:r>
                <a:rPr lang="en-US" altLang="en-US" sz="1500">
                  <a:solidFill>
                    <a:srgbClr val="B367FF"/>
                  </a:solidFill>
                </a:rPr>
                <a:t>  1 Agreement only</a:t>
              </a:r>
              <a:r>
                <a:rPr lang="en-US" altLang="en-US" sz="1500">
                  <a:solidFill>
                    <a:srgbClr val="ACECF7"/>
                  </a:solidFill>
                </a:rPr>
                <a:t/>
              </a:r>
              <a:br>
                <a:rPr lang="en-US" altLang="en-US" sz="1500">
                  <a:solidFill>
                    <a:srgbClr val="ACECF7"/>
                  </a:solidFill>
                </a:rPr>
              </a:br>
              <a:r>
                <a:rPr lang="en-US" altLang="en-US" sz="1500">
                  <a:solidFill>
                    <a:srgbClr val="6F73BF"/>
                  </a:solidFill>
                </a:rPr>
                <a:t>91 Protocol (including EU)</a:t>
              </a:r>
            </a:p>
            <a:p>
              <a:pPr>
                <a:spcBef>
                  <a:spcPct val="50000"/>
                </a:spcBef>
                <a:buFontTx/>
                <a:buNone/>
              </a:pPr>
              <a:r>
                <a:rPr lang="en-US" altLang="en-US" sz="1500"/>
                <a:t>92 Members</a:t>
              </a:r>
              <a:endParaRPr lang="en-US" altLang="en-US" sz="1600"/>
            </a:p>
          </p:txBody>
        </p:sp>
        <p:sp>
          <p:nvSpPr>
            <p:cNvPr id="11771" name="Line 1501"/>
            <p:cNvSpPr>
              <a:spLocks noChangeShapeType="1"/>
            </p:cNvSpPr>
            <p:nvPr/>
          </p:nvSpPr>
          <p:spPr bwMode="auto">
            <a:xfrm>
              <a:off x="1759" y="3916"/>
              <a:ext cx="181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11268" name="Group 4537"/>
          <p:cNvGrpSpPr>
            <a:grpSpLocks/>
          </p:cNvGrpSpPr>
          <p:nvPr/>
        </p:nvGrpSpPr>
        <p:grpSpPr bwMode="auto">
          <a:xfrm>
            <a:off x="142875" y="1277938"/>
            <a:ext cx="8893175" cy="4729162"/>
            <a:chOff x="90" y="805"/>
            <a:chExt cx="5602" cy="2979"/>
          </a:xfrm>
        </p:grpSpPr>
        <p:sp>
          <p:nvSpPr>
            <p:cNvPr id="11270" name="Freeform 4037"/>
            <p:cNvSpPr>
              <a:spLocks/>
            </p:cNvSpPr>
            <p:nvPr/>
          </p:nvSpPr>
          <p:spPr bwMode="auto">
            <a:xfrm>
              <a:off x="91" y="1062"/>
              <a:ext cx="618" cy="330"/>
            </a:xfrm>
            <a:custGeom>
              <a:avLst/>
              <a:gdLst>
                <a:gd name="T0" fmla="*/ 511 w 610"/>
                <a:gd name="T1" fmla="*/ 366 h 293"/>
                <a:gd name="T2" fmla="*/ 479 w 610"/>
                <a:gd name="T3" fmla="*/ 307 h 293"/>
                <a:gd name="T4" fmla="*/ 473 w 610"/>
                <a:gd name="T5" fmla="*/ 273 h 293"/>
                <a:gd name="T6" fmla="*/ 511 w 610"/>
                <a:gd name="T7" fmla="*/ 188 h 293"/>
                <a:gd name="T8" fmla="*/ 610 w 610"/>
                <a:gd name="T9" fmla="*/ 69 h 293"/>
                <a:gd name="T10" fmla="*/ 548 w 610"/>
                <a:gd name="T11" fmla="*/ 26 h 293"/>
                <a:gd name="T12" fmla="*/ 485 w 610"/>
                <a:gd name="T13" fmla="*/ 9 h 293"/>
                <a:gd name="T14" fmla="*/ 467 w 610"/>
                <a:gd name="T15" fmla="*/ 0 h 293"/>
                <a:gd name="T16" fmla="*/ 410 w 610"/>
                <a:gd name="T17" fmla="*/ 18 h 293"/>
                <a:gd name="T18" fmla="*/ 341 w 610"/>
                <a:gd name="T19" fmla="*/ 43 h 293"/>
                <a:gd name="T20" fmla="*/ 281 w 610"/>
                <a:gd name="T21" fmla="*/ 93 h 293"/>
                <a:gd name="T22" fmla="*/ 305 w 610"/>
                <a:gd name="T23" fmla="*/ 121 h 293"/>
                <a:gd name="T24" fmla="*/ 287 w 610"/>
                <a:gd name="T25" fmla="*/ 128 h 293"/>
                <a:gd name="T26" fmla="*/ 225 w 610"/>
                <a:gd name="T27" fmla="*/ 128 h 293"/>
                <a:gd name="T28" fmla="*/ 174 w 610"/>
                <a:gd name="T29" fmla="*/ 161 h 293"/>
                <a:gd name="T30" fmla="*/ 249 w 610"/>
                <a:gd name="T31" fmla="*/ 161 h 293"/>
                <a:gd name="T32" fmla="*/ 174 w 610"/>
                <a:gd name="T33" fmla="*/ 204 h 293"/>
                <a:gd name="T34" fmla="*/ 156 w 610"/>
                <a:gd name="T35" fmla="*/ 213 h 293"/>
                <a:gd name="T36" fmla="*/ 111 w 610"/>
                <a:gd name="T37" fmla="*/ 239 h 293"/>
                <a:gd name="T38" fmla="*/ 111 w 610"/>
                <a:gd name="T39" fmla="*/ 257 h 293"/>
                <a:gd name="T40" fmla="*/ 126 w 610"/>
                <a:gd name="T41" fmla="*/ 264 h 293"/>
                <a:gd name="T42" fmla="*/ 99 w 610"/>
                <a:gd name="T43" fmla="*/ 291 h 293"/>
                <a:gd name="T44" fmla="*/ 119 w 610"/>
                <a:gd name="T45" fmla="*/ 298 h 293"/>
                <a:gd name="T46" fmla="*/ 132 w 610"/>
                <a:gd name="T47" fmla="*/ 307 h 293"/>
                <a:gd name="T48" fmla="*/ 162 w 610"/>
                <a:gd name="T49" fmla="*/ 307 h 293"/>
                <a:gd name="T50" fmla="*/ 156 w 610"/>
                <a:gd name="T51" fmla="*/ 332 h 293"/>
                <a:gd name="T52" fmla="*/ 138 w 610"/>
                <a:gd name="T53" fmla="*/ 350 h 293"/>
                <a:gd name="T54" fmla="*/ 63 w 610"/>
                <a:gd name="T55" fmla="*/ 393 h 293"/>
                <a:gd name="T56" fmla="*/ 0 w 610"/>
                <a:gd name="T57" fmla="*/ 419 h 293"/>
                <a:gd name="T58" fmla="*/ 18 w 610"/>
                <a:gd name="T59" fmla="*/ 410 h 293"/>
                <a:gd name="T60" fmla="*/ 63 w 610"/>
                <a:gd name="T61" fmla="*/ 393 h 293"/>
                <a:gd name="T62" fmla="*/ 99 w 610"/>
                <a:gd name="T63" fmla="*/ 384 h 293"/>
                <a:gd name="T64" fmla="*/ 231 w 610"/>
                <a:gd name="T65" fmla="*/ 315 h 293"/>
                <a:gd name="T66" fmla="*/ 266 w 610"/>
                <a:gd name="T67" fmla="*/ 273 h 293"/>
                <a:gd name="T68" fmla="*/ 329 w 610"/>
                <a:gd name="T69" fmla="*/ 248 h 293"/>
                <a:gd name="T70" fmla="*/ 273 w 610"/>
                <a:gd name="T71" fmla="*/ 291 h 293"/>
                <a:gd name="T72" fmla="*/ 299 w 610"/>
                <a:gd name="T73" fmla="*/ 291 h 293"/>
                <a:gd name="T74" fmla="*/ 305 w 610"/>
                <a:gd name="T75" fmla="*/ 282 h 293"/>
                <a:gd name="T76" fmla="*/ 341 w 610"/>
                <a:gd name="T77" fmla="*/ 273 h 293"/>
                <a:gd name="T78" fmla="*/ 347 w 610"/>
                <a:gd name="T79" fmla="*/ 257 h 293"/>
                <a:gd name="T80" fmla="*/ 362 w 610"/>
                <a:gd name="T81" fmla="*/ 257 h 293"/>
                <a:gd name="T82" fmla="*/ 374 w 610"/>
                <a:gd name="T83" fmla="*/ 264 h 293"/>
                <a:gd name="T84" fmla="*/ 380 w 610"/>
                <a:gd name="T85" fmla="*/ 273 h 293"/>
                <a:gd name="T86" fmla="*/ 410 w 610"/>
                <a:gd name="T87" fmla="*/ 282 h 293"/>
                <a:gd name="T88" fmla="*/ 461 w 610"/>
                <a:gd name="T89" fmla="*/ 291 h 293"/>
                <a:gd name="T90" fmla="*/ 461 w 610"/>
                <a:gd name="T91" fmla="*/ 307 h 293"/>
                <a:gd name="T92" fmla="*/ 479 w 610"/>
                <a:gd name="T93" fmla="*/ 315 h 293"/>
                <a:gd name="T94" fmla="*/ 485 w 610"/>
                <a:gd name="T95" fmla="*/ 324 h 293"/>
                <a:gd name="T96" fmla="*/ 504 w 610"/>
                <a:gd name="T97" fmla="*/ 332 h 293"/>
                <a:gd name="T98" fmla="*/ 518 w 610"/>
                <a:gd name="T99" fmla="*/ 341 h 293"/>
                <a:gd name="T100" fmla="*/ 504 w 610"/>
                <a:gd name="T101" fmla="*/ 350 h 293"/>
                <a:gd name="T102" fmla="*/ 511 w 610"/>
                <a:gd name="T103" fmla="*/ 384 h 293"/>
                <a:gd name="T104" fmla="*/ 518 w 610"/>
                <a:gd name="T105" fmla="*/ 384 h 293"/>
                <a:gd name="T106" fmla="*/ 504 w 610"/>
                <a:gd name="T107" fmla="*/ 41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prstDash val="solid"/>
              <a:round/>
              <a:headEnd/>
              <a:tailEnd/>
            </a:ln>
          </p:spPr>
          <p:txBody>
            <a:bodyPr/>
            <a:lstStyle/>
            <a:p>
              <a:endParaRPr lang="en-US"/>
            </a:p>
          </p:txBody>
        </p:sp>
        <p:grpSp>
          <p:nvGrpSpPr>
            <p:cNvPr id="11271" name="Group 4038"/>
            <p:cNvGrpSpPr>
              <a:grpSpLocks/>
            </p:cNvGrpSpPr>
            <p:nvPr/>
          </p:nvGrpSpPr>
          <p:grpSpPr bwMode="auto">
            <a:xfrm>
              <a:off x="91" y="1061"/>
              <a:ext cx="1365" cy="983"/>
              <a:chOff x="851" y="1207"/>
              <a:chExt cx="1313" cy="983"/>
            </a:xfrm>
          </p:grpSpPr>
          <p:sp>
            <p:nvSpPr>
              <p:cNvPr id="11768" name="Freeform 4039"/>
              <p:cNvSpPr>
                <a:spLocks/>
              </p:cNvSpPr>
              <p:nvPr/>
            </p:nvSpPr>
            <p:spPr bwMode="auto">
              <a:xfrm>
                <a:off x="1230" y="1652"/>
                <a:ext cx="934" cy="538"/>
              </a:xfrm>
              <a:custGeom>
                <a:avLst/>
                <a:gdLst>
                  <a:gd name="T0" fmla="*/ 878 w 957"/>
                  <a:gd name="T1" fmla="*/ 60 h 478"/>
                  <a:gd name="T2" fmla="*/ 833 w 957"/>
                  <a:gd name="T3" fmla="*/ 118 h 478"/>
                  <a:gd name="T4" fmla="*/ 734 w 957"/>
                  <a:gd name="T5" fmla="*/ 161 h 478"/>
                  <a:gd name="T6" fmla="*/ 668 w 957"/>
                  <a:gd name="T7" fmla="*/ 204 h 478"/>
                  <a:gd name="T8" fmla="*/ 656 w 957"/>
                  <a:gd name="T9" fmla="*/ 161 h 478"/>
                  <a:gd name="T10" fmla="*/ 651 w 957"/>
                  <a:gd name="T11" fmla="*/ 93 h 478"/>
                  <a:gd name="T12" fmla="*/ 578 w 957"/>
                  <a:gd name="T13" fmla="*/ 43 h 478"/>
                  <a:gd name="T14" fmla="*/ 517 w 957"/>
                  <a:gd name="T15" fmla="*/ 0 h 478"/>
                  <a:gd name="T16" fmla="*/ 111 w 957"/>
                  <a:gd name="T17" fmla="*/ 34 h 478"/>
                  <a:gd name="T18" fmla="*/ 105 w 957"/>
                  <a:gd name="T19" fmla="*/ 43 h 478"/>
                  <a:gd name="T20" fmla="*/ 84 w 957"/>
                  <a:gd name="T21" fmla="*/ 34 h 478"/>
                  <a:gd name="T22" fmla="*/ 72 w 957"/>
                  <a:gd name="T23" fmla="*/ 78 h 478"/>
                  <a:gd name="T24" fmla="*/ 45 w 957"/>
                  <a:gd name="T25" fmla="*/ 144 h 478"/>
                  <a:gd name="T26" fmla="*/ 0 w 957"/>
                  <a:gd name="T27" fmla="*/ 263 h 478"/>
                  <a:gd name="T28" fmla="*/ 0 w 957"/>
                  <a:gd name="T29" fmla="*/ 323 h 478"/>
                  <a:gd name="T30" fmla="*/ 6 w 957"/>
                  <a:gd name="T31" fmla="*/ 332 h 478"/>
                  <a:gd name="T32" fmla="*/ 6 w 957"/>
                  <a:gd name="T33" fmla="*/ 418 h 478"/>
                  <a:gd name="T34" fmla="*/ 84 w 957"/>
                  <a:gd name="T35" fmla="*/ 477 h 478"/>
                  <a:gd name="T36" fmla="*/ 183 w 957"/>
                  <a:gd name="T37" fmla="*/ 495 h 478"/>
                  <a:gd name="T38" fmla="*/ 245 w 957"/>
                  <a:gd name="T39" fmla="*/ 580 h 478"/>
                  <a:gd name="T40" fmla="*/ 300 w 957"/>
                  <a:gd name="T41" fmla="*/ 647 h 478"/>
                  <a:gd name="T42" fmla="*/ 323 w 957"/>
                  <a:gd name="T43" fmla="*/ 622 h 478"/>
                  <a:gd name="T44" fmla="*/ 350 w 957"/>
                  <a:gd name="T45" fmla="*/ 589 h 478"/>
                  <a:gd name="T46" fmla="*/ 362 w 957"/>
                  <a:gd name="T47" fmla="*/ 589 h 478"/>
                  <a:gd name="T48" fmla="*/ 395 w 957"/>
                  <a:gd name="T49" fmla="*/ 555 h 478"/>
                  <a:gd name="T50" fmla="*/ 434 w 957"/>
                  <a:gd name="T51" fmla="*/ 564 h 478"/>
                  <a:gd name="T52" fmla="*/ 462 w 957"/>
                  <a:gd name="T53" fmla="*/ 580 h 478"/>
                  <a:gd name="T54" fmla="*/ 462 w 957"/>
                  <a:gd name="T55" fmla="*/ 546 h 478"/>
                  <a:gd name="T56" fmla="*/ 489 w 957"/>
                  <a:gd name="T57" fmla="*/ 537 h 478"/>
                  <a:gd name="T58" fmla="*/ 511 w 957"/>
                  <a:gd name="T59" fmla="*/ 537 h 478"/>
                  <a:gd name="T60" fmla="*/ 528 w 957"/>
                  <a:gd name="T61" fmla="*/ 555 h 478"/>
                  <a:gd name="T62" fmla="*/ 561 w 957"/>
                  <a:gd name="T63" fmla="*/ 613 h 478"/>
                  <a:gd name="T64" fmla="*/ 573 w 957"/>
                  <a:gd name="T65" fmla="*/ 638 h 478"/>
                  <a:gd name="T66" fmla="*/ 584 w 957"/>
                  <a:gd name="T67" fmla="*/ 682 h 478"/>
                  <a:gd name="T68" fmla="*/ 600 w 957"/>
                  <a:gd name="T69" fmla="*/ 606 h 478"/>
                  <a:gd name="T70" fmla="*/ 600 w 957"/>
                  <a:gd name="T71" fmla="*/ 512 h 478"/>
                  <a:gd name="T72" fmla="*/ 617 w 957"/>
                  <a:gd name="T73" fmla="*/ 477 h 478"/>
                  <a:gd name="T74" fmla="*/ 673 w 957"/>
                  <a:gd name="T75" fmla="*/ 418 h 478"/>
                  <a:gd name="T76" fmla="*/ 684 w 957"/>
                  <a:gd name="T77" fmla="*/ 393 h 478"/>
                  <a:gd name="T78" fmla="*/ 695 w 957"/>
                  <a:gd name="T79" fmla="*/ 375 h 478"/>
                  <a:gd name="T80" fmla="*/ 707 w 957"/>
                  <a:gd name="T81" fmla="*/ 359 h 478"/>
                  <a:gd name="T82" fmla="*/ 707 w 957"/>
                  <a:gd name="T83" fmla="*/ 350 h 478"/>
                  <a:gd name="T84" fmla="*/ 701 w 957"/>
                  <a:gd name="T85" fmla="*/ 306 h 478"/>
                  <a:gd name="T86" fmla="*/ 707 w 957"/>
                  <a:gd name="T87" fmla="*/ 297 h 478"/>
                  <a:gd name="T88" fmla="*/ 717 w 957"/>
                  <a:gd name="T89" fmla="*/ 306 h 478"/>
                  <a:gd name="T90" fmla="*/ 712 w 957"/>
                  <a:gd name="T91" fmla="*/ 332 h 478"/>
                  <a:gd name="T92" fmla="*/ 729 w 957"/>
                  <a:gd name="T93" fmla="*/ 272 h 478"/>
                  <a:gd name="T94" fmla="*/ 756 w 957"/>
                  <a:gd name="T95" fmla="*/ 254 h 478"/>
                  <a:gd name="T96" fmla="*/ 800 w 957"/>
                  <a:gd name="T97" fmla="*/ 230 h 478"/>
                  <a:gd name="T98" fmla="*/ 817 w 957"/>
                  <a:gd name="T99" fmla="*/ 221 h 478"/>
                  <a:gd name="T100" fmla="*/ 817 w 957"/>
                  <a:gd name="T101" fmla="*/ 195 h 478"/>
                  <a:gd name="T102" fmla="*/ 856 w 957"/>
                  <a:gd name="T103" fmla="*/ 135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1769" name="Freeform 4040"/>
              <p:cNvSpPr>
                <a:spLocks/>
              </p:cNvSpPr>
              <p:nvPr/>
            </p:nvSpPr>
            <p:spPr bwMode="auto">
              <a:xfrm>
                <a:off x="851" y="1207"/>
                <a:ext cx="595" cy="330"/>
              </a:xfrm>
              <a:custGeom>
                <a:avLst/>
                <a:gdLst>
                  <a:gd name="T0" fmla="*/ 456 w 610"/>
                  <a:gd name="T1" fmla="*/ 366 h 293"/>
                  <a:gd name="T2" fmla="*/ 428 w 610"/>
                  <a:gd name="T3" fmla="*/ 307 h 293"/>
                  <a:gd name="T4" fmla="*/ 422 w 610"/>
                  <a:gd name="T5" fmla="*/ 273 h 293"/>
                  <a:gd name="T6" fmla="*/ 456 w 610"/>
                  <a:gd name="T7" fmla="*/ 188 h 293"/>
                  <a:gd name="T8" fmla="*/ 544 w 610"/>
                  <a:gd name="T9" fmla="*/ 69 h 293"/>
                  <a:gd name="T10" fmla="*/ 489 w 610"/>
                  <a:gd name="T11" fmla="*/ 26 h 293"/>
                  <a:gd name="T12" fmla="*/ 434 w 610"/>
                  <a:gd name="T13" fmla="*/ 9 h 293"/>
                  <a:gd name="T14" fmla="*/ 417 w 610"/>
                  <a:gd name="T15" fmla="*/ 0 h 293"/>
                  <a:gd name="T16" fmla="*/ 367 w 610"/>
                  <a:gd name="T17" fmla="*/ 18 h 293"/>
                  <a:gd name="T18" fmla="*/ 305 w 610"/>
                  <a:gd name="T19" fmla="*/ 43 h 293"/>
                  <a:gd name="T20" fmla="*/ 250 w 610"/>
                  <a:gd name="T21" fmla="*/ 93 h 293"/>
                  <a:gd name="T22" fmla="*/ 272 w 610"/>
                  <a:gd name="T23" fmla="*/ 121 h 293"/>
                  <a:gd name="T24" fmla="*/ 255 w 610"/>
                  <a:gd name="T25" fmla="*/ 128 h 293"/>
                  <a:gd name="T26" fmla="*/ 201 w 610"/>
                  <a:gd name="T27" fmla="*/ 128 h 293"/>
                  <a:gd name="T28" fmla="*/ 156 w 610"/>
                  <a:gd name="T29" fmla="*/ 161 h 293"/>
                  <a:gd name="T30" fmla="*/ 222 w 610"/>
                  <a:gd name="T31" fmla="*/ 161 h 293"/>
                  <a:gd name="T32" fmla="*/ 156 w 610"/>
                  <a:gd name="T33" fmla="*/ 204 h 293"/>
                  <a:gd name="T34" fmla="*/ 139 w 610"/>
                  <a:gd name="T35" fmla="*/ 213 h 293"/>
                  <a:gd name="T36" fmla="*/ 99 w 610"/>
                  <a:gd name="T37" fmla="*/ 239 h 293"/>
                  <a:gd name="T38" fmla="*/ 99 w 610"/>
                  <a:gd name="T39" fmla="*/ 257 h 293"/>
                  <a:gd name="T40" fmla="*/ 111 w 610"/>
                  <a:gd name="T41" fmla="*/ 264 h 293"/>
                  <a:gd name="T42" fmla="*/ 90 w 610"/>
                  <a:gd name="T43" fmla="*/ 291 h 293"/>
                  <a:gd name="T44" fmla="*/ 105 w 610"/>
                  <a:gd name="T45" fmla="*/ 298 h 293"/>
                  <a:gd name="T46" fmla="*/ 117 w 610"/>
                  <a:gd name="T47" fmla="*/ 307 h 293"/>
                  <a:gd name="T48" fmla="*/ 144 w 610"/>
                  <a:gd name="T49" fmla="*/ 307 h 293"/>
                  <a:gd name="T50" fmla="*/ 139 w 610"/>
                  <a:gd name="T51" fmla="*/ 332 h 293"/>
                  <a:gd name="T52" fmla="*/ 123 w 610"/>
                  <a:gd name="T53" fmla="*/ 350 h 293"/>
                  <a:gd name="T54" fmla="*/ 57 w 610"/>
                  <a:gd name="T55" fmla="*/ 393 h 293"/>
                  <a:gd name="T56" fmla="*/ 0 w 610"/>
                  <a:gd name="T57" fmla="*/ 419 h 293"/>
                  <a:gd name="T58" fmla="*/ 18 w 610"/>
                  <a:gd name="T59" fmla="*/ 410 h 293"/>
                  <a:gd name="T60" fmla="*/ 57 w 610"/>
                  <a:gd name="T61" fmla="*/ 393 h 293"/>
                  <a:gd name="T62" fmla="*/ 90 w 610"/>
                  <a:gd name="T63" fmla="*/ 384 h 293"/>
                  <a:gd name="T64" fmla="*/ 207 w 610"/>
                  <a:gd name="T65" fmla="*/ 315 h 293"/>
                  <a:gd name="T66" fmla="*/ 239 w 610"/>
                  <a:gd name="T67" fmla="*/ 273 h 293"/>
                  <a:gd name="T68" fmla="*/ 294 w 610"/>
                  <a:gd name="T69" fmla="*/ 248 h 293"/>
                  <a:gd name="T70" fmla="*/ 245 w 610"/>
                  <a:gd name="T71" fmla="*/ 291 h 293"/>
                  <a:gd name="T72" fmla="*/ 266 w 610"/>
                  <a:gd name="T73" fmla="*/ 291 h 293"/>
                  <a:gd name="T74" fmla="*/ 272 w 610"/>
                  <a:gd name="T75" fmla="*/ 282 h 293"/>
                  <a:gd name="T76" fmla="*/ 305 w 610"/>
                  <a:gd name="T77" fmla="*/ 273 h 293"/>
                  <a:gd name="T78" fmla="*/ 311 w 610"/>
                  <a:gd name="T79" fmla="*/ 257 h 293"/>
                  <a:gd name="T80" fmla="*/ 322 w 610"/>
                  <a:gd name="T81" fmla="*/ 257 h 293"/>
                  <a:gd name="T82" fmla="*/ 333 w 610"/>
                  <a:gd name="T83" fmla="*/ 264 h 293"/>
                  <a:gd name="T84" fmla="*/ 338 w 610"/>
                  <a:gd name="T85" fmla="*/ 273 h 293"/>
                  <a:gd name="T86" fmla="*/ 367 w 610"/>
                  <a:gd name="T87" fmla="*/ 282 h 293"/>
                  <a:gd name="T88" fmla="*/ 411 w 610"/>
                  <a:gd name="T89" fmla="*/ 291 h 293"/>
                  <a:gd name="T90" fmla="*/ 411 w 610"/>
                  <a:gd name="T91" fmla="*/ 307 h 293"/>
                  <a:gd name="T92" fmla="*/ 428 w 610"/>
                  <a:gd name="T93" fmla="*/ 315 h 293"/>
                  <a:gd name="T94" fmla="*/ 434 w 610"/>
                  <a:gd name="T95" fmla="*/ 324 h 293"/>
                  <a:gd name="T96" fmla="*/ 450 w 610"/>
                  <a:gd name="T97" fmla="*/ 332 h 293"/>
                  <a:gd name="T98" fmla="*/ 461 w 610"/>
                  <a:gd name="T99" fmla="*/ 341 h 293"/>
                  <a:gd name="T100" fmla="*/ 450 w 610"/>
                  <a:gd name="T101" fmla="*/ 350 h 293"/>
                  <a:gd name="T102" fmla="*/ 456 w 610"/>
                  <a:gd name="T103" fmla="*/ 384 h 293"/>
                  <a:gd name="T104" fmla="*/ 461 w 610"/>
                  <a:gd name="T105" fmla="*/ 384 h 293"/>
                  <a:gd name="T106" fmla="*/ 450 w 610"/>
                  <a:gd name="T107" fmla="*/ 41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1272" name="Group 4041"/>
            <p:cNvGrpSpPr>
              <a:grpSpLocks/>
            </p:cNvGrpSpPr>
            <p:nvPr/>
          </p:nvGrpSpPr>
          <p:grpSpPr bwMode="auto">
            <a:xfrm>
              <a:off x="90" y="1060"/>
              <a:ext cx="1365" cy="983"/>
              <a:chOff x="851" y="1207"/>
              <a:chExt cx="1313" cy="983"/>
            </a:xfrm>
          </p:grpSpPr>
          <p:sp>
            <p:nvSpPr>
              <p:cNvPr id="11766" name="Freeform 4042"/>
              <p:cNvSpPr>
                <a:spLocks/>
              </p:cNvSpPr>
              <p:nvPr/>
            </p:nvSpPr>
            <p:spPr bwMode="auto">
              <a:xfrm>
                <a:off x="1230" y="1652"/>
                <a:ext cx="934" cy="538"/>
              </a:xfrm>
              <a:custGeom>
                <a:avLst/>
                <a:gdLst>
                  <a:gd name="T0" fmla="*/ 878 w 957"/>
                  <a:gd name="T1" fmla="*/ 60 h 478"/>
                  <a:gd name="T2" fmla="*/ 833 w 957"/>
                  <a:gd name="T3" fmla="*/ 118 h 478"/>
                  <a:gd name="T4" fmla="*/ 734 w 957"/>
                  <a:gd name="T5" fmla="*/ 161 h 478"/>
                  <a:gd name="T6" fmla="*/ 668 w 957"/>
                  <a:gd name="T7" fmla="*/ 204 h 478"/>
                  <a:gd name="T8" fmla="*/ 656 w 957"/>
                  <a:gd name="T9" fmla="*/ 161 h 478"/>
                  <a:gd name="T10" fmla="*/ 651 w 957"/>
                  <a:gd name="T11" fmla="*/ 93 h 478"/>
                  <a:gd name="T12" fmla="*/ 578 w 957"/>
                  <a:gd name="T13" fmla="*/ 43 h 478"/>
                  <a:gd name="T14" fmla="*/ 517 w 957"/>
                  <a:gd name="T15" fmla="*/ 0 h 478"/>
                  <a:gd name="T16" fmla="*/ 111 w 957"/>
                  <a:gd name="T17" fmla="*/ 34 h 478"/>
                  <a:gd name="T18" fmla="*/ 105 w 957"/>
                  <a:gd name="T19" fmla="*/ 43 h 478"/>
                  <a:gd name="T20" fmla="*/ 84 w 957"/>
                  <a:gd name="T21" fmla="*/ 34 h 478"/>
                  <a:gd name="T22" fmla="*/ 72 w 957"/>
                  <a:gd name="T23" fmla="*/ 78 h 478"/>
                  <a:gd name="T24" fmla="*/ 45 w 957"/>
                  <a:gd name="T25" fmla="*/ 144 h 478"/>
                  <a:gd name="T26" fmla="*/ 0 w 957"/>
                  <a:gd name="T27" fmla="*/ 263 h 478"/>
                  <a:gd name="T28" fmla="*/ 0 w 957"/>
                  <a:gd name="T29" fmla="*/ 323 h 478"/>
                  <a:gd name="T30" fmla="*/ 6 w 957"/>
                  <a:gd name="T31" fmla="*/ 332 h 478"/>
                  <a:gd name="T32" fmla="*/ 6 w 957"/>
                  <a:gd name="T33" fmla="*/ 418 h 478"/>
                  <a:gd name="T34" fmla="*/ 84 w 957"/>
                  <a:gd name="T35" fmla="*/ 477 h 478"/>
                  <a:gd name="T36" fmla="*/ 183 w 957"/>
                  <a:gd name="T37" fmla="*/ 495 h 478"/>
                  <a:gd name="T38" fmla="*/ 245 w 957"/>
                  <a:gd name="T39" fmla="*/ 580 h 478"/>
                  <a:gd name="T40" fmla="*/ 300 w 957"/>
                  <a:gd name="T41" fmla="*/ 647 h 478"/>
                  <a:gd name="T42" fmla="*/ 323 w 957"/>
                  <a:gd name="T43" fmla="*/ 622 h 478"/>
                  <a:gd name="T44" fmla="*/ 350 w 957"/>
                  <a:gd name="T45" fmla="*/ 589 h 478"/>
                  <a:gd name="T46" fmla="*/ 362 w 957"/>
                  <a:gd name="T47" fmla="*/ 589 h 478"/>
                  <a:gd name="T48" fmla="*/ 395 w 957"/>
                  <a:gd name="T49" fmla="*/ 555 h 478"/>
                  <a:gd name="T50" fmla="*/ 434 w 957"/>
                  <a:gd name="T51" fmla="*/ 564 h 478"/>
                  <a:gd name="T52" fmla="*/ 462 w 957"/>
                  <a:gd name="T53" fmla="*/ 580 h 478"/>
                  <a:gd name="T54" fmla="*/ 462 w 957"/>
                  <a:gd name="T55" fmla="*/ 546 h 478"/>
                  <a:gd name="T56" fmla="*/ 489 w 957"/>
                  <a:gd name="T57" fmla="*/ 537 h 478"/>
                  <a:gd name="T58" fmla="*/ 511 w 957"/>
                  <a:gd name="T59" fmla="*/ 537 h 478"/>
                  <a:gd name="T60" fmla="*/ 528 w 957"/>
                  <a:gd name="T61" fmla="*/ 555 h 478"/>
                  <a:gd name="T62" fmla="*/ 561 w 957"/>
                  <a:gd name="T63" fmla="*/ 613 h 478"/>
                  <a:gd name="T64" fmla="*/ 573 w 957"/>
                  <a:gd name="T65" fmla="*/ 638 h 478"/>
                  <a:gd name="T66" fmla="*/ 584 w 957"/>
                  <a:gd name="T67" fmla="*/ 682 h 478"/>
                  <a:gd name="T68" fmla="*/ 600 w 957"/>
                  <a:gd name="T69" fmla="*/ 606 h 478"/>
                  <a:gd name="T70" fmla="*/ 600 w 957"/>
                  <a:gd name="T71" fmla="*/ 512 h 478"/>
                  <a:gd name="T72" fmla="*/ 617 w 957"/>
                  <a:gd name="T73" fmla="*/ 477 h 478"/>
                  <a:gd name="T74" fmla="*/ 673 w 957"/>
                  <a:gd name="T75" fmla="*/ 418 h 478"/>
                  <a:gd name="T76" fmla="*/ 684 w 957"/>
                  <a:gd name="T77" fmla="*/ 393 h 478"/>
                  <a:gd name="T78" fmla="*/ 695 w 957"/>
                  <a:gd name="T79" fmla="*/ 375 h 478"/>
                  <a:gd name="T80" fmla="*/ 707 w 957"/>
                  <a:gd name="T81" fmla="*/ 359 h 478"/>
                  <a:gd name="T82" fmla="*/ 707 w 957"/>
                  <a:gd name="T83" fmla="*/ 350 h 478"/>
                  <a:gd name="T84" fmla="*/ 701 w 957"/>
                  <a:gd name="T85" fmla="*/ 306 h 478"/>
                  <a:gd name="T86" fmla="*/ 707 w 957"/>
                  <a:gd name="T87" fmla="*/ 297 h 478"/>
                  <a:gd name="T88" fmla="*/ 717 w 957"/>
                  <a:gd name="T89" fmla="*/ 306 h 478"/>
                  <a:gd name="T90" fmla="*/ 712 w 957"/>
                  <a:gd name="T91" fmla="*/ 332 h 478"/>
                  <a:gd name="T92" fmla="*/ 729 w 957"/>
                  <a:gd name="T93" fmla="*/ 272 h 478"/>
                  <a:gd name="T94" fmla="*/ 756 w 957"/>
                  <a:gd name="T95" fmla="*/ 254 h 478"/>
                  <a:gd name="T96" fmla="*/ 800 w 957"/>
                  <a:gd name="T97" fmla="*/ 230 h 478"/>
                  <a:gd name="T98" fmla="*/ 817 w 957"/>
                  <a:gd name="T99" fmla="*/ 221 h 478"/>
                  <a:gd name="T100" fmla="*/ 817 w 957"/>
                  <a:gd name="T101" fmla="*/ 195 h 478"/>
                  <a:gd name="T102" fmla="*/ 856 w 957"/>
                  <a:gd name="T103" fmla="*/ 135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1767" name="Freeform 4043"/>
              <p:cNvSpPr>
                <a:spLocks/>
              </p:cNvSpPr>
              <p:nvPr/>
            </p:nvSpPr>
            <p:spPr bwMode="auto">
              <a:xfrm>
                <a:off x="851" y="1207"/>
                <a:ext cx="595" cy="330"/>
              </a:xfrm>
              <a:custGeom>
                <a:avLst/>
                <a:gdLst>
                  <a:gd name="T0" fmla="*/ 456 w 610"/>
                  <a:gd name="T1" fmla="*/ 366 h 293"/>
                  <a:gd name="T2" fmla="*/ 428 w 610"/>
                  <a:gd name="T3" fmla="*/ 307 h 293"/>
                  <a:gd name="T4" fmla="*/ 422 w 610"/>
                  <a:gd name="T5" fmla="*/ 273 h 293"/>
                  <a:gd name="T6" fmla="*/ 456 w 610"/>
                  <a:gd name="T7" fmla="*/ 188 h 293"/>
                  <a:gd name="T8" fmla="*/ 544 w 610"/>
                  <a:gd name="T9" fmla="*/ 69 h 293"/>
                  <a:gd name="T10" fmla="*/ 489 w 610"/>
                  <a:gd name="T11" fmla="*/ 26 h 293"/>
                  <a:gd name="T12" fmla="*/ 434 w 610"/>
                  <a:gd name="T13" fmla="*/ 9 h 293"/>
                  <a:gd name="T14" fmla="*/ 417 w 610"/>
                  <a:gd name="T15" fmla="*/ 0 h 293"/>
                  <a:gd name="T16" fmla="*/ 367 w 610"/>
                  <a:gd name="T17" fmla="*/ 18 h 293"/>
                  <a:gd name="T18" fmla="*/ 305 w 610"/>
                  <a:gd name="T19" fmla="*/ 43 h 293"/>
                  <a:gd name="T20" fmla="*/ 250 w 610"/>
                  <a:gd name="T21" fmla="*/ 93 h 293"/>
                  <a:gd name="T22" fmla="*/ 272 w 610"/>
                  <a:gd name="T23" fmla="*/ 121 h 293"/>
                  <a:gd name="T24" fmla="*/ 255 w 610"/>
                  <a:gd name="T25" fmla="*/ 128 h 293"/>
                  <a:gd name="T26" fmla="*/ 201 w 610"/>
                  <a:gd name="T27" fmla="*/ 128 h 293"/>
                  <a:gd name="T28" fmla="*/ 156 w 610"/>
                  <a:gd name="T29" fmla="*/ 161 h 293"/>
                  <a:gd name="T30" fmla="*/ 222 w 610"/>
                  <a:gd name="T31" fmla="*/ 161 h 293"/>
                  <a:gd name="T32" fmla="*/ 156 w 610"/>
                  <a:gd name="T33" fmla="*/ 204 h 293"/>
                  <a:gd name="T34" fmla="*/ 139 w 610"/>
                  <a:gd name="T35" fmla="*/ 213 h 293"/>
                  <a:gd name="T36" fmla="*/ 99 w 610"/>
                  <a:gd name="T37" fmla="*/ 239 h 293"/>
                  <a:gd name="T38" fmla="*/ 99 w 610"/>
                  <a:gd name="T39" fmla="*/ 257 h 293"/>
                  <a:gd name="T40" fmla="*/ 111 w 610"/>
                  <a:gd name="T41" fmla="*/ 264 h 293"/>
                  <a:gd name="T42" fmla="*/ 90 w 610"/>
                  <a:gd name="T43" fmla="*/ 291 h 293"/>
                  <a:gd name="T44" fmla="*/ 105 w 610"/>
                  <a:gd name="T45" fmla="*/ 298 h 293"/>
                  <a:gd name="T46" fmla="*/ 117 w 610"/>
                  <a:gd name="T47" fmla="*/ 307 h 293"/>
                  <a:gd name="T48" fmla="*/ 144 w 610"/>
                  <a:gd name="T49" fmla="*/ 307 h 293"/>
                  <a:gd name="T50" fmla="*/ 139 w 610"/>
                  <a:gd name="T51" fmla="*/ 332 h 293"/>
                  <a:gd name="T52" fmla="*/ 123 w 610"/>
                  <a:gd name="T53" fmla="*/ 350 h 293"/>
                  <a:gd name="T54" fmla="*/ 57 w 610"/>
                  <a:gd name="T55" fmla="*/ 393 h 293"/>
                  <a:gd name="T56" fmla="*/ 0 w 610"/>
                  <a:gd name="T57" fmla="*/ 419 h 293"/>
                  <a:gd name="T58" fmla="*/ 18 w 610"/>
                  <a:gd name="T59" fmla="*/ 410 h 293"/>
                  <a:gd name="T60" fmla="*/ 57 w 610"/>
                  <a:gd name="T61" fmla="*/ 393 h 293"/>
                  <a:gd name="T62" fmla="*/ 90 w 610"/>
                  <a:gd name="T63" fmla="*/ 384 h 293"/>
                  <a:gd name="T64" fmla="*/ 207 w 610"/>
                  <a:gd name="T65" fmla="*/ 315 h 293"/>
                  <a:gd name="T66" fmla="*/ 239 w 610"/>
                  <a:gd name="T67" fmla="*/ 273 h 293"/>
                  <a:gd name="T68" fmla="*/ 294 w 610"/>
                  <a:gd name="T69" fmla="*/ 248 h 293"/>
                  <a:gd name="T70" fmla="*/ 245 w 610"/>
                  <a:gd name="T71" fmla="*/ 291 h 293"/>
                  <a:gd name="T72" fmla="*/ 266 w 610"/>
                  <a:gd name="T73" fmla="*/ 291 h 293"/>
                  <a:gd name="T74" fmla="*/ 272 w 610"/>
                  <a:gd name="T75" fmla="*/ 282 h 293"/>
                  <a:gd name="T76" fmla="*/ 305 w 610"/>
                  <a:gd name="T77" fmla="*/ 273 h 293"/>
                  <a:gd name="T78" fmla="*/ 311 w 610"/>
                  <a:gd name="T79" fmla="*/ 257 h 293"/>
                  <a:gd name="T80" fmla="*/ 322 w 610"/>
                  <a:gd name="T81" fmla="*/ 257 h 293"/>
                  <a:gd name="T82" fmla="*/ 333 w 610"/>
                  <a:gd name="T83" fmla="*/ 264 h 293"/>
                  <a:gd name="T84" fmla="*/ 338 w 610"/>
                  <a:gd name="T85" fmla="*/ 273 h 293"/>
                  <a:gd name="T86" fmla="*/ 367 w 610"/>
                  <a:gd name="T87" fmla="*/ 282 h 293"/>
                  <a:gd name="T88" fmla="*/ 411 w 610"/>
                  <a:gd name="T89" fmla="*/ 291 h 293"/>
                  <a:gd name="T90" fmla="*/ 411 w 610"/>
                  <a:gd name="T91" fmla="*/ 307 h 293"/>
                  <a:gd name="T92" fmla="*/ 428 w 610"/>
                  <a:gd name="T93" fmla="*/ 315 h 293"/>
                  <a:gd name="T94" fmla="*/ 434 w 610"/>
                  <a:gd name="T95" fmla="*/ 324 h 293"/>
                  <a:gd name="T96" fmla="*/ 450 w 610"/>
                  <a:gd name="T97" fmla="*/ 332 h 293"/>
                  <a:gd name="T98" fmla="*/ 461 w 610"/>
                  <a:gd name="T99" fmla="*/ 341 h 293"/>
                  <a:gd name="T100" fmla="*/ 450 w 610"/>
                  <a:gd name="T101" fmla="*/ 350 h 293"/>
                  <a:gd name="T102" fmla="*/ 456 w 610"/>
                  <a:gd name="T103" fmla="*/ 384 h 293"/>
                  <a:gd name="T104" fmla="*/ 461 w 610"/>
                  <a:gd name="T105" fmla="*/ 384 h 293"/>
                  <a:gd name="T106" fmla="*/ 450 w 610"/>
                  <a:gd name="T107" fmla="*/ 41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1273" name="Group 4044"/>
            <p:cNvGrpSpPr>
              <a:grpSpLocks/>
            </p:cNvGrpSpPr>
            <p:nvPr/>
          </p:nvGrpSpPr>
          <p:grpSpPr bwMode="auto">
            <a:xfrm>
              <a:off x="90" y="1060"/>
              <a:ext cx="1365" cy="983"/>
              <a:chOff x="851" y="1207"/>
              <a:chExt cx="1313" cy="983"/>
            </a:xfrm>
          </p:grpSpPr>
          <p:sp>
            <p:nvSpPr>
              <p:cNvPr id="11764" name="Freeform 4045"/>
              <p:cNvSpPr>
                <a:spLocks/>
              </p:cNvSpPr>
              <p:nvPr/>
            </p:nvSpPr>
            <p:spPr bwMode="auto">
              <a:xfrm>
                <a:off x="1230" y="1652"/>
                <a:ext cx="934" cy="538"/>
              </a:xfrm>
              <a:custGeom>
                <a:avLst/>
                <a:gdLst>
                  <a:gd name="T0" fmla="*/ 878 w 957"/>
                  <a:gd name="T1" fmla="*/ 60 h 478"/>
                  <a:gd name="T2" fmla="*/ 833 w 957"/>
                  <a:gd name="T3" fmla="*/ 118 h 478"/>
                  <a:gd name="T4" fmla="*/ 734 w 957"/>
                  <a:gd name="T5" fmla="*/ 161 h 478"/>
                  <a:gd name="T6" fmla="*/ 668 w 957"/>
                  <a:gd name="T7" fmla="*/ 204 h 478"/>
                  <a:gd name="T8" fmla="*/ 656 w 957"/>
                  <a:gd name="T9" fmla="*/ 161 h 478"/>
                  <a:gd name="T10" fmla="*/ 651 w 957"/>
                  <a:gd name="T11" fmla="*/ 93 h 478"/>
                  <a:gd name="T12" fmla="*/ 578 w 957"/>
                  <a:gd name="T13" fmla="*/ 43 h 478"/>
                  <a:gd name="T14" fmla="*/ 517 w 957"/>
                  <a:gd name="T15" fmla="*/ 0 h 478"/>
                  <a:gd name="T16" fmla="*/ 111 w 957"/>
                  <a:gd name="T17" fmla="*/ 34 h 478"/>
                  <a:gd name="T18" fmla="*/ 105 w 957"/>
                  <a:gd name="T19" fmla="*/ 43 h 478"/>
                  <a:gd name="T20" fmla="*/ 84 w 957"/>
                  <a:gd name="T21" fmla="*/ 34 h 478"/>
                  <a:gd name="T22" fmla="*/ 72 w 957"/>
                  <a:gd name="T23" fmla="*/ 78 h 478"/>
                  <a:gd name="T24" fmla="*/ 45 w 957"/>
                  <a:gd name="T25" fmla="*/ 144 h 478"/>
                  <a:gd name="T26" fmla="*/ 0 w 957"/>
                  <a:gd name="T27" fmla="*/ 263 h 478"/>
                  <a:gd name="T28" fmla="*/ 0 w 957"/>
                  <a:gd name="T29" fmla="*/ 323 h 478"/>
                  <a:gd name="T30" fmla="*/ 6 w 957"/>
                  <a:gd name="T31" fmla="*/ 332 h 478"/>
                  <a:gd name="T32" fmla="*/ 6 w 957"/>
                  <a:gd name="T33" fmla="*/ 418 h 478"/>
                  <a:gd name="T34" fmla="*/ 84 w 957"/>
                  <a:gd name="T35" fmla="*/ 477 h 478"/>
                  <a:gd name="T36" fmla="*/ 183 w 957"/>
                  <a:gd name="T37" fmla="*/ 495 h 478"/>
                  <a:gd name="T38" fmla="*/ 245 w 957"/>
                  <a:gd name="T39" fmla="*/ 580 h 478"/>
                  <a:gd name="T40" fmla="*/ 300 w 957"/>
                  <a:gd name="T41" fmla="*/ 647 h 478"/>
                  <a:gd name="T42" fmla="*/ 323 w 957"/>
                  <a:gd name="T43" fmla="*/ 622 h 478"/>
                  <a:gd name="T44" fmla="*/ 350 w 957"/>
                  <a:gd name="T45" fmla="*/ 589 h 478"/>
                  <a:gd name="T46" fmla="*/ 362 w 957"/>
                  <a:gd name="T47" fmla="*/ 589 h 478"/>
                  <a:gd name="T48" fmla="*/ 395 w 957"/>
                  <a:gd name="T49" fmla="*/ 555 h 478"/>
                  <a:gd name="T50" fmla="*/ 434 w 957"/>
                  <a:gd name="T51" fmla="*/ 564 h 478"/>
                  <a:gd name="T52" fmla="*/ 462 w 957"/>
                  <a:gd name="T53" fmla="*/ 580 h 478"/>
                  <a:gd name="T54" fmla="*/ 462 w 957"/>
                  <a:gd name="T55" fmla="*/ 546 h 478"/>
                  <a:gd name="T56" fmla="*/ 489 w 957"/>
                  <a:gd name="T57" fmla="*/ 537 h 478"/>
                  <a:gd name="T58" fmla="*/ 511 w 957"/>
                  <a:gd name="T59" fmla="*/ 537 h 478"/>
                  <a:gd name="T60" fmla="*/ 528 w 957"/>
                  <a:gd name="T61" fmla="*/ 555 h 478"/>
                  <a:gd name="T62" fmla="*/ 561 w 957"/>
                  <a:gd name="T63" fmla="*/ 613 h 478"/>
                  <a:gd name="T64" fmla="*/ 573 w 957"/>
                  <a:gd name="T65" fmla="*/ 638 h 478"/>
                  <a:gd name="T66" fmla="*/ 584 w 957"/>
                  <a:gd name="T67" fmla="*/ 682 h 478"/>
                  <a:gd name="T68" fmla="*/ 600 w 957"/>
                  <a:gd name="T69" fmla="*/ 606 h 478"/>
                  <a:gd name="T70" fmla="*/ 600 w 957"/>
                  <a:gd name="T71" fmla="*/ 512 h 478"/>
                  <a:gd name="T72" fmla="*/ 617 w 957"/>
                  <a:gd name="T73" fmla="*/ 477 h 478"/>
                  <a:gd name="T74" fmla="*/ 673 w 957"/>
                  <a:gd name="T75" fmla="*/ 418 h 478"/>
                  <a:gd name="T76" fmla="*/ 684 w 957"/>
                  <a:gd name="T77" fmla="*/ 393 h 478"/>
                  <a:gd name="T78" fmla="*/ 695 w 957"/>
                  <a:gd name="T79" fmla="*/ 375 h 478"/>
                  <a:gd name="T80" fmla="*/ 707 w 957"/>
                  <a:gd name="T81" fmla="*/ 359 h 478"/>
                  <a:gd name="T82" fmla="*/ 707 w 957"/>
                  <a:gd name="T83" fmla="*/ 350 h 478"/>
                  <a:gd name="T84" fmla="*/ 701 w 957"/>
                  <a:gd name="T85" fmla="*/ 306 h 478"/>
                  <a:gd name="T86" fmla="*/ 707 w 957"/>
                  <a:gd name="T87" fmla="*/ 297 h 478"/>
                  <a:gd name="T88" fmla="*/ 717 w 957"/>
                  <a:gd name="T89" fmla="*/ 306 h 478"/>
                  <a:gd name="T90" fmla="*/ 712 w 957"/>
                  <a:gd name="T91" fmla="*/ 332 h 478"/>
                  <a:gd name="T92" fmla="*/ 729 w 957"/>
                  <a:gd name="T93" fmla="*/ 272 h 478"/>
                  <a:gd name="T94" fmla="*/ 756 w 957"/>
                  <a:gd name="T95" fmla="*/ 254 h 478"/>
                  <a:gd name="T96" fmla="*/ 800 w 957"/>
                  <a:gd name="T97" fmla="*/ 230 h 478"/>
                  <a:gd name="T98" fmla="*/ 817 w 957"/>
                  <a:gd name="T99" fmla="*/ 221 h 478"/>
                  <a:gd name="T100" fmla="*/ 817 w 957"/>
                  <a:gd name="T101" fmla="*/ 195 h 478"/>
                  <a:gd name="T102" fmla="*/ 856 w 957"/>
                  <a:gd name="T103" fmla="*/ 135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1765" name="Freeform 4046"/>
              <p:cNvSpPr>
                <a:spLocks/>
              </p:cNvSpPr>
              <p:nvPr/>
            </p:nvSpPr>
            <p:spPr bwMode="auto">
              <a:xfrm>
                <a:off x="851" y="1207"/>
                <a:ext cx="595" cy="330"/>
              </a:xfrm>
              <a:custGeom>
                <a:avLst/>
                <a:gdLst>
                  <a:gd name="T0" fmla="*/ 456 w 610"/>
                  <a:gd name="T1" fmla="*/ 366 h 293"/>
                  <a:gd name="T2" fmla="*/ 428 w 610"/>
                  <a:gd name="T3" fmla="*/ 307 h 293"/>
                  <a:gd name="T4" fmla="*/ 422 w 610"/>
                  <a:gd name="T5" fmla="*/ 273 h 293"/>
                  <a:gd name="T6" fmla="*/ 456 w 610"/>
                  <a:gd name="T7" fmla="*/ 188 h 293"/>
                  <a:gd name="T8" fmla="*/ 544 w 610"/>
                  <a:gd name="T9" fmla="*/ 69 h 293"/>
                  <a:gd name="T10" fmla="*/ 489 w 610"/>
                  <a:gd name="T11" fmla="*/ 26 h 293"/>
                  <a:gd name="T12" fmla="*/ 434 w 610"/>
                  <a:gd name="T13" fmla="*/ 9 h 293"/>
                  <a:gd name="T14" fmla="*/ 417 w 610"/>
                  <a:gd name="T15" fmla="*/ 0 h 293"/>
                  <a:gd name="T16" fmla="*/ 367 w 610"/>
                  <a:gd name="T17" fmla="*/ 18 h 293"/>
                  <a:gd name="T18" fmla="*/ 305 w 610"/>
                  <a:gd name="T19" fmla="*/ 43 h 293"/>
                  <a:gd name="T20" fmla="*/ 250 w 610"/>
                  <a:gd name="T21" fmla="*/ 93 h 293"/>
                  <a:gd name="T22" fmla="*/ 272 w 610"/>
                  <a:gd name="T23" fmla="*/ 121 h 293"/>
                  <a:gd name="T24" fmla="*/ 255 w 610"/>
                  <a:gd name="T25" fmla="*/ 128 h 293"/>
                  <a:gd name="T26" fmla="*/ 201 w 610"/>
                  <a:gd name="T27" fmla="*/ 128 h 293"/>
                  <a:gd name="T28" fmla="*/ 156 w 610"/>
                  <a:gd name="T29" fmla="*/ 161 h 293"/>
                  <a:gd name="T30" fmla="*/ 222 w 610"/>
                  <a:gd name="T31" fmla="*/ 161 h 293"/>
                  <a:gd name="T32" fmla="*/ 156 w 610"/>
                  <a:gd name="T33" fmla="*/ 204 h 293"/>
                  <a:gd name="T34" fmla="*/ 139 w 610"/>
                  <a:gd name="T35" fmla="*/ 213 h 293"/>
                  <a:gd name="T36" fmla="*/ 99 w 610"/>
                  <a:gd name="T37" fmla="*/ 239 h 293"/>
                  <a:gd name="T38" fmla="*/ 99 w 610"/>
                  <a:gd name="T39" fmla="*/ 257 h 293"/>
                  <a:gd name="T40" fmla="*/ 111 w 610"/>
                  <a:gd name="T41" fmla="*/ 264 h 293"/>
                  <a:gd name="T42" fmla="*/ 90 w 610"/>
                  <a:gd name="T43" fmla="*/ 291 h 293"/>
                  <a:gd name="T44" fmla="*/ 105 w 610"/>
                  <a:gd name="T45" fmla="*/ 298 h 293"/>
                  <a:gd name="T46" fmla="*/ 117 w 610"/>
                  <a:gd name="T47" fmla="*/ 307 h 293"/>
                  <a:gd name="T48" fmla="*/ 144 w 610"/>
                  <a:gd name="T49" fmla="*/ 307 h 293"/>
                  <a:gd name="T50" fmla="*/ 139 w 610"/>
                  <a:gd name="T51" fmla="*/ 332 h 293"/>
                  <a:gd name="T52" fmla="*/ 123 w 610"/>
                  <a:gd name="T53" fmla="*/ 350 h 293"/>
                  <a:gd name="T54" fmla="*/ 57 w 610"/>
                  <a:gd name="T55" fmla="*/ 393 h 293"/>
                  <a:gd name="T56" fmla="*/ 0 w 610"/>
                  <a:gd name="T57" fmla="*/ 419 h 293"/>
                  <a:gd name="T58" fmla="*/ 18 w 610"/>
                  <a:gd name="T59" fmla="*/ 410 h 293"/>
                  <a:gd name="T60" fmla="*/ 57 w 610"/>
                  <a:gd name="T61" fmla="*/ 393 h 293"/>
                  <a:gd name="T62" fmla="*/ 90 w 610"/>
                  <a:gd name="T63" fmla="*/ 384 h 293"/>
                  <a:gd name="T64" fmla="*/ 207 w 610"/>
                  <a:gd name="T65" fmla="*/ 315 h 293"/>
                  <a:gd name="T66" fmla="*/ 239 w 610"/>
                  <a:gd name="T67" fmla="*/ 273 h 293"/>
                  <a:gd name="T68" fmla="*/ 294 w 610"/>
                  <a:gd name="T69" fmla="*/ 248 h 293"/>
                  <a:gd name="T70" fmla="*/ 245 w 610"/>
                  <a:gd name="T71" fmla="*/ 291 h 293"/>
                  <a:gd name="T72" fmla="*/ 266 w 610"/>
                  <a:gd name="T73" fmla="*/ 291 h 293"/>
                  <a:gd name="T74" fmla="*/ 272 w 610"/>
                  <a:gd name="T75" fmla="*/ 282 h 293"/>
                  <a:gd name="T76" fmla="*/ 305 w 610"/>
                  <a:gd name="T77" fmla="*/ 273 h 293"/>
                  <a:gd name="T78" fmla="*/ 311 w 610"/>
                  <a:gd name="T79" fmla="*/ 257 h 293"/>
                  <a:gd name="T80" fmla="*/ 322 w 610"/>
                  <a:gd name="T81" fmla="*/ 257 h 293"/>
                  <a:gd name="T82" fmla="*/ 333 w 610"/>
                  <a:gd name="T83" fmla="*/ 264 h 293"/>
                  <a:gd name="T84" fmla="*/ 338 w 610"/>
                  <a:gd name="T85" fmla="*/ 273 h 293"/>
                  <a:gd name="T86" fmla="*/ 367 w 610"/>
                  <a:gd name="T87" fmla="*/ 282 h 293"/>
                  <a:gd name="T88" fmla="*/ 411 w 610"/>
                  <a:gd name="T89" fmla="*/ 291 h 293"/>
                  <a:gd name="T90" fmla="*/ 411 w 610"/>
                  <a:gd name="T91" fmla="*/ 307 h 293"/>
                  <a:gd name="T92" fmla="*/ 428 w 610"/>
                  <a:gd name="T93" fmla="*/ 315 h 293"/>
                  <a:gd name="T94" fmla="*/ 434 w 610"/>
                  <a:gd name="T95" fmla="*/ 324 h 293"/>
                  <a:gd name="T96" fmla="*/ 450 w 610"/>
                  <a:gd name="T97" fmla="*/ 332 h 293"/>
                  <a:gd name="T98" fmla="*/ 461 w 610"/>
                  <a:gd name="T99" fmla="*/ 341 h 293"/>
                  <a:gd name="T100" fmla="*/ 450 w 610"/>
                  <a:gd name="T101" fmla="*/ 350 h 293"/>
                  <a:gd name="T102" fmla="*/ 456 w 610"/>
                  <a:gd name="T103" fmla="*/ 384 h 293"/>
                  <a:gd name="T104" fmla="*/ 461 w 610"/>
                  <a:gd name="T105" fmla="*/ 384 h 293"/>
                  <a:gd name="T106" fmla="*/ 450 w 610"/>
                  <a:gd name="T107" fmla="*/ 41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1274" name="Group 4047"/>
            <p:cNvGrpSpPr>
              <a:grpSpLocks/>
            </p:cNvGrpSpPr>
            <p:nvPr/>
          </p:nvGrpSpPr>
          <p:grpSpPr bwMode="auto">
            <a:xfrm>
              <a:off x="90" y="1060"/>
              <a:ext cx="1365" cy="983"/>
              <a:chOff x="851" y="1207"/>
              <a:chExt cx="1313" cy="983"/>
            </a:xfrm>
          </p:grpSpPr>
          <p:sp>
            <p:nvSpPr>
              <p:cNvPr id="11762" name="Freeform 4048"/>
              <p:cNvSpPr>
                <a:spLocks/>
              </p:cNvSpPr>
              <p:nvPr/>
            </p:nvSpPr>
            <p:spPr bwMode="auto">
              <a:xfrm>
                <a:off x="1230" y="1652"/>
                <a:ext cx="934" cy="538"/>
              </a:xfrm>
              <a:custGeom>
                <a:avLst/>
                <a:gdLst>
                  <a:gd name="T0" fmla="*/ 878 w 957"/>
                  <a:gd name="T1" fmla="*/ 60 h 478"/>
                  <a:gd name="T2" fmla="*/ 833 w 957"/>
                  <a:gd name="T3" fmla="*/ 118 h 478"/>
                  <a:gd name="T4" fmla="*/ 734 w 957"/>
                  <a:gd name="T5" fmla="*/ 161 h 478"/>
                  <a:gd name="T6" fmla="*/ 668 w 957"/>
                  <a:gd name="T7" fmla="*/ 204 h 478"/>
                  <a:gd name="T8" fmla="*/ 656 w 957"/>
                  <a:gd name="T9" fmla="*/ 161 h 478"/>
                  <a:gd name="T10" fmla="*/ 651 w 957"/>
                  <a:gd name="T11" fmla="*/ 93 h 478"/>
                  <a:gd name="T12" fmla="*/ 578 w 957"/>
                  <a:gd name="T13" fmla="*/ 43 h 478"/>
                  <a:gd name="T14" fmla="*/ 517 w 957"/>
                  <a:gd name="T15" fmla="*/ 0 h 478"/>
                  <a:gd name="T16" fmla="*/ 111 w 957"/>
                  <a:gd name="T17" fmla="*/ 34 h 478"/>
                  <a:gd name="T18" fmla="*/ 105 w 957"/>
                  <a:gd name="T19" fmla="*/ 43 h 478"/>
                  <a:gd name="T20" fmla="*/ 84 w 957"/>
                  <a:gd name="T21" fmla="*/ 34 h 478"/>
                  <a:gd name="T22" fmla="*/ 72 w 957"/>
                  <a:gd name="T23" fmla="*/ 78 h 478"/>
                  <a:gd name="T24" fmla="*/ 45 w 957"/>
                  <a:gd name="T25" fmla="*/ 144 h 478"/>
                  <a:gd name="T26" fmla="*/ 0 w 957"/>
                  <a:gd name="T27" fmla="*/ 263 h 478"/>
                  <a:gd name="T28" fmla="*/ 0 w 957"/>
                  <a:gd name="T29" fmla="*/ 323 h 478"/>
                  <a:gd name="T30" fmla="*/ 6 w 957"/>
                  <a:gd name="T31" fmla="*/ 332 h 478"/>
                  <a:gd name="T32" fmla="*/ 6 w 957"/>
                  <a:gd name="T33" fmla="*/ 418 h 478"/>
                  <a:gd name="T34" fmla="*/ 84 w 957"/>
                  <a:gd name="T35" fmla="*/ 477 h 478"/>
                  <a:gd name="T36" fmla="*/ 183 w 957"/>
                  <a:gd name="T37" fmla="*/ 495 h 478"/>
                  <a:gd name="T38" fmla="*/ 245 w 957"/>
                  <a:gd name="T39" fmla="*/ 580 h 478"/>
                  <a:gd name="T40" fmla="*/ 300 w 957"/>
                  <a:gd name="T41" fmla="*/ 647 h 478"/>
                  <a:gd name="T42" fmla="*/ 323 w 957"/>
                  <a:gd name="T43" fmla="*/ 622 h 478"/>
                  <a:gd name="T44" fmla="*/ 350 w 957"/>
                  <a:gd name="T45" fmla="*/ 589 h 478"/>
                  <a:gd name="T46" fmla="*/ 362 w 957"/>
                  <a:gd name="T47" fmla="*/ 589 h 478"/>
                  <a:gd name="T48" fmla="*/ 395 w 957"/>
                  <a:gd name="T49" fmla="*/ 555 h 478"/>
                  <a:gd name="T50" fmla="*/ 434 w 957"/>
                  <a:gd name="T51" fmla="*/ 564 h 478"/>
                  <a:gd name="T52" fmla="*/ 462 w 957"/>
                  <a:gd name="T53" fmla="*/ 580 h 478"/>
                  <a:gd name="T54" fmla="*/ 462 w 957"/>
                  <a:gd name="T55" fmla="*/ 546 h 478"/>
                  <a:gd name="T56" fmla="*/ 489 w 957"/>
                  <a:gd name="T57" fmla="*/ 537 h 478"/>
                  <a:gd name="T58" fmla="*/ 511 w 957"/>
                  <a:gd name="T59" fmla="*/ 537 h 478"/>
                  <a:gd name="T60" fmla="*/ 528 w 957"/>
                  <a:gd name="T61" fmla="*/ 555 h 478"/>
                  <a:gd name="T62" fmla="*/ 561 w 957"/>
                  <a:gd name="T63" fmla="*/ 613 h 478"/>
                  <a:gd name="T64" fmla="*/ 573 w 957"/>
                  <a:gd name="T65" fmla="*/ 638 h 478"/>
                  <a:gd name="T66" fmla="*/ 584 w 957"/>
                  <a:gd name="T67" fmla="*/ 682 h 478"/>
                  <a:gd name="T68" fmla="*/ 600 w 957"/>
                  <a:gd name="T69" fmla="*/ 606 h 478"/>
                  <a:gd name="T70" fmla="*/ 600 w 957"/>
                  <a:gd name="T71" fmla="*/ 512 h 478"/>
                  <a:gd name="T72" fmla="*/ 617 w 957"/>
                  <a:gd name="T73" fmla="*/ 477 h 478"/>
                  <a:gd name="T74" fmla="*/ 673 w 957"/>
                  <a:gd name="T75" fmla="*/ 418 h 478"/>
                  <a:gd name="T76" fmla="*/ 684 w 957"/>
                  <a:gd name="T77" fmla="*/ 393 h 478"/>
                  <a:gd name="T78" fmla="*/ 695 w 957"/>
                  <a:gd name="T79" fmla="*/ 375 h 478"/>
                  <a:gd name="T80" fmla="*/ 707 w 957"/>
                  <a:gd name="T81" fmla="*/ 359 h 478"/>
                  <a:gd name="T82" fmla="*/ 707 w 957"/>
                  <a:gd name="T83" fmla="*/ 350 h 478"/>
                  <a:gd name="T84" fmla="*/ 701 w 957"/>
                  <a:gd name="T85" fmla="*/ 306 h 478"/>
                  <a:gd name="T86" fmla="*/ 707 w 957"/>
                  <a:gd name="T87" fmla="*/ 297 h 478"/>
                  <a:gd name="T88" fmla="*/ 717 w 957"/>
                  <a:gd name="T89" fmla="*/ 306 h 478"/>
                  <a:gd name="T90" fmla="*/ 712 w 957"/>
                  <a:gd name="T91" fmla="*/ 332 h 478"/>
                  <a:gd name="T92" fmla="*/ 729 w 957"/>
                  <a:gd name="T93" fmla="*/ 272 h 478"/>
                  <a:gd name="T94" fmla="*/ 756 w 957"/>
                  <a:gd name="T95" fmla="*/ 254 h 478"/>
                  <a:gd name="T96" fmla="*/ 800 w 957"/>
                  <a:gd name="T97" fmla="*/ 230 h 478"/>
                  <a:gd name="T98" fmla="*/ 817 w 957"/>
                  <a:gd name="T99" fmla="*/ 221 h 478"/>
                  <a:gd name="T100" fmla="*/ 817 w 957"/>
                  <a:gd name="T101" fmla="*/ 195 h 478"/>
                  <a:gd name="T102" fmla="*/ 856 w 957"/>
                  <a:gd name="T103" fmla="*/ 135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1763" name="Freeform 4049"/>
              <p:cNvSpPr>
                <a:spLocks/>
              </p:cNvSpPr>
              <p:nvPr/>
            </p:nvSpPr>
            <p:spPr bwMode="auto">
              <a:xfrm>
                <a:off x="851" y="1207"/>
                <a:ext cx="595" cy="330"/>
              </a:xfrm>
              <a:custGeom>
                <a:avLst/>
                <a:gdLst>
                  <a:gd name="T0" fmla="*/ 456 w 610"/>
                  <a:gd name="T1" fmla="*/ 366 h 293"/>
                  <a:gd name="T2" fmla="*/ 428 w 610"/>
                  <a:gd name="T3" fmla="*/ 307 h 293"/>
                  <a:gd name="T4" fmla="*/ 422 w 610"/>
                  <a:gd name="T5" fmla="*/ 273 h 293"/>
                  <a:gd name="T6" fmla="*/ 456 w 610"/>
                  <a:gd name="T7" fmla="*/ 188 h 293"/>
                  <a:gd name="T8" fmla="*/ 544 w 610"/>
                  <a:gd name="T9" fmla="*/ 69 h 293"/>
                  <a:gd name="T10" fmla="*/ 489 w 610"/>
                  <a:gd name="T11" fmla="*/ 26 h 293"/>
                  <a:gd name="T12" fmla="*/ 434 w 610"/>
                  <a:gd name="T13" fmla="*/ 9 h 293"/>
                  <a:gd name="T14" fmla="*/ 417 w 610"/>
                  <a:gd name="T15" fmla="*/ 0 h 293"/>
                  <a:gd name="T16" fmla="*/ 367 w 610"/>
                  <a:gd name="T17" fmla="*/ 18 h 293"/>
                  <a:gd name="T18" fmla="*/ 305 w 610"/>
                  <a:gd name="T19" fmla="*/ 43 h 293"/>
                  <a:gd name="T20" fmla="*/ 250 w 610"/>
                  <a:gd name="T21" fmla="*/ 93 h 293"/>
                  <a:gd name="T22" fmla="*/ 272 w 610"/>
                  <a:gd name="T23" fmla="*/ 121 h 293"/>
                  <a:gd name="T24" fmla="*/ 255 w 610"/>
                  <a:gd name="T25" fmla="*/ 128 h 293"/>
                  <a:gd name="T26" fmla="*/ 201 w 610"/>
                  <a:gd name="T27" fmla="*/ 128 h 293"/>
                  <a:gd name="T28" fmla="*/ 156 w 610"/>
                  <a:gd name="T29" fmla="*/ 161 h 293"/>
                  <a:gd name="T30" fmla="*/ 222 w 610"/>
                  <a:gd name="T31" fmla="*/ 161 h 293"/>
                  <a:gd name="T32" fmla="*/ 156 w 610"/>
                  <a:gd name="T33" fmla="*/ 204 h 293"/>
                  <a:gd name="T34" fmla="*/ 139 w 610"/>
                  <a:gd name="T35" fmla="*/ 213 h 293"/>
                  <a:gd name="T36" fmla="*/ 99 w 610"/>
                  <a:gd name="T37" fmla="*/ 239 h 293"/>
                  <a:gd name="T38" fmla="*/ 99 w 610"/>
                  <a:gd name="T39" fmla="*/ 257 h 293"/>
                  <a:gd name="T40" fmla="*/ 111 w 610"/>
                  <a:gd name="T41" fmla="*/ 264 h 293"/>
                  <a:gd name="T42" fmla="*/ 90 w 610"/>
                  <a:gd name="T43" fmla="*/ 291 h 293"/>
                  <a:gd name="T44" fmla="*/ 105 w 610"/>
                  <a:gd name="T45" fmla="*/ 298 h 293"/>
                  <a:gd name="T46" fmla="*/ 117 w 610"/>
                  <a:gd name="T47" fmla="*/ 307 h 293"/>
                  <a:gd name="T48" fmla="*/ 144 w 610"/>
                  <a:gd name="T49" fmla="*/ 307 h 293"/>
                  <a:gd name="T50" fmla="*/ 139 w 610"/>
                  <a:gd name="T51" fmla="*/ 332 h 293"/>
                  <a:gd name="T52" fmla="*/ 123 w 610"/>
                  <a:gd name="T53" fmla="*/ 350 h 293"/>
                  <a:gd name="T54" fmla="*/ 57 w 610"/>
                  <a:gd name="T55" fmla="*/ 393 h 293"/>
                  <a:gd name="T56" fmla="*/ 0 w 610"/>
                  <a:gd name="T57" fmla="*/ 419 h 293"/>
                  <a:gd name="T58" fmla="*/ 18 w 610"/>
                  <a:gd name="T59" fmla="*/ 410 h 293"/>
                  <a:gd name="T60" fmla="*/ 57 w 610"/>
                  <a:gd name="T61" fmla="*/ 393 h 293"/>
                  <a:gd name="T62" fmla="*/ 90 w 610"/>
                  <a:gd name="T63" fmla="*/ 384 h 293"/>
                  <a:gd name="T64" fmla="*/ 207 w 610"/>
                  <a:gd name="T65" fmla="*/ 315 h 293"/>
                  <a:gd name="T66" fmla="*/ 239 w 610"/>
                  <a:gd name="T67" fmla="*/ 273 h 293"/>
                  <a:gd name="T68" fmla="*/ 294 w 610"/>
                  <a:gd name="T69" fmla="*/ 248 h 293"/>
                  <a:gd name="T70" fmla="*/ 245 w 610"/>
                  <a:gd name="T71" fmla="*/ 291 h 293"/>
                  <a:gd name="T72" fmla="*/ 266 w 610"/>
                  <a:gd name="T73" fmla="*/ 291 h 293"/>
                  <a:gd name="T74" fmla="*/ 272 w 610"/>
                  <a:gd name="T75" fmla="*/ 282 h 293"/>
                  <a:gd name="T76" fmla="*/ 305 w 610"/>
                  <a:gd name="T77" fmla="*/ 273 h 293"/>
                  <a:gd name="T78" fmla="*/ 311 w 610"/>
                  <a:gd name="T79" fmla="*/ 257 h 293"/>
                  <a:gd name="T80" fmla="*/ 322 w 610"/>
                  <a:gd name="T81" fmla="*/ 257 h 293"/>
                  <a:gd name="T82" fmla="*/ 333 w 610"/>
                  <a:gd name="T83" fmla="*/ 264 h 293"/>
                  <a:gd name="T84" fmla="*/ 338 w 610"/>
                  <a:gd name="T85" fmla="*/ 273 h 293"/>
                  <a:gd name="T86" fmla="*/ 367 w 610"/>
                  <a:gd name="T87" fmla="*/ 282 h 293"/>
                  <a:gd name="T88" fmla="*/ 411 w 610"/>
                  <a:gd name="T89" fmla="*/ 291 h 293"/>
                  <a:gd name="T90" fmla="*/ 411 w 610"/>
                  <a:gd name="T91" fmla="*/ 307 h 293"/>
                  <a:gd name="T92" fmla="*/ 428 w 610"/>
                  <a:gd name="T93" fmla="*/ 315 h 293"/>
                  <a:gd name="T94" fmla="*/ 434 w 610"/>
                  <a:gd name="T95" fmla="*/ 324 h 293"/>
                  <a:gd name="T96" fmla="*/ 450 w 610"/>
                  <a:gd name="T97" fmla="*/ 332 h 293"/>
                  <a:gd name="T98" fmla="*/ 461 w 610"/>
                  <a:gd name="T99" fmla="*/ 341 h 293"/>
                  <a:gd name="T100" fmla="*/ 450 w 610"/>
                  <a:gd name="T101" fmla="*/ 350 h 293"/>
                  <a:gd name="T102" fmla="*/ 456 w 610"/>
                  <a:gd name="T103" fmla="*/ 384 h 293"/>
                  <a:gd name="T104" fmla="*/ 461 w 610"/>
                  <a:gd name="T105" fmla="*/ 384 h 293"/>
                  <a:gd name="T106" fmla="*/ 450 w 610"/>
                  <a:gd name="T107" fmla="*/ 41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1275" name="Group 4050"/>
            <p:cNvGrpSpPr>
              <a:grpSpLocks/>
            </p:cNvGrpSpPr>
            <p:nvPr/>
          </p:nvGrpSpPr>
          <p:grpSpPr bwMode="auto">
            <a:xfrm>
              <a:off x="90" y="1060"/>
              <a:ext cx="1365" cy="983"/>
              <a:chOff x="851" y="1207"/>
              <a:chExt cx="1313" cy="983"/>
            </a:xfrm>
          </p:grpSpPr>
          <p:sp>
            <p:nvSpPr>
              <p:cNvPr id="11760" name="Freeform 4051"/>
              <p:cNvSpPr>
                <a:spLocks/>
              </p:cNvSpPr>
              <p:nvPr/>
            </p:nvSpPr>
            <p:spPr bwMode="auto">
              <a:xfrm>
                <a:off x="1230" y="1652"/>
                <a:ext cx="934" cy="538"/>
              </a:xfrm>
              <a:custGeom>
                <a:avLst/>
                <a:gdLst>
                  <a:gd name="T0" fmla="*/ 878 w 957"/>
                  <a:gd name="T1" fmla="*/ 60 h 478"/>
                  <a:gd name="T2" fmla="*/ 833 w 957"/>
                  <a:gd name="T3" fmla="*/ 118 h 478"/>
                  <a:gd name="T4" fmla="*/ 734 w 957"/>
                  <a:gd name="T5" fmla="*/ 161 h 478"/>
                  <a:gd name="T6" fmla="*/ 668 w 957"/>
                  <a:gd name="T7" fmla="*/ 204 h 478"/>
                  <a:gd name="T8" fmla="*/ 656 w 957"/>
                  <a:gd name="T9" fmla="*/ 161 h 478"/>
                  <a:gd name="T10" fmla="*/ 651 w 957"/>
                  <a:gd name="T11" fmla="*/ 93 h 478"/>
                  <a:gd name="T12" fmla="*/ 578 w 957"/>
                  <a:gd name="T13" fmla="*/ 43 h 478"/>
                  <a:gd name="T14" fmla="*/ 517 w 957"/>
                  <a:gd name="T15" fmla="*/ 0 h 478"/>
                  <a:gd name="T16" fmla="*/ 111 w 957"/>
                  <a:gd name="T17" fmla="*/ 34 h 478"/>
                  <a:gd name="T18" fmla="*/ 105 w 957"/>
                  <a:gd name="T19" fmla="*/ 43 h 478"/>
                  <a:gd name="T20" fmla="*/ 84 w 957"/>
                  <a:gd name="T21" fmla="*/ 34 h 478"/>
                  <a:gd name="T22" fmla="*/ 72 w 957"/>
                  <a:gd name="T23" fmla="*/ 78 h 478"/>
                  <a:gd name="T24" fmla="*/ 45 w 957"/>
                  <a:gd name="T25" fmla="*/ 144 h 478"/>
                  <a:gd name="T26" fmla="*/ 0 w 957"/>
                  <a:gd name="T27" fmla="*/ 263 h 478"/>
                  <a:gd name="T28" fmla="*/ 0 w 957"/>
                  <a:gd name="T29" fmla="*/ 323 h 478"/>
                  <a:gd name="T30" fmla="*/ 6 w 957"/>
                  <a:gd name="T31" fmla="*/ 332 h 478"/>
                  <a:gd name="T32" fmla="*/ 6 w 957"/>
                  <a:gd name="T33" fmla="*/ 418 h 478"/>
                  <a:gd name="T34" fmla="*/ 84 w 957"/>
                  <a:gd name="T35" fmla="*/ 477 h 478"/>
                  <a:gd name="T36" fmla="*/ 183 w 957"/>
                  <a:gd name="T37" fmla="*/ 495 h 478"/>
                  <a:gd name="T38" fmla="*/ 245 w 957"/>
                  <a:gd name="T39" fmla="*/ 580 h 478"/>
                  <a:gd name="T40" fmla="*/ 300 w 957"/>
                  <a:gd name="T41" fmla="*/ 647 h 478"/>
                  <a:gd name="T42" fmla="*/ 323 w 957"/>
                  <a:gd name="T43" fmla="*/ 622 h 478"/>
                  <a:gd name="T44" fmla="*/ 350 w 957"/>
                  <a:gd name="T45" fmla="*/ 589 h 478"/>
                  <a:gd name="T46" fmla="*/ 362 w 957"/>
                  <a:gd name="T47" fmla="*/ 589 h 478"/>
                  <a:gd name="T48" fmla="*/ 395 w 957"/>
                  <a:gd name="T49" fmla="*/ 555 h 478"/>
                  <a:gd name="T50" fmla="*/ 434 w 957"/>
                  <a:gd name="T51" fmla="*/ 564 h 478"/>
                  <a:gd name="T52" fmla="*/ 462 w 957"/>
                  <a:gd name="T53" fmla="*/ 580 h 478"/>
                  <a:gd name="T54" fmla="*/ 462 w 957"/>
                  <a:gd name="T55" fmla="*/ 546 h 478"/>
                  <a:gd name="T56" fmla="*/ 489 w 957"/>
                  <a:gd name="T57" fmla="*/ 537 h 478"/>
                  <a:gd name="T58" fmla="*/ 511 w 957"/>
                  <a:gd name="T59" fmla="*/ 537 h 478"/>
                  <a:gd name="T60" fmla="*/ 528 w 957"/>
                  <a:gd name="T61" fmla="*/ 555 h 478"/>
                  <a:gd name="T62" fmla="*/ 561 w 957"/>
                  <a:gd name="T63" fmla="*/ 613 h 478"/>
                  <a:gd name="T64" fmla="*/ 573 w 957"/>
                  <a:gd name="T65" fmla="*/ 638 h 478"/>
                  <a:gd name="T66" fmla="*/ 584 w 957"/>
                  <a:gd name="T67" fmla="*/ 682 h 478"/>
                  <a:gd name="T68" fmla="*/ 600 w 957"/>
                  <a:gd name="T69" fmla="*/ 606 h 478"/>
                  <a:gd name="T70" fmla="*/ 600 w 957"/>
                  <a:gd name="T71" fmla="*/ 512 h 478"/>
                  <a:gd name="T72" fmla="*/ 617 w 957"/>
                  <a:gd name="T73" fmla="*/ 477 h 478"/>
                  <a:gd name="T74" fmla="*/ 673 w 957"/>
                  <a:gd name="T75" fmla="*/ 418 h 478"/>
                  <a:gd name="T76" fmla="*/ 684 w 957"/>
                  <a:gd name="T77" fmla="*/ 393 h 478"/>
                  <a:gd name="T78" fmla="*/ 695 w 957"/>
                  <a:gd name="T79" fmla="*/ 375 h 478"/>
                  <a:gd name="T80" fmla="*/ 707 w 957"/>
                  <a:gd name="T81" fmla="*/ 359 h 478"/>
                  <a:gd name="T82" fmla="*/ 707 w 957"/>
                  <a:gd name="T83" fmla="*/ 350 h 478"/>
                  <a:gd name="T84" fmla="*/ 701 w 957"/>
                  <a:gd name="T85" fmla="*/ 306 h 478"/>
                  <a:gd name="T86" fmla="*/ 707 w 957"/>
                  <a:gd name="T87" fmla="*/ 297 h 478"/>
                  <a:gd name="T88" fmla="*/ 717 w 957"/>
                  <a:gd name="T89" fmla="*/ 306 h 478"/>
                  <a:gd name="T90" fmla="*/ 712 w 957"/>
                  <a:gd name="T91" fmla="*/ 332 h 478"/>
                  <a:gd name="T92" fmla="*/ 729 w 957"/>
                  <a:gd name="T93" fmla="*/ 272 h 478"/>
                  <a:gd name="T94" fmla="*/ 756 w 957"/>
                  <a:gd name="T95" fmla="*/ 254 h 478"/>
                  <a:gd name="T96" fmla="*/ 800 w 957"/>
                  <a:gd name="T97" fmla="*/ 230 h 478"/>
                  <a:gd name="T98" fmla="*/ 817 w 957"/>
                  <a:gd name="T99" fmla="*/ 221 h 478"/>
                  <a:gd name="T100" fmla="*/ 817 w 957"/>
                  <a:gd name="T101" fmla="*/ 195 h 478"/>
                  <a:gd name="T102" fmla="*/ 856 w 957"/>
                  <a:gd name="T103" fmla="*/ 135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1761" name="Freeform 4052"/>
              <p:cNvSpPr>
                <a:spLocks/>
              </p:cNvSpPr>
              <p:nvPr/>
            </p:nvSpPr>
            <p:spPr bwMode="auto">
              <a:xfrm>
                <a:off x="851" y="1207"/>
                <a:ext cx="595" cy="330"/>
              </a:xfrm>
              <a:custGeom>
                <a:avLst/>
                <a:gdLst>
                  <a:gd name="T0" fmla="*/ 456 w 610"/>
                  <a:gd name="T1" fmla="*/ 366 h 293"/>
                  <a:gd name="T2" fmla="*/ 428 w 610"/>
                  <a:gd name="T3" fmla="*/ 307 h 293"/>
                  <a:gd name="T4" fmla="*/ 422 w 610"/>
                  <a:gd name="T5" fmla="*/ 273 h 293"/>
                  <a:gd name="T6" fmla="*/ 456 w 610"/>
                  <a:gd name="T7" fmla="*/ 188 h 293"/>
                  <a:gd name="T8" fmla="*/ 544 w 610"/>
                  <a:gd name="T9" fmla="*/ 69 h 293"/>
                  <a:gd name="T10" fmla="*/ 489 w 610"/>
                  <a:gd name="T11" fmla="*/ 26 h 293"/>
                  <a:gd name="T12" fmla="*/ 434 w 610"/>
                  <a:gd name="T13" fmla="*/ 9 h 293"/>
                  <a:gd name="T14" fmla="*/ 417 w 610"/>
                  <a:gd name="T15" fmla="*/ 0 h 293"/>
                  <a:gd name="T16" fmla="*/ 367 w 610"/>
                  <a:gd name="T17" fmla="*/ 18 h 293"/>
                  <a:gd name="T18" fmla="*/ 305 w 610"/>
                  <a:gd name="T19" fmla="*/ 43 h 293"/>
                  <a:gd name="T20" fmla="*/ 250 w 610"/>
                  <a:gd name="T21" fmla="*/ 93 h 293"/>
                  <a:gd name="T22" fmla="*/ 272 w 610"/>
                  <a:gd name="T23" fmla="*/ 121 h 293"/>
                  <a:gd name="T24" fmla="*/ 255 w 610"/>
                  <a:gd name="T25" fmla="*/ 128 h 293"/>
                  <a:gd name="T26" fmla="*/ 201 w 610"/>
                  <a:gd name="T27" fmla="*/ 128 h 293"/>
                  <a:gd name="T28" fmla="*/ 156 w 610"/>
                  <a:gd name="T29" fmla="*/ 161 h 293"/>
                  <a:gd name="T30" fmla="*/ 222 w 610"/>
                  <a:gd name="T31" fmla="*/ 161 h 293"/>
                  <a:gd name="T32" fmla="*/ 156 w 610"/>
                  <a:gd name="T33" fmla="*/ 204 h 293"/>
                  <a:gd name="T34" fmla="*/ 139 w 610"/>
                  <a:gd name="T35" fmla="*/ 213 h 293"/>
                  <a:gd name="T36" fmla="*/ 99 w 610"/>
                  <a:gd name="T37" fmla="*/ 239 h 293"/>
                  <a:gd name="T38" fmla="*/ 99 w 610"/>
                  <a:gd name="T39" fmla="*/ 257 h 293"/>
                  <a:gd name="T40" fmla="*/ 111 w 610"/>
                  <a:gd name="T41" fmla="*/ 264 h 293"/>
                  <a:gd name="T42" fmla="*/ 90 w 610"/>
                  <a:gd name="T43" fmla="*/ 291 h 293"/>
                  <a:gd name="T44" fmla="*/ 105 w 610"/>
                  <a:gd name="T45" fmla="*/ 298 h 293"/>
                  <a:gd name="T46" fmla="*/ 117 w 610"/>
                  <a:gd name="T47" fmla="*/ 307 h 293"/>
                  <a:gd name="T48" fmla="*/ 144 w 610"/>
                  <a:gd name="T49" fmla="*/ 307 h 293"/>
                  <a:gd name="T50" fmla="*/ 139 w 610"/>
                  <a:gd name="T51" fmla="*/ 332 h 293"/>
                  <a:gd name="T52" fmla="*/ 123 w 610"/>
                  <a:gd name="T53" fmla="*/ 350 h 293"/>
                  <a:gd name="T54" fmla="*/ 57 w 610"/>
                  <a:gd name="T55" fmla="*/ 393 h 293"/>
                  <a:gd name="T56" fmla="*/ 0 w 610"/>
                  <a:gd name="T57" fmla="*/ 419 h 293"/>
                  <a:gd name="T58" fmla="*/ 18 w 610"/>
                  <a:gd name="T59" fmla="*/ 410 h 293"/>
                  <a:gd name="T60" fmla="*/ 57 w 610"/>
                  <a:gd name="T61" fmla="*/ 393 h 293"/>
                  <a:gd name="T62" fmla="*/ 90 w 610"/>
                  <a:gd name="T63" fmla="*/ 384 h 293"/>
                  <a:gd name="T64" fmla="*/ 207 w 610"/>
                  <a:gd name="T65" fmla="*/ 315 h 293"/>
                  <a:gd name="T66" fmla="*/ 239 w 610"/>
                  <a:gd name="T67" fmla="*/ 273 h 293"/>
                  <a:gd name="T68" fmla="*/ 294 w 610"/>
                  <a:gd name="T69" fmla="*/ 248 h 293"/>
                  <a:gd name="T70" fmla="*/ 245 w 610"/>
                  <a:gd name="T71" fmla="*/ 291 h 293"/>
                  <a:gd name="T72" fmla="*/ 266 w 610"/>
                  <a:gd name="T73" fmla="*/ 291 h 293"/>
                  <a:gd name="T74" fmla="*/ 272 w 610"/>
                  <a:gd name="T75" fmla="*/ 282 h 293"/>
                  <a:gd name="T76" fmla="*/ 305 w 610"/>
                  <a:gd name="T77" fmla="*/ 273 h 293"/>
                  <a:gd name="T78" fmla="*/ 311 w 610"/>
                  <a:gd name="T79" fmla="*/ 257 h 293"/>
                  <a:gd name="T80" fmla="*/ 322 w 610"/>
                  <a:gd name="T81" fmla="*/ 257 h 293"/>
                  <a:gd name="T82" fmla="*/ 333 w 610"/>
                  <a:gd name="T83" fmla="*/ 264 h 293"/>
                  <a:gd name="T84" fmla="*/ 338 w 610"/>
                  <a:gd name="T85" fmla="*/ 273 h 293"/>
                  <a:gd name="T86" fmla="*/ 367 w 610"/>
                  <a:gd name="T87" fmla="*/ 282 h 293"/>
                  <a:gd name="T88" fmla="*/ 411 w 610"/>
                  <a:gd name="T89" fmla="*/ 291 h 293"/>
                  <a:gd name="T90" fmla="*/ 411 w 610"/>
                  <a:gd name="T91" fmla="*/ 307 h 293"/>
                  <a:gd name="T92" fmla="*/ 428 w 610"/>
                  <a:gd name="T93" fmla="*/ 315 h 293"/>
                  <a:gd name="T94" fmla="*/ 434 w 610"/>
                  <a:gd name="T95" fmla="*/ 324 h 293"/>
                  <a:gd name="T96" fmla="*/ 450 w 610"/>
                  <a:gd name="T97" fmla="*/ 332 h 293"/>
                  <a:gd name="T98" fmla="*/ 461 w 610"/>
                  <a:gd name="T99" fmla="*/ 341 h 293"/>
                  <a:gd name="T100" fmla="*/ 450 w 610"/>
                  <a:gd name="T101" fmla="*/ 350 h 293"/>
                  <a:gd name="T102" fmla="*/ 456 w 610"/>
                  <a:gd name="T103" fmla="*/ 384 h 293"/>
                  <a:gd name="T104" fmla="*/ 461 w 610"/>
                  <a:gd name="T105" fmla="*/ 384 h 293"/>
                  <a:gd name="T106" fmla="*/ 450 w 610"/>
                  <a:gd name="T107" fmla="*/ 41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1276" name="Group 4053"/>
            <p:cNvGrpSpPr>
              <a:grpSpLocks/>
            </p:cNvGrpSpPr>
            <p:nvPr/>
          </p:nvGrpSpPr>
          <p:grpSpPr bwMode="auto">
            <a:xfrm>
              <a:off x="90" y="1060"/>
              <a:ext cx="1365" cy="983"/>
              <a:chOff x="851" y="1207"/>
              <a:chExt cx="1313" cy="983"/>
            </a:xfrm>
          </p:grpSpPr>
          <p:sp>
            <p:nvSpPr>
              <p:cNvPr id="11758" name="Freeform 4054"/>
              <p:cNvSpPr>
                <a:spLocks/>
              </p:cNvSpPr>
              <p:nvPr/>
            </p:nvSpPr>
            <p:spPr bwMode="auto">
              <a:xfrm>
                <a:off x="1230" y="1652"/>
                <a:ext cx="934" cy="538"/>
              </a:xfrm>
              <a:custGeom>
                <a:avLst/>
                <a:gdLst>
                  <a:gd name="T0" fmla="*/ 878 w 957"/>
                  <a:gd name="T1" fmla="*/ 60 h 478"/>
                  <a:gd name="T2" fmla="*/ 833 w 957"/>
                  <a:gd name="T3" fmla="*/ 118 h 478"/>
                  <a:gd name="T4" fmla="*/ 734 w 957"/>
                  <a:gd name="T5" fmla="*/ 161 h 478"/>
                  <a:gd name="T6" fmla="*/ 668 w 957"/>
                  <a:gd name="T7" fmla="*/ 204 h 478"/>
                  <a:gd name="T8" fmla="*/ 656 w 957"/>
                  <a:gd name="T9" fmla="*/ 161 h 478"/>
                  <a:gd name="T10" fmla="*/ 651 w 957"/>
                  <a:gd name="T11" fmla="*/ 93 h 478"/>
                  <a:gd name="T12" fmla="*/ 578 w 957"/>
                  <a:gd name="T13" fmla="*/ 43 h 478"/>
                  <a:gd name="T14" fmla="*/ 517 w 957"/>
                  <a:gd name="T15" fmla="*/ 0 h 478"/>
                  <a:gd name="T16" fmla="*/ 111 w 957"/>
                  <a:gd name="T17" fmla="*/ 34 h 478"/>
                  <a:gd name="T18" fmla="*/ 105 w 957"/>
                  <a:gd name="T19" fmla="*/ 43 h 478"/>
                  <a:gd name="T20" fmla="*/ 84 w 957"/>
                  <a:gd name="T21" fmla="*/ 34 h 478"/>
                  <a:gd name="T22" fmla="*/ 72 w 957"/>
                  <a:gd name="T23" fmla="*/ 78 h 478"/>
                  <a:gd name="T24" fmla="*/ 45 w 957"/>
                  <a:gd name="T25" fmla="*/ 144 h 478"/>
                  <a:gd name="T26" fmla="*/ 0 w 957"/>
                  <a:gd name="T27" fmla="*/ 263 h 478"/>
                  <a:gd name="T28" fmla="*/ 0 w 957"/>
                  <a:gd name="T29" fmla="*/ 323 h 478"/>
                  <a:gd name="T30" fmla="*/ 6 w 957"/>
                  <a:gd name="T31" fmla="*/ 332 h 478"/>
                  <a:gd name="T32" fmla="*/ 6 w 957"/>
                  <a:gd name="T33" fmla="*/ 418 h 478"/>
                  <a:gd name="T34" fmla="*/ 84 w 957"/>
                  <a:gd name="T35" fmla="*/ 477 h 478"/>
                  <a:gd name="T36" fmla="*/ 183 w 957"/>
                  <a:gd name="T37" fmla="*/ 495 h 478"/>
                  <a:gd name="T38" fmla="*/ 245 w 957"/>
                  <a:gd name="T39" fmla="*/ 580 h 478"/>
                  <a:gd name="T40" fmla="*/ 300 w 957"/>
                  <a:gd name="T41" fmla="*/ 647 h 478"/>
                  <a:gd name="T42" fmla="*/ 323 w 957"/>
                  <a:gd name="T43" fmla="*/ 622 h 478"/>
                  <a:gd name="T44" fmla="*/ 350 w 957"/>
                  <a:gd name="T45" fmla="*/ 589 h 478"/>
                  <a:gd name="T46" fmla="*/ 362 w 957"/>
                  <a:gd name="T47" fmla="*/ 589 h 478"/>
                  <a:gd name="T48" fmla="*/ 395 w 957"/>
                  <a:gd name="T49" fmla="*/ 555 h 478"/>
                  <a:gd name="T50" fmla="*/ 434 w 957"/>
                  <a:gd name="T51" fmla="*/ 564 h 478"/>
                  <a:gd name="T52" fmla="*/ 462 w 957"/>
                  <a:gd name="T53" fmla="*/ 580 h 478"/>
                  <a:gd name="T54" fmla="*/ 462 w 957"/>
                  <a:gd name="T55" fmla="*/ 546 h 478"/>
                  <a:gd name="T56" fmla="*/ 489 w 957"/>
                  <a:gd name="T57" fmla="*/ 537 h 478"/>
                  <a:gd name="T58" fmla="*/ 511 w 957"/>
                  <a:gd name="T59" fmla="*/ 537 h 478"/>
                  <a:gd name="T60" fmla="*/ 528 w 957"/>
                  <a:gd name="T61" fmla="*/ 555 h 478"/>
                  <a:gd name="T62" fmla="*/ 561 w 957"/>
                  <a:gd name="T63" fmla="*/ 613 h 478"/>
                  <a:gd name="T64" fmla="*/ 573 w 957"/>
                  <a:gd name="T65" fmla="*/ 638 h 478"/>
                  <a:gd name="T66" fmla="*/ 584 w 957"/>
                  <a:gd name="T67" fmla="*/ 682 h 478"/>
                  <a:gd name="T68" fmla="*/ 600 w 957"/>
                  <a:gd name="T69" fmla="*/ 606 h 478"/>
                  <a:gd name="T70" fmla="*/ 600 w 957"/>
                  <a:gd name="T71" fmla="*/ 512 h 478"/>
                  <a:gd name="T72" fmla="*/ 617 w 957"/>
                  <a:gd name="T73" fmla="*/ 477 h 478"/>
                  <a:gd name="T74" fmla="*/ 673 w 957"/>
                  <a:gd name="T75" fmla="*/ 418 h 478"/>
                  <a:gd name="T76" fmla="*/ 684 w 957"/>
                  <a:gd name="T77" fmla="*/ 393 h 478"/>
                  <a:gd name="T78" fmla="*/ 695 w 957"/>
                  <a:gd name="T79" fmla="*/ 375 h 478"/>
                  <a:gd name="T80" fmla="*/ 707 w 957"/>
                  <a:gd name="T81" fmla="*/ 359 h 478"/>
                  <a:gd name="T82" fmla="*/ 707 w 957"/>
                  <a:gd name="T83" fmla="*/ 350 h 478"/>
                  <a:gd name="T84" fmla="*/ 701 w 957"/>
                  <a:gd name="T85" fmla="*/ 306 h 478"/>
                  <a:gd name="T86" fmla="*/ 707 w 957"/>
                  <a:gd name="T87" fmla="*/ 297 h 478"/>
                  <a:gd name="T88" fmla="*/ 717 w 957"/>
                  <a:gd name="T89" fmla="*/ 306 h 478"/>
                  <a:gd name="T90" fmla="*/ 712 w 957"/>
                  <a:gd name="T91" fmla="*/ 332 h 478"/>
                  <a:gd name="T92" fmla="*/ 729 w 957"/>
                  <a:gd name="T93" fmla="*/ 272 h 478"/>
                  <a:gd name="T94" fmla="*/ 756 w 957"/>
                  <a:gd name="T95" fmla="*/ 254 h 478"/>
                  <a:gd name="T96" fmla="*/ 800 w 957"/>
                  <a:gd name="T97" fmla="*/ 230 h 478"/>
                  <a:gd name="T98" fmla="*/ 817 w 957"/>
                  <a:gd name="T99" fmla="*/ 221 h 478"/>
                  <a:gd name="T100" fmla="*/ 817 w 957"/>
                  <a:gd name="T101" fmla="*/ 195 h 478"/>
                  <a:gd name="T102" fmla="*/ 856 w 957"/>
                  <a:gd name="T103" fmla="*/ 135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1759" name="Freeform 4055"/>
              <p:cNvSpPr>
                <a:spLocks/>
              </p:cNvSpPr>
              <p:nvPr/>
            </p:nvSpPr>
            <p:spPr bwMode="auto">
              <a:xfrm>
                <a:off x="851" y="1207"/>
                <a:ext cx="595" cy="330"/>
              </a:xfrm>
              <a:custGeom>
                <a:avLst/>
                <a:gdLst>
                  <a:gd name="T0" fmla="*/ 456 w 610"/>
                  <a:gd name="T1" fmla="*/ 366 h 293"/>
                  <a:gd name="T2" fmla="*/ 428 w 610"/>
                  <a:gd name="T3" fmla="*/ 307 h 293"/>
                  <a:gd name="T4" fmla="*/ 422 w 610"/>
                  <a:gd name="T5" fmla="*/ 273 h 293"/>
                  <a:gd name="T6" fmla="*/ 456 w 610"/>
                  <a:gd name="T7" fmla="*/ 188 h 293"/>
                  <a:gd name="T8" fmla="*/ 544 w 610"/>
                  <a:gd name="T9" fmla="*/ 69 h 293"/>
                  <a:gd name="T10" fmla="*/ 489 w 610"/>
                  <a:gd name="T11" fmla="*/ 26 h 293"/>
                  <a:gd name="T12" fmla="*/ 434 w 610"/>
                  <a:gd name="T13" fmla="*/ 9 h 293"/>
                  <a:gd name="T14" fmla="*/ 417 w 610"/>
                  <a:gd name="T15" fmla="*/ 0 h 293"/>
                  <a:gd name="T16" fmla="*/ 367 w 610"/>
                  <a:gd name="T17" fmla="*/ 18 h 293"/>
                  <a:gd name="T18" fmla="*/ 305 w 610"/>
                  <a:gd name="T19" fmla="*/ 43 h 293"/>
                  <a:gd name="T20" fmla="*/ 250 w 610"/>
                  <a:gd name="T21" fmla="*/ 93 h 293"/>
                  <a:gd name="T22" fmla="*/ 272 w 610"/>
                  <a:gd name="T23" fmla="*/ 121 h 293"/>
                  <a:gd name="T24" fmla="*/ 255 w 610"/>
                  <a:gd name="T25" fmla="*/ 128 h 293"/>
                  <a:gd name="T26" fmla="*/ 201 w 610"/>
                  <a:gd name="T27" fmla="*/ 128 h 293"/>
                  <a:gd name="T28" fmla="*/ 156 w 610"/>
                  <a:gd name="T29" fmla="*/ 161 h 293"/>
                  <a:gd name="T30" fmla="*/ 222 w 610"/>
                  <a:gd name="T31" fmla="*/ 161 h 293"/>
                  <a:gd name="T32" fmla="*/ 156 w 610"/>
                  <a:gd name="T33" fmla="*/ 204 h 293"/>
                  <a:gd name="T34" fmla="*/ 139 w 610"/>
                  <a:gd name="T35" fmla="*/ 213 h 293"/>
                  <a:gd name="T36" fmla="*/ 99 w 610"/>
                  <a:gd name="T37" fmla="*/ 239 h 293"/>
                  <a:gd name="T38" fmla="*/ 99 w 610"/>
                  <a:gd name="T39" fmla="*/ 257 h 293"/>
                  <a:gd name="T40" fmla="*/ 111 w 610"/>
                  <a:gd name="T41" fmla="*/ 264 h 293"/>
                  <a:gd name="T42" fmla="*/ 90 w 610"/>
                  <a:gd name="T43" fmla="*/ 291 h 293"/>
                  <a:gd name="T44" fmla="*/ 105 w 610"/>
                  <a:gd name="T45" fmla="*/ 298 h 293"/>
                  <a:gd name="T46" fmla="*/ 117 w 610"/>
                  <a:gd name="T47" fmla="*/ 307 h 293"/>
                  <a:gd name="T48" fmla="*/ 144 w 610"/>
                  <a:gd name="T49" fmla="*/ 307 h 293"/>
                  <a:gd name="T50" fmla="*/ 139 w 610"/>
                  <a:gd name="T51" fmla="*/ 332 h 293"/>
                  <a:gd name="T52" fmla="*/ 123 w 610"/>
                  <a:gd name="T53" fmla="*/ 350 h 293"/>
                  <a:gd name="T54" fmla="*/ 57 w 610"/>
                  <a:gd name="T55" fmla="*/ 393 h 293"/>
                  <a:gd name="T56" fmla="*/ 0 w 610"/>
                  <a:gd name="T57" fmla="*/ 419 h 293"/>
                  <a:gd name="T58" fmla="*/ 18 w 610"/>
                  <a:gd name="T59" fmla="*/ 410 h 293"/>
                  <a:gd name="T60" fmla="*/ 57 w 610"/>
                  <a:gd name="T61" fmla="*/ 393 h 293"/>
                  <a:gd name="T62" fmla="*/ 90 w 610"/>
                  <a:gd name="T63" fmla="*/ 384 h 293"/>
                  <a:gd name="T64" fmla="*/ 207 w 610"/>
                  <a:gd name="T65" fmla="*/ 315 h 293"/>
                  <a:gd name="T66" fmla="*/ 239 w 610"/>
                  <a:gd name="T67" fmla="*/ 273 h 293"/>
                  <a:gd name="T68" fmla="*/ 294 w 610"/>
                  <a:gd name="T69" fmla="*/ 248 h 293"/>
                  <a:gd name="T70" fmla="*/ 245 w 610"/>
                  <a:gd name="T71" fmla="*/ 291 h 293"/>
                  <a:gd name="T72" fmla="*/ 266 w 610"/>
                  <a:gd name="T73" fmla="*/ 291 h 293"/>
                  <a:gd name="T74" fmla="*/ 272 w 610"/>
                  <a:gd name="T75" fmla="*/ 282 h 293"/>
                  <a:gd name="T76" fmla="*/ 305 w 610"/>
                  <a:gd name="T77" fmla="*/ 273 h 293"/>
                  <a:gd name="T78" fmla="*/ 311 w 610"/>
                  <a:gd name="T79" fmla="*/ 257 h 293"/>
                  <a:gd name="T80" fmla="*/ 322 w 610"/>
                  <a:gd name="T81" fmla="*/ 257 h 293"/>
                  <a:gd name="T82" fmla="*/ 333 w 610"/>
                  <a:gd name="T83" fmla="*/ 264 h 293"/>
                  <a:gd name="T84" fmla="*/ 338 w 610"/>
                  <a:gd name="T85" fmla="*/ 273 h 293"/>
                  <a:gd name="T86" fmla="*/ 367 w 610"/>
                  <a:gd name="T87" fmla="*/ 282 h 293"/>
                  <a:gd name="T88" fmla="*/ 411 w 610"/>
                  <a:gd name="T89" fmla="*/ 291 h 293"/>
                  <a:gd name="T90" fmla="*/ 411 w 610"/>
                  <a:gd name="T91" fmla="*/ 307 h 293"/>
                  <a:gd name="T92" fmla="*/ 428 w 610"/>
                  <a:gd name="T93" fmla="*/ 315 h 293"/>
                  <a:gd name="T94" fmla="*/ 434 w 610"/>
                  <a:gd name="T95" fmla="*/ 324 h 293"/>
                  <a:gd name="T96" fmla="*/ 450 w 610"/>
                  <a:gd name="T97" fmla="*/ 332 h 293"/>
                  <a:gd name="T98" fmla="*/ 461 w 610"/>
                  <a:gd name="T99" fmla="*/ 341 h 293"/>
                  <a:gd name="T100" fmla="*/ 450 w 610"/>
                  <a:gd name="T101" fmla="*/ 350 h 293"/>
                  <a:gd name="T102" fmla="*/ 456 w 610"/>
                  <a:gd name="T103" fmla="*/ 384 h 293"/>
                  <a:gd name="T104" fmla="*/ 461 w 610"/>
                  <a:gd name="T105" fmla="*/ 384 h 293"/>
                  <a:gd name="T106" fmla="*/ 450 w 610"/>
                  <a:gd name="T107" fmla="*/ 41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1277" name="Group 4056"/>
            <p:cNvGrpSpPr>
              <a:grpSpLocks/>
            </p:cNvGrpSpPr>
            <p:nvPr/>
          </p:nvGrpSpPr>
          <p:grpSpPr bwMode="auto">
            <a:xfrm>
              <a:off x="90" y="1060"/>
              <a:ext cx="1365" cy="983"/>
              <a:chOff x="851" y="1207"/>
              <a:chExt cx="1313" cy="983"/>
            </a:xfrm>
          </p:grpSpPr>
          <p:sp>
            <p:nvSpPr>
              <p:cNvPr id="11756" name="Freeform 4057"/>
              <p:cNvSpPr>
                <a:spLocks/>
              </p:cNvSpPr>
              <p:nvPr/>
            </p:nvSpPr>
            <p:spPr bwMode="auto">
              <a:xfrm>
                <a:off x="1230" y="1652"/>
                <a:ext cx="934" cy="538"/>
              </a:xfrm>
              <a:custGeom>
                <a:avLst/>
                <a:gdLst>
                  <a:gd name="T0" fmla="*/ 878 w 957"/>
                  <a:gd name="T1" fmla="*/ 60 h 478"/>
                  <a:gd name="T2" fmla="*/ 833 w 957"/>
                  <a:gd name="T3" fmla="*/ 118 h 478"/>
                  <a:gd name="T4" fmla="*/ 734 w 957"/>
                  <a:gd name="T5" fmla="*/ 161 h 478"/>
                  <a:gd name="T6" fmla="*/ 668 w 957"/>
                  <a:gd name="T7" fmla="*/ 204 h 478"/>
                  <a:gd name="T8" fmla="*/ 656 w 957"/>
                  <a:gd name="T9" fmla="*/ 161 h 478"/>
                  <a:gd name="T10" fmla="*/ 651 w 957"/>
                  <a:gd name="T11" fmla="*/ 93 h 478"/>
                  <a:gd name="T12" fmla="*/ 578 w 957"/>
                  <a:gd name="T13" fmla="*/ 43 h 478"/>
                  <a:gd name="T14" fmla="*/ 517 w 957"/>
                  <a:gd name="T15" fmla="*/ 0 h 478"/>
                  <a:gd name="T16" fmla="*/ 111 w 957"/>
                  <a:gd name="T17" fmla="*/ 34 h 478"/>
                  <a:gd name="T18" fmla="*/ 105 w 957"/>
                  <a:gd name="T19" fmla="*/ 43 h 478"/>
                  <a:gd name="T20" fmla="*/ 84 w 957"/>
                  <a:gd name="T21" fmla="*/ 34 h 478"/>
                  <a:gd name="T22" fmla="*/ 72 w 957"/>
                  <a:gd name="T23" fmla="*/ 78 h 478"/>
                  <a:gd name="T24" fmla="*/ 45 w 957"/>
                  <a:gd name="T25" fmla="*/ 144 h 478"/>
                  <a:gd name="T26" fmla="*/ 0 w 957"/>
                  <a:gd name="T27" fmla="*/ 263 h 478"/>
                  <a:gd name="T28" fmla="*/ 0 w 957"/>
                  <a:gd name="T29" fmla="*/ 323 h 478"/>
                  <a:gd name="T30" fmla="*/ 6 w 957"/>
                  <a:gd name="T31" fmla="*/ 332 h 478"/>
                  <a:gd name="T32" fmla="*/ 6 w 957"/>
                  <a:gd name="T33" fmla="*/ 418 h 478"/>
                  <a:gd name="T34" fmla="*/ 84 w 957"/>
                  <a:gd name="T35" fmla="*/ 477 h 478"/>
                  <a:gd name="T36" fmla="*/ 183 w 957"/>
                  <a:gd name="T37" fmla="*/ 495 h 478"/>
                  <a:gd name="T38" fmla="*/ 245 w 957"/>
                  <a:gd name="T39" fmla="*/ 580 h 478"/>
                  <a:gd name="T40" fmla="*/ 300 w 957"/>
                  <a:gd name="T41" fmla="*/ 647 h 478"/>
                  <a:gd name="T42" fmla="*/ 323 w 957"/>
                  <a:gd name="T43" fmla="*/ 622 h 478"/>
                  <a:gd name="T44" fmla="*/ 350 w 957"/>
                  <a:gd name="T45" fmla="*/ 589 h 478"/>
                  <a:gd name="T46" fmla="*/ 362 w 957"/>
                  <a:gd name="T47" fmla="*/ 589 h 478"/>
                  <a:gd name="T48" fmla="*/ 395 w 957"/>
                  <a:gd name="T49" fmla="*/ 555 h 478"/>
                  <a:gd name="T50" fmla="*/ 434 w 957"/>
                  <a:gd name="T51" fmla="*/ 564 h 478"/>
                  <a:gd name="T52" fmla="*/ 462 w 957"/>
                  <a:gd name="T53" fmla="*/ 580 h 478"/>
                  <a:gd name="T54" fmla="*/ 462 w 957"/>
                  <a:gd name="T55" fmla="*/ 546 h 478"/>
                  <a:gd name="T56" fmla="*/ 489 w 957"/>
                  <a:gd name="T57" fmla="*/ 537 h 478"/>
                  <a:gd name="T58" fmla="*/ 511 w 957"/>
                  <a:gd name="T59" fmla="*/ 537 h 478"/>
                  <a:gd name="T60" fmla="*/ 528 w 957"/>
                  <a:gd name="T61" fmla="*/ 555 h 478"/>
                  <a:gd name="T62" fmla="*/ 561 w 957"/>
                  <a:gd name="T63" fmla="*/ 613 h 478"/>
                  <a:gd name="T64" fmla="*/ 573 w 957"/>
                  <a:gd name="T65" fmla="*/ 638 h 478"/>
                  <a:gd name="T66" fmla="*/ 584 w 957"/>
                  <a:gd name="T67" fmla="*/ 682 h 478"/>
                  <a:gd name="T68" fmla="*/ 600 w 957"/>
                  <a:gd name="T69" fmla="*/ 606 h 478"/>
                  <a:gd name="T70" fmla="*/ 600 w 957"/>
                  <a:gd name="T71" fmla="*/ 512 h 478"/>
                  <a:gd name="T72" fmla="*/ 617 w 957"/>
                  <a:gd name="T73" fmla="*/ 477 h 478"/>
                  <a:gd name="T74" fmla="*/ 673 w 957"/>
                  <a:gd name="T75" fmla="*/ 418 h 478"/>
                  <a:gd name="T76" fmla="*/ 684 w 957"/>
                  <a:gd name="T77" fmla="*/ 393 h 478"/>
                  <a:gd name="T78" fmla="*/ 695 w 957"/>
                  <a:gd name="T79" fmla="*/ 375 h 478"/>
                  <a:gd name="T80" fmla="*/ 707 w 957"/>
                  <a:gd name="T81" fmla="*/ 359 h 478"/>
                  <a:gd name="T82" fmla="*/ 707 w 957"/>
                  <a:gd name="T83" fmla="*/ 350 h 478"/>
                  <a:gd name="T84" fmla="*/ 701 w 957"/>
                  <a:gd name="T85" fmla="*/ 306 h 478"/>
                  <a:gd name="T86" fmla="*/ 707 w 957"/>
                  <a:gd name="T87" fmla="*/ 297 h 478"/>
                  <a:gd name="T88" fmla="*/ 717 w 957"/>
                  <a:gd name="T89" fmla="*/ 306 h 478"/>
                  <a:gd name="T90" fmla="*/ 712 w 957"/>
                  <a:gd name="T91" fmla="*/ 332 h 478"/>
                  <a:gd name="T92" fmla="*/ 729 w 957"/>
                  <a:gd name="T93" fmla="*/ 272 h 478"/>
                  <a:gd name="T94" fmla="*/ 756 w 957"/>
                  <a:gd name="T95" fmla="*/ 254 h 478"/>
                  <a:gd name="T96" fmla="*/ 800 w 957"/>
                  <a:gd name="T97" fmla="*/ 230 h 478"/>
                  <a:gd name="T98" fmla="*/ 817 w 957"/>
                  <a:gd name="T99" fmla="*/ 221 h 478"/>
                  <a:gd name="T100" fmla="*/ 817 w 957"/>
                  <a:gd name="T101" fmla="*/ 195 h 478"/>
                  <a:gd name="T102" fmla="*/ 856 w 957"/>
                  <a:gd name="T103" fmla="*/ 135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1757" name="Freeform 4058"/>
              <p:cNvSpPr>
                <a:spLocks/>
              </p:cNvSpPr>
              <p:nvPr/>
            </p:nvSpPr>
            <p:spPr bwMode="auto">
              <a:xfrm>
                <a:off x="851" y="1207"/>
                <a:ext cx="595" cy="330"/>
              </a:xfrm>
              <a:custGeom>
                <a:avLst/>
                <a:gdLst>
                  <a:gd name="T0" fmla="*/ 456 w 610"/>
                  <a:gd name="T1" fmla="*/ 366 h 293"/>
                  <a:gd name="T2" fmla="*/ 428 w 610"/>
                  <a:gd name="T3" fmla="*/ 307 h 293"/>
                  <a:gd name="T4" fmla="*/ 422 w 610"/>
                  <a:gd name="T5" fmla="*/ 273 h 293"/>
                  <a:gd name="T6" fmla="*/ 456 w 610"/>
                  <a:gd name="T7" fmla="*/ 188 h 293"/>
                  <a:gd name="T8" fmla="*/ 544 w 610"/>
                  <a:gd name="T9" fmla="*/ 69 h 293"/>
                  <a:gd name="T10" fmla="*/ 489 w 610"/>
                  <a:gd name="T11" fmla="*/ 26 h 293"/>
                  <a:gd name="T12" fmla="*/ 434 w 610"/>
                  <a:gd name="T13" fmla="*/ 9 h 293"/>
                  <a:gd name="T14" fmla="*/ 417 w 610"/>
                  <a:gd name="T15" fmla="*/ 0 h 293"/>
                  <a:gd name="T16" fmla="*/ 367 w 610"/>
                  <a:gd name="T17" fmla="*/ 18 h 293"/>
                  <a:gd name="T18" fmla="*/ 305 w 610"/>
                  <a:gd name="T19" fmla="*/ 43 h 293"/>
                  <a:gd name="T20" fmla="*/ 250 w 610"/>
                  <a:gd name="T21" fmla="*/ 93 h 293"/>
                  <a:gd name="T22" fmla="*/ 272 w 610"/>
                  <a:gd name="T23" fmla="*/ 121 h 293"/>
                  <a:gd name="T24" fmla="*/ 255 w 610"/>
                  <a:gd name="T25" fmla="*/ 128 h 293"/>
                  <a:gd name="T26" fmla="*/ 201 w 610"/>
                  <a:gd name="T27" fmla="*/ 128 h 293"/>
                  <a:gd name="T28" fmla="*/ 156 w 610"/>
                  <a:gd name="T29" fmla="*/ 161 h 293"/>
                  <a:gd name="T30" fmla="*/ 222 w 610"/>
                  <a:gd name="T31" fmla="*/ 161 h 293"/>
                  <a:gd name="T32" fmla="*/ 156 w 610"/>
                  <a:gd name="T33" fmla="*/ 204 h 293"/>
                  <a:gd name="T34" fmla="*/ 139 w 610"/>
                  <a:gd name="T35" fmla="*/ 213 h 293"/>
                  <a:gd name="T36" fmla="*/ 99 w 610"/>
                  <a:gd name="T37" fmla="*/ 239 h 293"/>
                  <a:gd name="T38" fmla="*/ 99 w 610"/>
                  <a:gd name="T39" fmla="*/ 257 h 293"/>
                  <a:gd name="T40" fmla="*/ 111 w 610"/>
                  <a:gd name="T41" fmla="*/ 264 h 293"/>
                  <a:gd name="T42" fmla="*/ 90 w 610"/>
                  <a:gd name="T43" fmla="*/ 291 h 293"/>
                  <a:gd name="T44" fmla="*/ 105 w 610"/>
                  <a:gd name="T45" fmla="*/ 298 h 293"/>
                  <a:gd name="T46" fmla="*/ 117 w 610"/>
                  <a:gd name="T47" fmla="*/ 307 h 293"/>
                  <a:gd name="T48" fmla="*/ 144 w 610"/>
                  <a:gd name="T49" fmla="*/ 307 h 293"/>
                  <a:gd name="T50" fmla="*/ 139 w 610"/>
                  <a:gd name="T51" fmla="*/ 332 h 293"/>
                  <a:gd name="T52" fmla="*/ 123 w 610"/>
                  <a:gd name="T53" fmla="*/ 350 h 293"/>
                  <a:gd name="T54" fmla="*/ 57 w 610"/>
                  <a:gd name="T55" fmla="*/ 393 h 293"/>
                  <a:gd name="T56" fmla="*/ 0 w 610"/>
                  <a:gd name="T57" fmla="*/ 419 h 293"/>
                  <a:gd name="T58" fmla="*/ 18 w 610"/>
                  <a:gd name="T59" fmla="*/ 410 h 293"/>
                  <a:gd name="T60" fmla="*/ 57 w 610"/>
                  <a:gd name="T61" fmla="*/ 393 h 293"/>
                  <a:gd name="T62" fmla="*/ 90 w 610"/>
                  <a:gd name="T63" fmla="*/ 384 h 293"/>
                  <a:gd name="T64" fmla="*/ 207 w 610"/>
                  <a:gd name="T65" fmla="*/ 315 h 293"/>
                  <a:gd name="T66" fmla="*/ 239 w 610"/>
                  <a:gd name="T67" fmla="*/ 273 h 293"/>
                  <a:gd name="T68" fmla="*/ 294 w 610"/>
                  <a:gd name="T69" fmla="*/ 248 h 293"/>
                  <a:gd name="T70" fmla="*/ 245 w 610"/>
                  <a:gd name="T71" fmla="*/ 291 h 293"/>
                  <a:gd name="T72" fmla="*/ 266 w 610"/>
                  <a:gd name="T73" fmla="*/ 291 h 293"/>
                  <a:gd name="T74" fmla="*/ 272 w 610"/>
                  <a:gd name="T75" fmla="*/ 282 h 293"/>
                  <a:gd name="T76" fmla="*/ 305 w 610"/>
                  <a:gd name="T77" fmla="*/ 273 h 293"/>
                  <a:gd name="T78" fmla="*/ 311 w 610"/>
                  <a:gd name="T79" fmla="*/ 257 h 293"/>
                  <a:gd name="T80" fmla="*/ 322 w 610"/>
                  <a:gd name="T81" fmla="*/ 257 h 293"/>
                  <a:gd name="T82" fmla="*/ 333 w 610"/>
                  <a:gd name="T83" fmla="*/ 264 h 293"/>
                  <a:gd name="T84" fmla="*/ 338 w 610"/>
                  <a:gd name="T85" fmla="*/ 273 h 293"/>
                  <a:gd name="T86" fmla="*/ 367 w 610"/>
                  <a:gd name="T87" fmla="*/ 282 h 293"/>
                  <a:gd name="T88" fmla="*/ 411 w 610"/>
                  <a:gd name="T89" fmla="*/ 291 h 293"/>
                  <a:gd name="T90" fmla="*/ 411 w 610"/>
                  <a:gd name="T91" fmla="*/ 307 h 293"/>
                  <a:gd name="T92" fmla="*/ 428 w 610"/>
                  <a:gd name="T93" fmla="*/ 315 h 293"/>
                  <a:gd name="T94" fmla="*/ 434 w 610"/>
                  <a:gd name="T95" fmla="*/ 324 h 293"/>
                  <a:gd name="T96" fmla="*/ 450 w 610"/>
                  <a:gd name="T97" fmla="*/ 332 h 293"/>
                  <a:gd name="T98" fmla="*/ 461 w 610"/>
                  <a:gd name="T99" fmla="*/ 341 h 293"/>
                  <a:gd name="T100" fmla="*/ 450 w 610"/>
                  <a:gd name="T101" fmla="*/ 350 h 293"/>
                  <a:gd name="T102" fmla="*/ 456 w 610"/>
                  <a:gd name="T103" fmla="*/ 384 h 293"/>
                  <a:gd name="T104" fmla="*/ 461 w 610"/>
                  <a:gd name="T105" fmla="*/ 384 h 293"/>
                  <a:gd name="T106" fmla="*/ 450 w 610"/>
                  <a:gd name="T107" fmla="*/ 41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1278" name="Group 4059"/>
            <p:cNvGrpSpPr>
              <a:grpSpLocks/>
            </p:cNvGrpSpPr>
            <p:nvPr/>
          </p:nvGrpSpPr>
          <p:grpSpPr bwMode="auto">
            <a:xfrm>
              <a:off x="90" y="1060"/>
              <a:ext cx="1365" cy="983"/>
              <a:chOff x="851" y="1207"/>
              <a:chExt cx="1313" cy="983"/>
            </a:xfrm>
          </p:grpSpPr>
          <p:sp>
            <p:nvSpPr>
              <p:cNvPr id="11754" name="Freeform 4060"/>
              <p:cNvSpPr>
                <a:spLocks/>
              </p:cNvSpPr>
              <p:nvPr/>
            </p:nvSpPr>
            <p:spPr bwMode="auto">
              <a:xfrm>
                <a:off x="1230" y="1652"/>
                <a:ext cx="934" cy="538"/>
              </a:xfrm>
              <a:custGeom>
                <a:avLst/>
                <a:gdLst>
                  <a:gd name="T0" fmla="*/ 878 w 957"/>
                  <a:gd name="T1" fmla="*/ 60 h 478"/>
                  <a:gd name="T2" fmla="*/ 833 w 957"/>
                  <a:gd name="T3" fmla="*/ 118 h 478"/>
                  <a:gd name="T4" fmla="*/ 734 w 957"/>
                  <a:gd name="T5" fmla="*/ 161 h 478"/>
                  <a:gd name="T6" fmla="*/ 668 w 957"/>
                  <a:gd name="T7" fmla="*/ 204 h 478"/>
                  <a:gd name="T8" fmla="*/ 656 w 957"/>
                  <a:gd name="T9" fmla="*/ 161 h 478"/>
                  <a:gd name="T10" fmla="*/ 651 w 957"/>
                  <a:gd name="T11" fmla="*/ 93 h 478"/>
                  <a:gd name="T12" fmla="*/ 578 w 957"/>
                  <a:gd name="T13" fmla="*/ 43 h 478"/>
                  <a:gd name="T14" fmla="*/ 517 w 957"/>
                  <a:gd name="T15" fmla="*/ 0 h 478"/>
                  <a:gd name="T16" fmla="*/ 111 w 957"/>
                  <a:gd name="T17" fmla="*/ 34 h 478"/>
                  <a:gd name="T18" fmla="*/ 105 w 957"/>
                  <a:gd name="T19" fmla="*/ 43 h 478"/>
                  <a:gd name="T20" fmla="*/ 84 w 957"/>
                  <a:gd name="T21" fmla="*/ 34 h 478"/>
                  <a:gd name="T22" fmla="*/ 72 w 957"/>
                  <a:gd name="T23" fmla="*/ 78 h 478"/>
                  <a:gd name="T24" fmla="*/ 45 w 957"/>
                  <a:gd name="T25" fmla="*/ 144 h 478"/>
                  <a:gd name="T26" fmla="*/ 0 w 957"/>
                  <a:gd name="T27" fmla="*/ 263 h 478"/>
                  <a:gd name="T28" fmla="*/ 0 w 957"/>
                  <a:gd name="T29" fmla="*/ 323 h 478"/>
                  <a:gd name="T30" fmla="*/ 6 w 957"/>
                  <a:gd name="T31" fmla="*/ 332 h 478"/>
                  <a:gd name="T32" fmla="*/ 6 w 957"/>
                  <a:gd name="T33" fmla="*/ 418 h 478"/>
                  <a:gd name="T34" fmla="*/ 84 w 957"/>
                  <a:gd name="T35" fmla="*/ 477 h 478"/>
                  <a:gd name="T36" fmla="*/ 183 w 957"/>
                  <a:gd name="T37" fmla="*/ 495 h 478"/>
                  <a:gd name="T38" fmla="*/ 245 w 957"/>
                  <a:gd name="T39" fmla="*/ 580 h 478"/>
                  <a:gd name="T40" fmla="*/ 300 w 957"/>
                  <a:gd name="T41" fmla="*/ 647 h 478"/>
                  <a:gd name="T42" fmla="*/ 323 w 957"/>
                  <a:gd name="T43" fmla="*/ 622 h 478"/>
                  <a:gd name="T44" fmla="*/ 350 w 957"/>
                  <a:gd name="T45" fmla="*/ 589 h 478"/>
                  <a:gd name="T46" fmla="*/ 362 w 957"/>
                  <a:gd name="T47" fmla="*/ 589 h 478"/>
                  <a:gd name="T48" fmla="*/ 395 w 957"/>
                  <a:gd name="T49" fmla="*/ 555 h 478"/>
                  <a:gd name="T50" fmla="*/ 434 w 957"/>
                  <a:gd name="T51" fmla="*/ 564 h 478"/>
                  <a:gd name="T52" fmla="*/ 462 w 957"/>
                  <a:gd name="T53" fmla="*/ 580 h 478"/>
                  <a:gd name="T54" fmla="*/ 462 w 957"/>
                  <a:gd name="T55" fmla="*/ 546 h 478"/>
                  <a:gd name="T56" fmla="*/ 489 w 957"/>
                  <a:gd name="T57" fmla="*/ 537 h 478"/>
                  <a:gd name="T58" fmla="*/ 511 w 957"/>
                  <a:gd name="T59" fmla="*/ 537 h 478"/>
                  <a:gd name="T60" fmla="*/ 528 w 957"/>
                  <a:gd name="T61" fmla="*/ 555 h 478"/>
                  <a:gd name="T62" fmla="*/ 561 w 957"/>
                  <a:gd name="T63" fmla="*/ 613 h 478"/>
                  <a:gd name="T64" fmla="*/ 573 w 957"/>
                  <a:gd name="T65" fmla="*/ 638 h 478"/>
                  <a:gd name="T66" fmla="*/ 584 w 957"/>
                  <a:gd name="T67" fmla="*/ 682 h 478"/>
                  <a:gd name="T68" fmla="*/ 600 w 957"/>
                  <a:gd name="T69" fmla="*/ 606 h 478"/>
                  <a:gd name="T70" fmla="*/ 600 w 957"/>
                  <a:gd name="T71" fmla="*/ 512 h 478"/>
                  <a:gd name="T72" fmla="*/ 617 w 957"/>
                  <a:gd name="T73" fmla="*/ 477 h 478"/>
                  <a:gd name="T74" fmla="*/ 673 w 957"/>
                  <a:gd name="T75" fmla="*/ 418 h 478"/>
                  <a:gd name="T76" fmla="*/ 684 w 957"/>
                  <a:gd name="T77" fmla="*/ 393 h 478"/>
                  <a:gd name="T78" fmla="*/ 695 w 957"/>
                  <a:gd name="T79" fmla="*/ 375 h 478"/>
                  <a:gd name="T80" fmla="*/ 707 w 957"/>
                  <a:gd name="T81" fmla="*/ 359 h 478"/>
                  <a:gd name="T82" fmla="*/ 707 w 957"/>
                  <a:gd name="T83" fmla="*/ 350 h 478"/>
                  <a:gd name="T84" fmla="*/ 701 w 957"/>
                  <a:gd name="T85" fmla="*/ 306 h 478"/>
                  <a:gd name="T86" fmla="*/ 707 w 957"/>
                  <a:gd name="T87" fmla="*/ 297 h 478"/>
                  <a:gd name="T88" fmla="*/ 717 w 957"/>
                  <a:gd name="T89" fmla="*/ 306 h 478"/>
                  <a:gd name="T90" fmla="*/ 712 w 957"/>
                  <a:gd name="T91" fmla="*/ 332 h 478"/>
                  <a:gd name="T92" fmla="*/ 729 w 957"/>
                  <a:gd name="T93" fmla="*/ 272 h 478"/>
                  <a:gd name="T94" fmla="*/ 756 w 957"/>
                  <a:gd name="T95" fmla="*/ 254 h 478"/>
                  <a:gd name="T96" fmla="*/ 800 w 957"/>
                  <a:gd name="T97" fmla="*/ 230 h 478"/>
                  <a:gd name="T98" fmla="*/ 817 w 957"/>
                  <a:gd name="T99" fmla="*/ 221 h 478"/>
                  <a:gd name="T100" fmla="*/ 817 w 957"/>
                  <a:gd name="T101" fmla="*/ 195 h 478"/>
                  <a:gd name="T102" fmla="*/ 856 w 957"/>
                  <a:gd name="T103" fmla="*/ 135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1755" name="Freeform 4061"/>
              <p:cNvSpPr>
                <a:spLocks/>
              </p:cNvSpPr>
              <p:nvPr/>
            </p:nvSpPr>
            <p:spPr bwMode="auto">
              <a:xfrm>
                <a:off x="851" y="1207"/>
                <a:ext cx="595" cy="330"/>
              </a:xfrm>
              <a:custGeom>
                <a:avLst/>
                <a:gdLst>
                  <a:gd name="T0" fmla="*/ 456 w 610"/>
                  <a:gd name="T1" fmla="*/ 366 h 293"/>
                  <a:gd name="T2" fmla="*/ 428 w 610"/>
                  <a:gd name="T3" fmla="*/ 307 h 293"/>
                  <a:gd name="T4" fmla="*/ 422 w 610"/>
                  <a:gd name="T5" fmla="*/ 273 h 293"/>
                  <a:gd name="T6" fmla="*/ 456 w 610"/>
                  <a:gd name="T7" fmla="*/ 188 h 293"/>
                  <a:gd name="T8" fmla="*/ 544 w 610"/>
                  <a:gd name="T9" fmla="*/ 69 h 293"/>
                  <a:gd name="T10" fmla="*/ 489 w 610"/>
                  <a:gd name="T11" fmla="*/ 26 h 293"/>
                  <a:gd name="T12" fmla="*/ 434 w 610"/>
                  <a:gd name="T13" fmla="*/ 9 h 293"/>
                  <a:gd name="T14" fmla="*/ 417 w 610"/>
                  <a:gd name="T15" fmla="*/ 0 h 293"/>
                  <a:gd name="T16" fmla="*/ 367 w 610"/>
                  <a:gd name="T17" fmla="*/ 18 h 293"/>
                  <a:gd name="T18" fmla="*/ 305 w 610"/>
                  <a:gd name="T19" fmla="*/ 43 h 293"/>
                  <a:gd name="T20" fmla="*/ 250 w 610"/>
                  <a:gd name="T21" fmla="*/ 93 h 293"/>
                  <a:gd name="T22" fmla="*/ 272 w 610"/>
                  <a:gd name="T23" fmla="*/ 121 h 293"/>
                  <a:gd name="T24" fmla="*/ 255 w 610"/>
                  <a:gd name="T25" fmla="*/ 128 h 293"/>
                  <a:gd name="T26" fmla="*/ 201 w 610"/>
                  <a:gd name="T27" fmla="*/ 128 h 293"/>
                  <a:gd name="T28" fmla="*/ 156 w 610"/>
                  <a:gd name="T29" fmla="*/ 161 h 293"/>
                  <a:gd name="T30" fmla="*/ 222 w 610"/>
                  <a:gd name="T31" fmla="*/ 161 h 293"/>
                  <a:gd name="T32" fmla="*/ 156 w 610"/>
                  <a:gd name="T33" fmla="*/ 204 h 293"/>
                  <a:gd name="T34" fmla="*/ 139 w 610"/>
                  <a:gd name="T35" fmla="*/ 213 h 293"/>
                  <a:gd name="T36" fmla="*/ 99 w 610"/>
                  <a:gd name="T37" fmla="*/ 239 h 293"/>
                  <a:gd name="T38" fmla="*/ 99 w 610"/>
                  <a:gd name="T39" fmla="*/ 257 h 293"/>
                  <a:gd name="T40" fmla="*/ 111 w 610"/>
                  <a:gd name="T41" fmla="*/ 264 h 293"/>
                  <a:gd name="T42" fmla="*/ 90 w 610"/>
                  <a:gd name="T43" fmla="*/ 291 h 293"/>
                  <a:gd name="T44" fmla="*/ 105 w 610"/>
                  <a:gd name="T45" fmla="*/ 298 h 293"/>
                  <a:gd name="T46" fmla="*/ 117 w 610"/>
                  <a:gd name="T47" fmla="*/ 307 h 293"/>
                  <a:gd name="T48" fmla="*/ 144 w 610"/>
                  <a:gd name="T49" fmla="*/ 307 h 293"/>
                  <a:gd name="T50" fmla="*/ 139 w 610"/>
                  <a:gd name="T51" fmla="*/ 332 h 293"/>
                  <a:gd name="T52" fmla="*/ 123 w 610"/>
                  <a:gd name="T53" fmla="*/ 350 h 293"/>
                  <a:gd name="T54" fmla="*/ 57 w 610"/>
                  <a:gd name="T55" fmla="*/ 393 h 293"/>
                  <a:gd name="T56" fmla="*/ 0 w 610"/>
                  <a:gd name="T57" fmla="*/ 419 h 293"/>
                  <a:gd name="T58" fmla="*/ 18 w 610"/>
                  <a:gd name="T59" fmla="*/ 410 h 293"/>
                  <a:gd name="T60" fmla="*/ 57 w 610"/>
                  <a:gd name="T61" fmla="*/ 393 h 293"/>
                  <a:gd name="T62" fmla="*/ 90 w 610"/>
                  <a:gd name="T63" fmla="*/ 384 h 293"/>
                  <a:gd name="T64" fmla="*/ 207 w 610"/>
                  <a:gd name="T65" fmla="*/ 315 h 293"/>
                  <a:gd name="T66" fmla="*/ 239 w 610"/>
                  <a:gd name="T67" fmla="*/ 273 h 293"/>
                  <a:gd name="T68" fmla="*/ 294 w 610"/>
                  <a:gd name="T69" fmla="*/ 248 h 293"/>
                  <a:gd name="T70" fmla="*/ 245 w 610"/>
                  <a:gd name="T71" fmla="*/ 291 h 293"/>
                  <a:gd name="T72" fmla="*/ 266 w 610"/>
                  <a:gd name="T73" fmla="*/ 291 h 293"/>
                  <a:gd name="T74" fmla="*/ 272 w 610"/>
                  <a:gd name="T75" fmla="*/ 282 h 293"/>
                  <a:gd name="T76" fmla="*/ 305 w 610"/>
                  <a:gd name="T77" fmla="*/ 273 h 293"/>
                  <a:gd name="T78" fmla="*/ 311 w 610"/>
                  <a:gd name="T79" fmla="*/ 257 h 293"/>
                  <a:gd name="T80" fmla="*/ 322 w 610"/>
                  <a:gd name="T81" fmla="*/ 257 h 293"/>
                  <a:gd name="T82" fmla="*/ 333 w 610"/>
                  <a:gd name="T83" fmla="*/ 264 h 293"/>
                  <a:gd name="T84" fmla="*/ 338 w 610"/>
                  <a:gd name="T85" fmla="*/ 273 h 293"/>
                  <a:gd name="T86" fmla="*/ 367 w 610"/>
                  <a:gd name="T87" fmla="*/ 282 h 293"/>
                  <a:gd name="T88" fmla="*/ 411 w 610"/>
                  <a:gd name="T89" fmla="*/ 291 h 293"/>
                  <a:gd name="T90" fmla="*/ 411 w 610"/>
                  <a:gd name="T91" fmla="*/ 307 h 293"/>
                  <a:gd name="T92" fmla="*/ 428 w 610"/>
                  <a:gd name="T93" fmla="*/ 315 h 293"/>
                  <a:gd name="T94" fmla="*/ 434 w 610"/>
                  <a:gd name="T95" fmla="*/ 324 h 293"/>
                  <a:gd name="T96" fmla="*/ 450 w 610"/>
                  <a:gd name="T97" fmla="*/ 332 h 293"/>
                  <a:gd name="T98" fmla="*/ 461 w 610"/>
                  <a:gd name="T99" fmla="*/ 341 h 293"/>
                  <a:gd name="T100" fmla="*/ 450 w 610"/>
                  <a:gd name="T101" fmla="*/ 350 h 293"/>
                  <a:gd name="T102" fmla="*/ 456 w 610"/>
                  <a:gd name="T103" fmla="*/ 384 h 293"/>
                  <a:gd name="T104" fmla="*/ 461 w 610"/>
                  <a:gd name="T105" fmla="*/ 384 h 293"/>
                  <a:gd name="T106" fmla="*/ 450 w 610"/>
                  <a:gd name="T107" fmla="*/ 41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1279" name="Group 4062"/>
            <p:cNvGrpSpPr>
              <a:grpSpLocks/>
            </p:cNvGrpSpPr>
            <p:nvPr/>
          </p:nvGrpSpPr>
          <p:grpSpPr bwMode="auto">
            <a:xfrm>
              <a:off x="90" y="1060"/>
              <a:ext cx="1365" cy="983"/>
              <a:chOff x="851" y="1207"/>
              <a:chExt cx="1313" cy="983"/>
            </a:xfrm>
          </p:grpSpPr>
          <p:sp>
            <p:nvSpPr>
              <p:cNvPr id="11752" name="Freeform 4063"/>
              <p:cNvSpPr>
                <a:spLocks/>
              </p:cNvSpPr>
              <p:nvPr/>
            </p:nvSpPr>
            <p:spPr bwMode="auto">
              <a:xfrm>
                <a:off x="1230" y="1652"/>
                <a:ext cx="934" cy="538"/>
              </a:xfrm>
              <a:custGeom>
                <a:avLst/>
                <a:gdLst>
                  <a:gd name="T0" fmla="*/ 878 w 957"/>
                  <a:gd name="T1" fmla="*/ 60 h 478"/>
                  <a:gd name="T2" fmla="*/ 833 w 957"/>
                  <a:gd name="T3" fmla="*/ 118 h 478"/>
                  <a:gd name="T4" fmla="*/ 734 w 957"/>
                  <a:gd name="T5" fmla="*/ 161 h 478"/>
                  <a:gd name="T6" fmla="*/ 668 w 957"/>
                  <a:gd name="T7" fmla="*/ 204 h 478"/>
                  <a:gd name="T8" fmla="*/ 656 w 957"/>
                  <a:gd name="T9" fmla="*/ 161 h 478"/>
                  <a:gd name="T10" fmla="*/ 651 w 957"/>
                  <a:gd name="T11" fmla="*/ 93 h 478"/>
                  <a:gd name="T12" fmla="*/ 578 w 957"/>
                  <a:gd name="T13" fmla="*/ 43 h 478"/>
                  <a:gd name="T14" fmla="*/ 517 w 957"/>
                  <a:gd name="T15" fmla="*/ 0 h 478"/>
                  <a:gd name="T16" fmla="*/ 111 w 957"/>
                  <a:gd name="T17" fmla="*/ 34 h 478"/>
                  <a:gd name="T18" fmla="*/ 105 w 957"/>
                  <a:gd name="T19" fmla="*/ 43 h 478"/>
                  <a:gd name="T20" fmla="*/ 84 w 957"/>
                  <a:gd name="T21" fmla="*/ 34 h 478"/>
                  <a:gd name="T22" fmla="*/ 72 w 957"/>
                  <a:gd name="T23" fmla="*/ 78 h 478"/>
                  <a:gd name="T24" fmla="*/ 45 w 957"/>
                  <a:gd name="T25" fmla="*/ 144 h 478"/>
                  <a:gd name="T26" fmla="*/ 0 w 957"/>
                  <a:gd name="T27" fmla="*/ 263 h 478"/>
                  <a:gd name="T28" fmla="*/ 0 w 957"/>
                  <a:gd name="T29" fmla="*/ 323 h 478"/>
                  <a:gd name="T30" fmla="*/ 6 w 957"/>
                  <a:gd name="T31" fmla="*/ 332 h 478"/>
                  <a:gd name="T32" fmla="*/ 6 w 957"/>
                  <a:gd name="T33" fmla="*/ 418 h 478"/>
                  <a:gd name="T34" fmla="*/ 84 w 957"/>
                  <a:gd name="T35" fmla="*/ 477 h 478"/>
                  <a:gd name="T36" fmla="*/ 183 w 957"/>
                  <a:gd name="T37" fmla="*/ 495 h 478"/>
                  <a:gd name="T38" fmla="*/ 245 w 957"/>
                  <a:gd name="T39" fmla="*/ 580 h 478"/>
                  <a:gd name="T40" fmla="*/ 300 w 957"/>
                  <a:gd name="T41" fmla="*/ 647 h 478"/>
                  <a:gd name="T42" fmla="*/ 323 w 957"/>
                  <a:gd name="T43" fmla="*/ 622 h 478"/>
                  <a:gd name="T44" fmla="*/ 350 w 957"/>
                  <a:gd name="T45" fmla="*/ 589 h 478"/>
                  <a:gd name="T46" fmla="*/ 362 w 957"/>
                  <a:gd name="T47" fmla="*/ 589 h 478"/>
                  <a:gd name="T48" fmla="*/ 395 w 957"/>
                  <a:gd name="T49" fmla="*/ 555 h 478"/>
                  <a:gd name="T50" fmla="*/ 434 w 957"/>
                  <a:gd name="T51" fmla="*/ 564 h 478"/>
                  <a:gd name="T52" fmla="*/ 462 w 957"/>
                  <a:gd name="T53" fmla="*/ 580 h 478"/>
                  <a:gd name="T54" fmla="*/ 462 w 957"/>
                  <a:gd name="T55" fmla="*/ 546 h 478"/>
                  <a:gd name="T56" fmla="*/ 489 w 957"/>
                  <a:gd name="T57" fmla="*/ 537 h 478"/>
                  <a:gd name="T58" fmla="*/ 511 w 957"/>
                  <a:gd name="T59" fmla="*/ 537 h 478"/>
                  <a:gd name="T60" fmla="*/ 528 w 957"/>
                  <a:gd name="T61" fmla="*/ 555 h 478"/>
                  <a:gd name="T62" fmla="*/ 561 w 957"/>
                  <a:gd name="T63" fmla="*/ 613 h 478"/>
                  <a:gd name="T64" fmla="*/ 573 w 957"/>
                  <a:gd name="T65" fmla="*/ 638 h 478"/>
                  <a:gd name="T66" fmla="*/ 584 w 957"/>
                  <a:gd name="T67" fmla="*/ 682 h 478"/>
                  <a:gd name="T68" fmla="*/ 600 w 957"/>
                  <a:gd name="T69" fmla="*/ 606 h 478"/>
                  <a:gd name="T70" fmla="*/ 600 w 957"/>
                  <a:gd name="T71" fmla="*/ 512 h 478"/>
                  <a:gd name="T72" fmla="*/ 617 w 957"/>
                  <a:gd name="T73" fmla="*/ 477 h 478"/>
                  <a:gd name="T74" fmla="*/ 673 w 957"/>
                  <a:gd name="T75" fmla="*/ 418 h 478"/>
                  <a:gd name="T76" fmla="*/ 684 w 957"/>
                  <a:gd name="T77" fmla="*/ 393 h 478"/>
                  <a:gd name="T78" fmla="*/ 695 w 957"/>
                  <a:gd name="T79" fmla="*/ 375 h 478"/>
                  <a:gd name="T80" fmla="*/ 707 w 957"/>
                  <a:gd name="T81" fmla="*/ 359 h 478"/>
                  <a:gd name="T82" fmla="*/ 707 w 957"/>
                  <a:gd name="T83" fmla="*/ 350 h 478"/>
                  <a:gd name="T84" fmla="*/ 701 w 957"/>
                  <a:gd name="T85" fmla="*/ 306 h 478"/>
                  <a:gd name="T86" fmla="*/ 707 w 957"/>
                  <a:gd name="T87" fmla="*/ 297 h 478"/>
                  <a:gd name="T88" fmla="*/ 717 w 957"/>
                  <a:gd name="T89" fmla="*/ 306 h 478"/>
                  <a:gd name="T90" fmla="*/ 712 w 957"/>
                  <a:gd name="T91" fmla="*/ 332 h 478"/>
                  <a:gd name="T92" fmla="*/ 729 w 957"/>
                  <a:gd name="T93" fmla="*/ 272 h 478"/>
                  <a:gd name="T94" fmla="*/ 756 w 957"/>
                  <a:gd name="T95" fmla="*/ 254 h 478"/>
                  <a:gd name="T96" fmla="*/ 800 w 957"/>
                  <a:gd name="T97" fmla="*/ 230 h 478"/>
                  <a:gd name="T98" fmla="*/ 817 w 957"/>
                  <a:gd name="T99" fmla="*/ 221 h 478"/>
                  <a:gd name="T100" fmla="*/ 817 w 957"/>
                  <a:gd name="T101" fmla="*/ 195 h 478"/>
                  <a:gd name="T102" fmla="*/ 856 w 957"/>
                  <a:gd name="T103" fmla="*/ 135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1753" name="Freeform 4064"/>
              <p:cNvSpPr>
                <a:spLocks/>
              </p:cNvSpPr>
              <p:nvPr/>
            </p:nvSpPr>
            <p:spPr bwMode="auto">
              <a:xfrm>
                <a:off x="851" y="1207"/>
                <a:ext cx="595" cy="330"/>
              </a:xfrm>
              <a:custGeom>
                <a:avLst/>
                <a:gdLst>
                  <a:gd name="T0" fmla="*/ 456 w 610"/>
                  <a:gd name="T1" fmla="*/ 366 h 293"/>
                  <a:gd name="T2" fmla="*/ 428 w 610"/>
                  <a:gd name="T3" fmla="*/ 307 h 293"/>
                  <a:gd name="T4" fmla="*/ 422 w 610"/>
                  <a:gd name="T5" fmla="*/ 273 h 293"/>
                  <a:gd name="T6" fmla="*/ 456 w 610"/>
                  <a:gd name="T7" fmla="*/ 188 h 293"/>
                  <a:gd name="T8" fmla="*/ 544 w 610"/>
                  <a:gd name="T9" fmla="*/ 69 h 293"/>
                  <a:gd name="T10" fmla="*/ 489 w 610"/>
                  <a:gd name="T11" fmla="*/ 26 h 293"/>
                  <a:gd name="T12" fmla="*/ 434 w 610"/>
                  <a:gd name="T13" fmla="*/ 9 h 293"/>
                  <a:gd name="T14" fmla="*/ 417 w 610"/>
                  <a:gd name="T15" fmla="*/ 0 h 293"/>
                  <a:gd name="T16" fmla="*/ 367 w 610"/>
                  <a:gd name="T17" fmla="*/ 18 h 293"/>
                  <a:gd name="T18" fmla="*/ 305 w 610"/>
                  <a:gd name="T19" fmla="*/ 43 h 293"/>
                  <a:gd name="T20" fmla="*/ 250 w 610"/>
                  <a:gd name="T21" fmla="*/ 93 h 293"/>
                  <a:gd name="T22" fmla="*/ 272 w 610"/>
                  <a:gd name="T23" fmla="*/ 121 h 293"/>
                  <a:gd name="T24" fmla="*/ 255 w 610"/>
                  <a:gd name="T25" fmla="*/ 128 h 293"/>
                  <a:gd name="T26" fmla="*/ 201 w 610"/>
                  <a:gd name="T27" fmla="*/ 128 h 293"/>
                  <a:gd name="T28" fmla="*/ 156 w 610"/>
                  <a:gd name="T29" fmla="*/ 161 h 293"/>
                  <a:gd name="T30" fmla="*/ 222 w 610"/>
                  <a:gd name="T31" fmla="*/ 161 h 293"/>
                  <a:gd name="T32" fmla="*/ 156 w 610"/>
                  <a:gd name="T33" fmla="*/ 204 h 293"/>
                  <a:gd name="T34" fmla="*/ 139 w 610"/>
                  <a:gd name="T35" fmla="*/ 213 h 293"/>
                  <a:gd name="T36" fmla="*/ 99 w 610"/>
                  <a:gd name="T37" fmla="*/ 239 h 293"/>
                  <a:gd name="T38" fmla="*/ 99 w 610"/>
                  <a:gd name="T39" fmla="*/ 257 h 293"/>
                  <a:gd name="T40" fmla="*/ 111 w 610"/>
                  <a:gd name="T41" fmla="*/ 264 h 293"/>
                  <a:gd name="T42" fmla="*/ 90 w 610"/>
                  <a:gd name="T43" fmla="*/ 291 h 293"/>
                  <a:gd name="T44" fmla="*/ 105 w 610"/>
                  <a:gd name="T45" fmla="*/ 298 h 293"/>
                  <a:gd name="T46" fmla="*/ 117 w 610"/>
                  <a:gd name="T47" fmla="*/ 307 h 293"/>
                  <a:gd name="T48" fmla="*/ 144 w 610"/>
                  <a:gd name="T49" fmla="*/ 307 h 293"/>
                  <a:gd name="T50" fmla="*/ 139 w 610"/>
                  <a:gd name="T51" fmla="*/ 332 h 293"/>
                  <a:gd name="T52" fmla="*/ 123 w 610"/>
                  <a:gd name="T53" fmla="*/ 350 h 293"/>
                  <a:gd name="T54" fmla="*/ 57 w 610"/>
                  <a:gd name="T55" fmla="*/ 393 h 293"/>
                  <a:gd name="T56" fmla="*/ 0 w 610"/>
                  <a:gd name="T57" fmla="*/ 419 h 293"/>
                  <a:gd name="T58" fmla="*/ 18 w 610"/>
                  <a:gd name="T59" fmla="*/ 410 h 293"/>
                  <a:gd name="T60" fmla="*/ 57 w 610"/>
                  <a:gd name="T61" fmla="*/ 393 h 293"/>
                  <a:gd name="T62" fmla="*/ 90 w 610"/>
                  <a:gd name="T63" fmla="*/ 384 h 293"/>
                  <a:gd name="T64" fmla="*/ 207 w 610"/>
                  <a:gd name="T65" fmla="*/ 315 h 293"/>
                  <a:gd name="T66" fmla="*/ 239 w 610"/>
                  <a:gd name="T67" fmla="*/ 273 h 293"/>
                  <a:gd name="T68" fmla="*/ 294 w 610"/>
                  <a:gd name="T69" fmla="*/ 248 h 293"/>
                  <a:gd name="T70" fmla="*/ 245 w 610"/>
                  <a:gd name="T71" fmla="*/ 291 h 293"/>
                  <a:gd name="T72" fmla="*/ 266 w 610"/>
                  <a:gd name="T73" fmla="*/ 291 h 293"/>
                  <a:gd name="T74" fmla="*/ 272 w 610"/>
                  <a:gd name="T75" fmla="*/ 282 h 293"/>
                  <a:gd name="T76" fmla="*/ 305 w 610"/>
                  <a:gd name="T77" fmla="*/ 273 h 293"/>
                  <a:gd name="T78" fmla="*/ 311 w 610"/>
                  <a:gd name="T79" fmla="*/ 257 h 293"/>
                  <a:gd name="T80" fmla="*/ 322 w 610"/>
                  <a:gd name="T81" fmla="*/ 257 h 293"/>
                  <a:gd name="T82" fmla="*/ 333 w 610"/>
                  <a:gd name="T83" fmla="*/ 264 h 293"/>
                  <a:gd name="T84" fmla="*/ 338 w 610"/>
                  <a:gd name="T85" fmla="*/ 273 h 293"/>
                  <a:gd name="T86" fmla="*/ 367 w 610"/>
                  <a:gd name="T87" fmla="*/ 282 h 293"/>
                  <a:gd name="T88" fmla="*/ 411 w 610"/>
                  <a:gd name="T89" fmla="*/ 291 h 293"/>
                  <a:gd name="T90" fmla="*/ 411 w 610"/>
                  <a:gd name="T91" fmla="*/ 307 h 293"/>
                  <a:gd name="T92" fmla="*/ 428 w 610"/>
                  <a:gd name="T93" fmla="*/ 315 h 293"/>
                  <a:gd name="T94" fmla="*/ 434 w 610"/>
                  <a:gd name="T95" fmla="*/ 324 h 293"/>
                  <a:gd name="T96" fmla="*/ 450 w 610"/>
                  <a:gd name="T97" fmla="*/ 332 h 293"/>
                  <a:gd name="T98" fmla="*/ 461 w 610"/>
                  <a:gd name="T99" fmla="*/ 341 h 293"/>
                  <a:gd name="T100" fmla="*/ 450 w 610"/>
                  <a:gd name="T101" fmla="*/ 350 h 293"/>
                  <a:gd name="T102" fmla="*/ 456 w 610"/>
                  <a:gd name="T103" fmla="*/ 384 h 293"/>
                  <a:gd name="T104" fmla="*/ 461 w 610"/>
                  <a:gd name="T105" fmla="*/ 384 h 293"/>
                  <a:gd name="T106" fmla="*/ 450 w 610"/>
                  <a:gd name="T107" fmla="*/ 41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1280" name="Group 4065"/>
            <p:cNvGrpSpPr>
              <a:grpSpLocks/>
            </p:cNvGrpSpPr>
            <p:nvPr/>
          </p:nvGrpSpPr>
          <p:grpSpPr bwMode="auto">
            <a:xfrm>
              <a:off x="90" y="1060"/>
              <a:ext cx="1365" cy="983"/>
              <a:chOff x="851" y="1207"/>
              <a:chExt cx="1313" cy="983"/>
            </a:xfrm>
          </p:grpSpPr>
          <p:sp>
            <p:nvSpPr>
              <p:cNvPr id="11750" name="Freeform 4066"/>
              <p:cNvSpPr>
                <a:spLocks/>
              </p:cNvSpPr>
              <p:nvPr/>
            </p:nvSpPr>
            <p:spPr bwMode="auto">
              <a:xfrm>
                <a:off x="1230" y="1652"/>
                <a:ext cx="934" cy="538"/>
              </a:xfrm>
              <a:custGeom>
                <a:avLst/>
                <a:gdLst>
                  <a:gd name="T0" fmla="*/ 878 w 957"/>
                  <a:gd name="T1" fmla="*/ 60 h 478"/>
                  <a:gd name="T2" fmla="*/ 833 w 957"/>
                  <a:gd name="T3" fmla="*/ 118 h 478"/>
                  <a:gd name="T4" fmla="*/ 734 w 957"/>
                  <a:gd name="T5" fmla="*/ 161 h 478"/>
                  <a:gd name="T6" fmla="*/ 668 w 957"/>
                  <a:gd name="T7" fmla="*/ 204 h 478"/>
                  <a:gd name="T8" fmla="*/ 656 w 957"/>
                  <a:gd name="T9" fmla="*/ 161 h 478"/>
                  <a:gd name="T10" fmla="*/ 651 w 957"/>
                  <a:gd name="T11" fmla="*/ 93 h 478"/>
                  <a:gd name="T12" fmla="*/ 578 w 957"/>
                  <a:gd name="T13" fmla="*/ 43 h 478"/>
                  <a:gd name="T14" fmla="*/ 517 w 957"/>
                  <a:gd name="T15" fmla="*/ 0 h 478"/>
                  <a:gd name="T16" fmla="*/ 111 w 957"/>
                  <a:gd name="T17" fmla="*/ 34 h 478"/>
                  <a:gd name="T18" fmla="*/ 105 w 957"/>
                  <a:gd name="T19" fmla="*/ 43 h 478"/>
                  <a:gd name="T20" fmla="*/ 84 w 957"/>
                  <a:gd name="T21" fmla="*/ 34 h 478"/>
                  <a:gd name="T22" fmla="*/ 72 w 957"/>
                  <a:gd name="T23" fmla="*/ 78 h 478"/>
                  <a:gd name="T24" fmla="*/ 45 w 957"/>
                  <a:gd name="T25" fmla="*/ 144 h 478"/>
                  <a:gd name="T26" fmla="*/ 0 w 957"/>
                  <a:gd name="T27" fmla="*/ 263 h 478"/>
                  <a:gd name="T28" fmla="*/ 0 w 957"/>
                  <a:gd name="T29" fmla="*/ 323 h 478"/>
                  <a:gd name="T30" fmla="*/ 6 w 957"/>
                  <a:gd name="T31" fmla="*/ 332 h 478"/>
                  <a:gd name="T32" fmla="*/ 6 w 957"/>
                  <a:gd name="T33" fmla="*/ 418 h 478"/>
                  <a:gd name="T34" fmla="*/ 84 w 957"/>
                  <a:gd name="T35" fmla="*/ 477 h 478"/>
                  <a:gd name="T36" fmla="*/ 183 w 957"/>
                  <a:gd name="T37" fmla="*/ 495 h 478"/>
                  <a:gd name="T38" fmla="*/ 245 w 957"/>
                  <a:gd name="T39" fmla="*/ 580 h 478"/>
                  <a:gd name="T40" fmla="*/ 300 w 957"/>
                  <a:gd name="T41" fmla="*/ 647 h 478"/>
                  <a:gd name="T42" fmla="*/ 323 w 957"/>
                  <a:gd name="T43" fmla="*/ 622 h 478"/>
                  <a:gd name="T44" fmla="*/ 350 w 957"/>
                  <a:gd name="T45" fmla="*/ 589 h 478"/>
                  <a:gd name="T46" fmla="*/ 362 w 957"/>
                  <a:gd name="T47" fmla="*/ 589 h 478"/>
                  <a:gd name="T48" fmla="*/ 395 w 957"/>
                  <a:gd name="T49" fmla="*/ 555 h 478"/>
                  <a:gd name="T50" fmla="*/ 434 w 957"/>
                  <a:gd name="T51" fmla="*/ 564 h 478"/>
                  <a:gd name="T52" fmla="*/ 462 w 957"/>
                  <a:gd name="T53" fmla="*/ 580 h 478"/>
                  <a:gd name="T54" fmla="*/ 462 w 957"/>
                  <a:gd name="T55" fmla="*/ 546 h 478"/>
                  <a:gd name="T56" fmla="*/ 489 w 957"/>
                  <a:gd name="T57" fmla="*/ 537 h 478"/>
                  <a:gd name="T58" fmla="*/ 511 w 957"/>
                  <a:gd name="T59" fmla="*/ 537 h 478"/>
                  <a:gd name="T60" fmla="*/ 528 w 957"/>
                  <a:gd name="T61" fmla="*/ 555 h 478"/>
                  <a:gd name="T62" fmla="*/ 561 w 957"/>
                  <a:gd name="T63" fmla="*/ 613 h 478"/>
                  <a:gd name="T64" fmla="*/ 573 w 957"/>
                  <a:gd name="T65" fmla="*/ 638 h 478"/>
                  <a:gd name="T66" fmla="*/ 584 w 957"/>
                  <a:gd name="T67" fmla="*/ 682 h 478"/>
                  <a:gd name="T68" fmla="*/ 600 w 957"/>
                  <a:gd name="T69" fmla="*/ 606 h 478"/>
                  <a:gd name="T70" fmla="*/ 600 w 957"/>
                  <a:gd name="T71" fmla="*/ 512 h 478"/>
                  <a:gd name="T72" fmla="*/ 617 w 957"/>
                  <a:gd name="T73" fmla="*/ 477 h 478"/>
                  <a:gd name="T74" fmla="*/ 673 w 957"/>
                  <a:gd name="T75" fmla="*/ 418 h 478"/>
                  <a:gd name="T76" fmla="*/ 684 w 957"/>
                  <a:gd name="T77" fmla="*/ 393 h 478"/>
                  <a:gd name="T78" fmla="*/ 695 w 957"/>
                  <a:gd name="T79" fmla="*/ 375 h 478"/>
                  <a:gd name="T80" fmla="*/ 707 w 957"/>
                  <a:gd name="T81" fmla="*/ 359 h 478"/>
                  <a:gd name="T82" fmla="*/ 707 w 957"/>
                  <a:gd name="T83" fmla="*/ 350 h 478"/>
                  <a:gd name="T84" fmla="*/ 701 w 957"/>
                  <a:gd name="T85" fmla="*/ 306 h 478"/>
                  <a:gd name="T86" fmla="*/ 707 w 957"/>
                  <a:gd name="T87" fmla="*/ 297 h 478"/>
                  <a:gd name="T88" fmla="*/ 717 w 957"/>
                  <a:gd name="T89" fmla="*/ 306 h 478"/>
                  <a:gd name="T90" fmla="*/ 712 w 957"/>
                  <a:gd name="T91" fmla="*/ 332 h 478"/>
                  <a:gd name="T92" fmla="*/ 729 w 957"/>
                  <a:gd name="T93" fmla="*/ 272 h 478"/>
                  <a:gd name="T94" fmla="*/ 756 w 957"/>
                  <a:gd name="T95" fmla="*/ 254 h 478"/>
                  <a:gd name="T96" fmla="*/ 800 w 957"/>
                  <a:gd name="T97" fmla="*/ 230 h 478"/>
                  <a:gd name="T98" fmla="*/ 817 w 957"/>
                  <a:gd name="T99" fmla="*/ 221 h 478"/>
                  <a:gd name="T100" fmla="*/ 817 w 957"/>
                  <a:gd name="T101" fmla="*/ 195 h 478"/>
                  <a:gd name="T102" fmla="*/ 856 w 957"/>
                  <a:gd name="T103" fmla="*/ 135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31715" name="Freeform 4067"/>
              <p:cNvSpPr>
                <a:spLocks/>
              </p:cNvSpPr>
              <p:nvPr/>
            </p:nvSpPr>
            <p:spPr bwMode="auto">
              <a:xfrm>
                <a:off x="851" y="1207"/>
                <a:ext cx="595" cy="330"/>
              </a:xfrm>
              <a:custGeom>
                <a:avLst/>
                <a:gdLst>
                  <a:gd name="T0" fmla="*/ 491 w 610"/>
                  <a:gd name="T1" fmla="*/ 257 h 293"/>
                  <a:gd name="T2" fmla="*/ 461 w 610"/>
                  <a:gd name="T3" fmla="*/ 215 h 293"/>
                  <a:gd name="T4" fmla="*/ 455 w 610"/>
                  <a:gd name="T5" fmla="*/ 191 h 293"/>
                  <a:gd name="T6" fmla="*/ 491 w 610"/>
                  <a:gd name="T7" fmla="*/ 131 h 293"/>
                  <a:gd name="T8" fmla="*/ 586 w 610"/>
                  <a:gd name="T9" fmla="*/ 48 h 293"/>
                  <a:gd name="T10" fmla="*/ 527 w 610"/>
                  <a:gd name="T11" fmla="*/ 18 h 293"/>
                  <a:gd name="T12" fmla="*/ 467 w 610"/>
                  <a:gd name="T13" fmla="*/ 6 h 293"/>
                  <a:gd name="T14" fmla="*/ 449 w 610"/>
                  <a:gd name="T15" fmla="*/ 0 h 293"/>
                  <a:gd name="T16" fmla="*/ 395 w 610"/>
                  <a:gd name="T17" fmla="*/ 12 h 293"/>
                  <a:gd name="T18" fmla="*/ 329 w 610"/>
                  <a:gd name="T19" fmla="*/ 30 h 293"/>
                  <a:gd name="T20" fmla="*/ 269 w 610"/>
                  <a:gd name="T21" fmla="*/ 66 h 293"/>
                  <a:gd name="T22" fmla="*/ 293 w 610"/>
                  <a:gd name="T23" fmla="*/ 84 h 293"/>
                  <a:gd name="T24" fmla="*/ 275 w 610"/>
                  <a:gd name="T25" fmla="*/ 90 h 293"/>
                  <a:gd name="T26" fmla="*/ 216 w 610"/>
                  <a:gd name="T27" fmla="*/ 90 h 293"/>
                  <a:gd name="T28" fmla="*/ 168 w 610"/>
                  <a:gd name="T29" fmla="*/ 113 h 293"/>
                  <a:gd name="T30" fmla="*/ 240 w 610"/>
                  <a:gd name="T31" fmla="*/ 113 h 293"/>
                  <a:gd name="T32" fmla="*/ 168 w 610"/>
                  <a:gd name="T33" fmla="*/ 143 h 293"/>
                  <a:gd name="T34" fmla="*/ 150 w 610"/>
                  <a:gd name="T35" fmla="*/ 149 h 293"/>
                  <a:gd name="T36" fmla="*/ 108 w 610"/>
                  <a:gd name="T37" fmla="*/ 167 h 293"/>
                  <a:gd name="T38" fmla="*/ 108 w 610"/>
                  <a:gd name="T39" fmla="*/ 179 h 293"/>
                  <a:gd name="T40" fmla="*/ 120 w 610"/>
                  <a:gd name="T41" fmla="*/ 185 h 293"/>
                  <a:gd name="T42" fmla="*/ 96 w 610"/>
                  <a:gd name="T43" fmla="*/ 203 h 293"/>
                  <a:gd name="T44" fmla="*/ 114 w 610"/>
                  <a:gd name="T45" fmla="*/ 209 h 293"/>
                  <a:gd name="T46" fmla="*/ 126 w 610"/>
                  <a:gd name="T47" fmla="*/ 215 h 293"/>
                  <a:gd name="T48" fmla="*/ 156 w 610"/>
                  <a:gd name="T49" fmla="*/ 215 h 293"/>
                  <a:gd name="T50" fmla="*/ 150 w 610"/>
                  <a:gd name="T51" fmla="*/ 233 h 293"/>
                  <a:gd name="T52" fmla="*/ 132 w 610"/>
                  <a:gd name="T53" fmla="*/ 245 h 293"/>
                  <a:gd name="T54" fmla="*/ 60 w 610"/>
                  <a:gd name="T55" fmla="*/ 275 h 293"/>
                  <a:gd name="T56" fmla="*/ 0 w 610"/>
                  <a:gd name="T57" fmla="*/ 293 h 293"/>
                  <a:gd name="T58" fmla="*/ 18 w 610"/>
                  <a:gd name="T59" fmla="*/ 287 h 293"/>
                  <a:gd name="T60" fmla="*/ 60 w 610"/>
                  <a:gd name="T61" fmla="*/ 275 h 293"/>
                  <a:gd name="T62" fmla="*/ 96 w 610"/>
                  <a:gd name="T63" fmla="*/ 269 h 293"/>
                  <a:gd name="T64" fmla="*/ 222 w 610"/>
                  <a:gd name="T65" fmla="*/ 221 h 293"/>
                  <a:gd name="T66" fmla="*/ 257 w 610"/>
                  <a:gd name="T67" fmla="*/ 191 h 293"/>
                  <a:gd name="T68" fmla="*/ 317 w 610"/>
                  <a:gd name="T69" fmla="*/ 173 h 293"/>
                  <a:gd name="T70" fmla="*/ 263 w 610"/>
                  <a:gd name="T71" fmla="*/ 203 h 293"/>
                  <a:gd name="T72" fmla="*/ 287 w 610"/>
                  <a:gd name="T73" fmla="*/ 203 h 293"/>
                  <a:gd name="T74" fmla="*/ 293 w 610"/>
                  <a:gd name="T75" fmla="*/ 197 h 293"/>
                  <a:gd name="T76" fmla="*/ 329 w 610"/>
                  <a:gd name="T77" fmla="*/ 191 h 293"/>
                  <a:gd name="T78" fmla="*/ 335 w 610"/>
                  <a:gd name="T79" fmla="*/ 179 h 293"/>
                  <a:gd name="T80" fmla="*/ 347 w 610"/>
                  <a:gd name="T81" fmla="*/ 179 h 293"/>
                  <a:gd name="T82" fmla="*/ 359 w 610"/>
                  <a:gd name="T83" fmla="*/ 185 h 293"/>
                  <a:gd name="T84" fmla="*/ 365 w 610"/>
                  <a:gd name="T85" fmla="*/ 191 h 293"/>
                  <a:gd name="T86" fmla="*/ 395 w 610"/>
                  <a:gd name="T87" fmla="*/ 197 h 293"/>
                  <a:gd name="T88" fmla="*/ 443 w 610"/>
                  <a:gd name="T89" fmla="*/ 203 h 293"/>
                  <a:gd name="T90" fmla="*/ 443 w 610"/>
                  <a:gd name="T91" fmla="*/ 215 h 293"/>
                  <a:gd name="T92" fmla="*/ 461 w 610"/>
                  <a:gd name="T93" fmla="*/ 221 h 293"/>
                  <a:gd name="T94" fmla="*/ 467 w 610"/>
                  <a:gd name="T95" fmla="*/ 227 h 293"/>
                  <a:gd name="T96" fmla="*/ 485 w 610"/>
                  <a:gd name="T97" fmla="*/ 233 h 293"/>
                  <a:gd name="T98" fmla="*/ 497 w 610"/>
                  <a:gd name="T99" fmla="*/ 239 h 293"/>
                  <a:gd name="T100" fmla="*/ 485 w 610"/>
                  <a:gd name="T101" fmla="*/ 245 h 293"/>
                  <a:gd name="T102" fmla="*/ 491 w 610"/>
                  <a:gd name="T103" fmla="*/ 269 h 293"/>
                  <a:gd name="T104" fmla="*/ 497 w 610"/>
                  <a:gd name="T105" fmla="*/ 269 h 293"/>
                  <a:gd name="T106" fmla="*/ 485 w 610"/>
                  <a:gd name="T107" fmla="*/ 287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91" y="12"/>
                    </a:lnTo>
                    <a:lnTo>
                      <a:pt x="479" y="6"/>
                    </a:lnTo>
                    <a:lnTo>
                      <a:pt x="467" y="6"/>
                    </a:lnTo>
                    <a:lnTo>
                      <a:pt x="467" y="6"/>
                    </a:lnTo>
                    <a:lnTo>
                      <a:pt x="449" y="6"/>
                    </a:lnTo>
                    <a:lnTo>
                      <a:pt x="461" y="0"/>
                    </a:lnTo>
                    <a:lnTo>
                      <a:pt x="449" y="0"/>
                    </a:lnTo>
                    <a:lnTo>
                      <a:pt x="413" y="12"/>
                    </a:lnTo>
                    <a:lnTo>
                      <a:pt x="407" y="6"/>
                    </a:lnTo>
                    <a:lnTo>
                      <a:pt x="395" y="12"/>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8" y="167"/>
                    </a:lnTo>
                    <a:lnTo>
                      <a:pt x="102" y="167"/>
                    </a:lnTo>
                    <a:lnTo>
                      <a:pt x="102" y="173"/>
                    </a:lnTo>
                    <a:lnTo>
                      <a:pt x="120" y="167"/>
                    </a:lnTo>
                    <a:lnTo>
                      <a:pt x="108" y="179"/>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108" y="215"/>
                    </a:lnTo>
                    <a:lnTo>
                      <a:pt x="96" y="221"/>
                    </a:lnTo>
                    <a:lnTo>
                      <a:pt x="126" y="215"/>
                    </a:lnTo>
                    <a:lnTo>
                      <a:pt x="138" y="221"/>
                    </a:lnTo>
                    <a:lnTo>
                      <a:pt x="138" y="227"/>
                    </a:lnTo>
                    <a:lnTo>
                      <a:pt x="156" y="215"/>
                    </a:lnTo>
                    <a:lnTo>
                      <a:pt x="156" y="215"/>
                    </a:lnTo>
                    <a:lnTo>
                      <a:pt x="150" y="221"/>
                    </a:lnTo>
                    <a:lnTo>
                      <a:pt x="150" y="221"/>
                    </a:lnTo>
                    <a:lnTo>
                      <a:pt x="180" y="215"/>
                    </a:lnTo>
                    <a:lnTo>
                      <a:pt x="150" y="233"/>
                    </a:lnTo>
                    <a:lnTo>
                      <a:pt x="156" y="233"/>
                    </a:lnTo>
                    <a:lnTo>
                      <a:pt x="156" y="233"/>
                    </a:lnTo>
                    <a:lnTo>
                      <a:pt x="138" y="239"/>
                    </a:lnTo>
                    <a:lnTo>
                      <a:pt x="132" y="245"/>
                    </a:lnTo>
                    <a:lnTo>
                      <a:pt x="108" y="257"/>
                    </a:lnTo>
                    <a:lnTo>
                      <a:pt x="66" y="269"/>
                    </a:lnTo>
                    <a:lnTo>
                      <a:pt x="66" y="275"/>
                    </a:lnTo>
                    <a:lnTo>
                      <a:pt x="60" y="275"/>
                    </a:lnTo>
                    <a:lnTo>
                      <a:pt x="54" y="275"/>
                    </a:lnTo>
                    <a:lnTo>
                      <a:pt x="54" y="275"/>
                    </a:lnTo>
                    <a:lnTo>
                      <a:pt x="42" y="275"/>
                    </a:lnTo>
                    <a:lnTo>
                      <a:pt x="0" y="293"/>
                    </a:lnTo>
                    <a:lnTo>
                      <a:pt x="6" y="287"/>
                    </a:lnTo>
                    <a:lnTo>
                      <a:pt x="6" y="293"/>
                    </a:lnTo>
                    <a:lnTo>
                      <a:pt x="18" y="287"/>
                    </a:lnTo>
                    <a:lnTo>
                      <a:pt x="18" y="287"/>
                    </a:lnTo>
                    <a:lnTo>
                      <a:pt x="36" y="281"/>
                    </a:lnTo>
                    <a:lnTo>
                      <a:pt x="42" y="281"/>
                    </a:lnTo>
                    <a:lnTo>
                      <a:pt x="36" y="281"/>
                    </a:lnTo>
                    <a:lnTo>
                      <a:pt x="60" y="275"/>
                    </a:lnTo>
                    <a:lnTo>
                      <a:pt x="72"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87" y="203"/>
                    </a:lnTo>
                    <a:lnTo>
                      <a:pt x="293" y="197"/>
                    </a:lnTo>
                    <a:lnTo>
                      <a:pt x="293" y="203"/>
                    </a:lnTo>
                    <a:lnTo>
                      <a:pt x="305" y="197"/>
                    </a:lnTo>
                    <a:lnTo>
                      <a:pt x="311" y="197"/>
                    </a:lnTo>
                    <a:lnTo>
                      <a:pt x="329" y="191"/>
                    </a:lnTo>
                    <a:lnTo>
                      <a:pt x="323" y="191"/>
                    </a:lnTo>
                    <a:lnTo>
                      <a:pt x="329" y="185"/>
                    </a:lnTo>
                    <a:lnTo>
                      <a:pt x="329" y="185"/>
                    </a:lnTo>
                    <a:lnTo>
                      <a:pt x="335" y="179"/>
                    </a:lnTo>
                    <a:lnTo>
                      <a:pt x="353" y="173"/>
                    </a:lnTo>
                    <a:lnTo>
                      <a:pt x="341" y="179"/>
                    </a:lnTo>
                    <a:lnTo>
                      <a:pt x="347" y="179"/>
                    </a:lnTo>
                    <a:lnTo>
                      <a:pt x="347" y="179"/>
                    </a:lnTo>
                    <a:lnTo>
                      <a:pt x="365" y="179"/>
                    </a:lnTo>
                    <a:lnTo>
                      <a:pt x="359" y="179"/>
                    </a:lnTo>
                    <a:lnTo>
                      <a:pt x="359" y="179"/>
                    </a:lnTo>
                    <a:lnTo>
                      <a:pt x="359" y="185"/>
                    </a:lnTo>
                    <a:lnTo>
                      <a:pt x="365"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73" y="215"/>
                    </a:lnTo>
                    <a:lnTo>
                      <a:pt x="467" y="221"/>
                    </a:lnTo>
                    <a:lnTo>
                      <a:pt x="467" y="227"/>
                    </a:lnTo>
                    <a:lnTo>
                      <a:pt x="467" y="227"/>
                    </a:lnTo>
                    <a:lnTo>
                      <a:pt x="485" y="209"/>
                    </a:lnTo>
                    <a:lnTo>
                      <a:pt x="485" y="221"/>
                    </a:lnTo>
                    <a:lnTo>
                      <a:pt x="485" y="233"/>
                    </a:lnTo>
                    <a:lnTo>
                      <a:pt x="491" y="227"/>
                    </a:lnTo>
                    <a:lnTo>
                      <a:pt x="491" y="233"/>
                    </a:lnTo>
                    <a:lnTo>
                      <a:pt x="485" y="233"/>
                    </a:lnTo>
                    <a:lnTo>
                      <a:pt x="497" y="239"/>
                    </a:lnTo>
                    <a:lnTo>
                      <a:pt x="491"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grpSp>
        <p:sp>
          <p:nvSpPr>
            <p:cNvPr id="11281" name="Rectangle 4068"/>
            <p:cNvSpPr>
              <a:spLocks noChangeArrowheads="1"/>
            </p:cNvSpPr>
            <p:nvPr/>
          </p:nvSpPr>
          <p:spPr bwMode="auto">
            <a:xfrm>
              <a:off x="4371" y="2584"/>
              <a:ext cx="5" cy="0"/>
            </a:xfrm>
            <a:prstGeom prst="rect">
              <a:avLst/>
            </a:prstGeom>
            <a:solidFill>
              <a:srgbClr val="800000"/>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282" name="Freeform 4069"/>
            <p:cNvSpPr>
              <a:spLocks/>
            </p:cNvSpPr>
            <p:nvPr/>
          </p:nvSpPr>
          <p:spPr bwMode="auto">
            <a:xfrm>
              <a:off x="4468" y="2516"/>
              <a:ext cx="176" cy="189"/>
            </a:xfrm>
            <a:custGeom>
              <a:avLst/>
              <a:gdLst>
                <a:gd name="T0" fmla="*/ 182 w 173"/>
                <a:gd name="T1" fmla="*/ 93 h 168"/>
                <a:gd name="T2" fmla="*/ 170 w 173"/>
                <a:gd name="T3" fmla="*/ 93 h 168"/>
                <a:gd name="T4" fmla="*/ 170 w 173"/>
                <a:gd name="T5" fmla="*/ 93 h 168"/>
                <a:gd name="T6" fmla="*/ 158 w 173"/>
                <a:gd name="T7" fmla="*/ 128 h 168"/>
                <a:gd name="T8" fmla="*/ 164 w 173"/>
                <a:gd name="T9" fmla="*/ 137 h 168"/>
                <a:gd name="T10" fmla="*/ 158 w 173"/>
                <a:gd name="T11" fmla="*/ 145 h 168"/>
                <a:gd name="T12" fmla="*/ 143 w 173"/>
                <a:gd name="T13" fmla="*/ 154 h 168"/>
                <a:gd name="T14" fmla="*/ 137 w 173"/>
                <a:gd name="T15" fmla="*/ 171 h 168"/>
                <a:gd name="T16" fmla="*/ 137 w 173"/>
                <a:gd name="T17" fmla="*/ 189 h 168"/>
                <a:gd name="T18" fmla="*/ 137 w 173"/>
                <a:gd name="T19" fmla="*/ 189 h 168"/>
                <a:gd name="T20" fmla="*/ 137 w 173"/>
                <a:gd name="T21" fmla="*/ 196 h 168"/>
                <a:gd name="T22" fmla="*/ 131 w 173"/>
                <a:gd name="T23" fmla="*/ 205 h 168"/>
                <a:gd name="T24" fmla="*/ 126 w 173"/>
                <a:gd name="T25" fmla="*/ 223 h 168"/>
                <a:gd name="T26" fmla="*/ 102 w 173"/>
                <a:gd name="T27" fmla="*/ 240 h 168"/>
                <a:gd name="T28" fmla="*/ 102 w 173"/>
                <a:gd name="T29" fmla="*/ 223 h 168"/>
                <a:gd name="T30" fmla="*/ 96 w 173"/>
                <a:gd name="T31" fmla="*/ 214 h 168"/>
                <a:gd name="T32" fmla="*/ 87 w 173"/>
                <a:gd name="T33" fmla="*/ 214 h 168"/>
                <a:gd name="T34" fmla="*/ 75 w 173"/>
                <a:gd name="T35" fmla="*/ 205 h 168"/>
                <a:gd name="T36" fmla="*/ 63 w 173"/>
                <a:gd name="T37" fmla="*/ 214 h 168"/>
                <a:gd name="T38" fmla="*/ 51 w 173"/>
                <a:gd name="T39" fmla="*/ 223 h 168"/>
                <a:gd name="T40" fmla="*/ 51 w 173"/>
                <a:gd name="T41" fmla="*/ 205 h 168"/>
                <a:gd name="T42" fmla="*/ 33 w 173"/>
                <a:gd name="T43" fmla="*/ 205 h 168"/>
                <a:gd name="T44" fmla="*/ 39 w 173"/>
                <a:gd name="T45" fmla="*/ 205 h 168"/>
                <a:gd name="T46" fmla="*/ 33 w 173"/>
                <a:gd name="T47" fmla="*/ 205 h 168"/>
                <a:gd name="T48" fmla="*/ 18 w 173"/>
                <a:gd name="T49" fmla="*/ 205 h 168"/>
                <a:gd name="T50" fmla="*/ 18 w 173"/>
                <a:gd name="T51" fmla="*/ 171 h 168"/>
                <a:gd name="T52" fmla="*/ 18 w 173"/>
                <a:gd name="T53" fmla="*/ 154 h 168"/>
                <a:gd name="T54" fmla="*/ 6 w 173"/>
                <a:gd name="T55" fmla="*/ 145 h 168"/>
                <a:gd name="T56" fmla="*/ 6 w 173"/>
                <a:gd name="T57" fmla="*/ 137 h 168"/>
                <a:gd name="T58" fmla="*/ 6 w 173"/>
                <a:gd name="T59" fmla="*/ 128 h 168"/>
                <a:gd name="T60" fmla="*/ 6 w 173"/>
                <a:gd name="T61" fmla="*/ 120 h 168"/>
                <a:gd name="T62" fmla="*/ 0 w 173"/>
                <a:gd name="T63" fmla="*/ 93 h 168"/>
                <a:gd name="T64" fmla="*/ 6 w 173"/>
                <a:gd name="T65" fmla="*/ 87 h 168"/>
                <a:gd name="T66" fmla="*/ 0 w 173"/>
                <a:gd name="T67" fmla="*/ 87 h 168"/>
                <a:gd name="T68" fmla="*/ 12 w 173"/>
                <a:gd name="T69" fmla="*/ 60 h 168"/>
                <a:gd name="T70" fmla="*/ 18 w 173"/>
                <a:gd name="T71" fmla="*/ 87 h 168"/>
                <a:gd name="T72" fmla="*/ 33 w 173"/>
                <a:gd name="T73" fmla="*/ 93 h 168"/>
                <a:gd name="T74" fmla="*/ 57 w 173"/>
                <a:gd name="T75" fmla="*/ 87 h 168"/>
                <a:gd name="T76" fmla="*/ 63 w 173"/>
                <a:gd name="T77" fmla="*/ 78 h 168"/>
                <a:gd name="T78" fmla="*/ 87 w 173"/>
                <a:gd name="T79" fmla="*/ 87 h 168"/>
                <a:gd name="T80" fmla="*/ 108 w 173"/>
                <a:gd name="T81" fmla="*/ 78 h 168"/>
                <a:gd name="T82" fmla="*/ 114 w 173"/>
                <a:gd name="T83" fmla="*/ 52 h 168"/>
                <a:gd name="T84" fmla="*/ 120 w 173"/>
                <a:gd name="T85" fmla="*/ 34 h 168"/>
                <a:gd name="T86" fmla="*/ 120 w 173"/>
                <a:gd name="T87" fmla="*/ 18 h 168"/>
                <a:gd name="T88" fmla="*/ 126 w 173"/>
                <a:gd name="T89" fmla="*/ 0 h 168"/>
                <a:gd name="T90" fmla="*/ 143 w 173"/>
                <a:gd name="T91" fmla="*/ 0 h 168"/>
                <a:gd name="T92" fmla="*/ 158 w 173"/>
                <a:gd name="T93" fmla="*/ 0 h 168"/>
                <a:gd name="T94" fmla="*/ 158 w 173"/>
                <a:gd name="T95" fmla="*/ 9 h 168"/>
                <a:gd name="T96" fmla="*/ 158 w 173"/>
                <a:gd name="T97" fmla="*/ 9 h 168"/>
                <a:gd name="T98" fmla="*/ 164 w 173"/>
                <a:gd name="T99" fmla="*/ 18 h 168"/>
                <a:gd name="T100" fmla="*/ 158 w 173"/>
                <a:gd name="T101" fmla="*/ 18 h 168"/>
                <a:gd name="T102" fmla="*/ 151 w 173"/>
                <a:gd name="T103" fmla="*/ 18 h 168"/>
                <a:gd name="T104" fmla="*/ 158 w 173"/>
                <a:gd name="T105" fmla="*/ 26 h 168"/>
                <a:gd name="T106" fmla="*/ 170 w 173"/>
                <a:gd name="T107" fmla="*/ 60 h 168"/>
                <a:gd name="T108" fmla="*/ 164 w 173"/>
                <a:gd name="T109" fmla="*/ 69 h 168"/>
                <a:gd name="T110" fmla="*/ 176 w 173"/>
                <a:gd name="T111" fmla="*/ 87 h 168"/>
                <a:gd name="T112" fmla="*/ 182 w 173"/>
                <a:gd name="T113" fmla="*/ 93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E1E1E1"/>
            </a:solidFill>
            <a:ln w="9525">
              <a:solidFill>
                <a:srgbClr val="000000"/>
              </a:solidFill>
              <a:prstDash val="solid"/>
              <a:round/>
              <a:headEnd/>
              <a:tailEnd/>
            </a:ln>
          </p:spPr>
          <p:txBody>
            <a:bodyPr/>
            <a:lstStyle/>
            <a:p>
              <a:endParaRPr lang="en-US"/>
            </a:p>
          </p:txBody>
        </p:sp>
        <p:sp>
          <p:nvSpPr>
            <p:cNvPr id="11283" name="Freeform 4070"/>
            <p:cNvSpPr>
              <a:spLocks/>
            </p:cNvSpPr>
            <p:nvPr/>
          </p:nvSpPr>
          <p:spPr bwMode="auto">
            <a:xfrm>
              <a:off x="4219" y="2489"/>
              <a:ext cx="195" cy="257"/>
            </a:xfrm>
            <a:custGeom>
              <a:avLst/>
              <a:gdLst>
                <a:gd name="T0" fmla="*/ 203 w 191"/>
                <a:gd name="T1" fmla="*/ 249 h 228"/>
                <a:gd name="T2" fmla="*/ 203 w 191"/>
                <a:gd name="T3" fmla="*/ 249 h 228"/>
                <a:gd name="T4" fmla="*/ 203 w 191"/>
                <a:gd name="T5" fmla="*/ 283 h 228"/>
                <a:gd name="T6" fmla="*/ 197 w 191"/>
                <a:gd name="T7" fmla="*/ 327 h 228"/>
                <a:gd name="T8" fmla="*/ 191 w 191"/>
                <a:gd name="T9" fmla="*/ 309 h 228"/>
                <a:gd name="T10" fmla="*/ 185 w 191"/>
                <a:gd name="T11" fmla="*/ 318 h 228"/>
                <a:gd name="T12" fmla="*/ 178 w 191"/>
                <a:gd name="T13" fmla="*/ 318 h 228"/>
                <a:gd name="T14" fmla="*/ 178 w 191"/>
                <a:gd name="T15" fmla="*/ 327 h 228"/>
                <a:gd name="T16" fmla="*/ 158 w 191"/>
                <a:gd name="T17" fmla="*/ 301 h 228"/>
                <a:gd name="T18" fmla="*/ 152 w 191"/>
                <a:gd name="T19" fmla="*/ 283 h 228"/>
                <a:gd name="T20" fmla="*/ 140 w 191"/>
                <a:gd name="T21" fmla="*/ 274 h 228"/>
                <a:gd name="T22" fmla="*/ 127 w 191"/>
                <a:gd name="T23" fmla="*/ 258 h 228"/>
                <a:gd name="T24" fmla="*/ 119 w 191"/>
                <a:gd name="T25" fmla="*/ 240 h 228"/>
                <a:gd name="T26" fmla="*/ 113 w 191"/>
                <a:gd name="T27" fmla="*/ 223 h 228"/>
                <a:gd name="T28" fmla="*/ 101 w 191"/>
                <a:gd name="T29" fmla="*/ 198 h 228"/>
                <a:gd name="T30" fmla="*/ 101 w 191"/>
                <a:gd name="T31" fmla="*/ 189 h 228"/>
                <a:gd name="T32" fmla="*/ 89 w 191"/>
                <a:gd name="T33" fmla="*/ 171 h 228"/>
                <a:gd name="T34" fmla="*/ 83 w 191"/>
                <a:gd name="T35" fmla="*/ 156 h 228"/>
                <a:gd name="T36" fmla="*/ 76 w 191"/>
                <a:gd name="T37" fmla="*/ 129 h 228"/>
                <a:gd name="T38" fmla="*/ 68 w 191"/>
                <a:gd name="T39" fmla="*/ 112 h 228"/>
                <a:gd name="T40" fmla="*/ 56 w 191"/>
                <a:gd name="T41" fmla="*/ 94 h 228"/>
                <a:gd name="T42" fmla="*/ 45 w 191"/>
                <a:gd name="T43" fmla="*/ 69 h 228"/>
                <a:gd name="T44" fmla="*/ 27 w 191"/>
                <a:gd name="T45" fmla="*/ 52 h 228"/>
                <a:gd name="T46" fmla="*/ 12 w 191"/>
                <a:gd name="T47" fmla="*/ 34 h 228"/>
                <a:gd name="T48" fmla="*/ 0 w 191"/>
                <a:gd name="T49" fmla="*/ 0 h 228"/>
                <a:gd name="T50" fmla="*/ 12 w 191"/>
                <a:gd name="T51" fmla="*/ 0 h 228"/>
                <a:gd name="T52" fmla="*/ 27 w 191"/>
                <a:gd name="T53" fmla="*/ 0 h 228"/>
                <a:gd name="T54" fmla="*/ 45 w 191"/>
                <a:gd name="T55" fmla="*/ 9 h 228"/>
                <a:gd name="T56" fmla="*/ 56 w 191"/>
                <a:gd name="T57" fmla="*/ 34 h 228"/>
                <a:gd name="T58" fmla="*/ 62 w 191"/>
                <a:gd name="T59" fmla="*/ 43 h 228"/>
                <a:gd name="T60" fmla="*/ 95 w 191"/>
                <a:gd name="T61" fmla="*/ 78 h 228"/>
                <a:gd name="T62" fmla="*/ 107 w 191"/>
                <a:gd name="T63" fmla="*/ 103 h 228"/>
                <a:gd name="T64" fmla="*/ 107 w 191"/>
                <a:gd name="T65" fmla="*/ 94 h 228"/>
                <a:gd name="T66" fmla="*/ 127 w 191"/>
                <a:gd name="T67" fmla="*/ 112 h 228"/>
                <a:gd name="T68" fmla="*/ 134 w 191"/>
                <a:gd name="T69" fmla="*/ 129 h 228"/>
                <a:gd name="T70" fmla="*/ 152 w 191"/>
                <a:gd name="T71" fmla="*/ 147 h 228"/>
                <a:gd name="T72" fmla="*/ 152 w 191"/>
                <a:gd name="T73" fmla="*/ 147 h 228"/>
                <a:gd name="T74" fmla="*/ 164 w 191"/>
                <a:gd name="T75" fmla="*/ 156 h 228"/>
                <a:gd name="T76" fmla="*/ 158 w 191"/>
                <a:gd name="T77" fmla="*/ 163 h 228"/>
                <a:gd name="T78" fmla="*/ 158 w 191"/>
                <a:gd name="T79" fmla="*/ 171 h 228"/>
                <a:gd name="T80" fmla="*/ 158 w 191"/>
                <a:gd name="T81" fmla="*/ 171 h 228"/>
                <a:gd name="T82" fmla="*/ 158 w 191"/>
                <a:gd name="T83" fmla="*/ 180 h 228"/>
                <a:gd name="T84" fmla="*/ 170 w 191"/>
                <a:gd name="T85" fmla="*/ 189 h 228"/>
                <a:gd name="T86" fmla="*/ 178 w 191"/>
                <a:gd name="T87" fmla="*/ 206 h 228"/>
                <a:gd name="T88" fmla="*/ 185 w 191"/>
                <a:gd name="T89" fmla="*/ 214 h 228"/>
                <a:gd name="T90" fmla="*/ 185 w 191"/>
                <a:gd name="T91" fmla="*/ 223 h 228"/>
                <a:gd name="T92" fmla="*/ 197 w 191"/>
                <a:gd name="T93" fmla="*/ 223 h 228"/>
                <a:gd name="T94" fmla="*/ 203 w 191"/>
                <a:gd name="T95" fmla="*/ 249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E1E1E1"/>
            </a:solidFill>
            <a:ln w="9525">
              <a:solidFill>
                <a:srgbClr val="000000"/>
              </a:solidFill>
              <a:prstDash val="solid"/>
              <a:round/>
              <a:headEnd/>
              <a:tailEnd/>
            </a:ln>
          </p:spPr>
          <p:txBody>
            <a:bodyPr/>
            <a:lstStyle/>
            <a:p>
              <a:endParaRPr lang="en-US"/>
            </a:p>
          </p:txBody>
        </p:sp>
        <p:sp>
          <p:nvSpPr>
            <p:cNvPr id="11284" name="Freeform 4071"/>
            <p:cNvSpPr>
              <a:spLocks/>
            </p:cNvSpPr>
            <p:nvPr/>
          </p:nvSpPr>
          <p:spPr bwMode="auto">
            <a:xfrm>
              <a:off x="4861" y="2624"/>
              <a:ext cx="176" cy="195"/>
            </a:xfrm>
            <a:custGeom>
              <a:avLst/>
              <a:gdLst>
                <a:gd name="T0" fmla="*/ 137 w 173"/>
                <a:gd name="T1" fmla="*/ 206 h 173"/>
                <a:gd name="T2" fmla="*/ 137 w 173"/>
                <a:gd name="T3" fmla="*/ 206 h 173"/>
                <a:gd name="T4" fmla="*/ 137 w 173"/>
                <a:gd name="T5" fmla="*/ 222 h 173"/>
                <a:gd name="T6" fmla="*/ 143 w 173"/>
                <a:gd name="T7" fmla="*/ 213 h 173"/>
                <a:gd name="T8" fmla="*/ 158 w 173"/>
                <a:gd name="T9" fmla="*/ 213 h 173"/>
                <a:gd name="T10" fmla="*/ 164 w 173"/>
                <a:gd name="T11" fmla="*/ 230 h 173"/>
                <a:gd name="T12" fmla="*/ 176 w 173"/>
                <a:gd name="T13" fmla="*/ 248 h 173"/>
                <a:gd name="T14" fmla="*/ 176 w 173"/>
                <a:gd name="T15" fmla="*/ 222 h 173"/>
                <a:gd name="T16" fmla="*/ 176 w 173"/>
                <a:gd name="T17" fmla="*/ 198 h 173"/>
                <a:gd name="T18" fmla="*/ 176 w 173"/>
                <a:gd name="T19" fmla="*/ 180 h 173"/>
                <a:gd name="T20" fmla="*/ 182 w 173"/>
                <a:gd name="T21" fmla="*/ 156 h 173"/>
                <a:gd name="T22" fmla="*/ 182 w 173"/>
                <a:gd name="T23" fmla="*/ 128 h 173"/>
                <a:gd name="T24" fmla="*/ 182 w 173"/>
                <a:gd name="T25" fmla="*/ 87 h 173"/>
                <a:gd name="T26" fmla="*/ 182 w 173"/>
                <a:gd name="T27" fmla="*/ 60 h 173"/>
                <a:gd name="T28" fmla="*/ 170 w 173"/>
                <a:gd name="T29" fmla="*/ 52 h 173"/>
                <a:gd name="T30" fmla="*/ 151 w 173"/>
                <a:gd name="T31" fmla="*/ 43 h 173"/>
                <a:gd name="T32" fmla="*/ 125 w 173"/>
                <a:gd name="T33" fmla="*/ 26 h 173"/>
                <a:gd name="T34" fmla="*/ 113 w 173"/>
                <a:gd name="T35" fmla="*/ 43 h 173"/>
                <a:gd name="T36" fmla="*/ 95 w 173"/>
                <a:gd name="T37" fmla="*/ 52 h 173"/>
                <a:gd name="T38" fmla="*/ 74 w 173"/>
                <a:gd name="T39" fmla="*/ 87 h 173"/>
                <a:gd name="T40" fmla="*/ 68 w 173"/>
                <a:gd name="T41" fmla="*/ 69 h 173"/>
                <a:gd name="T42" fmla="*/ 62 w 173"/>
                <a:gd name="T43" fmla="*/ 60 h 173"/>
                <a:gd name="T44" fmla="*/ 62 w 173"/>
                <a:gd name="T45" fmla="*/ 60 h 173"/>
                <a:gd name="T46" fmla="*/ 57 w 173"/>
                <a:gd name="T47" fmla="*/ 34 h 173"/>
                <a:gd name="T48" fmla="*/ 57 w 173"/>
                <a:gd name="T49" fmla="*/ 18 h 173"/>
                <a:gd name="T50" fmla="*/ 57 w 173"/>
                <a:gd name="T51" fmla="*/ 9 h 173"/>
                <a:gd name="T52" fmla="*/ 18 w 173"/>
                <a:gd name="T53" fmla="*/ 0 h 173"/>
                <a:gd name="T54" fmla="*/ 6 w 173"/>
                <a:gd name="T55" fmla="*/ 9 h 173"/>
                <a:gd name="T56" fmla="*/ 0 w 173"/>
                <a:gd name="T57" fmla="*/ 26 h 173"/>
                <a:gd name="T58" fmla="*/ 12 w 173"/>
                <a:gd name="T59" fmla="*/ 34 h 173"/>
                <a:gd name="T60" fmla="*/ 24 w 173"/>
                <a:gd name="T61" fmla="*/ 52 h 173"/>
                <a:gd name="T62" fmla="*/ 39 w 173"/>
                <a:gd name="T63" fmla="*/ 52 h 173"/>
                <a:gd name="T64" fmla="*/ 51 w 173"/>
                <a:gd name="T65" fmla="*/ 52 h 173"/>
                <a:gd name="T66" fmla="*/ 51 w 173"/>
                <a:gd name="T67" fmla="*/ 52 h 173"/>
                <a:gd name="T68" fmla="*/ 51 w 173"/>
                <a:gd name="T69" fmla="*/ 60 h 173"/>
                <a:gd name="T70" fmla="*/ 45 w 173"/>
                <a:gd name="T71" fmla="*/ 60 h 173"/>
                <a:gd name="T72" fmla="*/ 45 w 173"/>
                <a:gd name="T73" fmla="*/ 60 h 173"/>
                <a:gd name="T74" fmla="*/ 24 w 173"/>
                <a:gd name="T75" fmla="*/ 60 h 173"/>
                <a:gd name="T76" fmla="*/ 18 w 173"/>
                <a:gd name="T77" fmla="*/ 69 h 173"/>
                <a:gd name="T78" fmla="*/ 33 w 173"/>
                <a:gd name="T79" fmla="*/ 87 h 173"/>
                <a:gd name="T80" fmla="*/ 33 w 173"/>
                <a:gd name="T81" fmla="*/ 94 h 173"/>
                <a:gd name="T82" fmla="*/ 39 w 173"/>
                <a:gd name="T83" fmla="*/ 103 h 173"/>
                <a:gd name="T84" fmla="*/ 51 w 173"/>
                <a:gd name="T85" fmla="*/ 69 h 173"/>
                <a:gd name="T86" fmla="*/ 51 w 173"/>
                <a:gd name="T87" fmla="*/ 87 h 173"/>
                <a:gd name="T88" fmla="*/ 62 w 173"/>
                <a:gd name="T89" fmla="*/ 94 h 173"/>
                <a:gd name="T90" fmla="*/ 68 w 173"/>
                <a:gd name="T91" fmla="*/ 94 h 173"/>
                <a:gd name="T92" fmla="*/ 68 w 173"/>
                <a:gd name="T93" fmla="*/ 103 h 173"/>
                <a:gd name="T94" fmla="*/ 95 w 173"/>
                <a:gd name="T95" fmla="*/ 121 h 173"/>
                <a:gd name="T96" fmla="*/ 107 w 173"/>
                <a:gd name="T97" fmla="*/ 128 h 173"/>
                <a:gd name="T98" fmla="*/ 119 w 173"/>
                <a:gd name="T99" fmla="*/ 138 h 173"/>
                <a:gd name="T100" fmla="*/ 125 w 173"/>
                <a:gd name="T101" fmla="*/ 147 h 173"/>
                <a:gd name="T102" fmla="*/ 137 w 173"/>
                <a:gd name="T103" fmla="*/ 180 h 173"/>
                <a:gd name="T104" fmla="*/ 143 w 173"/>
                <a:gd name="T105" fmla="*/ 180 h 173"/>
                <a:gd name="T106" fmla="*/ 131 w 173"/>
                <a:gd name="T107" fmla="*/ 189 h 173"/>
                <a:gd name="T108" fmla="*/ 143 w 173"/>
                <a:gd name="T109" fmla="*/ 189 h 173"/>
                <a:gd name="T110" fmla="*/ 137 w 173"/>
                <a:gd name="T111" fmla="*/ 189 h 173"/>
                <a:gd name="T112" fmla="*/ 137 w 173"/>
                <a:gd name="T113" fmla="*/ 198 h 173"/>
                <a:gd name="T114" fmla="*/ 125 w 173"/>
                <a:gd name="T115" fmla="*/ 198 h 173"/>
                <a:gd name="T116" fmla="*/ 113 w 173"/>
                <a:gd name="T117" fmla="*/ 222 h 173"/>
                <a:gd name="T118" fmla="*/ 131 w 173"/>
                <a:gd name="T119" fmla="*/ 222 h 173"/>
                <a:gd name="T120" fmla="*/ 137 w 173"/>
                <a:gd name="T121" fmla="*/ 206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E1E1E1"/>
            </a:solidFill>
            <a:ln w="9525">
              <a:solidFill>
                <a:srgbClr val="000000"/>
              </a:solidFill>
              <a:prstDash val="solid"/>
              <a:round/>
              <a:headEnd/>
              <a:tailEnd/>
            </a:ln>
          </p:spPr>
          <p:txBody>
            <a:bodyPr/>
            <a:lstStyle/>
            <a:p>
              <a:endParaRPr lang="en-US"/>
            </a:p>
          </p:txBody>
        </p:sp>
        <p:sp>
          <p:nvSpPr>
            <p:cNvPr id="11285" name="Freeform 4072"/>
            <p:cNvSpPr>
              <a:spLocks/>
            </p:cNvSpPr>
            <p:nvPr/>
          </p:nvSpPr>
          <p:spPr bwMode="auto">
            <a:xfrm>
              <a:off x="4644" y="2577"/>
              <a:ext cx="115" cy="162"/>
            </a:xfrm>
            <a:custGeom>
              <a:avLst/>
              <a:gdLst>
                <a:gd name="T0" fmla="*/ 117 w 114"/>
                <a:gd name="T1" fmla="*/ 0 h 144"/>
                <a:gd name="T2" fmla="*/ 111 w 114"/>
                <a:gd name="T3" fmla="*/ 0 h 144"/>
                <a:gd name="T4" fmla="*/ 93 w 114"/>
                <a:gd name="T5" fmla="*/ 18 h 144"/>
                <a:gd name="T6" fmla="*/ 48 w 114"/>
                <a:gd name="T7" fmla="*/ 9 h 144"/>
                <a:gd name="T8" fmla="*/ 36 w 114"/>
                <a:gd name="T9" fmla="*/ 9 h 144"/>
                <a:gd name="T10" fmla="*/ 30 w 114"/>
                <a:gd name="T11" fmla="*/ 26 h 144"/>
                <a:gd name="T12" fmla="*/ 24 w 114"/>
                <a:gd name="T13" fmla="*/ 18 h 144"/>
                <a:gd name="T14" fmla="*/ 18 w 114"/>
                <a:gd name="T15" fmla="*/ 43 h 144"/>
                <a:gd name="T16" fmla="*/ 18 w 114"/>
                <a:gd name="T17" fmla="*/ 69 h 144"/>
                <a:gd name="T18" fmla="*/ 18 w 114"/>
                <a:gd name="T19" fmla="*/ 69 h 144"/>
                <a:gd name="T20" fmla="*/ 6 w 114"/>
                <a:gd name="T21" fmla="*/ 93 h 144"/>
                <a:gd name="T22" fmla="*/ 0 w 114"/>
                <a:gd name="T23" fmla="*/ 120 h 144"/>
                <a:gd name="T24" fmla="*/ 0 w 114"/>
                <a:gd name="T25" fmla="*/ 145 h 144"/>
                <a:gd name="T26" fmla="*/ 12 w 114"/>
                <a:gd name="T27" fmla="*/ 145 h 144"/>
                <a:gd name="T28" fmla="*/ 12 w 114"/>
                <a:gd name="T29" fmla="*/ 171 h 144"/>
                <a:gd name="T30" fmla="*/ 6 w 114"/>
                <a:gd name="T31" fmla="*/ 189 h 144"/>
                <a:gd name="T32" fmla="*/ 12 w 114"/>
                <a:gd name="T33" fmla="*/ 205 h 144"/>
                <a:gd name="T34" fmla="*/ 24 w 114"/>
                <a:gd name="T35" fmla="*/ 205 h 144"/>
                <a:gd name="T36" fmla="*/ 24 w 114"/>
                <a:gd name="T37" fmla="*/ 171 h 144"/>
                <a:gd name="T38" fmla="*/ 24 w 114"/>
                <a:gd name="T39" fmla="*/ 128 h 144"/>
                <a:gd name="T40" fmla="*/ 36 w 114"/>
                <a:gd name="T41" fmla="*/ 120 h 144"/>
                <a:gd name="T42" fmla="*/ 36 w 114"/>
                <a:gd name="T43" fmla="*/ 137 h 144"/>
                <a:gd name="T44" fmla="*/ 36 w 114"/>
                <a:gd name="T45" fmla="*/ 154 h 144"/>
                <a:gd name="T46" fmla="*/ 48 w 114"/>
                <a:gd name="T47" fmla="*/ 162 h 144"/>
                <a:gd name="T48" fmla="*/ 48 w 114"/>
                <a:gd name="T49" fmla="*/ 180 h 144"/>
                <a:gd name="T50" fmla="*/ 54 w 114"/>
                <a:gd name="T51" fmla="*/ 180 h 144"/>
                <a:gd name="T52" fmla="*/ 69 w 114"/>
                <a:gd name="T53" fmla="*/ 171 h 144"/>
                <a:gd name="T54" fmla="*/ 75 w 114"/>
                <a:gd name="T55" fmla="*/ 162 h 144"/>
                <a:gd name="T56" fmla="*/ 63 w 114"/>
                <a:gd name="T57" fmla="*/ 145 h 144"/>
                <a:gd name="T58" fmla="*/ 63 w 114"/>
                <a:gd name="T59" fmla="*/ 137 h 144"/>
                <a:gd name="T60" fmla="*/ 42 w 114"/>
                <a:gd name="T61" fmla="*/ 93 h 144"/>
                <a:gd name="T62" fmla="*/ 54 w 114"/>
                <a:gd name="T63" fmla="*/ 93 h 144"/>
                <a:gd name="T64" fmla="*/ 69 w 114"/>
                <a:gd name="T65" fmla="*/ 87 h 144"/>
                <a:gd name="T66" fmla="*/ 81 w 114"/>
                <a:gd name="T67" fmla="*/ 69 h 144"/>
                <a:gd name="T68" fmla="*/ 81 w 114"/>
                <a:gd name="T69" fmla="*/ 69 h 144"/>
                <a:gd name="T70" fmla="*/ 81 w 114"/>
                <a:gd name="T71" fmla="*/ 60 h 144"/>
                <a:gd name="T72" fmla="*/ 75 w 114"/>
                <a:gd name="T73" fmla="*/ 69 h 144"/>
                <a:gd name="T74" fmla="*/ 48 w 114"/>
                <a:gd name="T75" fmla="*/ 69 h 144"/>
                <a:gd name="T76" fmla="*/ 36 w 114"/>
                <a:gd name="T77" fmla="*/ 87 h 144"/>
                <a:gd name="T78" fmla="*/ 24 w 114"/>
                <a:gd name="T79" fmla="*/ 60 h 144"/>
                <a:gd name="T80" fmla="*/ 30 w 114"/>
                <a:gd name="T81" fmla="*/ 34 h 144"/>
                <a:gd name="T82" fmla="*/ 54 w 114"/>
                <a:gd name="T83" fmla="*/ 34 h 144"/>
                <a:gd name="T84" fmla="*/ 81 w 114"/>
                <a:gd name="T85" fmla="*/ 34 h 144"/>
                <a:gd name="T86" fmla="*/ 105 w 114"/>
                <a:gd name="T87" fmla="*/ 26 h 144"/>
                <a:gd name="T88" fmla="*/ 117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E1E1E1"/>
            </a:solidFill>
            <a:ln w="9525">
              <a:solidFill>
                <a:srgbClr val="000000"/>
              </a:solidFill>
              <a:prstDash val="solid"/>
              <a:round/>
              <a:headEnd/>
              <a:tailEnd/>
            </a:ln>
          </p:spPr>
          <p:txBody>
            <a:bodyPr/>
            <a:lstStyle/>
            <a:p>
              <a:endParaRPr lang="en-US"/>
            </a:p>
          </p:txBody>
        </p:sp>
        <p:sp>
          <p:nvSpPr>
            <p:cNvPr id="11286" name="Freeform 4073"/>
            <p:cNvSpPr>
              <a:spLocks/>
            </p:cNvSpPr>
            <p:nvPr/>
          </p:nvSpPr>
          <p:spPr bwMode="auto">
            <a:xfrm>
              <a:off x="4402" y="2746"/>
              <a:ext cx="157" cy="60"/>
            </a:xfrm>
            <a:custGeom>
              <a:avLst/>
              <a:gdLst>
                <a:gd name="T0" fmla="*/ 159 w 156"/>
                <a:gd name="T1" fmla="*/ 77 h 53"/>
                <a:gd name="T2" fmla="*/ 159 w 156"/>
                <a:gd name="T3" fmla="*/ 77 h 53"/>
                <a:gd name="T4" fmla="*/ 159 w 156"/>
                <a:gd name="T5" fmla="*/ 52 h 53"/>
                <a:gd name="T6" fmla="*/ 147 w 156"/>
                <a:gd name="T7" fmla="*/ 52 h 53"/>
                <a:gd name="T8" fmla="*/ 135 w 156"/>
                <a:gd name="T9" fmla="*/ 52 h 53"/>
                <a:gd name="T10" fmla="*/ 129 w 156"/>
                <a:gd name="T11" fmla="*/ 35 h 53"/>
                <a:gd name="T12" fmla="*/ 111 w 156"/>
                <a:gd name="T13" fmla="*/ 26 h 53"/>
                <a:gd name="T14" fmla="*/ 99 w 156"/>
                <a:gd name="T15" fmla="*/ 18 h 53"/>
                <a:gd name="T16" fmla="*/ 93 w 156"/>
                <a:gd name="T17" fmla="*/ 26 h 53"/>
                <a:gd name="T18" fmla="*/ 60 w 156"/>
                <a:gd name="T19" fmla="*/ 26 h 53"/>
                <a:gd name="T20" fmla="*/ 54 w 156"/>
                <a:gd name="T21" fmla="*/ 18 h 53"/>
                <a:gd name="T22" fmla="*/ 36 w 156"/>
                <a:gd name="T23" fmla="*/ 0 h 53"/>
                <a:gd name="T24" fmla="*/ 12 w 156"/>
                <a:gd name="T25" fmla="*/ 0 h 53"/>
                <a:gd name="T26" fmla="*/ 6 w 156"/>
                <a:gd name="T27" fmla="*/ 18 h 53"/>
                <a:gd name="T28" fmla="*/ 0 w 156"/>
                <a:gd name="T29" fmla="*/ 26 h 53"/>
                <a:gd name="T30" fmla="*/ 18 w 156"/>
                <a:gd name="T31" fmla="*/ 35 h 53"/>
                <a:gd name="T32" fmla="*/ 18 w 156"/>
                <a:gd name="T33" fmla="*/ 35 h 53"/>
                <a:gd name="T34" fmla="*/ 36 w 156"/>
                <a:gd name="T35" fmla="*/ 43 h 53"/>
                <a:gd name="T36" fmla="*/ 54 w 156"/>
                <a:gd name="T37" fmla="*/ 52 h 53"/>
                <a:gd name="T38" fmla="*/ 66 w 156"/>
                <a:gd name="T39" fmla="*/ 59 h 53"/>
                <a:gd name="T40" fmla="*/ 87 w 156"/>
                <a:gd name="T41" fmla="*/ 59 h 53"/>
                <a:gd name="T42" fmla="*/ 111 w 156"/>
                <a:gd name="T43" fmla="*/ 68 h 53"/>
                <a:gd name="T44" fmla="*/ 135 w 156"/>
                <a:gd name="T45" fmla="*/ 68 h 53"/>
                <a:gd name="T46" fmla="*/ 147 w 156"/>
                <a:gd name="T47" fmla="*/ 77 h 53"/>
                <a:gd name="T48" fmla="*/ 159 w 156"/>
                <a:gd name="T49" fmla="*/ 77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E1E1E1"/>
            </a:solidFill>
            <a:ln w="9525">
              <a:solidFill>
                <a:srgbClr val="000000"/>
              </a:solidFill>
              <a:prstDash val="solid"/>
              <a:round/>
              <a:headEnd/>
              <a:tailEnd/>
            </a:ln>
          </p:spPr>
          <p:txBody>
            <a:bodyPr/>
            <a:lstStyle/>
            <a:p>
              <a:endParaRPr lang="en-US"/>
            </a:p>
          </p:txBody>
        </p:sp>
        <p:sp>
          <p:nvSpPr>
            <p:cNvPr id="11287" name="Freeform 4074"/>
            <p:cNvSpPr>
              <a:spLocks/>
            </p:cNvSpPr>
            <p:nvPr/>
          </p:nvSpPr>
          <p:spPr bwMode="auto">
            <a:xfrm>
              <a:off x="4716" y="2799"/>
              <a:ext cx="73" cy="47"/>
            </a:xfrm>
            <a:custGeom>
              <a:avLst/>
              <a:gdLst>
                <a:gd name="T0" fmla="*/ 75 w 72"/>
                <a:gd name="T1" fmla="*/ 0 h 42"/>
                <a:gd name="T2" fmla="*/ 45 w 72"/>
                <a:gd name="T3" fmla="*/ 9 h 42"/>
                <a:gd name="T4" fmla="*/ 12 w 72"/>
                <a:gd name="T5" fmla="*/ 25 h 42"/>
                <a:gd name="T6" fmla="*/ 0 w 72"/>
                <a:gd name="T7" fmla="*/ 50 h 42"/>
                <a:gd name="T8" fmla="*/ 0 w 72"/>
                <a:gd name="T9" fmla="*/ 50 h 42"/>
                <a:gd name="T10" fmla="*/ 6 w 72"/>
                <a:gd name="T11" fmla="*/ 59 h 42"/>
                <a:gd name="T12" fmla="*/ 24 w 72"/>
                <a:gd name="T13" fmla="*/ 43 h 42"/>
                <a:gd name="T14" fmla="*/ 51 w 72"/>
                <a:gd name="T15" fmla="*/ 17 h 42"/>
                <a:gd name="T16" fmla="*/ 75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42">
                  <a:moveTo>
                    <a:pt x="72" y="0"/>
                  </a:moveTo>
                  <a:lnTo>
                    <a:pt x="42" y="6"/>
                  </a:lnTo>
                  <a:lnTo>
                    <a:pt x="12" y="18"/>
                  </a:lnTo>
                  <a:lnTo>
                    <a:pt x="0" y="36"/>
                  </a:lnTo>
                  <a:lnTo>
                    <a:pt x="6" y="42"/>
                  </a:lnTo>
                  <a:lnTo>
                    <a:pt x="24" y="30"/>
                  </a:lnTo>
                  <a:lnTo>
                    <a:pt x="48" y="12"/>
                  </a:lnTo>
                  <a:lnTo>
                    <a:pt x="72" y="0"/>
                  </a:lnTo>
                  <a:close/>
                </a:path>
              </a:pathLst>
            </a:custGeom>
            <a:solidFill>
              <a:srgbClr val="E1E1E1"/>
            </a:solidFill>
            <a:ln w="9525">
              <a:solidFill>
                <a:srgbClr val="000000"/>
              </a:solidFill>
              <a:prstDash val="solid"/>
              <a:round/>
              <a:headEnd/>
              <a:tailEnd/>
            </a:ln>
          </p:spPr>
          <p:txBody>
            <a:bodyPr/>
            <a:lstStyle/>
            <a:p>
              <a:endParaRPr lang="en-US"/>
            </a:p>
          </p:txBody>
        </p:sp>
        <p:sp>
          <p:nvSpPr>
            <p:cNvPr id="11288" name="Freeform 4075"/>
            <p:cNvSpPr>
              <a:spLocks/>
            </p:cNvSpPr>
            <p:nvPr/>
          </p:nvSpPr>
          <p:spPr bwMode="auto">
            <a:xfrm>
              <a:off x="4801" y="2564"/>
              <a:ext cx="24" cy="67"/>
            </a:xfrm>
            <a:custGeom>
              <a:avLst/>
              <a:gdLst>
                <a:gd name="T0" fmla="*/ 24 w 24"/>
                <a:gd name="T1" fmla="*/ 58 h 60"/>
                <a:gd name="T2" fmla="*/ 12 w 24"/>
                <a:gd name="T3" fmla="*/ 34 h 60"/>
                <a:gd name="T4" fmla="*/ 18 w 24"/>
                <a:gd name="T5" fmla="*/ 25 h 60"/>
                <a:gd name="T6" fmla="*/ 12 w 24"/>
                <a:gd name="T7" fmla="*/ 17 h 60"/>
                <a:gd name="T8" fmla="*/ 6 w 24"/>
                <a:gd name="T9" fmla="*/ 25 h 60"/>
                <a:gd name="T10" fmla="*/ 0 w 24"/>
                <a:gd name="T11" fmla="*/ 42 h 60"/>
                <a:gd name="T12" fmla="*/ 0 w 24"/>
                <a:gd name="T13" fmla="*/ 34 h 60"/>
                <a:gd name="T14" fmla="*/ 6 w 24"/>
                <a:gd name="T15" fmla="*/ 9 h 60"/>
                <a:gd name="T16" fmla="*/ 6 w 24"/>
                <a:gd name="T17" fmla="*/ 0 h 60"/>
                <a:gd name="T18" fmla="*/ 0 w 24"/>
                <a:gd name="T19" fmla="*/ 17 h 60"/>
                <a:gd name="T20" fmla="*/ 0 w 24"/>
                <a:gd name="T21" fmla="*/ 42 h 60"/>
                <a:gd name="T22" fmla="*/ 0 w 24"/>
                <a:gd name="T23" fmla="*/ 58 h 60"/>
                <a:gd name="T24" fmla="*/ 12 w 24"/>
                <a:gd name="T25" fmla="*/ 84 h 60"/>
                <a:gd name="T26" fmla="*/ 6 w 24"/>
                <a:gd name="T27" fmla="*/ 50 h 60"/>
                <a:gd name="T28" fmla="*/ 24 w 24"/>
                <a:gd name="T29" fmla="*/ 58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E1E1E1"/>
            </a:solidFill>
            <a:ln w="9525">
              <a:solidFill>
                <a:srgbClr val="000000"/>
              </a:solidFill>
              <a:prstDash val="solid"/>
              <a:round/>
              <a:headEnd/>
              <a:tailEnd/>
            </a:ln>
          </p:spPr>
          <p:txBody>
            <a:bodyPr/>
            <a:lstStyle/>
            <a:p>
              <a:endParaRPr lang="en-US"/>
            </a:p>
          </p:txBody>
        </p:sp>
        <p:sp>
          <p:nvSpPr>
            <p:cNvPr id="11289" name="Freeform 4076"/>
            <p:cNvSpPr>
              <a:spLocks/>
            </p:cNvSpPr>
            <p:nvPr/>
          </p:nvSpPr>
          <p:spPr bwMode="auto">
            <a:xfrm>
              <a:off x="4807" y="2678"/>
              <a:ext cx="49" cy="21"/>
            </a:xfrm>
            <a:custGeom>
              <a:avLst/>
              <a:gdLst>
                <a:gd name="T0" fmla="*/ 51 w 48"/>
                <a:gd name="T1" fmla="*/ 19 h 18"/>
                <a:gd name="T2" fmla="*/ 51 w 48"/>
                <a:gd name="T3" fmla="*/ 29 h 18"/>
                <a:gd name="T4" fmla="*/ 27 w 48"/>
                <a:gd name="T5" fmla="*/ 9 h 18"/>
                <a:gd name="T6" fmla="*/ 12 w 48"/>
                <a:gd name="T7" fmla="*/ 19 h 18"/>
                <a:gd name="T8" fmla="*/ 0 w 48"/>
                <a:gd name="T9" fmla="*/ 9 h 18"/>
                <a:gd name="T10" fmla="*/ 0 w 48"/>
                <a:gd name="T11" fmla="*/ 19 h 18"/>
                <a:gd name="T12" fmla="*/ 0 w 48"/>
                <a:gd name="T13" fmla="*/ 0 h 18"/>
                <a:gd name="T14" fmla="*/ 12 w 48"/>
                <a:gd name="T15" fmla="*/ 0 h 18"/>
                <a:gd name="T16" fmla="*/ 45 w 48"/>
                <a:gd name="T17" fmla="*/ 0 h 18"/>
                <a:gd name="T18" fmla="*/ 51 w 48"/>
                <a:gd name="T19" fmla="*/ 19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E1E1E1"/>
            </a:solidFill>
            <a:ln w="9525">
              <a:solidFill>
                <a:srgbClr val="000000"/>
              </a:solidFill>
              <a:prstDash val="solid"/>
              <a:round/>
              <a:headEnd/>
              <a:tailEnd/>
            </a:ln>
          </p:spPr>
          <p:txBody>
            <a:bodyPr/>
            <a:lstStyle/>
            <a:p>
              <a:endParaRPr lang="en-US"/>
            </a:p>
          </p:txBody>
        </p:sp>
        <p:sp>
          <p:nvSpPr>
            <p:cNvPr id="11290" name="Freeform 4077"/>
            <p:cNvSpPr>
              <a:spLocks/>
            </p:cNvSpPr>
            <p:nvPr/>
          </p:nvSpPr>
          <p:spPr bwMode="auto">
            <a:xfrm>
              <a:off x="4656" y="2799"/>
              <a:ext cx="54" cy="13"/>
            </a:xfrm>
            <a:custGeom>
              <a:avLst/>
              <a:gdLst>
                <a:gd name="T0" fmla="*/ 54 w 54"/>
                <a:gd name="T1" fmla="*/ 0 h 12"/>
                <a:gd name="T2" fmla="*/ 54 w 54"/>
                <a:gd name="T3" fmla="*/ 0 h 12"/>
                <a:gd name="T4" fmla="*/ 54 w 54"/>
                <a:gd name="T5" fmla="*/ 0 h 12"/>
                <a:gd name="T6" fmla="*/ 48 w 54"/>
                <a:gd name="T7" fmla="*/ 9 h 12"/>
                <a:gd name="T8" fmla="*/ 36 w 54"/>
                <a:gd name="T9" fmla="*/ 9 h 12"/>
                <a:gd name="T10" fmla="*/ 24 w 54"/>
                <a:gd name="T11" fmla="*/ 0 h 12"/>
                <a:gd name="T12" fmla="*/ 6 w 54"/>
                <a:gd name="T13" fmla="*/ 0 h 12"/>
                <a:gd name="T14" fmla="*/ 0 w 54"/>
                <a:gd name="T15" fmla="*/ 9 h 12"/>
                <a:gd name="T16" fmla="*/ 6 w 54"/>
                <a:gd name="T17" fmla="*/ 15 h 12"/>
                <a:gd name="T18" fmla="*/ 24 w 54"/>
                <a:gd name="T19" fmla="*/ 15 h 12"/>
                <a:gd name="T20" fmla="*/ 42 w 54"/>
                <a:gd name="T21" fmla="*/ 9 h 12"/>
                <a:gd name="T22" fmla="*/ 54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E1E1E1"/>
            </a:solidFill>
            <a:ln w="9525">
              <a:solidFill>
                <a:srgbClr val="000000"/>
              </a:solidFill>
              <a:prstDash val="solid"/>
              <a:round/>
              <a:headEnd/>
              <a:tailEnd/>
            </a:ln>
          </p:spPr>
          <p:txBody>
            <a:bodyPr/>
            <a:lstStyle/>
            <a:p>
              <a:endParaRPr lang="en-US"/>
            </a:p>
          </p:txBody>
        </p:sp>
        <p:sp>
          <p:nvSpPr>
            <p:cNvPr id="11291" name="Freeform 4078"/>
            <p:cNvSpPr>
              <a:spLocks/>
            </p:cNvSpPr>
            <p:nvPr/>
          </p:nvSpPr>
          <p:spPr bwMode="auto">
            <a:xfrm>
              <a:off x="4402" y="2645"/>
              <a:ext cx="29" cy="33"/>
            </a:xfrm>
            <a:custGeom>
              <a:avLst/>
              <a:gdLst>
                <a:gd name="T0" fmla="*/ 27 w 30"/>
                <a:gd name="T1" fmla="*/ 32 h 30"/>
                <a:gd name="T2" fmla="*/ 21 w 30"/>
                <a:gd name="T3" fmla="*/ 40 h 30"/>
                <a:gd name="T4" fmla="*/ 12 w 30"/>
                <a:gd name="T5" fmla="*/ 32 h 30"/>
                <a:gd name="T6" fmla="*/ 6 w 30"/>
                <a:gd name="T7" fmla="*/ 15 h 30"/>
                <a:gd name="T8" fmla="*/ 0 w 30"/>
                <a:gd name="T9" fmla="*/ 15 h 30"/>
                <a:gd name="T10" fmla="*/ 6 w 30"/>
                <a:gd name="T11" fmla="*/ 9 h 30"/>
                <a:gd name="T12" fmla="*/ 12 w 30"/>
                <a:gd name="T13" fmla="*/ 0 h 30"/>
                <a:gd name="T14" fmla="*/ 15 w 30"/>
                <a:gd name="T15" fmla="*/ 24 h 30"/>
                <a:gd name="T16" fmla="*/ 27 w 30"/>
                <a:gd name="T17" fmla="*/ 32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11292" name="Freeform 4079"/>
            <p:cNvSpPr>
              <a:spLocks/>
            </p:cNvSpPr>
            <p:nvPr/>
          </p:nvSpPr>
          <p:spPr bwMode="auto">
            <a:xfrm>
              <a:off x="4601" y="2792"/>
              <a:ext cx="43" cy="20"/>
            </a:xfrm>
            <a:custGeom>
              <a:avLst/>
              <a:gdLst>
                <a:gd name="T0" fmla="*/ 45 w 42"/>
                <a:gd name="T1" fmla="*/ 16 h 18"/>
                <a:gd name="T2" fmla="*/ 39 w 42"/>
                <a:gd name="T3" fmla="*/ 9 h 18"/>
                <a:gd name="T4" fmla="*/ 33 w 42"/>
                <a:gd name="T5" fmla="*/ 9 h 18"/>
                <a:gd name="T6" fmla="*/ 18 w 42"/>
                <a:gd name="T7" fmla="*/ 0 h 18"/>
                <a:gd name="T8" fmla="*/ 27 w 42"/>
                <a:gd name="T9" fmla="*/ 16 h 18"/>
                <a:gd name="T10" fmla="*/ 18 w 42"/>
                <a:gd name="T11" fmla="*/ 16 h 18"/>
                <a:gd name="T12" fmla="*/ 0 w 42"/>
                <a:gd name="T13" fmla="*/ 16 h 18"/>
                <a:gd name="T14" fmla="*/ 0 w 42"/>
                <a:gd name="T15" fmla="*/ 24 h 18"/>
                <a:gd name="T16" fmla="*/ 12 w 42"/>
                <a:gd name="T17" fmla="*/ 24 h 18"/>
                <a:gd name="T18" fmla="*/ 33 w 42"/>
                <a:gd name="T19" fmla="*/ 16 h 18"/>
                <a:gd name="T20" fmla="*/ 39 w 42"/>
                <a:gd name="T21" fmla="*/ 24 h 18"/>
                <a:gd name="T22" fmla="*/ 39 w 42"/>
                <a:gd name="T23" fmla="*/ 16 h 18"/>
                <a:gd name="T24" fmla="*/ 45 w 42"/>
                <a:gd name="T25" fmla="*/ 1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prstDash val="solid"/>
              <a:round/>
              <a:headEnd/>
              <a:tailEnd/>
            </a:ln>
          </p:spPr>
          <p:txBody>
            <a:bodyPr/>
            <a:lstStyle/>
            <a:p>
              <a:endParaRPr lang="en-US"/>
            </a:p>
          </p:txBody>
        </p:sp>
        <p:sp>
          <p:nvSpPr>
            <p:cNvPr id="11293" name="Freeform 4080"/>
            <p:cNvSpPr>
              <a:spLocks/>
            </p:cNvSpPr>
            <p:nvPr/>
          </p:nvSpPr>
          <p:spPr bwMode="auto">
            <a:xfrm>
              <a:off x="4637" y="2826"/>
              <a:ext cx="30" cy="13"/>
            </a:xfrm>
            <a:custGeom>
              <a:avLst/>
              <a:gdLst>
                <a:gd name="T0" fmla="*/ 30 w 30"/>
                <a:gd name="T1" fmla="*/ 15 h 12"/>
                <a:gd name="T2" fmla="*/ 18 w 30"/>
                <a:gd name="T3" fmla="*/ 15 h 12"/>
                <a:gd name="T4" fmla="*/ 6 w 30"/>
                <a:gd name="T5" fmla="*/ 9 h 12"/>
                <a:gd name="T6" fmla="*/ 0 w 30"/>
                <a:gd name="T7" fmla="*/ 0 h 12"/>
                <a:gd name="T8" fmla="*/ 18 w 30"/>
                <a:gd name="T9" fmla="*/ 0 h 12"/>
                <a:gd name="T10" fmla="*/ 30 w 30"/>
                <a:gd name="T11" fmla="*/ 1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1294" name="Freeform 4081"/>
            <p:cNvSpPr>
              <a:spLocks/>
            </p:cNvSpPr>
            <p:nvPr/>
          </p:nvSpPr>
          <p:spPr bwMode="auto">
            <a:xfrm>
              <a:off x="4771" y="2678"/>
              <a:ext cx="24" cy="21"/>
            </a:xfrm>
            <a:custGeom>
              <a:avLst/>
              <a:gdLst>
                <a:gd name="T0" fmla="*/ 24 w 24"/>
                <a:gd name="T1" fmla="*/ 19 h 18"/>
                <a:gd name="T2" fmla="*/ 12 w 24"/>
                <a:gd name="T3" fmla="*/ 29 h 18"/>
                <a:gd name="T4" fmla="*/ 0 w 24"/>
                <a:gd name="T5" fmla="*/ 9 h 18"/>
                <a:gd name="T6" fmla="*/ 6 w 24"/>
                <a:gd name="T7" fmla="*/ 0 h 18"/>
                <a:gd name="T8" fmla="*/ 24 w 24"/>
                <a:gd name="T9" fmla="*/ 19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4" y="12"/>
                  </a:moveTo>
                  <a:lnTo>
                    <a:pt x="12" y="18"/>
                  </a:lnTo>
                  <a:lnTo>
                    <a:pt x="0" y="6"/>
                  </a:lnTo>
                  <a:lnTo>
                    <a:pt x="6"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1295" name="Freeform 4082"/>
            <p:cNvSpPr>
              <a:spLocks/>
            </p:cNvSpPr>
            <p:nvPr/>
          </p:nvSpPr>
          <p:spPr bwMode="auto">
            <a:xfrm>
              <a:off x="4559" y="2792"/>
              <a:ext cx="24" cy="14"/>
            </a:xfrm>
            <a:custGeom>
              <a:avLst/>
              <a:gdLst>
                <a:gd name="T0" fmla="*/ 24 w 24"/>
                <a:gd name="T1" fmla="*/ 9 h 12"/>
                <a:gd name="T2" fmla="*/ 18 w 24"/>
                <a:gd name="T3" fmla="*/ 9 h 12"/>
                <a:gd name="T4" fmla="*/ 0 w 24"/>
                <a:gd name="T5" fmla="*/ 0 h 12"/>
                <a:gd name="T6" fmla="*/ 12 w 24"/>
                <a:gd name="T7" fmla="*/ 19 h 12"/>
                <a:gd name="T8" fmla="*/ 24 w 24"/>
                <a:gd name="T9" fmla="*/ 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4" y="6"/>
                  </a:moveTo>
                  <a:lnTo>
                    <a:pt x="18" y="6"/>
                  </a:lnTo>
                  <a:lnTo>
                    <a:pt x="0" y="0"/>
                  </a:lnTo>
                  <a:lnTo>
                    <a:pt x="12" y="12"/>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11296" name="Freeform 4083"/>
            <p:cNvSpPr>
              <a:spLocks/>
            </p:cNvSpPr>
            <p:nvPr/>
          </p:nvSpPr>
          <p:spPr bwMode="auto">
            <a:xfrm>
              <a:off x="4255" y="2577"/>
              <a:ext cx="18" cy="20"/>
            </a:xfrm>
            <a:custGeom>
              <a:avLst/>
              <a:gdLst>
                <a:gd name="T0" fmla="*/ 20 w 17"/>
                <a:gd name="T1" fmla="*/ 16 h 18"/>
                <a:gd name="T2" fmla="*/ 14 w 17"/>
                <a:gd name="T3" fmla="*/ 24 h 18"/>
                <a:gd name="T4" fmla="*/ 0 w 17"/>
                <a:gd name="T5" fmla="*/ 9 h 18"/>
                <a:gd name="T6" fmla="*/ 6 w 17"/>
                <a:gd name="T7" fmla="*/ 0 h 18"/>
                <a:gd name="T8" fmla="*/ 20 w 17"/>
                <a:gd name="T9" fmla="*/ 1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17" y="12"/>
                  </a:moveTo>
                  <a:lnTo>
                    <a:pt x="11" y="18"/>
                  </a:lnTo>
                  <a:lnTo>
                    <a:pt x="0" y="6"/>
                  </a:lnTo>
                  <a:lnTo>
                    <a:pt x="6" y="0"/>
                  </a:lnTo>
                  <a:lnTo>
                    <a:pt x="17" y="12"/>
                  </a:lnTo>
                  <a:close/>
                </a:path>
              </a:pathLst>
            </a:custGeom>
            <a:solidFill>
              <a:srgbClr val="E1E1E1"/>
            </a:solidFill>
            <a:ln w="9525">
              <a:solidFill>
                <a:srgbClr val="000000"/>
              </a:solidFill>
              <a:prstDash val="solid"/>
              <a:round/>
              <a:headEnd/>
              <a:tailEnd/>
            </a:ln>
          </p:spPr>
          <p:txBody>
            <a:bodyPr/>
            <a:lstStyle/>
            <a:p>
              <a:endParaRPr lang="en-US"/>
            </a:p>
          </p:txBody>
        </p:sp>
        <p:sp>
          <p:nvSpPr>
            <p:cNvPr id="11297" name="Freeform 4084"/>
            <p:cNvSpPr>
              <a:spLocks/>
            </p:cNvSpPr>
            <p:nvPr/>
          </p:nvSpPr>
          <p:spPr bwMode="auto">
            <a:xfrm>
              <a:off x="4590" y="2799"/>
              <a:ext cx="11" cy="13"/>
            </a:xfrm>
            <a:custGeom>
              <a:avLst/>
              <a:gdLst>
                <a:gd name="T0" fmla="*/ 11 w 11"/>
                <a:gd name="T1" fmla="*/ 0 h 12"/>
                <a:gd name="T2" fmla="*/ 5 w 11"/>
                <a:gd name="T3" fmla="*/ 0 h 12"/>
                <a:gd name="T4" fmla="*/ 0 w 11"/>
                <a:gd name="T5" fmla="*/ 9 h 12"/>
                <a:gd name="T6" fmla="*/ 5 w 11"/>
                <a:gd name="T7" fmla="*/ 15 h 12"/>
                <a:gd name="T8" fmla="*/ 11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0"/>
                  </a:moveTo>
                  <a:lnTo>
                    <a:pt x="5" y="0"/>
                  </a:lnTo>
                  <a:lnTo>
                    <a:pt x="0" y="6"/>
                  </a:lnTo>
                  <a:lnTo>
                    <a:pt x="5" y="12"/>
                  </a:lnTo>
                  <a:lnTo>
                    <a:pt x="11" y="0"/>
                  </a:lnTo>
                  <a:close/>
                </a:path>
              </a:pathLst>
            </a:custGeom>
            <a:solidFill>
              <a:srgbClr val="E1E1E1"/>
            </a:solidFill>
            <a:ln w="9525">
              <a:solidFill>
                <a:srgbClr val="000000"/>
              </a:solidFill>
              <a:prstDash val="solid"/>
              <a:round/>
              <a:headEnd/>
              <a:tailEnd/>
            </a:ln>
          </p:spPr>
          <p:txBody>
            <a:bodyPr/>
            <a:lstStyle/>
            <a:p>
              <a:endParaRPr lang="en-US"/>
            </a:p>
          </p:txBody>
        </p:sp>
        <p:sp>
          <p:nvSpPr>
            <p:cNvPr id="11298" name="Freeform 4085"/>
            <p:cNvSpPr>
              <a:spLocks/>
            </p:cNvSpPr>
            <p:nvPr/>
          </p:nvSpPr>
          <p:spPr bwMode="auto">
            <a:xfrm>
              <a:off x="4443" y="2672"/>
              <a:ext cx="13" cy="13"/>
            </a:xfrm>
            <a:custGeom>
              <a:avLst/>
              <a:gdLst>
                <a:gd name="T0" fmla="*/ 15 w 12"/>
                <a:gd name="T1" fmla="*/ 9 h 12"/>
                <a:gd name="T2" fmla="*/ 9 w 12"/>
                <a:gd name="T3" fmla="*/ 15 h 12"/>
                <a:gd name="T4" fmla="*/ 0 w 12"/>
                <a:gd name="T5" fmla="*/ 15 h 12"/>
                <a:gd name="T6" fmla="*/ 0 w 12"/>
                <a:gd name="T7" fmla="*/ 0 h 12"/>
                <a:gd name="T8" fmla="*/ 15 w 12"/>
                <a:gd name="T9" fmla="*/ 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12"/>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1299" name="Freeform 4086"/>
            <p:cNvSpPr>
              <a:spLocks/>
            </p:cNvSpPr>
            <p:nvPr/>
          </p:nvSpPr>
          <p:spPr bwMode="auto">
            <a:xfrm>
              <a:off x="4710" y="2712"/>
              <a:ext cx="6" cy="27"/>
            </a:xfrm>
            <a:custGeom>
              <a:avLst/>
              <a:gdLst>
                <a:gd name="T0" fmla="*/ 6 w 6"/>
                <a:gd name="T1" fmla="*/ 26 h 24"/>
                <a:gd name="T2" fmla="*/ 6 w 6"/>
                <a:gd name="T3" fmla="*/ 26 h 24"/>
                <a:gd name="T4" fmla="*/ 6 w 6"/>
                <a:gd name="T5" fmla="*/ 9 h 24"/>
                <a:gd name="T6" fmla="*/ 6 w 6"/>
                <a:gd name="T7" fmla="*/ 0 h 24"/>
                <a:gd name="T8" fmla="*/ 0 w 6"/>
                <a:gd name="T9" fmla="*/ 34 h 24"/>
                <a:gd name="T10" fmla="*/ 6 w 6"/>
                <a:gd name="T11" fmla="*/ 26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1300" name="Rectangle 4087"/>
            <p:cNvSpPr>
              <a:spLocks noChangeArrowheads="1"/>
            </p:cNvSpPr>
            <p:nvPr/>
          </p:nvSpPr>
          <p:spPr bwMode="auto">
            <a:xfrm>
              <a:off x="4916" y="2739"/>
              <a:ext cx="6" cy="14"/>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01" name="Freeform 4088"/>
            <p:cNvSpPr>
              <a:spLocks/>
            </p:cNvSpPr>
            <p:nvPr/>
          </p:nvSpPr>
          <p:spPr bwMode="auto">
            <a:xfrm>
              <a:off x="4286" y="2631"/>
              <a:ext cx="11" cy="20"/>
            </a:xfrm>
            <a:custGeom>
              <a:avLst/>
              <a:gdLst>
                <a:gd name="T0" fmla="*/ 9 w 12"/>
                <a:gd name="T1" fmla="*/ 24 h 18"/>
                <a:gd name="T2" fmla="*/ 0 w 12"/>
                <a:gd name="T3" fmla="*/ 24 h 18"/>
                <a:gd name="T4" fmla="*/ 0 w 12"/>
                <a:gd name="T5" fmla="*/ 0 h 18"/>
                <a:gd name="T6" fmla="*/ 9 w 12"/>
                <a:gd name="T7" fmla="*/ 24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12" y="18"/>
                  </a:moveTo>
                  <a:lnTo>
                    <a:pt x="0" y="18"/>
                  </a:lnTo>
                  <a:lnTo>
                    <a:pt x="0" y="0"/>
                  </a:lnTo>
                  <a:lnTo>
                    <a:pt x="12" y="18"/>
                  </a:lnTo>
                  <a:close/>
                </a:path>
              </a:pathLst>
            </a:custGeom>
            <a:solidFill>
              <a:srgbClr val="E1E1E1"/>
            </a:solidFill>
            <a:ln w="9525">
              <a:solidFill>
                <a:srgbClr val="000000"/>
              </a:solidFill>
              <a:prstDash val="solid"/>
              <a:round/>
              <a:headEnd/>
              <a:tailEnd/>
            </a:ln>
          </p:spPr>
          <p:txBody>
            <a:bodyPr/>
            <a:lstStyle/>
            <a:p>
              <a:endParaRPr lang="en-US"/>
            </a:p>
          </p:txBody>
        </p:sp>
        <p:sp>
          <p:nvSpPr>
            <p:cNvPr id="11302" name="Freeform 4089"/>
            <p:cNvSpPr>
              <a:spLocks/>
            </p:cNvSpPr>
            <p:nvPr/>
          </p:nvSpPr>
          <p:spPr bwMode="auto">
            <a:xfrm>
              <a:off x="4703" y="2719"/>
              <a:ext cx="7" cy="13"/>
            </a:xfrm>
            <a:custGeom>
              <a:avLst/>
              <a:gdLst>
                <a:gd name="T0" fmla="*/ 9 w 6"/>
                <a:gd name="T1" fmla="*/ 9 h 12"/>
                <a:gd name="T2" fmla="*/ 9 w 6"/>
                <a:gd name="T3" fmla="*/ 0 h 12"/>
                <a:gd name="T4" fmla="*/ 9 w 6"/>
                <a:gd name="T5" fmla="*/ 0 h 12"/>
                <a:gd name="T6" fmla="*/ 0 w 6"/>
                <a:gd name="T7" fmla="*/ 15 h 12"/>
                <a:gd name="T8" fmla="*/ 9 w 6"/>
                <a:gd name="T9" fmla="*/ 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6"/>
                  </a:moveTo>
                  <a:lnTo>
                    <a:pt x="6" y="0"/>
                  </a:lnTo>
                  <a:lnTo>
                    <a:pt x="0" y="12"/>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1303" name="Freeform 4090"/>
            <p:cNvSpPr>
              <a:spLocks/>
            </p:cNvSpPr>
            <p:nvPr/>
          </p:nvSpPr>
          <p:spPr bwMode="auto">
            <a:xfrm>
              <a:off x="4741" y="2651"/>
              <a:ext cx="18" cy="7"/>
            </a:xfrm>
            <a:custGeom>
              <a:avLst/>
              <a:gdLst>
                <a:gd name="T0" fmla="*/ 18 w 18"/>
                <a:gd name="T1" fmla="*/ 9 h 6"/>
                <a:gd name="T2" fmla="*/ 6 w 18"/>
                <a:gd name="T3" fmla="*/ 0 h 6"/>
                <a:gd name="T4" fmla="*/ 0 w 18"/>
                <a:gd name="T5" fmla="*/ 9 h 6"/>
                <a:gd name="T6" fmla="*/ 18 w 18"/>
                <a:gd name="T7" fmla="*/ 9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6" y="0"/>
                  </a:lnTo>
                  <a:lnTo>
                    <a:pt x="0" y="6"/>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11304" name="Freeform 4091"/>
            <p:cNvSpPr>
              <a:spLocks/>
            </p:cNvSpPr>
            <p:nvPr/>
          </p:nvSpPr>
          <p:spPr bwMode="auto">
            <a:xfrm>
              <a:off x="4911" y="2753"/>
              <a:ext cx="5" cy="13"/>
            </a:xfrm>
            <a:custGeom>
              <a:avLst/>
              <a:gdLst>
                <a:gd name="T0" fmla="*/ 3 w 6"/>
                <a:gd name="T1" fmla="*/ 9 h 12"/>
                <a:gd name="T2" fmla="*/ 0 w 6"/>
                <a:gd name="T3" fmla="*/ 15 h 12"/>
                <a:gd name="T4" fmla="*/ 0 w 6"/>
                <a:gd name="T5" fmla="*/ 0 h 12"/>
                <a:gd name="T6" fmla="*/ 3 w 6"/>
                <a:gd name="T7" fmla="*/ 9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6"/>
                  </a:moveTo>
                  <a:lnTo>
                    <a:pt x="0" y="12"/>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1305" name="Freeform 4092"/>
            <p:cNvSpPr>
              <a:spLocks/>
            </p:cNvSpPr>
            <p:nvPr/>
          </p:nvSpPr>
          <p:spPr bwMode="auto">
            <a:xfrm>
              <a:off x="4529" y="2766"/>
              <a:ext cx="23" cy="7"/>
            </a:xfrm>
            <a:custGeom>
              <a:avLst/>
              <a:gdLst>
                <a:gd name="T0" fmla="*/ 21 w 24"/>
                <a:gd name="T1" fmla="*/ 0 h 6"/>
                <a:gd name="T2" fmla="*/ 6 w 24"/>
                <a:gd name="T3" fmla="*/ 9 h 6"/>
                <a:gd name="T4" fmla="*/ 0 w 24"/>
                <a:gd name="T5" fmla="*/ 9 h 6"/>
                <a:gd name="T6" fmla="*/ 21 w 2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6">
                  <a:moveTo>
                    <a:pt x="24" y="0"/>
                  </a:moveTo>
                  <a:lnTo>
                    <a:pt x="6" y="6"/>
                  </a:lnTo>
                  <a:lnTo>
                    <a:pt x="0" y="6"/>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11306" name="Freeform 4093"/>
            <p:cNvSpPr>
              <a:spLocks/>
            </p:cNvSpPr>
            <p:nvPr/>
          </p:nvSpPr>
          <p:spPr bwMode="auto">
            <a:xfrm>
              <a:off x="4559" y="2503"/>
              <a:ext cx="13" cy="20"/>
            </a:xfrm>
            <a:custGeom>
              <a:avLst/>
              <a:gdLst>
                <a:gd name="T0" fmla="*/ 9 w 12"/>
                <a:gd name="T1" fmla="*/ 24 h 18"/>
                <a:gd name="T2" fmla="*/ 0 w 12"/>
                <a:gd name="T3" fmla="*/ 9 h 18"/>
                <a:gd name="T4" fmla="*/ 15 w 12"/>
                <a:gd name="T5" fmla="*/ 0 h 18"/>
                <a:gd name="T6" fmla="*/ 15 w 12"/>
                <a:gd name="T7" fmla="*/ 0 h 18"/>
                <a:gd name="T8" fmla="*/ 15 w 12"/>
                <a:gd name="T9" fmla="*/ 16 h 18"/>
                <a:gd name="T10" fmla="*/ 9 w 12"/>
                <a:gd name="T11" fmla="*/ 2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6" y="18"/>
                  </a:moveTo>
                  <a:lnTo>
                    <a:pt x="0" y="6"/>
                  </a:lnTo>
                  <a:lnTo>
                    <a:pt x="12"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1307" name="Freeform 4094"/>
            <p:cNvSpPr>
              <a:spLocks/>
            </p:cNvSpPr>
            <p:nvPr/>
          </p:nvSpPr>
          <p:spPr bwMode="auto">
            <a:xfrm>
              <a:off x="5341" y="2455"/>
              <a:ext cx="1" cy="7"/>
            </a:xfrm>
            <a:custGeom>
              <a:avLst/>
              <a:gdLst>
                <a:gd name="T0" fmla="*/ 0 w 1"/>
                <a:gd name="T1" fmla="*/ 0 h 6"/>
                <a:gd name="T2" fmla="*/ 0 w 1"/>
                <a:gd name="T3" fmla="*/ 0 h 6"/>
                <a:gd name="T4" fmla="*/ 0 w 1"/>
                <a:gd name="T5" fmla="*/ 0 h 6"/>
                <a:gd name="T6" fmla="*/ 0 w 1"/>
                <a:gd name="T7" fmla="*/ 9 h 6"/>
                <a:gd name="T8" fmla="*/ 0 w 1"/>
                <a:gd name="T9" fmla="*/ 9 h 6"/>
                <a:gd name="T10" fmla="*/ 0 w 1"/>
                <a:gd name="T11" fmla="*/ 9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308" name="Freeform 4095"/>
            <p:cNvSpPr>
              <a:spLocks/>
            </p:cNvSpPr>
            <p:nvPr/>
          </p:nvSpPr>
          <p:spPr bwMode="auto">
            <a:xfrm>
              <a:off x="5426" y="2489"/>
              <a:ext cx="1" cy="7"/>
            </a:xfrm>
            <a:custGeom>
              <a:avLst/>
              <a:gdLst>
                <a:gd name="T0" fmla="*/ 0 w 1"/>
                <a:gd name="T1" fmla="*/ 9 h 6"/>
                <a:gd name="T2" fmla="*/ 0 w 1"/>
                <a:gd name="T3" fmla="*/ 9 h 6"/>
                <a:gd name="T4" fmla="*/ 0 w 1"/>
                <a:gd name="T5" fmla="*/ 9 h 6"/>
                <a:gd name="T6" fmla="*/ 0 w 1"/>
                <a:gd name="T7" fmla="*/ 0 h 6"/>
                <a:gd name="T8" fmla="*/ 0 w 1"/>
                <a:gd name="T9" fmla="*/ 9 h 6"/>
                <a:gd name="T10" fmla="*/ 0 w 1"/>
                <a:gd name="T11" fmla="*/ 9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309" name="Freeform 4096"/>
            <p:cNvSpPr>
              <a:spLocks/>
            </p:cNvSpPr>
            <p:nvPr/>
          </p:nvSpPr>
          <p:spPr bwMode="auto">
            <a:xfrm>
              <a:off x="4977" y="2395"/>
              <a:ext cx="1" cy="6"/>
            </a:xfrm>
            <a:custGeom>
              <a:avLst/>
              <a:gdLst>
                <a:gd name="T0" fmla="*/ 0 w 1"/>
                <a:gd name="T1" fmla="*/ 6 h 6"/>
                <a:gd name="T2" fmla="*/ 0 w 1"/>
                <a:gd name="T3" fmla="*/ 6 h 6"/>
                <a:gd name="T4" fmla="*/ 0 w 1"/>
                <a:gd name="T5" fmla="*/ 6 h 6"/>
                <a:gd name="T6" fmla="*/ 0 w 1"/>
                <a:gd name="T7" fmla="*/ 0 h 6"/>
                <a:gd name="T8" fmla="*/ 0 w 1"/>
                <a:gd name="T9" fmla="*/ 0 h 6"/>
                <a:gd name="T10" fmla="*/ 0 w 1"/>
                <a:gd name="T11" fmla="*/ 0 h 6"/>
                <a:gd name="T12" fmla="*/ 0 w 1"/>
                <a:gd name="T13" fmla="*/ 6 h 6"/>
                <a:gd name="T14" fmla="*/ 0 w 1"/>
                <a:gd name="T15" fmla="*/ 6 h 6"/>
                <a:gd name="T16" fmla="*/ 0 w 1"/>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310" name="Freeform 4097"/>
            <p:cNvSpPr>
              <a:spLocks/>
            </p:cNvSpPr>
            <p:nvPr/>
          </p:nvSpPr>
          <p:spPr bwMode="auto">
            <a:xfrm>
              <a:off x="5220"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311" name="Freeform 4098"/>
            <p:cNvSpPr>
              <a:spLocks/>
            </p:cNvSpPr>
            <p:nvPr/>
          </p:nvSpPr>
          <p:spPr bwMode="auto">
            <a:xfrm>
              <a:off x="5226" y="2442"/>
              <a:ext cx="1" cy="7"/>
            </a:xfrm>
            <a:custGeom>
              <a:avLst/>
              <a:gdLst>
                <a:gd name="T0" fmla="*/ 0 w 1"/>
                <a:gd name="T1" fmla="*/ 0 h 6"/>
                <a:gd name="T2" fmla="*/ 0 w 1"/>
                <a:gd name="T3" fmla="*/ 0 h 6"/>
                <a:gd name="T4" fmla="*/ 0 w 1"/>
                <a:gd name="T5" fmla="*/ 9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312" name="Freeform 4099"/>
            <p:cNvSpPr>
              <a:spLocks/>
            </p:cNvSpPr>
            <p:nvPr/>
          </p:nvSpPr>
          <p:spPr bwMode="auto">
            <a:xfrm>
              <a:off x="4480" y="2455"/>
              <a:ext cx="169" cy="136"/>
            </a:xfrm>
            <a:custGeom>
              <a:avLst/>
              <a:gdLst>
                <a:gd name="T0" fmla="*/ 130 w 167"/>
                <a:gd name="T1" fmla="*/ 0 h 120"/>
                <a:gd name="T2" fmla="*/ 143 w 167"/>
                <a:gd name="T3" fmla="*/ 18 h 120"/>
                <a:gd name="T4" fmla="*/ 143 w 167"/>
                <a:gd name="T5" fmla="*/ 35 h 120"/>
                <a:gd name="T6" fmla="*/ 149 w 167"/>
                <a:gd name="T7" fmla="*/ 26 h 120"/>
                <a:gd name="T8" fmla="*/ 149 w 167"/>
                <a:gd name="T9" fmla="*/ 35 h 120"/>
                <a:gd name="T10" fmla="*/ 155 w 167"/>
                <a:gd name="T11" fmla="*/ 35 h 120"/>
                <a:gd name="T12" fmla="*/ 173 w 167"/>
                <a:gd name="T13" fmla="*/ 52 h 120"/>
                <a:gd name="T14" fmla="*/ 155 w 167"/>
                <a:gd name="T15" fmla="*/ 61 h 120"/>
                <a:gd name="T16" fmla="*/ 161 w 167"/>
                <a:gd name="T17" fmla="*/ 69 h 120"/>
                <a:gd name="T18" fmla="*/ 149 w 167"/>
                <a:gd name="T19" fmla="*/ 78 h 120"/>
                <a:gd name="T20" fmla="*/ 143 w 167"/>
                <a:gd name="T21" fmla="*/ 78 h 120"/>
                <a:gd name="T22" fmla="*/ 130 w 167"/>
                <a:gd name="T23" fmla="*/ 78 h 120"/>
                <a:gd name="T24" fmla="*/ 111 w 167"/>
                <a:gd name="T25" fmla="*/ 78 h 120"/>
                <a:gd name="T26" fmla="*/ 105 w 167"/>
                <a:gd name="T27" fmla="*/ 96 h 120"/>
                <a:gd name="T28" fmla="*/ 105 w 167"/>
                <a:gd name="T29" fmla="*/ 113 h 120"/>
                <a:gd name="T30" fmla="*/ 99 w 167"/>
                <a:gd name="T31" fmla="*/ 131 h 120"/>
                <a:gd name="T32" fmla="*/ 93 w 167"/>
                <a:gd name="T33" fmla="*/ 156 h 120"/>
                <a:gd name="T34" fmla="*/ 75 w 167"/>
                <a:gd name="T35" fmla="*/ 165 h 120"/>
                <a:gd name="T36" fmla="*/ 51 w 167"/>
                <a:gd name="T37" fmla="*/ 156 h 120"/>
                <a:gd name="T38" fmla="*/ 45 w 167"/>
                <a:gd name="T39" fmla="*/ 165 h 120"/>
                <a:gd name="T40" fmla="*/ 18 w 167"/>
                <a:gd name="T41" fmla="*/ 175 h 120"/>
                <a:gd name="T42" fmla="*/ 6 w 167"/>
                <a:gd name="T43" fmla="*/ 165 h 120"/>
                <a:gd name="T44" fmla="*/ 0 w 167"/>
                <a:gd name="T45" fmla="*/ 141 h 120"/>
                <a:gd name="T46" fmla="*/ 0 w 167"/>
                <a:gd name="T47" fmla="*/ 148 h 120"/>
                <a:gd name="T48" fmla="*/ 12 w 167"/>
                <a:gd name="T49" fmla="*/ 156 h 120"/>
                <a:gd name="T50" fmla="*/ 30 w 167"/>
                <a:gd name="T51" fmla="*/ 165 h 120"/>
                <a:gd name="T52" fmla="*/ 24 w 167"/>
                <a:gd name="T53" fmla="*/ 156 h 120"/>
                <a:gd name="T54" fmla="*/ 30 w 167"/>
                <a:gd name="T55" fmla="*/ 156 h 120"/>
                <a:gd name="T56" fmla="*/ 30 w 167"/>
                <a:gd name="T57" fmla="*/ 141 h 120"/>
                <a:gd name="T58" fmla="*/ 30 w 167"/>
                <a:gd name="T59" fmla="*/ 131 h 120"/>
                <a:gd name="T60" fmla="*/ 30 w 167"/>
                <a:gd name="T61" fmla="*/ 122 h 120"/>
                <a:gd name="T62" fmla="*/ 45 w 167"/>
                <a:gd name="T63" fmla="*/ 122 h 120"/>
                <a:gd name="T64" fmla="*/ 57 w 167"/>
                <a:gd name="T65" fmla="*/ 113 h 120"/>
                <a:gd name="T66" fmla="*/ 69 w 167"/>
                <a:gd name="T67" fmla="*/ 87 h 120"/>
                <a:gd name="T68" fmla="*/ 81 w 167"/>
                <a:gd name="T69" fmla="*/ 69 h 120"/>
                <a:gd name="T70" fmla="*/ 87 w 167"/>
                <a:gd name="T71" fmla="*/ 87 h 120"/>
                <a:gd name="T72" fmla="*/ 93 w 167"/>
                <a:gd name="T73" fmla="*/ 78 h 120"/>
                <a:gd name="T74" fmla="*/ 93 w 167"/>
                <a:gd name="T75" fmla="*/ 61 h 120"/>
                <a:gd name="T76" fmla="*/ 99 w 167"/>
                <a:gd name="T77" fmla="*/ 78 h 120"/>
                <a:gd name="T78" fmla="*/ 99 w 167"/>
                <a:gd name="T79" fmla="*/ 61 h 120"/>
                <a:gd name="T80" fmla="*/ 105 w 167"/>
                <a:gd name="T81" fmla="*/ 61 h 120"/>
                <a:gd name="T82" fmla="*/ 105 w 167"/>
                <a:gd name="T83" fmla="*/ 52 h 120"/>
                <a:gd name="T84" fmla="*/ 105 w 167"/>
                <a:gd name="T85" fmla="*/ 44 h 120"/>
                <a:gd name="T86" fmla="*/ 122 w 167"/>
                <a:gd name="T87" fmla="*/ 0 h 120"/>
                <a:gd name="T88" fmla="*/ 122 w 167"/>
                <a:gd name="T89" fmla="*/ 9 h 120"/>
                <a:gd name="T90" fmla="*/ 130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E1E1E1"/>
            </a:solidFill>
            <a:ln w="9525">
              <a:solidFill>
                <a:srgbClr val="000000"/>
              </a:solidFill>
              <a:prstDash val="solid"/>
              <a:round/>
              <a:headEnd/>
              <a:tailEnd/>
            </a:ln>
          </p:spPr>
          <p:txBody>
            <a:bodyPr/>
            <a:lstStyle/>
            <a:p>
              <a:endParaRPr lang="en-US"/>
            </a:p>
          </p:txBody>
        </p:sp>
        <p:sp>
          <p:nvSpPr>
            <p:cNvPr id="11313" name="Freeform 4100"/>
            <p:cNvSpPr>
              <a:spLocks/>
            </p:cNvSpPr>
            <p:nvPr/>
          </p:nvSpPr>
          <p:spPr bwMode="auto">
            <a:xfrm>
              <a:off x="4304" y="2462"/>
              <a:ext cx="78" cy="122"/>
            </a:xfrm>
            <a:custGeom>
              <a:avLst/>
              <a:gdLst>
                <a:gd name="T0" fmla="*/ 66 w 78"/>
                <a:gd name="T1" fmla="*/ 156 h 108"/>
                <a:gd name="T2" fmla="*/ 48 w 78"/>
                <a:gd name="T3" fmla="*/ 130 h 108"/>
                <a:gd name="T4" fmla="*/ 24 w 78"/>
                <a:gd name="T5" fmla="*/ 112 h 108"/>
                <a:gd name="T6" fmla="*/ 18 w 78"/>
                <a:gd name="T7" fmla="*/ 78 h 108"/>
                <a:gd name="T8" fmla="*/ 12 w 78"/>
                <a:gd name="T9" fmla="*/ 43 h 108"/>
                <a:gd name="T10" fmla="*/ 0 w 78"/>
                <a:gd name="T11" fmla="*/ 9 h 108"/>
                <a:gd name="T12" fmla="*/ 6 w 78"/>
                <a:gd name="T13" fmla="*/ 0 h 108"/>
                <a:gd name="T14" fmla="*/ 18 w 78"/>
                <a:gd name="T15" fmla="*/ 18 h 108"/>
                <a:gd name="T16" fmla="*/ 18 w 78"/>
                <a:gd name="T17" fmla="*/ 26 h 108"/>
                <a:gd name="T18" fmla="*/ 30 w 78"/>
                <a:gd name="T19" fmla="*/ 26 h 108"/>
                <a:gd name="T20" fmla="*/ 36 w 78"/>
                <a:gd name="T21" fmla="*/ 18 h 108"/>
                <a:gd name="T22" fmla="*/ 48 w 78"/>
                <a:gd name="T23" fmla="*/ 26 h 108"/>
                <a:gd name="T24" fmla="*/ 60 w 78"/>
                <a:gd name="T25" fmla="*/ 43 h 108"/>
                <a:gd name="T26" fmla="*/ 60 w 78"/>
                <a:gd name="T27" fmla="*/ 78 h 108"/>
                <a:gd name="T28" fmla="*/ 66 w 78"/>
                <a:gd name="T29" fmla="*/ 104 h 108"/>
                <a:gd name="T30" fmla="*/ 72 w 78"/>
                <a:gd name="T31" fmla="*/ 130 h 108"/>
                <a:gd name="T32" fmla="*/ 78 w 78"/>
                <a:gd name="T33" fmla="*/ 147 h 108"/>
                <a:gd name="T34" fmla="*/ 72 w 78"/>
                <a:gd name="T35" fmla="*/ 147 h 108"/>
                <a:gd name="T36" fmla="*/ 66 w 78"/>
                <a:gd name="T37" fmla="*/ 156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prstDash val="solid"/>
              <a:round/>
              <a:headEnd/>
              <a:tailEnd/>
            </a:ln>
          </p:spPr>
          <p:txBody>
            <a:bodyPr/>
            <a:lstStyle/>
            <a:p>
              <a:endParaRPr lang="en-US"/>
            </a:p>
          </p:txBody>
        </p:sp>
        <p:sp>
          <p:nvSpPr>
            <p:cNvPr id="11314" name="Freeform 4101"/>
            <p:cNvSpPr>
              <a:spLocks/>
            </p:cNvSpPr>
            <p:nvPr/>
          </p:nvSpPr>
          <p:spPr bwMode="auto">
            <a:xfrm>
              <a:off x="5523" y="2449"/>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315" name="Rectangle 4102"/>
            <p:cNvSpPr>
              <a:spLocks noChangeArrowheads="1"/>
            </p:cNvSpPr>
            <p:nvPr/>
          </p:nvSpPr>
          <p:spPr bwMode="auto">
            <a:xfrm>
              <a:off x="5583"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16" name="Rectangle 4103"/>
            <p:cNvSpPr>
              <a:spLocks noChangeArrowheads="1"/>
            </p:cNvSpPr>
            <p:nvPr/>
          </p:nvSpPr>
          <p:spPr bwMode="auto">
            <a:xfrm>
              <a:off x="5516" y="248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17" name="Rectangle 4104"/>
            <p:cNvSpPr>
              <a:spLocks noChangeArrowheads="1"/>
            </p:cNvSpPr>
            <p:nvPr/>
          </p:nvSpPr>
          <p:spPr bwMode="auto">
            <a:xfrm>
              <a:off x="5529" y="244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18" name="Rectangle 4105"/>
            <p:cNvSpPr>
              <a:spLocks noChangeArrowheads="1"/>
            </p:cNvSpPr>
            <p:nvPr/>
          </p:nvSpPr>
          <p:spPr bwMode="auto">
            <a:xfrm>
              <a:off x="5505" y="2624"/>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19" name="Oval 4106"/>
            <p:cNvSpPr>
              <a:spLocks noChangeArrowheads="1"/>
            </p:cNvSpPr>
            <p:nvPr/>
          </p:nvSpPr>
          <p:spPr bwMode="auto">
            <a:xfrm>
              <a:off x="4916" y="2442"/>
              <a:ext cx="0" cy="7"/>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20" name="Freeform 4107"/>
            <p:cNvSpPr>
              <a:spLocks/>
            </p:cNvSpPr>
            <p:nvPr/>
          </p:nvSpPr>
          <p:spPr bwMode="auto">
            <a:xfrm>
              <a:off x="4916"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321" name="Rectangle 4108"/>
            <p:cNvSpPr>
              <a:spLocks noChangeArrowheads="1"/>
            </p:cNvSpPr>
            <p:nvPr/>
          </p:nvSpPr>
          <p:spPr bwMode="auto">
            <a:xfrm>
              <a:off x="4916" y="244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22" name="Rectangle 4109"/>
            <p:cNvSpPr>
              <a:spLocks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23" name="Rectangle 4110"/>
            <p:cNvSpPr>
              <a:spLocks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24" name="Freeform 4111"/>
            <p:cNvSpPr>
              <a:spLocks/>
            </p:cNvSpPr>
            <p:nvPr/>
          </p:nvSpPr>
          <p:spPr bwMode="auto">
            <a:xfrm>
              <a:off x="5031" y="2672"/>
              <a:ext cx="170" cy="181"/>
            </a:xfrm>
            <a:custGeom>
              <a:avLst/>
              <a:gdLst>
                <a:gd name="T0" fmla="*/ 174 w 168"/>
                <a:gd name="T1" fmla="*/ 212 h 161"/>
                <a:gd name="T2" fmla="*/ 168 w 168"/>
                <a:gd name="T3" fmla="*/ 220 h 161"/>
                <a:gd name="T4" fmla="*/ 168 w 168"/>
                <a:gd name="T5" fmla="*/ 228 h 161"/>
                <a:gd name="T6" fmla="*/ 162 w 168"/>
                <a:gd name="T7" fmla="*/ 220 h 161"/>
                <a:gd name="T8" fmla="*/ 144 w 168"/>
                <a:gd name="T9" fmla="*/ 220 h 161"/>
                <a:gd name="T10" fmla="*/ 123 w 168"/>
                <a:gd name="T11" fmla="*/ 212 h 161"/>
                <a:gd name="T12" fmla="*/ 105 w 168"/>
                <a:gd name="T13" fmla="*/ 185 h 161"/>
                <a:gd name="T14" fmla="*/ 93 w 168"/>
                <a:gd name="T15" fmla="*/ 170 h 161"/>
                <a:gd name="T16" fmla="*/ 87 w 168"/>
                <a:gd name="T17" fmla="*/ 152 h 161"/>
                <a:gd name="T18" fmla="*/ 63 w 168"/>
                <a:gd name="T19" fmla="*/ 136 h 161"/>
                <a:gd name="T20" fmla="*/ 63 w 168"/>
                <a:gd name="T21" fmla="*/ 145 h 161"/>
                <a:gd name="T22" fmla="*/ 51 w 168"/>
                <a:gd name="T23" fmla="*/ 136 h 161"/>
                <a:gd name="T24" fmla="*/ 51 w 168"/>
                <a:gd name="T25" fmla="*/ 152 h 161"/>
                <a:gd name="T26" fmla="*/ 45 w 168"/>
                <a:gd name="T27" fmla="*/ 152 h 161"/>
                <a:gd name="T28" fmla="*/ 51 w 168"/>
                <a:gd name="T29" fmla="*/ 161 h 161"/>
                <a:gd name="T30" fmla="*/ 24 w 168"/>
                <a:gd name="T31" fmla="*/ 161 h 161"/>
                <a:gd name="T32" fmla="*/ 45 w 168"/>
                <a:gd name="T33" fmla="*/ 170 h 161"/>
                <a:gd name="T34" fmla="*/ 30 w 168"/>
                <a:gd name="T35" fmla="*/ 185 h 161"/>
                <a:gd name="T36" fmla="*/ 18 w 168"/>
                <a:gd name="T37" fmla="*/ 185 h 161"/>
                <a:gd name="T38" fmla="*/ 0 w 168"/>
                <a:gd name="T39" fmla="*/ 185 h 161"/>
                <a:gd name="T40" fmla="*/ 0 w 168"/>
                <a:gd name="T41" fmla="*/ 161 h 161"/>
                <a:gd name="T42" fmla="*/ 0 w 168"/>
                <a:gd name="T43" fmla="*/ 136 h 161"/>
                <a:gd name="T44" fmla="*/ 0 w 168"/>
                <a:gd name="T45" fmla="*/ 119 h 161"/>
                <a:gd name="T46" fmla="*/ 6 w 168"/>
                <a:gd name="T47" fmla="*/ 93 h 161"/>
                <a:gd name="T48" fmla="*/ 6 w 168"/>
                <a:gd name="T49" fmla="*/ 69 h 161"/>
                <a:gd name="T50" fmla="*/ 6 w 168"/>
                <a:gd name="T51" fmla="*/ 25 h 161"/>
                <a:gd name="T52" fmla="*/ 6 w 168"/>
                <a:gd name="T53" fmla="*/ 0 h 161"/>
                <a:gd name="T54" fmla="*/ 24 w 168"/>
                <a:gd name="T55" fmla="*/ 9 h 161"/>
                <a:gd name="T56" fmla="*/ 45 w 168"/>
                <a:gd name="T57" fmla="*/ 17 h 161"/>
                <a:gd name="T58" fmla="*/ 75 w 168"/>
                <a:gd name="T59" fmla="*/ 43 h 161"/>
                <a:gd name="T60" fmla="*/ 93 w 168"/>
                <a:gd name="T61" fmla="*/ 69 h 161"/>
                <a:gd name="T62" fmla="*/ 93 w 168"/>
                <a:gd name="T63" fmla="*/ 84 h 161"/>
                <a:gd name="T64" fmla="*/ 111 w 168"/>
                <a:gd name="T65" fmla="*/ 93 h 161"/>
                <a:gd name="T66" fmla="*/ 123 w 168"/>
                <a:gd name="T67" fmla="*/ 102 h 161"/>
                <a:gd name="T68" fmla="*/ 123 w 168"/>
                <a:gd name="T69" fmla="*/ 119 h 161"/>
                <a:gd name="T70" fmla="*/ 111 w 168"/>
                <a:gd name="T71" fmla="*/ 119 h 161"/>
                <a:gd name="T72" fmla="*/ 117 w 168"/>
                <a:gd name="T73" fmla="*/ 145 h 161"/>
                <a:gd name="T74" fmla="*/ 132 w 168"/>
                <a:gd name="T75" fmla="*/ 161 h 161"/>
                <a:gd name="T76" fmla="*/ 138 w 168"/>
                <a:gd name="T77" fmla="*/ 185 h 161"/>
                <a:gd name="T78" fmla="*/ 150 w 168"/>
                <a:gd name="T79" fmla="*/ 185 h 161"/>
                <a:gd name="T80" fmla="*/ 150 w 168"/>
                <a:gd name="T81" fmla="*/ 194 h 161"/>
                <a:gd name="T82" fmla="*/ 162 w 168"/>
                <a:gd name="T83" fmla="*/ 203 h 161"/>
                <a:gd name="T84" fmla="*/ 156 w 168"/>
                <a:gd name="T85" fmla="*/ 203 h 161"/>
                <a:gd name="T86" fmla="*/ 174 w 168"/>
                <a:gd name="T87" fmla="*/ 212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prstDash val="solid"/>
              <a:round/>
              <a:headEnd/>
              <a:tailEnd/>
            </a:ln>
          </p:spPr>
          <p:txBody>
            <a:bodyPr/>
            <a:lstStyle/>
            <a:p>
              <a:endParaRPr lang="en-US"/>
            </a:p>
          </p:txBody>
        </p:sp>
        <p:sp>
          <p:nvSpPr>
            <p:cNvPr id="11325" name="Freeform 4112"/>
            <p:cNvSpPr>
              <a:spLocks/>
            </p:cNvSpPr>
            <p:nvPr/>
          </p:nvSpPr>
          <p:spPr bwMode="auto">
            <a:xfrm>
              <a:off x="5165" y="2705"/>
              <a:ext cx="73" cy="48"/>
            </a:xfrm>
            <a:custGeom>
              <a:avLst/>
              <a:gdLst>
                <a:gd name="T0" fmla="*/ 75 w 72"/>
                <a:gd name="T1" fmla="*/ 9 h 42"/>
                <a:gd name="T2" fmla="*/ 75 w 72"/>
                <a:gd name="T3" fmla="*/ 27 h 42"/>
                <a:gd name="T4" fmla="*/ 69 w 72"/>
                <a:gd name="T5" fmla="*/ 27 h 42"/>
                <a:gd name="T6" fmla="*/ 69 w 72"/>
                <a:gd name="T7" fmla="*/ 45 h 42"/>
                <a:gd name="T8" fmla="*/ 57 w 72"/>
                <a:gd name="T9" fmla="*/ 45 h 42"/>
                <a:gd name="T10" fmla="*/ 30 w 72"/>
                <a:gd name="T11" fmla="*/ 63 h 42"/>
                <a:gd name="T12" fmla="*/ 18 w 72"/>
                <a:gd name="T13" fmla="*/ 63 h 42"/>
                <a:gd name="T14" fmla="*/ 6 w 72"/>
                <a:gd name="T15" fmla="*/ 54 h 42"/>
                <a:gd name="T16" fmla="*/ 0 w 72"/>
                <a:gd name="T17" fmla="*/ 45 h 42"/>
                <a:gd name="T18" fmla="*/ 24 w 72"/>
                <a:gd name="T19" fmla="*/ 45 h 42"/>
                <a:gd name="T20" fmla="*/ 30 w 72"/>
                <a:gd name="T21" fmla="*/ 27 h 42"/>
                <a:gd name="T22" fmla="*/ 30 w 72"/>
                <a:gd name="T23" fmla="*/ 35 h 42"/>
                <a:gd name="T24" fmla="*/ 45 w 72"/>
                <a:gd name="T25" fmla="*/ 45 h 42"/>
                <a:gd name="T26" fmla="*/ 63 w 72"/>
                <a:gd name="T27" fmla="*/ 27 h 42"/>
                <a:gd name="T28" fmla="*/ 63 w 72"/>
                <a:gd name="T29" fmla="*/ 9 h 42"/>
                <a:gd name="T30" fmla="*/ 69 w 72"/>
                <a:gd name="T31" fmla="*/ 0 h 42"/>
                <a:gd name="T32" fmla="*/ 75 w 72"/>
                <a:gd name="T33" fmla="*/ 9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prstDash val="solid"/>
              <a:round/>
              <a:headEnd/>
              <a:tailEnd/>
            </a:ln>
          </p:spPr>
          <p:txBody>
            <a:bodyPr/>
            <a:lstStyle/>
            <a:p>
              <a:endParaRPr lang="en-US"/>
            </a:p>
          </p:txBody>
        </p:sp>
        <p:sp>
          <p:nvSpPr>
            <p:cNvPr id="11326" name="Freeform 4113"/>
            <p:cNvSpPr>
              <a:spLocks/>
            </p:cNvSpPr>
            <p:nvPr/>
          </p:nvSpPr>
          <p:spPr bwMode="auto">
            <a:xfrm>
              <a:off x="5280" y="2732"/>
              <a:ext cx="18" cy="34"/>
            </a:xfrm>
            <a:custGeom>
              <a:avLst/>
              <a:gdLst>
                <a:gd name="T0" fmla="*/ 18 w 18"/>
                <a:gd name="T1" fmla="*/ 44 h 30"/>
                <a:gd name="T2" fmla="*/ 12 w 18"/>
                <a:gd name="T3" fmla="*/ 44 h 30"/>
                <a:gd name="T4" fmla="*/ 6 w 18"/>
                <a:gd name="T5" fmla="*/ 26 h 30"/>
                <a:gd name="T6" fmla="*/ 0 w 18"/>
                <a:gd name="T7" fmla="*/ 0 h 30"/>
                <a:gd name="T8" fmla="*/ 12 w 18"/>
                <a:gd name="T9" fmla="*/ 18 h 30"/>
                <a:gd name="T10" fmla="*/ 18 w 18"/>
                <a:gd name="T11" fmla="*/ 44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prstDash val="solid"/>
              <a:round/>
              <a:headEnd/>
              <a:tailEnd/>
            </a:ln>
          </p:spPr>
          <p:txBody>
            <a:bodyPr/>
            <a:lstStyle/>
            <a:p>
              <a:endParaRPr lang="en-US"/>
            </a:p>
          </p:txBody>
        </p:sp>
        <p:sp>
          <p:nvSpPr>
            <p:cNvPr id="11327" name="Freeform 4114"/>
            <p:cNvSpPr>
              <a:spLocks/>
            </p:cNvSpPr>
            <p:nvPr/>
          </p:nvSpPr>
          <p:spPr bwMode="auto">
            <a:xfrm>
              <a:off x="5213" y="2672"/>
              <a:ext cx="42" cy="47"/>
            </a:xfrm>
            <a:custGeom>
              <a:avLst/>
              <a:gdLst>
                <a:gd name="T0" fmla="*/ 44 w 41"/>
                <a:gd name="T1" fmla="*/ 50 h 42"/>
                <a:gd name="T2" fmla="*/ 38 w 41"/>
                <a:gd name="T3" fmla="*/ 59 h 42"/>
                <a:gd name="T4" fmla="*/ 27 w 41"/>
                <a:gd name="T5" fmla="*/ 25 h 42"/>
                <a:gd name="T6" fmla="*/ 12 w 41"/>
                <a:gd name="T7" fmla="*/ 17 h 42"/>
                <a:gd name="T8" fmla="*/ 0 w 41"/>
                <a:gd name="T9" fmla="*/ 0 h 42"/>
                <a:gd name="T10" fmla="*/ 0 w 41"/>
                <a:gd name="T11" fmla="*/ 0 h 42"/>
                <a:gd name="T12" fmla="*/ 18 w 41"/>
                <a:gd name="T13" fmla="*/ 17 h 42"/>
                <a:gd name="T14" fmla="*/ 33 w 41"/>
                <a:gd name="T15" fmla="*/ 34 h 42"/>
                <a:gd name="T16" fmla="*/ 44 w 41"/>
                <a:gd name="T17" fmla="*/ 5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prstDash val="solid"/>
              <a:round/>
              <a:headEnd/>
              <a:tailEnd/>
            </a:ln>
          </p:spPr>
          <p:txBody>
            <a:bodyPr/>
            <a:lstStyle/>
            <a:p>
              <a:endParaRPr lang="en-US"/>
            </a:p>
          </p:txBody>
        </p:sp>
        <p:sp>
          <p:nvSpPr>
            <p:cNvPr id="11328" name="Freeform 4115"/>
            <p:cNvSpPr>
              <a:spLocks/>
            </p:cNvSpPr>
            <p:nvPr/>
          </p:nvSpPr>
          <p:spPr bwMode="auto">
            <a:xfrm>
              <a:off x="5208" y="2833"/>
              <a:ext cx="5" cy="6"/>
            </a:xfrm>
            <a:custGeom>
              <a:avLst/>
              <a:gdLst>
                <a:gd name="T0" fmla="*/ 3 w 6"/>
                <a:gd name="T1" fmla="*/ 0 h 6"/>
                <a:gd name="T2" fmla="*/ 0 w 6"/>
                <a:gd name="T3" fmla="*/ 6 h 6"/>
                <a:gd name="T4" fmla="*/ 0 w 6"/>
                <a:gd name="T5" fmla="*/ 0 h 6"/>
                <a:gd name="T6" fmla="*/ 3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329" name="Freeform 4116"/>
            <p:cNvSpPr>
              <a:spLocks/>
            </p:cNvSpPr>
            <p:nvPr/>
          </p:nvSpPr>
          <p:spPr bwMode="auto">
            <a:xfrm>
              <a:off x="5099" y="2267"/>
              <a:ext cx="1" cy="7"/>
            </a:xfrm>
            <a:custGeom>
              <a:avLst/>
              <a:gdLst>
                <a:gd name="T0" fmla="*/ 0 w 1"/>
                <a:gd name="T1" fmla="*/ 0 h 6"/>
                <a:gd name="T2" fmla="*/ 0 w 1"/>
                <a:gd name="T3" fmla="*/ 9 h 6"/>
                <a:gd name="T4" fmla="*/ 0 w 1"/>
                <a:gd name="T5" fmla="*/ 9 h 6"/>
                <a:gd name="T6" fmla="*/ 0 w 1"/>
                <a:gd name="T7" fmla="*/ 9 h 6"/>
                <a:gd name="T8" fmla="*/ 0 w 1"/>
                <a:gd name="T9" fmla="*/ 9 h 6"/>
                <a:gd name="T10" fmla="*/ 0 w 1"/>
                <a:gd name="T11" fmla="*/ 9 h 6"/>
                <a:gd name="T12" fmla="*/ 0 w 1"/>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330" name="Freeform 4117"/>
            <p:cNvSpPr>
              <a:spLocks/>
            </p:cNvSpPr>
            <p:nvPr/>
          </p:nvSpPr>
          <p:spPr bwMode="auto">
            <a:xfrm>
              <a:off x="5099" y="2274"/>
              <a:ext cx="1" cy="7"/>
            </a:xfrm>
            <a:custGeom>
              <a:avLst/>
              <a:gdLst>
                <a:gd name="T0" fmla="*/ 0 w 1"/>
                <a:gd name="T1" fmla="*/ 0 h 6"/>
                <a:gd name="T2" fmla="*/ 0 w 1"/>
                <a:gd name="T3" fmla="*/ 0 h 6"/>
                <a:gd name="T4" fmla="*/ 0 w 1"/>
                <a:gd name="T5" fmla="*/ 0 h 6"/>
                <a:gd name="T6" fmla="*/ 0 w 1"/>
                <a:gd name="T7" fmla="*/ 9 h 6"/>
                <a:gd name="T8" fmla="*/ 0 w 1"/>
                <a:gd name="T9" fmla="*/ 0 h 6"/>
                <a:gd name="T10" fmla="*/ 0 w 1"/>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331" name="Freeform 4118"/>
            <p:cNvSpPr>
              <a:spLocks/>
            </p:cNvSpPr>
            <p:nvPr/>
          </p:nvSpPr>
          <p:spPr bwMode="auto">
            <a:xfrm>
              <a:off x="5092" y="229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332" name="Freeform 4119"/>
            <p:cNvSpPr>
              <a:spLocks/>
            </p:cNvSpPr>
            <p:nvPr/>
          </p:nvSpPr>
          <p:spPr bwMode="auto">
            <a:xfrm>
              <a:off x="5086" y="2206"/>
              <a:ext cx="1" cy="2"/>
            </a:xfrm>
            <a:custGeom>
              <a:avLst/>
              <a:gdLst>
                <a:gd name="T0" fmla="*/ 0 w 1"/>
                <a:gd name="T1" fmla="*/ 0 h 2"/>
                <a:gd name="T2" fmla="*/ 0 w 1"/>
                <a:gd name="T3" fmla="*/ 0 h 2"/>
                <a:gd name="T4" fmla="*/ 0 w 1"/>
                <a:gd name="T5" fmla="*/ 0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333" name="Rectangle 4120"/>
            <p:cNvSpPr>
              <a:spLocks noChangeArrowheads="1"/>
            </p:cNvSpPr>
            <p:nvPr/>
          </p:nvSpPr>
          <p:spPr bwMode="auto">
            <a:xfrm>
              <a:off x="5079" y="219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34" name="Rectangle 4121"/>
            <p:cNvSpPr>
              <a:spLocks noChangeArrowheads="1"/>
            </p:cNvSpPr>
            <p:nvPr/>
          </p:nvSpPr>
          <p:spPr bwMode="auto">
            <a:xfrm>
              <a:off x="5092" y="224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35" name="Freeform 4122"/>
            <p:cNvSpPr>
              <a:spLocks/>
            </p:cNvSpPr>
            <p:nvPr/>
          </p:nvSpPr>
          <p:spPr bwMode="auto">
            <a:xfrm>
              <a:off x="4055" y="2018"/>
              <a:ext cx="85" cy="128"/>
            </a:xfrm>
            <a:custGeom>
              <a:avLst/>
              <a:gdLst>
                <a:gd name="T0" fmla="*/ 30 w 84"/>
                <a:gd name="T1" fmla="*/ 136 h 114"/>
                <a:gd name="T2" fmla="*/ 30 w 84"/>
                <a:gd name="T3" fmla="*/ 136 h 114"/>
                <a:gd name="T4" fmla="*/ 24 w 84"/>
                <a:gd name="T5" fmla="*/ 127 h 114"/>
                <a:gd name="T6" fmla="*/ 24 w 84"/>
                <a:gd name="T7" fmla="*/ 127 h 114"/>
                <a:gd name="T8" fmla="*/ 18 w 84"/>
                <a:gd name="T9" fmla="*/ 111 h 114"/>
                <a:gd name="T10" fmla="*/ 12 w 84"/>
                <a:gd name="T11" fmla="*/ 84 h 114"/>
                <a:gd name="T12" fmla="*/ 12 w 84"/>
                <a:gd name="T13" fmla="*/ 68 h 114"/>
                <a:gd name="T14" fmla="*/ 0 w 84"/>
                <a:gd name="T15" fmla="*/ 51 h 114"/>
                <a:gd name="T16" fmla="*/ 6 w 84"/>
                <a:gd name="T17" fmla="*/ 43 h 114"/>
                <a:gd name="T18" fmla="*/ 12 w 84"/>
                <a:gd name="T19" fmla="*/ 34 h 114"/>
                <a:gd name="T20" fmla="*/ 0 w 84"/>
                <a:gd name="T21" fmla="*/ 17 h 114"/>
                <a:gd name="T22" fmla="*/ 0 w 84"/>
                <a:gd name="T23" fmla="*/ 0 h 114"/>
                <a:gd name="T24" fmla="*/ 6 w 84"/>
                <a:gd name="T25" fmla="*/ 9 h 114"/>
                <a:gd name="T26" fmla="*/ 12 w 84"/>
                <a:gd name="T27" fmla="*/ 17 h 114"/>
                <a:gd name="T28" fmla="*/ 18 w 84"/>
                <a:gd name="T29" fmla="*/ 9 h 114"/>
                <a:gd name="T30" fmla="*/ 24 w 84"/>
                <a:gd name="T31" fmla="*/ 34 h 114"/>
                <a:gd name="T32" fmla="*/ 45 w 84"/>
                <a:gd name="T33" fmla="*/ 34 h 114"/>
                <a:gd name="T34" fmla="*/ 69 w 84"/>
                <a:gd name="T35" fmla="*/ 34 h 114"/>
                <a:gd name="T36" fmla="*/ 75 w 84"/>
                <a:gd name="T37" fmla="*/ 43 h 114"/>
                <a:gd name="T38" fmla="*/ 75 w 84"/>
                <a:gd name="T39" fmla="*/ 60 h 114"/>
                <a:gd name="T40" fmla="*/ 57 w 84"/>
                <a:gd name="T41" fmla="*/ 68 h 114"/>
                <a:gd name="T42" fmla="*/ 63 w 84"/>
                <a:gd name="T43" fmla="*/ 93 h 114"/>
                <a:gd name="T44" fmla="*/ 69 w 84"/>
                <a:gd name="T45" fmla="*/ 102 h 114"/>
                <a:gd name="T46" fmla="*/ 75 w 84"/>
                <a:gd name="T47" fmla="*/ 76 h 114"/>
                <a:gd name="T48" fmla="*/ 81 w 84"/>
                <a:gd name="T49" fmla="*/ 102 h 114"/>
                <a:gd name="T50" fmla="*/ 87 w 84"/>
                <a:gd name="T51" fmla="*/ 127 h 114"/>
                <a:gd name="T52" fmla="*/ 87 w 84"/>
                <a:gd name="T53" fmla="*/ 145 h 114"/>
                <a:gd name="T54" fmla="*/ 81 w 84"/>
                <a:gd name="T55" fmla="*/ 153 h 114"/>
                <a:gd name="T56" fmla="*/ 87 w 84"/>
                <a:gd name="T57" fmla="*/ 162 h 114"/>
                <a:gd name="T58" fmla="*/ 75 w 84"/>
                <a:gd name="T59" fmla="*/ 136 h 114"/>
                <a:gd name="T60" fmla="*/ 63 w 84"/>
                <a:gd name="T61" fmla="*/ 102 h 114"/>
                <a:gd name="T62" fmla="*/ 57 w 84"/>
                <a:gd name="T63" fmla="*/ 102 h 114"/>
                <a:gd name="T64" fmla="*/ 51 w 84"/>
                <a:gd name="T65" fmla="*/ 84 h 114"/>
                <a:gd name="T66" fmla="*/ 30 w 84"/>
                <a:gd name="T67" fmla="*/ 68 h 114"/>
                <a:gd name="T68" fmla="*/ 24 w 84"/>
                <a:gd name="T69" fmla="*/ 76 h 114"/>
                <a:gd name="T70" fmla="*/ 45 w 84"/>
                <a:gd name="T71" fmla="*/ 84 h 114"/>
                <a:gd name="T72" fmla="*/ 51 w 84"/>
                <a:gd name="T73" fmla="*/ 102 h 114"/>
                <a:gd name="T74" fmla="*/ 51 w 84"/>
                <a:gd name="T75" fmla="*/ 111 h 114"/>
                <a:gd name="T76" fmla="*/ 45 w 84"/>
                <a:gd name="T77" fmla="*/ 136 h 114"/>
                <a:gd name="T78" fmla="*/ 45 w 84"/>
                <a:gd name="T79" fmla="*/ 127 h 114"/>
                <a:gd name="T80" fmla="*/ 36 w 84"/>
                <a:gd name="T81" fmla="*/ 127 h 114"/>
                <a:gd name="T82" fmla="*/ 36 w 84"/>
                <a:gd name="T83" fmla="*/ 136 h 114"/>
                <a:gd name="T84" fmla="*/ 30 w 84"/>
                <a:gd name="T85" fmla="*/ 136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prstDash val="solid"/>
              <a:round/>
              <a:headEnd/>
              <a:tailEnd/>
            </a:ln>
          </p:spPr>
          <p:txBody>
            <a:bodyPr/>
            <a:lstStyle/>
            <a:p>
              <a:endParaRPr lang="en-US"/>
            </a:p>
          </p:txBody>
        </p:sp>
        <p:sp>
          <p:nvSpPr>
            <p:cNvPr id="11336" name="Freeform 4123"/>
            <p:cNvSpPr>
              <a:spLocks/>
            </p:cNvSpPr>
            <p:nvPr/>
          </p:nvSpPr>
          <p:spPr bwMode="auto">
            <a:xfrm>
              <a:off x="4055" y="1979"/>
              <a:ext cx="62" cy="32"/>
            </a:xfrm>
            <a:custGeom>
              <a:avLst/>
              <a:gdLst>
                <a:gd name="T0" fmla="*/ 39 w 60"/>
                <a:gd name="T1" fmla="*/ 9 h 29"/>
                <a:gd name="T2" fmla="*/ 12 w 60"/>
                <a:gd name="T3" fmla="*/ 0 h 29"/>
                <a:gd name="T4" fmla="*/ 0 w 60"/>
                <a:gd name="T5" fmla="*/ 23 h 29"/>
                <a:gd name="T6" fmla="*/ 6 w 60"/>
                <a:gd name="T7" fmla="*/ 39 h 29"/>
                <a:gd name="T8" fmla="*/ 27 w 60"/>
                <a:gd name="T9" fmla="*/ 39 h 29"/>
                <a:gd name="T10" fmla="*/ 45 w 60"/>
                <a:gd name="T11" fmla="*/ 39 h 29"/>
                <a:gd name="T12" fmla="*/ 66 w 60"/>
                <a:gd name="T13" fmla="*/ 39 h 29"/>
                <a:gd name="T14" fmla="*/ 60 w 60"/>
                <a:gd name="T15" fmla="*/ 23 h 29"/>
                <a:gd name="T16" fmla="*/ 54 w 60"/>
                <a:gd name="T17" fmla="*/ 14 h 29"/>
                <a:gd name="T18" fmla="*/ 39 w 60"/>
                <a:gd name="T19" fmla="*/ 9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6F73BF"/>
            </a:solidFill>
            <a:ln w="9525">
              <a:solidFill>
                <a:srgbClr val="000000"/>
              </a:solidFill>
              <a:prstDash val="solid"/>
              <a:round/>
              <a:headEnd/>
              <a:tailEnd/>
            </a:ln>
          </p:spPr>
          <p:txBody>
            <a:bodyPr/>
            <a:lstStyle/>
            <a:p>
              <a:endParaRPr lang="en-US"/>
            </a:p>
          </p:txBody>
        </p:sp>
        <p:sp>
          <p:nvSpPr>
            <p:cNvPr id="11337" name="Freeform 4124"/>
            <p:cNvSpPr>
              <a:spLocks/>
            </p:cNvSpPr>
            <p:nvPr/>
          </p:nvSpPr>
          <p:spPr bwMode="auto">
            <a:xfrm>
              <a:off x="4334" y="2281"/>
              <a:ext cx="91" cy="101"/>
            </a:xfrm>
            <a:custGeom>
              <a:avLst/>
              <a:gdLst>
                <a:gd name="T0" fmla="*/ 69 w 90"/>
                <a:gd name="T1" fmla="*/ 93 h 90"/>
                <a:gd name="T2" fmla="*/ 75 w 90"/>
                <a:gd name="T3" fmla="*/ 111 h 90"/>
                <a:gd name="T4" fmla="*/ 63 w 90"/>
                <a:gd name="T5" fmla="*/ 111 h 90"/>
                <a:gd name="T6" fmla="*/ 57 w 90"/>
                <a:gd name="T7" fmla="*/ 111 h 90"/>
                <a:gd name="T8" fmla="*/ 42 w 90"/>
                <a:gd name="T9" fmla="*/ 127 h 90"/>
                <a:gd name="T10" fmla="*/ 30 w 90"/>
                <a:gd name="T11" fmla="*/ 118 h 90"/>
                <a:gd name="T12" fmla="*/ 30 w 90"/>
                <a:gd name="T13" fmla="*/ 118 h 90"/>
                <a:gd name="T14" fmla="*/ 24 w 90"/>
                <a:gd name="T15" fmla="*/ 102 h 90"/>
                <a:gd name="T16" fmla="*/ 18 w 90"/>
                <a:gd name="T17" fmla="*/ 111 h 90"/>
                <a:gd name="T18" fmla="*/ 18 w 90"/>
                <a:gd name="T19" fmla="*/ 93 h 90"/>
                <a:gd name="T20" fmla="*/ 12 w 90"/>
                <a:gd name="T21" fmla="*/ 93 h 90"/>
                <a:gd name="T22" fmla="*/ 6 w 90"/>
                <a:gd name="T23" fmla="*/ 68 h 90"/>
                <a:gd name="T24" fmla="*/ 0 w 90"/>
                <a:gd name="T25" fmla="*/ 43 h 90"/>
                <a:gd name="T26" fmla="*/ 12 w 90"/>
                <a:gd name="T27" fmla="*/ 17 h 90"/>
                <a:gd name="T28" fmla="*/ 51 w 90"/>
                <a:gd name="T29" fmla="*/ 17 h 90"/>
                <a:gd name="T30" fmla="*/ 69 w 90"/>
                <a:gd name="T31" fmla="*/ 25 h 90"/>
                <a:gd name="T32" fmla="*/ 69 w 90"/>
                <a:gd name="T33" fmla="*/ 17 h 90"/>
                <a:gd name="T34" fmla="*/ 75 w 90"/>
                <a:gd name="T35" fmla="*/ 9 h 90"/>
                <a:gd name="T36" fmla="*/ 81 w 90"/>
                <a:gd name="T37" fmla="*/ 17 h 90"/>
                <a:gd name="T38" fmla="*/ 93 w 90"/>
                <a:gd name="T39" fmla="*/ 0 h 90"/>
                <a:gd name="T40" fmla="*/ 93 w 90"/>
                <a:gd name="T41" fmla="*/ 25 h 90"/>
                <a:gd name="T42" fmla="*/ 93 w 90"/>
                <a:gd name="T43" fmla="*/ 51 h 90"/>
                <a:gd name="T44" fmla="*/ 93 w 90"/>
                <a:gd name="T45" fmla="*/ 68 h 90"/>
                <a:gd name="T46" fmla="*/ 81 w 90"/>
                <a:gd name="T47" fmla="*/ 84 h 90"/>
                <a:gd name="T48" fmla="*/ 69 w 90"/>
                <a:gd name="T49" fmla="*/ 93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E1E1E1"/>
            </a:solidFill>
            <a:ln w="9525">
              <a:solidFill>
                <a:srgbClr val="000000"/>
              </a:solidFill>
              <a:prstDash val="solid"/>
              <a:round/>
              <a:headEnd/>
              <a:tailEnd/>
            </a:ln>
          </p:spPr>
          <p:txBody>
            <a:bodyPr/>
            <a:lstStyle/>
            <a:p>
              <a:endParaRPr lang="en-US"/>
            </a:p>
          </p:txBody>
        </p:sp>
        <p:sp>
          <p:nvSpPr>
            <p:cNvPr id="11338" name="Rectangle 4125"/>
            <p:cNvSpPr>
              <a:spLocks noChangeArrowheads="1"/>
            </p:cNvSpPr>
            <p:nvPr/>
          </p:nvSpPr>
          <p:spPr bwMode="auto">
            <a:xfrm>
              <a:off x="5086" y="2308"/>
              <a:ext cx="0" cy="7"/>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39" name="Rectangle 4126"/>
            <p:cNvSpPr>
              <a:spLocks noChangeArrowheads="1"/>
            </p:cNvSpPr>
            <p:nvPr/>
          </p:nvSpPr>
          <p:spPr bwMode="auto">
            <a:xfrm>
              <a:off x="4511" y="2112"/>
              <a:ext cx="5"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40" name="Freeform 4127"/>
            <p:cNvSpPr>
              <a:spLocks/>
            </p:cNvSpPr>
            <p:nvPr/>
          </p:nvSpPr>
          <p:spPr bwMode="auto">
            <a:xfrm>
              <a:off x="4280" y="2112"/>
              <a:ext cx="145" cy="189"/>
            </a:xfrm>
            <a:custGeom>
              <a:avLst/>
              <a:gdLst>
                <a:gd name="T0" fmla="*/ 81 w 144"/>
                <a:gd name="T1" fmla="*/ 60 h 168"/>
                <a:gd name="T2" fmla="*/ 75 w 144"/>
                <a:gd name="T3" fmla="*/ 52 h 168"/>
                <a:gd name="T4" fmla="*/ 66 w 144"/>
                <a:gd name="T5" fmla="*/ 34 h 168"/>
                <a:gd name="T6" fmla="*/ 54 w 144"/>
                <a:gd name="T7" fmla="*/ 43 h 168"/>
                <a:gd name="T8" fmla="*/ 42 w 144"/>
                <a:gd name="T9" fmla="*/ 26 h 168"/>
                <a:gd name="T10" fmla="*/ 42 w 144"/>
                <a:gd name="T11" fmla="*/ 18 h 168"/>
                <a:gd name="T12" fmla="*/ 24 w 144"/>
                <a:gd name="T13" fmla="*/ 0 h 168"/>
                <a:gd name="T14" fmla="*/ 18 w 144"/>
                <a:gd name="T15" fmla="*/ 0 h 168"/>
                <a:gd name="T16" fmla="*/ 24 w 144"/>
                <a:gd name="T17" fmla="*/ 34 h 168"/>
                <a:gd name="T18" fmla="*/ 12 w 144"/>
                <a:gd name="T19" fmla="*/ 26 h 168"/>
                <a:gd name="T20" fmla="*/ 12 w 144"/>
                <a:gd name="T21" fmla="*/ 18 h 168"/>
                <a:gd name="T22" fmla="*/ 6 w 144"/>
                <a:gd name="T23" fmla="*/ 43 h 168"/>
                <a:gd name="T24" fmla="*/ 0 w 144"/>
                <a:gd name="T25" fmla="*/ 52 h 168"/>
                <a:gd name="T26" fmla="*/ 6 w 144"/>
                <a:gd name="T27" fmla="*/ 60 h 168"/>
                <a:gd name="T28" fmla="*/ 6 w 144"/>
                <a:gd name="T29" fmla="*/ 78 h 168"/>
                <a:gd name="T30" fmla="*/ 18 w 144"/>
                <a:gd name="T31" fmla="*/ 78 h 168"/>
                <a:gd name="T32" fmla="*/ 24 w 144"/>
                <a:gd name="T33" fmla="*/ 137 h 168"/>
                <a:gd name="T34" fmla="*/ 36 w 144"/>
                <a:gd name="T35" fmla="*/ 120 h 168"/>
                <a:gd name="T36" fmla="*/ 48 w 144"/>
                <a:gd name="T37" fmla="*/ 128 h 168"/>
                <a:gd name="T38" fmla="*/ 54 w 144"/>
                <a:gd name="T39" fmla="*/ 120 h 168"/>
                <a:gd name="T40" fmla="*/ 66 w 144"/>
                <a:gd name="T41" fmla="*/ 111 h 168"/>
                <a:gd name="T42" fmla="*/ 87 w 144"/>
                <a:gd name="T43" fmla="*/ 137 h 168"/>
                <a:gd name="T44" fmla="*/ 93 w 144"/>
                <a:gd name="T45" fmla="*/ 154 h 168"/>
                <a:gd name="T46" fmla="*/ 105 w 144"/>
                <a:gd name="T47" fmla="*/ 189 h 168"/>
                <a:gd name="T48" fmla="*/ 111 w 144"/>
                <a:gd name="T49" fmla="*/ 214 h 168"/>
                <a:gd name="T50" fmla="*/ 105 w 144"/>
                <a:gd name="T51" fmla="*/ 231 h 168"/>
                <a:gd name="T52" fmla="*/ 123 w 144"/>
                <a:gd name="T53" fmla="*/ 240 h 168"/>
                <a:gd name="T54" fmla="*/ 123 w 144"/>
                <a:gd name="T55" fmla="*/ 231 h 168"/>
                <a:gd name="T56" fmla="*/ 129 w 144"/>
                <a:gd name="T57" fmla="*/ 223 h 168"/>
                <a:gd name="T58" fmla="*/ 135 w 144"/>
                <a:gd name="T59" fmla="*/ 231 h 168"/>
                <a:gd name="T60" fmla="*/ 147 w 144"/>
                <a:gd name="T61" fmla="*/ 214 h 168"/>
                <a:gd name="T62" fmla="*/ 141 w 144"/>
                <a:gd name="T63" fmla="*/ 196 h 168"/>
                <a:gd name="T64" fmla="*/ 141 w 144"/>
                <a:gd name="T65" fmla="*/ 180 h 168"/>
                <a:gd name="T66" fmla="*/ 141 w 144"/>
                <a:gd name="T67" fmla="*/ 180 h 168"/>
                <a:gd name="T68" fmla="*/ 123 w 144"/>
                <a:gd name="T69" fmla="*/ 162 h 168"/>
                <a:gd name="T70" fmla="*/ 117 w 144"/>
                <a:gd name="T71" fmla="*/ 145 h 168"/>
                <a:gd name="T72" fmla="*/ 105 w 144"/>
                <a:gd name="T73" fmla="*/ 128 h 168"/>
                <a:gd name="T74" fmla="*/ 93 w 144"/>
                <a:gd name="T75" fmla="*/ 102 h 168"/>
                <a:gd name="T76" fmla="*/ 66 w 144"/>
                <a:gd name="T77" fmla="*/ 87 h 168"/>
                <a:gd name="T78" fmla="*/ 75 w 144"/>
                <a:gd name="T79" fmla="*/ 78 h 168"/>
                <a:gd name="T80" fmla="*/ 87 w 144"/>
                <a:gd name="T81" fmla="*/ 69 h 168"/>
                <a:gd name="T82" fmla="*/ 81 w 144"/>
                <a:gd name="T83" fmla="*/ 60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E1E1E1"/>
            </a:solidFill>
            <a:ln w="9525">
              <a:solidFill>
                <a:srgbClr val="000000"/>
              </a:solidFill>
              <a:prstDash val="solid"/>
              <a:round/>
              <a:headEnd/>
              <a:tailEnd/>
            </a:ln>
          </p:spPr>
          <p:txBody>
            <a:bodyPr/>
            <a:lstStyle/>
            <a:p>
              <a:endParaRPr lang="en-US"/>
            </a:p>
          </p:txBody>
        </p:sp>
        <p:sp>
          <p:nvSpPr>
            <p:cNvPr id="11341" name="Freeform 4128"/>
            <p:cNvSpPr>
              <a:spLocks/>
            </p:cNvSpPr>
            <p:nvPr/>
          </p:nvSpPr>
          <p:spPr bwMode="auto">
            <a:xfrm>
              <a:off x="4134" y="1972"/>
              <a:ext cx="158" cy="410"/>
            </a:xfrm>
            <a:custGeom>
              <a:avLst/>
              <a:gdLst>
                <a:gd name="T0" fmla="*/ 90 w 155"/>
                <a:gd name="T1" fmla="*/ 126 h 365"/>
                <a:gd name="T2" fmla="*/ 90 w 155"/>
                <a:gd name="T3" fmla="*/ 109 h 365"/>
                <a:gd name="T4" fmla="*/ 102 w 155"/>
                <a:gd name="T5" fmla="*/ 75 h 365"/>
                <a:gd name="T6" fmla="*/ 96 w 155"/>
                <a:gd name="T7" fmla="*/ 24 h 365"/>
                <a:gd name="T8" fmla="*/ 69 w 155"/>
                <a:gd name="T9" fmla="*/ 0 h 365"/>
                <a:gd name="T10" fmla="*/ 63 w 155"/>
                <a:gd name="T11" fmla="*/ 24 h 365"/>
                <a:gd name="T12" fmla="*/ 69 w 155"/>
                <a:gd name="T13" fmla="*/ 42 h 365"/>
                <a:gd name="T14" fmla="*/ 39 w 155"/>
                <a:gd name="T15" fmla="*/ 58 h 365"/>
                <a:gd name="T16" fmla="*/ 39 w 155"/>
                <a:gd name="T17" fmla="*/ 101 h 365"/>
                <a:gd name="T18" fmla="*/ 12 w 155"/>
                <a:gd name="T19" fmla="*/ 135 h 365"/>
                <a:gd name="T20" fmla="*/ 12 w 155"/>
                <a:gd name="T21" fmla="*/ 185 h 365"/>
                <a:gd name="T22" fmla="*/ 6 w 155"/>
                <a:gd name="T23" fmla="*/ 185 h 365"/>
                <a:gd name="T24" fmla="*/ 0 w 155"/>
                <a:gd name="T25" fmla="*/ 211 h 365"/>
                <a:gd name="T26" fmla="*/ 12 w 155"/>
                <a:gd name="T27" fmla="*/ 237 h 365"/>
                <a:gd name="T28" fmla="*/ 24 w 155"/>
                <a:gd name="T29" fmla="*/ 245 h 365"/>
                <a:gd name="T30" fmla="*/ 33 w 155"/>
                <a:gd name="T31" fmla="*/ 245 h 365"/>
                <a:gd name="T32" fmla="*/ 33 w 155"/>
                <a:gd name="T33" fmla="*/ 263 h 365"/>
                <a:gd name="T34" fmla="*/ 45 w 155"/>
                <a:gd name="T35" fmla="*/ 263 h 365"/>
                <a:gd name="T36" fmla="*/ 57 w 155"/>
                <a:gd name="T37" fmla="*/ 306 h 365"/>
                <a:gd name="T38" fmla="*/ 51 w 155"/>
                <a:gd name="T39" fmla="*/ 356 h 365"/>
                <a:gd name="T40" fmla="*/ 63 w 155"/>
                <a:gd name="T41" fmla="*/ 356 h 365"/>
                <a:gd name="T42" fmla="*/ 69 w 155"/>
                <a:gd name="T43" fmla="*/ 356 h 365"/>
                <a:gd name="T44" fmla="*/ 75 w 155"/>
                <a:gd name="T45" fmla="*/ 356 h 365"/>
                <a:gd name="T46" fmla="*/ 90 w 155"/>
                <a:gd name="T47" fmla="*/ 338 h 365"/>
                <a:gd name="T48" fmla="*/ 102 w 155"/>
                <a:gd name="T49" fmla="*/ 321 h 365"/>
                <a:gd name="T50" fmla="*/ 114 w 155"/>
                <a:gd name="T51" fmla="*/ 338 h 365"/>
                <a:gd name="T52" fmla="*/ 133 w 155"/>
                <a:gd name="T53" fmla="*/ 423 h 365"/>
                <a:gd name="T54" fmla="*/ 140 w 155"/>
                <a:gd name="T55" fmla="*/ 432 h 365"/>
                <a:gd name="T56" fmla="*/ 146 w 155"/>
                <a:gd name="T57" fmla="*/ 474 h 365"/>
                <a:gd name="T58" fmla="*/ 146 w 155"/>
                <a:gd name="T59" fmla="*/ 518 h 365"/>
                <a:gd name="T60" fmla="*/ 164 w 155"/>
                <a:gd name="T61" fmla="*/ 483 h 365"/>
                <a:gd name="T62" fmla="*/ 152 w 155"/>
                <a:gd name="T63" fmla="*/ 423 h 365"/>
                <a:gd name="T64" fmla="*/ 133 w 155"/>
                <a:gd name="T65" fmla="*/ 390 h 365"/>
                <a:gd name="T66" fmla="*/ 133 w 155"/>
                <a:gd name="T67" fmla="*/ 365 h 365"/>
                <a:gd name="T68" fmla="*/ 133 w 155"/>
                <a:gd name="T69" fmla="*/ 347 h 365"/>
                <a:gd name="T70" fmla="*/ 108 w 155"/>
                <a:gd name="T71" fmla="*/ 279 h 365"/>
                <a:gd name="T72" fmla="*/ 114 w 155"/>
                <a:gd name="T73" fmla="*/ 254 h 365"/>
                <a:gd name="T74" fmla="*/ 140 w 155"/>
                <a:gd name="T75" fmla="*/ 237 h 365"/>
                <a:gd name="T76" fmla="*/ 158 w 155"/>
                <a:gd name="T77" fmla="*/ 219 h 365"/>
                <a:gd name="T78" fmla="*/ 158 w 155"/>
                <a:gd name="T79" fmla="*/ 194 h 365"/>
                <a:gd name="T80" fmla="*/ 140 w 155"/>
                <a:gd name="T81" fmla="*/ 185 h 365"/>
                <a:gd name="T82" fmla="*/ 126 w 155"/>
                <a:gd name="T83" fmla="*/ 152 h 365"/>
                <a:gd name="T84" fmla="*/ 114 w 155"/>
                <a:gd name="T85" fmla="*/ 126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prstDash val="solid"/>
              <a:round/>
              <a:headEnd/>
              <a:tailEnd/>
            </a:ln>
          </p:spPr>
          <p:txBody>
            <a:bodyPr/>
            <a:lstStyle/>
            <a:p>
              <a:endParaRPr lang="en-US"/>
            </a:p>
          </p:txBody>
        </p:sp>
        <p:sp>
          <p:nvSpPr>
            <p:cNvPr id="31777" name="Freeform 4129"/>
            <p:cNvSpPr>
              <a:spLocks/>
            </p:cNvSpPr>
            <p:nvPr/>
          </p:nvSpPr>
          <p:spPr bwMode="auto">
            <a:xfrm>
              <a:off x="4637" y="2193"/>
              <a:ext cx="85" cy="135"/>
            </a:xfrm>
            <a:custGeom>
              <a:avLst/>
              <a:gdLst>
                <a:gd name="T0" fmla="*/ 18 w 84"/>
                <a:gd name="T1" fmla="*/ 78 h 120"/>
                <a:gd name="T2" fmla="*/ 18 w 84"/>
                <a:gd name="T3" fmla="*/ 84 h 120"/>
                <a:gd name="T4" fmla="*/ 6 w 84"/>
                <a:gd name="T5" fmla="*/ 66 h 120"/>
                <a:gd name="T6" fmla="*/ 0 w 84"/>
                <a:gd name="T7" fmla="*/ 48 h 120"/>
                <a:gd name="T8" fmla="*/ 12 w 84"/>
                <a:gd name="T9" fmla="*/ 54 h 120"/>
                <a:gd name="T10" fmla="*/ 6 w 84"/>
                <a:gd name="T11" fmla="*/ 30 h 120"/>
                <a:gd name="T12" fmla="*/ 6 w 84"/>
                <a:gd name="T13" fmla="*/ 12 h 120"/>
                <a:gd name="T14" fmla="*/ 6 w 84"/>
                <a:gd name="T15" fmla="*/ 0 h 120"/>
                <a:gd name="T16" fmla="*/ 30 w 84"/>
                <a:gd name="T17" fmla="*/ 6 h 120"/>
                <a:gd name="T18" fmla="*/ 36 w 84"/>
                <a:gd name="T19" fmla="*/ 12 h 120"/>
                <a:gd name="T20" fmla="*/ 42 w 84"/>
                <a:gd name="T21" fmla="*/ 24 h 120"/>
                <a:gd name="T22" fmla="*/ 42 w 84"/>
                <a:gd name="T23" fmla="*/ 36 h 120"/>
                <a:gd name="T24" fmla="*/ 36 w 84"/>
                <a:gd name="T25" fmla="*/ 54 h 120"/>
                <a:gd name="T26" fmla="*/ 30 w 84"/>
                <a:gd name="T27" fmla="*/ 60 h 120"/>
                <a:gd name="T28" fmla="*/ 30 w 84"/>
                <a:gd name="T29" fmla="*/ 72 h 120"/>
                <a:gd name="T30" fmla="*/ 42 w 84"/>
                <a:gd name="T31" fmla="*/ 96 h 120"/>
                <a:gd name="T32" fmla="*/ 48 w 84"/>
                <a:gd name="T33" fmla="*/ 96 h 120"/>
                <a:gd name="T34" fmla="*/ 48 w 84"/>
                <a:gd name="T35" fmla="*/ 90 h 120"/>
                <a:gd name="T36" fmla="*/ 60 w 84"/>
                <a:gd name="T37" fmla="*/ 90 h 120"/>
                <a:gd name="T38" fmla="*/ 66 w 84"/>
                <a:gd name="T39" fmla="*/ 96 h 120"/>
                <a:gd name="T40" fmla="*/ 66 w 84"/>
                <a:gd name="T41" fmla="*/ 96 h 120"/>
                <a:gd name="T42" fmla="*/ 78 w 84"/>
                <a:gd name="T43" fmla="*/ 102 h 120"/>
                <a:gd name="T44" fmla="*/ 72 w 84"/>
                <a:gd name="T45" fmla="*/ 102 h 120"/>
                <a:gd name="T46" fmla="*/ 78 w 84"/>
                <a:gd name="T47" fmla="*/ 114 h 120"/>
                <a:gd name="T48" fmla="*/ 84 w 84"/>
                <a:gd name="T49" fmla="*/ 114 h 120"/>
                <a:gd name="T50" fmla="*/ 78 w 84"/>
                <a:gd name="T51" fmla="*/ 120 h 120"/>
                <a:gd name="T52" fmla="*/ 78 w 84"/>
                <a:gd name="T53" fmla="*/ 114 h 120"/>
                <a:gd name="T54" fmla="*/ 66 w 84"/>
                <a:gd name="T55" fmla="*/ 108 h 120"/>
                <a:gd name="T56" fmla="*/ 60 w 84"/>
                <a:gd name="T57" fmla="*/ 102 h 120"/>
                <a:gd name="T58" fmla="*/ 54 w 84"/>
                <a:gd name="T59" fmla="*/ 96 h 120"/>
                <a:gd name="T60" fmla="*/ 54 w 84"/>
                <a:gd name="T61" fmla="*/ 108 h 120"/>
                <a:gd name="T62" fmla="*/ 36 w 84"/>
                <a:gd name="T63" fmla="*/ 96 h 120"/>
                <a:gd name="T64" fmla="*/ 30 w 84"/>
                <a:gd name="T65" fmla="*/ 102 h 120"/>
                <a:gd name="T66" fmla="*/ 18 w 84"/>
                <a:gd name="T67" fmla="*/ 96 h 120"/>
                <a:gd name="T68" fmla="*/ 18 w 84"/>
                <a:gd name="T69" fmla="*/ 90 h 120"/>
                <a:gd name="T70" fmla="*/ 24 w 84"/>
                <a:gd name="T71" fmla="*/ 78 h 120"/>
                <a:gd name="T72" fmla="*/ 18 w 84"/>
                <a:gd name="T73" fmla="*/ 7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31778" name="Freeform 4130"/>
            <p:cNvSpPr>
              <a:spLocks/>
            </p:cNvSpPr>
            <p:nvPr/>
          </p:nvSpPr>
          <p:spPr bwMode="auto">
            <a:xfrm>
              <a:off x="4692" y="2395"/>
              <a:ext cx="86" cy="94"/>
            </a:xfrm>
            <a:custGeom>
              <a:avLst/>
              <a:gdLst>
                <a:gd name="T0" fmla="*/ 66 w 84"/>
                <a:gd name="T1" fmla="*/ 84 h 84"/>
                <a:gd name="T2" fmla="*/ 60 w 84"/>
                <a:gd name="T3" fmla="*/ 72 h 84"/>
                <a:gd name="T4" fmla="*/ 60 w 84"/>
                <a:gd name="T5" fmla="*/ 78 h 84"/>
                <a:gd name="T6" fmla="*/ 42 w 84"/>
                <a:gd name="T7" fmla="*/ 66 h 84"/>
                <a:gd name="T8" fmla="*/ 42 w 84"/>
                <a:gd name="T9" fmla="*/ 48 h 84"/>
                <a:gd name="T10" fmla="*/ 30 w 84"/>
                <a:gd name="T11" fmla="*/ 36 h 84"/>
                <a:gd name="T12" fmla="*/ 24 w 84"/>
                <a:gd name="T13" fmla="*/ 42 h 84"/>
                <a:gd name="T14" fmla="*/ 24 w 84"/>
                <a:gd name="T15" fmla="*/ 42 h 84"/>
                <a:gd name="T16" fmla="*/ 18 w 84"/>
                <a:gd name="T17" fmla="*/ 42 h 84"/>
                <a:gd name="T18" fmla="*/ 12 w 84"/>
                <a:gd name="T19" fmla="*/ 36 h 84"/>
                <a:gd name="T20" fmla="*/ 6 w 84"/>
                <a:gd name="T21" fmla="*/ 48 h 84"/>
                <a:gd name="T22" fmla="*/ 0 w 84"/>
                <a:gd name="T23" fmla="*/ 54 h 84"/>
                <a:gd name="T24" fmla="*/ 6 w 84"/>
                <a:gd name="T25" fmla="*/ 42 h 84"/>
                <a:gd name="T26" fmla="*/ 18 w 84"/>
                <a:gd name="T27" fmla="*/ 30 h 84"/>
                <a:gd name="T28" fmla="*/ 30 w 84"/>
                <a:gd name="T29" fmla="*/ 18 h 84"/>
                <a:gd name="T30" fmla="*/ 30 w 84"/>
                <a:gd name="T31" fmla="*/ 30 h 84"/>
                <a:gd name="T32" fmla="*/ 42 w 84"/>
                <a:gd name="T33" fmla="*/ 30 h 84"/>
                <a:gd name="T34" fmla="*/ 48 w 84"/>
                <a:gd name="T35" fmla="*/ 24 h 84"/>
                <a:gd name="T36" fmla="*/ 48 w 84"/>
                <a:gd name="T37" fmla="*/ 12 h 84"/>
                <a:gd name="T38" fmla="*/ 54 w 84"/>
                <a:gd name="T39" fmla="*/ 12 h 84"/>
                <a:gd name="T40" fmla="*/ 60 w 84"/>
                <a:gd name="T41" fmla="*/ 12 h 84"/>
                <a:gd name="T42" fmla="*/ 60 w 84"/>
                <a:gd name="T43" fmla="*/ 0 h 84"/>
                <a:gd name="T44" fmla="*/ 72 w 84"/>
                <a:gd name="T45" fmla="*/ 6 h 84"/>
                <a:gd name="T46" fmla="*/ 78 w 84"/>
                <a:gd name="T47" fmla="*/ 24 h 84"/>
                <a:gd name="T48" fmla="*/ 84 w 84"/>
                <a:gd name="T49" fmla="*/ 48 h 84"/>
                <a:gd name="T50" fmla="*/ 78 w 84"/>
                <a:gd name="T51" fmla="*/ 60 h 84"/>
                <a:gd name="T52" fmla="*/ 78 w 84"/>
                <a:gd name="T53" fmla="*/ 66 h 84"/>
                <a:gd name="T54" fmla="*/ 72 w 84"/>
                <a:gd name="T55" fmla="*/ 48 h 84"/>
                <a:gd name="T56" fmla="*/ 66 w 84"/>
                <a:gd name="T57" fmla="*/ 54 h 84"/>
                <a:gd name="T58" fmla="*/ 66 w 84"/>
                <a:gd name="T59" fmla="*/ 66 h 84"/>
                <a:gd name="T60" fmla="*/ 66 w 84"/>
                <a:gd name="T6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4" h="84">
                  <a:moveTo>
                    <a:pt x="66" y="84"/>
                  </a:moveTo>
                  <a:lnTo>
                    <a:pt x="60" y="72"/>
                  </a:lnTo>
                  <a:lnTo>
                    <a:pt x="60" y="78"/>
                  </a:lnTo>
                  <a:lnTo>
                    <a:pt x="42" y="66"/>
                  </a:lnTo>
                  <a:lnTo>
                    <a:pt x="42" y="48"/>
                  </a:lnTo>
                  <a:lnTo>
                    <a:pt x="30" y="36"/>
                  </a:lnTo>
                  <a:lnTo>
                    <a:pt x="24" y="42"/>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31779" name="Freeform 4131"/>
            <p:cNvSpPr>
              <a:spLocks/>
            </p:cNvSpPr>
            <p:nvPr/>
          </p:nvSpPr>
          <p:spPr bwMode="auto">
            <a:xfrm>
              <a:off x="4699" y="2369"/>
              <a:ext cx="17" cy="39"/>
            </a:xfrm>
            <a:custGeom>
              <a:avLst/>
              <a:gdLst>
                <a:gd name="T0" fmla="*/ 18 w 18"/>
                <a:gd name="T1" fmla="*/ 0 h 35"/>
                <a:gd name="T2" fmla="*/ 12 w 18"/>
                <a:gd name="T3" fmla="*/ 29 h 35"/>
                <a:gd name="T4" fmla="*/ 12 w 18"/>
                <a:gd name="T5" fmla="*/ 35 h 35"/>
                <a:gd name="T6" fmla="*/ 0 w 18"/>
                <a:gd name="T7" fmla="*/ 23 h 35"/>
                <a:gd name="T8" fmla="*/ 6 w 18"/>
                <a:gd name="T9" fmla="*/ 17 h 35"/>
                <a:gd name="T10" fmla="*/ 6 w 18"/>
                <a:gd name="T11" fmla="*/ 0 h 35"/>
                <a:gd name="T12" fmla="*/ 18 w 18"/>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8" h="35">
                  <a:moveTo>
                    <a:pt x="18" y="0"/>
                  </a:moveTo>
                  <a:lnTo>
                    <a:pt x="12" y="29"/>
                  </a:lnTo>
                  <a:lnTo>
                    <a:pt x="12" y="35"/>
                  </a:lnTo>
                  <a:lnTo>
                    <a:pt x="0" y="23"/>
                  </a:lnTo>
                  <a:lnTo>
                    <a:pt x="6" y="17"/>
                  </a:lnTo>
                  <a:lnTo>
                    <a:pt x="6" y="0"/>
                  </a:lnTo>
                  <a:lnTo>
                    <a:pt x="18" y="0"/>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31780" name="Freeform 4132"/>
            <p:cNvSpPr>
              <a:spLocks/>
            </p:cNvSpPr>
            <p:nvPr/>
          </p:nvSpPr>
          <p:spPr bwMode="auto">
            <a:xfrm>
              <a:off x="4728" y="2328"/>
              <a:ext cx="25" cy="34"/>
            </a:xfrm>
            <a:custGeom>
              <a:avLst/>
              <a:gdLst>
                <a:gd name="T0" fmla="*/ 18 w 24"/>
                <a:gd name="T1" fmla="*/ 30 h 30"/>
                <a:gd name="T2" fmla="*/ 12 w 24"/>
                <a:gd name="T3" fmla="*/ 24 h 30"/>
                <a:gd name="T4" fmla="*/ 0 w 24"/>
                <a:gd name="T5" fmla="*/ 6 h 30"/>
                <a:gd name="T6" fmla="*/ 12 w 24"/>
                <a:gd name="T7" fmla="*/ 0 h 30"/>
                <a:gd name="T8" fmla="*/ 18 w 24"/>
                <a:gd name="T9" fmla="*/ 12 h 30"/>
                <a:gd name="T10" fmla="*/ 24 w 24"/>
                <a:gd name="T11" fmla="*/ 30 h 30"/>
                <a:gd name="T12" fmla="*/ 18 w 24"/>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4" h="30">
                  <a:moveTo>
                    <a:pt x="18" y="30"/>
                  </a:moveTo>
                  <a:lnTo>
                    <a:pt x="12" y="24"/>
                  </a:lnTo>
                  <a:lnTo>
                    <a:pt x="0" y="6"/>
                  </a:lnTo>
                  <a:lnTo>
                    <a:pt x="12" y="0"/>
                  </a:lnTo>
                  <a:lnTo>
                    <a:pt x="18" y="12"/>
                  </a:lnTo>
                  <a:lnTo>
                    <a:pt x="24" y="30"/>
                  </a:lnTo>
                  <a:lnTo>
                    <a:pt x="18" y="30"/>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31781" name="Freeform 4133"/>
            <p:cNvSpPr>
              <a:spLocks/>
            </p:cNvSpPr>
            <p:nvPr/>
          </p:nvSpPr>
          <p:spPr bwMode="auto">
            <a:xfrm>
              <a:off x="4686" y="2348"/>
              <a:ext cx="24" cy="27"/>
            </a:xfrm>
            <a:custGeom>
              <a:avLst/>
              <a:gdLst>
                <a:gd name="T0" fmla="*/ 18 w 24"/>
                <a:gd name="T1" fmla="*/ 6 h 24"/>
                <a:gd name="T2" fmla="*/ 0 w 24"/>
                <a:gd name="T3" fmla="*/ 0 h 24"/>
                <a:gd name="T4" fmla="*/ 0 w 24"/>
                <a:gd name="T5" fmla="*/ 0 h 24"/>
                <a:gd name="T6" fmla="*/ 6 w 24"/>
                <a:gd name="T7" fmla="*/ 24 h 24"/>
                <a:gd name="T8" fmla="*/ 24 w 24"/>
                <a:gd name="T9" fmla="*/ 12 h 24"/>
                <a:gd name="T10" fmla="*/ 24 w 24"/>
                <a:gd name="T11" fmla="*/ 6 h 24"/>
                <a:gd name="T12" fmla="*/ 18 w 24"/>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24" h="24">
                  <a:moveTo>
                    <a:pt x="18" y="6"/>
                  </a:moveTo>
                  <a:lnTo>
                    <a:pt x="0" y="0"/>
                  </a:lnTo>
                  <a:lnTo>
                    <a:pt x="0" y="0"/>
                  </a:lnTo>
                  <a:lnTo>
                    <a:pt x="6" y="24"/>
                  </a:lnTo>
                  <a:lnTo>
                    <a:pt x="24" y="12"/>
                  </a:lnTo>
                  <a:lnTo>
                    <a:pt x="24" y="6"/>
                  </a:lnTo>
                  <a:lnTo>
                    <a:pt x="18" y="6"/>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31782" name="Freeform 4134"/>
            <p:cNvSpPr>
              <a:spLocks/>
            </p:cNvSpPr>
            <p:nvPr/>
          </p:nvSpPr>
          <p:spPr bwMode="auto">
            <a:xfrm>
              <a:off x="4607" y="2362"/>
              <a:ext cx="42" cy="60"/>
            </a:xfrm>
            <a:custGeom>
              <a:avLst/>
              <a:gdLst>
                <a:gd name="T0" fmla="*/ 42 w 42"/>
                <a:gd name="T1" fmla="*/ 12 h 53"/>
                <a:gd name="T2" fmla="*/ 12 w 42"/>
                <a:gd name="T3" fmla="*/ 41 h 53"/>
                <a:gd name="T4" fmla="*/ 0 w 42"/>
                <a:gd name="T5" fmla="*/ 53 h 53"/>
                <a:gd name="T6" fmla="*/ 0 w 42"/>
                <a:gd name="T7" fmla="*/ 47 h 53"/>
                <a:gd name="T8" fmla="*/ 12 w 42"/>
                <a:gd name="T9" fmla="*/ 35 h 53"/>
                <a:gd name="T10" fmla="*/ 30 w 42"/>
                <a:gd name="T11" fmla="*/ 18 h 53"/>
                <a:gd name="T12" fmla="*/ 30 w 42"/>
                <a:gd name="T13" fmla="*/ 6 h 53"/>
                <a:gd name="T14" fmla="*/ 36 w 42"/>
                <a:gd name="T15" fmla="*/ 6 h 53"/>
                <a:gd name="T16" fmla="*/ 36 w 42"/>
                <a:gd name="T17" fmla="*/ 0 h 53"/>
                <a:gd name="T18" fmla="*/ 42 w 42"/>
                <a:gd name="T19"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31783" name="Freeform 4135"/>
            <p:cNvSpPr>
              <a:spLocks/>
            </p:cNvSpPr>
            <p:nvPr/>
          </p:nvSpPr>
          <p:spPr bwMode="auto">
            <a:xfrm>
              <a:off x="4649" y="2315"/>
              <a:ext cx="24" cy="20"/>
            </a:xfrm>
            <a:custGeom>
              <a:avLst/>
              <a:gdLst>
                <a:gd name="T0" fmla="*/ 24 w 24"/>
                <a:gd name="T1" fmla="*/ 12 h 18"/>
                <a:gd name="T2" fmla="*/ 24 w 24"/>
                <a:gd name="T3" fmla="*/ 18 h 18"/>
                <a:gd name="T4" fmla="*/ 12 w 24"/>
                <a:gd name="T5" fmla="*/ 6 h 18"/>
                <a:gd name="T6" fmla="*/ 0 w 24"/>
                <a:gd name="T7" fmla="*/ 0 h 18"/>
                <a:gd name="T8" fmla="*/ 24 w 24"/>
                <a:gd name="T9" fmla="*/ 0 h 18"/>
                <a:gd name="T10" fmla="*/ 24 w 24"/>
                <a:gd name="T11" fmla="*/ 12 h 18"/>
              </a:gdLst>
              <a:ahLst/>
              <a:cxnLst>
                <a:cxn ang="0">
                  <a:pos x="T0" y="T1"/>
                </a:cxn>
                <a:cxn ang="0">
                  <a:pos x="T2" y="T3"/>
                </a:cxn>
                <a:cxn ang="0">
                  <a:pos x="T4" y="T5"/>
                </a:cxn>
                <a:cxn ang="0">
                  <a:pos x="T6" y="T7"/>
                </a:cxn>
                <a:cxn ang="0">
                  <a:pos x="T8" y="T9"/>
                </a:cxn>
                <a:cxn ang="0">
                  <a:pos x="T10" y="T11"/>
                </a:cxn>
              </a:cxnLst>
              <a:rect l="0" t="0" r="r" b="b"/>
              <a:pathLst>
                <a:path w="24" h="18">
                  <a:moveTo>
                    <a:pt x="24" y="12"/>
                  </a:moveTo>
                  <a:lnTo>
                    <a:pt x="24" y="18"/>
                  </a:lnTo>
                  <a:lnTo>
                    <a:pt x="12" y="6"/>
                  </a:lnTo>
                  <a:lnTo>
                    <a:pt x="0" y="0"/>
                  </a:lnTo>
                  <a:lnTo>
                    <a:pt x="24" y="0"/>
                  </a:lnTo>
                  <a:lnTo>
                    <a:pt x="24" y="12"/>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349" name="Freeform 4136"/>
            <p:cNvSpPr>
              <a:spLocks/>
            </p:cNvSpPr>
            <p:nvPr/>
          </p:nvSpPr>
          <p:spPr bwMode="auto">
            <a:xfrm>
              <a:off x="4728" y="2355"/>
              <a:ext cx="18" cy="33"/>
            </a:xfrm>
            <a:custGeom>
              <a:avLst/>
              <a:gdLst>
                <a:gd name="T0" fmla="*/ 12 w 18"/>
                <a:gd name="T1" fmla="*/ 9 h 29"/>
                <a:gd name="T2" fmla="*/ 18 w 18"/>
                <a:gd name="T3" fmla="*/ 35 h 29"/>
                <a:gd name="T4" fmla="*/ 18 w 18"/>
                <a:gd name="T5" fmla="*/ 35 h 29"/>
                <a:gd name="T6" fmla="*/ 12 w 18"/>
                <a:gd name="T7" fmla="*/ 43 h 29"/>
                <a:gd name="T8" fmla="*/ 6 w 18"/>
                <a:gd name="T9" fmla="*/ 18 h 29"/>
                <a:gd name="T10" fmla="*/ 0 w 18"/>
                <a:gd name="T11" fmla="*/ 0 h 29"/>
                <a:gd name="T12" fmla="*/ 12 w 18"/>
                <a:gd name="T13" fmla="*/ 9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9">
                  <a:moveTo>
                    <a:pt x="12" y="6"/>
                  </a:moveTo>
                  <a:lnTo>
                    <a:pt x="18" y="24"/>
                  </a:lnTo>
                  <a:lnTo>
                    <a:pt x="12" y="29"/>
                  </a:lnTo>
                  <a:lnTo>
                    <a:pt x="6" y="12"/>
                  </a:lnTo>
                  <a:lnTo>
                    <a:pt x="0" y="0"/>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11350" name="Freeform 4137"/>
            <p:cNvSpPr>
              <a:spLocks/>
            </p:cNvSpPr>
            <p:nvPr/>
          </p:nvSpPr>
          <p:spPr bwMode="auto">
            <a:xfrm>
              <a:off x="4710" y="2335"/>
              <a:ext cx="12" cy="13"/>
            </a:xfrm>
            <a:custGeom>
              <a:avLst/>
              <a:gdLst>
                <a:gd name="T0" fmla="*/ 12 w 12"/>
                <a:gd name="T1" fmla="*/ 15 h 12"/>
                <a:gd name="T2" fmla="*/ 0 w 12"/>
                <a:gd name="T3" fmla="*/ 9 h 12"/>
                <a:gd name="T4" fmla="*/ 0 w 12"/>
                <a:gd name="T5" fmla="*/ 9 h 12"/>
                <a:gd name="T6" fmla="*/ 0 w 12"/>
                <a:gd name="T7" fmla="*/ 0 h 12"/>
                <a:gd name="T8" fmla="*/ 12 w 12"/>
                <a:gd name="T9" fmla="*/ 15 h 12"/>
                <a:gd name="T10" fmla="*/ 12 w 12"/>
                <a:gd name="T11" fmla="*/ 1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12"/>
                  </a:moveTo>
                  <a:lnTo>
                    <a:pt x="0" y="6"/>
                  </a:lnTo>
                  <a:lnTo>
                    <a:pt x="0" y="0"/>
                  </a:lnTo>
                  <a:lnTo>
                    <a:pt x="12" y="12"/>
                  </a:lnTo>
                  <a:close/>
                </a:path>
              </a:pathLst>
            </a:custGeom>
            <a:solidFill>
              <a:srgbClr val="239FB1"/>
            </a:solidFill>
            <a:ln w="9525">
              <a:solidFill>
                <a:srgbClr val="000000"/>
              </a:solidFill>
              <a:prstDash val="solid"/>
              <a:round/>
              <a:headEnd/>
              <a:tailEnd/>
            </a:ln>
          </p:spPr>
          <p:txBody>
            <a:bodyPr/>
            <a:lstStyle/>
            <a:p>
              <a:endParaRPr lang="en-US"/>
            </a:p>
          </p:txBody>
        </p:sp>
        <p:sp>
          <p:nvSpPr>
            <p:cNvPr id="11351" name="Freeform 4138"/>
            <p:cNvSpPr>
              <a:spLocks/>
            </p:cNvSpPr>
            <p:nvPr/>
          </p:nvSpPr>
          <p:spPr bwMode="auto">
            <a:xfrm>
              <a:off x="4722" y="2388"/>
              <a:ext cx="19" cy="7"/>
            </a:xfrm>
            <a:custGeom>
              <a:avLst/>
              <a:gdLst>
                <a:gd name="T0" fmla="*/ 21 w 18"/>
                <a:gd name="T1" fmla="*/ 9 h 6"/>
                <a:gd name="T2" fmla="*/ 15 w 18"/>
                <a:gd name="T3" fmla="*/ 0 h 6"/>
                <a:gd name="T4" fmla="*/ 0 w 18"/>
                <a:gd name="T5" fmla="*/ 9 h 6"/>
                <a:gd name="T6" fmla="*/ 21 w 18"/>
                <a:gd name="T7" fmla="*/ 9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12" y="0"/>
                  </a:lnTo>
                  <a:lnTo>
                    <a:pt x="0" y="6"/>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11352" name="Freeform 4139"/>
            <p:cNvSpPr>
              <a:spLocks/>
            </p:cNvSpPr>
            <p:nvPr/>
          </p:nvSpPr>
          <p:spPr bwMode="auto">
            <a:xfrm>
              <a:off x="4716" y="2362"/>
              <a:ext cx="6" cy="39"/>
            </a:xfrm>
            <a:custGeom>
              <a:avLst/>
              <a:gdLst>
                <a:gd name="T0" fmla="*/ 6 w 6"/>
                <a:gd name="T1" fmla="*/ 0 h 35"/>
                <a:gd name="T2" fmla="*/ 6 w 6"/>
                <a:gd name="T3" fmla="*/ 9 h 35"/>
                <a:gd name="T4" fmla="*/ 6 w 6"/>
                <a:gd name="T5" fmla="*/ 32 h 35"/>
                <a:gd name="T6" fmla="*/ 0 w 6"/>
                <a:gd name="T7" fmla="*/ 48 h 35"/>
                <a:gd name="T8" fmla="*/ 6 w 6"/>
                <a:gd name="T9" fmla="*/ 25 h 35"/>
                <a:gd name="T10" fmla="*/ 6 w 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5">
                  <a:moveTo>
                    <a:pt x="6" y="0"/>
                  </a:moveTo>
                  <a:lnTo>
                    <a:pt x="6" y="6"/>
                  </a:lnTo>
                  <a:lnTo>
                    <a:pt x="6" y="23"/>
                  </a:lnTo>
                  <a:lnTo>
                    <a:pt x="0" y="35"/>
                  </a:lnTo>
                  <a:lnTo>
                    <a:pt x="6" y="18"/>
                  </a:lnTo>
                  <a:lnTo>
                    <a:pt x="6" y="0"/>
                  </a:lnTo>
                  <a:close/>
                </a:path>
              </a:pathLst>
            </a:custGeom>
            <a:solidFill>
              <a:srgbClr val="239FB1"/>
            </a:solidFill>
            <a:ln w="9525">
              <a:solidFill>
                <a:srgbClr val="000000"/>
              </a:solidFill>
              <a:prstDash val="solid"/>
              <a:round/>
              <a:headEnd/>
              <a:tailEnd/>
            </a:ln>
          </p:spPr>
          <p:txBody>
            <a:bodyPr/>
            <a:lstStyle/>
            <a:p>
              <a:endParaRPr lang="en-US"/>
            </a:p>
          </p:txBody>
        </p:sp>
        <p:sp>
          <p:nvSpPr>
            <p:cNvPr id="11353" name="Freeform 4140"/>
            <p:cNvSpPr>
              <a:spLocks/>
            </p:cNvSpPr>
            <p:nvPr/>
          </p:nvSpPr>
          <p:spPr bwMode="auto">
            <a:xfrm>
              <a:off x="4238" y="2152"/>
              <a:ext cx="151" cy="330"/>
            </a:xfrm>
            <a:custGeom>
              <a:avLst/>
              <a:gdLst>
                <a:gd name="T0" fmla="*/ 56 w 149"/>
                <a:gd name="T1" fmla="*/ 324 h 293"/>
                <a:gd name="T2" fmla="*/ 50 w 149"/>
                <a:gd name="T3" fmla="*/ 298 h 293"/>
                <a:gd name="T4" fmla="*/ 56 w 149"/>
                <a:gd name="T5" fmla="*/ 274 h 293"/>
                <a:gd name="T6" fmla="*/ 56 w 149"/>
                <a:gd name="T7" fmla="*/ 249 h 293"/>
                <a:gd name="T8" fmla="*/ 56 w 149"/>
                <a:gd name="T9" fmla="*/ 205 h 293"/>
                <a:gd name="T10" fmla="*/ 74 w 149"/>
                <a:gd name="T11" fmla="*/ 197 h 293"/>
                <a:gd name="T12" fmla="*/ 74 w 149"/>
                <a:gd name="T13" fmla="*/ 223 h 293"/>
                <a:gd name="T14" fmla="*/ 86 w 149"/>
                <a:gd name="T15" fmla="*/ 223 h 293"/>
                <a:gd name="T16" fmla="*/ 104 w 149"/>
                <a:gd name="T17" fmla="*/ 240 h 293"/>
                <a:gd name="T18" fmla="*/ 110 w 149"/>
                <a:gd name="T19" fmla="*/ 258 h 293"/>
                <a:gd name="T20" fmla="*/ 104 w 149"/>
                <a:gd name="T21" fmla="*/ 231 h 293"/>
                <a:gd name="T22" fmla="*/ 98 w 149"/>
                <a:gd name="T23" fmla="*/ 205 h 293"/>
                <a:gd name="T24" fmla="*/ 110 w 149"/>
                <a:gd name="T25" fmla="*/ 180 h 293"/>
                <a:gd name="T26" fmla="*/ 149 w 149"/>
                <a:gd name="T27" fmla="*/ 180 h 293"/>
                <a:gd name="T28" fmla="*/ 155 w 149"/>
                <a:gd name="T29" fmla="*/ 162 h 293"/>
                <a:gd name="T30" fmla="*/ 149 w 149"/>
                <a:gd name="T31" fmla="*/ 137 h 293"/>
                <a:gd name="T32" fmla="*/ 137 w 149"/>
                <a:gd name="T33" fmla="*/ 102 h 293"/>
                <a:gd name="T34" fmla="*/ 131 w 149"/>
                <a:gd name="T35" fmla="*/ 87 h 293"/>
                <a:gd name="T36" fmla="*/ 110 w 149"/>
                <a:gd name="T37" fmla="*/ 60 h 293"/>
                <a:gd name="T38" fmla="*/ 98 w 149"/>
                <a:gd name="T39" fmla="*/ 69 h 293"/>
                <a:gd name="T40" fmla="*/ 92 w 149"/>
                <a:gd name="T41" fmla="*/ 78 h 293"/>
                <a:gd name="T42" fmla="*/ 80 w 149"/>
                <a:gd name="T43" fmla="*/ 69 h 293"/>
                <a:gd name="T44" fmla="*/ 68 w 149"/>
                <a:gd name="T45" fmla="*/ 87 h 293"/>
                <a:gd name="T46" fmla="*/ 62 w 149"/>
                <a:gd name="T47" fmla="*/ 26 h 293"/>
                <a:gd name="T48" fmla="*/ 50 w 149"/>
                <a:gd name="T49" fmla="*/ 26 h 293"/>
                <a:gd name="T50" fmla="*/ 50 w 149"/>
                <a:gd name="T51" fmla="*/ 9 h 293"/>
                <a:gd name="T52" fmla="*/ 44 w 149"/>
                <a:gd name="T53" fmla="*/ 0 h 293"/>
                <a:gd name="T54" fmla="*/ 29 w 149"/>
                <a:gd name="T55" fmla="*/ 9 h 293"/>
                <a:gd name="T56" fmla="*/ 24 w 149"/>
                <a:gd name="T57" fmla="*/ 18 h 293"/>
                <a:gd name="T58" fmla="*/ 6 w 149"/>
                <a:gd name="T59" fmla="*/ 26 h 293"/>
                <a:gd name="T60" fmla="*/ 0 w 149"/>
                <a:gd name="T61" fmla="*/ 60 h 293"/>
                <a:gd name="T62" fmla="*/ 0 w 149"/>
                <a:gd name="T63" fmla="*/ 52 h 293"/>
                <a:gd name="T64" fmla="*/ 12 w 149"/>
                <a:gd name="T65" fmla="*/ 87 h 293"/>
                <a:gd name="T66" fmla="*/ 24 w 149"/>
                <a:gd name="T67" fmla="*/ 121 h 293"/>
                <a:gd name="T68" fmla="*/ 29 w 149"/>
                <a:gd name="T69" fmla="*/ 121 h 293"/>
                <a:gd name="T70" fmla="*/ 24 w 149"/>
                <a:gd name="T71" fmla="*/ 137 h 293"/>
                <a:gd name="T72" fmla="*/ 24 w 149"/>
                <a:gd name="T73" fmla="*/ 146 h 293"/>
                <a:gd name="T74" fmla="*/ 24 w 149"/>
                <a:gd name="T75" fmla="*/ 162 h 293"/>
                <a:gd name="T76" fmla="*/ 35 w 149"/>
                <a:gd name="T77" fmla="*/ 180 h 293"/>
                <a:gd name="T78" fmla="*/ 44 w 149"/>
                <a:gd name="T79" fmla="*/ 197 h 293"/>
                <a:gd name="T80" fmla="*/ 50 w 149"/>
                <a:gd name="T81" fmla="*/ 223 h 293"/>
                <a:gd name="T82" fmla="*/ 56 w 149"/>
                <a:gd name="T83" fmla="*/ 258 h 293"/>
                <a:gd name="T84" fmla="*/ 44 w 149"/>
                <a:gd name="T85" fmla="*/ 292 h 293"/>
                <a:gd name="T86" fmla="*/ 44 w 149"/>
                <a:gd name="T87" fmla="*/ 292 h 293"/>
                <a:gd name="T88" fmla="*/ 35 w 149"/>
                <a:gd name="T89" fmla="*/ 324 h 293"/>
                <a:gd name="T90" fmla="*/ 35 w 149"/>
                <a:gd name="T91" fmla="*/ 350 h 293"/>
                <a:gd name="T92" fmla="*/ 35 w 149"/>
                <a:gd name="T93" fmla="*/ 350 h 293"/>
                <a:gd name="T94" fmla="*/ 50 w 149"/>
                <a:gd name="T95" fmla="*/ 359 h 293"/>
                <a:gd name="T96" fmla="*/ 56 w 149"/>
                <a:gd name="T97" fmla="*/ 375 h 293"/>
                <a:gd name="T98" fmla="*/ 62 w 149"/>
                <a:gd name="T99" fmla="*/ 384 h 293"/>
                <a:gd name="T100" fmla="*/ 68 w 149"/>
                <a:gd name="T101" fmla="*/ 401 h 293"/>
                <a:gd name="T102" fmla="*/ 74 w 149"/>
                <a:gd name="T103" fmla="*/ 393 h 293"/>
                <a:gd name="T104" fmla="*/ 86 w 149"/>
                <a:gd name="T105" fmla="*/ 410 h 293"/>
                <a:gd name="T106" fmla="*/ 86 w 149"/>
                <a:gd name="T107" fmla="*/ 419 h 293"/>
                <a:gd name="T108" fmla="*/ 98 w 149"/>
                <a:gd name="T109" fmla="*/ 419 h 293"/>
                <a:gd name="T110" fmla="*/ 104 w 149"/>
                <a:gd name="T111" fmla="*/ 410 h 293"/>
                <a:gd name="T112" fmla="*/ 98 w 149"/>
                <a:gd name="T113" fmla="*/ 384 h 293"/>
                <a:gd name="T114" fmla="*/ 80 w 149"/>
                <a:gd name="T115" fmla="*/ 384 h 293"/>
                <a:gd name="T116" fmla="*/ 74 w 149"/>
                <a:gd name="T117" fmla="*/ 366 h 293"/>
                <a:gd name="T118" fmla="*/ 68 w 149"/>
                <a:gd name="T119" fmla="*/ 350 h 293"/>
                <a:gd name="T120" fmla="*/ 62 w 149"/>
                <a:gd name="T121" fmla="*/ 324 h 293"/>
                <a:gd name="T122" fmla="*/ 56 w 149"/>
                <a:gd name="T123" fmla="*/ 324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E1E1E1"/>
            </a:solidFill>
            <a:ln w="9525">
              <a:solidFill>
                <a:srgbClr val="000000"/>
              </a:solidFill>
              <a:prstDash val="solid"/>
              <a:round/>
              <a:headEnd/>
              <a:tailEnd/>
            </a:ln>
          </p:spPr>
          <p:txBody>
            <a:bodyPr/>
            <a:lstStyle/>
            <a:p>
              <a:endParaRPr lang="en-US"/>
            </a:p>
          </p:txBody>
        </p:sp>
        <p:sp>
          <p:nvSpPr>
            <p:cNvPr id="11354" name="Freeform 4141"/>
            <p:cNvSpPr>
              <a:spLocks/>
            </p:cNvSpPr>
            <p:nvPr/>
          </p:nvSpPr>
          <p:spPr bwMode="auto">
            <a:xfrm>
              <a:off x="4304" y="2093"/>
              <a:ext cx="157" cy="322"/>
            </a:xfrm>
            <a:custGeom>
              <a:avLst/>
              <a:gdLst>
                <a:gd name="T0" fmla="*/ 48 w 156"/>
                <a:gd name="T1" fmla="*/ 76 h 287"/>
                <a:gd name="T2" fmla="*/ 30 w 156"/>
                <a:gd name="T3" fmla="*/ 68 h 287"/>
                <a:gd name="T4" fmla="*/ 18 w 156"/>
                <a:gd name="T5" fmla="*/ 43 h 287"/>
                <a:gd name="T6" fmla="*/ 6 w 156"/>
                <a:gd name="T7" fmla="*/ 17 h 287"/>
                <a:gd name="T8" fmla="*/ 18 w 156"/>
                <a:gd name="T9" fmla="*/ 17 h 287"/>
                <a:gd name="T10" fmla="*/ 30 w 156"/>
                <a:gd name="T11" fmla="*/ 17 h 287"/>
                <a:gd name="T12" fmla="*/ 42 w 156"/>
                <a:gd name="T13" fmla="*/ 17 h 287"/>
                <a:gd name="T14" fmla="*/ 60 w 156"/>
                <a:gd name="T15" fmla="*/ 0 h 287"/>
                <a:gd name="T16" fmla="*/ 87 w 156"/>
                <a:gd name="T17" fmla="*/ 25 h 287"/>
                <a:gd name="T18" fmla="*/ 111 w 156"/>
                <a:gd name="T19" fmla="*/ 50 h 287"/>
                <a:gd name="T20" fmla="*/ 93 w 156"/>
                <a:gd name="T21" fmla="*/ 68 h 287"/>
                <a:gd name="T22" fmla="*/ 81 w 156"/>
                <a:gd name="T23" fmla="*/ 93 h 287"/>
                <a:gd name="T24" fmla="*/ 87 w 156"/>
                <a:gd name="T25" fmla="*/ 144 h 287"/>
                <a:gd name="T26" fmla="*/ 117 w 156"/>
                <a:gd name="T27" fmla="*/ 186 h 287"/>
                <a:gd name="T28" fmla="*/ 141 w 156"/>
                <a:gd name="T29" fmla="*/ 220 h 287"/>
                <a:gd name="T30" fmla="*/ 159 w 156"/>
                <a:gd name="T31" fmla="*/ 297 h 287"/>
                <a:gd name="T32" fmla="*/ 159 w 156"/>
                <a:gd name="T33" fmla="*/ 313 h 287"/>
                <a:gd name="T34" fmla="*/ 141 w 156"/>
                <a:gd name="T35" fmla="*/ 339 h 287"/>
                <a:gd name="T36" fmla="*/ 117 w 156"/>
                <a:gd name="T37" fmla="*/ 357 h 287"/>
                <a:gd name="T38" fmla="*/ 117 w 156"/>
                <a:gd name="T39" fmla="*/ 371 h 287"/>
                <a:gd name="T40" fmla="*/ 117 w 156"/>
                <a:gd name="T41" fmla="*/ 380 h 287"/>
                <a:gd name="T42" fmla="*/ 93 w 156"/>
                <a:gd name="T43" fmla="*/ 405 h 287"/>
                <a:gd name="T44" fmla="*/ 87 w 156"/>
                <a:gd name="T45" fmla="*/ 371 h 287"/>
                <a:gd name="T46" fmla="*/ 87 w 156"/>
                <a:gd name="T47" fmla="*/ 348 h 287"/>
                <a:gd name="T48" fmla="*/ 105 w 156"/>
                <a:gd name="T49" fmla="*/ 348 h 287"/>
                <a:gd name="T50" fmla="*/ 111 w 156"/>
                <a:gd name="T51" fmla="*/ 322 h 287"/>
                <a:gd name="T52" fmla="*/ 123 w 156"/>
                <a:gd name="T53" fmla="*/ 288 h 287"/>
                <a:gd name="T54" fmla="*/ 123 w 156"/>
                <a:gd name="T55" fmla="*/ 237 h 287"/>
                <a:gd name="T56" fmla="*/ 117 w 156"/>
                <a:gd name="T57" fmla="*/ 204 h 287"/>
                <a:gd name="T58" fmla="*/ 99 w 156"/>
                <a:gd name="T59" fmla="*/ 186 h 287"/>
                <a:gd name="T60" fmla="*/ 81 w 156"/>
                <a:gd name="T61" fmla="*/ 153 h 287"/>
                <a:gd name="T62" fmla="*/ 42 w 156"/>
                <a:gd name="T63" fmla="*/ 111 h 287"/>
                <a:gd name="T64" fmla="*/ 60 w 156"/>
                <a:gd name="T65" fmla="*/ 93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6F73BF"/>
            </a:solidFill>
            <a:ln w="9525">
              <a:solidFill>
                <a:srgbClr val="000000"/>
              </a:solidFill>
              <a:prstDash val="solid"/>
              <a:round/>
              <a:headEnd/>
              <a:tailEnd/>
            </a:ln>
          </p:spPr>
          <p:txBody>
            <a:bodyPr/>
            <a:lstStyle/>
            <a:p>
              <a:endParaRPr lang="en-US"/>
            </a:p>
          </p:txBody>
        </p:sp>
        <p:sp>
          <p:nvSpPr>
            <p:cNvPr id="11355" name="Freeform 4142"/>
            <p:cNvSpPr>
              <a:spLocks/>
            </p:cNvSpPr>
            <p:nvPr/>
          </p:nvSpPr>
          <p:spPr bwMode="auto">
            <a:xfrm>
              <a:off x="3406" y="2025"/>
              <a:ext cx="13" cy="34"/>
            </a:xfrm>
            <a:custGeom>
              <a:avLst/>
              <a:gdLst>
                <a:gd name="T0" fmla="*/ 9 w 12"/>
                <a:gd name="T1" fmla="*/ 44 h 30"/>
                <a:gd name="T2" fmla="*/ 9 w 12"/>
                <a:gd name="T3" fmla="*/ 44 h 30"/>
                <a:gd name="T4" fmla="*/ 0 w 12"/>
                <a:gd name="T5" fmla="*/ 44 h 30"/>
                <a:gd name="T6" fmla="*/ 0 w 12"/>
                <a:gd name="T7" fmla="*/ 18 h 30"/>
                <a:gd name="T8" fmla="*/ 9 w 12"/>
                <a:gd name="T9" fmla="*/ 0 h 30"/>
                <a:gd name="T10" fmla="*/ 15 w 12"/>
                <a:gd name="T11" fmla="*/ 26 h 30"/>
                <a:gd name="T12" fmla="*/ 9 w 12"/>
                <a:gd name="T13" fmla="*/ 44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prstDash val="solid"/>
              <a:round/>
              <a:headEnd/>
              <a:tailEnd/>
            </a:ln>
          </p:spPr>
          <p:txBody>
            <a:bodyPr/>
            <a:lstStyle/>
            <a:p>
              <a:endParaRPr lang="en-US"/>
            </a:p>
          </p:txBody>
        </p:sp>
        <p:sp>
          <p:nvSpPr>
            <p:cNvPr id="11356" name="Freeform 4143"/>
            <p:cNvSpPr>
              <a:spLocks/>
            </p:cNvSpPr>
            <p:nvPr/>
          </p:nvSpPr>
          <p:spPr bwMode="auto">
            <a:xfrm>
              <a:off x="3255" y="1722"/>
              <a:ext cx="364" cy="323"/>
            </a:xfrm>
            <a:custGeom>
              <a:avLst/>
              <a:gdLst>
                <a:gd name="T0" fmla="*/ 38 w 358"/>
                <a:gd name="T1" fmla="*/ 171 h 287"/>
                <a:gd name="T2" fmla="*/ 44 w 358"/>
                <a:gd name="T3" fmla="*/ 128 h 287"/>
                <a:gd name="T4" fmla="*/ 29 w 358"/>
                <a:gd name="T5" fmla="*/ 102 h 287"/>
                <a:gd name="T6" fmla="*/ 6 w 358"/>
                <a:gd name="T7" fmla="*/ 52 h 287"/>
                <a:gd name="T8" fmla="*/ 0 w 358"/>
                <a:gd name="T9" fmla="*/ 9 h 287"/>
                <a:gd name="T10" fmla="*/ 6 w 358"/>
                <a:gd name="T11" fmla="*/ 0 h 287"/>
                <a:gd name="T12" fmla="*/ 29 w 358"/>
                <a:gd name="T13" fmla="*/ 26 h 287"/>
                <a:gd name="T14" fmla="*/ 62 w 358"/>
                <a:gd name="T15" fmla="*/ 0 h 287"/>
                <a:gd name="T16" fmla="*/ 62 w 358"/>
                <a:gd name="T17" fmla="*/ 26 h 287"/>
                <a:gd name="T18" fmla="*/ 94 w 358"/>
                <a:gd name="T19" fmla="*/ 60 h 287"/>
                <a:gd name="T20" fmla="*/ 143 w 358"/>
                <a:gd name="T21" fmla="*/ 87 h 287"/>
                <a:gd name="T22" fmla="*/ 170 w 358"/>
                <a:gd name="T23" fmla="*/ 87 h 287"/>
                <a:gd name="T24" fmla="*/ 170 w 358"/>
                <a:gd name="T25" fmla="*/ 69 h 287"/>
                <a:gd name="T26" fmla="*/ 188 w 358"/>
                <a:gd name="T27" fmla="*/ 52 h 287"/>
                <a:gd name="T28" fmla="*/ 227 w 358"/>
                <a:gd name="T29" fmla="*/ 43 h 287"/>
                <a:gd name="T30" fmla="*/ 269 w 358"/>
                <a:gd name="T31" fmla="*/ 69 h 287"/>
                <a:gd name="T32" fmla="*/ 302 w 358"/>
                <a:gd name="T33" fmla="*/ 87 h 287"/>
                <a:gd name="T34" fmla="*/ 302 w 358"/>
                <a:gd name="T35" fmla="*/ 145 h 287"/>
                <a:gd name="T36" fmla="*/ 302 w 358"/>
                <a:gd name="T37" fmla="*/ 171 h 287"/>
                <a:gd name="T38" fmla="*/ 308 w 358"/>
                <a:gd name="T39" fmla="*/ 180 h 287"/>
                <a:gd name="T40" fmla="*/ 314 w 358"/>
                <a:gd name="T41" fmla="*/ 231 h 287"/>
                <a:gd name="T42" fmla="*/ 339 w 358"/>
                <a:gd name="T43" fmla="*/ 249 h 287"/>
                <a:gd name="T44" fmla="*/ 353 w 358"/>
                <a:gd name="T45" fmla="*/ 316 h 287"/>
                <a:gd name="T46" fmla="*/ 370 w 358"/>
                <a:gd name="T47" fmla="*/ 357 h 287"/>
                <a:gd name="T48" fmla="*/ 376 w 358"/>
                <a:gd name="T49" fmla="*/ 375 h 287"/>
                <a:gd name="T50" fmla="*/ 353 w 358"/>
                <a:gd name="T51" fmla="*/ 392 h 287"/>
                <a:gd name="T52" fmla="*/ 332 w 358"/>
                <a:gd name="T53" fmla="*/ 410 h 287"/>
                <a:gd name="T54" fmla="*/ 290 w 358"/>
                <a:gd name="T55" fmla="*/ 401 h 287"/>
                <a:gd name="T56" fmla="*/ 257 w 358"/>
                <a:gd name="T57" fmla="*/ 357 h 287"/>
                <a:gd name="T58" fmla="*/ 200 w 358"/>
                <a:gd name="T59" fmla="*/ 366 h 287"/>
                <a:gd name="T60" fmla="*/ 170 w 358"/>
                <a:gd name="T61" fmla="*/ 341 h 287"/>
                <a:gd name="T62" fmla="*/ 143 w 358"/>
                <a:gd name="T63" fmla="*/ 299 h 287"/>
                <a:gd name="T64" fmla="*/ 119 w 358"/>
                <a:gd name="T65" fmla="*/ 273 h 287"/>
                <a:gd name="T66" fmla="*/ 113 w 358"/>
                <a:gd name="T67" fmla="*/ 264 h 287"/>
                <a:gd name="T68" fmla="*/ 107 w 358"/>
                <a:gd name="T69" fmla="*/ 273 h 287"/>
                <a:gd name="T70" fmla="*/ 94 w 358"/>
                <a:gd name="T71" fmla="*/ 249 h 287"/>
                <a:gd name="T72" fmla="*/ 86 w 358"/>
                <a:gd name="T73" fmla="*/ 223 h 287"/>
                <a:gd name="T74" fmla="*/ 62 w 358"/>
                <a:gd name="T75" fmla="*/ 196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6F73BF"/>
            </a:solidFill>
            <a:ln w="9525">
              <a:solidFill>
                <a:srgbClr val="000000"/>
              </a:solidFill>
              <a:prstDash val="solid"/>
              <a:round/>
              <a:headEnd/>
              <a:tailEnd/>
            </a:ln>
          </p:spPr>
          <p:txBody>
            <a:bodyPr/>
            <a:lstStyle/>
            <a:p>
              <a:endParaRPr lang="en-US"/>
            </a:p>
          </p:txBody>
        </p:sp>
        <p:sp>
          <p:nvSpPr>
            <p:cNvPr id="11357" name="Freeform 4144"/>
            <p:cNvSpPr>
              <a:spLocks/>
            </p:cNvSpPr>
            <p:nvPr/>
          </p:nvSpPr>
          <p:spPr bwMode="auto">
            <a:xfrm>
              <a:off x="3183" y="1776"/>
              <a:ext cx="175" cy="183"/>
            </a:xfrm>
            <a:custGeom>
              <a:avLst/>
              <a:gdLst>
                <a:gd name="T0" fmla="*/ 110 w 173"/>
                <a:gd name="T1" fmla="*/ 104 h 162"/>
                <a:gd name="T2" fmla="*/ 110 w 173"/>
                <a:gd name="T3" fmla="*/ 87 h 162"/>
                <a:gd name="T4" fmla="*/ 116 w 173"/>
                <a:gd name="T5" fmla="*/ 60 h 162"/>
                <a:gd name="T6" fmla="*/ 116 w 173"/>
                <a:gd name="T7" fmla="*/ 43 h 162"/>
                <a:gd name="T8" fmla="*/ 104 w 173"/>
                <a:gd name="T9" fmla="*/ 35 h 162"/>
                <a:gd name="T10" fmla="*/ 93 w 173"/>
                <a:gd name="T11" fmla="*/ 9 h 162"/>
                <a:gd name="T12" fmla="*/ 81 w 173"/>
                <a:gd name="T13" fmla="*/ 9 h 162"/>
                <a:gd name="T14" fmla="*/ 75 w 173"/>
                <a:gd name="T15" fmla="*/ 0 h 162"/>
                <a:gd name="T16" fmla="*/ 57 w 173"/>
                <a:gd name="T17" fmla="*/ 0 h 162"/>
                <a:gd name="T18" fmla="*/ 51 w 173"/>
                <a:gd name="T19" fmla="*/ 9 h 162"/>
                <a:gd name="T20" fmla="*/ 30 w 173"/>
                <a:gd name="T21" fmla="*/ 26 h 162"/>
                <a:gd name="T22" fmla="*/ 30 w 173"/>
                <a:gd name="T23" fmla="*/ 87 h 162"/>
                <a:gd name="T24" fmla="*/ 18 w 173"/>
                <a:gd name="T25" fmla="*/ 96 h 162"/>
                <a:gd name="T26" fmla="*/ 0 w 173"/>
                <a:gd name="T27" fmla="*/ 112 h 162"/>
                <a:gd name="T28" fmla="*/ 12 w 173"/>
                <a:gd name="T29" fmla="*/ 147 h 162"/>
                <a:gd name="T30" fmla="*/ 24 w 173"/>
                <a:gd name="T31" fmla="*/ 156 h 162"/>
                <a:gd name="T32" fmla="*/ 42 w 173"/>
                <a:gd name="T33" fmla="*/ 165 h 162"/>
                <a:gd name="T34" fmla="*/ 63 w 173"/>
                <a:gd name="T35" fmla="*/ 181 h 162"/>
                <a:gd name="T36" fmla="*/ 81 w 173"/>
                <a:gd name="T37" fmla="*/ 190 h 162"/>
                <a:gd name="T38" fmla="*/ 93 w 173"/>
                <a:gd name="T39" fmla="*/ 208 h 162"/>
                <a:gd name="T40" fmla="*/ 110 w 173"/>
                <a:gd name="T41" fmla="*/ 234 h 162"/>
                <a:gd name="T42" fmla="*/ 143 w 173"/>
                <a:gd name="T43" fmla="*/ 234 h 162"/>
                <a:gd name="T44" fmla="*/ 155 w 173"/>
                <a:gd name="T45" fmla="*/ 216 h 162"/>
                <a:gd name="T46" fmla="*/ 167 w 173"/>
                <a:gd name="T47" fmla="*/ 208 h 162"/>
                <a:gd name="T48" fmla="*/ 179 w 173"/>
                <a:gd name="T49" fmla="*/ 208 h 162"/>
                <a:gd name="T50" fmla="*/ 173 w 173"/>
                <a:gd name="T51" fmla="*/ 199 h 162"/>
                <a:gd name="T52" fmla="*/ 167 w 173"/>
                <a:gd name="T53" fmla="*/ 181 h 162"/>
                <a:gd name="T54" fmla="*/ 161 w 173"/>
                <a:gd name="T55" fmla="*/ 181 h 162"/>
                <a:gd name="T56" fmla="*/ 161 w 173"/>
                <a:gd name="T57" fmla="*/ 156 h 162"/>
                <a:gd name="T58" fmla="*/ 155 w 173"/>
                <a:gd name="T59" fmla="*/ 147 h 162"/>
                <a:gd name="T60" fmla="*/ 137 w 173"/>
                <a:gd name="T61" fmla="*/ 130 h 162"/>
                <a:gd name="T62" fmla="*/ 122 w 173"/>
                <a:gd name="T63" fmla="*/ 121 h 162"/>
                <a:gd name="T64" fmla="*/ 110 w 173"/>
                <a:gd name="T65" fmla="*/ 104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prstDash val="solid"/>
              <a:round/>
              <a:headEnd/>
              <a:tailEnd/>
            </a:ln>
          </p:spPr>
          <p:txBody>
            <a:bodyPr/>
            <a:lstStyle/>
            <a:p>
              <a:endParaRPr lang="en-US"/>
            </a:p>
          </p:txBody>
        </p:sp>
        <p:sp>
          <p:nvSpPr>
            <p:cNvPr id="11358" name="Freeform 4145"/>
            <p:cNvSpPr>
              <a:spLocks/>
            </p:cNvSpPr>
            <p:nvPr/>
          </p:nvSpPr>
          <p:spPr bwMode="auto">
            <a:xfrm>
              <a:off x="3322" y="1938"/>
              <a:ext cx="36" cy="34"/>
            </a:xfrm>
            <a:custGeom>
              <a:avLst/>
              <a:gdLst>
                <a:gd name="T0" fmla="*/ 30 w 36"/>
                <a:gd name="T1" fmla="*/ 18 h 30"/>
                <a:gd name="T2" fmla="*/ 24 w 36"/>
                <a:gd name="T3" fmla="*/ 18 h 30"/>
                <a:gd name="T4" fmla="*/ 24 w 36"/>
                <a:gd name="T5" fmla="*/ 26 h 30"/>
                <a:gd name="T6" fmla="*/ 36 w 36"/>
                <a:gd name="T7" fmla="*/ 44 h 30"/>
                <a:gd name="T8" fmla="*/ 18 w 36"/>
                <a:gd name="T9" fmla="*/ 44 h 30"/>
                <a:gd name="T10" fmla="*/ 18 w 36"/>
                <a:gd name="T11" fmla="*/ 35 h 30"/>
                <a:gd name="T12" fmla="*/ 0 w 36"/>
                <a:gd name="T13" fmla="*/ 26 h 30"/>
                <a:gd name="T14" fmla="*/ 12 w 36"/>
                <a:gd name="T15" fmla="*/ 9 h 30"/>
                <a:gd name="T16" fmla="*/ 24 w 36"/>
                <a:gd name="T17" fmla="*/ 0 h 30"/>
                <a:gd name="T18" fmla="*/ 30 w 36"/>
                <a:gd name="T19" fmla="*/ 18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1359" name="Freeform 4146"/>
            <p:cNvSpPr>
              <a:spLocks/>
            </p:cNvSpPr>
            <p:nvPr/>
          </p:nvSpPr>
          <p:spPr bwMode="auto">
            <a:xfrm>
              <a:off x="3904" y="1932"/>
              <a:ext cx="145" cy="86"/>
            </a:xfrm>
            <a:custGeom>
              <a:avLst/>
              <a:gdLst>
                <a:gd name="T0" fmla="*/ 80 w 143"/>
                <a:gd name="T1" fmla="*/ 83 h 77"/>
                <a:gd name="T2" fmla="*/ 62 w 143"/>
                <a:gd name="T3" fmla="*/ 83 h 77"/>
                <a:gd name="T4" fmla="*/ 44 w 143"/>
                <a:gd name="T5" fmla="*/ 74 h 77"/>
                <a:gd name="T6" fmla="*/ 18 w 143"/>
                <a:gd name="T7" fmla="*/ 58 h 77"/>
                <a:gd name="T8" fmla="*/ 0 w 143"/>
                <a:gd name="T9" fmla="*/ 42 h 77"/>
                <a:gd name="T10" fmla="*/ 0 w 143"/>
                <a:gd name="T11" fmla="*/ 25 h 77"/>
                <a:gd name="T12" fmla="*/ 6 w 143"/>
                <a:gd name="T13" fmla="*/ 9 h 77"/>
                <a:gd name="T14" fmla="*/ 6 w 143"/>
                <a:gd name="T15" fmla="*/ 9 h 77"/>
                <a:gd name="T16" fmla="*/ 18 w 143"/>
                <a:gd name="T17" fmla="*/ 0 h 77"/>
                <a:gd name="T18" fmla="*/ 30 w 143"/>
                <a:gd name="T19" fmla="*/ 9 h 77"/>
                <a:gd name="T20" fmla="*/ 56 w 143"/>
                <a:gd name="T21" fmla="*/ 34 h 77"/>
                <a:gd name="T22" fmla="*/ 62 w 143"/>
                <a:gd name="T23" fmla="*/ 34 h 77"/>
                <a:gd name="T24" fmla="*/ 68 w 143"/>
                <a:gd name="T25" fmla="*/ 42 h 77"/>
                <a:gd name="T26" fmla="*/ 80 w 143"/>
                <a:gd name="T27" fmla="*/ 50 h 77"/>
                <a:gd name="T28" fmla="*/ 86 w 143"/>
                <a:gd name="T29" fmla="*/ 58 h 77"/>
                <a:gd name="T30" fmla="*/ 104 w 143"/>
                <a:gd name="T31" fmla="*/ 67 h 77"/>
                <a:gd name="T32" fmla="*/ 119 w 143"/>
                <a:gd name="T33" fmla="*/ 67 h 77"/>
                <a:gd name="T34" fmla="*/ 143 w 143"/>
                <a:gd name="T35" fmla="*/ 67 h 77"/>
                <a:gd name="T36" fmla="*/ 149 w 143"/>
                <a:gd name="T37" fmla="*/ 107 h 77"/>
                <a:gd name="T38" fmla="*/ 131 w 143"/>
                <a:gd name="T39" fmla="*/ 107 h 77"/>
                <a:gd name="T40" fmla="*/ 104 w 143"/>
                <a:gd name="T41" fmla="*/ 98 h 77"/>
                <a:gd name="T42" fmla="*/ 92 w 143"/>
                <a:gd name="T43" fmla="*/ 98 h 77"/>
                <a:gd name="T44" fmla="*/ 80 w 143"/>
                <a:gd name="T45" fmla="*/ 83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prstDash val="solid"/>
              <a:round/>
              <a:headEnd/>
              <a:tailEnd/>
            </a:ln>
          </p:spPr>
          <p:txBody>
            <a:bodyPr/>
            <a:lstStyle/>
            <a:p>
              <a:endParaRPr lang="en-US"/>
            </a:p>
          </p:txBody>
        </p:sp>
        <p:sp>
          <p:nvSpPr>
            <p:cNvPr id="11360" name="Freeform 4147"/>
            <p:cNvSpPr>
              <a:spLocks/>
            </p:cNvSpPr>
            <p:nvPr/>
          </p:nvSpPr>
          <p:spPr bwMode="auto">
            <a:xfrm>
              <a:off x="3565" y="1783"/>
              <a:ext cx="267" cy="296"/>
            </a:xfrm>
            <a:custGeom>
              <a:avLst/>
              <a:gdLst>
                <a:gd name="T0" fmla="*/ 119 w 263"/>
                <a:gd name="T1" fmla="*/ 341 h 263"/>
                <a:gd name="T2" fmla="*/ 137 w 263"/>
                <a:gd name="T3" fmla="*/ 366 h 263"/>
                <a:gd name="T4" fmla="*/ 161 w 263"/>
                <a:gd name="T5" fmla="*/ 366 h 263"/>
                <a:gd name="T6" fmla="*/ 176 w 263"/>
                <a:gd name="T7" fmla="*/ 357 h 263"/>
                <a:gd name="T8" fmla="*/ 200 w 263"/>
                <a:gd name="T9" fmla="*/ 357 h 263"/>
                <a:gd name="T10" fmla="*/ 182 w 263"/>
                <a:gd name="T11" fmla="*/ 323 h 263"/>
                <a:gd name="T12" fmla="*/ 168 w 263"/>
                <a:gd name="T13" fmla="*/ 289 h 263"/>
                <a:gd name="T14" fmla="*/ 182 w 263"/>
                <a:gd name="T15" fmla="*/ 257 h 263"/>
                <a:gd name="T16" fmla="*/ 212 w 263"/>
                <a:gd name="T17" fmla="*/ 240 h 263"/>
                <a:gd name="T18" fmla="*/ 230 w 263"/>
                <a:gd name="T19" fmla="*/ 189 h 263"/>
                <a:gd name="T20" fmla="*/ 237 w 263"/>
                <a:gd name="T21" fmla="*/ 154 h 263"/>
                <a:gd name="T22" fmla="*/ 237 w 263"/>
                <a:gd name="T23" fmla="*/ 128 h 263"/>
                <a:gd name="T24" fmla="*/ 224 w 263"/>
                <a:gd name="T25" fmla="*/ 111 h 263"/>
                <a:gd name="T26" fmla="*/ 218 w 263"/>
                <a:gd name="T27" fmla="*/ 87 h 263"/>
                <a:gd name="T28" fmla="*/ 212 w 263"/>
                <a:gd name="T29" fmla="*/ 69 h 263"/>
                <a:gd name="T30" fmla="*/ 257 w 263"/>
                <a:gd name="T31" fmla="*/ 60 h 263"/>
                <a:gd name="T32" fmla="*/ 251 w 263"/>
                <a:gd name="T33" fmla="*/ 34 h 263"/>
                <a:gd name="T34" fmla="*/ 230 w 263"/>
                <a:gd name="T35" fmla="*/ 9 h 263"/>
                <a:gd name="T36" fmla="*/ 168 w 263"/>
                <a:gd name="T37" fmla="*/ 9 h 263"/>
                <a:gd name="T38" fmla="*/ 168 w 263"/>
                <a:gd name="T39" fmla="*/ 52 h 263"/>
                <a:gd name="T40" fmla="*/ 161 w 263"/>
                <a:gd name="T41" fmla="*/ 87 h 263"/>
                <a:gd name="T42" fmla="*/ 155 w 263"/>
                <a:gd name="T43" fmla="*/ 102 h 263"/>
                <a:gd name="T44" fmla="*/ 137 w 263"/>
                <a:gd name="T45" fmla="*/ 154 h 263"/>
                <a:gd name="T46" fmla="*/ 119 w 263"/>
                <a:gd name="T47" fmla="*/ 162 h 263"/>
                <a:gd name="T48" fmla="*/ 98 w 263"/>
                <a:gd name="T49" fmla="*/ 189 h 263"/>
                <a:gd name="T50" fmla="*/ 80 w 263"/>
                <a:gd name="T51" fmla="*/ 214 h 263"/>
                <a:gd name="T52" fmla="*/ 30 w 263"/>
                <a:gd name="T53" fmla="*/ 214 h 263"/>
                <a:gd name="T54" fmla="*/ 0 w 263"/>
                <a:gd name="T55" fmla="*/ 205 h 263"/>
                <a:gd name="T56" fmla="*/ 45 w 263"/>
                <a:gd name="T57" fmla="*/ 249 h 263"/>
                <a:gd name="T58" fmla="*/ 56 w 263"/>
                <a:gd name="T59" fmla="*/ 281 h 263"/>
                <a:gd name="T60" fmla="*/ 39 w 263"/>
                <a:gd name="T61" fmla="*/ 306 h 263"/>
                <a:gd name="T62" fmla="*/ 30 w 263"/>
                <a:gd name="T63" fmla="*/ 332 h 263"/>
                <a:gd name="T64" fmla="*/ 62 w 263"/>
                <a:gd name="T65" fmla="*/ 332 h 263"/>
                <a:gd name="T66" fmla="*/ 92 w 263"/>
                <a:gd name="T67" fmla="*/ 332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prstDash val="solid"/>
              <a:round/>
              <a:headEnd/>
              <a:tailEnd/>
            </a:ln>
          </p:spPr>
          <p:txBody>
            <a:bodyPr/>
            <a:lstStyle/>
            <a:p>
              <a:endParaRPr lang="en-US"/>
            </a:p>
          </p:txBody>
        </p:sp>
        <p:sp>
          <p:nvSpPr>
            <p:cNvPr id="11361" name="Freeform 4148"/>
            <p:cNvSpPr>
              <a:spLocks/>
            </p:cNvSpPr>
            <p:nvPr/>
          </p:nvSpPr>
          <p:spPr bwMode="auto">
            <a:xfrm>
              <a:off x="2952" y="1904"/>
              <a:ext cx="194" cy="221"/>
            </a:xfrm>
            <a:custGeom>
              <a:avLst/>
              <a:gdLst>
                <a:gd name="T0" fmla="*/ 155 w 191"/>
                <a:gd name="T1" fmla="*/ 102 h 197"/>
                <a:gd name="T2" fmla="*/ 149 w 191"/>
                <a:gd name="T3" fmla="*/ 76 h 197"/>
                <a:gd name="T4" fmla="*/ 137 w 191"/>
                <a:gd name="T5" fmla="*/ 50 h 197"/>
                <a:gd name="T6" fmla="*/ 131 w 191"/>
                <a:gd name="T7" fmla="*/ 50 h 197"/>
                <a:gd name="T8" fmla="*/ 137 w 191"/>
                <a:gd name="T9" fmla="*/ 76 h 197"/>
                <a:gd name="T10" fmla="*/ 149 w 191"/>
                <a:gd name="T11" fmla="*/ 93 h 197"/>
                <a:gd name="T12" fmla="*/ 161 w 191"/>
                <a:gd name="T13" fmla="*/ 135 h 197"/>
                <a:gd name="T14" fmla="*/ 170 w 191"/>
                <a:gd name="T15" fmla="*/ 151 h 197"/>
                <a:gd name="T16" fmla="*/ 182 w 191"/>
                <a:gd name="T17" fmla="*/ 176 h 197"/>
                <a:gd name="T18" fmla="*/ 188 w 191"/>
                <a:gd name="T19" fmla="*/ 194 h 197"/>
                <a:gd name="T20" fmla="*/ 200 w 191"/>
                <a:gd name="T21" fmla="*/ 210 h 197"/>
                <a:gd name="T22" fmla="*/ 200 w 191"/>
                <a:gd name="T23" fmla="*/ 219 h 197"/>
                <a:gd name="T24" fmla="*/ 200 w 191"/>
                <a:gd name="T25" fmla="*/ 236 h 197"/>
                <a:gd name="T26" fmla="*/ 194 w 191"/>
                <a:gd name="T27" fmla="*/ 245 h 197"/>
                <a:gd name="T28" fmla="*/ 188 w 191"/>
                <a:gd name="T29" fmla="*/ 245 h 197"/>
                <a:gd name="T30" fmla="*/ 182 w 191"/>
                <a:gd name="T31" fmla="*/ 261 h 197"/>
                <a:gd name="T32" fmla="*/ 176 w 191"/>
                <a:gd name="T33" fmla="*/ 261 h 197"/>
                <a:gd name="T34" fmla="*/ 170 w 191"/>
                <a:gd name="T35" fmla="*/ 278 h 197"/>
                <a:gd name="T36" fmla="*/ 149 w 191"/>
                <a:gd name="T37" fmla="*/ 269 h 197"/>
                <a:gd name="T38" fmla="*/ 125 w 191"/>
                <a:gd name="T39" fmla="*/ 269 h 197"/>
                <a:gd name="T40" fmla="*/ 125 w 191"/>
                <a:gd name="T41" fmla="*/ 261 h 197"/>
                <a:gd name="T42" fmla="*/ 125 w 191"/>
                <a:gd name="T43" fmla="*/ 269 h 197"/>
                <a:gd name="T44" fmla="*/ 5 w 191"/>
                <a:gd name="T45" fmla="*/ 269 h 197"/>
                <a:gd name="T46" fmla="*/ 5 w 191"/>
                <a:gd name="T47" fmla="*/ 167 h 197"/>
                <a:gd name="T48" fmla="*/ 0 w 191"/>
                <a:gd name="T49" fmla="*/ 108 h 197"/>
                <a:gd name="T50" fmla="*/ 0 w 191"/>
                <a:gd name="T51" fmla="*/ 84 h 197"/>
                <a:gd name="T52" fmla="*/ 0 w 191"/>
                <a:gd name="T53" fmla="*/ 59 h 197"/>
                <a:gd name="T54" fmla="*/ 0 w 191"/>
                <a:gd name="T55" fmla="*/ 34 h 197"/>
                <a:gd name="T56" fmla="*/ 0 w 191"/>
                <a:gd name="T57" fmla="*/ 17 h 197"/>
                <a:gd name="T58" fmla="*/ 0 w 191"/>
                <a:gd name="T59" fmla="*/ 0 h 197"/>
                <a:gd name="T60" fmla="*/ 11 w 191"/>
                <a:gd name="T61" fmla="*/ 0 h 197"/>
                <a:gd name="T62" fmla="*/ 38 w 191"/>
                <a:gd name="T63" fmla="*/ 9 h 197"/>
                <a:gd name="T64" fmla="*/ 68 w 191"/>
                <a:gd name="T65" fmla="*/ 17 h 197"/>
                <a:gd name="T66" fmla="*/ 92 w 191"/>
                <a:gd name="T67" fmla="*/ 9 h 197"/>
                <a:gd name="T68" fmla="*/ 100 w 191"/>
                <a:gd name="T69" fmla="*/ 0 h 197"/>
                <a:gd name="T70" fmla="*/ 100 w 191"/>
                <a:gd name="T71" fmla="*/ 9 h 197"/>
                <a:gd name="T72" fmla="*/ 107 w 191"/>
                <a:gd name="T73" fmla="*/ 0 h 197"/>
                <a:gd name="T74" fmla="*/ 125 w 191"/>
                <a:gd name="T75" fmla="*/ 9 h 197"/>
                <a:gd name="T76" fmla="*/ 125 w 191"/>
                <a:gd name="T77" fmla="*/ 17 h 197"/>
                <a:gd name="T78" fmla="*/ 137 w 191"/>
                <a:gd name="T79" fmla="*/ 17 h 197"/>
                <a:gd name="T80" fmla="*/ 161 w 191"/>
                <a:gd name="T81" fmla="*/ 9 h 197"/>
                <a:gd name="T82" fmla="*/ 176 w 191"/>
                <a:gd name="T83" fmla="*/ 59 h 197"/>
                <a:gd name="T84" fmla="*/ 176 w 191"/>
                <a:gd name="T85" fmla="*/ 84 h 197"/>
                <a:gd name="T86" fmla="*/ 170 w 191"/>
                <a:gd name="T87" fmla="*/ 108 h 197"/>
                <a:gd name="T88" fmla="*/ 155 w 191"/>
                <a:gd name="T89" fmla="*/ 102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197">
                  <a:moveTo>
                    <a:pt x="149" y="72"/>
                  </a:moveTo>
                  <a:lnTo>
                    <a:pt x="143" y="54"/>
                  </a:lnTo>
                  <a:lnTo>
                    <a:pt x="131" y="36"/>
                  </a:lnTo>
                  <a:lnTo>
                    <a:pt x="125" y="36"/>
                  </a:lnTo>
                  <a:lnTo>
                    <a:pt x="131" y="54"/>
                  </a:lnTo>
                  <a:lnTo>
                    <a:pt x="143" y="66"/>
                  </a:lnTo>
                  <a:lnTo>
                    <a:pt x="155" y="95"/>
                  </a:lnTo>
                  <a:lnTo>
                    <a:pt x="161" y="107"/>
                  </a:lnTo>
                  <a:lnTo>
                    <a:pt x="173" y="125"/>
                  </a:lnTo>
                  <a:lnTo>
                    <a:pt x="179" y="137"/>
                  </a:lnTo>
                  <a:lnTo>
                    <a:pt x="191" y="149"/>
                  </a:lnTo>
                  <a:lnTo>
                    <a:pt x="191" y="155"/>
                  </a:lnTo>
                  <a:lnTo>
                    <a:pt x="191" y="167"/>
                  </a:lnTo>
                  <a:lnTo>
                    <a:pt x="185" y="173"/>
                  </a:lnTo>
                  <a:lnTo>
                    <a:pt x="179" y="173"/>
                  </a:lnTo>
                  <a:lnTo>
                    <a:pt x="173" y="185"/>
                  </a:lnTo>
                  <a:lnTo>
                    <a:pt x="167" y="185"/>
                  </a:lnTo>
                  <a:lnTo>
                    <a:pt x="161" y="197"/>
                  </a:lnTo>
                  <a:lnTo>
                    <a:pt x="143" y="191"/>
                  </a:lnTo>
                  <a:lnTo>
                    <a:pt x="119" y="191"/>
                  </a:lnTo>
                  <a:lnTo>
                    <a:pt x="119" y="185"/>
                  </a:lnTo>
                  <a:lnTo>
                    <a:pt x="119" y="191"/>
                  </a:lnTo>
                  <a:lnTo>
                    <a:pt x="5" y="191"/>
                  </a:lnTo>
                  <a:lnTo>
                    <a:pt x="5" y="119"/>
                  </a:lnTo>
                  <a:lnTo>
                    <a:pt x="0" y="77"/>
                  </a:lnTo>
                  <a:lnTo>
                    <a:pt x="0" y="60"/>
                  </a:lnTo>
                  <a:lnTo>
                    <a:pt x="0" y="42"/>
                  </a:lnTo>
                  <a:lnTo>
                    <a:pt x="0" y="24"/>
                  </a:lnTo>
                  <a:lnTo>
                    <a:pt x="0" y="12"/>
                  </a:lnTo>
                  <a:lnTo>
                    <a:pt x="0" y="0"/>
                  </a:lnTo>
                  <a:lnTo>
                    <a:pt x="11" y="0"/>
                  </a:lnTo>
                  <a:lnTo>
                    <a:pt x="35" y="6"/>
                  </a:lnTo>
                  <a:lnTo>
                    <a:pt x="65" y="12"/>
                  </a:lnTo>
                  <a:lnTo>
                    <a:pt x="89" y="6"/>
                  </a:lnTo>
                  <a:lnTo>
                    <a:pt x="95" y="0"/>
                  </a:lnTo>
                  <a:lnTo>
                    <a:pt x="95" y="6"/>
                  </a:lnTo>
                  <a:lnTo>
                    <a:pt x="101" y="0"/>
                  </a:lnTo>
                  <a:lnTo>
                    <a:pt x="119" y="6"/>
                  </a:lnTo>
                  <a:lnTo>
                    <a:pt x="119" y="12"/>
                  </a:lnTo>
                  <a:lnTo>
                    <a:pt x="131" y="12"/>
                  </a:lnTo>
                  <a:lnTo>
                    <a:pt x="155" y="6"/>
                  </a:lnTo>
                  <a:lnTo>
                    <a:pt x="167" y="42"/>
                  </a:lnTo>
                  <a:lnTo>
                    <a:pt x="167" y="60"/>
                  </a:lnTo>
                  <a:lnTo>
                    <a:pt x="161" y="77"/>
                  </a:lnTo>
                  <a:lnTo>
                    <a:pt x="149" y="72"/>
                  </a:lnTo>
                  <a:close/>
                </a:path>
              </a:pathLst>
            </a:custGeom>
            <a:solidFill>
              <a:srgbClr val="6F73BF"/>
            </a:solidFill>
            <a:ln w="9525">
              <a:solidFill>
                <a:srgbClr val="000000"/>
              </a:solidFill>
              <a:prstDash val="solid"/>
              <a:round/>
              <a:headEnd/>
              <a:tailEnd/>
            </a:ln>
          </p:spPr>
          <p:txBody>
            <a:bodyPr/>
            <a:lstStyle/>
            <a:p>
              <a:endParaRPr lang="en-US"/>
            </a:p>
          </p:txBody>
        </p:sp>
        <p:sp>
          <p:nvSpPr>
            <p:cNvPr id="31797" name="Freeform 4149"/>
            <p:cNvSpPr>
              <a:spLocks/>
            </p:cNvSpPr>
            <p:nvPr/>
          </p:nvSpPr>
          <p:spPr bwMode="auto">
            <a:xfrm>
              <a:off x="3710" y="1817"/>
              <a:ext cx="491" cy="611"/>
            </a:xfrm>
            <a:custGeom>
              <a:avLst/>
              <a:gdLst>
                <a:gd name="T0" fmla="*/ 84 w 485"/>
                <a:gd name="T1" fmla="*/ 18 h 544"/>
                <a:gd name="T2" fmla="*/ 66 w 485"/>
                <a:gd name="T3" fmla="*/ 30 h 544"/>
                <a:gd name="T4" fmla="*/ 78 w 485"/>
                <a:gd name="T5" fmla="*/ 54 h 544"/>
                <a:gd name="T6" fmla="*/ 84 w 485"/>
                <a:gd name="T7" fmla="*/ 78 h 544"/>
                <a:gd name="T8" fmla="*/ 72 w 485"/>
                <a:gd name="T9" fmla="*/ 120 h 544"/>
                <a:gd name="T10" fmla="*/ 30 w 485"/>
                <a:gd name="T11" fmla="*/ 150 h 544"/>
                <a:gd name="T12" fmla="*/ 30 w 485"/>
                <a:gd name="T13" fmla="*/ 179 h 544"/>
                <a:gd name="T14" fmla="*/ 48 w 485"/>
                <a:gd name="T15" fmla="*/ 221 h 544"/>
                <a:gd name="T16" fmla="*/ 12 w 485"/>
                <a:gd name="T17" fmla="*/ 221 h 544"/>
                <a:gd name="T18" fmla="*/ 0 w 485"/>
                <a:gd name="T19" fmla="*/ 233 h 544"/>
                <a:gd name="T20" fmla="*/ 18 w 485"/>
                <a:gd name="T21" fmla="*/ 251 h 544"/>
                <a:gd name="T22" fmla="*/ 30 w 485"/>
                <a:gd name="T23" fmla="*/ 263 h 544"/>
                <a:gd name="T24" fmla="*/ 48 w 485"/>
                <a:gd name="T25" fmla="*/ 293 h 544"/>
                <a:gd name="T26" fmla="*/ 78 w 485"/>
                <a:gd name="T27" fmla="*/ 263 h 544"/>
                <a:gd name="T28" fmla="*/ 78 w 485"/>
                <a:gd name="T29" fmla="*/ 275 h 544"/>
                <a:gd name="T30" fmla="*/ 84 w 485"/>
                <a:gd name="T31" fmla="*/ 287 h 544"/>
                <a:gd name="T32" fmla="*/ 96 w 485"/>
                <a:gd name="T33" fmla="*/ 329 h 544"/>
                <a:gd name="T34" fmla="*/ 108 w 485"/>
                <a:gd name="T35" fmla="*/ 377 h 544"/>
                <a:gd name="T36" fmla="*/ 126 w 485"/>
                <a:gd name="T37" fmla="*/ 425 h 544"/>
                <a:gd name="T38" fmla="*/ 168 w 485"/>
                <a:gd name="T39" fmla="*/ 508 h 544"/>
                <a:gd name="T40" fmla="*/ 192 w 485"/>
                <a:gd name="T41" fmla="*/ 544 h 544"/>
                <a:gd name="T42" fmla="*/ 222 w 485"/>
                <a:gd name="T43" fmla="*/ 520 h 544"/>
                <a:gd name="T44" fmla="*/ 227 w 485"/>
                <a:gd name="T45" fmla="*/ 503 h 544"/>
                <a:gd name="T46" fmla="*/ 227 w 485"/>
                <a:gd name="T47" fmla="*/ 455 h 544"/>
                <a:gd name="T48" fmla="*/ 227 w 485"/>
                <a:gd name="T49" fmla="*/ 401 h 544"/>
                <a:gd name="T50" fmla="*/ 239 w 485"/>
                <a:gd name="T51" fmla="*/ 389 h 544"/>
                <a:gd name="T52" fmla="*/ 263 w 485"/>
                <a:gd name="T53" fmla="*/ 365 h 544"/>
                <a:gd name="T54" fmla="*/ 311 w 485"/>
                <a:gd name="T55" fmla="*/ 317 h 544"/>
                <a:gd name="T56" fmla="*/ 329 w 485"/>
                <a:gd name="T57" fmla="*/ 281 h 544"/>
                <a:gd name="T58" fmla="*/ 359 w 485"/>
                <a:gd name="T59" fmla="*/ 275 h 544"/>
                <a:gd name="T60" fmla="*/ 365 w 485"/>
                <a:gd name="T61" fmla="*/ 269 h 544"/>
                <a:gd name="T62" fmla="*/ 353 w 485"/>
                <a:gd name="T63" fmla="*/ 227 h 544"/>
                <a:gd name="T64" fmla="*/ 353 w 485"/>
                <a:gd name="T65" fmla="*/ 203 h 544"/>
                <a:gd name="T66" fmla="*/ 347 w 485"/>
                <a:gd name="T67" fmla="*/ 185 h 544"/>
                <a:gd name="T68" fmla="*/ 365 w 485"/>
                <a:gd name="T69" fmla="*/ 203 h 544"/>
                <a:gd name="T70" fmla="*/ 413 w 485"/>
                <a:gd name="T71" fmla="*/ 209 h 544"/>
                <a:gd name="T72" fmla="*/ 401 w 485"/>
                <a:gd name="T73" fmla="*/ 245 h 544"/>
                <a:gd name="T74" fmla="*/ 419 w 485"/>
                <a:gd name="T75" fmla="*/ 251 h 544"/>
                <a:gd name="T76" fmla="*/ 431 w 485"/>
                <a:gd name="T77" fmla="*/ 269 h 544"/>
                <a:gd name="T78" fmla="*/ 443 w 485"/>
                <a:gd name="T79" fmla="*/ 233 h 544"/>
                <a:gd name="T80" fmla="*/ 455 w 485"/>
                <a:gd name="T81" fmla="*/ 179 h 544"/>
                <a:gd name="T82" fmla="*/ 479 w 485"/>
                <a:gd name="T83" fmla="*/ 161 h 544"/>
                <a:gd name="T84" fmla="*/ 467 w 485"/>
                <a:gd name="T85" fmla="*/ 138 h 544"/>
                <a:gd name="T86" fmla="*/ 461 w 485"/>
                <a:gd name="T87" fmla="*/ 126 h 544"/>
                <a:gd name="T88" fmla="*/ 431 w 485"/>
                <a:gd name="T89" fmla="*/ 126 h 544"/>
                <a:gd name="T90" fmla="*/ 389 w 485"/>
                <a:gd name="T91" fmla="*/ 155 h 544"/>
                <a:gd name="T92" fmla="*/ 401 w 485"/>
                <a:gd name="T93" fmla="*/ 173 h 544"/>
                <a:gd name="T94" fmla="*/ 347 w 485"/>
                <a:gd name="T95" fmla="*/ 173 h 544"/>
                <a:gd name="T96" fmla="*/ 329 w 485"/>
                <a:gd name="T97" fmla="*/ 150 h 544"/>
                <a:gd name="T98" fmla="*/ 293 w 485"/>
                <a:gd name="T99" fmla="*/ 173 h 544"/>
                <a:gd name="T100" fmla="*/ 251 w 485"/>
                <a:gd name="T101" fmla="*/ 161 h 544"/>
                <a:gd name="T102" fmla="*/ 192 w 485"/>
                <a:gd name="T103" fmla="*/ 132 h 544"/>
                <a:gd name="T104" fmla="*/ 180 w 485"/>
                <a:gd name="T105" fmla="*/ 96 h 544"/>
                <a:gd name="T106" fmla="*/ 144 w 485"/>
                <a:gd name="T107" fmla="*/ 60 h 544"/>
                <a:gd name="T108" fmla="*/ 150 w 485"/>
                <a:gd name="T109" fmla="*/ 36 h 544"/>
                <a:gd name="T110" fmla="*/ 144 w 485"/>
                <a:gd name="T111" fmla="*/ 24 h 544"/>
                <a:gd name="T112" fmla="*/ 138 w 485"/>
                <a:gd name="T113" fmla="*/ 12 h 544"/>
                <a:gd name="T114" fmla="*/ 126 w 485"/>
                <a:gd name="T115"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0" y="233"/>
                  </a:lnTo>
                  <a:lnTo>
                    <a:pt x="6" y="233"/>
                  </a:lnTo>
                  <a:lnTo>
                    <a:pt x="6" y="239"/>
                  </a:lnTo>
                  <a:lnTo>
                    <a:pt x="18" y="251"/>
                  </a:lnTo>
                  <a:lnTo>
                    <a:pt x="42"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61" y="126"/>
                  </a:lnTo>
                  <a:lnTo>
                    <a:pt x="455" y="120"/>
                  </a:lnTo>
                  <a:lnTo>
                    <a:pt x="443" y="126"/>
                  </a:lnTo>
                  <a:lnTo>
                    <a:pt x="431" y="126"/>
                  </a:lnTo>
                  <a:lnTo>
                    <a:pt x="419" y="138"/>
                  </a:lnTo>
                  <a:lnTo>
                    <a:pt x="407" y="150"/>
                  </a:lnTo>
                  <a:lnTo>
                    <a:pt x="389" y="155"/>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50" y="30"/>
                  </a:lnTo>
                  <a:lnTo>
                    <a:pt x="144" y="24"/>
                  </a:lnTo>
                  <a:lnTo>
                    <a:pt x="144" y="24"/>
                  </a:lnTo>
                  <a:lnTo>
                    <a:pt x="138" y="18"/>
                  </a:lnTo>
                  <a:lnTo>
                    <a:pt x="138" y="12"/>
                  </a:lnTo>
                  <a:lnTo>
                    <a:pt x="138" y="6"/>
                  </a:lnTo>
                  <a:lnTo>
                    <a:pt x="132" y="6"/>
                  </a:lnTo>
                  <a:lnTo>
                    <a:pt x="126" y="0"/>
                  </a:lnTo>
                  <a:lnTo>
                    <a:pt x="120" y="0"/>
                  </a:lnTo>
                  <a:lnTo>
                    <a:pt x="120" y="0"/>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31798" name="Freeform 4150"/>
            <p:cNvSpPr>
              <a:spLocks/>
            </p:cNvSpPr>
            <p:nvPr/>
          </p:nvSpPr>
          <p:spPr bwMode="auto">
            <a:xfrm>
              <a:off x="3110" y="1871"/>
              <a:ext cx="18" cy="81"/>
            </a:xfrm>
            <a:custGeom>
              <a:avLst/>
              <a:gdLst>
                <a:gd name="T0" fmla="*/ 12 w 18"/>
                <a:gd name="T1" fmla="*/ 72 h 72"/>
                <a:gd name="T2" fmla="*/ 0 w 18"/>
                <a:gd name="T3" fmla="*/ 36 h 72"/>
                <a:gd name="T4" fmla="*/ 12 w 18"/>
                <a:gd name="T5" fmla="*/ 0 h 72"/>
                <a:gd name="T6" fmla="*/ 18 w 18"/>
                <a:gd name="T7" fmla="*/ 0 h 72"/>
                <a:gd name="T8" fmla="*/ 18 w 18"/>
                <a:gd name="T9" fmla="*/ 6 h 72"/>
                <a:gd name="T10" fmla="*/ 18 w 18"/>
                <a:gd name="T11" fmla="*/ 24 h 72"/>
                <a:gd name="T12" fmla="*/ 18 w 18"/>
                <a:gd name="T13" fmla="*/ 42 h 72"/>
                <a:gd name="T14" fmla="*/ 18 w 18"/>
                <a:gd name="T15" fmla="*/ 54 h 72"/>
                <a:gd name="T16" fmla="*/ 12 w 18"/>
                <a:gd name="T17" fmla="*/ 72 h 72"/>
                <a:gd name="T18" fmla="*/ 12 w 18"/>
                <a:gd name="T1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2">
                  <a:moveTo>
                    <a:pt x="12" y="72"/>
                  </a:moveTo>
                  <a:lnTo>
                    <a:pt x="0" y="36"/>
                  </a:lnTo>
                  <a:lnTo>
                    <a:pt x="12" y="0"/>
                  </a:lnTo>
                  <a:lnTo>
                    <a:pt x="18" y="0"/>
                  </a:lnTo>
                  <a:lnTo>
                    <a:pt x="18" y="6"/>
                  </a:lnTo>
                  <a:lnTo>
                    <a:pt x="18" y="24"/>
                  </a:lnTo>
                  <a:lnTo>
                    <a:pt x="18" y="42"/>
                  </a:lnTo>
                  <a:lnTo>
                    <a:pt x="18" y="54"/>
                  </a:lnTo>
                  <a:lnTo>
                    <a:pt x="12" y="72"/>
                  </a:lnTo>
                  <a:lnTo>
                    <a:pt x="12" y="72"/>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364" name="Freeform 4151"/>
            <p:cNvSpPr>
              <a:spLocks/>
            </p:cNvSpPr>
            <p:nvPr/>
          </p:nvSpPr>
          <p:spPr bwMode="auto">
            <a:xfrm>
              <a:off x="3121" y="1864"/>
              <a:ext cx="73" cy="95"/>
            </a:xfrm>
            <a:custGeom>
              <a:avLst/>
              <a:gdLst>
                <a:gd name="T0" fmla="*/ 30 w 72"/>
                <a:gd name="T1" fmla="*/ 35 h 84"/>
                <a:gd name="T2" fmla="*/ 6 w 72"/>
                <a:gd name="T3" fmla="*/ 18 h 84"/>
                <a:gd name="T4" fmla="*/ 6 w 72"/>
                <a:gd name="T5" fmla="*/ 43 h 84"/>
                <a:gd name="T6" fmla="*/ 6 w 72"/>
                <a:gd name="T7" fmla="*/ 69 h 84"/>
                <a:gd name="T8" fmla="*/ 6 w 72"/>
                <a:gd name="T9" fmla="*/ 87 h 84"/>
                <a:gd name="T10" fmla="*/ 0 w 72"/>
                <a:gd name="T11" fmla="*/ 113 h 84"/>
                <a:gd name="T12" fmla="*/ 0 w 72"/>
                <a:gd name="T13" fmla="*/ 113 h 84"/>
                <a:gd name="T14" fmla="*/ 24 w 72"/>
                <a:gd name="T15" fmla="*/ 121 h 84"/>
                <a:gd name="T16" fmla="*/ 30 w 72"/>
                <a:gd name="T17" fmla="*/ 104 h 84"/>
                <a:gd name="T18" fmla="*/ 45 w 72"/>
                <a:gd name="T19" fmla="*/ 96 h 84"/>
                <a:gd name="T20" fmla="*/ 57 w 72"/>
                <a:gd name="T21" fmla="*/ 87 h 84"/>
                <a:gd name="T22" fmla="*/ 30 w 72"/>
                <a:gd name="T23" fmla="*/ 52 h 84"/>
                <a:gd name="T24" fmla="*/ 51 w 72"/>
                <a:gd name="T25" fmla="*/ 43 h 84"/>
                <a:gd name="T26" fmla="*/ 75 w 72"/>
                <a:gd name="T27" fmla="*/ 35 h 84"/>
                <a:gd name="T28" fmla="*/ 63 w 72"/>
                <a:gd name="T29" fmla="*/ 0 h 84"/>
                <a:gd name="T30" fmla="*/ 30 w 72"/>
                <a:gd name="T31" fmla="*/ 35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31800" name="Freeform 4152"/>
            <p:cNvSpPr>
              <a:spLocks/>
            </p:cNvSpPr>
            <p:nvPr/>
          </p:nvSpPr>
          <p:spPr bwMode="auto">
            <a:xfrm>
              <a:off x="3438" y="2052"/>
              <a:ext cx="133" cy="188"/>
            </a:xfrm>
            <a:custGeom>
              <a:avLst/>
              <a:gdLst>
                <a:gd name="T0" fmla="*/ 132 w 132"/>
                <a:gd name="T1" fmla="*/ 54 h 168"/>
                <a:gd name="T2" fmla="*/ 114 w 132"/>
                <a:gd name="T3" fmla="*/ 42 h 168"/>
                <a:gd name="T4" fmla="*/ 102 w 132"/>
                <a:gd name="T5" fmla="*/ 30 h 168"/>
                <a:gd name="T6" fmla="*/ 90 w 132"/>
                <a:gd name="T7" fmla="*/ 24 h 168"/>
                <a:gd name="T8" fmla="*/ 72 w 132"/>
                <a:gd name="T9" fmla="*/ 18 h 168"/>
                <a:gd name="T10" fmla="*/ 66 w 132"/>
                <a:gd name="T11" fmla="*/ 0 h 168"/>
                <a:gd name="T12" fmla="*/ 60 w 132"/>
                <a:gd name="T13" fmla="*/ 6 h 168"/>
                <a:gd name="T14" fmla="*/ 60 w 132"/>
                <a:gd name="T15" fmla="*/ 0 h 168"/>
                <a:gd name="T16" fmla="*/ 60 w 132"/>
                <a:gd name="T17" fmla="*/ 18 h 168"/>
                <a:gd name="T18" fmla="*/ 54 w 132"/>
                <a:gd name="T19" fmla="*/ 24 h 168"/>
                <a:gd name="T20" fmla="*/ 48 w 132"/>
                <a:gd name="T21" fmla="*/ 48 h 168"/>
                <a:gd name="T22" fmla="*/ 60 w 132"/>
                <a:gd name="T23" fmla="*/ 60 h 168"/>
                <a:gd name="T24" fmla="*/ 54 w 132"/>
                <a:gd name="T25" fmla="*/ 78 h 168"/>
                <a:gd name="T26" fmla="*/ 48 w 132"/>
                <a:gd name="T27" fmla="*/ 102 h 168"/>
                <a:gd name="T28" fmla="*/ 36 w 132"/>
                <a:gd name="T29" fmla="*/ 108 h 168"/>
                <a:gd name="T30" fmla="*/ 24 w 132"/>
                <a:gd name="T31" fmla="*/ 108 h 168"/>
                <a:gd name="T32" fmla="*/ 0 w 132"/>
                <a:gd name="T33" fmla="*/ 120 h 168"/>
                <a:gd name="T34" fmla="*/ 0 w 132"/>
                <a:gd name="T35" fmla="*/ 126 h 168"/>
                <a:gd name="T36" fmla="*/ 12 w 132"/>
                <a:gd name="T37" fmla="*/ 150 h 168"/>
                <a:gd name="T38" fmla="*/ 24 w 132"/>
                <a:gd name="T39" fmla="*/ 168 h 168"/>
                <a:gd name="T40" fmla="*/ 36 w 132"/>
                <a:gd name="T41" fmla="*/ 162 h 168"/>
                <a:gd name="T42" fmla="*/ 48 w 132"/>
                <a:gd name="T43" fmla="*/ 162 h 168"/>
                <a:gd name="T44" fmla="*/ 60 w 132"/>
                <a:gd name="T45" fmla="*/ 150 h 168"/>
                <a:gd name="T46" fmla="*/ 66 w 132"/>
                <a:gd name="T47" fmla="*/ 144 h 168"/>
                <a:gd name="T48" fmla="*/ 78 w 132"/>
                <a:gd name="T49" fmla="*/ 138 h 168"/>
                <a:gd name="T50" fmla="*/ 90 w 132"/>
                <a:gd name="T51" fmla="*/ 120 h 168"/>
                <a:gd name="T52" fmla="*/ 102 w 132"/>
                <a:gd name="T53" fmla="*/ 114 h 168"/>
                <a:gd name="T54" fmla="*/ 102 w 132"/>
                <a:gd name="T55" fmla="*/ 96 h 168"/>
                <a:gd name="T56" fmla="*/ 108 w 132"/>
                <a:gd name="T57" fmla="*/ 90 h 168"/>
                <a:gd name="T58" fmla="*/ 108 w 132"/>
                <a:gd name="T59" fmla="*/ 90 h 168"/>
                <a:gd name="T60" fmla="*/ 120 w 132"/>
                <a:gd name="T61" fmla="*/ 72 h 168"/>
                <a:gd name="T62" fmla="*/ 132 w 132"/>
                <a:gd name="T63" fmla="*/ 5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08" y="90"/>
                  </a:lnTo>
                  <a:lnTo>
                    <a:pt x="120" y="72"/>
                  </a:lnTo>
                  <a:lnTo>
                    <a:pt x="132" y="54"/>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366" name="Freeform 4153"/>
            <p:cNvSpPr>
              <a:spLocks/>
            </p:cNvSpPr>
            <p:nvPr/>
          </p:nvSpPr>
          <p:spPr bwMode="auto">
            <a:xfrm>
              <a:off x="3497" y="2025"/>
              <a:ext cx="1" cy="14"/>
            </a:xfrm>
            <a:custGeom>
              <a:avLst/>
              <a:gdLst>
                <a:gd name="T0" fmla="*/ 0 w 1"/>
                <a:gd name="T1" fmla="*/ 0 h 12"/>
                <a:gd name="T2" fmla="*/ 0 w 1"/>
                <a:gd name="T3" fmla="*/ 9 h 12"/>
                <a:gd name="T4" fmla="*/ 0 w 1"/>
                <a:gd name="T5" fmla="*/ 19 h 12"/>
                <a:gd name="T6" fmla="*/ 0 w 1"/>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2">
                  <a:moveTo>
                    <a:pt x="0" y="0"/>
                  </a:moveTo>
                  <a:lnTo>
                    <a:pt x="0" y="6"/>
                  </a:lnTo>
                  <a:lnTo>
                    <a:pt x="0" y="12"/>
                  </a:lnTo>
                  <a:lnTo>
                    <a:pt x="0" y="0"/>
                  </a:lnTo>
                  <a:close/>
                </a:path>
              </a:pathLst>
            </a:custGeom>
            <a:solidFill>
              <a:srgbClr val="C0C0C0"/>
            </a:solidFill>
            <a:ln w="9525">
              <a:solidFill>
                <a:srgbClr val="000000"/>
              </a:solidFill>
              <a:prstDash val="solid"/>
              <a:round/>
              <a:headEnd/>
              <a:tailEnd/>
            </a:ln>
          </p:spPr>
          <p:txBody>
            <a:bodyPr/>
            <a:lstStyle/>
            <a:p>
              <a:endParaRPr lang="en-US"/>
            </a:p>
          </p:txBody>
        </p:sp>
        <p:sp>
          <p:nvSpPr>
            <p:cNvPr id="11367" name="Freeform 4154"/>
            <p:cNvSpPr>
              <a:spLocks/>
            </p:cNvSpPr>
            <p:nvPr/>
          </p:nvSpPr>
          <p:spPr bwMode="auto">
            <a:xfrm>
              <a:off x="3121" y="1891"/>
              <a:ext cx="376" cy="370"/>
            </a:xfrm>
            <a:custGeom>
              <a:avLst/>
              <a:gdLst>
                <a:gd name="T0" fmla="*/ 87 w 371"/>
                <a:gd name="T1" fmla="*/ 281 h 329"/>
                <a:gd name="T2" fmla="*/ 63 w 371"/>
                <a:gd name="T3" fmla="*/ 220 h 329"/>
                <a:gd name="T4" fmla="*/ 36 w 371"/>
                <a:gd name="T5" fmla="*/ 179 h 329"/>
                <a:gd name="T6" fmla="*/ 0 w 371"/>
                <a:gd name="T7" fmla="*/ 119 h 329"/>
                <a:gd name="T8" fmla="*/ 24 w 371"/>
                <a:gd name="T9" fmla="*/ 84 h 329"/>
                <a:gd name="T10" fmla="*/ 45 w 371"/>
                <a:gd name="T11" fmla="*/ 60 h 329"/>
                <a:gd name="T12" fmla="*/ 30 w 371"/>
                <a:gd name="T13" fmla="*/ 17 h 329"/>
                <a:gd name="T14" fmla="*/ 75 w 371"/>
                <a:gd name="T15" fmla="*/ 0 h 329"/>
                <a:gd name="T16" fmla="*/ 105 w 371"/>
                <a:gd name="T17" fmla="*/ 17 h 329"/>
                <a:gd name="T18" fmla="*/ 144 w 371"/>
                <a:gd name="T19" fmla="*/ 43 h 329"/>
                <a:gd name="T20" fmla="*/ 173 w 371"/>
                <a:gd name="T21" fmla="*/ 84 h 329"/>
                <a:gd name="T22" fmla="*/ 224 w 371"/>
                <a:gd name="T23" fmla="*/ 93 h 329"/>
                <a:gd name="T24" fmla="*/ 242 w 371"/>
                <a:gd name="T25" fmla="*/ 102 h 329"/>
                <a:gd name="T26" fmla="*/ 260 w 371"/>
                <a:gd name="T27" fmla="*/ 135 h 329"/>
                <a:gd name="T28" fmla="*/ 281 w 371"/>
                <a:gd name="T29" fmla="*/ 170 h 329"/>
                <a:gd name="T30" fmla="*/ 293 w 371"/>
                <a:gd name="T31" fmla="*/ 213 h 329"/>
                <a:gd name="T32" fmla="*/ 299 w 371"/>
                <a:gd name="T33" fmla="*/ 213 h 329"/>
                <a:gd name="T34" fmla="*/ 305 w 371"/>
                <a:gd name="T35" fmla="*/ 220 h 329"/>
                <a:gd name="T36" fmla="*/ 305 w 371"/>
                <a:gd name="T37" fmla="*/ 229 h 329"/>
                <a:gd name="T38" fmla="*/ 317 w 371"/>
                <a:gd name="T39" fmla="*/ 263 h 329"/>
                <a:gd name="T40" fmla="*/ 374 w 371"/>
                <a:gd name="T41" fmla="*/ 272 h 329"/>
                <a:gd name="T42" fmla="*/ 386 w 371"/>
                <a:gd name="T43" fmla="*/ 288 h 329"/>
                <a:gd name="T44" fmla="*/ 374 w 371"/>
                <a:gd name="T45" fmla="*/ 349 h 329"/>
                <a:gd name="T46" fmla="*/ 350 w 371"/>
                <a:gd name="T47" fmla="*/ 357 h 329"/>
                <a:gd name="T48" fmla="*/ 311 w 371"/>
                <a:gd name="T49" fmla="*/ 383 h 329"/>
                <a:gd name="T50" fmla="*/ 268 w 371"/>
                <a:gd name="T51" fmla="*/ 391 h 329"/>
                <a:gd name="T52" fmla="*/ 248 w 371"/>
                <a:gd name="T53" fmla="*/ 434 h 329"/>
                <a:gd name="T54" fmla="*/ 224 w 371"/>
                <a:gd name="T55" fmla="*/ 468 h 329"/>
                <a:gd name="T56" fmla="*/ 206 w 371"/>
                <a:gd name="T57" fmla="*/ 434 h 329"/>
                <a:gd name="T58" fmla="*/ 167 w 371"/>
                <a:gd name="T59" fmla="*/ 417 h 329"/>
                <a:gd name="T60" fmla="*/ 162 w 371"/>
                <a:gd name="T61" fmla="*/ 451 h 329"/>
                <a:gd name="T62" fmla="*/ 144 w 371"/>
                <a:gd name="T63" fmla="*/ 408 h 329"/>
                <a:gd name="T64" fmla="*/ 111 w 371"/>
                <a:gd name="T65" fmla="*/ 341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prstDash val="solid"/>
              <a:round/>
              <a:headEnd/>
              <a:tailEnd/>
            </a:ln>
          </p:spPr>
          <p:txBody>
            <a:bodyPr/>
            <a:lstStyle/>
            <a:p>
              <a:endParaRPr lang="en-US"/>
            </a:p>
          </p:txBody>
        </p:sp>
        <p:sp>
          <p:nvSpPr>
            <p:cNvPr id="11368" name="Freeform 4155"/>
            <p:cNvSpPr>
              <a:spLocks/>
            </p:cNvSpPr>
            <p:nvPr/>
          </p:nvSpPr>
          <p:spPr bwMode="auto">
            <a:xfrm>
              <a:off x="3419" y="2032"/>
              <a:ext cx="85" cy="74"/>
            </a:xfrm>
            <a:custGeom>
              <a:avLst/>
              <a:gdLst>
                <a:gd name="T0" fmla="*/ 0 w 84"/>
                <a:gd name="T1" fmla="*/ 50 h 66"/>
                <a:gd name="T2" fmla="*/ 6 w 84"/>
                <a:gd name="T3" fmla="*/ 59 h 66"/>
                <a:gd name="T4" fmla="*/ 12 w 84"/>
                <a:gd name="T5" fmla="*/ 84 h 66"/>
                <a:gd name="T6" fmla="*/ 36 w 84"/>
                <a:gd name="T7" fmla="*/ 84 h 66"/>
                <a:gd name="T8" fmla="*/ 69 w 84"/>
                <a:gd name="T9" fmla="*/ 93 h 66"/>
                <a:gd name="T10" fmla="*/ 69 w 84"/>
                <a:gd name="T11" fmla="*/ 93 h 66"/>
                <a:gd name="T12" fmla="*/ 75 w 84"/>
                <a:gd name="T13" fmla="*/ 59 h 66"/>
                <a:gd name="T14" fmla="*/ 81 w 84"/>
                <a:gd name="T15" fmla="*/ 50 h 66"/>
                <a:gd name="T16" fmla="*/ 81 w 84"/>
                <a:gd name="T17" fmla="*/ 25 h 66"/>
                <a:gd name="T18" fmla="*/ 81 w 84"/>
                <a:gd name="T19" fmla="*/ 34 h 66"/>
                <a:gd name="T20" fmla="*/ 87 w 84"/>
                <a:gd name="T21" fmla="*/ 25 h 66"/>
                <a:gd name="T22" fmla="*/ 81 w 84"/>
                <a:gd name="T23" fmla="*/ 9 h 66"/>
                <a:gd name="T24" fmla="*/ 81 w 84"/>
                <a:gd name="T25" fmla="*/ 0 h 66"/>
                <a:gd name="T26" fmla="*/ 63 w 84"/>
                <a:gd name="T27" fmla="*/ 25 h 66"/>
                <a:gd name="T28" fmla="*/ 45 w 84"/>
                <a:gd name="T29" fmla="*/ 50 h 66"/>
                <a:gd name="T30" fmla="*/ 18 w 84"/>
                <a:gd name="T31" fmla="*/ 50 h 66"/>
                <a:gd name="T32" fmla="*/ 6 w 84"/>
                <a:gd name="T33" fmla="*/ 50 h 66"/>
                <a:gd name="T34" fmla="*/ 0 w 84"/>
                <a:gd name="T35" fmla="*/ 43 h 66"/>
                <a:gd name="T36" fmla="*/ 0 w 84"/>
                <a:gd name="T37" fmla="*/ 50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11369" name="Freeform 4156"/>
            <p:cNvSpPr>
              <a:spLocks/>
            </p:cNvSpPr>
            <p:nvPr/>
          </p:nvSpPr>
          <p:spPr bwMode="auto">
            <a:xfrm>
              <a:off x="3280" y="2186"/>
              <a:ext cx="181" cy="142"/>
            </a:xfrm>
            <a:custGeom>
              <a:avLst/>
              <a:gdLst>
                <a:gd name="T0" fmla="*/ 5 w 179"/>
                <a:gd name="T1" fmla="*/ 69 h 126"/>
                <a:gd name="T2" fmla="*/ 0 w 179"/>
                <a:gd name="T3" fmla="*/ 78 h 126"/>
                <a:gd name="T4" fmla="*/ 0 w 179"/>
                <a:gd name="T5" fmla="*/ 112 h 126"/>
                <a:gd name="T6" fmla="*/ 5 w 179"/>
                <a:gd name="T7" fmla="*/ 147 h 126"/>
                <a:gd name="T8" fmla="*/ 11 w 179"/>
                <a:gd name="T9" fmla="*/ 180 h 126"/>
                <a:gd name="T10" fmla="*/ 35 w 179"/>
                <a:gd name="T11" fmla="*/ 180 h 126"/>
                <a:gd name="T12" fmla="*/ 62 w 179"/>
                <a:gd name="T13" fmla="*/ 162 h 126"/>
                <a:gd name="T14" fmla="*/ 98 w 179"/>
                <a:gd name="T15" fmla="*/ 147 h 126"/>
                <a:gd name="T16" fmla="*/ 110 w 179"/>
                <a:gd name="T17" fmla="*/ 137 h 126"/>
                <a:gd name="T18" fmla="*/ 122 w 179"/>
                <a:gd name="T19" fmla="*/ 128 h 126"/>
                <a:gd name="T20" fmla="*/ 143 w 179"/>
                <a:gd name="T21" fmla="*/ 112 h 126"/>
                <a:gd name="T22" fmla="*/ 155 w 179"/>
                <a:gd name="T23" fmla="*/ 103 h 126"/>
                <a:gd name="T24" fmla="*/ 167 w 179"/>
                <a:gd name="T25" fmla="*/ 94 h 126"/>
                <a:gd name="T26" fmla="*/ 167 w 179"/>
                <a:gd name="T27" fmla="*/ 87 h 126"/>
                <a:gd name="T28" fmla="*/ 185 w 179"/>
                <a:gd name="T29" fmla="*/ 69 h 126"/>
                <a:gd name="T30" fmla="*/ 173 w 179"/>
                <a:gd name="T31" fmla="*/ 43 h 126"/>
                <a:gd name="T32" fmla="*/ 161 w 179"/>
                <a:gd name="T33" fmla="*/ 9 h 126"/>
                <a:gd name="T34" fmla="*/ 161 w 179"/>
                <a:gd name="T35" fmla="*/ 0 h 126"/>
                <a:gd name="T36" fmla="*/ 149 w 179"/>
                <a:gd name="T37" fmla="*/ 9 h 126"/>
                <a:gd name="T38" fmla="*/ 128 w 179"/>
                <a:gd name="T39" fmla="*/ 9 h 126"/>
                <a:gd name="T40" fmla="*/ 104 w 179"/>
                <a:gd name="T41" fmla="*/ 18 h 126"/>
                <a:gd name="T42" fmla="*/ 92 w 179"/>
                <a:gd name="T43" fmla="*/ 43 h 126"/>
                <a:gd name="T44" fmla="*/ 86 w 179"/>
                <a:gd name="T45" fmla="*/ 60 h 126"/>
                <a:gd name="T46" fmla="*/ 74 w 179"/>
                <a:gd name="T47" fmla="*/ 78 h 126"/>
                <a:gd name="T48" fmla="*/ 62 w 179"/>
                <a:gd name="T49" fmla="*/ 94 h 126"/>
                <a:gd name="T50" fmla="*/ 62 w 179"/>
                <a:gd name="T51" fmla="*/ 69 h 126"/>
                <a:gd name="T52" fmla="*/ 41 w 179"/>
                <a:gd name="T53" fmla="*/ 60 h 126"/>
                <a:gd name="T54" fmla="*/ 29 w 179"/>
                <a:gd name="T55" fmla="*/ 43 h 126"/>
                <a:gd name="T56" fmla="*/ 5 w 179"/>
                <a:gd name="T57" fmla="*/ 43 h 126"/>
                <a:gd name="T58" fmla="*/ 5 w 179"/>
                <a:gd name="T59" fmla="*/ 69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prstDash val="solid"/>
              <a:round/>
              <a:headEnd/>
              <a:tailEnd/>
            </a:ln>
          </p:spPr>
          <p:txBody>
            <a:bodyPr/>
            <a:lstStyle/>
            <a:p>
              <a:endParaRPr lang="en-US"/>
            </a:p>
          </p:txBody>
        </p:sp>
        <p:sp>
          <p:nvSpPr>
            <p:cNvPr id="11370" name="Freeform 4157"/>
            <p:cNvSpPr>
              <a:spLocks/>
            </p:cNvSpPr>
            <p:nvPr/>
          </p:nvSpPr>
          <p:spPr bwMode="auto">
            <a:xfrm>
              <a:off x="3940" y="2395"/>
              <a:ext cx="43" cy="81"/>
            </a:xfrm>
            <a:custGeom>
              <a:avLst/>
              <a:gdLst>
                <a:gd name="T0" fmla="*/ 12 w 42"/>
                <a:gd name="T1" fmla="*/ 0 h 72"/>
                <a:gd name="T2" fmla="*/ 18 w 42"/>
                <a:gd name="T3" fmla="*/ 18 h 72"/>
                <a:gd name="T4" fmla="*/ 27 w 42"/>
                <a:gd name="T5" fmla="*/ 34 h 72"/>
                <a:gd name="T6" fmla="*/ 39 w 42"/>
                <a:gd name="T7" fmla="*/ 52 h 72"/>
                <a:gd name="T8" fmla="*/ 45 w 42"/>
                <a:gd name="T9" fmla="*/ 78 h 72"/>
                <a:gd name="T10" fmla="*/ 33 w 42"/>
                <a:gd name="T11" fmla="*/ 102 h 72"/>
                <a:gd name="T12" fmla="*/ 12 w 42"/>
                <a:gd name="T13" fmla="*/ 102 h 72"/>
                <a:gd name="T14" fmla="*/ 6 w 42"/>
                <a:gd name="T15" fmla="*/ 69 h 72"/>
                <a:gd name="T16" fmla="*/ 0 w 42"/>
                <a:gd name="T17" fmla="*/ 43 h 72"/>
                <a:gd name="T18" fmla="*/ 6 w 42"/>
                <a:gd name="T19" fmla="*/ 43 h 72"/>
                <a:gd name="T20" fmla="*/ 6 w 42"/>
                <a:gd name="T21" fmla="*/ 26 h 72"/>
                <a:gd name="T22" fmla="*/ 6 w 42"/>
                <a:gd name="T23" fmla="*/ 0 h 72"/>
                <a:gd name="T24" fmla="*/ 12 w 42"/>
                <a:gd name="T25" fmla="*/ 0 h 72"/>
                <a:gd name="T26" fmla="*/ 6 w 42"/>
                <a:gd name="T27" fmla="*/ 0 h 72"/>
                <a:gd name="T28" fmla="*/ 12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31806" name="Freeform 4158"/>
            <p:cNvSpPr>
              <a:spLocks/>
            </p:cNvSpPr>
            <p:nvPr/>
          </p:nvSpPr>
          <p:spPr bwMode="auto">
            <a:xfrm>
              <a:off x="3042" y="2638"/>
              <a:ext cx="31" cy="34"/>
            </a:xfrm>
            <a:custGeom>
              <a:avLst/>
              <a:gdLst>
                <a:gd name="T0" fmla="*/ 12 w 30"/>
                <a:gd name="T1" fmla="*/ 6 h 30"/>
                <a:gd name="T2" fmla="*/ 0 w 30"/>
                <a:gd name="T3" fmla="*/ 18 h 30"/>
                <a:gd name="T4" fmla="*/ 0 w 30"/>
                <a:gd name="T5" fmla="*/ 30 h 30"/>
                <a:gd name="T6" fmla="*/ 0 w 30"/>
                <a:gd name="T7" fmla="*/ 30 h 30"/>
                <a:gd name="T8" fmla="*/ 12 w 30"/>
                <a:gd name="T9" fmla="*/ 30 h 30"/>
                <a:gd name="T10" fmla="*/ 18 w 30"/>
                <a:gd name="T11" fmla="*/ 24 h 30"/>
                <a:gd name="T12" fmla="*/ 24 w 30"/>
                <a:gd name="T13" fmla="*/ 24 h 30"/>
                <a:gd name="T14" fmla="*/ 30 w 30"/>
                <a:gd name="T15" fmla="*/ 24 h 30"/>
                <a:gd name="T16" fmla="*/ 24 w 30"/>
                <a:gd name="T17" fmla="*/ 0 h 30"/>
                <a:gd name="T18" fmla="*/ 12 w 30"/>
                <a:gd name="T19" fmla="*/ 6 h 30"/>
                <a:gd name="T20" fmla="*/ 12 w 30"/>
                <a:gd name="T21"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0">
                  <a:moveTo>
                    <a:pt x="12" y="6"/>
                  </a:moveTo>
                  <a:lnTo>
                    <a:pt x="0" y="18"/>
                  </a:lnTo>
                  <a:lnTo>
                    <a:pt x="0" y="30"/>
                  </a:lnTo>
                  <a:lnTo>
                    <a:pt x="0" y="30"/>
                  </a:lnTo>
                  <a:lnTo>
                    <a:pt x="12" y="30"/>
                  </a:lnTo>
                  <a:lnTo>
                    <a:pt x="18" y="24"/>
                  </a:lnTo>
                  <a:lnTo>
                    <a:pt x="24" y="24"/>
                  </a:lnTo>
                  <a:lnTo>
                    <a:pt x="30" y="24"/>
                  </a:lnTo>
                  <a:lnTo>
                    <a:pt x="24" y="0"/>
                  </a:lnTo>
                  <a:lnTo>
                    <a:pt x="12" y="6"/>
                  </a:lnTo>
                  <a:lnTo>
                    <a:pt x="12" y="6"/>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372" name="Rectangle 4159"/>
            <p:cNvSpPr>
              <a:spLocks noChangeArrowheads="1"/>
            </p:cNvSpPr>
            <p:nvPr/>
          </p:nvSpPr>
          <p:spPr bwMode="auto">
            <a:xfrm>
              <a:off x="3837" y="257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73" name="Rectangle 4160"/>
            <p:cNvSpPr>
              <a:spLocks noChangeArrowheads="1"/>
            </p:cNvSpPr>
            <p:nvPr/>
          </p:nvSpPr>
          <p:spPr bwMode="auto">
            <a:xfrm>
              <a:off x="3844" y="2618"/>
              <a:ext cx="0" cy="6"/>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74" name="Rectangle 4161"/>
            <p:cNvSpPr>
              <a:spLocks noChangeArrowheads="1"/>
            </p:cNvSpPr>
            <p:nvPr/>
          </p:nvSpPr>
          <p:spPr bwMode="auto">
            <a:xfrm>
              <a:off x="3837" y="261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75" name="Freeform 4162"/>
            <p:cNvSpPr>
              <a:spLocks/>
            </p:cNvSpPr>
            <p:nvPr/>
          </p:nvSpPr>
          <p:spPr bwMode="auto">
            <a:xfrm>
              <a:off x="3832" y="2624"/>
              <a:ext cx="1" cy="7"/>
            </a:xfrm>
            <a:custGeom>
              <a:avLst/>
              <a:gdLst>
                <a:gd name="T0" fmla="*/ 0 w 1"/>
                <a:gd name="T1" fmla="*/ 0 h 6"/>
                <a:gd name="T2" fmla="*/ 0 w 1"/>
                <a:gd name="T3" fmla="*/ 9 h 6"/>
                <a:gd name="T4" fmla="*/ 0 w 1"/>
                <a:gd name="T5" fmla="*/ 0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376" name="Rectangle 4163"/>
            <p:cNvSpPr>
              <a:spLocks noChangeArrowheads="1"/>
            </p:cNvSpPr>
            <p:nvPr/>
          </p:nvSpPr>
          <p:spPr bwMode="auto">
            <a:xfrm>
              <a:off x="3832" y="263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77" name="Freeform 4164"/>
            <p:cNvSpPr>
              <a:spLocks/>
            </p:cNvSpPr>
            <p:nvPr/>
          </p:nvSpPr>
          <p:spPr bwMode="auto">
            <a:xfrm>
              <a:off x="3832" y="2482"/>
              <a:ext cx="1" cy="7"/>
            </a:xfrm>
            <a:custGeom>
              <a:avLst/>
              <a:gdLst>
                <a:gd name="T0" fmla="*/ 0 w 1"/>
                <a:gd name="T1" fmla="*/ 9 h 6"/>
                <a:gd name="T2" fmla="*/ 0 w 1"/>
                <a:gd name="T3" fmla="*/ 0 h 6"/>
                <a:gd name="T4" fmla="*/ 0 w 1"/>
                <a:gd name="T5" fmla="*/ 9 h 6"/>
                <a:gd name="T6" fmla="*/ 0 w 1"/>
                <a:gd name="T7" fmla="*/ 9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378" name="Rectangle 4165"/>
            <p:cNvSpPr>
              <a:spLocks noChangeArrowheads="1"/>
            </p:cNvSpPr>
            <p:nvPr/>
          </p:nvSpPr>
          <p:spPr bwMode="auto">
            <a:xfrm>
              <a:off x="3837" y="2624"/>
              <a:ext cx="0" cy="7"/>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79" name="Rectangle 4166"/>
            <p:cNvSpPr>
              <a:spLocks noChangeArrowheads="1"/>
            </p:cNvSpPr>
            <p:nvPr/>
          </p:nvSpPr>
          <p:spPr bwMode="auto">
            <a:xfrm>
              <a:off x="3844" y="2564"/>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80" name="Rectangle 4167"/>
            <p:cNvSpPr>
              <a:spLocks noChangeArrowheads="1"/>
            </p:cNvSpPr>
            <p:nvPr/>
          </p:nvSpPr>
          <p:spPr bwMode="auto">
            <a:xfrm>
              <a:off x="3825" y="2455"/>
              <a:ext cx="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81" name="Freeform 4168"/>
            <p:cNvSpPr>
              <a:spLocks/>
            </p:cNvSpPr>
            <p:nvPr/>
          </p:nvSpPr>
          <p:spPr bwMode="auto">
            <a:xfrm>
              <a:off x="3832" y="2570"/>
              <a:ext cx="5" cy="7"/>
            </a:xfrm>
            <a:custGeom>
              <a:avLst/>
              <a:gdLst>
                <a:gd name="T0" fmla="*/ 3 w 6"/>
                <a:gd name="T1" fmla="*/ 0 h 6"/>
                <a:gd name="T2" fmla="*/ 3 w 6"/>
                <a:gd name="T3" fmla="*/ 0 h 6"/>
                <a:gd name="T4" fmla="*/ 0 w 6"/>
                <a:gd name="T5" fmla="*/ 9 h 6"/>
                <a:gd name="T6" fmla="*/ 3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382" name="Freeform 4169"/>
            <p:cNvSpPr>
              <a:spLocks/>
            </p:cNvSpPr>
            <p:nvPr/>
          </p:nvSpPr>
          <p:spPr bwMode="auto">
            <a:xfrm>
              <a:off x="3837" y="2557"/>
              <a:ext cx="2" cy="7"/>
            </a:xfrm>
            <a:custGeom>
              <a:avLst/>
              <a:gdLst>
                <a:gd name="T0" fmla="*/ 0 w 2"/>
                <a:gd name="T1" fmla="*/ 9 h 6"/>
                <a:gd name="T2" fmla="*/ 0 w 2"/>
                <a:gd name="T3" fmla="*/ 0 h 6"/>
                <a:gd name="T4" fmla="*/ 0 w 2"/>
                <a:gd name="T5" fmla="*/ 9 h 6"/>
                <a:gd name="T6" fmla="*/ 0 w 2"/>
                <a:gd name="T7" fmla="*/ 9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383" name="Freeform 4170"/>
            <p:cNvSpPr>
              <a:spLocks/>
            </p:cNvSpPr>
            <p:nvPr/>
          </p:nvSpPr>
          <p:spPr bwMode="auto">
            <a:xfrm>
              <a:off x="3837" y="2482"/>
              <a:ext cx="2" cy="7"/>
            </a:xfrm>
            <a:custGeom>
              <a:avLst/>
              <a:gdLst>
                <a:gd name="T0" fmla="*/ 0 w 2"/>
                <a:gd name="T1" fmla="*/ 0 h 6"/>
                <a:gd name="T2" fmla="*/ 0 w 2"/>
                <a:gd name="T3" fmla="*/ 0 h 6"/>
                <a:gd name="T4" fmla="*/ 0 w 2"/>
                <a:gd name="T5" fmla="*/ 9 h 6"/>
                <a:gd name="T6" fmla="*/ 0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384" name="Freeform 4171"/>
            <p:cNvSpPr>
              <a:spLocks/>
            </p:cNvSpPr>
            <p:nvPr/>
          </p:nvSpPr>
          <p:spPr bwMode="auto">
            <a:xfrm>
              <a:off x="3825" y="2462"/>
              <a:ext cx="7" cy="1"/>
            </a:xfrm>
            <a:custGeom>
              <a:avLst/>
              <a:gdLst>
                <a:gd name="T0" fmla="*/ 9 w 6"/>
                <a:gd name="T1" fmla="*/ 0 h 1"/>
                <a:gd name="T2" fmla="*/ 9 w 6"/>
                <a:gd name="T3" fmla="*/ 0 h 1"/>
                <a:gd name="T4" fmla="*/ 0 w 6"/>
                <a:gd name="T5" fmla="*/ 0 h 1"/>
                <a:gd name="T6" fmla="*/ 9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385" name="Rectangle 4172"/>
            <p:cNvSpPr>
              <a:spLocks noChangeArrowheads="1"/>
            </p:cNvSpPr>
            <p:nvPr/>
          </p:nvSpPr>
          <p:spPr bwMode="auto">
            <a:xfrm>
              <a:off x="3825" y="255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86" name="Rectangle 4173"/>
            <p:cNvSpPr>
              <a:spLocks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87" name="Rectangle 4174"/>
            <p:cNvSpPr>
              <a:spLocks noChangeArrowheads="1"/>
            </p:cNvSpPr>
            <p:nvPr/>
          </p:nvSpPr>
          <p:spPr bwMode="auto">
            <a:xfrm>
              <a:off x="3837" y="254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88" name="Rectangle 4175"/>
            <p:cNvSpPr>
              <a:spLocks noChangeArrowheads="1"/>
            </p:cNvSpPr>
            <p:nvPr/>
          </p:nvSpPr>
          <p:spPr bwMode="auto">
            <a:xfrm>
              <a:off x="3837" y="2597"/>
              <a:ext cx="0" cy="7"/>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89" name="Rectangle 4176"/>
            <p:cNvSpPr>
              <a:spLocks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90" name="Rectangle 4177"/>
            <p:cNvSpPr>
              <a:spLocks noChangeArrowheads="1"/>
            </p:cNvSpPr>
            <p:nvPr/>
          </p:nvSpPr>
          <p:spPr bwMode="auto">
            <a:xfrm>
              <a:off x="3837" y="255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91" name="Rectangle 4178"/>
            <p:cNvSpPr>
              <a:spLocks noChangeArrowheads="1"/>
            </p:cNvSpPr>
            <p:nvPr/>
          </p:nvSpPr>
          <p:spPr bwMode="auto">
            <a:xfrm>
              <a:off x="3837" y="250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92" name="Rectangle 4179"/>
            <p:cNvSpPr>
              <a:spLocks noChangeArrowheads="1"/>
            </p:cNvSpPr>
            <p:nvPr/>
          </p:nvSpPr>
          <p:spPr bwMode="auto">
            <a:xfrm>
              <a:off x="3511" y="2719"/>
              <a:ext cx="6"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93" name="Freeform 4180"/>
            <p:cNvSpPr>
              <a:spLocks/>
            </p:cNvSpPr>
            <p:nvPr/>
          </p:nvSpPr>
          <p:spPr bwMode="auto">
            <a:xfrm>
              <a:off x="3346" y="2819"/>
              <a:ext cx="6" cy="7"/>
            </a:xfrm>
            <a:custGeom>
              <a:avLst/>
              <a:gdLst>
                <a:gd name="T0" fmla="*/ 6 w 6"/>
                <a:gd name="T1" fmla="*/ 9 h 6"/>
                <a:gd name="T2" fmla="*/ 6 w 6"/>
                <a:gd name="T3" fmla="*/ 0 h 6"/>
                <a:gd name="T4" fmla="*/ 0 w 6"/>
                <a:gd name="T5" fmla="*/ 9 h 6"/>
                <a:gd name="T6" fmla="*/ 6 w 6"/>
                <a:gd name="T7" fmla="*/ 9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1394" name="Rectangle 4181"/>
            <p:cNvSpPr>
              <a:spLocks noChangeArrowheads="1"/>
            </p:cNvSpPr>
            <p:nvPr/>
          </p:nvSpPr>
          <p:spPr bwMode="auto">
            <a:xfrm>
              <a:off x="3401" y="2025"/>
              <a:ext cx="0" cy="7"/>
            </a:xfrm>
            <a:prstGeom prst="rect">
              <a:avLst/>
            </a:prstGeom>
            <a:solidFill>
              <a:srgbClr val="21ACBF"/>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395" name="Freeform 4182"/>
            <p:cNvSpPr>
              <a:spLocks/>
            </p:cNvSpPr>
            <p:nvPr/>
          </p:nvSpPr>
          <p:spPr bwMode="auto">
            <a:xfrm>
              <a:off x="2764" y="2086"/>
              <a:ext cx="183" cy="356"/>
            </a:xfrm>
            <a:custGeom>
              <a:avLst/>
              <a:gdLst>
                <a:gd name="T0" fmla="*/ 189 w 180"/>
                <a:gd name="T1" fmla="*/ 111 h 317"/>
                <a:gd name="T2" fmla="*/ 171 w 180"/>
                <a:gd name="T3" fmla="*/ 102 h 317"/>
                <a:gd name="T4" fmla="*/ 132 w 180"/>
                <a:gd name="T5" fmla="*/ 69 h 317"/>
                <a:gd name="T6" fmla="*/ 114 w 180"/>
                <a:gd name="T7" fmla="*/ 60 h 317"/>
                <a:gd name="T8" fmla="*/ 96 w 180"/>
                <a:gd name="T9" fmla="*/ 43 h 317"/>
                <a:gd name="T10" fmla="*/ 57 w 180"/>
                <a:gd name="T11" fmla="*/ 17 h 317"/>
                <a:gd name="T12" fmla="*/ 39 w 180"/>
                <a:gd name="T13" fmla="*/ 0 h 317"/>
                <a:gd name="T14" fmla="*/ 24 w 180"/>
                <a:gd name="T15" fmla="*/ 17 h 317"/>
                <a:gd name="T16" fmla="*/ 24 w 180"/>
                <a:gd name="T17" fmla="*/ 34 h 317"/>
                <a:gd name="T18" fmla="*/ 24 w 180"/>
                <a:gd name="T19" fmla="*/ 60 h 317"/>
                <a:gd name="T20" fmla="*/ 45 w 180"/>
                <a:gd name="T21" fmla="*/ 84 h 317"/>
                <a:gd name="T22" fmla="*/ 39 w 180"/>
                <a:gd name="T23" fmla="*/ 102 h 317"/>
                <a:gd name="T24" fmla="*/ 39 w 180"/>
                <a:gd name="T25" fmla="*/ 119 h 317"/>
                <a:gd name="T26" fmla="*/ 39 w 180"/>
                <a:gd name="T27" fmla="*/ 145 h 317"/>
                <a:gd name="T28" fmla="*/ 33 w 180"/>
                <a:gd name="T29" fmla="*/ 186 h 317"/>
                <a:gd name="T30" fmla="*/ 24 w 180"/>
                <a:gd name="T31" fmla="*/ 204 h 317"/>
                <a:gd name="T32" fmla="*/ 18 w 180"/>
                <a:gd name="T33" fmla="*/ 221 h 317"/>
                <a:gd name="T34" fmla="*/ 6 w 180"/>
                <a:gd name="T35" fmla="*/ 238 h 317"/>
                <a:gd name="T36" fmla="*/ 0 w 180"/>
                <a:gd name="T37" fmla="*/ 255 h 317"/>
                <a:gd name="T38" fmla="*/ 0 w 180"/>
                <a:gd name="T39" fmla="*/ 280 h 317"/>
                <a:gd name="T40" fmla="*/ 12 w 180"/>
                <a:gd name="T41" fmla="*/ 298 h 317"/>
                <a:gd name="T42" fmla="*/ 18 w 180"/>
                <a:gd name="T43" fmla="*/ 298 h 317"/>
                <a:gd name="T44" fmla="*/ 24 w 180"/>
                <a:gd name="T45" fmla="*/ 322 h 317"/>
                <a:gd name="T46" fmla="*/ 24 w 180"/>
                <a:gd name="T47" fmla="*/ 357 h 317"/>
                <a:gd name="T48" fmla="*/ 39 w 180"/>
                <a:gd name="T49" fmla="*/ 381 h 317"/>
                <a:gd name="T50" fmla="*/ 18 w 180"/>
                <a:gd name="T51" fmla="*/ 381 h 317"/>
                <a:gd name="T52" fmla="*/ 12 w 180"/>
                <a:gd name="T53" fmla="*/ 390 h 317"/>
                <a:gd name="T54" fmla="*/ 24 w 180"/>
                <a:gd name="T55" fmla="*/ 414 h 317"/>
                <a:gd name="T56" fmla="*/ 39 w 180"/>
                <a:gd name="T57" fmla="*/ 449 h 317"/>
                <a:gd name="T58" fmla="*/ 57 w 180"/>
                <a:gd name="T59" fmla="*/ 440 h 317"/>
                <a:gd name="T60" fmla="*/ 57 w 180"/>
                <a:gd name="T61" fmla="*/ 449 h 317"/>
                <a:gd name="T62" fmla="*/ 69 w 180"/>
                <a:gd name="T63" fmla="*/ 440 h 317"/>
                <a:gd name="T64" fmla="*/ 96 w 180"/>
                <a:gd name="T65" fmla="*/ 440 h 317"/>
                <a:gd name="T66" fmla="*/ 102 w 180"/>
                <a:gd name="T67" fmla="*/ 423 h 317"/>
                <a:gd name="T68" fmla="*/ 102 w 180"/>
                <a:gd name="T69" fmla="*/ 414 h 317"/>
                <a:gd name="T70" fmla="*/ 126 w 180"/>
                <a:gd name="T71" fmla="*/ 407 h 317"/>
                <a:gd name="T72" fmla="*/ 159 w 180"/>
                <a:gd name="T73" fmla="*/ 366 h 317"/>
                <a:gd name="T74" fmla="*/ 171 w 180"/>
                <a:gd name="T75" fmla="*/ 357 h 317"/>
                <a:gd name="T76" fmla="*/ 171 w 180"/>
                <a:gd name="T77" fmla="*/ 340 h 317"/>
                <a:gd name="T78" fmla="*/ 171 w 180"/>
                <a:gd name="T79" fmla="*/ 322 h 317"/>
                <a:gd name="T80" fmla="*/ 159 w 180"/>
                <a:gd name="T81" fmla="*/ 307 h 317"/>
                <a:gd name="T82" fmla="*/ 150 w 180"/>
                <a:gd name="T83" fmla="*/ 307 h 317"/>
                <a:gd name="T84" fmla="*/ 159 w 180"/>
                <a:gd name="T85" fmla="*/ 280 h 317"/>
                <a:gd name="T86" fmla="*/ 165 w 180"/>
                <a:gd name="T87" fmla="*/ 273 h 317"/>
                <a:gd name="T88" fmla="*/ 165 w 180"/>
                <a:gd name="T89" fmla="*/ 264 h 317"/>
                <a:gd name="T90" fmla="*/ 165 w 180"/>
                <a:gd name="T91" fmla="*/ 246 h 317"/>
                <a:gd name="T92" fmla="*/ 171 w 180"/>
                <a:gd name="T93" fmla="*/ 229 h 317"/>
                <a:gd name="T94" fmla="*/ 177 w 180"/>
                <a:gd name="T95" fmla="*/ 221 h 317"/>
                <a:gd name="T96" fmla="*/ 189 w 180"/>
                <a:gd name="T97" fmla="*/ 221 h 317"/>
                <a:gd name="T98" fmla="*/ 189 w 180"/>
                <a:gd name="T99" fmla="*/ 195 h 317"/>
                <a:gd name="T100" fmla="*/ 189 w 180"/>
                <a:gd name="T101" fmla="*/ 171 h 317"/>
                <a:gd name="T102" fmla="*/ 189 w 180"/>
                <a:gd name="T103" fmla="*/ 136 h 317"/>
                <a:gd name="T104" fmla="*/ 189 w 180"/>
                <a:gd name="T105" fmla="*/ 111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E1E1E1"/>
            </a:solidFill>
            <a:ln w="9525">
              <a:solidFill>
                <a:srgbClr val="000000"/>
              </a:solidFill>
              <a:prstDash val="solid"/>
              <a:round/>
              <a:headEnd/>
              <a:tailEnd/>
            </a:ln>
          </p:spPr>
          <p:txBody>
            <a:bodyPr/>
            <a:lstStyle/>
            <a:p>
              <a:endParaRPr lang="en-US"/>
            </a:p>
          </p:txBody>
        </p:sp>
        <p:sp>
          <p:nvSpPr>
            <p:cNvPr id="11396" name="Freeform 4183"/>
            <p:cNvSpPr>
              <a:spLocks/>
            </p:cNvSpPr>
            <p:nvPr/>
          </p:nvSpPr>
          <p:spPr bwMode="auto">
            <a:xfrm>
              <a:off x="3268" y="2328"/>
              <a:ext cx="23" cy="41"/>
            </a:xfrm>
            <a:custGeom>
              <a:avLst/>
              <a:gdLst>
                <a:gd name="T0" fmla="*/ 0 w 23"/>
                <a:gd name="T1" fmla="*/ 44 h 36"/>
                <a:gd name="T2" fmla="*/ 17 w 23"/>
                <a:gd name="T3" fmla="*/ 54 h 36"/>
                <a:gd name="T4" fmla="*/ 23 w 23"/>
                <a:gd name="T5" fmla="*/ 35 h 36"/>
                <a:gd name="T6" fmla="*/ 17 w 23"/>
                <a:gd name="T7" fmla="*/ 0 h 36"/>
                <a:gd name="T8" fmla="*/ 12 w 23"/>
                <a:gd name="T9" fmla="*/ 9 h 36"/>
                <a:gd name="T10" fmla="*/ 0 w 23"/>
                <a:gd name="T11" fmla="*/ 44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11397" name="Freeform 4184"/>
            <p:cNvSpPr>
              <a:spLocks/>
            </p:cNvSpPr>
            <p:nvPr/>
          </p:nvSpPr>
          <p:spPr bwMode="auto">
            <a:xfrm>
              <a:off x="3164" y="2206"/>
              <a:ext cx="121" cy="129"/>
            </a:xfrm>
            <a:custGeom>
              <a:avLst/>
              <a:gdLst>
                <a:gd name="T0" fmla="*/ 0 w 119"/>
                <a:gd name="T1" fmla="*/ 130 h 114"/>
                <a:gd name="T2" fmla="*/ 6 w 119"/>
                <a:gd name="T3" fmla="*/ 104 h 114"/>
                <a:gd name="T4" fmla="*/ 6 w 119"/>
                <a:gd name="T5" fmla="*/ 69 h 114"/>
                <a:gd name="T6" fmla="*/ 12 w 119"/>
                <a:gd name="T7" fmla="*/ 35 h 114"/>
                <a:gd name="T8" fmla="*/ 24 w 119"/>
                <a:gd name="T9" fmla="*/ 18 h 114"/>
                <a:gd name="T10" fmla="*/ 39 w 119"/>
                <a:gd name="T11" fmla="*/ 9 h 114"/>
                <a:gd name="T12" fmla="*/ 39 w 119"/>
                <a:gd name="T13" fmla="*/ 0 h 114"/>
                <a:gd name="T14" fmla="*/ 57 w 119"/>
                <a:gd name="T15" fmla="*/ 61 h 114"/>
                <a:gd name="T16" fmla="*/ 63 w 119"/>
                <a:gd name="T17" fmla="*/ 87 h 114"/>
                <a:gd name="T18" fmla="*/ 63 w 119"/>
                <a:gd name="T19" fmla="*/ 78 h 114"/>
                <a:gd name="T20" fmla="*/ 69 w 119"/>
                <a:gd name="T21" fmla="*/ 87 h 114"/>
                <a:gd name="T22" fmla="*/ 81 w 119"/>
                <a:gd name="T23" fmla="*/ 96 h 114"/>
                <a:gd name="T24" fmla="*/ 125 w 119"/>
                <a:gd name="T25" fmla="*/ 156 h 114"/>
                <a:gd name="T26" fmla="*/ 125 w 119"/>
                <a:gd name="T27" fmla="*/ 156 h 114"/>
                <a:gd name="T28" fmla="*/ 125 w 119"/>
                <a:gd name="T29" fmla="*/ 156 h 114"/>
                <a:gd name="T30" fmla="*/ 120 w 119"/>
                <a:gd name="T31" fmla="*/ 165 h 114"/>
                <a:gd name="T32" fmla="*/ 108 w 119"/>
                <a:gd name="T33" fmla="*/ 165 h 114"/>
                <a:gd name="T34" fmla="*/ 108 w 119"/>
                <a:gd name="T35" fmla="*/ 165 h 114"/>
                <a:gd name="T36" fmla="*/ 87 w 119"/>
                <a:gd name="T37" fmla="*/ 156 h 114"/>
                <a:gd name="T38" fmla="*/ 81 w 119"/>
                <a:gd name="T39" fmla="*/ 139 h 114"/>
                <a:gd name="T40" fmla="*/ 75 w 119"/>
                <a:gd name="T41" fmla="*/ 130 h 114"/>
                <a:gd name="T42" fmla="*/ 63 w 119"/>
                <a:gd name="T43" fmla="*/ 122 h 114"/>
                <a:gd name="T44" fmla="*/ 51 w 119"/>
                <a:gd name="T45" fmla="*/ 113 h 114"/>
                <a:gd name="T46" fmla="*/ 45 w 119"/>
                <a:gd name="T47" fmla="*/ 122 h 114"/>
                <a:gd name="T48" fmla="*/ 33 w 119"/>
                <a:gd name="T49" fmla="*/ 104 h 114"/>
                <a:gd name="T50" fmla="*/ 33 w 119"/>
                <a:gd name="T51" fmla="*/ 130 h 114"/>
                <a:gd name="T52" fmla="*/ 18 w 119"/>
                <a:gd name="T53" fmla="*/ 122 h 114"/>
                <a:gd name="T54" fmla="*/ 12 w 119"/>
                <a:gd name="T55" fmla="*/ 130 h 114"/>
                <a:gd name="T56" fmla="*/ 0 w 119"/>
                <a:gd name="T57" fmla="*/ 130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prstDash val="solid"/>
              <a:round/>
              <a:headEnd/>
              <a:tailEnd/>
            </a:ln>
          </p:spPr>
          <p:txBody>
            <a:bodyPr/>
            <a:lstStyle/>
            <a:p>
              <a:endParaRPr lang="en-US"/>
            </a:p>
          </p:txBody>
        </p:sp>
        <p:sp>
          <p:nvSpPr>
            <p:cNvPr id="11398" name="Freeform 4185"/>
            <p:cNvSpPr>
              <a:spLocks/>
            </p:cNvSpPr>
            <p:nvPr/>
          </p:nvSpPr>
          <p:spPr bwMode="auto">
            <a:xfrm>
              <a:off x="3110" y="2288"/>
              <a:ext cx="266" cy="248"/>
            </a:xfrm>
            <a:custGeom>
              <a:avLst/>
              <a:gdLst>
                <a:gd name="T0" fmla="*/ 93 w 263"/>
                <a:gd name="T1" fmla="*/ 303 h 221"/>
                <a:gd name="T2" fmla="*/ 75 w 263"/>
                <a:gd name="T3" fmla="*/ 278 h 221"/>
                <a:gd name="T4" fmla="*/ 57 w 263"/>
                <a:gd name="T5" fmla="*/ 278 h 221"/>
                <a:gd name="T6" fmla="*/ 51 w 263"/>
                <a:gd name="T7" fmla="*/ 254 h 221"/>
                <a:gd name="T8" fmla="*/ 42 w 263"/>
                <a:gd name="T9" fmla="*/ 254 h 221"/>
                <a:gd name="T10" fmla="*/ 30 w 263"/>
                <a:gd name="T11" fmla="*/ 228 h 221"/>
                <a:gd name="T12" fmla="*/ 24 w 263"/>
                <a:gd name="T13" fmla="*/ 210 h 221"/>
                <a:gd name="T14" fmla="*/ 6 w 263"/>
                <a:gd name="T15" fmla="*/ 194 h 221"/>
                <a:gd name="T16" fmla="*/ 0 w 263"/>
                <a:gd name="T17" fmla="*/ 185 h 221"/>
                <a:gd name="T18" fmla="*/ 6 w 263"/>
                <a:gd name="T19" fmla="*/ 168 h 221"/>
                <a:gd name="T20" fmla="*/ 18 w 263"/>
                <a:gd name="T21" fmla="*/ 168 h 221"/>
                <a:gd name="T22" fmla="*/ 24 w 263"/>
                <a:gd name="T23" fmla="*/ 135 h 221"/>
                <a:gd name="T24" fmla="*/ 24 w 263"/>
                <a:gd name="T25" fmla="*/ 102 h 221"/>
                <a:gd name="T26" fmla="*/ 36 w 263"/>
                <a:gd name="T27" fmla="*/ 102 h 221"/>
                <a:gd name="T28" fmla="*/ 42 w 263"/>
                <a:gd name="T29" fmla="*/ 68 h 221"/>
                <a:gd name="T30" fmla="*/ 57 w 263"/>
                <a:gd name="T31" fmla="*/ 25 h 221"/>
                <a:gd name="T32" fmla="*/ 69 w 263"/>
                <a:gd name="T33" fmla="*/ 25 h 221"/>
                <a:gd name="T34" fmla="*/ 75 w 263"/>
                <a:gd name="T35" fmla="*/ 17 h 221"/>
                <a:gd name="T36" fmla="*/ 87 w 263"/>
                <a:gd name="T37" fmla="*/ 25 h 221"/>
                <a:gd name="T38" fmla="*/ 87 w 263"/>
                <a:gd name="T39" fmla="*/ 0 h 221"/>
                <a:gd name="T40" fmla="*/ 99 w 263"/>
                <a:gd name="T41" fmla="*/ 17 h 221"/>
                <a:gd name="T42" fmla="*/ 105 w 263"/>
                <a:gd name="T43" fmla="*/ 9 h 221"/>
                <a:gd name="T44" fmla="*/ 117 w 263"/>
                <a:gd name="T45" fmla="*/ 17 h 221"/>
                <a:gd name="T46" fmla="*/ 129 w 263"/>
                <a:gd name="T47" fmla="*/ 25 h 221"/>
                <a:gd name="T48" fmla="*/ 138 w 263"/>
                <a:gd name="T49" fmla="*/ 34 h 221"/>
                <a:gd name="T50" fmla="*/ 144 w 263"/>
                <a:gd name="T51" fmla="*/ 50 h 221"/>
                <a:gd name="T52" fmla="*/ 162 w 263"/>
                <a:gd name="T53" fmla="*/ 59 h 221"/>
                <a:gd name="T54" fmla="*/ 162 w 263"/>
                <a:gd name="T55" fmla="*/ 59 h 221"/>
                <a:gd name="T56" fmla="*/ 174 w 263"/>
                <a:gd name="T57" fmla="*/ 59 h 221"/>
                <a:gd name="T58" fmla="*/ 162 w 263"/>
                <a:gd name="T59" fmla="*/ 93 h 221"/>
                <a:gd name="T60" fmla="*/ 179 w 263"/>
                <a:gd name="T61" fmla="*/ 102 h 221"/>
                <a:gd name="T62" fmla="*/ 179 w 263"/>
                <a:gd name="T63" fmla="*/ 118 h 221"/>
                <a:gd name="T64" fmla="*/ 191 w 263"/>
                <a:gd name="T65" fmla="*/ 135 h 221"/>
                <a:gd name="T66" fmla="*/ 203 w 263"/>
                <a:gd name="T67" fmla="*/ 151 h 221"/>
                <a:gd name="T68" fmla="*/ 215 w 263"/>
                <a:gd name="T69" fmla="*/ 160 h 221"/>
                <a:gd name="T70" fmla="*/ 230 w 263"/>
                <a:gd name="T71" fmla="*/ 168 h 221"/>
                <a:gd name="T72" fmla="*/ 254 w 263"/>
                <a:gd name="T73" fmla="*/ 185 h 221"/>
                <a:gd name="T74" fmla="*/ 272 w 263"/>
                <a:gd name="T75" fmla="*/ 185 h 221"/>
                <a:gd name="T76" fmla="*/ 260 w 263"/>
                <a:gd name="T77" fmla="*/ 202 h 221"/>
                <a:gd name="T78" fmla="*/ 248 w 263"/>
                <a:gd name="T79" fmla="*/ 228 h 221"/>
                <a:gd name="T80" fmla="*/ 236 w 263"/>
                <a:gd name="T81" fmla="*/ 245 h 221"/>
                <a:gd name="T82" fmla="*/ 221 w 263"/>
                <a:gd name="T83" fmla="*/ 269 h 221"/>
                <a:gd name="T84" fmla="*/ 191 w 263"/>
                <a:gd name="T85" fmla="*/ 269 h 221"/>
                <a:gd name="T86" fmla="*/ 174 w 263"/>
                <a:gd name="T87" fmla="*/ 287 h 221"/>
                <a:gd name="T88" fmla="*/ 168 w 263"/>
                <a:gd name="T89" fmla="*/ 296 h 221"/>
                <a:gd name="T90" fmla="*/ 150 w 263"/>
                <a:gd name="T91" fmla="*/ 287 h 221"/>
                <a:gd name="T92" fmla="*/ 129 w 263"/>
                <a:gd name="T93" fmla="*/ 296 h 221"/>
                <a:gd name="T94" fmla="*/ 117 w 263"/>
                <a:gd name="T95" fmla="*/ 312 h 221"/>
                <a:gd name="T96" fmla="*/ 93 w 263"/>
                <a:gd name="T97" fmla="*/ 303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prstDash val="solid"/>
              <a:round/>
              <a:headEnd/>
              <a:tailEnd/>
            </a:ln>
          </p:spPr>
          <p:txBody>
            <a:bodyPr/>
            <a:lstStyle/>
            <a:p>
              <a:endParaRPr lang="en-US"/>
            </a:p>
          </p:txBody>
        </p:sp>
        <p:sp>
          <p:nvSpPr>
            <p:cNvPr id="11399" name="Freeform 4186"/>
            <p:cNvSpPr>
              <a:spLocks/>
            </p:cNvSpPr>
            <p:nvPr/>
          </p:nvSpPr>
          <p:spPr bwMode="auto">
            <a:xfrm>
              <a:off x="3255" y="2348"/>
              <a:ext cx="183" cy="303"/>
            </a:xfrm>
            <a:custGeom>
              <a:avLst/>
              <a:gdLst>
                <a:gd name="T0" fmla="*/ 185 w 179"/>
                <a:gd name="T1" fmla="*/ 50 h 269"/>
                <a:gd name="T2" fmla="*/ 179 w 179"/>
                <a:gd name="T3" fmla="*/ 77 h 269"/>
                <a:gd name="T4" fmla="*/ 166 w 179"/>
                <a:gd name="T5" fmla="*/ 110 h 269"/>
                <a:gd name="T6" fmla="*/ 152 w 179"/>
                <a:gd name="T7" fmla="*/ 144 h 269"/>
                <a:gd name="T8" fmla="*/ 140 w 179"/>
                <a:gd name="T9" fmla="*/ 179 h 269"/>
                <a:gd name="T10" fmla="*/ 128 w 179"/>
                <a:gd name="T11" fmla="*/ 213 h 269"/>
                <a:gd name="T12" fmla="*/ 113 w 179"/>
                <a:gd name="T13" fmla="*/ 230 h 269"/>
                <a:gd name="T14" fmla="*/ 101 w 179"/>
                <a:gd name="T15" fmla="*/ 248 h 269"/>
                <a:gd name="T16" fmla="*/ 89 w 179"/>
                <a:gd name="T17" fmla="*/ 264 h 269"/>
                <a:gd name="T18" fmla="*/ 83 w 179"/>
                <a:gd name="T19" fmla="*/ 282 h 269"/>
                <a:gd name="T20" fmla="*/ 68 w 179"/>
                <a:gd name="T21" fmla="*/ 298 h 269"/>
                <a:gd name="T22" fmla="*/ 56 w 179"/>
                <a:gd name="T23" fmla="*/ 315 h 269"/>
                <a:gd name="T24" fmla="*/ 38 w 179"/>
                <a:gd name="T25" fmla="*/ 332 h 269"/>
                <a:gd name="T26" fmla="*/ 27 w 179"/>
                <a:gd name="T27" fmla="*/ 350 h 269"/>
                <a:gd name="T28" fmla="*/ 18 w 179"/>
                <a:gd name="T29" fmla="*/ 367 h 269"/>
                <a:gd name="T30" fmla="*/ 12 w 179"/>
                <a:gd name="T31" fmla="*/ 384 h 269"/>
                <a:gd name="T32" fmla="*/ 0 w 179"/>
                <a:gd name="T33" fmla="*/ 359 h 269"/>
                <a:gd name="T34" fmla="*/ 0 w 179"/>
                <a:gd name="T35" fmla="*/ 308 h 269"/>
                <a:gd name="T36" fmla="*/ 0 w 179"/>
                <a:gd name="T37" fmla="*/ 282 h 269"/>
                <a:gd name="T38" fmla="*/ 0 w 179"/>
                <a:gd name="T39" fmla="*/ 257 h 269"/>
                <a:gd name="T40" fmla="*/ 6 w 179"/>
                <a:gd name="T41" fmla="*/ 239 h 269"/>
                <a:gd name="T42" fmla="*/ 18 w 179"/>
                <a:gd name="T43" fmla="*/ 222 h 269"/>
                <a:gd name="T44" fmla="*/ 27 w 179"/>
                <a:gd name="T45" fmla="*/ 213 h 269"/>
                <a:gd name="T46" fmla="*/ 44 w 179"/>
                <a:gd name="T47" fmla="*/ 195 h 269"/>
                <a:gd name="T48" fmla="*/ 77 w 179"/>
                <a:gd name="T49" fmla="*/ 195 h 269"/>
                <a:gd name="T50" fmla="*/ 89 w 179"/>
                <a:gd name="T51" fmla="*/ 170 h 269"/>
                <a:gd name="T52" fmla="*/ 101 w 179"/>
                <a:gd name="T53" fmla="*/ 153 h 269"/>
                <a:gd name="T54" fmla="*/ 113 w 179"/>
                <a:gd name="T55" fmla="*/ 127 h 269"/>
                <a:gd name="T56" fmla="*/ 128 w 179"/>
                <a:gd name="T57" fmla="*/ 110 h 269"/>
                <a:gd name="T58" fmla="*/ 107 w 179"/>
                <a:gd name="T59" fmla="*/ 110 h 269"/>
                <a:gd name="T60" fmla="*/ 83 w 179"/>
                <a:gd name="T61" fmla="*/ 92 h 269"/>
                <a:gd name="T62" fmla="*/ 68 w 179"/>
                <a:gd name="T63" fmla="*/ 83 h 269"/>
                <a:gd name="T64" fmla="*/ 56 w 179"/>
                <a:gd name="T65" fmla="*/ 77 h 269"/>
                <a:gd name="T66" fmla="*/ 44 w 179"/>
                <a:gd name="T67" fmla="*/ 59 h 269"/>
                <a:gd name="T68" fmla="*/ 32 w 179"/>
                <a:gd name="T69" fmla="*/ 43 h 269"/>
                <a:gd name="T70" fmla="*/ 32 w 179"/>
                <a:gd name="T71" fmla="*/ 26 h 269"/>
                <a:gd name="T72" fmla="*/ 38 w 179"/>
                <a:gd name="T73" fmla="*/ 9 h 269"/>
                <a:gd name="T74" fmla="*/ 50 w 179"/>
                <a:gd name="T75" fmla="*/ 26 h 269"/>
                <a:gd name="T76" fmla="*/ 62 w 179"/>
                <a:gd name="T77" fmla="*/ 43 h 269"/>
                <a:gd name="T78" fmla="*/ 83 w 179"/>
                <a:gd name="T79" fmla="*/ 26 h 269"/>
                <a:gd name="T80" fmla="*/ 101 w 179"/>
                <a:gd name="T81" fmla="*/ 26 h 269"/>
                <a:gd name="T82" fmla="*/ 122 w 179"/>
                <a:gd name="T83" fmla="*/ 18 h 269"/>
                <a:gd name="T84" fmla="*/ 146 w 179"/>
                <a:gd name="T85" fmla="*/ 9 h 269"/>
                <a:gd name="T86" fmla="*/ 173 w 179"/>
                <a:gd name="T87" fmla="*/ 0 h 269"/>
                <a:gd name="T88" fmla="*/ 179 w 179"/>
                <a:gd name="T89" fmla="*/ 0 h 269"/>
                <a:gd name="T90" fmla="*/ 185 w 179"/>
                <a:gd name="T91" fmla="*/ 0 h 269"/>
                <a:gd name="T92" fmla="*/ 185 w 179"/>
                <a:gd name="T93" fmla="*/ 43 h 269"/>
                <a:gd name="T94" fmla="*/ 191 w 179"/>
                <a:gd name="T95" fmla="*/ 43 h 269"/>
                <a:gd name="T96" fmla="*/ 185 w 179"/>
                <a:gd name="T97" fmla="*/ 50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prstDash val="solid"/>
              <a:round/>
              <a:headEnd/>
              <a:tailEnd/>
            </a:ln>
          </p:spPr>
          <p:txBody>
            <a:bodyPr/>
            <a:lstStyle/>
            <a:p>
              <a:endParaRPr lang="en-US"/>
            </a:p>
          </p:txBody>
        </p:sp>
        <p:sp>
          <p:nvSpPr>
            <p:cNvPr id="11400" name="Freeform 4187"/>
            <p:cNvSpPr>
              <a:spLocks/>
            </p:cNvSpPr>
            <p:nvPr/>
          </p:nvSpPr>
          <p:spPr bwMode="auto">
            <a:xfrm>
              <a:off x="3042" y="2665"/>
              <a:ext cx="31" cy="47"/>
            </a:xfrm>
            <a:custGeom>
              <a:avLst/>
              <a:gdLst>
                <a:gd name="T0" fmla="*/ 27 w 30"/>
                <a:gd name="T1" fmla="*/ 17 h 42"/>
                <a:gd name="T2" fmla="*/ 27 w 30"/>
                <a:gd name="T3" fmla="*/ 0 h 42"/>
                <a:gd name="T4" fmla="*/ 21 w 30"/>
                <a:gd name="T5" fmla="*/ 0 h 42"/>
                <a:gd name="T6" fmla="*/ 12 w 30"/>
                <a:gd name="T7" fmla="*/ 9 h 42"/>
                <a:gd name="T8" fmla="*/ 0 w 30"/>
                <a:gd name="T9" fmla="*/ 9 h 42"/>
                <a:gd name="T10" fmla="*/ 0 w 30"/>
                <a:gd name="T11" fmla="*/ 9 h 42"/>
                <a:gd name="T12" fmla="*/ 0 w 30"/>
                <a:gd name="T13" fmla="*/ 17 h 42"/>
                <a:gd name="T14" fmla="*/ 0 w 30"/>
                <a:gd name="T15" fmla="*/ 34 h 42"/>
                <a:gd name="T16" fmla="*/ 6 w 30"/>
                <a:gd name="T17" fmla="*/ 59 h 42"/>
                <a:gd name="T18" fmla="*/ 12 w 30"/>
                <a:gd name="T19" fmla="*/ 59 h 42"/>
                <a:gd name="T20" fmla="*/ 21 w 30"/>
                <a:gd name="T21" fmla="*/ 43 h 42"/>
                <a:gd name="T22" fmla="*/ 33 w 30"/>
                <a:gd name="T23" fmla="*/ 25 h 42"/>
                <a:gd name="T24" fmla="*/ 27 w 30"/>
                <a:gd name="T25" fmla="*/ 17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1401" name="Freeform 4188"/>
            <p:cNvSpPr>
              <a:spLocks/>
            </p:cNvSpPr>
            <p:nvPr/>
          </p:nvSpPr>
          <p:spPr bwMode="auto">
            <a:xfrm>
              <a:off x="2722" y="2530"/>
              <a:ext cx="134" cy="196"/>
            </a:xfrm>
            <a:custGeom>
              <a:avLst/>
              <a:gdLst>
                <a:gd name="T0" fmla="*/ 24 w 132"/>
                <a:gd name="T1" fmla="*/ 171 h 174"/>
                <a:gd name="T2" fmla="*/ 12 w 132"/>
                <a:gd name="T3" fmla="*/ 180 h 174"/>
                <a:gd name="T4" fmla="*/ 12 w 132"/>
                <a:gd name="T5" fmla="*/ 189 h 174"/>
                <a:gd name="T6" fmla="*/ 12 w 132"/>
                <a:gd name="T7" fmla="*/ 189 h 174"/>
                <a:gd name="T8" fmla="*/ 18 w 132"/>
                <a:gd name="T9" fmla="*/ 205 h 174"/>
                <a:gd name="T10" fmla="*/ 12 w 132"/>
                <a:gd name="T11" fmla="*/ 205 h 174"/>
                <a:gd name="T12" fmla="*/ 6 w 132"/>
                <a:gd name="T13" fmla="*/ 205 h 174"/>
                <a:gd name="T14" fmla="*/ 0 w 132"/>
                <a:gd name="T15" fmla="*/ 214 h 174"/>
                <a:gd name="T16" fmla="*/ 18 w 132"/>
                <a:gd name="T17" fmla="*/ 249 h 174"/>
                <a:gd name="T18" fmla="*/ 30 w 132"/>
                <a:gd name="T19" fmla="*/ 231 h 174"/>
                <a:gd name="T20" fmla="*/ 39 w 132"/>
                <a:gd name="T21" fmla="*/ 240 h 174"/>
                <a:gd name="T22" fmla="*/ 45 w 132"/>
                <a:gd name="T23" fmla="*/ 240 h 174"/>
                <a:gd name="T24" fmla="*/ 51 w 132"/>
                <a:gd name="T25" fmla="*/ 231 h 174"/>
                <a:gd name="T26" fmla="*/ 63 w 132"/>
                <a:gd name="T27" fmla="*/ 231 h 174"/>
                <a:gd name="T28" fmla="*/ 63 w 132"/>
                <a:gd name="T29" fmla="*/ 240 h 174"/>
                <a:gd name="T30" fmla="*/ 81 w 132"/>
                <a:gd name="T31" fmla="*/ 223 h 174"/>
                <a:gd name="T32" fmla="*/ 93 w 132"/>
                <a:gd name="T33" fmla="*/ 205 h 174"/>
                <a:gd name="T34" fmla="*/ 99 w 132"/>
                <a:gd name="T35" fmla="*/ 162 h 174"/>
                <a:gd name="T36" fmla="*/ 126 w 132"/>
                <a:gd name="T37" fmla="*/ 121 h 174"/>
                <a:gd name="T38" fmla="*/ 126 w 132"/>
                <a:gd name="T39" fmla="*/ 93 h 174"/>
                <a:gd name="T40" fmla="*/ 132 w 132"/>
                <a:gd name="T41" fmla="*/ 78 h 174"/>
                <a:gd name="T42" fmla="*/ 132 w 132"/>
                <a:gd name="T43" fmla="*/ 52 h 174"/>
                <a:gd name="T44" fmla="*/ 132 w 132"/>
                <a:gd name="T45" fmla="*/ 34 h 174"/>
                <a:gd name="T46" fmla="*/ 138 w 132"/>
                <a:gd name="T47" fmla="*/ 9 h 174"/>
                <a:gd name="T48" fmla="*/ 114 w 132"/>
                <a:gd name="T49" fmla="*/ 0 h 174"/>
                <a:gd name="T50" fmla="*/ 99 w 132"/>
                <a:gd name="T51" fmla="*/ 9 h 174"/>
                <a:gd name="T52" fmla="*/ 93 w 132"/>
                <a:gd name="T53" fmla="*/ 43 h 174"/>
                <a:gd name="T54" fmla="*/ 93 w 132"/>
                <a:gd name="T55" fmla="*/ 52 h 174"/>
                <a:gd name="T56" fmla="*/ 75 w 132"/>
                <a:gd name="T57" fmla="*/ 52 h 174"/>
                <a:gd name="T58" fmla="*/ 57 w 132"/>
                <a:gd name="T59" fmla="*/ 43 h 174"/>
                <a:gd name="T60" fmla="*/ 45 w 132"/>
                <a:gd name="T61" fmla="*/ 43 h 174"/>
                <a:gd name="T62" fmla="*/ 39 w 132"/>
                <a:gd name="T63" fmla="*/ 69 h 174"/>
                <a:gd name="T64" fmla="*/ 63 w 132"/>
                <a:gd name="T65" fmla="*/ 69 h 174"/>
                <a:gd name="T66" fmla="*/ 63 w 132"/>
                <a:gd name="T67" fmla="*/ 87 h 174"/>
                <a:gd name="T68" fmla="*/ 51 w 132"/>
                <a:gd name="T69" fmla="*/ 103 h 174"/>
                <a:gd name="T70" fmla="*/ 63 w 132"/>
                <a:gd name="T71" fmla="*/ 128 h 174"/>
                <a:gd name="T72" fmla="*/ 57 w 132"/>
                <a:gd name="T73" fmla="*/ 171 h 174"/>
                <a:gd name="T74" fmla="*/ 51 w 132"/>
                <a:gd name="T75" fmla="*/ 171 h 174"/>
                <a:gd name="T76" fmla="*/ 51 w 132"/>
                <a:gd name="T77" fmla="*/ 171 h 174"/>
                <a:gd name="T78" fmla="*/ 39 w 132"/>
                <a:gd name="T79" fmla="*/ 171 h 174"/>
                <a:gd name="T80" fmla="*/ 24 w 132"/>
                <a:gd name="T81" fmla="*/ 154 h 174"/>
                <a:gd name="T82" fmla="*/ 24 w 132"/>
                <a:gd name="T83" fmla="*/ 171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E1E1E1"/>
            </a:solidFill>
            <a:ln w="9525">
              <a:solidFill>
                <a:srgbClr val="000000"/>
              </a:solidFill>
              <a:prstDash val="solid"/>
              <a:round/>
              <a:headEnd/>
              <a:tailEnd/>
            </a:ln>
          </p:spPr>
          <p:txBody>
            <a:bodyPr/>
            <a:lstStyle/>
            <a:p>
              <a:endParaRPr lang="en-US"/>
            </a:p>
          </p:txBody>
        </p:sp>
        <p:sp>
          <p:nvSpPr>
            <p:cNvPr id="11402" name="Freeform 4189"/>
            <p:cNvSpPr>
              <a:spLocks/>
            </p:cNvSpPr>
            <p:nvPr/>
          </p:nvSpPr>
          <p:spPr bwMode="auto">
            <a:xfrm>
              <a:off x="3128" y="2509"/>
              <a:ext cx="146" cy="210"/>
            </a:xfrm>
            <a:custGeom>
              <a:avLst/>
              <a:gdLst>
                <a:gd name="T0" fmla="*/ 69 w 144"/>
                <a:gd name="T1" fmla="*/ 216 h 186"/>
                <a:gd name="T2" fmla="*/ 51 w 144"/>
                <a:gd name="T3" fmla="*/ 208 h 186"/>
                <a:gd name="T4" fmla="*/ 39 w 144"/>
                <a:gd name="T5" fmla="*/ 190 h 186"/>
                <a:gd name="T6" fmla="*/ 0 w 144"/>
                <a:gd name="T7" fmla="*/ 165 h 186"/>
                <a:gd name="T8" fmla="*/ 0 w 144"/>
                <a:gd name="T9" fmla="*/ 130 h 186"/>
                <a:gd name="T10" fmla="*/ 12 w 144"/>
                <a:gd name="T11" fmla="*/ 103 h 186"/>
                <a:gd name="T12" fmla="*/ 18 w 144"/>
                <a:gd name="T13" fmla="*/ 78 h 186"/>
                <a:gd name="T14" fmla="*/ 18 w 144"/>
                <a:gd name="T15" fmla="*/ 52 h 186"/>
                <a:gd name="T16" fmla="*/ 12 w 144"/>
                <a:gd name="T17" fmla="*/ 34 h 186"/>
                <a:gd name="T18" fmla="*/ 0 w 144"/>
                <a:gd name="T19" fmla="*/ 9 h 186"/>
                <a:gd name="T20" fmla="*/ 6 w 144"/>
                <a:gd name="T21" fmla="*/ 0 h 186"/>
                <a:gd name="T22" fmla="*/ 39 w 144"/>
                <a:gd name="T23" fmla="*/ 0 h 186"/>
                <a:gd name="T24" fmla="*/ 57 w 144"/>
                <a:gd name="T25" fmla="*/ 0 h 186"/>
                <a:gd name="T26" fmla="*/ 75 w 144"/>
                <a:gd name="T27" fmla="*/ 26 h 186"/>
                <a:gd name="T28" fmla="*/ 99 w 144"/>
                <a:gd name="T29" fmla="*/ 34 h 186"/>
                <a:gd name="T30" fmla="*/ 114 w 144"/>
                <a:gd name="T31" fmla="*/ 18 h 186"/>
                <a:gd name="T32" fmla="*/ 132 w 144"/>
                <a:gd name="T33" fmla="*/ 9 h 186"/>
                <a:gd name="T34" fmla="*/ 150 w 144"/>
                <a:gd name="T35" fmla="*/ 18 h 186"/>
                <a:gd name="T36" fmla="*/ 138 w 144"/>
                <a:gd name="T37" fmla="*/ 34 h 186"/>
                <a:gd name="T38" fmla="*/ 132 w 144"/>
                <a:gd name="T39" fmla="*/ 52 h 186"/>
                <a:gd name="T40" fmla="*/ 132 w 144"/>
                <a:gd name="T41" fmla="*/ 78 h 186"/>
                <a:gd name="T42" fmla="*/ 132 w 144"/>
                <a:gd name="T43" fmla="*/ 103 h 186"/>
                <a:gd name="T44" fmla="*/ 132 w 144"/>
                <a:gd name="T45" fmla="*/ 156 h 186"/>
                <a:gd name="T46" fmla="*/ 144 w 144"/>
                <a:gd name="T47" fmla="*/ 181 h 186"/>
                <a:gd name="T48" fmla="*/ 132 w 144"/>
                <a:gd name="T49" fmla="*/ 190 h 186"/>
                <a:gd name="T50" fmla="*/ 126 w 144"/>
                <a:gd name="T51" fmla="*/ 208 h 186"/>
                <a:gd name="T52" fmla="*/ 120 w 144"/>
                <a:gd name="T53" fmla="*/ 216 h 186"/>
                <a:gd name="T54" fmla="*/ 105 w 144"/>
                <a:gd name="T55" fmla="*/ 243 h 186"/>
                <a:gd name="T56" fmla="*/ 99 w 144"/>
                <a:gd name="T57" fmla="*/ 268 h 186"/>
                <a:gd name="T58" fmla="*/ 99 w 144"/>
                <a:gd name="T59" fmla="*/ 268 h 186"/>
                <a:gd name="T60" fmla="*/ 69 w 144"/>
                <a:gd name="T61" fmla="*/ 225 h 186"/>
                <a:gd name="T62" fmla="*/ 69 w 144"/>
                <a:gd name="T63" fmla="*/ 216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6F73BF"/>
            </a:solidFill>
            <a:ln w="9525">
              <a:solidFill>
                <a:srgbClr val="000000"/>
              </a:solidFill>
              <a:prstDash val="solid"/>
              <a:round/>
              <a:headEnd/>
              <a:tailEnd/>
            </a:ln>
          </p:spPr>
          <p:txBody>
            <a:bodyPr/>
            <a:lstStyle/>
            <a:p>
              <a:endParaRPr lang="en-US"/>
            </a:p>
          </p:txBody>
        </p:sp>
        <p:sp>
          <p:nvSpPr>
            <p:cNvPr id="11403" name="Rectangle 4190"/>
            <p:cNvSpPr>
              <a:spLocks noChangeArrowheads="1"/>
            </p:cNvSpPr>
            <p:nvPr/>
          </p:nvSpPr>
          <p:spPr bwMode="auto">
            <a:xfrm>
              <a:off x="5601" y="2543"/>
              <a:ext cx="5"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404" name="Freeform 4191"/>
            <p:cNvSpPr>
              <a:spLocks/>
            </p:cNvSpPr>
            <p:nvPr/>
          </p:nvSpPr>
          <p:spPr bwMode="auto">
            <a:xfrm>
              <a:off x="5606" y="2570"/>
              <a:ext cx="2" cy="7"/>
            </a:xfrm>
            <a:custGeom>
              <a:avLst/>
              <a:gdLst>
                <a:gd name="T0" fmla="*/ 0 w 2"/>
                <a:gd name="T1" fmla="*/ 9 h 6"/>
                <a:gd name="T2" fmla="*/ 0 w 2"/>
                <a:gd name="T3" fmla="*/ 9 h 6"/>
                <a:gd name="T4" fmla="*/ 0 w 2"/>
                <a:gd name="T5" fmla="*/ 9 h 6"/>
                <a:gd name="T6" fmla="*/ 0 w 2"/>
                <a:gd name="T7" fmla="*/ 0 h 6"/>
                <a:gd name="T8" fmla="*/ 0 w 2"/>
                <a:gd name="T9" fmla="*/ 0 h 6"/>
                <a:gd name="T10" fmla="*/ 0 w 2"/>
                <a:gd name="T11" fmla="*/ 0 h 6"/>
                <a:gd name="T12" fmla="*/ 0 w 2"/>
                <a:gd name="T13" fmla="*/ 0 h 6"/>
                <a:gd name="T14" fmla="*/ 0 w 2"/>
                <a:gd name="T15" fmla="*/ 9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405" name="Freeform 4192"/>
            <p:cNvSpPr>
              <a:spLocks/>
            </p:cNvSpPr>
            <p:nvPr/>
          </p:nvSpPr>
          <p:spPr bwMode="auto">
            <a:xfrm>
              <a:off x="5613" y="2584"/>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406" name="Rectangle 4193"/>
            <p:cNvSpPr>
              <a:spLocks noChangeArrowheads="1"/>
            </p:cNvSpPr>
            <p:nvPr/>
          </p:nvSpPr>
          <p:spPr bwMode="auto">
            <a:xfrm>
              <a:off x="5613" y="257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407" name="Freeform 4194"/>
            <p:cNvSpPr>
              <a:spLocks/>
            </p:cNvSpPr>
            <p:nvPr/>
          </p:nvSpPr>
          <p:spPr bwMode="auto">
            <a:xfrm>
              <a:off x="5606" y="2577"/>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408" name="Freeform 4195"/>
            <p:cNvSpPr>
              <a:spLocks/>
            </p:cNvSpPr>
            <p:nvPr/>
          </p:nvSpPr>
          <p:spPr bwMode="auto">
            <a:xfrm>
              <a:off x="2571" y="2301"/>
              <a:ext cx="211" cy="215"/>
            </a:xfrm>
            <a:custGeom>
              <a:avLst/>
              <a:gdLst>
                <a:gd name="T0" fmla="*/ 140 w 209"/>
                <a:gd name="T1" fmla="*/ 195 h 191"/>
                <a:gd name="T2" fmla="*/ 128 w 209"/>
                <a:gd name="T3" fmla="*/ 204 h 191"/>
                <a:gd name="T4" fmla="*/ 122 w 209"/>
                <a:gd name="T5" fmla="*/ 221 h 191"/>
                <a:gd name="T6" fmla="*/ 116 w 209"/>
                <a:gd name="T7" fmla="*/ 239 h 191"/>
                <a:gd name="T8" fmla="*/ 110 w 209"/>
                <a:gd name="T9" fmla="*/ 254 h 191"/>
                <a:gd name="T10" fmla="*/ 104 w 209"/>
                <a:gd name="T11" fmla="*/ 254 h 191"/>
                <a:gd name="T12" fmla="*/ 104 w 209"/>
                <a:gd name="T13" fmla="*/ 263 h 191"/>
                <a:gd name="T14" fmla="*/ 86 w 209"/>
                <a:gd name="T15" fmla="*/ 263 h 191"/>
                <a:gd name="T16" fmla="*/ 86 w 209"/>
                <a:gd name="T17" fmla="*/ 263 h 191"/>
                <a:gd name="T18" fmla="*/ 80 w 209"/>
                <a:gd name="T19" fmla="*/ 263 h 191"/>
                <a:gd name="T20" fmla="*/ 80 w 209"/>
                <a:gd name="T21" fmla="*/ 263 h 191"/>
                <a:gd name="T22" fmla="*/ 74 w 209"/>
                <a:gd name="T23" fmla="*/ 254 h 191"/>
                <a:gd name="T24" fmla="*/ 74 w 209"/>
                <a:gd name="T25" fmla="*/ 272 h 191"/>
                <a:gd name="T26" fmla="*/ 74 w 209"/>
                <a:gd name="T27" fmla="*/ 263 h 191"/>
                <a:gd name="T28" fmla="*/ 74 w 209"/>
                <a:gd name="T29" fmla="*/ 263 h 191"/>
                <a:gd name="T30" fmla="*/ 68 w 209"/>
                <a:gd name="T31" fmla="*/ 263 h 191"/>
                <a:gd name="T32" fmla="*/ 62 w 209"/>
                <a:gd name="T33" fmla="*/ 272 h 191"/>
                <a:gd name="T34" fmla="*/ 48 w 209"/>
                <a:gd name="T35" fmla="*/ 239 h 191"/>
                <a:gd name="T36" fmla="*/ 57 w 209"/>
                <a:gd name="T37" fmla="*/ 239 h 191"/>
                <a:gd name="T38" fmla="*/ 48 w 209"/>
                <a:gd name="T39" fmla="*/ 239 h 191"/>
                <a:gd name="T40" fmla="*/ 48 w 209"/>
                <a:gd name="T41" fmla="*/ 239 h 191"/>
                <a:gd name="T42" fmla="*/ 48 w 209"/>
                <a:gd name="T43" fmla="*/ 230 h 191"/>
                <a:gd name="T44" fmla="*/ 24 w 209"/>
                <a:gd name="T45" fmla="*/ 213 h 191"/>
                <a:gd name="T46" fmla="*/ 18 w 209"/>
                <a:gd name="T47" fmla="*/ 213 h 191"/>
                <a:gd name="T48" fmla="*/ 18 w 209"/>
                <a:gd name="T49" fmla="*/ 204 h 191"/>
                <a:gd name="T50" fmla="*/ 0 w 209"/>
                <a:gd name="T51" fmla="*/ 213 h 191"/>
                <a:gd name="T52" fmla="*/ 6 w 209"/>
                <a:gd name="T53" fmla="*/ 135 h 191"/>
                <a:gd name="T54" fmla="*/ 18 w 209"/>
                <a:gd name="T55" fmla="*/ 102 h 191"/>
                <a:gd name="T56" fmla="*/ 18 w 209"/>
                <a:gd name="T57" fmla="*/ 78 h 191"/>
                <a:gd name="T58" fmla="*/ 18 w 209"/>
                <a:gd name="T59" fmla="*/ 60 h 191"/>
                <a:gd name="T60" fmla="*/ 18 w 209"/>
                <a:gd name="T61" fmla="*/ 60 h 191"/>
                <a:gd name="T62" fmla="*/ 18 w 209"/>
                <a:gd name="T63" fmla="*/ 52 h 191"/>
                <a:gd name="T64" fmla="*/ 24 w 209"/>
                <a:gd name="T65" fmla="*/ 34 h 191"/>
                <a:gd name="T66" fmla="*/ 30 w 209"/>
                <a:gd name="T67" fmla="*/ 9 h 191"/>
                <a:gd name="T68" fmla="*/ 42 w 209"/>
                <a:gd name="T69" fmla="*/ 0 h 191"/>
                <a:gd name="T70" fmla="*/ 62 w 209"/>
                <a:gd name="T71" fmla="*/ 9 h 191"/>
                <a:gd name="T72" fmla="*/ 74 w 209"/>
                <a:gd name="T73" fmla="*/ 26 h 191"/>
                <a:gd name="T74" fmla="*/ 92 w 209"/>
                <a:gd name="T75" fmla="*/ 18 h 191"/>
                <a:gd name="T76" fmla="*/ 104 w 209"/>
                <a:gd name="T77" fmla="*/ 26 h 191"/>
                <a:gd name="T78" fmla="*/ 122 w 209"/>
                <a:gd name="T79" fmla="*/ 34 h 191"/>
                <a:gd name="T80" fmla="*/ 140 w 209"/>
                <a:gd name="T81" fmla="*/ 18 h 191"/>
                <a:gd name="T82" fmla="*/ 159 w 209"/>
                <a:gd name="T83" fmla="*/ 18 h 191"/>
                <a:gd name="T84" fmla="*/ 179 w 209"/>
                <a:gd name="T85" fmla="*/ 26 h 191"/>
                <a:gd name="T86" fmla="*/ 197 w 209"/>
                <a:gd name="T87" fmla="*/ 9 h 191"/>
                <a:gd name="T88" fmla="*/ 209 w 209"/>
                <a:gd name="T89" fmla="*/ 26 h 191"/>
                <a:gd name="T90" fmla="*/ 209 w 209"/>
                <a:gd name="T91" fmla="*/ 43 h 191"/>
                <a:gd name="T92" fmla="*/ 215 w 209"/>
                <a:gd name="T93" fmla="*/ 52 h 191"/>
                <a:gd name="T94" fmla="*/ 215 w 209"/>
                <a:gd name="T95" fmla="*/ 69 h 191"/>
                <a:gd name="T96" fmla="*/ 203 w 209"/>
                <a:gd name="T97" fmla="*/ 87 h 191"/>
                <a:gd name="T98" fmla="*/ 197 w 209"/>
                <a:gd name="T99" fmla="*/ 110 h 191"/>
                <a:gd name="T100" fmla="*/ 185 w 209"/>
                <a:gd name="T101" fmla="*/ 127 h 191"/>
                <a:gd name="T102" fmla="*/ 179 w 209"/>
                <a:gd name="T103" fmla="*/ 152 h 191"/>
                <a:gd name="T104" fmla="*/ 173 w 209"/>
                <a:gd name="T105" fmla="*/ 161 h 191"/>
                <a:gd name="T106" fmla="*/ 167 w 209"/>
                <a:gd name="T107" fmla="*/ 186 h 191"/>
                <a:gd name="T108" fmla="*/ 152 w 209"/>
                <a:gd name="T109" fmla="*/ 213 h 191"/>
                <a:gd name="T110" fmla="*/ 140 w 209"/>
                <a:gd name="T111" fmla="*/ 195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prstDash val="solid"/>
              <a:round/>
              <a:headEnd/>
              <a:tailEnd/>
            </a:ln>
          </p:spPr>
          <p:txBody>
            <a:bodyPr/>
            <a:lstStyle/>
            <a:p>
              <a:endParaRPr lang="en-US"/>
            </a:p>
          </p:txBody>
        </p:sp>
        <p:sp>
          <p:nvSpPr>
            <p:cNvPr id="11409" name="Freeform 4196"/>
            <p:cNvSpPr>
              <a:spLocks/>
            </p:cNvSpPr>
            <p:nvPr/>
          </p:nvSpPr>
          <p:spPr bwMode="auto">
            <a:xfrm>
              <a:off x="2540" y="2335"/>
              <a:ext cx="49" cy="141"/>
            </a:xfrm>
            <a:custGeom>
              <a:avLst/>
              <a:gdLst>
                <a:gd name="T0" fmla="*/ 0 w 48"/>
                <a:gd name="T1" fmla="*/ 43 h 125"/>
                <a:gd name="T2" fmla="*/ 0 w 48"/>
                <a:gd name="T3" fmla="*/ 43 h 125"/>
                <a:gd name="T4" fmla="*/ 0 w 48"/>
                <a:gd name="T5" fmla="*/ 52 h 125"/>
                <a:gd name="T6" fmla="*/ 6 w 48"/>
                <a:gd name="T7" fmla="*/ 68 h 125"/>
                <a:gd name="T8" fmla="*/ 12 w 48"/>
                <a:gd name="T9" fmla="*/ 92 h 125"/>
                <a:gd name="T10" fmla="*/ 12 w 48"/>
                <a:gd name="T11" fmla="*/ 111 h 125"/>
                <a:gd name="T12" fmla="*/ 12 w 48"/>
                <a:gd name="T13" fmla="*/ 136 h 125"/>
                <a:gd name="T14" fmla="*/ 12 w 48"/>
                <a:gd name="T15" fmla="*/ 179 h 125"/>
                <a:gd name="T16" fmla="*/ 33 w 48"/>
                <a:gd name="T17" fmla="*/ 170 h 125"/>
                <a:gd name="T18" fmla="*/ 39 w 48"/>
                <a:gd name="T19" fmla="*/ 92 h 125"/>
                <a:gd name="T20" fmla="*/ 51 w 48"/>
                <a:gd name="T21" fmla="*/ 60 h 125"/>
                <a:gd name="T22" fmla="*/ 51 w 48"/>
                <a:gd name="T23" fmla="*/ 34 h 125"/>
                <a:gd name="T24" fmla="*/ 51 w 48"/>
                <a:gd name="T25" fmla="*/ 18 h 125"/>
                <a:gd name="T26" fmla="*/ 51 w 48"/>
                <a:gd name="T27" fmla="*/ 18 h 125"/>
                <a:gd name="T28" fmla="*/ 33 w 48"/>
                <a:gd name="T29" fmla="*/ 0 h 125"/>
                <a:gd name="T30" fmla="*/ 33 w 48"/>
                <a:gd name="T31" fmla="*/ 9 h 125"/>
                <a:gd name="T32" fmla="*/ 33 w 48"/>
                <a:gd name="T33" fmla="*/ 18 h 125"/>
                <a:gd name="T34" fmla="*/ 33 w 48"/>
                <a:gd name="T35" fmla="*/ 18 h 125"/>
                <a:gd name="T36" fmla="*/ 27 w 48"/>
                <a:gd name="T37" fmla="*/ 18 h 125"/>
                <a:gd name="T38" fmla="*/ 12 w 48"/>
                <a:gd name="T39" fmla="*/ 26 h 125"/>
                <a:gd name="T40" fmla="*/ 0 w 48"/>
                <a:gd name="T41" fmla="*/ 43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11410" name="Freeform 4197"/>
            <p:cNvSpPr>
              <a:spLocks/>
            </p:cNvSpPr>
            <p:nvPr/>
          </p:nvSpPr>
          <p:spPr bwMode="auto">
            <a:xfrm>
              <a:off x="2424" y="2274"/>
              <a:ext cx="147" cy="127"/>
            </a:xfrm>
            <a:custGeom>
              <a:avLst/>
              <a:gdLst>
                <a:gd name="T0" fmla="*/ 120 w 144"/>
                <a:gd name="T1" fmla="*/ 119 h 113"/>
                <a:gd name="T2" fmla="*/ 114 w 144"/>
                <a:gd name="T3" fmla="*/ 119 h 113"/>
                <a:gd name="T4" fmla="*/ 102 w 144"/>
                <a:gd name="T5" fmla="*/ 111 h 113"/>
                <a:gd name="T6" fmla="*/ 96 w 144"/>
                <a:gd name="T7" fmla="*/ 111 h 113"/>
                <a:gd name="T8" fmla="*/ 78 w 144"/>
                <a:gd name="T9" fmla="*/ 111 h 113"/>
                <a:gd name="T10" fmla="*/ 51 w 144"/>
                <a:gd name="T11" fmla="*/ 119 h 113"/>
                <a:gd name="T12" fmla="*/ 57 w 144"/>
                <a:gd name="T13" fmla="*/ 161 h 113"/>
                <a:gd name="T14" fmla="*/ 39 w 144"/>
                <a:gd name="T15" fmla="*/ 144 h 113"/>
                <a:gd name="T16" fmla="*/ 18 w 144"/>
                <a:gd name="T17" fmla="*/ 152 h 113"/>
                <a:gd name="T18" fmla="*/ 12 w 144"/>
                <a:gd name="T19" fmla="*/ 136 h 113"/>
                <a:gd name="T20" fmla="*/ 0 w 144"/>
                <a:gd name="T21" fmla="*/ 136 h 113"/>
                <a:gd name="T22" fmla="*/ 6 w 144"/>
                <a:gd name="T23" fmla="*/ 93 h 113"/>
                <a:gd name="T24" fmla="*/ 12 w 144"/>
                <a:gd name="T25" fmla="*/ 84 h 113"/>
                <a:gd name="T26" fmla="*/ 27 w 144"/>
                <a:gd name="T27" fmla="*/ 78 h 113"/>
                <a:gd name="T28" fmla="*/ 27 w 144"/>
                <a:gd name="T29" fmla="*/ 60 h 113"/>
                <a:gd name="T30" fmla="*/ 33 w 144"/>
                <a:gd name="T31" fmla="*/ 51 h 113"/>
                <a:gd name="T32" fmla="*/ 39 w 144"/>
                <a:gd name="T33" fmla="*/ 51 h 113"/>
                <a:gd name="T34" fmla="*/ 45 w 144"/>
                <a:gd name="T35" fmla="*/ 43 h 113"/>
                <a:gd name="T36" fmla="*/ 51 w 144"/>
                <a:gd name="T37" fmla="*/ 43 h 113"/>
                <a:gd name="T38" fmla="*/ 57 w 144"/>
                <a:gd name="T39" fmla="*/ 25 h 113"/>
                <a:gd name="T40" fmla="*/ 63 w 144"/>
                <a:gd name="T41" fmla="*/ 25 h 113"/>
                <a:gd name="T42" fmla="*/ 69 w 144"/>
                <a:gd name="T43" fmla="*/ 17 h 113"/>
                <a:gd name="T44" fmla="*/ 90 w 144"/>
                <a:gd name="T45" fmla="*/ 0 h 113"/>
                <a:gd name="T46" fmla="*/ 108 w 144"/>
                <a:gd name="T47" fmla="*/ 0 h 113"/>
                <a:gd name="T48" fmla="*/ 114 w 144"/>
                <a:gd name="T49" fmla="*/ 25 h 113"/>
                <a:gd name="T50" fmla="*/ 128 w 144"/>
                <a:gd name="T51" fmla="*/ 51 h 113"/>
                <a:gd name="T52" fmla="*/ 120 w 144"/>
                <a:gd name="T53" fmla="*/ 51 h 113"/>
                <a:gd name="T54" fmla="*/ 120 w 144"/>
                <a:gd name="T55" fmla="*/ 60 h 113"/>
                <a:gd name="T56" fmla="*/ 135 w 144"/>
                <a:gd name="T57" fmla="*/ 69 h 113"/>
                <a:gd name="T58" fmla="*/ 141 w 144"/>
                <a:gd name="T59" fmla="*/ 69 h 113"/>
                <a:gd name="T60" fmla="*/ 147 w 144"/>
                <a:gd name="T61" fmla="*/ 78 h 113"/>
                <a:gd name="T62" fmla="*/ 153 w 144"/>
                <a:gd name="T63" fmla="*/ 93 h 113"/>
                <a:gd name="T64" fmla="*/ 153 w 144"/>
                <a:gd name="T65" fmla="*/ 93 h 113"/>
                <a:gd name="T66" fmla="*/ 147 w 144"/>
                <a:gd name="T67" fmla="*/ 93 h 113"/>
                <a:gd name="T68" fmla="*/ 135 w 144"/>
                <a:gd name="T69" fmla="*/ 102 h 113"/>
                <a:gd name="T70" fmla="*/ 120 w 144"/>
                <a:gd name="T71" fmla="*/ 119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E1E1E1"/>
            </a:solidFill>
            <a:ln w="9525">
              <a:solidFill>
                <a:srgbClr val="000000"/>
              </a:solidFill>
              <a:prstDash val="solid"/>
              <a:round/>
              <a:headEnd/>
              <a:tailEnd/>
            </a:ln>
          </p:spPr>
          <p:txBody>
            <a:bodyPr/>
            <a:lstStyle/>
            <a:p>
              <a:endParaRPr lang="en-US"/>
            </a:p>
          </p:txBody>
        </p:sp>
        <p:sp>
          <p:nvSpPr>
            <p:cNvPr id="11411" name="Freeform 4198"/>
            <p:cNvSpPr>
              <a:spLocks/>
            </p:cNvSpPr>
            <p:nvPr/>
          </p:nvSpPr>
          <p:spPr bwMode="auto">
            <a:xfrm>
              <a:off x="2673" y="2321"/>
              <a:ext cx="140" cy="249"/>
            </a:xfrm>
            <a:custGeom>
              <a:avLst/>
              <a:gdLst>
                <a:gd name="T0" fmla="*/ 132 w 138"/>
                <a:gd name="T1" fmla="*/ 83 h 221"/>
                <a:gd name="T2" fmla="*/ 114 w 138"/>
                <a:gd name="T3" fmla="*/ 83 h 221"/>
                <a:gd name="T4" fmla="*/ 106 w 138"/>
                <a:gd name="T5" fmla="*/ 92 h 221"/>
                <a:gd name="T6" fmla="*/ 120 w 138"/>
                <a:gd name="T7" fmla="*/ 119 h 221"/>
                <a:gd name="T8" fmla="*/ 132 w 138"/>
                <a:gd name="T9" fmla="*/ 153 h 221"/>
                <a:gd name="T10" fmla="*/ 120 w 138"/>
                <a:gd name="T11" fmla="*/ 179 h 221"/>
                <a:gd name="T12" fmla="*/ 114 w 138"/>
                <a:gd name="T13" fmla="*/ 204 h 221"/>
                <a:gd name="T14" fmla="*/ 120 w 138"/>
                <a:gd name="T15" fmla="*/ 239 h 221"/>
                <a:gd name="T16" fmla="*/ 138 w 138"/>
                <a:gd name="T17" fmla="*/ 282 h 221"/>
                <a:gd name="T18" fmla="*/ 144 w 138"/>
                <a:gd name="T19" fmla="*/ 308 h 221"/>
                <a:gd name="T20" fmla="*/ 144 w 138"/>
                <a:gd name="T21" fmla="*/ 317 h 221"/>
                <a:gd name="T22" fmla="*/ 126 w 138"/>
                <a:gd name="T23" fmla="*/ 317 h 221"/>
                <a:gd name="T24" fmla="*/ 106 w 138"/>
                <a:gd name="T25" fmla="*/ 308 h 221"/>
                <a:gd name="T26" fmla="*/ 93 w 138"/>
                <a:gd name="T27" fmla="*/ 308 h 221"/>
                <a:gd name="T28" fmla="*/ 57 w 138"/>
                <a:gd name="T29" fmla="*/ 308 h 221"/>
                <a:gd name="T30" fmla="*/ 45 w 138"/>
                <a:gd name="T31" fmla="*/ 308 h 221"/>
                <a:gd name="T32" fmla="*/ 24 w 138"/>
                <a:gd name="T33" fmla="*/ 299 h 221"/>
                <a:gd name="T34" fmla="*/ 24 w 138"/>
                <a:gd name="T35" fmla="*/ 273 h 221"/>
                <a:gd name="T36" fmla="*/ 24 w 138"/>
                <a:gd name="T37" fmla="*/ 257 h 221"/>
                <a:gd name="T38" fmla="*/ 24 w 138"/>
                <a:gd name="T39" fmla="*/ 257 h 221"/>
                <a:gd name="T40" fmla="*/ 12 w 138"/>
                <a:gd name="T41" fmla="*/ 257 h 221"/>
                <a:gd name="T42" fmla="*/ 6 w 138"/>
                <a:gd name="T43" fmla="*/ 239 h 221"/>
                <a:gd name="T44" fmla="*/ 0 w 138"/>
                <a:gd name="T45" fmla="*/ 239 h 221"/>
                <a:gd name="T46" fmla="*/ 6 w 138"/>
                <a:gd name="T47" fmla="*/ 230 h 221"/>
                <a:gd name="T48" fmla="*/ 12 w 138"/>
                <a:gd name="T49" fmla="*/ 213 h 221"/>
                <a:gd name="T50" fmla="*/ 18 w 138"/>
                <a:gd name="T51" fmla="*/ 196 h 221"/>
                <a:gd name="T52" fmla="*/ 24 w 138"/>
                <a:gd name="T53" fmla="*/ 179 h 221"/>
                <a:gd name="T54" fmla="*/ 39 w 138"/>
                <a:gd name="T55" fmla="*/ 170 h 221"/>
                <a:gd name="T56" fmla="*/ 51 w 138"/>
                <a:gd name="T57" fmla="*/ 188 h 221"/>
                <a:gd name="T58" fmla="*/ 63 w 138"/>
                <a:gd name="T59" fmla="*/ 161 h 221"/>
                <a:gd name="T60" fmla="*/ 69 w 138"/>
                <a:gd name="T61" fmla="*/ 136 h 221"/>
                <a:gd name="T62" fmla="*/ 75 w 138"/>
                <a:gd name="T63" fmla="*/ 127 h 221"/>
                <a:gd name="T64" fmla="*/ 81 w 138"/>
                <a:gd name="T65" fmla="*/ 101 h 221"/>
                <a:gd name="T66" fmla="*/ 93 w 138"/>
                <a:gd name="T67" fmla="*/ 83 h 221"/>
                <a:gd name="T68" fmla="*/ 99 w 138"/>
                <a:gd name="T69" fmla="*/ 60 h 221"/>
                <a:gd name="T70" fmla="*/ 114 w 138"/>
                <a:gd name="T71" fmla="*/ 43 h 221"/>
                <a:gd name="T72" fmla="*/ 114 w 138"/>
                <a:gd name="T73" fmla="*/ 26 h 221"/>
                <a:gd name="T74" fmla="*/ 106 w 138"/>
                <a:gd name="T75" fmla="*/ 18 h 221"/>
                <a:gd name="T76" fmla="*/ 106 w 138"/>
                <a:gd name="T77" fmla="*/ 0 h 221"/>
                <a:gd name="T78" fmla="*/ 114 w 138"/>
                <a:gd name="T79" fmla="*/ 0 h 221"/>
                <a:gd name="T80" fmla="*/ 120 w 138"/>
                <a:gd name="T81" fmla="*/ 26 h 221"/>
                <a:gd name="T82" fmla="*/ 120 w 138"/>
                <a:gd name="T83" fmla="*/ 60 h 221"/>
                <a:gd name="T84" fmla="*/ 132 w 138"/>
                <a:gd name="T85" fmla="*/ 83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E1E1E1"/>
            </a:solidFill>
            <a:ln w="9525">
              <a:solidFill>
                <a:srgbClr val="000000"/>
              </a:solidFill>
              <a:prstDash val="solid"/>
              <a:round/>
              <a:headEnd/>
              <a:tailEnd/>
            </a:ln>
          </p:spPr>
          <p:txBody>
            <a:bodyPr/>
            <a:lstStyle/>
            <a:p>
              <a:endParaRPr lang="en-US"/>
            </a:p>
          </p:txBody>
        </p:sp>
        <p:sp>
          <p:nvSpPr>
            <p:cNvPr id="11412" name="Freeform 4199"/>
            <p:cNvSpPr>
              <a:spLocks/>
            </p:cNvSpPr>
            <p:nvPr/>
          </p:nvSpPr>
          <p:spPr bwMode="auto">
            <a:xfrm>
              <a:off x="2782" y="2369"/>
              <a:ext cx="230" cy="195"/>
            </a:xfrm>
            <a:custGeom>
              <a:avLst/>
              <a:gdLst>
                <a:gd name="T0" fmla="*/ 81 w 227"/>
                <a:gd name="T1" fmla="*/ 68 h 173"/>
                <a:gd name="T2" fmla="*/ 81 w 227"/>
                <a:gd name="T3" fmla="*/ 59 h 173"/>
                <a:gd name="T4" fmla="*/ 105 w 227"/>
                <a:gd name="T5" fmla="*/ 50 h 173"/>
                <a:gd name="T6" fmla="*/ 138 w 227"/>
                <a:gd name="T7" fmla="*/ 9 h 173"/>
                <a:gd name="T8" fmla="*/ 150 w 227"/>
                <a:gd name="T9" fmla="*/ 0 h 173"/>
                <a:gd name="T10" fmla="*/ 162 w 227"/>
                <a:gd name="T11" fmla="*/ 18 h 173"/>
                <a:gd name="T12" fmla="*/ 168 w 227"/>
                <a:gd name="T13" fmla="*/ 33 h 173"/>
                <a:gd name="T14" fmla="*/ 162 w 227"/>
                <a:gd name="T15" fmla="*/ 59 h 173"/>
                <a:gd name="T16" fmla="*/ 179 w 227"/>
                <a:gd name="T17" fmla="*/ 68 h 173"/>
                <a:gd name="T18" fmla="*/ 179 w 227"/>
                <a:gd name="T19" fmla="*/ 77 h 173"/>
                <a:gd name="T20" fmla="*/ 200 w 227"/>
                <a:gd name="T21" fmla="*/ 92 h 173"/>
                <a:gd name="T22" fmla="*/ 200 w 227"/>
                <a:gd name="T23" fmla="*/ 101 h 173"/>
                <a:gd name="T24" fmla="*/ 218 w 227"/>
                <a:gd name="T25" fmla="*/ 127 h 173"/>
                <a:gd name="T26" fmla="*/ 224 w 227"/>
                <a:gd name="T27" fmla="*/ 136 h 173"/>
                <a:gd name="T28" fmla="*/ 236 w 227"/>
                <a:gd name="T29" fmla="*/ 153 h 173"/>
                <a:gd name="T30" fmla="*/ 236 w 227"/>
                <a:gd name="T31" fmla="*/ 170 h 173"/>
                <a:gd name="T32" fmla="*/ 230 w 227"/>
                <a:gd name="T33" fmla="*/ 161 h 173"/>
                <a:gd name="T34" fmla="*/ 212 w 227"/>
                <a:gd name="T35" fmla="*/ 161 h 173"/>
                <a:gd name="T36" fmla="*/ 200 w 227"/>
                <a:gd name="T37" fmla="*/ 161 h 173"/>
                <a:gd name="T38" fmla="*/ 191 w 227"/>
                <a:gd name="T39" fmla="*/ 170 h 173"/>
                <a:gd name="T40" fmla="*/ 179 w 227"/>
                <a:gd name="T41" fmla="*/ 170 h 173"/>
                <a:gd name="T42" fmla="*/ 162 w 227"/>
                <a:gd name="T43" fmla="*/ 179 h 173"/>
                <a:gd name="T44" fmla="*/ 150 w 227"/>
                <a:gd name="T45" fmla="*/ 179 h 173"/>
                <a:gd name="T46" fmla="*/ 144 w 227"/>
                <a:gd name="T47" fmla="*/ 196 h 173"/>
                <a:gd name="T48" fmla="*/ 126 w 227"/>
                <a:gd name="T49" fmla="*/ 188 h 173"/>
                <a:gd name="T50" fmla="*/ 111 w 227"/>
                <a:gd name="T51" fmla="*/ 179 h 173"/>
                <a:gd name="T52" fmla="*/ 87 w 227"/>
                <a:gd name="T53" fmla="*/ 161 h 173"/>
                <a:gd name="T54" fmla="*/ 75 w 227"/>
                <a:gd name="T55" fmla="*/ 188 h 173"/>
                <a:gd name="T56" fmla="*/ 75 w 227"/>
                <a:gd name="T57" fmla="*/ 213 h 173"/>
                <a:gd name="T58" fmla="*/ 51 w 227"/>
                <a:gd name="T59" fmla="*/ 204 h 173"/>
                <a:gd name="T60" fmla="*/ 36 w 227"/>
                <a:gd name="T61" fmla="*/ 213 h 173"/>
                <a:gd name="T62" fmla="*/ 30 w 227"/>
                <a:gd name="T63" fmla="*/ 248 h 173"/>
                <a:gd name="T64" fmla="*/ 24 w 227"/>
                <a:gd name="T65" fmla="*/ 222 h 173"/>
                <a:gd name="T66" fmla="*/ 6 w 227"/>
                <a:gd name="T67" fmla="*/ 179 h 173"/>
                <a:gd name="T68" fmla="*/ 0 w 227"/>
                <a:gd name="T69" fmla="*/ 144 h 173"/>
                <a:gd name="T70" fmla="*/ 6 w 227"/>
                <a:gd name="T71" fmla="*/ 119 h 173"/>
                <a:gd name="T72" fmla="*/ 18 w 227"/>
                <a:gd name="T73" fmla="*/ 92 h 173"/>
                <a:gd name="T74" fmla="*/ 36 w 227"/>
                <a:gd name="T75" fmla="*/ 86 h 173"/>
                <a:gd name="T76" fmla="*/ 36 w 227"/>
                <a:gd name="T77" fmla="*/ 92 h 173"/>
                <a:gd name="T78" fmla="*/ 51 w 227"/>
                <a:gd name="T79" fmla="*/ 86 h 173"/>
                <a:gd name="T80" fmla="*/ 75 w 227"/>
                <a:gd name="T81" fmla="*/ 86 h 173"/>
                <a:gd name="T82" fmla="*/ 81 w 227"/>
                <a:gd name="T83" fmla="*/ 68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E1E1E1"/>
            </a:solidFill>
            <a:ln w="9525">
              <a:solidFill>
                <a:srgbClr val="000000"/>
              </a:solidFill>
              <a:prstDash val="solid"/>
              <a:round/>
              <a:headEnd/>
              <a:tailEnd/>
            </a:ln>
          </p:spPr>
          <p:txBody>
            <a:bodyPr/>
            <a:lstStyle/>
            <a:p>
              <a:endParaRPr lang="en-US"/>
            </a:p>
          </p:txBody>
        </p:sp>
        <p:sp>
          <p:nvSpPr>
            <p:cNvPr id="11413" name="Freeform 4200"/>
            <p:cNvSpPr>
              <a:spLocks/>
            </p:cNvSpPr>
            <p:nvPr/>
          </p:nvSpPr>
          <p:spPr bwMode="auto">
            <a:xfrm>
              <a:off x="2231" y="2301"/>
              <a:ext cx="49" cy="20"/>
            </a:xfrm>
            <a:custGeom>
              <a:avLst/>
              <a:gdLst>
                <a:gd name="T0" fmla="*/ 0 w 48"/>
                <a:gd name="T1" fmla="*/ 9 h 18"/>
                <a:gd name="T2" fmla="*/ 0 w 48"/>
                <a:gd name="T3" fmla="*/ 24 h 18"/>
                <a:gd name="T4" fmla="*/ 12 w 48"/>
                <a:gd name="T5" fmla="*/ 16 h 18"/>
                <a:gd name="T6" fmla="*/ 27 w 48"/>
                <a:gd name="T7" fmla="*/ 9 h 18"/>
                <a:gd name="T8" fmla="*/ 51 w 48"/>
                <a:gd name="T9" fmla="*/ 16 h 18"/>
                <a:gd name="T10" fmla="*/ 45 w 48"/>
                <a:gd name="T11" fmla="*/ 9 h 18"/>
                <a:gd name="T12" fmla="*/ 27 w 48"/>
                <a:gd name="T13" fmla="*/ 0 h 18"/>
                <a:gd name="T14" fmla="*/ 18 w 48"/>
                <a:gd name="T15" fmla="*/ 9 h 18"/>
                <a:gd name="T16" fmla="*/ 0 w 48"/>
                <a:gd name="T17" fmla="*/ 9 h 18"/>
                <a:gd name="T18" fmla="*/ 0 w 48"/>
                <a:gd name="T19" fmla="*/ 9 h 18"/>
                <a:gd name="T20" fmla="*/ 18 w 48"/>
                <a:gd name="T21" fmla="*/ 9 h 18"/>
                <a:gd name="T22" fmla="*/ 6 w 48"/>
                <a:gd name="T23" fmla="*/ 16 h 18"/>
                <a:gd name="T24" fmla="*/ 0 w 48"/>
                <a:gd name="T25" fmla="*/ 9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31849" name="Freeform 4201"/>
            <p:cNvSpPr>
              <a:spLocks/>
            </p:cNvSpPr>
            <p:nvPr/>
          </p:nvSpPr>
          <p:spPr bwMode="auto">
            <a:xfrm>
              <a:off x="2467" y="2362"/>
              <a:ext cx="79" cy="141"/>
            </a:xfrm>
            <a:custGeom>
              <a:avLst/>
              <a:gdLst>
                <a:gd name="T0" fmla="*/ 66 w 78"/>
                <a:gd name="T1" fmla="*/ 107 h 125"/>
                <a:gd name="T2" fmla="*/ 54 w 78"/>
                <a:gd name="T3" fmla="*/ 113 h 125"/>
                <a:gd name="T4" fmla="*/ 42 w 78"/>
                <a:gd name="T5" fmla="*/ 119 h 125"/>
                <a:gd name="T6" fmla="*/ 18 w 78"/>
                <a:gd name="T7" fmla="*/ 125 h 125"/>
                <a:gd name="T8" fmla="*/ 0 w 78"/>
                <a:gd name="T9" fmla="*/ 119 h 125"/>
                <a:gd name="T10" fmla="*/ 6 w 78"/>
                <a:gd name="T11" fmla="*/ 119 h 125"/>
                <a:gd name="T12" fmla="*/ 6 w 78"/>
                <a:gd name="T13" fmla="*/ 101 h 125"/>
                <a:gd name="T14" fmla="*/ 0 w 78"/>
                <a:gd name="T15" fmla="*/ 89 h 125"/>
                <a:gd name="T16" fmla="*/ 6 w 78"/>
                <a:gd name="T17" fmla="*/ 71 h 125"/>
                <a:gd name="T18" fmla="*/ 12 w 78"/>
                <a:gd name="T19" fmla="*/ 59 h 125"/>
                <a:gd name="T20" fmla="*/ 12 w 78"/>
                <a:gd name="T21" fmla="*/ 35 h 125"/>
                <a:gd name="T22" fmla="*/ 6 w 78"/>
                <a:gd name="T23" fmla="*/ 6 h 125"/>
                <a:gd name="T24" fmla="*/ 30 w 78"/>
                <a:gd name="T25" fmla="*/ 0 h 125"/>
                <a:gd name="T26" fmla="*/ 48 w 78"/>
                <a:gd name="T27" fmla="*/ 0 h 125"/>
                <a:gd name="T28" fmla="*/ 54 w 78"/>
                <a:gd name="T29" fmla="*/ 0 h 125"/>
                <a:gd name="T30" fmla="*/ 54 w 78"/>
                <a:gd name="T31" fmla="*/ 6 h 125"/>
                <a:gd name="T32" fmla="*/ 66 w 78"/>
                <a:gd name="T33" fmla="*/ 23 h 125"/>
                <a:gd name="T34" fmla="*/ 66 w 78"/>
                <a:gd name="T35" fmla="*/ 35 h 125"/>
                <a:gd name="T36" fmla="*/ 66 w 78"/>
                <a:gd name="T37" fmla="*/ 47 h 125"/>
                <a:gd name="T38" fmla="*/ 66 w 78"/>
                <a:gd name="T39" fmla="*/ 59 h 125"/>
                <a:gd name="T40" fmla="*/ 66 w 78"/>
                <a:gd name="T41" fmla="*/ 77 h 125"/>
                <a:gd name="T42" fmla="*/ 66 w 78"/>
                <a:gd name="T43" fmla="*/ 89 h 125"/>
                <a:gd name="T44" fmla="*/ 78 w 78"/>
                <a:gd name="T45" fmla="*/ 101 h 125"/>
                <a:gd name="T46" fmla="*/ 72 w 78"/>
                <a:gd name="T47" fmla="*/ 107 h 125"/>
                <a:gd name="T48" fmla="*/ 60 w 78"/>
                <a:gd name="T49" fmla="*/ 101 h 125"/>
                <a:gd name="T50" fmla="*/ 66 w 78"/>
                <a:gd name="T51" fmla="*/ 10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415" name="Freeform 4202"/>
            <p:cNvSpPr>
              <a:spLocks/>
            </p:cNvSpPr>
            <p:nvPr/>
          </p:nvSpPr>
          <p:spPr bwMode="auto">
            <a:xfrm>
              <a:off x="2261" y="2328"/>
              <a:ext cx="127" cy="121"/>
            </a:xfrm>
            <a:custGeom>
              <a:avLst/>
              <a:gdLst>
                <a:gd name="T0" fmla="*/ 119 w 125"/>
                <a:gd name="T1" fmla="*/ 35 h 107"/>
                <a:gd name="T2" fmla="*/ 113 w 125"/>
                <a:gd name="T3" fmla="*/ 43 h 107"/>
                <a:gd name="T4" fmla="*/ 119 w 125"/>
                <a:gd name="T5" fmla="*/ 43 h 107"/>
                <a:gd name="T6" fmla="*/ 125 w 125"/>
                <a:gd name="T7" fmla="*/ 69 h 107"/>
                <a:gd name="T8" fmla="*/ 125 w 125"/>
                <a:gd name="T9" fmla="*/ 95 h 107"/>
                <a:gd name="T10" fmla="*/ 125 w 125"/>
                <a:gd name="T11" fmla="*/ 102 h 107"/>
                <a:gd name="T12" fmla="*/ 125 w 125"/>
                <a:gd name="T13" fmla="*/ 102 h 107"/>
                <a:gd name="T14" fmla="*/ 131 w 125"/>
                <a:gd name="T15" fmla="*/ 111 h 107"/>
                <a:gd name="T16" fmla="*/ 131 w 125"/>
                <a:gd name="T17" fmla="*/ 120 h 107"/>
                <a:gd name="T18" fmla="*/ 119 w 125"/>
                <a:gd name="T19" fmla="*/ 120 h 107"/>
                <a:gd name="T20" fmla="*/ 125 w 125"/>
                <a:gd name="T21" fmla="*/ 137 h 107"/>
                <a:gd name="T22" fmla="*/ 119 w 125"/>
                <a:gd name="T23" fmla="*/ 146 h 107"/>
                <a:gd name="T24" fmla="*/ 119 w 125"/>
                <a:gd name="T25" fmla="*/ 146 h 107"/>
                <a:gd name="T26" fmla="*/ 113 w 125"/>
                <a:gd name="T27" fmla="*/ 146 h 107"/>
                <a:gd name="T28" fmla="*/ 107 w 125"/>
                <a:gd name="T29" fmla="*/ 155 h 107"/>
                <a:gd name="T30" fmla="*/ 101 w 125"/>
                <a:gd name="T31" fmla="*/ 146 h 107"/>
                <a:gd name="T32" fmla="*/ 92 w 125"/>
                <a:gd name="T33" fmla="*/ 120 h 107"/>
                <a:gd name="T34" fmla="*/ 80 w 125"/>
                <a:gd name="T35" fmla="*/ 120 h 107"/>
                <a:gd name="T36" fmla="*/ 74 w 125"/>
                <a:gd name="T37" fmla="*/ 120 h 107"/>
                <a:gd name="T38" fmla="*/ 80 w 125"/>
                <a:gd name="T39" fmla="*/ 102 h 107"/>
                <a:gd name="T40" fmla="*/ 68 w 125"/>
                <a:gd name="T41" fmla="*/ 77 h 107"/>
                <a:gd name="T42" fmla="*/ 44 w 125"/>
                <a:gd name="T43" fmla="*/ 86 h 107"/>
                <a:gd name="T44" fmla="*/ 24 w 125"/>
                <a:gd name="T45" fmla="*/ 102 h 107"/>
                <a:gd name="T46" fmla="*/ 24 w 125"/>
                <a:gd name="T47" fmla="*/ 95 h 107"/>
                <a:gd name="T48" fmla="*/ 24 w 125"/>
                <a:gd name="T49" fmla="*/ 86 h 107"/>
                <a:gd name="T50" fmla="*/ 18 w 125"/>
                <a:gd name="T51" fmla="*/ 77 h 107"/>
                <a:gd name="T52" fmla="*/ 12 w 125"/>
                <a:gd name="T53" fmla="*/ 77 h 107"/>
                <a:gd name="T54" fmla="*/ 6 w 125"/>
                <a:gd name="T55" fmla="*/ 60 h 107"/>
                <a:gd name="T56" fmla="*/ 6 w 125"/>
                <a:gd name="T57" fmla="*/ 52 h 107"/>
                <a:gd name="T58" fmla="*/ 0 w 125"/>
                <a:gd name="T59" fmla="*/ 52 h 107"/>
                <a:gd name="T60" fmla="*/ 0 w 125"/>
                <a:gd name="T61" fmla="*/ 52 h 107"/>
                <a:gd name="T62" fmla="*/ 0 w 125"/>
                <a:gd name="T63" fmla="*/ 52 h 107"/>
                <a:gd name="T64" fmla="*/ 0 w 125"/>
                <a:gd name="T65" fmla="*/ 52 h 107"/>
                <a:gd name="T66" fmla="*/ 0 w 125"/>
                <a:gd name="T67" fmla="*/ 35 h 107"/>
                <a:gd name="T68" fmla="*/ 18 w 125"/>
                <a:gd name="T69" fmla="*/ 26 h 107"/>
                <a:gd name="T70" fmla="*/ 18 w 125"/>
                <a:gd name="T71" fmla="*/ 9 h 107"/>
                <a:gd name="T72" fmla="*/ 18 w 125"/>
                <a:gd name="T73" fmla="*/ 0 h 107"/>
                <a:gd name="T74" fmla="*/ 39 w 125"/>
                <a:gd name="T75" fmla="*/ 9 h 107"/>
                <a:gd name="T76" fmla="*/ 62 w 125"/>
                <a:gd name="T77" fmla="*/ 9 h 107"/>
                <a:gd name="T78" fmla="*/ 62 w 125"/>
                <a:gd name="T79" fmla="*/ 18 h 107"/>
                <a:gd name="T80" fmla="*/ 74 w 125"/>
                <a:gd name="T81" fmla="*/ 18 h 107"/>
                <a:gd name="T82" fmla="*/ 80 w 125"/>
                <a:gd name="T83" fmla="*/ 18 h 107"/>
                <a:gd name="T84" fmla="*/ 86 w 125"/>
                <a:gd name="T85" fmla="*/ 18 h 107"/>
                <a:gd name="T86" fmla="*/ 101 w 125"/>
                <a:gd name="T87" fmla="*/ 9 h 107"/>
                <a:gd name="T88" fmla="*/ 107 w 125"/>
                <a:gd name="T89" fmla="*/ 9 h 107"/>
                <a:gd name="T90" fmla="*/ 113 w 125"/>
                <a:gd name="T91" fmla="*/ 26 h 107"/>
                <a:gd name="T92" fmla="*/ 119 w 125"/>
                <a:gd name="T93" fmla="*/ 35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E1E1E1"/>
            </a:solidFill>
            <a:ln w="9525">
              <a:solidFill>
                <a:srgbClr val="000000"/>
              </a:solidFill>
              <a:prstDash val="solid"/>
              <a:round/>
              <a:headEnd/>
              <a:tailEnd/>
            </a:ln>
          </p:spPr>
          <p:txBody>
            <a:bodyPr/>
            <a:lstStyle/>
            <a:p>
              <a:endParaRPr lang="en-US"/>
            </a:p>
          </p:txBody>
        </p:sp>
        <p:sp>
          <p:nvSpPr>
            <p:cNvPr id="11416" name="Freeform 4203"/>
            <p:cNvSpPr>
              <a:spLocks/>
            </p:cNvSpPr>
            <p:nvPr/>
          </p:nvSpPr>
          <p:spPr bwMode="auto">
            <a:xfrm>
              <a:off x="2231" y="2328"/>
              <a:ext cx="49" cy="41"/>
            </a:xfrm>
            <a:custGeom>
              <a:avLst/>
              <a:gdLst>
                <a:gd name="T0" fmla="*/ 27 w 48"/>
                <a:gd name="T1" fmla="*/ 35 h 36"/>
                <a:gd name="T2" fmla="*/ 27 w 48"/>
                <a:gd name="T3" fmla="*/ 35 h 36"/>
                <a:gd name="T4" fmla="*/ 27 w 48"/>
                <a:gd name="T5" fmla="*/ 44 h 36"/>
                <a:gd name="T6" fmla="*/ 33 w 48"/>
                <a:gd name="T7" fmla="*/ 54 h 36"/>
                <a:gd name="T8" fmla="*/ 33 w 48"/>
                <a:gd name="T9" fmla="*/ 35 h 36"/>
                <a:gd name="T10" fmla="*/ 51 w 48"/>
                <a:gd name="T11" fmla="*/ 27 h 36"/>
                <a:gd name="T12" fmla="*/ 51 w 48"/>
                <a:gd name="T13" fmla="*/ 9 h 36"/>
                <a:gd name="T14" fmla="*/ 51 w 48"/>
                <a:gd name="T15" fmla="*/ 0 h 36"/>
                <a:gd name="T16" fmla="*/ 27 w 48"/>
                <a:gd name="T17" fmla="*/ 0 h 36"/>
                <a:gd name="T18" fmla="*/ 0 w 48"/>
                <a:gd name="T19" fmla="*/ 9 h 36"/>
                <a:gd name="T20" fmla="*/ 6 w 48"/>
                <a:gd name="T21" fmla="*/ 9 h 36"/>
                <a:gd name="T22" fmla="*/ 6 w 48"/>
                <a:gd name="T23" fmla="*/ 18 h 36"/>
                <a:gd name="T24" fmla="*/ 12 w 48"/>
                <a:gd name="T25" fmla="*/ 18 h 36"/>
                <a:gd name="T26" fmla="*/ 12 w 48"/>
                <a:gd name="T27" fmla="*/ 27 h 36"/>
                <a:gd name="T28" fmla="*/ 27 w 48"/>
                <a:gd name="T29" fmla="*/ 27 h 36"/>
                <a:gd name="T30" fmla="*/ 33 w 48"/>
                <a:gd name="T31" fmla="*/ 27 h 36"/>
                <a:gd name="T32" fmla="*/ 18 w 48"/>
                <a:gd name="T33" fmla="*/ 27 h 36"/>
                <a:gd name="T34" fmla="*/ 27 w 48"/>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E1E1E1"/>
            </a:solidFill>
            <a:ln w="9525">
              <a:solidFill>
                <a:srgbClr val="000000"/>
              </a:solidFill>
              <a:prstDash val="solid"/>
              <a:round/>
              <a:headEnd/>
              <a:tailEnd/>
            </a:ln>
          </p:spPr>
          <p:txBody>
            <a:bodyPr/>
            <a:lstStyle/>
            <a:p>
              <a:endParaRPr lang="en-US"/>
            </a:p>
          </p:txBody>
        </p:sp>
        <p:sp>
          <p:nvSpPr>
            <p:cNvPr id="11417" name="Freeform 4204"/>
            <p:cNvSpPr>
              <a:spLocks/>
            </p:cNvSpPr>
            <p:nvPr/>
          </p:nvSpPr>
          <p:spPr bwMode="auto">
            <a:xfrm>
              <a:off x="2377" y="2375"/>
              <a:ext cx="102" cy="141"/>
            </a:xfrm>
            <a:custGeom>
              <a:avLst/>
              <a:gdLst>
                <a:gd name="T0" fmla="*/ 60 w 102"/>
                <a:gd name="T1" fmla="*/ 9 h 125"/>
                <a:gd name="T2" fmla="*/ 48 w 102"/>
                <a:gd name="T3" fmla="*/ 9 h 125"/>
                <a:gd name="T4" fmla="*/ 36 w 102"/>
                <a:gd name="T5" fmla="*/ 9 h 125"/>
                <a:gd name="T6" fmla="*/ 36 w 102"/>
                <a:gd name="T7" fmla="*/ 0 h 125"/>
                <a:gd name="T8" fmla="*/ 30 w 102"/>
                <a:gd name="T9" fmla="*/ 0 h 125"/>
                <a:gd name="T10" fmla="*/ 24 w 102"/>
                <a:gd name="T11" fmla="*/ 9 h 125"/>
                <a:gd name="T12" fmla="*/ 12 w 102"/>
                <a:gd name="T13" fmla="*/ 9 h 125"/>
                <a:gd name="T14" fmla="*/ 6 w 102"/>
                <a:gd name="T15" fmla="*/ 9 h 125"/>
                <a:gd name="T16" fmla="*/ 6 w 102"/>
                <a:gd name="T17" fmla="*/ 33 h 125"/>
                <a:gd name="T18" fmla="*/ 6 w 102"/>
                <a:gd name="T19" fmla="*/ 42 h 125"/>
                <a:gd name="T20" fmla="*/ 6 w 102"/>
                <a:gd name="T21" fmla="*/ 42 h 125"/>
                <a:gd name="T22" fmla="*/ 12 w 102"/>
                <a:gd name="T23" fmla="*/ 50 h 125"/>
                <a:gd name="T24" fmla="*/ 12 w 102"/>
                <a:gd name="T25" fmla="*/ 59 h 125"/>
                <a:gd name="T26" fmla="*/ 0 w 102"/>
                <a:gd name="T27" fmla="*/ 59 h 125"/>
                <a:gd name="T28" fmla="*/ 6 w 102"/>
                <a:gd name="T29" fmla="*/ 77 h 125"/>
                <a:gd name="T30" fmla="*/ 0 w 102"/>
                <a:gd name="T31" fmla="*/ 86 h 125"/>
                <a:gd name="T32" fmla="*/ 0 w 102"/>
                <a:gd name="T33" fmla="*/ 86 h 125"/>
                <a:gd name="T34" fmla="*/ 0 w 102"/>
                <a:gd name="T35" fmla="*/ 111 h 125"/>
                <a:gd name="T36" fmla="*/ 0 w 102"/>
                <a:gd name="T37" fmla="*/ 120 h 125"/>
                <a:gd name="T38" fmla="*/ 12 w 102"/>
                <a:gd name="T39" fmla="*/ 127 h 125"/>
                <a:gd name="T40" fmla="*/ 18 w 102"/>
                <a:gd name="T41" fmla="*/ 146 h 125"/>
                <a:gd name="T42" fmla="*/ 12 w 102"/>
                <a:gd name="T43" fmla="*/ 179 h 125"/>
                <a:gd name="T44" fmla="*/ 36 w 102"/>
                <a:gd name="T45" fmla="*/ 161 h 125"/>
                <a:gd name="T46" fmla="*/ 60 w 102"/>
                <a:gd name="T47" fmla="*/ 153 h 125"/>
                <a:gd name="T48" fmla="*/ 54 w 102"/>
                <a:gd name="T49" fmla="*/ 153 h 125"/>
                <a:gd name="T50" fmla="*/ 78 w 102"/>
                <a:gd name="T51" fmla="*/ 153 h 125"/>
                <a:gd name="T52" fmla="*/ 66 w 102"/>
                <a:gd name="T53" fmla="*/ 153 h 125"/>
                <a:gd name="T54" fmla="*/ 78 w 102"/>
                <a:gd name="T55" fmla="*/ 153 h 125"/>
                <a:gd name="T56" fmla="*/ 90 w 102"/>
                <a:gd name="T57" fmla="*/ 153 h 125"/>
                <a:gd name="T58" fmla="*/ 90 w 102"/>
                <a:gd name="T59" fmla="*/ 153 h 125"/>
                <a:gd name="T60" fmla="*/ 96 w 102"/>
                <a:gd name="T61" fmla="*/ 153 h 125"/>
                <a:gd name="T62" fmla="*/ 96 w 102"/>
                <a:gd name="T63" fmla="*/ 127 h 125"/>
                <a:gd name="T64" fmla="*/ 90 w 102"/>
                <a:gd name="T65" fmla="*/ 111 h 125"/>
                <a:gd name="T66" fmla="*/ 96 w 102"/>
                <a:gd name="T67" fmla="*/ 86 h 125"/>
                <a:gd name="T68" fmla="*/ 102 w 102"/>
                <a:gd name="T69" fmla="*/ 68 h 125"/>
                <a:gd name="T70" fmla="*/ 102 w 102"/>
                <a:gd name="T71" fmla="*/ 33 h 125"/>
                <a:gd name="T72" fmla="*/ 84 w 102"/>
                <a:gd name="T73" fmla="*/ 16 h 125"/>
                <a:gd name="T74" fmla="*/ 66 w 102"/>
                <a:gd name="T75" fmla="*/ 24 h 125"/>
                <a:gd name="T76" fmla="*/ 60 w 102"/>
                <a:gd name="T77" fmla="*/ 9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E1E1E1"/>
            </a:solidFill>
            <a:ln w="9525">
              <a:solidFill>
                <a:srgbClr val="000000"/>
              </a:solidFill>
              <a:prstDash val="solid"/>
              <a:round/>
              <a:headEnd/>
              <a:tailEnd/>
            </a:ln>
          </p:spPr>
          <p:txBody>
            <a:bodyPr/>
            <a:lstStyle/>
            <a:p>
              <a:endParaRPr lang="en-US"/>
            </a:p>
          </p:txBody>
        </p:sp>
        <p:sp>
          <p:nvSpPr>
            <p:cNvPr id="11418" name="Freeform 4205"/>
            <p:cNvSpPr>
              <a:spLocks/>
            </p:cNvSpPr>
            <p:nvPr/>
          </p:nvSpPr>
          <p:spPr bwMode="auto">
            <a:xfrm>
              <a:off x="2286" y="2388"/>
              <a:ext cx="54" cy="67"/>
            </a:xfrm>
            <a:custGeom>
              <a:avLst/>
              <a:gdLst>
                <a:gd name="T0" fmla="*/ 56 w 53"/>
                <a:gd name="T1" fmla="*/ 42 h 60"/>
                <a:gd name="T2" fmla="*/ 50 w 53"/>
                <a:gd name="T3" fmla="*/ 58 h 60"/>
                <a:gd name="T4" fmla="*/ 44 w 53"/>
                <a:gd name="T5" fmla="*/ 75 h 60"/>
                <a:gd name="T6" fmla="*/ 38 w 53"/>
                <a:gd name="T7" fmla="*/ 84 h 60"/>
                <a:gd name="T8" fmla="*/ 17 w 53"/>
                <a:gd name="T9" fmla="*/ 75 h 60"/>
                <a:gd name="T10" fmla="*/ 17 w 53"/>
                <a:gd name="T11" fmla="*/ 67 h 60"/>
                <a:gd name="T12" fmla="*/ 17 w 53"/>
                <a:gd name="T13" fmla="*/ 67 h 60"/>
                <a:gd name="T14" fmla="*/ 6 w 53"/>
                <a:gd name="T15" fmla="*/ 42 h 60"/>
                <a:gd name="T16" fmla="*/ 12 w 53"/>
                <a:gd name="T17" fmla="*/ 42 h 60"/>
                <a:gd name="T18" fmla="*/ 6 w 53"/>
                <a:gd name="T19" fmla="*/ 34 h 60"/>
                <a:gd name="T20" fmla="*/ 6 w 53"/>
                <a:gd name="T21" fmla="*/ 34 h 60"/>
                <a:gd name="T22" fmla="*/ 0 w 53"/>
                <a:gd name="T23" fmla="*/ 25 h 60"/>
                <a:gd name="T24" fmla="*/ 17 w 53"/>
                <a:gd name="T25" fmla="*/ 9 h 60"/>
                <a:gd name="T26" fmla="*/ 44 w 53"/>
                <a:gd name="T27" fmla="*/ 0 h 60"/>
                <a:gd name="T28" fmla="*/ 56 w 53"/>
                <a:gd name="T29" fmla="*/ 25 h 60"/>
                <a:gd name="T30" fmla="*/ 50 w 53"/>
                <a:gd name="T31" fmla="*/ 42 h 60"/>
                <a:gd name="T32" fmla="*/ 56 w 53"/>
                <a:gd name="T33" fmla="*/ 42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6F73BF"/>
            </a:solidFill>
            <a:ln w="9525">
              <a:solidFill>
                <a:srgbClr val="000000"/>
              </a:solidFill>
              <a:prstDash val="solid"/>
              <a:round/>
              <a:headEnd/>
              <a:tailEnd/>
            </a:ln>
          </p:spPr>
          <p:txBody>
            <a:bodyPr/>
            <a:lstStyle/>
            <a:p>
              <a:endParaRPr lang="en-US"/>
            </a:p>
          </p:txBody>
        </p:sp>
        <p:sp>
          <p:nvSpPr>
            <p:cNvPr id="11419" name="Freeform 4206"/>
            <p:cNvSpPr>
              <a:spLocks/>
            </p:cNvSpPr>
            <p:nvPr/>
          </p:nvSpPr>
          <p:spPr bwMode="auto">
            <a:xfrm>
              <a:off x="2522" y="2362"/>
              <a:ext cx="31" cy="114"/>
            </a:xfrm>
            <a:custGeom>
              <a:avLst/>
              <a:gdLst>
                <a:gd name="T0" fmla="*/ 12 w 30"/>
                <a:gd name="T1" fmla="*/ 9 h 101"/>
                <a:gd name="T2" fmla="*/ 0 w 30"/>
                <a:gd name="T3" fmla="*/ 0 h 101"/>
                <a:gd name="T4" fmla="*/ 0 w 30"/>
                <a:gd name="T5" fmla="*/ 9 h 101"/>
                <a:gd name="T6" fmla="*/ 12 w 30"/>
                <a:gd name="T7" fmla="*/ 33 h 101"/>
                <a:gd name="T8" fmla="*/ 12 w 30"/>
                <a:gd name="T9" fmla="*/ 51 h 101"/>
                <a:gd name="T10" fmla="*/ 12 w 30"/>
                <a:gd name="T11" fmla="*/ 68 h 101"/>
                <a:gd name="T12" fmla="*/ 12 w 30"/>
                <a:gd name="T13" fmla="*/ 86 h 101"/>
                <a:gd name="T14" fmla="*/ 12 w 30"/>
                <a:gd name="T15" fmla="*/ 111 h 101"/>
                <a:gd name="T16" fmla="*/ 12 w 30"/>
                <a:gd name="T17" fmla="*/ 128 h 101"/>
                <a:gd name="T18" fmla="*/ 27 w 30"/>
                <a:gd name="T19" fmla="*/ 146 h 101"/>
                <a:gd name="T20" fmla="*/ 33 w 30"/>
                <a:gd name="T21" fmla="*/ 146 h 101"/>
                <a:gd name="T22" fmla="*/ 33 w 30"/>
                <a:gd name="T23" fmla="*/ 102 h 101"/>
                <a:gd name="T24" fmla="*/ 33 w 30"/>
                <a:gd name="T25" fmla="*/ 77 h 101"/>
                <a:gd name="T26" fmla="*/ 33 w 30"/>
                <a:gd name="T27" fmla="*/ 59 h 101"/>
                <a:gd name="T28" fmla="*/ 27 w 30"/>
                <a:gd name="T29" fmla="*/ 33 h 101"/>
                <a:gd name="T30" fmla="*/ 21 w 30"/>
                <a:gd name="T31" fmla="*/ 18 h 101"/>
                <a:gd name="T32" fmla="*/ 21 w 30"/>
                <a:gd name="T33" fmla="*/ 9 h 101"/>
                <a:gd name="T34" fmla="*/ 12 w 30"/>
                <a:gd name="T35" fmla="*/ 9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1420" name="Freeform 4207"/>
            <p:cNvSpPr>
              <a:spLocks/>
            </p:cNvSpPr>
            <p:nvPr/>
          </p:nvSpPr>
          <p:spPr bwMode="auto">
            <a:xfrm>
              <a:off x="2377" y="1783"/>
              <a:ext cx="357" cy="396"/>
            </a:xfrm>
            <a:custGeom>
              <a:avLst/>
              <a:gdLst>
                <a:gd name="T0" fmla="*/ 6 w 353"/>
                <a:gd name="T1" fmla="*/ 229 h 353"/>
                <a:gd name="T2" fmla="*/ 0 w 353"/>
                <a:gd name="T3" fmla="*/ 261 h 353"/>
                <a:gd name="T4" fmla="*/ 0 w 353"/>
                <a:gd name="T5" fmla="*/ 269 h 353"/>
                <a:gd name="T6" fmla="*/ 18 w 353"/>
                <a:gd name="T7" fmla="*/ 287 h 353"/>
                <a:gd name="T8" fmla="*/ 30 w 353"/>
                <a:gd name="T9" fmla="*/ 303 h 353"/>
                <a:gd name="T10" fmla="*/ 51 w 353"/>
                <a:gd name="T11" fmla="*/ 321 h 353"/>
                <a:gd name="T12" fmla="*/ 69 w 353"/>
                <a:gd name="T13" fmla="*/ 338 h 353"/>
                <a:gd name="T14" fmla="*/ 81 w 353"/>
                <a:gd name="T15" fmla="*/ 354 h 353"/>
                <a:gd name="T16" fmla="*/ 93 w 353"/>
                <a:gd name="T17" fmla="*/ 362 h 353"/>
                <a:gd name="T18" fmla="*/ 105 w 353"/>
                <a:gd name="T19" fmla="*/ 380 h 353"/>
                <a:gd name="T20" fmla="*/ 117 w 353"/>
                <a:gd name="T21" fmla="*/ 388 h 353"/>
                <a:gd name="T22" fmla="*/ 129 w 353"/>
                <a:gd name="T23" fmla="*/ 405 h 353"/>
                <a:gd name="T24" fmla="*/ 150 w 353"/>
                <a:gd name="T25" fmla="*/ 422 h 353"/>
                <a:gd name="T26" fmla="*/ 174 w 353"/>
                <a:gd name="T27" fmla="*/ 448 h 353"/>
                <a:gd name="T28" fmla="*/ 174 w 353"/>
                <a:gd name="T29" fmla="*/ 455 h 353"/>
                <a:gd name="T30" fmla="*/ 180 w 353"/>
                <a:gd name="T31" fmla="*/ 464 h 353"/>
                <a:gd name="T32" fmla="*/ 204 w 353"/>
                <a:gd name="T33" fmla="*/ 482 h 353"/>
                <a:gd name="T34" fmla="*/ 210 w 353"/>
                <a:gd name="T35" fmla="*/ 498 h 353"/>
                <a:gd name="T36" fmla="*/ 231 w 353"/>
                <a:gd name="T37" fmla="*/ 498 h 353"/>
                <a:gd name="T38" fmla="*/ 255 w 353"/>
                <a:gd name="T39" fmla="*/ 489 h 353"/>
                <a:gd name="T40" fmla="*/ 272 w 353"/>
                <a:gd name="T41" fmla="*/ 473 h 353"/>
                <a:gd name="T42" fmla="*/ 284 w 353"/>
                <a:gd name="T43" fmla="*/ 455 h 353"/>
                <a:gd name="T44" fmla="*/ 302 w 353"/>
                <a:gd name="T45" fmla="*/ 440 h 353"/>
                <a:gd name="T46" fmla="*/ 323 w 353"/>
                <a:gd name="T47" fmla="*/ 414 h 353"/>
                <a:gd name="T48" fmla="*/ 347 w 353"/>
                <a:gd name="T49" fmla="*/ 396 h 353"/>
                <a:gd name="T50" fmla="*/ 365 w 353"/>
                <a:gd name="T51" fmla="*/ 380 h 353"/>
                <a:gd name="T52" fmla="*/ 359 w 353"/>
                <a:gd name="T53" fmla="*/ 354 h 353"/>
                <a:gd name="T54" fmla="*/ 335 w 353"/>
                <a:gd name="T55" fmla="*/ 354 h 353"/>
                <a:gd name="T56" fmla="*/ 329 w 353"/>
                <a:gd name="T57" fmla="*/ 329 h 353"/>
                <a:gd name="T58" fmla="*/ 315 w 353"/>
                <a:gd name="T59" fmla="*/ 303 h 353"/>
                <a:gd name="T60" fmla="*/ 329 w 353"/>
                <a:gd name="T61" fmla="*/ 295 h 353"/>
                <a:gd name="T62" fmla="*/ 323 w 353"/>
                <a:gd name="T63" fmla="*/ 229 h 353"/>
                <a:gd name="T64" fmla="*/ 315 w 353"/>
                <a:gd name="T65" fmla="*/ 195 h 353"/>
                <a:gd name="T66" fmla="*/ 315 w 353"/>
                <a:gd name="T67" fmla="*/ 195 h 353"/>
                <a:gd name="T68" fmla="*/ 308 w 353"/>
                <a:gd name="T69" fmla="*/ 136 h 353"/>
                <a:gd name="T70" fmla="*/ 296 w 353"/>
                <a:gd name="T71" fmla="*/ 118 h 353"/>
                <a:gd name="T72" fmla="*/ 278 w 353"/>
                <a:gd name="T73" fmla="*/ 93 h 353"/>
                <a:gd name="T74" fmla="*/ 290 w 353"/>
                <a:gd name="T75" fmla="*/ 68 h 353"/>
                <a:gd name="T76" fmla="*/ 296 w 353"/>
                <a:gd name="T77" fmla="*/ 50 h 353"/>
                <a:gd name="T78" fmla="*/ 296 w 353"/>
                <a:gd name="T79" fmla="*/ 9 h 353"/>
                <a:gd name="T80" fmla="*/ 296 w 353"/>
                <a:gd name="T81" fmla="*/ 0 h 353"/>
                <a:gd name="T82" fmla="*/ 260 w 353"/>
                <a:gd name="T83" fmla="*/ 0 h 353"/>
                <a:gd name="T84" fmla="*/ 243 w 353"/>
                <a:gd name="T85" fmla="*/ 9 h 353"/>
                <a:gd name="T86" fmla="*/ 216 w 353"/>
                <a:gd name="T87" fmla="*/ 9 h 353"/>
                <a:gd name="T88" fmla="*/ 198 w 353"/>
                <a:gd name="T89" fmla="*/ 9 h 353"/>
                <a:gd name="T90" fmla="*/ 180 w 353"/>
                <a:gd name="T91" fmla="*/ 17 h 353"/>
                <a:gd name="T92" fmla="*/ 156 w 353"/>
                <a:gd name="T93" fmla="*/ 25 h 353"/>
                <a:gd name="T94" fmla="*/ 150 w 353"/>
                <a:gd name="T95" fmla="*/ 34 h 353"/>
                <a:gd name="T96" fmla="*/ 129 w 353"/>
                <a:gd name="T97" fmla="*/ 43 h 353"/>
                <a:gd name="T98" fmla="*/ 111 w 353"/>
                <a:gd name="T99" fmla="*/ 50 h 353"/>
                <a:gd name="T100" fmla="*/ 117 w 353"/>
                <a:gd name="T101" fmla="*/ 59 h 353"/>
                <a:gd name="T102" fmla="*/ 117 w 353"/>
                <a:gd name="T103" fmla="*/ 84 h 353"/>
                <a:gd name="T104" fmla="*/ 123 w 353"/>
                <a:gd name="T105" fmla="*/ 102 h 353"/>
                <a:gd name="T106" fmla="*/ 137 w 353"/>
                <a:gd name="T107" fmla="*/ 127 h 353"/>
                <a:gd name="T108" fmla="*/ 129 w 353"/>
                <a:gd name="T109" fmla="*/ 136 h 353"/>
                <a:gd name="T110" fmla="*/ 111 w 353"/>
                <a:gd name="T111" fmla="*/ 136 h 353"/>
                <a:gd name="T112" fmla="*/ 87 w 353"/>
                <a:gd name="T113" fmla="*/ 153 h 353"/>
                <a:gd name="T114" fmla="*/ 87 w 353"/>
                <a:gd name="T115" fmla="*/ 169 h 353"/>
                <a:gd name="T116" fmla="*/ 63 w 353"/>
                <a:gd name="T117" fmla="*/ 186 h 353"/>
                <a:gd name="T118" fmla="*/ 51 w 353"/>
                <a:gd name="T119" fmla="*/ 204 h 353"/>
                <a:gd name="T120" fmla="*/ 30 w 353"/>
                <a:gd name="T121" fmla="*/ 211 h 353"/>
                <a:gd name="T122" fmla="*/ 18 w 353"/>
                <a:gd name="T123" fmla="*/ 220 h 353"/>
                <a:gd name="T124" fmla="*/ 6 w 353"/>
                <a:gd name="T125" fmla="*/ 229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CC99FF"/>
            </a:solidFill>
            <a:ln w="9525">
              <a:solidFill>
                <a:srgbClr val="000000"/>
              </a:solidFill>
              <a:prstDash val="solid"/>
              <a:round/>
              <a:headEnd/>
              <a:tailEnd/>
            </a:ln>
          </p:spPr>
          <p:txBody>
            <a:bodyPr/>
            <a:lstStyle/>
            <a:p>
              <a:endParaRPr lang="en-US"/>
            </a:p>
          </p:txBody>
        </p:sp>
        <p:sp>
          <p:nvSpPr>
            <p:cNvPr id="11421" name="Freeform 4208"/>
            <p:cNvSpPr>
              <a:spLocks/>
            </p:cNvSpPr>
            <p:nvPr/>
          </p:nvSpPr>
          <p:spPr bwMode="auto">
            <a:xfrm>
              <a:off x="2280" y="1965"/>
              <a:ext cx="13" cy="14"/>
            </a:xfrm>
            <a:custGeom>
              <a:avLst/>
              <a:gdLst>
                <a:gd name="T0" fmla="*/ 15 w 12"/>
                <a:gd name="T1" fmla="*/ 0 h 12"/>
                <a:gd name="T2" fmla="*/ 9 w 12"/>
                <a:gd name="T3" fmla="*/ 9 h 12"/>
                <a:gd name="T4" fmla="*/ 0 w 12"/>
                <a:gd name="T5" fmla="*/ 19 h 12"/>
                <a:gd name="T6" fmla="*/ 15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6"/>
                  </a:lnTo>
                  <a:lnTo>
                    <a:pt x="0" y="12"/>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1422" name="Freeform 4209"/>
            <p:cNvSpPr>
              <a:spLocks/>
            </p:cNvSpPr>
            <p:nvPr/>
          </p:nvSpPr>
          <p:spPr bwMode="auto">
            <a:xfrm>
              <a:off x="2237" y="1972"/>
              <a:ext cx="6" cy="14"/>
            </a:xfrm>
            <a:custGeom>
              <a:avLst/>
              <a:gdLst>
                <a:gd name="T0" fmla="*/ 6 w 6"/>
                <a:gd name="T1" fmla="*/ 0 h 12"/>
                <a:gd name="T2" fmla="*/ 0 w 6"/>
                <a:gd name="T3" fmla="*/ 19 h 12"/>
                <a:gd name="T4" fmla="*/ 0 w 6"/>
                <a:gd name="T5" fmla="*/ 9 h 12"/>
                <a:gd name="T6" fmla="*/ 6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0"/>
                  </a:moveTo>
                  <a:lnTo>
                    <a:pt x="0" y="12"/>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423" name="Freeform 4210"/>
            <p:cNvSpPr>
              <a:spLocks/>
            </p:cNvSpPr>
            <p:nvPr/>
          </p:nvSpPr>
          <p:spPr bwMode="auto">
            <a:xfrm>
              <a:off x="2255" y="1986"/>
              <a:ext cx="6" cy="5"/>
            </a:xfrm>
            <a:custGeom>
              <a:avLst/>
              <a:gdLst>
                <a:gd name="T0" fmla="*/ 6 w 6"/>
                <a:gd name="T1" fmla="*/ 0 h 5"/>
                <a:gd name="T2" fmla="*/ 6 w 6"/>
                <a:gd name="T3" fmla="*/ 5 h 5"/>
                <a:gd name="T4" fmla="*/ 0 w 6"/>
                <a:gd name="T5" fmla="*/ 0 h 5"/>
                <a:gd name="T6" fmla="*/ 6 w 6"/>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0"/>
                  </a:moveTo>
                  <a:lnTo>
                    <a:pt x="6" y="5"/>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424" name="Freeform 4211"/>
            <p:cNvSpPr>
              <a:spLocks/>
            </p:cNvSpPr>
            <p:nvPr/>
          </p:nvSpPr>
          <p:spPr bwMode="auto">
            <a:xfrm>
              <a:off x="2293" y="1959"/>
              <a:ext cx="5" cy="1"/>
            </a:xfrm>
            <a:custGeom>
              <a:avLst/>
              <a:gdLst>
                <a:gd name="T0" fmla="*/ 3 w 6"/>
                <a:gd name="T1" fmla="*/ 0 h 1"/>
                <a:gd name="T2" fmla="*/ 3 w 6"/>
                <a:gd name="T3" fmla="*/ 0 h 1"/>
                <a:gd name="T4" fmla="*/ 0 w 6"/>
                <a:gd name="T5" fmla="*/ 0 h 1"/>
                <a:gd name="T6" fmla="*/ 3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425" name="Rectangle 4212"/>
            <p:cNvSpPr>
              <a:spLocks noChangeArrowheads="1"/>
            </p:cNvSpPr>
            <p:nvPr/>
          </p:nvSpPr>
          <p:spPr bwMode="auto">
            <a:xfrm>
              <a:off x="2097" y="2240"/>
              <a:ext cx="6"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426" name="Rectangle 4213"/>
            <p:cNvSpPr>
              <a:spLocks noChangeArrowheads="1"/>
            </p:cNvSpPr>
            <p:nvPr/>
          </p:nvSpPr>
          <p:spPr bwMode="auto">
            <a:xfrm>
              <a:off x="2437" y="1803"/>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427" name="Freeform 4214"/>
            <p:cNvSpPr>
              <a:spLocks/>
            </p:cNvSpPr>
            <p:nvPr/>
          </p:nvSpPr>
          <p:spPr bwMode="auto">
            <a:xfrm>
              <a:off x="2685" y="1871"/>
              <a:ext cx="279" cy="302"/>
            </a:xfrm>
            <a:custGeom>
              <a:avLst/>
              <a:gdLst>
                <a:gd name="T0" fmla="*/ 270 w 275"/>
                <a:gd name="T1" fmla="*/ 381 h 269"/>
                <a:gd name="T2" fmla="*/ 270 w 275"/>
                <a:gd name="T3" fmla="*/ 372 h 269"/>
                <a:gd name="T4" fmla="*/ 287 w 275"/>
                <a:gd name="T5" fmla="*/ 372 h 269"/>
                <a:gd name="T6" fmla="*/ 287 w 275"/>
                <a:gd name="T7" fmla="*/ 338 h 269"/>
                <a:gd name="T8" fmla="*/ 281 w 275"/>
                <a:gd name="T9" fmla="*/ 312 h 269"/>
                <a:gd name="T10" fmla="*/ 281 w 275"/>
                <a:gd name="T11" fmla="*/ 210 h 269"/>
                <a:gd name="T12" fmla="*/ 276 w 275"/>
                <a:gd name="T13" fmla="*/ 152 h 269"/>
                <a:gd name="T14" fmla="*/ 276 w 275"/>
                <a:gd name="T15" fmla="*/ 127 h 269"/>
                <a:gd name="T16" fmla="*/ 276 w 275"/>
                <a:gd name="T17" fmla="*/ 102 h 269"/>
                <a:gd name="T18" fmla="*/ 276 w 275"/>
                <a:gd name="T19" fmla="*/ 76 h 269"/>
                <a:gd name="T20" fmla="*/ 276 w 275"/>
                <a:gd name="T21" fmla="*/ 60 h 269"/>
                <a:gd name="T22" fmla="*/ 276 w 275"/>
                <a:gd name="T23" fmla="*/ 43 h 269"/>
                <a:gd name="T24" fmla="*/ 264 w 275"/>
                <a:gd name="T25" fmla="*/ 34 h 269"/>
                <a:gd name="T26" fmla="*/ 237 w 275"/>
                <a:gd name="T27" fmla="*/ 25 h 269"/>
                <a:gd name="T28" fmla="*/ 237 w 275"/>
                <a:gd name="T29" fmla="*/ 9 h 269"/>
                <a:gd name="T30" fmla="*/ 213 w 275"/>
                <a:gd name="T31" fmla="*/ 9 h 269"/>
                <a:gd name="T32" fmla="*/ 201 w 275"/>
                <a:gd name="T33" fmla="*/ 17 h 269"/>
                <a:gd name="T34" fmla="*/ 189 w 275"/>
                <a:gd name="T35" fmla="*/ 25 h 269"/>
                <a:gd name="T36" fmla="*/ 189 w 275"/>
                <a:gd name="T37" fmla="*/ 68 h 269"/>
                <a:gd name="T38" fmla="*/ 168 w 275"/>
                <a:gd name="T39" fmla="*/ 76 h 269"/>
                <a:gd name="T40" fmla="*/ 150 w 275"/>
                <a:gd name="T41" fmla="*/ 68 h 269"/>
                <a:gd name="T42" fmla="*/ 132 w 275"/>
                <a:gd name="T43" fmla="*/ 51 h 269"/>
                <a:gd name="T44" fmla="*/ 106 w 275"/>
                <a:gd name="T45" fmla="*/ 43 h 269"/>
                <a:gd name="T46" fmla="*/ 99 w 275"/>
                <a:gd name="T47" fmla="*/ 17 h 269"/>
                <a:gd name="T48" fmla="*/ 81 w 275"/>
                <a:gd name="T49" fmla="*/ 17 h 269"/>
                <a:gd name="T50" fmla="*/ 63 w 275"/>
                <a:gd name="T51" fmla="*/ 9 h 269"/>
                <a:gd name="T52" fmla="*/ 39 w 275"/>
                <a:gd name="T53" fmla="*/ 0 h 269"/>
                <a:gd name="T54" fmla="*/ 39 w 275"/>
                <a:gd name="T55" fmla="*/ 17 h 269"/>
                <a:gd name="T56" fmla="*/ 24 w 275"/>
                <a:gd name="T57" fmla="*/ 34 h 269"/>
                <a:gd name="T58" fmla="*/ 12 w 275"/>
                <a:gd name="T59" fmla="*/ 51 h 269"/>
                <a:gd name="T60" fmla="*/ 12 w 275"/>
                <a:gd name="T61" fmla="*/ 68 h 269"/>
                <a:gd name="T62" fmla="*/ 0 w 275"/>
                <a:gd name="T63" fmla="*/ 84 h 269"/>
                <a:gd name="T64" fmla="*/ 0 w 275"/>
                <a:gd name="T65" fmla="*/ 84 h 269"/>
                <a:gd name="T66" fmla="*/ 6 w 275"/>
                <a:gd name="T67" fmla="*/ 119 h 269"/>
                <a:gd name="T68" fmla="*/ 12 w 275"/>
                <a:gd name="T69" fmla="*/ 185 h 269"/>
                <a:gd name="T70" fmla="*/ 0 w 275"/>
                <a:gd name="T71" fmla="*/ 194 h 269"/>
                <a:gd name="T72" fmla="*/ 12 w 275"/>
                <a:gd name="T73" fmla="*/ 219 h 269"/>
                <a:gd name="T74" fmla="*/ 18 w 275"/>
                <a:gd name="T75" fmla="*/ 245 h 269"/>
                <a:gd name="T76" fmla="*/ 45 w 275"/>
                <a:gd name="T77" fmla="*/ 245 h 269"/>
                <a:gd name="T78" fmla="*/ 51 w 275"/>
                <a:gd name="T79" fmla="*/ 269 h 269"/>
                <a:gd name="T80" fmla="*/ 75 w 275"/>
                <a:gd name="T81" fmla="*/ 278 h 269"/>
                <a:gd name="T82" fmla="*/ 87 w 275"/>
                <a:gd name="T83" fmla="*/ 296 h 269"/>
                <a:gd name="T84" fmla="*/ 99 w 275"/>
                <a:gd name="T85" fmla="*/ 287 h 269"/>
                <a:gd name="T86" fmla="*/ 120 w 275"/>
                <a:gd name="T87" fmla="*/ 269 h 269"/>
                <a:gd name="T88" fmla="*/ 138 w 275"/>
                <a:gd name="T89" fmla="*/ 287 h 269"/>
                <a:gd name="T90" fmla="*/ 175 w 275"/>
                <a:gd name="T91" fmla="*/ 312 h 269"/>
                <a:gd name="T92" fmla="*/ 195 w 275"/>
                <a:gd name="T93" fmla="*/ 330 h 269"/>
                <a:gd name="T94" fmla="*/ 213 w 275"/>
                <a:gd name="T95" fmla="*/ 338 h 269"/>
                <a:gd name="T96" fmla="*/ 251 w 275"/>
                <a:gd name="T97" fmla="*/ 372 h 269"/>
                <a:gd name="T98" fmla="*/ 270 w 275"/>
                <a:gd name="T99" fmla="*/ 381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prstDash val="solid"/>
              <a:round/>
              <a:headEnd/>
              <a:tailEnd/>
            </a:ln>
          </p:spPr>
          <p:txBody>
            <a:bodyPr/>
            <a:lstStyle/>
            <a:p>
              <a:endParaRPr lang="en-US"/>
            </a:p>
          </p:txBody>
        </p:sp>
        <p:sp>
          <p:nvSpPr>
            <p:cNvPr id="11428" name="Freeform 4215"/>
            <p:cNvSpPr>
              <a:spLocks/>
            </p:cNvSpPr>
            <p:nvPr/>
          </p:nvSpPr>
          <p:spPr bwMode="auto">
            <a:xfrm>
              <a:off x="2309" y="2052"/>
              <a:ext cx="292" cy="330"/>
            </a:xfrm>
            <a:custGeom>
              <a:avLst/>
              <a:gdLst>
                <a:gd name="T0" fmla="*/ 63 w 288"/>
                <a:gd name="T1" fmla="*/ 391 h 294"/>
                <a:gd name="T2" fmla="*/ 75 w 288"/>
                <a:gd name="T3" fmla="*/ 415 h 294"/>
                <a:gd name="T4" fmla="*/ 93 w 288"/>
                <a:gd name="T5" fmla="*/ 415 h 294"/>
                <a:gd name="T6" fmla="*/ 105 w 288"/>
                <a:gd name="T7" fmla="*/ 407 h 294"/>
                <a:gd name="T8" fmla="*/ 120 w 288"/>
                <a:gd name="T9" fmla="*/ 415 h 294"/>
                <a:gd name="T10" fmla="*/ 132 w 288"/>
                <a:gd name="T11" fmla="*/ 366 h 294"/>
                <a:gd name="T12" fmla="*/ 144 w 288"/>
                <a:gd name="T13" fmla="*/ 339 h 294"/>
                <a:gd name="T14" fmla="*/ 156 w 288"/>
                <a:gd name="T15" fmla="*/ 331 h 294"/>
                <a:gd name="T16" fmla="*/ 168 w 288"/>
                <a:gd name="T17" fmla="*/ 322 h 294"/>
                <a:gd name="T18" fmla="*/ 180 w 288"/>
                <a:gd name="T19" fmla="*/ 305 h 294"/>
                <a:gd name="T20" fmla="*/ 207 w 288"/>
                <a:gd name="T21" fmla="*/ 279 h 294"/>
                <a:gd name="T22" fmla="*/ 231 w 288"/>
                <a:gd name="T23" fmla="*/ 279 h 294"/>
                <a:gd name="T24" fmla="*/ 270 w 288"/>
                <a:gd name="T25" fmla="*/ 272 h 294"/>
                <a:gd name="T26" fmla="*/ 294 w 288"/>
                <a:gd name="T27" fmla="*/ 246 h 294"/>
                <a:gd name="T28" fmla="*/ 294 w 288"/>
                <a:gd name="T29" fmla="*/ 204 h 294"/>
                <a:gd name="T30" fmla="*/ 300 w 288"/>
                <a:gd name="T31" fmla="*/ 162 h 294"/>
                <a:gd name="T32" fmla="*/ 276 w 288"/>
                <a:gd name="T33" fmla="*/ 144 h 294"/>
                <a:gd name="T34" fmla="*/ 243 w 288"/>
                <a:gd name="T35" fmla="*/ 119 h 294"/>
                <a:gd name="T36" fmla="*/ 219 w 288"/>
                <a:gd name="T37" fmla="*/ 84 h 294"/>
                <a:gd name="T38" fmla="*/ 189 w 288"/>
                <a:gd name="T39" fmla="*/ 51 h 294"/>
                <a:gd name="T40" fmla="*/ 162 w 288"/>
                <a:gd name="T41" fmla="*/ 25 h 294"/>
                <a:gd name="T42" fmla="*/ 138 w 288"/>
                <a:gd name="T43" fmla="*/ 0 h 294"/>
                <a:gd name="T44" fmla="*/ 114 w 288"/>
                <a:gd name="T45" fmla="*/ 93 h 294"/>
                <a:gd name="T46" fmla="*/ 120 w 288"/>
                <a:gd name="T47" fmla="*/ 238 h 294"/>
                <a:gd name="T48" fmla="*/ 120 w 288"/>
                <a:gd name="T49" fmla="*/ 272 h 294"/>
                <a:gd name="T50" fmla="*/ 51 w 288"/>
                <a:gd name="T51" fmla="*/ 264 h 294"/>
                <a:gd name="T52" fmla="*/ 18 w 288"/>
                <a:gd name="T53" fmla="*/ 272 h 294"/>
                <a:gd name="T54" fmla="*/ 0 w 288"/>
                <a:gd name="T55" fmla="*/ 288 h 294"/>
                <a:gd name="T56" fmla="*/ 6 w 288"/>
                <a:gd name="T57" fmla="*/ 313 h 294"/>
                <a:gd name="T58" fmla="*/ 12 w 288"/>
                <a:gd name="T59" fmla="*/ 357 h 294"/>
                <a:gd name="T60" fmla="*/ 24 w 288"/>
                <a:gd name="T61" fmla="*/ 366 h 294"/>
                <a:gd name="T62" fmla="*/ 39 w 288"/>
                <a:gd name="T63" fmla="*/ 366 h 294"/>
                <a:gd name="T64" fmla="*/ 57 w 288"/>
                <a:gd name="T65" fmla="*/ 357 h 294"/>
                <a:gd name="T66" fmla="*/ 69 w 288"/>
                <a:gd name="T67" fmla="*/ 382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E1E1E1"/>
            </a:solidFill>
            <a:ln w="9525">
              <a:solidFill>
                <a:srgbClr val="000000"/>
              </a:solidFill>
              <a:prstDash val="solid"/>
              <a:round/>
              <a:headEnd/>
              <a:tailEnd/>
            </a:ln>
          </p:spPr>
          <p:txBody>
            <a:bodyPr/>
            <a:lstStyle/>
            <a:p>
              <a:endParaRPr lang="en-US"/>
            </a:p>
          </p:txBody>
        </p:sp>
        <p:sp>
          <p:nvSpPr>
            <p:cNvPr id="11429" name="Rectangle 4216"/>
            <p:cNvSpPr>
              <a:spLocks noChangeArrowheads="1"/>
            </p:cNvSpPr>
            <p:nvPr/>
          </p:nvSpPr>
          <p:spPr bwMode="auto">
            <a:xfrm>
              <a:off x="2764" y="1810"/>
              <a:ext cx="6"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430" name="Freeform 4217"/>
            <p:cNvSpPr>
              <a:spLocks/>
            </p:cNvSpPr>
            <p:nvPr/>
          </p:nvSpPr>
          <p:spPr bwMode="auto">
            <a:xfrm>
              <a:off x="2225" y="1998"/>
              <a:ext cx="218" cy="283"/>
            </a:xfrm>
            <a:custGeom>
              <a:avLst/>
              <a:gdLst>
                <a:gd name="T0" fmla="*/ 12 w 215"/>
                <a:gd name="T1" fmla="*/ 307 h 252"/>
                <a:gd name="T2" fmla="*/ 6 w 215"/>
                <a:gd name="T3" fmla="*/ 322 h 252"/>
                <a:gd name="T4" fmla="*/ 12 w 215"/>
                <a:gd name="T5" fmla="*/ 289 h 252"/>
                <a:gd name="T6" fmla="*/ 18 w 215"/>
                <a:gd name="T7" fmla="*/ 255 h 252"/>
                <a:gd name="T8" fmla="*/ 12 w 215"/>
                <a:gd name="T9" fmla="*/ 229 h 252"/>
                <a:gd name="T10" fmla="*/ 12 w 215"/>
                <a:gd name="T11" fmla="*/ 195 h 252"/>
                <a:gd name="T12" fmla="*/ 0 w 215"/>
                <a:gd name="T13" fmla="*/ 179 h 252"/>
                <a:gd name="T14" fmla="*/ 0 w 215"/>
                <a:gd name="T15" fmla="*/ 186 h 252"/>
                <a:gd name="T16" fmla="*/ 6 w 215"/>
                <a:gd name="T17" fmla="*/ 171 h 252"/>
                <a:gd name="T18" fmla="*/ 75 w 215"/>
                <a:gd name="T19" fmla="*/ 171 h 252"/>
                <a:gd name="T20" fmla="*/ 75 w 215"/>
                <a:gd name="T21" fmla="*/ 145 h 252"/>
                <a:gd name="T22" fmla="*/ 75 w 215"/>
                <a:gd name="T23" fmla="*/ 127 h 252"/>
                <a:gd name="T24" fmla="*/ 92 w 215"/>
                <a:gd name="T25" fmla="*/ 111 h 252"/>
                <a:gd name="T26" fmla="*/ 92 w 215"/>
                <a:gd name="T27" fmla="*/ 77 h 252"/>
                <a:gd name="T28" fmla="*/ 92 w 215"/>
                <a:gd name="T29" fmla="*/ 43 h 252"/>
                <a:gd name="T30" fmla="*/ 155 w 215"/>
                <a:gd name="T31" fmla="*/ 43 h 252"/>
                <a:gd name="T32" fmla="*/ 155 w 215"/>
                <a:gd name="T33" fmla="*/ 0 h 252"/>
                <a:gd name="T34" fmla="*/ 173 w 215"/>
                <a:gd name="T35" fmla="*/ 17 h 252"/>
                <a:gd name="T36" fmla="*/ 187 w 215"/>
                <a:gd name="T37" fmla="*/ 34 h 252"/>
                <a:gd name="T38" fmla="*/ 206 w 215"/>
                <a:gd name="T39" fmla="*/ 51 h 252"/>
                <a:gd name="T40" fmla="*/ 224 w 215"/>
                <a:gd name="T41" fmla="*/ 69 h 252"/>
                <a:gd name="T42" fmla="*/ 194 w 215"/>
                <a:gd name="T43" fmla="*/ 69 h 252"/>
                <a:gd name="T44" fmla="*/ 200 w 215"/>
                <a:gd name="T45" fmla="*/ 162 h 252"/>
                <a:gd name="T46" fmla="*/ 200 w 215"/>
                <a:gd name="T47" fmla="*/ 186 h 252"/>
                <a:gd name="T48" fmla="*/ 206 w 215"/>
                <a:gd name="T49" fmla="*/ 307 h 252"/>
                <a:gd name="T50" fmla="*/ 212 w 215"/>
                <a:gd name="T51" fmla="*/ 314 h 252"/>
                <a:gd name="T52" fmla="*/ 206 w 215"/>
                <a:gd name="T53" fmla="*/ 340 h 252"/>
                <a:gd name="T54" fmla="*/ 137 w 215"/>
                <a:gd name="T55" fmla="*/ 340 h 252"/>
                <a:gd name="T56" fmla="*/ 137 w 215"/>
                <a:gd name="T57" fmla="*/ 331 h 252"/>
                <a:gd name="T58" fmla="*/ 112 w 215"/>
                <a:gd name="T59" fmla="*/ 340 h 252"/>
                <a:gd name="T60" fmla="*/ 104 w 215"/>
                <a:gd name="T61" fmla="*/ 340 h 252"/>
                <a:gd name="T62" fmla="*/ 98 w 215"/>
                <a:gd name="T63" fmla="*/ 331 h 252"/>
                <a:gd name="T64" fmla="*/ 86 w 215"/>
                <a:gd name="T65" fmla="*/ 357 h 252"/>
                <a:gd name="T66" fmla="*/ 86 w 215"/>
                <a:gd name="T67" fmla="*/ 357 h 252"/>
                <a:gd name="T68" fmla="*/ 75 w 215"/>
                <a:gd name="T69" fmla="*/ 340 h 252"/>
                <a:gd name="T70" fmla="*/ 57 w 215"/>
                <a:gd name="T71" fmla="*/ 322 h 252"/>
                <a:gd name="T72" fmla="*/ 45 w 215"/>
                <a:gd name="T73" fmla="*/ 307 h 252"/>
                <a:gd name="T74" fmla="*/ 24 w 215"/>
                <a:gd name="T75" fmla="*/ 307 h 252"/>
                <a:gd name="T76" fmla="*/ 12 w 215"/>
                <a:gd name="T77" fmla="*/ 307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E1E1E1"/>
            </a:solidFill>
            <a:ln w="9525">
              <a:solidFill>
                <a:srgbClr val="000000"/>
              </a:solidFill>
              <a:prstDash val="solid"/>
              <a:round/>
              <a:headEnd/>
              <a:tailEnd/>
            </a:ln>
          </p:spPr>
          <p:txBody>
            <a:bodyPr/>
            <a:lstStyle/>
            <a:p>
              <a:endParaRPr lang="en-US"/>
            </a:p>
          </p:txBody>
        </p:sp>
        <p:sp>
          <p:nvSpPr>
            <p:cNvPr id="11431" name="Freeform 4218"/>
            <p:cNvSpPr>
              <a:spLocks/>
            </p:cNvSpPr>
            <p:nvPr/>
          </p:nvSpPr>
          <p:spPr bwMode="auto">
            <a:xfrm>
              <a:off x="2298" y="1810"/>
              <a:ext cx="212" cy="181"/>
            </a:xfrm>
            <a:custGeom>
              <a:avLst/>
              <a:gdLst>
                <a:gd name="T0" fmla="*/ 113 w 209"/>
                <a:gd name="T1" fmla="*/ 60 h 161"/>
                <a:gd name="T2" fmla="*/ 92 w 209"/>
                <a:gd name="T3" fmla="*/ 69 h 161"/>
                <a:gd name="T4" fmla="*/ 80 w 209"/>
                <a:gd name="T5" fmla="*/ 84 h 161"/>
                <a:gd name="T6" fmla="*/ 68 w 209"/>
                <a:gd name="T7" fmla="*/ 102 h 161"/>
                <a:gd name="T8" fmla="*/ 62 w 209"/>
                <a:gd name="T9" fmla="*/ 128 h 161"/>
                <a:gd name="T10" fmla="*/ 62 w 209"/>
                <a:gd name="T11" fmla="*/ 153 h 161"/>
                <a:gd name="T12" fmla="*/ 56 w 209"/>
                <a:gd name="T13" fmla="*/ 171 h 161"/>
                <a:gd name="T14" fmla="*/ 50 w 209"/>
                <a:gd name="T15" fmla="*/ 196 h 161"/>
                <a:gd name="T16" fmla="*/ 29 w 209"/>
                <a:gd name="T17" fmla="*/ 205 h 161"/>
                <a:gd name="T18" fmla="*/ 17 w 209"/>
                <a:gd name="T19" fmla="*/ 221 h 161"/>
                <a:gd name="T20" fmla="*/ 0 w 209"/>
                <a:gd name="T21" fmla="*/ 228 h 161"/>
                <a:gd name="T22" fmla="*/ 80 w 209"/>
                <a:gd name="T23" fmla="*/ 228 h 161"/>
                <a:gd name="T24" fmla="*/ 86 w 209"/>
                <a:gd name="T25" fmla="*/ 196 h 161"/>
                <a:gd name="T26" fmla="*/ 98 w 209"/>
                <a:gd name="T27" fmla="*/ 187 h 161"/>
                <a:gd name="T28" fmla="*/ 113 w 209"/>
                <a:gd name="T29" fmla="*/ 180 h 161"/>
                <a:gd name="T30" fmla="*/ 131 w 209"/>
                <a:gd name="T31" fmla="*/ 171 h 161"/>
                <a:gd name="T32" fmla="*/ 143 w 209"/>
                <a:gd name="T33" fmla="*/ 153 h 161"/>
                <a:gd name="T34" fmla="*/ 167 w 209"/>
                <a:gd name="T35" fmla="*/ 136 h 161"/>
                <a:gd name="T36" fmla="*/ 167 w 209"/>
                <a:gd name="T37" fmla="*/ 119 h 161"/>
                <a:gd name="T38" fmla="*/ 194 w 209"/>
                <a:gd name="T39" fmla="*/ 102 h 161"/>
                <a:gd name="T40" fmla="*/ 212 w 209"/>
                <a:gd name="T41" fmla="*/ 102 h 161"/>
                <a:gd name="T42" fmla="*/ 218 w 209"/>
                <a:gd name="T43" fmla="*/ 93 h 161"/>
                <a:gd name="T44" fmla="*/ 206 w 209"/>
                <a:gd name="T45" fmla="*/ 69 h 161"/>
                <a:gd name="T46" fmla="*/ 200 w 209"/>
                <a:gd name="T47" fmla="*/ 51 h 161"/>
                <a:gd name="T48" fmla="*/ 200 w 209"/>
                <a:gd name="T49" fmla="*/ 25 h 161"/>
                <a:gd name="T50" fmla="*/ 194 w 209"/>
                <a:gd name="T51" fmla="*/ 17 h 161"/>
                <a:gd name="T52" fmla="*/ 181 w 209"/>
                <a:gd name="T53" fmla="*/ 17 h 161"/>
                <a:gd name="T54" fmla="*/ 181 w 209"/>
                <a:gd name="T55" fmla="*/ 17 h 161"/>
                <a:gd name="T56" fmla="*/ 149 w 209"/>
                <a:gd name="T57" fmla="*/ 17 h 161"/>
                <a:gd name="T58" fmla="*/ 137 w 209"/>
                <a:gd name="T59" fmla="*/ 0 h 161"/>
                <a:gd name="T60" fmla="*/ 131 w 209"/>
                <a:gd name="T61" fmla="*/ 9 h 161"/>
                <a:gd name="T62" fmla="*/ 113 w 209"/>
                <a:gd name="T63" fmla="*/ 60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6F73BF"/>
            </a:solidFill>
            <a:ln w="9525">
              <a:solidFill>
                <a:srgbClr val="000000"/>
              </a:solidFill>
              <a:prstDash val="solid"/>
              <a:round/>
              <a:headEnd/>
              <a:tailEnd/>
            </a:ln>
          </p:spPr>
          <p:txBody>
            <a:bodyPr/>
            <a:lstStyle/>
            <a:p>
              <a:endParaRPr lang="en-US"/>
            </a:p>
          </p:txBody>
        </p:sp>
        <p:sp>
          <p:nvSpPr>
            <p:cNvPr id="11432" name="Freeform 4219"/>
            <p:cNvSpPr>
              <a:spLocks/>
            </p:cNvSpPr>
            <p:nvPr/>
          </p:nvSpPr>
          <p:spPr bwMode="auto">
            <a:xfrm>
              <a:off x="2528" y="2086"/>
              <a:ext cx="279" cy="262"/>
            </a:xfrm>
            <a:custGeom>
              <a:avLst/>
              <a:gdLst>
                <a:gd name="T0" fmla="*/ 30 w 275"/>
                <a:gd name="T1" fmla="*/ 303 h 234"/>
                <a:gd name="T2" fmla="*/ 24 w 275"/>
                <a:gd name="T3" fmla="*/ 303 h 234"/>
                <a:gd name="T4" fmla="*/ 12 w 275"/>
                <a:gd name="T5" fmla="*/ 294 h 234"/>
                <a:gd name="T6" fmla="*/ 12 w 275"/>
                <a:gd name="T7" fmla="*/ 286 h 234"/>
                <a:gd name="T8" fmla="*/ 18 w 275"/>
                <a:gd name="T9" fmla="*/ 286 h 234"/>
                <a:gd name="T10" fmla="*/ 6 w 275"/>
                <a:gd name="T11" fmla="*/ 261 h 234"/>
                <a:gd name="T12" fmla="*/ 0 w 275"/>
                <a:gd name="T13" fmla="*/ 235 h 234"/>
                <a:gd name="T14" fmla="*/ 6 w 275"/>
                <a:gd name="T15" fmla="*/ 235 h 234"/>
                <a:gd name="T16" fmla="*/ 18 w 275"/>
                <a:gd name="T17" fmla="*/ 227 h 234"/>
                <a:gd name="T18" fmla="*/ 45 w 275"/>
                <a:gd name="T19" fmla="*/ 227 h 234"/>
                <a:gd name="T20" fmla="*/ 63 w 275"/>
                <a:gd name="T21" fmla="*/ 227 h 234"/>
                <a:gd name="T22" fmla="*/ 69 w 275"/>
                <a:gd name="T23" fmla="*/ 202 h 234"/>
                <a:gd name="T24" fmla="*/ 69 w 275"/>
                <a:gd name="T25" fmla="*/ 186 h 234"/>
                <a:gd name="T26" fmla="*/ 69 w 275"/>
                <a:gd name="T27" fmla="*/ 160 h 234"/>
                <a:gd name="T28" fmla="*/ 75 w 275"/>
                <a:gd name="T29" fmla="*/ 143 h 234"/>
                <a:gd name="T30" fmla="*/ 75 w 275"/>
                <a:gd name="T31" fmla="*/ 118 h 234"/>
                <a:gd name="T32" fmla="*/ 99 w 275"/>
                <a:gd name="T33" fmla="*/ 109 h 234"/>
                <a:gd name="T34" fmla="*/ 119 w 275"/>
                <a:gd name="T35" fmla="*/ 93 h 234"/>
                <a:gd name="T36" fmla="*/ 131 w 275"/>
                <a:gd name="T37" fmla="*/ 75 h 234"/>
                <a:gd name="T38" fmla="*/ 149 w 275"/>
                <a:gd name="T39" fmla="*/ 59 h 234"/>
                <a:gd name="T40" fmla="*/ 167 w 275"/>
                <a:gd name="T41" fmla="*/ 34 h 234"/>
                <a:gd name="T42" fmla="*/ 194 w 275"/>
                <a:gd name="T43" fmla="*/ 17 h 234"/>
                <a:gd name="T44" fmla="*/ 212 w 275"/>
                <a:gd name="T45" fmla="*/ 0 h 234"/>
                <a:gd name="T46" fmla="*/ 236 w 275"/>
                <a:gd name="T47" fmla="*/ 9 h 234"/>
                <a:gd name="T48" fmla="*/ 250 w 275"/>
                <a:gd name="T49" fmla="*/ 25 h 234"/>
                <a:gd name="T50" fmla="*/ 263 w 275"/>
                <a:gd name="T51" fmla="*/ 17 h 234"/>
                <a:gd name="T52" fmla="*/ 269 w 275"/>
                <a:gd name="T53" fmla="*/ 17 h 234"/>
                <a:gd name="T54" fmla="*/ 269 w 275"/>
                <a:gd name="T55" fmla="*/ 34 h 234"/>
                <a:gd name="T56" fmla="*/ 269 w 275"/>
                <a:gd name="T57" fmla="*/ 59 h 234"/>
                <a:gd name="T58" fmla="*/ 287 w 275"/>
                <a:gd name="T59" fmla="*/ 84 h 234"/>
                <a:gd name="T60" fmla="*/ 281 w 275"/>
                <a:gd name="T61" fmla="*/ 102 h 234"/>
                <a:gd name="T62" fmla="*/ 281 w 275"/>
                <a:gd name="T63" fmla="*/ 118 h 234"/>
                <a:gd name="T64" fmla="*/ 281 w 275"/>
                <a:gd name="T65" fmla="*/ 143 h 234"/>
                <a:gd name="T66" fmla="*/ 275 w 275"/>
                <a:gd name="T67" fmla="*/ 186 h 234"/>
                <a:gd name="T68" fmla="*/ 269 w 275"/>
                <a:gd name="T69" fmla="*/ 202 h 234"/>
                <a:gd name="T70" fmla="*/ 263 w 275"/>
                <a:gd name="T71" fmla="*/ 219 h 234"/>
                <a:gd name="T72" fmla="*/ 250 w 275"/>
                <a:gd name="T73" fmla="*/ 235 h 234"/>
                <a:gd name="T74" fmla="*/ 242 w 275"/>
                <a:gd name="T75" fmla="*/ 253 h 234"/>
                <a:gd name="T76" fmla="*/ 242 w 275"/>
                <a:gd name="T77" fmla="*/ 279 h 234"/>
                <a:gd name="T78" fmla="*/ 224 w 275"/>
                <a:gd name="T79" fmla="*/ 294 h 234"/>
                <a:gd name="T80" fmla="*/ 206 w 275"/>
                <a:gd name="T81" fmla="*/ 286 h 234"/>
                <a:gd name="T82" fmla="*/ 188 w 275"/>
                <a:gd name="T83" fmla="*/ 286 h 234"/>
                <a:gd name="T84" fmla="*/ 167 w 275"/>
                <a:gd name="T85" fmla="*/ 303 h 234"/>
                <a:gd name="T86" fmla="*/ 149 w 275"/>
                <a:gd name="T87" fmla="*/ 294 h 234"/>
                <a:gd name="T88" fmla="*/ 137 w 275"/>
                <a:gd name="T89" fmla="*/ 286 h 234"/>
                <a:gd name="T90" fmla="*/ 119 w 275"/>
                <a:gd name="T91" fmla="*/ 294 h 234"/>
                <a:gd name="T92" fmla="*/ 104 w 275"/>
                <a:gd name="T93" fmla="*/ 279 h 234"/>
                <a:gd name="T94" fmla="*/ 87 w 275"/>
                <a:gd name="T95" fmla="*/ 270 h 234"/>
                <a:gd name="T96" fmla="*/ 75 w 275"/>
                <a:gd name="T97" fmla="*/ 279 h 234"/>
                <a:gd name="T98" fmla="*/ 69 w 275"/>
                <a:gd name="T99" fmla="*/ 303 h 234"/>
                <a:gd name="T100" fmla="*/ 63 w 275"/>
                <a:gd name="T101" fmla="*/ 320 h 234"/>
                <a:gd name="T102" fmla="*/ 63 w 275"/>
                <a:gd name="T103" fmla="*/ 328 h 234"/>
                <a:gd name="T104" fmla="*/ 45 w 275"/>
                <a:gd name="T105" fmla="*/ 312 h 234"/>
                <a:gd name="T106" fmla="*/ 45 w 275"/>
                <a:gd name="T107" fmla="*/ 320 h 234"/>
                <a:gd name="T108" fmla="*/ 45 w 275"/>
                <a:gd name="T109" fmla="*/ 328 h 234"/>
                <a:gd name="T110" fmla="*/ 45 w 275"/>
                <a:gd name="T111" fmla="*/ 328 h 234"/>
                <a:gd name="T112" fmla="*/ 39 w 275"/>
                <a:gd name="T113" fmla="*/ 312 h 234"/>
                <a:gd name="T114" fmla="*/ 30 w 275"/>
                <a:gd name="T115" fmla="*/ 303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E1E1E1"/>
            </a:solidFill>
            <a:ln w="9525">
              <a:solidFill>
                <a:srgbClr val="000000"/>
              </a:solidFill>
              <a:prstDash val="solid"/>
              <a:round/>
              <a:headEnd/>
              <a:tailEnd/>
            </a:ln>
          </p:spPr>
          <p:txBody>
            <a:bodyPr/>
            <a:lstStyle/>
            <a:p>
              <a:endParaRPr lang="en-US"/>
            </a:p>
          </p:txBody>
        </p:sp>
        <p:sp>
          <p:nvSpPr>
            <p:cNvPr id="11433" name="Freeform 4220"/>
            <p:cNvSpPr>
              <a:spLocks/>
            </p:cNvSpPr>
            <p:nvPr/>
          </p:nvSpPr>
          <p:spPr bwMode="auto">
            <a:xfrm>
              <a:off x="2218" y="2240"/>
              <a:ext cx="104" cy="95"/>
            </a:xfrm>
            <a:custGeom>
              <a:avLst/>
              <a:gdLst>
                <a:gd name="T0" fmla="*/ 21 w 101"/>
                <a:gd name="T1" fmla="*/ 0 h 84"/>
                <a:gd name="T2" fmla="*/ 12 w 101"/>
                <a:gd name="T3" fmla="*/ 18 h 84"/>
                <a:gd name="T4" fmla="*/ 0 w 101"/>
                <a:gd name="T5" fmla="*/ 52 h 84"/>
                <a:gd name="T6" fmla="*/ 12 w 101"/>
                <a:gd name="T7" fmla="*/ 78 h 84"/>
                <a:gd name="T8" fmla="*/ 12 w 101"/>
                <a:gd name="T9" fmla="*/ 69 h 84"/>
                <a:gd name="T10" fmla="*/ 12 w 101"/>
                <a:gd name="T11" fmla="*/ 78 h 84"/>
                <a:gd name="T12" fmla="*/ 12 w 101"/>
                <a:gd name="T13" fmla="*/ 78 h 84"/>
                <a:gd name="T14" fmla="*/ 12 w 101"/>
                <a:gd name="T15" fmla="*/ 87 h 84"/>
                <a:gd name="T16" fmla="*/ 33 w 101"/>
                <a:gd name="T17" fmla="*/ 87 h 84"/>
                <a:gd name="T18" fmla="*/ 39 w 101"/>
                <a:gd name="T19" fmla="*/ 78 h 84"/>
                <a:gd name="T20" fmla="*/ 60 w 101"/>
                <a:gd name="T21" fmla="*/ 87 h 84"/>
                <a:gd name="T22" fmla="*/ 66 w 101"/>
                <a:gd name="T23" fmla="*/ 96 h 84"/>
                <a:gd name="T24" fmla="*/ 39 w 101"/>
                <a:gd name="T25" fmla="*/ 87 h 84"/>
                <a:gd name="T26" fmla="*/ 27 w 101"/>
                <a:gd name="T27" fmla="*/ 96 h 84"/>
                <a:gd name="T28" fmla="*/ 12 w 101"/>
                <a:gd name="T29" fmla="*/ 104 h 84"/>
                <a:gd name="T30" fmla="*/ 12 w 101"/>
                <a:gd name="T31" fmla="*/ 113 h 84"/>
                <a:gd name="T32" fmla="*/ 27 w 101"/>
                <a:gd name="T33" fmla="*/ 113 h 84"/>
                <a:gd name="T34" fmla="*/ 33 w 101"/>
                <a:gd name="T35" fmla="*/ 113 h 84"/>
                <a:gd name="T36" fmla="*/ 33 w 101"/>
                <a:gd name="T37" fmla="*/ 113 h 84"/>
                <a:gd name="T38" fmla="*/ 12 w 101"/>
                <a:gd name="T39" fmla="*/ 113 h 84"/>
                <a:gd name="T40" fmla="*/ 12 w 101"/>
                <a:gd name="T41" fmla="*/ 121 h 84"/>
                <a:gd name="T42" fmla="*/ 39 w 101"/>
                <a:gd name="T43" fmla="*/ 113 h 84"/>
                <a:gd name="T44" fmla="*/ 66 w 101"/>
                <a:gd name="T45" fmla="*/ 113 h 84"/>
                <a:gd name="T46" fmla="*/ 84 w 101"/>
                <a:gd name="T47" fmla="*/ 121 h 84"/>
                <a:gd name="T48" fmla="*/ 110 w 101"/>
                <a:gd name="T49" fmla="*/ 121 h 84"/>
                <a:gd name="T50" fmla="*/ 104 w 101"/>
                <a:gd name="T51" fmla="*/ 96 h 84"/>
                <a:gd name="T52" fmla="*/ 104 w 101"/>
                <a:gd name="T53" fmla="*/ 78 h 84"/>
                <a:gd name="T54" fmla="*/ 98 w 101"/>
                <a:gd name="T55" fmla="*/ 52 h 84"/>
                <a:gd name="T56" fmla="*/ 84 w 101"/>
                <a:gd name="T57" fmla="*/ 35 h 84"/>
                <a:gd name="T58" fmla="*/ 66 w 101"/>
                <a:gd name="T59" fmla="*/ 18 h 84"/>
                <a:gd name="T60" fmla="*/ 51 w 101"/>
                <a:gd name="T61" fmla="*/ 0 h 84"/>
                <a:gd name="T62" fmla="*/ 33 w 101"/>
                <a:gd name="T63" fmla="*/ 0 h 84"/>
                <a:gd name="T64" fmla="*/ 21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31869" name="Freeform 4221"/>
            <p:cNvSpPr>
              <a:spLocks/>
            </p:cNvSpPr>
            <p:nvPr/>
          </p:nvSpPr>
          <p:spPr bwMode="auto">
            <a:xfrm>
              <a:off x="2648" y="1776"/>
              <a:ext cx="74" cy="162"/>
            </a:xfrm>
            <a:custGeom>
              <a:avLst/>
              <a:gdLst>
                <a:gd name="T0" fmla="*/ 48 w 72"/>
                <a:gd name="T1" fmla="*/ 132 h 144"/>
                <a:gd name="T2" fmla="*/ 36 w 72"/>
                <a:gd name="T3" fmla="*/ 144 h 144"/>
                <a:gd name="T4" fmla="*/ 30 w 72"/>
                <a:gd name="T5" fmla="*/ 102 h 144"/>
                <a:gd name="T6" fmla="*/ 18 w 72"/>
                <a:gd name="T7" fmla="*/ 90 h 144"/>
                <a:gd name="T8" fmla="*/ 0 w 72"/>
                <a:gd name="T9" fmla="*/ 72 h 144"/>
                <a:gd name="T10" fmla="*/ 12 w 72"/>
                <a:gd name="T11" fmla="*/ 54 h 144"/>
                <a:gd name="T12" fmla="*/ 18 w 72"/>
                <a:gd name="T13" fmla="*/ 42 h 144"/>
                <a:gd name="T14" fmla="*/ 18 w 72"/>
                <a:gd name="T15" fmla="*/ 12 h 144"/>
                <a:gd name="T16" fmla="*/ 18 w 72"/>
                <a:gd name="T17" fmla="*/ 6 h 144"/>
                <a:gd name="T18" fmla="*/ 36 w 72"/>
                <a:gd name="T19" fmla="*/ 0 h 144"/>
                <a:gd name="T20" fmla="*/ 42 w 72"/>
                <a:gd name="T21" fmla="*/ 6 h 144"/>
                <a:gd name="T22" fmla="*/ 48 w 72"/>
                <a:gd name="T23" fmla="*/ 12 h 144"/>
                <a:gd name="T24" fmla="*/ 60 w 72"/>
                <a:gd name="T25" fmla="*/ 6 h 144"/>
                <a:gd name="T26" fmla="*/ 54 w 72"/>
                <a:gd name="T27" fmla="*/ 30 h 144"/>
                <a:gd name="T28" fmla="*/ 60 w 72"/>
                <a:gd name="T29" fmla="*/ 42 h 144"/>
                <a:gd name="T30" fmla="*/ 54 w 72"/>
                <a:gd name="T31" fmla="*/ 54 h 144"/>
                <a:gd name="T32" fmla="*/ 42 w 72"/>
                <a:gd name="T33" fmla="*/ 66 h 144"/>
                <a:gd name="T34" fmla="*/ 60 w 72"/>
                <a:gd name="T35" fmla="*/ 78 h 144"/>
                <a:gd name="T36" fmla="*/ 72 w 72"/>
                <a:gd name="T37" fmla="*/ 84 h 144"/>
                <a:gd name="T38" fmla="*/ 72 w 72"/>
                <a:gd name="T39" fmla="*/ 96 h 144"/>
                <a:gd name="T40" fmla="*/ 60 w 72"/>
                <a:gd name="T41" fmla="*/ 108 h 144"/>
                <a:gd name="T42" fmla="*/ 48 w 72"/>
                <a:gd name="T43" fmla="*/ 120 h 144"/>
                <a:gd name="T44" fmla="*/ 48 w 72"/>
                <a:gd name="T45" fmla="*/ 13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435" name="Freeform 4222"/>
            <p:cNvSpPr>
              <a:spLocks/>
            </p:cNvSpPr>
            <p:nvPr/>
          </p:nvSpPr>
          <p:spPr bwMode="auto">
            <a:xfrm>
              <a:off x="2322" y="2422"/>
              <a:ext cx="72" cy="94"/>
            </a:xfrm>
            <a:custGeom>
              <a:avLst/>
              <a:gdLst>
                <a:gd name="T0" fmla="*/ 66 w 72"/>
                <a:gd name="T1" fmla="*/ 118 h 84"/>
                <a:gd name="T2" fmla="*/ 48 w 72"/>
                <a:gd name="T3" fmla="*/ 102 h 84"/>
                <a:gd name="T4" fmla="*/ 30 w 72"/>
                <a:gd name="T5" fmla="*/ 84 h 84"/>
                <a:gd name="T6" fmla="*/ 18 w 72"/>
                <a:gd name="T7" fmla="*/ 67 h 84"/>
                <a:gd name="T8" fmla="*/ 0 w 72"/>
                <a:gd name="T9" fmla="*/ 43 h 84"/>
                <a:gd name="T10" fmla="*/ 6 w 72"/>
                <a:gd name="T11" fmla="*/ 34 h 84"/>
                <a:gd name="T12" fmla="*/ 12 w 72"/>
                <a:gd name="T13" fmla="*/ 17 h 84"/>
                <a:gd name="T14" fmla="*/ 18 w 72"/>
                <a:gd name="T15" fmla="*/ 0 h 84"/>
                <a:gd name="T16" fmla="*/ 30 w 72"/>
                <a:gd name="T17" fmla="*/ 0 h 84"/>
                <a:gd name="T18" fmla="*/ 36 w 72"/>
                <a:gd name="T19" fmla="*/ 25 h 84"/>
                <a:gd name="T20" fmla="*/ 42 w 72"/>
                <a:gd name="T21" fmla="*/ 34 h 84"/>
                <a:gd name="T22" fmla="*/ 48 w 72"/>
                <a:gd name="T23" fmla="*/ 25 h 84"/>
                <a:gd name="T24" fmla="*/ 54 w 72"/>
                <a:gd name="T25" fmla="*/ 25 h 84"/>
                <a:gd name="T26" fmla="*/ 54 w 72"/>
                <a:gd name="T27" fmla="*/ 50 h 84"/>
                <a:gd name="T28" fmla="*/ 54 w 72"/>
                <a:gd name="T29" fmla="*/ 59 h 84"/>
                <a:gd name="T30" fmla="*/ 66 w 72"/>
                <a:gd name="T31" fmla="*/ 67 h 84"/>
                <a:gd name="T32" fmla="*/ 72 w 72"/>
                <a:gd name="T33" fmla="*/ 84 h 84"/>
                <a:gd name="T34" fmla="*/ 66 w 72"/>
                <a:gd name="T35" fmla="*/ 118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6F73BF"/>
            </a:solidFill>
            <a:ln w="9525">
              <a:solidFill>
                <a:srgbClr val="000000"/>
              </a:solidFill>
              <a:prstDash val="solid"/>
              <a:round/>
              <a:headEnd/>
              <a:tailEnd/>
            </a:ln>
          </p:spPr>
          <p:txBody>
            <a:bodyPr/>
            <a:lstStyle/>
            <a:p>
              <a:endParaRPr lang="en-US"/>
            </a:p>
          </p:txBody>
        </p:sp>
        <p:sp>
          <p:nvSpPr>
            <p:cNvPr id="11436" name="Freeform 4223"/>
            <p:cNvSpPr>
              <a:spLocks/>
            </p:cNvSpPr>
            <p:nvPr/>
          </p:nvSpPr>
          <p:spPr bwMode="auto">
            <a:xfrm>
              <a:off x="1048" y="2395"/>
              <a:ext cx="61" cy="54"/>
            </a:xfrm>
            <a:custGeom>
              <a:avLst/>
              <a:gdLst>
                <a:gd name="T0" fmla="*/ 0 w 60"/>
                <a:gd name="T1" fmla="*/ 52 h 48"/>
                <a:gd name="T2" fmla="*/ 6 w 60"/>
                <a:gd name="T3" fmla="*/ 26 h 48"/>
                <a:gd name="T4" fmla="*/ 6 w 60"/>
                <a:gd name="T5" fmla="*/ 9 h 48"/>
                <a:gd name="T6" fmla="*/ 12 w 60"/>
                <a:gd name="T7" fmla="*/ 0 h 48"/>
                <a:gd name="T8" fmla="*/ 12 w 60"/>
                <a:gd name="T9" fmla="*/ 18 h 48"/>
                <a:gd name="T10" fmla="*/ 24 w 60"/>
                <a:gd name="T11" fmla="*/ 18 h 48"/>
                <a:gd name="T12" fmla="*/ 33 w 60"/>
                <a:gd name="T13" fmla="*/ 26 h 48"/>
                <a:gd name="T14" fmla="*/ 57 w 60"/>
                <a:gd name="T15" fmla="*/ 18 h 48"/>
                <a:gd name="T16" fmla="*/ 57 w 60"/>
                <a:gd name="T17" fmla="*/ 18 h 48"/>
                <a:gd name="T18" fmla="*/ 63 w 60"/>
                <a:gd name="T19" fmla="*/ 26 h 48"/>
                <a:gd name="T20" fmla="*/ 51 w 60"/>
                <a:gd name="T21" fmla="*/ 43 h 48"/>
                <a:gd name="T22" fmla="*/ 57 w 60"/>
                <a:gd name="T23" fmla="*/ 60 h 48"/>
                <a:gd name="T24" fmla="*/ 39 w 60"/>
                <a:gd name="T25" fmla="*/ 69 h 48"/>
                <a:gd name="T26" fmla="*/ 39 w 60"/>
                <a:gd name="T27" fmla="*/ 52 h 48"/>
                <a:gd name="T28" fmla="*/ 33 w 60"/>
                <a:gd name="T29" fmla="*/ 60 h 48"/>
                <a:gd name="T30" fmla="*/ 24 w 60"/>
                <a:gd name="T31" fmla="*/ 43 h 48"/>
                <a:gd name="T32" fmla="*/ 6 w 60"/>
                <a:gd name="T33" fmla="*/ 43 h 48"/>
                <a:gd name="T34" fmla="*/ 0 w 60"/>
                <a:gd name="T35" fmla="*/ 52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11437" name="Freeform 4224"/>
            <p:cNvSpPr>
              <a:spLocks/>
            </p:cNvSpPr>
            <p:nvPr/>
          </p:nvSpPr>
          <p:spPr bwMode="auto">
            <a:xfrm>
              <a:off x="1109" y="2401"/>
              <a:ext cx="43" cy="48"/>
            </a:xfrm>
            <a:custGeom>
              <a:avLst/>
              <a:gdLst>
                <a:gd name="T0" fmla="*/ 27 w 42"/>
                <a:gd name="T1" fmla="*/ 35 h 42"/>
                <a:gd name="T2" fmla="*/ 33 w 42"/>
                <a:gd name="T3" fmla="*/ 35 h 42"/>
                <a:gd name="T4" fmla="*/ 33 w 42"/>
                <a:gd name="T5" fmla="*/ 27 h 42"/>
                <a:gd name="T6" fmla="*/ 27 w 42"/>
                <a:gd name="T7" fmla="*/ 27 h 42"/>
                <a:gd name="T8" fmla="*/ 18 w 42"/>
                <a:gd name="T9" fmla="*/ 18 h 42"/>
                <a:gd name="T10" fmla="*/ 6 w 42"/>
                <a:gd name="T11" fmla="*/ 9 h 42"/>
                <a:gd name="T12" fmla="*/ 0 w 42"/>
                <a:gd name="T13" fmla="*/ 9 h 42"/>
                <a:gd name="T14" fmla="*/ 0 w 42"/>
                <a:gd name="T15" fmla="*/ 0 h 42"/>
                <a:gd name="T16" fmla="*/ 18 w 42"/>
                <a:gd name="T17" fmla="*/ 0 h 42"/>
                <a:gd name="T18" fmla="*/ 33 w 42"/>
                <a:gd name="T19" fmla="*/ 9 h 42"/>
                <a:gd name="T20" fmla="*/ 45 w 42"/>
                <a:gd name="T21" fmla="*/ 18 h 42"/>
                <a:gd name="T22" fmla="*/ 45 w 42"/>
                <a:gd name="T23" fmla="*/ 45 h 42"/>
                <a:gd name="T24" fmla="*/ 39 w 42"/>
                <a:gd name="T25" fmla="*/ 54 h 42"/>
                <a:gd name="T26" fmla="*/ 33 w 42"/>
                <a:gd name="T27" fmla="*/ 63 h 42"/>
                <a:gd name="T28" fmla="*/ 27 w 42"/>
                <a:gd name="T29" fmla="*/ 54 h 42"/>
                <a:gd name="T30" fmla="*/ 27 w 42"/>
                <a:gd name="T31" fmla="*/ 35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prstDash val="solid"/>
              <a:round/>
              <a:headEnd/>
              <a:tailEnd/>
            </a:ln>
          </p:spPr>
          <p:txBody>
            <a:bodyPr/>
            <a:lstStyle/>
            <a:p>
              <a:endParaRPr lang="en-US"/>
            </a:p>
          </p:txBody>
        </p:sp>
        <p:sp>
          <p:nvSpPr>
            <p:cNvPr id="11438" name="Freeform 4225"/>
            <p:cNvSpPr>
              <a:spLocks/>
            </p:cNvSpPr>
            <p:nvPr/>
          </p:nvSpPr>
          <p:spPr bwMode="auto">
            <a:xfrm>
              <a:off x="1553" y="2482"/>
              <a:ext cx="54" cy="82"/>
            </a:xfrm>
            <a:custGeom>
              <a:avLst/>
              <a:gdLst>
                <a:gd name="T0" fmla="*/ 42 w 54"/>
                <a:gd name="T1" fmla="*/ 27 h 72"/>
                <a:gd name="T2" fmla="*/ 24 w 54"/>
                <a:gd name="T3" fmla="*/ 9 h 72"/>
                <a:gd name="T4" fmla="*/ 12 w 54"/>
                <a:gd name="T5" fmla="*/ 0 h 72"/>
                <a:gd name="T6" fmla="*/ 6 w 54"/>
                <a:gd name="T7" fmla="*/ 9 h 72"/>
                <a:gd name="T8" fmla="*/ 0 w 54"/>
                <a:gd name="T9" fmla="*/ 35 h 72"/>
                <a:gd name="T10" fmla="*/ 12 w 54"/>
                <a:gd name="T11" fmla="*/ 72 h 72"/>
                <a:gd name="T12" fmla="*/ 0 w 54"/>
                <a:gd name="T13" fmla="*/ 106 h 72"/>
                <a:gd name="T14" fmla="*/ 12 w 54"/>
                <a:gd name="T15" fmla="*/ 106 h 72"/>
                <a:gd name="T16" fmla="*/ 30 w 54"/>
                <a:gd name="T17" fmla="*/ 106 h 72"/>
                <a:gd name="T18" fmla="*/ 42 w 54"/>
                <a:gd name="T19" fmla="*/ 81 h 72"/>
                <a:gd name="T20" fmla="*/ 54 w 54"/>
                <a:gd name="T21" fmla="*/ 54 h 72"/>
                <a:gd name="T22" fmla="*/ 48 w 54"/>
                <a:gd name="T23" fmla="*/ 35 h 72"/>
                <a:gd name="T24" fmla="*/ 48 w 54"/>
                <a:gd name="T25" fmla="*/ 44 h 72"/>
                <a:gd name="T26" fmla="*/ 42 w 54"/>
                <a:gd name="T27" fmla="*/ 27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6F73BF"/>
            </a:solidFill>
            <a:ln w="9525">
              <a:solidFill>
                <a:srgbClr val="000000"/>
              </a:solidFill>
              <a:prstDash val="solid"/>
              <a:round/>
              <a:headEnd/>
              <a:tailEnd/>
            </a:ln>
          </p:spPr>
          <p:txBody>
            <a:bodyPr/>
            <a:lstStyle/>
            <a:p>
              <a:endParaRPr lang="en-US"/>
            </a:p>
          </p:txBody>
        </p:sp>
        <p:sp>
          <p:nvSpPr>
            <p:cNvPr id="31874" name="Freeform 4226"/>
            <p:cNvSpPr>
              <a:spLocks/>
            </p:cNvSpPr>
            <p:nvPr/>
          </p:nvSpPr>
          <p:spPr bwMode="auto">
            <a:xfrm>
              <a:off x="1116" y="2335"/>
              <a:ext cx="217" cy="370"/>
            </a:xfrm>
            <a:custGeom>
              <a:avLst/>
              <a:gdLst>
                <a:gd name="T0" fmla="*/ 84 w 215"/>
                <a:gd name="T1" fmla="*/ 30 h 329"/>
                <a:gd name="T2" fmla="*/ 78 w 215"/>
                <a:gd name="T3" fmla="*/ 30 h 329"/>
                <a:gd name="T4" fmla="*/ 60 w 215"/>
                <a:gd name="T5" fmla="*/ 59 h 329"/>
                <a:gd name="T6" fmla="*/ 42 w 215"/>
                <a:gd name="T7" fmla="*/ 89 h 329"/>
                <a:gd name="T8" fmla="*/ 36 w 215"/>
                <a:gd name="T9" fmla="*/ 71 h 329"/>
                <a:gd name="T10" fmla="*/ 30 w 215"/>
                <a:gd name="T11" fmla="*/ 95 h 329"/>
                <a:gd name="T12" fmla="*/ 30 w 215"/>
                <a:gd name="T13" fmla="*/ 113 h 329"/>
                <a:gd name="T14" fmla="*/ 30 w 215"/>
                <a:gd name="T15" fmla="*/ 137 h 329"/>
                <a:gd name="T16" fmla="*/ 30 w 215"/>
                <a:gd name="T17" fmla="*/ 167 h 329"/>
                <a:gd name="T18" fmla="*/ 24 w 215"/>
                <a:gd name="T19" fmla="*/ 191 h 329"/>
                <a:gd name="T20" fmla="*/ 6 w 215"/>
                <a:gd name="T21" fmla="*/ 209 h 329"/>
                <a:gd name="T22" fmla="*/ 6 w 215"/>
                <a:gd name="T23" fmla="*/ 215 h 329"/>
                <a:gd name="T24" fmla="*/ 30 w 215"/>
                <a:gd name="T25" fmla="*/ 239 h 329"/>
                <a:gd name="T26" fmla="*/ 66 w 215"/>
                <a:gd name="T27" fmla="*/ 251 h 329"/>
                <a:gd name="T28" fmla="*/ 84 w 215"/>
                <a:gd name="T29" fmla="*/ 269 h 329"/>
                <a:gd name="T30" fmla="*/ 102 w 215"/>
                <a:gd name="T31" fmla="*/ 293 h 329"/>
                <a:gd name="T32" fmla="*/ 138 w 215"/>
                <a:gd name="T33" fmla="*/ 293 h 329"/>
                <a:gd name="T34" fmla="*/ 150 w 215"/>
                <a:gd name="T35" fmla="*/ 323 h 329"/>
                <a:gd name="T36" fmla="*/ 168 w 215"/>
                <a:gd name="T37" fmla="*/ 275 h 329"/>
                <a:gd name="T38" fmla="*/ 156 w 215"/>
                <a:gd name="T39" fmla="*/ 233 h 329"/>
                <a:gd name="T40" fmla="*/ 174 w 215"/>
                <a:gd name="T41" fmla="*/ 227 h 329"/>
                <a:gd name="T42" fmla="*/ 162 w 215"/>
                <a:gd name="T43" fmla="*/ 215 h 329"/>
                <a:gd name="T44" fmla="*/ 192 w 215"/>
                <a:gd name="T45" fmla="*/ 209 h 329"/>
                <a:gd name="T46" fmla="*/ 203 w 215"/>
                <a:gd name="T47" fmla="*/ 203 h 329"/>
                <a:gd name="T48" fmla="*/ 215 w 215"/>
                <a:gd name="T49" fmla="*/ 221 h 329"/>
                <a:gd name="T50" fmla="*/ 198 w 215"/>
                <a:gd name="T51" fmla="*/ 191 h 329"/>
                <a:gd name="T52" fmla="*/ 198 w 215"/>
                <a:gd name="T53" fmla="*/ 155 h 329"/>
                <a:gd name="T54" fmla="*/ 203 w 215"/>
                <a:gd name="T55" fmla="*/ 125 h 329"/>
                <a:gd name="T56" fmla="*/ 162 w 215"/>
                <a:gd name="T57" fmla="*/ 107 h 329"/>
                <a:gd name="T58" fmla="*/ 120 w 215"/>
                <a:gd name="T59" fmla="*/ 101 h 329"/>
                <a:gd name="T60" fmla="*/ 114 w 215"/>
                <a:gd name="T61" fmla="*/ 65 h 329"/>
                <a:gd name="T62" fmla="*/ 114 w 215"/>
                <a:gd name="T63" fmla="*/ 47 h 329"/>
                <a:gd name="T64" fmla="*/ 132 w 215"/>
                <a:gd name="T65" fmla="*/ 12 h 329"/>
                <a:gd name="T66" fmla="*/ 144 w 215"/>
                <a:gd name="T67" fmla="*/ 0 h 329"/>
                <a:gd name="T68" fmla="*/ 102 w 215"/>
                <a:gd name="T69" fmla="*/ 2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440" name="Freeform 4227"/>
            <p:cNvSpPr>
              <a:spLocks/>
            </p:cNvSpPr>
            <p:nvPr/>
          </p:nvSpPr>
          <p:spPr bwMode="auto">
            <a:xfrm>
              <a:off x="1431" y="2422"/>
              <a:ext cx="85" cy="162"/>
            </a:xfrm>
            <a:custGeom>
              <a:avLst/>
              <a:gdLst>
                <a:gd name="T0" fmla="*/ 75 w 84"/>
                <a:gd name="T1" fmla="*/ 145 h 144"/>
                <a:gd name="T2" fmla="*/ 63 w 84"/>
                <a:gd name="T3" fmla="*/ 128 h 144"/>
                <a:gd name="T4" fmla="*/ 63 w 84"/>
                <a:gd name="T5" fmla="*/ 102 h 144"/>
                <a:gd name="T6" fmla="*/ 75 w 84"/>
                <a:gd name="T7" fmla="*/ 102 h 144"/>
                <a:gd name="T8" fmla="*/ 75 w 84"/>
                <a:gd name="T9" fmla="*/ 87 h 144"/>
                <a:gd name="T10" fmla="*/ 75 w 84"/>
                <a:gd name="T11" fmla="*/ 60 h 144"/>
                <a:gd name="T12" fmla="*/ 57 w 84"/>
                <a:gd name="T13" fmla="*/ 43 h 144"/>
                <a:gd name="T14" fmla="*/ 51 w 84"/>
                <a:gd name="T15" fmla="*/ 60 h 144"/>
                <a:gd name="T16" fmla="*/ 57 w 84"/>
                <a:gd name="T17" fmla="*/ 26 h 144"/>
                <a:gd name="T18" fmla="*/ 45 w 84"/>
                <a:gd name="T19" fmla="*/ 18 h 144"/>
                <a:gd name="T20" fmla="*/ 30 w 84"/>
                <a:gd name="T21" fmla="*/ 0 h 144"/>
                <a:gd name="T22" fmla="*/ 36 w 84"/>
                <a:gd name="T23" fmla="*/ 9 h 144"/>
                <a:gd name="T24" fmla="*/ 30 w 84"/>
                <a:gd name="T25" fmla="*/ 0 h 144"/>
                <a:gd name="T26" fmla="*/ 30 w 84"/>
                <a:gd name="T27" fmla="*/ 9 h 144"/>
                <a:gd name="T28" fmla="*/ 12 w 84"/>
                <a:gd name="T29" fmla="*/ 26 h 144"/>
                <a:gd name="T30" fmla="*/ 24 w 84"/>
                <a:gd name="T31" fmla="*/ 43 h 144"/>
                <a:gd name="T32" fmla="*/ 6 w 84"/>
                <a:gd name="T33" fmla="*/ 52 h 144"/>
                <a:gd name="T34" fmla="*/ 0 w 84"/>
                <a:gd name="T35" fmla="*/ 69 h 144"/>
                <a:gd name="T36" fmla="*/ 12 w 84"/>
                <a:gd name="T37" fmla="*/ 93 h 144"/>
                <a:gd name="T38" fmla="*/ 24 w 84"/>
                <a:gd name="T39" fmla="*/ 93 h 144"/>
                <a:gd name="T40" fmla="*/ 24 w 84"/>
                <a:gd name="T41" fmla="*/ 111 h 144"/>
                <a:gd name="T42" fmla="*/ 30 w 84"/>
                <a:gd name="T43" fmla="*/ 120 h 144"/>
                <a:gd name="T44" fmla="*/ 24 w 84"/>
                <a:gd name="T45" fmla="*/ 145 h 144"/>
                <a:gd name="T46" fmla="*/ 30 w 84"/>
                <a:gd name="T47" fmla="*/ 180 h 144"/>
                <a:gd name="T48" fmla="*/ 45 w 84"/>
                <a:gd name="T49" fmla="*/ 205 h 144"/>
                <a:gd name="T50" fmla="*/ 57 w 84"/>
                <a:gd name="T51" fmla="*/ 205 h 144"/>
                <a:gd name="T52" fmla="*/ 69 w 84"/>
                <a:gd name="T53" fmla="*/ 189 h 144"/>
                <a:gd name="T54" fmla="*/ 87 w 84"/>
                <a:gd name="T55" fmla="*/ 189 h 144"/>
                <a:gd name="T56" fmla="*/ 81 w 84"/>
                <a:gd name="T57" fmla="*/ 162 h 144"/>
                <a:gd name="T58" fmla="*/ 75 w 84"/>
                <a:gd name="T59" fmla="*/ 145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prstDash val="solid"/>
              <a:round/>
              <a:headEnd/>
              <a:tailEnd/>
            </a:ln>
          </p:spPr>
          <p:txBody>
            <a:bodyPr/>
            <a:lstStyle/>
            <a:p>
              <a:endParaRPr lang="en-US"/>
            </a:p>
          </p:txBody>
        </p:sp>
        <p:sp>
          <p:nvSpPr>
            <p:cNvPr id="11441" name="Freeform 4228"/>
            <p:cNvSpPr>
              <a:spLocks/>
            </p:cNvSpPr>
            <p:nvPr/>
          </p:nvSpPr>
          <p:spPr bwMode="auto">
            <a:xfrm>
              <a:off x="1491" y="2482"/>
              <a:ext cx="74" cy="88"/>
            </a:xfrm>
            <a:custGeom>
              <a:avLst/>
              <a:gdLst>
                <a:gd name="T0" fmla="*/ 12 w 72"/>
                <a:gd name="T1" fmla="*/ 69 h 78"/>
                <a:gd name="T2" fmla="*/ 0 w 72"/>
                <a:gd name="T3" fmla="*/ 52 h 78"/>
                <a:gd name="T4" fmla="*/ 0 w 72"/>
                <a:gd name="T5" fmla="*/ 26 h 78"/>
                <a:gd name="T6" fmla="*/ 12 w 72"/>
                <a:gd name="T7" fmla="*/ 26 h 78"/>
                <a:gd name="T8" fmla="*/ 12 w 72"/>
                <a:gd name="T9" fmla="*/ 9 h 78"/>
                <a:gd name="T10" fmla="*/ 21 w 72"/>
                <a:gd name="T11" fmla="*/ 0 h 78"/>
                <a:gd name="T12" fmla="*/ 39 w 72"/>
                <a:gd name="T13" fmla="*/ 0 h 78"/>
                <a:gd name="T14" fmla="*/ 59 w 72"/>
                <a:gd name="T15" fmla="*/ 0 h 78"/>
                <a:gd name="T16" fmla="*/ 59 w 72"/>
                <a:gd name="T17" fmla="*/ 0 h 78"/>
                <a:gd name="T18" fmla="*/ 78 w 72"/>
                <a:gd name="T19" fmla="*/ 0 h 78"/>
                <a:gd name="T20" fmla="*/ 72 w 72"/>
                <a:gd name="T21" fmla="*/ 9 h 78"/>
                <a:gd name="T22" fmla="*/ 66 w 72"/>
                <a:gd name="T23" fmla="*/ 34 h 78"/>
                <a:gd name="T24" fmla="*/ 78 w 72"/>
                <a:gd name="T25" fmla="*/ 69 h 78"/>
                <a:gd name="T26" fmla="*/ 66 w 72"/>
                <a:gd name="T27" fmla="*/ 103 h 78"/>
                <a:gd name="T28" fmla="*/ 51 w 72"/>
                <a:gd name="T29" fmla="*/ 94 h 78"/>
                <a:gd name="T30" fmla="*/ 39 w 72"/>
                <a:gd name="T31" fmla="*/ 94 h 78"/>
                <a:gd name="T32" fmla="*/ 39 w 72"/>
                <a:gd name="T33" fmla="*/ 112 h 78"/>
                <a:gd name="T34" fmla="*/ 27 w 72"/>
                <a:gd name="T35" fmla="*/ 112 h 78"/>
                <a:gd name="T36" fmla="*/ 21 w 72"/>
                <a:gd name="T37" fmla="*/ 87 h 78"/>
                <a:gd name="T38" fmla="*/ 12 w 72"/>
                <a:gd name="T39" fmla="*/ 69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prstDash val="solid"/>
              <a:round/>
              <a:headEnd/>
              <a:tailEnd/>
            </a:ln>
          </p:spPr>
          <p:txBody>
            <a:bodyPr/>
            <a:lstStyle/>
            <a:p>
              <a:endParaRPr lang="en-US"/>
            </a:p>
          </p:txBody>
        </p:sp>
        <p:sp>
          <p:nvSpPr>
            <p:cNvPr id="11442" name="Freeform 4229"/>
            <p:cNvSpPr>
              <a:spLocks/>
            </p:cNvSpPr>
            <p:nvPr/>
          </p:nvSpPr>
          <p:spPr bwMode="auto">
            <a:xfrm>
              <a:off x="1424" y="2369"/>
              <a:ext cx="19" cy="19"/>
            </a:xfrm>
            <a:custGeom>
              <a:avLst/>
              <a:gdLst>
                <a:gd name="T0" fmla="*/ 6 w 18"/>
                <a:gd name="T1" fmla="*/ 0 h 17"/>
                <a:gd name="T2" fmla="*/ 21 w 18"/>
                <a:gd name="T3" fmla="*/ 0 h 17"/>
                <a:gd name="T4" fmla="*/ 15 w 18"/>
                <a:gd name="T5" fmla="*/ 23 h 17"/>
                <a:gd name="T6" fmla="*/ 0 w 18"/>
                <a:gd name="T7" fmla="*/ 23 h 17"/>
                <a:gd name="T8" fmla="*/ 15 w 18"/>
                <a:gd name="T9" fmla="*/ 9 h 17"/>
                <a:gd name="T10" fmla="*/ 6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6" y="0"/>
                  </a:moveTo>
                  <a:lnTo>
                    <a:pt x="18" y="0"/>
                  </a:lnTo>
                  <a:lnTo>
                    <a:pt x="12" y="17"/>
                  </a:lnTo>
                  <a:lnTo>
                    <a:pt x="0" y="17"/>
                  </a:lnTo>
                  <a:lnTo>
                    <a:pt x="12"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443" name="Freeform 4230"/>
            <p:cNvSpPr>
              <a:spLocks/>
            </p:cNvSpPr>
            <p:nvPr/>
          </p:nvSpPr>
          <p:spPr bwMode="auto">
            <a:xfrm>
              <a:off x="1218" y="2342"/>
              <a:ext cx="242" cy="255"/>
            </a:xfrm>
            <a:custGeom>
              <a:avLst/>
              <a:gdLst>
                <a:gd name="T0" fmla="*/ 204 w 239"/>
                <a:gd name="T1" fmla="*/ 58 h 227"/>
                <a:gd name="T2" fmla="*/ 191 w 239"/>
                <a:gd name="T3" fmla="*/ 58 h 227"/>
                <a:gd name="T4" fmla="*/ 191 w 239"/>
                <a:gd name="T5" fmla="*/ 51 h 227"/>
                <a:gd name="T6" fmla="*/ 191 w 239"/>
                <a:gd name="T7" fmla="*/ 43 h 227"/>
                <a:gd name="T8" fmla="*/ 179 w 239"/>
                <a:gd name="T9" fmla="*/ 43 h 227"/>
                <a:gd name="T10" fmla="*/ 137 w 239"/>
                <a:gd name="T11" fmla="*/ 43 h 227"/>
                <a:gd name="T12" fmla="*/ 93 w 239"/>
                <a:gd name="T13" fmla="*/ 25 h 227"/>
                <a:gd name="T14" fmla="*/ 69 w 239"/>
                <a:gd name="T15" fmla="*/ 0 h 227"/>
                <a:gd name="T16" fmla="*/ 75 w 239"/>
                <a:gd name="T17" fmla="*/ 17 h 227"/>
                <a:gd name="T18" fmla="*/ 45 w 239"/>
                <a:gd name="T19" fmla="*/ 34 h 227"/>
                <a:gd name="T20" fmla="*/ 45 w 239"/>
                <a:gd name="T21" fmla="*/ 75 h 227"/>
                <a:gd name="T22" fmla="*/ 24 w 239"/>
                <a:gd name="T23" fmla="*/ 67 h 227"/>
                <a:gd name="T24" fmla="*/ 30 w 239"/>
                <a:gd name="T25" fmla="*/ 17 h 227"/>
                <a:gd name="T26" fmla="*/ 30 w 239"/>
                <a:gd name="T27" fmla="*/ 9 h 227"/>
                <a:gd name="T28" fmla="*/ 12 w 239"/>
                <a:gd name="T29" fmla="*/ 58 h 227"/>
                <a:gd name="T30" fmla="*/ 12 w 239"/>
                <a:gd name="T31" fmla="*/ 83 h 227"/>
                <a:gd name="T32" fmla="*/ 18 w 239"/>
                <a:gd name="T33" fmla="*/ 135 h 227"/>
                <a:gd name="T34" fmla="*/ 63 w 239"/>
                <a:gd name="T35" fmla="*/ 143 h 227"/>
                <a:gd name="T36" fmla="*/ 104 w 239"/>
                <a:gd name="T37" fmla="*/ 170 h 227"/>
                <a:gd name="T38" fmla="*/ 99 w 239"/>
                <a:gd name="T39" fmla="*/ 211 h 227"/>
                <a:gd name="T40" fmla="*/ 99 w 239"/>
                <a:gd name="T41" fmla="*/ 263 h 227"/>
                <a:gd name="T42" fmla="*/ 116 w 239"/>
                <a:gd name="T43" fmla="*/ 306 h 227"/>
                <a:gd name="T44" fmla="*/ 143 w 239"/>
                <a:gd name="T45" fmla="*/ 313 h 227"/>
                <a:gd name="T46" fmla="*/ 161 w 239"/>
                <a:gd name="T47" fmla="*/ 297 h 227"/>
                <a:gd name="T48" fmla="*/ 179 w 239"/>
                <a:gd name="T49" fmla="*/ 272 h 227"/>
                <a:gd name="T50" fmla="*/ 161 w 239"/>
                <a:gd name="T51" fmla="*/ 237 h 227"/>
                <a:gd name="T52" fmla="*/ 173 w 239"/>
                <a:gd name="T53" fmla="*/ 228 h 227"/>
                <a:gd name="T54" fmla="*/ 197 w 239"/>
                <a:gd name="T55" fmla="*/ 228 h 227"/>
                <a:gd name="T56" fmla="*/ 224 w 239"/>
                <a:gd name="T57" fmla="*/ 211 h 227"/>
                <a:gd name="T58" fmla="*/ 230 w 239"/>
                <a:gd name="T59" fmla="*/ 194 h 227"/>
                <a:gd name="T60" fmla="*/ 224 w 239"/>
                <a:gd name="T61" fmla="*/ 152 h 227"/>
                <a:gd name="T62" fmla="*/ 230 w 239"/>
                <a:gd name="T63" fmla="*/ 126 h 227"/>
                <a:gd name="T64" fmla="*/ 248 w 239"/>
                <a:gd name="T65" fmla="*/ 101 h 227"/>
                <a:gd name="T66" fmla="*/ 218 w 239"/>
                <a:gd name="T67" fmla="*/ 101 h 227"/>
                <a:gd name="T68" fmla="*/ 230 w 239"/>
                <a:gd name="T69" fmla="*/ 83 h 227"/>
                <a:gd name="T70" fmla="*/ 218 w 239"/>
                <a:gd name="T71" fmla="*/ 67 h 227"/>
                <a:gd name="T72" fmla="*/ 204 w 239"/>
                <a:gd name="T73" fmla="*/ 58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prstDash val="solid"/>
              <a:round/>
              <a:headEnd/>
              <a:tailEnd/>
            </a:ln>
          </p:spPr>
          <p:txBody>
            <a:bodyPr/>
            <a:lstStyle/>
            <a:p>
              <a:endParaRPr lang="en-US"/>
            </a:p>
          </p:txBody>
        </p:sp>
        <p:sp>
          <p:nvSpPr>
            <p:cNvPr id="11444" name="Freeform 4231"/>
            <p:cNvSpPr>
              <a:spLocks/>
            </p:cNvSpPr>
            <p:nvPr/>
          </p:nvSpPr>
          <p:spPr bwMode="auto">
            <a:xfrm>
              <a:off x="1382" y="2362"/>
              <a:ext cx="12" cy="7"/>
            </a:xfrm>
            <a:custGeom>
              <a:avLst/>
              <a:gdLst>
                <a:gd name="T0" fmla="*/ 12 w 12"/>
                <a:gd name="T1" fmla="*/ 9 h 6"/>
                <a:gd name="T2" fmla="*/ 12 w 12"/>
                <a:gd name="T3" fmla="*/ 9 h 6"/>
                <a:gd name="T4" fmla="*/ 0 w 12"/>
                <a:gd name="T5" fmla="*/ 0 h 6"/>
                <a:gd name="T6" fmla="*/ 12 w 12"/>
                <a:gd name="T7" fmla="*/ 9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12" y="6"/>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31880" name="Freeform 4232"/>
            <p:cNvSpPr>
              <a:spLocks/>
            </p:cNvSpPr>
            <p:nvPr/>
          </p:nvSpPr>
          <p:spPr bwMode="auto">
            <a:xfrm>
              <a:off x="1041" y="2093"/>
              <a:ext cx="184" cy="73"/>
            </a:xfrm>
            <a:custGeom>
              <a:avLst/>
              <a:gdLst>
                <a:gd name="T0" fmla="*/ 126 w 180"/>
                <a:gd name="T1" fmla="*/ 30 h 66"/>
                <a:gd name="T2" fmla="*/ 126 w 180"/>
                <a:gd name="T3" fmla="*/ 30 h 66"/>
                <a:gd name="T4" fmla="*/ 108 w 180"/>
                <a:gd name="T5" fmla="*/ 18 h 66"/>
                <a:gd name="T6" fmla="*/ 96 w 180"/>
                <a:gd name="T7" fmla="*/ 12 h 66"/>
                <a:gd name="T8" fmla="*/ 78 w 180"/>
                <a:gd name="T9" fmla="*/ 6 h 66"/>
                <a:gd name="T10" fmla="*/ 66 w 180"/>
                <a:gd name="T11" fmla="*/ 0 h 66"/>
                <a:gd name="T12" fmla="*/ 60 w 180"/>
                <a:gd name="T13" fmla="*/ 0 h 66"/>
                <a:gd name="T14" fmla="*/ 42 w 180"/>
                <a:gd name="T15" fmla="*/ 6 h 66"/>
                <a:gd name="T16" fmla="*/ 18 w 180"/>
                <a:gd name="T17" fmla="*/ 12 h 66"/>
                <a:gd name="T18" fmla="*/ 12 w 180"/>
                <a:gd name="T19" fmla="*/ 24 h 66"/>
                <a:gd name="T20" fmla="*/ 0 w 180"/>
                <a:gd name="T21" fmla="*/ 30 h 66"/>
                <a:gd name="T22" fmla="*/ 6 w 180"/>
                <a:gd name="T23" fmla="*/ 24 h 66"/>
                <a:gd name="T24" fmla="*/ 24 w 180"/>
                <a:gd name="T25" fmla="*/ 18 h 66"/>
                <a:gd name="T26" fmla="*/ 36 w 180"/>
                <a:gd name="T27" fmla="*/ 12 h 66"/>
                <a:gd name="T28" fmla="*/ 60 w 180"/>
                <a:gd name="T29" fmla="*/ 12 h 66"/>
                <a:gd name="T30" fmla="*/ 48 w 180"/>
                <a:gd name="T31" fmla="*/ 18 h 66"/>
                <a:gd name="T32" fmla="*/ 66 w 180"/>
                <a:gd name="T33" fmla="*/ 18 h 66"/>
                <a:gd name="T34" fmla="*/ 72 w 180"/>
                <a:gd name="T35" fmla="*/ 24 h 66"/>
                <a:gd name="T36" fmla="*/ 78 w 180"/>
                <a:gd name="T37" fmla="*/ 24 h 66"/>
                <a:gd name="T38" fmla="*/ 102 w 180"/>
                <a:gd name="T39" fmla="*/ 30 h 66"/>
                <a:gd name="T40" fmla="*/ 108 w 180"/>
                <a:gd name="T41" fmla="*/ 42 h 66"/>
                <a:gd name="T42" fmla="*/ 132 w 180"/>
                <a:gd name="T43" fmla="*/ 54 h 66"/>
                <a:gd name="T44" fmla="*/ 120 w 180"/>
                <a:gd name="T45" fmla="*/ 66 h 66"/>
                <a:gd name="T46" fmla="*/ 138 w 180"/>
                <a:gd name="T47" fmla="*/ 66 h 66"/>
                <a:gd name="T48" fmla="*/ 156 w 180"/>
                <a:gd name="T49" fmla="*/ 66 h 66"/>
                <a:gd name="T50" fmla="*/ 168 w 180"/>
                <a:gd name="T51" fmla="*/ 60 h 66"/>
                <a:gd name="T52" fmla="*/ 180 w 180"/>
                <a:gd name="T53" fmla="*/ 60 h 66"/>
                <a:gd name="T54" fmla="*/ 168 w 180"/>
                <a:gd name="T55" fmla="*/ 54 h 66"/>
                <a:gd name="T56" fmla="*/ 156 w 180"/>
                <a:gd name="T57" fmla="*/ 48 h 66"/>
                <a:gd name="T58" fmla="*/ 156 w 180"/>
                <a:gd name="T59" fmla="*/ 42 h 66"/>
                <a:gd name="T60" fmla="*/ 144 w 180"/>
                <a:gd name="T61" fmla="*/ 36 h 66"/>
                <a:gd name="T62" fmla="*/ 132 w 180"/>
                <a:gd name="T63" fmla="*/ 30 h 66"/>
                <a:gd name="T64" fmla="*/ 126 w 180"/>
                <a:gd name="T65" fmla="*/ 3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446" name="Freeform 4233"/>
            <p:cNvSpPr>
              <a:spLocks/>
            </p:cNvSpPr>
            <p:nvPr/>
          </p:nvSpPr>
          <p:spPr bwMode="auto">
            <a:xfrm>
              <a:off x="1073" y="2119"/>
              <a:ext cx="11" cy="13"/>
            </a:xfrm>
            <a:custGeom>
              <a:avLst/>
              <a:gdLst>
                <a:gd name="T0" fmla="*/ 0 w 12"/>
                <a:gd name="T1" fmla="*/ 15 h 12"/>
                <a:gd name="T2" fmla="*/ 9 w 12"/>
                <a:gd name="T3" fmla="*/ 9 h 12"/>
                <a:gd name="T4" fmla="*/ 6 w 12"/>
                <a:gd name="T5" fmla="*/ 0 h 12"/>
                <a:gd name="T6" fmla="*/ 0 w 12"/>
                <a:gd name="T7" fmla="*/ 1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0" y="12"/>
                  </a:moveTo>
                  <a:lnTo>
                    <a:pt x="12" y="6"/>
                  </a:lnTo>
                  <a:lnTo>
                    <a:pt x="6" y="0"/>
                  </a:lnTo>
                  <a:lnTo>
                    <a:pt x="0" y="12"/>
                  </a:lnTo>
                  <a:close/>
                </a:path>
              </a:pathLst>
            </a:custGeom>
            <a:solidFill>
              <a:srgbClr val="6F73BF"/>
            </a:solidFill>
            <a:ln w="9525">
              <a:solidFill>
                <a:srgbClr val="000000"/>
              </a:solidFill>
              <a:prstDash val="solid"/>
              <a:round/>
              <a:headEnd/>
              <a:tailEnd/>
            </a:ln>
          </p:spPr>
          <p:txBody>
            <a:bodyPr/>
            <a:lstStyle/>
            <a:p>
              <a:endParaRPr lang="en-US"/>
            </a:p>
          </p:txBody>
        </p:sp>
        <p:sp>
          <p:nvSpPr>
            <p:cNvPr id="11447" name="Freeform 4234"/>
            <p:cNvSpPr>
              <a:spLocks/>
            </p:cNvSpPr>
            <p:nvPr/>
          </p:nvSpPr>
          <p:spPr bwMode="auto">
            <a:xfrm>
              <a:off x="1097" y="2179"/>
              <a:ext cx="6" cy="2"/>
            </a:xfrm>
            <a:custGeom>
              <a:avLst/>
              <a:gdLst>
                <a:gd name="T0" fmla="*/ 6 w 6"/>
                <a:gd name="T1" fmla="*/ 0 h 2"/>
                <a:gd name="T2" fmla="*/ 6 w 6"/>
                <a:gd name="T3" fmla="*/ 0 h 2"/>
                <a:gd name="T4" fmla="*/ 6 w 6"/>
                <a:gd name="T5" fmla="*/ 0 h 2"/>
                <a:gd name="T6" fmla="*/ 6 w 6"/>
                <a:gd name="T7" fmla="*/ 0 h 2"/>
                <a:gd name="T8" fmla="*/ 6 w 6"/>
                <a:gd name="T9" fmla="*/ 0 h 2"/>
                <a:gd name="T10" fmla="*/ 6 w 6"/>
                <a:gd name="T11" fmla="*/ 0 h 2"/>
                <a:gd name="T12" fmla="*/ 0 w 6"/>
                <a:gd name="T13" fmla="*/ 0 h 2"/>
                <a:gd name="T14" fmla="*/ 0 w 6"/>
                <a:gd name="T15" fmla="*/ 0 h 2"/>
                <a:gd name="T16" fmla="*/ 0 w 6"/>
                <a:gd name="T17" fmla="*/ 0 h 2"/>
                <a:gd name="T18" fmla="*/ 0 w 6"/>
                <a:gd name="T19" fmla="*/ 0 h 2"/>
                <a:gd name="T20" fmla="*/ 0 w 6"/>
                <a:gd name="T21" fmla="*/ 0 h 2"/>
                <a:gd name="T22" fmla="*/ 0 w 6"/>
                <a:gd name="T23" fmla="*/ 0 h 2"/>
                <a:gd name="T24" fmla="*/ 0 w 6"/>
                <a:gd name="T25" fmla="*/ 0 h 2"/>
                <a:gd name="T26" fmla="*/ 0 w 6"/>
                <a:gd name="T27" fmla="*/ 0 h 2"/>
                <a:gd name="T28" fmla="*/ 0 w 6"/>
                <a:gd name="T29" fmla="*/ 0 h 2"/>
                <a:gd name="T30" fmla="*/ 0 w 6"/>
                <a:gd name="T31" fmla="*/ 0 h 2"/>
                <a:gd name="T32" fmla="*/ 0 w 6"/>
                <a:gd name="T33" fmla="*/ 0 h 2"/>
                <a:gd name="T34" fmla="*/ 0 w 6"/>
                <a:gd name="T35" fmla="*/ 0 h 2"/>
                <a:gd name="T36" fmla="*/ 0 w 6"/>
                <a:gd name="T37" fmla="*/ 0 h 2"/>
                <a:gd name="T38" fmla="*/ 0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6 w 6"/>
                <a:gd name="T53" fmla="*/ 0 h 2"/>
                <a:gd name="T54" fmla="*/ 6 w 6"/>
                <a:gd name="T55" fmla="*/ 0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448" name="Freeform 4235"/>
            <p:cNvSpPr>
              <a:spLocks/>
            </p:cNvSpPr>
            <p:nvPr/>
          </p:nvSpPr>
          <p:spPr bwMode="auto">
            <a:xfrm>
              <a:off x="1120" y="2166"/>
              <a:ext cx="7" cy="7"/>
            </a:xfrm>
            <a:custGeom>
              <a:avLst/>
              <a:gdLst>
                <a:gd name="T0" fmla="*/ 9 w 6"/>
                <a:gd name="T1" fmla="*/ 9 h 6"/>
                <a:gd name="T2" fmla="*/ 9 w 6"/>
                <a:gd name="T3" fmla="*/ 0 h 6"/>
                <a:gd name="T4" fmla="*/ 9 w 6"/>
                <a:gd name="T5" fmla="*/ 0 h 6"/>
                <a:gd name="T6" fmla="*/ 9 w 6"/>
                <a:gd name="T7" fmla="*/ 9 h 6"/>
                <a:gd name="T8" fmla="*/ 9 w 6"/>
                <a:gd name="T9" fmla="*/ 9 h 6"/>
                <a:gd name="T10" fmla="*/ 9 w 6"/>
                <a:gd name="T11" fmla="*/ 9 h 6"/>
                <a:gd name="T12" fmla="*/ 0 w 6"/>
                <a:gd name="T13" fmla="*/ 9 h 6"/>
                <a:gd name="T14" fmla="*/ 0 w 6"/>
                <a:gd name="T15" fmla="*/ 9 h 6"/>
                <a:gd name="T16" fmla="*/ 9 w 6"/>
                <a:gd name="T17" fmla="*/ 9 h 6"/>
                <a:gd name="T18" fmla="*/ 9 w 6"/>
                <a:gd name="T19" fmla="*/ 9 h 6"/>
                <a:gd name="T20" fmla="*/ 9 w 6"/>
                <a:gd name="T21" fmla="*/ 9 h 6"/>
                <a:gd name="T22" fmla="*/ 9 w 6"/>
                <a:gd name="T23" fmla="*/ 9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6" y="6"/>
                  </a:moveTo>
                  <a:lnTo>
                    <a:pt x="6" y="0"/>
                  </a:lnTo>
                  <a:lnTo>
                    <a:pt x="6" y="6"/>
                  </a:lnTo>
                  <a:lnTo>
                    <a:pt x="0" y="6"/>
                  </a:lnTo>
                  <a:lnTo>
                    <a:pt x="6" y="6"/>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11449" name="Freeform 4236"/>
            <p:cNvSpPr>
              <a:spLocks/>
            </p:cNvSpPr>
            <p:nvPr/>
          </p:nvSpPr>
          <p:spPr bwMode="auto">
            <a:xfrm>
              <a:off x="1120" y="217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450" name="Freeform 4237"/>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451" name="Freeform 4238"/>
            <p:cNvSpPr>
              <a:spLocks/>
            </p:cNvSpPr>
            <p:nvPr/>
          </p:nvSpPr>
          <p:spPr bwMode="auto">
            <a:xfrm>
              <a:off x="1394" y="21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452" name="Oval 4239"/>
            <p:cNvSpPr>
              <a:spLocks noChangeArrowheads="1"/>
            </p:cNvSpPr>
            <p:nvPr/>
          </p:nvSpPr>
          <p:spPr bwMode="auto">
            <a:xfrm>
              <a:off x="1394" y="2200"/>
              <a:ext cx="0" cy="0"/>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453" name="Freeform 4240"/>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454" name="Freeform 4241"/>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455" name="Freeform 4242"/>
            <p:cNvSpPr>
              <a:spLocks/>
            </p:cNvSpPr>
            <p:nvPr/>
          </p:nvSpPr>
          <p:spPr bwMode="auto">
            <a:xfrm>
              <a:off x="1388" y="2200"/>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456" name="Freeform 4243"/>
            <p:cNvSpPr>
              <a:spLocks/>
            </p:cNvSpPr>
            <p:nvPr/>
          </p:nvSpPr>
          <p:spPr bwMode="auto">
            <a:xfrm>
              <a:off x="1261" y="2166"/>
              <a:ext cx="65" cy="54"/>
            </a:xfrm>
            <a:custGeom>
              <a:avLst/>
              <a:gdLst>
                <a:gd name="T0" fmla="*/ 6 w 65"/>
                <a:gd name="T1" fmla="*/ 9 h 48"/>
                <a:gd name="T2" fmla="*/ 6 w 65"/>
                <a:gd name="T3" fmla="*/ 26 h 48"/>
                <a:gd name="T4" fmla="*/ 0 w 65"/>
                <a:gd name="T5" fmla="*/ 34 h 48"/>
                <a:gd name="T6" fmla="*/ 0 w 65"/>
                <a:gd name="T7" fmla="*/ 52 h 48"/>
                <a:gd name="T8" fmla="*/ 6 w 65"/>
                <a:gd name="T9" fmla="*/ 69 h 48"/>
                <a:gd name="T10" fmla="*/ 12 w 65"/>
                <a:gd name="T11" fmla="*/ 52 h 48"/>
                <a:gd name="T12" fmla="*/ 24 w 65"/>
                <a:gd name="T13" fmla="*/ 43 h 48"/>
                <a:gd name="T14" fmla="*/ 30 w 65"/>
                <a:gd name="T15" fmla="*/ 43 h 48"/>
                <a:gd name="T16" fmla="*/ 54 w 65"/>
                <a:gd name="T17" fmla="*/ 43 h 48"/>
                <a:gd name="T18" fmla="*/ 65 w 65"/>
                <a:gd name="T19" fmla="*/ 34 h 48"/>
                <a:gd name="T20" fmla="*/ 42 w 65"/>
                <a:gd name="T21" fmla="*/ 26 h 48"/>
                <a:gd name="T22" fmla="*/ 48 w 65"/>
                <a:gd name="T23" fmla="*/ 18 h 48"/>
                <a:gd name="T24" fmla="*/ 36 w 65"/>
                <a:gd name="T25" fmla="*/ 9 h 48"/>
                <a:gd name="T26" fmla="*/ 12 w 65"/>
                <a:gd name="T27" fmla="*/ 0 h 48"/>
                <a:gd name="T28" fmla="*/ 6 w 65"/>
                <a:gd name="T29" fmla="*/ 9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1457" name="Freeform 4244"/>
            <p:cNvSpPr>
              <a:spLocks/>
            </p:cNvSpPr>
            <p:nvPr/>
          </p:nvSpPr>
          <p:spPr bwMode="auto">
            <a:xfrm>
              <a:off x="1218" y="2166"/>
              <a:ext cx="50" cy="40"/>
            </a:xfrm>
            <a:custGeom>
              <a:avLst/>
              <a:gdLst>
                <a:gd name="T0" fmla="*/ 54 w 48"/>
                <a:gd name="T1" fmla="*/ 9 h 36"/>
                <a:gd name="T2" fmla="*/ 54 w 48"/>
                <a:gd name="T3" fmla="*/ 24 h 36"/>
                <a:gd name="T4" fmla="*/ 48 w 48"/>
                <a:gd name="T5" fmla="*/ 33 h 36"/>
                <a:gd name="T6" fmla="*/ 48 w 48"/>
                <a:gd name="T7" fmla="*/ 49 h 36"/>
                <a:gd name="T8" fmla="*/ 6 w 48"/>
                <a:gd name="T9" fmla="*/ 49 h 36"/>
                <a:gd name="T10" fmla="*/ 0 w 48"/>
                <a:gd name="T11" fmla="*/ 41 h 36"/>
                <a:gd name="T12" fmla="*/ 6 w 48"/>
                <a:gd name="T13" fmla="*/ 33 h 36"/>
                <a:gd name="T14" fmla="*/ 27 w 48"/>
                <a:gd name="T15" fmla="*/ 33 h 36"/>
                <a:gd name="T16" fmla="*/ 42 w 48"/>
                <a:gd name="T17" fmla="*/ 41 h 36"/>
                <a:gd name="T18" fmla="*/ 33 w 48"/>
                <a:gd name="T19" fmla="*/ 16 h 36"/>
                <a:gd name="T20" fmla="*/ 27 w 48"/>
                <a:gd name="T21" fmla="*/ 9 h 36"/>
                <a:gd name="T22" fmla="*/ 21 w 48"/>
                <a:gd name="T23" fmla="*/ 0 h 36"/>
                <a:gd name="T24" fmla="*/ 42 w 48"/>
                <a:gd name="T25" fmla="*/ 9 h 36"/>
                <a:gd name="T26" fmla="*/ 54 w 48"/>
                <a:gd name="T27" fmla="*/ 9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prstDash val="solid"/>
              <a:round/>
              <a:headEnd/>
              <a:tailEnd/>
            </a:ln>
          </p:spPr>
          <p:txBody>
            <a:bodyPr/>
            <a:lstStyle/>
            <a:p>
              <a:endParaRPr lang="en-US"/>
            </a:p>
          </p:txBody>
        </p:sp>
        <p:sp>
          <p:nvSpPr>
            <p:cNvPr id="11458" name="Freeform 4245"/>
            <p:cNvSpPr>
              <a:spLocks/>
            </p:cNvSpPr>
            <p:nvPr/>
          </p:nvSpPr>
          <p:spPr bwMode="auto">
            <a:xfrm>
              <a:off x="1261" y="2119"/>
              <a:ext cx="7" cy="6"/>
            </a:xfrm>
            <a:custGeom>
              <a:avLst/>
              <a:gdLst>
                <a:gd name="T0" fmla="*/ 9 w 6"/>
                <a:gd name="T1" fmla="*/ 6 h 6"/>
                <a:gd name="T2" fmla="*/ 0 w 6"/>
                <a:gd name="T3" fmla="*/ 6 h 6"/>
                <a:gd name="T4" fmla="*/ 0 w 6"/>
                <a:gd name="T5" fmla="*/ 0 h 6"/>
                <a:gd name="T6" fmla="*/ 9 w 6"/>
                <a:gd name="T7" fmla="*/ 6 h 6"/>
                <a:gd name="T8" fmla="*/ 9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1459" name="Rectangle 4246"/>
            <p:cNvSpPr>
              <a:spLocks noChangeArrowheads="1"/>
            </p:cNvSpPr>
            <p:nvPr/>
          </p:nvSpPr>
          <p:spPr bwMode="auto">
            <a:xfrm>
              <a:off x="1273" y="2125"/>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460" name="Freeform 4247"/>
            <p:cNvSpPr>
              <a:spLocks/>
            </p:cNvSpPr>
            <p:nvPr/>
          </p:nvSpPr>
          <p:spPr bwMode="auto">
            <a:xfrm>
              <a:off x="1443" y="2294"/>
              <a:ext cx="5" cy="14"/>
            </a:xfrm>
            <a:custGeom>
              <a:avLst/>
              <a:gdLst>
                <a:gd name="T0" fmla="*/ 3 w 6"/>
                <a:gd name="T1" fmla="*/ 19 h 12"/>
                <a:gd name="T2" fmla="*/ 0 w 6"/>
                <a:gd name="T3" fmla="*/ 9 h 12"/>
                <a:gd name="T4" fmla="*/ 3 w 6"/>
                <a:gd name="T5" fmla="*/ 0 h 12"/>
                <a:gd name="T6" fmla="*/ 3 w 6"/>
                <a:gd name="T7" fmla="*/ 19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6"/>
                  </a:lnTo>
                  <a:lnTo>
                    <a:pt x="6"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1461" name="Freeform 4248"/>
            <p:cNvSpPr>
              <a:spLocks/>
            </p:cNvSpPr>
            <p:nvPr/>
          </p:nvSpPr>
          <p:spPr bwMode="auto">
            <a:xfrm>
              <a:off x="1000" y="2362"/>
              <a:ext cx="61" cy="73"/>
            </a:xfrm>
            <a:custGeom>
              <a:avLst/>
              <a:gdLst>
                <a:gd name="T0" fmla="*/ 12 w 60"/>
                <a:gd name="T1" fmla="*/ 42 h 65"/>
                <a:gd name="T2" fmla="*/ 0 w 60"/>
                <a:gd name="T3" fmla="*/ 25 h 65"/>
                <a:gd name="T4" fmla="*/ 0 w 60"/>
                <a:gd name="T5" fmla="*/ 9 h 65"/>
                <a:gd name="T6" fmla="*/ 0 w 60"/>
                <a:gd name="T7" fmla="*/ 9 h 65"/>
                <a:gd name="T8" fmla="*/ 6 w 60"/>
                <a:gd name="T9" fmla="*/ 0 h 65"/>
                <a:gd name="T10" fmla="*/ 33 w 60"/>
                <a:gd name="T11" fmla="*/ 9 h 65"/>
                <a:gd name="T12" fmla="*/ 45 w 60"/>
                <a:gd name="T13" fmla="*/ 9 h 65"/>
                <a:gd name="T14" fmla="*/ 51 w 60"/>
                <a:gd name="T15" fmla="*/ 25 h 65"/>
                <a:gd name="T16" fmla="*/ 63 w 60"/>
                <a:gd name="T17" fmla="*/ 42 h 65"/>
                <a:gd name="T18" fmla="*/ 57 w 60"/>
                <a:gd name="T19" fmla="*/ 49 h 65"/>
                <a:gd name="T20" fmla="*/ 57 w 60"/>
                <a:gd name="T21" fmla="*/ 67 h 65"/>
                <a:gd name="T22" fmla="*/ 51 w 60"/>
                <a:gd name="T23" fmla="*/ 92 h 65"/>
                <a:gd name="T24" fmla="*/ 45 w 60"/>
                <a:gd name="T25" fmla="*/ 67 h 65"/>
                <a:gd name="T26" fmla="*/ 45 w 60"/>
                <a:gd name="T27" fmla="*/ 75 h 65"/>
                <a:gd name="T28" fmla="*/ 39 w 60"/>
                <a:gd name="T29" fmla="*/ 67 h 65"/>
                <a:gd name="T30" fmla="*/ 39 w 60"/>
                <a:gd name="T31" fmla="*/ 49 h 65"/>
                <a:gd name="T32" fmla="*/ 24 w 60"/>
                <a:gd name="T33" fmla="*/ 42 h 65"/>
                <a:gd name="T34" fmla="*/ 12 w 60"/>
                <a:gd name="T35" fmla="*/ 25 h 65"/>
                <a:gd name="T36" fmla="*/ 18 w 60"/>
                <a:gd name="T37" fmla="*/ 42 h 65"/>
                <a:gd name="T38" fmla="*/ 12 w 60"/>
                <a:gd name="T39" fmla="*/ 42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prstDash val="solid"/>
              <a:round/>
              <a:headEnd/>
              <a:tailEnd/>
            </a:ln>
          </p:spPr>
          <p:txBody>
            <a:bodyPr/>
            <a:lstStyle/>
            <a:p>
              <a:endParaRPr lang="en-US"/>
            </a:p>
          </p:txBody>
        </p:sp>
        <p:sp>
          <p:nvSpPr>
            <p:cNvPr id="11462" name="Freeform 4249"/>
            <p:cNvSpPr>
              <a:spLocks/>
            </p:cNvSpPr>
            <p:nvPr/>
          </p:nvSpPr>
          <p:spPr bwMode="auto">
            <a:xfrm>
              <a:off x="1285" y="2328"/>
              <a:ext cx="1" cy="7"/>
            </a:xfrm>
            <a:custGeom>
              <a:avLst/>
              <a:gdLst>
                <a:gd name="T0" fmla="*/ 0 w 1"/>
                <a:gd name="T1" fmla="*/ 0 h 6"/>
                <a:gd name="T2" fmla="*/ 0 w 1"/>
                <a:gd name="T3" fmla="*/ 0 h 6"/>
                <a:gd name="T4" fmla="*/ 0 w 1"/>
                <a:gd name="T5" fmla="*/ 9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0"/>
                  </a:lnTo>
                  <a:lnTo>
                    <a:pt x="0" y="6"/>
                  </a:lnTo>
                  <a:lnTo>
                    <a:pt x="0"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11463" name="Freeform 4250"/>
            <p:cNvSpPr>
              <a:spLocks/>
            </p:cNvSpPr>
            <p:nvPr/>
          </p:nvSpPr>
          <p:spPr bwMode="auto">
            <a:xfrm>
              <a:off x="1467" y="2315"/>
              <a:ext cx="6" cy="6"/>
            </a:xfrm>
            <a:custGeom>
              <a:avLst/>
              <a:gdLst>
                <a:gd name="T0" fmla="*/ 6 w 6"/>
                <a:gd name="T1" fmla="*/ 6 h 6"/>
                <a:gd name="T2" fmla="*/ 6 w 6"/>
                <a:gd name="T3" fmla="*/ 6 h 6"/>
                <a:gd name="T4" fmla="*/ 0 w 6"/>
                <a:gd name="T5" fmla="*/ 0 h 6"/>
                <a:gd name="T6" fmla="*/ 6 w 6"/>
                <a:gd name="T7" fmla="*/ 0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6"/>
                  </a:lnTo>
                  <a:lnTo>
                    <a:pt x="0" y="0"/>
                  </a:lnTo>
                  <a:lnTo>
                    <a:pt x="6"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1464" name="Freeform 4251"/>
            <p:cNvSpPr>
              <a:spLocks/>
            </p:cNvSpPr>
            <p:nvPr/>
          </p:nvSpPr>
          <p:spPr bwMode="auto">
            <a:xfrm>
              <a:off x="1443" y="2261"/>
              <a:ext cx="2" cy="13"/>
            </a:xfrm>
            <a:custGeom>
              <a:avLst/>
              <a:gdLst>
                <a:gd name="T0" fmla="*/ 0 w 2"/>
                <a:gd name="T1" fmla="*/ 9 h 12"/>
                <a:gd name="T2" fmla="*/ 0 w 2"/>
                <a:gd name="T3" fmla="*/ 15 h 12"/>
                <a:gd name="T4" fmla="*/ 0 w 2"/>
                <a:gd name="T5" fmla="*/ 0 h 12"/>
                <a:gd name="T6" fmla="*/ 0 w 2"/>
                <a:gd name="T7" fmla="*/ 0 h 12"/>
                <a:gd name="T8" fmla="*/ 0 w 2"/>
                <a:gd name="T9" fmla="*/ 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2">
                  <a:moveTo>
                    <a:pt x="0" y="6"/>
                  </a:moveTo>
                  <a:lnTo>
                    <a:pt x="0" y="12"/>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465" name="Freeform 4252"/>
            <p:cNvSpPr>
              <a:spLocks/>
            </p:cNvSpPr>
            <p:nvPr/>
          </p:nvSpPr>
          <p:spPr bwMode="auto">
            <a:xfrm>
              <a:off x="933" y="2288"/>
              <a:ext cx="38" cy="27"/>
            </a:xfrm>
            <a:custGeom>
              <a:avLst/>
              <a:gdLst>
                <a:gd name="T0" fmla="*/ 42 w 36"/>
                <a:gd name="T1" fmla="*/ 34 h 24"/>
                <a:gd name="T2" fmla="*/ 36 w 36"/>
                <a:gd name="T3" fmla="*/ 34 h 24"/>
                <a:gd name="T4" fmla="*/ 27 w 36"/>
                <a:gd name="T5" fmla="*/ 34 h 24"/>
                <a:gd name="T6" fmla="*/ 15 w 36"/>
                <a:gd name="T7" fmla="*/ 26 h 24"/>
                <a:gd name="T8" fmla="*/ 0 w 36"/>
                <a:gd name="T9" fmla="*/ 18 h 24"/>
                <a:gd name="T10" fmla="*/ 15 w 36"/>
                <a:gd name="T11" fmla="*/ 0 h 24"/>
                <a:gd name="T12" fmla="*/ 27 w 36"/>
                <a:gd name="T13" fmla="*/ 18 h 24"/>
                <a:gd name="T14" fmla="*/ 42 w 36"/>
                <a:gd name="T15" fmla="*/ 18 h 24"/>
                <a:gd name="T16" fmla="*/ 42 w 36"/>
                <a:gd name="T17" fmla="*/ 3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prstDash val="solid"/>
              <a:round/>
              <a:headEnd/>
              <a:tailEnd/>
            </a:ln>
          </p:spPr>
          <p:txBody>
            <a:bodyPr/>
            <a:lstStyle/>
            <a:p>
              <a:endParaRPr lang="en-US"/>
            </a:p>
          </p:txBody>
        </p:sp>
        <p:sp>
          <p:nvSpPr>
            <p:cNvPr id="11466" name="Freeform 4253"/>
            <p:cNvSpPr>
              <a:spLocks/>
            </p:cNvSpPr>
            <p:nvPr/>
          </p:nvSpPr>
          <p:spPr bwMode="auto">
            <a:xfrm>
              <a:off x="1431" y="2342"/>
              <a:ext cx="0" cy="1"/>
            </a:xfrm>
            <a:custGeom>
              <a:avLst/>
              <a:gdLst>
                <a:gd name="T0" fmla="*/ 0 h 1"/>
                <a:gd name="T1" fmla="*/ 0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0 h 1"/>
                <a:gd name="T16" fmla="*/ 0 h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467" name="Freeform 4254"/>
            <p:cNvSpPr>
              <a:spLocks/>
            </p:cNvSpPr>
            <p:nvPr/>
          </p:nvSpPr>
          <p:spPr bwMode="auto">
            <a:xfrm>
              <a:off x="1431" y="2335"/>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468" name="Freeform 4255"/>
            <p:cNvSpPr>
              <a:spLocks/>
            </p:cNvSpPr>
            <p:nvPr/>
          </p:nvSpPr>
          <p:spPr bwMode="auto">
            <a:xfrm>
              <a:off x="946" y="2254"/>
              <a:ext cx="108" cy="67"/>
            </a:xfrm>
            <a:custGeom>
              <a:avLst/>
              <a:gdLst>
                <a:gd name="T0" fmla="*/ 62 w 107"/>
                <a:gd name="T1" fmla="*/ 58 h 60"/>
                <a:gd name="T2" fmla="*/ 53 w 107"/>
                <a:gd name="T3" fmla="*/ 58 h 60"/>
                <a:gd name="T4" fmla="*/ 42 w 107"/>
                <a:gd name="T5" fmla="*/ 67 h 60"/>
                <a:gd name="T6" fmla="*/ 36 w 107"/>
                <a:gd name="T7" fmla="*/ 84 h 60"/>
                <a:gd name="T8" fmla="*/ 36 w 107"/>
                <a:gd name="T9" fmla="*/ 84 h 60"/>
                <a:gd name="T10" fmla="*/ 30 w 107"/>
                <a:gd name="T11" fmla="*/ 75 h 60"/>
                <a:gd name="T12" fmla="*/ 24 w 107"/>
                <a:gd name="T13" fmla="*/ 75 h 60"/>
                <a:gd name="T14" fmla="*/ 24 w 107"/>
                <a:gd name="T15" fmla="*/ 58 h 60"/>
                <a:gd name="T16" fmla="*/ 12 w 107"/>
                <a:gd name="T17" fmla="*/ 58 h 60"/>
                <a:gd name="T18" fmla="*/ 0 w 107"/>
                <a:gd name="T19" fmla="*/ 42 h 60"/>
                <a:gd name="T20" fmla="*/ 12 w 107"/>
                <a:gd name="T21" fmla="*/ 17 h 60"/>
                <a:gd name="T22" fmla="*/ 24 w 107"/>
                <a:gd name="T23" fmla="*/ 9 h 60"/>
                <a:gd name="T24" fmla="*/ 24 w 107"/>
                <a:gd name="T25" fmla="*/ 9 h 60"/>
                <a:gd name="T26" fmla="*/ 62 w 107"/>
                <a:gd name="T27" fmla="*/ 0 h 60"/>
                <a:gd name="T28" fmla="*/ 74 w 107"/>
                <a:gd name="T29" fmla="*/ 0 h 60"/>
                <a:gd name="T30" fmla="*/ 86 w 107"/>
                <a:gd name="T31" fmla="*/ 0 h 60"/>
                <a:gd name="T32" fmla="*/ 98 w 107"/>
                <a:gd name="T33" fmla="*/ 17 h 60"/>
                <a:gd name="T34" fmla="*/ 98 w 107"/>
                <a:gd name="T35" fmla="*/ 17 h 60"/>
                <a:gd name="T36" fmla="*/ 98 w 107"/>
                <a:gd name="T37" fmla="*/ 17 h 60"/>
                <a:gd name="T38" fmla="*/ 104 w 107"/>
                <a:gd name="T39" fmla="*/ 17 h 60"/>
                <a:gd name="T40" fmla="*/ 110 w 107"/>
                <a:gd name="T41" fmla="*/ 25 h 60"/>
                <a:gd name="T42" fmla="*/ 86 w 107"/>
                <a:gd name="T43" fmla="*/ 34 h 60"/>
                <a:gd name="T44" fmla="*/ 62 w 107"/>
                <a:gd name="T45" fmla="*/ 58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prstDash val="solid"/>
              <a:round/>
              <a:headEnd/>
              <a:tailEnd/>
            </a:ln>
          </p:spPr>
          <p:txBody>
            <a:bodyPr/>
            <a:lstStyle/>
            <a:p>
              <a:endParaRPr lang="en-US"/>
            </a:p>
          </p:txBody>
        </p:sp>
        <p:sp>
          <p:nvSpPr>
            <p:cNvPr id="11469" name="Freeform 4256"/>
            <p:cNvSpPr>
              <a:spLocks/>
            </p:cNvSpPr>
            <p:nvPr/>
          </p:nvSpPr>
          <p:spPr bwMode="auto">
            <a:xfrm>
              <a:off x="1443" y="2281"/>
              <a:ext cx="5" cy="7"/>
            </a:xfrm>
            <a:custGeom>
              <a:avLst/>
              <a:gdLst>
                <a:gd name="T0" fmla="*/ 3 w 6"/>
                <a:gd name="T1" fmla="*/ 9 h 6"/>
                <a:gd name="T2" fmla="*/ 0 w 6"/>
                <a:gd name="T3" fmla="*/ 0 h 6"/>
                <a:gd name="T4" fmla="*/ 3 w 6"/>
                <a:gd name="T5" fmla="*/ 9 h 6"/>
                <a:gd name="T6" fmla="*/ 3 w 6"/>
                <a:gd name="T7" fmla="*/ 9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1470" name="Freeform 4257"/>
            <p:cNvSpPr>
              <a:spLocks/>
            </p:cNvSpPr>
            <p:nvPr/>
          </p:nvSpPr>
          <p:spPr bwMode="auto">
            <a:xfrm>
              <a:off x="976" y="2274"/>
              <a:ext cx="78" cy="95"/>
            </a:xfrm>
            <a:custGeom>
              <a:avLst/>
              <a:gdLst>
                <a:gd name="T0" fmla="*/ 29 w 77"/>
                <a:gd name="T1" fmla="*/ 35 h 84"/>
                <a:gd name="T2" fmla="*/ 23 w 77"/>
                <a:gd name="T3" fmla="*/ 35 h 84"/>
                <a:gd name="T4" fmla="*/ 12 w 77"/>
                <a:gd name="T5" fmla="*/ 43 h 84"/>
                <a:gd name="T6" fmla="*/ 6 w 77"/>
                <a:gd name="T7" fmla="*/ 61 h 84"/>
                <a:gd name="T8" fmla="*/ 6 w 77"/>
                <a:gd name="T9" fmla="*/ 61 h 84"/>
                <a:gd name="T10" fmla="*/ 0 w 77"/>
                <a:gd name="T11" fmla="*/ 61 h 84"/>
                <a:gd name="T12" fmla="*/ 12 w 77"/>
                <a:gd name="T13" fmla="*/ 87 h 84"/>
                <a:gd name="T14" fmla="*/ 29 w 77"/>
                <a:gd name="T15" fmla="*/ 113 h 84"/>
                <a:gd name="T16" fmla="*/ 56 w 77"/>
                <a:gd name="T17" fmla="*/ 121 h 84"/>
                <a:gd name="T18" fmla="*/ 68 w 77"/>
                <a:gd name="T19" fmla="*/ 121 h 84"/>
                <a:gd name="T20" fmla="*/ 68 w 77"/>
                <a:gd name="T21" fmla="*/ 104 h 84"/>
                <a:gd name="T22" fmla="*/ 68 w 77"/>
                <a:gd name="T23" fmla="*/ 87 h 84"/>
                <a:gd name="T24" fmla="*/ 68 w 77"/>
                <a:gd name="T25" fmla="*/ 69 h 84"/>
                <a:gd name="T26" fmla="*/ 74 w 77"/>
                <a:gd name="T27" fmla="*/ 78 h 84"/>
                <a:gd name="T28" fmla="*/ 74 w 77"/>
                <a:gd name="T29" fmla="*/ 52 h 84"/>
                <a:gd name="T30" fmla="*/ 80 w 77"/>
                <a:gd name="T31" fmla="*/ 26 h 84"/>
                <a:gd name="T32" fmla="*/ 80 w 77"/>
                <a:gd name="T33" fmla="*/ 9 h 84"/>
                <a:gd name="T34" fmla="*/ 80 w 77"/>
                <a:gd name="T35" fmla="*/ 0 h 84"/>
                <a:gd name="T36" fmla="*/ 56 w 77"/>
                <a:gd name="T37" fmla="*/ 9 h 84"/>
                <a:gd name="T38" fmla="*/ 29 w 77"/>
                <a:gd name="T39" fmla="*/ 35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prstDash val="solid"/>
              <a:round/>
              <a:headEnd/>
              <a:tailEnd/>
            </a:ln>
          </p:spPr>
          <p:txBody>
            <a:bodyPr/>
            <a:lstStyle/>
            <a:p>
              <a:endParaRPr lang="en-US"/>
            </a:p>
          </p:txBody>
        </p:sp>
        <p:sp>
          <p:nvSpPr>
            <p:cNvPr id="11471" name="Rectangle 4258"/>
            <p:cNvSpPr>
              <a:spLocks noChangeArrowheads="1"/>
            </p:cNvSpPr>
            <p:nvPr/>
          </p:nvSpPr>
          <p:spPr bwMode="auto">
            <a:xfrm>
              <a:off x="1443" y="231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472" name="Rectangle 4259"/>
            <p:cNvSpPr>
              <a:spLocks noChangeArrowheads="1"/>
            </p:cNvSpPr>
            <p:nvPr/>
          </p:nvSpPr>
          <p:spPr bwMode="auto">
            <a:xfrm>
              <a:off x="1424" y="2227"/>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473" name="Freeform 4260"/>
            <p:cNvSpPr>
              <a:spLocks/>
            </p:cNvSpPr>
            <p:nvPr/>
          </p:nvSpPr>
          <p:spPr bwMode="auto">
            <a:xfrm>
              <a:off x="1418" y="2220"/>
              <a:ext cx="6" cy="7"/>
            </a:xfrm>
            <a:custGeom>
              <a:avLst/>
              <a:gdLst>
                <a:gd name="T0" fmla="*/ 6 w 6"/>
                <a:gd name="T1" fmla="*/ 9 h 6"/>
                <a:gd name="T2" fmla="*/ 0 w 6"/>
                <a:gd name="T3" fmla="*/ 0 h 6"/>
                <a:gd name="T4" fmla="*/ 6 w 6"/>
                <a:gd name="T5" fmla="*/ 9 h 6"/>
                <a:gd name="T6" fmla="*/ 6 w 6"/>
                <a:gd name="T7" fmla="*/ 9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11474" name="Freeform 4261"/>
            <p:cNvSpPr>
              <a:spLocks/>
            </p:cNvSpPr>
            <p:nvPr/>
          </p:nvSpPr>
          <p:spPr bwMode="auto">
            <a:xfrm>
              <a:off x="1437" y="2247"/>
              <a:ext cx="6" cy="7"/>
            </a:xfrm>
            <a:custGeom>
              <a:avLst/>
              <a:gdLst>
                <a:gd name="T0" fmla="*/ 0 w 6"/>
                <a:gd name="T1" fmla="*/ 0 h 6"/>
                <a:gd name="T2" fmla="*/ 6 w 6"/>
                <a:gd name="T3" fmla="*/ 0 h 6"/>
                <a:gd name="T4" fmla="*/ 0 w 6"/>
                <a:gd name="T5" fmla="*/ 9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0"/>
                  </a:lnTo>
                  <a:lnTo>
                    <a:pt x="0" y="6"/>
                  </a:lnTo>
                  <a:lnTo>
                    <a:pt x="0"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11475" name="Freeform 4262"/>
            <p:cNvSpPr>
              <a:spLocks/>
            </p:cNvSpPr>
            <p:nvPr/>
          </p:nvSpPr>
          <p:spPr bwMode="auto">
            <a:xfrm>
              <a:off x="1412" y="2200"/>
              <a:ext cx="6" cy="6"/>
            </a:xfrm>
            <a:custGeom>
              <a:avLst/>
              <a:gdLst>
                <a:gd name="T0" fmla="*/ 6 w 6"/>
                <a:gd name="T1" fmla="*/ 0 h 6"/>
                <a:gd name="T2" fmla="*/ 6 w 6"/>
                <a:gd name="T3" fmla="*/ 0 h 6"/>
                <a:gd name="T4" fmla="*/ 6 w 6"/>
                <a:gd name="T5" fmla="*/ 6 h 6"/>
                <a:gd name="T6" fmla="*/ 6 w 6"/>
                <a:gd name="T7" fmla="*/ 6 h 6"/>
                <a:gd name="T8" fmla="*/ 6 w 6"/>
                <a:gd name="T9" fmla="*/ 6 h 6"/>
                <a:gd name="T10" fmla="*/ 0 w 6"/>
                <a:gd name="T11" fmla="*/ 6 h 6"/>
                <a:gd name="T12" fmla="*/ 0 w 6"/>
                <a:gd name="T13" fmla="*/ 6 h 6"/>
                <a:gd name="T14" fmla="*/ 0 w 6"/>
                <a:gd name="T15" fmla="*/ 6 h 6"/>
                <a:gd name="T16" fmla="*/ 6 w 6"/>
                <a:gd name="T17" fmla="*/ 6 h 6"/>
                <a:gd name="T18" fmla="*/ 6 w 6"/>
                <a:gd name="T19" fmla="*/ 6 h 6"/>
                <a:gd name="T20" fmla="*/ 6 w 6"/>
                <a:gd name="T21" fmla="*/ 6 h 6"/>
                <a:gd name="T22" fmla="*/ 6 w 6"/>
                <a:gd name="T23" fmla="*/ 6 h 6"/>
                <a:gd name="T24" fmla="*/ 6 w 6"/>
                <a:gd name="T25" fmla="*/ 6 h 6"/>
                <a:gd name="T26" fmla="*/ 6 w 6"/>
                <a:gd name="T27" fmla="*/ 6 h 6"/>
                <a:gd name="T28" fmla="*/ 6 w 6"/>
                <a:gd name="T29" fmla="*/ 6 h 6"/>
                <a:gd name="T30" fmla="*/ 6 w 6"/>
                <a:gd name="T31" fmla="*/ 6 h 6"/>
                <a:gd name="T32" fmla="*/ 6 w 6"/>
                <a:gd name="T33" fmla="*/ 6 h 6"/>
                <a:gd name="T34" fmla="*/ 6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lnTo>
                    <a:pt x="6" y="0"/>
                  </a:lnTo>
                  <a:lnTo>
                    <a:pt x="6" y="6"/>
                  </a:lnTo>
                  <a:lnTo>
                    <a:pt x="0" y="6"/>
                  </a:lnTo>
                  <a:lnTo>
                    <a:pt x="6" y="6"/>
                  </a:lnTo>
                  <a:lnTo>
                    <a:pt x="6"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11476" name="Freeform 4263"/>
            <p:cNvSpPr>
              <a:spLocks/>
            </p:cNvSpPr>
            <p:nvPr/>
          </p:nvSpPr>
          <p:spPr bwMode="auto">
            <a:xfrm>
              <a:off x="1437" y="2227"/>
              <a:ext cx="1" cy="6"/>
            </a:xfrm>
            <a:custGeom>
              <a:avLst/>
              <a:gdLst>
                <a:gd name="T0" fmla="*/ 0 w 1"/>
                <a:gd name="T1" fmla="*/ 0 h 6"/>
                <a:gd name="T2" fmla="*/ 0 w 1"/>
                <a:gd name="T3" fmla="*/ 0 h 6"/>
                <a:gd name="T4" fmla="*/ 0 w 1"/>
                <a:gd name="T5" fmla="*/ 6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800000"/>
            </a:solidFill>
            <a:ln w="9525">
              <a:solidFill>
                <a:srgbClr val="000000"/>
              </a:solidFill>
              <a:prstDash val="solid"/>
              <a:round/>
              <a:headEnd/>
              <a:tailEnd/>
            </a:ln>
          </p:spPr>
          <p:txBody>
            <a:bodyPr/>
            <a:lstStyle/>
            <a:p>
              <a:endParaRPr lang="en-US"/>
            </a:p>
          </p:txBody>
        </p:sp>
        <p:sp>
          <p:nvSpPr>
            <p:cNvPr id="11477" name="Freeform 4264"/>
            <p:cNvSpPr>
              <a:spLocks/>
            </p:cNvSpPr>
            <p:nvPr/>
          </p:nvSpPr>
          <p:spPr bwMode="auto">
            <a:xfrm>
              <a:off x="1437" y="2213"/>
              <a:ext cx="1" cy="7"/>
            </a:xfrm>
            <a:custGeom>
              <a:avLst/>
              <a:gdLst>
                <a:gd name="T0" fmla="*/ 0 w 1"/>
                <a:gd name="T1" fmla="*/ 9 h 6"/>
                <a:gd name="T2" fmla="*/ 0 w 1"/>
                <a:gd name="T3" fmla="*/ 9 h 6"/>
                <a:gd name="T4" fmla="*/ 0 w 1"/>
                <a:gd name="T5" fmla="*/ 0 h 6"/>
                <a:gd name="T6" fmla="*/ 0 w 1"/>
                <a:gd name="T7" fmla="*/ 0 h 6"/>
                <a:gd name="T8" fmla="*/ 0 w 1"/>
                <a:gd name="T9" fmla="*/ 0 h 6"/>
                <a:gd name="T10" fmla="*/ 0 w 1"/>
                <a:gd name="T11" fmla="*/ 9 h 6"/>
                <a:gd name="T12" fmla="*/ 0 w 1"/>
                <a:gd name="T13" fmla="*/ 9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6"/>
                  </a:moveTo>
                  <a:lnTo>
                    <a:pt x="0" y="6"/>
                  </a:lnTo>
                  <a:lnTo>
                    <a:pt x="0" y="0"/>
                  </a:lnTo>
                  <a:lnTo>
                    <a:pt x="0" y="6"/>
                  </a:lnTo>
                  <a:close/>
                </a:path>
              </a:pathLst>
            </a:custGeom>
            <a:solidFill>
              <a:srgbClr val="800000"/>
            </a:solidFill>
            <a:ln w="9525">
              <a:solidFill>
                <a:srgbClr val="000000"/>
              </a:solidFill>
              <a:prstDash val="solid"/>
              <a:round/>
              <a:headEnd/>
              <a:tailEnd/>
            </a:ln>
          </p:spPr>
          <p:txBody>
            <a:bodyPr/>
            <a:lstStyle/>
            <a:p>
              <a:endParaRPr lang="en-US"/>
            </a:p>
          </p:txBody>
        </p:sp>
        <p:sp>
          <p:nvSpPr>
            <p:cNvPr id="11478" name="Freeform 4265"/>
            <p:cNvSpPr>
              <a:spLocks/>
            </p:cNvSpPr>
            <p:nvPr/>
          </p:nvSpPr>
          <p:spPr bwMode="auto">
            <a:xfrm>
              <a:off x="953" y="2200"/>
              <a:ext cx="23" cy="54"/>
            </a:xfrm>
            <a:custGeom>
              <a:avLst/>
              <a:gdLst>
                <a:gd name="T0" fmla="*/ 12 w 24"/>
                <a:gd name="T1" fmla="*/ 60 h 48"/>
                <a:gd name="T2" fmla="*/ 6 w 24"/>
                <a:gd name="T3" fmla="*/ 69 h 48"/>
                <a:gd name="T4" fmla="*/ 0 w 24"/>
                <a:gd name="T5" fmla="*/ 69 h 48"/>
                <a:gd name="T6" fmla="*/ 0 w 24"/>
                <a:gd name="T7" fmla="*/ 43 h 48"/>
                <a:gd name="T8" fmla="*/ 6 w 24"/>
                <a:gd name="T9" fmla="*/ 18 h 48"/>
                <a:gd name="T10" fmla="*/ 21 w 24"/>
                <a:gd name="T11" fmla="*/ 0 h 48"/>
                <a:gd name="T12" fmla="*/ 21 w 24"/>
                <a:gd name="T13" fmla="*/ 0 h 48"/>
                <a:gd name="T14" fmla="*/ 15 w 24"/>
                <a:gd name="T15" fmla="*/ 26 h 48"/>
                <a:gd name="T16" fmla="*/ 12 w 24"/>
                <a:gd name="T17" fmla="*/ 6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prstDash val="solid"/>
              <a:round/>
              <a:headEnd/>
              <a:tailEnd/>
            </a:ln>
          </p:spPr>
          <p:txBody>
            <a:bodyPr/>
            <a:lstStyle/>
            <a:p>
              <a:endParaRPr lang="en-US"/>
            </a:p>
          </p:txBody>
        </p:sp>
        <p:sp>
          <p:nvSpPr>
            <p:cNvPr id="11479" name="Freeform 4266"/>
            <p:cNvSpPr>
              <a:spLocks/>
            </p:cNvSpPr>
            <p:nvPr/>
          </p:nvSpPr>
          <p:spPr bwMode="auto">
            <a:xfrm>
              <a:off x="897" y="2213"/>
              <a:ext cx="74" cy="88"/>
            </a:xfrm>
            <a:custGeom>
              <a:avLst/>
              <a:gdLst>
                <a:gd name="T0" fmla="*/ 6 w 72"/>
                <a:gd name="T1" fmla="*/ 103 h 78"/>
                <a:gd name="T2" fmla="*/ 0 w 72"/>
                <a:gd name="T3" fmla="*/ 94 h 78"/>
                <a:gd name="T4" fmla="*/ 0 w 72"/>
                <a:gd name="T5" fmla="*/ 69 h 78"/>
                <a:gd name="T6" fmla="*/ 12 w 72"/>
                <a:gd name="T7" fmla="*/ 52 h 78"/>
                <a:gd name="T8" fmla="*/ 39 w 72"/>
                <a:gd name="T9" fmla="*/ 43 h 78"/>
                <a:gd name="T10" fmla="*/ 21 w 72"/>
                <a:gd name="T11" fmla="*/ 18 h 78"/>
                <a:gd name="T12" fmla="*/ 27 w 72"/>
                <a:gd name="T13" fmla="*/ 18 h 78"/>
                <a:gd name="T14" fmla="*/ 33 w 72"/>
                <a:gd name="T15" fmla="*/ 0 h 78"/>
                <a:gd name="T16" fmla="*/ 66 w 72"/>
                <a:gd name="T17" fmla="*/ 0 h 78"/>
                <a:gd name="T18" fmla="*/ 59 w 72"/>
                <a:gd name="T19" fmla="*/ 26 h 78"/>
                <a:gd name="T20" fmla="*/ 59 w 72"/>
                <a:gd name="T21" fmla="*/ 52 h 78"/>
                <a:gd name="T22" fmla="*/ 66 w 72"/>
                <a:gd name="T23" fmla="*/ 52 h 78"/>
                <a:gd name="T24" fmla="*/ 72 w 72"/>
                <a:gd name="T25" fmla="*/ 52 h 78"/>
                <a:gd name="T26" fmla="*/ 78 w 72"/>
                <a:gd name="T27" fmla="*/ 60 h 78"/>
                <a:gd name="T28" fmla="*/ 66 w 72"/>
                <a:gd name="T29" fmla="*/ 69 h 78"/>
                <a:gd name="T30" fmla="*/ 51 w 72"/>
                <a:gd name="T31" fmla="*/ 94 h 78"/>
                <a:gd name="T32" fmla="*/ 39 w 72"/>
                <a:gd name="T33" fmla="*/ 112 h 78"/>
                <a:gd name="T34" fmla="*/ 6 w 72"/>
                <a:gd name="T35" fmla="*/ 103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prstDash val="solid"/>
              <a:round/>
              <a:headEnd/>
              <a:tailEnd/>
            </a:ln>
          </p:spPr>
          <p:txBody>
            <a:bodyPr/>
            <a:lstStyle/>
            <a:p>
              <a:endParaRPr lang="en-US"/>
            </a:p>
          </p:txBody>
        </p:sp>
        <p:sp>
          <p:nvSpPr>
            <p:cNvPr id="11480" name="Freeform 4267"/>
            <p:cNvSpPr>
              <a:spLocks/>
            </p:cNvSpPr>
            <p:nvPr/>
          </p:nvSpPr>
          <p:spPr bwMode="auto">
            <a:xfrm>
              <a:off x="1146" y="2200"/>
              <a:ext cx="42" cy="14"/>
            </a:xfrm>
            <a:custGeom>
              <a:avLst/>
              <a:gdLst>
                <a:gd name="T0" fmla="*/ 18 w 42"/>
                <a:gd name="T1" fmla="*/ 0 h 12"/>
                <a:gd name="T2" fmla="*/ 0 w 42"/>
                <a:gd name="T3" fmla="*/ 9 h 12"/>
                <a:gd name="T4" fmla="*/ 24 w 42"/>
                <a:gd name="T5" fmla="*/ 19 h 12"/>
                <a:gd name="T6" fmla="*/ 42 w 42"/>
                <a:gd name="T7" fmla="*/ 19 h 12"/>
                <a:gd name="T8" fmla="*/ 18 w 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2">
                  <a:moveTo>
                    <a:pt x="18" y="0"/>
                  </a:moveTo>
                  <a:lnTo>
                    <a:pt x="0" y="6"/>
                  </a:lnTo>
                  <a:lnTo>
                    <a:pt x="24" y="12"/>
                  </a:lnTo>
                  <a:lnTo>
                    <a:pt x="42" y="12"/>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11481" name="Freeform 4268"/>
            <p:cNvSpPr>
              <a:spLocks/>
            </p:cNvSpPr>
            <p:nvPr/>
          </p:nvSpPr>
          <p:spPr bwMode="auto">
            <a:xfrm>
              <a:off x="1346" y="2200"/>
              <a:ext cx="24" cy="7"/>
            </a:xfrm>
            <a:custGeom>
              <a:avLst/>
              <a:gdLst>
                <a:gd name="T0" fmla="*/ 24 w 24"/>
                <a:gd name="T1" fmla="*/ 9 h 6"/>
                <a:gd name="T2" fmla="*/ 24 w 24"/>
                <a:gd name="T3" fmla="*/ 9 h 6"/>
                <a:gd name="T4" fmla="*/ 6 w 24"/>
                <a:gd name="T5" fmla="*/ 9 h 6"/>
                <a:gd name="T6" fmla="*/ 0 w 24"/>
                <a:gd name="T7" fmla="*/ 9 h 6"/>
                <a:gd name="T8" fmla="*/ 0 w 24"/>
                <a:gd name="T9" fmla="*/ 0 h 6"/>
                <a:gd name="T10" fmla="*/ 24 w 24"/>
                <a:gd name="T11" fmla="*/ 9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11482" name="Freeform 4269"/>
            <p:cNvSpPr>
              <a:spLocks/>
            </p:cNvSpPr>
            <p:nvPr/>
          </p:nvSpPr>
          <p:spPr bwMode="auto">
            <a:xfrm>
              <a:off x="1382" y="2214"/>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31918" name="Freeform 4270"/>
            <p:cNvSpPr>
              <a:spLocks/>
            </p:cNvSpPr>
            <p:nvPr/>
          </p:nvSpPr>
          <p:spPr bwMode="auto">
            <a:xfrm>
              <a:off x="540" y="1885"/>
              <a:ext cx="467" cy="403"/>
            </a:xfrm>
            <a:custGeom>
              <a:avLst/>
              <a:gdLst>
                <a:gd name="T0" fmla="*/ 66 w 460"/>
                <a:gd name="T1" fmla="*/ 191 h 359"/>
                <a:gd name="T2" fmla="*/ 42 w 460"/>
                <a:gd name="T3" fmla="*/ 155 h 359"/>
                <a:gd name="T4" fmla="*/ 36 w 460"/>
                <a:gd name="T5" fmla="*/ 125 h 359"/>
                <a:gd name="T6" fmla="*/ 18 w 460"/>
                <a:gd name="T7" fmla="*/ 113 h 359"/>
                <a:gd name="T8" fmla="*/ 18 w 460"/>
                <a:gd name="T9" fmla="*/ 95 h 359"/>
                <a:gd name="T10" fmla="*/ 12 w 460"/>
                <a:gd name="T11" fmla="*/ 60 h 359"/>
                <a:gd name="T12" fmla="*/ 0 w 460"/>
                <a:gd name="T13" fmla="*/ 0 h 359"/>
                <a:gd name="T14" fmla="*/ 54 w 460"/>
                <a:gd name="T15" fmla="*/ 6 h 359"/>
                <a:gd name="T16" fmla="*/ 90 w 460"/>
                <a:gd name="T17" fmla="*/ 24 h 359"/>
                <a:gd name="T18" fmla="*/ 143 w 460"/>
                <a:gd name="T19" fmla="*/ 12 h 359"/>
                <a:gd name="T20" fmla="*/ 185 w 460"/>
                <a:gd name="T21" fmla="*/ 36 h 359"/>
                <a:gd name="T22" fmla="*/ 203 w 460"/>
                <a:gd name="T23" fmla="*/ 60 h 359"/>
                <a:gd name="T24" fmla="*/ 221 w 460"/>
                <a:gd name="T25" fmla="*/ 54 h 359"/>
                <a:gd name="T26" fmla="*/ 251 w 460"/>
                <a:gd name="T27" fmla="*/ 78 h 359"/>
                <a:gd name="T28" fmla="*/ 269 w 460"/>
                <a:gd name="T29" fmla="*/ 119 h 359"/>
                <a:gd name="T30" fmla="*/ 299 w 460"/>
                <a:gd name="T31" fmla="*/ 131 h 359"/>
                <a:gd name="T32" fmla="*/ 281 w 460"/>
                <a:gd name="T33" fmla="*/ 185 h 359"/>
                <a:gd name="T34" fmla="*/ 281 w 460"/>
                <a:gd name="T35" fmla="*/ 227 h 359"/>
                <a:gd name="T36" fmla="*/ 293 w 460"/>
                <a:gd name="T37" fmla="*/ 257 h 359"/>
                <a:gd name="T38" fmla="*/ 299 w 460"/>
                <a:gd name="T39" fmla="*/ 275 h 359"/>
                <a:gd name="T40" fmla="*/ 335 w 460"/>
                <a:gd name="T41" fmla="*/ 281 h 359"/>
                <a:gd name="T42" fmla="*/ 365 w 460"/>
                <a:gd name="T43" fmla="*/ 275 h 359"/>
                <a:gd name="T44" fmla="*/ 377 w 460"/>
                <a:gd name="T45" fmla="*/ 275 h 359"/>
                <a:gd name="T46" fmla="*/ 389 w 460"/>
                <a:gd name="T47" fmla="*/ 257 h 359"/>
                <a:gd name="T48" fmla="*/ 419 w 460"/>
                <a:gd name="T49" fmla="*/ 221 h 359"/>
                <a:gd name="T50" fmla="*/ 454 w 460"/>
                <a:gd name="T51" fmla="*/ 221 h 359"/>
                <a:gd name="T52" fmla="*/ 460 w 460"/>
                <a:gd name="T53" fmla="*/ 227 h 359"/>
                <a:gd name="T54" fmla="*/ 443 w 460"/>
                <a:gd name="T55" fmla="*/ 257 h 359"/>
                <a:gd name="T56" fmla="*/ 443 w 460"/>
                <a:gd name="T57" fmla="*/ 263 h 359"/>
                <a:gd name="T58" fmla="*/ 431 w 460"/>
                <a:gd name="T59" fmla="*/ 275 h 359"/>
                <a:gd name="T60" fmla="*/ 413 w 460"/>
                <a:gd name="T61" fmla="*/ 293 h 359"/>
                <a:gd name="T62" fmla="*/ 377 w 460"/>
                <a:gd name="T63" fmla="*/ 305 h 359"/>
                <a:gd name="T64" fmla="*/ 389 w 460"/>
                <a:gd name="T65" fmla="*/ 323 h 359"/>
                <a:gd name="T66" fmla="*/ 353 w 460"/>
                <a:gd name="T67" fmla="*/ 341 h 359"/>
                <a:gd name="T68" fmla="*/ 335 w 460"/>
                <a:gd name="T69" fmla="*/ 341 h 359"/>
                <a:gd name="T70" fmla="*/ 323 w 460"/>
                <a:gd name="T71" fmla="*/ 329 h 359"/>
                <a:gd name="T72" fmla="*/ 305 w 460"/>
                <a:gd name="T73" fmla="*/ 323 h 359"/>
                <a:gd name="T74" fmla="*/ 293 w 460"/>
                <a:gd name="T75" fmla="*/ 329 h 359"/>
                <a:gd name="T76" fmla="*/ 239 w 460"/>
                <a:gd name="T77" fmla="*/ 317 h 359"/>
                <a:gd name="T78" fmla="*/ 197 w 460"/>
                <a:gd name="T79" fmla="*/ 299 h 359"/>
                <a:gd name="T80" fmla="*/ 161 w 460"/>
                <a:gd name="T81" fmla="*/ 275 h 359"/>
                <a:gd name="T82" fmla="*/ 137 w 460"/>
                <a:gd name="T83" fmla="*/ 251 h 359"/>
                <a:gd name="T84" fmla="*/ 143 w 460"/>
                <a:gd name="T85" fmla="*/ 233 h 359"/>
                <a:gd name="T86" fmla="*/ 143 w 460"/>
                <a:gd name="T87" fmla="*/ 221 h 359"/>
                <a:gd name="T88" fmla="*/ 131 w 460"/>
                <a:gd name="T89" fmla="*/ 185 h 359"/>
                <a:gd name="T90" fmla="*/ 114 w 460"/>
                <a:gd name="T91" fmla="*/ 161 h 359"/>
                <a:gd name="T92" fmla="*/ 108 w 460"/>
                <a:gd name="T93" fmla="*/ 149 h 359"/>
                <a:gd name="T94" fmla="*/ 108 w 460"/>
                <a:gd name="T95" fmla="*/ 149 h 359"/>
                <a:gd name="T96" fmla="*/ 96 w 460"/>
                <a:gd name="T97" fmla="*/ 137 h 359"/>
                <a:gd name="T98" fmla="*/ 96 w 460"/>
                <a:gd name="T99" fmla="*/ 125 h 359"/>
                <a:gd name="T100" fmla="*/ 78 w 460"/>
                <a:gd name="T101" fmla="*/ 95 h 359"/>
                <a:gd name="T102" fmla="*/ 66 w 460"/>
                <a:gd name="T103" fmla="*/ 84 h 359"/>
                <a:gd name="T104" fmla="*/ 54 w 460"/>
                <a:gd name="T105" fmla="*/ 24 h 359"/>
                <a:gd name="T106" fmla="*/ 30 w 460"/>
                <a:gd name="T107" fmla="*/ 12 h 359"/>
                <a:gd name="T108" fmla="*/ 24 w 460"/>
                <a:gd name="T109" fmla="*/ 54 h 359"/>
                <a:gd name="T110" fmla="*/ 48 w 460"/>
                <a:gd name="T111" fmla="*/ 101 h 359"/>
                <a:gd name="T112" fmla="*/ 54 w 460"/>
                <a:gd name="T113" fmla="*/ 113 h 359"/>
                <a:gd name="T114" fmla="*/ 60 w 460"/>
                <a:gd name="T115" fmla="*/ 161 h 359"/>
                <a:gd name="T116" fmla="*/ 78 w 460"/>
                <a:gd name="T117" fmla="*/ 173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14" y="161"/>
                  </a:lnTo>
                  <a:lnTo>
                    <a:pt x="108" y="149"/>
                  </a:lnTo>
                  <a:lnTo>
                    <a:pt x="108" y="149"/>
                  </a:lnTo>
                  <a:lnTo>
                    <a:pt x="108" y="149"/>
                  </a:lnTo>
                  <a:lnTo>
                    <a:pt x="96" y="137"/>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54" y="113"/>
                  </a:lnTo>
                  <a:lnTo>
                    <a:pt x="60" y="137"/>
                  </a:lnTo>
                  <a:lnTo>
                    <a:pt x="60" y="161"/>
                  </a:lnTo>
                  <a:lnTo>
                    <a:pt x="66" y="167"/>
                  </a:lnTo>
                  <a:lnTo>
                    <a:pt x="78" y="173"/>
                  </a:lnTo>
                  <a:lnTo>
                    <a:pt x="78" y="185"/>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484" name="Freeform 4271"/>
            <p:cNvSpPr>
              <a:spLocks/>
            </p:cNvSpPr>
            <p:nvPr/>
          </p:nvSpPr>
          <p:spPr bwMode="auto">
            <a:xfrm>
              <a:off x="1164" y="2046"/>
              <a:ext cx="11" cy="20"/>
            </a:xfrm>
            <a:custGeom>
              <a:avLst/>
              <a:gdLst>
                <a:gd name="T0" fmla="*/ 9 w 12"/>
                <a:gd name="T1" fmla="*/ 24 h 18"/>
                <a:gd name="T2" fmla="*/ 6 w 12"/>
                <a:gd name="T3" fmla="*/ 0 h 18"/>
                <a:gd name="T4" fmla="*/ 0 w 12"/>
                <a:gd name="T5" fmla="*/ 16 h 18"/>
                <a:gd name="T6" fmla="*/ 6 w 12"/>
                <a:gd name="T7" fmla="*/ 24 h 18"/>
                <a:gd name="T8" fmla="*/ 9 w 12"/>
                <a:gd name="T9" fmla="*/ 2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12" y="18"/>
                  </a:moveTo>
                  <a:lnTo>
                    <a:pt x="6" y="0"/>
                  </a:lnTo>
                  <a:lnTo>
                    <a:pt x="0" y="12"/>
                  </a:lnTo>
                  <a:lnTo>
                    <a:pt x="6" y="18"/>
                  </a:lnTo>
                  <a:lnTo>
                    <a:pt x="12" y="18"/>
                  </a:lnTo>
                  <a:close/>
                </a:path>
              </a:pathLst>
            </a:custGeom>
            <a:solidFill>
              <a:srgbClr val="C0C0C0"/>
            </a:solidFill>
            <a:ln w="9525">
              <a:solidFill>
                <a:srgbClr val="000000"/>
              </a:solidFill>
              <a:prstDash val="solid"/>
              <a:round/>
              <a:headEnd/>
              <a:tailEnd/>
            </a:ln>
          </p:spPr>
          <p:txBody>
            <a:bodyPr/>
            <a:lstStyle/>
            <a:p>
              <a:endParaRPr lang="en-US"/>
            </a:p>
          </p:txBody>
        </p:sp>
        <p:sp>
          <p:nvSpPr>
            <p:cNvPr id="11485" name="Freeform 4272"/>
            <p:cNvSpPr>
              <a:spLocks/>
            </p:cNvSpPr>
            <p:nvPr/>
          </p:nvSpPr>
          <p:spPr bwMode="auto">
            <a:xfrm>
              <a:off x="1182" y="2012"/>
              <a:ext cx="13" cy="20"/>
            </a:xfrm>
            <a:custGeom>
              <a:avLst/>
              <a:gdLst>
                <a:gd name="T0" fmla="*/ 9 w 12"/>
                <a:gd name="T1" fmla="*/ 24 h 18"/>
                <a:gd name="T2" fmla="*/ 9 w 12"/>
                <a:gd name="T3" fmla="*/ 9 h 18"/>
                <a:gd name="T4" fmla="*/ 0 w 12"/>
                <a:gd name="T5" fmla="*/ 0 h 18"/>
                <a:gd name="T6" fmla="*/ 15 w 12"/>
                <a:gd name="T7" fmla="*/ 16 h 18"/>
                <a:gd name="T8" fmla="*/ 9 w 12"/>
                <a:gd name="T9" fmla="*/ 2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6" y="18"/>
                  </a:moveTo>
                  <a:lnTo>
                    <a:pt x="6" y="6"/>
                  </a:lnTo>
                  <a:lnTo>
                    <a:pt x="0" y="0"/>
                  </a:lnTo>
                  <a:lnTo>
                    <a:pt x="12" y="12"/>
                  </a:lnTo>
                  <a:lnTo>
                    <a:pt x="6" y="18"/>
                  </a:lnTo>
                  <a:close/>
                </a:path>
              </a:pathLst>
            </a:custGeom>
            <a:solidFill>
              <a:srgbClr val="C0C0C0"/>
            </a:solidFill>
            <a:ln w="9525">
              <a:solidFill>
                <a:srgbClr val="000000"/>
              </a:solidFill>
              <a:prstDash val="solid"/>
              <a:round/>
              <a:headEnd/>
              <a:tailEnd/>
            </a:ln>
          </p:spPr>
          <p:txBody>
            <a:bodyPr/>
            <a:lstStyle/>
            <a:p>
              <a:endParaRPr lang="en-US"/>
            </a:p>
          </p:txBody>
        </p:sp>
        <p:sp>
          <p:nvSpPr>
            <p:cNvPr id="11486" name="Freeform 4273"/>
            <p:cNvSpPr>
              <a:spLocks/>
            </p:cNvSpPr>
            <p:nvPr/>
          </p:nvSpPr>
          <p:spPr bwMode="auto">
            <a:xfrm>
              <a:off x="1195" y="2039"/>
              <a:ext cx="12" cy="20"/>
            </a:xfrm>
            <a:custGeom>
              <a:avLst/>
              <a:gdLst>
                <a:gd name="T0" fmla="*/ 6 w 12"/>
                <a:gd name="T1" fmla="*/ 24 h 18"/>
                <a:gd name="T2" fmla="*/ 12 w 12"/>
                <a:gd name="T3" fmla="*/ 16 h 18"/>
                <a:gd name="T4" fmla="*/ 0 w 12"/>
                <a:gd name="T5" fmla="*/ 0 h 18"/>
                <a:gd name="T6" fmla="*/ 0 w 12"/>
                <a:gd name="T7" fmla="*/ 9 h 18"/>
                <a:gd name="T8" fmla="*/ 6 w 12"/>
                <a:gd name="T9" fmla="*/ 9 h 18"/>
                <a:gd name="T10" fmla="*/ 6 w 12"/>
                <a:gd name="T11" fmla="*/ 16 h 18"/>
                <a:gd name="T12" fmla="*/ 6 w 12"/>
                <a:gd name="T13" fmla="*/ 24 h 18"/>
                <a:gd name="T14" fmla="*/ 6 w 12"/>
                <a:gd name="T15" fmla="*/ 24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8">
                  <a:moveTo>
                    <a:pt x="6" y="18"/>
                  </a:moveTo>
                  <a:lnTo>
                    <a:pt x="12" y="12"/>
                  </a:lnTo>
                  <a:lnTo>
                    <a:pt x="0" y="0"/>
                  </a:lnTo>
                  <a:lnTo>
                    <a:pt x="0" y="6"/>
                  </a:lnTo>
                  <a:lnTo>
                    <a:pt x="6" y="6"/>
                  </a:lnTo>
                  <a:lnTo>
                    <a:pt x="6" y="12"/>
                  </a:lnTo>
                  <a:lnTo>
                    <a:pt x="6" y="18"/>
                  </a:lnTo>
                  <a:close/>
                </a:path>
              </a:pathLst>
            </a:custGeom>
            <a:solidFill>
              <a:srgbClr val="C0C0C0"/>
            </a:solidFill>
            <a:ln w="9525">
              <a:solidFill>
                <a:srgbClr val="000000"/>
              </a:solidFill>
              <a:prstDash val="solid"/>
              <a:round/>
              <a:headEnd/>
              <a:tailEnd/>
            </a:ln>
          </p:spPr>
          <p:txBody>
            <a:bodyPr/>
            <a:lstStyle/>
            <a:p>
              <a:endParaRPr lang="en-US"/>
            </a:p>
          </p:txBody>
        </p:sp>
        <p:sp>
          <p:nvSpPr>
            <p:cNvPr id="11487" name="Freeform 4274"/>
            <p:cNvSpPr>
              <a:spLocks/>
            </p:cNvSpPr>
            <p:nvPr/>
          </p:nvSpPr>
          <p:spPr bwMode="auto">
            <a:xfrm>
              <a:off x="1237" y="2133"/>
              <a:ext cx="13" cy="6"/>
            </a:xfrm>
            <a:custGeom>
              <a:avLst/>
              <a:gdLst>
                <a:gd name="T0" fmla="*/ 15 w 12"/>
                <a:gd name="T1" fmla="*/ 0 h 6"/>
                <a:gd name="T2" fmla="*/ 15 w 12"/>
                <a:gd name="T3" fmla="*/ 6 h 6"/>
                <a:gd name="T4" fmla="*/ 0 w 12"/>
                <a:gd name="T5" fmla="*/ 6 h 6"/>
                <a:gd name="T6" fmla="*/ 15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1488" name="Freeform 4275"/>
            <p:cNvSpPr>
              <a:spLocks/>
            </p:cNvSpPr>
            <p:nvPr/>
          </p:nvSpPr>
          <p:spPr bwMode="auto">
            <a:xfrm>
              <a:off x="1231" y="2106"/>
              <a:ext cx="6" cy="6"/>
            </a:xfrm>
            <a:custGeom>
              <a:avLst/>
              <a:gdLst>
                <a:gd name="T0" fmla="*/ 6 w 6"/>
                <a:gd name="T1" fmla="*/ 0 h 6"/>
                <a:gd name="T2" fmla="*/ 6 w 6"/>
                <a:gd name="T3" fmla="*/ 0 h 6"/>
                <a:gd name="T4" fmla="*/ 0 w 6"/>
                <a:gd name="T5" fmla="*/ 6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489" name="Freeform 4276"/>
            <p:cNvSpPr>
              <a:spLocks/>
            </p:cNvSpPr>
            <p:nvPr/>
          </p:nvSpPr>
          <p:spPr bwMode="auto">
            <a:xfrm>
              <a:off x="1159" y="2012"/>
              <a:ext cx="16" cy="7"/>
            </a:xfrm>
            <a:custGeom>
              <a:avLst/>
              <a:gdLst>
                <a:gd name="T0" fmla="*/ 4 w 18"/>
                <a:gd name="T1" fmla="*/ 0 h 6"/>
                <a:gd name="T2" fmla="*/ 12 w 18"/>
                <a:gd name="T3" fmla="*/ 0 h 6"/>
                <a:gd name="T4" fmla="*/ 9 w 18"/>
                <a:gd name="T5" fmla="*/ 9 h 6"/>
                <a:gd name="T6" fmla="*/ 0 w 18"/>
                <a:gd name="T7" fmla="*/ 0 h 6"/>
                <a:gd name="T8" fmla="*/ 4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6" y="0"/>
                  </a:moveTo>
                  <a:lnTo>
                    <a:pt x="18" y="0"/>
                  </a:lnTo>
                  <a:lnTo>
                    <a:pt x="12" y="6"/>
                  </a:lnTo>
                  <a:lnTo>
                    <a:pt x="0" y="0"/>
                  </a:lnTo>
                  <a:lnTo>
                    <a:pt x="6" y="0"/>
                  </a:lnTo>
                  <a:close/>
                </a:path>
              </a:pathLst>
            </a:custGeom>
            <a:solidFill>
              <a:srgbClr val="C0C0C0"/>
            </a:solidFill>
            <a:ln w="9525">
              <a:solidFill>
                <a:srgbClr val="000000"/>
              </a:solidFill>
              <a:prstDash val="solid"/>
              <a:round/>
              <a:headEnd/>
              <a:tailEnd/>
            </a:ln>
          </p:spPr>
          <p:txBody>
            <a:bodyPr/>
            <a:lstStyle/>
            <a:p>
              <a:endParaRPr lang="en-US"/>
            </a:p>
          </p:txBody>
        </p:sp>
        <p:sp>
          <p:nvSpPr>
            <p:cNvPr id="11490" name="Freeform 4277"/>
            <p:cNvSpPr>
              <a:spLocks/>
            </p:cNvSpPr>
            <p:nvPr/>
          </p:nvSpPr>
          <p:spPr bwMode="auto">
            <a:xfrm>
              <a:off x="1171" y="2073"/>
              <a:ext cx="4" cy="6"/>
            </a:xfrm>
            <a:custGeom>
              <a:avLst/>
              <a:gdLst>
                <a:gd name="T0" fmla="*/ 2 w 6"/>
                <a:gd name="T1" fmla="*/ 6 h 6"/>
                <a:gd name="T2" fmla="*/ 2 w 6"/>
                <a:gd name="T3" fmla="*/ 0 h 6"/>
                <a:gd name="T4" fmla="*/ 0 w 6"/>
                <a:gd name="T5" fmla="*/ 0 h 6"/>
                <a:gd name="T6" fmla="*/ 2 w 6"/>
                <a:gd name="T7" fmla="*/ 6 h 6"/>
                <a:gd name="T8" fmla="*/ 2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0"/>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p>
          </p:txBody>
        </p:sp>
        <p:sp>
          <p:nvSpPr>
            <p:cNvPr id="11491" name="Freeform 4278"/>
            <p:cNvSpPr>
              <a:spLocks/>
            </p:cNvSpPr>
            <p:nvPr/>
          </p:nvSpPr>
          <p:spPr bwMode="auto">
            <a:xfrm>
              <a:off x="3528" y="3063"/>
              <a:ext cx="7" cy="7"/>
            </a:xfrm>
            <a:custGeom>
              <a:avLst/>
              <a:gdLst>
                <a:gd name="T0" fmla="*/ 9 w 6"/>
                <a:gd name="T1" fmla="*/ 0 h 6"/>
                <a:gd name="T2" fmla="*/ 0 w 6"/>
                <a:gd name="T3" fmla="*/ 9 h 6"/>
                <a:gd name="T4" fmla="*/ 9 w 6"/>
                <a:gd name="T5" fmla="*/ 9 h 6"/>
                <a:gd name="T6" fmla="*/ 9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31927" name="Freeform 4279"/>
            <p:cNvSpPr>
              <a:spLocks/>
            </p:cNvSpPr>
            <p:nvPr/>
          </p:nvSpPr>
          <p:spPr bwMode="auto">
            <a:xfrm>
              <a:off x="4468" y="2853"/>
              <a:ext cx="709" cy="635"/>
            </a:xfrm>
            <a:custGeom>
              <a:avLst/>
              <a:gdLst>
                <a:gd name="T0" fmla="*/ 395 w 700"/>
                <a:gd name="T1" fmla="*/ 12 h 563"/>
                <a:gd name="T2" fmla="*/ 401 w 700"/>
                <a:gd name="T3" fmla="*/ 30 h 563"/>
                <a:gd name="T4" fmla="*/ 365 w 700"/>
                <a:gd name="T5" fmla="*/ 36 h 563"/>
                <a:gd name="T6" fmla="*/ 353 w 700"/>
                <a:gd name="T7" fmla="*/ 54 h 563"/>
                <a:gd name="T8" fmla="*/ 347 w 700"/>
                <a:gd name="T9" fmla="*/ 78 h 563"/>
                <a:gd name="T10" fmla="*/ 335 w 700"/>
                <a:gd name="T11" fmla="*/ 84 h 563"/>
                <a:gd name="T12" fmla="*/ 311 w 700"/>
                <a:gd name="T13" fmla="*/ 96 h 563"/>
                <a:gd name="T14" fmla="*/ 293 w 700"/>
                <a:gd name="T15" fmla="*/ 66 h 563"/>
                <a:gd name="T16" fmla="*/ 281 w 700"/>
                <a:gd name="T17" fmla="*/ 66 h 563"/>
                <a:gd name="T18" fmla="*/ 263 w 700"/>
                <a:gd name="T19" fmla="*/ 90 h 563"/>
                <a:gd name="T20" fmla="*/ 251 w 700"/>
                <a:gd name="T21" fmla="*/ 102 h 563"/>
                <a:gd name="T22" fmla="*/ 245 w 700"/>
                <a:gd name="T23" fmla="*/ 114 h 563"/>
                <a:gd name="T24" fmla="*/ 233 w 700"/>
                <a:gd name="T25" fmla="*/ 108 h 563"/>
                <a:gd name="T26" fmla="*/ 227 w 700"/>
                <a:gd name="T27" fmla="*/ 144 h 563"/>
                <a:gd name="T28" fmla="*/ 203 w 700"/>
                <a:gd name="T29" fmla="*/ 138 h 563"/>
                <a:gd name="T30" fmla="*/ 137 w 700"/>
                <a:gd name="T31" fmla="*/ 186 h 563"/>
                <a:gd name="T32" fmla="*/ 54 w 700"/>
                <a:gd name="T33" fmla="*/ 228 h 563"/>
                <a:gd name="T34" fmla="*/ 30 w 700"/>
                <a:gd name="T35" fmla="*/ 264 h 563"/>
                <a:gd name="T36" fmla="*/ 24 w 700"/>
                <a:gd name="T37" fmla="*/ 305 h 563"/>
                <a:gd name="T38" fmla="*/ 18 w 700"/>
                <a:gd name="T39" fmla="*/ 305 h 563"/>
                <a:gd name="T40" fmla="*/ 24 w 700"/>
                <a:gd name="T41" fmla="*/ 377 h 563"/>
                <a:gd name="T42" fmla="*/ 18 w 700"/>
                <a:gd name="T43" fmla="*/ 437 h 563"/>
                <a:gd name="T44" fmla="*/ 12 w 700"/>
                <a:gd name="T45" fmla="*/ 479 h 563"/>
                <a:gd name="T46" fmla="*/ 66 w 700"/>
                <a:gd name="T47" fmla="*/ 473 h 563"/>
                <a:gd name="T48" fmla="*/ 155 w 700"/>
                <a:gd name="T49" fmla="*/ 449 h 563"/>
                <a:gd name="T50" fmla="*/ 263 w 700"/>
                <a:gd name="T51" fmla="*/ 419 h 563"/>
                <a:gd name="T52" fmla="*/ 323 w 700"/>
                <a:gd name="T53" fmla="*/ 431 h 563"/>
                <a:gd name="T54" fmla="*/ 335 w 700"/>
                <a:gd name="T55" fmla="*/ 473 h 563"/>
                <a:gd name="T56" fmla="*/ 359 w 700"/>
                <a:gd name="T57" fmla="*/ 461 h 563"/>
                <a:gd name="T58" fmla="*/ 371 w 700"/>
                <a:gd name="T59" fmla="*/ 467 h 563"/>
                <a:gd name="T60" fmla="*/ 377 w 700"/>
                <a:gd name="T61" fmla="*/ 467 h 563"/>
                <a:gd name="T62" fmla="*/ 383 w 700"/>
                <a:gd name="T63" fmla="*/ 497 h 563"/>
                <a:gd name="T64" fmla="*/ 395 w 700"/>
                <a:gd name="T65" fmla="*/ 551 h 563"/>
                <a:gd name="T66" fmla="*/ 454 w 700"/>
                <a:gd name="T67" fmla="*/ 545 h 563"/>
                <a:gd name="T68" fmla="*/ 460 w 700"/>
                <a:gd name="T69" fmla="*/ 563 h 563"/>
                <a:gd name="T70" fmla="*/ 520 w 700"/>
                <a:gd name="T71" fmla="*/ 539 h 563"/>
                <a:gd name="T72" fmla="*/ 586 w 700"/>
                <a:gd name="T73" fmla="*/ 485 h 563"/>
                <a:gd name="T74" fmla="*/ 634 w 700"/>
                <a:gd name="T75" fmla="*/ 431 h 563"/>
                <a:gd name="T76" fmla="*/ 688 w 700"/>
                <a:gd name="T77" fmla="*/ 359 h 563"/>
                <a:gd name="T78" fmla="*/ 700 w 700"/>
                <a:gd name="T79" fmla="*/ 299 h 563"/>
                <a:gd name="T80" fmla="*/ 670 w 700"/>
                <a:gd name="T81" fmla="*/ 258 h 563"/>
                <a:gd name="T82" fmla="*/ 664 w 700"/>
                <a:gd name="T83" fmla="*/ 234 h 563"/>
                <a:gd name="T84" fmla="*/ 652 w 700"/>
                <a:gd name="T85" fmla="*/ 192 h 563"/>
                <a:gd name="T86" fmla="*/ 616 w 700"/>
                <a:gd name="T87" fmla="*/ 144 h 563"/>
                <a:gd name="T88" fmla="*/ 610 w 700"/>
                <a:gd name="T89" fmla="*/ 84 h 563"/>
                <a:gd name="T90" fmla="*/ 586 w 700"/>
                <a:gd name="T91" fmla="*/ 30 h 563"/>
                <a:gd name="T92" fmla="*/ 568 w 700"/>
                <a:gd name="T93" fmla="*/ 18 h 563"/>
                <a:gd name="T94" fmla="*/ 562 w 700"/>
                <a:gd name="T95" fmla="*/ 42 h 563"/>
                <a:gd name="T96" fmla="*/ 550 w 700"/>
                <a:gd name="T97" fmla="*/ 90 h 563"/>
                <a:gd name="T98" fmla="*/ 478 w 700"/>
                <a:gd name="T99" fmla="*/ 114 h 563"/>
                <a:gd name="T100" fmla="*/ 454 w 700"/>
                <a:gd name="T101" fmla="*/ 60 h 563"/>
                <a:gd name="T102" fmla="*/ 472 w 700"/>
                <a:gd name="T103" fmla="*/ 30 h 563"/>
                <a:gd name="T104" fmla="*/ 454 w 700"/>
                <a:gd name="T105" fmla="*/ 30 h 563"/>
                <a:gd name="T106" fmla="*/ 419 w 700"/>
                <a:gd name="T107" fmla="*/ 24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00" h="563">
                  <a:moveTo>
                    <a:pt x="407" y="12"/>
                  </a:moveTo>
                  <a:lnTo>
                    <a:pt x="401" y="12"/>
                  </a:lnTo>
                  <a:lnTo>
                    <a:pt x="395" y="12"/>
                  </a:lnTo>
                  <a:lnTo>
                    <a:pt x="395" y="12"/>
                  </a:lnTo>
                  <a:lnTo>
                    <a:pt x="389" y="12"/>
                  </a:lnTo>
                  <a:lnTo>
                    <a:pt x="395" y="18"/>
                  </a:lnTo>
                  <a:lnTo>
                    <a:pt x="401" y="18"/>
                  </a:lnTo>
                  <a:lnTo>
                    <a:pt x="401" y="30"/>
                  </a:lnTo>
                  <a:lnTo>
                    <a:pt x="395" y="30"/>
                  </a:lnTo>
                  <a:lnTo>
                    <a:pt x="377" y="30"/>
                  </a:lnTo>
                  <a:lnTo>
                    <a:pt x="371" y="30"/>
                  </a:lnTo>
                  <a:lnTo>
                    <a:pt x="365" y="36"/>
                  </a:lnTo>
                  <a:lnTo>
                    <a:pt x="365" y="36"/>
                  </a:lnTo>
                  <a:lnTo>
                    <a:pt x="365" y="36"/>
                  </a:lnTo>
                  <a:lnTo>
                    <a:pt x="353" y="48"/>
                  </a:lnTo>
                  <a:lnTo>
                    <a:pt x="353" y="54"/>
                  </a:lnTo>
                  <a:lnTo>
                    <a:pt x="347" y="60"/>
                  </a:lnTo>
                  <a:lnTo>
                    <a:pt x="341" y="78"/>
                  </a:lnTo>
                  <a:lnTo>
                    <a:pt x="347" y="78"/>
                  </a:lnTo>
                  <a:lnTo>
                    <a:pt x="347" y="78"/>
                  </a:lnTo>
                  <a:lnTo>
                    <a:pt x="341" y="90"/>
                  </a:lnTo>
                  <a:lnTo>
                    <a:pt x="347" y="96"/>
                  </a:lnTo>
                  <a:lnTo>
                    <a:pt x="335" y="84"/>
                  </a:lnTo>
                  <a:lnTo>
                    <a:pt x="335" y="84"/>
                  </a:lnTo>
                  <a:lnTo>
                    <a:pt x="323" y="84"/>
                  </a:lnTo>
                  <a:lnTo>
                    <a:pt x="317" y="90"/>
                  </a:lnTo>
                  <a:lnTo>
                    <a:pt x="317" y="90"/>
                  </a:lnTo>
                  <a:lnTo>
                    <a:pt x="311" y="96"/>
                  </a:lnTo>
                  <a:lnTo>
                    <a:pt x="311" y="90"/>
                  </a:lnTo>
                  <a:lnTo>
                    <a:pt x="317" y="78"/>
                  </a:lnTo>
                  <a:lnTo>
                    <a:pt x="299" y="60"/>
                  </a:lnTo>
                  <a:lnTo>
                    <a:pt x="293" y="66"/>
                  </a:lnTo>
                  <a:lnTo>
                    <a:pt x="287" y="66"/>
                  </a:lnTo>
                  <a:lnTo>
                    <a:pt x="287" y="66"/>
                  </a:lnTo>
                  <a:lnTo>
                    <a:pt x="281" y="66"/>
                  </a:lnTo>
                  <a:lnTo>
                    <a:pt x="281" y="66"/>
                  </a:lnTo>
                  <a:lnTo>
                    <a:pt x="275" y="78"/>
                  </a:lnTo>
                  <a:lnTo>
                    <a:pt x="275" y="72"/>
                  </a:lnTo>
                  <a:lnTo>
                    <a:pt x="263" y="84"/>
                  </a:lnTo>
                  <a:lnTo>
                    <a:pt x="263" y="90"/>
                  </a:lnTo>
                  <a:lnTo>
                    <a:pt x="257" y="84"/>
                  </a:lnTo>
                  <a:lnTo>
                    <a:pt x="263" y="96"/>
                  </a:lnTo>
                  <a:lnTo>
                    <a:pt x="251" y="90"/>
                  </a:lnTo>
                  <a:lnTo>
                    <a:pt x="251" y="102"/>
                  </a:lnTo>
                  <a:lnTo>
                    <a:pt x="251" y="102"/>
                  </a:lnTo>
                  <a:lnTo>
                    <a:pt x="251" y="102"/>
                  </a:lnTo>
                  <a:lnTo>
                    <a:pt x="245" y="108"/>
                  </a:lnTo>
                  <a:lnTo>
                    <a:pt x="245" y="114"/>
                  </a:lnTo>
                  <a:lnTo>
                    <a:pt x="251" y="114"/>
                  </a:lnTo>
                  <a:lnTo>
                    <a:pt x="239"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31928" name="Freeform 4280"/>
            <p:cNvSpPr>
              <a:spLocks/>
            </p:cNvSpPr>
            <p:nvPr/>
          </p:nvSpPr>
          <p:spPr bwMode="auto">
            <a:xfrm>
              <a:off x="4880" y="3528"/>
              <a:ext cx="72" cy="60"/>
            </a:xfrm>
            <a:custGeom>
              <a:avLst/>
              <a:gdLst>
                <a:gd name="T0" fmla="*/ 30 w 71"/>
                <a:gd name="T1" fmla="*/ 42 h 53"/>
                <a:gd name="T2" fmla="*/ 12 w 71"/>
                <a:gd name="T3" fmla="*/ 53 h 53"/>
                <a:gd name="T4" fmla="*/ 0 w 71"/>
                <a:gd name="T5" fmla="*/ 48 h 53"/>
                <a:gd name="T6" fmla="*/ 0 w 71"/>
                <a:gd name="T7" fmla="*/ 48 h 53"/>
                <a:gd name="T8" fmla="*/ 0 w 71"/>
                <a:gd name="T9" fmla="*/ 30 h 53"/>
                <a:gd name="T10" fmla="*/ 6 w 71"/>
                <a:gd name="T11" fmla="*/ 30 h 53"/>
                <a:gd name="T12" fmla="*/ 6 w 71"/>
                <a:gd name="T13" fmla="*/ 30 h 53"/>
                <a:gd name="T14" fmla="*/ 12 w 71"/>
                <a:gd name="T15" fmla="*/ 6 h 53"/>
                <a:gd name="T16" fmla="*/ 18 w 71"/>
                <a:gd name="T17" fmla="*/ 0 h 53"/>
                <a:gd name="T18" fmla="*/ 30 w 71"/>
                <a:gd name="T19" fmla="*/ 6 h 53"/>
                <a:gd name="T20" fmla="*/ 41 w 71"/>
                <a:gd name="T21" fmla="*/ 12 h 53"/>
                <a:gd name="T22" fmla="*/ 47 w 71"/>
                <a:gd name="T23" fmla="*/ 6 h 53"/>
                <a:gd name="T24" fmla="*/ 71 w 71"/>
                <a:gd name="T25" fmla="*/ 0 h 53"/>
                <a:gd name="T26" fmla="*/ 53 w 71"/>
                <a:gd name="T27" fmla="*/ 30 h 53"/>
                <a:gd name="T28" fmla="*/ 47 w 71"/>
                <a:gd name="T29" fmla="*/ 24 h 53"/>
                <a:gd name="T30" fmla="*/ 30 w 71"/>
                <a:gd name="T31" fmla="*/ 48 h 53"/>
                <a:gd name="T32" fmla="*/ 36 w 71"/>
                <a:gd name="T33" fmla="*/ 42 h 53"/>
                <a:gd name="T34" fmla="*/ 30 w 71"/>
                <a:gd name="T35" fmla="*/ 42 h 53"/>
                <a:gd name="T36" fmla="*/ 30 w 71"/>
                <a:gd name="T37" fmla="*/ 4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53">
                  <a:moveTo>
                    <a:pt x="30" y="42"/>
                  </a:moveTo>
                  <a:lnTo>
                    <a:pt x="12" y="53"/>
                  </a:lnTo>
                  <a:lnTo>
                    <a:pt x="0" y="48"/>
                  </a:lnTo>
                  <a:lnTo>
                    <a:pt x="0" y="48"/>
                  </a:lnTo>
                  <a:lnTo>
                    <a:pt x="0" y="30"/>
                  </a:lnTo>
                  <a:lnTo>
                    <a:pt x="6"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lnTo>
                    <a:pt x="30" y="42"/>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494" name="Freeform 4281"/>
            <p:cNvSpPr>
              <a:spLocks/>
            </p:cNvSpPr>
            <p:nvPr/>
          </p:nvSpPr>
          <p:spPr bwMode="auto">
            <a:xfrm>
              <a:off x="5644" y="3002"/>
              <a:ext cx="24" cy="20"/>
            </a:xfrm>
            <a:custGeom>
              <a:avLst/>
              <a:gdLst>
                <a:gd name="T0" fmla="*/ 24 w 24"/>
                <a:gd name="T1" fmla="*/ 16 h 18"/>
                <a:gd name="T2" fmla="*/ 0 w 24"/>
                <a:gd name="T3" fmla="*/ 24 h 18"/>
                <a:gd name="T4" fmla="*/ 0 w 24"/>
                <a:gd name="T5" fmla="*/ 9 h 18"/>
                <a:gd name="T6" fmla="*/ 18 w 24"/>
                <a:gd name="T7" fmla="*/ 0 h 18"/>
                <a:gd name="T8" fmla="*/ 24 w 24"/>
                <a:gd name="T9" fmla="*/ 16 h 18"/>
                <a:gd name="T10" fmla="*/ 24 w 24"/>
                <a:gd name="T11" fmla="*/ 16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0" y="18"/>
                  </a:lnTo>
                  <a:lnTo>
                    <a:pt x="0" y="6"/>
                  </a:lnTo>
                  <a:lnTo>
                    <a:pt x="18"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1495" name="Freeform 4282"/>
            <p:cNvSpPr>
              <a:spLocks/>
            </p:cNvSpPr>
            <p:nvPr/>
          </p:nvSpPr>
          <p:spPr bwMode="auto">
            <a:xfrm>
              <a:off x="5668" y="2975"/>
              <a:ext cx="24" cy="20"/>
            </a:xfrm>
            <a:custGeom>
              <a:avLst/>
              <a:gdLst>
                <a:gd name="T0" fmla="*/ 18 w 24"/>
                <a:gd name="T1" fmla="*/ 16 h 18"/>
                <a:gd name="T2" fmla="*/ 24 w 24"/>
                <a:gd name="T3" fmla="*/ 0 h 18"/>
                <a:gd name="T4" fmla="*/ 6 w 24"/>
                <a:gd name="T5" fmla="*/ 16 h 18"/>
                <a:gd name="T6" fmla="*/ 0 w 24"/>
                <a:gd name="T7" fmla="*/ 24 h 18"/>
                <a:gd name="T8" fmla="*/ 18 w 24"/>
                <a:gd name="T9" fmla="*/ 1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18" y="12"/>
                  </a:moveTo>
                  <a:lnTo>
                    <a:pt x="24" y="0"/>
                  </a:lnTo>
                  <a:lnTo>
                    <a:pt x="6" y="12"/>
                  </a:lnTo>
                  <a:lnTo>
                    <a:pt x="0" y="18"/>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11496" name="Freeform 4283"/>
            <p:cNvSpPr>
              <a:spLocks/>
            </p:cNvSpPr>
            <p:nvPr/>
          </p:nvSpPr>
          <p:spPr bwMode="auto">
            <a:xfrm>
              <a:off x="5401" y="3063"/>
              <a:ext cx="37" cy="47"/>
            </a:xfrm>
            <a:custGeom>
              <a:avLst/>
              <a:gdLst>
                <a:gd name="T0" fmla="*/ 39 w 36"/>
                <a:gd name="T1" fmla="*/ 59 h 42"/>
                <a:gd name="T2" fmla="*/ 27 w 36"/>
                <a:gd name="T3" fmla="*/ 59 h 42"/>
                <a:gd name="T4" fmla="*/ 12 w 36"/>
                <a:gd name="T5" fmla="*/ 43 h 42"/>
                <a:gd name="T6" fmla="*/ 0 w 36"/>
                <a:gd name="T7" fmla="*/ 17 h 42"/>
                <a:gd name="T8" fmla="*/ 0 w 36"/>
                <a:gd name="T9" fmla="*/ 0 h 42"/>
                <a:gd name="T10" fmla="*/ 6 w 36"/>
                <a:gd name="T11" fmla="*/ 17 h 42"/>
                <a:gd name="T12" fmla="*/ 21 w 36"/>
                <a:gd name="T13" fmla="*/ 34 h 42"/>
                <a:gd name="T14" fmla="*/ 33 w 36"/>
                <a:gd name="T15" fmla="*/ 50 h 42"/>
                <a:gd name="T16" fmla="*/ 39 w 36"/>
                <a:gd name="T17" fmla="*/ 59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6F73BF"/>
            </a:solidFill>
            <a:ln w="9525">
              <a:solidFill>
                <a:srgbClr val="000000"/>
              </a:solidFill>
              <a:prstDash val="solid"/>
              <a:round/>
              <a:headEnd/>
              <a:tailEnd/>
            </a:ln>
          </p:spPr>
          <p:txBody>
            <a:bodyPr/>
            <a:lstStyle/>
            <a:p>
              <a:endParaRPr lang="en-US"/>
            </a:p>
          </p:txBody>
        </p:sp>
        <p:sp>
          <p:nvSpPr>
            <p:cNvPr id="31932" name="Freeform 4284"/>
            <p:cNvSpPr>
              <a:spLocks/>
            </p:cNvSpPr>
            <p:nvPr/>
          </p:nvSpPr>
          <p:spPr bwMode="auto">
            <a:xfrm>
              <a:off x="5172" y="3521"/>
              <a:ext cx="199" cy="135"/>
            </a:xfrm>
            <a:custGeom>
              <a:avLst/>
              <a:gdLst>
                <a:gd name="T0" fmla="*/ 125 w 197"/>
                <a:gd name="T1" fmla="*/ 65 h 119"/>
                <a:gd name="T2" fmla="*/ 119 w 197"/>
                <a:gd name="T3" fmla="*/ 54 h 119"/>
                <a:gd name="T4" fmla="*/ 119 w 197"/>
                <a:gd name="T5" fmla="*/ 54 h 119"/>
                <a:gd name="T6" fmla="*/ 113 w 197"/>
                <a:gd name="T7" fmla="*/ 54 h 119"/>
                <a:gd name="T8" fmla="*/ 119 w 197"/>
                <a:gd name="T9" fmla="*/ 65 h 119"/>
                <a:gd name="T10" fmla="*/ 107 w 197"/>
                <a:gd name="T11" fmla="*/ 71 h 119"/>
                <a:gd name="T12" fmla="*/ 101 w 197"/>
                <a:gd name="T13" fmla="*/ 71 h 119"/>
                <a:gd name="T14" fmla="*/ 95 w 197"/>
                <a:gd name="T15" fmla="*/ 77 h 119"/>
                <a:gd name="T16" fmla="*/ 89 w 197"/>
                <a:gd name="T17" fmla="*/ 89 h 119"/>
                <a:gd name="T18" fmla="*/ 89 w 197"/>
                <a:gd name="T19" fmla="*/ 89 h 119"/>
                <a:gd name="T20" fmla="*/ 66 w 197"/>
                <a:gd name="T21" fmla="*/ 107 h 119"/>
                <a:gd name="T22" fmla="*/ 30 w 197"/>
                <a:gd name="T23" fmla="*/ 119 h 119"/>
                <a:gd name="T24" fmla="*/ 18 w 197"/>
                <a:gd name="T25" fmla="*/ 119 h 119"/>
                <a:gd name="T26" fmla="*/ 6 w 197"/>
                <a:gd name="T27" fmla="*/ 113 h 119"/>
                <a:gd name="T28" fmla="*/ 0 w 197"/>
                <a:gd name="T29" fmla="*/ 107 h 119"/>
                <a:gd name="T30" fmla="*/ 0 w 197"/>
                <a:gd name="T31" fmla="*/ 107 h 119"/>
                <a:gd name="T32" fmla="*/ 0 w 197"/>
                <a:gd name="T33" fmla="*/ 107 h 119"/>
                <a:gd name="T34" fmla="*/ 6 w 197"/>
                <a:gd name="T35" fmla="*/ 101 h 119"/>
                <a:gd name="T36" fmla="*/ 12 w 197"/>
                <a:gd name="T37" fmla="*/ 101 h 119"/>
                <a:gd name="T38" fmla="*/ 18 w 197"/>
                <a:gd name="T39" fmla="*/ 95 h 119"/>
                <a:gd name="T40" fmla="*/ 18 w 197"/>
                <a:gd name="T41" fmla="*/ 95 h 119"/>
                <a:gd name="T42" fmla="*/ 24 w 197"/>
                <a:gd name="T43" fmla="*/ 89 h 119"/>
                <a:gd name="T44" fmla="*/ 30 w 197"/>
                <a:gd name="T45" fmla="*/ 83 h 119"/>
                <a:gd name="T46" fmla="*/ 42 w 197"/>
                <a:gd name="T47" fmla="*/ 83 h 119"/>
                <a:gd name="T48" fmla="*/ 66 w 197"/>
                <a:gd name="T49" fmla="*/ 71 h 119"/>
                <a:gd name="T50" fmla="*/ 72 w 197"/>
                <a:gd name="T51" fmla="*/ 65 h 119"/>
                <a:gd name="T52" fmla="*/ 107 w 197"/>
                <a:gd name="T53" fmla="*/ 54 h 119"/>
                <a:gd name="T54" fmla="*/ 119 w 197"/>
                <a:gd name="T55" fmla="*/ 48 h 119"/>
                <a:gd name="T56" fmla="*/ 137 w 197"/>
                <a:gd name="T57" fmla="*/ 36 h 119"/>
                <a:gd name="T58" fmla="*/ 131 w 197"/>
                <a:gd name="T59" fmla="*/ 36 h 119"/>
                <a:gd name="T60" fmla="*/ 143 w 197"/>
                <a:gd name="T61" fmla="*/ 24 h 119"/>
                <a:gd name="T62" fmla="*/ 179 w 197"/>
                <a:gd name="T63" fmla="*/ 0 h 119"/>
                <a:gd name="T64" fmla="*/ 185 w 197"/>
                <a:gd name="T65" fmla="*/ 0 h 119"/>
                <a:gd name="T66" fmla="*/ 179 w 197"/>
                <a:gd name="T67" fmla="*/ 6 h 119"/>
                <a:gd name="T68" fmla="*/ 179 w 197"/>
                <a:gd name="T69" fmla="*/ 12 h 119"/>
                <a:gd name="T70" fmla="*/ 191 w 197"/>
                <a:gd name="T71" fmla="*/ 12 h 119"/>
                <a:gd name="T72" fmla="*/ 191 w 197"/>
                <a:gd name="T73" fmla="*/ 12 h 119"/>
                <a:gd name="T74" fmla="*/ 191 w 197"/>
                <a:gd name="T75" fmla="*/ 12 h 119"/>
                <a:gd name="T76" fmla="*/ 191 w 197"/>
                <a:gd name="T77" fmla="*/ 12 h 119"/>
                <a:gd name="T78" fmla="*/ 197 w 197"/>
                <a:gd name="T79" fmla="*/ 12 h 119"/>
                <a:gd name="T80" fmla="*/ 191 w 197"/>
                <a:gd name="T81" fmla="*/ 24 h 119"/>
                <a:gd name="T82" fmla="*/ 167 w 197"/>
                <a:gd name="T83" fmla="*/ 36 h 119"/>
                <a:gd name="T84" fmla="*/ 143 w 197"/>
                <a:gd name="T85" fmla="*/ 54 h 119"/>
                <a:gd name="T86" fmla="*/ 137 w 197"/>
                <a:gd name="T87" fmla="*/ 54 h 119"/>
                <a:gd name="T88" fmla="*/ 137 w 197"/>
                <a:gd name="T89" fmla="*/ 59 h 119"/>
                <a:gd name="T90" fmla="*/ 125 w 197"/>
                <a:gd name="T91" fmla="*/ 59 h 119"/>
                <a:gd name="T92" fmla="*/ 137 w 197"/>
                <a:gd name="T93" fmla="*/ 59 h 119"/>
                <a:gd name="T94" fmla="*/ 137 w 197"/>
                <a:gd name="T95" fmla="*/ 65 h 119"/>
                <a:gd name="T96" fmla="*/ 125 w 197"/>
                <a:gd name="T97"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 h="119">
                  <a:moveTo>
                    <a:pt x="125" y="65"/>
                  </a:moveTo>
                  <a:lnTo>
                    <a:pt x="119" y="54"/>
                  </a:lnTo>
                  <a:lnTo>
                    <a:pt x="119" y="54"/>
                  </a:lnTo>
                  <a:lnTo>
                    <a:pt x="113" y="54"/>
                  </a:lnTo>
                  <a:lnTo>
                    <a:pt x="119" y="65"/>
                  </a:lnTo>
                  <a:lnTo>
                    <a:pt x="107" y="71"/>
                  </a:lnTo>
                  <a:lnTo>
                    <a:pt x="101" y="71"/>
                  </a:lnTo>
                  <a:lnTo>
                    <a:pt x="95" y="77"/>
                  </a:lnTo>
                  <a:lnTo>
                    <a:pt x="89" y="89"/>
                  </a:lnTo>
                  <a:lnTo>
                    <a:pt x="89" y="89"/>
                  </a:lnTo>
                  <a:lnTo>
                    <a:pt x="66" y="107"/>
                  </a:lnTo>
                  <a:lnTo>
                    <a:pt x="30" y="119"/>
                  </a:lnTo>
                  <a:lnTo>
                    <a:pt x="18" y="119"/>
                  </a:lnTo>
                  <a:lnTo>
                    <a:pt x="6" y="113"/>
                  </a:lnTo>
                  <a:lnTo>
                    <a:pt x="0" y="107"/>
                  </a:lnTo>
                  <a:lnTo>
                    <a:pt x="0" y="107"/>
                  </a:lnTo>
                  <a:lnTo>
                    <a:pt x="0" y="107"/>
                  </a:lnTo>
                  <a:lnTo>
                    <a:pt x="6" y="101"/>
                  </a:lnTo>
                  <a:lnTo>
                    <a:pt x="12" y="101"/>
                  </a:lnTo>
                  <a:lnTo>
                    <a:pt x="18" y="95"/>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1" y="12"/>
                  </a:lnTo>
                  <a:lnTo>
                    <a:pt x="191"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31933" name="Freeform 4285"/>
            <p:cNvSpPr>
              <a:spLocks/>
            </p:cNvSpPr>
            <p:nvPr/>
          </p:nvSpPr>
          <p:spPr bwMode="auto">
            <a:xfrm>
              <a:off x="5377" y="3386"/>
              <a:ext cx="116" cy="162"/>
            </a:xfrm>
            <a:custGeom>
              <a:avLst/>
              <a:gdLst>
                <a:gd name="T0" fmla="*/ 12 w 114"/>
                <a:gd name="T1" fmla="*/ 96 h 144"/>
                <a:gd name="T2" fmla="*/ 24 w 114"/>
                <a:gd name="T3" fmla="*/ 114 h 144"/>
                <a:gd name="T4" fmla="*/ 0 w 114"/>
                <a:gd name="T5" fmla="*/ 138 h 144"/>
                <a:gd name="T6" fmla="*/ 6 w 114"/>
                <a:gd name="T7" fmla="*/ 144 h 144"/>
                <a:gd name="T8" fmla="*/ 30 w 114"/>
                <a:gd name="T9" fmla="*/ 126 h 144"/>
                <a:gd name="T10" fmla="*/ 54 w 114"/>
                <a:gd name="T11" fmla="*/ 114 h 144"/>
                <a:gd name="T12" fmla="*/ 66 w 114"/>
                <a:gd name="T13" fmla="*/ 96 h 144"/>
                <a:gd name="T14" fmla="*/ 84 w 114"/>
                <a:gd name="T15" fmla="*/ 96 h 144"/>
                <a:gd name="T16" fmla="*/ 90 w 114"/>
                <a:gd name="T17" fmla="*/ 84 h 144"/>
                <a:gd name="T18" fmla="*/ 114 w 114"/>
                <a:gd name="T19" fmla="*/ 66 h 144"/>
                <a:gd name="T20" fmla="*/ 108 w 114"/>
                <a:gd name="T21" fmla="*/ 60 h 144"/>
                <a:gd name="T22" fmla="*/ 90 w 114"/>
                <a:gd name="T23" fmla="*/ 72 h 144"/>
                <a:gd name="T24" fmla="*/ 72 w 114"/>
                <a:gd name="T25" fmla="*/ 60 h 144"/>
                <a:gd name="T26" fmla="*/ 78 w 114"/>
                <a:gd name="T27" fmla="*/ 42 h 144"/>
                <a:gd name="T28" fmla="*/ 72 w 114"/>
                <a:gd name="T29" fmla="*/ 54 h 144"/>
                <a:gd name="T30" fmla="*/ 60 w 114"/>
                <a:gd name="T31" fmla="*/ 48 h 144"/>
                <a:gd name="T32" fmla="*/ 66 w 114"/>
                <a:gd name="T33" fmla="*/ 42 h 144"/>
                <a:gd name="T34" fmla="*/ 72 w 114"/>
                <a:gd name="T35" fmla="*/ 24 h 144"/>
                <a:gd name="T36" fmla="*/ 72 w 114"/>
                <a:gd name="T37" fmla="*/ 18 h 144"/>
                <a:gd name="T38" fmla="*/ 72 w 114"/>
                <a:gd name="T39" fmla="*/ 18 h 144"/>
                <a:gd name="T40" fmla="*/ 66 w 114"/>
                <a:gd name="T41" fmla="*/ 6 h 144"/>
                <a:gd name="T42" fmla="*/ 60 w 114"/>
                <a:gd name="T43" fmla="*/ 0 h 144"/>
                <a:gd name="T44" fmla="*/ 60 w 114"/>
                <a:gd name="T45" fmla="*/ 0 h 144"/>
                <a:gd name="T46" fmla="*/ 60 w 114"/>
                <a:gd name="T47" fmla="*/ 12 h 144"/>
                <a:gd name="T48" fmla="*/ 60 w 114"/>
                <a:gd name="T49" fmla="*/ 18 h 144"/>
                <a:gd name="T50" fmla="*/ 54 w 114"/>
                <a:gd name="T51" fmla="*/ 36 h 144"/>
                <a:gd name="T52" fmla="*/ 60 w 114"/>
                <a:gd name="T53" fmla="*/ 30 h 144"/>
                <a:gd name="T54" fmla="*/ 60 w 114"/>
                <a:gd name="T55" fmla="*/ 36 h 144"/>
                <a:gd name="T56" fmla="*/ 60 w 114"/>
                <a:gd name="T57" fmla="*/ 36 h 144"/>
                <a:gd name="T58" fmla="*/ 60 w 114"/>
                <a:gd name="T59" fmla="*/ 42 h 144"/>
                <a:gd name="T60" fmla="*/ 54 w 114"/>
                <a:gd name="T61" fmla="*/ 54 h 144"/>
                <a:gd name="T62" fmla="*/ 60 w 114"/>
                <a:gd name="T63" fmla="*/ 48 h 144"/>
                <a:gd name="T64" fmla="*/ 54 w 114"/>
                <a:gd name="T65" fmla="*/ 54 h 144"/>
                <a:gd name="T66" fmla="*/ 54 w 114"/>
                <a:gd name="T67" fmla="*/ 66 h 144"/>
                <a:gd name="T68" fmla="*/ 36 w 114"/>
                <a:gd name="T69" fmla="*/ 84 h 144"/>
                <a:gd name="T70" fmla="*/ 12 w 114"/>
                <a:gd name="T71"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72" y="18"/>
                  </a:lnTo>
                  <a:lnTo>
                    <a:pt x="66" y="6"/>
                  </a:lnTo>
                  <a:lnTo>
                    <a:pt x="60" y="0"/>
                  </a:lnTo>
                  <a:lnTo>
                    <a:pt x="60" y="0"/>
                  </a:lnTo>
                  <a:lnTo>
                    <a:pt x="60" y="12"/>
                  </a:lnTo>
                  <a:lnTo>
                    <a:pt x="60" y="18"/>
                  </a:lnTo>
                  <a:lnTo>
                    <a:pt x="54" y="36"/>
                  </a:lnTo>
                  <a:lnTo>
                    <a:pt x="60" y="30"/>
                  </a:lnTo>
                  <a:lnTo>
                    <a:pt x="60" y="36"/>
                  </a:lnTo>
                  <a:lnTo>
                    <a:pt x="60" y="36"/>
                  </a:lnTo>
                  <a:lnTo>
                    <a:pt x="60" y="42"/>
                  </a:lnTo>
                  <a:lnTo>
                    <a:pt x="54" y="54"/>
                  </a:lnTo>
                  <a:lnTo>
                    <a:pt x="60" y="48"/>
                  </a:lnTo>
                  <a:lnTo>
                    <a:pt x="54" y="54"/>
                  </a:lnTo>
                  <a:lnTo>
                    <a:pt x="54" y="66"/>
                  </a:lnTo>
                  <a:lnTo>
                    <a:pt x="36" y="84"/>
                  </a:lnTo>
                  <a:lnTo>
                    <a:pt x="12" y="96"/>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499" name="Freeform 4286"/>
            <p:cNvSpPr>
              <a:spLocks/>
            </p:cNvSpPr>
            <p:nvPr/>
          </p:nvSpPr>
          <p:spPr bwMode="auto">
            <a:xfrm>
              <a:off x="5172" y="3662"/>
              <a:ext cx="12" cy="7"/>
            </a:xfrm>
            <a:custGeom>
              <a:avLst/>
              <a:gdLst>
                <a:gd name="T0" fmla="*/ 12 w 12"/>
                <a:gd name="T1" fmla="*/ 0 h 6"/>
                <a:gd name="T2" fmla="*/ 12 w 12"/>
                <a:gd name="T3" fmla="*/ 0 h 6"/>
                <a:gd name="T4" fmla="*/ 6 w 12"/>
                <a:gd name="T5" fmla="*/ 0 h 6"/>
                <a:gd name="T6" fmla="*/ 0 w 12"/>
                <a:gd name="T7" fmla="*/ 9 h 6"/>
                <a:gd name="T8" fmla="*/ 12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0"/>
                  </a:moveTo>
                  <a:lnTo>
                    <a:pt x="12" y="0"/>
                  </a:ln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1500" name="Freeform 4287"/>
            <p:cNvSpPr>
              <a:spLocks/>
            </p:cNvSpPr>
            <p:nvPr/>
          </p:nvSpPr>
          <p:spPr bwMode="auto">
            <a:xfrm>
              <a:off x="3492" y="3083"/>
              <a:ext cx="12" cy="7"/>
            </a:xfrm>
            <a:custGeom>
              <a:avLst/>
              <a:gdLst>
                <a:gd name="T0" fmla="*/ 6 w 12"/>
                <a:gd name="T1" fmla="*/ 0 h 6"/>
                <a:gd name="T2" fmla="*/ 0 w 12"/>
                <a:gd name="T3" fmla="*/ 9 h 6"/>
                <a:gd name="T4" fmla="*/ 12 w 12"/>
                <a:gd name="T5" fmla="*/ 9 h 6"/>
                <a:gd name="T6" fmla="*/ 6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6" y="0"/>
                  </a:moveTo>
                  <a:lnTo>
                    <a:pt x="0" y="6"/>
                  </a:lnTo>
                  <a:lnTo>
                    <a:pt x="12"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1501" name="Freeform 4288"/>
            <p:cNvSpPr>
              <a:spLocks/>
            </p:cNvSpPr>
            <p:nvPr/>
          </p:nvSpPr>
          <p:spPr bwMode="auto">
            <a:xfrm>
              <a:off x="5359" y="2820"/>
              <a:ext cx="24" cy="13"/>
            </a:xfrm>
            <a:custGeom>
              <a:avLst/>
              <a:gdLst>
                <a:gd name="T0" fmla="*/ 18 w 24"/>
                <a:gd name="T1" fmla="*/ 15 h 12"/>
                <a:gd name="T2" fmla="*/ 24 w 24"/>
                <a:gd name="T3" fmla="*/ 15 h 12"/>
                <a:gd name="T4" fmla="*/ 6 w 24"/>
                <a:gd name="T5" fmla="*/ 0 h 12"/>
                <a:gd name="T6" fmla="*/ 0 w 24"/>
                <a:gd name="T7" fmla="*/ 9 h 12"/>
                <a:gd name="T8" fmla="*/ 18 w 24"/>
                <a:gd name="T9" fmla="*/ 1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18" y="12"/>
                  </a:moveTo>
                  <a:lnTo>
                    <a:pt x="24" y="12"/>
                  </a:lnTo>
                  <a:lnTo>
                    <a:pt x="6" y="0"/>
                  </a:lnTo>
                  <a:lnTo>
                    <a:pt x="0" y="6"/>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11502" name="Freeform 4289"/>
            <p:cNvSpPr>
              <a:spLocks/>
            </p:cNvSpPr>
            <p:nvPr/>
          </p:nvSpPr>
          <p:spPr bwMode="auto">
            <a:xfrm>
              <a:off x="5309" y="2760"/>
              <a:ext cx="19" cy="20"/>
            </a:xfrm>
            <a:custGeom>
              <a:avLst/>
              <a:gdLst>
                <a:gd name="T0" fmla="*/ 0 w 18"/>
                <a:gd name="T1" fmla="*/ 0 h 18"/>
                <a:gd name="T2" fmla="*/ 21 w 18"/>
                <a:gd name="T3" fmla="*/ 24 h 18"/>
                <a:gd name="T4" fmla="*/ 6 w 18"/>
                <a:gd name="T5" fmla="*/ 16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0" y="0"/>
                  </a:moveTo>
                  <a:lnTo>
                    <a:pt x="18" y="18"/>
                  </a:lnTo>
                  <a:lnTo>
                    <a:pt x="6" y="12"/>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503" name="Freeform 4290"/>
            <p:cNvSpPr>
              <a:spLocks/>
            </p:cNvSpPr>
            <p:nvPr/>
          </p:nvSpPr>
          <p:spPr bwMode="auto">
            <a:xfrm>
              <a:off x="5388" y="2840"/>
              <a:ext cx="13" cy="13"/>
            </a:xfrm>
            <a:custGeom>
              <a:avLst/>
              <a:gdLst>
                <a:gd name="T0" fmla="*/ 15 w 12"/>
                <a:gd name="T1" fmla="*/ 15 h 12"/>
                <a:gd name="T2" fmla="*/ 0 w 12"/>
                <a:gd name="T3" fmla="*/ 9 h 12"/>
                <a:gd name="T4" fmla="*/ 0 w 12"/>
                <a:gd name="T5" fmla="*/ 0 h 12"/>
                <a:gd name="T6" fmla="*/ 15 w 12"/>
                <a:gd name="T7" fmla="*/ 15 h 12"/>
                <a:gd name="T8" fmla="*/ 15 w 12"/>
                <a:gd name="T9" fmla="*/ 1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1504" name="Freeform 4291"/>
            <p:cNvSpPr>
              <a:spLocks/>
            </p:cNvSpPr>
            <p:nvPr/>
          </p:nvSpPr>
          <p:spPr bwMode="auto">
            <a:xfrm>
              <a:off x="5322" y="2793"/>
              <a:ext cx="6" cy="13"/>
            </a:xfrm>
            <a:custGeom>
              <a:avLst/>
              <a:gdLst>
                <a:gd name="T0" fmla="*/ 6 w 6"/>
                <a:gd name="T1" fmla="*/ 15 h 12"/>
                <a:gd name="T2" fmla="*/ 6 w 6"/>
                <a:gd name="T3" fmla="*/ 0 h 12"/>
                <a:gd name="T4" fmla="*/ 0 w 6"/>
                <a:gd name="T5" fmla="*/ 9 h 12"/>
                <a:gd name="T6" fmla="*/ 0 w 6"/>
                <a:gd name="T7" fmla="*/ 9 h 12"/>
                <a:gd name="T8" fmla="*/ 6 w 6"/>
                <a:gd name="T9" fmla="*/ 1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12"/>
                  </a:moveTo>
                  <a:lnTo>
                    <a:pt x="6" y="0"/>
                  </a:lnTo>
                  <a:lnTo>
                    <a:pt x="0" y="6"/>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1505" name="Freeform 4292"/>
            <p:cNvSpPr>
              <a:spLocks/>
            </p:cNvSpPr>
            <p:nvPr/>
          </p:nvSpPr>
          <p:spPr bwMode="auto">
            <a:xfrm>
              <a:off x="5383" y="2799"/>
              <a:ext cx="5" cy="27"/>
            </a:xfrm>
            <a:custGeom>
              <a:avLst/>
              <a:gdLst>
                <a:gd name="T0" fmla="*/ 0 w 6"/>
                <a:gd name="T1" fmla="*/ 0 h 24"/>
                <a:gd name="T2" fmla="*/ 3 w 6"/>
                <a:gd name="T3" fmla="*/ 34 h 24"/>
                <a:gd name="T4" fmla="*/ 0 w 6"/>
                <a:gd name="T5" fmla="*/ 9 h 24"/>
                <a:gd name="T6" fmla="*/ 0 w 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0"/>
                  </a:moveTo>
                  <a:lnTo>
                    <a:pt x="6" y="24"/>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506" name="Freeform 4293"/>
            <p:cNvSpPr>
              <a:spLocks/>
            </p:cNvSpPr>
            <p:nvPr/>
          </p:nvSpPr>
          <p:spPr bwMode="auto">
            <a:xfrm>
              <a:off x="5347" y="2787"/>
              <a:ext cx="17" cy="19"/>
            </a:xfrm>
            <a:custGeom>
              <a:avLst/>
              <a:gdLst>
                <a:gd name="T0" fmla="*/ 15 w 18"/>
                <a:gd name="T1" fmla="*/ 23 h 17"/>
                <a:gd name="T2" fmla="*/ 15 w 18"/>
                <a:gd name="T3" fmla="*/ 23 h 17"/>
                <a:gd name="T4" fmla="*/ 9 w 18"/>
                <a:gd name="T5" fmla="*/ 8 h 17"/>
                <a:gd name="T6" fmla="*/ 0 w 18"/>
                <a:gd name="T7" fmla="*/ 0 h 17"/>
                <a:gd name="T8" fmla="*/ 6 w 18"/>
                <a:gd name="T9" fmla="*/ 8 h 17"/>
                <a:gd name="T10" fmla="*/ 15 w 18"/>
                <a:gd name="T11" fmla="*/ 23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prstDash val="solid"/>
              <a:round/>
              <a:headEnd/>
              <a:tailEnd/>
            </a:ln>
          </p:spPr>
          <p:txBody>
            <a:bodyPr/>
            <a:lstStyle/>
            <a:p>
              <a:endParaRPr lang="en-US"/>
            </a:p>
          </p:txBody>
        </p:sp>
        <p:sp>
          <p:nvSpPr>
            <p:cNvPr id="11507" name="Freeform 4294"/>
            <p:cNvSpPr>
              <a:spLocks/>
            </p:cNvSpPr>
            <p:nvPr/>
          </p:nvSpPr>
          <p:spPr bwMode="auto">
            <a:xfrm>
              <a:off x="5656" y="2894"/>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508" name="Freeform 4295"/>
            <p:cNvSpPr>
              <a:spLocks/>
            </p:cNvSpPr>
            <p:nvPr/>
          </p:nvSpPr>
          <p:spPr bwMode="auto">
            <a:xfrm>
              <a:off x="5469" y="2941"/>
              <a:ext cx="5" cy="21"/>
            </a:xfrm>
            <a:custGeom>
              <a:avLst/>
              <a:gdLst>
                <a:gd name="T0" fmla="*/ 3 w 6"/>
                <a:gd name="T1" fmla="*/ 29 h 18"/>
                <a:gd name="T2" fmla="*/ 3 w 6"/>
                <a:gd name="T3" fmla="*/ 9 h 18"/>
                <a:gd name="T4" fmla="*/ 3 w 6"/>
                <a:gd name="T5" fmla="*/ 9 h 18"/>
                <a:gd name="T6" fmla="*/ 0 w 6"/>
                <a:gd name="T7" fmla="*/ 0 h 18"/>
                <a:gd name="T8" fmla="*/ 0 w 6"/>
                <a:gd name="T9" fmla="*/ 29 h 18"/>
                <a:gd name="T10" fmla="*/ 3 w 6"/>
                <a:gd name="T11" fmla="*/ 29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6" y="18"/>
                  </a:moveTo>
                  <a:lnTo>
                    <a:pt x="6" y="6"/>
                  </a:lnTo>
                  <a:lnTo>
                    <a:pt x="0" y="0"/>
                  </a:lnTo>
                  <a:lnTo>
                    <a:pt x="0" y="18"/>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1509" name="Freeform 4296"/>
            <p:cNvSpPr>
              <a:spLocks/>
            </p:cNvSpPr>
            <p:nvPr/>
          </p:nvSpPr>
          <p:spPr bwMode="auto">
            <a:xfrm>
              <a:off x="5474" y="2968"/>
              <a:ext cx="6" cy="14"/>
            </a:xfrm>
            <a:custGeom>
              <a:avLst/>
              <a:gdLst>
                <a:gd name="T0" fmla="*/ 6 w 6"/>
                <a:gd name="T1" fmla="*/ 19 h 12"/>
                <a:gd name="T2" fmla="*/ 0 w 6"/>
                <a:gd name="T3" fmla="*/ 19 h 12"/>
                <a:gd name="T4" fmla="*/ 0 w 6"/>
                <a:gd name="T5" fmla="*/ 0 h 12"/>
                <a:gd name="T6" fmla="*/ 6 w 6"/>
                <a:gd name="T7" fmla="*/ 19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1510" name="Freeform 4297"/>
            <p:cNvSpPr>
              <a:spLocks/>
            </p:cNvSpPr>
            <p:nvPr/>
          </p:nvSpPr>
          <p:spPr bwMode="auto">
            <a:xfrm>
              <a:off x="5486" y="2975"/>
              <a:ext cx="7" cy="7"/>
            </a:xfrm>
            <a:custGeom>
              <a:avLst/>
              <a:gdLst>
                <a:gd name="T0" fmla="*/ 9 w 6"/>
                <a:gd name="T1" fmla="*/ 0 h 6"/>
                <a:gd name="T2" fmla="*/ 0 w 6"/>
                <a:gd name="T3" fmla="*/ 9 h 6"/>
                <a:gd name="T4" fmla="*/ 0 w 6"/>
                <a:gd name="T5" fmla="*/ 9 h 6"/>
                <a:gd name="T6" fmla="*/ 9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511" name="Freeform 4298"/>
            <p:cNvSpPr>
              <a:spLocks/>
            </p:cNvSpPr>
            <p:nvPr/>
          </p:nvSpPr>
          <p:spPr bwMode="auto">
            <a:xfrm>
              <a:off x="5493" y="3029"/>
              <a:ext cx="5" cy="7"/>
            </a:xfrm>
            <a:custGeom>
              <a:avLst/>
              <a:gdLst>
                <a:gd name="T0" fmla="*/ 3 w 6"/>
                <a:gd name="T1" fmla="*/ 9 h 6"/>
                <a:gd name="T2" fmla="*/ 0 w 6"/>
                <a:gd name="T3" fmla="*/ 0 h 6"/>
                <a:gd name="T4" fmla="*/ 0 w 6"/>
                <a:gd name="T5" fmla="*/ 9 h 6"/>
                <a:gd name="T6" fmla="*/ 3 w 6"/>
                <a:gd name="T7" fmla="*/ 9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1512" name="Freeform 4299"/>
            <p:cNvSpPr>
              <a:spLocks/>
            </p:cNvSpPr>
            <p:nvPr/>
          </p:nvSpPr>
          <p:spPr bwMode="auto">
            <a:xfrm>
              <a:off x="1619" y="3757"/>
              <a:ext cx="25" cy="20"/>
            </a:xfrm>
            <a:custGeom>
              <a:avLst/>
              <a:gdLst>
                <a:gd name="T0" fmla="*/ 27 w 24"/>
                <a:gd name="T1" fmla="*/ 16 h 18"/>
                <a:gd name="T2" fmla="*/ 21 w 24"/>
                <a:gd name="T3" fmla="*/ 9 h 18"/>
                <a:gd name="T4" fmla="*/ 15 w 24"/>
                <a:gd name="T5" fmla="*/ 9 h 18"/>
                <a:gd name="T6" fmla="*/ 15 w 24"/>
                <a:gd name="T7" fmla="*/ 9 h 18"/>
                <a:gd name="T8" fmla="*/ 6 w 24"/>
                <a:gd name="T9" fmla="*/ 0 h 18"/>
                <a:gd name="T10" fmla="*/ 0 w 24"/>
                <a:gd name="T11" fmla="*/ 9 h 18"/>
                <a:gd name="T12" fmla="*/ 0 w 24"/>
                <a:gd name="T13" fmla="*/ 16 h 18"/>
                <a:gd name="T14" fmla="*/ 0 w 24"/>
                <a:gd name="T15" fmla="*/ 24 h 18"/>
                <a:gd name="T16" fmla="*/ 6 w 24"/>
                <a:gd name="T17" fmla="*/ 24 h 18"/>
                <a:gd name="T18" fmla="*/ 15 w 24"/>
                <a:gd name="T19" fmla="*/ 24 h 18"/>
                <a:gd name="T20" fmla="*/ 6 w 24"/>
                <a:gd name="T21" fmla="*/ 16 h 18"/>
                <a:gd name="T22" fmla="*/ 27 w 24"/>
                <a:gd name="T23" fmla="*/ 16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1513" name="Freeform 4300"/>
            <p:cNvSpPr>
              <a:spLocks/>
            </p:cNvSpPr>
            <p:nvPr/>
          </p:nvSpPr>
          <p:spPr bwMode="auto">
            <a:xfrm>
              <a:off x="1601" y="3764"/>
              <a:ext cx="18" cy="13"/>
            </a:xfrm>
            <a:custGeom>
              <a:avLst/>
              <a:gdLst>
                <a:gd name="T0" fmla="*/ 6 w 18"/>
                <a:gd name="T1" fmla="*/ 0 h 12"/>
                <a:gd name="T2" fmla="*/ 0 w 18"/>
                <a:gd name="T3" fmla="*/ 0 h 12"/>
                <a:gd name="T4" fmla="*/ 18 w 18"/>
                <a:gd name="T5" fmla="*/ 0 h 12"/>
                <a:gd name="T6" fmla="*/ 6 w 18"/>
                <a:gd name="T7" fmla="*/ 9 h 12"/>
                <a:gd name="T8" fmla="*/ 0 w 18"/>
                <a:gd name="T9" fmla="*/ 15 h 12"/>
                <a:gd name="T10" fmla="*/ 6 w 18"/>
                <a:gd name="T11" fmla="*/ 9 h 12"/>
                <a:gd name="T12" fmla="*/ 0 w 18"/>
                <a:gd name="T13" fmla="*/ 9 h 12"/>
                <a:gd name="T14" fmla="*/ 6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514" name="Freeform 4301"/>
            <p:cNvSpPr>
              <a:spLocks/>
            </p:cNvSpPr>
            <p:nvPr/>
          </p:nvSpPr>
          <p:spPr bwMode="auto">
            <a:xfrm>
              <a:off x="2734" y="2995"/>
              <a:ext cx="236" cy="263"/>
            </a:xfrm>
            <a:custGeom>
              <a:avLst/>
              <a:gdLst>
                <a:gd name="T0" fmla="*/ 144 w 233"/>
                <a:gd name="T1" fmla="*/ 225 h 233"/>
                <a:gd name="T2" fmla="*/ 144 w 233"/>
                <a:gd name="T3" fmla="*/ 181 h 233"/>
                <a:gd name="T4" fmla="*/ 144 w 233"/>
                <a:gd name="T5" fmla="*/ 147 h 233"/>
                <a:gd name="T6" fmla="*/ 162 w 233"/>
                <a:gd name="T7" fmla="*/ 147 h 233"/>
                <a:gd name="T8" fmla="*/ 162 w 233"/>
                <a:gd name="T9" fmla="*/ 112 h 233"/>
                <a:gd name="T10" fmla="*/ 162 w 233"/>
                <a:gd name="T11" fmla="*/ 60 h 233"/>
                <a:gd name="T12" fmla="*/ 162 w 233"/>
                <a:gd name="T13" fmla="*/ 34 h 233"/>
                <a:gd name="T14" fmla="*/ 186 w 233"/>
                <a:gd name="T15" fmla="*/ 34 h 233"/>
                <a:gd name="T16" fmla="*/ 207 w 233"/>
                <a:gd name="T17" fmla="*/ 26 h 233"/>
                <a:gd name="T18" fmla="*/ 213 w 233"/>
                <a:gd name="T19" fmla="*/ 43 h 233"/>
                <a:gd name="T20" fmla="*/ 230 w 233"/>
                <a:gd name="T21" fmla="*/ 26 h 233"/>
                <a:gd name="T22" fmla="*/ 242 w 233"/>
                <a:gd name="T23" fmla="*/ 26 h 233"/>
                <a:gd name="T24" fmla="*/ 225 w 233"/>
                <a:gd name="T25" fmla="*/ 18 h 233"/>
                <a:gd name="T26" fmla="*/ 213 w 233"/>
                <a:gd name="T27" fmla="*/ 18 h 233"/>
                <a:gd name="T28" fmla="*/ 156 w 233"/>
                <a:gd name="T29" fmla="*/ 26 h 233"/>
                <a:gd name="T30" fmla="*/ 138 w 233"/>
                <a:gd name="T31" fmla="*/ 18 h 233"/>
                <a:gd name="T32" fmla="*/ 117 w 233"/>
                <a:gd name="T33" fmla="*/ 18 h 233"/>
                <a:gd name="T34" fmla="*/ 117 w 233"/>
                <a:gd name="T35" fmla="*/ 9 h 233"/>
                <a:gd name="T36" fmla="*/ 93 w 233"/>
                <a:gd name="T37" fmla="*/ 9 h 233"/>
                <a:gd name="T38" fmla="*/ 75 w 233"/>
                <a:gd name="T39" fmla="*/ 9 h 233"/>
                <a:gd name="T40" fmla="*/ 30 w 233"/>
                <a:gd name="T41" fmla="*/ 9 h 233"/>
                <a:gd name="T42" fmla="*/ 18 w 233"/>
                <a:gd name="T43" fmla="*/ 0 h 233"/>
                <a:gd name="T44" fmla="*/ 0 w 233"/>
                <a:gd name="T45" fmla="*/ 9 h 233"/>
                <a:gd name="T46" fmla="*/ 0 w 233"/>
                <a:gd name="T47" fmla="*/ 26 h 233"/>
                <a:gd name="T48" fmla="*/ 45 w 233"/>
                <a:gd name="T49" fmla="*/ 165 h 233"/>
                <a:gd name="T50" fmla="*/ 51 w 233"/>
                <a:gd name="T51" fmla="*/ 172 h 233"/>
                <a:gd name="T52" fmla="*/ 45 w 233"/>
                <a:gd name="T53" fmla="*/ 172 h 233"/>
                <a:gd name="T54" fmla="*/ 51 w 233"/>
                <a:gd name="T55" fmla="*/ 257 h 233"/>
                <a:gd name="T56" fmla="*/ 57 w 233"/>
                <a:gd name="T57" fmla="*/ 291 h 233"/>
                <a:gd name="T58" fmla="*/ 69 w 233"/>
                <a:gd name="T59" fmla="*/ 309 h 233"/>
                <a:gd name="T60" fmla="*/ 75 w 233"/>
                <a:gd name="T61" fmla="*/ 326 h 233"/>
                <a:gd name="T62" fmla="*/ 87 w 233"/>
                <a:gd name="T63" fmla="*/ 317 h 233"/>
                <a:gd name="T64" fmla="*/ 93 w 233"/>
                <a:gd name="T65" fmla="*/ 335 h 233"/>
                <a:gd name="T66" fmla="*/ 117 w 233"/>
                <a:gd name="T67" fmla="*/ 335 h 233"/>
                <a:gd name="T68" fmla="*/ 138 w 233"/>
                <a:gd name="T69" fmla="*/ 326 h 233"/>
                <a:gd name="T70" fmla="*/ 138 w 233"/>
                <a:gd name="T71" fmla="*/ 300 h 233"/>
                <a:gd name="T72" fmla="*/ 138 w 233"/>
                <a:gd name="T73" fmla="*/ 275 h 233"/>
                <a:gd name="T74" fmla="*/ 138 w 233"/>
                <a:gd name="T75" fmla="*/ 248 h 233"/>
                <a:gd name="T76" fmla="*/ 144 w 233"/>
                <a:gd name="T77" fmla="*/ 225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6F73BF"/>
            </a:solidFill>
            <a:ln w="9525">
              <a:solidFill>
                <a:srgbClr val="000000"/>
              </a:solidFill>
              <a:prstDash val="solid"/>
              <a:round/>
              <a:headEnd/>
              <a:tailEnd/>
            </a:ln>
          </p:spPr>
          <p:txBody>
            <a:bodyPr/>
            <a:lstStyle/>
            <a:p>
              <a:endParaRPr lang="en-US"/>
            </a:p>
          </p:txBody>
        </p:sp>
        <p:sp>
          <p:nvSpPr>
            <p:cNvPr id="11515" name="Freeform 4302"/>
            <p:cNvSpPr>
              <a:spLocks/>
            </p:cNvSpPr>
            <p:nvPr/>
          </p:nvSpPr>
          <p:spPr bwMode="auto">
            <a:xfrm>
              <a:off x="1293" y="2833"/>
              <a:ext cx="223" cy="291"/>
            </a:xfrm>
            <a:custGeom>
              <a:avLst/>
              <a:gdLst>
                <a:gd name="T0" fmla="*/ 152 w 221"/>
                <a:gd name="T1" fmla="*/ 292 h 258"/>
                <a:gd name="T2" fmla="*/ 146 w 221"/>
                <a:gd name="T3" fmla="*/ 327 h 258"/>
                <a:gd name="T4" fmla="*/ 140 w 221"/>
                <a:gd name="T5" fmla="*/ 352 h 258"/>
                <a:gd name="T6" fmla="*/ 140 w 221"/>
                <a:gd name="T7" fmla="*/ 352 h 258"/>
                <a:gd name="T8" fmla="*/ 116 w 221"/>
                <a:gd name="T9" fmla="*/ 352 h 258"/>
                <a:gd name="T10" fmla="*/ 110 w 221"/>
                <a:gd name="T11" fmla="*/ 370 h 258"/>
                <a:gd name="T12" fmla="*/ 104 w 221"/>
                <a:gd name="T13" fmla="*/ 352 h 258"/>
                <a:gd name="T14" fmla="*/ 80 w 221"/>
                <a:gd name="T15" fmla="*/ 345 h 258"/>
                <a:gd name="T16" fmla="*/ 80 w 221"/>
                <a:gd name="T17" fmla="*/ 345 h 258"/>
                <a:gd name="T18" fmla="*/ 62 w 221"/>
                <a:gd name="T19" fmla="*/ 370 h 258"/>
                <a:gd name="T20" fmla="*/ 47 w 221"/>
                <a:gd name="T21" fmla="*/ 370 h 258"/>
                <a:gd name="T22" fmla="*/ 41 w 221"/>
                <a:gd name="T23" fmla="*/ 345 h 258"/>
                <a:gd name="T24" fmla="*/ 35 w 221"/>
                <a:gd name="T25" fmla="*/ 318 h 258"/>
                <a:gd name="T26" fmla="*/ 29 w 221"/>
                <a:gd name="T27" fmla="*/ 292 h 258"/>
                <a:gd name="T28" fmla="*/ 29 w 221"/>
                <a:gd name="T29" fmla="*/ 276 h 258"/>
                <a:gd name="T30" fmla="*/ 24 w 221"/>
                <a:gd name="T31" fmla="*/ 249 h 258"/>
                <a:gd name="T32" fmla="*/ 18 w 221"/>
                <a:gd name="T33" fmla="*/ 232 h 258"/>
                <a:gd name="T34" fmla="*/ 12 w 221"/>
                <a:gd name="T35" fmla="*/ 224 h 258"/>
                <a:gd name="T36" fmla="*/ 12 w 221"/>
                <a:gd name="T37" fmla="*/ 206 h 258"/>
                <a:gd name="T38" fmla="*/ 18 w 221"/>
                <a:gd name="T39" fmla="*/ 180 h 258"/>
                <a:gd name="T40" fmla="*/ 12 w 221"/>
                <a:gd name="T41" fmla="*/ 180 h 258"/>
                <a:gd name="T42" fmla="*/ 12 w 221"/>
                <a:gd name="T43" fmla="*/ 156 h 258"/>
                <a:gd name="T44" fmla="*/ 12 w 221"/>
                <a:gd name="T45" fmla="*/ 138 h 258"/>
                <a:gd name="T46" fmla="*/ 12 w 221"/>
                <a:gd name="T47" fmla="*/ 121 h 258"/>
                <a:gd name="T48" fmla="*/ 12 w 221"/>
                <a:gd name="T49" fmla="*/ 87 h 258"/>
                <a:gd name="T50" fmla="*/ 18 w 221"/>
                <a:gd name="T51" fmla="*/ 78 h 258"/>
                <a:gd name="T52" fmla="*/ 6 w 221"/>
                <a:gd name="T53" fmla="*/ 52 h 258"/>
                <a:gd name="T54" fmla="*/ 0 w 221"/>
                <a:gd name="T55" fmla="*/ 34 h 258"/>
                <a:gd name="T56" fmla="*/ 24 w 221"/>
                <a:gd name="T57" fmla="*/ 34 h 258"/>
                <a:gd name="T58" fmla="*/ 29 w 221"/>
                <a:gd name="T59" fmla="*/ 26 h 258"/>
                <a:gd name="T60" fmla="*/ 41 w 221"/>
                <a:gd name="T61" fmla="*/ 9 h 258"/>
                <a:gd name="T62" fmla="*/ 62 w 221"/>
                <a:gd name="T63" fmla="*/ 0 h 258"/>
                <a:gd name="T64" fmla="*/ 74 w 221"/>
                <a:gd name="T65" fmla="*/ 0 h 258"/>
                <a:gd name="T66" fmla="*/ 80 w 221"/>
                <a:gd name="T67" fmla="*/ 52 h 258"/>
                <a:gd name="T68" fmla="*/ 92 w 221"/>
                <a:gd name="T69" fmla="*/ 69 h 258"/>
                <a:gd name="T70" fmla="*/ 104 w 221"/>
                <a:gd name="T71" fmla="*/ 78 h 258"/>
                <a:gd name="T72" fmla="*/ 122 w 221"/>
                <a:gd name="T73" fmla="*/ 87 h 258"/>
                <a:gd name="T74" fmla="*/ 140 w 221"/>
                <a:gd name="T75" fmla="*/ 103 h 258"/>
                <a:gd name="T76" fmla="*/ 158 w 221"/>
                <a:gd name="T77" fmla="*/ 112 h 258"/>
                <a:gd name="T78" fmla="*/ 164 w 221"/>
                <a:gd name="T79" fmla="*/ 121 h 258"/>
                <a:gd name="T80" fmla="*/ 173 w 221"/>
                <a:gd name="T81" fmla="*/ 156 h 258"/>
                <a:gd name="T82" fmla="*/ 164 w 221"/>
                <a:gd name="T83" fmla="*/ 156 h 258"/>
                <a:gd name="T84" fmla="*/ 173 w 221"/>
                <a:gd name="T85" fmla="*/ 165 h 258"/>
                <a:gd name="T86" fmla="*/ 179 w 221"/>
                <a:gd name="T87" fmla="*/ 180 h 258"/>
                <a:gd name="T88" fmla="*/ 191 w 221"/>
                <a:gd name="T89" fmla="*/ 189 h 258"/>
                <a:gd name="T90" fmla="*/ 209 w 221"/>
                <a:gd name="T91" fmla="*/ 189 h 258"/>
                <a:gd name="T92" fmla="*/ 209 w 221"/>
                <a:gd name="T93" fmla="*/ 215 h 258"/>
                <a:gd name="T94" fmla="*/ 221 w 221"/>
                <a:gd name="T95" fmla="*/ 232 h 258"/>
                <a:gd name="T96" fmla="*/ 227 w 221"/>
                <a:gd name="T97" fmla="*/ 240 h 258"/>
                <a:gd name="T98" fmla="*/ 221 w 221"/>
                <a:gd name="T99" fmla="*/ 258 h 258"/>
                <a:gd name="T100" fmla="*/ 215 w 221"/>
                <a:gd name="T101" fmla="*/ 284 h 258"/>
                <a:gd name="T102" fmla="*/ 221 w 221"/>
                <a:gd name="T103" fmla="*/ 292 h 258"/>
                <a:gd name="T104" fmla="*/ 215 w 221"/>
                <a:gd name="T105" fmla="*/ 292 h 258"/>
                <a:gd name="T106" fmla="*/ 215 w 221"/>
                <a:gd name="T107" fmla="*/ 292 h 258"/>
                <a:gd name="T108" fmla="*/ 203 w 221"/>
                <a:gd name="T109" fmla="*/ 276 h 258"/>
                <a:gd name="T110" fmla="*/ 152 w 221"/>
                <a:gd name="T111" fmla="*/ 284 h 258"/>
                <a:gd name="T112" fmla="*/ 152 w 221"/>
                <a:gd name="T113" fmla="*/ 292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prstDash val="solid"/>
              <a:round/>
              <a:headEnd/>
              <a:tailEnd/>
            </a:ln>
          </p:spPr>
          <p:txBody>
            <a:bodyPr/>
            <a:lstStyle/>
            <a:p>
              <a:endParaRPr lang="en-US"/>
            </a:p>
          </p:txBody>
        </p:sp>
        <p:sp>
          <p:nvSpPr>
            <p:cNvPr id="31951" name="Freeform 4303"/>
            <p:cNvSpPr>
              <a:spLocks/>
            </p:cNvSpPr>
            <p:nvPr/>
          </p:nvSpPr>
          <p:spPr bwMode="auto">
            <a:xfrm>
              <a:off x="2875" y="3016"/>
              <a:ext cx="163" cy="201"/>
            </a:xfrm>
            <a:custGeom>
              <a:avLst/>
              <a:gdLst>
                <a:gd name="T0" fmla="*/ 0 w 161"/>
                <a:gd name="T1" fmla="*/ 138 h 179"/>
                <a:gd name="T2" fmla="*/ 0 w 161"/>
                <a:gd name="T3" fmla="*/ 108 h 179"/>
                <a:gd name="T4" fmla="*/ 0 w 161"/>
                <a:gd name="T5" fmla="*/ 84 h 179"/>
                <a:gd name="T6" fmla="*/ 18 w 161"/>
                <a:gd name="T7" fmla="*/ 84 h 179"/>
                <a:gd name="T8" fmla="*/ 18 w 161"/>
                <a:gd name="T9" fmla="*/ 60 h 179"/>
                <a:gd name="T10" fmla="*/ 18 w 161"/>
                <a:gd name="T11" fmla="*/ 24 h 179"/>
                <a:gd name="T12" fmla="*/ 18 w 161"/>
                <a:gd name="T13" fmla="*/ 6 h 179"/>
                <a:gd name="T14" fmla="*/ 42 w 161"/>
                <a:gd name="T15" fmla="*/ 6 h 179"/>
                <a:gd name="T16" fmla="*/ 60 w 161"/>
                <a:gd name="T17" fmla="*/ 0 h 179"/>
                <a:gd name="T18" fmla="*/ 66 w 161"/>
                <a:gd name="T19" fmla="*/ 12 h 179"/>
                <a:gd name="T20" fmla="*/ 83 w 161"/>
                <a:gd name="T21" fmla="*/ 0 h 179"/>
                <a:gd name="T22" fmla="*/ 95 w 161"/>
                <a:gd name="T23" fmla="*/ 0 h 179"/>
                <a:gd name="T24" fmla="*/ 101 w 161"/>
                <a:gd name="T25" fmla="*/ 18 h 179"/>
                <a:gd name="T26" fmla="*/ 113 w 161"/>
                <a:gd name="T27" fmla="*/ 36 h 179"/>
                <a:gd name="T28" fmla="*/ 125 w 161"/>
                <a:gd name="T29" fmla="*/ 48 h 179"/>
                <a:gd name="T30" fmla="*/ 131 w 161"/>
                <a:gd name="T31" fmla="*/ 48 h 179"/>
                <a:gd name="T32" fmla="*/ 137 w 161"/>
                <a:gd name="T33" fmla="*/ 54 h 179"/>
                <a:gd name="T34" fmla="*/ 143 w 161"/>
                <a:gd name="T35" fmla="*/ 72 h 179"/>
                <a:gd name="T36" fmla="*/ 155 w 161"/>
                <a:gd name="T37" fmla="*/ 78 h 179"/>
                <a:gd name="T38" fmla="*/ 161 w 161"/>
                <a:gd name="T39" fmla="*/ 84 h 179"/>
                <a:gd name="T40" fmla="*/ 161 w 161"/>
                <a:gd name="T41" fmla="*/ 84 h 179"/>
                <a:gd name="T42" fmla="*/ 137 w 161"/>
                <a:gd name="T43" fmla="*/ 102 h 179"/>
                <a:gd name="T44" fmla="*/ 119 w 161"/>
                <a:gd name="T45" fmla="*/ 114 h 179"/>
                <a:gd name="T46" fmla="*/ 107 w 161"/>
                <a:gd name="T47" fmla="*/ 132 h 179"/>
                <a:gd name="T48" fmla="*/ 101 w 161"/>
                <a:gd name="T49" fmla="*/ 138 h 179"/>
                <a:gd name="T50" fmla="*/ 89 w 161"/>
                <a:gd name="T51" fmla="*/ 155 h 179"/>
                <a:gd name="T52" fmla="*/ 66 w 161"/>
                <a:gd name="T53" fmla="*/ 150 h 179"/>
                <a:gd name="T54" fmla="*/ 48 w 161"/>
                <a:gd name="T55" fmla="*/ 150 h 179"/>
                <a:gd name="T56" fmla="*/ 42 w 161"/>
                <a:gd name="T57" fmla="*/ 161 h 179"/>
                <a:gd name="T58" fmla="*/ 30 w 161"/>
                <a:gd name="T59" fmla="*/ 173 h 179"/>
                <a:gd name="T60" fmla="*/ 12 w 161"/>
                <a:gd name="T61" fmla="*/ 179 h 179"/>
                <a:gd name="T62" fmla="*/ 6 w 161"/>
                <a:gd name="T63" fmla="*/ 173 h 179"/>
                <a:gd name="T64" fmla="*/ 12 w 161"/>
                <a:gd name="T65" fmla="*/ 155 h 179"/>
                <a:gd name="T66" fmla="*/ 0 w 161"/>
                <a:gd name="T67" fmla="*/ 13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517" name="Freeform 4304"/>
            <p:cNvSpPr>
              <a:spLocks/>
            </p:cNvSpPr>
            <p:nvPr/>
          </p:nvSpPr>
          <p:spPr bwMode="auto">
            <a:xfrm>
              <a:off x="3291" y="2867"/>
              <a:ext cx="6" cy="13"/>
            </a:xfrm>
            <a:custGeom>
              <a:avLst/>
              <a:gdLst>
                <a:gd name="T0" fmla="*/ 6 w 6"/>
                <a:gd name="T1" fmla="*/ 15 h 12"/>
                <a:gd name="T2" fmla="*/ 0 w 6"/>
                <a:gd name="T3" fmla="*/ 15 h 12"/>
                <a:gd name="T4" fmla="*/ 0 w 6"/>
                <a:gd name="T5" fmla="*/ 0 h 12"/>
                <a:gd name="T6" fmla="*/ 6 w 6"/>
                <a:gd name="T7" fmla="*/ 1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1518" name="Freeform 4305"/>
            <p:cNvSpPr>
              <a:spLocks/>
            </p:cNvSpPr>
            <p:nvPr/>
          </p:nvSpPr>
          <p:spPr bwMode="auto">
            <a:xfrm>
              <a:off x="2988" y="3258"/>
              <a:ext cx="43" cy="40"/>
            </a:xfrm>
            <a:custGeom>
              <a:avLst/>
              <a:gdLst>
                <a:gd name="T0" fmla="*/ 18 w 42"/>
                <a:gd name="T1" fmla="*/ 0 h 36"/>
                <a:gd name="T2" fmla="*/ 0 w 42"/>
                <a:gd name="T3" fmla="*/ 24 h 36"/>
                <a:gd name="T4" fmla="*/ 12 w 42"/>
                <a:gd name="T5" fmla="*/ 49 h 36"/>
                <a:gd name="T6" fmla="*/ 18 w 42"/>
                <a:gd name="T7" fmla="*/ 41 h 36"/>
                <a:gd name="T8" fmla="*/ 39 w 42"/>
                <a:gd name="T9" fmla="*/ 24 h 36"/>
                <a:gd name="T10" fmla="*/ 45 w 42"/>
                <a:gd name="T11" fmla="*/ 9 h 36"/>
                <a:gd name="T12" fmla="*/ 27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31954" name="Freeform 4306"/>
            <p:cNvSpPr>
              <a:spLocks/>
            </p:cNvSpPr>
            <p:nvPr/>
          </p:nvSpPr>
          <p:spPr bwMode="auto">
            <a:xfrm>
              <a:off x="3281" y="2887"/>
              <a:ext cx="138" cy="298"/>
            </a:xfrm>
            <a:custGeom>
              <a:avLst/>
              <a:gdLst>
                <a:gd name="T0" fmla="*/ 47 w 137"/>
                <a:gd name="T1" fmla="*/ 72 h 264"/>
                <a:gd name="T2" fmla="*/ 41 w 137"/>
                <a:gd name="T3" fmla="*/ 72 h 264"/>
                <a:gd name="T4" fmla="*/ 29 w 137"/>
                <a:gd name="T5" fmla="*/ 84 h 264"/>
                <a:gd name="T6" fmla="*/ 23 w 137"/>
                <a:gd name="T7" fmla="*/ 96 h 264"/>
                <a:gd name="T8" fmla="*/ 17 w 137"/>
                <a:gd name="T9" fmla="*/ 114 h 264"/>
                <a:gd name="T10" fmla="*/ 23 w 137"/>
                <a:gd name="T11" fmla="*/ 132 h 264"/>
                <a:gd name="T12" fmla="*/ 23 w 137"/>
                <a:gd name="T13" fmla="*/ 156 h 264"/>
                <a:gd name="T14" fmla="*/ 11 w 137"/>
                <a:gd name="T15" fmla="*/ 168 h 264"/>
                <a:gd name="T16" fmla="*/ 5 w 137"/>
                <a:gd name="T17" fmla="*/ 180 h 264"/>
                <a:gd name="T18" fmla="*/ 0 w 137"/>
                <a:gd name="T19" fmla="*/ 210 h 264"/>
                <a:gd name="T20" fmla="*/ 5 w 137"/>
                <a:gd name="T21" fmla="*/ 228 h 264"/>
                <a:gd name="T22" fmla="*/ 11 w 137"/>
                <a:gd name="T23" fmla="*/ 258 h 264"/>
                <a:gd name="T24" fmla="*/ 35 w 137"/>
                <a:gd name="T25" fmla="*/ 264 h 264"/>
                <a:gd name="T26" fmla="*/ 47 w 137"/>
                <a:gd name="T27" fmla="*/ 258 h 264"/>
                <a:gd name="T28" fmla="*/ 65 w 137"/>
                <a:gd name="T29" fmla="*/ 252 h 264"/>
                <a:gd name="T30" fmla="*/ 71 w 137"/>
                <a:gd name="T31" fmla="*/ 234 h 264"/>
                <a:gd name="T32" fmla="*/ 77 w 137"/>
                <a:gd name="T33" fmla="*/ 216 h 264"/>
                <a:gd name="T34" fmla="*/ 83 w 137"/>
                <a:gd name="T35" fmla="*/ 198 h 264"/>
                <a:gd name="T36" fmla="*/ 89 w 137"/>
                <a:gd name="T37" fmla="*/ 180 h 264"/>
                <a:gd name="T38" fmla="*/ 95 w 137"/>
                <a:gd name="T39" fmla="*/ 162 h 264"/>
                <a:gd name="T40" fmla="*/ 101 w 137"/>
                <a:gd name="T41" fmla="*/ 144 h 264"/>
                <a:gd name="T42" fmla="*/ 107 w 137"/>
                <a:gd name="T43" fmla="*/ 126 h 264"/>
                <a:gd name="T44" fmla="*/ 113 w 137"/>
                <a:gd name="T45" fmla="*/ 108 h 264"/>
                <a:gd name="T46" fmla="*/ 119 w 137"/>
                <a:gd name="T47" fmla="*/ 90 h 264"/>
                <a:gd name="T48" fmla="*/ 119 w 137"/>
                <a:gd name="T49" fmla="*/ 66 h 264"/>
                <a:gd name="T50" fmla="*/ 131 w 137"/>
                <a:gd name="T51" fmla="*/ 72 h 264"/>
                <a:gd name="T52" fmla="*/ 137 w 137"/>
                <a:gd name="T53" fmla="*/ 60 h 264"/>
                <a:gd name="T54" fmla="*/ 131 w 137"/>
                <a:gd name="T55" fmla="*/ 36 h 264"/>
                <a:gd name="T56" fmla="*/ 125 w 137"/>
                <a:gd name="T57" fmla="*/ 12 h 264"/>
                <a:gd name="T58" fmla="*/ 119 w 137"/>
                <a:gd name="T59" fmla="*/ 0 h 264"/>
                <a:gd name="T60" fmla="*/ 113 w 137"/>
                <a:gd name="T61" fmla="*/ 0 h 264"/>
                <a:gd name="T62" fmla="*/ 107 w 137"/>
                <a:gd name="T63" fmla="*/ 6 h 264"/>
                <a:gd name="T64" fmla="*/ 107 w 137"/>
                <a:gd name="T65" fmla="*/ 24 h 264"/>
                <a:gd name="T66" fmla="*/ 101 w 137"/>
                <a:gd name="T67" fmla="*/ 30 h 264"/>
                <a:gd name="T68" fmla="*/ 95 w 137"/>
                <a:gd name="T69" fmla="*/ 30 h 264"/>
                <a:gd name="T70" fmla="*/ 89 w 137"/>
                <a:gd name="T71" fmla="*/ 30 h 264"/>
                <a:gd name="T72" fmla="*/ 89 w 137"/>
                <a:gd name="T73" fmla="*/ 36 h 264"/>
                <a:gd name="T74" fmla="*/ 89 w 137"/>
                <a:gd name="T75" fmla="*/ 48 h 264"/>
                <a:gd name="T76" fmla="*/ 89 w 137"/>
                <a:gd name="T77" fmla="*/ 48 h 264"/>
                <a:gd name="T78" fmla="*/ 83 w 137"/>
                <a:gd name="T79" fmla="*/ 54 h 264"/>
                <a:gd name="T80" fmla="*/ 83 w 137"/>
                <a:gd name="T81" fmla="*/ 48 h 264"/>
                <a:gd name="T82" fmla="*/ 77 w 137"/>
                <a:gd name="T83" fmla="*/ 60 h 264"/>
                <a:gd name="T84" fmla="*/ 71 w 137"/>
                <a:gd name="T85" fmla="*/ 66 h 264"/>
                <a:gd name="T86" fmla="*/ 71 w 137"/>
                <a:gd name="T87" fmla="*/ 60 h 264"/>
                <a:gd name="T88" fmla="*/ 65 w 137"/>
                <a:gd name="T89" fmla="*/ 72 h 264"/>
                <a:gd name="T90" fmla="*/ 47 w 137"/>
                <a:gd name="T91" fmla="*/ 7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9" y="48"/>
                  </a:lnTo>
                  <a:lnTo>
                    <a:pt x="83" y="54"/>
                  </a:lnTo>
                  <a:lnTo>
                    <a:pt x="83" y="48"/>
                  </a:lnTo>
                  <a:lnTo>
                    <a:pt x="77" y="60"/>
                  </a:lnTo>
                  <a:lnTo>
                    <a:pt x="71" y="66"/>
                  </a:lnTo>
                  <a:lnTo>
                    <a:pt x="71" y="60"/>
                  </a:lnTo>
                  <a:lnTo>
                    <a:pt x="65" y="72"/>
                  </a:lnTo>
                  <a:lnTo>
                    <a:pt x="47" y="72"/>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520" name="Freeform 4307"/>
            <p:cNvSpPr>
              <a:spLocks/>
            </p:cNvSpPr>
            <p:nvPr/>
          </p:nvSpPr>
          <p:spPr bwMode="auto">
            <a:xfrm>
              <a:off x="3104" y="2826"/>
              <a:ext cx="56" cy="169"/>
            </a:xfrm>
            <a:custGeom>
              <a:avLst/>
              <a:gdLst>
                <a:gd name="T0" fmla="*/ 33 w 54"/>
                <a:gd name="T1" fmla="*/ 154 h 150"/>
                <a:gd name="T2" fmla="*/ 27 w 54"/>
                <a:gd name="T3" fmla="*/ 180 h 150"/>
                <a:gd name="T4" fmla="*/ 39 w 54"/>
                <a:gd name="T5" fmla="*/ 197 h 150"/>
                <a:gd name="T6" fmla="*/ 48 w 54"/>
                <a:gd name="T7" fmla="*/ 214 h 150"/>
                <a:gd name="T8" fmla="*/ 48 w 54"/>
                <a:gd name="T9" fmla="*/ 197 h 150"/>
                <a:gd name="T10" fmla="*/ 54 w 54"/>
                <a:gd name="T11" fmla="*/ 189 h 150"/>
                <a:gd name="T12" fmla="*/ 60 w 54"/>
                <a:gd name="T13" fmla="*/ 146 h 150"/>
                <a:gd name="T14" fmla="*/ 48 w 54"/>
                <a:gd name="T15" fmla="*/ 128 h 150"/>
                <a:gd name="T16" fmla="*/ 39 w 54"/>
                <a:gd name="T17" fmla="*/ 112 h 150"/>
                <a:gd name="T18" fmla="*/ 33 w 54"/>
                <a:gd name="T19" fmla="*/ 87 h 150"/>
                <a:gd name="T20" fmla="*/ 39 w 54"/>
                <a:gd name="T21" fmla="*/ 60 h 150"/>
                <a:gd name="T22" fmla="*/ 48 w 54"/>
                <a:gd name="T23" fmla="*/ 60 h 150"/>
                <a:gd name="T24" fmla="*/ 48 w 54"/>
                <a:gd name="T25" fmla="*/ 60 h 150"/>
                <a:gd name="T26" fmla="*/ 39 w 54"/>
                <a:gd name="T27" fmla="*/ 34 h 150"/>
                <a:gd name="T28" fmla="*/ 33 w 54"/>
                <a:gd name="T29" fmla="*/ 9 h 150"/>
                <a:gd name="T30" fmla="*/ 27 w 54"/>
                <a:gd name="T31" fmla="*/ 0 h 150"/>
                <a:gd name="T32" fmla="*/ 6 w 54"/>
                <a:gd name="T33" fmla="*/ 0 h 150"/>
                <a:gd name="T34" fmla="*/ 6 w 54"/>
                <a:gd name="T35" fmla="*/ 0 h 150"/>
                <a:gd name="T36" fmla="*/ 21 w 54"/>
                <a:gd name="T37" fmla="*/ 26 h 150"/>
                <a:gd name="T38" fmla="*/ 12 w 54"/>
                <a:gd name="T39" fmla="*/ 34 h 150"/>
                <a:gd name="T40" fmla="*/ 12 w 54"/>
                <a:gd name="T41" fmla="*/ 60 h 150"/>
                <a:gd name="T42" fmla="*/ 12 w 54"/>
                <a:gd name="T43" fmla="*/ 78 h 150"/>
                <a:gd name="T44" fmla="*/ 12 w 54"/>
                <a:gd name="T45" fmla="*/ 87 h 150"/>
                <a:gd name="T46" fmla="*/ 0 w 54"/>
                <a:gd name="T47" fmla="*/ 112 h 150"/>
                <a:gd name="T48" fmla="*/ 6 w 54"/>
                <a:gd name="T49" fmla="*/ 128 h 150"/>
                <a:gd name="T50" fmla="*/ 12 w 54"/>
                <a:gd name="T51" fmla="*/ 137 h 150"/>
                <a:gd name="T52" fmla="*/ 27 w 54"/>
                <a:gd name="T53" fmla="*/ 137 h 150"/>
                <a:gd name="T54" fmla="*/ 33 w 54"/>
                <a:gd name="T55" fmla="*/ 154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E1E1E1"/>
            </a:solidFill>
            <a:ln w="9525">
              <a:solidFill>
                <a:srgbClr val="000000"/>
              </a:solidFill>
              <a:prstDash val="solid"/>
              <a:round/>
              <a:headEnd/>
              <a:tailEnd/>
            </a:ln>
          </p:spPr>
          <p:txBody>
            <a:bodyPr/>
            <a:lstStyle/>
            <a:p>
              <a:endParaRPr lang="en-US"/>
            </a:p>
          </p:txBody>
        </p:sp>
        <p:sp>
          <p:nvSpPr>
            <p:cNvPr id="11521" name="Freeform 4308"/>
            <p:cNvSpPr>
              <a:spLocks/>
            </p:cNvSpPr>
            <p:nvPr/>
          </p:nvSpPr>
          <p:spPr bwMode="auto">
            <a:xfrm>
              <a:off x="3055" y="2847"/>
              <a:ext cx="188" cy="370"/>
            </a:xfrm>
            <a:custGeom>
              <a:avLst/>
              <a:gdLst>
                <a:gd name="T0" fmla="*/ 81 w 186"/>
                <a:gd name="T1" fmla="*/ 273 h 329"/>
                <a:gd name="T2" fmla="*/ 87 w 186"/>
                <a:gd name="T3" fmla="*/ 264 h 329"/>
                <a:gd name="T4" fmla="*/ 117 w 186"/>
                <a:gd name="T5" fmla="*/ 214 h 329"/>
                <a:gd name="T6" fmla="*/ 156 w 186"/>
                <a:gd name="T7" fmla="*/ 187 h 329"/>
                <a:gd name="T8" fmla="*/ 192 w 186"/>
                <a:gd name="T9" fmla="*/ 136 h 329"/>
                <a:gd name="T10" fmla="*/ 192 w 186"/>
                <a:gd name="T11" fmla="*/ 111 h 329"/>
                <a:gd name="T12" fmla="*/ 192 w 186"/>
                <a:gd name="T13" fmla="*/ 60 h 329"/>
                <a:gd name="T14" fmla="*/ 192 w 186"/>
                <a:gd name="T15" fmla="*/ 0 h 329"/>
                <a:gd name="T16" fmla="*/ 174 w 186"/>
                <a:gd name="T17" fmla="*/ 17 h 329"/>
                <a:gd name="T18" fmla="*/ 142 w 186"/>
                <a:gd name="T19" fmla="*/ 25 h 329"/>
                <a:gd name="T20" fmla="*/ 111 w 186"/>
                <a:gd name="T21" fmla="*/ 34 h 329"/>
                <a:gd name="T22" fmla="*/ 93 w 186"/>
                <a:gd name="T23" fmla="*/ 34 h 329"/>
                <a:gd name="T24" fmla="*/ 81 w 186"/>
                <a:gd name="T25" fmla="*/ 60 h 329"/>
                <a:gd name="T26" fmla="*/ 93 w 186"/>
                <a:gd name="T27" fmla="*/ 102 h 329"/>
                <a:gd name="T28" fmla="*/ 99 w 186"/>
                <a:gd name="T29" fmla="*/ 162 h 329"/>
                <a:gd name="T30" fmla="*/ 93 w 186"/>
                <a:gd name="T31" fmla="*/ 187 h 329"/>
                <a:gd name="T32" fmla="*/ 75 w 186"/>
                <a:gd name="T33" fmla="*/ 153 h 329"/>
                <a:gd name="T34" fmla="*/ 75 w 186"/>
                <a:gd name="T35" fmla="*/ 111 h 329"/>
                <a:gd name="T36" fmla="*/ 57 w 186"/>
                <a:gd name="T37" fmla="*/ 102 h 329"/>
                <a:gd name="T38" fmla="*/ 30 w 186"/>
                <a:gd name="T39" fmla="*/ 119 h 329"/>
                <a:gd name="T40" fmla="*/ 0 w 186"/>
                <a:gd name="T41" fmla="*/ 136 h 329"/>
                <a:gd name="T42" fmla="*/ 6 w 186"/>
                <a:gd name="T43" fmla="*/ 162 h 329"/>
                <a:gd name="T44" fmla="*/ 30 w 186"/>
                <a:gd name="T45" fmla="*/ 171 h 329"/>
                <a:gd name="T46" fmla="*/ 51 w 186"/>
                <a:gd name="T47" fmla="*/ 214 h 329"/>
                <a:gd name="T48" fmla="*/ 51 w 186"/>
                <a:gd name="T49" fmla="*/ 264 h 329"/>
                <a:gd name="T50" fmla="*/ 36 w 186"/>
                <a:gd name="T51" fmla="*/ 307 h 329"/>
                <a:gd name="T52" fmla="*/ 18 w 186"/>
                <a:gd name="T53" fmla="*/ 342 h 329"/>
                <a:gd name="T54" fmla="*/ 24 w 186"/>
                <a:gd name="T55" fmla="*/ 385 h 329"/>
                <a:gd name="T56" fmla="*/ 24 w 186"/>
                <a:gd name="T57" fmla="*/ 443 h 329"/>
                <a:gd name="T58" fmla="*/ 36 w 186"/>
                <a:gd name="T59" fmla="*/ 468 h 329"/>
                <a:gd name="T60" fmla="*/ 36 w 186"/>
                <a:gd name="T61" fmla="*/ 443 h 329"/>
                <a:gd name="T62" fmla="*/ 87 w 186"/>
                <a:gd name="T63" fmla="*/ 392 h 329"/>
                <a:gd name="T64" fmla="*/ 87 w 186"/>
                <a:gd name="T65" fmla="*/ 358 h 329"/>
                <a:gd name="T66" fmla="*/ 87 w 186"/>
                <a:gd name="T67" fmla="*/ 342 h 329"/>
                <a:gd name="T68" fmla="*/ 81 w 186"/>
                <a:gd name="T69" fmla="*/ 290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6F73BF"/>
            </a:solidFill>
            <a:ln w="9525">
              <a:solidFill>
                <a:srgbClr val="000000"/>
              </a:solidFill>
              <a:prstDash val="solid"/>
              <a:round/>
              <a:headEnd/>
              <a:tailEnd/>
            </a:ln>
          </p:spPr>
          <p:txBody>
            <a:bodyPr/>
            <a:lstStyle/>
            <a:p>
              <a:endParaRPr lang="en-US"/>
            </a:p>
          </p:txBody>
        </p:sp>
        <p:sp>
          <p:nvSpPr>
            <p:cNvPr id="11522" name="Freeform 4309"/>
            <p:cNvSpPr>
              <a:spLocks/>
            </p:cNvSpPr>
            <p:nvPr/>
          </p:nvSpPr>
          <p:spPr bwMode="auto">
            <a:xfrm>
              <a:off x="2807" y="3110"/>
              <a:ext cx="285" cy="283"/>
            </a:xfrm>
            <a:custGeom>
              <a:avLst/>
              <a:gdLst>
                <a:gd name="T0" fmla="*/ 63 w 281"/>
                <a:gd name="T1" fmla="*/ 101 h 251"/>
                <a:gd name="T2" fmla="*/ 63 w 281"/>
                <a:gd name="T3" fmla="*/ 153 h 251"/>
                <a:gd name="T4" fmla="*/ 45 w 281"/>
                <a:gd name="T5" fmla="*/ 188 h 251"/>
                <a:gd name="T6" fmla="*/ 12 w 281"/>
                <a:gd name="T7" fmla="*/ 170 h 251"/>
                <a:gd name="T8" fmla="*/ 6 w 281"/>
                <a:gd name="T9" fmla="*/ 213 h 251"/>
                <a:gd name="T10" fmla="*/ 24 w 281"/>
                <a:gd name="T11" fmla="*/ 266 h 251"/>
                <a:gd name="T12" fmla="*/ 24 w 281"/>
                <a:gd name="T13" fmla="*/ 300 h 251"/>
                <a:gd name="T14" fmla="*/ 30 w 281"/>
                <a:gd name="T15" fmla="*/ 342 h 251"/>
                <a:gd name="T16" fmla="*/ 45 w 281"/>
                <a:gd name="T17" fmla="*/ 351 h 251"/>
                <a:gd name="T18" fmla="*/ 75 w 281"/>
                <a:gd name="T19" fmla="*/ 351 h 251"/>
                <a:gd name="T20" fmla="*/ 114 w 281"/>
                <a:gd name="T21" fmla="*/ 342 h 251"/>
                <a:gd name="T22" fmla="*/ 155 w 281"/>
                <a:gd name="T23" fmla="*/ 335 h 251"/>
                <a:gd name="T24" fmla="*/ 188 w 281"/>
                <a:gd name="T25" fmla="*/ 317 h 251"/>
                <a:gd name="T26" fmla="*/ 218 w 281"/>
                <a:gd name="T27" fmla="*/ 282 h 251"/>
                <a:gd name="T28" fmla="*/ 248 w 281"/>
                <a:gd name="T29" fmla="*/ 231 h 251"/>
                <a:gd name="T30" fmla="*/ 275 w 281"/>
                <a:gd name="T31" fmla="*/ 188 h 251"/>
                <a:gd name="T32" fmla="*/ 293 w 281"/>
                <a:gd name="T33" fmla="*/ 136 h 251"/>
                <a:gd name="T34" fmla="*/ 281 w 281"/>
                <a:gd name="T35" fmla="*/ 145 h 251"/>
                <a:gd name="T36" fmla="*/ 263 w 281"/>
                <a:gd name="T37" fmla="*/ 120 h 251"/>
                <a:gd name="T38" fmla="*/ 281 w 281"/>
                <a:gd name="T39" fmla="*/ 110 h 251"/>
                <a:gd name="T40" fmla="*/ 281 w 281"/>
                <a:gd name="T41" fmla="*/ 52 h 251"/>
                <a:gd name="T42" fmla="*/ 275 w 281"/>
                <a:gd name="T43" fmla="*/ 9 h 251"/>
                <a:gd name="T44" fmla="*/ 236 w 281"/>
                <a:gd name="T45" fmla="*/ 0 h 251"/>
                <a:gd name="T46" fmla="*/ 212 w 281"/>
                <a:gd name="T47" fmla="*/ 26 h 251"/>
                <a:gd name="T48" fmla="*/ 180 w 281"/>
                <a:gd name="T49" fmla="*/ 69 h 251"/>
                <a:gd name="T50" fmla="*/ 161 w 281"/>
                <a:gd name="T51" fmla="*/ 101 h 251"/>
                <a:gd name="T52" fmla="*/ 120 w 281"/>
                <a:gd name="T53" fmla="*/ 94 h 251"/>
                <a:gd name="T54" fmla="*/ 99 w 281"/>
                <a:gd name="T55" fmla="*/ 127 h 251"/>
                <a:gd name="T56" fmla="*/ 75 w 281"/>
                <a:gd name="T57" fmla="*/ 127 h 251"/>
                <a:gd name="T58" fmla="*/ 69 w 281"/>
                <a:gd name="T59" fmla="*/ 78 h 251"/>
                <a:gd name="T60" fmla="*/ 188 w 281"/>
                <a:gd name="T61" fmla="*/ 213 h 251"/>
                <a:gd name="T62" fmla="*/ 206 w 281"/>
                <a:gd name="T63" fmla="*/ 231 h 251"/>
                <a:gd name="T64" fmla="*/ 230 w 281"/>
                <a:gd name="T65" fmla="*/ 196 h 251"/>
                <a:gd name="T66" fmla="*/ 206 w 281"/>
                <a:gd name="T67" fmla="*/ 188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23" name="Freeform 4310"/>
            <p:cNvSpPr>
              <a:spLocks/>
            </p:cNvSpPr>
            <p:nvPr/>
          </p:nvSpPr>
          <p:spPr bwMode="auto">
            <a:xfrm>
              <a:off x="2807" y="3110"/>
              <a:ext cx="285" cy="283"/>
            </a:xfrm>
            <a:custGeom>
              <a:avLst/>
              <a:gdLst>
                <a:gd name="T0" fmla="*/ 69 w 281"/>
                <a:gd name="T1" fmla="*/ 78 h 251"/>
                <a:gd name="T2" fmla="*/ 63 w 281"/>
                <a:gd name="T3" fmla="*/ 101 h 251"/>
                <a:gd name="T4" fmla="*/ 63 w 281"/>
                <a:gd name="T5" fmla="*/ 127 h 251"/>
                <a:gd name="T6" fmla="*/ 63 w 281"/>
                <a:gd name="T7" fmla="*/ 153 h 251"/>
                <a:gd name="T8" fmla="*/ 63 w 281"/>
                <a:gd name="T9" fmla="*/ 179 h 251"/>
                <a:gd name="T10" fmla="*/ 45 w 281"/>
                <a:gd name="T11" fmla="*/ 188 h 251"/>
                <a:gd name="T12" fmla="*/ 18 w 281"/>
                <a:gd name="T13" fmla="*/ 188 h 251"/>
                <a:gd name="T14" fmla="*/ 12 w 281"/>
                <a:gd name="T15" fmla="*/ 170 h 251"/>
                <a:gd name="T16" fmla="*/ 0 w 281"/>
                <a:gd name="T17" fmla="*/ 179 h 251"/>
                <a:gd name="T18" fmla="*/ 6 w 281"/>
                <a:gd name="T19" fmla="*/ 213 h 251"/>
                <a:gd name="T20" fmla="*/ 18 w 281"/>
                <a:gd name="T21" fmla="*/ 239 h 251"/>
                <a:gd name="T22" fmla="*/ 24 w 281"/>
                <a:gd name="T23" fmla="*/ 266 h 251"/>
                <a:gd name="T24" fmla="*/ 30 w 281"/>
                <a:gd name="T25" fmla="*/ 291 h 251"/>
                <a:gd name="T26" fmla="*/ 24 w 281"/>
                <a:gd name="T27" fmla="*/ 300 h 251"/>
                <a:gd name="T28" fmla="*/ 24 w 281"/>
                <a:gd name="T29" fmla="*/ 317 h 251"/>
                <a:gd name="T30" fmla="*/ 30 w 281"/>
                <a:gd name="T31" fmla="*/ 342 h 251"/>
                <a:gd name="T32" fmla="*/ 39 w 281"/>
                <a:gd name="T33" fmla="*/ 342 h 251"/>
                <a:gd name="T34" fmla="*/ 45 w 281"/>
                <a:gd name="T35" fmla="*/ 351 h 251"/>
                <a:gd name="T36" fmla="*/ 57 w 281"/>
                <a:gd name="T37" fmla="*/ 360 h 251"/>
                <a:gd name="T38" fmla="*/ 75 w 281"/>
                <a:gd name="T39" fmla="*/ 351 h 251"/>
                <a:gd name="T40" fmla="*/ 93 w 281"/>
                <a:gd name="T41" fmla="*/ 342 h 251"/>
                <a:gd name="T42" fmla="*/ 114 w 281"/>
                <a:gd name="T43" fmla="*/ 342 h 251"/>
                <a:gd name="T44" fmla="*/ 132 w 281"/>
                <a:gd name="T45" fmla="*/ 342 h 251"/>
                <a:gd name="T46" fmla="*/ 155 w 281"/>
                <a:gd name="T47" fmla="*/ 335 h 251"/>
                <a:gd name="T48" fmla="*/ 167 w 281"/>
                <a:gd name="T49" fmla="*/ 335 h 251"/>
                <a:gd name="T50" fmla="*/ 188 w 281"/>
                <a:gd name="T51" fmla="*/ 317 h 251"/>
                <a:gd name="T52" fmla="*/ 206 w 281"/>
                <a:gd name="T53" fmla="*/ 300 h 251"/>
                <a:gd name="T54" fmla="*/ 218 w 281"/>
                <a:gd name="T55" fmla="*/ 282 h 251"/>
                <a:gd name="T56" fmla="*/ 230 w 281"/>
                <a:gd name="T57" fmla="*/ 266 h 251"/>
                <a:gd name="T58" fmla="*/ 248 w 281"/>
                <a:gd name="T59" fmla="*/ 231 h 251"/>
                <a:gd name="T60" fmla="*/ 263 w 281"/>
                <a:gd name="T61" fmla="*/ 213 h 251"/>
                <a:gd name="T62" fmla="*/ 275 w 281"/>
                <a:gd name="T63" fmla="*/ 188 h 251"/>
                <a:gd name="T64" fmla="*/ 287 w 281"/>
                <a:gd name="T65" fmla="*/ 161 h 251"/>
                <a:gd name="T66" fmla="*/ 293 w 281"/>
                <a:gd name="T67" fmla="*/ 136 h 251"/>
                <a:gd name="T68" fmla="*/ 281 w 281"/>
                <a:gd name="T69" fmla="*/ 136 h 251"/>
                <a:gd name="T70" fmla="*/ 281 w 281"/>
                <a:gd name="T71" fmla="*/ 145 h 251"/>
                <a:gd name="T72" fmla="*/ 263 w 281"/>
                <a:gd name="T73" fmla="*/ 136 h 251"/>
                <a:gd name="T74" fmla="*/ 263 w 281"/>
                <a:gd name="T75" fmla="*/ 120 h 251"/>
                <a:gd name="T76" fmla="*/ 269 w 281"/>
                <a:gd name="T77" fmla="*/ 101 h 251"/>
                <a:gd name="T78" fmla="*/ 281 w 281"/>
                <a:gd name="T79" fmla="*/ 110 h 251"/>
                <a:gd name="T80" fmla="*/ 281 w 281"/>
                <a:gd name="T81" fmla="*/ 78 h 251"/>
                <a:gd name="T82" fmla="*/ 281 w 281"/>
                <a:gd name="T83" fmla="*/ 52 h 251"/>
                <a:gd name="T84" fmla="*/ 275 w 281"/>
                <a:gd name="T85" fmla="*/ 26 h 251"/>
                <a:gd name="T86" fmla="*/ 275 w 281"/>
                <a:gd name="T87" fmla="*/ 9 h 251"/>
                <a:gd name="T88" fmla="*/ 256 w 281"/>
                <a:gd name="T89" fmla="*/ 9 h 251"/>
                <a:gd name="T90" fmla="*/ 236 w 281"/>
                <a:gd name="T91" fmla="*/ 0 h 251"/>
                <a:gd name="T92" fmla="*/ 236 w 281"/>
                <a:gd name="T93" fmla="*/ 0 h 251"/>
                <a:gd name="T94" fmla="*/ 212 w 281"/>
                <a:gd name="T95" fmla="*/ 26 h 251"/>
                <a:gd name="T96" fmla="*/ 194 w 281"/>
                <a:gd name="T97" fmla="*/ 43 h 251"/>
                <a:gd name="T98" fmla="*/ 180 w 281"/>
                <a:gd name="T99" fmla="*/ 69 h 251"/>
                <a:gd name="T100" fmla="*/ 173 w 281"/>
                <a:gd name="T101" fmla="*/ 78 h 251"/>
                <a:gd name="T102" fmla="*/ 161 w 281"/>
                <a:gd name="T103" fmla="*/ 101 h 251"/>
                <a:gd name="T104" fmla="*/ 138 w 281"/>
                <a:gd name="T105" fmla="*/ 94 h 251"/>
                <a:gd name="T106" fmla="*/ 120 w 281"/>
                <a:gd name="T107" fmla="*/ 94 h 251"/>
                <a:gd name="T108" fmla="*/ 114 w 281"/>
                <a:gd name="T109" fmla="*/ 110 h 251"/>
                <a:gd name="T110" fmla="*/ 99 w 281"/>
                <a:gd name="T111" fmla="*/ 127 h 251"/>
                <a:gd name="T112" fmla="*/ 81 w 281"/>
                <a:gd name="T113" fmla="*/ 136 h 251"/>
                <a:gd name="T114" fmla="*/ 75 w 281"/>
                <a:gd name="T115" fmla="*/ 127 h 251"/>
                <a:gd name="T116" fmla="*/ 81 w 281"/>
                <a:gd name="T117" fmla="*/ 101 h 251"/>
                <a:gd name="T118" fmla="*/ 69 w 281"/>
                <a:gd name="T119" fmla="*/ 78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24" name="Freeform 4311"/>
            <p:cNvSpPr>
              <a:spLocks/>
            </p:cNvSpPr>
            <p:nvPr/>
          </p:nvSpPr>
          <p:spPr bwMode="auto">
            <a:xfrm>
              <a:off x="2988" y="3258"/>
              <a:ext cx="43" cy="40"/>
            </a:xfrm>
            <a:custGeom>
              <a:avLst/>
              <a:gdLst>
                <a:gd name="T0" fmla="*/ 18 w 42"/>
                <a:gd name="T1" fmla="*/ 0 h 36"/>
                <a:gd name="T2" fmla="*/ 0 w 42"/>
                <a:gd name="T3" fmla="*/ 24 h 36"/>
                <a:gd name="T4" fmla="*/ 12 w 42"/>
                <a:gd name="T5" fmla="*/ 49 h 36"/>
                <a:gd name="T6" fmla="*/ 18 w 42"/>
                <a:gd name="T7" fmla="*/ 41 h 36"/>
                <a:gd name="T8" fmla="*/ 39 w 42"/>
                <a:gd name="T9" fmla="*/ 24 h 36"/>
                <a:gd name="T10" fmla="*/ 45 w 42"/>
                <a:gd name="T11" fmla="*/ 9 h 36"/>
                <a:gd name="T12" fmla="*/ 27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25" name="Freeform 4312"/>
            <p:cNvSpPr>
              <a:spLocks/>
            </p:cNvSpPr>
            <p:nvPr/>
          </p:nvSpPr>
          <p:spPr bwMode="auto">
            <a:xfrm>
              <a:off x="2777" y="3124"/>
              <a:ext cx="5" cy="7"/>
            </a:xfrm>
            <a:custGeom>
              <a:avLst/>
              <a:gdLst>
                <a:gd name="T0" fmla="*/ 3 w 6"/>
                <a:gd name="T1" fmla="*/ 9 h 6"/>
                <a:gd name="T2" fmla="*/ 0 w 6"/>
                <a:gd name="T3" fmla="*/ 9 h 6"/>
                <a:gd name="T4" fmla="*/ 0 w 6"/>
                <a:gd name="T5" fmla="*/ 0 h 6"/>
                <a:gd name="T6" fmla="*/ 3 w 6"/>
                <a:gd name="T7" fmla="*/ 9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6"/>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p>
          </p:txBody>
        </p:sp>
        <p:sp>
          <p:nvSpPr>
            <p:cNvPr id="11526" name="Freeform 4313"/>
            <p:cNvSpPr>
              <a:spLocks/>
            </p:cNvSpPr>
            <p:nvPr/>
          </p:nvSpPr>
          <p:spPr bwMode="auto">
            <a:xfrm>
              <a:off x="3062" y="3190"/>
              <a:ext cx="16" cy="34"/>
            </a:xfrm>
            <a:custGeom>
              <a:avLst/>
              <a:gdLst>
                <a:gd name="T0" fmla="*/ 4 w 18"/>
                <a:gd name="T1" fmla="*/ 0 h 30"/>
                <a:gd name="T2" fmla="*/ 0 w 18"/>
                <a:gd name="T3" fmla="*/ 18 h 30"/>
                <a:gd name="T4" fmla="*/ 0 w 18"/>
                <a:gd name="T5" fmla="*/ 35 h 30"/>
                <a:gd name="T6" fmla="*/ 12 w 18"/>
                <a:gd name="T7" fmla="*/ 44 h 30"/>
                <a:gd name="T8" fmla="*/ 12 w 18"/>
                <a:gd name="T9" fmla="*/ 35 h 30"/>
                <a:gd name="T10" fmla="*/ 12 w 18"/>
                <a:gd name="T11" fmla="*/ 9 h 30"/>
                <a:gd name="T12" fmla="*/ 4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6" y="0"/>
                  </a:moveTo>
                  <a:lnTo>
                    <a:pt x="0" y="12"/>
                  </a:lnTo>
                  <a:lnTo>
                    <a:pt x="0" y="24"/>
                  </a:lnTo>
                  <a:lnTo>
                    <a:pt x="18" y="30"/>
                  </a:lnTo>
                  <a:lnTo>
                    <a:pt x="18" y="24"/>
                  </a:lnTo>
                  <a:lnTo>
                    <a:pt x="18"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1527" name="Freeform 4314"/>
            <p:cNvSpPr>
              <a:spLocks/>
            </p:cNvSpPr>
            <p:nvPr/>
          </p:nvSpPr>
          <p:spPr bwMode="auto">
            <a:xfrm>
              <a:off x="2734" y="2746"/>
              <a:ext cx="219" cy="270"/>
            </a:xfrm>
            <a:custGeom>
              <a:avLst/>
              <a:gdLst>
                <a:gd name="T0" fmla="*/ 225 w 216"/>
                <a:gd name="T1" fmla="*/ 198 h 239"/>
                <a:gd name="T2" fmla="*/ 207 w 216"/>
                <a:gd name="T3" fmla="*/ 198 h 239"/>
                <a:gd name="T4" fmla="*/ 189 w 216"/>
                <a:gd name="T5" fmla="*/ 207 h 239"/>
                <a:gd name="T6" fmla="*/ 189 w 216"/>
                <a:gd name="T7" fmla="*/ 224 h 239"/>
                <a:gd name="T8" fmla="*/ 189 w 216"/>
                <a:gd name="T9" fmla="*/ 267 h 239"/>
                <a:gd name="T10" fmla="*/ 180 w 216"/>
                <a:gd name="T11" fmla="*/ 293 h 239"/>
                <a:gd name="T12" fmla="*/ 213 w 216"/>
                <a:gd name="T13" fmla="*/ 336 h 239"/>
                <a:gd name="T14" fmla="*/ 156 w 216"/>
                <a:gd name="T15" fmla="*/ 345 h 239"/>
                <a:gd name="T16" fmla="*/ 138 w 216"/>
                <a:gd name="T17" fmla="*/ 336 h 239"/>
                <a:gd name="T18" fmla="*/ 120 w 216"/>
                <a:gd name="T19" fmla="*/ 336 h 239"/>
                <a:gd name="T20" fmla="*/ 120 w 216"/>
                <a:gd name="T21" fmla="*/ 326 h 239"/>
                <a:gd name="T22" fmla="*/ 93 w 216"/>
                <a:gd name="T23" fmla="*/ 326 h 239"/>
                <a:gd name="T24" fmla="*/ 75 w 216"/>
                <a:gd name="T25" fmla="*/ 326 h 239"/>
                <a:gd name="T26" fmla="*/ 30 w 216"/>
                <a:gd name="T27" fmla="*/ 326 h 239"/>
                <a:gd name="T28" fmla="*/ 18 w 216"/>
                <a:gd name="T29" fmla="*/ 319 h 239"/>
                <a:gd name="T30" fmla="*/ 0 w 216"/>
                <a:gd name="T31" fmla="*/ 326 h 239"/>
                <a:gd name="T32" fmla="*/ 0 w 216"/>
                <a:gd name="T33" fmla="*/ 302 h 239"/>
                <a:gd name="T34" fmla="*/ 0 w 216"/>
                <a:gd name="T35" fmla="*/ 276 h 239"/>
                <a:gd name="T36" fmla="*/ 18 w 216"/>
                <a:gd name="T37" fmla="*/ 207 h 239"/>
                <a:gd name="T38" fmla="*/ 24 w 216"/>
                <a:gd name="T39" fmla="*/ 189 h 239"/>
                <a:gd name="T40" fmla="*/ 39 w 216"/>
                <a:gd name="T41" fmla="*/ 171 h 239"/>
                <a:gd name="T42" fmla="*/ 30 w 216"/>
                <a:gd name="T43" fmla="*/ 129 h 239"/>
                <a:gd name="T44" fmla="*/ 30 w 216"/>
                <a:gd name="T45" fmla="*/ 111 h 239"/>
                <a:gd name="T46" fmla="*/ 24 w 216"/>
                <a:gd name="T47" fmla="*/ 86 h 239"/>
                <a:gd name="T48" fmla="*/ 30 w 216"/>
                <a:gd name="T49" fmla="*/ 68 h 239"/>
                <a:gd name="T50" fmla="*/ 18 w 216"/>
                <a:gd name="T51" fmla="*/ 35 h 239"/>
                <a:gd name="T52" fmla="*/ 12 w 216"/>
                <a:gd name="T53" fmla="*/ 9 h 239"/>
                <a:gd name="T54" fmla="*/ 24 w 216"/>
                <a:gd name="T55" fmla="*/ 0 h 239"/>
                <a:gd name="T56" fmla="*/ 45 w 216"/>
                <a:gd name="T57" fmla="*/ 0 h 239"/>
                <a:gd name="T58" fmla="*/ 57 w 216"/>
                <a:gd name="T59" fmla="*/ 0 h 239"/>
                <a:gd name="T60" fmla="*/ 75 w 216"/>
                <a:gd name="T61" fmla="*/ 0 h 239"/>
                <a:gd name="T62" fmla="*/ 87 w 216"/>
                <a:gd name="T63" fmla="*/ 0 h 239"/>
                <a:gd name="T64" fmla="*/ 105 w 216"/>
                <a:gd name="T65" fmla="*/ 52 h 239"/>
                <a:gd name="T66" fmla="*/ 120 w 216"/>
                <a:gd name="T67" fmla="*/ 59 h 239"/>
                <a:gd name="T68" fmla="*/ 138 w 216"/>
                <a:gd name="T69" fmla="*/ 59 h 239"/>
                <a:gd name="T70" fmla="*/ 144 w 216"/>
                <a:gd name="T71" fmla="*/ 35 h 239"/>
                <a:gd name="T72" fmla="*/ 162 w 216"/>
                <a:gd name="T73" fmla="*/ 35 h 239"/>
                <a:gd name="T74" fmla="*/ 162 w 216"/>
                <a:gd name="T75" fmla="*/ 35 h 239"/>
                <a:gd name="T76" fmla="*/ 189 w 216"/>
                <a:gd name="T77" fmla="*/ 43 h 239"/>
                <a:gd name="T78" fmla="*/ 189 w 216"/>
                <a:gd name="T79" fmla="*/ 111 h 239"/>
                <a:gd name="T80" fmla="*/ 195 w 216"/>
                <a:gd name="T81" fmla="*/ 137 h 239"/>
                <a:gd name="T82" fmla="*/ 195 w 216"/>
                <a:gd name="T83" fmla="*/ 146 h 239"/>
                <a:gd name="T84" fmla="*/ 225 w 216"/>
                <a:gd name="T85" fmla="*/ 137 h 239"/>
                <a:gd name="T86" fmla="*/ 225 w 216"/>
                <a:gd name="T87" fmla="*/ 171 h 239"/>
                <a:gd name="T88" fmla="*/ 225 w 216"/>
                <a:gd name="T89" fmla="*/ 198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prstDash val="solid"/>
              <a:round/>
              <a:headEnd/>
              <a:tailEnd/>
            </a:ln>
          </p:spPr>
          <p:txBody>
            <a:bodyPr/>
            <a:lstStyle/>
            <a:p>
              <a:endParaRPr lang="en-US"/>
            </a:p>
          </p:txBody>
        </p:sp>
        <p:sp>
          <p:nvSpPr>
            <p:cNvPr id="11528" name="Freeform 4315"/>
            <p:cNvSpPr>
              <a:spLocks/>
            </p:cNvSpPr>
            <p:nvPr/>
          </p:nvSpPr>
          <p:spPr bwMode="auto">
            <a:xfrm>
              <a:off x="2741" y="2713"/>
              <a:ext cx="17" cy="33"/>
            </a:xfrm>
            <a:custGeom>
              <a:avLst/>
              <a:gdLst>
                <a:gd name="T0" fmla="*/ 0 w 18"/>
                <a:gd name="T1" fmla="*/ 40 h 30"/>
                <a:gd name="T2" fmla="*/ 0 w 18"/>
                <a:gd name="T3" fmla="*/ 15 h 30"/>
                <a:gd name="T4" fmla="*/ 9 w 18"/>
                <a:gd name="T5" fmla="*/ 0 h 30"/>
                <a:gd name="T6" fmla="*/ 15 w 18"/>
                <a:gd name="T7" fmla="*/ 9 h 30"/>
                <a:gd name="T8" fmla="*/ 9 w 18"/>
                <a:gd name="T9" fmla="*/ 15 h 30"/>
                <a:gd name="T10" fmla="*/ 6 w 18"/>
                <a:gd name="T11" fmla="*/ 32 h 30"/>
                <a:gd name="T12" fmla="*/ 0 w 18"/>
                <a:gd name="T13" fmla="*/ 4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11529" name="Freeform 4316"/>
            <p:cNvSpPr>
              <a:spLocks/>
            </p:cNvSpPr>
            <p:nvPr/>
          </p:nvSpPr>
          <p:spPr bwMode="auto">
            <a:xfrm>
              <a:off x="1214" y="2496"/>
              <a:ext cx="690" cy="877"/>
            </a:xfrm>
            <a:custGeom>
              <a:avLst/>
              <a:gdLst>
                <a:gd name="T0" fmla="*/ 532 w 682"/>
                <a:gd name="T1" fmla="*/ 215 h 778"/>
                <a:gd name="T2" fmla="*/ 520 w 682"/>
                <a:gd name="T3" fmla="*/ 189 h 778"/>
                <a:gd name="T4" fmla="*/ 496 w 682"/>
                <a:gd name="T5" fmla="*/ 180 h 778"/>
                <a:gd name="T6" fmla="*/ 476 w 682"/>
                <a:gd name="T7" fmla="*/ 171 h 778"/>
                <a:gd name="T8" fmla="*/ 451 w 682"/>
                <a:gd name="T9" fmla="*/ 198 h 778"/>
                <a:gd name="T10" fmla="*/ 428 w 682"/>
                <a:gd name="T11" fmla="*/ 206 h 778"/>
                <a:gd name="T12" fmla="*/ 390 w 682"/>
                <a:gd name="T13" fmla="*/ 198 h 778"/>
                <a:gd name="T14" fmla="*/ 422 w 682"/>
                <a:gd name="T15" fmla="*/ 129 h 778"/>
                <a:gd name="T16" fmla="*/ 410 w 682"/>
                <a:gd name="T17" fmla="*/ 34 h 778"/>
                <a:gd name="T18" fmla="*/ 404 w 682"/>
                <a:gd name="T19" fmla="*/ 34 h 778"/>
                <a:gd name="T20" fmla="*/ 359 w 682"/>
                <a:gd name="T21" fmla="*/ 87 h 778"/>
                <a:gd name="T22" fmla="*/ 323 w 682"/>
                <a:gd name="T23" fmla="*/ 94 h 778"/>
                <a:gd name="T24" fmla="*/ 266 w 682"/>
                <a:gd name="T25" fmla="*/ 112 h 778"/>
                <a:gd name="T26" fmla="*/ 248 w 682"/>
                <a:gd name="T27" fmla="*/ 18 h 778"/>
                <a:gd name="T28" fmla="*/ 230 w 682"/>
                <a:gd name="T29" fmla="*/ 18 h 778"/>
                <a:gd name="T30" fmla="*/ 179 w 682"/>
                <a:gd name="T31" fmla="*/ 34 h 778"/>
                <a:gd name="T32" fmla="*/ 185 w 682"/>
                <a:gd name="T33" fmla="*/ 78 h 778"/>
                <a:gd name="T34" fmla="*/ 149 w 682"/>
                <a:gd name="T35" fmla="*/ 121 h 778"/>
                <a:gd name="T36" fmla="*/ 110 w 682"/>
                <a:gd name="T37" fmla="*/ 87 h 778"/>
                <a:gd name="T38" fmla="*/ 69 w 682"/>
                <a:gd name="T39" fmla="*/ 103 h 778"/>
                <a:gd name="T40" fmla="*/ 63 w 682"/>
                <a:gd name="T41" fmla="*/ 129 h 778"/>
                <a:gd name="T42" fmla="*/ 63 w 682"/>
                <a:gd name="T43" fmla="*/ 267 h 778"/>
                <a:gd name="T44" fmla="*/ 12 w 682"/>
                <a:gd name="T45" fmla="*/ 318 h 778"/>
                <a:gd name="T46" fmla="*/ 12 w 682"/>
                <a:gd name="T47" fmla="*/ 402 h 778"/>
                <a:gd name="T48" fmla="*/ 42 w 682"/>
                <a:gd name="T49" fmla="*/ 437 h 778"/>
                <a:gd name="T50" fmla="*/ 81 w 682"/>
                <a:gd name="T51" fmla="*/ 462 h 778"/>
                <a:gd name="T52" fmla="*/ 143 w 682"/>
                <a:gd name="T53" fmla="*/ 428 h 778"/>
                <a:gd name="T54" fmla="*/ 185 w 682"/>
                <a:gd name="T55" fmla="*/ 506 h 778"/>
                <a:gd name="T56" fmla="*/ 248 w 682"/>
                <a:gd name="T57" fmla="*/ 549 h 778"/>
                <a:gd name="T58" fmla="*/ 260 w 682"/>
                <a:gd name="T59" fmla="*/ 609 h 778"/>
                <a:gd name="T60" fmla="*/ 303 w 682"/>
                <a:gd name="T61" fmla="*/ 661 h 778"/>
                <a:gd name="T62" fmla="*/ 303 w 682"/>
                <a:gd name="T63" fmla="*/ 720 h 778"/>
                <a:gd name="T64" fmla="*/ 335 w 682"/>
                <a:gd name="T65" fmla="*/ 780 h 778"/>
                <a:gd name="T66" fmla="*/ 365 w 682"/>
                <a:gd name="T67" fmla="*/ 832 h 778"/>
                <a:gd name="T68" fmla="*/ 383 w 682"/>
                <a:gd name="T69" fmla="*/ 882 h 778"/>
                <a:gd name="T70" fmla="*/ 335 w 682"/>
                <a:gd name="T71" fmla="*/ 1011 h 778"/>
                <a:gd name="T72" fmla="*/ 371 w 682"/>
                <a:gd name="T73" fmla="*/ 1028 h 778"/>
                <a:gd name="T74" fmla="*/ 416 w 682"/>
                <a:gd name="T75" fmla="*/ 1089 h 778"/>
                <a:gd name="T76" fmla="*/ 434 w 682"/>
                <a:gd name="T77" fmla="*/ 1055 h 778"/>
                <a:gd name="T78" fmla="*/ 445 w 682"/>
                <a:gd name="T79" fmla="*/ 1011 h 778"/>
                <a:gd name="T80" fmla="*/ 440 w 682"/>
                <a:gd name="T81" fmla="*/ 1062 h 778"/>
                <a:gd name="T82" fmla="*/ 469 w 682"/>
                <a:gd name="T83" fmla="*/ 994 h 778"/>
                <a:gd name="T84" fmla="*/ 483 w 682"/>
                <a:gd name="T85" fmla="*/ 909 h 778"/>
                <a:gd name="T86" fmla="*/ 476 w 682"/>
                <a:gd name="T87" fmla="*/ 876 h 778"/>
                <a:gd name="T88" fmla="*/ 544 w 682"/>
                <a:gd name="T89" fmla="*/ 815 h 778"/>
                <a:gd name="T90" fmla="*/ 570 w 682"/>
                <a:gd name="T91" fmla="*/ 798 h 778"/>
                <a:gd name="T92" fmla="*/ 607 w 682"/>
                <a:gd name="T93" fmla="*/ 772 h 778"/>
                <a:gd name="T94" fmla="*/ 631 w 682"/>
                <a:gd name="T95" fmla="*/ 661 h 778"/>
                <a:gd name="T96" fmla="*/ 637 w 682"/>
                <a:gd name="T97" fmla="*/ 549 h 778"/>
                <a:gd name="T98" fmla="*/ 643 w 682"/>
                <a:gd name="T99" fmla="*/ 522 h 778"/>
                <a:gd name="T100" fmla="*/ 670 w 682"/>
                <a:gd name="T101" fmla="*/ 462 h 778"/>
                <a:gd name="T102" fmla="*/ 706 w 682"/>
                <a:gd name="T103" fmla="*/ 352 h 778"/>
                <a:gd name="T104" fmla="*/ 664 w 682"/>
                <a:gd name="T105" fmla="*/ 283 h 778"/>
                <a:gd name="T106" fmla="*/ 583 w 682"/>
                <a:gd name="T107" fmla="*/ 232 h 778"/>
                <a:gd name="T108" fmla="*/ 538 w 682"/>
                <a:gd name="T109" fmla="*/ 215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prstDash val="solid"/>
              <a:round/>
              <a:headEnd/>
              <a:tailEnd/>
            </a:ln>
          </p:spPr>
          <p:txBody>
            <a:bodyPr/>
            <a:lstStyle/>
            <a:p>
              <a:endParaRPr lang="en-US"/>
            </a:p>
          </p:txBody>
        </p:sp>
        <p:sp>
          <p:nvSpPr>
            <p:cNvPr id="11530" name="Freeform 4317"/>
            <p:cNvSpPr>
              <a:spLocks/>
            </p:cNvSpPr>
            <p:nvPr/>
          </p:nvSpPr>
          <p:spPr bwMode="auto">
            <a:xfrm>
              <a:off x="1619" y="2618"/>
              <a:ext cx="42" cy="34"/>
            </a:xfrm>
            <a:custGeom>
              <a:avLst/>
              <a:gdLst>
                <a:gd name="T0" fmla="*/ 27 w 41"/>
                <a:gd name="T1" fmla="*/ 44 h 30"/>
                <a:gd name="T2" fmla="*/ 18 w 41"/>
                <a:gd name="T3" fmla="*/ 44 h 30"/>
                <a:gd name="T4" fmla="*/ 12 w 41"/>
                <a:gd name="T5" fmla="*/ 44 h 30"/>
                <a:gd name="T6" fmla="*/ 6 w 41"/>
                <a:gd name="T7" fmla="*/ 44 h 30"/>
                <a:gd name="T8" fmla="*/ 0 w 41"/>
                <a:gd name="T9" fmla="*/ 26 h 30"/>
                <a:gd name="T10" fmla="*/ 6 w 41"/>
                <a:gd name="T11" fmla="*/ 26 h 30"/>
                <a:gd name="T12" fmla="*/ 0 w 41"/>
                <a:gd name="T13" fmla="*/ 9 h 30"/>
                <a:gd name="T14" fmla="*/ 6 w 41"/>
                <a:gd name="T15" fmla="*/ 0 h 30"/>
                <a:gd name="T16" fmla="*/ 44 w 41"/>
                <a:gd name="T17" fmla="*/ 0 h 30"/>
                <a:gd name="T18" fmla="*/ 38 w 41"/>
                <a:gd name="T19" fmla="*/ 26 h 30"/>
                <a:gd name="T20" fmla="*/ 38 w 41"/>
                <a:gd name="T21" fmla="*/ 35 h 30"/>
                <a:gd name="T22" fmla="*/ 32 w 41"/>
                <a:gd name="T23" fmla="*/ 35 h 30"/>
                <a:gd name="T24" fmla="*/ 32 w 41"/>
                <a:gd name="T25" fmla="*/ 35 h 30"/>
                <a:gd name="T26" fmla="*/ 27 w 41"/>
                <a:gd name="T27" fmla="*/ 44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prstDash val="solid"/>
              <a:round/>
              <a:headEnd/>
              <a:tailEnd/>
            </a:ln>
          </p:spPr>
          <p:txBody>
            <a:bodyPr/>
            <a:lstStyle/>
            <a:p>
              <a:endParaRPr lang="en-US"/>
            </a:p>
          </p:txBody>
        </p:sp>
        <p:sp>
          <p:nvSpPr>
            <p:cNvPr id="11531" name="Freeform 4318"/>
            <p:cNvSpPr>
              <a:spLocks/>
            </p:cNvSpPr>
            <p:nvPr/>
          </p:nvSpPr>
          <p:spPr bwMode="auto">
            <a:xfrm>
              <a:off x="2691" y="2557"/>
              <a:ext cx="37" cy="34"/>
            </a:xfrm>
            <a:custGeom>
              <a:avLst/>
              <a:gdLst>
                <a:gd name="T0" fmla="*/ 6 w 36"/>
                <a:gd name="T1" fmla="*/ 44 h 30"/>
                <a:gd name="T2" fmla="*/ 0 w 36"/>
                <a:gd name="T3" fmla="*/ 35 h 30"/>
                <a:gd name="T4" fmla="*/ 6 w 36"/>
                <a:gd name="T5" fmla="*/ 26 h 30"/>
                <a:gd name="T6" fmla="*/ 6 w 36"/>
                <a:gd name="T7" fmla="*/ 0 h 30"/>
                <a:gd name="T8" fmla="*/ 27 w 36"/>
                <a:gd name="T9" fmla="*/ 9 h 30"/>
                <a:gd name="T10" fmla="*/ 39 w 36"/>
                <a:gd name="T11" fmla="*/ 9 h 30"/>
                <a:gd name="T12" fmla="*/ 39 w 36"/>
                <a:gd name="T13" fmla="*/ 44 h 30"/>
                <a:gd name="T14" fmla="*/ 6 w 36"/>
                <a:gd name="T15" fmla="*/ 44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0">
                  <a:moveTo>
                    <a:pt x="6" y="30"/>
                  </a:moveTo>
                  <a:lnTo>
                    <a:pt x="0" y="24"/>
                  </a:lnTo>
                  <a:lnTo>
                    <a:pt x="6" y="18"/>
                  </a:lnTo>
                  <a:lnTo>
                    <a:pt x="6" y="0"/>
                  </a:lnTo>
                  <a:lnTo>
                    <a:pt x="24" y="6"/>
                  </a:lnTo>
                  <a:lnTo>
                    <a:pt x="36" y="6"/>
                  </a:lnTo>
                  <a:lnTo>
                    <a:pt x="36" y="30"/>
                  </a:lnTo>
                  <a:lnTo>
                    <a:pt x="6" y="30"/>
                  </a:lnTo>
                  <a:close/>
                </a:path>
              </a:pathLst>
            </a:custGeom>
            <a:solidFill>
              <a:srgbClr val="E1E1E1"/>
            </a:solidFill>
            <a:ln w="9525">
              <a:solidFill>
                <a:srgbClr val="000000"/>
              </a:solidFill>
              <a:prstDash val="solid"/>
              <a:round/>
              <a:headEnd/>
              <a:tailEnd/>
            </a:ln>
          </p:spPr>
          <p:txBody>
            <a:bodyPr/>
            <a:lstStyle/>
            <a:p>
              <a:endParaRPr lang="en-US"/>
            </a:p>
          </p:txBody>
        </p:sp>
        <p:sp>
          <p:nvSpPr>
            <p:cNvPr id="11532" name="Freeform 4319"/>
            <p:cNvSpPr>
              <a:spLocks/>
            </p:cNvSpPr>
            <p:nvPr/>
          </p:nvSpPr>
          <p:spPr bwMode="auto">
            <a:xfrm>
              <a:off x="2673" y="2530"/>
              <a:ext cx="12" cy="7"/>
            </a:xfrm>
            <a:custGeom>
              <a:avLst/>
              <a:gdLst>
                <a:gd name="T0" fmla="*/ 12 w 12"/>
                <a:gd name="T1" fmla="*/ 0 h 6"/>
                <a:gd name="T2" fmla="*/ 6 w 12"/>
                <a:gd name="T3" fmla="*/ 0 h 6"/>
                <a:gd name="T4" fmla="*/ 0 w 12"/>
                <a:gd name="T5" fmla="*/ 9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1533" name="Freeform 4320"/>
            <p:cNvSpPr>
              <a:spLocks/>
            </p:cNvSpPr>
            <p:nvPr/>
          </p:nvSpPr>
          <p:spPr bwMode="auto">
            <a:xfrm>
              <a:off x="2679" y="2564"/>
              <a:ext cx="103" cy="135"/>
            </a:xfrm>
            <a:custGeom>
              <a:avLst/>
              <a:gdLst>
                <a:gd name="T0" fmla="*/ 18 w 102"/>
                <a:gd name="T1" fmla="*/ 34 h 120"/>
                <a:gd name="T2" fmla="*/ 18 w 102"/>
                <a:gd name="T3" fmla="*/ 43 h 120"/>
                <a:gd name="T4" fmla="*/ 12 w 102"/>
                <a:gd name="T5" fmla="*/ 43 h 120"/>
                <a:gd name="T6" fmla="*/ 24 w 102"/>
                <a:gd name="T7" fmla="*/ 60 h 120"/>
                <a:gd name="T8" fmla="*/ 12 w 102"/>
                <a:gd name="T9" fmla="*/ 60 h 120"/>
                <a:gd name="T10" fmla="*/ 6 w 102"/>
                <a:gd name="T11" fmla="*/ 87 h 120"/>
                <a:gd name="T12" fmla="*/ 0 w 102"/>
                <a:gd name="T13" fmla="*/ 87 h 120"/>
                <a:gd name="T14" fmla="*/ 12 w 102"/>
                <a:gd name="T15" fmla="*/ 102 h 120"/>
                <a:gd name="T16" fmla="*/ 12 w 102"/>
                <a:gd name="T17" fmla="*/ 111 h 120"/>
                <a:gd name="T18" fmla="*/ 6 w 102"/>
                <a:gd name="T19" fmla="*/ 102 h 120"/>
                <a:gd name="T20" fmla="*/ 12 w 102"/>
                <a:gd name="T21" fmla="*/ 120 h 120"/>
                <a:gd name="T22" fmla="*/ 12 w 102"/>
                <a:gd name="T23" fmla="*/ 120 h 120"/>
                <a:gd name="T24" fmla="*/ 24 w 102"/>
                <a:gd name="T25" fmla="*/ 137 h 120"/>
                <a:gd name="T26" fmla="*/ 18 w 102"/>
                <a:gd name="T27" fmla="*/ 137 h 120"/>
                <a:gd name="T28" fmla="*/ 30 w 102"/>
                <a:gd name="T29" fmla="*/ 154 h 120"/>
                <a:gd name="T30" fmla="*/ 42 w 102"/>
                <a:gd name="T31" fmla="*/ 171 h 120"/>
                <a:gd name="T32" fmla="*/ 48 w 102"/>
                <a:gd name="T33" fmla="*/ 162 h 120"/>
                <a:gd name="T34" fmla="*/ 57 w 102"/>
                <a:gd name="T35" fmla="*/ 162 h 120"/>
                <a:gd name="T36" fmla="*/ 63 w 102"/>
                <a:gd name="T37" fmla="*/ 162 h 120"/>
                <a:gd name="T38" fmla="*/ 57 w 102"/>
                <a:gd name="T39" fmla="*/ 145 h 120"/>
                <a:gd name="T40" fmla="*/ 57 w 102"/>
                <a:gd name="T41" fmla="*/ 145 h 120"/>
                <a:gd name="T42" fmla="*/ 57 w 102"/>
                <a:gd name="T43" fmla="*/ 137 h 120"/>
                <a:gd name="T44" fmla="*/ 69 w 102"/>
                <a:gd name="T45" fmla="*/ 128 h 120"/>
                <a:gd name="T46" fmla="*/ 69 w 102"/>
                <a:gd name="T47" fmla="*/ 111 h 120"/>
                <a:gd name="T48" fmla="*/ 81 w 102"/>
                <a:gd name="T49" fmla="*/ 128 h 120"/>
                <a:gd name="T50" fmla="*/ 93 w 102"/>
                <a:gd name="T51" fmla="*/ 128 h 120"/>
                <a:gd name="T52" fmla="*/ 93 w 102"/>
                <a:gd name="T53" fmla="*/ 128 h 120"/>
                <a:gd name="T54" fmla="*/ 99 w 102"/>
                <a:gd name="T55" fmla="*/ 128 h 120"/>
                <a:gd name="T56" fmla="*/ 105 w 102"/>
                <a:gd name="T57" fmla="*/ 87 h 120"/>
                <a:gd name="T58" fmla="*/ 93 w 102"/>
                <a:gd name="T59" fmla="*/ 60 h 120"/>
                <a:gd name="T60" fmla="*/ 105 w 102"/>
                <a:gd name="T61" fmla="*/ 43 h 120"/>
                <a:gd name="T62" fmla="*/ 105 w 102"/>
                <a:gd name="T63" fmla="*/ 26 h 120"/>
                <a:gd name="T64" fmla="*/ 81 w 102"/>
                <a:gd name="T65" fmla="*/ 26 h 120"/>
                <a:gd name="T66" fmla="*/ 87 w 102"/>
                <a:gd name="T67" fmla="*/ 0 h 120"/>
                <a:gd name="T68" fmla="*/ 48 w 102"/>
                <a:gd name="T69" fmla="*/ 0 h 120"/>
                <a:gd name="T70" fmla="*/ 48 w 102"/>
                <a:gd name="T71" fmla="*/ 34 h 120"/>
                <a:gd name="T72" fmla="*/ 18 w 102"/>
                <a:gd name="T73" fmla="*/ 34 h 120"/>
                <a:gd name="T74" fmla="*/ 18 w 102"/>
                <a:gd name="T75" fmla="*/ 34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E1E1E1"/>
            </a:solidFill>
            <a:ln w="9525">
              <a:solidFill>
                <a:srgbClr val="000000"/>
              </a:solidFill>
              <a:prstDash val="solid"/>
              <a:round/>
              <a:headEnd/>
              <a:tailEnd/>
            </a:ln>
          </p:spPr>
          <p:txBody>
            <a:bodyPr/>
            <a:lstStyle/>
            <a:p>
              <a:endParaRPr lang="en-US"/>
            </a:p>
          </p:txBody>
        </p:sp>
        <p:sp>
          <p:nvSpPr>
            <p:cNvPr id="11534" name="Freeform 4321"/>
            <p:cNvSpPr>
              <a:spLocks/>
            </p:cNvSpPr>
            <p:nvPr/>
          </p:nvSpPr>
          <p:spPr bwMode="auto">
            <a:xfrm>
              <a:off x="1431" y="3049"/>
              <a:ext cx="151" cy="182"/>
            </a:xfrm>
            <a:custGeom>
              <a:avLst/>
              <a:gdLst>
                <a:gd name="T0" fmla="*/ 12 w 150"/>
                <a:gd name="T1" fmla="*/ 18 h 161"/>
                <a:gd name="T2" fmla="*/ 6 w 150"/>
                <a:gd name="T3" fmla="*/ 52 h 161"/>
                <a:gd name="T4" fmla="*/ 0 w 150"/>
                <a:gd name="T5" fmla="*/ 78 h 161"/>
                <a:gd name="T6" fmla="*/ 18 w 150"/>
                <a:gd name="T7" fmla="*/ 104 h 161"/>
                <a:gd name="T8" fmla="*/ 36 w 150"/>
                <a:gd name="T9" fmla="*/ 130 h 161"/>
                <a:gd name="T10" fmla="*/ 48 w 150"/>
                <a:gd name="T11" fmla="*/ 139 h 161"/>
                <a:gd name="T12" fmla="*/ 66 w 150"/>
                <a:gd name="T13" fmla="*/ 147 h 161"/>
                <a:gd name="T14" fmla="*/ 81 w 150"/>
                <a:gd name="T15" fmla="*/ 156 h 161"/>
                <a:gd name="T16" fmla="*/ 99 w 150"/>
                <a:gd name="T17" fmla="*/ 174 h 161"/>
                <a:gd name="T18" fmla="*/ 93 w 150"/>
                <a:gd name="T19" fmla="*/ 198 h 161"/>
                <a:gd name="T20" fmla="*/ 87 w 150"/>
                <a:gd name="T21" fmla="*/ 224 h 161"/>
                <a:gd name="T22" fmla="*/ 105 w 150"/>
                <a:gd name="T23" fmla="*/ 233 h 161"/>
                <a:gd name="T24" fmla="*/ 123 w 150"/>
                <a:gd name="T25" fmla="*/ 233 h 161"/>
                <a:gd name="T26" fmla="*/ 135 w 150"/>
                <a:gd name="T27" fmla="*/ 224 h 161"/>
                <a:gd name="T28" fmla="*/ 153 w 150"/>
                <a:gd name="T29" fmla="*/ 198 h 161"/>
                <a:gd name="T30" fmla="*/ 147 w 150"/>
                <a:gd name="T31" fmla="*/ 174 h 161"/>
                <a:gd name="T32" fmla="*/ 147 w 150"/>
                <a:gd name="T33" fmla="*/ 156 h 161"/>
                <a:gd name="T34" fmla="*/ 153 w 150"/>
                <a:gd name="T35" fmla="*/ 130 h 161"/>
                <a:gd name="T36" fmla="*/ 141 w 150"/>
                <a:gd name="T37" fmla="*/ 130 h 161"/>
                <a:gd name="T38" fmla="*/ 135 w 150"/>
                <a:gd name="T39" fmla="*/ 130 h 161"/>
                <a:gd name="T40" fmla="*/ 129 w 150"/>
                <a:gd name="T41" fmla="*/ 104 h 161"/>
                <a:gd name="T42" fmla="*/ 123 w 150"/>
                <a:gd name="T43" fmla="*/ 78 h 161"/>
                <a:gd name="T44" fmla="*/ 111 w 150"/>
                <a:gd name="T45" fmla="*/ 78 h 161"/>
                <a:gd name="T46" fmla="*/ 81 w 150"/>
                <a:gd name="T47" fmla="*/ 78 h 161"/>
                <a:gd name="T48" fmla="*/ 81 w 150"/>
                <a:gd name="T49" fmla="*/ 35 h 161"/>
                <a:gd name="T50" fmla="*/ 72 w 150"/>
                <a:gd name="T51" fmla="*/ 18 h 161"/>
                <a:gd name="T52" fmla="*/ 72 w 150"/>
                <a:gd name="T53" fmla="*/ 18 h 161"/>
                <a:gd name="T54" fmla="*/ 60 w 150"/>
                <a:gd name="T55" fmla="*/ 0 h 161"/>
                <a:gd name="T56" fmla="*/ 12 w 150"/>
                <a:gd name="T57" fmla="*/ 9 h 161"/>
                <a:gd name="T58" fmla="*/ 12 w 150"/>
                <a:gd name="T59" fmla="*/ 18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1535" name="Rectangle 4322"/>
            <p:cNvSpPr>
              <a:spLocks noChangeArrowheads="1"/>
            </p:cNvSpPr>
            <p:nvPr/>
          </p:nvSpPr>
          <p:spPr bwMode="auto">
            <a:xfrm>
              <a:off x="2643" y="2604"/>
              <a:ext cx="0" cy="7"/>
            </a:xfrm>
            <a:prstGeom prst="rect">
              <a:avLst/>
            </a:prstGeom>
            <a:solidFill>
              <a:srgbClr val="239FB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536" name="Rectangle 4323"/>
            <p:cNvSpPr>
              <a:spLocks noChangeArrowheads="1"/>
            </p:cNvSpPr>
            <p:nvPr/>
          </p:nvSpPr>
          <p:spPr bwMode="auto">
            <a:xfrm>
              <a:off x="2655" y="257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537" name="Freeform 4324"/>
            <p:cNvSpPr>
              <a:spLocks/>
            </p:cNvSpPr>
            <p:nvPr/>
          </p:nvSpPr>
          <p:spPr bwMode="auto">
            <a:xfrm>
              <a:off x="3049" y="2638"/>
              <a:ext cx="194" cy="236"/>
            </a:xfrm>
            <a:custGeom>
              <a:avLst/>
              <a:gdLst>
                <a:gd name="T0" fmla="*/ 150 w 192"/>
                <a:gd name="T1" fmla="*/ 60 h 209"/>
                <a:gd name="T2" fmla="*/ 150 w 192"/>
                <a:gd name="T3" fmla="*/ 52 h 209"/>
                <a:gd name="T4" fmla="*/ 129 w 192"/>
                <a:gd name="T5" fmla="*/ 43 h 209"/>
                <a:gd name="T6" fmla="*/ 117 w 192"/>
                <a:gd name="T7" fmla="*/ 26 h 209"/>
                <a:gd name="T8" fmla="*/ 81 w 192"/>
                <a:gd name="T9" fmla="*/ 0 h 209"/>
                <a:gd name="T10" fmla="*/ 69 w 192"/>
                <a:gd name="T11" fmla="*/ 0 h 209"/>
                <a:gd name="T12" fmla="*/ 51 w 192"/>
                <a:gd name="T13" fmla="*/ 0 h 209"/>
                <a:gd name="T14" fmla="*/ 36 w 192"/>
                <a:gd name="T15" fmla="*/ 0 h 209"/>
                <a:gd name="T16" fmla="*/ 18 w 192"/>
                <a:gd name="T17" fmla="*/ 0 h 209"/>
                <a:gd name="T18" fmla="*/ 24 w 192"/>
                <a:gd name="T19" fmla="*/ 34 h 209"/>
                <a:gd name="T20" fmla="*/ 18 w 192"/>
                <a:gd name="T21" fmla="*/ 34 h 209"/>
                <a:gd name="T22" fmla="*/ 18 w 192"/>
                <a:gd name="T23" fmla="*/ 52 h 209"/>
                <a:gd name="T24" fmla="*/ 24 w 192"/>
                <a:gd name="T25" fmla="*/ 60 h 209"/>
                <a:gd name="T26" fmla="*/ 12 w 192"/>
                <a:gd name="T27" fmla="*/ 78 h 209"/>
                <a:gd name="T28" fmla="*/ 6 w 192"/>
                <a:gd name="T29" fmla="*/ 96 h 209"/>
                <a:gd name="T30" fmla="*/ 0 w 192"/>
                <a:gd name="T31" fmla="*/ 96 h 209"/>
                <a:gd name="T32" fmla="*/ 0 w 192"/>
                <a:gd name="T33" fmla="*/ 138 h 209"/>
                <a:gd name="T34" fmla="*/ 6 w 192"/>
                <a:gd name="T35" fmla="*/ 165 h 209"/>
                <a:gd name="T36" fmla="*/ 12 w 192"/>
                <a:gd name="T37" fmla="*/ 181 h 209"/>
                <a:gd name="T38" fmla="*/ 24 w 192"/>
                <a:gd name="T39" fmla="*/ 206 h 209"/>
                <a:gd name="T40" fmla="*/ 24 w 192"/>
                <a:gd name="T41" fmla="*/ 206 h 209"/>
                <a:gd name="T42" fmla="*/ 42 w 192"/>
                <a:gd name="T43" fmla="*/ 224 h 209"/>
                <a:gd name="T44" fmla="*/ 63 w 192"/>
                <a:gd name="T45" fmla="*/ 241 h 209"/>
                <a:gd name="T46" fmla="*/ 81 w 192"/>
                <a:gd name="T47" fmla="*/ 241 h 209"/>
                <a:gd name="T48" fmla="*/ 87 w 192"/>
                <a:gd name="T49" fmla="*/ 248 h 209"/>
                <a:gd name="T50" fmla="*/ 93 w 192"/>
                <a:gd name="T51" fmla="*/ 276 h 209"/>
                <a:gd name="T52" fmla="*/ 99 w 192"/>
                <a:gd name="T53" fmla="*/ 300 h 209"/>
                <a:gd name="T54" fmla="*/ 105 w 192"/>
                <a:gd name="T55" fmla="*/ 300 h 209"/>
                <a:gd name="T56" fmla="*/ 117 w 192"/>
                <a:gd name="T57" fmla="*/ 300 h 209"/>
                <a:gd name="T58" fmla="*/ 135 w 192"/>
                <a:gd name="T59" fmla="*/ 300 h 209"/>
                <a:gd name="T60" fmla="*/ 150 w 192"/>
                <a:gd name="T61" fmla="*/ 292 h 209"/>
                <a:gd name="T62" fmla="*/ 162 w 192"/>
                <a:gd name="T63" fmla="*/ 292 h 209"/>
                <a:gd name="T64" fmla="*/ 180 w 192"/>
                <a:gd name="T65" fmla="*/ 283 h 209"/>
                <a:gd name="T66" fmla="*/ 198 w 192"/>
                <a:gd name="T67" fmla="*/ 266 h 209"/>
                <a:gd name="T68" fmla="*/ 186 w 192"/>
                <a:gd name="T69" fmla="*/ 248 h 209"/>
                <a:gd name="T70" fmla="*/ 180 w 192"/>
                <a:gd name="T71" fmla="*/ 224 h 209"/>
                <a:gd name="T72" fmla="*/ 180 w 192"/>
                <a:gd name="T73" fmla="*/ 198 h 209"/>
                <a:gd name="T74" fmla="*/ 180 w 192"/>
                <a:gd name="T75" fmla="*/ 190 h 209"/>
                <a:gd name="T76" fmla="*/ 180 w 192"/>
                <a:gd name="T77" fmla="*/ 165 h 209"/>
                <a:gd name="T78" fmla="*/ 168 w 192"/>
                <a:gd name="T79" fmla="*/ 138 h 209"/>
                <a:gd name="T80" fmla="*/ 180 w 192"/>
                <a:gd name="T81" fmla="*/ 103 h 209"/>
                <a:gd name="T82" fmla="*/ 150 w 192"/>
                <a:gd name="T83" fmla="*/ 60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prstDash val="solid"/>
              <a:round/>
              <a:headEnd/>
              <a:tailEnd/>
            </a:ln>
          </p:spPr>
          <p:txBody>
            <a:bodyPr/>
            <a:lstStyle/>
            <a:p>
              <a:endParaRPr lang="en-US"/>
            </a:p>
          </p:txBody>
        </p:sp>
        <p:sp>
          <p:nvSpPr>
            <p:cNvPr id="11538" name="Freeform 4325"/>
            <p:cNvSpPr>
              <a:spLocks/>
            </p:cNvSpPr>
            <p:nvPr/>
          </p:nvSpPr>
          <p:spPr bwMode="auto">
            <a:xfrm>
              <a:off x="3226" y="2746"/>
              <a:ext cx="6" cy="14"/>
            </a:xfrm>
            <a:custGeom>
              <a:avLst/>
              <a:gdLst>
                <a:gd name="T0" fmla="*/ 6 w 6"/>
                <a:gd name="T1" fmla="*/ 19 h 12"/>
                <a:gd name="T2" fmla="*/ 0 w 6"/>
                <a:gd name="T3" fmla="*/ 0 h 12"/>
                <a:gd name="T4" fmla="*/ 0 w 6"/>
                <a:gd name="T5" fmla="*/ 0 h 12"/>
                <a:gd name="T6" fmla="*/ 6 w 6"/>
                <a:gd name="T7" fmla="*/ 19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1539" name="Freeform 4326"/>
            <p:cNvSpPr>
              <a:spLocks/>
            </p:cNvSpPr>
            <p:nvPr/>
          </p:nvSpPr>
          <p:spPr bwMode="auto">
            <a:xfrm>
              <a:off x="3055" y="2517"/>
              <a:ext cx="91" cy="128"/>
            </a:xfrm>
            <a:custGeom>
              <a:avLst/>
              <a:gdLst>
                <a:gd name="T0" fmla="*/ 87 w 90"/>
                <a:gd name="T1" fmla="*/ 25 h 114"/>
                <a:gd name="T2" fmla="*/ 75 w 90"/>
                <a:gd name="T3" fmla="*/ 0 h 114"/>
                <a:gd name="T4" fmla="*/ 69 w 90"/>
                <a:gd name="T5" fmla="*/ 17 h 114"/>
                <a:gd name="T6" fmla="*/ 51 w 90"/>
                <a:gd name="T7" fmla="*/ 17 h 114"/>
                <a:gd name="T8" fmla="*/ 36 w 90"/>
                <a:gd name="T9" fmla="*/ 17 h 114"/>
                <a:gd name="T10" fmla="*/ 36 w 90"/>
                <a:gd name="T11" fmla="*/ 17 h 114"/>
                <a:gd name="T12" fmla="*/ 24 w 90"/>
                <a:gd name="T13" fmla="*/ 17 h 114"/>
                <a:gd name="T14" fmla="*/ 18 w 90"/>
                <a:gd name="T15" fmla="*/ 25 h 114"/>
                <a:gd name="T16" fmla="*/ 18 w 90"/>
                <a:gd name="T17" fmla="*/ 51 h 114"/>
                <a:gd name="T18" fmla="*/ 30 w 90"/>
                <a:gd name="T19" fmla="*/ 60 h 114"/>
                <a:gd name="T20" fmla="*/ 18 w 90"/>
                <a:gd name="T21" fmla="*/ 76 h 114"/>
                <a:gd name="T22" fmla="*/ 6 w 90"/>
                <a:gd name="T23" fmla="*/ 93 h 114"/>
                <a:gd name="T24" fmla="*/ 0 w 90"/>
                <a:gd name="T25" fmla="*/ 162 h 114"/>
                <a:gd name="T26" fmla="*/ 0 w 90"/>
                <a:gd name="T27" fmla="*/ 162 h 114"/>
                <a:gd name="T28" fmla="*/ 12 w 90"/>
                <a:gd name="T29" fmla="*/ 153 h 114"/>
                <a:gd name="T30" fmla="*/ 30 w 90"/>
                <a:gd name="T31" fmla="*/ 153 h 114"/>
                <a:gd name="T32" fmla="*/ 42 w 90"/>
                <a:gd name="T33" fmla="*/ 153 h 114"/>
                <a:gd name="T34" fmla="*/ 63 w 90"/>
                <a:gd name="T35" fmla="*/ 153 h 114"/>
                <a:gd name="T36" fmla="*/ 75 w 90"/>
                <a:gd name="T37" fmla="*/ 153 h 114"/>
                <a:gd name="T38" fmla="*/ 75 w 90"/>
                <a:gd name="T39" fmla="*/ 119 h 114"/>
                <a:gd name="T40" fmla="*/ 87 w 90"/>
                <a:gd name="T41" fmla="*/ 93 h 114"/>
                <a:gd name="T42" fmla="*/ 93 w 90"/>
                <a:gd name="T43" fmla="*/ 68 h 114"/>
                <a:gd name="T44" fmla="*/ 93 w 90"/>
                <a:gd name="T45" fmla="*/ 43 h 114"/>
                <a:gd name="T46" fmla="*/ 87 w 90"/>
                <a:gd name="T47" fmla="*/ 25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prstDash val="solid"/>
              <a:round/>
              <a:headEnd/>
              <a:tailEnd/>
            </a:ln>
          </p:spPr>
          <p:txBody>
            <a:bodyPr/>
            <a:lstStyle/>
            <a:p>
              <a:endParaRPr lang="en-US"/>
            </a:p>
          </p:txBody>
        </p:sp>
        <p:sp>
          <p:nvSpPr>
            <p:cNvPr id="11540" name="Freeform 4327"/>
            <p:cNvSpPr>
              <a:spLocks/>
            </p:cNvSpPr>
            <p:nvPr/>
          </p:nvSpPr>
          <p:spPr bwMode="auto">
            <a:xfrm>
              <a:off x="2741" y="2496"/>
              <a:ext cx="344" cy="418"/>
            </a:xfrm>
            <a:custGeom>
              <a:avLst/>
              <a:gdLst>
                <a:gd name="T0" fmla="*/ 308 w 341"/>
                <a:gd name="T1" fmla="*/ 206 h 371"/>
                <a:gd name="T2" fmla="*/ 308 w 341"/>
                <a:gd name="T3" fmla="*/ 223 h 371"/>
                <a:gd name="T4" fmla="*/ 308 w 341"/>
                <a:gd name="T5" fmla="*/ 232 h 371"/>
                <a:gd name="T6" fmla="*/ 314 w 341"/>
                <a:gd name="T7" fmla="*/ 274 h 371"/>
                <a:gd name="T8" fmla="*/ 320 w 341"/>
                <a:gd name="T9" fmla="*/ 343 h 371"/>
                <a:gd name="T10" fmla="*/ 338 w 341"/>
                <a:gd name="T11" fmla="*/ 384 h 371"/>
                <a:gd name="T12" fmla="*/ 296 w 341"/>
                <a:gd name="T13" fmla="*/ 410 h 371"/>
                <a:gd name="T14" fmla="*/ 296 w 341"/>
                <a:gd name="T15" fmla="*/ 488 h 371"/>
                <a:gd name="T16" fmla="*/ 320 w 341"/>
                <a:gd name="T17" fmla="*/ 497 h 371"/>
                <a:gd name="T18" fmla="*/ 308 w 341"/>
                <a:gd name="T19" fmla="*/ 531 h 371"/>
                <a:gd name="T20" fmla="*/ 288 w 341"/>
                <a:gd name="T21" fmla="*/ 497 h 371"/>
                <a:gd name="T22" fmla="*/ 269 w 341"/>
                <a:gd name="T23" fmla="*/ 479 h 371"/>
                <a:gd name="T24" fmla="*/ 233 w 341"/>
                <a:gd name="T25" fmla="*/ 479 h 371"/>
                <a:gd name="T26" fmla="*/ 221 w 341"/>
                <a:gd name="T27" fmla="*/ 471 h 371"/>
                <a:gd name="T28" fmla="*/ 186 w 341"/>
                <a:gd name="T29" fmla="*/ 462 h 371"/>
                <a:gd name="T30" fmla="*/ 180 w 341"/>
                <a:gd name="T31" fmla="*/ 428 h 371"/>
                <a:gd name="T32" fmla="*/ 153 w 341"/>
                <a:gd name="T33" fmla="*/ 352 h 371"/>
                <a:gd name="T34" fmla="*/ 135 w 341"/>
                <a:gd name="T35" fmla="*/ 352 h 371"/>
                <a:gd name="T36" fmla="*/ 111 w 341"/>
                <a:gd name="T37" fmla="*/ 375 h 371"/>
                <a:gd name="T38" fmla="*/ 81 w 341"/>
                <a:gd name="T39" fmla="*/ 318 h 371"/>
                <a:gd name="T40" fmla="*/ 48 w 341"/>
                <a:gd name="T41" fmla="*/ 318 h 371"/>
                <a:gd name="T42" fmla="*/ 18 w 341"/>
                <a:gd name="T43" fmla="*/ 318 h 371"/>
                <a:gd name="T44" fmla="*/ 0 w 341"/>
                <a:gd name="T45" fmla="*/ 318 h 371"/>
                <a:gd name="T46" fmla="*/ 12 w 341"/>
                <a:gd name="T47" fmla="*/ 292 h 371"/>
                <a:gd name="T48" fmla="*/ 24 w 341"/>
                <a:gd name="T49" fmla="*/ 283 h 371"/>
                <a:gd name="T50" fmla="*/ 42 w 341"/>
                <a:gd name="T51" fmla="*/ 274 h 371"/>
                <a:gd name="T52" fmla="*/ 63 w 341"/>
                <a:gd name="T53" fmla="*/ 267 h 371"/>
                <a:gd name="T54" fmla="*/ 81 w 341"/>
                <a:gd name="T55" fmla="*/ 206 h 371"/>
                <a:gd name="T56" fmla="*/ 105 w 341"/>
                <a:gd name="T57" fmla="*/ 137 h 371"/>
                <a:gd name="T58" fmla="*/ 111 w 341"/>
                <a:gd name="T59" fmla="*/ 94 h 371"/>
                <a:gd name="T60" fmla="*/ 117 w 341"/>
                <a:gd name="T61" fmla="*/ 52 h 371"/>
                <a:gd name="T62" fmla="*/ 129 w 341"/>
                <a:gd name="T63" fmla="*/ 0 h 371"/>
                <a:gd name="T64" fmla="*/ 165 w 341"/>
                <a:gd name="T65" fmla="*/ 26 h 371"/>
                <a:gd name="T66" fmla="*/ 192 w 341"/>
                <a:gd name="T67" fmla="*/ 18 h 371"/>
                <a:gd name="T68" fmla="*/ 221 w 341"/>
                <a:gd name="T69" fmla="*/ 9 h 371"/>
                <a:gd name="T70" fmla="*/ 239 w 341"/>
                <a:gd name="T71" fmla="*/ 0 h 371"/>
                <a:gd name="T72" fmla="*/ 269 w 341"/>
                <a:gd name="T73" fmla="*/ 0 h 371"/>
                <a:gd name="T74" fmla="*/ 281 w 341"/>
                <a:gd name="T75" fmla="*/ 9 h 371"/>
                <a:gd name="T76" fmla="*/ 308 w 341"/>
                <a:gd name="T77" fmla="*/ 26 h 371"/>
                <a:gd name="T78" fmla="*/ 326 w 341"/>
                <a:gd name="T79" fmla="*/ 34 h 371"/>
                <a:gd name="T80" fmla="*/ 338 w 341"/>
                <a:gd name="T81" fmla="*/ 78 h 371"/>
                <a:gd name="T82" fmla="*/ 338 w 341"/>
                <a:gd name="T83" fmla="*/ 103 h 371"/>
                <a:gd name="T84" fmla="*/ 320 w 341"/>
                <a:gd name="T85" fmla="*/ 189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prstDash val="solid"/>
              <a:round/>
              <a:headEnd/>
              <a:tailEnd/>
            </a:ln>
          </p:spPr>
          <p:txBody>
            <a:bodyPr/>
            <a:lstStyle/>
            <a:p>
              <a:endParaRPr lang="en-US"/>
            </a:p>
          </p:txBody>
        </p:sp>
        <p:sp>
          <p:nvSpPr>
            <p:cNvPr id="31976" name="Freeform 4328"/>
            <p:cNvSpPr>
              <a:spLocks/>
            </p:cNvSpPr>
            <p:nvPr/>
          </p:nvSpPr>
          <p:spPr bwMode="auto">
            <a:xfrm>
              <a:off x="2911" y="2799"/>
              <a:ext cx="210" cy="217"/>
            </a:xfrm>
            <a:custGeom>
              <a:avLst/>
              <a:gdLst>
                <a:gd name="T0" fmla="*/ 42 w 209"/>
                <a:gd name="T1" fmla="*/ 90 h 192"/>
                <a:gd name="T2" fmla="*/ 24 w 209"/>
                <a:gd name="T3" fmla="*/ 90 h 192"/>
                <a:gd name="T4" fmla="*/ 6 w 209"/>
                <a:gd name="T5" fmla="*/ 96 h 192"/>
                <a:gd name="T6" fmla="*/ 6 w 209"/>
                <a:gd name="T7" fmla="*/ 108 h 192"/>
                <a:gd name="T8" fmla="*/ 6 w 209"/>
                <a:gd name="T9" fmla="*/ 138 h 192"/>
                <a:gd name="T10" fmla="*/ 0 w 209"/>
                <a:gd name="T11" fmla="*/ 156 h 192"/>
                <a:gd name="T12" fmla="*/ 30 w 209"/>
                <a:gd name="T13" fmla="*/ 186 h 192"/>
                <a:gd name="T14" fmla="*/ 42 w 209"/>
                <a:gd name="T15" fmla="*/ 186 h 192"/>
                <a:gd name="T16" fmla="*/ 59 w 209"/>
                <a:gd name="T17" fmla="*/ 192 h 192"/>
                <a:gd name="T18" fmla="*/ 83 w 209"/>
                <a:gd name="T19" fmla="*/ 192 h 192"/>
                <a:gd name="T20" fmla="*/ 101 w 209"/>
                <a:gd name="T21" fmla="*/ 180 h 192"/>
                <a:gd name="T22" fmla="*/ 119 w 209"/>
                <a:gd name="T23" fmla="*/ 162 h 192"/>
                <a:gd name="T24" fmla="*/ 125 w 209"/>
                <a:gd name="T25" fmla="*/ 150 h 192"/>
                <a:gd name="T26" fmla="*/ 137 w 209"/>
                <a:gd name="T27" fmla="*/ 150 h 192"/>
                <a:gd name="T28" fmla="*/ 149 w 209"/>
                <a:gd name="T29" fmla="*/ 144 h 192"/>
                <a:gd name="T30" fmla="*/ 143 w 209"/>
                <a:gd name="T31" fmla="*/ 138 h 192"/>
                <a:gd name="T32" fmla="*/ 161 w 209"/>
                <a:gd name="T33" fmla="*/ 132 h 192"/>
                <a:gd name="T34" fmla="*/ 173 w 209"/>
                <a:gd name="T35" fmla="*/ 126 h 192"/>
                <a:gd name="T36" fmla="*/ 185 w 209"/>
                <a:gd name="T37" fmla="*/ 120 h 192"/>
                <a:gd name="T38" fmla="*/ 197 w 209"/>
                <a:gd name="T39" fmla="*/ 114 h 192"/>
                <a:gd name="T40" fmla="*/ 191 w 209"/>
                <a:gd name="T41" fmla="*/ 102 h 192"/>
                <a:gd name="T42" fmla="*/ 203 w 209"/>
                <a:gd name="T43" fmla="*/ 84 h 192"/>
                <a:gd name="T44" fmla="*/ 203 w 209"/>
                <a:gd name="T45" fmla="*/ 78 h 192"/>
                <a:gd name="T46" fmla="*/ 203 w 209"/>
                <a:gd name="T47" fmla="*/ 66 h 192"/>
                <a:gd name="T48" fmla="*/ 203 w 209"/>
                <a:gd name="T49" fmla="*/ 48 h 192"/>
                <a:gd name="T50" fmla="*/ 209 w 209"/>
                <a:gd name="T51" fmla="*/ 42 h 192"/>
                <a:gd name="T52" fmla="*/ 197 w 209"/>
                <a:gd name="T53" fmla="*/ 24 h 192"/>
                <a:gd name="T54" fmla="*/ 197 w 209"/>
                <a:gd name="T55" fmla="*/ 24 h 192"/>
                <a:gd name="T56" fmla="*/ 179 w 209"/>
                <a:gd name="T57" fmla="*/ 12 h 192"/>
                <a:gd name="T58" fmla="*/ 161 w 209"/>
                <a:gd name="T59" fmla="*/ 0 h 192"/>
                <a:gd name="T60" fmla="*/ 161 w 209"/>
                <a:gd name="T61" fmla="*/ 0 h 192"/>
                <a:gd name="T62" fmla="*/ 125 w 209"/>
                <a:gd name="T63" fmla="*/ 6 h 192"/>
                <a:gd name="T64" fmla="*/ 119 w 209"/>
                <a:gd name="T65" fmla="*/ 18 h 192"/>
                <a:gd name="T66" fmla="*/ 119 w 209"/>
                <a:gd name="T67" fmla="*/ 36 h 192"/>
                <a:gd name="T68" fmla="*/ 119 w 209"/>
                <a:gd name="T69" fmla="*/ 72 h 192"/>
                <a:gd name="T70" fmla="*/ 137 w 209"/>
                <a:gd name="T71" fmla="*/ 84 h 192"/>
                <a:gd name="T72" fmla="*/ 143 w 209"/>
                <a:gd name="T73" fmla="*/ 78 h 192"/>
                <a:gd name="T74" fmla="*/ 137 w 209"/>
                <a:gd name="T75" fmla="*/ 102 h 192"/>
                <a:gd name="T76" fmla="*/ 131 w 209"/>
                <a:gd name="T77" fmla="*/ 102 h 192"/>
                <a:gd name="T78" fmla="*/ 125 w 209"/>
                <a:gd name="T79" fmla="*/ 102 h 192"/>
                <a:gd name="T80" fmla="*/ 113 w 209"/>
                <a:gd name="T81" fmla="*/ 78 h 192"/>
                <a:gd name="T82" fmla="*/ 101 w 209"/>
                <a:gd name="T83" fmla="*/ 72 h 192"/>
                <a:gd name="T84" fmla="*/ 95 w 209"/>
                <a:gd name="T85" fmla="*/ 66 h 192"/>
                <a:gd name="T86" fmla="*/ 83 w 209"/>
                <a:gd name="T87" fmla="*/ 72 h 192"/>
                <a:gd name="T88" fmla="*/ 59 w 209"/>
                <a:gd name="T89" fmla="*/ 66 h 192"/>
                <a:gd name="T90" fmla="*/ 59 w 209"/>
                <a:gd name="T91" fmla="*/ 60 h 192"/>
                <a:gd name="T92" fmla="*/ 47 w 209"/>
                <a:gd name="T93" fmla="*/ 60 h 192"/>
                <a:gd name="T94" fmla="*/ 42 w 209"/>
                <a:gd name="T95" fmla="*/ 48 h 192"/>
                <a:gd name="T96" fmla="*/ 42 w 209"/>
                <a:gd name="T97" fmla="*/ 72 h 192"/>
                <a:gd name="T98" fmla="*/ 42 w 209"/>
                <a:gd name="T99" fmla="*/ 9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97" y="24"/>
                  </a:lnTo>
                  <a:lnTo>
                    <a:pt x="179" y="12"/>
                  </a:lnTo>
                  <a:lnTo>
                    <a:pt x="161" y="0"/>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542" name="Freeform 4329"/>
            <p:cNvSpPr>
              <a:spLocks/>
            </p:cNvSpPr>
            <p:nvPr/>
          </p:nvSpPr>
          <p:spPr bwMode="auto">
            <a:xfrm>
              <a:off x="2970" y="2962"/>
              <a:ext cx="134" cy="155"/>
            </a:xfrm>
            <a:custGeom>
              <a:avLst/>
              <a:gdLst>
                <a:gd name="T0" fmla="*/ 69 w 132"/>
                <a:gd name="T1" fmla="*/ 186 h 138"/>
                <a:gd name="T2" fmla="*/ 63 w 132"/>
                <a:gd name="T3" fmla="*/ 179 h 138"/>
                <a:gd name="T4" fmla="*/ 51 w 132"/>
                <a:gd name="T5" fmla="*/ 171 h 138"/>
                <a:gd name="T6" fmla="*/ 45 w 132"/>
                <a:gd name="T7" fmla="*/ 145 h 138"/>
                <a:gd name="T8" fmla="*/ 39 w 132"/>
                <a:gd name="T9" fmla="*/ 136 h 138"/>
                <a:gd name="T10" fmla="*/ 30 w 132"/>
                <a:gd name="T11" fmla="*/ 136 h 138"/>
                <a:gd name="T12" fmla="*/ 18 w 132"/>
                <a:gd name="T13" fmla="*/ 119 h 138"/>
                <a:gd name="T14" fmla="*/ 6 w 132"/>
                <a:gd name="T15" fmla="*/ 93 h 138"/>
                <a:gd name="T16" fmla="*/ 0 w 132"/>
                <a:gd name="T17" fmla="*/ 69 h 138"/>
                <a:gd name="T18" fmla="*/ 24 w 132"/>
                <a:gd name="T19" fmla="*/ 69 h 138"/>
                <a:gd name="T20" fmla="*/ 45 w 132"/>
                <a:gd name="T21" fmla="*/ 51 h 138"/>
                <a:gd name="T22" fmla="*/ 63 w 132"/>
                <a:gd name="T23" fmla="*/ 25 h 138"/>
                <a:gd name="T24" fmla="*/ 69 w 132"/>
                <a:gd name="T25" fmla="*/ 9 h 138"/>
                <a:gd name="T26" fmla="*/ 81 w 132"/>
                <a:gd name="T27" fmla="*/ 9 h 138"/>
                <a:gd name="T28" fmla="*/ 93 w 132"/>
                <a:gd name="T29" fmla="*/ 0 h 138"/>
                <a:gd name="T30" fmla="*/ 93 w 132"/>
                <a:gd name="T31" fmla="*/ 17 h 138"/>
                <a:gd name="T32" fmla="*/ 99 w 132"/>
                <a:gd name="T33" fmla="*/ 17 h 138"/>
                <a:gd name="T34" fmla="*/ 120 w 132"/>
                <a:gd name="T35" fmla="*/ 25 h 138"/>
                <a:gd name="T36" fmla="*/ 138 w 132"/>
                <a:gd name="T37" fmla="*/ 34 h 138"/>
                <a:gd name="T38" fmla="*/ 138 w 132"/>
                <a:gd name="T39" fmla="*/ 69 h 138"/>
                <a:gd name="T40" fmla="*/ 132 w 132"/>
                <a:gd name="T41" fmla="*/ 93 h 138"/>
                <a:gd name="T42" fmla="*/ 138 w 132"/>
                <a:gd name="T43" fmla="*/ 119 h 138"/>
                <a:gd name="T44" fmla="*/ 132 w 132"/>
                <a:gd name="T45" fmla="*/ 145 h 138"/>
                <a:gd name="T46" fmla="*/ 126 w 132"/>
                <a:gd name="T47" fmla="*/ 162 h 138"/>
                <a:gd name="T48" fmla="*/ 114 w 132"/>
                <a:gd name="T49" fmla="*/ 179 h 138"/>
                <a:gd name="T50" fmla="*/ 108 w 132"/>
                <a:gd name="T51" fmla="*/ 195 h 138"/>
                <a:gd name="T52" fmla="*/ 87 w 132"/>
                <a:gd name="T53" fmla="*/ 195 h 138"/>
                <a:gd name="T54" fmla="*/ 69 w 132"/>
                <a:gd name="T55" fmla="*/ 186 h 138"/>
                <a:gd name="T56" fmla="*/ 69 w 132"/>
                <a:gd name="T57" fmla="*/ 186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E1E1E1"/>
            </a:solidFill>
            <a:ln w="9525">
              <a:solidFill>
                <a:srgbClr val="000000"/>
              </a:solidFill>
              <a:prstDash val="solid"/>
              <a:round/>
              <a:headEnd/>
              <a:tailEnd/>
            </a:ln>
          </p:spPr>
          <p:txBody>
            <a:bodyPr/>
            <a:lstStyle/>
            <a:p>
              <a:endParaRPr lang="en-US"/>
            </a:p>
          </p:txBody>
        </p:sp>
        <p:sp>
          <p:nvSpPr>
            <p:cNvPr id="11543" name="Freeform 4330"/>
            <p:cNvSpPr>
              <a:spLocks/>
            </p:cNvSpPr>
            <p:nvPr/>
          </p:nvSpPr>
          <p:spPr bwMode="auto">
            <a:xfrm>
              <a:off x="1535" y="3292"/>
              <a:ext cx="90" cy="101"/>
            </a:xfrm>
            <a:custGeom>
              <a:avLst/>
              <a:gdLst>
                <a:gd name="T0" fmla="*/ 84 w 90"/>
                <a:gd name="T1" fmla="*/ 68 h 90"/>
                <a:gd name="T2" fmla="*/ 66 w 90"/>
                <a:gd name="T3" fmla="*/ 51 h 90"/>
                <a:gd name="T4" fmla="*/ 48 w 90"/>
                <a:gd name="T5" fmla="*/ 25 h 90"/>
                <a:gd name="T6" fmla="*/ 42 w 90"/>
                <a:gd name="T7" fmla="*/ 17 h 90"/>
                <a:gd name="T8" fmla="*/ 36 w 90"/>
                <a:gd name="T9" fmla="*/ 17 h 90"/>
                <a:gd name="T10" fmla="*/ 12 w 90"/>
                <a:gd name="T11" fmla="*/ 0 h 90"/>
                <a:gd name="T12" fmla="*/ 6 w 90"/>
                <a:gd name="T13" fmla="*/ 0 h 90"/>
                <a:gd name="T14" fmla="*/ 6 w 90"/>
                <a:gd name="T15" fmla="*/ 0 h 90"/>
                <a:gd name="T16" fmla="*/ 6 w 90"/>
                <a:gd name="T17" fmla="*/ 34 h 90"/>
                <a:gd name="T18" fmla="*/ 6 w 90"/>
                <a:gd name="T19" fmla="*/ 59 h 90"/>
                <a:gd name="T20" fmla="*/ 6 w 90"/>
                <a:gd name="T21" fmla="*/ 68 h 90"/>
                <a:gd name="T22" fmla="*/ 0 w 90"/>
                <a:gd name="T23" fmla="*/ 93 h 90"/>
                <a:gd name="T24" fmla="*/ 12 w 90"/>
                <a:gd name="T25" fmla="*/ 111 h 90"/>
                <a:gd name="T26" fmla="*/ 36 w 90"/>
                <a:gd name="T27" fmla="*/ 127 h 90"/>
                <a:gd name="T28" fmla="*/ 60 w 90"/>
                <a:gd name="T29" fmla="*/ 127 h 90"/>
                <a:gd name="T30" fmla="*/ 78 w 90"/>
                <a:gd name="T31" fmla="*/ 118 h 90"/>
                <a:gd name="T32" fmla="*/ 90 w 90"/>
                <a:gd name="T33" fmla="*/ 102 h 90"/>
                <a:gd name="T34" fmla="*/ 84 w 90"/>
                <a:gd name="T35" fmla="*/ 76 h 90"/>
                <a:gd name="T36" fmla="*/ 84 w 90"/>
                <a:gd name="T37" fmla="*/ 68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prstDash val="solid"/>
              <a:round/>
              <a:headEnd/>
              <a:tailEnd/>
            </a:ln>
          </p:spPr>
          <p:txBody>
            <a:bodyPr/>
            <a:lstStyle/>
            <a:p>
              <a:endParaRPr lang="en-US"/>
            </a:p>
          </p:txBody>
        </p:sp>
        <p:sp>
          <p:nvSpPr>
            <p:cNvPr id="11544" name="Freeform 4331"/>
            <p:cNvSpPr>
              <a:spLocks/>
            </p:cNvSpPr>
            <p:nvPr/>
          </p:nvSpPr>
          <p:spPr bwMode="auto">
            <a:xfrm>
              <a:off x="1322" y="3104"/>
              <a:ext cx="279" cy="680"/>
            </a:xfrm>
            <a:custGeom>
              <a:avLst/>
              <a:gdLst>
                <a:gd name="T0" fmla="*/ 156 w 276"/>
                <a:gd name="T1" fmla="*/ 546 h 604"/>
                <a:gd name="T2" fmla="*/ 156 w 276"/>
                <a:gd name="T3" fmla="*/ 581 h 604"/>
                <a:gd name="T4" fmla="*/ 168 w 276"/>
                <a:gd name="T5" fmla="*/ 581 h 604"/>
                <a:gd name="T6" fmla="*/ 174 w 276"/>
                <a:gd name="T7" fmla="*/ 598 h 604"/>
                <a:gd name="T8" fmla="*/ 156 w 276"/>
                <a:gd name="T9" fmla="*/ 590 h 604"/>
                <a:gd name="T10" fmla="*/ 156 w 276"/>
                <a:gd name="T11" fmla="*/ 623 h 604"/>
                <a:gd name="T12" fmla="*/ 156 w 276"/>
                <a:gd name="T13" fmla="*/ 656 h 604"/>
                <a:gd name="T14" fmla="*/ 135 w 276"/>
                <a:gd name="T15" fmla="*/ 699 h 604"/>
                <a:gd name="T16" fmla="*/ 174 w 276"/>
                <a:gd name="T17" fmla="*/ 725 h 604"/>
                <a:gd name="T18" fmla="*/ 174 w 276"/>
                <a:gd name="T19" fmla="*/ 742 h 604"/>
                <a:gd name="T20" fmla="*/ 156 w 276"/>
                <a:gd name="T21" fmla="*/ 794 h 604"/>
                <a:gd name="T22" fmla="*/ 144 w 276"/>
                <a:gd name="T23" fmla="*/ 794 h 604"/>
                <a:gd name="T24" fmla="*/ 144 w 276"/>
                <a:gd name="T25" fmla="*/ 809 h 604"/>
                <a:gd name="T26" fmla="*/ 150 w 276"/>
                <a:gd name="T27" fmla="*/ 836 h 604"/>
                <a:gd name="T28" fmla="*/ 156 w 276"/>
                <a:gd name="T29" fmla="*/ 844 h 604"/>
                <a:gd name="T30" fmla="*/ 135 w 276"/>
                <a:gd name="T31" fmla="*/ 844 h 604"/>
                <a:gd name="T32" fmla="*/ 99 w 276"/>
                <a:gd name="T33" fmla="*/ 836 h 604"/>
                <a:gd name="T34" fmla="*/ 81 w 276"/>
                <a:gd name="T35" fmla="*/ 809 h 604"/>
                <a:gd name="T36" fmla="*/ 75 w 276"/>
                <a:gd name="T37" fmla="*/ 759 h 604"/>
                <a:gd name="T38" fmla="*/ 69 w 276"/>
                <a:gd name="T39" fmla="*/ 691 h 604"/>
                <a:gd name="T40" fmla="*/ 63 w 276"/>
                <a:gd name="T41" fmla="*/ 656 h 604"/>
                <a:gd name="T42" fmla="*/ 63 w 276"/>
                <a:gd name="T43" fmla="*/ 638 h 604"/>
                <a:gd name="T44" fmla="*/ 42 w 276"/>
                <a:gd name="T45" fmla="*/ 606 h 604"/>
                <a:gd name="T46" fmla="*/ 36 w 276"/>
                <a:gd name="T47" fmla="*/ 564 h 604"/>
                <a:gd name="T48" fmla="*/ 24 w 276"/>
                <a:gd name="T49" fmla="*/ 495 h 604"/>
                <a:gd name="T50" fmla="*/ 24 w 276"/>
                <a:gd name="T51" fmla="*/ 462 h 604"/>
                <a:gd name="T52" fmla="*/ 24 w 276"/>
                <a:gd name="T53" fmla="*/ 401 h 604"/>
                <a:gd name="T54" fmla="*/ 24 w 276"/>
                <a:gd name="T55" fmla="*/ 341 h 604"/>
                <a:gd name="T56" fmla="*/ 12 w 276"/>
                <a:gd name="T57" fmla="*/ 298 h 604"/>
                <a:gd name="T58" fmla="*/ 6 w 276"/>
                <a:gd name="T59" fmla="*/ 263 h 604"/>
                <a:gd name="T60" fmla="*/ 6 w 276"/>
                <a:gd name="T61" fmla="*/ 222 h 604"/>
                <a:gd name="T62" fmla="*/ 12 w 276"/>
                <a:gd name="T63" fmla="*/ 179 h 604"/>
                <a:gd name="T64" fmla="*/ 24 w 276"/>
                <a:gd name="T65" fmla="*/ 144 h 604"/>
                <a:gd name="T66" fmla="*/ 12 w 276"/>
                <a:gd name="T67" fmla="*/ 87 h 604"/>
                <a:gd name="T68" fmla="*/ 30 w 276"/>
                <a:gd name="T69" fmla="*/ 60 h 604"/>
                <a:gd name="T70" fmla="*/ 30 w 276"/>
                <a:gd name="T71" fmla="*/ 26 h 604"/>
                <a:gd name="T72" fmla="*/ 51 w 276"/>
                <a:gd name="T73" fmla="*/ 0 h 604"/>
                <a:gd name="T74" fmla="*/ 81 w 276"/>
                <a:gd name="T75" fmla="*/ 26 h 604"/>
                <a:gd name="T76" fmla="*/ 111 w 276"/>
                <a:gd name="T77" fmla="*/ 9 h 604"/>
                <a:gd name="T78" fmla="*/ 129 w 276"/>
                <a:gd name="T79" fmla="*/ 34 h 604"/>
                <a:gd name="T80" fmla="*/ 162 w 276"/>
                <a:gd name="T81" fmla="*/ 69 h 604"/>
                <a:gd name="T82" fmla="*/ 192 w 276"/>
                <a:gd name="T83" fmla="*/ 87 h 604"/>
                <a:gd name="T84" fmla="*/ 204 w 276"/>
                <a:gd name="T85" fmla="*/ 127 h 604"/>
                <a:gd name="T86" fmla="*/ 216 w 276"/>
                <a:gd name="T87" fmla="*/ 161 h 604"/>
                <a:gd name="T88" fmla="*/ 249 w 276"/>
                <a:gd name="T89" fmla="*/ 152 h 604"/>
                <a:gd name="T90" fmla="*/ 261 w 276"/>
                <a:gd name="T91" fmla="*/ 102 h 604"/>
                <a:gd name="T92" fmla="*/ 285 w 276"/>
                <a:gd name="T93" fmla="*/ 144 h 604"/>
                <a:gd name="T94" fmla="*/ 261 w 276"/>
                <a:gd name="T95" fmla="*/ 170 h 604"/>
                <a:gd name="T96" fmla="*/ 222 w 276"/>
                <a:gd name="T97" fmla="*/ 239 h 604"/>
                <a:gd name="T98" fmla="*/ 222 w 276"/>
                <a:gd name="T99" fmla="*/ 298 h 604"/>
                <a:gd name="T100" fmla="*/ 216 w 276"/>
                <a:gd name="T101" fmla="*/ 332 h 604"/>
                <a:gd name="T102" fmla="*/ 249 w 276"/>
                <a:gd name="T103" fmla="*/ 384 h 604"/>
                <a:gd name="T104" fmla="*/ 261 w 276"/>
                <a:gd name="T105" fmla="*/ 419 h 604"/>
                <a:gd name="T106" fmla="*/ 216 w 276"/>
                <a:gd name="T107" fmla="*/ 477 h 604"/>
                <a:gd name="T108" fmla="*/ 192 w 276"/>
                <a:gd name="T109" fmla="*/ 486 h 604"/>
                <a:gd name="T110" fmla="*/ 180 w 276"/>
                <a:gd name="T111" fmla="*/ 495 h 604"/>
                <a:gd name="T112" fmla="*/ 180 w 276"/>
                <a:gd name="T113" fmla="*/ 546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prstDash val="solid"/>
              <a:round/>
              <a:headEnd/>
              <a:tailEnd/>
            </a:ln>
          </p:spPr>
          <p:txBody>
            <a:bodyPr/>
            <a:lstStyle/>
            <a:p>
              <a:endParaRPr lang="en-US"/>
            </a:p>
          </p:txBody>
        </p:sp>
        <p:sp>
          <p:nvSpPr>
            <p:cNvPr id="11545" name="Freeform 4332"/>
            <p:cNvSpPr>
              <a:spLocks/>
            </p:cNvSpPr>
            <p:nvPr/>
          </p:nvSpPr>
          <p:spPr bwMode="auto">
            <a:xfrm>
              <a:off x="1322" y="3548"/>
              <a:ext cx="12" cy="34"/>
            </a:xfrm>
            <a:custGeom>
              <a:avLst/>
              <a:gdLst>
                <a:gd name="T0" fmla="*/ 6 w 12"/>
                <a:gd name="T1" fmla="*/ 0 h 30"/>
                <a:gd name="T2" fmla="*/ 0 w 12"/>
                <a:gd name="T3" fmla="*/ 9 h 30"/>
                <a:gd name="T4" fmla="*/ 6 w 12"/>
                <a:gd name="T5" fmla="*/ 44 h 30"/>
                <a:gd name="T6" fmla="*/ 12 w 12"/>
                <a:gd name="T7" fmla="*/ 44 h 30"/>
                <a:gd name="T8" fmla="*/ 12 w 12"/>
                <a:gd name="T9" fmla="*/ 35 h 30"/>
                <a:gd name="T10" fmla="*/ 12 w 12"/>
                <a:gd name="T11" fmla="*/ 18 h 30"/>
                <a:gd name="T12" fmla="*/ 12 w 12"/>
                <a:gd name="T13" fmla="*/ 18 h 30"/>
                <a:gd name="T14" fmla="*/ 6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546" name="Freeform 4333"/>
            <p:cNvSpPr>
              <a:spLocks/>
            </p:cNvSpPr>
            <p:nvPr/>
          </p:nvSpPr>
          <p:spPr bwMode="auto">
            <a:xfrm>
              <a:off x="1351" y="3703"/>
              <a:ext cx="19" cy="27"/>
            </a:xfrm>
            <a:custGeom>
              <a:avLst/>
              <a:gdLst>
                <a:gd name="T0" fmla="*/ 6 w 18"/>
                <a:gd name="T1" fmla="*/ 0 h 24"/>
                <a:gd name="T2" fmla="*/ 0 w 18"/>
                <a:gd name="T3" fmla="*/ 18 h 24"/>
                <a:gd name="T4" fmla="*/ 15 w 18"/>
                <a:gd name="T5" fmla="*/ 34 h 24"/>
                <a:gd name="T6" fmla="*/ 21 w 18"/>
                <a:gd name="T7" fmla="*/ 34 h 24"/>
                <a:gd name="T8" fmla="*/ 21 w 18"/>
                <a:gd name="T9" fmla="*/ 26 h 24"/>
                <a:gd name="T10" fmla="*/ 6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547" name="Freeform 4334"/>
            <p:cNvSpPr>
              <a:spLocks/>
            </p:cNvSpPr>
            <p:nvPr/>
          </p:nvSpPr>
          <p:spPr bwMode="auto">
            <a:xfrm>
              <a:off x="1085" y="2577"/>
              <a:ext cx="97" cy="149"/>
            </a:xfrm>
            <a:custGeom>
              <a:avLst/>
              <a:gdLst>
                <a:gd name="T0" fmla="*/ 0 w 96"/>
                <a:gd name="T1" fmla="*/ 78 h 132"/>
                <a:gd name="T2" fmla="*/ 0 w 96"/>
                <a:gd name="T3" fmla="*/ 103 h 132"/>
                <a:gd name="T4" fmla="*/ 0 w 96"/>
                <a:gd name="T5" fmla="*/ 112 h 132"/>
                <a:gd name="T6" fmla="*/ 12 w 96"/>
                <a:gd name="T7" fmla="*/ 121 h 132"/>
                <a:gd name="T8" fmla="*/ 12 w 96"/>
                <a:gd name="T9" fmla="*/ 112 h 132"/>
                <a:gd name="T10" fmla="*/ 18 w 96"/>
                <a:gd name="T11" fmla="*/ 121 h 132"/>
                <a:gd name="T12" fmla="*/ 12 w 96"/>
                <a:gd name="T13" fmla="*/ 138 h 132"/>
                <a:gd name="T14" fmla="*/ 6 w 96"/>
                <a:gd name="T15" fmla="*/ 147 h 132"/>
                <a:gd name="T16" fmla="*/ 12 w 96"/>
                <a:gd name="T17" fmla="*/ 156 h 132"/>
                <a:gd name="T18" fmla="*/ 6 w 96"/>
                <a:gd name="T19" fmla="*/ 172 h 132"/>
                <a:gd name="T20" fmla="*/ 12 w 96"/>
                <a:gd name="T21" fmla="*/ 172 h 132"/>
                <a:gd name="T22" fmla="*/ 30 w 96"/>
                <a:gd name="T23" fmla="*/ 190 h 132"/>
                <a:gd name="T24" fmla="*/ 36 w 96"/>
                <a:gd name="T25" fmla="*/ 181 h 132"/>
                <a:gd name="T26" fmla="*/ 36 w 96"/>
                <a:gd name="T27" fmla="*/ 165 h 132"/>
                <a:gd name="T28" fmla="*/ 42 w 96"/>
                <a:gd name="T29" fmla="*/ 156 h 132"/>
                <a:gd name="T30" fmla="*/ 51 w 96"/>
                <a:gd name="T31" fmla="*/ 138 h 132"/>
                <a:gd name="T32" fmla="*/ 51 w 96"/>
                <a:gd name="T33" fmla="*/ 138 h 132"/>
                <a:gd name="T34" fmla="*/ 51 w 96"/>
                <a:gd name="T35" fmla="*/ 147 h 132"/>
                <a:gd name="T36" fmla="*/ 51 w 96"/>
                <a:gd name="T37" fmla="*/ 147 h 132"/>
                <a:gd name="T38" fmla="*/ 51 w 96"/>
                <a:gd name="T39" fmla="*/ 138 h 132"/>
                <a:gd name="T40" fmla="*/ 57 w 96"/>
                <a:gd name="T41" fmla="*/ 130 h 132"/>
                <a:gd name="T42" fmla="*/ 69 w 96"/>
                <a:gd name="T43" fmla="*/ 121 h 132"/>
                <a:gd name="T44" fmla="*/ 87 w 96"/>
                <a:gd name="T45" fmla="*/ 103 h 132"/>
                <a:gd name="T46" fmla="*/ 99 w 96"/>
                <a:gd name="T47" fmla="*/ 69 h 132"/>
                <a:gd name="T48" fmla="*/ 99 w 96"/>
                <a:gd name="T49" fmla="*/ 78 h 132"/>
                <a:gd name="T50" fmla="*/ 93 w 96"/>
                <a:gd name="T51" fmla="*/ 52 h 132"/>
                <a:gd name="T52" fmla="*/ 99 w 96"/>
                <a:gd name="T53" fmla="*/ 52 h 132"/>
                <a:gd name="T54" fmla="*/ 81 w 96"/>
                <a:gd name="T55" fmla="*/ 34 h 132"/>
                <a:gd name="T56" fmla="*/ 63 w 96"/>
                <a:gd name="T57" fmla="*/ 34 h 132"/>
                <a:gd name="T58" fmla="*/ 51 w 96"/>
                <a:gd name="T59" fmla="*/ 18 h 132"/>
                <a:gd name="T60" fmla="*/ 36 w 96"/>
                <a:gd name="T61" fmla="*/ 0 h 132"/>
                <a:gd name="T62" fmla="*/ 30 w 96"/>
                <a:gd name="T63" fmla="*/ 18 h 132"/>
                <a:gd name="T64" fmla="*/ 12 w 96"/>
                <a:gd name="T65" fmla="*/ 26 h 132"/>
                <a:gd name="T66" fmla="*/ 6 w 96"/>
                <a:gd name="T67" fmla="*/ 52 h 132"/>
                <a:gd name="T68" fmla="*/ 6 w 96"/>
                <a:gd name="T69" fmla="*/ 60 h 132"/>
                <a:gd name="T70" fmla="*/ 0 w 96"/>
                <a:gd name="T71" fmla="*/ 78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prstDash val="solid"/>
              <a:round/>
              <a:headEnd/>
              <a:tailEnd/>
            </a:ln>
          </p:spPr>
          <p:txBody>
            <a:bodyPr/>
            <a:lstStyle/>
            <a:p>
              <a:endParaRPr lang="en-US"/>
            </a:p>
          </p:txBody>
        </p:sp>
        <p:sp>
          <p:nvSpPr>
            <p:cNvPr id="11548" name="Freeform 4335"/>
            <p:cNvSpPr>
              <a:spLocks/>
            </p:cNvSpPr>
            <p:nvPr/>
          </p:nvSpPr>
          <p:spPr bwMode="auto">
            <a:xfrm>
              <a:off x="892" y="2611"/>
              <a:ext cx="12" cy="21"/>
            </a:xfrm>
            <a:custGeom>
              <a:avLst/>
              <a:gdLst>
                <a:gd name="T0" fmla="*/ 0 w 12"/>
                <a:gd name="T1" fmla="*/ 0 h 18"/>
                <a:gd name="T2" fmla="*/ 6 w 12"/>
                <a:gd name="T3" fmla="*/ 19 h 18"/>
                <a:gd name="T4" fmla="*/ 0 w 12"/>
                <a:gd name="T5" fmla="*/ 29 h 18"/>
                <a:gd name="T6" fmla="*/ 12 w 12"/>
                <a:gd name="T7" fmla="*/ 29 h 18"/>
                <a:gd name="T8" fmla="*/ 6 w 12"/>
                <a:gd name="T9" fmla="*/ 0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549" name="Freeform 4336"/>
            <p:cNvSpPr>
              <a:spLocks/>
            </p:cNvSpPr>
            <p:nvPr/>
          </p:nvSpPr>
          <p:spPr bwMode="auto">
            <a:xfrm>
              <a:off x="1097" y="2672"/>
              <a:ext cx="6" cy="7"/>
            </a:xfrm>
            <a:custGeom>
              <a:avLst/>
              <a:gdLst>
                <a:gd name="T0" fmla="*/ 6 w 6"/>
                <a:gd name="T1" fmla="*/ 0 h 6"/>
                <a:gd name="T2" fmla="*/ 0 w 6"/>
                <a:gd name="T3" fmla="*/ 9 h 6"/>
                <a:gd name="T4" fmla="*/ 0 w 6"/>
                <a:gd name="T5" fmla="*/ 0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550" name="Freeform 4337"/>
            <p:cNvSpPr>
              <a:spLocks/>
            </p:cNvSpPr>
            <p:nvPr/>
          </p:nvSpPr>
          <p:spPr bwMode="auto">
            <a:xfrm>
              <a:off x="910" y="2625"/>
              <a:ext cx="7" cy="7"/>
            </a:xfrm>
            <a:custGeom>
              <a:avLst/>
              <a:gdLst>
                <a:gd name="T0" fmla="*/ 9 w 6"/>
                <a:gd name="T1" fmla="*/ 9 h 6"/>
                <a:gd name="T2" fmla="*/ 9 w 6"/>
                <a:gd name="T3" fmla="*/ 9 h 6"/>
                <a:gd name="T4" fmla="*/ 0 w 6"/>
                <a:gd name="T5" fmla="*/ 0 h 6"/>
                <a:gd name="T6" fmla="*/ 9 w 6"/>
                <a:gd name="T7" fmla="*/ 9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1551" name="Freeform 4338"/>
            <p:cNvSpPr>
              <a:spLocks/>
            </p:cNvSpPr>
            <p:nvPr/>
          </p:nvSpPr>
          <p:spPr bwMode="auto">
            <a:xfrm>
              <a:off x="1080" y="2611"/>
              <a:ext cx="229" cy="411"/>
            </a:xfrm>
            <a:custGeom>
              <a:avLst/>
              <a:gdLst>
                <a:gd name="T0" fmla="*/ 225 w 228"/>
                <a:gd name="T1" fmla="*/ 419 h 365"/>
                <a:gd name="T2" fmla="*/ 225 w 228"/>
                <a:gd name="T3" fmla="*/ 462 h 365"/>
                <a:gd name="T4" fmla="*/ 225 w 228"/>
                <a:gd name="T5" fmla="*/ 486 h 365"/>
                <a:gd name="T6" fmla="*/ 219 w 228"/>
                <a:gd name="T7" fmla="*/ 512 h 365"/>
                <a:gd name="T8" fmla="*/ 213 w 228"/>
                <a:gd name="T9" fmla="*/ 521 h 365"/>
                <a:gd name="T10" fmla="*/ 189 w 228"/>
                <a:gd name="T11" fmla="*/ 495 h 365"/>
                <a:gd name="T12" fmla="*/ 129 w 228"/>
                <a:gd name="T13" fmla="*/ 444 h 365"/>
                <a:gd name="T14" fmla="*/ 96 w 228"/>
                <a:gd name="T15" fmla="*/ 401 h 365"/>
                <a:gd name="T16" fmla="*/ 84 w 228"/>
                <a:gd name="T17" fmla="*/ 359 h 365"/>
                <a:gd name="T18" fmla="*/ 66 w 228"/>
                <a:gd name="T19" fmla="*/ 306 h 365"/>
                <a:gd name="T20" fmla="*/ 42 w 228"/>
                <a:gd name="T21" fmla="*/ 248 h 365"/>
                <a:gd name="T22" fmla="*/ 30 w 228"/>
                <a:gd name="T23" fmla="*/ 205 h 365"/>
                <a:gd name="T24" fmla="*/ 6 w 228"/>
                <a:gd name="T25" fmla="*/ 171 h 365"/>
                <a:gd name="T26" fmla="*/ 6 w 228"/>
                <a:gd name="T27" fmla="*/ 111 h 365"/>
                <a:gd name="T28" fmla="*/ 18 w 228"/>
                <a:gd name="T29" fmla="*/ 111 h 365"/>
                <a:gd name="T30" fmla="*/ 18 w 228"/>
                <a:gd name="T31" fmla="*/ 128 h 365"/>
                <a:gd name="T32" fmla="*/ 42 w 228"/>
                <a:gd name="T33" fmla="*/ 137 h 365"/>
                <a:gd name="T34" fmla="*/ 48 w 228"/>
                <a:gd name="T35" fmla="*/ 111 h 365"/>
                <a:gd name="T36" fmla="*/ 54 w 228"/>
                <a:gd name="T37" fmla="*/ 93 h 365"/>
                <a:gd name="T38" fmla="*/ 54 w 228"/>
                <a:gd name="T39" fmla="*/ 102 h 365"/>
                <a:gd name="T40" fmla="*/ 60 w 228"/>
                <a:gd name="T41" fmla="*/ 87 h 365"/>
                <a:gd name="T42" fmla="*/ 90 w 228"/>
                <a:gd name="T43" fmla="*/ 60 h 365"/>
                <a:gd name="T44" fmla="*/ 102 w 228"/>
                <a:gd name="T45" fmla="*/ 34 h 365"/>
                <a:gd name="T46" fmla="*/ 102 w 228"/>
                <a:gd name="T47" fmla="*/ 9 h 365"/>
                <a:gd name="T48" fmla="*/ 123 w 228"/>
                <a:gd name="T49" fmla="*/ 34 h 365"/>
                <a:gd name="T50" fmla="*/ 141 w 228"/>
                <a:gd name="T51" fmla="*/ 69 h 365"/>
                <a:gd name="T52" fmla="*/ 177 w 228"/>
                <a:gd name="T53" fmla="*/ 69 h 365"/>
                <a:gd name="T54" fmla="*/ 189 w 228"/>
                <a:gd name="T55" fmla="*/ 111 h 365"/>
                <a:gd name="T56" fmla="*/ 195 w 228"/>
                <a:gd name="T57" fmla="*/ 120 h 365"/>
                <a:gd name="T58" fmla="*/ 165 w 228"/>
                <a:gd name="T59" fmla="*/ 137 h 365"/>
                <a:gd name="T60" fmla="*/ 147 w 228"/>
                <a:gd name="T61" fmla="*/ 171 h 365"/>
                <a:gd name="T62" fmla="*/ 135 w 228"/>
                <a:gd name="T63" fmla="*/ 214 h 365"/>
                <a:gd name="T64" fmla="*/ 147 w 228"/>
                <a:gd name="T65" fmla="*/ 256 h 365"/>
                <a:gd name="T66" fmla="*/ 153 w 228"/>
                <a:gd name="T67" fmla="*/ 272 h 365"/>
                <a:gd name="T68" fmla="*/ 177 w 228"/>
                <a:gd name="T69" fmla="*/ 291 h 365"/>
                <a:gd name="T70" fmla="*/ 195 w 228"/>
                <a:gd name="T71" fmla="*/ 291 h 365"/>
                <a:gd name="T72" fmla="*/ 213 w 228"/>
                <a:gd name="T73" fmla="*/ 315 h 365"/>
                <a:gd name="T74" fmla="*/ 231 w 228"/>
                <a:gd name="T75" fmla="*/ 359 h 365"/>
                <a:gd name="T76" fmla="*/ 225 w 228"/>
                <a:gd name="T77" fmla="*/ 401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prstDash val="solid"/>
              <a:round/>
              <a:headEnd/>
              <a:tailEnd/>
            </a:ln>
          </p:spPr>
          <p:txBody>
            <a:bodyPr/>
            <a:lstStyle/>
            <a:p>
              <a:endParaRPr lang="en-US"/>
            </a:p>
          </p:txBody>
        </p:sp>
        <p:sp>
          <p:nvSpPr>
            <p:cNvPr id="11552" name="Freeform 4339"/>
            <p:cNvSpPr>
              <a:spLocks/>
            </p:cNvSpPr>
            <p:nvPr/>
          </p:nvSpPr>
          <p:spPr bwMode="auto">
            <a:xfrm>
              <a:off x="3741" y="1426"/>
              <a:ext cx="908" cy="734"/>
            </a:xfrm>
            <a:custGeom>
              <a:avLst/>
              <a:gdLst>
                <a:gd name="T0" fmla="*/ 372 w 897"/>
                <a:gd name="T1" fmla="*/ 716 h 652"/>
                <a:gd name="T2" fmla="*/ 311 w 897"/>
                <a:gd name="T3" fmla="*/ 709 h 652"/>
                <a:gd name="T4" fmla="*/ 236 w 897"/>
                <a:gd name="T5" fmla="*/ 683 h 652"/>
                <a:gd name="T6" fmla="*/ 174 w 897"/>
                <a:gd name="T7" fmla="*/ 648 h 652"/>
                <a:gd name="T8" fmla="*/ 117 w 897"/>
                <a:gd name="T9" fmla="*/ 581 h 652"/>
                <a:gd name="T10" fmla="*/ 117 w 897"/>
                <a:gd name="T11" fmla="*/ 530 h 652"/>
                <a:gd name="T12" fmla="*/ 105 w 897"/>
                <a:gd name="T13" fmla="*/ 503 h 652"/>
                <a:gd name="T14" fmla="*/ 51 w 897"/>
                <a:gd name="T15" fmla="*/ 462 h 652"/>
                <a:gd name="T16" fmla="*/ 36 w 897"/>
                <a:gd name="T17" fmla="*/ 444 h 652"/>
                <a:gd name="T18" fmla="*/ 18 w 897"/>
                <a:gd name="T19" fmla="*/ 359 h 652"/>
                <a:gd name="T20" fmla="*/ 93 w 897"/>
                <a:gd name="T21" fmla="*/ 306 h 652"/>
                <a:gd name="T22" fmla="*/ 75 w 897"/>
                <a:gd name="T23" fmla="*/ 239 h 652"/>
                <a:gd name="T24" fmla="*/ 99 w 897"/>
                <a:gd name="T25" fmla="*/ 189 h 652"/>
                <a:gd name="T26" fmla="*/ 138 w 897"/>
                <a:gd name="T27" fmla="*/ 137 h 652"/>
                <a:gd name="T28" fmla="*/ 186 w 897"/>
                <a:gd name="T29" fmla="*/ 145 h 652"/>
                <a:gd name="T30" fmla="*/ 272 w 897"/>
                <a:gd name="T31" fmla="*/ 230 h 652"/>
                <a:gd name="T32" fmla="*/ 379 w 897"/>
                <a:gd name="T33" fmla="*/ 290 h 652"/>
                <a:gd name="T34" fmla="*/ 473 w 897"/>
                <a:gd name="T35" fmla="*/ 315 h 652"/>
                <a:gd name="T36" fmla="*/ 571 w 897"/>
                <a:gd name="T37" fmla="*/ 298 h 652"/>
                <a:gd name="T38" fmla="*/ 626 w 897"/>
                <a:gd name="T39" fmla="*/ 221 h 652"/>
                <a:gd name="T40" fmla="*/ 688 w 897"/>
                <a:gd name="T41" fmla="*/ 171 h 652"/>
                <a:gd name="T42" fmla="*/ 607 w 897"/>
                <a:gd name="T43" fmla="*/ 137 h 652"/>
                <a:gd name="T44" fmla="*/ 646 w 897"/>
                <a:gd name="T45" fmla="*/ 87 h 652"/>
                <a:gd name="T46" fmla="*/ 633 w 897"/>
                <a:gd name="T47" fmla="*/ 0 h 652"/>
                <a:gd name="T48" fmla="*/ 745 w 897"/>
                <a:gd name="T49" fmla="*/ 52 h 652"/>
                <a:gd name="T50" fmla="*/ 844 w 897"/>
                <a:gd name="T51" fmla="*/ 120 h 652"/>
                <a:gd name="T52" fmla="*/ 924 w 897"/>
                <a:gd name="T53" fmla="*/ 196 h 652"/>
                <a:gd name="T54" fmla="*/ 924 w 897"/>
                <a:gd name="T55" fmla="*/ 281 h 652"/>
                <a:gd name="T56" fmla="*/ 894 w 897"/>
                <a:gd name="T57" fmla="*/ 315 h 652"/>
                <a:gd name="T58" fmla="*/ 856 w 897"/>
                <a:gd name="T59" fmla="*/ 350 h 652"/>
                <a:gd name="T60" fmla="*/ 808 w 897"/>
                <a:gd name="T61" fmla="*/ 401 h 652"/>
                <a:gd name="T62" fmla="*/ 781 w 897"/>
                <a:gd name="T63" fmla="*/ 350 h 652"/>
                <a:gd name="T64" fmla="*/ 751 w 897"/>
                <a:gd name="T65" fmla="*/ 419 h 652"/>
                <a:gd name="T66" fmla="*/ 832 w 897"/>
                <a:gd name="T67" fmla="*/ 444 h 652"/>
                <a:gd name="T68" fmla="*/ 820 w 897"/>
                <a:gd name="T69" fmla="*/ 477 h 652"/>
                <a:gd name="T70" fmla="*/ 862 w 897"/>
                <a:gd name="T71" fmla="*/ 581 h 652"/>
                <a:gd name="T72" fmla="*/ 869 w 897"/>
                <a:gd name="T73" fmla="*/ 641 h 652"/>
                <a:gd name="T74" fmla="*/ 887 w 897"/>
                <a:gd name="T75" fmla="*/ 666 h 652"/>
                <a:gd name="T76" fmla="*/ 894 w 897"/>
                <a:gd name="T77" fmla="*/ 692 h 652"/>
                <a:gd name="T78" fmla="*/ 887 w 897"/>
                <a:gd name="T79" fmla="*/ 716 h 652"/>
                <a:gd name="T80" fmla="*/ 869 w 897"/>
                <a:gd name="T81" fmla="*/ 768 h 652"/>
                <a:gd name="T82" fmla="*/ 869 w 897"/>
                <a:gd name="T83" fmla="*/ 785 h 652"/>
                <a:gd name="T84" fmla="*/ 850 w 897"/>
                <a:gd name="T85" fmla="*/ 809 h 652"/>
                <a:gd name="T86" fmla="*/ 832 w 897"/>
                <a:gd name="T87" fmla="*/ 853 h 652"/>
                <a:gd name="T88" fmla="*/ 801 w 897"/>
                <a:gd name="T89" fmla="*/ 853 h 652"/>
                <a:gd name="T90" fmla="*/ 775 w 897"/>
                <a:gd name="T91" fmla="*/ 853 h 652"/>
                <a:gd name="T92" fmla="*/ 769 w 897"/>
                <a:gd name="T93" fmla="*/ 887 h 652"/>
                <a:gd name="T94" fmla="*/ 733 w 897"/>
                <a:gd name="T95" fmla="*/ 896 h 652"/>
                <a:gd name="T96" fmla="*/ 721 w 897"/>
                <a:gd name="T97" fmla="*/ 896 h 652"/>
                <a:gd name="T98" fmla="*/ 694 w 897"/>
                <a:gd name="T99" fmla="*/ 887 h 652"/>
                <a:gd name="T100" fmla="*/ 640 w 897"/>
                <a:gd name="T101" fmla="*/ 844 h 652"/>
                <a:gd name="T102" fmla="*/ 601 w 897"/>
                <a:gd name="T103" fmla="*/ 862 h 652"/>
                <a:gd name="T104" fmla="*/ 571 w 897"/>
                <a:gd name="T105" fmla="*/ 870 h 652"/>
                <a:gd name="T106" fmla="*/ 546 w 897"/>
                <a:gd name="T107" fmla="*/ 896 h 652"/>
                <a:gd name="T108" fmla="*/ 515 w 897"/>
                <a:gd name="T109" fmla="*/ 818 h 652"/>
                <a:gd name="T110" fmla="*/ 503 w 897"/>
                <a:gd name="T111" fmla="*/ 776 h 652"/>
                <a:gd name="T112" fmla="*/ 473 w 897"/>
                <a:gd name="T113" fmla="*/ 692 h 652"/>
                <a:gd name="T114" fmla="*/ 446 w 897"/>
                <a:gd name="T115" fmla="*/ 674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6F73BF"/>
            </a:solidFill>
            <a:ln w="9525">
              <a:solidFill>
                <a:srgbClr val="000000"/>
              </a:solidFill>
              <a:prstDash val="solid"/>
              <a:round/>
              <a:headEnd/>
              <a:tailEnd/>
            </a:ln>
          </p:spPr>
          <p:txBody>
            <a:bodyPr/>
            <a:lstStyle/>
            <a:p>
              <a:endParaRPr lang="en-US"/>
            </a:p>
          </p:txBody>
        </p:sp>
        <p:sp>
          <p:nvSpPr>
            <p:cNvPr id="11553" name="Freeform 4340"/>
            <p:cNvSpPr>
              <a:spLocks/>
            </p:cNvSpPr>
            <p:nvPr/>
          </p:nvSpPr>
          <p:spPr bwMode="auto">
            <a:xfrm>
              <a:off x="4431" y="2166"/>
              <a:ext cx="43" cy="34"/>
            </a:xfrm>
            <a:custGeom>
              <a:avLst/>
              <a:gdLst>
                <a:gd name="T0" fmla="*/ 33 w 42"/>
                <a:gd name="T1" fmla="*/ 0 h 30"/>
                <a:gd name="T2" fmla="*/ 12 w 42"/>
                <a:gd name="T3" fmla="*/ 0 h 30"/>
                <a:gd name="T4" fmla="*/ 0 w 42"/>
                <a:gd name="T5" fmla="*/ 18 h 30"/>
                <a:gd name="T6" fmla="*/ 0 w 42"/>
                <a:gd name="T7" fmla="*/ 35 h 30"/>
                <a:gd name="T8" fmla="*/ 18 w 42"/>
                <a:gd name="T9" fmla="*/ 44 h 30"/>
                <a:gd name="T10" fmla="*/ 27 w 42"/>
                <a:gd name="T11" fmla="*/ 44 h 30"/>
                <a:gd name="T12" fmla="*/ 33 w 42"/>
                <a:gd name="T13" fmla="*/ 26 h 30"/>
                <a:gd name="T14" fmla="*/ 45 w 42"/>
                <a:gd name="T15" fmla="*/ 9 h 30"/>
                <a:gd name="T16" fmla="*/ 39 w 42"/>
                <a:gd name="T17" fmla="*/ 0 h 30"/>
                <a:gd name="T18" fmla="*/ 33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31989" name="Freeform 4341"/>
            <p:cNvSpPr>
              <a:spLocks/>
            </p:cNvSpPr>
            <p:nvPr/>
          </p:nvSpPr>
          <p:spPr bwMode="auto">
            <a:xfrm>
              <a:off x="4735" y="1682"/>
              <a:ext cx="152" cy="182"/>
            </a:xfrm>
            <a:custGeom>
              <a:avLst/>
              <a:gdLst>
                <a:gd name="T0" fmla="*/ 138 w 150"/>
                <a:gd name="T1" fmla="*/ 120 h 162"/>
                <a:gd name="T2" fmla="*/ 132 w 150"/>
                <a:gd name="T3" fmla="*/ 120 h 162"/>
                <a:gd name="T4" fmla="*/ 132 w 150"/>
                <a:gd name="T5" fmla="*/ 126 h 162"/>
                <a:gd name="T6" fmla="*/ 126 w 150"/>
                <a:gd name="T7" fmla="*/ 132 h 162"/>
                <a:gd name="T8" fmla="*/ 126 w 150"/>
                <a:gd name="T9" fmla="*/ 138 h 162"/>
                <a:gd name="T10" fmla="*/ 120 w 150"/>
                <a:gd name="T11" fmla="*/ 126 h 162"/>
                <a:gd name="T12" fmla="*/ 120 w 150"/>
                <a:gd name="T13" fmla="*/ 138 h 162"/>
                <a:gd name="T14" fmla="*/ 96 w 150"/>
                <a:gd name="T15" fmla="*/ 138 h 162"/>
                <a:gd name="T16" fmla="*/ 96 w 150"/>
                <a:gd name="T17" fmla="*/ 132 h 162"/>
                <a:gd name="T18" fmla="*/ 90 w 150"/>
                <a:gd name="T19" fmla="*/ 132 h 162"/>
                <a:gd name="T20" fmla="*/ 90 w 150"/>
                <a:gd name="T21" fmla="*/ 138 h 162"/>
                <a:gd name="T22" fmla="*/ 96 w 150"/>
                <a:gd name="T23" fmla="*/ 144 h 162"/>
                <a:gd name="T24" fmla="*/ 90 w 150"/>
                <a:gd name="T25" fmla="*/ 156 h 162"/>
                <a:gd name="T26" fmla="*/ 84 w 150"/>
                <a:gd name="T27" fmla="*/ 162 h 162"/>
                <a:gd name="T28" fmla="*/ 66 w 150"/>
                <a:gd name="T29" fmla="*/ 150 h 162"/>
                <a:gd name="T30" fmla="*/ 66 w 150"/>
                <a:gd name="T31" fmla="*/ 138 h 162"/>
                <a:gd name="T32" fmla="*/ 48 w 150"/>
                <a:gd name="T33" fmla="*/ 138 h 162"/>
                <a:gd name="T34" fmla="*/ 24 w 150"/>
                <a:gd name="T35" fmla="*/ 144 h 162"/>
                <a:gd name="T36" fmla="*/ 18 w 150"/>
                <a:gd name="T37" fmla="*/ 150 h 162"/>
                <a:gd name="T38" fmla="*/ 0 w 150"/>
                <a:gd name="T39" fmla="*/ 150 h 162"/>
                <a:gd name="T40" fmla="*/ 0 w 150"/>
                <a:gd name="T41" fmla="*/ 144 h 162"/>
                <a:gd name="T42" fmla="*/ 12 w 150"/>
                <a:gd name="T43" fmla="*/ 132 h 162"/>
                <a:gd name="T44" fmla="*/ 24 w 150"/>
                <a:gd name="T45" fmla="*/ 120 h 162"/>
                <a:gd name="T46" fmla="*/ 60 w 150"/>
                <a:gd name="T47" fmla="*/ 120 h 162"/>
                <a:gd name="T48" fmla="*/ 60 w 150"/>
                <a:gd name="T49" fmla="*/ 120 h 162"/>
                <a:gd name="T50" fmla="*/ 72 w 150"/>
                <a:gd name="T51" fmla="*/ 114 h 162"/>
                <a:gd name="T52" fmla="*/ 66 w 150"/>
                <a:gd name="T53" fmla="*/ 102 h 162"/>
                <a:gd name="T54" fmla="*/ 66 w 150"/>
                <a:gd name="T55" fmla="*/ 90 h 162"/>
                <a:gd name="T56" fmla="*/ 72 w 150"/>
                <a:gd name="T57" fmla="*/ 84 h 162"/>
                <a:gd name="T58" fmla="*/ 72 w 150"/>
                <a:gd name="T59" fmla="*/ 90 h 162"/>
                <a:gd name="T60" fmla="*/ 78 w 150"/>
                <a:gd name="T61" fmla="*/ 96 h 162"/>
                <a:gd name="T62" fmla="*/ 96 w 150"/>
                <a:gd name="T63" fmla="*/ 78 h 162"/>
                <a:gd name="T64" fmla="*/ 96 w 150"/>
                <a:gd name="T65" fmla="*/ 66 h 162"/>
                <a:gd name="T66" fmla="*/ 96 w 150"/>
                <a:gd name="T67" fmla="*/ 48 h 162"/>
                <a:gd name="T68" fmla="*/ 90 w 150"/>
                <a:gd name="T69" fmla="*/ 36 h 162"/>
                <a:gd name="T70" fmla="*/ 84 w 150"/>
                <a:gd name="T71" fmla="*/ 18 h 162"/>
                <a:gd name="T72" fmla="*/ 84 w 150"/>
                <a:gd name="T73" fmla="*/ 6 h 162"/>
                <a:gd name="T74" fmla="*/ 90 w 150"/>
                <a:gd name="T75" fmla="*/ 12 h 162"/>
                <a:gd name="T76" fmla="*/ 96 w 150"/>
                <a:gd name="T77" fmla="*/ 12 h 162"/>
                <a:gd name="T78" fmla="*/ 96 w 150"/>
                <a:gd name="T79" fmla="*/ 6 h 162"/>
                <a:gd name="T80" fmla="*/ 90 w 150"/>
                <a:gd name="T81" fmla="*/ 6 h 162"/>
                <a:gd name="T82" fmla="*/ 90 w 150"/>
                <a:gd name="T83" fmla="*/ 0 h 162"/>
                <a:gd name="T84" fmla="*/ 96 w 150"/>
                <a:gd name="T85" fmla="*/ 6 h 162"/>
                <a:gd name="T86" fmla="*/ 114 w 150"/>
                <a:gd name="T87" fmla="*/ 24 h 162"/>
                <a:gd name="T88" fmla="*/ 132 w 150"/>
                <a:gd name="T89" fmla="*/ 42 h 162"/>
                <a:gd name="T90" fmla="*/ 132 w 150"/>
                <a:gd name="T91" fmla="*/ 60 h 162"/>
                <a:gd name="T92" fmla="*/ 126 w 150"/>
                <a:gd name="T93" fmla="*/ 72 h 162"/>
                <a:gd name="T94" fmla="*/ 138 w 150"/>
                <a:gd name="T95" fmla="*/ 96 h 162"/>
                <a:gd name="T96" fmla="*/ 150 w 150"/>
                <a:gd name="T97" fmla="*/ 114 h 162"/>
                <a:gd name="T98" fmla="*/ 138 w 150"/>
                <a:gd name="T99" fmla="*/ 132 h 162"/>
                <a:gd name="T100" fmla="*/ 138 w 150"/>
                <a:gd name="T101" fmla="*/ 12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31990" name="Freeform 4342"/>
            <p:cNvSpPr>
              <a:spLocks/>
            </p:cNvSpPr>
            <p:nvPr/>
          </p:nvSpPr>
          <p:spPr bwMode="auto">
            <a:xfrm>
              <a:off x="4789" y="1594"/>
              <a:ext cx="86" cy="88"/>
            </a:xfrm>
            <a:custGeom>
              <a:avLst/>
              <a:gdLst>
                <a:gd name="T0" fmla="*/ 66 w 84"/>
                <a:gd name="T1" fmla="*/ 30 h 78"/>
                <a:gd name="T2" fmla="*/ 48 w 84"/>
                <a:gd name="T3" fmla="*/ 24 h 78"/>
                <a:gd name="T4" fmla="*/ 24 w 84"/>
                <a:gd name="T5" fmla="*/ 12 h 78"/>
                <a:gd name="T6" fmla="*/ 0 w 84"/>
                <a:gd name="T7" fmla="*/ 0 h 78"/>
                <a:gd name="T8" fmla="*/ 0 w 84"/>
                <a:gd name="T9" fmla="*/ 12 h 78"/>
                <a:gd name="T10" fmla="*/ 12 w 84"/>
                <a:gd name="T11" fmla="*/ 24 h 78"/>
                <a:gd name="T12" fmla="*/ 18 w 84"/>
                <a:gd name="T13" fmla="*/ 42 h 78"/>
                <a:gd name="T14" fmla="*/ 6 w 84"/>
                <a:gd name="T15" fmla="*/ 42 h 78"/>
                <a:gd name="T16" fmla="*/ 6 w 84"/>
                <a:gd name="T17" fmla="*/ 48 h 78"/>
                <a:gd name="T18" fmla="*/ 6 w 84"/>
                <a:gd name="T19" fmla="*/ 54 h 78"/>
                <a:gd name="T20" fmla="*/ 6 w 84"/>
                <a:gd name="T21" fmla="*/ 66 h 78"/>
                <a:gd name="T22" fmla="*/ 18 w 84"/>
                <a:gd name="T23" fmla="*/ 78 h 78"/>
                <a:gd name="T24" fmla="*/ 24 w 84"/>
                <a:gd name="T25" fmla="*/ 78 h 78"/>
                <a:gd name="T26" fmla="*/ 30 w 84"/>
                <a:gd name="T27" fmla="*/ 72 h 78"/>
                <a:gd name="T28" fmla="*/ 12 w 84"/>
                <a:gd name="T29" fmla="*/ 60 h 78"/>
                <a:gd name="T30" fmla="*/ 18 w 84"/>
                <a:gd name="T31" fmla="*/ 60 h 78"/>
                <a:gd name="T32" fmla="*/ 30 w 84"/>
                <a:gd name="T33" fmla="*/ 60 h 78"/>
                <a:gd name="T34" fmla="*/ 60 w 84"/>
                <a:gd name="T35" fmla="*/ 66 h 78"/>
                <a:gd name="T36" fmla="*/ 60 w 84"/>
                <a:gd name="T37" fmla="*/ 66 h 78"/>
                <a:gd name="T38" fmla="*/ 72 w 84"/>
                <a:gd name="T39" fmla="*/ 48 h 78"/>
                <a:gd name="T40" fmla="*/ 84 w 84"/>
                <a:gd name="T41" fmla="*/ 42 h 78"/>
                <a:gd name="T42" fmla="*/ 78 w 84"/>
                <a:gd name="T43" fmla="*/ 36 h 78"/>
                <a:gd name="T44" fmla="*/ 66 w 84"/>
                <a:gd name="T45" fmla="*/ 24 h 78"/>
                <a:gd name="T46" fmla="*/ 66 w 84"/>
                <a:gd name="T47" fmla="*/ 3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60" y="66"/>
                  </a:lnTo>
                  <a:lnTo>
                    <a:pt x="72" y="48"/>
                  </a:lnTo>
                  <a:lnTo>
                    <a:pt x="84" y="42"/>
                  </a:lnTo>
                  <a:lnTo>
                    <a:pt x="78" y="36"/>
                  </a:lnTo>
                  <a:lnTo>
                    <a:pt x="66" y="24"/>
                  </a:lnTo>
                  <a:lnTo>
                    <a:pt x="66" y="30"/>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31991" name="Freeform 4343"/>
            <p:cNvSpPr>
              <a:spLocks/>
            </p:cNvSpPr>
            <p:nvPr/>
          </p:nvSpPr>
          <p:spPr bwMode="auto">
            <a:xfrm>
              <a:off x="4716" y="1851"/>
              <a:ext cx="49" cy="67"/>
            </a:xfrm>
            <a:custGeom>
              <a:avLst/>
              <a:gdLst>
                <a:gd name="T0" fmla="*/ 48 w 48"/>
                <a:gd name="T1" fmla="*/ 24 h 60"/>
                <a:gd name="T2" fmla="*/ 42 w 48"/>
                <a:gd name="T3" fmla="*/ 36 h 60"/>
                <a:gd name="T4" fmla="*/ 42 w 48"/>
                <a:gd name="T5" fmla="*/ 48 h 60"/>
                <a:gd name="T6" fmla="*/ 36 w 48"/>
                <a:gd name="T7" fmla="*/ 60 h 60"/>
                <a:gd name="T8" fmla="*/ 30 w 48"/>
                <a:gd name="T9" fmla="*/ 48 h 60"/>
                <a:gd name="T10" fmla="*/ 30 w 48"/>
                <a:gd name="T11" fmla="*/ 54 h 60"/>
                <a:gd name="T12" fmla="*/ 30 w 48"/>
                <a:gd name="T13" fmla="*/ 54 h 60"/>
                <a:gd name="T14" fmla="*/ 24 w 48"/>
                <a:gd name="T15" fmla="*/ 36 h 60"/>
                <a:gd name="T16" fmla="*/ 24 w 48"/>
                <a:gd name="T17" fmla="*/ 30 h 60"/>
                <a:gd name="T18" fmla="*/ 12 w 48"/>
                <a:gd name="T19" fmla="*/ 18 h 60"/>
                <a:gd name="T20" fmla="*/ 18 w 48"/>
                <a:gd name="T21" fmla="*/ 30 h 60"/>
                <a:gd name="T22" fmla="*/ 12 w 48"/>
                <a:gd name="T23" fmla="*/ 30 h 60"/>
                <a:gd name="T24" fmla="*/ 6 w 48"/>
                <a:gd name="T25" fmla="*/ 18 h 60"/>
                <a:gd name="T26" fmla="*/ 12 w 48"/>
                <a:gd name="T27" fmla="*/ 18 h 60"/>
                <a:gd name="T28" fmla="*/ 0 w 48"/>
                <a:gd name="T29" fmla="*/ 12 h 60"/>
                <a:gd name="T30" fmla="*/ 18 w 48"/>
                <a:gd name="T31" fmla="*/ 0 h 60"/>
                <a:gd name="T32" fmla="*/ 30 w 48"/>
                <a:gd name="T33" fmla="*/ 6 h 60"/>
                <a:gd name="T34" fmla="*/ 36 w 48"/>
                <a:gd name="T35" fmla="*/ 12 h 60"/>
                <a:gd name="T36" fmla="*/ 36 w 48"/>
                <a:gd name="T37" fmla="*/ 18 h 60"/>
                <a:gd name="T38" fmla="*/ 48 w 48"/>
                <a:gd name="T39"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60">
                  <a:moveTo>
                    <a:pt x="48" y="24"/>
                  </a:moveTo>
                  <a:lnTo>
                    <a:pt x="42" y="36"/>
                  </a:lnTo>
                  <a:lnTo>
                    <a:pt x="42" y="48"/>
                  </a:lnTo>
                  <a:lnTo>
                    <a:pt x="36" y="60"/>
                  </a:lnTo>
                  <a:lnTo>
                    <a:pt x="30" y="48"/>
                  </a:lnTo>
                  <a:lnTo>
                    <a:pt x="30" y="54"/>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31992" name="Freeform 4344"/>
            <p:cNvSpPr>
              <a:spLocks/>
            </p:cNvSpPr>
            <p:nvPr/>
          </p:nvSpPr>
          <p:spPr bwMode="auto">
            <a:xfrm>
              <a:off x="4759" y="1844"/>
              <a:ext cx="42" cy="34"/>
            </a:xfrm>
            <a:custGeom>
              <a:avLst/>
              <a:gdLst>
                <a:gd name="T0" fmla="*/ 36 w 42"/>
                <a:gd name="T1" fmla="*/ 18 h 30"/>
                <a:gd name="T2" fmla="*/ 18 w 42"/>
                <a:gd name="T3" fmla="*/ 18 h 30"/>
                <a:gd name="T4" fmla="*/ 18 w 42"/>
                <a:gd name="T5" fmla="*/ 30 h 30"/>
                <a:gd name="T6" fmla="*/ 6 w 42"/>
                <a:gd name="T7" fmla="*/ 24 h 30"/>
                <a:gd name="T8" fmla="*/ 6 w 42"/>
                <a:gd name="T9" fmla="*/ 18 h 30"/>
                <a:gd name="T10" fmla="*/ 0 w 42"/>
                <a:gd name="T11" fmla="*/ 18 h 30"/>
                <a:gd name="T12" fmla="*/ 12 w 42"/>
                <a:gd name="T13" fmla="*/ 6 h 30"/>
                <a:gd name="T14" fmla="*/ 18 w 42"/>
                <a:gd name="T15" fmla="*/ 6 h 30"/>
                <a:gd name="T16" fmla="*/ 30 w 42"/>
                <a:gd name="T17" fmla="*/ 0 h 30"/>
                <a:gd name="T18" fmla="*/ 36 w 42"/>
                <a:gd name="T19" fmla="*/ 6 h 30"/>
                <a:gd name="T20" fmla="*/ 42 w 42"/>
                <a:gd name="T21" fmla="*/ 12 h 30"/>
                <a:gd name="T22" fmla="*/ 36 w 42"/>
                <a:gd name="T23"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558" name="Freeform 4345"/>
            <p:cNvSpPr>
              <a:spLocks/>
            </p:cNvSpPr>
            <p:nvPr/>
          </p:nvSpPr>
          <p:spPr bwMode="auto">
            <a:xfrm>
              <a:off x="4735" y="2012"/>
              <a:ext cx="6" cy="13"/>
            </a:xfrm>
            <a:custGeom>
              <a:avLst/>
              <a:gdLst>
                <a:gd name="T0" fmla="*/ 0 w 6"/>
                <a:gd name="T1" fmla="*/ 15 h 12"/>
                <a:gd name="T2" fmla="*/ 6 w 6"/>
                <a:gd name="T3" fmla="*/ 0 h 12"/>
                <a:gd name="T4" fmla="*/ 6 w 6"/>
                <a:gd name="T5" fmla="*/ 0 h 12"/>
                <a:gd name="T6" fmla="*/ 0 w 6"/>
                <a:gd name="T7" fmla="*/ 1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12"/>
                  </a:moveTo>
                  <a:lnTo>
                    <a:pt x="6" y="0"/>
                  </a:lnTo>
                  <a:lnTo>
                    <a:pt x="0" y="12"/>
                  </a:lnTo>
                  <a:close/>
                </a:path>
              </a:pathLst>
            </a:custGeom>
            <a:solidFill>
              <a:srgbClr val="E1E1E1"/>
            </a:solidFill>
            <a:ln w="9525">
              <a:solidFill>
                <a:srgbClr val="000000"/>
              </a:solidFill>
              <a:prstDash val="solid"/>
              <a:round/>
              <a:headEnd/>
              <a:tailEnd/>
            </a:ln>
          </p:spPr>
          <p:txBody>
            <a:bodyPr/>
            <a:lstStyle/>
            <a:p>
              <a:endParaRPr lang="en-US"/>
            </a:p>
          </p:txBody>
        </p:sp>
        <p:sp>
          <p:nvSpPr>
            <p:cNvPr id="11559" name="Freeform 4346"/>
            <p:cNvSpPr>
              <a:spLocks/>
            </p:cNvSpPr>
            <p:nvPr/>
          </p:nvSpPr>
          <p:spPr bwMode="auto">
            <a:xfrm>
              <a:off x="4820" y="1756"/>
              <a:ext cx="5" cy="7"/>
            </a:xfrm>
            <a:custGeom>
              <a:avLst/>
              <a:gdLst>
                <a:gd name="T0" fmla="*/ 3 w 6"/>
                <a:gd name="T1" fmla="*/ 9 h 6"/>
                <a:gd name="T2" fmla="*/ 0 w 6"/>
                <a:gd name="T3" fmla="*/ 0 h 6"/>
                <a:gd name="T4" fmla="*/ 0 w 6"/>
                <a:gd name="T5" fmla="*/ 9 h 6"/>
                <a:gd name="T6" fmla="*/ 3 w 6"/>
                <a:gd name="T7" fmla="*/ 9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p>
          </p:txBody>
        </p:sp>
        <p:sp>
          <p:nvSpPr>
            <p:cNvPr id="11560" name="Freeform 4347"/>
            <p:cNvSpPr>
              <a:spLocks/>
            </p:cNvSpPr>
            <p:nvPr/>
          </p:nvSpPr>
          <p:spPr bwMode="auto">
            <a:xfrm>
              <a:off x="4728" y="1885"/>
              <a:ext cx="7" cy="6"/>
            </a:xfrm>
            <a:custGeom>
              <a:avLst/>
              <a:gdLst>
                <a:gd name="T0" fmla="*/ 9 w 6"/>
                <a:gd name="T1" fmla="*/ 0 h 6"/>
                <a:gd name="T2" fmla="*/ 9 w 6"/>
                <a:gd name="T3" fmla="*/ 6 h 6"/>
                <a:gd name="T4" fmla="*/ 0 w 6"/>
                <a:gd name="T5" fmla="*/ 0 h 6"/>
                <a:gd name="T6" fmla="*/ 9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0"/>
                  </a:lnTo>
                  <a:lnTo>
                    <a:pt x="6" y="0"/>
                  </a:lnTo>
                  <a:close/>
                </a:path>
              </a:pathLst>
            </a:custGeom>
            <a:solidFill>
              <a:srgbClr val="239FB1"/>
            </a:solidFill>
            <a:ln w="9525">
              <a:solidFill>
                <a:srgbClr val="000000"/>
              </a:solidFill>
              <a:prstDash val="solid"/>
              <a:round/>
              <a:headEnd/>
              <a:tailEnd/>
            </a:ln>
          </p:spPr>
          <p:txBody>
            <a:bodyPr/>
            <a:lstStyle/>
            <a:p>
              <a:endParaRPr lang="en-US"/>
            </a:p>
          </p:txBody>
        </p:sp>
        <p:sp>
          <p:nvSpPr>
            <p:cNvPr id="11561" name="Freeform 4348"/>
            <p:cNvSpPr>
              <a:spLocks/>
            </p:cNvSpPr>
            <p:nvPr/>
          </p:nvSpPr>
          <p:spPr bwMode="auto">
            <a:xfrm>
              <a:off x="4572" y="1648"/>
              <a:ext cx="77" cy="115"/>
            </a:xfrm>
            <a:custGeom>
              <a:avLst/>
              <a:gdLst>
                <a:gd name="T0" fmla="*/ 18 w 77"/>
                <a:gd name="T1" fmla="*/ 103 h 102"/>
                <a:gd name="T2" fmla="*/ 6 w 77"/>
                <a:gd name="T3" fmla="*/ 94 h 102"/>
                <a:gd name="T4" fmla="*/ 0 w 77"/>
                <a:gd name="T5" fmla="*/ 87 h 102"/>
                <a:gd name="T6" fmla="*/ 6 w 77"/>
                <a:gd name="T7" fmla="*/ 69 h 102"/>
                <a:gd name="T8" fmla="*/ 18 w 77"/>
                <a:gd name="T9" fmla="*/ 43 h 102"/>
                <a:gd name="T10" fmla="*/ 23 w 77"/>
                <a:gd name="T11" fmla="*/ 43 h 102"/>
                <a:gd name="T12" fmla="*/ 41 w 77"/>
                <a:gd name="T13" fmla="*/ 52 h 102"/>
                <a:gd name="T14" fmla="*/ 35 w 77"/>
                <a:gd name="T15" fmla="*/ 34 h 102"/>
                <a:gd name="T16" fmla="*/ 41 w 77"/>
                <a:gd name="T17" fmla="*/ 34 h 102"/>
                <a:gd name="T18" fmla="*/ 53 w 77"/>
                <a:gd name="T19" fmla="*/ 18 h 102"/>
                <a:gd name="T20" fmla="*/ 53 w 77"/>
                <a:gd name="T21" fmla="*/ 0 h 102"/>
                <a:gd name="T22" fmla="*/ 71 w 77"/>
                <a:gd name="T23" fmla="*/ 18 h 102"/>
                <a:gd name="T24" fmla="*/ 71 w 77"/>
                <a:gd name="T25" fmla="*/ 26 h 102"/>
                <a:gd name="T26" fmla="*/ 65 w 77"/>
                <a:gd name="T27" fmla="*/ 34 h 102"/>
                <a:gd name="T28" fmla="*/ 71 w 77"/>
                <a:gd name="T29" fmla="*/ 69 h 102"/>
                <a:gd name="T30" fmla="*/ 65 w 77"/>
                <a:gd name="T31" fmla="*/ 78 h 102"/>
                <a:gd name="T32" fmla="*/ 53 w 77"/>
                <a:gd name="T33" fmla="*/ 94 h 102"/>
                <a:gd name="T34" fmla="*/ 59 w 77"/>
                <a:gd name="T35" fmla="*/ 112 h 102"/>
                <a:gd name="T36" fmla="*/ 77 w 77"/>
                <a:gd name="T37" fmla="*/ 129 h 102"/>
                <a:gd name="T38" fmla="*/ 71 w 77"/>
                <a:gd name="T39" fmla="*/ 138 h 102"/>
                <a:gd name="T40" fmla="*/ 59 w 77"/>
                <a:gd name="T41" fmla="*/ 147 h 102"/>
                <a:gd name="T42" fmla="*/ 53 w 77"/>
                <a:gd name="T43" fmla="*/ 147 h 102"/>
                <a:gd name="T44" fmla="*/ 41 w 77"/>
                <a:gd name="T45" fmla="*/ 147 h 102"/>
                <a:gd name="T46" fmla="*/ 35 w 77"/>
                <a:gd name="T47" fmla="*/ 147 h 102"/>
                <a:gd name="T48" fmla="*/ 29 w 77"/>
                <a:gd name="T49" fmla="*/ 147 h 102"/>
                <a:gd name="T50" fmla="*/ 23 w 77"/>
                <a:gd name="T51" fmla="*/ 138 h 102"/>
                <a:gd name="T52" fmla="*/ 23 w 77"/>
                <a:gd name="T53" fmla="*/ 129 h 102"/>
                <a:gd name="T54" fmla="*/ 29 w 77"/>
                <a:gd name="T55" fmla="*/ 121 h 102"/>
                <a:gd name="T56" fmla="*/ 23 w 77"/>
                <a:gd name="T57" fmla="*/ 121 h 102"/>
                <a:gd name="T58" fmla="*/ 18 w 77"/>
                <a:gd name="T59" fmla="*/ 103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6F73BF"/>
            </a:solidFill>
            <a:ln w="9525">
              <a:solidFill>
                <a:srgbClr val="000000"/>
              </a:solidFill>
              <a:prstDash val="solid"/>
              <a:round/>
              <a:headEnd/>
              <a:tailEnd/>
            </a:ln>
          </p:spPr>
          <p:txBody>
            <a:bodyPr/>
            <a:lstStyle/>
            <a:p>
              <a:endParaRPr lang="en-US"/>
            </a:p>
          </p:txBody>
        </p:sp>
        <p:sp>
          <p:nvSpPr>
            <p:cNvPr id="31997" name="Freeform 4349"/>
            <p:cNvSpPr>
              <a:spLocks/>
            </p:cNvSpPr>
            <p:nvPr/>
          </p:nvSpPr>
          <p:spPr bwMode="auto">
            <a:xfrm>
              <a:off x="4625" y="1749"/>
              <a:ext cx="74" cy="95"/>
            </a:xfrm>
            <a:custGeom>
              <a:avLst/>
              <a:gdLst>
                <a:gd name="T0" fmla="*/ 42 w 72"/>
                <a:gd name="T1" fmla="*/ 78 h 84"/>
                <a:gd name="T2" fmla="*/ 42 w 72"/>
                <a:gd name="T3" fmla="*/ 78 h 84"/>
                <a:gd name="T4" fmla="*/ 36 w 72"/>
                <a:gd name="T5" fmla="*/ 78 h 84"/>
                <a:gd name="T6" fmla="*/ 30 w 72"/>
                <a:gd name="T7" fmla="*/ 84 h 84"/>
                <a:gd name="T8" fmla="*/ 30 w 72"/>
                <a:gd name="T9" fmla="*/ 78 h 84"/>
                <a:gd name="T10" fmla="*/ 30 w 72"/>
                <a:gd name="T11" fmla="*/ 78 h 84"/>
                <a:gd name="T12" fmla="*/ 30 w 72"/>
                <a:gd name="T13" fmla="*/ 72 h 84"/>
                <a:gd name="T14" fmla="*/ 24 w 72"/>
                <a:gd name="T15" fmla="*/ 72 h 84"/>
                <a:gd name="T16" fmla="*/ 18 w 72"/>
                <a:gd name="T17" fmla="*/ 60 h 84"/>
                <a:gd name="T18" fmla="*/ 18 w 72"/>
                <a:gd name="T19" fmla="*/ 54 h 84"/>
                <a:gd name="T20" fmla="*/ 18 w 72"/>
                <a:gd name="T21" fmla="*/ 48 h 84"/>
                <a:gd name="T22" fmla="*/ 6 w 72"/>
                <a:gd name="T23" fmla="*/ 36 h 84"/>
                <a:gd name="T24" fmla="*/ 6 w 72"/>
                <a:gd name="T25" fmla="*/ 36 h 84"/>
                <a:gd name="T26" fmla="*/ 6 w 72"/>
                <a:gd name="T27" fmla="*/ 30 h 84"/>
                <a:gd name="T28" fmla="*/ 18 w 72"/>
                <a:gd name="T29" fmla="*/ 36 h 84"/>
                <a:gd name="T30" fmla="*/ 12 w 72"/>
                <a:gd name="T31" fmla="*/ 30 h 84"/>
                <a:gd name="T32" fmla="*/ 6 w 72"/>
                <a:gd name="T33" fmla="*/ 18 h 84"/>
                <a:gd name="T34" fmla="*/ 0 w 72"/>
                <a:gd name="T35" fmla="*/ 12 h 84"/>
                <a:gd name="T36" fmla="*/ 6 w 72"/>
                <a:gd name="T37" fmla="*/ 12 h 84"/>
                <a:gd name="T38" fmla="*/ 18 w 72"/>
                <a:gd name="T39" fmla="*/ 6 h 84"/>
                <a:gd name="T40" fmla="*/ 24 w 72"/>
                <a:gd name="T41" fmla="*/ 0 h 84"/>
                <a:gd name="T42" fmla="*/ 60 w 72"/>
                <a:gd name="T43" fmla="*/ 36 h 84"/>
                <a:gd name="T44" fmla="*/ 72 w 72"/>
                <a:gd name="T45" fmla="*/ 66 h 84"/>
                <a:gd name="T46" fmla="*/ 60 w 72"/>
                <a:gd name="T47" fmla="*/ 66 h 84"/>
                <a:gd name="T48" fmla="*/ 54 w 72"/>
                <a:gd name="T49" fmla="*/ 72 h 84"/>
                <a:gd name="T50" fmla="*/ 48 w 72"/>
                <a:gd name="T51" fmla="*/ 72 h 84"/>
                <a:gd name="T52" fmla="*/ 48 w 72"/>
                <a:gd name="T53" fmla="*/ 72 h 84"/>
                <a:gd name="T54" fmla="*/ 48 w 72"/>
                <a:gd name="T55" fmla="*/ 78 h 84"/>
                <a:gd name="T56" fmla="*/ 42 w 72"/>
                <a:gd name="T57" fmla="*/ 78 h 84"/>
                <a:gd name="T58" fmla="*/ 42 w 72"/>
                <a:gd name="T59"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84">
                  <a:moveTo>
                    <a:pt x="42" y="78"/>
                  </a:moveTo>
                  <a:lnTo>
                    <a:pt x="42" y="78"/>
                  </a:lnTo>
                  <a:lnTo>
                    <a:pt x="36" y="78"/>
                  </a:lnTo>
                  <a:lnTo>
                    <a:pt x="30" y="84"/>
                  </a:lnTo>
                  <a:lnTo>
                    <a:pt x="30" y="78"/>
                  </a:lnTo>
                  <a:lnTo>
                    <a:pt x="30" y="78"/>
                  </a:lnTo>
                  <a:lnTo>
                    <a:pt x="30" y="72"/>
                  </a:lnTo>
                  <a:lnTo>
                    <a:pt x="24" y="72"/>
                  </a:lnTo>
                  <a:lnTo>
                    <a:pt x="18" y="60"/>
                  </a:lnTo>
                  <a:lnTo>
                    <a:pt x="18" y="54"/>
                  </a:lnTo>
                  <a:lnTo>
                    <a:pt x="18" y="48"/>
                  </a:lnTo>
                  <a:lnTo>
                    <a:pt x="6" y="36"/>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2"/>
                  </a:lnTo>
                  <a:lnTo>
                    <a:pt x="48" y="78"/>
                  </a:lnTo>
                  <a:lnTo>
                    <a:pt x="42" y="78"/>
                  </a:lnTo>
                  <a:lnTo>
                    <a:pt x="42" y="78"/>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563" name="Freeform 4350"/>
            <p:cNvSpPr>
              <a:spLocks/>
            </p:cNvSpPr>
            <p:nvPr/>
          </p:nvSpPr>
          <p:spPr bwMode="auto">
            <a:xfrm>
              <a:off x="4619" y="2046"/>
              <a:ext cx="25" cy="73"/>
            </a:xfrm>
            <a:custGeom>
              <a:avLst/>
              <a:gdLst>
                <a:gd name="T0" fmla="*/ 15 w 24"/>
                <a:gd name="T1" fmla="*/ 90 h 66"/>
                <a:gd name="T2" fmla="*/ 0 w 24"/>
                <a:gd name="T3" fmla="*/ 65 h 66"/>
                <a:gd name="T4" fmla="*/ 0 w 24"/>
                <a:gd name="T5" fmla="*/ 41 h 66"/>
                <a:gd name="T6" fmla="*/ 6 w 24"/>
                <a:gd name="T7" fmla="*/ 24 h 66"/>
                <a:gd name="T8" fmla="*/ 15 w 24"/>
                <a:gd name="T9" fmla="*/ 0 h 66"/>
                <a:gd name="T10" fmla="*/ 27 w 24"/>
                <a:gd name="T11" fmla="*/ 9 h 66"/>
                <a:gd name="T12" fmla="*/ 21 w 24"/>
                <a:gd name="T13" fmla="*/ 73 h 66"/>
                <a:gd name="T14" fmla="*/ 15 w 24"/>
                <a:gd name="T15" fmla="*/ 90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6">
                  <a:moveTo>
                    <a:pt x="12" y="66"/>
                  </a:moveTo>
                  <a:lnTo>
                    <a:pt x="0" y="48"/>
                  </a:lnTo>
                  <a:lnTo>
                    <a:pt x="0" y="30"/>
                  </a:lnTo>
                  <a:lnTo>
                    <a:pt x="6" y="18"/>
                  </a:lnTo>
                  <a:lnTo>
                    <a:pt x="12" y="0"/>
                  </a:lnTo>
                  <a:lnTo>
                    <a:pt x="24" y="6"/>
                  </a:lnTo>
                  <a:lnTo>
                    <a:pt x="18" y="54"/>
                  </a:lnTo>
                  <a:lnTo>
                    <a:pt x="12" y="66"/>
                  </a:lnTo>
                  <a:close/>
                </a:path>
              </a:pathLst>
            </a:custGeom>
            <a:solidFill>
              <a:srgbClr val="E1E1E1"/>
            </a:solidFill>
            <a:ln w="9525">
              <a:solidFill>
                <a:srgbClr val="000000"/>
              </a:solidFill>
              <a:prstDash val="solid"/>
              <a:round/>
              <a:headEnd/>
              <a:tailEnd/>
            </a:ln>
          </p:spPr>
          <p:txBody>
            <a:bodyPr/>
            <a:lstStyle/>
            <a:p>
              <a:endParaRPr lang="en-US"/>
            </a:p>
          </p:txBody>
        </p:sp>
        <p:sp>
          <p:nvSpPr>
            <p:cNvPr id="11564" name="Freeform 4351"/>
            <p:cNvSpPr>
              <a:spLocks/>
            </p:cNvSpPr>
            <p:nvPr/>
          </p:nvSpPr>
          <p:spPr bwMode="auto">
            <a:xfrm>
              <a:off x="3891" y="1453"/>
              <a:ext cx="527" cy="229"/>
            </a:xfrm>
            <a:custGeom>
              <a:avLst/>
              <a:gdLst>
                <a:gd name="T0" fmla="*/ 317 w 520"/>
                <a:gd name="T1" fmla="*/ 282 h 203"/>
                <a:gd name="T2" fmla="*/ 293 w 520"/>
                <a:gd name="T3" fmla="*/ 266 h 203"/>
                <a:gd name="T4" fmla="*/ 242 w 520"/>
                <a:gd name="T5" fmla="*/ 266 h 203"/>
                <a:gd name="T6" fmla="*/ 200 w 520"/>
                <a:gd name="T7" fmla="*/ 257 h 203"/>
                <a:gd name="T8" fmla="*/ 167 w 520"/>
                <a:gd name="T9" fmla="*/ 214 h 203"/>
                <a:gd name="T10" fmla="*/ 119 w 520"/>
                <a:gd name="T11" fmla="*/ 197 h 203"/>
                <a:gd name="T12" fmla="*/ 74 w 520"/>
                <a:gd name="T13" fmla="*/ 165 h 203"/>
                <a:gd name="T14" fmla="*/ 45 w 520"/>
                <a:gd name="T15" fmla="*/ 121 h 203"/>
                <a:gd name="T16" fmla="*/ 6 w 520"/>
                <a:gd name="T17" fmla="*/ 94 h 203"/>
                <a:gd name="T18" fmla="*/ 0 w 520"/>
                <a:gd name="T19" fmla="*/ 78 h 203"/>
                <a:gd name="T20" fmla="*/ 24 w 520"/>
                <a:gd name="T21" fmla="*/ 60 h 203"/>
                <a:gd name="T22" fmla="*/ 56 w 520"/>
                <a:gd name="T23" fmla="*/ 34 h 203"/>
                <a:gd name="T24" fmla="*/ 92 w 520"/>
                <a:gd name="T25" fmla="*/ 52 h 203"/>
                <a:gd name="T26" fmla="*/ 143 w 520"/>
                <a:gd name="T27" fmla="*/ 60 h 203"/>
                <a:gd name="T28" fmla="*/ 137 w 520"/>
                <a:gd name="T29" fmla="*/ 26 h 203"/>
                <a:gd name="T30" fmla="*/ 173 w 520"/>
                <a:gd name="T31" fmla="*/ 9 h 203"/>
                <a:gd name="T32" fmla="*/ 212 w 520"/>
                <a:gd name="T33" fmla="*/ 34 h 203"/>
                <a:gd name="T34" fmla="*/ 260 w 520"/>
                <a:gd name="T35" fmla="*/ 43 h 203"/>
                <a:gd name="T36" fmla="*/ 317 w 520"/>
                <a:gd name="T37" fmla="*/ 69 h 203"/>
                <a:gd name="T38" fmla="*/ 374 w 520"/>
                <a:gd name="T39" fmla="*/ 69 h 203"/>
                <a:gd name="T40" fmla="*/ 409 w 520"/>
                <a:gd name="T41" fmla="*/ 52 h 203"/>
                <a:gd name="T42" fmla="*/ 454 w 520"/>
                <a:gd name="T43" fmla="*/ 60 h 203"/>
                <a:gd name="T44" fmla="*/ 460 w 520"/>
                <a:gd name="T45" fmla="*/ 103 h 203"/>
                <a:gd name="T46" fmla="*/ 466 w 520"/>
                <a:gd name="T47" fmla="*/ 121 h 203"/>
                <a:gd name="T48" fmla="*/ 491 w 520"/>
                <a:gd name="T49" fmla="*/ 121 h 203"/>
                <a:gd name="T50" fmla="*/ 535 w 520"/>
                <a:gd name="T51" fmla="*/ 138 h 203"/>
                <a:gd name="T52" fmla="*/ 511 w 520"/>
                <a:gd name="T53" fmla="*/ 147 h 203"/>
                <a:gd name="T54" fmla="*/ 491 w 520"/>
                <a:gd name="T55" fmla="*/ 179 h 203"/>
                <a:gd name="T56" fmla="*/ 454 w 520"/>
                <a:gd name="T57" fmla="*/ 197 h 203"/>
                <a:gd name="T58" fmla="*/ 436 w 520"/>
                <a:gd name="T59" fmla="*/ 214 h 203"/>
                <a:gd name="T60" fmla="*/ 416 w 520"/>
                <a:gd name="T61" fmla="*/ 266 h 203"/>
                <a:gd name="T62" fmla="*/ 368 w 520"/>
                <a:gd name="T63" fmla="*/ 282 h 203"/>
                <a:gd name="T64" fmla="*/ 342 w 520"/>
                <a:gd name="T65" fmla="*/ 282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6F73BF"/>
            </a:solidFill>
            <a:ln w="9525">
              <a:solidFill>
                <a:srgbClr val="000000"/>
              </a:solidFill>
              <a:prstDash val="solid"/>
              <a:round/>
              <a:headEnd/>
              <a:tailEnd/>
            </a:ln>
          </p:spPr>
          <p:txBody>
            <a:bodyPr/>
            <a:lstStyle/>
            <a:p>
              <a:endParaRPr lang="en-US"/>
            </a:p>
          </p:txBody>
        </p:sp>
        <p:sp>
          <p:nvSpPr>
            <p:cNvPr id="11565" name="Freeform 4352"/>
            <p:cNvSpPr>
              <a:spLocks/>
            </p:cNvSpPr>
            <p:nvPr/>
          </p:nvSpPr>
          <p:spPr bwMode="auto">
            <a:xfrm>
              <a:off x="3255" y="1379"/>
              <a:ext cx="625" cy="310"/>
            </a:xfrm>
            <a:custGeom>
              <a:avLst/>
              <a:gdLst>
                <a:gd name="T0" fmla="*/ 74 w 616"/>
                <a:gd name="T1" fmla="*/ 232 h 275"/>
                <a:gd name="T2" fmla="*/ 50 w 616"/>
                <a:gd name="T3" fmla="*/ 249 h 275"/>
                <a:gd name="T4" fmla="*/ 0 w 616"/>
                <a:gd name="T5" fmla="*/ 180 h 275"/>
                <a:gd name="T6" fmla="*/ 6 w 616"/>
                <a:gd name="T7" fmla="*/ 121 h 275"/>
                <a:gd name="T8" fmla="*/ 24 w 616"/>
                <a:gd name="T9" fmla="*/ 121 h 275"/>
                <a:gd name="T10" fmla="*/ 50 w 616"/>
                <a:gd name="T11" fmla="*/ 94 h 275"/>
                <a:gd name="T12" fmla="*/ 119 w 616"/>
                <a:gd name="T13" fmla="*/ 121 h 275"/>
                <a:gd name="T14" fmla="*/ 173 w 616"/>
                <a:gd name="T15" fmla="*/ 112 h 275"/>
                <a:gd name="T16" fmla="*/ 206 w 616"/>
                <a:gd name="T17" fmla="*/ 112 h 275"/>
                <a:gd name="T18" fmla="*/ 200 w 616"/>
                <a:gd name="T19" fmla="*/ 52 h 275"/>
                <a:gd name="T20" fmla="*/ 194 w 616"/>
                <a:gd name="T21" fmla="*/ 43 h 275"/>
                <a:gd name="T22" fmla="*/ 236 w 616"/>
                <a:gd name="T23" fmla="*/ 34 h 275"/>
                <a:gd name="T24" fmla="*/ 275 w 616"/>
                <a:gd name="T25" fmla="*/ 18 h 275"/>
                <a:gd name="T26" fmla="*/ 311 w 616"/>
                <a:gd name="T27" fmla="*/ 0 h 275"/>
                <a:gd name="T28" fmla="*/ 338 w 616"/>
                <a:gd name="T29" fmla="*/ 18 h 275"/>
                <a:gd name="T30" fmla="*/ 379 w 616"/>
                <a:gd name="T31" fmla="*/ 43 h 275"/>
                <a:gd name="T32" fmla="*/ 412 w 616"/>
                <a:gd name="T33" fmla="*/ 34 h 275"/>
                <a:gd name="T34" fmla="*/ 436 w 616"/>
                <a:gd name="T35" fmla="*/ 26 h 275"/>
                <a:gd name="T36" fmla="*/ 455 w 616"/>
                <a:gd name="T37" fmla="*/ 60 h 275"/>
                <a:gd name="T38" fmla="*/ 524 w 616"/>
                <a:gd name="T39" fmla="*/ 121 h 275"/>
                <a:gd name="T40" fmla="*/ 538 w 616"/>
                <a:gd name="T41" fmla="*/ 121 h 275"/>
                <a:gd name="T42" fmla="*/ 580 w 616"/>
                <a:gd name="T43" fmla="*/ 138 h 275"/>
                <a:gd name="T44" fmla="*/ 625 w 616"/>
                <a:gd name="T45" fmla="*/ 147 h 275"/>
                <a:gd name="T46" fmla="*/ 637 w 616"/>
                <a:gd name="T47" fmla="*/ 198 h 275"/>
                <a:gd name="T48" fmla="*/ 637 w 616"/>
                <a:gd name="T49" fmla="*/ 232 h 275"/>
                <a:gd name="T50" fmla="*/ 593 w 616"/>
                <a:gd name="T51" fmla="*/ 223 h 275"/>
                <a:gd name="T52" fmla="*/ 600 w 616"/>
                <a:gd name="T53" fmla="*/ 273 h 275"/>
                <a:gd name="T54" fmla="*/ 580 w 616"/>
                <a:gd name="T55" fmla="*/ 282 h 275"/>
                <a:gd name="T56" fmla="*/ 574 w 616"/>
                <a:gd name="T57" fmla="*/ 300 h 275"/>
                <a:gd name="T58" fmla="*/ 586 w 616"/>
                <a:gd name="T59" fmla="*/ 342 h 275"/>
                <a:gd name="T60" fmla="*/ 586 w 616"/>
                <a:gd name="T61" fmla="*/ 351 h 275"/>
                <a:gd name="T62" fmla="*/ 544 w 616"/>
                <a:gd name="T63" fmla="*/ 334 h 275"/>
                <a:gd name="T64" fmla="*/ 499 w 616"/>
                <a:gd name="T65" fmla="*/ 342 h 275"/>
                <a:gd name="T66" fmla="*/ 475 w 616"/>
                <a:gd name="T67" fmla="*/ 351 h 275"/>
                <a:gd name="T68" fmla="*/ 436 w 616"/>
                <a:gd name="T69" fmla="*/ 351 h 275"/>
                <a:gd name="T70" fmla="*/ 393 w 616"/>
                <a:gd name="T71" fmla="*/ 393 h 275"/>
                <a:gd name="T72" fmla="*/ 362 w 616"/>
                <a:gd name="T73" fmla="*/ 369 h 275"/>
                <a:gd name="T74" fmla="*/ 344 w 616"/>
                <a:gd name="T75" fmla="*/ 326 h 275"/>
                <a:gd name="T76" fmla="*/ 287 w 616"/>
                <a:gd name="T77" fmla="*/ 326 h 275"/>
                <a:gd name="T78" fmla="*/ 257 w 616"/>
                <a:gd name="T79" fmla="*/ 291 h 275"/>
                <a:gd name="T80" fmla="*/ 212 w 616"/>
                <a:gd name="T81" fmla="*/ 266 h 275"/>
                <a:gd name="T82" fmla="*/ 173 w 616"/>
                <a:gd name="T83" fmla="*/ 308 h 275"/>
                <a:gd name="T84" fmla="*/ 188 w 616"/>
                <a:gd name="T85" fmla="*/ 386 h 275"/>
                <a:gd name="T86" fmla="*/ 149 w 616"/>
                <a:gd name="T87" fmla="*/ 369 h 275"/>
                <a:gd name="T88" fmla="*/ 119 w 616"/>
                <a:gd name="T89" fmla="*/ 351 h 275"/>
                <a:gd name="T90" fmla="*/ 98 w 616"/>
                <a:gd name="T91" fmla="*/ 334 h 275"/>
                <a:gd name="T92" fmla="*/ 74 w 616"/>
                <a:gd name="T93" fmla="*/ 300 h 275"/>
                <a:gd name="T94" fmla="*/ 86 w 616"/>
                <a:gd name="T95" fmla="*/ 291 h 275"/>
                <a:gd name="T96" fmla="*/ 119 w 616"/>
                <a:gd name="T97" fmla="*/ 273 h 275"/>
                <a:gd name="T98" fmla="*/ 113 w 616"/>
                <a:gd name="T99" fmla="*/ 232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6F73BF"/>
            </a:solidFill>
            <a:ln w="9525">
              <a:solidFill>
                <a:srgbClr val="000000"/>
              </a:solidFill>
              <a:prstDash val="solid"/>
              <a:round/>
              <a:headEnd/>
              <a:tailEnd/>
            </a:ln>
          </p:spPr>
          <p:txBody>
            <a:bodyPr/>
            <a:lstStyle/>
            <a:p>
              <a:endParaRPr lang="en-US"/>
            </a:p>
          </p:txBody>
        </p:sp>
        <p:sp>
          <p:nvSpPr>
            <p:cNvPr id="32001" name="Freeform 4353"/>
            <p:cNvSpPr>
              <a:spLocks/>
            </p:cNvSpPr>
            <p:nvPr/>
          </p:nvSpPr>
          <p:spPr bwMode="auto">
            <a:xfrm>
              <a:off x="3160" y="1628"/>
              <a:ext cx="131" cy="54"/>
            </a:xfrm>
            <a:custGeom>
              <a:avLst/>
              <a:gdLst>
                <a:gd name="T0" fmla="*/ 24 w 131"/>
                <a:gd name="T1" fmla="*/ 18 h 48"/>
                <a:gd name="T2" fmla="*/ 0 w 131"/>
                <a:gd name="T3" fmla="*/ 0 h 48"/>
                <a:gd name="T4" fmla="*/ 0 w 131"/>
                <a:gd name="T5" fmla="*/ 0 h 48"/>
                <a:gd name="T6" fmla="*/ 18 w 131"/>
                <a:gd name="T7" fmla="*/ 0 h 48"/>
                <a:gd name="T8" fmla="*/ 36 w 131"/>
                <a:gd name="T9" fmla="*/ 0 h 48"/>
                <a:gd name="T10" fmla="*/ 60 w 131"/>
                <a:gd name="T11" fmla="*/ 12 h 48"/>
                <a:gd name="T12" fmla="*/ 84 w 131"/>
                <a:gd name="T13" fmla="*/ 24 h 48"/>
                <a:gd name="T14" fmla="*/ 108 w 131"/>
                <a:gd name="T15" fmla="*/ 30 h 48"/>
                <a:gd name="T16" fmla="*/ 131 w 131"/>
                <a:gd name="T17" fmla="*/ 42 h 48"/>
                <a:gd name="T18" fmla="*/ 125 w 131"/>
                <a:gd name="T19" fmla="*/ 48 h 48"/>
                <a:gd name="T20" fmla="*/ 114 w 131"/>
                <a:gd name="T21" fmla="*/ 48 h 48"/>
                <a:gd name="T22" fmla="*/ 90 w 131"/>
                <a:gd name="T23" fmla="*/ 48 h 48"/>
                <a:gd name="T24" fmla="*/ 66 w 131"/>
                <a:gd name="T25" fmla="*/ 48 h 48"/>
                <a:gd name="T26" fmla="*/ 42 w 131"/>
                <a:gd name="T27" fmla="*/ 48 h 48"/>
                <a:gd name="T28" fmla="*/ 42 w 131"/>
                <a:gd name="T29" fmla="*/ 36 h 48"/>
                <a:gd name="T30" fmla="*/ 24 w 131"/>
                <a:gd name="T3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 h="48">
                  <a:moveTo>
                    <a:pt x="24" y="18"/>
                  </a:moveTo>
                  <a:lnTo>
                    <a:pt x="0" y="0"/>
                  </a:ln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567" name="Freeform 4354"/>
            <p:cNvSpPr>
              <a:spLocks/>
            </p:cNvSpPr>
            <p:nvPr/>
          </p:nvSpPr>
          <p:spPr bwMode="auto">
            <a:xfrm>
              <a:off x="3667" y="1641"/>
              <a:ext cx="165" cy="88"/>
            </a:xfrm>
            <a:custGeom>
              <a:avLst/>
              <a:gdLst>
                <a:gd name="T0" fmla="*/ 57 w 162"/>
                <a:gd name="T1" fmla="*/ 69 h 78"/>
                <a:gd name="T2" fmla="*/ 39 w 162"/>
                <a:gd name="T3" fmla="*/ 52 h 78"/>
                <a:gd name="T4" fmla="*/ 12 w 162"/>
                <a:gd name="T5" fmla="*/ 52 h 78"/>
                <a:gd name="T6" fmla="*/ 0 w 162"/>
                <a:gd name="T7" fmla="*/ 26 h 78"/>
                <a:gd name="T8" fmla="*/ 12 w 162"/>
                <a:gd name="T9" fmla="*/ 18 h 78"/>
                <a:gd name="T10" fmla="*/ 33 w 162"/>
                <a:gd name="T11" fmla="*/ 18 h 78"/>
                <a:gd name="T12" fmla="*/ 51 w 162"/>
                <a:gd name="T13" fmla="*/ 18 h 78"/>
                <a:gd name="T14" fmla="*/ 57 w 162"/>
                <a:gd name="T15" fmla="*/ 0 h 78"/>
                <a:gd name="T16" fmla="*/ 75 w 162"/>
                <a:gd name="T17" fmla="*/ 9 h 78"/>
                <a:gd name="T18" fmla="*/ 96 w 162"/>
                <a:gd name="T19" fmla="*/ 9 h 78"/>
                <a:gd name="T20" fmla="*/ 120 w 162"/>
                <a:gd name="T21" fmla="*/ 0 h 78"/>
                <a:gd name="T22" fmla="*/ 139 w 162"/>
                <a:gd name="T23" fmla="*/ 0 h 78"/>
                <a:gd name="T24" fmla="*/ 165 w 162"/>
                <a:gd name="T25" fmla="*/ 18 h 78"/>
                <a:gd name="T26" fmla="*/ 171 w 162"/>
                <a:gd name="T27" fmla="*/ 34 h 78"/>
                <a:gd name="T28" fmla="*/ 139 w 162"/>
                <a:gd name="T29" fmla="*/ 60 h 78"/>
                <a:gd name="T30" fmla="*/ 120 w 162"/>
                <a:gd name="T31" fmla="*/ 69 h 78"/>
                <a:gd name="T32" fmla="*/ 114 w 162"/>
                <a:gd name="T33" fmla="*/ 87 h 78"/>
                <a:gd name="T34" fmla="*/ 102 w 162"/>
                <a:gd name="T35" fmla="*/ 78 h 78"/>
                <a:gd name="T36" fmla="*/ 96 w 162"/>
                <a:gd name="T37" fmla="*/ 87 h 78"/>
                <a:gd name="T38" fmla="*/ 81 w 162"/>
                <a:gd name="T39" fmla="*/ 94 h 78"/>
                <a:gd name="T40" fmla="*/ 75 w 162"/>
                <a:gd name="T41" fmla="*/ 112 h 78"/>
                <a:gd name="T42" fmla="*/ 45 w 162"/>
                <a:gd name="T43" fmla="*/ 112 h 78"/>
                <a:gd name="T44" fmla="*/ 12 w 162"/>
                <a:gd name="T45" fmla="*/ 103 h 78"/>
                <a:gd name="T46" fmla="*/ 12 w 162"/>
                <a:gd name="T47" fmla="*/ 87 h 78"/>
                <a:gd name="T48" fmla="*/ 57 w 162"/>
                <a:gd name="T49" fmla="*/ 69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6F73BF"/>
            </a:solidFill>
            <a:ln w="9525">
              <a:solidFill>
                <a:srgbClr val="000000"/>
              </a:solidFill>
              <a:prstDash val="solid"/>
              <a:round/>
              <a:headEnd/>
              <a:tailEnd/>
            </a:ln>
          </p:spPr>
          <p:txBody>
            <a:bodyPr/>
            <a:lstStyle/>
            <a:p>
              <a:endParaRPr lang="en-US"/>
            </a:p>
          </p:txBody>
        </p:sp>
        <p:sp>
          <p:nvSpPr>
            <p:cNvPr id="32003" name="Freeform 4355"/>
            <p:cNvSpPr>
              <a:spLocks/>
            </p:cNvSpPr>
            <p:nvPr/>
          </p:nvSpPr>
          <p:spPr bwMode="auto">
            <a:xfrm>
              <a:off x="3370" y="1655"/>
              <a:ext cx="249" cy="169"/>
            </a:xfrm>
            <a:custGeom>
              <a:avLst/>
              <a:gdLst>
                <a:gd name="T0" fmla="*/ 234 w 245"/>
                <a:gd name="T1" fmla="*/ 114 h 150"/>
                <a:gd name="T2" fmla="*/ 228 w 245"/>
                <a:gd name="T3" fmla="*/ 132 h 150"/>
                <a:gd name="T4" fmla="*/ 210 w 245"/>
                <a:gd name="T5" fmla="*/ 138 h 150"/>
                <a:gd name="T6" fmla="*/ 204 w 245"/>
                <a:gd name="T7" fmla="*/ 150 h 150"/>
                <a:gd name="T8" fmla="*/ 198 w 245"/>
                <a:gd name="T9" fmla="*/ 150 h 150"/>
                <a:gd name="T10" fmla="*/ 180 w 245"/>
                <a:gd name="T11" fmla="*/ 144 h 150"/>
                <a:gd name="T12" fmla="*/ 174 w 245"/>
                <a:gd name="T13" fmla="*/ 120 h 150"/>
                <a:gd name="T14" fmla="*/ 156 w 245"/>
                <a:gd name="T15" fmla="*/ 120 h 150"/>
                <a:gd name="T16" fmla="*/ 144 w 245"/>
                <a:gd name="T17" fmla="*/ 108 h 150"/>
                <a:gd name="T18" fmla="*/ 132 w 245"/>
                <a:gd name="T19" fmla="*/ 102 h 150"/>
                <a:gd name="T20" fmla="*/ 102 w 245"/>
                <a:gd name="T21" fmla="*/ 90 h 150"/>
                <a:gd name="T22" fmla="*/ 90 w 245"/>
                <a:gd name="T23" fmla="*/ 96 h 150"/>
                <a:gd name="T24" fmla="*/ 66 w 245"/>
                <a:gd name="T25" fmla="*/ 96 h 150"/>
                <a:gd name="T26" fmla="*/ 54 w 245"/>
                <a:gd name="T27" fmla="*/ 108 h 150"/>
                <a:gd name="T28" fmla="*/ 48 w 245"/>
                <a:gd name="T29" fmla="*/ 108 h 150"/>
                <a:gd name="T30" fmla="*/ 42 w 245"/>
                <a:gd name="T31" fmla="*/ 72 h 150"/>
                <a:gd name="T32" fmla="*/ 30 w 245"/>
                <a:gd name="T33" fmla="*/ 66 h 150"/>
                <a:gd name="T34" fmla="*/ 30 w 245"/>
                <a:gd name="T35" fmla="*/ 66 h 150"/>
                <a:gd name="T36" fmla="*/ 36 w 245"/>
                <a:gd name="T37" fmla="*/ 66 h 150"/>
                <a:gd name="T38" fmla="*/ 36 w 245"/>
                <a:gd name="T39" fmla="*/ 60 h 150"/>
                <a:gd name="T40" fmla="*/ 30 w 245"/>
                <a:gd name="T41" fmla="*/ 54 h 150"/>
                <a:gd name="T42" fmla="*/ 24 w 245"/>
                <a:gd name="T43" fmla="*/ 54 h 150"/>
                <a:gd name="T44" fmla="*/ 24 w 245"/>
                <a:gd name="T45" fmla="*/ 60 h 150"/>
                <a:gd name="T46" fmla="*/ 18 w 245"/>
                <a:gd name="T47" fmla="*/ 36 h 150"/>
                <a:gd name="T48" fmla="*/ 24 w 245"/>
                <a:gd name="T49" fmla="*/ 36 h 150"/>
                <a:gd name="T50" fmla="*/ 30 w 245"/>
                <a:gd name="T51" fmla="*/ 36 h 150"/>
                <a:gd name="T52" fmla="*/ 36 w 245"/>
                <a:gd name="T53" fmla="*/ 42 h 150"/>
                <a:gd name="T54" fmla="*/ 42 w 245"/>
                <a:gd name="T55" fmla="*/ 42 h 150"/>
                <a:gd name="T56" fmla="*/ 42 w 245"/>
                <a:gd name="T57" fmla="*/ 36 h 150"/>
                <a:gd name="T58" fmla="*/ 48 w 245"/>
                <a:gd name="T59" fmla="*/ 30 h 150"/>
                <a:gd name="T60" fmla="*/ 30 w 245"/>
                <a:gd name="T61" fmla="*/ 18 h 150"/>
                <a:gd name="T62" fmla="*/ 18 w 245"/>
                <a:gd name="T63" fmla="*/ 12 h 150"/>
                <a:gd name="T64" fmla="*/ 18 w 245"/>
                <a:gd name="T65" fmla="*/ 30 h 150"/>
                <a:gd name="T66" fmla="*/ 18 w 245"/>
                <a:gd name="T67" fmla="*/ 30 h 150"/>
                <a:gd name="T68" fmla="*/ 6 w 245"/>
                <a:gd name="T69" fmla="*/ 12 h 150"/>
                <a:gd name="T70" fmla="*/ 6 w 245"/>
                <a:gd name="T71" fmla="*/ 0 h 150"/>
                <a:gd name="T72" fmla="*/ 0 w 245"/>
                <a:gd name="T73" fmla="*/ 0 h 150"/>
                <a:gd name="T74" fmla="*/ 30 w 245"/>
                <a:gd name="T75" fmla="*/ 0 h 150"/>
                <a:gd name="T76" fmla="*/ 30 w 245"/>
                <a:gd name="T77" fmla="*/ 12 h 150"/>
                <a:gd name="T78" fmla="*/ 48 w 245"/>
                <a:gd name="T79" fmla="*/ 18 h 150"/>
                <a:gd name="T80" fmla="*/ 66 w 245"/>
                <a:gd name="T81" fmla="*/ 24 h 150"/>
                <a:gd name="T82" fmla="*/ 90 w 245"/>
                <a:gd name="T83" fmla="*/ 30 h 150"/>
                <a:gd name="T84" fmla="*/ 84 w 245"/>
                <a:gd name="T85" fmla="*/ 18 h 150"/>
                <a:gd name="T86" fmla="*/ 96 w 245"/>
                <a:gd name="T87" fmla="*/ 12 h 150"/>
                <a:gd name="T88" fmla="*/ 108 w 245"/>
                <a:gd name="T89" fmla="*/ 0 h 150"/>
                <a:gd name="T90" fmla="*/ 126 w 245"/>
                <a:gd name="T91" fmla="*/ 12 h 150"/>
                <a:gd name="T92" fmla="*/ 144 w 245"/>
                <a:gd name="T93" fmla="*/ 36 h 150"/>
                <a:gd name="T94" fmla="*/ 162 w 245"/>
                <a:gd name="T95" fmla="*/ 42 h 150"/>
                <a:gd name="T96" fmla="*/ 180 w 245"/>
                <a:gd name="T97" fmla="*/ 48 h 150"/>
                <a:gd name="T98" fmla="*/ 234 w 245"/>
                <a:gd name="T99" fmla="*/ 84 h 150"/>
                <a:gd name="T100" fmla="*/ 245 w 245"/>
                <a:gd name="T101" fmla="*/ 102 h 150"/>
                <a:gd name="T102" fmla="*/ 239 w 245"/>
                <a:gd name="T103" fmla="*/ 108 h 150"/>
                <a:gd name="T104" fmla="*/ 234 w 245"/>
                <a:gd name="T105" fmla="*/ 11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569" name="Freeform 4356"/>
            <p:cNvSpPr>
              <a:spLocks/>
            </p:cNvSpPr>
            <p:nvPr/>
          </p:nvSpPr>
          <p:spPr bwMode="auto">
            <a:xfrm>
              <a:off x="3547" y="1749"/>
              <a:ext cx="223" cy="203"/>
            </a:xfrm>
            <a:custGeom>
              <a:avLst/>
              <a:gdLst>
                <a:gd name="T0" fmla="*/ 0 w 221"/>
                <a:gd name="T1" fmla="*/ 112 h 180"/>
                <a:gd name="T2" fmla="*/ 0 w 221"/>
                <a:gd name="T3" fmla="*/ 121 h 180"/>
                <a:gd name="T4" fmla="*/ 0 w 221"/>
                <a:gd name="T5" fmla="*/ 138 h 180"/>
                <a:gd name="T6" fmla="*/ 6 w 221"/>
                <a:gd name="T7" fmla="*/ 147 h 180"/>
                <a:gd name="T8" fmla="*/ 6 w 221"/>
                <a:gd name="T9" fmla="*/ 147 h 180"/>
                <a:gd name="T10" fmla="*/ 12 w 221"/>
                <a:gd name="T11" fmla="*/ 171 h 180"/>
                <a:gd name="T12" fmla="*/ 12 w 221"/>
                <a:gd name="T13" fmla="*/ 198 h 180"/>
                <a:gd name="T14" fmla="*/ 30 w 221"/>
                <a:gd name="T15" fmla="*/ 206 h 180"/>
                <a:gd name="T16" fmla="*/ 36 w 221"/>
                <a:gd name="T17" fmla="*/ 215 h 180"/>
                <a:gd name="T18" fmla="*/ 18 w 221"/>
                <a:gd name="T19" fmla="*/ 249 h 180"/>
                <a:gd name="T20" fmla="*/ 36 w 221"/>
                <a:gd name="T21" fmla="*/ 258 h 180"/>
                <a:gd name="T22" fmla="*/ 48 w 221"/>
                <a:gd name="T23" fmla="*/ 258 h 180"/>
                <a:gd name="T24" fmla="*/ 80 w 221"/>
                <a:gd name="T25" fmla="*/ 258 h 180"/>
                <a:gd name="T26" fmla="*/ 98 w 221"/>
                <a:gd name="T27" fmla="*/ 258 h 180"/>
                <a:gd name="T28" fmla="*/ 116 w 221"/>
                <a:gd name="T29" fmla="*/ 249 h 180"/>
                <a:gd name="T30" fmla="*/ 116 w 221"/>
                <a:gd name="T31" fmla="*/ 232 h 180"/>
                <a:gd name="T32" fmla="*/ 116 w 221"/>
                <a:gd name="T33" fmla="*/ 215 h 180"/>
                <a:gd name="T34" fmla="*/ 134 w 221"/>
                <a:gd name="T35" fmla="*/ 206 h 180"/>
                <a:gd name="T36" fmla="*/ 140 w 221"/>
                <a:gd name="T37" fmla="*/ 198 h 180"/>
                <a:gd name="T38" fmla="*/ 152 w 221"/>
                <a:gd name="T39" fmla="*/ 198 h 180"/>
                <a:gd name="T40" fmla="*/ 158 w 221"/>
                <a:gd name="T41" fmla="*/ 164 h 180"/>
                <a:gd name="T42" fmla="*/ 173 w 221"/>
                <a:gd name="T43" fmla="*/ 147 h 180"/>
                <a:gd name="T44" fmla="*/ 158 w 221"/>
                <a:gd name="T45" fmla="*/ 130 h 180"/>
                <a:gd name="T46" fmla="*/ 179 w 221"/>
                <a:gd name="T47" fmla="*/ 130 h 180"/>
                <a:gd name="T48" fmla="*/ 179 w 221"/>
                <a:gd name="T49" fmla="*/ 121 h 180"/>
                <a:gd name="T50" fmla="*/ 185 w 221"/>
                <a:gd name="T51" fmla="*/ 94 h 180"/>
                <a:gd name="T52" fmla="*/ 173 w 221"/>
                <a:gd name="T53" fmla="*/ 78 h 180"/>
                <a:gd name="T54" fmla="*/ 185 w 221"/>
                <a:gd name="T55" fmla="*/ 52 h 180"/>
                <a:gd name="T56" fmla="*/ 221 w 221"/>
                <a:gd name="T57" fmla="*/ 43 h 180"/>
                <a:gd name="T58" fmla="*/ 221 w 221"/>
                <a:gd name="T59" fmla="*/ 34 h 180"/>
                <a:gd name="T60" fmla="*/ 227 w 221"/>
                <a:gd name="T61" fmla="*/ 34 h 180"/>
                <a:gd name="T62" fmla="*/ 215 w 221"/>
                <a:gd name="T63" fmla="*/ 34 h 180"/>
                <a:gd name="T64" fmla="*/ 209 w 221"/>
                <a:gd name="T65" fmla="*/ 34 h 180"/>
                <a:gd name="T66" fmla="*/ 197 w 221"/>
                <a:gd name="T67" fmla="*/ 34 h 180"/>
                <a:gd name="T68" fmla="*/ 173 w 221"/>
                <a:gd name="T69" fmla="*/ 52 h 180"/>
                <a:gd name="T70" fmla="*/ 164 w 221"/>
                <a:gd name="T71" fmla="*/ 18 h 180"/>
                <a:gd name="T72" fmla="*/ 164 w 221"/>
                <a:gd name="T73" fmla="*/ 18 h 180"/>
                <a:gd name="T74" fmla="*/ 158 w 221"/>
                <a:gd name="T75" fmla="*/ 0 h 180"/>
                <a:gd name="T76" fmla="*/ 146 w 221"/>
                <a:gd name="T77" fmla="*/ 9 h 180"/>
                <a:gd name="T78" fmla="*/ 146 w 221"/>
                <a:gd name="T79" fmla="*/ 26 h 180"/>
                <a:gd name="T80" fmla="*/ 134 w 221"/>
                <a:gd name="T81" fmla="*/ 34 h 180"/>
                <a:gd name="T82" fmla="*/ 128 w 221"/>
                <a:gd name="T83" fmla="*/ 43 h 180"/>
                <a:gd name="T84" fmla="*/ 116 w 221"/>
                <a:gd name="T85" fmla="*/ 43 h 180"/>
                <a:gd name="T86" fmla="*/ 110 w 221"/>
                <a:gd name="T87" fmla="*/ 43 h 180"/>
                <a:gd name="T88" fmla="*/ 104 w 221"/>
                <a:gd name="T89" fmla="*/ 34 h 180"/>
                <a:gd name="T90" fmla="*/ 86 w 221"/>
                <a:gd name="T91" fmla="*/ 34 h 180"/>
                <a:gd name="T92" fmla="*/ 74 w 221"/>
                <a:gd name="T93" fmla="*/ 26 h 180"/>
                <a:gd name="T94" fmla="*/ 68 w 221"/>
                <a:gd name="T95" fmla="*/ 34 h 180"/>
                <a:gd name="T96" fmla="*/ 63 w 221"/>
                <a:gd name="T97" fmla="*/ 43 h 180"/>
                <a:gd name="T98" fmla="*/ 54 w 221"/>
                <a:gd name="T99" fmla="*/ 69 h 180"/>
                <a:gd name="T100" fmla="*/ 36 w 221"/>
                <a:gd name="T101" fmla="*/ 78 h 180"/>
                <a:gd name="T102" fmla="*/ 30 w 221"/>
                <a:gd name="T103" fmla="*/ 94 h 180"/>
                <a:gd name="T104" fmla="*/ 24 w 221"/>
                <a:gd name="T105" fmla="*/ 94 h 180"/>
                <a:gd name="T106" fmla="*/ 6 w 221"/>
                <a:gd name="T107" fmla="*/ 87 h 180"/>
                <a:gd name="T108" fmla="*/ 0 w 221"/>
                <a:gd name="T109" fmla="*/ 112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prstDash val="solid"/>
              <a:round/>
              <a:headEnd/>
              <a:tailEnd/>
            </a:ln>
          </p:spPr>
          <p:txBody>
            <a:bodyPr/>
            <a:lstStyle/>
            <a:p>
              <a:endParaRPr lang="en-US"/>
            </a:p>
          </p:txBody>
        </p:sp>
        <p:sp>
          <p:nvSpPr>
            <p:cNvPr id="11570" name="Freeform 4357"/>
            <p:cNvSpPr>
              <a:spLocks/>
            </p:cNvSpPr>
            <p:nvPr/>
          </p:nvSpPr>
          <p:spPr bwMode="auto">
            <a:xfrm>
              <a:off x="3067" y="1817"/>
              <a:ext cx="37" cy="20"/>
            </a:xfrm>
            <a:custGeom>
              <a:avLst/>
              <a:gdLst>
                <a:gd name="T0" fmla="*/ 39 w 36"/>
                <a:gd name="T1" fmla="*/ 0 h 18"/>
                <a:gd name="T2" fmla="*/ 21 w 36"/>
                <a:gd name="T3" fmla="*/ 9 h 18"/>
                <a:gd name="T4" fmla="*/ 0 w 36"/>
                <a:gd name="T5" fmla="*/ 16 h 18"/>
                <a:gd name="T6" fmla="*/ 6 w 36"/>
                <a:gd name="T7" fmla="*/ 24 h 18"/>
                <a:gd name="T8" fmla="*/ 33 w 36"/>
                <a:gd name="T9" fmla="*/ 16 h 18"/>
                <a:gd name="T10" fmla="*/ 27 w 36"/>
                <a:gd name="T11" fmla="*/ 9 h 18"/>
                <a:gd name="T12" fmla="*/ 39 w 3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8">
                  <a:moveTo>
                    <a:pt x="36" y="0"/>
                  </a:moveTo>
                  <a:lnTo>
                    <a:pt x="18" y="6"/>
                  </a:lnTo>
                  <a:lnTo>
                    <a:pt x="0" y="12"/>
                  </a:lnTo>
                  <a:lnTo>
                    <a:pt x="6" y="18"/>
                  </a:lnTo>
                  <a:lnTo>
                    <a:pt x="30" y="12"/>
                  </a:lnTo>
                  <a:lnTo>
                    <a:pt x="24" y="6"/>
                  </a:lnTo>
                  <a:lnTo>
                    <a:pt x="36" y="0"/>
                  </a:lnTo>
                  <a:close/>
                </a:path>
              </a:pathLst>
            </a:custGeom>
            <a:solidFill>
              <a:srgbClr val="0B73BF"/>
            </a:solidFill>
            <a:ln w="9525">
              <a:solidFill>
                <a:srgbClr val="000000"/>
              </a:solidFill>
              <a:prstDash val="solid"/>
              <a:round/>
              <a:headEnd/>
              <a:tailEnd/>
            </a:ln>
          </p:spPr>
          <p:txBody>
            <a:bodyPr/>
            <a:lstStyle/>
            <a:p>
              <a:endParaRPr lang="en-US"/>
            </a:p>
          </p:txBody>
        </p:sp>
        <p:sp>
          <p:nvSpPr>
            <p:cNvPr id="11571" name="Line 4358"/>
            <p:cNvSpPr>
              <a:spLocks noChangeShapeType="1"/>
            </p:cNvSpPr>
            <p:nvPr/>
          </p:nvSpPr>
          <p:spPr bwMode="auto">
            <a:xfrm>
              <a:off x="3759" y="1783"/>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72" name="Line 4359"/>
            <p:cNvSpPr>
              <a:spLocks noChangeShapeType="1"/>
            </p:cNvSpPr>
            <p:nvPr/>
          </p:nvSpPr>
          <p:spPr bwMode="auto">
            <a:xfrm>
              <a:off x="3765" y="1790"/>
              <a:ext cx="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73" name="Line 4360"/>
            <p:cNvSpPr>
              <a:spLocks noChangeShapeType="1"/>
            </p:cNvSpPr>
            <p:nvPr/>
          </p:nvSpPr>
          <p:spPr bwMode="auto">
            <a:xfrm flipH="1">
              <a:off x="3759" y="1790"/>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74" name="Line 4361"/>
            <p:cNvSpPr>
              <a:spLocks noChangeShapeType="1"/>
            </p:cNvSpPr>
            <p:nvPr/>
          </p:nvSpPr>
          <p:spPr bwMode="auto">
            <a:xfrm flipH="1">
              <a:off x="3753" y="1797"/>
              <a:ext cx="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75" name="Line 4362"/>
            <p:cNvSpPr>
              <a:spLocks noChangeShapeType="1"/>
            </p:cNvSpPr>
            <p:nvPr/>
          </p:nvSpPr>
          <p:spPr bwMode="auto">
            <a:xfrm>
              <a:off x="3753" y="1797"/>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76" name="Line 4363"/>
            <p:cNvSpPr>
              <a:spLocks noChangeShapeType="1"/>
            </p:cNvSpPr>
            <p:nvPr/>
          </p:nvSpPr>
          <p:spPr bwMode="auto">
            <a:xfrm flipH="1">
              <a:off x="3746" y="1797"/>
              <a:ext cx="7"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77" name="Line 4364"/>
            <p:cNvSpPr>
              <a:spLocks noChangeShapeType="1"/>
            </p:cNvSpPr>
            <p:nvPr/>
          </p:nvSpPr>
          <p:spPr bwMode="auto">
            <a:xfrm>
              <a:off x="3746" y="1803"/>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78" name="Line 4365"/>
            <p:cNvSpPr>
              <a:spLocks noChangeShapeType="1"/>
            </p:cNvSpPr>
            <p:nvPr/>
          </p:nvSpPr>
          <p:spPr bwMode="auto">
            <a:xfrm>
              <a:off x="3746" y="1810"/>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79" name="Line 4366"/>
            <p:cNvSpPr>
              <a:spLocks noChangeShapeType="1"/>
            </p:cNvSpPr>
            <p:nvPr/>
          </p:nvSpPr>
          <p:spPr bwMode="auto">
            <a:xfrm>
              <a:off x="3746"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0" name="Line 4367"/>
            <p:cNvSpPr>
              <a:spLocks noChangeShapeType="1"/>
            </p:cNvSpPr>
            <p:nvPr/>
          </p:nvSpPr>
          <p:spPr bwMode="auto">
            <a:xfrm>
              <a:off x="3759"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1" name="Line 4368"/>
            <p:cNvSpPr>
              <a:spLocks noChangeShapeType="1"/>
            </p:cNvSpPr>
            <p:nvPr/>
          </p:nvSpPr>
          <p:spPr bwMode="auto">
            <a:xfrm>
              <a:off x="3759"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2" name="Line 4369"/>
            <p:cNvSpPr>
              <a:spLocks noChangeShapeType="1"/>
            </p:cNvSpPr>
            <p:nvPr/>
          </p:nvSpPr>
          <p:spPr bwMode="auto">
            <a:xfrm>
              <a:off x="3765" y="1851"/>
              <a:ext cx="5"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3" name="Line 4370"/>
            <p:cNvSpPr>
              <a:spLocks noChangeShapeType="1"/>
            </p:cNvSpPr>
            <p:nvPr/>
          </p:nvSpPr>
          <p:spPr bwMode="auto">
            <a:xfrm>
              <a:off x="3770" y="1858"/>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4" name="Line 4371"/>
            <p:cNvSpPr>
              <a:spLocks noChangeShapeType="1"/>
            </p:cNvSpPr>
            <p:nvPr/>
          </p:nvSpPr>
          <p:spPr bwMode="auto">
            <a:xfrm>
              <a:off x="3770" y="1864"/>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5" name="Line 4372"/>
            <p:cNvSpPr>
              <a:spLocks noChangeShapeType="1"/>
            </p:cNvSpPr>
            <p:nvPr/>
          </p:nvSpPr>
          <p:spPr bwMode="auto">
            <a:xfrm>
              <a:off x="3770" y="1871"/>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6" name="Line 4373"/>
            <p:cNvSpPr>
              <a:spLocks noChangeShapeType="1"/>
            </p:cNvSpPr>
            <p:nvPr/>
          </p:nvSpPr>
          <p:spPr bwMode="auto">
            <a:xfrm flipV="1">
              <a:off x="3862"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7" name="Line 4374"/>
            <p:cNvSpPr>
              <a:spLocks noChangeShapeType="1"/>
            </p:cNvSpPr>
            <p:nvPr/>
          </p:nvSpPr>
          <p:spPr bwMode="auto">
            <a:xfrm flipV="1">
              <a:off x="3868"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8" name="Line 4375"/>
            <p:cNvSpPr>
              <a:spLocks noChangeShapeType="1"/>
            </p:cNvSpPr>
            <p:nvPr/>
          </p:nvSpPr>
          <p:spPr bwMode="auto">
            <a:xfrm flipV="1">
              <a:off x="3868" y="1817"/>
              <a:ext cx="7"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9" name="Line 4376"/>
            <p:cNvSpPr>
              <a:spLocks noChangeShapeType="1"/>
            </p:cNvSpPr>
            <p:nvPr/>
          </p:nvSpPr>
          <p:spPr bwMode="auto">
            <a:xfrm flipH="1">
              <a:off x="3868"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90" name="Line 4377"/>
            <p:cNvSpPr>
              <a:spLocks noChangeShapeType="1"/>
            </p:cNvSpPr>
            <p:nvPr/>
          </p:nvSpPr>
          <p:spPr bwMode="auto">
            <a:xfrm flipH="1">
              <a:off x="3844" y="1810"/>
              <a:ext cx="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91" name="Line 4378"/>
            <p:cNvSpPr>
              <a:spLocks noChangeShapeType="1"/>
            </p:cNvSpPr>
            <p:nvPr/>
          </p:nvSpPr>
          <p:spPr bwMode="auto">
            <a:xfrm flipH="1">
              <a:off x="3832" y="1810"/>
              <a:ext cx="12"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92" name="Freeform 4379"/>
            <p:cNvSpPr>
              <a:spLocks/>
            </p:cNvSpPr>
            <p:nvPr/>
          </p:nvSpPr>
          <p:spPr bwMode="auto">
            <a:xfrm>
              <a:off x="3121" y="1837"/>
              <a:ext cx="19" cy="34"/>
            </a:xfrm>
            <a:custGeom>
              <a:avLst/>
              <a:gdLst>
                <a:gd name="T0" fmla="*/ 21 w 18"/>
                <a:gd name="T1" fmla="*/ 26 h 30"/>
                <a:gd name="T2" fmla="*/ 6 w 18"/>
                <a:gd name="T3" fmla="*/ 44 h 30"/>
                <a:gd name="T4" fmla="*/ 0 w 18"/>
                <a:gd name="T5" fmla="*/ 44 h 30"/>
                <a:gd name="T6" fmla="*/ 0 w 18"/>
                <a:gd name="T7" fmla="*/ 18 h 30"/>
                <a:gd name="T8" fmla="*/ 6 w 18"/>
                <a:gd name="T9" fmla="*/ 0 h 30"/>
                <a:gd name="T10" fmla="*/ 21 w 18"/>
                <a:gd name="T11" fmla="*/ 9 h 30"/>
                <a:gd name="T12" fmla="*/ 21 w 18"/>
                <a:gd name="T13" fmla="*/ 26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prstDash val="solid"/>
              <a:round/>
              <a:headEnd/>
              <a:tailEnd/>
            </a:ln>
          </p:spPr>
          <p:txBody>
            <a:bodyPr/>
            <a:lstStyle/>
            <a:p>
              <a:endParaRPr lang="en-US"/>
            </a:p>
          </p:txBody>
        </p:sp>
        <p:sp>
          <p:nvSpPr>
            <p:cNvPr id="32028" name="Freeform 4380"/>
            <p:cNvSpPr>
              <a:spLocks/>
            </p:cNvSpPr>
            <p:nvPr/>
          </p:nvSpPr>
          <p:spPr bwMode="auto">
            <a:xfrm>
              <a:off x="3128" y="1776"/>
              <a:ext cx="104" cy="115"/>
            </a:xfrm>
            <a:custGeom>
              <a:avLst/>
              <a:gdLst>
                <a:gd name="T0" fmla="*/ 66 w 102"/>
                <a:gd name="T1" fmla="*/ 12 h 102"/>
                <a:gd name="T2" fmla="*/ 36 w 102"/>
                <a:gd name="T3" fmla="*/ 12 h 102"/>
                <a:gd name="T4" fmla="*/ 12 w 102"/>
                <a:gd name="T5" fmla="*/ 12 h 102"/>
                <a:gd name="T6" fmla="*/ 6 w 102"/>
                <a:gd name="T7" fmla="*/ 12 h 102"/>
                <a:gd name="T8" fmla="*/ 6 w 102"/>
                <a:gd name="T9" fmla="*/ 24 h 102"/>
                <a:gd name="T10" fmla="*/ 0 w 102"/>
                <a:gd name="T11" fmla="*/ 30 h 102"/>
                <a:gd name="T12" fmla="*/ 0 w 102"/>
                <a:gd name="T13" fmla="*/ 30 h 102"/>
                <a:gd name="T14" fmla="*/ 0 w 102"/>
                <a:gd name="T15" fmla="*/ 54 h 102"/>
                <a:gd name="T16" fmla="*/ 12 w 102"/>
                <a:gd name="T17" fmla="*/ 60 h 102"/>
                <a:gd name="T18" fmla="*/ 12 w 102"/>
                <a:gd name="T19" fmla="*/ 72 h 102"/>
                <a:gd name="T20" fmla="*/ 0 w 102"/>
                <a:gd name="T21" fmla="*/ 84 h 102"/>
                <a:gd name="T22" fmla="*/ 0 w 102"/>
                <a:gd name="T23" fmla="*/ 90 h 102"/>
                <a:gd name="T24" fmla="*/ 24 w 102"/>
                <a:gd name="T25" fmla="*/ 102 h 102"/>
                <a:gd name="T26" fmla="*/ 54 w 102"/>
                <a:gd name="T27" fmla="*/ 78 h 102"/>
                <a:gd name="T28" fmla="*/ 72 w 102"/>
                <a:gd name="T29" fmla="*/ 66 h 102"/>
                <a:gd name="T30" fmla="*/ 84 w 102"/>
                <a:gd name="T31" fmla="*/ 60 h 102"/>
                <a:gd name="T32" fmla="*/ 84 w 102"/>
                <a:gd name="T33" fmla="*/ 18 h 102"/>
                <a:gd name="T34" fmla="*/ 102 w 102"/>
                <a:gd name="T35" fmla="*/ 6 h 102"/>
                <a:gd name="T36" fmla="*/ 96 w 102"/>
                <a:gd name="T37" fmla="*/ 0 h 102"/>
                <a:gd name="T38" fmla="*/ 78 w 102"/>
                <a:gd name="T39" fmla="*/ 6 h 102"/>
                <a:gd name="T40" fmla="*/ 66 w 102"/>
                <a:gd name="T41"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102">
                  <a:moveTo>
                    <a:pt x="66" y="12"/>
                  </a:moveTo>
                  <a:lnTo>
                    <a:pt x="36" y="12"/>
                  </a:lnTo>
                  <a:lnTo>
                    <a:pt x="12" y="12"/>
                  </a:lnTo>
                  <a:lnTo>
                    <a:pt x="6" y="12"/>
                  </a:lnTo>
                  <a:lnTo>
                    <a:pt x="6" y="24"/>
                  </a:lnTo>
                  <a:lnTo>
                    <a:pt x="0" y="30"/>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594" name="Freeform 4381"/>
            <p:cNvSpPr>
              <a:spLocks/>
            </p:cNvSpPr>
            <p:nvPr/>
          </p:nvSpPr>
          <p:spPr bwMode="auto">
            <a:xfrm>
              <a:off x="3637" y="1682"/>
              <a:ext cx="140" cy="108"/>
            </a:xfrm>
            <a:custGeom>
              <a:avLst/>
              <a:gdLst>
                <a:gd name="T0" fmla="*/ 120 w 138"/>
                <a:gd name="T1" fmla="*/ 120 h 96"/>
                <a:gd name="T2" fmla="*/ 106 w 138"/>
                <a:gd name="T3" fmla="*/ 120 h 96"/>
                <a:gd name="T4" fmla="*/ 81 w 138"/>
                <a:gd name="T5" fmla="*/ 137 h 96"/>
                <a:gd name="T6" fmla="*/ 75 w 138"/>
                <a:gd name="T7" fmla="*/ 102 h 96"/>
                <a:gd name="T8" fmla="*/ 75 w 138"/>
                <a:gd name="T9" fmla="*/ 102 h 96"/>
                <a:gd name="T10" fmla="*/ 69 w 138"/>
                <a:gd name="T11" fmla="*/ 87 h 96"/>
                <a:gd name="T12" fmla="*/ 57 w 138"/>
                <a:gd name="T13" fmla="*/ 93 h 96"/>
                <a:gd name="T14" fmla="*/ 57 w 138"/>
                <a:gd name="T15" fmla="*/ 111 h 96"/>
                <a:gd name="T16" fmla="*/ 45 w 138"/>
                <a:gd name="T17" fmla="*/ 120 h 96"/>
                <a:gd name="T18" fmla="*/ 39 w 138"/>
                <a:gd name="T19" fmla="*/ 128 h 96"/>
                <a:gd name="T20" fmla="*/ 24 w 138"/>
                <a:gd name="T21" fmla="*/ 128 h 96"/>
                <a:gd name="T22" fmla="*/ 18 w 138"/>
                <a:gd name="T23" fmla="*/ 128 h 96"/>
                <a:gd name="T24" fmla="*/ 12 w 138"/>
                <a:gd name="T25" fmla="*/ 120 h 96"/>
                <a:gd name="T26" fmla="*/ 18 w 138"/>
                <a:gd name="T27" fmla="*/ 87 h 96"/>
                <a:gd name="T28" fmla="*/ 18 w 138"/>
                <a:gd name="T29" fmla="*/ 78 h 96"/>
                <a:gd name="T30" fmla="*/ 6 w 138"/>
                <a:gd name="T31" fmla="*/ 69 h 96"/>
                <a:gd name="T32" fmla="*/ 0 w 138"/>
                <a:gd name="T33" fmla="*/ 52 h 96"/>
                <a:gd name="T34" fmla="*/ 30 w 138"/>
                <a:gd name="T35" fmla="*/ 9 h 96"/>
                <a:gd name="T36" fmla="*/ 45 w 138"/>
                <a:gd name="T37" fmla="*/ 0 h 96"/>
                <a:gd name="T38" fmla="*/ 69 w 138"/>
                <a:gd name="T39" fmla="*/ 0 h 96"/>
                <a:gd name="T40" fmla="*/ 87 w 138"/>
                <a:gd name="T41" fmla="*/ 18 h 96"/>
                <a:gd name="T42" fmla="*/ 45 w 138"/>
                <a:gd name="T43" fmla="*/ 34 h 96"/>
                <a:gd name="T44" fmla="*/ 45 w 138"/>
                <a:gd name="T45" fmla="*/ 52 h 96"/>
                <a:gd name="T46" fmla="*/ 75 w 138"/>
                <a:gd name="T47" fmla="*/ 60 h 96"/>
                <a:gd name="T48" fmla="*/ 106 w 138"/>
                <a:gd name="T49" fmla="*/ 60 h 96"/>
                <a:gd name="T50" fmla="*/ 114 w 138"/>
                <a:gd name="T51" fmla="*/ 87 h 96"/>
                <a:gd name="T52" fmla="*/ 132 w 138"/>
                <a:gd name="T53" fmla="*/ 87 h 96"/>
                <a:gd name="T54" fmla="*/ 144 w 138"/>
                <a:gd name="T55" fmla="*/ 120 h 96"/>
                <a:gd name="T56" fmla="*/ 138 w 138"/>
                <a:gd name="T57" fmla="*/ 120 h 96"/>
                <a:gd name="T58" fmla="*/ 138 w 138"/>
                <a:gd name="T59" fmla="*/ 120 h 96"/>
                <a:gd name="T60" fmla="*/ 126 w 138"/>
                <a:gd name="T61" fmla="*/ 120 h 96"/>
                <a:gd name="T62" fmla="*/ 120 w 138"/>
                <a:gd name="T63" fmla="*/ 120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6F73BF"/>
            </a:solidFill>
            <a:ln w="9525">
              <a:solidFill>
                <a:srgbClr val="000000"/>
              </a:solidFill>
              <a:prstDash val="solid"/>
              <a:round/>
              <a:headEnd/>
              <a:tailEnd/>
            </a:ln>
          </p:spPr>
          <p:txBody>
            <a:bodyPr/>
            <a:lstStyle/>
            <a:p>
              <a:endParaRPr lang="en-US"/>
            </a:p>
          </p:txBody>
        </p:sp>
        <p:sp>
          <p:nvSpPr>
            <p:cNvPr id="32030" name="Freeform 4382"/>
            <p:cNvSpPr>
              <a:spLocks/>
            </p:cNvSpPr>
            <p:nvPr/>
          </p:nvSpPr>
          <p:spPr bwMode="auto">
            <a:xfrm>
              <a:off x="3419" y="1587"/>
              <a:ext cx="261" cy="189"/>
            </a:xfrm>
            <a:custGeom>
              <a:avLst/>
              <a:gdLst>
                <a:gd name="T0" fmla="*/ 186 w 257"/>
                <a:gd name="T1" fmla="*/ 144 h 168"/>
                <a:gd name="T2" fmla="*/ 132 w 257"/>
                <a:gd name="T3" fmla="*/ 108 h 168"/>
                <a:gd name="T4" fmla="*/ 114 w 257"/>
                <a:gd name="T5" fmla="*/ 102 h 168"/>
                <a:gd name="T6" fmla="*/ 96 w 257"/>
                <a:gd name="T7" fmla="*/ 96 h 168"/>
                <a:gd name="T8" fmla="*/ 78 w 257"/>
                <a:gd name="T9" fmla="*/ 72 h 168"/>
                <a:gd name="T10" fmla="*/ 60 w 257"/>
                <a:gd name="T11" fmla="*/ 60 h 168"/>
                <a:gd name="T12" fmla="*/ 48 w 257"/>
                <a:gd name="T13" fmla="*/ 72 h 168"/>
                <a:gd name="T14" fmla="*/ 36 w 257"/>
                <a:gd name="T15" fmla="*/ 78 h 168"/>
                <a:gd name="T16" fmla="*/ 42 w 257"/>
                <a:gd name="T17" fmla="*/ 90 h 168"/>
                <a:gd name="T18" fmla="*/ 18 w 257"/>
                <a:gd name="T19" fmla="*/ 84 h 168"/>
                <a:gd name="T20" fmla="*/ 12 w 257"/>
                <a:gd name="T21" fmla="*/ 48 h 168"/>
                <a:gd name="T22" fmla="*/ 6 w 257"/>
                <a:gd name="T23" fmla="*/ 30 h 168"/>
                <a:gd name="T24" fmla="*/ 0 w 257"/>
                <a:gd name="T25" fmla="*/ 12 h 168"/>
                <a:gd name="T26" fmla="*/ 42 w 257"/>
                <a:gd name="T27" fmla="*/ 0 h 168"/>
                <a:gd name="T28" fmla="*/ 60 w 257"/>
                <a:gd name="T29" fmla="*/ 12 h 168"/>
                <a:gd name="T30" fmla="*/ 84 w 257"/>
                <a:gd name="T31" fmla="*/ 18 h 168"/>
                <a:gd name="T32" fmla="*/ 96 w 257"/>
                <a:gd name="T33" fmla="*/ 42 h 168"/>
                <a:gd name="T34" fmla="*/ 114 w 257"/>
                <a:gd name="T35" fmla="*/ 42 h 168"/>
                <a:gd name="T36" fmla="*/ 150 w 257"/>
                <a:gd name="T37" fmla="*/ 42 h 168"/>
                <a:gd name="T38" fmla="*/ 168 w 257"/>
                <a:gd name="T39" fmla="*/ 42 h 168"/>
                <a:gd name="T40" fmla="*/ 186 w 257"/>
                <a:gd name="T41" fmla="*/ 54 h 168"/>
                <a:gd name="T42" fmla="*/ 186 w 257"/>
                <a:gd name="T43" fmla="*/ 72 h 168"/>
                <a:gd name="T44" fmla="*/ 203 w 257"/>
                <a:gd name="T45" fmla="*/ 78 h 168"/>
                <a:gd name="T46" fmla="*/ 215 w 257"/>
                <a:gd name="T47" fmla="*/ 90 h 168"/>
                <a:gd name="T48" fmla="*/ 245 w 257"/>
                <a:gd name="T49" fmla="*/ 66 h 168"/>
                <a:gd name="T50" fmla="*/ 257 w 257"/>
                <a:gd name="T51" fmla="*/ 84 h 168"/>
                <a:gd name="T52" fmla="*/ 245 w 257"/>
                <a:gd name="T53" fmla="*/ 90 h 168"/>
                <a:gd name="T54" fmla="*/ 215 w 257"/>
                <a:gd name="T55" fmla="*/ 120 h 168"/>
                <a:gd name="T56" fmla="*/ 221 w 257"/>
                <a:gd name="T57" fmla="*/ 132 h 168"/>
                <a:gd name="T58" fmla="*/ 233 w 257"/>
                <a:gd name="T59" fmla="*/ 138 h 168"/>
                <a:gd name="T60" fmla="*/ 233 w 257"/>
                <a:gd name="T61" fmla="*/ 144 h 168"/>
                <a:gd name="T62" fmla="*/ 227 w 257"/>
                <a:gd name="T63" fmla="*/ 168 h 168"/>
                <a:gd name="T64" fmla="*/ 209 w 257"/>
                <a:gd name="T65" fmla="*/ 168 h 168"/>
                <a:gd name="T66" fmla="*/ 197 w 257"/>
                <a:gd name="T67" fmla="*/ 162 h 168"/>
                <a:gd name="T68" fmla="*/ 186 w 257"/>
                <a:gd name="T69" fmla="*/ 14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596" name="Freeform 4383"/>
            <p:cNvSpPr>
              <a:spLocks/>
            </p:cNvSpPr>
            <p:nvPr/>
          </p:nvSpPr>
          <p:spPr bwMode="auto">
            <a:xfrm>
              <a:off x="2856" y="1662"/>
              <a:ext cx="42" cy="33"/>
            </a:xfrm>
            <a:custGeom>
              <a:avLst/>
              <a:gdLst>
                <a:gd name="T0" fmla="*/ 12 w 42"/>
                <a:gd name="T1" fmla="*/ 40 h 30"/>
                <a:gd name="T2" fmla="*/ 0 w 42"/>
                <a:gd name="T3" fmla="*/ 15 h 30"/>
                <a:gd name="T4" fmla="*/ 6 w 42"/>
                <a:gd name="T5" fmla="*/ 15 h 30"/>
                <a:gd name="T6" fmla="*/ 6 w 42"/>
                <a:gd name="T7" fmla="*/ 9 h 30"/>
                <a:gd name="T8" fmla="*/ 12 w 42"/>
                <a:gd name="T9" fmla="*/ 9 h 30"/>
                <a:gd name="T10" fmla="*/ 12 w 42"/>
                <a:gd name="T11" fmla="*/ 9 h 30"/>
                <a:gd name="T12" fmla="*/ 18 w 42"/>
                <a:gd name="T13" fmla="*/ 9 h 30"/>
                <a:gd name="T14" fmla="*/ 18 w 42"/>
                <a:gd name="T15" fmla="*/ 9 h 30"/>
                <a:gd name="T16" fmla="*/ 24 w 42"/>
                <a:gd name="T17" fmla="*/ 9 h 30"/>
                <a:gd name="T18" fmla="*/ 24 w 42"/>
                <a:gd name="T19" fmla="*/ 9 h 30"/>
                <a:gd name="T20" fmla="*/ 30 w 42"/>
                <a:gd name="T21" fmla="*/ 0 h 30"/>
                <a:gd name="T22" fmla="*/ 36 w 42"/>
                <a:gd name="T23" fmla="*/ 9 h 30"/>
                <a:gd name="T24" fmla="*/ 36 w 42"/>
                <a:gd name="T25" fmla="*/ 9 h 30"/>
                <a:gd name="T26" fmla="*/ 42 w 42"/>
                <a:gd name="T27" fmla="*/ 9 h 30"/>
                <a:gd name="T28" fmla="*/ 42 w 42"/>
                <a:gd name="T29" fmla="*/ 32 h 30"/>
                <a:gd name="T30" fmla="*/ 12 w 42"/>
                <a:gd name="T31" fmla="*/ 40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6F73BF"/>
            </a:solidFill>
            <a:ln w="9525">
              <a:solidFill>
                <a:srgbClr val="000000"/>
              </a:solidFill>
              <a:prstDash val="solid"/>
              <a:round/>
              <a:headEnd/>
              <a:tailEnd/>
            </a:ln>
          </p:spPr>
          <p:txBody>
            <a:bodyPr/>
            <a:lstStyle/>
            <a:p>
              <a:endParaRPr lang="en-US"/>
            </a:p>
          </p:txBody>
        </p:sp>
        <p:sp>
          <p:nvSpPr>
            <p:cNvPr id="11597" name="Freeform 4384"/>
            <p:cNvSpPr>
              <a:spLocks/>
            </p:cNvSpPr>
            <p:nvPr/>
          </p:nvSpPr>
          <p:spPr bwMode="auto">
            <a:xfrm>
              <a:off x="2886" y="1621"/>
              <a:ext cx="97" cy="68"/>
            </a:xfrm>
            <a:custGeom>
              <a:avLst/>
              <a:gdLst>
                <a:gd name="T0" fmla="*/ 6 w 95"/>
                <a:gd name="T1" fmla="*/ 9 h 60"/>
                <a:gd name="T2" fmla="*/ 6 w 95"/>
                <a:gd name="T3" fmla="*/ 0 h 60"/>
                <a:gd name="T4" fmla="*/ 0 w 95"/>
                <a:gd name="T5" fmla="*/ 18 h 60"/>
                <a:gd name="T6" fmla="*/ 12 w 95"/>
                <a:gd name="T7" fmla="*/ 35 h 60"/>
                <a:gd name="T8" fmla="*/ 0 w 95"/>
                <a:gd name="T9" fmla="*/ 52 h 60"/>
                <a:gd name="T10" fmla="*/ 6 w 95"/>
                <a:gd name="T11" fmla="*/ 61 h 60"/>
                <a:gd name="T12" fmla="*/ 12 w 95"/>
                <a:gd name="T13" fmla="*/ 61 h 60"/>
                <a:gd name="T14" fmla="*/ 12 w 95"/>
                <a:gd name="T15" fmla="*/ 87 h 60"/>
                <a:gd name="T16" fmla="*/ 33 w 95"/>
                <a:gd name="T17" fmla="*/ 78 h 60"/>
                <a:gd name="T18" fmla="*/ 63 w 95"/>
                <a:gd name="T19" fmla="*/ 87 h 60"/>
                <a:gd name="T20" fmla="*/ 69 w 95"/>
                <a:gd name="T21" fmla="*/ 78 h 60"/>
                <a:gd name="T22" fmla="*/ 69 w 95"/>
                <a:gd name="T23" fmla="*/ 69 h 60"/>
                <a:gd name="T24" fmla="*/ 76 w 95"/>
                <a:gd name="T25" fmla="*/ 69 h 60"/>
                <a:gd name="T26" fmla="*/ 101 w 95"/>
                <a:gd name="T27" fmla="*/ 69 h 60"/>
                <a:gd name="T28" fmla="*/ 89 w 95"/>
                <a:gd name="T29" fmla="*/ 52 h 60"/>
                <a:gd name="T30" fmla="*/ 95 w 95"/>
                <a:gd name="T31" fmla="*/ 44 h 60"/>
                <a:gd name="T32" fmla="*/ 101 w 95"/>
                <a:gd name="T33" fmla="*/ 26 h 60"/>
                <a:gd name="T34" fmla="*/ 101 w 95"/>
                <a:gd name="T35" fmla="*/ 18 h 60"/>
                <a:gd name="T36" fmla="*/ 69 w 95"/>
                <a:gd name="T37" fmla="*/ 9 h 60"/>
                <a:gd name="T38" fmla="*/ 45 w 95"/>
                <a:gd name="T39" fmla="*/ 18 h 60"/>
                <a:gd name="T40" fmla="*/ 27 w 95"/>
                <a:gd name="T41" fmla="*/ 18 h 60"/>
                <a:gd name="T42" fmla="*/ 6 w 95"/>
                <a:gd name="T43" fmla="*/ 9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6F73BF"/>
            </a:solidFill>
            <a:ln w="9525">
              <a:solidFill>
                <a:srgbClr val="000000"/>
              </a:solidFill>
              <a:prstDash val="solid"/>
              <a:round/>
              <a:headEnd/>
              <a:tailEnd/>
            </a:ln>
          </p:spPr>
          <p:txBody>
            <a:bodyPr/>
            <a:lstStyle/>
            <a:p>
              <a:endParaRPr lang="en-US"/>
            </a:p>
          </p:txBody>
        </p:sp>
        <p:sp>
          <p:nvSpPr>
            <p:cNvPr id="32033" name="Freeform 4385"/>
            <p:cNvSpPr>
              <a:spLocks/>
            </p:cNvSpPr>
            <p:nvPr/>
          </p:nvSpPr>
          <p:spPr bwMode="auto">
            <a:xfrm>
              <a:off x="2836" y="1662"/>
              <a:ext cx="32" cy="60"/>
            </a:xfrm>
            <a:custGeom>
              <a:avLst/>
              <a:gdLst>
                <a:gd name="T0" fmla="*/ 0 w 30"/>
                <a:gd name="T1" fmla="*/ 12 h 54"/>
                <a:gd name="T2" fmla="*/ 6 w 30"/>
                <a:gd name="T3" fmla="*/ 36 h 54"/>
                <a:gd name="T4" fmla="*/ 18 w 30"/>
                <a:gd name="T5" fmla="*/ 54 h 54"/>
                <a:gd name="T6" fmla="*/ 24 w 30"/>
                <a:gd name="T7" fmla="*/ 48 h 54"/>
                <a:gd name="T8" fmla="*/ 30 w 30"/>
                <a:gd name="T9" fmla="*/ 30 h 54"/>
                <a:gd name="T10" fmla="*/ 30 w 30"/>
                <a:gd name="T11" fmla="*/ 30 h 54"/>
                <a:gd name="T12" fmla="*/ 18 w 30"/>
                <a:gd name="T13" fmla="*/ 12 h 54"/>
                <a:gd name="T14" fmla="*/ 18 w 30"/>
                <a:gd name="T15" fmla="*/ 0 h 54"/>
                <a:gd name="T16" fmla="*/ 6 w 30"/>
                <a:gd name="T17" fmla="*/ 0 h 54"/>
                <a:gd name="T18" fmla="*/ 0 w 30"/>
                <a:gd name="T19" fmla="*/ 1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54">
                  <a:moveTo>
                    <a:pt x="0" y="12"/>
                  </a:moveTo>
                  <a:lnTo>
                    <a:pt x="6" y="36"/>
                  </a:lnTo>
                  <a:lnTo>
                    <a:pt x="18" y="54"/>
                  </a:lnTo>
                  <a:lnTo>
                    <a:pt x="24" y="48"/>
                  </a:lnTo>
                  <a:lnTo>
                    <a:pt x="30" y="30"/>
                  </a:lnTo>
                  <a:lnTo>
                    <a:pt x="30" y="30"/>
                  </a:lnTo>
                  <a:lnTo>
                    <a:pt x="18" y="12"/>
                  </a:lnTo>
                  <a:lnTo>
                    <a:pt x="18" y="0"/>
                  </a:lnTo>
                  <a:lnTo>
                    <a:pt x="6" y="0"/>
                  </a:lnTo>
                  <a:lnTo>
                    <a:pt x="0" y="12"/>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599" name="Freeform 4386"/>
            <p:cNvSpPr>
              <a:spLocks/>
            </p:cNvSpPr>
            <p:nvPr/>
          </p:nvSpPr>
          <p:spPr bwMode="auto">
            <a:xfrm>
              <a:off x="3226" y="1682"/>
              <a:ext cx="71" cy="54"/>
            </a:xfrm>
            <a:custGeom>
              <a:avLst/>
              <a:gdLst>
                <a:gd name="T0" fmla="*/ 6 w 71"/>
                <a:gd name="T1" fmla="*/ 9 h 48"/>
                <a:gd name="T2" fmla="*/ 0 w 71"/>
                <a:gd name="T3" fmla="*/ 0 h 48"/>
                <a:gd name="T4" fmla="*/ 24 w 71"/>
                <a:gd name="T5" fmla="*/ 0 h 48"/>
                <a:gd name="T6" fmla="*/ 48 w 71"/>
                <a:gd name="T7" fmla="*/ 0 h 48"/>
                <a:gd name="T8" fmla="*/ 59 w 71"/>
                <a:gd name="T9" fmla="*/ 0 h 48"/>
                <a:gd name="T10" fmla="*/ 59 w 71"/>
                <a:gd name="T11" fmla="*/ 26 h 48"/>
                <a:gd name="T12" fmla="*/ 65 w 71"/>
                <a:gd name="T13" fmla="*/ 34 h 48"/>
                <a:gd name="T14" fmla="*/ 59 w 71"/>
                <a:gd name="T15" fmla="*/ 43 h 48"/>
                <a:gd name="T16" fmla="*/ 71 w 71"/>
                <a:gd name="T17" fmla="*/ 69 h 48"/>
                <a:gd name="T18" fmla="*/ 65 w 71"/>
                <a:gd name="T19" fmla="*/ 69 h 48"/>
                <a:gd name="T20" fmla="*/ 59 w 71"/>
                <a:gd name="T21" fmla="*/ 69 h 48"/>
                <a:gd name="T22" fmla="*/ 59 w 71"/>
                <a:gd name="T23" fmla="*/ 60 h 48"/>
                <a:gd name="T24" fmla="*/ 54 w 71"/>
                <a:gd name="T25" fmla="*/ 60 h 48"/>
                <a:gd name="T26" fmla="*/ 54 w 71"/>
                <a:gd name="T27" fmla="*/ 60 h 48"/>
                <a:gd name="T28" fmla="*/ 48 w 71"/>
                <a:gd name="T29" fmla="*/ 60 h 48"/>
                <a:gd name="T30" fmla="*/ 42 w 71"/>
                <a:gd name="T31" fmla="*/ 52 h 48"/>
                <a:gd name="T32" fmla="*/ 36 w 71"/>
                <a:gd name="T33" fmla="*/ 52 h 48"/>
                <a:gd name="T34" fmla="*/ 36 w 71"/>
                <a:gd name="T35" fmla="*/ 52 h 48"/>
                <a:gd name="T36" fmla="*/ 24 w 71"/>
                <a:gd name="T37" fmla="*/ 43 h 48"/>
                <a:gd name="T38" fmla="*/ 12 w 71"/>
                <a:gd name="T39" fmla="*/ 26 h 48"/>
                <a:gd name="T40" fmla="*/ 6 w 71"/>
                <a:gd name="T41" fmla="*/ 9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6F73BF"/>
            </a:solidFill>
            <a:ln w="9525">
              <a:solidFill>
                <a:srgbClr val="000000"/>
              </a:solidFill>
              <a:prstDash val="solid"/>
              <a:round/>
              <a:headEnd/>
              <a:tailEnd/>
            </a:ln>
          </p:spPr>
          <p:txBody>
            <a:bodyPr/>
            <a:lstStyle/>
            <a:p>
              <a:endParaRPr lang="en-US"/>
            </a:p>
          </p:txBody>
        </p:sp>
        <p:sp>
          <p:nvSpPr>
            <p:cNvPr id="11600" name="Freeform 4387"/>
            <p:cNvSpPr>
              <a:spLocks/>
            </p:cNvSpPr>
            <p:nvPr/>
          </p:nvSpPr>
          <p:spPr bwMode="auto">
            <a:xfrm>
              <a:off x="3285" y="1675"/>
              <a:ext cx="67" cy="74"/>
            </a:xfrm>
            <a:custGeom>
              <a:avLst/>
              <a:gdLst>
                <a:gd name="T0" fmla="*/ 12 w 66"/>
                <a:gd name="T1" fmla="*/ 76 h 66"/>
                <a:gd name="T2" fmla="*/ 0 w 66"/>
                <a:gd name="T3" fmla="*/ 50 h 66"/>
                <a:gd name="T4" fmla="*/ 6 w 66"/>
                <a:gd name="T5" fmla="*/ 43 h 66"/>
                <a:gd name="T6" fmla="*/ 0 w 66"/>
                <a:gd name="T7" fmla="*/ 34 h 66"/>
                <a:gd name="T8" fmla="*/ 0 w 66"/>
                <a:gd name="T9" fmla="*/ 9 h 66"/>
                <a:gd name="T10" fmla="*/ 6 w 66"/>
                <a:gd name="T11" fmla="*/ 0 h 66"/>
                <a:gd name="T12" fmla="*/ 39 w 66"/>
                <a:gd name="T13" fmla="*/ 9 h 66"/>
                <a:gd name="T14" fmla="*/ 45 w 66"/>
                <a:gd name="T15" fmla="*/ 25 h 66"/>
                <a:gd name="T16" fmla="*/ 69 w 66"/>
                <a:gd name="T17" fmla="*/ 43 h 66"/>
                <a:gd name="T18" fmla="*/ 57 w 66"/>
                <a:gd name="T19" fmla="*/ 43 h 66"/>
                <a:gd name="T20" fmla="*/ 51 w 66"/>
                <a:gd name="T21" fmla="*/ 76 h 66"/>
                <a:gd name="T22" fmla="*/ 51 w 66"/>
                <a:gd name="T23" fmla="*/ 93 h 66"/>
                <a:gd name="T24" fmla="*/ 30 w 66"/>
                <a:gd name="T25" fmla="*/ 84 h 66"/>
                <a:gd name="T26" fmla="*/ 39 w 66"/>
                <a:gd name="T27" fmla="*/ 76 h 66"/>
                <a:gd name="T28" fmla="*/ 30 w 66"/>
                <a:gd name="T29" fmla="*/ 59 h 66"/>
                <a:gd name="T30" fmla="*/ 12 w 66"/>
                <a:gd name="T31" fmla="*/ 76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6F73BF"/>
            </a:solidFill>
            <a:ln w="9525">
              <a:solidFill>
                <a:srgbClr val="000000"/>
              </a:solidFill>
              <a:prstDash val="solid"/>
              <a:round/>
              <a:headEnd/>
              <a:tailEnd/>
            </a:ln>
          </p:spPr>
          <p:txBody>
            <a:bodyPr/>
            <a:lstStyle/>
            <a:p>
              <a:endParaRPr lang="en-US"/>
            </a:p>
          </p:txBody>
        </p:sp>
        <p:sp>
          <p:nvSpPr>
            <p:cNvPr id="11601" name="Freeform 4388"/>
            <p:cNvSpPr>
              <a:spLocks/>
            </p:cNvSpPr>
            <p:nvPr/>
          </p:nvSpPr>
          <p:spPr bwMode="auto">
            <a:xfrm>
              <a:off x="3262" y="1722"/>
              <a:ext cx="29" cy="21"/>
            </a:xfrm>
            <a:custGeom>
              <a:avLst/>
              <a:gdLst>
                <a:gd name="T0" fmla="*/ 29 w 29"/>
                <a:gd name="T1" fmla="*/ 19 h 18"/>
                <a:gd name="T2" fmla="*/ 23 w 29"/>
                <a:gd name="T3" fmla="*/ 29 h 18"/>
                <a:gd name="T4" fmla="*/ 6 w 29"/>
                <a:gd name="T5" fmla="*/ 9 h 18"/>
                <a:gd name="T6" fmla="*/ 0 w 29"/>
                <a:gd name="T7" fmla="*/ 0 h 18"/>
                <a:gd name="T8" fmla="*/ 0 w 29"/>
                <a:gd name="T9" fmla="*/ 0 h 18"/>
                <a:gd name="T10" fmla="*/ 6 w 29"/>
                <a:gd name="T11" fmla="*/ 0 h 18"/>
                <a:gd name="T12" fmla="*/ 12 w 29"/>
                <a:gd name="T13" fmla="*/ 9 h 18"/>
                <a:gd name="T14" fmla="*/ 18 w 29"/>
                <a:gd name="T15" fmla="*/ 9 h 18"/>
                <a:gd name="T16" fmla="*/ 18 w 29"/>
                <a:gd name="T17" fmla="*/ 9 h 18"/>
                <a:gd name="T18" fmla="*/ 23 w 29"/>
                <a:gd name="T19" fmla="*/ 9 h 18"/>
                <a:gd name="T20" fmla="*/ 23 w 29"/>
                <a:gd name="T21" fmla="*/ 19 h 18"/>
                <a:gd name="T22" fmla="*/ 29 w 29"/>
                <a:gd name="T23" fmla="*/ 19 h 18"/>
                <a:gd name="T24" fmla="*/ 29 w 29"/>
                <a:gd name="T25" fmla="*/ 19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ACECF7"/>
            </a:solidFill>
            <a:ln w="9525">
              <a:solidFill>
                <a:srgbClr val="000000"/>
              </a:solidFill>
              <a:prstDash val="solid"/>
              <a:round/>
              <a:headEnd/>
              <a:tailEnd/>
            </a:ln>
          </p:spPr>
          <p:txBody>
            <a:bodyPr/>
            <a:lstStyle/>
            <a:p>
              <a:endParaRPr lang="en-US"/>
            </a:p>
          </p:txBody>
        </p:sp>
        <p:sp>
          <p:nvSpPr>
            <p:cNvPr id="32037" name="Freeform 4389"/>
            <p:cNvSpPr>
              <a:spLocks/>
            </p:cNvSpPr>
            <p:nvPr/>
          </p:nvSpPr>
          <p:spPr bwMode="auto">
            <a:xfrm>
              <a:off x="2856" y="1675"/>
              <a:ext cx="101" cy="122"/>
            </a:xfrm>
            <a:custGeom>
              <a:avLst/>
              <a:gdLst>
                <a:gd name="T0" fmla="*/ 18 w 101"/>
                <a:gd name="T1" fmla="*/ 54 h 108"/>
                <a:gd name="T2" fmla="*/ 6 w 101"/>
                <a:gd name="T3" fmla="*/ 54 h 108"/>
                <a:gd name="T4" fmla="*/ 0 w 101"/>
                <a:gd name="T5" fmla="*/ 42 h 108"/>
                <a:gd name="T6" fmla="*/ 6 w 101"/>
                <a:gd name="T7" fmla="*/ 36 h 108"/>
                <a:gd name="T8" fmla="*/ 12 w 101"/>
                <a:gd name="T9" fmla="*/ 18 h 108"/>
                <a:gd name="T10" fmla="*/ 12 w 101"/>
                <a:gd name="T11" fmla="*/ 18 h 108"/>
                <a:gd name="T12" fmla="*/ 42 w 101"/>
                <a:gd name="T13" fmla="*/ 12 h 108"/>
                <a:gd name="T14" fmla="*/ 60 w 101"/>
                <a:gd name="T15" fmla="*/ 6 h 108"/>
                <a:gd name="T16" fmla="*/ 90 w 101"/>
                <a:gd name="T17" fmla="*/ 12 h 108"/>
                <a:gd name="T18" fmla="*/ 96 w 101"/>
                <a:gd name="T19" fmla="*/ 6 h 108"/>
                <a:gd name="T20" fmla="*/ 96 w 101"/>
                <a:gd name="T21" fmla="*/ 0 h 108"/>
                <a:gd name="T22" fmla="*/ 101 w 101"/>
                <a:gd name="T23" fmla="*/ 12 h 108"/>
                <a:gd name="T24" fmla="*/ 96 w 101"/>
                <a:gd name="T25" fmla="*/ 24 h 108"/>
                <a:gd name="T26" fmla="*/ 78 w 101"/>
                <a:gd name="T27" fmla="*/ 18 h 108"/>
                <a:gd name="T28" fmla="*/ 60 w 101"/>
                <a:gd name="T29" fmla="*/ 24 h 108"/>
                <a:gd name="T30" fmla="*/ 66 w 101"/>
                <a:gd name="T31" fmla="*/ 30 h 108"/>
                <a:gd name="T32" fmla="*/ 60 w 101"/>
                <a:gd name="T33" fmla="*/ 30 h 108"/>
                <a:gd name="T34" fmla="*/ 60 w 101"/>
                <a:gd name="T35" fmla="*/ 36 h 108"/>
                <a:gd name="T36" fmla="*/ 54 w 101"/>
                <a:gd name="T37" fmla="*/ 36 h 108"/>
                <a:gd name="T38" fmla="*/ 60 w 101"/>
                <a:gd name="T39" fmla="*/ 36 h 108"/>
                <a:gd name="T40" fmla="*/ 48 w 101"/>
                <a:gd name="T41" fmla="*/ 24 h 108"/>
                <a:gd name="T42" fmla="*/ 42 w 101"/>
                <a:gd name="T43" fmla="*/ 30 h 108"/>
                <a:gd name="T44" fmla="*/ 48 w 101"/>
                <a:gd name="T45" fmla="*/ 48 h 108"/>
                <a:gd name="T46" fmla="*/ 54 w 101"/>
                <a:gd name="T47" fmla="*/ 54 h 108"/>
                <a:gd name="T48" fmla="*/ 48 w 101"/>
                <a:gd name="T49" fmla="*/ 54 h 108"/>
                <a:gd name="T50" fmla="*/ 48 w 101"/>
                <a:gd name="T51" fmla="*/ 60 h 108"/>
                <a:gd name="T52" fmla="*/ 42 w 101"/>
                <a:gd name="T53" fmla="*/ 60 h 108"/>
                <a:gd name="T54" fmla="*/ 66 w 101"/>
                <a:gd name="T55" fmla="*/ 72 h 108"/>
                <a:gd name="T56" fmla="*/ 66 w 101"/>
                <a:gd name="T57" fmla="*/ 84 h 108"/>
                <a:gd name="T58" fmla="*/ 60 w 101"/>
                <a:gd name="T59" fmla="*/ 78 h 108"/>
                <a:gd name="T60" fmla="*/ 54 w 101"/>
                <a:gd name="T61" fmla="*/ 78 h 108"/>
                <a:gd name="T62" fmla="*/ 60 w 101"/>
                <a:gd name="T63" fmla="*/ 90 h 108"/>
                <a:gd name="T64" fmla="*/ 48 w 101"/>
                <a:gd name="T65" fmla="*/ 90 h 108"/>
                <a:gd name="T66" fmla="*/ 54 w 101"/>
                <a:gd name="T67" fmla="*/ 108 h 108"/>
                <a:gd name="T68" fmla="*/ 42 w 101"/>
                <a:gd name="T69" fmla="*/ 102 h 108"/>
                <a:gd name="T70" fmla="*/ 42 w 101"/>
                <a:gd name="T71" fmla="*/ 108 h 108"/>
                <a:gd name="T72" fmla="*/ 36 w 101"/>
                <a:gd name="T73" fmla="*/ 96 h 108"/>
                <a:gd name="T74" fmla="*/ 30 w 101"/>
                <a:gd name="T75" fmla="*/ 102 h 108"/>
                <a:gd name="T76" fmla="*/ 24 w 101"/>
                <a:gd name="T77" fmla="*/ 84 h 108"/>
                <a:gd name="T78" fmla="*/ 24 w 101"/>
                <a:gd name="T79" fmla="*/ 78 h 108"/>
                <a:gd name="T80" fmla="*/ 36 w 101"/>
                <a:gd name="T81" fmla="*/ 72 h 108"/>
                <a:gd name="T82" fmla="*/ 54 w 101"/>
                <a:gd name="T83" fmla="*/ 78 h 108"/>
                <a:gd name="T84" fmla="*/ 48 w 101"/>
                <a:gd name="T85" fmla="*/ 72 h 108"/>
                <a:gd name="T86" fmla="*/ 42 w 101"/>
                <a:gd name="T87" fmla="*/ 66 h 108"/>
                <a:gd name="T88" fmla="*/ 24 w 101"/>
                <a:gd name="T89" fmla="*/ 66 h 108"/>
                <a:gd name="T90" fmla="*/ 18 w 101"/>
                <a:gd name="T91" fmla="*/ 66 h 108"/>
                <a:gd name="T92" fmla="*/ 12 w 101"/>
                <a:gd name="T93" fmla="*/ 60 h 108"/>
                <a:gd name="T94" fmla="*/ 18 w 101"/>
                <a:gd name="T9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1" h="108">
                  <a:moveTo>
                    <a:pt x="18" y="54"/>
                  </a:moveTo>
                  <a:lnTo>
                    <a:pt x="6" y="54"/>
                  </a:lnTo>
                  <a:lnTo>
                    <a:pt x="0" y="42"/>
                  </a:lnTo>
                  <a:lnTo>
                    <a:pt x="6" y="36"/>
                  </a:lnTo>
                  <a:lnTo>
                    <a:pt x="12" y="18"/>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603" name="Freeform 4390"/>
            <p:cNvSpPr>
              <a:spLocks/>
            </p:cNvSpPr>
            <p:nvPr/>
          </p:nvSpPr>
          <p:spPr bwMode="auto">
            <a:xfrm>
              <a:off x="2922" y="1817"/>
              <a:ext cx="42" cy="13"/>
            </a:xfrm>
            <a:custGeom>
              <a:avLst/>
              <a:gdLst>
                <a:gd name="T0" fmla="*/ 38 w 41"/>
                <a:gd name="T1" fmla="*/ 9 h 12"/>
                <a:gd name="T2" fmla="*/ 6 w 41"/>
                <a:gd name="T3" fmla="*/ 0 h 12"/>
                <a:gd name="T4" fmla="*/ 0 w 41"/>
                <a:gd name="T5" fmla="*/ 0 h 12"/>
                <a:gd name="T6" fmla="*/ 0 w 41"/>
                <a:gd name="T7" fmla="*/ 9 h 12"/>
                <a:gd name="T8" fmla="*/ 18 w 41"/>
                <a:gd name="T9" fmla="*/ 9 h 12"/>
                <a:gd name="T10" fmla="*/ 33 w 41"/>
                <a:gd name="T11" fmla="*/ 15 h 12"/>
                <a:gd name="T12" fmla="*/ 44 w 41"/>
                <a:gd name="T13" fmla="*/ 9 h 12"/>
                <a:gd name="T14" fmla="*/ 38 w 41"/>
                <a:gd name="T15" fmla="*/ 9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
                  <a:moveTo>
                    <a:pt x="35" y="6"/>
                  </a:moveTo>
                  <a:lnTo>
                    <a:pt x="6" y="0"/>
                  </a:lnTo>
                  <a:lnTo>
                    <a:pt x="0" y="0"/>
                  </a:lnTo>
                  <a:lnTo>
                    <a:pt x="0" y="6"/>
                  </a:lnTo>
                  <a:lnTo>
                    <a:pt x="18" y="6"/>
                  </a:lnTo>
                  <a:lnTo>
                    <a:pt x="30" y="12"/>
                  </a:lnTo>
                  <a:lnTo>
                    <a:pt x="41" y="6"/>
                  </a:lnTo>
                  <a:lnTo>
                    <a:pt x="35" y="6"/>
                  </a:lnTo>
                  <a:close/>
                </a:path>
              </a:pathLst>
            </a:custGeom>
            <a:solidFill>
              <a:srgbClr val="239FB1"/>
            </a:solidFill>
            <a:ln w="9525">
              <a:solidFill>
                <a:srgbClr val="000000"/>
              </a:solidFill>
              <a:prstDash val="solid"/>
              <a:round/>
              <a:headEnd/>
              <a:tailEnd/>
            </a:ln>
          </p:spPr>
          <p:txBody>
            <a:bodyPr/>
            <a:lstStyle/>
            <a:p>
              <a:endParaRPr lang="en-US"/>
            </a:p>
          </p:txBody>
        </p:sp>
        <p:sp>
          <p:nvSpPr>
            <p:cNvPr id="11604" name="Freeform 4391"/>
            <p:cNvSpPr>
              <a:spLocks/>
            </p:cNvSpPr>
            <p:nvPr/>
          </p:nvSpPr>
          <p:spPr bwMode="auto">
            <a:xfrm>
              <a:off x="2904" y="1736"/>
              <a:ext cx="30" cy="27"/>
            </a:xfrm>
            <a:custGeom>
              <a:avLst/>
              <a:gdLst>
                <a:gd name="T0" fmla="*/ 30 w 30"/>
                <a:gd name="T1" fmla="*/ 26 h 24"/>
                <a:gd name="T2" fmla="*/ 12 w 30"/>
                <a:gd name="T3" fmla="*/ 9 h 24"/>
                <a:gd name="T4" fmla="*/ 0 w 30"/>
                <a:gd name="T5" fmla="*/ 0 h 24"/>
                <a:gd name="T6" fmla="*/ 12 w 30"/>
                <a:gd name="T7" fmla="*/ 18 h 24"/>
                <a:gd name="T8" fmla="*/ 30 w 30"/>
                <a:gd name="T9" fmla="*/ 34 h 24"/>
                <a:gd name="T10" fmla="*/ 30 w 30"/>
                <a:gd name="T11" fmla="*/ 26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4">
                  <a:moveTo>
                    <a:pt x="30" y="18"/>
                  </a:moveTo>
                  <a:lnTo>
                    <a:pt x="12" y="6"/>
                  </a:lnTo>
                  <a:lnTo>
                    <a:pt x="0" y="0"/>
                  </a:lnTo>
                  <a:lnTo>
                    <a:pt x="12" y="12"/>
                  </a:lnTo>
                  <a:lnTo>
                    <a:pt x="30" y="24"/>
                  </a:lnTo>
                  <a:lnTo>
                    <a:pt x="30" y="18"/>
                  </a:lnTo>
                  <a:close/>
                </a:path>
              </a:pathLst>
            </a:custGeom>
            <a:solidFill>
              <a:srgbClr val="239FB1"/>
            </a:solidFill>
            <a:ln w="9525">
              <a:solidFill>
                <a:srgbClr val="000000"/>
              </a:solidFill>
              <a:prstDash val="solid"/>
              <a:round/>
              <a:headEnd/>
              <a:tailEnd/>
            </a:ln>
          </p:spPr>
          <p:txBody>
            <a:bodyPr/>
            <a:lstStyle/>
            <a:p>
              <a:endParaRPr lang="en-US"/>
            </a:p>
          </p:txBody>
        </p:sp>
        <p:sp>
          <p:nvSpPr>
            <p:cNvPr id="11605" name="Freeform 4392"/>
            <p:cNvSpPr>
              <a:spLocks/>
            </p:cNvSpPr>
            <p:nvPr/>
          </p:nvSpPr>
          <p:spPr bwMode="auto">
            <a:xfrm>
              <a:off x="2953" y="1729"/>
              <a:ext cx="11" cy="7"/>
            </a:xfrm>
            <a:custGeom>
              <a:avLst/>
              <a:gdLst>
                <a:gd name="T0" fmla="*/ 11 w 11"/>
                <a:gd name="T1" fmla="*/ 9 h 6"/>
                <a:gd name="T2" fmla="*/ 5 w 11"/>
                <a:gd name="T3" fmla="*/ 9 h 6"/>
                <a:gd name="T4" fmla="*/ 0 w 11"/>
                <a:gd name="T5" fmla="*/ 0 h 6"/>
                <a:gd name="T6" fmla="*/ 11 w 11"/>
                <a:gd name="T7" fmla="*/ 9 h 6"/>
                <a:gd name="T8" fmla="*/ 11 w 11"/>
                <a:gd name="T9" fmla="*/ 9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6"/>
                  </a:moveTo>
                  <a:lnTo>
                    <a:pt x="5" y="6"/>
                  </a:lnTo>
                  <a:lnTo>
                    <a:pt x="0" y="0"/>
                  </a:lnTo>
                  <a:lnTo>
                    <a:pt x="11" y="6"/>
                  </a:lnTo>
                  <a:close/>
                </a:path>
              </a:pathLst>
            </a:custGeom>
            <a:solidFill>
              <a:srgbClr val="239FB1"/>
            </a:solidFill>
            <a:ln w="9525">
              <a:solidFill>
                <a:srgbClr val="000000"/>
              </a:solidFill>
              <a:prstDash val="solid"/>
              <a:round/>
              <a:headEnd/>
              <a:tailEnd/>
            </a:ln>
          </p:spPr>
          <p:txBody>
            <a:bodyPr/>
            <a:lstStyle/>
            <a:p>
              <a:endParaRPr lang="en-US"/>
            </a:p>
          </p:txBody>
        </p:sp>
        <p:sp>
          <p:nvSpPr>
            <p:cNvPr id="11606" name="Freeform 4393"/>
            <p:cNvSpPr>
              <a:spLocks/>
            </p:cNvSpPr>
            <p:nvPr/>
          </p:nvSpPr>
          <p:spPr bwMode="auto">
            <a:xfrm>
              <a:off x="2862" y="1749"/>
              <a:ext cx="6" cy="7"/>
            </a:xfrm>
            <a:custGeom>
              <a:avLst/>
              <a:gdLst>
                <a:gd name="T0" fmla="*/ 0 w 6"/>
                <a:gd name="T1" fmla="*/ 0 h 6"/>
                <a:gd name="T2" fmla="*/ 6 w 6"/>
                <a:gd name="T3" fmla="*/ 9 h 6"/>
                <a:gd name="T4" fmla="*/ 6 w 6"/>
                <a:gd name="T5" fmla="*/ 9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6"/>
                  </a:lnTo>
                  <a:lnTo>
                    <a:pt x="0" y="0"/>
                  </a:lnTo>
                  <a:close/>
                </a:path>
              </a:pathLst>
            </a:custGeom>
            <a:solidFill>
              <a:srgbClr val="239FB1"/>
            </a:solidFill>
            <a:ln w="9525">
              <a:solidFill>
                <a:srgbClr val="000000"/>
              </a:solidFill>
              <a:prstDash val="solid"/>
              <a:round/>
              <a:headEnd/>
              <a:tailEnd/>
            </a:ln>
          </p:spPr>
          <p:txBody>
            <a:bodyPr/>
            <a:lstStyle/>
            <a:p>
              <a:endParaRPr lang="en-US"/>
            </a:p>
          </p:txBody>
        </p:sp>
        <p:sp>
          <p:nvSpPr>
            <p:cNvPr id="11607" name="Freeform 4394"/>
            <p:cNvSpPr>
              <a:spLocks/>
            </p:cNvSpPr>
            <p:nvPr/>
          </p:nvSpPr>
          <p:spPr bwMode="auto">
            <a:xfrm>
              <a:off x="2953" y="1749"/>
              <a:ext cx="4" cy="7"/>
            </a:xfrm>
            <a:custGeom>
              <a:avLst/>
              <a:gdLst>
                <a:gd name="T0" fmla="*/ 2 w 5"/>
                <a:gd name="T1" fmla="*/ 0 h 6"/>
                <a:gd name="T2" fmla="*/ 2 w 5"/>
                <a:gd name="T3" fmla="*/ 9 h 6"/>
                <a:gd name="T4" fmla="*/ 0 w 5"/>
                <a:gd name="T5" fmla="*/ 0 h 6"/>
                <a:gd name="T6" fmla="*/ 2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5" y="0"/>
                  </a:moveTo>
                  <a:lnTo>
                    <a:pt x="5" y="6"/>
                  </a:lnTo>
                  <a:lnTo>
                    <a:pt x="0" y="0"/>
                  </a:lnTo>
                  <a:lnTo>
                    <a:pt x="5" y="0"/>
                  </a:lnTo>
                  <a:close/>
                </a:path>
              </a:pathLst>
            </a:custGeom>
            <a:solidFill>
              <a:srgbClr val="239FB1"/>
            </a:solidFill>
            <a:ln w="9525">
              <a:solidFill>
                <a:srgbClr val="000000"/>
              </a:solidFill>
              <a:prstDash val="solid"/>
              <a:round/>
              <a:headEnd/>
              <a:tailEnd/>
            </a:ln>
          </p:spPr>
          <p:txBody>
            <a:bodyPr/>
            <a:lstStyle/>
            <a:p>
              <a:endParaRPr lang="en-US"/>
            </a:p>
          </p:txBody>
        </p:sp>
        <p:sp>
          <p:nvSpPr>
            <p:cNvPr id="11608" name="Freeform 4395"/>
            <p:cNvSpPr>
              <a:spLocks/>
            </p:cNvSpPr>
            <p:nvPr/>
          </p:nvSpPr>
          <p:spPr bwMode="auto">
            <a:xfrm>
              <a:off x="2631" y="1561"/>
              <a:ext cx="194" cy="202"/>
            </a:xfrm>
            <a:custGeom>
              <a:avLst/>
              <a:gdLst>
                <a:gd name="T0" fmla="*/ 87 w 192"/>
                <a:gd name="T1" fmla="*/ 0 h 179"/>
                <a:gd name="T2" fmla="*/ 63 w 192"/>
                <a:gd name="T3" fmla="*/ 9 h 179"/>
                <a:gd name="T4" fmla="*/ 57 w 192"/>
                <a:gd name="T5" fmla="*/ 9 h 179"/>
                <a:gd name="T6" fmla="*/ 42 w 192"/>
                <a:gd name="T7" fmla="*/ 18 h 179"/>
                <a:gd name="T8" fmla="*/ 24 w 192"/>
                <a:gd name="T9" fmla="*/ 18 h 179"/>
                <a:gd name="T10" fmla="*/ 6 w 192"/>
                <a:gd name="T11" fmla="*/ 33 h 179"/>
                <a:gd name="T12" fmla="*/ 0 w 192"/>
                <a:gd name="T13" fmla="*/ 50 h 179"/>
                <a:gd name="T14" fmla="*/ 6 w 192"/>
                <a:gd name="T15" fmla="*/ 68 h 179"/>
                <a:gd name="T16" fmla="*/ 18 w 192"/>
                <a:gd name="T17" fmla="*/ 93 h 179"/>
                <a:gd name="T18" fmla="*/ 57 w 192"/>
                <a:gd name="T19" fmla="*/ 86 h 179"/>
                <a:gd name="T20" fmla="*/ 81 w 192"/>
                <a:gd name="T21" fmla="*/ 128 h 179"/>
                <a:gd name="T22" fmla="*/ 99 w 192"/>
                <a:gd name="T23" fmla="*/ 155 h 179"/>
                <a:gd name="T24" fmla="*/ 135 w 192"/>
                <a:gd name="T25" fmla="*/ 179 h 179"/>
                <a:gd name="T26" fmla="*/ 150 w 192"/>
                <a:gd name="T27" fmla="*/ 197 h 179"/>
                <a:gd name="T28" fmla="*/ 156 w 192"/>
                <a:gd name="T29" fmla="*/ 248 h 179"/>
                <a:gd name="T30" fmla="*/ 174 w 192"/>
                <a:gd name="T31" fmla="*/ 239 h 179"/>
                <a:gd name="T32" fmla="*/ 180 w 192"/>
                <a:gd name="T33" fmla="*/ 222 h 179"/>
                <a:gd name="T34" fmla="*/ 174 w 192"/>
                <a:gd name="T35" fmla="*/ 188 h 179"/>
                <a:gd name="T36" fmla="*/ 198 w 192"/>
                <a:gd name="T37" fmla="*/ 205 h 179"/>
                <a:gd name="T38" fmla="*/ 180 w 192"/>
                <a:gd name="T39" fmla="*/ 170 h 179"/>
                <a:gd name="T40" fmla="*/ 162 w 192"/>
                <a:gd name="T41" fmla="*/ 146 h 179"/>
                <a:gd name="T42" fmla="*/ 135 w 192"/>
                <a:gd name="T43" fmla="*/ 137 h 179"/>
                <a:gd name="T44" fmla="*/ 117 w 192"/>
                <a:gd name="T45" fmla="*/ 102 h 179"/>
                <a:gd name="T46" fmla="*/ 93 w 192"/>
                <a:gd name="T47" fmla="*/ 59 h 179"/>
                <a:gd name="T48" fmla="*/ 105 w 192"/>
                <a:gd name="T49" fmla="*/ 33 h 179"/>
                <a:gd name="T50" fmla="*/ 111 w 192"/>
                <a:gd name="T51" fmla="*/ 26 h 179"/>
                <a:gd name="T52" fmla="*/ 99 w 192"/>
                <a:gd name="T53" fmla="*/ 86 h 179"/>
                <a:gd name="T54" fmla="*/ 99 w 192"/>
                <a:gd name="T55" fmla="*/ 86 h 179"/>
                <a:gd name="T56" fmla="*/ 99 w 192"/>
                <a:gd name="T57" fmla="*/ 86 h 179"/>
                <a:gd name="T58" fmla="*/ 111 w 192"/>
                <a:gd name="T59" fmla="*/ 18 h 179"/>
                <a:gd name="T60" fmla="*/ 99 w 192"/>
                <a:gd name="T61" fmla="*/ 155 h 179"/>
                <a:gd name="T62" fmla="*/ 111 w 192"/>
                <a:gd name="T63" fmla="*/ 18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6F73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09" name="Freeform 4396"/>
            <p:cNvSpPr>
              <a:spLocks/>
            </p:cNvSpPr>
            <p:nvPr/>
          </p:nvSpPr>
          <p:spPr bwMode="auto">
            <a:xfrm>
              <a:off x="2631" y="1561"/>
              <a:ext cx="194" cy="202"/>
            </a:xfrm>
            <a:custGeom>
              <a:avLst/>
              <a:gdLst>
                <a:gd name="T0" fmla="*/ 111 w 192"/>
                <a:gd name="T1" fmla="*/ 18 h 179"/>
                <a:gd name="T2" fmla="*/ 87 w 192"/>
                <a:gd name="T3" fmla="*/ 0 h 179"/>
                <a:gd name="T4" fmla="*/ 69 w 192"/>
                <a:gd name="T5" fmla="*/ 9 h 179"/>
                <a:gd name="T6" fmla="*/ 63 w 192"/>
                <a:gd name="T7" fmla="*/ 9 h 179"/>
                <a:gd name="T8" fmla="*/ 63 w 192"/>
                <a:gd name="T9" fmla="*/ 9 h 179"/>
                <a:gd name="T10" fmla="*/ 57 w 192"/>
                <a:gd name="T11" fmla="*/ 9 h 179"/>
                <a:gd name="T12" fmla="*/ 57 w 192"/>
                <a:gd name="T13" fmla="*/ 18 h 179"/>
                <a:gd name="T14" fmla="*/ 42 w 192"/>
                <a:gd name="T15" fmla="*/ 18 h 179"/>
                <a:gd name="T16" fmla="*/ 36 w 192"/>
                <a:gd name="T17" fmla="*/ 33 h 179"/>
                <a:gd name="T18" fmla="*/ 24 w 192"/>
                <a:gd name="T19" fmla="*/ 18 h 179"/>
                <a:gd name="T20" fmla="*/ 18 w 192"/>
                <a:gd name="T21" fmla="*/ 26 h 179"/>
                <a:gd name="T22" fmla="*/ 6 w 192"/>
                <a:gd name="T23" fmla="*/ 33 h 179"/>
                <a:gd name="T24" fmla="*/ 6 w 192"/>
                <a:gd name="T25" fmla="*/ 42 h 179"/>
                <a:gd name="T26" fmla="*/ 0 w 192"/>
                <a:gd name="T27" fmla="*/ 50 h 179"/>
                <a:gd name="T28" fmla="*/ 6 w 192"/>
                <a:gd name="T29" fmla="*/ 59 h 179"/>
                <a:gd name="T30" fmla="*/ 6 w 192"/>
                <a:gd name="T31" fmla="*/ 68 h 179"/>
                <a:gd name="T32" fmla="*/ 18 w 192"/>
                <a:gd name="T33" fmla="*/ 77 h 179"/>
                <a:gd name="T34" fmla="*/ 18 w 192"/>
                <a:gd name="T35" fmla="*/ 93 h 179"/>
                <a:gd name="T36" fmla="*/ 30 w 192"/>
                <a:gd name="T37" fmla="*/ 77 h 179"/>
                <a:gd name="T38" fmla="*/ 57 w 192"/>
                <a:gd name="T39" fmla="*/ 86 h 179"/>
                <a:gd name="T40" fmla="*/ 69 w 192"/>
                <a:gd name="T41" fmla="*/ 111 h 179"/>
                <a:gd name="T42" fmla="*/ 81 w 192"/>
                <a:gd name="T43" fmla="*/ 128 h 179"/>
                <a:gd name="T44" fmla="*/ 93 w 192"/>
                <a:gd name="T45" fmla="*/ 146 h 179"/>
                <a:gd name="T46" fmla="*/ 99 w 192"/>
                <a:gd name="T47" fmla="*/ 155 h 179"/>
                <a:gd name="T48" fmla="*/ 111 w 192"/>
                <a:gd name="T49" fmla="*/ 163 h 179"/>
                <a:gd name="T50" fmla="*/ 135 w 192"/>
                <a:gd name="T51" fmla="*/ 179 h 179"/>
                <a:gd name="T52" fmla="*/ 141 w 192"/>
                <a:gd name="T53" fmla="*/ 188 h 179"/>
                <a:gd name="T54" fmla="*/ 150 w 192"/>
                <a:gd name="T55" fmla="*/ 197 h 179"/>
                <a:gd name="T56" fmla="*/ 162 w 192"/>
                <a:gd name="T57" fmla="*/ 222 h 179"/>
                <a:gd name="T58" fmla="*/ 156 w 192"/>
                <a:gd name="T59" fmla="*/ 248 h 179"/>
                <a:gd name="T60" fmla="*/ 162 w 192"/>
                <a:gd name="T61" fmla="*/ 257 h 179"/>
                <a:gd name="T62" fmla="*/ 174 w 192"/>
                <a:gd name="T63" fmla="*/ 239 h 179"/>
                <a:gd name="T64" fmla="*/ 180 w 192"/>
                <a:gd name="T65" fmla="*/ 231 h 179"/>
                <a:gd name="T66" fmla="*/ 180 w 192"/>
                <a:gd name="T67" fmla="*/ 222 h 179"/>
                <a:gd name="T68" fmla="*/ 174 w 192"/>
                <a:gd name="T69" fmla="*/ 205 h 179"/>
                <a:gd name="T70" fmla="*/ 174 w 192"/>
                <a:gd name="T71" fmla="*/ 188 h 179"/>
                <a:gd name="T72" fmla="*/ 186 w 192"/>
                <a:gd name="T73" fmla="*/ 188 h 179"/>
                <a:gd name="T74" fmla="*/ 198 w 192"/>
                <a:gd name="T75" fmla="*/ 205 h 179"/>
                <a:gd name="T76" fmla="*/ 198 w 192"/>
                <a:gd name="T77" fmla="*/ 188 h 179"/>
                <a:gd name="T78" fmla="*/ 180 w 192"/>
                <a:gd name="T79" fmla="*/ 170 h 179"/>
                <a:gd name="T80" fmla="*/ 156 w 192"/>
                <a:gd name="T81" fmla="*/ 155 h 179"/>
                <a:gd name="T82" fmla="*/ 162 w 192"/>
                <a:gd name="T83" fmla="*/ 146 h 179"/>
                <a:gd name="T84" fmla="*/ 156 w 192"/>
                <a:gd name="T85" fmla="*/ 146 h 179"/>
                <a:gd name="T86" fmla="*/ 135 w 192"/>
                <a:gd name="T87" fmla="*/ 137 h 179"/>
                <a:gd name="T88" fmla="*/ 123 w 192"/>
                <a:gd name="T89" fmla="*/ 120 h 179"/>
                <a:gd name="T90" fmla="*/ 117 w 192"/>
                <a:gd name="T91" fmla="*/ 102 h 179"/>
                <a:gd name="T92" fmla="*/ 99 w 192"/>
                <a:gd name="T93" fmla="*/ 86 h 179"/>
                <a:gd name="T94" fmla="*/ 93 w 192"/>
                <a:gd name="T95" fmla="*/ 59 h 179"/>
                <a:gd name="T96" fmla="*/ 93 w 192"/>
                <a:gd name="T97" fmla="*/ 50 h 179"/>
                <a:gd name="T98" fmla="*/ 105 w 192"/>
                <a:gd name="T99" fmla="*/ 33 h 179"/>
                <a:gd name="T100" fmla="*/ 111 w 192"/>
                <a:gd name="T101" fmla="*/ 42 h 179"/>
                <a:gd name="T102" fmla="*/ 111 w 192"/>
                <a:gd name="T103" fmla="*/ 26 h 179"/>
                <a:gd name="T104" fmla="*/ 111 w 192"/>
                <a:gd name="T105" fmla="*/ 18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10" name="Freeform 4397"/>
            <p:cNvSpPr>
              <a:spLocks/>
            </p:cNvSpPr>
            <p:nvPr/>
          </p:nvSpPr>
          <p:spPr bwMode="auto">
            <a:xfrm>
              <a:off x="2722" y="1628"/>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6 w 6"/>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
                  <a:moveTo>
                    <a:pt x="6" y="0"/>
                  </a:moveTo>
                  <a:lnTo>
                    <a:pt x="6" y="0"/>
                  </a:lnTo>
                  <a:lnTo>
                    <a:pt x="0" y="0"/>
                  </a:lnTo>
                  <a:lnTo>
                    <a:pt x="6"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11" name="Freeform 4398"/>
            <p:cNvSpPr>
              <a:spLocks/>
            </p:cNvSpPr>
            <p:nvPr/>
          </p:nvSpPr>
          <p:spPr bwMode="auto">
            <a:xfrm>
              <a:off x="2728" y="1682"/>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12" name="Freeform 4399"/>
            <p:cNvSpPr>
              <a:spLocks/>
            </p:cNvSpPr>
            <p:nvPr/>
          </p:nvSpPr>
          <p:spPr bwMode="auto">
            <a:xfrm>
              <a:off x="2734" y="1756"/>
              <a:ext cx="48" cy="34"/>
            </a:xfrm>
            <a:custGeom>
              <a:avLst/>
              <a:gdLst>
                <a:gd name="T0" fmla="*/ 42 w 48"/>
                <a:gd name="T1" fmla="*/ 26 h 30"/>
                <a:gd name="T2" fmla="*/ 42 w 48"/>
                <a:gd name="T3" fmla="*/ 44 h 30"/>
                <a:gd name="T4" fmla="*/ 24 w 48"/>
                <a:gd name="T5" fmla="*/ 35 h 30"/>
                <a:gd name="T6" fmla="*/ 0 w 48"/>
                <a:gd name="T7" fmla="*/ 18 h 30"/>
                <a:gd name="T8" fmla="*/ 0 w 48"/>
                <a:gd name="T9" fmla="*/ 9 h 30"/>
                <a:gd name="T10" fmla="*/ 12 w 48"/>
                <a:gd name="T11" fmla="*/ 0 h 30"/>
                <a:gd name="T12" fmla="*/ 30 w 48"/>
                <a:gd name="T13" fmla="*/ 0 h 30"/>
                <a:gd name="T14" fmla="*/ 48 w 48"/>
                <a:gd name="T15" fmla="*/ 0 h 30"/>
                <a:gd name="T16" fmla="*/ 42 w 48"/>
                <a:gd name="T17" fmla="*/ 2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6F73BF"/>
            </a:solidFill>
            <a:ln w="9525">
              <a:solidFill>
                <a:srgbClr val="000000"/>
              </a:solidFill>
              <a:prstDash val="solid"/>
              <a:round/>
              <a:headEnd/>
              <a:tailEnd/>
            </a:ln>
          </p:spPr>
          <p:txBody>
            <a:bodyPr/>
            <a:lstStyle/>
            <a:p>
              <a:endParaRPr lang="en-US"/>
            </a:p>
          </p:txBody>
        </p:sp>
        <p:sp>
          <p:nvSpPr>
            <p:cNvPr id="11613" name="Freeform 4400"/>
            <p:cNvSpPr>
              <a:spLocks/>
            </p:cNvSpPr>
            <p:nvPr/>
          </p:nvSpPr>
          <p:spPr bwMode="auto">
            <a:xfrm>
              <a:off x="2661" y="1689"/>
              <a:ext cx="24" cy="54"/>
            </a:xfrm>
            <a:custGeom>
              <a:avLst/>
              <a:gdLst>
                <a:gd name="T0" fmla="*/ 12 w 24"/>
                <a:gd name="T1" fmla="*/ 60 h 48"/>
                <a:gd name="T2" fmla="*/ 6 w 24"/>
                <a:gd name="T3" fmla="*/ 69 h 48"/>
                <a:gd name="T4" fmla="*/ 0 w 24"/>
                <a:gd name="T5" fmla="*/ 52 h 48"/>
                <a:gd name="T6" fmla="*/ 0 w 24"/>
                <a:gd name="T7" fmla="*/ 34 h 48"/>
                <a:gd name="T8" fmla="*/ 0 w 24"/>
                <a:gd name="T9" fmla="*/ 9 h 48"/>
                <a:gd name="T10" fmla="*/ 12 w 24"/>
                <a:gd name="T11" fmla="*/ 0 h 48"/>
                <a:gd name="T12" fmla="*/ 24 w 24"/>
                <a:gd name="T13" fmla="*/ 18 h 48"/>
                <a:gd name="T14" fmla="*/ 24 w 24"/>
                <a:gd name="T15" fmla="*/ 52 h 48"/>
                <a:gd name="T16" fmla="*/ 12 w 24"/>
                <a:gd name="T17" fmla="*/ 6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6F73BF"/>
            </a:solidFill>
            <a:ln w="9525">
              <a:solidFill>
                <a:srgbClr val="000000"/>
              </a:solidFill>
              <a:prstDash val="solid"/>
              <a:round/>
              <a:headEnd/>
              <a:tailEnd/>
            </a:ln>
          </p:spPr>
          <p:txBody>
            <a:bodyPr/>
            <a:lstStyle/>
            <a:p>
              <a:endParaRPr lang="en-US"/>
            </a:p>
          </p:txBody>
        </p:sp>
        <p:sp>
          <p:nvSpPr>
            <p:cNvPr id="11614" name="Rectangle 4401"/>
            <p:cNvSpPr>
              <a:spLocks noChangeArrowheads="1"/>
            </p:cNvSpPr>
            <p:nvPr/>
          </p:nvSpPr>
          <p:spPr bwMode="auto">
            <a:xfrm>
              <a:off x="2643" y="1634"/>
              <a:ext cx="0" cy="0"/>
            </a:xfrm>
            <a:prstGeom prst="rect">
              <a:avLst/>
            </a:prstGeom>
            <a:solidFill>
              <a:srgbClr val="FF0000"/>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32050" name="Freeform 4402"/>
            <p:cNvSpPr>
              <a:spLocks/>
            </p:cNvSpPr>
            <p:nvPr/>
          </p:nvSpPr>
          <p:spPr bwMode="auto">
            <a:xfrm>
              <a:off x="2957" y="1675"/>
              <a:ext cx="317" cy="135"/>
            </a:xfrm>
            <a:custGeom>
              <a:avLst/>
              <a:gdLst>
                <a:gd name="T0" fmla="*/ 204 w 312"/>
                <a:gd name="T1" fmla="*/ 102 h 120"/>
                <a:gd name="T2" fmla="*/ 174 w 312"/>
                <a:gd name="T3" fmla="*/ 102 h 120"/>
                <a:gd name="T4" fmla="*/ 168 w 312"/>
                <a:gd name="T5" fmla="*/ 120 h 120"/>
                <a:gd name="T6" fmla="*/ 168 w 312"/>
                <a:gd name="T7" fmla="*/ 114 h 120"/>
                <a:gd name="T8" fmla="*/ 162 w 312"/>
                <a:gd name="T9" fmla="*/ 102 h 120"/>
                <a:gd name="T10" fmla="*/ 138 w 312"/>
                <a:gd name="T11" fmla="*/ 108 h 120"/>
                <a:gd name="T12" fmla="*/ 102 w 312"/>
                <a:gd name="T13" fmla="*/ 108 h 120"/>
                <a:gd name="T14" fmla="*/ 78 w 312"/>
                <a:gd name="T15" fmla="*/ 108 h 120"/>
                <a:gd name="T16" fmla="*/ 54 w 312"/>
                <a:gd name="T17" fmla="*/ 108 h 120"/>
                <a:gd name="T18" fmla="*/ 36 w 312"/>
                <a:gd name="T19" fmla="*/ 102 h 120"/>
                <a:gd name="T20" fmla="*/ 36 w 312"/>
                <a:gd name="T21" fmla="*/ 96 h 120"/>
                <a:gd name="T22" fmla="*/ 24 w 312"/>
                <a:gd name="T23" fmla="*/ 90 h 120"/>
                <a:gd name="T24" fmla="*/ 18 w 312"/>
                <a:gd name="T25" fmla="*/ 78 h 120"/>
                <a:gd name="T26" fmla="*/ 0 w 312"/>
                <a:gd name="T27" fmla="*/ 66 h 120"/>
                <a:gd name="T28" fmla="*/ 12 w 312"/>
                <a:gd name="T29" fmla="*/ 66 h 120"/>
                <a:gd name="T30" fmla="*/ 12 w 312"/>
                <a:gd name="T31" fmla="*/ 60 h 120"/>
                <a:gd name="T32" fmla="*/ 0 w 312"/>
                <a:gd name="T33" fmla="*/ 48 h 120"/>
                <a:gd name="T34" fmla="*/ 18 w 312"/>
                <a:gd name="T35" fmla="*/ 30 h 120"/>
                <a:gd name="T36" fmla="*/ 42 w 312"/>
                <a:gd name="T37" fmla="*/ 30 h 120"/>
                <a:gd name="T38" fmla="*/ 48 w 312"/>
                <a:gd name="T39" fmla="*/ 24 h 120"/>
                <a:gd name="T40" fmla="*/ 72 w 312"/>
                <a:gd name="T41" fmla="*/ 18 h 120"/>
                <a:gd name="T42" fmla="*/ 108 w 312"/>
                <a:gd name="T43" fmla="*/ 0 h 120"/>
                <a:gd name="T44" fmla="*/ 138 w 312"/>
                <a:gd name="T45" fmla="*/ 0 h 120"/>
                <a:gd name="T46" fmla="*/ 156 w 312"/>
                <a:gd name="T47" fmla="*/ 6 h 120"/>
                <a:gd name="T48" fmla="*/ 198 w 312"/>
                <a:gd name="T49" fmla="*/ 18 h 120"/>
                <a:gd name="T50" fmla="*/ 240 w 312"/>
                <a:gd name="T51" fmla="*/ 6 h 120"/>
                <a:gd name="T52" fmla="*/ 270 w 312"/>
                <a:gd name="T53" fmla="*/ 12 h 120"/>
                <a:gd name="T54" fmla="*/ 288 w 312"/>
                <a:gd name="T55" fmla="*/ 36 h 120"/>
                <a:gd name="T56" fmla="*/ 294 w 312"/>
                <a:gd name="T57" fmla="*/ 48 h 120"/>
                <a:gd name="T58" fmla="*/ 300 w 312"/>
                <a:gd name="T59" fmla="*/ 78 h 120"/>
                <a:gd name="T60" fmla="*/ 300 w 312"/>
                <a:gd name="T61" fmla="*/ 96 h 120"/>
                <a:gd name="T62" fmla="*/ 276 w 312"/>
                <a:gd name="T63" fmla="*/ 90 h 120"/>
                <a:gd name="T64" fmla="*/ 264 w 312"/>
                <a:gd name="T65" fmla="*/ 90 h 120"/>
                <a:gd name="T66" fmla="*/ 234 w 312"/>
                <a:gd name="T67" fmla="*/ 10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2" h="120">
                  <a:moveTo>
                    <a:pt x="234" y="102"/>
                  </a:moveTo>
                  <a:lnTo>
                    <a:pt x="204" y="102"/>
                  </a:lnTo>
                  <a:lnTo>
                    <a:pt x="180" y="102"/>
                  </a:lnTo>
                  <a:lnTo>
                    <a:pt x="174" y="102"/>
                  </a:lnTo>
                  <a:lnTo>
                    <a:pt x="174" y="114"/>
                  </a:lnTo>
                  <a:lnTo>
                    <a:pt x="168" y="120"/>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32051" name="Freeform 4403"/>
            <p:cNvSpPr>
              <a:spLocks/>
            </p:cNvSpPr>
            <p:nvPr/>
          </p:nvSpPr>
          <p:spPr bwMode="auto">
            <a:xfrm>
              <a:off x="2953" y="1675"/>
              <a:ext cx="47" cy="34"/>
            </a:xfrm>
            <a:custGeom>
              <a:avLst/>
              <a:gdLst>
                <a:gd name="T0" fmla="*/ 5 w 47"/>
                <a:gd name="T1" fmla="*/ 0 h 30"/>
                <a:gd name="T2" fmla="*/ 0 w 47"/>
                <a:gd name="T3" fmla="*/ 0 h 30"/>
                <a:gd name="T4" fmla="*/ 5 w 47"/>
                <a:gd name="T5" fmla="*/ 12 h 30"/>
                <a:gd name="T6" fmla="*/ 0 w 47"/>
                <a:gd name="T7" fmla="*/ 24 h 30"/>
                <a:gd name="T8" fmla="*/ 11 w 47"/>
                <a:gd name="T9" fmla="*/ 24 h 30"/>
                <a:gd name="T10" fmla="*/ 5 w 47"/>
                <a:gd name="T11" fmla="*/ 30 h 30"/>
                <a:gd name="T12" fmla="*/ 23 w 47"/>
                <a:gd name="T13" fmla="*/ 18 h 30"/>
                <a:gd name="T14" fmla="*/ 47 w 47"/>
                <a:gd name="T15" fmla="*/ 18 h 30"/>
                <a:gd name="T16" fmla="*/ 41 w 47"/>
                <a:gd name="T17" fmla="*/ 12 h 30"/>
                <a:gd name="T18" fmla="*/ 29 w 47"/>
                <a:gd name="T19" fmla="*/ 0 h 30"/>
                <a:gd name="T20" fmla="*/ 5 w 47"/>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617" name="Freeform 4404"/>
            <p:cNvSpPr>
              <a:spLocks/>
            </p:cNvSpPr>
            <p:nvPr/>
          </p:nvSpPr>
          <p:spPr bwMode="auto">
            <a:xfrm>
              <a:off x="2875" y="1365"/>
              <a:ext cx="137" cy="102"/>
            </a:xfrm>
            <a:custGeom>
              <a:avLst/>
              <a:gdLst>
                <a:gd name="T0" fmla="*/ 137 w 137"/>
                <a:gd name="T1" fmla="*/ 69 h 90"/>
                <a:gd name="T2" fmla="*/ 131 w 137"/>
                <a:gd name="T3" fmla="*/ 78 h 90"/>
                <a:gd name="T4" fmla="*/ 137 w 137"/>
                <a:gd name="T5" fmla="*/ 105 h 90"/>
                <a:gd name="T6" fmla="*/ 119 w 137"/>
                <a:gd name="T7" fmla="*/ 122 h 90"/>
                <a:gd name="T8" fmla="*/ 119 w 137"/>
                <a:gd name="T9" fmla="*/ 131 h 90"/>
                <a:gd name="T10" fmla="*/ 89 w 137"/>
                <a:gd name="T11" fmla="*/ 122 h 90"/>
                <a:gd name="T12" fmla="*/ 66 w 137"/>
                <a:gd name="T13" fmla="*/ 113 h 90"/>
                <a:gd name="T14" fmla="*/ 36 w 137"/>
                <a:gd name="T15" fmla="*/ 113 h 90"/>
                <a:gd name="T16" fmla="*/ 12 w 137"/>
                <a:gd name="T17" fmla="*/ 113 h 90"/>
                <a:gd name="T18" fmla="*/ 6 w 137"/>
                <a:gd name="T19" fmla="*/ 105 h 90"/>
                <a:gd name="T20" fmla="*/ 12 w 137"/>
                <a:gd name="T21" fmla="*/ 87 h 90"/>
                <a:gd name="T22" fmla="*/ 0 w 137"/>
                <a:gd name="T23" fmla="*/ 52 h 90"/>
                <a:gd name="T24" fmla="*/ 48 w 137"/>
                <a:gd name="T25" fmla="*/ 9 h 90"/>
                <a:gd name="T26" fmla="*/ 66 w 137"/>
                <a:gd name="T27" fmla="*/ 0 h 90"/>
                <a:gd name="T28" fmla="*/ 89 w 137"/>
                <a:gd name="T29" fmla="*/ 9 h 90"/>
                <a:gd name="T30" fmla="*/ 113 w 137"/>
                <a:gd name="T31" fmla="*/ 18 h 90"/>
                <a:gd name="T32" fmla="*/ 119 w 137"/>
                <a:gd name="T33" fmla="*/ 44 h 90"/>
                <a:gd name="T34" fmla="*/ 137 w 137"/>
                <a:gd name="T35" fmla="*/ 69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6F73BF"/>
            </a:solidFill>
            <a:ln w="9525">
              <a:solidFill>
                <a:srgbClr val="000000"/>
              </a:solidFill>
              <a:prstDash val="solid"/>
              <a:round/>
              <a:headEnd/>
              <a:tailEnd/>
            </a:ln>
          </p:spPr>
          <p:txBody>
            <a:bodyPr/>
            <a:lstStyle/>
            <a:p>
              <a:endParaRPr lang="en-US"/>
            </a:p>
          </p:txBody>
        </p:sp>
        <p:sp>
          <p:nvSpPr>
            <p:cNvPr id="32053" name="Freeform 4405"/>
            <p:cNvSpPr>
              <a:spLocks/>
            </p:cNvSpPr>
            <p:nvPr/>
          </p:nvSpPr>
          <p:spPr bwMode="auto">
            <a:xfrm>
              <a:off x="2648" y="1345"/>
              <a:ext cx="37" cy="47"/>
            </a:xfrm>
            <a:custGeom>
              <a:avLst/>
              <a:gdLst>
                <a:gd name="T0" fmla="*/ 18 w 36"/>
                <a:gd name="T1" fmla="*/ 36 h 42"/>
                <a:gd name="T2" fmla="*/ 18 w 36"/>
                <a:gd name="T3" fmla="*/ 42 h 42"/>
                <a:gd name="T4" fmla="*/ 6 w 36"/>
                <a:gd name="T5" fmla="*/ 42 h 42"/>
                <a:gd name="T6" fmla="*/ 0 w 36"/>
                <a:gd name="T7" fmla="*/ 36 h 42"/>
                <a:gd name="T8" fmla="*/ 0 w 36"/>
                <a:gd name="T9" fmla="*/ 30 h 42"/>
                <a:gd name="T10" fmla="*/ 0 w 36"/>
                <a:gd name="T11" fmla="*/ 12 h 42"/>
                <a:gd name="T12" fmla="*/ 6 w 36"/>
                <a:gd name="T13" fmla="*/ 6 h 42"/>
                <a:gd name="T14" fmla="*/ 12 w 36"/>
                <a:gd name="T15" fmla="*/ 12 h 42"/>
                <a:gd name="T16" fmla="*/ 12 w 36"/>
                <a:gd name="T17" fmla="*/ 6 h 42"/>
                <a:gd name="T18" fmla="*/ 18 w 36"/>
                <a:gd name="T19" fmla="*/ 0 h 42"/>
                <a:gd name="T20" fmla="*/ 24 w 36"/>
                <a:gd name="T21" fmla="*/ 12 h 42"/>
                <a:gd name="T22" fmla="*/ 36 w 36"/>
                <a:gd name="T23" fmla="*/ 12 h 42"/>
                <a:gd name="T24" fmla="*/ 30 w 36"/>
                <a:gd name="T25" fmla="*/ 18 h 42"/>
                <a:gd name="T26" fmla="*/ 18 w 36"/>
                <a:gd name="T27" fmla="*/ 24 h 42"/>
                <a:gd name="T28" fmla="*/ 18 w 36"/>
                <a:gd name="T29" fmla="*/ 30 h 42"/>
                <a:gd name="T30" fmla="*/ 18 w 36"/>
                <a:gd name="T31"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619" name="Freeform 4406"/>
            <p:cNvSpPr>
              <a:spLocks/>
            </p:cNvSpPr>
            <p:nvPr/>
          </p:nvSpPr>
          <p:spPr bwMode="auto">
            <a:xfrm>
              <a:off x="2691" y="1365"/>
              <a:ext cx="19" cy="21"/>
            </a:xfrm>
            <a:custGeom>
              <a:avLst/>
              <a:gdLst>
                <a:gd name="T0" fmla="*/ 21 w 18"/>
                <a:gd name="T1" fmla="*/ 9 h 18"/>
                <a:gd name="T2" fmla="*/ 21 w 18"/>
                <a:gd name="T3" fmla="*/ 9 h 18"/>
                <a:gd name="T4" fmla="*/ 15 w 18"/>
                <a:gd name="T5" fmla="*/ 0 h 18"/>
                <a:gd name="T6" fmla="*/ 15 w 18"/>
                <a:gd name="T7" fmla="*/ 9 h 18"/>
                <a:gd name="T8" fmla="*/ 6 w 18"/>
                <a:gd name="T9" fmla="*/ 9 h 18"/>
                <a:gd name="T10" fmla="*/ 0 w 18"/>
                <a:gd name="T11" fmla="*/ 9 h 18"/>
                <a:gd name="T12" fmla="*/ 0 w 18"/>
                <a:gd name="T13" fmla="*/ 9 h 18"/>
                <a:gd name="T14" fmla="*/ 0 w 18"/>
                <a:gd name="T15" fmla="*/ 19 h 18"/>
                <a:gd name="T16" fmla="*/ 15 w 18"/>
                <a:gd name="T17" fmla="*/ 29 h 18"/>
                <a:gd name="T18" fmla="*/ 15 w 18"/>
                <a:gd name="T19" fmla="*/ 29 h 18"/>
                <a:gd name="T20" fmla="*/ 15 w 18"/>
                <a:gd name="T21" fmla="*/ 19 h 18"/>
                <a:gd name="T22" fmla="*/ 21 w 18"/>
                <a:gd name="T23" fmla="*/ 9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11620" name="Freeform 4407"/>
            <p:cNvSpPr>
              <a:spLocks/>
            </p:cNvSpPr>
            <p:nvPr/>
          </p:nvSpPr>
          <p:spPr bwMode="auto">
            <a:xfrm>
              <a:off x="2648" y="1331"/>
              <a:ext cx="31" cy="21"/>
            </a:xfrm>
            <a:custGeom>
              <a:avLst/>
              <a:gdLst>
                <a:gd name="T0" fmla="*/ 27 w 30"/>
                <a:gd name="T1" fmla="*/ 19 h 18"/>
                <a:gd name="T2" fmla="*/ 0 w 30"/>
                <a:gd name="T3" fmla="*/ 19 h 18"/>
                <a:gd name="T4" fmla="*/ 0 w 30"/>
                <a:gd name="T5" fmla="*/ 29 h 18"/>
                <a:gd name="T6" fmla="*/ 0 w 30"/>
                <a:gd name="T7" fmla="*/ 19 h 18"/>
                <a:gd name="T8" fmla="*/ 21 w 30"/>
                <a:gd name="T9" fmla="*/ 19 h 18"/>
                <a:gd name="T10" fmla="*/ 33 w 30"/>
                <a:gd name="T11" fmla="*/ 0 h 18"/>
                <a:gd name="T12" fmla="*/ 27 w 30"/>
                <a:gd name="T13" fmla="*/ 19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
                  <a:moveTo>
                    <a:pt x="24" y="12"/>
                  </a:moveTo>
                  <a:lnTo>
                    <a:pt x="0" y="12"/>
                  </a:lnTo>
                  <a:lnTo>
                    <a:pt x="0" y="18"/>
                  </a:lnTo>
                  <a:lnTo>
                    <a:pt x="0" y="12"/>
                  </a:lnTo>
                  <a:lnTo>
                    <a:pt x="18" y="12"/>
                  </a:lnTo>
                  <a:lnTo>
                    <a:pt x="30" y="0"/>
                  </a:lnTo>
                  <a:lnTo>
                    <a:pt x="24" y="12"/>
                  </a:lnTo>
                  <a:close/>
                </a:path>
              </a:pathLst>
            </a:custGeom>
            <a:solidFill>
              <a:srgbClr val="239FB1"/>
            </a:solidFill>
            <a:ln w="9525">
              <a:solidFill>
                <a:srgbClr val="000000"/>
              </a:solidFill>
              <a:prstDash val="solid"/>
              <a:round/>
              <a:headEnd/>
              <a:tailEnd/>
            </a:ln>
          </p:spPr>
          <p:txBody>
            <a:bodyPr/>
            <a:lstStyle/>
            <a:p>
              <a:endParaRPr lang="en-US"/>
            </a:p>
          </p:txBody>
        </p:sp>
        <p:sp>
          <p:nvSpPr>
            <p:cNvPr id="11621" name="Freeform 4408"/>
            <p:cNvSpPr>
              <a:spLocks/>
            </p:cNvSpPr>
            <p:nvPr/>
          </p:nvSpPr>
          <p:spPr bwMode="auto">
            <a:xfrm>
              <a:off x="2667" y="1379"/>
              <a:ext cx="18" cy="7"/>
            </a:xfrm>
            <a:custGeom>
              <a:avLst/>
              <a:gdLst>
                <a:gd name="T0" fmla="*/ 18 w 18"/>
                <a:gd name="T1" fmla="*/ 9 h 6"/>
                <a:gd name="T2" fmla="*/ 12 w 18"/>
                <a:gd name="T3" fmla="*/ 0 h 6"/>
                <a:gd name="T4" fmla="*/ 0 w 18"/>
                <a:gd name="T5" fmla="*/ 0 h 6"/>
                <a:gd name="T6" fmla="*/ 12 w 18"/>
                <a:gd name="T7" fmla="*/ 9 h 6"/>
                <a:gd name="T8" fmla="*/ 18 w 18"/>
                <a:gd name="T9" fmla="*/ 9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6"/>
                  </a:moveTo>
                  <a:lnTo>
                    <a:pt x="12" y="0"/>
                  </a:lnTo>
                  <a:lnTo>
                    <a:pt x="0" y="0"/>
                  </a:lnTo>
                  <a:lnTo>
                    <a:pt x="12" y="6"/>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11622" name="Rectangle 4409"/>
            <p:cNvSpPr>
              <a:spLocks noChangeArrowheads="1"/>
            </p:cNvSpPr>
            <p:nvPr/>
          </p:nvSpPr>
          <p:spPr bwMode="auto">
            <a:xfrm>
              <a:off x="2704" y="1392"/>
              <a:ext cx="0" cy="0"/>
            </a:xfrm>
            <a:prstGeom prst="rect">
              <a:avLst/>
            </a:prstGeom>
            <a:solidFill>
              <a:srgbClr val="239FB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32058" name="Freeform 4410"/>
            <p:cNvSpPr>
              <a:spLocks/>
            </p:cNvSpPr>
            <p:nvPr/>
          </p:nvSpPr>
          <p:spPr bwMode="auto">
            <a:xfrm>
              <a:off x="2862" y="1291"/>
              <a:ext cx="67" cy="40"/>
            </a:xfrm>
            <a:custGeom>
              <a:avLst/>
              <a:gdLst>
                <a:gd name="T0" fmla="*/ 66 w 66"/>
                <a:gd name="T1" fmla="*/ 24 h 36"/>
                <a:gd name="T2" fmla="*/ 60 w 66"/>
                <a:gd name="T3" fmla="*/ 6 h 36"/>
                <a:gd name="T4" fmla="*/ 24 w 66"/>
                <a:gd name="T5" fmla="*/ 0 h 36"/>
                <a:gd name="T6" fmla="*/ 0 w 66"/>
                <a:gd name="T7" fmla="*/ 12 h 36"/>
                <a:gd name="T8" fmla="*/ 6 w 66"/>
                <a:gd name="T9" fmla="*/ 18 h 36"/>
                <a:gd name="T10" fmla="*/ 12 w 66"/>
                <a:gd name="T11" fmla="*/ 24 h 36"/>
                <a:gd name="T12" fmla="*/ 18 w 66"/>
                <a:gd name="T13" fmla="*/ 24 h 36"/>
                <a:gd name="T14" fmla="*/ 36 w 66"/>
                <a:gd name="T15" fmla="*/ 30 h 36"/>
                <a:gd name="T16" fmla="*/ 60 w 66"/>
                <a:gd name="T17" fmla="*/ 36 h 36"/>
                <a:gd name="T18" fmla="*/ 66 w 66"/>
                <a:gd name="T19"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624" name="Freeform 4411"/>
            <p:cNvSpPr>
              <a:spLocks/>
            </p:cNvSpPr>
            <p:nvPr/>
          </p:nvSpPr>
          <p:spPr bwMode="auto">
            <a:xfrm>
              <a:off x="2836" y="1318"/>
              <a:ext cx="105" cy="54"/>
            </a:xfrm>
            <a:custGeom>
              <a:avLst/>
              <a:gdLst>
                <a:gd name="T0" fmla="*/ 60 w 102"/>
                <a:gd name="T1" fmla="*/ 43 h 48"/>
                <a:gd name="T2" fmla="*/ 27 w 102"/>
                <a:gd name="T3" fmla="*/ 52 h 48"/>
                <a:gd name="T4" fmla="*/ 0 w 102"/>
                <a:gd name="T5" fmla="*/ 60 h 48"/>
                <a:gd name="T6" fmla="*/ 0 w 102"/>
                <a:gd name="T7" fmla="*/ 60 h 48"/>
                <a:gd name="T8" fmla="*/ 6 w 102"/>
                <a:gd name="T9" fmla="*/ 26 h 48"/>
                <a:gd name="T10" fmla="*/ 21 w 102"/>
                <a:gd name="T11" fmla="*/ 18 h 48"/>
                <a:gd name="T12" fmla="*/ 39 w 102"/>
                <a:gd name="T13" fmla="*/ 34 h 48"/>
                <a:gd name="T14" fmla="*/ 45 w 102"/>
                <a:gd name="T15" fmla="*/ 26 h 48"/>
                <a:gd name="T16" fmla="*/ 45 w 102"/>
                <a:gd name="T17" fmla="*/ 0 h 48"/>
                <a:gd name="T18" fmla="*/ 66 w 102"/>
                <a:gd name="T19" fmla="*/ 9 h 48"/>
                <a:gd name="T20" fmla="*/ 92 w 102"/>
                <a:gd name="T21" fmla="*/ 18 h 48"/>
                <a:gd name="T22" fmla="*/ 99 w 102"/>
                <a:gd name="T23" fmla="*/ 34 h 48"/>
                <a:gd name="T24" fmla="*/ 111 w 102"/>
                <a:gd name="T25" fmla="*/ 60 h 48"/>
                <a:gd name="T26" fmla="*/ 92 w 102"/>
                <a:gd name="T27" fmla="*/ 69 h 48"/>
                <a:gd name="T28" fmla="*/ 60 w 102"/>
                <a:gd name="T29" fmla="*/ 43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6F73BF"/>
            </a:solidFill>
            <a:ln w="9525">
              <a:solidFill>
                <a:srgbClr val="000000"/>
              </a:solidFill>
              <a:prstDash val="solid"/>
              <a:round/>
              <a:headEnd/>
              <a:tailEnd/>
            </a:ln>
          </p:spPr>
          <p:txBody>
            <a:bodyPr/>
            <a:lstStyle/>
            <a:p>
              <a:endParaRPr lang="en-US"/>
            </a:p>
          </p:txBody>
        </p:sp>
        <p:sp>
          <p:nvSpPr>
            <p:cNvPr id="32060" name="Freeform 4412"/>
            <p:cNvSpPr>
              <a:spLocks/>
            </p:cNvSpPr>
            <p:nvPr/>
          </p:nvSpPr>
          <p:spPr bwMode="auto">
            <a:xfrm>
              <a:off x="2836" y="1352"/>
              <a:ext cx="86" cy="54"/>
            </a:xfrm>
            <a:custGeom>
              <a:avLst/>
              <a:gdLst>
                <a:gd name="T0" fmla="*/ 0 w 84"/>
                <a:gd name="T1" fmla="*/ 36 h 48"/>
                <a:gd name="T2" fmla="*/ 0 w 84"/>
                <a:gd name="T3" fmla="*/ 12 h 48"/>
                <a:gd name="T4" fmla="*/ 0 w 84"/>
                <a:gd name="T5" fmla="*/ 12 h 48"/>
                <a:gd name="T6" fmla="*/ 24 w 84"/>
                <a:gd name="T7" fmla="*/ 6 h 48"/>
                <a:gd name="T8" fmla="*/ 54 w 84"/>
                <a:gd name="T9" fmla="*/ 0 h 48"/>
                <a:gd name="T10" fmla="*/ 84 w 84"/>
                <a:gd name="T11" fmla="*/ 18 h 48"/>
                <a:gd name="T12" fmla="*/ 36 w 84"/>
                <a:gd name="T13" fmla="*/ 48 h 48"/>
                <a:gd name="T14" fmla="*/ 24 w 84"/>
                <a:gd name="T15" fmla="*/ 48 h 48"/>
                <a:gd name="T16" fmla="*/ 24 w 84"/>
                <a:gd name="T17" fmla="*/ 36 h 48"/>
                <a:gd name="T18" fmla="*/ 12 w 84"/>
                <a:gd name="T19" fmla="*/ 36 h 48"/>
                <a:gd name="T20" fmla="*/ 0 w 84"/>
                <a:gd name="T21"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48">
                  <a:moveTo>
                    <a:pt x="0" y="36"/>
                  </a:moveTo>
                  <a:lnTo>
                    <a:pt x="0" y="12"/>
                  </a:lnTo>
                  <a:lnTo>
                    <a:pt x="0" y="12"/>
                  </a:lnTo>
                  <a:lnTo>
                    <a:pt x="24" y="6"/>
                  </a:lnTo>
                  <a:lnTo>
                    <a:pt x="54" y="0"/>
                  </a:lnTo>
                  <a:lnTo>
                    <a:pt x="84" y="18"/>
                  </a:lnTo>
                  <a:lnTo>
                    <a:pt x="36" y="48"/>
                  </a:lnTo>
                  <a:lnTo>
                    <a:pt x="24" y="48"/>
                  </a:lnTo>
                  <a:lnTo>
                    <a:pt x="24" y="36"/>
                  </a:lnTo>
                  <a:lnTo>
                    <a:pt x="12" y="36"/>
                  </a:lnTo>
                  <a:lnTo>
                    <a:pt x="0" y="36"/>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626" name="Freeform 4413"/>
            <p:cNvSpPr>
              <a:spLocks/>
            </p:cNvSpPr>
            <p:nvPr/>
          </p:nvSpPr>
          <p:spPr bwMode="auto">
            <a:xfrm>
              <a:off x="2577" y="1426"/>
              <a:ext cx="54" cy="54"/>
            </a:xfrm>
            <a:custGeom>
              <a:avLst/>
              <a:gdLst>
                <a:gd name="T0" fmla="*/ 45 w 53"/>
                <a:gd name="T1" fmla="*/ 34 h 48"/>
                <a:gd name="T2" fmla="*/ 56 w 53"/>
                <a:gd name="T3" fmla="*/ 26 h 48"/>
                <a:gd name="T4" fmla="*/ 51 w 53"/>
                <a:gd name="T5" fmla="*/ 18 h 48"/>
                <a:gd name="T6" fmla="*/ 56 w 53"/>
                <a:gd name="T7" fmla="*/ 0 h 48"/>
                <a:gd name="T8" fmla="*/ 39 w 53"/>
                <a:gd name="T9" fmla="*/ 0 h 48"/>
                <a:gd name="T10" fmla="*/ 18 w 53"/>
                <a:gd name="T11" fmla="*/ 18 h 48"/>
                <a:gd name="T12" fmla="*/ 6 w 53"/>
                <a:gd name="T13" fmla="*/ 43 h 48"/>
                <a:gd name="T14" fmla="*/ 0 w 53"/>
                <a:gd name="T15" fmla="*/ 52 h 48"/>
                <a:gd name="T16" fmla="*/ 12 w 53"/>
                <a:gd name="T17" fmla="*/ 52 h 48"/>
                <a:gd name="T18" fmla="*/ 33 w 53"/>
                <a:gd name="T19" fmla="*/ 52 h 48"/>
                <a:gd name="T20" fmla="*/ 39 w 53"/>
                <a:gd name="T21" fmla="*/ 60 h 48"/>
                <a:gd name="T22" fmla="*/ 45 w 53"/>
                <a:gd name="T23" fmla="*/ 69 h 48"/>
                <a:gd name="T24" fmla="*/ 45 w 53"/>
                <a:gd name="T25" fmla="*/ 34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6F73BF"/>
            </a:solidFill>
            <a:ln w="9525">
              <a:solidFill>
                <a:srgbClr val="000000"/>
              </a:solidFill>
              <a:prstDash val="solid"/>
              <a:round/>
              <a:headEnd/>
              <a:tailEnd/>
            </a:ln>
          </p:spPr>
          <p:txBody>
            <a:bodyPr/>
            <a:lstStyle/>
            <a:p>
              <a:endParaRPr lang="en-US"/>
            </a:p>
          </p:txBody>
        </p:sp>
        <p:sp>
          <p:nvSpPr>
            <p:cNvPr id="11627" name="Freeform 4414"/>
            <p:cNvSpPr>
              <a:spLocks/>
            </p:cNvSpPr>
            <p:nvPr/>
          </p:nvSpPr>
          <p:spPr bwMode="auto">
            <a:xfrm>
              <a:off x="2741" y="1392"/>
              <a:ext cx="151" cy="122"/>
            </a:xfrm>
            <a:custGeom>
              <a:avLst/>
              <a:gdLst>
                <a:gd name="T0" fmla="*/ 60 w 150"/>
                <a:gd name="T1" fmla="*/ 9 h 108"/>
                <a:gd name="T2" fmla="*/ 60 w 150"/>
                <a:gd name="T3" fmla="*/ 0 h 108"/>
                <a:gd name="T4" fmla="*/ 42 w 150"/>
                <a:gd name="T5" fmla="*/ 9 h 108"/>
                <a:gd name="T6" fmla="*/ 18 w 150"/>
                <a:gd name="T7" fmla="*/ 18 h 108"/>
                <a:gd name="T8" fmla="*/ 0 w 150"/>
                <a:gd name="T9" fmla="*/ 18 h 108"/>
                <a:gd name="T10" fmla="*/ 6 w 150"/>
                <a:gd name="T11" fmla="*/ 26 h 108"/>
                <a:gd name="T12" fmla="*/ 0 w 150"/>
                <a:gd name="T13" fmla="*/ 35 h 108"/>
                <a:gd name="T14" fmla="*/ 0 w 150"/>
                <a:gd name="T15" fmla="*/ 60 h 108"/>
                <a:gd name="T16" fmla="*/ 12 w 150"/>
                <a:gd name="T17" fmla="*/ 87 h 108"/>
                <a:gd name="T18" fmla="*/ 12 w 150"/>
                <a:gd name="T19" fmla="*/ 112 h 108"/>
                <a:gd name="T20" fmla="*/ 12 w 150"/>
                <a:gd name="T21" fmla="*/ 104 h 108"/>
                <a:gd name="T22" fmla="*/ 36 w 150"/>
                <a:gd name="T23" fmla="*/ 121 h 108"/>
                <a:gd name="T24" fmla="*/ 42 w 150"/>
                <a:gd name="T25" fmla="*/ 130 h 108"/>
                <a:gd name="T26" fmla="*/ 48 w 150"/>
                <a:gd name="T27" fmla="*/ 121 h 108"/>
                <a:gd name="T28" fmla="*/ 60 w 150"/>
                <a:gd name="T29" fmla="*/ 130 h 108"/>
                <a:gd name="T30" fmla="*/ 81 w 150"/>
                <a:gd name="T31" fmla="*/ 147 h 108"/>
                <a:gd name="T32" fmla="*/ 99 w 150"/>
                <a:gd name="T33" fmla="*/ 147 h 108"/>
                <a:gd name="T34" fmla="*/ 99 w 150"/>
                <a:gd name="T35" fmla="*/ 156 h 108"/>
                <a:gd name="T36" fmla="*/ 111 w 150"/>
                <a:gd name="T37" fmla="*/ 147 h 108"/>
                <a:gd name="T38" fmla="*/ 135 w 150"/>
                <a:gd name="T39" fmla="*/ 156 h 108"/>
                <a:gd name="T40" fmla="*/ 141 w 150"/>
                <a:gd name="T41" fmla="*/ 147 h 108"/>
                <a:gd name="T42" fmla="*/ 153 w 150"/>
                <a:gd name="T43" fmla="*/ 121 h 108"/>
                <a:gd name="T44" fmla="*/ 153 w 150"/>
                <a:gd name="T45" fmla="*/ 112 h 108"/>
                <a:gd name="T46" fmla="*/ 147 w 150"/>
                <a:gd name="T47" fmla="*/ 78 h 108"/>
                <a:gd name="T48" fmla="*/ 141 w 150"/>
                <a:gd name="T49" fmla="*/ 69 h 108"/>
                <a:gd name="T50" fmla="*/ 147 w 150"/>
                <a:gd name="T51" fmla="*/ 52 h 108"/>
                <a:gd name="T52" fmla="*/ 135 w 150"/>
                <a:gd name="T53" fmla="*/ 18 h 108"/>
                <a:gd name="T54" fmla="*/ 81 w 150"/>
                <a:gd name="T55" fmla="*/ 9 h 108"/>
                <a:gd name="T56" fmla="*/ 60 w 150"/>
                <a:gd name="T57" fmla="*/ 9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6F73BF"/>
            </a:solidFill>
            <a:ln w="9525">
              <a:solidFill>
                <a:srgbClr val="000000"/>
              </a:solidFill>
              <a:prstDash val="solid"/>
              <a:round/>
              <a:headEnd/>
              <a:tailEnd/>
            </a:ln>
          </p:spPr>
          <p:txBody>
            <a:bodyPr/>
            <a:lstStyle/>
            <a:p>
              <a:endParaRPr lang="en-US"/>
            </a:p>
          </p:txBody>
        </p:sp>
        <p:sp>
          <p:nvSpPr>
            <p:cNvPr id="11628" name="Freeform 4415"/>
            <p:cNvSpPr>
              <a:spLocks/>
            </p:cNvSpPr>
            <p:nvPr/>
          </p:nvSpPr>
          <p:spPr bwMode="auto">
            <a:xfrm>
              <a:off x="2850" y="1534"/>
              <a:ext cx="150" cy="100"/>
            </a:xfrm>
            <a:custGeom>
              <a:avLst/>
              <a:gdLst>
                <a:gd name="T0" fmla="*/ 140 w 149"/>
                <a:gd name="T1" fmla="*/ 101 h 89"/>
                <a:gd name="T2" fmla="*/ 134 w 149"/>
                <a:gd name="T3" fmla="*/ 126 h 89"/>
                <a:gd name="T4" fmla="*/ 105 w 149"/>
                <a:gd name="T5" fmla="*/ 117 h 89"/>
                <a:gd name="T6" fmla="*/ 81 w 149"/>
                <a:gd name="T7" fmla="*/ 126 h 89"/>
                <a:gd name="T8" fmla="*/ 60 w 149"/>
                <a:gd name="T9" fmla="*/ 126 h 89"/>
                <a:gd name="T10" fmla="*/ 42 w 149"/>
                <a:gd name="T11" fmla="*/ 117 h 89"/>
                <a:gd name="T12" fmla="*/ 42 w 149"/>
                <a:gd name="T13" fmla="*/ 110 h 89"/>
                <a:gd name="T14" fmla="*/ 36 w 149"/>
                <a:gd name="T15" fmla="*/ 101 h 89"/>
                <a:gd name="T16" fmla="*/ 30 w 149"/>
                <a:gd name="T17" fmla="*/ 101 h 89"/>
                <a:gd name="T18" fmla="*/ 30 w 149"/>
                <a:gd name="T19" fmla="*/ 101 h 89"/>
                <a:gd name="T20" fmla="*/ 18 w 149"/>
                <a:gd name="T21" fmla="*/ 92 h 89"/>
                <a:gd name="T22" fmla="*/ 0 w 149"/>
                <a:gd name="T23" fmla="*/ 60 h 89"/>
                <a:gd name="T24" fmla="*/ 6 w 149"/>
                <a:gd name="T25" fmla="*/ 51 h 89"/>
                <a:gd name="T26" fmla="*/ 18 w 149"/>
                <a:gd name="T27" fmla="*/ 34 h 89"/>
                <a:gd name="T28" fmla="*/ 36 w 149"/>
                <a:gd name="T29" fmla="*/ 9 h 89"/>
                <a:gd name="T30" fmla="*/ 36 w 149"/>
                <a:gd name="T31" fmla="*/ 9 h 89"/>
                <a:gd name="T32" fmla="*/ 66 w 149"/>
                <a:gd name="T33" fmla="*/ 17 h 89"/>
                <a:gd name="T34" fmla="*/ 93 w 149"/>
                <a:gd name="T35" fmla="*/ 0 h 89"/>
                <a:gd name="T36" fmla="*/ 93 w 149"/>
                <a:gd name="T37" fmla="*/ 0 h 89"/>
                <a:gd name="T38" fmla="*/ 105 w 149"/>
                <a:gd name="T39" fmla="*/ 17 h 89"/>
                <a:gd name="T40" fmla="*/ 116 w 149"/>
                <a:gd name="T41" fmla="*/ 34 h 89"/>
                <a:gd name="T42" fmla="*/ 128 w 149"/>
                <a:gd name="T43" fmla="*/ 75 h 89"/>
                <a:gd name="T44" fmla="*/ 140 w 149"/>
                <a:gd name="T45" fmla="*/ 75 h 89"/>
                <a:gd name="T46" fmla="*/ 152 w 149"/>
                <a:gd name="T47" fmla="*/ 83 h 89"/>
                <a:gd name="T48" fmla="*/ 152 w 149"/>
                <a:gd name="T49" fmla="*/ 92 h 89"/>
                <a:gd name="T50" fmla="*/ 146 w 149"/>
                <a:gd name="T51" fmla="*/ 92 h 89"/>
                <a:gd name="T52" fmla="*/ 140 w 149"/>
                <a:gd name="T53" fmla="*/ 92 h 89"/>
                <a:gd name="T54" fmla="*/ 140 w 149"/>
                <a:gd name="T55" fmla="*/ 101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6F73BF"/>
            </a:solidFill>
            <a:ln w="9525">
              <a:solidFill>
                <a:srgbClr val="000000"/>
              </a:solidFill>
              <a:prstDash val="solid"/>
              <a:round/>
              <a:headEnd/>
              <a:tailEnd/>
            </a:ln>
          </p:spPr>
          <p:txBody>
            <a:bodyPr/>
            <a:lstStyle/>
            <a:p>
              <a:endParaRPr lang="en-US"/>
            </a:p>
          </p:txBody>
        </p:sp>
        <p:sp>
          <p:nvSpPr>
            <p:cNvPr id="11629" name="Freeform 4416"/>
            <p:cNvSpPr>
              <a:spLocks/>
            </p:cNvSpPr>
            <p:nvPr/>
          </p:nvSpPr>
          <p:spPr bwMode="auto">
            <a:xfrm>
              <a:off x="2715" y="1473"/>
              <a:ext cx="104" cy="54"/>
            </a:xfrm>
            <a:custGeom>
              <a:avLst/>
              <a:gdLst>
                <a:gd name="T0" fmla="*/ 90 w 102"/>
                <a:gd name="T1" fmla="*/ 26 h 48"/>
                <a:gd name="T2" fmla="*/ 108 w 102"/>
                <a:gd name="T3" fmla="*/ 43 h 48"/>
                <a:gd name="T4" fmla="*/ 108 w 102"/>
                <a:gd name="T5" fmla="*/ 43 h 48"/>
                <a:gd name="T6" fmla="*/ 102 w 102"/>
                <a:gd name="T7" fmla="*/ 52 h 48"/>
                <a:gd name="T8" fmla="*/ 96 w 102"/>
                <a:gd name="T9" fmla="*/ 52 h 48"/>
                <a:gd name="T10" fmla="*/ 96 w 102"/>
                <a:gd name="T11" fmla="*/ 52 h 48"/>
                <a:gd name="T12" fmla="*/ 90 w 102"/>
                <a:gd name="T13" fmla="*/ 60 h 48"/>
                <a:gd name="T14" fmla="*/ 84 w 102"/>
                <a:gd name="T15" fmla="*/ 69 h 48"/>
                <a:gd name="T16" fmla="*/ 75 w 102"/>
                <a:gd name="T17" fmla="*/ 69 h 48"/>
                <a:gd name="T18" fmla="*/ 69 w 102"/>
                <a:gd name="T19" fmla="*/ 60 h 48"/>
                <a:gd name="T20" fmla="*/ 45 w 102"/>
                <a:gd name="T21" fmla="*/ 60 h 48"/>
                <a:gd name="T22" fmla="*/ 33 w 102"/>
                <a:gd name="T23" fmla="*/ 69 h 48"/>
                <a:gd name="T24" fmla="*/ 24 w 102"/>
                <a:gd name="T25" fmla="*/ 60 h 48"/>
                <a:gd name="T26" fmla="*/ 0 w 102"/>
                <a:gd name="T27" fmla="*/ 34 h 48"/>
                <a:gd name="T28" fmla="*/ 0 w 102"/>
                <a:gd name="T29" fmla="*/ 26 h 48"/>
                <a:gd name="T30" fmla="*/ 33 w 102"/>
                <a:gd name="T31" fmla="*/ 0 h 48"/>
                <a:gd name="T32" fmla="*/ 39 w 102"/>
                <a:gd name="T33" fmla="*/ 9 h 48"/>
                <a:gd name="T34" fmla="*/ 39 w 102"/>
                <a:gd name="T35" fmla="*/ 0 h 48"/>
                <a:gd name="T36" fmla="*/ 63 w 102"/>
                <a:gd name="T37" fmla="*/ 18 h 48"/>
                <a:gd name="T38" fmla="*/ 69 w 102"/>
                <a:gd name="T39" fmla="*/ 26 h 48"/>
                <a:gd name="T40" fmla="*/ 75 w 102"/>
                <a:gd name="T41" fmla="*/ 18 h 48"/>
                <a:gd name="T42" fmla="*/ 90 w 102"/>
                <a:gd name="T43" fmla="*/ 26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6F73BF"/>
            </a:solidFill>
            <a:ln w="9525">
              <a:solidFill>
                <a:srgbClr val="000000"/>
              </a:solidFill>
              <a:prstDash val="solid"/>
              <a:round/>
              <a:headEnd/>
              <a:tailEnd/>
            </a:ln>
          </p:spPr>
          <p:txBody>
            <a:bodyPr/>
            <a:lstStyle/>
            <a:p>
              <a:endParaRPr lang="en-US"/>
            </a:p>
          </p:txBody>
        </p:sp>
        <p:sp>
          <p:nvSpPr>
            <p:cNvPr id="11630" name="Freeform 4417"/>
            <p:cNvSpPr>
              <a:spLocks/>
            </p:cNvSpPr>
            <p:nvPr/>
          </p:nvSpPr>
          <p:spPr bwMode="auto">
            <a:xfrm>
              <a:off x="2565" y="1467"/>
              <a:ext cx="55" cy="40"/>
            </a:xfrm>
            <a:custGeom>
              <a:avLst/>
              <a:gdLst>
                <a:gd name="T0" fmla="*/ 12 w 54"/>
                <a:gd name="T1" fmla="*/ 0 h 36"/>
                <a:gd name="T2" fmla="*/ 0 w 54"/>
                <a:gd name="T3" fmla="*/ 9 h 36"/>
                <a:gd name="T4" fmla="*/ 6 w 54"/>
                <a:gd name="T5" fmla="*/ 16 h 36"/>
                <a:gd name="T6" fmla="*/ 24 w 54"/>
                <a:gd name="T7" fmla="*/ 33 h 36"/>
                <a:gd name="T8" fmla="*/ 33 w 54"/>
                <a:gd name="T9" fmla="*/ 33 h 36"/>
                <a:gd name="T10" fmla="*/ 39 w 54"/>
                <a:gd name="T11" fmla="*/ 33 h 36"/>
                <a:gd name="T12" fmla="*/ 51 w 54"/>
                <a:gd name="T13" fmla="*/ 49 h 36"/>
                <a:gd name="T14" fmla="*/ 51 w 54"/>
                <a:gd name="T15" fmla="*/ 49 h 36"/>
                <a:gd name="T16" fmla="*/ 51 w 54"/>
                <a:gd name="T17" fmla="*/ 41 h 36"/>
                <a:gd name="T18" fmla="*/ 57 w 54"/>
                <a:gd name="T19" fmla="*/ 33 h 36"/>
                <a:gd name="T20" fmla="*/ 57 w 54"/>
                <a:gd name="T21" fmla="*/ 16 h 36"/>
                <a:gd name="T22" fmla="*/ 51 w 54"/>
                <a:gd name="T23" fmla="*/ 9 h 36"/>
                <a:gd name="T24" fmla="*/ 45 w 54"/>
                <a:gd name="T25" fmla="*/ 0 h 36"/>
                <a:gd name="T26" fmla="*/ 24 w 54"/>
                <a:gd name="T27" fmla="*/ 0 h 36"/>
                <a:gd name="T28" fmla="*/ 12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11631" name="Freeform 4418"/>
            <p:cNvSpPr>
              <a:spLocks/>
            </p:cNvSpPr>
            <p:nvPr/>
          </p:nvSpPr>
          <p:spPr bwMode="auto">
            <a:xfrm>
              <a:off x="2620" y="1392"/>
              <a:ext cx="133" cy="162"/>
            </a:xfrm>
            <a:custGeom>
              <a:avLst/>
              <a:gdLst>
                <a:gd name="T0" fmla="*/ 29 w 131"/>
                <a:gd name="T1" fmla="*/ 34 h 144"/>
                <a:gd name="T2" fmla="*/ 38 w 131"/>
                <a:gd name="T3" fmla="*/ 34 h 144"/>
                <a:gd name="T4" fmla="*/ 38 w 131"/>
                <a:gd name="T5" fmla="*/ 34 h 144"/>
                <a:gd name="T6" fmla="*/ 44 w 131"/>
                <a:gd name="T7" fmla="*/ 26 h 144"/>
                <a:gd name="T8" fmla="*/ 50 w 131"/>
                <a:gd name="T9" fmla="*/ 34 h 144"/>
                <a:gd name="T10" fmla="*/ 44 w 131"/>
                <a:gd name="T11" fmla="*/ 26 h 144"/>
                <a:gd name="T12" fmla="*/ 38 w 131"/>
                <a:gd name="T13" fmla="*/ 18 h 144"/>
                <a:gd name="T14" fmla="*/ 38 w 131"/>
                <a:gd name="T15" fmla="*/ 9 h 144"/>
                <a:gd name="T16" fmla="*/ 38 w 131"/>
                <a:gd name="T17" fmla="*/ 0 h 144"/>
                <a:gd name="T18" fmla="*/ 50 w 131"/>
                <a:gd name="T19" fmla="*/ 0 h 144"/>
                <a:gd name="T20" fmla="*/ 50 w 131"/>
                <a:gd name="T21" fmla="*/ 0 h 144"/>
                <a:gd name="T22" fmla="*/ 56 w 131"/>
                <a:gd name="T23" fmla="*/ 9 h 144"/>
                <a:gd name="T24" fmla="*/ 68 w 131"/>
                <a:gd name="T25" fmla="*/ 9 h 144"/>
                <a:gd name="T26" fmla="*/ 68 w 131"/>
                <a:gd name="T27" fmla="*/ 18 h 144"/>
                <a:gd name="T28" fmla="*/ 74 w 131"/>
                <a:gd name="T29" fmla="*/ 26 h 144"/>
                <a:gd name="T30" fmla="*/ 98 w 131"/>
                <a:gd name="T31" fmla="*/ 9 h 144"/>
                <a:gd name="T32" fmla="*/ 92 w 131"/>
                <a:gd name="T33" fmla="*/ 9 h 144"/>
                <a:gd name="T34" fmla="*/ 119 w 131"/>
                <a:gd name="T35" fmla="*/ 26 h 144"/>
                <a:gd name="T36" fmla="*/ 125 w 131"/>
                <a:gd name="T37" fmla="*/ 18 h 144"/>
                <a:gd name="T38" fmla="*/ 131 w 131"/>
                <a:gd name="T39" fmla="*/ 26 h 144"/>
                <a:gd name="T40" fmla="*/ 125 w 131"/>
                <a:gd name="T41" fmla="*/ 34 h 144"/>
                <a:gd name="T42" fmla="*/ 125 w 131"/>
                <a:gd name="T43" fmla="*/ 60 h 144"/>
                <a:gd name="T44" fmla="*/ 137 w 131"/>
                <a:gd name="T45" fmla="*/ 87 h 144"/>
                <a:gd name="T46" fmla="*/ 137 w 131"/>
                <a:gd name="T47" fmla="*/ 111 h 144"/>
                <a:gd name="T48" fmla="*/ 131 w 131"/>
                <a:gd name="T49" fmla="*/ 102 h 144"/>
                <a:gd name="T50" fmla="*/ 98 w 131"/>
                <a:gd name="T51" fmla="*/ 128 h 144"/>
                <a:gd name="T52" fmla="*/ 98 w 131"/>
                <a:gd name="T53" fmla="*/ 137 h 144"/>
                <a:gd name="T54" fmla="*/ 125 w 131"/>
                <a:gd name="T55" fmla="*/ 162 h 144"/>
                <a:gd name="T56" fmla="*/ 113 w 131"/>
                <a:gd name="T57" fmla="*/ 180 h 144"/>
                <a:gd name="T58" fmla="*/ 113 w 131"/>
                <a:gd name="T59" fmla="*/ 196 h 144"/>
                <a:gd name="T60" fmla="*/ 113 w 131"/>
                <a:gd name="T61" fmla="*/ 196 h 144"/>
                <a:gd name="T62" fmla="*/ 92 w 131"/>
                <a:gd name="T63" fmla="*/ 196 h 144"/>
                <a:gd name="T64" fmla="*/ 74 w 131"/>
                <a:gd name="T65" fmla="*/ 196 h 144"/>
                <a:gd name="T66" fmla="*/ 74 w 131"/>
                <a:gd name="T67" fmla="*/ 205 h 144"/>
                <a:gd name="T68" fmla="*/ 56 w 131"/>
                <a:gd name="T69" fmla="*/ 196 h 144"/>
                <a:gd name="T70" fmla="*/ 44 w 131"/>
                <a:gd name="T71" fmla="*/ 196 h 144"/>
                <a:gd name="T72" fmla="*/ 23 w 131"/>
                <a:gd name="T73" fmla="*/ 196 h 144"/>
                <a:gd name="T74" fmla="*/ 29 w 131"/>
                <a:gd name="T75" fmla="*/ 162 h 144"/>
                <a:gd name="T76" fmla="*/ 6 w 131"/>
                <a:gd name="T77" fmla="*/ 145 h 144"/>
                <a:gd name="T78" fmla="*/ 6 w 131"/>
                <a:gd name="T79" fmla="*/ 145 h 144"/>
                <a:gd name="T80" fmla="*/ 6 w 131"/>
                <a:gd name="T81" fmla="*/ 145 h 144"/>
                <a:gd name="T82" fmla="*/ 0 w 131"/>
                <a:gd name="T83" fmla="*/ 128 h 144"/>
                <a:gd name="T84" fmla="*/ 0 w 131"/>
                <a:gd name="T85" fmla="*/ 111 h 144"/>
                <a:gd name="T86" fmla="*/ 0 w 131"/>
                <a:gd name="T87" fmla="*/ 111 h 144"/>
                <a:gd name="T88" fmla="*/ 0 w 131"/>
                <a:gd name="T89" fmla="*/ 78 h 144"/>
                <a:gd name="T90" fmla="*/ 11 w 131"/>
                <a:gd name="T91" fmla="*/ 69 h 144"/>
                <a:gd name="T92" fmla="*/ 6 w 131"/>
                <a:gd name="T93" fmla="*/ 60 h 144"/>
                <a:gd name="T94" fmla="*/ 11 w 131"/>
                <a:gd name="T95" fmla="*/ 43 h 144"/>
                <a:gd name="T96" fmla="*/ 11 w 131"/>
                <a:gd name="T97" fmla="*/ 43 h 144"/>
                <a:gd name="T98" fmla="*/ 11 w 131"/>
                <a:gd name="T99" fmla="*/ 34 h 144"/>
                <a:gd name="T100" fmla="*/ 29 w 131"/>
                <a:gd name="T101" fmla="*/ 34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6F73BF"/>
            </a:solidFill>
            <a:ln w="9525">
              <a:solidFill>
                <a:srgbClr val="000000"/>
              </a:solidFill>
              <a:prstDash val="solid"/>
              <a:round/>
              <a:headEnd/>
              <a:tailEnd/>
            </a:ln>
          </p:spPr>
          <p:txBody>
            <a:bodyPr/>
            <a:lstStyle/>
            <a:p>
              <a:endParaRPr lang="en-US"/>
            </a:p>
          </p:txBody>
        </p:sp>
        <p:sp>
          <p:nvSpPr>
            <p:cNvPr id="11632" name="Freeform 4419"/>
            <p:cNvSpPr>
              <a:spLocks/>
            </p:cNvSpPr>
            <p:nvPr/>
          </p:nvSpPr>
          <p:spPr bwMode="auto">
            <a:xfrm>
              <a:off x="2722" y="1399"/>
              <a:ext cx="6" cy="7"/>
            </a:xfrm>
            <a:custGeom>
              <a:avLst/>
              <a:gdLst>
                <a:gd name="T0" fmla="*/ 0 w 6"/>
                <a:gd name="T1" fmla="*/ 9 h 6"/>
                <a:gd name="T2" fmla="*/ 6 w 6"/>
                <a:gd name="T3" fmla="*/ 9 h 6"/>
                <a:gd name="T4" fmla="*/ 6 w 6"/>
                <a:gd name="T5" fmla="*/ 0 h 6"/>
                <a:gd name="T6" fmla="*/ 0 w 6"/>
                <a:gd name="T7" fmla="*/ 9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6" y="0"/>
                  </a:lnTo>
                  <a:lnTo>
                    <a:pt x="0" y="6"/>
                  </a:lnTo>
                  <a:close/>
                </a:path>
              </a:pathLst>
            </a:custGeom>
            <a:solidFill>
              <a:srgbClr val="6F73BF"/>
            </a:solidFill>
            <a:ln w="9525">
              <a:solidFill>
                <a:srgbClr val="000000"/>
              </a:solidFill>
              <a:prstDash val="solid"/>
              <a:round/>
              <a:headEnd/>
              <a:tailEnd/>
            </a:ln>
          </p:spPr>
          <p:txBody>
            <a:bodyPr/>
            <a:lstStyle/>
            <a:p>
              <a:endParaRPr lang="en-US"/>
            </a:p>
          </p:txBody>
        </p:sp>
        <p:sp>
          <p:nvSpPr>
            <p:cNvPr id="11633" name="Freeform 4420"/>
            <p:cNvSpPr>
              <a:spLocks/>
            </p:cNvSpPr>
            <p:nvPr/>
          </p:nvSpPr>
          <p:spPr bwMode="auto">
            <a:xfrm>
              <a:off x="2613" y="1494"/>
              <a:ext cx="13" cy="13"/>
            </a:xfrm>
            <a:custGeom>
              <a:avLst/>
              <a:gdLst>
                <a:gd name="T0" fmla="*/ 9 w 12"/>
                <a:gd name="T1" fmla="*/ 0 h 12"/>
                <a:gd name="T2" fmla="*/ 0 w 12"/>
                <a:gd name="T3" fmla="*/ 9 h 12"/>
                <a:gd name="T4" fmla="*/ 0 w 12"/>
                <a:gd name="T5" fmla="*/ 15 h 12"/>
                <a:gd name="T6" fmla="*/ 15 w 12"/>
                <a:gd name="T7" fmla="*/ 15 h 12"/>
                <a:gd name="T8" fmla="*/ 15 w 12"/>
                <a:gd name="T9" fmla="*/ 15 h 12"/>
                <a:gd name="T10" fmla="*/ 9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12" y="12"/>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1634" name="Freeform 4421"/>
            <p:cNvSpPr>
              <a:spLocks/>
            </p:cNvSpPr>
            <p:nvPr/>
          </p:nvSpPr>
          <p:spPr bwMode="auto">
            <a:xfrm>
              <a:off x="2941" y="1521"/>
              <a:ext cx="71" cy="80"/>
            </a:xfrm>
            <a:custGeom>
              <a:avLst/>
              <a:gdLst>
                <a:gd name="T0" fmla="*/ 12 w 71"/>
                <a:gd name="T1" fmla="*/ 0 h 71"/>
                <a:gd name="T2" fmla="*/ 0 w 71"/>
                <a:gd name="T3" fmla="*/ 18 h 71"/>
                <a:gd name="T4" fmla="*/ 0 w 71"/>
                <a:gd name="T5" fmla="*/ 18 h 71"/>
                <a:gd name="T6" fmla="*/ 12 w 71"/>
                <a:gd name="T7" fmla="*/ 34 h 71"/>
                <a:gd name="T8" fmla="*/ 23 w 71"/>
                <a:gd name="T9" fmla="*/ 52 h 71"/>
                <a:gd name="T10" fmla="*/ 35 w 71"/>
                <a:gd name="T11" fmla="*/ 92 h 71"/>
                <a:gd name="T12" fmla="*/ 47 w 71"/>
                <a:gd name="T13" fmla="*/ 92 h 71"/>
                <a:gd name="T14" fmla="*/ 59 w 71"/>
                <a:gd name="T15" fmla="*/ 101 h 71"/>
                <a:gd name="T16" fmla="*/ 53 w 71"/>
                <a:gd name="T17" fmla="*/ 83 h 71"/>
                <a:gd name="T18" fmla="*/ 71 w 71"/>
                <a:gd name="T19" fmla="*/ 69 h 71"/>
                <a:gd name="T20" fmla="*/ 59 w 71"/>
                <a:gd name="T21" fmla="*/ 52 h 71"/>
                <a:gd name="T22" fmla="*/ 29 w 71"/>
                <a:gd name="T23" fmla="*/ 26 h 71"/>
                <a:gd name="T24" fmla="*/ 17 w 71"/>
                <a:gd name="T25" fmla="*/ 9 h 71"/>
                <a:gd name="T26" fmla="*/ 12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32070" name="Freeform 4422"/>
            <p:cNvSpPr>
              <a:spLocks/>
            </p:cNvSpPr>
            <p:nvPr/>
          </p:nvSpPr>
          <p:spPr bwMode="auto">
            <a:xfrm>
              <a:off x="2594" y="1069"/>
              <a:ext cx="328" cy="256"/>
            </a:xfrm>
            <a:custGeom>
              <a:avLst/>
              <a:gdLst>
                <a:gd name="T0" fmla="*/ 185 w 323"/>
                <a:gd name="T1" fmla="*/ 30 h 227"/>
                <a:gd name="T2" fmla="*/ 179 w 323"/>
                <a:gd name="T3" fmla="*/ 24 h 227"/>
                <a:gd name="T4" fmla="*/ 179 w 323"/>
                <a:gd name="T5" fmla="*/ 30 h 227"/>
                <a:gd name="T6" fmla="*/ 161 w 323"/>
                <a:gd name="T7" fmla="*/ 30 h 227"/>
                <a:gd name="T8" fmla="*/ 155 w 323"/>
                <a:gd name="T9" fmla="*/ 42 h 227"/>
                <a:gd name="T10" fmla="*/ 155 w 323"/>
                <a:gd name="T11" fmla="*/ 48 h 227"/>
                <a:gd name="T12" fmla="*/ 143 w 323"/>
                <a:gd name="T13" fmla="*/ 48 h 227"/>
                <a:gd name="T14" fmla="*/ 131 w 323"/>
                <a:gd name="T15" fmla="*/ 48 h 227"/>
                <a:gd name="T16" fmla="*/ 131 w 323"/>
                <a:gd name="T17" fmla="*/ 60 h 227"/>
                <a:gd name="T18" fmla="*/ 125 w 323"/>
                <a:gd name="T19" fmla="*/ 60 h 227"/>
                <a:gd name="T20" fmla="*/ 119 w 323"/>
                <a:gd name="T21" fmla="*/ 66 h 227"/>
                <a:gd name="T22" fmla="*/ 107 w 323"/>
                <a:gd name="T23" fmla="*/ 78 h 227"/>
                <a:gd name="T24" fmla="*/ 113 w 323"/>
                <a:gd name="T25" fmla="*/ 84 h 227"/>
                <a:gd name="T26" fmla="*/ 101 w 323"/>
                <a:gd name="T27" fmla="*/ 96 h 227"/>
                <a:gd name="T28" fmla="*/ 83 w 323"/>
                <a:gd name="T29" fmla="*/ 102 h 227"/>
                <a:gd name="T30" fmla="*/ 89 w 323"/>
                <a:gd name="T31" fmla="*/ 107 h 227"/>
                <a:gd name="T32" fmla="*/ 65 w 323"/>
                <a:gd name="T33" fmla="*/ 119 h 227"/>
                <a:gd name="T34" fmla="*/ 77 w 323"/>
                <a:gd name="T35" fmla="*/ 119 h 227"/>
                <a:gd name="T36" fmla="*/ 71 w 323"/>
                <a:gd name="T37" fmla="*/ 131 h 227"/>
                <a:gd name="T38" fmla="*/ 53 w 323"/>
                <a:gd name="T39" fmla="*/ 131 h 227"/>
                <a:gd name="T40" fmla="*/ 47 w 323"/>
                <a:gd name="T41" fmla="*/ 137 h 227"/>
                <a:gd name="T42" fmla="*/ 30 w 323"/>
                <a:gd name="T43" fmla="*/ 137 h 227"/>
                <a:gd name="T44" fmla="*/ 30 w 323"/>
                <a:gd name="T45" fmla="*/ 143 h 227"/>
                <a:gd name="T46" fmla="*/ 30 w 323"/>
                <a:gd name="T47" fmla="*/ 149 h 227"/>
                <a:gd name="T48" fmla="*/ 12 w 323"/>
                <a:gd name="T49" fmla="*/ 149 h 227"/>
                <a:gd name="T50" fmla="*/ 0 w 323"/>
                <a:gd name="T51" fmla="*/ 155 h 227"/>
                <a:gd name="T52" fmla="*/ 0 w 323"/>
                <a:gd name="T53" fmla="*/ 161 h 227"/>
                <a:gd name="T54" fmla="*/ 6 w 323"/>
                <a:gd name="T55" fmla="*/ 167 h 227"/>
                <a:gd name="T56" fmla="*/ 30 w 323"/>
                <a:gd name="T57" fmla="*/ 167 h 227"/>
                <a:gd name="T58" fmla="*/ 30 w 323"/>
                <a:gd name="T59" fmla="*/ 173 h 227"/>
                <a:gd name="T60" fmla="*/ 6 w 323"/>
                <a:gd name="T61" fmla="*/ 179 h 227"/>
                <a:gd name="T62" fmla="*/ 12 w 323"/>
                <a:gd name="T63" fmla="*/ 179 h 227"/>
                <a:gd name="T64" fmla="*/ 12 w 323"/>
                <a:gd name="T65" fmla="*/ 185 h 227"/>
                <a:gd name="T66" fmla="*/ 24 w 323"/>
                <a:gd name="T67" fmla="*/ 185 h 227"/>
                <a:gd name="T68" fmla="*/ 12 w 323"/>
                <a:gd name="T69" fmla="*/ 197 h 227"/>
                <a:gd name="T70" fmla="*/ 6 w 323"/>
                <a:gd name="T71" fmla="*/ 203 h 227"/>
                <a:gd name="T72" fmla="*/ 18 w 323"/>
                <a:gd name="T73" fmla="*/ 203 h 227"/>
                <a:gd name="T74" fmla="*/ 12 w 323"/>
                <a:gd name="T75" fmla="*/ 221 h 227"/>
                <a:gd name="T76" fmla="*/ 65 w 323"/>
                <a:gd name="T77" fmla="*/ 209 h 227"/>
                <a:gd name="T78" fmla="*/ 83 w 323"/>
                <a:gd name="T79" fmla="*/ 197 h 227"/>
                <a:gd name="T80" fmla="*/ 101 w 323"/>
                <a:gd name="T81" fmla="*/ 191 h 227"/>
                <a:gd name="T82" fmla="*/ 107 w 323"/>
                <a:gd name="T83" fmla="*/ 167 h 227"/>
                <a:gd name="T84" fmla="*/ 95 w 323"/>
                <a:gd name="T85" fmla="*/ 125 h 227"/>
                <a:gd name="T86" fmla="*/ 113 w 323"/>
                <a:gd name="T87" fmla="*/ 107 h 227"/>
                <a:gd name="T88" fmla="*/ 137 w 323"/>
                <a:gd name="T89" fmla="*/ 78 h 227"/>
                <a:gd name="T90" fmla="*/ 167 w 323"/>
                <a:gd name="T91" fmla="*/ 48 h 227"/>
                <a:gd name="T92" fmla="*/ 185 w 323"/>
                <a:gd name="T93" fmla="*/ 30 h 227"/>
                <a:gd name="T94" fmla="*/ 215 w 323"/>
                <a:gd name="T95" fmla="*/ 36 h 227"/>
                <a:gd name="T96" fmla="*/ 257 w 323"/>
                <a:gd name="T97" fmla="*/ 36 h 227"/>
                <a:gd name="T98" fmla="*/ 299 w 323"/>
                <a:gd name="T99" fmla="*/ 24 h 227"/>
                <a:gd name="T100" fmla="*/ 323 w 323"/>
                <a:gd name="T101" fmla="*/ 24 h 227"/>
                <a:gd name="T102" fmla="*/ 305 w 323"/>
                <a:gd name="T103" fmla="*/ 18 h 227"/>
                <a:gd name="T104" fmla="*/ 311 w 323"/>
                <a:gd name="T105" fmla="*/ 6 h 227"/>
                <a:gd name="T106" fmla="*/ 287 w 323"/>
                <a:gd name="T107" fmla="*/ 12 h 227"/>
                <a:gd name="T108" fmla="*/ 281 w 323"/>
                <a:gd name="T109" fmla="*/ 6 h 227"/>
                <a:gd name="T110" fmla="*/ 263 w 323"/>
                <a:gd name="T111" fmla="*/ 12 h 227"/>
                <a:gd name="T112" fmla="*/ 251 w 323"/>
                <a:gd name="T113" fmla="*/ 6 h 227"/>
                <a:gd name="T114" fmla="*/ 239 w 323"/>
                <a:gd name="T115" fmla="*/ 6 h 227"/>
                <a:gd name="T116" fmla="*/ 215 w 323"/>
                <a:gd name="T117" fmla="*/ 12 h 227"/>
                <a:gd name="T118" fmla="*/ 209 w 323"/>
                <a:gd name="T119" fmla="*/ 1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0"/>
                  </a:lnTo>
                  <a:lnTo>
                    <a:pt x="161" y="36"/>
                  </a:lnTo>
                  <a:lnTo>
                    <a:pt x="155" y="42"/>
                  </a:lnTo>
                  <a:lnTo>
                    <a:pt x="143" y="42"/>
                  </a:lnTo>
                  <a:lnTo>
                    <a:pt x="155" y="42"/>
                  </a:lnTo>
                  <a:lnTo>
                    <a:pt x="155" y="48"/>
                  </a:lnTo>
                  <a:lnTo>
                    <a:pt x="143" y="48"/>
                  </a:lnTo>
                  <a:lnTo>
                    <a:pt x="143" y="48"/>
                  </a:lnTo>
                  <a:lnTo>
                    <a:pt x="143" y="48"/>
                  </a:lnTo>
                  <a:lnTo>
                    <a:pt x="143" y="54"/>
                  </a:lnTo>
                  <a:lnTo>
                    <a:pt x="137" y="48"/>
                  </a:lnTo>
                  <a:lnTo>
                    <a:pt x="131" y="48"/>
                  </a:lnTo>
                  <a:lnTo>
                    <a:pt x="125" y="54"/>
                  </a:lnTo>
                  <a:lnTo>
                    <a:pt x="137" y="54"/>
                  </a:lnTo>
                  <a:lnTo>
                    <a:pt x="131" y="60"/>
                  </a:lnTo>
                  <a:lnTo>
                    <a:pt x="131" y="60"/>
                  </a:lnTo>
                  <a:lnTo>
                    <a:pt x="131" y="60"/>
                  </a:lnTo>
                  <a:lnTo>
                    <a:pt x="125" y="60"/>
                  </a:lnTo>
                  <a:lnTo>
                    <a:pt x="125" y="66"/>
                  </a:lnTo>
                  <a:lnTo>
                    <a:pt x="131" y="66"/>
                  </a:lnTo>
                  <a:lnTo>
                    <a:pt x="119" y="66"/>
                  </a:lnTo>
                  <a:lnTo>
                    <a:pt x="113" y="72"/>
                  </a:lnTo>
                  <a:lnTo>
                    <a:pt x="107" y="78"/>
                  </a:lnTo>
                  <a:lnTo>
                    <a:pt x="107" y="78"/>
                  </a:lnTo>
                  <a:lnTo>
                    <a:pt x="101" y="78"/>
                  </a:lnTo>
                  <a:lnTo>
                    <a:pt x="107" y="78"/>
                  </a:lnTo>
                  <a:lnTo>
                    <a:pt x="113" y="84"/>
                  </a:lnTo>
                  <a:lnTo>
                    <a:pt x="101" y="84"/>
                  </a:lnTo>
                  <a:lnTo>
                    <a:pt x="95" y="90"/>
                  </a:lnTo>
                  <a:lnTo>
                    <a:pt x="101" y="96"/>
                  </a:lnTo>
                  <a:lnTo>
                    <a:pt x="101" y="96"/>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30" y="149"/>
                  </a:lnTo>
                  <a:lnTo>
                    <a:pt x="18" y="149"/>
                  </a:lnTo>
                  <a:lnTo>
                    <a:pt x="18" y="149"/>
                  </a:lnTo>
                  <a:lnTo>
                    <a:pt x="12" y="149"/>
                  </a:lnTo>
                  <a:lnTo>
                    <a:pt x="12" y="155"/>
                  </a:lnTo>
                  <a:lnTo>
                    <a:pt x="6" y="155"/>
                  </a:lnTo>
                  <a:lnTo>
                    <a:pt x="0" y="155"/>
                  </a:lnTo>
                  <a:lnTo>
                    <a:pt x="0" y="155"/>
                  </a:lnTo>
                  <a:lnTo>
                    <a:pt x="24" y="161"/>
                  </a:lnTo>
                  <a:lnTo>
                    <a:pt x="0" y="161"/>
                  </a:lnTo>
                  <a:lnTo>
                    <a:pt x="6" y="167"/>
                  </a:lnTo>
                  <a:lnTo>
                    <a:pt x="6" y="167"/>
                  </a:lnTo>
                  <a:lnTo>
                    <a:pt x="6" y="167"/>
                  </a:lnTo>
                  <a:lnTo>
                    <a:pt x="0" y="173"/>
                  </a:lnTo>
                  <a:lnTo>
                    <a:pt x="24" y="167"/>
                  </a:lnTo>
                  <a:lnTo>
                    <a:pt x="30" y="167"/>
                  </a:lnTo>
                  <a:lnTo>
                    <a:pt x="35" y="167"/>
                  </a:lnTo>
                  <a:lnTo>
                    <a:pt x="35" y="173"/>
                  </a:lnTo>
                  <a:lnTo>
                    <a:pt x="30" y="173"/>
                  </a:lnTo>
                  <a:lnTo>
                    <a:pt x="18" y="173"/>
                  </a:lnTo>
                  <a:lnTo>
                    <a:pt x="0" y="173"/>
                  </a:lnTo>
                  <a:lnTo>
                    <a:pt x="6" y="179"/>
                  </a:lnTo>
                  <a:lnTo>
                    <a:pt x="6" y="179"/>
                  </a:lnTo>
                  <a:lnTo>
                    <a:pt x="0" y="179"/>
                  </a:lnTo>
                  <a:lnTo>
                    <a:pt x="12" y="179"/>
                  </a:lnTo>
                  <a:lnTo>
                    <a:pt x="6" y="185"/>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6"/>
                  </a:lnTo>
                  <a:lnTo>
                    <a:pt x="281" y="0"/>
                  </a:lnTo>
                  <a:lnTo>
                    <a:pt x="275" y="0"/>
                  </a:lnTo>
                  <a:lnTo>
                    <a:pt x="263" y="12"/>
                  </a:lnTo>
                  <a:lnTo>
                    <a:pt x="263" y="0"/>
                  </a:lnTo>
                  <a:lnTo>
                    <a:pt x="245" y="12"/>
                  </a:lnTo>
                  <a:lnTo>
                    <a:pt x="251" y="6"/>
                  </a:lnTo>
                  <a:lnTo>
                    <a:pt x="251" y="6"/>
                  </a:lnTo>
                  <a:lnTo>
                    <a:pt x="239" y="0"/>
                  </a:lnTo>
                  <a:lnTo>
                    <a:pt x="239" y="6"/>
                  </a:lnTo>
                  <a:lnTo>
                    <a:pt x="221" y="12"/>
                  </a:lnTo>
                  <a:lnTo>
                    <a:pt x="215" y="12"/>
                  </a:lnTo>
                  <a:lnTo>
                    <a:pt x="215" y="12"/>
                  </a:lnTo>
                  <a:lnTo>
                    <a:pt x="203" y="12"/>
                  </a:lnTo>
                  <a:lnTo>
                    <a:pt x="209" y="18"/>
                  </a:lnTo>
                  <a:lnTo>
                    <a:pt x="209" y="18"/>
                  </a:lnTo>
                  <a:lnTo>
                    <a:pt x="197" y="18"/>
                  </a:lnTo>
                  <a:lnTo>
                    <a:pt x="191" y="24"/>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32071" name="Freeform 4423"/>
            <p:cNvSpPr>
              <a:spLocks/>
            </p:cNvSpPr>
            <p:nvPr/>
          </p:nvSpPr>
          <p:spPr bwMode="auto">
            <a:xfrm>
              <a:off x="2648" y="914"/>
              <a:ext cx="122" cy="54"/>
            </a:xfrm>
            <a:custGeom>
              <a:avLst/>
              <a:gdLst>
                <a:gd name="T0" fmla="*/ 24 w 120"/>
                <a:gd name="T1" fmla="*/ 6 h 48"/>
                <a:gd name="T2" fmla="*/ 12 w 120"/>
                <a:gd name="T3" fmla="*/ 6 h 48"/>
                <a:gd name="T4" fmla="*/ 0 w 120"/>
                <a:gd name="T5" fmla="*/ 6 h 48"/>
                <a:gd name="T6" fmla="*/ 0 w 120"/>
                <a:gd name="T7" fmla="*/ 12 h 48"/>
                <a:gd name="T8" fmla="*/ 12 w 120"/>
                <a:gd name="T9" fmla="*/ 12 h 48"/>
                <a:gd name="T10" fmla="*/ 12 w 120"/>
                <a:gd name="T11" fmla="*/ 12 h 48"/>
                <a:gd name="T12" fmla="*/ 6 w 120"/>
                <a:gd name="T13" fmla="*/ 18 h 48"/>
                <a:gd name="T14" fmla="*/ 18 w 120"/>
                <a:gd name="T15" fmla="*/ 24 h 48"/>
                <a:gd name="T16" fmla="*/ 30 w 120"/>
                <a:gd name="T17" fmla="*/ 24 h 48"/>
                <a:gd name="T18" fmla="*/ 36 w 120"/>
                <a:gd name="T19" fmla="*/ 24 h 48"/>
                <a:gd name="T20" fmla="*/ 48 w 120"/>
                <a:gd name="T21" fmla="*/ 18 h 48"/>
                <a:gd name="T22" fmla="*/ 48 w 120"/>
                <a:gd name="T23" fmla="*/ 24 h 48"/>
                <a:gd name="T24" fmla="*/ 60 w 120"/>
                <a:gd name="T25" fmla="*/ 18 h 48"/>
                <a:gd name="T26" fmla="*/ 66 w 120"/>
                <a:gd name="T27" fmla="*/ 24 h 48"/>
                <a:gd name="T28" fmla="*/ 36 w 120"/>
                <a:gd name="T29" fmla="*/ 30 h 48"/>
                <a:gd name="T30" fmla="*/ 30 w 120"/>
                <a:gd name="T31" fmla="*/ 30 h 48"/>
                <a:gd name="T32" fmla="*/ 66 w 120"/>
                <a:gd name="T33" fmla="*/ 30 h 48"/>
                <a:gd name="T34" fmla="*/ 54 w 120"/>
                <a:gd name="T35" fmla="*/ 36 h 48"/>
                <a:gd name="T36" fmla="*/ 60 w 120"/>
                <a:gd name="T37" fmla="*/ 36 h 48"/>
                <a:gd name="T38" fmla="*/ 36 w 120"/>
                <a:gd name="T39" fmla="*/ 36 h 48"/>
                <a:gd name="T40" fmla="*/ 60 w 120"/>
                <a:gd name="T41" fmla="*/ 42 h 48"/>
                <a:gd name="T42" fmla="*/ 72 w 120"/>
                <a:gd name="T43" fmla="*/ 48 h 48"/>
                <a:gd name="T44" fmla="*/ 72 w 120"/>
                <a:gd name="T45" fmla="*/ 48 h 48"/>
                <a:gd name="T46" fmla="*/ 84 w 120"/>
                <a:gd name="T47" fmla="*/ 36 h 48"/>
                <a:gd name="T48" fmla="*/ 90 w 120"/>
                <a:gd name="T49" fmla="*/ 30 h 48"/>
                <a:gd name="T50" fmla="*/ 90 w 120"/>
                <a:gd name="T51" fmla="*/ 24 h 48"/>
                <a:gd name="T52" fmla="*/ 120 w 120"/>
                <a:gd name="T53" fmla="*/ 18 h 48"/>
                <a:gd name="T54" fmla="*/ 90 w 120"/>
                <a:gd name="T55" fmla="*/ 12 h 48"/>
                <a:gd name="T56" fmla="*/ 84 w 120"/>
                <a:gd name="T57" fmla="*/ 6 h 48"/>
                <a:gd name="T58" fmla="*/ 78 w 120"/>
                <a:gd name="T59" fmla="*/ 6 h 48"/>
                <a:gd name="T60" fmla="*/ 72 w 120"/>
                <a:gd name="T61" fmla="*/ 6 h 48"/>
                <a:gd name="T62" fmla="*/ 60 w 120"/>
                <a:gd name="T63" fmla="*/ 0 h 48"/>
                <a:gd name="T64" fmla="*/ 60 w 120"/>
                <a:gd name="T65" fmla="*/ 18 h 48"/>
                <a:gd name="T66" fmla="*/ 42 w 120"/>
                <a:gd name="T67" fmla="*/ 6 h 48"/>
                <a:gd name="T68" fmla="*/ 30 w 120"/>
                <a:gd name="T69" fmla="*/ 6 h 48"/>
                <a:gd name="T70" fmla="*/ 24 w 120"/>
                <a:gd name="T71" fmla="*/ 6 h 48"/>
                <a:gd name="T72" fmla="*/ 24 w 120"/>
                <a:gd name="T73"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48">
                  <a:moveTo>
                    <a:pt x="24" y="6"/>
                  </a:moveTo>
                  <a:lnTo>
                    <a:pt x="12" y="6"/>
                  </a:lnTo>
                  <a:lnTo>
                    <a:pt x="0" y="6"/>
                  </a:lnTo>
                  <a:lnTo>
                    <a:pt x="0" y="12"/>
                  </a:lnTo>
                  <a:lnTo>
                    <a:pt x="12"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lnTo>
                    <a:pt x="24" y="6"/>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32072" name="Freeform 4424"/>
            <p:cNvSpPr>
              <a:spLocks/>
            </p:cNvSpPr>
            <p:nvPr/>
          </p:nvSpPr>
          <p:spPr bwMode="auto">
            <a:xfrm>
              <a:off x="2728" y="907"/>
              <a:ext cx="97" cy="20"/>
            </a:xfrm>
            <a:custGeom>
              <a:avLst/>
              <a:gdLst>
                <a:gd name="T0" fmla="*/ 42 w 96"/>
                <a:gd name="T1" fmla="*/ 6 h 18"/>
                <a:gd name="T2" fmla="*/ 18 w 96"/>
                <a:gd name="T3" fmla="*/ 0 h 18"/>
                <a:gd name="T4" fmla="*/ 6 w 96"/>
                <a:gd name="T5" fmla="*/ 6 h 18"/>
                <a:gd name="T6" fmla="*/ 0 w 96"/>
                <a:gd name="T7" fmla="*/ 6 h 18"/>
                <a:gd name="T8" fmla="*/ 0 w 96"/>
                <a:gd name="T9" fmla="*/ 6 h 18"/>
                <a:gd name="T10" fmla="*/ 42 w 96"/>
                <a:gd name="T11" fmla="*/ 12 h 18"/>
                <a:gd name="T12" fmla="*/ 18 w 96"/>
                <a:gd name="T13" fmla="*/ 12 h 18"/>
                <a:gd name="T14" fmla="*/ 48 w 96"/>
                <a:gd name="T15" fmla="*/ 18 h 18"/>
                <a:gd name="T16" fmla="*/ 84 w 96"/>
                <a:gd name="T17" fmla="*/ 12 h 18"/>
                <a:gd name="T18" fmla="*/ 96 w 96"/>
                <a:gd name="T19" fmla="*/ 6 h 18"/>
                <a:gd name="T20" fmla="*/ 90 w 96"/>
                <a:gd name="T21" fmla="*/ 6 h 18"/>
                <a:gd name="T22" fmla="*/ 60 w 96"/>
                <a:gd name="T23" fmla="*/ 0 h 18"/>
                <a:gd name="T24" fmla="*/ 54 w 96"/>
                <a:gd name="T25" fmla="*/ 0 h 18"/>
                <a:gd name="T26" fmla="*/ 48 w 96"/>
                <a:gd name="T27" fmla="*/ 0 h 18"/>
                <a:gd name="T28" fmla="*/ 42 w 96"/>
                <a:gd name="T29" fmla="*/ 0 h 18"/>
                <a:gd name="T30" fmla="*/ 42 w 96"/>
                <a:gd name="T31"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6" h="18">
                  <a:moveTo>
                    <a:pt x="42" y="6"/>
                  </a:moveTo>
                  <a:lnTo>
                    <a:pt x="18" y="0"/>
                  </a:lnTo>
                  <a:lnTo>
                    <a:pt x="6" y="6"/>
                  </a:lnTo>
                  <a:lnTo>
                    <a:pt x="0"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638" name="Freeform 4425"/>
            <p:cNvSpPr>
              <a:spLocks/>
            </p:cNvSpPr>
            <p:nvPr/>
          </p:nvSpPr>
          <p:spPr bwMode="auto">
            <a:xfrm>
              <a:off x="2764" y="947"/>
              <a:ext cx="49" cy="7"/>
            </a:xfrm>
            <a:custGeom>
              <a:avLst/>
              <a:gdLst>
                <a:gd name="T0" fmla="*/ 39 w 48"/>
                <a:gd name="T1" fmla="*/ 9 h 6"/>
                <a:gd name="T2" fmla="*/ 18 w 48"/>
                <a:gd name="T3" fmla="*/ 9 h 6"/>
                <a:gd name="T4" fmla="*/ 6 w 48"/>
                <a:gd name="T5" fmla="*/ 9 h 6"/>
                <a:gd name="T6" fmla="*/ 6 w 48"/>
                <a:gd name="T7" fmla="*/ 0 h 6"/>
                <a:gd name="T8" fmla="*/ 0 w 48"/>
                <a:gd name="T9" fmla="*/ 0 h 6"/>
                <a:gd name="T10" fmla="*/ 33 w 48"/>
                <a:gd name="T11" fmla="*/ 0 h 6"/>
                <a:gd name="T12" fmla="*/ 51 w 48"/>
                <a:gd name="T13" fmla="*/ 0 h 6"/>
                <a:gd name="T14" fmla="*/ 39 w 48"/>
                <a:gd name="T15" fmla="*/ 9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
                  <a:moveTo>
                    <a:pt x="36" y="6"/>
                  </a:moveTo>
                  <a:lnTo>
                    <a:pt x="18" y="6"/>
                  </a:lnTo>
                  <a:lnTo>
                    <a:pt x="6" y="6"/>
                  </a:lnTo>
                  <a:lnTo>
                    <a:pt x="6" y="0"/>
                  </a:lnTo>
                  <a:lnTo>
                    <a:pt x="0" y="0"/>
                  </a:lnTo>
                  <a:lnTo>
                    <a:pt x="30" y="0"/>
                  </a:lnTo>
                  <a:lnTo>
                    <a:pt x="48" y="0"/>
                  </a:lnTo>
                  <a:lnTo>
                    <a:pt x="36" y="6"/>
                  </a:lnTo>
                  <a:close/>
                </a:path>
              </a:pathLst>
            </a:custGeom>
            <a:solidFill>
              <a:srgbClr val="239FB1"/>
            </a:solidFill>
            <a:ln w="9525">
              <a:solidFill>
                <a:srgbClr val="000000"/>
              </a:solidFill>
              <a:prstDash val="solid"/>
              <a:round/>
              <a:headEnd/>
              <a:tailEnd/>
            </a:ln>
          </p:spPr>
          <p:txBody>
            <a:bodyPr/>
            <a:lstStyle/>
            <a:p>
              <a:endParaRPr lang="en-US"/>
            </a:p>
          </p:txBody>
        </p:sp>
        <p:sp>
          <p:nvSpPr>
            <p:cNvPr id="11639" name="Freeform 4426"/>
            <p:cNvSpPr>
              <a:spLocks/>
            </p:cNvSpPr>
            <p:nvPr/>
          </p:nvSpPr>
          <p:spPr bwMode="auto">
            <a:xfrm>
              <a:off x="2722" y="1110"/>
              <a:ext cx="19" cy="6"/>
            </a:xfrm>
            <a:custGeom>
              <a:avLst/>
              <a:gdLst>
                <a:gd name="T0" fmla="*/ 15 w 18"/>
                <a:gd name="T1" fmla="*/ 0 h 6"/>
                <a:gd name="T2" fmla="*/ 6 w 18"/>
                <a:gd name="T3" fmla="*/ 6 h 6"/>
                <a:gd name="T4" fmla="*/ 0 w 18"/>
                <a:gd name="T5" fmla="*/ 6 h 6"/>
                <a:gd name="T6" fmla="*/ 6 w 18"/>
                <a:gd name="T7" fmla="*/ 6 h 6"/>
                <a:gd name="T8" fmla="*/ 15 w 18"/>
                <a:gd name="T9" fmla="*/ 6 h 6"/>
                <a:gd name="T10" fmla="*/ 21 w 18"/>
                <a:gd name="T11" fmla="*/ 0 h 6"/>
                <a:gd name="T12" fmla="*/ 15 w 18"/>
                <a:gd name="T13" fmla="*/ 6 h 6"/>
                <a:gd name="T14" fmla="*/ 15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2" y="0"/>
                  </a:moveTo>
                  <a:lnTo>
                    <a:pt x="6" y="6"/>
                  </a:lnTo>
                  <a:lnTo>
                    <a:pt x="0" y="6"/>
                  </a:lnTo>
                  <a:lnTo>
                    <a:pt x="6" y="6"/>
                  </a:lnTo>
                  <a:lnTo>
                    <a:pt x="12" y="6"/>
                  </a:lnTo>
                  <a:lnTo>
                    <a:pt x="18" y="0"/>
                  </a:lnTo>
                  <a:lnTo>
                    <a:pt x="12" y="6"/>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32075" name="Freeform 4427"/>
            <p:cNvSpPr>
              <a:spLocks/>
            </p:cNvSpPr>
            <p:nvPr/>
          </p:nvSpPr>
          <p:spPr bwMode="auto">
            <a:xfrm>
              <a:off x="2789" y="1089"/>
              <a:ext cx="175" cy="195"/>
            </a:xfrm>
            <a:custGeom>
              <a:avLst/>
              <a:gdLst>
                <a:gd name="T0" fmla="*/ 144 w 173"/>
                <a:gd name="T1" fmla="*/ 95 h 173"/>
                <a:gd name="T2" fmla="*/ 138 w 173"/>
                <a:gd name="T3" fmla="*/ 89 h 173"/>
                <a:gd name="T4" fmla="*/ 138 w 173"/>
                <a:gd name="T5" fmla="*/ 72 h 173"/>
                <a:gd name="T6" fmla="*/ 120 w 173"/>
                <a:gd name="T7" fmla="*/ 54 h 173"/>
                <a:gd name="T8" fmla="*/ 132 w 173"/>
                <a:gd name="T9" fmla="*/ 42 h 173"/>
                <a:gd name="T10" fmla="*/ 108 w 173"/>
                <a:gd name="T11" fmla="*/ 30 h 173"/>
                <a:gd name="T12" fmla="*/ 108 w 173"/>
                <a:gd name="T13" fmla="*/ 18 h 173"/>
                <a:gd name="T14" fmla="*/ 108 w 173"/>
                <a:gd name="T15" fmla="*/ 12 h 173"/>
                <a:gd name="T16" fmla="*/ 108 w 173"/>
                <a:gd name="T17" fmla="*/ 6 h 173"/>
                <a:gd name="T18" fmla="*/ 90 w 173"/>
                <a:gd name="T19" fmla="*/ 0 h 173"/>
                <a:gd name="T20" fmla="*/ 72 w 173"/>
                <a:gd name="T21" fmla="*/ 6 h 173"/>
                <a:gd name="T22" fmla="*/ 66 w 173"/>
                <a:gd name="T23" fmla="*/ 18 h 173"/>
                <a:gd name="T24" fmla="*/ 60 w 173"/>
                <a:gd name="T25" fmla="*/ 24 h 173"/>
                <a:gd name="T26" fmla="*/ 42 w 173"/>
                <a:gd name="T27" fmla="*/ 24 h 173"/>
                <a:gd name="T28" fmla="*/ 24 w 173"/>
                <a:gd name="T29" fmla="*/ 18 h 173"/>
                <a:gd name="T30" fmla="*/ 12 w 173"/>
                <a:gd name="T31" fmla="*/ 12 h 173"/>
                <a:gd name="T32" fmla="*/ 0 w 173"/>
                <a:gd name="T33" fmla="*/ 12 h 173"/>
                <a:gd name="T34" fmla="*/ 42 w 173"/>
                <a:gd name="T35" fmla="*/ 30 h 173"/>
                <a:gd name="T36" fmla="*/ 54 w 173"/>
                <a:gd name="T37" fmla="*/ 54 h 173"/>
                <a:gd name="T38" fmla="*/ 60 w 173"/>
                <a:gd name="T39" fmla="*/ 72 h 173"/>
                <a:gd name="T40" fmla="*/ 66 w 173"/>
                <a:gd name="T41" fmla="*/ 66 h 173"/>
                <a:gd name="T42" fmla="*/ 72 w 173"/>
                <a:gd name="T43" fmla="*/ 72 h 173"/>
                <a:gd name="T44" fmla="*/ 78 w 173"/>
                <a:gd name="T45" fmla="*/ 84 h 173"/>
                <a:gd name="T46" fmla="*/ 54 w 173"/>
                <a:gd name="T47" fmla="*/ 101 h 173"/>
                <a:gd name="T48" fmla="*/ 42 w 173"/>
                <a:gd name="T49" fmla="*/ 113 h 173"/>
                <a:gd name="T50" fmla="*/ 30 w 173"/>
                <a:gd name="T51" fmla="*/ 119 h 173"/>
                <a:gd name="T52" fmla="*/ 36 w 173"/>
                <a:gd name="T53" fmla="*/ 137 h 173"/>
                <a:gd name="T54" fmla="*/ 36 w 173"/>
                <a:gd name="T55" fmla="*/ 161 h 173"/>
                <a:gd name="T56" fmla="*/ 54 w 173"/>
                <a:gd name="T57" fmla="*/ 167 h 173"/>
                <a:gd name="T58" fmla="*/ 54 w 173"/>
                <a:gd name="T59" fmla="*/ 167 h 173"/>
                <a:gd name="T60" fmla="*/ 60 w 173"/>
                <a:gd name="T61" fmla="*/ 167 h 173"/>
                <a:gd name="T62" fmla="*/ 66 w 173"/>
                <a:gd name="T63" fmla="*/ 173 h 173"/>
                <a:gd name="T64" fmla="*/ 72 w 173"/>
                <a:gd name="T65" fmla="*/ 173 h 173"/>
                <a:gd name="T66" fmla="*/ 102 w 173"/>
                <a:gd name="T67" fmla="*/ 167 h 173"/>
                <a:gd name="T68" fmla="*/ 114 w 173"/>
                <a:gd name="T69" fmla="*/ 161 h 173"/>
                <a:gd name="T70" fmla="*/ 132 w 173"/>
                <a:gd name="T71" fmla="*/ 161 h 173"/>
                <a:gd name="T72" fmla="*/ 138 w 173"/>
                <a:gd name="T73" fmla="*/ 155 h 173"/>
                <a:gd name="T74" fmla="*/ 150 w 173"/>
                <a:gd name="T75" fmla="*/ 143 h 173"/>
                <a:gd name="T76" fmla="*/ 162 w 173"/>
                <a:gd name="T77" fmla="*/ 131 h 173"/>
                <a:gd name="T78" fmla="*/ 173 w 173"/>
                <a:gd name="T79" fmla="*/ 119 h 173"/>
                <a:gd name="T80" fmla="*/ 144 w 173"/>
                <a:gd name="T81" fmla="*/ 107 h 173"/>
                <a:gd name="T82" fmla="*/ 150 w 173"/>
                <a:gd name="T83" fmla="*/ 101 h 173"/>
                <a:gd name="T84" fmla="*/ 144 w 173"/>
                <a:gd name="T85"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641" name="Rectangle 4428"/>
            <p:cNvSpPr>
              <a:spLocks noChangeArrowheads="1"/>
            </p:cNvSpPr>
            <p:nvPr/>
          </p:nvSpPr>
          <p:spPr bwMode="auto">
            <a:xfrm>
              <a:off x="2673" y="1554"/>
              <a:ext cx="0" cy="7"/>
            </a:xfrm>
            <a:prstGeom prst="rect">
              <a:avLst/>
            </a:prstGeom>
            <a:solidFill>
              <a:srgbClr val="6F73BF"/>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642" name="Freeform 4429"/>
            <p:cNvSpPr>
              <a:spLocks/>
            </p:cNvSpPr>
            <p:nvPr/>
          </p:nvSpPr>
          <p:spPr bwMode="auto">
            <a:xfrm>
              <a:off x="2673" y="1521"/>
              <a:ext cx="122" cy="54"/>
            </a:xfrm>
            <a:custGeom>
              <a:avLst/>
              <a:gdLst>
                <a:gd name="T0" fmla="*/ 45 w 120"/>
                <a:gd name="T1" fmla="*/ 52 h 48"/>
                <a:gd name="T2" fmla="*/ 24 w 120"/>
                <a:gd name="T3" fmla="*/ 60 h 48"/>
                <a:gd name="T4" fmla="*/ 18 w 120"/>
                <a:gd name="T5" fmla="*/ 60 h 48"/>
                <a:gd name="T6" fmla="*/ 6 w 120"/>
                <a:gd name="T7" fmla="*/ 52 h 48"/>
                <a:gd name="T8" fmla="*/ 0 w 120"/>
                <a:gd name="T9" fmla="*/ 52 h 48"/>
                <a:gd name="T10" fmla="*/ 0 w 120"/>
                <a:gd name="T11" fmla="*/ 52 h 48"/>
                <a:gd name="T12" fmla="*/ 0 w 120"/>
                <a:gd name="T13" fmla="*/ 43 h 48"/>
                <a:gd name="T14" fmla="*/ 0 w 120"/>
                <a:gd name="T15" fmla="*/ 34 h 48"/>
                <a:gd name="T16" fmla="*/ 12 w 120"/>
                <a:gd name="T17" fmla="*/ 43 h 48"/>
                <a:gd name="T18" fmla="*/ 18 w 120"/>
                <a:gd name="T19" fmla="*/ 43 h 48"/>
                <a:gd name="T20" fmla="*/ 18 w 120"/>
                <a:gd name="T21" fmla="*/ 34 h 48"/>
                <a:gd name="T22" fmla="*/ 39 w 120"/>
                <a:gd name="T23" fmla="*/ 34 h 48"/>
                <a:gd name="T24" fmla="*/ 57 w 120"/>
                <a:gd name="T25" fmla="*/ 34 h 48"/>
                <a:gd name="T26" fmla="*/ 57 w 120"/>
                <a:gd name="T27" fmla="*/ 34 h 48"/>
                <a:gd name="T28" fmla="*/ 57 w 120"/>
                <a:gd name="T29" fmla="*/ 18 h 48"/>
                <a:gd name="T30" fmla="*/ 69 w 120"/>
                <a:gd name="T31" fmla="*/ 0 h 48"/>
                <a:gd name="T32" fmla="*/ 75 w 120"/>
                <a:gd name="T33" fmla="*/ 9 h 48"/>
                <a:gd name="T34" fmla="*/ 87 w 120"/>
                <a:gd name="T35" fmla="*/ 0 h 48"/>
                <a:gd name="T36" fmla="*/ 114 w 120"/>
                <a:gd name="T37" fmla="*/ 0 h 48"/>
                <a:gd name="T38" fmla="*/ 126 w 120"/>
                <a:gd name="T39" fmla="*/ 26 h 48"/>
                <a:gd name="T40" fmla="*/ 120 w 120"/>
                <a:gd name="T41" fmla="*/ 34 h 48"/>
                <a:gd name="T42" fmla="*/ 120 w 120"/>
                <a:gd name="T43" fmla="*/ 34 h 48"/>
                <a:gd name="T44" fmla="*/ 114 w 120"/>
                <a:gd name="T45" fmla="*/ 52 h 48"/>
                <a:gd name="T46" fmla="*/ 108 w 120"/>
                <a:gd name="T47" fmla="*/ 60 h 48"/>
                <a:gd name="T48" fmla="*/ 75 w 120"/>
                <a:gd name="T49" fmla="*/ 69 h 48"/>
                <a:gd name="T50" fmla="*/ 69 w 120"/>
                <a:gd name="T51" fmla="*/ 69 h 48"/>
                <a:gd name="T52" fmla="*/ 45 w 120"/>
                <a:gd name="T53" fmla="*/ 52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6F73BF"/>
            </a:solidFill>
            <a:ln w="9525">
              <a:solidFill>
                <a:srgbClr val="000000"/>
              </a:solidFill>
              <a:prstDash val="solid"/>
              <a:round/>
              <a:headEnd/>
              <a:tailEnd/>
            </a:ln>
          </p:spPr>
          <p:txBody>
            <a:bodyPr/>
            <a:lstStyle/>
            <a:p>
              <a:endParaRPr lang="en-US"/>
            </a:p>
          </p:txBody>
        </p:sp>
        <p:sp>
          <p:nvSpPr>
            <p:cNvPr id="11643" name="Freeform 4430"/>
            <p:cNvSpPr>
              <a:spLocks/>
            </p:cNvSpPr>
            <p:nvPr/>
          </p:nvSpPr>
          <p:spPr bwMode="auto">
            <a:xfrm>
              <a:off x="2777" y="1601"/>
              <a:ext cx="66" cy="61"/>
            </a:xfrm>
            <a:custGeom>
              <a:avLst/>
              <a:gdLst>
                <a:gd name="T0" fmla="*/ 60 w 66"/>
                <a:gd name="T1" fmla="*/ 9 h 54"/>
                <a:gd name="T2" fmla="*/ 60 w 66"/>
                <a:gd name="T3" fmla="*/ 9 h 54"/>
                <a:gd name="T4" fmla="*/ 54 w 66"/>
                <a:gd name="T5" fmla="*/ 18 h 54"/>
                <a:gd name="T6" fmla="*/ 54 w 66"/>
                <a:gd name="T7" fmla="*/ 18 h 54"/>
                <a:gd name="T8" fmla="*/ 54 w 66"/>
                <a:gd name="T9" fmla="*/ 26 h 54"/>
                <a:gd name="T10" fmla="*/ 60 w 66"/>
                <a:gd name="T11" fmla="*/ 26 h 54"/>
                <a:gd name="T12" fmla="*/ 66 w 66"/>
                <a:gd name="T13" fmla="*/ 35 h 54"/>
                <a:gd name="T14" fmla="*/ 60 w 66"/>
                <a:gd name="T15" fmla="*/ 35 h 54"/>
                <a:gd name="T16" fmla="*/ 60 w 66"/>
                <a:gd name="T17" fmla="*/ 43 h 54"/>
                <a:gd name="T18" fmla="*/ 60 w 66"/>
                <a:gd name="T19" fmla="*/ 43 h 54"/>
                <a:gd name="T20" fmla="*/ 54 w 66"/>
                <a:gd name="T21" fmla="*/ 52 h 54"/>
                <a:gd name="T22" fmla="*/ 60 w 66"/>
                <a:gd name="T23" fmla="*/ 52 h 54"/>
                <a:gd name="T24" fmla="*/ 54 w 66"/>
                <a:gd name="T25" fmla="*/ 60 h 54"/>
                <a:gd name="T26" fmla="*/ 54 w 66"/>
                <a:gd name="T27" fmla="*/ 52 h 54"/>
                <a:gd name="T28" fmla="*/ 48 w 66"/>
                <a:gd name="T29" fmla="*/ 60 h 54"/>
                <a:gd name="T30" fmla="*/ 48 w 66"/>
                <a:gd name="T31" fmla="*/ 60 h 54"/>
                <a:gd name="T32" fmla="*/ 48 w 66"/>
                <a:gd name="T33" fmla="*/ 69 h 54"/>
                <a:gd name="T34" fmla="*/ 48 w 66"/>
                <a:gd name="T35" fmla="*/ 78 h 54"/>
                <a:gd name="T36" fmla="*/ 42 w 66"/>
                <a:gd name="T37" fmla="*/ 69 h 54"/>
                <a:gd name="T38" fmla="*/ 36 w 66"/>
                <a:gd name="T39" fmla="*/ 69 h 54"/>
                <a:gd name="T40" fmla="*/ 36 w 66"/>
                <a:gd name="T41" fmla="*/ 60 h 54"/>
                <a:gd name="T42" fmla="*/ 36 w 66"/>
                <a:gd name="T43" fmla="*/ 60 h 54"/>
                <a:gd name="T44" fmla="*/ 30 w 66"/>
                <a:gd name="T45" fmla="*/ 52 h 54"/>
                <a:gd name="T46" fmla="*/ 24 w 66"/>
                <a:gd name="T47" fmla="*/ 52 h 54"/>
                <a:gd name="T48" fmla="*/ 24 w 66"/>
                <a:gd name="T49" fmla="*/ 43 h 54"/>
                <a:gd name="T50" fmla="*/ 12 w 66"/>
                <a:gd name="T51" fmla="*/ 26 h 54"/>
                <a:gd name="T52" fmla="*/ 12 w 66"/>
                <a:gd name="T53" fmla="*/ 26 h 54"/>
                <a:gd name="T54" fmla="*/ 6 w 66"/>
                <a:gd name="T55" fmla="*/ 26 h 54"/>
                <a:gd name="T56" fmla="*/ 6 w 66"/>
                <a:gd name="T57" fmla="*/ 18 h 54"/>
                <a:gd name="T58" fmla="*/ 0 w 66"/>
                <a:gd name="T59" fmla="*/ 9 h 54"/>
                <a:gd name="T60" fmla="*/ 0 w 66"/>
                <a:gd name="T61" fmla="*/ 0 h 54"/>
                <a:gd name="T62" fmla="*/ 6 w 66"/>
                <a:gd name="T63" fmla="*/ 0 h 54"/>
                <a:gd name="T64" fmla="*/ 6 w 66"/>
                <a:gd name="T65" fmla="*/ 9 h 54"/>
                <a:gd name="T66" fmla="*/ 12 w 66"/>
                <a:gd name="T67" fmla="*/ 0 h 54"/>
                <a:gd name="T68" fmla="*/ 18 w 66"/>
                <a:gd name="T69" fmla="*/ 0 h 54"/>
                <a:gd name="T70" fmla="*/ 24 w 66"/>
                <a:gd name="T71" fmla="*/ 0 h 54"/>
                <a:gd name="T72" fmla="*/ 36 w 66"/>
                <a:gd name="T73" fmla="*/ 0 h 54"/>
                <a:gd name="T74" fmla="*/ 36 w 66"/>
                <a:gd name="T75" fmla="*/ 0 h 54"/>
                <a:gd name="T76" fmla="*/ 36 w 66"/>
                <a:gd name="T77" fmla="*/ 0 h 54"/>
                <a:gd name="T78" fmla="*/ 42 w 66"/>
                <a:gd name="T79" fmla="*/ 0 h 54"/>
                <a:gd name="T80" fmla="*/ 42 w 66"/>
                <a:gd name="T81" fmla="*/ 0 h 54"/>
                <a:gd name="T82" fmla="*/ 48 w 66"/>
                <a:gd name="T83" fmla="*/ 0 h 54"/>
                <a:gd name="T84" fmla="*/ 48 w 66"/>
                <a:gd name="T85" fmla="*/ 9 h 54"/>
                <a:gd name="T86" fmla="*/ 54 w 66"/>
                <a:gd name="T87" fmla="*/ 9 h 54"/>
                <a:gd name="T88" fmla="*/ 60 w 66"/>
                <a:gd name="T89" fmla="*/ 9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6F73BF"/>
            </a:solidFill>
            <a:ln w="9525">
              <a:solidFill>
                <a:srgbClr val="000000"/>
              </a:solidFill>
              <a:prstDash val="solid"/>
              <a:round/>
              <a:headEnd/>
              <a:tailEnd/>
            </a:ln>
          </p:spPr>
          <p:txBody>
            <a:bodyPr/>
            <a:lstStyle/>
            <a:p>
              <a:endParaRPr lang="en-US"/>
            </a:p>
          </p:txBody>
        </p:sp>
        <p:sp>
          <p:nvSpPr>
            <p:cNvPr id="11644" name="Freeform 4431"/>
            <p:cNvSpPr>
              <a:spLocks/>
            </p:cNvSpPr>
            <p:nvPr/>
          </p:nvSpPr>
          <p:spPr bwMode="auto">
            <a:xfrm>
              <a:off x="2741" y="1568"/>
              <a:ext cx="95" cy="80"/>
            </a:xfrm>
            <a:custGeom>
              <a:avLst/>
              <a:gdLst>
                <a:gd name="T0" fmla="*/ 81 w 96"/>
                <a:gd name="T1" fmla="*/ 50 h 71"/>
                <a:gd name="T2" fmla="*/ 87 w 96"/>
                <a:gd name="T3" fmla="*/ 50 h 71"/>
                <a:gd name="T4" fmla="*/ 87 w 96"/>
                <a:gd name="T5" fmla="*/ 42 h 71"/>
                <a:gd name="T6" fmla="*/ 93 w 96"/>
                <a:gd name="T7" fmla="*/ 42 h 71"/>
                <a:gd name="T8" fmla="*/ 93 w 96"/>
                <a:gd name="T9" fmla="*/ 42 h 71"/>
                <a:gd name="T10" fmla="*/ 87 w 96"/>
                <a:gd name="T11" fmla="*/ 42 h 71"/>
                <a:gd name="T12" fmla="*/ 81 w 96"/>
                <a:gd name="T13" fmla="*/ 33 h 71"/>
                <a:gd name="T14" fmla="*/ 87 w 96"/>
                <a:gd name="T15" fmla="*/ 33 h 71"/>
                <a:gd name="T16" fmla="*/ 81 w 96"/>
                <a:gd name="T17" fmla="*/ 33 h 71"/>
                <a:gd name="T18" fmla="*/ 81 w 96"/>
                <a:gd name="T19" fmla="*/ 24 h 71"/>
                <a:gd name="T20" fmla="*/ 57 w 96"/>
                <a:gd name="T21" fmla="*/ 24 h 71"/>
                <a:gd name="T22" fmla="*/ 48 w 96"/>
                <a:gd name="T23" fmla="*/ 0 h 71"/>
                <a:gd name="T24" fmla="*/ 42 w 96"/>
                <a:gd name="T25" fmla="*/ 9 h 71"/>
                <a:gd name="T26" fmla="*/ 42 w 96"/>
                <a:gd name="T27" fmla="*/ 9 h 71"/>
                <a:gd name="T28" fmla="*/ 42 w 96"/>
                <a:gd name="T29" fmla="*/ 9 h 71"/>
                <a:gd name="T30" fmla="*/ 36 w 96"/>
                <a:gd name="T31" fmla="*/ 9 h 71"/>
                <a:gd name="T32" fmla="*/ 36 w 96"/>
                <a:gd name="T33" fmla="*/ 9 h 71"/>
                <a:gd name="T34" fmla="*/ 30 w 96"/>
                <a:gd name="T35" fmla="*/ 18 h 71"/>
                <a:gd name="T36" fmla="*/ 30 w 96"/>
                <a:gd name="T37" fmla="*/ 18 h 71"/>
                <a:gd name="T38" fmla="*/ 30 w 96"/>
                <a:gd name="T39" fmla="*/ 18 h 71"/>
                <a:gd name="T40" fmla="*/ 36 w 96"/>
                <a:gd name="T41" fmla="*/ 24 h 71"/>
                <a:gd name="T42" fmla="*/ 30 w 96"/>
                <a:gd name="T43" fmla="*/ 24 h 71"/>
                <a:gd name="T44" fmla="*/ 30 w 96"/>
                <a:gd name="T45" fmla="*/ 24 h 71"/>
                <a:gd name="T46" fmla="*/ 30 w 96"/>
                <a:gd name="T47" fmla="*/ 33 h 71"/>
                <a:gd name="T48" fmla="*/ 30 w 96"/>
                <a:gd name="T49" fmla="*/ 33 h 71"/>
                <a:gd name="T50" fmla="*/ 24 w 96"/>
                <a:gd name="T51" fmla="*/ 33 h 71"/>
                <a:gd name="T52" fmla="*/ 24 w 96"/>
                <a:gd name="T53" fmla="*/ 33 h 71"/>
                <a:gd name="T54" fmla="*/ 18 w 96"/>
                <a:gd name="T55" fmla="*/ 33 h 71"/>
                <a:gd name="T56" fmla="*/ 18 w 96"/>
                <a:gd name="T57" fmla="*/ 33 h 71"/>
                <a:gd name="T58" fmla="*/ 12 w 96"/>
                <a:gd name="T59" fmla="*/ 33 h 71"/>
                <a:gd name="T60" fmla="*/ 6 w 96"/>
                <a:gd name="T61" fmla="*/ 33 h 71"/>
                <a:gd name="T62" fmla="*/ 0 w 96"/>
                <a:gd name="T63" fmla="*/ 33 h 71"/>
                <a:gd name="T64" fmla="*/ 6 w 96"/>
                <a:gd name="T65" fmla="*/ 42 h 71"/>
                <a:gd name="T66" fmla="*/ 12 w 96"/>
                <a:gd name="T67" fmla="*/ 50 h 71"/>
                <a:gd name="T68" fmla="*/ 12 w 96"/>
                <a:gd name="T69" fmla="*/ 42 h 71"/>
                <a:gd name="T70" fmla="*/ 24 w 96"/>
                <a:gd name="T71" fmla="*/ 68 h 71"/>
                <a:gd name="T72" fmla="*/ 30 w 96"/>
                <a:gd name="T73" fmla="*/ 77 h 71"/>
                <a:gd name="T74" fmla="*/ 48 w 96"/>
                <a:gd name="T75" fmla="*/ 92 h 71"/>
                <a:gd name="T76" fmla="*/ 63 w 96"/>
                <a:gd name="T77" fmla="*/ 101 h 71"/>
                <a:gd name="T78" fmla="*/ 63 w 96"/>
                <a:gd name="T79" fmla="*/ 101 h 71"/>
                <a:gd name="T80" fmla="*/ 69 w 96"/>
                <a:gd name="T81" fmla="*/ 101 h 71"/>
                <a:gd name="T82" fmla="*/ 69 w 96"/>
                <a:gd name="T83" fmla="*/ 101 h 71"/>
                <a:gd name="T84" fmla="*/ 63 w 96"/>
                <a:gd name="T85" fmla="*/ 92 h 71"/>
                <a:gd name="T86" fmla="*/ 57 w 96"/>
                <a:gd name="T87" fmla="*/ 92 h 71"/>
                <a:gd name="T88" fmla="*/ 57 w 96"/>
                <a:gd name="T89" fmla="*/ 83 h 71"/>
                <a:gd name="T90" fmla="*/ 48 w 96"/>
                <a:gd name="T91" fmla="*/ 68 h 71"/>
                <a:gd name="T92" fmla="*/ 48 w 96"/>
                <a:gd name="T93" fmla="*/ 68 h 71"/>
                <a:gd name="T94" fmla="*/ 42 w 96"/>
                <a:gd name="T95" fmla="*/ 68 h 71"/>
                <a:gd name="T96" fmla="*/ 42 w 96"/>
                <a:gd name="T97" fmla="*/ 59 h 71"/>
                <a:gd name="T98" fmla="*/ 36 w 96"/>
                <a:gd name="T99" fmla="*/ 50 h 71"/>
                <a:gd name="T100" fmla="*/ 36 w 96"/>
                <a:gd name="T101" fmla="*/ 42 h 71"/>
                <a:gd name="T102" fmla="*/ 42 w 96"/>
                <a:gd name="T103" fmla="*/ 42 h 71"/>
                <a:gd name="T104" fmla="*/ 42 w 96"/>
                <a:gd name="T105" fmla="*/ 50 h 71"/>
                <a:gd name="T106" fmla="*/ 48 w 96"/>
                <a:gd name="T107" fmla="*/ 42 h 71"/>
                <a:gd name="T108" fmla="*/ 51 w 96"/>
                <a:gd name="T109" fmla="*/ 42 h 71"/>
                <a:gd name="T110" fmla="*/ 57 w 96"/>
                <a:gd name="T111" fmla="*/ 42 h 71"/>
                <a:gd name="T112" fmla="*/ 69 w 96"/>
                <a:gd name="T113" fmla="*/ 42 h 71"/>
                <a:gd name="T114" fmla="*/ 69 w 96"/>
                <a:gd name="T115" fmla="*/ 42 h 71"/>
                <a:gd name="T116" fmla="*/ 69 w 96"/>
                <a:gd name="T117" fmla="*/ 42 h 71"/>
                <a:gd name="T118" fmla="*/ 75 w 96"/>
                <a:gd name="T119" fmla="*/ 42 h 71"/>
                <a:gd name="T120" fmla="*/ 75 w 96"/>
                <a:gd name="T121" fmla="*/ 42 h 71"/>
                <a:gd name="T122" fmla="*/ 81 w 96"/>
                <a:gd name="T123" fmla="*/ 42 h 71"/>
                <a:gd name="T124" fmla="*/ 81 w 96"/>
                <a:gd name="T125" fmla="*/ 50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6F73BF"/>
            </a:solidFill>
            <a:ln w="9525">
              <a:solidFill>
                <a:srgbClr val="000000"/>
              </a:solidFill>
              <a:prstDash val="solid"/>
              <a:round/>
              <a:headEnd/>
              <a:tailEnd/>
            </a:ln>
          </p:spPr>
          <p:txBody>
            <a:bodyPr/>
            <a:lstStyle/>
            <a:p>
              <a:endParaRPr lang="en-US"/>
            </a:p>
          </p:txBody>
        </p:sp>
        <p:sp>
          <p:nvSpPr>
            <p:cNvPr id="11645" name="Freeform 4432"/>
            <p:cNvSpPr>
              <a:spLocks/>
            </p:cNvSpPr>
            <p:nvPr/>
          </p:nvSpPr>
          <p:spPr bwMode="auto">
            <a:xfrm>
              <a:off x="2800" y="1648"/>
              <a:ext cx="25" cy="14"/>
            </a:xfrm>
            <a:custGeom>
              <a:avLst/>
              <a:gdLst>
                <a:gd name="T0" fmla="*/ 27 w 24"/>
                <a:gd name="T1" fmla="*/ 19 h 12"/>
                <a:gd name="T2" fmla="*/ 27 w 24"/>
                <a:gd name="T3" fmla="*/ 19 h 12"/>
                <a:gd name="T4" fmla="*/ 21 w 24"/>
                <a:gd name="T5" fmla="*/ 9 h 12"/>
                <a:gd name="T6" fmla="*/ 15 w 24"/>
                <a:gd name="T7" fmla="*/ 9 h 12"/>
                <a:gd name="T8" fmla="*/ 15 w 24"/>
                <a:gd name="T9" fmla="*/ 0 h 12"/>
                <a:gd name="T10" fmla="*/ 6 w 24"/>
                <a:gd name="T11" fmla="*/ 9 h 12"/>
                <a:gd name="T12" fmla="*/ 0 w 24"/>
                <a:gd name="T13" fmla="*/ 0 h 12"/>
                <a:gd name="T14" fmla="*/ 27 w 24"/>
                <a:gd name="T15" fmla="*/ 19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12"/>
                  </a:moveTo>
                  <a:lnTo>
                    <a:pt x="24" y="12"/>
                  </a:lnTo>
                  <a:lnTo>
                    <a:pt x="18" y="6"/>
                  </a:lnTo>
                  <a:lnTo>
                    <a:pt x="12" y="6"/>
                  </a:lnTo>
                  <a:lnTo>
                    <a:pt x="12" y="0"/>
                  </a:lnTo>
                  <a:lnTo>
                    <a:pt x="6" y="6"/>
                  </a:lnTo>
                  <a:lnTo>
                    <a:pt x="0" y="0"/>
                  </a:lnTo>
                  <a:lnTo>
                    <a:pt x="24" y="12"/>
                  </a:lnTo>
                  <a:close/>
                </a:path>
              </a:pathLst>
            </a:custGeom>
            <a:solidFill>
              <a:srgbClr val="ACECF7"/>
            </a:solidFill>
            <a:ln w="9525">
              <a:solidFill>
                <a:srgbClr val="000000"/>
              </a:solidFill>
              <a:prstDash val="solid"/>
              <a:round/>
              <a:headEnd/>
              <a:tailEnd/>
            </a:ln>
          </p:spPr>
          <p:txBody>
            <a:bodyPr/>
            <a:lstStyle/>
            <a:p>
              <a:endParaRPr lang="en-US"/>
            </a:p>
          </p:txBody>
        </p:sp>
        <p:sp>
          <p:nvSpPr>
            <p:cNvPr id="11646" name="Freeform 4433"/>
            <p:cNvSpPr>
              <a:spLocks/>
            </p:cNvSpPr>
            <p:nvPr/>
          </p:nvSpPr>
          <p:spPr bwMode="auto">
            <a:xfrm>
              <a:off x="2449" y="1473"/>
              <a:ext cx="199" cy="189"/>
            </a:xfrm>
            <a:custGeom>
              <a:avLst/>
              <a:gdLst>
                <a:gd name="T0" fmla="*/ 203 w 197"/>
                <a:gd name="T1" fmla="*/ 207 h 167"/>
                <a:gd name="T2" fmla="*/ 197 w 197"/>
                <a:gd name="T3" fmla="*/ 207 h 167"/>
                <a:gd name="T4" fmla="*/ 197 w 197"/>
                <a:gd name="T5" fmla="*/ 207 h 167"/>
                <a:gd name="T6" fmla="*/ 162 w 197"/>
                <a:gd name="T7" fmla="*/ 216 h 167"/>
                <a:gd name="T8" fmla="*/ 156 w 197"/>
                <a:gd name="T9" fmla="*/ 216 h 167"/>
                <a:gd name="T10" fmla="*/ 129 w 197"/>
                <a:gd name="T11" fmla="*/ 224 h 167"/>
                <a:gd name="T12" fmla="*/ 105 w 197"/>
                <a:gd name="T13" fmla="*/ 242 h 167"/>
                <a:gd name="T14" fmla="*/ 99 w 197"/>
                <a:gd name="T15" fmla="*/ 242 h 167"/>
                <a:gd name="T16" fmla="*/ 48 w 197"/>
                <a:gd name="T17" fmla="*/ 216 h 167"/>
                <a:gd name="T18" fmla="*/ 57 w 197"/>
                <a:gd name="T19" fmla="*/ 181 h 167"/>
                <a:gd name="T20" fmla="*/ 69 w 197"/>
                <a:gd name="T21" fmla="*/ 164 h 167"/>
                <a:gd name="T22" fmla="*/ 63 w 197"/>
                <a:gd name="T23" fmla="*/ 139 h 167"/>
                <a:gd name="T24" fmla="*/ 42 w 197"/>
                <a:gd name="T25" fmla="*/ 113 h 167"/>
                <a:gd name="T26" fmla="*/ 36 w 197"/>
                <a:gd name="T27" fmla="*/ 104 h 167"/>
                <a:gd name="T28" fmla="*/ 12 w 197"/>
                <a:gd name="T29" fmla="*/ 87 h 167"/>
                <a:gd name="T30" fmla="*/ 6 w 197"/>
                <a:gd name="T31" fmla="*/ 78 h 167"/>
                <a:gd name="T32" fmla="*/ 0 w 197"/>
                <a:gd name="T33" fmla="*/ 78 h 167"/>
                <a:gd name="T34" fmla="*/ 30 w 197"/>
                <a:gd name="T35" fmla="*/ 69 h 167"/>
                <a:gd name="T36" fmla="*/ 48 w 197"/>
                <a:gd name="T37" fmla="*/ 43 h 167"/>
                <a:gd name="T38" fmla="*/ 57 w 197"/>
                <a:gd name="T39" fmla="*/ 43 h 167"/>
                <a:gd name="T40" fmla="*/ 81 w 197"/>
                <a:gd name="T41" fmla="*/ 43 h 167"/>
                <a:gd name="T42" fmla="*/ 105 w 197"/>
                <a:gd name="T43" fmla="*/ 9 h 167"/>
                <a:gd name="T44" fmla="*/ 123 w 197"/>
                <a:gd name="T45" fmla="*/ 9 h 167"/>
                <a:gd name="T46" fmla="*/ 147 w 197"/>
                <a:gd name="T47" fmla="*/ 26 h 167"/>
                <a:gd name="T48" fmla="*/ 168 w 197"/>
                <a:gd name="T49" fmla="*/ 43 h 167"/>
                <a:gd name="T50" fmla="*/ 180 w 197"/>
                <a:gd name="T51" fmla="*/ 43 h 167"/>
                <a:gd name="T52" fmla="*/ 203 w 197"/>
                <a:gd name="T53" fmla="*/ 61 h 167"/>
                <a:gd name="T54" fmla="*/ 191 w 197"/>
                <a:gd name="T55" fmla="*/ 104 h 167"/>
                <a:gd name="T56" fmla="*/ 174 w 197"/>
                <a:gd name="T57" fmla="*/ 130 h 167"/>
                <a:gd name="T58" fmla="*/ 191 w 197"/>
                <a:gd name="T59" fmla="*/ 146 h 167"/>
                <a:gd name="T60" fmla="*/ 185 w 197"/>
                <a:gd name="T61" fmla="*/ 164 h 167"/>
                <a:gd name="T62" fmla="*/ 191 w 197"/>
                <a:gd name="T63" fmla="*/ 181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6F73BF"/>
            </a:solidFill>
            <a:ln w="9525">
              <a:solidFill>
                <a:srgbClr val="000000"/>
              </a:solidFill>
              <a:prstDash val="solid"/>
              <a:round/>
              <a:headEnd/>
              <a:tailEnd/>
            </a:ln>
          </p:spPr>
          <p:txBody>
            <a:bodyPr/>
            <a:lstStyle/>
            <a:p>
              <a:endParaRPr lang="en-US"/>
            </a:p>
          </p:txBody>
        </p:sp>
        <p:sp>
          <p:nvSpPr>
            <p:cNvPr id="11647" name="Freeform 4434"/>
            <p:cNvSpPr>
              <a:spLocks/>
            </p:cNvSpPr>
            <p:nvPr/>
          </p:nvSpPr>
          <p:spPr bwMode="auto">
            <a:xfrm>
              <a:off x="2667" y="1655"/>
              <a:ext cx="12" cy="27"/>
            </a:xfrm>
            <a:custGeom>
              <a:avLst/>
              <a:gdLst>
                <a:gd name="T0" fmla="*/ 6 w 12"/>
                <a:gd name="T1" fmla="*/ 34 h 24"/>
                <a:gd name="T2" fmla="*/ 0 w 12"/>
                <a:gd name="T3" fmla="*/ 26 h 24"/>
                <a:gd name="T4" fmla="*/ 0 w 12"/>
                <a:gd name="T5" fmla="*/ 18 h 24"/>
                <a:gd name="T6" fmla="*/ 6 w 12"/>
                <a:gd name="T7" fmla="*/ 0 h 24"/>
                <a:gd name="T8" fmla="*/ 12 w 12"/>
                <a:gd name="T9" fmla="*/ 18 h 24"/>
                <a:gd name="T10" fmla="*/ 6 w 12"/>
                <a:gd name="T11" fmla="*/ 34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6" y="24"/>
                  </a:moveTo>
                  <a:lnTo>
                    <a:pt x="0" y="18"/>
                  </a:lnTo>
                  <a:lnTo>
                    <a:pt x="0" y="12"/>
                  </a:lnTo>
                  <a:lnTo>
                    <a:pt x="6" y="0"/>
                  </a:lnTo>
                  <a:lnTo>
                    <a:pt x="12" y="12"/>
                  </a:lnTo>
                  <a:lnTo>
                    <a:pt x="6" y="24"/>
                  </a:lnTo>
                  <a:close/>
                </a:path>
              </a:pathLst>
            </a:custGeom>
            <a:solidFill>
              <a:srgbClr val="6F73BF"/>
            </a:solidFill>
            <a:ln w="9525">
              <a:solidFill>
                <a:srgbClr val="000000"/>
              </a:solidFill>
              <a:prstDash val="solid"/>
              <a:round/>
              <a:headEnd/>
              <a:tailEnd/>
            </a:ln>
          </p:spPr>
          <p:txBody>
            <a:bodyPr/>
            <a:lstStyle/>
            <a:p>
              <a:endParaRPr lang="en-US"/>
            </a:p>
          </p:txBody>
        </p:sp>
        <p:sp>
          <p:nvSpPr>
            <p:cNvPr id="11648" name="Freeform 4435"/>
            <p:cNvSpPr>
              <a:spLocks/>
            </p:cNvSpPr>
            <p:nvPr/>
          </p:nvSpPr>
          <p:spPr bwMode="auto">
            <a:xfrm>
              <a:off x="2777" y="1527"/>
              <a:ext cx="109" cy="60"/>
            </a:xfrm>
            <a:custGeom>
              <a:avLst/>
              <a:gdLst>
                <a:gd name="T0" fmla="*/ 48 w 108"/>
                <a:gd name="T1" fmla="*/ 77 h 53"/>
                <a:gd name="T2" fmla="*/ 24 w 108"/>
                <a:gd name="T3" fmla="*/ 77 h 53"/>
                <a:gd name="T4" fmla="*/ 12 w 108"/>
                <a:gd name="T5" fmla="*/ 52 h 53"/>
                <a:gd name="T6" fmla="*/ 6 w 108"/>
                <a:gd name="T7" fmla="*/ 52 h 53"/>
                <a:gd name="T8" fmla="*/ 0 w 108"/>
                <a:gd name="T9" fmla="*/ 52 h 53"/>
                <a:gd name="T10" fmla="*/ 6 w 108"/>
                <a:gd name="T11" fmla="*/ 43 h 53"/>
                <a:gd name="T12" fmla="*/ 12 w 108"/>
                <a:gd name="T13" fmla="*/ 26 h 53"/>
                <a:gd name="T14" fmla="*/ 12 w 108"/>
                <a:gd name="T15" fmla="*/ 26 h 53"/>
                <a:gd name="T16" fmla="*/ 18 w 108"/>
                <a:gd name="T17" fmla="*/ 18 h 53"/>
                <a:gd name="T18" fmla="*/ 24 w 108"/>
                <a:gd name="T19" fmla="*/ 18 h 53"/>
                <a:gd name="T20" fmla="*/ 42 w 108"/>
                <a:gd name="T21" fmla="*/ 18 h 53"/>
                <a:gd name="T22" fmla="*/ 69 w 108"/>
                <a:gd name="T23" fmla="*/ 0 h 53"/>
                <a:gd name="T24" fmla="*/ 99 w 108"/>
                <a:gd name="T25" fmla="*/ 9 h 53"/>
                <a:gd name="T26" fmla="*/ 111 w 108"/>
                <a:gd name="T27" fmla="*/ 18 h 53"/>
                <a:gd name="T28" fmla="*/ 93 w 108"/>
                <a:gd name="T29" fmla="*/ 43 h 53"/>
                <a:gd name="T30" fmla="*/ 81 w 108"/>
                <a:gd name="T31" fmla="*/ 61 h 53"/>
                <a:gd name="T32" fmla="*/ 75 w 108"/>
                <a:gd name="T33" fmla="*/ 69 h 53"/>
                <a:gd name="T34" fmla="*/ 48 w 108"/>
                <a:gd name="T35" fmla="*/ 77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6F73BF"/>
            </a:solidFill>
            <a:ln w="9525">
              <a:solidFill>
                <a:srgbClr val="000000"/>
              </a:solidFill>
              <a:prstDash val="solid"/>
              <a:round/>
              <a:headEnd/>
              <a:tailEnd/>
            </a:ln>
          </p:spPr>
          <p:txBody>
            <a:bodyPr/>
            <a:lstStyle/>
            <a:p>
              <a:endParaRPr lang="en-US"/>
            </a:p>
          </p:txBody>
        </p:sp>
        <p:sp>
          <p:nvSpPr>
            <p:cNvPr id="11649" name="Freeform 4436"/>
            <p:cNvSpPr>
              <a:spLocks/>
            </p:cNvSpPr>
            <p:nvPr/>
          </p:nvSpPr>
          <p:spPr bwMode="auto">
            <a:xfrm>
              <a:off x="2728" y="1682"/>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11650" name="Freeform 4437"/>
            <p:cNvSpPr>
              <a:spLocks/>
            </p:cNvSpPr>
            <p:nvPr/>
          </p:nvSpPr>
          <p:spPr bwMode="auto">
            <a:xfrm>
              <a:off x="2898" y="954"/>
              <a:ext cx="2122" cy="728"/>
            </a:xfrm>
            <a:custGeom>
              <a:avLst/>
              <a:gdLst>
                <a:gd name="T0" fmla="*/ 1882 w 2093"/>
                <a:gd name="T1" fmla="*/ 198 h 646"/>
                <a:gd name="T2" fmla="*/ 1702 w 2093"/>
                <a:gd name="T3" fmla="*/ 154 h 646"/>
                <a:gd name="T4" fmla="*/ 1539 w 2093"/>
                <a:gd name="T5" fmla="*/ 128 h 646"/>
                <a:gd name="T6" fmla="*/ 1397 w 2093"/>
                <a:gd name="T7" fmla="*/ 112 h 646"/>
                <a:gd name="T8" fmla="*/ 1359 w 2093"/>
                <a:gd name="T9" fmla="*/ 137 h 646"/>
                <a:gd name="T10" fmla="*/ 1265 w 2093"/>
                <a:gd name="T11" fmla="*/ 137 h 646"/>
                <a:gd name="T12" fmla="*/ 1010 w 2093"/>
                <a:gd name="T13" fmla="*/ 78 h 646"/>
                <a:gd name="T14" fmla="*/ 997 w 2093"/>
                <a:gd name="T15" fmla="*/ 43 h 646"/>
                <a:gd name="T16" fmla="*/ 897 w 2093"/>
                <a:gd name="T17" fmla="*/ 9 h 646"/>
                <a:gd name="T18" fmla="*/ 822 w 2093"/>
                <a:gd name="T19" fmla="*/ 26 h 646"/>
                <a:gd name="T20" fmla="*/ 679 w 2093"/>
                <a:gd name="T21" fmla="*/ 60 h 646"/>
                <a:gd name="T22" fmla="*/ 673 w 2093"/>
                <a:gd name="T23" fmla="*/ 121 h 646"/>
                <a:gd name="T24" fmla="*/ 661 w 2093"/>
                <a:gd name="T25" fmla="*/ 128 h 646"/>
                <a:gd name="T26" fmla="*/ 580 w 2093"/>
                <a:gd name="T27" fmla="*/ 103 h 646"/>
                <a:gd name="T28" fmla="*/ 655 w 2093"/>
                <a:gd name="T29" fmla="*/ 198 h 646"/>
                <a:gd name="T30" fmla="*/ 616 w 2093"/>
                <a:gd name="T31" fmla="*/ 249 h 646"/>
                <a:gd name="T32" fmla="*/ 604 w 2093"/>
                <a:gd name="T33" fmla="*/ 223 h 646"/>
                <a:gd name="T34" fmla="*/ 493 w 2093"/>
                <a:gd name="T35" fmla="*/ 137 h 646"/>
                <a:gd name="T36" fmla="*/ 535 w 2093"/>
                <a:gd name="T37" fmla="*/ 214 h 646"/>
                <a:gd name="T38" fmla="*/ 404 w 2093"/>
                <a:gd name="T39" fmla="*/ 198 h 646"/>
                <a:gd name="T40" fmla="*/ 317 w 2093"/>
                <a:gd name="T41" fmla="*/ 206 h 646"/>
                <a:gd name="T42" fmla="*/ 224 w 2093"/>
                <a:gd name="T43" fmla="*/ 206 h 646"/>
                <a:gd name="T44" fmla="*/ 179 w 2093"/>
                <a:gd name="T45" fmla="*/ 267 h 646"/>
                <a:gd name="T46" fmla="*/ 104 w 2093"/>
                <a:gd name="T47" fmla="*/ 300 h 646"/>
                <a:gd name="T48" fmla="*/ 137 w 2093"/>
                <a:gd name="T49" fmla="*/ 267 h 646"/>
                <a:gd name="T50" fmla="*/ 51 w 2093"/>
                <a:gd name="T51" fmla="*/ 189 h 646"/>
                <a:gd name="T52" fmla="*/ 0 w 2093"/>
                <a:gd name="T53" fmla="*/ 198 h 646"/>
                <a:gd name="T54" fmla="*/ 68 w 2093"/>
                <a:gd name="T55" fmla="*/ 341 h 646"/>
                <a:gd name="T56" fmla="*/ 45 w 2093"/>
                <a:gd name="T57" fmla="*/ 419 h 646"/>
                <a:gd name="T58" fmla="*/ 98 w 2093"/>
                <a:gd name="T59" fmla="*/ 565 h 646"/>
                <a:gd name="T60" fmla="*/ 236 w 2093"/>
                <a:gd name="T61" fmla="*/ 694 h 646"/>
                <a:gd name="T62" fmla="*/ 242 w 2093"/>
                <a:gd name="T63" fmla="*/ 798 h 646"/>
                <a:gd name="T64" fmla="*/ 287 w 2093"/>
                <a:gd name="T65" fmla="*/ 856 h 646"/>
                <a:gd name="T66" fmla="*/ 397 w 2093"/>
                <a:gd name="T67" fmla="*/ 864 h 646"/>
                <a:gd name="T68" fmla="*/ 368 w 2093"/>
                <a:gd name="T69" fmla="*/ 686 h 646"/>
                <a:gd name="T70" fmla="*/ 541 w 2093"/>
                <a:gd name="T71" fmla="*/ 651 h 646"/>
                <a:gd name="T72" fmla="*/ 623 w 2093"/>
                <a:gd name="T73" fmla="*/ 565 h 646"/>
                <a:gd name="T74" fmla="*/ 778 w 2093"/>
                <a:gd name="T75" fmla="*/ 574 h 646"/>
                <a:gd name="T76" fmla="*/ 929 w 2093"/>
                <a:gd name="T77" fmla="*/ 660 h 646"/>
                <a:gd name="T78" fmla="*/ 1078 w 2093"/>
                <a:gd name="T79" fmla="*/ 668 h 646"/>
                <a:gd name="T80" fmla="*/ 1221 w 2093"/>
                <a:gd name="T81" fmla="*/ 651 h 646"/>
                <a:gd name="T82" fmla="*/ 1433 w 2093"/>
                <a:gd name="T83" fmla="*/ 686 h 646"/>
                <a:gd name="T84" fmla="*/ 1502 w 2093"/>
                <a:gd name="T85" fmla="*/ 600 h 646"/>
                <a:gd name="T86" fmla="*/ 1696 w 2093"/>
                <a:gd name="T87" fmla="*/ 711 h 646"/>
                <a:gd name="T88" fmla="*/ 1776 w 2093"/>
                <a:gd name="T89" fmla="*/ 838 h 646"/>
                <a:gd name="T90" fmla="*/ 1813 w 2093"/>
                <a:gd name="T91" fmla="*/ 872 h 646"/>
                <a:gd name="T92" fmla="*/ 1863 w 2093"/>
                <a:gd name="T93" fmla="*/ 711 h 646"/>
                <a:gd name="T94" fmla="*/ 1751 w 2093"/>
                <a:gd name="T95" fmla="*/ 574 h 646"/>
                <a:gd name="T96" fmla="*/ 1702 w 2093"/>
                <a:gd name="T97" fmla="*/ 514 h 646"/>
                <a:gd name="T98" fmla="*/ 1770 w 2093"/>
                <a:gd name="T99" fmla="*/ 437 h 646"/>
                <a:gd name="T100" fmla="*/ 1882 w 2093"/>
                <a:gd name="T101" fmla="*/ 437 h 646"/>
                <a:gd name="T102" fmla="*/ 1938 w 2093"/>
                <a:gd name="T103" fmla="*/ 393 h 646"/>
                <a:gd name="T104" fmla="*/ 1970 w 2093"/>
                <a:gd name="T105" fmla="*/ 359 h 646"/>
                <a:gd name="T106" fmla="*/ 1982 w 2093"/>
                <a:gd name="T107" fmla="*/ 522 h 646"/>
                <a:gd name="T108" fmla="*/ 2100 w 2093"/>
                <a:gd name="T109" fmla="*/ 609 h 646"/>
                <a:gd name="T110" fmla="*/ 2076 w 2093"/>
                <a:gd name="T111" fmla="*/ 506 h 646"/>
                <a:gd name="T112" fmla="*/ 2032 w 2093"/>
                <a:gd name="T113" fmla="*/ 419 h 646"/>
                <a:gd name="T114" fmla="*/ 2112 w 2093"/>
                <a:gd name="T115" fmla="*/ 384 h 646"/>
                <a:gd name="T116" fmla="*/ 2150 w 2093"/>
                <a:gd name="T117" fmla="*/ 334 h 646"/>
                <a:gd name="T118" fmla="*/ 2045 w 2093"/>
                <a:gd name="T119" fmla="*/ 223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6F73BF"/>
            </a:solidFill>
            <a:ln w="9525">
              <a:solidFill>
                <a:srgbClr val="000000"/>
              </a:solidFill>
              <a:prstDash val="solid"/>
              <a:round/>
              <a:headEnd/>
              <a:tailEnd/>
            </a:ln>
          </p:spPr>
          <p:txBody>
            <a:bodyPr/>
            <a:lstStyle/>
            <a:p>
              <a:endParaRPr lang="en-US"/>
            </a:p>
          </p:txBody>
        </p:sp>
        <p:sp>
          <p:nvSpPr>
            <p:cNvPr id="11651" name="Freeform 4438"/>
            <p:cNvSpPr>
              <a:spLocks/>
            </p:cNvSpPr>
            <p:nvPr/>
          </p:nvSpPr>
          <p:spPr bwMode="auto">
            <a:xfrm>
              <a:off x="4656" y="1399"/>
              <a:ext cx="145" cy="183"/>
            </a:xfrm>
            <a:custGeom>
              <a:avLst/>
              <a:gdLst>
                <a:gd name="T0" fmla="*/ 129 w 144"/>
                <a:gd name="T1" fmla="*/ 165 h 162"/>
                <a:gd name="T2" fmla="*/ 111 w 144"/>
                <a:gd name="T3" fmla="*/ 138 h 162"/>
                <a:gd name="T4" fmla="*/ 93 w 144"/>
                <a:gd name="T5" fmla="*/ 112 h 162"/>
                <a:gd name="T6" fmla="*/ 75 w 144"/>
                <a:gd name="T7" fmla="*/ 87 h 162"/>
                <a:gd name="T8" fmla="*/ 48 w 144"/>
                <a:gd name="T9" fmla="*/ 69 h 162"/>
                <a:gd name="T10" fmla="*/ 48 w 144"/>
                <a:gd name="T11" fmla="*/ 60 h 162"/>
                <a:gd name="T12" fmla="*/ 24 w 144"/>
                <a:gd name="T13" fmla="*/ 26 h 162"/>
                <a:gd name="T14" fmla="*/ 6 w 144"/>
                <a:gd name="T15" fmla="*/ 0 h 162"/>
                <a:gd name="T16" fmla="*/ 0 w 144"/>
                <a:gd name="T17" fmla="*/ 9 h 162"/>
                <a:gd name="T18" fmla="*/ 18 w 144"/>
                <a:gd name="T19" fmla="*/ 26 h 162"/>
                <a:gd name="T20" fmla="*/ 12 w 144"/>
                <a:gd name="T21" fmla="*/ 35 h 162"/>
                <a:gd name="T22" fmla="*/ 6 w 144"/>
                <a:gd name="T23" fmla="*/ 35 h 162"/>
                <a:gd name="T24" fmla="*/ 42 w 144"/>
                <a:gd name="T25" fmla="*/ 78 h 162"/>
                <a:gd name="T26" fmla="*/ 54 w 144"/>
                <a:gd name="T27" fmla="*/ 104 h 162"/>
                <a:gd name="T28" fmla="*/ 75 w 144"/>
                <a:gd name="T29" fmla="*/ 130 h 162"/>
                <a:gd name="T30" fmla="*/ 87 w 144"/>
                <a:gd name="T31" fmla="*/ 156 h 162"/>
                <a:gd name="T32" fmla="*/ 99 w 144"/>
                <a:gd name="T33" fmla="*/ 181 h 162"/>
                <a:gd name="T34" fmla="*/ 111 w 144"/>
                <a:gd name="T35" fmla="*/ 208 h 162"/>
                <a:gd name="T36" fmla="*/ 123 w 144"/>
                <a:gd name="T37" fmla="*/ 234 h 162"/>
                <a:gd name="T38" fmla="*/ 129 w 144"/>
                <a:gd name="T39" fmla="*/ 234 h 162"/>
                <a:gd name="T40" fmla="*/ 129 w 144"/>
                <a:gd name="T41" fmla="*/ 216 h 162"/>
                <a:gd name="T42" fmla="*/ 141 w 144"/>
                <a:gd name="T43" fmla="*/ 225 h 162"/>
                <a:gd name="T44" fmla="*/ 147 w 144"/>
                <a:gd name="T45" fmla="*/ 234 h 162"/>
                <a:gd name="T46" fmla="*/ 135 w 144"/>
                <a:gd name="T47" fmla="*/ 216 h 162"/>
                <a:gd name="T48" fmla="*/ 105 w 144"/>
                <a:gd name="T49" fmla="*/ 181 h 162"/>
                <a:gd name="T50" fmla="*/ 99 w 144"/>
                <a:gd name="T51" fmla="*/ 147 h 162"/>
                <a:gd name="T52" fmla="*/ 105 w 144"/>
                <a:gd name="T53" fmla="*/ 147 h 162"/>
                <a:gd name="T54" fmla="*/ 123 w 144"/>
                <a:gd name="T55" fmla="*/ 156 h 162"/>
                <a:gd name="T56" fmla="*/ 129 w 144"/>
                <a:gd name="T57" fmla="*/ 165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6F73BF"/>
            </a:solidFill>
            <a:ln w="9525">
              <a:solidFill>
                <a:srgbClr val="000000"/>
              </a:solidFill>
              <a:prstDash val="solid"/>
              <a:round/>
              <a:headEnd/>
              <a:tailEnd/>
            </a:ln>
          </p:spPr>
          <p:txBody>
            <a:bodyPr/>
            <a:lstStyle/>
            <a:p>
              <a:endParaRPr lang="en-US"/>
            </a:p>
          </p:txBody>
        </p:sp>
        <p:sp>
          <p:nvSpPr>
            <p:cNvPr id="11652" name="Freeform 4439"/>
            <p:cNvSpPr>
              <a:spLocks/>
            </p:cNvSpPr>
            <p:nvPr/>
          </p:nvSpPr>
          <p:spPr bwMode="auto">
            <a:xfrm>
              <a:off x="3176" y="961"/>
              <a:ext cx="158" cy="67"/>
            </a:xfrm>
            <a:custGeom>
              <a:avLst/>
              <a:gdLst>
                <a:gd name="T0" fmla="*/ 164 w 155"/>
                <a:gd name="T1" fmla="*/ 9 h 60"/>
                <a:gd name="T2" fmla="*/ 152 w 155"/>
                <a:gd name="T3" fmla="*/ 17 h 60"/>
                <a:gd name="T4" fmla="*/ 113 w 155"/>
                <a:gd name="T5" fmla="*/ 34 h 60"/>
                <a:gd name="T6" fmla="*/ 84 w 155"/>
                <a:gd name="T7" fmla="*/ 42 h 60"/>
                <a:gd name="T8" fmla="*/ 69 w 155"/>
                <a:gd name="T9" fmla="*/ 42 h 60"/>
                <a:gd name="T10" fmla="*/ 75 w 155"/>
                <a:gd name="T11" fmla="*/ 50 h 60"/>
                <a:gd name="T12" fmla="*/ 75 w 155"/>
                <a:gd name="T13" fmla="*/ 50 h 60"/>
                <a:gd name="T14" fmla="*/ 63 w 155"/>
                <a:gd name="T15" fmla="*/ 50 h 60"/>
                <a:gd name="T16" fmla="*/ 69 w 155"/>
                <a:gd name="T17" fmla="*/ 58 h 60"/>
                <a:gd name="T18" fmla="*/ 51 w 155"/>
                <a:gd name="T19" fmla="*/ 50 h 60"/>
                <a:gd name="T20" fmla="*/ 57 w 155"/>
                <a:gd name="T21" fmla="*/ 67 h 60"/>
                <a:gd name="T22" fmla="*/ 51 w 155"/>
                <a:gd name="T23" fmla="*/ 67 h 60"/>
                <a:gd name="T24" fmla="*/ 57 w 155"/>
                <a:gd name="T25" fmla="*/ 75 h 60"/>
                <a:gd name="T26" fmla="*/ 39 w 155"/>
                <a:gd name="T27" fmla="*/ 67 h 60"/>
                <a:gd name="T28" fmla="*/ 57 w 155"/>
                <a:gd name="T29" fmla="*/ 75 h 60"/>
                <a:gd name="T30" fmla="*/ 45 w 155"/>
                <a:gd name="T31" fmla="*/ 75 h 60"/>
                <a:gd name="T32" fmla="*/ 51 w 155"/>
                <a:gd name="T33" fmla="*/ 84 h 60"/>
                <a:gd name="T34" fmla="*/ 12 w 155"/>
                <a:gd name="T35" fmla="*/ 75 h 60"/>
                <a:gd name="T36" fmla="*/ 18 w 155"/>
                <a:gd name="T37" fmla="*/ 75 h 60"/>
                <a:gd name="T38" fmla="*/ 0 w 155"/>
                <a:gd name="T39" fmla="*/ 75 h 60"/>
                <a:gd name="T40" fmla="*/ 18 w 155"/>
                <a:gd name="T41" fmla="*/ 67 h 60"/>
                <a:gd name="T42" fmla="*/ 24 w 155"/>
                <a:gd name="T43" fmla="*/ 58 h 60"/>
                <a:gd name="T44" fmla="*/ 18 w 155"/>
                <a:gd name="T45" fmla="*/ 58 h 60"/>
                <a:gd name="T46" fmla="*/ 18 w 155"/>
                <a:gd name="T47" fmla="*/ 50 h 60"/>
                <a:gd name="T48" fmla="*/ 33 w 155"/>
                <a:gd name="T49" fmla="*/ 50 h 60"/>
                <a:gd name="T50" fmla="*/ 24 w 155"/>
                <a:gd name="T51" fmla="*/ 50 h 60"/>
                <a:gd name="T52" fmla="*/ 24 w 155"/>
                <a:gd name="T53" fmla="*/ 42 h 60"/>
                <a:gd name="T54" fmla="*/ 18 w 155"/>
                <a:gd name="T55" fmla="*/ 42 h 60"/>
                <a:gd name="T56" fmla="*/ 24 w 155"/>
                <a:gd name="T57" fmla="*/ 42 h 60"/>
                <a:gd name="T58" fmla="*/ 39 w 155"/>
                <a:gd name="T59" fmla="*/ 34 h 60"/>
                <a:gd name="T60" fmla="*/ 63 w 155"/>
                <a:gd name="T61" fmla="*/ 25 h 60"/>
                <a:gd name="T62" fmla="*/ 69 w 155"/>
                <a:gd name="T63" fmla="*/ 17 h 60"/>
                <a:gd name="T64" fmla="*/ 125 w 155"/>
                <a:gd name="T65" fmla="*/ 9 h 60"/>
                <a:gd name="T66" fmla="*/ 146 w 155"/>
                <a:gd name="T67" fmla="*/ 0 h 60"/>
                <a:gd name="T68" fmla="*/ 164 w 155"/>
                <a:gd name="T69" fmla="*/ 9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6F73BF"/>
            </a:solidFill>
            <a:ln w="9525">
              <a:solidFill>
                <a:srgbClr val="000000"/>
              </a:solidFill>
              <a:prstDash val="solid"/>
              <a:round/>
              <a:headEnd/>
              <a:tailEnd/>
            </a:ln>
          </p:spPr>
          <p:txBody>
            <a:bodyPr/>
            <a:lstStyle/>
            <a:p>
              <a:endParaRPr lang="en-US"/>
            </a:p>
          </p:txBody>
        </p:sp>
        <p:sp>
          <p:nvSpPr>
            <p:cNvPr id="11653" name="Freeform 4440"/>
            <p:cNvSpPr>
              <a:spLocks/>
            </p:cNvSpPr>
            <p:nvPr/>
          </p:nvSpPr>
          <p:spPr bwMode="auto">
            <a:xfrm>
              <a:off x="3171" y="1028"/>
              <a:ext cx="84" cy="48"/>
            </a:xfrm>
            <a:custGeom>
              <a:avLst/>
              <a:gdLst>
                <a:gd name="T0" fmla="*/ 84 w 84"/>
                <a:gd name="T1" fmla="*/ 63 h 42"/>
                <a:gd name="T2" fmla="*/ 54 w 84"/>
                <a:gd name="T3" fmla="*/ 35 h 42"/>
                <a:gd name="T4" fmla="*/ 42 w 84"/>
                <a:gd name="T5" fmla="*/ 18 h 42"/>
                <a:gd name="T6" fmla="*/ 42 w 84"/>
                <a:gd name="T7" fmla="*/ 9 h 42"/>
                <a:gd name="T8" fmla="*/ 42 w 84"/>
                <a:gd name="T9" fmla="*/ 9 h 42"/>
                <a:gd name="T10" fmla="*/ 48 w 84"/>
                <a:gd name="T11" fmla="*/ 0 h 42"/>
                <a:gd name="T12" fmla="*/ 12 w 84"/>
                <a:gd name="T13" fmla="*/ 0 h 42"/>
                <a:gd name="T14" fmla="*/ 12 w 84"/>
                <a:gd name="T15" fmla="*/ 9 h 42"/>
                <a:gd name="T16" fmla="*/ 6 w 84"/>
                <a:gd name="T17" fmla="*/ 18 h 42"/>
                <a:gd name="T18" fmla="*/ 12 w 84"/>
                <a:gd name="T19" fmla="*/ 18 h 42"/>
                <a:gd name="T20" fmla="*/ 6 w 84"/>
                <a:gd name="T21" fmla="*/ 27 h 42"/>
                <a:gd name="T22" fmla="*/ 0 w 84"/>
                <a:gd name="T23" fmla="*/ 35 h 42"/>
                <a:gd name="T24" fmla="*/ 6 w 84"/>
                <a:gd name="T25" fmla="*/ 45 h 42"/>
                <a:gd name="T26" fmla="*/ 18 w 84"/>
                <a:gd name="T27" fmla="*/ 45 h 42"/>
                <a:gd name="T28" fmla="*/ 24 w 84"/>
                <a:gd name="T29" fmla="*/ 45 h 42"/>
                <a:gd name="T30" fmla="*/ 30 w 84"/>
                <a:gd name="T31" fmla="*/ 45 h 42"/>
                <a:gd name="T32" fmla="*/ 36 w 84"/>
                <a:gd name="T33" fmla="*/ 54 h 42"/>
                <a:gd name="T34" fmla="*/ 36 w 84"/>
                <a:gd name="T35" fmla="*/ 54 h 42"/>
                <a:gd name="T36" fmla="*/ 48 w 84"/>
                <a:gd name="T37" fmla="*/ 63 h 42"/>
                <a:gd name="T38" fmla="*/ 60 w 84"/>
                <a:gd name="T39" fmla="*/ 63 h 42"/>
                <a:gd name="T40" fmla="*/ 66 w 84"/>
                <a:gd name="T41" fmla="*/ 63 h 42"/>
                <a:gd name="T42" fmla="*/ 78 w 84"/>
                <a:gd name="T43" fmla="*/ 63 h 42"/>
                <a:gd name="T44" fmla="*/ 84 w 84"/>
                <a:gd name="T45" fmla="*/ 63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6F73BF"/>
            </a:solidFill>
            <a:ln w="9525">
              <a:solidFill>
                <a:srgbClr val="000000"/>
              </a:solidFill>
              <a:prstDash val="solid"/>
              <a:round/>
              <a:headEnd/>
              <a:tailEnd/>
            </a:ln>
          </p:spPr>
          <p:txBody>
            <a:bodyPr/>
            <a:lstStyle/>
            <a:p>
              <a:endParaRPr lang="en-US"/>
            </a:p>
          </p:txBody>
        </p:sp>
        <p:sp>
          <p:nvSpPr>
            <p:cNvPr id="11654" name="Freeform 4441"/>
            <p:cNvSpPr>
              <a:spLocks/>
            </p:cNvSpPr>
            <p:nvPr/>
          </p:nvSpPr>
          <p:spPr bwMode="auto">
            <a:xfrm>
              <a:off x="4153" y="974"/>
              <a:ext cx="102" cy="27"/>
            </a:xfrm>
            <a:custGeom>
              <a:avLst/>
              <a:gdLst>
                <a:gd name="T0" fmla="*/ 102 w 102"/>
                <a:gd name="T1" fmla="*/ 18 h 24"/>
                <a:gd name="T2" fmla="*/ 36 w 102"/>
                <a:gd name="T3" fmla="*/ 0 h 24"/>
                <a:gd name="T4" fmla="*/ 48 w 102"/>
                <a:gd name="T5" fmla="*/ 9 h 24"/>
                <a:gd name="T6" fmla="*/ 36 w 102"/>
                <a:gd name="T7" fmla="*/ 9 h 24"/>
                <a:gd name="T8" fmla="*/ 42 w 102"/>
                <a:gd name="T9" fmla="*/ 9 h 24"/>
                <a:gd name="T10" fmla="*/ 12 w 102"/>
                <a:gd name="T11" fmla="*/ 9 h 24"/>
                <a:gd name="T12" fmla="*/ 0 w 102"/>
                <a:gd name="T13" fmla="*/ 9 h 24"/>
                <a:gd name="T14" fmla="*/ 0 w 102"/>
                <a:gd name="T15" fmla="*/ 9 h 24"/>
                <a:gd name="T16" fmla="*/ 6 w 102"/>
                <a:gd name="T17" fmla="*/ 18 h 24"/>
                <a:gd name="T18" fmla="*/ 12 w 102"/>
                <a:gd name="T19" fmla="*/ 26 h 24"/>
                <a:gd name="T20" fmla="*/ 48 w 102"/>
                <a:gd name="T21" fmla="*/ 34 h 24"/>
                <a:gd name="T22" fmla="*/ 54 w 102"/>
                <a:gd name="T23" fmla="*/ 34 h 24"/>
                <a:gd name="T24" fmla="*/ 84 w 102"/>
                <a:gd name="T25" fmla="*/ 26 h 24"/>
                <a:gd name="T26" fmla="*/ 96 w 102"/>
                <a:gd name="T27" fmla="*/ 26 h 24"/>
                <a:gd name="T28" fmla="*/ 90 w 102"/>
                <a:gd name="T29" fmla="*/ 26 h 24"/>
                <a:gd name="T30" fmla="*/ 102 w 102"/>
                <a:gd name="T31" fmla="*/ 26 h 24"/>
                <a:gd name="T32" fmla="*/ 102 w 102"/>
                <a:gd name="T33" fmla="*/ 18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6F73BF"/>
            </a:solidFill>
            <a:ln w="9525">
              <a:solidFill>
                <a:srgbClr val="000000"/>
              </a:solidFill>
              <a:prstDash val="solid"/>
              <a:round/>
              <a:headEnd/>
              <a:tailEnd/>
            </a:ln>
          </p:spPr>
          <p:txBody>
            <a:bodyPr/>
            <a:lstStyle/>
            <a:p>
              <a:endParaRPr lang="en-US"/>
            </a:p>
          </p:txBody>
        </p:sp>
        <p:sp>
          <p:nvSpPr>
            <p:cNvPr id="11655" name="Freeform 4442"/>
            <p:cNvSpPr>
              <a:spLocks/>
            </p:cNvSpPr>
            <p:nvPr/>
          </p:nvSpPr>
          <p:spPr bwMode="auto">
            <a:xfrm>
              <a:off x="3571" y="914"/>
              <a:ext cx="77" cy="20"/>
            </a:xfrm>
            <a:custGeom>
              <a:avLst/>
              <a:gdLst>
                <a:gd name="T0" fmla="*/ 65 w 77"/>
                <a:gd name="T1" fmla="*/ 9 h 18"/>
                <a:gd name="T2" fmla="*/ 47 w 77"/>
                <a:gd name="T3" fmla="*/ 0 h 18"/>
                <a:gd name="T4" fmla="*/ 36 w 77"/>
                <a:gd name="T5" fmla="*/ 9 h 18"/>
                <a:gd name="T6" fmla="*/ 30 w 77"/>
                <a:gd name="T7" fmla="*/ 0 h 18"/>
                <a:gd name="T8" fmla="*/ 0 w 77"/>
                <a:gd name="T9" fmla="*/ 0 h 18"/>
                <a:gd name="T10" fmla="*/ 0 w 77"/>
                <a:gd name="T11" fmla="*/ 9 h 18"/>
                <a:gd name="T12" fmla="*/ 6 w 77"/>
                <a:gd name="T13" fmla="*/ 9 h 18"/>
                <a:gd name="T14" fmla="*/ 24 w 77"/>
                <a:gd name="T15" fmla="*/ 16 h 18"/>
                <a:gd name="T16" fmla="*/ 77 w 77"/>
                <a:gd name="T17" fmla="*/ 24 h 18"/>
                <a:gd name="T18" fmla="*/ 71 w 77"/>
                <a:gd name="T19" fmla="*/ 16 h 18"/>
                <a:gd name="T20" fmla="*/ 65 w 77"/>
                <a:gd name="T21" fmla="*/ 9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6F73BF"/>
            </a:solidFill>
            <a:ln w="9525">
              <a:solidFill>
                <a:srgbClr val="000000"/>
              </a:solidFill>
              <a:prstDash val="solid"/>
              <a:round/>
              <a:headEnd/>
              <a:tailEnd/>
            </a:ln>
          </p:spPr>
          <p:txBody>
            <a:bodyPr/>
            <a:lstStyle/>
            <a:p>
              <a:endParaRPr lang="en-US"/>
            </a:p>
          </p:txBody>
        </p:sp>
        <p:sp>
          <p:nvSpPr>
            <p:cNvPr id="11656" name="Freeform 4443"/>
            <p:cNvSpPr>
              <a:spLocks/>
            </p:cNvSpPr>
            <p:nvPr/>
          </p:nvSpPr>
          <p:spPr bwMode="auto">
            <a:xfrm>
              <a:off x="3661" y="920"/>
              <a:ext cx="62" cy="27"/>
            </a:xfrm>
            <a:custGeom>
              <a:avLst/>
              <a:gdLst>
                <a:gd name="T0" fmla="*/ 66 w 60"/>
                <a:gd name="T1" fmla="*/ 18 h 24"/>
                <a:gd name="T2" fmla="*/ 33 w 60"/>
                <a:gd name="T3" fmla="*/ 9 h 24"/>
                <a:gd name="T4" fmla="*/ 21 w 60"/>
                <a:gd name="T5" fmla="*/ 18 h 24"/>
                <a:gd name="T6" fmla="*/ 21 w 60"/>
                <a:gd name="T7" fmla="*/ 9 h 24"/>
                <a:gd name="T8" fmla="*/ 6 w 60"/>
                <a:gd name="T9" fmla="*/ 0 h 24"/>
                <a:gd name="T10" fmla="*/ 12 w 60"/>
                <a:gd name="T11" fmla="*/ 9 h 24"/>
                <a:gd name="T12" fmla="*/ 0 w 60"/>
                <a:gd name="T13" fmla="*/ 9 h 24"/>
                <a:gd name="T14" fmla="*/ 0 w 60"/>
                <a:gd name="T15" fmla="*/ 9 h 24"/>
                <a:gd name="T16" fmla="*/ 6 w 60"/>
                <a:gd name="T17" fmla="*/ 18 h 24"/>
                <a:gd name="T18" fmla="*/ 0 w 60"/>
                <a:gd name="T19" fmla="*/ 26 h 24"/>
                <a:gd name="T20" fmla="*/ 6 w 60"/>
                <a:gd name="T21" fmla="*/ 34 h 24"/>
                <a:gd name="T22" fmla="*/ 66 w 60"/>
                <a:gd name="T23" fmla="*/ 26 h 24"/>
                <a:gd name="T24" fmla="*/ 66 w 60"/>
                <a:gd name="T25" fmla="*/ 18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6F73BF"/>
            </a:solidFill>
            <a:ln w="9525">
              <a:solidFill>
                <a:srgbClr val="000000"/>
              </a:solidFill>
              <a:prstDash val="solid"/>
              <a:round/>
              <a:headEnd/>
              <a:tailEnd/>
            </a:ln>
          </p:spPr>
          <p:txBody>
            <a:bodyPr/>
            <a:lstStyle/>
            <a:p>
              <a:endParaRPr lang="en-US"/>
            </a:p>
          </p:txBody>
        </p:sp>
        <p:sp>
          <p:nvSpPr>
            <p:cNvPr id="11657" name="Freeform 4444"/>
            <p:cNvSpPr>
              <a:spLocks/>
            </p:cNvSpPr>
            <p:nvPr/>
          </p:nvSpPr>
          <p:spPr bwMode="auto">
            <a:xfrm>
              <a:off x="3535" y="900"/>
              <a:ext cx="67" cy="14"/>
            </a:xfrm>
            <a:custGeom>
              <a:avLst/>
              <a:gdLst>
                <a:gd name="T0" fmla="*/ 69 w 66"/>
                <a:gd name="T1" fmla="*/ 9 h 12"/>
                <a:gd name="T2" fmla="*/ 39 w 66"/>
                <a:gd name="T3" fmla="*/ 0 h 12"/>
                <a:gd name="T4" fmla="*/ 6 w 66"/>
                <a:gd name="T5" fmla="*/ 0 h 12"/>
                <a:gd name="T6" fmla="*/ 12 w 66"/>
                <a:gd name="T7" fmla="*/ 0 h 12"/>
                <a:gd name="T8" fmla="*/ 12 w 66"/>
                <a:gd name="T9" fmla="*/ 9 h 12"/>
                <a:gd name="T10" fmla="*/ 0 w 66"/>
                <a:gd name="T11" fmla="*/ 9 h 12"/>
                <a:gd name="T12" fmla="*/ 18 w 66"/>
                <a:gd name="T13" fmla="*/ 9 h 12"/>
                <a:gd name="T14" fmla="*/ 12 w 66"/>
                <a:gd name="T15" fmla="*/ 19 h 12"/>
                <a:gd name="T16" fmla="*/ 63 w 66"/>
                <a:gd name="T17" fmla="*/ 9 h 12"/>
                <a:gd name="T18" fmla="*/ 57 w 66"/>
                <a:gd name="T19" fmla="*/ 9 h 12"/>
                <a:gd name="T20" fmla="*/ 69 w 66"/>
                <a:gd name="T21" fmla="*/ 9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6F73BF"/>
            </a:solidFill>
            <a:ln w="9525">
              <a:solidFill>
                <a:srgbClr val="000000"/>
              </a:solidFill>
              <a:prstDash val="solid"/>
              <a:round/>
              <a:headEnd/>
              <a:tailEnd/>
            </a:ln>
          </p:spPr>
          <p:txBody>
            <a:bodyPr/>
            <a:lstStyle/>
            <a:p>
              <a:endParaRPr lang="en-US"/>
            </a:p>
          </p:txBody>
        </p:sp>
        <p:sp>
          <p:nvSpPr>
            <p:cNvPr id="11658" name="Freeform 4445"/>
            <p:cNvSpPr>
              <a:spLocks/>
            </p:cNvSpPr>
            <p:nvPr/>
          </p:nvSpPr>
          <p:spPr bwMode="auto">
            <a:xfrm>
              <a:off x="4268" y="988"/>
              <a:ext cx="67" cy="13"/>
            </a:xfrm>
            <a:custGeom>
              <a:avLst/>
              <a:gdLst>
                <a:gd name="T0" fmla="*/ 69 w 66"/>
                <a:gd name="T1" fmla="*/ 9 h 12"/>
                <a:gd name="T2" fmla="*/ 12 w 66"/>
                <a:gd name="T3" fmla="*/ 0 h 12"/>
                <a:gd name="T4" fmla="*/ 0 w 66"/>
                <a:gd name="T5" fmla="*/ 0 h 12"/>
                <a:gd name="T6" fmla="*/ 6 w 66"/>
                <a:gd name="T7" fmla="*/ 9 h 12"/>
                <a:gd name="T8" fmla="*/ 63 w 66"/>
                <a:gd name="T9" fmla="*/ 15 h 12"/>
                <a:gd name="T10" fmla="*/ 69 w 66"/>
                <a:gd name="T11" fmla="*/ 9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2">
                  <a:moveTo>
                    <a:pt x="66" y="6"/>
                  </a:moveTo>
                  <a:lnTo>
                    <a:pt x="12" y="0"/>
                  </a:lnTo>
                  <a:lnTo>
                    <a:pt x="0" y="0"/>
                  </a:lnTo>
                  <a:lnTo>
                    <a:pt x="6" y="6"/>
                  </a:lnTo>
                  <a:lnTo>
                    <a:pt x="60" y="12"/>
                  </a:lnTo>
                  <a:lnTo>
                    <a:pt x="66" y="6"/>
                  </a:lnTo>
                  <a:close/>
                </a:path>
              </a:pathLst>
            </a:custGeom>
            <a:solidFill>
              <a:srgbClr val="6F73BF"/>
            </a:solidFill>
            <a:ln w="9525">
              <a:solidFill>
                <a:srgbClr val="000000"/>
              </a:solidFill>
              <a:prstDash val="solid"/>
              <a:round/>
              <a:headEnd/>
              <a:tailEnd/>
            </a:ln>
          </p:spPr>
          <p:txBody>
            <a:bodyPr/>
            <a:lstStyle/>
            <a:p>
              <a:endParaRPr lang="en-US"/>
            </a:p>
          </p:txBody>
        </p:sp>
        <p:sp>
          <p:nvSpPr>
            <p:cNvPr id="11659" name="Freeform 4446"/>
            <p:cNvSpPr>
              <a:spLocks/>
            </p:cNvSpPr>
            <p:nvPr/>
          </p:nvSpPr>
          <p:spPr bwMode="auto">
            <a:xfrm>
              <a:off x="2825" y="1392"/>
              <a:ext cx="37" cy="14"/>
            </a:xfrm>
            <a:custGeom>
              <a:avLst/>
              <a:gdLst>
                <a:gd name="T0" fmla="*/ 12 w 36"/>
                <a:gd name="T1" fmla="*/ 0 h 12"/>
                <a:gd name="T2" fmla="*/ 12 w 36"/>
                <a:gd name="T3" fmla="*/ 0 h 12"/>
                <a:gd name="T4" fmla="*/ 0 w 36"/>
                <a:gd name="T5" fmla="*/ 0 h 12"/>
                <a:gd name="T6" fmla="*/ 0 w 36"/>
                <a:gd name="T7" fmla="*/ 0 h 12"/>
                <a:gd name="T8" fmla="*/ 6 w 36"/>
                <a:gd name="T9" fmla="*/ 9 h 12"/>
                <a:gd name="T10" fmla="*/ 6 w 36"/>
                <a:gd name="T11" fmla="*/ 9 h 12"/>
                <a:gd name="T12" fmla="*/ 6 w 36"/>
                <a:gd name="T13" fmla="*/ 9 h 12"/>
                <a:gd name="T14" fmla="*/ 0 w 36"/>
                <a:gd name="T15" fmla="*/ 9 h 12"/>
                <a:gd name="T16" fmla="*/ 12 w 36"/>
                <a:gd name="T17" fmla="*/ 9 h 12"/>
                <a:gd name="T18" fmla="*/ 39 w 36"/>
                <a:gd name="T19" fmla="*/ 19 h 12"/>
                <a:gd name="T20" fmla="*/ 39 w 36"/>
                <a:gd name="T21" fmla="*/ 0 h 12"/>
                <a:gd name="T22" fmla="*/ 27 w 36"/>
                <a:gd name="T23" fmla="*/ 0 h 12"/>
                <a:gd name="T24" fmla="*/ 12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11660" name="Freeform 4447"/>
            <p:cNvSpPr>
              <a:spLocks/>
            </p:cNvSpPr>
            <p:nvPr/>
          </p:nvSpPr>
          <p:spPr bwMode="auto">
            <a:xfrm>
              <a:off x="4238" y="1015"/>
              <a:ext cx="54" cy="13"/>
            </a:xfrm>
            <a:custGeom>
              <a:avLst/>
              <a:gdLst>
                <a:gd name="T0" fmla="*/ 56 w 53"/>
                <a:gd name="T1" fmla="*/ 15 h 12"/>
                <a:gd name="T2" fmla="*/ 0 w 53"/>
                <a:gd name="T3" fmla="*/ 9 h 12"/>
                <a:gd name="T4" fmla="*/ 18 w 53"/>
                <a:gd name="T5" fmla="*/ 0 h 12"/>
                <a:gd name="T6" fmla="*/ 50 w 53"/>
                <a:gd name="T7" fmla="*/ 15 h 12"/>
                <a:gd name="T8" fmla="*/ 56 w 53"/>
                <a:gd name="T9" fmla="*/ 1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53" y="12"/>
                  </a:moveTo>
                  <a:lnTo>
                    <a:pt x="0" y="6"/>
                  </a:lnTo>
                  <a:lnTo>
                    <a:pt x="18" y="0"/>
                  </a:lnTo>
                  <a:lnTo>
                    <a:pt x="47" y="12"/>
                  </a:lnTo>
                  <a:lnTo>
                    <a:pt x="53" y="12"/>
                  </a:lnTo>
                  <a:close/>
                </a:path>
              </a:pathLst>
            </a:custGeom>
            <a:solidFill>
              <a:srgbClr val="6F73BF"/>
            </a:solidFill>
            <a:ln w="9525">
              <a:solidFill>
                <a:srgbClr val="000000"/>
              </a:solidFill>
              <a:prstDash val="solid"/>
              <a:round/>
              <a:headEnd/>
              <a:tailEnd/>
            </a:ln>
          </p:spPr>
          <p:txBody>
            <a:bodyPr/>
            <a:lstStyle/>
            <a:p>
              <a:endParaRPr lang="en-US"/>
            </a:p>
          </p:txBody>
        </p:sp>
        <p:sp>
          <p:nvSpPr>
            <p:cNvPr id="11661" name="Freeform 4448"/>
            <p:cNvSpPr>
              <a:spLocks/>
            </p:cNvSpPr>
            <p:nvPr/>
          </p:nvSpPr>
          <p:spPr bwMode="auto">
            <a:xfrm>
              <a:off x="3146" y="1096"/>
              <a:ext cx="30" cy="14"/>
            </a:xfrm>
            <a:custGeom>
              <a:avLst/>
              <a:gdLst>
                <a:gd name="T0" fmla="*/ 30 w 30"/>
                <a:gd name="T1" fmla="*/ 9 h 12"/>
                <a:gd name="T2" fmla="*/ 12 w 30"/>
                <a:gd name="T3" fmla="*/ 19 h 12"/>
                <a:gd name="T4" fmla="*/ 0 w 30"/>
                <a:gd name="T5" fmla="*/ 9 h 12"/>
                <a:gd name="T6" fmla="*/ 12 w 30"/>
                <a:gd name="T7" fmla="*/ 0 h 12"/>
                <a:gd name="T8" fmla="*/ 30 w 30"/>
                <a:gd name="T9" fmla="*/ 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30" y="6"/>
                  </a:moveTo>
                  <a:lnTo>
                    <a:pt x="12" y="12"/>
                  </a:lnTo>
                  <a:lnTo>
                    <a:pt x="0" y="6"/>
                  </a:lnTo>
                  <a:lnTo>
                    <a:pt x="12" y="0"/>
                  </a:lnTo>
                  <a:lnTo>
                    <a:pt x="30" y="6"/>
                  </a:lnTo>
                  <a:close/>
                </a:path>
              </a:pathLst>
            </a:custGeom>
            <a:solidFill>
              <a:srgbClr val="6F73BF"/>
            </a:solidFill>
            <a:ln w="9525">
              <a:solidFill>
                <a:srgbClr val="000000"/>
              </a:solidFill>
              <a:prstDash val="solid"/>
              <a:round/>
              <a:headEnd/>
              <a:tailEnd/>
            </a:ln>
          </p:spPr>
          <p:txBody>
            <a:bodyPr/>
            <a:lstStyle/>
            <a:p>
              <a:endParaRPr lang="en-US"/>
            </a:p>
          </p:txBody>
        </p:sp>
        <p:sp>
          <p:nvSpPr>
            <p:cNvPr id="11662" name="Freeform 4449"/>
            <p:cNvSpPr>
              <a:spLocks/>
            </p:cNvSpPr>
            <p:nvPr/>
          </p:nvSpPr>
          <p:spPr bwMode="auto">
            <a:xfrm>
              <a:off x="3042" y="900"/>
              <a:ext cx="50" cy="14"/>
            </a:xfrm>
            <a:custGeom>
              <a:avLst/>
              <a:gdLst>
                <a:gd name="T0" fmla="*/ 54 w 48"/>
                <a:gd name="T1" fmla="*/ 9 h 12"/>
                <a:gd name="T2" fmla="*/ 21 w 48"/>
                <a:gd name="T3" fmla="*/ 9 h 12"/>
                <a:gd name="T4" fmla="*/ 6 w 48"/>
                <a:gd name="T5" fmla="*/ 19 h 12"/>
                <a:gd name="T6" fmla="*/ 0 w 48"/>
                <a:gd name="T7" fmla="*/ 19 h 12"/>
                <a:gd name="T8" fmla="*/ 6 w 48"/>
                <a:gd name="T9" fmla="*/ 9 h 12"/>
                <a:gd name="T10" fmla="*/ 27 w 48"/>
                <a:gd name="T11" fmla="*/ 9 h 12"/>
                <a:gd name="T12" fmla="*/ 48 w 48"/>
                <a:gd name="T13" fmla="*/ 0 h 12"/>
                <a:gd name="T14" fmla="*/ 54 w 48"/>
                <a:gd name="T15" fmla="*/ 9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2">
                  <a:moveTo>
                    <a:pt x="48" y="6"/>
                  </a:moveTo>
                  <a:lnTo>
                    <a:pt x="18" y="6"/>
                  </a:lnTo>
                  <a:lnTo>
                    <a:pt x="6" y="12"/>
                  </a:lnTo>
                  <a:lnTo>
                    <a:pt x="0" y="12"/>
                  </a:lnTo>
                  <a:lnTo>
                    <a:pt x="6" y="6"/>
                  </a:lnTo>
                  <a:lnTo>
                    <a:pt x="24" y="6"/>
                  </a:lnTo>
                  <a:lnTo>
                    <a:pt x="42" y="0"/>
                  </a:lnTo>
                  <a:lnTo>
                    <a:pt x="48" y="6"/>
                  </a:lnTo>
                  <a:close/>
                </a:path>
              </a:pathLst>
            </a:custGeom>
            <a:solidFill>
              <a:srgbClr val="6F73BF"/>
            </a:solidFill>
            <a:ln w="9525">
              <a:solidFill>
                <a:srgbClr val="000000"/>
              </a:solidFill>
              <a:prstDash val="solid"/>
              <a:round/>
              <a:headEnd/>
              <a:tailEnd/>
            </a:ln>
          </p:spPr>
          <p:txBody>
            <a:bodyPr/>
            <a:lstStyle/>
            <a:p>
              <a:endParaRPr lang="en-US"/>
            </a:p>
          </p:txBody>
        </p:sp>
        <p:sp>
          <p:nvSpPr>
            <p:cNvPr id="11663" name="Freeform 4450"/>
            <p:cNvSpPr>
              <a:spLocks/>
            </p:cNvSpPr>
            <p:nvPr/>
          </p:nvSpPr>
          <p:spPr bwMode="auto">
            <a:xfrm>
              <a:off x="4880" y="1594"/>
              <a:ext cx="19" cy="27"/>
            </a:xfrm>
            <a:custGeom>
              <a:avLst/>
              <a:gdLst>
                <a:gd name="T0" fmla="*/ 21 w 18"/>
                <a:gd name="T1" fmla="*/ 0 h 24"/>
                <a:gd name="T2" fmla="*/ 6 w 18"/>
                <a:gd name="T3" fmla="*/ 9 h 24"/>
                <a:gd name="T4" fmla="*/ 0 w 18"/>
                <a:gd name="T5" fmla="*/ 34 h 24"/>
                <a:gd name="T6" fmla="*/ 15 w 18"/>
                <a:gd name="T7" fmla="*/ 18 h 24"/>
                <a:gd name="T8" fmla="*/ 21 w 18"/>
                <a:gd name="T9" fmla="*/ 9 h 24"/>
                <a:gd name="T10" fmla="*/ 21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18" y="0"/>
                  </a:moveTo>
                  <a:lnTo>
                    <a:pt x="6" y="6"/>
                  </a:lnTo>
                  <a:lnTo>
                    <a:pt x="0" y="24"/>
                  </a:lnTo>
                  <a:lnTo>
                    <a:pt x="12" y="12"/>
                  </a:lnTo>
                  <a:lnTo>
                    <a:pt x="18" y="6"/>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11664" name="Freeform 4451"/>
            <p:cNvSpPr>
              <a:spLocks/>
            </p:cNvSpPr>
            <p:nvPr/>
          </p:nvSpPr>
          <p:spPr bwMode="auto">
            <a:xfrm>
              <a:off x="4782" y="1062"/>
              <a:ext cx="19" cy="14"/>
            </a:xfrm>
            <a:custGeom>
              <a:avLst/>
              <a:gdLst>
                <a:gd name="T0" fmla="*/ 6 w 18"/>
                <a:gd name="T1" fmla="*/ 0 h 12"/>
                <a:gd name="T2" fmla="*/ 0 w 18"/>
                <a:gd name="T3" fmla="*/ 9 h 12"/>
                <a:gd name="T4" fmla="*/ 15 w 18"/>
                <a:gd name="T5" fmla="*/ 19 h 12"/>
                <a:gd name="T6" fmla="*/ 21 w 18"/>
                <a:gd name="T7" fmla="*/ 9 h 12"/>
                <a:gd name="T8" fmla="*/ 6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6" y="0"/>
                  </a:moveTo>
                  <a:lnTo>
                    <a:pt x="0" y="6"/>
                  </a:lnTo>
                  <a:lnTo>
                    <a:pt x="12" y="12"/>
                  </a:lnTo>
                  <a:lnTo>
                    <a:pt x="18"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1665" name="Freeform 4452"/>
            <p:cNvSpPr>
              <a:spLocks/>
            </p:cNvSpPr>
            <p:nvPr/>
          </p:nvSpPr>
          <p:spPr bwMode="auto">
            <a:xfrm>
              <a:off x="3274" y="1082"/>
              <a:ext cx="30" cy="7"/>
            </a:xfrm>
            <a:custGeom>
              <a:avLst/>
              <a:gdLst>
                <a:gd name="T0" fmla="*/ 32 w 29"/>
                <a:gd name="T1" fmla="*/ 9 h 6"/>
                <a:gd name="T2" fmla="*/ 0 w 29"/>
                <a:gd name="T3" fmla="*/ 0 h 6"/>
                <a:gd name="T4" fmla="*/ 0 w 29"/>
                <a:gd name="T5" fmla="*/ 0 h 6"/>
                <a:gd name="T6" fmla="*/ 20 w 29"/>
                <a:gd name="T7" fmla="*/ 9 h 6"/>
                <a:gd name="T8" fmla="*/ 32 w 29"/>
                <a:gd name="T9" fmla="*/ 9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
                  <a:moveTo>
                    <a:pt x="29" y="6"/>
                  </a:moveTo>
                  <a:lnTo>
                    <a:pt x="0" y="0"/>
                  </a:lnTo>
                  <a:lnTo>
                    <a:pt x="17" y="6"/>
                  </a:lnTo>
                  <a:lnTo>
                    <a:pt x="29" y="6"/>
                  </a:lnTo>
                  <a:close/>
                </a:path>
              </a:pathLst>
            </a:custGeom>
            <a:solidFill>
              <a:srgbClr val="6F73BF"/>
            </a:solidFill>
            <a:ln w="9525">
              <a:solidFill>
                <a:srgbClr val="000000"/>
              </a:solidFill>
              <a:prstDash val="solid"/>
              <a:round/>
              <a:headEnd/>
              <a:tailEnd/>
            </a:ln>
          </p:spPr>
          <p:txBody>
            <a:bodyPr/>
            <a:lstStyle/>
            <a:p>
              <a:endParaRPr lang="en-US"/>
            </a:p>
          </p:txBody>
        </p:sp>
        <p:sp>
          <p:nvSpPr>
            <p:cNvPr id="11666" name="Freeform 4453"/>
            <p:cNvSpPr>
              <a:spLocks/>
            </p:cNvSpPr>
            <p:nvPr/>
          </p:nvSpPr>
          <p:spPr bwMode="auto">
            <a:xfrm>
              <a:off x="2843" y="1318"/>
              <a:ext cx="19" cy="7"/>
            </a:xfrm>
            <a:custGeom>
              <a:avLst/>
              <a:gdLst>
                <a:gd name="T0" fmla="*/ 21 w 18"/>
                <a:gd name="T1" fmla="*/ 0 h 6"/>
                <a:gd name="T2" fmla="*/ 0 w 18"/>
                <a:gd name="T3" fmla="*/ 9 h 6"/>
                <a:gd name="T4" fmla="*/ 0 w 18"/>
                <a:gd name="T5" fmla="*/ 0 h 6"/>
                <a:gd name="T6" fmla="*/ 21 w 18"/>
                <a:gd name="T7" fmla="*/ 0 h 6"/>
                <a:gd name="T8" fmla="*/ 21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0" y="6"/>
                  </a:lnTo>
                  <a:lnTo>
                    <a:pt x="0"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11667" name="Freeform 4454"/>
            <p:cNvSpPr>
              <a:spLocks/>
            </p:cNvSpPr>
            <p:nvPr/>
          </p:nvSpPr>
          <p:spPr bwMode="auto">
            <a:xfrm>
              <a:off x="4880" y="1298"/>
              <a:ext cx="13" cy="13"/>
            </a:xfrm>
            <a:custGeom>
              <a:avLst/>
              <a:gdLst>
                <a:gd name="T0" fmla="*/ 15 w 12"/>
                <a:gd name="T1" fmla="*/ 9 h 12"/>
                <a:gd name="T2" fmla="*/ 9 w 12"/>
                <a:gd name="T3" fmla="*/ 15 h 12"/>
                <a:gd name="T4" fmla="*/ 0 w 12"/>
                <a:gd name="T5" fmla="*/ 9 h 12"/>
                <a:gd name="T6" fmla="*/ 9 w 12"/>
                <a:gd name="T7" fmla="*/ 0 h 12"/>
                <a:gd name="T8" fmla="*/ 15 w 12"/>
                <a:gd name="T9" fmla="*/ 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6"/>
                  </a:lnTo>
                  <a:lnTo>
                    <a:pt x="6" y="0"/>
                  </a:lnTo>
                  <a:lnTo>
                    <a:pt x="12" y="6"/>
                  </a:lnTo>
                  <a:close/>
                </a:path>
              </a:pathLst>
            </a:custGeom>
            <a:solidFill>
              <a:srgbClr val="6F73BF"/>
            </a:solidFill>
            <a:ln w="9525">
              <a:solidFill>
                <a:srgbClr val="000000"/>
              </a:solidFill>
              <a:prstDash val="solid"/>
              <a:round/>
              <a:headEnd/>
              <a:tailEnd/>
            </a:ln>
          </p:spPr>
          <p:txBody>
            <a:bodyPr/>
            <a:lstStyle/>
            <a:p>
              <a:endParaRPr lang="en-US"/>
            </a:p>
          </p:txBody>
        </p:sp>
        <p:sp>
          <p:nvSpPr>
            <p:cNvPr id="11668" name="Freeform 4455"/>
            <p:cNvSpPr>
              <a:spLocks/>
            </p:cNvSpPr>
            <p:nvPr/>
          </p:nvSpPr>
          <p:spPr bwMode="auto">
            <a:xfrm>
              <a:off x="4680" y="1089"/>
              <a:ext cx="23" cy="7"/>
            </a:xfrm>
            <a:custGeom>
              <a:avLst/>
              <a:gdLst>
                <a:gd name="T0" fmla="*/ 21 w 24"/>
                <a:gd name="T1" fmla="*/ 0 h 6"/>
                <a:gd name="T2" fmla="*/ 15 w 24"/>
                <a:gd name="T3" fmla="*/ 9 h 6"/>
                <a:gd name="T4" fmla="*/ 0 w 24"/>
                <a:gd name="T5" fmla="*/ 0 h 6"/>
                <a:gd name="T6" fmla="*/ 15 w 24"/>
                <a:gd name="T7" fmla="*/ 0 h 6"/>
                <a:gd name="T8" fmla="*/ 21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18" y="6"/>
                  </a:lnTo>
                  <a:lnTo>
                    <a:pt x="0" y="0"/>
                  </a:lnTo>
                  <a:lnTo>
                    <a:pt x="18" y="0"/>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11669" name="Freeform 4456"/>
            <p:cNvSpPr>
              <a:spLocks/>
            </p:cNvSpPr>
            <p:nvPr/>
          </p:nvSpPr>
          <p:spPr bwMode="auto">
            <a:xfrm>
              <a:off x="3383" y="1022"/>
              <a:ext cx="23" cy="6"/>
            </a:xfrm>
            <a:custGeom>
              <a:avLst/>
              <a:gdLst>
                <a:gd name="T0" fmla="*/ 21 w 24"/>
                <a:gd name="T1" fmla="*/ 6 h 6"/>
                <a:gd name="T2" fmla="*/ 0 w 24"/>
                <a:gd name="T3" fmla="*/ 6 h 6"/>
                <a:gd name="T4" fmla="*/ 6 w 24"/>
                <a:gd name="T5" fmla="*/ 0 h 6"/>
                <a:gd name="T6" fmla="*/ 15 w 24"/>
                <a:gd name="T7" fmla="*/ 6 h 6"/>
                <a:gd name="T8" fmla="*/ 21 w 24"/>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6"/>
                  </a:moveTo>
                  <a:lnTo>
                    <a:pt x="0" y="6"/>
                  </a:lnTo>
                  <a:lnTo>
                    <a:pt x="6" y="0"/>
                  </a:lnTo>
                  <a:lnTo>
                    <a:pt x="18" y="6"/>
                  </a:lnTo>
                  <a:lnTo>
                    <a:pt x="24" y="6"/>
                  </a:lnTo>
                  <a:close/>
                </a:path>
              </a:pathLst>
            </a:custGeom>
            <a:solidFill>
              <a:srgbClr val="6F73BF"/>
            </a:solidFill>
            <a:ln w="9525">
              <a:solidFill>
                <a:srgbClr val="000000"/>
              </a:solidFill>
              <a:prstDash val="solid"/>
              <a:round/>
              <a:headEnd/>
              <a:tailEnd/>
            </a:ln>
          </p:spPr>
          <p:txBody>
            <a:bodyPr/>
            <a:lstStyle/>
            <a:p>
              <a:endParaRPr lang="en-US"/>
            </a:p>
          </p:txBody>
        </p:sp>
        <p:sp>
          <p:nvSpPr>
            <p:cNvPr id="11670" name="Freeform 4457"/>
            <p:cNvSpPr>
              <a:spLocks/>
            </p:cNvSpPr>
            <p:nvPr/>
          </p:nvSpPr>
          <p:spPr bwMode="auto">
            <a:xfrm>
              <a:off x="3176" y="900"/>
              <a:ext cx="31" cy="7"/>
            </a:xfrm>
            <a:custGeom>
              <a:avLst/>
              <a:gdLst>
                <a:gd name="T0" fmla="*/ 33 w 30"/>
                <a:gd name="T1" fmla="*/ 0 h 6"/>
                <a:gd name="T2" fmla="*/ 0 w 30"/>
                <a:gd name="T3" fmla="*/ 9 h 6"/>
                <a:gd name="T4" fmla="*/ 21 w 30"/>
                <a:gd name="T5" fmla="*/ 9 h 6"/>
                <a:gd name="T6" fmla="*/ 33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30" y="0"/>
                  </a:moveTo>
                  <a:lnTo>
                    <a:pt x="0" y="6"/>
                  </a:lnTo>
                  <a:lnTo>
                    <a:pt x="18" y="6"/>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11671" name="Freeform 4458"/>
            <p:cNvSpPr>
              <a:spLocks/>
            </p:cNvSpPr>
            <p:nvPr/>
          </p:nvSpPr>
          <p:spPr bwMode="auto">
            <a:xfrm>
              <a:off x="3207" y="900"/>
              <a:ext cx="31" cy="1"/>
            </a:xfrm>
            <a:custGeom>
              <a:avLst/>
              <a:gdLst>
                <a:gd name="T0" fmla="*/ 33 w 30"/>
                <a:gd name="T1" fmla="*/ 0 h 1"/>
                <a:gd name="T2" fmla="*/ 0 w 30"/>
                <a:gd name="T3" fmla="*/ 0 h 1"/>
                <a:gd name="T4" fmla="*/ 33 w 30"/>
                <a:gd name="T5" fmla="*/ 0 h 1"/>
                <a:gd name="T6" fmla="*/ 33 w 3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
                  <a:moveTo>
                    <a:pt x="30" y="0"/>
                  </a:moveTo>
                  <a:lnTo>
                    <a:pt x="0" y="0"/>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11672" name="Freeform 4459"/>
            <p:cNvSpPr>
              <a:spLocks/>
            </p:cNvSpPr>
            <p:nvPr/>
          </p:nvSpPr>
          <p:spPr bwMode="auto">
            <a:xfrm>
              <a:off x="3875" y="1008"/>
              <a:ext cx="23" cy="1"/>
            </a:xfrm>
            <a:custGeom>
              <a:avLst/>
              <a:gdLst>
                <a:gd name="T0" fmla="*/ 21 w 24"/>
                <a:gd name="T1" fmla="*/ 0 h 1"/>
                <a:gd name="T2" fmla="*/ 0 w 24"/>
                <a:gd name="T3" fmla="*/ 0 h 1"/>
                <a:gd name="T4" fmla="*/ 21 w 24"/>
                <a:gd name="T5" fmla="*/ 0 h 1"/>
                <a:gd name="T6" fmla="*/ 21 w 2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
                  <a:moveTo>
                    <a:pt x="24" y="0"/>
                  </a:moveTo>
                  <a:lnTo>
                    <a:pt x="0" y="0"/>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11673" name="Freeform 4460"/>
            <p:cNvSpPr>
              <a:spLocks/>
            </p:cNvSpPr>
            <p:nvPr/>
          </p:nvSpPr>
          <p:spPr bwMode="auto">
            <a:xfrm>
              <a:off x="4922" y="1480"/>
              <a:ext cx="12" cy="13"/>
            </a:xfrm>
            <a:custGeom>
              <a:avLst/>
              <a:gdLst>
                <a:gd name="T0" fmla="*/ 12 w 12"/>
                <a:gd name="T1" fmla="*/ 0 h 12"/>
                <a:gd name="T2" fmla="*/ 6 w 12"/>
                <a:gd name="T3" fmla="*/ 15 h 12"/>
                <a:gd name="T4" fmla="*/ 0 w 12"/>
                <a:gd name="T5" fmla="*/ 0 h 12"/>
                <a:gd name="T6" fmla="*/ 12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12"/>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11674" name="Freeform 4461"/>
            <p:cNvSpPr>
              <a:spLocks/>
            </p:cNvSpPr>
            <p:nvPr/>
          </p:nvSpPr>
          <p:spPr bwMode="auto">
            <a:xfrm>
              <a:off x="4868" y="1614"/>
              <a:ext cx="7" cy="20"/>
            </a:xfrm>
            <a:custGeom>
              <a:avLst/>
              <a:gdLst>
                <a:gd name="T0" fmla="*/ 9 w 6"/>
                <a:gd name="T1" fmla="*/ 0 h 18"/>
                <a:gd name="T2" fmla="*/ 0 w 6"/>
                <a:gd name="T3" fmla="*/ 24 h 18"/>
                <a:gd name="T4" fmla="*/ 0 w 6"/>
                <a:gd name="T5" fmla="*/ 9 h 18"/>
                <a:gd name="T6" fmla="*/ 9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0"/>
                  </a:moveTo>
                  <a:lnTo>
                    <a:pt x="0" y="18"/>
                  </a:lnTo>
                  <a:lnTo>
                    <a:pt x="0"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1675" name="Freeform 4462"/>
            <p:cNvSpPr>
              <a:spLocks/>
            </p:cNvSpPr>
            <p:nvPr/>
          </p:nvSpPr>
          <p:spPr bwMode="auto">
            <a:xfrm>
              <a:off x="4226" y="1008"/>
              <a:ext cx="12" cy="7"/>
            </a:xfrm>
            <a:custGeom>
              <a:avLst/>
              <a:gdLst>
                <a:gd name="T0" fmla="*/ 12 w 12"/>
                <a:gd name="T1" fmla="*/ 0 h 6"/>
                <a:gd name="T2" fmla="*/ 0 w 12"/>
                <a:gd name="T3" fmla="*/ 9 h 6"/>
                <a:gd name="T4" fmla="*/ 12 w 12"/>
                <a:gd name="T5" fmla="*/ 9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12" y="6"/>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11676" name="Freeform 4463"/>
            <p:cNvSpPr>
              <a:spLocks/>
            </p:cNvSpPr>
            <p:nvPr/>
          </p:nvSpPr>
          <p:spPr bwMode="auto">
            <a:xfrm>
              <a:off x="3024" y="906"/>
              <a:ext cx="38" cy="2"/>
            </a:xfrm>
            <a:custGeom>
              <a:avLst/>
              <a:gdLst>
                <a:gd name="T0" fmla="*/ 42 w 36"/>
                <a:gd name="T1" fmla="*/ 0 h 2"/>
                <a:gd name="T2" fmla="*/ 0 w 36"/>
                <a:gd name="T3" fmla="*/ 0 h 2"/>
                <a:gd name="T4" fmla="*/ 15 w 36"/>
                <a:gd name="T5" fmla="*/ 0 h 2"/>
                <a:gd name="T6" fmla="*/ 42 w 36"/>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
                  <a:moveTo>
                    <a:pt x="36" y="0"/>
                  </a:moveTo>
                  <a:lnTo>
                    <a:pt x="0" y="0"/>
                  </a:lnTo>
                  <a:lnTo>
                    <a:pt x="12" y="0"/>
                  </a:lnTo>
                  <a:lnTo>
                    <a:pt x="36" y="0"/>
                  </a:lnTo>
                  <a:close/>
                </a:path>
              </a:pathLst>
            </a:custGeom>
            <a:solidFill>
              <a:srgbClr val="6F73BF"/>
            </a:solidFill>
            <a:ln w="9525">
              <a:solidFill>
                <a:srgbClr val="000000"/>
              </a:solidFill>
              <a:prstDash val="solid"/>
              <a:round/>
              <a:headEnd/>
              <a:tailEnd/>
            </a:ln>
          </p:spPr>
          <p:txBody>
            <a:bodyPr/>
            <a:lstStyle/>
            <a:p>
              <a:endParaRPr lang="en-US"/>
            </a:p>
          </p:txBody>
        </p:sp>
        <p:sp>
          <p:nvSpPr>
            <p:cNvPr id="11677" name="Freeform 4464"/>
            <p:cNvSpPr>
              <a:spLocks/>
            </p:cNvSpPr>
            <p:nvPr/>
          </p:nvSpPr>
          <p:spPr bwMode="auto">
            <a:xfrm>
              <a:off x="3485" y="1042"/>
              <a:ext cx="12" cy="6"/>
            </a:xfrm>
            <a:custGeom>
              <a:avLst/>
              <a:gdLst>
                <a:gd name="T0" fmla="*/ 12 w 12"/>
                <a:gd name="T1" fmla="*/ 0 h 6"/>
                <a:gd name="T2" fmla="*/ 0 w 12"/>
                <a:gd name="T3" fmla="*/ 6 h 6"/>
                <a:gd name="T4" fmla="*/ 0 w 12"/>
                <a:gd name="T5" fmla="*/ 0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11678" name="Freeform 4465"/>
            <p:cNvSpPr>
              <a:spLocks/>
            </p:cNvSpPr>
            <p:nvPr/>
          </p:nvSpPr>
          <p:spPr bwMode="auto">
            <a:xfrm>
              <a:off x="3160" y="906"/>
              <a:ext cx="16" cy="7"/>
            </a:xfrm>
            <a:custGeom>
              <a:avLst/>
              <a:gdLst>
                <a:gd name="T0" fmla="*/ 12 w 18"/>
                <a:gd name="T1" fmla="*/ 0 h 6"/>
                <a:gd name="T2" fmla="*/ 0 w 18"/>
                <a:gd name="T3" fmla="*/ 0 h 6"/>
                <a:gd name="T4" fmla="*/ 4 w 18"/>
                <a:gd name="T5" fmla="*/ 9 h 6"/>
                <a:gd name="T6" fmla="*/ 12 w 1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0"/>
                  </a:moveTo>
                  <a:lnTo>
                    <a:pt x="0" y="0"/>
                  </a:lnTo>
                  <a:lnTo>
                    <a:pt x="6" y="6"/>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11679" name="Freeform 4466"/>
            <p:cNvSpPr>
              <a:spLocks/>
            </p:cNvSpPr>
            <p:nvPr/>
          </p:nvSpPr>
          <p:spPr bwMode="auto">
            <a:xfrm>
              <a:off x="4988" y="1378"/>
              <a:ext cx="25" cy="21"/>
            </a:xfrm>
            <a:custGeom>
              <a:avLst/>
              <a:gdLst>
                <a:gd name="T0" fmla="*/ 27 w 24"/>
                <a:gd name="T1" fmla="*/ 29 h 18"/>
                <a:gd name="T2" fmla="*/ 0 w 24"/>
                <a:gd name="T3" fmla="*/ 0 h 18"/>
                <a:gd name="T4" fmla="*/ 21 w 24"/>
                <a:gd name="T5" fmla="*/ 19 h 18"/>
                <a:gd name="T6" fmla="*/ 27 w 24"/>
                <a:gd name="T7" fmla="*/ 29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24" y="18"/>
                  </a:moveTo>
                  <a:lnTo>
                    <a:pt x="0" y="0"/>
                  </a:lnTo>
                  <a:lnTo>
                    <a:pt x="18" y="12"/>
                  </a:lnTo>
                  <a:lnTo>
                    <a:pt x="24" y="18"/>
                  </a:lnTo>
                  <a:close/>
                </a:path>
              </a:pathLst>
            </a:custGeom>
            <a:solidFill>
              <a:srgbClr val="6F73BF"/>
            </a:solidFill>
            <a:ln w="9525">
              <a:solidFill>
                <a:srgbClr val="000000"/>
              </a:solidFill>
              <a:prstDash val="solid"/>
              <a:round/>
              <a:headEnd/>
              <a:tailEnd/>
            </a:ln>
          </p:spPr>
          <p:txBody>
            <a:bodyPr/>
            <a:lstStyle/>
            <a:p>
              <a:endParaRPr lang="en-US"/>
            </a:p>
          </p:txBody>
        </p:sp>
        <p:sp>
          <p:nvSpPr>
            <p:cNvPr id="11680" name="Freeform 4467"/>
            <p:cNvSpPr>
              <a:spLocks/>
            </p:cNvSpPr>
            <p:nvPr/>
          </p:nvSpPr>
          <p:spPr bwMode="auto">
            <a:xfrm>
              <a:off x="4134" y="981"/>
              <a:ext cx="12" cy="7"/>
            </a:xfrm>
            <a:custGeom>
              <a:avLst/>
              <a:gdLst>
                <a:gd name="T0" fmla="*/ 12 w 12"/>
                <a:gd name="T1" fmla="*/ 9 h 6"/>
                <a:gd name="T2" fmla="*/ 0 w 12"/>
                <a:gd name="T3" fmla="*/ 0 h 6"/>
                <a:gd name="T4" fmla="*/ 12 w 12"/>
                <a:gd name="T5" fmla="*/ 9 h 6"/>
                <a:gd name="T6" fmla="*/ 12 w 12"/>
                <a:gd name="T7" fmla="*/ 9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12" y="6"/>
                  </a:lnTo>
                  <a:close/>
                </a:path>
              </a:pathLst>
            </a:custGeom>
            <a:solidFill>
              <a:srgbClr val="6F73BF"/>
            </a:solidFill>
            <a:ln w="9525">
              <a:solidFill>
                <a:srgbClr val="000000"/>
              </a:solidFill>
              <a:prstDash val="solid"/>
              <a:round/>
              <a:headEnd/>
              <a:tailEnd/>
            </a:ln>
          </p:spPr>
          <p:txBody>
            <a:bodyPr/>
            <a:lstStyle/>
            <a:p>
              <a:endParaRPr lang="en-US"/>
            </a:p>
          </p:txBody>
        </p:sp>
        <p:sp>
          <p:nvSpPr>
            <p:cNvPr id="11681" name="Freeform 4468"/>
            <p:cNvSpPr>
              <a:spLocks/>
            </p:cNvSpPr>
            <p:nvPr/>
          </p:nvSpPr>
          <p:spPr bwMode="auto">
            <a:xfrm>
              <a:off x="2843" y="1304"/>
              <a:ext cx="13" cy="7"/>
            </a:xfrm>
            <a:custGeom>
              <a:avLst/>
              <a:gdLst>
                <a:gd name="T0" fmla="*/ 15 w 12"/>
                <a:gd name="T1" fmla="*/ 9 h 6"/>
                <a:gd name="T2" fmla="*/ 0 w 12"/>
                <a:gd name="T3" fmla="*/ 0 h 6"/>
                <a:gd name="T4" fmla="*/ 9 w 12"/>
                <a:gd name="T5" fmla="*/ 0 h 6"/>
                <a:gd name="T6" fmla="*/ 15 w 12"/>
                <a:gd name="T7" fmla="*/ 9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6" y="0"/>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11682" name="Freeform 4469"/>
            <p:cNvSpPr>
              <a:spLocks/>
            </p:cNvSpPr>
            <p:nvPr/>
          </p:nvSpPr>
          <p:spPr bwMode="auto">
            <a:xfrm>
              <a:off x="2722" y="1627"/>
              <a:ext cx="6" cy="2"/>
            </a:xfrm>
            <a:custGeom>
              <a:avLst/>
              <a:gdLst>
                <a:gd name="T0" fmla="*/ 6 w 6"/>
                <a:gd name="T1" fmla="*/ 0 h 2"/>
                <a:gd name="T2" fmla="*/ 6 w 6"/>
                <a:gd name="T3" fmla="*/ 0 h 2"/>
                <a:gd name="T4" fmla="*/ 6 w 6"/>
                <a:gd name="T5" fmla="*/ 0 h 2"/>
                <a:gd name="T6" fmla="*/ 0 w 6"/>
                <a:gd name="T7" fmla="*/ 0 h 2"/>
                <a:gd name="T8" fmla="*/ 6 w 6"/>
                <a:gd name="T9" fmla="*/ 0 h 2"/>
                <a:gd name="T10" fmla="*/ 6 w 6"/>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
                  <a:moveTo>
                    <a:pt x="6" y="0"/>
                  </a:moveTo>
                  <a:lnTo>
                    <a:pt x="6" y="0"/>
                  </a:lnTo>
                  <a:lnTo>
                    <a:pt x="0" y="0"/>
                  </a:lnTo>
                  <a:lnTo>
                    <a:pt x="6" y="0"/>
                  </a:lnTo>
                  <a:close/>
                </a:path>
              </a:pathLst>
            </a:custGeom>
            <a:solidFill>
              <a:srgbClr val="ACECF7"/>
            </a:solidFill>
            <a:ln w="9525">
              <a:solidFill>
                <a:srgbClr val="000000"/>
              </a:solidFill>
              <a:prstDash val="solid"/>
              <a:round/>
              <a:headEnd/>
              <a:tailEnd/>
            </a:ln>
          </p:spPr>
          <p:txBody>
            <a:bodyPr/>
            <a:lstStyle/>
            <a:p>
              <a:endParaRPr lang="en-US"/>
            </a:p>
          </p:txBody>
        </p:sp>
        <p:sp>
          <p:nvSpPr>
            <p:cNvPr id="11683" name="Freeform 4470"/>
            <p:cNvSpPr>
              <a:spLocks/>
            </p:cNvSpPr>
            <p:nvPr/>
          </p:nvSpPr>
          <p:spPr bwMode="auto">
            <a:xfrm>
              <a:off x="2782" y="1507"/>
              <a:ext cx="93" cy="34"/>
            </a:xfrm>
            <a:custGeom>
              <a:avLst/>
              <a:gdLst>
                <a:gd name="T0" fmla="*/ 39 w 90"/>
                <a:gd name="T1" fmla="*/ 0 h 30"/>
                <a:gd name="T2" fmla="*/ 39 w 90"/>
                <a:gd name="T3" fmla="*/ 0 h 30"/>
                <a:gd name="T4" fmla="*/ 33 w 90"/>
                <a:gd name="T5" fmla="*/ 9 h 30"/>
                <a:gd name="T6" fmla="*/ 27 w 90"/>
                <a:gd name="T7" fmla="*/ 9 h 30"/>
                <a:gd name="T8" fmla="*/ 27 w 90"/>
                <a:gd name="T9" fmla="*/ 9 h 30"/>
                <a:gd name="T10" fmla="*/ 21 w 90"/>
                <a:gd name="T11" fmla="*/ 18 h 30"/>
                <a:gd name="T12" fmla="*/ 12 w 90"/>
                <a:gd name="T13" fmla="*/ 26 h 30"/>
                <a:gd name="T14" fmla="*/ 6 w 90"/>
                <a:gd name="T15" fmla="*/ 26 h 30"/>
                <a:gd name="T16" fmla="*/ 0 w 90"/>
                <a:gd name="T17" fmla="*/ 18 h 30"/>
                <a:gd name="T18" fmla="*/ 12 w 90"/>
                <a:gd name="T19" fmla="*/ 44 h 30"/>
                <a:gd name="T20" fmla="*/ 21 w 90"/>
                <a:gd name="T21" fmla="*/ 44 h 30"/>
                <a:gd name="T22" fmla="*/ 39 w 90"/>
                <a:gd name="T23" fmla="*/ 44 h 30"/>
                <a:gd name="T24" fmla="*/ 66 w 90"/>
                <a:gd name="T25" fmla="*/ 26 h 30"/>
                <a:gd name="T26" fmla="*/ 99 w 90"/>
                <a:gd name="T27" fmla="*/ 35 h 30"/>
                <a:gd name="T28" fmla="*/ 99 w 90"/>
                <a:gd name="T29" fmla="*/ 9 h 30"/>
                <a:gd name="T30" fmla="*/ 72 w 90"/>
                <a:gd name="T31" fmla="*/ 0 h 30"/>
                <a:gd name="T32" fmla="*/ 60 w 90"/>
                <a:gd name="T33" fmla="*/ 9 h 30"/>
                <a:gd name="T34" fmla="*/ 60 w 90"/>
                <a:gd name="T35" fmla="*/ 0 h 30"/>
                <a:gd name="T36" fmla="*/ 39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6F73BF"/>
            </a:solidFill>
            <a:ln w="9525">
              <a:solidFill>
                <a:srgbClr val="000000"/>
              </a:solidFill>
              <a:prstDash val="solid"/>
              <a:round/>
              <a:headEnd/>
              <a:tailEnd/>
            </a:ln>
          </p:spPr>
          <p:txBody>
            <a:bodyPr/>
            <a:lstStyle/>
            <a:p>
              <a:endParaRPr lang="en-US"/>
            </a:p>
          </p:txBody>
        </p:sp>
        <p:sp>
          <p:nvSpPr>
            <p:cNvPr id="11684" name="Freeform 4471"/>
            <p:cNvSpPr>
              <a:spLocks/>
            </p:cNvSpPr>
            <p:nvPr/>
          </p:nvSpPr>
          <p:spPr bwMode="auto">
            <a:xfrm>
              <a:off x="2741" y="1568"/>
              <a:ext cx="48" cy="26"/>
            </a:xfrm>
            <a:custGeom>
              <a:avLst/>
              <a:gdLst>
                <a:gd name="T0" fmla="*/ 6 w 48"/>
                <a:gd name="T1" fmla="*/ 33 h 23"/>
                <a:gd name="T2" fmla="*/ 12 w 48"/>
                <a:gd name="T3" fmla="*/ 33 h 23"/>
                <a:gd name="T4" fmla="*/ 18 w 48"/>
                <a:gd name="T5" fmla="*/ 33 h 23"/>
                <a:gd name="T6" fmla="*/ 18 w 48"/>
                <a:gd name="T7" fmla="*/ 33 h 23"/>
                <a:gd name="T8" fmla="*/ 24 w 48"/>
                <a:gd name="T9" fmla="*/ 33 h 23"/>
                <a:gd name="T10" fmla="*/ 24 w 48"/>
                <a:gd name="T11" fmla="*/ 33 h 23"/>
                <a:gd name="T12" fmla="*/ 30 w 48"/>
                <a:gd name="T13" fmla="*/ 33 h 23"/>
                <a:gd name="T14" fmla="*/ 30 w 48"/>
                <a:gd name="T15" fmla="*/ 33 h 23"/>
                <a:gd name="T16" fmla="*/ 30 w 48"/>
                <a:gd name="T17" fmla="*/ 24 h 23"/>
                <a:gd name="T18" fmla="*/ 30 w 48"/>
                <a:gd name="T19" fmla="*/ 24 h 23"/>
                <a:gd name="T20" fmla="*/ 36 w 48"/>
                <a:gd name="T21" fmla="*/ 24 h 23"/>
                <a:gd name="T22" fmla="*/ 30 w 48"/>
                <a:gd name="T23" fmla="*/ 18 h 23"/>
                <a:gd name="T24" fmla="*/ 30 w 48"/>
                <a:gd name="T25" fmla="*/ 18 h 23"/>
                <a:gd name="T26" fmla="*/ 30 w 48"/>
                <a:gd name="T27" fmla="*/ 18 h 23"/>
                <a:gd name="T28" fmla="*/ 36 w 48"/>
                <a:gd name="T29" fmla="*/ 9 h 23"/>
                <a:gd name="T30" fmla="*/ 36 w 48"/>
                <a:gd name="T31" fmla="*/ 9 h 23"/>
                <a:gd name="T32" fmla="*/ 42 w 48"/>
                <a:gd name="T33" fmla="*/ 9 h 23"/>
                <a:gd name="T34" fmla="*/ 42 w 48"/>
                <a:gd name="T35" fmla="*/ 9 h 23"/>
                <a:gd name="T36" fmla="*/ 42 w 48"/>
                <a:gd name="T37" fmla="*/ 9 h 23"/>
                <a:gd name="T38" fmla="*/ 48 w 48"/>
                <a:gd name="T39" fmla="*/ 0 h 23"/>
                <a:gd name="T40" fmla="*/ 42 w 48"/>
                <a:gd name="T41" fmla="*/ 0 h 23"/>
                <a:gd name="T42" fmla="*/ 36 w 48"/>
                <a:gd name="T43" fmla="*/ 0 h 23"/>
                <a:gd name="T44" fmla="*/ 6 w 48"/>
                <a:gd name="T45" fmla="*/ 9 h 23"/>
                <a:gd name="T46" fmla="*/ 0 w 48"/>
                <a:gd name="T47" fmla="*/ 9 h 23"/>
                <a:gd name="T48" fmla="*/ 0 w 48"/>
                <a:gd name="T49" fmla="*/ 18 h 23"/>
                <a:gd name="T50" fmla="*/ 0 w 48"/>
                <a:gd name="T51" fmla="*/ 33 h 23"/>
                <a:gd name="T52" fmla="*/ 6 w 48"/>
                <a:gd name="T53" fmla="*/ 33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6F73BF"/>
            </a:solidFill>
            <a:ln w="9525">
              <a:solidFill>
                <a:srgbClr val="000000"/>
              </a:solidFill>
              <a:prstDash val="solid"/>
              <a:round/>
              <a:headEnd/>
              <a:tailEnd/>
            </a:ln>
          </p:spPr>
          <p:txBody>
            <a:bodyPr/>
            <a:lstStyle/>
            <a:p>
              <a:endParaRPr lang="en-US"/>
            </a:p>
          </p:txBody>
        </p:sp>
        <p:sp>
          <p:nvSpPr>
            <p:cNvPr id="32120" name="Freeform 4472"/>
            <p:cNvSpPr>
              <a:spLocks/>
            </p:cNvSpPr>
            <p:nvPr/>
          </p:nvSpPr>
          <p:spPr bwMode="auto">
            <a:xfrm>
              <a:off x="2685" y="1102"/>
              <a:ext cx="165" cy="276"/>
            </a:xfrm>
            <a:custGeom>
              <a:avLst/>
              <a:gdLst>
                <a:gd name="T0" fmla="*/ 114 w 162"/>
                <a:gd name="T1" fmla="*/ 95 h 245"/>
                <a:gd name="T2" fmla="*/ 96 w 162"/>
                <a:gd name="T3" fmla="*/ 107 h 245"/>
                <a:gd name="T4" fmla="*/ 84 w 162"/>
                <a:gd name="T5" fmla="*/ 119 h 245"/>
                <a:gd name="T6" fmla="*/ 78 w 162"/>
                <a:gd name="T7" fmla="*/ 131 h 245"/>
                <a:gd name="T8" fmla="*/ 102 w 162"/>
                <a:gd name="T9" fmla="*/ 155 h 245"/>
                <a:gd name="T10" fmla="*/ 96 w 162"/>
                <a:gd name="T11" fmla="*/ 173 h 245"/>
                <a:gd name="T12" fmla="*/ 90 w 162"/>
                <a:gd name="T13" fmla="*/ 167 h 245"/>
                <a:gd name="T14" fmla="*/ 102 w 162"/>
                <a:gd name="T15" fmla="*/ 173 h 245"/>
                <a:gd name="T16" fmla="*/ 90 w 162"/>
                <a:gd name="T17" fmla="*/ 179 h 245"/>
                <a:gd name="T18" fmla="*/ 78 w 162"/>
                <a:gd name="T19" fmla="*/ 185 h 245"/>
                <a:gd name="T20" fmla="*/ 78 w 162"/>
                <a:gd name="T21" fmla="*/ 191 h 245"/>
                <a:gd name="T22" fmla="*/ 84 w 162"/>
                <a:gd name="T23" fmla="*/ 203 h 245"/>
                <a:gd name="T24" fmla="*/ 78 w 162"/>
                <a:gd name="T25" fmla="*/ 215 h 245"/>
                <a:gd name="T26" fmla="*/ 48 w 162"/>
                <a:gd name="T27" fmla="*/ 239 h 245"/>
                <a:gd name="T28" fmla="*/ 30 w 162"/>
                <a:gd name="T29" fmla="*/ 245 h 245"/>
                <a:gd name="T30" fmla="*/ 24 w 162"/>
                <a:gd name="T31" fmla="*/ 221 h 245"/>
                <a:gd name="T32" fmla="*/ 12 w 162"/>
                <a:gd name="T33" fmla="*/ 197 h 245"/>
                <a:gd name="T34" fmla="*/ 6 w 162"/>
                <a:gd name="T35" fmla="*/ 191 h 245"/>
                <a:gd name="T36" fmla="*/ 6 w 162"/>
                <a:gd name="T37" fmla="*/ 179 h 245"/>
                <a:gd name="T38" fmla="*/ 12 w 162"/>
                <a:gd name="T39" fmla="*/ 149 h 245"/>
                <a:gd name="T40" fmla="*/ 18 w 162"/>
                <a:gd name="T41" fmla="*/ 137 h 245"/>
                <a:gd name="T42" fmla="*/ 6 w 162"/>
                <a:gd name="T43" fmla="*/ 113 h 245"/>
                <a:gd name="T44" fmla="*/ 18 w 162"/>
                <a:gd name="T45" fmla="*/ 89 h 245"/>
                <a:gd name="T46" fmla="*/ 24 w 162"/>
                <a:gd name="T47" fmla="*/ 77 h 245"/>
                <a:gd name="T48" fmla="*/ 36 w 162"/>
                <a:gd name="T49" fmla="*/ 54 h 245"/>
                <a:gd name="T50" fmla="*/ 54 w 162"/>
                <a:gd name="T51" fmla="*/ 42 h 245"/>
                <a:gd name="T52" fmla="*/ 78 w 162"/>
                <a:gd name="T53" fmla="*/ 18 h 245"/>
                <a:gd name="T54" fmla="*/ 102 w 162"/>
                <a:gd name="T55" fmla="*/ 12 h 245"/>
                <a:gd name="T56" fmla="*/ 102 w 162"/>
                <a:gd name="T57" fmla="*/ 0 h 245"/>
                <a:gd name="T58" fmla="*/ 156 w 162"/>
                <a:gd name="T59" fmla="*/ 42 h 245"/>
                <a:gd name="T60" fmla="*/ 144 w 162"/>
                <a:gd name="T61" fmla="*/ 60 h 245"/>
                <a:gd name="T62" fmla="*/ 138 w 162"/>
                <a:gd name="T63" fmla="*/ 60 h 245"/>
                <a:gd name="T64" fmla="*/ 126 w 162"/>
                <a:gd name="T65" fmla="*/ 66 h 245"/>
                <a:gd name="T66" fmla="*/ 126 w 162"/>
                <a:gd name="T67" fmla="*/ 8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245">
                  <a:moveTo>
                    <a:pt x="126" y="83"/>
                  </a:moveTo>
                  <a:lnTo>
                    <a:pt x="114" y="95"/>
                  </a:lnTo>
                  <a:lnTo>
                    <a:pt x="102" y="101"/>
                  </a:lnTo>
                  <a:lnTo>
                    <a:pt x="96" y="107"/>
                  </a:lnTo>
                  <a:lnTo>
                    <a:pt x="84" y="107"/>
                  </a:lnTo>
                  <a:lnTo>
                    <a:pt x="84" y="119"/>
                  </a:lnTo>
                  <a:lnTo>
                    <a:pt x="84" y="119"/>
                  </a:lnTo>
                  <a:lnTo>
                    <a:pt x="78" y="131"/>
                  </a:lnTo>
                  <a:lnTo>
                    <a:pt x="84" y="149"/>
                  </a:lnTo>
                  <a:lnTo>
                    <a:pt x="102" y="155"/>
                  </a:lnTo>
                  <a:lnTo>
                    <a:pt x="108" y="167"/>
                  </a:lnTo>
                  <a:lnTo>
                    <a:pt x="96" y="173"/>
                  </a:lnTo>
                  <a:lnTo>
                    <a:pt x="90" y="167"/>
                  </a:lnTo>
                  <a:lnTo>
                    <a:pt x="90" y="167"/>
                  </a:lnTo>
                  <a:lnTo>
                    <a:pt x="72" y="173"/>
                  </a:lnTo>
                  <a:lnTo>
                    <a:pt x="102" y="173"/>
                  </a:lnTo>
                  <a:lnTo>
                    <a:pt x="96" y="179"/>
                  </a:lnTo>
                  <a:lnTo>
                    <a:pt x="90" y="179"/>
                  </a:lnTo>
                  <a:lnTo>
                    <a:pt x="84" y="185"/>
                  </a:lnTo>
                  <a:lnTo>
                    <a:pt x="78" y="185"/>
                  </a:lnTo>
                  <a:lnTo>
                    <a:pt x="78" y="191"/>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12" y="197"/>
                  </a:lnTo>
                  <a:lnTo>
                    <a:pt x="6" y="191"/>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8" y="60"/>
                  </a:lnTo>
                  <a:lnTo>
                    <a:pt x="132" y="60"/>
                  </a:lnTo>
                  <a:lnTo>
                    <a:pt x="126" y="66"/>
                  </a:lnTo>
                  <a:lnTo>
                    <a:pt x="126" y="77"/>
                  </a:lnTo>
                  <a:lnTo>
                    <a:pt x="126" y="83"/>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686" name="Freeform 4473"/>
            <p:cNvSpPr>
              <a:spLocks/>
            </p:cNvSpPr>
            <p:nvPr/>
          </p:nvSpPr>
          <p:spPr bwMode="auto">
            <a:xfrm>
              <a:off x="2789" y="1331"/>
              <a:ext cx="11" cy="14"/>
            </a:xfrm>
            <a:custGeom>
              <a:avLst/>
              <a:gdLst>
                <a:gd name="T0" fmla="*/ 9 w 12"/>
                <a:gd name="T1" fmla="*/ 0 h 12"/>
                <a:gd name="T2" fmla="*/ 9 w 12"/>
                <a:gd name="T3" fmla="*/ 0 h 12"/>
                <a:gd name="T4" fmla="*/ 6 w 12"/>
                <a:gd name="T5" fmla="*/ 19 h 12"/>
                <a:gd name="T6" fmla="*/ 6 w 12"/>
                <a:gd name="T7" fmla="*/ 19 h 12"/>
                <a:gd name="T8" fmla="*/ 0 w 12"/>
                <a:gd name="T9" fmla="*/ 9 h 12"/>
                <a:gd name="T10" fmla="*/ 9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12" y="0"/>
                  </a:lnTo>
                  <a:lnTo>
                    <a:pt x="6" y="12"/>
                  </a:lnTo>
                  <a:lnTo>
                    <a:pt x="0" y="6"/>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11687" name="Freeform 4474"/>
            <p:cNvSpPr>
              <a:spLocks/>
            </p:cNvSpPr>
            <p:nvPr/>
          </p:nvSpPr>
          <p:spPr bwMode="auto">
            <a:xfrm>
              <a:off x="2620" y="1547"/>
              <a:ext cx="71" cy="40"/>
            </a:xfrm>
            <a:custGeom>
              <a:avLst/>
              <a:gdLst>
                <a:gd name="T0" fmla="*/ 65 w 71"/>
                <a:gd name="T1" fmla="*/ 27 h 35"/>
                <a:gd name="T2" fmla="*/ 65 w 71"/>
                <a:gd name="T3" fmla="*/ 35 h 35"/>
                <a:gd name="T4" fmla="*/ 53 w 71"/>
                <a:gd name="T5" fmla="*/ 35 h 35"/>
                <a:gd name="T6" fmla="*/ 47 w 71"/>
                <a:gd name="T7" fmla="*/ 53 h 35"/>
                <a:gd name="T8" fmla="*/ 35 w 71"/>
                <a:gd name="T9" fmla="*/ 35 h 35"/>
                <a:gd name="T10" fmla="*/ 29 w 71"/>
                <a:gd name="T11" fmla="*/ 45 h 35"/>
                <a:gd name="T12" fmla="*/ 17 w 71"/>
                <a:gd name="T13" fmla="*/ 53 h 35"/>
                <a:gd name="T14" fmla="*/ 6 w 71"/>
                <a:gd name="T15" fmla="*/ 35 h 35"/>
                <a:gd name="T16" fmla="*/ 0 w 71"/>
                <a:gd name="T17" fmla="*/ 35 h 35"/>
                <a:gd name="T18" fmla="*/ 17 w 71"/>
                <a:gd name="T19" fmla="*/ 9 h 35"/>
                <a:gd name="T20" fmla="*/ 17 w 71"/>
                <a:gd name="T21" fmla="*/ 9 h 35"/>
                <a:gd name="T22" fmla="*/ 23 w 71"/>
                <a:gd name="T23" fmla="*/ 0 h 35"/>
                <a:gd name="T24" fmla="*/ 41 w 71"/>
                <a:gd name="T25" fmla="*/ 0 h 35"/>
                <a:gd name="T26" fmla="*/ 53 w 71"/>
                <a:gd name="T27" fmla="*/ 0 h 35"/>
                <a:gd name="T28" fmla="*/ 53 w 71"/>
                <a:gd name="T29" fmla="*/ 9 h 35"/>
                <a:gd name="T30" fmla="*/ 53 w 71"/>
                <a:gd name="T31" fmla="*/ 18 h 35"/>
                <a:gd name="T32" fmla="*/ 53 w 71"/>
                <a:gd name="T33" fmla="*/ 18 h 35"/>
                <a:gd name="T34" fmla="*/ 59 w 71"/>
                <a:gd name="T35" fmla="*/ 18 h 35"/>
                <a:gd name="T36" fmla="*/ 71 w 71"/>
                <a:gd name="T37" fmla="*/ 27 h 35"/>
                <a:gd name="T38" fmla="*/ 71 w 71"/>
                <a:gd name="T39" fmla="*/ 27 h 35"/>
                <a:gd name="T40" fmla="*/ 65 w 71"/>
                <a:gd name="T41" fmla="*/ 27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6F73BF"/>
            </a:solidFill>
            <a:ln w="9525">
              <a:solidFill>
                <a:srgbClr val="000000"/>
              </a:solidFill>
              <a:prstDash val="solid"/>
              <a:round/>
              <a:headEnd/>
              <a:tailEnd/>
            </a:ln>
          </p:spPr>
          <p:txBody>
            <a:bodyPr/>
            <a:lstStyle/>
            <a:p>
              <a:endParaRPr lang="en-US"/>
            </a:p>
          </p:txBody>
        </p:sp>
        <p:sp>
          <p:nvSpPr>
            <p:cNvPr id="11688" name="Freeform 4475"/>
            <p:cNvSpPr>
              <a:spLocks/>
            </p:cNvSpPr>
            <p:nvPr/>
          </p:nvSpPr>
          <p:spPr bwMode="auto">
            <a:xfrm>
              <a:off x="2875" y="1439"/>
              <a:ext cx="285" cy="175"/>
            </a:xfrm>
            <a:custGeom>
              <a:avLst/>
              <a:gdLst>
                <a:gd name="T0" fmla="*/ 155 w 281"/>
                <a:gd name="T1" fmla="*/ 0 h 155"/>
                <a:gd name="T2" fmla="*/ 143 w 281"/>
                <a:gd name="T3" fmla="*/ 9 h 155"/>
                <a:gd name="T4" fmla="*/ 125 w 281"/>
                <a:gd name="T5" fmla="*/ 26 h 155"/>
                <a:gd name="T6" fmla="*/ 125 w 281"/>
                <a:gd name="T7" fmla="*/ 34 h 155"/>
                <a:gd name="T8" fmla="*/ 92 w 281"/>
                <a:gd name="T9" fmla="*/ 26 h 155"/>
                <a:gd name="T10" fmla="*/ 69 w 281"/>
                <a:gd name="T11" fmla="*/ 18 h 155"/>
                <a:gd name="T12" fmla="*/ 39 w 281"/>
                <a:gd name="T13" fmla="*/ 18 h 155"/>
                <a:gd name="T14" fmla="*/ 12 w 281"/>
                <a:gd name="T15" fmla="*/ 18 h 155"/>
                <a:gd name="T16" fmla="*/ 18 w 281"/>
                <a:gd name="T17" fmla="*/ 52 h 155"/>
                <a:gd name="T18" fmla="*/ 18 w 281"/>
                <a:gd name="T19" fmla="*/ 60 h 155"/>
                <a:gd name="T20" fmla="*/ 6 w 281"/>
                <a:gd name="T21" fmla="*/ 87 h 155"/>
                <a:gd name="T22" fmla="*/ 0 w 281"/>
                <a:gd name="T23" fmla="*/ 96 h 155"/>
                <a:gd name="T24" fmla="*/ 0 w 281"/>
                <a:gd name="T25" fmla="*/ 121 h 155"/>
                <a:gd name="T26" fmla="*/ 12 w 281"/>
                <a:gd name="T27" fmla="*/ 130 h 155"/>
                <a:gd name="T28" fmla="*/ 12 w 281"/>
                <a:gd name="T29" fmla="*/ 130 h 155"/>
                <a:gd name="T30" fmla="*/ 45 w 281"/>
                <a:gd name="T31" fmla="*/ 138 h 155"/>
                <a:gd name="T32" fmla="*/ 69 w 281"/>
                <a:gd name="T33" fmla="*/ 121 h 155"/>
                <a:gd name="T34" fmla="*/ 81 w 281"/>
                <a:gd name="T35" fmla="*/ 103 h 155"/>
                <a:gd name="T36" fmla="*/ 86 w 281"/>
                <a:gd name="T37" fmla="*/ 112 h 155"/>
                <a:gd name="T38" fmla="*/ 98 w 281"/>
                <a:gd name="T39" fmla="*/ 130 h 155"/>
                <a:gd name="T40" fmla="*/ 131 w 281"/>
                <a:gd name="T41" fmla="*/ 156 h 155"/>
                <a:gd name="T42" fmla="*/ 143 w 281"/>
                <a:gd name="T43" fmla="*/ 172 h 155"/>
                <a:gd name="T44" fmla="*/ 155 w 281"/>
                <a:gd name="T45" fmla="*/ 165 h 155"/>
                <a:gd name="T46" fmla="*/ 161 w 281"/>
                <a:gd name="T47" fmla="*/ 165 h 155"/>
                <a:gd name="T48" fmla="*/ 155 w 281"/>
                <a:gd name="T49" fmla="*/ 156 h 155"/>
                <a:gd name="T50" fmla="*/ 161 w 281"/>
                <a:gd name="T51" fmla="*/ 165 h 155"/>
                <a:gd name="T52" fmla="*/ 173 w 281"/>
                <a:gd name="T53" fmla="*/ 165 h 155"/>
                <a:gd name="T54" fmla="*/ 155 w 281"/>
                <a:gd name="T55" fmla="*/ 172 h 155"/>
                <a:gd name="T56" fmla="*/ 161 w 281"/>
                <a:gd name="T57" fmla="*/ 172 h 155"/>
                <a:gd name="T58" fmla="*/ 173 w 281"/>
                <a:gd name="T59" fmla="*/ 181 h 155"/>
                <a:gd name="T60" fmla="*/ 194 w 281"/>
                <a:gd name="T61" fmla="*/ 181 h 155"/>
                <a:gd name="T62" fmla="*/ 173 w 281"/>
                <a:gd name="T63" fmla="*/ 198 h 155"/>
                <a:gd name="T64" fmla="*/ 188 w 281"/>
                <a:gd name="T65" fmla="*/ 205 h 155"/>
                <a:gd name="T66" fmla="*/ 194 w 281"/>
                <a:gd name="T67" fmla="*/ 215 h 155"/>
                <a:gd name="T68" fmla="*/ 194 w 281"/>
                <a:gd name="T69" fmla="*/ 224 h 155"/>
                <a:gd name="T70" fmla="*/ 218 w 281"/>
                <a:gd name="T71" fmla="*/ 215 h 155"/>
                <a:gd name="T72" fmla="*/ 230 w 281"/>
                <a:gd name="T73" fmla="*/ 215 h 155"/>
                <a:gd name="T74" fmla="*/ 242 w 281"/>
                <a:gd name="T75" fmla="*/ 205 h 155"/>
                <a:gd name="T76" fmla="*/ 224 w 281"/>
                <a:gd name="T77" fmla="*/ 205 h 155"/>
                <a:gd name="T78" fmla="*/ 212 w 281"/>
                <a:gd name="T79" fmla="*/ 189 h 155"/>
                <a:gd name="T80" fmla="*/ 218 w 281"/>
                <a:gd name="T81" fmla="*/ 172 h 155"/>
                <a:gd name="T82" fmla="*/ 212 w 281"/>
                <a:gd name="T83" fmla="*/ 181 h 155"/>
                <a:gd name="T84" fmla="*/ 218 w 281"/>
                <a:gd name="T85" fmla="*/ 172 h 155"/>
                <a:gd name="T86" fmla="*/ 242 w 281"/>
                <a:gd name="T87" fmla="*/ 165 h 155"/>
                <a:gd name="T88" fmla="*/ 269 w 281"/>
                <a:gd name="T89" fmla="*/ 147 h 155"/>
                <a:gd name="T90" fmla="*/ 275 w 281"/>
                <a:gd name="T91" fmla="*/ 147 h 155"/>
                <a:gd name="T92" fmla="*/ 281 w 281"/>
                <a:gd name="T93" fmla="*/ 130 h 155"/>
                <a:gd name="T94" fmla="*/ 293 w 281"/>
                <a:gd name="T95" fmla="*/ 121 h 155"/>
                <a:gd name="T96" fmla="*/ 281 w 281"/>
                <a:gd name="T97" fmla="*/ 87 h 155"/>
                <a:gd name="T98" fmla="*/ 263 w 281"/>
                <a:gd name="T99" fmla="*/ 78 h 155"/>
                <a:gd name="T100" fmla="*/ 236 w 281"/>
                <a:gd name="T101" fmla="*/ 60 h 155"/>
                <a:gd name="T102" fmla="*/ 224 w 281"/>
                <a:gd name="T103" fmla="*/ 69 h 155"/>
                <a:gd name="T104" fmla="*/ 180 w 281"/>
                <a:gd name="T105" fmla="*/ 18 h 155"/>
                <a:gd name="T106" fmla="*/ 180 w 281"/>
                <a:gd name="T107" fmla="*/ 9 h 155"/>
                <a:gd name="T108" fmla="*/ 155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6F73BF"/>
            </a:solidFill>
            <a:ln w="9525">
              <a:solidFill>
                <a:srgbClr val="000000"/>
              </a:solidFill>
              <a:prstDash val="solid"/>
              <a:round/>
              <a:headEnd/>
              <a:tailEnd/>
            </a:ln>
          </p:spPr>
          <p:txBody>
            <a:bodyPr/>
            <a:lstStyle/>
            <a:p>
              <a:endParaRPr lang="en-US"/>
            </a:p>
          </p:txBody>
        </p:sp>
        <p:sp>
          <p:nvSpPr>
            <p:cNvPr id="11689" name="Freeform 4476"/>
            <p:cNvSpPr>
              <a:spLocks/>
            </p:cNvSpPr>
            <p:nvPr/>
          </p:nvSpPr>
          <p:spPr bwMode="auto">
            <a:xfrm>
              <a:off x="522" y="1048"/>
              <a:ext cx="1157" cy="634"/>
            </a:xfrm>
            <a:custGeom>
              <a:avLst/>
              <a:gdLst>
                <a:gd name="T0" fmla="*/ 908 w 1142"/>
                <a:gd name="T1" fmla="*/ 130 h 562"/>
                <a:gd name="T2" fmla="*/ 976 w 1142"/>
                <a:gd name="T3" fmla="*/ 69 h 562"/>
                <a:gd name="T4" fmla="*/ 882 w 1142"/>
                <a:gd name="T5" fmla="*/ 112 h 562"/>
                <a:gd name="T6" fmla="*/ 846 w 1142"/>
                <a:gd name="T7" fmla="*/ 69 h 562"/>
                <a:gd name="T8" fmla="*/ 846 w 1142"/>
                <a:gd name="T9" fmla="*/ 26 h 562"/>
                <a:gd name="T10" fmla="*/ 820 w 1142"/>
                <a:gd name="T11" fmla="*/ 18 h 562"/>
                <a:gd name="T12" fmla="*/ 808 w 1142"/>
                <a:gd name="T13" fmla="*/ 69 h 562"/>
                <a:gd name="T14" fmla="*/ 747 w 1142"/>
                <a:gd name="T15" fmla="*/ 130 h 562"/>
                <a:gd name="T16" fmla="*/ 772 w 1142"/>
                <a:gd name="T17" fmla="*/ 94 h 562"/>
                <a:gd name="T18" fmla="*/ 727 w 1142"/>
                <a:gd name="T19" fmla="*/ 94 h 562"/>
                <a:gd name="T20" fmla="*/ 610 w 1142"/>
                <a:gd name="T21" fmla="*/ 94 h 562"/>
                <a:gd name="T22" fmla="*/ 591 w 1142"/>
                <a:gd name="T23" fmla="*/ 121 h 562"/>
                <a:gd name="T24" fmla="*/ 529 w 1142"/>
                <a:gd name="T25" fmla="*/ 87 h 562"/>
                <a:gd name="T26" fmla="*/ 416 w 1142"/>
                <a:gd name="T27" fmla="*/ 52 h 562"/>
                <a:gd name="T28" fmla="*/ 355 w 1142"/>
                <a:gd name="T29" fmla="*/ 52 h 562"/>
                <a:gd name="T30" fmla="*/ 248 w 1142"/>
                <a:gd name="T31" fmla="*/ 87 h 562"/>
                <a:gd name="T32" fmla="*/ 51 w 1142"/>
                <a:gd name="T33" fmla="*/ 231 h 562"/>
                <a:gd name="T34" fmla="*/ 51 w 1142"/>
                <a:gd name="T35" fmla="*/ 317 h 562"/>
                <a:gd name="T36" fmla="*/ 81 w 1142"/>
                <a:gd name="T37" fmla="*/ 421 h 562"/>
                <a:gd name="T38" fmla="*/ 63 w 1142"/>
                <a:gd name="T39" fmla="*/ 456 h 562"/>
                <a:gd name="T40" fmla="*/ 63 w 1142"/>
                <a:gd name="T41" fmla="*/ 473 h 562"/>
                <a:gd name="T42" fmla="*/ 75 w 1142"/>
                <a:gd name="T43" fmla="*/ 516 h 562"/>
                <a:gd name="T44" fmla="*/ 57 w 1142"/>
                <a:gd name="T45" fmla="*/ 534 h 562"/>
                <a:gd name="T46" fmla="*/ 75 w 1142"/>
                <a:gd name="T47" fmla="*/ 549 h 562"/>
                <a:gd name="T48" fmla="*/ 75 w 1142"/>
                <a:gd name="T49" fmla="*/ 558 h 562"/>
                <a:gd name="T50" fmla="*/ 87 w 1142"/>
                <a:gd name="T51" fmla="*/ 584 h 562"/>
                <a:gd name="T52" fmla="*/ 535 w 1142"/>
                <a:gd name="T53" fmla="*/ 602 h 562"/>
                <a:gd name="T54" fmla="*/ 659 w 1142"/>
                <a:gd name="T55" fmla="*/ 645 h 562"/>
                <a:gd name="T56" fmla="*/ 697 w 1142"/>
                <a:gd name="T57" fmla="*/ 747 h 562"/>
                <a:gd name="T58" fmla="*/ 747 w 1142"/>
                <a:gd name="T59" fmla="*/ 755 h 562"/>
                <a:gd name="T60" fmla="*/ 908 w 1142"/>
                <a:gd name="T61" fmla="*/ 679 h 562"/>
                <a:gd name="T62" fmla="*/ 957 w 1142"/>
                <a:gd name="T63" fmla="*/ 704 h 562"/>
                <a:gd name="T64" fmla="*/ 1020 w 1142"/>
                <a:gd name="T65" fmla="*/ 695 h 562"/>
                <a:gd name="T66" fmla="*/ 970 w 1142"/>
                <a:gd name="T67" fmla="*/ 747 h 562"/>
                <a:gd name="T68" fmla="*/ 1051 w 1142"/>
                <a:gd name="T69" fmla="*/ 695 h 562"/>
                <a:gd name="T70" fmla="*/ 1014 w 1142"/>
                <a:gd name="T71" fmla="*/ 636 h 562"/>
                <a:gd name="T72" fmla="*/ 1026 w 1142"/>
                <a:gd name="T73" fmla="*/ 602 h 562"/>
                <a:gd name="T74" fmla="*/ 921 w 1142"/>
                <a:gd name="T75" fmla="*/ 645 h 562"/>
                <a:gd name="T76" fmla="*/ 1071 w 1142"/>
                <a:gd name="T77" fmla="*/ 567 h 562"/>
                <a:gd name="T78" fmla="*/ 1181 w 1142"/>
                <a:gd name="T79" fmla="*/ 497 h 562"/>
                <a:gd name="T80" fmla="*/ 1157 w 1142"/>
                <a:gd name="T81" fmla="*/ 456 h 562"/>
                <a:gd name="T82" fmla="*/ 1139 w 1142"/>
                <a:gd name="T83" fmla="*/ 464 h 562"/>
                <a:gd name="T84" fmla="*/ 1139 w 1142"/>
                <a:gd name="T85" fmla="*/ 429 h 562"/>
                <a:gd name="T86" fmla="*/ 1126 w 1142"/>
                <a:gd name="T87" fmla="*/ 404 h 562"/>
                <a:gd name="T88" fmla="*/ 1120 w 1142"/>
                <a:gd name="T89" fmla="*/ 386 h 562"/>
                <a:gd name="T90" fmla="*/ 1113 w 1142"/>
                <a:gd name="T91" fmla="*/ 351 h 562"/>
                <a:gd name="T92" fmla="*/ 1120 w 1142"/>
                <a:gd name="T93" fmla="*/ 317 h 562"/>
                <a:gd name="T94" fmla="*/ 1101 w 1142"/>
                <a:gd name="T95" fmla="*/ 317 h 562"/>
                <a:gd name="T96" fmla="*/ 1051 w 1142"/>
                <a:gd name="T97" fmla="*/ 344 h 562"/>
                <a:gd name="T98" fmla="*/ 1020 w 1142"/>
                <a:gd name="T99" fmla="*/ 335 h 562"/>
                <a:gd name="T100" fmla="*/ 1045 w 1142"/>
                <a:gd name="T101" fmla="*/ 282 h 562"/>
                <a:gd name="T102" fmla="*/ 1002 w 1142"/>
                <a:gd name="T103" fmla="*/ 239 h 562"/>
                <a:gd name="T104" fmla="*/ 927 w 1142"/>
                <a:gd name="T105" fmla="*/ 282 h 562"/>
                <a:gd name="T106" fmla="*/ 870 w 1142"/>
                <a:gd name="T107" fmla="*/ 421 h 562"/>
                <a:gd name="T108" fmla="*/ 808 w 1142"/>
                <a:gd name="T109" fmla="*/ 525 h 562"/>
                <a:gd name="T110" fmla="*/ 784 w 1142"/>
                <a:gd name="T111" fmla="*/ 481 h 562"/>
                <a:gd name="T112" fmla="*/ 715 w 1142"/>
                <a:gd name="T113" fmla="*/ 386 h 562"/>
                <a:gd name="T114" fmla="*/ 652 w 1142"/>
                <a:gd name="T115" fmla="*/ 351 h 562"/>
                <a:gd name="T116" fmla="*/ 734 w 1142"/>
                <a:gd name="T117" fmla="*/ 239 h 562"/>
                <a:gd name="T118" fmla="*/ 740 w 1142"/>
                <a:gd name="T119" fmla="*/ 197 h 562"/>
                <a:gd name="T120" fmla="*/ 815 w 1142"/>
                <a:gd name="T121" fmla="*/ 197 h 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2" h="562">
                  <a:moveTo>
                    <a:pt x="843" y="102"/>
                  </a:moveTo>
                  <a:lnTo>
                    <a:pt x="837" y="96"/>
                  </a:lnTo>
                  <a:lnTo>
                    <a:pt x="855" y="96"/>
                  </a:lnTo>
                  <a:lnTo>
                    <a:pt x="861" y="102"/>
                  </a:lnTo>
                  <a:lnTo>
                    <a:pt x="873" y="96"/>
                  </a:lnTo>
                  <a:lnTo>
                    <a:pt x="867" y="90"/>
                  </a:lnTo>
                  <a:lnTo>
                    <a:pt x="873" y="90"/>
                  </a:lnTo>
                  <a:lnTo>
                    <a:pt x="879" y="96"/>
                  </a:lnTo>
                  <a:lnTo>
                    <a:pt x="915" y="84"/>
                  </a:lnTo>
                  <a:lnTo>
                    <a:pt x="921" y="78"/>
                  </a:lnTo>
                  <a:lnTo>
                    <a:pt x="915" y="66"/>
                  </a:lnTo>
                  <a:lnTo>
                    <a:pt x="921" y="60"/>
                  </a:lnTo>
                  <a:lnTo>
                    <a:pt x="933" y="54"/>
                  </a:lnTo>
                  <a:lnTo>
                    <a:pt x="927" y="54"/>
                  </a:lnTo>
                  <a:lnTo>
                    <a:pt x="939" y="48"/>
                  </a:lnTo>
                  <a:lnTo>
                    <a:pt x="915" y="42"/>
                  </a:lnTo>
                  <a:lnTo>
                    <a:pt x="933" y="42"/>
                  </a:lnTo>
                  <a:lnTo>
                    <a:pt x="891" y="42"/>
                  </a:lnTo>
                  <a:lnTo>
                    <a:pt x="891" y="48"/>
                  </a:lnTo>
                  <a:lnTo>
                    <a:pt x="891" y="54"/>
                  </a:lnTo>
                  <a:lnTo>
                    <a:pt x="879" y="54"/>
                  </a:lnTo>
                  <a:lnTo>
                    <a:pt x="849" y="78"/>
                  </a:lnTo>
                  <a:lnTo>
                    <a:pt x="837" y="84"/>
                  </a:lnTo>
                  <a:lnTo>
                    <a:pt x="837" y="66"/>
                  </a:lnTo>
                  <a:lnTo>
                    <a:pt x="849" y="54"/>
                  </a:lnTo>
                  <a:lnTo>
                    <a:pt x="837" y="48"/>
                  </a:lnTo>
                  <a:lnTo>
                    <a:pt x="813" y="66"/>
                  </a:lnTo>
                  <a:lnTo>
                    <a:pt x="819" y="48"/>
                  </a:lnTo>
                  <a:lnTo>
                    <a:pt x="813" y="48"/>
                  </a:lnTo>
                  <a:lnTo>
                    <a:pt x="825" y="42"/>
                  </a:lnTo>
                  <a:lnTo>
                    <a:pt x="819" y="42"/>
                  </a:lnTo>
                  <a:lnTo>
                    <a:pt x="801" y="42"/>
                  </a:lnTo>
                  <a:lnTo>
                    <a:pt x="801" y="36"/>
                  </a:lnTo>
                  <a:lnTo>
                    <a:pt x="813" y="30"/>
                  </a:lnTo>
                  <a:lnTo>
                    <a:pt x="819" y="30"/>
                  </a:lnTo>
                  <a:lnTo>
                    <a:pt x="813" y="18"/>
                  </a:lnTo>
                  <a:lnTo>
                    <a:pt x="819" y="12"/>
                  </a:lnTo>
                  <a:lnTo>
                    <a:pt x="813" y="6"/>
                  </a:lnTo>
                  <a:lnTo>
                    <a:pt x="807" y="6"/>
                  </a:lnTo>
                  <a:lnTo>
                    <a:pt x="813" y="0"/>
                  </a:lnTo>
                  <a:lnTo>
                    <a:pt x="801" y="6"/>
                  </a:lnTo>
                  <a:lnTo>
                    <a:pt x="807" y="6"/>
                  </a:lnTo>
                  <a:lnTo>
                    <a:pt x="789" y="12"/>
                  </a:lnTo>
                  <a:lnTo>
                    <a:pt x="778" y="12"/>
                  </a:lnTo>
                  <a:lnTo>
                    <a:pt x="772" y="24"/>
                  </a:lnTo>
                  <a:lnTo>
                    <a:pt x="766" y="30"/>
                  </a:lnTo>
                  <a:lnTo>
                    <a:pt x="760" y="36"/>
                  </a:lnTo>
                  <a:lnTo>
                    <a:pt x="789" y="48"/>
                  </a:lnTo>
                  <a:lnTo>
                    <a:pt x="778" y="48"/>
                  </a:lnTo>
                  <a:lnTo>
                    <a:pt x="772" y="48"/>
                  </a:lnTo>
                  <a:lnTo>
                    <a:pt x="766" y="54"/>
                  </a:lnTo>
                  <a:lnTo>
                    <a:pt x="778" y="54"/>
                  </a:lnTo>
                  <a:lnTo>
                    <a:pt x="772" y="60"/>
                  </a:lnTo>
                  <a:lnTo>
                    <a:pt x="748" y="66"/>
                  </a:lnTo>
                  <a:lnTo>
                    <a:pt x="736" y="78"/>
                  </a:lnTo>
                  <a:lnTo>
                    <a:pt x="730" y="90"/>
                  </a:lnTo>
                  <a:lnTo>
                    <a:pt x="718" y="90"/>
                  </a:lnTo>
                  <a:lnTo>
                    <a:pt x="718" y="84"/>
                  </a:lnTo>
                  <a:lnTo>
                    <a:pt x="730" y="84"/>
                  </a:lnTo>
                  <a:lnTo>
                    <a:pt x="724" y="84"/>
                  </a:lnTo>
                  <a:lnTo>
                    <a:pt x="730" y="78"/>
                  </a:lnTo>
                  <a:lnTo>
                    <a:pt x="724" y="78"/>
                  </a:lnTo>
                  <a:lnTo>
                    <a:pt x="742" y="66"/>
                  </a:lnTo>
                  <a:lnTo>
                    <a:pt x="730" y="66"/>
                  </a:lnTo>
                  <a:lnTo>
                    <a:pt x="718" y="60"/>
                  </a:lnTo>
                  <a:lnTo>
                    <a:pt x="706" y="66"/>
                  </a:lnTo>
                  <a:lnTo>
                    <a:pt x="706" y="72"/>
                  </a:lnTo>
                  <a:lnTo>
                    <a:pt x="718" y="72"/>
                  </a:lnTo>
                  <a:lnTo>
                    <a:pt x="706" y="72"/>
                  </a:lnTo>
                  <a:lnTo>
                    <a:pt x="700" y="66"/>
                  </a:lnTo>
                  <a:lnTo>
                    <a:pt x="694" y="72"/>
                  </a:lnTo>
                  <a:lnTo>
                    <a:pt x="646" y="72"/>
                  </a:lnTo>
                  <a:lnTo>
                    <a:pt x="634" y="66"/>
                  </a:lnTo>
                  <a:lnTo>
                    <a:pt x="628" y="66"/>
                  </a:lnTo>
                  <a:lnTo>
                    <a:pt x="622" y="60"/>
                  </a:lnTo>
                  <a:lnTo>
                    <a:pt x="616" y="54"/>
                  </a:lnTo>
                  <a:lnTo>
                    <a:pt x="574" y="60"/>
                  </a:lnTo>
                  <a:lnTo>
                    <a:pt x="586" y="66"/>
                  </a:lnTo>
                  <a:lnTo>
                    <a:pt x="616" y="60"/>
                  </a:lnTo>
                  <a:lnTo>
                    <a:pt x="592" y="66"/>
                  </a:lnTo>
                  <a:lnTo>
                    <a:pt x="580" y="66"/>
                  </a:lnTo>
                  <a:lnTo>
                    <a:pt x="574" y="90"/>
                  </a:lnTo>
                  <a:lnTo>
                    <a:pt x="568" y="84"/>
                  </a:lnTo>
                  <a:lnTo>
                    <a:pt x="562" y="96"/>
                  </a:lnTo>
                  <a:lnTo>
                    <a:pt x="556" y="84"/>
                  </a:lnTo>
                  <a:lnTo>
                    <a:pt x="568" y="84"/>
                  </a:lnTo>
                  <a:lnTo>
                    <a:pt x="562" y="72"/>
                  </a:lnTo>
                  <a:lnTo>
                    <a:pt x="556" y="78"/>
                  </a:lnTo>
                  <a:lnTo>
                    <a:pt x="556" y="72"/>
                  </a:lnTo>
                  <a:lnTo>
                    <a:pt x="550" y="72"/>
                  </a:lnTo>
                  <a:lnTo>
                    <a:pt x="496" y="72"/>
                  </a:lnTo>
                  <a:lnTo>
                    <a:pt x="478" y="72"/>
                  </a:lnTo>
                  <a:lnTo>
                    <a:pt x="502" y="66"/>
                  </a:lnTo>
                  <a:lnTo>
                    <a:pt x="508" y="60"/>
                  </a:lnTo>
                  <a:lnTo>
                    <a:pt x="496" y="54"/>
                  </a:lnTo>
                  <a:lnTo>
                    <a:pt x="484" y="54"/>
                  </a:lnTo>
                  <a:lnTo>
                    <a:pt x="419" y="36"/>
                  </a:lnTo>
                  <a:lnTo>
                    <a:pt x="401" y="48"/>
                  </a:lnTo>
                  <a:lnTo>
                    <a:pt x="395" y="42"/>
                  </a:lnTo>
                  <a:lnTo>
                    <a:pt x="401" y="42"/>
                  </a:lnTo>
                  <a:lnTo>
                    <a:pt x="401" y="30"/>
                  </a:lnTo>
                  <a:lnTo>
                    <a:pt x="401" y="36"/>
                  </a:lnTo>
                  <a:lnTo>
                    <a:pt x="395" y="42"/>
                  </a:lnTo>
                  <a:lnTo>
                    <a:pt x="383" y="42"/>
                  </a:lnTo>
                  <a:lnTo>
                    <a:pt x="377" y="48"/>
                  </a:lnTo>
                  <a:lnTo>
                    <a:pt x="371" y="36"/>
                  </a:lnTo>
                  <a:lnTo>
                    <a:pt x="365" y="24"/>
                  </a:lnTo>
                  <a:lnTo>
                    <a:pt x="371" y="30"/>
                  </a:lnTo>
                  <a:lnTo>
                    <a:pt x="341" y="42"/>
                  </a:lnTo>
                  <a:lnTo>
                    <a:pt x="341" y="36"/>
                  </a:lnTo>
                  <a:lnTo>
                    <a:pt x="311" y="42"/>
                  </a:lnTo>
                  <a:lnTo>
                    <a:pt x="341" y="30"/>
                  </a:lnTo>
                  <a:lnTo>
                    <a:pt x="323" y="36"/>
                  </a:lnTo>
                  <a:lnTo>
                    <a:pt x="287" y="42"/>
                  </a:lnTo>
                  <a:lnTo>
                    <a:pt x="257" y="54"/>
                  </a:lnTo>
                  <a:lnTo>
                    <a:pt x="251" y="54"/>
                  </a:lnTo>
                  <a:lnTo>
                    <a:pt x="239" y="54"/>
                  </a:lnTo>
                  <a:lnTo>
                    <a:pt x="239" y="60"/>
                  </a:lnTo>
                  <a:lnTo>
                    <a:pt x="209" y="48"/>
                  </a:lnTo>
                  <a:lnTo>
                    <a:pt x="185" y="42"/>
                  </a:lnTo>
                  <a:lnTo>
                    <a:pt x="161" y="60"/>
                  </a:lnTo>
                  <a:lnTo>
                    <a:pt x="138" y="78"/>
                  </a:lnTo>
                  <a:lnTo>
                    <a:pt x="114" y="102"/>
                  </a:lnTo>
                  <a:lnTo>
                    <a:pt x="90" y="120"/>
                  </a:lnTo>
                  <a:lnTo>
                    <a:pt x="66" y="143"/>
                  </a:lnTo>
                  <a:lnTo>
                    <a:pt x="48" y="161"/>
                  </a:lnTo>
                  <a:lnTo>
                    <a:pt x="24" y="185"/>
                  </a:lnTo>
                  <a:lnTo>
                    <a:pt x="0" y="203"/>
                  </a:lnTo>
                  <a:lnTo>
                    <a:pt x="30" y="203"/>
                  </a:lnTo>
                  <a:lnTo>
                    <a:pt x="24" y="209"/>
                  </a:lnTo>
                  <a:lnTo>
                    <a:pt x="24" y="227"/>
                  </a:lnTo>
                  <a:lnTo>
                    <a:pt x="36" y="227"/>
                  </a:lnTo>
                  <a:lnTo>
                    <a:pt x="48" y="221"/>
                  </a:lnTo>
                  <a:lnTo>
                    <a:pt x="72" y="215"/>
                  </a:lnTo>
                  <a:lnTo>
                    <a:pt x="72" y="233"/>
                  </a:lnTo>
                  <a:lnTo>
                    <a:pt x="66" y="269"/>
                  </a:lnTo>
                  <a:lnTo>
                    <a:pt x="72" y="275"/>
                  </a:lnTo>
                  <a:lnTo>
                    <a:pt x="84" y="287"/>
                  </a:lnTo>
                  <a:lnTo>
                    <a:pt x="66" y="299"/>
                  </a:lnTo>
                  <a:lnTo>
                    <a:pt x="78" y="293"/>
                  </a:lnTo>
                  <a:lnTo>
                    <a:pt x="66" y="299"/>
                  </a:lnTo>
                  <a:lnTo>
                    <a:pt x="72" y="305"/>
                  </a:lnTo>
                  <a:lnTo>
                    <a:pt x="60" y="311"/>
                  </a:lnTo>
                  <a:lnTo>
                    <a:pt x="54" y="311"/>
                  </a:lnTo>
                  <a:lnTo>
                    <a:pt x="54" y="317"/>
                  </a:lnTo>
                  <a:lnTo>
                    <a:pt x="54" y="311"/>
                  </a:lnTo>
                  <a:lnTo>
                    <a:pt x="54" y="317"/>
                  </a:lnTo>
                  <a:lnTo>
                    <a:pt x="60" y="317"/>
                  </a:lnTo>
                  <a:lnTo>
                    <a:pt x="54" y="317"/>
                  </a:lnTo>
                  <a:lnTo>
                    <a:pt x="54" y="323"/>
                  </a:lnTo>
                  <a:lnTo>
                    <a:pt x="48" y="317"/>
                  </a:lnTo>
                  <a:lnTo>
                    <a:pt x="54" y="335"/>
                  </a:lnTo>
                  <a:lnTo>
                    <a:pt x="72" y="323"/>
                  </a:lnTo>
                  <a:lnTo>
                    <a:pt x="66" y="329"/>
                  </a:lnTo>
                  <a:lnTo>
                    <a:pt x="72" y="335"/>
                  </a:lnTo>
                  <a:lnTo>
                    <a:pt x="60" y="329"/>
                  </a:lnTo>
                  <a:lnTo>
                    <a:pt x="60" y="341"/>
                  </a:lnTo>
                  <a:lnTo>
                    <a:pt x="48" y="353"/>
                  </a:lnTo>
                  <a:lnTo>
                    <a:pt x="60" y="353"/>
                  </a:lnTo>
                  <a:lnTo>
                    <a:pt x="54" y="353"/>
                  </a:lnTo>
                  <a:lnTo>
                    <a:pt x="78" y="341"/>
                  </a:lnTo>
                  <a:lnTo>
                    <a:pt x="72" y="353"/>
                  </a:lnTo>
                  <a:lnTo>
                    <a:pt x="72" y="359"/>
                  </a:lnTo>
                  <a:lnTo>
                    <a:pt x="66" y="353"/>
                  </a:lnTo>
                  <a:lnTo>
                    <a:pt x="48" y="365"/>
                  </a:lnTo>
                  <a:lnTo>
                    <a:pt x="54" y="365"/>
                  </a:lnTo>
                  <a:lnTo>
                    <a:pt x="66" y="365"/>
                  </a:lnTo>
                  <a:lnTo>
                    <a:pt x="48" y="371"/>
                  </a:lnTo>
                  <a:lnTo>
                    <a:pt x="42" y="371"/>
                  </a:lnTo>
                  <a:lnTo>
                    <a:pt x="54" y="371"/>
                  </a:lnTo>
                  <a:lnTo>
                    <a:pt x="42" y="377"/>
                  </a:lnTo>
                  <a:lnTo>
                    <a:pt x="54" y="383"/>
                  </a:lnTo>
                  <a:lnTo>
                    <a:pt x="60" y="377"/>
                  </a:lnTo>
                  <a:lnTo>
                    <a:pt x="66" y="377"/>
                  </a:lnTo>
                  <a:lnTo>
                    <a:pt x="54" y="383"/>
                  </a:lnTo>
                  <a:lnTo>
                    <a:pt x="66" y="383"/>
                  </a:lnTo>
                  <a:lnTo>
                    <a:pt x="60" y="383"/>
                  </a:lnTo>
                  <a:lnTo>
                    <a:pt x="72" y="383"/>
                  </a:lnTo>
                  <a:lnTo>
                    <a:pt x="72" y="377"/>
                  </a:lnTo>
                  <a:lnTo>
                    <a:pt x="66" y="383"/>
                  </a:lnTo>
                  <a:lnTo>
                    <a:pt x="60" y="383"/>
                  </a:lnTo>
                  <a:lnTo>
                    <a:pt x="60" y="389"/>
                  </a:lnTo>
                  <a:lnTo>
                    <a:pt x="72" y="383"/>
                  </a:lnTo>
                  <a:lnTo>
                    <a:pt x="72" y="389"/>
                  </a:lnTo>
                  <a:lnTo>
                    <a:pt x="78" y="383"/>
                  </a:lnTo>
                  <a:lnTo>
                    <a:pt x="72" y="389"/>
                  </a:lnTo>
                  <a:lnTo>
                    <a:pt x="84" y="389"/>
                  </a:lnTo>
                  <a:lnTo>
                    <a:pt x="72" y="395"/>
                  </a:lnTo>
                  <a:lnTo>
                    <a:pt x="78" y="401"/>
                  </a:lnTo>
                  <a:lnTo>
                    <a:pt x="84" y="395"/>
                  </a:lnTo>
                  <a:lnTo>
                    <a:pt x="84" y="407"/>
                  </a:lnTo>
                  <a:lnTo>
                    <a:pt x="78" y="407"/>
                  </a:lnTo>
                  <a:lnTo>
                    <a:pt x="84" y="407"/>
                  </a:lnTo>
                  <a:lnTo>
                    <a:pt x="90" y="407"/>
                  </a:lnTo>
                  <a:lnTo>
                    <a:pt x="84" y="413"/>
                  </a:lnTo>
                  <a:lnTo>
                    <a:pt x="90" y="413"/>
                  </a:lnTo>
                  <a:lnTo>
                    <a:pt x="84" y="413"/>
                  </a:lnTo>
                  <a:lnTo>
                    <a:pt x="90" y="419"/>
                  </a:lnTo>
                  <a:lnTo>
                    <a:pt x="299" y="419"/>
                  </a:lnTo>
                  <a:lnTo>
                    <a:pt x="329" y="419"/>
                  </a:lnTo>
                  <a:lnTo>
                    <a:pt x="514" y="419"/>
                  </a:lnTo>
                  <a:lnTo>
                    <a:pt x="520" y="407"/>
                  </a:lnTo>
                  <a:lnTo>
                    <a:pt x="520" y="419"/>
                  </a:lnTo>
                  <a:lnTo>
                    <a:pt x="538" y="425"/>
                  </a:lnTo>
                  <a:lnTo>
                    <a:pt x="556" y="437"/>
                  </a:lnTo>
                  <a:lnTo>
                    <a:pt x="574" y="431"/>
                  </a:lnTo>
                  <a:lnTo>
                    <a:pt x="586" y="437"/>
                  </a:lnTo>
                  <a:lnTo>
                    <a:pt x="604" y="431"/>
                  </a:lnTo>
                  <a:lnTo>
                    <a:pt x="634" y="449"/>
                  </a:lnTo>
                  <a:lnTo>
                    <a:pt x="646" y="455"/>
                  </a:lnTo>
                  <a:lnTo>
                    <a:pt x="658" y="467"/>
                  </a:lnTo>
                  <a:lnTo>
                    <a:pt x="664" y="473"/>
                  </a:lnTo>
                  <a:lnTo>
                    <a:pt x="664" y="478"/>
                  </a:lnTo>
                  <a:lnTo>
                    <a:pt x="676" y="490"/>
                  </a:lnTo>
                  <a:lnTo>
                    <a:pt x="676" y="502"/>
                  </a:lnTo>
                  <a:lnTo>
                    <a:pt x="670" y="520"/>
                  </a:lnTo>
                  <a:lnTo>
                    <a:pt x="664" y="532"/>
                  </a:lnTo>
                  <a:lnTo>
                    <a:pt x="646" y="550"/>
                  </a:lnTo>
                  <a:lnTo>
                    <a:pt x="646" y="562"/>
                  </a:lnTo>
                  <a:lnTo>
                    <a:pt x="664" y="556"/>
                  </a:lnTo>
                  <a:lnTo>
                    <a:pt x="682" y="550"/>
                  </a:lnTo>
                  <a:lnTo>
                    <a:pt x="700" y="544"/>
                  </a:lnTo>
                  <a:lnTo>
                    <a:pt x="718" y="538"/>
                  </a:lnTo>
                  <a:lnTo>
                    <a:pt x="718" y="526"/>
                  </a:lnTo>
                  <a:lnTo>
                    <a:pt x="736" y="520"/>
                  </a:lnTo>
                  <a:lnTo>
                    <a:pt x="754" y="520"/>
                  </a:lnTo>
                  <a:lnTo>
                    <a:pt x="772" y="508"/>
                  </a:lnTo>
                  <a:lnTo>
                    <a:pt x="789" y="496"/>
                  </a:lnTo>
                  <a:lnTo>
                    <a:pt x="819" y="496"/>
                  </a:lnTo>
                  <a:lnTo>
                    <a:pt x="849" y="496"/>
                  </a:lnTo>
                  <a:lnTo>
                    <a:pt x="861" y="490"/>
                  </a:lnTo>
                  <a:lnTo>
                    <a:pt x="873" y="473"/>
                  </a:lnTo>
                  <a:lnTo>
                    <a:pt x="885" y="461"/>
                  </a:lnTo>
                  <a:lnTo>
                    <a:pt x="903" y="449"/>
                  </a:lnTo>
                  <a:lnTo>
                    <a:pt x="909" y="449"/>
                  </a:lnTo>
                  <a:lnTo>
                    <a:pt x="921" y="455"/>
                  </a:lnTo>
                  <a:lnTo>
                    <a:pt x="915" y="478"/>
                  </a:lnTo>
                  <a:lnTo>
                    <a:pt x="915" y="490"/>
                  </a:lnTo>
                  <a:lnTo>
                    <a:pt x="921" y="490"/>
                  </a:lnTo>
                  <a:lnTo>
                    <a:pt x="939" y="490"/>
                  </a:lnTo>
                  <a:lnTo>
                    <a:pt x="933" y="490"/>
                  </a:lnTo>
                  <a:lnTo>
                    <a:pt x="957" y="484"/>
                  </a:lnTo>
                  <a:lnTo>
                    <a:pt x="963" y="473"/>
                  </a:lnTo>
                  <a:lnTo>
                    <a:pt x="963" y="478"/>
                  </a:lnTo>
                  <a:lnTo>
                    <a:pt x="969" y="478"/>
                  </a:lnTo>
                  <a:lnTo>
                    <a:pt x="957" y="484"/>
                  </a:lnTo>
                  <a:lnTo>
                    <a:pt x="981" y="484"/>
                  </a:lnTo>
                  <a:lnTo>
                    <a:pt x="963" y="490"/>
                  </a:lnTo>
                  <a:lnTo>
                    <a:pt x="939" y="502"/>
                  </a:lnTo>
                  <a:lnTo>
                    <a:pt x="945" y="496"/>
                  </a:lnTo>
                  <a:lnTo>
                    <a:pt x="927" y="508"/>
                  </a:lnTo>
                  <a:lnTo>
                    <a:pt x="933" y="502"/>
                  </a:lnTo>
                  <a:lnTo>
                    <a:pt x="927" y="514"/>
                  </a:lnTo>
                  <a:lnTo>
                    <a:pt x="933" y="520"/>
                  </a:lnTo>
                  <a:lnTo>
                    <a:pt x="939" y="520"/>
                  </a:lnTo>
                  <a:lnTo>
                    <a:pt x="963" y="502"/>
                  </a:lnTo>
                  <a:lnTo>
                    <a:pt x="969" y="502"/>
                  </a:lnTo>
                  <a:lnTo>
                    <a:pt x="975" y="502"/>
                  </a:lnTo>
                  <a:lnTo>
                    <a:pt x="1017" y="490"/>
                  </a:lnTo>
                  <a:lnTo>
                    <a:pt x="1011" y="484"/>
                  </a:lnTo>
                  <a:lnTo>
                    <a:pt x="1005" y="478"/>
                  </a:lnTo>
                  <a:lnTo>
                    <a:pt x="999" y="478"/>
                  </a:lnTo>
                  <a:lnTo>
                    <a:pt x="987" y="478"/>
                  </a:lnTo>
                  <a:lnTo>
                    <a:pt x="975" y="473"/>
                  </a:lnTo>
                  <a:lnTo>
                    <a:pt x="969" y="473"/>
                  </a:lnTo>
                  <a:lnTo>
                    <a:pt x="969" y="455"/>
                  </a:lnTo>
                  <a:lnTo>
                    <a:pt x="963" y="455"/>
                  </a:lnTo>
                  <a:lnTo>
                    <a:pt x="975" y="443"/>
                  </a:lnTo>
                  <a:lnTo>
                    <a:pt x="957" y="443"/>
                  </a:lnTo>
                  <a:lnTo>
                    <a:pt x="957" y="437"/>
                  </a:lnTo>
                  <a:lnTo>
                    <a:pt x="945" y="437"/>
                  </a:lnTo>
                  <a:lnTo>
                    <a:pt x="963" y="437"/>
                  </a:lnTo>
                  <a:lnTo>
                    <a:pt x="987" y="431"/>
                  </a:lnTo>
                  <a:lnTo>
                    <a:pt x="987" y="419"/>
                  </a:lnTo>
                  <a:lnTo>
                    <a:pt x="969" y="413"/>
                  </a:lnTo>
                  <a:lnTo>
                    <a:pt x="945" y="419"/>
                  </a:lnTo>
                  <a:lnTo>
                    <a:pt x="927" y="425"/>
                  </a:lnTo>
                  <a:lnTo>
                    <a:pt x="909" y="437"/>
                  </a:lnTo>
                  <a:lnTo>
                    <a:pt x="891" y="443"/>
                  </a:lnTo>
                  <a:lnTo>
                    <a:pt x="867" y="461"/>
                  </a:lnTo>
                  <a:lnTo>
                    <a:pt x="885" y="449"/>
                  </a:lnTo>
                  <a:lnTo>
                    <a:pt x="897" y="437"/>
                  </a:lnTo>
                  <a:lnTo>
                    <a:pt x="879" y="425"/>
                  </a:lnTo>
                  <a:lnTo>
                    <a:pt x="897" y="431"/>
                  </a:lnTo>
                  <a:lnTo>
                    <a:pt x="921" y="419"/>
                  </a:lnTo>
                  <a:lnTo>
                    <a:pt x="945" y="413"/>
                  </a:lnTo>
                  <a:lnTo>
                    <a:pt x="963" y="395"/>
                  </a:lnTo>
                  <a:lnTo>
                    <a:pt x="993" y="395"/>
                  </a:lnTo>
                  <a:lnTo>
                    <a:pt x="1029" y="395"/>
                  </a:lnTo>
                  <a:lnTo>
                    <a:pt x="1059" y="395"/>
                  </a:lnTo>
                  <a:lnTo>
                    <a:pt x="1083" y="377"/>
                  </a:lnTo>
                  <a:lnTo>
                    <a:pt x="1112" y="371"/>
                  </a:lnTo>
                  <a:lnTo>
                    <a:pt x="1142" y="353"/>
                  </a:lnTo>
                  <a:lnTo>
                    <a:pt x="1136" y="353"/>
                  </a:lnTo>
                  <a:lnTo>
                    <a:pt x="1142" y="347"/>
                  </a:lnTo>
                  <a:lnTo>
                    <a:pt x="1130" y="347"/>
                  </a:lnTo>
                  <a:lnTo>
                    <a:pt x="1136" y="347"/>
                  </a:lnTo>
                  <a:lnTo>
                    <a:pt x="1142" y="341"/>
                  </a:lnTo>
                  <a:lnTo>
                    <a:pt x="1142" y="335"/>
                  </a:lnTo>
                  <a:lnTo>
                    <a:pt x="1136" y="329"/>
                  </a:lnTo>
                  <a:lnTo>
                    <a:pt x="1124" y="329"/>
                  </a:lnTo>
                  <a:lnTo>
                    <a:pt x="1124" y="317"/>
                  </a:lnTo>
                  <a:lnTo>
                    <a:pt x="1112" y="317"/>
                  </a:lnTo>
                  <a:lnTo>
                    <a:pt x="1118" y="317"/>
                  </a:lnTo>
                  <a:lnTo>
                    <a:pt x="1095" y="329"/>
                  </a:lnTo>
                  <a:lnTo>
                    <a:pt x="1077" y="335"/>
                  </a:lnTo>
                  <a:lnTo>
                    <a:pt x="1083" y="329"/>
                  </a:lnTo>
                  <a:lnTo>
                    <a:pt x="1077" y="329"/>
                  </a:lnTo>
                  <a:lnTo>
                    <a:pt x="1083" y="329"/>
                  </a:lnTo>
                  <a:lnTo>
                    <a:pt x="1112" y="317"/>
                  </a:lnTo>
                  <a:lnTo>
                    <a:pt x="1095" y="323"/>
                  </a:lnTo>
                  <a:lnTo>
                    <a:pt x="1130" y="311"/>
                  </a:lnTo>
                  <a:lnTo>
                    <a:pt x="1107" y="299"/>
                  </a:lnTo>
                  <a:lnTo>
                    <a:pt x="1107" y="305"/>
                  </a:lnTo>
                  <a:lnTo>
                    <a:pt x="1107" y="299"/>
                  </a:lnTo>
                  <a:lnTo>
                    <a:pt x="1095" y="305"/>
                  </a:lnTo>
                  <a:lnTo>
                    <a:pt x="1101" y="299"/>
                  </a:lnTo>
                  <a:lnTo>
                    <a:pt x="1095" y="299"/>
                  </a:lnTo>
                  <a:lnTo>
                    <a:pt x="1083" y="299"/>
                  </a:lnTo>
                  <a:lnTo>
                    <a:pt x="1089" y="299"/>
                  </a:lnTo>
                  <a:lnTo>
                    <a:pt x="1095" y="293"/>
                  </a:lnTo>
                  <a:lnTo>
                    <a:pt x="1095" y="287"/>
                  </a:lnTo>
                  <a:lnTo>
                    <a:pt x="1089" y="293"/>
                  </a:lnTo>
                  <a:lnTo>
                    <a:pt x="1089" y="287"/>
                  </a:lnTo>
                  <a:lnTo>
                    <a:pt x="1083" y="281"/>
                  </a:lnTo>
                  <a:lnTo>
                    <a:pt x="1077" y="281"/>
                  </a:lnTo>
                  <a:lnTo>
                    <a:pt x="1083" y="281"/>
                  </a:lnTo>
                  <a:lnTo>
                    <a:pt x="1077" y="275"/>
                  </a:lnTo>
                  <a:lnTo>
                    <a:pt x="1083" y="275"/>
                  </a:lnTo>
                  <a:lnTo>
                    <a:pt x="1077" y="269"/>
                  </a:lnTo>
                  <a:lnTo>
                    <a:pt x="1071" y="269"/>
                  </a:lnTo>
                  <a:lnTo>
                    <a:pt x="1077" y="269"/>
                  </a:lnTo>
                  <a:lnTo>
                    <a:pt x="1083" y="269"/>
                  </a:lnTo>
                  <a:lnTo>
                    <a:pt x="1089" y="263"/>
                  </a:lnTo>
                  <a:lnTo>
                    <a:pt x="1083" y="257"/>
                  </a:lnTo>
                  <a:lnTo>
                    <a:pt x="1089" y="251"/>
                  </a:lnTo>
                  <a:lnTo>
                    <a:pt x="1083" y="245"/>
                  </a:lnTo>
                  <a:lnTo>
                    <a:pt x="1071" y="245"/>
                  </a:lnTo>
                  <a:lnTo>
                    <a:pt x="1083" y="239"/>
                  </a:lnTo>
                  <a:lnTo>
                    <a:pt x="1071" y="239"/>
                  </a:lnTo>
                  <a:lnTo>
                    <a:pt x="1083" y="233"/>
                  </a:lnTo>
                  <a:lnTo>
                    <a:pt x="1077" y="227"/>
                  </a:lnTo>
                  <a:lnTo>
                    <a:pt x="1071" y="227"/>
                  </a:lnTo>
                  <a:lnTo>
                    <a:pt x="1077" y="221"/>
                  </a:lnTo>
                  <a:lnTo>
                    <a:pt x="1071" y="209"/>
                  </a:lnTo>
                  <a:lnTo>
                    <a:pt x="1065" y="209"/>
                  </a:lnTo>
                  <a:lnTo>
                    <a:pt x="1071" y="203"/>
                  </a:lnTo>
                  <a:lnTo>
                    <a:pt x="1059" y="209"/>
                  </a:lnTo>
                  <a:lnTo>
                    <a:pt x="1059" y="215"/>
                  </a:lnTo>
                  <a:lnTo>
                    <a:pt x="1053" y="215"/>
                  </a:lnTo>
                  <a:lnTo>
                    <a:pt x="1059" y="221"/>
                  </a:lnTo>
                  <a:lnTo>
                    <a:pt x="1053" y="221"/>
                  </a:lnTo>
                  <a:lnTo>
                    <a:pt x="1047" y="227"/>
                  </a:lnTo>
                  <a:lnTo>
                    <a:pt x="1041" y="233"/>
                  </a:lnTo>
                  <a:lnTo>
                    <a:pt x="1035" y="239"/>
                  </a:lnTo>
                  <a:lnTo>
                    <a:pt x="1035" y="233"/>
                  </a:lnTo>
                  <a:lnTo>
                    <a:pt x="1017" y="239"/>
                  </a:lnTo>
                  <a:lnTo>
                    <a:pt x="1005" y="245"/>
                  </a:lnTo>
                  <a:lnTo>
                    <a:pt x="1011" y="239"/>
                  </a:lnTo>
                  <a:lnTo>
                    <a:pt x="1005" y="245"/>
                  </a:lnTo>
                  <a:lnTo>
                    <a:pt x="1005" y="233"/>
                  </a:lnTo>
                  <a:lnTo>
                    <a:pt x="999" y="245"/>
                  </a:lnTo>
                  <a:lnTo>
                    <a:pt x="981" y="251"/>
                  </a:lnTo>
                  <a:lnTo>
                    <a:pt x="1005" y="239"/>
                  </a:lnTo>
                  <a:lnTo>
                    <a:pt x="999" y="227"/>
                  </a:lnTo>
                  <a:lnTo>
                    <a:pt x="981" y="233"/>
                  </a:lnTo>
                  <a:lnTo>
                    <a:pt x="987" y="227"/>
                  </a:lnTo>
                  <a:lnTo>
                    <a:pt x="993" y="227"/>
                  </a:lnTo>
                  <a:lnTo>
                    <a:pt x="993" y="221"/>
                  </a:lnTo>
                  <a:lnTo>
                    <a:pt x="999" y="209"/>
                  </a:lnTo>
                  <a:lnTo>
                    <a:pt x="981" y="209"/>
                  </a:lnTo>
                  <a:lnTo>
                    <a:pt x="999" y="203"/>
                  </a:lnTo>
                  <a:lnTo>
                    <a:pt x="1005" y="197"/>
                  </a:lnTo>
                  <a:lnTo>
                    <a:pt x="1005" y="191"/>
                  </a:lnTo>
                  <a:lnTo>
                    <a:pt x="999" y="191"/>
                  </a:lnTo>
                  <a:lnTo>
                    <a:pt x="981" y="185"/>
                  </a:lnTo>
                  <a:lnTo>
                    <a:pt x="987" y="179"/>
                  </a:lnTo>
                  <a:lnTo>
                    <a:pt x="981" y="179"/>
                  </a:lnTo>
                  <a:lnTo>
                    <a:pt x="975" y="173"/>
                  </a:lnTo>
                  <a:lnTo>
                    <a:pt x="963" y="167"/>
                  </a:lnTo>
                  <a:lnTo>
                    <a:pt x="945" y="173"/>
                  </a:lnTo>
                  <a:lnTo>
                    <a:pt x="933" y="173"/>
                  </a:lnTo>
                  <a:lnTo>
                    <a:pt x="939" y="167"/>
                  </a:lnTo>
                  <a:lnTo>
                    <a:pt x="909" y="167"/>
                  </a:lnTo>
                  <a:lnTo>
                    <a:pt x="897" y="179"/>
                  </a:lnTo>
                  <a:lnTo>
                    <a:pt x="897" y="185"/>
                  </a:lnTo>
                  <a:lnTo>
                    <a:pt x="891" y="197"/>
                  </a:lnTo>
                  <a:lnTo>
                    <a:pt x="891" y="209"/>
                  </a:lnTo>
                  <a:lnTo>
                    <a:pt x="885" y="215"/>
                  </a:lnTo>
                  <a:lnTo>
                    <a:pt x="879" y="215"/>
                  </a:lnTo>
                  <a:lnTo>
                    <a:pt x="855" y="233"/>
                  </a:lnTo>
                  <a:lnTo>
                    <a:pt x="873" y="251"/>
                  </a:lnTo>
                  <a:lnTo>
                    <a:pt x="867" y="269"/>
                  </a:lnTo>
                  <a:lnTo>
                    <a:pt x="855" y="287"/>
                  </a:lnTo>
                  <a:lnTo>
                    <a:pt x="837" y="293"/>
                  </a:lnTo>
                  <a:lnTo>
                    <a:pt x="813" y="305"/>
                  </a:lnTo>
                  <a:lnTo>
                    <a:pt x="801" y="311"/>
                  </a:lnTo>
                  <a:lnTo>
                    <a:pt x="807" y="323"/>
                  </a:lnTo>
                  <a:lnTo>
                    <a:pt x="801" y="347"/>
                  </a:lnTo>
                  <a:lnTo>
                    <a:pt x="789" y="359"/>
                  </a:lnTo>
                  <a:lnTo>
                    <a:pt x="784" y="371"/>
                  </a:lnTo>
                  <a:lnTo>
                    <a:pt x="778" y="365"/>
                  </a:lnTo>
                  <a:lnTo>
                    <a:pt x="772" y="377"/>
                  </a:lnTo>
                  <a:lnTo>
                    <a:pt x="772" y="383"/>
                  </a:lnTo>
                  <a:lnTo>
                    <a:pt x="760" y="371"/>
                  </a:lnTo>
                  <a:lnTo>
                    <a:pt x="748" y="377"/>
                  </a:lnTo>
                  <a:lnTo>
                    <a:pt x="760" y="371"/>
                  </a:lnTo>
                  <a:lnTo>
                    <a:pt x="748" y="353"/>
                  </a:lnTo>
                  <a:lnTo>
                    <a:pt x="754" y="347"/>
                  </a:lnTo>
                  <a:lnTo>
                    <a:pt x="754" y="335"/>
                  </a:lnTo>
                  <a:lnTo>
                    <a:pt x="760" y="317"/>
                  </a:lnTo>
                  <a:lnTo>
                    <a:pt x="766" y="299"/>
                  </a:lnTo>
                  <a:lnTo>
                    <a:pt x="730" y="299"/>
                  </a:lnTo>
                  <a:lnTo>
                    <a:pt x="724" y="299"/>
                  </a:lnTo>
                  <a:lnTo>
                    <a:pt x="730" y="293"/>
                  </a:lnTo>
                  <a:lnTo>
                    <a:pt x="718" y="287"/>
                  </a:lnTo>
                  <a:lnTo>
                    <a:pt x="700" y="281"/>
                  </a:lnTo>
                  <a:lnTo>
                    <a:pt x="688" y="269"/>
                  </a:lnTo>
                  <a:lnTo>
                    <a:pt x="664" y="257"/>
                  </a:lnTo>
                  <a:lnTo>
                    <a:pt x="640" y="263"/>
                  </a:lnTo>
                  <a:lnTo>
                    <a:pt x="652" y="245"/>
                  </a:lnTo>
                  <a:lnTo>
                    <a:pt x="646" y="233"/>
                  </a:lnTo>
                  <a:lnTo>
                    <a:pt x="634" y="233"/>
                  </a:lnTo>
                  <a:lnTo>
                    <a:pt x="628" y="245"/>
                  </a:lnTo>
                  <a:lnTo>
                    <a:pt x="634" y="233"/>
                  </a:lnTo>
                  <a:lnTo>
                    <a:pt x="634" y="227"/>
                  </a:lnTo>
                  <a:lnTo>
                    <a:pt x="652" y="197"/>
                  </a:lnTo>
                  <a:lnTo>
                    <a:pt x="682" y="179"/>
                  </a:lnTo>
                  <a:lnTo>
                    <a:pt x="688" y="173"/>
                  </a:lnTo>
                  <a:lnTo>
                    <a:pt x="700" y="167"/>
                  </a:lnTo>
                  <a:lnTo>
                    <a:pt x="706" y="167"/>
                  </a:lnTo>
                  <a:lnTo>
                    <a:pt x="712" y="161"/>
                  </a:lnTo>
                  <a:lnTo>
                    <a:pt x="718" y="161"/>
                  </a:lnTo>
                  <a:lnTo>
                    <a:pt x="742" y="155"/>
                  </a:lnTo>
                  <a:lnTo>
                    <a:pt x="742" y="149"/>
                  </a:lnTo>
                  <a:lnTo>
                    <a:pt x="724" y="143"/>
                  </a:lnTo>
                  <a:lnTo>
                    <a:pt x="730" y="143"/>
                  </a:lnTo>
                  <a:lnTo>
                    <a:pt x="712" y="137"/>
                  </a:lnTo>
                  <a:lnTo>
                    <a:pt x="736" y="137"/>
                  </a:lnTo>
                  <a:lnTo>
                    <a:pt x="754" y="143"/>
                  </a:lnTo>
                  <a:lnTo>
                    <a:pt x="760" y="137"/>
                  </a:lnTo>
                  <a:lnTo>
                    <a:pt x="766" y="137"/>
                  </a:lnTo>
                  <a:lnTo>
                    <a:pt x="772" y="137"/>
                  </a:lnTo>
                  <a:lnTo>
                    <a:pt x="784" y="137"/>
                  </a:lnTo>
                  <a:lnTo>
                    <a:pt x="813" y="120"/>
                  </a:lnTo>
                  <a:lnTo>
                    <a:pt x="813" y="114"/>
                  </a:lnTo>
                  <a:lnTo>
                    <a:pt x="789" y="114"/>
                  </a:lnTo>
                  <a:lnTo>
                    <a:pt x="772" y="102"/>
                  </a:lnTo>
                  <a:lnTo>
                    <a:pt x="801" y="108"/>
                  </a:lnTo>
                  <a:lnTo>
                    <a:pt x="813" y="114"/>
                  </a:lnTo>
                  <a:lnTo>
                    <a:pt x="843" y="102"/>
                  </a:lnTo>
                  <a:close/>
                </a:path>
              </a:pathLst>
            </a:custGeom>
            <a:solidFill>
              <a:srgbClr val="E1E1E1"/>
            </a:solidFill>
            <a:ln w="9525">
              <a:solidFill>
                <a:srgbClr val="000000"/>
              </a:solidFill>
              <a:prstDash val="solid"/>
              <a:round/>
              <a:headEnd/>
              <a:tailEnd/>
            </a:ln>
          </p:spPr>
          <p:txBody>
            <a:bodyPr/>
            <a:lstStyle/>
            <a:p>
              <a:endParaRPr lang="en-US"/>
            </a:p>
          </p:txBody>
        </p:sp>
        <p:sp>
          <p:nvSpPr>
            <p:cNvPr id="11690" name="Freeform 4477"/>
            <p:cNvSpPr>
              <a:spLocks/>
            </p:cNvSpPr>
            <p:nvPr/>
          </p:nvSpPr>
          <p:spPr bwMode="auto">
            <a:xfrm>
              <a:off x="1394" y="1021"/>
              <a:ext cx="315" cy="222"/>
            </a:xfrm>
            <a:custGeom>
              <a:avLst/>
              <a:gdLst>
                <a:gd name="T0" fmla="*/ 237 w 311"/>
                <a:gd name="T1" fmla="*/ 60 h 197"/>
                <a:gd name="T2" fmla="*/ 225 w 311"/>
                <a:gd name="T3" fmla="*/ 52 h 197"/>
                <a:gd name="T4" fmla="*/ 213 w 311"/>
                <a:gd name="T5" fmla="*/ 43 h 197"/>
                <a:gd name="T6" fmla="*/ 186 w 311"/>
                <a:gd name="T7" fmla="*/ 60 h 197"/>
                <a:gd name="T8" fmla="*/ 192 w 311"/>
                <a:gd name="T9" fmla="*/ 34 h 197"/>
                <a:gd name="T10" fmla="*/ 199 w 311"/>
                <a:gd name="T11" fmla="*/ 34 h 197"/>
                <a:gd name="T12" fmla="*/ 150 w 311"/>
                <a:gd name="T13" fmla="*/ 34 h 197"/>
                <a:gd name="T14" fmla="*/ 150 w 311"/>
                <a:gd name="T15" fmla="*/ 34 h 197"/>
                <a:gd name="T16" fmla="*/ 138 w 311"/>
                <a:gd name="T17" fmla="*/ 34 h 197"/>
                <a:gd name="T18" fmla="*/ 126 w 311"/>
                <a:gd name="T19" fmla="*/ 26 h 197"/>
                <a:gd name="T20" fmla="*/ 105 w 311"/>
                <a:gd name="T21" fmla="*/ 9 h 197"/>
                <a:gd name="T22" fmla="*/ 81 w 311"/>
                <a:gd name="T23" fmla="*/ 18 h 197"/>
                <a:gd name="T24" fmla="*/ 75 w 311"/>
                <a:gd name="T25" fmla="*/ 26 h 197"/>
                <a:gd name="T26" fmla="*/ 69 w 311"/>
                <a:gd name="T27" fmla="*/ 52 h 197"/>
                <a:gd name="T28" fmla="*/ 51 w 311"/>
                <a:gd name="T29" fmla="*/ 34 h 197"/>
                <a:gd name="T30" fmla="*/ 24 w 311"/>
                <a:gd name="T31" fmla="*/ 18 h 197"/>
                <a:gd name="T32" fmla="*/ 6 w 311"/>
                <a:gd name="T33" fmla="*/ 78 h 197"/>
                <a:gd name="T34" fmla="*/ 36 w 311"/>
                <a:gd name="T35" fmla="*/ 87 h 197"/>
                <a:gd name="T36" fmla="*/ 87 w 311"/>
                <a:gd name="T37" fmla="*/ 78 h 197"/>
                <a:gd name="T38" fmla="*/ 132 w 311"/>
                <a:gd name="T39" fmla="*/ 78 h 197"/>
                <a:gd name="T40" fmla="*/ 144 w 311"/>
                <a:gd name="T41" fmla="*/ 94 h 197"/>
                <a:gd name="T42" fmla="*/ 138 w 311"/>
                <a:gd name="T43" fmla="*/ 121 h 197"/>
                <a:gd name="T44" fmla="*/ 174 w 311"/>
                <a:gd name="T45" fmla="*/ 112 h 197"/>
                <a:gd name="T46" fmla="*/ 162 w 311"/>
                <a:gd name="T47" fmla="*/ 162 h 197"/>
                <a:gd name="T48" fmla="*/ 207 w 311"/>
                <a:gd name="T49" fmla="*/ 180 h 197"/>
                <a:gd name="T50" fmla="*/ 156 w 311"/>
                <a:gd name="T51" fmla="*/ 171 h 197"/>
                <a:gd name="T52" fmla="*/ 111 w 311"/>
                <a:gd name="T53" fmla="*/ 206 h 197"/>
                <a:gd name="T54" fmla="*/ 69 w 311"/>
                <a:gd name="T55" fmla="*/ 213 h 197"/>
                <a:gd name="T56" fmla="*/ 117 w 311"/>
                <a:gd name="T57" fmla="*/ 213 h 197"/>
                <a:gd name="T58" fmla="*/ 132 w 311"/>
                <a:gd name="T59" fmla="*/ 213 h 197"/>
                <a:gd name="T60" fmla="*/ 144 w 311"/>
                <a:gd name="T61" fmla="*/ 239 h 197"/>
                <a:gd name="T62" fmla="*/ 168 w 311"/>
                <a:gd name="T63" fmla="*/ 264 h 197"/>
                <a:gd name="T64" fmla="*/ 186 w 311"/>
                <a:gd name="T65" fmla="*/ 239 h 197"/>
                <a:gd name="T66" fmla="*/ 219 w 311"/>
                <a:gd name="T67" fmla="*/ 248 h 197"/>
                <a:gd name="T68" fmla="*/ 237 w 311"/>
                <a:gd name="T69" fmla="*/ 257 h 197"/>
                <a:gd name="T70" fmla="*/ 249 w 311"/>
                <a:gd name="T71" fmla="*/ 239 h 197"/>
                <a:gd name="T72" fmla="*/ 249 w 311"/>
                <a:gd name="T73" fmla="*/ 222 h 197"/>
                <a:gd name="T74" fmla="*/ 231 w 311"/>
                <a:gd name="T75" fmla="*/ 206 h 197"/>
                <a:gd name="T76" fmla="*/ 231 w 311"/>
                <a:gd name="T77" fmla="*/ 198 h 197"/>
                <a:gd name="T78" fmla="*/ 225 w 311"/>
                <a:gd name="T79" fmla="*/ 180 h 197"/>
                <a:gd name="T80" fmla="*/ 237 w 311"/>
                <a:gd name="T81" fmla="*/ 171 h 197"/>
                <a:gd name="T82" fmla="*/ 255 w 311"/>
                <a:gd name="T83" fmla="*/ 180 h 197"/>
                <a:gd name="T84" fmla="*/ 266 w 311"/>
                <a:gd name="T85" fmla="*/ 180 h 197"/>
                <a:gd name="T86" fmla="*/ 266 w 311"/>
                <a:gd name="T87" fmla="*/ 198 h 197"/>
                <a:gd name="T88" fmla="*/ 279 w 311"/>
                <a:gd name="T89" fmla="*/ 206 h 197"/>
                <a:gd name="T90" fmla="*/ 293 w 311"/>
                <a:gd name="T91" fmla="*/ 189 h 197"/>
                <a:gd name="T92" fmla="*/ 305 w 311"/>
                <a:gd name="T93" fmla="*/ 180 h 197"/>
                <a:gd name="T94" fmla="*/ 317 w 311"/>
                <a:gd name="T95" fmla="*/ 171 h 197"/>
                <a:gd name="T96" fmla="*/ 311 w 311"/>
                <a:gd name="T97" fmla="*/ 162 h 197"/>
                <a:gd name="T98" fmla="*/ 293 w 311"/>
                <a:gd name="T99" fmla="*/ 162 h 197"/>
                <a:gd name="T100" fmla="*/ 293 w 311"/>
                <a:gd name="T101" fmla="*/ 154 h 197"/>
                <a:gd name="T102" fmla="*/ 293 w 311"/>
                <a:gd name="T103" fmla="*/ 146 h 197"/>
                <a:gd name="T104" fmla="*/ 287 w 311"/>
                <a:gd name="T105" fmla="*/ 128 h 197"/>
                <a:gd name="T106" fmla="*/ 272 w 311"/>
                <a:gd name="T107" fmla="*/ 128 h 197"/>
                <a:gd name="T108" fmla="*/ 255 w 311"/>
                <a:gd name="T109" fmla="*/ 128 h 197"/>
                <a:gd name="T110" fmla="*/ 249 w 311"/>
                <a:gd name="T111" fmla="*/ 121 h 197"/>
                <a:gd name="T112" fmla="*/ 260 w 311"/>
                <a:gd name="T113" fmla="*/ 112 h 197"/>
                <a:gd name="T114" fmla="*/ 255 w 311"/>
                <a:gd name="T115" fmla="*/ 103 h 197"/>
                <a:gd name="T116" fmla="*/ 237 w 311"/>
                <a:gd name="T117" fmla="*/ 94 h 197"/>
                <a:gd name="T118" fmla="*/ 237 w 311"/>
                <a:gd name="T119" fmla="*/ 94 h 197"/>
                <a:gd name="T120" fmla="*/ 249 w 311"/>
                <a:gd name="T121" fmla="*/ 69 h 197"/>
                <a:gd name="T122" fmla="*/ 219 w 311"/>
                <a:gd name="T123" fmla="*/ 87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E1E1E1"/>
            </a:solidFill>
            <a:ln w="9525">
              <a:solidFill>
                <a:srgbClr val="000000"/>
              </a:solidFill>
              <a:prstDash val="solid"/>
              <a:round/>
              <a:headEnd/>
              <a:tailEnd/>
            </a:ln>
          </p:spPr>
          <p:txBody>
            <a:bodyPr/>
            <a:lstStyle/>
            <a:p>
              <a:endParaRPr lang="en-US"/>
            </a:p>
          </p:txBody>
        </p:sp>
        <p:sp>
          <p:nvSpPr>
            <p:cNvPr id="11691" name="Freeform 4478"/>
            <p:cNvSpPr>
              <a:spLocks/>
            </p:cNvSpPr>
            <p:nvPr/>
          </p:nvSpPr>
          <p:spPr bwMode="auto">
            <a:xfrm>
              <a:off x="1485" y="873"/>
              <a:ext cx="389" cy="101"/>
            </a:xfrm>
            <a:custGeom>
              <a:avLst/>
              <a:gdLst>
                <a:gd name="T0" fmla="*/ 102 w 383"/>
                <a:gd name="T1" fmla="*/ 93 h 90"/>
                <a:gd name="T2" fmla="*/ 75 w 383"/>
                <a:gd name="T3" fmla="*/ 102 h 90"/>
                <a:gd name="T4" fmla="*/ 63 w 383"/>
                <a:gd name="T5" fmla="*/ 93 h 90"/>
                <a:gd name="T6" fmla="*/ 75 w 383"/>
                <a:gd name="T7" fmla="*/ 84 h 90"/>
                <a:gd name="T8" fmla="*/ 51 w 383"/>
                <a:gd name="T9" fmla="*/ 84 h 90"/>
                <a:gd name="T10" fmla="*/ 114 w 383"/>
                <a:gd name="T11" fmla="*/ 76 h 90"/>
                <a:gd name="T12" fmla="*/ 81 w 383"/>
                <a:gd name="T13" fmla="*/ 51 h 90"/>
                <a:gd name="T14" fmla="*/ 120 w 383"/>
                <a:gd name="T15" fmla="*/ 51 h 90"/>
                <a:gd name="T16" fmla="*/ 138 w 383"/>
                <a:gd name="T17" fmla="*/ 59 h 90"/>
                <a:gd name="T18" fmla="*/ 126 w 383"/>
                <a:gd name="T19" fmla="*/ 43 h 90"/>
                <a:gd name="T20" fmla="*/ 182 w 383"/>
                <a:gd name="T21" fmla="*/ 34 h 90"/>
                <a:gd name="T22" fmla="*/ 212 w 383"/>
                <a:gd name="T23" fmla="*/ 25 h 90"/>
                <a:gd name="T24" fmla="*/ 150 w 383"/>
                <a:gd name="T25" fmla="*/ 34 h 90"/>
                <a:gd name="T26" fmla="*/ 93 w 383"/>
                <a:gd name="T27" fmla="*/ 43 h 90"/>
                <a:gd name="T28" fmla="*/ 144 w 383"/>
                <a:gd name="T29" fmla="*/ 34 h 90"/>
                <a:gd name="T30" fmla="*/ 81 w 383"/>
                <a:gd name="T31" fmla="*/ 43 h 90"/>
                <a:gd name="T32" fmla="*/ 63 w 383"/>
                <a:gd name="T33" fmla="*/ 34 h 90"/>
                <a:gd name="T34" fmla="*/ 120 w 383"/>
                <a:gd name="T35" fmla="*/ 25 h 90"/>
                <a:gd name="T36" fmla="*/ 63 w 383"/>
                <a:gd name="T37" fmla="*/ 34 h 90"/>
                <a:gd name="T38" fmla="*/ 102 w 383"/>
                <a:gd name="T39" fmla="*/ 25 h 90"/>
                <a:gd name="T40" fmla="*/ 51 w 383"/>
                <a:gd name="T41" fmla="*/ 25 h 90"/>
                <a:gd name="T42" fmla="*/ 114 w 383"/>
                <a:gd name="T43" fmla="*/ 17 h 90"/>
                <a:gd name="T44" fmla="*/ 194 w 383"/>
                <a:gd name="T45" fmla="*/ 17 h 90"/>
                <a:gd name="T46" fmla="*/ 182 w 383"/>
                <a:gd name="T47" fmla="*/ 0 h 90"/>
                <a:gd name="T48" fmla="*/ 245 w 383"/>
                <a:gd name="T49" fmla="*/ 9 h 90"/>
                <a:gd name="T50" fmla="*/ 232 w 383"/>
                <a:gd name="T51" fmla="*/ 0 h 90"/>
                <a:gd name="T52" fmla="*/ 314 w 383"/>
                <a:gd name="T53" fmla="*/ 9 h 90"/>
                <a:gd name="T54" fmla="*/ 401 w 383"/>
                <a:gd name="T55" fmla="*/ 9 h 90"/>
                <a:gd name="T56" fmla="*/ 344 w 383"/>
                <a:gd name="T57" fmla="*/ 25 h 90"/>
                <a:gd name="T58" fmla="*/ 287 w 383"/>
                <a:gd name="T59" fmla="*/ 34 h 90"/>
                <a:gd name="T60" fmla="*/ 350 w 383"/>
                <a:gd name="T61" fmla="*/ 25 h 90"/>
                <a:gd name="T62" fmla="*/ 294 w 383"/>
                <a:gd name="T63" fmla="*/ 43 h 90"/>
                <a:gd name="T64" fmla="*/ 232 w 383"/>
                <a:gd name="T65" fmla="*/ 59 h 90"/>
                <a:gd name="T66" fmla="*/ 176 w 383"/>
                <a:gd name="T67" fmla="*/ 68 h 90"/>
                <a:gd name="T68" fmla="*/ 206 w 383"/>
                <a:gd name="T69" fmla="*/ 68 h 90"/>
                <a:gd name="T70" fmla="*/ 163 w 383"/>
                <a:gd name="T71" fmla="*/ 76 h 90"/>
                <a:gd name="T72" fmla="*/ 200 w 383"/>
                <a:gd name="T73" fmla="*/ 76 h 90"/>
                <a:gd name="T74" fmla="*/ 144 w 383"/>
                <a:gd name="T75" fmla="*/ 93 h 90"/>
                <a:gd name="T76" fmla="*/ 144 w 383"/>
                <a:gd name="T77" fmla="*/ 102 h 90"/>
                <a:gd name="T78" fmla="*/ 102 w 383"/>
                <a:gd name="T79" fmla="*/ 111 h 90"/>
                <a:gd name="T80" fmla="*/ 132 w 383"/>
                <a:gd name="T81" fmla="*/ 118 h 90"/>
                <a:gd name="T82" fmla="*/ 93 w 383"/>
                <a:gd name="T83" fmla="*/ 127 h 90"/>
                <a:gd name="T84" fmla="*/ 0 w 383"/>
                <a:gd name="T85" fmla="*/ 118 h 90"/>
                <a:gd name="T86" fmla="*/ 30 w 383"/>
                <a:gd name="T87" fmla="*/ 111 h 90"/>
                <a:gd name="T88" fmla="*/ 24 w 383"/>
                <a:gd name="T89" fmla="*/ 102 h 90"/>
                <a:gd name="T90" fmla="*/ 75 w 383"/>
                <a:gd name="T91" fmla="*/ 102 h 90"/>
                <a:gd name="T92" fmla="*/ 102 w 383"/>
                <a:gd name="T93" fmla="*/ 93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E1E1E1"/>
            </a:solidFill>
            <a:ln w="9525">
              <a:solidFill>
                <a:srgbClr val="000000"/>
              </a:solidFill>
              <a:prstDash val="solid"/>
              <a:round/>
              <a:headEnd/>
              <a:tailEnd/>
            </a:ln>
          </p:spPr>
          <p:txBody>
            <a:bodyPr/>
            <a:lstStyle/>
            <a:p>
              <a:endParaRPr lang="en-US"/>
            </a:p>
          </p:txBody>
        </p:sp>
        <p:sp>
          <p:nvSpPr>
            <p:cNvPr id="11692" name="Freeform 4479"/>
            <p:cNvSpPr>
              <a:spLocks/>
            </p:cNvSpPr>
            <p:nvPr/>
          </p:nvSpPr>
          <p:spPr bwMode="auto">
            <a:xfrm>
              <a:off x="1018" y="1028"/>
              <a:ext cx="213" cy="88"/>
            </a:xfrm>
            <a:custGeom>
              <a:avLst/>
              <a:gdLst>
                <a:gd name="T0" fmla="*/ 144 w 210"/>
                <a:gd name="T1" fmla="*/ 103 h 78"/>
                <a:gd name="T2" fmla="*/ 138 w 210"/>
                <a:gd name="T3" fmla="*/ 94 h 78"/>
                <a:gd name="T4" fmla="*/ 132 w 210"/>
                <a:gd name="T5" fmla="*/ 94 h 78"/>
                <a:gd name="T6" fmla="*/ 105 w 210"/>
                <a:gd name="T7" fmla="*/ 103 h 78"/>
                <a:gd name="T8" fmla="*/ 69 w 210"/>
                <a:gd name="T9" fmla="*/ 103 h 78"/>
                <a:gd name="T10" fmla="*/ 30 w 210"/>
                <a:gd name="T11" fmla="*/ 112 h 78"/>
                <a:gd name="T12" fmla="*/ 39 w 210"/>
                <a:gd name="T13" fmla="*/ 103 h 78"/>
                <a:gd name="T14" fmla="*/ 0 w 210"/>
                <a:gd name="T15" fmla="*/ 87 h 78"/>
                <a:gd name="T16" fmla="*/ 6 w 210"/>
                <a:gd name="T17" fmla="*/ 69 h 78"/>
                <a:gd name="T18" fmla="*/ 51 w 210"/>
                <a:gd name="T19" fmla="*/ 69 h 78"/>
                <a:gd name="T20" fmla="*/ 87 w 210"/>
                <a:gd name="T21" fmla="*/ 69 h 78"/>
                <a:gd name="T22" fmla="*/ 51 w 210"/>
                <a:gd name="T23" fmla="*/ 60 h 78"/>
                <a:gd name="T24" fmla="*/ 12 w 210"/>
                <a:gd name="T25" fmla="*/ 60 h 78"/>
                <a:gd name="T26" fmla="*/ 6 w 210"/>
                <a:gd name="T27" fmla="*/ 52 h 78"/>
                <a:gd name="T28" fmla="*/ 57 w 210"/>
                <a:gd name="T29" fmla="*/ 43 h 78"/>
                <a:gd name="T30" fmla="*/ 18 w 210"/>
                <a:gd name="T31" fmla="*/ 43 h 78"/>
                <a:gd name="T32" fmla="*/ 30 w 210"/>
                <a:gd name="T33" fmla="*/ 34 h 78"/>
                <a:gd name="T34" fmla="*/ 12 w 210"/>
                <a:gd name="T35" fmla="*/ 34 h 78"/>
                <a:gd name="T36" fmla="*/ 39 w 210"/>
                <a:gd name="T37" fmla="*/ 18 h 78"/>
                <a:gd name="T38" fmla="*/ 39 w 210"/>
                <a:gd name="T39" fmla="*/ 18 h 78"/>
                <a:gd name="T40" fmla="*/ 105 w 210"/>
                <a:gd name="T41" fmla="*/ 0 h 78"/>
                <a:gd name="T42" fmla="*/ 105 w 210"/>
                <a:gd name="T43" fmla="*/ 0 h 78"/>
                <a:gd name="T44" fmla="*/ 87 w 210"/>
                <a:gd name="T45" fmla="*/ 18 h 78"/>
                <a:gd name="T46" fmla="*/ 105 w 210"/>
                <a:gd name="T47" fmla="*/ 9 h 78"/>
                <a:gd name="T48" fmla="*/ 120 w 210"/>
                <a:gd name="T49" fmla="*/ 9 h 78"/>
                <a:gd name="T50" fmla="*/ 132 w 210"/>
                <a:gd name="T51" fmla="*/ 18 h 78"/>
                <a:gd name="T52" fmla="*/ 120 w 210"/>
                <a:gd name="T53" fmla="*/ 26 h 78"/>
                <a:gd name="T54" fmla="*/ 126 w 210"/>
                <a:gd name="T55" fmla="*/ 18 h 78"/>
                <a:gd name="T56" fmla="*/ 144 w 210"/>
                <a:gd name="T57" fmla="*/ 18 h 78"/>
                <a:gd name="T58" fmla="*/ 150 w 210"/>
                <a:gd name="T59" fmla="*/ 9 h 78"/>
                <a:gd name="T60" fmla="*/ 150 w 210"/>
                <a:gd name="T61" fmla="*/ 9 h 78"/>
                <a:gd name="T62" fmla="*/ 162 w 210"/>
                <a:gd name="T63" fmla="*/ 18 h 78"/>
                <a:gd name="T64" fmla="*/ 156 w 210"/>
                <a:gd name="T65" fmla="*/ 34 h 78"/>
                <a:gd name="T66" fmla="*/ 168 w 210"/>
                <a:gd name="T67" fmla="*/ 26 h 78"/>
                <a:gd name="T68" fmla="*/ 182 w 210"/>
                <a:gd name="T69" fmla="*/ 0 h 78"/>
                <a:gd name="T70" fmla="*/ 201 w 210"/>
                <a:gd name="T71" fmla="*/ 0 h 78"/>
                <a:gd name="T72" fmla="*/ 207 w 210"/>
                <a:gd name="T73" fmla="*/ 18 h 78"/>
                <a:gd name="T74" fmla="*/ 195 w 210"/>
                <a:gd name="T75" fmla="*/ 43 h 78"/>
                <a:gd name="T76" fmla="*/ 195 w 210"/>
                <a:gd name="T77" fmla="*/ 60 h 78"/>
                <a:gd name="T78" fmla="*/ 201 w 210"/>
                <a:gd name="T79" fmla="*/ 60 h 78"/>
                <a:gd name="T80" fmla="*/ 219 w 210"/>
                <a:gd name="T81" fmla="*/ 69 h 78"/>
                <a:gd name="T82" fmla="*/ 219 w 210"/>
                <a:gd name="T83" fmla="*/ 78 h 78"/>
                <a:gd name="T84" fmla="*/ 207 w 210"/>
                <a:gd name="T85" fmla="*/ 87 h 78"/>
                <a:gd name="T86" fmla="*/ 213 w 210"/>
                <a:gd name="T87" fmla="*/ 78 h 78"/>
                <a:gd name="T88" fmla="*/ 201 w 210"/>
                <a:gd name="T89" fmla="*/ 78 h 78"/>
                <a:gd name="T90" fmla="*/ 195 w 210"/>
                <a:gd name="T91" fmla="*/ 78 h 78"/>
                <a:gd name="T92" fmla="*/ 189 w 210"/>
                <a:gd name="T93" fmla="*/ 87 h 78"/>
                <a:gd name="T94" fmla="*/ 182 w 210"/>
                <a:gd name="T95" fmla="*/ 87 h 78"/>
                <a:gd name="T96" fmla="*/ 174 w 210"/>
                <a:gd name="T97" fmla="*/ 94 h 78"/>
                <a:gd name="T98" fmla="*/ 195 w 210"/>
                <a:gd name="T99" fmla="*/ 87 h 78"/>
                <a:gd name="T100" fmla="*/ 195 w 210"/>
                <a:gd name="T101" fmla="*/ 94 h 78"/>
                <a:gd name="T102" fmla="*/ 189 w 210"/>
                <a:gd name="T103" fmla="*/ 103 h 78"/>
                <a:gd name="T104" fmla="*/ 144 w 210"/>
                <a:gd name="T105" fmla="*/ 103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E1E1E1"/>
            </a:solidFill>
            <a:ln w="9525">
              <a:solidFill>
                <a:srgbClr val="000000"/>
              </a:solidFill>
              <a:prstDash val="solid"/>
              <a:round/>
              <a:headEnd/>
              <a:tailEnd/>
            </a:ln>
          </p:spPr>
          <p:txBody>
            <a:bodyPr/>
            <a:lstStyle/>
            <a:p>
              <a:endParaRPr lang="en-US"/>
            </a:p>
          </p:txBody>
        </p:sp>
        <p:sp>
          <p:nvSpPr>
            <p:cNvPr id="11693" name="Freeform 4480"/>
            <p:cNvSpPr>
              <a:spLocks/>
            </p:cNvSpPr>
            <p:nvPr/>
          </p:nvSpPr>
          <p:spPr bwMode="auto">
            <a:xfrm>
              <a:off x="959" y="1008"/>
              <a:ext cx="150" cy="61"/>
            </a:xfrm>
            <a:custGeom>
              <a:avLst/>
              <a:gdLst>
                <a:gd name="T0" fmla="*/ 65 w 149"/>
                <a:gd name="T1" fmla="*/ 52 h 54"/>
                <a:gd name="T2" fmla="*/ 41 w 149"/>
                <a:gd name="T3" fmla="*/ 69 h 54"/>
                <a:gd name="T4" fmla="*/ 12 w 149"/>
                <a:gd name="T5" fmla="*/ 78 h 54"/>
                <a:gd name="T6" fmla="*/ 6 w 149"/>
                <a:gd name="T7" fmla="*/ 60 h 54"/>
                <a:gd name="T8" fmla="*/ 0 w 149"/>
                <a:gd name="T9" fmla="*/ 52 h 54"/>
                <a:gd name="T10" fmla="*/ 18 w 149"/>
                <a:gd name="T11" fmla="*/ 35 h 54"/>
                <a:gd name="T12" fmla="*/ 30 w 149"/>
                <a:gd name="T13" fmla="*/ 26 h 54"/>
                <a:gd name="T14" fmla="*/ 53 w 149"/>
                <a:gd name="T15" fmla="*/ 9 h 54"/>
                <a:gd name="T16" fmla="*/ 53 w 149"/>
                <a:gd name="T17" fmla="*/ 0 h 54"/>
                <a:gd name="T18" fmla="*/ 104 w 149"/>
                <a:gd name="T19" fmla="*/ 0 h 54"/>
                <a:gd name="T20" fmla="*/ 116 w 149"/>
                <a:gd name="T21" fmla="*/ 9 h 54"/>
                <a:gd name="T22" fmla="*/ 116 w 149"/>
                <a:gd name="T23" fmla="*/ 9 h 54"/>
                <a:gd name="T24" fmla="*/ 146 w 149"/>
                <a:gd name="T25" fmla="*/ 0 h 54"/>
                <a:gd name="T26" fmla="*/ 152 w 149"/>
                <a:gd name="T27" fmla="*/ 18 h 54"/>
                <a:gd name="T28" fmla="*/ 122 w 149"/>
                <a:gd name="T29" fmla="*/ 35 h 54"/>
                <a:gd name="T30" fmla="*/ 86 w 149"/>
                <a:gd name="T31" fmla="*/ 43 h 54"/>
                <a:gd name="T32" fmla="*/ 65 w 149"/>
                <a:gd name="T33" fmla="*/ 52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E1E1E1"/>
            </a:solidFill>
            <a:ln w="9525">
              <a:solidFill>
                <a:srgbClr val="000000"/>
              </a:solidFill>
              <a:prstDash val="solid"/>
              <a:round/>
              <a:headEnd/>
              <a:tailEnd/>
            </a:ln>
          </p:spPr>
          <p:txBody>
            <a:bodyPr/>
            <a:lstStyle/>
            <a:p>
              <a:endParaRPr lang="en-US"/>
            </a:p>
          </p:txBody>
        </p:sp>
        <p:sp>
          <p:nvSpPr>
            <p:cNvPr id="11694" name="Freeform 4481"/>
            <p:cNvSpPr>
              <a:spLocks/>
            </p:cNvSpPr>
            <p:nvPr/>
          </p:nvSpPr>
          <p:spPr bwMode="auto">
            <a:xfrm>
              <a:off x="1594" y="1466"/>
              <a:ext cx="104" cy="102"/>
            </a:xfrm>
            <a:custGeom>
              <a:avLst/>
              <a:gdLst>
                <a:gd name="T0" fmla="*/ 59 w 101"/>
                <a:gd name="T1" fmla="*/ 105 h 90"/>
                <a:gd name="T2" fmla="*/ 59 w 101"/>
                <a:gd name="T3" fmla="*/ 105 h 90"/>
                <a:gd name="T4" fmla="*/ 27 w 101"/>
                <a:gd name="T5" fmla="*/ 105 h 90"/>
                <a:gd name="T6" fmla="*/ 0 w 101"/>
                <a:gd name="T7" fmla="*/ 105 h 90"/>
                <a:gd name="T8" fmla="*/ 6 w 101"/>
                <a:gd name="T9" fmla="*/ 96 h 90"/>
                <a:gd name="T10" fmla="*/ 21 w 101"/>
                <a:gd name="T11" fmla="*/ 78 h 90"/>
                <a:gd name="T12" fmla="*/ 6 w 101"/>
                <a:gd name="T13" fmla="*/ 78 h 90"/>
                <a:gd name="T14" fmla="*/ 12 w 101"/>
                <a:gd name="T15" fmla="*/ 78 h 90"/>
                <a:gd name="T16" fmla="*/ 27 w 101"/>
                <a:gd name="T17" fmla="*/ 61 h 90"/>
                <a:gd name="T18" fmla="*/ 27 w 101"/>
                <a:gd name="T19" fmla="*/ 69 h 90"/>
                <a:gd name="T20" fmla="*/ 33 w 101"/>
                <a:gd name="T21" fmla="*/ 61 h 90"/>
                <a:gd name="T22" fmla="*/ 27 w 101"/>
                <a:gd name="T23" fmla="*/ 52 h 90"/>
                <a:gd name="T24" fmla="*/ 33 w 101"/>
                <a:gd name="T25" fmla="*/ 52 h 90"/>
                <a:gd name="T26" fmla="*/ 51 w 101"/>
                <a:gd name="T27" fmla="*/ 18 h 90"/>
                <a:gd name="T28" fmla="*/ 71 w 101"/>
                <a:gd name="T29" fmla="*/ 0 h 90"/>
                <a:gd name="T30" fmla="*/ 77 w 101"/>
                <a:gd name="T31" fmla="*/ 0 h 90"/>
                <a:gd name="T32" fmla="*/ 83 w 101"/>
                <a:gd name="T33" fmla="*/ 0 h 90"/>
                <a:gd name="T34" fmla="*/ 77 w 101"/>
                <a:gd name="T35" fmla="*/ 0 h 90"/>
                <a:gd name="T36" fmla="*/ 77 w 101"/>
                <a:gd name="T37" fmla="*/ 9 h 90"/>
                <a:gd name="T38" fmla="*/ 71 w 101"/>
                <a:gd name="T39" fmla="*/ 18 h 90"/>
                <a:gd name="T40" fmla="*/ 51 w 101"/>
                <a:gd name="T41" fmla="*/ 52 h 90"/>
                <a:gd name="T42" fmla="*/ 65 w 101"/>
                <a:gd name="T43" fmla="*/ 35 h 90"/>
                <a:gd name="T44" fmla="*/ 65 w 101"/>
                <a:gd name="T45" fmla="*/ 44 h 90"/>
                <a:gd name="T46" fmla="*/ 77 w 101"/>
                <a:gd name="T47" fmla="*/ 44 h 90"/>
                <a:gd name="T48" fmla="*/ 65 w 101"/>
                <a:gd name="T49" fmla="*/ 52 h 90"/>
                <a:gd name="T50" fmla="*/ 65 w 101"/>
                <a:gd name="T51" fmla="*/ 52 h 90"/>
                <a:gd name="T52" fmla="*/ 77 w 101"/>
                <a:gd name="T53" fmla="*/ 52 h 90"/>
                <a:gd name="T54" fmla="*/ 71 w 101"/>
                <a:gd name="T55" fmla="*/ 61 h 90"/>
                <a:gd name="T56" fmla="*/ 91 w 101"/>
                <a:gd name="T57" fmla="*/ 52 h 90"/>
                <a:gd name="T58" fmla="*/ 91 w 101"/>
                <a:gd name="T59" fmla="*/ 61 h 90"/>
                <a:gd name="T60" fmla="*/ 104 w 101"/>
                <a:gd name="T61" fmla="*/ 61 h 90"/>
                <a:gd name="T62" fmla="*/ 91 w 101"/>
                <a:gd name="T63" fmla="*/ 69 h 90"/>
                <a:gd name="T64" fmla="*/ 98 w 101"/>
                <a:gd name="T65" fmla="*/ 78 h 90"/>
                <a:gd name="T66" fmla="*/ 91 w 101"/>
                <a:gd name="T67" fmla="*/ 87 h 90"/>
                <a:gd name="T68" fmla="*/ 110 w 101"/>
                <a:gd name="T69" fmla="*/ 78 h 90"/>
                <a:gd name="T70" fmla="*/ 91 w 101"/>
                <a:gd name="T71" fmla="*/ 96 h 90"/>
                <a:gd name="T72" fmla="*/ 91 w 101"/>
                <a:gd name="T73" fmla="*/ 96 h 90"/>
                <a:gd name="T74" fmla="*/ 91 w 101"/>
                <a:gd name="T75" fmla="*/ 96 h 90"/>
                <a:gd name="T76" fmla="*/ 91 w 101"/>
                <a:gd name="T77" fmla="*/ 105 h 90"/>
                <a:gd name="T78" fmla="*/ 110 w 101"/>
                <a:gd name="T79" fmla="*/ 87 h 90"/>
                <a:gd name="T80" fmla="*/ 104 w 101"/>
                <a:gd name="T81" fmla="*/ 105 h 90"/>
                <a:gd name="T82" fmla="*/ 110 w 101"/>
                <a:gd name="T83" fmla="*/ 105 h 90"/>
                <a:gd name="T84" fmla="*/ 110 w 101"/>
                <a:gd name="T85" fmla="*/ 105 h 90"/>
                <a:gd name="T86" fmla="*/ 98 w 101"/>
                <a:gd name="T87" fmla="*/ 131 h 90"/>
                <a:gd name="T88" fmla="*/ 91 w 101"/>
                <a:gd name="T89" fmla="*/ 131 h 90"/>
                <a:gd name="T90" fmla="*/ 91 w 101"/>
                <a:gd name="T91" fmla="*/ 122 h 90"/>
                <a:gd name="T92" fmla="*/ 77 w 101"/>
                <a:gd name="T93" fmla="*/ 131 h 90"/>
                <a:gd name="T94" fmla="*/ 91 w 101"/>
                <a:gd name="T95" fmla="*/ 105 h 90"/>
                <a:gd name="T96" fmla="*/ 83 w 101"/>
                <a:gd name="T97" fmla="*/ 96 h 90"/>
                <a:gd name="T98" fmla="*/ 77 w 101"/>
                <a:gd name="T99" fmla="*/ 113 h 90"/>
                <a:gd name="T100" fmla="*/ 77 w 101"/>
                <a:gd name="T101" fmla="*/ 105 h 90"/>
                <a:gd name="T102" fmla="*/ 51 w 101"/>
                <a:gd name="T103" fmla="*/ 131 h 90"/>
                <a:gd name="T104" fmla="*/ 51 w 101"/>
                <a:gd name="T105" fmla="*/ 122 h 90"/>
                <a:gd name="T106" fmla="*/ 71 w 101"/>
                <a:gd name="T107" fmla="*/ 105 h 90"/>
                <a:gd name="T108" fmla="*/ 71 w 101"/>
                <a:gd name="T109" fmla="*/ 105 h 90"/>
                <a:gd name="T110" fmla="*/ 71 w 101"/>
                <a:gd name="T111" fmla="*/ 105 h 90"/>
                <a:gd name="T112" fmla="*/ 65 w 101"/>
                <a:gd name="T113" fmla="*/ 105 h 90"/>
                <a:gd name="T114" fmla="*/ 59 w 101"/>
                <a:gd name="T115" fmla="*/ 113 h 90"/>
                <a:gd name="T116" fmla="*/ 51 w 101"/>
                <a:gd name="T117" fmla="*/ 113 h 90"/>
                <a:gd name="T118" fmla="*/ 59 w 101"/>
                <a:gd name="T119" fmla="*/ 105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E1E1E1"/>
            </a:solidFill>
            <a:ln w="9525">
              <a:solidFill>
                <a:srgbClr val="000000"/>
              </a:solidFill>
              <a:prstDash val="solid"/>
              <a:round/>
              <a:headEnd/>
              <a:tailEnd/>
            </a:ln>
          </p:spPr>
          <p:txBody>
            <a:bodyPr/>
            <a:lstStyle/>
            <a:p>
              <a:endParaRPr lang="en-US"/>
            </a:p>
          </p:txBody>
        </p:sp>
        <p:sp>
          <p:nvSpPr>
            <p:cNvPr id="11695" name="Freeform 4482"/>
            <p:cNvSpPr>
              <a:spLocks/>
            </p:cNvSpPr>
            <p:nvPr/>
          </p:nvSpPr>
          <p:spPr bwMode="auto">
            <a:xfrm>
              <a:off x="1394" y="967"/>
              <a:ext cx="183" cy="34"/>
            </a:xfrm>
            <a:custGeom>
              <a:avLst/>
              <a:gdLst>
                <a:gd name="T0" fmla="*/ 75 w 180"/>
                <a:gd name="T1" fmla="*/ 18 h 30"/>
                <a:gd name="T2" fmla="*/ 57 w 180"/>
                <a:gd name="T3" fmla="*/ 9 h 30"/>
                <a:gd name="T4" fmla="*/ 81 w 180"/>
                <a:gd name="T5" fmla="*/ 9 h 30"/>
                <a:gd name="T6" fmla="*/ 33 w 180"/>
                <a:gd name="T7" fmla="*/ 9 h 30"/>
                <a:gd name="T8" fmla="*/ 45 w 180"/>
                <a:gd name="T9" fmla="*/ 0 h 30"/>
                <a:gd name="T10" fmla="*/ 0 w 180"/>
                <a:gd name="T11" fmla="*/ 0 h 30"/>
                <a:gd name="T12" fmla="*/ 39 w 180"/>
                <a:gd name="T13" fmla="*/ 9 h 30"/>
                <a:gd name="T14" fmla="*/ 33 w 180"/>
                <a:gd name="T15" fmla="*/ 26 h 30"/>
                <a:gd name="T16" fmla="*/ 24 w 180"/>
                <a:gd name="T17" fmla="*/ 44 h 30"/>
                <a:gd name="T18" fmla="*/ 63 w 180"/>
                <a:gd name="T19" fmla="*/ 44 h 30"/>
                <a:gd name="T20" fmla="*/ 102 w 180"/>
                <a:gd name="T21" fmla="*/ 44 h 30"/>
                <a:gd name="T22" fmla="*/ 144 w 180"/>
                <a:gd name="T23" fmla="*/ 44 h 30"/>
                <a:gd name="T24" fmla="*/ 183 w 180"/>
                <a:gd name="T25" fmla="*/ 44 h 30"/>
                <a:gd name="T26" fmla="*/ 189 w 180"/>
                <a:gd name="T27" fmla="*/ 26 h 30"/>
                <a:gd name="T28" fmla="*/ 159 w 180"/>
                <a:gd name="T29" fmla="*/ 18 h 30"/>
                <a:gd name="T30" fmla="*/ 75 w 180"/>
                <a:gd name="T31" fmla="*/ 18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E1E1E1"/>
            </a:solidFill>
            <a:ln w="9525">
              <a:solidFill>
                <a:srgbClr val="000000"/>
              </a:solidFill>
              <a:prstDash val="solid"/>
              <a:round/>
              <a:headEnd/>
              <a:tailEnd/>
            </a:ln>
          </p:spPr>
          <p:txBody>
            <a:bodyPr/>
            <a:lstStyle/>
            <a:p>
              <a:endParaRPr lang="en-US"/>
            </a:p>
          </p:txBody>
        </p:sp>
        <p:sp>
          <p:nvSpPr>
            <p:cNvPr id="11696" name="Freeform 4483"/>
            <p:cNvSpPr>
              <a:spLocks/>
            </p:cNvSpPr>
            <p:nvPr/>
          </p:nvSpPr>
          <p:spPr bwMode="auto">
            <a:xfrm>
              <a:off x="1456" y="900"/>
              <a:ext cx="115" cy="40"/>
            </a:xfrm>
            <a:custGeom>
              <a:avLst/>
              <a:gdLst>
                <a:gd name="T0" fmla="*/ 24 w 114"/>
                <a:gd name="T1" fmla="*/ 16 h 36"/>
                <a:gd name="T2" fmla="*/ 18 w 114"/>
                <a:gd name="T3" fmla="*/ 9 h 36"/>
                <a:gd name="T4" fmla="*/ 54 w 114"/>
                <a:gd name="T5" fmla="*/ 0 h 36"/>
                <a:gd name="T6" fmla="*/ 105 w 114"/>
                <a:gd name="T7" fmla="*/ 9 h 36"/>
                <a:gd name="T8" fmla="*/ 93 w 114"/>
                <a:gd name="T9" fmla="*/ 24 h 36"/>
                <a:gd name="T10" fmla="*/ 117 w 114"/>
                <a:gd name="T11" fmla="*/ 33 h 36"/>
                <a:gd name="T12" fmla="*/ 75 w 114"/>
                <a:gd name="T13" fmla="*/ 41 h 36"/>
                <a:gd name="T14" fmla="*/ 54 w 114"/>
                <a:gd name="T15" fmla="*/ 49 h 36"/>
                <a:gd name="T16" fmla="*/ 48 w 114"/>
                <a:gd name="T17" fmla="*/ 41 h 36"/>
                <a:gd name="T18" fmla="*/ 48 w 114"/>
                <a:gd name="T19" fmla="*/ 49 h 36"/>
                <a:gd name="T20" fmla="*/ 6 w 114"/>
                <a:gd name="T21" fmla="*/ 41 h 36"/>
                <a:gd name="T22" fmla="*/ 54 w 114"/>
                <a:gd name="T23" fmla="*/ 33 h 36"/>
                <a:gd name="T24" fmla="*/ 0 w 114"/>
                <a:gd name="T25" fmla="*/ 24 h 36"/>
                <a:gd name="T26" fmla="*/ 24 w 114"/>
                <a:gd name="T27" fmla="*/ 16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1697" name="Freeform 4484"/>
            <p:cNvSpPr>
              <a:spLocks/>
            </p:cNvSpPr>
            <p:nvPr/>
          </p:nvSpPr>
          <p:spPr bwMode="auto">
            <a:xfrm>
              <a:off x="1116" y="967"/>
              <a:ext cx="157" cy="41"/>
            </a:xfrm>
            <a:custGeom>
              <a:avLst/>
              <a:gdLst>
                <a:gd name="T0" fmla="*/ 42 w 156"/>
                <a:gd name="T1" fmla="*/ 54 h 36"/>
                <a:gd name="T2" fmla="*/ 30 w 156"/>
                <a:gd name="T3" fmla="*/ 44 h 36"/>
                <a:gd name="T4" fmla="*/ 81 w 156"/>
                <a:gd name="T5" fmla="*/ 35 h 36"/>
                <a:gd name="T6" fmla="*/ 42 w 156"/>
                <a:gd name="T7" fmla="*/ 35 h 36"/>
                <a:gd name="T8" fmla="*/ 0 w 156"/>
                <a:gd name="T9" fmla="*/ 35 h 36"/>
                <a:gd name="T10" fmla="*/ 42 w 156"/>
                <a:gd name="T11" fmla="*/ 27 h 36"/>
                <a:gd name="T12" fmla="*/ 24 w 156"/>
                <a:gd name="T13" fmla="*/ 18 h 36"/>
                <a:gd name="T14" fmla="*/ 48 w 156"/>
                <a:gd name="T15" fmla="*/ 18 h 36"/>
                <a:gd name="T16" fmla="*/ 36 w 156"/>
                <a:gd name="T17" fmla="*/ 9 h 36"/>
                <a:gd name="T18" fmla="*/ 81 w 156"/>
                <a:gd name="T19" fmla="*/ 18 h 36"/>
                <a:gd name="T20" fmla="*/ 111 w 156"/>
                <a:gd name="T21" fmla="*/ 27 h 36"/>
                <a:gd name="T22" fmla="*/ 117 w 156"/>
                <a:gd name="T23" fmla="*/ 9 h 36"/>
                <a:gd name="T24" fmla="*/ 141 w 156"/>
                <a:gd name="T25" fmla="*/ 0 h 36"/>
                <a:gd name="T26" fmla="*/ 129 w 156"/>
                <a:gd name="T27" fmla="*/ 18 h 36"/>
                <a:gd name="T28" fmla="*/ 159 w 156"/>
                <a:gd name="T29" fmla="*/ 18 h 36"/>
                <a:gd name="T30" fmla="*/ 135 w 156"/>
                <a:gd name="T31" fmla="*/ 35 h 36"/>
                <a:gd name="T32" fmla="*/ 117 w 156"/>
                <a:gd name="T33" fmla="*/ 35 h 36"/>
                <a:gd name="T34" fmla="*/ 42 w 156"/>
                <a:gd name="T35" fmla="*/ 54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E1E1E1"/>
            </a:solidFill>
            <a:ln w="9525">
              <a:solidFill>
                <a:srgbClr val="000000"/>
              </a:solidFill>
              <a:prstDash val="solid"/>
              <a:round/>
              <a:headEnd/>
              <a:tailEnd/>
            </a:ln>
          </p:spPr>
          <p:txBody>
            <a:bodyPr/>
            <a:lstStyle/>
            <a:p>
              <a:endParaRPr lang="en-US"/>
            </a:p>
          </p:txBody>
        </p:sp>
        <p:sp>
          <p:nvSpPr>
            <p:cNvPr id="11698" name="Freeform 4485"/>
            <p:cNvSpPr>
              <a:spLocks/>
            </p:cNvSpPr>
            <p:nvPr/>
          </p:nvSpPr>
          <p:spPr bwMode="auto">
            <a:xfrm>
              <a:off x="1328" y="1170"/>
              <a:ext cx="96" cy="53"/>
            </a:xfrm>
            <a:custGeom>
              <a:avLst/>
              <a:gdLst>
                <a:gd name="T0" fmla="*/ 66 w 96"/>
                <a:gd name="T1" fmla="*/ 50 h 47"/>
                <a:gd name="T2" fmla="*/ 60 w 96"/>
                <a:gd name="T3" fmla="*/ 42 h 47"/>
                <a:gd name="T4" fmla="*/ 60 w 96"/>
                <a:gd name="T5" fmla="*/ 42 h 47"/>
                <a:gd name="T6" fmla="*/ 54 w 96"/>
                <a:gd name="T7" fmla="*/ 42 h 47"/>
                <a:gd name="T8" fmla="*/ 18 w 96"/>
                <a:gd name="T9" fmla="*/ 68 h 47"/>
                <a:gd name="T10" fmla="*/ 18 w 96"/>
                <a:gd name="T11" fmla="*/ 50 h 47"/>
                <a:gd name="T12" fmla="*/ 0 w 96"/>
                <a:gd name="T13" fmla="*/ 50 h 47"/>
                <a:gd name="T14" fmla="*/ 18 w 96"/>
                <a:gd name="T15" fmla="*/ 33 h 47"/>
                <a:gd name="T16" fmla="*/ 30 w 96"/>
                <a:gd name="T17" fmla="*/ 18 h 47"/>
                <a:gd name="T18" fmla="*/ 42 w 96"/>
                <a:gd name="T19" fmla="*/ 0 h 47"/>
                <a:gd name="T20" fmla="*/ 54 w 96"/>
                <a:gd name="T21" fmla="*/ 0 h 47"/>
                <a:gd name="T22" fmla="*/ 48 w 96"/>
                <a:gd name="T23" fmla="*/ 9 h 47"/>
                <a:gd name="T24" fmla="*/ 60 w 96"/>
                <a:gd name="T25" fmla="*/ 9 h 47"/>
                <a:gd name="T26" fmla="*/ 84 w 96"/>
                <a:gd name="T27" fmla="*/ 33 h 47"/>
                <a:gd name="T28" fmla="*/ 72 w 96"/>
                <a:gd name="T29" fmla="*/ 42 h 47"/>
                <a:gd name="T30" fmla="*/ 96 w 96"/>
                <a:gd name="T31" fmla="*/ 42 h 47"/>
                <a:gd name="T32" fmla="*/ 96 w 96"/>
                <a:gd name="T33" fmla="*/ 50 h 47"/>
                <a:gd name="T34" fmla="*/ 78 w 96"/>
                <a:gd name="T35" fmla="*/ 59 h 47"/>
                <a:gd name="T36" fmla="*/ 66 w 96"/>
                <a:gd name="T37" fmla="*/ 50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E1E1E1"/>
            </a:solidFill>
            <a:ln w="9525">
              <a:solidFill>
                <a:srgbClr val="000000"/>
              </a:solidFill>
              <a:prstDash val="solid"/>
              <a:round/>
              <a:headEnd/>
              <a:tailEnd/>
            </a:ln>
          </p:spPr>
          <p:txBody>
            <a:bodyPr/>
            <a:lstStyle/>
            <a:p>
              <a:endParaRPr lang="en-US"/>
            </a:p>
          </p:txBody>
        </p:sp>
        <p:sp>
          <p:nvSpPr>
            <p:cNvPr id="11699" name="Freeform 4486"/>
            <p:cNvSpPr>
              <a:spLocks/>
            </p:cNvSpPr>
            <p:nvPr/>
          </p:nvSpPr>
          <p:spPr bwMode="auto">
            <a:xfrm>
              <a:off x="1255" y="1021"/>
              <a:ext cx="84" cy="41"/>
            </a:xfrm>
            <a:custGeom>
              <a:avLst/>
              <a:gdLst>
                <a:gd name="T0" fmla="*/ 86 w 83"/>
                <a:gd name="T1" fmla="*/ 0 h 36"/>
                <a:gd name="T2" fmla="*/ 36 w 83"/>
                <a:gd name="T3" fmla="*/ 0 h 36"/>
                <a:gd name="T4" fmla="*/ 45 w 83"/>
                <a:gd name="T5" fmla="*/ 9 h 36"/>
                <a:gd name="T6" fmla="*/ 30 w 83"/>
                <a:gd name="T7" fmla="*/ 18 h 36"/>
                <a:gd name="T8" fmla="*/ 0 w 83"/>
                <a:gd name="T9" fmla="*/ 18 h 36"/>
                <a:gd name="T10" fmla="*/ 18 w 83"/>
                <a:gd name="T11" fmla="*/ 35 h 36"/>
                <a:gd name="T12" fmla="*/ 36 w 83"/>
                <a:gd name="T13" fmla="*/ 54 h 36"/>
                <a:gd name="T14" fmla="*/ 36 w 83"/>
                <a:gd name="T15" fmla="*/ 44 h 36"/>
                <a:gd name="T16" fmla="*/ 63 w 83"/>
                <a:gd name="T17" fmla="*/ 44 h 36"/>
                <a:gd name="T18" fmla="*/ 74 w 83"/>
                <a:gd name="T19" fmla="*/ 18 h 36"/>
                <a:gd name="T20" fmla="*/ 86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E1E1E1"/>
            </a:solidFill>
            <a:ln w="9525">
              <a:solidFill>
                <a:srgbClr val="000000"/>
              </a:solidFill>
              <a:prstDash val="solid"/>
              <a:round/>
              <a:headEnd/>
              <a:tailEnd/>
            </a:ln>
          </p:spPr>
          <p:txBody>
            <a:bodyPr/>
            <a:lstStyle/>
            <a:p>
              <a:endParaRPr lang="en-US"/>
            </a:p>
          </p:txBody>
        </p:sp>
        <p:sp>
          <p:nvSpPr>
            <p:cNvPr id="11700" name="Freeform 4487"/>
            <p:cNvSpPr>
              <a:spLocks/>
            </p:cNvSpPr>
            <p:nvPr/>
          </p:nvSpPr>
          <p:spPr bwMode="auto">
            <a:xfrm>
              <a:off x="1334" y="1015"/>
              <a:ext cx="90" cy="33"/>
            </a:xfrm>
            <a:custGeom>
              <a:avLst/>
              <a:gdLst>
                <a:gd name="T0" fmla="*/ 54 w 90"/>
                <a:gd name="T1" fmla="*/ 24 h 30"/>
                <a:gd name="T2" fmla="*/ 24 w 90"/>
                <a:gd name="T3" fmla="*/ 24 h 30"/>
                <a:gd name="T4" fmla="*/ 30 w 90"/>
                <a:gd name="T5" fmla="*/ 32 h 30"/>
                <a:gd name="T6" fmla="*/ 18 w 90"/>
                <a:gd name="T7" fmla="*/ 40 h 30"/>
                <a:gd name="T8" fmla="*/ 0 w 90"/>
                <a:gd name="T9" fmla="*/ 40 h 30"/>
                <a:gd name="T10" fmla="*/ 6 w 90"/>
                <a:gd name="T11" fmla="*/ 40 h 30"/>
                <a:gd name="T12" fmla="*/ 18 w 90"/>
                <a:gd name="T13" fmla="*/ 9 h 30"/>
                <a:gd name="T14" fmla="*/ 30 w 90"/>
                <a:gd name="T15" fmla="*/ 9 h 30"/>
                <a:gd name="T16" fmla="*/ 30 w 90"/>
                <a:gd name="T17" fmla="*/ 0 h 30"/>
                <a:gd name="T18" fmla="*/ 42 w 90"/>
                <a:gd name="T19" fmla="*/ 0 h 30"/>
                <a:gd name="T20" fmla="*/ 90 w 90"/>
                <a:gd name="T21" fmla="*/ 0 h 30"/>
                <a:gd name="T22" fmla="*/ 78 w 90"/>
                <a:gd name="T23" fmla="*/ 9 h 30"/>
                <a:gd name="T24" fmla="*/ 54 w 90"/>
                <a:gd name="T25" fmla="*/ 24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E1E1E1"/>
            </a:solidFill>
            <a:ln w="9525">
              <a:solidFill>
                <a:srgbClr val="000000"/>
              </a:solidFill>
              <a:prstDash val="solid"/>
              <a:round/>
              <a:headEnd/>
              <a:tailEnd/>
            </a:ln>
          </p:spPr>
          <p:txBody>
            <a:bodyPr/>
            <a:lstStyle/>
            <a:p>
              <a:endParaRPr lang="en-US"/>
            </a:p>
          </p:txBody>
        </p:sp>
        <p:sp>
          <p:nvSpPr>
            <p:cNvPr id="11701" name="Freeform 4488"/>
            <p:cNvSpPr>
              <a:spLocks/>
            </p:cNvSpPr>
            <p:nvPr/>
          </p:nvSpPr>
          <p:spPr bwMode="auto">
            <a:xfrm>
              <a:off x="546" y="1480"/>
              <a:ext cx="48" cy="54"/>
            </a:xfrm>
            <a:custGeom>
              <a:avLst/>
              <a:gdLst>
                <a:gd name="T0" fmla="*/ 36 w 48"/>
                <a:gd name="T1" fmla="*/ 43 h 48"/>
                <a:gd name="T2" fmla="*/ 30 w 48"/>
                <a:gd name="T3" fmla="*/ 52 h 48"/>
                <a:gd name="T4" fmla="*/ 18 w 48"/>
                <a:gd name="T5" fmla="*/ 43 h 48"/>
                <a:gd name="T6" fmla="*/ 24 w 48"/>
                <a:gd name="T7" fmla="*/ 43 h 48"/>
                <a:gd name="T8" fmla="*/ 18 w 48"/>
                <a:gd name="T9" fmla="*/ 43 h 48"/>
                <a:gd name="T10" fmla="*/ 12 w 48"/>
                <a:gd name="T11" fmla="*/ 34 h 48"/>
                <a:gd name="T12" fmla="*/ 24 w 48"/>
                <a:gd name="T13" fmla="*/ 34 h 48"/>
                <a:gd name="T14" fmla="*/ 12 w 48"/>
                <a:gd name="T15" fmla="*/ 26 h 48"/>
                <a:gd name="T16" fmla="*/ 12 w 48"/>
                <a:gd name="T17" fmla="*/ 18 h 48"/>
                <a:gd name="T18" fmla="*/ 6 w 48"/>
                <a:gd name="T19" fmla="*/ 18 h 48"/>
                <a:gd name="T20" fmla="*/ 6 w 48"/>
                <a:gd name="T21" fmla="*/ 9 h 48"/>
                <a:gd name="T22" fmla="*/ 12 w 48"/>
                <a:gd name="T23" fmla="*/ 9 h 48"/>
                <a:gd name="T24" fmla="*/ 6 w 48"/>
                <a:gd name="T25" fmla="*/ 9 h 48"/>
                <a:gd name="T26" fmla="*/ 0 w 48"/>
                <a:gd name="T27" fmla="*/ 0 h 48"/>
                <a:gd name="T28" fmla="*/ 36 w 48"/>
                <a:gd name="T29" fmla="*/ 9 h 48"/>
                <a:gd name="T30" fmla="*/ 42 w 48"/>
                <a:gd name="T31" fmla="*/ 26 h 48"/>
                <a:gd name="T32" fmla="*/ 48 w 48"/>
                <a:gd name="T33" fmla="*/ 43 h 48"/>
                <a:gd name="T34" fmla="*/ 48 w 48"/>
                <a:gd name="T35" fmla="*/ 60 h 48"/>
                <a:gd name="T36" fmla="*/ 48 w 48"/>
                <a:gd name="T37" fmla="*/ 69 h 48"/>
                <a:gd name="T38" fmla="*/ 24 w 48"/>
                <a:gd name="T39" fmla="*/ 52 h 48"/>
                <a:gd name="T40" fmla="*/ 36 w 48"/>
                <a:gd name="T41" fmla="*/ 43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E1E1E1"/>
            </a:solidFill>
            <a:ln w="9525">
              <a:solidFill>
                <a:srgbClr val="000000"/>
              </a:solidFill>
              <a:prstDash val="solid"/>
              <a:round/>
              <a:headEnd/>
              <a:tailEnd/>
            </a:ln>
          </p:spPr>
          <p:txBody>
            <a:bodyPr/>
            <a:lstStyle/>
            <a:p>
              <a:endParaRPr lang="en-US"/>
            </a:p>
          </p:txBody>
        </p:sp>
        <p:sp>
          <p:nvSpPr>
            <p:cNvPr id="11702" name="Freeform 4489"/>
            <p:cNvSpPr>
              <a:spLocks/>
            </p:cNvSpPr>
            <p:nvPr/>
          </p:nvSpPr>
          <p:spPr bwMode="auto">
            <a:xfrm>
              <a:off x="1073" y="954"/>
              <a:ext cx="115" cy="27"/>
            </a:xfrm>
            <a:custGeom>
              <a:avLst/>
              <a:gdLst>
                <a:gd name="T0" fmla="*/ 75 w 114"/>
                <a:gd name="T1" fmla="*/ 18 h 24"/>
                <a:gd name="T2" fmla="*/ 75 w 114"/>
                <a:gd name="T3" fmla="*/ 18 h 24"/>
                <a:gd name="T4" fmla="*/ 63 w 114"/>
                <a:gd name="T5" fmla="*/ 26 h 24"/>
                <a:gd name="T6" fmla="*/ 42 w 114"/>
                <a:gd name="T7" fmla="*/ 26 h 24"/>
                <a:gd name="T8" fmla="*/ 42 w 114"/>
                <a:gd name="T9" fmla="*/ 26 h 24"/>
                <a:gd name="T10" fmla="*/ 36 w 114"/>
                <a:gd name="T11" fmla="*/ 34 h 24"/>
                <a:gd name="T12" fmla="*/ 24 w 114"/>
                <a:gd name="T13" fmla="*/ 34 h 24"/>
                <a:gd name="T14" fmla="*/ 24 w 114"/>
                <a:gd name="T15" fmla="*/ 26 h 24"/>
                <a:gd name="T16" fmla="*/ 12 w 114"/>
                <a:gd name="T17" fmla="*/ 34 h 24"/>
                <a:gd name="T18" fmla="*/ 0 w 114"/>
                <a:gd name="T19" fmla="*/ 34 h 24"/>
                <a:gd name="T20" fmla="*/ 12 w 114"/>
                <a:gd name="T21" fmla="*/ 26 h 24"/>
                <a:gd name="T22" fmla="*/ 48 w 114"/>
                <a:gd name="T23" fmla="*/ 18 h 24"/>
                <a:gd name="T24" fmla="*/ 81 w 114"/>
                <a:gd name="T25" fmla="*/ 0 h 24"/>
                <a:gd name="T26" fmla="*/ 99 w 114"/>
                <a:gd name="T27" fmla="*/ 0 h 24"/>
                <a:gd name="T28" fmla="*/ 117 w 114"/>
                <a:gd name="T29" fmla="*/ 9 h 24"/>
                <a:gd name="T30" fmla="*/ 105 w 114"/>
                <a:gd name="T31" fmla="*/ 9 h 24"/>
                <a:gd name="T32" fmla="*/ 105 w 114"/>
                <a:gd name="T33" fmla="*/ 18 h 24"/>
                <a:gd name="T34" fmla="*/ 99 w 114"/>
                <a:gd name="T35" fmla="*/ 18 h 24"/>
                <a:gd name="T36" fmla="*/ 81 w 114"/>
                <a:gd name="T37" fmla="*/ 26 h 24"/>
                <a:gd name="T38" fmla="*/ 75 w 114"/>
                <a:gd name="T39" fmla="*/ 26 h 24"/>
                <a:gd name="T40" fmla="*/ 75 w 114"/>
                <a:gd name="T41" fmla="*/ 18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E1E1E1"/>
            </a:solidFill>
            <a:ln w="9525">
              <a:solidFill>
                <a:srgbClr val="000000"/>
              </a:solidFill>
              <a:prstDash val="solid"/>
              <a:round/>
              <a:headEnd/>
              <a:tailEnd/>
            </a:ln>
          </p:spPr>
          <p:txBody>
            <a:bodyPr/>
            <a:lstStyle/>
            <a:p>
              <a:endParaRPr lang="en-US"/>
            </a:p>
          </p:txBody>
        </p:sp>
        <p:sp>
          <p:nvSpPr>
            <p:cNvPr id="11703" name="Freeform 4490"/>
            <p:cNvSpPr>
              <a:spLocks/>
            </p:cNvSpPr>
            <p:nvPr/>
          </p:nvSpPr>
          <p:spPr bwMode="auto">
            <a:xfrm>
              <a:off x="1304" y="967"/>
              <a:ext cx="72" cy="27"/>
            </a:xfrm>
            <a:custGeom>
              <a:avLst/>
              <a:gdLst>
                <a:gd name="T0" fmla="*/ 35 w 71"/>
                <a:gd name="T1" fmla="*/ 9 h 24"/>
                <a:gd name="T2" fmla="*/ 23 w 71"/>
                <a:gd name="T3" fmla="*/ 9 h 24"/>
                <a:gd name="T4" fmla="*/ 29 w 71"/>
                <a:gd name="T5" fmla="*/ 9 h 24"/>
                <a:gd name="T6" fmla="*/ 17 w 71"/>
                <a:gd name="T7" fmla="*/ 18 h 24"/>
                <a:gd name="T8" fmla="*/ 17 w 71"/>
                <a:gd name="T9" fmla="*/ 18 h 24"/>
                <a:gd name="T10" fmla="*/ 17 w 71"/>
                <a:gd name="T11" fmla="*/ 18 h 24"/>
                <a:gd name="T12" fmla="*/ 0 w 71"/>
                <a:gd name="T13" fmla="*/ 26 h 24"/>
                <a:gd name="T14" fmla="*/ 50 w 71"/>
                <a:gd name="T15" fmla="*/ 26 h 24"/>
                <a:gd name="T16" fmla="*/ 17 w 71"/>
                <a:gd name="T17" fmla="*/ 26 h 24"/>
                <a:gd name="T18" fmla="*/ 17 w 71"/>
                <a:gd name="T19" fmla="*/ 34 h 24"/>
                <a:gd name="T20" fmla="*/ 44 w 71"/>
                <a:gd name="T21" fmla="*/ 34 h 24"/>
                <a:gd name="T22" fmla="*/ 50 w 71"/>
                <a:gd name="T23" fmla="*/ 34 h 24"/>
                <a:gd name="T24" fmla="*/ 50 w 71"/>
                <a:gd name="T25" fmla="*/ 26 h 24"/>
                <a:gd name="T26" fmla="*/ 62 w 71"/>
                <a:gd name="T27" fmla="*/ 26 h 24"/>
                <a:gd name="T28" fmla="*/ 68 w 71"/>
                <a:gd name="T29" fmla="*/ 26 h 24"/>
                <a:gd name="T30" fmla="*/ 62 w 71"/>
                <a:gd name="T31" fmla="*/ 18 h 24"/>
                <a:gd name="T32" fmla="*/ 74 w 71"/>
                <a:gd name="T33" fmla="*/ 9 h 24"/>
                <a:gd name="T34" fmla="*/ 68 w 71"/>
                <a:gd name="T35" fmla="*/ 0 h 24"/>
                <a:gd name="T36" fmla="*/ 56 w 71"/>
                <a:gd name="T37" fmla="*/ 9 h 24"/>
                <a:gd name="T38" fmla="*/ 35 w 71"/>
                <a:gd name="T39" fmla="*/ 9 h 24"/>
                <a:gd name="T40" fmla="*/ 44 w 71"/>
                <a:gd name="T41" fmla="*/ 9 h 24"/>
                <a:gd name="T42" fmla="*/ 35 w 71"/>
                <a:gd name="T43" fmla="*/ 18 h 24"/>
                <a:gd name="T44" fmla="*/ 35 w 71"/>
                <a:gd name="T45" fmla="*/ 9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E1E1E1"/>
            </a:solidFill>
            <a:ln w="9525">
              <a:solidFill>
                <a:srgbClr val="000000"/>
              </a:solidFill>
              <a:prstDash val="solid"/>
              <a:round/>
              <a:headEnd/>
              <a:tailEnd/>
            </a:ln>
          </p:spPr>
          <p:txBody>
            <a:bodyPr/>
            <a:lstStyle/>
            <a:p>
              <a:endParaRPr lang="en-US"/>
            </a:p>
          </p:txBody>
        </p:sp>
        <p:sp>
          <p:nvSpPr>
            <p:cNvPr id="11704" name="Freeform 4491"/>
            <p:cNvSpPr>
              <a:spLocks/>
            </p:cNvSpPr>
            <p:nvPr/>
          </p:nvSpPr>
          <p:spPr bwMode="auto">
            <a:xfrm>
              <a:off x="1334" y="927"/>
              <a:ext cx="60" cy="20"/>
            </a:xfrm>
            <a:custGeom>
              <a:avLst/>
              <a:gdLst>
                <a:gd name="T0" fmla="*/ 36 w 60"/>
                <a:gd name="T1" fmla="*/ 9 h 18"/>
                <a:gd name="T2" fmla="*/ 36 w 60"/>
                <a:gd name="T3" fmla="*/ 0 h 18"/>
                <a:gd name="T4" fmla="*/ 54 w 60"/>
                <a:gd name="T5" fmla="*/ 9 h 18"/>
                <a:gd name="T6" fmla="*/ 54 w 60"/>
                <a:gd name="T7" fmla="*/ 9 h 18"/>
                <a:gd name="T8" fmla="*/ 54 w 60"/>
                <a:gd name="T9" fmla="*/ 16 h 18"/>
                <a:gd name="T10" fmla="*/ 60 w 60"/>
                <a:gd name="T11" fmla="*/ 24 h 18"/>
                <a:gd name="T12" fmla="*/ 42 w 60"/>
                <a:gd name="T13" fmla="*/ 24 h 18"/>
                <a:gd name="T14" fmla="*/ 24 w 60"/>
                <a:gd name="T15" fmla="*/ 16 h 18"/>
                <a:gd name="T16" fmla="*/ 0 w 60"/>
                <a:gd name="T17" fmla="*/ 16 h 18"/>
                <a:gd name="T18" fmla="*/ 6 w 60"/>
                <a:gd name="T19" fmla="*/ 9 h 18"/>
                <a:gd name="T20" fmla="*/ 18 w 60"/>
                <a:gd name="T21" fmla="*/ 9 h 18"/>
                <a:gd name="T22" fmla="*/ 18 w 60"/>
                <a:gd name="T23" fmla="*/ 9 h 18"/>
                <a:gd name="T24" fmla="*/ 6 w 60"/>
                <a:gd name="T25" fmla="*/ 9 h 18"/>
                <a:gd name="T26" fmla="*/ 6 w 60"/>
                <a:gd name="T27" fmla="*/ 0 h 18"/>
                <a:gd name="T28" fmla="*/ 36 w 60"/>
                <a:gd name="T29" fmla="*/ 0 h 18"/>
                <a:gd name="T30" fmla="*/ 36 w 60"/>
                <a:gd name="T31" fmla="*/ 9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11705" name="Freeform 4492"/>
            <p:cNvSpPr>
              <a:spLocks/>
            </p:cNvSpPr>
            <p:nvPr/>
          </p:nvSpPr>
          <p:spPr bwMode="auto">
            <a:xfrm>
              <a:off x="1231" y="1089"/>
              <a:ext cx="62" cy="27"/>
            </a:xfrm>
            <a:custGeom>
              <a:avLst/>
              <a:gdLst>
                <a:gd name="T0" fmla="*/ 54 w 60"/>
                <a:gd name="T1" fmla="*/ 18 h 24"/>
                <a:gd name="T2" fmla="*/ 54 w 60"/>
                <a:gd name="T3" fmla="*/ 18 h 24"/>
                <a:gd name="T4" fmla="*/ 39 w 60"/>
                <a:gd name="T5" fmla="*/ 0 h 24"/>
                <a:gd name="T6" fmla="*/ 33 w 60"/>
                <a:gd name="T7" fmla="*/ 9 h 24"/>
                <a:gd name="T8" fmla="*/ 27 w 60"/>
                <a:gd name="T9" fmla="*/ 9 h 24"/>
                <a:gd name="T10" fmla="*/ 27 w 60"/>
                <a:gd name="T11" fmla="*/ 18 h 24"/>
                <a:gd name="T12" fmla="*/ 0 w 60"/>
                <a:gd name="T13" fmla="*/ 26 h 24"/>
                <a:gd name="T14" fmla="*/ 39 w 60"/>
                <a:gd name="T15" fmla="*/ 34 h 24"/>
                <a:gd name="T16" fmla="*/ 66 w 60"/>
                <a:gd name="T17" fmla="*/ 26 h 24"/>
                <a:gd name="T18" fmla="*/ 54 w 60"/>
                <a:gd name="T19" fmla="*/ 26 h 24"/>
                <a:gd name="T20" fmla="*/ 54 w 60"/>
                <a:gd name="T21" fmla="*/ 18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E1E1E1"/>
            </a:solidFill>
            <a:ln w="9525">
              <a:solidFill>
                <a:srgbClr val="000000"/>
              </a:solidFill>
              <a:prstDash val="solid"/>
              <a:round/>
              <a:headEnd/>
              <a:tailEnd/>
            </a:ln>
          </p:spPr>
          <p:txBody>
            <a:bodyPr/>
            <a:lstStyle/>
            <a:p>
              <a:endParaRPr lang="en-US"/>
            </a:p>
          </p:txBody>
        </p:sp>
        <p:sp>
          <p:nvSpPr>
            <p:cNvPr id="11706" name="Freeform 4493"/>
            <p:cNvSpPr>
              <a:spLocks/>
            </p:cNvSpPr>
            <p:nvPr/>
          </p:nvSpPr>
          <p:spPr bwMode="auto">
            <a:xfrm>
              <a:off x="1535" y="1021"/>
              <a:ext cx="54" cy="14"/>
            </a:xfrm>
            <a:custGeom>
              <a:avLst/>
              <a:gdLst>
                <a:gd name="T0" fmla="*/ 36 w 54"/>
                <a:gd name="T1" fmla="*/ 0 h 12"/>
                <a:gd name="T2" fmla="*/ 0 w 54"/>
                <a:gd name="T3" fmla="*/ 0 h 12"/>
                <a:gd name="T4" fmla="*/ 0 w 54"/>
                <a:gd name="T5" fmla="*/ 9 h 12"/>
                <a:gd name="T6" fmla="*/ 0 w 54"/>
                <a:gd name="T7" fmla="*/ 19 h 12"/>
                <a:gd name="T8" fmla="*/ 6 w 54"/>
                <a:gd name="T9" fmla="*/ 19 h 12"/>
                <a:gd name="T10" fmla="*/ 54 w 54"/>
                <a:gd name="T11" fmla="*/ 19 h 12"/>
                <a:gd name="T12" fmla="*/ 36 w 5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
                  <a:moveTo>
                    <a:pt x="36" y="0"/>
                  </a:moveTo>
                  <a:lnTo>
                    <a:pt x="0" y="0"/>
                  </a:lnTo>
                  <a:lnTo>
                    <a:pt x="0" y="6"/>
                  </a:lnTo>
                  <a:lnTo>
                    <a:pt x="0" y="12"/>
                  </a:lnTo>
                  <a:lnTo>
                    <a:pt x="6" y="12"/>
                  </a:lnTo>
                  <a:lnTo>
                    <a:pt x="54" y="12"/>
                  </a:lnTo>
                  <a:lnTo>
                    <a:pt x="36" y="0"/>
                  </a:lnTo>
                  <a:close/>
                </a:path>
              </a:pathLst>
            </a:custGeom>
            <a:solidFill>
              <a:srgbClr val="E1E1E1"/>
            </a:solidFill>
            <a:ln w="9525">
              <a:solidFill>
                <a:srgbClr val="000000"/>
              </a:solidFill>
              <a:prstDash val="solid"/>
              <a:round/>
              <a:headEnd/>
              <a:tailEnd/>
            </a:ln>
          </p:spPr>
          <p:txBody>
            <a:bodyPr/>
            <a:lstStyle/>
            <a:p>
              <a:endParaRPr lang="en-US"/>
            </a:p>
          </p:txBody>
        </p:sp>
        <p:sp>
          <p:nvSpPr>
            <p:cNvPr id="11707" name="Freeform 4494"/>
            <p:cNvSpPr>
              <a:spLocks/>
            </p:cNvSpPr>
            <p:nvPr/>
          </p:nvSpPr>
          <p:spPr bwMode="auto">
            <a:xfrm>
              <a:off x="1510" y="1123"/>
              <a:ext cx="29" cy="20"/>
            </a:xfrm>
            <a:custGeom>
              <a:avLst/>
              <a:gdLst>
                <a:gd name="T0" fmla="*/ 27 w 30"/>
                <a:gd name="T1" fmla="*/ 16 h 18"/>
                <a:gd name="T2" fmla="*/ 0 w 30"/>
                <a:gd name="T3" fmla="*/ 24 h 18"/>
                <a:gd name="T4" fmla="*/ 0 w 30"/>
                <a:gd name="T5" fmla="*/ 9 h 18"/>
                <a:gd name="T6" fmla="*/ 15 w 30"/>
                <a:gd name="T7" fmla="*/ 0 h 18"/>
                <a:gd name="T8" fmla="*/ 27 w 30"/>
                <a:gd name="T9" fmla="*/ 0 h 18"/>
                <a:gd name="T10" fmla="*/ 27 w 30"/>
                <a:gd name="T11" fmla="*/ 16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8">
                  <a:moveTo>
                    <a:pt x="30" y="12"/>
                  </a:moveTo>
                  <a:lnTo>
                    <a:pt x="0" y="18"/>
                  </a:lnTo>
                  <a:lnTo>
                    <a:pt x="0" y="6"/>
                  </a:lnTo>
                  <a:lnTo>
                    <a:pt x="18" y="0"/>
                  </a:lnTo>
                  <a:lnTo>
                    <a:pt x="30"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1708" name="Freeform 4495"/>
            <p:cNvSpPr>
              <a:spLocks/>
            </p:cNvSpPr>
            <p:nvPr/>
          </p:nvSpPr>
          <p:spPr bwMode="auto">
            <a:xfrm>
              <a:off x="1406" y="933"/>
              <a:ext cx="37" cy="14"/>
            </a:xfrm>
            <a:custGeom>
              <a:avLst/>
              <a:gdLst>
                <a:gd name="T0" fmla="*/ 0 w 36"/>
                <a:gd name="T1" fmla="*/ 9 h 12"/>
                <a:gd name="T2" fmla="*/ 6 w 36"/>
                <a:gd name="T3" fmla="*/ 0 h 12"/>
                <a:gd name="T4" fmla="*/ 39 w 36"/>
                <a:gd name="T5" fmla="*/ 9 h 12"/>
                <a:gd name="T6" fmla="*/ 39 w 36"/>
                <a:gd name="T7" fmla="*/ 19 h 12"/>
                <a:gd name="T8" fmla="*/ 6 w 36"/>
                <a:gd name="T9" fmla="*/ 19 h 12"/>
                <a:gd name="T10" fmla="*/ 0 w 36"/>
                <a:gd name="T11" fmla="*/ 19 h 12"/>
                <a:gd name="T12" fmla="*/ 0 w 36"/>
                <a:gd name="T13" fmla="*/ 9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2">
                  <a:moveTo>
                    <a:pt x="0" y="6"/>
                  </a:moveTo>
                  <a:lnTo>
                    <a:pt x="6" y="0"/>
                  </a:lnTo>
                  <a:lnTo>
                    <a:pt x="36" y="6"/>
                  </a:lnTo>
                  <a:lnTo>
                    <a:pt x="36" y="12"/>
                  </a:lnTo>
                  <a:lnTo>
                    <a:pt x="6" y="12"/>
                  </a:lnTo>
                  <a:lnTo>
                    <a:pt x="0"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709" name="Freeform 4496"/>
            <p:cNvSpPr>
              <a:spLocks/>
            </p:cNvSpPr>
            <p:nvPr/>
          </p:nvSpPr>
          <p:spPr bwMode="auto">
            <a:xfrm>
              <a:off x="1364" y="988"/>
              <a:ext cx="37" cy="13"/>
            </a:xfrm>
            <a:custGeom>
              <a:avLst/>
              <a:gdLst>
                <a:gd name="T0" fmla="*/ 12 w 36"/>
                <a:gd name="T1" fmla="*/ 15 h 12"/>
                <a:gd name="T2" fmla="*/ 0 w 36"/>
                <a:gd name="T3" fmla="*/ 9 h 12"/>
                <a:gd name="T4" fmla="*/ 33 w 36"/>
                <a:gd name="T5" fmla="*/ 0 h 12"/>
                <a:gd name="T6" fmla="*/ 39 w 36"/>
                <a:gd name="T7" fmla="*/ 9 h 12"/>
                <a:gd name="T8" fmla="*/ 39 w 36"/>
                <a:gd name="T9" fmla="*/ 15 h 12"/>
                <a:gd name="T10" fmla="*/ 12 w 36"/>
                <a:gd name="T11" fmla="*/ 1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2" y="12"/>
                  </a:moveTo>
                  <a:lnTo>
                    <a:pt x="0" y="6"/>
                  </a:lnTo>
                  <a:lnTo>
                    <a:pt x="30" y="0"/>
                  </a:lnTo>
                  <a:lnTo>
                    <a:pt x="36" y="6"/>
                  </a:lnTo>
                  <a:lnTo>
                    <a:pt x="36" y="12"/>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1710" name="Freeform 4497"/>
            <p:cNvSpPr>
              <a:spLocks/>
            </p:cNvSpPr>
            <p:nvPr/>
          </p:nvSpPr>
          <p:spPr bwMode="auto">
            <a:xfrm>
              <a:off x="1214" y="1021"/>
              <a:ext cx="29" cy="14"/>
            </a:xfrm>
            <a:custGeom>
              <a:avLst/>
              <a:gdLst>
                <a:gd name="T0" fmla="*/ 12 w 30"/>
                <a:gd name="T1" fmla="*/ 19 h 12"/>
                <a:gd name="T2" fmla="*/ 0 w 30"/>
                <a:gd name="T3" fmla="*/ 0 h 12"/>
                <a:gd name="T4" fmla="*/ 27 w 30"/>
                <a:gd name="T5" fmla="*/ 0 h 12"/>
                <a:gd name="T6" fmla="*/ 27 w 30"/>
                <a:gd name="T7" fmla="*/ 0 h 12"/>
                <a:gd name="T8" fmla="*/ 12 w 30"/>
                <a:gd name="T9" fmla="*/ 1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12" y="12"/>
                  </a:moveTo>
                  <a:lnTo>
                    <a:pt x="0" y="0"/>
                  </a:lnTo>
                  <a:lnTo>
                    <a:pt x="3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32146" name="Freeform 4498"/>
            <p:cNvSpPr>
              <a:spLocks/>
            </p:cNvSpPr>
            <p:nvPr/>
          </p:nvSpPr>
          <p:spPr bwMode="auto">
            <a:xfrm>
              <a:off x="1691" y="866"/>
              <a:ext cx="703" cy="418"/>
            </a:xfrm>
            <a:custGeom>
              <a:avLst/>
              <a:gdLst>
                <a:gd name="T0" fmla="*/ 120 w 694"/>
                <a:gd name="T1" fmla="*/ 293 h 371"/>
                <a:gd name="T2" fmla="*/ 144 w 694"/>
                <a:gd name="T3" fmla="*/ 287 h 371"/>
                <a:gd name="T4" fmla="*/ 126 w 694"/>
                <a:gd name="T5" fmla="*/ 305 h 371"/>
                <a:gd name="T6" fmla="*/ 138 w 694"/>
                <a:gd name="T7" fmla="*/ 317 h 371"/>
                <a:gd name="T8" fmla="*/ 150 w 694"/>
                <a:gd name="T9" fmla="*/ 335 h 371"/>
                <a:gd name="T10" fmla="*/ 150 w 694"/>
                <a:gd name="T11" fmla="*/ 347 h 371"/>
                <a:gd name="T12" fmla="*/ 168 w 694"/>
                <a:gd name="T13" fmla="*/ 353 h 371"/>
                <a:gd name="T14" fmla="*/ 192 w 694"/>
                <a:gd name="T15" fmla="*/ 359 h 371"/>
                <a:gd name="T16" fmla="*/ 204 w 694"/>
                <a:gd name="T17" fmla="*/ 365 h 371"/>
                <a:gd name="T18" fmla="*/ 222 w 694"/>
                <a:gd name="T19" fmla="*/ 359 h 371"/>
                <a:gd name="T20" fmla="*/ 234 w 694"/>
                <a:gd name="T21" fmla="*/ 347 h 371"/>
                <a:gd name="T22" fmla="*/ 240 w 694"/>
                <a:gd name="T23" fmla="*/ 329 h 371"/>
                <a:gd name="T24" fmla="*/ 258 w 694"/>
                <a:gd name="T25" fmla="*/ 311 h 371"/>
                <a:gd name="T26" fmla="*/ 270 w 694"/>
                <a:gd name="T27" fmla="*/ 299 h 371"/>
                <a:gd name="T28" fmla="*/ 305 w 694"/>
                <a:gd name="T29" fmla="*/ 270 h 371"/>
                <a:gd name="T30" fmla="*/ 353 w 694"/>
                <a:gd name="T31" fmla="*/ 264 h 371"/>
                <a:gd name="T32" fmla="*/ 407 w 694"/>
                <a:gd name="T33" fmla="*/ 228 h 371"/>
                <a:gd name="T34" fmla="*/ 497 w 694"/>
                <a:gd name="T35" fmla="*/ 216 h 371"/>
                <a:gd name="T36" fmla="*/ 467 w 694"/>
                <a:gd name="T37" fmla="*/ 192 h 371"/>
                <a:gd name="T38" fmla="*/ 503 w 694"/>
                <a:gd name="T39" fmla="*/ 174 h 371"/>
                <a:gd name="T40" fmla="*/ 527 w 694"/>
                <a:gd name="T41" fmla="*/ 192 h 371"/>
                <a:gd name="T42" fmla="*/ 545 w 694"/>
                <a:gd name="T43" fmla="*/ 174 h 371"/>
                <a:gd name="T44" fmla="*/ 509 w 694"/>
                <a:gd name="T45" fmla="*/ 156 h 371"/>
                <a:gd name="T46" fmla="*/ 491 w 694"/>
                <a:gd name="T47" fmla="*/ 150 h 371"/>
                <a:gd name="T48" fmla="*/ 527 w 694"/>
                <a:gd name="T49" fmla="*/ 138 h 371"/>
                <a:gd name="T50" fmla="*/ 563 w 694"/>
                <a:gd name="T51" fmla="*/ 132 h 371"/>
                <a:gd name="T52" fmla="*/ 575 w 694"/>
                <a:gd name="T53" fmla="*/ 114 h 371"/>
                <a:gd name="T54" fmla="*/ 569 w 694"/>
                <a:gd name="T55" fmla="*/ 102 h 371"/>
                <a:gd name="T56" fmla="*/ 610 w 694"/>
                <a:gd name="T57" fmla="*/ 90 h 371"/>
                <a:gd name="T58" fmla="*/ 575 w 694"/>
                <a:gd name="T59" fmla="*/ 72 h 371"/>
                <a:gd name="T60" fmla="*/ 628 w 694"/>
                <a:gd name="T61" fmla="*/ 42 h 371"/>
                <a:gd name="T62" fmla="*/ 664 w 694"/>
                <a:gd name="T63" fmla="*/ 30 h 371"/>
                <a:gd name="T64" fmla="*/ 581 w 694"/>
                <a:gd name="T65" fmla="*/ 24 h 371"/>
                <a:gd name="T66" fmla="*/ 479 w 694"/>
                <a:gd name="T67" fmla="*/ 24 h 371"/>
                <a:gd name="T68" fmla="*/ 473 w 694"/>
                <a:gd name="T69" fmla="*/ 6 h 371"/>
                <a:gd name="T70" fmla="*/ 395 w 694"/>
                <a:gd name="T71" fmla="*/ 6 h 371"/>
                <a:gd name="T72" fmla="*/ 383 w 694"/>
                <a:gd name="T73" fmla="*/ 12 h 371"/>
                <a:gd name="T74" fmla="*/ 287 w 694"/>
                <a:gd name="T75" fmla="*/ 18 h 371"/>
                <a:gd name="T76" fmla="*/ 216 w 694"/>
                <a:gd name="T77" fmla="*/ 24 h 371"/>
                <a:gd name="T78" fmla="*/ 138 w 694"/>
                <a:gd name="T79" fmla="*/ 30 h 371"/>
                <a:gd name="T80" fmla="*/ 6 w 694"/>
                <a:gd name="T81" fmla="*/ 66 h 371"/>
                <a:gd name="T82" fmla="*/ 66 w 694"/>
                <a:gd name="T83" fmla="*/ 78 h 371"/>
                <a:gd name="T84" fmla="*/ 30 w 694"/>
                <a:gd name="T85" fmla="*/ 90 h 371"/>
                <a:gd name="T86" fmla="*/ 84 w 694"/>
                <a:gd name="T87" fmla="*/ 96 h 371"/>
                <a:gd name="T88" fmla="*/ 150 w 694"/>
                <a:gd name="T89" fmla="*/ 126 h 371"/>
                <a:gd name="T90" fmla="*/ 138 w 694"/>
                <a:gd name="T91" fmla="*/ 162 h 371"/>
                <a:gd name="T92" fmla="*/ 174 w 694"/>
                <a:gd name="T93" fmla="*/ 162 h 371"/>
                <a:gd name="T94" fmla="*/ 174 w 694"/>
                <a:gd name="T95" fmla="*/ 174 h 371"/>
                <a:gd name="T96" fmla="*/ 144 w 694"/>
                <a:gd name="T97" fmla="*/ 180 h 371"/>
                <a:gd name="T98" fmla="*/ 180 w 694"/>
                <a:gd name="T99" fmla="*/ 210 h 371"/>
                <a:gd name="T100" fmla="*/ 162 w 694"/>
                <a:gd name="T101" fmla="*/ 222 h 371"/>
                <a:gd name="T102" fmla="*/ 132 w 694"/>
                <a:gd name="T103" fmla="*/ 228 h 371"/>
                <a:gd name="T104" fmla="*/ 162 w 694"/>
                <a:gd name="T105" fmla="*/ 234 h 371"/>
                <a:gd name="T106" fmla="*/ 162 w 694"/>
                <a:gd name="T107" fmla="*/ 246 h 371"/>
                <a:gd name="T108" fmla="*/ 126 w 694"/>
                <a:gd name="T109" fmla="*/ 252 h 371"/>
                <a:gd name="T110" fmla="*/ 114 w 694"/>
                <a:gd name="T111" fmla="*/ 264 h 371"/>
                <a:gd name="T112" fmla="*/ 150 w 694"/>
                <a:gd name="T113" fmla="*/ 27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17"/>
                  </a:lnTo>
                  <a:lnTo>
                    <a:pt x="138" y="323"/>
                  </a:lnTo>
                  <a:lnTo>
                    <a:pt x="138" y="323"/>
                  </a:lnTo>
                  <a:lnTo>
                    <a:pt x="138" y="329"/>
                  </a:lnTo>
                  <a:lnTo>
                    <a:pt x="138" y="335"/>
                  </a:lnTo>
                  <a:lnTo>
                    <a:pt x="144" y="335"/>
                  </a:lnTo>
                  <a:lnTo>
                    <a:pt x="144" y="335"/>
                  </a:lnTo>
                  <a:lnTo>
                    <a:pt x="150" y="335"/>
                  </a:lnTo>
                  <a:lnTo>
                    <a:pt x="144" y="341"/>
                  </a:lnTo>
                  <a:lnTo>
                    <a:pt x="150" y="341"/>
                  </a:lnTo>
                  <a:lnTo>
                    <a:pt x="144" y="341"/>
                  </a:lnTo>
                  <a:lnTo>
                    <a:pt x="150" y="341"/>
                  </a:lnTo>
                  <a:lnTo>
                    <a:pt x="150" y="347"/>
                  </a:lnTo>
                  <a:lnTo>
                    <a:pt x="150" y="347"/>
                  </a:lnTo>
                  <a:lnTo>
                    <a:pt x="150" y="347"/>
                  </a:lnTo>
                  <a:lnTo>
                    <a:pt x="156" y="347"/>
                  </a:lnTo>
                  <a:lnTo>
                    <a:pt x="156" y="353"/>
                  </a:lnTo>
                  <a:lnTo>
                    <a:pt x="150" y="353"/>
                  </a:lnTo>
                  <a:lnTo>
                    <a:pt x="156"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2" y="359"/>
                  </a:lnTo>
                  <a:lnTo>
                    <a:pt x="198" y="359"/>
                  </a:lnTo>
                  <a:lnTo>
                    <a:pt x="192" y="365"/>
                  </a:lnTo>
                  <a:lnTo>
                    <a:pt x="198" y="365"/>
                  </a:lnTo>
                  <a:lnTo>
                    <a:pt x="192" y="371"/>
                  </a:lnTo>
                  <a:lnTo>
                    <a:pt x="192" y="371"/>
                  </a:lnTo>
                  <a:lnTo>
                    <a:pt x="204" y="365"/>
                  </a:lnTo>
                  <a:lnTo>
                    <a:pt x="216" y="371"/>
                  </a:lnTo>
                  <a:lnTo>
                    <a:pt x="216" y="365"/>
                  </a:lnTo>
                  <a:lnTo>
                    <a:pt x="216" y="365"/>
                  </a:lnTo>
                  <a:lnTo>
                    <a:pt x="204" y="359"/>
                  </a:lnTo>
                  <a:lnTo>
                    <a:pt x="222" y="359"/>
                  </a:lnTo>
                  <a:lnTo>
                    <a:pt x="222" y="359"/>
                  </a:lnTo>
                  <a:lnTo>
                    <a:pt x="222" y="359"/>
                  </a:lnTo>
                  <a:lnTo>
                    <a:pt x="222" y="353"/>
                  </a:lnTo>
                  <a:lnTo>
                    <a:pt x="222" y="353"/>
                  </a:lnTo>
                  <a:lnTo>
                    <a:pt x="228" y="353"/>
                  </a:lnTo>
                  <a:lnTo>
                    <a:pt x="222" y="353"/>
                  </a:lnTo>
                  <a:lnTo>
                    <a:pt x="228" y="353"/>
                  </a:lnTo>
                  <a:lnTo>
                    <a:pt x="228" y="347"/>
                  </a:lnTo>
                  <a:lnTo>
                    <a:pt x="234" y="347"/>
                  </a:lnTo>
                  <a:lnTo>
                    <a:pt x="228" y="341"/>
                  </a:lnTo>
                  <a:lnTo>
                    <a:pt x="234" y="341"/>
                  </a:lnTo>
                  <a:lnTo>
                    <a:pt x="234" y="341"/>
                  </a:lnTo>
                  <a:lnTo>
                    <a:pt x="240" y="335"/>
                  </a:lnTo>
                  <a:lnTo>
                    <a:pt x="240" y="335"/>
                  </a:lnTo>
                  <a:lnTo>
                    <a:pt x="234" y="329"/>
                  </a:lnTo>
                  <a:lnTo>
                    <a:pt x="240" y="329"/>
                  </a:lnTo>
                  <a:lnTo>
                    <a:pt x="234" y="323"/>
                  </a:lnTo>
                  <a:lnTo>
                    <a:pt x="246" y="317"/>
                  </a:lnTo>
                  <a:lnTo>
                    <a:pt x="252" y="317"/>
                  </a:lnTo>
                  <a:lnTo>
                    <a:pt x="252" y="317"/>
                  </a:lnTo>
                  <a:lnTo>
                    <a:pt x="252" y="311"/>
                  </a:lnTo>
                  <a:lnTo>
                    <a:pt x="258"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473" y="180"/>
                  </a:lnTo>
                  <a:lnTo>
                    <a:pt x="473" y="180"/>
                  </a:lnTo>
                  <a:lnTo>
                    <a:pt x="503" y="180"/>
                  </a:lnTo>
                  <a:lnTo>
                    <a:pt x="503" y="174"/>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599" y="42"/>
                  </a:lnTo>
                  <a:lnTo>
                    <a:pt x="622" y="42"/>
                  </a:lnTo>
                  <a:lnTo>
                    <a:pt x="646" y="36"/>
                  </a:lnTo>
                  <a:lnTo>
                    <a:pt x="599" y="36"/>
                  </a:lnTo>
                  <a:lnTo>
                    <a:pt x="664" y="30"/>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563" y="6"/>
                  </a:lnTo>
                  <a:lnTo>
                    <a:pt x="461" y="6"/>
                  </a:lnTo>
                  <a:lnTo>
                    <a:pt x="473" y="6"/>
                  </a:lnTo>
                  <a:lnTo>
                    <a:pt x="551" y="6"/>
                  </a:lnTo>
                  <a:lnTo>
                    <a:pt x="521" y="0"/>
                  </a:lnTo>
                  <a:lnTo>
                    <a:pt x="419" y="0"/>
                  </a:lnTo>
                  <a:lnTo>
                    <a:pt x="431" y="6"/>
                  </a:lnTo>
                  <a:lnTo>
                    <a:pt x="419" y="6"/>
                  </a:lnTo>
                  <a:lnTo>
                    <a:pt x="419" y="6"/>
                  </a:lnTo>
                  <a:lnTo>
                    <a:pt x="395" y="6"/>
                  </a:lnTo>
                  <a:lnTo>
                    <a:pt x="359" y="6"/>
                  </a:lnTo>
                  <a:lnTo>
                    <a:pt x="365" y="6"/>
                  </a:lnTo>
                  <a:lnTo>
                    <a:pt x="341" y="6"/>
                  </a:lnTo>
                  <a:lnTo>
                    <a:pt x="383" y="6"/>
                  </a:lnTo>
                  <a:lnTo>
                    <a:pt x="407" y="12"/>
                  </a:lnTo>
                  <a:lnTo>
                    <a:pt x="383" y="12"/>
                  </a:lnTo>
                  <a:lnTo>
                    <a:pt x="383" y="12"/>
                  </a:lnTo>
                  <a:lnTo>
                    <a:pt x="353" y="12"/>
                  </a:lnTo>
                  <a:lnTo>
                    <a:pt x="365" y="12"/>
                  </a:lnTo>
                  <a:lnTo>
                    <a:pt x="353" y="12"/>
                  </a:lnTo>
                  <a:lnTo>
                    <a:pt x="353" y="18"/>
                  </a:lnTo>
                  <a:lnTo>
                    <a:pt x="353" y="18"/>
                  </a:lnTo>
                  <a:lnTo>
                    <a:pt x="293" y="12"/>
                  </a:lnTo>
                  <a:lnTo>
                    <a:pt x="287" y="18"/>
                  </a:lnTo>
                  <a:lnTo>
                    <a:pt x="293" y="24"/>
                  </a:lnTo>
                  <a:lnTo>
                    <a:pt x="264" y="18"/>
                  </a:lnTo>
                  <a:lnTo>
                    <a:pt x="252" y="24"/>
                  </a:lnTo>
                  <a:lnTo>
                    <a:pt x="252" y="24"/>
                  </a:lnTo>
                  <a:lnTo>
                    <a:pt x="252" y="12"/>
                  </a:lnTo>
                  <a:lnTo>
                    <a:pt x="198" y="18"/>
                  </a:lnTo>
                  <a:lnTo>
                    <a:pt x="216" y="24"/>
                  </a:lnTo>
                  <a:lnTo>
                    <a:pt x="198" y="24"/>
                  </a:lnTo>
                  <a:lnTo>
                    <a:pt x="174" y="18"/>
                  </a:lnTo>
                  <a:lnTo>
                    <a:pt x="174" y="24"/>
                  </a:lnTo>
                  <a:lnTo>
                    <a:pt x="168" y="30"/>
                  </a:lnTo>
                  <a:lnTo>
                    <a:pt x="144" y="30"/>
                  </a:lnTo>
                  <a:lnTo>
                    <a:pt x="144" y="30"/>
                  </a:lnTo>
                  <a:lnTo>
                    <a:pt x="138" y="30"/>
                  </a:lnTo>
                  <a:lnTo>
                    <a:pt x="84" y="42"/>
                  </a:lnTo>
                  <a:lnTo>
                    <a:pt x="120" y="42"/>
                  </a:lnTo>
                  <a:lnTo>
                    <a:pt x="114" y="42"/>
                  </a:lnTo>
                  <a:lnTo>
                    <a:pt x="108" y="48"/>
                  </a:lnTo>
                  <a:lnTo>
                    <a:pt x="96" y="54"/>
                  </a:lnTo>
                  <a:lnTo>
                    <a:pt x="54" y="60"/>
                  </a:lnTo>
                  <a:lnTo>
                    <a:pt x="6" y="66"/>
                  </a:lnTo>
                  <a:lnTo>
                    <a:pt x="6" y="66"/>
                  </a:lnTo>
                  <a:lnTo>
                    <a:pt x="6" y="72"/>
                  </a:lnTo>
                  <a:lnTo>
                    <a:pt x="30" y="72"/>
                  </a:lnTo>
                  <a:lnTo>
                    <a:pt x="24" y="78"/>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44" y="126"/>
                  </a:lnTo>
                  <a:lnTo>
                    <a:pt x="150" y="126"/>
                  </a:lnTo>
                  <a:lnTo>
                    <a:pt x="150" y="138"/>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86"/>
                  </a:lnTo>
                  <a:lnTo>
                    <a:pt x="186" y="192"/>
                  </a:lnTo>
                  <a:lnTo>
                    <a:pt x="144" y="180"/>
                  </a:lnTo>
                  <a:lnTo>
                    <a:pt x="144" y="186"/>
                  </a:lnTo>
                  <a:lnTo>
                    <a:pt x="186" y="198"/>
                  </a:lnTo>
                  <a:lnTo>
                    <a:pt x="180" y="204"/>
                  </a:lnTo>
                  <a:lnTo>
                    <a:pt x="180" y="204"/>
                  </a:lnTo>
                  <a:lnTo>
                    <a:pt x="174" y="210"/>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0" y="234"/>
                  </a:lnTo>
                  <a:lnTo>
                    <a:pt x="156" y="234"/>
                  </a:lnTo>
                  <a:lnTo>
                    <a:pt x="162" y="234"/>
                  </a:lnTo>
                  <a:lnTo>
                    <a:pt x="168" y="234"/>
                  </a:lnTo>
                  <a:lnTo>
                    <a:pt x="162" y="234"/>
                  </a:lnTo>
                  <a:lnTo>
                    <a:pt x="168"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26" y="252"/>
                  </a:lnTo>
                  <a:lnTo>
                    <a:pt x="132" y="258"/>
                  </a:lnTo>
                  <a:lnTo>
                    <a:pt x="120" y="258"/>
                  </a:lnTo>
                  <a:lnTo>
                    <a:pt x="114" y="258"/>
                  </a:lnTo>
                  <a:lnTo>
                    <a:pt x="144" y="252"/>
                  </a:lnTo>
                  <a:lnTo>
                    <a:pt x="162" y="246"/>
                  </a:lnTo>
                  <a:lnTo>
                    <a:pt x="156" y="252"/>
                  </a:lnTo>
                  <a:lnTo>
                    <a:pt x="114" y="264"/>
                  </a:lnTo>
                  <a:lnTo>
                    <a:pt x="120" y="264"/>
                  </a:lnTo>
                  <a:lnTo>
                    <a:pt x="120" y="264"/>
                  </a:lnTo>
                  <a:lnTo>
                    <a:pt x="138" y="264"/>
                  </a:lnTo>
                  <a:lnTo>
                    <a:pt x="120" y="270"/>
                  </a:lnTo>
                  <a:lnTo>
                    <a:pt x="126" y="270"/>
                  </a:lnTo>
                  <a:lnTo>
                    <a:pt x="132" y="270"/>
                  </a:lnTo>
                  <a:lnTo>
                    <a:pt x="150" y="270"/>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712" name="Freeform 4499"/>
            <p:cNvSpPr>
              <a:spLocks/>
            </p:cNvSpPr>
            <p:nvPr/>
          </p:nvSpPr>
          <p:spPr bwMode="auto">
            <a:xfrm>
              <a:off x="1824" y="1082"/>
              <a:ext cx="32" cy="20"/>
            </a:xfrm>
            <a:custGeom>
              <a:avLst/>
              <a:gdLst>
                <a:gd name="T0" fmla="*/ 36 w 30"/>
                <a:gd name="T1" fmla="*/ 16 h 18"/>
                <a:gd name="T2" fmla="*/ 6 w 30"/>
                <a:gd name="T3" fmla="*/ 0 h 18"/>
                <a:gd name="T4" fmla="*/ 0 w 30"/>
                <a:gd name="T5" fmla="*/ 9 h 18"/>
                <a:gd name="T6" fmla="*/ 0 w 30"/>
                <a:gd name="T7" fmla="*/ 9 h 18"/>
                <a:gd name="T8" fmla="*/ 0 w 30"/>
                <a:gd name="T9" fmla="*/ 9 h 18"/>
                <a:gd name="T10" fmla="*/ 0 w 30"/>
                <a:gd name="T11" fmla="*/ 16 h 18"/>
                <a:gd name="T12" fmla="*/ 6 w 30"/>
                <a:gd name="T13" fmla="*/ 16 h 18"/>
                <a:gd name="T14" fmla="*/ 6 w 30"/>
                <a:gd name="T15" fmla="*/ 24 h 18"/>
                <a:gd name="T16" fmla="*/ 36 w 30"/>
                <a:gd name="T17" fmla="*/ 1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6" y="0"/>
                  </a:lnTo>
                  <a:lnTo>
                    <a:pt x="0" y="6"/>
                  </a:lnTo>
                  <a:lnTo>
                    <a:pt x="0" y="12"/>
                  </a:lnTo>
                  <a:lnTo>
                    <a:pt x="6" y="12"/>
                  </a:lnTo>
                  <a:lnTo>
                    <a:pt x="6" y="18"/>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32148" name="Freeform 4500"/>
            <p:cNvSpPr>
              <a:spLocks/>
            </p:cNvSpPr>
            <p:nvPr/>
          </p:nvSpPr>
          <p:spPr bwMode="auto">
            <a:xfrm>
              <a:off x="2195" y="1157"/>
              <a:ext cx="145" cy="59"/>
            </a:xfrm>
            <a:custGeom>
              <a:avLst/>
              <a:gdLst>
                <a:gd name="T0" fmla="*/ 113 w 143"/>
                <a:gd name="T1" fmla="*/ 0 h 53"/>
                <a:gd name="T2" fmla="*/ 107 w 143"/>
                <a:gd name="T3" fmla="*/ 0 h 53"/>
                <a:gd name="T4" fmla="*/ 96 w 143"/>
                <a:gd name="T5" fmla="*/ 6 h 53"/>
                <a:gd name="T6" fmla="*/ 90 w 143"/>
                <a:gd name="T7" fmla="*/ 6 h 53"/>
                <a:gd name="T8" fmla="*/ 84 w 143"/>
                <a:gd name="T9" fmla="*/ 12 h 53"/>
                <a:gd name="T10" fmla="*/ 84 w 143"/>
                <a:gd name="T11" fmla="*/ 12 h 53"/>
                <a:gd name="T12" fmla="*/ 72 w 143"/>
                <a:gd name="T13" fmla="*/ 6 h 53"/>
                <a:gd name="T14" fmla="*/ 72 w 143"/>
                <a:gd name="T15" fmla="*/ 12 h 53"/>
                <a:gd name="T16" fmla="*/ 60 w 143"/>
                <a:gd name="T17" fmla="*/ 6 h 53"/>
                <a:gd name="T18" fmla="*/ 54 w 143"/>
                <a:gd name="T19" fmla="*/ 12 h 53"/>
                <a:gd name="T20" fmla="*/ 48 w 143"/>
                <a:gd name="T21" fmla="*/ 18 h 53"/>
                <a:gd name="T22" fmla="*/ 42 w 143"/>
                <a:gd name="T23" fmla="*/ 12 h 53"/>
                <a:gd name="T24" fmla="*/ 42 w 143"/>
                <a:gd name="T25" fmla="*/ 12 h 53"/>
                <a:gd name="T26" fmla="*/ 24 w 143"/>
                <a:gd name="T27" fmla="*/ 0 h 53"/>
                <a:gd name="T28" fmla="*/ 30 w 143"/>
                <a:gd name="T29" fmla="*/ 6 h 53"/>
                <a:gd name="T30" fmla="*/ 30 w 143"/>
                <a:gd name="T31" fmla="*/ 6 h 53"/>
                <a:gd name="T32" fmla="*/ 18 w 143"/>
                <a:gd name="T33" fmla="*/ 6 h 53"/>
                <a:gd name="T34" fmla="*/ 18 w 143"/>
                <a:gd name="T35" fmla="*/ 6 h 53"/>
                <a:gd name="T36" fmla="*/ 12 w 143"/>
                <a:gd name="T37" fmla="*/ 12 h 53"/>
                <a:gd name="T38" fmla="*/ 18 w 143"/>
                <a:gd name="T39" fmla="*/ 12 h 53"/>
                <a:gd name="T40" fmla="*/ 18 w 143"/>
                <a:gd name="T41" fmla="*/ 12 h 53"/>
                <a:gd name="T42" fmla="*/ 6 w 143"/>
                <a:gd name="T43" fmla="*/ 12 h 53"/>
                <a:gd name="T44" fmla="*/ 12 w 143"/>
                <a:gd name="T45" fmla="*/ 12 h 53"/>
                <a:gd name="T46" fmla="*/ 0 w 143"/>
                <a:gd name="T47" fmla="*/ 12 h 53"/>
                <a:gd name="T48" fmla="*/ 30 w 143"/>
                <a:gd name="T49" fmla="*/ 18 h 53"/>
                <a:gd name="T50" fmla="*/ 30 w 143"/>
                <a:gd name="T51" fmla="*/ 18 h 53"/>
                <a:gd name="T52" fmla="*/ 30 w 143"/>
                <a:gd name="T53" fmla="*/ 24 h 53"/>
                <a:gd name="T54" fmla="*/ 6 w 143"/>
                <a:gd name="T55" fmla="*/ 24 h 53"/>
                <a:gd name="T56" fmla="*/ 24 w 143"/>
                <a:gd name="T57" fmla="*/ 29 h 53"/>
                <a:gd name="T58" fmla="*/ 30 w 143"/>
                <a:gd name="T59" fmla="*/ 29 h 53"/>
                <a:gd name="T60" fmla="*/ 30 w 143"/>
                <a:gd name="T61" fmla="*/ 35 h 53"/>
                <a:gd name="T62" fmla="*/ 36 w 143"/>
                <a:gd name="T63" fmla="*/ 35 h 53"/>
                <a:gd name="T64" fmla="*/ 30 w 143"/>
                <a:gd name="T65" fmla="*/ 35 h 53"/>
                <a:gd name="T66" fmla="*/ 18 w 143"/>
                <a:gd name="T67" fmla="*/ 41 h 53"/>
                <a:gd name="T68" fmla="*/ 30 w 143"/>
                <a:gd name="T69" fmla="*/ 47 h 53"/>
                <a:gd name="T70" fmla="*/ 48 w 143"/>
                <a:gd name="T71" fmla="*/ 47 h 53"/>
                <a:gd name="T72" fmla="*/ 78 w 143"/>
                <a:gd name="T73" fmla="*/ 53 h 53"/>
                <a:gd name="T74" fmla="*/ 102 w 143"/>
                <a:gd name="T75" fmla="*/ 41 h 53"/>
                <a:gd name="T76" fmla="*/ 119 w 143"/>
                <a:gd name="T77" fmla="*/ 35 h 53"/>
                <a:gd name="T78" fmla="*/ 131 w 143"/>
                <a:gd name="T79" fmla="*/ 29 h 53"/>
                <a:gd name="T80" fmla="*/ 137 w 143"/>
                <a:gd name="T81" fmla="*/ 24 h 53"/>
                <a:gd name="T82" fmla="*/ 143 w 143"/>
                <a:gd name="T83" fmla="*/ 24 h 53"/>
                <a:gd name="T84" fmla="*/ 137 w 143"/>
                <a:gd name="T85" fmla="*/ 18 h 53"/>
                <a:gd name="T86" fmla="*/ 143 w 143"/>
                <a:gd name="T87" fmla="*/ 18 h 53"/>
                <a:gd name="T88" fmla="*/ 143 w 143"/>
                <a:gd name="T89" fmla="*/ 18 h 53"/>
                <a:gd name="T90" fmla="*/ 131 w 143"/>
                <a:gd name="T91" fmla="*/ 18 h 53"/>
                <a:gd name="T92" fmla="*/ 137 w 143"/>
                <a:gd name="T93" fmla="*/ 12 h 53"/>
                <a:gd name="T94" fmla="*/ 131 w 143"/>
                <a:gd name="T95" fmla="*/ 12 h 53"/>
                <a:gd name="T96" fmla="*/ 125 w 143"/>
                <a:gd name="T97" fmla="*/ 6 h 53"/>
                <a:gd name="T98" fmla="*/ 131 w 143"/>
                <a:gd name="T99" fmla="*/ 0 h 53"/>
                <a:gd name="T100" fmla="*/ 125 w 143"/>
                <a:gd name="T101" fmla="*/ 0 h 53"/>
                <a:gd name="T102" fmla="*/ 113 w 143"/>
                <a:gd name="T10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3" h="53">
                  <a:moveTo>
                    <a:pt x="113" y="0"/>
                  </a:moveTo>
                  <a:lnTo>
                    <a:pt x="107" y="0"/>
                  </a:lnTo>
                  <a:lnTo>
                    <a:pt x="96" y="6"/>
                  </a:lnTo>
                  <a:lnTo>
                    <a:pt x="90" y="6"/>
                  </a:lnTo>
                  <a:lnTo>
                    <a:pt x="84" y="12"/>
                  </a:lnTo>
                  <a:lnTo>
                    <a:pt x="84" y="12"/>
                  </a:lnTo>
                  <a:lnTo>
                    <a:pt x="72" y="6"/>
                  </a:lnTo>
                  <a:lnTo>
                    <a:pt x="72" y="12"/>
                  </a:lnTo>
                  <a:lnTo>
                    <a:pt x="60" y="6"/>
                  </a:lnTo>
                  <a:lnTo>
                    <a:pt x="54" y="12"/>
                  </a:lnTo>
                  <a:lnTo>
                    <a:pt x="48" y="18"/>
                  </a:lnTo>
                  <a:lnTo>
                    <a:pt x="42" y="12"/>
                  </a:lnTo>
                  <a:lnTo>
                    <a:pt x="42" y="12"/>
                  </a:lnTo>
                  <a:lnTo>
                    <a:pt x="24" y="0"/>
                  </a:lnTo>
                  <a:lnTo>
                    <a:pt x="30" y="6"/>
                  </a:lnTo>
                  <a:lnTo>
                    <a:pt x="30" y="6"/>
                  </a:lnTo>
                  <a:lnTo>
                    <a:pt x="18" y="6"/>
                  </a:lnTo>
                  <a:lnTo>
                    <a:pt x="18" y="6"/>
                  </a:lnTo>
                  <a:lnTo>
                    <a:pt x="12" y="12"/>
                  </a:lnTo>
                  <a:lnTo>
                    <a:pt x="18" y="12"/>
                  </a:lnTo>
                  <a:lnTo>
                    <a:pt x="18" y="12"/>
                  </a:lnTo>
                  <a:lnTo>
                    <a:pt x="6" y="12"/>
                  </a:lnTo>
                  <a:lnTo>
                    <a:pt x="12" y="12"/>
                  </a:lnTo>
                  <a:lnTo>
                    <a:pt x="0" y="12"/>
                  </a:lnTo>
                  <a:lnTo>
                    <a:pt x="30" y="18"/>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43" y="18"/>
                  </a:lnTo>
                  <a:lnTo>
                    <a:pt x="131" y="18"/>
                  </a:lnTo>
                  <a:lnTo>
                    <a:pt x="137" y="12"/>
                  </a:lnTo>
                  <a:lnTo>
                    <a:pt x="131" y="12"/>
                  </a:lnTo>
                  <a:lnTo>
                    <a:pt x="125" y="6"/>
                  </a:lnTo>
                  <a:lnTo>
                    <a:pt x="131" y="0"/>
                  </a:lnTo>
                  <a:lnTo>
                    <a:pt x="125" y="0"/>
                  </a:lnTo>
                  <a:lnTo>
                    <a:pt x="113" y="0"/>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32149" name="Freeform 4501"/>
            <p:cNvSpPr>
              <a:spLocks/>
            </p:cNvSpPr>
            <p:nvPr/>
          </p:nvSpPr>
          <p:spPr bwMode="auto">
            <a:xfrm>
              <a:off x="2370" y="1385"/>
              <a:ext cx="61" cy="75"/>
            </a:xfrm>
            <a:custGeom>
              <a:avLst/>
              <a:gdLst>
                <a:gd name="T0" fmla="*/ 60 w 60"/>
                <a:gd name="T1" fmla="*/ 48 h 66"/>
                <a:gd name="T2" fmla="*/ 60 w 60"/>
                <a:gd name="T3" fmla="*/ 18 h 66"/>
                <a:gd name="T4" fmla="*/ 48 w 60"/>
                <a:gd name="T5" fmla="*/ 18 h 66"/>
                <a:gd name="T6" fmla="*/ 48 w 60"/>
                <a:gd name="T7" fmla="*/ 18 h 66"/>
                <a:gd name="T8" fmla="*/ 36 w 60"/>
                <a:gd name="T9" fmla="*/ 18 h 66"/>
                <a:gd name="T10" fmla="*/ 48 w 60"/>
                <a:gd name="T11" fmla="*/ 0 h 66"/>
                <a:gd name="T12" fmla="*/ 48 w 60"/>
                <a:gd name="T13" fmla="*/ 0 h 66"/>
                <a:gd name="T14" fmla="*/ 42 w 60"/>
                <a:gd name="T15" fmla="*/ 0 h 66"/>
                <a:gd name="T16" fmla="*/ 36 w 60"/>
                <a:gd name="T17" fmla="*/ 0 h 66"/>
                <a:gd name="T18" fmla="*/ 24 w 60"/>
                <a:gd name="T19" fmla="*/ 6 h 66"/>
                <a:gd name="T20" fmla="*/ 30 w 60"/>
                <a:gd name="T21" fmla="*/ 12 h 66"/>
                <a:gd name="T22" fmla="*/ 24 w 60"/>
                <a:gd name="T23" fmla="*/ 18 h 66"/>
                <a:gd name="T24" fmla="*/ 6 w 60"/>
                <a:gd name="T25" fmla="*/ 18 h 66"/>
                <a:gd name="T26" fmla="*/ 6 w 60"/>
                <a:gd name="T27" fmla="*/ 24 h 66"/>
                <a:gd name="T28" fmla="*/ 0 w 60"/>
                <a:gd name="T29" fmla="*/ 30 h 66"/>
                <a:gd name="T30" fmla="*/ 18 w 60"/>
                <a:gd name="T31" fmla="*/ 36 h 66"/>
                <a:gd name="T32" fmla="*/ 6 w 60"/>
                <a:gd name="T33" fmla="*/ 48 h 66"/>
                <a:gd name="T34" fmla="*/ 18 w 60"/>
                <a:gd name="T35" fmla="*/ 48 h 66"/>
                <a:gd name="T36" fmla="*/ 6 w 60"/>
                <a:gd name="T37" fmla="*/ 54 h 66"/>
                <a:gd name="T38" fmla="*/ 0 w 60"/>
                <a:gd name="T39" fmla="*/ 54 h 66"/>
                <a:gd name="T40" fmla="*/ 0 w 60"/>
                <a:gd name="T41" fmla="*/ 60 h 66"/>
                <a:gd name="T42" fmla="*/ 0 w 60"/>
                <a:gd name="T43" fmla="*/ 60 h 66"/>
                <a:gd name="T44" fmla="*/ 6 w 60"/>
                <a:gd name="T45" fmla="*/ 66 h 66"/>
                <a:gd name="T46" fmla="*/ 0 w 60"/>
                <a:gd name="T47" fmla="*/ 66 h 66"/>
                <a:gd name="T48" fmla="*/ 6 w 60"/>
                <a:gd name="T49" fmla="*/ 66 h 66"/>
                <a:gd name="T50" fmla="*/ 6 w 60"/>
                <a:gd name="T51" fmla="*/ 66 h 66"/>
                <a:gd name="T52" fmla="*/ 24 w 60"/>
                <a:gd name="T53" fmla="*/ 66 h 66"/>
                <a:gd name="T54" fmla="*/ 36 w 60"/>
                <a:gd name="T55" fmla="*/ 60 h 66"/>
                <a:gd name="T56" fmla="*/ 54 w 60"/>
                <a:gd name="T57" fmla="*/ 60 h 66"/>
                <a:gd name="T58" fmla="*/ 60 w 60"/>
                <a:gd name="T59" fmla="*/ 4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66">
                  <a:moveTo>
                    <a:pt x="60" y="48"/>
                  </a:moveTo>
                  <a:lnTo>
                    <a:pt x="60" y="18"/>
                  </a:lnTo>
                  <a:lnTo>
                    <a:pt x="48" y="18"/>
                  </a:lnTo>
                  <a:lnTo>
                    <a:pt x="48" y="18"/>
                  </a:lnTo>
                  <a:lnTo>
                    <a:pt x="36" y="18"/>
                  </a:lnTo>
                  <a:lnTo>
                    <a:pt x="48" y="0"/>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0" y="60"/>
                  </a:lnTo>
                  <a:lnTo>
                    <a:pt x="6" y="66"/>
                  </a:lnTo>
                  <a:lnTo>
                    <a:pt x="0" y="66"/>
                  </a:lnTo>
                  <a:lnTo>
                    <a:pt x="6" y="66"/>
                  </a:lnTo>
                  <a:lnTo>
                    <a:pt x="6" y="66"/>
                  </a:lnTo>
                  <a:lnTo>
                    <a:pt x="24" y="66"/>
                  </a:lnTo>
                  <a:lnTo>
                    <a:pt x="36" y="60"/>
                  </a:lnTo>
                  <a:lnTo>
                    <a:pt x="54" y="60"/>
                  </a:lnTo>
                  <a:lnTo>
                    <a:pt x="60" y="48"/>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32150" name="Freeform 4502"/>
            <p:cNvSpPr>
              <a:spLocks/>
            </p:cNvSpPr>
            <p:nvPr/>
          </p:nvSpPr>
          <p:spPr bwMode="auto">
            <a:xfrm>
              <a:off x="2437" y="1311"/>
              <a:ext cx="116" cy="182"/>
            </a:xfrm>
            <a:custGeom>
              <a:avLst/>
              <a:gdLst>
                <a:gd name="T0" fmla="*/ 12 w 114"/>
                <a:gd name="T1" fmla="*/ 48 h 162"/>
                <a:gd name="T2" fmla="*/ 18 w 114"/>
                <a:gd name="T3" fmla="*/ 54 h 162"/>
                <a:gd name="T4" fmla="*/ 12 w 114"/>
                <a:gd name="T5" fmla="*/ 66 h 162"/>
                <a:gd name="T6" fmla="*/ 24 w 114"/>
                <a:gd name="T7" fmla="*/ 72 h 162"/>
                <a:gd name="T8" fmla="*/ 36 w 114"/>
                <a:gd name="T9" fmla="*/ 78 h 162"/>
                <a:gd name="T10" fmla="*/ 42 w 114"/>
                <a:gd name="T11" fmla="*/ 102 h 162"/>
                <a:gd name="T12" fmla="*/ 18 w 114"/>
                <a:gd name="T13" fmla="*/ 108 h 162"/>
                <a:gd name="T14" fmla="*/ 24 w 114"/>
                <a:gd name="T15" fmla="*/ 114 h 162"/>
                <a:gd name="T16" fmla="*/ 12 w 114"/>
                <a:gd name="T17" fmla="*/ 132 h 162"/>
                <a:gd name="T18" fmla="*/ 30 w 114"/>
                <a:gd name="T19" fmla="*/ 138 h 162"/>
                <a:gd name="T20" fmla="*/ 42 w 114"/>
                <a:gd name="T21" fmla="*/ 138 h 162"/>
                <a:gd name="T22" fmla="*/ 12 w 114"/>
                <a:gd name="T23" fmla="*/ 150 h 162"/>
                <a:gd name="T24" fmla="*/ 6 w 114"/>
                <a:gd name="T25" fmla="*/ 162 h 162"/>
                <a:gd name="T26" fmla="*/ 30 w 114"/>
                <a:gd name="T27" fmla="*/ 162 h 162"/>
                <a:gd name="T28" fmla="*/ 48 w 114"/>
                <a:gd name="T29" fmla="*/ 150 h 162"/>
                <a:gd name="T30" fmla="*/ 90 w 114"/>
                <a:gd name="T31" fmla="*/ 150 h 162"/>
                <a:gd name="T32" fmla="*/ 96 w 114"/>
                <a:gd name="T33" fmla="*/ 138 h 162"/>
                <a:gd name="T34" fmla="*/ 114 w 114"/>
                <a:gd name="T35" fmla="*/ 114 h 162"/>
                <a:gd name="T36" fmla="*/ 90 w 114"/>
                <a:gd name="T37" fmla="*/ 108 h 162"/>
                <a:gd name="T38" fmla="*/ 78 w 114"/>
                <a:gd name="T39" fmla="*/ 96 h 162"/>
                <a:gd name="T40" fmla="*/ 84 w 114"/>
                <a:gd name="T41" fmla="*/ 90 h 162"/>
                <a:gd name="T42" fmla="*/ 54 w 114"/>
                <a:gd name="T43" fmla="*/ 54 h 162"/>
                <a:gd name="T44" fmla="*/ 48 w 114"/>
                <a:gd name="T45" fmla="*/ 48 h 162"/>
                <a:gd name="T46" fmla="*/ 42 w 114"/>
                <a:gd name="T47" fmla="*/ 42 h 162"/>
                <a:gd name="T48" fmla="*/ 30 w 114"/>
                <a:gd name="T49" fmla="*/ 18 h 162"/>
                <a:gd name="T50" fmla="*/ 30 w 114"/>
                <a:gd name="T51" fmla="*/ 18 h 162"/>
                <a:gd name="T52" fmla="*/ 18 w 114"/>
                <a:gd name="T53" fmla="*/ 0 h 162"/>
                <a:gd name="T54" fmla="*/ 12 w 114"/>
                <a:gd name="T55" fmla="*/ 12 h 162"/>
                <a:gd name="T56" fmla="*/ 6 w 114"/>
                <a:gd name="T57" fmla="*/ 24 h 162"/>
                <a:gd name="T58" fmla="*/ 6 w 114"/>
                <a:gd name="T59" fmla="*/ 30 h 162"/>
                <a:gd name="T60" fmla="*/ 0 w 114"/>
                <a:gd name="T61" fmla="*/ 36 h 162"/>
                <a:gd name="T62" fmla="*/ 12 w 114"/>
                <a:gd name="T63" fmla="*/ 36 h 162"/>
                <a:gd name="T64" fmla="*/ 0 w 114"/>
                <a:gd name="T65" fmla="*/ 6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 h="162">
                  <a:moveTo>
                    <a:pt x="0" y="66"/>
                  </a:moveTo>
                  <a:lnTo>
                    <a:pt x="12" y="48"/>
                  </a:lnTo>
                  <a:lnTo>
                    <a:pt x="12" y="48"/>
                  </a:lnTo>
                  <a:lnTo>
                    <a:pt x="18" y="54"/>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90" y="108"/>
                  </a:lnTo>
                  <a:lnTo>
                    <a:pt x="78" y="96"/>
                  </a:lnTo>
                  <a:lnTo>
                    <a:pt x="84" y="96"/>
                  </a:lnTo>
                  <a:lnTo>
                    <a:pt x="84" y="90"/>
                  </a:lnTo>
                  <a:lnTo>
                    <a:pt x="72" y="78"/>
                  </a:lnTo>
                  <a:lnTo>
                    <a:pt x="54" y="54"/>
                  </a:lnTo>
                  <a:lnTo>
                    <a:pt x="36" y="48"/>
                  </a:lnTo>
                  <a:lnTo>
                    <a:pt x="48" y="48"/>
                  </a:lnTo>
                  <a:lnTo>
                    <a:pt x="42" y="42"/>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24"/>
                  </a:lnTo>
                  <a:lnTo>
                    <a:pt x="6" y="30"/>
                  </a:lnTo>
                  <a:lnTo>
                    <a:pt x="0" y="36"/>
                  </a:lnTo>
                  <a:lnTo>
                    <a:pt x="0" y="36"/>
                  </a:lnTo>
                  <a:lnTo>
                    <a:pt x="0" y="42"/>
                  </a:lnTo>
                  <a:lnTo>
                    <a:pt x="12" y="36"/>
                  </a:lnTo>
                  <a:lnTo>
                    <a:pt x="12" y="36"/>
                  </a:lnTo>
                  <a:lnTo>
                    <a:pt x="0" y="66"/>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32151" name="Freeform 4503"/>
            <p:cNvSpPr>
              <a:spLocks/>
            </p:cNvSpPr>
            <p:nvPr/>
          </p:nvSpPr>
          <p:spPr bwMode="auto">
            <a:xfrm>
              <a:off x="2406" y="1385"/>
              <a:ext cx="37" cy="21"/>
            </a:xfrm>
            <a:custGeom>
              <a:avLst/>
              <a:gdLst>
                <a:gd name="T0" fmla="*/ 36 w 36"/>
                <a:gd name="T1" fmla="*/ 12 h 18"/>
                <a:gd name="T2" fmla="*/ 30 w 36"/>
                <a:gd name="T3" fmla="*/ 6 h 18"/>
                <a:gd name="T4" fmla="*/ 24 w 36"/>
                <a:gd name="T5" fmla="*/ 0 h 18"/>
                <a:gd name="T6" fmla="*/ 12 w 36"/>
                <a:gd name="T7" fmla="*/ 0 h 18"/>
                <a:gd name="T8" fmla="*/ 0 w 36"/>
                <a:gd name="T9" fmla="*/ 18 h 18"/>
                <a:gd name="T10" fmla="*/ 12 w 36"/>
                <a:gd name="T11" fmla="*/ 18 h 18"/>
                <a:gd name="T12" fmla="*/ 12 w 36"/>
                <a:gd name="T13" fmla="*/ 18 h 18"/>
                <a:gd name="T14" fmla="*/ 24 w 36"/>
                <a:gd name="T15" fmla="*/ 18 h 18"/>
                <a:gd name="T16" fmla="*/ 36 w 36"/>
                <a:gd name="T17"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8">
                  <a:moveTo>
                    <a:pt x="36" y="12"/>
                  </a:moveTo>
                  <a:lnTo>
                    <a:pt x="30" y="6"/>
                  </a:lnTo>
                  <a:lnTo>
                    <a:pt x="24" y="0"/>
                  </a:lnTo>
                  <a:lnTo>
                    <a:pt x="12" y="0"/>
                  </a:lnTo>
                  <a:lnTo>
                    <a:pt x="0" y="18"/>
                  </a:lnTo>
                  <a:lnTo>
                    <a:pt x="12" y="18"/>
                  </a:lnTo>
                  <a:lnTo>
                    <a:pt x="12" y="18"/>
                  </a:lnTo>
                  <a:lnTo>
                    <a:pt x="24" y="18"/>
                  </a:lnTo>
                  <a:lnTo>
                    <a:pt x="36" y="12"/>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717" name="Freeform 4504"/>
            <p:cNvSpPr>
              <a:spLocks/>
            </p:cNvSpPr>
            <p:nvPr/>
          </p:nvSpPr>
          <p:spPr bwMode="auto">
            <a:xfrm>
              <a:off x="2425" y="1338"/>
              <a:ext cx="18" cy="7"/>
            </a:xfrm>
            <a:custGeom>
              <a:avLst/>
              <a:gdLst>
                <a:gd name="T0" fmla="*/ 12 w 18"/>
                <a:gd name="T1" fmla="*/ 0 h 6"/>
                <a:gd name="T2" fmla="*/ 6 w 18"/>
                <a:gd name="T3" fmla="*/ 0 h 6"/>
                <a:gd name="T4" fmla="*/ 0 w 18"/>
                <a:gd name="T5" fmla="*/ 0 h 6"/>
                <a:gd name="T6" fmla="*/ 12 w 18"/>
                <a:gd name="T7" fmla="*/ 9 h 6"/>
                <a:gd name="T8" fmla="*/ 18 w 18"/>
                <a:gd name="T9" fmla="*/ 0 h 6"/>
                <a:gd name="T10" fmla="*/ 12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12" y="0"/>
                  </a:moveTo>
                  <a:lnTo>
                    <a:pt x="6" y="0"/>
                  </a:lnTo>
                  <a:lnTo>
                    <a:pt x="0" y="0"/>
                  </a:lnTo>
                  <a:lnTo>
                    <a:pt x="12" y="6"/>
                  </a:lnTo>
                  <a:lnTo>
                    <a:pt x="18" y="0"/>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11718" name="Freeform 4505"/>
            <p:cNvSpPr>
              <a:spLocks/>
            </p:cNvSpPr>
            <p:nvPr/>
          </p:nvSpPr>
          <p:spPr bwMode="auto">
            <a:xfrm>
              <a:off x="2425" y="1318"/>
              <a:ext cx="12" cy="13"/>
            </a:xfrm>
            <a:custGeom>
              <a:avLst/>
              <a:gdLst>
                <a:gd name="T0" fmla="*/ 12 w 12"/>
                <a:gd name="T1" fmla="*/ 9 h 12"/>
                <a:gd name="T2" fmla="*/ 12 w 12"/>
                <a:gd name="T3" fmla="*/ 0 h 12"/>
                <a:gd name="T4" fmla="*/ 0 w 12"/>
                <a:gd name="T5" fmla="*/ 9 h 12"/>
                <a:gd name="T6" fmla="*/ 0 w 12"/>
                <a:gd name="T7" fmla="*/ 15 h 12"/>
                <a:gd name="T8" fmla="*/ 12 w 12"/>
                <a:gd name="T9" fmla="*/ 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12" y="0"/>
                  </a:lnTo>
                  <a:lnTo>
                    <a:pt x="0" y="6"/>
                  </a:lnTo>
                  <a:lnTo>
                    <a:pt x="0" y="12"/>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11719" name="Freeform 4506"/>
            <p:cNvSpPr>
              <a:spLocks/>
            </p:cNvSpPr>
            <p:nvPr/>
          </p:nvSpPr>
          <p:spPr bwMode="auto">
            <a:xfrm>
              <a:off x="2504" y="1277"/>
              <a:ext cx="7" cy="7"/>
            </a:xfrm>
            <a:custGeom>
              <a:avLst/>
              <a:gdLst>
                <a:gd name="T0" fmla="*/ 0 w 6"/>
                <a:gd name="T1" fmla="*/ 0 h 6"/>
                <a:gd name="T2" fmla="*/ 0 w 6"/>
                <a:gd name="T3" fmla="*/ 0 h 6"/>
                <a:gd name="T4" fmla="*/ 0 w 6"/>
                <a:gd name="T5" fmla="*/ 9 h 6"/>
                <a:gd name="T6" fmla="*/ 0 w 6"/>
                <a:gd name="T7" fmla="*/ 9 h 6"/>
                <a:gd name="T8" fmla="*/ 9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0" y="6"/>
                  </a:lnTo>
                  <a:lnTo>
                    <a:pt x="6" y="0"/>
                  </a:lnTo>
                  <a:lnTo>
                    <a:pt x="0" y="0"/>
                  </a:lnTo>
                  <a:close/>
                </a:path>
              </a:pathLst>
            </a:custGeom>
            <a:solidFill>
              <a:srgbClr val="239FB1"/>
            </a:solidFill>
            <a:ln w="9525">
              <a:solidFill>
                <a:srgbClr val="000000"/>
              </a:solidFill>
              <a:prstDash val="solid"/>
              <a:round/>
              <a:headEnd/>
              <a:tailEnd/>
            </a:ln>
          </p:spPr>
          <p:txBody>
            <a:bodyPr/>
            <a:lstStyle/>
            <a:p>
              <a:endParaRPr lang="en-US"/>
            </a:p>
          </p:txBody>
        </p:sp>
        <p:sp>
          <p:nvSpPr>
            <p:cNvPr id="11720" name="Freeform 4507"/>
            <p:cNvSpPr>
              <a:spLocks/>
            </p:cNvSpPr>
            <p:nvPr/>
          </p:nvSpPr>
          <p:spPr bwMode="auto">
            <a:xfrm>
              <a:off x="2437" y="1358"/>
              <a:ext cx="6" cy="7"/>
            </a:xfrm>
            <a:custGeom>
              <a:avLst/>
              <a:gdLst>
                <a:gd name="T0" fmla="*/ 0 w 6"/>
                <a:gd name="T1" fmla="*/ 9 h 6"/>
                <a:gd name="T2" fmla="*/ 6 w 6"/>
                <a:gd name="T3" fmla="*/ 0 h 6"/>
                <a:gd name="T4" fmla="*/ 0 w 6"/>
                <a:gd name="T5" fmla="*/ 0 h 6"/>
                <a:gd name="T6" fmla="*/ 0 w 6"/>
                <a:gd name="T7" fmla="*/ 9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0"/>
                  </a:lnTo>
                  <a:lnTo>
                    <a:pt x="0" y="0"/>
                  </a:lnTo>
                  <a:lnTo>
                    <a:pt x="0" y="6"/>
                  </a:lnTo>
                  <a:close/>
                </a:path>
              </a:pathLst>
            </a:custGeom>
            <a:solidFill>
              <a:srgbClr val="239FB1"/>
            </a:solidFill>
            <a:ln w="9525">
              <a:solidFill>
                <a:srgbClr val="000000"/>
              </a:solidFill>
              <a:prstDash val="solid"/>
              <a:round/>
              <a:headEnd/>
              <a:tailEnd/>
            </a:ln>
          </p:spPr>
          <p:txBody>
            <a:bodyPr/>
            <a:lstStyle/>
            <a:p>
              <a:endParaRPr lang="en-US"/>
            </a:p>
          </p:txBody>
        </p:sp>
        <p:sp>
          <p:nvSpPr>
            <p:cNvPr id="11721" name="Freeform 4508"/>
            <p:cNvSpPr>
              <a:spLocks/>
            </p:cNvSpPr>
            <p:nvPr/>
          </p:nvSpPr>
          <p:spPr bwMode="auto">
            <a:xfrm>
              <a:off x="2456" y="1419"/>
              <a:ext cx="5" cy="7"/>
            </a:xfrm>
            <a:custGeom>
              <a:avLst/>
              <a:gdLst>
                <a:gd name="T0" fmla="*/ 3 w 6"/>
                <a:gd name="T1" fmla="*/ 9 h 6"/>
                <a:gd name="T2" fmla="*/ 3 w 6"/>
                <a:gd name="T3" fmla="*/ 0 h 6"/>
                <a:gd name="T4" fmla="*/ 0 w 6"/>
                <a:gd name="T5" fmla="*/ 9 h 6"/>
                <a:gd name="T6" fmla="*/ 3 w 6"/>
                <a:gd name="T7" fmla="*/ 9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p>
          </p:txBody>
        </p:sp>
        <p:sp>
          <p:nvSpPr>
            <p:cNvPr id="11722" name="Freeform 4509"/>
            <p:cNvSpPr>
              <a:spLocks/>
            </p:cNvSpPr>
            <p:nvPr/>
          </p:nvSpPr>
          <p:spPr bwMode="auto">
            <a:xfrm>
              <a:off x="2547" y="1655"/>
              <a:ext cx="6" cy="6"/>
            </a:xfrm>
            <a:custGeom>
              <a:avLst/>
              <a:gdLst>
                <a:gd name="T0" fmla="*/ 6 w 6"/>
                <a:gd name="T1" fmla="*/ 0 h 6"/>
                <a:gd name="T2" fmla="*/ 0 w 6"/>
                <a:gd name="T3" fmla="*/ 6 h 6"/>
                <a:gd name="T4" fmla="*/ 0 w 6"/>
                <a:gd name="T5" fmla="*/ 6 h 6"/>
                <a:gd name="T6" fmla="*/ 6 w 6"/>
                <a:gd name="T7" fmla="*/ 6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0" y="6"/>
                  </a:lnTo>
                  <a:lnTo>
                    <a:pt x="6" y="6"/>
                  </a:lnTo>
                  <a:lnTo>
                    <a:pt x="6"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11723" name="Freeform 4510"/>
            <p:cNvSpPr>
              <a:spLocks/>
            </p:cNvSpPr>
            <p:nvPr/>
          </p:nvSpPr>
          <p:spPr bwMode="auto">
            <a:xfrm>
              <a:off x="2098" y="1763"/>
              <a:ext cx="11" cy="6"/>
            </a:xfrm>
            <a:custGeom>
              <a:avLst/>
              <a:gdLst>
                <a:gd name="T0" fmla="*/ 0 w 12"/>
                <a:gd name="T1" fmla="*/ 6 h 6"/>
                <a:gd name="T2" fmla="*/ 0 w 12"/>
                <a:gd name="T3" fmla="*/ 0 h 6"/>
                <a:gd name="T4" fmla="*/ 9 w 12"/>
                <a:gd name="T5" fmla="*/ 0 h 6"/>
                <a:gd name="T6" fmla="*/ 0 w 12"/>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724" name="Freeform 4511"/>
            <p:cNvSpPr>
              <a:spLocks/>
            </p:cNvSpPr>
            <p:nvPr/>
          </p:nvSpPr>
          <p:spPr bwMode="auto">
            <a:xfrm>
              <a:off x="2055" y="1749"/>
              <a:ext cx="7" cy="1"/>
            </a:xfrm>
            <a:custGeom>
              <a:avLst/>
              <a:gdLst>
                <a:gd name="T0" fmla="*/ 0 w 6"/>
                <a:gd name="T1" fmla="*/ 0 h 1"/>
                <a:gd name="T2" fmla="*/ 0 w 6"/>
                <a:gd name="T3" fmla="*/ 0 h 1"/>
                <a:gd name="T4" fmla="*/ 9 w 6"/>
                <a:gd name="T5" fmla="*/ 0 h 1"/>
                <a:gd name="T6" fmla="*/ 0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0" y="0"/>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725" name="Rectangle 4512"/>
            <p:cNvSpPr>
              <a:spLocks noChangeArrowheads="1"/>
            </p:cNvSpPr>
            <p:nvPr/>
          </p:nvSpPr>
          <p:spPr bwMode="auto">
            <a:xfrm>
              <a:off x="2073" y="1742"/>
              <a:ext cx="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726" name="Freeform 4513"/>
            <p:cNvSpPr>
              <a:spLocks/>
            </p:cNvSpPr>
            <p:nvPr/>
          </p:nvSpPr>
          <p:spPr bwMode="auto">
            <a:xfrm>
              <a:off x="1424" y="1884"/>
              <a:ext cx="1" cy="7"/>
            </a:xfrm>
            <a:custGeom>
              <a:avLst/>
              <a:gdLst>
                <a:gd name="T0" fmla="*/ 0 w 1"/>
                <a:gd name="T1" fmla="*/ 0 h 6"/>
                <a:gd name="T2" fmla="*/ 0 w 1"/>
                <a:gd name="T3" fmla="*/ 0 h 6"/>
                <a:gd name="T4" fmla="*/ 0 w 1"/>
                <a:gd name="T5" fmla="*/ 9 h 6"/>
                <a:gd name="T6" fmla="*/ 0 w 1"/>
                <a:gd name="T7" fmla="*/ 9 h 6"/>
                <a:gd name="T8" fmla="*/ 0 w 1"/>
                <a:gd name="T9" fmla="*/ 9 h 6"/>
                <a:gd name="T10" fmla="*/ 0 w 1"/>
                <a:gd name="T11" fmla="*/ 9 h 6"/>
                <a:gd name="T12" fmla="*/ 0 w 1"/>
                <a:gd name="T13" fmla="*/ 9 h 6"/>
                <a:gd name="T14" fmla="*/ 0 w 1"/>
                <a:gd name="T15" fmla="*/ 9 h 6"/>
                <a:gd name="T16" fmla="*/ 0 w 1"/>
                <a:gd name="T17" fmla="*/ 9 h 6"/>
                <a:gd name="T18" fmla="*/ 0 w 1"/>
                <a:gd name="T19" fmla="*/ 0 h 6"/>
                <a:gd name="T20" fmla="*/ 0 w 1"/>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727" name="Freeform 4514"/>
            <p:cNvSpPr>
              <a:spLocks/>
            </p:cNvSpPr>
            <p:nvPr/>
          </p:nvSpPr>
          <p:spPr bwMode="auto">
            <a:xfrm>
              <a:off x="2370" y="1668"/>
              <a:ext cx="49" cy="115"/>
            </a:xfrm>
            <a:custGeom>
              <a:avLst/>
              <a:gdLst>
                <a:gd name="T0" fmla="*/ 27 w 48"/>
                <a:gd name="T1" fmla="*/ 0 h 102"/>
                <a:gd name="T2" fmla="*/ 12 w 48"/>
                <a:gd name="T3" fmla="*/ 9 h 102"/>
                <a:gd name="T4" fmla="*/ 12 w 48"/>
                <a:gd name="T5" fmla="*/ 34 h 102"/>
                <a:gd name="T6" fmla="*/ 0 w 48"/>
                <a:gd name="T7" fmla="*/ 78 h 102"/>
                <a:gd name="T8" fmla="*/ 0 w 48"/>
                <a:gd name="T9" fmla="*/ 94 h 102"/>
                <a:gd name="T10" fmla="*/ 6 w 48"/>
                <a:gd name="T11" fmla="*/ 103 h 102"/>
                <a:gd name="T12" fmla="*/ 6 w 48"/>
                <a:gd name="T13" fmla="*/ 103 h 102"/>
                <a:gd name="T14" fmla="*/ 6 w 48"/>
                <a:gd name="T15" fmla="*/ 147 h 102"/>
                <a:gd name="T16" fmla="*/ 33 w 48"/>
                <a:gd name="T17" fmla="*/ 138 h 102"/>
                <a:gd name="T18" fmla="*/ 33 w 48"/>
                <a:gd name="T19" fmla="*/ 138 h 102"/>
                <a:gd name="T20" fmla="*/ 39 w 48"/>
                <a:gd name="T21" fmla="*/ 121 h 102"/>
                <a:gd name="T22" fmla="*/ 39 w 48"/>
                <a:gd name="T23" fmla="*/ 112 h 102"/>
                <a:gd name="T24" fmla="*/ 39 w 48"/>
                <a:gd name="T25" fmla="*/ 94 h 102"/>
                <a:gd name="T26" fmla="*/ 33 w 48"/>
                <a:gd name="T27" fmla="*/ 69 h 102"/>
                <a:gd name="T28" fmla="*/ 39 w 48"/>
                <a:gd name="T29" fmla="*/ 69 h 102"/>
                <a:gd name="T30" fmla="*/ 45 w 48"/>
                <a:gd name="T31" fmla="*/ 34 h 102"/>
                <a:gd name="T32" fmla="*/ 51 w 48"/>
                <a:gd name="T33" fmla="*/ 26 h 102"/>
                <a:gd name="T34" fmla="*/ 51 w 48"/>
                <a:gd name="T35" fmla="*/ 9 h 102"/>
                <a:gd name="T36" fmla="*/ 27 w 48"/>
                <a:gd name="T37" fmla="*/ 9 h 102"/>
                <a:gd name="T38" fmla="*/ 27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11728" name="Freeform 4515"/>
            <p:cNvSpPr>
              <a:spLocks/>
            </p:cNvSpPr>
            <p:nvPr/>
          </p:nvSpPr>
          <p:spPr bwMode="auto">
            <a:xfrm>
              <a:off x="2377" y="1634"/>
              <a:ext cx="200" cy="169"/>
            </a:xfrm>
            <a:custGeom>
              <a:avLst/>
              <a:gdLst>
                <a:gd name="T0" fmla="*/ 42 w 198"/>
                <a:gd name="T1" fmla="*/ 52 h 150"/>
                <a:gd name="T2" fmla="*/ 18 w 198"/>
                <a:gd name="T3" fmla="*/ 52 h 150"/>
                <a:gd name="T4" fmla="*/ 18 w 198"/>
                <a:gd name="T5" fmla="*/ 43 h 150"/>
                <a:gd name="T6" fmla="*/ 6 w 198"/>
                <a:gd name="T7" fmla="*/ 52 h 150"/>
                <a:gd name="T8" fmla="*/ 6 w 198"/>
                <a:gd name="T9" fmla="*/ 43 h 150"/>
                <a:gd name="T10" fmla="*/ 6 w 198"/>
                <a:gd name="T11" fmla="*/ 34 h 150"/>
                <a:gd name="T12" fmla="*/ 6 w 198"/>
                <a:gd name="T13" fmla="*/ 34 h 150"/>
                <a:gd name="T14" fmla="*/ 0 w 198"/>
                <a:gd name="T15" fmla="*/ 26 h 150"/>
                <a:gd name="T16" fmla="*/ 0 w 198"/>
                <a:gd name="T17" fmla="*/ 18 h 150"/>
                <a:gd name="T18" fmla="*/ 24 w 198"/>
                <a:gd name="T19" fmla="*/ 0 h 150"/>
                <a:gd name="T20" fmla="*/ 48 w 198"/>
                <a:gd name="T21" fmla="*/ 0 h 150"/>
                <a:gd name="T22" fmla="*/ 69 w 198"/>
                <a:gd name="T23" fmla="*/ 0 h 150"/>
                <a:gd name="T24" fmla="*/ 87 w 198"/>
                <a:gd name="T25" fmla="*/ 9 h 150"/>
                <a:gd name="T26" fmla="*/ 105 w 198"/>
                <a:gd name="T27" fmla="*/ 9 h 150"/>
                <a:gd name="T28" fmla="*/ 123 w 198"/>
                <a:gd name="T29" fmla="*/ 9 h 150"/>
                <a:gd name="T30" fmla="*/ 129 w 198"/>
                <a:gd name="T31" fmla="*/ 18 h 150"/>
                <a:gd name="T32" fmla="*/ 174 w 198"/>
                <a:gd name="T33" fmla="*/ 34 h 150"/>
                <a:gd name="T34" fmla="*/ 174 w 198"/>
                <a:gd name="T35" fmla="*/ 34 h 150"/>
                <a:gd name="T36" fmla="*/ 180 w 198"/>
                <a:gd name="T37" fmla="*/ 34 h 150"/>
                <a:gd name="T38" fmla="*/ 204 w 198"/>
                <a:gd name="T39" fmla="*/ 34 h 150"/>
                <a:gd name="T40" fmla="*/ 198 w 198"/>
                <a:gd name="T41" fmla="*/ 52 h 150"/>
                <a:gd name="T42" fmla="*/ 186 w 198"/>
                <a:gd name="T43" fmla="*/ 69 h 150"/>
                <a:gd name="T44" fmla="*/ 168 w 198"/>
                <a:gd name="T45" fmla="*/ 78 h 150"/>
                <a:gd name="T46" fmla="*/ 156 w 198"/>
                <a:gd name="T47" fmla="*/ 103 h 150"/>
                <a:gd name="T48" fmla="*/ 147 w 198"/>
                <a:gd name="T49" fmla="*/ 121 h 150"/>
                <a:gd name="T50" fmla="*/ 156 w 198"/>
                <a:gd name="T51" fmla="*/ 146 h 150"/>
                <a:gd name="T52" fmla="*/ 135 w 198"/>
                <a:gd name="T53" fmla="*/ 162 h 150"/>
                <a:gd name="T54" fmla="*/ 135 w 198"/>
                <a:gd name="T55" fmla="*/ 171 h 150"/>
                <a:gd name="T56" fmla="*/ 123 w 198"/>
                <a:gd name="T57" fmla="*/ 180 h 150"/>
                <a:gd name="T58" fmla="*/ 111 w 198"/>
                <a:gd name="T59" fmla="*/ 197 h 150"/>
                <a:gd name="T60" fmla="*/ 93 w 198"/>
                <a:gd name="T61" fmla="*/ 197 h 150"/>
                <a:gd name="T62" fmla="*/ 75 w 198"/>
                <a:gd name="T63" fmla="*/ 197 h 150"/>
                <a:gd name="T64" fmla="*/ 63 w 198"/>
                <a:gd name="T65" fmla="*/ 214 h 150"/>
                <a:gd name="T66" fmla="*/ 48 w 198"/>
                <a:gd name="T67" fmla="*/ 214 h 150"/>
                <a:gd name="T68" fmla="*/ 42 w 198"/>
                <a:gd name="T69" fmla="*/ 189 h 150"/>
                <a:gd name="T70" fmla="*/ 30 w 198"/>
                <a:gd name="T71" fmla="*/ 180 h 150"/>
                <a:gd name="T72" fmla="*/ 24 w 198"/>
                <a:gd name="T73" fmla="*/ 180 h 150"/>
                <a:gd name="T74" fmla="*/ 24 w 198"/>
                <a:gd name="T75" fmla="*/ 180 h 150"/>
                <a:gd name="T76" fmla="*/ 30 w 198"/>
                <a:gd name="T77" fmla="*/ 162 h 150"/>
                <a:gd name="T78" fmla="*/ 30 w 198"/>
                <a:gd name="T79" fmla="*/ 154 h 150"/>
                <a:gd name="T80" fmla="*/ 30 w 198"/>
                <a:gd name="T81" fmla="*/ 137 h 150"/>
                <a:gd name="T82" fmla="*/ 24 w 198"/>
                <a:gd name="T83" fmla="*/ 112 h 150"/>
                <a:gd name="T84" fmla="*/ 30 w 198"/>
                <a:gd name="T85" fmla="*/ 112 h 150"/>
                <a:gd name="T86" fmla="*/ 36 w 198"/>
                <a:gd name="T87" fmla="*/ 78 h 150"/>
                <a:gd name="T88" fmla="*/ 42 w 198"/>
                <a:gd name="T89" fmla="*/ 69 h 150"/>
                <a:gd name="T90" fmla="*/ 42 w 198"/>
                <a:gd name="T91" fmla="*/ 52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6F73BF"/>
            </a:solidFill>
            <a:ln w="9525">
              <a:solidFill>
                <a:srgbClr val="000000"/>
              </a:solidFill>
              <a:prstDash val="solid"/>
              <a:round/>
              <a:headEnd/>
              <a:tailEnd/>
            </a:ln>
          </p:spPr>
          <p:txBody>
            <a:bodyPr/>
            <a:lstStyle/>
            <a:p>
              <a:endParaRPr lang="en-US"/>
            </a:p>
          </p:txBody>
        </p:sp>
        <p:sp>
          <p:nvSpPr>
            <p:cNvPr id="11729" name="Freeform 4516"/>
            <p:cNvSpPr>
              <a:spLocks/>
            </p:cNvSpPr>
            <p:nvPr/>
          </p:nvSpPr>
          <p:spPr bwMode="auto">
            <a:xfrm>
              <a:off x="2565" y="1722"/>
              <a:ext cx="18" cy="7"/>
            </a:xfrm>
            <a:custGeom>
              <a:avLst/>
              <a:gdLst>
                <a:gd name="T0" fmla="*/ 18 w 18"/>
                <a:gd name="T1" fmla="*/ 0 h 6"/>
                <a:gd name="T2" fmla="*/ 12 w 18"/>
                <a:gd name="T3" fmla="*/ 9 h 6"/>
                <a:gd name="T4" fmla="*/ 0 w 18"/>
                <a:gd name="T5" fmla="*/ 0 h 6"/>
                <a:gd name="T6" fmla="*/ 12 w 18"/>
                <a:gd name="T7" fmla="*/ 0 h 6"/>
                <a:gd name="T8" fmla="*/ 18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12" y="6"/>
                  </a:lnTo>
                  <a:lnTo>
                    <a:pt x="0" y="0"/>
                  </a:lnTo>
                  <a:lnTo>
                    <a:pt x="12"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32165" name="Freeform 4517"/>
            <p:cNvSpPr>
              <a:spLocks/>
            </p:cNvSpPr>
            <p:nvPr/>
          </p:nvSpPr>
          <p:spPr bwMode="auto">
            <a:xfrm>
              <a:off x="485" y="1507"/>
              <a:ext cx="971" cy="538"/>
            </a:xfrm>
            <a:custGeom>
              <a:avLst/>
              <a:gdLst>
                <a:gd name="T0" fmla="*/ 945 w 957"/>
                <a:gd name="T1" fmla="*/ 42 h 478"/>
                <a:gd name="T2" fmla="*/ 897 w 957"/>
                <a:gd name="T3" fmla="*/ 83 h 478"/>
                <a:gd name="T4" fmla="*/ 790 w 957"/>
                <a:gd name="T5" fmla="*/ 113 h 478"/>
                <a:gd name="T6" fmla="*/ 718 w 957"/>
                <a:gd name="T7" fmla="*/ 143 h 478"/>
                <a:gd name="T8" fmla="*/ 706 w 957"/>
                <a:gd name="T9" fmla="*/ 113 h 478"/>
                <a:gd name="T10" fmla="*/ 700 w 957"/>
                <a:gd name="T11" fmla="*/ 66 h 478"/>
                <a:gd name="T12" fmla="*/ 622 w 957"/>
                <a:gd name="T13" fmla="*/ 30 h 478"/>
                <a:gd name="T14" fmla="*/ 556 w 957"/>
                <a:gd name="T15" fmla="*/ 0 h 478"/>
                <a:gd name="T16" fmla="*/ 120 w 957"/>
                <a:gd name="T17" fmla="*/ 24 h 478"/>
                <a:gd name="T18" fmla="*/ 114 w 957"/>
                <a:gd name="T19" fmla="*/ 30 h 478"/>
                <a:gd name="T20" fmla="*/ 90 w 957"/>
                <a:gd name="T21" fmla="*/ 24 h 478"/>
                <a:gd name="T22" fmla="*/ 78 w 957"/>
                <a:gd name="T23" fmla="*/ 54 h 478"/>
                <a:gd name="T24" fmla="*/ 48 w 957"/>
                <a:gd name="T25" fmla="*/ 101 h 478"/>
                <a:gd name="T26" fmla="*/ 0 w 957"/>
                <a:gd name="T27" fmla="*/ 185 h 478"/>
                <a:gd name="T28" fmla="*/ 0 w 957"/>
                <a:gd name="T29" fmla="*/ 227 h 478"/>
                <a:gd name="T30" fmla="*/ 6 w 957"/>
                <a:gd name="T31" fmla="*/ 233 h 478"/>
                <a:gd name="T32" fmla="*/ 6 w 957"/>
                <a:gd name="T33" fmla="*/ 293 h 478"/>
                <a:gd name="T34" fmla="*/ 90 w 957"/>
                <a:gd name="T35" fmla="*/ 335 h 478"/>
                <a:gd name="T36" fmla="*/ 197 w 957"/>
                <a:gd name="T37" fmla="*/ 347 h 478"/>
                <a:gd name="T38" fmla="*/ 263 w 957"/>
                <a:gd name="T39" fmla="*/ 407 h 478"/>
                <a:gd name="T40" fmla="*/ 323 w 957"/>
                <a:gd name="T41" fmla="*/ 454 h 478"/>
                <a:gd name="T42" fmla="*/ 347 w 957"/>
                <a:gd name="T43" fmla="*/ 436 h 478"/>
                <a:gd name="T44" fmla="*/ 377 w 957"/>
                <a:gd name="T45" fmla="*/ 413 h 478"/>
                <a:gd name="T46" fmla="*/ 389 w 957"/>
                <a:gd name="T47" fmla="*/ 413 h 478"/>
                <a:gd name="T48" fmla="*/ 425 w 957"/>
                <a:gd name="T49" fmla="*/ 389 h 478"/>
                <a:gd name="T50" fmla="*/ 467 w 957"/>
                <a:gd name="T51" fmla="*/ 395 h 478"/>
                <a:gd name="T52" fmla="*/ 497 w 957"/>
                <a:gd name="T53" fmla="*/ 407 h 478"/>
                <a:gd name="T54" fmla="*/ 497 w 957"/>
                <a:gd name="T55" fmla="*/ 383 h 478"/>
                <a:gd name="T56" fmla="*/ 526 w 957"/>
                <a:gd name="T57" fmla="*/ 377 h 478"/>
                <a:gd name="T58" fmla="*/ 550 w 957"/>
                <a:gd name="T59" fmla="*/ 377 h 478"/>
                <a:gd name="T60" fmla="*/ 568 w 957"/>
                <a:gd name="T61" fmla="*/ 389 h 478"/>
                <a:gd name="T62" fmla="*/ 604 w 957"/>
                <a:gd name="T63" fmla="*/ 430 h 478"/>
                <a:gd name="T64" fmla="*/ 616 w 957"/>
                <a:gd name="T65" fmla="*/ 448 h 478"/>
                <a:gd name="T66" fmla="*/ 628 w 957"/>
                <a:gd name="T67" fmla="*/ 478 h 478"/>
                <a:gd name="T68" fmla="*/ 646 w 957"/>
                <a:gd name="T69" fmla="*/ 425 h 478"/>
                <a:gd name="T70" fmla="*/ 646 w 957"/>
                <a:gd name="T71" fmla="*/ 359 h 478"/>
                <a:gd name="T72" fmla="*/ 664 w 957"/>
                <a:gd name="T73" fmla="*/ 335 h 478"/>
                <a:gd name="T74" fmla="*/ 724 w 957"/>
                <a:gd name="T75" fmla="*/ 293 h 478"/>
                <a:gd name="T76" fmla="*/ 736 w 957"/>
                <a:gd name="T77" fmla="*/ 275 h 478"/>
                <a:gd name="T78" fmla="*/ 748 w 957"/>
                <a:gd name="T79" fmla="*/ 263 h 478"/>
                <a:gd name="T80" fmla="*/ 760 w 957"/>
                <a:gd name="T81" fmla="*/ 251 h 478"/>
                <a:gd name="T82" fmla="*/ 760 w 957"/>
                <a:gd name="T83" fmla="*/ 245 h 478"/>
                <a:gd name="T84" fmla="*/ 754 w 957"/>
                <a:gd name="T85" fmla="*/ 215 h 478"/>
                <a:gd name="T86" fmla="*/ 760 w 957"/>
                <a:gd name="T87" fmla="*/ 209 h 478"/>
                <a:gd name="T88" fmla="*/ 772 w 957"/>
                <a:gd name="T89" fmla="*/ 215 h 478"/>
                <a:gd name="T90" fmla="*/ 766 w 957"/>
                <a:gd name="T91" fmla="*/ 233 h 478"/>
                <a:gd name="T92" fmla="*/ 784 w 957"/>
                <a:gd name="T93" fmla="*/ 191 h 478"/>
                <a:gd name="T94" fmla="*/ 814 w 957"/>
                <a:gd name="T95" fmla="*/ 179 h 478"/>
                <a:gd name="T96" fmla="*/ 861 w 957"/>
                <a:gd name="T97" fmla="*/ 161 h 478"/>
                <a:gd name="T98" fmla="*/ 879 w 957"/>
                <a:gd name="T99" fmla="*/ 155 h 478"/>
                <a:gd name="T100" fmla="*/ 879 w 957"/>
                <a:gd name="T101" fmla="*/ 137 h 478"/>
                <a:gd name="T102" fmla="*/ 921 w 957"/>
                <a:gd name="T103" fmla="*/ 95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57" h="478">
                  <a:moveTo>
                    <a:pt x="957" y="89"/>
                  </a:moveTo>
                  <a:lnTo>
                    <a:pt x="951" y="83"/>
                  </a:lnTo>
                  <a:lnTo>
                    <a:pt x="951" y="71"/>
                  </a:lnTo>
                  <a:lnTo>
                    <a:pt x="957" y="48"/>
                  </a:lnTo>
                  <a:lnTo>
                    <a:pt x="945" y="42"/>
                  </a:lnTo>
                  <a:lnTo>
                    <a:pt x="939"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2" y="42"/>
                  </a:lnTo>
                  <a:lnTo>
                    <a:pt x="108" y="36"/>
                  </a:lnTo>
                  <a:lnTo>
                    <a:pt x="114" y="30"/>
                  </a:lnTo>
                  <a:lnTo>
                    <a:pt x="90" y="24"/>
                  </a:lnTo>
                  <a:lnTo>
                    <a:pt x="84" y="48"/>
                  </a:lnTo>
                  <a:lnTo>
                    <a:pt x="78" y="54"/>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53" y="442"/>
                  </a:lnTo>
                  <a:lnTo>
                    <a:pt x="347" y="436"/>
                  </a:lnTo>
                  <a:lnTo>
                    <a:pt x="353" y="436"/>
                  </a:lnTo>
                  <a:lnTo>
                    <a:pt x="359" y="430"/>
                  </a:lnTo>
                  <a:lnTo>
                    <a:pt x="365" y="425"/>
                  </a:lnTo>
                  <a:lnTo>
                    <a:pt x="371" y="419"/>
                  </a:lnTo>
                  <a:lnTo>
                    <a:pt x="377" y="413"/>
                  </a:lnTo>
                  <a:lnTo>
                    <a:pt x="377" y="413"/>
                  </a:lnTo>
                  <a:lnTo>
                    <a:pt x="383" y="413"/>
                  </a:lnTo>
                  <a:lnTo>
                    <a:pt x="383" y="413"/>
                  </a:lnTo>
                  <a:lnTo>
                    <a:pt x="389" y="413"/>
                  </a:lnTo>
                  <a:lnTo>
                    <a:pt x="389" y="413"/>
                  </a:lnTo>
                  <a:lnTo>
                    <a:pt x="407" y="395"/>
                  </a:lnTo>
                  <a:lnTo>
                    <a:pt x="407" y="389"/>
                  </a:lnTo>
                  <a:lnTo>
                    <a:pt x="413" y="395"/>
                  </a:lnTo>
                  <a:lnTo>
                    <a:pt x="413" y="395"/>
                  </a:lnTo>
                  <a:lnTo>
                    <a:pt x="425" y="389"/>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97" y="383"/>
                  </a:lnTo>
                  <a:lnTo>
                    <a:pt x="485" y="383"/>
                  </a:lnTo>
                  <a:lnTo>
                    <a:pt x="497" y="383"/>
                  </a:lnTo>
                  <a:lnTo>
                    <a:pt x="526" y="377"/>
                  </a:lnTo>
                  <a:lnTo>
                    <a:pt x="532" y="371"/>
                  </a:lnTo>
                  <a:lnTo>
                    <a:pt x="526" y="377"/>
                  </a:lnTo>
                  <a:lnTo>
                    <a:pt x="538" y="377"/>
                  </a:lnTo>
                  <a:lnTo>
                    <a:pt x="544" y="377"/>
                  </a:lnTo>
                  <a:lnTo>
                    <a:pt x="544" y="377"/>
                  </a:lnTo>
                  <a:lnTo>
                    <a:pt x="556" y="377"/>
                  </a:lnTo>
                  <a:lnTo>
                    <a:pt x="550" y="377"/>
                  </a:lnTo>
                  <a:lnTo>
                    <a:pt x="562" y="377"/>
                  </a:lnTo>
                  <a:lnTo>
                    <a:pt x="568" y="377"/>
                  </a:lnTo>
                  <a:lnTo>
                    <a:pt x="568" y="383"/>
                  </a:lnTo>
                  <a:lnTo>
                    <a:pt x="568" y="383"/>
                  </a:lnTo>
                  <a:lnTo>
                    <a:pt x="568" y="389"/>
                  </a:lnTo>
                  <a:lnTo>
                    <a:pt x="568" y="389"/>
                  </a:lnTo>
                  <a:lnTo>
                    <a:pt x="592" y="383"/>
                  </a:lnTo>
                  <a:lnTo>
                    <a:pt x="610" y="407"/>
                  </a:lnTo>
                  <a:lnTo>
                    <a:pt x="604" y="430"/>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46" y="359"/>
                  </a:lnTo>
                  <a:lnTo>
                    <a:pt x="652" y="347"/>
                  </a:lnTo>
                  <a:lnTo>
                    <a:pt x="658" y="341"/>
                  </a:lnTo>
                  <a:lnTo>
                    <a:pt x="658" y="335"/>
                  </a:lnTo>
                  <a:lnTo>
                    <a:pt x="664" y="335"/>
                  </a:lnTo>
                  <a:lnTo>
                    <a:pt x="688" y="317"/>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48" y="263"/>
                  </a:lnTo>
                  <a:lnTo>
                    <a:pt x="754" y="263"/>
                  </a:lnTo>
                  <a:lnTo>
                    <a:pt x="760"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67" y="155"/>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ndParaRPr>
            </a:p>
          </p:txBody>
        </p:sp>
        <p:sp>
          <p:nvSpPr>
            <p:cNvPr id="11731" name="Freeform 4518"/>
            <p:cNvSpPr>
              <a:spLocks/>
            </p:cNvSpPr>
            <p:nvPr/>
          </p:nvSpPr>
          <p:spPr bwMode="auto">
            <a:xfrm>
              <a:off x="268" y="1324"/>
              <a:ext cx="43" cy="27"/>
            </a:xfrm>
            <a:custGeom>
              <a:avLst/>
              <a:gdLst>
                <a:gd name="T0" fmla="*/ 45 w 42"/>
                <a:gd name="T1" fmla="*/ 9 h 24"/>
                <a:gd name="T2" fmla="*/ 39 w 42"/>
                <a:gd name="T3" fmla="*/ 9 h 24"/>
                <a:gd name="T4" fmla="*/ 45 w 42"/>
                <a:gd name="T5" fmla="*/ 9 h 24"/>
                <a:gd name="T6" fmla="*/ 39 w 42"/>
                <a:gd name="T7" fmla="*/ 9 h 24"/>
                <a:gd name="T8" fmla="*/ 39 w 42"/>
                <a:gd name="T9" fmla="*/ 0 h 24"/>
                <a:gd name="T10" fmla="*/ 33 w 42"/>
                <a:gd name="T11" fmla="*/ 9 h 24"/>
                <a:gd name="T12" fmla="*/ 27 w 42"/>
                <a:gd name="T13" fmla="*/ 9 h 24"/>
                <a:gd name="T14" fmla="*/ 18 w 42"/>
                <a:gd name="T15" fmla="*/ 9 h 24"/>
                <a:gd name="T16" fmla="*/ 12 w 42"/>
                <a:gd name="T17" fmla="*/ 18 h 24"/>
                <a:gd name="T18" fmla="*/ 12 w 42"/>
                <a:gd name="T19" fmla="*/ 9 h 24"/>
                <a:gd name="T20" fmla="*/ 0 w 42"/>
                <a:gd name="T21" fmla="*/ 18 h 24"/>
                <a:gd name="T22" fmla="*/ 0 w 42"/>
                <a:gd name="T23" fmla="*/ 26 h 24"/>
                <a:gd name="T24" fmla="*/ 0 w 42"/>
                <a:gd name="T25" fmla="*/ 26 h 24"/>
                <a:gd name="T26" fmla="*/ 6 w 42"/>
                <a:gd name="T27" fmla="*/ 26 h 24"/>
                <a:gd name="T28" fmla="*/ 0 w 42"/>
                <a:gd name="T29" fmla="*/ 34 h 24"/>
                <a:gd name="T30" fmla="*/ 6 w 42"/>
                <a:gd name="T31" fmla="*/ 26 h 24"/>
                <a:gd name="T32" fmla="*/ 33 w 42"/>
                <a:gd name="T33" fmla="*/ 18 h 24"/>
                <a:gd name="T34" fmla="*/ 33 w 42"/>
                <a:gd name="T35" fmla="*/ 18 h 24"/>
                <a:gd name="T36" fmla="*/ 45 w 42"/>
                <a:gd name="T37" fmla="*/ 9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C0C0C0"/>
            </a:solidFill>
            <a:ln w="9525">
              <a:solidFill>
                <a:srgbClr val="000000"/>
              </a:solidFill>
              <a:prstDash val="solid"/>
              <a:round/>
              <a:headEnd/>
              <a:tailEnd/>
            </a:ln>
          </p:spPr>
          <p:txBody>
            <a:bodyPr/>
            <a:lstStyle/>
            <a:p>
              <a:endParaRPr lang="en-US"/>
            </a:p>
          </p:txBody>
        </p:sp>
        <p:sp>
          <p:nvSpPr>
            <p:cNvPr id="11732" name="Freeform 4519"/>
            <p:cNvSpPr>
              <a:spLocks/>
            </p:cNvSpPr>
            <p:nvPr/>
          </p:nvSpPr>
          <p:spPr bwMode="auto">
            <a:xfrm>
              <a:off x="163" y="1209"/>
              <a:ext cx="37" cy="14"/>
            </a:xfrm>
            <a:custGeom>
              <a:avLst/>
              <a:gdLst>
                <a:gd name="T0" fmla="*/ 39 w 36"/>
                <a:gd name="T1" fmla="*/ 9 h 12"/>
                <a:gd name="T2" fmla="*/ 21 w 36"/>
                <a:gd name="T3" fmla="*/ 19 h 12"/>
                <a:gd name="T4" fmla="*/ 12 w 36"/>
                <a:gd name="T5" fmla="*/ 9 h 12"/>
                <a:gd name="T6" fmla="*/ 12 w 36"/>
                <a:gd name="T7" fmla="*/ 9 h 12"/>
                <a:gd name="T8" fmla="*/ 0 w 36"/>
                <a:gd name="T9" fmla="*/ 9 h 12"/>
                <a:gd name="T10" fmla="*/ 0 w 36"/>
                <a:gd name="T11" fmla="*/ 0 h 12"/>
                <a:gd name="T12" fmla="*/ 21 w 36"/>
                <a:gd name="T13" fmla="*/ 0 h 12"/>
                <a:gd name="T14" fmla="*/ 39 w 36"/>
                <a:gd name="T15" fmla="*/ 9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2">
                  <a:moveTo>
                    <a:pt x="36" y="6"/>
                  </a:moveTo>
                  <a:lnTo>
                    <a:pt x="18" y="12"/>
                  </a:lnTo>
                  <a:lnTo>
                    <a:pt x="12" y="6"/>
                  </a:lnTo>
                  <a:lnTo>
                    <a:pt x="0" y="6"/>
                  </a:lnTo>
                  <a:lnTo>
                    <a:pt x="0" y="0"/>
                  </a:lnTo>
                  <a:lnTo>
                    <a:pt x="18" y="0"/>
                  </a:lnTo>
                  <a:lnTo>
                    <a:pt x="36" y="6"/>
                  </a:lnTo>
                  <a:close/>
                </a:path>
              </a:pathLst>
            </a:custGeom>
            <a:solidFill>
              <a:srgbClr val="C0C0C0"/>
            </a:solidFill>
            <a:ln w="9525">
              <a:solidFill>
                <a:srgbClr val="000000"/>
              </a:solidFill>
              <a:prstDash val="solid"/>
              <a:round/>
              <a:headEnd/>
              <a:tailEnd/>
            </a:ln>
          </p:spPr>
          <p:txBody>
            <a:bodyPr/>
            <a:lstStyle/>
            <a:p>
              <a:endParaRPr lang="en-US"/>
            </a:p>
          </p:txBody>
        </p:sp>
        <p:sp>
          <p:nvSpPr>
            <p:cNvPr id="11733" name="Freeform 4520"/>
            <p:cNvSpPr>
              <a:spLocks/>
            </p:cNvSpPr>
            <p:nvPr/>
          </p:nvSpPr>
          <p:spPr bwMode="auto">
            <a:xfrm>
              <a:off x="546" y="1358"/>
              <a:ext cx="19" cy="34"/>
            </a:xfrm>
            <a:custGeom>
              <a:avLst/>
              <a:gdLst>
                <a:gd name="T0" fmla="*/ 15 w 18"/>
                <a:gd name="T1" fmla="*/ 44 h 30"/>
                <a:gd name="T2" fmla="*/ 6 w 18"/>
                <a:gd name="T3" fmla="*/ 44 h 30"/>
                <a:gd name="T4" fmla="*/ 6 w 18"/>
                <a:gd name="T5" fmla="*/ 35 h 30"/>
                <a:gd name="T6" fmla="*/ 0 w 18"/>
                <a:gd name="T7" fmla="*/ 35 h 30"/>
                <a:gd name="T8" fmla="*/ 6 w 18"/>
                <a:gd name="T9" fmla="*/ 26 h 30"/>
                <a:gd name="T10" fmla="*/ 15 w 18"/>
                <a:gd name="T11" fmla="*/ 26 h 30"/>
                <a:gd name="T12" fmla="*/ 6 w 18"/>
                <a:gd name="T13" fmla="*/ 26 h 30"/>
                <a:gd name="T14" fmla="*/ 15 w 18"/>
                <a:gd name="T15" fmla="*/ 18 h 30"/>
                <a:gd name="T16" fmla="*/ 15 w 18"/>
                <a:gd name="T17" fmla="*/ 9 h 30"/>
                <a:gd name="T18" fmla="*/ 21 w 18"/>
                <a:gd name="T19" fmla="*/ 0 h 30"/>
                <a:gd name="T20" fmla="*/ 21 w 18"/>
                <a:gd name="T21" fmla="*/ 26 h 30"/>
                <a:gd name="T22" fmla="*/ 21 w 18"/>
                <a:gd name="T23" fmla="*/ 26 h 30"/>
                <a:gd name="T24" fmla="*/ 15 w 18"/>
                <a:gd name="T25" fmla="*/ 26 h 30"/>
                <a:gd name="T26" fmla="*/ 15 w 18"/>
                <a:gd name="T27" fmla="*/ 44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0C0C0"/>
            </a:solidFill>
            <a:ln w="9525">
              <a:solidFill>
                <a:srgbClr val="000000"/>
              </a:solidFill>
              <a:prstDash val="solid"/>
              <a:round/>
              <a:headEnd/>
              <a:tailEnd/>
            </a:ln>
          </p:spPr>
          <p:txBody>
            <a:bodyPr/>
            <a:lstStyle/>
            <a:p>
              <a:endParaRPr lang="en-US"/>
            </a:p>
          </p:txBody>
        </p:sp>
        <p:sp>
          <p:nvSpPr>
            <p:cNvPr id="11734" name="Freeform 4521"/>
            <p:cNvSpPr>
              <a:spLocks/>
            </p:cNvSpPr>
            <p:nvPr/>
          </p:nvSpPr>
          <p:spPr bwMode="auto">
            <a:xfrm>
              <a:off x="558" y="1318"/>
              <a:ext cx="18" cy="27"/>
            </a:xfrm>
            <a:custGeom>
              <a:avLst/>
              <a:gdLst>
                <a:gd name="T0" fmla="*/ 18 w 18"/>
                <a:gd name="T1" fmla="*/ 18 h 24"/>
                <a:gd name="T2" fmla="*/ 12 w 18"/>
                <a:gd name="T3" fmla="*/ 26 h 24"/>
                <a:gd name="T4" fmla="*/ 0 w 18"/>
                <a:gd name="T5" fmla="*/ 34 h 24"/>
                <a:gd name="T6" fmla="*/ 6 w 18"/>
                <a:gd name="T7" fmla="*/ 26 h 24"/>
                <a:gd name="T8" fmla="*/ 12 w 18"/>
                <a:gd name="T9" fmla="*/ 0 h 24"/>
                <a:gd name="T10" fmla="*/ 18 w 18"/>
                <a:gd name="T11" fmla="*/ 9 h 24"/>
                <a:gd name="T12" fmla="*/ 18 w 18"/>
                <a:gd name="T13" fmla="*/ 18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prstDash val="solid"/>
              <a:round/>
              <a:headEnd/>
              <a:tailEnd/>
            </a:ln>
          </p:spPr>
          <p:txBody>
            <a:bodyPr/>
            <a:lstStyle/>
            <a:p>
              <a:endParaRPr lang="en-US"/>
            </a:p>
          </p:txBody>
        </p:sp>
        <p:sp>
          <p:nvSpPr>
            <p:cNvPr id="11735" name="Freeform 4522"/>
            <p:cNvSpPr>
              <a:spLocks/>
            </p:cNvSpPr>
            <p:nvPr/>
          </p:nvSpPr>
          <p:spPr bwMode="auto">
            <a:xfrm>
              <a:off x="146" y="1277"/>
              <a:ext cx="24" cy="7"/>
            </a:xfrm>
            <a:custGeom>
              <a:avLst/>
              <a:gdLst>
                <a:gd name="T0" fmla="*/ 18 w 24"/>
                <a:gd name="T1" fmla="*/ 9 h 6"/>
                <a:gd name="T2" fmla="*/ 12 w 24"/>
                <a:gd name="T3" fmla="*/ 9 h 6"/>
                <a:gd name="T4" fmla="*/ 0 w 24"/>
                <a:gd name="T5" fmla="*/ 9 h 6"/>
                <a:gd name="T6" fmla="*/ 24 w 24"/>
                <a:gd name="T7" fmla="*/ 0 h 6"/>
                <a:gd name="T8" fmla="*/ 18 w 24"/>
                <a:gd name="T9" fmla="*/ 9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18" y="6"/>
                  </a:moveTo>
                  <a:lnTo>
                    <a:pt x="12" y="6"/>
                  </a:lnTo>
                  <a:lnTo>
                    <a:pt x="0" y="6"/>
                  </a:lnTo>
                  <a:lnTo>
                    <a:pt x="24" y="0"/>
                  </a:lnTo>
                  <a:lnTo>
                    <a:pt x="18" y="6"/>
                  </a:lnTo>
                  <a:close/>
                </a:path>
              </a:pathLst>
            </a:custGeom>
            <a:solidFill>
              <a:srgbClr val="C0C0C0"/>
            </a:solidFill>
            <a:ln w="9525">
              <a:solidFill>
                <a:srgbClr val="000000"/>
              </a:solidFill>
              <a:prstDash val="solid"/>
              <a:round/>
              <a:headEnd/>
              <a:tailEnd/>
            </a:ln>
          </p:spPr>
          <p:txBody>
            <a:bodyPr/>
            <a:lstStyle/>
            <a:p>
              <a:endParaRPr lang="en-US"/>
            </a:p>
          </p:txBody>
        </p:sp>
        <p:sp>
          <p:nvSpPr>
            <p:cNvPr id="11736" name="Freeform 4523"/>
            <p:cNvSpPr>
              <a:spLocks/>
            </p:cNvSpPr>
            <p:nvPr/>
          </p:nvSpPr>
          <p:spPr bwMode="auto">
            <a:xfrm>
              <a:off x="546" y="1318"/>
              <a:ext cx="19" cy="20"/>
            </a:xfrm>
            <a:custGeom>
              <a:avLst/>
              <a:gdLst>
                <a:gd name="T0" fmla="*/ 15 w 18"/>
                <a:gd name="T1" fmla="*/ 24 h 18"/>
                <a:gd name="T2" fmla="*/ 15 w 18"/>
                <a:gd name="T3" fmla="*/ 16 h 18"/>
                <a:gd name="T4" fmla="*/ 6 w 18"/>
                <a:gd name="T5" fmla="*/ 9 h 18"/>
                <a:gd name="T6" fmla="*/ 21 w 18"/>
                <a:gd name="T7" fmla="*/ 16 h 18"/>
                <a:gd name="T8" fmla="*/ 21 w 18"/>
                <a:gd name="T9" fmla="*/ 9 h 18"/>
                <a:gd name="T10" fmla="*/ 15 w 18"/>
                <a:gd name="T11" fmla="*/ 9 h 18"/>
                <a:gd name="T12" fmla="*/ 15 w 18"/>
                <a:gd name="T13" fmla="*/ 0 h 18"/>
                <a:gd name="T14" fmla="*/ 6 w 18"/>
                <a:gd name="T15" fmla="*/ 9 h 18"/>
                <a:gd name="T16" fmla="*/ 6 w 18"/>
                <a:gd name="T17" fmla="*/ 16 h 18"/>
                <a:gd name="T18" fmla="*/ 0 w 18"/>
                <a:gd name="T19" fmla="*/ 16 h 18"/>
                <a:gd name="T20" fmla="*/ 0 w 18"/>
                <a:gd name="T21" fmla="*/ 24 h 18"/>
                <a:gd name="T22" fmla="*/ 6 w 18"/>
                <a:gd name="T23" fmla="*/ 16 h 18"/>
                <a:gd name="T24" fmla="*/ 15 w 18"/>
                <a:gd name="T25" fmla="*/ 24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0C0C0"/>
            </a:solidFill>
            <a:ln w="9525">
              <a:solidFill>
                <a:srgbClr val="000000"/>
              </a:solidFill>
              <a:prstDash val="solid"/>
              <a:round/>
              <a:headEnd/>
              <a:tailEnd/>
            </a:ln>
          </p:spPr>
          <p:txBody>
            <a:bodyPr/>
            <a:lstStyle/>
            <a:p>
              <a:endParaRPr lang="en-US"/>
            </a:p>
          </p:txBody>
        </p:sp>
        <p:sp>
          <p:nvSpPr>
            <p:cNvPr id="11737" name="Freeform 4524"/>
            <p:cNvSpPr>
              <a:spLocks/>
            </p:cNvSpPr>
            <p:nvPr/>
          </p:nvSpPr>
          <p:spPr bwMode="auto">
            <a:xfrm>
              <a:off x="540" y="1338"/>
              <a:ext cx="18" cy="27"/>
            </a:xfrm>
            <a:custGeom>
              <a:avLst/>
              <a:gdLst>
                <a:gd name="T0" fmla="*/ 0 w 18"/>
                <a:gd name="T1" fmla="*/ 34 h 24"/>
                <a:gd name="T2" fmla="*/ 18 w 18"/>
                <a:gd name="T3" fmla="*/ 0 h 24"/>
                <a:gd name="T4" fmla="*/ 6 w 18"/>
                <a:gd name="T5" fmla="*/ 0 h 24"/>
                <a:gd name="T6" fmla="*/ 0 w 18"/>
                <a:gd name="T7" fmla="*/ 34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4">
                  <a:moveTo>
                    <a:pt x="0" y="24"/>
                  </a:moveTo>
                  <a:lnTo>
                    <a:pt x="18" y="0"/>
                  </a:lnTo>
                  <a:lnTo>
                    <a:pt x="6" y="0"/>
                  </a:lnTo>
                  <a:lnTo>
                    <a:pt x="0" y="24"/>
                  </a:lnTo>
                  <a:close/>
                </a:path>
              </a:pathLst>
            </a:custGeom>
            <a:solidFill>
              <a:srgbClr val="C0C0C0"/>
            </a:solidFill>
            <a:ln w="9525">
              <a:solidFill>
                <a:srgbClr val="000000"/>
              </a:solidFill>
              <a:prstDash val="solid"/>
              <a:round/>
              <a:headEnd/>
              <a:tailEnd/>
            </a:ln>
          </p:spPr>
          <p:txBody>
            <a:bodyPr/>
            <a:lstStyle/>
            <a:p>
              <a:endParaRPr lang="en-US"/>
            </a:p>
          </p:txBody>
        </p:sp>
        <p:sp>
          <p:nvSpPr>
            <p:cNvPr id="11738" name="Freeform 4525"/>
            <p:cNvSpPr>
              <a:spLocks/>
            </p:cNvSpPr>
            <p:nvPr/>
          </p:nvSpPr>
          <p:spPr bwMode="auto">
            <a:xfrm>
              <a:off x="565" y="1345"/>
              <a:ext cx="11" cy="13"/>
            </a:xfrm>
            <a:custGeom>
              <a:avLst/>
              <a:gdLst>
                <a:gd name="T0" fmla="*/ 9 w 12"/>
                <a:gd name="T1" fmla="*/ 9 h 12"/>
                <a:gd name="T2" fmla="*/ 9 w 12"/>
                <a:gd name="T3" fmla="*/ 9 h 12"/>
                <a:gd name="T4" fmla="*/ 0 w 12"/>
                <a:gd name="T5" fmla="*/ 0 h 12"/>
                <a:gd name="T6" fmla="*/ 0 w 12"/>
                <a:gd name="T7" fmla="*/ 9 h 12"/>
                <a:gd name="T8" fmla="*/ 0 w 12"/>
                <a:gd name="T9" fmla="*/ 15 h 12"/>
                <a:gd name="T10" fmla="*/ 6 w 12"/>
                <a:gd name="T11" fmla="*/ 9 h 12"/>
                <a:gd name="T12" fmla="*/ 9 w 12"/>
                <a:gd name="T13" fmla="*/ 9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6"/>
                  </a:lnTo>
                  <a:lnTo>
                    <a:pt x="0" y="0"/>
                  </a:lnTo>
                  <a:lnTo>
                    <a:pt x="0" y="6"/>
                  </a:lnTo>
                  <a:lnTo>
                    <a:pt x="0" y="12"/>
                  </a:lnTo>
                  <a:lnTo>
                    <a:pt x="6" y="6"/>
                  </a:lnTo>
                  <a:lnTo>
                    <a:pt x="12" y="6"/>
                  </a:lnTo>
                  <a:close/>
                </a:path>
              </a:pathLst>
            </a:custGeom>
            <a:solidFill>
              <a:srgbClr val="C0C0C0"/>
            </a:solidFill>
            <a:ln w="9525">
              <a:solidFill>
                <a:srgbClr val="000000"/>
              </a:solidFill>
              <a:prstDash val="solid"/>
              <a:round/>
              <a:headEnd/>
              <a:tailEnd/>
            </a:ln>
          </p:spPr>
          <p:txBody>
            <a:bodyPr/>
            <a:lstStyle/>
            <a:p>
              <a:endParaRPr lang="en-US"/>
            </a:p>
          </p:txBody>
        </p:sp>
        <p:sp>
          <p:nvSpPr>
            <p:cNvPr id="11739" name="Freeform 4526"/>
            <p:cNvSpPr>
              <a:spLocks/>
            </p:cNvSpPr>
            <p:nvPr/>
          </p:nvSpPr>
          <p:spPr bwMode="auto">
            <a:xfrm>
              <a:off x="546" y="1351"/>
              <a:ext cx="19" cy="14"/>
            </a:xfrm>
            <a:custGeom>
              <a:avLst/>
              <a:gdLst>
                <a:gd name="T0" fmla="*/ 21 w 18"/>
                <a:gd name="T1" fmla="*/ 0 h 12"/>
                <a:gd name="T2" fmla="*/ 0 w 18"/>
                <a:gd name="T3" fmla="*/ 19 h 12"/>
                <a:gd name="T4" fmla="*/ 15 w 18"/>
                <a:gd name="T5" fmla="*/ 0 h 12"/>
                <a:gd name="T6" fmla="*/ 21 w 1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
                  <a:moveTo>
                    <a:pt x="18" y="0"/>
                  </a:moveTo>
                  <a:lnTo>
                    <a:pt x="0" y="12"/>
                  </a:lnTo>
                  <a:lnTo>
                    <a:pt x="12" y="0"/>
                  </a:lnTo>
                  <a:lnTo>
                    <a:pt x="18" y="0"/>
                  </a:lnTo>
                  <a:close/>
                </a:path>
              </a:pathLst>
            </a:custGeom>
            <a:solidFill>
              <a:srgbClr val="C0C0C0"/>
            </a:solidFill>
            <a:ln w="9525">
              <a:solidFill>
                <a:srgbClr val="000000"/>
              </a:solidFill>
              <a:prstDash val="solid"/>
              <a:round/>
              <a:headEnd/>
              <a:tailEnd/>
            </a:ln>
          </p:spPr>
          <p:txBody>
            <a:bodyPr/>
            <a:lstStyle/>
            <a:p>
              <a:endParaRPr lang="en-US"/>
            </a:p>
          </p:txBody>
        </p:sp>
        <p:sp>
          <p:nvSpPr>
            <p:cNvPr id="11740" name="Freeform 4527"/>
            <p:cNvSpPr>
              <a:spLocks/>
            </p:cNvSpPr>
            <p:nvPr/>
          </p:nvSpPr>
          <p:spPr bwMode="auto">
            <a:xfrm>
              <a:off x="1309" y="1688"/>
              <a:ext cx="42" cy="14"/>
            </a:xfrm>
            <a:custGeom>
              <a:avLst/>
              <a:gdLst>
                <a:gd name="T0" fmla="*/ 44 w 41"/>
                <a:gd name="T1" fmla="*/ 9 h 12"/>
                <a:gd name="T2" fmla="*/ 32 w 41"/>
                <a:gd name="T3" fmla="*/ 9 h 12"/>
                <a:gd name="T4" fmla="*/ 32 w 41"/>
                <a:gd name="T5" fmla="*/ 0 h 12"/>
                <a:gd name="T6" fmla="*/ 0 w 41"/>
                <a:gd name="T7" fmla="*/ 19 h 12"/>
                <a:gd name="T8" fmla="*/ 26 w 41"/>
                <a:gd name="T9" fmla="*/ 9 h 12"/>
                <a:gd name="T10" fmla="*/ 44 w 41"/>
                <a:gd name="T11" fmla="*/ 9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prstDash val="solid"/>
              <a:round/>
              <a:headEnd/>
              <a:tailEnd/>
            </a:ln>
          </p:spPr>
          <p:txBody>
            <a:bodyPr/>
            <a:lstStyle/>
            <a:p>
              <a:endParaRPr lang="en-US"/>
            </a:p>
          </p:txBody>
        </p:sp>
        <p:sp>
          <p:nvSpPr>
            <p:cNvPr id="11741" name="Freeform 4528"/>
            <p:cNvSpPr>
              <a:spLocks/>
            </p:cNvSpPr>
            <p:nvPr/>
          </p:nvSpPr>
          <p:spPr bwMode="auto">
            <a:xfrm>
              <a:off x="2226" y="1991"/>
              <a:ext cx="151" cy="155"/>
            </a:xfrm>
            <a:custGeom>
              <a:avLst/>
              <a:gdLst>
                <a:gd name="T0" fmla="*/ 6 w 149"/>
                <a:gd name="T1" fmla="*/ 179 h 138"/>
                <a:gd name="T2" fmla="*/ 0 w 149"/>
                <a:gd name="T3" fmla="*/ 195 h 138"/>
                <a:gd name="T4" fmla="*/ 0 w 149"/>
                <a:gd name="T5" fmla="*/ 179 h 138"/>
                <a:gd name="T6" fmla="*/ 12 w 149"/>
                <a:gd name="T7" fmla="*/ 145 h 138"/>
                <a:gd name="T8" fmla="*/ 24 w 149"/>
                <a:gd name="T9" fmla="*/ 111 h 138"/>
                <a:gd name="T10" fmla="*/ 24 w 149"/>
                <a:gd name="T11" fmla="*/ 111 h 138"/>
                <a:gd name="T12" fmla="*/ 36 w 149"/>
                <a:gd name="T13" fmla="*/ 93 h 138"/>
                <a:gd name="T14" fmla="*/ 45 w 149"/>
                <a:gd name="T15" fmla="*/ 69 h 138"/>
                <a:gd name="T16" fmla="*/ 51 w 149"/>
                <a:gd name="T17" fmla="*/ 51 h 138"/>
                <a:gd name="T18" fmla="*/ 63 w 149"/>
                <a:gd name="T19" fmla="*/ 34 h 138"/>
                <a:gd name="T20" fmla="*/ 75 w 149"/>
                <a:gd name="T21" fmla="*/ 0 h 138"/>
                <a:gd name="T22" fmla="*/ 155 w 149"/>
                <a:gd name="T23" fmla="*/ 0 h 138"/>
                <a:gd name="T24" fmla="*/ 155 w 149"/>
                <a:gd name="T25" fmla="*/ 9 h 138"/>
                <a:gd name="T26" fmla="*/ 155 w 149"/>
                <a:gd name="T27" fmla="*/ 51 h 138"/>
                <a:gd name="T28" fmla="*/ 92 w 149"/>
                <a:gd name="T29" fmla="*/ 51 h 138"/>
                <a:gd name="T30" fmla="*/ 92 w 149"/>
                <a:gd name="T31" fmla="*/ 84 h 138"/>
                <a:gd name="T32" fmla="*/ 92 w 149"/>
                <a:gd name="T33" fmla="*/ 119 h 138"/>
                <a:gd name="T34" fmla="*/ 75 w 149"/>
                <a:gd name="T35" fmla="*/ 136 h 138"/>
                <a:gd name="T36" fmla="*/ 75 w 149"/>
                <a:gd name="T37" fmla="*/ 153 h 138"/>
                <a:gd name="T38" fmla="*/ 75 w 149"/>
                <a:gd name="T39" fmla="*/ 179 h 138"/>
                <a:gd name="T40" fmla="*/ 6 w 149"/>
                <a:gd name="T41" fmla="*/ 179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prstDash val="solid"/>
              <a:round/>
              <a:headEnd/>
              <a:tailEnd/>
            </a:ln>
          </p:spPr>
          <p:txBody>
            <a:bodyPr/>
            <a:lstStyle/>
            <a:p>
              <a:endParaRPr lang="en-US"/>
            </a:p>
          </p:txBody>
        </p:sp>
        <p:sp>
          <p:nvSpPr>
            <p:cNvPr id="11742" name="Freeform 4529"/>
            <p:cNvSpPr>
              <a:spLocks/>
            </p:cNvSpPr>
            <p:nvPr/>
          </p:nvSpPr>
          <p:spPr bwMode="auto">
            <a:xfrm>
              <a:off x="2171" y="805"/>
              <a:ext cx="1454" cy="1"/>
            </a:xfrm>
            <a:custGeom>
              <a:avLst/>
              <a:gdLst>
                <a:gd name="T0" fmla="*/ 0 w 1435"/>
                <a:gd name="T1" fmla="*/ 0 h 1"/>
                <a:gd name="T2" fmla="*/ 1493 w 1435"/>
                <a:gd name="T3" fmla="*/ 0 h 1"/>
                <a:gd name="T4" fmla="*/ 0 w 1435"/>
                <a:gd name="T5" fmla="*/ 0 h 1"/>
                <a:gd name="T6" fmla="*/ 0 60000 65536"/>
                <a:gd name="T7" fmla="*/ 0 60000 65536"/>
                <a:gd name="T8" fmla="*/ 0 60000 65536"/>
              </a:gdLst>
              <a:ahLst/>
              <a:cxnLst>
                <a:cxn ang="T6">
                  <a:pos x="T0" y="T1"/>
                </a:cxn>
                <a:cxn ang="T7">
                  <a:pos x="T2" y="T3"/>
                </a:cxn>
                <a:cxn ang="T8">
                  <a:pos x="T4" y="T5"/>
                </a:cxn>
              </a:cxnLst>
              <a:rect l="0" t="0" r="r" b="b"/>
              <a:pathLst>
                <a:path w="1435" h="1">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43" name="Freeform 4530"/>
            <p:cNvSpPr>
              <a:spLocks/>
            </p:cNvSpPr>
            <p:nvPr/>
          </p:nvSpPr>
          <p:spPr bwMode="auto">
            <a:xfrm>
              <a:off x="4364" y="2537"/>
              <a:ext cx="67" cy="74"/>
            </a:xfrm>
            <a:custGeom>
              <a:avLst/>
              <a:gdLst>
                <a:gd name="T0" fmla="*/ 39 w 66"/>
                <a:gd name="T1" fmla="*/ 93 h 66"/>
                <a:gd name="T2" fmla="*/ 57 w 66"/>
                <a:gd name="T3" fmla="*/ 76 h 66"/>
                <a:gd name="T4" fmla="*/ 69 w 66"/>
                <a:gd name="T5" fmla="*/ 50 h 66"/>
                <a:gd name="T6" fmla="*/ 57 w 66"/>
                <a:gd name="T7" fmla="*/ 17 h 66"/>
                <a:gd name="T8" fmla="*/ 39 w 66"/>
                <a:gd name="T9" fmla="*/ 0 h 66"/>
                <a:gd name="T10" fmla="*/ 12 w 66"/>
                <a:gd name="T11" fmla="*/ 17 h 66"/>
                <a:gd name="T12" fmla="*/ 0 w 66"/>
                <a:gd name="T13" fmla="*/ 50 h 66"/>
                <a:gd name="T14" fmla="*/ 12 w 66"/>
                <a:gd name="T15" fmla="*/ 76 h 66"/>
                <a:gd name="T16" fmla="*/ 39 w 66"/>
                <a:gd name="T17" fmla="*/ 93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44" name="Freeform 4531"/>
            <p:cNvSpPr>
              <a:spLocks/>
            </p:cNvSpPr>
            <p:nvPr/>
          </p:nvSpPr>
          <p:spPr bwMode="auto">
            <a:xfrm>
              <a:off x="1401" y="2186"/>
              <a:ext cx="66" cy="61"/>
            </a:xfrm>
            <a:custGeom>
              <a:avLst/>
              <a:gdLst>
                <a:gd name="T0" fmla="*/ 30 w 66"/>
                <a:gd name="T1" fmla="*/ 78 h 54"/>
                <a:gd name="T2" fmla="*/ 36 w 66"/>
                <a:gd name="T3" fmla="*/ 78 h 54"/>
                <a:gd name="T4" fmla="*/ 54 w 66"/>
                <a:gd name="T5" fmla="*/ 69 h 54"/>
                <a:gd name="T6" fmla="*/ 66 w 66"/>
                <a:gd name="T7" fmla="*/ 43 h 54"/>
                <a:gd name="T8" fmla="*/ 54 w 66"/>
                <a:gd name="T9" fmla="*/ 9 h 54"/>
                <a:gd name="T10" fmla="*/ 36 w 66"/>
                <a:gd name="T11" fmla="*/ 0 h 54"/>
                <a:gd name="T12" fmla="*/ 30 w 66"/>
                <a:gd name="T13" fmla="*/ 0 h 54"/>
                <a:gd name="T14" fmla="*/ 12 w 66"/>
                <a:gd name="T15" fmla="*/ 9 h 54"/>
                <a:gd name="T16" fmla="*/ 0 w 66"/>
                <a:gd name="T17" fmla="*/ 43 h 54"/>
                <a:gd name="T18" fmla="*/ 12 w 66"/>
                <a:gd name="T19" fmla="*/ 69 h 54"/>
                <a:gd name="T20" fmla="*/ 30 w 66"/>
                <a:gd name="T21" fmla="*/ 78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45" name="Freeform 4532"/>
            <p:cNvSpPr>
              <a:spLocks/>
            </p:cNvSpPr>
            <p:nvPr/>
          </p:nvSpPr>
          <p:spPr bwMode="auto">
            <a:xfrm>
              <a:off x="1276" y="2323"/>
              <a:ext cx="23" cy="20"/>
            </a:xfrm>
            <a:custGeom>
              <a:avLst/>
              <a:gdLst>
                <a:gd name="T0" fmla="*/ 21 w 24"/>
                <a:gd name="T1" fmla="*/ 9 h 18"/>
                <a:gd name="T2" fmla="*/ 12 w 24"/>
                <a:gd name="T3" fmla="*/ 0 h 18"/>
                <a:gd name="T4" fmla="*/ 0 w 24"/>
                <a:gd name="T5" fmla="*/ 0 h 18"/>
                <a:gd name="T6" fmla="*/ 0 w 24"/>
                <a:gd name="T7" fmla="*/ 24 h 18"/>
                <a:gd name="T8" fmla="*/ 12 w 24"/>
                <a:gd name="T9" fmla="*/ 24 h 18"/>
                <a:gd name="T10" fmla="*/ 21 w 24"/>
                <a:gd name="T11" fmla="*/ 9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6"/>
                  </a:moveTo>
                  <a:lnTo>
                    <a:pt x="12" y="0"/>
                  </a:lnTo>
                  <a:lnTo>
                    <a:pt x="0" y="0"/>
                  </a:lnTo>
                  <a:lnTo>
                    <a:pt x="0" y="18"/>
                  </a:lnTo>
                  <a:lnTo>
                    <a:pt x="12" y="18"/>
                  </a:lnTo>
                  <a:lnTo>
                    <a:pt x="24" y="6"/>
                  </a:lnTo>
                  <a:close/>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46" name="Freeform 4533"/>
            <p:cNvSpPr>
              <a:spLocks/>
            </p:cNvSpPr>
            <p:nvPr/>
          </p:nvSpPr>
          <p:spPr bwMode="auto">
            <a:xfrm>
              <a:off x="2827" y="1636"/>
              <a:ext cx="31" cy="35"/>
            </a:xfrm>
            <a:custGeom>
              <a:avLst/>
              <a:gdLst>
                <a:gd name="T0" fmla="*/ 8 w 27"/>
                <a:gd name="T1" fmla="*/ 1 h 35"/>
                <a:gd name="T2" fmla="*/ 8 w 27"/>
                <a:gd name="T3" fmla="*/ 8 h 35"/>
                <a:gd name="T4" fmla="*/ 8 w 27"/>
                <a:gd name="T5" fmla="*/ 1 h 35"/>
                <a:gd name="T6" fmla="*/ 0 w 27"/>
                <a:gd name="T7" fmla="*/ 8 h 35"/>
                <a:gd name="T8" fmla="*/ 0 w 27"/>
                <a:gd name="T9" fmla="*/ 8 h 35"/>
                <a:gd name="T10" fmla="*/ 0 w 27"/>
                <a:gd name="T11" fmla="*/ 15 h 35"/>
                <a:gd name="T12" fmla="*/ 0 w 27"/>
                <a:gd name="T13" fmla="*/ 21 h 35"/>
                <a:gd name="T14" fmla="*/ 0 w 27"/>
                <a:gd name="T15" fmla="*/ 21 h 35"/>
                <a:gd name="T16" fmla="*/ 17 w 27"/>
                <a:gd name="T17" fmla="*/ 28 h 35"/>
                <a:gd name="T18" fmla="*/ 17 w 27"/>
                <a:gd name="T19" fmla="*/ 35 h 35"/>
                <a:gd name="T20" fmla="*/ 24 w 27"/>
                <a:gd name="T21" fmla="*/ 21 h 35"/>
                <a:gd name="T22" fmla="*/ 30 w 27"/>
                <a:gd name="T23" fmla="*/ 16 h 35"/>
                <a:gd name="T24" fmla="*/ 41 w 27"/>
                <a:gd name="T25" fmla="*/ 21 h 35"/>
                <a:gd name="T26" fmla="*/ 26 w 27"/>
                <a:gd name="T27" fmla="*/ 12 h 35"/>
                <a:gd name="T28" fmla="*/ 18 w 27"/>
                <a:gd name="T29" fmla="*/ 6 h 35"/>
                <a:gd name="T30" fmla="*/ 17 w 27"/>
                <a:gd name="T31" fmla="*/ 0 h 35"/>
                <a:gd name="T32" fmla="*/ 8 w 27"/>
                <a:gd name="T33" fmla="*/ 1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6F73BF"/>
            </a:solidFill>
            <a:ln w="9525">
              <a:solidFill>
                <a:srgbClr val="000000"/>
              </a:solidFill>
              <a:prstDash val="solid"/>
              <a:round/>
              <a:headEnd/>
              <a:tailEnd/>
            </a:ln>
          </p:spPr>
          <p:txBody>
            <a:bodyPr/>
            <a:lstStyle/>
            <a:p>
              <a:endParaRPr lang="en-US"/>
            </a:p>
          </p:txBody>
        </p:sp>
        <p:sp>
          <p:nvSpPr>
            <p:cNvPr id="11747" name="Freeform 4534"/>
            <p:cNvSpPr>
              <a:spLocks/>
            </p:cNvSpPr>
            <p:nvPr/>
          </p:nvSpPr>
          <p:spPr bwMode="auto">
            <a:xfrm>
              <a:off x="2831" y="1584"/>
              <a:ext cx="73" cy="87"/>
            </a:xfrm>
            <a:custGeom>
              <a:avLst/>
              <a:gdLst>
                <a:gd name="T0" fmla="*/ 15 w 65"/>
                <a:gd name="T1" fmla="*/ 19 h 87"/>
                <a:gd name="T2" fmla="*/ 15 w 65"/>
                <a:gd name="T3" fmla="*/ 19 h 87"/>
                <a:gd name="T4" fmla="*/ 8 w 65"/>
                <a:gd name="T5" fmla="*/ 19 h 87"/>
                <a:gd name="T6" fmla="*/ 8 w 65"/>
                <a:gd name="T7" fmla="*/ 26 h 87"/>
                <a:gd name="T8" fmla="*/ 15 w 65"/>
                <a:gd name="T9" fmla="*/ 26 h 87"/>
                <a:gd name="T10" fmla="*/ 15 w 65"/>
                <a:gd name="T11" fmla="*/ 26 h 87"/>
                <a:gd name="T12" fmla="*/ 8 w 65"/>
                <a:gd name="T13" fmla="*/ 33 h 87"/>
                <a:gd name="T14" fmla="*/ 8 w 65"/>
                <a:gd name="T15" fmla="*/ 33 h 87"/>
                <a:gd name="T16" fmla="*/ 8 w 65"/>
                <a:gd name="T17" fmla="*/ 40 h 87"/>
                <a:gd name="T18" fmla="*/ 15 w 65"/>
                <a:gd name="T19" fmla="*/ 40 h 87"/>
                <a:gd name="T20" fmla="*/ 22 w 65"/>
                <a:gd name="T21" fmla="*/ 46 h 87"/>
                <a:gd name="T22" fmla="*/ 15 w 65"/>
                <a:gd name="T23" fmla="*/ 46 h 87"/>
                <a:gd name="T24" fmla="*/ 15 w 65"/>
                <a:gd name="T25" fmla="*/ 53 h 87"/>
                <a:gd name="T26" fmla="*/ 15 w 65"/>
                <a:gd name="T27" fmla="*/ 53 h 87"/>
                <a:gd name="T28" fmla="*/ 19 w 65"/>
                <a:gd name="T29" fmla="*/ 64 h 87"/>
                <a:gd name="T30" fmla="*/ 24 w 65"/>
                <a:gd name="T31" fmla="*/ 69 h 87"/>
                <a:gd name="T32" fmla="*/ 28 w 65"/>
                <a:gd name="T33" fmla="*/ 70 h 87"/>
                <a:gd name="T34" fmla="*/ 31 w 65"/>
                <a:gd name="T35" fmla="*/ 73 h 87"/>
                <a:gd name="T36" fmla="*/ 31 w 65"/>
                <a:gd name="T37" fmla="*/ 78 h 87"/>
                <a:gd name="T38" fmla="*/ 28 w 65"/>
                <a:gd name="T39" fmla="*/ 73 h 87"/>
                <a:gd name="T40" fmla="*/ 38 w 65"/>
                <a:gd name="T41" fmla="*/ 80 h 87"/>
                <a:gd name="T42" fmla="*/ 47 w 65"/>
                <a:gd name="T43" fmla="*/ 87 h 87"/>
                <a:gd name="T44" fmla="*/ 54 w 65"/>
                <a:gd name="T45" fmla="*/ 87 h 87"/>
                <a:gd name="T46" fmla="*/ 54 w 65"/>
                <a:gd name="T47" fmla="*/ 87 h 87"/>
                <a:gd name="T48" fmla="*/ 61 w 65"/>
                <a:gd name="T49" fmla="*/ 87 h 87"/>
                <a:gd name="T50" fmla="*/ 61 w 65"/>
                <a:gd name="T51" fmla="*/ 87 h 87"/>
                <a:gd name="T52" fmla="*/ 70 w 65"/>
                <a:gd name="T53" fmla="*/ 87 h 87"/>
                <a:gd name="T54" fmla="*/ 70 w 65"/>
                <a:gd name="T55" fmla="*/ 87 h 87"/>
                <a:gd name="T56" fmla="*/ 77 w 65"/>
                <a:gd name="T57" fmla="*/ 80 h 87"/>
                <a:gd name="T58" fmla="*/ 77 w 65"/>
                <a:gd name="T59" fmla="*/ 80 h 87"/>
                <a:gd name="T60" fmla="*/ 92 w 65"/>
                <a:gd name="T61" fmla="*/ 67 h 87"/>
                <a:gd name="T62" fmla="*/ 77 w 65"/>
                <a:gd name="T63" fmla="*/ 53 h 87"/>
                <a:gd name="T64" fmla="*/ 84 w 65"/>
                <a:gd name="T65" fmla="*/ 40 h 87"/>
                <a:gd name="T66" fmla="*/ 77 w 65"/>
                <a:gd name="T67" fmla="*/ 33 h 87"/>
                <a:gd name="T68" fmla="*/ 70 w 65"/>
                <a:gd name="T69" fmla="*/ 33 h 87"/>
                <a:gd name="T70" fmla="*/ 70 w 65"/>
                <a:gd name="T71" fmla="*/ 33 h 87"/>
                <a:gd name="T72" fmla="*/ 54 w 65"/>
                <a:gd name="T73" fmla="*/ 26 h 87"/>
                <a:gd name="T74" fmla="*/ 31 w 65"/>
                <a:gd name="T75" fmla="*/ 0 h 87"/>
                <a:gd name="T76" fmla="*/ 0 w 65"/>
                <a:gd name="T77" fmla="*/ 6 h 87"/>
                <a:gd name="T78" fmla="*/ 0 w 65"/>
                <a:gd name="T79" fmla="*/ 12 h 87"/>
                <a:gd name="T80" fmla="*/ 8 w 65"/>
                <a:gd name="T81" fmla="*/ 12 h 87"/>
                <a:gd name="T82" fmla="*/ 0 w 65"/>
                <a:gd name="T83" fmla="*/ 12 h 87"/>
                <a:gd name="T84" fmla="*/ 8 w 65"/>
                <a:gd name="T85" fmla="*/ 19 h 87"/>
                <a:gd name="T86" fmla="*/ 15 w 65"/>
                <a:gd name="T87" fmla="*/ 19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6F73BF"/>
            </a:solidFill>
            <a:ln w="9525">
              <a:solidFill>
                <a:srgbClr val="000000"/>
              </a:solidFill>
              <a:prstDash val="solid"/>
              <a:round/>
              <a:headEnd/>
              <a:tailEnd/>
            </a:ln>
          </p:spPr>
          <p:txBody>
            <a:bodyPr/>
            <a:lstStyle/>
            <a:p>
              <a:endParaRPr lang="en-US"/>
            </a:p>
          </p:txBody>
        </p:sp>
        <p:sp>
          <p:nvSpPr>
            <p:cNvPr id="11748" name="Freeform 4535"/>
            <p:cNvSpPr>
              <a:spLocks/>
            </p:cNvSpPr>
            <p:nvPr/>
          </p:nvSpPr>
          <p:spPr bwMode="auto">
            <a:xfrm>
              <a:off x="2909" y="2084"/>
              <a:ext cx="289" cy="348"/>
            </a:xfrm>
            <a:custGeom>
              <a:avLst/>
              <a:gdLst>
                <a:gd name="T0" fmla="*/ 36 w 290"/>
                <a:gd name="T1" fmla="*/ 93 h 322"/>
                <a:gd name="T2" fmla="*/ 54 w 290"/>
                <a:gd name="T3" fmla="*/ 59 h 322"/>
                <a:gd name="T4" fmla="*/ 160 w 290"/>
                <a:gd name="T5" fmla="*/ 34 h 322"/>
                <a:gd name="T6" fmla="*/ 160 w 290"/>
                <a:gd name="T7" fmla="*/ 34 h 322"/>
                <a:gd name="T8" fmla="*/ 202 w 290"/>
                <a:gd name="T9" fmla="*/ 43 h 322"/>
                <a:gd name="T10" fmla="*/ 214 w 290"/>
                <a:gd name="T11" fmla="*/ 26 h 322"/>
                <a:gd name="T12" fmla="*/ 226 w 290"/>
                <a:gd name="T13" fmla="*/ 10 h 322"/>
                <a:gd name="T14" fmla="*/ 245 w 290"/>
                <a:gd name="T15" fmla="*/ 16 h 322"/>
                <a:gd name="T16" fmla="*/ 263 w 290"/>
                <a:gd name="T17" fmla="*/ 59 h 322"/>
                <a:gd name="T18" fmla="*/ 269 w 290"/>
                <a:gd name="T19" fmla="*/ 128 h 322"/>
                <a:gd name="T20" fmla="*/ 275 w 290"/>
                <a:gd name="T21" fmla="*/ 161 h 322"/>
                <a:gd name="T22" fmla="*/ 257 w 290"/>
                <a:gd name="T23" fmla="*/ 213 h 322"/>
                <a:gd name="T24" fmla="*/ 251 w 290"/>
                <a:gd name="T25" fmla="*/ 271 h 322"/>
                <a:gd name="T26" fmla="*/ 232 w 290"/>
                <a:gd name="T27" fmla="*/ 348 h 322"/>
                <a:gd name="T28" fmla="*/ 220 w 290"/>
                <a:gd name="T29" fmla="*/ 380 h 322"/>
                <a:gd name="T30" fmla="*/ 173 w 290"/>
                <a:gd name="T31" fmla="*/ 345 h 322"/>
                <a:gd name="T32" fmla="*/ 155 w 290"/>
                <a:gd name="T33" fmla="*/ 362 h 322"/>
                <a:gd name="T34" fmla="*/ 152 w 290"/>
                <a:gd name="T35" fmla="*/ 365 h 322"/>
                <a:gd name="T36" fmla="*/ 146 w 290"/>
                <a:gd name="T37" fmla="*/ 362 h 322"/>
                <a:gd name="T38" fmla="*/ 140 w 290"/>
                <a:gd name="T39" fmla="*/ 366 h 322"/>
                <a:gd name="T40" fmla="*/ 137 w 290"/>
                <a:gd name="T41" fmla="*/ 374 h 322"/>
                <a:gd name="T42" fmla="*/ 134 w 290"/>
                <a:gd name="T43" fmla="*/ 375 h 322"/>
                <a:gd name="T44" fmla="*/ 120 w 290"/>
                <a:gd name="T45" fmla="*/ 377 h 322"/>
                <a:gd name="T46" fmla="*/ 62 w 290"/>
                <a:gd name="T47" fmla="*/ 380 h 322"/>
                <a:gd name="T48" fmla="*/ 51 w 290"/>
                <a:gd name="T49" fmla="*/ 393 h 322"/>
                <a:gd name="T50" fmla="*/ 59 w 290"/>
                <a:gd name="T51" fmla="*/ 380 h 322"/>
                <a:gd name="T52" fmla="*/ 128 w 290"/>
                <a:gd name="T53" fmla="*/ 379 h 322"/>
                <a:gd name="T54" fmla="*/ 166 w 290"/>
                <a:gd name="T55" fmla="*/ 353 h 322"/>
                <a:gd name="T56" fmla="*/ 214 w 290"/>
                <a:gd name="T57" fmla="*/ 379 h 322"/>
                <a:gd name="T58" fmla="*/ 185 w 290"/>
                <a:gd name="T59" fmla="*/ 329 h 322"/>
                <a:gd name="T60" fmla="*/ 118 w 290"/>
                <a:gd name="T61" fmla="*/ 385 h 322"/>
                <a:gd name="T62" fmla="*/ 59 w 290"/>
                <a:gd name="T63" fmla="*/ 380 h 322"/>
                <a:gd name="T64" fmla="*/ 30 w 290"/>
                <a:gd name="T65" fmla="*/ 406 h 322"/>
                <a:gd name="T66" fmla="*/ 30 w 290"/>
                <a:gd name="T67" fmla="*/ 364 h 322"/>
                <a:gd name="T68" fmla="*/ 18 w 290"/>
                <a:gd name="T69" fmla="*/ 331 h 322"/>
                <a:gd name="T70" fmla="*/ 6 w 290"/>
                <a:gd name="T71" fmla="*/ 298 h 322"/>
                <a:gd name="T72" fmla="*/ 6 w 290"/>
                <a:gd name="T73" fmla="*/ 271 h 322"/>
                <a:gd name="T74" fmla="*/ 12 w 290"/>
                <a:gd name="T75" fmla="*/ 255 h 322"/>
                <a:gd name="T76" fmla="*/ 18 w 290"/>
                <a:gd name="T77" fmla="*/ 220 h 322"/>
                <a:gd name="T78" fmla="*/ 36 w 290"/>
                <a:gd name="T79" fmla="*/ 213 h 322"/>
                <a:gd name="T80" fmla="*/ 36 w 290"/>
                <a:gd name="T81" fmla="*/ 161 h 322"/>
                <a:gd name="T82" fmla="*/ 36 w 290"/>
                <a:gd name="T83" fmla="*/ 103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6F73BF"/>
            </a:solidFill>
            <a:ln w="9525">
              <a:solidFill>
                <a:srgbClr val="000000"/>
              </a:solidFill>
              <a:prstDash val="solid"/>
              <a:round/>
              <a:headEnd/>
              <a:tailEnd/>
            </a:ln>
          </p:spPr>
          <p:txBody>
            <a:bodyPr/>
            <a:lstStyle/>
            <a:p>
              <a:endParaRPr lang="en-US"/>
            </a:p>
          </p:txBody>
        </p:sp>
        <p:sp>
          <p:nvSpPr>
            <p:cNvPr id="11749" name="Freeform 4536"/>
            <p:cNvSpPr>
              <a:spLocks/>
            </p:cNvSpPr>
            <p:nvPr/>
          </p:nvSpPr>
          <p:spPr bwMode="auto">
            <a:xfrm>
              <a:off x="2959" y="2347"/>
              <a:ext cx="209" cy="198"/>
            </a:xfrm>
            <a:custGeom>
              <a:avLst/>
              <a:gdLst>
                <a:gd name="T0" fmla="*/ 12 w 210"/>
                <a:gd name="T1" fmla="*/ 49 h 183"/>
                <a:gd name="T2" fmla="*/ 76 w 210"/>
                <a:gd name="T3" fmla="*/ 56 h 183"/>
                <a:gd name="T4" fmla="*/ 106 w 210"/>
                <a:gd name="T5" fmla="*/ 42 h 183"/>
                <a:gd name="T6" fmla="*/ 142 w 210"/>
                <a:gd name="T7" fmla="*/ 2 h 183"/>
                <a:gd name="T8" fmla="*/ 171 w 210"/>
                <a:gd name="T9" fmla="*/ 53 h 183"/>
                <a:gd name="T10" fmla="*/ 175 w 210"/>
                <a:gd name="T11" fmla="*/ 56 h 183"/>
                <a:gd name="T12" fmla="*/ 152 w 210"/>
                <a:gd name="T13" fmla="*/ 104 h 183"/>
                <a:gd name="T14" fmla="*/ 158 w 210"/>
                <a:gd name="T15" fmla="*/ 113 h 183"/>
                <a:gd name="T16" fmla="*/ 176 w 210"/>
                <a:gd name="T17" fmla="*/ 129 h 183"/>
                <a:gd name="T18" fmla="*/ 182 w 210"/>
                <a:gd name="T19" fmla="*/ 147 h 183"/>
                <a:gd name="T20" fmla="*/ 194 w 210"/>
                <a:gd name="T21" fmla="*/ 172 h 183"/>
                <a:gd name="T22" fmla="*/ 201 w 210"/>
                <a:gd name="T23" fmla="*/ 172 h 183"/>
                <a:gd name="T24" fmla="*/ 207 w 210"/>
                <a:gd name="T25" fmla="*/ 198 h 183"/>
                <a:gd name="T26" fmla="*/ 176 w 210"/>
                <a:gd name="T27" fmla="*/ 198 h 183"/>
                <a:gd name="T28" fmla="*/ 170 w 210"/>
                <a:gd name="T29" fmla="*/ 206 h 183"/>
                <a:gd name="T30" fmla="*/ 164 w 210"/>
                <a:gd name="T31" fmla="*/ 223 h 183"/>
                <a:gd name="T32" fmla="*/ 146 w 210"/>
                <a:gd name="T33" fmla="*/ 223 h 183"/>
                <a:gd name="T34" fmla="*/ 134 w 210"/>
                <a:gd name="T35" fmla="*/ 223 h 183"/>
                <a:gd name="T36" fmla="*/ 134 w 210"/>
                <a:gd name="T37" fmla="*/ 223 h 183"/>
                <a:gd name="T38" fmla="*/ 122 w 210"/>
                <a:gd name="T39" fmla="*/ 223 h 183"/>
                <a:gd name="T40" fmla="*/ 116 w 210"/>
                <a:gd name="T41" fmla="*/ 232 h 183"/>
                <a:gd name="T42" fmla="*/ 105 w 210"/>
                <a:gd name="T43" fmla="*/ 215 h 183"/>
                <a:gd name="T44" fmla="*/ 94 w 210"/>
                <a:gd name="T45" fmla="*/ 198 h 183"/>
                <a:gd name="T46" fmla="*/ 88 w 210"/>
                <a:gd name="T47" fmla="*/ 206 h 183"/>
                <a:gd name="T48" fmla="*/ 76 w 210"/>
                <a:gd name="T49" fmla="*/ 206 h 183"/>
                <a:gd name="T50" fmla="*/ 64 w 210"/>
                <a:gd name="T51" fmla="*/ 188 h 183"/>
                <a:gd name="T52" fmla="*/ 58 w 210"/>
                <a:gd name="T53" fmla="*/ 188 h 183"/>
                <a:gd name="T54" fmla="*/ 58 w 210"/>
                <a:gd name="T55" fmla="*/ 172 h 183"/>
                <a:gd name="T56" fmla="*/ 46 w 210"/>
                <a:gd name="T57" fmla="*/ 155 h 183"/>
                <a:gd name="T58" fmla="*/ 40 w 210"/>
                <a:gd name="T59" fmla="*/ 147 h 183"/>
                <a:gd name="T60" fmla="*/ 22 w 210"/>
                <a:gd name="T61" fmla="*/ 122 h 183"/>
                <a:gd name="T62" fmla="*/ 22 w 210"/>
                <a:gd name="T63" fmla="*/ 113 h 183"/>
                <a:gd name="T64" fmla="*/ 20 w 210"/>
                <a:gd name="T65" fmla="*/ 106 h 183"/>
                <a:gd name="T66" fmla="*/ 3 w 210"/>
                <a:gd name="T67" fmla="*/ 95 h 183"/>
                <a:gd name="T68" fmla="*/ 3 w 210"/>
                <a:gd name="T69" fmla="*/ 88 h 183"/>
                <a:gd name="T70" fmla="*/ 0 w 210"/>
                <a:gd name="T71" fmla="*/ 83 h 183"/>
                <a:gd name="T72" fmla="*/ 15 w 210"/>
                <a:gd name="T73" fmla="*/ 53 h 183"/>
                <a:gd name="T74" fmla="*/ 20 w 210"/>
                <a:gd name="T75" fmla="*/ 52 h 183"/>
                <a:gd name="T76" fmla="*/ 41 w 210"/>
                <a:gd name="T77" fmla="*/ 52 h 183"/>
                <a:gd name="T78" fmla="*/ 50 w 210"/>
                <a:gd name="T79" fmla="*/ 53 h 183"/>
                <a:gd name="T80" fmla="*/ 84 w 210"/>
                <a:gd name="T81" fmla="*/ 52 h 183"/>
                <a:gd name="T82" fmla="*/ 104 w 210"/>
                <a:gd name="T83" fmla="*/ 42 h 183"/>
                <a:gd name="T84" fmla="*/ 122 w 210"/>
                <a:gd name="T85" fmla="*/ 26 h 183"/>
                <a:gd name="T86" fmla="*/ 143 w 210"/>
                <a:gd name="T87" fmla="*/ 2 h 183"/>
                <a:gd name="T88" fmla="*/ 170 w 210"/>
                <a:gd name="T89" fmla="*/ 52 h 183"/>
                <a:gd name="T90" fmla="*/ 161 w 210"/>
                <a:gd name="T91" fmla="*/ 37 h 183"/>
                <a:gd name="T92" fmla="*/ 141 w 210"/>
                <a:gd name="T93" fmla="*/ 0 h 183"/>
                <a:gd name="T94" fmla="*/ 116 w 210"/>
                <a:gd name="T95" fmla="*/ 34 h 183"/>
                <a:gd name="T96" fmla="*/ 74 w 210"/>
                <a:gd name="T97" fmla="*/ 56 h 183"/>
                <a:gd name="T98" fmla="*/ 62 w 210"/>
                <a:gd name="T99" fmla="*/ 57 h 183"/>
                <a:gd name="T100" fmla="*/ 15 w 210"/>
                <a:gd name="T101" fmla="*/ 53 h 183"/>
                <a:gd name="T102" fmla="*/ 3 w 210"/>
                <a:gd name="T103" fmla="*/ 76 h 183"/>
                <a:gd name="T104" fmla="*/ 12 w 210"/>
                <a:gd name="T105" fmla="*/ 49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prstDash val="solid"/>
              <a:round/>
              <a:headEnd/>
              <a:tailEnd/>
            </a:ln>
          </p:spPr>
          <p:txBody>
            <a:bodyPr/>
            <a:lstStyle/>
            <a:p>
              <a:endParaRPr lang="en-US"/>
            </a:p>
          </p:txBody>
        </p:sp>
      </p:grpSp>
      <p:sp>
        <p:nvSpPr>
          <p:cNvPr id="11269" name="Freeform 1280"/>
          <p:cNvSpPr>
            <a:spLocks/>
          </p:cNvSpPr>
          <p:nvPr/>
        </p:nvSpPr>
        <p:spPr bwMode="auto">
          <a:xfrm>
            <a:off x="2052638" y="4776788"/>
            <a:ext cx="304800" cy="1273175"/>
          </a:xfrm>
          <a:custGeom>
            <a:avLst/>
            <a:gdLst>
              <a:gd name="T0" fmla="*/ 45839686 w 191"/>
              <a:gd name="T1" fmla="*/ 898509281 h 712"/>
              <a:gd name="T2" fmla="*/ 30559791 w 191"/>
              <a:gd name="T3" fmla="*/ 1167102714 h 712"/>
              <a:gd name="T4" fmla="*/ 45839686 w 191"/>
              <a:gd name="T5" fmla="*/ 1301399430 h 712"/>
              <a:gd name="T6" fmla="*/ 61117985 w 191"/>
              <a:gd name="T7" fmla="*/ 1474066637 h 712"/>
              <a:gd name="T8" fmla="*/ 104410756 w 191"/>
              <a:gd name="T9" fmla="*/ 1531622372 h 712"/>
              <a:gd name="T10" fmla="*/ 134970547 w 191"/>
              <a:gd name="T11" fmla="*/ 1550807618 h 712"/>
              <a:gd name="T12" fmla="*/ 134970547 w 191"/>
              <a:gd name="T13" fmla="*/ 1589178108 h 712"/>
              <a:gd name="T14" fmla="*/ 150250442 w 191"/>
              <a:gd name="T15" fmla="*/ 1681907091 h 712"/>
              <a:gd name="T16" fmla="*/ 165530337 w 191"/>
              <a:gd name="T17" fmla="*/ 1758648072 h 712"/>
              <a:gd name="T18" fmla="*/ 165530337 w 191"/>
              <a:gd name="T19" fmla="*/ 1777833317 h 712"/>
              <a:gd name="T20" fmla="*/ 150250442 w 191"/>
              <a:gd name="T21" fmla="*/ 1835389053 h 712"/>
              <a:gd name="T22" fmla="*/ 134970547 w 191"/>
              <a:gd name="T23" fmla="*/ 1797018562 h 712"/>
              <a:gd name="T24" fmla="*/ 89130861 w 191"/>
              <a:gd name="T25" fmla="*/ 1854574298 h 712"/>
              <a:gd name="T26" fmla="*/ 134970547 w 191"/>
              <a:gd name="T27" fmla="*/ 1854574298 h 712"/>
              <a:gd name="T28" fmla="*/ 165530337 w 191"/>
              <a:gd name="T29" fmla="*/ 1892944788 h 712"/>
              <a:gd name="T30" fmla="*/ 196088532 w 191"/>
              <a:gd name="T31" fmla="*/ 1892944788 h 712"/>
              <a:gd name="T32" fmla="*/ 180810232 w 191"/>
              <a:gd name="T33" fmla="*/ 1931315278 h 712"/>
              <a:gd name="T34" fmla="*/ 196088532 w 191"/>
              <a:gd name="T35" fmla="*/ 2008056259 h 712"/>
              <a:gd name="T36" fmla="*/ 196088532 w 191"/>
              <a:gd name="T37" fmla="*/ 2065611995 h 712"/>
              <a:gd name="T38" fmla="*/ 241928218 w 191"/>
              <a:gd name="T39" fmla="*/ 2123167730 h 712"/>
              <a:gd name="T40" fmla="*/ 257208113 w 191"/>
              <a:gd name="T41" fmla="*/ 2142352976 h 712"/>
              <a:gd name="T42" fmla="*/ 303047799 w 191"/>
              <a:gd name="T43" fmla="*/ 2147483647 h 712"/>
              <a:gd name="T44" fmla="*/ 333605994 w 191"/>
              <a:gd name="T45" fmla="*/ 2147483647 h 712"/>
              <a:gd name="T46" fmla="*/ 410005470 w 191"/>
              <a:gd name="T47" fmla="*/ 2147483647 h 712"/>
              <a:gd name="T48" fmla="*/ 486403351 w 191"/>
              <a:gd name="T49" fmla="*/ 2147483647 h 712"/>
              <a:gd name="T50" fmla="*/ 318326098 w 191"/>
              <a:gd name="T51" fmla="*/ 2142352976 h 712"/>
              <a:gd name="T52" fmla="*/ 226648323 w 191"/>
              <a:gd name="T53" fmla="*/ 2008056259 h 712"/>
              <a:gd name="T54" fmla="*/ 241928218 w 191"/>
              <a:gd name="T55" fmla="*/ 1816203807 h 712"/>
              <a:gd name="T56" fmla="*/ 211368427 w 191"/>
              <a:gd name="T57" fmla="*/ 1720277581 h 712"/>
              <a:gd name="T58" fmla="*/ 180810232 w 191"/>
              <a:gd name="T59" fmla="*/ 1627548598 h 712"/>
              <a:gd name="T60" fmla="*/ 134970547 w 191"/>
              <a:gd name="T61" fmla="*/ 1454881392 h 712"/>
              <a:gd name="T62" fmla="*/ 134970547 w 191"/>
              <a:gd name="T63" fmla="*/ 1301399430 h 712"/>
              <a:gd name="T64" fmla="*/ 119690651 w 191"/>
              <a:gd name="T65" fmla="*/ 1109546978 h 712"/>
              <a:gd name="T66" fmla="*/ 104410756 w 191"/>
              <a:gd name="T67" fmla="*/ 936879771 h 712"/>
              <a:gd name="T68" fmla="*/ 89130861 w 191"/>
              <a:gd name="T69" fmla="*/ 802583055 h 712"/>
              <a:gd name="T70" fmla="*/ 104410756 w 191"/>
              <a:gd name="T71" fmla="*/ 668286339 h 712"/>
              <a:gd name="T72" fmla="*/ 119690651 w 191"/>
              <a:gd name="T73" fmla="*/ 553174868 h 712"/>
              <a:gd name="T74" fmla="*/ 150250442 w 191"/>
              <a:gd name="T75" fmla="*/ 402890149 h 712"/>
              <a:gd name="T76" fmla="*/ 119690651 w 191"/>
              <a:gd name="T77" fmla="*/ 326149168 h 712"/>
              <a:gd name="T78" fmla="*/ 73852561 w 191"/>
              <a:gd name="T79" fmla="*/ 153481962 h 712"/>
              <a:gd name="T80" fmla="*/ 45839686 w 191"/>
              <a:gd name="T81" fmla="*/ 19185245 h 712"/>
              <a:gd name="T82" fmla="*/ 0 w 191"/>
              <a:gd name="T83" fmla="*/ 38370490 h 712"/>
              <a:gd name="T84" fmla="*/ 15279895 w 191"/>
              <a:gd name="T85" fmla="*/ 211037697 h 712"/>
              <a:gd name="T86" fmla="*/ 15279895 w 191"/>
              <a:gd name="T87" fmla="*/ 383704904 h 712"/>
              <a:gd name="T88" fmla="*/ 15279895 w 191"/>
              <a:gd name="T89" fmla="*/ 706656829 h 7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712">
                <a:moveTo>
                  <a:pt x="12" y="251"/>
                </a:moveTo>
                <a:lnTo>
                  <a:pt x="12" y="269"/>
                </a:lnTo>
                <a:lnTo>
                  <a:pt x="18" y="281"/>
                </a:lnTo>
                <a:lnTo>
                  <a:pt x="18" y="311"/>
                </a:lnTo>
                <a:lnTo>
                  <a:pt x="18" y="347"/>
                </a:lnTo>
                <a:lnTo>
                  <a:pt x="12" y="365"/>
                </a:lnTo>
                <a:lnTo>
                  <a:pt x="12" y="383"/>
                </a:lnTo>
                <a:lnTo>
                  <a:pt x="12" y="389"/>
                </a:lnTo>
                <a:lnTo>
                  <a:pt x="18" y="407"/>
                </a:lnTo>
                <a:lnTo>
                  <a:pt x="18" y="425"/>
                </a:lnTo>
                <a:lnTo>
                  <a:pt x="24" y="443"/>
                </a:lnTo>
                <a:lnTo>
                  <a:pt x="24" y="461"/>
                </a:lnTo>
                <a:lnTo>
                  <a:pt x="35" y="479"/>
                </a:lnTo>
                <a:lnTo>
                  <a:pt x="41" y="479"/>
                </a:lnTo>
                <a:lnTo>
                  <a:pt x="47" y="479"/>
                </a:lnTo>
                <a:lnTo>
                  <a:pt x="53" y="473"/>
                </a:lnTo>
                <a:lnTo>
                  <a:pt x="53" y="485"/>
                </a:lnTo>
                <a:lnTo>
                  <a:pt x="53" y="491"/>
                </a:lnTo>
                <a:lnTo>
                  <a:pt x="53" y="497"/>
                </a:lnTo>
                <a:lnTo>
                  <a:pt x="53" y="509"/>
                </a:lnTo>
                <a:lnTo>
                  <a:pt x="59" y="520"/>
                </a:lnTo>
                <a:lnTo>
                  <a:pt x="59" y="526"/>
                </a:lnTo>
                <a:lnTo>
                  <a:pt x="65" y="532"/>
                </a:lnTo>
                <a:lnTo>
                  <a:pt x="59" y="544"/>
                </a:lnTo>
                <a:lnTo>
                  <a:pt x="65" y="550"/>
                </a:lnTo>
                <a:lnTo>
                  <a:pt x="65" y="556"/>
                </a:lnTo>
                <a:lnTo>
                  <a:pt x="65" y="568"/>
                </a:lnTo>
                <a:lnTo>
                  <a:pt x="59" y="574"/>
                </a:lnTo>
                <a:lnTo>
                  <a:pt x="59" y="568"/>
                </a:lnTo>
                <a:lnTo>
                  <a:pt x="53" y="568"/>
                </a:lnTo>
                <a:lnTo>
                  <a:pt x="53" y="562"/>
                </a:lnTo>
                <a:lnTo>
                  <a:pt x="47" y="562"/>
                </a:lnTo>
                <a:lnTo>
                  <a:pt x="35" y="580"/>
                </a:lnTo>
                <a:lnTo>
                  <a:pt x="41" y="580"/>
                </a:lnTo>
                <a:lnTo>
                  <a:pt x="47" y="574"/>
                </a:lnTo>
                <a:lnTo>
                  <a:pt x="53" y="580"/>
                </a:lnTo>
                <a:lnTo>
                  <a:pt x="65" y="586"/>
                </a:lnTo>
                <a:lnTo>
                  <a:pt x="59" y="592"/>
                </a:lnTo>
                <a:lnTo>
                  <a:pt x="65" y="592"/>
                </a:lnTo>
                <a:lnTo>
                  <a:pt x="59" y="598"/>
                </a:lnTo>
                <a:lnTo>
                  <a:pt x="71" y="598"/>
                </a:lnTo>
                <a:lnTo>
                  <a:pt x="77" y="592"/>
                </a:lnTo>
                <a:lnTo>
                  <a:pt x="83" y="604"/>
                </a:lnTo>
                <a:lnTo>
                  <a:pt x="71" y="604"/>
                </a:lnTo>
                <a:lnTo>
                  <a:pt x="65" y="604"/>
                </a:lnTo>
                <a:lnTo>
                  <a:pt x="71" y="616"/>
                </a:lnTo>
                <a:lnTo>
                  <a:pt x="77" y="628"/>
                </a:lnTo>
                <a:lnTo>
                  <a:pt x="77" y="634"/>
                </a:lnTo>
                <a:lnTo>
                  <a:pt x="83" y="640"/>
                </a:lnTo>
                <a:lnTo>
                  <a:pt x="77" y="646"/>
                </a:lnTo>
                <a:lnTo>
                  <a:pt x="89" y="652"/>
                </a:lnTo>
                <a:lnTo>
                  <a:pt x="95" y="658"/>
                </a:lnTo>
                <a:lnTo>
                  <a:pt x="95" y="664"/>
                </a:lnTo>
                <a:lnTo>
                  <a:pt x="101" y="664"/>
                </a:lnTo>
                <a:lnTo>
                  <a:pt x="107" y="670"/>
                </a:lnTo>
                <a:lnTo>
                  <a:pt x="101" y="670"/>
                </a:lnTo>
                <a:lnTo>
                  <a:pt x="107" y="676"/>
                </a:lnTo>
                <a:lnTo>
                  <a:pt x="113" y="682"/>
                </a:lnTo>
                <a:lnTo>
                  <a:pt x="119" y="688"/>
                </a:lnTo>
                <a:lnTo>
                  <a:pt x="119" y="694"/>
                </a:lnTo>
                <a:lnTo>
                  <a:pt x="125" y="700"/>
                </a:lnTo>
                <a:lnTo>
                  <a:pt x="131" y="700"/>
                </a:lnTo>
                <a:lnTo>
                  <a:pt x="125" y="706"/>
                </a:lnTo>
                <a:lnTo>
                  <a:pt x="137" y="706"/>
                </a:lnTo>
                <a:lnTo>
                  <a:pt x="161" y="712"/>
                </a:lnTo>
                <a:lnTo>
                  <a:pt x="161" y="694"/>
                </a:lnTo>
                <a:lnTo>
                  <a:pt x="173" y="682"/>
                </a:lnTo>
                <a:lnTo>
                  <a:pt x="191" y="688"/>
                </a:lnTo>
                <a:lnTo>
                  <a:pt x="161" y="676"/>
                </a:lnTo>
                <a:lnTo>
                  <a:pt x="131" y="676"/>
                </a:lnTo>
                <a:lnTo>
                  <a:pt x="125" y="670"/>
                </a:lnTo>
                <a:lnTo>
                  <a:pt x="113" y="652"/>
                </a:lnTo>
                <a:lnTo>
                  <a:pt x="107" y="652"/>
                </a:lnTo>
                <a:lnTo>
                  <a:pt x="89" y="628"/>
                </a:lnTo>
                <a:lnTo>
                  <a:pt x="101" y="616"/>
                </a:lnTo>
                <a:lnTo>
                  <a:pt x="95" y="592"/>
                </a:lnTo>
                <a:lnTo>
                  <a:pt x="95" y="568"/>
                </a:lnTo>
                <a:lnTo>
                  <a:pt x="89" y="550"/>
                </a:lnTo>
                <a:lnTo>
                  <a:pt x="89" y="544"/>
                </a:lnTo>
                <a:lnTo>
                  <a:pt x="83" y="538"/>
                </a:lnTo>
                <a:lnTo>
                  <a:pt x="89" y="532"/>
                </a:lnTo>
                <a:lnTo>
                  <a:pt x="77" y="526"/>
                </a:lnTo>
                <a:lnTo>
                  <a:pt x="71" y="509"/>
                </a:lnTo>
                <a:lnTo>
                  <a:pt x="65" y="497"/>
                </a:lnTo>
                <a:lnTo>
                  <a:pt x="65" y="479"/>
                </a:lnTo>
                <a:lnTo>
                  <a:pt x="53" y="455"/>
                </a:lnTo>
                <a:lnTo>
                  <a:pt x="53" y="431"/>
                </a:lnTo>
                <a:lnTo>
                  <a:pt x="59" y="419"/>
                </a:lnTo>
                <a:lnTo>
                  <a:pt x="53" y="407"/>
                </a:lnTo>
                <a:lnTo>
                  <a:pt x="47" y="377"/>
                </a:lnTo>
                <a:lnTo>
                  <a:pt x="53" y="365"/>
                </a:lnTo>
                <a:lnTo>
                  <a:pt x="47" y="347"/>
                </a:lnTo>
                <a:lnTo>
                  <a:pt x="53" y="323"/>
                </a:lnTo>
                <a:lnTo>
                  <a:pt x="47" y="311"/>
                </a:lnTo>
                <a:lnTo>
                  <a:pt x="41" y="293"/>
                </a:lnTo>
                <a:lnTo>
                  <a:pt x="29" y="281"/>
                </a:lnTo>
                <a:lnTo>
                  <a:pt x="35" y="269"/>
                </a:lnTo>
                <a:lnTo>
                  <a:pt x="35" y="251"/>
                </a:lnTo>
                <a:lnTo>
                  <a:pt x="35" y="239"/>
                </a:lnTo>
                <a:lnTo>
                  <a:pt x="35" y="227"/>
                </a:lnTo>
                <a:lnTo>
                  <a:pt x="41" y="209"/>
                </a:lnTo>
                <a:lnTo>
                  <a:pt x="47" y="191"/>
                </a:lnTo>
                <a:lnTo>
                  <a:pt x="53" y="185"/>
                </a:lnTo>
                <a:lnTo>
                  <a:pt x="47" y="173"/>
                </a:lnTo>
                <a:lnTo>
                  <a:pt x="41" y="144"/>
                </a:lnTo>
                <a:lnTo>
                  <a:pt x="47" y="132"/>
                </a:lnTo>
                <a:lnTo>
                  <a:pt x="59" y="126"/>
                </a:lnTo>
                <a:lnTo>
                  <a:pt x="65" y="108"/>
                </a:lnTo>
                <a:lnTo>
                  <a:pt x="59" y="102"/>
                </a:lnTo>
                <a:lnTo>
                  <a:pt x="47" y="102"/>
                </a:lnTo>
                <a:lnTo>
                  <a:pt x="41" y="84"/>
                </a:lnTo>
                <a:lnTo>
                  <a:pt x="35" y="66"/>
                </a:lnTo>
                <a:lnTo>
                  <a:pt x="29" y="48"/>
                </a:lnTo>
                <a:lnTo>
                  <a:pt x="29" y="36"/>
                </a:lnTo>
                <a:lnTo>
                  <a:pt x="24" y="18"/>
                </a:lnTo>
                <a:lnTo>
                  <a:pt x="18" y="6"/>
                </a:lnTo>
                <a:lnTo>
                  <a:pt x="12" y="0"/>
                </a:lnTo>
                <a:lnTo>
                  <a:pt x="6" y="6"/>
                </a:lnTo>
                <a:lnTo>
                  <a:pt x="0" y="12"/>
                </a:lnTo>
                <a:lnTo>
                  <a:pt x="0" y="42"/>
                </a:lnTo>
                <a:lnTo>
                  <a:pt x="6" y="66"/>
                </a:lnTo>
                <a:lnTo>
                  <a:pt x="6" y="84"/>
                </a:lnTo>
                <a:lnTo>
                  <a:pt x="6" y="108"/>
                </a:lnTo>
                <a:lnTo>
                  <a:pt x="6" y="120"/>
                </a:lnTo>
                <a:lnTo>
                  <a:pt x="6" y="144"/>
                </a:lnTo>
                <a:lnTo>
                  <a:pt x="12" y="161"/>
                </a:lnTo>
                <a:lnTo>
                  <a:pt x="6" y="221"/>
                </a:lnTo>
                <a:lnTo>
                  <a:pt x="12" y="233"/>
                </a:lnTo>
                <a:lnTo>
                  <a:pt x="12" y="251"/>
                </a:lnTo>
                <a:close/>
              </a:path>
            </a:pathLst>
          </a:custGeom>
          <a:solidFill>
            <a:srgbClr val="E1E1E1"/>
          </a:solidFill>
          <a:ln w="9525">
            <a:solidFill>
              <a:srgbClr val="000000"/>
            </a:solidFill>
            <a:prstDash val="solid"/>
            <a:round/>
            <a:headEnd/>
            <a:tailEnd/>
          </a:ln>
        </p:spPr>
        <p:txBody>
          <a:bodyPr/>
          <a:lstStyle/>
          <a:p>
            <a:endParaRPr lang="en-US"/>
          </a:p>
        </p:txBody>
      </p:sp>
    </p:spTree>
    <p:extLst>
      <p:ext uri="{BB962C8B-B14F-4D97-AF65-F5344CB8AC3E}">
        <p14:creationId xmlns:p14="http://schemas.microsoft.com/office/powerpoint/2010/main" val="946770564"/>
      </p:ext>
    </p:extLst>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fr-CH" altLang="en-US" smtClean="0">
                <a:ea typeface="ＭＳ Ｐゴシック" pitchFamily="34" charset="-128"/>
              </a:rPr>
              <a:t>Accessions</a:t>
            </a:r>
            <a:endParaRPr lang="en-US" altLang="en-US" smtClean="0">
              <a:ea typeface="ＭＳ Ｐゴシック" pitchFamily="34" charset="-128"/>
            </a:endParaRPr>
          </a:p>
        </p:txBody>
      </p:sp>
      <p:sp>
        <p:nvSpPr>
          <p:cNvPr id="8195" name="Rectangle 3"/>
          <p:cNvSpPr>
            <a:spLocks noGrp="1" noChangeArrowheads="1"/>
          </p:cNvSpPr>
          <p:nvPr>
            <p:ph idx="1"/>
          </p:nvPr>
        </p:nvSpPr>
        <p:spPr>
          <a:xfrm>
            <a:off x="250825" y="1628775"/>
            <a:ext cx="8569325" cy="4895850"/>
          </a:xfrm>
        </p:spPr>
        <p:txBody>
          <a:bodyPr/>
          <a:lstStyle/>
          <a:p>
            <a:pPr eaLnBrk="1" hangingPunct="1">
              <a:defRPr/>
            </a:pPr>
            <a:r>
              <a:rPr lang="en-US" dirty="0" smtClean="0">
                <a:ea typeface="+mn-ea"/>
              </a:rPr>
              <a:t>2012: </a:t>
            </a:r>
            <a:r>
              <a:rPr lang="en-US" dirty="0">
                <a:ea typeface="+mn-ea"/>
              </a:rPr>
              <a:t>Colombia, </a:t>
            </a:r>
            <a:r>
              <a:rPr lang="en-US" dirty="0" smtClean="0">
                <a:ea typeface="+mn-ea"/>
              </a:rPr>
              <a:t>Mexico, </a:t>
            </a:r>
            <a:r>
              <a:rPr lang="en-US" dirty="0">
                <a:ea typeface="+mn-ea"/>
              </a:rPr>
              <a:t>New Zealand </a:t>
            </a:r>
            <a:r>
              <a:rPr lang="en-US" dirty="0" smtClean="0">
                <a:ea typeface="+mn-ea"/>
              </a:rPr>
              <a:t>and Philippines</a:t>
            </a:r>
          </a:p>
          <a:p>
            <a:pPr eaLnBrk="1" hangingPunct="1">
              <a:defRPr/>
            </a:pPr>
            <a:r>
              <a:rPr lang="en-US" dirty="0" smtClean="0">
                <a:ea typeface="+mn-ea"/>
              </a:rPr>
              <a:t>2013: India, Rwanda and Tunisia</a:t>
            </a:r>
          </a:p>
          <a:p>
            <a:pPr eaLnBrk="1" hangingPunct="1">
              <a:defRPr/>
            </a:pPr>
            <a:endParaRPr lang="en-US" dirty="0" smtClean="0">
              <a:ea typeface="+mn-ea"/>
            </a:endParaRPr>
          </a:p>
          <a:p>
            <a:pPr eaLnBrk="1" hangingPunct="1">
              <a:defRPr/>
            </a:pPr>
            <a:r>
              <a:rPr lang="en-US" dirty="0" smtClean="0">
                <a:ea typeface="+mn-ea"/>
              </a:rPr>
              <a:t>Future accessions?</a:t>
            </a:r>
          </a:p>
          <a:p>
            <a:pPr lvl="1" eaLnBrk="1" hangingPunct="1">
              <a:defRPr/>
            </a:pPr>
            <a:r>
              <a:rPr lang="en-US" dirty="0" smtClean="0">
                <a:ea typeface="+mn-ea"/>
              </a:rPr>
              <a:t>Algeria to the Protocol</a:t>
            </a:r>
          </a:p>
          <a:p>
            <a:pPr lvl="1" eaLnBrk="1" hangingPunct="1">
              <a:defRPr/>
            </a:pPr>
            <a:r>
              <a:rPr lang="en-US" dirty="0" smtClean="0">
                <a:ea typeface="+mn-ea"/>
              </a:rPr>
              <a:t>OAPI</a:t>
            </a:r>
          </a:p>
          <a:p>
            <a:pPr lvl="1" eaLnBrk="1" hangingPunct="1">
              <a:defRPr/>
            </a:pPr>
            <a:r>
              <a:rPr lang="en-US" dirty="0"/>
              <a:t>Canada</a:t>
            </a:r>
          </a:p>
          <a:p>
            <a:pPr lvl="1" eaLnBrk="1" hangingPunct="1">
              <a:defRPr/>
            </a:pPr>
            <a:r>
              <a:rPr lang="en-US" dirty="0" smtClean="0"/>
              <a:t>Latin American countries</a:t>
            </a:r>
          </a:p>
          <a:p>
            <a:pPr lvl="1" eaLnBrk="1" hangingPunct="1">
              <a:defRPr/>
            </a:pPr>
            <a:r>
              <a:rPr lang="en-US" dirty="0" smtClean="0"/>
              <a:t>ASEAN countries by 2015</a:t>
            </a:r>
          </a:p>
          <a:p>
            <a:pPr lvl="1" eaLnBrk="1" hangingPunct="1">
              <a:defRPr/>
            </a:pPr>
            <a:r>
              <a:rPr lang="en-US" dirty="0" smtClean="0"/>
              <a:t>Caribbean countries</a:t>
            </a:r>
          </a:p>
          <a:p>
            <a:pPr lvl="1" eaLnBrk="1" hangingPunct="1">
              <a:defRPr/>
            </a:pPr>
            <a:r>
              <a:rPr lang="en-US" dirty="0" smtClean="0"/>
              <a:t>African countries</a:t>
            </a:r>
          </a:p>
          <a:p>
            <a:pPr marL="457200" lvl="1" indent="0" eaLnBrk="1" hangingPunct="1">
              <a:buFontTx/>
              <a:buNone/>
              <a:defRPr/>
            </a:pPr>
            <a:endParaRPr lang="en-US" dirty="0" smtClean="0"/>
          </a:p>
        </p:txBody>
      </p:sp>
    </p:spTree>
    <p:extLst>
      <p:ext uri="{BB962C8B-B14F-4D97-AF65-F5344CB8AC3E}">
        <p14:creationId xmlns:p14="http://schemas.microsoft.com/office/powerpoint/2010/main" val="611610711"/>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fr-CH" altLang="en-US" smtClean="0">
                <a:ea typeface="ＭＳ Ｐゴシック" pitchFamily="34" charset="-128"/>
              </a:rPr>
              <a:t>Key features</a:t>
            </a:r>
            <a:r>
              <a:rPr lang="en-US" altLang="en-US" smtClean="0">
                <a:ea typeface="ＭＳ Ｐゴシック" pitchFamily="34" charset="-128"/>
              </a:rPr>
              <a:t> – I</a:t>
            </a:r>
          </a:p>
        </p:txBody>
      </p:sp>
      <p:sp>
        <p:nvSpPr>
          <p:cNvPr id="13315" name="Content Placeholder 2"/>
          <p:cNvSpPr>
            <a:spLocks noGrp="1"/>
          </p:cNvSpPr>
          <p:nvPr>
            <p:ph idx="1"/>
          </p:nvPr>
        </p:nvSpPr>
        <p:spPr>
          <a:xfrm>
            <a:off x="468313" y="1557338"/>
            <a:ext cx="8229600" cy="4352925"/>
          </a:xfrm>
        </p:spPr>
        <p:txBody>
          <a:bodyPr/>
          <a:lstStyle/>
          <a:p>
            <a:pPr>
              <a:spcBef>
                <a:spcPts val="1800"/>
              </a:spcBef>
            </a:pPr>
            <a:r>
              <a:rPr lang="en-US" altLang="en-US" smtClean="0">
                <a:ea typeface="ＭＳ Ｐゴシック" pitchFamily="34" charset="-128"/>
              </a:rPr>
              <a:t>A registration system for 92 Contracting Parties</a:t>
            </a:r>
          </a:p>
          <a:p>
            <a:pPr>
              <a:spcBef>
                <a:spcPts val="1800"/>
              </a:spcBef>
            </a:pPr>
            <a:r>
              <a:rPr lang="en-US" altLang="en-US" smtClean="0">
                <a:ea typeface="ＭＳ Ｐゴシック" pitchFamily="34" charset="-128"/>
              </a:rPr>
              <a:t>One application – one language – one set of fees</a:t>
            </a:r>
          </a:p>
          <a:p>
            <a:pPr>
              <a:spcBef>
                <a:spcPts val="1800"/>
              </a:spcBef>
            </a:pPr>
            <a:r>
              <a:rPr lang="en-US" altLang="en-US" smtClean="0">
                <a:ea typeface="ＭＳ Ｐゴシック" pitchFamily="34" charset="-128"/>
              </a:rPr>
              <a:t>Entitlement and basic application or registration</a:t>
            </a:r>
          </a:p>
          <a:p>
            <a:pPr>
              <a:spcBef>
                <a:spcPts val="1800"/>
              </a:spcBef>
            </a:pPr>
            <a:r>
              <a:rPr lang="en-US" altLang="en-US" smtClean="0">
                <a:ea typeface="ＭＳ Ｐゴシック" pitchFamily="34" charset="-128"/>
              </a:rPr>
              <a:t>Three main stages </a:t>
            </a:r>
          </a:p>
          <a:p>
            <a:pPr lvl="1">
              <a:spcBef>
                <a:spcPts val="1800"/>
              </a:spcBef>
            </a:pPr>
            <a:r>
              <a:rPr lang="en-US" altLang="en-US" smtClean="0">
                <a:ea typeface="Arial" pitchFamily="34" charset="0"/>
              </a:rPr>
              <a:t>Basic mark &gt; International application</a:t>
            </a:r>
          </a:p>
          <a:p>
            <a:pPr lvl="1">
              <a:spcBef>
                <a:spcPts val="1800"/>
              </a:spcBef>
            </a:pPr>
            <a:r>
              <a:rPr lang="en-US" altLang="en-US" smtClean="0">
                <a:ea typeface="Arial" pitchFamily="34" charset="0"/>
              </a:rPr>
              <a:t>Formal examination by WIPO</a:t>
            </a:r>
          </a:p>
          <a:p>
            <a:pPr lvl="1">
              <a:spcBef>
                <a:spcPts val="1800"/>
              </a:spcBef>
            </a:pPr>
            <a:r>
              <a:rPr lang="en-US" altLang="en-US" smtClean="0">
                <a:ea typeface="Arial" pitchFamily="34" charset="0"/>
              </a:rPr>
              <a:t>Substantive examination by the Offices of the designated Contracting Parties</a:t>
            </a:r>
          </a:p>
          <a:p>
            <a:pPr lvl="1"/>
            <a:endParaRPr lang="en-US" altLang="en-US" smtClean="0">
              <a:ea typeface="Arial" pitchFamily="34" charset="0"/>
            </a:endParaRPr>
          </a:p>
        </p:txBody>
      </p:sp>
    </p:spTree>
    <p:extLst>
      <p:ext uri="{BB962C8B-B14F-4D97-AF65-F5344CB8AC3E}">
        <p14:creationId xmlns:p14="http://schemas.microsoft.com/office/powerpoint/2010/main" val="166457802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252563991_d787f5df75">
            <a:hlinkClick r:id="rId3" tooltip="Extremism"/>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3528" y="692696"/>
            <a:ext cx="8388424" cy="52847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31512" y="6237312"/>
            <a:ext cx="2160240" cy="276999"/>
          </a:xfrm>
          <a:prstGeom prst="rect">
            <a:avLst/>
          </a:prstGeom>
          <a:noFill/>
        </p:spPr>
        <p:txBody>
          <a:bodyPr wrap="square" rtlCol="0">
            <a:spAutoFit/>
          </a:bodyPr>
          <a:lstStyle/>
          <a:p>
            <a:pPr fontAlgn="base">
              <a:spcBef>
                <a:spcPct val="50000"/>
              </a:spcBef>
              <a:spcAft>
                <a:spcPct val="0"/>
              </a:spcAft>
            </a:pPr>
            <a:r>
              <a:rPr lang="en-US" sz="1200" dirty="0">
                <a:solidFill>
                  <a:srgbClr val="FFFFFF"/>
                </a:solidFill>
              </a:rPr>
              <a:t>Photo: Thomas Hawk / Flickr</a:t>
            </a:r>
          </a:p>
        </p:txBody>
      </p:sp>
    </p:spTree>
    <p:extLst>
      <p:ext uri="{BB962C8B-B14F-4D97-AF65-F5344CB8AC3E}">
        <p14:creationId xmlns:p14="http://schemas.microsoft.com/office/powerpoint/2010/main" val="3130573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fr-CH" altLang="en-US" smtClean="0">
                <a:ea typeface="ＭＳ Ｐゴシック" pitchFamily="34" charset="-128"/>
              </a:rPr>
              <a:t>Key features </a:t>
            </a:r>
            <a:r>
              <a:rPr lang="en-US" altLang="en-US" smtClean="0">
                <a:ea typeface="ＭＳ Ｐゴシック" pitchFamily="34" charset="-128"/>
              </a:rPr>
              <a:t>–</a:t>
            </a:r>
            <a:r>
              <a:rPr lang="fr-CH" altLang="en-US" smtClean="0">
                <a:ea typeface="ＭＳ Ｐゴシック" pitchFamily="34" charset="-128"/>
              </a:rPr>
              <a:t> II</a:t>
            </a:r>
            <a:endParaRPr lang="en-US" altLang="en-US" smtClean="0">
              <a:ea typeface="ＭＳ Ｐゴシック" pitchFamily="34" charset="-128"/>
            </a:endParaRPr>
          </a:p>
        </p:txBody>
      </p:sp>
      <p:sp>
        <p:nvSpPr>
          <p:cNvPr id="8195" name="Content Placeholder 2"/>
          <p:cNvSpPr>
            <a:spLocks noGrp="1"/>
          </p:cNvSpPr>
          <p:nvPr>
            <p:ph idx="1"/>
          </p:nvPr>
        </p:nvSpPr>
        <p:spPr>
          <a:xfrm>
            <a:off x="250825" y="1700213"/>
            <a:ext cx="8642350" cy="4352925"/>
          </a:xfrm>
        </p:spPr>
        <p:txBody>
          <a:bodyPr/>
          <a:lstStyle/>
          <a:p>
            <a:pPr>
              <a:lnSpc>
                <a:spcPct val="150000"/>
              </a:lnSpc>
              <a:defRPr/>
            </a:pPr>
            <a:r>
              <a:rPr lang="en-US" dirty="0">
                <a:ea typeface="+mn-ea"/>
              </a:rPr>
              <a:t>One registration covering multiple territories</a:t>
            </a:r>
          </a:p>
          <a:p>
            <a:pPr>
              <a:lnSpc>
                <a:spcPct val="150000"/>
              </a:lnSpc>
              <a:defRPr/>
            </a:pPr>
            <a:r>
              <a:rPr lang="en-US" dirty="0" smtClean="0">
                <a:ea typeface="+mn-ea"/>
              </a:rPr>
              <a:t>Fixed time limit for refusal – 12 or 18 months</a:t>
            </a:r>
          </a:p>
          <a:p>
            <a:pPr>
              <a:lnSpc>
                <a:spcPct val="150000"/>
              </a:lnSpc>
              <a:defRPr/>
            </a:pPr>
            <a:r>
              <a:rPr lang="en-US" dirty="0" smtClean="0">
                <a:ea typeface="+mn-ea"/>
              </a:rPr>
              <a:t>Manage </a:t>
            </a:r>
            <a:r>
              <a:rPr lang="en-US" dirty="0">
                <a:ea typeface="+mn-ea"/>
              </a:rPr>
              <a:t>a portfolio of trademarks via a single centralized </a:t>
            </a:r>
            <a:r>
              <a:rPr lang="en-US" dirty="0" smtClean="0">
                <a:ea typeface="+mn-ea"/>
              </a:rPr>
              <a:t>procedure</a:t>
            </a:r>
            <a:endParaRPr lang="en-US" dirty="0">
              <a:ea typeface="+mn-ea"/>
            </a:endParaRPr>
          </a:p>
          <a:p>
            <a:pPr>
              <a:lnSpc>
                <a:spcPct val="150000"/>
              </a:lnSpc>
              <a:defRPr/>
            </a:pPr>
            <a:r>
              <a:rPr lang="en-US" dirty="0">
                <a:ea typeface="+mn-ea"/>
              </a:rPr>
              <a:t>Renew </a:t>
            </a:r>
            <a:r>
              <a:rPr lang="en-US" dirty="0" smtClean="0">
                <a:ea typeface="+mn-ea"/>
              </a:rPr>
              <a:t>for all designated Contracting Parties </a:t>
            </a:r>
            <a:r>
              <a:rPr lang="en-US" dirty="0">
                <a:ea typeface="+mn-ea"/>
              </a:rPr>
              <a:t>with one request</a:t>
            </a:r>
          </a:p>
          <a:p>
            <a:pPr>
              <a:lnSpc>
                <a:spcPct val="150000"/>
              </a:lnSpc>
              <a:defRPr/>
            </a:pPr>
            <a:r>
              <a:rPr lang="en-US" dirty="0">
                <a:ea typeface="+mn-ea"/>
              </a:rPr>
              <a:t>Expand protection to </a:t>
            </a:r>
            <a:r>
              <a:rPr lang="en-US" dirty="0" smtClean="0">
                <a:ea typeface="+mn-ea"/>
              </a:rPr>
              <a:t>new </a:t>
            </a:r>
            <a:r>
              <a:rPr lang="en-US" dirty="0">
                <a:ea typeface="+mn-ea"/>
              </a:rPr>
              <a:t>Contracting Parties </a:t>
            </a:r>
            <a:r>
              <a:rPr lang="en-US" dirty="0" smtClean="0">
                <a:ea typeface="+mn-ea"/>
              </a:rPr>
              <a:t> </a:t>
            </a:r>
            <a:endParaRPr lang="en-US" dirty="0">
              <a:ea typeface="+mn-ea"/>
            </a:endParaRPr>
          </a:p>
          <a:p>
            <a:pPr marL="0" indent="0">
              <a:buFontTx/>
              <a:buNone/>
              <a:defRPr/>
            </a:pPr>
            <a:r>
              <a:rPr lang="en-US" dirty="0" smtClean="0">
                <a:ea typeface="+mn-ea"/>
              </a:rPr>
              <a:t> </a:t>
            </a:r>
          </a:p>
        </p:txBody>
      </p:sp>
    </p:spTree>
    <p:extLst>
      <p:ext uri="{BB962C8B-B14F-4D97-AF65-F5344CB8AC3E}">
        <p14:creationId xmlns:p14="http://schemas.microsoft.com/office/powerpoint/2010/main" val="1284791334"/>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fr-CH" altLang="en-US" smtClean="0">
                <a:ea typeface="ＭＳ Ｐゴシック" pitchFamily="34" charset="-128"/>
              </a:rPr>
              <a:t>Fees under the Madrid System</a:t>
            </a:r>
            <a:endParaRPr lang="en-US" altLang="en-US" smtClean="0">
              <a:ea typeface="ＭＳ Ｐゴシック" pitchFamily="34" charset="-128"/>
            </a:endParaRPr>
          </a:p>
        </p:txBody>
      </p:sp>
      <p:sp>
        <p:nvSpPr>
          <p:cNvPr id="61443" name="Rectangle 3"/>
          <p:cNvSpPr>
            <a:spLocks noGrp="1" noChangeArrowheads="1"/>
          </p:cNvSpPr>
          <p:nvPr>
            <p:ph idx="1"/>
          </p:nvPr>
        </p:nvSpPr>
        <p:spPr>
          <a:xfrm>
            <a:off x="250825" y="1557338"/>
            <a:ext cx="8893175" cy="5184775"/>
          </a:xfrm>
        </p:spPr>
        <p:txBody>
          <a:bodyPr/>
          <a:lstStyle/>
          <a:p>
            <a:pPr>
              <a:lnSpc>
                <a:spcPct val="90000"/>
              </a:lnSpc>
              <a:defRPr/>
            </a:pPr>
            <a:r>
              <a:rPr lang="fr-CH" altLang="en-US" dirty="0" err="1" smtClean="0"/>
              <a:t>Fees</a:t>
            </a:r>
            <a:r>
              <a:rPr lang="fr-CH" altLang="en-US" dirty="0" smtClean="0"/>
              <a:t> payable to WIPO in </a:t>
            </a:r>
            <a:r>
              <a:rPr lang="fr-CH" altLang="en-US" dirty="0" err="1" smtClean="0"/>
              <a:t>Swiss</a:t>
            </a:r>
            <a:r>
              <a:rPr lang="fr-CH" altLang="en-US" dirty="0" smtClean="0"/>
              <a:t> francs</a:t>
            </a:r>
          </a:p>
          <a:p>
            <a:pPr>
              <a:lnSpc>
                <a:spcPct val="90000"/>
              </a:lnSpc>
              <a:defRPr/>
            </a:pPr>
            <a:endParaRPr lang="fr-CH" altLang="en-US" dirty="0" smtClean="0"/>
          </a:p>
          <a:p>
            <a:pPr>
              <a:lnSpc>
                <a:spcPct val="90000"/>
              </a:lnSpc>
              <a:defRPr/>
            </a:pPr>
            <a:r>
              <a:rPr lang="fr-CH" altLang="en-US" dirty="0" smtClean="0"/>
              <a:t>Basic </a:t>
            </a:r>
            <a:r>
              <a:rPr lang="fr-CH" altLang="en-US" dirty="0" err="1" smtClean="0"/>
              <a:t>fee</a:t>
            </a:r>
            <a:r>
              <a:rPr lang="fr-CH" altLang="en-US" dirty="0" smtClean="0"/>
              <a:t> </a:t>
            </a:r>
            <a:r>
              <a:rPr lang="fr-CH" altLang="en-US" dirty="0" err="1" smtClean="0"/>
              <a:t>includes</a:t>
            </a:r>
            <a:r>
              <a:rPr lang="fr-CH" altLang="en-US" dirty="0" smtClean="0"/>
              <a:t> </a:t>
            </a:r>
            <a:r>
              <a:rPr lang="fr-CH" altLang="en-US" dirty="0" err="1" smtClean="0"/>
              <a:t>three</a:t>
            </a:r>
            <a:r>
              <a:rPr lang="fr-CH" altLang="en-US" dirty="0" smtClean="0"/>
              <a:t> classes of </a:t>
            </a:r>
            <a:r>
              <a:rPr lang="fr-CH" altLang="en-US" dirty="0" err="1" smtClean="0"/>
              <a:t>goods</a:t>
            </a:r>
            <a:r>
              <a:rPr lang="fr-CH" altLang="en-US" dirty="0" smtClean="0"/>
              <a:t> and services</a:t>
            </a:r>
          </a:p>
          <a:p>
            <a:pPr lvl="1">
              <a:lnSpc>
                <a:spcPct val="90000"/>
              </a:lnSpc>
              <a:defRPr/>
            </a:pPr>
            <a:r>
              <a:rPr lang="fr-CH" altLang="en-US" dirty="0" smtClean="0"/>
              <a:t>653 </a:t>
            </a:r>
            <a:r>
              <a:rPr lang="fr-CH" altLang="en-US" dirty="0" err="1" smtClean="0"/>
              <a:t>Swiss</a:t>
            </a:r>
            <a:r>
              <a:rPr lang="fr-CH" altLang="en-US" dirty="0" smtClean="0"/>
              <a:t> francs  - b/w reproduction of mark</a:t>
            </a:r>
          </a:p>
          <a:p>
            <a:pPr lvl="1">
              <a:lnSpc>
                <a:spcPct val="90000"/>
              </a:lnSpc>
              <a:defRPr/>
            </a:pPr>
            <a:r>
              <a:rPr lang="fr-CH" altLang="en-US" dirty="0" smtClean="0"/>
              <a:t>903 </a:t>
            </a:r>
            <a:r>
              <a:rPr lang="fr-CH" altLang="en-US" dirty="0" err="1" smtClean="0"/>
              <a:t>Swiss</a:t>
            </a:r>
            <a:r>
              <a:rPr lang="fr-CH" altLang="en-US" dirty="0" smtClean="0"/>
              <a:t> francs  - </a:t>
            </a:r>
            <a:r>
              <a:rPr lang="fr-CH" altLang="en-US" dirty="0" err="1" smtClean="0"/>
              <a:t>color</a:t>
            </a:r>
            <a:r>
              <a:rPr lang="fr-CH" altLang="en-US" dirty="0" smtClean="0"/>
              <a:t> reproduction of mark</a:t>
            </a:r>
          </a:p>
          <a:p>
            <a:pPr lvl="1">
              <a:lnSpc>
                <a:spcPct val="90000"/>
              </a:lnSpc>
              <a:defRPr/>
            </a:pPr>
            <a:endParaRPr lang="fr-CH" altLang="en-US" dirty="0"/>
          </a:p>
          <a:p>
            <a:pPr>
              <a:lnSpc>
                <a:spcPct val="90000"/>
              </a:lnSpc>
              <a:defRPr/>
            </a:pPr>
            <a:r>
              <a:rPr lang="fr-CH" altLang="en-US" dirty="0" smtClean="0"/>
              <a:t>Standard </a:t>
            </a:r>
            <a:r>
              <a:rPr lang="fr-CH" altLang="en-US" dirty="0" err="1" smtClean="0"/>
              <a:t>fees</a:t>
            </a:r>
            <a:r>
              <a:rPr lang="fr-CH" altLang="en-US" dirty="0" smtClean="0"/>
              <a:t>:</a:t>
            </a:r>
          </a:p>
          <a:p>
            <a:pPr lvl="1">
              <a:lnSpc>
                <a:spcPct val="90000"/>
              </a:lnSpc>
              <a:defRPr/>
            </a:pPr>
            <a:r>
              <a:rPr lang="fr-CH" altLang="en-US" dirty="0" err="1" smtClean="0"/>
              <a:t>Complementary</a:t>
            </a:r>
            <a:r>
              <a:rPr lang="fr-CH" altLang="en-US" dirty="0"/>
              <a:t>:</a:t>
            </a:r>
            <a:r>
              <a:rPr lang="fr-CH" altLang="en-US" dirty="0" smtClean="0"/>
              <a:t> 100 </a:t>
            </a:r>
            <a:r>
              <a:rPr lang="fr-CH" altLang="en-US" dirty="0" err="1" smtClean="0"/>
              <a:t>Swiss</a:t>
            </a:r>
            <a:r>
              <a:rPr lang="fr-CH" altLang="en-US" dirty="0" smtClean="0"/>
              <a:t> francs per DCP</a:t>
            </a:r>
          </a:p>
          <a:p>
            <a:pPr lvl="1">
              <a:lnSpc>
                <a:spcPct val="90000"/>
              </a:lnSpc>
              <a:defRPr/>
            </a:pPr>
            <a:r>
              <a:rPr lang="fr-CH" altLang="en-US" dirty="0" err="1" smtClean="0"/>
              <a:t>Supplementary</a:t>
            </a:r>
            <a:r>
              <a:rPr lang="fr-CH" altLang="en-US" dirty="0" smtClean="0"/>
              <a:t>: 100 </a:t>
            </a:r>
            <a:r>
              <a:rPr lang="fr-CH" altLang="en-US" dirty="0" err="1" smtClean="0"/>
              <a:t>Swiss</a:t>
            </a:r>
            <a:r>
              <a:rPr lang="fr-CH" altLang="en-US" dirty="0" smtClean="0"/>
              <a:t> francs per class </a:t>
            </a:r>
            <a:r>
              <a:rPr lang="fr-CH" altLang="en-US" dirty="0" err="1" smtClean="0"/>
              <a:t>beyond</a:t>
            </a:r>
            <a:r>
              <a:rPr lang="fr-CH" altLang="en-US" dirty="0" smtClean="0"/>
              <a:t> </a:t>
            </a:r>
            <a:r>
              <a:rPr lang="fr-CH" altLang="en-US" dirty="0" err="1" smtClean="0"/>
              <a:t>three</a:t>
            </a:r>
            <a:endParaRPr lang="fr-CH" altLang="en-US" dirty="0" smtClean="0"/>
          </a:p>
          <a:p>
            <a:pPr marL="457200" lvl="1" indent="0">
              <a:lnSpc>
                <a:spcPct val="90000"/>
              </a:lnSpc>
              <a:buFontTx/>
              <a:buNone/>
              <a:defRPr/>
            </a:pPr>
            <a:r>
              <a:rPr lang="fr-CH" altLang="en-US" dirty="0" smtClean="0"/>
              <a:t>			OR</a:t>
            </a:r>
          </a:p>
          <a:p>
            <a:pPr>
              <a:lnSpc>
                <a:spcPct val="90000"/>
              </a:lnSpc>
              <a:defRPr/>
            </a:pPr>
            <a:r>
              <a:rPr lang="fr-CH" altLang="en-US" dirty="0" err="1" smtClean="0"/>
              <a:t>Individual</a:t>
            </a:r>
            <a:r>
              <a:rPr lang="fr-CH" altLang="en-US" dirty="0" smtClean="0"/>
              <a:t> </a:t>
            </a:r>
            <a:r>
              <a:rPr lang="fr-CH" altLang="en-US" dirty="0" err="1" smtClean="0"/>
              <a:t>fees</a:t>
            </a:r>
            <a:r>
              <a:rPr lang="fr-CH" altLang="en-US" dirty="0" smtClean="0"/>
              <a:t> </a:t>
            </a:r>
            <a:r>
              <a:rPr lang="fr-CH" altLang="en-US" dirty="0" err="1" smtClean="0"/>
              <a:t>where</a:t>
            </a:r>
            <a:r>
              <a:rPr lang="fr-CH" altLang="en-US" dirty="0" smtClean="0"/>
              <a:t> </a:t>
            </a:r>
            <a:r>
              <a:rPr lang="fr-CH" altLang="en-US" dirty="0" err="1" smtClean="0"/>
              <a:t>this</a:t>
            </a:r>
            <a:r>
              <a:rPr lang="fr-CH" altLang="en-US" dirty="0" smtClean="0"/>
              <a:t> </a:t>
            </a:r>
            <a:r>
              <a:rPr lang="fr-CH" altLang="en-US" dirty="0" err="1" smtClean="0"/>
              <a:t>is</a:t>
            </a:r>
            <a:r>
              <a:rPr lang="fr-CH" altLang="en-US" dirty="0" smtClean="0"/>
              <a:t> </a:t>
            </a:r>
            <a:r>
              <a:rPr lang="fr-CH" altLang="en-US" dirty="0" err="1" smtClean="0"/>
              <a:t>declared</a:t>
            </a:r>
            <a:r>
              <a:rPr lang="fr-CH" altLang="en-US" dirty="0" smtClean="0"/>
              <a:t> </a:t>
            </a:r>
          </a:p>
          <a:p>
            <a:pPr marL="0" indent="0">
              <a:lnSpc>
                <a:spcPct val="90000"/>
              </a:lnSpc>
              <a:buFontTx/>
              <a:buNone/>
              <a:defRPr/>
            </a:pPr>
            <a:endParaRPr lang="fr-CH" altLang="en-US" dirty="0" smtClean="0"/>
          </a:p>
          <a:p>
            <a:pPr lvl="1">
              <a:lnSpc>
                <a:spcPct val="90000"/>
              </a:lnSpc>
              <a:buFontTx/>
              <a:buNone/>
              <a:defRPr/>
            </a:pPr>
            <a:endParaRPr lang="en-US" altLang="en-US" dirty="0" smtClean="0"/>
          </a:p>
        </p:txBody>
      </p:sp>
    </p:spTree>
    <p:extLst>
      <p:ext uri="{BB962C8B-B14F-4D97-AF65-F5344CB8AC3E}">
        <p14:creationId xmlns:p14="http://schemas.microsoft.com/office/powerpoint/2010/main" val="406353173"/>
      </p:ext>
    </p:extLst>
  </p:cSld>
  <p:clrMapOvr>
    <a:masterClrMapping/>
  </p:clrMapOvr>
  <p:transition spd="slow">
    <p:wip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fr-CH" altLang="en-US" smtClean="0">
                <a:ea typeface="ＭＳ Ｐゴシック" pitchFamily="34" charset="-128"/>
              </a:rPr>
              <a:t>Fees under the Madrid System (2)</a:t>
            </a:r>
            <a:endParaRPr lang="en-US" altLang="en-US" smtClean="0">
              <a:ea typeface="ＭＳ Ｐゴシック" pitchFamily="34" charset="-128"/>
            </a:endParaRPr>
          </a:p>
        </p:txBody>
      </p:sp>
      <p:sp>
        <p:nvSpPr>
          <p:cNvPr id="16387" name="Content Placeholder 2"/>
          <p:cNvSpPr>
            <a:spLocks noGrp="1"/>
          </p:cNvSpPr>
          <p:nvPr>
            <p:ph idx="1"/>
          </p:nvPr>
        </p:nvSpPr>
        <p:spPr>
          <a:xfrm>
            <a:off x="250825" y="1412875"/>
            <a:ext cx="8893175" cy="4895850"/>
          </a:xfrm>
        </p:spPr>
        <p:txBody>
          <a:bodyPr/>
          <a:lstStyle/>
          <a:p>
            <a:pPr>
              <a:spcBef>
                <a:spcPts val="1200"/>
              </a:spcBef>
            </a:pPr>
            <a:r>
              <a:rPr lang="en-US" altLang="en-US" smtClean="0">
                <a:ea typeface="ＭＳ Ｐゴシック" pitchFamily="34" charset="-128"/>
              </a:rPr>
              <a:t>Fees can easily be paid by:</a:t>
            </a:r>
          </a:p>
          <a:p>
            <a:pPr lvl="1">
              <a:spcBef>
                <a:spcPts val="1200"/>
              </a:spcBef>
            </a:pPr>
            <a:r>
              <a:rPr lang="en-US" altLang="en-US" smtClean="0">
                <a:ea typeface="Arial" pitchFamily="34" charset="0"/>
              </a:rPr>
              <a:t>Credit card using </a:t>
            </a:r>
            <a:r>
              <a:rPr lang="en-US" altLang="en-US" smtClean="0">
                <a:ea typeface="Arial" pitchFamily="34" charset="0"/>
                <a:hlinkClick r:id="rId3"/>
              </a:rPr>
              <a:t>E-payment</a:t>
            </a:r>
            <a:r>
              <a:rPr lang="en-US" altLang="en-US" smtClean="0">
                <a:ea typeface="Arial" pitchFamily="34" charset="0"/>
              </a:rPr>
              <a:t> / </a:t>
            </a:r>
            <a:r>
              <a:rPr lang="en-US" altLang="en-US" smtClean="0">
                <a:ea typeface="Arial" pitchFamily="34" charset="0"/>
                <a:hlinkClick r:id="rId4"/>
              </a:rPr>
              <a:t>E-subsequent designation</a:t>
            </a:r>
            <a:r>
              <a:rPr lang="en-US" altLang="en-US" smtClean="0">
                <a:ea typeface="Arial" pitchFamily="34" charset="0"/>
              </a:rPr>
              <a:t> / </a:t>
            </a:r>
            <a:r>
              <a:rPr lang="en-US" altLang="en-US" smtClean="0">
                <a:ea typeface="Arial" pitchFamily="34" charset="0"/>
                <a:hlinkClick r:id="rId5"/>
              </a:rPr>
              <a:t>E-renewal</a:t>
            </a:r>
            <a:endParaRPr lang="en-US" altLang="en-US" smtClean="0">
              <a:ea typeface="Arial" pitchFamily="34" charset="0"/>
            </a:endParaRPr>
          </a:p>
          <a:p>
            <a:pPr lvl="1">
              <a:spcBef>
                <a:spcPts val="1200"/>
              </a:spcBef>
            </a:pPr>
            <a:r>
              <a:rPr lang="en-US" altLang="en-US" smtClean="0">
                <a:ea typeface="Arial" pitchFamily="34" charset="0"/>
              </a:rPr>
              <a:t> WIPO current account</a:t>
            </a:r>
          </a:p>
          <a:p>
            <a:pPr lvl="1">
              <a:spcBef>
                <a:spcPts val="1200"/>
              </a:spcBef>
            </a:pPr>
            <a:r>
              <a:rPr lang="en-US" altLang="en-US" smtClean="0">
                <a:ea typeface="Arial" pitchFamily="34" charset="0"/>
              </a:rPr>
              <a:t> Bank transfer</a:t>
            </a:r>
          </a:p>
          <a:p>
            <a:pPr>
              <a:spcBef>
                <a:spcPts val="1200"/>
              </a:spcBef>
            </a:pPr>
            <a:r>
              <a:rPr lang="en-US" altLang="en-US" smtClean="0">
                <a:ea typeface="ＭＳ Ｐゴシック" pitchFamily="34" charset="-128"/>
              </a:rPr>
              <a:t>More information about the payment of fees is available at: </a:t>
            </a:r>
            <a:r>
              <a:rPr lang="en-US" altLang="en-US" smtClean="0">
                <a:ea typeface="ＭＳ Ｐゴシック" pitchFamily="34" charset="-128"/>
                <a:hlinkClick r:id="rId6"/>
              </a:rPr>
              <a:t>http://www.wipo.int/about-wipo/en/finance/madrid.html</a:t>
            </a:r>
            <a:endParaRPr lang="en-US" altLang="en-US" smtClean="0">
              <a:ea typeface="ＭＳ Ｐゴシック" pitchFamily="34" charset="-128"/>
            </a:endParaRPr>
          </a:p>
          <a:p>
            <a:pPr>
              <a:spcBef>
                <a:spcPts val="1200"/>
              </a:spcBef>
            </a:pPr>
            <a:r>
              <a:rPr lang="en-US" altLang="en-US" smtClean="0">
                <a:ea typeface="ＭＳ Ｐゴシック" pitchFamily="34" charset="-128"/>
              </a:rPr>
              <a:t>You can calculate the cost of an application, subsequent designation or a renewal at: </a:t>
            </a:r>
            <a:r>
              <a:rPr lang="en-US" altLang="en-US" smtClean="0">
                <a:ea typeface="ＭＳ Ｐゴシック" pitchFamily="34" charset="-128"/>
                <a:hlinkClick r:id="rId7"/>
              </a:rPr>
              <a:t>http://www.wipo.int/madrid/en/fees/calculator.jsp</a:t>
            </a:r>
            <a:endParaRPr lang="en-US" altLang="en-US" smtClean="0">
              <a:ea typeface="ＭＳ Ｐゴシック" pitchFamily="34" charset="-128"/>
            </a:endParaRPr>
          </a:p>
          <a:p>
            <a:pPr>
              <a:spcBef>
                <a:spcPts val="1200"/>
              </a:spcBef>
              <a:buFontTx/>
              <a:buNone/>
            </a:pPr>
            <a:endParaRPr lang="en-US" altLang="en-US" smtClean="0">
              <a:ea typeface="ＭＳ Ｐゴシック" pitchFamily="34" charset="-128"/>
            </a:endParaRPr>
          </a:p>
          <a:p>
            <a:pPr>
              <a:spcBef>
                <a:spcPts val="1200"/>
              </a:spcBef>
            </a:pPr>
            <a:endParaRPr lang="en-US" altLang="en-US" smtClean="0">
              <a:ea typeface="ＭＳ Ｐゴシック" pitchFamily="34" charset="-128"/>
            </a:endParaRPr>
          </a:p>
          <a:p>
            <a:pPr>
              <a:buFontTx/>
              <a:buNone/>
            </a:pPr>
            <a:endParaRPr lang="en-US" altLang="en-US" smtClean="0">
              <a:ea typeface="ＭＳ Ｐゴシック" pitchFamily="34" charset="-128"/>
            </a:endParaRPr>
          </a:p>
        </p:txBody>
      </p:sp>
    </p:spTree>
    <p:extLst>
      <p:ext uri="{BB962C8B-B14F-4D97-AF65-F5344CB8AC3E}">
        <p14:creationId xmlns:p14="http://schemas.microsoft.com/office/powerpoint/2010/main" val="757398260"/>
      </p:ext>
    </p:extLst>
  </p:cSld>
  <p:clrMapOvr>
    <a:masterClrMapping/>
  </p:clrMapOvr>
  <p:transition spd="slow">
    <p:wip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ea typeface="ＭＳ Ｐゴシック" pitchFamily="34" charset="-128"/>
              </a:rPr>
              <a:t>The international procedure</a:t>
            </a:r>
          </a:p>
        </p:txBody>
      </p:sp>
      <p:graphicFrame>
        <p:nvGraphicFramePr>
          <p:cNvPr id="4" name="Content Placeholder 3"/>
          <p:cNvGraphicFramePr>
            <a:graphicFrameLocks noGrp="1"/>
          </p:cNvGraphicFramePr>
          <p:nvPr>
            <p:ph idx="1"/>
          </p:nvPr>
        </p:nvGraphicFramePr>
        <p:xfrm>
          <a:off x="-252536" y="1773238"/>
          <a:ext cx="8229600" cy="4352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7412" name="Straight Arrow Connector 5"/>
          <p:cNvCxnSpPr>
            <a:cxnSpLocks noChangeShapeType="1"/>
          </p:cNvCxnSpPr>
          <p:nvPr/>
        </p:nvCxnSpPr>
        <p:spPr bwMode="auto">
          <a:xfrm flipV="1">
            <a:off x="1341438" y="1989138"/>
            <a:ext cx="1081087" cy="576262"/>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Elbow Connector 7"/>
          <p:cNvCxnSpPr/>
          <p:nvPr/>
        </p:nvCxnSpPr>
        <p:spPr bwMode="auto">
          <a:xfrm flipV="1">
            <a:off x="261938" y="1989138"/>
            <a:ext cx="2087562" cy="647700"/>
          </a:xfrm>
          <a:prstGeom prst="bentConnector3">
            <a:avLst>
              <a:gd name="adj1" fmla="val 50000"/>
            </a:avLst>
          </a:prstGeom>
          <a:solidFill>
            <a:srgbClr val="70899B">
              <a:alpha val="39999"/>
            </a:srgbClr>
          </a:solidFill>
          <a:ln w="25400"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414" name="Rectangle 18"/>
          <p:cNvSpPr>
            <a:spLocks noChangeArrowheads="1"/>
          </p:cNvSpPr>
          <p:nvPr/>
        </p:nvSpPr>
        <p:spPr bwMode="auto">
          <a:xfrm>
            <a:off x="4284663" y="2006600"/>
            <a:ext cx="2182812" cy="522288"/>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8"/>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8"/>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r>
              <a:rPr lang="en-US" altLang="en-US" sz="1400"/>
              <a:t>Certifies the application and forwards it to WIPO</a:t>
            </a:r>
          </a:p>
        </p:txBody>
      </p:sp>
      <p:sp>
        <p:nvSpPr>
          <p:cNvPr id="17415" name="Rectangle 19"/>
          <p:cNvSpPr>
            <a:spLocks noChangeArrowheads="1"/>
          </p:cNvSpPr>
          <p:nvPr/>
        </p:nvSpPr>
        <p:spPr bwMode="auto">
          <a:xfrm>
            <a:off x="4284663" y="3124200"/>
            <a:ext cx="4032250" cy="1168400"/>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8"/>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8"/>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r>
              <a:rPr lang="en-US" altLang="en-US" sz="1400"/>
              <a:t>Conducts the formal examination; records the mark in the International Registry and publishes the international registration in the Gazette. Issues a certificate of registration and notifies the designated Contracting Parties</a:t>
            </a:r>
          </a:p>
        </p:txBody>
      </p:sp>
      <p:sp>
        <p:nvSpPr>
          <p:cNvPr id="17416" name="Rectangle 20"/>
          <p:cNvSpPr>
            <a:spLocks noChangeArrowheads="1"/>
          </p:cNvSpPr>
          <p:nvPr/>
        </p:nvSpPr>
        <p:spPr bwMode="auto">
          <a:xfrm>
            <a:off x="6443663" y="4541838"/>
            <a:ext cx="2592387" cy="1385887"/>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8"/>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8"/>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r>
              <a:rPr lang="en-US" altLang="en-US" sz="1400"/>
              <a:t>Scope of protection of the international registration will be determined by the substantive examination under domestic law, within 12/18 months</a:t>
            </a:r>
          </a:p>
        </p:txBody>
      </p:sp>
      <p:sp>
        <p:nvSpPr>
          <p:cNvPr id="17417" name="Rectangle 21"/>
          <p:cNvSpPr>
            <a:spLocks noChangeArrowheads="1"/>
          </p:cNvSpPr>
          <p:nvPr/>
        </p:nvSpPr>
        <p:spPr bwMode="auto">
          <a:xfrm>
            <a:off x="261938" y="3598863"/>
            <a:ext cx="1717675" cy="523875"/>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8"/>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8"/>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r>
              <a:rPr lang="en-US" altLang="en-US" sz="1400"/>
              <a:t>Entitlement</a:t>
            </a:r>
          </a:p>
          <a:p>
            <a:pPr eaLnBrk="1" hangingPunct="1">
              <a:spcBef>
                <a:spcPct val="0"/>
              </a:spcBef>
              <a:buFontTx/>
              <a:buNone/>
            </a:pPr>
            <a:r>
              <a:rPr lang="es-ES_tradnl" altLang="en-US" sz="1400"/>
              <a:t>Basic Mark</a:t>
            </a:r>
            <a:endParaRPr lang="en-US" altLang="en-US" sz="1400"/>
          </a:p>
        </p:txBody>
      </p:sp>
    </p:spTree>
    <p:extLst>
      <p:ext uri="{BB962C8B-B14F-4D97-AF65-F5344CB8AC3E}">
        <p14:creationId xmlns:p14="http://schemas.microsoft.com/office/powerpoint/2010/main" val="3614629926"/>
      </p:ext>
    </p:extLst>
  </p:cSld>
  <p:clrMapOvr>
    <a:masterClrMapping/>
  </p:clrMapOvr>
  <p:transition spd="slow">
    <p:wip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ea typeface="ＭＳ Ｐゴシック" pitchFamily="34" charset="-128"/>
              </a:rPr>
              <a:t>The Madrid System – Facts and figures</a:t>
            </a:r>
          </a:p>
        </p:txBody>
      </p:sp>
      <p:sp>
        <p:nvSpPr>
          <p:cNvPr id="18435" name="Content Placeholder 1"/>
          <p:cNvSpPr>
            <a:spLocks noGrp="1"/>
          </p:cNvSpPr>
          <p:nvPr>
            <p:ph idx="1"/>
          </p:nvPr>
        </p:nvSpPr>
        <p:spPr>
          <a:xfrm>
            <a:off x="468313" y="1484313"/>
            <a:ext cx="8229600" cy="4608512"/>
          </a:xfrm>
        </p:spPr>
        <p:txBody>
          <a:bodyPr/>
          <a:lstStyle/>
          <a:p>
            <a:pPr>
              <a:spcBef>
                <a:spcPts val="1800"/>
              </a:spcBef>
            </a:pPr>
            <a:r>
              <a:rPr lang="en-US" altLang="en-US" smtClean="0">
                <a:ea typeface="ＭＳ Ｐゴシック" pitchFamily="34" charset="-128"/>
              </a:rPr>
              <a:t>Worldwide trademark filings + 9.3% from 2008 to 2011</a:t>
            </a:r>
          </a:p>
          <a:p>
            <a:pPr>
              <a:spcBef>
                <a:spcPts val="1800"/>
              </a:spcBef>
            </a:pPr>
            <a:r>
              <a:rPr lang="en-US" altLang="en-US" smtClean="0">
                <a:ea typeface="ＭＳ Ｐゴシック" pitchFamily="34" charset="-128"/>
              </a:rPr>
              <a:t>2012		+ 4.1% growth in applications</a:t>
            </a:r>
          </a:p>
          <a:p>
            <a:pPr>
              <a:spcBef>
                <a:spcPts val="1800"/>
              </a:spcBef>
            </a:pPr>
            <a:r>
              <a:rPr lang="en-US" altLang="en-US" smtClean="0">
                <a:ea typeface="ＭＳ Ｐゴシック" pitchFamily="34" charset="-128"/>
              </a:rPr>
              <a:t>2013 		+ 6.4% growth in applications</a:t>
            </a:r>
          </a:p>
          <a:p>
            <a:pPr>
              <a:spcBef>
                <a:spcPts val="1800"/>
              </a:spcBef>
            </a:pPr>
            <a:r>
              <a:rPr lang="en-US" altLang="en-US" smtClean="0">
                <a:ea typeface="ＭＳ Ｐゴシック" pitchFamily="34" charset="-128"/>
              </a:rPr>
              <a:t>Received 46,829 international applications</a:t>
            </a:r>
          </a:p>
          <a:p>
            <a:pPr>
              <a:spcBef>
                <a:spcPts val="1800"/>
              </a:spcBef>
            </a:pPr>
            <a:r>
              <a:rPr lang="en-US" altLang="en-US" smtClean="0">
                <a:ea typeface="ＭＳ Ｐゴシック" pitchFamily="34" charset="-128"/>
              </a:rPr>
              <a:t>Over 578,320 international registrations in force</a:t>
            </a:r>
          </a:p>
          <a:p>
            <a:pPr>
              <a:spcBef>
                <a:spcPts val="1800"/>
              </a:spcBef>
            </a:pPr>
            <a:r>
              <a:rPr lang="en-US" altLang="en-US" smtClean="0">
                <a:ea typeface="ＭＳ Ｐゴシック" pitchFamily="34" charset="-128"/>
              </a:rPr>
              <a:t>5.61 million designations in force</a:t>
            </a:r>
          </a:p>
          <a:p>
            <a:pPr>
              <a:spcBef>
                <a:spcPts val="1800"/>
              </a:spcBef>
            </a:pPr>
            <a:r>
              <a:rPr lang="en-US" altLang="en-US" smtClean="0">
                <a:ea typeface="ＭＳ Ｐゴシック" pitchFamily="34" charset="-128"/>
              </a:rPr>
              <a:t>191,759 holders of international registrations</a:t>
            </a:r>
          </a:p>
          <a:p>
            <a:pPr>
              <a:buFontTx/>
              <a:buNone/>
            </a:pPr>
            <a:endParaRPr lang="en-US" altLang="en-US" smtClean="0">
              <a:ea typeface="ＭＳ Ｐゴシック" pitchFamily="34" charset="-128"/>
            </a:endParaRPr>
          </a:p>
        </p:txBody>
      </p:sp>
      <p:sp>
        <p:nvSpPr>
          <p:cNvPr id="18436" name="Right Arrow 1"/>
          <p:cNvSpPr>
            <a:spLocks noChangeArrowheads="1"/>
          </p:cNvSpPr>
          <p:nvPr/>
        </p:nvSpPr>
        <p:spPr bwMode="auto">
          <a:xfrm>
            <a:off x="1979613" y="2206625"/>
            <a:ext cx="1223962" cy="142875"/>
          </a:xfrm>
          <a:prstGeom prst="rightArrow">
            <a:avLst>
              <a:gd name="adj1" fmla="val 50000"/>
              <a:gd name="adj2" fmla="val 50408"/>
            </a:avLst>
          </a:prstGeom>
          <a:solidFill>
            <a:srgbClr val="70899B">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en-US" altLang="en-US" sz="2800"/>
          </a:p>
        </p:txBody>
      </p:sp>
      <p:sp>
        <p:nvSpPr>
          <p:cNvPr id="18437" name="Right Arrow 1"/>
          <p:cNvSpPr>
            <a:spLocks noChangeArrowheads="1"/>
          </p:cNvSpPr>
          <p:nvPr/>
        </p:nvSpPr>
        <p:spPr bwMode="auto">
          <a:xfrm>
            <a:off x="1979613" y="2840038"/>
            <a:ext cx="1223962" cy="142875"/>
          </a:xfrm>
          <a:prstGeom prst="rightArrow">
            <a:avLst>
              <a:gd name="adj1" fmla="val 50000"/>
              <a:gd name="adj2" fmla="val 50408"/>
            </a:avLst>
          </a:prstGeom>
          <a:solidFill>
            <a:srgbClr val="70899B">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en-US" altLang="en-US" sz="2800"/>
          </a:p>
        </p:txBody>
      </p:sp>
    </p:spTree>
    <p:extLst>
      <p:ext uri="{BB962C8B-B14F-4D97-AF65-F5344CB8AC3E}">
        <p14:creationId xmlns:p14="http://schemas.microsoft.com/office/powerpoint/2010/main" val="3132312467"/>
      </p:ext>
    </p:extLst>
  </p:cSld>
  <p:clrMapOvr>
    <a:masterClrMapping/>
  </p:clrMapOvr>
  <p:transition spd="slow">
    <p:wip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a:r>
              <a:rPr lang="en-US" altLang="en-US" smtClean="0">
                <a:ea typeface="ＭＳ Ｐゴシック" pitchFamily="34" charset="-128"/>
              </a:rPr>
              <a:t>Top Offices of origin – 2013</a:t>
            </a:r>
          </a:p>
        </p:txBody>
      </p:sp>
      <p:sp>
        <p:nvSpPr>
          <p:cNvPr id="19459" name="Rectangle 6"/>
          <p:cNvSpPr>
            <a:spLocks noGrp="1" noChangeArrowheads="1"/>
          </p:cNvSpPr>
          <p:nvPr>
            <p:ph type="body" sz="half" idx="1"/>
          </p:nvPr>
        </p:nvSpPr>
        <p:spPr/>
        <p:txBody>
          <a:bodyPr/>
          <a:lstStyle/>
          <a:p>
            <a:pPr>
              <a:buFontTx/>
              <a:buNone/>
            </a:pPr>
            <a:r>
              <a:rPr lang="fr-CH" altLang="en-US" sz="2000" smtClean="0">
                <a:ea typeface="ＭＳ Ｐゴシック" pitchFamily="34" charset="-128"/>
              </a:rPr>
              <a:t>			</a:t>
            </a:r>
            <a:endParaRPr lang="en-US" altLang="en-US" sz="2000" smtClean="0">
              <a:ea typeface="ＭＳ Ｐゴシック" pitchFamily="34" charset="-128"/>
            </a:endParaRPr>
          </a:p>
        </p:txBody>
      </p:sp>
      <p:graphicFrame>
        <p:nvGraphicFramePr>
          <p:cNvPr id="124980" name="Group 52"/>
          <p:cNvGraphicFramePr>
            <a:graphicFrameLocks noGrp="1"/>
          </p:cNvGraphicFramePr>
          <p:nvPr>
            <p:ph sz="half" idx="2"/>
          </p:nvPr>
        </p:nvGraphicFramePr>
        <p:xfrm>
          <a:off x="611188" y="1557338"/>
          <a:ext cx="8137525" cy="4478404"/>
        </p:xfrm>
        <a:graphic>
          <a:graphicData uri="http://schemas.openxmlformats.org/drawingml/2006/table">
            <a:tbl>
              <a:tblPr/>
              <a:tblGrid>
                <a:gridCol w="3240607"/>
                <a:gridCol w="2160405"/>
                <a:gridCol w="2736513"/>
              </a:tblGrid>
              <a:tr h="51429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70899B"/>
                          </a:solidFill>
                          <a:effectLst/>
                          <a:latin typeface="Arial" charset="0"/>
                          <a:cs typeface="Arial" charset="0"/>
                        </a:rPr>
                        <a:t>Contracting Parties</a:t>
                      </a: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70899B"/>
                          </a:solidFill>
                          <a:effectLst/>
                          <a:latin typeface="Arial" charset="0"/>
                          <a:cs typeface="Arial" charset="0"/>
                        </a:rPr>
                        <a:t>Number of IA</a:t>
                      </a: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rgbClr val="70899B"/>
                          </a:solidFill>
                          <a:effectLst/>
                          <a:latin typeface="Arial" charset="0"/>
                          <a:cs typeface="Arial" charset="0"/>
                        </a:rPr>
                        <a:t>Change from </a:t>
                      </a:r>
                      <a:r>
                        <a:rPr kumimoji="0" lang="en-US" sz="2000" b="1" i="0" u="none" strike="noStrike" cap="none" normalizeH="0" baseline="0" dirty="0" smtClean="0">
                          <a:ln>
                            <a:noFill/>
                          </a:ln>
                          <a:solidFill>
                            <a:srgbClr val="70899B"/>
                          </a:solidFill>
                          <a:effectLst/>
                          <a:latin typeface="Arial" charset="0"/>
                          <a:cs typeface="Arial" charset="0"/>
                        </a:rPr>
                        <a:t>2012</a:t>
                      </a: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European Union</a:t>
                      </a: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7,444</a:t>
                      </a: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15.3%</a:t>
                      </a: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United States of America</a:t>
                      </a: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6,084</a:t>
                      </a: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4.8%</a:t>
                      </a: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Germany</a:t>
                      </a: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4,514</a:t>
                      </a: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6.1%</a:t>
                      </a: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France</a:t>
                      </a: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3,755</a:t>
                      </a: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0.7%</a:t>
                      </a: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3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Switzerland</a:t>
                      </a: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2,976</a:t>
                      </a: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10.7%</a:t>
                      </a: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China</a:t>
                      </a: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2,273</a:t>
                      </a: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10.9%</a:t>
                      </a: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Italy</a:t>
                      </a: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2,254</a:t>
                      </a: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-1.2%</a:t>
                      </a: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3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Benelux</a:t>
                      </a: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1,916</a:t>
                      </a: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0.1%</a:t>
                      </a: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3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Japan</a:t>
                      </a: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1,845</a:t>
                      </a: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-9.3%</a:t>
                      </a: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United Kingdom</a:t>
                      </a: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1,562</a:t>
                      </a: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17.2%</a:t>
                      </a: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766472549"/>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lgn="ctr"/>
            <a:r>
              <a:rPr lang="fr-CH" altLang="en-US" smtClean="0">
                <a:ea typeface="ＭＳ Ｐゴシック" pitchFamily="34" charset="-128"/>
              </a:rPr>
              <a:t>Top applicants</a:t>
            </a:r>
            <a:endParaRPr lang="en-US" altLang="en-US" smtClean="0">
              <a:ea typeface="ＭＳ Ｐゴシック" pitchFamily="34" charset="-128"/>
            </a:endParaRPr>
          </a:p>
        </p:txBody>
      </p:sp>
      <p:pic>
        <p:nvPicPr>
          <p:cNvPr id="20483"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1700" y="1196975"/>
            <a:ext cx="7054850" cy="4640263"/>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2648816"/>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ctr"/>
            <a:r>
              <a:rPr lang="en-US" altLang="en-US" smtClean="0">
                <a:ea typeface="ＭＳ Ｐゴシック" pitchFamily="34" charset="-128"/>
              </a:rPr>
              <a:t>Top designations – 2013</a:t>
            </a:r>
          </a:p>
        </p:txBody>
      </p:sp>
      <p:sp>
        <p:nvSpPr>
          <p:cNvPr id="21507" name="Rectangle 6"/>
          <p:cNvSpPr>
            <a:spLocks noChangeArrowheads="1"/>
          </p:cNvSpPr>
          <p:nvPr/>
        </p:nvSpPr>
        <p:spPr bwMode="auto">
          <a:xfrm>
            <a:off x="0" y="2359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21508" name="Rectangle 7"/>
          <p:cNvSpPr>
            <a:spLocks noChangeArrowheads="1"/>
          </p:cNvSpPr>
          <p:nvPr/>
        </p:nvSpPr>
        <p:spPr bwMode="auto">
          <a:xfrm>
            <a:off x="4445000" y="4254500"/>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spcBef>
                <a:spcPct val="50000"/>
              </a:spcBef>
              <a:buFontTx/>
              <a:buNone/>
            </a:pPr>
            <a:r>
              <a:rPr lang="en-US" altLang="en-US" sz="1000">
                <a:cs typeface="Times New Roman" pitchFamily="18" charset="0"/>
              </a:rPr>
              <a:t>  </a:t>
            </a:r>
            <a:endParaRPr lang="en-US" altLang="en-US" sz="2800"/>
          </a:p>
        </p:txBody>
      </p:sp>
      <p:graphicFrame>
        <p:nvGraphicFramePr>
          <p:cNvPr id="13405" name="Group 93"/>
          <p:cNvGraphicFramePr>
            <a:graphicFrameLocks noGrp="1"/>
          </p:cNvGraphicFramePr>
          <p:nvPr/>
        </p:nvGraphicFramePr>
        <p:xfrm>
          <a:off x="611188" y="1341438"/>
          <a:ext cx="7921626" cy="4664358"/>
        </p:xfrm>
        <a:graphic>
          <a:graphicData uri="http://schemas.openxmlformats.org/drawingml/2006/table">
            <a:tbl>
              <a:tblPr/>
              <a:tblGrid>
                <a:gridCol w="3023691"/>
                <a:gridCol w="2376264"/>
                <a:gridCol w="2521671"/>
              </a:tblGrid>
              <a:tr h="70096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70899B"/>
                          </a:solidFill>
                          <a:effectLst/>
                          <a:latin typeface="Arial" charset="0"/>
                          <a:cs typeface="Arial" charset="0"/>
                        </a:rPr>
                        <a:t>Contracting Parties</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rgbClr val="70899B"/>
                          </a:solidFill>
                          <a:effectLst/>
                          <a:latin typeface="Arial" charset="0"/>
                          <a:cs typeface="Arial" charset="0"/>
                        </a:rPr>
                        <a:t>Number of designations</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rgbClr val="70899B"/>
                          </a:solidFill>
                          <a:effectLst/>
                          <a:latin typeface="Arial" charset="0"/>
                          <a:cs typeface="Arial" charset="0"/>
                        </a:rPr>
                        <a:t>Change from 2012</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1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China</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20,275</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18.1%</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1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Russian Federation</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18,239</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24.4%</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1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European Union</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17,598</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23.7%</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1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United States of America</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17,322</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23.2%</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1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Switzerland</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13,215</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9.3%</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78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Japan</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13,179</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25.5%</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1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Australia</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11,675</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32.6%</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1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Republic of Korea</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10,967</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30.4%</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78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Turkey</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9,838</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10.9%</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1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Ukraine</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9,589</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11.6%</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660037347"/>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Group 2"/>
          <p:cNvGraphicFramePr>
            <a:graphicFrameLocks noGrp="1"/>
          </p:cNvGraphicFramePr>
          <p:nvPr>
            <p:ph idx="4294967295"/>
          </p:nvPr>
        </p:nvGraphicFramePr>
        <p:xfrm>
          <a:off x="0" y="1773238"/>
          <a:ext cx="8229600" cy="3455987"/>
        </p:xfrm>
        <a:graphic>
          <a:graphicData uri="http://schemas.openxmlformats.org/drawingml/2006/table">
            <a:tbl>
              <a:tblPr/>
              <a:tblGrid>
                <a:gridCol w="5087938"/>
                <a:gridCol w="3141662"/>
              </a:tblGrid>
              <a:tr h="6381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44,414 International Registrations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7635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Number of Designations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6.9</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Number of Classes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2.5</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Fee</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 CHF 2,926</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78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All Fees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70% &lt; 3,000 CHF</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22545" name="Rectangle 30"/>
          <p:cNvSpPr>
            <a:spLocks noChangeArrowheads="1"/>
          </p:cNvSpPr>
          <p:nvPr/>
        </p:nvSpPr>
        <p:spPr bwMode="auto">
          <a:xfrm>
            <a:off x="684213" y="333375"/>
            <a:ext cx="59642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spcBef>
                <a:spcPct val="50000"/>
              </a:spcBef>
              <a:buFontTx/>
              <a:buNone/>
            </a:pPr>
            <a:r>
              <a:rPr lang="en-US" altLang="en-US" sz="3600" dirty="0">
                <a:solidFill>
                  <a:srgbClr val="00408C"/>
                </a:solidFill>
                <a:latin typeface="+mj-lt"/>
                <a:cs typeface="+mj-cs"/>
              </a:rPr>
              <a:t>General Profile 2013</a:t>
            </a:r>
          </a:p>
        </p:txBody>
      </p:sp>
    </p:spTree>
    <p:extLst>
      <p:ext uri="{BB962C8B-B14F-4D97-AF65-F5344CB8AC3E}">
        <p14:creationId xmlns:p14="http://schemas.microsoft.com/office/powerpoint/2010/main" val="1517706468"/>
      </p:ext>
    </p:extLst>
  </p:cSld>
  <p:clrMapOvr>
    <a:masterClrMapping/>
  </p:clrMapOvr>
  <p:transition spd="slow">
    <p:cover dir="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07950" y="274638"/>
            <a:ext cx="8856663" cy="1143000"/>
          </a:xfrm>
        </p:spPr>
        <p:txBody>
          <a:bodyPr/>
          <a:lstStyle/>
          <a:p>
            <a:r>
              <a:rPr lang="en-US" altLang="en-US" smtClean="0">
                <a:ea typeface="ＭＳ Ｐゴシック" pitchFamily="34" charset="-128"/>
              </a:rPr>
              <a:t>International Applications from Germany and the EU</a:t>
            </a:r>
          </a:p>
        </p:txBody>
      </p:sp>
      <p:graphicFrame>
        <p:nvGraphicFramePr>
          <p:cNvPr id="5" name="Chart 4"/>
          <p:cNvGraphicFramePr>
            <a:graphicFrameLocks/>
          </p:cNvGraphicFramePr>
          <p:nvPr/>
        </p:nvGraphicFramePr>
        <p:xfrm>
          <a:off x="395536" y="1412776"/>
          <a:ext cx="8208912" cy="4536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78513523"/>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template_englis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template_english</Template>
  <TotalTime>1939</TotalTime>
  <Words>8749</Words>
  <Application>Microsoft Office PowerPoint</Application>
  <PresentationFormat>On-screen Show (4:3)</PresentationFormat>
  <Paragraphs>2051</Paragraphs>
  <Slides>217</Slides>
  <Notes>157</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217</vt:i4>
      </vt:variant>
    </vt:vector>
  </HeadingPairs>
  <TitlesOfParts>
    <vt:vector size="222" baseType="lpstr">
      <vt:lpstr>template_english</vt:lpstr>
      <vt:lpstr>Bitmap Image</vt:lpstr>
      <vt:lpstr>Chart</vt:lpstr>
      <vt:lpstr>Visio</vt:lpstr>
      <vt:lpstr>Microsoft Excel Chart</vt:lpstr>
      <vt:lpstr>PowerPoint Presentation</vt:lpstr>
      <vt:lpstr>PowerPoint Presentation</vt:lpstr>
      <vt:lpstr>FACTS ABOUT WIPO </vt:lpstr>
      <vt:lpstr>          MILESTONES: 1883 - 2013 </vt:lpstr>
      <vt:lpstr>INTELLECTUAL PROPERTY OUTREACH </vt:lpstr>
      <vt:lpstr>PowerPoint Presentation</vt:lpstr>
      <vt:lpstr>PROVIDER OF PREMIER  GLOBAL IP SERVICES   </vt:lpstr>
      <vt:lpstr>    BUDGET 2014 – 2015: CHF 713.3 MILLION </vt:lpstr>
      <vt:lpstr>PowerPoint Presentation</vt:lpstr>
      <vt:lpstr>GLOBAL IP INFRASTRUCTURE</vt:lpstr>
      <vt:lpstr>PowerPoint Presentation</vt:lpstr>
      <vt:lpstr>STANDING COMMITTEES </vt:lpstr>
      <vt:lpstr>STANDING COMMITTEE ON LAW OF PATENTS </vt:lpstr>
      <vt:lpstr>THE STANDING COMMITTEE ON LAW OF PATENTS </vt:lpstr>
      <vt:lpstr>WORK OF THE SCT</vt:lpstr>
      <vt:lpstr>        NEXT SCT SESSION (JUNE 2014)</vt:lpstr>
      <vt:lpstr>BEYOND THE SCT</vt:lpstr>
      <vt:lpstr> BEIJING TREATY ON AUDIOVISUAL PERFORMANCES, 26 JUNE 2012</vt:lpstr>
      <vt:lpstr> BEIJING TREATY    </vt:lpstr>
      <vt:lpstr>MARRAKESH TREATY TO FACILITATE ACCESS TO PUBLISHED WORKS FOR PERSONS WHO ARE BLIND, VISUALLY IMPAIRED OR OTHERWISE PRINT DISABLED </vt:lpstr>
      <vt:lpstr>          MARRAKESH TREATY                              </vt:lpstr>
      <vt:lpstr>INTELLECTUAL PROPERTY AND TRADITIONAL  KNOWLEDGE, ACCESS TO GENETIC RESOURCES AND FOLKORE  </vt:lpstr>
      <vt:lpstr>MAJOR ECONOMIC STUDIES ON IP</vt:lpstr>
      <vt:lpstr>STRATEGIC REALIGNMENT WITHIN WIPO</vt:lpstr>
      <vt:lpstr>DEMAND FOR IP RIGHTS HAS GROWN</vt:lpstr>
      <vt:lpstr>MORE INVENTIONS AND GREATER INTERNATIONALIZATION</vt:lpstr>
      <vt:lpstr>STUDIES AND REPORTS </vt:lpstr>
      <vt:lpstr>STUDIES AND REPORTS II </vt:lpstr>
      <vt:lpstr> THE GLOBAL INNOVATION INDEX 2013 </vt:lpstr>
      <vt:lpstr> THE GLOBAL INNOVATION INDEX 2013 </vt:lpstr>
      <vt:lpstr>GLOBAL INNOVATION INDEX FRAMEWORK</vt:lpstr>
      <vt:lpstr>GERMANY  PROFILE </vt:lpstr>
      <vt:lpstr>THE GLOBAL INNOVATION INDEX</vt:lpstr>
      <vt:lpstr>GERMANY PROFILE </vt:lpstr>
      <vt:lpstr>      Germany’s evolution with respect to IP filings and Economic Growth from 1998 to 2012  </vt:lpstr>
      <vt:lpstr>           INTERNATIONAL APPLICATIONS VIA WIPO ADMINISTERED TREATIES         </vt:lpstr>
      <vt:lpstr>PATENT APPLICATIONS (1998-2012)</vt:lpstr>
      <vt:lpstr>      THANK YOU!  Mr. Christian Wichard  Deputy Director General , Global Issues Sector (GIS)  World Intellectual Property Organization (WIPO) 34 chemin des Colombettes, 1211 Geneva 20, Switzerland JohannesChristian.Wichard@wipo.int;         </vt:lpstr>
      <vt:lpstr>PowerPoint Presentation</vt:lpstr>
      <vt:lpstr>DAS TRADITIONELLE VERFAHREN</vt:lpstr>
      <vt:lpstr>DER PCT – 1970</vt:lpstr>
      <vt:lpstr>GRUNDZÜGE DES PCT</vt:lpstr>
      <vt:lpstr>GRUNDZÜGE DES PCT</vt:lpstr>
      <vt:lpstr>PowerPoint Presentation</vt:lpstr>
      <vt:lpstr> ALLGEMEINE ANMERKUNGEN</vt:lpstr>
      <vt:lpstr>PowerPoint Presentation</vt:lpstr>
      <vt:lpstr>DIE INTERNATIONALE ANMELDUNG</vt:lpstr>
      <vt:lpstr>PowerPoint Presentation</vt:lpstr>
      <vt:lpstr>PCT INTERNATIONALE RECHERCHENBEHÖRDEN </vt:lpstr>
      <vt:lpstr>BEISPIEL: INTERNATIONALER RECHERCHENBERICHT </vt:lpstr>
      <vt:lpstr>PowerPoint Presentation</vt:lpstr>
      <vt:lpstr>PowerPoint Presentation</vt:lpstr>
      <vt:lpstr>PowerPoint Presentation</vt:lpstr>
      <vt:lpstr>GRUNDZÜGE DER INTERNATIONALEN  VORLÄUFIGEN PRÜFUNG</vt:lpstr>
      <vt:lpstr>PowerPoint Presentation</vt:lpstr>
      <vt:lpstr>DER ANMELDER MUß ENTSCHEIDEN</vt:lpstr>
      <vt:lpstr> DER PCT </vt:lpstr>
      <vt:lpstr>DER PCT 1978</vt:lpstr>
      <vt:lpstr>DER PCT HEUTE</vt:lpstr>
      <vt:lpstr>PowerPoint Presentation</vt:lpstr>
      <vt:lpstr>PCT STAATEN, DIE DEM PCT NOCH  NICHT BEIGETRETEN SIND (45)</vt:lpstr>
      <vt:lpstr>PowerPoint Presentation</vt:lpstr>
      <vt:lpstr>PowerPoint Presentation</vt:lpstr>
      <vt:lpstr>Pariser Verbandsübereinkunft im Vergleich zu PCT Nationale Phase Eintritte</vt:lpstr>
      <vt:lpstr>PowerPoint Presentation</vt:lpstr>
      <vt:lpstr>PowerPoint Presentation</vt:lpstr>
      <vt:lpstr>Top PCT Anmelder 2013</vt:lpstr>
      <vt:lpstr>Top Universitäts PCT Anmelder 2013</vt:lpstr>
      <vt:lpstr>PowerPoint Presentation</vt:lpstr>
      <vt:lpstr>HERAUSFORDERUNGEN FÜR DEN PCT</vt:lpstr>
      <vt:lpstr>DER PCT ─ 1970 BIS HEUTE</vt:lpstr>
      <vt:lpstr>DER PCT ─ 1970 BIS HEUTE</vt:lpstr>
      <vt:lpstr>ePCT</vt:lpstr>
      <vt:lpstr>Regeländerungen mit Wirkung vom 1. Juli 2014</vt:lpstr>
      <vt:lpstr>PCT Working Group 2014 (Auswahl an besprochener Themen)</vt:lpstr>
      <vt:lpstr>PCT TRAINING</vt:lpstr>
      <vt:lpstr>PCT Informationstelle</vt:lpstr>
      <vt:lpstr>      THANK YOU!         </vt:lpstr>
      <vt:lpstr>PowerPoint Presentation</vt:lpstr>
      <vt:lpstr>PowerPoint Presentation</vt:lpstr>
      <vt:lpstr>No  international procedure</vt:lpstr>
      <vt:lpstr>International procedure</vt:lpstr>
      <vt:lpstr>PowerPoint Presentation</vt:lpstr>
      <vt:lpstr>Trademarks</vt:lpstr>
      <vt:lpstr>Routes for protecting a trademark</vt:lpstr>
      <vt:lpstr>The Madrid System</vt:lpstr>
      <vt:lpstr>Madrid System – June 2014 </vt:lpstr>
      <vt:lpstr>Accessions</vt:lpstr>
      <vt:lpstr>Key features – I</vt:lpstr>
      <vt:lpstr>Key features – II</vt:lpstr>
      <vt:lpstr>Fees under the Madrid System</vt:lpstr>
      <vt:lpstr>Fees under the Madrid System (2)</vt:lpstr>
      <vt:lpstr>The international procedure</vt:lpstr>
      <vt:lpstr>The Madrid System – Facts and figures</vt:lpstr>
      <vt:lpstr>Top Offices of origin – 2013</vt:lpstr>
      <vt:lpstr>Top applicants</vt:lpstr>
      <vt:lpstr>Top designations – 2013</vt:lpstr>
      <vt:lpstr>PowerPoint Presentation</vt:lpstr>
      <vt:lpstr>International Applications from Germany and the EU</vt:lpstr>
      <vt:lpstr>Designations in IRs and subsequently of Germany and the EU</vt:lpstr>
      <vt:lpstr>PowerPoint Presentation</vt:lpstr>
      <vt:lpstr>Online information services</vt:lpstr>
      <vt:lpstr>Online tools</vt:lpstr>
      <vt:lpstr> E - Subsequent Designation</vt:lpstr>
      <vt:lpstr>Benefits for trademark owners</vt:lpstr>
      <vt:lpstr>Contact details</vt:lpstr>
      <vt:lpstr>PowerPoint Presentation</vt:lpstr>
      <vt:lpstr>In a nutshell</vt:lpstr>
      <vt:lpstr> WIPO Director General Francis Gurry: </vt:lpstr>
      <vt:lpstr>The Hague System</vt:lpstr>
      <vt:lpstr>Members of the Hague System</vt:lpstr>
      <vt:lpstr>Accessions</vt:lpstr>
      <vt:lpstr>PowerPoint Presentation</vt:lpstr>
      <vt:lpstr>Key features – I</vt:lpstr>
      <vt:lpstr>Key features – II</vt:lpstr>
      <vt:lpstr>The use of the Hague System in 2013</vt:lpstr>
      <vt:lpstr>PowerPoint Presentation</vt:lpstr>
      <vt:lpstr>Top Filing Contracting Parties </vt:lpstr>
      <vt:lpstr>Most Designated Contracting Parties</vt:lpstr>
      <vt:lpstr>The registration procedure </vt:lpstr>
      <vt:lpstr>Online services / tools</vt:lpstr>
      <vt:lpstr>E-filing/Forms (http://www.wipo.int/hague/en/forms/)</vt:lpstr>
      <vt:lpstr>Advantages</vt:lpstr>
      <vt:lpstr>PowerPoint Presentation</vt:lpstr>
      <vt:lpstr>Appellations of origin and geographical indications</vt:lpstr>
      <vt:lpstr>The Lisbon System</vt:lpstr>
      <vt:lpstr>PowerPoint Presentation</vt:lpstr>
      <vt:lpstr>Why protect Appellations of origin (AO)?</vt:lpstr>
      <vt:lpstr>Protection through the Lisbon System</vt:lpstr>
      <vt:lpstr>Protection through the Lisbon System (2)</vt:lpstr>
      <vt:lpstr>Online services</vt:lpstr>
      <vt:lpstr>Tequila (Reg. No. 669)</vt:lpstr>
      <vt:lpstr>Parmigiano-Reggiano (No. 513)</vt:lpstr>
      <vt:lpstr>Chulucanas (No. 869)</vt:lpstr>
      <vt:lpstr>On-going Multilateral Negotiations </vt:lpstr>
      <vt:lpstr>Draft revised Lisbon Agreement </vt:lpstr>
      <vt:lpstr>PowerPoint Presentation</vt:lpstr>
      <vt:lpstr>PowerPoint Presentation</vt:lpstr>
      <vt:lpstr>Bedarfsgerechte Beilegung von IP Streitigkeiten</vt:lpstr>
      <vt:lpstr>WIPO Arbitration and Mediation Center</vt:lpstr>
      <vt:lpstr>WIPO Center - Fallbetreuung</vt:lpstr>
      <vt:lpstr>WIPO Schiedsrichter, Mediatoren, Experten</vt:lpstr>
      <vt:lpstr>WIPO ADR Optionen</vt:lpstr>
      <vt:lpstr>Alternative Dispute Resolution (ADR) </vt:lpstr>
      <vt:lpstr>WIPO Verfahrensarten</vt:lpstr>
      <vt:lpstr>WIPO Verfahren: Rechtsgebiete</vt:lpstr>
      <vt:lpstr>WIPO Verfahren - Wirtschaftszweige</vt:lpstr>
      <vt:lpstr>Neue WIPO Mediation und (beschleunigte) Schiedsverfahrensregeln</vt:lpstr>
      <vt:lpstr>Rechtsgrundlage ADR </vt:lpstr>
      <vt:lpstr>Vertragliche Rechtsgrundlage - Empfohlene WIPO Mediations- und Schiedsklauseln</vt:lpstr>
      <vt:lpstr>WIPO Mediation – Verfahrensschritte</vt:lpstr>
      <vt:lpstr>WIPO (beschleunigte) Schiedsgerichtsverfahren</vt:lpstr>
      <vt:lpstr>WIPO Schiedsgerichtsverfahren</vt:lpstr>
      <vt:lpstr>Kosten – Reduzierung für Nutzer der PCT/Madrid/Hague Systeme</vt:lpstr>
      <vt:lpstr>WIPO Verfahren - Vergleich</vt:lpstr>
      <vt:lpstr>WIPO ADR Services für bestimmte Bereiche</vt:lpstr>
      <vt:lpstr>Weitere Informationen</vt:lpstr>
      <vt:lpstr>      THANK YOU!         </vt:lpstr>
      <vt:lpstr>Global Databases for IP Platforms and Tools for the Connected Knowledge Economy </vt:lpstr>
      <vt:lpstr>Strategic Goals of Global Databases and Tools </vt:lpstr>
      <vt:lpstr>Benefits to Stakeholders </vt:lpstr>
      <vt:lpstr>GLOBAL DATABASES, TOOLS, AND PLATFORMS FOR IP BUSINESS (FREE) </vt:lpstr>
      <vt:lpstr>PATENTSCOPE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German decompounder</vt:lpstr>
      <vt:lpstr>PowerPoint Presentation</vt:lpstr>
      <vt:lpstr>TAPTA</vt:lpstr>
      <vt:lpstr>PowerPoint Presentation</vt:lpstr>
      <vt:lpstr>PowerPoint Presentation</vt:lpstr>
      <vt:lpstr>PowerPoint Presentation</vt:lpstr>
      <vt:lpstr>Survey in 2013</vt:lpstr>
      <vt:lpstr>Who are using PATENTSCOPE ? </vt:lpstr>
      <vt:lpstr>PowerPoint Presentation</vt:lpstr>
      <vt:lpstr>Monthly webinar</vt:lpstr>
      <vt:lpstr>GLOBAL DATABASES, TOOLS, AND PLATFORMS FOR IP BUSINESS (FREE) </vt:lpstr>
      <vt:lpstr>GLOBAL BRAND DATABASE </vt:lpstr>
      <vt:lpstr>Global Brand Database</vt:lpstr>
      <vt:lpstr>Global Brand Database –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DATABASES, TOOLS, AND PLATFORM FOR IP BUSINESS (FREE) </vt:lpstr>
      <vt:lpstr>PowerPoint Presentation</vt:lpstr>
      <vt:lpstr>PowerPoint Presentation</vt:lpstr>
      <vt:lpstr>PowerPoint Presentation</vt:lpstr>
      <vt:lpstr>PowerPoint Presentation</vt:lpstr>
      <vt:lpstr>GLOBAL DATABASES, TOOLS AND PLATFORMS FOR IP BUSINESS (FREE) </vt:lpstr>
      <vt:lpstr>IPAS AND DAS </vt:lpstr>
      <vt:lpstr>GLOBAL DATABASES, TOOLS, AND PLATFORM FOR IP BUSINESS (FREE) </vt:lpstr>
      <vt:lpstr>WIPO CASE </vt:lpstr>
      <vt:lpstr>WIPO CASE (CONTINUED) </vt:lpstr>
      <vt:lpstr>PowerPoint Presentation</vt:lpstr>
      <vt:lpstr>GLOBAL DOSSIER PLATFORM (WIPO-CASE, OPD AND PATENTSCOPE) </vt:lpstr>
      <vt:lpstr>GLOBAL DATABASES, TOOLS, AND PLATFORMS FOR IP BUSINESS (FREE) </vt:lpstr>
      <vt:lpstr>PowerPoint Presentation</vt:lpstr>
      <vt:lpstr>WIPO RE: SEARCH </vt:lpstr>
      <vt:lpstr>PowerPoint Presentation</vt:lpstr>
      <vt:lpstr>WIPO RE:SEARCH Sharing Innovation in the Fight Against Neglected Tropical Diseases</vt:lpstr>
      <vt:lpstr>WIPO GREEN </vt:lpstr>
      <vt:lpstr>PowerPoint Presentation</vt:lpstr>
      <vt:lpstr>PowerPoint Presentation</vt:lpstr>
      <vt:lpstr>PowerPoint Presentation</vt:lpstr>
      <vt:lpstr>The Challenge</vt:lpstr>
      <vt:lpstr>PowerPoint Presentation</vt:lpstr>
      <vt:lpstr>      THANK YOU!         </vt:lpstr>
    </vt:vector>
  </TitlesOfParts>
  <Company>World Intellectual Property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GESTO GENDE Lorena</dc:creator>
  <cp:lastModifiedBy>VAZQUEZ LOPEZ Victor</cp:lastModifiedBy>
  <cp:revision>134</cp:revision>
  <dcterms:created xsi:type="dcterms:W3CDTF">2014-03-10T08:01:48Z</dcterms:created>
  <dcterms:modified xsi:type="dcterms:W3CDTF">2014-06-23T15:34:49Z</dcterms:modified>
</cp:coreProperties>
</file>