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6" r:id="rId2"/>
    <p:sldId id="256" r:id="rId3"/>
    <p:sldId id="332" r:id="rId4"/>
    <p:sldId id="298" r:id="rId5"/>
    <p:sldId id="299" r:id="rId6"/>
    <p:sldId id="300" r:id="rId7"/>
    <p:sldId id="301" r:id="rId8"/>
    <p:sldId id="304" r:id="rId9"/>
    <p:sldId id="305" r:id="rId10"/>
    <p:sldId id="309" r:id="rId11"/>
    <p:sldId id="310" r:id="rId12"/>
    <p:sldId id="311" r:id="rId13"/>
    <p:sldId id="312" r:id="rId14"/>
    <p:sldId id="313" r:id="rId15"/>
    <p:sldId id="314" r:id="rId16"/>
    <p:sldId id="315" r:id="rId17"/>
    <p:sldId id="316" r:id="rId18"/>
    <p:sldId id="317" r:id="rId19"/>
    <p:sldId id="318"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9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86E5B-2160-45A0-97D9-CCA56E71C77B}" type="doc">
      <dgm:prSet loTypeId="urn:microsoft.com/office/officeart/2005/8/layout/venn1" loCatId="relationship" qsTypeId="urn:microsoft.com/office/officeart/2005/8/quickstyle/simple1" qsCatId="simple" csTypeId="urn:microsoft.com/office/officeart/2005/8/colors/accent1_2" csCatId="accent1" phldr="1"/>
      <dgm:spPr/>
    </dgm:pt>
    <dgm:pt modelId="{F7407BAF-4B96-42A3-85E3-1C3EC0A3BC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00"/>
              </a:solidFill>
              <a:effectLst/>
              <a:latin typeface="Garamond" pitchFamily="18" charset="0"/>
            </a:rPr>
            <a:t>Intellectual property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00"/>
              </a:solidFill>
              <a:effectLst/>
              <a:latin typeface="Garamond" pitchFamily="18" charset="0"/>
            </a:rPr>
            <a:t>policy</a:t>
          </a:r>
        </a:p>
      </dgm:t>
    </dgm:pt>
    <dgm:pt modelId="{8D149C30-51C2-4A95-91DD-C6C0ADB69C7E}" type="parTrans" cxnId="{8F6ADFB1-1A7B-4CFC-A918-A4F3065F41BE}">
      <dgm:prSet/>
      <dgm:spPr/>
      <dgm:t>
        <a:bodyPr/>
        <a:lstStyle/>
        <a:p>
          <a:endParaRPr lang="en-GB"/>
        </a:p>
      </dgm:t>
    </dgm:pt>
    <dgm:pt modelId="{765B876A-FEEB-4A08-811B-EA9622D20109}" type="sibTrans" cxnId="{8F6ADFB1-1A7B-4CFC-A918-A4F3065F41BE}">
      <dgm:prSet/>
      <dgm:spPr/>
      <dgm:t>
        <a:bodyPr/>
        <a:lstStyle/>
        <a:p>
          <a:endParaRPr lang="en-GB"/>
        </a:p>
      </dgm:t>
    </dgm:pt>
    <dgm:pt modelId="{25910350-70BE-407A-8DD0-AE1AD732CA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FF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FF00"/>
            </a:solidFill>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00"/>
              </a:solidFill>
              <a:effectLst/>
              <a:latin typeface="Garamond" pitchFamily="18" charset="0"/>
            </a:rPr>
            <a:t>Cultural policy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Garamond" pitchFamily="18" charset="0"/>
          </a:endParaRPr>
        </a:p>
      </dgm:t>
    </dgm:pt>
    <dgm:pt modelId="{D8165F15-AF47-44BE-AE9F-BEBBC8FE79D1}" type="parTrans" cxnId="{54FE9764-B389-41EF-A130-13831BA62BB5}">
      <dgm:prSet/>
      <dgm:spPr/>
      <dgm:t>
        <a:bodyPr/>
        <a:lstStyle/>
        <a:p>
          <a:endParaRPr lang="en-GB"/>
        </a:p>
      </dgm:t>
    </dgm:pt>
    <dgm:pt modelId="{0D5AEFD8-97A7-40B6-A3D4-16D5788D1FF3}" type="sibTrans" cxnId="{54FE9764-B389-41EF-A130-13831BA62BB5}">
      <dgm:prSet/>
      <dgm:spPr/>
      <dgm:t>
        <a:bodyPr/>
        <a:lstStyle/>
        <a:p>
          <a:endParaRPr lang="en-GB"/>
        </a:p>
      </dgm:t>
    </dgm:pt>
    <dgm:pt modelId="{44BA8F4D-EE92-4189-932A-599EA89499FE}" type="pres">
      <dgm:prSet presAssocID="{FAB86E5B-2160-45A0-97D9-CCA56E71C77B}" presName="compositeShape" presStyleCnt="0">
        <dgm:presLayoutVars>
          <dgm:chMax val="7"/>
          <dgm:dir/>
          <dgm:resizeHandles val="exact"/>
        </dgm:presLayoutVars>
      </dgm:prSet>
      <dgm:spPr/>
    </dgm:pt>
    <dgm:pt modelId="{E85FA0DC-122A-4D84-85D5-379EB52A2E59}" type="pres">
      <dgm:prSet presAssocID="{F7407BAF-4B96-42A3-85E3-1C3EC0A3BCBD}" presName="circ1" presStyleLbl="vennNode1" presStyleIdx="0" presStyleCnt="2" custScaleX="62268" custScaleY="56489" custLinFactNeighborX="22703" custLinFactNeighborY="-9450"/>
      <dgm:spPr/>
    </dgm:pt>
    <dgm:pt modelId="{EEBB9C1A-E834-450E-838F-B1F827443FD8}" type="pres">
      <dgm:prSet presAssocID="{F7407BAF-4B96-42A3-85E3-1C3EC0A3BCBD}" presName="circ1Tx" presStyleLbl="revTx" presStyleIdx="0" presStyleCnt="0">
        <dgm:presLayoutVars>
          <dgm:chMax val="0"/>
          <dgm:chPref val="0"/>
          <dgm:bulletEnabled val="1"/>
        </dgm:presLayoutVars>
      </dgm:prSet>
      <dgm:spPr/>
    </dgm:pt>
    <dgm:pt modelId="{D37365AF-C9E5-4B07-B95B-6528CCE3D272}" type="pres">
      <dgm:prSet presAssocID="{25910350-70BE-407A-8DD0-AE1AD732CA6E}" presName="circ2" presStyleLbl="vennNode1" presStyleIdx="1" presStyleCnt="2" custScaleX="59839" custScaleY="53341" custLinFactNeighborX="-8413" custLinFactNeighborY="-10815"/>
      <dgm:spPr/>
      <dgm:t>
        <a:bodyPr/>
        <a:lstStyle/>
        <a:p>
          <a:endParaRPr lang="en-GB"/>
        </a:p>
      </dgm:t>
    </dgm:pt>
    <dgm:pt modelId="{C0A64BF7-F474-4842-9E63-05E8C808DDAA}" type="pres">
      <dgm:prSet presAssocID="{25910350-70BE-407A-8DD0-AE1AD732CA6E}" presName="circ2Tx" presStyleLbl="revTx" presStyleIdx="0" presStyleCnt="0">
        <dgm:presLayoutVars>
          <dgm:chMax val="0"/>
          <dgm:chPref val="0"/>
          <dgm:bulletEnabled val="1"/>
        </dgm:presLayoutVars>
      </dgm:prSet>
      <dgm:spPr/>
      <dgm:t>
        <a:bodyPr/>
        <a:lstStyle/>
        <a:p>
          <a:endParaRPr lang="en-GB"/>
        </a:p>
      </dgm:t>
    </dgm:pt>
  </dgm:ptLst>
  <dgm:cxnLst>
    <dgm:cxn modelId="{E7D2EE3C-02D7-4F48-987C-F98DB642D4B5}" type="presOf" srcId="{25910350-70BE-407A-8DD0-AE1AD732CA6E}" destId="{D37365AF-C9E5-4B07-B95B-6528CCE3D272}" srcOrd="0" destOrd="0" presId="urn:microsoft.com/office/officeart/2005/8/layout/venn1"/>
    <dgm:cxn modelId="{18C3CDB4-C5C7-42AB-850F-1ECEB1CA51B0}" type="presOf" srcId="{F7407BAF-4B96-42A3-85E3-1C3EC0A3BCBD}" destId="{E85FA0DC-122A-4D84-85D5-379EB52A2E59}" srcOrd="0" destOrd="0" presId="urn:microsoft.com/office/officeart/2005/8/layout/venn1"/>
    <dgm:cxn modelId="{54FE9764-B389-41EF-A130-13831BA62BB5}" srcId="{FAB86E5B-2160-45A0-97D9-CCA56E71C77B}" destId="{25910350-70BE-407A-8DD0-AE1AD732CA6E}" srcOrd="1" destOrd="0" parTransId="{D8165F15-AF47-44BE-AE9F-BEBBC8FE79D1}" sibTransId="{0D5AEFD8-97A7-40B6-A3D4-16D5788D1FF3}"/>
    <dgm:cxn modelId="{8F6ADFB1-1A7B-4CFC-A918-A4F3065F41BE}" srcId="{FAB86E5B-2160-45A0-97D9-CCA56E71C77B}" destId="{F7407BAF-4B96-42A3-85E3-1C3EC0A3BCBD}" srcOrd="0" destOrd="0" parTransId="{8D149C30-51C2-4A95-91DD-C6C0ADB69C7E}" sibTransId="{765B876A-FEEB-4A08-811B-EA9622D20109}"/>
    <dgm:cxn modelId="{6639BB32-60B6-4F33-B8C8-7CD1B79ACBC6}" type="presOf" srcId="{25910350-70BE-407A-8DD0-AE1AD732CA6E}" destId="{C0A64BF7-F474-4842-9E63-05E8C808DDAA}" srcOrd="1" destOrd="0" presId="urn:microsoft.com/office/officeart/2005/8/layout/venn1"/>
    <dgm:cxn modelId="{705D9227-1A66-4AD8-BE5D-8D801C1D1121}" type="presOf" srcId="{FAB86E5B-2160-45A0-97D9-CCA56E71C77B}" destId="{44BA8F4D-EE92-4189-932A-599EA89499FE}" srcOrd="0" destOrd="0" presId="urn:microsoft.com/office/officeart/2005/8/layout/venn1"/>
    <dgm:cxn modelId="{55D92322-BD20-4102-88BE-339761642303}" type="presOf" srcId="{F7407BAF-4B96-42A3-85E3-1C3EC0A3BCBD}" destId="{EEBB9C1A-E834-450E-838F-B1F827443FD8}" srcOrd="1" destOrd="0" presId="urn:microsoft.com/office/officeart/2005/8/layout/venn1"/>
    <dgm:cxn modelId="{4C05B767-3830-453B-A2DD-3903BBC6450D}" type="presParOf" srcId="{44BA8F4D-EE92-4189-932A-599EA89499FE}" destId="{E85FA0DC-122A-4D84-85D5-379EB52A2E59}" srcOrd="0" destOrd="0" presId="urn:microsoft.com/office/officeart/2005/8/layout/venn1"/>
    <dgm:cxn modelId="{BB2B5333-1BFD-45BC-977F-C5F74EC67A2D}" type="presParOf" srcId="{44BA8F4D-EE92-4189-932A-599EA89499FE}" destId="{EEBB9C1A-E834-450E-838F-B1F827443FD8}" srcOrd="1" destOrd="0" presId="urn:microsoft.com/office/officeart/2005/8/layout/venn1"/>
    <dgm:cxn modelId="{E6040825-6286-47CB-8F75-7DDD928F5220}" type="presParOf" srcId="{44BA8F4D-EE92-4189-932A-599EA89499FE}" destId="{D37365AF-C9E5-4B07-B95B-6528CCE3D272}" srcOrd="2" destOrd="0" presId="urn:microsoft.com/office/officeart/2005/8/layout/venn1"/>
    <dgm:cxn modelId="{F5AE13C4-F306-4A94-A9AC-7B59DA9A243A}" type="presParOf" srcId="{44BA8F4D-EE92-4189-932A-599EA89499FE}" destId="{C0A64BF7-F474-4842-9E63-05E8C808DDAA}" srcOrd="3"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D76AB-4722-49B9-BA6F-4C86BE4BBBD0}" type="datetimeFigureOut">
              <a:rPr lang="en-US" smtClean="0"/>
              <a:t>8/7/2012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98C70-A250-4D5F-8679-3B149F2E540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ZA"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791E89F4-DA97-433E-A4B4-003B5BE0DAB9}" type="slidenum">
              <a:rPr lang="en-ZA" smtClean="0">
                <a:latin typeface="Arial" pitchFamily="34" charset="0"/>
                <a:ea typeface="MS PGothic" pitchFamily="34" charset="-128"/>
              </a:rPr>
              <a:pPr/>
              <a:t>1</a:t>
            </a:fld>
            <a:endParaRPr lang="en-ZA" dirty="0"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1024D1-9A61-4CB1-962C-0CDEB594F40A}" type="datetimeFigureOut">
              <a:rPr lang="en-US" smtClean="0"/>
              <a:pPr/>
              <a:t>8/7/2012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1024D1-9A61-4CB1-962C-0CDEB594F40A}" type="datetimeFigureOut">
              <a:rPr lang="en-US" smtClean="0"/>
              <a:pPr/>
              <a:t>8/7/2012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1024D1-9A61-4CB1-962C-0CDEB594F40A}" type="datetimeFigureOut">
              <a:rPr lang="en-US" smtClean="0"/>
              <a:pPr/>
              <a:t>8/7/2012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1024D1-9A61-4CB1-962C-0CDEB594F40A}" type="datetimeFigureOut">
              <a:rPr lang="en-US" smtClean="0"/>
              <a:pPr/>
              <a:t>8/7/2012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024D1-9A61-4CB1-962C-0CDEB594F40A}" type="datetimeFigureOut">
              <a:rPr lang="en-US" smtClean="0"/>
              <a:pPr/>
              <a:t>8/7/2012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1024D1-9A61-4CB1-962C-0CDEB594F40A}" type="datetimeFigureOut">
              <a:rPr lang="en-US" smtClean="0"/>
              <a:pPr/>
              <a:t>8/7/2012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1024D1-9A61-4CB1-962C-0CDEB594F40A}" type="datetimeFigureOut">
              <a:rPr lang="en-US" smtClean="0"/>
              <a:pPr/>
              <a:t>8/7/2012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1024D1-9A61-4CB1-962C-0CDEB594F40A}" type="datetimeFigureOut">
              <a:rPr lang="en-US" smtClean="0"/>
              <a:pPr/>
              <a:t>8/7/2012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024D1-9A61-4CB1-962C-0CDEB594F40A}" type="datetimeFigureOut">
              <a:rPr lang="en-US" smtClean="0"/>
              <a:pPr/>
              <a:t>8/7/2012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024D1-9A61-4CB1-962C-0CDEB594F40A}" type="datetimeFigureOut">
              <a:rPr lang="en-US" smtClean="0"/>
              <a:pPr/>
              <a:t>8/7/2012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024D1-9A61-4CB1-962C-0CDEB594F40A}" type="datetimeFigureOut">
              <a:rPr lang="en-US" smtClean="0"/>
              <a:pPr/>
              <a:t>8/7/2012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24BC2A-F5B1-4F50-9CA8-8FD4563FBB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024D1-9A61-4CB1-962C-0CDEB594F40A}" type="datetimeFigureOut">
              <a:rPr lang="en-US" smtClean="0"/>
              <a:pPr/>
              <a:t>8/7/2012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4BC2A-F5B1-4F50-9CA8-8FD4563FBBD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3"/>
          <a:srcRect/>
          <a:stretch>
            <a:fillRect/>
          </a:stretch>
        </p:blipFill>
        <p:spPr bwMode="auto">
          <a:xfrm>
            <a:off x="0" y="-38100"/>
            <a:ext cx="9144000" cy="6804025"/>
          </a:xfrm>
          <a:prstGeom prst="rect">
            <a:avLst/>
          </a:prstGeom>
          <a:noFill/>
          <a:ln w="9525">
            <a:noFill/>
            <a:miter lim="800000"/>
            <a:headEnd/>
            <a:tailEnd/>
          </a:ln>
        </p:spPr>
      </p:pic>
      <p:sp>
        <p:nvSpPr>
          <p:cNvPr id="2051" name="Title 1"/>
          <p:cNvSpPr>
            <a:spLocks noGrp="1"/>
          </p:cNvSpPr>
          <p:nvPr>
            <p:ph type="ctrTitle"/>
          </p:nvPr>
        </p:nvSpPr>
        <p:spPr/>
        <p:txBody>
          <a:bodyPr rtlCol="0">
            <a:normAutofit fontScale="90000"/>
          </a:bodyPr>
          <a:lstStyle/>
          <a:p>
            <a:pPr eaLnBrk="1" fontAlgn="auto" hangingPunct="1">
              <a:spcAft>
                <a:spcPts val="0"/>
              </a:spcAft>
              <a:defRPr/>
            </a:pPr>
            <a:r>
              <a:rPr lang="en-ZA" dirty="0" smtClean="0"/>
              <a:t/>
            </a:r>
            <a:br>
              <a:rPr lang="en-ZA" dirty="0" smtClean="0"/>
            </a:br>
            <a:r>
              <a:rPr lang="en-ZA" dirty="0" smtClean="0"/>
              <a:t/>
            </a:r>
            <a:br>
              <a:rPr lang="en-ZA" dirty="0" smtClean="0"/>
            </a:br>
            <a:r>
              <a:rPr lang="en-ZA" dirty="0" smtClean="0"/>
              <a:t/>
            </a:r>
            <a:br>
              <a:rPr lang="en-ZA" dirty="0" smtClean="0"/>
            </a:br>
            <a:endParaRPr lang="en-ZA" dirty="0" smtClean="0"/>
          </a:p>
        </p:txBody>
      </p:sp>
      <p:sp>
        <p:nvSpPr>
          <p:cNvPr id="12292" name="Subtitle 2"/>
          <p:cNvSpPr>
            <a:spLocks noGrp="1"/>
          </p:cNvSpPr>
          <p:nvPr>
            <p:ph type="subTitle" idx="1"/>
          </p:nvPr>
        </p:nvSpPr>
        <p:spPr>
          <a:xfrm>
            <a:off x="2082800" y="1073150"/>
            <a:ext cx="7061200" cy="1752600"/>
          </a:xfrm>
        </p:spPr>
        <p:txBody>
          <a:bodyPr rtlCol="0">
            <a:noAutofit/>
          </a:bodyPr>
          <a:lstStyle/>
          <a:p>
            <a:pPr>
              <a:defRPr/>
            </a:pPr>
            <a:r>
              <a:rPr lang="en-ZA" sz="2000" b="1" i="1" dirty="0" smtClean="0">
                <a:solidFill>
                  <a:schemeClr val="tx1"/>
                </a:solidFill>
              </a:rPr>
              <a:t>FIRST </a:t>
            </a:r>
            <a:r>
              <a:rPr lang="en-ZA" sz="2000" b="1" i="1" dirty="0" err="1" smtClean="0">
                <a:solidFill>
                  <a:schemeClr val="tx1"/>
                </a:solidFill>
              </a:rPr>
              <a:t>WIPO</a:t>
            </a:r>
            <a:r>
              <a:rPr lang="en-ZA" sz="2000" b="1" i="1" dirty="0" smtClean="0">
                <a:solidFill>
                  <a:schemeClr val="tx1"/>
                </a:solidFill>
              </a:rPr>
              <a:t> INTERREGIONAL MEETING ON SOUTH-SOUTH COOPERATION ON INTELLECTUAL PROPERTY (IP) GOVERNANCE: GENETIC RESOURCES, TRADITIONAL KNOWLEDGE AND FOLKLORE (</a:t>
            </a:r>
            <a:r>
              <a:rPr lang="en-ZA" sz="2000" b="1" i="1" dirty="0" err="1" smtClean="0">
                <a:solidFill>
                  <a:schemeClr val="tx1"/>
                </a:solidFill>
              </a:rPr>
              <a:t>GRTKF</a:t>
            </a:r>
            <a:r>
              <a:rPr lang="en-ZA" sz="2000" b="1" i="1" dirty="0" smtClean="0">
                <a:solidFill>
                  <a:schemeClr val="tx1"/>
                </a:solidFill>
              </a:rPr>
              <a:t>) AND COPYRIGHT RELATED AND RELATED RIGHTS</a:t>
            </a:r>
            <a:br>
              <a:rPr lang="en-ZA" sz="2000" b="1" i="1" dirty="0" smtClean="0">
                <a:solidFill>
                  <a:schemeClr val="tx1"/>
                </a:solidFill>
              </a:rPr>
            </a:br>
            <a:r>
              <a:rPr lang="en-ZA" sz="2000" b="1" i="1" dirty="0" smtClean="0">
                <a:solidFill>
                  <a:schemeClr val="tx1"/>
                </a:solidFill>
              </a:rPr>
              <a:t/>
            </a:r>
            <a:br>
              <a:rPr lang="en-ZA" sz="2000" b="1" i="1" dirty="0" smtClean="0">
                <a:solidFill>
                  <a:schemeClr val="tx1"/>
                </a:solidFill>
              </a:rPr>
            </a:br>
            <a:r>
              <a:rPr lang="en-ZA" sz="2000" b="1" i="1" dirty="0" smtClean="0">
                <a:solidFill>
                  <a:schemeClr val="tx1"/>
                </a:solidFill>
              </a:rPr>
              <a:t>8-10 August 2012</a:t>
            </a:r>
            <a:br>
              <a:rPr lang="en-ZA" sz="2000" b="1" i="1" dirty="0" smtClean="0">
                <a:solidFill>
                  <a:schemeClr val="tx1"/>
                </a:solidFill>
              </a:rPr>
            </a:br>
            <a:r>
              <a:rPr lang="en-ZA" sz="2000" b="1" i="1" dirty="0" err="1" smtClean="0">
                <a:solidFill>
                  <a:schemeClr val="tx1"/>
                </a:solidFill>
              </a:rPr>
              <a:t>Brasilia,BRAZIL</a:t>
            </a:r>
            <a:endParaRPr lang="en-ZA" sz="2000" i="1" dirty="0" smtClean="0">
              <a:solidFill>
                <a:schemeClr val="tx1"/>
              </a:solidFill>
            </a:endParaRPr>
          </a:p>
        </p:txBody>
      </p:sp>
      <p:sp>
        <p:nvSpPr>
          <p:cNvPr id="5" name="Title 1"/>
          <p:cNvSpPr txBox="1">
            <a:spLocks/>
          </p:cNvSpPr>
          <p:nvPr/>
        </p:nvSpPr>
        <p:spPr>
          <a:xfrm>
            <a:off x="5715000" y="4267200"/>
            <a:ext cx="3095625" cy="720725"/>
          </a:xfrm>
          <a:prstGeom prst="rect">
            <a:avLst/>
          </a:prstGeom>
        </p:spPr>
        <p:txBody>
          <a:bodyPr anchor="ctr">
            <a:normAutofit fontScale="97500"/>
          </a:bodyPr>
          <a:lstStyle/>
          <a:p>
            <a:pPr algn="ctr" fontAlgn="auto">
              <a:spcAft>
                <a:spcPts val="0"/>
              </a:spcAft>
              <a:defRPr/>
            </a:pPr>
            <a:endParaRPr lang="en-ZA" sz="2800" b="1" dirty="0">
              <a:solidFill>
                <a:schemeClr val="accent6">
                  <a:lumMod val="75000"/>
                </a:schemeClr>
              </a:solidFill>
              <a:latin typeface="+mj-lt"/>
              <a:ea typeface="+mj-ea"/>
              <a:cs typeface="+mj-cs"/>
            </a:endParaRPr>
          </a:p>
        </p:txBody>
      </p:sp>
      <p:sp>
        <p:nvSpPr>
          <p:cNvPr id="9222" name="Rectangle 5"/>
          <p:cNvSpPr>
            <a:spLocks noChangeArrowheads="1"/>
          </p:cNvSpPr>
          <p:nvPr/>
        </p:nvSpPr>
        <p:spPr bwMode="auto">
          <a:xfrm>
            <a:off x="2214546" y="3929066"/>
            <a:ext cx="6929454" cy="2923877"/>
          </a:xfrm>
          <a:prstGeom prst="rect">
            <a:avLst/>
          </a:prstGeom>
          <a:noFill/>
          <a:ln w="9525">
            <a:noFill/>
            <a:miter lim="800000"/>
            <a:headEnd/>
            <a:tailEnd/>
          </a:ln>
        </p:spPr>
        <p:txBody>
          <a:bodyPr wrap="square">
            <a:spAutoFit/>
          </a:bodyPr>
          <a:lstStyle/>
          <a:p>
            <a:r>
              <a:rPr lang="en-ZA" sz="2400" i="1" dirty="0" smtClean="0"/>
              <a:t>Traditional Knowledge (TK), Traditional Cultural Expressions (</a:t>
            </a:r>
            <a:r>
              <a:rPr lang="en-ZA" sz="2400" i="1" dirty="0" err="1" smtClean="0"/>
              <a:t>TCEs</a:t>
            </a:r>
            <a:r>
              <a:rPr lang="en-ZA" sz="2400" i="1" dirty="0" smtClean="0"/>
              <a:t>) and Genetic Resources (</a:t>
            </a:r>
            <a:r>
              <a:rPr lang="en-ZA" sz="2400" i="1" dirty="0" err="1" smtClean="0"/>
              <a:t>GR</a:t>
            </a:r>
            <a:r>
              <a:rPr lang="en-ZA" sz="2400" i="1" dirty="0" smtClean="0"/>
              <a:t>):        Current Situation, Progress and Main Issues at the </a:t>
            </a:r>
            <a:r>
              <a:rPr lang="en-ZA" sz="2400" i="1" dirty="0" err="1" smtClean="0"/>
              <a:t>WIPO</a:t>
            </a:r>
            <a:r>
              <a:rPr lang="en-ZA" sz="2400" i="1" dirty="0" smtClean="0"/>
              <a:t> Intergovernmental Committee (</a:t>
            </a:r>
            <a:r>
              <a:rPr lang="en-ZA" sz="2400" i="1" dirty="0" err="1" smtClean="0"/>
              <a:t>IGC</a:t>
            </a:r>
            <a:r>
              <a:rPr lang="en-ZA" sz="2400" i="1" dirty="0" smtClean="0"/>
              <a:t>)</a:t>
            </a:r>
          </a:p>
          <a:p>
            <a:pPr algn="r"/>
            <a:endParaRPr lang="en-ZA" sz="2200" dirty="0" smtClean="0"/>
          </a:p>
          <a:p>
            <a:pPr algn="r"/>
            <a:r>
              <a:rPr lang="en-ZA" sz="2200" i="1" dirty="0" err="1" smtClean="0"/>
              <a:t>Yonah</a:t>
            </a:r>
            <a:r>
              <a:rPr lang="en-ZA" sz="2200" i="1" dirty="0" smtClean="0"/>
              <a:t> </a:t>
            </a:r>
            <a:r>
              <a:rPr lang="en-ZA" sz="2200" i="1" dirty="0" err="1" smtClean="0"/>
              <a:t>Ngalaba</a:t>
            </a:r>
            <a:r>
              <a:rPr lang="en-ZA" sz="2200" i="1" dirty="0" smtClean="0"/>
              <a:t> </a:t>
            </a:r>
            <a:r>
              <a:rPr lang="en-ZA" sz="2200" i="1" dirty="0" err="1" smtClean="0"/>
              <a:t>Seleti</a:t>
            </a:r>
            <a:endParaRPr lang="en-ZA" sz="2200" i="1" dirty="0" smtClean="0"/>
          </a:p>
          <a:p>
            <a:pPr algn="r"/>
            <a:r>
              <a:rPr lang="en-ZA" sz="2200" i="1" dirty="0" smtClean="0"/>
              <a:t>Science and Technology</a:t>
            </a:r>
          </a:p>
          <a:p>
            <a:pPr algn="r"/>
            <a:r>
              <a:rPr lang="en-ZA" sz="2200" i="1" dirty="0" smtClean="0"/>
              <a:t>South Africa</a:t>
            </a:r>
            <a:endParaRPr lang="en-GB" sz="2200" i="1" dirty="0"/>
          </a:p>
        </p:txBody>
      </p:sp>
      <p:sp>
        <p:nvSpPr>
          <p:cNvPr id="7" name="Slide Number Placeholder 6"/>
          <p:cNvSpPr>
            <a:spLocks noGrp="1"/>
          </p:cNvSpPr>
          <p:nvPr>
            <p:ph type="sldNum" sz="quarter" idx="12"/>
          </p:nvPr>
        </p:nvSpPr>
        <p:spPr/>
        <p:txBody>
          <a:bodyPr/>
          <a:lstStyle/>
          <a:p>
            <a:pPr>
              <a:defRPr/>
            </a:pPr>
            <a:fld id="{48A2C1AC-DBD8-4FEA-B8E4-3B3FB0E4F77A}" type="slidenum">
              <a:rPr lang="en-ZA" smtClean="0"/>
              <a:pPr>
                <a:defRPr/>
              </a:pPr>
              <a:t>1</a:t>
            </a:fld>
            <a:endParaRPr lang="en-Z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9" name="Diagram 2"/>
          <p:cNvGrpSpPr>
            <a:grpSpLocks noChangeAspect="1"/>
          </p:cNvGrpSpPr>
          <p:nvPr/>
        </p:nvGrpSpPr>
        <p:grpSpPr bwMode="auto">
          <a:xfrm>
            <a:off x="428596" y="785794"/>
            <a:ext cx="8172480" cy="5562600"/>
            <a:chOff x="740" y="720"/>
            <a:chExt cx="4279" cy="3003"/>
          </a:xfrm>
        </p:grpSpPr>
        <p:graphicFrame>
          <p:nvGraphicFramePr>
            <p:cNvPr id="11" name="Diagram 10"/>
            <p:cNvGraphicFramePr/>
            <p:nvPr/>
          </p:nvGraphicFramePr>
          <p:xfrm>
            <a:off x="740" y="720"/>
            <a:ext cx="4279" cy="3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Line 8"/>
            <p:cNvSpPr>
              <a:spLocks noChangeShapeType="1"/>
            </p:cNvSpPr>
            <p:nvPr/>
          </p:nvSpPr>
          <p:spPr bwMode="auto">
            <a:xfrm>
              <a:off x="1386" y="3476"/>
              <a:ext cx="1" cy="247"/>
            </a:xfrm>
            <a:prstGeom prst="line">
              <a:avLst/>
            </a:prstGeom>
            <a:noFill/>
            <a:ln w="4127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p>
          </p:txBody>
        </p:sp>
      </p:grpSp>
      <p:sp>
        <p:nvSpPr>
          <p:cNvPr id="13" name="Text Box 18"/>
          <p:cNvSpPr txBox="1">
            <a:spLocks noChangeArrowheads="1"/>
          </p:cNvSpPr>
          <p:nvPr/>
        </p:nvSpPr>
        <p:spPr bwMode="auto">
          <a:xfrm>
            <a:off x="1071538" y="785794"/>
            <a:ext cx="6934200" cy="9461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spcBef>
                <a:spcPct val="50000"/>
              </a:spcBef>
            </a:pPr>
            <a:r>
              <a:rPr lang="en-US" sz="2800" dirty="0" smtClean="0"/>
              <a:t>TECHNOLOGICAL, SOCIAL AND POLITICAL TRANSFORMATIONS </a:t>
            </a:r>
            <a:endParaRPr lang="en-US" sz="2800" dirty="0"/>
          </a:p>
        </p:txBody>
      </p:sp>
      <p:sp>
        <p:nvSpPr>
          <p:cNvPr id="14" name="Text Box 15"/>
          <p:cNvSpPr txBox="1">
            <a:spLocks noChangeArrowheads="1"/>
          </p:cNvSpPr>
          <p:nvPr/>
        </p:nvSpPr>
        <p:spPr bwMode="auto">
          <a:xfrm>
            <a:off x="304800" y="5715000"/>
            <a:ext cx="3276600" cy="701675"/>
          </a:xfrm>
          <a:prstGeom prst="rect">
            <a:avLst/>
          </a:prstGeom>
          <a:noFill/>
          <a:ln w="28575" algn="ctr">
            <a:noFill/>
            <a:miter lim="800000"/>
            <a:headEnd/>
            <a:tailEnd/>
          </a:ln>
        </p:spPr>
        <p:txBody>
          <a:bodyPr>
            <a:spAutoFit/>
          </a:bodyPr>
          <a:lstStyle/>
          <a:p>
            <a:pPr>
              <a:spcBef>
                <a:spcPct val="50000"/>
              </a:spcBef>
            </a:pPr>
            <a:r>
              <a:rPr lang="en-US" dirty="0" err="1"/>
              <a:t>WIPO</a:t>
            </a:r>
            <a:r>
              <a:rPr lang="en-US" dirty="0"/>
              <a:t> (Berne, Rome, </a:t>
            </a:r>
            <a:r>
              <a:rPr lang="en-US" dirty="0" err="1"/>
              <a:t>WCT</a:t>
            </a:r>
            <a:r>
              <a:rPr lang="en-US" dirty="0"/>
              <a:t>, </a:t>
            </a:r>
            <a:r>
              <a:rPr lang="en-US" dirty="0" err="1"/>
              <a:t>WPPT</a:t>
            </a:r>
            <a:r>
              <a:rPr lang="en-US" dirty="0"/>
              <a:t>, work of </a:t>
            </a:r>
            <a:r>
              <a:rPr lang="en-US" dirty="0" err="1"/>
              <a:t>IGC</a:t>
            </a:r>
            <a:r>
              <a:rPr lang="en-US" dirty="0"/>
              <a:t>)</a:t>
            </a:r>
          </a:p>
        </p:txBody>
      </p:sp>
      <p:sp>
        <p:nvSpPr>
          <p:cNvPr id="15" name="Text Box 16"/>
          <p:cNvSpPr txBox="1">
            <a:spLocks noChangeArrowheads="1"/>
          </p:cNvSpPr>
          <p:nvPr/>
        </p:nvSpPr>
        <p:spPr bwMode="auto">
          <a:xfrm>
            <a:off x="6477000" y="5791200"/>
            <a:ext cx="2286000" cy="701675"/>
          </a:xfrm>
          <a:prstGeom prst="rect">
            <a:avLst/>
          </a:prstGeom>
          <a:noFill/>
          <a:ln w="28575" algn="ctr">
            <a:noFill/>
            <a:miter lim="800000"/>
            <a:headEnd/>
            <a:tailEnd/>
          </a:ln>
        </p:spPr>
        <p:txBody>
          <a:bodyPr>
            <a:spAutoFit/>
          </a:bodyPr>
          <a:lstStyle/>
          <a:p>
            <a:pPr>
              <a:spcBef>
                <a:spcPct val="50000"/>
              </a:spcBef>
            </a:pPr>
            <a:r>
              <a:rPr lang="en-US" dirty="0"/>
              <a:t>UNESCO (2003/05 Conventions)</a:t>
            </a:r>
          </a:p>
        </p:txBody>
      </p:sp>
      <p:sp>
        <p:nvSpPr>
          <p:cNvPr id="16" name="Text Box 11"/>
          <p:cNvSpPr txBox="1">
            <a:spLocks noChangeArrowheads="1"/>
          </p:cNvSpPr>
          <p:nvPr/>
        </p:nvSpPr>
        <p:spPr bwMode="auto">
          <a:xfrm>
            <a:off x="0" y="4071942"/>
            <a:ext cx="3124200" cy="701675"/>
          </a:xfrm>
          <a:prstGeom prst="rect">
            <a:avLst/>
          </a:prstGeom>
          <a:noFill/>
          <a:ln w="28575" algn="ctr">
            <a:noFill/>
            <a:miter lim="800000"/>
            <a:headEnd/>
            <a:tailEnd/>
          </a:ln>
        </p:spPr>
        <p:txBody>
          <a:bodyPr>
            <a:spAutoFit/>
          </a:bodyPr>
          <a:lstStyle/>
          <a:p>
            <a:pPr>
              <a:spcBef>
                <a:spcPct val="50000"/>
              </a:spcBef>
            </a:pPr>
            <a:r>
              <a:rPr lang="en-US" dirty="0"/>
              <a:t>Limited “ownership” of creativity – fostering the new</a:t>
            </a:r>
          </a:p>
        </p:txBody>
      </p:sp>
      <p:sp>
        <p:nvSpPr>
          <p:cNvPr id="17" name="Text Box 13"/>
          <p:cNvSpPr txBox="1">
            <a:spLocks noChangeArrowheads="1"/>
          </p:cNvSpPr>
          <p:nvPr/>
        </p:nvSpPr>
        <p:spPr bwMode="auto">
          <a:xfrm>
            <a:off x="6096000" y="4419600"/>
            <a:ext cx="2819400" cy="701675"/>
          </a:xfrm>
          <a:prstGeom prst="rect">
            <a:avLst/>
          </a:prstGeom>
          <a:noFill/>
          <a:ln w="28575" algn="ctr">
            <a:noFill/>
            <a:miter lim="800000"/>
            <a:headEnd/>
            <a:tailEnd/>
          </a:ln>
        </p:spPr>
        <p:txBody>
          <a:bodyPr>
            <a:spAutoFit/>
          </a:bodyPr>
          <a:lstStyle/>
          <a:p>
            <a:pPr>
              <a:spcBef>
                <a:spcPct val="50000"/>
              </a:spcBef>
            </a:pPr>
            <a:r>
              <a:rPr lang="en-US" dirty="0"/>
              <a:t>Stewardship of the past + enrichment of diversity</a:t>
            </a:r>
          </a:p>
        </p:txBody>
      </p:sp>
      <p:sp>
        <p:nvSpPr>
          <p:cNvPr id="18" name="TextBox 17"/>
          <p:cNvSpPr txBox="1"/>
          <p:nvPr/>
        </p:nvSpPr>
        <p:spPr>
          <a:xfrm>
            <a:off x="7143768" y="3214686"/>
            <a:ext cx="1581138" cy="369332"/>
          </a:xfrm>
          <a:prstGeom prst="rect">
            <a:avLst/>
          </a:prstGeom>
          <a:noFill/>
        </p:spPr>
        <p:txBody>
          <a:bodyPr wrap="none" rtlCol="0">
            <a:spAutoFit/>
          </a:bodyPr>
          <a:lstStyle/>
          <a:p>
            <a:r>
              <a:rPr lang="en-ZA" dirty="0" smtClean="0"/>
              <a:t>Heritage Policy</a:t>
            </a:r>
            <a:endParaRPr lang="en-GB" dirty="0"/>
          </a:p>
        </p:txBody>
      </p:sp>
      <p:sp>
        <p:nvSpPr>
          <p:cNvPr id="19" name="TextBox 18"/>
          <p:cNvSpPr txBox="1"/>
          <p:nvPr/>
        </p:nvSpPr>
        <p:spPr>
          <a:xfrm>
            <a:off x="7143768" y="3571876"/>
            <a:ext cx="1594091" cy="369332"/>
          </a:xfrm>
          <a:prstGeom prst="rect">
            <a:avLst/>
          </a:prstGeom>
          <a:noFill/>
        </p:spPr>
        <p:txBody>
          <a:bodyPr wrap="none" rtlCol="0">
            <a:spAutoFit/>
          </a:bodyPr>
          <a:lstStyle/>
          <a:p>
            <a:r>
              <a:rPr lang="en-ZA" dirty="0" smtClean="0"/>
              <a:t>Diversity Policy</a:t>
            </a:r>
            <a:endParaRPr lang="en-GB" dirty="0"/>
          </a:p>
        </p:txBody>
      </p:sp>
      <p:sp>
        <p:nvSpPr>
          <p:cNvPr id="21" name="TextBox 20"/>
          <p:cNvSpPr txBox="1"/>
          <p:nvPr/>
        </p:nvSpPr>
        <p:spPr>
          <a:xfrm>
            <a:off x="4572000" y="2714620"/>
            <a:ext cx="728276" cy="1200329"/>
          </a:xfrm>
          <a:prstGeom prst="rect">
            <a:avLst/>
          </a:prstGeom>
          <a:noFill/>
        </p:spPr>
        <p:txBody>
          <a:bodyPr wrap="none" rtlCol="0">
            <a:spAutoFit/>
          </a:bodyPr>
          <a:lstStyle/>
          <a:p>
            <a:r>
              <a:rPr lang="en-ZA" dirty="0" smtClean="0"/>
              <a:t>TK/</a:t>
            </a:r>
          </a:p>
          <a:p>
            <a:r>
              <a:rPr lang="en-ZA" dirty="0" err="1" smtClean="0"/>
              <a:t>TCEs</a:t>
            </a:r>
            <a:endParaRPr lang="en-ZA" dirty="0" smtClean="0"/>
          </a:p>
          <a:p>
            <a:r>
              <a:rPr lang="en-ZA" dirty="0" smtClean="0"/>
              <a:t>Policy</a:t>
            </a:r>
          </a:p>
          <a:p>
            <a:endParaRPr lang="en-GB" dirty="0"/>
          </a:p>
        </p:txBody>
      </p:sp>
      <p:sp>
        <p:nvSpPr>
          <p:cNvPr id="22" name="Line 8"/>
          <p:cNvSpPr>
            <a:spLocks noChangeShapeType="1"/>
          </p:cNvSpPr>
          <p:nvPr/>
        </p:nvSpPr>
        <p:spPr bwMode="auto">
          <a:xfrm>
            <a:off x="1571604" y="4714884"/>
            <a:ext cx="45719" cy="785818"/>
          </a:xfrm>
          <a:prstGeom prst="line">
            <a:avLst/>
          </a:prstGeom>
          <a:noFill/>
          <a:ln w="4127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3" name="Line 8"/>
          <p:cNvSpPr>
            <a:spLocks noChangeShapeType="1"/>
          </p:cNvSpPr>
          <p:nvPr/>
        </p:nvSpPr>
        <p:spPr bwMode="auto">
          <a:xfrm>
            <a:off x="1500164" y="1857364"/>
            <a:ext cx="45719" cy="642942"/>
          </a:xfrm>
          <a:prstGeom prst="line">
            <a:avLst/>
          </a:prstGeom>
          <a:noFill/>
          <a:ln w="4127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4" name="Line 8"/>
          <p:cNvSpPr>
            <a:spLocks noChangeShapeType="1"/>
          </p:cNvSpPr>
          <p:nvPr/>
        </p:nvSpPr>
        <p:spPr bwMode="auto">
          <a:xfrm>
            <a:off x="7429520" y="1857364"/>
            <a:ext cx="1910" cy="457530"/>
          </a:xfrm>
          <a:prstGeom prst="line">
            <a:avLst/>
          </a:prstGeom>
          <a:noFill/>
          <a:ln w="4127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5" name="Line 8"/>
          <p:cNvSpPr>
            <a:spLocks noChangeShapeType="1"/>
          </p:cNvSpPr>
          <p:nvPr/>
        </p:nvSpPr>
        <p:spPr bwMode="auto">
          <a:xfrm>
            <a:off x="7643834" y="3857628"/>
            <a:ext cx="1910" cy="457530"/>
          </a:xfrm>
          <a:prstGeom prst="line">
            <a:avLst/>
          </a:prstGeom>
          <a:noFill/>
          <a:ln w="4127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9" name="Line 8"/>
          <p:cNvSpPr>
            <a:spLocks noChangeShapeType="1"/>
          </p:cNvSpPr>
          <p:nvPr/>
        </p:nvSpPr>
        <p:spPr bwMode="auto">
          <a:xfrm>
            <a:off x="7643834" y="5143512"/>
            <a:ext cx="1910" cy="457530"/>
          </a:xfrm>
          <a:prstGeom prst="line">
            <a:avLst/>
          </a:prstGeom>
          <a:noFill/>
          <a:ln w="4127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0"/>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428596" y="500042"/>
            <a:ext cx="8229600" cy="5825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1"/>
                </a:solidFill>
                <a:effectLst/>
                <a:uLnTx/>
                <a:uFillTx/>
                <a:latin typeface="+mj-lt"/>
                <a:ea typeface="+mj-ea"/>
                <a:cs typeface="+mj-cs"/>
              </a:rPr>
              <a:t>NEGOTIATING BLOCKS </a:t>
            </a:r>
            <a:r>
              <a:rPr kumimoji="0" lang="en-ZA" sz="2800" b="1" i="0" u="none" strike="noStrike" kern="1200" cap="none" spc="0" normalizeH="0" baseline="0" noProof="0" dirty="0" err="1" smtClean="0">
                <a:ln>
                  <a:noFill/>
                </a:ln>
                <a:solidFill>
                  <a:schemeClr val="tx1"/>
                </a:solidFill>
                <a:effectLst/>
                <a:uLnTx/>
                <a:uFillTx/>
                <a:latin typeface="+mj-lt"/>
                <a:ea typeface="+mj-ea"/>
                <a:cs typeface="+mj-cs"/>
              </a:rPr>
              <a:t>IN</a:t>
            </a:r>
            <a:r>
              <a:rPr kumimoji="0" lang="en-ZA" sz="2800" b="1" i="0" u="none" strike="noStrike" kern="1200" cap="none" spc="0" normalizeH="0" baseline="0" noProof="0" dirty="0" smtClean="0">
                <a:ln>
                  <a:noFill/>
                </a:ln>
                <a:solidFill>
                  <a:schemeClr val="tx1"/>
                </a:solidFill>
                <a:effectLst/>
                <a:uLnTx/>
                <a:uFillTx/>
                <a:latin typeface="+mj-lt"/>
                <a:ea typeface="+mj-ea"/>
                <a:cs typeface="+mj-cs"/>
              </a:rPr>
              <a:t> THE </a:t>
            </a:r>
            <a:r>
              <a:rPr kumimoji="0" lang="en-ZA" sz="2800" b="1" i="0" u="none" strike="noStrike" kern="1200" cap="none" spc="0" normalizeH="0" baseline="0" noProof="0" dirty="0" err="1" smtClean="0">
                <a:ln>
                  <a:noFill/>
                </a:ln>
                <a:solidFill>
                  <a:schemeClr val="tx1"/>
                </a:solidFill>
                <a:effectLst/>
                <a:uLnTx/>
                <a:uFillTx/>
                <a:latin typeface="+mj-lt"/>
                <a:ea typeface="+mj-ea"/>
                <a:cs typeface="+mj-cs"/>
              </a:rPr>
              <a:t>IGC</a:t>
            </a:r>
            <a:endParaRPr kumimoji="0" lang="en-GB"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3"/>
          <p:cNvSpPr txBox="1">
            <a:spLocks/>
          </p:cNvSpPr>
          <p:nvPr/>
        </p:nvSpPr>
        <p:spPr>
          <a:xfrm>
            <a:off x="457200" y="2174875"/>
            <a:ext cx="4040188" cy="39512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European Union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Group 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Central Europe and Baltic States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Several Professional Groups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5"/>
          <p:cNvSpPr txBox="1">
            <a:spLocks/>
          </p:cNvSpPr>
          <p:nvPr/>
        </p:nvSpPr>
        <p:spPr>
          <a:xfrm>
            <a:off x="4645025" y="2174875"/>
            <a:ext cx="4041775" cy="39512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African Group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Asian Group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err="1" smtClean="0">
                <a:ln>
                  <a:noFill/>
                </a:ln>
                <a:solidFill>
                  <a:schemeClr val="tx1"/>
                </a:solidFill>
                <a:effectLst/>
                <a:uLnTx/>
                <a:uFillTx/>
                <a:latin typeface="+mn-lt"/>
                <a:ea typeface="+mn-ea"/>
                <a:cs typeface="+mn-cs"/>
              </a:rPr>
              <a:t>Gulac</a:t>
            </a:r>
            <a:endParaRPr kumimoji="0" lang="en-ZA"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China</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Like-Minded Countries</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Development Agenda Group</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Indigenous Peoples and Communities</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 Placeholder 4"/>
          <p:cNvSpPr txBox="1">
            <a:spLocks/>
          </p:cNvSpPr>
          <p:nvPr/>
        </p:nvSpPr>
        <p:spPr>
          <a:xfrm>
            <a:off x="4645025" y="1535113"/>
            <a:ext cx="4041775" cy="6397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sng" strike="noStrike" kern="1200" cap="none" spc="0" normalizeH="0" baseline="0" noProof="0" dirty="0" smtClean="0">
                <a:ln>
                  <a:noFill/>
                </a:ln>
                <a:solidFill>
                  <a:schemeClr val="tx1"/>
                </a:solidFill>
                <a:effectLst/>
                <a:uLnTx/>
                <a:uFillTx/>
                <a:latin typeface="+mn-lt"/>
                <a:ea typeface="+mn-ea"/>
                <a:cs typeface="+mn-cs"/>
              </a:rPr>
              <a:t>Developing</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 Countries</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sng" strike="noStrike" kern="1200" cap="none" spc="0" normalizeH="0" baseline="0" noProof="0" dirty="0" smtClean="0">
                <a:ln>
                  <a:noFill/>
                </a:ln>
                <a:solidFill>
                  <a:schemeClr val="tx1"/>
                </a:solidFill>
                <a:effectLst/>
                <a:uLnTx/>
                <a:uFillTx/>
                <a:latin typeface="+mn-lt"/>
                <a:ea typeface="+mn-ea"/>
                <a:cs typeface="+mn-cs"/>
              </a:rPr>
              <a:t>Developed Countries</a:t>
            </a:r>
            <a:endParaRPr kumimoji="0" lang="en-GB" sz="32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428660" y="0"/>
            <a:ext cx="9144000" cy="6958013"/>
          </a:xfrm>
          <a:prstGeom prst="rect">
            <a:avLst/>
          </a:prstGeom>
          <a:noFill/>
          <a:ln w="9525">
            <a:noFill/>
            <a:miter lim="800000"/>
            <a:headEnd/>
            <a:tailEnd/>
          </a:ln>
        </p:spPr>
      </p:pic>
      <p:sp>
        <p:nvSpPr>
          <p:cNvPr id="7" name="Rectangle 6"/>
          <p:cNvSpPr/>
          <p:nvPr/>
        </p:nvSpPr>
        <p:spPr>
          <a:xfrm>
            <a:off x="1500166" y="357166"/>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357166"/>
            <a:ext cx="8229600" cy="571504"/>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tx1"/>
                </a:solidFill>
                <a:effectLst/>
                <a:uLnTx/>
                <a:uFillTx/>
                <a:latin typeface="+mj-lt"/>
                <a:ea typeface="+mj-ea"/>
                <a:cs typeface="+mj-cs"/>
              </a:rPr>
              <a:t/>
            </a:r>
            <a:br>
              <a:rPr kumimoji="0" lang="en-GB" sz="3600" b="1" i="0" u="none" strike="noStrike" kern="1200" cap="none" spc="0" normalizeH="0" baseline="0" noProof="0" dirty="0" smtClean="0">
                <a:ln>
                  <a:noFill/>
                </a:ln>
                <a:solidFill>
                  <a:schemeClr val="tx1"/>
                </a:solidFill>
                <a:effectLst/>
                <a:uLnTx/>
                <a:uFillTx/>
                <a:latin typeface="+mj-lt"/>
                <a:ea typeface="+mj-ea"/>
                <a:cs typeface="+mj-cs"/>
              </a:rPr>
            </a:br>
            <a:r>
              <a:rPr kumimoji="0" lang="en-GB" sz="11200" b="1" i="0" u="none" strike="noStrike" kern="1200" cap="none" spc="0" normalizeH="0" baseline="0" noProof="0" dirty="0" smtClean="0">
                <a:ln>
                  <a:noFill/>
                </a:ln>
                <a:solidFill>
                  <a:schemeClr val="tx1"/>
                </a:solidFill>
                <a:effectLst/>
                <a:uLnTx/>
                <a:uFillTx/>
                <a:latin typeface="+mj-lt"/>
                <a:ea typeface="+mj-ea"/>
                <a:cs typeface="+mj-cs"/>
              </a:rPr>
              <a:t>PROGRESS MADE SINCE 2003</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0" y="1214422"/>
            <a:ext cx="8991600" cy="5429288"/>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General Assembly 2003  </a:t>
            </a:r>
            <a:r>
              <a:rPr kumimoji="0" lang="en-ZA" sz="32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3200" b="0" i="0" u="none" strike="noStrike" kern="1200" cap="none" spc="0" normalizeH="0" baseline="0" noProof="0" dirty="0" smtClean="0">
                <a:ln>
                  <a:noFill/>
                </a:ln>
                <a:solidFill>
                  <a:schemeClr val="tx1"/>
                </a:solidFill>
                <a:effectLst/>
                <a:uLnTx/>
                <a:uFillTx/>
                <a:latin typeface="+mn-lt"/>
                <a:ea typeface="+mn-ea"/>
                <a:cs typeface="+mn-cs"/>
              </a:rPr>
              <a:t> Mandate for 2004/2005</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2005 Draft Principles  and Objectives for TK and </a:t>
            </a:r>
            <a:r>
              <a:rPr kumimoji="0" lang="en-ZA" sz="2800" b="0" i="0" u="none" strike="noStrike" kern="1200" cap="none" spc="0" normalizeH="0" baseline="0" noProof="0" dirty="0" err="1" smtClean="0">
                <a:ln>
                  <a:noFill/>
                </a:ln>
                <a:solidFill>
                  <a:schemeClr val="tx1"/>
                </a:solidFill>
                <a:effectLst/>
                <a:uLnTx/>
                <a:uFillTx/>
                <a:latin typeface="+mn-lt"/>
                <a:ea typeface="+mn-ea"/>
                <a:cs typeface="+mn-cs"/>
              </a:rPr>
              <a:t>TCEs</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 at </a:t>
            </a:r>
            <a:r>
              <a:rPr kumimoji="0" lang="en-ZA" sz="28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 7</a:t>
            </a:r>
            <a:r>
              <a:rPr kumimoji="0" lang="en-ZA" sz="28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 Session</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General Assembly of Sept 2005 Renewed Mandate for 2006/2007</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This biennium introduced the instrument like proposals at the request of the members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Little progress was made</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General Assembly in Sept 2007 Renewed Mandate for 2008/2009</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Focus on objectives and reluctance to engage in substantive discussions on article like provisions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List of issues and Gap Analysis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African Group Durban Meeting and strategy for text based negotiations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July 2009 </a:t>
            </a:r>
            <a:r>
              <a:rPr kumimoji="0" lang="en-ZA" sz="28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 Session 14 as a turning point on mandate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African Group and </a:t>
            </a:r>
            <a:r>
              <a:rPr kumimoji="0" lang="en-ZA" sz="2800" b="0" i="0" u="none" strike="noStrike" kern="1200" cap="none" spc="0" normalizeH="0" baseline="0" noProof="0" dirty="0" err="1" smtClean="0">
                <a:ln>
                  <a:noFill/>
                </a:ln>
                <a:solidFill>
                  <a:schemeClr val="tx1"/>
                </a:solidFill>
                <a:effectLst/>
                <a:uLnTx/>
                <a:uFillTx/>
                <a:latin typeface="+mn-lt"/>
                <a:ea typeface="+mn-ea"/>
                <a:cs typeface="+mn-cs"/>
              </a:rPr>
              <a:t>Allies’Proposal</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 on text basis as the only way forward for mandate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General Assembly  Sept 2009 Renewal of 2010/2011 mandate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2009 Text based negotiations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Intersessional</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Working Groups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July 2010    	-Gap Analysis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February 2011	-List of Key issues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March 2011	-GRs (Many submissions)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2011 Four outstanding issues for Clarification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3200" b="0" i="0" u="none" strike="noStrike" kern="1200" cap="none" spc="0" normalizeH="0" baseline="0" noProof="0" dirty="0" smtClean="0">
                <a:ln>
                  <a:noFill/>
                </a:ln>
                <a:solidFill>
                  <a:schemeClr val="tx1"/>
                </a:solidFill>
                <a:effectLst/>
                <a:uLnTx/>
                <a:uFillTx/>
                <a:latin typeface="+mn-lt"/>
                <a:ea typeface="+mn-ea"/>
                <a:cs typeface="+mn-cs"/>
              </a:rPr>
              <a:t> 19</a:t>
            </a:r>
            <a:r>
              <a:rPr kumimoji="0" lang="en-ZA" sz="32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ZA" sz="3200" b="0" i="0" u="none" strike="noStrike" kern="1200" cap="none" spc="0" normalizeH="0" baseline="0" noProof="0" dirty="0" smtClean="0">
                <a:ln>
                  <a:noFill/>
                </a:ln>
                <a:solidFill>
                  <a:schemeClr val="tx1"/>
                </a:solidFill>
                <a:effectLst/>
                <a:uLnTx/>
                <a:uFillTx/>
                <a:latin typeface="+mn-lt"/>
                <a:ea typeface="+mn-ea"/>
                <a:cs typeface="+mn-cs"/>
              </a:rPr>
              <a:t> Session  in 2011 as a crucial turning  point towards text based negotiations on a text(s) of international legal instruments </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General Assembly Sept 2011 Renewal of Mandate for 2012/2013</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0"/>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500034" y="357166"/>
            <a:ext cx="8229600" cy="928694"/>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32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1200" b="0" i="0" u="none" strike="noStrike" kern="1200" cap="none" spc="0" normalizeH="0" baseline="0" noProof="0" dirty="0" smtClean="0">
                <a:ln>
                  <a:noFill/>
                </a:ln>
                <a:solidFill>
                  <a:schemeClr val="tx1"/>
                </a:solidFill>
                <a:effectLst/>
                <a:uLnTx/>
                <a:uFillTx/>
                <a:latin typeface="+mj-lt"/>
                <a:ea typeface="+mj-ea"/>
                <a:cs typeface="+mj-cs"/>
              </a:rPr>
              <a:t>PROGRESSION OF ISSUES</a:t>
            </a:r>
            <a:br>
              <a:rPr kumimoji="0" lang="en-ZA" sz="11200" b="0" i="0" u="none" strike="noStrike" kern="1200" cap="none" spc="0" normalizeH="0" baseline="0" noProof="0" dirty="0" smtClean="0">
                <a:ln>
                  <a:noFill/>
                </a:ln>
                <a:solidFill>
                  <a:schemeClr val="tx1"/>
                </a:solidFill>
                <a:effectLst/>
                <a:uLnTx/>
                <a:uFillTx/>
                <a:latin typeface="+mj-lt"/>
                <a:ea typeface="+mj-ea"/>
                <a:cs typeface="+mj-cs"/>
              </a:rPr>
            </a:br>
            <a:r>
              <a:rPr kumimoji="0" lang="en-ZA" sz="11200" b="0" i="0" u="none" strike="noStrike" kern="1200" cap="none" spc="0" normalizeH="0" baseline="0" noProof="0" dirty="0" smtClean="0">
                <a:ln>
                  <a:noFill/>
                </a:ln>
                <a:solidFill>
                  <a:schemeClr val="tx1"/>
                </a:solidFill>
                <a:effectLst/>
                <a:uLnTx/>
                <a:uFillTx/>
                <a:latin typeface="+mj-lt"/>
                <a:ea typeface="+mj-ea"/>
                <a:cs typeface="+mj-cs"/>
              </a:rPr>
              <a:t>12</a:t>
            </a:r>
            <a:r>
              <a:rPr kumimoji="0" lang="en-ZA" sz="112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ZA" sz="11200" b="0" i="0" u="none" strike="noStrike" kern="1200" cap="none" spc="0" normalizeH="0" baseline="0" noProof="0" dirty="0" smtClean="0">
                <a:ln>
                  <a:noFill/>
                </a:ln>
                <a:solidFill>
                  <a:schemeClr val="tx1"/>
                </a:solidFill>
                <a:effectLst/>
                <a:uLnTx/>
                <a:uFillTx/>
                <a:latin typeface="+mj-lt"/>
                <a:ea typeface="+mj-ea"/>
                <a:cs typeface="+mj-cs"/>
              </a:rPr>
              <a:t> </a:t>
            </a:r>
            <a:r>
              <a:rPr kumimoji="0" lang="en-ZA" sz="11200" b="0" i="0" u="none" strike="noStrike" kern="1200" cap="none" spc="0" normalizeH="0" baseline="0" noProof="0" dirty="0" err="1" smtClean="0">
                <a:ln>
                  <a:noFill/>
                </a:ln>
                <a:solidFill>
                  <a:schemeClr val="tx1"/>
                </a:solidFill>
                <a:effectLst/>
                <a:uLnTx/>
                <a:uFillTx/>
                <a:latin typeface="+mj-lt"/>
                <a:ea typeface="+mj-ea"/>
                <a:cs typeface="+mj-cs"/>
              </a:rPr>
              <a:t>IGC</a:t>
            </a:r>
            <a:r>
              <a:rPr kumimoji="0" lang="en-ZA" sz="11200" b="0" i="0" u="none" strike="noStrike" kern="1200" cap="none" spc="0" normalizeH="0" baseline="0" noProof="0" dirty="0" smtClean="0">
                <a:ln>
                  <a:noFill/>
                </a:ln>
                <a:solidFill>
                  <a:schemeClr val="tx1"/>
                </a:solidFill>
                <a:effectLst/>
                <a:uLnTx/>
                <a:uFillTx/>
                <a:latin typeface="+mj-lt"/>
                <a:ea typeface="+mj-ea"/>
                <a:cs typeface="+mj-cs"/>
              </a:rPr>
              <a:t> SESSION </a:t>
            </a:r>
            <a:r>
              <a:rPr kumimoji="0" lang="en-ZA" sz="11200" b="0" i="0" u="none" strike="noStrike" kern="1200" cap="none" spc="0" normalizeH="0" baseline="0" noProof="0" dirty="0" err="1" smtClean="0">
                <a:ln>
                  <a:noFill/>
                </a:ln>
                <a:solidFill>
                  <a:schemeClr val="tx1"/>
                </a:solidFill>
                <a:effectLst/>
                <a:uLnTx/>
                <a:uFillTx/>
                <a:latin typeface="+mj-lt"/>
                <a:ea typeface="+mj-ea"/>
                <a:cs typeface="+mj-cs"/>
              </a:rPr>
              <a:t>IN</a:t>
            </a:r>
            <a:r>
              <a:rPr kumimoji="0" lang="en-ZA" sz="11200" b="0" i="0" u="none" strike="noStrike" kern="1200" cap="none" spc="0" normalizeH="0" baseline="0" noProof="0" dirty="0" smtClean="0">
                <a:ln>
                  <a:noFill/>
                </a:ln>
                <a:solidFill>
                  <a:schemeClr val="tx1"/>
                </a:solidFill>
                <a:effectLst/>
                <a:uLnTx/>
                <a:uFillTx/>
                <a:latin typeface="+mj-lt"/>
                <a:ea typeface="+mj-ea"/>
                <a:cs typeface="+mj-cs"/>
              </a:rPr>
              <a:t> February 2008</a:t>
            </a:r>
            <a:endParaRPr kumimoji="0" lang="en-GB" sz="11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500034" y="1500150"/>
            <a:ext cx="8229600" cy="535785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List of Issues on TK and </a:t>
            </a:r>
            <a:r>
              <a:rPr kumimoji="0" lang="en-ZA" sz="3600" b="0" i="0" u="none" strike="noStrike" kern="1200" cap="none" spc="0" normalizeH="0" baseline="0" noProof="0" dirty="0" err="1" smtClean="0">
                <a:ln>
                  <a:noFill/>
                </a:ln>
                <a:solidFill>
                  <a:schemeClr val="tx1"/>
                </a:solidFill>
                <a:effectLst/>
                <a:uLnTx/>
                <a:uFillTx/>
                <a:latin typeface="+mn-lt"/>
                <a:ea typeface="+mn-ea"/>
                <a:cs typeface="+mn-cs"/>
              </a:rPr>
              <a:t>TCEs</a:t>
            </a:r>
            <a:endParaRPr kumimoji="0" lang="en-ZA"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ZA" sz="36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Definitions of </a:t>
            </a:r>
            <a:r>
              <a:rPr kumimoji="0" lang="en-ZA" sz="3600" b="0" i="0" u="none" strike="noStrike" kern="1200" cap="none" spc="0" normalizeH="0" baseline="0" noProof="0" dirty="0" err="1" smtClean="0">
                <a:ln>
                  <a:noFill/>
                </a:ln>
                <a:solidFill>
                  <a:schemeClr val="tx1"/>
                </a:solidFill>
                <a:effectLst/>
                <a:uLnTx/>
                <a:uFillTx/>
                <a:latin typeface="+mn-lt"/>
                <a:ea typeface="+mn-ea"/>
                <a:cs typeface="+mn-cs"/>
              </a:rPr>
              <a:t>Tk</a:t>
            </a:r>
            <a:r>
              <a:rPr kumimoji="0" lang="en-ZA" sz="3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ZA" sz="3600" b="0" i="0" u="none" strike="noStrike" kern="1200" cap="none" spc="0" normalizeH="0" baseline="0" noProof="0" dirty="0" err="1" smtClean="0">
                <a:ln>
                  <a:noFill/>
                </a:ln>
                <a:solidFill>
                  <a:schemeClr val="tx1"/>
                </a:solidFill>
                <a:effectLst/>
                <a:uLnTx/>
                <a:uFillTx/>
                <a:latin typeface="+mn-lt"/>
                <a:ea typeface="+mn-ea"/>
                <a:cs typeface="+mn-cs"/>
              </a:rPr>
              <a:t>TECs</a:t>
            </a:r>
            <a:r>
              <a:rPr kumimoji="0" lang="en-ZA" sz="3600" b="0" i="0" u="none" strike="noStrike" kern="1200" cap="none" spc="0" normalizeH="0" baseline="0" noProof="0" dirty="0" smtClean="0">
                <a:ln>
                  <a:noFill/>
                </a:ln>
                <a:solidFill>
                  <a:schemeClr val="tx1"/>
                </a:solidFill>
                <a:effectLst/>
                <a:uLnTx/>
                <a:uFillTx/>
                <a:latin typeface="+mn-lt"/>
                <a:ea typeface="+mn-ea"/>
                <a:cs typeface="+mn-cs"/>
              </a:rPr>
              <a:t> that should be protected</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Who should benefit from any such protection or who hold the right to protectable TK and </a:t>
            </a:r>
            <a:r>
              <a:rPr kumimoji="0" lang="en-ZA" sz="3600" b="0" i="0" u="none" strike="noStrike" kern="1200" cap="none" spc="0" normalizeH="0" baseline="0" noProof="0" dirty="0" err="1" smtClean="0">
                <a:ln>
                  <a:noFill/>
                </a:ln>
                <a:solidFill>
                  <a:schemeClr val="tx1"/>
                </a:solidFill>
                <a:effectLst/>
                <a:uLnTx/>
                <a:uFillTx/>
                <a:latin typeface="+mn-lt"/>
                <a:ea typeface="+mn-ea"/>
                <a:cs typeface="+mn-cs"/>
              </a:rPr>
              <a:t>TCEs</a:t>
            </a:r>
            <a:r>
              <a:rPr kumimoji="0" lang="en-ZA" sz="36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What objective is sought to be achieved through according intellectual property rights protection (economic and moral rights)?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What sort of behaviour should be considered unacceptable/illegal?</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Should there be any exceptions or limitations to the rights?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For how long should protection be </a:t>
            </a:r>
            <a:r>
              <a:rPr kumimoji="0" lang="en-ZA" sz="3600" b="0" i="0" u="none" strike="noStrike" kern="1200" cap="none" spc="0" normalizeH="0" baseline="0" noProof="0" dirty="0" err="1" smtClean="0">
                <a:ln>
                  <a:noFill/>
                </a:ln>
                <a:solidFill>
                  <a:schemeClr val="tx1"/>
                </a:solidFill>
                <a:effectLst/>
                <a:uLnTx/>
                <a:uFillTx/>
                <a:latin typeface="+mn-lt"/>
                <a:ea typeface="+mn-ea"/>
                <a:cs typeface="+mn-cs"/>
              </a:rPr>
              <a:t>acorded</a:t>
            </a:r>
            <a:r>
              <a:rPr kumimoji="0" lang="en-ZA" sz="36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To what extent do existing </a:t>
            </a:r>
            <a:r>
              <a:rPr kumimoji="0" lang="en-ZA" sz="3600" b="0" i="0" u="none" strike="noStrike" kern="1200" cap="none" spc="0" normalizeH="0" baseline="0" noProof="0" dirty="0" err="1" smtClean="0">
                <a:ln>
                  <a:noFill/>
                </a:ln>
                <a:solidFill>
                  <a:schemeClr val="tx1"/>
                </a:solidFill>
                <a:effectLst/>
                <a:uLnTx/>
                <a:uFillTx/>
                <a:latin typeface="+mn-lt"/>
                <a:ea typeface="+mn-ea"/>
                <a:cs typeface="+mn-cs"/>
              </a:rPr>
              <a:t>IPRs</a:t>
            </a:r>
            <a:r>
              <a:rPr kumimoji="0" lang="en-ZA" sz="3600" b="0" i="0" u="none" strike="noStrike" kern="1200" cap="none" spc="0" normalizeH="0" baseline="0" noProof="0" dirty="0" smtClean="0">
                <a:ln>
                  <a:noFill/>
                </a:ln>
                <a:solidFill>
                  <a:schemeClr val="tx1"/>
                </a:solidFill>
                <a:effectLst/>
                <a:uLnTx/>
                <a:uFillTx/>
                <a:latin typeface="+mn-lt"/>
                <a:ea typeface="+mn-ea"/>
                <a:cs typeface="+mn-cs"/>
              </a:rPr>
              <a:t> already afford protection?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What sanctions or penalties should apply to behaviour or acts considered to be unacceptable or illegal?</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Which issues should be dealt with at the international and national levels? What divisions should be made between the national and international?</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600" b="0" i="0" u="none" strike="noStrike" kern="1200" cap="none" spc="0" normalizeH="0" baseline="0" noProof="0" dirty="0" smtClean="0">
                <a:ln>
                  <a:noFill/>
                </a:ln>
                <a:solidFill>
                  <a:schemeClr val="tx1"/>
                </a:solidFill>
                <a:effectLst/>
                <a:uLnTx/>
                <a:uFillTx/>
                <a:latin typeface="+mn-lt"/>
                <a:ea typeface="+mn-ea"/>
                <a:cs typeface="+mn-cs"/>
              </a:rPr>
              <a:t>How should foreign rights holders/beneficiaries be treated?</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100013"/>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78738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200" b="0" i="0" u="none" strike="noStrike" kern="1200" cap="none" spc="0" normalizeH="0" baseline="0" noProof="0" dirty="0" smtClean="0">
                <a:ln>
                  <a:noFill/>
                </a:ln>
                <a:solidFill>
                  <a:schemeClr val="tx1"/>
                </a:solidFill>
                <a:effectLst/>
                <a:uLnTx/>
                <a:uFillTx/>
                <a:latin typeface="+mj-lt"/>
                <a:ea typeface="+mj-ea"/>
                <a:cs typeface="+mj-cs"/>
              </a:rPr>
              <a:t>PROGRESSION OF ISSUES</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285720" y="1500174"/>
            <a:ext cx="8705880" cy="514353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GAP ANALYSIS </a:t>
            </a:r>
            <a:r>
              <a:rPr kumimoji="0" lang="en-ZA" sz="32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3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3200" b="0" i="0" u="none" strike="noStrike" kern="1200" cap="none" spc="0" normalizeH="0" baseline="0" noProof="0" dirty="0" err="1" smtClean="0">
                <a:ln>
                  <a:noFill/>
                </a:ln>
                <a:solidFill>
                  <a:schemeClr val="tx1"/>
                </a:solidFill>
                <a:effectLst/>
                <a:uLnTx/>
                <a:uFillTx/>
                <a:latin typeface="+mn-lt"/>
                <a:ea typeface="+mn-ea"/>
                <a:cs typeface="+mn-cs"/>
              </a:rPr>
              <a:t>GRTKF</a:t>
            </a:r>
            <a:r>
              <a:rPr kumimoji="0" lang="en-ZA" sz="3200" b="0" i="0" u="none" strike="noStrike" kern="1200" cap="none" spc="0" normalizeH="0" baseline="0" noProof="0" dirty="0" smtClean="0">
                <a:ln>
                  <a:noFill/>
                </a:ln>
                <a:solidFill>
                  <a:schemeClr val="tx1"/>
                </a:solidFill>
                <a:effectLst/>
                <a:uLnTx/>
                <a:uFillTx/>
                <a:latin typeface="+mn-lt"/>
                <a:ea typeface="+mn-ea"/>
                <a:cs typeface="+mn-cs"/>
              </a:rPr>
              <a:t>/IC/13/5 OCT 2008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The working definitions or other bases upon which analysis is conducted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Obligations, provisions and possibilities already existing at the international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Gaps existing at the international level, illustrating those gaps, to the extent possible, with specific examples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Consideration relevant to determine whether those gaps need to be addressed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What options exist or might be developed to address any identified gaps, including legal and other options, whether at the international, regional or national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schemeClr val="tx1"/>
                </a:solidFill>
                <a:effectLst/>
                <a:uLnTx/>
                <a:uFillTx/>
                <a:latin typeface="+mn-lt"/>
                <a:ea typeface="+mn-ea"/>
                <a:cs typeface="+mn-cs"/>
              </a:rPr>
              <a:t>For easy of accessing information a matrix was provided.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100013"/>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428596" y="428604"/>
            <a:ext cx="8229600" cy="714356"/>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1"/>
                </a:solidFill>
                <a:effectLst/>
                <a:uLnTx/>
                <a:uFillTx/>
                <a:latin typeface="+mj-lt"/>
                <a:ea typeface="+mj-ea"/>
                <a:cs typeface="+mj-cs"/>
              </a:rPr>
              <a:t>CURRENT MANDATE FOR 2012-13</a:t>
            </a:r>
            <a:br>
              <a:rPr kumimoji="0" lang="en-ZA" sz="2800" b="1" i="0" u="none" strike="noStrike" kern="1200" cap="none" spc="0" normalizeH="0" baseline="0" noProof="0" dirty="0" smtClean="0">
                <a:ln>
                  <a:noFill/>
                </a:ln>
                <a:solidFill>
                  <a:schemeClr val="tx1"/>
                </a:solidFill>
                <a:effectLst/>
                <a:uLnTx/>
                <a:uFillTx/>
                <a:latin typeface="+mj-lt"/>
                <a:ea typeface="+mj-ea"/>
                <a:cs typeface="+mj-cs"/>
              </a:rPr>
            </a:br>
            <a:r>
              <a:rPr kumimoji="0" lang="en-ZA" sz="2800" b="1" i="0" u="none" strike="noStrike" kern="1200" cap="none" spc="0" normalizeH="0" baseline="0" noProof="0" dirty="0" err="1" smtClean="0">
                <a:ln>
                  <a:noFill/>
                </a:ln>
                <a:solidFill>
                  <a:schemeClr val="tx1"/>
                </a:solidFill>
                <a:effectLst/>
                <a:uLnTx/>
                <a:uFillTx/>
                <a:latin typeface="+mj-lt"/>
                <a:ea typeface="+mj-ea"/>
                <a:cs typeface="+mj-cs"/>
              </a:rPr>
              <a:t>40</a:t>
            </a:r>
            <a:r>
              <a:rPr kumimoji="0" lang="en-ZA" sz="2800" b="1" i="0" u="none" strike="noStrike" kern="1200" cap="none" spc="0" normalizeH="0" baseline="30000" noProof="0" dirty="0" err="1" smtClean="0">
                <a:ln>
                  <a:noFill/>
                </a:ln>
                <a:solidFill>
                  <a:schemeClr val="tx1"/>
                </a:solidFill>
                <a:effectLst/>
                <a:uLnTx/>
                <a:uFillTx/>
                <a:latin typeface="+mj-lt"/>
                <a:ea typeface="+mj-ea"/>
                <a:cs typeface="+mj-cs"/>
              </a:rPr>
              <a:t>TH</a:t>
            </a:r>
            <a:r>
              <a:rPr kumimoji="0" lang="en-ZA" sz="2800" b="1" i="0" u="none" strike="noStrike" kern="1200" cap="none" spc="0" normalizeH="0" baseline="0" noProof="0" dirty="0" smtClean="0">
                <a:ln>
                  <a:noFill/>
                </a:ln>
                <a:solidFill>
                  <a:schemeClr val="tx1"/>
                </a:solidFill>
                <a:effectLst/>
                <a:uLnTx/>
                <a:uFillTx/>
                <a:latin typeface="+mj-lt"/>
                <a:ea typeface="+mj-ea"/>
                <a:cs typeface="+mj-cs"/>
              </a:rPr>
              <a:t> GENERAL ASSEMBLY, 26 Sept – 5 October 2011</a:t>
            </a:r>
            <a:endParaRPr kumimoji="0" lang="en-GB"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428596" y="1357298"/>
            <a:ext cx="8229600" cy="5500702"/>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lphaLcParenBoth"/>
              <a:tabLst/>
              <a:defRPr/>
            </a:pPr>
            <a:r>
              <a:rPr kumimoji="0" lang="en-ZA" sz="2200" b="0" i="0" u="none" strike="noStrike" kern="1200" cap="none" spc="0" normalizeH="0" baseline="0" noProof="0" dirty="0" smtClean="0">
                <a:ln>
                  <a:noFill/>
                </a:ln>
                <a:solidFill>
                  <a:schemeClr val="tx1"/>
                </a:solidFill>
                <a:effectLst/>
                <a:uLnTx/>
                <a:uFillTx/>
                <a:latin typeface="+mn-lt"/>
                <a:ea typeface="+mn-ea"/>
                <a:cs typeface="+mn-cs"/>
              </a:rPr>
              <a:t>The committee will, during the next biennium (2012/13), and without prejudice to the work pursued in other </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fora</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 expedite its work on text based negotiations with the object of reaching agreement on a text(s) of international legal instruments which will ensure the effective protection of </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GRs</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 TK and </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TCEs</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lphaLcParenBoth"/>
              <a:tabLst/>
              <a:defRPr/>
            </a:pPr>
            <a:r>
              <a:rPr kumimoji="0" lang="en-ZA" sz="2200" b="0" i="0" u="none" strike="noStrike" kern="1200" cap="none" spc="0" normalizeH="0" baseline="0" noProof="0" dirty="0" smtClean="0">
                <a:ln>
                  <a:noFill/>
                </a:ln>
                <a:solidFill>
                  <a:schemeClr val="tx1"/>
                </a:solidFill>
                <a:effectLst/>
                <a:uLnTx/>
                <a:uFillTx/>
                <a:latin typeface="+mn-lt"/>
                <a:ea typeface="+mn-ea"/>
                <a:cs typeface="+mn-cs"/>
              </a:rPr>
              <a:t>The Committee will follow a clearly defined work programme based on sound working methods for the 2012/2013 biennium: Initially 4 Sessions; 3 thematic with a provision for the General Assembly to consider the need for additional meetings</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lphaLcParenBoth"/>
              <a:tabLst/>
              <a:defRPr/>
            </a:pP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 documents including </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GRTKF</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1C</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/19/4, </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GRTKF</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1C</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/19/5, </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GRTKF</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1C</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/19/6 and </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GRTKF</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a:t>
            </a:r>
            <a:r>
              <a:rPr kumimoji="0" lang="en-ZA" sz="2200" b="0" i="0" u="none" strike="noStrike" kern="1200" cap="none" spc="0" normalizeH="0" baseline="0" noProof="0" dirty="0" err="1" smtClean="0">
                <a:ln>
                  <a:noFill/>
                </a:ln>
                <a:solidFill>
                  <a:schemeClr val="tx1"/>
                </a:solidFill>
                <a:effectLst/>
                <a:uLnTx/>
                <a:uFillTx/>
                <a:latin typeface="+mn-lt"/>
                <a:ea typeface="+mn-ea"/>
                <a:cs typeface="+mn-cs"/>
              </a:rPr>
              <a:t>1C</a:t>
            </a:r>
            <a:r>
              <a:rPr kumimoji="0" lang="en-ZA" sz="2200" b="0" i="0" u="none" strike="noStrike" kern="1200" cap="none" spc="0" normalizeH="0" baseline="0" noProof="0" dirty="0" smtClean="0">
                <a:ln>
                  <a:noFill/>
                </a:ln>
                <a:solidFill>
                  <a:schemeClr val="tx1"/>
                </a:solidFill>
                <a:effectLst/>
                <a:uLnTx/>
                <a:uFillTx/>
                <a:latin typeface="+mn-lt"/>
                <a:ea typeface="+mn-ea"/>
                <a:cs typeface="+mn-cs"/>
              </a:rPr>
              <a:t>/19/7 as basis for text based negotiations as well as any other text contributions by Members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457200" y="0"/>
            <a:ext cx="8229600" cy="8572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dirty="0" smtClean="0">
                <a:ln>
                  <a:noFill/>
                </a:ln>
                <a:solidFill>
                  <a:schemeClr val="tx1"/>
                </a:solidFill>
                <a:effectLst/>
                <a:uLnTx/>
                <a:uFillTx/>
                <a:latin typeface="+mj-lt"/>
                <a:ea typeface="+mj-ea"/>
                <a:cs typeface="+mj-cs"/>
              </a:rPr>
              <a:t>2012/2013 BIENNIUM WORK SCHEDULE</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1" name="Content Placeholder 3"/>
          <p:cNvGraphicFramePr>
            <a:graphicFrameLocks/>
          </p:cNvGraphicFramePr>
          <p:nvPr/>
        </p:nvGraphicFramePr>
        <p:xfrm>
          <a:off x="457200" y="1000108"/>
          <a:ext cx="8229600" cy="5796935"/>
        </p:xfrm>
        <a:graphic>
          <a:graphicData uri="http://schemas.openxmlformats.org/drawingml/2006/table">
            <a:tbl>
              <a:tblPr firstRow="1" bandRow="1">
                <a:tableStyleId>{5C22544A-7EE6-4342-B048-85BDC9FD1C3A}</a:tableStyleId>
              </a:tblPr>
              <a:tblGrid>
                <a:gridCol w="4114800"/>
                <a:gridCol w="4114800"/>
              </a:tblGrid>
              <a:tr h="452099">
                <a:tc>
                  <a:txBody>
                    <a:bodyPr/>
                    <a:lstStyle/>
                    <a:p>
                      <a:r>
                        <a:rPr lang="en-ZA" b="0" dirty="0" smtClean="0"/>
                        <a:t>Date</a:t>
                      </a:r>
                      <a:endParaRPr lang="en-GB" b="0" dirty="0"/>
                    </a:p>
                  </a:txBody>
                  <a:tcPr/>
                </a:tc>
                <a:tc>
                  <a:txBody>
                    <a:bodyPr/>
                    <a:lstStyle/>
                    <a:p>
                      <a:r>
                        <a:rPr lang="en-ZA" dirty="0" smtClean="0"/>
                        <a:t>Activity</a:t>
                      </a:r>
                      <a:endParaRPr lang="en-GB" dirty="0"/>
                    </a:p>
                  </a:txBody>
                  <a:tcPr/>
                </a:tc>
              </a:tr>
              <a:tr h="1343412">
                <a:tc>
                  <a:txBody>
                    <a:bodyPr/>
                    <a:lstStyle/>
                    <a:p>
                      <a:r>
                        <a:rPr lang="en-ZA" dirty="0" smtClean="0"/>
                        <a:t>February 2012</a:t>
                      </a:r>
                      <a:endParaRPr lang="en-GB" dirty="0"/>
                    </a:p>
                  </a:txBody>
                  <a:tcPr/>
                </a:tc>
                <a:tc>
                  <a:txBody>
                    <a:bodyPr/>
                    <a:lstStyle/>
                    <a:p>
                      <a:r>
                        <a:rPr lang="en-ZA" dirty="0" err="1" smtClean="0"/>
                        <a:t>IGC</a:t>
                      </a:r>
                      <a:r>
                        <a:rPr lang="en-ZA" dirty="0" smtClean="0"/>
                        <a:t> 20 (</a:t>
                      </a:r>
                      <a:r>
                        <a:rPr lang="en-ZA" dirty="0" err="1" smtClean="0"/>
                        <a:t>GRs</a:t>
                      </a:r>
                      <a:r>
                        <a:rPr lang="en-ZA" dirty="0" smtClean="0"/>
                        <a:t>).</a:t>
                      </a:r>
                      <a:r>
                        <a:rPr lang="en-ZA" baseline="0" dirty="0" smtClean="0"/>
                        <a:t> To Undertake text based negotiations with a focus on considering options for a draft legal text as detailed in </a:t>
                      </a:r>
                      <a:r>
                        <a:rPr lang="en-ZA" baseline="0" dirty="0" err="1" smtClean="0"/>
                        <a:t>WIPO</a:t>
                      </a:r>
                      <a:r>
                        <a:rPr lang="en-ZA" baseline="0" dirty="0" smtClean="0"/>
                        <a:t>/</a:t>
                      </a:r>
                      <a:r>
                        <a:rPr lang="en-ZA" baseline="0" dirty="0" err="1" smtClean="0"/>
                        <a:t>GRTKF</a:t>
                      </a:r>
                      <a:r>
                        <a:rPr lang="en-ZA" baseline="0" dirty="0" smtClean="0"/>
                        <a:t>/</a:t>
                      </a:r>
                      <a:r>
                        <a:rPr lang="en-ZA" baseline="0" dirty="0" err="1" smtClean="0"/>
                        <a:t>1C</a:t>
                      </a:r>
                      <a:r>
                        <a:rPr lang="en-ZA" baseline="0" dirty="0" smtClean="0"/>
                        <a:t>/19/7  (8 days)</a:t>
                      </a:r>
                      <a:endParaRPr lang="en-GB" dirty="0"/>
                    </a:p>
                  </a:txBody>
                  <a:tcPr/>
                </a:tc>
              </a:tr>
              <a:tr h="1204885">
                <a:tc>
                  <a:txBody>
                    <a:bodyPr/>
                    <a:lstStyle/>
                    <a:p>
                      <a:r>
                        <a:rPr lang="en-ZA" dirty="0" smtClean="0"/>
                        <a:t>April/May 2012</a:t>
                      </a:r>
                      <a:endParaRPr lang="en-GB" dirty="0"/>
                    </a:p>
                  </a:txBody>
                  <a:tcPr/>
                </a:tc>
                <a:tc>
                  <a:txBody>
                    <a:bodyPr/>
                    <a:lstStyle/>
                    <a:p>
                      <a:r>
                        <a:rPr lang="en-ZA" dirty="0" err="1" smtClean="0"/>
                        <a:t>IGC</a:t>
                      </a:r>
                      <a:r>
                        <a:rPr lang="en-ZA" dirty="0" smtClean="0"/>
                        <a:t> 21 (TK). Focus on 4 key articles </a:t>
                      </a:r>
                      <a:r>
                        <a:rPr lang="en-ZA" i="1" dirty="0" err="1" smtClean="0"/>
                        <a:t>viz</a:t>
                      </a:r>
                      <a:r>
                        <a:rPr lang="en-ZA" i="0" dirty="0" smtClean="0"/>
                        <a:t> subject Matter</a:t>
                      </a:r>
                      <a:r>
                        <a:rPr lang="en-ZA" i="0" baseline="0" dirty="0" smtClean="0"/>
                        <a:t> of protection, Beneficiaries, Scope of Protection and Limitations and Exceptions</a:t>
                      </a:r>
                      <a:endParaRPr lang="en-GB" dirty="0"/>
                    </a:p>
                  </a:txBody>
                  <a:tcPr/>
                </a:tc>
              </a:tr>
              <a:tr h="1433109">
                <a:tc>
                  <a:txBody>
                    <a:bodyPr/>
                    <a:lstStyle/>
                    <a:p>
                      <a:r>
                        <a:rPr lang="en-ZA" dirty="0" smtClean="0"/>
                        <a:t>July 2012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err="1" smtClean="0"/>
                        <a:t>IGC</a:t>
                      </a:r>
                      <a:r>
                        <a:rPr lang="en-ZA" dirty="0" smtClean="0"/>
                        <a:t> 22 (</a:t>
                      </a:r>
                      <a:r>
                        <a:rPr lang="en-ZA" dirty="0" err="1" smtClean="0"/>
                        <a:t>TCEs</a:t>
                      </a:r>
                      <a:r>
                        <a:rPr lang="en-ZA" dirty="0" smtClean="0"/>
                        <a:t>). Focus on 4 key articles </a:t>
                      </a:r>
                      <a:r>
                        <a:rPr lang="en-ZA" i="1" dirty="0" err="1" smtClean="0"/>
                        <a:t>viz</a:t>
                      </a:r>
                      <a:r>
                        <a:rPr lang="en-ZA" i="0" dirty="0" smtClean="0"/>
                        <a:t> subject Matter</a:t>
                      </a:r>
                      <a:r>
                        <a:rPr lang="en-ZA" i="0" baseline="0" dirty="0" smtClean="0"/>
                        <a:t> of protection, Beneficiaries, Scope of Protection and Limitations and Exceptions</a:t>
                      </a:r>
                      <a:endParaRPr lang="en-GB" dirty="0" smtClean="0"/>
                    </a:p>
                    <a:p>
                      <a:endParaRPr lang="en-GB" dirty="0"/>
                    </a:p>
                  </a:txBody>
                  <a:tcPr/>
                </a:tc>
              </a:tr>
              <a:tr h="419099">
                <a:tc>
                  <a:txBody>
                    <a:bodyPr/>
                    <a:lstStyle/>
                    <a:p>
                      <a:r>
                        <a:rPr lang="en-ZA" dirty="0" smtClean="0"/>
                        <a:t>September 2012</a:t>
                      </a:r>
                      <a:endParaRPr lang="en-GB" dirty="0"/>
                    </a:p>
                  </a:txBody>
                  <a:tcPr/>
                </a:tc>
                <a:tc>
                  <a:txBody>
                    <a:bodyPr/>
                    <a:lstStyle/>
                    <a:p>
                      <a:r>
                        <a:rPr lang="en-ZA" dirty="0" smtClean="0"/>
                        <a:t>General Assembly</a:t>
                      </a:r>
                      <a:endParaRPr lang="en-GB" dirty="0"/>
                    </a:p>
                  </a:txBody>
                  <a:tcPr/>
                </a:tc>
              </a:tr>
              <a:tr h="419099">
                <a:tc>
                  <a:txBody>
                    <a:bodyPr/>
                    <a:lstStyle/>
                    <a:p>
                      <a:r>
                        <a:rPr lang="en-ZA" dirty="0" smtClean="0"/>
                        <a:t>2013</a:t>
                      </a:r>
                      <a:endParaRPr lang="en-GB" dirty="0"/>
                    </a:p>
                  </a:txBody>
                  <a:tcPr/>
                </a:tc>
                <a:tc>
                  <a:txBody>
                    <a:bodyPr/>
                    <a:lstStyle/>
                    <a:p>
                      <a:r>
                        <a:rPr lang="en-ZA" dirty="0" err="1" smtClean="0"/>
                        <a:t>IGC</a:t>
                      </a:r>
                      <a:r>
                        <a:rPr lang="en-ZA" dirty="0" smtClean="0"/>
                        <a:t> 23. Consider decision of General Assembly and take stock of further work required to finalise text/s.</a:t>
                      </a:r>
                      <a:endParaRPr lang="en-GB"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714348" y="428604"/>
            <a:ext cx="7929618" cy="954107"/>
          </a:xfrm>
          <a:prstGeom prst="rect">
            <a:avLst/>
          </a:prstGeom>
        </p:spPr>
        <p:txBody>
          <a:bodyPr wrap="square">
            <a:spAutoFit/>
          </a:bodyPr>
          <a:lstStyle/>
          <a:p>
            <a:pPr algn="ctr"/>
            <a:r>
              <a:rPr lang="en-ZA" sz="2800" b="1" dirty="0" smtClean="0"/>
              <a:t>DRAFT STUDY ON PARTICIPATION OF OBSERVERS OF </a:t>
            </a:r>
            <a:r>
              <a:rPr lang="en-ZA" sz="2800" b="1" dirty="0" err="1" smtClean="0"/>
              <a:t>IGC-GRTKF</a:t>
            </a:r>
            <a:endParaRPr lang="en-GB" sz="2800" b="1" dirty="0"/>
          </a:p>
        </p:txBody>
      </p:sp>
      <p:sp>
        <p:nvSpPr>
          <p:cNvPr id="11" name="Content Placeholder 2"/>
          <p:cNvSpPr txBox="1">
            <a:spLocks/>
          </p:cNvSpPr>
          <p:nvPr/>
        </p:nvSpPr>
        <p:spPr>
          <a:xfrm>
            <a:off x="428596" y="1714464"/>
            <a:ext cx="8229600" cy="5143536"/>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The 40</a:t>
            </a:r>
            <a:r>
              <a:rPr kumimoji="0" lang="en-ZA" sz="3200" b="0" i="0" u="none" strike="noStrike" kern="1200" cap="none" spc="0" normalizeH="0" baseline="30000" noProof="0" smtClean="0">
                <a:ln>
                  <a:noFill/>
                </a:ln>
                <a:solidFill>
                  <a:schemeClr val="tx1"/>
                </a:solidFill>
                <a:effectLst/>
                <a:uLnTx/>
                <a:uFillTx/>
                <a:latin typeface="+mn-lt"/>
                <a:ea typeface="+mn-ea"/>
                <a:cs typeface="+mn-cs"/>
              </a:rPr>
              <a:t>th</a:t>
            </a:r>
            <a:r>
              <a:rPr kumimoji="0" lang="en-ZA" sz="3200" b="0" i="0" u="none" strike="noStrike" kern="1200" cap="none" spc="0" normalizeH="0" baseline="0" noProof="0" smtClean="0">
                <a:ln>
                  <a:noFill/>
                </a:ln>
                <a:solidFill>
                  <a:schemeClr val="tx1"/>
                </a:solidFill>
                <a:effectLst/>
                <a:uLnTx/>
                <a:uFillTx/>
                <a:latin typeface="+mn-lt"/>
                <a:ea typeface="+mn-ea"/>
                <a:cs typeface="+mn-cs"/>
              </a:rPr>
              <a:t> session of the GA in 2011 invited the IGC to review its procedures with a view to enhancing the positive contribution of observers to the IGC process: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3200" b="0" i="0" u="none" strike="noStrike" kern="1200" cap="none" spc="0" normalizeH="0" baseline="0" noProof="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Clarifying relationship with diverse categories of observers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Cooperating in the spirit of partnership</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Substantiating policy debates through enhanced engagement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Facilitating coordinated expert advice and input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Enhancing national and regional dialogues and awareness-raising</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Fortifying Financial and other means of support for direct participation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Expanding interaction through information exchange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Awareness-raising and communications tools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Strengthening cooperation with other United Nations bodies, programmes and agencies</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357166"/>
            <a:ext cx="8229600" cy="1143000"/>
          </a:xfrm>
          <a:prstGeom prst="rect">
            <a:avLst/>
          </a:prstGeom>
        </p:spPr>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100" b="1" i="0" u="none" strike="noStrike" kern="1200" cap="none" spc="0" normalizeH="0" baseline="0" noProof="0" dirty="0" smtClean="0">
                <a:ln>
                  <a:noFill/>
                </a:ln>
                <a:solidFill>
                  <a:schemeClr val="tx1"/>
                </a:solidFill>
                <a:effectLst/>
                <a:uLnTx/>
                <a:uFillTx/>
                <a:latin typeface="+mj-lt"/>
                <a:ea typeface="+mj-ea"/>
                <a:cs typeface="+mj-cs"/>
              </a:rPr>
              <a:t/>
            </a:r>
            <a:br>
              <a:rPr kumimoji="0" lang="en-GB" sz="3100" b="1" i="0" u="none" strike="noStrike" kern="1200" cap="none" spc="0" normalizeH="0" baseline="0" noProof="0" dirty="0" smtClean="0">
                <a:ln>
                  <a:noFill/>
                </a:ln>
                <a:solidFill>
                  <a:schemeClr val="tx1"/>
                </a:solidFill>
                <a:effectLst/>
                <a:uLnTx/>
                <a:uFillTx/>
                <a:latin typeface="+mj-lt"/>
                <a:ea typeface="+mj-ea"/>
                <a:cs typeface="+mj-cs"/>
              </a:rPr>
            </a:br>
            <a:r>
              <a:rPr kumimoji="0" lang="en-GB" sz="5300" b="1" i="0" u="none" strike="noStrike" kern="1200" cap="none" spc="0" normalizeH="0" baseline="0" noProof="0" dirty="0" smtClean="0">
                <a:ln>
                  <a:noFill/>
                </a:ln>
                <a:solidFill>
                  <a:schemeClr val="tx1"/>
                </a:solidFill>
                <a:effectLst/>
                <a:uLnTx/>
                <a:uFillTx/>
                <a:latin typeface="+mj-lt"/>
                <a:ea typeface="+mj-ea"/>
                <a:cs typeface="+mj-cs"/>
              </a:rPr>
              <a:t>WHY HAS THE IGC NOT FULLY REFLECTED THE VIEWS OF INDIGENOUS AND OTHER LOCAL COMMUNITIES?</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762000" y="1905000"/>
            <a:ext cx="8229600"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There are several reasons that explain why the IGC has not succeeded in fully reflecting the demands of indigenous and other local communities: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Its Member State driven committee, Member State interests dominate.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Indigenous peoples Groups failure to lobby progressive members states for support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Divisions in their ranks regarding their demands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457200" y="0"/>
            <a:ext cx="8229600" cy="8572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smtClean="0">
                <a:ln>
                  <a:noFill/>
                </a:ln>
                <a:solidFill>
                  <a:schemeClr val="tx1"/>
                </a:solidFill>
                <a:effectLst/>
                <a:uLnTx/>
                <a:uFillTx/>
                <a:latin typeface="+mj-lt"/>
                <a:ea typeface="+mj-ea"/>
                <a:cs typeface="+mj-cs"/>
              </a:rPr>
              <a:t>2012/2013 BIENNIUM WORK SCHEDULE</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1" name="Content Placeholder 3"/>
          <p:cNvGraphicFramePr>
            <a:graphicFrameLocks/>
          </p:cNvGraphicFramePr>
          <p:nvPr/>
        </p:nvGraphicFramePr>
        <p:xfrm>
          <a:off x="357158" y="1000108"/>
          <a:ext cx="8229600" cy="6197224"/>
        </p:xfrm>
        <a:graphic>
          <a:graphicData uri="http://schemas.openxmlformats.org/drawingml/2006/table">
            <a:tbl>
              <a:tblPr firstRow="1" bandRow="1">
                <a:tableStyleId>{5C22544A-7EE6-4342-B048-85BDC9FD1C3A}</a:tableStyleId>
              </a:tblPr>
              <a:tblGrid>
                <a:gridCol w="3971924"/>
                <a:gridCol w="4257676"/>
              </a:tblGrid>
              <a:tr h="436504">
                <a:tc>
                  <a:txBody>
                    <a:bodyPr/>
                    <a:lstStyle/>
                    <a:p>
                      <a:r>
                        <a:rPr lang="en-ZA" b="0" dirty="0" smtClean="0"/>
                        <a:t>Date</a:t>
                      </a:r>
                      <a:endParaRPr lang="en-GB" b="0" dirty="0"/>
                    </a:p>
                  </a:txBody>
                  <a:tcPr/>
                </a:tc>
                <a:tc>
                  <a:txBody>
                    <a:bodyPr/>
                    <a:lstStyle/>
                    <a:p>
                      <a:r>
                        <a:rPr lang="en-ZA" dirty="0" smtClean="0"/>
                        <a:t>Activity</a:t>
                      </a:r>
                      <a:endParaRPr lang="en-GB" dirty="0"/>
                    </a:p>
                  </a:txBody>
                  <a:tcPr/>
                </a:tc>
              </a:tr>
              <a:tr h="1677429">
                <a:tc>
                  <a:txBody>
                    <a:bodyPr/>
                    <a:lstStyle/>
                    <a:p>
                      <a:r>
                        <a:rPr lang="en-ZA" dirty="0" smtClean="0"/>
                        <a:t>February 2012</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err="1" smtClean="0"/>
                        <a:t>IGC</a:t>
                      </a:r>
                      <a:r>
                        <a:rPr lang="en-ZA" dirty="0" smtClean="0"/>
                        <a:t> 20 (</a:t>
                      </a:r>
                      <a:r>
                        <a:rPr lang="en-ZA" dirty="0" err="1" smtClean="0"/>
                        <a:t>GRs</a:t>
                      </a:r>
                      <a:r>
                        <a:rPr lang="en-ZA" dirty="0" smtClean="0"/>
                        <a:t>).</a:t>
                      </a:r>
                      <a:r>
                        <a:rPr lang="en-ZA" baseline="0" dirty="0" smtClean="0"/>
                        <a:t> To Undertake text based negotiations with a focus on considering options for a draft legal text as detailed in </a:t>
                      </a:r>
                      <a:r>
                        <a:rPr lang="en-ZA" baseline="0" dirty="0" err="1" smtClean="0"/>
                        <a:t>WIPO</a:t>
                      </a:r>
                      <a:r>
                        <a:rPr lang="en-ZA" baseline="0" dirty="0" smtClean="0"/>
                        <a:t>/</a:t>
                      </a:r>
                      <a:r>
                        <a:rPr lang="en-ZA" baseline="0" dirty="0" err="1" smtClean="0"/>
                        <a:t>GRTKF</a:t>
                      </a:r>
                      <a:r>
                        <a:rPr lang="en-ZA" baseline="0" dirty="0" smtClean="0"/>
                        <a:t>/</a:t>
                      </a:r>
                      <a:r>
                        <a:rPr lang="en-ZA" baseline="0" dirty="0" err="1" smtClean="0"/>
                        <a:t>1C</a:t>
                      </a:r>
                      <a:r>
                        <a:rPr lang="en-ZA" baseline="0" dirty="0" smtClean="0"/>
                        <a:t>/19/7  (8 days)</a:t>
                      </a:r>
                      <a:endParaRPr lang="en-GB" dirty="0" smtClean="0"/>
                    </a:p>
                    <a:p>
                      <a:endParaRPr lang="en-GB" dirty="0"/>
                    </a:p>
                  </a:txBody>
                  <a:tcPr/>
                </a:tc>
                <a:tc>
                  <a:txBody>
                    <a:bodyPr/>
                    <a:lstStyle/>
                    <a:p>
                      <a:pPr>
                        <a:buFont typeface="Arial" pitchFamily="34" charset="0"/>
                        <a:buChar char="•"/>
                      </a:pPr>
                      <a:r>
                        <a:rPr lang="en-ZA" dirty="0" smtClean="0"/>
                        <a:t>Development of a single text was</a:t>
                      </a:r>
                      <a:r>
                        <a:rPr lang="en-ZA" baseline="0" dirty="0" smtClean="0"/>
                        <a:t> a great achievement</a:t>
                      </a:r>
                    </a:p>
                    <a:p>
                      <a:pPr>
                        <a:buFont typeface="Arial" pitchFamily="34" charset="0"/>
                        <a:buChar char="•"/>
                      </a:pPr>
                      <a:r>
                        <a:rPr lang="en-ZA" baseline="0" dirty="0" smtClean="0"/>
                        <a:t>Mandatory Disclosure was the intractable issue that divided the member states</a:t>
                      </a:r>
                    </a:p>
                    <a:p>
                      <a:pPr>
                        <a:buFont typeface="Arial" pitchFamily="34" charset="0"/>
                        <a:buChar char="•"/>
                      </a:pPr>
                      <a:r>
                        <a:rPr lang="en-ZA" baseline="0" dirty="0" smtClean="0"/>
                        <a:t>Counter Proposal from Japan on database as an alternative</a:t>
                      </a:r>
                      <a:endParaRPr lang="en-GB" dirty="0"/>
                    </a:p>
                  </a:txBody>
                  <a:tcPr/>
                </a:tc>
              </a:tr>
              <a:tr h="1677429">
                <a:tc>
                  <a:txBody>
                    <a:bodyPr/>
                    <a:lstStyle/>
                    <a:p>
                      <a:r>
                        <a:rPr lang="en-ZA" dirty="0" smtClean="0"/>
                        <a:t>April/May 2012</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err="1" smtClean="0"/>
                        <a:t>IGC</a:t>
                      </a:r>
                      <a:r>
                        <a:rPr lang="en-ZA" dirty="0" smtClean="0"/>
                        <a:t> 21 (TK). Focus on 4 key articles </a:t>
                      </a:r>
                      <a:r>
                        <a:rPr lang="en-ZA" i="1" dirty="0" err="1" smtClean="0"/>
                        <a:t>viz</a:t>
                      </a:r>
                      <a:r>
                        <a:rPr lang="en-ZA" i="0" dirty="0" smtClean="0"/>
                        <a:t> subject Matter</a:t>
                      </a:r>
                      <a:r>
                        <a:rPr lang="en-ZA" i="0" baseline="0" dirty="0" smtClean="0"/>
                        <a:t> of protection, Beneficiaries, Scope of Protection and Limitations and Exceptions</a:t>
                      </a:r>
                      <a:endParaRPr lang="en-GB" dirty="0" smtClean="0"/>
                    </a:p>
                    <a:p>
                      <a:endParaRPr lang="en-GB" dirty="0"/>
                    </a:p>
                  </a:txBody>
                  <a:tcPr/>
                </a:tc>
                <a:tc>
                  <a:txBody>
                    <a:bodyPr/>
                    <a:lstStyle/>
                    <a:p>
                      <a:pPr>
                        <a:buFont typeface="Arial" pitchFamily="34" charset="0"/>
                        <a:buChar char="•"/>
                      </a:pPr>
                      <a:r>
                        <a:rPr lang="en-ZA" dirty="0" smtClean="0"/>
                        <a:t>No agreement on definition;</a:t>
                      </a:r>
                      <a:r>
                        <a:rPr lang="en-ZA" baseline="0" dirty="0" smtClean="0"/>
                        <a:t> scope and limitations and exceptions.</a:t>
                      </a:r>
                    </a:p>
                    <a:p>
                      <a:pPr>
                        <a:buFont typeface="Arial" pitchFamily="34" charset="0"/>
                        <a:buChar char="•"/>
                      </a:pPr>
                      <a:r>
                        <a:rPr lang="en-ZA" baseline="0" dirty="0" smtClean="0"/>
                        <a:t>Differences on inclusion of nations, individuals, families and states</a:t>
                      </a:r>
                    </a:p>
                    <a:p>
                      <a:pPr>
                        <a:buFont typeface="Arial" pitchFamily="34" charset="0"/>
                        <a:buChar char="•"/>
                      </a:pPr>
                      <a:r>
                        <a:rPr lang="en-ZA" baseline="0" dirty="0" smtClean="0"/>
                        <a:t>Discussions went beyond the four issues and added complications in text </a:t>
                      </a:r>
                      <a:endParaRPr lang="en-GB" dirty="0"/>
                    </a:p>
                  </a:txBody>
                  <a:tcPr/>
                </a:tc>
              </a:tr>
              <a:tr h="2207143">
                <a:tc>
                  <a:txBody>
                    <a:bodyPr/>
                    <a:lstStyle/>
                    <a:p>
                      <a:r>
                        <a:rPr lang="en-ZA" dirty="0" smtClean="0"/>
                        <a:t>July 2012 </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err="1" smtClean="0"/>
                        <a:t>IGC</a:t>
                      </a:r>
                      <a:r>
                        <a:rPr lang="en-ZA" dirty="0" smtClean="0"/>
                        <a:t> 22 (</a:t>
                      </a:r>
                      <a:r>
                        <a:rPr lang="en-ZA" dirty="0" err="1" smtClean="0"/>
                        <a:t>TCEs</a:t>
                      </a:r>
                      <a:r>
                        <a:rPr lang="en-ZA" dirty="0" smtClean="0"/>
                        <a:t>). Focus on 4 key articles </a:t>
                      </a:r>
                      <a:r>
                        <a:rPr lang="en-ZA" i="1" dirty="0" err="1" smtClean="0"/>
                        <a:t>viz</a:t>
                      </a:r>
                      <a:r>
                        <a:rPr lang="en-ZA" i="0" dirty="0" smtClean="0"/>
                        <a:t> subject Matter</a:t>
                      </a:r>
                      <a:r>
                        <a:rPr lang="en-ZA" i="0" baseline="0" dirty="0" smtClean="0"/>
                        <a:t> of protection, Beneficiaries, Scope of Protection and Limitations and Exceptions</a:t>
                      </a:r>
                      <a:endParaRPr lang="en-GB" dirty="0" smtClean="0"/>
                    </a:p>
                    <a:p>
                      <a:endParaRPr lang="en-GB" dirty="0"/>
                    </a:p>
                  </a:txBody>
                  <a:tcPr/>
                </a:tc>
                <a:tc>
                  <a:txBody>
                    <a:bodyPr/>
                    <a:lstStyle/>
                    <a:p>
                      <a:pPr>
                        <a:buFont typeface="Arial" pitchFamily="34" charset="0"/>
                        <a:buChar char="•"/>
                      </a:pPr>
                      <a:r>
                        <a:rPr lang="en-ZA" dirty="0" smtClean="0"/>
                        <a:t>No agreement on definition;</a:t>
                      </a:r>
                      <a:r>
                        <a:rPr lang="en-ZA" baseline="0" dirty="0" smtClean="0"/>
                        <a:t> scope and limitations and exceptions.</a:t>
                      </a:r>
                    </a:p>
                    <a:p>
                      <a:pPr>
                        <a:buFont typeface="Arial" pitchFamily="34" charset="0"/>
                        <a:buChar char="•"/>
                      </a:pPr>
                      <a:r>
                        <a:rPr lang="en-ZA" baseline="0" dirty="0" smtClean="0"/>
                        <a:t>Possible solution  to inclusion of nations, individuals, families and states as beneficiaries</a:t>
                      </a:r>
                    </a:p>
                    <a:p>
                      <a:pPr>
                        <a:buFont typeface="Arial" pitchFamily="34" charset="0"/>
                        <a:buChar char="•"/>
                      </a:pPr>
                      <a:r>
                        <a:rPr lang="en-ZA" baseline="0" dirty="0" smtClean="0"/>
                        <a:t>Discussions went beyond the four issues and added complications in text </a:t>
                      </a:r>
                      <a:endParaRPr lang="en-GB" dirty="0" smtClean="0"/>
                    </a:p>
                    <a:p>
                      <a:endParaRPr lang="en-GB"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3214678" y="785794"/>
            <a:ext cx="4308680" cy="523220"/>
          </a:xfrm>
          <a:prstGeom prst="rect">
            <a:avLst/>
          </a:prstGeom>
        </p:spPr>
        <p:txBody>
          <a:bodyPr wrap="none">
            <a:spAutoFit/>
          </a:bodyPr>
          <a:lstStyle/>
          <a:p>
            <a:r>
              <a:rPr lang="en-ZA" sz="2800" b="1" dirty="0" smtClean="0"/>
              <a:t>OUTLINE OF PRESENTATION</a:t>
            </a:r>
            <a:endParaRPr lang="en-GB" sz="2800" b="1"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ZA" sz="2400" b="0" i="0" u="none" strike="noStrike" kern="1200" cap="none" spc="0" normalizeH="0" baseline="0" noProof="0" dirty="0" smtClean="0">
                <a:ln>
                  <a:noFill/>
                </a:ln>
                <a:solidFill>
                  <a:schemeClr val="tx1"/>
                </a:solidFill>
                <a:effectLst/>
                <a:uLnTx/>
                <a:uFillTx/>
                <a:latin typeface="+mn-lt"/>
                <a:ea typeface="+mn-ea"/>
                <a:cs typeface="+mn-cs"/>
              </a:rPr>
              <a:t>Introduction</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Background to </a:t>
            </a:r>
            <a:r>
              <a:rPr lang="en-ZA" sz="2400" dirty="0" err="1" smtClean="0"/>
              <a:t>IGC-WIPO</a:t>
            </a:r>
            <a:endParaRPr lang="en-ZA" sz="2400" dirty="0" smtClean="0"/>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Intellectual Property Governance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Progress but slow progress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Increased momentum</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 Current Mandate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Progress on the Mandate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Challenges and Tactics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ZA" sz="2400" dirty="0" smtClean="0"/>
              <a:t>Way Forward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smtClean="0">
                <a:ln>
                  <a:noFill/>
                </a:ln>
                <a:solidFill>
                  <a:schemeClr val="tx1"/>
                </a:solidFill>
                <a:effectLst/>
                <a:uLnTx/>
                <a:uFillTx/>
                <a:latin typeface="+mj-lt"/>
                <a:ea typeface="+mj-ea"/>
                <a:cs typeface="+mj-cs"/>
              </a:rPr>
              <a:t>GENETIC RESOURCES AND ASSOCIATED TRADITIONAL KNOWLEDGE</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214282" y="1571612"/>
            <a:ext cx="8777318" cy="5286388"/>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Succeeded for the first time to produce a single document on Genetic Resources and its associated TK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The section on Policy objectives still has options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The thrust of the options is that the developing countries are driving does binding language while the developed countries would like it to be more open.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Developing countries ensuring that the burden of providing information and other requirements is not placed on indigenous and local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1" i="0" u="none" strike="noStrike" kern="1200" cap="none" spc="0" normalizeH="0" baseline="0" noProof="0" smtClean="0">
                <a:ln>
                  <a:noFill/>
                </a:ln>
                <a:solidFill>
                  <a:schemeClr val="tx1"/>
                </a:solidFill>
                <a:effectLst/>
                <a:uLnTx/>
                <a:uFillTx/>
                <a:latin typeface="+mn-lt"/>
                <a:ea typeface="+mn-ea"/>
                <a:cs typeface="+mn-cs"/>
              </a:rPr>
              <a:t>Substantive Matters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 tendance to separate GR from the associated TK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 move to exclude derivatives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Developing countries attempting to have a disclosure requirement close to the CBD Mandatory Requirement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 possibility of accepting a voluntary dsclosure requirement as per proposals from Norway and Switzerland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The turning attention to the PCT and PLT- the African proposal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The attention to the databases-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Guidelines or recommendations on defensive protection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 lot of diferences on the sanctions, remedies and exercise of the rights</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428596" y="428604"/>
            <a:ext cx="8229600" cy="5825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smtClean="0">
                <a:ln>
                  <a:noFill/>
                </a:ln>
                <a:solidFill>
                  <a:schemeClr val="tx1"/>
                </a:solidFill>
                <a:effectLst/>
                <a:uLnTx/>
                <a:uFillTx/>
                <a:latin typeface="+mj-lt"/>
                <a:ea typeface="+mj-ea"/>
                <a:cs typeface="+mj-cs"/>
              </a:rPr>
              <a:t>TRADITIONAL KNOWLEDGE</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428596" y="1000108"/>
            <a:ext cx="8229600" cy="607220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aim of the session was to provide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section on Objectives and Principles still contain too many divergent views.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definition proffered in the document has a complex combination of stuff that needs to be cleaned out.  Indigenous peoples and member states from developing countries to sort out the mess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It will help if the blocks could be allowed to focus with the option that represents their interests.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On the beneficiaries this is better provision.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article on Scope of protection the options are clear. Article 3 BIS is placed there as a detractor.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options can easily be separated into two reflecting the divergent views.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text has become more complicated as somewhat new options have been introduced or added on o the 19/4 document. i.e Article 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 On Exceptions and Limitations too many alternatives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purpose of the articles is to have an instrument that is enforceable but the negotiating partners from the North always suggest ways to weak the effectiviness of any of the articles (may/should/shall); (Member States/contracting parties); and (holders /owners)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way forward is that the text is mature and contain all the information to result into a legal instrument and should proceed towards a  diplomatic conference for agreement on legally binding instrument.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600" b="0" i="0" u="none" strike="noStrike" kern="1200" cap="none" spc="0" normalizeH="0" baseline="0" noProof="0" smtClean="0">
                <a:ln>
                  <a:noFill/>
                </a:ln>
                <a:solidFill>
                  <a:schemeClr val="tx1"/>
                </a:solidFill>
                <a:effectLst/>
                <a:uLnTx/>
                <a:uFillTx/>
                <a:latin typeface="+mn-lt"/>
                <a:ea typeface="+mn-ea"/>
                <a:cs typeface="+mn-cs"/>
              </a:rPr>
              <a:t>The facilitators comments and the text be the only documents for further negotiations to avoid introduction of new materials.</a:t>
            </a: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smtClean="0">
                <a:ln>
                  <a:noFill/>
                </a:ln>
                <a:solidFill>
                  <a:schemeClr val="tx1"/>
                </a:solidFill>
                <a:effectLst/>
                <a:uLnTx/>
                <a:uFillTx/>
                <a:latin typeface="+mj-lt"/>
                <a:ea typeface="+mj-ea"/>
                <a:cs typeface="+mj-cs"/>
              </a:rPr>
              <a:t>TRADITIONAL CULTURAL EXPRESSIONS</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762000" y="1905000"/>
            <a:ext cx="8229600"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Did not have time to discuss Objectives and Principles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Substantive Articles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Clearer approach to definition and eligibility criteria in article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Very clear definition of beneficiaries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Scope of Protection has options but they are clear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Administration of rights is an area where indigenous peoples and member states from developing countries can work together to streamline diferences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Exeptions and limitations provides a much cleaner text than the TK.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The facilitators notes provide an explanatory not on the approach taken.</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smtClean="0">
                <a:ln>
                  <a:noFill/>
                </a:ln>
                <a:solidFill>
                  <a:schemeClr val="tx1"/>
                </a:solidFill>
                <a:effectLst/>
                <a:uLnTx/>
                <a:uFillTx/>
                <a:latin typeface="+mj-lt"/>
                <a:ea typeface="+mj-ea"/>
                <a:cs typeface="+mj-cs"/>
              </a:rPr>
              <a:t>DEVELOPMENT AGENDA REPORTS </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762000" y="1905000"/>
            <a:ext cx="8229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Brazil speaking on behalf of DAG  was concerned about the pace despite the progress made and urged to strengthen efforts towards concluding the negotiations and fulfill the General Assembly mandate. Explained relevance of a binding legal instrument to development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South Africa on behalf of the African Group noted the progress made and looked forward to the General Assembly making a landmark decision towards a Diplomatic conference and called for apolitical will from Member states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The European Union noted that the work of their biennial was without prejudice to the outcome. It noted that further substantive work was required to fulfil the Mandate of the General assembly</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1"/>
                </a:solidFill>
                <a:effectLst/>
                <a:uLnTx/>
                <a:uFillTx/>
                <a:latin typeface="+mj-lt"/>
                <a:ea typeface="+mj-ea"/>
                <a:cs typeface="+mj-cs"/>
              </a:rPr>
              <a:t>DEVELOPMENT AGENDA REPORTS </a:t>
            </a:r>
            <a:endParaRPr kumimoji="0" lang="en-GB"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357158" y="1905000"/>
            <a:ext cx="8634442" cy="466727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Delegation  of Italy on behalf og Group B acknowledge progress made but indicated that further work remained to be done in order to fulfil the mandate of the Committee.  Called for the preservation of a robust, rich and accessible public domain and the obligations of flexibilities in international IP agreements as they may be relevant.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Delegation of Iran on behalf of the Asian Group noted the role of the IGC in norm setting  in relation to internationally binding rules for the protection of TK, TCEs and GR to benefit developing countries. Urged member States for a constructive engagement  to solve divergences with a view to holding a Diplomatic Conference.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The USA in support of Italy supported a non binding international instrument pursuant to the current WIPO General Assembly mandate and called for preservation of policy space and flexibilities.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Argentina, India, Algeria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smtClean="0">
                <a:ln>
                  <a:noFill/>
                </a:ln>
                <a:solidFill>
                  <a:schemeClr val="tx1"/>
                </a:solidFill>
                <a:effectLst/>
                <a:uLnTx/>
                <a:uFillTx/>
                <a:latin typeface="+mn-lt"/>
                <a:ea typeface="+mn-ea"/>
                <a:cs typeface="+mn-cs"/>
              </a:rPr>
              <a:t>Gulac did not make a statement  and what does that reflect?</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smtClean="0">
                <a:ln>
                  <a:noFill/>
                </a:ln>
                <a:solidFill>
                  <a:schemeClr val="tx1"/>
                </a:solidFill>
                <a:effectLst/>
                <a:uLnTx/>
                <a:uFillTx/>
                <a:latin typeface="+mj-lt"/>
                <a:ea typeface="+mj-ea"/>
                <a:cs typeface="+mj-cs"/>
              </a:rPr>
              <a:t>POSSIBLE SCENARIOS AT THE GA</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762000" y="1905000"/>
            <a:ext cx="8229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The mandate of the committee leaves no outcome excluded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To many developed countries the outcome of the </a:t>
            </a:r>
            <a:r>
              <a:rPr kumimoji="0" lang="en-ZA" sz="28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 should not prescribe any particular outcome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The word protection is understood to include legal and non legal measures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Possible Outcomes: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dirty="0" smtClean="0">
                <a:ln>
                  <a:noFill/>
                </a:ln>
                <a:solidFill>
                  <a:schemeClr val="tx1"/>
                </a:solidFill>
                <a:effectLst/>
                <a:uLnTx/>
                <a:uFillTx/>
                <a:latin typeface="+mn-lt"/>
                <a:ea typeface="+mn-ea"/>
                <a:cs typeface="+mn-cs"/>
              </a:rPr>
              <a:t>Legal instrument(s)          Governance- norm setting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dirty="0" smtClean="0">
                <a:ln>
                  <a:noFill/>
                </a:ln>
                <a:solidFill>
                  <a:schemeClr val="tx1"/>
                </a:solidFill>
                <a:effectLst/>
                <a:uLnTx/>
                <a:uFillTx/>
                <a:latin typeface="+mn-lt"/>
                <a:ea typeface="+mn-ea"/>
                <a:cs typeface="+mn-cs"/>
              </a:rPr>
              <a:t>Declaration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dirty="0" smtClean="0">
                <a:ln>
                  <a:noFill/>
                </a:ln>
                <a:solidFill>
                  <a:schemeClr val="tx1"/>
                </a:solidFill>
                <a:effectLst/>
                <a:uLnTx/>
                <a:uFillTx/>
                <a:latin typeface="+mn-lt"/>
                <a:ea typeface="+mn-ea"/>
                <a:cs typeface="+mn-cs"/>
              </a:rPr>
              <a:t>Guidelines </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ight Brace 11"/>
          <p:cNvSpPr/>
          <p:nvPr/>
        </p:nvSpPr>
        <p:spPr>
          <a:xfrm>
            <a:off x="3357554" y="5500702"/>
            <a:ext cx="71438"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4357686" y="5357826"/>
            <a:ext cx="785818" cy="646331"/>
          </a:xfrm>
          <a:prstGeom prst="rect">
            <a:avLst/>
          </a:prstGeom>
          <a:noFill/>
        </p:spPr>
        <p:txBody>
          <a:bodyPr wrap="square" rtlCol="0">
            <a:spAutoFit/>
          </a:bodyPr>
          <a:lstStyle/>
          <a:p>
            <a:r>
              <a:rPr lang="en-ZA" b="1" dirty="0" smtClean="0"/>
              <a:t>Policy Issues</a:t>
            </a:r>
            <a:endParaRPr lang="en-GB"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200" b="0" i="0" u="none" strike="noStrike" kern="1200" cap="none" spc="0" normalizeH="0" baseline="0" noProof="0" dirty="0" smtClean="0">
                <a:ln>
                  <a:noFill/>
                </a:ln>
                <a:solidFill>
                  <a:schemeClr val="tx1"/>
                </a:solidFill>
                <a:effectLst/>
                <a:uLnTx/>
                <a:uFillTx/>
                <a:latin typeface="+mj-lt"/>
                <a:ea typeface="+mj-ea"/>
                <a:cs typeface="+mj-cs"/>
              </a:rPr>
              <a:t>APPROACHES TO NEGOTIATIONS AT THE </a:t>
            </a:r>
            <a:r>
              <a:rPr kumimoji="0" lang="en-ZA" sz="3200" b="0" i="0" u="none" strike="noStrike" kern="1200" cap="none" spc="0" normalizeH="0" baseline="0" noProof="0" dirty="0" err="1" smtClean="0">
                <a:ln>
                  <a:noFill/>
                </a:ln>
                <a:solidFill>
                  <a:schemeClr val="tx1"/>
                </a:solidFill>
                <a:effectLst/>
                <a:uLnTx/>
                <a:uFillTx/>
                <a:latin typeface="+mj-lt"/>
                <a:ea typeface="+mj-ea"/>
                <a:cs typeface="+mj-cs"/>
              </a:rPr>
              <a:t>IGC</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214282" y="1714488"/>
            <a:ext cx="8777318" cy="514351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There has always been a plea for definitional clarity of TK, </a:t>
            </a:r>
            <a:r>
              <a:rPr kumimoji="0" lang="en-ZA" sz="3300" b="0" i="0" u="none" strike="noStrike" kern="1200" cap="none" spc="0" normalizeH="0" baseline="0" noProof="0" dirty="0" err="1" smtClean="0">
                <a:ln>
                  <a:noFill/>
                </a:ln>
                <a:solidFill>
                  <a:schemeClr val="tx1"/>
                </a:solidFill>
                <a:effectLst/>
                <a:uLnTx/>
                <a:uFillTx/>
                <a:latin typeface="+mn-lt"/>
                <a:ea typeface="+mn-ea"/>
                <a:cs typeface="+mn-cs"/>
              </a:rPr>
              <a:t>TCEs</a:t>
            </a:r>
            <a:endParaRPr kumimoji="0" lang="en-ZA" sz="3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There are question of immature texts: TK; </a:t>
            </a:r>
            <a:r>
              <a:rPr kumimoji="0" lang="en-ZA" sz="3300" b="0" i="0" u="none" strike="noStrike" kern="1200" cap="none" spc="0" normalizeH="0" baseline="0" noProof="0" dirty="0" err="1" smtClean="0">
                <a:ln>
                  <a:noFill/>
                </a:ln>
                <a:solidFill>
                  <a:schemeClr val="tx1"/>
                </a:solidFill>
                <a:effectLst/>
                <a:uLnTx/>
                <a:uFillTx/>
                <a:latin typeface="+mn-lt"/>
                <a:ea typeface="+mn-ea"/>
                <a:cs typeface="+mn-cs"/>
              </a:rPr>
              <a:t>TCEs</a:t>
            </a:r>
            <a:r>
              <a:rPr kumimoji="0" lang="en-ZA" sz="3300" b="0" i="0" u="none" strike="noStrike" kern="1200" cap="none" spc="0" normalizeH="0" baseline="0" noProof="0" dirty="0" smtClean="0">
                <a:ln>
                  <a:noFill/>
                </a:ln>
                <a:solidFill>
                  <a:schemeClr val="tx1"/>
                </a:solidFill>
                <a:effectLst/>
                <a:uLnTx/>
                <a:uFillTx/>
                <a:latin typeface="+mn-lt"/>
                <a:ea typeface="+mn-ea"/>
                <a:cs typeface="+mn-cs"/>
              </a:rPr>
              <a:t> and </a:t>
            </a:r>
            <a:r>
              <a:rPr kumimoji="0" lang="en-ZA" sz="3300" b="0" i="0" u="none" strike="noStrike" kern="1200" cap="none" spc="0" normalizeH="0" baseline="0" noProof="0" dirty="0" err="1" smtClean="0">
                <a:ln>
                  <a:noFill/>
                </a:ln>
                <a:solidFill>
                  <a:schemeClr val="tx1"/>
                </a:solidFill>
                <a:effectLst/>
                <a:uLnTx/>
                <a:uFillTx/>
                <a:latin typeface="+mn-lt"/>
                <a:ea typeface="+mn-ea"/>
                <a:cs typeface="+mn-cs"/>
              </a:rPr>
              <a:t>GR</a:t>
            </a:r>
            <a:endParaRPr kumimoji="0" lang="en-ZA" sz="3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Request for more studies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Quest for more national examples to lead up into international norm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The conventional norms of IP as the norm for </a:t>
            </a:r>
            <a:r>
              <a:rPr kumimoji="0" lang="en-ZA" sz="3300" b="0" i="0" u="none" strike="noStrike" kern="1200" cap="none" spc="0" normalizeH="0" baseline="0" noProof="0" dirty="0" err="1" smtClean="0">
                <a:ln>
                  <a:noFill/>
                </a:ln>
                <a:solidFill>
                  <a:schemeClr val="tx1"/>
                </a:solidFill>
                <a:effectLst/>
                <a:uLnTx/>
                <a:uFillTx/>
                <a:latin typeface="+mn-lt"/>
                <a:ea typeface="+mn-ea"/>
                <a:cs typeface="+mn-cs"/>
              </a:rPr>
              <a:t>TK,TCEs</a:t>
            </a:r>
            <a:r>
              <a:rPr kumimoji="0" lang="en-ZA" sz="3300" b="0" i="0" u="none" strike="noStrike" kern="1200" cap="none" spc="0" normalizeH="0" baseline="0" noProof="0" dirty="0" smtClean="0">
                <a:ln>
                  <a:noFill/>
                </a:ln>
                <a:solidFill>
                  <a:schemeClr val="tx1"/>
                </a:solidFill>
                <a:effectLst/>
                <a:uLnTx/>
                <a:uFillTx/>
                <a:latin typeface="+mn-lt"/>
                <a:ea typeface="+mn-ea"/>
                <a:cs typeface="+mn-cs"/>
              </a:rPr>
              <a:t> and </a:t>
            </a:r>
            <a:r>
              <a:rPr kumimoji="0" lang="en-ZA" sz="3300" b="0" i="0" u="none" strike="noStrike" kern="1200" cap="none" spc="0" normalizeH="0" baseline="0" noProof="0" dirty="0" err="1" smtClean="0">
                <a:ln>
                  <a:noFill/>
                </a:ln>
                <a:solidFill>
                  <a:schemeClr val="tx1"/>
                </a:solidFill>
                <a:effectLst/>
                <a:uLnTx/>
                <a:uFillTx/>
                <a:latin typeface="+mn-lt"/>
                <a:ea typeface="+mn-ea"/>
                <a:cs typeface="+mn-cs"/>
              </a:rPr>
              <a:t>GRs</a:t>
            </a:r>
            <a:endParaRPr kumimoji="0" lang="en-ZA" sz="3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More work needs to be done on objectives and principles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Attempts to weaken the texts and make them as confusing as possible by introduction of detractors or detracting texts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Lobbying countries before major session as collection of intelligence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Presentation of partisan views dressed up as scientific and tested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Non-engagement on substantive issues to undermine progress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300" b="0" i="0" u="none" strike="noStrike" kern="1200" cap="none" spc="0" normalizeH="0" baseline="0" noProof="0" dirty="0" smtClean="0">
                <a:ln>
                  <a:noFill/>
                </a:ln>
                <a:solidFill>
                  <a:schemeClr val="tx1"/>
                </a:solidFill>
                <a:effectLst/>
                <a:uLnTx/>
                <a:uFillTx/>
                <a:latin typeface="+mn-lt"/>
                <a:ea typeface="+mn-ea"/>
                <a:cs typeface="+mn-cs"/>
              </a:rPr>
              <a:t>Presentation of new proposals all the time </a:t>
            </a:r>
            <a:endParaRPr kumimoji="0" lang="en-GB" sz="3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1"/>
                </a:solidFill>
                <a:effectLst/>
                <a:uLnTx/>
                <a:uFillTx/>
                <a:latin typeface="+mj-lt"/>
                <a:ea typeface="+mj-ea"/>
                <a:cs typeface="+mj-cs"/>
              </a:rPr>
              <a:t>DEVELOPING COUNTRIES TACTICS</a:t>
            </a:r>
            <a:endParaRPr kumimoji="0" lang="en-GB"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762000" y="1905000"/>
            <a:ext cx="8229600" cy="452596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Set the terms of the negotiations by making written submissions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Use group coherence as pressure and consensus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Adequate preparations of substantive and tactical issues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Interregional collaboration on consensus building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Create critical points of engagement for decision making such as the 14</a:t>
            </a:r>
            <a:r>
              <a:rPr kumimoji="0" lang="en-ZA" sz="3200" b="0" i="0" u="none" strike="noStrike" kern="1200" cap="none" spc="0" normalizeH="0" baseline="30000" noProof="0" smtClean="0">
                <a:ln>
                  <a:noFill/>
                </a:ln>
                <a:solidFill>
                  <a:schemeClr val="tx1"/>
                </a:solidFill>
                <a:effectLst/>
                <a:uLnTx/>
                <a:uFillTx/>
                <a:latin typeface="+mn-lt"/>
                <a:ea typeface="+mn-ea"/>
                <a:cs typeface="+mn-cs"/>
              </a:rPr>
              <a:t>th</a:t>
            </a:r>
            <a:r>
              <a:rPr kumimoji="0" lang="en-ZA" sz="3200" b="0" i="0" u="none" strike="noStrike" kern="1200" cap="none" spc="0" normalizeH="0" baseline="0" noProof="0" smtClean="0">
                <a:ln>
                  <a:noFill/>
                </a:ln>
                <a:solidFill>
                  <a:schemeClr val="tx1"/>
                </a:solidFill>
                <a:effectLst/>
                <a:uLnTx/>
                <a:uFillTx/>
                <a:latin typeface="+mn-lt"/>
                <a:ea typeface="+mn-ea"/>
                <a:cs typeface="+mn-cs"/>
              </a:rPr>
              <a:t> and 19</a:t>
            </a:r>
            <a:r>
              <a:rPr kumimoji="0" lang="en-ZA" sz="3200" b="0" i="0" u="none" strike="noStrike" kern="1200" cap="none" spc="0" normalizeH="0" baseline="30000" noProof="0" smtClean="0">
                <a:ln>
                  <a:noFill/>
                </a:ln>
                <a:solidFill>
                  <a:schemeClr val="tx1"/>
                </a:solidFill>
                <a:effectLst/>
                <a:uLnTx/>
                <a:uFillTx/>
                <a:latin typeface="+mn-lt"/>
                <a:ea typeface="+mn-ea"/>
                <a:cs typeface="+mn-cs"/>
              </a:rPr>
              <a:t>th</a:t>
            </a:r>
            <a:r>
              <a:rPr kumimoji="0" lang="en-ZA" sz="3200" b="0" i="0" u="none" strike="noStrike" kern="1200" cap="none" spc="0" normalizeH="0" baseline="0" noProof="0" smtClean="0">
                <a:ln>
                  <a:noFill/>
                </a:ln>
                <a:solidFill>
                  <a:schemeClr val="tx1"/>
                </a:solidFill>
                <a:effectLst/>
                <a:uLnTx/>
                <a:uFillTx/>
                <a:latin typeface="+mn-lt"/>
                <a:ea typeface="+mn-ea"/>
                <a:cs typeface="+mn-cs"/>
              </a:rPr>
              <a:t> Sessions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Focus on substantive issues rather than the principles and objectives but ignore them at your peril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Provision of technical information on issues seeking clarity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No linkages with negotiations in other foras</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smtClean="0">
                <a:ln>
                  <a:noFill/>
                </a:ln>
                <a:solidFill>
                  <a:schemeClr val="tx1"/>
                </a:solidFill>
                <a:effectLst/>
                <a:uLnTx/>
                <a:uFillTx/>
                <a:latin typeface="+mj-lt"/>
                <a:ea typeface="+mj-ea"/>
                <a:cs typeface="+mj-cs"/>
              </a:rPr>
              <a:t>CHALLENGES IN NEGOTIATING STRATEGIES OF DEVELOPING COUNTRIES</a:t>
            </a:r>
            <a:r>
              <a:rPr kumimoji="0" lang="en-GB" sz="3200" b="0" i="0" u="none" strike="noStrike" kern="1200" cap="none" spc="0" normalizeH="0" baseline="0" noProof="0" smtClean="0">
                <a:ln>
                  <a:noFill/>
                </a:ln>
                <a:solidFill>
                  <a:schemeClr val="tx1"/>
                </a:solidFill>
                <a:effectLst/>
                <a:uLnTx/>
                <a:uFillTx/>
                <a:latin typeface="+mj-lt"/>
                <a:ea typeface="+mj-ea"/>
                <a:cs typeface="+mj-cs"/>
              </a:rPr>
              <a:t/>
            </a:r>
            <a:br>
              <a:rPr kumimoji="0" lang="en-GB" sz="3200" b="0" i="0" u="none" strike="noStrike" kern="1200" cap="none" spc="0" normalizeH="0" baseline="0" noProof="0" smtClean="0">
                <a:ln>
                  <a:noFill/>
                </a:ln>
                <a:solidFill>
                  <a:schemeClr val="tx1"/>
                </a:solidFill>
                <a:effectLst/>
                <a:uLnTx/>
                <a:uFillTx/>
                <a:latin typeface="+mj-lt"/>
                <a:ea typeface="+mj-ea"/>
                <a:cs typeface="+mj-cs"/>
              </a:rPr>
            </a:b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285720" y="1571612"/>
            <a:ext cx="8705880" cy="500066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Shared long term objectives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Cohesion and lack of it in Regional Groups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Impact of Emergent groups such as the Like-minded group, Development Agenda Group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Strong national interests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Capacity of negotiating Groups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Change of negotiating teams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Mobility of Experienced negotiators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Developing countries that are influenced by big powers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Individuals sacrificing national for self- interests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Timing of consultation with capital officials</a:t>
            </a:r>
            <a:endParaRPr kumimoji="0" lang="en-GB"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609600" y="427038"/>
            <a:ext cx="8229600" cy="8588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smtClean="0">
                <a:ln>
                  <a:noFill/>
                </a:ln>
                <a:solidFill>
                  <a:schemeClr val="tx1"/>
                </a:solidFill>
                <a:effectLst/>
                <a:uLnTx/>
                <a:uFillTx/>
                <a:latin typeface="+mj-lt"/>
                <a:ea typeface="+mj-ea"/>
                <a:cs typeface="+mj-cs"/>
              </a:rPr>
              <a:t>OUTSTANDING ISSUES FOR NEGOTIATIONS</a:t>
            </a:r>
            <a:endParaRPr kumimoji="0" lang="en-GB"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214282" y="1643050"/>
            <a:ext cx="8777318" cy="4929222"/>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Three separate texts or weld them into 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Is there any  more work on definitions?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Is the scope of protection adequate for GRTKF?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Are the beneficiaries well defined?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Are the limitations and expectations properly delineated to avoid over exposure?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On genetic resources, mandatory requirements or new legal instrument?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Are the three document sufficiently matured for a diplomatic conference?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What are the conditions for the Diplomatic Conference? </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3214678" y="785794"/>
            <a:ext cx="2542491" cy="523220"/>
          </a:xfrm>
          <a:prstGeom prst="rect">
            <a:avLst/>
          </a:prstGeom>
        </p:spPr>
        <p:txBody>
          <a:bodyPr wrap="none">
            <a:spAutoFit/>
          </a:bodyPr>
          <a:lstStyle/>
          <a:p>
            <a:r>
              <a:rPr lang="en-ZA" sz="2800" b="1" dirty="0" smtClean="0"/>
              <a:t>INTRODUCTION</a:t>
            </a:r>
            <a:endParaRPr lang="en-GB" sz="2800" b="1" dirty="0"/>
          </a:p>
        </p:txBody>
      </p:sp>
      <p:sp>
        <p:nvSpPr>
          <p:cNvPr id="8" name="Content Placeholder 4"/>
          <p:cNvSpPr txBox="1">
            <a:spLocks/>
          </p:cNvSpPr>
          <p:nvPr/>
        </p:nvSpPr>
        <p:spPr>
          <a:xfrm>
            <a:off x="285720" y="1824038"/>
            <a:ext cx="8553480" cy="474823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next General Assembly could be at a historical turning point and mark the first major success on GRTKF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In moving the process forward, developing countries face many challenges ahead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Developing countries must show leadership in the negotiations and coordinate effectively amongst themselves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work of the IGC should in no way hinder, but rather complement, the work currently undertaken in related issues at other multilateral </a:t>
            </a: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fora</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Disagreement remains on the nature of the future instrument/instruments (legally binding or not), on whether the diplomatic conference should take place, or on what should be negotiated there.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428596" y="500042"/>
            <a:ext cx="8229600" cy="57150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smtClean="0">
                <a:ln>
                  <a:noFill/>
                </a:ln>
                <a:solidFill>
                  <a:schemeClr val="tx1"/>
                </a:solidFill>
                <a:effectLst/>
                <a:uLnTx/>
                <a:uFillTx/>
                <a:latin typeface="+mj-lt"/>
                <a:ea typeface="+mj-ea"/>
                <a:cs typeface="+mj-cs"/>
              </a:rPr>
              <a:t>WAY FORWARD AT THE GENERAL ASSEMBLY </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457200" y="1428736"/>
            <a:ext cx="8229600" cy="521497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What do we expect at the General Assembly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The adequacy/readiness  of the Three separate Texts for a diplomatic conference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Conditionalities for the renewal of the mandate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What are the preferred scenarios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Developed countries approach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Devoloping countries approach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Outcomes of the General Assembly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Beyond the General Assembly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It there a possibility of Reconstituting a new south – south negotiating platform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Commonalities between the texts can be an opportunity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txBox="1">
            <a:spLocks/>
          </p:cNvSpPr>
          <p:nvPr/>
        </p:nvSpPr>
        <p:spPr>
          <a:xfrm>
            <a:off x="428596" y="500042"/>
            <a:ext cx="8229600" cy="57150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457200" y="1428736"/>
            <a:ext cx="8229600" cy="521497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457200" y="1071546"/>
            <a:ext cx="8229600" cy="55721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THANK YOU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FOR YOUR </a:t>
            </a:r>
            <a:r>
              <a:rPr lang="en-GB" sz="3200" dirty="0" smtClean="0"/>
              <a:t>ATTENTION</a:t>
            </a:r>
          </a:p>
          <a:p>
            <a:pPr marL="342900" marR="0" lvl="0" indent="-342900" algn="ctr" defTabSz="914400" rtl="0" eaLnBrk="1" fontAlgn="auto" latinLnBrk="0" hangingPunct="1">
              <a:lnSpc>
                <a:spcPct val="100000"/>
              </a:lnSpc>
              <a:spcBef>
                <a:spcPct val="20000"/>
              </a:spcBef>
              <a:spcAft>
                <a:spcPts val="0"/>
              </a:spcAft>
              <a:buClrTx/>
              <a:buSzTx/>
              <a:tabLst/>
              <a:defRPr/>
            </a:pPr>
            <a:r>
              <a:rPr lang="en-ZA" sz="3200" dirty="0" err="1" smtClean="0"/>
              <a:t>OBLIGADO</a:t>
            </a: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571472" y="500042"/>
            <a:ext cx="6715172" cy="523220"/>
          </a:xfrm>
          <a:prstGeom prst="rect">
            <a:avLst/>
          </a:prstGeom>
        </p:spPr>
        <p:txBody>
          <a:bodyPr wrap="square">
            <a:spAutoFit/>
          </a:bodyPr>
          <a:lstStyle/>
          <a:p>
            <a:r>
              <a:rPr lang="en-ZA" sz="2800" b="1" dirty="0" smtClean="0"/>
              <a:t>HISTORICAL BACKGROUND  OF THE </a:t>
            </a:r>
            <a:r>
              <a:rPr lang="en-ZA" sz="2800" b="1" dirty="0" err="1" smtClean="0"/>
              <a:t>IGC</a:t>
            </a:r>
            <a:endParaRPr lang="en-GB" sz="2800" b="1"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28596" y="1571612"/>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Its work started in 1998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In 1998 and 1999 two roundtables on IP and indigenous peoples convened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Nine Fact Finding Missions were undertaken to identify and explore the IP needs and expectations of new beneficiaries, including the holders of indigenous knowledge and innovations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smtClean="0">
                <a:ln>
                  <a:noFill/>
                </a:ln>
                <a:solidFill>
                  <a:schemeClr val="tx1"/>
                </a:solidFill>
                <a:effectLst/>
                <a:uLnTx/>
                <a:uFillTx/>
                <a:latin typeface="+mn-lt"/>
                <a:ea typeface="+mn-ea"/>
                <a:cs typeface="+mn-cs"/>
              </a:rPr>
              <a:t>In 2000 the IGC was established</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1071538" y="500042"/>
            <a:ext cx="6424216" cy="584775"/>
          </a:xfrm>
          <a:prstGeom prst="rect">
            <a:avLst/>
          </a:prstGeom>
        </p:spPr>
        <p:txBody>
          <a:bodyPr wrap="square">
            <a:spAutoFit/>
          </a:bodyPr>
          <a:lstStyle/>
          <a:p>
            <a:r>
              <a:rPr lang="en-ZA" sz="3200" dirty="0" smtClean="0"/>
              <a:t>PARTICIPATION </a:t>
            </a:r>
            <a:r>
              <a:rPr lang="en-ZA" sz="3200" dirty="0" err="1" smtClean="0"/>
              <a:t>IN</a:t>
            </a:r>
            <a:r>
              <a:rPr lang="en-ZA" sz="3200" dirty="0" smtClean="0"/>
              <a:t> THE </a:t>
            </a:r>
            <a:r>
              <a:rPr lang="en-ZA" sz="3200" dirty="0" err="1" smtClean="0"/>
              <a:t>IGC</a:t>
            </a:r>
            <a:endParaRPr lang="en-GB" sz="3200" dirty="0"/>
          </a:p>
        </p:txBody>
      </p:sp>
      <p:sp>
        <p:nvSpPr>
          <p:cNvPr id="11" name="Content Placeholder 2"/>
          <p:cNvSpPr txBox="1">
            <a:spLocks/>
          </p:cNvSpPr>
          <p:nvPr/>
        </p:nvSpPr>
        <p:spPr>
          <a:xfrm>
            <a:off x="0" y="1500174"/>
            <a:ext cx="8929718" cy="51435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500" b="0" i="0" u="none" strike="noStrike" kern="1200" cap="none" spc="0" normalizeH="0" baseline="0" noProof="0" dirty="0" smtClean="0">
                <a:ln>
                  <a:noFill/>
                </a:ln>
                <a:solidFill>
                  <a:schemeClr val="tx1"/>
                </a:solidFill>
                <a:effectLst/>
                <a:uLnTx/>
                <a:uFillTx/>
                <a:latin typeface="+mn-lt"/>
                <a:ea typeface="+mn-ea"/>
                <a:cs typeface="+mn-cs"/>
              </a:rPr>
              <a:t>From the 1</a:t>
            </a:r>
            <a:r>
              <a:rPr kumimoji="0" lang="en-ZA" sz="2500" b="0" i="0" u="none" strike="noStrike" kern="1200" cap="none" spc="0" normalizeH="0" baseline="30000" noProof="0" dirty="0" smtClean="0">
                <a:ln>
                  <a:noFill/>
                </a:ln>
                <a:solidFill>
                  <a:schemeClr val="tx1"/>
                </a:solidFill>
                <a:effectLst/>
                <a:uLnTx/>
                <a:uFillTx/>
                <a:latin typeface="+mn-lt"/>
                <a:ea typeface="+mn-ea"/>
                <a:cs typeface="+mn-cs"/>
              </a:rPr>
              <a:t>st</a:t>
            </a:r>
            <a:r>
              <a:rPr kumimoji="0" lang="en-ZA" sz="2500" b="0" i="0" u="none" strike="noStrike" kern="1200" cap="none" spc="0" normalizeH="0" baseline="0" noProof="0" dirty="0" smtClean="0">
                <a:ln>
                  <a:noFill/>
                </a:ln>
                <a:solidFill>
                  <a:schemeClr val="tx1"/>
                </a:solidFill>
                <a:effectLst/>
                <a:uLnTx/>
                <a:uFillTx/>
                <a:latin typeface="+mn-lt"/>
                <a:ea typeface="+mn-ea"/>
                <a:cs typeface="+mn-cs"/>
              </a:rPr>
              <a:t> </a:t>
            </a:r>
            <a:r>
              <a:rPr kumimoji="0" lang="en-ZA" sz="25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2500" b="0" i="0" u="none" strike="noStrike" kern="1200" cap="none" spc="0" normalizeH="0" baseline="0" noProof="0" dirty="0" smtClean="0">
                <a:ln>
                  <a:noFill/>
                </a:ln>
                <a:solidFill>
                  <a:schemeClr val="tx1"/>
                </a:solidFill>
                <a:effectLst/>
                <a:uLnTx/>
                <a:uFillTx/>
                <a:latin typeface="+mn-lt"/>
                <a:ea typeface="+mn-ea"/>
                <a:cs typeface="+mn-cs"/>
              </a:rPr>
              <a:t> in April 2001 </a:t>
            </a:r>
            <a:r>
              <a:rPr kumimoji="0" lang="en-ZA" sz="2500" b="0" i="0" u="none" strike="noStrike" kern="1200" cap="none" spc="0" normalizeH="0" baseline="0" noProof="0" dirty="0" err="1" smtClean="0">
                <a:ln>
                  <a:noFill/>
                </a:ln>
                <a:solidFill>
                  <a:schemeClr val="tx1"/>
                </a:solidFill>
                <a:effectLst/>
                <a:uLnTx/>
                <a:uFillTx/>
                <a:latin typeface="+mn-lt"/>
                <a:ea typeface="+mn-ea"/>
                <a:cs typeface="+mn-cs"/>
              </a:rPr>
              <a:t>WIPO’s</a:t>
            </a:r>
            <a:r>
              <a:rPr kumimoji="0" lang="en-ZA" sz="2500" b="0" i="0" u="none" strike="noStrike" kern="1200" cap="none" spc="0" normalizeH="0" baseline="0" noProof="0" dirty="0" smtClean="0">
                <a:ln>
                  <a:noFill/>
                </a:ln>
                <a:solidFill>
                  <a:schemeClr val="tx1"/>
                </a:solidFill>
                <a:effectLst/>
                <a:uLnTx/>
                <a:uFillTx/>
                <a:latin typeface="+mn-lt"/>
                <a:ea typeface="+mn-ea"/>
                <a:cs typeface="+mn-cs"/>
              </a:rPr>
              <a:t> General Rules Procedure, especially Rule 24 allows observers to take part in debates at the invitation of the Chair during </a:t>
            </a:r>
            <a:r>
              <a:rPr kumimoji="0" lang="en-ZA" sz="25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2500" b="0" i="0" u="none" strike="noStrike" kern="1200" cap="none" spc="0" normalizeH="0" baseline="0" noProof="0" dirty="0" smtClean="0">
                <a:ln>
                  <a:noFill/>
                </a:ln>
                <a:solidFill>
                  <a:schemeClr val="tx1"/>
                </a:solidFill>
                <a:effectLst/>
                <a:uLnTx/>
                <a:uFillTx/>
                <a:latin typeface="+mn-lt"/>
                <a:ea typeface="+mn-ea"/>
                <a:cs typeface="+mn-cs"/>
              </a:rPr>
              <a:t> sessions on any agenda items for consideration by Member States and be incorporated in the text under negotiation if supported at least one Member State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500" b="0" i="0" u="none" strike="noStrike" kern="1200" cap="none" spc="0" normalizeH="0" baseline="0" noProof="0" dirty="0" smtClean="0">
                <a:ln>
                  <a:noFill/>
                </a:ln>
                <a:solidFill>
                  <a:schemeClr val="tx1"/>
                </a:solidFill>
                <a:effectLst/>
                <a:uLnTx/>
                <a:uFillTx/>
                <a:latin typeface="+mn-lt"/>
                <a:ea typeface="+mn-ea"/>
                <a:cs typeface="+mn-cs"/>
              </a:rPr>
              <a:t> Participation in </a:t>
            </a:r>
            <a:r>
              <a:rPr kumimoji="0" lang="en-ZA" sz="2500" b="0" i="0" u="none" strike="noStrike" kern="1200" cap="none" spc="0" normalizeH="0" baseline="0" noProof="0" dirty="0" err="1" smtClean="0">
                <a:ln>
                  <a:noFill/>
                </a:ln>
                <a:solidFill>
                  <a:schemeClr val="tx1"/>
                </a:solidFill>
                <a:effectLst/>
                <a:uLnTx/>
                <a:uFillTx/>
                <a:latin typeface="+mn-lt"/>
                <a:ea typeface="+mn-ea"/>
                <a:cs typeface="+mn-cs"/>
              </a:rPr>
              <a:t>IGC</a:t>
            </a:r>
            <a:r>
              <a:rPr kumimoji="0" lang="en-ZA" sz="2500" b="0" i="0" u="none" strike="noStrike" kern="1200" cap="none" spc="0" normalizeH="0" baseline="0" noProof="0" dirty="0" smtClean="0">
                <a:ln>
                  <a:noFill/>
                </a:ln>
                <a:solidFill>
                  <a:schemeClr val="tx1"/>
                </a:solidFill>
                <a:effectLst/>
                <a:uLnTx/>
                <a:uFillTx/>
                <a:latin typeface="+mn-lt"/>
                <a:ea typeface="+mn-ea"/>
                <a:cs typeface="+mn-cs"/>
              </a:rPr>
              <a:t> meetings of non governmental and other organisations as ad hoc observers is possible through accreditation process decided upon by Member States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500" b="0" i="0" u="none" strike="noStrike" kern="1200" cap="none" spc="0" normalizeH="0" baseline="0" noProof="0" dirty="0" smtClean="0">
                <a:ln>
                  <a:noFill/>
                </a:ln>
                <a:solidFill>
                  <a:schemeClr val="tx1"/>
                </a:solidFill>
                <a:effectLst/>
                <a:uLnTx/>
                <a:uFillTx/>
                <a:latin typeface="+mn-lt"/>
                <a:ea typeface="+mn-ea"/>
                <a:cs typeface="+mn-cs"/>
              </a:rPr>
              <a:t>There is a </a:t>
            </a:r>
            <a:r>
              <a:rPr kumimoji="0" lang="en-ZA" sz="25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2500" b="0" i="0" u="none" strike="noStrike" kern="1200" cap="none" spc="0" normalizeH="0" baseline="0" noProof="0" dirty="0" smtClean="0">
                <a:ln>
                  <a:noFill/>
                </a:ln>
                <a:solidFill>
                  <a:schemeClr val="tx1"/>
                </a:solidFill>
                <a:effectLst/>
                <a:uLnTx/>
                <a:uFillTx/>
                <a:latin typeface="+mn-lt"/>
                <a:ea typeface="+mn-ea"/>
                <a:cs typeface="+mn-cs"/>
              </a:rPr>
              <a:t> Voluntary Fund for accredited indigenous and Local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500" b="0" i="0" u="none" strike="noStrike" kern="1200" cap="none" spc="0" normalizeH="0" baseline="0" noProof="0" dirty="0" smtClean="0">
                <a:ln>
                  <a:noFill/>
                </a:ln>
                <a:solidFill>
                  <a:schemeClr val="tx1"/>
                </a:solidFill>
                <a:effectLst/>
                <a:uLnTx/>
                <a:uFillTx/>
                <a:latin typeface="+mn-lt"/>
                <a:ea typeface="+mn-ea"/>
                <a:cs typeface="+mn-cs"/>
              </a:rPr>
              <a:t>Panel of representatives of indigenous and local communities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500" b="0" i="0" u="none" strike="noStrike" kern="1200" cap="none" spc="0" normalizeH="0" baseline="0" noProof="0" dirty="0" err="1" smtClean="0">
                <a:ln>
                  <a:noFill/>
                </a:ln>
                <a:solidFill>
                  <a:schemeClr val="tx1"/>
                </a:solidFill>
                <a:effectLst/>
                <a:uLnTx/>
                <a:uFillTx/>
                <a:latin typeface="+mn-lt"/>
                <a:ea typeface="+mn-ea"/>
                <a:cs typeface="+mn-cs"/>
              </a:rPr>
              <a:t>WIPO</a:t>
            </a:r>
            <a:r>
              <a:rPr kumimoji="0" lang="en-ZA" sz="2500" b="0" i="0" u="none" strike="noStrike" kern="1200" cap="none" spc="0" normalizeH="0" baseline="0" noProof="0" dirty="0" smtClean="0">
                <a:ln>
                  <a:noFill/>
                </a:ln>
                <a:solidFill>
                  <a:schemeClr val="tx1"/>
                </a:solidFill>
                <a:effectLst/>
                <a:uLnTx/>
                <a:uFillTx/>
                <a:latin typeface="+mn-lt"/>
                <a:ea typeface="+mn-ea"/>
                <a:cs typeface="+mn-cs"/>
              </a:rPr>
              <a:t> Administrative Support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500" b="0" i="0" u="none" strike="noStrike" kern="1200" cap="none" spc="0" normalizeH="0" baseline="0" noProof="0" dirty="0" smtClean="0">
                <a:ln>
                  <a:noFill/>
                </a:ln>
                <a:solidFill>
                  <a:schemeClr val="tx1"/>
                </a:solidFill>
                <a:effectLst/>
                <a:uLnTx/>
                <a:uFillTx/>
                <a:latin typeface="+mn-lt"/>
                <a:ea typeface="+mn-ea"/>
                <a:cs typeface="+mn-cs"/>
              </a:rPr>
              <a:t>By 2011 there were 268 organisations accredited to the </a:t>
            </a:r>
            <a:r>
              <a:rPr kumimoji="0" lang="en-ZA" sz="2500" b="0" i="0" u="none" strike="noStrike" kern="1200" cap="none" spc="0" normalizeH="0" baseline="0" noProof="0" dirty="0" err="1" smtClean="0">
                <a:ln>
                  <a:noFill/>
                </a:ln>
                <a:solidFill>
                  <a:schemeClr val="tx1"/>
                </a:solidFill>
                <a:effectLst/>
                <a:uLnTx/>
                <a:uFillTx/>
                <a:latin typeface="+mn-lt"/>
                <a:ea typeface="+mn-ea"/>
                <a:cs typeface="+mn-cs"/>
              </a:rPr>
              <a:t>IGC</a:t>
            </a:r>
            <a:endParaRPr kumimoji="0" lang="en-GB" sz="2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0"/>
            <a:ext cx="9144000" cy="6958013"/>
          </a:xfrm>
          <a:prstGeom prst="rect">
            <a:avLst/>
          </a:prstGeom>
          <a:noFill/>
          <a:ln w="9525">
            <a:noFill/>
            <a:miter lim="800000"/>
            <a:headEnd/>
            <a:tailEnd/>
          </a:ln>
        </p:spPr>
      </p:pic>
      <p:sp>
        <p:nvSpPr>
          <p:cNvPr id="7" name="Rectangle 6"/>
          <p:cNvSpPr/>
          <p:nvPr/>
        </p:nvSpPr>
        <p:spPr>
          <a:xfrm>
            <a:off x="1571604" y="500042"/>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3"/>
          <p:cNvSpPr txBox="1">
            <a:spLocks/>
          </p:cNvSpPr>
          <p:nvPr/>
        </p:nvSpPr>
        <p:spPr>
          <a:xfrm>
            <a:off x="457200" y="285728"/>
            <a:ext cx="8229600" cy="785818"/>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8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1200" b="1" i="0" u="none" strike="noStrike" kern="1200" cap="none" spc="0" normalizeH="0" baseline="0" noProof="0" dirty="0" smtClean="0">
                <a:ln>
                  <a:noFill/>
                </a:ln>
                <a:solidFill>
                  <a:schemeClr val="tx1"/>
                </a:solidFill>
                <a:effectLst/>
                <a:uLnTx/>
                <a:uFillTx/>
                <a:latin typeface="+mj-lt"/>
                <a:ea typeface="+mj-ea"/>
                <a:cs typeface="+mj-cs"/>
              </a:rPr>
              <a:t>FROM AN EXPLORATORY TO A NEGOTIATING FORUM</a:t>
            </a:r>
            <a:endParaRPr kumimoji="0" lang="en-GB" sz="112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4"/>
          <p:cNvSpPr txBox="1">
            <a:spLocks/>
          </p:cNvSpPr>
          <p:nvPr/>
        </p:nvSpPr>
        <p:spPr>
          <a:xfrm>
            <a:off x="457200" y="1214422"/>
            <a:ext cx="8229600" cy="528641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By providing a specialized forum for the structured exchange of information and views within WIPO, the IGC process has succeeded in building up a robust international understanding of the issues.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exploratory “forum” has evolved into a true negotiating body, framed by clear and tight schedules and sound working methods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In 2009, WIPO Member States decided that the IGC should begin formal negotiations with the objective of reaching agreement on one or more international legal instruments that would ensure the effective protection of GRs, TK and TCEs</a:t>
            </a: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2"/>
          <p:cNvSpPr txBox="1">
            <a:spLocks noChangeArrowheads="1"/>
          </p:cNvSpPr>
          <p:nvPr/>
        </p:nvSpPr>
        <p:spPr>
          <a:xfrm>
            <a:off x="838200" y="533400"/>
            <a:ext cx="7753350" cy="822325"/>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300" b="1" i="0" u="none" strike="noStrike" kern="1200" cap="none" spc="0" normalizeH="0" baseline="0" noProof="0" dirty="0" smtClean="0">
                <a:ln>
                  <a:noFill/>
                </a:ln>
                <a:solidFill>
                  <a:schemeClr val="tx1"/>
                </a:solidFill>
                <a:effectLst/>
                <a:uLnTx/>
                <a:uFillTx/>
                <a:latin typeface="+mj-lt"/>
                <a:ea typeface="+mj-ea"/>
                <a:cs typeface="+mj-cs"/>
              </a:rPr>
              <a:t>DEFINITION OF GOVERNANCE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3"/>
          <p:cNvSpPr txBox="1">
            <a:spLocks noChangeArrowheads="1"/>
          </p:cNvSpPr>
          <p:nvPr/>
        </p:nvSpPr>
        <p:spPr>
          <a:xfrm>
            <a:off x="762000" y="1571612"/>
            <a:ext cx="8229600" cy="485935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Governance in a social system is about Goal setting, law making and regulations to institutionalize patterns of interaction which become fixed rules of the game between different actors in the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It is about structuring relations into fixed patterns to reduce complexity and limit contingencies of actions so as to make it possible for mutual expectations to evolve so as to make interaction between different actors predictable and stable and avoid regulative inconsistencies and fragmentation of scope of policy actions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It is about adaptation, integration and pattern maintenance and exchanges and reinforcement of action in a particular field.</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114325"/>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2"/>
          <p:cNvSpPr txBox="1">
            <a:spLocks noChangeArrowheads="1"/>
          </p:cNvSpPr>
          <p:nvPr/>
        </p:nvSpPr>
        <p:spPr>
          <a:xfrm>
            <a:off x="609600" y="427038"/>
            <a:ext cx="8229600" cy="715946"/>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WHAT IS INTELLECTUAL PROPERTY  </a:t>
            </a:r>
            <a:r>
              <a:rPr lang="en-US" sz="3600" b="1" dirty="0" smtClean="0">
                <a:latin typeface="+mj-lt"/>
                <a:ea typeface="+mj-ea"/>
                <a:cs typeface="+mj-cs"/>
              </a:rPr>
              <a:t>G</a:t>
            </a:r>
            <a:r>
              <a:rPr kumimoji="0" lang="en-US" sz="3600" b="1" i="0" u="none" strike="noStrike" kern="1200" cap="none" spc="0" normalizeH="0" baseline="0" noProof="0" dirty="0" err="1" smtClean="0">
                <a:ln>
                  <a:noFill/>
                </a:ln>
                <a:solidFill>
                  <a:schemeClr val="tx1"/>
                </a:solidFill>
                <a:effectLst/>
                <a:uLnTx/>
                <a:uFillTx/>
                <a:latin typeface="+mj-lt"/>
                <a:ea typeface="+mj-ea"/>
                <a:cs typeface="+mj-cs"/>
              </a:rPr>
              <a:t>OVERNANCE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3"/>
          <p:cNvSpPr txBox="1">
            <a:spLocks noChangeArrowheads="1"/>
          </p:cNvSpPr>
          <p:nvPr/>
        </p:nvSpPr>
        <p:spPr>
          <a:xfrm>
            <a:off x="320675" y="1500174"/>
            <a:ext cx="8672513" cy="490538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GB" sz="2400" dirty="0" smtClean="0"/>
              <a:t>IP</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governance is about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Goal setting, law making and regulations to institutionalize patterns of interaction which become fixed rules of the games between different actors in the knowledge generation, exploitation, distribution and dissemination system</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How IP is governed – or how it ought to be governed – is related to how knowledge is created and valued in society.  The concept of IP governance hence speaks to establishing oversight over the processes of IP production, exploitation,   distribution and access.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activities of IP governance should entail the development of policies and strategies for managing system of innovation at different levels.  In this case IP governance speaks to politics of IP production, exploitation, distribution and the strategic management of innovation system in an integrated way for sustainable competitive advantage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PRESENTATION OUTLINE</a:t>
            </a:r>
            <a:endParaRPr lang="en-GB" dirty="0"/>
          </a:p>
        </p:txBody>
      </p:sp>
      <p:sp>
        <p:nvSpPr>
          <p:cNvPr id="5" name="Content Placeholder 4"/>
          <p:cNvSpPr>
            <a:spLocks noGrp="1"/>
          </p:cNvSpPr>
          <p:nvPr>
            <p:ph idx="1"/>
          </p:nvPr>
        </p:nvSpPr>
        <p:spPr/>
        <p:txBody>
          <a:bodyPr>
            <a:normAutofit lnSpcReduction="10000"/>
          </a:bodyPr>
          <a:lstStyle/>
          <a:p>
            <a:pPr marL="719138" indent="-719138">
              <a:buFont typeface="+mj-lt"/>
              <a:buAutoNum type="arabicPeriod"/>
            </a:pPr>
            <a:r>
              <a:rPr lang="en-ZA" dirty="0" smtClean="0"/>
              <a:t>Historical Background</a:t>
            </a:r>
          </a:p>
          <a:p>
            <a:pPr marL="719138" indent="-719138">
              <a:buFont typeface="+mj-lt"/>
              <a:buAutoNum type="arabicPeriod"/>
            </a:pPr>
            <a:r>
              <a:rPr lang="en-ZA" dirty="0" smtClean="0"/>
              <a:t>Helicopter Review of the Work of the </a:t>
            </a:r>
            <a:r>
              <a:rPr lang="en-ZA" dirty="0" err="1" smtClean="0"/>
              <a:t>IGC</a:t>
            </a:r>
            <a:endParaRPr lang="en-ZA" dirty="0" smtClean="0"/>
          </a:p>
          <a:p>
            <a:pPr marL="719138" indent="-719138">
              <a:buFont typeface="+mj-lt"/>
              <a:buAutoNum type="arabicPeriod"/>
            </a:pPr>
            <a:r>
              <a:rPr lang="en-ZA" dirty="0" smtClean="0"/>
              <a:t>Engagement and Negotiations of Issues</a:t>
            </a:r>
          </a:p>
          <a:p>
            <a:pPr marL="719138" indent="-719138">
              <a:buFont typeface="+mj-lt"/>
              <a:buAutoNum type="arabicPeriod"/>
            </a:pPr>
            <a:r>
              <a:rPr lang="en-ZA" dirty="0" smtClean="0"/>
              <a:t>Review of the Current </a:t>
            </a:r>
            <a:r>
              <a:rPr lang="en-ZA" dirty="0" err="1" smtClean="0"/>
              <a:t>IGC</a:t>
            </a:r>
            <a:r>
              <a:rPr lang="en-ZA" dirty="0" smtClean="0"/>
              <a:t> Mandate and Issues</a:t>
            </a:r>
          </a:p>
          <a:p>
            <a:pPr marL="719138" indent="-719138">
              <a:buFont typeface="+mj-lt"/>
              <a:buAutoNum type="arabicPeriod"/>
            </a:pPr>
            <a:r>
              <a:rPr lang="en-ZA" dirty="0" smtClean="0"/>
              <a:t>Progress Made on Main Issues</a:t>
            </a:r>
          </a:p>
          <a:p>
            <a:pPr marL="719138" indent="-719138">
              <a:buFont typeface="+mj-lt"/>
              <a:buAutoNum type="arabicPeriod"/>
            </a:pPr>
            <a:r>
              <a:rPr lang="en-ZA" dirty="0" smtClean="0"/>
              <a:t>Review of Tactics and Outcomes at the </a:t>
            </a:r>
            <a:r>
              <a:rPr lang="en-ZA" dirty="0" err="1" smtClean="0"/>
              <a:t>IGC</a:t>
            </a:r>
            <a:endParaRPr lang="en-ZA" dirty="0" smtClean="0"/>
          </a:p>
          <a:p>
            <a:pPr marL="719138" indent="-719138">
              <a:buFont typeface="+mj-lt"/>
              <a:buAutoNum type="arabicPeriod"/>
            </a:pPr>
            <a:r>
              <a:rPr lang="en-ZA" dirty="0" smtClean="0"/>
              <a:t>Whither to </a:t>
            </a:r>
            <a:r>
              <a:rPr lang="en-ZA" dirty="0" err="1" smtClean="0"/>
              <a:t>IGC</a:t>
            </a:r>
            <a:r>
              <a:rPr lang="en-ZA" dirty="0" smtClean="0"/>
              <a:t>?</a:t>
            </a:r>
          </a:p>
          <a:p>
            <a:endParaRPr lang="en-GB" dirty="0"/>
          </a:p>
        </p:txBody>
      </p:sp>
      <p:pic>
        <p:nvPicPr>
          <p:cNvPr id="6" name="Picture 3"/>
          <p:cNvPicPr>
            <a:picLocks noChangeAspect="1"/>
          </p:cNvPicPr>
          <p:nvPr/>
        </p:nvPicPr>
        <p:blipFill>
          <a:blip r:embed="rId2"/>
          <a:srcRect/>
          <a:stretch>
            <a:fillRect/>
          </a:stretch>
        </p:blipFill>
        <p:spPr bwMode="auto">
          <a:xfrm>
            <a:off x="0" y="71437"/>
            <a:ext cx="9144000" cy="6958013"/>
          </a:xfrm>
          <a:prstGeom prst="rect">
            <a:avLst/>
          </a:prstGeom>
          <a:noFill/>
          <a:ln w="9525">
            <a:noFill/>
            <a:miter lim="800000"/>
            <a:headEnd/>
            <a:tailEnd/>
          </a:ln>
        </p:spPr>
      </p:pic>
      <p:sp>
        <p:nvSpPr>
          <p:cNvPr id="7" name="Rectangle 6"/>
          <p:cNvSpPr/>
          <p:nvPr/>
        </p:nvSpPr>
        <p:spPr>
          <a:xfrm>
            <a:off x="1500166" y="571480"/>
            <a:ext cx="5786478" cy="461665"/>
          </a:xfrm>
          <a:prstGeom prst="rect">
            <a:avLst/>
          </a:prstGeom>
        </p:spPr>
        <p:txBody>
          <a:bodyPr wrap="square">
            <a:spAutoFit/>
          </a:bodyPr>
          <a:lstStyle/>
          <a:p>
            <a:endParaRPr lang="en-GB" sz="2400" dirty="0"/>
          </a:p>
        </p:txBody>
      </p:sp>
      <p:sp>
        <p:nvSpPr>
          <p:cNvPr id="8"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1285860"/>
            <a:ext cx="8229600" cy="48403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428596" y="428604"/>
            <a:ext cx="8072494" cy="523220"/>
          </a:xfrm>
          <a:prstGeom prst="rect">
            <a:avLst/>
          </a:prstGeom>
        </p:spPr>
        <p:txBody>
          <a:bodyPr wrap="square">
            <a:spAutoFit/>
          </a:bodyPr>
          <a:lstStyle/>
          <a:p>
            <a:r>
              <a:rPr lang="en-US" sz="2800" b="1" dirty="0" smtClean="0"/>
              <a:t>IP GOVERNANCE OF THE PROTECTION OF TK/</a:t>
            </a:r>
            <a:r>
              <a:rPr lang="en-US" sz="2800" b="1" dirty="0" err="1" smtClean="0"/>
              <a:t>TCES</a:t>
            </a:r>
            <a:endParaRPr lang="en-GB" sz="2800" b="1" dirty="0"/>
          </a:p>
        </p:txBody>
      </p:sp>
      <p:sp>
        <p:nvSpPr>
          <p:cNvPr id="11" name="Rectangle 3" descr="Rectangle: Click to edit Master text styles&#10;Second level&#10;Third level&#10;Fourth level&#10;Fifth level"/>
          <p:cNvSpPr txBox="1">
            <a:spLocks noChangeArrowheads="1"/>
          </p:cNvSpPr>
          <p:nvPr/>
        </p:nvSpPr>
        <p:spPr>
          <a:xfrm>
            <a:off x="357158" y="1571612"/>
            <a:ext cx="8634442" cy="4859351"/>
          </a:xfrm>
          <a:prstGeom prst="rect">
            <a:avLst/>
          </a:prstGeom>
          <a:effectLst>
            <a:outerShdw blurRad="50800" dist="50800" dir="5400000" algn="ctr" rotWithShape="0">
              <a:schemeClr val="bg2">
                <a:lumMod val="50000"/>
              </a:schemeClr>
            </a:outerShdw>
          </a:effectLst>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Policy</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to set overall goals and directions</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Law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to articulate policy through legal principles and rights and duties</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Practical tools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to take full advantage of and supplement the law</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Consultation and capacity-building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to strengthen policy formulation and enable effective use of law and practical tools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4285</Words>
  <Application>Microsoft Office PowerPoint</Application>
  <PresentationFormat>On-screen Show (4:3)</PresentationFormat>
  <Paragraphs>570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lpstr>PRESENTATION OUTLINE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YonahS</dc:creator>
  <cp:lastModifiedBy>YonahS</cp:lastModifiedBy>
  <cp:revision>114</cp:revision>
  <dcterms:created xsi:type="dcterms:W3CDTF">2012-07-31T02:56:51Z</dcterms:created>
  <dcterms:modified xsi:type="dcterms:W3CDTF">2012-08-08T03:58:55Z</dcterms:modified>
</cp:coreProperties>
</file>