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3" r:id="rId6"/>
    <p:sldId id="260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5E3E-3D0E-4971-A9DA-6A0EBF4C6B7E}" type="datetimeFigureOut">
              <a:rPr lang="es-PE" smtClean="0"/>
              <a:pPr/>
              <a:t>06/08/2012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BA988-FF77-4699-A46C-8EB7B94E9219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pirateria.org/" TargetMode="External"/><Relationship Id="rId2" Type="http://schemas.openxmlformats.org/officeDocument/2006/relationships/hyperlink" Target="http://www.spda.org.p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028971"/>
          </a:xfrm>
        </p:spPr>
        <p:txBody>
          <a:bodyPr>
            <a:noAutofit/>
          </a:bodyPr>
          <a:lstStyle/>
          <a:p>
            <a:r>
              <a:rPr lang="es-PE" sz="4000" b="1" dirty="0" err="1" smtClean="0"/>
              <a:t>Facilitating</a:t>
            </a:r>
            <a:r>
              <a:rPr lang="es-PE" sz="4000" b="1" dirty="0" smtClean="0"/>
              <a:t> South-South </a:t>
            </a:r>
            <a:r>
              <a:rPr lang="es-PE" sz="4000" b="1" dirty="0" err="1" smtClean="0"/>
              <a:t>Cooperation</a:t>
            </a:r>
            <a:r>
              <a:rPr lang="es-PE" sz="4000" b="1" dirty="0" smtClean="0"/>
              <a:t> </a:t>
            </a:r>
            <a:r>
              <a:rPr lang="es-PE" sz="4000" b="1" dirty="0" err="1" smtClean="0"/>
              <a:t>Using</a:t>
            </a:r>
            <a:r>
              <a:rPr lang="es-PE" sz="4000" b="1" dirty="0" smtClean="0"/>
              <a:t> </a:t>
            </a:r>
            <a:r>
              <a:rPr lang="es-PE" sz="4000" b="1" dirty="0" err="1" smtClean="0"/>
              <a:t>Intellectual</a:t>
            </a:r>
            <a:r>
              <a:rPr lang="es-PE" sz="4000" b="1" dirty="0" smtClean="0"/>
              <a:t> </a:t>
            </a:r>
            <a:r>
              <a:rPr lang="es-PE" sz="4000" b="1" dirty="0" err="1" smtClean="0"/>
              <a:t>Property</a:t>
            </a:r>
            <a:r>
              <a:rPr lang="es-PE" sz="4000" b="1" dirty="0" smtClean="0"/>
              <a:t> </a:t>
            </a:r>
            <a:r>
              <a:rPr lang="es-PE" sz="4000" b="1" dirty="0" err="1" smtClean="0"/>
              <a:t>to</a:t>
            </a:r>
            <a:r>
              <a:rPr lang="es-PE" sz="4000" b="1" dirty="0"/>
              <a:t> </a:t>
            </a:r>
            <a:r>
              <a:rPr lang="es-PE" sz="4000" b="1" dirty="0" err="1" smtClean="0"/>
              <a:t>Protect</a:t>
            </a:r>
            <a:r>
              <a:rPr lang="es-PE" sz="4000" b="1" dirty="0" smtClean="0"/>
              <a:t> </a:t>
            </a:r>
            <a:r>
              <a:rPr lang="es-PE" sz="4000" b="1" dirty="0" err="1" smtClean="0"/>
              <a:t>Traditional</a:t>
            </a:r>
            <a:r>
              <a:rPr lang="es-PE" sz="4000" b="1" dirty="0" smtClean="0"/>
              <a:t> </a:t>
            </a:r>
            <a:r>
              <a:rPr lang="es-PE" sz="4000" b="1" dirty="0" err="1" smtClean="0"/>
              <a:t>Knowledge</a:t>
            </a:r>
            <a:r>
              <a:rPr lang="es-PE" sz="4000" b="1" dirty="0" smtClean="0"/>
              <a:t>, Cultural </a:t>
            </a:r>
            <a:r>
              <a:rPr lang="es-PE" sz="4000" b="1" dirty="0" err="1" smtClean="0"/>
              <a:t>Expressions</a:t>
            </a:r>
            <a:r>
              <a:rPr lang="es-PE" sz="4000" b="1" dirty="0" smtClean="0"/>
              <a:t> and </a:t>
            </a:r>
            <a:r>
              <a:rPr lang="es-PE" sz="4000" b="1" dirty="0" err="1" smtClean="0"/>
              <a:t>Genetic</a:t>
            </a:r>
            <a:r>
              <a:rPr lang="es-PE" sz="4000" b="1" dirty="0" smtClean="0"/>
              <a:t> </a:t>
            </a:r>
            <a:r>
              <a:rPr lang="es-PE" sz="4000" b="1" dirty="0" err="1" smtClean="0"/>
              <a:t>Resources</a:t>
            </a:r>
            <a:endParaRPr lang="es-PE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71692"/>
          </a:xfrm>
        </p:spPr>
        <p:txBody>
          <a:bodyPr/>
          <a:lstStyle/>
          <a:p>
            <a:r>
              <a:rPr lang="es-PE" b="1" dirty="0" smtClean="0"/>
              <a:t>Manuel Ruiz </a:t>
            </a:r>
            <a:r>
              <a:rPr lang="es-PE" b="1" dirty="0" err="1" smtClean="0"/>
              <a:t>Muller</a:t>
            </a:r>
            <a:endParaRPr lang="es-PE" b="1" dirty="0" smtClean="0"/>
          </a:p>
          <a:p>
            <a:r>
              <a:rPr lang="es-PE" b="1" dirty="0" err="1" smtClean="0"/>
              <a:t>Peruvian</a:t>
            </a:r>
            <a:r>
              <a:rPr lang="es-PE" b="1" dirty="0" smtClean="0"/>
              <a:t> </a:t>
            </a:r>
            <a:r>
              <a:rPr lang="es-PE" b="1" dirty="0" err="1" smtClean="0"/>
              <a:t>Society</a:t>
            </a:r>
            <a:r>
              <a:rPr lang="es-PE" b="1" dirty="0" smtClean="0"/>
              <a:t> </a:t>
            </a:r>
            <a:r>
              <a:rPr lang="es-PE" b="1" dirty="0" err="1" smtClean="0"/>
              <a:t>for</a:t>
            </a:r>
            <a:r>
              <a:rPr lang="es-PE" b="1" dirty="0" smtClean="0"/>
              <a:t> </a:t>
            </a:r>
            <a:r>
              <a:rPr lang="es-PE" b="1" dirty="0" err="1" smtClean="0"/>
              <a:t>Environmental</a:t>
            </a:r>
            <a:r>
              <a:rPr lang="es-PE" b="1" dirty="0" smtClean="0"/>
              <a:t> </a:t>
            </a:r>
            <a:r>
              <a:rPr lang="es-PE" b="1" dirty="0" err="1" smtClean="0"/>
              <a:t>Law</a:t>
            </a:r>
            <a:r>
              <a:rPr lang="es-PE" b="1" dirty="0" smtClean="0"/>
              <a:t> (SPDA)</a:t>
            </a:r>
            <a:endParaRPr lang="es-PE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err="1" smtClean="0"/>
              <a:t>Setting</a:t>
            </a:r>
            <a:r>
              <a:rPr lang="es-PE" b="1" dirty="0" smtClean="0"/>
              <a:t> </a:t>
            </a:r>
            <a:r>
              <a:rPr lang="es-PE" b="1" dirty="0" err="1" smtClean="0"/>
              <a:t>the</a:t>
            </a:r>
            <a:r>
              <a:rPr lang="es-PE" b="1" dirty="0" smtClean="0"/>
              <a:t> </a:t>
            </a:r>
            <a:r>
              <a:rPr lang="es-PE" b="1" dirty="0" err="1" smtClean="0"/>
              <a:t>context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E" sz="4000" dirty="0" err="1" smtClean="0"/>
              <a:t>Facilitating</a:t>
            </a:r>
            <a:r>
              <a:rPr lang="es-PE" sz="4000" dirty="0" smtClean="0"/>
              <a:t> = </a:t>
            </a:r>
            <a:r>
              <a:rPr lang="es-PE" sz="4000" i="1" dirty="0" err="1" smtClean="0"/>
              <a:t>creating</a:t>
            </a:r>
            <a:r>
              <a:rPr lang="es-PE" sz="4000" i="1" dirty="0" smtClean="0"/>
              <a:t> a </a:t>
            </a:r>
            <a:r>
              <a:rPr lang="es-PE" sz="4000" i="1" dirty="0" err="1" smtClean="0"/>
              <a:t>policy</a:t>
            </a:r>
            <a:r>
              <a:rPr lang="es-PE" sz="4000" i="1" dirty="0" smtClean="0"/>
              <a:t>/legal/</a:t>
            </a:r>
            <a:r>
              <a:rPr lang="es-PE" sz="4000" i="1" dirty="0" err="1" smtClean="0"/>
              <a:t>institutional</a:t>
            </a:r>
            <a:r>
              <a:rPr lang="es-PE" sz="4000" i="1" dirty="0" smtClean="0"/>
              <a:t> </a:t>
            </a:r>
            <a:r>
              <a:rPr lang="es-PE" sz="4000" i="1" dirty="0" err="1" smtClean="0"/>
              <a:t>framework</a:t>
            </a:r>
            <a:endParaRPr lang="es-PE" sz="4000" i="1" dirty="0" smtClean="0"/>
          </a:p>
          <a:p>
            <a:r>
              <a:rPr lang="es-PE" sz="4000" dirty="0" smtClean="0"/>
              <a:t>South-South = </a:t>
            </a:r>
            <a:r>
              <a:rPr lang="es-PE" sz="4000" i="1" dirty="0" err="1" smtClean="0"/>
              <a:t>building</a:t>
            </a:r>
            <a:r>
              <a:rPr lang="es-PE" sz="4000" i="1" dirty="0" smtClean="0"/>
              <a:t> </a:t>
            </a:r>
            <a:r>
              <a:rPr lang="es-PE" sz="4000" i="1" dirty="0" err="1" smtClean="0"/>
              <a:t>on</a:t>
            </a:r>
            <a:r>
              <a:rPr lang="es-PE" sz="4000" i="1" dirty="0" smtClean="0"/>
              <a:t> </a:t>
            </a:r>
            <a:r>
              <a:rPr lang="es-PE" sz="4000" i="1" dirty="0" err="1" smtClean="0"/>
              <a:t>existing</a:t>
            </a:r>
            <a:r>
              <a:rPr lang="es-PE" sz="4000" i="1" dirty="0" smtClean="0"/>
              <a:t> </a:t>
            </a:r>
            <a:r>
              <a:rPr lang="es-PE" sz="4000" i="1" dirty="0" err="1" smtClean="0"/>
              <a:t>experiences</a:t>
            </a:r>
            <a:r>
              <a:rPr lang="es-PE" sz="4000" i="1" dirty="0" smtClean="0"/>
              <a:t> and </a:t>
            </a:r>
            <a:r>
              <a:rPr lang="es-PE" sz="4000" i="1" dirty="0" err="1" smtClean="0"/>
              <a:t>capacities</a:t>
            </a:r>
            <a:r>
              <a:rPr lang="es-PE" sz="4000" i="1" dirty="0" smtClean="0"/>
              <a:t> in </a:t>
            </a:r>
            <a:r>
              <a:rPr lang="es-PE" sz="4000" i="1" dirty="0" err="1" smtClean="0"/>
              <a:t>Southern</a:t>
            </a:r>
            <a:r>
              <a:rPr lang="es-PE" sz="4000" i="1" dirty="0" smtClean="0"/>
              <a:t>, </a:t>
            </a:r>
            <a:r>
              <a:rPr lang="es-PE" sz="4000" i="1" dirty="0" err="1" smtClean="0"/>
              <a:t>developing</a:t>
            </a:r>
            <a:r>
              <a:rPr lang="es-PE" sz="4000" i="1" dirty="0" smtClean="0"/>
              <a:t> </a:t>
            </a:r>
            <a:r>
              <a:rPr lang="es-PE" sz="4000" i="1" dirty="0" err="1" smtClean="0"/>
              <a:t>countries</a:t>
            </a:r>
            <a:endParaRPr lang="es-PE" sz="4000" i="1" dirty="0" smtClean="0"/>
          </a:p>
          <a:p>
            <a:r>
              <a:rPr lang="es-PE" sz="4000" dirty="0" err="1" smtClean="0"/>
              <a:t>Using</a:t>
            </a:r>
            <a:r>
              <a:rPr lang="es-PE" sz="4000" dirty="0" smtClean="0"/>
              <a:t> IP = </a:t>
            </a:r>
            <a:r>
              <a:rPr lang="es-PE" sz="4000" i="1" dirty="0" err="1" smtClean="0"/>
              <a:t>applying</a:t>
            </a:r>
            <a:r>
              <a:rPr lang="es-PE" sz="4000" i="1" dirty="0" smtClean="0"/>
              <a:t> and </a:t>
            </a:r>
            <a:r>
              <a:rPr lang="es-PE" sz="4000" i="1" dirty="0" err="1" smtClean="0"/>
              <a:t>making</a:t>
            </a:r>
            <a:r>
              <a:rPr lang="es-PE" sz="4000" i="1" dirty="0" smtClean="0"/>
              <a:t> use of IP </a:t>
            </a:r>
            <a:r>
              <a:rPr lang="es-PE" sz="4000" i="1" dirty="0" err="1" smtClean="0"/>
              <a:t>tools</a:t>
            </a:r>
            <a:r>
              <a:rPr lang="es-PE" sz="4000" i="1" dirty="0" smtClean="0"/>
              <a:t> </a:t>
            </a:r>
            <a:r>
              <a:rPr lang="es-PE" sz="4000" i="1" dirty="0" err="1" smtClean="0"/>
              <a:t>or</a:t>
            </a:r>
            <a:r>
              <a:rPr lang="es-PE" sz="4000" i="1" dirty="0" smtClean="0"/>
              <a:t> </a:t>
            </a:r>
            <a:r>
              <a:rPr lang="es-PE" sz="4000" i="1" dirty="0" err="1" smtClean="0"/>
              <a:t>frameworks</a:t>
            </a:r>
            <a:endParaRPr lang="es-PE" sz="40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err="1" smtClean="0"/>
              <a:t>Setting</a:t>
            </a:r>
            <a:r>
              <a:rPr lang="es-PE" b="1" dirty="0" smtClean="0"/>
              <a:t> </a:t>
            </a:r>
            <a:r>
              <a:rPr lang="es-PE" b="1" dirty="0" err="1" smtClean="0"/>
              <a:t>the</a:t>
            </a:r>
            <a:r>
              <a:rPr lang="es-PE" b="1" dirty="0" smtClean="0"/>
              <a:t> </a:t>
            </a:r>
            <a:r>
              <a:rPr lang="es-PE" b="1" dirty="0" err="1" smtClean="0"/>
              <a:t>context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sz="3600" dirty="0" err="1" smtClean="0"/>
              <a:t>Protecting</a:t>
            </a:r>
            <a:r>
              <a:rPr lang="es-PE" sz="3600" dirty="0" smtClean="0"/>
              <a:t> </a:t>
            </a:r>
            <a:r>
              <a:rPr lang="es-PE" sz="3600" dirty="0" smtClean="0"/>
              <a:t>= </a:t>
            </a:r>
            <a:r>
              <a:rPr lang="es-PE" sz="3600" i="1" dirty="0" err="1" smtClean="0"/>
              <a:t>granting</a:t>
            </a:r>
            <a:r>
              <a:rPr lang="es-PE" sz="3600" i="1" dirty="0" smtClean="0"/>
              <a:t> a positive exclusive </a:t>
            </a:r>
            <a:r>
              <a:rPr lang="es-PE" sz="3600" i="1" dirty="0" err="1" smtClean="0"/>
              <a:t>right</a:t>
            </a:r>
            <a:r>
              <a:rPr lang="es-PE" sz="3600" i="1" dirty="0" smtClean="0"/>
              <a:t> (</a:t>
            </a:r>
            <a:r>
              <a:rPr lang="es-PE" sz="3600" i="1" dirty="0" err="1" smtClean="0"/>
              <a:t>or</a:t>
            </a:r>
            <a:r>
              <a:rPr lang="es-PE" sz="3600" i="1" dirty="0" smtClean="0"/>
              <a:t> </a:t>
            </a:r>
            <a:r>
              <a:rPr lang="es-PE" sz="3600" i="1" dirty="0" err="1" smtClean="0"/>
              <a:t>using</a:t>
            </a:r>
            <a:r>
              <a:rPr lang="es-PE" sz="3600" i="1" dirty="0" smtClean="0"/>
              <a:t> </a:t>
            </a:r>
            <a:r>
              <a:rPr lang="es-PE" sz="3600" i="1" dirty="0" err="1" smtClean="0"/>
              <a:t>defensive</a:t>
            </a:r>
            <a:r>
              <a:rPr lang="es-PE" sz="3600" i="1" dirty="0" smtClean="0"/>
              <a:t> </a:t>
            </a:r>
            <a:r>
              <a:rPr lang="es-PE" sz="3600" i="1" dirty="0" err="1" smtClean="0"/>
              <a:t>measures</a:t>
            </a:r>
            <a:r>
              <a:rPr lang="es-PE" sz="3600" i="1" dirty="0" smtClean="0"/>
              <a:t>)</a:t>
            </a:r>
          </a:p>
          <a:p>
            <a:r>
              <a:rPr lang="es-PE" sz="3600" dirty="0" smtClean="0"/>
              <a:t>TK = </a:t>
            </a:r>
            <a:r>
              <a:rPr lang="es-PE" sz="3600" i="1" dirty="0" smtClean="0"/>
              <a:t>CBD/WIPO/</a:t>
            </a:r>
            <a:r>
              <a:rPr lang="es-PE" sz="3600" i="1" dirty="0" err="1" smtClean="0"/>
              <a:t>national</a:t>
            </a:r>
            <a:r>
              <a:rPr lang="es-PE" sz="3600" i="1" dirty="0" smtClean="0"/>
              <a:t> </a:t>
            </a:r>
            <a:r>
              <a:rPr lang="es-PE" sz="3600" i="1" dirty="0" err="1" smtClean="0"/>
              <a:t>definitions</a:t>
            </a:r>
            <a:endParaRPr lang="es-PE" sz="3600" i="1" dirty="0" smtClean="0"/>
          </a:p>
          <a:p>
            <a:r>
              <a:rPr lang="es-PE" sz="3600" dirty="0" err="1" smtClean="0"/>
              <a:t>TCEs</a:t>
            </a:r>
            <a:r>
              <a:rPr lang="es-PE" sz="3600" dirty="0" smtClean="0"/>
              <a:t> = </a:t>
            </a:r>
            <a:r>
              <a:rPr lang="es-PE" sz="3600" i="1" dirty="0" smtClean="0"/>
              <a:t>WIPO/</a:t>
            </a:r>
            <a:r>
              <a:rPr lang="es-PE" sz="3600" i="1" dirty="0" err="1" smtClean="0"/>
              <a:t>national</a:t>
            </a:r>
            <a:r>
              <a:rPr lang="es-PE" sz="3600" i="1" dirty="0" smtClean="0"/>
              <a:t> </a:t>
            </a:r>
            <a:r>
              <a:rPr lang="es-PE" sz="3600" i="1" dirty="0" err="1" smtClean="0"/>
              <a:t>definitions</a:t>
            </a:r>
            <a:endParaRPr lang="es-PE" sz="3600" i="1" dirty="0" smtClean="0"/>
          </a:p>
          <a:p>
            <a:r>
              <a:rPr lang="es-PE" sz="3600" dirty="0" err="1" smtClean="0"/>
              <a:t>GRs</a:t>
            </a:r>
            <a:r>
              <a:rPr lang="es-PE" sz="3600" dirty="0" smtClean="0"/>
              <a:t> = </a:t>
            </a:r>
            <a:r>
              <a:rPr lang="es-PE" sz="3600" i="1" dirty="0" smtClean="0"/>
              <a:t>CBD/WIPO/Nagoya </a:t>
            </a:r>
            <a:r>
              <a:rPr lang="es-PE" sz="3600" i="1" dirty="0" err="1" smtClean="0"/>
              <a:t>Protocol</a:t>
            </a:r>
            <a:r>
              <a:rPr lang="es-PE" sz="3600" i="1" dirty="0" smtClean="0"/>
              <a:t>/</a:t>
            </a:r>
            <a:r>
              <a:rPr lang="es-PE" sz="3600" i="1" dirty="0" err="1" smtClean="0"/>
              <a:t>National</a:t>
            </a:r>
            <a:r>
              <a:rPr lang="es-PE" sz="3600" i="1" dirty="0" smtClean="0"/>
              <a:t> </a:t>
            </a:r>
            <a:r>
              <a:rPr lang="es-PE" sz="3600" i="1" dirty="0" err="1" smtClean="0"/>
              <a:t>definitions</a:t>
            </a:r>
            <a:endParaRPr lang="es-PE" sz="3600" i="1" dirty="0" smtClean="0"/>
          </a:p>
          <a:p>
            <a:endParaRPr lang="es-P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b="1" dirty="0" err="1" smtClean="0"/>
              <a:t>How</a:t>
            </a:r>
            <a:r>
              <a:rPr lang="es-PE" b="1" dirty="0" smtClean="0"/>
              <a:t> </a:t>
            </a:r>
            <a:r>
              <a:rPr lang="es-PE" b="1" dirty="0" err="1" smtClean="0"/>
              <a:t>to</a:t>
            </a:r>
            <a:r>
              <a:rPr lang="es-PE" b="1" dirty="0" smtClean="0"/>
              <a:t> </a:t>
            </a:r>
            <a:r>
              <a:rPr lang="es-PE" b="1" dirty="0" err="1" smtClean="0"/>
              <a:t>find</a:t>
            </a:r>
            <a:r>
              <a:rPr lang="es-PE" b="1" dirty="0" smtClean="0"/>
              <a:t> “</a:t>
            </a:r>
            <a:r>
              <a:rPr lang="es-PE" b="1" dirty="0" err="1" smtClean="0"/>
              <a:t>protection</a:t>
            </a:r>
            <a:r>
              <a:rPr lang="es-PE" b="1" dirty="0" smtClean="0"/>
              <a:t>” </a:t>
            </a:r>
            <a:r>
              <a:rPr lang="es-PE" b="1" dirty="0" err="1" smtClean="0"/>
              <a:t>options</a:t>
            </a:r>
            <a:r>
              <a:rPr lang="es-PE" b="1" dirty="0" smtClean="0"/>
              <a:t> ?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 algn="just"/>
            <a:r>
              <a:rPr lang="es-PE" b="1" dirty="0" smtClean="0"/>
              <a:t>VERY IMPORTANT: </a:t>
            </a:r>
            <a:r>
              <a:rPr lang="es-PE" dirty="0" smtClean="0"/>
              <a:t>TK, </a:t>
            </a:r>
            <a:r>
              <a:rPr lang="es-PE" dirty="0" err="1" smtClean="0"/>
              <a:t>GRs</a:t>
            </a:r>
            <a:r>
              <a:rPr lang="es-PE" dirty="0" smtClean="0"/>
              <a:t>, and </a:t>
            </a:r>
            <a:r>
              <a:rPr lang="es-PE" dirty="0" err="1" smtClean="0"/>
              <a:t>TCEs</a:t>
            </a:r>
            <a:r>
              <a:rPr lang="es-PE" dirty="0" smtClean="0"/>
              <a:t> </a:t>
            </a:r>
            <a:r>
              <a:rPr lang="es-PE" dirty="0" err="1" smtClean="0"/>
              <a:t>may</a:t>
            </a:r>
            <a:r>
              <a:rPr lang="es-PE" dirty="0" smtClean="0"/>
              <a:t> </a:t>
            </a:r>
            <a:r>
              <a:rPr lang="es-PE" dirty="0" err="1" smtClean="0"/>
              <a:t>require</a:t>
            </a:r>
            <a:r>
              <a:rPr lang="es-PE" dirty="0" smtClean="0"/>
              <a:t> </a:t>
            </a:r>
            <a:r>
              <a:rPr lang="es-PE" dirty="0" err="1" smtClean="0"/>
              <a:t>different</a:t>
            </a:r>
            <a:r>
              <a:rPr lang="es-PE" dirty="0" smtClean="0"/>
              <a:t> “</a:t>
            </a:r>
            <a:r>
              <a:rPr lang="es-PE" dirty="0" err="1" smtClean="0"/>
              <a:t>protection</a:t>
            </a:r>
            <a:r>
              <a:rPr lang="es-PE" dirty="0" smtClean="0"/>
              <a:t>” </a:t>
            </a:r>
            <a:r>
              <a:rPr lang="es-PE" dirty="0" err="1" smtClean="0"/>
              <a:t>strategies</a:t>
            </a:r>
            <a:r>
              <a:rPr lang="es-PE" dirty="0" smtClean="0"/>
              <a:t> and </a:t>
            </a:r>
            <a:r>
              <a:rPr lang="es-PE" dirty="0" err="1" smtClean="0"/>
              <a:t>approaches</a:t>
            </a:r>
            <a:endParaRPr lang="es-PE" dirty="0" smtClean="0"/>
          </a:p>
          <a:p>
            <a:pPr algn="just"/>
            <a:r>
              <a:rPr lang="es-PE" b="1" dirty="0" smtClean="0"/>
              <a:t>IMPORTANT:</a:t>
            </a:r>
            <a:r>
              <a:rPr lang="es-PE" dirty="0" smtClean="0"/>
              <a:t> </a:t>
            </a:r>
            <a:r>
              <a:rPr lang="es-PE" dirty="0" err="1" smtClean="0"/>
              <a:t>Classic</a:t>
            </a:r>
            <a:r>
              <a:rPr lang="es-PE" dirty="0" smtClean="0"/>
              <a:t> IP </a:t>
            </a:r>
            <a:r>
              <a:rPr lang="es-PE" dirty="0" err="1" smtClean="0"/>
              <a:t>tools</a:t>
            </a:r>
            <a:r>
              <a:rPr lang="es-PE" dirty="0" smtClean="0"/>
              <a:t> </a:t>
            </a:r>
            <a:r>
              <a:rPr lang="es-PE" i="1" dirty="0" err="1" smtClean="0"/>
              <a:t>may</a:t>
            </a:r>
            <a:r>
              <a:rPr lang="es-PE" i="1" dirty="0" smtClean="0"/>
              <a:t> </a:t>
            </a:r>
            <a:r>
              <a:rPr lang="es-PE" i="1" dirty="0" err="1" smtClean="0"/>
              <a:t>not</a:t>
            </a:r>
            <a:r>
              <a:rPr lang="es-PE" i="1" dirty="0" smtClean="0"/>
              <a:t> in </a:t>
            </a:r>
            <a:r>
              <a:rPr lang="es-PE" i="1" dirty="0" err="1" smtClean="0"/>
              <a:t>every</a:t>
            </a:r>
            <a:r>
              <a:rPr lang="es-PE" i="1" dirty="0" smtClean="0"/>
              <a:t> case </a:t>
            </a:r>
            <a:r>
              <a:rPr lang="es-PE" dirty="0" err="1" smtClean="0"/>
              <a:t>serve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interests</a:t>
            </a:r>
            <a:r>
              <a:rPr lang="es-PE" dirty="0" smtClean="0"/>
              <a:t> </a:t>
            </a:r>
            <a:r>
              <a:rPr lang="es-PE" dirty="0" smtClean="0"/>
              <a:t>and </a:t>
            </a:r>
            <a:r>
              <a:rPr lang="es-PE" dirty="0" err="1" smtClean="0"/>
              <a:t>needs</a:t>
            </a:r>
            <a:r>
              <a:rPr lang="es-PE" dirty="0" smtClean="0"/>
              <a:t> of </a:t>
            </a:r>
            <a:r>
              <a:rPr lang="es-PE" dirty="0" err="1" smtClean="0"/>
              <a:t>communities</a:t>
            </a:r>
            <a:r>
              <a:rPr lang="es-PE" dirty="0" smtClean="0"/>
              <a:t> </a:t>
            </a:r>
            <a:r>
              <a:rPr lang="es-PE" dirty="0" smtClean="0"/>
              <a:t>and </a:t>
            </a:r>
            <a:r>
              <a:rPr lang="es-PE" dirty="0" err="1" smtClean="0"/>
              <a:t>developing</a:t>
            </a:r>
            <a:r>
              <a:rPr lang="es-PE" dirty="0" smtClean="0"/>
              <a:t> </a:t>
            </a:r>
            <a:r>
              <a:rPr lang="es-PE" dirty="0" err="1" smtClean="0"/>
              <a:t>countries</a:t>
            </a:r>
            <a:endParaRPr lang="es-PE" dirty="0" smtClean="0"/>
          </a:p>
          <a:p>
            <a:pPr algn="just"/>
            <a:r>
              <a:rPr lang="es-PE" dirty="0" err="1" smtClean="0"/>
              <a:t>Creating</a:t>
            </a:r>
            <a:r>
              <a:rPr lang="es-PE" dirty="0" smtClean="0"/>
              <a:t> </a:t>
            </a:r>
            <a:r>
              <a:rPr lang="es-PE" dirty="0" err="1" smtClean="0"/>
              <a:t>institutional</a:t>
            </a:r>
            <a:r>
              <a:rPr lang="es-PE" dirty="0" smtClean="0"/>
              <a:t> </a:t>
            </a:r>
            <a:r>
              <a:rPr lang="es-PE" dirty="0" err="1" smtClean="0"/>
              <a:t>bodies</a:t>
            </a:r>
            <a:r>
              <a:rPr lang="es-PE" dirty="0" smtClean="0"/>
              <a:t> (</a:t>
            </a:r>
            <a:r>
              <a:rPr lang="es-PE" dirty="0" err="1" smtClean="0"/>
              <a:t>ie</a:t>
            </a:r>
            <a:r>
              <a:rPr lang="es-PE" dirty="0" smtClean="0"/>
              <a:t>. </a:t>
            </a:r>
            <a:r>
              <a:rPr lang="es-PE" dirty="0" err="1" smtClean="0"/>
              <a:t>Biopiracy</a:t>
            </a:r>
            <a:r>
              <a:rPr lang="es-PE" dirty="0" smtClean="0"/>
              <a:t> </a:t>
            </a:r>
            <a:r>
              <a:rPr lang="es-PE" dirty="0" err="1" smtClean="0"/>
              <a:t>Prevention</a:t>
            </a:r>
            <a:r>
              <a:rPr lang="es-PE" dirty="0" smtClean="0"/>
              <a:t> </a:t>
            </a:r>
            <a:r>
              <a:rPr lang="es-PE" dirty="0" err="1" smtClean="0"/>
              <a:t>Commission</a:t>
            </a:r>
            <a:r>
              <a:rPr lang="es-PE" dirty="0" smtClean="0"/>
              <a:t> in </a:t>
            </a:r>
            <a:r>
              <a:rPr lang="es-PE" dirty="0" err="1" smtClean="0"/>
              <a:t>Peru</a:t>
            </a:r>
            <a:r>
              <a:rPr lang="es-PE" dirty="0" smtClean="0"/>
              <a:t>; </a:t>
            </a:r>
            <a:r>
              <a:rPr lang="es-PE" dirty="0" err="1" smtClean="0"/>
              <a:t>Genetic</a:t>
            </a:r>
            <a:r>
              <a:rPr lang="es-PE" dirty="0" smtClean="0"/>
              <a:t> </a:t>
            </a:r>
            <a:r>
              <a:rPr lang="es-PE" dirty="0" err="1" smtClean="0"/>
              <a:t>Resources</a:t>
            </a:r>
            <a:r>
              <a:rPr lang="es-PE" dirty="0" smtClean="0"/>
              <a:t> Council in Brasil; </a:t>
            </a:r>
            <a:r>
              <a:rPr lang="es-PE" dirty="0" err="1" smtClean="0"/>
              <a:t>Biodiversity</a:t>
            </a:r>
            <a:r>
              <a:rPr lang="es-PE" dirty="0" smtClean="0"/>
              <a:t> </a:t>
            </a:r>
            <a:r>
              <a:rPr lang="es-PE" dirty="0" err="1" smtClean="0"/>
              <a:t>Commission</a:t>
            </a:r>
            <a:r>
              <a:rPr lang="es-PE" dirty="0" smtClean="0"/>
              <a:t> in India; </a:t>
            </a:r>
            <a:r>
              <a:rPr lang="es-PE" dirty="0" err="1" smtClean="0"/>
              <a:t>National</a:t>
            </a:r>
            <a:r>
              <a:rPr lang="es-PE" dirty="0" smtClean="0"/>
              <a:t> Council </a:t>
            </a:r>
            <a:r>
              <a:rPr lang="es-PE" dirty="0" err="1" smtClean="0"/>
              <a:t>for</a:t>
            </a:r>
            <a:r>
              <a:rPr lang="es-PE" dirty="0" smtClean="0"/>
              <a:t> </a:t>
            </a:r>
            <a:r>
              <a:rPr lang="es-PE" dirty="0" err="1" smtClean="0"/>
              <a:t>Genetic</a:t>
            </a:r>
            <a:r>
              <a:rPr lang="es-PE" dirty="0" smtClean="0"/>
              <a:t> </a:t>
            </a:r>
            <a:r>
              <a:rPr lang="es-PE" dirty="0" err="1" smtClean="0"/>
              <a:t>Resources</a:t>
            </a:r>
            <a:r>
              <a:rPr lang="es-PE" dirty="0" smtClean="0"/>
              <a:t> in Costa Rica …)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 smtClean="0"/>
              <a:t/>
            </a:r>
            <a:br>
              <a:rPr lang="es-PE" b="1" dirty="0" smtClean="0"/>
            </a:br>
            <a:r>
              <a:rPr lang="es-PE" b="1" dirty="0" err="1" smtClean="0"/>
              <a:t>Possible</a:t>
            </a:r>
            <a:r>
              <a:rPr lang="es-PE" b="1" dirty="0" smtClean="0"/>
              <a:t> </a:t>
            </a:r>
            <a:r>
              <a:rPr lang="es-PE" sz="4900" b="1" dirty="0" smtClean="0"/>
              <a:t>“</a:t>
            </a:r>
            <a:r>
              <a:rPr lang="es-PE" sz="4900" b="1" dirty="0" err="1" smtClean="0"/>
              <a:t>protection</a:t>
            </a:r>
            <a:r>
              <a:rPr lang="es-PE" sz="4900" b="1" dirty="0" smtClean="0"/>
              <a:t>” </a:t>
            </a:r>
            <a:r>
              <a:rPr lang="es-PE" sz="4900" b="1" dirty="0" err="1" smtClean="0"/>
              <a:t>options</a:t>
            </a:r>
            <a:r>
              <a:rPr lang="es-PE" sz="4900" b="1" dirty="0" smtClean="0"/>
              <a:t> </a:t>
            </a:r>
            <a:r>
              <a:rPr lang="es-PE" sz="4900" b="1" dirty="0" smtClean="0"/>
              <a:t>?</a:t>
            </a:r>
            <a:endParaRPr lang="es-PE" sz="49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PE" dirty="0" err="1" smtClean="0"/>
              <a:t>Analyze</a:t>
            </a:r>
            <a:r>
              <a:rPr lang="es-PE" dirty="0" smtClean="0"/>
              <a:t> </a:t>
            </a:r>
            <a:r>
              <a:rPr lang="es-PE" dirty="0" err="1" smtClean="0"/>
              <a:t>novelty</a:t>
            </a:r>
            <a:r>
              <a:rPr lang="es-PE" dirty="0" smtClean="0"/>
              <a:t> and </a:t>
            </a:r>
            <a:r>
              <a:rPr lang="es-PE" dirty="0" err="1" smtClean="0"/>
              <a:t>inventiveness</a:t>
            </a:r>
            <a:r>
              <a:rPr lang="es-PE" dirty="0" smtClean="0"/>
              <a:t> in </a:t>
            </a:r>
            <a:r>
              <a:rPr lang="es-PE" dirty="0" err="1" smtClean="0"/>
              <a:t>innovations</a:t>
            </a:r>
            <a:r>
              <a:rPr lang="es-PE" dirty="0" smtClean="0"/>
              <a:t> </a:t>
            </a:r>
            <a:r>
              <a:rPr lang="es-PE" dirty="0" err="1" smtClean="0"/>
              <a:t>derived</a:t>
            </a:r>
            <a:r>
              <a:rPr lang="es-PE" dirty="0" smtClean="0"/>
              <a:t> </a:t>
            </a:r>
            <a:r>
              <a:rPr lang="es-PE" dirty="0" err="1" smtClean="0"/>
              <a:t>from</a:t>
            </a:r>
            <a:r>
              <a:rPr lang="es-PE" dirty="0" smtClean="0"/>
              <a:t> </a:t>
            </a:r>
            <a:r>
              <a:rPr lang="es-PE" dirty="0" err="1" smtClean="0"/>
              <a:t>Southern</a:t>
            </a:r>
            <a:r>
              <a:rPr lang="es-PE" dirty="0" smtClean="0"/>
              <a:t> </a:t>
            </a:r>
            <a:r>
              <a:rPr lang="es-PE" dirty="0" err="1" smtClean="0"/>
              <a:t>biodiversity</a:t>
            </a:r>
            <a:r>
              <a:rPr lang="es-PE" dirty="0" smtClean="0"/>
              <a:t> </a:t>
            </a:r>
            <a:r>
              <a:rPr lang="es-PE" dirty="0" err="1" smtClean="0"/>
              <a:t>components</a:t>
            </a:r>
            <a:r>
              <a:rPr lang="es-PE" dirty="0" smtClean="0"/>
              <a:t> (</a:t>
            </a:r>
            <a:r>
              <a:rPr lang="es-PE" dirty="0" err="1" smtClean="0"/>
              <a:t>improve</a:t>
            </a:r>
            <a:r>
              <a:rPr lang="es-PE" dirty="0" smtClean="0"/>
              <a:t> </a:t>
            </a:r>
            <a:r>
              <a:rPr lang="es-PE" dirty="0" err="1" smtClean="0"/>
              <a:t>patent</a:t>
            </a:r>
            <a:r>
              <a:rPr lang="es-PE" dirty="0" smtClean="0"/>
              <a:t> </a:t>
            </a:r>
            <a:r>
              <a:rPr lang="es-PE" dirty="0" err="1" smtClean="0"/>
              <a:t>examinations</a:t>
            </a:r>
            <a:r>
              <a:rPr lang="es-PE" dirty="0" smtClean="0"/>
              <a:t> and </a:t>
            </a:r>
            <a:r>
              <a:rPr lang="es-PE" dirty="0" err="1" smtClean="0"/>
              <a:t>implement</a:t>
            </a:r>
            <a:r>
              <a:rPr lang="es-PE" dirty="0" smtClean="0"/>
              <a:t> “</a:t>
            </a:r>
            <a:r>
              <a:rPr lang="es-PE" dirty="0" err="1" smtClean="0"/>
              <a:t>user</a:t>
            </a:r>
            <a:r>
              <a:rPr lang="es-PE" dirty="0" smtClean="0"/>
              <a:t>” </a:t>
            </a:r>
            <a:r>
              <a:rPr lang="es-PE" dirty="0" err="1" smtClean="0"/>
              <a:t>measures</a:t>
            </a:r>
            <a:r>
              <a:rPr lang="es-PE" dirty="0" smtClean="0"/>
              <a:t>)</a:t>
            </a:r>
          </a:p>
          <a:p>
            <a:pPr algn="just"/>
            <a:r>
              <a:rPr lang="es-PE" dirty="0" smtClean="0"/>
              <a:t>Use </a:t>
            </a:r>
            <a:r>
              <a:rPr lang="es-PE" dirty="0" err="1" smtClean="0"/>
              <a:t>administrative</a:t>
            </a:r>
            <a:r>
              <a:rPr lang="es-PE" dirty="0" smtClean="0"/>
              <a:t> and judicial </a:t>
            </a:r>
            <a:r>
              <a:rPr lang="es-PE" dirty="0" err="1" smtClean="0"/>
              <a:t>bodies</a:t>
            </a:r>
            <a:r>
              <a:rPr lang="es-PE" dirty="0" smtClean="0"/>
              <a:t> and </a:t>
            </a:r>
            <a:r>
              <a:rPr lang="es-PE" dirty="0" err="1" smtClean="0"/>
              <a:t>take</a:t>
            </a:r>
            <a:r>
              <a:rPr lang="es-PE" dirty="0" smtClean="0"/>
              <a:t> legal </a:t>
            </a:r>
            <a:r>
              <a:rPr lang="es-PE" dirty="0" err="1" smtClean="0"/>
              <a:t>actions</a:t>
            </a:r>
            <a:r>
              <a:rPr lang="es-PE" dirty="0" smtClean="0"/>
              <a:t> (</a:t>
            </a:r>
            <a:r>
              <a:rPr lang="es-PE" dirty="0" err="1" smtClean="0"/>
              <a:t>put</a:t>
            </a:r>
            <a:r>
              <a:rPr lang="es-PE" dirty="0" smtClean="0"/>
              <a:t> </a:t>
            </a:r>
            <a:r>
              <a:rPr lang="es-PE" dirty="0" err="1" smtClean="0"/>
              <a:t>laws</a:t>
            </a:r>
            <a:r>
              <a:rPr lang="es-PE" dirty="0" smtClean="0"/>
              <a:t> </a:t>
            </a:r>
            <a:r>
              <a:rPr lang="es-PE" dirty="0" err="1" smtClean="0"/>
              <a:t>into</a:t>
            </a:r>
            <a:r>
              <a:rPr lang="es-PE" dirty="0" smtClean="0"/>
              <a:t> </a:t>
            </a:r>
            <a:r>
              <a:rPr lang="es-PE" dirty="0" err="1" smtClean="0"/>
              <a:t>action</a:t>
            </a:r>
            <a:r>
              <a:rPr lang="es-PE" dirty="0" smtClean="0"/>
              <a:t>) (</a:t>
            </a:r>
            <a:r>
              <a:rPr lang="es-PE" dirty="0" err="1" smtClean="0"/>
              <a:t>ie</a:t>
            </a:r>
            <a:r>
              <a:rPr lang="es-PE" dirty="0" smtClean="0"/>
              <a:t>. </a:t>
            </a:r>
            <a:r>
              <a:rPr lang="es-PE" dirty="0" err="1" smtClean="0"/>
              <a:t>find</a:t>
            </a:r>
            <a:r>
              <a:rPr lang="es-PE" dirty="0" smtClean="0"/>
              <a:t> </a:t>
            </a:r>
            <a:r>
              <a:rPr lang="es-PE" i="1" dirty="0" smtClean="0"/>
              <a:t>pro bono </a:t>
            </a:r>
            <a:r>
              <a:rPr lang="es-PE" dirty="0" err="1" smtClean="0"/>
              <a:t>advice</a:t>
            </a:r>
            <a:r>
              <a:rPr lang="es-PE" dirty="0" smtClean="0"/>
              <a:t> </a:t>
            </a:r>
            <a:r>
              <a:rPr lang="es-PE" dirty="0" err="1" smtClean="0"/>
              <a:t>from</a:t>
            </a:r>
            <a:r>
              <a:rPr lang="es-PE" dirty="0" smtClean="0"/>
              <a:t> </a:t>
            </a:r>
            <a:r>
              <a:rPr lang="es-PE" dirty="0" err="1" smtClean="0"/>
              <a:t>Public</a:t>
            </a:r>
            <a:r>
              <a:rPr lang="es-PE" dirty="0" smtClean="0"/>
              <a:t> </a:t>
            </a:r>
            <a:r>
              <a:rPr lang="es-PE" dirty="0" err="1" smtClean="0"/>
              <a:t>Interest</a:t>
            </a:r>
            <a:r>
              <a:rPr lang="es-PE" dirty="0" smtClean="0"/>
              <a:t> </a:t>
            </a:r>
            <a:r>
              <a:rPr lang="es-PE" dirty="0" err="1" smtClean="0"/>
              <a:t>Intellectual</a:t>
            </a:r>
            <a:r>
              <a:rPr lang="es-PE" dirty="0" smtClean="0"/>
              <a:t> </a:t>
            </a:r>
            <a:r>
              <a:rPr lang="es-PE" dirty="0" err="1" smtClean="0"/>
              <a:t>Property</a:t>
            </a:r>
            <a:r>
              <a:rPr lang="es-PE" dirty="0" smtClean="0"/>
              <a:t> </a:t>
            </a:r>
            <a:r>
              <a:rPr lang="es-PE" dirty="0" err="1" smtClean="0"/>
              <a:t>Advisors</a:t>
            </a:r>
            <a:r>
              <a:rPr lang="es-PE" dirty="0" smtClean="0"/>
              <a:t> and </a:t>
            </a:r>
            <a:r>
              <a:rPr lang="es-PE" dirty="0" err="1" smtClean="0"/>
              <a:t>others</a:t>
            </a:r>
            <a:r>
              <a:rPr lang="es-PE" dirty="0" smtClean="0"/>
              <a:t> </a:t>
            </a:r>
            <a:r>
              <a:rPr lang="es-PE" dirty="0" smtClean="0"/>
              <a:t>…)</a:t>
            </a:r>
          </a:p>
          <a:p>
            <a:pPr algn="just"/>
            <a:r>
              <a:rPr lang="es-PE" dirty="0" err="1" smtClean="0"/>
              <a:t>Developing</a:t>
            </a:r>
            <a:r>
              <a:rPr lang="es-PE" dirty="0" smtClean="0"/>
              <a:t> </a:t>
            </a:r>
            <a:r>
              <a:rPr lang="es-PE" i="1" dirty="0" smtClean="0"/>
              <a:t>sui generis </a:t>
            </a:r>
            <a:r>
              <a:rPr lang="es-PE" dirty="0" err="1" smtClean="0"/>
              <a:t>frameworks</a:t>
            </a:r>
            <a:r>
              <a:rPr lang="es-PE" dirty="0" smtClean="0"/>
              <a:t> </a:t>
            </a:r>
            <a:r>
              <a:rPr lang="es-PE" dirty="0" err="1" smtClean="0"/>
              <a:t>which</a:t>
            </a:r>
            <a:r>
              <a:rPr lang="es-PE" dirty="0" smtClean="0"/>
              <a:t> </a:t>
            </a:r>
            <a:r>
              <a:rPr lang="es-PE" dirty="0" err="1" smtClean="0"/>
              <a:t>include</a:t>
            </a:r>
            <a:r>
              <a:rPr lang="es-PE" dirty="0" smtClean="0"/>
              <a:t> IP </a:t>
            </a:r>
            <a:r>
              <a:rPr lang="es-PE" dirty="0" err="1" smtClean="0"/>
              <a:t>tools</a:t>
            </a:r>
            <a:r>
              <a:rPr lang="es-PE" dirty="0" smtClean="0"/>
              <a:t> …</a:t>
            </a:r>
            <a:endParaRPr lang="es-PE" dirty="0" smtClean="0"/>
          </a:p>
          <a:p>
            <a:endParaRPr lang="es-PE" dirty="0" smtClean="0"/>
          </a:p>
          <a:p>
            <a:endParaRPr lang="es-P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b="1" dirty="0" err="1" smtClean="0"/>
              <a:t>How</a:t>
            </a:r>
            <a:r>
              <a:rPr lang="es-PE" b="1" dirty="0" smtClean="0"/>
              <a:t> </a:t>
            </a:r>
            <a:r>
              <a:rPr lang="es-PE" b="1" dirty="0" err="1" smtClean="0"/>
              <a:t>to</a:t>
            </a:r>
            <a:r>
              <a:rPr lang="es-PE" b="1" dirty="0" smtClean="0"/>
              <a:t> </a:t>
            </a:r>
            <a:r>
              <a:rPr lang="es-PE" b="1" dirty="0" err="1" smtClean="0"/>
              <a:t>facilitate</a:t>
            </a:r>
            <a:r>
              <a:rPr lang="es-PE" b="1" dirty="0" smtClean="0"/>
              <a:t> </a:t>
            </a:r>
            <a:r>
              <a:rPr lang="es-PE" b="1" dirty="0" err="1" smtClean="0"/>
              <a:t>cooperation</a:t>
            </a:r>
            <a:r>
              <a:rPr lang="es-PE" b="1" dirty="0" smtClean="0"/>
              <a:t> ?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PE" dirty="0" err="1" smtClean="0"/>
              <a:t>Exchanges</a:t>
            </a:r>
            <a:r>
              <a:rPr lang="es-PE" dirty="0" smtClean="0"/>
              <a:t> of </a:t>
            </a:r>
            <a:r>
              <a:rPr lang="es-PE" dirty="0" err="1" smtClean="0"/>
              <a:t>information</a:t>
            </a:r>
            <a:r>
              <a:rPr lang="es-PE" dirty="0" smtClean="0"/>
              <a:t> and </a:t>
            </a:r>
            <a:r>
              <a:rPr lang="es-PE" dirty="0" err="1" smtClean="0"/>
              <a:t>sharing</a:t>
            </a:r>
            <a:r>
              <a:rPr lang="es-PE" dirty="0" smtClean="0"/>
              <a:t> </a:t>
            </a:r>
            <a:r>
              <a:rPr lang="es-PE" dirty="0" err="1" smtClean="0"/>
              <a:t>experiences</a:t>
            </a:r>
            <a:r>
              <a:rPr lang="es-PE" dirty="0" smtClean="0"/>
              <a:t> in “</a:t>
            </a:r>
            <a:r>
              <a:rPr lang="es-PE" dirty="0" err="1" smtClean="0"/>
              <a:t>protecting</a:t>
            </a:r>
            <a:r>
              <a:rPr lang="es-PE" dirty="0" smtClean="0"/>
              <a:t>” TK, </a:t>
            </a:r>
            <a:r>
              <a:rPr lang="es-PE" dirty="0" err="1" smtClean="0"/>
              <a:t>TCEs</a:t>
            </a:r>
            <a:r>
              <a:rPr lang="es-PE" dirty="0" smtClean="0"/>
              <a:t> and </a:t>
            </a:r>
            <a:r>
              <a:rPr lang="es-PE" dirty="0" err="1" smtClean="0"/>
              <a:t>GRs</a:t>
            </a:r>
            <a:endParaRPr lang="es-PE" dirty="0" smtClean="0"/>
          </a:p>
          <a:p>
            <a:pPr algn="just"/>
            <a:r>
              <a:rPr lang="es-PE" dirty="0" err="1" smtClean="0"/>
              <a:t>Invest</a:t>
            </a:r>
            <a:r>
              <a:rPr lang="es-PE" dirty="0" smtClean="0"/>
              <a:t> in </a:t>
            </a:r>
            <a:r>
              <a:rPr lang="es-PE" dirty="0" err="1" smtClean="0"/>
              <a:t>organizing</a:t>
            </a:r>
            <a:r>
              <a:rPr lang="es-PE" dirty="0" smtClean="0"/>
              <a:t> </a:t>
            </a:r>
            <a:r>
              <a:rPr lang="es-PE" dirty="0" err="1" smtClean="0"/>
              <a:t>mutidisciplinary</a:t>
            </a:r>
            <a:r>
              <a:rPr lang="es-PE" dirty="0" smtClean="0"/>
              <a:t> </a:t>
            </a:r>
            <a:r>
              <a:rPr lang="es-PE" dirty="0" err="1" smtClean="0"/>
              <a:t>meetings</a:t>
            </a:r>
            <a:r>
              <a:rPr lang="es-PE" dirty="0" smtClean="0"/>
              <a:t>, </a:t>
            </a:r>
            <a:r>
              <a:rPr lang="es-PE" dirty="0" err="1" smtClean="0"/>
              <a:t>seminars</a:t>
            </a:r>
            <a:r>
              <a:rPr lang="es-PE" dirty="0" smtClean="0"/>
              <a:t>, </a:t>
            </a:r>
            <a:r>
              <a:rPr lang="es-PE" dirty="0" err="1" smtClean="0"/>
              <a:t>workshops</a:t>
            </a:r>
            <a:r>
              <a:rPr lang="es-PE" dirty="0" smtClean="0"/>
              <a:t> </a:t>
            </a:r>
            <a:r>
              <a:rPr lang="es-PE" dirty="0" err="1" smtClean="0"/>
              <a:t>to</a:t>
            </a:r>
            <a:r>
              <a:rPr lang="es-PE" dirty="0" smtClean="0"/>
              <a:t> </a:t>
            </a:r>
            <a:r>
              <a:rPr lang="es-PE" dirty="0" err="1" smtClean="0"/>
              <a:t>recommend</a:t>
            </a:r>
            <a:r>
              <a:rPr lang="es-PE" dirty="0" smtClean="0"/>
              <a:t> and </a:t>
            </a:r>
            <a:r>
              <a:rPr lang="es-PE" dirty="0" err="1" smtClean="0"/>
              <a:t>agree</a:t>
            </a:r>
            <a:r>
              <a:rPr lang="es-PE" dirty="0" smtClean="0"/>
              <a:t> </a:t>
            </a:r>
            <a:r>
              <a:rPr lang="es-PE" dirty="0" err="1" smtClean="0"/>
              <a:t>on</a:t>
            </a:r>
            <a:r>
              <a:rPr lang="es-PE" dirty="0" smtClean="0"/>
              <a:t> </a:t>
            </a:r>
            <a:r>
              <a:rPr lang="es-PE" dirty="0" err="1" smtClean="0"/>
              <a:t>cooperation</a:t>
            </a:r>
            <a:r>
              <a:rPr lang="es-PE" dirty="0" smtClean="0"/>
              <a:t> </a:t>
            </a:r>
            <a:r>
              <a:rPr lang="es-PE" dirty="0" err="1" smtClean="0"/>
              <a:t>options</a:t>
            </a:r>
            <a:endParaRPr lang="es-PE" dirty="0" smtClean="0"/>
          </a:p>
          <a:p>
            <a:pPr algn="just"/>
            <a:r>
              <a:rPr lang="es-PE" dirty="0" err="1" smtClean="0"/>
              <a:t>Identify</a:t>
            </a:r>
            <a:r>
              <a:rPr lang="es-PE" dirty="0" smtClean="0"/>
              <a:t> </a:t>
            </a:r>
            <a:r>
              <a:rPr lang="es-PE" dirty="0" err="1" smtClean="0"/>
              <a:t>common</a:t>
            </a:r>
            <a:r>
              <a:rPr lang="es-PE" dirty="0" smtClean="0"/>
              <a:t> </a:t>
            </a:r>
            <a:r>
              <a:rPr lang="es-PE" dirty="0" err="1" smtClean="0"/>
              <a:t>features</a:t>
            </a:r>
            <a:r>
              <a:rPr lang="es-PE" dirty="0" smtClean="0"/>
              <a:t> </a:t>
            </a:r>
            <a:r>
              <a:rPr lang="es-PE" dirty="0" err="1" smtClean="0"/>
              <a:t>that</a:t>
            </a:r>
            <a:r>
              <a:rPr lang="es-PE" dirty="0" smtClean="0"/>
              <a:t> </a:t>
            </a:r>
            <a:r>
              <a:rPr lang="es-PE" dirty="0" err="1" smtClean="0"/>
              <a:t>may</a:t>
            </a:r>
            <a:r>
              <a:rPr lang="es-PE" dirty="0" smtClean="0"/>
              <a:t> </a:t>
            </a:r>
            <a:r>
              <a:rPr lang="es-PE" dirty="0" err="1" smtClean="0"/>
              <a:t>need</a:t>
            </a:r>
            <a:r>
              <a:rPr lang="es-PE" dirty="0" smtClean="0"/>
              <a:t> </a:t>
            </a:r>
            <a:r>
              <a:rPr lang="es-PE" dirty="0" smtClean="0"/>
              <a:t>regional </a:t>
            </a:r>
            <a:r>
              <a:rPr lang="es-PE" dirty="0" err="1" smtClean="0"/>
              <a:t>actions</a:t>
            </a:r>
            <a:r>
              <a:rPr lang="es-PE" dirty="0" smtClean="0"/>
              <a:t> and </a:t>
            </a:r>
            <a:r>
              <a:rPr lang="es-PE" dirty="0" err="1" smtClean="0"/>
              <a:t>collaboration</a:t>
            </a:r>
            <a:r>
              <a:rPr lang="es-PE" dirty="0" smtClean="0"/>
              <a:t> (</a:t>
            </a:r>
            <a:r>
              <a:rPr lang="es-PE" dirty="0" err="1" smtClean="0"/>
              <a:t>ie</a:t>
            </a:r>
            <a:r>
              <a:rPr lang="es-PE" dirty="0" smtClean="0"/>
              <a:t>. </a:t>
            </a:r>
            <a:r>
              <a:rPr lang="es-PE" dirty="0" err="1" smtClean="0"/>
              <a:t>shared</a:t>
            </a:r>
            <a:r>
              <a:rPr lang="es-PE" dirty="0" smtClean="0"/>
              <a:t> </a:t>
            </a:r>
            <a:r>
              <a:rPr lang="es-PE" dirty="0" err="1" smtClean="0"/>
              <a:t>GRs</a:t>
            </a:r>
            <a:r>
              <a:rPr lang="es-PE" dirty="0" smtClean="0"/>
              <a:t>, </a:t>
            </a:r>
            <a:r>
              <a:rPr lang="es-PE" dirty="0" err="1" smtClean="0"/>
              <a:t>shared</a:t>
            </a:r>
            <a:r>
              <a:rPr lang="es-PE" dirty="0" smtClean="0"/>
              <a:t> TK … in </a:t>
            </a:r>
            <a:r>
              <a:rPr lang="es-PE" dirty="0" err="1" smtClean="0"/>
              <a:t>regions</a:t>
            </a:r>
            <a:r>
              <a:rPr lang="es-PE" dirty="0" smtClean="0"/>
              <a:t> and </a:t>
            </a:r>
            <a:r>
              <a:rPr lang="es-PE" dirty="0" err="1" smtClean="0"/>
              <a:t>among</a:t>
            </a:r>
            <a:r>
              <a:rPr lang="es-PE" dirty="0" smtClean="0"/>
              <a:t> </a:t>
            </a:r>
            <a:r>
              <a:rPr lang="es-PE" dirty="0" err="1" smtClean="0"/>
              <a:t>regions</a:t>
            </a:r>
            <a:r>
              <a:rPr lang="es-PE" dirty="0" smtClean="0"/>
              <a:t>) </a:t>
            </a:r>
          </a:p>
          <a:p>
            <a:pPr algn="just"/>
            <a:r>
              <a:rPr lang="es-PE" dirty="0" smtClean="0"/>
              <a:t>Use </a:t>
            </a:r>
            <a:r>
              <a:rPr lang="es-PE" dirty="0" err="1" smtClean="0"/>
              <a:t>existing</a:t>
            </a:r>
            <a:r>
              <a:rPr lang="es-PE" dirty="0" smtClean="0"/>
              <a:t> </a:t>
            </a:r>
            <a:r>
              <a:rPr lang="es-PE" dirty="0" err="1" smtClean="0"/>
              <a:t>settings</a:t>
            </a:r>
            <a:r>
              <a:rPr lang="es-PE" dirty="0" smtClean="0"/>
              <a:t> </a:t>
            </a:r>
            <a:r>
              <a:rPr lang="es-PE" dirty="0" err="1" smtClean="0"/>
              <a:t>such</a:t>
            </a:r>
            <a:r>
              <a:rPr lang="es-PE" dirty="0" smtClean="0"/>
              <a:t> as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Group</a:t>
            </a:r>
            <a:r>
              <a:rPr lang="es-PE" dirty="0" smtClean="0"/>
              <a:t> of </a:t>
            </a:r>
            <a:r>
              <a:rPr lang="es-PE" dirty="0" err="1" smtClean="0"/>
              <a:t>Like</a:t>
            </a:r>
            <a:r>
              <a:rPr lang="es-PE" dirty="0" smtClean="0"/>
              <a:t> </a:t>
            </a:r>
            <a:r>
              <a:rPr lang="es-PE" dirty="0" err="1" smtClean="0"/>
              <a:t>Minded</a:t>
            </a:r>
            <a:r>
              <a:rPr lang="es-PE" dirty="0" smtClean="0"/>
              <a:t> </a:t>
            </a:r>
            <a:r>
              <a:rPr lang="es-PE" dirty="0" err="1" smtClean="0"/>
              <a:t>Megadiverse</a:t>
            </a:r>
            <a:r>
              <a:rPr lang="es-PE" dirty="0" smtClean="0"/>
              <a:t> </a:t>
            </a:r>
            <a:r>
              <a:rPr lang="es-PE" dirty="0" err="1" smtClean="0"/>
              <a:t>Countries</a:t>
            </a:r>
            <a:r>
              <a:rPr lang="es-PE" dirty="0" smtClean="0"/>
              <a:t> </a:t>
            </a:r>
            <a:r>
              <a:rPr lang="es-PE" dirty="0" err="1" smtClean="0"/>
              <a:t>to</a:t>
            </a:r>
            <a:r>
              <a:rPr lang="es-PE" dirty="0" smtClean="0"/>
              <a:t> </a:t>
            </a:r>
            <a:r>
              <a:rPr lang="es-PE" dirty="0" err="1" smtClean="0"/>
              <a:t>raise</a:t>
            </a:r>
            <a:r>
              <a:rPr lang="es-PE" dirty="0" smtClean="0"/>
              <a:t> </a:t>
            </a:r>
            <a:r>
              <a:rPr lang="es-PE" dirty="0" err="1" smtClean="0"/>
              <a:t>funds</a:t>
            </a:r>
            <a:r>
              <a:rPr lang="es-PE" dirty="0" smtClean="0"/>
              <a:t>, set regional, South-South agendas, </a:t>
            </a:r>
            <a:r>
              <a:rPr lang="es-PE" dirty="0" err="1" smtClean="0"/>
              <a:t>identify</a:t>
            </a:r>
            <a:r>
              <a:rPr lang="es-PE" dirty="0" smtClean="0"/>
              <a:t> </a:t>
            </a:r>
            <a:r>
              <a:rPr lang="es-PE" dirty="0" err="1" smtClean="0"/>
              <a:t>common</a:t>
            </a:r>
            <a:r>
              <a:rPr lang="es-PE" dirty="0" smtClean="0"/>
              <a:t> </a:t>
            </a:r>
            <a:r>
              <a:rPr lang="es-PE" dirty="0" err="1" smtClean="0"/>
              <a:t>policy</a:t>
            </a:r>
            <a:r>
              <a:rPr lang="es-PE" dirty="0" smtClean="0"/>
              <a:t> positions …)</a:t>
            </a:r>
          </a:p>
          <a:p>
            <a:pPr algn="just"/>
            <a:endParaRPr lang="es-P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es-PE" b="1" dirty="0" err="1" smtClean="0"/>
              <a:t>Existing</a:t>
            </a:r>
            <a:r>
              <a:rPr lang="es-PE" b="1" dirty="0" smtClean="0"/>
              <a:t> </a:t>
            </a:r>
            <a:r>
              <a:rPr lang="es-PE" b="1" dirty="0" err="1" smtClean="0"/>
              <a:t>mechanisms</a:t>
            </a:r>
            <a:r>
              <a:rPr lang="es-PE" b="1" dirty="0" smtClean="0"/>
              <a:t> in </a:t>
            </a:r>
            <a:r>
              <a:rPr lang="es-PE" b="1" dirty="0" err="1" smtClean="0"/>
              <a:t>the</a:t>
            </a:r>
            <a:r>
              <a:rPr lang="es-PE" b="1" dirty="0" smtClean="0"/>
              <a:t> South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Autofit/>
          </a:bodyPr>
          <a:lstStyle/>
          <a:p>
            <a:pPr algn="just"/>
            <a:r>
              <a:rPr lang="es-PE" dirty="0" err="1" smtClean="0"/>
              <a:t>Defensive</a:t>
            </a:r>
            <a:r>
              <a:rPr lang="es-PE" dirty="0" smtClean="0"/>
              <a:t> </a:t>
            </a:r>
            <a:r>
              <a:rPr lang="es-PE" dirty="0" err="1" smtClean="0"/>
              <a:t>protection</a:t>
            </a:r>
            <a:r>
              <a:rPr lang="es-PE" dirty="0" smtClean="0"/>
              <a:t> </a:t>
            </a:r>
            <a:r>
              <a:rPr lang="es-PE" dirty="0" err="1" smtClean="0"/>
              <a:t>included</a:t>
            </a:r>
            <a:r>
              <a:rPr lang="es-PE" dirty="0" smtClean="0"/>
              <a:t> in IP (</a:t>
            </a:r>
            <a:r>
              <a:rPr lang="es-PE" dirty="0" err="1" smtClean="0"/>
              <a:t>or</a:t>
            </a:r>
            <a:r>
              <a:rPr lang="es-PE" dirty="0" smtClean="0"/>
              <a:t> </a:t>
            </a:r>
            <a:r>
              <a:rPr lang="es-PE" dirty="0" err="1" smtClean="0"/>
              <a:t>biodiversity</a:t>
            </a:r>
            <a:r>
              <a:rPr lang="es-PE" dirty="0" smtClean="0"/>
              <a:t>)  </a:t>
            </a:r>
            <a:r>
              <a:rPr lang="es-PE" dirty="0" err="1" smtClean="0"/>
              <a:t>laws</a:t>
            </a:r>
            <a:r>
              <a:rPr lang="es-PE" dirty="0" smtClean="0"/>
              <a:t> and </a:t>
            </a:r>
            <a:r>
              <a:rPr lang="es-PE" dirty="0" err="1" smtClean="0"/>
              <a:t>regulations</a:t>
            </a:r>
            <a:r>
              <a:rPr lang="es-PE" dirty="0" smtClean="0"/>
              <a:t> (</a:t>
            </a:r>
            <a:r>
              <a:rPr lang="es-PE" dirty="0" err="1" smtClean="0"/>
              <a:t>available</a:t>
            </a:r>
            <a:r>
              <a:rPr lang="es-PE" dirty="0" smtClean="0"/>
              <a:t> in </a:t>
            </a:r>
            <a:r>
              <a:rPr lang="es-PE" dirty="0" err="1" smtClean="0"/>
              <a:t>Brazil</a:t>
            </a:r>
            <a:r>
              <a:rPr lang="es-PE" dirty="0" smtClean="0"/>
              <a:t>,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Andean</a:t>
            </a:r>
            <a:r>
              <a:rPr lang="es-PE" dirty="0" smtClean="0"/>
              <a:t> </a:t>
            </a:r>
            <a:r>
              <a:rPr lang="es-PE" dirty="0" err="1" smtClean="0"/>
              <a:t>Community</a:t>
            </a:r>
            <a:r>
              <a:rPr lang="es-PE" dirty="0" smtClean="0"/>
              <a:t>, Costa Rica, India, Indonesia, </a:t>
            </a:r>
            <a:r>
              <a:rPr lang="es-PE" dirty="0" err="1" smtClean="0"/>
              <a:t>Panama</a:t>
            </a:r>
            <a:r>
              <a:rPr lang="es-PE" dirty="0" smtClean="0"/>
              <a:t>, China, Nepal,   etc.)</a:t>
            </a:r>
          </a:p>
          <a:p>
            <a:pPr algn="just"/>
            <a:r>
              <a:rPr lang="es-PE" dirty="0" err="1" smtClean="0"/>
              <a:t>Registers</a:t>
            </a:r>
            <a:r>
              <a:rPr lang="es-PE" dirty="0" smtClean="0"/>
              <a:t> (</a:t>
            </a:r>
            <a:r>
              <a:rPr lang="es-PE" dirty="0" err="1" smtClean="0"/>
              <a:t>for</a:t>
            </a:r>
            <a:r>
              <a:rPr lang="es-PE" dirty="0" smtClean="0"/>
              <a:t> TK, </a:t>
            </a:r>
            <a:r>
              <a:rPr lang="es-PE" dirty="0" err="1" smtClean="0"/>
              <a:t>GRs</a:t>
            </a:r>
            <a:r>
              <a:rPr lang="es-PE" dirty="0" smtClean="0"/>
              <a:t> and </a:t>
            </a:r>
            <a:r>
              <a:rPr lang="es-PE" dirty="0" err="1" smtClean="0"/>
              <a:t>TCEs</a:t>
            </a:r>
            <a:r>
              <a:rPr lang="es-PE" dirty="0" smtClean="0"/>
              <a:t>) (</a:t>
            </a:r>
            <a:r>
              <a:rPr lang="es-PE" dirty="0" err="1" smtClean="0"/>
              <a:t>Panama</a:t>
            </a:r>
            <a:r>
              <a:rPr lang="es-PE" dirty="0" smtClean="0"/>
              <a:t>, </a:t>
            </a:r>
            <a:r>
              <a:rPr lang="es-PE" dirty="0" err="1" smtClean="0"/>
              <a:t>Peru</a:t>
            </a:r>
            <a:r>
              <a:rPr lang="es-PE" dirty="0" smtClean="0"/>
              <a:t>, India …) – </a:t>
            </a:r>
            <a:r>
              <a:rPr lang="es-PE" dirty="0" err="1" smtClean="0"/>
              <a:t>there</a:t>
            </a:r>
            <a:r>
              <a:rPr lang="es-PE" dirty="0" smtClean="0"/>
              <a:t> are </a:t>
            </a:r>
            <a:r>
              <a:rPr lang="es-PE" dirty="0" err="1" smtClean="0"/>
              <a:t>many</a:t>
            </a:r>
            <a:r>
              <a:rPr lang="es-PE" dirty="0" smtClean="0"/>
              <a:t> </a:t>
            </a:r>
            <a:r>
              <a:rPr lang="es-PE" dirty="0" err="1" smtClean="0"/>
              <a:t>forms</a:t>
            </a:r>
            <a:r>
              <a:rPr lang="es-PE" dirty="0" smtClean="0"/>
              <a:t> of </a:t>
            </a:r>
            <a:r>
              <a:rPr lang="es-PE" dirty="0" err="1" smtClean="0"/>
              <a:t>registration</a:t>
            </a:r>
            <a:r>
              <a:rPr lang="es-PE" dirty="0" smtClean="0"/>
              <a:t> </a:t>
            </a:r>
            <a:r>
              <a:rPr lang="es-PE" dirty="0" err="1" smtClean="0"/>
              <a:t>mechanisms</a:t>
            </a:r>
            <a:r>
              <a:rPr lang="es-PE" dirty="0" smtClean="0"/>
              <a:t> </a:t>
            </a:r>
            <a:r>
              <a:rPr lang="es-PE" dirty="0" err="1" smtClean="0"/>
              <a:t>most</a:t>
            </a:r>
            <a:r>
              <a:rPr lang="es-PE" dirty="0" smtClean="0"/>
              <a:t> of </a:t>
            </a:r>
            <a:r>
              <a:rPr lang="es-PE" dirty="0" err="1" smtClean="0"/>
              <a:t>which</a:t>
            </a:r>
            <a:r>
              <a:rPr lang="es-PE" dirty="0" smtClean="0"/>
              <a:t> </a:t>
            </a:r>
            <a:r>
              <a:rPr lang="es-PE" b="1" dirty="0" smtClean="0"/>
              <a:t>do </a:t>
            </a:r>
            <a:r>
              <a:rPr lang="es-PE" b="1" dirty="0" err="1" smtClean="0"/>
              <a:t>not</a:t>
            </a:r>
            <a:r>
              <a:rPr lang="es-PE" b="1" dirty="0" smtClean="0"/>
              <a:t> </a:t>
            </a:r>
            <a:r>
              <a:rPr lang="es-PE" dirty="0" err="1" smtClean="0"/>
              <a:t>grant</a:t>
            </a:r>
            <a:r>
              <a:rPr lang="es-PE" dirty="0" smtClean="0"/>
              <a:t> exclusive </a:t>
            </a:r>
            <a:r>
              <a:rPr lang="es-PE" dirty="0" err="1" smtClean="0"/>
              <a:t>rights</a:t>
            </a:r>
            <a:r>
              <a:rPr lang="es-PE" dirty="0" smtClean="0"/>
              <a:t> </a:t>
            </a:r>
            <a:r>
              <a:rPr lang="es-PE" dirty="0" err="1" smtClean="0"/>
              <a:t>but</a:t>
            </a:r>
            <a:r>
              <a:rPr lang="es-PE" dirty="0" smtClean="0"/>
              <a:t> </a:t>
            </a:r>
            <a:r>
              <a:rPr lang="es-PE" dirty="0" err="1" smtClean="0"/>
              <a:t>act</a:t>
            </a:r>
            <a:r>
              <a:rPr lang="es-PE" dirty="0" smtClean="0"/>
              <a:t> </a:t>
            </a:r>
            <a:r>
              <a:rPr lang="es-PE" dirty="0" err="1" smtClean="0"/>
              <a:t>to</a:t>
            </a:r>
            <a:r>
              <a:rPr lang="es-PE" dirty="0" smtClean="0"/>
              <a:t> </a:t>
            </a:r>
            <a:r>
              <a:rPr lang="es-PE" dirty="0" err="1" smtClean="0"/>
              <a:t>support</a:t>
            </a:r>
            <a:r>
              <a:rPr lang="es-PE" dirty="0" smtClean="0"/>
              <a:t> </a:t>
            </a:r>
            <a:r>
              <a:rPr lang="es-PE" dirty="0" err="1" smtClean="0"/>
              <a:t>defensive</a:t>
            </a:r>
            <a:r>
              <a:rPr lang="es-PE" dirty="0" smtClean="0"/>
              <a:t> </a:t>
            </a:r>
            <a:r>
              <a:rPr lang="es-PE" dirty="0" err="1" smtClean="0"/>
              <a:t>protection</a:t>
            </a:r>
            <a:r>
              <a:rPr lang="es-PE" dirty="0" smtClean="0"/>
              <a:t> and </a:t>
            </a:r>
            <a:r>
              <a:rPr lang="es-PE" dirty="0" err="1" smtClean="0"/>
              <a:t>serve</a:t>
            </a:r>
            <a:r>
              <a:rPr lang="es-PE" dirty="0" smtClean="0"/>
              <a:t> </a:t>
            </a:r>
            <a:r>
              <a:rPr lang="es-PE" dirty="0" err="1" smtClean="0"/>
              <a:t>other</a:t>
            </a:r>
            <a:r>
              <a:rPr lang="es-PE" dirty="0" smtClean="0"/>
              <a:t> </a:t>
            </a:r>
            <a:r>
              <a:rPr lang="es-PE" dirty="0" err="1" smtClean="0"/>
              <a:t>critical</a:t>
            </a:r>
            <a:r>
              <a:rPr lang="es-PE" dirty="0" smtClean="0"/>
              <a:t> </a:t>
            </a:r>
            <a:r>
              <a:rPr lang="es-PE" dirty="0" err="1" smtClean="0"/>
              <a:t>conservation</a:t>
            </a:r>
            <a:r>
              <a:rPr lang="es-PE" dirty="0" smtClean="0"/>
              <a:t>, </a:t>
            </a:r>
            <a:r>
              <a:rPr lang="es-PE" dirty="0" err="1" smtClean="0"/>
              <a:t>preservation</a:t>
            </a:r>
            <a:r>
              <a:rPr lang="es-PE" dirty="0" smtClean="0"/>
              <a:t>, </a:t>
            </a:r>
            <a:r>
              <a:rPr lang="es-PE" dirty="0" err="1" smtClean="0"/>
              <a:t>capacity</a:t>
            </a:r>
            <a:r>
              <a:rPr lang="es-PE" dirty="0" smtClean="0"/>
              <a:t> </a:t>
            </a:r>
            <a:r>
              <a:rPr lang="es-PE" dirty="0" err="1" smtClean="0"/>
              <a:t>building</a:t>
            </a:r>
            <a:r>
              <a:rPr lang="es-PE" dirty="0" smtClean="0"/>
              <a:t>, </a:t>
            </a:r>
            <a:r>
              <a:rPr lang="es-PE" dirty="0" err="1" smtClean="0"/>
              <a:t>research</a:t>
            </a:r>
            <a:r>
              <a:rPr lang="es-PE" dirty="0" smtClean="0"/>
              <a:t> </a:t>
            </a:r>
            <a:r>
              <a:rPr lang="es-PE" dirty="0" err="1" smtClean="0"/>
              <a:t>objectives</a:t>
            </a:r>
            <a:r>
              <a:rPr lang="es-PE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err="1" smtClean="0"/>
              <a:t>Existing</a:t>
            </a:r>
            <a:r>
              <a:rPr lang="es-PE" b="1" dirty="0" smtClean="0"/>
              <a:t> </a:t>
            </a:r>
            <a:r>
              <a:rPr lang="es-PE" b="1" dirty="0" err="1" smtClean="0"/>
              <a:t>mechanisms</a:t>
            </a:r>
            <a:r>
              <a:rPr lang="es-PE" b="1" dirty="0" smtClean="0"/>
              <a:t> in </a:t>
            </a:r>
            <a:r>
              <a:rPr lang="es-PE" b="1" dirty="0" err="1" smtClean="0"/>
              <a:t>the</a:t>
            </a:r>
            <a:r>
              <a:rPr lang="es-PE" b="1" dirty="0" smtClean="0"/>
              <a:t> South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PE" sz="3600" dirty="0" smtClean="0"/>
              <a:t>Access and </a:t>
            </a:r>
            <a:r>
              <a:rPr lang="es-PE" sz="3600" dirty="0" err="1" smtClean="0"/>
              <a:t>benefit</a:t>
            </a:r>
            <a:r>
              <a:rPr lang="es-PE" sz="3600" dirty="0" smtClean="0"/>
              <a:t> </a:t>
            </a:r>
            <a:r>
              <a:rPr lang="es-PE" sz="3600" dirty="0" err="1" smtClean="0"/>
              <a:t>sharing</a:t>
            </a:r>
            <a:r>
              <a:rPr lang="es-PE" sz="3600" dirty="0" smtClean="0"/>
              <a:t> </a:t>
            </a:r>
            <a:r>
              <a:rPr lang="es-PE" sz="3600" dirty="0" err="1" smtClean="0"/>
              <a:t>frameworks</a:t>
            </a:r>
            <a:r>
              <a:rPr lang="es-PE" sz="3600" dirty="0" smtClean="0"/>
              <a:t> (in a new </a:t>
            </a:r>
            <a:r>
              <a:rPr lang="es-PE" sz="3600" dirty="0" err="1" smtClean="0"/>
              <a:t>scientific</a:t>
            </a:r>
            <a:r>
              <a:rPr lang="es-PE" sz="3600" dirty="0" smtClean="0"/>
              <a:t> and </a:t>
            </a:r>
            <a:r>
              <a:rPr lang="es-PE" sz="3600" dirty="0" err="1" smtClean="0"/>
              <a:t>technological</a:t>
            </a:r>
            <a:r>
              <a:rPr lang="es-PE" sz="3600" dirty="0" smtClean="0"/>
              <a:t> </a:t>
            </a:r>
            <a:r>
              <a:rPr lang="es-PE" sz="3600" dirty="0" err="1" smtClean="0"/>
              <a:t>scenario</a:t>
            </a:r>
            <a:r>
              <a:rPr lang="es-PE" sz="3600" dirty="0" smtClean="0"/>
              <a:t> … (</a:t>
            </a:r>
            <a:r>
              <a:rPr lang="es-PE" sz="3600" dirty="0" err="1" smtClean="0"/>
              <a:t>shared</a:t>
            </a:r>
            <a:r>
              <a:rPr lang="es-PE" sz="3600" dirty="0" smtClean="0"/>
              <a:t>, </a:t>
            </a:r>
            <a:r>
              <a:rPr lang="es-PE" sz="3600" dirty="0" err="1" smtClean="0"/>
              <a:t>common</a:t>
            </a:r>
            <a:r>
              <a:rPr lang="es-PE" sz="3600" dirty="0" smtClean="0"/>
              <a:t>) natural </a:t>
            </a:r>
            <a:r>
              <a:rPr lang="es-PE" sz="3600" dirty="0" err="1" smtClean="0"/>
              <a:t>information</a:t>
            </a:r>
            <a:r>
              <a:rPr lang="es-PE" sz="3600" dirty="0" smtClean="0"/>
              <a:t> and </a:t>
            </a:r>
            <a:r>
              <a:rPr lang="es-PE" sz="3600" dirty="0" err="1" smtClean="0"/>
              <a:t>its</a:t>
            </a:r>
            <a:r>
              <a:rPr lang="es-PE" sz="3600" dirty="0" smtClean="0"/>
              <a:t> </a:t>
            </a:r>
            <a:r>
              <a:rPr lang="es-PE" sz="3600" dirty="0" err="1" smtClean="0"/>
              <a:t>flows</a:t>
            </a:r>
            <a:r>
              <a:rPr lang="es-PE" sz="3600" dirty="0" smtClean="0"/>
              <a:t> </a:t>
            </a:r>
            <a:r>
              <a:rPr lang="es-PE" sz="3600" dirty="0" err="1" smtClean="0"/>
              <a:t>accross</a:t>
            </a:r>
            <a:r>
              <a:rPr lang="es-PE" sz="3600" dirty="0" smtClean="0"/>
              <a:t> </a:t>
            </a:r>
            <a:r>
              <a:rPr lang="es-PE" sz="3600" dirty="0" err="1" smtClean="0"/>
              <a:t>borders</a:t>
            </a:r>
            <a:r>
              <a:rPr lang="es-PE" sz="3600" dirty="0" smtClean="0"/>
              <a:t>) – </a:t>
            </a:r>
            <a:r>
              <a:rPr lang="es-PE" sz="3600" dirty="0" err="1" smtClean="0"/>
              <a:t>how</a:t>
            </a:r>
            <a:r>
              <a:rPr lang="es-PE" sz="3600" dirty="0" smtClean="0"/>
              <a:t> </a:t>
            </a:r>
            <a:r>
              <a:rPr lang="es-PE" sz="3600" dirty="0" err="1" smtClean="0"/>
              <a:t>to</a:t>
            </a:r>
            <a:r>
              <a:rPr lang="es-PE" sz="3600" dirty="0" smtClean="0"/>
              <a:t> capture </a:t>
            </a:r>
            <a:r>
              <a:rPr lang="es-PE" sz="3600" dirty="0" err="1" smtClean="0"/>
              <a:t>the</a:t>
            </a:r>
            <a:r>
              <a:rPr lang="es-PE" sz="3600" dirty="0" smtClean="0"/>
              <a:t> </a:t>
            </a:r>
            <a:r>
              <a:rPr lang="es-PE" sz="3600" dirty="0" err="1" smtClean="0"/>
              <a:t>commercial</a:t>
            </a:r>
            <a:r>
              <a:rPr lang="es-PE" sz="3600" dirty="0" smtClean="0"/>
              <a:t>, </a:t>
            </a:r>
            <a:r>
              <a:rPr lang="es-PE" sz="3600" dirty="0" err="1" smtClean="0"/>
              <a:t>economic</a:t>
            </a:r>
            <a:r>
              <a:rPr lang="es-PE" sz="3600" dirty="0" smtClean="0"/>
              <a:t> </a:t>
            </a:r>
            <a:r>
              <a:rPr lang="es-PE" sz="3600" dirty="0" err="1" smtClean="0"/>
              <a:t>value</a:t>
            </a:r>
            <a:r>
              <a:rPr lang="es-PE" sz="3600" dirty="0" smtClean="0"/>
              <a:t> of </a:t>
            </a:r>
            <a:r>
              <a:rPr lang="es-PE" sz="3600" dirty="0" err="1" smtClean="0"/>
              <a:t>biodiversity</a:t>
            </a:r>
            <a:r>
              <a:rPr lang="es-PE" sz="3600" dirty="0" smtClean="0"/>
              <a:t>/gene/</a:t>
            </a:r>
            <a:r>
              <a:rPr lang="es-PE" sz="3600" dirty="0" err="1" smtClean="0"/>
              <a:t>derivatives</a:t>
            </a:r>
            <a:r>
              <a:rPr lang="es-PE" sz="3600" dirty="0" smtClean="0"/>
              <a:t> </a:t>
            </a:r>
            <a:r>
              <a:rPr lang="es-PE" sz="3600" dirty="0" err="1" smtClean="0"/>
              <a:t>related</a:t>
            </a:r>
            <a:r>
              <a:rPr lang="es-PE" sz="3600" dirty="0" smtClean="0"/>
              <a:t> </a:t>
            </a:r>
            <a:r>
              <a:rPr lang="es-PE" sz="3600" dirty="0" err="1" smtClean="0"/>
              <a:t>products</a:t>
            </a:r>
            <a:r>
              <a:rPr lang="es-PE" sz="3600" dirty="0" smtClean="0"/>
              <a:t> and </a:t>
            </a:r>
            <a:r>
              <a:rPr lang="es-PE" sz="3600" dirty="0" err="1" smtClean="0"/>
              <a:t>innovation</a:t>
            </a:r>
            <a:r>
              <a:rPr lang="es-PE" sz="3600" dirty="0" smtClean="0"/>
              <a:t> ?</a:t>
            </a:r>
          </a:p>
          <a:p>
            <a:pPr algn="just"/>
            <a:r>
              <a:rPr lang="es-PE" sz="3600" b="1" dirty="0" err="1" smtClean="0"/>
              <a:t>Challenge</a:t>
            </a:r>
            <a:r>
              <a:rPr lang="es-PE" sz="3600" b="1" dirty="0" smtClean="0"/>
              <a:t>: </a:t>
            </a:r>
            <a:r>
              <a:rPr lang="es-PE" sz="3600" dirty="0" smtClean="0"/>
              <a:t>look at </a:t>
            </a:r>
            <a:r>
              <a:rPr lang="es-PE" sz="3600" dirty="0" err="1" smtClean="0"/>
              <a:t>whether</a:t>
            </a:r>
            <a:r>
              <a:rPr lang="es-PE" sz="3600" dirty="0" smtClean="0"/>
              <a:t> contractual </a:t>
            </a:r>
            <a:r>
              <a:rPr lang="es-PE" sz="3600" dirty="0" err="1" smtClean="0"/>
              <a:t>approaches</a:t>
            </a:r>
            <a:r>
              <a:rPr lang="es-PE" sz="3600" dirty="0" smtClean="0"/>
              <a:t> </a:t>
            </a:r>
            <a:r>
              <a:rPr lang="es-PE" sz="3600" dirty="0" err="1" smtClean="0"/>
              <a:t>to</a:t>
            </a:r>
            <a:r>
              <a:rPr lang="es-PE" sz="3600" dirty="0" smtClean="0"/>
              <a:t> ABS </a:t>
            </a:r>
            <a:r>
              <a:rPr lang="es-PE" sz="3600" dirty="0" err="1" smtClean="0"/>
              <a:t>offer</a:t>
            </a:r>
            <a:r>
              <a:rPr lang="es-PE" sz="3600" dirty="0" smtClean="0"/>
              <a:t> </a:t>
            </a:r>
            <a:r>
              <a:rPr lang="es-PE" sz="3600" dirty="0" err="1" smtClean="0"/>
              <a:t>appropriate</a:t>
            </a:r>
            <a:r>
              <a:rPr lang="es-PE" sz="3600" dirty="0" smtClean="0"/>
              <a:t> incentives and </a:t>
            </a:r>
            <a:r>
              <a:rPr lang="es-PE" sz="3600" dirty="0" err="1" smtClean="0"/>
              <a:t>enable</a:t>
            </a:r>
            <a:r>
              <a:rPr lang="es-PE" sz="3600" dirty="0" smtClean="0"/>
              <a:t> </a:t>
            </a:r>
            <a:r>
              <a:rPr lang="es-PE" sz="3600" dirty="0" err="1" smtClean="0"/>
              <a:t>overcoming</a:t>
            </a:r>
            <a:r>
              <a:rPr lang="es-PE" sz="3600" dirty="0" smtClean="0"/>
              <a:t> </a:t>
            </a:r>
            <a:r>
              <a:rPr lang="es-PE" sz="3600" dirty="0" err="1" smtClean="0"/>
              <a:t>information</a:t>
            </a:r>
            <a:r>
              <a:rPr lang="es-PE" sz="3600" dirty="0" smtClean="0"/>
              <a:t> </a:t>
            </a:r>
            <a:r>
              <a:rPr lang="es-PE" sz="3600" dirty="0" err="1" smtClean="0"/>
              <a:t>assymetries</a:t>
            </a:r>
            <a:r>
              <a:rPr lang="es-PE" sz="3600" dirty="0" smtClean="0"/>
              <a:t> and </a:t>
            </a:r>
            <a:r>
              <a:rPr lang="es-PE" sz="3600" dirty="0" err="1" smtClean="0"/>
              <a:t>transaction</a:t>
            </a:r>
            <a:r>
              <a:rPr lang="es-PE" sz="3600" dirty="0" smtClean="0"/>
              <a:t> </a:t>
            </a:r>
            <a:r>
              <a:rPr lang="es-PE" sz="3600" dirty="0" err="1" smtClean="0"/>
              <a:t>costs</a:t>
            </a:r>
            <a:r>
              <a:rPr lang="es-PE" sz="3600" dirty="0" smtClean="0"/>
              <a:t> in </a:t>
            </a:r>
            <a:r>
              <a:rPr lang="es-PE" sz="3600" dirty="0" err="1" smtClean="0"/>
              <a:t>negotiations</a:t>
            </a:r>
            <a:r>
              <a:rPr lang="es-PE" sz="3600" dirty="0" smtClean="0"/>
              <a:t> </a:t>
            </a:r>
          </a:p>
          <a:p>
            <a:pPr algn="just"/>
            <a:r>
              <a:rPr lang="es-PE" sz="3600" b="1" dirty="0" err="1" smtClean="0"/>
              <a:t>Challenge</a:t>
            </a:r>
            <a:r>
              <a:rPr lang="es-PE" sz="3600" b="1" dirty="0" smtClean="0"/>
              <a:t>: </a:t>
            </a:r>
            <a:r>
              <a:rPr lang="es-PE" sz="3600" dirty="0" err="1" smtClean="0"/>
              <a:t>need</a:t>
            </a:r>
            <a:r>
              <a:rPr lang="es-PE" sz="3600" dirty="0" smtClean="0"/>
              <a:t> </a:t>
            </a:r>
            <a:r>
              <a:rPr lang="es-PE" sz="3600" dirty="0" err="1" smtClean="0"/>
              <a:t>for</a:t>
            </a:r>
            <a:r>
              <a:rPr lang="es-PE" sz="3600" dirty="0" smtClean="0"/>
              <a:t> a </a:t>
            </a:r>
            <a:r>
              <a:rPr lang="es-PE" sz="3600" dirty="0" err="1" smtClean="0"/>
              <a:t>truly</a:t>
            </a:r>
            <a:r>
              <a:rPr lang="es-PE" sz="3600" dirty="0" smtClean="0"/>
              <a:t> COMMON </a:t>
            </a:r>
            <a:r>
              <a:rPr lang="es-PE" sz="3600" dirty="0" err="1" smtClean="0"/>
              <a:t>approach</a:t>
            </a:r>
            <a:r>
              <a:rPr lang="es-PE" sz="3600" dirty="0" smtClean="0"/>
              <a:t> </a:t>
            </a:r>
            <a:r>
              <a:rPr lang="es-PE" sz="3600" dirty="0" err="1" smtClean="0"/>
              <a:t>to</a:t>
            </a:r>
            <a:r>
              <a:rPr lang="es-PE" sz="3600" dirty="0" smtClean="0"/>
              <a:t> ABS and </a:t>
            </a:r>
            <a:r>
              <a:rPr lang="es-PE" sz="3600" dirty="0" err="1" smtClean="0"/>
              <a:t>adopting</a:t>
            </a:r>
            <a:r>
              <a:rPr lang="es-PE" sz="3600" dirty="0" smtClean="0"/>
              <a:t> and </a:t>
            </a:r>
            <a:r>
              <a:rPr lang="es-PE" sz="3600" dirty="0" err="1" smtClean="0"/>
              <a:t>implementing</a:t>
            </a:r>
            <a:r>
              <a:rPr lang="es-PE" sz="3600" dirty="0" smtClean="0"/>
              <a:t> a global </a:t>
            </a:r>
            <a:r>
              <a:rPr lang="es-PE" sz="3600" dirty="0" err="1" smtClean="0"/>
              <a:t>regime</a:t>
            </a:r>
            <a:r>
              <a:rPr lang="es-PE" sz="3600" dirty="0" smtClean="0"/>
              <a:t> </a:t>
            </a:r>
            <a:r>
              <a:rPr lang="es-PE" sz="3600" dirty="0" err="1" smtClean="0"/>
              <a:t>on</a:t>
            </a:r>
            <a:r>
              <a:rPr lang="es-PE" sz="3600" dirty="0" smtClean="0"/>
              <a:t> </a:t>
            </a:r>
            <a:r>
              <a:rPr lang="es-PE" sz="3600" dirty="0" err="1" smtClean="0"/>
              <a:t>the</a:t>
            </a:r>
            <a:r>
              <a:rPr lang="es-PE" sz="3600" dirty="0" smtClean="0"/>
              <a:t> </a:t>
            </a:r>
            <a:r>
              <a:rPr lang="es-PE" sz="3600" dirty="0" err="1" smtClean="0"/>
              <a:t>protection</a:t>
            </a:r>
            <a:r>
              <a:rPr lang="es-PE" sz="3600" dirty="0" smtClean="0"/>
              <a:t> of TK and </a:t>
            </a:r>
            <a:r>
              <a:rPr lang="es-PE" sz="3600" dirty="0" err="1" smtClean="0"/>
              <a:t>TCEs</a:t>
            </a:r>
            <a:r>
              <a:rPr lang="es-PE" sz="3600" dirty="0" smtClean="0"/>
              <a:t> (IGC </a:t>
            </a:r>
            <a:r>
              <a:rPr lang="es-PE" sz="3600" dirty="0" err="1" smtClean="0"/>
              <a:t>process</a:t>
            </a:r>
            <a:r>
              <a:rPr lang="es-PE" sz="3600" dirty="0" smtClean="0"/>
              <a:t>)</a:t>
            </a:r>
          </a:p>
          <a:p>
            <a:pPr algn="just"/>
            <a:endParaRPr lang="es-PE" sz="3600" dirty="0" smtClean="0"/>
          </a:p>
          <a:p>
            <a:endParaRPr lang="es-P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PE" sz="4000" b="1" dirty="0" smtClean="0"/>
              <a:t>THANK YOU</a:t>
            </a:r>
          </a:p>
          <a:p>
            <a:pPr algn="ctr">
              <a:buNone/>
            </a:pPr>
            <a:r>
              <a:rPr lang="es-PE" sz="4000" b="1" dirty="0" smtClean="0"/>
              <a:t>MUITO OBRIGADO</a:t>
            </a:r>
          </a:p>
          <a:p>
            <a:pPr algn="ctr">
              <a:buNone/>
            </a:pPr>
            <a:r>
              <a:rPr lang="es-PE" sz="4000" dirty="0" smtClean="0">
                <a:hlinkClick r:id="rId2"/>
              </a:rPr>
              <a:t>www.spda.org.pe</a:t>
            </a:r>
            <a:endParaRPr lang="es-PE" sz="4000" dirty="0" smtClean="0"/>
          </a:p>
          <a:p>
            <a:pPr algn="ctr">
              <a:buNone/>
            </a:pPr>
            <a:r>
              <a:rPr lang="es-PE" sz="4000" dirty="0" smtClean="0">
                <a:hlinkClick r:id="rId3"/>
              </a:rPr>
              <a:t>www.biopirateria.org</a:t>
            </a:r>
            <a:r>
              <a:rPr lang="es-PE" sz="4000" dirty="0" smtClean="0"/>
              <a:t> </a:t>
            </a:r>
            <a:endParaRPr lang="es-PE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515</Words>
  <Application>Microsoft Office PowerPoint</Application>
  <PresentationFormat>Presentación en pantalla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Facilitating South-South Cooperation Using Intellectual Property to Protect Traditional Knowledge, Cultural Expressions and Genetic Resources</vt:lpstr>
      <vt:lpstr>Setting the context</vt:lpstr>
      <vt:lpstr>Setting the context</vt:lpstr>
      <vt:lpstr>How to find “protection” options ?</vt:lpstr>
      <vt:lpstr> Possible “protection” options ?</vt:lpstr>
      <vt:lpstr>How to facilitate cooperation ?</vt:lpstr>
      <vt:lpstr>Existing mechanisms in the South</vt:lpstr>
      <vt:lpstr>Existing mechanisms in the South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Facilitating South-South Cooperation in Using Intellectual Property to Protect Traditional Knowledge, Cultural Expressions and Genetic Resources</dc:title>
  <dc:creator>spda</dc:creator>
  <cp:lastModifiedBy>spda</cp:lastModifiedBy>
  <cp:revision>11</cp:revision>
  <dcterms:created xsi:type="dcterms:W3CDTF">2012-07-28T01:59:32Z</dcterms:created>
  <dcterms:modified xsi:type="dcterms:W3CDTF">2012-08-06T13:18:01Z</dcterms:modified>
</cp:coreProperties>
</file>