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72" r:id="rId6"/>
    <p:sldId id="263" r:id="rId7"/>
    <p:sldId id="264" r:id="rId8"/>
    <p:sldId id="266" r:id="rId9"/>
    <p:sldId id="267" r:id="rId10"/>
    <p:sldId id="268" r:id="rId11"/>
    <p:sldId id="269" r:id="rId12"/>
    <p:sldId id="275" r:id="rId13"/>
    <p:sldId id="276" r:id="rId14"/>
    <p:sldId id="274" r:id="rId15"/>
    <p:sldId id="25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9F449B-4195-4A39-BA18-0488F93F03CB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A74EDBF-BB7C-446D-A18E-E46363A5CF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F449B-4195-4A39-BA18-0488F93F03CB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4EDBF-BB7C-446D-A18E-E46363A5CF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F449B-4195-4A39-BA18-0488F93F03CB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4EDBF-BB7C-446D-A18E-E46363A5CF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F449B-4195-4A39-BA18-0488F93F03CB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4EDBF-BB7C-446D-A18E-E46363A5CF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F449B-4195-4A39-BA18-0488F93F03CB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4EDBF-BB7C-446D-A18E-E46363A5CF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F449B-4195-4A39-BA18-0488F93F03CB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4EDBF-BB7C-446D-A18E-E46363A5CF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F449B-4195-4A39-BA18-0488F93F03CB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4EDBF-BB7C-446D-A18E-E46363A5CF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F449B-4195-4A39-BA18-0488F93F03CB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4EDBF-BB7C-446D-A18E-E46363A5CF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F449B-4195-4A39-BA18-0488F93F03CB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4EDBF-BB7C-446D-A18E-E46363A5CF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79F449B-4195-4A39-BA18-0488F93F03CB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4EDBF-BB7C-446D-A18E-E46363A5CF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9F449B-4195-4A39-BA18-0488F93F03CB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A74EDBF-BB7C-446D-A18E-E46363A5CF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79F449B-4195-4A39-BA18-0488F93F03CB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A74EDBF-BB7C-446D-A18E-E46363A5CF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829761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South-South Cooperation in</a:t>
            </a:r>
            <a:b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establishing development oriented approaches to building respect for IP, addressing benefits, costs and balancing rights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Dissanayake</a:t>
            </a:r>
            <a:r>
              <a:rPr lang="en-US" dirty="0" smtClean="0"/>
              <a:t> M. </a:t>
            </a:r>
            <a:r>
              <a:rPr lang="en-US" dirty="0" err="1" smtClean="0"/>
              <a:t>Karunaratna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61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time to waste …</a:t>
            </a:r>
          </a:p>
          <a:p>
            <a:r>
              <a:rPr lang="en-US" dirty="0" smtClean="0"/>
              <a:t>Not to be left aside</a:t>
            </a:r>
          </a:p>
          <a:p>
            <a:r>
              <a:rPr lang="en-US" dirty="0" smtClean="0"/>
              <a:t>Meet the reality</a:t>
            </a:r>
          </a:p>
          <a:p>
            <a:r>
              <a:rPr lang="en-US" dirty="0" smtClean="0"/>
              <a:t>Popular trend </a:t>
            </a:r>
            <a:r>
              <a:rPr lang="en-US" dirty="0"/>
              <a:t>V</a:t>
            </a:r>
            <a:r>
              <a:rPr lang="en-US" dirty="0" smtClean="0"/>
              <a:t>s. reality trend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be pro-active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01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sz="1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Understanding real challenges and opportunities</a:t>
            </a:r>
          </a:p>
          <a:p>
            <a:r>
              <a:rPr lang="en-US" sz="1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Understanding and evaluation of root causes for not respecting</a:t>
            </a:r>
          </a:p>
          <a:p>
            <a:r>
              <a:rPr lang="en-US" sz="1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Addressing  challenges specific to individual counties and common challenges</a:t>
            </a:r>
          </a:p>
          <a:p>
            <a:r>
              <a:rPr lang="en-US" sz="1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Change of outlook, attitude and thinking</a:t>
            </a:r>
          </a:p>
          <a:p>
            <a:r>
              <a:rPr lang="en-US" sz="1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Agreed common methodologies</a:t>
            </a:r>
          </a:p>
          <a:p>
            <a:r>
              <a:rPr lang="en-US" sz="1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Training, education, coordination etc</a:t>
            </a:r>
          </a:p>
          <a:p>
            <a:r>
              <a:rPr lang="en-US" sz="1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Exchange of information</a:t>
            </a:r>
          </a:p>
          <a:p>
            <a:r>
              <a:rPr lang="en-US" sz="1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Sharing expertise and best practices and learning from each other/one another</a:t>
            </a:r>
          </a:p>
          <a:p>
            <a:r>
              <a:rPr lang="en-US" sz="1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Networking among  stakeholders</a:t>
            </a:r>
          </a:p>
          <a:p>
            <a:r>
              <a:rPr lang="en-US" sz="1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Close dialogue</a:t>
            </a:r>
          </a:p>
          <a:p>
            <a:pPr>
              <a:buNone/>
            </a:pPr>
            <a:endParaRPr lang="en-US" sz="1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sz="6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6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sz="2000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Approaches in cooperation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71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Resources including financing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Common/group activities 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Monitoring and evaluation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Continuation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Competitions, exhibitions and ‘Clinics’, etc., 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Minimize repetition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Monitoring and evaluation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Continuation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Small economies and LDCs: special attention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Transform from status of users of knowledge to creators knowledge </a:t>
            </a:r>
          </a:p>
          <a:p>
            <a:endParaRPr lang="en-US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Approaches in cooperation …</a:t>
            </a:r>
            <a:r>
              <a:rPr lang="en-US" dirty="0" smtClean="0"/>
              <a:t>continued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Bilateral ( Training patent/trademark examiners of Bhutan in the IP Office of </a:t>
            </a:r>
            <a:r>
              <a:rPr lang="en-US" smtClean="0"/>
              <a:t>Sri Lanka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Sub-regional</a:t>
            </a:r>
          </a:p>
          <a:p>
            <a:r>
              <a:rPr lang="en-US" dirty="0" smtClean="0"/>
              <a:t>Regional</a:t>
            </a:r>
          </a:p>
          <a:p>
            <a:r>
              <a:rPr lang="en-US" dirty="0" smtClean="0"/>
              <a:t>Inter-regional</a:t>
            </a:r>
          </a:p>
          <a:p>
            <a:r>
              <a:rPr lang="en-US" dirty="0" smtClean="0"/>
              <a:t>Global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May go to the forms of….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Lets be genuine, transparent, result oriented, balanced and proactive …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5-Point Star 4"/>
          <p:cNvSpPr/>
          <p:nvPr/>
        </p:nvSpPr>
        <p:spPr>
          <a:xfrm>
            <a:off x="8153400" y="37338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3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Water lili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2" y="1481138"/>
            <a:ext cx="6034616" cy="452596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</a:t>
            </a:r>
            <a:r>
              <a:rPr lang="en-US" smtClean="0"/>
              <a:t>you very </a:t>
            </a:r>
            <a:r>
              <a:rPr lang="en-US" dirty="0" smtClean="0"/>
              <a:t>much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70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‘South-South Cooperation is not an option, but an imperative to complement North-South Cooperation in order to contribute to the achievement of the internationally agreed development goals … SSC is about the tremendous force of solidarity …… expresses  the conviction that development remains our primary responsibility’.</a:t>
            </a:r>
          </a:p>
          <a:p>
            <a:r>
              <a:rPr lang="en-US" dirty="0" smtClean="0"/>
              <a:t>(Marrakech Declaration on South-South Cooperation –Art. 1)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South-South Cooperation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93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Meaning, scope, parameters and limitations</a:t>
            </a:r>
            <a:r>
              <a:rPr lang="en-US" dirty="0" smtClean="0"/>
              <a:t>….. It has it own meaning etc. in the context of every different country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49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Environment conducive for vibrant economic/development activities</a:t>
            </a:r>
          </a:p>
          <a:p>
            <a:r>
              <a:rPr lang="en-US" dirty="0" smtClean="0"/>
              <a:t>Areas required attention such as.. national </a:t>
            </a:r>
            <a:r>
              <a:rPr lang="en-US" dirty="0"/>
              <a:t>c</a:t>
            </a:r>
            <a:r>
              <a:rPr lang="en-US" dirty="0" smtClean="0"/>
              <a:t>reativity, investment, transfer of technology,  commercialization of products and services, industrial and commercial strategies/catalysts, education, R &amp; D, food security…. Etc.,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Conducive environment … relevant and crucial….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4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has a role to play in environment conducive for development…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has a role to play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02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Contribution to the promotion of innovations and transfer and dissemination of technology for mutual advantage of producers and users and for social benefit and balancing rights and obligations. (DA – recommendation no. 45)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Respect for IP ….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83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Charity begins at home !</a:t>
            </a:r>
          </a:p>
          <a:p>
            <a:r>
              <a:rPr lang="en-US" dirty="0" smtClean="0"/>
              <a:t>Cooperation and domestic IP environment</a:t>
            </a:r>
          </a:p>
          <a:p>
            <a:r>
              <a:rPr lang="en-US" dirty="0" smtClean="0"/>
              <a:t>Enabling environment –policy, law, capacity building, coordinated efforts, cost effectiveness, public awareness</a:t>
            </a:r>
          </a:p>
          <a:p>
            <a:r>
              <a:rPr lang="en-US" dirty="0" smtClean="0"/>
              <a:t>Promoting national creativity and helping creators, etc., etc., …</a:t>
            </a:r>
          </a:p>
          <a:p>
            <a:r>
              <a:rPr lang="en-US" dirty="0" smtClean="0"/>
              <a:t>Respect for domestic IP and IP rights</a:t>
            </a:r>
          </a:p>
          <a:p>
            <a:r>
              <a:rPr lang="en-US" dirty="0" smtClean="0"/>
              <a:t>Nationally for example : IP </a:t>
            </a:r>
            <a:r>
              <a:rPr lang="en-US" dirty="0" smtClean="0"/>
              <a:t>office, inventors’ </a:t>
            </a:r>
            <a:r>
              <a:rPr lang="en-US" dirty="0" smtClean="0"/>
              <a:t>commission and promotion of inventions, </a:t>
            </a:r>
            <a:r>
              <a:rPr lang="en-US" dirty="0" smtClean="0"/>
              <a:t>public outreach, training, infrastructure facilities, interest in respect of IP at higher level, software &amp; BSA study.( Sri Lanka on the top of nations in Asia who reduced software piracy in 2011 and presidential </a:t>
            </a:r>
            <a:r>
              <a:rPr lang="en-US" dirty="0" smtClean="0"/>
              <a:t>directives </a:t>
            </a:r>
            <a:r>
              <a:rPr lang="en-US" dirty="0" smtClean="0"/>
              <a:t>on software and copyright and related rights material).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house in 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27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any area relevant and appropriate …</a:t>
            </a:r>
          </a:p>
          <a:p>
            <a:r>
              <a:rPr lang="en-US" dirty="0" smtClean="0"/>
              <a:t>Creativity, protection management including commercialization and…. </a:t>
            </a:r>
          </a:p>
          <a:p>
            <a:r>
              <a:rPr lang="en-US" dirty="0" smtClean="0"/>
              <a:t>Building respect ….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of Cooperation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72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Promotion of national creativity</a:t>
            </a:r>
          </a:p>
          <a:p>
            <a:r>
              <a:rPr lang="en-US" dirty="0" smtClean="0"/>
              <a:t>Recognize local creators, entrepreneurs, industrialists, etc., R &amp; D, business &amp; industry</a:t>
            </a:r>
          </a:p>
          <a:p>
            <a:r>
              <a:rPr lang="en-US" dirty="0" smtClean="0"/>
              <a:t>Health </a:t>
            </a:r>
          </a:p>
          <a:p>
            <a:r>
              <a:rPr lang="en-US" dirty="0" smtClean="0"/>
              <a:t>Consumer protection</a:t>
            </a:r>
          </a:p>
          <a:p>
            <a:r>
              <a:rPr lang="en-US" dirty="0" smtClean="0"/>
              <a:t>Food security</a:t>
            </a:r>
          </a:p>
          <a:p>
            <a:r>
              <a:rPr lang="en-US" dirty="0" smtClean="0"/>
              <a:t>Culture and civilization</a:t>
            </a:r>
          </a:p>
          <a:p>
            <a:pPr>
              <a:buNone/>
            </a:pPr>
            <a:r>
              <a:rPr lang="en-US" dirty="0" smtClean="0"/>
              <a:t>   Thus, crucial in domestic economic and development related activities</a:t>
            </a:r>
          </a:p>
          <a:p>
            <a:r>
              <a:rPr lang="en-US" dirty="0" smtClean="0"/>
              <a:t>Respect for IP and addressing benefits, cost and balancing rights – social benefits v. cost of domestic creativity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respect 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00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437</TotalTime>
  <Words>575</Words>
  <Application>Microsoft Office PowerPoint</Application>
  <PresentationFormat>On-screen Show (4:3)</PresentationFormat>
  <Paragraphs>77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South-South Cooperation in establishing development oriented approaches to building respect for IP, addressing benefits, costs and balancing rights</vt:lpstr>
      <vt:lpstr>South-South Cooperation </vt:lpstr>
      <vt:lpstr>Development ….</vt:lpstr>
      <vt:lpstr>Conducive environment … relevant and crucial….</vt:lpstr>
      <vt:lpstr>IP has a role to play …</vt:lpstr>
      <vt:lpstr>Respect for IP …. </vt:lpstr>
      <vt:lpstr>Putting house in Order</vt:lpstr>
      <vt:lpstr>Areas of Cooperation</vt:lpstr>
      <vt:lpstr>Why respect ….</vt:lpstr>
      <vt:lpstr>Why be pro-active</vt:lpstr>
      <vt:lpstr>Approaches in cooperation …</vt:lpstr>
      <vt:lpstr>Approaches in cooperation …continued</vt:lpstr>
      <vt:lpstr>May go to the forms of….</vt:lpstr>
      <vt:lpstr>PowerPoint Presentation</vt:lpstr>
      <vt:lpstr>Thank you very much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South-South Cooperation in establishing development oriented approaches to building respect for IP, addressing benefits, costs and balancing rights</dc:title>
  <dc:creator>HP</dc:creator>
  <cp:lastModifiedBy>HP</cp:lastModifiedBy>
  <cp:revision>64</cp:revision>
  <dcterms:created xsi:type="dcterms:W3CDTF">2012-08-02T05:55:09Z</dcterms:created>
  <dcterms:modified xsi:type="dcterms:W3CDTF">2012-08-14T06:02:42Z</dcterms:modified>
</cp:coreProperties>
</file>