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42" r:id="rId3"/>
    <p:sldId id="544" r:id="rId4"/>
    <p:sldId id="543" r:id="rId5"/>
    <p:sldId id="546" r:id="rId6"/>
    <p:sldId id="550" r:id="rId7"/>
    <p:sldId id="547" r:id="rId8"/>
    <p:sldId id="548" r:id="rId9"/>
    <p:sldId id="545" r:id="rId10"/>
    <p:sldId id="553" r:id="rId11"/>
    <p:sldId id="554" r:id="rId12"/>
    <p:sldId id="540" r:id="rId13"/>
    <p:sldId id="538" r:id="rId14"/>
    <p:sldId id="549" r:id="rId15"/>
    <p:sldId id="551" r:id="rId16"/>
    <p:sldId id="552" r:id="rId17"/>
    <p:sldId id="555" r:id="rId18"/>
    <p:sldId id="556" r:id="rId19"/>
    <p:sldId id="557" r:id="rId20"/>
    <p:sldId id="558" r:id="rId21"/>
    <p:sldId id="53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DD"/>
    <a:srgbClr val="E5DCC9"/>
    <a:srgbClr val="E4624C"/>
    <a:srgbClr val="FE7F00"/>
    <a:srgbClr val="5B32A4"/>
    <a:srgbClr val="C0A26C"/>
    <a:srgbClr val="6254C8"/>
    <a:srgbClr val="77BBE9"/>
    <a:srgbClr val="9E0004"/>
    <a:srgbClr val="C1A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7" autoAdjust="0"/>
    <p:restoredTop sz="93773" autoAdjust="0"/>
  </p:normalViewPr>
  <p:slideViewPr>
    <p:cSldViewPr snapToGrid="0" showGuides="1">
      <p:cViewPr varScale="1">
        <p:scale>
          <a:sx n="72" d="100"/>
          <a:sy n="72" d="100"/>
        </p:scale>
        <p:origin x="972" y="7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5411A-4908-4579-B436-48044939128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264EB1-A7D4-4FE2-AEFA-F70E335613DD}">
      <dgm:prSet phldrT="[Text]" custT="1"/>
      <dgm:spPr>
        <a:solidFill>
          <a:srgbClr val="E5DCC9"/>
        </a:solidFill>
      </dgm:spPr>
      <dgm:t>
        <a:bodyPr/>
        <a:lstStyle/>
        <a:p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FOOTBALL CLUBS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gm:t>
    </dgm:pt>
    <dgm:pt modelId="{5BC23E32-79A9-4902-9875-0E0167754478}" type="parTrans" cxnId="{490EC290-2B57-441F-864A-0F46BDCBD9CA}">
      <dgm:prSet/>
      <dgm:spPr/>
      <dgm:t>
        <a:bodyPr/>
        <a:lstStyle/>
        <a:p>
          <a:endParaRPr lang="es-ES"/>
        </a:p>
      </dgm:t>
    </dgm:pt>
    <dgm:pt modelId="{F526E0D2-F7E0-4C6D-8C7C-7F8EBA338F0B}" type="sibTrans" cxnId="{490EC290-2B57-441F-864A-0F46BDCBD9CA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238A31FC-5AA5-4C6E-AD4B-880BFFE54BA8}">
      <dgm:prSet phldrT="[Text]" custT="1"/>
      <dgm:spPr>
        <a:solidFill>
          <a:srgbClr val="E5DCC9"/>
        </a:solidFill>
      </dgm:spPr>
      <dgm:t>
        <a:bodyPr/>
        <a:lstStyle/>
        <a:p>
          <a:r>
            <a:rPr lang="es-ES" sz="2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La Liga</a:t>
          </a:r>
        </a:p>
        <a:p>
          <a:r>
            <a:rPr lang="es-ES" sz="2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RFEF</a:t>
          </a:r>
          <a:endParaRPr lang="es-ES" sz="2400" b="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gm:t>
    </dgm:pt>
    <dgm:pt modelId="{A6ADEE1F-9F52-4658-87EC-45DB822BF672}" type="parTrans" cxnId="{8A4AB18B-37D6-4F79-90D4-5B43F53C8B85}">
      <dgm:prSet/>
      <dgm:spPr/>
      <dgm:t>
        <a:bodyPr/>
        <a:lstStyle/>
        <a:p>
          <a:endParaRPr lang="es-ES"/>
        </a:p>
      </dgm:t>
    </dgm:pt>
    <dgm:pt modelId="{A3F8EE73-9993-4773-A203-DF0AC5D7F876}" type="sibTrans" cxnId="{8A4AB18B-37D6-4F79-90D4-5B43F53C8B85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2F1A6176-D933-4FF4-BCAE-27EF33855D00}">
      <dgm:prSet phldrT="[Text]" custT="1"/>
      <dgm:spPr>
        <a:solidFill>
          <a:srgbClr val="E5DCC9"/>
        </a:solidFill>
      </dgm:spPr>
      <dgm:t>
        <a:bodyPr/>
        <a:lstStyle/>
        <a:p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TV </a:t>
          </a:r>
          <a:r>
            <a:rPr lang="es-ES" sz="16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BROADCASTERS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gm:t>
    </dgm:pt>
    <dgm:pt modelId="{35C61770-2703-4D69-9FDC-4F3D68528A76}" type="parTrans" cxnId="{B85FE889-3BF6-4515-A148-612D7F4041D2}">
      <dgm:prSet/>
      <dgm:spPr/>
      <dgm:t>
        <a:bodyPr/>
        <a:lstStyle/>
        <a:p>
          <a:endParaRPr lang="es-ES"/>
        </a:p>
      </dgm:t>
    </dgm:pt>
    <dgm:pt modelId="{EA0B2A9F-CEF3-4593-9CA1-5E565CF353E8}" type="sibTrans" cxnId="{B85FE889-3BF6-4515-A148-612D7F4041D2}">
      <dgm:prSet/>
      <dgm:spPr/>
      <dgm:t>
        <a:bodyPr/>
        <a:lstStyle/>
        <a:p>
          <a:endParaRPr lang="es-ES"/>
        </a:p>
      </dgm:t>
    </dgm:pt>
    <dgm:pt modelId="{39657301-A76B-41C3-B836-20C296AC08E4}" type="pres">
      <dgm:prSet presAssocID="{D725411A-4908-4579-B436-480449391288}" presName="Name0" presStyleCnt="0">
        <dgm:presLayoutVars>
          <dgm:dir/>
          <dgm:resizeHandles val="exact"/>
        </dgm:presLayoutVars>
      </dgm:prSet>
      <dgm:spPr/>
    </dgm:pt>
    <dgm:pt modelId="{2F35C743-CC3D-48AE-8581-FE16E17BA28A}" type="pres">
      <dgm:prSet presAssocID="{9C264EB1-A7D4-4FE2-AEFA-F70E335613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2DD19-F821-49E2-9519-50157A9ADFB5}" type="pres">
      <dgm:prSet presAssocID="{F526E0D2-F7E0-4C6D-8C7C-7F8EBA338F0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A957C60-8A6C-42A2-AF53-11E021240C4E}" type="pres">
      <dgm:prSet presAssocID="{F526E0D2-F7E0-4C6D-8C7C-7F8EBA338F0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0D6BFFB-3A0A-4384-BB43-69F4EEF0F351}" type="pres">
      <dgm:prSet presAssocID="{238A31FC-5AA5-4C6E-AD4B-880BFFE54B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F23F0-60D2-4962-BA3D-3C5A59A7B743}" type="pres">
      <dgm:prSet presAssocID="{A3F8EE73-9993-4773-A203-DF0AC5D7F87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B1F0DA4-7D37-47CC-A2D6-67B276D0DD2F}" type="pres">
      <dgm:prSet presAssocID="{A3F8EE73-9993-4773-A203-DF0AC5D7F87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21F60E1-A45C-4EA5-88C3-C437193C03CD}" type="pres">
      <dgm:prSet presAssocID="{2F1A6176-D933-4FF4-BCAE-27EF33855D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5FE889-3BF6-4515-A148-612D7F4041D2}" srcId="{D725411A-4908-4579-B436-480449391288}" destId="{2F1A6176-D933-4FF4-BCAE-27EF33855D00}" srcOrd="2" destOrd="0" parTransId="{35C61770-2703-4D69-9FDC-4F3D68528A76}" sibTransId="{EA0B2A9F-CEF3-4593-9CA1-5E565CF353E8}"/>
    <dgm:cxn modelId="{EBE59918-876D-495F-8B50-FB079FE5AE09}" type="presOf" srcId="{9C264EB1-A7D4-4FE2-AEFA-F70E335613DD}" destId="{2F35C743-CC3D-48AE-8581-FE16E17BA28A}" srcOrd="0" destOrd="0" presId="urn:microsoft.com/office/officeart/2005/8/layout/process1"/>
    <dgm:cxn modelId="{490EC290-2B57-441F-864A-0F46BDCBD9CA}" srcId="{D725411A-4908-4579-B436-480449391288}" destId="{9C264EB1-A7D4-4FE2-AEFA-F70E335613DD}" srcOrd="0" destOrd="0" parTransId="{5BC23E32-79A9-4902-9875-0E0167754478}" sibTransId="{F526E0D2-F7E0-4C6D-8C7C-7F8EBA338F0B}"/>
    <dgm:cxn modelId="{7E7D6AD3-C322-4636-8A53-7FEACF60AC7B}" type="presOf" srcId="{F526E0D2-F7E0-4C6D-8C7C-7F8EBA338F0B}" destId="{98A2DD19-F821-49E2-9519-50157A9ADFB5}" srcOrd="0" destOrd="0" presId="urn:microsoft.com/office/officeart/2005/8/layout/process1"/>
    <dgm:cxn modelId="{8A4AB18B-37D6-4F79-90D4-5B43F53C8B85}" srcId="{D725411A-4908-4579-B436-480449391288}" destId="{238A31FC-5AA5-4C6E-AD4B-880BFFE54BA8}" srcOrd="1" destOrd="0" parTransId="{A6ADEE1F-9F52-4658-87EC-45DB822BF672}" sibTransId="{A3F8EE73-9993-4773-A203-DF0AC5D7F876}"/>
    <dgm:cxn modelId="{73B58B12-CBC1-4DBF-BD15-2503925D82E4}" type="presOf" srcId="{A3F8EE73-9993-4773-A203-DF0AC5D7F876}" destId="{0D0F23F0-60D2-4962-BA3D-3C5A59A7B743}" srcOrd="0" destOrd="0" presId="urn:microsoft.com/office/officeart/2005/8/layout/process1"/>
    <dgm:cxn modelId="{B7AC782C-69CF-4D38-9E40-B3232E6529DF}" type="presOf" srcId="{F526E0D2-F7E0-4C6D-8C7C-7F8EBA338F0B}" destId="{FA957C60-8A6C-42A2-AF53-11E021240C4E}" srcOrd="1" destOrd="0" presId="urn:microsoft.com/office/officeart/2005/8/layout/process1"/>
    <dgm:cxn modelId="{C34C2C78-5569-46A5-AD68-6679EAABCB89}" type="presOf" srcId="{2F1A6176-D933-4FF4-BCAE-27EF33855D00}" destId="{E21F60E1-A45C-4EA5-88C3-C437193C03CD}" srcOrd="0" destOrd="0" presId="urn:microsoft.com/office/officeart/2005/8/layout/process1"/>
    <dgm:cxn modelId="{D81CF8FC-44D9-417F-8B3B-BFF5B2A6516D}" type="presOf" srcId="{238A31FC-5AA5-4C6E-AD4B-880BFFE54BA8}" destId="{80D6BFFB-3A0A-4384-BB43-69F4EEF0F351}" srcOrd="0" destOrd="0" presId="urn:microsoft.com/office/officeart/2005/8/layout/process1"/>
    <dgm:cxn modelId="{8257A873-ABFF-4364-AAFB-106E20000E06}" type="presOf" srcId="{A3F8EE73-9993-4773-A203-DF0AC5D7F876}" destId="{5B1F0DA4-7D37-47CC-A2D6-67B276D0DD2F}" srcOrd="1" destOrd="0" presId="urn:microsoft.com/office/officeart/2005/8/layout/process1"/>
    <dgm:cxn modelId="{41EB98B0-543D-4DCA-9A75-88698881BD8E}" type="presOf" srcId="{D725411A-4908-4579-B436-480449391288}" destId="{39657301-A76B-41C3-B836-20C296AC08E4}" srcOrd="0" destOrd="0" presId="urn:microsoft.com/office/officeart/2005/8/layout/process1"/>
    <dgm:cxn modelId="{C49AD6FF-2887-4A20-9BA6-C44DD6513C67}" type="presParOf" srcId="{39657301-A76B-41C3-B836-20C296AC08E4}" destId="{2F35C743-CC3D-48AE-8581-FE16E17BA28A}" srcOrd="0" destOrd="0" presId="urn:microsoft.com/office/officeart/2005/8/layout/process1"/>
    <dgm:cxn modelId="{EBDB981A-A659-47AB-A2F3-543B241D4369}" type="presParOf" srcId="{39657301-A76B-41C3-B836-20C296AC08E4}" destId="{98A2DD19-F821-49E2-9519-50157A9ADFB5}" srcOrd="1" destOrd="0" presId="urn:microsoft.com/office/officeart/2005/8/layout/process1"/>
    <dgm:cxn modelId="{8EEC58C9-F2AB-42E8-80B6-7F79CA650D8E}" type="presParOf" srcId="{98A2DD19-F821-49E2-9519-50157A9ADFB5}" destId="{FA957C60-8A6C-42A2-AF53-11E021240C4E}" srcOrd="0" destOrd="0" presId="urn:microsoft.com/office/officeart/2005/8/layout/process1"/>
    <dgm:cxn modelId="{53448FEE-0A6D-41E6-8FCF-8BFDC6654127}" type="presParOf" srcId="{39657301-A76B-41C3-B836-20C296AC08E4}" destId="{80D6BFFB-3A0A-4384-BB43-69F4EEF0F351}" srcOrd="2" destOrd="0" presId="urn:microsoft.com/office/officeart/2005/8/layout/process1"/>
    <dgm:cxn modelId="{63FB277F-204F-4062-85F5-E97A6A707AF3}" type="presParOf" srcId="{39657301-A76B-41C3-B836-20C296AC08E4}" destId="{0D0F23F0-60D2-4962-BA3D-3C5A59A7B743}" srcOrd="3" destOrd="0" presId="urn:microsoft.com/office/officeart/2005/8/layout/process1"/>
    <dgm:cxn modelId="{79555546-A9A2-4721-9D95-9080C256F477}" type="presParOf" srcId="{0D0F23F0-60D2-4962-BA3D-3C5A59A7B743}" destId="{5B1F0DA4-7D37-47CC-A2D6-67B276D0DD2F}" srcOrd="0" destOrd="0" presId="urn:microsoft.com/office/officeart/2005/8/layout/process1"/>
    <dgm:cxn modelId="{C502966B-1878-4388-9FBB-8C29C55B1BBA}" type="presParOf" srcId="{39657301-A76B-41C3-B836-20C296AC08E4}" destId="{E21F60E1-A45C-4EA5-88C3-C437193C03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5C743-CC3D-48AE-8581-FE16E17BA28A}">
      <dsp:nvSpPr>
        <dsp:cNvPr id="0" name=""/>
        <dsp:cNvSpPr/>
      </dsp:nvSpPr>
      <dsp:spPr>
        <a:xfrm>
          <a:off x="5400" y="414368"/>
          <a:ext cx="1614090" cy="1059246"/>
        </a:xfrm>
        <a:prstGeom prst="roundRect">
          <a:avLst>
            <a:gd name="adj" fmla="val 10000"/>
          </a:avLst>
        </a:prstGeom>
        <a:solidFill>
          <a:srgbClr val="E5DC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FOOTBALL CLUBS</a:t>
          </a:r>
          <a:endParaRPr lang="es-ES" sz="240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sp:txBody>
      <dsp:txXfrm>
        <a:off x="36424" y="445392"/>
        <a:ext cx="1552042" cy="997198"/>
      </dsp:txXfrm>
    </dsp:sp>
    <dsp:sp modelId="{98A2DD19-F821-49E2-9519-50157A9ADFB5}">
      <dsp:nvSpPr>
        <dsp:cNvPr id="0" name=""/>
        <dsp:cNvSpPr/>
      </dsp:nvSpPr>
      <dsp:spPr>
        <a:xfrm>
          <a:off x="1780899" y="743844"/>
          <a:ext cx="342187" cy="40029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1780899" y="823903"/>
        <a:ext cx="239531" cy="240176"/>
      </dsp:txXfrm>
    </dsp:sp>
    <dsp:sp modelId="{80D6BFFB-3A0A-4384-BB43-69F4EEF0F351}">
      <dsp:nvSpPr>
        <dsp:cNvPr id="0" name=""/>
        <dsp:cNvSpPr/>
      </dsp:nvSpPr>
      <dsp:spPr>
        <a:xfrm>
          <a:off x="2265126" y="414368"/>
          <a:ext cx="1614090" cy="1059246"/>
        </a:xfrm>
        <a:prstGeom prst="roundRect">
          <a:avLst>
            <a:gd name="adj" fmla="val 10000"/>
          </a:avLst>
        </a:prstGeom>
        <a:solidFill>
          <a:srgbClr val="E5DC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La Liga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RFEF</a:t>
          </a:r>
          <a:endParaRPr lang="es-ES" sz="2400" b="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96150" y="445392"/>
        <a:ext cx="1552042" cy="997198"/>
      </dsp:txXfrm>
    </dsp:sp>
    <dsp:sp modelId="{0D0F23F0-60D2-4962-BA3D-3C5A59A7B743}">
      <dsp:nvSpPr>
        <dsp:cNvPr id="0" name=""/>
        <dsp:cNvSpPr/>
      </dsp:nvSpPr>
      <dsp:spPr>
        <a:xfrm>
          <a:off x="4040626" y="743844"/>
          <a:ext cx="342187" cy="40029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040626" y="823903"/>
        <a:ext cx="239531" cy="240176"/>
      </dsp:txXfrm>
    </dsp:sp>
    <dsp:sp modelId="{E21F60E1-A45C-4EA5-88C3-C437193C03CD}">
      <dsp:nvSpPr>
        <dsp:cNvPr id="0" name=""/>
        <dsp:cNvSpPr/>
      </dsp:nvSpPr>
      <dsp:spPr>
        <a:xfrm>
          <a:off x="4524853" y="414368"/>
          <a:ext cx="1614090" cy="1059246"/>
        </a:xfrm>
        <a:prstGeom prst="roundRect">
          <a:avLst>
            <a:gd name="adj" fmla="val 10000"/>
          </a:avLst>
        </a:prstGeom>
        <a:solidFill>
          <a:srgbClr val="E5DC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TV </a:t>
          </a:r>
          <a:r>
            <a:rPr lang="es-ES" sz="1600" kern="12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rPr>
            <a:t>BROADCASTERS</a:t>
          </a:r>
          <a:endParaRPr lang="es-ES" sz="1600" kern="1200" dirty="0">
            <a:solidFill>
              <a:schemeClr val="bg2">
                <a:lumMod val="25000"/>
              </a:schemeClr>
            </a:solidFill>
            <a:latin typeface="+mj-lt"/>
            <a:ea typeface="+mj-ea"/>
            <a:cs typeface="+mj-cs"/>
          </a:endParaRPr>
        </a:p>
      </dsp:txBody>
      <dsp:txXfrm>
        <a:off x="4555877" y="445392"/>
        <a:ext cx="1552042" cy="997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BF7C3-C795-4AE0-9D54-D7F54073B35E}" type="datetimeFigureOut">
              <a:rPr lang="es-ES" smtClean="0"/>
              <a:t>03/10/2019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5888-ADDF-4934-9D9E-63BEF909D49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55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2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9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60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8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0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7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1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19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43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040-82C4-4BF4-AFA4-68D6DD13F7A0}" type="slidenum">
              <a:rPr lang="es-ES" smtClean="0"/>
              <a:t>‹#›</a:t>
            </a:fld>
            <a:endParaRPr lang="es-ES"/>
          </a:p>
        </p:txBody>
      </p:sp>
      <p:sp>
        <p:nvSpPr>
          <p:cNvPr id="9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3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83" y="445932"/>
            <a:ext cx="2870372" cy="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35422" y="2046626"/>
            <a:ext cx="7923165" cy="217790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6096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900"/>
              </a:lnSpc>
            </a:pPr>
            <a:r>
              <a:rPr lang="en-US" sz="7200" dirty="0" smtClean="0">
                <a:solidFill>
                  <a:schemeClr val="bg2">
                    <a:lumMod val="25000"/>
                  </a:schemeClr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Light" panose="00000500000000000000" pitchFamily="2" charset="0"/>
              </a:rPr>
              <a:t>Intellectual Property rights 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Light" panose="00000500000000000000" pitchFamily="2" charset="0"/>
              </a:rPr>
              <a:t>Enforcement</a:t>
            </a:r>
            <a:endParaRPr lang="es-ES" sz="7200" dirty="0">
              <a:solidFill>
                <a:schemeClr val="bg2">
                  <a:lumMod val="25000"/>
                </a:schemeClr>
              </a:solidFill>
              <a:effectLst>
                <a:glow rad="241300">
                  <a:schemeClr val="bg1">
                    <a:alpha val="98000"/>
                  </a:schemeClr>
                </a:glow>
              </a:effectLst>
              <a:latin typeface="Bebas Neue Regular" panose="00000500000000000000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235422" y="3810589"/>
            <a:ext cx="9144000" cy="827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s-ES" dirty="0">
                <a:solidFill>
                  <a:srgbClr val="00B05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CELIA SUEIRAS VILLALOBOS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s-ES" dirty="0" err="1" smtClean="0">
                <a:solidFill>
                  <a:srgbClr val="00B05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May</a:t>
            </a:r>
            <a:r>
              <a:rPr lang="es-ES" dirty="0" smtClean="0">
                <a:solidFill>
                  <a:srgbClr val="00B05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 28, </a:t>
            </a:r>
            <a:r>
              <a:rPr lang="es-ES" dirty="0">
                <a:solidFill>
                  <a:srgbClr val="00B05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689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10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740153" y="1148248"/>
            <a:ext cx="11054449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CUSTOMS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PROTECTION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THE KEY TRADE ROUTES FOR FAKE CLOTHING AND FABRICS</a:t>
            </a:r>
            <a:endParaRPr lang="en-U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16" y="2006726"/>
            <a:ext cx="6227180" cy="448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5995054"/>
            <a:ext cx="476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latin typeface="+mj-lt"/>
              </a:rPr>
              <a:t> OECD/EUIPO (</a:t>
            </a:r>
            <a:r>
              <a:rPr lang="en-US" sz="1300" dirty="0" smtClean="0">
                <a:latin typeface="+mj-lt"/>
              </a:rPr>
              <a:t>2017)</a:t>
            </a:r>
            <a:br>
              <a:rPr lang="en-US" sz="1300" dirty="0" smtClean="0">
                <a:latin typeface="+mj-lt"/>
              </a:rPr>
            </a:br>
            <a:r>
              <a:rPr lang="en-US" sz="1300" b="1" dirty="0" smtClean="0">
                <a:latin typeface="+mj-lt"/>
              </a:rPr>
              <a:t>Mapping </a:t>
            </a:r>
            <a:r>
              <a:rPr lang="en-US" sz="1300" b="1" dirty="0">
                <a:latin typeface="+mj-lt"/>
              </a:rPr>
              <a:t>the Real Routes of Trade in Fake </a:t>
            </a:r>
            <a:r>
              <a:rPr lang="en-US" sz="1300" b="1" dirty="0" smtClean="0">
                <a:latin typeface="+mj-lt"/>
              </a:rPr>
              <a:t>Goods</a:t>
            </a:r>
            <a:endParaRPr lang="es-ES" sz="13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2083716"/>
            <a:ext cx="447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Regulation (EU) No 608/2013 of the European Parliament and of the Council of 12 June 2013 concerning </a:t>
            </a:r>
            <a:r>
              <a:rPr lang="en-US" b="1" dirty="0">
                <a:latin typeface="+mj-lt"/>
              </a:rPr>
              <a:t>customs enforcement </a:t>
            </a:r>
            <a:r>
              <a:rPr lang="en-US" dirty="0">
                <a:latin typeface="+mj-lt"/>
              </a:rPr>
              <a:t>of intellectual property rights and repealing Council Regulation (EC) No </a:t>
            </a:r>
            <a:r>
              <a:rPr lang="en-US" dirty="0" smtClean="0">
                <a:latin typeface="+mj-lt"/>
              </a:rPr>
              <a:t>1383/2003.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11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7" y="3252486"/>
            <a:ext cx="3782858" cy="252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77" y="2026582"/>
            <a:ext cx="7604821" cy="42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5620" y="5034987"/>
            <a:ext cx="625033" cy="8449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442007" y="6261816"/>
            <a:ext cx="72451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Report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on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EU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customs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enforcement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of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intellectual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property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rights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Results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at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the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 EU </a:t>
            </a:r>
            <a:r>
              <a:rPr lang="es-ES" sz="1300" i="1" dirty="0" err="1" smtClean="0">
                <a:latin typeface="+mj-lt"/>
                <a:cs typeface="Arial" panose="020B0604020202020204" pitchFamily="34" charset="0"/>
              </a:rPr>
              <a:t>border</a:t>
            </a:r>
            <a:r>
              <a:rPr lang="es-ES" sz="1300" i="1" dirty="0" smtClean="0">
                <a:latin typeface="+mj-lt"/>
                <a:cs typeface="Arial" panose="020B0604020202020204" pitchFamily="34" charset="0"/>
              </a:rPr>
              <a:t>. (2017)</a:t>
            </a:r>
            <a:endParaRPr lang="es-ES" sz="13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153" y="1148248"/>
            <a:ext cx="11054449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CUSTOMS PROTECTION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es-ES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THE IMPORTANCE OF CUSTOMS </a:t>
            </a: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ENFORCEMENT</a:t>
            </a:r>
            <a:endParaRPr lang="en-U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55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0154" y="1937953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SOCIAL MEDIA AND USER GENERATED CONTENT</a:t>
            </a:r>
            <a:endParaRPr lang="es-E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12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9" y="2950309"/>
            <a:ext cx="6056544" cy="342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61" y="5190613"/>
            <a:ext cx="5922826" cy="10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087" y="4661086"/>
            <a:ext cx="148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52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13</a:t>
            </a:fld>
            <a:endParaRPr lang="es-ES"/>
          </a:p>
        </p:txBody>
      </p:sp>
      <p:sp>
        <p:nvSpPr>
          <p:cNvPr id="3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0154" y="333882"/>
            <a:ext cx="848512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IP AND THE SPORTS INDUSTRY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7" y="4115425"/>
            <a:ext cx="6424537" cy="174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6640" y="17398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 federal judge in New York upheld the rights of filmmakers to superimpose digital images on real-life buildings in their movies.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31" y="3567399"/>
            <a:ext cx="2525438" cy="5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286" y="1598682"/>
            <a:ext cx="6099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Bebas Neue Bold" panose="020B0606020202050201" pitchFamily="34" charset="0"/>
              </a:rPr>
              <a:t>2002: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HOW DID IT START OUT?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7574" y="1845859"/>
            <a:ext cx="0" cy="4122793"/>
          </a:xfrm>
          <a:prstGeom prst="line">
            <a:avLst/>
          </a:prstGeom>
          <a:ln w="57150">
            <a:solidFill>
              <a:srgbClr val="EFE9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6" y="3567398"/>
            <a:ext cx="4390208" cy="24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4486" y="5961786"/>
            <a:ext cx="26404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Spider Man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2002. Time square battle scene</a:t>
            </a:r>
          </a:p>
        </p:txBody>
      </p:sp>
    </p:spTree>
    <p:extLst>
      <p:ext uri="{BB962C8B-B14F-4D97-AF65-F5344CB8AC3E}">
        <p14:creationId xmlns:p14="http://schemas.microsoft.com/office/powerpoint/2010/main" val="26736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99" y="6263644"/>
            <a:ext cx="2209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99" y="1362494"/>
            <a:ext cx="48133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Resultado de imagen de twitte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85" y="1352397"/>
            <a:ext cx="398315" cy="3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6" y="4275329"/>
            <a:ext cx="5696651" cy="16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Resultado de imagen de the guardia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2" y="3374821"/>
            <a:ext cx="2320975" cy="7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518957" y="1750711"/>
            <a:ext cx="10452565" cy="125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SOCIAL MEDIA AND</a:t>
            </a:r>
            <a:b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USER GENERATED CONTENT</a:t>
            </a:r>
            <a:endParaRPr lang="es-E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6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iracy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5" y="2940452"/>
            <a:ext cx="3241012" cy="324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15</a:t>
            </a:fld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PIRACY OF LIVE SPORTS BROADCASTING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66" y="3533654"/>
            <a:ext cx="7739906" cy="1637056"/>
          </a:xfrm>
          <a:prstGeom prst="rect">
            <a:avLst/>
          </a:prstGeom>
          <a:noFill/>
          <a:ln w="19050">
            <a:solidFill>
              <a:srgbClr val="E5DC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97" y="2940452"/>
            <a:ext cx="1628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97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16</a:t>
            </a:fld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PIRACY OF LIVE SPORTS BROADCASTING </a:t>
            </a:r>
          </a:p>
        </p:txBody>
      </p:sp>
      <p:pic>
        <p:nvPicPr>
          <p:cNvPr id="6146" name="Picture 2" descr="Resultado de imagen de live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49" y="3646159"/>
            <a:ext cx="3993989" cy="107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154" y="281844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Identifying and fighting piracy of live broadcasts of sports events is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not an easy task.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Example: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multimillion-dollar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site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LiveTV.sx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which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streams pirated sports events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complete with banners and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pop-up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 site is administered in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Panama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with a domain name registered in the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Caribbean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by a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Kazakh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national.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34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17</a:t>
            </a:fld>
            <a:endParaRPr lang="es-ES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70572" y="3437681"/>
            <a:ext cx="5239919" cy="32011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SPAIN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football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clubs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hold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audiovisual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– La Liga (sport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event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organizer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) and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Spanish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Football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Federation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are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only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entities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entitled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market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A/V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depending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competition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football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league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key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matches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) –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revenues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are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distributed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among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football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clubs.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 Liga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licenses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exclusive/ non exclusive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basis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) A/V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broadcasters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who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bid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different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competitions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formats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 smtClean="0"/>
          </a:p>
          <a:p>
            <a:endParaRPr lang="es-ES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4751309"/>
              </p:ext>
            </p:extLst>
          </p:nvPr>
        </p:nvGraphicFramePr>
        <p:xfrm>
          <a:off x="5865093" y="3867093"/>
          <a:ext cx="614434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17" y="5483197"/>
            <a:ext cx="558772" cy="58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57" y="5379261"/>
            <a:ext cx="558355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41" y="5406117"/>
            <a:ext cx="791218" cy="7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7" y="5439553"/>
            <a:ext cx="716319" cy="7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PIRACY OF LIVE SPORTS BROADCASTING 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752351" y="2411303"/>
            <a:ext cx="10727172" cy="737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Audiovisual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major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sports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events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organizers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usually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hold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“audiovisual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” to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sport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event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– Radio/ TV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5095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18</a:t>
            </a:fld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PIRACY OF LIVE SPORTS BROADCASTING 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752351" y="2779810"/>
            <a:ext cx="10727172" cy="32737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Enforcement of A/V rights:</a:t>
            </a:r>
          </a:p>
          <a:p>
            <a:pPr algn="just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TV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broadcasters and Sport events organizers need to address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piracy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(illegal distribution of the matches and TV signal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).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CJEU judgements,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inter alia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(Premier League, 2011) (ITV broadcasting, 2013) (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Sociedade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Portuguesa, 2015) (TV catchup, 2017) have concluded that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distributing football matches via webpages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or in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TV monitors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located in restaurants/ pubs 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without a license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is 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communication to the public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Pursuant to the 2001/29 Directive (Copyright Directive), communication to the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public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 exclusive right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which can be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exercised by the A/V rights holder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(Sport event organized/ TV broadcaster).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2969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19</a:t>
            </a:fld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PIRACY OF LIVE SPORTS BROADCASTING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40154" y="260719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atin typeface="+mj-lt"/>
              </a:rPr>
              <a:t>SPAIN: </a:t>
            </a:r>
            <a:r>
              <a:rPr lang="es-ES" sz="2000" dirty="0" smtClean="0">
                <a:latin typeface="+mj-lt"/>
              </a:rPr>
              <a:t>La Liga has </a:t>
            </a:r>
            <a:r>
              <a:rPr lang="es-ES" sz="2000" dirty="0" err="1" smtClean="0">
                <a:latin typeface="+mj-lt"/>
              </a:rPr>
              <a:t>developed</a:t>
            </a:r>
            <a:r>
              <a:rPr lang="es-ES" sz="2000" dirty="0" smtClean="0">
                <a:latin typeface="+mj-lt"/>
              </a:rPr>
              <a:t> a </a:t>
            </a:r>
            <a:r>
              <a:rPr lang="es-ES" sz="2000" dirty="0" err="1" smtClean="0">
                <a:latin typeface="+mj-lt"/>
              </a:rPr>
              <a:t>complex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sytem</a:t>
            </a:r>
            <a:r>
              <a:rPr lang="es-ES" sz="2000" dirty="0">
                <a:latin typeface="+mj-lt"/>
              </a:rPr>
              <a:t/>
            </a:r>
            <a:br>
              <a:rPr lang="es-ES" sz="2000" dirty="0">
                <a:latin typeface="+mj-lt"/>
              </a:rPr>
            </a:br>
            <a:r>
              <a:rPr lang="es-ES" sz="2000" dirty="0" smtClean="0">
                <a:latin typeface="+mj-lt"/>
              </a:rPr>
              <a:t>to target </a:t>
            </a:r>
            <a:r>
              <a:rPr lang="es-ES" sz="2000" dirty="0" err="1" smtClean="0">
                <a:latin typeface="+mj-lt"/>
              </a:rPr>
              <a:t>broadcasting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piracy</a:t>
            </a:r>
            <a:r>
              <a:rPr lang="es-ES" sz="2000" dirty="0" smtClean="0">
                <a:latin typeface="+mj-lt"/>
              </a:rPr>
              <a:t> in pubs and </a:t>
            </a:r>
            <a:r>
              <a:rPr lang="es-ES" sz="2000" dirty="0" err="1" smtClean="0">
                <a:latin typeface="+mj-lt"/>
              </a:rPr>
              <a:t>webpages</a:t>
            </a:r>
            <a:r>
              <a:rPr lang="es-ES" sz="2000" dirty="0" smtClean="0">
                <a:latin typeface="+mj-lt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17" y="994719"/>
            <a:ext cx="3874994" cy="5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48" y="6365551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Source</a:t>
            </a:r>
            <a:r>
              <a:rPr lang="es-ES" sz="800" dirty="0" smtClean="0"/>
              <a:t>: El País</a:t>
            </a:r>
            <a:endParaRPr lang="es-ES" sz="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 b="9596"/>
          <a:stretch/>
        </p:blipFill>
        <p:spPr bwMode="auto">
          <a:xfrm>
            <a:off x="1075820" y="3437155"/>
            <a:ext cx="5483989" cy="2928396"/>
          </a:xfrm>
          <a:prstGeom prst="rect">
            <a:avLst/>
          </a:prstGeom>
          <a:noFill/>
          <a:ln w="28575">
            <a:solidFill>
              <a:srgbClr val="E5DC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2</a:t>
            </a:fld>
            <a:endParaRPr lang="es-ES"/>
          </a:p>
        </p:txBody>
      </p:sp>
      <p:sp>
        <p:nvSpPr>
          <p:cNvPr id="5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40154" y="333882"/>
            <a:ext cx="848512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IP AND THE SPORTS INDUSTRY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154" y="1339172"/>
            <a:ext cx="1108608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Virtually each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sport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- and related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sports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industries -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need the protection of some form of IP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rights, and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 environment that enforces those rights.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 enabling environment of robust IP rights, a chain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reaction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occurs benefiting multiple sectors of the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economy— representing </a:t>
            </a:r>
            <a:r>
              <a:rPr lang="en-US" sz="3200" dirty="0">
                <a:solidFill>
                  <a:srgbClr val="00B050"/>
                </a:solidFill>
                <a:latin typeface="Bebas Neue Bold" panose="020B0606020202050201" pitchFamily="34" charset="0"/>
              </a:rPr>
              <a:t>1%</a:t>
            </a:r>
            <a:r>
              <a:rPr lang="en-US" sz="2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2800" dirty="0">
                <a:solidFill>
                  <a:srgbClr val="00B050"/>
                </a:solidFill>
                <a:latin typeface="Bebas Neue Bold" panose="020B0606020202050201" pitchFamily="34" charset="0"/>
              </a:rPr>
              <a:t>global </a:t>
            </a:r>
            <a:r>
              <a:rPr lang="en-US" sz="2800" dirty="0" smtClean="0">
                <a:solidFill>
                  <a:srgbClr val="00B050"/>
                </a:solidFill>
                <a:latin typeface="Bebas Neue Bold" panose="020B0606020202050201" pitchFamily="34" charset="0"/>
              </a:rPr>
              <a:t>GDP</a:t>
            </a:r>
            <a:r>
              <a:rPr lang="en-US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s-E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2751" y="1995795"/>
            <a:ext cx="82623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Bebas Neue Bold" panose="020B0606020202050201" pitchFamily="34" charset="0"/>
              </a:rPr>
              <a:t>Patent-protected</a:t>
            </a:r>
            <a:r>
              <a:rPr lang="en-US" sz="2400" dirty="0">
                <a:solidFill>
                  <a:srgbClr val="FFC000"/>
                </a:solidFill>
                <a:latin typeface="Bebas Neue Bold" panose="020B0606020202050201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inventions drive improvement in sporting equipment, including sportswear and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footwear.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Bebas Neue Bold" panose="020B0606020202050201" pitchFamily="34" charset="0"/>
              </a:rPr>
              <a:t>Broadcasting rights</a:t>
            </a:r>
            <a:r>
              <a:rPr lang="en-US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are the foundation for investment in transmitting tournaments to fans and sports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enthusiasts.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Bebas Neue Bold" panose="020B0606020202050201" pitchFamily="34" charset="0"/>
              </a:rPr>
              <a:t>Trade marks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protect the goodwill of events, leagues, teams, and manufacturers of sporting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goods.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Bebas Neue Bold" panose="020B0606020202050201" pitchFamily="34" charset="0"/>
              </a:rPr>
              <a:t>Licensing and merchandising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agreements generate the revenues needed to take sports to higher levels of productivity.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9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20</a:t>
            </a:fld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70572" y="1327010"/>
            <a:ext cx="10923704" cy="1584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atin typeface="+mj-lt"/>
              </a:rPr>
              <a:t>SPAIN: </a:t>
            </a:r>
            <a:r>
              <a:rPr lang="es-ES" sz="2000" dirty="0" smtClean="0">
                <a:latin typeface="+mj-lt"/>
              </a:rPr>
              <a:t>Once A/V </a:t>
            </a:r>
            <a:r>
              <a:rPr lang="es-ES" sz="2000" dirty="0" err="1" smtClean="0">
                <a:latin typeface="+mj-lt"/>
              </a:rPr>
              <a:t>right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infringers</a:t>
            </a:r>
            <a:r>
              <a:rPr lang="es-ES" sz="2000" dirty="0" smtClean="0">
                <a:latin typeface="+mj-lt"/>
              </a:rPr>
              <a:t> are </a:t>
            </a:r>
            <a:r>
              <a:rPr lang="es-ES" sz="2000" dirty="0" err="1" smtClean="0">
                <a:latin typeface="+mj-lt"/>
              </a:rPr>
              <a:t>identified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the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 smtClean="0">
                <a:latin typeface="+mj-lt"/>
              </a:rPr>
              <a:t>software </a:t>
            </a:r>
            <a:r>
              <a:rPr lang="es-ES" sz="2000" b="1" dirty="0" err="1" smtClean="0">
                <a:latin typeface="+mj-lt"/>
              </a:rPr>
              <a:t>provides</a:t>
            </a:r>
            <a:r>
              <a:rPr lang="es-ES" sz="2000" b="1" dirty="0" smtClean="0">
                <a:latin typeface="+mj-lt"/>
              </a:rPr>
              <a:t> </a:t>
            </a:r>
            <a:r>
              <a:rPr lang="es-ES" sz="2000" b="1" dirty="0" err="1" smtClean="0">
                <a:latin typeface="+mj-lt"/>
              </a:rPr>
              <a:t>evidence</a:t>
            </a:r>
            <a:r>
              <a:rPr lang="es-ES" sz="2000" b="1" dirty="0" smtClean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of </a:t>
            </a:r>
            <a:r>
              <a:rPr lang="es-ES" sz="2000" dirty="0" err="1" smtClean="0">
                <a:latin typeface="+mj-lt"/>
              </a:rPr>
              <a:t>the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infringement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 err="1" smtClean="0">
                <a:latin typeface="+mj-lt"/>
              </a:rPr>
              <a:t>which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also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verified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by</a:t>
            </a:r>
            <a:r>
              <a:rPr lang="es-ES" sz="2000" dirty="0" smtClean="0">
                <a:latin typeface="+mj-lt"/>
              </a:rPr>
              <a:t> La Liga </a:t>
            </a:r>
            <a:r>
              <a:rPr lang="es-ES" sz="2000" dirty="0" err="1" smtClean="0">
                <a:latin typeface="+mj-lt"/>
              </a:rPr>
              <a:t>representatives</a:t>
            </a:r>
            <a:r>
              <a:rPr lang="es-ES" sz="2000" dirty="0" smtClean="0">
                <a:latin typeface="+mj-lt"/>
              </a:rPr>
              <a:t> in </a:t>
            </a:r>
            <a:r>
              <a:rPr lang="es-ES" sz="2000" dirty="0" err="1" smtClean="0">
                <a:latin typeface="+mj-lt"/>
              </a:rPr>
              <a:t>the</a:t>
            </a:r>
            <a:r>
              <a:rPr lang="es-ES" sz="2000" dirty="0" smtClean="0">
                <a:latin typeface="+mj-lt"/>
              </a:rPr>
              <a:t> pub/restaurant.</a:t>
            </a:r>
          </a:p>
          <a:p>
            <a:r>
              <a:rPr lang="es-ES" sz="2000" dirty="0" smtClean="0">
                <a:latin typeface="+mj-lt"/>
              </a:rPr>
              <a:t>La Liga has </a:t>
            </a:r>
            <a:r>
              <a:rPr lang="es-ES" sz="2000" dirty="0" err="1" smtClean="0">
                <a:latin typeface="+mj-lt"/>
              </a:rPr>
              <a:t>initiated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several</a:t>
            </a:r>
            <a:r>
              <a:rPr lang="es-ES" sz="2000" dirty="0" smtClean="0">
                <a:latin typeface="+mj-lt"/>
              </a:rPr>
              <a:t> criminal </a:t>
            </a:r>
            <a:r>
              <a:rPr lang="es-ES" sz="2000" dirty="0" err="1" smtClean="0">
                <a:latin typeface="+mj-lt"/>
              </a:rPr>
              <a:t>proceedings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against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infringers</a:t>
            </a:r>
            <a:r>
              <a:rPr lang="es-ES" sz="2000" dirty="0" smtClean="0">
                <a:latin typeface="+mj-lt"/>
              </a:rPr>
              <a:t> of A/V </a:t>
            </a:r>
            <a:r>
              <a:rPr lang="es-ES" sz="2000" dirty="0" err="1" smtClean="0">
                <a:latin typeface="+mj-lt"/>
              </a:rPr>
              <a:t>rights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directly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enforcing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its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rights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before</a:t>
            </a:r>
            <a:r>
              <a:rPr lang="es-ES" sz="2000" dirty="0" smtClean="0">
                <a:latin typeface="+mj-lt"/>
              </a:rPr>
              <a:t> ES Criminal </a:t>
            </a:r>
            <a:r>
              <a:rPr lang="es-ES" sz="2000" dirty="0" err="1" smtClean="0">
                <a:latin typeface="+mj-lt"/>
              </a:rPr>
              <a:t>Courts</a:t>
            </a:r>
            <a:r>
              <a:rPr lang="es-ES" sz="2000" dirty="0" smtClean="0">
                <a:latin typeface="+mj-lt"/>
              </a:rPr>
              <a:t>. </a:t>
            </a:r>
            <a:r>
              <a:rPr lang="es-ES" sz="2000" dirty="0" err="1" smtClean="0">
                <a:latin typeface="+mj-lt"/>
              </a:rPr>
              <a:t>For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the</a:t>
            </a:r>
            <a:r>
              <a:rPr lang="es-ES" sz="2000" dirty="0" smtClean="0">
                <a:latin typeface="+mj-lt"/>
              </a:rPr>
              <a:t> time </a:t>
            </a:r>
            <a:r>
              <a:rPr lang="es-ES" sz="2000" dirty="0" err="1" smtClean="0">
                <a:latin typeface="+mj-lt"/>
              </a:rPr>
              <a:t>being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the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 err="1" smtClean="0">
                <a:latin typeface="+mj-lt"/>
              </a:rPr>
              <a:t>strategy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seems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successful</a:t>
            </a:r>
            <a:r>
              <a:rPr lang="es-ES" sz="2000" dirty="0" smtClean="0">
                <a:latin typeface="+mj-lt"/>
              </a:rPr>
              <a:t> and </a:t>
            </a:r>
            <a:r>
              <a:rPr lang="es-ES" sz="2000" dirty="0" err="1" smtClean="0">
                <a:latin typeface="+mj-lt"/>
              </a:rPr>
              <a:t>it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is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b="1" dirty="0" err="1" smtClean="0">
                <a:latin typeface="+mj-lt"/>
              </a:rPr>
              <a:t>helping</a:t>
            </a:r>
            <a:r>
              <a:rPr lang="es-ES" sz="2000" dirty="0" smtClean="0">
                <a:latin typeface="+mj-lt"/>
              </a:rPr>
              <a:t> to </a:t>
            </a:r>
            <a:r>
              <a:rPr lang="es-ES" sz="2000" b="1" dirty="0" smtClean="0">
                <a:latin typeface="+mj-lt"/>
              </a:rPr>
              <a:t>reduce </a:t>
            </a:r>
            <a:r>
              <a:rPr lang="es-ES" sz="2000" b="1" dirty="0" err="1" smtClean="0">
                <a:latin typeface="+mj-lt"/>
              </a:rPr>
              <a:t>piracy</a:t>
            </a:r>
            <a:r>
              <a:rPr lang="es-ES" sz="2000" dirty="0" smtClean="0">
                <a:latin typeface="+mj-lt"/>
              </a:rPr>
              <a:t>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4" y="3099202"/>
            <a:ext cx="5261454" cy="3336227"/>
          </a:xfrm>
          <a:prstGeom prst="rect">
            <a:avLst/>
          </a:prstGeom>
          <a:noFill/>
          <a:ln w="19050">
            <a:solidFill>
              <a:srgbClr val="EFE9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19" y="2830269"/>
            <a:ext cx="4786682" cy="3605160"/>
          </a:xfrm>
          <a:prstGeom prst="rect">
            <a:avLst/>
          </a:prstGeom>
          <a:noFill/>
          <a:ln w="19050">
            <a:solidFill>
              <a:srgbClr val="EFE9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6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21</a:t>
            </a:fld>
            <a:endParaRPr lang="es-E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3339" y="2324138"/>
            <a:ext cx="9231117" cy="217790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6096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400"/>
              </a:lnSpc>
            </a:pPr>
            <a:r>
              <a:rPr lang="en-US" sz="7200" dirty="0" smtClean="0">
                <a:solidFill>
                  <a:srgbClr val="9C0C2E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Light" panose="00000500000000000000" pitchFamily="2" charset="0"/>
              </a:rPr>
              <a:t>    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Light" panose="00000500000000000000" pitchFamily="2" charset="0"/>
              </a:rPr>
              <a:t>Thank you!</a:t>
            </a:r>
            <a:endParaRPr lang="es-ES" sz="7200" dirty="0">
              <a:solidFill>
                <a:schemeClr val="bg2">
                  <a:lumMod val="25000"/>
                </a:schemeClr>
              </a:solidFill>
              <a:effectLst>
                <a:glow rad="241300">
                  <a:schemeClr val="bg1">
                    <a:alpha val="98000"/>
                  </a:schemeClr>
                </a:glow>
              </a:effectLst>
              <a:latin typeface="Bebas Neue Light" panose="00000500000000000000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82231" y="2999149"/>
            <a:ext cx="4994169" cy="827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s-ES" dirty="0">
                <a:solidFill>
                  <a:srgbClr val="FFC00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CELIA SUEIRAS VILLALOBOS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s-ES" dirty="0" err="1">
                <a:solidFill>
                  <a:srgbClr val="FFC00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May</a:t>
            </a:r>
            <a:r>
              <a:rPr lang="es-ES" dirty="0">
                <a:solidFill>
                  <a:srgbClr val="FFC000"/>
                </a:solidFill>
                <a:effectLst>
                  <a:glow rad="241300">
                    <a:schemeClr val="bg1">
                      <a:alpha val="98000"/>
                    </a:schemeClr>
                  </a:glow>
                </a:effectLst>
                <a:latin typeface="Bebas Neue Bold" panose="020B0606020202050201" pitchFamily="34" charset="0"/>
                <a:ea typeface="+mj-ea"/>
                <a:cs typeface="+mj-cs"/>
              </a:rPr>
              <a:t> 28, 2018</a:t>
            </a:r>
          </a:p>
        </p:txBody>
      </p:sp>
    </p:spTree>
    <p:extLst>
      <p:ext uri="{BB962C8B-B14F-4D97-AF65-F5344CB8AC3E}">
        <p14:creationId xmlns:p14="http://schemas.microsoft.com/office/powerpoint/2010/main" val="278615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3</a:t>
            </a:fld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2" y="2933699"/>
            <a:ext cx="6398993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40154" y="333882"/>
            <a:ext cx="848512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IP AND THE SPORTS INDUSTRY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2" y="2475332"/>
            <a:ext cx="4638675" cy="4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www.filewrapper.com/MDH%20pic%204.png?Action=thumbnail&amp;algorithm=fill_proportional&amp;width=250&amp;height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14" y="2070480"/>
            <a:ext cx="3187065" cy="3824478"/>
          </a:xfrm>
          <a:prstGeom prst="rect">
            <a:avLst/>
          </a:prstGeom>
          <a:noFill/>
          <a:ln w="57150">
            <a:solidFill>
              <a:srgbClr val="EFE9D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5040" y="5153262"/>
            <a:ext cx="464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Nike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Air®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sole.</a:t>
            </a:r>
            <a:b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Nike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describes this feature as “tough but flexible bags” filled with gas or fluid in a sole which absorbs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shock.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632" y="3982719"/>
            <a:ext cx="6417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Nike has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19,500 patents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and patent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Its patents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have nearly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doubled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since 2009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545" y="1612871"/>
            <a:ext cx="427450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modern sports industry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  <a:endParaRPr lang="es-ES" sz="2800" dirty="0" smtClean="0">
              <a:solidFill>
                <a:srgbClr val="FFC000"/>
              </a:solidFill>
              <a:latin typeface="+mj-lt"/>
            </a:endParaRPr>
          </a:p>
          <a:p>
            <a:pPr>
              <a:lnSpc>
                <a:spcPts val="2500"/>
              </a:lnSpc>
            </a:pPr>
            <a:r>
              <a:rPr lang="es-ES" sz="2800" dirty="0" smtClean="0">
                <a:solidFill>
                  <a:srgbClr val="00B050"/>
                </a:solidFill>
                <a:latin typeface="Bebas Neue Bold" panose="020B0606020202050201" pitchFamily="34" charset="0"/>
              </a:rPr>
              <a:t>2019</a:t>
            </a:r>
            <a:r>
              <a:rPr lang="es-ES" sz="2800" dirty="0" smtClean="0">
                <a:solidFill>
                  <a:srgbClr val="FFC000"/>
                </a:solidFill>
                <a:latin typeface="Bebas Neue Bold" panose="020B0606020202050201" pitchFamily="34" charset="0"/>
              </a:rPr>
              <a:t>: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WHERE ARE WE TODAY?</a:t>
            </a:r>
          </a:p>
        </p:txBody>
      </p:sp>
    </p:spTree>
    <p:extLst>
      <p:ext uri="{BB962C8B-B14F-4D97-AF65-F5344CB8AC3E}">
        <p14:creationId xmlns:p14="http://schemas.microsoft.com/office/powerpoint/2010/main" val="9343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4</a:t>
            </a:fld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377883" y="1698145"/>
            <a:ext cx="55715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Traditionally, sports has been associated with two main IP rights: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copyright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trademarks.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Innovation in the sports industry makes copyright and trademark protection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look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insufficient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offering a very narrow view of how sports benefit from IP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For example: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rise of enhanced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technologies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yields more research-driven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innovative sporting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products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turn, these products require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strong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patent protection.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40154" y="333882"/>
            <a:ext cx="848512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IP AND THE SPORTS INDUSTRY</a:t>
            </a:r>
            <a:endParaRPr lang="es-E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8" name="Picture 6" descr="Resultado de imagen de Video Assistant Referees (VA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37" y="2525681"/>
            <a:ext cx="5442517" cy="3061417"/>
          </a:xfrm>
          <a:prstGeom prst="rect">
            <a:avLst/>
          </a:prstGeom>
          <a:noFill/>
          <a:ln w="38100">
            <a:solidFill>
              <a:srgbClr val="E5DCC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545" y="1612871"/>
            <a:ext cx="427450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modern sports industry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:</a:t>
            </a:r>
            <a:endParaRPr lang="es-ES" sz="2800" dirty="0" smtClean="0">
              <a:solidFill>
                <a:srgbClr val="FFC000"/>
              </a:solidFill>
              <a:latin typeface="+mj-lt"/>
            </a:endParaRPr>
          </a:p>
          <a:p>
            <a:pPr>
              <a:lnSpc>
                <a:spcPts val="2500"/>
              </a:lnSpc>
            </a:pPr>
            <a:r>
              <a:rPr lang="es-ES" sz="2800" dirty="0" smtClean="0">
                <a:solidFill>
                  <a:srgbClr val="00B050"/>
                </a:solidFill>
                <a:latin typeface="Bebas Neue Bold" panose="020B0606020202050201" pitchFamily="34" charset="0"/>
              </a:rPr>
              <a:t>2019:</a:t>
            </a:r>
            <a:r>
              <a:rPr lang="es-ES" sz="2800" dirty="0" smtClean="0">
                <a:solidFill>
                  <a:srgbClr val="FFC000"/>
                </a:solidFill>
                <a:latin typeface="Bebas Neue Bold" panose="020B0606020202050201" pitchFamily="34" charset="0"/>
              </a:rPr>
              <a:t>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WHERE ARE WE TODAY?</a:t>
            </a:r>
          </a:p>
        </p:txBody>
      </p:sp>
    </p:spTree>
    <p:extLst>
      <p:ext uri="{BB962C8B-B14F-4D97-AF65-F5344CB8AC3E}">
        <p14:creationId xmlns:p14="http://schemas.microsoft.com/office/powerpoint/2010/main" val="19501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5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85286" y="2672142"/>
            <a:ext cx="577984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u="sng" dirty="0" smtClean="0">
                <a:solidFill>
                  <a:srgbClr val="E4624C"/>
                </a:solidFill>
                <a:latin typeface="+mj-lt"/>
              </a:rPr>
              <a:t>FUTURE CHALLENGES FOR IPR</a:t>
            </a:r>
          </a:p>
          <a:p>
            <a:pPr>
              <a:lnSpc>
                <a:spcPts val="3000"/>
              </a:lnSpc>
            </a:pPr>
            <a:endParaRPr lang="en-US" sz="3600" dirty="0" smtClean="0">
              <a:solidFill>
                <a:srgbClr val="E4624C"/>
              </a:solidFill>
              <a:latin typeface="+mj-lt"/>
            </a:endParaRPr>
          </a:p>
          <a:p>
            <a:pPr marL="857250" indent="-857250">
              <a:lnSpc>
                <a:spcPts val="3200"/>
              </a:lnSpc>
              <a:buAutoNum type="romanUcPeriod"/>
            </a:pPr>
            <a:r>
              <a:rPr lang="en-US" sz="3600" dirty="0" smtClean="0">
                <a:solidFill>
                  <a:srgbClr val="E4624C"/>
                </a:solidFill>
                <a:latin typeface="+mj-lt"/>
              </a:rPr>
              <a:t>ESPORTS</a:t>
            </a:r>
          </a:p>
          <a:p>
            <a:pPr marL="857250" indent="-857250">
              <a:lnSpc>
                <a:spcPts val="3200"/>
              </a:lnSpc>
              <a:buAutoNum type="romanUcPeriod"/>
            </a:pPr>
            <a:r>
              <a:rPr lang="en-US" sz="3600" dirty="0" smtClean="0">
                <a:solidFill>
                  <a:srgbClr val="E4624C"/>
                </a:solidFill>
                <a:latin typeface="+mj-lt"/>
              </a:rPr>
              <a:t>COUNTERFETING</a:t>
            </a:r>
          </a:p>
          <a:p>
            <a:pPr marL="857250" indent="-857250">
              <a:lnSpc>
                <a:spcPts val="3200"/>
              </a:lnSpc>
              <a:buAutoNum type="romanUcPeriod"/>
            </a:pPr>
            <a:r>
              <a:rPr lang="en-US" sz="3600" dirty="0" smtClean="0">
                <a:solidFill>
                  <a:srgbClr val="E4624C"/>
                </a:solidFill>
                <a:latin typeface="+mj-lt"/>
              </a:rPr>
              <a:t>SOCIAL MEDIA</a:t>
            </a:r>
          </a:p>
          <a:p>
            <a:pPr marL="857250" indent="-857250">
              <a:lnSpc>
                <a:spcPts val="3200"/>
              </a:lnSpc>
              <a:buAutoNum type="romanUcPeriod"/>
            </a:pPr>
            <a:r>
              <a:rPr lang="en-US" sz="3600" dirty="0" smtClean="0">
                <a:solidFill>
                  <a:srgbClr val="E4624C"/>
                </a:solidFill>
                <a:latin typeface="+mj-lt"/>
              </a:rPr>
              <a:t>BROADCASTING </a:t>
            </a:r>
            <a:r>
              <a:rPr lang="en-US" sz="3600" dirty="0">
                <a:solidFill>
                  <a:srgbClr val="E4624C"/>
                </a:solidFill>
                <a:latin typeface="+mj-lt"/>
              </a:rPr>
              <a:t>PIRACY</a:t>
            </a:r>
          </a:p>
          <a:p>
            <a:pPr marL="857250" indent="-857250">
              <a:lnSpc>
                <a:spcPts val="3200"/>
              </a:lnSpc>
              <a:buAutoNum type="romanUcPeriod"/>
            </a:pPr>
            <a:endParaRPr lang="es-ES" sz="3600" dirty="0">
              <a:solidFill>
                <a:srgbClr val="E4624C"/>
              </a:solidFill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/>
          <a:stretch/>
        </p:blipFill>
        <p:spPr bwMode="auto">
          <a:xfrm>
            <a:off x="6308203" y="1350503"/>
            <a:ext cx="5337120" cy="4734020"/>
          </a:xfrm>
          <a:prstGeom prst="rect">
            <a:avLst/>
          </a:prstGeom>
          <a:noFill/>
          <a:ln w="19050">
            <a:solidFill>
              <a:srgbClr val="EFE9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315005" y="6110139"/>
            <a:ext cx="2330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/>
            <a:r>
              <a:rPr lang="es-ES" sz="1200" dirty="0" err="1" smtClean="0"/>
              <a:t>Source</a:t>
            </a:r>
            <a:r>
              <a:rPr lang="es-ES" sz="1200" dirty="0" smtClean="0"/>
              <a:t>: </a:t>
            </a:r>
            <a:r>
              <a:rPr lang="es-ES" sz="1200" dirty="0" err="1" smtClean="0"/>
              <a:t>PwC's</a:t>
            </a:r>
            <a:r>
              <a:rPr lang="es-ES" sz="1200" dirty="0" smtClean="0"/>
              <a:t> </a:t>
            </a:r>
            <a:r>
              <a:rPr lang="es-ES" sz="1200" dirty="0" err="1"/>
              <a:t>Sports</a:t>
            </a:r>
            <a:r>
              <a:rPr lang="es-ES" sz="1200" dirty="0"/>
              <a:t> </a:t>
            </a:r>
            <a:r>
              <a:rPr lang="es-ES" sz="1200" dirty="0" err="1"/>
              <a:t>Survey</a:t>
            </a:r>
            <a:r>
              <a:rPr lang="es-ES" sz="1200" dirty="0"/>
              <a:t> 2018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28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6</a:t>
            </a:fld>
            <a:endParaRPr lang="es-ES"/>
          </a:p>
        </p:txBody>
      </p:sp>
      <p:pic>
        <p:nvPicPr>
          <p:cNvPr id="3" name="Picture 2" descr="Resultado de imagen de nbcspo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49" y="3217622"/>
            <a:ext cx="1378133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/>
          <a:stretch/>
        </p:blipFill>
        <p:spPr bwMode="auto">
          <a:xfrm>
            <a:off x="470481" y="4641447"/>
            <a:ext cx="11496675" cy="14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0154" y="1937953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CHALLENGES: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ESPORTS</a:t>
            </a:r>
            <a:endParaRPr lang="es-E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31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7</a:t>
            </a:fld>
            <a:endParaRPr lang="es-ES" dirty="0"/>
          </a:p>
        </p:txBody>
      </p:sp>
      <p:pic>
        <p:nvPicPr>
          <p:cNvPr id="7170" name="Picture 2" descr="Resultado de imagen de Steepâ¢ Road to the Olympics video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9"/>
            <a:ext cx="12203572" cy="68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de Steep Road to the Olympic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02" y="-99107"/>
            <a:ext cx="5048670" cy="38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8</a:t>
            </a:fld>
            <a:endParaRPr lang="es-ES" dirty="0"/>
          </a:p>
        </p:txBody>
      </p:sp>
      <p:pic>
        <p:nvPicPr>
          <p:cNvPr id="8194" name="Picture 2" descr="Resultado de imagen de intel pyongyang ega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r="6346"/>
          <a:stretch/>
        </p:blipFill>
        <p:spPr bwMode="auto">
          <a:xfrm>
            <a:off x="0" y="0"/>
            <a:ext cx="12192000" cy="69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040-82C4-4BF4-AFA4-68D6DD13F7A0}" type="slidenum">
              <a:rPr lang="es-ES" smtClean="0"/>
              <a:t>9</a:t>
            </a:fld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40154" y="333882"/>
            <a:ext cx="6879846" cy="1093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78638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96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IPR ENFORCEMENT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14"/>
          <p:cNvSpPr/>
          <p:nvPr/>
        </p:nvSpPr>
        <p:spPr>
          <a:xfrm>
            <a:off x="1" y="345688"/>
            <a:ext cx="570571" cy="820902"/>
          </a:xfrm>
          <a:prstGeom prst="rect">
            <a:avLst/>
          </a:prstGeom>
          <a:solidFill>
            <a:srgbClr val="C1A3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740154" y="1537346"/>
            <a:ext cx="1045256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(NOT SO) FUTURE CHALLENGES: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ONLINE </a:t>
            </a: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MARKETS: THE </a:t>
            </a:r>
            <a:r>
              <a:rPr lang="en-US" sz="32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NEXT COUNTERFEITING </a:t>
            </a:r>
            <a:r>
              <a:rPr lang="en-US" sz="3200" b="1" dirty="0" smtClean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FRONTIER?</a:t>
            </a:r>
            <a:endParaRPr lang="en-US" sz="3200" b="1" dirty="0">
              <a:solidFill>
                <a:srgbClr val="E4624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7616" y="1189310"/>
            <a:ext cx="5812733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As online shopping becomes more popular and widespread, so does the proliferation and sale of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counterfeit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goods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WHAT’S THE MAGNITUDE OF COUNTERFEITING IN THE SPORTING GOODS MARKET?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2015 study carried out by the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EUIPO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revealed that in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2012, counterfeiting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of sporting goods resulted in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loss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of nearly </a:t>
            </a:r>
            <a:r>
              <a:rPr lang="en-US" sz="2800" b="1" dirty="0">
                <a:solidFill>
                  <a:srgbClr val="E4624C"/>
                </a:solidFill>
                <a:latin typeface="+mj-lt"/>
                <a:ea typeface="+mj-ea"/>
                <a:cs typeface="+mj-cs"/>
              </a:rPr>
              <a:t>€500 million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in sales of sporting goods within the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EU.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Resultado de imagen de counterfeit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4" y="2516761"/>
            <a:ext cx="5250967" cy="35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873</Words>
  <Application>Microsoft Office PowerPoint</Application>
  <PresentationFormat>Widescreen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Bebas Neue Bold</vt:lpstr>
      <vt:lpstr>Bebas Neue Light</vt:lpstr>
      <vt:lpstr>Bebas Neue Regular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GOUMAZ Margaux</dc:creator>
  <cp:keywords>FOR OFFICIAL USE ONLY</cp:keywords>
  <cp:lastModifiedBy>GOUMAZ Margaux</cp:lastModifiedBy>
  <cp:revision>18</cp:revision>
  <dcterms:modified xsi:type="dcterms:W3CDTF">2019-10-03T08:46:00Z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72ab56a7-8ac2-4082-8b0f-9ddeea47485c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