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5" r:id="rId4"/>
    <p:sldId id="260" r:id="rId5"/>
    <p:sldId id="261" r:id="rId6"/>
    <p:sldId id="262" r:id="rId7"/>
    <p:sldId id="266" r:id="rId8"/>
  </p:sldIdLst>
  <p:sldSz cx="9144000" cy="6858000" type="screen4x3"/>
  <p:notesSz cx="6735763" cy="9866313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5556">
          <p15:clr>
            <a:srgbClr val="A4A3A4"/>
          </p15:clr>
        </p15:guide>
        <p15:guide id="3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660"/>
  </p:normalViewPr>
  <p:slideViewPr>
    <p:cSldViewPr showGuides="1">
      <p:cViewPr varScale="1">
        <p:scale>
          <a:sx n="77" d="100"/>
          <a:sy n="77" d="100"/>
        </p:scale>
        <p:origin x="1806" y="90"/>
      </p:cViewPr>
      <p:guideLst>
        <p:guide orient="horz" pos="2115"/>
        <p:guide pos="5556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D2F2D-7561-49EC-AE01-4703EB74633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FB813-5E48-4599-9341-EA366EF2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8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81" y="1628800"/>
            <a:ext cx="7772400" cy="7920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55091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Obrázek 1" descr="SSD:Users:honza:Desktop:Svorcik:Hlavičkový papír finál:hlavicka_16_12_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" t="15008" r="51885" b="56201"/>
          <a:stretch/>
        </p:blipFill>
        <p:spPr bwMode="auto">
          <a:xfrm>
            <a:off x="2366994" y="272223"/>
            <a:ext cx="4293238" cy="7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107950" y="5301208"/>
            <a:ext cx="8712200" cy="958686"/>
          </a:xfrm>
          <a:prstGeom prst="rect">
            <a:avLst/>
          </a:prstGeom>
          <a:gradFill>
            <a:gsLst>
              <a:gs pos="49000">
                <a:schemeClr val="accent2">
                  <a:lumMod val="5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1" descr="cid:image001.png@01D1010A.A313F57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398356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106103" y="1041161"/>
            <a:ext cx="867708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7092280" y="3823880"/>
            <a:ext cx="20013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altLang="cs-CZ" sz="1000" dirty="0">
                <a:solidFill>
                  <a:schemeClr val="accent2">
                    <a:lumMod val="50000"/>
                  </a:schemeClr>
                </a:solidFill>
              </a:rPr>
              <a:t>Civil and </a:t>
            </a:r>
            <a:r>
              <a:rPr lang="en-US" altLang="cs-CZ" sz="1000" dirty="0">
                <a:solidFill>
                  <a:schemeClr val="accent2">
                    <a:lumMod val="50000"/>
                  </a:schemeClr>
                </a:solidFill>
              </a:rPr>
              <a:t>Commercial Law</a:t>
            </a:r>
          </a:p>
          <a:p>
            <a:pPr marL="171450" indent="-17145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cs-CZ" sz="1000" dirty="0">
                <a:solidFill>
                  <a:schemeClr val="accent2">
                    <a:lumMod val="50000"/>
                  </a:schemeClr>
                </a:solidFill>
              </a:rPr>
              <a:t>Corporate Law</a:t>
            </a:r>
          </a:p>
          <a:p>
            <a:pPr marL="171450" indent="-17145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accent2">
                    <a:lumMod val="50000"/>
                  </a:schemeClr>
                </a:solidFill>
              </a:rPr>
              <a:t>Labour Law</a:t>
            </a:r>
          </a:p>
          <a:p>
            <a:pPr marL="171450" indent="-17145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2">
                    <a:lumMod val="50000"/>
                  </a:schemeClr>
                </a:solidFill>
              </a:rPr>
              <a:t>Competition and Anti-Trust Law</a:t>
            </a:r>
          </a:p>
          <a:p>
            <a:pPr marL="171450" indent="-17145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2">
                    <a:lumMod val="50000"/>
                  </a:schemeClr>
                </a:solidFill>
              </a:rPr>
              <a:t>Environmental Law</a:t>
            </a:r>
          </a:p>
          <a:p>
            <a:pPr marL="171450" indent="-17145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accent2">
                    <a:lumMod val="50000"/>
                  </a:schemeClr>
                </a:solidFill>
              </a:rPr>
              <a:t>Pharma Law</a:t>
            </a:r>
            <a:endParaRPr lang="en-US" sz="1000" dirty="0">
              <a:solidFill>
                <a:schemeClr val="accent2">
                  <a:lumMod val="50000"/>
                </a:schemeClr>
              </a:solidFill>
            </a:endParaRPr>
          </a:p>
          <a:p>
            <a:pPr marL="171450" indent="-17145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accent2">
                    <a:lumMod val="50000"/>
                  </a:schemeClr>
                </a:solidFill>
              </a:rPr>
              <a:t>Intellectual Property</a:t>
            </a:r>
          </a:p>
          <a:p>
            <a:pPr marL="171450" indent="-17145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accent2">
                    <a:lumMod val="50000"/>
                  </a:schemeClr>
                </a:solidFill>
              </a:rPr>
              <a:t>Real Estate</a:t>
            </a:r>
          </a:p>
          <a:p>
            <a:pPr marL="171450" indent="-17145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accent2">
                    <a:lumMod val="50000"/>
                  </a:schemeClr>
                </a:solidFill>
              </a:rPr>
              <a:t>Due Diligence</a:t>
            </a:r>
            <a:endParaRPr lang="en-US" sz="1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1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72CF-6AF0-43BE-A675-1C6CB8779F99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AFAB-72E6-4D68-8CCC-6BEE6895A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5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72CF-6AF0-43BE-A675-1C6CB8779F99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AFAB-72E6-4D68-8CCC-6BEE6895A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0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24279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300" y="228338"/>
            <a:ext cx="7751156" cy="778098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9"/>
            <a:ext cx="8075240" cy="46085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504" y="6356350"/>
            <a:ext cx="81865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45CB72CF-6AF0-43BE-A675-1C6CB8779F9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576064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4528AFAB-72E6-4D68-8CCC-6BEE6895AC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Obrázek 1" descr="SSD:Users:honza:Desktop:Svorcik:Hlavičkový papír finál:hlavicka_16_12_2.jp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" t="15008" r="51885" b="56201"/>
          <a:stretch/>
        </p:blipFill>
        <p:spPr bwMode="auto">
          <a:xfrm>
            <a:off x="2987824" y="6259894"/>
            <a:ext cx="3172914" cy="56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Obrázek 1" descr="cid:image001.png@01D1010A.A313F57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0" y="272223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/>
          <p:cNvCxnSpPr/>
          <p:nvPr userDrawn="1"/>
        </p:nvCxnSpPr>
        <p:spPr>
          <a:xfrm>
            <a:off x="926163" y="1041161"/>
            <a:ext cx="785702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06103" y="6259894"/>
            <a:ext cx="867708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 userDrawn="1"/>
        </p:nvSpPr>
        <p:spPr>
          <a:xfrm>
            <a:off x="1331640" y="6420924"/>
            <a:ext cx="1074333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/>
            <a:r>
              <a:rPr lang="cs-CZ" altLang="cs-CZ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www.sak-alo.cz</a:t>
            </a:r>
          </a:p>
        </p:txBody>
      </p:sp>
    </p:spTree>
    <p:extLst>
      <p:ext uri="{BB962C8B-B14F-4D97-AF65-F5344CB8AC3E}">
        <p14:creationId xmlns:p14="http://schemas.microsoft.com/office/powerpoint/2010/main" val="13660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72CF-6AF0-43BE-A675-1C6CB8779F99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AFAB-72E6-4D68-8CCC-6BEE6895A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6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72CF-6AF0-43BE-A675-1C6CB8779F99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AFAB-72E6-4D68-8CCC-6BEE6895A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72CF-6AF0-43BE-A675-1C6CB8779F99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AFAB-72E6-4D68-8CCC-6BEE6895A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72CF-6AF0-43BE-A675-1C6CB8779F99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AFAB-72E6-4D68-8CCC-6BEE6895A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3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72CF-6AF0-43BE-A675-1C6CB8779F99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AFAB-72E6-4D68-8CCC-6BEE6895A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2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72CF-6AF0-43BE-A675-1C6CB8779F99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AFAB-72E6-4D68-8CCC-6BEE6895A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0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72CF-6AF0-43BE-A675-1C6CB8779F99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AFAB-72E6-4D68-8CCC-6BEE6895A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1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5165743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think-cell Slide" r:id="rId15" imgW="216" imgH="216" progId="TCLayout.ActiveDocument.1">
                  <p:embed/>
                </p:oleObj>
              </mc:Choice>
              <mc:Fallback>
                <p:oleObj name="think-cell Slide" r:id="rId1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5CB72CF-6AF0-43BE-A675-1C6CB8779F9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528AFAB-72E6-4D68-8CCC-6BEE6895AC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c" descr="WIPO FOR OFFICIAL USE ONLY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Ambush Marketing and Olympics</a:t>
            </a:r>
            <a:br>
              <a:rPr lang="en-GB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Czechia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1620" y="2996952"/>
            <a:ext cx="6440760" cy="93610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Michal Havlík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Attorney at Law</a:t>
            </a:r>
          </a:p>
        </p:txBody>
      </p:sp>
    </p:spTree>
    <p:extLst>
      <p:ext uri="{BB962C8B-B14F-4D97-AF65-F5344CB8AC3E}">
        <p14:creationId xmlns:p14="http://schemas.microsoft.com/office/powerpoint/2010/main" val="94150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Protection</a:t>
            </a:r>
            <a:r>
              <a:rPr lang="de-DE" dirty="0"/>
              <a:t> of Olympic </a:t>
            </a:r>
            <a:r>
              <a:rPr lang="de-DE" dirty="0" err="1"/>
              <a:t>properties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8986F6-18A6-4882-A3ED-48580A187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Olympic Charter</a:t>
            </a:r>
          </a:p>
          <a:p>
            <a:r>
              <a:rPr lang="en-GB" dirty="0"/>
              <a:t>the Nairobi Treaty on the Protection of the Olympic Symbol</a:t>
            </a:r>
          </a:p>
          <a:p>
            <a:pPr lvl="1"/>
            <a:r>
              <a:rPr lang="en-GB" dirty="0"/>
              <a:t>signed by Czechoslovakia on 22 December 1982</a:t>
            </a:r>
          </a:p>
          <a:p>
            <a:pPr lvl="1"/>
            <a:r>
              <a:rPr lang="en-GB" dirty="0"/>
              <a:t>never formally ratified in the Parliament</a:t>
            </a:r>
          </a:p>
          <a:p>
            <a:r>
              <a:rPr lang="en-GB" dirty="0"/>
              <a:t>the Act No. 60/2000 Coll, on Protection of Olympic </a:t>
            </a:r>
            <a:r>
              <a:rPr lang="cs-CZ" dirty="0" err="1"/>
              <a:t>Properties</a:t>
            </a:r>
            <a:endParaRPr lang="en-GB" dirty="0"/>
          </a:p>
          <a:p>
            <a:pPr lvl="1"/>
            <a:r>
              <a:rPr lang="en-GB" dirty="0"/>
              <a:t>defines the Olympic properties</a:t>
            </a:r>
          </a:p>
          <a:p>
            <a:pPr lvl="1"/>
            <a:r>
              <a:rPr lang="en-GB" dirty="0"/>
              <a:t>prohibits any use of Olympic properties for commercial, advertising or other similar purposes without prior written authorization by the Czech Olympic Committee</a:t>
            </a:r>
          </a:p>
          <a:p>
            <a:pPr lvl="1"/>
            <a:r>
              <a:rPr lang="en-GB" dirty="0"/>
              <a:t>prohibition relates to any sign </a:t>
            </a:r>
            <a:r>
              <a:rPr lang="en-GB" b="1" dirty="0"/>
              <a:t>consisting of or containing </a:t>
            </a:r>
            <a:r>
              <a:rPr lang="en-GB" dirty="0"/>
              <a:t>the Olympic properties</a:t>
            </a:r>
            <a:endParaRPr lang="cs-CZ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3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Background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Ice</a:t>
            </a:r>
            <a:r>
              <a:rPr lang="cs-CZ" dirty="0"/>
              <a:t> </a:t>
            </a:r>
            <a:r>
              <a:rPr lang="cs-CZ" dirty="0" err="1"/>
              <a:t>Hockey</a:t>
            </a:r>
            <a:endParaRPr lang="cs-CZ" dirty="0"/>
          </a:p>
          <a:p>
            <a:pPr lvl="1"/>
            <a:r>
              <a:rPr lang="en-GB" dirty="0"/>
              <a:t>since 1908</a:t>
            </a:r>
          </a:p>
          <a:p>
            <a:pPr lvl="1"/>
            <a:r>
              <a:rPr lang="en-GB" dirty="0"/>
              <a:t>Gold Olympic Medal from Nagano 1998</a:t>
            </a:r>
          </a:p>
          <a:p>
            <a:pPr lvl="1"/>
            <a:r>
              <a:rPr lang="en-GB" dirty="0"/>
              <a:t>No. 1 spectator sport in Czechia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Budějovický Budvar</a:t>
            </a:r>
          </a:p>
          <a:p>
            <a:pPr lvl="1"/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owned</a:t>
            </a:r>
            <a:r>
              <a:rPr lang="cs-CZ" dirty="0"/>
              <a:t> </a:t>
            </a:r>
            <a:r>
              <a:rPr lang="cs-CZ" dirty="0" err="1"/>
              <a:t>brewery</a:t>
            </a:r>
            <a:endParaRPr lang="cs-CZ" dirty="0"/>
          </a:p>
          <a:p>
            <a:pPr lvl="1"/>
            <a:r>
              <a:rPr lang="en-GB" dirty="0"/>
              <a:t>1495</a:t>
            </a:r>
            <a:r>
              <a:rPr lang="en-GB" b="1" dirty="0"/>
              <a:t> </a:t>
            </a:r>
            <a:r>
              <a:rPr lang="en-GB" dirty="0"/>
              <a:t>foundation of brewery in Bud</a:t>
            </a:r>
            <a:r>
              <a:rPr lang="cs-CZ" dirty="0"/>
              <a:t>ě</a:t>
            </a:r>
            <a:r>
              <a:rPr lang="en-GB" dirty="0" err="1"/>
              <a:t>jovice</a:t>
            </a:r>
            <a:r>
              <a:rPr lang="en-GB" dirty="0"/>
              <a:t>/Budweis</a:t>
            </a:r>
          </a:p>
          <a:p>
            <a:pPr lvl="1"/>
            <a:r>
              <a:rPr lang="en-GB" dirty="0"/>
              <a:t>1876 Anheuser Busch first uses Budweiser Bier</a:t>
            </a:r>
            <a:r>
              <a:rPr lang="cs-CZ" dirty="0"/>
              <a:t> in USA</a:t>
            </a:r>
            <a:endParaRPr lang="en-GB" dirty="0"/>
          </a:p>
          <a:p>
            <a:pPr lvl="1"/>
            <a:r>
              <a:rPr lang="en-GB" dirty="0"/>
              <a:t>pending trademark litigation in over 100 cases around the </a:t>
            </a:r>
            <a:r>
              <a:rPr lang="cs-CZ" dirty="0" err="1"/>
              <a:t>world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34123"/>
            <a:ext cx="1800371" cy="141329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357" y="2475849"/>
            <a:ext cx="1640232" cy="123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Czech Olympic Committee vs Bud</a:t>
            </a:r>
            <a:r>
              <a:rPr lang="cs-CZ" dirty="0" err="1"/>
              <a:t>ějovický</a:t>
            </a:r>
            <a:r>
              <a:rPr lang="cs-CZ" dirty="0"/>
              <a:t> Budvar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Winter Olympics in Torino 2006</a:t>
            </a:r>
          </a:p>
          <a:p>
            <a:r>
              <a:rPr lang="en-GB" dirty="0"/>
              <a:t>competing brewery Pilsner </a:t>
            </a:r>
            <a:r>
              <a:rPr lang="en-GB" dirty="0" err="1"/>
              <a:t>Urquell</a:t>
            </a:r>
            <a:r>
              <a:rPr lang="en-GB" dirty="0"/>
              <a:t> official sponsor of the Czech Olympic Team</a:t>
            </a:r>
          </a:p>
          <a:p>
            <a:r>
              <a:rPr lang="en-GB" dirty="0"/>
              <a:t>advertising campaign of brewery Bud</a:t>
            </a:r>
            <a:r>
              <a:rPr lang="cs-CZ" dirty="0"/>
              <a:t>ě</a:t>
            </a:r>
            <a:r>
              <a:rPr lang="en-GB" dirty="0" err="1"/>
              <a:t>jovick</a:t>
            </a:r>
            <a:r>
              <a:rPr lang="cs-CZ" dirty="0"/>
              <a:t>ý</a:t>
            </a:r>
            <a:r>
              <a:rPr lang="en-GB" dirty="0"/>
              <a:t> Budvar</a:t>
            </a:r>
          </a:p>
          <a:p>
            <a:pPr lvl="1"/>
            <a:r>
              <a:rPr lang="en-GB" dirty="0"/>
              <a:t>expression „</a:t>
            </a:r>
            <a:r>
              <a:rPr lang="en-GB" dirty="0" err="1"/>
              <a:t>Hokeji</a:t>
            </a:r>
            <a:r>
              <a:rPr lang="cs-CZ" dirty="0"/>
              <a:t>á</a:t>
            </a:r>
            <a:r>
              <a:rPr lang="en-GB" dirty="0"/>
              <a:t>da“ evoking Czech word „</a:t>
            </a:r>
            <a:r>
              <a:rPr lang="en-GB" dirty="0" err="1"/>
              <a:t>Olympiáda</a:t>
            </a:r>
            <a:r>
              <a:rPr lang="en-GB" dirty="0"/>
              <a:t>“</a:t>
            </a:r>
          </a:p>
          <a:p>
            <a:pPr lvl="1"/>
            <a:r>
              <a:rPr lang="en-GB" dirty="0"/>
              <a:t>characters Bob and Dave in Czech ice-hockey jerseys</a:t>
            </a:r>
          </a:p>
          <a:p>
            <a:pPr lvl="1"/>
            <a:r>
              <a:rPr lang="en-GB" dirty="0"/>
              <a:t>torch consisting of ice-hockey sticks</a:t>
            </a:r>
          </a:p>
          <a:p>
            <a:pPr lvl="1"/>
            <a:r>
              <a:rPr lang="en-GB" dirty="0"/>
              <a:t>medals and phrase „we </a:t>
            </a:r>
            <a:r>
              <a:rPr lang="en-GB" dirty="0" err="1"/>
              <a:t>gonna</a:t>
            </a:r>
            <a:r>
              <a:rPr lang="en-GB" dirty="0"/>
              <a:t> be smuggling precious metals“</a:t>
            </a:r>
          </a:p>
          <a:p>
            <a:pPr lvl="1"/>
            <a:r>
              <a:rPr lang="en-GB" dirty="0"/>
              <a:t>tagline „Official Beer of Czech Hockey“</a:t>
            </a:r>
          </a:p>
          <a:p>
            <a:pPr lvl="1"/>
            <a:r>
              <a:rPr lang="en-GB" dirty="0"/>
              <a:t>broadcast during Olympic Games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622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Czech Olympic Committee vs Bud</a:t>
            </a:r>
            <a:r>
              <a:rPr lang="cs-CZ" dirty="0" err="1"/>
              <a:t>ějovický</a:t>
            </a:r>
            <a:r>
              <a:rPr lang="cs-CZ" dirty="0"/>
              <a:t> Budvar</a:t>
            </a:r>
          </a:p>
        </p:txBody>
      </p:sp>
      <p:pic>
        <p:nvPicPr>
          <p:cNvPr id="4" name="Dave and Bob Budvar">
            <a:hlinkClick r:id="" action="ppaction://media"/>
            <a:extLst>
              <a:ext uri="{FF2B5EF4-FFF2-40B4-BE49-F238E27FC236}">
                <a16:creationId xmlns:a16="http://schemas.microsoft.com/office/drawing/2014/main" id="{6116023A-CBFF-4659-9155-0740F3BC6E3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1560" y="350838"/>
            <a:ext cx="8208962" cy="6156325"/>
          </a:xfrm>
        </p:spPr>
      </p:pic>
    </p:spTree>
    <p:extLst>
      <p:ext uri="{BB962C8B-B14F-4D97-AF65-F5344CB8AC3E}">
        <p14:creationId xmlns:p14="http://schemas.microsoft.com/office/powerpoint/2010/main" val="3461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Czech Olympic Committee vs Bud</a:t>
            </a:r>
            <a:r>
              <a:rPr lang="cs-CZ" dirty="0" err="1"/>
              <a:t>ějovický</a:t>
            </a:r>
            <a:r>
              <a:rPr lang="cs-CZ" dirty="0"/>
              <a:t> Budvar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complaint to self-regulatory advertising council rejected</a:t>
            </a:r>
          </a:p>
          <a:p>
            <a:r>
              <a:rPr lang="en-GB"/>
              <a:t>law </a:t>
            </a:r>
            <a:r>
              <a:rPr lang="en-GB" dirty="0"/>
              <a:t>suit filed in 2006 seeking EUR 560,000</a:t>
            </a:r>
          </a:p>
          <a:p>
            <a:r>
              <a:rPr lang="en-GB" dirty="0"/>
              <a:t>first instance judgement in February 2009</a:t>
            </a:r>
          </a:p>
          <a:p>
            <a:r>
              <a:rPr lang="en-GB" dirty="0"/>
              <a:t>appellate judgement </a:t>
            </a:r>
            <a:r>
              <a:rPr lang="cs-CZ" dirty="0"/>
              <a:t>in </a:t>
            </a:r>
            <a:r>
              <a:rPr lang="en-GB" dirty="0"/>
              <a:t>December 2010</a:t>
            </a:r>
          </a:p>
          <a:p>
            <a:r>
              <a:rPr lang="en-GB" dirty="0"/>
              <a:t>resolution of Czech Supreme Court </a:t>
            </a:r>
            <a:r>
              <a:rPr lang="cs-CZ" dirty="0"/>
              <a:t>in </a:t>
            </a:r>
            <a:r>
              <a:rPr lang="en-GB" dirty="0"/>
              <a:t>November 2012</a:t>
            </a:r>
          </a:p>
          <a:p>
            <a:pPr marL="0" indent="0">
              <a:buNone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infringement of Olympic properties and unfair competition</a:t>
            </a:r>
          </a:p>
          <a:p>
            <a:pPr>
              <a:buFontTx/>
              <a:buChar char="-"/>
            </a:pPr>
            <a:r>
              <a:rPr lang="en-GB" dirty="0"/>
              <a:t>express reference to ambush marketing</a:t>
            </a:r>
          </a:p>
          <a:p>
            <a:pPr>
              <a:buFontTx/>
              <a:buChar char="-"/>
            </a:pPr>
            <a:r>
              <a:rPr lang="en-GB" dirty="0"/>
              <a:t>public apology</a:t>
            </a:r>
          </a:p>
          <a:p>
            <a:pPr>
              <a:buFontTx/>
              <a:buChar char="-"/>
            </a:pPr>
            <a:r>
              <a:rPr lang="en-GB" dirty="0"/>
              <a:t>damages of EUR 90,000 and legal costs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80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cs-CZ" dirty="0"/>
              <a:t>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en-US" dirty="0"/>
              <a:t>!</a:t>
            </a: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Michal Havlík</a:t>
            </a:r>
          </a:p>
          <a:p>
            <a:pPr marL="0" indent="0" algn="ctr">
              <a:buNone/>
            </a:pPr>
            <a:r>
              <a:rPr lang="cs-CZ" dirty="0" err="1"/>
              <a:t>havlik</a:t>
            </a:r>
            <a:r>
              <a:rPr lang="en-US" dirty="0"/>
              <a:t>@sak-alo.cz</a:t>
            </a: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92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</TotalTime>
  <Words>295</Words>
  <Application>Microsoft Office PowerPoint</Application>
  <PresentationFormat>On-screen Show (4:3)</PresentationFormat>
  <Paragraphs>57</Paragraphs>
  <Slides>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Microsoft Sans Serif</vt:lpstr>
      <vt:lpstr>Office Theme</vt:lpstr>
      <vt:lpstr>think-cell Slide</vt:lpstr>
      <vt:lpstr>Ambush Marketing and Olympics Czechia</vt:lpstr>
      <vt:lpstr>Protection of Olympic properties</vt:lpstr>
      <vt:lpstr>Background</vt:lpstr>
      <vt:lpstr>Czech Olympic Committee vs Budějovický Budvar </vt:lpstr>
      <vt:lpstr>Czech Olympic Committee vs Budějovický Budvar</vt:lpstr>
      <vt:lpstr>Czech Olympic Committee vs Budějovický Budvar</vt:lpstr>
      <vt:lpstr> </vt:lpstr>
    </vt:vector>
  </TitlesOfParts>
  <Company>AlixPartners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iperhac</dc:creator>
  <cp:keywords>FOR OFFICIAL USE ONLY</cp:keywords>
  <cp:lastModifiedBy>GOUMAZ Margaux</cp:lastModifiedBy>
  <cp:revision>67</cp:revision>
  <cp:lastPrinted>2016-05-02T08:58:19Z</cp:lastPrinted>
  <dcterms:created xsi:type="dcterms:W3CDTF">2016-04-29T09:22:56Z</dcterms:created>
  <dcterms:modified xsi:type="dcterms:W3CDTF">2019-10-03T08:41:55Z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8c465969-0720-4b66-8ab1-d5df66d28b80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Footer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</Properties>
</file>