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60" r:id="rId3"/>
    <p:sldId id="259" r:id="rId4"/>
    <p:sldId id="261" r:id="rId5"/>
    <p:sldId id="305" r:id="rId6"/>
    <p:sldId id="280" r:id="rId7"/>
    <p:sldId id="299" r:id="rId8"/>
    <p:sldId id="300" r:id="rId9"/>
    <p:sldId id="301" r:id="rId10"/>
    <p:sldId id="303" r:id="rId11"/>
    <p:sldId id="302" r:id="rId12"/>
    <p:sldId id="304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82147" autoAdjust="0"/>
  </p:normalViewPr>
  <p:slideViewPr>
    <p:cSldViewPr>
      <p:cViewPr varScale="1">
        <p:scale>
          <a:sx n="77" d="100"/>
          <a:sy n="77" d="100"/>
        </p:scale>
        <p:origin x="16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DF2B-E74D-4C3A-A259-437234507A8F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6585E-1DA7-41B1-B939-45DAC7ADC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585E-1DA7-41B1-B939-45DAC7ADC4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585E-1DA7-41B1-B939-45DAC7ADC4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idija.martic@mek.gov.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326022"/>
            <a:ext cx="5723468" cy="3615145"/>
          </a:xfrm>
        </p:spPr>
        <p:txBody>
          <a:bodyPr>
            <a:normAutofit fontScale="90000"/>
          </a:bodyPr>
          <a:lstStyle/>
          <a:p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/>
              <a:t/>
            </a:r>
            <a:br>
              <a:rPr lang="sr-Latn-CS" sz="2400" dirty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/>
              <a:t/>
            </a:r>
            <a:br>
              <a:rPr lang="sr-Latn-CS" sz="2400" dirty="0"/>
            </a:br>
            <a:r>
              <a:rPr lang="sr-Latn-CS" sz="2400" dirty="0" smtClean="0"/>
              <a:t>Ministry of Economy of Montenegro</a:t>
            </a:r>
            <a:br>
              <a:rPr lang="sr-Latn-CS" sz="2400" dirty="0" smtClean="0"/>
            </a:br>
            <a:r>
              <a:rPr lang="sr-Latn-CS" sz="2400" dirty="0" smtClean="0"/>
              <a:t>Department for intellectual property </a:t>
            </a:r>
            <a:r>
              <a:rPr lang="sr-Latn-CS" sz="4000" dirty="0"/>
              <a:t/>
            </a:r>
            <a:br>
              <a:rPr lang="sr-Latn-C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Intellectual Property and Sports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955" y="3505200"/>
            <a:ext cx="6400800" cy="3048000"/>
          </a:xfrm>
        </p:spPr>
        <p:txBody>
          <a:bodyPr>
            <a:normAutofit/>
          </a:bodyPr>
          <a:lstStyle/>
          <a:p>
            <a:endParaRPr lang="sr-Latn-CS" dirty="0" smtClean="0">
              <a:latin typeface="+mj-lt"/>
            </a:endParaRPr>
          </a:p>
          <a:p>
            <a:pPr algn="r"/>
            <a:endParaRPr lang="sr-Latn-CS" sz="16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sr-Latn-CS" sz="1600" dirty="0" smtClean="0">
                <a:solidFill>
                  <a:schemeClr val="tx1"/>
                </a:solidFill>
                <a:latin typeface="+mj-lt"/>
              </a:rPr>
              <a:t>     </a:t>
            </a:r>
          </a:p>
          <a:p>
            <a:pPr algn="l"/>
            <a:endParaRPr lang="sr-Latn-CS" sz="16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sr-Latn-CS" sz="16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sr-Latn-CS" sz="1600" dirty="0" smtClean="0">
                <a:solidFill>
                  <a:schemeClr val="tx1"/>
                </a:solidFill>
                <a:latin typeface="+mj-lt"/>
              </a:rPr>
              <a:t>                                        Ljubljana, 29.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sr-Latn-CS" sz="1600" dirty="0" smtClean="0">
                <a:solidFill>
                  <a:schemeClr val="tx1"/>
                </a:solidFill>
                <a:latin typeface="+mj-lt"/>
              </a:rPr>
              <a:t>ay 2019.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34" y="1338765"/>
            <a:ext cx="3600400" cy="13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6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/>
              <a:t>Enforcing the intellectual property rights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/>
          </a:bodyPr>
          <a:lstStyle/>
          <a:p>
            <a:r>
              <a:rPr lang="sr-Latn-ME" sz="1600" dirty="0">
                <a:latin typeface="+mj-lt"/>
              </a:rPr>
              <a:t>The Ministry of Economy on </a:t>
            </a:r>
            <a:r>
              <a:rPr lang="sr-Latn-ME" sz="1600" dirty="0" smtClean="0">
                <a:latin typeface="+mj-lt"/>
              </a:rPr>
              <a:t>29.03.2017. established </a:t>
            </a:r>
            <a:r>
              <a:rPr lang="sr-Latn-ME" sz="1600" dirty="0">
                <a:latin typeface="+mj-lt"/>
              </a:rPr>
              <a:t>the Coordination Team for the enforcement of intellectual property rights, primary goal of which is to ensure the effective protection of intellectual property rights.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The </a:t>
            </a:r>
            <a:r>
              <a:rPr lang="sr-Latn-ME" sz="1600" dirty="0">
                <a:latin typeface="+mj-lt"/>
              </a:rPr>
              <a:t>C</a:t>
            </a:r>
            <a:r>
              <a:rPr lang="en-US" sz="1600" dirty="0" err="1">
                <a:latin typeface="+mj-lt"/>
              </a:rPr>
              <a:t>oordination</a:t>
            </a:r>
            <a:r>
              <a:rPr lang="en-US" sz="1600" dirty="0">
                <a:latin typeface="+mj-lt"/>
              </a:rPr>
              <a:t> team consists of the representatives of the Ministry of </a:t>
            </a:r>
            <a:r>
              <a:rPr lang="en-US" sz="1600" dirty="0" smtClean="0">
                <a:latin typeface="+mj-lt"/>
              </a:rPr>
              <a:t>Economy, </a:t>
            </a:r>
            <a:r>
              <a:rPr lang="en-US" sz="1600" dirty="0">
                <a:latin typeface="+mj-lt"/>
              </a:rPr>
              <a:t>the Commercial Court, the State Prosecutor's Office, </a:t>
            </a:r>
            <a:r>
              <a:rPr lang="sr-Latn-ME" sz="1600" dirty="0">
                <a:latin typeface="+mj-lt"/>
              </a:rPr>
              <a:t>Market inspection</a:t>
            </a:r>
            <a:r>
              <a:rPr lang="en-US" sz="1600" dirty="0">
                <a:latin typeface="+mj-lt"/>
              </a:rPr>
              <a:t>, the Police Directorate and the Customs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12501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/>
              <a:t>Enforcing the intellectual </a:t>
            </a:r>
            <a:r>
              <a:rPr lang="sr-Latn-CS" sz="2800" dirty="0"/>
              <a:t>property </a:t>
            </a:r>
            <a:r>
              <a:rPr lang="sr-Latn-CS" sz="2800" dirty="0" smtClean="0"/>
              <a:t>rights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/>
          </a:bodyPr>
          <a:lstStyle/>
          <a:p>
            <a:pPr algn="just"/>
            <a:r>
              <a:rPr lang="sr-Latn-ME" sz="1600" dirty="0">
                <a:latin typeface="+mj-lt"/>
              </a:rPr>
              <a:t>The Coordination Team for the implementation of rights established a Working group with the task of organizing and conducting joint actions aimed at preventing and combating the infridgements of intellectual property rights;</a:t>
            </a:r>
          </a:p>
          <a:p>
            <a:pPr algn="just"/>
            <a:endParaRPr lang="sr-Latn-ME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The </a:t>
            </a:r>
            <a:r>
              <a:rPr lang="sr-Latn-ME" sz="1600" dirty="0">
                <a:latin typeface="+mj-lt"/>
              </a:rPr>
              <a:t>Working group </a:t>
            </a:r>
            <a:r>
              <a:rPr lang="en-US" sz="1600" dirty="0">
                <a:latin typeface="+mj-lt"/>
              </a:rPr>
              <a:t>consists of the representatives of the Intellectual Property Office, </a:t>
            </a:r>
            <a:r>
              <a:rPr lang="sr-Latn-ME" sz="1600" dirty="0">
                <a:latin typeface="+mj-lt"/>
              </a:rPr>
              <a:t>Market inspection</a:t>
            </a:r>
            <a:r>
              <a:rPr lang="en-US" sz="1600" dirty="0">
                <a:latin typeface="+mj-lt"/>
              </a:rPr>
              <a:t>, the Police Directorate and the Customs Administration</a:t>
            </a:r>
            <a:r>
              <a:rPr lang="sr-Latn-ME" sz="1600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endParaRPr lang="sr-Latn-ME" sz="1600" dirty="0" smtClean="0">
              <a:solidFill>
                <a:schemeClr val="tx2"/>
              </a:solidFill>
              <a:latin typeface="+mj-lt"/>
            </a:endParaRPr>
          </a:p>
          <a:p>
            <a:r>
              <a:rPr lang="sr-Latn-ME" sz="1600" dirty="0" smtClean="0">
                <a:latin typeface="+mj-lt"/>
              </a:rPr>
              <a:t>In 2018. </a:t>
            </a:r>
            <a:r>
              <a:rPr lang="en-US" sz="1600" dirty="0" smtClean="0">
                <a:latin typeface="+mj-lt"/>
              </a:rPr>
              <a:t>Working group</a:t>
            </a:r>
            <a:r>
              <a:rPr lang="sr-Latn-ME" sz="1600" dirty="0" smtClean="0">
                <a:latin typeface="+mj-lt"/>
              </a:rPr>
              <a:t> had 7 joint action;</a:t>
            </a:r>
          </a:p>
          <a:p>
            <a:endParaRPr lang="sr-Latn-ME" sz="1600" dirty="0" smtClean="0">
              <a:solidFill>
                <a:schemeClr val="tx2"/>
              </a:solidFill>
              <a:latin typeface="+mj-lt"/>
            </a:endParaRPr>
          </a:p>
          <a:p>
            <a:r>
              <a:rPr lang="sr-Latn-ME" sz="1600" dirty="0" smtClean="0">
                <a:latin typeface="+mj-lt"/>
              </a:rPr>
              <a:t>The Working group adopted the Workig plan for 2019. </a:t>
            </a:r>
            <a:endParaRPr lang="sr-Latn-M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1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/>
              <a:t>Intellectual property and sports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+mj-lt"/>
              </a:rPr>
              <a:t>Bearing in mind that Montenegro is a country that strives for </a:t>
            </a:r>
            <a:r>
              <a:rPr lang="bs-Latn-BA" sz="1600" dirty="0" smtClean="0">
                <a:latin typeface="+mj-lt"/>
              </a:rPr>
              <a:t>EU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membership and the achievement of European standards, the importance of strengthening intellectual property in all aspects of society has been recognized, </a:t>
            </a:r>
            <a:r>
              <a:rPr lang="en-US" sz="1600" dirty="0" smtClean="0">
                <a:latin typeface="+mj-lt"/>
              </a:rPr>
              <a:t>and</a:t>
            </a:r>
            <a:r>
              <a:rPr lang="bs-Latn-BA" sz="1600" dirty="0" smtClean="0">
                <a:latin typeface="+mj-lt"/>
              </a:rPr>
              <a:t> the necesity of </a:t>
            </a:r>
            <a:r>
              <a:rPr lang="en-US" sz="1600" dirty="0" smtClean="0">
                <a:latin typeface="+mj-lt"/>
              </a:rPr>
              <a:t>strengthening </a:t>
            </a:r>
            <a:r>
              <a:rPr lang="bs-Latn-BA" sz="1600" dirty="0" smtClean="0">
                <a:latin typeface="+mj-lt"/>
              </a:rPr>
              <a:t>of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institutions that will contribute to </a:t>
            </a:r>
            <a:r>
              <a:rPr lang="en-US" sz="1600" dirty="0" smtClean="0">
                <a:latin typeface="+mj-lt"/>
              </a:rPr>
              <a:t>this</a:t>
            </a:r>
            <a:r>
              <a:rPr lang="bs-Latn-BA" sz="1600" dirty="0" smtClean="0">
                <a:latin typeface="+mj-lt"/>
              </a:rPr>
              <a:t>.</a:t>
            </a:r>
            <a:endParaRPr lang="sr-Latn-ME" sz="1600" dirty="0">
              <a:latin typeface="+mj-lt"/>
            </a:endParaRPr>
          </a:p>
        </p:txBody>
      </p:sp>
      <p:pic>
        <p:nvPicPr>
          <p:cNvPr id="4" name="Picture 3" descr="Slik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645024"/>
            <a:ext cx="25922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dirty="0"/>
              <a:t>Intellectual property and sports</a:t>
            </a:r>
            <a:endParaRPr lang="en-US" sz="36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Thank you for your attention</a:t>
            </a:r>
            <a:endParaRPr lang="sr-Latn-CS" sz="2800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sr-Latn-CS" sz="1800" dirty="0" smtClean="0"/>
          </a:p>
          <a:p>
            <a:pPr marL="0" indent="0" algn="ctr">
              <a:buNone/>
            </a:pPr>
            <a:endParaRPr lang="sr-Latn-CS" sz="1800" dirty="0"/>
          </a:p>
          <a:p>
            <a:pPr marL="0" indent="0" algn="ctr">
              <a:buNone/>
            </a:pPr>
            <a:r>
              <a:rPr lang="sr-Latn-CS" sz="1800" b="1" dirty="0" smtClean="0">
                <a:latin typeface="+mj-lt"/>
              </a:rPr>
              <a:t>Ministry of Economy of Montenegro</a:t>
            </a:r>
            <a:br>
              <a:rPr lang="sr-Latn-CS" sz="1800" b="1" dirty="0" smtClean="0">
                <a:latin typeface="+mj-lt"/>
              </a:rPr>
            </a:br>
            <a:r>
              <a:rPr lang="sr-Latn-CS" sz="1800" b="1" dirty="0" smtClean="0">
                <a:latin typeface="+mj-lt"/>
              </a:rPr>
              <a:t>Department for intellectual property</a:t>
            </a:r>
          </a:p>
          <a:p>
            <a:pPr marL="0" indent="0">
              <a:buNone/>
            </a:pPr>
            <a:endParaRPr lang="sr-Latn-CS" sz="1800" dirty="0" smtClean="0">
              <a:latin typeface="+mj-lt"/>
            </a:endParaRPr>
          </a:p>
          <a:p>
            <a:pPr marL="0" indent="0">
              <a:buNone/>
            </a:pPr>
            <a:endParaRPr lang="sr-Latn-CS" sz="1800" dirty="0">
              <a:latin typeface="+mj-lt"/>
            </a:endParaRPr>
          </a:p>
          <a:p>
            <a:pPr marL="0" indent="0">
              <a:buNone/>
            </a:pPr>
            <a:r>
              <a:rPr lang="sr-Latn-CS" sz="1800" i="1" dirty="0" smtClean="0">
                <a:latin typeface="+mj-lt"/>
              </a:rPr>
              <a:t>Lidija Martić, Head </a:t>
            </a:r>
            <a:r>
              <a:rPr lang="en-US" sz="1800" i="1" dirty="0" smtClean="0">
                <a:latin typeface="+mj-lt"/>
              </a:rPr>
              <a:t>of</a:t>
            </a:r>
            <a:r>
              <a:rPr lang="sr-Latn-CS" sz="1800" i="1" dirty="0" smtClean="0">
                <a:latin typeface="+mj-lt"/>
              </a:rPr>
              <a:t> division for trademarks, industrial designs and geographical indications</a:t>
            </a:r>
          </a:p>
          <a:p>
            <a:pPr marL="0" indent="0">
              <a:buNone/>
            </a:pPr>
            <a:r>
              <a:rPr lang="sr-Latn-CS" sz="1800" dirty="0" smtClean="0">
                <a:latin typeface="+mj-lt"/>
                <a:hlinkClick r:id="rId2"/>
              </a:rPr>
              <a:t>lidija.martic</a:t>
            </a:r>
            <a:r>
              <a:rPr lang="en-US" sz="1800" dirty="0" smtClean="0">
                <a:latin typeface="+mj-lt"/>
                <a:hlinkClick r:id="rId2"/>
              </a:rPr>
              <a:t>@mek.gov.me</a:t>
            </a:r>
            <a:r>
              <a:rPr lang="en-US" sz="1800" dirty="0" smtClean="0">
                <a:latin typeface="+mj-lt"/>
              </a:rPr>
              <a:t> </a:t>
            </a:r>
            <a:endParaRPr lang="sr-Latn-ME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02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57400"/>
            <a:ext cx="6614160" cy="3886199"/>
          </a:xfrm>
        </p:spPr>
        <p:txBody>
          <a:bodyPr>
            <a:normAutofit/>
          </a:bodyPr>
          <a:lstStyle/>
          <a:p>
            <a:pPr algn="just"/>
            <a:r>
              <a:rPr lang="sr-Latn-CS" sz="1800" dirty="0" smtClean="0">
                <a:latin typeface="+mj-lt"/>
              </a:rPr>
              <a:t>Intellectual property encourages many business relationships in the world of sports and it can be a strog factor in the economic development of a country  ̉s economy;</a:t>
            </a:r>
          </a:p>
          <a:p>
            <a:pPr algn="just"/>
            <a:endParaRPr lang="sr-Latn-CS" sz="1800" dirty="0" smtClean="0">
              <a:latin typeface="+mj-lt"/>
            </a:endParaRPr>
          </a:p>
          <a:p>
            <a:pPr algn="just"/>
            <a:r>
              <a:rPr lang="sr-Latn-CS" sz="1800" dirty="0" smtClean="0">
                <a:latin typeface="+mj-lt"/>
              </a:rPr>
              <a:t>Sport can be a source of profit, a potencial for creating new jobs and thus contributing to the development of the country;</a:t>
            </a:r>
          </a:p>
          <a:p>
            <a:pPr algn="just"/>
            <a:endParaRPr lang="sr-Latn-CS" sz="1800" dirty="0" smtClean="0">
              <a:latin typeface="+mj-lt"/>
            </a:endParaRPr>
          </a:p>
          <a:p>
            <a:pPr algn="just"/>
            <a:r>
              <a:rPr lang="sr-Latn-CS" sz="1800" dirty="0" smtClean="0">
                <a:latin typeface="+mj-lt"/>
              </a:rPr>
              <a:t>Raising awarness of the opportunities that sports and intellectual property can offer together in the economic development of the country is one of the most important thing;</a:t>
            </a:r>
          </a:p>
          <a:p>
            <a:pPr algn="just"/>
            <a:endParaRPr lang="sr-Latn-CS" sz="1800" dirty="0" smtClean="0">
              <a:latin typeface="+mj-lt"/>
            </a:endParaRPr>
          </a:p>
          <a:p>
            <a:pPr algn="just"/>
            <a:endParaRPr lang="sr-Latn-CS" sz="1600" dirty="0" smtClean="0">
              <a:latin typeface="+mj-lt"/>
            </a:endParaRPr>
          </a:p>
          <a:p>
            <a:pPr marL="0" indent="0" algn="just">
              <a:buNone/>
            </a:pPr>
            <a:endParaRPr lang="sr-Latn-CS" sz="1600" dirty="0" smtClean="0">
              <a:latin typeface="+mj-lt"/>
            </a:endParaRPr>
          </a:p>
          <a:p>
            <a:pPr marL="0" indent="0" algn="just">
              <a:buNone/>
            </a:pPr>
            <a:endParaRPr lang="sr-Latn-CS" sz="1400" dirty="0" smtClean="0">
              <a:latin typeface="+mj-lt"/>
            </a:endParaRPr>
          </a:p>
          <a:p>
            <a:pPr marL="0" indent="0" algn="just">
              <a:buNone/>
            </a:pPr>
            <a:endParaRPr lang="sr-Latn-CS" sz="1600" dirty="0" smtClean="0">
              <a:latin typeface="+mj-lt"/>
            </a:endParaRPr>
          </a:p>
          <a:p>
            <a:pPr marL="0" indent="0" algn="just">
              <a:buNone/>
            </a:pPr>
            <a:endParaRPr lang="sr-Latn-CS" sz="1600" dirty="0" smtClean="0">
              <a:latin typeface="+mj-lt"/>
            </a:endParaRPr>
          </a:p>
          <a:p>
            <a:pPr marL="0" indent="0" algn="ctr">
              <a:buNone/>
            </a:pPr>
            <a:endParaRPr lang="sr-Latn-CS" sz="1600" dirty="0" smtClean="0">
              <a:latin typeface="+mj-lt"/>
            </a:endParaRPr>
          </a:p>
          <a:p>
            <a:pPr marL="0" indent="0">
              <a:buNone/>
            </a:pPr>
            <a:endParaRPr lang="sr-Latn-CS" sz="1600" dirty="0" smtClean="0">
              <a:latin typeface="+mj-lt"/>
            </a:endParaRPr>
          </a:p>
          <a:p>
            <a:pPr algn="just"/>
            <a:endParaRPr lang="sr-Latn-CS" sz="1600" dirty="0" smtClean="0">
              <a:latin typeface="+mj-lt"/>
            </a:endParaRPr>
          </a:p>
          <a:p>
            <a:pPr algn="just"/>
            <a:endParaRPr lang="sr-Latn-CS" sz="1600" dirty="0" smtClean="0">
              <a:latin typeface="+mj-lt"/>
            </a:endParaRPr>
          </a:p>
          <a:p>
            <a:pPr algn="just"/>
            <a:endParaRPr lang="sr-Latn-CS" sz="1600" dirty="0">
              <a:latin typeface="+mj-lt"/>
            </a:endParaRPr>
          </a:p>
          <a:p>
            <a:pPr algn="just"/>
            <a:endParaRPr lang="sr-Latn-CS" sz="1600" dirty="0" smtClean="0">
              <a:latin typeface="+mj-lt"/>
            </a:endParaRPr>
          </a:p>
          <a:p>
            <a:pPr algn="just"/>
            <a:endParaRPr lang="sr-Latn-CS" dirty="0" smtClean="0">
              <a:latin typeface="+mj-lt"/>
            </a:endParaRPr>
          </a:p>
          <a:p>
            <a:pPr algn="just"/>
            <a:endParaRPr lang="sr-Latn-C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Intellectual property and sports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27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sr-Latn-CS" sz="3200" dirty="0" smtClean="0"/>
              <a:t>Intellectual property and sports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16832"/>
            <a:ext cx="7524776" cy="425536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bs-Latn-BA" sz="7200" dirty="0" smtClean="0">
                <a:latin typeface="+mj-lt"/>
              </a:rPr>
              <a:t>The </a:t>
            </a:r>
            <a:r>
              <a:rPr lang="en-US" sz="7200" dirty="0" smtClean="0">
                <a:latin typeface="+mj-lt"/>
              </a:rPr>
              <a:t>awareness </a:t>
            </a:r>
            <a:r>
              <a:rPr lang="en-US" sz="7200" dirty="0">
                <a:latin typeface="+mj-lt"/>
              </a:rPr>
              <a:t>of </a:t>
            </a:r>
            <a:r>
              <a:rPr lang="bs-Latn-BA" sz="7200" dirty="0" smtClean="0">
                <a:latin typeface="+mj-lt"/>
              </a:rPr>
              <a:t>necesity of </a:t>
            </a:r>
            <a:r>
              <a:rPr lang="en-US" sz="7200" dirty="0" smtClean="0">
                <a:latin typeface="+mj-lt"/>
              </a:rPr>
              <a:t>protect</a:t>
            </a:r>
            <a:r>
              <a:rPr lang="bs-Latn-BA" sz="7200" dirty="0" smtClean="0">
                <a:latin typeface="+mj-lt"/>
              </a:rPr>
              <a:t>ion</a:t>
            </a:r>
            <a:r>
              <a:rPr lang="en-US" sz="7200" dirty="0" smtClean="0">
                <a:latin typeface="+mj-lt"/>
              </a:rPr>
              <a:t> </a:t>
            </a:r>
            <a:r>
              <a:rPr lang="en-US" sz="7200" dirty="0">
                <a:latin typeface="+mj-lt"/>
              </a:rPr>
              <a:t>intellectual property in all segments of the society in Montenegro </a:t>
            </a:r>
            <a:r>
              <a:rPr lang="bs-Latn-BA" sz="7200" dirty="0" smtClean="0">
                <a:latin typeface="+mj-lt"/>
              </a:rPr>
              <a:t>is growing </a:t>
            </a:r>
            <a:r>
              <a:rPr lang="en-US" sz="7200" dirty="0" smtClean="0">
                <a:latin typeface="+mj-lt"/>
              </a:rPr>
              <a:t>(an </a:t>
            </a:r>
            <a:r>
              <a:rPr lang="en-US" sz="7200" dirty="0">
                <a:latin typeface="+mj-lt"/>
              </a:rPr>
              <a:t>increase of 30% where domestic natural and legal persons appear as </a:t>
            </a:r>
            <a:r>
              <a:rPr lang="bs-Latn-BA" sz="7200" dirty="0" smtClean="0">
                <a:latin typeface="+mj-lt"/>
              </a:rPr>
              <a:t>applicants for </a:t>
            </a:r>
            <a:r>
              <a:rPr lang="en-US" sz="7200" dirty="0" smtClean="0">
                <a:latin typeface="+mj-lt"/>
              </a:rPr>
              <a:t>trademarks)</a:t>
            </a:r>
            <a:endParaRPr lang="en-US" sz="7200" dirty="0">
              <a:latin typeface="+mj-lt"/>
            </a:endParaRPr>
          </a:p>
          <a:p>
            <a:pPr algn="just"/>
            <a:r>
              <a:rPr lang="en-US" sz="7200" dirty="0">
                <a:latin typeface="+mj-lt"/>
              </a:rPr>
              <a:t>Considering the geographical position of Montenegro, the development of sports, the promotion and development of tourism and science, it is clear </a:t>
            </a:r>
            <a:r>
              <a:rPr lang="en-US" sz="7200" dirty="0" smtClean="0">
                <a:latin typeface="+mj-lt"/>
              </a:rPr>
              <a:t>that</a:t>
            </a:r>
            <a:r>
              <a:rPr lang="bs-Latn-BA" sz="7200" dirty="0" smtClean="0">
                <a:latin typeface="+mj-lt"/>
              </a:rPr>
              <a:t> for</a:t>
            </a:r>
            <a:r>
              <a:rPr lang="en-US" sz="7200" dirty="0" smtClean="0">
                <a:latin typeface="+mj-lt"/>
              </a:rPr>
              <a:t> further </a:t>
            </a:r>
            <a:r>
              <a:rPr lang="en-US" sz="7200" dirty="0">
                <a:latin typeface="+mj-lt"/>
              </a:rPr>
              <a:t>progress is necessary </a:t>
            </a:r>
            <a:r>
              <a:rPr lang="en-US" sz="7200" dirty="0" smtClean="0">
                <a:latin typeface="+mj-lt"/>
              </a:rPr>
              <a:t>support </a:t>
            </a:r>
            <a:r>
              <a:rPr lang="en-US" sz="7200" dirty="0">
                <a:latin typeface="+mj-lt"/>
              </a:rPr>
              <a:t>of the Government and public institutions </a:t>
            </a:r>
            <a:r>
              <a:rPr lang="bs-Latn-BA" sz="7200" dirty="0" smtClean="0">
                <a:latin typeface="+mj-lt"/>
              </a:rPr>
              <a:t>which</a:t>
            </a:r>
            <a:r>
              <a:rPr lang="en-US" sz="7200" dirty="0" smtClean="0">
                <a:latin typeface="+mj-lt"/>
              </a:rPr>
              <a:t> </a:t>
            </a:r>
            <a:r>
              <a:rPr lang="en-US" sz="7200" dirty="0">
                <a:latin typeface="+mj-lt"/>
              </a:rPr>
              <a:t>will integrate intellectual property and sport through national development plans, national and regional sports organizations , etc</a:t>
            </a:r>
            <a:r>
              <a:rPr lang="en-US" sz="7200" dirty="0" smtClean="0">
                <a:latin typeface="+mj-lt"/>
              </a:rPr>
              <a:t>.</a:t>
            </a:r>
            <a:r>
              <a:rPr lang="en-US" sz="7200" dirty="0">
                <a:latin typeface="+mj-lt"/>
              </a:rPr>
              <a:t> </a:t>
            </a:r>
            <a:endParaRPr lang="bs-Latn-BA" sz="7200" dirty="0" smtClean="0">
              <a:latin typeface="+mj-lt"/>
            </a:endParaRPr>
          </a:p>
          <a:p>
            <a:pPr algn="just"/>
            <a:r>
              <a:rPr lang="en-US" sz="7200" dirty="0" smtClean="0">
                <a:latin typeface="+mj-lt"/>
              </a:rPr>
              <a:t>All </a:t>
            </a:r>
            <a:r>
              <a:rPr lang="en-US" sz="7200" dirty="0">
                <a:latin typeface="+mj-lt"/>
              </a:rPr>
              <a:t>this is possible through adequate activities related to the protection of </a:t>
            </a:r>
            <a:r>
              <a:rPr lang="en-US" sz="7200" dirty="0" smtClean="0">
                <a:latin typeface="+mj-lt"/>
              </a:rPr>
              <a:t>trademarks</a:t>
            </a:r>
            <a:r>
              <a:rPr lang="bs-Latn-BA" sz="7200" dirty="0" smtClean="0">
                <a:latin typeface="+mj-lt"/>
              </a:rPr>
              <a:t>, designs</a:t>
            </a:r>
            <a:r>
              <a:rPr lang="en-US" sz="7200" dirty="0" smtClean="0">
                <a:latin typeface="+mj-lt"/>
              </a:rPr>
              <a:t> </a:t>
            </a:r>
            <a:r>
              <a:rPr lang="en-US" sz="7200" dirty="0">
                <a:latin typeface="+mj-lt"/>
              </a:rPr>
              <a:t>and other intellectual property rights, </a:t>
            </a:r>
            <a:r>
              <a:rPr lang="en-US" sz="7200" dirty="0" smtClean="0">
                <a:latin typeface="+mj-lt"/>
              </a:rPr>
              <a:t>enforcing </a:t>
            </a:r>
            <a:r>
              <a:rPr lang="en-US" sz="7200" dirty="0">
                <a:latin typeface="+mj-lt"/>
              </a:rPr>
              <a:t>IP rights, and combating counterfeiting and piracy, etc</a:t>
            </a:r>
            <a:r>
              <a:rPr lang="en-US" sz="7200" dirty="0" smtClean="0">
                <a:latin typeface="+mj-lt"/>
              </a:rPr>
              <a:t>.</a:t>
            </a:r>
            <a:endParaRPr lang="bs-Latn-BA" sz="7200" dirty="0" smtClean="0">
              <a:latin typeface="+mj-lt"/>
            </a:endParaRPr>
          </a:p>
          <a:p>
            <a:pPr algn="just"/>
            <a:r>
              <a:rPr lang="en-US" sz="7200" dirty="0" smtClean="0">
                <a:latin typeface="+mj-lt"/>
              </a:rPr>
              <a:t>The </a:t>
            </a:r>
            <a:r>
              <a:rPr lang="en-US" sz="7200" dirty="0">
                <a:latin typeface="+mj-lt"/>
              </a:rPr>
              <a:t>Ministry of Economy is involved in the development of a large number of national strategies in which intellectual property is recognized as an important factor of economic </a:t>
            </a:r>
            <a:r>
              <a:rPr lang="en-US" sz="7200" dirty="0" smtClean="0">
                <a:latin typeface="+mj-lt"/>
              </a:rPr>
              <a:t>development</a:t>
            </a:r>
            <a:r>
              <a:rPr lang="bs-Latn-BA" sz="7200" dirty="0" smtClean="0">
                <a:latin typeface="+mj-lt"/>
              </a:rPr>
              <a:t>;</a:t>
            </a:r>
            <a:endParaRPr lang="en-US" sz="7200" dirty="0">
              <a:latin typeface="+mj-lt"/>
            </a:endParaRPr>
          </a:p>
          <a:p>
            <a:pPr algn="just"/>
            <a:endParaRPr lang="en-US" sz="7200" dirty="0">
              <a:latin typeface="+mj-lt"/>
            </a:endParaRPr>
          </a:p>
          <a:p>
            <a:pPr algn="just"/>
            <a:endParaRPr lang="sr-Latn-CS" sz="1700" dirty="0" smtClean="0">
              <a:latin typeface="+mj-lt"/>
            </a:endParaRPr>
          </a:p>
          <a:p>
            <a:pPr algn="just"/>
            <a:endParaRPr lang="sr-Latn-CS" sz="1700" dirty="0" smtClean="0">
              <a:latin typeface="+mj-lt"/>
            </a:endParaRPr>
          </a:p>
          <a:p>
            <a:pPr marL="0" indent="0" algn="just">
              <a:buNone/>
            </a:pPr>
            <a:endParaRPr lang="sr-Latn-CS" sz="1700" dirty="0" smtClean="0">
              <a:latin typeface="+mj-lt"/>
            </a:endParaRPr>
          </a:p>
          <a:p>
            <a:pPr marL="0" indent="0" algn="just">
              <a:buNone/>
            </a:pPr>
            <a:endParaRPr lang="sr-Latn-CS" sz="1700" dirty="0" smtClean="0">
              <a:latin typeface="+mj-lt"/>
            </a:endParaRPr>
          </a:p>
          <a:p>
            <a:pPr marL="0" indent="0" algn="just">
              <a:buNone/>
            </a:pPr>
            <a:endParaRPr lang="sr-Latn-CS" sz="1700" dirty="0" smtClean="0">
              <a:latin typeface="+mj-lt"/>
            </a:endParaRPr>
          </a:p>
          <a:p>
            <a:pPr marL="0" indent="0">
              <a:buNone/>
            </a:pPr>
            <a:endParaRPr lang="sr-Latn-CS" sz="1700" dirty="0" smtClean="0"/>
          </a:p>
          <a:p>
            <a:pPr marL="0" indent="0">
              <a:buNone/>
            </a:pPr>
            <a:endParaRPr lang="sr-Latn-CS" sz="1700" dirty="0"/>
          </a:p>
          <a:p>
            <a:pPr marL="0" indent="0">
              <a:buNone/>
            </a:pPr>
            <a:endParaRPr lang="sr-Latn-CS" sz="1700" dirty="0" smtClean="0"/>
          </a:p>
          <a:p>
            <a:pPr marL="0" indent="0">
              <a:buNone/>
            </a:pPr>
            <a:endParaRPr lang="sr-Latn-CS" sz="1700" dirty="0" smtClean="0"/>
          </a:p>
          <a:p>
            <a:pPr marL="0" indent="0">
              <a:buNone/>
            </a:pPr>
            <a:r>
              <a:rPr lang="sr-Latn-CS" sz="1700" dirty="0" smtClean="0"/>
              <a:t>                        </a:t>
            </a:r>
          </a:p>
          <a:p>
            <a:pPr marL="0" indent="0">
              <a:buNone/>
            </a:pPr>
            <a:r>
              <a:rPr lang="sr-Latn-CS" sz="1700" dirty="0" smtClean="0"/>
              <a:t>                           </a:t>
            </a:r>
          </a:p>
          <a:p>
            <a:pPr marL="0" indent="0">
              <a:buNone/>
            </a:pPr>
            <a:r>
              <a:rPr lang="sr-Latn-CS" sz="1700" dirty="0"/>
              <a:t> </a:t>
            </a:r>
            <a:r>
              <a:rPr lang="sr-Latn-CS" sz="1700" dirty="0" smtClean="0"/>
              <a:t>                            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7776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1"/>
            <a:ext cx="6965245" cy="914400"/>
          </a:xfrm>
        </p:spPr>
        <p:txBody>
          <a:bodyPr>
            <a:normAutofit fontScale="90000"/>
          </a:bodyPr>
          <a:lstStyle/>
          <a:p>
            <a:r>
              <a:rPr lang="sr-Latn-CS" sz="3600" dirty="0"/>
              <a:t>Intellectual property and sports in Montenegro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060848"/>
            <a:ext cx="6504624" cy="3937065"/>
          </a:xfrm>
        </p:spPr>
        <p:txBody>
          <a:bodyPr>
            <a:normAutofit/>
          </a:bodyPr>
          <a:lstStyle/>
          <a:p>
            <a:pPr algn="just"/>
            <a:r>
              <a:rPr lang="en-US" altLang="en-US" sz="1800" dirty="0">
                <a:latin typeface="+mj-lt"/>
              </a:rPr>
              <a:t>Each country has its famous sports clubs recognizable by its logo </a:t>
            </a:r>
            <a:r>
              <a:rPr lang="en-US" altLang="en-US" sz="1800" dirty="0" smtClean="0">
                <a:latin typeface="+mj-lt"/>
              </a:rPr>
              <a:t>(</a:t>
            </a:r>
            <a:r>
              <a:rPr lang="bs-Latn-BA" altLang="en-US" sz="1800" dirty="0" smtClean="0">
                <a:latin typeface="+mj-lt"/>
              </a:rPr>
              <a:t>trade</a:t>
            </a:r>
            <a:r>
              <a:rPr lang="en-US" altLang="en-US" sz="1800" dirty="0" smtClean="0">
                <a:latin typeface="+mj-lt"/>
              </a:rPr>
              <a:t>mark)</a:t>
            </a:r>
            <a:r>
              <a:rPr lang="bs-Latn-BA" altLang="en-US" sz="1800" dirty="0" smtClean="0">
                <a:latin typeface="+mj-lt"/>
              </a:rPr>
              <a:t>;</a:t>
            </a:r>
          </a:p>
          <a:p>
            <a:pPr algn="just"/>
            <a:endParaRPr lang="en-US" altLang="en-US" sz="1800" dirty="0">
              <a:latin typeface="+mj-lt"/>
            </a:endParaRPr>
          </a:p>
          <a:p>
            <a:pPr algn="just"/>
            <a:r>
              <a:rPr lang="en-US" altLang="en-US" sz="1800" dirty="0">
                <a:latin typeface="+mj-lt"/>
              </a:rPr>
              <a:t>There is a growing commercialization of </a:t>
            </a:r>
            <a:r>
              <a:rPr lang="en-US" altLang="en-US" sz="1800" dirty="0" smtClean="0">
                <a:latin typeface="+mj-lt"/>
              </a:rPr>
              <a:t>trademark</a:t>
            </a:r>
            <a:r>
              <a:rPr lang="bs-Latn-BA" altLang="en-US" sz="1800" dirty="0" smtClean="0">
                <a:latin typeface="+mj-lt"/>
              </a:rPr>
              <a:t> </a:t>
            </a:r>
            <a:r>
              <a:rPr lang="en-US" altLang="en-US" sz="1800" dirty="0" smtClean="0">
                <a:latin typeface="+mj-lt"/>
              </a:rPr>
              <a:t>related </a:t>
            </a:r>
            <a:r>
              <a:rPr lang="bs-Latn-BA" altLang="en-US" sz="1800" dirty="0" smtClean="0">
                <a:latin typeface="+mj-lt"/>
              </a:rPr>
              <a:t>for sports clubs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sz="1800" dirty="0">
                <a:latin typeface="+mj-lt"/>
              </a:rPr>
              <a:t>in </a:t>
            </a:r>
            <a:r>
              <a:rPr lang="en-US" altLang="en-US" sz="1800" dirty="0" smtClean="0">
                <a:latin typeface="+mj-lt"/>
              </a:rPr>
              <a:t>Montenegro</a:t>
            </a:r>
            <a:r>
              <a:rPr lang="bs-Latn-BA" altLang="en-US" sz="1800" dirty="0" smtClean="0">
                <a:latin typeface="+mj-lt"/>
              </a:rPr>
              <a:t>;</a:t>
            </a:r>
          </a:p>
          <a:p>
            <a:pPr algn="just"/>
            <a:endParaRPr lang="en-US" altLang="en-US" sz="1800" dirty="0">
              <a:latin typeface="+mj-lt"/>
            </a:endParaRPr>
          </a:p>
          <a:p>
            <a:pPr algn="just"/>
            <a:r>
              <a:rPr lang="bs-Latn-BA" altLang="en-US" sz="1800" dirty="0" smtClean="0">
                <a:latin typeface="+mj-lt"/>
              </a:rPr>
              <a:t>S</a:t>
            </a:r>
            <a:r>
              <a:rPr lang="en-US" altLang="en-US" sz="1800" dirty="0" smtClean="0">
                <a:latin typeface="+mj-lt"/>
              </a:rPr>
              <a:t>port </a:t>
            </a:r>
            <a:r>
              <a:rPr lang="en-US" altLang="en-US" sz="1800" dirty="0">
                <a:latin typeface="+mj-lt"/>
              </a:rPr>
              <a:t>society </a:t>
            </a:r>
            <a:r>
              <a:rPr lang="bs-Latn-BA" altLang="en-US" sz="1800" dirty="0" smtClean="0">
                <a:latin typeface="+mj-lt"/>
              </a:rPr>
              <a:t>„</a:t>
            </a:r>
            <a:r>
              <a:rPr lang="en-US" altLang="en-US" sz="1800" dirty="0" err="1" smtClean="0">
                <a:latin typeface="+mj-lt"/>
              </a:rPr>
              <a:t>Budućnost</a:t>
            </a:r>
            <a:r>
              <a:rPr lang="bs-Latn-BA" altLang="en-US" sz="1800" dirty="0" smtClean="0">
                <a:latin typeface="+mj-lt"/>
              </a:rPr>
              <a:t>“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sz="1800" dirty="0">
                <a:latin typeface="+mj-lt"/>
              </a:rPr>
              <a:t>is a sports club from </a:t>
            </a:r>
            <a:r>
              <a:rPr lang="en-US" altLang="en-US" sz="1800" dirty="0" err="1">
                <a:latin typeface="+mj-lt"/>
              </a:rPr>
              <a:t>Podgorica</a:t>
            </a:r>
            <a:r>
              <a:rPr lang="en-US" altLang="en-US" sz="1800" dirty="0">
                <a:latin typeface="+mj-lt"/>
              </a:rPr>
              <a:t> and was founded in 1925. First, it was only a </a:t>
            </a:r>
            <a:r>
              <a:rPr lang="bs-Latn-BA" altLang="en-US" sz="1800" dirty="0" smtClean="0">
                <a:latin typeface="+mj-lt"/>
              </a:rPr>
              <a:t>football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sz="1800" dirty="0">
                <a:latin typeface="+mj-lt"/>
              </a:rPr>
              <a:t>club within the club, so women's handball, men's handball, basketball, volleyball, athletics, shooting, judo, boxing and tennis were later </a:t>
            </a:r>
            <a:r>
              <a:rPr lang="en-US" altLang="en-US" sz="1800" dirty="0" smtClean="0">
                <a:latin typeface="+mj-lt"/>
              </a:rPr>
              <a:t>introduced</a:t>
            </a:r>
            <a:r>
              <a:rPr lang="bs-Latn-BA" altLang="en-US" sz="1800" dirty="0" smtClean="0">
                <a:latin typeface="+mj-lt"/>
              </a:rPr>
              <a:t>;</a:t>
            </a:r>
            <a:r>
              <a:rPr lang="sr-Latn-CS" sz="18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67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1"/>
            <a:ext cx="6965245" cy="914400"/>
          </a:xfrm>
        </p:spPr>
        <p:txBody>
          <a:bodyPr>
            <a:normAutofit fontScale="90000"/>
          </a:bodyPr>
          <a:lstStyle/>
          <a:p>
            <a:r>
              <a:rPr lang="sr-Latn-CS" sz="3600" dirty="0"/>
              <a:t>Intellectual property and sports in Montenegro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060848"/>
            <a:ext cx="6504624" cy="3937065"/>
          </a:xfrm>
        </p:spPr>
        <p:txBody>
          <a:bodyPr>
            <a:normAutofit/>
          </a:bodyPr>
          <a:lstStyle/>
          <a:p>
            <a:pPr algn="just"/>
            <a:r>
              <a:rPr lang="bs-Latn-BA" altLang="en-US" sz="1600" dirty="0" smtClean="0">
                <a:latin typeface="+mj-lt"/>
              </a:rPr>
              <a:t>Trademarks</a:t>
            </a:r>
            <a:r>
              <a:rPr lang="en-US" altLang="en-US" sz="1600" dirty="0" smtClean="0">
                <a:latin typeface="+mj-lt"/>
              </a:rPr>
              <a:t> </a:t>
            </a:r>
            <a:r>
              <a:rPr lang="bs-Latn-BA" altLang="en-US" sz="1600" dirty="0" smtClean="0">
                <a:latin typeface="+mj-lt"/>
              </a:rPr>
              <a:t>which are registered or for which is made an application </a:t>
            </a:r>
            <a:r>
              <a:rPr lang="bs-Latn-BA" altLang="en-US" sz="1600" dirty="0">
                <a:latin typeface="+mj-lt"/>
              </a:rPr>
              <a:t>i</a:t>
            </a:r>
            <a:r>
              <a:rPr lang="en-US" altLang="en-US" sz="1600" dirty="0" smtClean="0">
                <a:latin typeface="+mj-lt"/>
              </a:rPr>
              <a:t>n </a:t>
            </a:r>
            <a:r>
              <a:rPr lang="en-US" altLang="en-US" sz="1600" dirty="0">
                <a:latin typeface="+mj-lt"/>
              </a:rPr>
              <a:t>Montenegro refer to sports clubs </a:t>
            </a:r>
            <a:r>
              <a:rPr lang="bs-Latn-BA" altLang="en-US" sz="1600" dirty="0" smtClean="0">
                <a:latin typeface="+mj-lt"/>
              </a:rPr>
              <a:t>„Budućnost“ </a:t>
            </a:r>
            <a:endParaRPr lang="sr-Latn-CS" sz="1600" dirty="0" smtClean="0">
              <a:latin typeface="+mj-lt"/>
            </a:endParaRPr>
          </a:p>
          <a:p>
            <a:pPr marL="0" indent="0">
              <a:buNone/>
            </a:pPr>
            <a:endParaRPr lang="sr-Latn-CS" sz="1600" dirty="0" smtClean="0">
              <a:latin typeface="+mj-lt"/>
            </a:endParaRPr>
          </a:p>
          <a:p>
            <a:pPr marL="0" indent="0">
              <a:buNone/>
            </a:pPr>
            <a:r>
              <a:rPr lang="sr-Latn-CS" sz="1600" dirty="0" smtClean="0">
                <a:latin typeface="+mj-lt"/>
              </a:rPr>
              <a:t>        </a:t>
            </a:r>
          </a:p>
          <a:p>
            <a:pPr marL="0" indent="0">
              <a:buNone/>
            </a:pPr>
            <a:endParaRPr lang="sr-Latn-CS" sz="1600" dirty="0">
              <a:latin typeface="+mj-lt"/>
            </a:endParaRPr>
          </a:p>
          <a:p>
            <a:pPr marL="0" indent="0">
              <a:buNone/>
            </a:pPr>
            <a:endParaRPr lang="sr-Latn-CS" sz="1600" dirty="0" smtClean="0">
              <a:latin typeface="+mj-lt"/>
            </a:endParaRPr>
          </a:p>
          <a:p>
            <a:pPr marL="0" indent="0">
              <a:buNone/>
            </a:pPr>
            <a:endParaRPr lang="sr-Latn-CS" sz="1600" dirty="0">
              <a:latin typeface="+mj-lt"/>
            </a:endParaRPr>
          </a:p>
          <a:p>
            <a:pPr marL="0" indent="0">
              <a:buNone/>
            </a:pPr>
            <a:endParaRPr lang="sr-Latn-CS" sz="16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+mj-lt"/>
              </a:rPr>
              <a:t>F</a:t>
            </a:r>
            <a:r>
              <a:rPr lang="bs-Latn-BA" sz="1600" dirty="0" smtClean="0">
                <a:latin typeface="+mj-lt"/>
              </a:rPr>
              <a:t>C „Budućnost“</a:t>
            </a:r>
            <a:r>
              <a:rPr lang="en-US" sz="1600" dirty="0" smtClean="0">
                <a:latin typeface="+mj-lt"/>
              </a:rPr>
              <a:t>- </a:t>
            </a:r>
            <a:r>
              <a:rPr lang="en-US" sz="1600" dirty="0">
                <a:latin typeface="+mj-lt"/>
              </a:rPr>
              <a:t>not a registered </a:t>
            </a:r>
            <a:r>
              <a:rPr lang="en-US" sz="1600" dirty="0" smtClean="0">
                <a:latin typeface="+mj-lt"/>
              </a:rPr>
              <a:t>trademark</a:t>
            </a:r>
            <a:endParaRPr lang="bs-Latn-BA" sz="1600" dirty="0" smtClean="0">
              <a:latin typeface="+mj-lt"/>
            </a:endParaRPr>
          </a:p>
          <a:p>
            <a:pPr marL="0" indent="0">
              <a:buNone/>
            </a:pPr>
            <a:r>
              <a:rPr lang="en-US" sz="1600" dirty="0" smtClean="0">
                <a:latin typeface="+mj-lt"/>
              </a:rPr>
              <a:t> </a:t>
            </a:r>
            <a:r>
              <a:rPr lang="bs-Latn-BA" sz="1600" dirty="0" smtClean="0">
                <a:latin typeface="+mj-lt"/>
              </a:rPr>
              <a:t>  </a:t>
            </a:r>
            <a:r>
              <a:rPr lang="en-US" sz="1600" dirty="0" smtClean="0">
                <a:latin typeface="+mj-lt"/>
              </a:rPr>
              <a:t>(</a:t>
            </a:r>
            <a:r>
              <a:rPr lang="en-US" sz="1600" dirty="0">
                <a:latin typeface="+mj-lt"/>
              </a:rPr>
              <a:t>a well-known </a:t>
            </a:r>
            <a:r>
              <a:rPr lang="bs-Latn-BA" sz="1600" dirty="0" smtClean="0">
                <a:latin typeface="+mj-lt"/>
              </a:rPr>
              <a:t>trdaemark/</a:t>
            </a:r>
            <a:r>
              <a:rPr lang="en-US" sz="1600" dirty="0" smtClean="0">
                <a:latin typeface="+mj-lt"/>
              </a:rPr>
              <a:t>logo </a:t>
            </a:r>
            <a:r>
              <a:rPr lang="en-US" sz="1600" dirty="0">
                <a:latin typeface="+mj-lt"/>
              </a:rPr>
              <a:t>for the territory of </a:t>
            </a:r>
            <a:endParaRPr lang="bs-Latn-BA" sz="1600" dirty="0" smtClean="0">
              <a:latin typeface="+mj-lt"/>
            </a:endParaRPr>
          </a:p>
          <a:p>
            <a:pPr marL="0" indent="0">
              <a:buNone/>
            </a:pPr>
            <a:r>
              <a:rPr lang="bs-Latn-BA" sz="1600" dirty="0">
                <a:latin typeface="+mj-lt"/>
              </a:rPr>
              <a:t> </a:t>
            </a:r>
            <a:r>
              <a:rPr lang="bs-Latn-BA" sz="1600" dirty="0" smtClean="0">
                <a:latin typeface="+mj-lt"/>
              </a:rPr>
              <a:t>    </a:t>
            </a:r>
            <a:r>
              <a:rPr lang="en-US" sz="1600" dirty="0" smtClean="0">
                <a:latin typeface="+mj-lt"/>
              </a:rPr>
              <a:t>Montenegro, </a:t>
            </a:r>
            <a:r>
              <a:rPr lang="en-US" sz="1600" dirty="0">
                <a:latin typeface="+mj-lt"/>
              </a:rPr>
              <a:t>a club founded in </a:t>
            </a:r>
            <a:r>
              <a:rPr lang="en-US" sz="1600" dirty="0" smtClean="0">
                <a:latin typeface="+mj-lt"/>
              </a:rPr>
              <a:t>1925</a:t>
            </a:r>
            <a:r>
              <a:rPr lang="bs-Latn-BA" sz="1600" dirty="0" smtClean="0">
                <a:latin typeface="+mj-lt"/>
              </a:rPr>
              <a:t>)</a:t>
            </a:r>
            <a:endParaRPr lang="sr-Latn-CS" sz="16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1" y="2996952"/>
            <a:ext cx="1442462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09" y="2774465"/>
            <a:ext cx="1651648" cy="1371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1317402" cy="987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1235057" cy="18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/>
              <a:t>Intellectual property and sports in </a:t>
            </a:r>
            <a:r>
              <a:rPr lang="sr-Latn-CS" sz="3200" dirty="0" smtClean="0"/>
              <a:t>Montenegro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Constantia" pitchFamily="18" charset="0"/>
              </a:rPr>
              <a:t>The fans of the club "</a:t>
            </a:r>
            <a:r>
              <a:rPr lang="en-US" sz="1600" dirty="0" err="1">
                <a:latin typeface="Constantia" pitchFamily="18" charset="0"/>
              </a:rPr>
              <a:t>Buducnost</a:t>
            </a:r>
            <a:r>
              <a:rPr lang="en-US" sz="1600" dirty="0">
                <a:latin typeface="Constantia" pitchFamily="18" charset="0"/>
              </a:rPr>
              <a:t>" are called "</a:t>
            </a:r>
            <a:r>
              <a:rPr lang="en-US" sz="1600" dirty="0" err="1">
                <a:latin typeface="Constantia" pitchFamily="18" charset="0"/>
              </a:rPr>
              <a:t>Varvari</a:t>
            </a:r>
            <a:r>
              <a:rPr lang="en-US" sz="1600" dirty="0">
                <a:latin typeface="Constantia" pitchFamily="18" charset="0"/>
              </a:rPr>
              <a:t>".</a:t>
            </a:r>
          </a:p>
          <a:p>
            <a:pPr algn="just"/>
            <a:r>
              <a:rPr lang="bs-Latn-BA" sz="1600" dirty="0" smtClean="0">
                <a:latin typeface="Constantia" pitchFamily="18" charset="0"/>
              </a:rPr>
              <a:t>„Varvari“ are </a:t>
            </a:r>
            <a:r>
              <a:rPr lang="bs-Latn-BA" sz="1600" dirty="0">
                <a:latin typeface="Constantia" pitchFamily="18" charset="0"/>
              </a:rPr>
              <a:t>f</a:t>
            </a:r>
            <a:r>
              <a:rPr lang="en-US" sz="1600" dirty="0" err="1" smtClean="0">
                <a:latin typeface="Constantia" pitchFamily="18" charset="0"/>
              </a:rPr>
              <a:t>ounded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in 1987 as the only sporting </a:t>
            </a:r>
            <a:r>
              <a:rPr lang="bs-Latn-BA" sz="1600" dirty="0" smtClean="0">
                <a:latin typeface="Constantia" pitchFamily="18" charset="0"/>
              </a:rPr>
              <a:t>fan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group and has a registered trademark since 2008 - The well-known Montenegrin brand</a:t>
            </a:r>
            <a:endParaRPr lang="sl-SI" sz="1600" dirty="0" smtClean="0"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37524"/>
            <a:ext cx="2321651" cy="238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/>
              <a:t>Intellectual property and sports in </a:t>
            </a:r>
            <a:r>
              <a:rPr lang="sr-Latn-CS" sz="3200" dirty="0" smtClean="0"/>
              <a:t>Montenegro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/>
          </a:bodyPr>
          <a:lstStyle/>
          <a:p>
            <a:pPr algn="just"/>
            <a:r>
              <a:rPr lang="bs-Latn-BA" sz="1600" dirty="0" smtClean="0">
                <a:latin typeface="Constantia" pitchFamily="18" charset="0"/>
              </a:rPr>
              <a:t>Registered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national trademarks related to </a:t>
            </a:r>
            <a:r>
              <a:rPr lang="bs-Latn-BA" sz="1600" dirty="0" smtClean="0">
                <a:latin typeface="Constantia" pitchFamily="18" charset="0"/>
              </a:rPr>
              <a:t>the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sports:</a:t>
            </a:r>
            <a:endParaRPr lang="sl-SI" sz="1600" dirty="0" smtClean="0">
              <a:latin typeface="Constantia" pitchFamily="18" charset="0"/>
            </a:endParaRPr>
          </a:p>
          <a:p>
            <a:pPr marL="0" indent="0" algn="just">
              <a:buNone/>
            </a:pPr>
            <a:endParaRPr lang="sl-SI" sz="1600" dirty="0" smtClean="0"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sl-SI" sz="1600" dirty="0">
                <a:latin typeface="Constantia" pitchFamily="18" charset="0"/>
              </a:rPr>
              <a:t> </a:t>
            </a:r>
            <a:r>
              <a:rPr lang="sl-SI" sz="1600" dirty="0" smtClean="0">
                <a:latin typeface="Constantia" pitchFamily="18" charset="0"/>
              </a:rPr>
              <a:t>    PLIVAČKI VATERPOLO KLUB JADRAN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0"/>
            <a:ext cx="1512168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3"/>
            <a:ext cx="1512168" cy="1671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52408"/>
            <a:ext cx="108204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6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/>
              <a:t>Intellectual property and sports in </a:t>
            </a:r>
            <a:r>
              <a:rPr lang="sr-Latn-CS" sz="3200" dirty="0" smtClean="0"/>
              <a:t>Montenegro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Constantia" pitchFamily="18" charset="0"/>
              </a:rPr>
              <a:t>World famous sports clubs have internationally registered trademarks on the territory of Montenegro</a:t>
            </a:r>
            <a:endParaRPr lang="sl-SI" sz="1600" dirty="0" smtClean="0">
              <a:latin typeface="Constantia" pitchFamily="18" charset="0"/>
            </a:endParaRPr>
          </a:p>
          <a:p>
            <a:pPr marL="0" indent="0" algn="just">
              <a:buNone/>
            </a:pPr>
            <a:endParaRPr lang="sl-SI" sz="1600" dirty="0" smtClean="0"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sl-SI" sz="1600" dirty="0">
                <a:latin typeface="Constantia" pitchFamily="18" charset="0"/>
              </a:rPr>
              <a:t> </a:t>
            </a:r>
            <a:r>
              <a:rPr lang="sl-SI" sz="1600" dirty="0" smtClean="0">
                <a:latin typeface="Constantia" pitchFamily="18" charset="0"/>
              </a:rPr>
              <a:t>    </a:t>
            </a:r>
          </a:p>
          <a:p>
            <a:pPr marL="0" indent="0" algn="just">
              <a:buNone/>
            </a:pPr>
            <a:endParaRPr lang="sl-SI" sz="1600" dirty="0" smtClean="0"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936104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37" y="4605097"/>
            <a:ext cx="2540000" cy="93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11" y="3273091"/>
            <a:ext cx="2094880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66" y="3087438"/>
            <a:ext cx="1248402" cy="120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72" y="4354415"/>
            <a:ext cx="1142527" cy="12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3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/>
              <a:t>Intellectual property and sports in </a:t>
            </a:r>
            <a:r>
              <a:rPr lang="sr-Latn-CS" sz="3200" dirty="0" smtClean="0"/>
              <a:t>Montenegro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09422" cy="3603812"/>
          </a:xfrm>
        </p:spPr>
        <p:txBody>
          <a:bodyPr>
            <a:normAutofit fontScale="92500"/>
          </a:bodyPr>
          <a:lstStyle/>
          <a:p>
            <a:pPr algn="just"/>
            <a:r>
              <a:rPr lang="bs-Latn-BA" sz="1600" dirty="0" smtClean="0">
                <a:latin typeface="Constantia" pitchFamily="18" charset="0"/>
              </a:rPr>
              <a:t>Nairoby Treaty on the protection of the Olipmpic Symbol </a:t>
            </a:r>
          </a:p>
          <a:p>
            <a:pPr marL="0" indent="0" algn="just">
              <a:buNone/>
            </a:pPr>
            <a:r>
              <a:rPr lang="bs-Latn-BA" sz="1600" dirty="0">
                <a:latin typeface="Constantia" pitchFamily="18" charset="0"/>
              </a:rPr>
              <a:t> </a:t>
            </a:r>
            <a:r>
              <a:rPr lang="bs-Latn-BA" sz="1600" dirty="0" smtClean="0">
                <a:latin typeface="Constantia" pitchFamily="18" charset="0"/>
              </a:rPr>
              <a:t>           (ME- 03. june 2006.)</a:t>
            </a:r>
            <a:endParaRPr lang="sl-SI" sz="1600" dirty="0" smtClean="0">
              <a:latin typeface="Constantia" pitchFamily="18" charset="0"/>
            </a:endParaRPr>
          </a:p>
          <a:p>
            <a:pPr algn="just"/>
            <a:r>
              <a:rPr lang="bs-Latn-BA" sz="1600" dirty="0" smtClean="0">
                <a:latin typeface="Constantia" pitchFamily="18" charset="0"/>
              </a:rPr>
              <a:t>At the moment uder </a:t>
            </a:r>
            <a:r>
              <a:rPr lang="bs-Latn-BA" sz="1600" dirty="0">
                <a:latin typeface="Constantia" pitchFamily="18" charset="0"/>
              </a:rPr>
              <a:t>t</a:t>
            </a:r>
            <a:r>
              <a:rPr lang="en-US" sz="1600" dirty="0" smtClean="0">
                <a:latin typeface="Constantia" pitchFamily="18" charset="0"/>
              </a:rPr>
              <a:t>he </a:t>
            </a:r>
            <a:r>
              <a:rPr lang="en-US" sz="1600" dirty="0">
                <a:latin typeface="Constantia" pitchFamily="18" charset="0"/>
              </a:rPr>
              <a:t>Ministry </a:t>
            </a:r>
            <a:r>
              <a:rPr lang="bs-Latn-BA" sz="1600" dirty="0" smtClean="0">
                <a:latin typeface="Constantia" pitchFamily="18" charset="0"/>
              </a:rPr>
              <a:t>of economy are opposition procedure where 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bs-Latn-BA" sz="1600" dirty="0" smtClean="0">
                <a:latin typeface="Constantia" pitchFamily="18" charset="0"/>
              </a:rPr>
              <a:t>is </a:t>
            </a:r>
            <a:r>
              <a:rPr lang="en-US" sz="1600" dirty="0" smtClean="0">
                <a:latin typeface="Constantia" pitchFamily="18" charset="0"/>
              </a:rPr>
              <a:t>the </a:t>
            </a:r>
            <a:r>
              <a:rPr lang="en-US" sz="1600" dirty="0" err="1" smtClean="0">
                <a:latin typeface="Constantia" pitchFamily="18" charset="0"/>
              </a:rPr>
              <a:t>Interantional</a:t>
            </a:r>
            <a:r>
              <a:rPr lang="en-US" sz="1600" dirty="0" smtClean="0">
                <a:latin typeface="Constantia" pitchFamily="18" charset="0"/>
              </a:rPr>
              <a:t> Olympic Committee</a:t>
            </a:r>
            <a:r>
              <a:rPr lang="bs-Latn-BA" sz="1600" dirty="0" smtClean="0">
                <a:latin typeface="Constantia" pitchFamily="18" charset="0"/>
              </a:rPr>
              <a:t> made an opposition</a:t>
            </a:r>
          </a:p>
          <a:p>
            <a:pPr marL="0" indent="0" algn="just">
              <a:buNone/>
            </a:pPr>
            <a:r>
              <a:rPr lang="bs-Latn-BA" sz="1600" dirty="0" smtClean="0">
                <a:latin typeface="Constantia" pitchFamily="18" charset="0"/>
              </a:rPr>
              <a:t> </a:t>
            </a:r>
            <a:endParaRPr lang="sl-SI" sz="1600" dirty="0"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sl-SI" sz="1600" dirty="0">
                <a:latin typeface="Constantia" pitchFamily="18" charset="0"/>
              </a:rPr>
              <a:t> </a:t>
            </a:r>
            <a:r>
              <a:rPr lang="sl-SI" sz="1600" dirty="0" smtClean="0">
                <a:latin typeface="Constantia" pitchFamily="18" charset="0"/>
              </a:rPr>
              <a:t> OLIMP  vs      OLIMPIC and OLIMPIAN </a:t>
            </a:r>
          </a:p>
          <a:p>
            <a:pPr marL="0" indent="0" algn="just">
              <a:buNone/>
            </a:pPr>
            <a:r>
              <a:rPr lang="sl-SI" sz="1600" dirty="0">
                <a:latin typeface="Constantia" pitchFamily="18" charset="0"/>
              </a:rPr>
              <a:t> </a:t>
            </a:r>
            <a:r>
              <a:rPr lang="sl-SI" sz="1600" dirty="0" smtClean="0">
                <a:latin typeface="Constantia" pitchFamily="18" charset="0"/>
              </a:rPr>
              <a:t>                          (Comité International Olimpique)</a:t>
            </a:r>
          </a:p>
          <a:p>
            <a:pPr marL="0" indent="0" algn="just">
              <a:buNone/>
            </a:pPr>
            <a:endParaRPr lang="sl-SI" sz="1600" dirty="0"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sl-SI" sz="1600" dirty="0" smtClean="0">
                <a:latin typeface="Constantia" pitchFamily="18" charset="0"/>
              </a:rPr>
              <a:t>OLIMPBET  </a:t>
            </a:r>
            <a:r>
              <a:rPr lang="sl-SI" sz="1600" dirty="0">
                <a:latin typeface="Constantia" pitchFamily="18" charset="0"/>
              </a:rPr>
              <a:t>vs </a:t>
            </a:r>
            <a:r>
              <a:rPr lang="sl-SI" sz="1600" dirty="0" smtClean="0">
                <a:latin typeface="Constantia" pitchFamily="18" charset="0"/>
              </a:rPr>
              <a:t>       OLIMPIC </a:t>
            </a:r>
            <a:r>
              <a:rPr lang="sl-SI" sz="1600" dirty="0">
                <a:latin typeface="Constantia" pitchFamily="18" charset="0"/>
              </a:rPr>
              <a:t>and OLIMPIAN </a:t>
            </a:r>
            <a:endParaRPr lang="sl-SI" sz="1600" dirty="0" smtClean="0"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sl-SI" sz="1600" dirty="0">
                <a:latin typeface="Constantia" pitchFamily="18" charset="0"/>
              </a:rPr>
              <a:t> </a:t>
            </a:r>
            <a:r>
              <a:rPr lang="sl-SI" sz="1600" dirty="0" smtClean="0">
                <a:latin typeface="Constantia" pitchFamily="18" charset="0"/>
              </a:rPr>
              <a:t>                              (Comit</a:t>
            </a:r>
            <a:r>
              <a:rPr lang="sl-SI" sz="1600" dirty="0">
                <a:latin typeface="Constantia" pitchFamily="18" charset="0"/>
              </a:rPr>
              <a:t>é</a:t>
            </a:r>
            <a:r>
              <a:rPr lang="sl-SI" sz="1600" dirty="0" smtClean="0">
                <a:latin typeface="Constantia" pitchFamily="18" charset="0"/>
              </a:rPr>
              <a:t> </a:t>
            </a:r>
            <a:r>
              <a:rPr lang="sl-SI" sz="1600" dirty="0">
                <a:latin typeface="Constantia" pitchFamily="18" charset="0"/>
              </a:rPr>
              <a:t>International </a:t>
            </a:r>
            <a:r>
              <a:rPr lang="sl-SI" sz="1600" dirty="0" smtClean="0">
                <a:latin typeface="Constantia" pitchFamily="18" charset="0"/>
              </a:rPr>
              <a:t>Olimpique</a:t>
            </a:r>
          </a:p>
          <a:p>
            <a:pPr marL="0" indent="0" algn="just">
              <a:buNone/>
            </a:pPr>
            <a:endParaRPr lang="sl-SI" sz="1600" dirty="0" smtClean="0"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sl-SI" sz="1600" dirty="0" smtClean="0">
                <a:latin typeface="Constantia" pitchFamily="18" charset="0"/>
              </a:rPr>
              <a:t>Pierre de Coubertin- </a:t>
            </a:r>
            <a:r>
              <a:rPr lang="en-US" sz="1600" dirty="0">
                <a:latin typeface="Constantia" pitchFamily="18" charset="0"/>
              </a:rPr>
              <a:t>the procedure is before the Commercial </a:t>
            </a:r>
            <a:r>
              <a:rPr lang="en-US" sz="1600" dirty="0" smtClean="0">
                <a:latin typeface="Constantia" pitchFamily="18" charset="0"/>
              </a:rPr>
              <a:t>Court</a:t>
            </a:r>
            <a:r>
              <a:rPr lang="bs-Latn-BA" sz="1600" dirty="0" smtClean="0">
                <a:latin typeface="Constantia" pitchFamily="18" charset="0"/>
              </a:rPr>
              <a:t> of Montenegro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for the </a:t>
            </a:r>
            <a:r>
              <a:rPr lang="bs-Latn-BA" sz="1600" dirty="0" smtClean="0">
                <a:latin typeface="Constantia" pitchFamily="18" charset="0"/>
              </a:rPr>
              <a:t>cancellation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of the trademark</a:t>
            </a:r>
            <a:endParaRPr lang="sl-SI" sz="1600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51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1462</TotalTime>
  <Words>796</Words>
  <Application>Microsoft Office PowerPoint</Application>
  <PresentationFormat>On-screen Show (4:3)</PresentationFormat>
  <Paragraphs>108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Brush Script MT</vt:lpstr>
      <vt:lpstr>Calibri</vt:lpstr>
      <vt:lpstr>Constantia</vt:lpstr>
      <vt:lpstr>Courier New</vt:lpstr>
      <vt:lpstr>Franklin Gothic Book</vt:lpstr>
      <vt:lpstr>Microsoft Sans Serif</vt:lpstr>
      <vt:lpstr>Rage Italic</vt:lpstr>
      <vt:lpstr>Pushpin</vt:lpstr>
      <vt:lpstr>    Ministry of Economy of Montenegro Department for intellectual property   Intellectual Property and Sports</vt:lpstr>
      <vt:lpstr>Intellectual property and sports</vt:lpstr>
      <vt:lpstr>Intellectual property and sports </vt:lpstr>
      <vt:lpstr>Intellectual property and sports in Montenegro</vt:lpstr>
      <vt:lpstr>Intellectual property and sports in Montenegro</vt:lpstr>
      <vt:lpstr>Intellectual property and sports in Montenegro</vt:lpstr>
      <vt:lpstr>Intellectual property and sports in Montenegro</vt:lpstr>
      <vt:lpstr>Intellectual property and sports in Montenegro</vt:lpstr>
      <vt:lpstr>Intellectual property and sports in Montenegro</vt:lpstr>
      <vt:lpstr>Enforcing the intellectual property rights</vt:lpstr>
      <vt:lpstr>Enforcing the intellectual property rights</vt:lpstr>
      <vt:lpstr>Intellectual property and sports</vt:lpstr>
      <vt:lpstr>Intellectual property and sports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Vanja Jurisevic</dc:creator>
  <cp:keywords>FOR OFFICIAL USE ONLY</cp:keywords>
  <cp:lastModifiedBy>GOUMAZ Margaux</cp:lastModifiedBy>
  <cp:revision>127</cp:revision>
  <dcterms:created xsi:type="dcterms:W3CDTF">2006-08-16T00:00:00Z</dcterms:created>
  <dcterms:modified xsi:type="dcterms:W3CDTF">2019-10-03T08:43:15Z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063a5ee2-336b-465d-8ff6-6706d15e93d4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