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70" r:id="rId3"/>
    <p:sldId id="294" r:id="rId4"/>
    <p:sldId id="296" r:id="rId5"/>
    <p:sldId id="258" r:id="rId6"/>
    <p:sldId id="261" r:id="rId7"/>
    <p:sldId id="263" r:id="rId8"/>
    <p:sldId id="282" r:id="rId9"/>
    <p:sldId id="272" r:id="rId10"/>
    <p:sldId id="273" r:id="rId11"/>
    <p:sldId id="293" r:id="rId12"/>
    <p:sldId id="276" r:id="rId13"/>
    <p:sldId id="288" r:id="rId14"/>
    <p:sldId id="291" r:id="rId15"/>
    <p:sldId id="285" r:id="rId16"/>
    <p:sldId id="295" r:id="rId17"/>
    <p:sldId id="28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717" autoAdjust="0"/>
  </p:normalViewPr>
  <p:slideViewPr>
    <p:cSldViewPr>
      <p:cViewPr varScale="1">
        <p:scale>
          <a:sx n="73" d="100"/>
          <a:sy n="73" d="100"/>
        </p:scale>
        <p:origin x="147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hart>
    <c:title>
      <c:tx>
        <c:rich>
          <a:bodyPr/>
          <a:lstStyle/>
          <a:p>
            <a:pPr>
              <a:defRPr lang="en-US" sz="1400"/>
            </a:pPr>
            <a:r>
              <a:rPr lang="en-GB"/>
              <a:t>Trademarks applications</a:t>
            </a:r>
          </a:p>
        </c:rich>
      </c:tx>
      <c:overlay val="0"/>
    </c:title>
    <c:autoTitleDeleted val="0"/>
    <c:view3D>
      <c:rotX val="15"/>
      <c:rotY val="20"/>
      <c:rAngAx val="0"/>
    </c:view3D>
    <c:floor>
      <c:thickness val="0"/>
    </c:floor>
    <c:sideWall>
      <c:thickness val="0"/>
      <c:spPr>
        <a:ln>
          <a:solidFill>
            <a:srgbClr val="00B0F0"/>
          </a:solidFill>
        </a:ln>
      </c:spPr>
    </c:sideWall>
    <c:backWall>
      <c:thickness val="0"/>
      <c:spPr>
        <a:ln>
          <a:solidFill>
            <a:srgbClr val="00B0F0"/>
          </a:solidFill>
        </a:ln>
      </c:spPr>
    </c:backWall>
    <c:plotArea>
      <c:layout>
        <c:manualLayout>
          <c:layoutTarget val="inner"/>
          <c:xMode val="edge"/>
          <c:yMode val="edge"/>
          <c:x val="2.9656487860901089E-2"/>
          <c:y val="0.15375223144442773"/>
          <c:w val="0.94068702427820061"/>
          <c:h val="0.65986408337736602"/>
        </c:manualLayout>
      </c:layout>
      <c:bar3DChart>
        <c:barDir val="col"/>
        <c:grouping val="clustered"/>
        <c:varyColors val="0"/>
        <c:ser>
          <c:idx val="0"/>
          <c:order val="0"/>
          <c:tx>
            <c:strRef>
              <c:f>Sheet1!$B$1</c:f>
              <c:strCache>
                <c:ptCount val="1"/>
                <c:pt idx="0">
                  <c:v>Aplikime kombëtare për regjistrim marke </c:v>
                </c:pt>
              </c:strCache>
            </c:strRef>
          </c:tx>
          <c:spPr>
            <a:ln>
              <a:solidFill>
                <a:srgbClr val="00B050"/>
              </a:solidFill>
            </a:ln>
          </c:spPr>
          <c:invertIfNegative val="0"/>
          <c:dLbls>
            <c:spPr>
              <a:noFill/>
              <a:ln>
                <a:noFill/>
              </a:ln>
              <a:effectLst/>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numCache>
            </c:numRef>
          </c:cat>
          <c:val>
            <c:numRef>
              <c:f>Sheet1!$B$2:$B$11</c:f>
              <c:numCache>
                <c:formatCode>General</c:formatCode>
                <c:ptCount val="10"/>
                <c:pt idx="0">
                  <c:v>610</c:v>
                </c:pt>
                <c:pt idx="1">
                  <c:v>720</c:v>
                </c:pt>
                <c:pt idx="2">
                  <c:v>686</c:v>
                </c:pt>
                <c:pt idx="3">
                  <c:v>775</c:v>
                </c:pt>
                <c:pt idx="4">
                  <c:v>905</c:v>
                </c:pt>
                <c:pt idx="5">
                  <c:v>937</c:v>
                </c:pt>
                <c:pt idx="6">
                  <c:v>1055</c:v>
                </c:pt>
                <c:pt idx="7">
                  <c:v>1161</c:v>
                </c:pt>
                <c:pt idx="8">
                  <c:v>1294</c:v>
                </c:pt>
              </c:numCache>
            </c:numRef>
          </c:val>
          <c:extLst>
            <c:ext xmlns:c16="http://schemas.microsoft.com/office/drawing/2014/chart" uri="{C3380CC4-5D6E-409C-BE32-E72D297353CC}">
              <c16:uniqueId val="{00000000-8A2A-4475-B04B-8EA79650E861}"/>
            </c:ext>
          </c:extLst>
        </c:ser>
        <c:dLbls>
          <c:showLegendKey val="0"/>
          <c:showVal val="0"/>
          <c:showCatName val="0"/>
          <c:showSerName val="0"/>
          <c:showPercent val="0"/>
          <c:showBubbleSize val="0"/>
        </c:dLbls>
        <c:gapWidth val="150"/>
        <c:shape val="pyramid"/>
        <c:axId val="97127808"/>
        <c:axId val="97129600"/>
        <c:axId val="0"/>
      </c:bar3DChart>
      <c:catAx>
        <c:axId val="97127808"/>
        <c:scaling>
          <c:orientation val="minMax"/>
        </c:scaling>
        <c:delete val="0"/>
        <c:axPos val="b"/>
        <c:numFmt formatCode="General" sourceLinked="1"/>
        <c:majorTickMark val="none"/>
        <c:minorTickMark val="none"/>
        <c:tickLblPos val="nextTo"/>
        <c:txPr>
          <a:bodyPr/>
          <a:lstStyle/>
          <a:p>
            <a:pPr>
              <a:defRPr lang="en-US"/>
            </a:pPr>
            <a:endParaRPr lang="en-US"/>
          </a:p>
        </c:txPr>
        <c:crossAx val="97129600"/>
        <c:crosses val="autoZero"/>
        <c:auto val="1"/>
        <c:lblAlgn val="ctr"/>
        <c:lblOffset val="100"/>
        <c:noMultiLvlLbl val="0"/>
      </c:catAx>
      <c:valAx>
        <c:axId val="97129600"/>
        <c:scaling>
          <c:orientation val="minMax"/>
        </c:scaling>
        <c:delete val="1"/>
        <c:axPos val="l"/>
        <c:numFmt formatCode="General" sourceLinked="1"/>
        <c:majorTickMark val="out"/>
        <c:minorTickMark val="none"/>
        <c:tickLblPos val="none"/>
        <c:crossAx val="9712780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hart>
    <c:title>
      <c:tx>
        <c:rich>
          <a:bodyPr/>
          <a:lstStyle/>
          <a:p>
            <a:pPr>
              <a:defRPr lang="en-US" sz="1400"/>
            </a:pPr>
            <a:r>
              <a:rPr lang="en-GB"/>
              <a:t>Patent applications</a:t>
            </a:r>
          </a:p>
        </c:rich>
      </c:tx>
      <c:overlay val="0"/>
    </c:title>
    <c:autoTitleDeleted val="0"/>
    <c:plotArea>
      <c:layout>
        <c:manualLayout>
          <c:layoutTarget val="inner"/>
          <c:xMode val="edge"/>
          <c:yMode val="edge"/>
          <c:x val="3.9397711167440369E-2"/>
          <c:y val="0.21295351175806956"/>
          <c:w val="0.94068702427820061"/>
          <c:h val="0.65986408337736602"/>
        </c:manualLayout>
      </c:layout>
      <c:barChart>
        <c:barDir val="col"/>
        <c:grouping val="clustered"/>
        <c:varyColors val="0"/>
        <c:ser>
          <c:idx val="0"/>
          <c:order val="0"/>
          <c:tx>
            <c:strRef>
              <c:f>Sheet1!$B$1</c:f>
              <c:strCache>
                <c:ptCount val="1"/>
                <c:pt idx="0">
                  <c:v>Aplikime kombëtare për regjistrim marke </c:v>
                </c:pt>
              </c:strCache>
            </c:strRef>
          </c:tx>
          <c:spPr>
            <a:ln>
              <a:solidFill>
                <a:srgbClr val="00B050"/>
              </a:solidFill>
            </a:ln>
          </c:spPr>
          <c:invertIfNegative val="0"/>
          <c:dLbls>
            <c:spPr>
              <a:noFill/>
              <a:ln>
                <a:noFill/>
              </a:ln>
              <a:effectLst/>
            </c:spPr>
            <c:txPr>
              <a:bodyPr/>
              <a:lstStyle/>
              <a:p>
                <a:pPr>
                  <a:defRPr lang="en-US"/>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2">
                  <c:v>2012</c:v>
                </c:pt>
                <c:pt idx="3">
                  <c:v>2013</c:v>
                </c:pt>
                <c:pt idx="4">
                  <c:v>2014</c:v>
                </c:pt>
                <c:pt idx="5">
                  <c:v>2015</c:v>
                </c:pt>
                <c:pt idx="6">
                  <c:v>2016</c:v>
                </c:pt>
                <c:pt idx="7">
                  <c:v>2017</c:v>
                </c:pt>
                <c:pt idx="8">
                  <c:v>2018</c:v>
                </c:pt>
              </c:numCache>
            </c:numRef>
          </c:cat>
          <c:val>
            <c:numRef>
              <c:f>Sheet1!$B$2:$B$11</c:f>
              <c:numCache>
                <c:formatCode>General</c:formatCode>
                <c:ptCount val="10"/>
                <c:pt idx="2">
                  <c:v>351</c:v>
                </c:pt>
                <c:pt idx="3">
                  <c:v>348</c:v>
                </c:pt>
                <c:pt idx="4">
                  <c:v>423</c:v>
                </c:pt>
                <c:pt idx="5">
                  <c:v>539</c:v>
                </c:pt>
                <c:pt idx="6">
                  <c:v>745</c:v>
                </c:pt>
                <c:pt idx="7">
                  <c:v>813</c:v>
                </c:pt>
                <c:pt idx="8">
                  <c:v>921</c:v>
                </c:pt>
              </c:numCache>
            </c:numRef>
          </c:val>
          <c:extLst>
            <c:ext xmlns:c16="http://schemas.microsoft.com/office/drawing/2014/chart" uri="{C3380CC4-5D6E-409C-BE32-E72D297353CC}">
              <c16:uniqueId val="{00000000-AD20-4840-9897-B8ABB1C9770F}"/>
            </c:ext>
          </c:extLst>
        </c:ser>
        <c:dLbls>
          <c:showLegendKey val="0"/>
          <c:showVal val="0"/>
          <c:showCatName val="0"/>
          <c:showSerName val="0"/>
          <c:showPercent val="0"/>
          <c:showBubbleSize val="0"/>
        </c:dLbls>
        <c:gapWidth val="150"/>
        <c:axId val="97739520"/>
        <c:axId val="99676544"/>
      </c:barChart>
      <c:catAx>
        <c:axId val="97739520"/>
        <c:scaling>
          <c:orientation val="minMax"/>
        </c:scaling>
        <c:delete val="0"/>
        <c:axPos val="b"/>
        <c:numFmt formatCode="General" sourceLinked="1"/>
        <c:majorTickMark val="none"/>
        <c:minorTickMark val="none"/>
        <c:tickLblPos val="nextTo"/>
        <c:txPr>
          <a:bodyPr/>
          <a:lstStyle/>
          <a:p>
            <a:pPr>
              <a:defRPr lang="en-US"/>
            </a:pPr>
            <a:endParaRPr lang="en-US"/>
          </a:p>
        </c:txPr>
        <c:crossAx val="99676544"/>
        <c:crosses val="autoZero"/>
        <c:auto val="1"/>
        <c:lblAlgn val="ctr"/>
        <c:lblOffset val="100"/>
        <c:noMultiLvlLbl val="0"/>
      </c:catAx>
      <c:valAx>
        <c:axId val="99676544"/>
        <c:scaling>
          <c:orientation val="minMax"/>
        </c:scaling>
        <c:delete val="1"/>
        <c:axPos val="l"/>
        <c:numFmt formatCode="General" sourceLinked="1"/>
        <c:majorTickMark val="out"/>
        <c:minorTickMark val="none"/>
        <c:tickLblPos val="none"/>
        <c:crossAx val="97739520"/>
        <c:crosses val="autoZero"/>
        <c:crossBetween val="between"/>
      </c:valAx>
      <c:spPr>
        <a:ln>
          <a:solidFill>
            <a:srgbClr val="00B0F0"/>
          </a:solidFill>
        </a:ln>
      </c:spPr>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B25891-1119-439F-AB3B-FF24209A9099}" type="datetimeFigureOut">
              <a:rPr lang="en-US" smtClean="0"/>
              <a:pPr/>
              <a:t>10/3/2019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C142E8-0523-401F-A9F0-18087E2E58A1}"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10/3/2019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10/3/2019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D8BD707-D9CF-40AE-B4C6-C98DA3205C09}" type="datetimeFigureOut">
              <a:rPr lang="en-US" smtClean="0"/>
              <a:pPr/>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10/3/2019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10/3/2019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
        <p:nvSpPr>
          <p:cNvPr id="4" name="fc" descr="WIPO FOR OFFICIAL USE ONLY"/>
          <p:cNvSpPr txBox="1"/>
          <p:nvPr userDrawn="1"/>
        </p:nvSpPr>
        <p:spPr>
          <a:xfrm>
            <a:off x="0" y="6537960"/>
            <a:ext cx="9144000" cy="223138"/>
          </a:xfrm>
          <a:prstGeom prst="rect">
            <a:avLst/>
          </a:prstGeom>
          <a:noFill/>
        </p:spPr>
        <p:txBody>
          <a:bodyPr vert="horz" rtlCol="0">
            <a:spAutoFit/>
          </a:bodyPr>
          <a:lstStyle/>
          <a:p>
            <a:pPr algn="ctr"/>
            <a:r>
              <a:rPr lang="en-US" sz="850" b="0" i="0" u="none" baseline="0" smtClean="0">
                <a:solidFill>
                  <a:srgbClr val="000000"/>
                </a:solidFill>
                <a:latin typeface="Microsoft Sans Serif" panose="020B0604020202020204" pitchFamily="34" charset="0"/>
              </a:rPr>
              <a:t>WIPO FOR OFFICIAL USE ONLY</a:t>
            </a:r>
            <a:endParaRPr lang="en-US" sz="850" b="0" i="0" u="none" baseline="0">
              <a:solidFill>
                <a:srgbClr val="000000"/>
              </a:solidFill>
              <a:latin typeface="Microsoft Sans Serif"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sonila.meka@dppm.gov.al" TargetMode="External"/><Relationship Id="rId2" Type="http://schemas.openxmlformats.org/officeDocument/2006/relationships/hyperlink" Target="http://www.dppm.gov.al/"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23806"/>
            <a:ext cx="7804320" cy="4500594"/>
          </a:xfrm>
        </p:spPr>
        <p:txBody>
          <a:bodyPr>
            <a:normAutofit fontScale="90000"/>
          </a:bodyPr>
          <a:lstStyle/>
          <a:p>
            <a:pPr algn="ctr"/>
            <a:r>
              <a:rPr lang="en-GB" sz="2800" dirty="0" smtClean="0"/>
              <a:t/>
            </a:r>
            <a:br>
              <a:rPr lang="en-GB" sz="2800" dirty="0" smtClean="0"/>
            </a:br>
            <a:r>
              <a:rPr lang="en-GB" sz="2800" dirty="0" smtClean="0"/>
              <a:t/>
            </a:r>
            <a:br>
              <a:rPr lang="en-GB" sz="2800" dirty="0" smtClean="0"/>
            </a:br>
            <a:r>
              <a:rPr lang="en-GB" sz="2800" dirty="0" smtClean="0"/>
              <a:t/>
            </a:r>
            <a:br>
              <a:rPr lang="en-GB" sz="2800" dirty="0" smtClean="0"/>
            </a:br>
            <a:r>
              <a:rPr lang="en-GB" sz="2800" dirty="0" smtClean="0">
                <a:solidFill>
                  <a:schemeClr val="accent2">
                    <a:lumMod val="50000"/>
                  </a:schemeClr>
                </a:solidFill>
              </a:rPr>
              <a:t>THE GENERAL DIRECTORATE OF INDUSTRIAL PROPERTY OF THE REPUBLIC OF ALBANIA (GDIP)</a:t>
            </a:r>
            <a:br>
              <a:rPr lang="en-GB" sz="2800" dirty="0" smtClean="0">
                <a:solidFill>
                  <a:schemeClr val="accent2">
                    <a:lumMod val="50000"/>
                  </a:schemeClr>
                </a:solidFill>
              </a:rPr>
            </a:br>
            <a:r>
              <a:rPr lang="en-GB" sz="2800" dirty="0" smtClean="0">
                <a:solidFill>
                  <a:schemeClr val="accent2">
                    <a:lumMod val="50000"/>
                  </a:schemeClr>
                </a:solidFill>
              </a:rPr>
              <a:t/>
            </a:r>
            <a:br>
              <a:rPr lang="en-GB" sz="2800" dirty="0" smtClean="0">
                <a:solidFill>
                  <a:schemeClr val="accent2">
                    <a:lumMod val="50000"/>
                  </a:schemeClr>
                </a:solidFill>
              </a:rPr>
            </a:br>
            <a:r>
              <a:rPr lang="en-GB" sz="2800" dirty="0">
                <a:solidFill>
                  <a:schemeClr val="accent2">
                    <a:lumMod val="50000"/>
                  </a:schemeClr>
                </a:solidFill>
              </a:rPr>
              <a:t>Regional Seminar – IP and Sports – Slovenia 28-29, 2019</a:t>
            </a:r>
            <a:br>
              <a:rPr lang="en-GB" sz="2800" dirty="0">
                <a:solidFill>
                  <a:schemeClr val="accent2">
                    <a:lumMod val="50000"/>
                  </a:schemeClr>
                </a:solidFill>
              </a:rPr>
            </a:br>
            <a:r>
              <a:rPr lang="en-GB" sz="2800" dirty="0" smtClean="0"/>
              <a:t/>
            </a:r>
            <a:br>
              <a:rPr lang="en-GB" sz="2800" dirty="0" smtClean="0"/>
            </a:br>
            <a:endParaRPr lang="en-GB" sz="2800" dirty="0"/>
          </a:p>
        </p:txBody>
      </p:sp>
      <p:pic>
        <p:nvPicPr>
          <p:cNvPr id="5" name="Picture 1" descr="C:\Users\Ina\Desktop\Vectorial Logo\LOGO DPPI-02.png"/>
          <p:cNvPicPr>
            <a:picLocks noChangeAspect="1" noChangeArrowheads="1"/>
          </p:cNvPicPr>
          <p:nvPr/>
        </p:nvPicPr>
        <p:blipFill>
          <a:blip r:embed="rId2" cstate="print"/>
          <a:srcRect/>
          <a:stretch>
            <a:fillRect/>
          </a:stretch>
        </p:blipFill>
        <p:spPr bwMode="auto">
          <a:xfrm>
            <a:off x="323528" y="188640"/>
            <a:ext cx="3096344" cy="129014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oni\Downloads\59295059_833142123706949_3709979311332130816_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620688"/>
            <a:ext cx="7992888"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284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oni\Downloads\58441123_831161853904976_4642503022956511232_n (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7425" y="620688"/>
            <a:ext cx="8269031"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872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59936332_838535399834288_4857304039760592896_n.jpg"/>
          <p:cNvPicPr>
            <a:picLocks noGrp="1" noChangeAspect="1" noChangeArrowheads="1"/>
          </p:cNvPicPr>
          <p:nvPr>
            <p:ph idx="1"/>
          </p:nvPr>
        </p:nvPicPr>
        <p:blipFill>
          <a:blip r:embed="rId2"/>
          <a:srcRect/>
          <a:stretch>
            <a:fillRect/>
          </a:stretch>
        </p:blipFill>
        <p:spPr bwMode="auto">
          <a:xfrm>
            <a:off x="571472" y="571500"/>
            <a:ext cx="8143932" cy="592933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4" name="Picture 2" descr="C:\Users\user\Desktop\58373109_830688637285631_212650419304792064_n.jpg"/>
          <p:cNvPicPr>
            <a:picLocks noChangeAspect="1" noChangeArrowheads="1"/>
          </p:cNvPicPr>
          <p:nvPr/>
        </p:nvPicPr>
        <p:blipFill>
          <a:blip r:embed="rId2"/>
          <a:srcRect/>
          <a:stretch>
            <a:fillRect/>
          </a:stretch>
        </p:blipFill>
        <p:spPr bwMode="auto">
          <a:xfrm>
            <a:off x="281518" y="285728"/>
            <a:ext cx="8505324" cy="628654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esktop\58377821_830163160671512_4914281891953115136_n.jpg"/>
          <p:cNvPicPr>
            <a:picLocks noGrp="1" noChangeAspect="1" noChangeArrowheads="1"/>
          </p:cNvPicPr>
          <p:nvPr>
            <p:ph idx="1"/>
          </p:nvPr>
        </p:nvPicPr>
        <p:blipFill>
          <a:blip r:embed="rId2"/>
          <a:srcRect/>
          <a:stretch>
            <a:fillRect/>
          </a:stretch>
        </p:blipFill>
        <p:spPr bwMode="auto">
          <a:xfrm>
            <a:off x="428596" y="285728"/>
            <a:ext cx="8501122" cy="621510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800" dirty="0" smtClean="0"/>
              <a:t>From 2015– till now, GDIP have played an important role in disseminating knowledge in terms of lectures and seminars in educational institutions with the aim of raising awareness and also organizing competitions among high schools to encourage the innovation creativity through new generation.</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Kombetarja-ndeshja-miqesore-me-Norvegjine (1).jpg"/>
          <p:cNvPicPr>
            <a:picLocks noGrp="1" noChangeAspect="1"/>
          </p:cNvPicPr>
          <p:nvPr>
            <p:ph idx="1"/>
          </p:nvPr>
        </p:nvPicPr>
        <p:blipFill>
          <a:blip r:embed="rId2"/>
          <a:stretch>
            <a:fillRect/>
          </a:stretch>
        </p:blipFill>
        <p:spPr>
          <a:xfrm>
            <a:off x="285720" y="1500174"/>
            <a:ext cx="8715436" cy="4901069"/>
          </a:xfrm>
        </p:spPr>
      </p:pic>
      <p:sp>
        <p:nvSpPr>
          <p:cNvPr id="3" name="Title 2"/>
          <p:cNvSpPr>
            <a:spLocks noGrp="1"/>
          </p:cNvSpPr>
          <p:nvPr>
            <p:ph type="title"/>
          </p:nvPr>
        </p:nvSpPr>
        <p:spPr>
          <a:xfrm>
            <a:off x="500034" y="214290"/>
            <a:ext cx="8229600" cy="1143000"/>
          </a:xfrm>
        </p:spPr>
        <p:txBody>
          <a:bodyPr>
            <a:noAutofit/>
          </a:bodyPr>
          <a:lstStyle/>
          <a:p>
            <a:pPr algn="ctr"/>
            <a:r>
              <a:rPr lang="en-GB" sz="2400" dirty="0" smtClean="0"/>
              <a:t>Technical sponsor – Macron</a:t>
            </a:r>
            <a:br>
              <a:rPr lang="en-GB" sz="2400" dirty="0" smtClean="0"/>
            </a:br>
            <a:r>
              <a:rPr lang="en-GB" sz="2400" dirty="0" smtClean="0"/>
              <a:t>General Sponsor – VODAFONE </a:t>
            </a:r>
            <a:br>
              <a:rPr lang="en-GB" sz="2400" dirty="0" smtClean="0"/>
            </a:br>
            <a:r>
              <a:rPr lang="en-GB" sz="2400" dirty="0" smtClean="0"/>
              <a:t>National Football Team (Albania)</a:t>
            </a:r>
            <a:endParaRPr lang="en-GB"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endParaRPr lang="en-GB" dirty="0" smtClean="0"/>
          </a:p>
          <a:p>
            <a:pPr algn="ctr">
              <a:buNone/>
            </a:pPr>
            <a:r>
              <a:rPr lang="en-GB" sz="4000" b="1" dirty="0" smtClean="0"/>
              <a:t>Thank you for your attention!</a:t>
            </a:r>
          </a:p>
          <a:p>
            <a:pPr algn="ctr">
              <a:buNone/>
            </a:pPr>
            <a:endParaRPr lang="en-GB" sz="2000" dirty="0" smtClean="0"/>
          </a:p>
          <a:p>
            <a:pPr algn="ctr">
              <a:buNone/>
            </a:pPr>
            <a:r>
              <a:rPr lang="en-GB" sz="2000" dirty="0" smtClean="0"/>
              <a:t>You can find us:</a:t>
            </a:r>
          </a:p>
          <a:p>
            <a:pPr algn="ctr">
              <a:buNone/>
            </a:pPr>
            <a:r>
              <a:rPr lang="en-GB" sz="2200" b="1" dirty="0" err="1" smtClean="0">
                <a:hlinkClick r:id="rId2"/>
              </a:rPr>
              <a:t>Webste</a:t>
            </a:r>
            <a:r>
              <a:rPr lang="en-GB" sz="2200" b="1" dirty="0" smtClean="0">
                <a:hlinkClick r:id="rId2"/>
              </a:rPr>
              <a:t>: www.dppm.gov.al</a:t>
            </a:r>
            <a:r>
              <a:rPr lang="en-GB" sz="2200" b="1" dirty="0" smtClean="0"/>
              <a:t> </a:t>
            </a:r>
          </a:p>
          <a:p>
            <a:pPr algn="ctr">
              <a:buNone/>
            </a:pPr>
            <a:r>
              <a:rPr lang="en-GB" sz="2200" b="1" dirty="0" err="1" smtClean="0"/>
              <a:t>Instagram</a:t>
            </a:r>
            <a:r>
              <a:rPr lang="en-GB" sz="2200" b="1" dirty="0" smtClean="0"/>
              <a:t> @</a:t>
            </a:r>
            <a:r>
              <a:rPr lang="en-GB" sz="2200" b="1" dirty="0" err="1" smtClean="0"/>
              <a:t>dppi</a:t>
            </a:r>
            <a:endParaRPr lang="en-GB" sz="2200" b="1" dirty="0" smtClean="0"/>
          </a:p>
          <a:p>
            <a:pPr algn="ctr">
              <a:buNone/>
            </a:pPr>
            <a:r>
              <a:rPr lang="en-GB" sz="2200" b="1" dirty="0" err="1" smtClean="0"/>
              <a:t>Facebook</a:t>
            </a:r>
            <a:r>
              <a:rPr lang="en-GB" sz="2200" b="1" dirty="0" smtClean="0"/>
              <a:t> –</a:t>
            </a:r>
            <a:r>
              <a:rPr lang="en-GB" sz="2200" b="1" dirty="0" err="1" smtClean="0"/>
              <a:t>Drejtoria</a:t>
            </a:r>
            <a:r>
              <a:rPr lang="en-GB" sz="2200" b="1" dirty="0" smtClean="0"/>
              <a:t> e </a:t>
            </a:r>
            <a:r>
              <a:rPr lang="en-GB" sz="2200" b="1" dirty="0" err="1" smtClean="0"/>
              <a:t>Përgjithshme</a:t>
            </a:r>
            <a:r>
              <a:rPr lang="en-GB" sz="2200" b="1" dirty="0" smtClean="0"/>
              <a:t> e </a:t>
            </a:r>
            <a:r>
              <a:rPr lang="en-GB" sz="2200" b="1" dirty="0" err="1" smtClean="0"/>
              <a:t>Pronësisë</a:t>
            </a:r>
            <a:r>
              <a:rPr lang="en-GB" sz="2200" b="1" dirty="0" smtClean="0"/>
              <a:t> </a:t>
            </a:r>
            <a:r>
              <a:rPr lang="en-GB" sz="2200" b="1" dirty="0" err="1" smtClean="0"/>
              <a:t>Industriale</a:t>
            </a:r>
            <a:r>
              <a:rPr lang="en-GB" sz="2200" b="1" dirty="0" smtClean="0"/>
              <a:t> </a:t>
            </a:r>
          </a:p>
          <a:p>
            <a:pPr algn="ctr">
              <a:buNone/>
            </a:pPr>
            <a:r>
              <a:rPr lang="en-GB" sz="2000" b="1" dirty="0" smtClean="0"/>
              <a:t>                                             </a:t>
            </a:r>
          </a:p>
          <a:p>
            <a:pPr algn="ctr">
              <a:buNone/>
            </a:pPr>
            <a:r>
              <a:rPr lang="en-GB" sz="2000" b="1" dirty="0" smtClean="0"/>
              <a:t>	                                                       For GDIP: MS. SONILA MEKA</a:t>
            </a:r>
          </a:p>
          <a:p>
            <a:pPr algn="ctr">
              <a:buNone/>
            </a:pPr>
            <a:r>
              <a:rPr lang="en-GB" sz="2000" b="1" dirty="0" smtClean="0"/>
              <a:t>                                                  Head of Unit                        </a:t>
            </a:r>
          </a:p>
          <a:p>
            <a:pPr algn="ctr">
              <a:buNone/>
            </a:pPr>
            <a:r>
              <a:rPr lang="en-GB" sz="2000" b="1" dirty="0" smtClean="0"/>
              <a:t>                                                       Email: </a:t>
            </a:r>
            <a:r>
              <a:rPr lang="en-GB" sz="2000" b="1" dirty="0" smtClean="0">
                <a:hlinkClick r:id="rId3"/>
              </a:rPr>
              <a:t>sonila.meka@dppm.gov.al</a:t>
            </a:r>
            <a:r>
              <a:rPr lang="en-GB" sz="2000" b="1" dirty="0" smtClean="0"/>
              <a:t> </a:t>
            </a:r>
            <a:endParaRPr lang="en-GB" sz="2000" b="1" dirty="0"/>
          </a:p>
        </p:txBody>
      </p:sp>
      <p:sp>
        <p:nvSpPr>
          <p:cNvPr id="3" name="Title 2"/>
          <p:cNvSpPr>
            <a:spLocks noGrp="1"/>
          </p:cNvSpPr>
          <p:nvPr>
            <p:ph type="title"/>
          </p:nvPr>
        </p:nvSpPr>
        <p:spPr/>
        <p:txBody>
          <a:bodyPr/>
          <a:lstStyle/>
          <a:p>
            <a:r>
              <a:rPr lang="en-GB" dirty="0" smtClean="0"/>
              <a:t>                      </a:t>
            </a:r>
            <a:endParaRPr lang="en-GB" dirty="0"/>
          </a:p>
        </p:txBody>
      </p:sp>
      <p:pic>
        <p:nvPicPr>
          <p:cNvPr id="4" name="Picture 1" descr="C:\Users\Ina\Desktop\Vectorial Logo\LOGO DPPI-02.png"/>
          <p:cNvPicPr>
            <a:picLocks noChangeAspect="1" noChangeArrowheads="1"/>
          </p:cNvPicPr>
          <p:nvPr/>
        </p:nvPicPr>
        <p:blipFill>
          <a:blip r:embed="rId4" cstate="print"/>
          <a:srcRect/>
          <a:stretch>
            <a:fillRect/>
          </a:stretch>
        </p:blipFill>
        <p:spPr bwMode="auto">
          <a:xfrm>
            <a:off x="2285984" y="214290"/>
            <a:ext cx="3143272" cy="135732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0" indent="0">
              <a:buNone/>
            </a:pPr>
            <a:r>
              <a:rPr lang="en-GB" sz="3200" dirty="0"/>
              <a:t>The Intellectual Property system in Albania is organized as below:</a:t>
            </a:r>
            <a:br>
              <a:rPr lang="en-GB" sz="3200" dirty="0"/>
            </a:br>
            <a:r>
              <a:rPr lang="en-GB" dirty="0"/>
              <a:t/>
            </a:r>
            <a:br>
              <a:rPr lang="en-GB" dirty="0"/>
            </a:br>
            <a:r>
              <a:rPr lang="en-GB" b="1" dirty="0"/>
              <a:t>General Directory of Industrial </a:t>
            </a:r>
            <a:r>
              <a:rPr lang="en-GB" b="1" dirty="0" smtClean="0"/>
              <a:t>Property (GDIP) </a:t>
            </a:r>
            <a:r>
              <a:rPr lang="en-GB" dirty="0"/>
              <a:t>is the institution responsible for Industrial Property rights (patents, trademarks, industrial design, </a:t>
            </a:r>
            <a:r>
              <a:rPr lang="en-GB" dirty="0" smtClean="0"/>
              <a:t>geographic indications, appellation of origin, semiconductors) </a:t>
            </a:r>
            <a:r>
              <a:rPr lang="en-GB" dirty="0"/>
              <a:t>under the supervision of the Ministry of Finance and Economy;</a:t>
            </a:r>
            <a:br>
              <a:rPr lang="en-GB" dirty="0"/>
            </a:br>
            <a:r>
              <a:rPr lang="en-GB" dirty="0"/>
              <a:t/>
            </a:r>
            <a:br>
              <a:rPr lang="en-GB" dirty="0"/>
            </a:br>
            <a:r>
              <a:rPr lang="en-GB" b="1" dirty="0"/>
              <a:t>Ministry of Culture /Copyright Directory </a:t>
            </a:r>
            <a:r>
              <a:rPr lang="en-GB" dirty="0"/>
              <a:t>is responsible for the respecting of copyright and related rights in Republic of Albania.</a:t>
            </a:r>
          </a:p>
          <a:p>
            <a:pPr marL="0" indent="0">
              <a:buNone/>
            </a:pPr>
            <a:r>
              <a:rPr lang="en-GB" b="1" dirty="0"/>
              <a:t/>
            </a:r>
            <a:br>
              <a:rPr lang="en-GB" b="1" dirty="0"/>
            </a:br>
            <a:r>
              <a:rPr lang="en-GB" dirty="0"/>
              <a:t>The </a:t>
            </a:r>
            <a:r>
              <a:rPr lang="en-GB" dirty="0" smtClean="0"/>
              <a:t>GDIP </a:t>
            </a:r>
            <a:r>
              <a:rPr lang="en-GB" dirty="0"/>
              <a:t>represents Albania in the </a:t>
            </a:r>
            <a:r>
              <a:rPr lang="en-GB" b="1" dirty="0"/>
              <a:t>European Patent Organisation (EPO) </a:t>
            </a:r>
            <a:r>
              <a:rPr lang="en-GB" dirty="0" smtClean="0"/>
              <a:t>the </a:t>
            </a:r>
            <a:r>
              <a:rPr lang="en-GB" b="1" dirty="0"/>
              <a:t>World </a:t>
            </a:r>
            <a:r>
              <a:rPr lang="en-GB" b="1" dirty="0" smtClean="0"/>
              <a:t>Intellectual </a:t>
            </a:r>
            <a:r>
              <a:rPr lang="en-GB" b="1" dirty="0"/>
              <a:t>Property Organisation </a:t>
            </a:r>
            <a:r>
              <a:rPr lang="en-GB" dirty="0"/>
              <a:t>(WIPO) and </a:t>
            </a:r>
            <a:r>
              <a:rPr lang="en-GB" dirty="0" smtClean="0"/>
              <a:t>of </a:t>
            </a:r>
            <a:r>
              <a:rPr lang="en-GB" dirty="0"/>
              <a:t>the </a:t>
            </a:r>
            <a:r>
              <a:rPr lang="en-GB" b="1" dirty="0" smtClean="0"/>
              <a:t>European Union</a:t>
            </a:r>
            <a:r>
              <a:rPr lang="en-GB" dirty="0" smtClean="0"/>
              <a:t> </a:t>
            </a:r>
            <a:r>
              <a:rPr lang="en-GB" b="1" dirty="0" smtClean="0"/>
              <a:t>of the Intellectual Property </a:t>
            </a:r>
            <a:r>
              <a:rPr lang="en-GB" b="1" dirty="0"/>
              <a:t>Office </a:t>
            </a:r>
            <a:r>
              <a:rPr lang="en-GB" dirty="0" smtClean="0"/>
              <a:t>(</a:t>
            </a:r>
            <a:r>
              <a:rPr lang="en-GB" dirty="0"/>
              <a:t>EUIPO).</a:t>
            </a:r>
          </a:p>
          <a:p>
            <a:endParaRPr lang="en-GB" dirty="0"/>
          </a:p>
        </p:txBody>
      </p:sp>
      <p:sp>
        <p:nvSpPr>
          <p:cNvPr id="3" name="Title 2"/>
          <p:cNvSpPr>
            <a:spLocks noGrp="1"/>
          </p:cNvSpPr>
          <p:nvPr>
            <p:ph type="title"/>
          </p:nvPr>
        </p:nvSpPr>
        <p:spPr/>
        <p:txBody>
          <a:bodyPr/>
          <a:lstStyle/>
          <a:p>
            <a:r>
              <a:rPr lang="en-GB" dirty="0" smtClean="0"/>
              <a:t>IP system in Republic of Albania</a:t>
            </a:r>
            <a:endParaRPr lang="en-GB" dirty="0"/>
          </a:p>
        </p:txBody>
      </p:sp>
    </p:spTree>
    <p:extLst>
      <p:ext uri="{BB962C8B-B14F-4D97-AF65-F5344CB8AC3E}">
        <p14:creationId xmlns:p14="http://schemas.microsoft.com/office/powerpoint/2010/main" val="356162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571480"/>
            <a:ext cx="8629680" cy="5857916"/>
          </a:xfrm>
        </p:spPr>
        <p:txBody>
          <a:bodyPr>
            <a:noAutofit/>
          </a:bodyPr>
          <a:lstStyle/>
          <a:p>
            <a:r>
              <a:rPr lang="en-GB" sz="2400" dirty="0" smtClean="0"/>
              <a:t>GDIP is an institution under the supervision of the Ministry of Finance and Economy, and acts as an Autonomous Agency that registers, administers and promotes IP objects. </a:t>
            </a:r>
          </a:p>
          <a:p>
            <a:pPr>
              <a:buNone/>
            </a:pPr>
            <a:endParaRPr lang="en-GB" sz="2400" dirty="0" smtClean="0"/>
          </a:p>
          <a:p>
            <a:r>
              <a:rPr lang="en-GB" sz="2400" dirty="0" smtClean="0"/>
              <a:t>GDIP offers services to users all over the country about industrial property issues, increasing the awareness about the importance of the industrial property system, through organization of seminars, publishing information, distribution of leaflets and materials related to IP items.</a:t>
            </a:r>
          </a:p>
          <a:p>
            <a:r>
              <a:rPr lang="en-GB" sz="2400" dirty="0" smtClean="0"/>
              <a:t>The administrative capacities of GDIP have been strengthened; with the new structure the number of staff has increased to </a:t>
            </a:r>
            <a:r>
              <a:rPr lang="en-GB" sz="2400" b="1" u="sng" dirty="0" smtClean="0"/>
              <a:t>39 employees</a:t>
            </a:r>
            <a:r>
              <a:rPr lang="en-GB" sz="2400" dirty="0" smtClean="0"/>
              <a:t> and currently GDIP is in process of recruiting new employees. </a:t>
            </a:r>
            <a:r>
              <a:rPr lang="en-IE" sz="2400" dirty="0" smtClean="0"/>
              <a:t>The leading organs of the General Directorate of Industrial Property are the </a:t>
            </a:r>
            <a:r>
              <a:rPr lang="en-IE" sz="2400" b="1" u="sng" dirty="0" smtClean="0"/>
              <a:t>Supervisory Council and the General Director.</a:t>
            </a:r>
          </a:p>
          <a:p>
            <a:endParaRPr lang="en-GB" sz="2400" dirty="0" smtClean="0"/>
          </a:p>
          <a:p>
            <a:pPr algn="just"/>
            <a:endParaRPr lang="en-GB" sz="1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On July 2016, is approved by a decision of Council of Minister, </a:t>
            </a:r>
            <a:r>
              <a:rPr lang="en-US" sz="2800" b="1" i="1" dirty="0" smtClean="0"/>
              <a:t>the “National Strategy on Enforcement of IP Rights 2016-2020” </a:t>
            </a:r>
          </a:p>
          <a:p>
            <a:endParaRPr lang="en-US" sz="2800" dirty="0" smtClean="0"/>
          </a:p>
          <a:p>
            <a:r>
              <a:rPr lang="en-US" sz="2800" dirty="0" smtClean="0"/>
              <a:t>The mission of the strategy is to stimulate economic growth and cultural and scientific development in the Republic of Albania by strengthening the influence of the IP system in the country’s economic development. </a:t>
            </a:r>
          </a:p>
          <a:p>
            <a:endParaRPr lang="en-GB" dirty="0"/>
          </a:p>
        </p:txBody>
      </p:sp>
      <p:sp>
        <p:nvSpPr>
          <p:cNvPr id="3" name="Title 2"/>
          <p:cNvSpPr>
            <a:spLocks noGrp="1"/>
          </p:cNvSpPr>
          <p:nvPr>
            <p:ph type="title"/>
          </p:nvPr>
        </p:nvSpPr>
        <p:spPr/>
        <p:txBody>
          <a:bodyPr>
            <a:normAutofit fontScale="90000"/>
          </a:bodyPr>
          <a:lstStyle/>
          <a:p>
            <a:r>
              <a:rPr lang="en-GB" dirty="0" smtClean="0"/>
              <a:t>National Strategy on IP (2016-2020) </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1371600"/>
            <a:ext cx="8548718" cy="4525963"/>
          </a:xfrm>
        </p:spPr>
        <p:txBody>
          <a:bodyPr>
            <a:normAutofit fontScale="92500" lnSpcReduction="20000"/>
          </a:bodyPr>
          <a:lstStyle/>
          <a:p>
            <a:pPr algn="just"/>
            <a:r>
              <a:rPr lang="en-GB" sz="2600" dirty="0" smtClean="0"/>
              <a:t>On 25 March 2017, the institution with the entry into force of the amendments to Law no. 9947 "On Industrial Property" changed its name from the General Directorate of Patents and Trademarks to General Directorate of Industrial Property. </a:t>
            </a:r>
          </a:p>
          <a:p>
            <a:pPr algn="just"/>
            <a:endParaRPr lang="en-GB" sz="2600" dirty="0" smtClean="0"/>
          </a:p>
          <a:p>
            <a:pPr>
              <a:buNone/>
            </a:pPr>
            <a:r>
              <a:rPr lang="en-GB" sz="2600" dirty="0" smtClean="0"/>
              <a:t>   This change was made in order to better represent the GDIP’s functions for the registration of all IP objects such as trademarks and service marks, industrial design, patents and utility models, geographical indicators and appellation of origin, semiconductors etc.</a:t>
            </a:r>
          </a:p>
          <a:p>
            <a:pPr algn="just">
              <a:buNone/>
            </a:pPr>
            <a:endParaRPr lang="en-GB" sz="2600" dirty="0" smtClean="0"/>
          </a:p>
          <a:p>
            <a:pPr algn="just"/>
            <a:r>
              <a:rPr lang="en-GB" sz="2600" dirty="0" smtClean="0"/>
              <a:t>This law reflects all the recommendations assigned by the European Commission reports for the Industrial Property field.</a:t>
            </a:r>
          </a:p>
          <a:p>
            <a:pPr algn="just"/>
            <a:endParaRPr lang="en-GB" sz="2600" dirty="0" smtClean="0"/>
          </a:p>
          <a:p>
            <a:pPr algn="just">
              <a:buNone/>
            </a:pPr>
            <a:endParaRPr lang="en-GB" dirty="0"/>
          </a:p>
        </p:txBody>
      </p:sp>
      <p:sp>
        <p:nvSpPr>
          <p:cNvPr id="2" name="Title 1"/>
          <p:cNvSpPr>
            <a:spLocks noGrp="1"/>
          </p:cNvSpPr>
          <p:nvPr>
            <p:ph type="title"/>
          </p:nvPr>
        </p:nvSpPr>
        <p:spPr>
          <a:xfrm>
            <a:off x="457200" y="304800"/>
            <a:ext cx="8229600" cy="1143000"/>
          </a:xfrm>
        </p:spPr>
        <p:txBody>
          <a:bodyPr>
            <a:normAutofit/>
          </a:bodyPr>
          <a:lstStyle/>
          <a:p>
            <a:pPr algn="ctr"/>
            <a:r>
              <a:rPr lang="en-IE" sz="2400" dirty="0" smtClean="0"/>
              <a:t>      Legislative development on industrial property field</a:t>
            </a:r>
            <a:endParaRPr lang="en-GB"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a:bodyPr>
          <a:lstStyle/>
          <a:p>
            <a:r>
              <a:rPr lang="en-GB" dirty="0" smtClean="0"/>
              <a:t>During 2018, the GDIP received </a:t>
            </a:r>
            <a:r>
              <a:rPr lang="en-GB" i="1" dirty="0" smtClean="0"/>
              <a:t>1294 </a:t>
            </a:r>
            <a:r>
              <a:rPr lang="en-GB" dirty="0" smtClean="0"/>
              <a:t>applications for trademarks compared to </a:t>
            </a:r>
            <a:r>
              <a:rPr lang="en-GB" i="1" dirty="0" smtClean="0"/>
              <a:t>1161 </a:t>
            </a:r>
            <a:r>
              <a:rPr lang="en-GB" dirty="0" smtClean="0"/>
              <a:t>applications in 2017, showing an </a:t>
            </a:r>
            <a:r>
              <a:rPr lang="en-GB" b="1" i="1" dirty="0" smtClean="0"/>
              <a:t>increase of 10.3%</a:t>
            </a:r>
            <a:r>
              <a:rPr lang="en-GB" b="1" dirty="0" smtClean="0"/>
              <a:t>.</a:t>
            </a:r>
            <a:endParaRPr lang="en-GB" dirty="0" smtClean="0"/>
          </a:p>
          <a:p>
            <a:endParaRPr lang="en-GB" dirty="0" smtClean="0"/>
          </a:p>
          <a:p>
            <a:endParaRPr lang="en-GB" dirty="0"/>
          </a:p>
        </p:txBody>
      </p:sp>
      <p:sp>
        <p:nvSpPr>
          <p:cNvPr id="2" name="Title 1"/>
          <p:cNvSpPr>
            <a:spLocks noGrp="1"/>
          </p:cNvSpPr>
          <p:nvPr>
            <p:ph type="title"/>
          </p:nvPr>
        </p:nvSpPr>
        <p:spPr/>
        <p:txBody>
          <a:bodyPr>
            <a:normAutofit fontScale="90000"/>
          </a:bodyPr>
          <a:lstStyle/>
          <a:p>
            <a:r>
              <a:rPr lang="en-GB" sz="2800" dirty="0" smtClean="0"/>
              <a:t>                                  </a:t>
            </a:r>
            <a:br>
              <a:rPr lang="en-GB" sz="2800" dirty="0" smtClean="0"/>
            </a:br>
            <a:r>
              <a:rPr lang="en-GB" sz="2800" dirty="0" smtClean="0"/>
              <a:t>                               </a:t>
            </a:r>
            <a:r>
              <a:rPr lang="en-GB" sz="4400" dirty="0" smtClean="0"/>
              <a:t>Statistics</a:t>
            </a:r>
            <a:r>
              <a:rPr lang="en-GB" sz="2800" dirty="0" smtClean="0"/>
              <a:t/>
            </a:r>
            <a:br>
              <a:rPr lang="en-GB" sz="2800" dirty="0" smtClean="0"/>
            </a:br>
            <a:r>
              <a:rPr lang="en-GB" sz="2800" dirty="0" smtClean="0"/>
              <a:t> </a:t>
            </a:r>
            <a:br>
              <a:rPr lang="en-GB" sz="2800" dirty="0" smtClean="0"/>
            </a:br>
            <a:endParaRPr lang="en-GB" sz="2800" b="1" dirty="0"/>
          </a:p>
        </p:txBody>
      </p:sp>
      <p:graphicFrame>
        <p:nvGraphicFramePr>
          <p:cNvPr id="4" name="Chart 3"/>
          <p:cNvGraphicFramePr/>
          <p:nvPr/>
        </p:nvGraphicFramePr>
        <p:xfrm>
          <a:off x="1214414" y="2714620"/>
          <a:ext cx="6000792" cy="317479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85860"/>
            <a:ext cx="8858280" cy="5214974"/>
          </a:xfrm>
        </p:spPr>
        <p:txBody>
          <a:bodyPr/>
          <a:lstStyle/>
          <a:p>
            <a:r>
              <a:rPr lang="en-US" sz="2000" dirty="0" smtClean="0"/>
              <a:t>During 2018, GDIP received </a:t>
            </a:r>
            <a:r>
              <a:rPr lang="en-US" sz="2000" i="1" dirty="0" smtClean="0"/>
              <a:t>921 applications for patents</a:t>
            </a:r>
            <a:r>
              <a:rPr lang="en-US" sz="2000" dirty="0" smtClean="0"/>
              <a:t> compared to </a:t>
            </a:r>
            <a:r>
              <a:rPr lang="en-US" sz="2000" i="1" dirty="0" smtClean="0"/>
              <a:t>813 </a:t>
            </a:r>
            <a:r>
              <a:rPr lang="en-US" sz="2000" dirty="0" smtClean="0"/>
              <a:t>applications received in 2017; this marked an </a:t>
            </a:r>
            <a:r>
              <a:rPr lang="en-US" sz="2000" b="1" i="1" dirty="0" smtClean="0"/>
              <a:t>11.7% increase</a:t>
            </a:r>
            <a:r>
              <a:rPr lang="en-US" sz="2000" b="1" dirty="0" smtClean="0"/>
              <a:t> on the number of patent applications</a:t>
            </a:r>
            <a:r>
              <a:rPr lang="en-US" sz="2000" dirty="0" smtClean="0"/>
              <a:t>. Moreover, </a:t>
            </a:r>
            <a:r>
              <a:rPr lang="en-US" sz="2000" b="1" dirty="0" smtClean="0"/>
              <a:t>from 921 </a:t>
            </a:r>
            <a:r>
              <a:rPr lang="en-US" sz="2000" dirty="0" smtClean="0"/>
              <a:t>applications filed in 2018, three of these applications are PCT applications, 15 applications are national patent applications, and 903 are European patents who requested validation or extension in Albania. </a:t>
            </a:r>
            <a:endParaRPr lang="en-GB" sz="2000" dirty="0" smtClean="0"/>
          </a:p>
          <a:p>
            <a:pPr>
              <a:buNone/>
            </a:pPr>
            <a:endParaRPr lang="en-GB" dirty="0" smtClean="0"/>
          </a:p>
          <a:p>
            <a:pPr>
              <a:buNone/>
            </a:pPr>
            <a:endParaRPr lang="en-GB" sz="1800" dirty="0" smtClean="0"/>
          </a:p>
          <a:p>
            <a:pPr>
              <a:buNone/>
            </a:pPr>
            <a:endParaRPr lang="en-GB" sz="1800" dirty="0" smtClean="0"/>
          </a:p>
          <a:p>
            <a:pPr>
              <a:buNone/>
            </a:pPr>
            <a:endParaRPr lang="en-GB" sz="1800" dirty="0" smtClean="0"/>
          </a:p>
          <a:p>
            <a:pPr>
              <a:buNone/>
            </a:pPr>
            <a:endParaRPr lang="en-GB" sz="1800" dirty="0" smtClean="0"/>
          </a:p>
          <a:p>
            <a:pPr>
              <a:buNone/>
            </a:pPr>
            <a:endParaRPr lang="en-GB" sz="1800" dirty="0" smtClean="0"/>
          </a:p>
          <a:p>
            <a:pPr>
              <a:buNone/>
            </a:pPr>
            <a:endParaRPr lang="en-GB" sz="1800" dirty="0" smtClean="0"/>
          </a:p>
          <a:p>
            <a:pPr>
              <a:buNone/>
            </a:pPr>
            <a:endParaRPr lang="en-GB" sz="1800" dirty="0" smtClean="0"/>
          </a:p>
          <a:p>
            <a:pPr>
              <a:buNone/>
            </a:pPr>
            <a:endParaRPr lang="en-GB" sz="1800" dirty="0"/>
          </a:p>
        </p:txBody>
      </p:sp>
      <p:sp>
        <p:nvSpPr>
          <p:cNvPr id="3" name="Title 2"/>
          <p:cNvSpPr>
            <a:spLocks noGrp="1"/>
          </p:cNvSpPr>
          <p:nvPr>
            <p:ph type="title"/>
          </p:nvPr>
        </p:nvSpPr>
        <p:spPr/>
        <p:txBody>
          <a:bodyPr/>
          <a:lstStyle/>
          <a:p>
            <a:r>
              <a:rPr lang="en-GB" dirty="0" smtClean="0"/>
              <a:t>                    Statistics</a:t>
            </a:r>
            <a:endParaRPr lang="en-GB" dirty="0"/>
          </a:p>
        </p:txBody>
      </p:sp>
      <p:graphicFrame>
        <p:nvGraphicFramePr>
          <p:cNvPr id="4" name="Chart 3"/>
          <p:cNvGraphicFramePr/>
          <p:nvPr/>
        </p:nvGraphicFramePr>
        <p:xfrm>
          <a:off x="1785918" y="3429000"/>
          <a:ext cx="6072230" cy="264320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GB" sz="2600" dirty="0" smtClean="0"/>
              <a:t>During 2018 GDIP received </a:t>
            </a:r>
            <a:r>
              <a:rPr lang="en-GB" sz="2600" b="1" dirty="0" smtClean="0"/>
              <a:t>72 applications for trademark registration/examination procedure</a:t>
            </a:r>
            <a:r>
              <a:rPr lang="en-GB" sz="2600" dirty="0" smtClean="0"/>
              <a:t>, as regard the sports industry, </a:t>
            </a:r>
          </a:p>
          <a:p>
            <a:pPr>
              <a:buNone/>
            </a:pPr>
            <a:r>
              <a:rPr lang="en-GB" sz="2600" dirty="0" smtClean="0"/>
              <a:t>concretely: </a:t>
            </a:r>
          </a:p>
          <a:p>
            <a:r>
              <a:rPr lang="en-GB" sz="2600" dirty="0" smtClean="0"/>
              <a:t>Sportive information;</a:t>
            </a:r>
          </a:p>
          <a:p>
            <a:r>
              <a:rPr lang="en-GB" sz="2600" dirty="0" smtClean="0"/>
              <a:t>Organization of sportive competition;</a:t>
            </a:r>
          </a:p>
          <a:p>
            <a:r>
              <a:rPr lang="en-GB" sz="2600" dirty="0" smtClean="0"/>
              <a:t>Sportive activities;</a:t>
            </a:r>
          </a:p>
          <a:p>
            <a:r>
              <a:rPr lang="en-GB" sz="2600" dirty="0" smtClean="0"/>
              <a:t>Gymnastics;</a:t>
            </a:r>
          </a:p>
          <a:p>
            <a:r>
              <a:rPr lang="en-GB" sz="2600" dirty="0" smtClean="0"/>
              <a:t>Organizing motor events;</a:t>
            </a:r>
          </a:p>
          <a:p>
            <a:r>
              <a:rPr lang="en-GB" sz="2600" dirty="0" smtClean="0"/>
              <a:t>Equipments;</a:t>
            </a:r>
          </a:p>
          <a:p>
            <a:r>
              <a:rPr lang="en-GB" sz="2600" dirty="0" smtClean="0"/>
              <a:t>Sports training.</a:t>
            </a:r>
          </a:p>
          <a:p>
            <a:pPr>
              <a:buNone/>
            </a:pPr>
            <a:endParaRPr lang="en-GB" sz="2600" dirty="0" smtClean="0"/>
          </a:p>
          <a:p>
            <a:r>
              <a:rPr lang="en-GB" sz="2600" dirty="0" smtClean="0"/>
              <a:t>Republic of Albania is not part of </a:t>
            </a:r>
            <a:r>
              <a:rPr lang="en-GB" sz="2600" b="1" dirty="0" smtClean="0"/>
              <a:t>Nairobi Treaty on the Protection of the Olympic Symbol.</a:t>
            </a:r>
          </a:p>
          <a:p>
            <a:endParaRPr lang="en-GB" dirty="0" smtClean="0"/>
          </a:p>
          <a:p>
            <a:endParaRPr lang="en-GB" dirty="0" smtClean="0"/>
          </a:p>
          <a:p>
            <a:endParaRPr lang="en-GB" dirty="0" smtClean="0"/>
          </a:p>
          <a:p>
            <a:endParaRPr lang="en-GB" dirty="0"/>
          </a:p>
        </p:txBody>
      </p:sp>
      <p:sp>
        <p:nvSpPr>
          <p:cNvPr id="3" name="Title 2"/>
          <p:cNvSpPr>
            <a:spLocks noGrp="1"/>
          </p:cNvSpPr>
          <p:nvPr>
            <p:ph type="title"/>
          </p:nvPr>
        </p:nvSpPr>
        <p:spPr/>
        <p:txBody>
          <a:bodyPr>
            <a:normAutofit/>
          </a:bodyPr>
          <a:lstStyle/>
          <a:p>
            <a:pPr algn="ctr"/>
            <a:r>
              <a:rPr lang="en-GB" sz="2400" dirty="0" smtClean="0">
                <a:solidFill>
                  <a:schemeClr val="tx1"/>
                </a:solidFill>
              </a:rPr>
              <a:t>Statistics on IP objects- Albanian experience </a:t>
            </a:r>
            <a:endParaRPr lang="en-GB" sz="2400"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GB" sz="2000" dirty="0" smtClean="0"/>
              <a:t>National Conference on “IP and sports – Reach for gold”</a:t>
            </a:r>
            <a:br>
              <a:rPr lang="en-GB" sz="2000" dirty="0" smtClean="0"/>
            </a:br>
            <a:r>
              <a:rPr lang="en-GB" sz="2000" dirty="0" smtClean="0"/>
              <a:t/>
            </a:r>
            <a:br>
              <a:rPr lang="en-GB" sz="2000" dirty="0" smtClean="0"/>
            </a:br>
            <a:r>
              <a:rPr lang="en-GB" sz="2000" dirty="0" smtClean="0"/>
              <a:t>organized by GDIP in cooperation with EPO </a:t>
            </a:r>
            <a:endParaRPr lang="en-GB" sz="2000" dirty="0"/>
          </a:p>
        </p:txBody>
      </p:sp>
      <p:pic>
        <p:nvPicPr>
          <p:cNvPr id="1026" name="Picture 2" descr="C:\Users\Soni\Desktop\DPPI 2019\WORLD IP Day 2019\IP Day 2019\Banner_ back drop-Salla-0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04534"/>
            <a:ext cx="8229600" cy="4279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568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2665</TotalTime>
  <Words>572</Words>
  <Application>Microsoft Office PowerPoint</Application>
  <PresentationFormat>On-screen Show (4:3)</PresentationFormat>
  <Paragraphs>60</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Microsoft Sans Serif</vt:lpstr>
      <vt:lpstr>Times New Roman</vt:lpstr>
      <vt:lpstr>Verdana</vt:lpstr>
      <vt:lpstr>Wingdings 2</vt:lpstr>
      <vt:lpstr>Wingdings 3</vt:lpstr>
      <vt:lpstr>Concourse</vt:lpstr>
      <vt:lpstr>   THE GENERAL DIRECTORATE OF INDUSTRIAL PROPERTY OF THE REPUBLIC OF ALBANIA (GDIP)  Regional Seminar – IP and Sports – Slovenia 28-29, 2019  </vt:lpstr>
      <vt:lpstr>IP system in Republic of Albania</vt:lpstr>
      <vt:lpstr>PowerPoint Presentation</vt:lpstr>
      <vt:lpstr>National Strategy on IP (2016-2020) </vt:lpstr>
      <vt:lpstr>      Legislative development on industrial property field</vt:lpstr>
      <vt:lpstr>                                                                  Statistics   </vt:lpstr>
      <vt:lpstr>                    Statistics</vt:lpstr>
      <vt:lpstr>Statistics on IP objects- Albanian experience </vt:lpstr>
      <vt:lpstr>National Conference on “IP and sports – Reach for gold”  organized by GDIP in cooperation with EPO </vt:lpstr>
      <vt:lpstr>PowerPoint Presentation</vt:lpstr>
      <vt:lpstr>PowerPoint Presentation</vt:lpstr>
      <vt:lpstr>PowerPoint Presentation</vt:lpstr>
      <vt:lpstr>PowerPoint Presentation</vt:lpstr>
      <vt:lpstr>PowerPoint Presentation</vt:lpstr>
      <vt:lpstr>PowerPoint Presentation</vt:lpstr>
      <vt:lpstr>Technical sponsor – Macron General Sponsor – VODAFONE  National Football Team (Albania)</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PRIORITETET E DREJTORISË SË PËRGJITHSHME TË PRONËSISË INDUSTRIALE  6-MUJORI  I-RË 2019</dc:title>
  <dc:creator>Ina Dervishi</dc:creator>
  <cp:keywords>FOR OFFICIAL USE ONLY</cp:keywords>
  <cp:lastModifiedBy>GOUMAZ Margaux</cp:lastModifiedBy>
  <cp:revision>105</cp:revision>
  <dcterms:created xsi:type="dcterms:W3CDTF">2006-08-16T00:00:00Z</dcterms:created>
  <dcterms:modified xsi:type="dcterms:W3CDTF">2019-10-03T08:49:58Z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6511f28c-9e15-49bc-8a35-efb948acbde1</vt:lpwstr>
  </property>
  <property fmtid="{D5CDD505-2E9C-101B-9397-08002B2CF9AE}" pid="3" name="Classification">
    <vt:lpwstr>For Official Use Only</vt:lpwstr>
  </property>
  <property fmtid="{D5CDD505-2E9C-101B-9397-08002B2CF9AE}" pid="4" name="VisualMarkings">
    <vt:lpwstr>Footer</vt:lpwstr>
  </property>
  <property fmtid="{D5CDD505-2E9C-101B-9397-08002B2CF9AE}" pid="5" name="Alignment">
    <vt:lpwstr>Centre</vt:lpwstr>
  </property>
  <property fmtid="{D5CDD505-2E9C-101B-9397-08002B2CF9AE}" pid="6" name="Language">
    <vt:lpwstr>English</vt:lpwstr>
  </property>
</Properties>
</file>