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64" r:id="rId4"/>
    <p:sldId id="289" r:id="rId5"/>
    <p:sldId id="290" r:id="rId6"/>
    <p:sldId id="291" r:id="rId7"/>
    <p:sldId id="292" r:id="rId8"/>
    <p:sldId id="293" r:id="rId9"/>
    <p:sldId id="294" r:id="rId10"/>
    <p:sldId id="297" r:id="rId11"/>
    <p:sldId id="298" r:id="rId12"/>
    <p:sldId id="275" r:id="rId13"/>
    <p:sldId id="274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15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526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544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55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72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776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811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09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269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22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248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F398-FC41-4146-8854-CBB4F1D86A8E}" type="datetimeFigureOut">
              <a:rPr lang="sl-SI" smtClean="0"/>
              <a:t>3. 10. 2019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C9E8-FA2A-4C1D-9EC1-9DD00019F61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9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5" r="40"/>
          <a:stretch/>
        </p:blipFill>
        <p:spPr>
          <a:xfrm>
            <a:off x="-23813" y="0"/>
            <a:ext cx="12215812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" y="5278582"/>
            <a:ext cx="8780015" cy="687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2581" y="5149049"/>
            <a:ext cx="9907560" cy="1258101"/>
          </a:xfrm>
        </p:spPr>
        <p:txBody>
          <a:bodyPr>
            <a:noAutofit/>
          </a:bodyPr>
          <a:lstStyle/>
          <a:p>
            <a:pPr algn="l"/>
            <a:r>
              <a:rPr lang="hr-HR" sz="3500" dirty="0">
                <a:solidFill>
                  <a:schemeClr val="bg1"/>
                </a:solidFill>
                <a:latin typeface="+mn-lt"/>
              </a:rPr>
              <a:t/>
            </a:r>
            <a:br>
              <a:rPr lang="hr-HR" sz="3500" dirty="0">
                <a:solidFill>
                  <a:schemeClr val="bg1"/>
                </a:solidFill>
                <a:latin typeface="+mn-lt"/>
              </a:rPr>
            </a:br>
            <a:r>
              <a:rPr lang="hr-HR" sz="3500" dirty="0">
                <a:solidFill>
                  <a:schemeClr val="bg1"/>
                </a:solidFill>
                <a:latin typeface="+mn-lt"/>
              </a:rPr>
              <a:t/>
            </a:r>
            <a:br>
              <a:rPr lang="hr-HR" sz="3500" dirty="0">
                <a:solidFill>
                  <a:schemeClr val="bg1"/>
                </a:solidFill>
                <a:latin typeface="+mn-lt"/>
              </a:rPr>
            </a:br>
            <a:r>
              <a:rPr lang="hr-HR" sz="3500" dirty="0">
                <a:solidFill>
                  <a:schemeClr val="bg1"/>
                </a:solidFill>
                <a:latin typeface="+mn-lt"/>
              </a:rPr>
              <a:t>PRODAJA TELEVIZIJSKIH PRAVIC V ŠPORTU</a:t>
            </a:r>
            <a:br>
              <a:rPr lang="hr-HR" sz="3500" dirty="0">
                <a:solidFill>
                  <a:schemeClr val="bg1"/>
                </a:solidFill>
                <a:latin typeface="+mn-lt"/>
              </a:rPr>
            </a:br>
            <a:endParaRPr lang="hr-HR" sz="35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2722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1"/>
            <a:ext cx="10551850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/>
              <a:t>PRIHODNOST TELEVIZIJSKIH PRAVIC V ŠPORTU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000" dirty="0"/>
              <a:t>Športne vsebine se že dolgo časa ne konzumirajo samo na TV zaslonih. Mobilne naprave predvsem pri mlajših generacijah prevzemajo primat med napravami, na katerih se spremljajo video vsebine.</a:t>
            </a:r>
          </a:p>
          <a:p>
            <a:r>
              <a:rPr lang="sl-SI" sz="2000" dirty="0"/>
              <a:t>Novo dimenzijo spremljanju športa so prinesla družbena omrežja.</a:t>
            </a:r>
          </a:p>
          <a:p>
            <a:r>
              <a:rPr lang="sl-SI" sz="2000" dirty="0"/>
              <a:t>Uporabnik pri spremljanju športa ne spremlja samo video vsebin, pač pa ga vedno bolj zanimajo podatki, statistika o dogodku, mnenja drugih uporabnikov ter deljenje navijaških izkušenj ter komentiranje le-teh.</a:t>
            </a:r>
          </a:p>
          <a:p>
            <a:r>
              <a:rPr lang="sl-SI" sz="2000" dirty="0"/>
              <a:t>Z razvojem interneta / mobilnih omrežji je področje distribucije vsebin dobilo novo dimenzijo.</a:t>
            </a:r>
          </a:p>
          <a:p>
            <a:r>
              <a:rPr lang="sl-SI" sz="2000" dirty="0"/>
              <a:t>E-</a:t>
            </a:r>
            <a:r>
              <a:rPr lang="sl-SI" sz="2000" dirty="0" err="1"/>
              <a:t>gaming</a:t>
            </a:r>
            <a:r>
              <a:rPr lang="sl-SI" sz="2000" dirty="0"/>
              <a:t> že danes predstavlja novo obliko uporabniške izkušnje pri konzumaciji športa ter odpira vrata športnim znamkam za trženje novih oblik komercialnih pravic.</a:t>
            </a:r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4ED595-776A-4A97-B88A-975A6362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300" y="6457841"/>
            <a:ext cx="196308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1"/>
            <a:ext cx="10551850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/>
              <a:t>PRIHODNOST TELEVIZIJSKIH PRAVIC V ŠPORTU</a:t>
            </a:r>
          </a:p>
          <a:p>
            <a:pPr marL="0" indent="0">
              <a:buNone/>
            </a:pPr>
            <a:endParaRPr lang="sl-SI" sz="2000" dirty="0"/>
          </a:p>
          <a:p>
            <a:r>
              <a:rPr lang="sl-SI" sz="2000" dirty="0"/>
              <a:t>Uspešna poslovna izkušnja platforme NETFLIX je športu pokazala, kaj ga čaka v prihodnje. </a:t>
            </a:r>
          </a:p>
          <a:p>
            <a:r>
              <a:rPr lang="sl-SI" sz="2000" dirty="0"/>
              <a:t>OTT (over-the-top) platforme so prihodnost distribucije TV pravic v športu.</a:t>
            </a:r>
          </a:p>
          <a:p>
            <a:r>
              <a:rPr lang="sl-SI" sz="2000" dirty="0"/>
              <a:t>OTT platforme omogočajo neposredno distribucijo vsebine do uporabnike brez posrednika (TV platforme, telekomunikacijskega operaterja, …).</a:t>
            </a:r>
          </a:p>
          <a:p>
            <a:r>
              <a:rPr lang="sl-SI" sz="2000" dirty="0"/>
              <a:t>Vzpostavitev neposrednega stika z uporabnikom ter dostop do njegovih preferenc in podatkov predstavlja izjemno marketinško vrednost.</a:t>
            </a:r>
          </a:p>
          <a:p>
            <a:r>
              <a:rPr lang="sl-SI" sz="2000" dirty="0"/>
              <a:t>Največje športne organizacije (UEFA, NBA, MOK, …) kot lastnice medijskih pravic postavljajo temelje, ki bodo v bližnji prihodnosti zelo spremenile dosedanja razmerja na trgu športnih vsebin.</a:t>
            </a:r>
          </a:p>
          <a:p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2751278-55F8-4BBB-AA67-630CD126D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034" y="6391581"/>
            <a:ext cx="196308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1487" y="1538180"/>
            <a:ext cx="8158921" cy="956827"/>
          </a:xfrm>
        </p:spPr>
        <p:txBody>
          <a:bodyPr>
            <a:noAutofit/>
          </a:bodyPr>
          <a:lstStyle/>
          <a:p>
            <a:pPr algn="l"/>
            <a:r>
              <a:rPr lang="sl-SI" sz="3500" dirty="0">
                <a:solidFill>
                  <a:schemeClr val="bg1"/>
                </a:solidFill>
                <a:latin typeface="+mn-lt"/>
              </a:rPr>
              <a:t>Aktivacija sponzorskih </a:t>
            </a:r>
            <a:r>
              <a:rPr lang="sl-SI" sz="3500" dirty="0" err="1">
                <a:solidFill>
                  <a:schemeClr val="bg1"/>
                </a:solidFill>
                <a:latin typeface="+mn-lt"/>
              </a:rPr>
              <a:t>pravIC</a:t>
            </a:r>
            <a:endParaRPr lang="sl-SI" sz="3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9625FB-DAC3-4C5E-8D54-8E0931DD7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52"/>
            <a:ext cx="12192000" cy="68240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84DA11D-3B5D-467A-97C7-10132F0C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5" y="5845501"/>
            <a:ext cx="8779001" cy="68890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A2FCA7C-0FAC-4188-8C21-62D0DD187418}"/>
              </a:ext>
            </a:extLst>
          </p:cNvPr>
          <p:cNvSpPr txBox="1"/>
          <p:nvPr/>
        </p:nvSpPr>
        <p:spPr>
          <a:xfrm>
            <a:off x="550417" y="6027937"/>
            <a:ext cx="726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chemeClr val="bg1"/>
                </a:solidFill>
              </a:rPr>
              <a:t>NAVIDEZNA RESNIČNOST  - IZ DNEVNE SOBE V ŠPORTNO ARENO</a:t>
            </a:r>
          </a:p>
        </p:txBody>
      </p:sp>
    </p:spTree>
    <p:extLst>
      <p:ext uri="{BB962C8B-B14F-4D97-AF65-F5344CB8AC3E}">
        <p14:creationId xmlns:p14="http://schemas.microsoft.com/office/powerpoint/2010/main" val="383397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1028699"/>
            <a:ext cx="12191999" cy="6577446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bg1"/>
                </a:solidFill>
                <a:latin typeface="+mn-lt"/>
              </a:rPr>
              <a:t/>
            </a:r>
            <a:br>
              <a:rPr lang="sl-SI" dirty="0">
                <a:solidFill>
                  <a:schemeClr val="bg1"/>
                </a:solidFill>
                <a:latin typeface="+mn-lt"/>
              </a:rPr>
            </a:br>
            <a:r>
              <a:rPr lang="sl-SI" dirty="0">
                <a:solidFill>
                  <a:schemeClr val="bg1"/>
                </a:solidFill>
                <a:latin typeface="+mn-lt"/>
              </a:rPr>
              <a:t/>
            </a:r>
            <a:br>
              <a:rPr lang="sl-SI" dirty="0">
                <a:solidFill>
                  <a:schemeClr val="bg1"/>
                </a:solidFill>
                <a:latin typeface="+mn-lt"/>
              </a:rPr>
            </a:br>
            <a:r>
              <a:rPr lang="sl-SI" dirty="0">
                <a:solidFill>
                  <a:schemeClr val="bg1"/>
                </a:solidFill>
                <a:latin typeface="+mn-lt"/>
              </a:rPr>
              <a:t>					</a:t>
            </a:r>
            <a:br>
              <a:rPr lang="sl-SI" dirty="0">
                <a:solidFill>
                  <a:schemeClr val="bg1"/>
                </a:solidFill>
                <a:latin typeface="+mn-lt"/>
              </a:rPr>
            </a:br>
            <a:r>
              <a:rPr lang="sl-SI" dirty="0">
                <a:solidFill>
                  <a:schemeClr val="bg1"/>
                </a:solidFill>
                <a:latin typeface="+mn-lt"/>
              </a:rPr>
              <a:t/>
            </a:r>
            <a:br>
              <a:rPr lang="sl-SI" dirty="0">
                <a:solidFill>
                  <a:schemeClr val="bg1"/>
                </a:solidFill>
                <a:latin typeface="+mn-lt"/>
              </a:rPr>
            </a:br>
            <a:r>
              <a:rPr lang="sl-SI" sz="4000" dirty="0">
                <a:solidFill>
                  <a:schemeClr val="bg1"/>
                </a:solidFill>
                <a:latin typeface="+mn-lt"/>
              </a:rPr>
              <a:t>Hvala lepa.</a:t>
            </a:r>
            <a:r>
              <a:rPr lang="sl-SI" dirty="0">
                <a:solidFill>
                  <a:schemeClr val="bg1"/>
                </a:solidFill>
                <a:latin typeface="+mn-lt"/>
              </a:rPr>
              <a:t/>
            </a:r>
            <a:br>
              <a:rPr lang="sl-SI" dirty="0">
                <a:solidFill>
                  <a:schemeClr val="bg1"/>
                </a:solidFill>
                <a:latin typeface="+mn-lt"/>
              </a:rPr>
            </a:br>
            <a:r>
              <a:rPr lang="sl-SI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2800" dirty="0">
                <a:solidFill>
                  <a:schemeClr val="bg1"/>
                </a:solidFill>
                <a:latin typeface="+mn-lt"/>
              </a:rPr>
            </a:br>
            <a:r>
              <a:rPr lang="sl-SI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2800" dirty="0">
                <a:solidFill>
                  <a:schemeClr val="bg1"/>
                </a:solidFill>
                <a:latin typeface="+mn-lt"/>
              </a:rPr>
            </a:br>
            <a:r>
              <a:rPr lang="sl-SI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2800" dirty="0">
                <a:solidFill>
                  <a:schemeClr val="bg1"/>
                </a:solidFill>
                <a:latin typeface="+mn-lt"/>
              </a:rPr>
            </a:br>
            <a:r>
              <a:rPr lang="sl-SI" sz="2000" dirty="0">
                <a:solidFill>
                  <a:schemeClr val="bg1"/>
                </a:solidFill>
                <a:latin typeface="+mn-lt"/>
              </a:rPr>
              <a:t>Tomaž Ambrožič</a:t>
            </a:r>
            <a:br>
              <a:rPr lang="sl-SI" sz="2000" dirty="0">
                <a:solidFill>
                  <a:schemeClr val="bg1"/>
                </a:solidFill>
                <a:latin typeface="+mn-lt"/>
              </a:rPr>
            </a:br>
            <a:r>
              <a:rPr lang="sl-SI" sz="2000" dirty="0">
                <a:solidFill>
                  <a:schemeClr val="bg1"/>
                </a:solidFill>
                <a:latin typeface="+mn-lt"/>
              </a:rPr>
              <a:t>Sport Media Focus d.o.o.</a:t>
            </a:r>
            <a:br>
              <a:rPr lang="sl-SI" sz="2000" dirty="0">
                <a:solidFill>
                  <a:schemeClr val="bg1"/>
                </a:solidFill>
                <a:latin typeface="+mn-lt"/>
              </a:rPr>
            </a:br>
            <a:r>
              <a:rPr lang="sl-SI" sz="20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2000" dirty="0">
                <a:solidFill>
                  <a:schemeClr val="bg1"/>
                </a:solidFill>
                <a:latin typeface="+mn-lt"/>
              </a:rPr>
            </a:br>
            <a:r>
              <a:rPr lang="sl-SI" sz="2000" dirty="0">
                <a:solidFill>
                  <a:schemeClr val="bg1"/>
                </a:solidFill>
                <a:latin typeface="+mn-lt"/>
              </a:rPr>
              <a:t>www.sportmediafocus.com</a:t>
            </a:r>
            <a:r>
              <a:rPr lang="sl-SI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2800" dirty="0">
                <a:solidFill>
                  <a:schemeClr val="bg1"/>
                </a:solidFill>
                <a:latin typeface="+mn-lt"/>
              </a:rPr>
            </a:br>
            <a:r>
              <a:rPr lang="sl-SI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2800" dirty="0">
                <a:solidFill>
                  <a:schemeClr val="bg1"/>
                </a:solidFill>
                <a:latin typeface="+mn-lt"/>
              </a:rPr>
            </a:br>
            <a:r>
              <a:rPr lang="sl-SI" sz="40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4000" dirty="0">
                <a:solidFill>
                  <a:schemeClr val="bg1"/>
                </a:solidFill>
                <a:latin typeface="+mn-lt"/>
              </a:rPr>
            </a:br>
            <a:r>
              <a:rPr lang="sl-SI" sz="2200" dirty="0">
                <a:solidFill>
                  <a:schemeClr val="bg1"/>
                </a:solidFill>
                <a:latin typeface="+mn-lt"/>
              </a:rPr>
              <a:t/>
            </a:r>
            <a:br>
              <a:rPr lang="sl-SI" sz="2200" dirty="0">
                <a:solidFill>
                  <a:schemeClr val="bg1"/>
                </a:solidFill>
                <a:latin typeface="+mn-lt"/>
              </a:rPr>
            </a:br>
            <a:endParaRPr lang="sl-SI" sz="2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372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369"/>
            <a:ext cx="10551850" cy="4722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/>
              <a:t>UVOD</a:t>
            </a:r>
          </a:p>
          <a:p>
            <a:r>
              <a:rPr lang="sl-SI" sz="2000" dirty="0"/>
              <a:t>Komercialni vidik športa se je začel razvijati v trenutku, ko je šport postal del televizijskega programa.</a:t>
            </a:r>
          </a:p>
          <a:p>
            <a:r>
              <a:rPr lang="sl-SI" sz="2000" dirty="0"/>
              <a:t>Olimpijske igre leta 1936 v Berlinu so bile prvi večji športni dogodek s TV prenosom.</a:t>
            </a:r>
          </a:p>
          <a:p>
            <a:r>
              <a:rPr lang="sl-SI" sz="2000" dirty="0"/>
              <a:t>Globalni doseg televizije je športu omogočil monetizacijo svoje dejavnosti.</a:t>
            </a:r>
          </a:p>
          <a:p>
            <a:r>
              <a:rPr lang="sl-SI" sz="2000" dirty="0"/>
              <a:t>Ocenjena globalna vrednost športno – marketinške industrije za leto 2017 naj bi znašala 1.3 </a:t>
            </a:r>
            <a:r>
              <a:rPr lang="sl-SI" sz="2000" dirty="0" err="1"/>
              <a:t>biljona</a:t>
            </a:r>
            <a:r>
              <a:rPr lang="sl-SI" sz="2000" dirty="0"/>
              <a:t> dolarjev*</a:t>
            </a:r>
          </a:p>
          <a:p>
            <a:pPr marL="0" indent="0">
              <a:buNone/>
            </a:pPr>
            <a:r>
              <a:rPr lang="sl-SI" sz="1400" dirty="0"/>
              <a:t>     *</a:t>
            </a:r>
            <a:r>
              <a:rPr lang="sl-SI" sz="1400" dirty="0" err="1"/>
              <a:t>Plunkett</a:t>
            </a:r>
            <a:r>
              <a:rPr lang="sl-SI" sz="1400" dirty="0"/>
              <a:t> </a:t>
            </a:r>
            <a:r>
              <a:rPr lang="sl-SI" sz="1400" dirty="0" err="1"/>
              <a:t>Research</a:t>
            </a:r>
            <a:r>
              <a:rPr lang="sl-SI" sz="1400" dirty="0"/>
              <a:t> </a:t>
            </a:r>
            <a:r>
              <a:rPr lang="sl-SI" sz="1400" dirty="0" err="1"/>
              <a:t>Ltd</a:t>
            </a:r>
            <a:endParaRPr lang="sl-SI" sz="1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987ADD-7C2A-4331-892F-F63B82B2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523" y="6423884"/>
            <a:ext cx="196308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1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8387" r="814" b="8002"/>
          <a:stretch/>
        </p:blipFill>
        <p:spPr>
          <a:xfrm>
            <a:off x="0" y="-83127"/>
            <a:ext cx="12191999" cy="6941127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B02985E-7BB4-4B5A-AE2A-55479A00EA26}"/>
              </a:ext>
            </a:extLst>
          </p:cNvPr>
          <p:cNvSpPr txBox="1"/>
          <p:nvPr/>
        </p:nvSpPr>
        <p:spPr>
          <a:xfrm>
            <a:off x="994299" y="2388093"/>
            <a:ext cx="100406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b="1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Finalno tekmo FIFA </a:t>
            </a:r>
            <a:r>
              <a:rPr lang="sl-SI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Cup</a:t>
            </a: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 si je v neposrednem prenosu ogledalo 1.12 mrd TV gledalcev.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Celotno prvenstvo je s TV prenosi doseglo 3.5 mrd TV gledalcev oz. 50 % celotne svetovne populacije.</a:t>
            </a:r>
          </a:p>
        </p:txBody>
      </p:sp>
    </p:spTree>
    <p:extLst>
      <p:ext uri="{BB962C8B-B14F-4D97-AF65-F5344CB8AC3E}">
        <p14:creationId xmlns:p14="http://schemas.microsoft.com/office/powerpoint/2010/main" val="16652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1"/>
            <a:ext cx="10551850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/>
              <a:t>UVOD</a:t>
            </a:r>
          </a:p>
          <a:p>
            <a:r>
              <a:rPr lang="sl-SI" sz="2000" dirty="0"/>
              <a:t>TV pravice sodijo med marketinške pravice, s katerimi razpolagajo športni subjekti.</a:t>
            </a:r>
          </a:p>
          <a:p>
            <a:r>
              <a:rPr lang="sl-SI" sz="2000" dirty="0"/>
              <a:t>Gre za pravice, ki imajo komercialno vrednost in so povezane s športno dejavnostjo.</a:t>
            </a:r>
          </a:p>
          <a:p>
            <a:r>
              <a:rPr lang="sl-SI" sz="2000" dirty="0"/>
              <a:t>TV pravice pripadajo aktivnim udeležencem, torej tistim, ki so njihovi avtorji oz. to dejavnost organizirajo, izvajajo.</a:t>
            </a:r>
          </a:p>
          <a:p>
            <a:r>
              <a:rPr lang="sl-SI" sz="2000" dirty="0"/>
              <a:t>Osnova za trženje TV pravic je športni dogodek.</a:t>
            </a:r>
          </a:p>
          <a:p>
            <a:r>
              <a:rPr lang="sl-SI" sz="2000" dirty="0"/>
              <a:t>Organizatorji športnih dogodkov so organizacije, ki organizirajo takšna tekmovanja, dogodke oz. so s strani članov pooblaščene za trženje dogodka, na katerih sodelujejo bodisi športniki posamezniki ali pa športni klubi, zveze, …</a:t>
            </a:r>
          </a:p>
          <a:p>
            <a:r>
              <a:rPr lang="sl-SI" sz="2000" dirty="0"/>
              <a:t>Športni subjekti z internimi pravili ali pogodbami dogovorijo morebitno izplačilo nadomestila, ki je povezano s trženjem TV pravic.</a:t>
            </a:r>
          </a:p>
          <a:p>
            <a:r>
              <a:rPr lang="sl-SI" sz="2000" dirty="0"/>
              <a:t>Javni tenderji so običajni v postopku prodaje medijskih pravic.</a:t>
            </a:r>
          </a:p>
          <a:p>
            <a:endParaRPr lang="sl-SI" sz="2000" dirty="0"/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451F4B2-2310-4A81-939A-2D22F029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746" y="6467363"/>
            <a:ext cx="1962604" cy="2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4613"/>
            <a:ext cx="10551850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/>
              <a:t>TRŽENJE TV PRAVIC</a:t>
            </a:r>
          </a:p>
          <a:p>
            <a:r>
              <a:rPr lang="sl-SI" sz="2000" dirty="0"/>
              <a:t>TV postaje pridobijo pravice za predvajanje na področju določene države po teritorialnem načelu.</a:t>
            </a:r>
          </a:p>
          <a:p>
            <a:r>
              <a:rPr lang="sl-SI" sz="2000" dirty="0"/>
              <a:t>TV postaja, ki je pridobila TV pravice, ima pravico zahtevati, da distributerji programov TV postaj iz tujine, ki so na voljo uporabnikom v določeni državi, v času prenosa športnega dogodka „zatemnijo / onemogočijo“ distribucijo programa tuje TV postaje, ki v tem času predvaja enako TV vsebino, kot jo je za lasten teritorij pridobila domača TV postaja. </a:t>
            </a:r>
          </a:p>
          <a:p>
            <a:r>
              <a:rPr lang="sl-SI" sz="2000" dirty="0"/>
              <a:t>Pravice danes večinoma omogočajo tako prenos v živo, kot v odloženem posnetku s časovno omejitvijo predvajanja posnetkov.</a:t>
            </a:r>
          </a:p>
          <a:p>
            <a:r>
              <a:rPr lang="sl-SI" sz="2000" dirty="0"/>
              <a:t>Dogovor o nakupu pravic lahko vključuje tudi v „živo“ predvajanje preko spleta na način, da je prenos na spletu omogočen samo uporabnikom, ki imajo IP naslov v državi, za katero so pridobljene TV pravice.</a:t>
            </a:r>
          </a:p>
          <a:p>
            <a:r>
              <a:rPr lang="sl-SI" sz="2000" dirty="0"/>
              <a:t>Neavtoriziran „</a:t>
            </a:r>
            <a:r>
              <a:rPr lang="sl-SI" sz="2000" dirty="0" err="1"/>
              <a:t>streaming</a:t>
            </a:r>
            <a:r>
              <a:rPr lang="sl-SI" sz="2000" dirty="0"/>
              <a:t>“ programa TV postaj prek spleta na podoben način kot ilegalno predvajanje filmov in glasbe predstavlja zmanjšanje potencialnih prihodkov lastnikov TV pravic.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D15CFCC-F6E4-4D57-9FD0-DFB892F5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401" y="6440085"/>
            <a:ext cx="196308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642C84-24FF-44CD-8DCF-F772253F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19F2A61-A70C-4BD1-8724-0025C0E0B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92"/>
            <a:ext cx="12192000" cy="685510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EE796E-2236-40E2-A021-7C3F2ABBF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66" y="227806"/>
            <a:ext cx="2847975" cy="16002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D739D07-15AA-4D45-9E62-1E71923FB081}"/>
              </a:ext>
            </a:extLst>
          </p:cNvPr>
          <p:cNvSpPr txBox="1"/>
          <p:nvPr/>
        </p:nvSpPr>
        <p:spPr>
          <a:xfrm>
            <a:off x="9902952" y="5897880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b="1" dirty="0"/>
          </a:p>
          <a:p>
            <a:r>
              <a:rPr lang="sl-SI" b="1" dirty="0">
                <a:solidFill>
                  <a:schemeClr val="bg1"/>
                </a:solidFill>
              </a:rPr>
              <a:t>Foto: </a:t>
            </a:r>
            <a:r>
              <a:rPr lang="sl-SI" b="1" dirty="0" err="1">
                <a:solidFill>
                  <a:schemeClr val="bg1"/>
                </a:solidFill>
              </a:rPr>
              <a:t>Getty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dirty="0" err="1">
                <a:solidFill>
                  <a:schemeClr val="bg1"/>
                </a:solidFill>
              </a:rPr>
              <a:t>Images</a:t>
            </a:r>
            <a:endParaRPr lang="sl-S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0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1"/>
            <a:ext cx="10551850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0C74DB2-7385-474E-B59E-B154AE63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4" y="1490472"/>
            <a:ext cx="11338143" cy="395935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ACB96E5-5A90-407A-941D-ED487ED60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789" y="6431208"/>
            <a:ext cx="196308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7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1"/>
            <a:ext cx="10551850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/>
              <a:t>INDIVIDUALNA PRODAJA </a:t>
            </a:r>
            <a:r>
              <a:rPr lang="sl-SI" sz="2000" b="1" dirty="0" err="1"/>
              <a:t>vs</a:t>
            </a:r>
            <a:r>
              <a:rPr lang="sl-SI" sz="2000" b="1" dirty="0"/>
              <a:t> KOLEKTIVNA PRODAJA TV PRAVIC</a:t>
            </a:r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r>
              <a:rPr lang="sl-SI" sz="2000" b="1" dirty="0"/>
              <a:t>Distribucija prihodka od prodaje TV pravic med klube „Premier </a:t>
            </a:r>
            <a:r>
              <a:rPr lang="sl-SI" sz="2000" b="1" dirty="0" err="1"/>
              <a:t>League</a:t>
            </a:r>
            <a:r>
              <a:rPr lang="sl-SI" sz="2000" b="1" dirty="0"/>
              <a:t>“ </a:t>
            </a:r>
          </a:p>
          <a:p>
            <a:r>
              <a:rPr lang="sl-SI" sz="2000" dirty="0"/>
              <a:t>50 % na enake deleže med vseh 20 klubov</a:t>
            </a:r>
          </a:p>
          <a:p>
            <a:r>
              <a:rPr lang="sl-SI" sz="2000" dirty="0"/>
              <a:t>25 % glede na število TV prenosov posameznega kluba</a:t>
            </a:r>
          </a:p>
          <a:p>
            <a:r>
              <a:rPr lang="sl-SI" sz="2000" dirty="0"/>
              <a:t>25 % glede na uvrstitev ob koncu posamezne sezone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Od sezone 2019 se bo 35 % prihodka od prodaje TV pravic izven UK razdelilo med klube glede na uvrstitev ob koncu sezone, pri čemer razlika v prihodku med prvim in zadnjim ne sme biti večja od 1.8 : 1.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FA1FF5-FA27-49BC-B210-6098E23E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667" y="6457841"/>
            <a:ext cx="196308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DD95AC-E35E-468F-BF72-AD9A9E8D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10165" cy="904382"/>
          </a:xfrm>
        </p:spPr>
        <p:txBody>
          <a:bodyPr>
            <a:normAutofit/>
          </a:bodyPr>
          <a:lstStyle/>
          <a:p>
            <a:r>
              <a:rPr lang="sl-SI" sz="2000" b="1" dirty="0"/>
              <a:t>PRODAJA TELEVIZIJSKIH PRAVIC V ŠPORTU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775069-871C-4050-ADC3-B702B4A9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491"/>
            <a:ext cx="10551850" cy="454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/>
              <a:t>UEFA ARTICLE 48. – BLOCKED HOURS</a:t>
            </a:r>
          </a:p>
          <a:p>
            <a:pPr marL="0" indent="0">
              <a:buNone/>
            </a:pPr>
            <a:endParaRPr lang="sl-SI" sz="2000" b="1" dirty="0"/>
          </a:p>
          <a:p>
            <a:r>
              <a:rPr lang="sl-SI" sz="2000" dirty="0"/>
              <a:t>Vsaka država članica ima pravico določiti „</a:t>
            </a:r>
            <a:r>
              <a:rPr lang="sl-SI" sz="2000" dirty="0" err="1"/>
              <a:t>blocked</a:t>
            </a:r>
            <a:r>
              <a:rPr lang="sl-SI" sz="2000" dirty="0"/>
              <a:t> </a:t>
            </a:r>
            <a:r>
              <a:rPr lang="sl-SI" sz="2000" dirty="0" err="1"/>
              <a:t>hours</a:t>
            </a:r>
            <a:r>
              <a:rPr lang="sl-SI" sz="2000" dirty="0"/>
              <a:t>“ v trajanju 2.5 h in to v času, ko se v domačem prvenstvu igra več kot 50 % tekem posameznega kroga prvenstva.</a:t>
            </a:r>
          </a:p>
          <a:p>
            <a:r>
              <a:rPr lang="sl-SI" sz="2000" dirty="0"/>
              <a:t>V tem času nobena TV postaja na področju države ne sme predvajati klubskih nogometnih tekem prvenstev drugih držav članic UEFA.</a:t>
            </a:r>
          </a:p>
          <a:p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A75B9F-A80F-43E1-88C1-8A130D4B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666" y="6466718"/>
            <a:ext cx="1963082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818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Microsoft Sans Serif</vt:lpstr>
      <vt:lpstr>Officeova tema</vt:lpstr>
      <vt:lpstr>  PRODAJA TELEVIZIJSKIH PRAVIC V ŠPORTU </vt:lpstr>
      <vt:lpstr>PRODAJA TELEVIZIJSKIH PRAVIC V ŠPORTU</vt:lpstr>
      <vt:lpstr>PowerPoint Presentation</vt:lpstr>
      <vt:lpstr>PRODAJA TELEVIZIJSKIH PRAVIC V ŠPORTU</vt:lpstr>
      <vt:lpstr>PRODAJA TELEVIZIJSKIH PRAVIC V ŠPORTU</vt:lpstr>
      <vt:lpstr>PowerPoint Presentation</vt:lpstr>
      <vt:lpstr>PRODAJA TELEVIZIJSKIH PRAVIC V ŠPORTU</vt:lpstr>
      <vt:lpstr>PRODAJA TELEVIZIJSKIH PRAVIC V ŠPORTU</vt:lpstr>
      <vt:lpstr>PRODAJA TELEVIZIJSKIH PRAVIC V ŠPORTU</vt:lpstr>
      <vt:lpstr>PRODAJA TELEVIZIJSKIH PRAVIC V ŠPORTU</vt:lpstr>
      <vt:lpstr>PRODAJA TELEVIZIJSKIH PRAVIC V ŠPORTU</vt:lpstr>
      <vt:lpstr>Aktivacija sponzorskih pravIC</vt:lpstr>
      <vt:lpstr>         Hvala lepa.    Tomaž Ambrožič Sport Media Focus d.o.o.  www.sportmediafocus.com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commercial aspects of sport?</dc:title>
  <dc:creator>Vasja</dc:creator>
  <cp:keywords>FOR OFFICIAL USE ONLY</cp:keywords>
  <cp:lastModifiedBy>GOUMAZ Margaux</cp:lastModifiedBy>
  <cp:revision>107</cp:revision>
  <dcterms:created xsi:type="dcterms:W3CDTF">2015-06-09T12:37:40Z</dcterms:created>
  <dcterms:modified xsi:type="dcterms:W3CDTF">2019-10-03T08:34:36Z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4303268c-dc76-48f1-a2f9-59e26ea32163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