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9"/>
  </p:notesMasterIdLst>
  <p:sldIdLst>
    <p:sldId id="256" r:id="rId2"/>
    <p:sldId id="257" r:id="rId3"/>
    <p:sldId id="258" r:id="rId4"/>
    <p:sldId id="259" r:id="rId5"/>
    <p:sldId id="260" r:id="rId6"/>
    <p:sldId id="261" r:id="rId7"/>
    <p:sldId id="262" r:id="rId8"/>
    <p:sldId id="263" r:id="rId9"/>
    <p:sldId id="276"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79" r:id="rId25"/>
    <p:sldId id="280" r:id="rId26"/>
    <p:sldId id="281" r:id="rId27"/>
    <p:sldId id="282" r:id="rId28"/>
    <p:sldId id="283" r:id="rId29"/>
    <p:sldId id="286" r:id="rId30"/>
    <p:sldId id="287" r:id="rId31"/>
    <p:sldId id="289" r:id="rId32"/>
    <p:sldId id="288" r:id="rId33"/>
    <p:sldId id="290" r:id="rId34"/>
    <p:sldId id="302" r:id="rId35"/>
    <p:sldId id="284" r:id="rId36"/>
    <p:sldId id="291" r:id="rId37"/>
    <p:sldId id="292" r:id="rId38"/>
    <p:sldId id="293" r:id="rId39"/>
    <p:sldId id="294" r:id="rId40"/>
    <p:sldId id="295" r:id="rId41"/>
    <p:sldId id="296" r:id="rId42"/>
    <p:sldId id="297" r:id="rId43"/>
    <p:sldId id="298" r:id="rId44"/>
    <p:sldId id="299" r:id="rId45"/>
    <p:sldId id="300" r:id="rId46"/>
    <p:sldId id="285" r:id="rId47"/>
    <p:sldId id="301" r:id="rId48"/>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C89D5F-B7EC-474D-A945-0273022FB210}" type="datetimeFigureOut">
              <a:rPr lang="hu-HU" smtClean="0"/>
              <a:pPr/>
              <a:t>2010.08.20.</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00A50F-7A8F-4550-838C-67B724E6DF8E}" type="slidenum">
              <a:rPr lang="hu-HU" smtClean="0"/>
              <a:pPr/>
              <a:t>‹#›</a:t>
            </a:fld>
            <a:endParaRPr lang="hu-H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6500A50F-7A8F-4550-838C-67B724E6DF8E}" type="slidenum">
              <a:rPr lang="hu-HU" smtClean="0"/>
              <a:pPr/>
              <a:t>9</a:t>
            </a:fld>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FA0FBAB5-EBB1-4AA9-9D8B-E9F8A0CE9DF5}" type="datetime1">
              <a:rPr lang="hu-HU" smtClean="0"/>
              <a:pPr/>
              <a:t>2010.08.20.</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
        <p:nvSpPr>
          <p:cNvPr id="6" name="Dia számának helye 5"/>
          <p:cNvSpPr>
            <a:spLocks noGrp="1"/>
          </p:cNvSpPr>
          <p:nvPr>
            <p:ph type="sldNum" sz="quarter" idx="12"/>
          </p:nvPr>
        </p:nvSpPr>
        <p:spPr/>
        <p:txBody>
          <a:bodyPr/>
          <a:lstStyle/>
          <a:p>
            <a:fld id="{A8910A67-C6E0-4FF0-96FB-E6C4B3388048}"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486BF101-7B09-46D3-99FE-2F6338D3F27E}" type="datetime1">
              <a:rPr lang="hu-HU" smtClean="0"/>
              <a:pPr/>
              <a:t>2010.08.20.</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
        <p:nvSpPr>
          <p:cNvPr id="6" name="Dia számának helye 5"/>
          <p:cNvSpPr>
            <a:spLocks noGrp="1"/>
          </p:cNvSpPr>
          <p:nvPr>
            <p:ph type="sldNum" sz="quarter" idx="12"/>
          </p:nvPr>
        </p:nvSpPr>
        <p:spPr/>
        <p:txBody>
          <a:bodyPr/>
          <a:lstStyle/>
          <a:p>
            <a:fld id="{A8910A67-C6E0-4FF0-96FB-E6C4B3388048}"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94DCB22-9CED-4F27-B8FE-74AE6EC1B758}" type="datetime1">
              <a:rPr lang="hu-HU" smtClean="0"/>
              <a:pPr/>
              <a:t>2010.08.20.</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
        <p:nvSpPr>
          <p:cNvPr id="6" name="Dia számának helye 5"/>
          <p:cNvSpPr>
            <a:spLocks noGrp="1"/>
          </p:cNvSpPr>
          <p:nvPr>
            <p:ph type="sldNum" sz="quarter" idx="12"/>
          </p:nvPr>
        </p:nvSpPr>
        <p:spPr/>
        <p:txBody>
          <a:bodyPr/>
          <a:lstStyle/>
          <a:p>
            <a:fld id="{A8910A67-C6E0-4FF0-96FB-E6C4B3388048}"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183169C9-CE95-49A7-98C8-D46381DC538E}" type="datetime1">
              <a:rPr lang="hu-HU" smtClean="0"/>
              <a:pPr/>
              <a:t>2010.08.20.</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
        <p:nvSpPr>
          <p:cNvPr id="6" name="Dia számának helye 5"/>
          <p:cNvSpPr>
            <a:spLocks noGrp="1"/>
          </p:cNvSpPr>
          <p:nvPr>
            <p:ph type="sldNum" sz="quarter" idx="12"/>
          </p:nvPr>
        </p:nvSpPr>
        <p:spPr/>
        <p:txBody>
          <a:bodyPr/>
          <a:lstStyle/>
          <a:p>
            <a:fld id="{A8910A67-C6E0-4FF0-96FB-E6C4B3388048}"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68DF3BA9-388C-4BF2-8C1F-DF55D2FDAB95}" type="datetime1">
              <a:rPr lang="hu-HU" smtClean="0"/>
              <a:pPr/>
              <a:t>2010.08.20.</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
        <p:nvSpPr>
          <p:cNvPr id="6" name="Dia számának helye 5"/>
          <p:cNvSpPr>
            <a:spLocks noGrp="1"/>
          </p:cNvSpPr>
          <p:nvPr>
            <p:ph type="sldNum" sz="quarter" idx="12"/>
          </p:nvPr>
        </p:nvSpPr>
        <p:spPr/>
        <p:txBody>
          <a:bodyPr/>
          <a:lstStyle/>
          <a:p>
            <a:fld id="{A8910A67-C6E0-4FF0-96FB-E6C4B3388048}"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60F4C002-04A2-4FC0-95B2-41BF326A8E20}" type="datetime1">
              <a:rPr lang="hu-HU" smtClean="0"/>
              <a:pPr/>
              <a:t>2010.08.20.</a:t>
            </a:fld>
            <a:endParaRPr lang="hu-HU"/>
          </a:p>
        </p:txBody>
      </p:sp>
      <p:sp>
        <p:nvSpPr>
          <p:cNvPr id="6" name="Élőláb helye 5"/>
          <p:cNvSpPr>
            <a:spLocks noGrp="1"/>
          </p:cNvSpPr>
          <p:nvPr>
            <p:ph type="ftr" sz="quarter" idx="11"/>
          </p:nvPr>
        </p:nvSpPr>
        <p:spPr/>
        <p:txBody>
          <a:bodyPr/>
          <a:lstStyle/>
          <a:p>
            <a:r>
              <a:rPr lang="pt-BR" smtClean="0"/>
              <a:t>M. Ficsor, Mangalia, August 25-27, 2010</a:t>
            </a:r>
            <a:endParaRPr lang="hu-HU"/>
          </a:p>
        </p:txBody>
      </p:sp>
      <p:sp>
        <p:nvSpPr>
          <p:cNvPr id="7" name="Dia számának helye 6"/>
          <p:cNvSpPr>
            <a:spLocks noGrp="1"/>
          </p:cNvSpPr>
          <p:nvPr>
            <p:ph type="sldNum" sz="quarter" idx="12"/>
          </p:nvPr>
        </p:nvSpPr>
        <p:spPr/>
        <p:txBody>
          <a:bodyPr/>
          <a:lstStyle/>
          <a:p>
            <a:fld id="{A8910A67-C6E0-4FF0-96FB-E6C4B3388048}"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8B6D2005-B602-49C2-B2AA-66FEEFAB407D}" type="datetime1">
              <a:rPr lang="hu-HU" smtClean="0"/>
              <a:pPr/>
              <a:t>2010.08.20.</a:t>
            </a:fld>
            <a:endParaRPr lang="hu-HU"/>
          </a:p>
        </p:txBody>
      </p:sp>
      <p:sp>
        <p:nvSpPr>
          <p:cNvPr id="8" name="Élőláb helye 7"/>
          <p:cNvSpPr>
            <a:spLocks noGrp="1"/>
          </p:cNvSpPr>
          <p:nvPr>
            <p:ph type="ftr" sz="quarter" idx="11"/>
          </p:nvPr>
        </p:nvSpPr>
        <p:spPr/>
        <p:txBody>
          <a:bodyPr/>
          <a:lstStyle/>
          <a:p>
            <a:r>
              <a:rPr lang="pt-BR" smtClean="0"/>
              <a:t>M. Ficsor, Mangalia, August 25-27, 2010</a:t>
            </a:r>
            <a:endParaRPr lang="hu-HU"/>
          </a:p>
        </p:txBody>
      </p:sp>
      <p:sp>
        <p:nvSpPr>
          <p:cNvPr id="9" name="Dia számának helye 8"/>
          <p:cNvSpPr>
            <a:spLocks noGrp="1"/>
          </p:cNvSpPr>
          <p:nvPr>
            <p:ph type="sldNum" sz="quarter" idx="12"/>
          </p:nvPr>
        </p:nvSpPr>
        <p:spPr/>
        <p:txBody>
          <a:bodyPr/>
          <a:lstStyle/>
          <a:p>
            <a:fld id="{A8910A67-C6E0-4FF0-96FB-E6C4B3388048}"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364B567B-B81E-4395-ACFA-ECC71476F93F}" type="datetime1">
              <a:rPr lang="hu-HU" smtClean="0"/>
              <a:pPr/>
              <a:t>2010.08.20.</a:t>
            </a:fld>
            <a:endParaRPr lang="hu-HU"/>
          </a:p>
        </p:txBody>
      </p:sp>
      <p:sp>
        <p:nvSpPr>
          <p:cNvPr id="4" name="Élőláb helye 3"/>
          <p:cNvSpPr>
            <a:spLocks noGrp="1"/>
          </p:cNvSpPr>
          <p:nvPr>
            <p:ph type="ftr" sz="quarter" idx="11"/>
          </p:nvPr>
        </p:nvSpPr>
        <p:spPr/>
        <p:txBody>
          <a:bodyPr/>
          <a:lstStyle/>
          <a:p>
            <a:r>
              <a:rPr lang="pt-BR" smtClean="0"/>
              <a:t>M. Ficsor, Mangalia, August 25-27, 2010</a:t>
            </a:r>
            <a:endParaRPr lang="hu-HU"/>
          </a:p>
        </p:txBody>
      </p:sp>
      <p:sp>
        <p:nvSpPr>
          <p:cNvPr id="5" name="Dia számának helye 4"/>
          <p:cNvSpPr>
            <a:spLocks noGrp="1"/>
          </p:cNvSpPr>
          <p:nvPr>
            <p:ph type="sldNum" sz="quarter" idx="12"/>
          </p:nvPr>
        </p:nvSpPr>
        <p:spPr/>
        <p:txBody>
          <a:bodyPr/>
          <a:lstStyle/>
          <a:p>
            <a:fld id="{A8910A67-C6E0-4FF0-96FB-E6C4B3388048}"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C1754D5A-E0B3-4440-8C45-6D3E5F821FD2}" type="datetime1">
              <a:rPr lang="hu-HU" smtClean="0"/>
              <a:pPr/>
              <a:t>2010.08.20.</a:t>
            </a:fld>
            <a:endParaRPr lang="hu-HU"/>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A8910A67-C6E0-4FF0-96FB-E6C4B3388048}"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9A3492FD-76C5-4A98-BB7A-05E4D69C56B3}" type="datetime1">
              <a:rPr lang="hu-HU" smtClean="0"/>
              <a:pPr/>
              <a:t>2010.08.20.</a:t>
            </a:fld>
            <a:endParaRPr lang="hu-HU"/>
          </a:p>
        </p:txBody>
      </p:sp>
      <p:sp>
        <p:nvSpPr>
          <p:cNvPr id="6" name="Élőláb helye 5"/>
          <p:cNvSpPr>
            <a:spLocks noGrp="1"/>
          </p:cNvSpPr>
          <p:nvPr>
            <p:ph type="ftr" sz="quarter" idx="11"/>
          </p:nvPr>
        </p:nvSpPr>
        <p:spPr/>
        <p:txBody>
          <a:bodyPr/>
          <a:lstStyle/>
          <a:p>
            <a:r>
              <a:rPr lang="pt-BR" smtClean="0"/>
              <a:t>M. Ficsor, Mangalia, August 25-27, 2010</a:t>
            </a:r>
            <a:endParaRPr lang="hu-HU"/>
          </a:p>
        </p:txBody>
      </p:sp>
      <p:sp>
        <p:nvSpPr>
          <p:cNvPr id="7" name="Dia számának helye 6"/>
          <p:cNvSpPr>
            <a:spLocks noGrp="1"/>
          </p:cNvSpPr>
          <p:nvPr>
            <p:ph type="sldNum" sz="quarter" idx="12"/>
          </p:nvPr>
        </p:nvSpPr>
        <p:spPr/>
        <p:txBody>
          <a:bodyPr/>
          <a:lstStyle/>
          <a:p>
            <a:fld id="{A8910A67-C6E0-4FF0-96FB-E6C4B3388048}"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54818041-E217-4A54-93E1-79981763CABF}" type="datetime1">
              <a:rPr lang="hu-HU" smtClean="0"/>
              <a:pPr/>
              <a:t>2010.08.20.</a:t>
            </a:fld>
            <a:endParaRPr lang="hu-HU"/>
          </a:p>
        </p:txBody>
      </p:sp>
      <p:sp>
        <p:nvSpPr>
          <p:cNvPr id="6" name="Élőláb helye 5"/>
          <p:cNvSpPr>
            <a:spLocks noGrp="1"/>
          </p:cNvSpPr>
          <p:nvPr>
            <p:ph type="ftr" sz="quarter" idx="11"/>
          </p:nvPr>
        </p:nvSpPr>
        <p:spPr/>
        <p:txBody>
          <a:bodyPr/>
          <a:lstStyle/>
          <a:p>
            <a:r>
              <a:rPr lang="pt-BR" smtClean="0"/>
              <a:t>M. Ficsor, Mangalia, August 25-27, 2010</a:t>
            </a:r>
            <a:endParaRPr lang="hu-HU"/>
          </a:p>
        </p:txBody>
      </p:sp>
      <p:sp>
        <p:nvSpPr>
          <p:cNvPr id="7" name="Dia számának helye 6"/>
          <p:cNvSpPr>
            <a:spLocks noGrp="1"/>
          </p:cNvSpPr>
          <p:nvPr>
            <p:ph type="sldNum" sz="quarter" idx="12"/>
          </p:nvPr>
        </p:nvSpPr>
        <p:spPr/>
        <p:txBody>
          <a:bodyPr/>
          <a:lstStyle/>
          <a:p>
            <a:fld id="{A8910A67-C6E0-4FF0-96FB-E6C4B3388048}"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38D25-895C-4EB3-9F52-773A683BC5C1}" type="datetime1">
              <a:rPr lang="hu-HU" smtClean="0"/>
              <a:pPr/>
              <a:t>2010.08.20.</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M. Ficsor, Mangalia, August 25-27, 2010</a:t>
            </a: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910A67-C6E0-4FF0-96FB-E6C4B3388048}"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Software_(disambiguation)" TargetMode="External"/><Relationship Id="rId3" Type="http://schemas.openxmlformats.org/officeDocument/2006/relationships/hyperlink" Target="http://en.wikipedia.org/wiki/IEEE_Software" TargetMode="External"/><Relationship Id="rId7" Type="http://schemas.openxmlformats.org/officeDocument/2006/relationships/hyperlink" Target="http://en.wikipedia.org/wiki/Software_(development_cooperation)" TargetMode="External"/><Relationship Id="rId12" Type="http://schemas.openxmlformats.org/officeDocument/2006/relationships/hyperlink" Target="http://en.wikipedia.org/wiki/Hardware" TargetMode="External"/><Relationship Id="rId2" Type="http://schemas.openxmlformats.org/officeDocument/2006/relationships/hyperlink" Target="http://en.wikipedia.org/wiki/Computer_software" TargetMode="External"/><Relationship Id="rId1" Type="http://schemas.openxmlformats.org/officeDocument/2006/relationships/slideLayout" Target="../slideLayouts/slideLayout6.xml"/><Relationship Id="rId6" Type="http://schemas.openxmlformats.org/officeDocument/2006/relationships/hyperlink" Target="http://en.wikipedia.org/wiki/Rudy_Rucker" TargetMode="External"/><Relationship Id="rId11" Type="http://schemas.openxmlformats.org/officeDocument/2006/relationships/hyperlink" Target="http://en.wikipedia.org/wiki/Computer" TargetMode="External"/><Relationship Id="rId5" Type="http://schemas.openxmlformats.org/officeDocument/2006/relationships/hyperlink" Target="http://en.wikipedia.org/wiki/Ware_Tetralogy" TargetMode="External"/><Relationship Id="rId10" Type="http://schemas.openxmlformats.org/officeDocument/2006/relationships/hyperlink" Target="http://en.wikipedia.org/wiki/Data" TargetMode="External"/><Relationship Id="rId4" Type="http://schemas.openxmlformats.org/officeDocument/2006/relationships/hyperlink" Target="http://en.wikipedia.org/wiki/Software_(novel)" TargetMode="External"/><Relationship Id="rId9" Type="http://schemas.openxmlformats.org/officeDocument/2006/relationships/hyperlink" Target="http://en.wikipedia.org/wiki/Computer_program"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539552" y="404664"/>
            <a:ext cx="8064896" cy="3312368"/>
          </a:xfrm>
          <a:solidFill>
            <a:schemeClr val="tx2">
              <a:lumMod val="20000"/>
              <a:lumOff val="80000"/>
            </a:schemeClr>
          </a:solidFill>
        </p:spPr>
        <p:txBody>
          <a:bodyPr>
            <a:noAutofit/>
          </a:bodyPr>
          <a:lstStyle/>
          <a:p>
            <a:r>
              <a:rPr lang="hu-HU" sz="2600" b="1" dirty="0" err="1" smtClean="0"/>
              <a:t>Sub-regional</a:t>
            </a:r>
            <a:r>
              <a:rPr lang="hu-HU" sz="2600" b="1" dirty="0" smtClean="0"/>
              <a:t> </a:t>
            </a:r>
            <a:r>
              <a:rPr lang="hu-HU" sz="2600" b="1" dirty="0" err="1" smtClean="0"/>
              <a:t>Seminar</a:t>
            </a:r>
            <a:r>
              <a:rPr lang="hu-HU" sz="2600" b="1" dirty="0" smtClean="0"/>
              <a:t> </a:t>
            </a:r>
            <a:r>
              <a:rPr lang="hu-HU" sz="2600" b="1" dirty="0" err="1" smtClean="0"/>
              <a:t>on</a:t>
            </a:r>
            <a:r>
              <a:rPr lang="hu-HU" sz="2600" b="1" dirty="0" smtClean="0"/>
              <a:t> </a:t>
            </a:r>
            <a:br>
              <a:rPr lang="hu-HU" sz="2600" b="1" dirty="0" smtClean="0"/>
            </a:br>
            <a:r>
              <a:rPr lang="hu-HU" sz="2600" b="1" dirty="0" err="1" smtClean="0"/>
              <a:t>the</a:t>
            </a:r>
            <a:r>
              <a:rPr lang="hu-HU" sz="2600" b="1" dirty="0" smtClean="0"/>
              <a:t> </a:t>
            </a:r>
            <a:r>
              <a:rPr lang="en-US" sz="2600" b="1" dirty="0" smtClean="0"/>
              <a:t>Protection </a:t>
            </a:r>
            <a:r>
              <a:rPr lang="en-US" sz="2600" b="1" dirty="0"/>
              <a:t>of Computer Software and Databases</a:t>
            </a:r>
            <a:r>
              <a:rPr lang="hu-HU" sz="2600" b="1" dirty="0"/>
              <a:t/>
            </a:r>
            <a:br>
              <a:rPr lang="hu-HU" sz="2600" b="1" dirty="0"/>
            </a:br>
            <a:r>
              <a:rPr lang="hu-HU" sz="2400" i="1" dirty="0" smtClean="0"/>
              <a:t>o</a:t>
            </a:r>
            <a:r>
              <a:rPr lang="en-US" sz="2400" i="1" dirty="0" err="1" smtClean="0"/>
              <a:t>rganized</a:t>
            </a:r>
            <a:r>
              <a:rPr lang="en-US" sz="2400" i="1" dirty="0" smtClean="0"/>
              <a:t> </a:t>
            </a:r>
            <a:r>
              <a:rPr lang="en-US" sz="2400" i="1" dirty="0"/>
              <a:t>by</a:t>
            </a:r>
            <a:r>
              <a:rPr lang="hu-HU" sz="2400" i="1" dirty="0"/>
              <a:t/>
            </a:r>
            <a:br>
              <a:rPr lang="hu-HU" sz="2400" i="1" dirty="0"/>
            </a:br>
            <a:r>
              <a:rPr lang="en-US" sz="2400" dirty="0"/>
              <a:t>the World Intellectual Property Organization </a:t>
            </a:r>
            <a:r>
              <a:rPr lang="en-US" sz="2400" dirty="0" smtClean="0"/>
              <a:t>(</a:t>
            </a:r>
            <a:r>
              <a:rPr lang="hu-HU" sz="2400" dirty="0" smtClean="0"/>
              <a:t>WIPO</a:t>
            </a:r>
            <a:r>
              <a:rPr lang="en-US" sz="2400" dirty="0" smtClean="0"/>
              <a:t>),</a:t>
            </a:r>
            <a:r>
              <a:rPr lang="hu-HU" sz="2400" dirty="0"/>
              <a:t/>
            </a:r>
            <a:br>
              <a:rPr lang="hu-HU" sz="2400" dirty="0"/>
            </a:br>
            <a:r>
              <a:rPr lang="en-US" sz="2400" dirty="0"/>
              <a:t>the Romanian Copyright Office (ORDA</a:t>
            </a:r>
            <a:r>
              <a:rPr lang="en-US" sz="2400" dirty="0" smtClean="0"/>
              <a:t>),</a:t>
            </a:r>
            <a:r>
              <a:rPr lang="hu-HU" sz="2400" dirty="0" smtClean="0"/>
              <a:t> and</a:t>
            </a:r>
            <a:r>
              <a:rPr lang="hu-HU" sz="2400" dirty="0"/>
              <a:t/>
            </a:r>
            <a:br>
              <a:rPr lang="hu-HU" sz="2400" dirty="0"/>
            </a:br>
            <a:r>
              <a:rPr lang="en-US" sz="2400" dirty="0"/>
              <a:t>the State Office for Inventions and Trademarks (OSIM</a:t>
            </a:r>
            <a:r>
              <a:rPr lang="en-US" sz="2400" dirty="0" smtClean="0"/>
              <a:t>)</a:t>
            </a:r>
            <a:r>
              <a:rPr lang="hu-HU" sz="2400" dirty="0" smtClean="0"/>
              <a:t/>
            </a:r>
            <a:br>
              <a:rPr lang="hu-HU" sz="2400" dirty="0" smtClean="0"/>
            </a:br>
            <a:r>
              <a:rPr lang="hu-HU" sz="2400" dirty="0"/>
              <a:t/>
            </a:r>
            <a:br>
              <a:rPr lang="hu-HU" sz="2400" dirty="0"/>
            </a:br>
            <a:r>
              <a:rPr lang="en-US" sz="2600" b="1" dirty="0" err="1"/>
              <a:t>Mangalia</a:t>
            </a:r>
            <a:r>
              <a:rPr lang="en-US" sz="2600" b="1" dirty="0"/>
              <a:t>, Romania, August 25 to 27, </a:t>
            </a:r>
            <a:r>
              <a:rPr lang="en-US" sz="2600" b="1" dirty="0" smtClean="0"/>
              <a:t>2010</a:t>
            </a:r>
            <a:endParaRPr lang="hu-HU" sz="2600" dirty="0"/>
          </a:p>
        </p:txBody>
      </p:sp>
      <p:sp>
        <p:nvSpPr>
          <p:cNvPr id="3" name="Alcím 2"/>
          <p:cNvSpPr>
            <a:spLocks noGrp="1"/>
          </p:cNvSpPr>
          <p:nvPr>
            <p:ph type="subTitle" idx="1"/>
          </p:nvPr>
        </p:nvSpPr>
        <p:spPr>
          <a:xfrm>
            <a:off x="323528" y="3933056"/>
            <a:ext cx="8424936" cy="2088232"/>
          </a:xfrm>
          <a:solidFill>
            <a:schemeClr val="accent6">
              <a:lumMod val="40000"/>
              <a:lumOff val="60000"/>
            </a:schemeClr>
          </a:solidFill>
          <a:ln>
            <a:solidFill>
              <a:schemeClr val="accent6">
                <a:lumMod val="40000"/>
                <a:lumOff val="60000"/>
              </a:schemeClr>
            </a:solidFill>
          </a:ln>
        </p:spPr>
        <p:txBody>
          <a:bodyPr>
            <a:normAutofit fontScale="92500" lnSpcReduction="10000"/>
          </a:bodyPr>
          <a:lstStyle/>
          <a:p>
            <a:r>
              <a:rPr lang="hu-HU" sz="2400" b="1" smtClean="0">
                <a:solidFill>
                  <a:schemeClr val="tx1"/>
                </a:solidFill>
              </a:rPr>
              <a:t>TOPIC I: INTERNATIONAL INTELLECTUAL </a:t>
            </a:r>
          </a:p>
          <a:p>
            <a:r>
              <a:rPr lang="hu-HU" sz="2400" b="1" smtClean="0">
                <a:solidFill>
                  <a:schemeClr val="tx1"/>
                </a:solidFill>
              </a:rPr>
              <a:t>PROPERTY </a:t>
            </a:r>
            <a:r>
              <a:rPr lang="hu-HU" sz="2400" b="1" dirty="0" smtClean="0">
                <a:solidFill>
                  <a:schemeClr val="tx1"/>
                </a:solidFill>
              </a:rPr>
              <a:t>PROTECTION </a:t>
            </a:r>
            <a:r>
              <a:rPr lang="hu-HU" sz="2400" b="1" smtClean="0">
                <a:solidFill>
                  <a:schemeClr val="tx1"/>
                </a:solidFill>
              </a:rPr>
              <a:t>OF SOFTWARE</a:t>
            </a:r>
            <a:endParaRPr lang="hu-HU" sz="2400" b="1" dirty="0" smtClean="0">
              <a:solidFill>
                <a:schemeClr val="tx1"/>
              </a:solidFill>
            </a:endParaRPr>
          </a:p>
          <a:p>
            <a:pPr>
              <a:spcBef>
                <a:spcPts val="0"/>
              </a:spcBef>
            </a:pPr>
            <a:r>
              <a:rPr lang="hu-HU" sz="2400" b="1" dirty="0" smtClean="0">
                <a:solidFill>
                  <a:schemeClr val="tx1"/>
                </a:solidFill>
              </a:rPr>
              <a:t>                                                </a:t>
            </a:r>
          </a:p>
          <a:p>
            <a:pPr>
              <a:spcBef>
                <a:spcPts val="0"/>
              </a:spcBef>
            </a:pPr>
            <a:r>
              <a:rPr lang="hu-HU" sz="2400" b="1" dirty="0" smtClean="0">
                <a:solidFill>
                  <a:schemeClr val="tx1"/>
                </a:solidFill>
              </a:rPr>
              <a:t>Dr. Mihály Ficsor,</a:t>
            </a:r>
          </a:p>
          <a:p>
            <a:pPr>
              <a:spcBef>
                <a:spcPts val="0"/>
              </a:spcBef>
            </a:pPr>
            <a:r>
              <a:rPr lang="hu-HU" sz="2400" b="1" dirty="0" err="1" smtClean="0">
                <a:solidFill>
                  <a:schemeClr val="tx1"/>
                </a:solidFill>
              </a:rPr>
              <a:t>Chairman</a:t>
            </a:r>
            <a:r>
              <a:rPr lang="hu-HU" sz="2400" b="1" dirty="0" smtClean="0">
                <a:solidFill>
                  <a:schemeClr val="tx1"/>
                </a:solidFill>
              </a:rPr>
              <a:t>, </a:t>
            </a:r>
            <a:r>
              <a:rPr lang="hu-HU" sz="2400" b="1" dirty="0" err="1" smtClean="0">
                <a:solidFill>
                  <a:schemeClr val="tx1"/>
                </a:solidFill>
              </a:rPr>
              <a:t>Central</a:t>
            </a:r>
            <a:r>
              <a:rPr lang="hu-HU" sz="2400" b="1" dirty="0" smtClean="0">
                <a:solidFill>
                  <a:schemeClr val="tx1"/>
                </a:solidFill>
              </a:rPr>
              <a:t> and </a:t>
            </a:r>
            <a:r>
              <a:rPr lang="hu-HU" sz="2400" b="1" dirty="0" err="1" smtClean="0">
                <a:solidFill>
                  <a:schemeClr val="tx1"/>
                </a:solidFill>
              </a:rPr>
              <a:t>Eastern</a:t>
            </a:r>
            <a:r>
              <a:rPr lang="hu-HU" sz="2400" b="1" dirty="0" smtClean="0">
                <a:solidFill>
                  <a:schemeClr val="tx1"/>
                </a:solidFill>
              </a:rPr>
              <a:t> European </a:t>
            </a:r>
          </a:p>
          <a:p>
            <a:pPr>
              <a:spcBef>
                <a:spcPts val="0"/>
              </a:spcBef>
            </a:pPr>
            <a:r>
              <a:rPr lang="hu-HU" sz="2400" b="1" dirty="0" smtClean="0">
                <a:solidFill>
                  <a:schemeClr val="tx1"/>
                </a:solidFill>
              </a:rPr>
              <a:t>Copyright </a:t>
            </a:r>
            <a:r>
              <a:rPr lang="hu-HU" sz="2400" b="1" dirty="0" err="1" smtClean="0">
                <a:solidFill>
                  <a:schemeClr val="tx1"/>
                </a:solidFill>
              </a:rPr>
              <a:t>Alliance</a:t>
            </a:r>
            <a:r>
              <a:rPr lang="hu-HU" sz="2400" b="1" dirty="0" smtClean="0">
                <a:solidFill>
                  <a:schemeClr val="tx1"/>
                </a:solidFill>
              </a:rPr>
              <a:t> (CEECA)   </a:t>
            </a:r>
          </a:p>
          <a:p>
            <a:endParaRPr lang="hu-HU" sz="24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20000"/>
              <a:lumOff val="80000"/>
            </a:schemeClr>
          </a:solidFill>
        </p:spPr>
        <p:txBody>
          <a:bodyPr>
            <a:normAutofit fontScale="90000"/>
          </a:bodyPr>
          <a:lstStyle/>
          <a:p>
            <a:r>
              <a:rPr lang="hu-HU" sz="3600" b="1" dirty="0" smtClean="0"/>
              <a:t/>
            </a:r>
            <a:br>
              <a:rPr lang="hu-HU" sz="3600" b="1" dirty="0" smtClean="0"/>
            </a:br>
            <a:r>
              <a:rPr lang="en-US" sz="3100" b="1" dirty="0" smtClean="0"/>
              <a:t>WIPO</a:t>
            </a:r>
            <a:r>
              <a:rPr lang="hu-HU" sz="3100" b="1" dirty="0" smtClean="0"/>
              <a:t>,  1971 </a:t>
            </a:r>
            <a:r>
              <a:rPr lang="en-US" sz="3100" b="1" dirty="0" smtClean="0"/>
              <a:t>– </a:t>
            </a:r>
            <a:r>
              <a:rPr lang="hu-HU" sz="3100" b="1" dirty="0" smtClean="0"/>
              <a:t>1985: </a:t>
            </a:r>
            <a:r>
              <a:rPr lang="en-US" sz="3100" b="1" dirty="0" smtClean="0"/>
              <a:t>from a </a:t>
            </a:r>
            <a:r>
              <a:rPr lang="en-US" sz="3100" b="1" i="1" dirty="0" smtClean="0"/>
              <a:t>sui generis </a:t>
            </a:r>
            <a:r>
              <a:rPr lang="en-US" sz="3100" b="1" dirty="0" smtClean="0"/>
              <a:t>system to copyright</a:t>
            </a:r>
            <a:r>
              <a:rPr lang="hu-HU" sz="3100" b="1" dirty="0" smtClean="0"/>
              <a:t> (</a:t>
            </a:r>
            <a:r>
              <a:rPr lang="hu-HU" sz="3100" b="1" dirty="0" err="1" smtClean="0"/>
              <a:t>with</a:t>
            </a:r>
            <a:r>
              <a:rPr lang="hu-HU" sz="3100" b="1" dirty="0" smtClean="0"/>
              <a:t> </a:t>
            </a:r>
            <a:r>
              <a:rPr lang="hu-HU" sz="3100" b="1" dirty="0" err="1" smtClean="0"/>
              <a:t>reference</a:t>
            </a:r>
            <a:r>
              <a:rPr lang="hu-HU" sz="3100" b="1" dirty="0" smtClean="0"/>
              <a:t> </a:t>
            </a:r>
            <a:r>
              <a:rPr lang="hu-HU" sz="3100" b="1" dirty="0" err="1" smtClean="0"/>
              <a:t>to</a:t>
            </a:r>
            <a:r>
              <a:rPr lang="hu-HU" sz="3100" b="1" dirty="0" smtClean="0"/>
              <a:t> </a:t>
            </a:r>
            <a:r>
              <a:rPr lang="hu-HU" sz="3100" b="1" dirty="0" err="1" smtClean="0"/>
              <a:t>patents</a:t>
            </a:r>
            <a:r>
              <a:rPr lang="hu-HU" sz="3100" b="1" dirty="0" smtClean="0"/>
              <a:t>)</a:t>
            </a:r>
            <a:r>
              <a:rPr lang="en-US" sz="4900" dirty="0" smtClean="0"/>
              <a:t/>
            </a:r>
            <a:br>
              <a:rPr lang="en-US" sz="4900" dirty="0" smtClean="0"/>
            </a:br>
            <a:endParaRPr lang="hu-HU" sz="4900" dirty="0"/>
          </a:p>
        </p:txBody>
      </p:sp>
      <p:sp>
        <p:nvSpPr>
          <p:cNvPr id="3" name="Szövegdoboz 2"/>
          <p:cNvSpPr txBox="1"/>
          <p:nvPr/>
        </p:nvSpPr>
        <p:spPr>
          <a:xfrm>
            <a:off x="395536" y="1484784"/>
            <a:ext cx="8352928" cy="4801314"/>
          </a:xfrm>
          <a:prstGeom prst="rect">
            <a:avLst/>
          </a:prstGeom>
          <a:noFill/>
        </p:spPr>
        <p:txBody>
          <a:bodyPr wrap="square" rtlCol="0">
            <a:spAutoFit/>
          </a:bodyPr>
          <a:lstStyle/>
          <a:p>
            <a:r>
              <a:rPr lang="en-US" b="1" dirty="0" smtClean="0"/>
              <a:t>1971: WIPO Advisory Group of Governmental Experts; 1974 to 1977: WIPO Advisory Group of Non-Governmental Experts; 1977: Adoption of the WIPO Model Provisions on the Protection of Computer Software.</a:t>
            </a:r>
          </a:p>
          <a:p>
            <a:pPr>
              <a:buFont typeface="Wingdings" pitchFamily="2" charset="2"/>
              <a:buChar char="§"/>
            </a:pPr>
            <a:r>
              <a:rPr lang="en-US" b="1" dirty="0" smtClean="0"/>
              <a:t> </a:t>
            </a:r>
            <a:r>
              <a:rPr lang="en-US" b="1" u="sng" dirty="0" smtClean="0"/>
              <a:t>The </a:t>
            </a:r>
            <a:r>
              <a:rPr lang="hu-HU" b="1" u="sng" dirty="0" smtClean="0"/>
              <a:t>WIPO </a:t>
            </a:r>
            <a:r>
              <a:rPr lang="en-US" b="1" u="sng" dirty="0" smtClean="0"/>
              <a:t>Model Provisio</a:t>
            </a:r>
            <a:r>
              <a:rPr lang="en-US" b="1" dirty="0" smtClean="0"/>
              <a:t>ns </a:t>
            </a:r>
          </a:p>
          <a:p>
            <a:pPr>
              <a:buFont typeface="Wingdings" pitchFamily="2" charset="2"/>
              <a:buChar char="Ø"/>
            </a:pPr>
            <a:r>
              <a:rPr lang="en-US" b="1" dirty="0" smtClean="0"/>
              <a:t> </a:t>
            </a:r>
            <a:r>
              <a:rPr lang="en-US" b="1" u="sng" dirty="0" smtClean="0"/>
              <a:t>on the purpose of and reasons for IP protection of software</a:t>
            </a:r>
            <a:r>
              <a:rPr lang="en-US" b="1" dirty="0" smtClean="0"/>
              <a:t>: (a) </a:t>
            </a:r>
            <a:r>
              <a:rPr lang="en-US" dirty="0" smtClean="0"/>
              <a:t>recognizing the value of  </a:t>
            </a:r>
            <a:r>
              <a:rPr lang="en-US" b="1" dirty="0" smtClean="0"/>
              <a:t>creative and financial investment; (b) </a:t>
            </a:r>
            <a:r>
              <a:rPr lang="en-US" dirty="0" smtClean="0"/>
              <a:t>guaranteeing adequate legal conditions for </a:t>
            </a:r>
            <a:r>
              <a:rPr lang="en-US" b="1" dirty="0" smtClean="0"/>
              <a:t>likely future developments; (c) </a:t>
            </a:r>
            <a:r>
              <a:rPr lang="en-US" dirty="0" smtClean="0"/>
              <a:t>offering</a:t>
            </a:r>
            <a:r>
              <a:rPr lang="en-US" b="1" dirty="0" smtClean="0"/>
              <a:t> incentives to disclosure; (d) </a:t>
            </a:r>
            <a:r>
              <a:rPr lang="en-US" dirty="0" smtClean="0"/>
              <a:t>creating</a:t>
            </a:r>
            <a:r>
              <a:rPr lang="en-US" b="1" dirty="0" smtClean="0"/>
              <a:t> legal basis for trade; (e) </a:t>
            </a:r>
            <a:r>
              <a:rPr lang="en-US" dirty="0" smtClean="0"/>
              <a:t>counter-balancing the </a:t>
            </a:r>
            <a:r>
              <a:rPr lang="en-US" b="1" dirty="0" smtClean="0"/>
              <a:t>vulnerability of computer software;</a:t>
            </a:r>
          </a:p>
          <a:p>
            <a:pPr>
              <a:buFont typeface="Wingdings" pitchFamily="2" charset="2"/>
              <a:buChar char="Ø"/>
            </a:pPr>
            <a:r>
              <a:rPr lang="en-US" b="1" dirty="0" smtClean="0"/>
              <a:t> </a:t>
            </a:r>
            <a:r>
              <a:rPr lang="en-US" b="1" u="sng" dirty="0" smtClean="0"/>
              <a:t>on patent protection </a:t>
            </a:r>
            <a:r>
              <a:rPr lang="en-US" b="1" dirty="0" smtClean="0"/>
              <a:t>: (a) </a:t>
            </a:r>
            <a:r>
              <a:rPr lang="en-US" dirty="0" smtClean="0"/>
              <a:t>its application is </a:t>
            </a:r>
            <a:r>
              <a:rPr lang="en-US" b="1" dirty="0" smtClean="0"/>
              <a:t>possible but it does not offer a solid basis</a:t>
            </a:r>
            <a:r>
              <a:rPr lang="hu-HU" b="1" dirty="0" smtClean="0"/>
              <a:t>,</a:t>
            </a:r>
            <a:r>
              <a:rPr lang="en-US" b="1" dirty="0" smtClean="0"/>
              <a:t> since (</a:t>
            </a:r>
            <a:r>
              <a:rPr lang="en-US" b="1" dirty="0" err="1" smtClean="0"/>
              <a:t>i</a:t>
            </a:r>
            <a:r>
              <a:rPr lang="en-US" b="1" dirty="0" smtClean="0"/>
              <a:t>) in certain countries, </a:t>
            </a:r>
            <a:r>
              <a:rPr lang="en-US" dirty="0" smtClean="0"/>
              <a:t>computer programs as such </a:t>
            </a:r>
            <a:r>
              <a:rPr lang="en-US" b="1" dirty="0" smtClean="0"/>
              <a:t>cannot be patented </a:t>
            </a:r>
            <a:r>
              <a:rPr lang="en-US" dirty="0" smtClean="0"/>
              <a:t>(Article 52(2)(c) of the European Patent Convention of 1973)</a:t>
            </a:r>
            <a:r>
              <a:rPr lang="en-US" b="1" dirty="0" smtClean="0"/>
              <a:t>; (ii) in many countries, </a:t>
            </a:r>
            <a:r>
              <a:rPr lang="en-US" dirty="0" smtClean="0"/>
              <a:t>the possibility and conditions for patentability is </a:t>
            </a:r>
            <a:r>
              <a:rPr lang="en-US" b="1" dirty="0" smtClean="0"/>
              <a:t>unclear, (iii) </a:t>
            </a:r>
            <a:r>
              <a:rPr lang="en-US" dirty="0" smtClean="0"/>
              <a:t>while </a:t>
            </a:r>
            <a:r>
              <a:rPr lang="en-US" b="1" dirty="0" smtClean="0"/>
              <a:t>in some other countries, </a:t>
            </a:r>
            <a:r>
              <a:rPr lang="en-US" dirty="0" smtClean="0"/>
              <a:t>computer software </a:t>
            </a:r>
            <a:r>
              <a:rPr lang="en-US" b="1" dirty="0" smtClean="0"/>
              <a:t>may enjoy, at least indirectly, patent protection, but </a:t>
            </a:r>
            <a:r>
              <a:rPr lang="hu-HU" dirty="0" smtClean="0"/>
              <a:t>„</a:t>
            </a:r>
            <a:r>
              <a:rPr lang="en-US" dirty="0" smtClean="0"/>
              <a:t>it may only cover</a:t>
            </a:r>
            <a:r>
              <a:rPr lang="en-US" b="1" dirty="0" smtClean="0"/>
              <a:t> very few cases </a:t>
            </a:r>
            <a:r>
              <a:rPr lang="en-US" dirty="0" smtClean="0"/>
              <a:t>(perhaps 1%)</a:t>
            </a:r>
            <a:r>
              <a:rPr lang="hu-HU" dirty="0" smtClean="0"/>
              <a:t>”</a:t>
            </a:r>
            <a:r>
              <a:rPr lang="en-US" b="1" dirty="0" smtClean="0"/>
              <a:t>; (b) it would be difficult to conduct examination </a:t>
            </a:r>
            <a:r>
              <a:rPr lang="en-US" dirty="0" smtClean="0"/>
              <a:t>concerning  novelty and inventiveness , to have due documentation on the prior art and to find competent examiners; </a:t>
            </a:r>
            <a:r>
              <a:rPr lang="en-US" b="1" dirty="0" smtClean="0"/>
              <a:t>(c) </a:t>
            </a:r>
            <a:r>
              <a:rPr lang="en-US" dirty="0" smtClean="0"/>
              <a:t>due to the difficulty in detecting infringements,</a:t>
            </a:r>
            <a:r>
              <a:rPr lang="en-US" b="1" dirty="0" smtClean="0"/>
              <a:t> the application of the principles of disclosure </a:t>
            </a:r>
            <a:r>
              <a:rPr lang="hu-HU" b="1" dirty="0" err="1" smtClean="0"/>
              <a:t>might</a:t>
            </a:r>
            <a:r>
              <a:rPr lang="hu-HU" b="1" dirty="0" smtClean="0"/>
              <a:t> </a:t>
            </a:r>
            <a:r>
              <a:rPr lang="hu-HU" b="1" dirty="0" err="1" smtClean="0"/>
              <a:t>undermine</a:t>
            </a:r>
            <a:r>
              <a:rPr lang="hu-HU" b="1" dirty="0" smtClean="0"/>
              <a:t> </a:t>
            </a:r>
            <a:r>
              <a:rPr lang="hu-HU" b="1" dirty="0" err="1" smtClean="0"/>
              <a:t>protection</a:t>
            </a:r>
            <a:r>
              <a:rPr lang="hu-HU" b="1" dirty="0" smtClean="0"/>
              <a:t>.</a:t>
            </a:r>
            <a:r>
              <a:rPr lang="en-US" b="1" dirty="0" smtClean="0"/>
              <a:t>       </a:t>
            </a:r>
            <a:endParaRPr lang="en-US" b="1" dirty="0"/>
          </a:p>
        </p:txBody>
      </p:sp>
      <p:sp>
        <p:nvSpPr>
          <p:cNvPr id="4" name="Dia számának helye 3"/>
          <p:cNvSpPr>
            <a:spLocks noGrp="1"/>
          </p:cNvSpPr>
          <p:nvPr>
            <p:ph type="sldNum" sz="quarter" idx="12"/>
          </p:nvPr>
        </p:nvSpPr>
        <p:spPr/>
        <p:txBody>
          <a:bodyPr/>
          <a:lstStyle/>
          <a:p>
            <a:fld id="{A8910A67-C6E0-4FF0-96FB-E6C4B3388048}" type="slidenum">
              <a:rPr lang="hu-HU" smtClean="0"/>
              <a:pPr/>
              <a:t>10</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20000"/>
              <a:lumOff val="80000"/>
            </a:schemeClr>
          </a:solidFill>
        </p:spPr>
        <p:txBody>
          <a:bodyPr>
            <a:normAutofit fontScale="90000"/>
          </a:bodyPr>
          <a:lstStyle/>
          <a:p>
            <a:r>
              <a:rPr lang="hu-HU" sz="3100" b="1" dirty="0" smtClean="0"/>
              <a:t/>
            </a:r>
            <a:br>
              <a:rPr lang="hu-HU" sz="3100" b="1" dirty="0" smtClean="0"/>
            </a:br>
            <a:r>
              <a:rPr lang="en-US" sz="3100" b="1" dirty="0" smtClean="0"/>
              <a:t>WIPO</a:t>
            </a:r>
            <a:r>
              <a:rPr lang="hu-HU" sz="3100" b="1" dirty="0" smtClean="0"/>
              <a:t>,  1971 </a:t>
            </a:r>
            <a:r>
              <a:rPr lang="en-US" sz="3100" b="1" dirty="0" smtClean="0"/>
              <a:t>– </a:t>
            </a:r>
            <a:r>
              <a:rPr lang="hu-HU" sz="3100" b="1" dirty="0" smtClean="0"/>
              <a:t>1985: </a:t>
            </a:r>
            <a:r>
              <a:rPr lang="en-US" sz="3100" b="1" dirty="0" smtClean="0"/>
              <a:t>from a </a:t>
            </a:r>
            <a:r>
              <a:rPr lang="en-US" sz="3100" b="1" i="1" dirty="0" smtClean="0"/>
              <a:t>sui generis </a:t>
            </a:r>
            <a:r>
              <a:rPr lang="en-US" sz="3100" b="1" dirty="0" smtClean="0"/>
              <a:t>system to copyright</a:t>
            </a:r>
            <a:r>
              <a:rPr lang="hu-HU" sz="3100" b="1" dirty="0" smtClean="0"/>
              <a:t> (</a:t>
            </a:r>
            <a:r>
              <a:rPr lang="hu-HU" sz="3100" b="1" dirty="0" err="1" smtClean="0"/>
              <a:t>with</a:t>
            </a:r>
            <a:r>
              <a:rPr lang="hu-HU" sz="3100" b="1" dirty="0" smtClean="0"/>
              <a:t> </a:t>
            </a:r>
            <a:r>
              <a:rPr lang="hu-HU" sz="3100" b="1" dirty="0" err="1" smtClean="0"/>
              <a:t>reference</a:t>
            </a:r>
            <a:r>
              <a:rPr lang="hu-HU" sz="3100" b="1" dirty="0" smtClean="0"/>
              <a:t> </a:t>
            </a:r>
            <a:r>
              <a:rPr lang="hu-HU" sz="3100" b="1" dirty="0" err="1" smtClean="0"/>
              <a:t>to</a:t>
            </a:r>
            <a:r>
              <a:rPr lang="hu-HU" sz="3100" b="1" dirty="0" smtClean="0"/>
              <a:t> </a:t>
            </a:r>
            <a:r>
              <a:rPr lang="hu-HU" sz="3100" b="1" dirty="0" err="1" smtClean="0"/>
              <a:t>patents</a:t>
            </a:r>
            <a:r>
              <a:rPr lang="hu-HU" sz="3100" b="1" dirty="0" smtClean="0"/>
              <a:t>)</a:t>
            </a:r>
            <a:r>
              <a:rPr lang="en-US" dirty="0" smtClean="0"/>
              <a:t/>
            </a:r>
            <a:br>
              <a:rPr lang="en-US" dirty="0" smtClean="0"/>
            </a:br>
            <a:endParaRPr lang="hu-HU" dirty="0"/>
          </a:p>
        </p:txBody>
      </p:sp>
      <p:sp>
        <p:nvSpPr>
          <p:cNvPr id="4" name="Szövegdoboz 3"/>
          <p:cNvSpPr txBox="1"/>
          <p:nvPr/>
        </p:nvSpPr>
        <p:spPr>
          <a:xfrm>
            <a:off x="323528" y="1484784"/>
            <a:ext cx="8496944" cy="4801314"/>
          </a:xfrm>
          <a:prstGeom prst="rect">
            <a:avLst/>
          </a:prstGeom>
          <a:noFill/>
        </p:spPr>
        <p:txBody>
          <a:bodyPr wrap="square" rtlCol="0">
            <a:spAutoFit/>
          </a:bodyPr>
          <a:lstStyle/>
          <a:p>
            <a:pPr>
              <a:buFont typeface="Wingdings" pitchFamily="2" charset="2"/>
              <a:buChar char="§"/>
            </a:pPr>
            <a:r>
              <a:rPr lang="en-US" b="1" u="sng" dirty="0" smtClean="0"/>
              <a:t>The WIPO Model Provisions </a:t>
            </a:r>
          </a:p>
          <a:p>
            <a:pPr>
              <a:buFont typeface="Wingdings" pitchFamily="2" charset="2"/>
              <a:buChar char="Ø"/>
            </a:pPr>
            <a:r>
              <a:rPr lang="en-US" b="1" dirty="0" smtClean="0"/>
              <a:t> </a:t>
            </a:r>
            <a:r>
              <a:rPr lang="en-US" b="1" u="sng" dirty="0" smtClean="0"/>
              <a:t>on copyright</a:t>
            </a:r>
            <a:r>
              <a:rPr lang="en-US" dirty="0" smtClean="0"/>
              <a:t>: </a:t>
            </a:r>
            <a:r>
              <a:rPr lang="en-US" b="1" dirty="0" smtClean="0"/>
              <a:t>may be suitable </a:t>
            </a:r>
            <a:r>
              <a:rPr lang="en-US" dirty="0" smtClean="0"/>
              <a:t>for the protection of computer programs, but </a:t>
            </a:r>
            <a:r>
              <a:rPr lang="en-US" b="1" dirty="0" smtClean="0"/>
              <a:t>(a)</a:t>
            </a:r>
            <a:r>
              <a:rPr lang="en-US" dirty="0" smtClean="0"/>
              <a:t> the </a:t>
            </a:r>
            <a:r>
              <a:rPr lang="en-US" dirty="0" err="1" smtClean="0"/>
              <a:t>protectability</a:t>
            </a:r>
            <a:r>
              <a:rPr lang="en-US" dirty="0" smtClean="0"/>
              <a:t> of computer programs </a:t>
            </a:r>
            <a:r>
              <a:rPr lang="en-US" b="1" dirty="0" smtClean="0"/>
              <a:t>in certain formats </a:t>
            </a:r>
            <a:r>
              <a:rPr lang="en-US" dirty="0" smtClean="0"/>
              <a:t>(such as object code) </a:t>
            </a:r>
            <a:r>
              <a:rPr lang="en-US" b="1" dirty="0" smtClean="0"/>
              <a:t>is unclear</a:t>
            </a:r>
            <a:r>
              <a:rPr lang="en-US" dirty="0" smtClean="0"/>
              <a:t>; and </a:t>
            </a:r>
            <a:r>
              <a:rPr lang="en-US" b="1" dirty="0" smtClean="0"/>
              <a:t>(b)</a:t>
            </a:r>
            <a:r>
              <a:rPr lang="en-US" dirty="0" smtClean="0"/>
              <a:t> </a:t>
            </a:r>
            <a:r>
              <a:rPr lang="en-US" b="1" dirty="0" smtClean="0"/>
              <a:t>the applicability of existing rights </a:t>
            </a:r>
            <a:r>
              <a:rPr lang="en-US" dirty="0" smtClean="0"/>
              <a:t>for some relevant acts of exploitation of software </a:t>
            </a:r>
            <a:r>
              <a:rPr lang="en-US" b="1" dirty="0" smtClean="0"/>
              <a:t>is equally unclear</a:t>
            </a:r>
            <a:r>
              <a:rPr lang="en-US" dirty="0" smtClean="0"/>
              <a:t>; </a:t>
            </a:r>
          </a:p>
          <a:p>
            <a:pPr>
              <a:buFont typeface="Wingdings" pitchFamily="2" charset="2"/>
              <a:buChar char="Ø"/>
            </a:pPr>
            <a:r>
              <a:rPr lang="en-US" dirty="0" smtClean="0"/>
              <a:t> </a:t>
            </a:r>
            <a:r>
              <a:rPr lang="en-US" b="1" u="sng" dirty="0" smtClean="0"/>
              <a:t>on other forms of protection</a:t>
            </a:r>
            <a:r>
              <a:rPr lang="en-US" b="1" dirty="0" smtClean="0"/>
              <a:t>, </a:t>
            </a:r>
            <a:r>
              <a:rPr lang="en-US" dirty="0" smtClean="0"/>
              <a:t>such as protection of secret information; protection based on contracts, protection against unfair competition: </a:t>
            </a:r>
            <a:r>
              <a:rPr lang="en-US" b="1" dirty="0" smtClean="0"/>
              <a:t>(a) unclear forms of protection </a:t>
            </a:r>
            <a:r>
              <a:rPr lang="en-US" dirty="0" smtClean="0"/>
              <a:t>with widely differing systems; </a:t>
            </a:r>
            <a:r>
              <a:rPr lang="en-US" b="1" dirty="0" smtClean="0"/>
              <a:t>(b)</a:t>
            </a:r>
            <a:r>
              <a:rPr lang="en-US" dirty="0" smtClean="0"/>
              <a:t> </a:t>
            </a:r>
            <a:r>
              <a:rPr lang="en-US" b="1" dirty="0" smtClean="0"/>
              <a:t>no adequate protection against  third party infringers</a:t>
            </a:r>
            <a:r>
              <a:rPr lang="en-US" dirty="0" smtClean="0"/>
              <a:t>; </a:t>
            </a:r>
            <a:r>
              <a:rPr lang="en-US" b="1" dirty="0" smtClean="0"/>
              <a:t>(c) may discourage disclosure</a:t>
            </a:r>
            <a:r>
              <a:rPr lang="en-US" dirty="0" smtClean="0"/>
              <a:t>. </a:t>
            </a:r>
          </a:p>
          <a:p>
            <a:pPr>
              <a:buFont typeface="Wingdings" pitchFamily="2" charset="2"/>
              <a:buChar char="§"/>
            </a:pPr>
            <a:r>
              <a:rPr lang="hu-HU" b="1" dirty="0" smtClean="0"/>
              <a:t> </a:t>
            </a:r>
            <a:r>
              <a:rPr lang="en-US" b="1" dirty="0" smtClean="0"/>
              <a:t>The </a:t>
            </a:r>
            <a:r>
              <a:rPr lang="hu-HU" b="1" dirty="0" smtClean="0"/>
              <a:t>M</a:t>
            </a:r>
            <a:r>
              <a:rPr lang="en-US" b="1" dirty="0" err="1" smtClean="0"/>
              <a:t>odel</a:t>
            </a:r>
            <a:r>
              <a:rPr lang="en-US" b="1" dirty="0" smtClean="0"/>
              <a:t>  </a:t>
            </a:r>
            <a:r>
              <a:rPr lang="hu-HU" b="1" dirty="0" smtClean="0"/>
              <a:t>P</a:t>
            </a:r>
            <a:r>
              <a:rPr lang="en-US" b="1" dirty="0" err="1" smtClean="0"/>
              <a:t>rovisions</a:t>
            </a:r>
            <a:r>
              <a:rPr lang="en-US" b="1" dirty="0" smtClean="0"/>
              <a:t> </a:t>
            </a:r>
            <a:r>
              <a:rPr lang="hu-HU" b="1" dirty="0" smtClean="0"/>
              <a:t>has </a:t>
            </a:r>
            <a:r>
              <a:rPr lang="en-US" b="1" u="sng" dirty="0" smtClean="0"/>
              <a:t>essentially adopt</a:t>
            </a:r>
            <a:r>
              <a:rPr lang="hu-HU" b="1" u="sng" dirty="0" err="1" smtClean="0"/>
              <a:t>ed</a:t>
            </a:r>
            <a:r>
              <a:rPr lang="hu-HU" b="1" u="sng" dirty="0" smtClean="0"/>
              <a:t> </a:t>
            </a:r>
            <a:r>
              <a:rPr lang="en-US" b="1" u="sng" dirty="0" smtClean="0"/>
              <a:t>a copyright law approach</a:t>
            </a:r>
            <a:r>
              <a:rPr lang="en-US" b="1" dirty="0" smtClean="0"/>
              <a:t>: (a) originality is the condition of protection</a:t>
            </a:r>
            <a:r>
              <a:rPr lang="en-US" dirty="0" smtClean="0"/>
              <a:t>; </a:t>
            </a:r>
            <a:r>
              <a:rPr lang="en-US" b="1" dirty="0" smtClean="0"/>
              <a:t>(b) the rights to be granted do not extend to the concepts </a:t>
            </a:r>
            <a:r>
              <a:rPr lang="en-US" dirty="0" smtClean="0"/>
              <a:t>on which the </a:t>
            </a:r>
            <a:r>
              <a:rPr lang="en-US" dirty="0" err="1" smtClean="0"/>
              <a:t>softw</a:t>
            </a:r>
            <a:r>
              <a:rPr lang="hu-HU" dirty="0" smtClean="0"/>
              <a:t>a</a:t>
            </a:r>
            <a:r>
              <a:rPr lang="en-US" dirty="0" smtClean="0"/>
              <a:t>re is based, but only to their  forms of expression;  </a:t>
            </a:r>
            <a:r>
              <a:rPr lang="en-US" b="1" dirty="0" smtClean="0"/>
              <a:t>(c) </a:t>
            </a:r>
            <a:r>
              <a:rPr lang="hu-HU" b="1" dirty="0" err="1" smtClean="0"/>
              <a:t>among</a:t>
            </a:r>
            <a:r>
              <a:rPr lang="hu-HU" b="1" dirty="0" smtClean="0"/>
              <a:t> </a:t>
            </a:r>
            <a:r>
              <a:rPr lang="en-US" b="1" dirty="0" smtClean="0"/>
              <a:t>the rights to be granted there are some which correspond to existing rights under copyright</a:t>
            </a:r>
            <a:r>
              <a:rPr lang="hu-HU" b="1" dirty="0" smtClean="0"/>
              <a:t>,</a:t>
            </a:r>
            <a:r>
              <a:rPr lang="en-US" b="1" dirty="0" smtClean="0"/>
              <a:t> </a:t>
            </a:r>
            <a:r>
              <a:rPr lang="en-US" dirty="0" smtClean="0"/>
              <a:t> such as the right of reproduction and adaptation.</a:t>
            </a:r>
          </a:p>
          <a:p>
            <a:pPr>
              <a:buFont typeface="Wingdings" pitchFamily="2" charset="2"/>
              <a:buChar char="§"/>
            </a:pPr>
            <a:r>
              <a:rPr lang="en-US" dirty="0" smtClean="0"/>
              <a:t> </a:t>
            </a:r>
            <a:r>
              <a:rPr lang="en-US" b="1" u="sng" dirty="0" smtClean="0"/>
              <a:t>Nevertheless</a:t>
            </a:r>
            <a:r>
              <a:rPr lang="en-US" dirty="0" smtClean="0"/>
              <a:t>: </a:t>
            </a:r>
            <a:r>
              <a:rPr lang="en-US" b="1" dirty="0" smtClean="0"/>
              <a:t>(a) </a:t>
            </a:r>
            <a:r>
              <a:rPr lang="en-US" dirty="0" smtClean="0"/>
              <a:t>although the Model Provisions </a:t>
            </a:r>
            <a:r>
              <a:rPr lang="en-US" b="1" dirty="0" smtClean="0"/>
              <a:t>do not provide for mandatory deposit or registration of software, the comments refer to it as to a possibility</a:t>
            </a:r>
            <a:r>
              <a:rPr lang="en-US" dirty="0" smtClean="0"/>
              <a:t>; </a:t>
            </a:r>
            <a:r>
              <a:rPr lang="en-US" b="1" dirty="0" smtClean="0"/>
              <a:t>(b) the term of protection is 25 years </a:t>
            </a:r>
            <a:r>
              <a:rPr lang="en-US" dirty="0" smtClean="0"/>
              <a:t> from the making of the software. </a:t>
            </a:r>
            <a:endParaRPr lang="en-US" dirty="0"/>
          </a:p>
        </p:txBody>
      </p:sp>
      <p:sp>
        <p:nvSpPr>
          <p:cNvPr id="5" name="Dia számának helye 4"/>
          <p:cNvSpPr>
            <a:spLocks noGrp="1"/>
          </p:cNvSpPr>
          <p:nvPr>
            <p:ph type="sldNum" sz="quarter" idx="12"/>
          </p:nvPr>
        </p:nvSpPr>
        <p:spPr/>
        <p:txBody>
          <a:bodyPr/>
          <a:lstStyle/>
          <a:p>
            <a:fld id="{A8910A67-C6E0-4FF0-96FB-E6C4B3388048}" type="slidenum">
              <a:rPr lang="hu-HU" smtClean="0"/>
              <a:pPr/>
              <a:t>11</a:t>
            </a:fld>
            <a:endParaRPr lang="hu-HU"/>
          </a:p>
        </p:txBody>
      </p:sp>
      <p:sp>
        <p:nvSpPr>
          <p:cNvPr id="6" name="Élőláb helye 5"/>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20000"/>
              <a:lumOff val="80000"/>
            </a:schemeClr>
          </a:solidFill>
        </p:spPr>
        <p:txBody>
          <a:bodyPr>
            <a:normAutofit/>
          </a:bodyPr>
          <a:lstStyle/>
          <a:p>
            <a:r>
              <a:rPr lang="en-US" sz="2800" b="1" dirty="0" smtClean="0"/>
              <a:t>WIPO</a:t>
            </a:r>
            <a:r>
              <a:rPr lang="hu-HU" sz="2800" b="1" dirty="0" smtClean="0"/>
              <a:t>,  1971 </a:t>
            </a:r>
            <a:r>
              <a:rPr lang="en-US" sz="2800" b="1" dirty="0" smtClean="0"/>
              <a:t>– </a:t>
            </a:r>
            <a:r>
              <a:rPr lang="hu-HU" sz="2800" b="1" dirty="0" smtClean="0"/>
              <a:t>1985: </a:t>
            </a:r>
            <a:r>
              <a:rPr lang="en-US" sz="2800" b="1" dirty="0" smtClean="0"/>
              <a:t>from a </a:t>
            </a:r>
            <a:r>
              <a:rPr lang="en-US" sz="2800" b="1" i="1" dirty="0" smtClean="0"/>
              <a:t>sui generis </a:t>
            </a:r>
            <a:r>
              <a:rPr lang="en-US" sz="2800" b="1" dirty="0" smtClean="0"/>
              <a:t>system to copyright</a:t>
            </a:r>
            <a:r>
              <a:rPr lang="hu-HU" sz="2800" b="1" dirty="0" smtClean="0"/>
              <a:t> (</a:t>
            </a:r>
            <a:r>
              <a:rPr lang="hu-HU" sz="2800" b="1" dirty="0" err="1" smtClean="0"/>
              <a:t>with</a:t>
            </a:r>
            <a:r>
              <a:rPr lang="hu-HU" sz="2800" b="1" dirty="0" smtClean="0"/>
              <a:t> </a:t>
            </a:r>
            <a:r>
              <a:rPr lang="hu-HU" sz="2800" b="1" dirty="0" err="1" smtClean="0"/>
              <a:t>reference</a:t>
            </a:r>
            <a:r>
              <a:rPr lang="hu-HU" sz="2800" b="1" dirty="0" smtClean="0"/>
              <a:t> </a:t>
            </a:r>
            <a:r>
              <a:rPr lang="hu-HU" sz="2800" b="1" dirty="0" err="1" smtClean="0"/>
              <a:t>to</a:t>
            </a:r>
            <a:r>
              <a:rPr lang="hu-HU" sz="2800" b="1" dirty="0" smtClean="0"/>
              <a:t> </a:t>
            </a:r>
            <a:r>
              <a:rPr lang="hu-HU" sz="2800" b="1" dirty="0" err="1" smtClean="0"/>
              <a:t>patents</a:t>
            </a:r>
            <a:r>
              <a:rPr lang="hu-HU" sz="2800" b="1" dirty="0" smtClean="0"/>
              <a:t>)</a:t>
            </a:r>
            <a:endParaRPr lang="hu-HU" sz="2800" dirty="0"/>
          </a:p>
        </p:txBody>
      </p:sp>
      <p:sp>
        <p:nvSpPr>
          <p:cNvPr id="3" name="Szövegdoboz 2"/>
          <p:cNvSpPr txBox="1"/>
          <p:nvPr/>
        </p:nvSpPr>
        <p:spPr>
          <a:xfrm>
            <a:off x="323528" y="1556792"/>
            <a:ext cx="8496944" cy="4524315"/>
          </a:xfrm>
          <a:prstGeom prst="rect">
            <a:avLst/>
          </a:prstGeom>
          <a:noFill/>
        </p:spPr>
        <p:txBody>
          <a:bodyPr wrap="square" rtlCol="0">
            <a:spAutoFit/>
          </a:bodyPr>
          <a:lstStyle/>
          <a:p>
            <a:r>
              <a:rPr lang="hu-HU" b="1" dirty="0" smtClean="0"/>
              <a:t> </a:t>
            </a:r>
            <a:r>
              <a:rPr lang="en-US" b="1" u="sng" dirty="0" smtClean="0"/>
              <a:t>Geneva, February 1985: WIPO-UNESCO Group of Experts on the Copyright Aspects on the Protection of Computer Programs – a breakthrough towards the application of copyright </a:t>
            </a:r>
            <a:r>
              <a:rPr lang="en-US" dirty="0" smtClean="0"/>
              <a:t>as a general basis for IP protection rather than a </a:t>
            </a:r>
            <a:r>
              <a:rPr lang="en-US" i="1" dirty="0" smtClean="0"/>
              <a:t>sui generis </a:t>
            </a:r>
            <a:r>
              <a:rPr lang="en-US" dirty="0" smtClean="0"/>
              <a:t>system .</a:t>
            </a:r>
          </a:p>
          <a:p>
            <a:pPr>
              <a:buFont typeface="Wingdings" pitchFamily="2" charset="2"/>
              <a:buChar char="§"/>
            </a:pPr>
            <a:r>
              <a:rPr lang="en-US" dirty="0" smtClean="0"/>
              <a:t> </a:t>
            </a:r>
            <a:r>
              <a:rPr lang="en-US" b="1" dirty="0" smtClean="0"/>
              <a:t>Michael </a:t>
            </a:r>
            <a:r>
              <a:rPr lang="en-US" b="1" dirty="0" err="1" smtClean="0"/>
              <a:t>Keplinger’s</a:t>
            </a:r>
            <a:r>
              <a:rPr lang="en-US" b="1" dirty="0" smtClean="0"/>
              <a:t> study </a:t>
            </a:r>
            <a:r>
              <a:rPr lang="en-US" dirty="0" smtClean="0"/>
              <a:t>on „Legal Protection for Computer Programs: a Survey and Analysis of National Legislation and Case Law” (document UNESCO /WIPO/GE/CCS/2) </a:t>
            </a:r>
            <a:r>
              <a:rPr lang="en-US" b="1" dirty="0" smtClean="0"/>
              <a:t>as the basis for discussion </a:t>
            </a:r>
            <a:r>
              <a:rPr lang="en-US" dirty="0" smtClean="0"/>
              <a:t>indicating broadening scope of application of  copyright protection.</a:t>
            </a:r>
          </a:p>
          <a:p>
            <a:pPr>
              <a:buFont typeface="Wingdings" pitchFamily="2" charset="2"/>
              <a:buChar char="§"/>
            </a:pPr>
            <a:r>
              <a:rPr lang="en-US" dirty="0" smtClean="0"/>
              <a:t> The study showed that </a:t>
            </a:r>
            <a:r>
              <a:rPr lang="en-US" b="1" dirty="0" smtClean="0"/>
              <a:t>five countries provided for copyright protection of computer programs explicitly in their national laws </a:t>
            </a:r>
            <a:r>
              <a:rPr lang="en-US" dirty="0" smtClean="0"/>
              <a:t>(in chronological order: the Philippines, the United States, Hungary, Australia and India), </a:t>
            </a:r>
            <a:r>
              <a:rPr lang="en-US" b="1" dirty="0" smtClean="0"/>
              <a:t>but also that, in some other countries, case law had clarified the availability of such protection</a:t>
            </a:r>
            <a:r>
              <a:rPr lang="en-US" dirty="0" smtClean="0"/>
              <a:t>. </a:t>
            </a:r>
          </a:p>
          <a:p>
            <a:pPr>
              <a:buFont typeface="Wingdings" pitchFamily="2" charset="2"/>
              <a:buChar char="§"/>
            </a:pPr>
            <a:r>
              <a:rPr lang="en-US" dirty="0" smtClean="0"/>
              <a:t> </a:t>
            </a:r>
            <a:r>
              <a:rPr lang="en-US" b="1" dirty="0" smtClean="0"/>
              <a:t>The findings of the Group of Experts (see document UNESCO//WIPO/GE/CCS/2) contributed to quick proliferation of national  copyright laws  explicitly providing for the protection of computer programs</a:t>
            </a:r>
            <a:r>
              <a:rPr lang="en-US" dirty="0" smtClean="0"/>
              <a:t>. For example, in May, June and July of the same year – within less than 60 days – the following countries have  adopted such legislation: Germany (May 23), Japan (June 14), France (July 3) and the United Kingdom (July 16).          </a:t>
            </a:r>
            <a:endParaRPr lang="en-US" dirty="0"/>
          </a:p>
        </p:txBody>
      </p:sp>
      <p:sp>
        <p:nvSpPr>
          <p:cNvPr id="4" name="Dia számának helye 3"/>
          <p:cNvSpPr>
            <a:spLocks noGrp="1"/>
          </p:cNvSpPr>
          <p:nvPr>
            <p:ph type="sldNum" sz="quarter" idx="12"/>
          </p:nvPr>
        </p:nvSpPr>
        <p:spPr/>
        <p:txBody>
          <a:bodyPr/>
          <a:lstStyle/>
          <a:p>
            <a:fld id="{A8910A67-C6E0-4FF0-96FB-E6C4B3388048}" type="slidenum">
              <a:rPr lang="hu-HU" smtClean="0"/>
              <a:pPr/>
              <a:t>12</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536" y="332656"/>
            <a:ext cx="8291264" cy="1008112"/>
          </a:xfrm>
          <a:solidFill>
            <a:schemeClr val="accent3">
              <a:lumMod val="20000"/>
              <a:lumOff val="80000"/>
            </a:schemeClr>
          </a:solidFill>
        </p:spPr>
        <p:txBody>
          <a:bodyPr>
            <a:normAutofit fontScale="90000"/>
          </a:bodyPr>
          <a:lstStyle/>
          <a:p>
            <a:r>
              <a:rPr lang="hu-HU" sz="3100" b="1" dirty="0" smtClean="0"/>
              <a:t/>
            </a:r>
            <a:br>
              <a:rPr lang="hu-HU" sz="3100" b="1" dirty="0" smtClean="0"/>
            </a:br>
            <a:r>
              <a:rPr lang="en-US" sz="3100" b="1" dirty="0" smtClean="0"/>
              <a:t>Copyright – national </a:t>
            </a:r>
            <a:r>
              <a:rPr lang="hu-HU" sz="3100" b="1" dirty="0" err="1" smtClean="0"/>
              <a:t>developments</a:t>
            </a:r>
            <a:r>
              <a:rPr lang="en-US" sz="3100" b="1" dirty="0" smtClean="0"/>
              <a:t>, EU Directive, clarification in </a:t>
            </a:r>
            <a:r>
              <a:rPr lang="hu-HU" sz="3100" b="1" dirty="0" err="1" smtClean="0"/>
              <a:t>the</a:t>
            </a:r>
            <a:r>
              <a:rPr lang="hu-HU" sz="3100" b="1" dirty="0" smtClean="0"/>
              <a:t> </a:t>
            </a:r>
            <a:r>
              <a:rPr lang="en-US" sz="3100" b="1" dirty="0" smtClean="0"/>
              <a:t>TRIPS Agreement</a:t>
            </a:r>
            <a:r>
              <a:rPr lang="hu-HU" sz="3100" b="1" dirty="0" smtClean="0"/>
              <a:t> and </a:t>
            </a:r>
            <a:r>
              <a:rPr lang="hu-HU" sz="3100" b="1" dirty="0" err="1" smtClean="0"/>
              <a:t>the</a:t>
            </a:r>
            <a:r>
              <a:rPr lang="en-US" sz="3100" b="1" dirty="0" smtClean="0"/>
              <a:t> WCT</a:t>
            </a:r>
            <a:r>
              <a:rPr lang="en-US" b="1" dirty="0" smtClean="0"/>
              <a:t/>
            </a:r>
            <a:br>
              <a:rPr lang="en-US" b="1" dirty="0" smtClean="0"/>
            </a:br>
            <a:endParaRPr lang="hu-HU" dirty="0"/>
          </a:p>
        </p:txBody>
      </p:sp>
      <p:sp>
        <p:nvSpPr>
          <p:cNvPr id="4" name="Szövegdoboz 3"/>
          <p:cNvSpPr txBox="1"/>
          <p:nvPr/>
        </p:nvSpPr>
        <p:spPr>
          <a:xfrm>
            <a:off x="395536" y="1700808"/>
            <a:ext cx="8352928" cy="4524315"/>
          </a:xfrm>
          <a:prstGeom prst="rect">
            <a:avLst/>
          </a:prstGeom>
          <a:noFill/>
        </p:spPr>
        <p:txBody>
          <a:bodyPr wrap="square" rtlCol="0">
            <a:spAutoFit/>
          </a:bodyPr>
          <a:lstStyle/>
          <a:p>
            <a:r>
              <a:rPr lang="en-US" b="1" u="sng" dirty="0" smtClean="0"/>
              <a:t>Legislative and case law developments in the US, the first „software-intensive” country</a:t>
            </a:r>
            <a:r>
              <a:rPr lang="en-US" b="1" dirty="0" smtClean="0"/>
              <a:t>:</a:t>
            </a:r>
          </a:p>
          <a:p>
            <a:endParaRPr lang="hu-HU" b="1" dirty="0" smtClean="0"/>
          </a:p>
          <a:p>
            <a:r>
              <a:rPr lang="en-US" b="1" dirty="0" smtClean="0"/>
              <a:t>Copyright Act of 1976 (amended several times):</a:t>
            </a:r>
          </a:p>
          <a:p>
            <a:r>
              <a:rPr lang="en-US" b="1" dirty="0" smtClean="0"/>
              <a:t>§ 101. Definitions </a:t>
            </a:r>
            <a:r>
              <a:rPr lang="en-US" dirty="0" smtClean="0"/>
              <a:t>[excerpts;  emphasis added]</a:t>
            </a:r>
          </a:p>
          <a:p>
            <a:endParaRPr lang="en-US" dirty="0" smtClean="0"/>
          </a:p>
          <a:p>
            <a:r>
              <a:rPr lang="en-US" b="1" dirty="0" smtClean="0"/>
              <a:t>“’Literary works’ are works, other than audiovisual works, expressed in words, numbers, or other verbal or numerical symbols or indicia, regardless of the nature of the material objects, </a:t>
            </a:r>
            <a:r>
              <a:rPr lang="en-US" dirty="0" smtClean="0"/>
              <a:t>such as books, periodicals, manuscripts, </a:t>
            </a:r>
            <a:r>
              <a:rPr lang="en-US" dirty="0" err="1" smtClean="0"/>
              <a:t>phonorecords</a:t>
            </a:r>
            <a:r>
              <a:rPr lang="en-US" dirty="0" smtClean="0"/>
              <a:t>, film, tapes, disks, or cards, in which they are embodied.”</a:t>
            </a:r>
          </a:p>
          <a:p>
            <a:endParaRPr lang="en-US" dirty="0" smtClean="0"/>
          </a:p>
          <a:p>
            <a:r>
              <a:rPr lang="en-US" b="1" dirty="0" smtClean="0"/>
              <a:t>„A ‘computer program’ is a set of statements or instructions to be used directly or indirectly in a computer in order to bring about a certain result.” </a:t>
            </a:r>
            <a:r>
              <a:rPr lang="en-US" dirty="0" smtClean="0"/>
              <a:t>[amendment of 1980]</a:t>
            </a:r>
          </a:p>
          <a:p>
            <a:endParaRPr lang="hu-HU" dirty="0" smtClean="0"/>
          </a:p>
          <a:p>
            <a:endParaRPr lang="en-US" b="1" dirty="0" smtClean="0"/>
          </a:p>
          <a:p>
            <a:r>
              <a:rPr lang="en-US" dirty="0" smtClean="0"/>
              <a:t> </a:t>
            </a:r>
            <a:endParaRPr lang="en-US" dirty="0"/>
          </a:p>
        </p:txBody>
      </p:sp>
      <p:sp>
        <p:nvSpPr>
          <p:cNvPr id="5" name="Dia számának helye 4"/>
          <p:cNvSpPr>
            <a:spLocks noGrp="1"/>
          </p:cNvSpPr>
          <p:nvPr>
            <p:ph type="sldNum" sz="quarter" idx="12"/>
          </p:nvPr>
        </p:nvSpPr>
        <p:spPr/>
        <p:txBody>
          <a:bodyPr/>
          <a:lstStyle/>
          <a:p>
            <a:fld id="{A8910A67-C6E0-4FF0-96FB-E6C4B3388048}" type="slidenum">
              <a:rPr lang="hu-HU" smtClean="0"/>
              <a:pPr/>
              <a:t>13</a:t>
            </a:fld>
            <a:endParaRPr lang="hu-HU"/>
          </a:p>
        </p:txBody>
      </p:sp>
      <p:sp>
        <p:nvSpPr>
          <p:cNvPr id="6" name="Élőláb helye 5"/>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20000"/>
              <a:lumOff val="80000"/>
            </a:schemeClr>
          </a:solidFill>
        </p:spPr>
        <p:txBody>
          <a:bodyPr>
            <a:normAutofit fontScale="90000"/>
          </a:bodyPr>
          <a:lstStyle/>
          <a:p>
            <a:r>
              <a:rPr lang="hu-HU" sz="3100" b="1" dirty="0" smtClean="0"/>
              <a:t/>
            </a:r>
            <a:br>
              <a:rPr lang="hu-HU" sz="3100" b="1" dirty="0" smtClean="0"/>
            </a:br>
            <a:r>
              <a:rPr lang="en-US" sz="3100" b="1" dirty="0" smtClean="0"/>
              <a:t>Copyright – national </a:t>
            </a:r>
            <a:r>
              <a:rPr lang="hu-HU" sz="3100" b="1" dirty="0" err="1" smtClean="0"/>
              <a:t>developments</a:t>
            </a:r>
            <a:r>
              <a:rPr lang="en-US" sz="3100" b="1" dirty="0" smtClean="0"/>
              <a:t>, EU Directive, clarification in </a:t>
            </a:r>
            <a:r>
              <a:rPr lang="hu-HU" sz="3100" b="1" dirty="0" err="1" smtClean="0"/>
              <a:t>the</a:t>
            </a:r>
            <a:r>
              <a:rPr lang="hu-HU" sz="3100" b="1" dirty="0" smtClean="0"/>
              <a:t> </a:t>
            </a:r>
            <a:r>
              <a:rPr lang="en-US" sz="3100" b="1" dirty="0" smtClean="0"/>
              <a:t>TRIPS Agreement</a:t>
            </a:r>
            <a:r>
              <a:rPr lang="hu-HU" sz="3100" b="1" dirty="0" smtClean="0"/>
              <a:t> and </a:t>
            </a:r>
            <a:r>
              <a:rPr lang="hu-HU" sz="3100" b="1" dirty="0" err="1" smtClean="0"/>
              <a:t>the</a:t>
            </a:r>
            <a:r>
              <a:rPr lang="en-US" sz="3100" b="1" dirty="0" smtClean="0"/>
              <a:t> WCT</a:t>
            </a:r>
            <a:r>
              <a:rPr lang="en-US" b="1" dirty="0" smtClean="0"/>
              <a:t/>
            </a:r>
            <a:br>
              <a:rPr lang="en-US" b="1" dirty="0" smtClean="0"/>
            </a:br>
            <a:endParaRPr lang="hu-HU" dirty="0"/>
          </a:p>
        </p:txBody>
      </p:sp>
      <p:sp>
        <p:nvSpPr>
          <p:cNvPr id="3" name="Szövegdoboz 2"/>
          <p:cNvSpPr txBox="1"/>
          <p:nvPr/>
        </p:nvSpPr>
        <p:spPr>
          <a:xfrm>
            <a:off x="395536" y="1700808"/>
            <a:ext cx="8352928" cy="4524315"/>
          </a:xfrm>
          <a:prstGeom prst="rect">
            <a:avLst/>
          </a:prstGeom>
          <a:noFill/>
        </p:spPr>
        <p:txBody>
          <a:bodyPr wrap="square" rtlCol="0">
            <a:spAutoFit/>
          </a:bodyPr>
          <a:lstStyle/>
          <a:p>
            <a:r>
              <a:rPr lang="en-US" b="1" u="sng" dirty="0" smtClean="0"/>
              <a:t>Legislative and case law developments in the US</a:t>
            </a:r>
            <a:r>
              <a:rPr lang="hu-HU" b="1" u="sng" dirty="0" smtClean="0"/>
              <a:t> – </a:t>
            </a:r>
            <a:r>
              <a:rPr lang="en-US" b="1" u="sng" dirty="0" smtClean="0"/>
              <a:t>the first „software-intensive” country</a:t>
            </a:r>
            <a:r>
              <a:rPr lang="en-US" b="1" dirty="0" smtClean="0"/>
              <a:t>:</a:t>
            </a:r>
          </a:p>
          <a:p>
            <a:endParaRPr lang="en-US" b="1" dirty="0" smtClean="0"/>
          </a:p>
          <a:p>
            <a:r>
              <a:rPr lang="en-US" b="1" dirty="0" smtClean="0"/>
              <a:t>Copyright Act</a:t>
            </a:r>
          </a:p>
          <a:p>
            <a:r>
              <a:rPr lang="en-US" b="1" dirty="0" smtClean="0"/>
              <a:t>§ 102. Subject matter of copyright </a:t>
            </a:r>
          </a:p>
          <a:p>
            <a:r>
              <a:rPr lang="en-US" dirty="0" smtClean="0"/>
              <a:t>„(a) </a:t>
            </a:r>
            <a:r>
              <a:rPr lang="en-US" b="1" dirty="0" smtClean="0"/>
              <a:t>Copyright protection subsists,</a:t>
            </a:r>
            <a:r>
              <a:rPr lang="en-US" dirty="0" smtClean="0"/>
              <a:t> in accordance with this title, </a:t>
            </a:r>
            <a:r>
              <a:rPr lang="en-US" b="1" dirty="0" smtClean="0"/>
              <a:t>in original works of authorship </a:t>
            </a:r>
            <a:r>
              <a:rPr lang="en-US" dirty="0" smtClean="0"/>
              <a:t>fixed in any tangible medium of expression, now known or later developed, from which they can be perceived, reproduced, or otherwise communicated, either directly or with the aid of a machine or device. </a:t>
            </a:r>
            <a:r>
              <a:rPr lang="en-US" b="1" dirty="0" smtClean="0"/>
              <a:t>Works of authorship include the following categories:</a:t>
            </a:r>
          </a:p>
          <a:p>
            <a:r>
              <a:rPr lang="en-US" b="1" dirty="0" smtClean="0"/>
              <a:t>(1) literary works;…</a:t>
            </a:r>
          </a:p>
          <a:p>
            <a:r>
              <a:rPr lang="en-US" b="1" dirty="0" smtClean="0"/>
              <a:t>(b) In no case does copyright protection for an original work of authorship extend to any idea, procedure, process, system, method of operation, concept, principle, or discovery, regardless of the form in which it is described, explained, illustrated, or embodied in such work.</a:t>
            </a:r>
            <a:r>
              <a:rPr lang="en-US" dirty="0" smtClean="0"/>
              <a:t>”</a:t>
            </a:r>
            <a:r>
              <a:rPr lang="hu-HU" dirty="0" smtClean="0"/>
              <a:t> (</a:t>
            </a:r>
            <a:r>
              <a:rPr lang="hu-HU" dirty="0" err="1" smtClean="0"/>
              <a:t>Emphasis</a:t>
            </a:r>
            <a:r>
              <a:rPr lang="hu-HU" dirty="0" smtClean="0"/>
              <a:t> </a:t>
            </a:r>
            <a:r>
              <a:rPr lang="hu-HU" dirty="0" err="1" smtClean="0"/>
              <a:t>added</a:t>
            </a:r>
            <a:r>
              <a:rPr lang="hu-HU" dirty="0" smtClean="0"/>
              <a:t>.)</a:t>
            </a:r>
            <a:endParaRPr lang="en-US" b="1" dirty="0" smtClean="0"/>
          </a:p>
          <a:p>
            <a:endParaRPr lang="hu-HU" dirty="0"/>
          </a:p>
        </p:txBody>
      </p:sp>
      <p:sp>
        <p:nvSpPr>
          <p:cNvPr id="4" name="Dia számának helye 3"/>
          <p:cNvSpPr>
            <a:spLocks noGrp="1"/>
          </p:cNvSpPr>
          <p:nvPr>
            <p:ph type="sldNum" sz="quarter" idx="12"/>
          </p:nvPr>
        </p:nvSpPr>
        <p:spPr/>
        <p:txBody>
          <a:bodyPr/>
          <a:lstStyle/>
          <a:p>
            <a:fld id="{A8910A67-C6E0-4FF0-96FB-E6C4B3388048}" type="slidenum">
              <a:rPr lang="hu-HU" smtClean="0"/>
              <a:pPr/>
              <a:t>14</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20000"/>
              <a:lumOff val="80000"/>
            </a:schemeClr>
          </a:solidFill>
        </p:spPr>
        <p:txBody>
          <a:bodyPr>
            <a:normAutofit fontScale="90000"/>
          </a:bodyPr>
          <a:lstStyle/>
          <a:p>
            <a:r>
              <a:rPr lang="hu-HU" sz="3100" b="1" dirty="0" smtClean="0"/>
              <a:t/>
            </a:r>
            <a:br>
              <a:rPr lang="hu-HU" sz="3100" b="1" dirty="0" smtClean="0"/>
            </a:br>
            <a:r>
              <a:rPr lang="en-US" sz="3100" b="1" dirty="0" smtClean="0"/>
              <a:t>Copyright – national </a:t>
            </a:r>
            <a:r>
              <a:rPr lang="hu-HU" sz="3100" b="1" dirty="0" err="1" smtClean="0"/>
              <a:t>developments</a:t>
            </a:r>
            <a:r>
              <a:rPr lang="en-US" sz="3100" b="1" dirty="0" smtClean="0"/>
              <a:t>, EU Directive, clarification in </a:t>
            </a:r>
            <a:r>
              <a:rPr lang="hu-HU" sz="3100" b="1" dirty="0" err="1" smtClean="0"/>
              <a:t>the</a:t>
            </a:r>
            <a:r>
              <a:rPr lang="hu-HU" sz="3100" b="1" dirty="0" smtClean="0"/>
              <a:t> </a:t>
            </a:r>
            <a:r>
              <a:rPr lang="en-US" sz="3100" b="1" dirty="0" smtClean="0"/>
              <a:t>TRIPS Agreement</a:t>
            </a:r>
            <a:r>
              <a:rPr lang="hu-HU" sz="3100" b="1" dirty="0" smtClean="0"/>
              <a:t> and </a:t>
            </a:r>
            <a:r>
              <a:rPr lang="hu-HU" sz="3100" b="1" dirty="0" err="1" smtClean="0"/>
              <a:t>the</a:t>
            </a:r>
            <a:r>
              <a:rPr lang="en-US" sz="3100" b="1" dirty="0" smtClean="0"/>
              <a:t> WCT</a:t>
            </a:r>
            <a:r>
              <a:rPr lang="en-US" b="1" dirty="0" smtClean="0"/>
              <a:t/>
            </a:r>
            <a:br>
              <a:rPr lang="en-US" b="1" dirty="0" smtClean="0"/>
            </a:br>
            <a:endParaRPr lang="hu-HU" dirty="0"/>
          </a:p>
        </p:txBody>
      </p:sp>
      <p:sp>
        <p:nvSpPr>
          <p:cNvPr id="3" name="Szövegdoboz 2"/>
          <p:cNvSpPr txBox="1"/>
          <p:nvPr/>
        </p:nvSpPr>
        <p:spPr>
          <a:xfrm>
            <a:off x="323528" y="1556792"/>
            <a:ext cx="8496944" cy="4247317"/>
          </a:xfrm>
          <a:prstGeom prst="rect">
            <a:avLst/>
          </a:prstGeom>
          <a:noFill/>
        </p:spPr>
        <p:txBody>
          <a:bodyPr wrap="square" rtlCol="0">
            <a:spAutoFit/>
          </a:bodyPr>
          <a:lstStyle/>
          <a:p>
            <a:endParaRPr lang="hu-HU" dirty="0" smtClean="0"/>
          </a:p>
          <a:p>
            <a:r>
              <a:rPr lang="en-US" b="1" u="sng" dirty="0" smtClean="0"/>
              <a:t>Legislative and case law developments in the US</a:t>
            </a:r>
            <a:r>
              <a:rPr lang="hu-HU" b="1" u="sng" dirty="0" smtClean="0"/>
              <a:t> – </a:t>
            </a:r>
            <a:r>
              <a:rPr lang="en-US" b="1" u="sng" dirty="0" smtClean="0"/>
              <a:t>the first „software-intensive” country</a:t>
            </a:r>
            <a:r>
              <a:rPr lang="en-US" b="1" dirty="0" smtClean="0"/>
              <a:t>:</a:t>
            </a:r>
          </a:p>
          <a:p>
            <a:endParaRPr lang="en-US" dirty="0" smtClean="0"/>
          </a:p>
          <a:p>
            <a:r>
              <a:rPr lang="en-US" b="1" dirty="0" smtClean="0"/>
              <a:t>Clarifications in the report of the House of Representatives </a:t>
            </a:r>
            <a:r>
              <a:rPr lang="en-US" dirty="0" smtClean="0"/>
              <a:t>in connection with the 1976 adoption of the Copyright Act:</a:t>
            </a:r>
          </a:p>
          <a:p>
            <a:endParaRPr lang="en-US" dirty="0" smtClean="0"/>
          </a:p>
          <a:p>
            <a:r>
              <a:rPr lang="en-US" b="1" dirty="0" smtClean="0"/>
              <a:t>„The term ‘literary work’ does not connote any criterion of literary merit or qualitative value…It also includes </a:t>
            </a:r>
            <a:r>
              <a:rPr lang="en-US" dirty="0" smtClean="0"/>
              <a:t>computer databases and </a:t>
            </a:r>
            <a:r>
              <a:rPr lang="en-US" b="1" dirty="0" smtClean="0"/>
              <a:t>computer programs </a:t>
            </a:r>
            <a:r>
              <a:rPr lang="en-US" dirty="0" smtClean="0"/>
              <a:t>to the extent that they incorporate authorship in the programmer's expression of original ideas, as distinguished from the ideas themselves. H.R. Rep. No. 94-1476, 94th Cong., 2 Sess. 54 (1976). „</a:t>
            </a:r>
            <a:r>
              <a:rPr lang="en-US" b="1" dirty="0" smtClean="0"/>
              <a:t>Computer programs are </a:t>
            </a:r>
            <a:r>
              <a:rPr lang="en-US" dirty="0" smtClean="0"/>
              <a:t>a new expressive form considered </a:t>
            </a:r>
            <a:r>
              <a:rPr lang="en-US" b="1" dirty="0" smtClean="0"/>
              <a:t>copyrightable from the outset without the need for new legislation</a:t>
            </a:r>
            <a:r>
              <a:rPr lang="en-US" dirty="0" smtClean="0"/>
              <a:t>.” H.R. Rep. No. 94-1476, 94th Cong., 2d Sess. 51 (1976).  </a:t>
            </a:r>
          </a:p>
          <a:p>
            <a:r>
              <a:rPr lang="en-US" dirty="0" smtClean="0"/>
              <a:t>(Emphasis added.)</a:t>
            </a:r>
            <a:endParaRPr lang="en-US" dirty="0"/>
          </a:p>
        </p:txBody>
      </p:sp>
      <p:sp>
        <p:nvSpPr>
          <p:cNvPr id="4" name="Dia számának helye 3"/>
          <p:cNvSpPr>
            <a:spLocks noGrp="1"/>
          </p:cNvSpPr>
          <p:nvPr>
            <p:ph type="sldNum" sz="quarter" idx="12"/>
          </p:nvPr>
        </p:nvSpPr>
        <p:spPr/>
        <p:txBody>
          <a:bodyPr/>
          <a:lstStyle/>
          <a:p>
            <a:fld id="{A8910A67-C6E0-4FF0-96FB-E6C4B3388048}" type="slidenum">
              <a:rPr lang="hu-HU" smtClean="0"/>
              <a:pPr/>
              <a:t>15</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20000"/>
              <a:lumOff val="80000"/>
            </a:schemeClr>
          </a:solidFill>
        </p:spPr>
        <p:txBody>
          <a:bodyPr>
            <a:normAutofit fontScale="90000"/>
          </a:bodyPr>
          <a:lstStyle/>
          <a:p>
            <a:r>
              <a:rPr lang="hu-HU" sz="3100" b="1" dirty="0" smtClean="0"/>
              <a:t/>
            </a:r>
            <a:br>
              <a:rPr lang="hu-HU" sz="3100" b="1" dirty="0" smtClean="0"/>
            </a:br>
            <a:r>
              <a:rPr lang="en-US" sz="3100" b="1" dirty="0" smtClean="0"/>
              <a:t>Copyright – national </a:t>
            </a:r>
            <a:r>
              <a:rPr lang="hu-HU" sz="3100" b="1" dirty="0" err="1" smtClean="0"/>
              <a:t>developments</a:t>
            </a:r>
            <a:r>
              <a:rPr lang="en-US" sz="3100" b="1" dirty="0" smtClean="0"/>
              <a:t>, EU Directive, clarification in </a:t>
            </a:r>
            <a:r>
              <a:rPr lang="hu-HU" sz="3100" b="1" dirty="0" err="1" smtClean="0"/>
              <a:t>the</a:t>
            </a:r>
            <a:r>
              <a:rPr lang="hu-HU" sz="3100" b="1" dirty="0" smtClean="0"/>
              <a:t> </a:t>
            </a:r>
            <a:r>
              <a:rPr lang="en-US" sz="3100" b="1" dirty="0" smtClean="0"/>
              <a:t>TRIPS Agreement</a:t>
            </a:r>
            <a:r>
              <a:rPr lang="hu-HU" sz="3100" b="1" dirty="0" smtClean="0"/>
              <a:t> and </a:t>
            </a:r>
            <a:r>
              <a:rPr lang="hu-HU" sz="3100" b="1" dirty="0" err="1" smtClean="0"/>
              <a:t>the</a:t>
            </a:r>
            <a:r>
              <a:rPr lang="en-US" sz="3100" b="1" dirty="0" smtClean="0"/>
              <a:t> WCT</a:t>
            </a:r>
            <a:r>
              <a:rPr lang="en-US" b="1" dirty="0" smtClean="0"/>
              <a:t/>
            </a:r>
            <a:br>
              <a:rPr lang="en-US" b="1" dirty="0" smtClean="0"/>
            </a:br>
            <a:endParaRPr lang="hu-HU" dirty="0"/>
          </a:p>
        </p:txBody>
      </p:sp>
      <p:sp>
        <p:nvSpPr>
          <p:cNvPr id="3" name="Szövegdoboz 2"/>
          <p:cNvSpPr txBox="1"/>
          <p:nvPr/>
        </p:nvSpPr>
        <p:spPr>
          <a:xfrm>
            <a:off x="323528" y="1484784"/>
            <a:ext cx="8496944" cy="4770537"/>
          </a:xfrm>
          <a:prstGeom prst="rect">
            <a:avLst/>
          </a:prstGeom>
          <a:noFill/>
        </p:spPr>
        <p:txBody>
          <a:bodyPr wrap="square" rtlCol="0">
            <a:spAutoFit/>
          </a:bodyPr>
          <a:lstStyle/>
          <a:p>
            <a:r>
              <a:rPr lang="en-US" sz="1900" b="1" u="sng" dirty="0" smtClean="0"/>
              <a:t>Legislative and case law developments in the US</a:t>
            </a:r>
            <a:r>
              <a:rPr lang="hu-HU" sz="1900" b="1" u="sng" dirty="0" smtClean="0"/>
              <a:t> – </a:t>
            </a:r>
            <a:r>
              <a:rPr lang="en-US" sz="1900" b="1" u="sng" dirty="0" smtClean="0"/>
              <a:t>the first „software-intensive” country</a:t>
            </a:r>
            <a:r>
              <a:rPr lang="en-US" sz="1900" b="1" dirty="0" smtClean="0"/>
              <a:t>:</a:t>
            </a:r>
          </a:p>
          <a:p>
            <a:r>
              <a:rPr lang="en-US" sz="1900" b="1" u="sng" dirty="0" smtClean="0"/>
              <a:t>Some key court decisions</a:t>
            </a:r>
            <a:r>
              <a:rPr lang="en-US" sz="1900" b="1" dirty="0" smtClean="0"/>
              <a:t>:</a:t>
            </a:r>
          </a:p>
          <a:p>
            <a:pPr>
              <a:buFont typeface="Wingdings" pitchFamily="2" charset="2"/>
              <a:buChar char="Ø"/>
            </a:pPr>
            <a:r>
              <a:rPr lang="en-US" sz="1900" i="1" dirty="0" smtClean="0"/>
              <a:t> Data Cash Systems, inc. v. JS&amp;A Group, Inc.  </a:t>
            </a:r>
            <a:r>
              <a:rPr lang="en-US" sz="1900" dirty="0" smtClean="0"/>
              <a:t>(1980) and </a:t>
            </a:r>
            <a:r>
              <a:rPr lang="en-US" sz="1900" i="1" dirty="0" smtClean="0"/>
              <a:t>GCA Corp. v. Chance  </a:t>
            </a:r>
            <a:r>
              <a:rPr lang="en-US" sz="1900" dirty="0" smtClean="0"/>
              <a:t>(1982):. </a:t>
            </a:r>
            <a:r>
              <a:rPr lang="en-US" sz="1900" b="1" dirty="0" smtClean="0"/>
              <a:t>computer programs are protected not only in source code form</a:t>
            </a:r>
            <a:r>
              <a:rPr lang="hu-HU" sz="1900" b="1" dirty="0" err="1" smtClean="0"/>
              <a:t>at</a:t>
            </a:r>
            <a:r>
              <a:rPr lang="en-US" sz="1900" b="1" dirty="0" smtClean="0"/>
              <a:t> also in object code form.</a:t>
            </a:r>
            <a:endParaRPr lang="en-US" sz="1900" dirty="0" smtClean="0"/>
          </a:p>
          <a:p>
            <a:pPr>
              <a:buFont typeface="Wingdings" pitchFamily="2" charset="2"/>
              <a:buChar char="Ø"/>
            </a:pPr>
            <a:r>
              <a:rPr lang="en-US" sz="1900" i="1" dirty="0" smtClean="0"/>
              <a:t> Apple Computer, Inc, v. Franklin Computer Corp </a:t>
            </a:r>
            <a:r>
              <a:rPr lang="en-US" sz="1900" dirty="0" smtClean="0"/>
              <a:t>(1984): </a:t>
            </a:r>
            <a:r>
              <a:rPr lang="en-US" sz="1900" b="1" dirty="0" smtClean="0"/>
              <a:t>not only application programs, but also operating systems are protected.</a:t>
            </a:r>
          </a:p>
          <a:p>
            <a:pPr>
              <a:buFont typeface="Wingdings" pitchFamily="2" charset="2"/>
              <a:buChar char="Ø"/>
            </a:pPr>
            <a:r>
              <a:rPr lang="hu-HU" sz="1900" i="1" dirty="0" smtClean="0">
                <a:ea typeface="ＭＳ Ｐゴシック" charset="-128"/>
              </a:rPr>
              <a:t> </a:t>
            </a:r>
            <a:r>
              <a:rPr lang="en-US" sz="1900" i="1" dirty="0" smtClean="0">
                <a:ea typeface="ＭＳ Ｐゴシック" charset="-128"/>
              </a:rPr>
              <a:t>Whelan Associates , Inc  v.  </a:t>
            </a:r>
            <a:r>
              <a:rPr lang="en-US" sz="1900" i="1" dirty="0" err="1" smtClean="0">
                <a:ea typeface="ＭＳ Ｐゴシック" charset="-128"/>
              </a:rPr>
              <a:t>Jaslow</a:t>
            </a:r>
            <a:r>
              <a:rPr lang="en-US" sz="1900" i="1" dirty="0" smtClean="0">
                <a:ea typeface="ＭＳ Ｐゴシック" charset="-128"/>
              </a:rPr>
              <a:t> Dental Laboratory,</a:t>
            </a:r>
            <a:r>
              <a:rPr lang="hu-HU" sz="1900" i="1" dirty="0" smtClean="0">
                <a:ea typeface="ＭＳ Ｐゴシック" charset="-128"/>
              </a:rPr>
              <a:t> </a:t>
            </a:r>
            <a:r>
              <a:rPr lang="en-US" sz="1900" i="1" dirty="0" smtClean="0">
                <a:ea typeface="ＭＳ Ｐゴシック" charset="-128"/>
              </a:rPr>
              <a:t>Inc  </a:t>
            </a:r>
            <a:r>
              <a:rPr lang="en-US" sz="1900" dirty="0" smtClean="0">
                <a:ea typeface="ＭＳ Ｐゴシック" charset="-128"/>
              </a:rPr>
              <a:t>(1987): </a:t>
            </a:r>
            <a:r>
              <a:rPr lang="en-US" sz="1900" i="1" dirty="0" smtClean="0">
                <a:ea typeface="ＭＳ Ｐゴシック" charset="-128"/>
              </a:rPr>
              <a:t> </a:t>
            </a:r>
            <a:r>
              <a:rPr lang="en-US" sz="1900" b="1" dirty="0" smtClean="0">
                <a:ea typeface="ＭＳ Ｐゴシック" charset="-128"/>
              </a:rPr>
              <a:t>not only copying the object code or source code, but also the copying of non-literal elements </a:t>
            </a:r>
            <a:r>
              <a:rPr lang="en-US" sz="1900" dirty="0" smtClean="0">
                <a:ea typeface="ＭＳ Ｐゴシック" charset="-128"/>
              </a:rPr>
              <a:t>– that is, the overall structure, sequence and organization („</a:t>
            </a:r>
            <a:r>
              <a:rPr lang="en-US" sz="1900" b="1" dirty="0" smtClean="0">
                <a:ea typeface="ＭＳ Ｐゴシック" charset="-128"/>
              </a:rPr>
              <a:t>SSO</a:t>
            </a:r>
            <a:r>
              <a:rPr lang="en-US" sz="1900" dirty="0" smtClean="0">
                <a:ea typeface="ＭＳ Ｐゴシック" charset="-128"/>
              </a:rPr>
              <a:t>”) – </a:t>
            </a:r>
            <a:r>
              <a:rPr lang="en-US" sz="1900" b="1" dirty="0" smtClean="0">
                <a:ea typeface="ＭＳ Ｐゴシック" charset="-128"/>
              </a:rPr>
              <a:t>may be an infringement  </a:t>
            </a:r>
            <a:r>
              <a:rPr lang="en-US" sz="1900" dirty="0" smtClean="0">
                <a:ea typeface="ＭＳ Ｐゴシック" charset="-128"/>
              </a:rPr>
              <a:t>(interpretation and application of the idea-expression dichotomy).     </a:t>
            </a:r>
          </a:p>
          <a:p>
            <a:pPr>
              <a:buFont typeface="Wingdings" pitchFamily="2" charset="2"/>
              <a:buChar char="Ø"/>
            </a:pPr>
            <a:r>
              <a:rPr lang="hu-HU" sz="1900" i="1" dirty="0" smtClean="0">
                <a:ea typeface="ＭＳ Ｐゴシック" charset="-128"/>
              </a:rPr>
              <a:t> </a:t>
            </a:r>
            <a:r>
              <a:rPr lang="en-US" sz="1900" i="1" dirty="0" smtClean="0">
                <a:ea typeface="ＭＳ Ｐゴシック" charset="-128"/>
              </a:rPr>
              <a:t>Computer Associates v. Altai</a:t>
            </a:r>
            <a:r>
              <a:rPr lang="en-US" sz="1900" dirty="0" smtClean="0">
                <a:ea typeface="ＭＳ Ｐゴシック" charset="-128"/>
              </a:rPr>
              <a:t> 982 F 2d 693 (1992):  </a:t>
            </a:r>
            <a:r>
              <a:rPr lang="en-US" sz="1900" b="1" dirty="0" smtClean="0">
                <a:ea typeface="ＭＳ Ｐゴシック" charset="-128"/>
              </a:rPr>
              <a:t>introduction and application of the abstraction – filtration – comparison test </a:t>
            </a:r>
            <a:r>
              <a:rPr lang="en-US" sz="1900" dirty="0" smtClean="0">
                <a:ea typeface="ＭＳ Ｐゴシック" charset="-128"/>
              </a:rPr>
              <a:t>(dealing with the problem of possible idea-expression merger in case of copying non-literal elements).</a:t>
            </a:r>
            <a:endParaRPr lang="hu-HU" dirty="0"/>
          </a:p>
        </p:txBody>
      </p:sp>
      <p:sp>
        <p:nvSpPr>
          <p:cNvPr id="4" name="Dia számának helye 3"/>
          <p:cNvSpPr>
            <a:spLocks noGrp="1"/>
          </p:cNvSpPr>
          <p:nvPr>
            <p:ph type="sldNum" sz="quarter" idx="12"/>
          </p:nvPr>
        </p:nvSpPr>
        <p:spPr/>
        <p:txBody>
          <a:bodyPr/>
          <a:lstStyle/>
          <a:p>
            <a:fld id="{A8910A67-C6E0-4FF0-96FB-E6C4B3388048}" type="slidenum">
              <a:rPr lang="hu-HU" smtClean="0"/>
              <a:pPr/>
              <a:t>16</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20000"/>
              <a:lumOff val="80000"/>
            </a:schemeClr>
          </a:solidFill>
        </p:spPr>
        <p:txBody>
          <a:bodyPr>
            <a:normAutofit fontScale="90000"/>
          </a:bodyPr>
          <a:lstStyle/>
          <a:p>
            <a:r>
              <a:rPr lang="hu-HU" sz="3100" b="1" dirty="0" smtClean="0"/>
              <a:t/>
            </a:r>
            <a:br>
              <a:rPr lang="hu-HU" sz="3100" b="1" dirty="0" smtClean="0"/>
            </a:br>
            <a:r>
              <a:rPr lang="en-US" sz="3100" b="1" dirty="0" smtClean="0"/>
              <a:t>Copyright – national </a:t>
            </a:r>
            <a:r>
              <a:rPr lang="hu-HU" sz="3100" b="1" dirty="0" err="1" smtClean="0"/>
              <a:t>developments</a:t>
            </a:r>
            <a:r>
              <a:rPr lang="en-US" sz="3100" b="1" dirty="0" smtClean="0"/>
              <a:t>, EU Directive, clarification in </a:t>
            </a:r>
            <a:r>
              <a:rPr lang="hu-HU" sz="3100" b="1" dirty="0" err="1" smtClean="0"/>
              <a:t>the</a:t>
            </a:r>
            <a:r>
              <a:rPr lang="hu-HU" sz="3100" b="1" dirty="0" smtClean="0"/>
              <a:t> </a:t>
            </a:r>
            <a:r>
              <a:rPr lang="en-US" sz="3100" b="1" dirty="0" smtClean="0"/>
              <a:t>TRIPS Agreement</a:t>
            </a:r>
            <a:r>
              <a:rPr lang="hu-HU" sz="3100" b="1" dirty="0" smtClean="0"/>
              <a:t> and </a:t>
            </a:r>
            <a:r>
              <a:rPr lang="hu-HU" sz="3100" b="1" dirty="0" err="1" smtClean="0"/>
              <a:t>the</a:t>
            </a:r>
            <a:r>
              <a:rPr lang="en-US" sz="3100" b="1" dirty="0" smtClean="0"/>
              <a:t> WCT</a:t>
            </a:r>
            <a:r>
              <a:rPr lang="en-US" b="1" dirty="0" smtClean="0"/>
              <a:t/>
            </a:r>
            <a:br>
              <a:rPr lang="en-US" b="1" dirty="0" smtClean="0"/>
            </a:br>
            <a:endParaRPr lang="hu-HU" dirty="0"/>
          </a:p>
        </p:txBody>
      </p:sp>
      <p:sp>
        <p:nvSpPr>
          <p:cNvPr id="3" name="Szövegdoboz 2"/>
          <p:cNvSpPr txBox="1"/>
          <p:nvPr/>
        </p:nvSpPr>
        <p:spPr>
          <a:xfrm>
            <a:off x="395536" y="1556792"/>
            <a:ext cx="8352928" cy="4678204"/>
          </a:xfrm>
          <a:prstGeom prst="rect">
            <a:avLst/>
          </a:prstGeom>
          <a:noFill/>
        </p:spPr>
        <p:txBody>
          <a:bodyPr wrap="square" rtlCol="0">
            <a:spAutoFit/>
          </a:bodyPr>
          <a:lstStyle/>
          <a:p>
            <a:r>
              <a:rPr lang="hu-HU" b="1" u="sng" dirty="0" smtClean="0"/>
              <a:t>P</a:t>
            </a:r>
            <a:r>
              <a:rPr lang="en-US" b="1" u="sng" dirty="0" smtClean="0"/>
              <a:t>re-Directive situation in the European Communities</a:t>
            </a:r>
            <a:r>
              <a:rPr lang="hu-HU" b="1" u="sng" dirty="0" smtClean="0"/>
              <a:t>;</a:t>
            </a:r>
            <a:r>
              <a:rPr lang="en-US" b="1" u="sng" dirty="0" smtClean="0"/>
              <a:t> differing statutory and case laws</a:t>
            </a:r>
            <a:r>
              <a:rPr lang="hu-HU" b="1" dirty="0" smtClean="0"/>
              <a:t>.</a:t>
            </a:r>
            <a:r>
              <a:rPr lang="en-US" b="1" dirty="0" smtClean="0"/>
              <a:t> </a:t>
            </a:r>
            <a:r>
              <a:rPr lang="en-US" sz="2000" b="1" dirty="0" smtClean="0"/>
              <a:t>Some examples: </a:t>
            </a:r>
          </a:p>
          <a:p>
            <a:pPr>
              <a:buFont typeface="Wingdings" pitchFamily="2" charset="2"/>
              <a:buChar char="§"/>
            </a:pPr>
            <a:r>
              <a:rPr lang="en-US" sz="2000" b="1" dirty="0" smtClean="0"/>
              <a:t> France</a:t>
            </a:r>
            <a:r>
              <a:rPr lang="en-US" sz="2000" dirty="0" smtClean="0"/>
              <a:t>: </a:t>
            </a:r>
            <a:r>
              <a:rPr lang="en-US" sz="2000" b="1" dirty="0" smtClean="0"/>
              <a:t>copyright protection: „yes, but…” </a:t>
            </a:r>
            <a:r>
              <a:rPr lang="en-US" sz="2000" dirty="0" smtClean="0"/>
              <a:t>Under Article 48 of the 1985 Copyright Law, the term of protection of computer programs  was only 25 years from the date of their creation.  (</a:t>
            </a:r>
            <a:r>
              <a:rPr lang="en-US" sz="2000" b="1" dirty="0" smtClean="0"/>
              <a:t>Assimilation to the „works of applied art”</a:t>
            </a:r>
            <a:r>
              <a:rPr lang="en-US" sz="2000" dirty="0" smtClean="0"/>
              <a:t> (see Article 7(4) of the Berne Convention) </a:t>
            </a:r>
            <a:r>
              <a:rPr lang="en-US" sz="2000" b="1" dirty="0" smtClean="0"/>
              <a:t>as „works of applied literary works”?</a:t>
            </a:r>
            <a:r>
              <a:rPr lang="en-US" sz="2000" dirty="0" smtClean="0"/>
              <a:t>)</a:t>
            </a:r>
            <a:endParaRPr lang="en-US" sz="2000" b="1" dirty="0" smtClean="0"/>
          </a:p>
          <a:p>
            <a:pPr>
              <a:buFont typeface="Wingdings" pitchFamily="2" charset="2"/>
              <a:buChar char="§"/>
            </a:pPr>
            <a:r>
              <a:rPr lang="en-US" sz="2000" b="1" dirty="0" smtClean="0"/>
              <a:t> Germany</a:t>
            </a:r>
            <a:r>
              <a:rPr lang="en-US" sz="2000" dirty="0" smtClean="0"/>
              <a:t>: in its </a:t>
            </a:r>
            <a:r>
              <a:rPr lang="en-US" sz="2000" i="1" dirty="0" err="1" smtClean="0"/>
              <a:t>Incasso</a:t>
            </a:r>
            <a:r>
              <a:rPr lang="en-US" sz="2000" dirty="0" smtClean="0"/>
              <a:t> decision (May 9, 1985), the Federal Supreme Court stated that </a:t>
            </a:r>
            <a:r>
              <a:rPr lang="en-US" sz="2000" b="1" dirty="0" smtClean="0"/>
              <a:t>for computer programs a higher level of originality test should be applied</a:t>
            </a:r>
            <a:r>
              <a:rPr lang="en-US" sz="2000" dirty="0" smtClean="0"/>
              <a:t>; the programs should be of an individual nature in the sense that they should  be the </a:t>
            </a:r>
            <a:r>
              <a:rPr lang="en-US" sz="2000" b="1" dirty="0" smtClean="0"/>
              <a:t>results of the creative activities of programmers exceeding the average leve</a:t>
            </a:r>
            <a:r>
              <a:rPr lang="en-US" sz="2000" dirty="0" smtClean="0"/>
              <a:t>l.</a:t>
            </a:r>
          </a:p>
          <a:p>
            <a:pPr>
              <a:buFont typeface="Wingdings" pitchFamily="2" charset="2"/>
              <a:buChar char="§"/>
            </a:pPr>
            <a:r>
              <a:rPr lang="en-US" sz="2000" b="1" dirty="0" smtClean="0"/>
              <a:t> United Kingdom</a:t>
            </a:r>
            <a:r>
              <a:rPr lang="en-US" sz="2000" dirty="0" smtClean="0"/>
              <a:t>: an </a:t>
            </a:r>
            <a:r>
              <a:rPr lang="en-US" sz="2000" b="1" dirty="0" smtClean="0"/>
              <a:t>extremely low-level originality test</a:t>
            </a:r>
            <a:r>
              <a:rPr lang="en-US" sz="2000" dirty="0" smtClean="0"/>
              <a:t> was applied; it was sufficient that programs were the results of „</a:t>
            </a:r>
            <a:r>
              <a:rPr lang="en-US" sz="2000" b="1" dirty="0" smtClean="0"/>
              <a:t>skill and </a:t>
            </a:r>
            <a:r>
              <a:rPr lang="en-US" sz="2000" b="1" dirty="0" err="1" smtClean="0"/>
              <a:t>labour</a:t>
            </a:r>
            <a:r>
              <a:rPr lang="en-US" sz="2000" dirty="0" smtClean="0"/>
              <a:t>” (the „sweat-on-the-brow” test).        </a:t>
            </a:r>
            <a:endParaRPr lang="en-US" sz="2000" dirty="0"/>
          </a:p>
        </p:txBody>
      </p:sp>
      <p:sp>
        <p:nvSpPr>
          <p:cNvPr id="4" name="Dia számának helye 3"/>
          <p:cNvSpPr>
            <a:spLocks noGrp="1"/>
          </p:cNvSpPr>
          <p:nvPr>
            <p:ph type="sldNum" sz="quarter" idx="12"/>
          </p:nvPr>
        </p:nvSpPr>
        <p:spPr/>
        <p:txBody>
          <a:bodyPr/>
          <a:lstStyle/>
          <a:p>
            <a:fld id="{A8910A67-C6E0-4FF0-96FB-E6C4B3388048}" type="slidenum">
              <a:rPr lang="hu-HU" smtClean="0"/>
              <a:pPr/>
              <a:t>17</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20000"/>
              <a:lumOff val="80000"/>
            </a:schemeClr>
          </a:solidFill>
        </p:spPr>
        <p:txBody>
          <a:bodyPr>
            <a:normAutofit fontScale="90000"/>
          </a:bodyPr>
          <a:lstStyle/>
          <a:p>
            <a:r>
              <a:rPr lang="hu-HU" sz="3100" b="1" dirty="0" smtClean="0"/>
              <a:t/>
            </a:r>
            <a:br>
              <a:rPr lang="hu-HU" sz="3100" b="1" dirty="0" smtClean="0"/>
            </a:br>
            <a:r>
              <a:rPr lang="en-US" sz="3100" b="1" dirty="0" smtClean="0"/>
              <a:t>Copyright – national </a:t>
            </a:r>
            <a:r>
              <a:rPr lang="hu-HU" sz="3100" b="1" dirty="0" err="1" smtClean="0"/>
              <a:t>developments</a:t>
            </a:r>
            <a:r>
              <a:rPr lang="en-US" sz="3100" b="1" dirty="0" smtClean="0"/>
              <a:t>, EU Directive, clarification in </a:t>
            </a:r>
            <a:r>
              <a:rPr lang="hu-HU" sz="3100" b="1" dirty="0" err="1" smtClean="0"/>
              <a:t>the</a:t>
            </a:r>
            <a:r>
              <a:rPr lang="hu-HU" sz="3100" b="1" dirty="0" smtClean="0"/>
              <a:t> </a:t>
            </a:r>
            <a:r>
              <a:rPr lang="en-US" sz="3100" b="1" dirty="0" smtClean="0"/>
              <a:t>TRIPS Agreement</a:t>
            </a:r>
            <a:r>
              <a:rPr lang="hu-HU" sz="3100" b="1" dirty="0" smtClean="0"/>
              <a:t> and </a:t>
            </a:r>
            <a:r>
              <a:rPr lang="hu-HU" sz="3100" b="1" dirty="0" err="1" smtClean="0"/>
              <a:t>the</a:t>
            </a:r>
            <a:r>
              <a:rPr lang="en-US" sz="3100" b="1" dirty="0" smtClean="0"/>
              <a:t> WCT</a:t>
            </a:r>
            <a:r>
              <a:rPr lang="en-US" b="1" dirty="0" smtClean="0"/>
              <a:t/>
            </a:r>
            <a:br>
              <a:rPr lang="en-US" b="1" dirty="0" smtClean="0"/>
            </a:br>
            <a:endParaRPr lang="hu-HU" dirty="0"/>
          </a:p>
        </p:txBody>
      </p:sp>
      <p:sp>
        <p:nvSpPr>
          <p:cNvPr id="3" name="Szövegdoboz 2"/>
          <p:cNvSpPr txBox="1"/>
          <p:nvPr/>
        </p:nvSpPr>
        <p:spPr>
          <a:xfrm>
            <a:off x="395536" y="1628800"/>
            <a:ext cx="8352928" cy="4524315"/>
          </a:xfrm>
          <a:prstGeom prst="rect">
            <a:avLst/>
          </a:prstGeom>
          <a:noFill/>
        </p:spPr>
        <p:txBody>
          <a:bodyPr wrap="square" rtlCol="0">
            <a:spAutoFit/>
          </a:bodyPr>
          <a:lstStyle/>
          <a:p>
            <a:r>
              <a:rPr lang="hu-HU" b="1" u="sng" dirty="0" smtClean="0"/>
              <a:t>The 1991 Computer </a:t>
            </a:r>
            <a:r>
              <a:rPr lang="hu-HU" b="1" u="sng" dirty="0" err="1" smtClean="0"/>
              <a:t>Programs</a:t>
            </a:r>
            <a:r>
              <a:rPr lang="hu-HU" b="1" u="sng" dirty="0" smtClean="0"/>
              <a:t> </a:t>
            </a:r>
            <a:r>
              <a:rPr lang="hu-HU" b="1" u="sng" dirty="0" err="1" smtClean="0"/>
              <a:t>Directive</a:t>
            </a:r>
            <a:r>
              <a:rPr lang="hu-HU" b="1" u="sng" dirty="0" smtClean="0"/>
              <a:t> of </a:t>
            </a:r>
            <a:r>
              <a:rPr lang="hu-HU" b="1" u="sng" dirty="0" err="1" smtClean="0"/>
              <a:t>the</a:t>
            </a:r>
            <a:r>
              <a:rPr lang="hu-HU" b="1" u="sng" dirty="0" smtClean="0"/>
              <a:t> EU</a:t>
            </a:r>
            <a:r>
              <a:rPr lang="hu-HU" b="1" dirty="0" smtClean="0"/>
              <a:t>:</a:t>
            </a:r>
          </a:p>
          <a:p>
            <a:endParaRPr lang="hu-HU" b="1" dirty="0" smtClean="0"/>
          </a:p>
          <a:p>
            <a:r>
              <a:rPr lang="hu-HU" b="1" dirty="0" err="1" smtClean="0"/>
              <a:t>Article</a:t>
            </a:r>
            <a:r>
              <a:rPr lang="hu-HU" b="1" dirty="0" smtClean="0"/>
              <a:t> 1 </a:t>
            </a:r>
            <a:r>
              <a:rPr lang="hu-HU" b="1" dirty="0" err="1" smtClean="0"/>
              <a:t>on</a:t>
            </a:r>
            <a:r>
              <a:rPr lang="hu-HU" b="1" dirty="0" smtClean="0"/>
              <a:t> </a:t>
            </a:r>
            <a:r>
              <a:rPr lang="hu-HU" b="1" dirty="0" err="1" smtClean="0"/>
              <a:t>Object</a:t>
            </a:r>
            <a:r>
              <a:rPr lang="hu-HU" b="1" dirty="0" smtClean="0"/>
              <a:t> of </a:t>
            </a:r>
            <a:r>
              <a:rPr lang="hu-HU" b="1" dirty="0" err="1" smtClean="0"/>
              <a:t>protection</a:t>
            </a:r>
            <a:r>
              <a:rPr lang="hu-HU" b="1" dirty="0" smtClean="0"/>
              <a:t>: </a:t>
            </a:r>
          </a:p>
          <a:p>
            <a:endParaRPr lang="hu-HU" b="1" dirty="0" smtClean="0"/>
          </a:p>
          <a:p>
            <a:r>
              <a:rPr lang="hu-HU" dirty="0" smtClean="0"/>
              <a:t>„</a:t>
            </a:r>
            <a:r>
              <a:rPr lang="en-US" dirty="0" smtClean="0"/>
              <a:t>1. In accordance with the provisions of this Directive, </a:t>
            </a:r>
            <a:r>
              <a:rPr lang="en-US" b="1" dirty="0" smtClean="0"/>
              <a:t>Member States shall protect computer programs, by copyright, as literary works within the meaning of the Berne Convention </a:t>
            </a:r>
            <a:r>
              <a:rPr lang="en-US" dirty="0" smtClean="0"/>
              <a:t>for the Protection of Literary and Artistic Works. For the purposes of this Directive, the term ‘computer programs’ shall include their preparatory design material. </a:t>
            </a:r>
          </a:p>
          <a:p>
            <a:r>
              <a:rPr lang="hu-HU" dirty="0" smtClean="0"/>
              <a:t>„</a:t>
            </a:r>
            <a:r>
              <a:rPr lang="en-US" dirty="0" smtClean="0"/>
              <a:t>2. </a:t>
            </a:r>
            <a:r>
              <a:rPr lang="en-US" b="1" dirty="0" smtClean="0"/>
              <a:t>Protection </a:t>
            </a:r>
            <a:r>
              <a:rPr lang="en-US" dirty="0" smtClean="0"/>
              <a:t>in accordance with this Directive </a:t>
            </a:r>
            <a:r>
              <a:rPr lang="en-US" b="1" dirty="0" smtClean="0"/>
              <a:t>shall apply to the expression in any form of a computer program. Ideas and principles which underlie any element of a computer program, including those which underlie its interfaces, are not protected by copyright under this Directive. </a:t>
            </a:r>
          </a:p>
          <a:p>
            <a:r>
              <a:rPr lang="hu-HU" dirty="0" smtClean="0"/>
              <a:t>„</a:t>
            </a:r>
            <a:r>
              <a:rPr lang="en-US" dirty="0" smtClean="0"/>
              <a:t>3. </a:t>
            </a:r>
            <a:r>
              <a:rPr lang="en-US" b="1" dirty="0" smtClean="0"/>
              <a:t>A computer program shall be protected if it is original in the sense that it is the author's own intellectual creation. No other criteria shall be applied to determine its eligibility for protection</a:t>
            </a:r>
            <a:r>
              <a:rPr lang="en-US" dirty="0" smtClean="0"/>
              <a:t>.</a:t>
            </a:r>
            <a:r>
              <a:rPr lang="hu-HU" dirty="0" smtClean="0"/>
              <a:t>” (</a:t>
            </a:r>
            <a:r>
              <a:rPr lang="hu-HU" dirty="0" err="1" smtClean="0"/>
              <a:t>Emphasis</a:t>
            </a:r>
            <a:r>
              <a:rPr lang="hu-HU" dirty="0" smtClean="0"/>
              <a:t> </a:t>
            </a:r>
            <a:r>
              <a:rPr lang="hu-HU" dirty="0" err="1" smtClean="0"/>
              <a:t>added</a:t>
            </a:r>
            <a:r>
              <a:rPr lang="hu-HU" dirty="0" smtClean="0"/>
              <a:t>.)</a:t>
            </a:r>
            <a:endParaRPr lang="en-US" dirty="0" smtClean="0"/>
          </a:p>
          <a:p>
            <a:endParaRPr lang="hu-HU" dirty="0"/>
          </a:p>
        </p:txBody>
      </p:sp>
      <p:sp>
        <p:nvSpPr>
          <p:cNvPr id="4" name="Dia számának helye 3"/>
          <p:cNvSpPr>
            <a:spLocks noGrp="1"/>
          </p:cNvSpPr>
          <p:nvPr>
            <p:ph type="sldNum" sz="quarter" idx="12"/>
          </p:nvPr>
        </p:nvSpPr>
        <p:spPr/>
        <p:txBody>
          <a:bodyPr/>
          <a:lstStyle/>
          <a:p>
            <a:fld id="{A8910A67-C6E0-4FF0-96FB-E6C4B3388048}" type="slidenum">
              <a:rPr lang="hu-HU" smtClean="0"/>
              <a:pPr/>
              <a:t>18</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20000"/>
              <a:lumOff val="80000"/>
            </a:schemeClr>
          </a:solidFill>
        </p:spPr>
        <p:txBody>
          <a:bodyPr>
            <a:normAutofit fontScale="90000"/>
          </a:bodyPr>
          <a:lstStyle/>
          <a:p>
            <a:r>
              <a:rPr lang="hu-HU" sz="3100" b="1" dirty="0" smtClean="0"/>
              <a:t/>
            </a:r>
            <a:br>
              <a:rPr lang="hu-HU" sz="3100" b="1" dirty="0" smtClean="0"/>
            </a:br>
            <a:r>
              <a:rPr lang="en-US" sz="3100" b="1" dirty="0" smtClean="0"/>
              <a:t>Copyright – national </a:t>
            </a:r>
            <a:r>
              <a:rPr lang="hu-HU" sz="3100" b="1" dirty="0" err="1" smtClean="0"/>
              <a:t>developments</a:t>
            </a:r>
            <a:r>
              <a:rPr lang="en-US" sz="3100" b="1" dirty="0" smtClean="0"/>
              <a:t>, EU Directive, clarification in </a:t>
            </a:r>
            <a:r>
              <a:rPr lang="hu-HU" sz="3100" b="1" dirty="0" err="1" smtClean="0"/>
              <a:t>the</a:t>
            </a:r>
            <a:r>
              <a:rPr lang="hu-HU" sz="3100" b="1" dirty="0" smtClean="0"/>
              <a:t> </a:t>
            </a:r>
            <a:r>
              <a:rPr lang="en-US" sz="3100" b="1" dirty="0" smtClean="0"/>
              <a:t>TRIPS Agreement</a:t>
            </a:r>
            <a:r>
              <a:rPr lang="hu-HU" sz="3100" b="1" dirty="0" smtClean="0"/>
              <a:t> and </a:t>
            </a:r>
            <a:r>
              <a:rPr lang="hu-HU" sz="3100" b="1" dirty="0" err="1" smtClean="0"/>
              <a:t>the</a:t>
            </a:r>
            <a:r>
              <a:rPr lang="en-US" sz="3100" b="1" dirty="0" smtClean="0"/>
              <a:t> WCT</a:t>
            </a:r>
            <a:r>
              <a:rPr lang="en-US" b="1" dirty="0" smtClean="0"/>
              <a:t/>
            </a:r>
            <a:br>
              <a:rPr lang="en-US" b="1" dirty="0" smtClean="0"/>
            </a:br>
            <a:endParaRPr lang="hu-HU" dirty="0"/>
          </a:p>
        </p:txBody>
      </p:sp>
      <p:sp>
        <p:nvSpPr>
          <p:cNvPr id="3" name="Szövegdoboz 2"/>
          <p:cNvSpPr txBox="1"/>
          <p:nvPr/>
        </p:nvSpPr>
        <p:spPr>
          <a:xfrm>
            <a:off x="323528" y="1628800"/>
            <a:ext cx="8496944" cy="4801314"/>
          </a:xfrm>
          <a:prstGeom prst="rect">
            <a:avLst/>
          </a:prstGeom>
          <a:noFill/>
        </p:spPr>
        <p:txBody>
          <a:bodyPr wrap="square" rtlCol="0">
            <a:spAutoFit/>
          </a:bodyPr>
          <a:lstStyle/>
          <a:p>
            <a:r>
              <a:rPr lang="en-US" b="1" u="sng" dirty="0" smtClean="0"/>
              <a:t>Clarification in the TRIPS Agreement and the WIPO Copyright Treaty (WCT) on copyright protection of computer programs already existing under the Berne Convention: </a:t>
            </a:r>
          </a:p>
          <a:p>
            <a:pPr>
              <a:buFont typeface="Wingdings" pitchFamily="2" charset="2"/>
              <a:buChar char="§"/>
            </a:pPr>
            <a:r>
              <a:rPr lang="hu-HU" b="1" dirty="0" smtClean="0"/>
              <a:t> </a:t>
            </a:r>
            <a:r>
              <a:rPr lang="en-US" b="1" u="sng" dirty="0" smtClean="0"/>
              <a:t>TRIPS Agreement</a:t>
            </a:r>
          </a:p>
          <a:p>
            <a:pPr>
              <a:buFont typeface="Wingdings" pitchFamily="2" charset="2"/>
              <a:buChar char="Ø"/>
            </a:pPr>
            <a:r>
              <a:rPr lang="en-US" b="1" dirty="0" smtClean="0"/>
              <a:t> Article 10.1: „Computer programs, </a:t>
            </a:r>
            <a:r>
              <a:rPr lang="en-US" b="1" u="sng" dirty="0" smtClean="0"/>
              <a:t>whether in source or object code</a:t>
            </a:r>
            <a:r>
              <a:rPr lang="en-US" b="1" dirty="0" smtClean="0"/>
              <a:t>, shall be protected as literary and artistic works under the Berne Convention (1971).”  </a:t>
            </a:r>
          </a:p>
          <a:p>
            <a:pPr>
              <a:buFont typeface="Wingdings" pitchFamily="2" charset="2"/>
              <a:buChar char="Ø"/>
            </a:pPr>
            <a:r>
              <a:rPr lang="en-US" b="1" dirty="0" smtClean="0"/>
              <a:t> Article 9.2: „Copyright protection shall extend to expressions and not to ideas, procedure, methods of operation or mathematical concepts as such. </a:t>
            </a:r>
          </a:p>
          <a:p>
            <a:pPr>
              <a:buFont typeface="Wingdings" pitchFamily="2" charset="2"/>
              <a:buChar char="§"/>
            </a:pPr>
            <a:r>
              <a:rPr lang="en-US" b="1" dirty="0" smtClean="0"/>
              <a:t> </a:t>
            </a:r>
            <a:r>
              <a:rPr lang="en-US" b="1" u="sng" dirty="0" smtClean="0"/>
              <a:t>WCT</a:t>
            </a:r>
          </a:p>
          <a:p>
            <a:pPr>
              <a:buFont typeface="Wingdings" pitchFamily="2" charset="2"/>
              <a:buChar char="Ø"/>
            </a:pPr>
            <a:r>
              <a:rPr lang="en-US" b="1" dirty="0" smtClean="0"/>
              <a:t> Article 4: Computer programs are protected as literary works within the meaning of Article 2 of the Berne Convention. Such protection applies to computer programs, </a:t>
            </a:r>
            <a:r>
              <a:rPr lang="en-US" b="1" u="sng" dirty="0" smtClean="0"/>
              <a:t>whatever may be the form or mode of protection</a:t>
            </a:r>
            <a:r>
              <a:rPr lang="en-US" b="1" dirty="0" smtClean="0"/>
              <a:t>. </a:t>
            </a:r>
          </a:p>
          <a:p>
            <a:pPr>
              <a:buFont typeface="Wingdings" pitchFamily="2" charset="2"/>
              <a:buChar char="Ø"/>
            </a:pPr>
            <a:r>
              <a:rPr lang="en-US" b="1" dirty="0" smtClean="0"/>
              <a:t> Agreed statement concerning Article 4: The scope of protection for computer programs under Article 4 of this Treaty, read with Article 2, is consistent with Article 2 of the Berne Convention and on par with the relevant provisions of the TRIPS Agreement. </a:t>
            </a:r>
          </a:p>
          <a:p>
            <a:pPr>
              <a:buFont typeface="Wingdings" pitchFamily="2" charset="2"/>
              <a:buChar char="Ø"/>
            </a:pPr>
            <a:r>
              <a:rPr lang="en-US" b="1" dirty="0" smtClean="0"/>
              <a:t> Article 2: Copyright protection extends to expressions and not to ideas, procedures, methods of operation or mathematical concepts as such.   </a:t>
            </a:r>
            <a:r>
              <a:rPr lang="hu-HU" dirty="0" smtClean="0"/>
              <a:t>(</a:t>
            </a:r>
            <a:r>
              <a:rPr lang="hu-HU" dirty="0" err="1" smtClean="0"/>
              <a:t>Emphasis</a:t>
            </a:r>
            <a:r>
              <a:rPr lang="hu-HU" dirty="0" smtClean="0"/>
              <a:t> </a:t>
            </a:r>
            <a:r>
              <a:rPr lang="hu-HU" dirty="0" err="1" smtClean="0"/>
              <a:t>added</a:t>
            </a:r>
            <a:r>
              <a:rPr lang="hu-HU" dirty="0" smtClean="0"/>
              <a:t>.)</a:t>
            </a:r>
            <a:r>
              <a:rPr lang="en-US" b="1" dirty="0" smtClean="0"/>
              <a:t>       </a:t>
            </a:r>
            <a:endParaRPr lang="en-US" b="1" dirty="0"/>
          </a:p>
        </p:txBody>
      </p:sp>
      <p:sp>
        <p:nvSpPr>
          <p:cNvPr id="4" name="Dia számának helye 3"/>
          <p:cNvSpPr>
            <a:spLocks noGrp="1"/>
          </p:cNvSpPr>
          <p:nvPr>
            <p:ph type="sldNum" sz="quarter" idx="12"/>
          </p:nvPr>
        </p:nvSpPr>
        <p:spPr/>
        <p:txBody>
          <a:bodyPr/>
          <a:lstStyle/>
          <a:p>
            <a:fld id="{A8910A67-C6E0-4FF0-96FB-E6C4B3388048}" type="slidenum">
              <a:rPr lang="hu-HU" smtClean="0"/>
              <a:pPr/>
              <a:t>19</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1">
              <a:lumMod val="85000"/>
            </a:schemeClr>
          </a:solidFill>
        </p:spPr>
        <p:txBody>
          <a:bodyPr>
            <a:normAutofit/>
          </a:bodyPr>
          <a:lstStyle/>
          <a:p>
            <a:r>
              <a:rPr lang="hu-HU" sz="3600" b="1" dirty="0" err="1" smtClean="0"/>
              <a:t>Outline</a:t>
            </a:r>
            <a:endParaRPr lang="hu-HU" sz="3600" b="1" dirty="0"/>
          </a:p>
        </p:txBody>
      </p:sp>
      <p:sp>
        <p:nvSpPr>
          <p:cNvPr id="3" name="Szövegdoboz 2"/>
          <p:cNvSpPr txBox="1"/>
          <p:nvPr/>
        </p:nvSpPr>
        <p:spPr>
          <a:xfrm>
            <a:off x="395536" y="1844824"/>
            <a:ext cx="8352928" cy="3970318"/>
          </a:xfrm>
          <a:prstGeom prst="rect">
            <a:avLst/>
          </a:prstGeom>
          <a:noFill/>
        </p:spPr>
        <p:txBody>
          <a:bodyPr wrap="square" rtlCol="0">
            <a:spAutoFit/>
          </a:bodyPr>
          <a:lstStyle/>
          <a:p>
            <a:pPr marL="342900" indent="-342900">
              <a:buAutoNum type="arabicPeriod"/>
            </a:pPr>
            <a:r>
              <a:rPr lang="en-US" sz="2100" b="1" dirty="0" smtClean="0"/>
              <a:t>Introduction – basic concepts and definitions</a:t>
            </a:r>
          </a:p>
          <a:p>
            <a:pPr marL="342900" indent="-342900">
              <a:buAutoNum type="arabicPeriod"/>
            </a:pPr>
            <a:r>
              <a:rPr lang="en-US" sz="2100" b="1" dirty="0" smtClean="0"/>
              <a:t>WIPO - from a </a:t>
            </a:r>
            <a:r>
              <a:rPr lang="en-US" sz="2100" b="1" i="1" dirty="0" smtClean="0"/>
              <a:t>sui generis </a:t>
            </a:r>
            <a:r>
              <a:rPr lang="en-US" sz="2100" b="1" dirty="0" smtClean="0"/>
              <a:t>system to copyright</a:t>
            </a:r>
            <a:r>
              <a:rPr lang="hu-HU" sz="2100" b="1" dirty="0" smtClean="0"/>
              <a:t> (</a:t>
            </a:r>
            <a:r>
              <a:rPr lang="hu-HU" sz="2100" b="1" dirty="0" err="1" smtClean="0"/>
              <a:t>with</a:t>
            </a:r>
            <a:r>
              <a:rPr lang="hu-HU" sz="2100" b="1" dirty="0" smtClean="0"/>
              <a:t> </a:t>
            </a:r>
            <a:r>
              <a:rPr lang="hu-HU" sz="2100" b="1" dirty="0" err="1" smtClean="0"/>
              <a:t>reference</a:t>
            </a:r>
            <a:r>
              <a:rPr lang="hu-HU" sz="2100" b="1" dirty="0" smtClean="0"/>
              <a:t> </a:t>
            </a:r>
            <a:r>
              <a:rPr lang="hu-HU" sz="2100" b="1" dirty="0" err="1" smtClean="0"/>
              <a:t>to</a:t>
            </a:r>
            <a:r>
              <a:rPr lang="hu-HU" sz="2100" b="1" dirty="0" smtClean="0"/>
              <a:t> </a:t>
            </a:r>
            <a:r>
              <a:rPr lang="hu-HU" sz="2100" b="1" dirty="0" err="1" smtClean="0"/>
              <a:t>patents</a:t>
            </a:r>
            <a:r>
              <a:rPr lang="hu-HU" sz="2100" b="1" dirty="0" smtClean="0"/>
              <a:t>)</a:t>
            </a:r>
            <a:endParaRPr lang="en-US" sz="2100" b="1" dirty="0" smtClean="0"/>
          </a:p>
          <a:p>
            <a:pPr marL="342900" indent="-342900">
              <a:buAutoNum type="arabicPeriod"/>
            </a:pPr>
            <a:r>
              <a:rPr lang="en-US" sz="2100" b="1" dirty="0" smtClean="0"/>
              <a:t>Copyright – national legislation/case law, EU Directive of 1991, clarification in </a:t>
            </a:r>
            <a:r>
              <a:rPr lang="hu-HU" sz="2100" b="1" dirty="0" err="1" smtClean="0"/>
              <a:t>the</a:t>
            </a:r>
            <a:r>
              <a:rPr lang="hu-HU" sz="2100" b="1" dirty="0" smtClean="0"/>
              <a:t> </a:t>
            </a:r>
            <a:r>
              <a:rPr lang="en-US" sz="2100" b="1" dirty="0" smtClean="0"/>
              <a:t>TRIPS Agreement</a:t>
            </a:r>
            <a:r>
              <a:rPr lang="hu-HU" sz="2100" b="1" dirty="0" smtClean="0"/>
              <a:t> and </a:t>
            </a:r>
            <a:r>
              <a:rPr lang="hu-HU" sz="2100" b="1" dirty="0" err="1" smtClean="0"/>
              <a:t>the</a:t>
            </a:r>
            <a:r>
              <a:rPr lang="en-US" sz="2100" b="1" dirty="0" smtClean="0"/>
              <a:t> WCT</a:t>
            </a:r>
          </a:p>
          <a:p>
            <a:pPr marL="342900" indent="-342900">
              <a:buAutoNum type="arabicPeriod"/>
            </a:pPr>
            <a:r>
              <a:rPr lang="en-US" sz="2100" b="1" dirty="0" smtClean="0"/>
              <a:t>Copyright – generally applicable norms</a:t>
            </a:r>
            <a:r>
              <a:rPr lang="hu-HU" sz="2100" b="1" dirty="0" smtClean="0"/>
              <a:t> and </a:t>
            </a:r>
            <a:r>
              <a:rPr lang="en-US" sz="2100" b="1" dirty="0" smtClean="0"/>
              <a:t>specific norms </a:t>
            </a:r>
          </a:p>
          <a:p>
            <a:pPr marL="342900" indent="-342900">
              <a:buAutoNum type="arabicPeriod"/>
            </a:pPr>
            <a:r>
              <a:rPr lang="en-US" sz="2100" b="1" dirty="0" smtClean="0"/>
              <a:t>Patents – Patent Cooperation Treaty, European Patent Convention</a:t>
            </a:r>
            <a:r>
              <a:rPr lang="hu-HU" sz="2100" b="1" dirty="0" smtClean="0"/>
              <a:t>, TRIPS </a:t>
            </a:r>
            <a:r>
              <a:rPr lang="en-US" sz="2100" b="1" dirty="0" smtClean="0"/>
              <a:t>Agreement </a:t>
            </a:r>
          </a:p>
          <a:p>
            <a:pPr marL="342900" indent="-342900">
              <a:buAutoNum type="arabicPeriod"/>
            </a:pPr>
            <a:r>
              <a:rPr lang="en-US" sz="2100" b="1" dirty="0" smtClean="0"/>
              <a:t>Patents – debates about „software patents</a:t>
            </a:r>
            <a:r>
              <a:rPr lang="hu-HU" sz="2100" b="1" dirty="0" smtClean="0"/>
              <a:t>;</a:t>
            </a:r>
            <a:r>
              <a:rPr lang="en-US" sz="2100" b="1" dirty="0" smtClean="0"/>
              <a:t>” the </a:t>
            </a:r>
            <a:r>
              <a:rPr lang="hu-HU" sz="2100" b="1" dirty="0" err="1" smtClean="0"/>
              <a:t>failed</a:t>
            </a:r>
            <a:r>
              <a:rPr lang="hu-HU" sz="2100" b="1" dirty="0" smtClean="0"/>
              <a:t> </a:t>
            </a:r>
            <a:r>
              <a:rPr lang="en-US" sz="2100" b="1" dirty="0" smtClean="0"/>
              <a:t>draft EU directive</a:t>
            </a:r>
          </a:p>
          <a:p>
            <a:pPr marL="342900" indent="-342900">
              <a:buAutoNum type="arabicPeriod"/>
            </a:pPr>
            <a:r>
              <a:rPr lang="en-US" sz="2100" b="1" dirty="0" smtClean="0"/>
              <a:t>Patents – computer-implemented inventions in </a:t>
            </a:r>
            <a:r>
              <a:rPr lang="hu-HU" sz="2100" b="1" dirty="0" err="1" smtClean="0"/>
              <a:t>practice</a:t>
            </a:r>
            <a:r>
              <a:rPr lang="en-US" sz="2100" b="1" dirty="0" smtClean="0"/>
              <a:t> </a:t>
            </a:r>
          </a:p>
          <a:p>
            <a:pPr marL="342900" indent="-342900">
              <a:buAutoNum type="arabicPeriod"/>
            </a:pPr>
            <a:r>
              <a:rPr lang="hu-HU" sz="2100" b="1" dirty="0" err="1" smtClean="0"/>
              <a:t>Summary</a:t>
            </a:r>
            <a:r>
              <a:rPr lang="hu-HU" sz="2100" b="1" dirty="0" smtClean="0"/>
              <a:t>: </a:t>
            </a:r>
            <a:r>
              <a:rPr lang="hu-HU" sz="2100" b="1" dirty="0" err="1" smtClean="0"/>
              <a:t>what</a:t>
            </a:r>
            <a:r>
              <a:rPr lang="hu-HU" sz="2100" b="1" dirty="0" smtClean="0"/>
              <a:t> </a:t>
            </a:r>
            <a:r>
              <a:rPr lang="hu-HU" sz="2100" b="1" dirty="0" err="1" smtClean="0"/>
              <a:t>kind</a:t>
            </a:r>
            <a:r>
              <a:rPr lang="hu-HU" sz="2100" b="1" dirty="0" smtClean="0"/>
              <a:t> of IP </a:t>
            </a:r>
            <a:r>
              <a:rPr lang="hu-HU" sz="2100" b="1" dirty="0" err="1" smtClean="0"/>
              <a:t>protection</a:t>
            </a:r>
            <a:r>
              <a:rPr lang="hu-HU" sz="2100" b="1" dirty="0" smtClean="0"/>
              <a:t> </a:t>
            </a:r>
            <a:r>
              <a:rPr lang="hu-HU" sz="2100" b="1" dirty="0" err="1" smtClean="0"/>
              <a:t>for</a:t>
            </a:r>
            <a:r>
              <a:rPr lang="hu-HU" sz="2100" b="1" dirty="0" smtClean="0"/>
              <a:t> computer </a:t>
            </a:r>
            <a:r>
              <a:rPr lang="hu-HU" sz="2100" b="1" dirty="0" err="1" smtClean="0"/>
              <a:t>programs</a:t>
            </a:r>
            <a:r>
              <a:rPr lang="hu-HU" sz="2100" b="1" dirty="0" smtClean="0"/>
              <a:t>? </a:t>
            </a:r>
            <a:r>
              <a:rPr lang="en-US" sz="2100" b="1" dirty="0" smtClean="0"/>
              <a:t>  </a:t>
            </a:r>
            <a:endParaRPr lang="en-US" sz="2100" b="1" dirty="0"/>
          </a:p>
        </p:txBody>
      </p:sp>
      <p:sp>
        <p:nvSpPr>
          <p:cNvPr id="4" name="Dia számának helye 3"/>
          <p:cNvSpPr>
            <a:spLocks noGrp="1"/>
          </p:cNvSpPr>
          <p:nvPr>
            <p:ph type="sldNum" sz="quarter" idx="12"/>
          </p:nvPr>
        </p:nvSpPr>
        <p:spPr/>
        <p:txBody>
          <a:bodyPr/>
          <a:lstStyle/>
          <a:p>
            <a:fld id="{A8910A67-C6E0-4FF0-96FB-E6C4B3388048}" type="slidenum">
              <a:rPr lang="hu-HU" smtClean="0"/>
              <a:pPr/>
              <a:t>2</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20000"/>
              <a:lumOff val="80000"/>
            </a:schemeClr>
          </a:solidFill>
        </p:spPr>
        <p:txBody>
          <a:bodyPr>
            <a:normAutofit/>
          </a:bodyPr>
          <a:lstStyle/>
          <a:p>
            <a:r>
              <a:rPr lang="hu-HU" sz="3200" b="1" dirty="0" smtClean="0"/>
              <a:t>Copyright – </a:t>
            </a:r>
            <a:r>
              <a:rPr lang="hu-HU" sz="3200" b="1" dirty="0" err="1" smtClean="0"/>
              <a:t>generally</a:t>
            </a:r>
            <a:r>
              <a:rPr lang="hu-HU" sz="3200" b="1" dirty="0" smtClean="0"/>
              <a:t> </a:t>
            </a:r>
            <a:r>
              <a:rPr lang="hu-HU" sz="3200" b="1" dirty="0" err="1" smtClean="0"/>
              <a:t>applicable</a:t>
            </a:r>
            <a:r>
              <a:rPr lang="hu-HU" sz="3200" b="1" dirty="0" smtClean="0"/>
              <a:t> </a:t>
            </a:r>
            <a:r>
              <a:rPr lang="hu-HU" sz="3200" b="1" dirty="0" err="1" smtClean="0"/>
              <a:t>norms</a:t>
            </a:r>
            <a:r>
              <a:rPr lang="hu-HU" sz="3200" b="1" dirty="0" smtClean="0"/>
              <a:t> </a:t>
            </a:r>
            <a:br>
              <a:rPr lang="hu-HU" sz="3200" b="1" dirty="0" smtClean="0"/>
            </a:br>
            <a:r>
              <a:rPr lang="hu-HU" sz="3200" b="1" dirty="0" smtClean="0"/>
              <a:t>and </a:t>
            </a:r>
            <a:r>
              <a:rPr lang="hu-HU" sz="3200" b="1" dirty="0" err="1" smtClean="0"/>
              <a:t>specific</a:t>
            </a:r>
            <a:r>
              <a:rPr lang="hu-HU" sz="3200" b="1" dirty="0" smtClean="0"/>
              <a:t> </a:t>
            </a:r>
            <a:r>
              <a:rPr lang="hu-HU" sz="3200" b="1" dirty="0" err="1" smtClean="0"/>
              <a:t>norms</a:t>
            </a:r>
            <a:r>
              <a:rPr lang="hu-HU" sz="3200" b="1" dirty="0" smtClean="0"/>
              <a:t> </a:t>
            </a:r>
            <a:endParaRPr lang="hu-HU" sz="3200" b="1" dirty="0"/>
          </a:p>
        </p:txBody>
      </p:sp>
      <p:sp>
        <p:nvSpPr>
          <p:cNvPr id="4" name="Szövegdoboz 3"/>
          <p:cNvSpPr txBox="1"/>
          <p:nvPr/>
        </p:nvSpPr>
        <p:spPr>
          <a:xfrm>
            <a:off x="395536" y="1628800"/>
            <a:ext cx="8352928" cy="4524315"/>
          </a:xfrm>
          <a:prstGeom prst="rect">
            <a:avLst/>
          </a:prstGeom>
          <a:noFill/>
        </p:spPr>
        <p:txBody>
          <a:bodyPr wrap="square" rtlCol="0">
            <a:spAutoFit/>
          </a:bodyPr>
          <a:lstStyle/>
          <a:p>
            <a:pPr>
              <a:buFont typeface="Wingdings" pitchFamily="2" charset="2"/>
              <a:buChar char="§"/>
            </a:pPr>
            <a:r>
              <a:rPr lang="hu-HU" dirty="0" smtClean="0"/>
              <a:t> </a:t>
            </a:r>
            <a:r>
              <a:rPr lang="en-US" dirty="0" smtClean="0"/>
              <a:t>Both the </a:t>
            </a:r>
            <a:r>
              <a:rPr lang="en-US" b="1" dirty="0" smtClean="0"/>
              <a:t>TRIPS Agreement </a:t>
            </a:r>
            <a:r>
              <a:rPr lang="en-US" dirty="0" smtClean="0"/>
              <a:t>and the </a:t>
            </a:r>
            <a:r>
              <a:rPr lang="en-US" b="1" dirty="0" smtClean="0"/>
              <a:t>WCT provide that </a:t>
            </a:r>
            <a:r>
              <a:rPr lang="en-US" b="1" u="sng" dirty="0" smtClean="0"/>
              <a:t>computer programs must be protected as literary works </a:t>
            </a:r>
            <a:r>
              <a:rPr lang="en-US" dirty="0" smtClean="0"/>
              <a:t>within the meaning of Article 2 of the Berne Convention. </a:t>
            </a:r>
          </a:p>
          <a:p>
            <a:pPr>
              <a:buFont typeface="Wingdings" pitchFamily="2" charset="2"/>
              <a:buChar char="§"/>
            </a:pPr>
            <a:r>
              <a:rPr lang="en-US" dirty="0" smtClean="0"/>
              <a:t> </a:t>
            </a:r>
            <a:r>
              <a:rPr lang="en-US" b="1" u="sng" dirty="0" smtClean="0"/>
              <a:t>The Berne Convention, however, contains only one single article that specifically applies to literary work and its application for computer programs would be an anachronistic  idea</a:t>
            </a:r>
            <a:r>
              <a:rPr lang="en-US" b="1" dirty="0" smtClean="0"/>
              <a:t>.</a:t>
            </a:r>
            <a:r>
              <a:rPr lang="en-US" dirty="0" smtClean="0"/>
              <a:t> This is so, since </a:t>
            </a:r>
            <a:r>
              <a:rPr lang="hu-HU" dirty="0" err="1" smtClean="0"/>
              <a:t>it</a:t>
            </a:r>
            <a:r>
              <a:rPr lang="hu-HU" dirty="0" smtClean="0"/>
              <a:t> </a:t>
            </a:r>
            <a:r>
              <a:rPr lang="en-US" dirty="0" smtClean="0"/>
              <a:t>is Article 11</a:t>
            </a:r>
            <a:r>
              <a:rPr lang="en-US" i="1" dirty="0" smtClean="0"/>
              <a:t>ter </a:t>
            </a:r>
            <a:r>
              <a:rPr lang="en-US" dirty="0" smtClean="0"/>
              <a:t>of the Convention on </a:t>
            </a:r>
            <a:r>
              <a:rPr lang="en-US" b="1" dirty="0" smtClean="0"/>
              <a:t>recital of literary works</a:t>
            </a:r>
            <a:r>
              <a:rPr lang="en-US" dirty="0" smtClean="0"/>
              <a:t> (and computer programs obviously are not recited).    </a:t>
            </a:r>
          </a:p>
          <a:p>
            <a:pPr>
              <a:buFont typeface="Wingdings" pitchFamily="2" charset="2"/>
              <a:buChar char="§"/>
            </a:pPr>
            <a:r>
              <a:rPr lang="en-US" dirty="0" smtClean="0"/>
              <a:t> In fact, </a:t>
            </a:r>
            <a:r>
              <a:rPr lang="en-US" b="1" dirty="0" smtClean="0"/>
              <a:t>where the Berne Convention</a:t>
            </a:r>
            <a:r>
              <a:rPr lang="hu-HU" b="1" dirty="0" smtClean="0"/>
              <a:t>, </a:t>
            </a:r>
            <a:r>
              <a:rPr lang="en-US" b="1" dirty="0" smtClean="0"/>
              <a:t>the TRIPS Agreement and the WCT </a:t>
            </a:r>
            <a:r>
              <a:rPr lang="en-US" dirty="0" smtClean="0"/>
              <a:t>contain </a:t>
            </a:r>
            <a:r>
              <a:rPr lang="en-US" b="1" u="sng" dirty="0" smtClean="0"/>
              <a:t>provisions on literary and artistic works in general</a:t>
            </a:r>
            <a:r>
              <a:rPr lang="en-US" b="1" dirty="0" smtClean="0"/>
              <a:t>, those provisions are </a:t>
            </a:r>
            <a:r>
              <a:rPr lang="en-US" b="1" u="sng" dirty="0" smtClean="0"/>
              <a:t>equally applicable for computer programs</a:t>
            </a:r>
            <a:r>
              <a:rPr lang="en-US" dirty="0" smtClean="0"/>
              <a:t>.  Those provisions that only apply to specific categories of works (other than computer programs), of course, do not apply to computer programs (and, in this way, </a:t>
            </a:r>
            <a:r>
              <a:rPr lang="en-US" b="1" dirty="0" smtClean="0"/>
              <a:t>the extension of the scope of application of the provisions on works of applied art is also excluded</a:t>
            </a:r>
            <a:r>
              <a:rPr lang="en-US" dirty="0" smtClean="0"/>
              <a:t>). </a:t>
            </a:r>
          </a:p>
          <a:p>
            <a:pPr>
              <a:buFont typeface="Wingdings" pitchFamily="2" charset="2"/>
              <a:buChar char="§"/>
            </a:pPr>
            <a:r>
              <a:rPr lang="en-US" dirty="0" smtClean="0"/>
              <a:t> This also means that, </a:t>
            </a:r>
            <a:r>
              <a:rPr lang="en-US" b="1" dirty="0" smtClean="0"/>
              <a:t>where national laws contain provisions on literary and artistic works in general, there is no need to repeat them as specific no</a:t>
            </a:r>
            <a:r>
              <a:rPr lang="hu-HU" b="1" dirty="0" smtClean="0"/>
              <a:t>r</a:t>
            </a:r>
            <a:r>
              <a:rPr lang="en-US" b="1" dirty="0" smtClean="0"/>
              <a:t>ms on computer programs </a:t>
            </a:r>
            <a:r>
              <a:rPr lang="en-US" dirty="0" smtClean="0"/>
              <a:t>(if only some of those provisions are repeated and others are not, there may be dangerous </a:t>
            </a:r>
            <a:r>
              <a:rPr lang="en-US" i="1" dirty="0" smtClean="0"/>
              <a:t>a </a:t>
            </a:r>
            <a:r>
              <a:rPr lang="en-US" i="1" dirty="0" err="1" smtClean="0"/>
              <a:t>contrario</a:t>
            </a:r>
            <a:r>
              <a:rPr lang="en-US" i="1" dirty="0" smtClean="0"/>
              <a:t> </a:t>
            </a:r>
            <a:r>
              <a:rPr lang="en-US" dirty="0" smtClean="0"/>
              <a:t>implications and resulting misinterpretations).            </a:t>
            </a:r>
            <a:endParaRPr lang="en-US" dirty="0"/>
          </a:p>
        </p:txBody>
      </p:sp>
      <p:sp>
        <p:nvSpPr>
          <p:cNvPr id="5" name="Dia számának helye 4"/>
          <p:cNvSpPr>
            <a:spLocks noGrp="1"/>
          </p:cNvSpPr>
          <p:nvPr>
            <p:ph type="sldNum" sz="quarter" idx="12"/>
          </p:nvPr>
        </p:nvSpPr>
        <p:spPr/>
        <p:txBody>
          <a:bodyPr/>
          <a:lstStyle/>
          <a:p>
            <a:fld id="{A8910A67-C6E0-4FF0-96FB-E6C4B3388048}" type="slidenum">
              <a:rPr lang="hu-HU" smtClean="0"/>
              <a:pPr/>
              <a:t>20</a:t>
            </a:fld>
            <a:endParaRPr lang="hu-HU"/>
          </a:p>
        </p:txBody>
      </p:sp>
      <p:sp>
        <p:nvSpPr>
          <p:cNvPr id="6" name="Élőláb helye 5"/>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20000"/>
              <a:lumOff val="80000"/>
            </a:schemeClr>
          </a:solidFill>
        </p:spPr>
        <p:txBody>
          <a:bodyPr>
            <a:normAutofit/>
          </a:bodyPr>
          <a:lstStyle/>
          <a:p>
            <a:r>
              <a:rPr lang="hu-HU" sz="3200" b="1" dirty="0" smtClean="0"/>
              <a:t>Copyright – </a:t>
            </a:r>
            <a:r>
              <a:rPr lang="hu-HU" sz="3200" b="1" dirty="0" err="1" smtClean="0"/>
              <a:t>generally</a:t>
            </a:r>
            <a:r>
              <a:rPr lang="hu-HU" sz="3200" b="1" dirty="0" smtClean="0"/>
              <a:t> </a:t>
            </a:r>
            <a:r>
              <a:rPr lang="hu-HU" sz="3200" b="1" dirty="0" err="1" smtClean="0"/>
              <a:t>applicable</a:t>
            </a:r>
            <a:r>
              <a:rPr lang="hu-HU" sz="3200" b="1" dirty="0" smtClean="0"/>
              <a:t> </a:t>
            </a:r>
            <a:r>
              <a:rPr lang="hu-HU" sz="3200" b="1" dirty="0" err="1" smtClean="0"/>
              <a:t>norms</a:t>
            </a:r>
            <a:r>
              <a:rPr lang="hu-HU" sz="3200" b="1" dirty="0" smtClean="0"/>
              <a:t> </a:t>
            </a:r>
            <a:br>
              <a:rPr lang="hu-HU" sz="3200" b="1" dirty="0" smtClean="0"/>
            </a:br>
            <a:r>
              <a:rPr lang="hu-HU" sz="3200" b="1" dirty="0" smtClean="0"/>
              <a:t>and </a:t>
            </a:r>
            <a:r>
              <a:rPr lang="hu-HU" sz="3200" b="1" dirty="0" err="1" smtClean="0"/>
              <a:t>specific</a:t>
            </a:r>
            <a:r>
              <a:rPr lang="hu-HU" sz="3200" b="1" dirty="0" smtClean="0"/>
              <a:t> </a:t>
            </a:r>
            <a:r>
              <a:rPr lang="hu-HU" sz="3200" b="1" dirty="0" err="1" smtClean="0"/>
              <a:t>norms</a:t>
            </a:r>
            <a:r>
              <a:rPr lang="hu-HU" sz="3200" b="1" dirty="0" smtClean="0"/>
              <a:t> </a:t>
            </a:r>
            <a:endParaRPr lang="hu-HU" sz="3200" dirty="0"/>
          </a:p>
        </p:txBody>
      </p:sp>
      <p:sp>
        <p:nvSpPr>
          <p:cNvPr id="3" name="Szövegdoboz 2"/>
          <p:cNvSpPr txBox="1"/>
          <p:nvPr/>
        </p:nvSpPr>
        <p:spPr>
          <a:xfrm>
            <a:off x="395536" y="1502688"/>
            <a:ext cx="8424936" cy="4801314"/>
          </a:xfrm>
          <a:prstGeom prst="rect">
            <a:avLst/>
          </a:prstGeom>
          <a:noFill/>
        </p:spPr>
        <p:txBody>
          <a:bodyPr wrap="square" rtlCol="0">
            <a:spAutoFit/>
          </a:bodyPr>
          <a:lstStyle/>
          <a:p>
            <a:pPr>
              <a:buFont typeface="Wingdings" pitchFamily="2" charset="2"/>
              <a:buChar char="§"/>
            </a:pPr>
            <a:r>
              <a:rPr lang="hu-HU" b="1" dirty="0" smtClean="0"/>
              <a:t> </a:t>
            </a:r>
            <a:r>
              <a:rPr lang="en-US" b="1" dirty="0" smtClean="0"/>
              <a:t>The international treaties contain </a:t>
            </a:r>
            <a:r>
              <a:rPr lang="en-US" b="1" u="sng" dirty="0" smtClean="0"/>
              <a:t>specific provisions only on one single issue of copyright protection of computer programs ; namely  on the right of rental  </a:t>
            </a:r>
            <a:r>
              <a:rPr lang="en-US" dirty="0" smtClean="0"/>
              <a:t>(see  the first and third sentence of Article  11 of the TRIPS Agreement and Article 7(1)(</a:t>
            </a:r>
            <a:r>
              <a:rPr lang="en-US" dirty="0" err="1" smtClean="0"/>
              <a:t>i</a:t>
            </a:r>
            <a:r>
              <a:rPr lang="en-US" dirty="0" smtClean="0"/>
              <a:t>) and (2)(</a:t>
            </a:r>
            <a:r>
              <a:rPr lang="en-US" dirty="0" err="1" smtClean="0"/>
              <a:t>i</a:t>
            </a:r>
            <a:r>
              <a:rPr lang="en-US" dirty="0" smtClean="0"/>
              <a:t>) of the WCT).</a:t>
            </a:r>
          </a:p>
          <a:p>
            <a:endParaRPr lang="en-US" dirty="0" smtClean="0"/>
          </a:p>
          <a:p>
            <a:pPr>
              <a:buFont typeface="Wingdings" pitchFamily="2" charset="2"/>
              <a:buChar char="§"/>
            </a:pPr>
            <a:r>
              <a:rPr lang="en-US" b="1" u="sng" dirty="0" smtClean="0"/>
              <a:t>Any specific provisions in national laws on computer programs must be in full accordance with the Berne Convention, the TRIPS Agreement and the WCT</a:t>
            </a:r>
            <a:r>
              <a:rPr lang="en-US" dirty="0" smtClean="0"/>
              <a:t>; they may not result in a lower level of protection, and </a:t>
            </a:r>
            <a:r>
              <a:rPr lang="en-US" b="1" dirty="0" smtClean="0"/>
              <a:t>exceptions and limitations may only be applied if they fulfill all the three conditions of the three-step test </a:t>
            </a:r>
            <a:r>
              <a:rPr lang="en-US" dirty="0" smtClean="0"/>
              <a:t> provided in Article 9(2) of the Berne Convention, Article 13 of the TRIPS Agreement and Article 10 of the WCT. </a:t>
            </a:r>
          </a:p>
          <a:p>
            <a:endParaRPr lang="en-US" dirty="0" smtClean="0"/>
          </a:p>
          <a:p>
            <a:pPr>
              <a:buFont typeface="Wingdings" pitchFamily="2" charset="2"/>
              <a:buChar char="§"/>
            </a:pPr>
            <a:r>
              <a:rPr lang="en-US" b="1" dirty="0" smtClean="0"/>
              <a:t> Examples on specific provisions on computer programs: Article 5 and 6 of the Computer Programs Directive </a:t>
            </a:r>
            <a:r>
              <a:rPr lang="en-US" dirty="0" smtClean="0"/>
              <a:t>(exceptions for use by lawful owners of copies; for making back-up copies by lawful users; for observing, studying and testing the functioning of programs by lawful users; for </a:t>
            </a:r>
            <a:r>
              <a:rPr lang="en-US" dirty="0" err="1" smtClean="0"/>
              <a:t>decompilation</a:t>
            </a:r>
            <a:r>
              <a:rPr lang="en-US" dirty="0" smtClean="0"/>
              <a:t> of programs to achieve interoperability of independently created programs with other programs by a lawful user).</a:t>
            </a:r>
            <a:r>
              <a:rPr lang="hu-HU" dirty="0" smtClean="0"/>
              <a:t>    </a:t>
            </a:r>
            <a:endParaRPr lang="hu-HU" dirty="0"/>
          </a:p>
        </p:txBody>
      </p:sp>
      <p:sp>
        <p:nvSpPr>
          <p:cNvPr id="4" name="Dia számának helye 3"/>
          <p:cNvSpPr>
            <a:spLocks noGrp="1"/>
          </p:cNvSpPr>
          <p:nvPr>
            <p:ph type="sldNum" sz="quarter" idx="12"/>
          </p:nvPr>
        </p:nvSpPr>
        <p:spPr/>
        <p:txBody>
          <a:bodyPr/>
          <a:lstStyle/>
          <a:p>
            <a:fld id="{A8910A67-C6E0-4FF0-96FB-E6C4B3388048}" type="slidenum">
              <a:rPr lang="hu-HU" smtClean="0"/>
              <a:pPr/>
              <a:t>21</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5">
              <a:lumMod val="20000"/>
              <a:lumOff val="80000"/>
            </a:schemeClr>
          </a:solidFill>
        </p:spPr>
        <p:txBody>
          <a:bodyPr>
            <a:normAutofit fontScale="90000"/>
          </a:bodyPr>
          <a:lstStyle/>
          <a:p>
            <a:r>
              <a:rPr lang="hu-HU" sz="3600" b="1" dirty="0" smtClean="0"/>
              <a:t/>
            </a:r>
            <a:br>
              <a:rPr lang="hu-HU" sz="3600" b="1" dirty="0" smtClean="0"/>
            </a:br>
            <a:r>
              <a:rPr lang="en-US" sz="3600" b="1" dirty="0" smtClean="0"/>
              <a:t>Patents – P</a:t>
            </a:r>
            <a:r>
              <a:rPr lang="hu-HU" sz="3600" b="1" dirty="0" smtClean="0"/>
              <a:t>CT</a:t>
            </a:r>
            <a:r>
              <a:rPr lang="en-US" sz="3600" b="1" dirty="0" smtClean="0"/>
              <a:t>, European Patent Convention</a:t>
            </a:r>
            <a:r>
              <a:rPr lang="hu-HU" sz="3600" b="1" dirty="0" smtClean="0"/>
              <a:t>, TRIPS </a:t>
            </a:r>
            <a:r>
              <a:rPr lang="en-US" sz="3600" b="1" dirty="0" smtClean="0"/>
              <a:t>Agreement </a:t>
            </a:r>
            <a:r>
              <a:rPr lang="en-US" b="1" dirty="0" smtClean="0"/>
              <a:t/>
            </a:r>
            <a:br>
              <a:rPr lang="en-US" b="1" dirty="0" smtClean="0"/>
            </a:br>
            <a:endParaRPr lang="hu-HU" dirty="0"/>
          </a:p>
        </p:txBody>
      </p:sp>
      <p:sp>
        <p:nvSpPr>
          <p:cNvPr id="3" name="Szövegdoboz 2"/>
          <p:cNvSpPr txBox="1"/>
          <p:nvPr/>
        </p:nvSpPr>
        <p:spPr>
          <a:xfrm>
            <a:off x="395536" y="1556792"/>
            <a:ext cx="8352928" cy="4801314"/>
          </a:xfrm>
          <a:prstGeom prst="rect">
            <a:avLst/>
          </a:prstGeom>
          <a:noFill/>
        </p:spPr>
        <p:txBody>
          <a:bodyPr wrap="square" rtlCol="0">
            <a:spAutoFit/>
          </a:bodyPr>
          <a:lstStyle/>
          <a:p>
            <a:r>
              <a:rPr lang="en-US" b="1" u="sng" dirty="0" smtClean="0"/>
              <a:t>Regulation under the PCT</a:t>
            </a:r>
            <a:r>
              <a:rPr lang="hu-HU" b="1" u="sng" dirty="0" smtClean="0"/>
              <a:t> </a:t>
            </a:r>
            <a:endParaRPr lang="en-US" b="1" u="sng" dirty="0" smtClean="0"/>
          </a:p>
          <a:p>
            <a:endParaRPr lang="en-US" dirty="0" smtClean="0"/>
          </a:p>
          <a:p>
            <a:pPr>
              <a:buFont typeface="Wingdings" pitchFamily="2" charset="2"/>
              <a:buChar char="§"/>
            </a:pPr>
            <a:r>
              <a:rPr lang="hu-HU" b="1" dirty="0" smtClean="0"/>
              <a:t> </a:t>
            </a:r>
            <a:r>
              <a:rPr lang="en-US" b="1" dirty="0" smtClean="0"/>
              <a:t>Rule 39.1</a:t>
            </a:r>
          </a:p>
          <a:p>
            <a:r>
              <a:rPr lang="en-US" b="1" dirty="0" smtClean="0"/>
              <a:t>No International Searching Authority shall be required to search an international application if, and to the extent to which, its subject matter is any of the following:…</a:t>
            </a:r>
          </a:p>
          <a:p>
            <a:r>
              <a:rPr lang="en-US" b="1" dirty="0" smtClean="0"/>
              <a:t>    (vi)   computer programs to the extent that the International Searching Authority is not equipped to search prior art concerning such programs</a:t>
            </a:r>
            <a:r>
              <a:rPr lang="en-US" dirty="0" smtClean="0"/>
              <a:t>.  </a:t>
            </a:r>
          </a:p>
          <a:p>
            <a:pPr>
              <a:buFont typeface="Wingdings" pitchFamily="2" charset="2"/>
              <a:buChar char="§"/>
            </a:pPr>
            <a:r>
              <a:rPr lang="hu-HU" b="1" dirty="0" smtClean="0"/>
              <a:t> </a:t>
            </a:r>
            <a:r>
              <a:rPr lang="en-US" b="1" dirty="0" smtClean="0"/>
              <a:t>Rule 67.1</a:t>
            </a:r>
          </a:p>
          <a:p>
            <a:r>
              <a:rPr lang="en-US" b="1" dirty="0" smtClean="0"/>
              <a:t>No International Preliminary Examining Authority shall be required to carry out an international preliminary examination on an international application if, and to the extent to which, its subject matter is any of the following:… </a:t>
            </a:r>
          </a:p>
          <a:p>
            <a:r>
              <a:rPr lang="en-US" b="1" dirty="0" smtClean="0"/>
              <a:t>  (vi)   computer programs to the extent that the International Preliminary Examining Authority is not equipped to carry out an international preliminary examination concerning such programs.</a:t>
            </a:r>
          </a:p>
          <a:p>
            <a:endParaRPr lang="en-US" dirty="0" smtClean="0"/>
          </a:p>
          <a:p>
            <a:pPr>
              <a:buFont typeface="Wingdings" pitchFamily="2" charset="2"/>
              <a:buChar char="§"/>
            </a:pPr>
            <a:r>
              <a:rPr lang="hu-HU" dirty="0" smtClean="0"/>
              <a:t> </a:t>
            </a:r>
            <a:r>
              <a:rPr lang="en-US" dirty="0" smtClean="0"/>
              <a:t>T</a:t>
            </a:r>
            <a:r>
              <a:rPr lang="hu-HU" dirty="0" smtClean="0"/>
              <a:t>h</a:t>
            </a:r>
            <a:r>
              <a:rPr lang="en-US" dirty="0" err="1" smtClean="0"/>
              <a:t>ese</a:t>
            </a:r>
            <a:r>
              <a:rPr lang="en-US" dirty="0" smtClean="0"/>
              <a:t> are </a:t>
            </a:r>
            <a:r>
              <a:rPr lang="en-US" b="1" u="sng" dirty="0" smtClean="0"/>
              <a:t>only administrative procedural rules</a:t>
            </a:r>
            <a:r>
              <a:rPr lang="en-US" dirty="0" smtClean="0"/>
              <a:t>; they have </a:t>
            </a:r>
            <a:r>
              <a:rPr lang="en-US" b="1" u="sng" dirty="0" smtClean="0"/>
              <a:t>nothing to do with the issue of patentability of computer programs</a:t>
            </a:r>
            <a:r>
              <a:rPr lang="en-US" dirty="0" smtClean="0"/>
              <a:t>. </a:t>
            </a:r>
            <a:endParaRPr lang="en-US" dirty="0"/>
          </a:p>
        </p:txBody>
      </p:sp>
      <p:sp>
        <p:nvSpPr>
          <p:cNvPr id="4" name="Dia számának helye 3"/>
          <p:cNvSpPr>
            <a:spLocks noGrp="1"/>
          </p:cNvSpPr>
          <p:nvPr>
            <p:ph type="sldNum" sz="quarter" idx="12"/>
          </p:nvPr>
        </p:nvSpPr>
        <p:spPr/>
        <p:txBody>
          <a:bodyPr/>
          <a:lstStyle/>
          <a:p>
            <a:fld id="{A8910A67-C6E0-4FF0-96FB-E6C4B3388048}" type="slidenum">
              <a:rPr lang="hu-HU" smtClean="0"/>
              <a:pPr/>
              <a:t>22</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5">
              <a:lumMod val="20000"/>
              <a:lumOff val="80000"/>
            </a:schemeClr>
          </a:solidFill>
        </p:spPr>
        <p:txBody>
          <a:bodyPr>
            <a:normAutofit/>
          </a:bodyPr>
          <a:lstStyle/>
          <a:p>
            <a:r>
              <a:rPr lang="en-US" sz="3200" b="1" dirty="0" smtClean="0"/>
              <a:t>Patents – P</a:t>
            </a:r>
            <a:r>
              <a:rPr lang="hu-HU" sz="3200" b="1" dirty="0" smtClean="0"/>
              <a:t>CT</a:t>
            </a:r>
            <a:r>
              <a:rPr lang="en-US" sz="3200" b="1" dirty="0" smtClean="0"/>
              <a:t>, European Patent Convention</a:t>
            </a:r>
            <a:r>
              <a:rPr lang="hu-HU" sz="3200" b="1" dirty="0" smtClean="0"/>
              <a:t>, TRIPS </a:t>
            </a:r>
            <a:r>
              <a:rPr lang="en-US" sz="3200" b="1" dirty="0" smtClean="0"/>
              <a:t>Agreement</a:t>
            </a:r>
            <a:endParaRPr lang="hu-HU" sz="3200" dirty="0"/>
          </a:p>
        </p:txBody>
      </p:sp>
      <p:sp>
        <p:nvSpPr>
          <p:cNvPr id="3" name="Szövegdoboz 2"/>
          <p:cNvSpPr txBox="1"/>
          <p:nvPr/>
        </p:nvSpPr>
        <p:spPr>
          <a:xfrm>
            <a:off x="395536" y="1772816"/>
            <a:ext cx="8424936" cy="4093428"/>
          </a:xfrm>
          <a:prstGeom prst="rect">
            <a:avLst/>
          </a:prstGeom>
          <a:noFill/>
        </p:spPr>
        <p:txBody>
          <a:bodyPr wrap="square" rtlCol="0">
            <a:spAutoFit/>
          </a:bodyPr>
          <a:lstStyle/>
          <a:p>
            <a:r>
              <a:rPr lang="hu-HU" sz="2000" b="1" u="sng" dirty="0" smtClean="0"/>
              <a:t>European Patent </a:t>
            </a:r>
            <a:r>
              <a:rPr lang="hu-HU" sz="2000" b="1" u="sng" dirty="0" err="1" smtClean="0"/>
              <a:t>Convention</a:t>
            </a:r>
            <a:r>
              <a:rPr lang="hu-HU" sz="2000" b="1" u="sng" dirty="0" smtClean="0"/>
              <a:t> (EPC)</a:t>
            </a:r>
          </a:p>
          <a:p>
            <a:endParaRPr lang="hu-HU" sz="2000" b="1" dirty="0" smtClean="0"/>
          </a:p>
          <a:p>
            <a:r>
              <a:rPr lang="hu-HU" sz="2000" b="1" dirty="0" smtClean="0"/>
              <a:t> </a:t>
            </a:r>
            <a:r>
              <a:rPr lang="hu-HU" sz="2000" b="1" dirty="0" err="1" smtClean="0"/>
              <a:t>Article</a:t>
            </a:r>
            <a:r>
              <a:rPr lang="hu-HU" sz="2000" b="1" dirty="0" smtClean="0"/>
              <a:t> 52 </a:t>
            </a:r>
            <a:r>
              <a:rPr lang="hu-HU" sz="2000" b="1" dirty="0" err="1" smtClean="0"/>
              <a:t>on</a:t>
            </a:r>
            <a:r>
              <a:rPr lang="hu-HU" sz="2000" b="1" dirty="0" smtClean="0"/>
              <a:t> </a:t>
            </a:r>
            <a:r>
              <a:rPr lang="hu-HU" sz="2000" b="1" dirty="0" err="1" smtClean="0"/>
              <a:t>Patentable</a:t>
            </a:r>
            <a:r>
              <a:rPr lang="hu-HU" sz="2000" b="1" dirty="0" smtClean="0"/>
              <a:t> </a:t>
            </a:r>
            <a:r>
              <a:rPr lang="hu-HU" sz="2000" b="1" dirty="0" err="1" smtClean="0"/>
              <a:t>inventions</a:t>
            </a:r>
            <a:endParaRPr lang="hu-HU" sz="2000" dirty="0" smtClean="0"/>
          </a:p>
          <a:p>
            <a:r>
              <a:rPr lang="hu-HU" sz="2000" dirty="0" smtClean="0"/>
              <a:t>„</a:t>
            </a:r>
            <a:r>
              <a:rPr lang="en-US" sz="2000" dirty="0" smtClean="0"/>
              <a:t>(1) European patents shall be granted for any inventions which are susceptible of industrial application, which are new and which involve an inventive step.</a:t>
            </a:r>
          </a:p>
          <a:p>
            <a:r>
              <a:rPr lang="hu-HU" sz="2000" dirty="0" smtClean="0"/>
              <a:t>„</a:t>
            </a:r>
            <a:r>
              <a:rPr lang="en-US" sz="2000" dirty="0" smtClean="0"/>
              <a:t>(2) </a:t>
            </a:r>
            <a:r>
              <a:rPr lang="en-US" sz="2000" b="1" dirty="0" smtClean="0"/>
              <a:t>The following in particular shall not be regarded as inventions within the meaning of </a:t>
            </a:r>
            <a:r>
              <a:rPr lang="hu-HU" sz="2000" b="1" dirty="0" err="1" smtClean="0"/>
              <a:t>paragraph</a:t>
            </a:r>
            <a:r>
              <a:rPr lang="hu-HU" sz="2000" b="1" dirty="0" smtClean="0"/>
              <a:t> 1</a:t>
            </a:r>
            <a:r>
              <a:rPr lang="hu-HU" sz="2000" dirty="0" smtClean="0"/>
              <a:t>…</a:t>
            </a:r>
            <a:endParaRPr lang="en-US" sz="2000" dirty="0" smtClean="0"/>
          </a:p>
          <a:p>
            <a:r>
              <a:rPr lang="en-US" sz="2000" dirty="0" smtClean="0"/>
              <a:t>(c) schemes, rules and methods for performing mental acts, playing games or doing business, and </a:t>
            </a:r>
            <a:r>
              <a:rPr lang="en-US" sz="2000" b="1" dirty="0" smtClean="0"/>
              <a:t>programs for computers</a:t>
            </a:r>
            <a:r>
              <a:rPr lang="en-US" sz="2000" dirty="0" smtClean="0"/>
              <a:t>;</a:t>
            </a:r>
            <a:r>
              <a:rPr lang="hu-HU" sz="2000" dirty="0" smtClean="0"/>
              <a:t>…</a:t>
            </a:r>
            <a:endParaRPr lang="en-US" sz="2000" dirty="0" smtClean="0"/>
          </a:p>
          <a:p>
            <a:r>
              <a:rPr lang="hu-HU" sz="2000" dirty="0" smtClean="0"/>
              <a:t>„</a:t>
            </a:r>
            <a:r>
              <a:rPr lang="en-US" sz="2000" dirty="0" smtClean="0"/>
              <a:t>(3) The provisions of </a:t>
            </a:r>
            <a:r>
              <a:rPr lang="hu-HU" sz="2000" dirty="0" err="1" smtClean="0"/>
              <a:t>paragraph</a:t>
            </a:r>
            <a:r>
              <a:rPr lang="hu-HU" sz="2000" dirty="0" smtClean="0"/>
              <a:t> 2</a:t>
            </a:r>
            <a:r>
              <a:rPr lang="en-US" sz="2000" dirty="0" smtClean="0"/>
              <a:t> shall exclude patentability of the subject-matter or activities referred to in that provision only to the extent to which a European patent application or European patent relates to such subject-matter or activities as such</a:t>
            </a:r>
            <a:r>
              <a:rPr lang="hu-HU" sz="2000" dirty="0" smtClean="0"/>
              <a:t>.” (</a:t>
            </a:r>
            <a:r>
              <a:rPr lang="hu-HU" sz="2000" dirty="0" err="1" smtClean="0"/>
              <a:t>Emphasis</a:t>
            </a:r>
            <a:r>
              <a:rPr lang="hu-HU" sz="2000" dirty="0" smtClean="0"/>
              <a:t> </a:t>
            </a:r>
            <a:r>
              <a:rPr lang="hu-HU" sz="2000" dirty="0" err="1" smtClean="0"/>
              <a:t>added</a:t>
            </a:r>
            <a:r>
              <a:rPr lang="hu-HU" sz="2000" dirty="0" smtClean="0"/>
              <a:t>.)</a:t>
            </a:r>
            <a:endParaRPr lang="hu-HU" sz="2000" dirty="0"/>
          </a:p>
        </p:txBody>
      </p:sp>
      <p:sp>
        <p:nvSpPr>
          <p:cNvPr id="4" name="Dia számának helye 3"/>
          <p:cNvSpPr>
            <a:spLocks noGrp="1"/>
          </p:cNvSpPr>
          <p:nvPr>
            <p:ph type="sldNum" sz="quarter" idx="12"/>
          </p:nvPr>
        </p:nvSpPr>
        <p:spPr/>
        <p:txBody>
          <a:bodyPr/>
          <a:lstStyle/>
          <a:p>
            <a:fld id="{A8910A67-C6E0-4FF0-96FB-E6C4B3388048}" type="slidenum">
              <a:rPr lang="hu-HU" smtClean="0"/>
              <a:pPr/>
              <a:t>23</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5">
              <a:lumMod val="20000"/>
              <a:lumOff val="80000"/>
            </a:schemeClr>
          </a:solidFill>
        </p:spPr>
        <p:txBody>
          <a:bodyPr>
            <a:normAutofit/>
          </a:bodyPr>
          <a:lstStyle/>
          <a:p>
            <a:r>
              <a:rPr lang="en-US" sz="3200" b="1" dirty="0" smtClean="0"/>
              <a:t>Patents – P</a:t>
            </a:r>
            <a:r>
              <a:rPr lang="hu-HU" sz="3200" b="1" dirty="0" smtClean="0"/>
              <a:t>CT</a:t>
            </a:r>
            <a:r>
              <a:rPr lang="en-US" sz="3200" b="1" dirty="0" smtClean="0"/>
              <a:t>, European Patent Convention</a:t>
            </a:r>
            <a:r>
              <a:rPr lang="hu-HU" sz="3200" b="1" dirty="0" smtClean="0"/>
              <a:t>, TRIPS </a:t>
            </a:r>
            <a:r>
              <a:rPr lang="en-US" sz="3200" b="1" dirty="0" smtClean="0"/>
              <a:t>Agreement</a:t>
            </a:r>
            <a:r>
              <a:rPr lang="hu-HU" sz="3200" b="1" dirty="0" smtClean="0"/>
              <a:t> </a:t>
            </a:r>
            <a:endParaRPr lang="hu-HU" sz="3200" dirty="0"/>
          </a:p>
        </p:txBody>
      </p:sp>
      <p:sp>
        <p:nvSpPr>
          <p:cNvPr id="5" name="Szövegdoboz 4"/>
          <p:cNvSpPr txBox="1"/>
          <p:nvPr/>
        </p:nvSpPr>
        <p:spPr>
          <a:xfrm>
            <a:off x="395536" y="1772816"/>
            <a:ext cx="8352928" cy="4678204"/>
          </a:xfrm>
          <a:prstGeom prst="rect">
            <a:avLst/>
          </a:prstGeom>
          <a:noFill/>
        </p:spPr>
        <p:txBody>
          <a:bodyPr wrap="square" rtlCol="0">
            <a:spAutoFit/>
          </a:bodyPr>
          <a:lstStyle/>
          <a:p>
            <a:r>
              <a:rPr lang="en-US" sz="2000" b="1" u="sng" dirty="0" smtClean="0"/>
              <a:t>EPC </a:t>
            </a:r>
          </a:p>
          <a:p>
            <a:endParaRPr lang="en-US" sz="2000" b="1" dirty="0" smtClean="0"/>
          </a:p>
          <a:p>
            <a:r>
              <a:rPr lang="en-US" sz="2000" b="1" dirty="0" smtClean="0"/>
              <a:t>Exclusion of computer programs under the influence of – but not required by – the PCT Rules? </a:t>
            </a:r>
          </a:p>
          <a:p>
            <a:endParaRPr lang="en-US" sz="2000" b="1" dirty="0" smtClean="0"/>
          </a:p>
          <a:p>
            <a:pPr>
              <a:buFont typeface="Wingdings" pitchFamily="2" charset="2"/>
              <a:buChar char="Ø"/>
            </a:pPr>
            <a:r>
              <a:rPr lang="en-US" sz="2000" b="1" dirty="0" smtClean="0"/>
              <a:t> </a:t>
            </a:r>
            <a:r>
              <a:rPr lang="en-US" sz="2000" dirty="0" smtClean="0"/>
              <a:t>"</a:t>
            </a:r>
            <a:r>
              <a:rPr lang="en-US" sz="2000" b="1" dirty="0" smtClean="0"/>
              <a:t>It was only the second preliminary draft for a European Patent Convention dating from 1971 which explicitly excluded computer programs from patentability in line with Rule 39(1) PCT</a:t>
            </a:r>
            <a:r>
              <a:rPr lang="en-US" sz="2000" dirty="0" smtClean="0"/>
              <a:t>„ (Gunter Gall in a paper given at the </a:t>
            </a:r>
            <a:r>
              <a:rPr lang="en-US" sz="2000" i="1" dirty="0" smtClean="0"/>
              <a:t>OFDI</a:t>
            </a:r>
            <a:r>
              <a:rPr lang="en-US" sz="2000" dirty="0" smtClean="0"/>
              <a:t> Seminar in Paris on April 17, 1985 in Paris, cited in „</a:t>
            </a:r>
            <a:r>
              <a:rPr lang="en-US" sz="2000" i="1" dirty="0" smtClean="0"/>
              <a:t>The Economic Impact of Patentability of Computer Programs </a:t>
            </a:r>
            <a:r>
              <a:rPr lang="en-US" sz="2000" dirty="0" smtClean="0"/>
              <a:t>, Study Contract ETD/99/B5-3000/E/106, report to the European Commission by R Hart, P Holmes, J Reid, 2000.)</a:t>
            </a:r>
            <a:endParaRPr lang="en-US" sz="2000" b="1" dirty="0" smtClean="0"/>
          </a:p>
          <a:p>
            <a:endParaRPr lang="en-US" sz="2000" b="1" dirty="0" smtClean="0"/>
          </a:p>
          <a:p>
            <a:r>
              <a:rPr lang="en-US" sz="2000" b="1" dirty="0" smtClean="0"/>
              <a:t> </a:t>
            </a:r>
          </a:p>
          <a:p>
            <a:endParaRPr lang="hu-HU" dirty="0"/>
          </a:p>
        </p:txBody>
      </p:sp>
      <p:sp>
        <p:nvSpPr>
          <p:cNvPr id="4" name="Dia számának helye 3"/>
          <p:cNvSpPr>
            <a:spLocks noGrp="1"/>
          </p:cNvSpPr>
          <p:nvPr>
            <p:ph type="sldNum" sz="quarter" idx="12"/>
          </p:nvPr>
        </p:nvSpPr>
        <p:spPr/>
        <p:txBody>
          <a:bodyPr/>
          <a:lstStyle/>
          <a:p>
            <a:fld id="{A8910A67-C6E0-4FF0-96FB-E6C4B3388048}" type="slidenum">
              <a:rPr lang="hu-HU" smtClean="0"/>
              <a:pPr/>
              <a:t>24</a:t>
            </a:fld>
            <a:endParaRPr lang="hu-HU"/>
          </a:p>
        </p:txBody>
      </p:sp>
      <p:sp>
        <p:nvSpPr>
          <p:cNvPr id="6" name="Élőláb helye 5"/>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5">
              <a:lumMod val="20000"/>
              <a:lumOff val="80000"/>
            </a:schemeClr>
          </a:solidFill>
        </p:spPr>
        <p:txBody>
          <a:bodyPr>
            <a:normAutofit/>
          </a:bodyPr>
          <a:lstStyle/>
          <a:p>
            <a:r>
              <a:rPr lang="en-US" sz="3200" b="1" dirty="0" smtClean="0"/>
              <a:t>Patents – P</a:t>
            </a:r>
            <a:r>
              <a:rPr lang="hu-HU" sz="3200" b="1" dirty="0" smtClean="0"/>
              <a:t>CT</a:t>
            </a:r>
            <a:r>
              <a:rPr lang="en-US" sz="3200" b="1" dirty="0" smtClean="0"/>
              <a:t>, European Patent Convention</a:t>
            </a:r>
            <a:r>
              <a:rPr lang="hu-HU" sz="3200" b="1" dirty="0" smtClean="0"/>
              <a:t>, TRIPS </a:t>
            </a:r>
            <a:r>
              <a:rPr lang="en-US" sz="3200" b="1" dirty="0" smtClean="0"/>
              <a:t>Agreement</a:t>
            </a:r>
            <a:r>
              <a:rPr lang="hu-HU" sz="3200" b="1" dirty="0" smtClean="0"/>
              <a:t> </a:t>
            </a:r>
            <a:endParaRPr lang="hu-HU" sz="3200" dirty="0"/>
          </a:p>
        </p:txBody>
      </p:sp>
      <p:sp>
        <p:nvSpPr>
          <p:cNvPr id="4" name="Szövegdoboz 3"/>
          <p:cNvSpPr txBox="1"/>
          <p:nvPr/>
        </p:nvSpPr>
        <p:spPr>
          <a:xfrm>
            <a:off x="467544" y="1628800"/>
            <a:ext cx="8280920" cy="4247317"/>
          </a:xfrm>
          <a:prstGeom prst="rect">
            <a:avLst/>
          </a:prstGeom>
          <a:noFill/>
        </p:spPr>
        <p:txBody>
          <a:bodyPr wrap="square" rtlCol="0">
            <a:spAutoFit/>
          </a:bodyPr>
          <a:lstStyle/>
          <a:p>
            <a:r>
              <a:rPr lang="en-US" b="1" u="sng" dirty="0" smtClean="0"/>
              <a:t>TRIPS Agreement </a:t>
            </a:r>
          </a:p>
          <a:p>
            <a:endParaRPr lang="en-US" b="1" dirty="0" smtClean="0"/>
          </a:p>
          <a:p>
            <a:r>
              <a:rPr lang="en-US" b="1" dirty="0" smtClean="0"/>
              <a:t>Article 27 on Patentable subject matter</a:t>
            </a:r>
          </a:p>
          <a:p>
            <a:endParaRPr lang="en-US" dirty="0" smtClean="0"/>
          </a:p>
          <a:p>
            <a:r>
              <a:rPr lang="en-US" b="1" dirty="0" smtClean="0"/>
              <a:t>Paragraph 1 on patentable inventions including  the prohibition of discrimination, </a:t>
            </a:r>
            <a:r>
              <a:rPr lang="en-US" b="1" i="1" dirty="0" smtClean="0"/>
              <a:t>inter alia</a:t>
            </a:r>
            <a:r>
              <a:rPr lang="en-US" b="1" dirty="0" smtClean="0"/>
              <a:t>, as to the field of technology</a:t>
            </a:r>
            <a:r>
              <a:rPr lang="en-US" dirty="0" smtClean="0"/>
              <a:t>:</a:t>
            </a:r>
          </a:p>
          <a:p>
            <a:r>
              <a:rPr lang="en-US" dirty="0" smtClean="0"/>
              <a:t>"(...) </a:t>
            </a:r>
            <a:r>
              <a:rPr lang="en-US" b="1" dirty="0" smtClean="0"/>
              <a:t>[P]</a:t>
            </a:r>
            <a:r>
              <a:rPr lang="en-US" b="1" dirty="0" err="1" smtClean="0"/>
              <a:t>atents</a:t>
            </a:r>
            <a:r>
              <a:rPr lang="en-US" b="1" dirty="0" smtClean="0"/>
              <a:t> shall be available for any inventions, whether products or processes</a:t>
            </a:r>
            <a:r>
              <a:rPr lang="en-US" dirty="0" smtClean="0"/>
              <a:t>, </a:t>
            </a:r>
            <a:r>
              <a:rPr lang="en-US" b="1" dirty="0" smtClean="0"/>
              <a:t>in all fields of technology</a:t>
            </a:r>
            <a:r>
              <a:rPr lang="en-US" dirty="0" smtClean="0"/>
              <a:t>, provided that they are </a:t>
            </a:r>
            <a:r>
              <a:rPr lang="en-US" b="1" dirty="0" smtClean="0"/>
              <a:t>new</a:t>
            </a:r>
            <a:r>
              <a:rPr lang="en-US" dirty="0" smtClean="0"/>
              <a:t>, involve an </a:t>
            </a:r>
            <a:r>
              <a:rPr lang="en-US" b="1" dirty="0" smtClean="0"/>
              <a:t>inventive step </a:t>
            </a:r>
            <a:r>
              <a:rPr lang="en-US" dirty="0" smtClean="0"/>
              <a:t>and are capable of </a:t>
            </a:r>
            <a:r>
              <a:rPr lang="en-US" b="1" dirty="0" smtClean="0"/>
              <a:t>industrial application</a:t>
            </a:r>
            <a:r>
              <a:rPr lang="en-US" dirty="0" smtClean="0"/>
              <a:t>. (...) </a:t>
            </a:r>
            <a:r>
              <a:rPr lang="en-US" b="1" dirty="0" smtClean="0"/>
              <a:t>[P]</a:t>
            </a:r>
            <a:r>
              <a:rPr lang="en-US" b="1" dirty="0" err="1" smtClean="0"/>
              <a:t>atents</a:t>
            </a:r>
            <a:r>
              <a:rPr lang="en-US" b="1" dirty="0" smtClean="0"/>
              <a:t> shall be available and patent rights enjoyable without discrimination as to </a:t>
            </a:r>
            <a:r>
              <a:rPr lang="en-US" dirty="0" smtClean="0"/>
              <a:t>the place of invention, </a:t>
            </a:r>
            <a:r>
              <a:rPr lang="en-US" b="1" dirty="0" smtClean="0"/>
              <a:t>the field of technology </a:t>
            </a:r>
            <a:r>
              <a:rPr lang="en-US" dirty="0" smtClean="0"/>
              <a:t>and whether products are imported or locally produced." </a:t>
            </a:r>
            <a:r>
              <a:rPr lang="hu-HU" dirty="0" smtClean="0"/>
              <a:t> (</a:t>
            </a:r>
            <a:r>
              <a:rPr lang="hu-HU" dirty="0" err="1" smtClean="0"/>
              <a:t>Emphasis</a:t>
            </a:r>
            <a:r>
              <a:rPr lang="hu-HU" dirty="0" smtClean="0"/>
              <a:t> </a:t>
            </a:r>
            <a:r>
              <a:rPr lang="hu-HU" dirty="0" err="1" smtClean="0"/>
              <a:t>added</a:t>
            </a:r>
            <a:r>
              <a:rPr lang="hu-HU" dirty="0" smtClean="0"/>
              <a:t>.)</a:t>
            </a:r>
            <a:endParaRPr lang="en-US" dirty="0" smtClean="0"/>
          </a:p>
          <a:p>
            <a:endParaRPr lang="en-US" dirty="0" smtClean="0"/>
          </a:p>
          <a:p>
            <a:r>
              <a:rPr lang="en-US" dirty="0" smtClean="0"/>
              <a:t>The only </a:t>
            </a:r>
            <a:r>
              <a:rPr lang="en-US" b="1" dirty="0" smtClean="0"/>
              <a:t>acceptable exceptions </a:t>
            </a:r>
            <a:r>
              <a:rPr lang="en-US" dirty="0" smtClean="0"/>
              <a:t>to these provisions are laid down in the paragraphs 2 and 3, but </a:t>
            </a:r>
            <a:r>
              <a:rPr lang="en-US" b="1" dirty="0" smtClean="0"/>
              <a:t>neither of them are applicable to computer programs</a:t>
            </a:r>
            <a:r>
              <a:rPr lang="en-US" dirty="0" smtClean="0"/>
              <a:t>.</a:t>
            </a:r>
          </a:p>
          <a:p>
            <a:r>
              <a:rPr lang="en-US" dirty="0" smtClean="0"/>
              <a:t>   </a:t>
            </a:r>
            <a:endParaRPr lang="en-US" dirty="0"/>
          </a:p>
        </p:txBody>
      </p:sp>
      <p:sp>
        <p:nvSpPr>
          <p:cNvPr id="5" name="Dia számának helye 4"/>
          <p:cNvSpPr>
            <a:spLocks noGrp="1"/>
          </p:cNvSpPr>
          <p:nvPr>
            <p:ph type="sldNum" sz="quarter" idx="12"/>
          </p:nvPr>
        </p:nvSpPr>
        <p:spPr/>
        <p:txBody>
          <a:bodyPr/>
          <a:lstStyle/>
          <a:p>
            <a:fld id="{A8910A67-C6E0-4FF0-96FB-E6C4B3388048}" type="slidenum">
              <a:rPr lang="hu-HU" smtClean="0"/>
              <a:pPr/>
              <a:t>25</a:t>
            </a:fld>
            <a:endParaRPr lang="hu-HU"/>
          </a:p>
        </p:txBody>
      </p:sp>
      <p:sp>
        <p:nvSpPr>
          <p:cNvPr id="6" name="Élőláb helye 5"/>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20000"/>
              <a:lumOff val="80000"/>
            </a:schemeClr>
          </a:solidFill>
        </p:spPr>
        <p:txBody>
          <a:bodyPr>
            <a:normAutofit fontScale="90000"/>
          </a:bodyPr>
          <a:lstStyle/>
          <a:p>
            <a:r>
              <a:rPr lang="hu-HU" sz="3600" b="1" dirty="0" smtClean="0"/>
              <a:t/>
            </a:r>
            <a:br>
              <a:rPr lang="hu-HU" sz="3600" b="1" dirty="0" smtClean="0"/>
            </a:br>
            <a:r>
              <a:rPr lang="en-US" sz="3600" b="1" dirty="0" smtClean="0"/>
              <a:t>Patents – debates about „software patents</a:t>
            </a:r>
            <a:r>
              <a:rPr lang="hu-HU" sz="3600" b="1" dirty="0" smtClean="0"/>
              <a:t>;</a:t>
            </a:r>
            <a:r>
              <a:rPr lang="en-US" sz="3600" b="1" dirty="0" smtClean="0"/>
              <a:t>” the </a:t>
            </a:r>
            <a:r>
              <a:rPr lang="hu-HU" sz="3600" b="1" dirty="0" err="1" smtClean="0"/>
              <a:t>failed</a:t>
            </a:r>
            <a:r>
              <a:rPr lang="hu-HU" sz="3600" b="1" dirty="0" smtClean="0"/>
              <a:t> </a:t>
            </a:r>
            <a:r>
              <a:rPr lang="en-US" sz="3600" b="1" dirty="0" smtClean="0"/>
              <a:t>draft EU </a:t>
            </a:r>
            <a:r>
              <a:rPr lang="hu-HU" sz="3600" b="1" dirty="0" smtClean="0"/>
              <a:t>D</a:t>
            </a:r>
            <a:r>
              <a:rPr lang="en-US" sz="3600" b="1" dirty="0" err="1" smtClean="0"/>
              <a:t>irective</a:t>
            </a:r>
            <a:r>
              <a:rPr lang="en-US" b="1" dirty="0" smtClean="0"/>
              <a:t/>
            </a:r>
            <a:br>
              <a:rPr lang="en-US" b="1" dirty="0" smtClean="0"/>
            </a:br>
            <a:endParaRPr lang="hu-HU" dirty="0"/>
          </a:p>
        </p:txBody>
      </p:sp>
      <p:sp>
        <p:nvSpPr>
          <p:cNvPr id="3" name="Szövegdoboz 2"/>
          <p:cNvSpPr txBox="1"/>
          <p:nvPr/>
        </p:nvSpPr>
        <p:spPr>
          <a:xfrm>
            <a:off x="323528" y="1628800"/>
            <a:ext cx="8496944" cy="4524315"/>
          </a:xfrm>
          <a:prstGeom prst="rect">
            <a:avLst/>
          </a:prstGeom>
          <a:noFill/>
        </p:spPr>
        <p:txBody>
          <a:bodyPr wrap="square" rtlCol="0">
            <a:spAutoFit/>
          </a:bodyPr>
          <a:lstStyle/>
          <a:p>
            <a:r>
              <a:rPr lang="en-US" b="1" u="sng" dirty="0" smtClean="0"/>
              <a:t>Proposal for a Directive of the European Parliament and of the Council on the patentability of computer-implemented inventions </a:t>
            </a:r>
            <a:r>
              <a:rPr lang="en-US" b="1" dirty="0" smtClean="0"/>
              <a:t>(COM(2000)0199 – COD/2002/0047)</a:t>
            </a:r>
          </a:p>
          <a:p>
            <a:endParaRPr lang="en-US" b="1" dirty="0" smtClean="0"/>
          </a:p>
          <a:p>
            <a:r>
              <a:rPr lang="en-US" b="1" u="sng" dirty="0" smtClean="0"/>
              <a:t>Key provisions</a:t>
            </a:r>
            <a:r>
              <a:rPr lang="en-US" b="1" dirty="0" smtClean="0"/>
              <a:t>:</a:t>
            </a:r>
          </a:p>
          <a:p>
            <a:endParaRPr lang="en-US" b="1" dirty="0" smtClean="0"/>
          </a:p>
          <a:p>
            <a:pPr>
              <a:buFont typeface="Wingdings" pitchFamily="2" charset="2"/>
              <a:buChar char="§"/>
            </a:pPr>
            <a:r>
              <a:rPr lang="en-US" b="1" dirty="0" smtClean="0"/>
              <a:t> Article 1. Scope</a:t>
            </a:r>
          </a:p>
          <a:p>
            <a:r>
              <a:rPr lang="hu-HU" dirty="0" smtClean="0"/>
              <a:t>„</a:t>
            </a:r>
            <a:r>
              <a:rPr lang="en-US" dirty="0" smtClean="0"/>
              <a:t>This Directive lays down rules for the patentability of computer-implemented inventions</a:t>
            </a:r>
            <a:r>
              <a:rPr lang="hu-HU" dirty="0" smtClean="0"/>
              <a:t>.”</a:t>
            </a:r>
            <a:endParaRPr lang="en-US" dirty="0" smtClean="0"/>
          </a:p>
          <a:p>
            <a:pPr>
              <a:buFont typeface="Wingdings" pitchFamily="2" charset="2"/>
              <a:buChar char="§"/>
            </a:pPr>
            <a:r>
              <a:rPr lang="en-US" dirty="0" smtClean="0"/>
              <a:t> </a:t>
            </a:r>
            <a:r>
              <a:rPr lang="en-US" b="1" dirty="0" smtClean="0"/>
              <a:t>Article 2. Definitions</a:t>
            </a:r>
          </a:p>
          <a:p>
            <a:r>
              <a:rPr lang="hu-HU" dirty="0" smtClean="0"/>
              <a:t>„</a:t>
            </a:r>
            <a:r>
              <a:rPr lang="en-US" dirty="0" smtClean="0"/>
              <a:t>For the purposes of this Directive the following definitions shall apply:</a:t>
            </a:r>
          </a:p>
          <a:p>
            <a:r>
              <a:rPr lang="en-US" dirty="0" smtClean="0"/>
              <a:t>(a) </a:t>
            </a:r>
            <a:r>
              <a:rPr lang="en-US" b="1" dirty="0" smtClean="0"/>
              <a:t>"computer-implemented invention" means any invention the performance of which involves the use of a computer, computer network or other programmable appar</a:t>
            </a:r>
            <a:r>
              <a:rPr lang="en-US" dirty="0" smtClean="0"/>
              <a:t>atus and having one or more </a:t>
            </a:r>
            <a:r>
              <a:rPr lang="en-US" b="1" dirty="0" smtClean="0"/>
              <a:t>prima facie novel features </a:t>
            </a:r>
            <a:r>
              <a:rPr lang="en-US" dirty="0" smtClean="0"/>
              <a:t>which are </a:t>
            </a:r>
            <a:r>
              <a:rPr lang="en-US" dirty="0" err="1" smtClean="0"/>
              <a:t>realised</a:t>
            </a:r>
            <a:r>
              <a:rPr lang="en-US" dirty="0" smtClean="0"/>
              <a:t> wholly or partly by means of a computer program or computer programs;</a:t>
            </a:r>
          </a:p>
          <a:p>
            <a:r>
              <a:rPr lang="en-US" dirty="0" smtClean="0"/>
              <a:t>(b) </a:t>
            </a:r>
            <a:r>
              <a:rPr lang="en-US" b="1" dirty="0" smtClean="0"/>
              <a:t>"technical contribution" means a contribution to the state of the art in a technical field which is not obvious to a person skilled in the art.</a:t>
            </a:r>
            <a:r>
              <a:rPr lang="hu-HU" dirty="0" smtClean="0"/>
              <a:t>”</a:t>
            </a:r>
            <a:r>
              <a:rPr lang="en-US" b="1" dirty="0" smtClean="0"/>
              <a:t> </a:t>
            </a:r>
            <a:r>
              <a:rPr lang="en-US" dirty="0" smtClean="0"/>
              <a:t>(Emphasis added.)</a:t>
            </a:r>
            <a:endParaRPr lang="en-US" dirty="0"/>
          </a:p>
        </p:txBody>
      </p:sp>
      <p:sp>
        <p:nvSpPr>
          <p:cNvPr id="4" name="Dia számának helye 3"/>
          <p:cNvSpPr>
            <a:spLocks noGrp="1"/>
          </p:cNvSpPr>
          <p:nvPr>
            <p:ph type="sldNum" sz="quarter" idx="12"/>
          </p:nvPr>
        </p:nvSpPr>
        <p:spPr/>
        <p:txBody>
          <a:bodyPr/>
          <a:lstStyle/>
          <a:p>
            <a:fld id="{A8910A67-C6E0-4FF0-96FB-E6C4B3388048}" type="slidenum">
              <a:rPr lang="hu-HU" smtClean="0"/>
              <a:pPr/>
              <a:t>26</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20000"/>
              <a:lumOff val="80000"/>
            </a:schemeClr>
          </a:solidFill>
        </p:spPr>
        <p:txBody>
          <a:bodyPr>
            <a:normAutofit/>
          </a:bodyPr>
          <a:lstStyle/>
          <a:p>
            <a:r>
              <a:rPr lang="en-US" sz="3200" b="1" dirty="0" smtClean="0"/>
              <a:t>Patents – debates about „software patents</a:t>
            </a:r>
            <a:r>
              <a:rPr lang="hu-HU" sz="3200" b="1" dirty="0" smtClean="0"/>
              <a:t>;</a:t>
            </a:r>
            <a:r>
              <a:rPr lang="en-US" sz="3200" b="1" dirty="0" smtClean="0"/>
              <a:t>” the </a:t>
            </a:r>
            <a:r>
              <a:rPr lang="hu-HU" sz="3200" b="1" dirty="0" err="1" smtClean="0"/>
              <a:t>failed</a:t>
            </a:r>
            <a:r>
              <a:rPr lang="hu-HU" sz="3200" b="1" dirty="0" smtClean="0"/>
              <a:t> </a:t>
            </a:r>
            <a:r>
              <a:rPr lang="en-US" sz="3200" b="1" dirty="0" smtClean="0"/>
              <a:t>draft EU </a:t>
            </a:r>
            <a:r>
              <a:rPr lang="hu-HU" sz="3200" b="1" dirty="0" smtClean="0"/>
              <a:t>D</a:t>
            </a:r>
            <a:r>
              <a:rPr lang="en-US" sz="3200" b="1" dirty="0" err="1" smtClean="0"/>
              <a:t>irective</a:t>
            </a:r>
            <a:endParaRPr lang="hu-HU" sz="3200" dirty="0"/>
          </a:p>
        </p:txBody>
      </p:sp>
      <p:sp>
        <p:nvSpPr>
          <p:cNvPr id="4" name="Szövegdoboz 3"/>
          <p:cNvSpPr txBox="1"/>
          <p:nvPr/>
        </p:nvSpPr>
        <p:spPr>
          <a:xfrm>
            <a:off x="395536" y="1628800"/>
            <a:ext cx="8352928" cy="5078313"/>
          </a:xfrm>
          <a:prstGeom prst="rect">
            <a:avLst/>
          </a:prstGeom>
          <a:noFill/>
        </p:spPr>
        <p:txBody>
          <a:bodyPr wrap="square" rtlCol="0">
            <a:spAutoFit/>
          </a:bodyPr>
          <a:lstStyle/>
          <a:p>
            <a:r>
              <a:rPr lang="en-US" b="1" u="sng" dirty="0" smtClean="0"/>
              <a:t>Proposal for a Directive of the European Parliament and of the Council on the patentability of c</a:t>
            </a:r>
            <a:r>
              <a:rPr lang="hu-HU" b="1" u="sng" dirty="0" smtClean="0"/>
              <a:t>o</a:t>
            </a:r>
            <a:r>
              <a:rPr lang="en-US" b="1" u="sng" dirty="0" err="1" smtClean="0"/>
              <a:t>mputer</a:t>
            </a:r>
            <a:r>
              <a:rPr lang="en-US" b="1" u="sng" dirty="0" smtClean="0"/>
              <a:t>-implemented inventions </a:t>
            </a:r>
            <a:r>
              <a:rPr lang="en-US" b="1" dirty="0" smtClean="0"/>
              <a:t>(COM(2000)0199 – COD/2002/0047)</a:t>
            </a:r>
          </a:p>
          <a:p>
            <a:r>
              <a:rPr lang="en-US" b="1" u="sng" dirty="0" smtClean="0"/>
              <a:t>Key provisions </a:t>
            </a:r>
            <a:r>
              <a:rPr lang="en-US" dirty="0" smtClean="0"/>
              <a:t>(</a:t>
            </a:r>
            <a:r>
              <a:rPr lang="hu-HU" dirty="0" err="1" smtClean="0"/>
              <a:t>contd</a:t>
            </a:r>
            <a:r>
              <a:rPr lang="hu-HU" dirty="0" smtClean="0"/>
              <a:t>.</a:t>
            </a:r>
            <a:r>
              <a:rPr lang="en-US" dirty="0" smtClean="0"/>
              <a:t>)</a:t>
            </a:r>
            <a:r>
              <a:rPr lang="en-US" b="1" dirty="0" smtClean="0"/>
              <a:t>:</a:t>
            </a:r>
          </a:p>
          <a:p>
            <a:pPr>
              <a:buFont typeface="Wingdings" pitchFamily="2" charset="2"/>
              <a:buChar char="§"/>
            </a:pPr>
            <a:r>
              <a:rPr lang="hu-HU" b="1" dirty="0" smtClean="0"/>
              <a:t> </a:t>
            </a:r>
            <a:r>
              <a:rPr lang="en-US" b="1" dirty="0" smtClean="0"/>
              <a:t>Article 3. Computer-implemented inventions as a field of technology</a:t>
            </a:r>
          </a:p>
          <a:p>
            <a:r>
              <a:rPr lang="hu-HU" dirty="0" smtClean="0"/>
              <a:t>„</a:t>
            </a:r>
            <a:r>
              <a:rPr lang="en-US" dirty="0" smtClean="0"/>
              <a:t>Member States shall ensure that </a:t>
            </a:r>
            <a:r>
              <a:rPr lang="en-US" b="1" dirty="0" smtClean="0"/>
              <a:t>a computer-implemented invention is considered to belong to a field of technology.</a:t>
            </a:r>
            <a:r>
              <a:rPr lang="hu-HU" dirty="0" smtClean="0"/>
              <a:t>”</a:t>
            </a:r>
            <a:endParaRPr lang="en-US" b="1" dirty="0" smtClean="0"/>
          </a:p>
          <a:p>
            <a:pPr>
              <a:buFont typeface="Wingdings" pitchFamily="2" charset="2"/>
              <a:buChar char="§"/>
            </a:pPr>
            <a:r>
              <a:rPr lang="en-US" b="1" dirty="0" smtClean="0"/>
              <a:t> Article 4. Conditions for patentability</a:t>
            </a:r>
          </a:p>
          <a:p>
            <a:r>
              <a:rPr lang="hu-HU" dirty="0" smtClean="0"/>
              <a:t>„</a:t>
            </a:r>
            <a:r>
              <a:rPr lang="en-US" dirty="0" smtClean="0"/>
              <a:t>1. Member States shall ensure that a computer-implemented invention is </a:t>
            </a:r>
            <a:r>
              <a:rPr lang="en-US" b="1" dirty="0" smtClean="0"/>
              <a:t>patentable on the condition that it is susceptible of industrial application, is new, and involves an inventive step.</a:t>
            </a:r>
          </a:p>
          <a:p>
            <a:r>
              <a:rPr lang="en-US" dirty="0" smtClean="0"/>
              <a:t>2. Member States shall ensure that it is </a:t>
            </a:r>
            <a:r>
              <a:rPr lang="en-US" b="1" dirty="0" smtClean="0"/>
              <a:t>a condition of involving an inventive step that a computer-implemented invention must make a technical contribution</a:t>
            </a:r>
            <a:r>
              <a:rPr lang="en-US" dirty="0" smtClean="0"/>
              <a:t>.</a:t>
            </a:r>
          </a:p>
          <a:p>
            <a:r>
              <a:rPr lang="en-US" dirty="0" smtClean="0"/>
              <a:t>3. </a:t>
            </a:r>
            <a:r>
              <a:rPr lang="en-US" b="1" dirty="0" smtClean="0"/>
              <a:t>The technical contribution shall be assessed by consideration of the difference between the scope of the patent claim considered as a whole, elements of which may comprise both technical and non-technical features, and the state of the art</a:t>
            </a:r>
            <a:r>
              <a:rPr lang="en-US" dirty="0" smtClean="0"/>
              <a:t>.</a:t>
            </a:r>
            <a:r>
              <a:rPr lang="hu-HU" dirty="0" smtClean="0"/>
              <a:t>”  (</a:t>
            </a:r>
            <a:r>
              <a:rPr lang="hu-HU" dirty="0" err="1" smtClean="0"/>
              <a:t>Emphasis</a:t>
            </a:r>
            <a:r>
              <a:rPr lang="hu-HU" dirty="0" smtClean="0"/>
              <a:t> </a:t>
            </a:r>
            <a:r>
              <a:rPr lang="hu-HU" dirty="0" err="1" smtClean="0"/>
              <a:t>added</a:t>
            </a:r>
            <a:r>
              <a:rPr lang="hu-HU" dirty="0" smtClean="0"/>
              <a:t>.)</a:t>
            </a:r>
            <a:endParaRPr lang="en-US" dirty="0" smtClean="0"/>
          </a:p>
          <a:p>
            <a:endParaRPr lang="hu-HU" dirty="0"/>
          </a:p>
        </p:txBody>
      </p:sp>
      <p:sp>
        <p:nvSpPr>
          <p:cNvPr id="5" name="Dia számának helye 4"/>
          <p:cNvSpPr>
            <a:spLocks noGrp="1"/>
          </p:cNvSpPr>
          <p:nvPr>
            <p:ph type="sldNum" sz="quarter" idx="12"/>
          </p:nvPr>
        </p:nvSpPr>
        <p:spPr/>
        <p:txBody>
          <a:bodyPr/>
          <a:lstStyle/>
          <a:p>
            <a:fld id="{A8910A67-C6E0-4FF0-96FB-E6C4B3388048}" type="slidenum">
              <a:rPr lang="hu-HU" smtClean="0"/>
              <a:pPr/>
              <a:t>27</a:t>
            </a:fld>
            <a:endParaRPr lang="hu-HU"/>
          </a:p>
        </p:txBody>
      </p:sp>
      <p:sp>
        <p:nvSpPr>
          <p:cNvPr id="6" name="Élőláb helye 5"/>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20000"/>
              <a:lumOff val="80000"/>
            </a:schemeClr>
          </a:solidFill>
        </p:spPr>
        <p:txBody>
          <a:bodyPr>
            <a:normAutofit/>
          </a:bodyPr>
          <a:lstStyle/>
          <a:p>
            <a:r>
              <a:rPr lang="en-US" sz="3200" b="1" dirty="0" smtClean="0"/>
              <a:t>Patents – debates about „software patents</a:t>
            </a:r>
            <a:r>
              <a:rPr lang="hu-HU" sz="3200" b="1" dirty="0" smtClean="0"/>
              <a:t>;</a:t>
            </a:r>
            <a:r>
              <a:rPr lang="en-US" sz="3200" b="1" dirty="0" smtClean="0"/>
              <a:t>” the </a:t>
            </a:r>
            <a:r>
              <a:rPr lang="hu-HU" sz="3200" b="1" dirty="0" err="1" smtClean="0"/>
              <a:t>failed</a:t>
            </a:r>
            <a:r>
              <a:rPr lang="hu-HU" sz="3200" b="1" dirty="0" smtClean="0"/>
              <a:t> </a:t>
            </a:r>
            <a:r>
              <a:rPr lang="en-US" sz="3200" b="1" dirty="0" smtClean="0"/>
              <a:t>draft EU </a:t>
            </a:r>
            <a:r>
              <a:rPr lang="hu-HU" sz="3200" b="1" dirty="0" smtClean="0"/>
              <a:t>D</a:t>
            </a:r>
            <a:r>
              <a:rPr lang="en-US" sz="3200" b="1" dirty="0" err="1" smtClean="0"/>
              <a:t>irective</a:t>
            </a:r>
            <a:endParaRPr lang="hu-HU" sz="3200" dirty="0"/>
          </a:p>
        </p:txBody>
      </p:sp>
      <p:sp>
        <p:nvSpPr>
          <p:cNvPr id="3" name="Szövegdoboz 2"/>
          <p:cNvSpPr txBox="1"/>
          <p:nvPr/>
        </p:nvSpPr>
        <p:spPr>
          <a:xfrm>
            <a:off x="395536" y="1844824"/>
            <a:ext cx="8352928" cy="4093428"/>
          </a:xfrm>
          <a:prstGeom prst="rect">
            <a:avLst/>
          </a:prstGeom>
          <a:noFill/>
        </p:spPr>
        <p:txBody>
          <a:bodyPr wrap="square" rtlCol="0">
            <a:spAutoFit/>
          </a:bodyPr>
          <a:lstStyle/>
          <a:p>
            <a:pPr>
              <a:buFont typeface="Wingdings" pitchFamily="2" charset="2"/>
              <a:buChar char="§"/>
            </a:pPr>
            <a:r>
              <a:rPr lang="hu-HU" dirty="0" smtClean="0"/>
              <a:t> </a:t>
            </a:r>
            <a:r>
              <a:rPr lang="en-US" sz="2000" b="1" u="sng" dirty="0" smtClean="0"/>
              <a:t>Heated debates </a:t>
            </a:r>
            <a:r>
              <a:rPr lang="en-US" sz="2000" dirty="0" smtClean="0"/>
              <a:t>(also involving petition campaigns and even street demonstrations) involving legal, political, ideological, economic, social, ethical, and who knows what  other kinds of arguments</a:t>
            </a:r>
          </a:p>
          <a:p>
            <a:pPr>
              <a:buFont typeface="Wingdings" pitchFamily="2" charset="2"/>
              <a:buChar char="Ø"/>
            </a:pPr>
            <a:r>
              <a:rPr lang="en-US" sz="2000" dirty="0" smtClean="0"/>
              <a:t> between various groups of software developers and companies,</a:t>
            </a:r>
          </a:p>
          <a:p>
            <a:pPr>
              <a:buFont typeface="Wingdings" pitchFamily="2" charset="2"/>
              <a:buChar char="Ø"/>
            </a:pPr>
            <a:r>
              <a:rPr lang="en-US" sz="2000" dirty="0" smtClean="0"/>
              <a:t> between governments of countries with  different real or imaginary interests,</a:t>
            </a:r>
          </a:p>
          <a:p>
            <a:pPr>
              <a:buFont typeface="Wingdings" pitchFamily="2" charset="2"/>
              <a:buChar char="Ø"/>
            </a:pPr>
            <a:r>
              <a:rPr lang="en-US" sz="2000" dirty="0" smtClean="0"/>
              <a:t> between pro-IP and anti-IP groups,</a:t>
            </a:r>
          </a:p>
          <a:p>
            <a:pPr>
              <a:buFont typeface="Wingdings" pitchFamily="2" charset="2"/>
              <a:buChar char="Ø"/>
            </a:pPr>
            <a:r>
              <a:rPr lang="en-US" sz="2000" dirty="0" smtClean="0"/>
              <a:t> between political parties and movements, etc. </a:t>
            </a:r>
            <a:endParaRPr lang="hu-HU" sz="2000" dirty="0" smtClean="0"/>
          </a:p>
          <a:p>
            <a:r>
              <a:rPr lang="en-US" sz="2000" dirty="0" smtClean="0"/>
              <a:t> </a:t>
            </a:r>
          </a:p>
          <a:p>
            <a:pPr>
              <a:buFont typeface="Wingdings" pitchFamily="2" charset="2"/>
              <a:buChar char="§"/>
            </a:pPr>
            <a:r>
              <a:rPr lang="en-US" sz="2000" dirty="0" smtClean="0"/>
              <a:t> </a:t>
            </a:r>
            <a:r>
              <a:rPr lang="en-US" sz="2000" b="1" dirty="0" smtClean="0"/>
              <a:t>Drastic amendments by the European Parliament, revision by the Council, second reading and </a:t>
            </a:r>
            <a:r>
              <a:rPr lang="en-US" sz="2000" b="1" u="sng" dirty="0" smtClean="0"/>
              <a:t>rejection by the Parliament (in July 2005) by an </a:t>
            </a:r>
            <a:r>
              <a:rPr lang="en-US" sz="2000" b="1" u="sng" dirty="0" err="1" smtClean="0"/>
              <a:t>owerwhelming</a:t>
            </a:r>
            <a:r>
              <a:rPr lang="en-US" sz="2000" b="1" u="sng" dirty="0" smtClean="0"/>
              <a:t> majority</a:t>
            </a:r>
            <a:r>
              <a:rPr lang="en-US" sz="2000" dirty="0" smtClean="0"/>
              <a:t>.</a:t>
            </a:r>
          </a:p>
          <a:p>
            <a:r>
              <a:rPr lang="en-US" sz="2000" dirty="0" smtClean="0"/>
              <a:t> </a:t>
            </a:r>
            <a:endParaRPr lang="en-US" sz="2000" dirty="0"/>
          </a:p>
        </p:txBody>
      </p:sp>
      <p:sp>
        <p:nvSpPr>
          <p:cNvPr id="4" name="Dia számának helye 3"/>
          <p:cNvSpPr>
            <a:spLocks noGrp="1"/>
          </p:cNvSpPr>
          <p:nvPr>
            <p:ph type="sldNum" sz="quarter" idx="12"/>
          </p:nvPr>
        </p:nvSpPr>
        <p:spPr/>
        <p:txBody>
          <a:bodyPr/>
          <a:lstStyle/>
          <a:p>
            <a:fld id="{A8910A67-C6E0-4FF0-96FB-E6C4B3388048}" type="slidenum">
              <a:rPr lang="hu-HU" smtClean="0"/>
              <a:pPr/>
              <a:t>28</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20000"/>
              <a:lumOff val="80000"/>
            </a:schemeClr>
          </a:solidFill>
        </p:spPr>
        <p:txBody>
          <a:bodyPr>
            <a:normAutofit/>
          </a:bodyPr>
          <a:lstStyle/>
          <a:p>
            <a:r>
              <a:rPr lang="en-US" sz="3200" b="1" dirty="0" smtClean="0"/>
              <a:t>Patents – debates about „software patents</a:t>
            </a:r>
            <a:r>
              <a:rPr lang="hu-HU" sz="3200" b="1" dirty="0" smtClean="0"/>
              <a:t>;</a:t>
            </a:r>
            <a:r>
              <a:rPr lang="en-US" sz="3200" b="1" dirty="0" smtClean="0"/>
              <a:t>” the </a:t>
            </a:r>
            <a:r>
              <a:rPr lang="hu-HU" sz="3200" b="1" dirty="0" err="1" smtClean="0"/>
              <a:t>failed</a:t>
            </a:r>
            <a:r>
              <a:rPr lang="hu-HU" sz="3200" b="1" dirty="0" smtClean="0"/>
              <a:t> </a:t>
            </a:r>
            <a:r>
              <a:rPr lang="en-US" sz="3200" b="1" dirty="0" smtClean="0"/>
              <a:t>draft EU </a:t>
            </a:r>
            <a:r>
              <a:rPr lang="hu-HU" sz="3200" b="1" dirty="0" smtClean="0"/>
              <a:t>D</a:t>
            </a:r>
            <a:r>
              <a:rPr lang="en-US" sz="3200" b="1" dirty="0" err="1" smtClean="0"/>
              <a:t>irective</a:t>
            </a:r>
            <a:endParaRPr lang="hu-HU" sz="3200" dirty="0"/>
          </a:p>
        </p:txBody>
      </p:sp>
      <p:sp>
        <p:nvSpPr>
          <p:cNvPr id="3" name="Szövegdoboz 2"/>
          <p:cNvSpPr txBox="1"/>
          <p:nvPr/>
        </p:nvSpPr>
        <p:spPr>
          <a:xfrm>
            <a:off x="395536" y="1556792"/>
            <a:ext cx="8280920" cy="369332"/>
          </a:xfrm>
          <a:prstGeom prst="rect">
            <a:avLst/>
          </a:prstGeom>
          <a:noFill/>
        </p:spPr>
        <p:txBody>
          <a:bodyPr wrap="square" rtlCol="0">
            <a:spAutoFit/>
          </a:bodyPr>
          <a:lstStyle/>
          <a:p>
            <a:pPr algn="ctr"/>
            <a:r>
              <a:rPr lang="en-US" b="1" dirty="0" smtClean="0"/>
              <a:t>Photos of some serious discussions on the draft Directive  </a:t>
            </a:r>
            <a:endParaRPr lang="en-US" b="1" dirty="0"/>
          </a:p>
        </p:txBody>
      </p:sp>
      <p:pic>
        <p:nvPicPr>
          <p:cNvPr id="4" name="Kép 3" descr="No sofware 2005-07-05-Demonstration_because-of_Software_Patents_.jpg"/>
          <p:cNvPicPr>
            <a:picLocks noChangeAspect="1"/>
          </p:cNvPicPr>
          <p:nvPr/>
        </p:nvPicPr>
        <p:blipFill>
          <a:blip r:embed="rId2" cstate="print"/>
          <a:stretch>
            <a:fillRect/>
          </a:stretch>
        </p:blipFill>
        <p:spPr>
          <a:xfrm>
            <a:off x="1835696" y="2132856"/>
            <a:ext cx="5472608" cy="4158462"/>
          </a:xfrm>
          <a:prstGeom prst="rect">
            <a:avLst/>
          </a:prstGeom>
        </p:spPr>
      </p:pic>
      <p:sp>
        <p:nvSpPr>
          <p:cNvPr id="5" name="Dia számának helye 4"/>
          <p:cNvSpPr>
            <a:spLocks noGrp="1"/>
          </p:cNvSpPr>
          <p:nvPr>
            <p:ph type="sldNum" sz="quarter" idx="12"/>
          </p:nvPr>
        </p:nvSpPr>
        <p:spPr/>
        <p:txBody>
          <a:bodyPr/>
          <a:lstStyle/>
          <a:p>
            <a:fld id="{A8910A67-C6E0-4FF0-96FB-E6C4B3388048}" type="slidenum">
              <a:rPr lang="hu-HU" smtClean="0"/>
              <a:pPr/>
              <a:t>29</a:t>
            </a:fld>
            <a:endParaRPr lang="hu-HU"/>
          </a:p>
        </p:txBody>
      </p:sp>
      <p:sp>
        <p:nvSpPr>
          <p:cNvPr id="6" name="Élőláb helye 5"/>
          <p:cNvSpPr>
            <a:spLocks noGrp="1"/>
          </p:cNvSpPr>
          <p:nvPr>
            <p:ph type="ftr" sz="quarter" idx="11"/>
          </p:nvPr>
        </p:nvSpPr>
        <p:spPr/>
        <p:txBody>
          <a:bodyPr/>
          <a:lstStyle/>
          <a:p>
            <a:r>
              <a:rPr lang="pt-BR" smtClean="0"/>
              <a:t>M. Ficsor, Mangalia, August 25-27, 2010</a:t>
            </a:r>
            <a:endParaRPr lang="hu-H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tx2">
              <a:lumMod val="20000"/>
              <a:lumOff val="80000"/>
            </a:schemeClr>
          </a:solidFill>
        </p:spPr>
        <p:txBody>
          <a:bodyPr>
            <a:normAutofit/>
          </a:bodyPr>
          <a:lstStyle/>
          <a:p>
            <a:r>
              <a:rPr lang="en-US" sz="3200" b="1" dirty="0" smtClean="0"/>
              <a:t>Introduction – </a:t>
            </a:r>
            <a:r>
              <a:rPr lang="hu-HU" sz="3200" b="1" dirty="0" err="1" smtClean="0"/>
              <a:t>basic</a:t>
            </a:r>
            <a:r>
              <a:rPr lang="hu-HU" sz="3200" b="1" dirty="0" smtClean="0"/>
              <a:t> </a:t>
            </a:r>
            <a:r>
              <a:rPr lang="en-US" sz="3200" b="1" dirty="0" smtClean="0"/>
              <a:t>concepts and definitions </a:t>
            </a:r>
            <a:endParaRPr lang="en-US" sz="3200" b="1" dirty="0"/>
          </a:p>
        </p:txBody>
      </p:sp>
      <p:sp>
        <p:nvSpPr>
          <p:cNvPr id="3" name="Szövegdoboz 2"/>
          <p:cNvSpPr txBox="1"/>
          <p:nvPr/>
        </p:nvSpPr>
        <p:spPr>
          <a:xfrm>
            <a:off x="323528" y="1556792"/>
            <a:ext cx="8496944" cy="5032147"/>
          </a:xfrm>
          <a:prstGeom prst="rect">
            <a:avLst/>
          </a:prstGeom>
          <a:noFill/>
        </p:spPr>
        <p:txBody>
          <a:bodyPr wrap="square" rtlCol="0">
            <a:spAutoFit/>
          </a:bodyPr>
          <a:lstStyle/>
          <a:p>
            <a:pPr>
              <a:lnSpc>
                <a:spcPts val="600"/>
              </a:lnSpc>
            </a:pPr>
            <a:endParaRPr lang="hu-HU" b="1" dirty="0" smtClean="0"/>
          </a:p>
          <a:p>
            <a:pPr>
              <a:lnSpc>
                <a:spcPts val="600"/>
              </a:lnSpc>
            </a:pPr>
            <a:endParaRPr lang="hu-HU" b="1" u="sng" dirty="0" smtClean="0"/>
          </a:p>
          <a:p>
            <a:pPr>
              <a:lnSpc>
                <a:spcPts val="600"/>
              </a:lnSpc>
            </a:pPr>
            <a:r>
              <a:rPr lang="hu-HU" sz="2000" b="1" u="sng" dirty="0" smtClean="0"/>
              <a:t>„Software:” </a:t>
            </a:r>
            <a:r>
              <a:rPr lang="hu-HU" sz="2000" b="1" u="sng" dirty="0" err="1" smtClean="0"/>
              <a:t>expression</a:t>
            </a:r>
            <a:r>
              <a:rPr lang="hu-HU" sz="2000" b="1" u="sng" dirty="0" smtClean="0"/>
              <a:t> </a:t>
            </a:r>
            <a:r>
              <a:rPr lang="hu-HU" sz="2000" b="1" u="sng" dirty="0" err="1" smtClean="0"/>
              <a:t>with</a:t>
            </a:r>
            <a:r>
              <a:rPr lang="hu-HU" sz="2000" b="1" u="sng" dirty="0" smtClean="0"/>
              <a:t> </a:t>
            </a:r>
            <a:r>
              <a:rPr lang="hu-HU" sz="2000" b="1" u="sng" dirty="0" err="1" smtClean="0"/>
              <a:t>different</a:t>
            </a:r>
            <a:r>
              <a:rPr lang="hu-HU" sz="2000" b="1" u="sng" dirty="0" smtClean="0"/>
              <a:t> </a:t>
            </a:r>
            <a:r>
              <a:rPr lang="hu-HU" sz="2000" b="1" u="sng" dirty="0" err="1" smtClean="0"/>
              <a:t>meanings</a:t>
            </a:r>
            <a:endParaRPr lang="hu-HU" sz="2000" b="1" u="sng" dirty="0" smtClean="0"/>
          </a:p>
          <a:p>
            <a:pPr>
              <a:lnSpc>
                <a:spcPts val="600"/>
              </a:lnSpc>
            </a:pPr>
            <a:endParaRPr lang="hu-HU" sz="2000" b="1" dirty="0" smtClean="0"/>
          </a:p>
          <a:p>
            <a:pPr>
              <a:lnSpc>
                <a:spcPts val="600"/>
              </a:lnSpc>
            </a:pPr>
            <a:endParaRPr lang="hu-HU" sz="2000" b="1" dirty="0" smtClean="0"/>
          </a:p>
          <a:p>
            <a:pPr>
              <a:lnSpc>
                <a:spcPts val="600"/>
              </a:lnSpc>
            </a:pPr>
            <a:endParaRPr lang="hu-HU" sz="2000" b="1" dirty="0" smtClean="0"/>
          </a:p>
          <a:p>
            <a:pPr>
              <a:lnSpc>
                <a:spcPts val="600"/>
              </a:lnSpc>
            </a:pPr>
            <a:endParaRPr lang="hu-HU" sz="2000" b="1" dirty="0" smtClean="0"/>
          </a:p>
          <a:p>
            <a:pPr>
              <a:lnSpc>
                <a:spcPts val="600"/>
              </a:lnSpc>
            </a:pPr>
            <a:r>
              <a:rPr lang="hu-HU" sz="2000" b="1" dirty="0" err="1" smtClean="0"/>
              <a:t>From</a:t>
            </a:r>
            <a:r>
              <a:rPr lang="hu-HU" sz="2000" b="1" dirty="0" smtClean="0"/>
              <a:t> </a:t>
            </a:r>
            <a:r>
              <a:rPr lang="hu-HU" sz="2000" b="1" dirty="0" err="1" smtClean="0"/>
              <a:t>Wikipedia</a:t>
            </a:r>
            <a:r>
              <a:rPr lang="hu-HU" sz="2000" b="1" dirty="0" smtClean="0"/>
              <a:t>: </a:t>
            </a:r>
          </a:p>
          <a:p>
            <a:pPr>
              <a:lnSpc>
                <a:spcPts val="600"/>
              </a:lnSpc>
            </a:pPr>
            <a:r>
              <a:rPr lang="hu-HU" sz="2000" b="1" dirty="0" smtClean="0"/>
              <a:t> </a:t>
            </a:r>
          </a:p>
          <a:p>
            <a:pPr>
              <a:buFont typeface="Wingdings" pitchFamily="2" charset="2"/>
              <a:buChar char="Ø"/>
            </a:pPr>
            <a:r>
              <a:rPr lang="hu-HU" sz="2000" b="1" dirty="0" smtClean="0"/>
              <a:t>„</a:t>
            </a:r>
            <a:r>
              <a:rPr lang="en-US" sz="2000" b="1" dirty="0" smtClean="0"/>
              <a:t>Software (disambiguation)</a:t>
            </a:r>
          </a:p>
          <a:p>
            <a:pPr lvl="1"/>
            <a:r>
              <a:rPr lang="hu-HU" sz="2000" b="1" dirty="0" smtClean="0"/>
              <a:t>„</a:t>
            </a:r>
            <a:r>
              <a:rPr lang="en-US" sz="2000" b="1" dirty="0" smtClean="0"/>
              <a:t>Software</a:t>
            </a:r>
            <a:r>
              <a:rPr lang="en-US" sz="2000" dirty="0" smtClean="0"/>
              <a:t> can refer to:</a:t>
            </a:r>
          </a:p>
          <a:p>
            <a:pPr lvl="1">
              <a:buFont typeface="Wingdings" pitchFamily="2" charset="2"/>
              <a:buChar char="§"/>
            </a:pPr>
            <a:r>
              <a:rPr lang="hu-HU" sz="2000" b="1" dirty="0" smtClean="0">
                <a:hlinkClick r:id="rId2" action="ppaction://hlinkfile" tooltip="Computer software"/>
              </a:rPr>
              <a:t> </a:t>
            </a:r>
            <a:r>
              <a:rPr lang="en-US" sz="2000" b="1" dirty="0" smtClean="0">
                <a:hlinkClick r:id="rId2" action="ppaction://hlinkfile" tooltip="Computer software"/>
              </a:rPr>
              <a:t>Computer software</a:t>
            </a:r>
            <a:r>
              <a:rPr lang="en-US" sz="2000" b="1" dirty="0" smtClean="0"/>
              <a:t>, instructions for computers</a:t>
            </a:r>
          </a:p>
          <a:p>
            <a:pPr lvl="1">
              <a:buFont typeface="Wingdings" pitchFamily="2" charset="2"/>
              <a:buChar char="§"/>
            </a:pPr>
            <a:r>
              <a:rPr lang="hu-HU" sz="1600" i="1" dirty="0" smtClean="0">
                <a:hlinkClick r:id="rId3" action="ppaction://hlinkfile" tooltip="IEEE Software"/>
              </a:rPr>
              <a:t> </a:t>
            </a:r>
            <a:r>
              <a:rPr lang="en-US" sz="1600" i="1" dirty="0" smtClean="0">
                <a:hlinkClick r:id="rId3" action="ppaction://hlinkfile" tooltip="IEEE Software"/>
              </a:rPr>
              <a:t>IEEE Software</a:t>
            </a:r>
            <a:r>
              <a:rPr lang="en-US" sz="1600" dirty="0" smtClean="0"/>
              <a:t>, a magazine.</a:t>
            </a:r>
          </a:p>
          <a:p>
            <a:pPr lvl="1">
              <a:buFont typeface="Wingdings" pitchFamily="2" charset="2"/>
              <a:buChar char="§"/>
            </a:pPr>
            <a:r>
              <a:rPr lang="hu-HU" sz="1600" i="1" dirty="0" smtClean="0">
                <a:hlinkClick r:id="rId4" action="ppaction://hlinkfile" tooltip="Software (novel)"/>
              </a:rPr>
              <a:t> </a:t>
            </a:r>
            <a:r>
              <a:rPr lang="en-US" sz="1600" i="1" dirty="0" smtClean="0">
                <a:hlinkClick r:id="rId4" action="ppaction://hlinkfile" tooltip="Software (novel)"/>
              </a:rPr>
              <a:t>Software</a:t>
            </a:r>
            <a:r>
              <a:rPr lang="en-US" sz="1600" dirty="0" smtClean="0"/>
              <a:t>, part of the </a:t>
            </a:r>
            <a:r>
              <a:rPr lang="en-US" sz="1600" dirty="0" smtClean="0">
                <a:hlinkClick r:id="rId5" action="ppaction://hlinkfile" tooltip="Ware Tetralogy"/>
              </a:rPr>
              <a:t>Ware </a:t>
            </a:r>
            <a:r>
              <a:rPr lang="en-US" sz="1600" dirty="0" err="1" smtClean="0">
                <a:hlinkClick r:id="rId5" action="ppaction://hlinkfile" tooltip="Ware Tetralogy"/>
              </a:rPr>
              <a:t>Tetralogy</a:t>
            </a:r>
            <a:r>
              <a:rPr lang="en-US" sz="1600" dirty="0" smtClean="0"/>
              <a:t>, a 1982 cyber-punk novel by </a:t>
            </a:r>
            <a:r>
              <a:rPr lang="en-US" sz="1600" dirty="0" smtClean="0">
                <a:hlinkClick r:id="rId6" action="ppaction://hlinkfile" tooltip="Rudy Rucker"/>
              </a:rPr>
              <a:t>Rudy</a:t>
            </a:r>
            <a:endParaRPr lang="hu-HU" sz="1600" dirty="0" smtClean="0"/>
          </a:p>
          <a:p>
            <a:pPr lvl="1"/>
            <a:r>
              <a:rPr lang="hu-HU" sz="1600" dirty="0" smtClean="0"/>
              <a:t>    </a:t>
            </a:r>
            <a:r>
              <a:rPr lang="en-US" sz="1600" dirty="0" smtClean="0">
                <a:hlinkClick r:id="rId6" action="ppaction://hlinkfile" tooltip="Rudy Rucker"/>
              </a:rPr>
              <a:t>Rucker</a:t>
            </a:r>
            <a:r>
              <a:rPr lang="en-US" sz="1600" dirty="0" smtClean="0"/>
              <a:t>.</a:t>
            </a:r>
          </a:p>
          <a:p>
            <a:pPr lvl="1">
              <a:buFont typeface="Wingdings" pitchFamily="2" charset="2"/>
              <a:buChar char="§"/>
            </a:pPr>
            <a:r>
              <a:rPr lang="hu-HU" sz="2000" b="1" dirty="0" smtClean="0">
                <a:hlinkClick r:id="rId7" action="ppaction://hlinkfile" tooltip="Software (development cooperation)"/>
              </a:rPr>
              <a:t> </a:t>
            </a:r>
            <a:r>
              <a:rPr lang="en-US" sz="2000" b="1" dirty="0" smtClean="0">
                <a:hlinkClick r:id="rId7" action="ppaction://hlinkfile" tooltip="Software (development cooperation)"/>
              </a:rPr>
              <a:t>Software</a:t>
            </a:r>
            <a:r>
              <a:rPr lang="en-US" sz="2000" b="1" dirty="0" smtClean="0"/>
              <a:t>, used in development cooperation jargon to indicate the human aspect in technology transfer.</a:t>
            </a:r>
            <a:r>
              <a:rPr lang="hu-HU" sz="2000" b="1" dirty="0" smtClean="0"/>
              <a:t>”</a:t>
            </a:r>
          </a:p>
          <a:p>
            <a:pPr>
              <a:buFont typeface="Wingdings" pitchFamily="2" charset="2"/>
              <a:buChar char="Ø"/>
            </a:pPr>
            <a:r>
              <a:rPr lang="hu-HU" b="1" dirty="0" smtClean="0"/>
              <a:t>„</a:t>
            </a:r>
            <a:r>
              <a:rPr lang="en-US" b="1" dirty="0" smtClean="0"/>
              <a:t>Computer software</a:t>
            </a:r>
          </a:p>
          <a:p>
            <a:pPr lvl="1"/>
            <a:r>
              <a:rPr lang="en-US" dirty="0" smtClean="0"/>
              <a:t>„</a:t>
            </a:r>
            <a:r>
              <a:rPr lang="hu-HU" dirty="0" smtClean="0"/>
              <a:t>’</a:t>
            </a:r>
            <a:r>
              <a:rPr lang="en-US" dirty="0" smtClean="0"/>
              <a:t>Software</a:t>
            </a:r>
            <a:r>
              <a:rPr lang="hu-HU" dirty="0" smtClean="0"/>
              <a:t>’</a:t>
            </a:r>
            <a:r>
              <a:rPr lang="en-US" dirty="0" smtClean="0"/>
              <a:t> redirects here. For other uses, see </a:t>
            </a:r>
            <a:r>
              <a:rPr lang="en-US" dirty="0" smtClean="0">
                <a:hlinkClick r:id="rId8" action="ppaction://hlinkfile" tooltip="Software (disambiguation)"/>
              </a:rPr>
              <a:t>Software (disambiguation)</a:t>
            </a:r>
            <a:r>
              <a:rPr lang="en-US" dirty="0" smtClean="0"/>
              <a:t>.</a:t>
            </a:r>
          </a:p>
          <a:p>
            <a:pPr lvl="1"/>
            <a:r>
              <a:rPr lang="en-US" b="1" dirty="0" smtClean="0"/>
              <a:t>Computer software</a:t>
            </a:r>
            <a:r>
              <a:rPr lang="en-US" dirty="0" smtClean="0"/>
              <a:t>, or just </a:t>
            </a:r>
            <a:r>
              <a:rPr lang="en-US" b="1" dirty="0" smtClean="0"/>
              <a:t>software</a:t>
            </a:r>
            <a:r>
              <a:rPr lang="en-US" dirty="0" smtClean="0"/>
              <a:t>, is the collection of </a:t>
            </a:r>
            <a:r>
              <a:rPr lang="en-US" dirty="0" smtClean="0">
                <a:hlinkClick r:id="rId9" action="ppaction://hlinkfile" tooltip="Computer program"/>
              </a:rPr>
              <a:t>computer programs</a:t>
            </a:r>
            <a:r>
              <a:rPr lang="en-US" dirty="0" smtClean="0"/>
              <a:t> and related </a:t>
            </a:r>
            <a:r>
              <a:rPr lang="en-US" dirty="0" smtClean="0">
                <a:hlinkClick r:id="rId10" action="ppaction://hlinkfile" tooltip="Data"/>
              </a:rPr>
              <a:t>data</a:t>
            </a:r>
            <a:r>
              <a:rPr lang="en-US" dirty="0" smtClean="0"/>
              <a:t> that provide the instructions telling a </a:t>
            </a:r>
            <a:r>
              <a:rPr lang="en-US" dirty="0" smtClean="0">
                <a:hlinkClick r:id="rId11" action="ppaction://hlinkfile" tooltip="Computer"/>
              </a:rPr>
              <a:t>computer</a:t>
            </a:r>
            <a:r>
              <a:rPr lang="en-US" dirty="0" smtClean="0"/>
              <a:t> what to do. The term was coined to contrast to the old term </a:t>
            </a:r>
            <a:r>
              <a:rPr lang="en-US" dirty="0" smtClean="0">
                <a:hlinkClick r:id="rId12" action="ppaction://hlinkfile" tooltip="Hardware"/>
              </a:rPr>
              <a:t>hardware</a:t>
            </a:r>
            <a:r>
              <a:rPr lang="en-US" dirty="0" smtClean="0"/>
              <a:t> (meaning physical devices).</a:t>
            </a:r>
            <a:r>
              <a:rPr lang="hu-HU" dirty="0" smtClean="0"/>
              <a:t>”</a:t>
            </a:r>
            <a:r>
              <a:rPr lang="en-US" dirty="0" smtClean="0"/>
              <a:t> </a:t>
            </a:r>
          </a:p>
          <a:p>
            <a:pPr lvl="1"/>
            <a:endParaRPr lang="en-US" sz="2000" dirty="0" smtClean="0"/>
          </a:p>
          <a:p>
            <a:r>
              <a:rPr lang="hu-HU" b="1" dirty="0" smtClean="0"/>
              <a:t>  </a:t>
            </a:r>
            <a:endParaRPr lang="hu-HU" b="1" dirty="0"/>
          </a:p>
        </p:txBody>
      </p:sp>
      <p:sp>
        <p:nvSpPr>
          <p:cNvPr id="4" name="Dia számának helye 3"/>
          <p:cNvSpPr>
            <a:spLocks noGrp="1"/>
          </p:cNvSpPr>
          <p:nvPr>
            <p:ph type="sldNum" sz="quarter" idx="12"/>
          </p:nvPr>
        </p:nvSpPr>
        <p:spPr/>
        <p:txBody>
          <a:bodyPr/>
          <a:lstStyle/>
          <a:p>
            <a:fld id="{A8910A67-C6E0-4FF0-96FB-E6C4B3388048}" type="slidenum">
              <a:rPr lang="hu-HU" smtClean="0"/>
              <a:pPr/>
              <a:t>3</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20000"/>
              <a:lumOff val="80000"/>
            </a:schemeClr>
          </a:solidFill>
        </p:spPr>
        <p:txBody>
          <a:bodyPr>
            <a:normAutofit/>
          </a:bodyPr>
          <a:lstStyle/>
          <a:p>
            <a:r>
              <a:rPr lang="en-US" sz="3200" b="1" dirty="0" smtClean="0"/>
              <a:t>Patents – debates about „software patents</a:t>
            </a:r>
            <a:r>
              <a:rPr lang="hu-HU" sz="3200" b="1" dirty="0" smtClean="0"/>
              <a:t>;</a:t>
            </a:r>
            <a:r>
              <a:rPr lang="en-US" sz="3200" b="1" dirty="0" smtClean="0"/>
              <a:t>” the </a:t>
            </a:r>
            <a:r>
              <a:rPr lang="hu-HU" sz="3200" b="1" dirty="0" err="1" smtClean="0"/>
              <a:t>failed</a:t>
            </a:r>
            <a:r>
              <a:rPr lang="hu-HU" sz="3200" b="1" dirty="0" smtClean="0"/>
              <a:t> </a:t>
            </a:r>
            <a:r>
              <a:rPr lang="en-US" sz="3200" b="1" dirty="0" smtClean="0"/>
              <a:t>draft EU </a:t>
            </a:r>
            <a:r>
              <a:rPr lang="hu-HU" sz="3200" b="1" dirty="0" smtClean="0"/>
              <a:t>D</a:t>
            </a:r>
            <a:r>
              <a:rPr lang="en-US" sz="3200" b="1" dirty="0" err="1" smtClean="0"/>
              <a:t>irective</a:t>
            </a:r>
            <a:endParaRPr lang="hu-HU" sz="3200" dirty="0"/>
          </a:p>
        </p:txBody>
      </p:sp>
      <p:sp>
        <p:nvSpPr>
          <p:cNvPr id="3" name="Szövegdoboz 2"/>
          <p:cNvSpPr txBox="1"/>
          <p:nvPr/>
        </p:nvSpPr>
        <p:spPr>
          <a:xfrm>
            <a:off x="467544" y="1556793"/>
            <a:ext cx="8208912" cy="369332"/>
          </a:xfrm>
          <a:prstGeom prst="rect">
            <a:avLst/>
          </a:prstGeom>
          <a:noFill/>
        </p:spPr>
        <p:txBody>
          <a:bodyPr wrap="square" rtlCol="0">
            <a:spAutoFit/>
          </a:bodyPr>
          <a:lstStyle/>
          <a:p>
            <a:pPr algn="ctr"/>
            <a:r>
              <a:rPr lang="en-US" b="1" dirty="0" smtClean="0"/>
              <a:t>Photos of some serious discussions on the draft Directive</a:t>
            </a:r>
            <a:endParaRPr lang="hu-HU" dirty="0"/>
          </a:p>
        </p:txBody>
      </p:sp>
      <p:pic>
        <p:nvPicPr>
          <p:cNvPr id="4" name="Kép 3" descr="No software Pro_piracy_demonstration.jpg"/>
          <p:cNvPicPr>
            <a:picLocks noChangeAspect="1"/>
          </p:cNvPicPr>
          <p:nvPr/>
        </p:nvPicPr>
        <p:blipFill>
          <a:blip r:embed="rId2" cstate="print"/>
          <a:stretch>
            <a:fillRect/>
          </a:stretch>
        </p:blipFill>
        <p:spPr>
          <a:xfrm>
            <a:off x="1403648" y="2060848"/>
            <a:ext cx="6367126" cy="4248350"/>
          </a:xfrm>
          <a:prstGeom prst="rect">
            <a:avLst/>
          </a:prstGeom>
        </p:spPr>
      </p:pic>
      <p:sp>
        <p:nvSpPr>
          <p:cNvPr id="5" name="Dia számának helye 4"/>
          <p:cNvSpPr>
            <a:spLocks noGrp="1"/>
          </p:cNvSpPr>
          <p:nvPr>
            <p:ph type="sldNum" sz="quarter" idx="12"/>
          </p:nvPr>
        </p:nvSpPr>
        <p:spPr/>
        <p:txBody>
          <a:bodyPr/>
          <a:lstStyle/>
          <a:p>
            <a:fld id="{A8910A67-C6E0-4FF0-96FB-E6C4B3388048}" type="slidenum">
              <a:rPr lang="hu-HU" smtClean="0"/>
              <a:pPr/>
              <a:t>30</a:t>
            </a:fld>
            <a:endParaRPr lang="hu-HU"/>
          </a:p>
        </p:txBody>
      </p:sp>
      <p:sp>
        <p:nvSpPr>
          <p:cNvPr id="6" name="Élőláb helye 5"/>
          <p:cNvSpPr>
            <a:spLocks noGrp="1"/>
          </p:cNvSpPr>
          <p:nvPr>
            <p:ph type="ftr" sz="quarter" idx="11"/>
          </p:nvPr>
        </p:nvSpPr>
        <p:spPr/>
        <p:txBody>
          <a:bodyPr/>
          <a:lstStyle/>
          <a:p>
            <a:r>
              <a:rPr lang="pt-BR" smtClean="0"/>
              <a:t>M. Ficsor, Mangalia, August 25-27, 2010</a:t>
            </a:r>
            <a:endParaRPr lang="hu-HU"/>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20000"/>
              <a:lumOff val="80000"/>
            </a:schemeClr>
          </a:solidFill>
        </p:spPr>
        <p:txBody>
          <a:bodyPr>
            <a:normAutofit/>
          </a:bodyPr>
          <a:lstStyle/>
          <a:p>
            <a:r>
              <a:rPr lang="en-US" sz="3200" b="1" dirty="0" smtClean="0"/>
              <a:t>Patents – debates about „software patents</a:t>
            </a:r>
            <a:r>
              <a:rPr lang="hu-HU" sz="3200" b="1" dirty="0" smtClean="0"/>
              <a:t>;</a:t>
            </a:r>
            <a:r>
              <a:rPr lang="en-US" sz="3200" b="1" dirty="0" smtClean="0"/>
              <a:t>” the </a:t>
            </a:r>
            <a:r>
              <a:rPr lang="hu-HU" sz="3200" b="1" dirty="0" err="1" smtClean="0"/>
              <a:t>failed</a:t>
            </a:r>
            <a:r>
              <a:rPr lang="hu-HU" sz="3200" b="1" dirty="0" smtClean="0"/>
              <a:t> </a:t>
            </a:r>
            <a:r>
              <a:rPr lang="en-US" sz="3200" b="1" dirty="0" smtClean="0"/>
              <a:t>draft EU </a:t>
            </a:r>
            <a:r>
              <a:rPr lang="hu-HU" sz="3200" b="1" dirty="0" smtClean="0"/>
              <a:t>D</a:t>
            </a:r>
            <a:r>
              <a:rPr lang="en-US" sz="3200" b="1" dirty="0" err="1" smtClean="0"/>
              <a:t>irective</a:t>
            </a:r>
            <a:endParaRPr lang="hu-HU" sz="3200" dirty="0"/>
          </a:p>
        </p:txBody>
      </p:sp>
      <p:sp>
        <p:nvSpPr>
          <p:cNvPr id="3" name="Szövegdoboz 2"/>
          <p:cNvSpPr txBox="1"/>
          <p:nvPr/>
        </p:nvSpPr>
        <p:spPr>
          <a:xfrm>
            <a:off x="467544" y="1628800"/>
            <a:ext cx="8208912" cy="369332"/>
          </a:xfrm>
          <a:prstGeom prst="rect">
            <a:avLst/>
          </a:prstGeom>
          <a:noFill/>
        </p:spPr>
        <p:txBody>
          <a:bodyPr wrap="square" rtlCol="0">
            <a:spAutoFit/>
          </a:bodyPr>
          <a:lstStyle/>
          <a:p>
            <a:pPr algn="ctr"/>
            <a:r>
              <a:rPr lang="hu-HU" b="1" dirty="0" smtClean="0"/>
              <a:t>A </a:t>
            </a:r>
            <a:r>
              <a:rPr lang="hu-HU" b="1" dirty="0" err="1" smtClean="0"/>
              <a:t>serious</a:t>
            </a:r>
            <a:r>
              <a:rPr lang="hu-HU" b="1" dirty="0" smtClean="0"/>
              <a:t> </a:t>
            </a:r>
            <a:r>
              <a:rPr lang="hu-HU" b="1" dirty="0" err="1" smtClean="0"/>
              <a:t>speaker</a:t>
            </a:r>
            <a:r>
              <a:rPr lang="hu-HU" b="1" dirty="0" smtClean="0"/>
              <a:t> </a:t>
            </a:r>
            <a:r>
              <a:rPr lang="hu-HU" b="1" dirty="0" err="1" smtClean="0"/>
              <a:t>at</a:t>
            </a:r>
            <a:r>
              <a:rPr lang="hu-HU" b="1" dirty="0" smtClean="0"/>
              <a:t> </a:t>
            </a:r>
            <a:r>
              <a:rPr lang="hu-HU" b="1" dirty="0" err="1" smtClean="0"/>
              <a:t>serious</a:t>
            </a:r>
            <a:r>
              <a:rPr lang="hu-HU" b="1" dirty="0" smtClean="0"/>
              <a:t> </a:t>
            </a:r>
            <a:r>
              <a:rPr lang="hu-HU" b="1" dirty="0" err="1" smtClean="0"/>
              <a:t>discussions</a:t>
            </a:r>
            <a:r>
              <a:rPr lang="hu-HU" b="1" dirty="0" smtClean="0"/>
              <a:t> </a:t>
            </a:r>
            <a:r>
              <a:rPr lang="hu-HU" b="1" dirty="0" err="1" smtClean="0"/>
              <a:t>on</a:t>
            </a:r>
            <a:r>
              <a:rPr lang="hu-HU" b="1" dirty="0" smtClean="0"/>
              <a:t> </a:t>
            </a:r>
            <a:r>
              <a:rPr lang="hu-HU" b="1" dirty="0" err="1" smtClean="0"/>
              <a:t>the</a:t>
            </a:r>
            <a:r>
              <a:rPr lang="hu-HU" b="1" dirty="0" smtClean="0"/>
              <a:t> </a:t>
            </a:r>
            <a:r>
              <a:rPr lang="hu-HU" b="1" dirty="0" err="1" smtClean="0"/>
              <a:t>draft</a:t>
            </a:r>
            <a:r>
              <a:rPr lang="hu-HU" b="1" dirty="0" smtClean="0"/>
              <a:t> </a:t>
            </a:r>
            <a:r>
              <a:rPr lang="hu-HU" b="1" dirty="0" err="1" smtClean="0"/>
              <a:t>Directive</a:t>
            </a:r>
            <a:r>
              <a:rPr lang="hu-HU" b="1" dirty="0" smtClean="0"/>
              <a:t> </a:t>
            </a:r>
            <a:endParaRPr lang="hu-HU" b="1" dirty="0"/>
          </a:p>
        </p:txBody>
      </p:sp>
      <p:pic>
        <p:nvPicPr>
          <p:cNvPr id="4" name="Kép 3" descr="stallman20041008.jpg"/>
          <p:cNvPicPr>
            <a:picLocks noChangeAspect="1"/>
          </p:cNvPicPr>
          <p:nvPr/>
        </p:nvPicPr>
        <p:blipFill>
          <a:blip r:embed="rId2" cstate="print"/>
          <a:stretch>
            <a:fillRect/>
          </a:stretch>
        </p:blipFill>
        <p:spPr>
          <a:xfrm>
            <a:off x="1259632" y="2158252"/>
            <a:ext cx="6422008" cy="4157096"/>
          </a:xfrm>
          <a:prstGeom prst="rect">
            <a:avLst/>
          </a:prstGeom>
        </p:spPr>
      </p:pic>
      <p:sp>
        <p:nvSpPr>
          <p:cNvPr id="9" name="Lekerekített téglalap feliratnak 8"/>
          <p:cNvSpPr/>
          <p:nvPr/>
        </p:nvSpPr>
        <p:spPr>
          <a:xfrm>
            <a:off x="4572000" y="2852936"/>
            <a:ext cx="1944216" cy="1332728"/>
          </a:xfrm>
          <a:prstGeom prst="wedgeRoundRectCallout">
            <a:avLst>
              <a:gd name="adj1" fmla="val -101357"/>
              <a:gd name="adj2" fmla="val 126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b="1" dirty="0" smtClean="0"/>
              <a:t>NO COPYRIGHT!</a:t>
            </a:r>
          </a:p>
          <a:p>
            <a:pPr algn="ctr"/>
            <a:r>
              <a:rPr lang="hu-HU" sz="1600" b="1" dirty="0" smtClean="0"/>
              <a:t>NO PATENTS! </a:t>
            </a:r>
          </a:p>
          <a:p>
            <a:pPr algn="ctr"/>
            <a:r>
              <a:rPr lang="hu-HU" sz="1600" b="1" dirty="0" smtClean="0"/>
              <a:t>NO INTELLECTUAL </a:t>
            </a:r>
          </a:p>
          <a:p>
            <a:pPr algn="ctr"/>
            <a:r>
              <a:rPr lang="hu-HU" sz="1600" b="1" dirty="0" smtClean="0"/>
              <a:t>PROPERTY!!!!</a:t>
            </a:r>
            <a:endParaRPr lang="hu-HU" sz="1600" b="1" dirty="0"/>
          </a:p>
        </p:txBody>
      </p:sp>
      <p:sp>
        <p:nvSpPr>
          <p:cNvPr id="6" name="Dia számának helye 5"/>
          <p:cNvSpPr>
            <a:spLocks noGrp="1"/>
          </p:cNvSpPr>
          <p:nvPr>
            <p:ph type="sldNum" sz="quarter" idx="12"/>
          </p:nvPr>
        </p:nvSpPr>
        <p:spPr/>
        <p:txBody>
          <a:bodyPr/>
          <a:lstStyle/>
          <a:p>
            <a:fld id="{A8910A67-C6E0-4FF0-96FB-E6C4B3388048}" type="slidenum">
              <a:rPr lang="hu-HU" smtClean="0"/>
              <a:pPr/>
              <a:t>31</a:t>
            </a:fld>
            <a:endParaRPr lang="hu-HU"/>
          </a:p>
        </p:txBody>
      </p:sp>
      <p:sp>
        <p:nvSpPr>
          <p:cNvPr id="7" name="Élőláb helye 6"/>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20000"/>
              <a:lumOff val="80000"/>
            </a:schemeClr>
          </a:solidFill>
        </p:spPr>
        <p:txBody>
          <a:bodyPr>
            <a:normAutofit/>
          </a:bodyPr>
          <a:lstStyle/>
          <a:p>
            <a:r>
              <a:rPr lang="en-US" sz="3200" b="1" dirty="0" smtClean="0"/>
              <a:t>Patents – debates about „software patents</a:t>
            </a:r>
            <a:r>
              <a:rPr lang="hu-HU" sz="3200" b="1" dirty="0" smtClean="0"/>
              <a:t>;</a:t>
            </a:r>
            <a:r>
              <a:rPr lang="en-US" sz="3200" b="1" dirty="0" smtClean="0"/>
              <a:t>” the </a:t>
            </a:r>
            <a:r>
              <a:rPr lang="hu-HU" sz="3200" b="1" dirty="0" err="1" smtClean="0"/>
              <a:t>failed</a:t>
            </a:r>
            <a:r>
              <a:rPr lang="hu-HU" sz="3200" b="1" dirty="0" smtClean="0"/>
              <a:t> </a:t>
            </a:r>
            <a:r>
              <a:rPr lang="en-US" sz="3200" b="1" dirty="0" smtClean="0"/>
              <a:t>draft EU </a:t>
            </a:r>
            <a:r>
              <a:rPr lang="hu-HU" sz="3200" b="1" dirty="0" smtClean="0"/>
              <a:t>D</a:t>
            </a:r>
            <a:r>
              <a:rPr lang="en-US" sz="3200" b="1" dirty="0" err="1" smtClean="0"/>
              <a:t>irective</a:t>
            </a:r>
            <a:endParaRPr lang="hu-HU" sz="3200" dirty="0"/>
          </a:p>
        </p:txBody>
      </p:sp>
      <p:sp>
        <p:nvSpPr>
          <p:cNvPr id="3" name="Szövegdoboz 2"/>
          <p:cNvSpPr txBox="1"/>
          <p:nvPr/>
        </p:nvSpPr>
        <p:spPr>
          <a:xfrm>
            <a:off x="395536" y="1556793"/>
            <a:ext cx="8208912" cy="369332"/>
          </a:xfrm>
          <a:prstGeom prst="rect">
            <a:avLst/>
          </a:prstGeom>
          <a:noFill/>
        </p:spPr>
        <p:txBody>
          <a:bodyPr wrap="square" rtlCol="0">
            <a:spAutoFit/>
          </a:bodyPr>
          <a:lstStyle/>
          <a:p>
            <a:pPr algn="ctr"/>
            <a:r>
              <a:rPr lang="en-US" b="1" dirty="0" smtClean="0"/>
              <a:t>Photos of some serious discussions on the draft Directive</a:t>
            </a:r>
            <a:endParaRPr lang="hu-HU" dirty="0"/>
          </a:p>
        </p:txBody>
      </p:sp>
      <p:pic>
        <p:nvPicPr>
          <p:cNvPr id="4" name="Kép 3" descr="NoSoftwarePatents.jpg"/>
          <p:cNvPicPr>
            <a:picLocks noChangeAspect="1"/>
          </p:cNvPicPr>
          <p:nvPr/>
        </p:nvPicPr>
        <p:blipFill>
          <a:blip r:embed="rId2" cstate="print"/>
          <a:stretch>
            <a:fillRect/>
          </a:stretch>
        </p:blipFill>
        <p:spPr>
          <a:xfrm>
            <a:off x="1043608" y="1988841"/>
            <a:ext cx="3168352" cy="2016224"/>
          </a:xfrm>
          <a:prstGeom prst="rect">
            <a:avLst/>
          </a:prstGeom>
        </p:spPr>
      </p:pic>
      <p:pic>
        <p:nvPicPr>
          <p:cNvPr id="5" name="Kép 4" descr="no software mernieuws3011_softwarepatenten_brussel.jpg"/>
          <p:cNvPicPr>
            <a:picLocks noChangeAspect="1"/>
          </p:cNvPicPr>
          <p:nvPr/>
        </p:nvPicPr>
        <p:blipFill>
          <a:blip r:embed="rId3" cstate="print"/>
          <a:stretch>
            <a:fillRect/>
          </a:stretch>
        </p:blipFill>
        <p:spPr>
          <a:xfrm>
            <a:off x="4716016" y="1988840"/>
            <a:ext cx="3240360" cy="2016224"/>
          </a:xfrm>
          <a:prstGeom prst="rect">
            <a:avLst/>
          </a:prstGeom>
        </p:spPr>
      </p:pic>
      <p:pic>
        <p:nvPicPr>
          <p:cNvPr id="6" name="Kép 5" descr="no software epostrike9.jpg"/>
          <p:cNvPicPr>
            <a:picLocks noChangeAspect="1"/>
          </p:cNvPicPr>
          <p:nvPr/>
        </p:nvPicPr>
        <p:blipFill>
          <a:blip r:embed="rId4" cstate="print"/>
          <a:stretch>
            <a:fillRect/>
          </a:stretch>
        </p:blipFill>
        <p:spPr>
          <a:xfrm>
            <a:off x="1043608" y="4077072"/>
            <a:ext cx="3168351" cy="2232248"/>
          </a:xfrm>
          <a:prstGeom prst="rect">
            <a:avLst/>
          </a:prstGeom>
        </p:spPr>
      </p:pic>
      <p:pic>
        <p:nvPicPr>
          <p:cNvPr id="7" name="Kép 6" descr="no_to_software_patents.jpg"/>
          <p:cNvPicPr>
            <a:picLocks noChangeAspect="1"/>
          </p:cNvPicPr>
          <p:nvPr/>
        </p:nvPicPr>
        <p:blipFill>
          <a:blip r:embed="rId5" cstate="print"/>
          <a:stretch>
            <a:fillRect/>
          </a:stretch>
        </p:blipFill>
        <p:spPr>
          <a:xfrm>
            <a:off x="4716016" y="4077072"/>
            <a:ext cx="3240360" cy="2232248"/>
          </a:xfrm>
          <a:prstGeom prst="rect">
            <a:avLst/>
          </a:prstGeom>
        </p:spPr>
      </p:pic>
      <p:sp>
        <p:nvSpPr>
          <p:cNvPr id="8" name="Dia számának helye 7"/>
          <p:cNvSpPr>
            <a:spLocks noGrp="1"/>
          </p:cNvSpPr>
          <p:nvPr>
            <p:ph type="sldNum" sz="quarter" idx="12"/>
          </p:nvPr>
        </p:nvSpPr>
        <p:spPr/>
        <p:txBody>
          <a:bodyPr/>
          <a:lstStyle/>
          <a:p>
            <a:fld id="{A8910A67-C6E0-4FF0-96FB-E6C4B3388048}" type="slidenum">
              <a:rPr lang="hu-HU" smtClean="0"/>
              <a:pPr/>
              <a:t>32</a:t>
            </a:fld>
            <a:endParaRPr lang="hu-HU"/>
          </a:p>
        </p:txBody>
      </p:sp>
      <p:sp>
        <p:nvSpPr>
          <p:cNvPr id="9" name="Élőláb helye 8"/>
          <p:cNvSpPr>
            <a:spLocks noGrp="1"/>
          </p:cNvSpPr>
          <p:nvPr>
            <p:ph type="ftr" sz="quarter" idx="11"/>
          </p:nvPr>
        </p:nvSpPr>
        <p:spPr/>
        <p:txBody>
          <a:bodyPr/>
          <a:lstStyle/>
          <a:p>
            <a:r>
              <a:rPr lang="pt-BR" smtClean="0"/>
              <a:t>M. Ficsor, Mangalia, August 25-27, 2010</a:t>
            </a:r>
            <a:endParaRPr lang="hu-HU"/>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20000"/>
              <a:lumOff val="80000"/>
            </a:schemeClr>
          </a:solidFill>
        </p:spPr>
        <p:txBody>
          <a:bodyPr>
            <a:normAutofit/>
          </a:bodyPr>
          <a:lstStyle/>
          <a:p>
            <a:r>
              <a:rPr lang="en-US" sz="3200" b="1" dirty="0" smtClean="0"/>
              <a:t>Patents – debates about „software patents</a:t>
            </a:r>
            <a:r>
              <a:rPr lang="hu-HU" sz="3200" b="1" dirty="0" smtClean="0"/>
              <a:t>;</a:t>
            </a:r>
            <a:r>
              <a:rPr lang="en-US" sz="3200" b="1" dirty="0" smtClean="0"/>
              <a:t>” the </a:t>
            </a:r>
            <a:r>
              <a:rPr lang="hu-HU" sz="3200" b="1" dirty="0" err="1" smtClean="0"/>
              <a:t>failed</a:t>
            </a:r>
            <a:r>
              <a:rPr lang="hu-HU" sz="3200" b="1" dirty="0" smtClean="0"/>
              <a:t> </a:t>
            </a:r>
            <a:r>
              <a:rPr lang="en-US" sz="3200" b="1" dirty="0" smtClean="0"/>
              <a:t>draft EU </a:t>
            </a:r>
            <a:r>
              <a:rPr lang="hu-HU" sz="3200" b="1" dirty="0" smtClean="0"/>
              <a:t>D</a:t>
            </a:r>
            <a:r>
              <a:rPr lang="en-US" sz="3200" b="1" dirty="0" err="1" smtClean="0"/>
              <a:t>irective</a:t>
            </a:r>
            <a:endParaRPr lang="hu-HU" sz="3200" dirty="0"/>
          </a:p>
        </p:txBody>
      </p:sp>
      <p:sp>
        <p:nvSpPr>
          <p:cNvPr id="3" name="Szövegdoboz 2"/>
          <p:cNvSpPr txBox="1"/>
          <p:nvPr/>
        </p:nvSpPr>
        <p:spPr>
          <a:xfrm>
            <a:off x="467544" y="1700808"/>
            <a:ext cx="8136904" cy="4555093"/>
          </a:xfrm>
          <a:prstGeom prst="rect">
            <a:avLst/>
          </a:prstGeom>
          <a:noFill/>
        </p:spPr>
        <p:txBody>
          <a:bodyPr wrap="square" rtlCol="0">
            <a:spAutoFit/>
          </a:bodyPr>
          <a:lstStyle/>
          <a:p>
            <a:r>
              <a:rPr lang="en-US" sz="2400" b="1" dirty="0" smtClean="0"/>
              <a:t>About the photos:</a:t>
            </a:r>
          </a:p>
          <a:p>
            <a:endParaRPr lang="en-US" dirty="0" smtClean="0"/>
          </a:p>
          <a:p>
            <a:r>
              <a:rPr lang="en-US" sz="2400" b="1" dirty="0" smtClean="0"/>
              <a:t>Banners, T-shirts, </a:t>
            </a:r>
            <a:r>
              <a:rPr lang="en-US" sz="2400" b="1" dirty="0" err="1" smtClean="0"/>
              <a:t>ballo</a:t>
            </a:r>
            <a:r>
              <a:rPr lang="hu-HU" sz="2400" b="1" dirty="0" smtClean="0"/>
              <a:t>o</a:t>
            </a:r>
            <a:r>
              <a:rPr lang="en-US" sz="2400" b="1" dirty="0" smtClean="0"/>
              <a:t>ns, etc. with inscriptions: „No software patents!”</a:t>
            </a:r>
          </a:p>
          <a:p>
            <a:endParaRPr lang="en-US" sz="2400" b="1" dirty="0" smtClean="0"/>
          </a:p>
          <a:p>
            <a:r>
              <a:rPr lang="en-US" sz="2400" b="1" dirty="0" smtClean="0"/>
              <a:t>That is, no patents for software as such! </a:t>
            </a:r>
          </a:p>
          <a:p>
            <a:endParaRPr lang="en-US" sz="2400" b="1" dirty="0" smtClean="0"/>
          </a:p>
          <a:p>
            <a:r>
              <a:rPr lang="en-US" sz="2400" b="1" dirty="0" smtClean="0"/>
              <a:t>Have you seen any such inscription: „No patents for computer-implemented inventions</a:t>
            </a:r>
            <a:r>
              <a:rPr lang="hu-HU" sz="2400" b="1" dirty="0" smtClean="0"/>
              <a:t>!</a:t>
            </a:r>
            <a:r>
              <a:rPr lang="en-US" sz="2400" b="1" dirty="0" smtClean="0"/>
              <a:t>”?  </a:t>
            </a:r>
            <a:r>
              <a:rPr lang="en-US" sz="2800" b="1" dirty="0" smtClean="0"/>
              <a:t> </a:t>
            </a:r>
          </a:p>
          <a:p>
            <a:endParaRPr lang="en-US" sz="2800" b="1" dirty="0" smtClean="0"/>
          </a:p>
          <a:p>
            <a:r>
              <a:rPr lang="en-US" sz="2400" b="1" dirty="0" smtClean="0"/>
              <a:t>A retrospective question: against what </a:t>
            </a:r>
            <a:r>
              <a:rPr lang="hu-HU" sz="2400" b="1" dirty="0" err="1" smtClean="0"/>
              <a:t>did</a:t>
            </a:r>
            <a:r>
              <a:rPr lang="hu-HU" sz="2400" b="1" dirty="0" smtClean="0"/>
              <a:t> </a:t>
            </a:r>
            <a:r>
              <a:rPr lang="en-US" sz="2400" b="1" dirty="0" smtClean="0"/>
              <a:t>the demonstrators </a:t>
            </a:r>
            <a:r>
              <a:rPr lang="hu-HU" sz="2400" b="1" dirty="0" err="1" smtClean="0"/>
              <a:t>truly</a:t>
            </a:r>
            <a:r>
              <a:rPr lang="hu-HU" sz="2400" b="1" dirty="0" smtClean="0"/>
              <a:t> </a:t>
            </a:r>
            <a:r>
              <a:rPr lang="en-US" sz="2400" b="1" dirty="0" smtClean="0"/>
              <a:t>demonstrate?</a:t>
            </a:r>
            <a:endParaRPr lang="en-US" sz="2400" b="1" dirty="0"/>
          </a:p>
        </p:txBody>
      </p:sp>
      <p:sp>
        <p:nvSpPr>
          <p:cNvPr id="4" name="Dia számának helye 3"/>
          <p:cNvSpPr>
            <a:spLocks noGrp="1"/>
          </p:cNvSpPr>
          <p:nvPr>
            <p:ph type="sldNum" sz="quarter" idx="12"/>
          </p:nvPr>
        </p:nvSpPr>
        <p:spPr/>
        <p:txBody>
          <a:bodyPr/>
          <a:lstStyle/>
          <a:p>
            <a:fld id="{A8910A67-C6E0-4FF0-96FB-E6C4B3388048}" type="slidenum">
              <a:rPr lang="hu-HU" smtClean="0"/>
              <a:pPr/>
              <a:t>33</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20000"/>
              <a:lumOff val="80000"/>
            </a:schemeClr>
          </a:solidFill>
        </p:spPr>
        <p:txBody>
          <a:bodyPr>
            <a:normAutofit/>
          </a:bodyPr>
          <a:lstStyle/>
          <a:p>
            <a:r>
              <a:rPr lang="en-US" sz="3200" b="1" dirty="0" smtClean="0"/>
              <a:t>Patents – debates about „software patents</a:t>
            </a:r>
            <a:r>
              <a:rPr lang="hu-HU" sz="3200" b="1" dirty="0" smtClean="0"/>
              <a:t>;</a:t>
            </a:r>
            <a:r>
              <a:rPr lang="en-US" sz="3200" b="1" dirty="0" smtClean="0"/>
              <a:t>” the </a:t>
            </a:r>
            <a:r>
              <a:rPr lang="hu-HU" sz="3200" b="1" dirty="0" err="1" smtClean="0"/>
              <a:t>failed</a:t>
            </a:r>
            <a:r>
              <a:rPr lang="hu-HU" sz="3200" b="1" dirty="0" smtClean="0"/>
              <a:t> </a:t>
            </a:r>
            <a:r>
              <a:rPr lang="en-US" sz="3200" b="1" dirty="0" smtClean="0"/>
              <a:t>draft EU </a:t>
            </a:r>
            <a:r>
              <a:rPr lang="hu-HU" sz="3200" b="1" dirty="0" smtClean="0"/>
              <a:t>D</a:t>
            </a:r>
            <a:r>
              <a:rPr lang="en-US" sz="3200" b="1" dirty="0" err="1" smtClean="0"/>
              <a:t>irective</a:t>
            </a:r>
            <a:endParaRPr lang="hu-HU" sz="3200"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A8910A67-C6E0-4FF0-96FB-E6C4B3388048}" type="slidenum">
              <a:rPr lang="hu-HU" smtClean="0"/>
              <a:pPr/>
              <a:t>34</a:t>
            </a:fld>
            <a:endParaRPr lang="hu-HU" dirty="0"/>
          </a:p>
        </p:txBody>
      </p:sp>
      <p:sp>
        <p:nvSpPr>
          <p:cNvPr id="5" name="Szövegdoboz 4"/>
          <p:cNvSpPr txBox="1"/>
          <p:nvPr/>
        </p:nvSpPr>
        <p:spPr>
          <a:xfrm>
            <a:off x="323528" y="1556792"/>
            <a:ext cx="8568952" cy="4801314"/>
          </a:xfrm>
          <a:prstGeom prst="rect">
            <a:avLst/>
          </a:prstGeom>
          <a:noFill/>
        </p:spPr>
        <p:txBody>
          <a:bodyPr wrap="square" rtlCol="0">
            <a:spAutoFit/>
          </a:bodyPr>
          <a:lstStyle/>
          <a:p>
            <a:r>
              <a:rPr lang="en-US" b="1" u="sng" dirty="0" smtClean="0">
                <a:latin typeface="Calibri" pitchFamily="34" charset="0"/>
              </a:rPr>
              <a:t>Consequences of the failure of the draft Directive</a:t>
            </a:r>
            <a:r>
              <a:rPr lang="en-US" dirty="0" smtClean="0">
                <a:latin typeface="Calibri" pitchFamily="34" charset="0"/>
              </a:rPr>
              <a:t>:</a:t>
            </a:r>
          </a:p>
          <a:p>
            <a:pPr>
              <a:buFont typeface="Wingdings" pitchFamily="2" charset="2"/>
              <a:buChar char="Ø"/>
            </a:pPr>
            <a:r>
              <a:rPr lang="en-US" b="1" dirty="0" smtClean="0">
                <a:latin typeface="Calibri" pitchFamily="34" charset="0"/>
              </a:rPr>
              <a:t> National laws are not harmonized</a:t>
            </a:r>
            <a:r>
              <a:rPr lang="en-US" dirty="0" smtClean="0">
                <a:latin typeface="Calibri" pitchFamily="34" charset="0"/>
              </a:rPr>
              <a:t>; existing or future laws </a:t>
            </a:r>
            <a:r>
              <a:rPr lang="en-US" b="1" dirty="0" smtClean="0">
                <a:latin typeface="Calibri" pitchFamily="34" charset="0"/>
              </a:rPr>
              <a:t>may or may not provide for computer-implemented inventions</a:t>
            </a:r>
            <a:r>
              <a:rPr lang="en-US" dirty="0" smtClean="0">
                <a:latin typeface="Calibri" pitchFamily="34" charset="0"/>
              </a:rPr>
              <a:t>;</a:t>
            </a:r>
          </a:p>
          <a:p>
            <a:pPr>
              <a:buFont typeface="Wingdings" pitchFamily="2" charset="2"/>
              <a:buChar char="Ø"/>
            </a:pPr>
            <a:r>
              <a:rPr lang="en-US" dirty="0" smtClean="0">
                <a:latin typeface="Calibri" pitchFamily="34" charset="0"/>
              </a:rPr>
              <a:t> </a:t>
            </a:r>
            <a:r>
              <a:rPr lang="en-US" b="1" dirty="0" smtClean="0">
                <a:latin typeface="Calibri" pitchFamily="34" charset="0"/>
              </a:rPr>
              <a:t>The EPO </a:t>
            </a:r>
            <a:r>
              <a:rPr lang="en-US" dirty="0" smtClean="0">
                <a:latin typeface="Calibri" pitchFamily="34" charset="0"/>
              </a:rPr>
              <a:t>– which is not legally bound by the </a:t>
            </a:r>
            <a:r>
              <a:rPr lang="en-US" i="1" dirty="0" err="1" smtClean="0">
                <a:latin typeface="Calibri" pitchFamily="34" charset="0"/>
              </a:rPr>
              <a:t>acquis</a:t>
            </a:r>
            <a:r>
              <a:rPr lang="en-US" i="1" dirty="0" smtClean="0">
                <a:latin typeface="Calibri" pitchFamily="34" charset="0"/>
              </a:rPr>
              <a:t> </a:t>
            </a:r>
            <a:r>
              <a:rPr lang="en-US" i="1" dirty="0" err="1" smtClean="0">
                <a:latin typeface="Calibri" pitchFamily="34" charset="0"/>
              </a:rPr>
              <a:t>communautaire</a:t>
            </a:r>
            <a:r>
              <a:rPr lang="en-US" i="1" dirty="0" smtClean="0">
                <a:latin typeface="Calibri" pitchFamily="34" charset="0"/>
              </a:rPr>
              <a:t> </a:t>
            </a:r>
            <a:r>
              <a:rPr lang="en-US" dirty="0" smtClean="0">
                <a:latin typeface="Calibri" pitchFamily="34" charset="0"/>
              </a:rPr>
              <a:t>(although generally tries to adapt its regulations to it) – </a:t>
            </a:r>
            <a:r>
              <a:rPr lang="en-US" b="1" dirty="0" smtClean="0">
                <a:latin typeface="Calibri" pitchFamily="34" charset="0"/>
              </a:rPr>
              <a:t>may continue granting patents to computer-implemented inventions  </a:t>
            </a:r>
            <a:r>
              <a:rPr lang="en-US" dirty="0" smtClean="0">
                <a:latin typeface="Calibri" pitchFamily="34" charset="0"/>
              </a:rPr>
              <a:t>in accordance with the international treaties and the EPC  (</a:t>
            </a:r>
            <a:r>
              <a:rPr lang="en-US" b="1" dirty="0" smtClean="0">
                <a:latin typeface="Calibri" pitchFamily="34" charset="0"/>
              </a:rPr>
              <a:t>and, in fact, should, </a:t>
            </a:r>
            <a:r>
              <a:rPr lang="en-US" dirty="0" smtClean="0">
                <a:latin typeface="Calibri" pitchFamily="34" charset="0"/>
              </a:rPr>
              <a:t>where the treaties and the EPC so require). </a:t>
            </a:r>
          </a:p>
          <a:p>
            <a:pPr>
              <a:buFont typeface="Wingdings" pitchFamily="2" charset="2"/>
              <a:buChar char="Ø"/>
            </a:pPr>
            <a:r>
              <a:rPr lang="en-US" dirty="0" smtClean="0">
                <a:latin typeface="Calibri" pitchFamily="34" charset="0"/>
              </a:rPr>
              <a:t> </a:t>
            </a:r>
            <a:r>
              <a:rPr lang="en-US" b="1" dirty="0" smtClean="0">
                <a:latin typeface="Calibri" pitchFamily="34" charset="0"/>
              </a:rPr>
              <a:t>The competence of the European Court of Justice has not extended to the issues of patenting computer-implemented inventions </a:t>
            </a:r>
            <a:r>
              <a:rPr lang="en-US" dirty="0" smtClean="0">
                <a:latin typeface="Calibri" pitchFamily="34" charset="0"/>
              </a:rPr>
              <a:t>(the EPO forums have remained competent alone).   </a:t>
            </a:r>
          </a:p>
          <a:p>
            <a:pPr>
              <a:buFont typeface="Wingdings" pitchFamily="2" charset="2"/>
              <a:buChar char="Ø"/>
            </a:pPr>
            <a:r>
              <a:rPr lang="en-US" dirty="0" smtClean="0">
                <a:latin typeface="Calibri" pitchFamily="34" charset="0"/>
              </a:rPr>
              <a:t> </a:t>
            </a:r>
            <a:r>
              <a:rPr lang="en-US" b="1" dirty="0" smtClean="0">
                <a:latin typeface="Calibri" pitchFamily="34" charset="0"/>
              </a:rPr>
              <a:t>The possibility of the application of the procedure for</a:t>
            </a:r>
            <a:r>
              <a:rPr lang="hu-HU" b="1" dirty="0" smtClean="0">
                <a:latin typeface="Calibri" pitchFamily="34" charset="0"/>
              </a:rPr>
              <a:t>e</a:t>
            </a:r>
            <a:r>
              <a:rPr lang="en-US" b="1" dirty="0" smtClean="0">
                <a:latin typeface="Calibri" pitchFamily="34" charset="0"/>
              </a:rPr>
              <a:t>seen in Articles 33(1)(b)(5) and 35 of the EPC has not emerged</a:t>
            </a:r>
            <a:r>
              <a:rPr lang="en-US" dirty="0" smtClean="0">
                <a:latin typeface="Calibri" pitchFamily="34" charset="0"/>
              </a:rPr>
              <a:t>. (Under those provisions, the EPO Administrative Council may </a:t>
            </a:r>
            <a:r>
              <a:rPr lang="en-US" b="1" dirty="0" smtClean="0">
                <a:latin typeface="Calibri" pitchFamily="34" charset="0"/>
              </a:rPr>
              <a:t>bring the EPC in line with EU legislation </a:t>
            </a:r>
            <a:r>
              <a:rPr lang="en-US" dirty="0" smtClean="0">
                <a:latin typeface="Calibri" pitchFamily="34" charset="0"/>
              </a:rPr>
              <a:t>by a unanimity vote with the representatives of all Contracting Parties present; and the new norms enter into force within 12 months, provided that no Contracting Party declares that the amendments do not bind it.  (There are 37 Contracting Parties; in addition to the 27 EU Member States, 11 other States; and the number will be increased to 38 on October 1, 2010, with Serbia’s accession.)</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FF00"/>
          </a:solidFill>
        </p:spPr>
        <p:txBody>
          <a:bodyPr>
            <a:normAutofit fontScale="90000"/>
          </a:bodyPr>
          <a:lstStyle/>
          <a:p>
            <a:r>
              <a:rPr lang="hu-HU" sz="3600" b="1" dirty="0" smtClean="0"/>
              <a:t/>
            </a:r>
            <a:br>
              <a:rPr lang="hu-HU" sz="3600" b="1" dirty="0" smtClean="0"/>
            </a:br>
            <a:r>
              <a:rPr lang="en-US" sz="3600" b="1" dirty="0" smtClean="0"/>
              <a:t>Patents – computer-implemented inventions </a:t>
            </a:r>
            <a:r>
              <a:rPr lang="hu-HU" sz="3600" b="1" dirty="0" smtClean="0"/>
              <a:t/>
            </a:r>
            <a:br>
              <a:rPr lang="hu-HU" sz="3600" b="1" dirty="0" smtClean="0"/>
            </a:br>
            <a:r>
              <a:rPr lang="en-US" sz="3600" b="1" dirty="0" smtClean="0"/>
              <a:t>in </a:t>
            </a:r>
            <a:r>
              <a:rPr lang="hu-HU" sz="3600" b="1" dirty="0" err="1" smtClean="0"/>
              <a:t>practice</a:t>
            </a:r>
            <a:r>
              <a:rPr lang="en-US" sz="3600" b="1" dirty="0" smtClean="0"/>
              <a:t> </a:t>
            </a:r>
            <a:r>
              <a:rPr lang="en-US" b="1" dirty="0" smtClean="0"/>
              <a:t/>
            </a:r>
            <a:br>
              <a:rPr lang="en-US" b="1" dirty="0" smtClean="0"/>
            </a:br>
            <a:endParaRPr lang="hu-HU" dirty="0"/>
          </a:p>
        </p:txBody>
      </p:sp>
      <p:sp>
        <p:nvSpPr>
          <p:cNvPr id="3" name="Szövegdoboz 2"/>
          <p:cNvSpPr txBox="1"/>
          <p:nvPr/>
        </p:nvSpPr>
        <p:spPr>
          <a:xfrm>
            <a:off x="539552" y="1988840"/>
            <a:ext cx="8136904" cy="3754874"/>
          </a:xfrm>
          <a:prstGeom prst="rect">
            <a:avLst/>
          </a:prstGeom>
          <a:noFill/>
        </p:spPr>
        <p:txBody>
          <a:bodyPr wrap="square" rtlCol="0">
            <a:spAutoFit/>
          </a:bodyPr>
          <a:lstStyle/>
          <a:p>
            <a:pPr>
              <a:buFont typeface="Wingdings" pitchFamily="2" charset="2"/>
              <a:buChar char="§"/>
            </a:pPr>
            <a:r>
              <a:rPr lang="hu-HU" sz="2000" b="1" dirty="0" smtClean="0"/>
              <a:t> </a:t>
            </a:r>
            <a:r>
              <a:rPr lang="en-US" sz="2200" b="1" dirty="0" smtClean="0"/>
              <a:t>Computer-implemented inventions</a:t>
            </a:r>
            <a:r>
              <a:rPr lang="hu-HU" sz="2200" b="1" dirty="0" smtClean="0"/>
              <a:t>, </a:t>
            </a:r>
            <a:r>
              <a:rPr lang="hu-HU" sz="2200" b="1" dirty="0" err="1" smtClean="0"/>
              <a:t>in</a:t>
            </a:r>
            <a:r>
              <a:rPr lang="hu-HU" sz="2200" b="1" dirty="0" smtClean="0"/>
              <a:t> </a:t>
            </a:r>
            <a:r>
              <a:rPr lang="hu-HU" sz="2200" b="1" dirty="0" err="1" smtClean="0"/>
              <a:t>general</a:t>
            </a:r>
            <a:r>
              <a:rPr lang="hu-HU" sz="2200" b="1" dirty="0" smtClean="0"/>
              <a:t>,</a:t>
            </a:r>
            <a:r>
              <a:rPr lang="en-US" sz="2200" b="1" dirty="0" smtClean="0"/>
              <a:t> are patentable in industrialized countries, from the EU Member States to Japan, from the US to Australia. </a:t>
            </a:r>
          </a:p>
          <a:p>
            <a:endParaRPr lang="en-US" sz="2200" b="1" dirty="0" smtClean="0"/>
          </a:p>
          <a:p>
            <a:pPr>
              <a:buFont typeface="Wingdings" pitchFamily="2" charset="2"/>
              <a:buChar char="§"/>
            </a:pPr>
            <a:r>
              <a:rPr lang="hu-HU" sz="2200" b="1" dirty="0" smtClean="0"/>
              <a:t> </a:t>
            </a:r>
            <a:r>
              <a:rPr lang="en-US" sz="2200" b="1" dirty="0" smtClean="0"/>
              <a:t>Two recent decisions followed with particular attention:  </a:t>
            </a:r>
          </a:p>
          <a:p>
            <a:endParaRPr lang="en-US" sz="2200" b="1" dirty="0" smtClean="0"/>
          </a:p>
          <a:p>
            <a:pPr lvl="1">
              <a:buFont typeface="Wingdings" pitchFamily="2" charset="2"/>
              <a:buChar char="Ø"/>
            </a:pPr>
            <a:r>
              <a:rPr lang="hu-HU" sz="2200" b="1" dirty="0" smtClean="0"/>
              <a:t> </a:t>
            </a:r>
            <a:r>
              <a:rPr lang="en-US" sz="2200" b="1" dirty="0" smtClean="0"/>
              <a:t>the decision of the US Supreme Court in the </a:t>
            </a:r>
            <a:r>
              <a:rPr lang="en-US" sz="2200" b="1" i="1" dirty="0" err="1" smtClean="0"/>
              <a:t>Bilsk</a:t>
            </a:r>
            <a:r>
              <a:rPr lang="hu-HU" sz="2200" b="1" i="1" dirty="0" smtClean="0"/>
              <a:t>i</a:t>
            </a:r>
            <a:r>
              <a:rPr lang="en-US" sz="2200" b="1" i="1" dirty="0" smtClean="0"/>
              <a:t> </a:t>
            </a:r>
            <a:r>
              <a:rPr lang="en-US" sz="2200" b="1" dirty="0" smtClean="0"/>
              <a:t>case</a:t>
            </a:r>
            <a:r>
              <a:rPr lang="hu-HU" sz="2200" b="1" dirty="0" smtClean="0"/>
              <a:t>,</a:t>
            </a:r>
            <a:r>
              <a:rPr lang="en-US" sz="2200" b="1" dirty="0" smtClean="0"/>
              <a:t> and </a:t>
            </a:r>
          </a:p>
          <a:p>
            <a:endParaRPr lang="en-US" sz="2200" b="1" dirty="0" smtClean="0"/>
          </a:p>
          <a:p>
            <a:pPr lvl="1">
              <a:buFont typeface="Wingdings" pitchFamily="2" charset="2"/>
              <a:buChar char="Ø"/>
            </a:pPr>
            <a:r>
              <a:rPr lang="hu-HU" sz="2200" b="1" dirty="0" smtClean="0"/>
              <a:t> </a:t>
            </a:r>
            <a:r>
              <a:rPr lang="en-US" sz="2200" b="1" dirty="0" smtClean="0"/>
              <a:t>the opinion of the Enlarged Board of Appeal of the EPO on the patentability of computer-implemented inventions</a:t>
            </a:r>
            <a:r>
              <a:rPr lang="hu-HU" sz="2200" b="1" dirty="0" smtClean="0"/>
              <a:t>. </a:t>
            </a:r>
            <a:r>
              <a:rPr lang="en-US" sz="2200" b="1" dirty="0" smtClean="0"/>
              <a:t>  </a:t>
            </a:r>
          </a:p>
          <a:p>
            <a:endParaRPr lang="hu-HU" b="1" dirty="0"/>
          </a:p>
        </p:txBody>
      </p:sp>
      <p:sp>
        <p:nvSpPr>
          <p:cNvPr id="4" name="Dia számának helye 3"/>
          <p:cNvSpPr>
            <a:spLocks noGrp="1"/>
          </p:cNvSpPr>
          <p:nvPr>
            <p:ph type="sldNum" sz="quarter" idx="12"/>
          </p:nvPr>
        </p:nvSpPr>
        <p:spPr/>
        <p:txBody>
          <a:bodyPr/>
          <a:lstStyle/>
          <a:p>
            <a:fld id="{A8910A67-C6E0-4FF0-96FB-E6C4B3388048}" type="slidenum">
              <a:rPr lang="hu-HU" smtClean="0"/>
              <a:pPr/>
              <a:t>35</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FF00"/>
          </a:solidFill>
        </p:spPr>
        <p:txBody>
          <a:bodyPr>
            <a:normAutofit/>
          </a:bodyPr>
          <a:lstStyle/>
          <a:p>
            <a:r>
              <a:rPr lang="en-US" sz="3200" b="1" dirty="0" smtClean="0"/>
              <a:t>Patents – computer-implemented inventions </a:t>
            </a:r>
            <a:r>
              <a:rPr lang="hu-HU" sz="3200" b="1" dirty="0" smtClean="0"/>
              <a:t/>
            </a:r>
            <a:br>
              <a:rPr lang="hu-HU" sz="3200" b="1" dirty="0" smtClean="0"/>
            </a:br>
            <a:r>
              <a:rPr lang="en-US" sz="3200" b="1" dirty="0" smtClean="0"/>
              <a:t>in </a:t>
            </a:r>
            <a:r>
              <a:rPr lang="hu-HU" sz="3200" b="1" dirty="0" err="1" smtClean="0"/>
              <a:t>practice</a:t>
            </a:r>
            <a:endParaRPr lang="hu-HU" sz="3200" dirty="0"/>
          </a:p>
        </p:txBody>
      </p:sp>
      <p:sp>
        <p:nvSpPr>
          <p:cNvPr id="3" name="Szövegdoboz 2"/>
          <p:cNvSpPr txBox="1"/>
          <p:nvPr/>
        </p:nvSpPr>
        <p:spPr>
          <a:xfrm>
            <a:off x="395536" y="1628800"/>
            <a:ext cx="8424936" cy="4524315"/>
          </a:xfrm>
          <a:prstGeom prst="rect">
            <a:avLst/>
          </a:prstGeom>
          <a:noFill/>
        </p:spPr>
        <p:txBody>
          <a:bodyPr wrap="square" rtlCol="0">
            <a:spAutoFit/>
          </a:bodyPr>
          <a:lstStyle/>
          <a:p>
            <a:r>
              <a:rPr lang="en-US" b="1" u="sng" dirty="0" smtClean="0"/>
              <a:t>US; general principles of p</a:t>
            </a:r>
            <a:r>
              <a:rPr lang="hu-HU" b="1" u="sng" dirty="0" smtClean="0"/>
              <a:t>a</a:t>
            </a:r>
            <a:r>
              <a:rPr lang="en-US" b="1" u="sng" dirty="0" err="1" smtClean="0"/>
              <a:t>tentability</a:t>
            </a:r>
            <a:r>
              <a:rPr lang="en-US" b="1" u="sng" dirty="0" smtClean="0"/>
              <a:t>: from </a:t>
            </a:r>
            <a:r>
              <a:rPr lang="en-US" b="1" i="1" u="sng" dirty="0" smtClean="0"/>
              <a:t>Atlantic Works v. Brady </a:t>
            </a:r>
            <a:r>
              <a:rPr lang="en-US" b="1" u="sng" dirty="0" smtClean="0"/>
              <a:t>to </a:t>
            </a:r>
            <a:r>
              <a:rPr lang="en-US" b="1" i="1" u="sng" dirty="0" smtClean="0"/>
              <a:t>Diamond v . </a:t>
            </a:r>
            <a:r>
              <a:rPr lang="en-US" b="1" i="1" u="sng" dirty="0" err="1" smtClean="0"/>
              <a:t>Chakrabaty</a:t>
            </a:r>
            <a:endParaRPr lang="hu-HU" b="1" i="1" u="sng" dirty="0" smtClean="0"/>
          </a:p>
          <a:p>
            <a:r>
              <a:rPr lang="en-US" b="1" i="1" dirty="0" smtClean="0"/>
              <a:t> </a:t>
            </a:r>
            <a:r>
              <a:rPr lang="en-US" b="1" dirty="0" smtClean="0"/>
              <a:t> </a:t>
            </a:r>
          </a:p>
          <a:p>
            <a:pPr>
              <a:buFont typeface="Wingdings" pitchFamily="2" charset="2"/>
              <a:buChar char="§"/>
            </a:pPr>
            <a:r>
              <a:rPr lang="en-US" b="1" dirty="0" smtClean="0"/>
              <a:t> </a:t>
            </a:r>
            <a:r>
              <a:rPr lang="en-US" b="1" i="1" dirty="0" smtClean="0"/>
              <a:t>Atlantic Works v Brady </a:t>
            </a:r>
            <a:r>
              <a:rPr lang="en-US" dirty="0" smtClean="0"/>
              <a:t>by the US Supreme Court  </a:t>
            </a:r>
            <a:r>
              <a:rPr lang="en-US" b="1" dirty="0" smtClean="0"/>
              <a:t>(1882)</a:t>
            </a:r>
            <a:r>
              <a:rPr lang="en-US" dirty="0" smtClean="0"/>
              <a:t>:</a:t>
            </a:r>
            <a:r>
              <a:rPr lang="en-US" b="1" i="1" dirty="0" smtClean="0"/>
              <a:t> </a:t>
            </a:r>
            <a:endParaRPr lang="en-US" b="1" dirty="0" smtClean="0"/>
          </a:p>
          <a:p>
            <a:r>
              <a:rPr lang="en-US" dirty="0" smtClean="0"/>
              <a:t>„</a:t>
            </a:r>
            <a:r>
              <a:rPr lang="en-US" b="1" dirty="0" smtClean="0"/>
              <a:t>It was never the object of patent laws to grant a monopoly for every trifling device, every shadow of a shade of an idea</a:t>
            </a:r>
            <a:r>
              <a:rPr lang="en-US" dirty="0" smtClean="0"/>
              <a:t>, which would naturally and spontaneously</a:t>
            </a:r>
          </a:p>
          <a:p>
            <a:r>
              <a:rPr lang="en-US" dirty="0" smtClean="0"/>
              <a:t>occur to any skilled mechanic or operator in the ordinary progress of manufactures. </a:t>
            </a:r>
            <a:r>
              <a:rPr lang="en-US" b="1" dirty="0" smtClean="0"/>
              <a:t>Such an indiscriminate creation of exclusive privileges tends rather to obstruct</a:t>
            </a:r>
          </a:p>
          <a:p>
            <a:r>
              <a:rPr lang="en-US" b="1" dirty="0" smtClean="0"/>
              <a:t>than to stimulate invention. It creates a class of speculative schemers who make it their business to watch the advancing wave of improvement, and gather its foam</a:t>
            </a:r>
          </a:p>
          <a:p>
            <a:r>
              <a:rPr lang="en-US" b="1" dirty="0" smtClean="0"/>
              <a:t>in the form of patented monopolies</a:t>
            </a:r>
            <a:r>
              <a:rPr lang="en-US" dirty="0" smtClean="0"/>
              <a:t>, which enable them to lay a heavy tax on the industry of the country, </a:t>
            </a:r>
            <a:r>
              <a:rPr lang="en-US" b="1" dirty="0" smtClean="0"/>
              <a:t>without contributing anything to the real advancement of</a:t>
            </a:r>
          </a:p>
          <a:p>
            <a:r>
              <a:rPr lang="en-US" b="1" dirty="0" smtClean="0"/>
              <a:t>the arts.” </a:t>
            </a:r>
            <a:r>
              <a:rPr lang="en-US" dirty="0" smtClean="0"/>
              <a:t>(Emphasis  added.)</a:t>
            </a:r>
            <a:endParaRPr lang="en-US" b="1" dirty="0" smtClean="0"/>
          </a:p>
          <a:p>
            <a:pPr>
              <a:buFont typeface="Wingdings" pitchFamily="2" charset="2"/>
              <a:buChar char="§"/>
            </a:pPr>
            <a:r>
              <a:rPr lang="en-US" i="1" dirty="0" smtClean="0">
                <a:ea typeface="ＭＳ Ｐゴシック" charset="-128"/>
              </a:rPr>
              <a:t> </a:t>
            </a:r>
            <a:r>
              <a:rPr lang="en-US" b="1" i="1" dirty="0" smtClean="0">
                <a:ea typeface="ＭＳ Ｐゴシック" charset="-128"/>
              </a:rPr>
              <a:t>Diamond v </a:t>
            </a:r>
            <a:r>
              <a:rPr lang="en-US" b="1" i="1" dirty="0" err="1" smtClean="0">
                <a:ea typeface="ＭＳ Ｐゴシック" charset="-128"/>
              </a:rPr>
              <a:t>Chakrabatry</a:t>
            </a:r>
            <a:r>
              <a:rPr lang="en-US" b="1" i="1" dirty="0" smtClean="0">
                <a:ea typeface="ＭＳ Ｐゴシック" charset="-128"/>
              </a:rPr>
              <a:t> </a:t>
            </a:r>
            <a:r>
              <a:rPr lang="en-US" dirty="0" smtClean="0"/>
              <a:t>by the US Supreme Court  </a:t>
            </a:r>
            <a:r>
              <a:rPr lang="en-US" b="1" dirty="0" smtClean="0"/>
              <a:t>(1980)</a:t>
            </a:r>
            <a:r>
              <a:rPr lang="en-US" dirty="0" smtClean="0"/>
              <a:t>:</a:t>
            </a:r>
            <a:r>
              <a:rPr lang="en-US" b="1" dirty="0" smtClean="0"/>
              <a:t> </a:t>
            </a:r>
            <a:r>
              <a:rPr lang="en-US" b="1" dirty="0" smtClean="0">
                <a:ea typeface="ＭＳ Ｐゴシック" charset="-128"/>
              </a:rPr>
              <a:t> „</a:t>
            </a:r>
            <a:r>
              <a:rPr lang="en-US" dirty="0" smtClean="0"/>
              <a:t>The Committee Reports accompanying the 1952 Act inform us that Congress intended statutory </a:t>
            </a:r>
            <a:r>
              <a:rPr lang="en-US" b="1" dirty="0" smtClean="0"/>
              <a:t>subject matter to "include anything under the sun that is made by man</a:t>
            </a:r>
            <a:r>
              <a:rPr lang="en-US" dirty="0" smtClean="0"/>
              <a:t>.“ (Emphasis added.)</a:t>
            </a:r>
            <a:endParaRPr lang="en-US" b="1" dirty="0" smtClean="0"/>
          </a:p>
        </p:txBody>
      </p:sp>
      <p:sp>
        <p:nvSpPr>
          <p:cNvPr id="4" name="Dia számának helye 3"/>
          <p:cNvSpPr>
            <a:spLocks noGrp="1"/>
          </p:cNvSpPr>
          <p:nvPr>
            <p:ph type="sldNum" sz="quarter" idx="12"/>
          </p:nvPr>
        </p:nvSpPr>
        <p:spPr/>
        <p:txBody>
          <a:bodyPr/>
          <a:lstStyle/>
          <a:p>
            <a:fld id="{A8910A67-C6E0-4FF0-96FB-E6C4B3388048}" type="slidenum">
              <a:rPr lang="hu-HU" smtClean="0"/>
              <a:pPr/>
              <a:t>36</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FF00"/>
          </a:solidFill>
        </p:spPr>
        <p:txBody>
          <a:bodyPr>
            <a:normAutofit/>
          </a:bodyPr>
          <a:lstStyle/>
          <a:p>
            <a:r>
              <a:rPr lang="en-US" sz="3200" b="1" dirty="0" smtClean="0"/>
              <a:t>Patents – computer-implemented inventions </a:t>
            </a:r>
            <a:r>
              <a:rPr lang="hu-HU" sz="3200" b="1" dirty="0" smtClean="0"/>
              <a:t/>
            </a:r>
            <a:br>
              <a:rPr lang="hu-HU" sz="3200" b="1" dirty="0" smtClean="0"/>
            </a:br>
            <a:r>
              <a:rPr lang="en-US" sz="3200" b="1" dirty="0" smtClean="0"/>
              <a:t>in </a:t>
            </a:r>
            <a:r>
              <a:rPr lang="hu-HU" sz="3200" b="1" dirty="0" err="1" smtClean="0"/>
              <a:t>practice</a:t>
            </a:r>
            <a:endParaRPr lang="hu-HU" sz="3200" dirty="0"/>
          </a:p>
        </p:txBody>
      </p:sp>
      <p:sp>
        <p:nvSpPr>
          <p:cNvPr id="3" name="Szövegdoboz 2"/>
          <p:cNvSpPr txBox="1"/>
          <p:nvPr/>
        </p:nvSpPr>
        <p:spPr>
          <a:xfrm>
            <a:off x="395536" y="1556792"/>
            <a:ext cx="8352928" cy="4801314"/>
          </a:xfrm>
          <a:prstGeom prst="rect">
            <a:avLst/>
          </a:prstGeom>
          <a:noFill/>
        </p:spPr>
        <p:txBody>
          <a:bodyPr wrap="square" rtlCol="0">
            <a:spAutoFit/>
          </a:bodyPr>
          <a:lstStyle/>
          <a:p>
            <a:r>
              <a:rPr lang="hu-HU" b="1" u="sng" dirty="0" smtClean="0"/>
              <a:t>US; </a:t>
            </a:r>
            <a:r>
              <a:rPr lang="hu-HU" b="1" u="sng" dirty="0" err="1" smtClean="0"/>
              <a:t>software-related</a:t>
            </a:r>
            <a:r>
              <a:rPr lang="hu-HU" b="1" u="sng" dirty="0" smtClean="0"/>
              <a:t> </a:t>
            </a:r>
            <a:r>
              <a:rPr lang="hu-HU" b="1" u="sng" dirty="0" err="1" smtClean="0"/>
              <a:t>inventions</a:t>
            </a:r>
            <a:r>
              <a:rPr lang="hu-HU" b="1" u="sng" dirty="0" smtClean="0"/>
              <a:t>:  </a:t>
            </a:r>
            <a:r>
              <a:rPr lang="hu-HU" b="1" u="sng" dirty="0" err="1" smtClean="0"/>
              <a:t>the</a:t>
            </a:r>
            <a:r>
              <a:rPr lang="hu-HU" b="1" u="sng" dirty="0" smtClean="0"/>
              <a:t> „</a:t>
            </a:r>
            <a:r>
              <a:rPr lang="hu-HU" b="1" i="1" u="sng" dirty="0" err="1" smtClean="0"/>
              <a:t>Benson</a:t>
            </a:r>
            <a:r>
              <a:rPr lang="hu-HU" b="1" i="1" u="sng" dirty="0" smtClean="0"/>
              <a:t>  - </a:t>
            </a:r>
            <a:r>
              <a:rPr lang="hu-HU" b="1" i="1" u="sng" dirty="0" err="1" smtClean="0"/>
              <a:t>Flook</a:t>
            </a:r>
            <a:r>
              <a:rPr lang="hu-HU" b="1" i="1" u="sng" dirty="0" smtClean="0"/>
              <a:t>  - </a:t>
            </a:r>
            <a:r>
              <a:rPr lang="hu-HU" b="1" i="1" u="sng" dirty="0" err="1" smtClean="0"/>
              <a:t>Diehr</a:t>
            </a:r>
            <a:r>
              <a:rPr lang="hu-HU" b="1" i="1" u="sng" dirty="0" smtClean="0"/>
              <a:t>”  </a:t>
            </a:r>
            <a:r>
              <a:rPr lang="hu-HU" b="1" u="sng" dirty="0" err="1" smtClean="0"/>
              <a:t>Supreme</a:t>
            </a:r>
            <a:r>
              <a:rPr lang="hu-HU" b="1" u="sng" dirty="0" smtClean="0"/>
              <a:t> </a:t>
            </a:r>
            <a:r>
              <a:rPr lang="hu-HU" b="1" u="sng" dirty="0" err="1" smtClean="0"/>
              <a:t>Court</a:t>
            </a:r>
            <a:r>
              <a:rPr lang="hu-HU" b="1" u="sng" dirty="0" smtClean="0"/>
              <a:t> </a:t>
            </a:r>
            <a:r>
              <a:rPr lang="hu-HU" b="1" u="sng" dirty="0" err="1" smtClean="0"/>
              <a:t>trilogy</a:t>
            </a:r>
            <a:r>
              <a:rPr lang="hu-HU" b="1" u="sng" dirty="0" smtClean="0"/>
              <a:t> </a:t>
            </a:r>
            <a:r>
              <a:rPr lang="hu-HU" b="1" i="1" u="sng" dirty="0" smtClean="0"/>
              <a:t>and </a:t>
            </a:r>
            <a:r>
              <a:rPr lang="hu-HU" b="1" i="1" u="sng" dirty="0" err="1" smtClean="0"/>
              <a:t>In</a:t>
            </a:r>
            <a:r>
              <a:rPr lang="hu-HU" b="1" i="1" u="sng" dirty="0" smtClean="0"/>
              <a:t> re </a:t>
            </a:r>
            <a:r>
              <a:rPr lang="hu-HU" b="1" i="1" u="sng" dirty="0" err="1" smtClean="0"/>
              <a:t>Alappat</a:t>
            </a:r>
            <a:r>
              <a:rPr lang="hu-HU" b="1" u="sng" dirty="0" smtClean="0"/>
              <a:t> </a:t>
            </a:r>
          </a:p>
          <a:p>
            <a:endParaRPr lang="hu-HU" b="1" i="1" dirty="0" smtClean="0"/>
          </a:p>
          <a:p>
            <a:pPr>
              <a:buFont typeface="Wingdings" pitchFamily="2" charset="2"/>
              <a:buChar char="§"/>
            </a:pPr>
            <a:r>
              <a:rPr lang="en-US" b="1" i="1" dirty="0" smtClean="0"/>
              <a:t> </a:t>
            </a:r>
            <a:r>
              <a:rPr lang="en-US" b="1" i="1" dirty="0" err="1" smtClean="0"/>
              <a:t>Gottchalk</a:t>
            </a:r>
            <a:r>
              <a:rPr lang="en-US" b="1" i="1" dirty="0" smtClean="0"/>
              <a:t> v. Benson </a:t>
            </a:r>
            <a:r>
              <a:rPr lang="en-US" b="1" dirty="0" smtClean="0"/>
              <a:t>(1972)</a:t>
            </a:r>
            <a:r>
              <a:rPr lang="en-US" dirty="0" smtClean="0"/>
              <a:t>: a process claim directed to </a:t>
            </a:r>
            <a:r>
              <a:rPr lang="en-US" b="1" dirty="0" smtClean="0"/>
              <a:t>an algorithm as such is not patentable</a:t>
            </a:r>
            <a:r>
              <a:rPr lang="en-US" dirty="0" smtClean="0"/>
              <a:t> since "the patent would wholly pre-empt the mathematical formula and in practical effect would be a patent on the algorithm itself." This would be equal to allowing a patent on an abstract idea. The Court added, however, that </a:t>
            </a:r>
            <a:r>
              <a:rPr lang="en-US" b="1" dirty="0" smtClean="0"/>
              <a:t>it did not hold that the decision would preclude a patent for any program servicing a computer</a:t>
            </a:r>
            <a:r>
              <a:rPr lang="en-US" dirty="0" smtClean="0"/>
              <a:t>.</a:t>
            </a:r>
            <a:endParaRPr lang="en-US" b="1" i="1" dirty="0" smtClean="0"/>
          </a:p>
          <a:p>
            <a:pPr>
              <a:buFont typeface="Wingdings" pitchFamily="2" charset="2"/>
              <a:buChar char="§"/>
            </a:pPr>
            <a:r>
              <a:rPr lang="en-US" dirty="0" smtClean="0"/>
              <a:t> </a:t>
            </a:r>
            <a:r>
              <a:rPr lang="en-US" b="1" i="1" dirty="0" smtClean="0"/>
              <a:t>Parker v. </a:t>
            </a:r>
            <a:r>
              <a:rPr lang="en-US" b="1" i="1" dirty="0" err="1" smtClean="0"/>
              <a:t>Flook</a:t>
            </a:r>
            <a:r>
              <a:rPr lang="en-US" b="1" i="1" dirty="0" smtClean="0"/>
              <a:t> </a:t>
            </a:r>
            <a:r>
              <a:rPr lang="en-US" b="1" dirty="0" smtClean="0"/>
              <a:t>(1978)</a:t>
            </a:r>
            <a:r>
              <a:rPr lang="en-US" dirty="0" smtClean="0"/>
              <a:t>: </a:t>
            </a:r>
            <a:r>
              <a:rPr lang="en-US" dirty="0" err="1" smtClean="0"/>
              <a:t>Flook's</a:t>
            </a:r>
            <a:r>
              <a:rPr lang="en-US" dirty="0" smtClean="0"/>
              <a:t> process  was found </a:t>
            </a:r>
            <a:r>
              <a:rPr lang="en-US" b="1" dirty="0" smtClean="0"/>
              <a:t>ineligible</a:t>
            </a:r>
            <a:r>
              <a:rPr lang="en-US" dirty="0" smtClean="0"/>
              <a:t> for a patent "because, </a:t>
            </a:r>
            <a:r>
              <a:rPr lang="en-US" b="1" dirty="0" smtClean="0"/>
              <a:t>once that algorithm is assumed to be within the prior art, the application, considered as a whole, contains no patentable invention</a:t>
            </a:r>
            <a:r>
              <a:rPr lang="en-US" dirty="0" smtClean="0"/>
              <a:t>.”</a:t>
            </a:r>
          </a:p>
          <a:p>
            <a:pPr>
              <a:buFont typeface="Wingdings" pitchFamily="2" charset="2"/>
              <a:buChar char="§"/>
            </a:pPr>
            <a:r>
              <a:rPr lang="en-US" dirty="0" smtClean="0">
                <a:ea typeface="ＭＳ Ｐゴシック" charset="-128"/>
              </a:rPr>
              <a:t> </a:t>
            </a:r>
            <a:r>
              <a:rPr lang="en-US" i="1" dirty="0" smtClean="0">
                <a:ea typeface="ＭＳ Ｐゴシック" charset="-128"/>
              </a:rPr>
              <a:t> </a:t>
            </a:r>
            <a:r>
              <a:rPr lang="en-US" b="1" i="1" dirty="0" smtClean="0">
                <a:ea typeface="ＭＳ Ｐゴシック" charset="-128"/>
              </a:rPr>
              <a:t>Diamond v </a:t>
            </a:r>
            <a:r>
              <a:rPr lang="en-US" b="1" i="1" dirty="0" err="1" smtClean="0">
                <a:ea typeface="ＭＳ Ｐゴシック" charset="-128"/>
              </a:rPr>
              <a:t>Diehr</a:t>
            </a:r>
            <a:r>
              <a:rPr lang="en-US" b="1" i="1" dirty="0" smtClean="0">
                <a:ea typeface="ＭＳ Ｐゴシック" charset="-128"/>
              </a:rPr>
              <a:t> </a:t>
            </a:r>
            <a:r>
              <a:rPr lang="en-US" b="1" dirty="0" smtClean="0">
                <a:ea typeface="ＭＳ Ｐゴシック" charset="-128"/>
              </a:rPr>
              <a:t>(1981): application of the "</a:t>
            </a:r>
            <a:r>
              <a:rPr lang="en-US" b="1" i="1" dirty="0" smtClean="0">
                <a:ea typeface="ＭＳ Ｐゴシック" charset="-128"/>
              </a:rPr>
              <a:t>everything under the sun that is made by man</a:t>
            </a:r>
            <a:r>
              <a:rPr lang="en-US" b="1" dirty="0" smtClean="0">
                <a:ea typeface="ＭＳ Ｐゴシック" charset="-128"/>
              </a:rPr>
              <a:t>" principle for software. </a:t>
            </a:r>
          </a:p>
          <a:p>
            <a:pPr>
              <a:buFont typeface="Wingdings" pitchFamily="2" charset="2"/>
              <a:buChar char="§"/>
            </a:pPr>
            <a:r>
              <a:rPr lang="en-US" i="1" dirty="0" smtClean="0">
                <a:ea typeface="ＭＳ Ｐゴシック" charset="-128"/>
              </a:rPr>
              <a:t> </a:t>
            </a:r>
            <a:r>
              <a:rPr lang="en-US" b="1" i="1" dirty="0" smtClean="0">
                <a:ea typeface="ＭＳ Ｐゴシック" charset="-128"/>
              </a:rPr>
              <a:t>In re </a:t>
            </a:r>
            <a:r>
              <a:rPr lang="en-US" b="1" i="1" dirty="0" err="1" smtClean="0">
                <a:ea typeface="ＭＳ Ｐゴシック" charset="-128"/>
              </a:rPr>
              <a:t>Alappat</a:t>
            </a:r>
            <a:r>
              <a:rPr lang="en-US" b="1" i="1" dirty="0" smtClean="0">
                <a:ea typeface="ＭＳ Ｐゴシック" charset="-128"/>
              </a:rPr>
              <a:t>, </a:t>
            </a:r>
            <a:r>
              <a:rPr lang="en-US" dirty="0" smtClean="0">
                <a:ea typeface="ＭＳ Ｐゴシック" charset="-128"/>
              </a:rPr>
              <a:t>by the Court of Appeals for the Federal Circuit </a:t>
            </a:r>
            <a:r>
              <a:rPr lang="en-US" b="1" dirty="0" smtClean="0">
                <a:ea typeface="ＭＳ Ｐゴシック" charset="-128"/>
              </a:rPr>
              <a:t>(1994) : </a:t>
            </a:r>
            <a:r>
              <a:rPr lang="en-US" dirty="0" smtClean="0">
                <a:ea typeface="ＭＳ Ｐゴシック" charset="-128"/>
              </a:rPr>
              <a:t>what is patentable was „not a disembodied mathematical concept which may be characterized as an ‘abstract idea’ but rather a specific machine to produce </a:t>
            </a:r>
            <a:r>
              <a:rPr lang="en-US" b="1" dirty="0" smtClean="0">
                <a:ea typeface="ＭＳ Ｐゴシック" charset="-128"/>
              </a:rPr>
              <a:t>a useful, concrete and tangible result</a:t>
            </a:r>
            <a:r>
              <a:rPr lang="en-US" dirty="0" smtClean="0">
                <a:ea typeface="ＭＳ Ｐゴシック" charset="-128"/>
              </a:rPr>
              <a:t>.” </a:t>
            </a:r>
            <a:r>
              <a:rPr lang="en-US" i="1" dirty="0" smtClean="0">
                <a:ea typeface="ＭＳ Ｐゴシック" charset="-128"/>
              </a:rPr>
              <a:t> ˙</a:t>
            </a:r>
            <a:r>
              <a:rPr lang="en-US" dirty="0" smtClean="0">
                <a:ea typeface="ＭＳ Ｐゴシック" charset="-128"/>
              </a:rPr>
              <a:t>(Emphasis added.)</a:t>
            </a:r>
            <a:endParaRPr lang="en-US" dirty="0"/>
          </a:p>
        </p:txBody>
      </p:sp>
      <p:sp>
        <p:nvSpPr>
          <p:cNvPr id="4" name="Dia számának helye 3"/>
          <p:cNvSpPr>
            <a:spLocks noGrp="1"/>
          </p:cNvSpPr>
          <p:nvPr>
            <p:ph type="sldNum" sz="quarter" idx="12"/>
          </p:nvPr>
        </p:nvSpPr>
        <p:spPr/>
        <p:txBody>
          <a:bodyPr/>
          <a:lstStyle/>
          <a:p>
            <a:fld id="{A8910A67-C6E0-4FF0-96FB-E6C4B3388048}" type="slidenum">
              <a:rPr lang="hu-HU" smtClean="0"/>
              <a:pPr/>
              <a:t>37</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FF00"/>
          </a:solidFill>
        </p:spPr>
        <p:txBody>
          <a:bodyPr>
            <a:normAutofit/>
          </a:bodyPr>
          <a:lstStyle/>
          <a:p>
            <a:r>
              <a:rPr lang="en-US" sz="3200" b="1" dirty="0" smtClean="0"/>
              <a:t>Patents – computer-implemented inventions </a:t>
            </a:r>
            <a:r>
              <a:rPr lang="hu-HU" sz="3200" b="1" dirty="0" smtClean="0"/>
              <a:t/>
            </a:r>
            <a:br>
              <a:rPr lang="hu-HU" sz="3200" b="1" dirty="0" smtClean="0"/>
            </a:br>
            <a:r>
              <a:rPr lang="en-US" sz="3200" b="1" dirty="0" smtClean="0"/>
              <a:t>in </a:t>
            </a:r>
            <a:r>
              <a:rPr lang="hu-HU" sz="3200" b="1" dirty="0" err="1" smtClean="0"/>
              <a:t>practice</a:t>
            </a:r>
            <a:endParaRPr lang="hu-HU" sz="3200" dirty="0"/>
          </a:p>
        </p:txBody>
      </p:sp>
      <p:sp>
        <p:nvSpPr>
          <p:cNvPr id="3" name="Szövegdoboz 2"/>
          <p:cNvSpPr txBox="1"/>
          <p:nvPr/>
        </p:nvSpPr>
        <p:spPr>
          <a:xfrm>
            <a:off x="323528" y="1772816"/>
            <a:ext cx="8424936" cy="3785652"/>
          </a:xfrm>
          <a:prstGeom prst="rect">
            <a:avLst/>
          </a:prstGeom>
          <a:noFill/>
        </p:spPr>
        <p:txBody>
          <a:bodyPr wrap="square" rtlCol="0">
            <a:spAutoFit/>
          </a:bodyPr>
          <a:lstStyle/>
          <a:p>
            <a:r>
              <a:rPr lang="en-US" sz="2000" b="1" u="sng" dirty="0" smtClean="0"/>
              <a:t>US; software-related inventions: from </a:t>
            </a:r>
            <a:r>
              <a:rPr lang="en-US" sz="2000" b="1" i="1" u="sng" dirty="0" smtClean="0"/>
              <a:t>State Street </a:t>
            </a:r>
            <a:r>
              <a:rPr lang="en-US" sz="2000" b="1" u="sng" dirty="0" smtClean="0"/>
              <a:t>to </a:t>
            </a:r>
            <a:r>
              <a:rPr lang="en-US" sz="2000" b="1" i="1" u="sng" dirty="0" err="1" smtClean="0"/>
              <a:t>Bilsk</a:t>
            </a:r>
            <a:r>
              <a:rPr lang="hu-HU" sz="2000" b="1" i="1" u="sng" dirty="0" smtClean="0"/>
              <a:t>i</a:t>
            </a:r>
            <a:endParaRPr lang="en-US" sz="2000" b="1" i="1" u="sng" dirty="0" smtClean="0"/>
          </a:p>
          <a:p>
            <a:endParaRPr lang="en-US" sz="2000" dirty="0" smtClean="0"/>
          </a:p>
          <a:p>
            <a:pPr>
              <a:buFont typeface="Wingdings" pitchFamily="2" charset="2"/>
              <a:buChar char="§"/>
            </a:pPr>
            <a:r>
              <a:rPr lang="en-US" sz="2000" i="1" dirty="0" smtClean="0">
                <a:ea typeface="ＭＳ Ｐゴシック" charset="-128"/>
              </a:rPr>
              <a:t> </a:t>
            </a:r>
            <a:r>
              <a:rPr lang="en-US" sz="2000" b="1" i="1" dirty="0" smtClean="0">
                <a:ea typeface="ＭＳ Ｐゴシック" charset="-128"/>
              </a:rPr>
              <a:t>State Street Bank v Signature Financial Group</a:t>
            </a:r>
            <a:r>
              <a:rPr lang="en-US" sz="2000" i="1" dirty="0" smtClean="0">
                <a:ea typeface="ＭＳ Ｐゴシック" charset="-128"/>
              </a:rPr>
              <a:t>,</a:t>
            </a:r>
            <a:r>
              <a:rPr lang="en-US" sz="2000" dirty="0" smtClean="0">
                <a:ea typeface="ＭＳ Ｐゴシック" charset="-128"/>
              </a:rPr>
              <a:t> by the Court of Appeals for the Federal Circuit </a:t>
            </a:r>
            <a:r>
              <a:rPr lang="en-US" sz="2000" b="1" dirty="0" smtClean="0">
                <a:ea typeface="ＭＳ Ｐゴシック" charset="-128"/>
              </a:rPr>
              <a:t>(1998): </a:t>
            </a:r>
            <a:r>
              <a:rPr lang="en-US" sz="2000" dirty="0" smtClean="0">
                <a:ea typeface="ＭＳ Ｐゴシック" charset="-128"/>
              </a:rPr>
              <a:t>on a </a:t>
            </a:r>
            <a:r>
              <a:rPr lang="en-US" sz="2000" b="1" dirty="0" smtClean="0">
                <a:ea typeface="ＭＳ Ｐゴシック" charset="-128"/>
              </a:rPr>
              <a:t>software-based business method invention </a:t>
            </a:r>
            <a:r>
              <a:rPr lang="en-US" sz="2000" dirty="0" smtClean="0">
                <a:ea typeface="ＭＳ Ｐゴシック" charset="-128"/>
              </a:rPr>
              <a:t>found that  it was</a:t>
            </a:r>
            <a:r>
              <a:rPr lang="en-US" sz="2000" dirty="0" smtClean="0"/>
              <a:t> eligible for patent since </a:t>
            </a:r>
            <a:r>
              <a:rPr lang="en-US" sz="2000" b="1" dirty="0" smtClean="0"/>
              <a:t>it involved some practical application and it produced „a useful, concrete and tangible result</a:t>
            </a:r>
            <a:r>
              <a:rPr lang="en-US" sz="2000" dirty="0" smtClean="0"/>
              <a:t>." </a:t>
            </a:r>
          </a:p>
          <a:p>
            <a:pPr>
              <a:buFont typeface="Wingdings" pitchFamily="2" charset="2"/>
              <a:buChar char="§"/>
            </a:pPr>
            <a:endParaRPr lang="en-US" sz="2000" dirty="0" smtClean="0"/>
          </a:p>
          <a:p>
            <a:pPr>
              <a:buFont typeface="Wingdings" pitchFamily="2" charset="2"/>
              <a:buChar char="§"/>
            </a:pPr>
            <a:r>
              <a:rPr lang="en-US" sz="2000" b="1" dirty="0" smtClean="0"/>
              <a:t> In 2008, however in the </a:t>
            </a:r>
            <a:r>
              <a:rPr lang="en-US" sz="2000" b="1" i="1" dirty="0" err="1" smtClean="0"/>
              <a:t>Bilski</a:t>
            </a:r>
            <a:r>
              <a:rPr lang="en-US" sz="2000" b="1" i="1" dirty="0" smtClean="0"/>
              <a:t> v. </a:t>
            </a:r>
            <a:r>
              <a:rPr lang="en-US" sz="2000" b="1" i="1" dirty="0" err="1" smtClean="0"/>
              <a:t>Kappos</a:t>
            </a:r>
            <a:r>
              <a:rPr lang="en-US" sz="2000" b="1" i="1" dirty="0" smtClean="0"/>
              <a:t> </a:t>
            </a:r>
            <a:r>
              <a:rPr lang="en-US" sz="2000" b="1" dirty="0" smtClean="0"/>
              <a:t>case, </a:t>
            </a:r>
            <a:r>
              <a:rPr lang="en-US" sz="2000" dirty="0" smtClean="0"/>
              <a:t>the Court of Appeal </a:t>
            </a:r>
            <a:r>
              <a:rPr lang="en-US" sz="2000" b="1" dirty="0" smtClean="0"/>
              <a:t>abandoned the useful-concrete-and-tangible test</a:t>
            </a:r>
            <a:r>
              <a:rPr lang="en-US" sz="2000" dirty="0" smtClean="0"/>
              <a:t>. It rejected the patentability of a software-based risk-calculation business method on the basis of the machine-or-transformation” test. </a:t>
            </a:r>
            <a:r>
              <a:rPr lang="en-US" sz="2000" b="1" dirty="0" smtClean="0"/>
              <a:t>The Supreme Court accepted the appeal against </a:t>
            </a:r>
            <a:r>
              <a:rPr lang="en-US" sz="2000" b="1" dirty="0" err="1" smtClean="0"/>
              <a:t>th</a:t>
            </a:r>
            <a:r>
              <a:rPr lang="hu-HU" sz="2000" b="1" dirty="0" smtClean="0"/>
              <a:t>is and </a:t>
            </a:r>
            <a:r>
              <a:rPr lang="en-US" sz="2000" b="1" dirty="0" smtClean="0"/>
              <a:t>adopted its decision in June 2010. </a:t>
            </a:r>
            <a:endParaRPr lang="en-US" sz="2000" b="1" dirty="0"/>
          </a:p>
        </p:txBody>
      </p:sp>
      <p:sp>
        <p:nvSpPr>
          <p:cNvPr id="4" name="Dia számának helye 3"/>
          <p:cNvSpPr>
            <a:spLocks noGrp="1"/>
          </p:cNvSpPr>
          <p:nvPr>
            <p:ph type="sldNum" sz="quarter" idx="12"/>
          </p:nvPr>
        </p:nvSpPr>
        <p:spPr/>
        <p:txBody>
          <a:bodyPr/>
          <a:lstStyle/>
          <a:p>
            <a:fld id="{A8910A67-C6E0-4FF0-96FB-E6C4B3388048}" type="slidenum">
              <a:rPr lang="hu-HU" smtClean="0"/>
              <a:pPr/>
              <a:t>38</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FF00"/>
          </a:solidFill>
        </p:spPr>
        <p:txBody>
          <a:bodyPr>
            <a:normAutofit/>
          </a:bodyPr>
          <a:lstStyle/>
          <a:p>
            <a:r>
              <a:rPr lang="en-US" sz="3200" b="1" dirty="0" smtClean="0"/>
              <a:t>Patents – computer-implemented inventions </a:t>
            </a:r>
            <a:r>
              <a:rPr lang="hu-HU" sz="3200" b="1" dirty="0" smtClean="0"/>
              <a:t/>
            </a:r>
            <a:br>
              <a:rPr lang="hu-HU" sz="3200" b="1" dirty="0" smtClean="0"/>
            </a:br>
            <a:r>
              <a:rPr lang="en-US" sz="3200" b="1" dirty="0" smtClean="0"/>
              <a:t>in </a:t>
            </a:r>
            <a:r>
              <a:rPr lang="hu-HU" sz="3200" b="1" dirty="0" err="1" smtClean="0"/>
              <a:t>practice</a:t>
            </a:r>
            <a:endParaRPr lang="hu-HU" sz="3200" dirty="0"/>
          </a:p>
        </p:txBody>
      </p:sp>
      <p:sp>
        <p:nvSpPr>
          <p:cNvPr id="3" name="Szövegdoboz 2"/>
          <p:cNvSpPr txBox="1"/>
          <p:nvPr/>
        </p:nvSpPr>
        <p:spPr>
          <a:xfrm>
            <a:off x="467544" y="1556792"/>
            <a:ext cx="8136904" cy="4801314"/>
          </a:xfrm>
          <a:prstGeom prst="rect">
            <a:avLst/>
          </a:prstGeom>
          <a:noFill/>
        </p:spPr>
        <p:txBody>
          <a:bodyPr wrap="square" rtlCol="0">
            <a:spAutoFit/>
          </a:bodyPr>
          <a:lstStyle/>
          <a:p>
            <a:r>
              <a:rPr lang="en-US" b="1" u="sng" dirty="0" smtClean="0"/>
              <a:t>US; the Supreme Court in </a:t>
            </a:r>
            <a:r>
              <a:rPr lang="en-US" b="1" i="1" u="sng" dirty="0" err="1" smtClean="0"/>
              <a:t>Bilski</a:t>
            </a:r>
            <a:r>
              <a:rPr lang="en-US" b="1" i="1" u="sng" dirty="0" smtClean="0"/>
              <a:t> v. </a:t>
            </a:r>
            <a:r>
              <a:rPr lang="en-US" b="1" i="1" u="sng" dirty="0" err="1" smtClean="0"/>
              <a:t>Kappos</a:t>
            </a:r>
            <a:r>
              <a:rPr lang="en-US" b="1" dirty="0" smtClean="0"/>
              <a:t>.  Although </a:t>
            </a:r>
            <a:r>
              <a:rPr lang="en-US" b="1" dirty="0" err="1" smtClean="0"/>
              <a:t>Bilski's</a:t>
            </a:r>
            <a:r>
              <a:rPr lang="en-US" b="1" dirty="0" smtClean="0"/>
              <a:t> claims were held </a:t>
            </a:r>
            <a:r>
              <a:rPr lang="en-US" b="1" dirty="0" err="1" smtClean="0"/>
              <a:t>unpatentable</a:t>
            </a:r>
            <a:r>
              <a:rPr lang="en-US" b="1" dirty="0" smtClean="0"/>
              <a:t>, the Supreme Court has </a:t>
            </a:r>
            <a:r>
              <a:rPr lang="en-US" b="1" u="sng" dirty="0" smtClean="0"/>
              <a:t>re-affirmed that the door to patent eligibility should remain broad and open</a:t>
            </a:r>
            <a:r>
              <a:rPr lang="en-US" b="1" dirty="0" smtClean="0"/>
              <a:t>.</a:t>
            </a:r>
          </a:p>
          <a:p>
            <a:pPr>
              <a:buFont typeface="Wingdings" pitchFamily="2" charset="2"/>
              <a:buChar char="Ø"/>
            </a:pPr>
            <a:r>
              <a:rPr lang="en-US" b="1" dirty="0" smtClean="0"/>
              <a:t> Confirmed that </a:t>
            </a:r>
            <a:r>
              <a:rPr lang="en-US" b="1" dirty="0" err="1" smtClean="0"/>
              <a:t>Bilsk</a:t>
            </a:r>
            <a:r>
              <a:rPr lang="hu-HU" b="1" dirty="0" smtClean="0"/>
              <a:t>i</a:t>
            </a:r>
            <a:r>
              <a:rPr lang="en-US" b="1" dirty="0" smtClean="0"/>
              <a:t>’s software-based risk-calculation method </a:t>
            </a:r>
            <a:r>
              <a:rPr lang="hu-HU" b="1" dirty="0" err="1" smtClean="0"/>
              <a:t>was</a:t>
            </a:r>
            <a:r>
              <a:rPr lang="en-US" b="1" dirty="0" smtClean="0"/>
              <a:t> not patentable.  However, stated that it is not appropriate to judge the issue of patentability exclusively on the basis of the „machine-or-transformation” test. </a:t>
            </a:r>
          </a:p>
          <a:p>
            <a:pPr>
              <a:buFont typeface="Wingdings" pitchFamily="2" charset="2"/>
              <a:buChar char="Ø"/>
            </a:pPr>
            <a:r>
              <a:rPr lang="en-US" dirty="0" smtClean="0"/>
              <a:t> The Court pointed out: „Today, </a:t>
            </a:r>
            <a:r>
              <a:rPr lang="en-US" b="1" dirty="0" smtClean="0"/>
              <a:t>the Court once again declines to impose limitations on the Patent Act </a:t>
            </a:r>
            <a:r>
              <a:rPr lang="en-US" dirty="0" smtClean="0"/>
              <a:t>that are inconsistent with the Act’s text. </a:t>
            </a:r>
            <a:r>
              <a:rPr lang="en-US" b="1" dirty="0" smtClean="0"/>
              <a:t>The patent application here can be rejected under our precedents on the </a:t>
            </a:r>
            <a:r>
              <a:rPr lang="en-US" b="1" dirty="0" err="1" smtClean="0"/>
              <a:t>unpatentability</a:t>
            </a:r>
            <a:r>
              <a:rPr lang="en-US" b="1" dirty="0" smtClean="0"/>
              <a:t> of abstract ideas. </a:t>
            </a:r>
            <a:r>
              <a:rPr lang="en-US" dirty="0" smtClean="0"/>
              <a:t>The Court, therefore, need not define further what constitutes a patentable “process,” beyond pointing to the definition of that term provided in §100(b) and looking to the guideposts in </a:t>
            </a:r>
            <a:r>
              <a:rPr lang="en-US" i="1" dirty="0" smtClean="0"/>
              <a:t>Benson</a:t>
            </a:r>
            <a:r>
              <a:rPr lang="en-US" dirty="0" smtClean="0"/>
              <a:t>, </a:t>
            </a:r>
            <a:r>
              <a:rPr lang="en-US" i="1" dirty="0" err="1" smtClean="0"/>
              <a:t>Flook</a:t>
            </a:r>
            <a:r>
              <a:rPr lang="en-US" dirty="0" smtClean="0"/>
              <a:t>, and </a:t>
            </a:r>
            <a:r>
              <a:rPr lang="en-US" i="1" dirty="0" err="1" smtClean="0"/>
              <a:t>Diehr</a:t>
            </a:r>
            <a:r>
              <a:rPr lang="en-US" dirty="0" smtClean="0"/>
              <a:t>.”  (Emphasis added.)  </a:t>
            </a:r>
          </a:p>
          <a:p>
            <a:pPr>
              <a:buFont typeface="Wingdings" pitchFamily="2" charset="2"/>
              <a:buChar char="Ø"/>
            </a:pPr>
            <a:r>
              <a:rPr lang="en-US" b="1" dirty="0" smtClean="0"/>
              <a:t> Also found that </a:t>
            </a:r>
            <a:r>
              <a:rPr lang="en-US" b="1" u="sng" dirty="0" smtClean="0"/>
              <a:t>the Patent Act does not categorically exclude business methods from patentability </a:t>
            </a:r>
            <a:r>
              <a:rPr lang="en-US" dirty="0" smtClean="0"/>
              <a:t>noting that the prior-use defense found in Section 273(b)(1) of the  "explicitly contemplates the existence of at least some business method patents.” that there may be business method patents.“ </a:t>
            </a:r>
            <a:r>
              <a:rPr lang="en-US" b="1" dirty="0" smtClean="0"/>
              <a:t> </a:t>
            </a:r>
            <a:endParaRPr lang="en-US" b="1" dirty="0"/>
          </a:p>
        </p:txBody>
      </p:sp>
      <p:sp>
        <p:nvSpPr>
          <p:cNvPr id="4" name="Dia számának helye 3"/>
          <p:cNvSpPr>
            <a:spLocks noGrp="1"/>
          </p:cNvSpPr>
          <p:nvPr>
            <p:ph type="sldNum" sz="quarter" idx="12"/>
          </p:nvPr>
        </p:nvSpPr>
        <p:spPr/>
        <p:txBody>
          <a:bodyPr/>
          <a:lstStyle/>
          <a:p>
            <a:fld id="{A8910A67-C6E0-4FF0-96FB-E6C4B3388048}" type="slidenum">
              <a:rPr lang="hu-HU" smtClean="0"/>
              <a:pPr/>
              <a:t>39</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tx2">
              <a:lumMod val="20000"/>
              <a:lumOff val="80000"/>
            </a:schemeClr>
          </a:solidFill>
        </p:spPr>
        <p:txBody>
          <a:bodyPr>
            <a:normAutofit/>
          </a:bodyPr>
          <a:lstStyle/>
          <a:p>
            <a:r>
              <a:rPr lang="en-US" sz="3200" b="1" dirty="0" smtClean="0"/>
              <a:t>Introduction – </a:t>
            </a:r>
            <a:r>
              <a:rPr lang="hu-HU" sz="3200" b="1" dirty="0" err="1" smtClean="0"/>
              <a:t>basic</a:t>
            </a:r>
            <a:r>
              <a:rPr lang="hu-HU" sz="3200" b="1" dirty="0" smtClean="0"/>
              <a:t> </a:t>
            </a:r>
            <a:r>
              <a:rPr lang="en-US" sz="3200" b="1" dirty="0" smtClean="0"/>
              <a:t>concepts and definitions </a:t>
            </a:r>
            <a:endParaRPr lang="hu-HU" sz="3200" dirty="0"/>
          </a:p>
        </p:txBody>
      </p:sp>
      <p:sp>
        <p:nvSpPr>
          <p:cNvPr id="3" name="Szövegdoboz 2"/>
          <p:cNvSpPr txBox="1"/>
          <p:nvPr/>
        </p:nvSpPr>
        <p:spPr>
          <a:xfrm>
            <a:off x="251520" y="1556792"/>
            <a:ext cx="8568952" cy="4708981"/>
          </a:xfrm>
          <a:prstGeom prst="rect">
            <a:avLst/>
          </a:prstGeom>
          <a:noFill/>
        </p:spPr>
        <p:txBody>
          <a:bodyPr wrap="square" rtlCol="0">
            <a:spAutoFit/>
          </a:bodyPr>
          <a:lstStyle/>
          <a:p>
            <a:r>
              <a:rPr lang="en-US" sz="2000" b="1" u="sng" dirty="0" smtClean="0"/>
              <a:t>WIPO Model Provisions of 1977 </a:t>
            </a:r>
            <a:r>
              <a:rPr lang="hu-HU" sz="2000" b="1" u="sng" dirty="0" err="1" smtClean="0"/>
              <a:t>on</a:t>
            </a:r>
            <a:r>
              <a:rPr lang="hu-HU" sz="2000" b="1" u="sng" dirty="0" smtClean="0"/>
              <a:t> </a:t>
            </a:r>
            <a:r>
              <a:rPr lang="hu-HU" sz="2000" b="1" i="1" u="sng" dirty="0" err="1" smtClean="0"/>
              <a:t>sui</a:t>
            </a:r>
            <a:r>
              <a:rPr lang="hu-HU" sz="2000" b="1" i="1" u="sng" dirty="0" smtClean="0"/>
              <a:t> generis </a:t>
            </a:r>
            <a:r>
              <a:rPr lang="hu-HU" sz="2000" b="1" u="sng" dirty="0" err="1" smtClean="0"/>
              <a:t>protection</a:t>
            </a:r>
            <a:r>
              <a:rPr lang="en-US" sz="2000" b="1" dirty="0" smtClean="0"/>
              <a:t>: </a:t>
            </a:r>
            <a:endParaRPr lang="hu-HU" sz="2000" b="1" dirty="0" smtClean="0"/>
          </a:p>
          <a:p>
            <a:endParaRPr lang="en-US" sz="2000" b="1" dirty="0" smtClean="0"/>
          </a:p>
          <a:p>
            <a:r>
              <a:rPr lang="hu-HU" sz="2000" b="1" dirty="0" err="1" smtClean="0"/>
              <a:t>Article</a:t>
            </a:r>
            <a:r>
              <a:rPr lang="hu-HU" sz="2000" b="1" dirty="0" smtClean="0"/>
              <a:t> 1</a:t>
            </a:r>
            <a:r>
              <a:rPr lang="hu-HU" sz="2000" dirty="0" smtClean="0"/>
              <a:t>: „</a:t>
            </a:r>
            <a:r>
              <a:rPr lang="en-US" sz="2000" dirty="0" smtClean="0"/>
              <a:t>For the purposes of this Law:</a:t>
            </a:r>
          </a:p>
          <a:p>
            <a:r>
              <a:rPr lang="en-US" sz="2000" dirty="0" smtClean="0"/>
              <a:t>(</a:t>
            </a:r>
            <a:r>
              <a:rPr lang="en-US" sz="2000" dirty="0" err="1" smtClean="0"/>
              <a:t>i</a:t>
            </a:r>
            <a:r>
              <a:rPr lang="en-US" sz="2000" dirty="0" smtClean="0"/>
              <a:t>)</a:t>
            </a:r>
            <a:r>
              <a:rPr lang="hu-HU" sz="2000" dirty="0" smtClean="0"/>
              <a:t> </a:t>
            </a:r>
            <a:r>
              <a:rPr lang="hu-HU" sz="2000" b="1" dirty="0" smtClean="0"/>
              <a:t>‘</a:t>
            </a:r>
            <a:r>
              <a:rPr lang="en-US" sz="2000" b="1" dirty="0" smtClean="0"/>
              <a:t>computer program</a:t>
            </a:r>
            <a:r>
              <a:rPr lang="hu-HU" sz="2000" b="1" dirty="0" smtClean="0"/>
              <a:t>’</a:t>
            </a:r>
            <a:r>
              <a:rPr lang="en-US" sz="2000" b="1" dirty="0" smtClean="0"/>
              <a:t> means a set of</a:t>
            </a:r>
            <a:r>
              <a:rPr lang="hu-HU" sz="2000" b="1" dirty="0" smtClean="0"/>
              <a:t> </a:t>
            </a:r>
            <a:r>
              <a:rPr lang="en-US" sz="2000" b="1" dirty="0" smtClean="0"/>
              <a:t>instructions capable, when incorporated in a</a:t>
            </a:r>
            <a:r>
              <a:rPr lang="hu-HU" sz="2000" b="1" dirty="0" smtClean="0"/>
              <a:t> </a:t>
            </a:r>
            <a:r>
              <a:rPr lang="en-US" sz="2000" b="1" dirty="0" smtClean="0"/>
              <a:t>machine-readable medium, of causing a</a:t>
            </a:r>
            <a:r>
              <a:rPr lang="hu-HU" sz="2000" b="1" dirty="0" smtClean="0"/>
              <a:t> </a:t>
            </a:r>
            <a:r>
              <a:rPr lang="en-US" sz="2000" b="1" dirty="0" smtClean="0"/>
              <a:t>machine having information</a:t>
            </a:r>
            <a:r>
              <a:rPr lang="hu-HU" sz="2000" b="1" dirty="0" err="1" smtClean="0"/>
              <a:t>-p</a:t>
            </a:r>
            <a:r>
              <a:rPr lang="en-US" sz="2000" b="1" dirty="0" err="1" smtClean="0"/>
              <a:t>rocessing</a:t>
            </a:r>
            <a:r>
              <a:rPr lang="en-US" sz="2000" b="1" dirty="0" smtClean="0"/>
              <a:t> capabilities to indicate, perform or achieve a</a:t>
            </a:r>
            <a:r>
              <a:rPr lang="hu-HU" sz="2000" b="1" dirty="0" smtClean="0"/>
              <a:t> </a:t>
            </a:r>
            <a:r>
              <a:rPr lang="en-US" sz="2000" b="1" dirty="0" smtClean="0"/>
              <a:t>particular function, task or result</a:t>
            </a:r>
            <a:r>
              <a:rPr lang="en-US" sz="2000" dirty="0" smtClean="0"/>
              <a:t>;</a:t>
            </a:r>
          </a:p>
          <a:p>
            <a:r>
              <a:rPr lang="en-US" sz="2000" dirty="0" smtClean="0"/>
              <a:t>(ii)</a:t>
            </a:r>
            <a:r>
              <a:rPr lang="hu-HU" sz="2000" dirty="0" smtClean="0"/>
              <a:t> </a:t>
            </a:r>
            <a:r>
              <a:rPr lang="hu-HU" sz="2000" b="1" dirty="0" smtClean="0"/>
              <a:t>‘</a:t>
            </a:r>
            <a:r>
              <a:rPr lang="en-US" sz="2000" b="1" dirty="0" smtClean="0"/>
              <a:t>program description</a:t>
            </a:r>
            <a:r>
              <a:rPr lang="hu-HU" sz="2000" b="1" dirty="0" smtClean="0"/>
              <a:t>’</a:t>
            </a:r>
            <a:r>
              <a:rPr lang="en-US" sz="2000" b="1" dirty="0" smtClean="0"/>
              <a:t> </a:t>
            </a:r>
            <a:r>
              <a:rPr lang="en-US" sz="2000" dirty="0" smtClean="0"/>
              <a:t>means </a:t>
            </a:r>
            <a:r>
              <a:rPr lang="en-US" sz="2000" b="1" dirty="0" smtClean="0"/>
              <a:t>a complete procedural presentation in verbal, schematic or other form</a:t>
            </a:r>
            <a:r>
              <a:rPr lang="en-US" sz="2000" dirty="0" smtClean="0"/>
              <a:t>, in sufficient detail to determine a set of instructions constituting a corresponding computer program;</a:t>
            </a:r>
          </a:p>
          <a:p>
            <a:r>
              <a:rPr lang="en-US" sz="2000" dirty="0" smtClean="0"/>
              <a:t>(iii) </a:t>
            </a:r>
            <a:r>
              <a:rPr lang="hu-HU" sz="2000" b="1" dirty="0" smtClean="0"/>
              <a:t>‘</a:t>
            </a:r>
            <a:r>
              <a:rPr lang="en-US" sz="2000" b="1" dirty="0" smtClean="0"/>
              <a:t>supporting material</a:t>
            </a:r>
            <a:r>
              <a:rPr lang="hu-HU" sz="2000" b="1" dirty="0" smtClean="0"/>
              <a:t>’</a:t>
            </a:r>
            <a:r>
              <a:rPr lang="en-US" sz="2000" b="1" dirty="0" smtClean="0"/>
              <a:t> means any material</a:t>
            </a:r>
            <a:r>
              <a:rPr lang="en-US" sz="2000" dirty="0" smtClean="0"/>
              <a:t>, other than a computer program or a program description</a:t>
            </a:r>
            <a:r>
              <a:rPr lang="hu-HU" sz="2000" dirty="0" smtClean="0"/>
              <a:t>,</a:t>
            </a:r>
            <a:r>
              <a:rPr lang="en-US" sz="2000" dirty="0" smtClean="0"/>
              <a:t> </a:t>
            </a:r>
            <a:r>
              <a:rPr lang="en-US" sz="2000" b="1" dirty="0" smtClean="0"/>
              <a:t>created for aiding the understanding or application of a computer program</a:t>
            </a:r>
            <a:r>
              <a:rPr lang="en-US" sz="2000" dirty="0" smtClean="0"/>
              <a:t>, for example problem descriptions and user instructions;</a:t>
            </a:r>
          </a:p>
          <a:p>
            <a:r>
              <a:rPr lang="en-US" sz="2000" dirty="0" smtClean="0"/>
              <a:t>(iv) </a:t>
            </a:r>
            <a:r>
              <a:rPr lang="hu-HU" sz="2000" b="1" dirty="0" smtClean="0"/>
              <a:t>‘</a:t>
            </a:r>
            <a:r>
              <a:rPr lang="en-US" sz="2000" b="1" dirty="0" smtClean="0"/>
              <a:t>computer software</a:t>
            </a:r>
            <a:r>
              <a:rPr lang="hu-HU" sz="2000" b="1" dirty="0" smtClean="0"/>
              <a:t>’</a:t>
            </a:r>
            <a:r>
              <a:rPr lang="en-US" sz="2000" b="1" dirty="0" smtClean="0"/>
              <a:t> means any or several of the items referred to in (</a:t>
            </a:r>
            <a:r>
              <a:rPr lang="en-US" sz="2000" b="1" dirty="0" err="1" smtClean="0"/>
              <a:t>i</a:t>
            </a:r>
            <a:r>
              <a:rPr lang="en-US" sz="2000" b="1" dirty="0" smtClean="0"/>
              <a:t>) to (iii)</a:t>
            </a:r>
            <a:r>
              <a:rPr lang="hu-HU" sz="2000" dirty="0" smtClean="0"/>
              <a:t>.” (WIPO </a:t>
            </a:r>
            <a:r>
              <a:rPr lang="hu-HU" sz="2000" dirty="0" err="1" smtClean="0"/>
              <a:t>publication</a:t>
            </a:r>
            <a:r>
              <a:rPr lang="hu-HU" sz="2000" dirty="0" smtClean="0"/>
              <a:t> No. 814(E), 1978; </a:t>
            </a:r>
            <a:r>
              <a:rPr lang="hu-HU" sz="2000" dirty="0" err="1" smtClean="0"/>
              <a:t>emphasis</a:t>
            </a:r>
            <a:r>
              <a:rPr lang="hu-HU" sz="2000" dirty="0" smtClean="0"/>
              <a:t> </a:t>
            </a:r>
            <a:r>
              <a:rPr lang="hu-HU" sz="2000" dirty="0" err="1" smtClean="0"/>
              <a:t>added</a:t>
            </a:r>
            <a:r>
              <a:rPr lang="hu-HU" sz="2000" dirty="0" smtClean="0"/>
              <a:t>.)</a:t>
            </a:r>
            <a:endParaRPr lang="hu-HU" dirty="0"/>
          </a:p>
        </p:txBody>
      </p:sp>
      <p:sp>
        <p:nvSpPr>
          <p:cNvPr id="4" name="Dia számának helye 3"/>
          <p:cNvSpPr>
            <a:spLocks noGrp="1"/>
          </p:cNvSpPr>
          <p:nvPr>
            <p:ph type="sldNum" sz="quarter" idx="12"/>
          </p:nvPr>
        </p:nvSpPr>
        <p:spPr/>
        <p:txBody>
          <a:bodyPr/>
          <a:lstStyle/>
          <a:p>
            <a:fld id="{A8910A67-C6E0-4FF0-96FB-E6C4B3388048}" type="slidenum">
              <a:rPr lang="hu-HU" smtClean="0"/>
              <a:pPr/>
              <a:t>4</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FF00"/>
          </a:solidFill>
        </p:spPr>
        <p:txBody>
          <a:bodyPr>
            <a:normAutofit/>
          </a:bodyPr>
          <a:lstStyle/>
          <a:p>
            <a:r>
              <a:rPr lang="en-US" sz="3200" b="1" dirty="0" smtClean="0"/>
              <a:t>Patents – computer-implemented inventions </a:t>
            </a:r>
            <a:r>
              <a:rPr lang="hu-HU" sz="3200" b="1" dirty="0" smtClean="0"/>
              <a:t/>
            </a:r>
            <a:br>
              <a:rPr lang="hu-HU" sz="3200" b="1" dirty="0" smtClean="0"/>
            </a:br>
            <a:r>
              <a:rPr lang="en-US" sz="3200" b="1" dirty="0" smtClean="0"/>
              <a:t>in </a:t>
            </a:r>
            <a:r>
              <a:rPr lang="hu-HU" sz="3200" b="1" dirty="0" err="1" smtClean="0"/>
              <a:t>practice</a:t>
            </a:r>
            <a:endParaRPr lang="hu-HU" sz="3200" dirty="0"/>
          </a:p>
        </p:txBody>
      </p:sp>
      <p:sp>
        <p:nvSpPr>
          <p:cNvPr id="4" name="Szövegdoboz 3"/>
          <p:cNvSpPr txBox="1"/>
          <p:nvPr/>
        </p:nvSpPr>
        <p:spPr>
          <a:xfrm>
            <a:off x="395536" y="1556792"/>
            <a:ext cx="8352928" cy="4524315"/>
          </a:xfrm>
          <a:prstGeom prst="rect">
            <a:avLst/>
          </a:prstGeom>
          <a:noFill/>
        </p:spPr>
        <p:txBody>
          <a:bodyPr wrap="square" rtlCol="0">
            <a:spAutoFit/>
          </a:bodyPr>
          <a:lstStyle/>
          <a:p>
            <a:r>
              <a:rPr lang="en-US" b="1" u="sng" dirty="0" smtClean="0"/>
              <a:t>US; the Supreme Court’s </a:t>
            </a:r>
            <a:r>
              <a:rPr lang="en-US" b="1" i="1" u="sng" dirty="0" err="1" smtClean="0"/>
              <a:t>Bilski</a:t>
            </a:r>
            <a:r>
              <a:rPr lang="en-US" b="1" i="1" u="sng" dirty="0" smtClean="0"/>
              <a:t> </a:t>
            </a:r>
            <a:r>
              <a:rPr lang="en-US" b="1" u="sng" dirty="0" smtClean="0"/>
              <a:t>decision is characterized by observers as a „business as usual” decision </a:t>
            </a:r>
            <a:r>
              <a:rPr lang="en-US" b="1" dirty="0" smtClean="0"/>
              <a:t>.</a:t>
            </a:r>
          </a:p>
          <a:p>
            <a:endParaRPr lang="en-US" b="1" dirty="0" smtClean="0"/>
          </a:p>
          <a:p>
            <a:pPr>
              <a:buFont typeface="Wingdings" pitchFamily="2" charset="2"/>
              <a:buChar char="Ø"/>
            </a:pPr>
            <a:r>
              <a:rPr lang="en-US" b="1" dirty="0" smtClean="0"/>
              <a:t> It was adopted by a 5 : 4</a:t>
            </a:r>
            <a:r>
              <a:rPr lang="en-US" dirty="0" smtClean="0"/>
              <a:t>  </a:t>
            </a:r>
            <a:r>
              <a:rPr lang="en-US" b="1" dirty="0" smtClean="0"/>
              <a:t>majority </a:t>
            </a:r>
            <a:r>
              <a:rPr lang="en-US" dirty="0" smtClean="0"/>
              <a:t>(three judges presenting dissenting opinions and one a partly concurring and partly dissenting opinion).  More or less </a:t>
            </a:r>
            <a:r>
              <a:rPr lang="en-US" b="1" dirty="0" smtClean="0"/>
              <a:t>there was only one thing that all nine judges agreed upon</a:t>
            </a:r>
            <a:r>
              <a:rPr lang="en-US" dirty="0" smtClean="0"/>
              <a:t>; namely, that that </a:t>
            </a:r>
            <a:r>
              <a:rPr lang="en-US" dirty="0" err="1" smtClean="0"/>
              <a:t>Bilski's</a:t>
            </a:r>
            <a:r>
              <a:rPr lang="en-US" dirty="0" smtClean="0"/>
              <a:t>  risk-calculation method was </a:t>
            </a:r>
            <a:r>
              <a:rPr lang="en-US" b="1" dirty="0" err="1" smtClean="0"/>
              <a:t>unpatentable</a:t>
            </a:r>
            <a:r>
              <a:rPr lang="en-US" b="1" dirty="0" smtClean="0"/>
              <a:t> because it was an abstract idea </a:t>
            </a:r>
            <a:r>
              <a:rPr lang="en-US" dirty="0" smtClean="0"/>
              <a:t>"just like the algorithms at issue in </a:t>
            </a:r>
            <a:r>
              <a:rPr lang="en-US" i="1" dirty="0" smtClean="0"/>
              <a:t>Benson</a:t>
            </a:r>
            <a:r>
              <a:rPr lang="en-US" dirty="0" smtClean="0"/>
              <a:t> and </a:t>
            </a:r>
            <a:r>
              <a:rPr lang="en-US" i="1" dirty="0" err="1" smtClean="0"/>
              <a:t>Flook</a:t>
            </a:r>
            <a:r>
              <a:rPr lang="en-US" dirty="0" smtClean="0"/>
              <a:t>.„</a:t>
            </a:r>
          </a:p>
          <a:p>
            <a:pPr>
              <a:buFont typeface="Wingdings" pitchFamily="2" charset="2"/>
              <a:buChar char="Ø"/>
            </a:pPr>
            <a:r>
              <a:rPr lang="en-US" dirty="0" smtClean="0"/>
              <a:t> It is also to be noted that </a:t>
            </a:r>
            <a:r>
              <a:rPr lang="en-US" b="1" dirty="0" smtClean="0"/>
              <a:t>the Supreme Court did not reject the machine-or-transformation” test</a:t>
            </a:r>
            <a:r>
              <a:rPr lang="en-US" dirty="0" smtClean="0"/>
              <a:t>.  The Court stressed that the test grants „a useful and important clue, an investigative tool, for determining whether some claimed inventions are processes under §101.” It simply added: „The machine-or-transformation test is not the sole test for deciding whether an invention is a patent-eligible process.“  This means that the test will continue being applied; just, </a:t>
            </a:r>
            <a:r>
              <a:rPr lang="en-US" b="1" dirty="0" smtClean="0"/>
              <a:t>where a claim fails the test, the invention still may be patentable taking into account „the definition… provided in §100(b) and looking to the guideposts in </a:t>
            </a:r>
            <a:r>
              <a:rPr lang="en-US" b="1" i="1" dirty="0" smtClean="0"/>
              <a:t>Benson</a:t>
            </a:r>
            <a:r>
              <a:rPr lang="en-US" b="1" dirty="0" smtClean="0"/>
              <a:t>, </a:t>
            </a:r>
            <a:r>
              <a:rPr lang="en-US" b="1" i="1" dirty="0" err="1" smtClean="0"/>
              <a:t>Flook</a:t>
            </a:r>
            <a:r>
              <a:rPr lang="en-US" b="1" dirty="0" smtClean="0"/>
              <a:t>, and </a:t>
            </a:r>
            <a:r>
              <a:rPr lang="en-US" b="1" i="1" dirty="0" err="1" smtClean="0"/>
              <a:t>Diehr</a:t>
            </a:r>
            <a:r>
              <a:rPr lang="en-US" b="1" i="1" dirty="0" smtClean="0"/>
              <a:t> .</a:t>
            </a:r>
            <a:r>
              <a:rPr lang="en-US" i="1" dirty="0" smtClean="0"/>
              <a:t>” </a:t>
            </a:r>
            <a:r>
              <a:rPr lang="hu-HU" dirty="0" smtClean="0"/>
              <a:t>I</a:t>
            </a:r>
            <a:endParaRPr lang="hu-HU" dirty="0"/>
          </a:p>
        </p:txBody>
      </p:sp>
      <p:sp>
        <p:nvSpPr>
          <p:cNvPr id="5" name="Dia számának helye 4"/>
          <p:cNvSpPr>
            <a:spLocks noGrp="1"/>
          </p:cNvSpPr>
          <p:nvPr>
            <p:ph type="sldNum" sz="quarter" idx="12"/>
          </p:nvPr>
        </p:nvSpPr>
        <p:spPr/>
        <p:txBody>
          <a:bodyPr/>
          <a:lstStyle/>
          <a:p>
            <a:fld id="{A8910A67-C6E0-4FF0-96FB-E6C4B3388048}" type="slidenum">
              <a:rPr lang="hu-HU" smtClean="0"/>
              <a:pPr/>
              <a:t>40</a:t>
            </a:fld>
            <a:endParaRPr lang="hu-HU"/>
          </a:p>
        </p:txBody>
      </p:sp>
      <p:sp>
        <p:nvSpPr>
          <p:cNvPr id="6" name="Élőláb helye 5"/>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FF00"/>
          </a:solidFill>
        </p:spPr>
        <p:txBody>
          <a:bodyPr>
            <a:normAutofit/>
          </a:bodyPr>
          <a:lstStyle/>
          <a:p>
            <a:r>
              <a:rPr lang="en-US" sz="3200" b="1" dirty="0" smtClean="0"/>
              <a:t>Patents – computer-implemented inventions </a:t>
            </a:r>
            <a:r>
              <a:rPr lang="hu-HU" sz="3200" b="1" dirty="0" smtClean="0"/>
              <a:t/>
            </a:r>
            <a:br>
              <a:rPr lang="hu-HU" sz="3200" b="1" dirty="0" smtClean="0"/>
            </a:br>
            <a:r>
              <a:rPr lang="en-US" sz="3200" b="1" dirty="0" smtClean="0"/>
              <a:t>in </a:t>
            </a:r>
            <a:r>
              <a:rPr lang="hu-HU" sz="3200" b="1" dirty="0" err="1" smtClean="0"/>
              <a:t>practice</a:t>
            </a:r>
            <a:endParaRPr lang="hu-HU" sz="3200" dirty="0"/>
          </a:p>
        </p:txBody>
      </p:sp>
      <p:sp>
        <p:nvSpPr>
          <p:cNvPr id="4" name="Szövegdoboz 3"/>
          <p:cNvSpPr txBox="1"/>
          <p:nvPr/>
        </p:nvSpPr>
        <p:spPr>
          <a:xfrm>
            <a:off x="467544" y="1628800"/>
            <a:ext cx="8136904" cy="4770537"/>
          </a:xfrm>
          <a:prstGeom prst="rect">
            <a:avLst/>
          </a:prstGeom>
          <a:noFill/>
        </p:spPr>
        <p:txBody>
          <a:bodyPr wrap="square" rtlCol="0">
            <a:spAutoFit/>
          </a:bodyPr>
          <a:lstStyle/>
          <a:p>
            <a:r>
              <a:rPr lang="en-US" b="1" u="sng" dirty="0" smtClean="0"/>
              <a:t>Europe; EPO practice and the opinion of the Enlarged Appeal Board (</a:t>
            </a:r>
            <a:r>
              <a:rPr lang="en-US" b="1" u="sng" dirty="0" err="1" smtClean="0"/>
              <a:t>EBoA</a:t>
            </a:r>
            <a:r>
              <a:rPr lang="en-US" b="1" u="sng" dirty="0" smtClean="0"/>
              <a:t>) adopted  on May 12, 2010. </a:t>
            </a:r>
          </a:p>
          <a:p>
            <a:pPr>
              <a:buFont typeface="Wingdings" pitchFamily="2" charset="2"/>
              <a:buChar char="§"/>
            </a:pPr>
            <a:r>
              <a:rPr lang="en-US" dirty="0" smtClean="0"/>
              <a:t>While, in the case of the </a:t>
            </a:r>
            <a:r>
              <a:rPr lang="en-US" i="1" dirty="0" err="1" smtClean="0"/>
              <a:t>Bilski</a:t>
            </a:r>
            <a:r>
              <a:rPr lang="en-US" i="1" dirty="0" smtClean="0"/>
              <a:t> </a:t>
            </a:r>
            <a:r>
              <a:rPr lang="en-US" dirty="0" smtClean="0"/>
              <a:t>decision, just the observers are of the view that it is a „business as usual” decision, </a:t>
            </a:r>
            <a:r>
              <a:rPr lang="en-US" b="1" dirty="0" smtClean="0"/>
              <a:t>the </a:t>
            </a:r>
            <a:r>
              <a:rPr lang="en-US" b="1" dirty="0" err="1" smtClean="0"/>
              <a:t>EBoA</a:t>
            </a:r>
            <a:r>
              <a:rPr lang="en-US" b="1" dirty="0" smtClean="0"/>
              <a:t> opinion itself  reflects that the EPO and its Appeal Boards may continue working in a „business as usual” way </a:t>
            </a:r>
            <a:r>
              <a:rPr lang="en-US" dirty="0" smtClean="0"/>
              <a:t>in judging the patentability of computer-implemented inventions </a:t>
            </a:r>
            <a:r>
              <a:rPr lang="en-US" b="1" dirty="0" smtClean="0"/>
              <a:t>maintaining the status quo. </a:t>
            </a:r>
          </a:p>
          <a:p>
            <a:endParaRPr lang="en-US" sz="1600" dirty="0" smtClean="0"/>
          </a:p>
          <a:p>
            <a:pPr>
              <a:buFont typeface="Wingdings" pitchFamily="2" charset="2"/>
              <a:buChar char="§"/>
            </a:pPr>
            <a:r>
              <a:rPr lang="en-US" sz="1600" dirty="0" smtClean="0"/>
              <a:t> </a:t>
            </a:r>
            <a:r>
              <a:rPr lang="en-US" dirty="0" smtClean="0"/>
              <a:t>The </a:t>
            </a:r>
            <a:r>
              <a:rPr lang="en-US" dirty="0" err="1" smtClean="0"/>
              <a:t>EBoA</a:t>
            </a:r>
            <a:r>
              <a:rPr lang="en-US" dirty="0" smtClean="0"/>
              <a:t> had been  </a:t>
            </a:r>
            <a:r>
              <a:rPr lang="en-US" b="1" dirty="0" smtClean="0"/>
              <a:t>requested </a:t>
            </a:r>
            <a:r>
              <a:rPr lang="en-US" dirty="0" smtClean="0"/>
              <a:t>to adopt an opinion </a:t>
            </a:r>
            <a:r>
              <a:rPr lang="en-US" b="1" dirty="0" smtClean="0"/>
              <a:t>by the President of the EPO in a referral </a:t>
            </a:r>
            <a:r>
              <a:rPr lang="en-US" dirty="0" smtClean="0"/>
              <a:t>considering that it would be needed </a:t>
            </a:r>
            <a:r>
              <a:rPr lang="en-US" b="1" dirty="0" smtClean="0"/>
              <a:t>due to different decisions by Appeal Boards . The referral was rejected as inadmissible since the </a:t>
            </a:r>
            <a:r>
              <a:rPr lang="en-US" b="1" dirty="0" err="1" smtClean="0"/>
              <a:t>EBoA</a:t>
            </a:r>
            <a:r>
              <a:rPr lang="en-US" b="1" dirty="0" smtClean="0"/>
              <a:t> did not find those kinds of differences  among the Appeal Boards decisions that would have justified such a referral. </a:t>
            </a:r>
            <a:r>
              <a:rPr lang="en-US" dirty="0" smtClean="0"/>
              <a:t>The </a:t>
            </a:r>
            <a:r>
              <a:rPr lang="en-US" dirty="0" err="1" smtClean="0"/>
              <a:t>EBoA</a:t>
            </a:r>
            <a:r>
              <a:rPr lang="en-US" dirty="0" smtClean="0"/>
              <a:t>  noted: „Development of the law is an essential aspect of its application, whatever method of interpretation is applied, and is therefore inherent in all judicial activity. Consequently, legal development as such cannot on its own form the basis for a referral, only because case law in new legal and/or technical fields does not always develop in linear fashion, and earlier approaches may be  abandoned or modified.”  </a:t>
            </a:r>
            <a:endParaRPr lang="hu-HU" b="1" dirty="0"/>
          </a:p>
        </p:txBody>
      </p:sp>
      <p:sp>
        <p:nvSpPr>
          <p:cNvPr id="5" name="Dia számának helye 4"/>
          <p:cNvSpPr>
            <a:spLocks noGrp="1"/>
          </p:cNvSpPr>
          <p:nvPr>
            <p:ph type="sldNum" sz="quarter" idx="12"/>
          </p:nvPr>
        </p:nvSpPr>
        <p:spPr/>
        <p:txBody>
          <a:bodyPr/>
          <a:lstStyle/>
          <a:p>
            <a:fld id="{A8910A67-C6E0-4FF0-96FB-E6C4B3388048}" type="slidenum">
              <a:rPr lang="hu-HU" smtClean="0"/>
              <a:pPr/>
              <a:t>41</a:t>
            </a:fld>
            <a:endParaRPr lang="hu-HU"/>
          </a:p>
        </p:txBody>
      </p:sp>
      <p:sp>
        <p:nvSpPr>
          <p:cNvPr id="6" name="Élőláb helye 5"/>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FF00"/>
          </a:solidFill>
        </p:spPr>
        <p:txBody>
          <a:bodyPr>
            <a:normAutofit/>
          </a:bodyPr>
          <a:lstStyle/>
          <a:p>
            <a:r>
              <a:rPr lang="en-US" sz="3200" b="1" dirty="0" smtClean="0"/>
              <a:t>Patents – computer-implemented inventions </a:t>
            </a:r>
            <a:r>
              <a:rPr lang="hu-HU" sz="3200" b="1" dirty="0" smtClean="0"/>
              <a:t/>
            </a:r>
            <a:br>
              <a:rPr lang="hu-HU" sz="3200" b="1" dirty="0" smtClean="0"/>
            </a:br>
            <a:r>
              <a:rPr lang="en-US" sz="3200" b="1" dirty="0" smtClean="0"/>
              <a:t>in </a:t>
            </a:r>
            <a:r>
              <a:rPr lang="hu-HU" sz="3200" b="1" dirty="0" err="1" smtClean="0"/>
              <a:t>practice</a:t>
            </a:r>
            <a:endParaRPr lang="hu-HU" sz="3200" dirty="0"/>
          </a:p>
        </p:txBody>
      </p:sp>
      <p:sp>
        <p:nvSpPr>
          <p:cNvPr id="3" name="Szövegdoboz 2"/>
          <p:cNvSpPr txBox="1"/>
          <p:nvPr/>
        </p:nvSpPr>
        <p:spPr>
          <a:xfrm>
            <a:off x="395536" y="1628800"/>
            <a:ext cx="8352928" cy="4524315"/>
          </a:xfrm>
          <a:prstGeom prst="rect">
            <a:avLst/>
          </a:prstGeom>
          <a:noFill/>
        </p:spPr>
        <p:txBody>
          <a:bodyPr wrap="square" rtlCol="0">
            <a:spAutoFit/>
          </a:bodyPr>
          <a:lstStyle/>
          <a:p>
            <a:r>
              <a:rPr lang="en-US" b="1" u="sng" dirty="0" smtClean="0"/>
              <a:t>In spite of the rejection of the referral, the EB</a:t>
            </a:r>
            <a:r>
              <a:rPr lang="hu-HU" b="1" u="sng" dirty="0" smtClean="0"/>
              <a:t>o</a:t>
            </a:r>
            <a:r>
              <a:rPr lang="en-US" b="1" u="sng" dirty="0" smtClean="0"/>
              <a:t>A also made substantive comments</a:t>
            </a:r>
            <a:r>
              <a:rPr lang="en-US" b="1" dirty="0" smtClean="0"/>
              <a:t>:</a:t>
            </a:r>
          </a:p>
          <a:p>
            <a:endParaRPr lang="en-US" b="1" dirty="0" smtClean="0"/>
          </a:p>
          <a:p>
            <a:r>
              <a:rPr lang="en-US" b="1" u="sng" dirty="0" smtClean="0"/>
              <a:t>On inventive step</a:t>
            </a:r>
            <a:r>
              <a:rPr lang="en-US" dirty="0" smtClean="0"/>
              <a:t>: “</a:t>
            </a:r>
            <a:r>
              <a:rPr lang="en-US" b="1" dirty="0" smtClean="0"/>
              <a:t>[I]f the Boards continue to follow the precepts of T 1173/97 </a:t>
            </a:r>
            <a:r>
              <a:rPr lang="en-US" b="1" i="1" dirty="0" smtClean="0"/>
              <a:t>IBM</a:t>
            </a:r>
            <a:r>
              <a:rPr lang="en-US" b="1" dirty="0" smtClean="0"/>
              <a:t> it follows that a claim to a computer implemented method or a computer program on a computer-readable storage medium will never fall within the exclusion of claimed subject-matter under Articles 52(2) and (3) EPC</a:t>
            </a:r>
            <a:r>
              <a:rPr lang="en-US" dirty="0" smtClean="0"/>
              <a:t>,… However, </a:t>
            </a:r>
            <a:r>
              <a:rPr lang="en-US" b="1" dirty="0" smtClean="0"/>
              <a:t>this does not mean that the list of subject-matters in Article 52(2) EPC (including in particular "programs for computers") has no effect on such claims</a:t>
            </a:r>
            <a:r>
              <a:rPr lang="en-US" dirty="0" smtClean="0"/>
              <a:t>. </a:t>
            </a:r>
            <a:r>
              <a:rPr lang="en-US" b="1" dirty="0" smtClean="0"/>
              <a:t>An elaborate system for taking that effect into account in the assessment of whether there is an inventive step has been developed, as laid out in T 154/04, </a:t>
            </a:r>
            <a:r>
              <a:rPr lang="en-US" b="1" i="1" dirty="0" smtClean="0"/>
              <a:t>Duns</a:t>
            </a:r>
            <a:r>
              <a:rPr lang="en-US" dirty="0" smtClean="0"/>
              <a:t>. While it is not the task of the Enlarged Board in this Opinion to judge whether this system is correct, since none of the questions put relate directly to its use, </a:t>
            </a:r>
            <a:r>
              <a:rPr lang="en-US" b="1" dirty="0" smtClean="0"/>
              <a:t>it is evident from its frequent use in decisions of the Boards of Appeal that the list of "non-inventions" in Article 52(2) EPC can play a very important role in determining whether claimed subject-matter is inventive </a:t>
            </a:r>
            <a:r>
              <a:rPr lang="en-US" dirty="0" smtClean="0"/>
              <a:t>… It would appear that the case law, as </a:t>
            </a:r>
            <a:r>
              <a:rPr lang="en-US" dirty="0" err="1" smtClean="0"/>
              <a:t>summari</a:t>
            </a:r>
            <a:r>
              <a:rPr lang="hu-HU" dirty="0" smtClean="0"/>
              <a:t>s</a:t>
            </a:r>
            <a:r>
              <a:rPr lang="en-US" dirty="0" err="1" smtClean="0"/>
              <a:t>ed</a:t>
            </a:r>
            <a:r>
              <a:rPr lang="en-US" dirty="0" smtClean="0"/>
              <a:t> in T 154/04, has created a practicable system for delimiting the innovations for which a patent may be granted.” </a:t>
            </a:r>
            <a:r>
              <a:rPr lang="hu-HU" dirty="0" smtClean="0"/>
              <a:t>(</a:t>
            </a:r>
            <a:r>
              <a:rPr lang="hu-HU" dirty="0" err="1" smtClean="0"/>
              <a:t>Emphasis</a:t>
            </a:r>
            <a:r>
              <a:rPr lang="hu-HU" dirty="0" smtClean="0"/>
              <a:t> </a:t>
            </a:r>
            <a:r>
              <a:rPr lang="hu-HU" dirty="0" err="1" smtClean="0"/>
              <a:t>added</a:t>
            </a:r>
            <a:r>
              <a:rPr lang="hu-HU" dirty="0" smtClean="0"/>
              <a:t>.)</a:t>
            </a:r>
            <a:endParaRPr lang="en-US" dirty="0" smtClean="0"/>
          </a:p>
        </p:txBody>
      </p:sp>
      <p:sp>
        <p:nvSpPr>
          <p:cNvPr id="4" name="Dia számának helye 3"/>
          <p:cNvSpPr>
            <a:spLocks noGrp="1"/>
          </p:cNvSpPr>
          <p:nvPr>
            <p:ph type="sldNum" sz="quarter" idx="12"/>
          </p:nvPr>
        </p:nvSpPr>
        <p:spPr/>
        <p:txBody>
          <a:bodyPr/>
          <a:lstStyle/>
          <a:p>
            <a:fld id="{A8910A67-C6E0-4FF0-96FB-E6C4B3388048}" type="slidenum">
              <a:rPr lang="hu-HU" smtClean="0"/>
              <a:pPr/>
              <a:t>42</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FF00"/>
          </a:solidFill>
        </p:spPr>
        <p:txBody>
          <a:bodyPr>
            <a:normAutofit/>
          </a:bodyPr>
          <a:lstStyle/>
          <a:p>
            <a:r>
              <a:rPr lang="en-US" sz="3200" b="1" dirty="0" smtClean="0"/>
              <a:t>Patents – computer-implemented inventions </a:t>
            </a:r>
            <a:r>
              <a:rPr lang="hu-HU" sz="3200" b="1" dirty="0" smtClean="0"/>
              <a:t/>
            </a:r>
            <a:br>
              <a:rPr lang="hu-HU" sz="3200" b="1" dirty="0" smtClean="0"/>
            </a:br>
            <a:r>
              <a:rPr lang="en-US" sz="3200" b="1" dirty="0" smtClean="0"/>
              <a:t>in </a:t>
            </a:r>
            <a:r>
              <a:rPr lang="hu-HU" sz="3200" b="1" dirty="0" err="1" smtClean="0"/>
              <a:t>practice</a:t>
            </a:r>
            <a:endParaRPr lang="hu-HU" sz="3200" dirty="0"/>
          </a:p>
        </p:txBody>
      </p:sp>
      <p:sp>
        <p:nvSpPr>
          <p:cNvPr id="3" name="Szövegdoboz 2"/>
          <p:cNvSpPr txBox="1"/>
          <p:nvPr/>
        </p:nvSpPr>
        <p:spPr>
          <a:xfrm>
            <a:off x="467544" y="1484784"/>
            <a:ext cx="8208912" cy="4801314"/>
          </a:xfrm>
          <a:prstGeom prst="rect">
            <a:avLst/>
          </a:prstGeom>
          <a:noFill/>
        </p:spPr>
        <p:txBody>
          <a:bodyPr wrap="square" rtlCol="0">
            <a:spAutoFit/>
          </a:bodyPr>
          <a:lstStyle/>
          <a:p>
            <a:r>
              <a:rPr lang="en-US" b="1" dirty="0" smtClean="0"/>
              <a:t>Substantive comments in the </a:t>
            </a:r>
            <a:r>
              <a:rPr lang="en-US" b="1" dirty="0" err="1" smtClean="0"/>
              <a:t>EBoA’s</a:t>
            </a:r>
            <a:r>
              <a:rPr lang="en-US" b="1" dirty="0" smtClean="0"/>
              <a:t> opinion (contd.):</a:t>
            </a:r>
          </a:p>
          <a:p>
            <a:endParaRPr lang="hu-HU" dirty="0" smtClean="0"/>
          </a:p>
          <a:p>
            <a:r>
              <a:rPr lang="en-US" b="1" u="sng" dirty="0" smtClean="0"/>
              <a:t>On technical effect</a:t>
            </a:r>
            <a:r>
              <a:rPr lang="en-US" dirty="0" smtClean="0"/>
              <a:t>: “While the referral has not actually identified a divergence in the case law, </a:t>
            </a:r>
            <a:r>
              <a:rPr lang="en-US" b="1" dirty="0" smtClean="0"/>
              <a:t>there is at least the potential for confusion, arising from the assumption that any technical considerations are sufficient to confer technical character</a:t>
            </a:r>
            <a:r>
              <a:rPr lang="en-US" dirty="0" smtClean="0"/>
              <a:t> on claimed subject-matter, a position which was apparently adopted in some cases (e.g. T 769/92, </a:t>
            </a:r>
            <a:r>
              <a:rPr lang="en-US" i="1" dirty="0" err="1" smtClean="0"/>
              <a:t>Sohei</a:t>
            </a:r>
            <a:r>
              <a:rPr lang="en-US" dirty="0" smtClean="0"/>
              <a:t>, </a:t>
            </a:r>
            <a:r>
              <a:rPr lang="en-US" dirty="0" err="1" smtClean="0"/>
              <a:t>Headnote</a:t>
            </a:r>
            <a:r>
              <a:rPr lang="en-US" dirty="0" smtClean="0"/>
              <a:t> 1). </a:t>
            </a:r>
            <a:r>
              <a:rPr lang="en-US" b="1" dirty="0" smtClean="0"/>
              <a:t>However T 1173/97, </a:t>
            </a:r>
            <a:r>
              <a:rPr lang="en-US" b="1" i="1" dirty="0" smtClean="0"/>
              <a:t>IBM</a:t>
            </a:r>
            <a:r>
              <a:rPr lang="en-US" b="1" dirty="0" smtClean="0"/>
              <a:t> sets the barrier higher in the case of computer programs</a:t>
            </a:r>
            <a:r>
              <a:rPr lang="en-US" dirty="0" smtClean="0"/>
              <a:t>. It argues that </a:t>
            </a:r>
            <a:r>
              <a:rPr lang="en-US" b="1" dirty="0" smtClean="0"/>
              <a:t>all computer programs have technical effects</a:t>
            </a:r>
            <a:r>
              <a:rPr lang="en-US" dirty="0" smtClean="0"/>
              <a:t>, since for example when different programs are executed they cause different electrical currents to circulate in the computer they run on. </a:t>
            </a:r>
            <a:r>
              <a:rPr lang="en-US" b="1" dirty="0" smtClean="0"/>
              <a:t>However such technical effects are not sufficient to confer ‘technical character’ on the programs; they must cause further technical effects</a:t>
            </a:r>
            <a:r>
              <a:rPr lang="en-US" dirty="0" smtClean="0"/>
              <a:t>. In the same way,… </a:t>
            </a:r>
            <a:r>
              <a:rPr lang="en-US" b="1" dirty="0" smtClean="0"/>
              <a:t>although it may be said that all computer programming involves technical considerations </a:t>
            </a:r>
            <a:r>
              <a:rPr lang="en-US" dirty="0" smtClean="0"/>
              <a:t>since it is concerned with defining a method which can be carried out by a machine, </a:t>
            </a:r>
            <a:r>
              <a:rPr lang="en-US" b="1" dirty="0" smtClean="0"/>
              <a:t>that in itself is not enough to demonstrate that the program </a:t>
            </a:r>
            <a:r>
              <a:rPr lang="en-US" dirty="0" smtClean="0"/>
              <a:t>which results from the programming </a:t>
            </a:r>
            <a:r>
              <a:rPr lang="en-US" b="1" dirty="0" smtClean="0"/>
              <a:t>has technical character</a:t>
            </a:r>
            <a:r>
              <a:rPr lang="en-US" dirty="0" smtClean="0"/>
              <a:t>; </a:t>
            </a:r>
            <a:r>
              <a:rPr lang="en-US" b="1" dirty="0" smtClean="0"/>
              <a:t>to the programmer must have had technical considerations beyond ‘merely’ finding a computer algorithm carry out some procedure.</a:t>
            </a:r>
            <a:r>
              <a:rPr lang="en-US" dirty="0" smtClean="0"/>
              <a:t>” (Emphasis added.)</a:t>
            </a:r>
            <a:endParaRPr lang="en-US" dirty="0"/>
          </a:p>
        </p:txBody>
      </p:sp>
      <p:sp>
        <p:nvSpPr>
          <p:cNvPr id="4" name="Dia számának helye 3"/>
          <p:cNvSpPr>
            <a:spLocks noGrp="1"/>
          </p:cNvSpPr>
          <p:nvPr>
            <p:ph type="sldNum" sz="quarter" idx="12"/>
          </p:nvPr>
        </p:nvSpPr>
        <p:spPr/>
        <p:txBody>
          <a:bodyPr/>
          <a:lstStyle/>
          <a:p>
            <a:fld id="{A8910A67-C6E0-4FF0-96FB-E6C4B3388048}" type="slidenum">
              <a:rPr lang="hu-HU" smtClean="0"/>
              <a:pPr/>
              <a:t>43</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FF00"/>
          </a:solidFill>
        </p:spPr>
        <p:txBody>
          <a:bodyPr>
            <a:normAutofit/>
          </a:bodyPr>
          <a:lstStyle/>
          <a:p>
            <a:r>
              <a:rPr lang="en-US" sz="3200" b="1" dirty="0" smtClean="0"/>
              <a:t>Patents – computer-implemented inventions </a:t>
            </a:r>
            <a:r>
              <a:rPr lang="hu-HU" sz="3200" b="1" dirty="0" smtClean="0"/>
              <a:t/>
            </a:r>
            <a:br>
              <a:rPr lang="hu-HU" sz="3200" b="1" dirty="0" smtClean="0"/>
            </a:br>
            <a:r>
              <a:rPr lang="en-US" sz="3200" b="1" dirty="0" smtClean="0"/>
              <a:t>in </a:t>
            </a:r>
            <a:r>
              <a:rPr lang="hu-HU" sz="3200" b="1" dirty="0" err="1" smtClean="0"/>
              <a:t>practice</a:t>
            </a:r>
            <a:endParaRPr lang="hu-HU" sz="3200" dirty="0"/>
          </a:p>
        </p:txBody>
      </p:sp>
      <p:sp>
        <p:nvSpPr>
          <p:cNvPr id="4" name="Szövegdoboz 3"/>
          <p:cNvSpPr txBox="1"/>
          <p:nvPr/>
        </p:nvSpPr>
        <p:spPr>
          <a:xfrm>
            <a:off x="467544" y="1628800"/>
            <a:ext cx="8280920" cy="4370427"/>
          </a:xfrm>
          <a:prstGeom prst="rect">
            <a:avLst/>
          </a:prstGeom>
          <a:noFill/>
        </p:spPr>
        <p:txBody>
          <a:bodyPr wrap="square" rtlCol="0">
            <a:spAutoFit/>
          </a:bodyPr>
          <a:lstStyle/>
          <a:p>
            <a:r>
              <a:rPr lang="en-US" sz="2000" b="1" u="sng" dirty="0" smtClean="0"/>
              <a:t>Impact of the </a:t>
            </a:r>
            <a:r>
              <a:rPr lang="en-US" sz="2000" b="1" u="sng" dirty="0" err="1" smtClean="0"/>
              <a:t>EBoA</a:t>
            </a:r>
            <a:r>
              <a:rPr lang="en-US" sz="2000" b="1" u="sng" dirty="0" smtClean="0"/>
              <a:t> opinion the way EPO understands</a:t>
            </a:r>
            <a:r>
              <a:rPr lang="hu-HU" sz="2000" b="1" u="sng" dirty="0" smtClean="0"/>
              <a:t> </a:t>
            </a:r>
            <a:r>
              <a:rPr lang="hu-HU" sz="2000" b="1" u="sng" dirty="0" err="1" smtClean="0"/>
              <a:t>it</a:t>
            </a:r>
            <a:r>
              <a:rPr lang="en-US" sz="2000" b="1" u="sng" dirty="0" smtClean="0"/>
              <a:t> </a:t>
            </a:r>
            <a:r>
              <a:rPr lang="en-US" sz="2000" dirty="0" smtClean="0"/>
              <a:t>(questions and answers on the EPO’s website): </a:t>
            </a:r>
          </a:p>
          <a:p>
            <a:endParaRPr lang="hu-HU" sz="2000" b="1" dirty="0" smtClean="0"/>
          </a:p>
          <a:p>
            <a:r>
              <a:rPr lang="hu-HU" sz="2000" dirty="0" smtClean="0"/>
              <a:t>„</a:t>
            </a:r>
            <a:r>
              <a:rPr lang="en-US" sz="2000" b="1" dirty="0" smtClean="0"/>
              <a:t>What effect will this opinion have on the examination practice of the EPO?</a:t>
            </a:r>
            <a:r>
              <a:rPr lang="en-US" sz="2000" dirty="0" smtClean="0"/>
              <a:t> </a:t>
            </a:r>
            <a:endParaRPr lang="hu-HU" sz="2000" dirty="0" smtClean="0"/>
          </a:p>
          <a:p>
            <a:endParaRPr lang="en-US" sz="2000" dirty="0" smtClean="0"/>
          </a:p>
          <a:p>
            <a:r>
              <a:rPr lang="hu-HU" sz="2000" dirty="0" smtClean="0"/>
              <a:t>„</a:t>
            </a:r>
            <a:r>
              <a:rPr lang="en-US" sz="2000" dirty="0" smtClean="0"/>
              <a:t>The opinion of the </a:t>
            </a:r>
            <a:r>
              <a:rPr lang="en-US" sz="2000" dirty="0" err="1" smtClean="0"/>
              <a:t>EBoA</a:t>
            </a:r>
            <a:r>
              <a:rPr lang="en-US" sz="2000" dirty="0" smtClean="0"/>
              <a:t> states that </a:t>
            </a:r>
            <a:r>
              <a:rPr lang="en-US" sz="2000" b="1" dirty="0" smtClean="0"/>
              <a:t>the position on the patentability of computer programs taken by recent case law is consistent and is to be applied</a:t>
            </a:r>
            <a:r>
              <a:rPr lang="en-US" sz="2000" dirty="0" smtClean="0"/>
              <a:t>. The EPO practice, outlined in OJ EPO 2007/11, 594, is in line with this case law and so </a:t>
            </a:r>
            <a:r>
              <a:rPr lang="en-US" sz="2000" b="1" dirty="0" smtClean="0"/>
              <a:t>there will not be a change in practice. If a claim related to a computer program defines or uses technical means it is not excluded from patentability as a computer program 'as such'. However, only those aspects of a claim which contribute to its technical character are taken into consideration for assessing novelty and inventive step.</a:t>
            </a:r>
            <a:r>
              <a:rPr lang="en-US" sz="2000" dirty="0" smtClean="0"/>
              <a:t>” (Emphasis added.)</a:t>
            </a:r>
            <a:r>
              <a:rPr lang="en-US" sz="2000" b="1" dirty="0" smtClean="0"/>
              <a:t> </a:t>
            </a:r>
          </a:p>
          <a:p>
            <a:r>
              <a:rPr lang="hu-HU" dirty="0" smtClean="0"/>
              <a:t> </a:t>
            </a:r>
            <a:endParaRPr lang="hu-HU" dirty="0"/>
          </a:p>
        </p:txBody>
      </p:sp>
      <p:sp>
        <p:nvSpPr>
          <p:cNvPr id="5" name="Dia számának helye 4"/>
          <p:cNvSpPr>
            <a:spLocks noGrp="1"/>
          </p:cNvSpPr>
          <p:nvPr>
            <p:ph type="sldNum" sz="quarter" idx="12"/>
          </p:nvPr>
        </p:nvSpPr>
        <p:spPr/>
        <p:txBody>
          <a:bodyPr/>
          <a:lstStyle/>
          <a:p>
            <a:fld id="{A8910A67-C6E0-4FF0-96FB-E6C4B3388048}" type="slidenum">
              <a:rPr lang="hu-HU" smtClean="0"/>
              <a:pPr/>
              <a:t>44</a:t>
            </a:fld>
            <a:endParaRPr lang="hu-HU"/>
          </a:p>
        </p:txBody>
      </p:sp>
      <p:sp>
        <p:nvSpPr>
          <p:cNvPr id="6" name="Élőláb helye 5"/>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FFFF00"/>
          </a:solidFill>
        </p:spPr>
        <p:txBody>
          <a:bodyPr>
            <a:normAutofit/>
          </a:bodyPr>
          <a:lstStyle/>
          <a:p>
            <a:r>
              <a:rPr lang="en-US" sz="3200" b="1" dirty="0" smtClean="0"/>
              <a:t>Patents – computer-implemented inventions </a:t>
            </a:r>
            <a:r>
              <a:rPr lang="hu-HU" sz="3200" b="1" dirty="0" smtClean="0"/>
              <a:t/>
            </a:r>
            <a:br>
              <a:rPr lang="hu-HU" sz="3200" b="1" dirty="0" smtClean="0"/>
            </a:br>
            <a:r>
              <a:rPr lang="en-US" sz="3200" b="1" dirty="0" smtClean="0"/>
              <a:t>in </a:t>
            </a:r>
            <a:r>
              <a:rPr lang="hu-HU" sz="3200" b="1" dirty="0" err="1" smtClean="0"/>
              <a:t>practice</a:t>
            </a:r>
            <a:r>
              <a:rPr lang="hu-HU" sz="3200" b="1" dirty="0" smtClean="0"/>
              <a:t> </a:t>
            </a:r>
            <a:endParaRPr lang="hu-HU" sz="3200" dirty="0"/>
          </a:p>
        </p:txBody>
      </p:sp>
      <p:sp>
        <p:nvSpPr>
          <p:cNvPr id="3" name="Szövegdoboz 2"/>
          <p:cNvSpPr txBox="1"/>
          <p:nvPr/>
        </p:nvSpPr>
        <p:spPr>
          <a:xfrm>
            <a:off x="395536" y="1556792"/>
            <a:ext cx="8424936" cy="4708981"/>
          </a:xfrm>
          <a:prstGeom prst="rect">
            <a:avLst/>
          </a:prstGeom>
          <a:noFill/>
        </p:spPr>
        <p:txBody>
          <a:bodyPr wrap="square" rtlCol="0">
            <a:spAutoFit/>
          </a:bodyPr>
          <a:lstStyle/>
          <a:p>
            <a:r>
              <a:rPr lang="en-US" sz="2000" b="1" u="sng" dirty="0" smtClean="0"/>
              <a:t>Impact of the </a:t>
            </a:r>
            <a:r>
              <a:rPr lang="en-US" sz="2000" b="1" u="sng" dirty="0" err="1" smtClean="0"/>
              <a:t>EBoA</a:t>
            </a:r>
            <a:r>
              <a:rPr lang="en-US" sz="2000" b="1" u="sng" dirty="0" smtClean="0"/>
              <a:t> opinion the way EPO understands</a:t>
            </a:r>
            <a:r>
              <a:rPr lang="hu-HU" sz="2000" b="1" u="sng" dirty="0" smtClean="0"/>
              <a:t> </a:t>
            </a:r>
            <a:r>
              <a:rPr lang="hu-HU" sz="2000" b="1" u="sng" dirty="0" err="1" smtClean="0"/>
              <a:t>it</a:t>
            </a:r>
            <a:r>
              <a:rPr lang="hu-HU" sz="2000" b="1" u="sng" dirty="0" smtClean="0"/>
              <a:t> </a:t>
            </a:r>
            <a:r>
              <a:rPr lang="hu-HU" sz="2000" dirty="0" smtClean="0"/>
              <a:t>(</a:t>
            </a:r>
            <a:r>
              <a:rPr lang="hu-HU" sz="2000" dirty="0" err="1" smtClean="0"/>
              <a:t>contd</a:t>
            </a:r>
            <a:r>
              <a:rPr lang="hu-HU" sz="2000" dirty="0" smtClean="0"/>
              <a:t>.)</a:t>
            </a:r>
            <a:r>
              <a:rPr lang="hu-HU" sz="2000" b="1" dirty="0" smtClean="0"/>
              <a:t>:</a:t>
            </a:r>
            <a:endParaRPr lang="en-US" sz="2000" b="1" dirty="0" smtClean="0"/>
          </a:p>
          <a:p>
            <a:endParaRPr lang="hu-HU" sz="2000" b="1" dirty="0" smtClean="0"/>
          </a:p>
          <a:p>
            <a:r>
              <a:rPr lang="hu-HU" sz="2000" b="1" dirty="0" smtClean="0"/>
              <a:t>„ </a:t>
            </a:r>
            <a:r>
              <a:rPr lang="en-US" sz="2000" b="1" dirty="0" smtClean="0"/>
              <a:t>What now?</a:t>
            </a:r>
            <a:r>
              <a:rPr lang="en-US" sz="2000" dirty="0" smtClean="0"/>
              <a:t> </a:t>
            </a:r>
          </a:p>
          <a:p>
            <a:endParaRPr lang="hu-HU" sz="2000" dirty="0" smtClean="0"/>
          </a:p>
          <a:p>
            <a:r>
              <a:rPr lang="hu-HU" sz="2000" dirty="0" smtClean="0"/>
              <a:t>„</a:t>
            </a:r>
            <a:r>
              <a:rPr lang="en-US" sz="2000" b="1" dirty="0" smtClean="0"/>
              <a:t>This opinion settles the issue at the EPO, although of course case law will continue to develop as it has always done</a:t>
            </a:r>
            <a:r>
              <a:rPr lang="en-US" sz="2000" dirty="0" smtClean="0"/>
              <a:t>. The opinion stated that the </a:t>
            </a:r>
            <a:r>
              <a:rPr lang="en-US" sz="2000" dirty="0" err="1" smtClean="0"/>
              <a:t>EBoA</a:t>
            </a:r>
            <a:r>
              <a:rPr lang="en-US" sz="2000" dirty="0" smtClean="0"/>
              <a:t> does not constitute a further instance ranking above the boards of appeal, and can only intervene (with the exception of petitions for review under Article 112a EPC which concern procedural matters and have a very narrow scope) if the exhaustive admissibility criteria set out in Article 112 EPC are fulfilled. The </a:t>
            </a:r>
            <a:r>
              <a:rPr lang="en-US" sz="2000" dirty="0" err="1" smtClean="0"/>
              <a:t>EBoA</a:t>
            </a:r>
            <a:r>
              <a:rPr lang="en-US" sz="2000" dirty="0" smtClean="0"/>
              <a:t> noted that a referral does not become admissible merely because it could advance the cause of legal uniformity in Europe, or because consistent board rulings are called into question by a vocal lobby, adding: </a:t>
            </a:r>
            <a:r>
              <a:rPr lang="hu-HU" sz="2000" dirty="0" smtClean="0"/>
              <a:t>‘</a:t>
            </a:r>
            <a:r>
              <a:rPr lang="en-US" sz="2000" dirty="0" smtClean="0"/>
              <a:t>When judiciary-driven legal development meets its limits, it is time for the legislator to take over</a:t>
            </a:r>
            <a:r>
              <a:rPr lang="hu-HU" sz="2000" dirty="0" smtClean="0"/>
              <a:t>’</a:t>
            </a:r>
            <a:r>
              <a:rPr lang="en-US" sz="2000" dirty="0" smtClean="0"/>
              <a:t>.</a:t>
            </a:r>
            <a:r>
              <a:rPr lang="hu-HU" sz="2000" dirty="0" smtClean="0"/>
              <a:t>”</a:t>
            </a:r>
            <a:r>
              <a:rPr lang="en-US" sz="2000" dirty="0" smtClean="0"/>
              <a:t> </a:t>
            </a:r>
            <a:endParaRPr lang="hu-HU" sz="2000" dirty="0" smtClean="0"/>
          </a:p>
          <a:p>
            <a:r>
              <a:rPr lang="hu-HU" sz="2000" dirty="0" smtClean="0"/>
              <a:t>(</a:t>
            </a:r>
            <a:r>
              <a:rPr lang="hu-HU" sz="2000" dirty="0" err="1" smtClean="0"/>
              <a:t>Emphasis</a:t>
            </a:r>
            <a:r>
              <a:rPr lang="hu-HU" sz="2000" dirty="0" smtClean="0"/>
              <a:t> </a:t>
            </a:r>
            <a:r>
              <a:rPr lang="hu-HU" sz="2000" dirty="0" err="1" smtClean="0"/>
              <a:t>added</a:t>
            </a:r>
            <a:r>
              <a:rPr lang="hu-HU" sz="2000" dirty="0" smtClean="0"/>
              <a:t>.) </a:t>
            </a:r>
            <a:endParaRPr lang="hu-HU" sz="2000" dirty="0"/>
          </a:p>
        </p:txBody>
      </p:sp>
      <p:sp>
        <p:nvSpPr>
          <p:cNvPr id="4" name="Dia számának helye 3"/>
          <p:cNvSpPr>
            <a:spLocks noGrp="1"/>
          </p:cNvSpPr>
          <p:nvPr>
            <p:ph type="sldNum" sz="quarter" idx="12"/>
          </p:nvPr>
        </p:nvSpPr>
        <p:spPr/>
        <p:txBody>
          <a:bodyPr/>
          <a:lstStyle/>
          <a:p>
            <a:fld id="{A8910A67-C6E0-4FF0-96FB-E6C4B3388048}" type="slidenum">
              <a:rPr lang="hu-HU" smtClean="0"/>
              <a:pPr/>
              <a:t>45</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90000"/>
            </a:schemeClr>
          </a:solidFill>
        </p:spPr>
        <p:txBody>
          <a:bodyPr>
            <a:normAutofit fontScale="90000"/>
          </a:bodyPr>
          <a:lstStyle/>
          <a:p>
            <a:r>
              <a:rPr lang="hu-HU" sz="3600" b="1" dirty="0" smtClean="0"/>
              <a:t/>
            </a:r>
            <a:br>
              <a:rPr lang="hu-HU" sz="3600" b="1" dirty="0" smtClean="0"/>
            </a:br>
            <a:r>
              <a:rPr lang="hu-HU" sz="3600" b="1" dirty="0" err="1" smtClean="0"/>
              <a:t>Summary</a:t>
            </a:r>
            <a:r>
              <a:rPr lang="hu-HU" sz="3600" b="1" dirty="0" smtClean="0"/>
              <a:t>: </a:t>
            </a:r>
            <a:r>
              <a:rPr lang="hu-HU" sz="3600" b="1" dirty="0" err="1" smtClean="0"/>
              <a:t>what</a:t>
            </a:r>
            <a:r>
              <a:rPr lang="hu-HU" sz="3600" b="1" dirty="0" smtClean="0"/>
              <a:t> </a:t>
            </a:r>
            <a:r>
              <a:rPr lang="hu-HU" sz="3600" b="1" dirty="0" err="1" smtClean="0"/>
              <a:t>kind</a:t>
            </a:r>
            <a:r>
              <a:rPr lang="hu-HU" sz="3600" b="1" dirty="0" smtClean="0"/>
              <a:t> of IP </a:t>
            </a:r>
            <a:r>
              <a:rPr lang="hu-HU" sz="3600" b="1" dirty="0" err="1" smtClean="0"/>
              <a:t>protection</a:t>
            </a:r>
            <a:r>
              <a:rPr lang="hu-HU" sz="3600" b="1" dirty="0" smtClean="0"/>
              <a:t> </a:t>
            </a:r>
            <a:r>
              <a:rPr lang="hu-HU" sz="3600" b="1" dirty="0" err="1" smtClean="0"/>
              <a:t>for</a:t>
            </a:r>
            <a:r>
              <a:rPr lang="hu-HU" sz="3600" b="1" dirty="0" smtClean="0"/>
              <a:t> computer </a:t>
            </a:r>
            <a:r>
              <a:rPr lang="hu-HU" sz="3600" b="1" dirty="0" err="1" smtClean="0"/>
              <a:t>programs</a:t>
            </a:r>
            <a:r>
              <a:rPr lang="hu-HU" sz="3600" b="1" dirty="0" smtClean="0"/>
              <a:t>? </a:t>
            </a:r>
            <a:r>
              <a:rPr lang="en-US" sz="3600" b="1" dirty="0" smtClean="0"/>
              <a:t>  </a:t>
            </a:r>
            <a:r>
              <a:rPr lang="en-US" b="1" dirty="0" smtClean="0"/>
              <a:t/>
            </a:r>
            <a:br>
              <a:rPr lang="en-US" b="1" dirty="0" smtClean="0"/>
            </a:br>
            <a:endParaRPr lang="hu-HU" dirty="0"/>
          </a:p>
        </p:txBody>
      </p:sp>
      <p:sp>
        <p:nvSpPr>
          <p:cNvPr id="4" name="Szövegdoboz 3"/>
          <p:cNvSpPr txBox="1"/>
          <p:nvPr/>
        </p:nvSpPr>
        <p:spPr>
          <a:xfrm>
            <a:off x="611560" y="2204864"/>
            <a:ext cx="7920880" cy="3539430"/>
          </a:xfrm>
          <a:prstGeom prst="rect">
            <a:avLst/>
          </a:prstGeom>
          <a:solidFill>
            <a:schemeClr val="tx2">
              <a:lumMod val="20000"/>
              <a:lumOff val="80000"/>
            </a:schemeClr>
          </a:solidFill>
        </p:spPr>
        <p:txBody>
          <a:bodyPr wrap="square" rtlCol="0">
            <a:spAutoFit/>
          </a:bodyPr>
          <a:lstStyle/>
          <a:p>
            <a:pPr algn="ctr"/>
            <a:r>
              <a:rPr lang="en-US" sz="2800" b="1" dirty="0" smtClean="0"/>
              <a:t>Copyright? Patents? </a:t>
            </a:r>
            <a:r>
              <a:rPr lang="en-US" sz="2800" b="1" i="1" dirty="0" smtClean="0"/>
              <a:t>Sui generis </a:t>
            </a:r>
            <a:r>
              <a:rPr lang="en-US" sz="2800" b="1" dirty="0" smtClean="0"/>
              <a:t>rights?</a:t>
            </a:r>
          </a:p>
          <a:p>
            <a:endParaRPr lang="en-US" sz="2800" b="1" dirty="0" smtClean="0"/>
          </a:p>
          <a:p>
            <a:endParaRPr lang="en-US" sz="2800" b="1" dirty="0" smtClean="0"/>
          </a:p>
          <a:p>
            <a:pPr algn="ctr"/>
            <a:r>
              <a:rPr lang="en-US" sz="2800" b="1" dirty="0" smtClean="0"/>
              <a:t>Copyright for programs consisting in original expressions of ideas and </a:t>
            </a:r>
          </a:p>
          <a:p>
            <a:pPr algn="ctr"/>
            <a:r>
              <a:rPr lang="en-US" sz="2800" b="1" dirty="0" smtClean="0"/>
              <a:t>patents for computer-implemented inventions (as, e.g., in the practice of the EPO) !  </a:t>
            </a:r>
          </a:p>
          <a:p>
            <a:pPr algn="ctr"/>
            <a:endParaRPr lang="en-US" sz="2800" b="1" dirty="0"/>
          </a:p>
        </p:txBody>
      </p:sp>
      <p:sp>
        <p:nvSpPr>
          <p:cNvPr id="5" name="Dia számának helye 4"/>
          <p:cNvSpPr>
            <a:spLocks noGrp="1"/>
          </p:cNvSpPr>
          <p:nvPr>
            <p:ph type="sldNum" sz="quarter" idx="12"/>
          </p:nvPr>
        </p:nvSpPr>
        <p:spPr/>
        <p:txBody>
          <a:bodyPr/>
          <a:lstStyle/>
          <a:p>
            <a:fld id="{A8910A67-C6E0-4FF0-96FB-E6C4B3388048}" type="slidenum">
              <a:rPr lang="hu-HU" smtClean="0"/>
              <a:pPr/>
              <a:t>46</a:t>
            </a:fld>
            <a:endParaRPr lang="hu-HU"/>
          </a:p>
        </p:txBody>
      </p:sp>
      <p:sp>
        <p:nvSpPr>
          <p:cNvPr id="6" name="Élőláb helye 5"/>
          <p:cNvSpPr>
            <a:spLocks noGrp="1"/>
          </p:cNvSpPr>
          <p:nvPr>
            <p:ph type="ftr" sz="quarter" idx="11"/>
          </p:nvPr>
        </p:nvSpPr>
        <p:spPr/>
        <p:txBody>
          <a:bodyPr/>
          <a:lstStyle/>
          <a:p>
            <a:r>
              <a:rPr lang="pt-BR" smtClean="0"/>
              <a:t>M. Ficsor, Mangalia, August 25-27, 2010</a:t>
            </a:r>
            <a:endParaRPr lang="hu-HU"/>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r>
              <a:rPr lang="pt-BR" smtClean="0"/>
              <a:t>M. Ficsor, Mangalia, August 25-27, 2010</a:t>
            </a:r>
            <a:endParaRPr lang="hu-HU"/>
          </a:p>
        </p:txBody>
      </p:sp>
      <p:sp>
        <p:nvSpPr>
          <p:cNvPr id="3" name="Dia számának helye 2"/>
          <p:cNvSpPr>
            <a:spLocks noGrp="1"/>
          </p:cNvSpPr>
          <p:nvPr>
            <p:ph type="sldNum" sz="quarter" idx="12"/>
          </p:nvPr>
        </p:nvSpPr>
        <p:spPr/>
        <p:txBody>
          <a:bodyPr/>
          <a:lstStyle/>
          <a:p>
            <a:fld id="{A8910A67-C6E0-4FF0-96FB-E6C4B3388048}" type="slidenum">
              <a:rPr lang="hu-HU" smtClean="0"/>
              <a:pPr/>
              <a:t>47</a:t>
            </a:fld>
            <a:endParaRPr lang="hu-HU"/>
          </a:p>
        </p:txBody>
      </p:sp>
      <p:sp>
        <p:nvSpPr>
          <p:cNvPr id="4" name="Szövegdoboz 3"/>
          <p:cNvSpPr txBox="1"/>
          <p:nvPr/>
        </p:nvSpPr>
        <p:spPr>
          <a:xfrm>
            <a:off x="683568" y="2564905"/>
            <a:ext cx="7848872" cy="3170099"/>
          </a:xfrm>
          <a:prstGeom prst="rect">
            <a:avLst/>
          </a:prstGeom>
          <a:noFill/>
        </p:spPr>
        <p:txBody>
          <a:bodyPr wrap="square" rtlCol="0">
            <a:spAutoFit/>
          </a:bodyPr>
          <a:lstStyle/>
          <a:p>
            <a:pPr algn="ctr"/>
            <a:endParaRPr lang="hu-HU" sz="4000" b="1" dirty="0" smtClean="0">
              <a:solidFill>
                <a:srgbClr val="FF0000"/>
              </a:solidFill>
            </a:endParaRPr>
          </a:p>
          <a:p>
            <a:pPr algn="ctr"/>
            <a:endParaRPr lang="hu-HU" sz="4000" b="1" dirty="0" smtClean="0">
              <a:solidFill>
                <a:srgbClr val="FF0000"/>
              </a:solidFill>
            </a:endParaRPr>
          </a:p>
          <a:p>
            <a:pPr algn="ctr"/>
            <a:endParaRPr lang="hu-HU" sz="4000" b="1" dirty="0" smtClean="0">
              <a:solidFill>
                <a:srgbClr val="FF0000"/>
              </a:solidFill>
            </a:endParaRPr>
          </a:p>
          <a:p>
            <a:pPr algn="ctr"/>
            <a:endParaRPr lang="hu-HU" sz="4000" b="1" dirty="0" smtClean="0">
              <a:solidFill>
                <a:srgbClr val="FF0000"/>
              </a:solidFill>
            </a:endParaRPr>
          </a:p>
          <a:p>
            <a:pPr algn="ctr"/>
            <a:endParaRPr lang="hu-HU" sz="4000" b="1" dirty="0">
              <a:solidFill>
                <a:srgbClr val="FF0000"/>
              </a:solidFill>
            </a:endParaRPr>
          </a:p>
        </p:txBody>
      </p:sp>
      <p:sp>
        <p:nvSpPr>
          <p:cNvPr id="9" name="Szövegdoboz 8"/>
          <p:cNvSpPr txBox="1"/>
          <p:nvPr/>
        </p:nvSpPr>
        <p:spPr>
          <a:xfrm>
            <a:off x="611560" y="2564904"/>
            <a:ext cx="7992888" cy="984885"/>
          </a:xfrm>
          <a:prstGeom prst="rect">
            <a:avLst/>
          </a:prstGeom>
          <a:noFill/>
        </p:spPr>
        <p:txBody>
          <a:bodyPr wrap="square" rtlCol="0">
            <a:spAutoFit/>
          </a:bodyPr>
          <a:lstStyle/>
          <a:p>
            <a:pPr algn="ctr"/>
            <a:r>
              <a:rPr lang="hu-HU" sz="4000" b="1" dirty="0" smtClean="0">
                <a:solidFill>
                  <a:schemeClr val="tx2">
                    <a:lumMod val="60000"/>
                    <a:lumOff val="40000"/>
                  </a:schemeClr>
                </a:solidFill>
              </a:rPr>
              <a:t>THANK YOU FOR YOUR ATTENTION</a:t>
            </a:r>
          </a:p>
          <a:p>
            <a:endParaRPr lang="hu-H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tx2">
              <a:lumMod val="20000"/>
              <a:lumOff val="80000"/>
            </a:schemeClr>
          </a:solidFill>
        </p:spPr>
        <p:txBody>
          <a:bodyPr>
            <a:normAutofit/>
          </a:bodyPr>
          <a:lstStyle/>
          <a:p>
            <a:r>
              <a:rPr lang="en-US" sz="3200" b="1" dirty="0" smtClean="0"/>
              <a:t>Introduction – </a:t>
            </a:r>
            <a:r>
              <a:rPr lang="hu-HU" sz="3200" b="1" dirty="0" err="1" smtClean="0"/>
              <a:t>basic</a:t>
            </a:r>
            <a:r>
              <a:rPr lang="hu-HU" sz="3200" b="1" dirty="0" smtClean="0"/>
              <a:t> </a:t>
            </a:r>
            <a:r>
              <a:rPr lang="en-US" sz="3200" b="1" dirty="0" smtClean="0"/>
              <a:t>concepts and definitions </a:t>
            </a:r>
            <a:endParaRPr lang="hu-HU" sz="3200" dirty="0"/>
          </a:p>
        </p:txBody>
      </p:sp>
      <p:sp>
        <p:nvSpPr>
          <p:cNvPr id="3" name="Szövegdoboz 2"/>
          <p:cNvSpPr txBox="1"/>
          <p:nvPr/>
        </p:nvSpPr>
        <p:spPr>
          <a:xfrm>
            <a:off x="395536" y="1844824"/>
            <a:ext cx="8352928" cy="4226992"/>
          </a:xfrm>
          <a:prstGeom prst="rect">
            <a:avLst/>
          </a:prstGeom>
          <a:noFill/>
        </p:spPr>
        <p:txBody>
          <a:bodyPr wrap="square" rtlCol="0">
            <a:spAutoFit/>
          </a:bodyPr>
          <a:lstStyle/>
          <a:p>
            <a:r>
              <a:rPr lang="en-US" sz="2200" b="1" u="sng" dirty="0" smtClean="0"/>
              <a:t>WIPO Model Provisions of 1977 </a:t>
            </a:r>
            <a:r>
              <a:rPr lang="hu-HU" sz="2200" b="1" u="sng" dirty="0" err="1" smtClean="0"/>
              <a:t>on</a:t>
            </a:r>
            <a:r>
              <a:rPr lang="hu-HU" sz="2200" b="1" u="sng" dirty="0" smtClean="0"/>
              <a:t> </a:t>
            </a:r>
            <a:r>
              <a:rPr lang="hu-HU" sz="2200" b="1" i="1" u="sng" dirty="0" err="1" smtClean="0"/>
              <a:t>sui</a:t>
            </a:r>
            <a:r>
              <a:rPr lang="hu-HU" sz="2200" b="1" i="1" u="sng" dirty="0" smtClean="0"/>
              <a:t> generis </a:t>
            </a:r>
            <a:r>
              <a:rPr lang="hu-HU" sz="2200" b="1" u="sng" dirty="0" err="1" smtClean="0"/>
              <a:t>protection</a:t>
            </a:r>
            <a:r>
              <a:rPr lang="hu-HU" sz="2200" dirty="0" smtClean="0"/>
              <a:t> </a:t>
            </a:r>
          </a:p>
          <a:p>
            <a:pPr>
              <a:buFont typeface="Wingdings" pitchFamily="2" charset="2"/>
              <a:buChar char="§"/>
            </a:pPr>
            <a:endParaRPr lang="hu-HU" sz="2200" b="1" dirty="0" smtClean="0"/>
          </a:p>
          <a:p>
            <a:pPr>
              <a:buFont typeface="Wingdings" pitchFamily="2" charset="2"/>
              <a:buChar char="§"/>
            </a:pPr>
            <a:r>
              <a:rPr lang="en-US" sz="2200" b="1" dirty="0" smtClean="0"/>
              <a:t>Section 1(vii):</a:t>
            </a:r>
            <a:r>
              <a:rPr lang="hu-HU" sz="2200" b="1" dirty="0" smtClean="0"/>
              <a:t> </a:t>
            </a:r>
            <a:r>
              <a:rPr lang="en-US" sz="2200" b="1" dirty="0" smtClean="0"/>
              <a:t> „A ‘computer program’ is a set of instructions expressed in words, codes, schemes or in any other form, which is capable, when incorporated in a machine-readable medium, of causing a </a:t>
            </a:r>
            <a:r>
              <a:rPr lang="hu-HU" sz="2200" b="1" dirty="0" smtClean="0"/>
              <a:t>‘</a:t>
            </a:r>
            <a:r>
              <a:rPr lang="en-US" sz="2200" b="1" dirty="0" smtClean="0"/>
              <a:t>computer</a:t>
            </a:r>
            <a:r>
              <a:rPr lang="hu-HU" sz="2200" b="1" dirty="0" smtClean="0"/>
              <a:t>’ – </a:t>
            </a:r>
            <a:r>
              <a:rPr lang="en-US" sz="2200" b="1" dirty="0" smtClean="0"/>
              <a:t>an electronic or similar device having  information-processing capabilities</a:t>
            </a:r>
            <a:r>
              <a:rPr lang="hu-HU" sz="2200" b="1" dirty="0" smtClean="0"/>
              <a:t> – </a:t>
            </a:r>
            <a:r>
              <a:rPr lang="en-US" sz="2200" b="1" dirty="0" smtClean="0"/>
              <a:t>to perform or achieve a particular task or result.</a:t>
            </a:r>
            <a:r>
              <a:rPr lang="hu-HU" sz="2200" b="1" dirty="0" smtClean="0"/>
              <a:t>”</a:t>
            </a:r>
            <a:endParaRPr lang="en-US" sz="2200" b="1" dirty="0" smtClean="0"/>
          </a:p>
          <a:p>
            <a:endParaRPr lang="en-US" sz="2200" b="1" dirty="0" smtClean="0"/>
          </a:p>
          <a:p>
            <a:pPr>
              <a:buFont typeface="Wingdings" pitchFamily="2" charset="2"/>
              <a:buChar char="§"/>
            </a:pPr>
            <a:r>
              <a:rPr lang="en-US" sz="2200" dirty="0" smtClean="0"/>
              <a:t>The Draft Model Law </a:t>
            </a:r>
            <a:r>
              <a:rPr lang="en-US" sz="2200" b="1" dirty="0" smtClean="0"/>
              <a:t>provided for copyright protection of computer programs, rather than for „software” or for „computer software.”  </a:t>
            </a:r>
          </a:p>
          <a:p>
            <a:r>
              <a:rPr lang="en-US" sz="2200" dirty="0" smtClean="0"/>
              <a:t>(WIPO document CE/MPC/I/2-II) </a:t>
            </a:r>
          </a:p>
        </p:txBody>
      </p:sp>
      <p:sp>
        <p:nvSpPr>
          <p:cNvPr id="4" name="Dia számának helye 3"/>
          <p:cNvSpPr>
            <a:spLocks noGrp="1"/>
          </p:cNvSpPr>
          <p:nvPr>
            <p:ph type="sldNum" sz="quarter" idx="12"/>
          </p:nvPr>
        </p:nvSpPr>
        <p:spPr/>
        <p:txBody>
          <a:bodyPr/>
          <a:lstStyle/>
          <a:p>
            <a:fld id="{A8910A67-C6E0-4FF0-96FB-E6C4B3388048}" type="slidenum">
              <a:rPr lang="hu-HU" smtClean="0"/>
              <a:pPr/>
              <a:t>5</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tx2">
              <a:lumMod val="20000"/>
              <a:lumOff val="80000"/>
            </a:schemeClr>
          </a:solidFill>
        </p:spPr>
        <p:txBody>
          <a:bodyPr>
            <a:normAutofit/>
          </a:bodyPr>
          <a:lstStyle/>
          <a:p>
            <a:r>
              <a:rPr lang="en-US" sz="3200" b="1" dirty="0" smtClean="0"/>
              <a:t>Introduction – </a:t>
            </a:r>
            <a:r>
              <a:rPr lang="hu-HU" sz="3200" b="1" dirty="0" err="1" smtClean="0"/>
              <a:t>basic</a:t>
            </a:r>
            <a:r>
              <a:rPr lang="hu-HU" sz="3200" b="1" dirty="0" smtClean="0"/>
              <a:t> </a:t>
            </a:r>
            <a:r>
              <a:rPr lang="en-US" sz="3200" b="1" dirty="0" smtClean="0"/>
              <a:t>concepts and definitions </a:t>
            </a:r>
            <a:endParaRPr lang="hu-HU" sz="3200" dirty="0"/>
          </a:p>
        </p:txBody>
      </p:sp>
      <p:sp>
        <p:nvSpPr>
          <p:cNvPr id="3" name="Szövegdoboz 2"/>
          <p:cNvSpPr txBox="1"/>
          <p:nvPr/>
        </p:nvSpPr>
        <p:spPr>
          <a:xfrm>
            <a:off x="323528" y="1628800"/>
            <a:ext cx="8496944" cy="4401205"/>
          </a:xfrm>
          <a:prstGeom prst="rect">
            <a:avLst/>
          </a:prstGeom>
          <a:noFill/>
        </p:spPr>
        <p:txBody>
          <a:bodyPr wrap="square" rtlCol="0">
            <a:spAutoFit/>
          </a:bodyPr>
          <a:lstStyle/>
          <a:p>
            <a:endParaRPr lang="hu-HU" sz="2000" b="1" dirty="0" smtClean="0"/>
          </a:p>
          <a:p>
            <a:r>
              <a:rPr lang="en-US" sz="2000" b="1" dirty="0" smtClean="0"/>
              <a:t>The </a:t>
            </a:r>
            <a:r>
              <a:rPr lang="en-US" sz="2000" b="1" u="sng" dirty="0" smtClean="0"/>
              <a:t>EU Computer Programs Directive </a:t>
            </a:r>
            <a:r>
              <a:rPr lang="en-US" sz="2000" b="1" dirty="0" smtClean="0"/>
              <a:t>– although it is also called Software Directive – as its official title indicates </a:t>
            </a:r>
            <a:r>
              <a:rPr lang="en-US" sz="2000" dirty="0" smtClean="0"/>
              <a:t>(Council Directive of 14 May 1991 on the legal protection of computer programs)</a:t>
            </a:r>
            <a:r>
              <a:rPr lang="en-US" sz="2000" b="1" dirty="0" smtClean="0"/>
              <a:t>,  contains provisions on „computer programs” rather than  on „software” or „computer software.”  </a:t>
            </a:r>
          </a:p>
          <a:p>
            <a:endParaRPr lang="en-US" sz="2000" b="1" dirty="0" smtClean="0"/>
          </a:p>
          <a:p>
            <a:r>
              <a:rPr lang="en-US" sz="2000" b="1" dirty="0" smtClean="0"/>
              <a:t>The Directive provides for the criteria and scope of protection of</a:t>
            </a:r>
            <a:r>
              <a:rPr lang="hu-HU" sz="2000" b="1" dirty="0" smtClean="0"/>
              <a:t> </a:t>
            </a:r>
            <a:r>
              <a:rPr lang="en-US" sz="2000" b="1" dirty="0" smtClean="0"/>
              <a:t>„computer programs</a:t>
            </a:r>
            <a:r>
              <a:rPr lang="en-US" sz="2000" dirty="0" smtClean="0"/>
              <a:t>” (see below)</a:t>
            </a:r>
            <a:r>
              <a:rPr lang="en-US" sz="2000" b="1" dirty="0" smtClean="0"/>
              <a:t>, </a:t>
            </a:r>
            <a:r>
              <a:rPr lang="hu-HU" sz="2000" b="1" dirty="0" err="1" smtClean="0"/>
              <a:t>but</a:t>
            </a:r>
            <a:r>
              <a:rPr lang="hu-HU" sz="2000" b="1" dirty="0" smtClean="0"/>
              <a:t> </a:t>
            </a:r>
            <a:r>
              <a:rPr lang="en-US" sz="2000" b="1" dirty="0" smtClean="0"/>
              <a:t>it does not include a definition of „computer programs” as such.   </a:t>
            </a:r>
          </a:p>
          <a:p>
            <a:endParaRPr lang="en-US" sz="2000" b="1" dirty="0" smtClean="0"/>
          </a:p>
          <a:p>
            <a:r>
              <a:rPr lang="en-US" sz="2000" b="1" dirty="0" smtClean="0"/>
              <a:t>Nevertheless, the second sentence of Article  1 of the Directive states:  „For the purpose of this Directive, the term  ‘computer programs’ shall include their prep</a:t>
            </a:r>
            <a:r>
              <a:rPr lang="hu-HU" sz="2000" b="1" dirty="0" smtClean="0"/>
              <a:t>a</a:t>
            </a:r>
            <a:r>
              <a:rPr lang="en-US" sz="2000" b="1" dirty="0" err="1" smtClean="0"/>
              <a:t>ratory</a:t>
            </a:r>
            <a:r>
              <a:rPr lang="en-US" sz="2000" b="1" dirty="0" smtClean="0"/>
              <a:t> design material.</a:t>
            </a:r>
            <a:r>
              <a:rPr lang="hu-HU" sz="2000" b="1" dirty="0" smtClean="0"/>
              <a:t>”</a:t>
            </a:r>
            <a:r>
              <a:rPr lang="en-US" sz="2000" b="1" dirty="0" smtClean="0"/>
              <a:t> </a:t>
            </a:r>
          </a:p>
          <a:p>
            <a:r>
              <a:rPr lang="en-US" sz="2000" b="1" dirty="0" smtClean="0"/>
              <a:t>   </a:t>
            </a:r>
            <a:endParaRPr lang="en-US" sz="2000" b="1" dirty="0"/>
          </a:p>
        </p:txBody>
      </p:sp>
      <p:sp>
        <p:nvSpPr>
          <p:cNvPr id="4" name="Dia számának helye 3"/>
          <p:cNvSpPr>
            <a:spLocks noGrp="1"/>
          </p:cNvSpPr>
          <p:nvPr>
            <p:ph type="sldNum" sz="quarter" idx="12"/>
          </p:nvPr>
        </p:nvSpPr>
        <p:spPr/>
        <p:txBody>
          <a:bodyPr/>
          <a:lstStyle/>
          <a:p>
            <a:fld id="{A8910A67-C6E0-4FF0-96FB-E6C4B3388048}" type="slidenum">
              <a:rPr lang="hu-HU" smtClean="0"/>
              <a:pPr/>
              <a:t>6</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tx2">
              <a:lumMod val="20000"/>
              <a:lumOff val="80000"/>
            </a:schemeClr>
          </a:solidFill>
        </p:spPr>
        <p:txBody>
          <a:bodyPr>
            <a:normAutofit/>
          </a:bodyPr>
          <a:lstStyle/>
          <a:p>
            <a:r>
              <a:rPr lang="en-US" sz="3200" b="1" dirty="0" smtClean="0"/>
              <a:t>Introduction – </a:t>
            </a:r>
            <a:r>
              <a:rPr lang="hu-HU" sz="3200" b="1" dirty="0" err="1" smtClean="0"/>
              <a:t>basic</a:t>
            </a:r>
            <a:r>
              <a:rPr lang="hu-HU" sz="3200" b="1" dirty="0" smtClean="0"/>
              <a:t> </a:t>
            </a:r>
            <a:r>
              <a:rPr lang="en-US" sz="3200" b="1" dirty="0" smtClean="0"/>
              <a:t>concepts and definitions </a:t>
            </a:r>
            <a:endParaRPr lang="hu-HU" sz="3200" dirty="0"/>
          </a:p>
        </p:txBody>
      </p:sp>
      <p:sp>
        <p:nvSpPr>
          <p:cNvPr id="3" name="Szövegdoboz 2"/>
          <p:cNvSpPr txBox="1"/>
          <p:nvPr/>
        </p:nvSpPr>
        <p:spPr>
          <a:xfrm>
            <a:off x="323528" y="2492896"/>
            <a:ext cx="8496944" cy="2123658"/>
          </a:xfrm>
          <a:prstGeom prst="rect">
            <a:avLst/>
          </a:prstGeom>
          <a:noFill/>
        </p:spPr>
        <p:txBody>
          <a:bodyPr wrap="square" rtlCol="0">
            <a:spAutoFit/>
          </a:bodyPr>
          <a:lstStyle/>
          <a:p>
            <a:r>
              <a:rPr lang="hu-HU" dirty="0" smtClean="0"/>
              <a:t> </a:t>
            </a:r>
            <a:r>
              <a:rPr lang="en-US" sz="2200" b="1" dirty="0" smtClean="0"/>
              <a:t>The </a:t>
            </a:r>
            <a:r>
              <a:rPr lang="en-US" sz="2200" b="1" u="sng" dirty="0" smtClean="0"/>
              <a:t>TRIPS Agreement and the WIPO Copyright Treaty </a:t>
            </a:r>
            <a:r>
              <a:rPr lang="en-US" sz="2200" b="1" dirty="0" smtClean="0"/>
              <a:t>also protect „computer programs” rather than  „software” or „computer software.”</a:t>
            </a:r>
          </a:p>
          <a:p>
            <a:endParaRPr lang="en-US" sz="2200" b="1" dirty="0" smtClean="0"/>
          </a:p>
          <a:p>
            <a:r>
              <a:rPr lang="en-US" sz="2200" dirty="0" smtClean="0"/>
              <a:t>The Agreement and the Treaty </a:t>
            </a:r>
            <a:r>
              <a:rPr lang="en-US" sz="2200" b="1" dirty="0" smtClean="0"/>
              <a:t>contain provisions on the conditions and scope of protection of computer programs, but no definition of „computer programs” as such.     </a:t>
            </a:r>
            <a:endParaRPr lang="en-US" sz="2200" b="1" dirty="0"/>
          </a:p>
        </p:txBody>
      </p:sp>
      <p:sp>
        <p:nvSpPr>
          <p:cNvPr id="4" name="Dia számának helye 3"/>
          <p:cNvSpPr>
            <a:spLocks noGrp="1"/>
          </p:cNvSpPr>
          <p:nvPr>
            <p:ph type="sldNum" sz="quarter" idx="12"/>
          </p:nvPr>
        </p:nvSpPr>
        <p:spPr/>
        <p:txBody>
          <a:bodyPr/>
          <a:lstStyle/>
          <a:p>
            <a:fld id="{A8910A67-C6E0-4FF0-96FB-E6C4B3388048}" type="slidenum">
              <a:rPr lang="hu-HU" smtClean="0"/>
              <a:pPr/>
              <a:t>7</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tx2">
              <a:lumMod val="20000"/>
              <a:lumOff val="80000"/>
            </a:schemeClr>
          </a:solidFill>
        </p:spPr>
        <p:txBody>
          <a:bodyPr>
            <a:normAutofit/>
          </a:bodyPr>
          <a:lstStyle/>
          <a:p>
            <a:r>
              <a:rPr lang="en-US" sz="3200" b="1" dirty="0" smtClean="0"/>
              <a:t>Introduction – </a:t>
            </a:r>
            <a:r>
              <a:rPr lang="hu-HU" sz="3200" b="1" dirty="0" err="1" smtClean="0"/>
              <a:t>basic</a:t>
            </a:r>
            <a:r>
              <a:rPr lang="hu-HU" sz="3200" b="1" dirty="0" smtClean="0"/>
              <a:t> </a:t>
            </a:r>
            <a:r>
              <a:rPr lang="en-US" sz="3200" b="1" dirty="0" smtClean="0"/>
              <a:t>concepts and definitions </a:t>
            </a:r>
            <a:endParaRPr lang="hu-HU" sz="3200" dirty="0"/>
          </a:p>
        </p:txBody>
      </p:sp>
      <p:sp>
        <p:nvSpPr>
          <p:cNvPr id="3" name="Szövegdoboz 2"/>
          <p:cNvSpPr txBox="1"/>
          <p:nvPr/>
        </p:nvSpPr>
        <p:spPr>
          <a:xfrm>
            <a:off x="323528" y="1556792"/>
            <a:ext cx="8496944" cy="4770537"/>
          </a:xfrm>
          <a:prstGeom prst="rect">
            <a:avLst/>
          </a:prstGeom>
          <a:noFill/>
        </p:spPr>
        <p:txBody>
          <a:bodyPr wrap="square" rtlCol="0">
            <a:spAutoFit/>
          </a:bodyPr>
          <a:lstStyle/>
          <a:p>
            <a:pPr>
              <a:buFont typeface="Wingdings" pitchFamily="2" charset="2"/>
              <a:buChar char="§"/>
            </a:pPr>
            <a:r>
              <a:rPr lang="en-US" u="sng" dirty="0" smtClean="0"/>
              <a:t>“</a:t>
            </a:r>
            <a:r>
              <a:rPr lang="en-US" sz="1900" b="1" i="1" u="sng" dirty="0" smtClean="0"/>
              <a:t>Source code</a:t>
            </a:r>
            <a:r>
              <a:rPr lang="en-US" sz="1900" b="1" u="sng" dirty="0" smtClean="0"/>
              <a:t>,</a:t>
            </a:r>
            <a:r>
              <a:rPr lang="en-US" sz="1900" u="sng" dirty="0" smtClean="0"/>
              <a:t>”</a:t>
            </a:r>
            <a:r>
              <a:rPr lang="en-US" sz="1900" b="1" u="sng" dirty="0" smtClean="0"/>
              <a:t> </a:t>
            </a:r>
            <a:r>
              <a:rPr lang="en-US" sz="1900" u="sng" dirty="0" smtClean="0"/>
              <a:t>“</a:t>
            </a:r>
            <a:r>
              <a:rPr lang="en-US" sz="1900" b="1" i="1" u="sng" dirty="0" smtClean="0"/>
              <a:t>object code</a:t>
            </a:r>
            <a:r>
              <a:rPr lang="en-US" sz="1900" b="1" u="sng" dirty="0" smtClean="0"/>
              <a:t>,</a:t>
            </a:r>
            <a:r>
              <a:rPr lang="en-US" sz="1900" u="sng" dirty="0" smtClean="0"/>
              <a:t>”</a:t>
            </a:r>
            <a:r>
              <a:rPr lang="en-US" sz="1900" b="1" u="sng" dirty="0" smtClean="0"/>
              <a:t> </a:t>
            </a:r>
            <a:r>
              <a:rPr lang="en-US" sz="1900" u="sng" dirty="0" smtClean="0"/>
              <a:t>“</a:t>
            </a:r>
            <a:r>
              <a:rPr lang="en-US" sz="1900" b="1" i="1" u="sng" dirty="0" smtClean="0"/>
              <a:t>compilation</a:t>
            </a:r>
            <a:r>
              <a:rPr lang="en-US" sz="1900" b="1" u="sng" dirty="0" smtClean="0"/>
              <a:t>,</a:t>
            </a:r>
            <a:r>
              <a:rPr lang="en-US" sz="1900" u="sng" dirty="0" smtClean="0"/>
              <a:t>”</a:t>
            </a:r>
            <a:r>
              <a:rPr lang="en-US" sz="1900" b="1" u="sng" dirty="0" smtClean="0"/>
              <a:t> </a:t>
            </a:r>
            <a:r>
              <a:rPr lang="en-US" sz="1900" u="sng" dirty="0" smtClean="0"/>
              <a:t>“</a:t>
            </a:r>
            <a:r>
              <a:rPr lang="en-US" sz="1900" b="1" i="1" u="sng" dirty="0" err="1" smtClean="0"/>
              <a:t>decompilation</a:t>
            </a:r>
            <a:r>
              <a:rPr lang="en-US" sz="1900" dirty="0" smtClean="0"/>
              <a:t>”: “</a:t>
            </a:r>
            <a:r>
              <a:rPr lang="en-US" sz="1900" i="1" dirty="0" smtClean="0"/>
              <a:t>Source</a:t>
            </a:r>
            <a:r>
              <a:rPr lang="en-US" sz="1900" dirty="0" smtClean="0"/>
              <a:t> </a:t>
            </a:r>
            <a:r>
              <a:rPr lang="en-US" sz="1900" i="1" dirty="0" smtClean="0"/>
              <a:t>code</a:t>
            </a:r>
            <a:r>
              <a:rPr lang="en-US" sz="1900" dirty="0" smtClean="0"/>
              <a:t>” is the original form of computer programs written by human beings in a programming language. In order that the programs may be actually used by a computer, they have to be transformed into a form – into “machine-readable language” -- that the computer can understand and execute. This transformation (“translation”) process is “</a:t>
            </a:r>
            <a:r>
              <a:rPr lang="en-US" sz="1900" i="1" dirty="0" smtClean="0"/>
              <a:t>compilation,</a:t>
            </a:r>
            <a:r>
              <a:rPr lang="en-US" sz="1900" dirty="0" smtClean="0"/>
              <a:t>” and the resulting machine-readable form is the </a:t>
            </a:r>
            <a:r>
              <a:rPr lang="en-US" sz="1900" i="1" dirty="0" smtClean="0"/>
              <a:t>“object code.”</a:t>
            </a:r>
            <a:r>
              <a:rPr lang="en-US" sz="1900" dirty="0" smtClean="0"/>
              <a:t> The reverse process -- that is, the obtaining of the source code on the basis of the object code – is “</a:t>
            </a:r>
            <a:r>
              <a:rPr lang="en-US" sz="1900" i="1" dirty="0" err="1" smtClean="0"/>
              <a:t>decompilation</a:t>
            </a:r>
            <a:r>
              <a:rPr lang="en-US" sz="1900" i="1" dirty="0" smtClean="0"/>
              <a:t>.</a:t>
            </a:r>
            <a:r>
              <a:rPr lang="en-US" sz="1900" dirty="0" smtClean="0"/>
              <a:t>” </a:t>
            </a:r>
            <a:endParaRPr lang="hu-HU" sz="1900" dirty="0" smtClean="0"/>
          </a:p>
          <a:p>
            <a:pPr>
              <a:buFont typeface="Wingdings" pitchFamily="2" charset="2"/>
              <a:buChar char="§"/>
            </a:pPr>
            <a:r>
              <a:rPr lang="en-US" sz="1900" u="sng" dirty="0" smtClean="0"/>
              <a:t>“</a:t>
            </a:r>
            <a:r>
              <a:rPr lang="en-US" sz="1900" b="1" i="1" u="sng" dirty="0" smtClean="0"/>
              <a:t>Operating system</a:t>
            </a:r>
            <a:r>
              <a:rPr lang="en-US" sz="1900" u="sng" dirty="0" smtClean="0"/>
              <a:t>“-- “</a:t>
            </a:r>
            <a:r>
              <a:rPr lang="en-US" sz="1900" b="1" i="1" u="sng" dirty="0" smtClean="0"/>
              <a:t>application program</a:t>
            </a:r>
            <a:r>
              <a:rPr lang="en-US" sz="1900" u="sng" dirty="0" smtClean="0"/>
              <a:t>”: </a:t>
            </a:r>
            <a:r>
              <a:rPr lang="en-US" sz="1900" dirty="0" smtClean="0"/>
              <a:t>The “</a:t>
            </a:r>
            <a:r>
              <a:rPr lang="en-US" sz="1900" i="1" dirty="0" smtClean="0"/>
              <a:t>operating system</a:t>
            </a:r>
            <a:r>
              <a:rPr lang="en-US" sz="1900" dirty="0" smtClean="0"/>
              <a:t>” performs basic tasks, such as controlling the allocation and usage of hardware resources (memory, central processing unit, hard disk space, and peripheral devices, like disc drives, printers, speakers or a mouse), recognizing input from the keyboard, transmitting output to the display screen, keeping track of files and directories on the disk, etc.. Examples of operating systems</a:t>
            </a:r>
            <a:r>
              <a:rPr lang="hu-HU" sz="1900" dirty="0" smtClean="0"/>
              <a:t>:</a:t>
            </a:r>
            <a:r>
              <a:rPr lang="en-US" sz="1900" dirty="0" smtClean="0"/>
              <a:t> Microsoft Windows XP, Linux. The operating system manages the hardware for other computer programs – called “applications” or “</a:t>
            </a:r>
            <a:r>
              <a:rPr lang="en-US" sz="1900" i="1" dirty="0" smtClean="0"/>
              <a:t>application programs</a:t>
            </a:r>
            <a:r>
              <a:rPr lang="en-US" sz="1900" dirty="0" smtClean="0"/>
              <a:t>,” such as Word or Excel.</a:t>
            </a:r>
            <a:endParaRPr lang="hu-HU" dirty="0"/>
          </a:p>
        </p:txBody>
      </p:sp>
      <p:sp>
        <p:nvSpPr>
          <p:cNvPr id="4" name="Dia számának helye 3"/>
          <p:cNvSpPr>
            <a:spLocks noGrp="1"/>
          </p:cNvSpPr>
          <p:nvPr>
            <p:ph type="sldNum" sz="quarter" idx="12"/>
          </p:nvPr>
        </p:nvSpPr>
        <p:spPr/>
        <p:txBody>
          <a:bodyPr/>
          <a:lstStyle/>
          <a:p>
            <a:fld id="{A8910A67-C6E0-4FF0-96FB-E6C4B3388048}" type="slidenum">
              <a:rPr lang="hu-HU" smtClean="0"/>
              <a:pPr/>
              <a:t>8</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tx2">
              <a:lumMod val="20000"/>
              <a:lumOff val="80000"/>
            </a:schemeClr>
          </a:solidFill>
        </p:spPr>
        <p:txBody>
          <a:bodyPr>
            <a:normAutofit/>
          </a:bodyPr>
          <a:lstStyle/>
          <a:p>
            <a:r>
              <a:rPr lang="en-US" sz="3200" b="1" dirty="0" smtClean="0"/>
              <a:t>Introduction – </a:t>
            </a:r>
            <a:r>
              <a:rPr lang="hu-HU" sz="3200" b="1" dirty="0" err="1" smtClean="0"/>
              <a:t>basic</a:t>
            </a:r>
            <a:r>
              <a:rPr lang="hu-HU" sz="3200" b="1" dirty="0" smtClean="0"/>
              <a:t> </a:t>
            </a:r>
            <a:r>
              <a:rPr lang="en-US" sz="3200" b="1" dirty="0" smtClean="0"/>
              <a:t>concepts and definitions </a:t>
            </a:r>
            <a:endParaRPr lang="hu-HU" sz="3200" dirty="0"/>
          </a:p>
        </p:txBody>
      </p:sp>
      <p:sp>
        <p:nvSpPr>
          <p:cNvPr id="3" name="Szövegdoboz 2"/>
          <p:cNvSpPr txBox="1"/>
          <p:nvPr/>
        </p:nvSpPr>
        <p:spPr>
          <a:xfrm>
            <a:off x="467544" y="1628800"/>
            <a:ext cx="8352928" cy="4570482"/>
          </a:xfrm>
          <a:prstGeom prst="rect">
            <a:avLst/>
          </a:prstGeom>
          <a:noFill/>
        </p:spPr>
        <p:txBody>
          <a:bodyPr wrap="square" rtlCol="0">
            <a:spAutoFit/>
          </a:bodyPr>
          <a:lstStyle/>
          <a:p>
            <a:r>
              <a:rPr lang="hu-HU" sz="2100" b="1" u="sng" dirty="0" smtClean="0"/>
              <a:t> </a:t>
            </a:r>
            <a:r>
              <a:rPr lang="en-US" sz="2100" b="1" u="sng" dirty="0" smtClean="0"/>
              <a:t>Basic options for IP protection of computer programs: copyright, patents, </a:t>
            </a:r>
            <a:r>
              <a:rPr lang="en-US" sz="2100" b="1" i="1" u="sng" dirty="0" smtClean="0"/>
              <a:t>sui generis </a:t>
            </a:r>
            <a:r>
              <a:rPr lang="en-US" sz="2100" b="1" u="sng" dirty="0" smtClean="0"/>
              <a:t>rights</a:t>
            </a:r>
            <a:r>
              <a:rPr lang="en-US" sz="2100" b="1" dirty="0" smtClean="0"/>
              <a:t> - a rough comparison:  </a:t>
            </a:r>
          </a:p>
          <a:p>
            <a:endParaRPr lang="en-US" sz="2100" b="1" dirty="0" smtClean="0"/>
          </a:p>
          <a:p>
            <a:pPr>
              <a:buFont typeface="Wingdings" pitchFamily="2" charset="2"/>
              <a:buChar char="§"/>
            </a:pPr>
            <a:r>
              <a:rPr lang="hu-HU" sz="2100" b="1" dirty="0" smtClean="0"/>
              <a:t> </a:t>
            </a:r>
            <a:r>
              <a:rPr lang="en-US" sz="2100" b="1" i="1" dirty="0" smtClean="0"/>
              <a:t>Copyright</a:t>
            </a:r>
            <a:r>
              <a:rPr lang="en-US" sz="2100" b="1" dirty="0" smtClean="0"/>
              <a:t>: protection of expressions</a:t>
            </a:r>
          </a:p>
          <a:p>
            <a:r>
              <a:rPr lang="hu-HU" sz="2100" b="1" dirty="0" smtClean="0"/>
              <a:t>   </a:t>
            </a:r>
            <a:r>
              <a:rPr lang="en-US" sz="2100" b="1" i="1" dirty="0" smtClean="0"/>
              <a:t>Patents</a:t>
            </a:r>
            <a:r>
              <a:rPr lang="en-US" sz="2100" b="1" dirty="0" smtClean="0"/>
              <a:t>: protection of ideas</a:t>
            </a:r>
          </a:p>
          <a:p>
            <a:pPr>
              <a:buFont typeface="Wingdings" pitchFamily="2" charset="2"/>
              <a:buChar char="§"/>
            </a:pPr>
            <a:r>
              <a:rPr lang="hu-HU" sz="2100" b="1" dirty="0" smtClean="0"/>
              <a:t> </a:t>
            </a:r>
            <a:r>
              <a:rPr lang="en-US" sz="2100" b="1" i="1" dirty="0" smtClean="0"/>
              <a:t>Copyright</a:t>
            </a:r>
            <a:r>
              <a:rPr lang="en-US" sz="2100" b="1" dirty="0" smtClean="0"/>
              <a:t>: protection of symbolic aspects </a:t>
            </a:r>
          </a:p>
          <a:p>
            <a:r>
              <a:rPr lang="hu-HU" sz="2100" b="1" dirty="0" smtClean="0"/>
              <a:t>   </a:t>
            </a:r>
            <a:r>
              <a:rPr lang="en-US" sz="2100" b="1" i="1" dirty="0" smtClean="0"/>
              <a:t>Patents</a:t>
            </a:r>
            <a:r>
              <a:rPr lang="en-US" sz="2100" b="1" dirty="0" smtClean="0"/>
              <a:t>: protection of functional aspects</a:t>
            </a:r>
          </a:p>
          <a:p>
            <a:pPr>
              <a:buFont typeface="Wingdings" pitchFamily="2" charset="2"/>
              <a:buChar char="§"/>
            </a:pPr>
            <a:r>
              <a:rPr lang="hu-HU" sz="2100" b="1" dirty="0" smtClean="0"/>
              <a:t> </a:t>
            </a:r>
            <a:r>
              <a:rPr lang="en-US" sz="2100" b="1" i="1" dirty="0" smtClean="0"/>
              <a:t>Copyright</a:t>
            </a:r>
            <a:r>
              <a:rPr lang="en-US" sz="2100" b="1" dirty="0" smtClean="0"/>
              <a:t>: no formalities</a:t>
            </a:r>
          </a:p>
          <a:p>
            <a:r>
              <a:rPr lang="hu-HU" sz="2100" b="1" i="1" dirty="0" smtClean="0"/>
              <a:t>   </a:t>
            </a:r>
            <a:r>
              <a:rPr lang="en-US" sz="2100" b="1" i="1" dirty="0" smtClean="0"/>
              <a:t>Patents</a:t>
            </a:r>
            <a:r>
              <a:rPr lang="en-US" sz="2100" b="1" dirty="0" smtClean="0"/>
              <a:t>: formalities</a:t>
            </a:r>
          </a:p>
          <a:p>
            <a:pPr>
              <a:buFont typeface="Wingdings" pitchFamily="2" charset="2"/>
              <a:buChar char="§"/>
            </a:pPr>
            <a:r>
              <a:rPr lang="hu-HU" sz="2100" b="1" dirty="0" smtClean="0"/>
              <a:t> </a:t>
            </a:r>
            <a:r>
              <a:rPr lang="en-US" sz="2100" b="1" i="1" dirty="0" smtClean="0"/>
              <a:t>Copyright</a:t>
            </a:r>
            <a:r>
              <a:rPr lang="en-US" sz="2100" b="1" dirty="0" smtClean="0"/>
              <a:t>: long term of protection </a:t>
            </a:r>
          </a:p>
          <a:p>
            <a:r>
              <a:rPr lang="hu-HU" sz="2100" b="1" dirty="0" smtClean="0"/>
              <a:t>   </a:t>
            </a:r>
            <a:r>
              <a:rPr lang="en-US" sz="2100" b="1" i="1" dirty="0" smtClean="0"/>
              <a:t>Patents</a:t>
            </a:r>
            <a:r>
              <a:rPr lang="en-US" sz="2100" b="1" dirty="0" smtClean="0"/>
              <a:t>: shorter term of protection</a:t>
            </a:r>
          </a:p>
          <a:p>
            <a:endParaRPr lang="en-US" sz="2100" b="1" dirty="0" smtClean="0"/>
          </a:p>
          <a:p>
            <a:pPr>
              <a:buFont typeface="Wingdings" pitchFamily="2" charset="2"/>
              <a:buChar char="§"/>
            </a:pPr>
            <a:r>
              <a:rPr lang="hu-HU" sz="2100" b="1" i="1" dirty="0" smtClean="0"/>
              <a:t>  </a:t>
            </a:r>
            <a:r>
              <a:rPr lang="en-US" sz="2100" b="1" i="1" dirty="0" smtClean="0"/>
              <a:t>Sui generis </a:t>
            </a:r>
            <a:r>
              <a:rPr lang="en-US" sz="2100" b="1" dirty="0" smtClean="0"/>
              <a:t>rights: a historically emerging but failed idea  </a:t>
            </a:r>
          </a:p>
          <a:p>
            <a:endParaRPr lang="hu-HU" b="1" dirty="0"/>
          </a:p>
        </p:txBody>
      </p:sp>
      <p:sp>
        <p:nvSpPr>
          <p:cNvPr id="4" name="Dia számának helye 3"/>
          <p:cNvSpPr>
            <a:spLocks noGrp="1"/>
          </p:cNvSpPr>
          <p:nvPr>
            <p:ph type="sldNum" sz="quarter" idx="12"/>
          </p:nvPr>
        </p:nvSpPr>
        <p:spPr/>
        <p:txBody>
          <a:bodyPr/>
          <a:lstStyle/>
          <a:p>
            <a:fld id="{A8910A67-C6E0-4FF0-96FB-E6C4B3388048}" type="slidenum">
              <a:rPr lang="hu-HU" smtClean="0"/>
              <a:pPr/>
              <a:t>9</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1146</TotalTime>
  <Words>6924</Words>
  <Application>Microsoft Office PowerPoint</Application>
  <PresentationFormat>Diavetítés a képernyőre (4:3 oldalarány)</PresentationFormat>
  <Paragraphs>430</Paragraphs>
  <Slides>47</Slides>
  <Notes>1</Notes>
  <HiddenSlides>0</HiddenSlides>
  <MMClips>0</MMClips>
  <ScaleCrop>false</ScaleCrop>
  <HeadingPairs>
    <vt:vector size="4" baseType="variant">
      <vt:variant>
        <vt:lpstr>Téma</vt:lpstr>
      </vt:variant>
      <vt:variant>
        <vt:i4>1</vt:i4>
      </vt:variant>
      <vt:variant>
        <vt:lpstr>Diacímek</vt:lpstr>
      </vt:variant>
      <vt:variant>
        <vt:i4>47</vt:i4>
      </vt:variant>
    </vt:vector>
  </HeadingPairs>
  <TitlesOfParts>
    <vt:vector size="48" baseType="lpstr">
      <vt:lpstr>Office-téma</vt:lpstr>
      <vt:lpstr>Sub-regional Seminar on  the Protection of Computer Software and Databases organized by the World Intellectual Property Organization (WIPO), the Romanian Copyright Office (ORDA), and the State Office for Inventions and Trademarks (OSIM)  Mangalia, Romania, August 25 to 27, 2010</vt:lpstr>
      <vt:lpstr>Outline</vt:lpstr>
      <vt:lpstr>Introduction – basic concepts and definitions </vt:lpstr>
      <vt:lpstr>Introduction – basic concepts and definitions </vt:lpstr>
      <vt:lpstr>Introduction – basic concepts and definitions </vt:lpstr>
      <vt:lpstr>Introduction – basic concepts and definitions </vt:lpstr>
      <vt:lpstr>Introduction – basic concepts and definitions </vt:lpstr>
      <vt:lpstr>Introduction – basic concepts and definitions </vt:lpstr>
      <vt:lpstr>Introduction – basic concepts and definitions </vt:lpstr>
      <vt:lpstr> WIPO,  1971 – 1985: from a sui generis system to copyright (with reference to patents) </vt:lpstr>
      <vt:lpstr> WIPO,  1971 – 1985: from a sui generis system to copyright (with reference to patents) </vt:lpstr>
      <vt:lpstr>WIPO,  1971 – 1985: from a sui generis system to copyright (with reference to patents)</vt:lpstr>
      <vt:lpstr> Copyright – national developments, EU Directive, clarification in the TRIPS Agreement and the WCT </vt:lpstr>
      <vt:lpstr> Copyright – national developments, EU Directive, clarification in the TRIPS Agreement and the WCT </vt:lpstr>
      <vt:lpstr> Copyright – national developments, EU Directive, clarification in the TRIPS Agreement and the WCT </vt:lpstr>
      <vt:lpstr> Copyright – national developments, EU Directive, clarification in the TRIPS Agreement and the WCT </vt:lpstr>
      <vt:lpstr> Copyright – national developments, EU Directive, clarification in the TRIPS Agreement and the WCT </vt:lpstr>
      <vt:lpstr> Copyright – national developments, EU Directive, clarification in the TRIPS Agreement and the WCT </vt:lpstr>
      <vt:lpstr> Copyright – national developments, EU Directive, clarification in the TRIPS Agreement and the WCT </vt:lpstr>
      <vt:lpstr>Copyright – generally applicable norms  and specific norms </vt:lpstr>
      <vt:lpstr>Copyright – generally applicable norms  and specific norms </vt:lpstr>
      <vt:lpstr> Patents – PCT, European Patent Convention, TRIPS Agreement  </vt:lpstr>
      <vt:lpstr>Patents – PCT, European Patent Convention, TRIPS Agreement</vt:lpstr>
      <vt:lpstr>Patents – PCT, European Patent Convention, TRIPS Agreement </vt:lpstr>
      <vt:lpstr>Patents – PCT, European Patent Convention, TRIPS Agreement </vt:lpstr>
      <vt:lpstr> Patents – debates about „software patents;” the failed draft EU Directive </vt:lpstr>
      <vt:lpstr>Patents – debates about „software patents;” the failed draft EU Directive</vt:lpstr>
      <vt:lpstr>Patents – debates about „software patents;” the failed draft EU Directive</vt:lpstr>
      <vt:lpstr>Patents – debates about „software patents;” the failed draft EU Directive</vt:lpstr>
      <vt:lpstr>Patents – debates about „software patents;” the failed draft EU Directive</vt:lpstr>
      <vt:lpstr>Patents – debates about „software patents;” the failed draft EU Directive</vt:lpstr>
      <vt:lpstr>Patents – debates about „software patents;” the failed draft EU Directive</vt:lpstr>
      <vt:lpstr>Patents – debates about „software patents;” the failed draft EU Directive</vt:lpstr>
      <vt:lpstr>Patents – debates about „software patents;” the failed draft EU Directive</vt:lpstr>
      <vt:lpstr> Patents – computer-implemented inventions  in practice  </vt:lpstr>
      <vt:lpstr>Patents – computer-implemented inventions  in practice</vt:lpstr>
      <vt:lpstr>Patents – computer-implemented inventions  in practice</vt:lpstr>
      <vt:lpstr>Patents – computer-implemented inventions  in practice</vt:lpstr>
      <vt:lpstr>Patents – computer-implemented inventions  in practice</vt:lpstr>
      <vt:lpstr>Patents – computer-implemented inventions  in practice</vt:lpstr>
      <vt:lpstr>Patents – computer-implemented inventions  in practice</vt:lpstr>
      <vt:lpstr>Patents – computer-implemented inventions  in practice</vt:lpstr>
      <vt:lpstr>Patents – computer-implemented inventions  in practice</vt:lpstr>
      <vt:lpstr>Patents – computer-implemented inventions  in practice</vt:lpstr>
      <vt:lpstr>Patents – computer-implemented inventions  in practice </vt:lpstr>
      <vt:lpstr> Summary: what kind of IP protection for computer programs?    </vt:lpstr>
      <vt:lpstr>47. dia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Sub-regional Seminar on  the Protection of Computer Software and Databases organized by the World Intellectual Property Organization (WIPO), the Romanian Copyright Office (ORDA), and the State Office for Inventions and Trademarks (OSIM)  Mangalia, Romania, August 25 to 27, 2010</dc:title>
  <dc:creator>Ficsor Mihály</dc:creator>
  <cp:lastModifiedBy>Ficsor Mihály</cp:lastModifiedBy>
  <cp:revision>174</cp:revision>
  <dcterms:created xsi:type="dcterms:W3CDTF">2010-08-16T09:06:41Z</dcterms:created>
  <dcterms:modified xsi:type="dcterms:W3CDTF">2010-08-20T11:31:37Z</dcterms:modified>
</cp:coreProperties>
</file>