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8"/>
  </p:notesMasterIdLst>
  <p:sldIdLst>
    <p:sldId id="256" r:id="rId2"/>
    <p:sldId id="257" r:id="rId3"/>
    <p:sldId id="264" r:id="rId4"/>
    <p:sldId id="269" r:id="rId5"/>
    <p:sldId id="270" r:id="rId6"/>
    <p:sldId id="271" r:id="rId7"/>
    <p:sldId id="266" r:id="rId8"/>
    <p:sldId id="258" r:id="rId9"/>
    <p:sldId id="260" r:id="rId10"/>
    <p:sldId id="259" r:id="rId11"/>
    <p:sldId id="267" r:id="rId12"/>
    <p:sldId id="261" r:id="rId13"/>
    <p:sldId id="268" r:id="rId14"/>
    <p:sldId id="272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39170-42CA-4BCF-8203-A29B5D88C2A7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D360C-9070-4EB8-961B-DD432FEC270B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6</a:t>
            </a:fld>
            <a:endParaRPr lang="ro-R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15</a:t>
            </a:fld>
            <a:endParaRPr 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7</a:t>
            </a:fld>
            <a:endParaRPr lang="ro-R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8</a:t>
            </a:fld>
            <a:endParaRPr lang="ro-R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9</a:t>
            </a:fld>
            <a:endParaRPr lang="ro-R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10</a:t>
            </a:fld>
            <a:endParaRPr lang="ro-R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11</a:t>
            </a:fld>
            <a:endParaRPr lang="ro-R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12</a:t>
            </a:fld>
            <a:endParaRPr lang="ro-R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13</a:t>
            </a:fld>
            <a:endParaRPr lang="ro-R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360C-9070-4EB8-961B-DD432FEC270B}" type="slidenum">
              <a:rPr lang="ro-RO" smtClean="0"/>
              <a:pPr/>
              <a:t>14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5B87ED-E70E-4062-B125-B1B255FF3A32}" type="datetimeFigureOut">
              <a:rPr lang="ro-RO" smtClean="0"/>
              <a:pPr/>
              <a:t>23.08.2010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6B5CA6-E5A2-4C04-AF89-547E956EB484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gda.popescu@legal2m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in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protectiei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de date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Avocat</a:t>
            </a:r>
            <a:r>
              <a:rPr lang="en-US" dirty="0" smtClean="0"/>
              <a:t> Magda Popescu,</a:t>
            </a:r>
          </a:p>
          <a:p>
            <a:r>
              <a:rPr lang="en-US" dirty="0" smtClean="0"/>
              <a:t>SCA </a:t>
            </a:r>
            <a:r>
              <a:rPr lang="en-US" dirty="0" err="1" smtClean="0"/>
              <a:t>M.Gavenea</a:t>
            </a:r>
            <a:r>
              <a:rPr lang="en-US" dirty="0" smtClean="0"/>
              <a:t> &amp; </a:t>
            </a:r>
            <a:r>
              <a:rPr lang="en-US" dirty="0" err="1" smtClean="0"/>
              <a:t>M.Popescu</a:t>
            </a:r>
            <a:endParaRPr lang="ro-R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Concluziile</a:t>
            </a:r>
            <a:r>
              <a:rPr lang="en-US" dirty="0" smtClean="0"/>
              <a:t> ECJ: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Se </a:t>
            </a:r>
            <a:r>
              <a:rPr lang="en-US" dirty="0" err="1" smtClean="0"/>
              <a:t>defineste</a:t>
            </a:r>
            <a:r>
              <a:rPr lang="en-US" dirty="0" smtClean="0"/>
              <a:t> </a:t>
            </a:r>
            <a:r>
              <a:rPr lang="en-US" i="1" dirty="0" smtClean="0"/>
              <a:t>“parte </a:t>
            </a:r>
            <a:r>
              <a:rPr lang="en-US" i="1" dirty="0" err="1" smtClean="0"/>
              <a:t>substantiala</a:t>
            </a:r>
            <a:r>
              <a:rPr lang="en-US" i="1" dirty="0" smtClean="0"/>
              <a:t>, </a:t>
            </a:r>
            <a:r>
              <a:rPr lang="en-US" i="1" dirty="0" err="1" smtClean="0"/>
              <a:t>evaluata</a:t>
            </a:r>
            <a:r>
              <a:rPr lang="en-US" i="1" dirty="0" smtClean="0"/>
              <a:t> </a:t>
            </a:r>
            <a:r>
              <a:rPr lang="en-US" i="1" dirty="0" err="1" smtClean="0"/>
              <a:t>calitativ</a:t>
            </a:r>
            <a:r>
              <a:rPr lang="en-US" i="1" dirty="0" smtClean="0"/>
              <a:t>, din </a:t>
            </a:r>
            <a:r>
              <a:rPr lang="en-US" i="1" dirty="0" err="1" smtClean="0"/>
              <a:t>continutul</a:t>
            </a:r>
            <a:r>
              <a:rPr lang="en-US" i="1" dirty="0" smtClean="0"/>
              <a:t> </a:t>
            </a:r>
            <a:r>
              <a:rPr lang="en-US" i="1" dirty="0" err="1" smtClean="0"/>
              <a:t>bazei</a:t>
            </a:r>
            <a:r>
              <a:rPr lang="en-US" i="1" dirty="0" smtClean="0"/>
              <a:t> de date”</a:t>
            </a:r>
            <a:r>
              <a:rPr lang="en-US" dirty="0" smtClean="0"/>
              <a:t> – </a:t>
            </a:r>
            <a:r>
              <a:rPr lang="en-US" dirty="0" err="1" smtClean="0"/>
              <a:t>criteriul</a:t>
            </a:r>
            <a:r>
              <a:rPr lang="en-US" dirty="0" smtClean="0"/>
              <a:t>: </a:t>
            </a:r>
            <a:r>
              <a:rPr lang="en-US" dirty="0" err="1" smtClean="0"/>
              <a:t>investitia</a:t>
            </a:r>
            <a:r>
              <a:rPr lang="en-US" dirty="0" smtClean="0"/>
              <a:t> in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r>
              <a:rPr lang="en-US" dirty="0" smtClean="0"/>
              <a:t>,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in </a:t>
            </a:r>
            <a:r>
              <a:rPr lang="en-US" dirty="0" err="1" smtClean="0"/>
              <a:t>obtinerea</a:t>
            </a:r>
            <a:r>
              <a:rPr lang="en-US" dirty="0" smtClean="0"/>
              <a:t>, </a:t>
            </a: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acelei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a </a:t>
            </a:r>
            <a:r>
              <a:rPr lang="en-US" dirty="0" err="1" smtClean="0"/>
              <a:t>bazei</a:t>
            </a:r>
            <a:r>
              <a:rPr lang="en-US" dirty="0" smtClean="0"/>
              <a:t> de date care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subiect</a:t>
            </a:r>
            <a:r>
              <a:rPr lang="en-US" dirty="0" smtClean="0"/>
              <a:t> al </a:t>
            </a:r>
            <a:r>
              <a:rPr lang="en-US" dirty="0" err="1" smtClean="0"/>
              <a:t>extragerii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/</a:t>
            </a:r>
            <a:r>
              <a:rPr lang="en-US" dirty="0" err="1" smtClean="0"/>
              <a:t>sau</a:t>
            </a:r>
            <a:r>
              <a:rPr lang="en-US" dirty="0" smtClean="0"/>
              <a:t> re-</a:t>
            </a:r>
            <a:r>
              <a:rPr lang="en-US" dirty="0" err="1" smtClean="0"/>
              <a:t>utilizarii</a:t>
            </a:r>
            <a:r>
              <a:rPr lang="en-US" dirty="0" smtClean="0"/>
              <a:t>; </a:t>
            </a:r>
            <a:r>
              <a:rPr lang="en-US" b="1" u="sng" dirty="0" smtClean="0"/>
              <a:t>nu</a:t>
            </a:r>
            <a:r>
              <a:rPr lang="en-US" dirty="0" smtClean="0"/>
              <a:t> se </a:t>
            </a:r>
            <a:r>
              <a:rPr lang="en-US" dirty="0" err="1" smtClean="0"/>
              <a:t>refera</a:t>
            </a:r>
            <a:r>
              <a:rPr lang="en-US" dirty="0" smtClean="0"/>
              <a:t> la </a:t>
            </a:r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intrinseca</a:t>
            </a:r>
            <a:r>
              <a:rPr lang="en-US" dirty="0" smtClean="0"/>
              <a:t> a </a:t>
            </a:r>
            <a:r>
              <a:rPr lang="en-US" dirty="0" err="1" smtClean="0"/>
              <a:t>continutului</a:t>
            </a:r>
            <a:r>
              <a:rPr lang="en-US" dirty="0" smtClean="0"/>
              <a:t> extras </a:t>
            </a:r>
            <a:r>
              <a:rPr lang="en-US" dirty="0" err="1" smtClean="0"/>
              <a:t>si</a:t>
            </a:r>
            <a:r>
              <a:rPr lang="en-US" dirty="0" smtClean="0"/>
              <a:t>/</a:t>
            </a:r>
            <a:r>
              <a:rPr lang="en-US" dirty="0" err="1" smtClean="0"/>
              <a:t>sau</a:t>
            </a:r>
            <a:r>
              <a:rPr lang="en-US" dirty="0" smtClean="0"/>
              <a:t> re-</a:t>
            </a:r>
            <a:r>
              <a:rPr lang="en-US" dirty="0" err="1" smtClean="0"/>
              <a:t>utilizat</a:t>
            </a:r>
            <a:endParaRPr lang="en-US" dirty="0" smtClean="0"/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Se </a:t>
            </a:r>
            <a:r>
              <a:rPr lang="en-US" dirty="0" err="1" smtClean="0"/>
              <a:t>defineste</a:t>
            </a:r>
            <a:r>
              <a:rPr lang="en-US" dirty="0" smtClean="0"/>
              <a:t> </a:t>
            </a:r>
            <a:r>
              <a:rPr lang="en-US" i="1" dirty="0" smtClean="0"/>
              <a:t>“parte </a:t>
            </a:r>
            <a:r>
              <a:rPr lang="en-US" i="1" dirty="0" err="1" smtClean="0"/>
              <a:t>substantiala</a:t>
            </a:r>
            <a:r>
              <a:rPr lang="en-US" i="1" dirty="0" smtClean="0"/>
              <a:t>, </a:t>
            </a:r>
            <a:r>
              <a:rPr lang="en-US" i="1" dirty="0" err="1" smtClean="0"/>
              <a:t>evaluata</a:t>
            </a:r>
            <a:r>
              <a:rPr lang="en-US" i="1" dirty="0" smtClean="0"/>
              <a:t> </a:t>
            </a:r>
            <a:r>
              <a:rPr lang="en-US" i="1" dirty="0" err="1" smtClean="0"/>
              <a:t>cantitativ</a:t>
            </a:r>
            <a:r>
              <a:rPr lang="en-US" i="1" dirty="0" smtClean="0"/>
              <a:t>, din </a:t>
            </a:r>
            <a:r>
              <a:rPr lang="en-US" i="1" dirty="0" err="1" smtClean="0"/>
              <a:t>continutul</a:t>
            </a:r>
            <a:r>
              <a:rPr lang="en-US" i="1" dirty="0" smtClean="0"/>
              <a:t> </a:t>
            </a:r>
            <a:r>
              <a:rPr lang="en-US" i="1" dirty="0" err="1" smtClean="0"/>
              <a:t>bazei</a:t>
            </a:r>
            <a:r>
              <a:rPr lang="en-US" i="1" dirty="0" smtClean="0"/>
              <a:t> de date”</a:t>
            </a:r>
            <a:r>
              <a:rPr lang="en-US" dirty="0" smtClean="0"/>
              <a:t> – </a:t>
            </a:r>
            <a:r>
              <a:rPr lang="en-US" dirty="0" err="1" smtClean="0"/>
              <a:t>criteriul</a:t>
            </a:r>
            <a:r>
              <a:rPr lang="en-US" dirty="0" smtClean="0"/>
              <a:t>: </a:t>
            </a:r>
            <a:r>
              <a:rPr lang="en-US" dirty="0" err="1" smtClean="0"/>
              <a:t>volumul</a:t>
            </a:r>
            <a:r>
              <a:rPr lang="en-US" dirty="0" smtClean="0"/>
              <a:t> de date </a:t>
            </a:r>
            <a:r>
              <a:rPr lang="en-US" dirty="0" err="1" smtClean="0"/>
              <a:t>extrase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/</a:t>
            </a:r>
            <a:r>
              <a:rPr lang="en-US" dirty="0" err="1" smtClean="0"/>
              <a:t>sau</a:t>
            </a:r>
            <a:r>
              <a:rPr lang="en-US" dirty="0" smtClean="0"/>
              <a:t> re-</a:t>
            </a:r>
            <a:r>
              <a:rPr lang="en-US" dirty="0" err="1" smtClean="0"/>
              <a:t>utilizate</a:t>
            </a:r>
            <a:r>
              <a:rPr lang="en-US" dirty="0" smtClean="0"/>
              <a:t>, </a:t>
            </a:r>
            <a:r>
              <a:rPr lang="en-US" dirty="0" err="1" smtClean="0"/>
              <a:t>raportat</a:t>
            </a:r>
            <a:r>
              <a:rPr lang="en-US" dirty="0" smtClean="0"/>
              <a:t> la </a:t>
            </a:r>
            <a:r>
              <a:rPr lang="en-US" dirty="0" err="1" smtClean="0"/>
              <a:t>volumul</a:t>
            </a:r>
            <a:r>
              <a:rPr lang="en-US" dirty="0" smtClean="0"/>
              <a:t> total de date din </a:t>
            </a:r>
            <a:r>
              <a:rPr lang="en-US" dirty="0" err="1" smtClean="0"/>
              <a:t>baza</a:t>
            </a:r>
            <a:r>
              <a:rPr lang="en-US" dirty="0" smtClean="0"/>
              <a:t> de date</a:t>
            </a:r>
          </a:p>
          <a:p>
            <a:pPr lvl="1"/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CEJ – </a:t>
            </a:r>
            <a:r>
              <a:rPr lang="en-US" dirty="0" err="1" smtClean="0"/>
              <a:t>decizii</a:t>
            </a:r>
            <a:r>
              <a:rPr lang="en-US" dirty="0" smtClean="0"/>
              <a:t> din </a:t>
            </a:r>
            <a:r>
              <a:rPr lang="en-US" dirty="0" err="1" smtClean="0"/>
              <a:t>nov</a:t>
            </a:r>
            <a:r>
              <a:rPr lang="en-US" dirty="0" smtClean="0"/>
              <a:t>. 2004</a:t>
            </a:r>
            <a:endParaRPr lang="ro-R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Citat</a:t>
            </a:r>
            <a:r>
              <a:rPr lang="en-US" dirty="0" smtClean="0"/>
              <a:t>:</a:t>
            </a:r>
          </a:p>
          <a:p>
            <a:pPr lvl="1"/>
            <a:r>
              <a:rPr lang="ro-RO" i="1" dirty="0" smtClean="0"/>
              <a:t>(31) Against that background, the expression 'investment in … the obtaining … of the contents' of a database must, as William Hill and the Belgian, German and Portuguese Governments point out, be understood to refer to the </a:t>
            </a:r>
            <a:r>
              <a:rPr lang="ro-RO" i="1" u="sng" dirty="0" smtClean="0"/>
              <a:t>resources used to seek out existing independent materials and collect them in the database, and not to the resources used for the creation as such of independent materials</a:t>
            </a:r>
            <a:r>
              <a:rPr lang="ro-RO" i="1" dirty="0" smtClean="0"/>
              <a:t>. The purpose of the protection by the sui generis right provided for by the directive is </a:t>
            </a:r>
            <a:r>
              <a:rPr lang="ro-RO" i="1" u="sng" dirty="0" smtClean="0"/>
              <a:t>to promote the establishment of storage and processing systems for existing information and not the creation of materials capable of being collected subsequently in a database.</a:t>
            </a:r>
            <a:endParaRPr lang="en-US" i="1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CEJ – </a:t>
            </a:r>
            <a:r>
              <a:rPr lang="en-US" dirty="0" err="1" smtClean="0"/>
              <a:t>decizii</a:t>
            </a:r>
            <a:r>
              <a:rPr lang="en-US" dirty="0" smtClean="0"/>
              <a:t> din </a:t>
            </a:r>
            <a:r>
              <a:rPr lang="en-US" dirty="0" err="1" smtClean="0"/>
              <a:t>nov</a:t>
            </a:r>
            <a:r>
              <a:rPr lang="en-US" dirty="0" smtClean="0"/>
              <a:t>. 2004</a:t>
            </a:r>
            <a:endParaRPr lang="ro-R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Mijloace</a:t>
            </a:r>
            <a:r>
              <a:rPr lang="en-US" dirty="0" smtClean="0"/>
              <a:t> alternative </a:t>
            </a:r>
            <a:r>
              <a:rPr lang="en-US" dirty="0" err="1" smtClean="0"/>
              <a:t>folosite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elimina</a:t>
            </a:r>
            <a:r>
              <a:rPr lang="en-US" dirty="0" smtClean="0"/>
              <a:t> </a:t>
            </a:r>
            <a:r>
              <a:rPr lang="en-US" dirty="0" err="1" smtClean="0"/>
              <a:t>abuzul</a:t>
            </a:r>
            <a:r>
              <a:rPr lang="en-US" dirty="0" smtClean="0"/>
              <a:t> </a:t>
            </a:r>
            <a:r>
              <a:rPr lang="en-US" dirty="0" err="1" smtClean="0"/>
              <a:t>celor</a:t>
            </a:r>
            <a:r>
              <a:rPr lang="en-US" dirty="0" smtClean="0"/>
              <a:t> care </a:t>
            </a:r>
            <a:r>
              <a:rPr lang="en-US" dirty="0" err="1" smtClean="0"/>
              <a:t>genereaza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de date cu </a:t>
            </a:r>
            <a:r>
              <a:rPr lang="en-US" dirty="0" err="1" smtClean="0"/>
              <a:t>sursa</a:t>
            </a:r>
            <a:r>
              <a:rPr lang="en-US" dirty="0" smtClean="0"/>
              <a:t> </a:t>
            </a:r>
            <a:r>
              <a:rPr lang="en-US" dirty="0" err="1" smtClean="0"/>
              <a:t>unica</a:t>
            </a:r>
            <a:r>
              <a:rPr lang="en-US" dirty="0" smtClean="0"/>
              <a:t>: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u="sng" dirty="0" err="1" smtClean="0"/>
              <a:t>Dreptul</a:t>
            </a:r>
            <a:r>
              <a:rPr lang="en-US" u="sng" dirty="0" smtClean="0"/>
              <a:t> </a:t>
            </a:r>
            <a:r>
              <a:rPr lang="en-US" u="sng" dirty="0" err="1" smtClean="0"/>
              <a:t>concurentei</a:t>
            </a:r>
            <a:r>
              <a:rPr lang="en-US" u="sng" dirty="0" smtClean="0"/>
              <a:t> – </a:t>
            </a:r>
            <a:r>
              <a:rPr lang="en-US" u="sng" dirty="0" err="1" smtClean="0"/>
              <a:t>abuz</a:t>
            </a:r>
            <a:r>
              <a:rPr lang="en-US" u="sng" dirty="0" smtClean="0"/>
              <a:t> de </a:t>
            </a:r>
            <a:r>
              <a:rPr lang="en-US" u="sng" dirty="0" err="1" smtClean="0"/>
              <a:t>pozitie</a:t>
            </a:r>
            <a:r>
              <a:rPr lang="en-US" u="sng" dirty="0" smtClean="0"/>
              <a:t> </a:t>
            </a:r>
            <a:r>
              <a:rPr lang="en-US" u="sng" dirty="0" err="1" smtClean="0"/>
              <a:t>dominanta</a:t>
            </a:r>
            <a:endParaRPr lang="en-US" u="sng" dirty="0" smtClean="0"/>
          </a:p>
          <a:p>
            <a:pPr marL="365760"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 </a:t>
            </a:r>
            <a:r>
              <a:rPr lang="en-US" dirty="0" err="1" smtClean="0"/>
              <a:t>Cazul</a:t>
            </a:r>
            <a:r>
              <a:rPr lang="en-US" dirty="0" smtClean="0"/>
              <a:t> Magill – CEJ a </a:t>
            </a:r>
            <a:r>
              <a:rPr lang="en-US" dirty="0" err="1" smtClean="0"/>
              <a:t>considerat</a:t>
            </a:r>
            <a:r>
              <a:rPr lang="en-US" dirty="0" smtClean="0"/>
              <a:t> ca </a:t>
            </a:r>
            <a:r>
              <a:rPr lang="en-US" dirty="0" err="1" smtClean="0"/>
              <a:t>abuz</a:t>
            </a:r>
            <a:r>
              <a:rPr lang="en-US" dirty="0" smtClean="0"/>
              <a:t> de </a:t>
            </a:r>
            <a:r>
              <a:rPr lang="en-US" dirty="0" err="1" smtClean="0"/>
              <a:t>pozitie</a:t>
            </a:r>
            <a:r>
              <a:rPr lang="en-US" dirty="0" smtClean="0"/>
              <a:t> </a:t>
            </a:r>
            <a:r>
              <a:rPr lang="en-US" dirty="0" err="1" smtClean="0"/>
              <a:t>dominanta</a:t>
            </a:r>
            <a:r>
              <a:rPr lang="en-US" dirty="0" smtClean="0"/>
              <a:t>, </a:t>
            </a:r>
            <a:r>
              <a:rPr lang="en-US" dirty="0" err="1" smtClean="0"/>
              <a:t>incalcand</a:t>
            </a:r>
            <a:r>
              <a:rPr lang="en-US" dirty="0" smtClean="0"/>
              <a:t> art. 86 al </a:t>
            </a:r>
            <a:r>
              <a:rPr lang="en-US" dirty="0" err="1" smtClean="0"/>
              <a:t>Tratatului</a:t>
            </a:r>
            <a:r>
              <a:rPr lang="en-US" dirty="0" smtClean="0"/>
              <a:t> EEC </a:t>
            </a:r>
            <a:r>
              <a:rPr lang="en-US" dirty="0" err="1" smtClean="0"/>
              <a:t>comportamentul</a:t>
            </a:r>
            <a:r>
              <a:rPr lang="en-US" dirty="0" smtClean="0"/>
              <a:t> </a:t>
            </a:r>
            <a:r>
              <a:rPr lang="en-US" dirty="0" err="1" smtClean="0"/>
              <a:t>organismelor</a:t>
            </a:r>
            <a:r>
              <a:rPr lang="en-US" dirty="0" smtClean="0"/>
              <a:t> de </a:t>
            </a:r>
            <a:r>
              <a:rPr lang="en-US" dirty="0" err="1" smtClean="0"/>
              <a:t>televiziune</a:t>
            </a:r>
            <a:r>
              <a:rPr lang="en-US" dirty="0" smtClean="0"/>
              <a:t> </a:t>
            </a:r>
            <a:r>
              <a:rPr lang="en-US" dirty="0" err="1" smtClean="0"/>
              <a:t>britanice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irlandeze</a:t>
            </a:r>
            <a:r>
              <a:rPr lang="en-US" dirty="0" smtClean="0"/>
              <a:t> BBC, ITV </a:t>
            </a:r>
            <a:r>
              <a:rPr lang="en-US" dirty="0" err="1" smtClean="0"/>
              <a:t>si</a:t>
            </a:r>
            <a:r>
              <a:rPr lang="en-US" dirty="0" smtClean="0"/>
              <a:t> RTE, care au </a:t>
            </a:r>
            <a:r>
              <a:rPr lang="en-US" dirty="0" err="1" smtClean="0"/>
              <a:t>refuzat</a:t>
            </a:r>
            <a:r>
              <a:rPr lang="en-US" dirty="0" smtClean="0"/>
              <a:t> </a:t>
            </a:r>
            <a:r>
              <a:rPr lang="en-US" dirty="0" err="1" smtClean="0"/>
              <a:t>editorului</a:t>
            </a:r>
            <a:r>
              <a:rPr lang="en-US" dirty="0" smtClean="0"/>
              <a:t> </a:t>
            </a:r>
            <a:r>
              <a:rPr lang="en-US" dirty="0" err="1" smtClean="0"/>
              <a:t>irlandez</a:t>
            </a:r>
            <a:r>
              <a:rPr lang="en-US" dirty="0" smtClean="0"/>
              <a:t> Magill </a:t>
            </a:r>
            <a:r>
              <a:rPr lang="en-US" dirty="0" err="1" smtClean="0"/>
              <a:t>licenta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preluarea</a:t>
            </a:r>
            <a:r>
              <a:rPr lang="en-US" dirty="0" smtClean="0"/>
              <a:t> </a:t>
            </a:r>
            <a:r>
              <a:rPr lang="en-US" dirty="0" err="1" smtClean="0"/>
              <a:t>listei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de </a:t>
            </a:r>
            <a:r>
              <a:rPr lang="en-US" dirty="0" err="1" smtClean="0"/>
              <a:t>programe</a:t>
            </a:r>
            <a:r>
              <a:rPr lang="en-US" dirty="0" smtClean="0"/>
              <a:t>, </a:t>
            </a:r>
            <a:r>
              <a:rPr lang="en-US" dirty="0" err="1" smtClean="0"/>
              <a:t>impiedicandu</a:t>
            </a:r>
            <a:r>
              <a:rPr lang="en-US" dirty="0" smtClean="0"/>
              <a:t>-l </a:t>
            </a:r>
            <a:r>
              <a:rPr lang="en-US" dirty="0" err="1" smtClean="0"/>
              <a:t>asadar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r>
              <a:rPr lang="en-US" dirty="0" smtClean="0"/>
              <a:t> un </a:t>
            </a:r>
            <a:r>
              <a:rPr lang="en-US" dirty="0" err="1" smtClean="0"/>
              <a:t>ghid</a:t>
            </a:r>
            <a:r>
              <a:rPr lang="en-US" dirty="0" smtClean="0"/>
              <a:t> TV </a:t>
            </a:r>
            <a:r>
              <a:rPr lang="en-US" dirty="0" err="1" smtClean="0"/>
              <a:t>complet</a:t>
            </a:r>
            <a:endParaRPr lang="en-US" dirty="0" smtClean="0"/>
          </a:p>
          <a:p>
            <a:pPr marL="365760"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O </a:t>
            </a:r>
            <a:r>
              <a:rPr lang="en-US" dirty="0" err="1" smtClean="0"/>
              <a:t>pozitie</a:t>
            </a:r>
            <a:r>
              <a:rPr lang="en-US" dirty="0" smtClean="0"/>
              <a:t> </a:t>
            </a:r>
            <a:r>
              <a:rPr lang="en-US" dirty="0" err="1" smtClean="0"/>
              <a:t>similara</a:t>
            </a:r>
            <a:r>
              <a:rPr lang="en-US" dirty="0" smtClean="0"/>
              <a:t> – </a:t>
            </a:r>
            <a:r>
              <a:rPr lang="en-US" dirty="0" err="1" smtClean="0"/>
              <a:t>Autoritatea</a:t>
            </a:r>
            <a:r>
              <a:rPr lang="en-US" dirty="0" smtClean="0"/>
              <a:t> de </a:t>
            </a:r>
            <a:r>
              <a:rPr lang="en-US" dirty="0" err="1" smtClean="0"/>
              <a:t>Concurenta</a:t>
            </a:r>
            <a:r>
              <a:rPr lang="en-US" dirty="0" smtClean="0"/>
              <a:t> </a:t>
            </a:r>
            <a:r>
              <a:rPr lang="en-US" dirty="0" err="1" smtClean="0"/>
              <a:t>Olandeza</a:t>
            </a:r>
            <a:r>
              <a:rPr lang="en-US" dirty="0" smtClean="0"/>
              <a:t>, in </a:t>
            </a:r>
            <a:r>
              <a:rPr lang="en-US" dirty="0" err="1" smtClean="0"/>
              <a:t>cazul</a:t>
            </a:r>
            <a:r>
              <a:rPr lang="en-US" dirty="0" smtClean="0"/>
              <a:t> De </a:t>
            </a:r>
            <a:r>
              <a:rPr lang="en-US" dirty="0" err="1" smtClean="0"/>
              <a:t>Telegraaf</a:t>
            </a:r>
            <a:r>
              <a:rPr lang="en-US" dirty="0" smtClean="0"/>
              <a:t> vs. NOS </a:t>
            </a:r>
            <a:r>
              <a:rPr lang="en-US" dirty="0" err="1" smtClean="0"/>
              <a:t>si</a:t>
            </a:r>
            <a:r>
              <a:rPr lang="en-US" dirty="0" smtClean="0"/>
              <a:t> HMG</a:t>
            </a:r>
          </a:p>
          <a:p>
            <a:pPr marL="365760"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u="sng" dirty="0" err="1" smtClean="0"/>
              <a:t>Distinctia</a:t>
            </a:r>
            <a:r>
              <a:rPr lang="en-US" u="sng" dirty="0" smtClean="0"/>
              <a:t> </a:t>
            </a:r>
            <a:r>
              <a:rPr lang="en-US" u="sng" dirty="0" err="1" smtClean="0"/>
              <a:t>creare</a:t>
            </a:r>
            <a:r>
              <a:rPr lang="en-US" u="sng" dirty="0" smtClean="0"/>
              <a:t> de date – </a:t>
            </a:r>
            <a:r>
              <a:rPr lang="en-US" u="sng" dirty="0" err="1" smtClean="0"/>
              <a:t>obtinere</a:t>
            </a:r>
            <a:r>
              <a:rPr lang="en-US" u="sng" dirty="0" smtClean="0"/>
              <a:t> de date pre-</a:t>
            </a:r>
            <a:r>
              <a:rPr lang="en-US" u="sng" dirty="0" err="1" smtClean="0"/>
              <a:t>existente</a:t>
            </a:r>
            <a:r>
              <a:rPr lang="en-US" dirty="0" smtClean="0"/>
              <a:t>; non-</a:t>
            </a:r>
            <a:r>
              <a:rPr lang="en-US" dirty="0" err="1" smtClean="0"/>
              <a:t>protectie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simpla</a:t>
            </a:r>
            <a:r>
              <a:rPr lang="en-US" dirty="0" smtClean="0"/>
              <a:t> </a:t>
            </a:r>
            <a:r>
              <a:rPr lang="en-US" dirty="0" err="1" smtClean="0"/>
              <a:t>generare</a:t>
            </a:r>
            <a:r>
              <a:rPr lang="en-US" dirty="0" smtClean="0"/>
              <a:t> de date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(CEJ – </a:t>
            </a:r>
            <a:r>
              <a:rPr lang="en-US" dirty="0" err="1" smtClean="0"/>
              <a:t>dupa</a:t>
            </a:r>
            <a:r>
              <a:rPr lang="en-US" dirty="0" smtClean="0"/>
              <a:t> 2004)</a:t>
            </a:r>
          </a:p>
          <a:p>
            <a:pPr marL="365760"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British Horseracing Board (BHB) vs. William Hill</a:t>
            </a:r>
          </a:p>
          <a:p>
            <a:pPr marL="365760"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Fixtures Marketing Limited vs. </a:t>
            </a:r>
            <a:r>
              <a:rPr lang="en-US" dirty="0" err="1" smtClean="0"/>
              <a:t>Oy</a:t>
            </a:r>
            <a:r>
              <a:rPr lang="en-US" dirty="0" smtClean="0"/>
              <a:t> </a:t>
            </a:r>
            <a:r>
              <a:rPr lang="en-US" dirty="0" err="1" smtClean="0"/>
              <a:t>Veikkaus</a:t>
            </a:r>
            <a:r>
              <a:rPr lang="en-US" dirty="0" smtClean="0"/>
              <a:t> AB; Fixtures Marketing Limited vs. AB </a:t>
            </a:r>
            <a:r>
              <a:rPr lang="en-US" dirty="0" err="1" smtClean="0"/>
              <a:t>Svenska</a:t>
            </a:r>
            <a:r>
              <a:rPr lang="en-US" dirty="0" smtClean="0"/>
              <a:t> </a:t>
            </a:r>
            <a:r>
              <a:rPr lang="en-US" dirty="0" err="1" smtClean="0"/>
              <a:t>Spel</a:t>
            </a:r>
            <a:r>
              <a:rPr lang="en-US" dirty="0" smtClean="0"/>
              <a:t>; Fixtures Marketing Limited vs. </a:t>
            </a:r>
            <a:r>
              <a:rPr lang="en-US" dirty="0" err="1" smtClean="0"/>
              <a:t>Organismos</a:t>
            </a:r>
            <a:r>
              <a:rPr lang="en-US" dirty="0" smtClean="0"/>
              <a:t> </a:t>
            </a:r>
            <a:r>
              <a:rPr lang="en-US" dirty="0" err="1" smtClean="0"/>
              <a:t>Prognostikon</a:t>
            </a:r>
            <a:r>
              <a:rPr lang="en-US" dirty="0" smtClean="0"/>
              <a:t> </a:t>
            </a:r>
            <a:r>
              <a:rPr lang="en-US" dirty="0" err="1" smtClean="0"/>
              <a:t>Agonon</a:t>
            </a:r>
            <a:r>
              <a:rPr lang="en-US" dirty="0" smtClean="0"/>
              <a:t> </a:t>
            </a:r>
            <a:r>
              <a:rPr lang="en-US" dirty="0" err="1" smtClean="0"/>
              <a:t>Pododfairou</a:t>
            </a:r>
            <a:r>
              <a:rPr lang="en-US" dirty="0" smtClean="0"/>
              <a:t> AE.</a:t>
            </a:r>
          </a:p>
          <a:p>
            <a:pPr lvl="1"/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abordari</a:t>
            </a:r>
            <a:endParaRPr lang="ro-R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err="1" smtClean="0"/>
              <a:t>Tribunalul</a:t>
            </a:r>
            <a:r>
              <a:rPr lang="en-US" dirty="0" smtClean="0"/>
              <a:t> Bucuresti, 2007</a:t>
            </a:r>
          </a:p>
          <a:p>
            <a:pPr>
              <a:spcAft>
                <a:spcPts val="400"/>
              </a:spcAft>
            </a:pPr>
            <a:r>
              <a:rPr lang="en-US" dirty="0" err="1" smtClean="0"/>
              <a:t>Situatia</a:t>
            </a:r>
            <a:r>
              <a:rPr lang="en-US" dirty="0" smtClean="0"/>
              <a:t> de </a:t>
            </a:r>
            <a:r>
              <a:rPr lang="en-US" dirty="0" err="1" smtClean="0"/>
              <a:t>fapt</a:t>
            </a:r>
            <a:r>
              <a:rPr lang="en-US" dirty="0" smtClean="0"/>
              <a:t>: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Reclamanta</a:t>
            </a:r>
            <a:r>
              <a:rPr lang="en-US" dirty="0" smtClean="0"/>
              <a:t>, </a:t>
            </a:r>
            <a:r>
              <a:rPr lang="en-US" dirty="0" err="1" smtClean="0"/>
              <a:t>titulara</a:t>
            </a:r>
            <a:r>
              <a:rPr lang="en-US" dirty="0" smtClean="0"/>
              <a:t> a </a:t>
            </a:r>
            <a:r>
              <a:rPr lang="en-US" dirty="0" err="1" smtClean="0"/>
              <a:t>unui</a:t>
            </a:r>
            <a:r>
              <a:rPr lang="en-US" dirty="0" smtClean="0"/>
              <a:t> website cu </a:t>
            </a:r>
            <a:r>
              <a:rPr lang="en-US" dirty="0" err="1" smtClean="0"/>
              <a:t>peste</a:t>
            </a:r>
            <a:r>
              <a:rPr lang="en-US" dirty="0" smtClean="0"/>
              <a:t> 2000 de </a:t>
            </a:r>
            <a:r>
              <a:rPr lang="en-US" dirty="0" err="1" smtClean="0"/>
              <a:t>fotografii</a:t>
            </a:r>
            <a:r>
              <a:rPr lang="en-US" dirty="0" smtClean="0"/>
              <a:t>, a </a:t>
            </a:r>
            <a:r>
              <a:rPr lang="en-US" dirty="0" err="1" smtClean="0"/>
              <a:t>chemat</a:t>
            </a:r>
            <a:r>
              <a:rPr lang="en-US" dirty="0" smtClean="0"/>
              <a:t> in </a:t>
            </a:r>
            <a:r>
              <a:rPr lang="en-US" dirty="0" err="1" smtClean="0"/>
              <a:t>judecata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parata</a:t>
            </a:r>
            <a:r>
              <a:rPr lang="en-US" dirty="0" smtClean="0"/>
              <a:t>, care, in </a:t>
            </a:r>
            <a:r>
              <a:rPr lang="en-US" dirty="0" err="1" smtClean="0"/>
              <a:t>calitate</a:t>
            </a:r>
            <a:r>
              <a:rPr lang="en-US" dirty="0" smtClean="0"/>
              <a:t> de administrator al </a:t>
            </a:r>
            <a:r>
              <a:rPr lang="en-US" dirty="0" err="1" smtClean="0"/>
              <a:t>unui</a:t>
            </a:r>
            <a:r>
              <a:rPr lang="en-US" dirty="0" smtClean="0"/>
              <a:t> alt site, a extras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reutilizat</a:t>
            </a:r>
            <a:r>
              <a:rPr lang="en-US" dirty="0" smtClean="0"/>
              <a:t>,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autorizatia</a:t>
            </a:r>
            <a:r>
              <a:rPr lang="en-US" dirty="0" smtClean="0"/>
              <a:t> </a:t>
            </a:r>
            <a:r>
              <a:rPr lang="en-US" dirty="0" err="1" smtClean="0"/>
              <a:t>reclamantei</a:t>
            </a:r>
            <a:r>
              <a:rPr lang="en-US" dirty="0" smtClean="0"/>
              <a:t>, o </a:t>
            </a:r>
            <a:r>
              <a:rPr lang="en-US" dirty="0" err="1" smtClean="0"/>
              <a:t>fotografie</a:t>
            </a:r>
            <a:r>
              <a:rPr lang="en-US" dirty="0" smtClean="0"/>
              <a:t> de </a:t>
            </a:r>
            <a:r>
              <a:rPr lang="en-US" dirty="0" err="1" smtClean="0"/>
              <a:t>pe</a:t>
            </a:r>
            <a:r>
              <a:rPr lang="en-US" dirty="0" smtClean="0"/>
              <a:t> site-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acesteia</a:t>
            </a:r>
            <a:r>
              <a:rPr lang="en-US" dirty="0" smtClean="0"/>
              <a:t>,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articol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localitatea</a:t>
            </a:r>
            <a:r>
              <a:rPr lang="en-US" dirty="0" smtClean="0"/>
              <a:t> C.</a:t>
            </a:r>
          </a:p>
          <a:p>
            <a:pPr>
              <a:spcAft>
                <a:spcPts val="400"/>
              </a:spcAft>
            </a:pPr>
            <a:r>
              <a:rPr lang="en-US" dirty="0" err="1" smtClean="0"/>
              <a:t>Actiunea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respinsa</a:t>
            </a:r>
            <a:endParaRPr lang="en-US" dirty="0" smtClean="0"/>
          </a:p>
          <a:p>
            <a:pPr lvl="1">
              <a:buNone/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endParaRPr lang="ro-R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Aprecieri</a:t>
            </a:r>
            <a:r>
              <a:rPr lang="en-US" dirty="0" smtClean="0"/>
              <a:t> in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priveste</a:t>
            </a:r>
            <a:r>
              <a:rPr lang="en-US" dirty="0" smtClean="0"/>
              <a:t>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r>
              <a:rPr lang="en-US" dirty="0" smtClean="0"/>
              <a:t> al </a:t>
            </a:r>
            <a:r>
              <a:rPr lang="en-US" dirty="0" err="1" smtClean="0"/>
              <a:t>fabricantului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S-a </a:t>
            </a:r>
            <a:r>
              <a:rPr lang="en-US" dirty="0" err="1" smtClean="0"/>
              <a:t>apreciat</a:t>
            </a:r>
            <a:r>
              <a:rPr lang="en-US" dirty="0" smtClean="0"/>
              <a:t> ca </a:t>
            </a:r>
            <a:r>
              <a:rPr lang="en-US" dirty="0" err="1" smtClean="0"/>
              <a:t>partea</a:t>
            </a:r>
            <a:r>
              <a:rPr lang="en-US" dirty="0" smtClean="0"/>
              <a:t> </a:t>
            </a:r>
            <a:r>
              <a:rPr lang="en-US" dirty="0" err="1" smtClean="0"/>
              <a:t>extrasa</a:t>
            </a:r>
            <a:r>
              <a:rPr lang="en-US" dirty="0" smtClean="0"/>
              <a:t> din </a:t>
            </a:r>
            <a:r>
              <a:rPr lang="en-US" dirty="0" err="1" smtClean="0"/>
              <a:t>baza</a:t>
            </a:r>
            <a:r>
              <a:rPr lang="en-US" dirty="0" smtClean="0"/>
              <a:t> de date nu are </a:t>
            </a:r>
            <a:r>
              <a:rPr lang="en-US" dirty="0" err="1" smtClean="0"/>
              <a:t>caracter</a:t>
            </a:r>
            <a:r>
              <a:rPr lang="en-US" dirty="0" smtClean="0"/>
              <a:t> substantial, </a:t>
            </a:r>
            <a:r>
              <a:rPr lang="en-US" dirty="0" err="1" smtClean="0"/>
              <a:t>nici</a:t>
            </a:r>
            <a:r>
              <a:rPr lang="en-US" dirty="0" smtClean="0"/>
              <a:t> din </a:t>
            </a:r>
            <a:r>
              <a:rPr lang="en-US" dirty="0" err="1" smtClean="0"/>
              <a:t>punct</a:t>
            </a:r>
            <a:r>
              <a:rPr lang="en-US" dirty="0" smtClean="0"/>
              <a:t> de </a:t>
            </a:r>
            <a:r>
              <a:rPr lang="en-US" dirty="0" err="1" smtClean="0"/>
              <a:t>vedere</a:t>
            </a:r>
            <a:r>
              <a:rPr lang="en-US" dirty="0" smtClean="0"/>
              <a:t> </a:t>
            </a:r>
            <a:r>
              <a:rPr lang="en-US" dirty="0" err="1" smtClean="0"/>
              <a:t>cantitativ</a:t>
            </a:r>
            <a:r>
              <a:rPr lang="en-US" dirty="0" smtClean="0"/>
              <a:t>, </a:t>
            </a:r>
            <a:r>
              <a:rPr lang="en-US" dirty="0" err="1" smtClean="0"/>
              <a:t>nici</a:t>
            </a:r>
            <a:r>
              <a:rPr lang="en-US" dirty="0" smtClean="0"/>
              <a:t> din </a:t>
            </a:r>
            <a:r>
              <a:rPr lang="en-US" dirty="0" err="1" smtClean="0"/>
              <a:t>punct</a:t>
            </a:r>
            <a:r>
              <a:rPr lang="en-US" dirty="0" smtClean="0"/>
              <a:t> de </a:t>
            </a:r>
            <a:r>
              <a:rPr lang="en-US" dirty="0" err="1" smtClean="0"/>
              <a:t>vedere</a:t>
            </a:r>
            <a:r>
              <a:rPr lang="en-US" dirty="0" smtClean="0"/>
              <a:t> </a:t>
            </a:r>
            <a:r>
              <a:rPr lang="en-US" dirty="0" err="1" smtClean="0"/>
              <a:t>calitativ</a:t>
            </a:r>
            <a:r>
              <a:rPr lang="en-US" dirty="0" smtClean="0"/>
              <a:t>, </a:t>
            </a:r>
            <a:r>
              <a:rPr lang="en-US" dirty="0" err="1" smtClean="0"/>
              <a:t>folosindu</a:t>
            </a:r>
            <a:r>
              <a:rPr lang="en-US" dirty="0" smtClean="0"/>
              <a:t>-se </a:t>
            </a:r>
            <a:r>
              <a:rPr lang="en-US" dirty="0" err="1" smtClean="0"/>
              <a:t>principiile</a:t>
            </a:r>
            <a:r>
              <a:rPr lang="en-US" dirty="0" smtClean="0"/>
              <a:t> de </a:t>
            </a:r>
            <a:r>
              <a:rPr lang="en-US" dirty="0" err="1" smtClean="0"/>
              <a:t>apreciere</a:t>
            </a:r>
            <a:r>
              <a:rPr lang="en-US" dirty="0" smtClean="0"/>
              <a:t> </a:t>
            </a:r>
            <a:r>
              <a:rPr lang="en-US" dirty="0" err="1" smtClean="0"/>
              <a:t>statuate</a:t>
            </a:r>
            <a:r>
              <a:rPr lang="en-US" dirty="0" smtClean="0"/>
              <a:t> de CEJ in </a:t>
            </a:r>
            <a:r>
              <a:rPr lang="en-US" dirty="0" err="1" smtClean="0"/>
              <a:t>cauza</a:t>
            </a:r>
            <a:r>
              <a:rPr lang="en-US" dirty="0" smtClean="0"/>
              <a:t> BHB vs. William Hill.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unica</a:t>
            </a:r>
            <a:r>
              <a:rPr lang="en-US" dirty="0" smtClean="0"/>
              <a:t>, nu 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incadra</a:t>
            </a:r>
            <a:r>
              <a:rPr lang="en-US" dirty="0" smtClean="0"/>
              <a:t> </a:t>
            </a:r>
            <a:r>
              <a:rPr lang="en-US" dirty="0" err="1" smtClean="0"/>
              <a:t>nici</a:t>
            </a:r>
            <a:r>
              <a:rPr lang="en-US" dirty="0" smtClean="0"/>
              <a:t> in </a:t>
            </a:r>
            <a:r>
              <a:rPr lang="en-US" dirty="0" err="1" smtClean="0"/>
              <a:t>prevederile</a:t>
            </a:r>
            <a:r>
              <a:rPr lang="en-US" dirty="0" smtClean="0"/>
              <a:t> art. 122</a:t>
            </a:r>
            <a:r>
              <a:rPr lang="en-US" baseline="30000" dirty="0" smtClean="0"/>
              <a:t>2</a:t>
            </a:r>
            <a:r>
              <a:rPr lang="en-US" dirty="0" smtClean="0"/>
              <a:t>, alin. 5, </a:t>
            </a:r>
            <a:r>
              <a:rPr lang="en-US" dirty="0" err="1" smtClean="0"/>
              <a:t>respectiv</a:t>
            </a:r>
            <a:r>
              <a:rPr lang="en-US" dirty="0" smtClean="0"/>
              <a:t> </a:t>
            </a:r>
            <a:r>
              <a:rPr lang="en-US" dirty="0" err="1" smtClean="0"/>
              <a:t>extragere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reutilizare</a:t>
            </a:r>
            <a:r>
              <a:rPr lang="en-US" dirty="0" smtClean="0"/>
              <a:t> </a:t>
            </a:r>
            <a:r>
              <a:rPr lang="en-US" dirty="0" err="1" smtClean="0"/>
              <a:t>repetata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sistematica</a:t>
            </a:r>
            <a:r>
              <a:rPr lang="en-US" dirty="0" smtClean="0"/>
              <a:t> de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nesubstantiale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Aprecieri</a:t>
            </a:r>
            <a:r>
              <a:rPr lang="en-US" dirty="0" smtClean="0"/>
              <a:t> in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priveste</a:t>
            </a:r>
            <a:r>
              <a:rPr lang="en-US" dirty="0" smtClean="0"/>
              <a:t> </a:t>
            </a:r>
            <a:r>
              <a:rPr lang="en-US" dirty="0" err="1" smtClean="0"/>
              <a:t>dreptul</a:t>
            </a:r>
            <a:r>
              <a:rPr lang="en-US" dirty="0" smtClean="0"/>
              <a:t> de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asupra</a:t>
            </a:r>
            <a:r>
              <a:rPr lang="en-US" dirty="0" smtClean="0"/>
              <a:t> </a:t>
            </a:r>
            <a:r>
              <a:rPr lang="en-US" dirty="0" err="1" smtClean="0"/>
              <a:t>fotografiei</a:t>
            </a:r>
            <a:endParaRPr lang="en-US" dirty="0" smtClean="0"/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S-a </a:t>
            </a:r>
            <a:r>
              <a:rPr lang="en-US" dirty="0" err="1" smtClean="0"/>
              <a:t>apreciat</a:t>
            </a:r>
            <a:r>
              <a:rPr lang="en-US" dirty="0" smtClean="0"/>
              <a:t> ca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fotografiei</a:t>
            </a:r>
            <a:r>
              <a:rPr lang="en-US" dirty="0" smtClean="0"/>
              <a:t> s-a </a:t>
            </a:r>
            <a:r>
              <a:rPr lang="en-US" dirty="0" err="1" smtClean="0"/>
              <a:t>incadrat</a:t>
            </a:r>
            <a:r>
              <a:rPr lang="en-US" dirty="0" smtClean="0"/>
              <a:t> in </a:t>
            </a:r>
            <a:r>
              <a:rPr lang="en-US" dirty="0" err="1" smtClean="0"/>
              <a:t>situatia</a:t>
            </a:r>
            <a:r>
              <a:rPr lang="en-US" dirty="0" smtClean="0"/>
              <a:t> de </a:t>
            </a:r>
            <a:r>
              <a:rPr lang="en-US" dirty="0" err="1" smtClean="0"/>
              <a:t>limitare</a:t>
            </a:r>
            <a:r>
              <a:rPr lang="en-US" dirty="0" smtClean="0"/>
              <a:t> a </a:t>
            </a:r>
            <a:r>
              <a:rPr lang="en-US" dirty="0" err="1" smtClean="0"/>
              <a:t>drepturilor</a:t>
            </a:r>
            <a:r>
              <a:rPr lang="en-US" dirty="0" smtClean="0"/>
              <a:t> exclusive de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prevazuta</a:t>
            </a:r>
            <a:r>
              <a:rPr lang="en-US" dirty="0" smtClean="0"/>
              <a:t> la art. 33, lit. f) din </a:t>
            </a:r>
            <a:r>
              <a:rPr lang="en-US" dirty="0" err="1" smtClean="0"/>
              <a:t>Legea</a:t>
            </a:r>
            <a:r>
              <a:rPr lang="en-US" dirty="0" smtClean="0"/>
              <a:t> nr. 8/1996,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dreptul</a:t>
            </a:r>
            <a:r>
              <a:rPr lang="en-US" dirty="0" smtClean="0"/>
              <a:t> de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drepturile</a:t>
            </a:r>
            <a:r>
              <a:rPr lang="en-US" dirty="0" smtClean="0"/>
              <a:t> </a:t>
            </a:r>
            <a:r>
              <a:rPr lang="en-US" dirty="0" err="1" smtClean="0"/>
              <a:t>conexe</a:t>
            </a:r>
            <a:r>
              <a:rPr lang="en-US" dirty="0" smtClean="0"/>
              <a:t>.</a:t>
            </a: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endParaRPr lang="ro-R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Inainte</a:t>
            </a:r>
            <a:r>
              <a:rPr lang="en-US" dirty="0" smtClean="0"/>
              <a:t> de 2004, nu </a:t>
            </a:r>
            <a:r>
              <a:rPr lang="en-US" dirty="0" err="1" smtClean="0"/>
              <a:t>exista</a:t>
            </a:r>
            <a:r>
              <a:rPr lang="en-US" dirty="0" smtClean="0"/>
              <a:t> o </a:t>
            </a:r>
            <a:r>
              <a:rPr lang="en-US" dirty="0" err="1" smtClean="0"/>
              <a:t>uniformitate</a:t>
            </a:r>
            <a:r>
              <a:rPr lang="en-US" dirty="0" smtClean="0"/>
              <a:t> de </a:t>
            </a:r>
            <a:r>
              <a:rPr lang="en-US" dirty="0" err="1" smtClean="0"/>
              <a:t>opinii</a:t>
            </a:r>
            <a:r>
              <a:rPr lang="en-US" dirty="0" smtClean="0"/>
              <a:t> </a:t>
            </a:r>
            <a:r>
              <a:rPr lang="en-US" dirty="0" err="1" smtClean="0"/>
              <a:t>referitoare</a:t>
            </a:r>
            <a:r>
              <a:rPr lang="en-US" dirty="0" smtClean="0"/>
              <a:t> la </a:t>
            </a:r>
            <a:r>
              <a:rPr lang="en-US" dirty="0" err="1" smtClean="0"/>
              <a:t>interpretarea</a:t>
            </a:r>
            <a:r>
              <a:rPr lang="en-US" dirty="0" smtClean="0"/>
              <a:t> </a:t>
            </a:r>
            <a:r>
              <a:rPr lang="en-US" dirty="0" err="1" smtClean="0"/>
              <a:t>notiunii</a:t>
            </a:r>
            <a:r>
              <a:rPr lang="en-US" dirty="0" smtClean="0"/>
              <a:t> de “</a:t>
            </a:r>
            <a:r>
              <a:rPr lang="en-US" dirty="0" err="1" smtClean="0"/>
              <a:t>investitie</a:t>
            </a:r>
            <a:r>
              <a:rPr lang="en-US" dirty="0" smtClean="0"/>
              <a:t> </a:t>
            </a:r>
            <a:r>
              <a:rPr lang="en-US" dirty="0" err="1" smtClean="0"/>
              <a:t>substantiala</a:t>
            </a:r>
            <a:r>
              <a:rPr lang="en-US" dirty="0" smtClean="0"/>
              <a:t> in </a:t>
            </a:r>
            <a:r>
              <a:rPr lang="en-US" dirty="0" err="1" smtClean="0"/>
              <a:t>obtinerea</a:t>
            </a:r>
            <a:r>
              <a:rPr lang="en-US" dirty="0" smtClean="0"/>
              <a:t>, </a:t>
            </a: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continutului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date”</a:t>
            </a:r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Interpretarile</a:t>
            </a:r>
            <a:r>
              <a:rPr lang="en-US" dirty="0" smtClean="0"/>
              <a:t> </a:t>
            </a:r>
            <a:r>
              <a:rPr lang="en-US" dirty="0" err="1" smtClean="0"/>
              <a:t>instantelor</a:t>
            </a:r>
            <a:r>
              <a:rPr lang="en-US" dirty="0" smtClean="0"/>
              <a:t> s-au </a:t>
            </a:r>
            <a:r>
              <a:rPr lang="en-US" dirty="0" err="1" smtClean="0"/>
              <a:t>apropiat</a:t>
            </a:r>
            <a:r>
              <a:rPr lang="en-US" dirty="0" smtClean="0"/>
              <a:t> </a:t>
            </a:r>
            <a:r>
              <a:rPr lang="en-US" dirty="0" err="1" smtClean="0"/>
              <a:t>atat</a:t>
            </a:r>
            <a:r>
              <a:rPr lang="en-US" dirty="0" smtClean="0"/>
              <a:t> de </a:t>
            </a:r>
            <a:r>
              <a:rPr lang="en-US" dirty="0" err="1" smtClean="0"/>
              <a:t>granita</a:t>
            </a:r>
            <a:r>
              <a:rPr lang="en-US" dirty="0" smtClean="0"/>
              <a:t> </a:t>
            </a:r>
            <a:r>
              <a:rPr lang="en-US" dirty="0" err="1" smtClean="0"/>
              <a:t>dreptului</a:t>
            </a:r>
            <a:r>
              <a:rPr lang="en-US" dirty="0" smtClean="0"/>
              <a:t> de </a:t>
            </a:r>
            <a:r>
              <a:rPr lang="en-US" dirty="0" err="1" smtClean="0"/>
              <a:t>autor</a:t>
            </a:r>
            <a:r>
              <a:rPr lang="en-US" dirty="0" smtClean="0"/>
              <a:t>, cat </a:t>
            </a:r>
            <a:r>
              <a:rPr lang="en-US" dirty="0" err="1" smtClean="0"/>
              <a:t>si</a:t>
            </a:r>
            <a:r>
              <a:rPr lang="en-US" dirty="0" smtClean="0"/>
              <a:t> de </a:t>
            </a:r>
            <a:r>
              <a:rPr lang="en-US" dirty="0" err="1" smtClean="0"/>
              <a:t>cea</a:t>
            </a:r>
            <a:r>
              <a:rPr lang="en-US" dirty="0" smtClean="0"/>
              <a:t> a </a:t>
            </a:r>
            <a:r>
              <a:rPr lang="en-US" dirty="0" err="1" smtClean="0"/>
              <a:t>dreptului</a:t>
            </a:r>
            <a:r>
              <a:rPr lang="en-US" dirty="0" smtClean="0"/>
              <a:t> </a:t>
            </a:r>
            <a:r>
              <a:rPr lang="en-US" dirty="0" err="1" smtClean="0"/>
              <a:t>concurentei</a:t>
            </a:r>
            <a:r>
              <a:rPr lang="en-US" dirty="0" smtClean="0"/>
              <a:t> (</a:t>
            </a:r>
            <a:r>
              <a:rPr lang="en-US" dirty="0" err="1" smtClean="0"/>
              <a:t>abuz</a:t>
            </a:r>
            <a:r>
              <a:rPr lang="en-US" dirty="0" smtClean="0"/>
              <a:t> de </a:t>
            </a:r>
            <a:r>
              <a:rPr lang="en-US" dirty="0" err="1" smtClean="0"/>
              <a:t>pozitie</a:t>
            </a:r>
            <a:r>
              <a:rPr lang="en-US" dirty="0" smtClean="0"/>
              <a:t> </a:t>
            </a:r>
            <a:r>
              <a:rPr lang="en-US" dirty="0" err="1" smtClean="0"/>
              <a:t>dominanta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Decizii</a:t>
            </a:r>
            <a:r>
              <a:rPr lang="en-US" dirty="0" smtClean="0"/>
              <a:t> CEJ </a:t>
            </a:r>
            <a:r>
              <a:rPr lang="en-US" dirty="0" err="1" smtClean="0"/>
              <a:t>nov</a:t>
            </a:r>
            <a:r>
              <a:rPr lang="en-US" dirty="0" smtClean="0"/>
              <a:t>. 2004 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Crearea</a:t>
            </a:r>
            <a:r>
              <a:rPr lang="en-US" dirty="0" smtClean="0"/>
              <a:t> de date nu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obtinere</a:t>
            </a:r>
            <a:r>
              <a:rPr lang="en-US" dirty="0" smtClean="0"/>
              <a:t> de date </a:t>
            </a:r>
            <a:r>
              <a:rPr lang="en-US" dirty="0" err="1" smtClean="0"/>
              <a:t>si</a:t>
            </a:r>
            <a:r>
              <a:rPr lang="en-US" dirty="0" smtClean="0"/>
              <a:t> nu </a:t>
            </a:r>
            <a:r>
              <a:rPr lang="en-US" dirty="0" err="1" smtClean="0"/>
              <a:t>genereaza</a:t>
            </a:r>
            <a:r>
              <a:rPr lang="en-US" dirty="0" smtClean="0"/>
              <a:t> </a:t>
            </a:r>
            <a:r>
              <a:rPr lang="en-US" dirty="0" err="1" smtClean="0"/>
              <a:t>protectie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Criterii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evaluarea</a:t>
            </a:r>
            <a:r>
              <a:rPr lang="en-US" dirty="0" smtClean="0"/>
              <a:t> </a:t>
            </a:r>
            <a:r>
              <a:rPr lang="en-US" dirty="0" err="1" smtClean="0"/>
              <a:t>notiunii</a:t>
            </a:r>
            <a:r>
              <a:rPr lang="en-US" dirty="0" smtClean="0"/>
              <a:t> de parte </a:t>
            </a:r>
            <a:r>
              <a:rPr lang="en-US" dirty="0" err="1" smtClean="0"/>
              <a:t>substantiala</a:t>
            </a:r>
            <a:r>
              <a:rPr lang="en-US" dirty="0" smtClean="0"/>
              <a:t>, </a:t>
            </a:r>
            <a:r>
              <a:rPr lang="en-US" dirty="0" err="1" smtClean="0"/>
              <a:t>calitativ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cantitativ</a:t>
            </a:r>
            <a:endParaRPr lang="en-US" dirty="0" smtClean="0"/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r>
              <a:rPr lang="en-US" dirty="0" smtClean="0"/>
              <a:t> – </a:t>
            </a:r>
            <a:r>
              <a:rPr lang="en-US" dirty="0" err="1" smtClean="0"/>
              <a:t>incipienta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in </a:t>
            </a:r>
            <a:r>
              <a:rPr lang="en-US" dirty="0" err="1" smtClean="0"/>
              <a:t>acord</a:t>
            </a:r>
            <a:r>
              <a:rPr lang="en-US" dirty="0" smtClean="0"/>
              <a:t> cu </a:t>
            </a:r>
            <a:r>
              <a:rPr lang="en-US" dirty="0" err="1" smtClean="0"/>
              <a:t>principiile</a:t>
            </a:r>
            <a:r>
              <a:rPr lang="en-US" dirty="0" smtClean="0"/>
              <a:t> </a:t>
            </a:r>
            <a:r>
              <a:rPr lang="en-US" dirty="0" err="1" smtClean="0"/>
              <a:t>promovate</a:t>
            </a:r>
            <a:r>
              <a:rPr lang="en-US" dirty="0" smtClean="0"/>
              <a:t> de CEJ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Concluzii</a:t>
            </a:r>
            <a:endParaRPr lang="ro-R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0" y="4343400"/>
            <a:ext cx="5486400" cy="1663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Magda Popescu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magda.popescu@legal2m.com</a:t>
            </a:r>
            <a:endParaRPr lang="en-US" dirty="0" smtClean="0"/>
          </a:p>
          <a:p>
            <a:pPr>
              <a:buNone/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/>
          <a:lstStyle/>
          <a:p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multumesc</a:t>
            </a:r>
            <a:r>
              <a:rPr lang="en-US" dirty="0" smtClean="0"/>
              <a:t>!</a:t>
            </a:r>
            <a:endParaRPr lang="ro-R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spcAft>
                <a:spcPts val="600"/>
              </a:spcAft>
            </a:pPr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europeana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</a:t>
            </a:r>
            <a:r>
              <a:rPr lang="en-US" dirty="0" err="1" smtClean="0"/>
              <a:t>cele</a:t>
            </a:r>
            <a:r>
              <a:rPr lang="en-US" dirty="0" smtClean="0"/>
              <a:t> 4 </a:t>
            </a:r>
            <a:r>
              <a:rPr lang="en-US" dirty="0" err="1" smtClean="0"/>
              <a:t>decizii</a:t>
            </a:r>
            <a:r>
              <a:rPr lang="en-US" dirty="0" smtClean="0"/>
              <a:t> CEJ din </a:t>
            </a:r>
            <a:r>
              <a:rPr lang="en-US" dirty="0" err="1" smtClean="0"/>
              <a:t>noiembrie</a:t>
            </a:r>
            <a:r>
              <a:rPr lang="en-US" dirty="0" smtClean="0"/>
              <a:t> 2004</a:t>
            </a:r>
          </a:p>
          <a:p>
            <a:pPr marL="457200">
              <a:spcAft>
                <a:spcPts val="600"/>
              </a:spcAft>
            </a:pPr>
            <a:r>
              <a:rPr lang="en-US" dirty="0" err="1" smtClean="0"/>
              <a:t>Decizii</a:t>
            </a:r>
            <a:r>
              <a:rPr lang="en-US" dirty="0" smtClean="0"/>
              <a:t> CEJ din </a:t>
            </a:r>
            <a:r>
              <a:rPr lang="en-US" dirty="0" err="1" smtClean="0"/>
              <a:t>noiembrie</a:t>
            </a:r>
            <a:r>
              <a:rPr lang="en-US" dirty="0" smtClean="0"/>
              <a:t> 2004</a:t>
            </a:r>
          </a:p>
          <a:p>
            <a:pPr marL="457200">
              <a:spcAft>
                <a:spcPts val="600"/>
              </a:spcAft>
            </a:pP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abordari</a:t>
            </a:r>
            <a:endParaRPr lang="en-US" dirty="0" smtClean="0"/>
          </a:p>
          <a:p>
            <a:pPr marL="457200">
              <a:spcAft>
                <a:spcPts val="600"/>
              </a:spcAft>
            </a:pPr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endParaRPr lang="en-US" dirty="0" smtClean="0"/>
          </a:p>
          <a:p>
            <a:pPr marL="457200">
              <a:spcAft>
                <a:spcPts val="600"/>
              </a:spcAft>
            </a:pPr>
            <a:r>
              <a:rPr lang="en-US" dirty="0" err="1" smtClean="0"/>
              <a:t>Concluzii</a:t>
            </a: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843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Belgia</a:t>
            </a:r>
            <a:r>
              <a:rPr lang="en-US" dirty="0" smtClean="0"/>
              <a:t>, 1999, </a:t>
            </a:r>
            <a:r>
              <a:rPr lang="en-US" dirty="0" err="1" smtClean="0"/>
              <a:t>Curtea</a:t>
            </a:r>
            <a:r>
              <a:rPr lang="en-US" dirty="0" smtClean="0"/>
              <a:t> din </a:t>
            </a:r>
            <a:r>
              <a:rPr lang="en-US" dirty="0" err="1" smtClean="0"/>
              <a:t>Bruxelles</a:t>
            </a:r>
            <a:endParaRPr lang="en-US" dirty="0" smtClean="0"/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S-a </a:t>
            </a:r>
            <a:r>
              <a:rPr lang="en-US" dirty="0" err="1" smtClean="0"/>
              <a:t>considerat</a:t>
            </a:r>
            <a:r>
              <a:rPr lang="en-US" dirty="0" smtClean="0"/>
              <a:t> </a:t>
            </a:r>
            <a:r>
              <a:rPr lang="en-US" dirty="0" err="1" smtClean="0"/>
              <a:t>incalcarea</a:t>
            </a:r>
            <a:r>
              <a:rPr lang="en-US" dirty="0" smtClean="0"/>
              <a:t> </a:t>
            </a:r>
            <a:r>
              <a:rPr lang="en-US" dirty="0" err="1" smtClean="0"/>
              <a:t>dreptului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r>
              <a:rPr lang="en-US" dirty="0" smtClean="0"/>
              <a:t> </a:t>
            </a:r>
            <a:r>
              <a:rPr lang="en-US" dirty="0" err="1" smtClean="0"/>
              <a:t>situatia</a:t>
            </a:r>
            <a:r>
              <a:rPr lang="en-US" dirty="0" smtClean="0"/>
              <a:t> in care </a:t>
            </a:r>
            <a:r>
              <a:rPr lang="en-US" dirty="0" err="1" smtClean="0"/>
              <a:t>parata</a:t>
            </a:r>
            <a:r>
              <a:rPr lang="en-US" dirty="0" smtClean="0"/>
              <a:t> a </a:t>
            </a:r>
            <a:r>
              <a:rPr lang="en-US" dirty="0" err="1" smtClean="0"/>
              <a:t>publicat</a:t>
            </a:r>
            <a:r>
              <a:rPr lang="en-US" dirty="0" smtClean="0"/>
              <a:t> o </a:t>
            </a:r>
            <a:r>
              <a:rPr lang="en-US" dirty="0" err="1" smtClean="0"/>
              <a:t>lista</a:t>
            </a:r>
            <a:r>
              <a:rPr lang="en-US" dirty="0" smtClean="0"/>
              <a:t> cu </a:t>
            </a:r>
            <a:r>
              <a:rPr lang="en-US" dirty="0" err="1" smtClean="0"/>
              <a:t>grupurile</a:t>
            </a:r>
            <a:r>
              <a:rPr lang="en-US" dirty="0" smtClean="0"/>
              <a:t> de self-help, </a:t>
            </a:r>
            <a:r>
              <a:rPr lang="en-US" dirty="0" err="1" smtClean="0"/>
              <a:t>incluzand</a:t>
            </a:r>
            <a:r>
              <a:rPr lang="en-US" dirty="0" smtClean="0"/>
              <a:t>, cu tot cu </a:t>
            </a:r>
            <a:r>
              <a:rPr lang="en-US" dirty="0" err="1" smtClean="0"/>
              <a:t>greseli</a:t>
            </a:r>
            <a:r>
              <a:rPr lang="en-US" dirty="0" smtClean="0"/>
              <a:t>, </a:t>
            </a:r>
            <a:r>
              <a:rPr lang="en-US" dirty="0" err="1" smtClean="0"/>
              <a:t>lista</a:t>
            </a:r>
            <a:r>
              <a:rPr lang="en-US" dirty="0" smtClean="0"/>
              <a:t> (ne-</a:t>
            </a:r>
            <a:r>
              <a:rPr lang="en-US" dirty="0" err="1" smtClean="0"/>
              <a:t>electronica</a:t>
            </a:r>
            <a:r>
              <a:rPr lang="en-US" dirty="0" smtClean="0"/>
              <a:t>) a </a:t>
            </a:r>
            <a:r>
              <a:rPr lang="en-US" dirty="0" err="1" smtClean="0"/>
              <a:t>reclamantei</a:t>
            </a:r>
            <a:r>
              <a:rPr lang="en-US" dirty="0" smtClean="0"/>
              <a:t>, </a:t>
            </a:r>
            <a:r>
              <a:rPr lang="en-US" dirty="0" err="1" smtClean="0"/>
              <a:t>publicata</a:t>
            </a:r>
            <a:r>
              <a:rPr lang="en-US" dirty="0" smtClean="0"/>
              <a:t> anterior, care se </a:t>
            </a:r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 err="1" smtClean="0"/>
              <a:t>comunitatii</a:t>
            </a:r>
            <a:r>
              <a:rPr lang="en-US" dirty="0" smtClean="0"/>
              <a:t> </a:t>
            </a:r>
            <a:r>
              <a:rPr lang="en-US" dirty="0" err="1" smtClean="0"/>
              <a:t>vorbitoare</a:t>
            </a:r>
            <a:r>
              <a:rPr lang="en-US" dirty="0" smtClean="0"/>
              <a:t> de </a:t>
            </a:r>
            <a:r>
              <a:rPr lang="en-US" dirty="0" err="1" smtClean="0"/>
              <a:t>limba</a:t>
            </a:r>
            <a:r>
              <a:rPr lang="en-US" dirty="0" smtClean="0"/>
              <a:t> </a:t>
            </a:r>
            <a:r>
              <a:rPr lang="en-US" dirty="0" err="1" smtClean="0"/>
              <a:t>franceza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Franta</a:t>
            </a:r>
            <a:r>
              <a:rPr lang="en-US" dirty="0" smtClean="0"/>
              <a:t>, 1999, </a:t>
            </a:r>
            <a:r>
              <a:rPr lang="en-US" dirty="0" err="1" smtClean="0"/>
              <a:t>Tribunalul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 din Paris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S-a </a:t>
            </a:r>
            <a:r>
              <a:rPr lang="en-US" dirty="0" err="1" smtClean="0"/>
              <a:t>considerat</a:t>
            </a:r>
            <a:r>
              <a:rPr lang="en-US" dirty="0" smtClean="0"/>
              <a:t> </a:t>
            </a:r>
            <a:r>
              <a:rPr lang="en-US" dirty="0" err="1" smtClean="0"/>
              <a:t>incalcarea</a:t>
            </a:r>
            <a:r>
              <a:rPr lang="en-US" dirty="0" smtClean="0"/>
              <a:t> </a:t>
            </a:r>
            <a:r>
              <a:rPr lang="en-US" dirty="0" err="1" smtClean="0"/>
              <a:t>dreptului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r>
              <a:rPr lang="en-US" dirty="0" smtClean="0"/>
              <a:t> </a:t>
            </a:r>
            <a:r>
              <a:rPr lang="en-US" dirty="0" err="1" smtClean="0"/>
              <a:t>situatia</a:t>
            </a:r>
            <a:r>
              <a:rPr lang="en-US" dirty="0" smtClean="0"/>
              <a:t> </a:t>
            </a:r>
            <a:r>
              <a:rPr lang="en-US" dirty="0" err="1" smtClean="0"/>
              <a:t>copierii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postarii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Internet de date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abonatii</a:t>
            </a:r>
            <a:r>
              <a:rPr lang="en-US" dirty="0" smtClean="0"/>
              <a:t> France Telecom. </a:t>
            </a:r>
            <a:r>
              <a:rPr lang="en-US" dirty="0" err="1" smtClean="0"/>
              <a:t>Asadar</a:t>
            </a:r>
            <a:r>
              <a:rPr lang="en-US" dirty="0" smtClean="0"/>
              <a:t>, </a:t>
            </a:r>
            <a:r>
              <a:rPr lang="en-US" dirty="0" err="1" smtClean="0"/>
              <a:t>informatiile</a:t>
            </a:r>
            <a:r>
              <a:rPr lang="en-US" dirty="0" smtClean="0"/>
              <a:t> </a:t>
            </a:r>
            <a:r>
              <a:rPr lang="en-US" dirty="0" err="1" smtClean="0"/>
              <a:t>referitoare</a:t>
            </a:r>
            <a:r>
              <a:rPr lang="en-US" dirty="0" smtClean="0"/>
              <a:t> la </a:t>
            </a:r>
            <a:r>
              <a:rPr lang="en-US" dirty="0" err="1" smtClean="0"/>
              <a:t>nume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numere</a:t>
            </a:r>
            <a:r>
              <a:rPr lang="en-US" dirty="0" smtClean="0"/>
              <a:t> de </a:t>
            </a:r>
            <a:r>
              <a:rPr lang="en-US" dirty="0" err="1" smtClean="0"/>
              <a:t>telefon</a:t>
            </a:r>
            <a:r>
              <a:rPr lang="en-US" dirty="0" smtClean="0"/>
              <a:t> (director de </a:t>
            </a:r>
            <a:r>
              <a:rPr lang="en-US" dirty="0" err="1" smtClean="0"/>
              <a:t>telefonie</a:t>
            </a:r>
            <a:r>
              <a:rPr lang="en-US" dirty="0" smtClean="0"/>
              <a:t>, in forma </a:t>
            </a:r>
            <a:r>
              <a:rPr lang="en-US" dirty="0" err="1" smtClean="0"/>
              <a:t>electronica</a:t>
            </a:r>
            <a:r>
              <a:rPr lang="en-US" dirty="0" smtClean="0"/>
              <a:t>) au </a:t>
            </a:r>
            <a:r>
              <a:rPr lang="en-US" dirty="0" err="1" smtClean="0"/>
              <a:t>fost</a:t>
            </a:r>
            <a:r>
              <a:rPr lang="en-US" dirty="0" smtClean="0"/>
              <a:t> considerate ca </a:t>
            </a:r>
            <a:r>
              <a:rPr lang="en-US" dirty="0" err="1" smtClean="0"/>
              <a:t>reprezentand</a:t>
            </a:r>
            <a:r>
              <a:rPr lang="en-US" dirty="0" smtClean="0"/>
              <a:t> o </a:t>
            </a:r>
            <a:r>
              <a:rPr lang="en-US" dirty="0" err="1" smtClean="0"/>
              <a:t>baza</a:t>
            </a:r>
            <a:r>
              <a:rPr lang="en-US" dirty="0" smtClean="0"/>
              <a:t> de date </a:t>
            </a:r>
            <a:r>
              <a:rPr lang="en-US" dirty="0" err="1" smtClean="0"/>
              <a:t>susceptibila</a:t>
            </a:r>
            <a:r>
              <a:rPr lang="en-US" dirty="0" smtClean="0"/>
              <a:t> de </a:t>
            </a:r>
            <a:r>
              <a:rPr lang="en-US" dirty="0" err="1" smtClean="0"/>
              <a:t>protectie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europeana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2004</a:t>
            </a:r>
            <a:endParaRPr lang="ro-R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Germania, 1998, </a:t>
            </a:r>
            <a:r>
              <a:rPr lang="en-US" dirty="0" err="1" smtClean="0"/>
              <a:t>Curtea</a:t>
            </a:r>
            <a:r>
              <a:rPr lang="en-US" dirty="0" smtClean="0"/>
              <a:t> din Koln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Reclamanta</a:t>
            </a:r>
            <a:r>
              <a:rPr lang="en-US" dirty="0" smtClean="0"/>
              <a:t> opera o </a:t>
            </a:r>
            <a:r>
              <a:rPr lang="en-US" dirty="0" err="1" smtClean="0"/>
              <a:t>baza</a:t>
            </a:r>
            <a:r>
              <a:rPr lang="en-US" dirty="0" smtClean="0"/>
              <a:t> de date online care </a:t>
            </a:r>
            <a:r>
              <a:rPr lang="en-US" dirty="0" err="1" smtClean="0"/>
              <a:t>includea</a:t>
            </a:r>
            <a:r>
              <a:rPr lang="en-US" dirty="0" smtClean="0"/>
              <a:t> </a:t>
            </a:r>
            <a:r>
              <a:rPr lang="en-US" dirty="0" err="1" smtClean="0"/>
              <a:t>anunturi</a:t>
            </a:r>
            <a:r>
              <a:rPr lang="en-US" dirty="0" smtClean="0"/>
              <a:t> </a:t>
            </a:r>
            <a:r>
              <a:rPr lang="en-US" dirty="0" err="1" smtClean="0"/>
              <a:t>imobiliare</a:t>
            </a:r>
            <a:r>
              <a:rPr lang="en-US" dirty="0" smtClean="0"/>
              <a:t>, </a:t>
            </a:r>
            <a:r>
              <a:rPr lang="en-US" dirty="0" err="1" smtClean="0"/>
              <a:t>publicate</a:t>
            </a:r>
            <a:r>
              <a:rPr lang="en-US" dirty="0" smtClean="0"/>
              <a:t> anterior in </a:t>
            </a:r>
            <a:r>
              <a:rPr lang="en-US" dirty="0" err="1" smtClean="0"/>
              <a:t>ziarul</a:t>
            </a:r>
            <a:r>
              <a:rPr lang="en-US" dirty="0" smtClean="0"/>
              <a:t> </a:t>
            </a:r>
            <a:r>
              <a:rPr lang="en-US" dirty="0" err="1" smtClean="0"/>
              <a:t>Suddeutsche</a:t>
            </a:r>
            <a:r>
              <a:rPr lang="en-US" dirty="0" smtClean="0"/>
              <a:t> </a:t>
            </a:r>
            <a:r>
              <a:rPr lang="en-US" dirty="0" err="1" smtClean="0"/>
              <a:t>Zeitung</a:t>
            </a:r>
            <a:r>
              <a:rPr lang="en-US" dirty="0" smtClean="0"/>
              <a:t>. </a:t>
            </a:r>
            <a:r>
              <a:rPr lang="en-US" dirty="0" err="1" smtClean="0"/>
              <a:t>Parata</a:t>
            </a:r>
            <a:r>
              <a:rPr lang="en-US" dirty="0" smtClean="0"/>
              <a:t> opera un motor de </a:t>
            </a:r>
            <a:r>
              <a:rPr lang="en-US" dirty="0" err="1" smtClean="0"/>
              <a:t>cautare</a:t>
            </a:r>
            <a:r>
              <a:rPr lang="en-US" dirty="0" smtClean="0"/>
              <a:t> care </a:t>
            </a:r>
            <a:r>
              <a:rPr lang="en-US" dirty="0" err="1" smtClean="0"/>
              <a:t>furniza</a:t>
            </a:r>
            <a:r>
              <a:rPr lang="en-US" dirty="0" smtClean="0"/>
              <a:t> </a:t>
            </a:r>
            <a:r>
              <a:rPr lang="en-US" dirty="0" err="1" smtClean="0"/>
              <a:t>utilizatorilor</a:t>
            </a:r>
            <a:r>
              <a:rPr lang="en-US" dirty="0" smtClean="0"/>
              <a:t> </a:t>
            </a:r>
            <a:r>
              <a:rPr lang="en-US" dirty="0" err="1" smtClean="0"/>
              <a:t>anunturile</a:t>
            </a:r>
            <a:r>
              <a:rPr lang="en-US" dirty="0" smtClean="0"/>
              <a:t> in mod integral, cu </a:t>
            </a:r>
            <a:r>
              <a:rPr lang="en-US" dirty="0" err="1" smtClean="0"/>
              <a:t>mentionarea</a:t>
            </a:r>
            <a:r>
              <a:rPr lang="en-US" dirty="0" smtClean="0"/>
              <a:t> </a:t>
            </a:r>
            <a:r>
              <a:rPr lang="en-US" dirty="0" err="1" smtClean="0"/>
              <a:t>denumirii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datei</a:t>
            </a:r>
            <a:r>
              <a:rPr lang="en-US" dirty="0" smtClean="0"/>
              <a:t> </a:t>
            </a:r>
            <a:r>
              <a:rPr lang="en-US" dirty="0" err="1" smtClean="0"/>
              <a:t>ziarului</a:t>
            </a:r>
            <a:r>
              <a:rPr lang="en-US" dirty="0" smtClean="0"/>
              <a:t>. 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Curtea</a:t>
            </a:r>
            <a:r>
              <a:rPr lang="en-US" dirty="0" smtClean="0"/>
              <a:t> a </a:t>
            </a:r>
            <a:r>
              <a:rPr lang="en-US" dirty="0" err="1" smtClean="0"/>
              <a:t>considerat</a:t>
            </a:r>
            <a:r>
              <a:rPr lang="en-US" dirty="0" smtClean="0"/>
              <a:t> </a:t>
            </a:r>
            <a:r>
              <a:rPr lang="en-US" dirty="0" err="1" smtClean="0"/>
              <a:t>colectia</a:t>
            </a:r>
            <a:r>
              <a:rPr lang="en-US" dirty="0" smtClean="0"/>
              <a:t> de </a:t>
            </a:r>
            <a:r>
              <a:rPr lang="en-US" dirty="0" err="1" smtClean="0"/>
              <a:t>anunturi</a:t>
            </a:r>
            <a:r>
              <a:rPr lang="en-US" dirty="0" smtClean="0"/>
              <a:t> ca o </a:t>
            </a:r>
            <a:r>
              <a:rPr lang="en-US" dirty="0" err="1" smtClean="0"/>
              <a:t>baza</a:t>
            </a:r>
            <a:r>
              <a:rPr lang="en-US" dirty="0" smtClean="0"/>
              <a:t> de date, a </a:t>
            </a:r>
            <a:r>
              <a:rPr lang="en-US" dirty="0" err="1" smtClean="0"/>
              <a:t>carei</a:t>
            </a:r>
            <a:r>
              <a:rPr lang="en-US" dirty="0" smtClean="0"/>
              <a:t> </a:t>
            </a:r>
            <a:r>
              <a:rPr lang="en-US" dirty="0" err="1" smtClean="0"/>
              <a:t>procesare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intretinere</a:t>
            </a:r>
            <a:r>
              <a:rPr lang="en-US" dirty="0" smtClean="0"/>
              <a:t> </a:t>
            </a:r>
            <a:r>
              <a:rPr lang="en-US" dirty="0" err="1" smtClean="0"/>
              <a:t>presupune</a:t>
            </a:r>
            <a:r>
              <a:rPr lang="en-US" dirty="0" smtClean="0"/>
              <a:t> o </a:t>
            </a:r>
            <a:r>
              <a:rPr lang="en-US" dirty="0" err="1" smtClean="0"/>
              <a:t>investitie</a:t>
            </a:r>
            <a:r>
              <a:rPr lang="en-US" dirty="0" smtClean="0"/>
              <a:t> </a:t>
            </a:r>
            <a:r>
              <a:rPr lang="en-US" dirty="0" err="1" smtClean="0"/>
              <a:t>substantiala</a:t>
            </a:r>
            <a:r>
              <a:rPr lang="en-US" dirty="0" smtClean="0"/>
              <a:t> din </a:t>
            </a:r>
            <a:r>
              <a:rPr lang="en-US" dirty="0" err="1" smtClean="0"/>
              <a:t>partea</a:t>
            </a:r>
            <a:r>
              <a:rPr lang="en-US" dirty="0" smtClean="0"/>
              <a:t> </a:t>
            </a:r>
            <a:r>
              <a:rPr lang="en-US" dirty="0" err="1" smtClean="0"/>
              <a:t>reclamantei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motorului</a:t>
            </a:r>
            <a:r>
              <a:rPr lang="en-US" dirty="0" smtClean="0"/>
              <a:t> de </a:t>
            </a:r>
            <a:r>
              <a:rPr lang="en-US" dirty="0" err="1" smtClean="0"/>
              <a:t>cautare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considerata</a:t>
            </a:r>
            <a:r>
              <a:rPr lang="en-US" dirty="0" smtClean="0"/>
              <a:t> ca </a:t>
            </a:r>
            <a:r>
              <a:rPr lang="en-US" dirty="0" err="1" smtClean="0"/>
              <a:t>reutilizari</a:t>
            </a:r>
            <a:r>
              <a:rPr lang="en-US" dirty="0" smtClean="0"/>
              <a:t> </a:t>
            </a:r>
            <a:r>
              <a:rPr lang="en-US" dirty="0" err="1" smtClean="0"/>
              <a:t>repetate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sistematice</a:t>
            </a:r>
            <a:r>
              <a:rPr lang="en-US" dirty="0" smtClean="0"/>
              <a:t> de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nesubstantiale</a:t>
            </a:r>
            <a:r>
              <a:rPr lang="en-US" dirty="0" smtClean="0"/>
              <a:t> din </a:t>
            </a:r>
            <a:r>
              <a:rPr lang="en-US" dirty="0" err="1" smtClean="0"/>
              <a:t>baza</a:t>
            </a:r>
            <a:r>
              <a:rPr lang="en-US" dirty="0" smtClean="0"/>
              <a:t> de date, care au </a:t>
            </a:r>
            <a:r>
              <a:rPr lang="en-US" dirty="0" err="1" smtClean="0"/>
              <a:t>prejudiciat</a:t>
            </a:r>
            <a:r>
              <a:rPr lang="en-US" dirty="0" smtClean="0"/>
              <a:t> in mod </a:t>
            </a:r>
            <a:r>
              <a:rPr lang="en-US" dirty="0" err="1" smtClean="0"/>
              <a:t>nejustificat</a:t>
            </a:r>
            <a:r>
              <a:rPr lang="en-US" dirty="0" smtClean="0"/>
              <a:t> </a:t>
            </a:r>
            <a:r>
              <a:rPr lang="en-US" dirty="0" err="1" smtClean="0"/>
              <a:t>interesele</a:t>
            </a:r>
            <a:r>
              <a:rPr lang="en-US" dirty="0" smtClean="0"/>
              <a:t> </a:t>
            </a:r>
            <a:r>
              <a:rPr lang="en-US" dirty="0" err="1" smtClean="0"/>
              <a:t>legitime</a:t>
            </a:r>
            <a:r>
              <a:rPr lang="en-US" dirty="0" smtClean="0"/>
              <a:t> ale </a:t>
            </a:r>
            <a:r>
              <a:rPr lang="en-US" dirty="0" err="1" smtClean="0"/>
              <a:t>fabricantului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europeana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2004</a:t>
            </a:r>
            <a:endParaRPr lang="ro-R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843272"/>
          </a:xfrm>
        </p:spPr>
        <p:txBody>
          <a:bodyPr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Germania, 1999, </a:t>
            </a:r>
            <a:r>
              <a:rPr lang="en-US" dirty="0" err="1" smtClean="0"/>
              <a:t>Curtea</a:t>
            </a:r>
            <a:r>
              <a:rPr lang="en-US" dirty="0" smtClean="0"/>
              <a:t> </a:t>
            </a:r>
            <a:r>
              <a:rPr lang="en-US" dirty="0" err="1" smtClean="0"/>
              <a:t>Suprema</a:t>
            </a:r>
            <a:r>
              <a:rPr lang="en-US" dirty="0" smtClean="0"/>
              <a:t> </a:t>
            </a:r>
            <a:r>
              <a:rPr lang="en-US" dirty="0" err="1" smtClean="0"/>
              <a:t>Federala</a:t>
            </a:r>
            <a:endParaRPr lang="en-US" dirty="0" smtClean="0"/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Reclamanta</a:t>
            </a:r>
            <a:r>
              <a:rPr lang="en-US" dirty="0" smtClean="0"/>
              <a:t> Deutsche Telekom </a:t>
            </a:r>
            <a:r>
              <a:rPr lang="en-US" dirty="0" err="1" smtClean="0"/>
              <a:t>detinea</a:t>
            </a:r>
            <a:r>
              <a:rPr lang="en-US" dirty="0" smtClean="0"/>
              <a:t> un director de </a:t>
            </a:r>
            <a:r>
              <a:rPr lang="en-US" dirty="0" err="1" smtClean="0"/>
              <a:t>telefonie</a:t>
            </a:r>
            <a:r>
              <a:rPr lang="en-US" dirty="0" smtClean="0"/>
              <a:t> (carte de </a:t>
            </a:r>
            <a:r>
              <a:rPr lang="en-US" dirty="0" err="1" smtClean="0"/>
              <a:t>telefoane</a:t>
            </a:r>
            <a:r>
              <a:rPr lang="en-US" dirty="0" smtClean="0"/>
              <a:t> - date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numerele</a:t>
            </a:r>
            <a:r>
              <a:rPr lang="en-US" dirty="0" smtClean="0"/>
              <a:t> </a:t>
            </a:r>
            <a:r>
              <a:rPr lang="en-US" dirty="0" err="1" smtClean="0"/>
              <a:t>abonatilor</a:t>
            </a:r>
            <a:r>
              <a:rPr lang="en-US" dirty="0" smtClean="0"/>
              <a:t>),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parata</a:t>
            </a:r>
            <a:r>
              <a:rPr lang="en-US" dirty="0" smtClean="0"/>
              <a:t> l-a </a:t>
            </a:r>
            <a:r>
              <a:rPr lang="en-US" dirty="0" err="1" smtClean="0"/>
              <a:t>scanat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l-a </a:t>
            </a:r>
            <a:r>
              <a:rPr lang="en-US" dirty="0" err="1" smtClean="0"/>
              <a:t>publicat</a:t>
            </a:r>
            <a:r>
              <a:rPr lang="en-US" dirty="0" smtClean="0"/>
              <a:t> sub forma </a:t>
            </a:r>
            <a:r>
              <a:rPr lang="en-US" dirty="0" err="1" smtClean="0"/>
              <a:t>unui</a:t>
            </a:r>
            <a:r>
              <a:rPr lang="en-US" dirty="0" smtClean="0"/>
              <a:t> CD – Tele-Info-CD.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Curtea</a:t>
            </a:r>
            <a:r>
              <a:rPr lang="en-US" dirty="0" smtClean="0"/>
              <a:t> a </a:t>
            </a:r>
            <a:r>
              <a:rPr lang="en-US" dirty="0" err="1" smtClean="0"/>
              <a:t>considerat</a:t>
            </a:r>
            <a:r>
              <a:rPr lang="en-US" dirty="0" smtClean="0"/>
              <a:t> </a:t>
            </a:r>
            <a:r>
              <a:rPr lang="en-US" dirty="0" err="1" smtClean="0"/>
              <a:t>cartile</a:t>
            </a:r>
            <a:r>
              <a:rPr lang="en-US" dirty="0" smtClean="0"/>
              <a:t> de </a:t>
            </a:r>
            <a:r>
              <a:rPr lang="en-US" dirty="0" err="1" smtClean="0"/>
              <a:t>telefon</a:t>
            </a:r>
            <a:r>
              <a:rPr lang="en-US" dirty="0" smtClean="0"/>
              <a:t> ca </a:t>
            </a:r>
            <a:r>
              <a:rPr lang="en-US" dirty="0" err="1" smtClean="0"/>
              <a:t>nereprezentant</a:t>
            </a:r>
            <a:r>
              <a:rPr lang="en-US" dirty="0" smtClean="0"/>
              <a:t> </a:t>
            </a:r>
            <a:r>
              <a:rPr lang="en-US" dirty="0" err="1" smtClean="0"/>
              <a:t>opere</a:t>
            </a:r>
            <a:r>
              <a:rPr lang="en-US" dirty="0" smtClean="0"/>
              <a:t> </a:t>
            </a:r>
            <a:r>
              <a:rPr lang="en-US" dirty="0" err="1" smtClean="0"/>
              <a:t>protejate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 de </a:t>
            </a:r>
            <a:r>
              <a:rPr lang="en-US" dirty="0" err="1" smtClean="0"/>
              <a:t>autor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le-a </a:t>
            </a:r>
            <a:r>
              <a:rPr lang="en-US" dirty="0" err="1" smtClean="0"/>
              <a:t>considerat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de date </a:t>
            </a:r>
            <a:r>
              <a:rPr lang="en-US" dirty="0" err="1" smtClean="0"/>
              <a:t>protejate</a:t>
            </a:r>
            <a:r>
              <a:rPr lang="en-US" dirty="0" smtClean="0"/>
              <a:t>, </a:t>
            </a:r>
            <a:r>
              <a:rPr lang="en-US" dirty="0" err="1" smtClean="0"/>
              <a:t>indiferent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erau</a:t>
            </a:r>
            <a:r>
              <a:rPr lang="en-US" dirty="0" smtClean="0"/>
              <a:t> </a:t>
            </a:r>
            <a:r>
              <a:rPr lang="en-US" dirty="0" err="1" smtClean="0"/>
              <a:t>electronice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non-</a:t>
            </a:r>
            <a:r>
              <a:rPr lang="en-US" dirty="0" err="1" smtClean="0"/>
              <a:t>electronice</a:t>
            </a:r>
            <a:r>
              <a:rPr lang="en-US" dirty="0" smtClean="0"/>
              <a:t>, </a:t>
            </a:r>
            <a:r>
              <a:rPr lang="en-US" dirty="0" err="1" smtClean="0"/>
              <a:t>datorita</a:t>
            </a:r>
            <a:r>
              <a:rPr lang="en-US" dirty="0" smtClean="0"/>
              <a:t> </a:t>
            </a:r>
            <a:r>
              <a:rPr lang="en-US" dirty="0" err="1" smtClean="0"/>
              <a:t>investitiei</a:t>
            </a:r>
            <a:r>
              <a:rPr lang="en-US" dirty="0" smtClean="0"/>
              <a:t> </a:t>
            </a:r>
            <a:r>
              <a:rPr lang="en-US" dirty="0" err="1" smtClean="0"/>
              <a:t>substantiale</a:t>
            </a:r>
            <a:r>
              <a:rPr lang="en-US" dirty="0" smtClean="0"/>
              <a:t> in </a:t>
            </a:r>
            <a:r>
              <a:rPr lang="en-US" dirty="0" err="1" smtClean="0"/>
              <a:t>producerea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.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Scanarea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referitoare</a:t>
            </a:r>
            <a:r>
              <a:rPr lang="en-US" dirty="0" smtClean="0"/>
              <a:t> la </a:t>
            </a:r>
            <a:r>
              <a:rPr lang="en-US" dirty="0" err="1" smtClean="0"/>
              <a:t>abonati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asadar</a:t>
            </a:r>
            <a:r>
              <a:rPr lang="en-US" dirty="0" smtClean="0"/>
              <a:t> </a:t>
            </a:r>
            <a:r>
              <a:rPr lang="en-US" dirty="0" err="1" smtClean="0"/>
              <a:t>considerata</a:t>
            </a:r>
            <a:r>
              <a:rPr lang="en-US" dirty="0" smtClean="0"/>
              <a:t> ca </a:t>
            </a:r>
            <a:r>
              <a:rPr lang="en-US" dirty="0" err="1" smtClean="0"/>
              <a:t>incalcand</a:t>
            </a:r>
            <a:r>
              <a:rPr lang="en-US" dirty="0" smtClean="0"/>
              <a:t> </a:t>
            </a:r>
            <a:r>
              <a:rPr lang="en-US" dirty="0" err="1" smtClean="0"/>
              <a:t>drepturile</a:t>
            </a:r>
            <a:r>
              <a:rPr lang="en-US" dirty="0" smtClean="0"/>
              <a:t> </a:t>
            </a:r>
            <a:r>
              <a:rPr lang="en-US" dirty="0" err="1" smtClean="0"/>
              <a:t>titularului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europeana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2004</a:t>
            </a:r>
            <a:endParaRPr lang="ro-R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843272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err="1" smtClean="0"/>
              <a:t>Olanda</a:t>
            </a:r>
            <a:r>
              <a:rPr lang="en-US" dirty="0" smtClean="0"/>
              <a:t>, 2001, </a:t>
            </a:r>
            <a:r>
              <a:rPr lang="en-US" dirty="0" err="1" smtClean="0"/>
              <a:t>Curtea</a:t>
            </a:r>
            <a:r>
              <a:rPr lang="en-US" dirty="0" smtClean="0"/>
              <a:t> de </a:t>
            </a:r>
            <a:r>
              <a:rPr lang="en-US" dirty="0" err="1" smtClean="0"/>
              <a:t>Apel</a:t>
            </a:r>
            <a:r>
              <a:rPr lang="en-US" dirty="0" smtClean="0"/>
              <a:t> din </a:t>
            </a:r>
            <a:r>
              <a:rPr lang="en-US" dirty="0" err="1" smtClean="0"/>
              <a:t>Haga</a:t>
            </a:r>
            <a:endParaRPr lang="en-US" dirty="0" smtClean="0"/>
          </a:p>
          <a:p>
            <a:pPr lvl="1">
              <a:spcAft>
                <a:spcPts val="400"/>
              </a:spcAft>
            </a:pPr>
            <a:r>
              <a:rPr lang="en-US" dirty="0" err="1" smtClean="0"/>
              <a:t>Editorului</a:t>
            </a:r>
            <a:r>
              <a:rPr lang="en-US" dirty="0" smtClean="0"/>
              <a:t> </a:t>
            </a:r>
            <a:r>
              <a:rPr lang="en-US" dirty="0" err="1" smtClean="0"/>
              <a:t>ziarului</a:t>
            </a:r>
            <a:r>
              <a:rPr lang="en-US" dirty="0" smtClean="0"/>
              <a:t> De </a:t>
            </a:r>
            <a:r>
              <a:rPr lang="en-US" dirty="0" err="1" smtClean="0"/>
              <a:t>Telegraaf</a:t>
            </a:r>
            <a:r>
              <a:rPr lang="en-US" dirty="0" smtClean="0"/>
              <a:t> i s-a </a:t>
            </a:r>
            <a:r>
              <a:rPr lang="en-US" dirty="0" err="1" smtClean="0"/>
              <a:t>refuzat</a:t>
            </a:r>
            <a:r>
              <a:rPr lang="en-US" dirty="0" smtClean="0"/>
              <a:t> o </a:t>
            </a:r>
            <a:r>
              <a:rPr lang="en-US" dirty="0" err="1" smtClean="0"/>
              <a:t>licenta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prelua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publica </a:t>
            </a:r>
            <a:r>
              <a:rPr lang="en-US" dirty="0" err="1" smtClean="0"/>
              <a:t>programele</a:t>
            </a:r>
            <a:r>
              <a:rPr lang="en-US" dirty="0" smtClean="0"/>
              <a:t> de radio </a:t>
            </a:r>
            <a:r>
              <a:rPr lang="en-US" dirty="0" err="1" smtClean="0"/>
              <a:t>si</a:t>
            </a:r>
            <a:r>
              <a:rPr lang="en-US" dirty="0" smtClean="0"/>
              <a:t> TV ale </a:t>
            </a:r>
            <a:r>
              <a:rPr lang="en-US" dirty="0" err="1" smtClean="0"/>
              <a:t>organismelor</a:t>
            </a:r>
            <a:r>
              <a:rPr lang="en-US" dirty="0" smtClean="0"/>
              <a:t> de </a:t>
            </a:r>
            <a:r>
              <a:rPr lang="en-US" dirty="0" err="1" smtClean="0"/>
              <a:t>radiodifuziune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televiziune</a:t>
            </a:r>
            <a:r>
              <a:rPr lang="en-US" dirty="0" smtClean="0"/>
              <a:t> NOS </a:t>
            </a:r>
            <a:r>
              <a:rPr lang="en-US" dirty="0" err="1" smtClean="0"/>
              <a:t>si</a:t>
            </a:r>
            <a:r>
              <a:rPr lang="en-US" dirty="0" smtClean="0"/>
              <a:t> HMG.</a:t>
            </a:r>
          </a:p>
          <a:p>
            <a:pPr lvl="1">
              <a:spcAft>
                <a:spcPts val="400"/>
              </a:spcAft>
            </a:pPr>
            <a:r>
              <a:rPr lang="en-US" dirty="0" err="1" smtClean="0"/>
              <a:t>Batalie</a:t>
            </a:r>
            <a:r>
              <a:rPr lang="en-US" dirty="0" smtClean="0"/>
              <a:t> </a:t>
            </a:r>
            <a:r>
              <a:rPr lang="en-US" dirty="0" err="1" smtClean="0"/>
              <a:t>juridica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planuri</a:t>
            </a:r>
            <a:endParaRPr lang="en-US" dirty="0" smtClean="0"/>
          </a:p>
          <a:p>
            <a:pPr lvl="1">
              <a:spcAft>
                <a:spcPts val="400"/>
              </a:spcAft>
            </a:pPr>
            <a:r>
              <a:rPr lang="en-US" dirty="0" err="1" smtClean="0"/>
              <a:t>Curtea</a:t>
            </a:r>
            <a:r>
              <a:rPr lang="en-US" dirty="0" smtClean="0"/>
              <a:t> de </a:t>
            </a:r>
            <a:r>
              <a:rPr lang="en-US" dirty="0" err="1" smtClean="0"/>
              <a:t>Apel</a:t>
            </a:r>
            <a:r>
              <a:rPr lang="en-US" dirty="0" smtClean="0"/>
              <a:t> din </a:t>
            </a:r>
            <a:r>
              <a:rPr lang="en-US" dirty="0" err="1" smtClean="0"/>
              <a:t>Haga</a:t>
            </a:r>
            <a:r>
              <a:rPr lang="en-US" dirty="0" smtClean="0"/>
              <a:t> a </a:t>
            </a:r>
            <a:r>
              <a:rPr lang="en-US" dirty="0" err="1" smtClean="0"/>
              <a:t>retinut</a:t>
            </a:r>
            <a:r>
              <a:rPr lang="en-US" dirty="0" smtClean="0"/>
              <a:t> ca </a:t>
            </a:r>
            <a:r>
              <a:rPr lang="en-US" dirty="0" err="1" smtClean="0"/>
              <a:t>organismele</a:t>
            </a:r>
            <a:r>
              <a:rPr lang="en-US" dirty="0" smtClean="0"/>
              <a:t> de </a:t>
            </a:r>
            <a:r>
              <a:rPr lang="en-US" dirty="0" err="1" smtClean="0"/>
              <a:t>radiodifuziune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televiziune</a:t>
            </a:r>
            <a:r>
              <a:rPr lang="en-US" dirty="0" smtClean="0"/>
              <a:t> nu se </a:t>
            </a:r>
            <a:r>
              <a:rPr lang="en-US" dirty="0" err="1" smtClean="0"/>
              <a:t>bucura</a:t>
            </a:r>
            <a:r>
              <a:rPr lang="en-US" dirty="0" smtClean="0"/>
              <a:t> de un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r>
              <a:rPr lang="en-US" dirty="0" smtClean="0"/>
              <a:t> </a:t>
            </a:r>
            <a:r>
              <a:rPr lang="en-US" dirty="0" err="1" smtClean="0"/>
              <a:t>asupra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de date, </a:t>
            </a:r>
            <a:r>
              <a:rPr lang="en-US" dirty="0" err="1" smtClean="0"/>
              <a:t>pentru</a:t>
            </a:r>
            <a:r>
              <a:rPr lang="en-US" dirty="0" smtClean="0"/>
              <a:t> ca nu au </a:t>
            </a:r>
            <a:r>
              <a:rPr lang="en-US" dirty="0" err="1" smtClean="0"/>
              <a:t>facut</a:t>
            </a:r>
            <a:r>
              <a:rPr lang="en-US" dirty="0" smtClean="0"/>
              <a:t> </a:t>
            </a:r>
            <a:r>
              <a:rPr lang="en-US" dirty="0" err="1" smtClean="0"/>
              <a:t>nicio</a:t>
            </a:r>
            <a:r>
              <a:rPr lang="en-US" dirty="0" smtClean="0"/>
              <a:t> </a:t>
            </a:r>
            <a:r>
              <a:rPr lang="en-US" dirty="0" err="1" smtClean="0"/>
              <a:t>investitie</a:t>
            </a:r>
            <a:r>
              <a:rPr lang="en-US" dirty="0" smtClean="0"/>
              <a:t> </a:t>
            </a:r>
            <a:r>
              <a:rPr lang="en-US" dirty="0" err="1" smtClean="0"/>
              <a:t>substantiala</a:t>
            </a:r>
            <a:r>
              <a:rPr lang="en-US" dirty="0" smtClean="0"/>
              <a:t> </a:t>
            </a:r>
            <a:r>
              <a:rPr lang="en-US" dirty="0" err="1" smtClean="0"/>
              <a:t>demonstrabila</a:t>
            </a:r>
            <a:r>
              <a:rPr lang="en-US" dirty="0" smtClean="0"/>
              <a:t> in </a:t>
            </a:r>
            <a:r>
              <a:rPr lang="en-US" dirty="0" err="1" smtClean="0"/>
              <a:t>realizarea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date, </a:t>
            </a:r>
            <a:r>
              <a:rPr lang="en-US" dirty="0" err="1" smtClean="0"/>
              <a:t>dincolo</a:t>
            </a:r>
            <a:r>
              <a:rPr lang="en-US" dirty="0" smtClean="0"/>
              <a:t> de </a:t>
            </a:r>
            <a:r>
              <a:rPr lang="en-US" dirty="0" err="1" smtClean="0"/>
              <a:t>investitiile</a:t>
            </a:r>
            <a:r>
              <a:rPr lang="en-US" dirty="0" smtClean="0"/>
              <a:t> </a:t>
            </a:r>
            <a:r>
              <a:rPr lang="en-US" dirty="0" err="1" smtClean="0"/>
              <a:t>facute</a:t>
            </a:r>
            <a:r>
              <a:rPr lang="en-US" dirty="0" smtClean="0"/>
              <a:t> in </a:t>
            </a:r>
            <a:r>
              <a:rPr lang="en-US" dirty="0" err="1" smtClean="0"/>
              <a:t>activitatea</a:t>
            </a:r>
            <a:r>
              <a:rPr lang="en-US" dirty="0" smtClean="0"/>
              <a:t> de </a:t>
            </a:r>
            <a:r>
              <a:rPr lang="en-US" dirty="0" err="1" smtClean="0"/>
              <a:t>creare</a:t>
            </a:r>
            <a:r>
              <a:rPr lang="en-US" dirty="0" smtClean="0"/>
              <a:t> a </a:t>
            </a:r>
            <a:r>
              <a:rPr lang="en-US" dirty="0" err="1" smtClean="0"/>
              <a:t>programelor</a:t>
            </a:r>
            <a:r>
              <a:rPr lang="en-US" dirty="0" smtClean="0"/>
              <a:t> in sine.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Jurisprudenta</a:t>
            </a:r>
            <a:r>
              <a:rPr lang="en-US" dirty="0" smtClean="0"/>
              <a:t> </a:t>
            </a:r>
            <a:r>
              <a:rPr lang="en-US" dirty="0" err="1" smtClean="0"/>
              <a:t>europeana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2004</a:t>
            </a:r>
            <a:endParaRPr lang="ro-R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Situatiile</a:t>
            </a:r>
            <a:r>
              <a:rPr lang="en-US" dirty="0" smtClean="0"/>
              <a:t> de </a:t>
            </a:r>
            <a:r>
              <a:rPr lang="en-US" dirty="0" err="1" smtClean="0"/>
              <a:t>fapt</a:t>
            </a:r>
            <a:endParaRPr lang="en-US" dirty="0" smtClean="0"/>
          </a:p>
          <a:p>
            <a:pPr marL="365760" lvl="1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British Horseracing Board (BHB), </a:t>
            </a:r>
            <a:r>
              <a:rPr lang="en-US" dirty="0" err="1" smtClean="0"/>
              <a:t>autoritatea</a:t>
            </a:r>
            <a:r>
              <a:rPr lang="en-US" dirty="0" smtClean="0"/>
              <a:t> care </a:t>
            </a:r>
            <a:r>
              <a:rPr lang="en-US" dirty="0" err="1" smtClean="0"/>
              <a:t>supervizeaza</a:t>
            </a:r>
            <a:r>
              <a:rPr lang="en-US" dirty="0" smtClean="0"/>
              <a:t> </a:t>
            </a:r>
            <a:r>
              <a:rPr lang="en-US" dirty="0" err="1" smtClean="0"/>
              <a:t>organizarea</a:t>
            </a:r>
            <a:r>
              <a:rPr lang="en-US" dirty="0" smtClean="0"/>
              <a:t> de curse de </a:t>
            </a:r>
            <a:r>
              <a:rPr lang="en-US" dirty="0" err="1" smtClean="0"/>
              <a:t>cai</a:t>
            </a:r>
            <a:r>
              <a:rPr lang="en-US" dirty="0" smtClean="0"/>
              <a:t>, a </a:t>
            </a:r>
            <a:r>
              <a:rPr lang="en-US" dirty="0" err="1" smtClean="0"/>
              <a:t>realizat</a:t>
            </a:r>
            <a:r>
              <a:rPr lang="en-US" dirty="0" smtClean="0"/>
              <a:t> o </a:t>
            </a:r>
            <a:r>
              <a:rPr lang="en-US" dirty="0" err="1" smtClean="0"/>
              <a:t>baza</a:t>
            </a:r>
            <a:r>
              <a:rPr lang="en-US" dirty="0" smtClean="0"/>
              <a:t> de date cu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en-US" dirty="0" smtClean="0"/>
              <a:t>; William Hill </a:t>
            </a:r>
            <a:r>
              <a:rPr lang="en-US" dirty="0" err="1" smtClean="0"/>
              <a:t>Organisation</a:t>
            </a:r>
            <a:r>
              <a:rPr lang="en-US" dirty="0" smtClean="0"/>
              <a:t> Ltd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din </a:t>
            </a:r>
            <a:r>
              <a:rPr lang="en-US" dirty="0" err="1" smtClean="0"/>
              <a:t>principalele</a:t>
            </a:r>
            <a:r>
              <a:rPr lang="en-US" dirty="0" smtClean="0"/>
              <a:t> case de </a:t>
            </a:r>
            <a:r>
              <a:rPr lang="en-US" dirty="0" err="1" smtClean="0"/>
              <a:t>pariuri</a:t>
            </a:r>
            <a:r>
              <a:rPr lang="en-US" dirty="0" smtClean="0"/>
              <a:t> </a:t>
            </a:r>
            <a:r>
              <a:rPr lang="en-US" dirty="0" err="1" smtClean="0"/>
              <a:t>hipice</a:t>
            </a:r>
            <a:r>
              <a:rPr lang="en-US" dirty="0" smtClean="0"/>
              <a:t>; William Hill a </a:t>
            </a:r>
            <a:r>
              <a:rPr lang="en-US" dirty="0" err="1" smtClean="0"/>
              <a:t>preluat</a:t>
            </a:r>
            <a:r>
              <a:rPr lang="en-US" dirty="0" smtClean="0"/>
              <a:t> o parte din </a:t>
            </a:r>
            <a:r>
              <a:rPr lang="en-US" dirty="0" err="1" smtClean="0"/>
              <a:t>informatiile</a:t>
            </a:r>
            <a:r>
              <a:rPr lang="en-US" dirty="0" smtClean="0"/>
              <a:t> BHB, le-a </a:t>
            </a:r>
            <a:r>
              <a:rPr lang="en-US" dirty="0" err="1" smtClean="0"/>
              <a:t>rearanjat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le-a </a:t>
            </a:r>
            <a:r>
              <a:rPr lang="en-US" dirty="0" err="1" smtClean="0"/>
              <a:t>publicat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propriul</a:t>
            </a:r>
            <a:r>
              <a:rPr lang="en-US" dirty="0" smtClean="0"/>
              <a:t> website. BHB i-a </a:t>
            </a:r>
            <a:r>
              <a:rPr lang="en-US" dirty="0" err="1" smtClean="0"/>
              <a:t>dat</a:t>
            </a:r>
            <a:r>
              <a:rPr lang="en-US" dirty="0" smtClean="0"/>
              <a:t> in </a:t>
            </a:r>
            <a:r>
              <a:rPr lang="en-US" dirty="0" err="1" smtClean="0"/>
              <a:t>judecata</a:t>
            </a:r>
            <a:r>
              <a:rPr lang="en-US" dirty="0" smtClean="0"/>
              <a:t>, </a:t>
            </a:r>
            <a:r>
              <a:rPr lang="en-US" dirty="0" err="1" smtClean="0"/>
              <a:t>invocand</a:t>
            </a:r>
            <a:r>
              <a:rPr lang="en-US" dirty="0" smtClean="0"/>
              <a:t>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dirty="0" err="1" smtClean="0"/>
              <a:t>fabricantului</a:t>
            </a:r>
            <a:r>
              <a:rPr lang="en-US" dirty="0" smtClean="0"/>
              <a:t> de </a:t>
            </a:r>
            <a:r>
              <a:rPr lang="en-US" dirty="0" err="1" smtClean="0"/>
              <a:t>baze</a:t>
            </a:r>
            <a:r>
              <a:rPr lang="en-US" dirty="0" smtClean="0"/>
              <a:t> de date.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Fixtures Marketing Ltd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compania</a:t>
            </a:r>
            <a:r>
              <a:rPr lang="en-US" dirty="0" smtClean="0"/>
              <a:t> care </a:t>
            </a:r>
            <a:r>
              <a:rPr lang="en-US" dirty="0" err="1" smtClean="0"/>
              <a:t>acorda</a:t>
            </a:r>
            <a:r>
              <a:rPr lang="en-US" dirty="0" smtClean="0"/>
              <a:t>, in </a:t>
            </a:r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 err="1" smtClean="0"/>
              <a:t>organizatorilor</a:t>
            </a:r>
            <a:r>
              <a:rPr lang="en-US" dirty="0" smtClean="0"/>
              <a:t> </a:t>
            </a:r>
            <a:r>
              <a:rPr lang="en-US" dirty="0" err="1" smtClean="0"/>
              <a:t>meciurilor</a:t>
            </a:r>
            <a:r>
              <a:rPr lang="en-US" dirty="0" smtClean="0"/>
              <a:t>, </a:t>
            </a:r>
            <a:r>
              <a:rPr lang="en-US" dirty="0" err="1" smtClean="0"/>
              <a:t>licenta</a:t>
            </a:r>
            <a:r>
              <a:rPr lang="en-US" dirty="0" smtClean="0"/>
              <a:t> de </a:t>
            </a:r>
            <a:r>
              <a:rPr lang="en-US" dirty="0" err="1" smtClean="0"/>
              <a:t>preluare</a:t>
            </a:r>
            <a:r>
              <a:rPr lang="en-US" dirty="0" smtClean="0"/>
              <a:t> in </a:t>
            </a:r>
            <a:r>
              <a:rPr lang="en-US" dirty="0" err="1" smtClean="0"/>
              <a:t>afara</a:t>
            </a:r>
            <a:r>
              <a:rPr lang="en-US" dirty="0" smtClean="0"/>
              <a:t> </a:t>
            </a:r>
            <a:r>
              <a:rPr lang="en-US" dirty="0" err="1" smtClean="0"/>
              <a:t>Marii</a:t>
            </a:r>
            <a:r>
              <a:rPr lang="en-US" dirty="0" smtClean="0"/>
              <a:t> </a:t>
            </a:r>
            <a:r>
              <a:rPr lang="en-US" dirty="0" err="1" smtClean="0"/>
              <a:t>Britanii</a:t>
            </a:r>
            <a:r>
              <a:rPr lang="en-US" dirty="0" smtClean="0"/>
              <a:t> a </a:t>
            </a:r>
            <a:r>
              <a:rPr lang="en-US" dirty="0" err="1" smtClean="0"/>
              <a:t>listelor</a:t>
            </a:r>
            <a:r>
              <a:rPr lang="en-US" dirty="0" smtClean="0"/>
              <a:t> </a:t>
            </a:r>
            <a:r>
              <a:rPr lang="en-US" dirty="0" err="1" smtClean="0"/>
              <a:t>meciurilor</a:t>
            </a:r>
            <a:r>
              <a:rPr lang="en-US" dirty="0" smtClean="0"/>
              <a:t> din Premier League a </a:t>
            </a:r>
            <a:r>
              <a:rPr lang="en-US" dirty="0" err="1" smtClean="0"/>
              <a:t>Angliei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Scotiei</a:t>
            </a:r>
            <a:r>
              <a:rPr lang="en-US" dirty="0" smtClean="0"/>
              <a:t>.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operatori</a:t>
            </a:r>
            <a:r>
              <a:rPr lang="en-US" dirty="0" smtClean="0"/>
              <a:t> de </a:t>
            </a:r>
            <a:r>
              <a:rPr lang="en-US" dirty="0" err="1" smtClean="0"/>
              <a:t>pariuri</a:t>
            </a:r>
            <a:r>
              <a:rPr lang="en-US" dirty="0" smtClean="0"/>
              <a:t> sportive (</a:t>
            </a:r>
            <a:r>
              <a:rPr lang="en-US" dirty="0" err="1" smtClean="0"/>
              <a:t>Oy</a:t>
            </a:r>
            <a:r>
              <a:rPr lang="en-US" dirty="0" smtClean="0"/>
              <a:t> </a:t>
            </a:r>
            <a:r>
              <a:rPr lang="en-US" dirty="0" err="1" smtClean="0"/>
              <a:t>Veikkaus</a:t>
            </a:r>
            <a:r>
              <a:rPr lang="en-US" dirty="0" smtClean="0"/>
              <a:t> AB, </a:t>
            </a:r>
            <a:r>
              <a:rPr lang="en-US" dirty="0" err="1" smtClean="0"/>
              <a:t>Finlanda</a:t>
            </a:r>
            <a:r>
              <a:rPr lang="en-US" dirty="0" smtClean="0"/>
              <a:t>; AB </a:t>
            </a:r>
            <a:r>
              <a:rPr lang="en-US" dirty="0" err="1" smtClean="0"/>
              <a:t>Svenska</a:t>
            </a:r>
            <a:r>
              <a:rPr lang="en-US" dirty="0" smtClean="0"/>
              <a:t> </a:t>
            </a:r>
            <a:r>
              <a:rPr lang="en-US" dirty="0" err="1" smtClean="0"/>
              <a:t>Spel</a:t>
            </a:r>
            <a:r>
              <a:rPr lang="en-US" dirty="0" smtClean="0"/>
              <a:t>, </a:t>
            </a:r>
            <a:r>
              <a:rPr lang="en-US" dirty="0" err="1" smtClean="0"/>
              <a:t>Suedia</a:t>
            </a:r>
            <a:r>
              <a:rPr lang="en-US" dirty="0" smtClean="0"/>
              <a:t>; </a:t>
            </a:r>
            <a:r>
              <a:rPr lang="en-US" dirty="0" err="1" smtClean="0"/>
              <a:t>Organismos</a:t>
            </a:r>
            <a:r>
              <a:rPr lang="en-US" dirty="0" smtClean="0"/>
              <a:t> </a:t>
            </a:r>
            <a:r>
              <a:rPr lang="en-US" dirty="0" err="1" smtClean="0"/>
              <a:t>Prognostikon</a:t>
            </a:r>
            <a:r>
              <a:rPr lang="en-US" dirty="0" smtClean="0"/>
              <a:t> </a:t>
            </a:r>
            <a:r>
              <a:rPr lang="en-US" dirty="0" err="1" smtClean="0"/>
              <a:t>Agonon</a:t>
            </a:r>
            <a:r>
              <a:rPr lang="en-US" dirty="0" smtClean="0"/>
              <a:t> </a:t>
            </a:r>
            <a:r>
              <a:rPr lang="en-US" dirty="0" err="1" smtClean="0"/>
              <a:t>Pododfairou</a:t>
            </a:r>
            <a:r>
              <a:rPr lang="en-US" dirty="0" smtClean="0"/>
              <a:t> AE, </a:t>
            </a:r>
            <a:r>
              <a:rPr lang="en-US" dirty="0" err="1" smtClean="0"/>
              <a:t>Grecia</a:t>
            </a:r>
            <a:r>
              <a:rPr lang="en-US" dirty="0" smtClean="0"/>
              <a:t>) au </a:t>
            </a:r>
            <a:r>
              <a:rPr lang="en-US" dirty="0" err="1" smtClean="0"/>
              <a:t>preluat</a:t>
            </a:r>
            <a:r>
              <a:rPr lang="en-US" dirty="0" smtClean="0"/>
              <a:t>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licenta</a:t>
            </a:r>
            <a:r>
              <a:rPr lang="en-US" dirty="0" smtClean="0"/>
              <a:t>,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</a:t>
            </a:r>
            <a:r>
              <a:rPr lang="en-US" dirty="0" err="1" smtClean="0"/>
              <a:t>judecata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acelasi</a:t>
            </a:r>
            <a:r>
              <a:rPr lang="en-US" dirty="0" smtClean="0"/>
              <a:t> </a:t>
            </a:r>
            <a:r>
              <a:rPr lang="en-US" dirty="0" err="1" smtClean="0"/>
              <a:t>temei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CEJ – </a:t>
            </a:r>
            <a:r>
              <a:rPr lang="en-US" dirty="0" err="1" smtClean="0"/>
              <a:t>decizii</a:t>
            </a:r>
            <a:r>
              <a:rPr lang="en-US" dirty="0" smtClean="0"/>
              <a:t> din </a:t>
            </a:r>
            <a:r>
              <a:rPr lang="en-US" dirty="0" err="1" smtClean="0"/>
              <a:t>nov</a:t>
            </a:r>
            <a:r>
              <a:rPr lang="en-US" dirty="0" smtClean="0"/>
              <a:t>. 2004</a:t>
            </a:r>
            <a:endParaRPr lang="ro-R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dirty="0" err="1" smtClean="0"/>
              <a:t>Concluziile</a:t>
            </a:r>
            <a:r>
              <a:rPr lang="en-US" dirty="0" smtClean="0"/>
              <a:t> ECJ: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Crearea</a:t>
            </a:r>
            <a:r>
              <a:rPr lang="en-US" dirty="0" smtClean="0"/>
              <a:t> de date (</a:t>
            </a:r>
            <a:r>
              <a:rPr lang="en-US" dirty="0" err="1" smtClean="0"/>
              <a:t>incluzand</a:t>
            </a:r>
            <a:r>
              <a:rPr lang="en-US" dirty="0" smtClean="0"/>
              <a:t> </a:t>
            </a: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introduse</a:t>
            </a:r>
            <a:r>
              <a:rPr lang="en-US" dirty="0" smtClean="0"/>
              <a:t> in </a:t>
            </a:r>
            <a:r>
              <a:rPr lang="en-US" dirty="0" err="1" smtClean="0"/>
              <a:t>baza</a:t>
            </a:r>
            <a:r>
              <a:rPr lang="en-US" dirty="0" smtClean="0"/>
              <a:t> de date) ≠ </a:t>
            </a:r>
            <a:r>
              <a:rPr lang="en-US" dirty="0" err="1" smtClean="0"/>
              <a:t>obtinerea</a:t>
            </a:r>
            <a:r>
              <a:rPr lang="en-US" dirty="0" smtClean="0"/>
              <a:t>, </a:t>
            </a: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continutului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date;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Ca </a:t>
            </a:r>
            <a:r>
              <a:rPr lang="en-US" dirty="0" err="1" smtClean="0"/>
              <a:t>atare</a:t>
            </a:r>
            <a:r>
              <a:rPr lang="en-US" dirty="0" smtClean="0"/>
              <a:t>, nu se </a:t>
            </a:r>
            <a:r>
              <a:rPr lang="en-US" dirty="0" err="1" smtClean="0"/>
              <a:t>obtine</a:t>
            </a:r>
            <a:r>
              <a:rPr lang="en-US" dirty="0" smtClean="0"/>
              <a:t> un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Se face </a:t>
            </a:r>
            <a:r>
              <a:rPr lang="en-US" dirty="0" err="1" smtClean="0"/>
              <a:t>distinctie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crearea</a:t>
            </a:r>
            <a:r>
              <a:rPr lang="en-US" b="1" u="sng" dirty="0" smtClean="0"/>
              <a:t> de date </a:t>
            </a:r>
            <a:r>
              <a:rPr lang="en-US" dirty="0" smtClean="0"/>
              <a:t>(</a:t>
            </a:r>
            <a:r>
              <a:rPr lang="en-US" b="1" u="sng" dirty="0" err="1" smtClean="0">
                <a:solidFill>
                  <a:srgbClr val="FF0000"/>
                </a:solidFill>
              </a:rPr>
              <a:t>generarea</a:t>
            </a:r>
            <a:r>
              <a:rPr lang="en-US" dirty="0" smtClean="0"/>
              <a:t> de date)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obtinerea</a:t>
            </a:r>
            <a:r>
              <a:rPr lang="en-US" b="1" u="sng" dirty="0" smtClean="0"/>
              <a:t> de date </a:t>
            </a:r>
            <a:r>
              <a:rPr lang="en-US" dirty="0" smtClean="0"/>
              <a:t>(</a:t>
            </a:r>
            <a:r>
              <a:rPr lang="en-US" b="1" u="sng" dirty="0" err="1" smtClean="0">
                <a:solidFill>
                  <a:srgbClr val="FF0000"/>
                </a:solidFill>
              </a:rPr>
              <a:t>adunarea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)</a:t>
            </a:r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Numai</a:t>
            </a:r>
            <a:r>
              <a:rPr lang="en-US" dirty="0" smtClean="0"/>
              <a:t> </a:t>
            </a:r>
            <a:r>
              <a:rPr lang="en-US" dirty="0" err="1" smtClean="0"/>
              <a:t>cea</a:t>
            </a:r>
            <a:r>
              <a:rPr lang="en-US" dirty="0" smtClean="0"/>
              <a:t> de-a </a:t>
            </a:r>
            <a:r>
              <a:rPr lang="en-US" dirty="0" err="1" smtClean="0"/>
              <a:t>doua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de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creeze</a:t>
            </a:r>
            <a:r>
              <a:rPr lang="en-US" dirty="0" smtClean="0"/>
              <a:t> </a:t>
            </a:r>
            <a:r>
              <a:rPr lang="en-US" dirty="0" err="1" smtClean="0"/>
              <a:t>protectie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endParaRPr lang="en-US" dirty="0" smtClean="0"/>
          </a:p>
          <a:p>
            <a:pPr marL="365760" lvl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u="sng" dirty="0" err="1" smtClean="0"/>
              <a:t>Investitia</a:t>
            </a:r>
            <a:r>
              <a:rPr lang="en-US" dirty="0" smtClean="0"/>
              <a:t> </a:t>
            </a:r>
            <a:r>
              <a:rPr lang="en-US" dirty="0" err="1" smtClean="0"/>
              <a:t>substantiala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obtinerea</a:t>
            </a:r>
            <a:r>
              <a:rPr lang="en-US" dirty="0" smtClean="0"/>
              <a:t>, </a:t>
            </a: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continutului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u="sng" dirty="0" err="1" smtClean="0"/>
              <a:t>sa</a:t>
            </a:r>
            <a:r>
              <a:rPr lang="en-US" u="sng" dirty="0" smtClean="0"/>
              <a:t> fie </a:t>
            </a:r>
            <a:r>
              <a:rPr lang="en-US" u="sng" dirty="0" err="1" smtClean="0"/>
              <a:t>independenta</a:t>
            </a:r>
            <a:r>
              <a:rPr lang="en-US" dirty="0" smtClean="0"/>
              <a:t> </a:t>
            </a:r>
            <a:r>
              <a:rPr lang="en-US" dirty="0" err="1" smtClean="0"/>
              <a:t>fata</a:t>
            </a:r>
            <a:r>
              <a:rPr lang="en-US" dirty="0" smtClean="0"/>
              <a:t> de </a:t>
            </a:r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generarea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CEJ – </a:t>
            </a:r>
            <a:r>
              <a:rPr lang="en-US" dirty="0" err="1" smtClean="0"/>
              <a:t>decizii</a:t>
            </a:r>
            <a:r>
              <a:rPr lang="en-US" dirty="0" smtClean="0"/>
              <a:t> din </a:t>
            </a:r>
            <a:r>
              <a:rPr lang="en-US" dirty="0" err="1" smtClean="0"/>
              <a:t>nov</a:t>
            </a:r>
            <a:r>
              <a:rPr lang="en-US" dirty="0" smtClean="0"/>
              <a:t>. 2004</a:t>
            </a:r>
            <a:endParaRPr lang="ro-R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 err="1" smtClean="0"/>
              <a:t>Concluziile</a:t>
            </a:r>
            <a:r>
              <a:rPr lang="en-US" dirty="0" smtClean="0"/>
              <a:t> ECJ: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i="1" dirty="0" smtClean="0"/>
              <a:t>sui-generis</a:t>
            </a:r>
            <a:r>
              <a:rPr lang="en-US" dirty="0" smtClean="0"/>
              <a:t> nu </a:t>
            </a:r>
            <a:r>
              <a:rPr lang="en-US" dirty="0" err="1" smtClean="0"/>
              <a:t>acorda</a:t>
            </a:r>
            <a:r>
              <a:rPr lang="en-US" dirty="0" smtClean="0"/>
              <a:t> </a:t>
            </a:r>
            <a:r>
              <a:rPr lang="en-US" dirty="0" err="1" smtClean="0"/>
              <a:t>protectie</a:t>
            </a:r>
            <a:r>
              <a:rPr lang="en-US" dirty="0" smtClean="0"/>
              <a:t> </a:t>
            </a:r>
            <a:r>
              <a:rPr lang="en-US" dirty="0" err="1" smtClean="0"/>
              <a:t>efortului</a:t>
            </a:r>
            <a:r>
              <a:rPr lang="en-US" dirty="0" smtClean="0"/>
              <a:t> primordial de </a:t>
            </a:r>
            <a:r>
              <a:rPr lang="en-US" dirty="0" err="1" smtClean="0"/>
              <a:t>generare</a:t>
            </a:r>
            <a:r>
              <a:rPr lang="en-US" dirty="0" smtClean="0"/>
              <a:t> a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informatiilor</a:t>
            </a:r>
            <a:r>
              <a:rPr lang="en-US" dirty="0" smtClean="0"/>
              <a:t> (ex. </a:t>
            </a:r>
            <a:r>
              <a:rPr lang="en-US" dirty="0" err="1" smtClean="0"/>
              <a:t>alcatuirea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program de curse </a:t>
            </a:r>
            <a:r>
              <a:rPr lang="en-US" dirty="0" err="1" smtClean="0"/>
              <a:t>hipice</a:t>
            </a:r>
            <a:r>
              <a:rPr lang="en-US" dirty="0" smtClean="0"/>
              <a:t>, de </a:t>
            </a:r>
            <a:r>
              <a:rPr lang="en-US" dirty="0" err="1" smtClean="0"/>
              <a:t>meciuri</a:t>
            </a:r>
            <a:r>
              <a:rPr lang="en-US" dirty="0" smtClean="0"/>
              <a:t>, </a:t>
            </a:r>
            <a:r>
              <a:rPr lang="en-US" dirty="0" err="1" smtClean="0"/>
              <a:t>clasificarea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restaurante</a:t>
            </a:r>
            <a:r>
              <a:rPr lang="en-US" dirty="0" smtClean="0"/>
              <a:t> etc.), </a:t>
            </a:r>
            <a:r>
              <a:rPr lang="en-US" dirty="0" err="1" smtClean="0"/>
              <a:t>privite</a:t>
            </a:r>
            <a:r>
              <a:rPr lang="en-US" dirty="0" smtClean="0"/>
              <a:t> in mod individual,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efortului</a:t>
            </a:r>
            <a:r>
              <a:rPr lang="en-US" dirty="0" smtClean="0"/>
              <a:t> de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de date cu date </a:t>
            </a:r>
            <a:r>
              <a:rPr lang="en-US" b="1" u="sng" dirty="0" smtClean="0"/>
              <a:t>pre-</a:t>
            </a:r>
            <a:r>
              <a:rPr lang="en-US" b="1" u="sng" dirty="0" err="1" smtClean="0"/>
              <a:t>existente</a:t>
            </a:r>
            <a:r>
              <a:rPr lang="en-US" dirty="0" smtClean="0"/>
              <a:t> (</a:t>
            </a:r>
            <a:r>
              <a:rPr lang="en-US" dirty="0" err="1" smtClean="0"/>
              <a:t>efort</a:t>
            </a:r>
            <a:r>
              <a:rPr lang="en-US" dirty="0" smtClean="0"/>
              <a:t> primordial </a:t>
            </a:r>
            <a:r>
              <a:rPr lang="en-US" dirty="0" err="1" smtClean="0"/>
              <a:t>dirijat</a:t>
            </a:r>
            <a:r>
              <a:rPr lang="en-US" dirty="0" smtClean="0"/>
              <a:t> </a:t>
            </a:r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de date, nu </a:t>
            </a:r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in sine)</a:t>
            </a:r>
            <a:endParaRPr lang="en-US" b="1" u="sng" dirty="0" smtClean="0"/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Nu se </a:t>
            </a:r>
            <a:r>
              <a:rPr lang="en-US" dirty="0" err="1" smtClean="0"/>
              <a:t>protejeaza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en-US" dirty="0" err="1" smtClean="0"/>
              <a:t>intrinseca</a:t>
            </a:r>
            <a:r>
              <a:rPr lang="en-US" dirty="0" smtClean="0"/>
              <a:t>,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de date</a:t>
            </a:r>
          </a:p>
          <a:p>
            <a:pPr marL="365760" lvl="1">
              <a:spcBef>
                <a:spcPts val="400"/>
              </a:spcBef>
              <a:spcAft>
                <a:spcPts val="400"/>
              </a:spcAft>
            </a:pPr>
            <a:r>
              <a:rPr lang="en-US" dirty="0" err="1" smtClean="0"/>
              <a:t>Datele</a:t>
            </a:r>
            <a:r>
              <a:rPr lang="en-US" dirty="0" smtClean="0"/>
              <a:t> in sine pot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protejate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</a:t>
            </a:r>
            <a:r>
              <a:rPr lang="en-US" dirty="0" err="1" smtClean="0"/>
              <a:t>legale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pot </a:t>
            </a:r>
            <a:r>
              <a:rPr lang="en-US" dirty="0" err="1" smtClean="0"/>
              <a:t>circula</a:t>
            </a:r>
            <a:r>
              <a:rPr lang="en-US" dirty="0" smtClean="0"/>
              <a:t> </a:t>
            </a:r>
            <a:r>
              <a:rPr lang="en-US" dirty="0" err="1" smtClean="0"/>
              <a:t>liber</a:t>
            </a: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CEJ – </a:t>
            </a:r>
            <a:r>
              <a:rPr lang="en-US" dirty="0" err="1" smtClean="0"/>
              <a:t>decizii</a:t>
            </a:r>
            <a:r>
              <a:rPr lang="en-US" dirty="0" smtClean="0"/>
              <a:t> din </a:t>
            </a:r>
            <a:r>
              <a:rPr lang="en-US" dirty="0" err="1" smtClean="0"/>
              <a:t>nov</a:t>
            </a:r>
            <a:r>
              <a:rPr lang="en-US" dirty="0" smtClean="0"/>
              <a:t>. 2004</a:t>
            </a:r>
            <a:endParaRPr lang="ro-R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733</TotalTime>
  <Words>1530</Words>
  <Application>Microsoft Office PowerPoint</Application>
  <PresentationFormat>On-screen Show (4:3)</PresentationFormat>
  <Paragraphs>91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Jurisprudenta in domeniul protectiei bazelor de date</vt:lpstr>
      <vt:lpstr>Agenda</vt:lpstr>
      <vt:lpstr>Jurisprudenta europeana inainte de 2004</vt:lpstr>
      <vt:lpstr>Jurisprudenta europeana inainte de 2004</vt:lpstr>
      <vt:lpstr>Jurisprudenta europeana inainte de 2004</vt:lpstr>
      <vt:lpstr>Jurisprudenta europeana inainte de 2004</vt:lpstr>
      <vt:lpstr>CEJ – decizii din nov. 2004</vt:lpstr>
      <vt:lpstr>CEJ – decizii din nov. 2004</vt:lpstr>
      <vt:lpstr>CEJ – decizii din nov. 2004</vt:lpstr>
      <vt:lpstr>CEJ – decizii din nov. 2004</vt:lpstr>
      <vt:lpstr>CEJ – decizii din nov. 2004</vt:lpstr>
      <vt:lpstr>Alte abordari</vt:lpstr>
      <vt:lpstr>Jurisprudenta romaneasca</vt:lpstr>
      <vt:lpstr>Jurisprudenta romaneasca</vt:lpstr>
      <vt:lpstr>Concluzii</vt:lpstr>
      <vt:lpstr>Va multumesc!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Jurisprudenta in domeniul protectiei bazelor de date</dc:title>
  <dc:creator>Magda</dc:creator>
  <cp:lastModifiedBy>Magda Popescu</cp:lastModifiedBy>
  <cp:revision>76</cp:revision>
  <dcterms:created xsi:type="dcterms:W3CDTF">2006-08-16T00:00:00Z</dcterms:created>
  <dcterms:modified xsi:type="dcterms:W3CDTF">2010-08-23T17:35:23Z</dcterms:modified>
</cp:coreProperties>
</file>