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68" r:id="rId4"/>
    <p:sldId id="273" r:id="rId5"/>
    <p:sldId id="274" r:id="rId6"/>
    <p:sldId id="278" r:id="rId7"/>
    <p:sldId id="277" r:id="rId8"/>
    <p:sldId id="270" r:id="rId9"/>
    <p:sldId id="271" r:id="rId10"/>
    <p:sldId id="275" r:id="rId11"/>
    <p:sldId id="282" r:id="rId12"/>
    <p:sldId id="289" r:id="rId13"/>
    <p:sldId id="287" r:id="rId14"/>
    <p:sldId id="276" r:id="rId15"/>
    <p:sldId id="284" r:id="rId16"/>
    <p:sldId id="266" r:id="rId17"/>
    <p:sldId id="288" r:id="rId18"/>
    <p:sldId id="281" r:id="rId19"/>
    <p:sldId id="285" r:id="rId20"/>
    <p:sldId id="279" r:id="rId21"/>
    <p:sldId id="280" r:id="rId22"/>
    <p:sldId id="267" r:id="rId23"/>
    <p:sldId id="290" r:id="rId24"/>
    <p:sldId id="265" r:id="rId2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>
        <p:scale>
          <a:sx n="84" d="100"/>
          <a:sy n="84" d="100"/>
        </p:scale>
        <p:origin x="-95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C4D39-A828-407E-80A1-2633BC44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13640-7CE2-43B3-B37F-1175B8C4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DFBA-C186-467D-88B1-1AE5FD6E7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89BB-A780-4B5A-99FE-84DDEDF4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5167-9012-4E88-A1EA-E5F7ED363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E95E-89A5-497B-963C-F62FD0347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4080-C038-4346-A091-B33EF08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CEA51-77D3-4DC5-8B63-FB49C150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C404-B624-4DEC-B9AD-7877B1F5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1AD-6B59-4576-9331-DF4858B4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EA22-9817-4271-92F0-8C38E8FF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12F3-6C87-40D6-8FBB-6FF7BA554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D90-5A27-4B93-86D6-8338F6B8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5FBB-0F3F-45CE-BDA4-42587558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A5CE-A21F-46B4-AD7B-CCD0DFC2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6370-236B-4990-A496-BBAF361B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ACE47-C402-4C93-810B-594530F2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tent-landscape-analysis-report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wipo.int/patentscope/en/programs/patent_landscapes/reports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patentscope/en/programs/patent_landscapes/repor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patent-landscape-analysis-report.com/en/category/free-patent-landscape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?gid=2846540&amp;trk=myg_ugrp_ovr" TargetMode="External"/><Relationship Id="rId3" Type="http://schemas.openxmlformats.org/officeDocument/2006/relationships/hyperlink" Target="http://www.linkedin.com/groups?gid=124885&amp;trk=myg_ugrp_ovr" TargetMode="External"/><Relationship Id="rId7" Type="http://schemas.openxmlformats.org/officeDocument/2006/relationships/hyperlink" Target="http://www.linkedin.com/groups?gid=76745&amp;trk=myg_ugrp_ovr" TargetMode="External"/><Relationship Id="rId2" Type="http://schemas.openxmlformats.org/officeDocument/2006/relationships/hyperlink" Target="http://www.linkedin.com/groups?home=&amp;gid=110874&amp;trk=anet_ug_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groups/Patent-Analysis-Landscaping-1794428?trk=myg_ugrp_ovr" TargetMode="External"/><Relationship Id="rId5" Type="http://schemas.openxmlformats.org/officeDocument/2006/relationships/hyperlink" Target="http://www.linkedin.com/groups/Patent-Landscaping-Innovations-1883637?trk=myg_ugrp_ovr" TargetMode="External"/><Relationship Id="rId4" Type="http://schemas.openxmlformats.org/officeDocument/2006/relationships/hyperlink" Target="http://www.linkedin.com/groups?gid=2391676&amp;trk=myg_ugrp_ovr" TargetMode="External"/><Relationship Id="rId9" Type="http://schemas.openxmlformats.org/officeDocument/2006/relationships/hyperlink" Target="http://www.linkedin.com/groups/Competitive-intelligence-from-patent-analytics-3891330?trk=myg_ugrp_ov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iug.org/" TargetMode="External"/><Relationship Id="rId2" Type="http://schemas.openxmlformats.org/officeDocument/2006/relationships/hyperlink" Target="http://www.patinformatics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programs/patent_landscap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Roca@wipo.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5200"/>
            <a:ext cx="5384800" cy="1639887"/>
          </a:xfrm>
        </p:spPr>
        <p:txBody>
          <a:bodyPr/>
          <a:lstStyle/>
          <a:p>
            <a:pPr eaLnBrk="1" hangingPunct="1"/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Topic </a:t>
            </a:r>
            <a:r>
              <a:rPr lang="en-US" sz="3000" i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14:</a:t>
            </a:r>
            <a:endParaRPr lang="en-US" sz="3000" i="1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Web Resources on Patent Landscape Reports (PLR)</a:t>
            </a:r>
          </a:p>
          <a:p>
            <a:pPr eaLnBrk="1" hangingPunct="1"/>
            <a:endParaRPr lang="en-US" sz="20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72225" y="5013325"/>
            <a:ext cx="20256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Manila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6 December 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914400" y="3200400"/>
            <a:ext cx="381000" cy="381000"/>
          </a:xfrm>
          <a:prstGeom prst="rect">
            <a:avLst/>
          </a:prstGeom>
          <a:solidFill>
            <a:srgbClr val="3399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219200" y="5715000"/>
            <a:ext cx="6934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Irene </a:t>
            </a: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Kitsara</a:t>
            </a: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, Project Officer</a:t>
            </a:r>
            <a:endParaRPr lang="en-US" sz="1800" dirty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Information Section, </a:t>
            </a:r>
            <a:endParaRPr lang="en-US" sz="18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Access </a:t>
            </a: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to Information and Knowledge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Web Resources for PLR Terminology and Methodology </a:t>
            </a:r>
            <a:endParaRPr lang="en-US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4038600" cy="9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454435"/>
            <a:ext cx="3505200" cy="14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400800"/>
            <a:ext cx="3095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304223"/>
            <a:ext cx="3733800" cy="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029200"/>
            <a:ext cx="533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3600"/>
            <a:ext cx="62508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524000"/>
            <a:ext cx="2362199" cy="54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495800"/>
            <a:ext cx="1090612" cy="53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4724400"/>
            <a:ext cx="3829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3962400"/>
            <a:ext cx="455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3581400"/>
            <a:ext cx="1385887" cy="3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3505200"/>
            <a:ext cx="3031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4343400"/>
            <a:ext cx="1676400" cy="11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480060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1143000"/>
            <a:ext cx="23051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9400" y="2819400"/>
            <a:ext cx="2176462" cy="15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Tools for PLR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r>
              <a:rPr lang="en-US" dirty="0" smtClean="0"/>
              <a:t>Online tools used in the course of preparation of a PLR: addressed in another </a:t>
            </a:r>
            <a:r>
              <a:rPr lang="en-US" dirty="0" smtClean="0">
                <a:sym typeface="Wingdings" pitchFamily="2" charset="2"/>
              </a:rPr>
              <a:t>presentation. Nevertheless…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633702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" y="6553200"/>
            <a:ext cx="76962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/>
              <a:t>Source: PATENTSCOPE </a:t>
            </a:r>
            <a:r>
              <a:rPr lang="en-US" sz="1900" dirty="0" smtClean="0">
                <a:hlinkClick r:id="rId3"/>
              </a:rPr>
              <a:t>www.wipo.int/patentscope</a:t>
            </a:r>
            <a:r>
              <a:rPr lang="en-US" sz="1900" dirty="0" smtClean="0"/>
              <a:t> 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 for PLR </a:t>
            </a:r>
            <a:r>
              <a:rPr lang="fr-FR" dirty="0" err="1" smtClean="0"/>
              <a:t>Preparation</a:t>
            </a:r>
            <a:endParaRPr lang="fr-F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19400"/>
            <a:ext cx="5562600" cy="3421936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8229600" cy="1096963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Efforts </a:t>
            </a:r>
            <a:r>
              <a:rPr lang="en-US" dirty="0" smtClean="0">
                <a:sym typeface="Wingdings" pitchFamily="2" charset="2"/>
              </a:rPr>
              <a:t>to create </a:t>
            </a:r>
            <a:r>
              <a:rPr lang="en-US" dirty="0" smtClean="0">
                <a:sym typeface="Wingdings" pitchFamily="2" charset="2"/>
              </a:rPr>
              <a:t>online semi-automated tools for the preparation of (semi-) automated PLR, e.g.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324600"/>
            <a:ext cx="6172200" cy="43088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hlinkClick r:id="rId3"/>
              </a:rPr>
              <a:t>http://patent-landscape-analysis-report.com</a:t>
            </a:r>
            <a:endParaRPr lang="en-US" sz="2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Tools for PLR preparation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64270" cy="52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93544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ym typeface="Wingdings" pitchFamily="2" charset="2"/>
              </a:rPr>
              <a:t>Content Web Resources – specific Patent Landscape Reports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A. National Patent Offices Websites:</a:t>
            </a:r>
          </a:p>
          <a:p>
            <a:pPr lvl="1"/>
            <a:r>
              <a:rPr lang="en-US" b="1" dirty="0" smtClean="0"/>
              <a:t>INPI Brazil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pt-BR" dirty="0" smtClean="0"/>
              <a:t>PLR on nanobiotechnology, stem cells, nanotextiles and biofuel</a:t>
            </a:r>
          </a:p>
          <a:p>
            <a:pPr lvl="1"/>
            <a:r>
              <a:rPr lang="pt-BR" b="1" dirty="0" smtClean="0"/>
              <a:t>Cuban IPO 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en-US" dirty="0" smtClean="0"/>
              <a:t>Ethanol Production from </a:t>
            </a:r>
            <a:r>
              <a:rPr lang="en-US" dirty="0" err="1" smtClean="0"/>
              <a:t>Lignocellulosic</a:t>
            </a:r>
            <a:r>
              <a:rPr lang="en-US" dirty="0" smtClean="0"/>
              <a:t> Residues</a:t>
            </a:r>
          </a:p>
          <a:p>
            <a:pPr lvl="1"/>
            <a:r>
              <a:rPr lang="en-US" b="1" dirty="0" smtClean="0"/>
              <a:t>UK IPO</a:t>
            </a:r>
            <a:r>
              <a:rPr lang="pt-BR" b="1" dirty="0" smtClean="0"/>
              <a:t> </a:t>
            </a:r>
            <a:r>
              <a:rPr lang="pt-BR" b="1" dirty="0" smtClean="0">
                <a:sym typeface="Wingdings" pitchFamily="2" charset="2"/>
              </a:rPr>
              <a:t> </a:t>
            </a:r>
            <a:r>
              <a:rPr lang="pt-BR" dirty="0" smtClean="0">
                <a:sym typeface="Wingdings" pitchFamily="2" charset="2"/>
              </a:rPr>
              <a:t>Stem cells, graphene, nanotechnology, recycling and separation technologies, energy from waste, 3DTV</a:t>
            </a:r>
          </a:p>
          <a:p>
            <a:pPr lvl="1"/>
            <a:r>
              <a:rPr lang="pt-BR" b="1" dirty="0" smtClean="0">
                <a:sym typeface="Wingdings" pitchFamily="2" charset="2"/>
              </a:rPr>
              <a:t>Colombia</a:t>
            </a:r>
            <a:r>
              <a:rPr lang="pt-BR" dirty="0" smtClean="0">
                <a:sym typeface="Wingdings" pitchFamily="2" charset="2"/>
              </a:rPr>
              <a:t>  Use of IP by big pharmaceutical companies in the area of major antiretrovirals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 </a:t>
            </a:r>
            <a:r>
              <a:rPr lang="pt-BR" b="1" dirty="0" smtClean="0">
                <a:sym typeface="Wingdings" pitchFamily="2" charset="2"/>
              </a:rPr>
              <a:t>Austrian Institute of technology  </a:t>
            </a:r>
            <a:r>
              <a:rPr lang="pt-BR" dirty="0" smtClean="0">
                <a:sym typeface="Wingdings" pitchFamily="2" charset="2"/>
              </a:rPr>
              <a:t>Environmental technologies</a:t>
            </a:r>
            <a:endParaRPr lang="pt-BR" b="1" dirty="0" smtClean="0">
              <a:sym typeface="Wingdings" pitchFamily="2" charset="2"/>
            </a:endParaRPr>
          </a:p>
          <a:p>
            <a:pPr lvl="1"/>
            <a:endParaRPr lang="pt-BR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ym typeface="Wingdings" pitchFamily="2" charset="2"/>
              </a:rPr>
              <a:t>Content Web Resources – specific Patent Landscape Reports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2100262"/>
          </a:xfrm>
        </p:spPr>
        <p:txBody>
          <a:bodyPr/>
          <a:lstStyle/>
          <a:p>
            <a:r>
              <a:rPr lang="en-US" sz="2200" dirty="0" smtClean="0"/>
              <a:t>B. WIPO and EPO:</a:t>
            </a:r>
          </a:p>
          <a:p>
            <a:pPr lvl="1"/>
            <a:r>
              <a:rPr lang="en-US" sz="2200" dirty="0" smtClean="0"/>
              <a:t>EPO: Patents and clean energy, patents and clean energy in Africa</a:t>
            </a:r>
          </a:p>
          <a:p>
            <a:pPr lvl="1"/>
            <a:r>
              <a:rPr lang="en-US" sz="2200" dirty="0" smtClean="0"/>
              <a:t>WIPO: </a:t>
            </a:r>
            <a:r>
              <a:rPr lang="en-US" sz="2200" dirty="0" smtClean="0"/>
              <a:t>website on WIPO PLR and compilation of published PLR</a:t>
            </a: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025900"/>
            <a:ext cx="9144000" cy="28321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       </a:t>
            </a:r>
            <a:r>
              <a:rPr lang="en-US" sz="1900" dirty="0" smtClean="0">
                <a:hlinkClick r:id="rId2"/>
              </a:rPr>
              <a:t>http://www.wipo.int/patentscope/en/programs/patent_landscapes/reports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C5167-9012-4E88-A1EA-E5F7ED3632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3962400" cy="291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Resources for PLR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914400"/>
            <a:ext cx="5039032" cy="38100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4754259" cy="2839595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6473279"/>
            <a:ext cx="8534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hlinkClick r:id="rId4"/>
              </a:rPr>
              <a:t>http://www.wipo.int/patentscope/en/programs/patent_landscapes/reports</a:t>
            </a:r>
            <a:r>
              <a:rPr lang="en-US" sz="1900" dirty="0" smtClean="0"/>
              <a:t> </a:t>
            </a:r>
            <a:endParaRPr lang="fr-FR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 for PLR collections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229600" cy="868363"/>
          </a:xfrm>
        </p:spPr>
        <p:txBody>
          <a:bodyPr/>
          <a:lstStyle/>
          <a:p>
            <a:pPr>
              <a:buNone/>
            </a:pPr>
            <a:r>
              <a:rPr lang="en-US" sz="2200" i="1" dirty="0" smtClean="0">
                <a:hlinkClick r:id="rId2"/>
              </a:rPr>
              <a:t>http://patent-landscape-analysis-report.com/en/category/free-patent-landscape/</a:t>
            </a:r>
            <a:endParaRPr lang="en-US" sz="2200" i="1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46216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– </a:t>
            </a:r>
            <a:r>
              <a:rPr lang="en-US" dirty="0" err="1" smtClean="0"/>
              <a:t>Linkedin</a:t>
            </a:r>
            <a:r>
              <a:rPr lang="en-US" dirty="0" smtClean="0"/>
              <a:t> Groups on landscaping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hangingPunct="0"/>
            <a:r>
              <a:rPr lang="en-US" sz="1800" dirty="0" smtClean="0"/>
              <a:t>Patent Searching and Landscaping - </a:t>
            </a:r>
            <a:r>
              <a:rPr lang="en-US" sz="1800" u="sng" dirty="0" smtClean="0">
                <a:hlinkClick r:id="rId2"/>
              </a:rPr>
              <a:t>http://www.linkedin.com/groups?home=&amp;gid=110874&amp;trk=anet_ug_hm</a:t>
            </a:r>
            <a:endParaRPr lang="en-US" sz="1800" dirty="0" smtClean="0"/>
          </a:p>
          <a:p>
            <a:pPr hangingPunct="0"/>
            <a:r>
              <a:rPr lang="en-US" sz="1800" dirty="0" smtClean="0"/>
              <a:t>IP Intelligence - </a:t>
            </a:r>
            <a:r>
              <a:rPr lang="en-US" sz="1800" u="sng" dirty="0" smtClean="0">
                <a:hlinkClick r:id="rId3"/>
              </a:rPr>
              <a:t>http://www.linkedin.com/groups?gid=124885&amp;trk=myg_ugrp_ovr</a:t>
            </a:r>
            <a:endParaRPr lang="en-US" sz="1800" dirty="0" smtClean="0"/>
          </a:p>
          <a:p>
            <a:pPr hangingPunct="0"/>
            <a:r>
              <a:rPr lang="en-US" sz="1800" dirty="0" err="1" smtClean="0"/>
              <a:t>Patinformatics</a:t>
            </a:r>
            <a:r>
              <a:rPr lang="en-US" sz="1800" dirty="0" smtClean="0"/>
              <a:t> - </a:t>
            </a:r>
            <a:r>
              <a:rPr lang="en-US" sz="1800" u="sng" dirty="0" smtClean="0">
                <a:hlinkClick r:id="rId4"/>
              </a:rPr>
              <a:t>http://www.linkedin.com/groups?gid=2391676&amp;trk=myg_ugrp_ovr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Landscaping Innovations - </a:t>
            </a:r>
            <a:r>
              <a:rPr lang="en-US" sz="1800" u="sng" dirty="0" smtClean="0">
                <a:hlinkClick r:id="rId5"/>
              </a:rPr>
              <a:t>http://www.linkedin.com/groups/Patent-Landscaping-Innovations-1883637?trk=myg_ugrp_ovr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Analysis &amp; Landscaping - </a:t>
            </a:r>
            <a:r>
              <a:rPr lang="en-US" sz="1800" u="sng" dirty="0" smtClean="0">
                <a:hlinkClick r:id="rId6"/>
              </a:rPr>
              <a:t>http://www.linkedin.com/groups/Patent-Analysis-Landscaping-1794428?trk=myg_ugrp_ovr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Informatics Group - </a:t>
            </a:r>
            <a:r>
              <a:rPr lang="en-US" sz="1800" u="sng" dirty="0" smtClean="0">
                <a:hlinkClick r:id="rId7"/>
              </a:rPr>
              <a:t>http://www.linkedin.com/groups?gid=76745&amp;trk=myg_ugrp_ovr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Patent Landscapes - </a:t>
            </a:r>
            <a:r>
              <a:rPr lang="en-US" sz="1800" u="sng" dirty="0" smtClean="0">
                <a:hlinkClick r:id="rId8"/>
              </a:rPr>
              <a:t>http://www.linkedin.com/groups?gid=2846540&amp;trk=myg_ugrp_ovr</a:t>
            </a:r>
            <a:endParaRPr lang="en-US" sz="1800" dirty="0" smtClean="0"/>
          </a:p>
          <a:p>
            <a:pPr hangingPunct="0"/>
            <a:r>
              <a:rPr lang="en-US" sz="1800" dirty="0" smtClean="0"/>
              <a:t>Competitive Intelligence from Patent Analytics - </a:t>
            </a:r>
            <a:r>
              <a:rPr lang="en-US" sz="1800" u="sng" dirty="0" smtClean="0">
                <a:hlinkClick r:id="rId9"/>
              </a:rPr>
              <a:t>http://www.linkedin.com/groups/Competitive-intelligence-from-patent-analytics-3891330?trk=myg_ugrp_ovr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Blogs/Wiki/Online </a:t>
            </a:r>
            <a:r>
              <a:rPr lang="en-US" dirty="0" err="1" smtClean="0"/>
              <a:t>Fora</a:t>
            </a:r>
            <a:r>
              <a:rPr lang="en-US" dirty="0" smtClean="0"/>
              <a:t> on Patent Landscaping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4040188" cy="639762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www.patinformatics.com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2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http://wiki.piug.org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762104"/>
            <a:ext cx="4117975" cy="28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982" y="2865772"/>
            <a:ext cx="4240406" cy="26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 Resources for PLR….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Similar analyses</a:t>
            </a:r>
          </a:p>
          <a:p>
            <a:pPr lvl="1"/>
            <a:r>
              <a:rPr lang="en-US" dirty="0" smtClean="0"/>
              <a:t>Providers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Similar analyses to PLR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52925"/>
          </a:xfrm>
        </p:spPr>
        <p:txBody>
          <a:bodyPr/>
          <a:lstStyle/>
          <a:p>
            <a:r>
              <a:rPr lang="en-US" dirty="0" smtClean="0"/>
              <a:t>Patent Watch</a:t>
            </a:r>
          </a:p>
          <a:p>
            <a:r>
              <a:rPr lang="en-US" dirty="0" smtClean="0"/>
              <a:t>Technology Alerts</a:t>
            </a:r>
          </a:p>
          <a:p>
            <a:r>
              <a:rPr lang="en-US" dirty="0" smtClean="0"/>
              <a:t>Technology Bulletins</a:t>
            </a:r>
          </a:p>
          <a:p>
            <a:r>
              <a:rPr lang="en-US" dirty="0" smtClean="0"/>
              <a:t>Patent Map </a:t>
            </a:r>
            <a:r>
              <a:rPr lang="en-US" dirty="0" smtClean="0"/>
              <a:t>Bulletin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US" sz="3200" dirty="0" smtClean="0"/>
              <a:t>Web Resources for Similar to PLR Analyses</a:t>
            </a:r>
            <a:endParaRPr lang="en-US" sz="3200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2286000"/>
            <a:ext cx="3628103" cy="27432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2286000"/>
            <a:ext cx="5181601" cy="27432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Resources on Providers of PLR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Individual websites of: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IP Offices </a:t>
            </a:r>
          </a:p>
          <a:p>
            <a:r>
              <a:rPr lang="en-US" dirty="0" smtClean="0"/>
              <a:t>Other Public Sector entities</a:t>
            </a:r>
          </a:p>
          <a:p>
            <a:r>
              <a:rPr lang="en-US" dirty="0" smtClean="0"/>
              <a:t>Private sector providers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Envisaged </a:t>
            </a:r>
            <a:r>
              <a:rPr lang="en-US" dirty="0" smtClean="0">
                <a:sym typeface="Wingdings" pitchFamily="2" charset="2"/>
              </a:rPr>
              <a:t> add to WIPO PLR website a list of patent landscaping providers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Coming</a:t>
            </a:r>
            <a:r>
              <a:rPr lang="fr-FR" dirty="0" smtClean="0"/>
              <a:t> up </a:t>
            </a:r>
            <a:r>
              <a:rPr lang="fr-FR" dirty="0" err="1" smtClean="0"/>
              <a:t>next</a:t>
            </a:r>
            <a:r>
              <a:rPr lang="fr-FR" dirty="0" smtClean="0"/>
              <a:t>….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82000" cy="43529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r-FR" dirty="0" smtClean="0"/>
              <a:t>Guidelines for the </a:t>
            </a:r>
            <a:r>
              <a:rPr lang="fr-FR" dirty="0" err="1" smtClean="0"/>
              <a:t>Preparation</a:t>
            </a:r>
            <a:r>
              <a:rPr lang="fr-FR" dirty="0" smtClean="0"/>
              <a:t> of Patent </a:t>
            </a:r>
            <a:r>
              <a:rPr lang="fr-FR" dirty="0" err="1" smtClean="0"/>
              <a:t>Landscape</a:t>
            </a:r>
            <a:r>
              <a:rPr lang="fr-FR" dirty="0" smtClean="0"/>
              <a:t> Reports – by the end of 2013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Chapter</a:t>
            </a:r>
            <a:r>
              <a:rPr lang="fr-FR" dirty="0" smtClean="0"/>
              <a:t> 11 on Web Ressources on Patent </a:t>
            </a:r>
            <a:r>
              <a:rPr lang="fr-FR" dirty="0" err="1" smtClean="0"/>
              <a:t>Landscaping</a:t>
            </a:r>
            <a:r>
              <a:rPr lang="fr-FR" dirty="0" smtClean="0"/>
              <a:t> Reports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err="1" smtClean="0"/>
              <a:t>Stay</a:t>
            </a:r>
            <a:r>
              <a:rPr lang="fr-FR" dirty="0" smtClean="0"/>
              <a:t> </a:t>
            </a:r>
            <a:r>
              <a:rPr lang="fr-FR" dirty="0" err="1" smtClean="0"/>
              <a:t>tuned</a:t>
            </a:r>
            <a:r>
              <a:rPr lang="fr-FR" dirty="0" smtClean="0"/>
              <a:t>….</a:t>
            </a:r>
            <a:r>
              <a:rPr lang="en-US" dirty="0" smtClean="0"/>
              <a:t>!</a:t>
            </a:r>
            <a:endParaRPr lang="en-US" dirty="0" smtClean="0"/>
          </a:p>
          <a:p>
            <a:pPr lvl="1"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2200" dirty="0" smtClean="0">
                <a:solidFill>
                  <a:srgbClr val="00B0F0"/>
                </a:solidFill>
                <a:hlinkClick r:id="rId2"/>
              </a:rPr>
              <a:t>://</a:t>
            </a:r>
            <a:r>
              <a:rPr lang="en-US" sz="2200" dirty="0" smtClean="0">
                <a:solidFill>
                  <a:srgbClr val="00B0F0"/>
                </a:solidFill>
                <a:hlinkClick r:id="rId2"/>
              </a:rPr>
              <a:t>www.wipo.int/patentscope/en/programs/patent_landscapes</a:t>
            </a:r>
            <a:r>
              <a:rPr lang="en-US" sz="2200" dirty="0" smtClean="0">
                <a:solidFill>
                  <a:srgbClr val="00B0F0"/>
                </a:solidFill>
              </a:rPr>
              <a:t> </a:t>
            </a:r>
            <a:endParaRPr lang="fr-FR" sz="2200" dirty="0" smtClean="0">
              <a:solidFill>
                <a:srgbClr val="00B0F0"/>
              </a:solidFill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sz="2600" i="1" dirty="0" smtClean="0"/>
              <a:t>Thank </a:t>
            </a:r>
            <a:r>
              <a:rPr lang="en-US" sz="2600" i="1" dirty="0" smtClean="0"/>
              <a:t>you!</a:t>
            </a:r>
            <a:endParaRPr lang="en-US" sz="2600" i="1" dirty="0" smtClean="0"/>
          </a:p>
          <a:p>
            <a:pPr algn="ctr" eaLnBrk="1" hangingPunct="1">
              <a:buFontTx/>
              <a:buNone/>
            </a:pPr>
            <a:r>
              <a:rPr lang="en-US" sz="2600" i="1" dirty="0" smtClean="0">
                <a:hlinkClick r:id="rId2"/>
              </a:rPr>
              <a:t>Irene.Kitsara@wipo.int</a:t>
            </a:r>
            <a:r>
              <a:rPr lang="en-US" sz="2600" i="1" dirty="0" smtClean="0"/>
              <a:t> </a:t>
            </a:r>
            <a:endParaRPr lang="en-US" sz="2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smtClean="0">
                <a:sym typeface="Wingdings" pitchFamily="2" charset="2"/>
              </a:rPr>
              <a:t>sources  research work</a:t>
            </a:r>
            <a:endParaRPr lang="en-US" dirty="0" smtClean="0"/>
          </a:p>
          <a:p>
            <a:r>
              <a:rPr lang="en-US" dirty="0" smtClean="0"/>
              <a:t>Traditionally </a:t>
            </a:r>
            <a:r>
              <a:rPr lang="en-US" dirty="0" smtClean="0">
                <a:sym typeface="Wingdings" pitchFamily="2" charset="2"/>
              </a:rPr>
              <a:t> Encyclopedias, dictionaries, handbooks, journals in hard-copies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Location  Libraries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2590800"/>
            <a:ext cx="2132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20246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1447800" cy="234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67000"/>
            <a:ext cx="26723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AutoShape 14" descr="data:image/jpeg;base64,/9j/4AAQSkZJRgABAQAAAQABAAD/2wCEAAkGBhQSERUUExQWFRUUGBgXFxgYGBgYFxgUFxgVFxcWFxgXHCYeFxkjHBcUHy8gIycpLCwsFR4xNTAqNSYrLCkBCQoKDgwOGg8PGjAlHyAtLCwpLCwpLCwsLCwsLCwpLCwsLCwsLCwsKSwsKSwsLCwpLCksLCwpKSwsLCwsLCwsLP/AABEIALcBEwMBIgACEQEDEQH/xAAcAAACAgMBAQAAAAAAAAAAAAAEBQMGAAECBwj/xABFEAABAwIEAwUFBQYEBQQDAAABAAIDBBEFEiExBkFRImFxgZETMqGxwQcUQlLRIzNicuHwJIKS8RU0orLSU1STwhclQ//EABkBAAIDAQAAAAAAAAAAAAAAAAIDAAEEBf/EACoRAAMAAgEEAgICAQUBAAAAAAABAgMREgQhMUETUSIyFGGBM0JxkeEj/9oADAMBAAIRAxEAPwCtRVZn0cTYfhboD421KecPYeJpGxNIY3XyA+qU8J4mKaRz3Nze823fcbIgSl5kLLsD3OtyIa7wWKdaTZte22kG4lSCKofGDma1zdT0Nj+qYcVcRQTRtjjPaZIBtbQDUju1SampCSSXFxO5JuSsnpmRAvdYAKfIltL2X8TemxPQx2DieUhv808k44nf7Zjo8zHtyx7DLpbXr1QFFA0h5Drh7swsi2xtB2ulxkcbSDrGq7s6wiIiBwO4AQFVhof7xJA2F9B1sFHQ447PIw2A126IqAZhckkHySeTTehilMHpaJjdgAnDHtyNu4C1+8+gQMcIDr29VzWi5zGwCprk+4WteA810TeTnegCgFeb3a1o8Rm+a1TYVLJrHFI8ciBYepsuMVopqbJ7WPKHmw1B+StdPWtpFfLHjYt4mxOQsbdxtflYfJR4ib07SeoXHEAuweK3Um9OPJKfoJLuxtTUYLWutfRNMCoZakO9nGyzTYue5wHcAAhKKW0YFtbK2fZoAYpifz/RP6WJtvfcT1FOEtATuB5zvNCz+VpPzKU8VcIOpYBN7cvu4NtbKNb7EFXzGeKKWlLRO/KXmwGpPjYbDvSf7UJW/cWWOjpG279CV0PjheEYfkp+WUehJ9m25ubJHURF1W6397J7Qfu2+CWUo/xpHUO+i5C/ajqPskESMs63ggsQaLt7gSmdWz9oR4fJKsRdZwvyC09P+4vqP9M9uwantTwgaWjZ13yjoUW+hBJufK363XnXEf2jQfcmxU7nGVzWjMAR7Mi1zc7u0I0uvOZ+JKp29VNbue4fIhdLaOZpn0ZHRNabjceA+i8g+1qW9eB+WFg8y55WcHfaqaaP2VQ18zR7rw67wDrY5/eF78wkHE/EIrKmSYMLA7KGgm5DGjKL25nfzU2TTO2DQeAQ84u+Mfxt+d0RfTUKE29tCP4/oVzX5Om/1GRZYO9EvkCdVbOweVz8kpkjugT7FpC2v9w99vmnH2ctH3k35MPzal1TAXNsANwbHnZCR4c+4cJMh2uC6/lkH1WvDcqe7MmaW68HqPFXEkVLE67h7QghrfxE7AkcgOq8ndxKeYBPW67mwZrjd0jnE7nLc+rnLj/g8f8AEfQJ3zR9ifir6BXY+/kAPVYiThcfQ+v9Fir5oL+Ki3YfTG7g8i5ObTvTOOIWt6rTRH97IabxXGv8Ol0wxCWJ0xMNsmQbbXF7rM50mbJrwjnDsPc57WNFs17E6Dx70PxbQOiY+N1j2M2njZHV3ETpHAwtymLRp63FkrxarlnY50oF2xZbjmd7orUKX9gy7df0RcH0JnEbGkAuvqeQCe8TcOmlbGc2bO4g6WtpdVzg3FDC1sjRctzADxCY1uO1FTHGyYAljy4u20IsAB5qp4cHvySufNa8FThitO/XcnRXrhDh/wC85hnytYBsNTdU+Gl/xDvH6Kx4FiU8ccjYPfeBrpYWv1SMWnk7jMm1HYY8XcNNpWxubI45nZSDbaxP0Vfrm9lNcXq6ianjZMAXsddzrjXloAlVU24TM2la0Dh24ez0h/EMFPTxGWQMGRvxHcq79ptQ10FM5rg7M+4I5ixVQq4TNb2znPDQA0CwAA2Xb6OIsa0NfduxLyQB0A2C0Vnji+5nnBapAmOA+zFuo1UUv/L+iJxhn7Pa+o0UVQ20G3Rcp+jpe2OqNt42nuXEP3iMOZFM6NrtTl0J89wu6F9ogTsBa66++M/MPVKjLeNviXUTa/IVzcPNe7PJJI5x3JsT6koqfCmvaGiWV2X3Q+xaOthfRESVbNrhcsq2jdwT/wCVk1/4K+DHs7hpsrQ3oLJRh7f8eP8AN8gnDsQZbf4FKcNkb98LtdA47EaHRLxt7bYeTWkkF1/71/ihpacO94X+SaVWGSOeXBps7UHkfMqI4RLYdkeGZmnj2k1bRNz4YqdRM/K30XDqVnJjfQJqcJk/g/8AkZ+q2MFeb9qIW6yNR8n9lNSJTC0fhb6BaEbeg/vwR1Thzm82HwcCo4sOc42zMHi4foUW39ldgNyigbeph7i4+jT+qbOwN3KSE/57f9zRdDDDnQ1LS4sP7NxblcHA5iB+HzUlg29rQyxBvYHmld+qaSsdIzQXIJvqBz7yg3UJ5uY3xcD/ANt0Hoi0BOaOSic1HvowN5Y/V3/iuPujT/8A1Z6P/wDFB3L2he5i4cxHup4//V/6XKMsj/Of9P8AVEgWA5FiL/Zfmd/p/qto+4AxjxONsoZtoQm9LIwAkKnyRAz3PX5q64vRxxez9m4ODm9qx5gBM4ck2Xz09Gw5oBPQJbPWSEloAykb+IVhxtkH3dhjIzgtDtddWoHh3B/vLsubLZt/E3si+NqteSfKnPIUYewRNyjUbqRtc/kweqnxSjMU7ozrlI17iAUZhGByTtcWWAaba8yhct00kWqSlNvsJI6d5mzmwB5JrRRBrd91zPA6OV0bxZzd/MXROG0Ekzi2Nt8oueSTUt1xS7jJqUuTfY4YwX30QlZI3MQ0+7qUfiNJJBl9owgONgb3F90jJ/bSd4CCpqX+QSpUvxIxXHk264FS/kEXh2Gvml9lELuIJ10FgnDuB6sfgYfB39FoWJtblCvlmXqmVapdI8WNgiquntT69y6eCHvY5uVzDY+KmxH9wfJZ8q4tIZD5dyCZ7sjGi9t7Lulpyd0TRxgtGnJNOGeG5Kt8obII2x21y5r3/wBkONPL+E+grpY1yYqNOVFLAVeH/ZvONqhh8Wf1SniHhSopYHSufE8C1yA4OFzbrZOXSZV9Cn1WNlXDHN22UVKf8Qf5B80RRylzQSdSoIW/4l3Lsj5pTb7pjuz0zurY4uPvbg89ragIyEdkbqdzUJSySSzeyjjzu5C9r23ueSkcsq4peAa44+7JSO9cZD1TkYDVDeiJ8J2D6Lh+FTjfD5T4Ts/8U9dLkF/ysYnMV+psoC2ybVTZIo3OdQVDAAbu9qCB42ZskFNiQkda2U2vvforrDcLbKWaLekGNKAk/wCZ8GhGWQAfeof3AD5Jc+QqJq8n2TtfjboltVFcPPQWHe6+p7+icNZccvPyXEkZ7kfy8doGsfIFcxcFneoXYiy9iTva4Fxpv4rp+IwcpL/5XD6Kvjt+gecL2dO79UM5u6x+JxdfgVAa+Pr8Cosd/RPkn7N2PesWhicY0uViLhX0X8k/YZiZyyA9bfonlNTCxObYX1790t4qgYZyIzdl+z8E8fg2WibNmvm0I6cgicPul6KVz5fs49qLW81uCeRg/ZuLCRa46XuiMCwZ1Qwltuy0E35oeZug5WuPMaJe6WqGamtz/wBmTzPkkL3m5cR8BZM8Ox59MCGMzgkE62SaM96LFVv3KllpVyXklY5c8fQRX1wnqXyNBAOXfqBqjMA4hbSSSOeLgt27wUtp5we5D1De0gWZzk5tFvEnj4bLDxbxRFVUsLmdl3tfcPvCwN1VS39q7+ULsUwvsFgZ2yf4VWbN8lJ6JixfHOh1wjUiOsY5xsCxw106forVQcd08tSIWE3JIv8AhuO9UNjhcGwPiop6RhdmygeGmq1YupUTxaM+Xp3VbQRi9jXVNtRn/RR4oz9gfJbp6RrNRz3U2LMtA7yWLNau9o1Y54zpkdGLNHgFdPszqGt+8gkXLm+llTaSPssPUKRtI0OLrano4t+SHpsyx5G6J1GN5ISR6ljPFFPTAGZwaCQBrqb9BzSb7Sahv/DnFp0e5lu/UFUGswuGQ3e15PX2hP8A3LdTRB8TYxNNlZq1jiHNBXX/AJWJ+znfx8i9AVD+7asoG5qiTuY35oqGlLGAb2UeCMvVSj+AH4rkquTo6bWpQRI0k6G1lL9nzf8A9n4B/wAlJO0ElLcHrn0dYZxGZB2rgaXB6d6b0NpU9sT1ablaPZn07RuQL+Cj+5NPO/kP0XkHEXHc88mYQhjQLAEEnfcnTVVlvENQ2Zkpe+7HBwaDlbodrDkuyrl+zl8WvR7pxLEI6Go6ezf05heGYEDnP8v6K88Q/anBUUMkTWSNmkblykdkXIuc3Mbqk8Piz3ctAkdRX/zY7AvzQ4y9/wAEthafayG34rX8gmjxfkgaKK5kvf8AeG3TloVy8b8nRv0ERSgAX7/n/RYZrrmZmU26fNQSnQm50ueSHe6LfgrcDc0gH5nAf6jqvaZcAga1obBF0/dtOgHqvHcEjvUQjrIwf9QXvLmAjUXXdk49FdkwaCxvTxf/AB2+iDkwemt/y8W9tgPoi5uNYAXAZjlJFwARobaaqCTjWnBu42b1IRFAhwam/wDbx/BaRkHFlI9ocHCx/h6Gy2oQp2I0OfLl01TeDDJMgBdcW1F9NO5ZxA2NrYPZnX8Y/iCPxPDHQxRvD7iS23I2uuZcUm9HSm5fn2Q4SJY29nMOtudjspcNpM8rGu/FIL37zqinh7Ig/wDC4aac0q4daJWuMkvaJ0G1rJSd9k/Qb492vY14zpYWFjobe85rrbXCHwHBvvMrmXy2bm+iDrcLLeuUXI6XK5ZWyQuzRGzi210znLy7a7AqaWPSfcnx3B3UsrWO1zC4I7ig52dq/XRTYvjr6gwZx2o2kOd1Jt+ino5g2ohLrZQ9pPglZVLyKV4YcVSx8n5QslBaddFtp59y9OxVtPUQztaGOc1jjpa4NivLaN14/JB1OH4dNPyXgzfLtNeDunId+GyldCLe8VJg8PtJYWAgZ3WV0q+BzrbK74FXiw5Mk8pJeWMb40UaKJ52c3wOiLxNh+7uB3sNlxXU/sp3xEEOba4Pf3qard+wee5Irkq40vAxac8kEYXNEyBudjnGwJsUwbFTO/8AUb6FKKGPNE0nopKetab79nQ6GyTW8j4xPgLtK235D5sLhIOSXyc0j4oGlwV73Wa5nm63zXQmaeY9VIAFTjj5QSr6ZKeGqgbMzD+Eh3yKT0UZjqZiRyaOmvPRMm1Lm+64t8CR8kgoZXPqHjVxJvzJR4WqlqUDe002OZG6lQvCyo4cxGSU+xa5jeriA3l1TKh4DrTm9tURDUZbR5rjnc6WTp6HJS2hL6uF2EznKCZoPIK2T8Fyj3XMd5kfAhLKrhadu8bvFtnfIol0eeSfycTK86mad2tPkF1FCG7AC/RFS4a5vvdn+YEfMIaWoYxwa94a46gG4B8DsULxZvDTLWTH6Z2CVBgbQY3udsZHfNStqWXtnbccsw/VawdtoG6e85x36uJ+VkUJqXsGnt9iKp9425aeiGmbcEdQR6iyJlOt1C8hJ3+Qz0IH4fKxzXMsHNsQQeY56pliPE+IysyOksLWOQNaT4kaohwCikC2z1dmWumkq5hlb+YeF/ooJI3ncE+N1aioXtT11b+hb6dfZXWTPAsLrE+ssRfyf6B+D+ywzMzN6kbJi6rzsDSTprY7XtbRd1GH6sDDnzszEDcEbpTIctxvZBaa7MfLT7lmnxtzqYQFu2XK7wKVcJYT7eR8d7EZiPG6FpasnY7ciusJq5IpHPZ2XE+VipLbrdeCnOpanya4jqpafNET7rhfw5JtQY218YEsYIAtcJNxbUOnc6RwsSG+oFlZ+AsMinjfn3s239ENRzvjLIq4zypARwuJ4c5kgFtbFRT4c85XtbmAtsuOJ6P2MssXJoBHgRdC0NfIxos86jbcLJc6evaNM1tb9f2MIK6JhdmY6NzwWuLeYPVKqSMC7Rtra/TkjDief94wOWq2tgD2CMEF299ghy3eRJN+CREQ9peQagqfYzRvsSI3gm3RXKl+01jp2Mewhr3WzcmjkSq9HgZeC5kjHW5XsUNUYa5o7TP09Qjw9VWFcdbQGXBOV733DeK52vxKUtIIys1Hgh6z9w/+VHUOD0Gb/m7SEWcMmx6E3PMpnUcJiWMshqI5C4W8/wDKShyJ5MnNIkUojiyu4bMRE3wVm+zhl21Btf8AaD4hWPh7h1sFMyKVjHOAu85Q4Fx7yOQsEdSYZBDnETGx+097LcX77bDyW7pOmeOnTfky9RnWRcUvAHV4VDJ78TT5BVzF+Cczo/ut2XdZ93HKG9bHfwVxZSxgWu71v8wpGlrdj63ut7lPyjIqa8FeoOBGMdmkf7ToLWB8eqaNwyOJto4wwfwjqdUeJb6g3UFXKA0k6JePDGP9UFeW7/ZnGTofVcuLh3okP0010QL6gOPYIB5h2icxZw6q/v8AVRCrvy17t/gu5sOe43ALTz5tPotx0eUglpuOYJuP770t3oLjsAqonSNczLnBGx2IPI9CqnWfZy94LSDlvdut3NPcVa67jyni7N85vlNhsdRqToduSqWMccT+0bldkb0bpz5oXkQShlY4jwBlOD7QMe4W3bqeW41WQTglrPdYMrdNbN20B6IfiGpMhO7rnfzHNQQuGcX21+qxdTTfY2YJ8k1YGNzGOqc7UjK+Fth3Zs+u42QLauQ7OjNv4XD5Fy7czcahpe5x2Ow7I/vosprgEC+UWtm321+iW3OvCGJPZsVbubWHwfb4OaFsVBO7HeRaf/stPN92qLs+CD8X6D017Jfa/wAL/wDSfpdRSTt2JsehBHzXIlcD2XbeS4knJ1cCUSlA9zRkb1HqsUZkHVYmcQdMv0dX7EtkYQSNBfv3UWB0AqKhwecocC6/fyQePVTXmJzW5dAHdLjS6LFC6ONkl9JAduVuSPbT15SA7Nb8NiushdHUujGtiW+NjoiYJC11jvtY8lzktNFILu7Vzz9U34urY5XxSRjKdcw8CLfVVpVLpBbctSyvzVDnBzXjwKYYewhgyvII5g22WqmPU6XUbMPeG5472S9e12D/AOQzGS+Rz3vNy5gH+kI/gQxidntbZSwjXa+iTDESW2eLd6yFosOYCCac3zojlVHGS68c4XA2lM0AaCHtBy7EE2N7eK83xD97Gmj5ZGwvha7sPcHEHXUG+noEsxEduP0RZ7m2nP0DhmpWqD6aPK7Q2LkaK6QXGYlvfqieELffYM1iO0Nf5V6VWcMU034QD1bob+SVi6R5Y5p9xmTqVjvi12PEaxriXWGjXOd0/ITY237PwTOGUjuO4/v6reK0fs55Wg+68hACsINrbHW19tfRBxu3xXlDOUSuT9lnoeMamDaQubtlf2x5E6j1Tin+0UG3tIxtqQba67X66cwqIasO0B6ac/6rZPMdfLQclJvLj7E+LFkPUabiqnktZ+Qnk7T4nT4psInEXAuDseR8CvHGS7HkUXQ4zLE7NHK5hFhoTlIHIjZaZ6yl+xlvpJ/2s9VdnZvG63cP0UDZZJLtblcBuL627/8AZVii+02djXCRrZC29jbLqL720PoEki+0urknjc90bWh4uGx/hJsRmsXHTv5LVPVTXgzPBSPS6Ck1LXte0fhN9u7vHRMHUbACXkOA17VtPNVTGftEERtHZ7drm1tfxC2+vXqqZinFkr3uD3nKfwjRvW1vX4J/NClDL7jfFcULCYSHvH4TfLp3jcHuVAr+Mp5sxe8gDUNGgFt/UIGepcACeyCNM2hPSzdzpbklJc0Xygk/md07mjQed/JZc2VJmjHj7eDUrySbaDqdtDy5nTouaiTORfW3Xb0/VYdTc6lcSzALG8rfZGlQl5IK6Q5d+Y+YW6XUjuB+SGnlJc2+2YaIqi3Pw87XRNaktPuEOYltdVFrrd3RHPnuk2IOu8+A+Svp43XcHNWl2GsWH1TmCQQPcxwuCBe462FyhZZnN9+NzfFp+q9YwRuSjhtuI2fId4Uks+naaD4g/wBV0X08MxrPa9njv3hh52XRkHJy9MqKKmkBzQMOttA2/XklNTwlRO2DmHuJHzQPp16YS6h+yj69y2rYfs3jO0r7ctltV8DC/kf0apaN0sTjyZYnqBdGOgcGgAksBv4aJdFVFpc1jtNR4tTTFXhlNG5ju0RZ47wl3Pba/wAhzXfT/wABtHHGKcPYR7Vh7TTzaSh6+ka5r3HsOAvbkgaF97X019U74nropWNyjtAZXjqLIGuU78NINNy9edmcP1MIuJrWe1tj3oR1Q6CeRrDdgdtyIIBR8McEsLfZjK9rdWnmgcOpAKhgkuGueAb+Fgq58pWP2TXGnZxPRNqHfs7NceR2JSeSjfE4tNwRy3CtfFGCCmLXsPZc6wI5G2iqHt3OkddxJ13Wa1WN6Y6WrW0SMqvzeq4q6cvLS2xsVZ+HeCpKloc/9mz8xGp/lH1V1oOEqWnAyxhzh+J/aPx0HkE2MDtb8AXmUPXk81gw6XMHRteXN1BaCbHyVgwalxFlQ2XK4tGjmucGAg+J3V7FSAOSBqsYDeYWjDheL/cZ8mRZPRRce4ZqS+SYsYQ5xdla7M4DwsL+V0p4Sky17OVyRbxY5WzGOIAQQHZT1Vbw7iCNsrXSxtL2G4eNDcdbe8NTurmZnJy+w3yvHx+i7YpwtS1L3mRoYb+8zsOO45aHzCq+LfZ5IwZqeZsjdsr+y7rbMNCfGyt9DxNTyj8IcdbG2vmdl2zHIXvdE3KS2xsLHcbrU1F9jKucdzyGulfA4NmY5rvC9x1B2PkuI6sOvY6Xt/uOSun2tMb9xa4AXbKzXnZwcCPkvNMIl0dr0+qw58Eyto14M1U9MeCbsHrrfodP90ojqdRa+h/RHZ7g96VUrSfIrPi8Nj7XdFgdLmBDyWg62FnO13Fr9nrr12XZqrAZGhptbOe1J5EizP8AKB4oCMqV0wAVVlquwCxpHL7k3OpO5OpPiTuuXPAUMkxPco2hL4/YZ1JMT3KAqXL1XLgmIpsHt24/5gji8tcLH00QbNJWkg2FzfvtbT1K6dL2vP6nVNpdkLT7kxaltUO0e/8ARNQbhcOb/e6HFk4MvJPNF7w7jelbTszSAENALbEm4A5AIZvHIcLtj7Jvl627xtdU6RzHe9FGe8DIf+ggfBcRtY33HSR92j2+hsV0J6iWYqw0i9R8VxOPbbYctL+N+iYUboZ2ZoyC3qOoXlVZTyO0ErXD/Sfip8Exapo/daXMOpG48iNk5Un4FuWvJ60xgAt0WlRP/wAm9YTfxW1ewTnD5WMlkAu+MDR3S/I96255ezblYeK54eY67mtGa+pHUDeyMkq2Njexuut2nmD0KyJbWjXvT2H4VWwilkil0kPaYTuHAaKNmrQSDY7HvttdCVVO2Ro9r2HWu1/UJ1gWNRmkfTubmJvkcNbO5IHPP8X20Gq4/kjvCMEMsD3NNnsOg52sldTjpL2MeAbc+dx1TzA8KnzBwPsxzvz8k6pMEgidmLQ95JNz1JubDkqcKkvTJz03vuhKaOaphDI2OLc4f2tA3rYnkmGCfZ8yN/tJ3BxvcMHu+Z5p5/xI200C4krbbprhU90L5OVpDZ9YGjTQBJqzFSdLpNi2N5diqfiGOuJ0NkTrRUxvuXKtxMtHvW+KqWI4+SSLpTNjEh3cUvmqTzS3Q6ZSCZK0nUlLquaRpzZHWcbBxBDfXZT0VTF7VvtS4sGrg0XJHTcWv1TfjLHPvvsfZAhsQd2SA0C7jbKAT+Gw8lNDELJzNFa4vcAgtN9+vRR4bU1EE4kBzG+ZzdnW0BFjuLbWuFH94eSGm9xyU1yNNx0Oo/p4hFNqWKyy32TLTx1jTZ8NBBsTJHp/quqFhp1I8Pqms8LZGEXLTyv2m37ju3zugMPpHAnMLbAKZqVT2F4U5ruGscQl9PI62UeJKatjslVO86tHXdY4XZmxvugsyEqRuy4A1UzBolMs5yrq3RY4WFzoOp+g5q68F8MxSxid5z3Js07C2na6/JMx4qyeBV5FPko0sjQbE6nl+vRQvJK1iQBrJSNB7V9rbWBIUiZkxrG9AxXNbBJD2gtyz2tpe5WgLyHuWpWK0l22WT0dZHs4PHLQ3189PijDG0+68X6OBb5X1HxSiODUdBv3nvRpQ2lvsXLfslfA4a206jUeoQ5K6bIRtp4f0W31ZPvZXeI19RYoEgiB5XAktsbIt/si3Qua7yc39QlsjnDlcdybK2LbCfvbup+CxA/eB0KxN/IDsWHB8RMTw4Gx2TLD6MyyvAtqM3j1AUuEcGvdq/RXPDMGjiGg1T7aYiE0LRgz6mONjm5QzS/MhPcLwKKnGjbnqUR94AQk+Id6B9+7GL6QfJUId9VfdJp8UQra8uKovRZ4qgJfiteGjUpbUY02JupuVVK7FHzOJvorbIp9nVfiRe466IBwusC3JPfQbIBvghlDgNLJXVV7hoW2unDXJdiVOHjvGoVLW+4WuwDTVPbJP4gPhoEzjqcu+nigKSIBwsnj3Bw1FxZFTIboZLuOl9FOYQ+9hYjkfotYRAAD6eSaVkdrZG5i4gADmSufdv5NSNSXHbEz4SNxZaa1Nqmjew5ZGFh6OHy6+SFfSdE5ZGu1LQDhPvJAEjgJBcB+Y+l08c2yW09OXPc1o3cbnoEXbTBXk7ZqbBMYaEgXK6+4mPVhDj3rQrPzAtPwSUlXhjHteUZNTB26lwrFZ6S/sXAtO7HbX6gcj4KIVF+/vC27XbVNm7xi6iLEdPG72hLgbkknxKKc1FPaoXNQ3k5vZcxxWgGkZq53eR8luUaqTDwMh73O+gUco1KOvIMg1Q/K0kIjCQ+QuDYny2F+xo4DraxBQlcez5q5fZbH++d/K35lacUKl3Rny25rsV6VgBs4uY78sjSw+uyhliI1tp15eoXrdRTB4yysa9veAfiqzV8FwPJMTnwO7jdu/Qon069FTnfsoZaoy1WOv4KqGi7HMlHd2Xemyr1S18ZtIxzT3hLeKpGrLNHF1ii+9t6rEOq+i9ye3CcBDT4jZJ5cR03S6bEO9NFjqfFO9LajFe9J6nEe9APqlTDQ4kxBQPxa226UunJXcbeqryX4JTI57rkrb5raBRvm5BRAqiEt1gfZROkUeZRkCWyaKF51W2RkbrA25Q6DVoByOaTa3UaJxTMJFiF3QYcHOBfcN52tmtztdFVMsX3gtgzhgaB2iCb8zohvJpP7Ilto4waS+fxTIPyvjcdmvYT6hL+F42Oke2ST2YvobXF/orHV4M9gzN/aM/M3XTvWNvhfPQ7SqeJ6VV08U7AHBjwQNDY+h5Km4/wNkY+WBxAYC4sd0GvZd+qr1NWSxuux+g5G+isLOOAaOZk/ZfkcGkXLXXFhboV1VePMvs5zm8TKXDIJGg2TvBo6ENDHXbIdXl2xJ6EbJDhY/ZhaqaQl2Ya9y5j0rc+joftKZcKvg1pGaB1wdtbg+ar+IYLIzSSM267j15LnD8Tkhtke5p+HmNirPSccteMtRGOmZv1afog4w/6ZfK5/tHnVTh5GrHW7kN96e332+YV8xbDIJbuicB3t+rVS66Mxki4I6j9E6Hc+e4D4147Go60Hv+ayaTf4IGSFrtRoe5cGWRvR4TNTQLVSE0t2gD18zdcTR6lRtrWnu8VP7YEa6fL1VXLT2ipaAauAkaJ5wjxMykDmSNcA43uBfW1rWS9wUb2g7pmPM57aF3iVdy6n7Soi+zASOZd2b+CbUWN082zrHodDf+bmvKpaBp20PwUAbKza61zmmjO8TR7JJh+5Y7+/EboDF6QGCT2oDgGk6joFRuGuMnwSES3dG6wt+XvCs/FHEcRo3lj2kvFgAdde5NTFnlKxY1YqKL5NWICasWLFnZrQK6e65DlpYhLJGroyLaxWQ0HLC5YsVEJaWnL3W9fBWnFcEiiip5IbkSXDs2puB8FixHr8GwG/ySIcGoIp8zHXEmuX8p8bIqmhbBKLsYcru0HAOBbz3WLFi+Sppafk08Jcsn4oex1Y4xgBvs2WAFgN+SqNMP8AEHzWLEeb9mDj/VE2HRAvkHerBhmJyQe47Tm06tPktrEnY5Id+2p6oHQxSgXNhcH0VWlqMri06jbxWliXa490RfTOoWgDRFyd2uyxYl+e7GC6jD5XSWbmDLkkECzQbXsSL+Sx7NAQdDt3rFi35sUzCpGXDkp00wZ8xadyCopZc3vC/esWLNvXg0NJkMlGCLhLpZ8hsSsWJ8Lk9MS258E3sWuGoQk1K5vunyKxYhmmq0E5TWyBuIW307x+iJZV3F9/gsWLVcLWzOm9krXg7LZKxYszXcb6IZYwdwgp6AHY2WLEyaa8AOU/IMaR3ctrFif8tC/i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876800"/>
            <a:ext cx="2438400" cy="160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2" descr="http://cdn.elsevier.com/cover_img/65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133600"/>
            <a:ext cx="1600199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/>
              <a:t>Traditional Reference Sources </a:t>
            </a:r>
            <a:r>
              <a:rPr lang="en-US" dirty="0" smtClean="0">
                <a:sym typeface="Wingdings" pitchFamily="2" charset="2"/>
              </a:rPr>
              <a:t> Online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799"/>
            <a:ext cx="4267200" cy="20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447800"/>
            <a:ext cx="19382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0"/>
            <a:ext cx="4343400" cy="186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 bwMode="auto">
          <a:xfrm>
            <a:off x="3505200" y="381000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971800"/>
            <a:ext cx="1295400" cy="209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3124200" y="17526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200400" y="34290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200400" y="5410200"/>
            <a:ext cx="1295400" cy="917079"/>
          </a:xfrm>
          <a:prstGeom prst="rightArrow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BEA22-9817-4271-92F0-8C38E8FF12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2530" name="Picture 2" descr="http://cdn.elsevier.com/cover_img/65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29200"/>
            <a:ext cx="1257299" cy="1676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791896"/>
            <a:ext cx="4343400" cy="20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/>
          <a:lstStyle/>
          <a:p>
            <a:r>
              <a:rPr lang="en-US" sz="3200" dirty="0" smtClean="0"/>
              <a:t>Search </a:t>
            </a:r>
            <a:r>
              <a:rPr lang="en-US" sz="3200" dirty="0" smtClean="0"/>
              <a:t>tools and depositories </a:t>
            </a:r>
            <a:r>
              <a:rPr lang="en-US" sz="3200" dirty="0" smtClean="0"/>
              <a:t>of </a:t>
            </a:r>
            <a:r>
              <a:rPr lang="en-US" sz="3200" dirty="0" smtClean="0"/>
              <a:t>information</a:t>
            </a:r>
            <a:endParaRPr lang="en-US" sz="3200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7400" y="4191000"/>
            <a:ext cx="2181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2286000" cy="188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362200"/>
            <a:ext cx="1533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362200"/>
            <a:ext cx="1952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352800"/>
            <a:ext cx="2286000" cy="7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419600"/>
            <a:ext cx="234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7010400" y="533400"/>
            <a:ext cx="2133600" cy="476250"/>
          </a:xfrm>
        </p:spPr>
        <p:txBody>
          <a:bodyPr/>
          <a:lstStyle/>
          <a:p>
            <a:pPr>
              <a:defRPr/>
            </a:pPr>
            <a:fld id="{82FBEA22-9817-4271-92F0-8C38E8FF12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200400"/>
            <a:ext cx="2667000" cy="10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Exclusively online content (online journals…)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Online slideshows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Webinars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Videos (</a:t>
            </a:r>
            <a:r>
              <a:rPr lang="en-US" dirty="0" err="1" smtClean="0"/>
              <a:t>youtube</a:t>
            </a:r>
            <a:r>
              <a:rPr lang="en-US" dirty="0" smtClean="0"/>
              <a:t> etc…)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Social Media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Landscapes Web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PLR: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standardized practice in the </a:t>
            </a:r>
            <a:r>
              <a:rPr lang="en-US" dirty="0" smtClean="0">
                <a:sym typeface="Wingdings" pitchFamily="2" charset="2"/>
              </a:rPr>
              <a:t>industry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Online </a:t>
            </a:r>
            <a:r>
              <a:rPr lang="en-US" dirty="0" smtClean="0"/>
              <a:t>availability of PLR and related info </a:t>
            </a:r>
            <a:r>
              <a:rPr lang="en-US" dirty="0" smtClean="0">
                <a:sym typeface="Wingdings" pitchFamily="2" charset="2"/>
              </a:rPr>
              <a:t>limited 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Due to c</a:t>
            </a:r>
            <a:r>
              <a:rPr lang="en-US" dirty="0" smtClean="0">
                <a:sym typeface="Wingdings" pitchFamily="2" charset="2"/>
              </a:rPr>
              <a:t>onfidentiality, </a:t>
            </a:r>
            <a:r>
              <a:rPr lang="en-US" dirty="0" smtClean="0">
                <a:sym typeface="Wingdings" pitchFamily="2" charset="2"/>
              </a:rPr>
              <a:t>business intelligence </a:t>
            </a:r>
            <a:r>
              <a:rPr lang="en-US" dirty="0" smtClean="0">
                <a:sym typeface="Wingdings" pitchFamily="2" charset="2"/>
              </a:rPr>
              <a:t>issues </a:t>
            </a:r>
            <a:r>
              <a:rPr lang="en-US" dirty="0" smtClean="0">
                <a:sym typeface="Wingdings" pitchFamily="2" charset="2"/>
              </a:rPr>
              <a:t>disclosure problematic 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Available </a:t>
            </a:r>
            <a:r>
              <a:rPr lang="en-US" dirty="0" smtClean="0">
                <a:sym typeface="Wingdings" pitchFamily="2" charset="2"/>
              </a:rPr>
              <a:t>PLR Resources: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IPOs </a:t>
            </a:r>
            <a:r>
              <a:rPr lang="en-US" dirty="0" smtClean="0">
                <a:sym typeface="Wingdings" pitchFamily="2" charset="2"/>
              </a:rPr>
              <a:t>as a service to the interested public and the patent information users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Private companies promoting their patent landscaping services through landscaping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Landscaping Web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352925"/>
          </a:xfrm>
        </p:spPr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Information relevant to PLR: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Terminology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Methodology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Tools for PLR </a:t>
            </a:r>
            <a:r>
              <a:rPr lang="en-US" dirty="0" smtClean="0">
                <a:sym typeface="Wingdings" pitchFamily="2" charset="2"/>
              </a:rPr>
              <a:t>preparation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Best practices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 Patent Landscape Reports collections/compilations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Content – specific Patent Landscape Reports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Similar to PLR analysis types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information available?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2925"/>
          </a:xfrm>
        </p:spPr>
        <p:txBody>
          <a:bodyPr/>
          <a:lstStyle/>
          <a:p>
            <a:r>
              <a:rPr lang="en-US" dirty="0" smtClean="0"/>
              <a:t>General information repositories </a:t>
            </a:r>
            <a:r>
              <a:rPr lang="en-US" dirty="0" smtClean="0">
                <a:sym typeface="Wingdings" pitchFamily="2" charset="2"/>
              </a:rPr>
              <a:t> Wikipedia, </a:t>
            </a:r>
            <a:r>
              <a:rPr lang="en-US" dirty="0" err="1" smtClean="0">
                <a:sym typeface="Wingdings" pitchFamily="2" charset="2"/>
              </a:rPr>
              <a:t>youtube</a:t>
            </a:r>
            <a:r>
              <a:rPr lang="en-US" dirty="0" smtClean="0">
                <a:sym typeface="Wingdings" pitchFamily="2" charset="2"/>
              </a:rPr>
              <a:t>…</a:t>
            </a:r>
          </a:p>
          <a:p>
            <a:r>
              <a:rPr lang="en-US" dirty="0" smtClean="0">
                <a:sym typeface="Wingdings" pitchFamily="2" charset="2"/>
              </a:rPr>
              <a:t>Online journals and books</a:t>
            </a:r>
          </a:p>
          <a:p>
            <a:r>
              <a:rPr lang="en-US" dirty="0" smtClean="0">
                <a:sym typeface="Wingdings" pitchFamily="2" charset="2"/>
              </a:rPr>
              <a:t>Social Media  LinkedIn etc.</a:t>
            </a:r>
          </a:p>
          <a:p>
            <a:r>
              <a:rPr lang="en-US" dirty="0" smtClean="0">
                <a:sym typeface="Wingdings" pitchFamily="2" charset="2"/>
              </a:rPr>
              <a:t>Websites of IP Offices and other public sector institutions</a:t>
            </a:r>
          </a:p>
          <a:p>
            <a:r>
              <a:rPr lang="en-US" dirty="0" smtClean="0">
                <a:sym typeface="Wingdings" pitchFamily="2" charset="2"/>
              </a:rPr>
              <a:t>Public sector service providers</a:t>
            </a:r>
          </a:p>
          <a:p>
            <a:r>
              <a:rPr lang="en-US" dirty="0" smtClean="0">
                <a:sym typeface="Wingdings" pitchFamily="2" charset="2"/>
              </a:rPr>
              <a:t>Blogs, </a:t>
            </a:r>
            <a:r>
              <a:rPr lang="en-US" dirty="0" err="1" smtClean="0">
                <a:sym typeface="Wingdings" pitchFamily="2" charset="2"/>
              </a:rPr>
              <a:t>Fora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Information:</a:t>
            </a:r>
          </a:p>
          <a:p>
            <a:r>
              <a:rPr lang="en-US" dirty="0" smtClean="0">
                <a:sym typeface="Wingdings" pitchFamily="2" charset="2"/>
              </a:rPr>
              <a:t>Free of charge or</a:t>
            </a:r>
          </a:p>
          <a:p>
            <a:r>
              <a:rPr lang="en-US" dirty="0" smtClean="0">
                <a:sym typeface="Wingdings" pitchFamily="2" charset="2"/>
              </a:rPr>
              <a:t>Fee-based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-05-30 HARBIN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2013-05-30 HARBIN</Template>
  <TotalTime>2685</TotalTime>
  <Words>643</Words>
  <Application>Microsoft Office PowerPoint</Application>
  <PresentationFormat>On-screen Show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2013-05-30 HARBIN</vt:lpstr>
      <vt:lpstr>Slide 1</vt:lpstr>
      <vt:lpstr>Outline</vt:lpstr>
      <vt:lpstr>Introduction </vt:lpstr>
      <vt:lpstr>Traditional Reference Sources  Online</vt:lpstr>
      <vt:lpstr>Search tools and depositories of information</vt:lpstr>
      <vt:lpstr>New Web Resources</vt:lpstr>
      <vt:lpstr>Patent Landscapes Web Resources</vt:lpstr>
      <vt:lpstr>Patent Landscaping Web Resources</vt:lpstr>
      <vt:lpstr>Where is the information available? </vt:lpstr>
      <vt:lpstr>Web Resources for PLR Terminology and Methodology </vt:lpstr>
      <vt:lpstr>Tools for PLR preparation</vt:lpstr>
      <vt:lpstr>Tools for PLR Preparation</vt:lpstr>
      <vt:lpstr>Tools for PLR preparation (2)</vt:lpstr>
      <vt:lpstr>Content Web Resources – specific Patent Landscape Reports</vt:lpstr>
      <vt:lpstr>Content Web Resources – specific Patent Landscape Reports (2)</vt:lpstr>
      <vt:lpstr>Web Resources for PLR collections</vt:lpstr>
      <vt:lpstr>Web Resources for PLR collections (2)</vt:lpstr>
      <vt:lpstr>Social Media – Linkedin Groups on landscaping</vt:lpstr>
      <vt:lpstr>Blogs/Wiki/Online Fora on Patent Landscaping</vt:lpstr>
      <vt:lpstr>Similar analyses to PLR </vt:lpstr>
      <vt:lpstr>Web Resources for Similar to PLR Analyses</vt:lpstr>
      <vt:lpstr>Web Resources on Providers of PLR services </vt:lpstr>
      <vt:lpstr>Coming up next….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Renance</dc:creator>
  <cp:lastModifiedBy>Renance</cp:lastModifiedBy>
  <cp:revision>25</cp:revision>
  <dcterms:created xsi:type="dcterms:W3CDTF">2013-08-23T13:20:16Z</dcterms:created>
  <dcterms:modified xsi:type="dcterms:W3CDTF">2013-12-06T00:16:44Z</dcterms:modified>
</cp:coreProperties>
</file>