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21" r:id="rId3"/>
    <p:sldId id="288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339" r:id="rId16"/>
    <p:sldId id="328" r:id="rId17"/>
    <p:sldId id="329" r:id="rId18"/>
    <p:sldId id="330" r:id="rId19"/>
    <p:sldId id="313" r:id="rId20"/>
    <p:sldId id="281" r:id="rId21"/>
    <p:sldId id="337" r:id="rId22"/>
    <p:sldId id="338" r:id="rId23"/>
    <p:sldId id="314" r:id="rId24"/>
    <p:sldId id="285" r:id="rId25"/>
    <p:sldId id="293" r:id="rId26"/>
    <p:sldId id="294" r:id="rId27"/>
    <p:sldId id="295" r:id="rId28"/>
    <p:sldId id="315" r:id="rId29"/>
    <p:sldId id="297" r:id="rId30"/>
    <p:sldId id="318" r:id="rId31"/>
    <p:sldId id="300" r:id="rId32"/>
    <p:sldId id="307" r:id="rId33"/>
    <p:sldId id="306" r:id="rId34"/>
    <p:sldId id="319" r:id="rId35"/>
    <p:sldId id="304" r:id="rId36"/>
    <p:sldId id="305" r:id="rId37"/>
    <p:sldId id="322" r:id="rId38"/>
    <p:sldId id="303" r:id="rId39"/>
    <p:sldId id="324" r:id="rId40"/>
    <p:sldId id="301" r:id="rId41"/>
    <p:sldId id="31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6" autoAdjust="0"/>
    <p:restoredTop sz="94660"/>
  </p:normalViewPr>
  <p:slideViewPr>
    <p:cSldViewPr>
      <p:cViewPr varScale="1">
        <p:scale>
          <a:sx n="103" d="100"/>
          <a:sy n="103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E717-7AF7-43E0-A005-836B788754D4}" type="datetimeFigureOut">
              <a:rPr lang="en-US" smtClean="0"/>
              <a:t>10/9/2013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776F-5C77-4A6D-BCF7-AD74398B7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797FEC-3DF1-4A4E-9EF1-89F0A9549D25}" type="slidenum">
              <a:rPr lang="en-US" altLang="ja-JP"/>
              <a:pPr eaLnBrk="1" hangingPunct="1"/>
              <a:t>33</a:t>
            </a:fld>
            <a:endParaRPr lang="en-US" altLang="ja-JP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06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4F417-7443-4EA4-9406-8469F94CFF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5D7AF-EDD4-4C29-BBD6-C6011ACCC6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F9DACC-EEA8-4FBD-BF50-4E9D7341FE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4A057-E102-4762-A501-B50583BC70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93089-D376-4A37-914E-ECCDAAF15E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F13F2E-5A49-4EDD-9DB2-3357818FB2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EA2CB-41A3-491A-9569-0DC6490497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397AB-860A-4110-92E6-463A2CAACC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24FAA-743F-4F8B-A8CA-134001ABC9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EEAE5-CA5A-4DFF-8E5A-6A106BBD00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25370AC-9633-4D20-A7A9-35077DDE44C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ontact/en/" TargetMode="External"/><Relationship Id="rId2" Type="http://schemas.openxmlformats.org/officeDocument/2006/relationships/hyperlink" Target="http://www.wipo.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510" y="2924944"/>
            <a:ext cx="7164922" cy="2328094"/>
          </a:xfrm>
          <a:noFill/>
          <a:ln/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ea typeface="ヒラギノ角ゴ Pro W3" pitchFamily="1" charset="-128"/>
              </a:rPr>
              <a:t>Seminar on WIPO Services and Initiatives</a:t>
            </a:r>
            <a:endParaRPr lang="en-US" sz="2800" dirty="0">
              <a:solidFill>
                <a:srgbClr val="0070C0"/>
              </a:solidFill>
              <a:ea typeface="ヒラギノ角ゴ Pro W3" pitchFamily="1" charset="-128"/>
            </a:endParaRPr>
          </a:p>
          <a:p>
            <a:r>
              <a:rPr 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Topic 5; Global Databases for Intellectual Property, Platform and Tools for Connected Knowledge Economy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51476" y="5434806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fr-CH" sz="1300" dirty="0" smtClean="0">
                <a:solidFill>
                  <a:srgbClr val="0070C0"/>
                </a:solidFill>
                <a:latin typeface="Arial Black" pitchFamily="34" charset="0"/>
                <a:ea typeface="ヒラギノ角ゴ Pro W3" pitchFamily="1" charset="-128"/>
              </a:rPr>
              <a:t>Oslo</a:t>
            </a:r>
          </a:p>
          <a:p>
            <a:pPr eaLnBrk="0" hangingPunct="0">
              <a:lnSpc>
                <a:spcPct val="40000"/>
              </a:lnSpc>
            </a:pPr>
            <a:r>
              <a:rPr lang="fr-CH" sz="1300" dirty="0" smtClean="0">
                <a:solidFill>
                  <a:srgbClr val="0070C0"/>
                </a:solidFill>
                <a:latin typeface="Arial Black" pitchFamily="34" charset="0"/>
                <a:ea typeface="ヒラギノ角ゴ Pro W3" pitchFamily="1" charset="-128"/>
              </a:rPr>
              <a:t>October </a:t>
            </a:r>
            <a:r>
              <a:rPr lang="en-US" sz="1300" dirty="0" smtClean="0">
                <a:solidFill>
                  <a:srgbClr val="0070C0"/>
                </a:solidFill>
                <a:latin typeface="Arial Black" pitchFamily="34" charset="0"/>
                <a:ea typeface="ヒラギノ角ゴ Pro W3" pitchFamily="1" charset="-128"/>
              </a:rPr>
              <a:t>2013</a:t>
            </a:r>
            <a:endParaRPr lang="en-US" sz="1300" dirty="0">
              <a:solidFill>
                <a:srgbClr val="0070C0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98071" y="2996952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Yo Takagi</a:t>
            </a:r>
          </a:p>
          <a:p>
            <a:pPr>
              <a:spcBef>
                <a:spcPct val="20000"/>
              </a:spcBef>
            </a:pPr>
            <a:r>
              <a:rPr lang="fr-CH" sz="1800" dirty="0" smtClean="0">
                <a:solidFill>
                  <a:srgbClr val="00408C"/>
                </a:solidFill>
                <a:ea typeface="ヒラギノ角ゴ Pro W3" pitchFamily="1" charset="-128"/>
              </a:rPr>
              <a:t>Assistant </a:t>
            </a:r>
            <a:r>
              <a:rPr lang="fr-CH" sz="1800" dirty="0" err="1" smtClean="0">
                <a:solidFill>
                  <a:srgbClr val="00408C"/>
                </a:solidFill>
                <a:ea typeface="ヒラギノ角ゴ Pro W3" pitchFamily="1" charset="-128"/>
              </a:rPr>
              <a:t>Director</a:t>
            </a:r>
            <a:r>
              <a:rPr lang="fr-CH" sz="1800" dirty="0" smtClean="0">
                <a:solidFill>
                  <a:srgbClr val="00408C"/>
                </a:solidFill>
                <a:ea typeface="ヒラギノ角ゴ Pro W3" pitchFamily="1" charset="-128"/>
              </a:rPr>
              <a:t> General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" y="28934"/>
            <a:ext cx="9143449" cy="68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899592" y="1196752"/>
            <a:ext cx="405759" cy="2664296"/>
          </a:xfrm>
          <a:prstGeom prst="leftBrace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359462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Search Query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683568" y="5733256"/>
            <a:ext cx="50405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-99392"/>
            <a:ext cx="9181023" cy="68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2411760" y="1052736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" y="0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443711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948264" y="332656"/>
            <a:ext cx="720080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94"/>
            <a:ext cx="8932573" cy="66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5148064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372200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856"/>
            <a:ext cx="9036496" cy="67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83568" y="5085184"/>
            <a:ext cx="576064" cy="5760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" y="573"/>
            <a:ext cx="9121147" cy="684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2987824" y="404664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7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TAPTA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3519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66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12611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97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8" y="476672"/>
            <a:ext cx="76771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16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234888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</a:t>
            </a:r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643192" cy="4352925"/>
          </a:xfrm>
        </p:spPr>
        <p:txBody>
          <a:bodyPr/>
          <a:lstStyle/>
          <a:p>
            <a:r>
              <a:rPr lang="en-US" dirty="0" smtClean="0"/>
              <a:t>For IP Businesses: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roviding search facilities for IP collections</a:t>
            </a:r>
          </a:p>
          <a:p>
            <a:pPr lvl="1"/>
            <a:r>
              <a:rPr lang="en-US" dirty="0" smtClean="0"/>
              <a:t>Simplifying application procedures to multiple IP authorities</a:t>
            </a:r>
          </a:p>
          <a:p>
            <a:pPr lvl="1"/>
            <a:r>
              <a:rPr lang="fr-CH" dirty="0" err="1" smtClean="0"/>
              <a:t>Providing</a:t>
            </a:r>
            <a:r>
              <a:rPr lang="fr-CH" dirty="0" smtClean="0"/>
              <a:t> IP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matchmaking</a:t>
            </a:r>
            <a:r>
              <a:rPr lang="fr-CH" dirty="0" smtClean="0"/>
              <a:t> services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IP offices: </a:t>
            </a:r>
            <a:endParaRPr lang="en-US" dirty="0"/>
          </a:p>
          <a:p>
            <a:pPr lvl="1"/>
            <a:r>
              <a:rPr lang="en-US" dirty="0" smtClean="0"/>
              <a:t>Assisting automation, IP information dissemination and exchange of IP documents with other offices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8"/>
            <a:ext cx="9036496" cy="67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 rot="1484469">
            <a:off x="1691680" y="2348880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21095"/>
            <a:ext cx="9171039" cy="687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1562466" y="1355981"/>
            <a:ext cx="339757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5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362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285293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" y="29044"/>
            <a:ext cx="9119516" cy="68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6732240" y="2132856"/>
            <a:ext cx="432048" cy="36004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216008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"/>
            <a:ext cx="9149957" cy="686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6732240" y="2883335"/>
            <a:ext cx="720080" cy="37124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335699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IPAS and 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IPAS (IP Office Administration System) used by </a:t>
            </a:r>
            <a:r>
              <a:rPr lang="en-US" dirty="0"/>
              <a:t>5</a:t>
            </a:r>
            <a:r>
              <a:rPr lang="en-US" dirty="0" smtClean="0"/>
              <a:t>5 IPOs</a:t>
            </a:r>
          </a:p>
          <a:p>
            <a:pPr>
              <a:buFontTx/>
              <a:buChar char="-"/>
            </a:pPr>
            <a:r>
              <a:rPr lang="en-US" dirty="0" smtClean="0"/>
              <a:t>A WIPO software enabling small IPOs to electronically process patent, trademark, design applications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 (Digital Access System) used by 11 IPOs</a:t>
            </a:r>
          </a:p>
          <a:p>
            <a:pPr marL="0" indent="0">
              <a:buNone/>
            </a:pPr>
            <a:r>
              <a:rPr lang="en-US" dirty="0" smtClean="0"/>
              <a:t>- A System that allows IPOs and applicants to securely exchange or submit a digital copy of priority documents to multiple IPOs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66330" y="389989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288" cy="4352925"/>
          </a:xfrm>
        </p:spPr>
        <p:txBody>
          <a:bodyPr/>
          <a:lstStyle/>
          <a:p>
            <a:r>
              <a:rPr lang="en-US" dirty="0" smtClean="0"/>
              <a:t>“Centralized Access to Search and Examination Reports”</a:t>
            </a:r>
          </a:p>
          <a:p>
            <a:r>
              <a:rPr lang="en-US" dirty="0" smtClean="0"/>
              <a:t>Started with an initiative of IP </a:t>
            </a:r>
            <a:r>
              <a:rPr lang="en-US" dirty="0"/>
              <a:t>Australia </a:t>
            </a:r>
            <a:r>
              <a:rPr lang="en-US" dirty="0" smtClean="0"/>
              <a:t>and the Vancouver Group (AU, CA, UK) </a:t>
            </a:r>
          </a:p>
          <a:p>
            <a:r>
              <a:rPr lang="en-US" dirty="0" smtClean="0"/>
              <a:t>Online </a:t>
            </a:r>
            <a:r>
              <a:rPr lang="en-US" dirty="0"/>
              <a:t>patent work-sharing </a:t>
            </a:r>
            <a:r>
              <a:rPr lang="en-US" dirty="0" smtClean="0"/>
              <a:t>platform for patent examiners worldwide</a:t>
            </a:r>
          </a:p>
          <a:p>
            <a:r>
              <a:rPr lang="en-US" dirty="0" smtClean="0"/>
              <a:t>IPOs can enhance quality and efficiency of patent examination</a:t>
            </a:r>
          </a:p>
          <a:p>
            <a:r>
              <a:rPr lang="en-US" dirty="0" smtClean="0"/>
              <a:t>CASE will be linked to Open Portal Dossier of IP5 to become the Global Portal Dossier</a:t>
            </a:r>
          </a:p>
          <a:p>
            <a:r>
              <a:rPr lang="en-US" dirty="0" smtClean="0"/>
              <a:t>How will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System functions to: </a:t>
            </a:r>
          </a:p>
          <a:p>
            <a:pPr lvl="0"/>
            <a:r>
              <a:rPr lang="en-GB" dirty="0" smtClean="0"/>
              <a:t>Search </a:t>
            </a:r>
            <a:r>
              <a:rPr lang="en-GB" dirty="0"/>
              <a:t>by patent number and retrieve simple results or a list of patent family members.</a:t>
            </a:r>
            <a:endParaRPr lang="en-US" dirty="0"/>
          </a:p>
          <a:p>
            <a:pPr lvl="0"/>
            <a:r>
              <a:rPr lang="en-GB" dirty="0"/>
              <a:t>View bibliographic data, citation data (if available) and lists of documents available for each patent record.</a:t>
            </a:r>
            <a:endParaRPr lang="en-US" dirty="0"/>
          </a:p>
          <a:p>
            <a:pPr lvl="0"/>
            <a:r>
              <a:rPr lang="en-GB" dirty="0"/>
              <a:t>View and/or download the available documents.</a:t>
            </a:r>
            <a:endParaRPr lang="en-US" dirty="0"/>
          </a:p>
          <a:p>
            <a:pPr lvl="0"/>
            <a:r>
              <a:rPr lang="en-GB" dirty="0"/>
              <a:t>Subscribe to notifications of updates to a given patent record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 smtClean="0"/>
              <a:t>-&gt; will be linked to OPD of IP5 -&gt; “Global Dossier”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Arrow Connector 25"/>
          <p:cNvCxnSpPr>
            <a:cxnSpLocks noChangeShapeType="1"/>
          </p:cNvCxnSpPr>
          <p:nvPr/>
        </p:nvCxnSpPr>
        <p:spPr bwMode="auto">
          <a:xfrm flipV="1">
            <a:off x="4292600" y="2247900"/>
            <a:ext cx="12700" cy="1708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3810000" y="3962400"/>
            <a:ext cx="1524000" cy="685800"/>
          </a:xfrm>
          <a:prstGeom prst="flowChartAlternateProcess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dirty="0" smtClean="0"/>
              <a:t>WIPO CASE</a:t>
            </a:r>
            <a:endParaRPr lang="en-US" altLang="ja-JP" dirty="0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1143000" y="34290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1141413" y="22479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8" name="Text Box 52"/>
          <p:cNvSpPr txBox="1">
            <a:spLocks noChangeArrowheads="1"/>
          </p:cNvSpPr>
          <p:nvPr/>
        </p:nvSpPr>
        <p:spPr bwMode="auto">
          <a:xfrm>
            <a:off x="795931" y="152400"/>
            <a:ext cx="7474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2400" b="1" dirty="0" smtClean="0"/>
              <a:t>“World </a:t>
            </a:r>
            <a:r>
              <a:rPr lang="en-US" altLang="ja-JP" sz="2400" b="1" dirty="0"/>
              <a:t>Patent </a:t>
            </a:r>
            <a:r>
              <a:rPr lang="en-US" altLang="ja-JP" sz="2400" b="1" dirty="0" smtClean="0"/>
              <a:t>Office” on Global Dossier Platform</a:t>
            </a:r>
            <a:endParaRPr lang="en-US" altLang="ja-JP" sz="2400" b="1" dirty="0"/>
          </a:p>
          <a:p>
            <a:pPr algn="ctr" eaLnBrk="1" hangingPunct="1"/>
            <a:r>
              <a:rPr lang="en-US" altLang="ja-JP" sz="2400" b="1" dirty="0"/>
              <a:t>(WIPO-CASE, OPD and PATENTSCOPE)</a:t>
            </a:r>
            <a:endParaRPr lang="en-US" altLang="ja-JP" sz="2400" dirty="0"/>
          </a:p>
        </p:txBody>
      </p:sp>
      <p:sp>
        <p:nvSpPr>
          <p:cNvPr id="3079" name="AutoShape 80"/>
          <p:cNvSpPr>
            <a:spLocks noChangeArrowheads="1"/>
          </p:cNvSpPr>
          <p:nvPr/>
        </p:nvSpPr>
        <p:spPr bwMode="auto">
          <a:xfrm>
            <a:off x="3733800" y="1562100"/>
            <a:ext cx="1524000" cy="6858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PATENT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SCOPE</a:t>
            </a:r>
          </a:p>
        </p:txBody>
      </p:sp>
      <p:sp>
        <p:nvSpPr>
          <p:cNvPr id="3080" name="Line 86"/>
          <p:cNvSpPr>
            <a:spLocks noChangeShapeType="1"/>
          </p:cNvSpPr>
          <p:nvPr/>
        </p:nvSpPr>
        <p:spPr bwMode="auto">
          <a:xfrm flipV="1">
            <a:off x="5334000" y="198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Line 87"/>
          <p:cNvSpPr>
            <a:spLocks noChangeShapeType="1"/>
          </p:cNvSpPr>
          <p:nvPr/>
        </p:nvSpPr>
        <p:spPr bwMode="auto">
          <a:xfrm flipV="1">
            <a:off x="53340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2" name="Text Box 94"/>
          <p:cNvSpPr txBox="1">
            <a:spLocks noChangeArrowheads="1"/>
          </p:cNvSpPr>
          <p:nvPr/>
        </p:nvSpPr>
        <p:spPr bwMode="auto">
          <a:xfrm>
            <a:off x="3179763" y="2474913"/>
            <a:ext cx="3140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400" dirty="0"/>
              <a:t>Feed dossier  information that</a:t>
            </a:r>
          </a:p>
          <a:p>
            <a:pPr eaLnBrk="1" hangingPunct="1"/>
            <a:r>
              <a:rPr lang="en-US" altLang="ja-JP" sz="1400" dirty="0"/>
              <a:t>OPD/CASE   Offices agree to publish</a:t>
            </a:r>
          </a:p>
        </p:txBody>
      </p:sp>
      <p:sp>
        <p:nvSpPr>
          <p:cNvPr id="3083" name="Text Box 96"/>
          <p:cNvSpPr txBox="1">
            <a:spLocks noChangeArrowheads="1"/>
          </p:cNvSpPr>
          <p:nvPr/>
        </p:nvSpPr>
        <p:spPr bwMode="auto">
          <a:xfrm>
            <a:off x="7062788" y="1430338"/>
            <a:ext cx="1600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 </a:t>
            </a:r>
            <a:r>
              <a:rPr lang="en-US" altLang="ja-JP" sz="1800" dirty="0"/>
              <a:t>Public Users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ja-JP" sz="1800" dirty="0"/>
              <a:t>(including IP office users)</a:t>
            </a:r>
            <a:endParaRPr lang="en-US" altLang="ja-JP" sz="1800" dirty="0"/>
          </a:p>
        </p:txBody>
      </p:sp>
      <p:pic>
        <p:nvPicPr>
          <p:cNvPr id="3084" name="Picture 101" descr="MC90019835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1953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278313"/>
            <a:ext cx="914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Line 105"/>
          <p:cNvSpPr>
            <a:spLocks noChangeShapeType="1"/>
          </p:cNvSpPr>
          <p:nvPr/>
        </p:nvSpPr>
        <p:spPr bwMode="auto">
          <a:xfrm rot="19800000" flipH="1">
            <a:off x="1612900" y="42005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06"/>
          <p:cNvSpPr>
            <a:spLocks noChangeShapeType="1"/>
          </p:cNvSpPr>
          <p:nvPr/>
        </p:nvSpPr>
        <p:spPr bwMode="auto">
          <a:xfrm rot="19800000" flipH="1">
            <a:off x="1535113" y="41735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88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59105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Oval 6"/>
          <p:cNvSpPr>
            <a:spLocks noChangeArrowheads="1"/>
          </p:cNvSpPr>
          <p:nvPr/>
        </p:nvSpPr>
        <p:spPr bwMode="auto">
          <a:xfrm>
            <a:off x="2746375" y="5026025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IPAS+</a:t>
            </a:r>
          </a:p>
        </p:txBody>
      </p:sp>
      <p:sp>
        <p:nvSpPr>
          <p:cNvPr id="3090" name="TextBox 1"/>
          <p:cNvSpPr txBox="1">
            <a:spLocks noChangeArrowheads="1"/>
          </p:cNvSpPr>
          <p:nvPr/>
        </p:nvSpPr>
        <p:spPr bwMode="auto">
          <a:xfrm>
            <a:off x="304800" y="5437188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participating in WPO/CASE </a:t>
            </a:r>
          </a:p>
        </p:txBody>
      </p:sp>
      <p:sp>
        <p:nvSpPr>
          <p:cNvPr id="3091" name="TextBox 2"/>
          <p:cNvSpPr txBox="1">
            <a:spLocks noChangeArrowheads="1"/>
          </p:cNvSpPr>
          <p:nvPr/>
        </p:nvSpPr>
        <p:spPr bwMode="auto">
          <a:xfrm>
            <a:off x="6751638" y="514667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CASE participating office</a:t>
            </a:r>
          </a:p>
        </p:txBody>
      </p:sp>
      <p:sp>
        <p:nvSpPr>
          <p:cNvPr id="3092" name="TextBox 3"/>
          <p:cNvSpPr txBox="1">
            <a:spLocks noChangeArrowheads="1"/>
          </p:cNvSpPr>
          <p:nvPr/>
        </p:nvSpPr>
        <p:spPr bwMode="auto">
          <a:xfrm>
            <a:off x="2595563" y="5795963"/>
            <a:ext cx="167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IPAS</a:t>
            </a:r>
          </a:p>
        </p:txBody>
      </p:sp>
      <p:pic>
        <p:nvPicPr>
          <p:cNvPr id="3093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81940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Line 105"/>
          <p:cNvSpPr>
            <a:spLocks noChangeShapeType="1"/>
          </p:cNvSpPr>
          <p:nvPr/>
        </p:nvSpPr>
        <p:spPr bwMode="auto">
          <a:xfrm rot="19800000" flipH="1">
            <a:off x="955675" y="27273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5" name="Line 106"/>
          <p:cNvSpPr>
            <a:spLocks noChangeShapeType="1"/>
          </p:cNvSpPr>
          <p:nvPr/>
        </p:nvSpPr>
        <p:spPr bwMode="auto">
          <a:xfrm rot="19800000" flipH="1">
            <a:off x="877888" y="27003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3096" name="Straight Arrow Connector 2"/>
          <p:cNvCxnSpPr>
            <a:cxnSpLocks noChangeShapeType="1"/>
            <a:endCxn id="3075" idx="3"/>
          </p:cNvCxnSpPr>
          <p:nvPr/>
        </p:nvCxnSpPr>
        <p:spPr bwMode="auto">
          <a:xfrm flipH="1" flipV="1">
            <a:off x="5334000" y="4305300"/>
            <a:ext cx="1419225" cy="2730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7" name="Straight Arrow Connector 4"/>
          <p:cNvCxnSpPr>
            <a:cxnSpLocks noChangeShapeType="1"/>
          </p:cNvCxnSpPr>
          <p:nvPr/>
        </p:nvCxnSpPr>
        <p:spPr bwMode="auto">
          <a:xfrm>
            <a:off x="5346700" y="4449763"/>
            <a:ext cx="1371600" cy="2936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8" name="TextBox 1"/>
          <p:cNvSpPr txBox="1">
            <a:spLocks noChangeArrowheads="1"/>
          </p:cNvSpPr>
          <p:nvPr/>
        </p:nvSpPr>
        <p:spPr bwMode="auto">
          <a:xfrm>
            <a:off x="-26988" y="1855788"/>
            <a:ext cx="213360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not participating in WPO/CASE 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2395538" y="-658813"/>
            <a:ext cx="6138862" cy="4346576"/>
          </a:xfrm>
          <a:prstGeom prst="arc">
            <a:avLst>
              <a:gd name="adj1" fmla="val 1420592"/>
              <a:gd name="adj2" fmla="val 1084854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800" dirty="0">
              <a:ea typeface="ＭＳ Ｐゴシック" pitchFamily="50" charset="-128"/>
            </a:endParaRPr>
          </a:p>
        </p:txBody>
      </p:sp>
      <p:sp>
        <p:nvSpPr>
          <p:cNvPr id="3100" name="TextBox 16"/>
          <p:cNvSpPr txBox="1">
            <a:spLocks noChangeArrowheads="1"/>
          </p:cNvSpPr>
          <p:nvPr/>
        </p:nvSpPr>
        <p:spPr bwMode="auto">
          <a:xfrm>
            <a:off x="5867400" y="2998788"/>
            <a:ext cx="173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Public Domain</a:t>
            </a:r>
          </a:p>
        </p:txBody>
      </p:sp>
      <p:sp>
        <p:nvSpPr>
          <p:cNvPr id="3101" name="TextBox 57"/>
          <p:cNvSpPr txBox="1">
            <a:spLocks noChangeArrowheads="1"/>
          </p:cNvSpPr>
          <p:nvPr/>
        </p:nvSpPr>
        <p:spPr bwMode="auto">
          <a:xfrm>
            <a:off x="6059488" y="3557588"/>
            <a:ext cx="296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Not accessible to the public and for PTO official use only</a:t>
            </a:r>
          </a:p>
        </p:txBody>
      </p:sp>
      <p:sp>
        <p:nvSpPr>
          <p:cNvPr id="3102" name="Oval 6"/>
          <p:cNvSpPr>
            <a:spLocks noChangeArrowheads="1"/>
          </p:cNvSpPr>
          <p:nvPr/>
        </p:nvSpPr>
        <p:spPr bwMode="auto">
          <a:xfrm>
            <a:off x="4651375" y="5026025"/>
            <a:ext cx="1508125" cy="80645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 dirty="0"/>
              <a:t>CASE depositary </a:t>
            </a:r>
          </a:p>
          <a:p>
            <a:pPr algn="ctr"/>
            <a:r>
              <a:rPr lang="en-US" altLang="ja-JP" sz="1400" dirty="0"/>
              <a:t>System</a:t>
            </a:r>
          </a:p>
        </p:txBody>
      </p:sp>
      <p:sp>
        <p:nvSpPr>
          <p:cNvPr id="3103" name="TextBox 3"/>
          <p:cNvSpPr txBox="1">
            <a:spLocks noChangeArrowheads="1"/>
          </p:cNvSpPr>
          <p:nvPr/>
        </p:nvSpPr>
        <p:spPr bwMode="auto">
          <a:xfrm>
            <a:off x="4732338" y="5915025"/>
            <a:ext cx="21463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own EDMS</a:t>
            </a:r>
          </a:p>
          <a:p>
            <a:pPr eaLnBrk="1" hangingPunct="1"/>
            <a:r>
              <a:rPr lang="fr-CH" sz="1400" dirty="0"/>
              <a:t>E.g. Australia</a:t>
            </a:r>
            <a:endParaRPr lang="en-US" sz="1400" dirty="0"/>
          </a:p>
        </p:txBody>
      </p:sp>
      <p:cxnSp>
        <p:nvCxnSpPr>
          <p:cNvPr id="3" name="Straight Arrow Connector 2"/>
          <p:cNvCxnSpPr>
            <a:endCxn id="3076" idx="6"/>
          </p:cNvCxnSpPr>
          <p:nvPr/>
        </p:nvCxnSpPr>
        <p:spPr bwMode="auto">
          <a:xfrm flipH="1" flipV="1">
            <a:off x="2514600" y="3771900"/>
            <a:ext cx="1295400" cy="36671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3075" idx="1"/>
          </p:cNvCxnSpPr>
          <p:nvPr/>
        </p:nvCxnSpPr>
        <p:spPr bwMode="auto">
          <a:xfrm>
            <a:off x="2438400" y="3956050"/>
            <a:ext cx="1371600" cy="3492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089" idx="0"/>
          </p:cNvCxnSpPr>
          <p:nvPr/>
        </p:nvCxnSpPr>
        <p:spPr bwMode="auto">
          <a:xfrm flipH="1">
            <a:off x="3432175" y="4648200"/>
            <a:ext cx="377825" cy="377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3621088" y="4713288"/>
            <a:ext cx="341312" cy="31273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233988" y="4619625"/>
            <a:ext cx="171450" cy="40640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76" idx="0"/>
          </p:cNvCxnSpPr>
          <p:nvPr/>
        </p:nvCxnSpPr>
        <p:spPr bwMode="auto">
          <a:xfrm>
            <a:off x="1677988" y="2943225"/>
            <a:ext cx="150812" cy="485775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0" name="Straight Arrow Connector 20"/>
          <p:cNvCxnSpPr>
            <a:cxnSpLocks noChangeShapeType="1"/>
            <a:endCxn id="3077" idx="4"/>
          </p:cNvCxnSpPr>
          <p:nvPr/>
        </p:nvCxnSpPr>
        <p:spPr bwMode="auto">
          <a:xfrm flipH="1" flipV="1">
            <a:off x="1827213" y="2933700"/>
            <a:ext cx="182562" cy="546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1" name="Straight Arrow Connector 23"/>
          <p:cNvCxnSpPr>
            <a:cxnSpLocks noChangeShapeType="1"/>
          </p:cNvCxnSpPr>
          <p:nvPr/>
        </p:nvCxnSpPr>
        <p:spPr bwMode="auto">
          <a:xfrm>
            <a:off x="5010150" y="4619625"/>
            <a:ext cx="223838" cy="406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2" name="Down Arrow 28"/>
          <p:cNvSpPr>
            <a:spLocks noChangeArrowheads="1"/>
          </p:cNvSpPr>
          <p:nvPr/>
        </p:nvSpPr>
        <p:spPr bwMode="auto">
          <a:xfrm>
            <a:off x="5773738" y="3687763"/>
            <a:ext cx="401637" cy="293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13" name="Up Arrow 29"/>
          <p:cNvSpPr>
            <a:spLocks noChangeArrowheads="1"/>
          </p:cNvSpPr>
          <p:nvPr/>
        </p:nvSpPr>
        <p:spPr bwMode="auto">
          <a:xfrm>
            <a:off x="5791200" y="3240088"/>
            <a:ext cx="368300" cy="355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GREEN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31295" y="437118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RE:SEARCH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Database and Platform to bridge partners to use IP (including know-how and </a:t>
            </a:r>
            <a:r>
              <a:rPr lang="en-US" dirty="0"/>
              <a:t>data) </a:t>
            </a:r>
            <a:r>
              <a:rPr lang="en-US" dirty="0" smtClean="0"/>
              <a:t>to facilitate R&amp;D  on neglected </a:t>
            </a:r>
            <a:r>
              <a:rPr lang="en-US" dirty="0"/>
              <a:t>tropical diseases, tuberculosis, and malaria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60 partners (pharmaceutical industry, research institutes such as NIH, Universities)</a:t>
            </a:r>
          </a:p>
          <a:p>
            <a:r>
              <a:rPr lang="en-US" dirty="0" smtClean="0"/>
              <a:t>As of July 2013, 25 license agreements concluded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</a:t>
            </a:r>
            <a:r>
              <a:rPr lang="en-US" sz="2800" dirty="0" smtClean="0"/>
              <a:t>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GREEN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右矢印 3"/>
          <p:cNvSpPr/>
          <p:nvPr/>
        </p:nvSpPr>
        <p:spPr bwMode="auto">
          <a:xfrm>
            <a:off x="107504" y="492690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Database to bridge providers of green tech and commercial partners</a:t>
            </a:r>
          </a:p>
          <a:p>
            <a:r>
              <a:rPr lang="en-US" dirty="0" smtClean="0"/>
              <a:t>To be launched in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240"/>
            <a:ext cx="8280920" cy="65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4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363272" cy="4352925"/>
          </a:xfrm>
        </p:spPr>
        <p:txBody>
          <a:bodyPr/>
          <a:lstStyle/>
          <a:p>
            <a:r>
              <a:rPr lang="en-US" sz="2800" dirty="0" smtClean="0"/>
              <a:t>2.2 million PCT data (first publish, high quality full text)</a:t>
            </a:r>
          </a:p>
          <a:p>
            <a:r>
              <a:rPr lang="en-US" sz="2800" dirty="0" smtClean="0"/>
              <a:t>30 million records (from 30 countries or regions)</a:t>
            </a:r>
          </a:p>
          <a:p>
            <a:r>
              <a:rPr lang="en-US" sz="2800" dirty="0" smtClean="0"/>
              <a:t>Full text search</a:t>
            </a:r>
          </a:p>
          <a:p>
            <a:r>
              <a:rPr lang="en-US" sz="2800" dirty="0" smtClean="0"/>
              <a:t>Cross Lingual Information Retrieval (CLIR)</a:t>
            </a:r>
          </a:p>
          <a:p>
            <a:r>
              <a:rPr lang="en-US" sz="2800" dirty="0" smtClean="0"/>
              <a:t>Machine translation tools (Google, Microsoft, WIPO’s TAPTA) </a:t>
            </a:r>
          </a:p>
          <a:p>
            <a:r>
              <a:rPr lang="en-US" sz="2800" dirty="0" smtClean="0"/>
              <a:t>Analysis and graphical presentation</a:t>
            </a:r>
          </a:p>
          <a:p>
            <a:r>
              <a:rPr lang="en-US" sz="2800" dirty="0" smtClean="0"/>
              <a:t>Over 6,000 </a:t>
            </a:r>
            <a:r>
              <a:rPr lang="en-US" sz="2800" dirty="0" err="1" smtClean="0"/>
              <a:t>Vistors</a:t>
            </a:r>
            <a:r>
              <a:rPr lang="en-US" sz="2800" dirty="0" smtClean="0"/>
              <a:t> per day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0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WIPO Global Databases and Platforms will promote global partnerships among multiple stakeholders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DB, Tools, Platforms need to be easy to search, most updated, interactive/dynamic, multilingual, and robust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Thank You</a:t>
            </a:r>
            <a:r>
              <a:rPr lang="en-US" sz="3600" dirty="0" smtClean="0"/>
              <a:t>!</a:t>
            </a:r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www.wipo.int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“CONTACT US” Web Site at</a:t>
            </a:r>
          </a:p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http://www.wipo.int/contact/en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0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145772" y="620688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" y="22369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979712" y="1988840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 bwMode="auto">
          <a:xfrm>
            <a:off x="2771800" y="2132856"/>
            <a:ext cx="432048" cy="57606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39623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755576" y="69269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55576" y="141277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202310" y="1828568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6559</TotalTime>
  <Words>767</Words>
  <Application>Microsoft Office PowerPoint</Application>
  <PresentationFormat>On-screen Show (4:3)</PresentationFormat>
  <Paragraphs>141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template_english</vt:lpstr>
      <vt:lpstr>PowerPoint Presentation</vt:lpstr>
      <vt:lpstr>Global Databases, Tools, and Platform</vt:lpstr>
      <vt:lpstr>Global Databases, Tools, and Platform for IP business (free) </vt:lpstr>
      <vt:lpstr>PATENTSCOPE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TAPTA</vt:lpstr>
      <vt:lpstr>PowerPoint Presentation</vt:lpstr>
      <vt:lpstr>PowerPoint Presentation</vt:lpstr>
      <vt:lpstr>Global Databases, Tools, and Platform for IP business (free) </vt:lpstr>
      <vt:lpstr>PowerPoint Presentation</vt:lpstr>
      <vt:lpstr>PowerPoint Presentation</vt:lpstr>
      <vt:lpstr>PowerPoint Presentation</vt:lpstr>
      <vt:lpstr>Global Databases, Tools, and Platform for IP business (free) 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 (free) </vt:lpstr>
      <vt:lpstr>IPAS and DAS</vt:lpstr>
      <vt:lpstr>Global Databases, Tools, and Platform for IP business (free) </vt:lpstr>
      <vt:lpstr>WIPO-CASE</vt:lpstr>
      <vt:lpstr>WIPO-CASE (continued)</vt:lpstr>
      <vt:lpstr>PowerPoint Presentation</vt:lpstr>
      <vt:lpstr>Global Databases, Tools, and Platform for IP business (free) </vt:lpstr>
      <vt:lpstr>WIPO RE:SEARCH</vt:lpstr>
      <vt:lpstr>PowerPoint Presentation</vt:lpstr>
      <vt:lpstr>Global Databases, Tools, and Platform for IP business (free) </vt:lpstr>
      <vt:lpstr>WIPO GREEN</vt:lpstr>
      <vt:lpstr>PowerPoint Presentation</vt:lpstr>
      <vt:lpstr>Vision 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TAKAGI Yoshiyuki;MAZENC Christophe</dc:creator>
  <cp:lastModifiedBy>PALMIERI Sylvie</cp:lastModifiedBy>
  <cp:revision>82</cp:revision>
  <dcterms:created xsi:type="dcterms:W3CDTF">2010-11-25T10:11:44Z</dcterms:created>
  <dcterms:modified xsi:type="dcterms:W3CDTF">2013-10-09T07:53:31Z</dcterms:modified>
</cp:coreProperties>
</file>