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639" r:id="rId2"/>
    <p:sldId id="552" r:id="rId3"/>
    <p:sldId id="651" r:id="rId4"/>
    <p:sldId id="653" r:id="rId5"/>
    <p:sldId id="654" r:id="rId6"/>
    <p:sldId id="655" r:id="rId7"/>
    <p:sldId id="656" r:id="rId8"/>
    <p:sldId id="657" r:id="rId9"/>
    <p:sldId id="658" r:id="rId10"/>
    <p:sldId id="659" r:id="rId11"/>
    <p:sldId id="660" r:id="rId12"/>
    <p:sldId id="661" r:id="rId13"/>
    <p:sldId id="662" r:id="rId14"/>
    <p:sldId id="663" r:id="rId15"/>
    <p:sldId id="664" r:id="rId16"/>
    <p:sldId id="665" r:id="rId17"/>
    <p:sldId id="666" r:id="rId18"/>
    <p:sldId id="667" r:id="rId19"/>
    <p:sldId id="668" r:id="rId20"/>
    <p:sldId id="669" r:id="rId21"/>
    <p:sldId id="670" r:id="rId22"/>
    <p:sldId id="671" r:id="rId23"/>
    <p:sldId id="672" r:id="rId24"/>
    <p:sldId id="673" r:id="rId25"/>
    <p:sldId id="674" r:id="rId26"/>
    <p:sldId id="675" r:id="rId27"/>
    <p:sldId id="676" r:id="rId28"/>
    <p:sldId id="677" r:id="rId29"/>
    <p:sldId id="650" r:id="rId30"/>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TAHUN Minelik Alemu" initials="GMA"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4637" autoAdjust="0"/>
  </p:normalViewPr>
  <p:slideViewPr>
    <p:cSldViewPr>
      <p:cViewPr>
        <p:scale>
          <a:sx n="100" d="100"/>
          <a:sy n="100" d="100"/>
        </p:scale>
        <p:origin x="-276" y="-162"/>
      </p:cViewPr>
      <p:guideLst>
        <p:guide orient="horz" pos="2160"/>
        <p:guide pos="2880"/>
      </p:guideLst>
    </p:cSldViewPr>
  </p:slideViewPr>
  <p:outlineViewPr>
    <p:cViewPr>
      <p:scale>
        <a:sx n="33" d="100"/>
        <a:sy n="33" d="100"/>
      </p:scale>
      <p:origin x="82" y="357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DDA367E-9746-4B88-B552-0E9435FC9BDE}" type="datetimeFigureOut">
              <a:rPr lang="hu-HU"/>
              <a:pPr>
                <a:defRPr/>
              </a:pPr>
              <a:t>2016.04.05.</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CB8FCE9-8292-41DA-B671-59BD2D655F2B}" type="slidenum">
              <a:rPr lang="hu-HU"/>
              <a:pPr>
                <a:defRPr/>
              </a:pPr>
              <a:t>‹#›</a:t>
            </a:fld>
            <a:endParaRPr lang="hu-HU"/>
          </a:p>
        </p:txBody>
      </p:sp>
    </p:spTree>
    <p:extLst>
      <p:ext uri="{BB962C8B-B14F-4D97-AF65-F5344CB8AC3E}">
        <p14:creationId xmlns:p14="http://schemas.microsoft.com/office/powerpoint/2010/main" val="12751466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3AC819BF-2FC5-4DD0-B1FF-D016FCC842A9}" type="datetime1">
              <a:rPr lang="hu-HU" smtClean="0"/>
              <a:t>2016.04.05.</a:t>
            </a:fld>
            <a:endParaRPr lang="hu-HU"/>
          </a:p>
        </p:txBody>
      </p:sp>
      <p:sp>
        <p:nvSpPr>
          <p:cNvPr id="5" name="Élőláb helye 4"/>
          <p:cNvSpPr>
            <a:spLocks noGrp="1"/>
          </p:cNvSpPr>
          <p:nvPr>
            <p:ph type="ftr" sz="quarter" idx="11"/>
          </p:nvPr>
        </p:nvSpPr>
        <p:spPr/>
        <p:txBody>
          <a:bodyPr/>
          <a:lstStyle>
            <a:lvl1pPr>
              <a:defRPr/>
            </a:lvl1pPr>
          </a:lstStyle>
          <a:p>
            <a:pPr>
              <a:defRPr/>
            </a:pPr>
            <a:r>
              <a:rPr lang="en-US" smtClean="0"/>
              <a:t>M. Ficsor, WIPO conference, April 7-8, 2016 </a:t>
            </a:r>
            <a:endParaRPr lang="hu-HU"/>
          </a:p>
        </p:txBody>
      </p:sp>
      <p:sp>
        <p:nvSpPr>
          <p:cNvPr id="6" name="Dia számának helye 5"/>
          <p:cNvSpPr>
            <a:spLocks noGrp="1"/>
          </p:cNvSpPr>
          <p:nvPr>
            <p:ph type="sldNum" sz="quarter" idx="12"/>
          </p:nvPr>
        </p:nvSpPr>
        <p:spPr/>
        <p:txBody>
          <a:bodyPr/>
          <a:lstStyle>
            <a:lvl1pPr>
              <a:defRPr/>
            </a:lvl1pPr>
          </a:lstStyle>
          <a:p>
            <a:pPr>
              <a:defRPr/>
            </a:pPr>
            <a:fld id="{D05378C8-7B5A-4AFC-9261-2119D18A3A89}" type="slidenum">
              <a:rPr lang="hu-HU"/>
              <a:pPr>
                <a:defRPr/>
              </a:pPr>
              <a:t>‹#›</a:t>
            </a:fld>
            <a:endParaRPr lang="hu-HU"/>
          </a:p>
        </p:txBody>
      </p:sp>
    </p:spTree>
    <p:extLst>
      <p:ext uri="{BB962C8B-B14F-4D97-AF65-F5344CB8AC3E}">
        <p14:creationId xmlns:p14="http://schemas.microsoft.com/office/powerpoint/2010/main" val="1628149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A50D719B-A6BD-4355-A92B-6ADB46923427}" type="datetime1">
              <a:rPr lang="hu-HU" smtClean="0"/>
              <a:t>2016.04.05.</a:t>
            </a:fld>
            <a:endParaRPr lang="hu-HU"/>
          </a:p>
        </p:txBody>
      </p:sp>
      <p:sp>
        <p:nvSpPr>
          <p:cNvPr id="5" name="Élőláb helye 4"/>
          <p:cNvSpPr>
            <a:spLocks noGrp="1"/>
          </p:cNvSpPr>
          <p:nvPr>
            <p:ph type="ftr" sz="quarter" idx="11"/>
          </p:nvPr>
        </p:nvSpPr>
        <p:spPr/>
        <p:txBody>
          <a:bodyPr/>
          <a:lstStyle>
            <a:lvl1pPr>
              <a:defRPr/>
            </a:lvl1pPr>
          </a:lstStyle>
          <a:p>
            <a:pPr>
              <a:defRPr/>
            </a:pPr>
            <a:r>
              <a:rPr lang="en-US" smtClean="0"/>
              <a:t>M. Ficsor, WIPO conference, April 7-8, 2016 </a:t>
            </a:r>
            <a:endParaRPr lang="hu-HU"/>
          </a:p>
        </p:txBody>
      </p:sp>
      <p:sp>
        <p:nvSpPr>
          <p:cNvPr id="6" name="Dia számának helye 5"/>
          <p:cNvSpPr>
            <a:spLocks noGrp="1"/>
          </p:cNvSpPr>
          <p:nvPr>
            <p:ph type="sldNum" sz="quarter" idx="12"/>
          </p:nvPr>
        </p:nvSpPr>
        <p:spPr/>
        <p:txBody>
          <a:bodyPr/>
          <a:lstStyle>
            <a:lvl1pPr>
              <a:defRPr/>
            </a:lvl1pPr>
          </a:lstStyle>
          <a:p>
            <a:pPr>
              <a:defRPr/>
            </a:pPr>
            <a:fld id="{EA68DF68-E398-4E6D-B4ED-B6DB17E112DD}" type="slidenum">
              <a:rPr lang="hu-HU"/>
              <a:pPr>
                <a:defRPr/>
              </a:pPr>
              <a:t>‹#›</a:t>
            </a:fld>
            <a:endParaRPr lang="hu-HU"/>
          </a:p>
        </p:txBody>
      </p:sp>
    </p:spTree>
    <p:extLst>
      <p:ext uri="{BB962C8B-B14F-4D97-AF65-F5344CB8AC3E}">
        <p14:creationId xmlns:p14="http://schemas.microsoft.com/office/powerpoint/2010/main" val="2817196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697DAEA0-078C-4499-992A-15341525A293}" type="datetime1">
              <a:rPr lang="hu-HU" smtClean="0"/>
              <a:t>2016.04.05.</a:t>
            </a:fld>
            <a:endParaRPr lang="hu-HU"/>
          </a:p>
        </p:txBody>
      </p:sp>
      <p:sp>
        <p:nvSpPr>
          <p:cNvPr id="5" name="Élőláb helye 4"/>
          <p:cNvSpPr>
            <a:spLocks noGrp="1"/>
          </p:cNvSpPr>
          <p:nvPr>
            <p:ph type="ftr" sz="quarter" idx="11"/>
          </p:nvPr>
        </p:nvSpPr>
        <p:spPr/>
        <p:txBody>
          <a:bodyPr/>
          <a:lstStyle>
            <a:lvl1pPr>
              <a:defRPr/>
            </a:lvl1pPr>
          </a:lstStyle>
          <a:p>
            <a:pPr>
              <a:defRPr/>
            </a:pPr>
            <a:r>
              <a:rPr lang="en-US" smtClean="0"/>
              <a:t>M. Ficsor, WIPO conference, April 7-8, 2016 </a:t>
            </a:r>
            <a:endParaRPr lang="hu-HU"/>
          </a:p>
        </p:txBody>
      </p:sp>
      <p:sp>
        <p:nvSpPr>
          <p:cNvPr id="6" name="Dia számának helye 5"/>
          <p:cNvSpPr>
            <a:spLocks noGrp="1"/>
          </p:cNvSpPr>
          <p:nvPr>
            <p:ph type="sldNum" sz="quarter" idx="12"/>
          </p:nvPr>
        </p:nvSpPr>
        <p:spPr/>
        <p:txBody>
          <a:bodyPr/>
          <a:lstStyle>
            <a:lvl1pPr>
              <a:defRPr/>
            </a:lvl1pPr>
          </a:lstStyle>
          <a:p>
            <a:pPr>
              <a:defRPr/>
            </a:pPr>
            <a:fld id="{88331F7E-6DE6-404E-A5E9-D3FFCCC1E11A}" type="slidenum">
              <a:rPr lang="hu-HU"/>
              <a:pPr>
                <a:defRPr/>
              </a:pPr>
              <a:t>‹#›</a:t>
            </a:fld>
            <a:endParaRPr lang="hu-HU"/>
          </a:p>
        </p:txBody>
      </p:sp>
    </p:spTree>
    <p:extLst>
      <p:ext uri="{BB962C8B-B14F-4D97-AF65-F5344CB8AC3E}">
        <p14:creationId xmlns:p14="http://schemas.microsoft.com/office/powerpoint/2010/main" val="1503738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E511CA9A-81B4-42A2-9515-37C607E17E51}" type="datetime1">
              <a:rPr lang="hu-HU" smtClean="0"/>
              <a:t>2016.04.05.</a:t>
            </a:fld>
            <a:endParaRPr lang="hu-HU"/>
          </a:p>
        </p:txBody>
      </p:sp>
      <p:sp>
        <p:nvSpPr>
          <p:cNvPr id="5" name="Élőláb helye 4"/>
          <p:cNvSpPr>
            <a:spLocks noGrp="1"/>
          </p:cNvSpPr>
          <p:nvPr>
            <p:ph type="ftr" sz="quarter" idx="11"/>
          </p:nvPr>
        </p:nvSpPr>
        <p:spPr/>
        <p:txBody>
          <a:bodyPr/>
          <a:lstStyle>
            <a:lvl1pPr>
              <a:defRPr/>
            </a:lvl1pPr>
          </a:lstStyle>
          <a:p>
            <a:pPr>
              <a:defRPr/>
            </a:pPr>
            <a:r>
              <a:rPr lang="en-US" smtClean="0"/>
              <a:t>M. Ficsor, WIPO conference, April 7-8, 2016 </a:t>
            </a:r>
            <a:endParaRPr lang="hu-HU"/>
          </a:p>
        </p:txBody>
      </p:sp>
      <p:sp>
        <p:nvSpPr>
          <p:cNvPr id="6" name="Dia számának helye 5"/>
          <p:cNvSpPr>
            <a:spLocks noGrp="1"/>
          </p:cNvSpPr>
          <p:nvPr>
            <p:ph type="sldNum" sz="quarter" idx="12"/>
          </p:nvPr>
        </p:nvSpPr>
        <p:spPr/>
        <p:txBody>
          <a:bodyPr/>
          <a:lstStyle>
            <a:lvl1pPr>
              <a:defRPr/>
            </a:lvl1pPr>
          </a:lstStyle>
          <a:p>
            <a:pPr>
              <a:defRPr/>
            </a:pPr>
            <a:fld id="{A5BC9835-C9D8-4A16-A6BE-17FE67D68D15}" type="slidenum">
              <a:rPr lang="hu-HU"/>
              <a:pPr>
                <a:defRPr/>
              </a:pPr>
              <a:t>‹#›</a:t>
            </a:fld>
            <a:endParaRPr lang="hu-HU"/>
          </a:p>
        </p:txBody>
      </p:sp>
    </p:spTree>
    <p:extLst>
      <p:ext uri="{BB962C8B-B14F-4D97-AF65-F5344CB8AC3E}">
        <p14:creationId xmlns:p14="http://schemas.microsoft.com/office/powerpoint/2010/main" val="2621036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5839AFB8-3942-4022-BA7E-EA1DB2904025}" type="datetime1">
              <a:rPr lang="hu-HU" smtClean="0"/>
              <a:t>2016.04.05.</a:t>
            </a:fld>
            <a:endParaRPr lang="hu-HU"/>
          </a:p>
        </p:txBody>
      </p:sp>
      <p:sp>
        <p:nvSpPr>
          <p:cNvPr id="5" name="Élőláb helye 4"/>
          <p:cNvSpPr>
            <a:spLocks noGrp="1"/>
          </p:cNvSpPr>
          <p:nvPr>
            <p:ph type="ftr" sz="quarter" idx="11"/>
          </p:nvPr>
        </p:nvSpPr>
        <p:spPr/>
        <p:txBody>
          <a:bodyPr/>
          <a:lstStyle>
            <a:lvl1pPr>
              <a:defRPr/>
            </a:lvl1pPr>
          </a:lstStyle>
          <a:p>
            <a:pPr>
              <a:defRPr/>
            </a:pPr>
            <a:r>
              <a:rPr lang="en-US" smtClean="0"/>
              <a:t>M. Ficsor, WIPO conference, April 7-8, 2016 </a:t>
            </a:r>
            <a:endParaRPr lang="hu-HU"/>
          </a:p>
        </p:txBody>
      </p:sp>
      <p:sp>
        <p:nvSpPr>
          <p:cNvPr id="6" name="Dia számának helye 5"/>
          <p:cNvSpPr>
            <a:spLocks noGrp="1"/>
          </p:cNvSpPr>
          <p:nvPr>
            <p:ph type="sldNum" sz="quarter" idx="12"/>
          </p:nvPr>
        </p:nvSpPr>
        <p:spPr/>
        <p:txBody>
          <a:bodyPr/>
          <a:lstStyle>
            <a:lvl1pPr>
              <a:defRPr/>
            </a:lvl1pPr>
          </a:lstStyle>
          <a:p>
            <a:pPr>
              <a:defRPr/>
            </a:pPr>
            <a:fld id="{A7209942-D653-4CD6-A3ED-E9A76807CB7E}" type="slidenum">
              <a:rPr lang="hu-HU"/>
              <a:pPr>
                <a:defRPr/>
              </a:pPr>
              <a:t>‹#›</a:t>
            </a:fld>
            <a:endParaRPr lang="hu-HU"/>
          </a:p>
        </p:txBody>
      </p:sp>
    </p:spTree>
    <p:extLst>
      <p:ext uri="{BB962C8B-B14F-4D97-AF65-F5344CB8AC3E}">
        <p14:creationId xmlns:p14="http://schemas.microsoft.com/office/powerpoint/2010/main" val="3900973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BD398FDF-1645-4FBD-B18E-5FB6794D2CC6}" type="datetime1">
              <a:rPr lang="hu-HU" smtClean="0"/>
              <a:t>2016.04.05.</a:t>
            </a:fld>
            <a:endParaRPr lang="hu-HU"/>
          </a:p>
        </p:txBody>
      </p:sp>
      <p:sp>
        <p:nvSpPr>
          <p:cNvPr id="6" name="Élőláb helye 4"/>
          <p:cNvSpPr>
            <a:spLocks noGrp="1"/>
          </p:cNvSpPr>
          <p:nvPr>
            <p:ph type="ftr" sz="quarter" idx="11"/>
          </p:nvPr>
        </p:nvSpPr>
        <p:spPr/>
        <p:txBody>
          <a:bodyPr/>
          <a:lstStyle>
            <a:lvl1pPr>
              <a:defRPr/>
            </a:lvl1pPr>
          </a:lstStyle>
          <a:p>
            <a:pPr>
              <a:defRPr/>
            </a:pPr>
            <a:r>
              <a:rPr lang="en-US" smtClean="0"/>
              <a:t>M. Ficsor, WIPO conference, April 7-8, 2016 </a:t>
            </a:r>
            <a:endParaRPr lang="hu-HU"/>
          </a:p>
        </p:txBody>
      </p:sp>
      <p:sp>
        <p:nvSpPr>
          <p:cNvPr id="7" name="Dia számának helye 5"/>
          <p:cNvSpPr>
            <a:spLocks noGrp="1"/>
          </p:cNvSpPr>
          <p:nvPr>
            <p:ph type="sldNum" sz="quarter" idx="12"/>
          </p:nvPr>
        </p:nvSpPr>
        <p:spPr/>
        <p:txBody>
          <a:bodyPr/>
          <a:lstStyle>
            <a:lvl1pPr>
              <a:defRPr/>
            </a:lvl1pPr>
          </a:lstStyle>
          <a:p>
            <a:pPr>
              <a:defRPr/>
            </a:pPr>
            <a:fld id="{8F0AEB12-7424-4D50-AD37-A5A25DFB95DB}" type="slidenum">
              <a:rPr lang="hu-HU"/>
              <a:pPr>
                <a:defRPr/>
              </a:pPr>
              <a:t>‹#›</a:t>
            </a:fld>
            <a:endParaRPr lang="hu-HU"/>
          </a:p>
        </p:txBody>
      </p:sp>
    </p:spTree>
    <p:extLst>
      <p:ext uri="{BB962C8B-B14F-4D97-AF65-F5344CB8AC3E}">
        <p14:creationId xmlns:p14="http://schemas.microsoft.com/office/powerpoint/2010/main" val="11028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0AD95AB5-ECE0-457B-95C9-94DDA69BBFDB}" type="datetime1">
              <a:rPr lang="hu-HU" smtClean="0"/>
              <a:t>2016.04.05.</a:t>
            </a:fld>
            <a:endParaRPr lang="hu-HU"/>
          </a:p>
        </p:txBody>
      </p:sp>
      <p:sp>
        <p:nvSpPr>
          <p:cNvPr id="8" name="Élőláb helye 4"/>
          <p:cNvSpPr>
            <a:spLocks noGrp="1"/>
          </p:cNvSpPr>
          <p:nvPr>
            <p:ph type="ftr" sz="quarter" idx="11"/>
          </p:nvPr>
        </p:nvSpPr>
        <p:spPr/>
        <p:txBody>
          <a:bodyPr/>
          <a:lstStyle>
            <a:lvl1pPr>
              <a:defRPr/>
            </a:lvl1pPr>
          </a:lstStyle>
          <a:p>
            <a:pPr>
              <a:defRPr/>
            </a:pPr>
            <a:r>
              <a:rPr lang="en-US" smtClean="0"/>
              <a:t>M. Ficsor, WIPO conference, April 7-8, 2016 </a:t>
            </a:r>
            <a:endParaRPr lang="hu-HU"/>
          </a:p>
        </p:txBody>
      </p:sp>
      <p:sp>
        <p:nvSpPr>
          <p:cNvPr id="9" name="Dia számának helye 5"/>
          <p:cNvSpPr>
            <a:spLocks noGrp="1"/>
          </p:cNvSpPr>
          <p:nvPr>
            <p:ph type="sldNum" sz="quarter" idx="12"/>
          </p:nvPr>
        </p:nvSpPr>
        <p:spPr/>
        <p:txBody>
          <a:bodyPr/>
          <a:lstStyle>
            <a:lvl1pPr>
              <a:defRPr/>
            </a:lvl1pPr>
          </a:lstStyle>
          <a:p>
            <a:pPr>
              <a:defRPr/>
            </a:pPr>
            <a:fld id="{E707AB2E-7F89-4057-9B65-D6EA8C205905}" type="slidenum">
              <a:rPr lang="hu-HU"/>
              <a:pPr>
                <a:defRPr/>
              </a:pPr>
              <a:t>‹#›</a:t>
            </a:fld>
            <a:endParaRPr lang="hu-HU"/>
          </a:p>
        </p:txBody>
      </p:sp>
    </p:spTree>
    <p:extLst>
      <p:ext uri="{BB962C8B-B14F-4D97-AF65-F5344CB8AC3E}">
        <p14:creationId xmlns:p14="http://schemas.microsoft.com/office/powerpoint/2010/main" val="306052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46BF802A-BB21-4980-820A-168AF7A3E198}" type="datetime1">
              <a:rPr lang="hu-HU" smtClean="0"/>
              <a:t>2016.04.05.</a:t>
            </a:fld>
            <a:endParaRPr lang="hu-HU"/>
          </a:p>
        </p:txBody>
      </p:sp>
      <p:sp>
        <p:nvSpPr>
          <p:cNvPr id="4" name="Élőláb helye 4"/>
          <p:cNvSpPr>
            <a:spLocks noGrp="1"/>
          </p:cNvSpPr>
          <p:nvPr>
            <p:ph type="ftr" sz="quarter" idx="11"/>
          </p:nvPr>
        </p:nvSpPr>
        <p:spPr/>
        <p:txBody>
          <a:bodyPr/>
          <a:lstStyle>
            <a:lvl1pPr>
              <a:defRPr/>
            </a:lvl1pPr>
          </a:lstStyle>
          <a:p>
            <a:pPr>
              <a:defRPr/>
            </a:pPr>
            <a:r>
              <a:rPr lang="en-US" smtClean="0"/>
              <a:t>M. Ficsor, WIPO conference, April 7-8, 2016 </a:t>
            </a:r>
            <a:endParaRPr lang="hu-HU"/>
          </a:p>
        </p:txBody>
      </p:sp>
      <p:sp>
        <p:nvSpPr>
          <p:cNvPr id="5" name="Dia számának helye 5"/>
          <p:cNvSpPr>
            <a:spLocks noGrp="1"/>
          </p:cNvSpPr>
          <p:nvPr>
            <p:ph type="sldNum" sz="quarter" idx="12"/>
          </p:nvPr>
        </p:nvSpPr>
        <p:spPr/>
        <p:txBody>
          <a:bodyPr/>
          <a:lstStyle>
            <a:lvl1pPr>
              <a:defRPr/>
            </a:lvl1pPr>
          </a:lstStyle>
          <a:p>
            <a:pPr>
              <a:defRPr/>
            </a:pPr>
            <a:fld id="{17349142-EAF5-4D9C-B06E-128837FF45F7}" type="slidenum">
              <a:rPr lang="hu-HU"/>
              <a:pPr>
                <a:defRPr/>
              </a:pPr>
              <a:t>‹#›</a:t>
            </a:fld>
            <a:endParaRPr lang="hu-HU"/>
          </a:p>
        </p:txBody>
      </p:sp>
    </p:spTree>
    <p:extLst>
      <p:ext uri="{BB962C8B-B14F-4D97-AF65-F5344CB8AC3E}">
        <p14:creationId xmlns:p14="http://schemas.microsoft.com/office/powerpoint/2010/main" val="379852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EC5A92A3-3D3E-40B4-BE36-0EDCD3B21D2D}" type="datetime1">
              <a:rPr lang="hu-HU" smtClean="0"/>
              <a:t>2016.04.05.</a:t>
            </a:fld>
            <a:endParaRPr lang="hu-HU"/>
          </a:p>
        </p:txBody>
      </p:sp>
      <p:sp>
        <p:nvSpPr>
          <p:cNvPr id="3" name="Élőláb helye 4"/>
          <p:cNvSpPr>
            <a:spLocks noGrp="1"/>
          </p:cNvSpPr>
          <p:nvPr>
            <p:ph type="ftr" sz="quarter" idx="11"/>
          </p:nvPr>
        </p:nvSpPr>
        <p:spPr/>
        <p:txBody>
          <a:bodyPr/>
          <a:lstStyle>
            <a:lvl1pPr>
              <a:defRPr/>
            </a:lvl1pPr>
          </a:lstStyle>
          <a:p>
            <a:pPr>
              <a:defRPr/>
            </a:pPr>
            <a:r>
              <a:rPr lang="en-US" smtClean="0"/>
              <a:t>M. Ficsor, WIPO conference, April 7-8, 2016 </a:t>
            </a:r>
            <a:endParaRPr lang="hu-HU"/>
          </a:p>
        </p:txBody>
      </p:sp>
      <p:sp>
        <p:nvSpPr>
          <p:cNvPr id="4" name="Dia számának helye 5"/>
          <p:cNvSpPr>
            <a:spLocks noGrp="1"/>
          </p:cNvSpPr>
          <p:nvPr>
            <p:ph type="sldNum" sz="quarter" idx="12"/>
          </p:nvPr>
        </p:nvSpPr>
        <p:spPr/>
        <p:txBody>
          <a:bodyPr/>
          <a:lstStyle>
            <a:lvl1pPr>
              <a:defRPr/>
            </a:lvl1pPr>
          </a:lstStyle>
          <a:p>
            <a:pPr>
              <a:defRPr/>
            </a:pPr>
            <a:fld id="{FF353DDE-6AFE-4CB8-9BDB-0B0CD3120368}" type="slidenum">
              <a:rPr lang="hu-HU"/>
              <a:pPr>
                <a:defRPr/>
              </a:pPr>
              <a:t>‹#›</a:t>
            </a:fld>
            <a:endParaRPr lang="hu-HU"/>
          </a:p>
        </p:txBody>
      </p:sp>
    </p:spTree>
    <p:extLst>
      <p:ext uri="{BB962C8B-B14F-4D97-AF65-F5344CB8AC3E}">
        <p14:creationId xmlns:p14="http://schemas.microsoft.com/office/powerpoint/2010/main" val="375943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9833DDA0-7632-4510-BC84-88E32D6A4B29}" type="datetime1">
              <a:rPr lang="hu-HU" smtClean="0"/>
              <a:t>2016.04.05.</a:t>
            </a:fld>
            <a:endParaRPr lang="hu-HU"/>
          </a:p>
        </p:txBody>
      </p:sp>
      <p:sp>
        <p:nvSpPr>
          <p:cNvPr id="6" name="Élőláb helye 4"/>
          <p:cNvSpPr>
            <a:spLocks noGrp="1"/>
          </p:cNvSpPr>
          <p:nvPr>
            <p:ph type="ftr" sz="quarter" idx="11"/>
          </p:nvPr>
        </p:nvSpPr>
        <p:spPr/>
        <p:txBody>
          <a:bodyPr/>
          <a:lstStyle>
            <a:lvl1pPr>
              <a:defRPr/>
            </a:lvl1pPr>
          </a:lstStyle>
          <a:p>
            <a:pPr>
              <a:defRPr/>
            </a:pPr>
            <a:r>
              <a:rPr lang="en-US" smtClean="0"/>
              <a:t>M. Ficsor, WIPO conference, April 7-8, 2016 </a:t>
            </a:r>
            <a:endParaRPr lang="hu-HU"/>
          </a:p>
        </p:txBody>
      </p:sp>
      <p:sp>
        <p:nvSpPr>
          <p:cNvPr id="7" name="Dia számának helye 5"/>
          <p:cNvSpPr>
            <a:spLocks noGrp="1"/>
          </p:cNvSpPr>
          <p:nvPr>
            <p:ph type="sldNum" sz="quarter" idx="12"/>
          </p:nvPr>
        </p:nvSpPr>
        <p:spPr/>
        <p:txBody>
          <a:bodyPr/>
          <a:lstStyle>
            <a:lvl1pPr>
              <a:defRPr/>
            </a:lvl1pPr>
          </a:lstStyle>
          <a:p>
            <a:pPr>
              <a:defRPr/>
            </a:pPr>
            <a:fld id="{A83DDD93-351C-4C77-99D8-A2EF58A9FD47}" type="slidenum">
              <a:rPr lang="hu-HU"/>
              <a:pPr>
                <a:defRPr/>
              </a:pPr>
              <a:t>‹#›</a:t>
            </a:fld>
            <a:endParaRPr lang="hu-HU"/>
          </a:p>
        </p:txBody>
      </p:sp>
    </p:spTree>
    <p:extLst>
      <p:ext uri="{BB962C8B-B14F-4D97-AF65-F5344CB8AC3E}">
        <p14:creationId xmlns:p14="http://schemas.microsoft.com/office/powerpoint/2010/main" val="3021483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FD2A9A85-CDDC-4AA9-9E03-BC3CF04E183F}" type="datetime1">
              <a:rPr lang="hu-HU" smtClean="0"/>
              <a:t>2016.04.05.</a:t>
            </a:fld>
            <a:endParaRPr lang="hu-HU"/>
          </a:p>
        </p:txBody>
      </p:sp>
      <p:sp>
        <p:nvSpPr>
          <p:cNvPr id="6" name="Élőláb helye 4"/>
          <p:cNvSpPr>
            <a:spLocks noGrp="1"/>
          </p:cNvSpPr>
          <p:nvPr>
            <p:ph type="ftr" sz="quarter" idx="11"/>
          </p:nvPr>
        </p:nvSpPr>
        <p:spPr/>
        <p:txBody>
          <a:bodyPr/>
          <a:lstStyle>
            <a:lvl1pPr>
              <a:defRPr/>
            </a:lvl1pPr>
          </a:lstStyle>
          <a:p>
            <a:pPr>
              <a:defRPr/>
            </a:pPr>
            <a:r>
              <a:rPr lang="en-US" smtClean="0"/>
              <a:t>M. Ficsor, WIPO conference, April 7-8, 2016 </a:t>
            </a:r>
            <a:endParaRPr lang="hu-HU"/>
          </a:p>
        </p:txBody>
      </p:sp>
      <p:sp>
        <p:nvSpPr>
          <p:cNvPr id="7" name="Dia számának helye 5"/>
          <p:cNvSpPr>
            <a:spLocks noGrp="1"/>
          </p:cNvSpPr>
          <p:nvPr>
            <p:ph type="sldNum" sz="quarter" idx="12"/>
          </p:nvPr>
        </p:nvSpPr>
        <p:spPr/>
        <p:txBody>
          <a:bodyPr/>
          <a:lstStyle>
            <a:lvl1pPr>
              <a:defRPr/>
            </a:lvl1pPr>
          </a:lstStyle>
          <a:p>
            <a:pPr>
              <a:defRPr/>
            </a:pPr>
            <a:fld id="{BC949D3E-5859-48D1-91F0-8B5C1F0BA631}" type="slidenum">
              <a:rPr lang="hu-HU"/>
              <a:pPr>
                <a:defRPr/>
              </a:pPr>
              <a:t>‹#›</a:t>
            </a:fld>
            <a:endParaRPr lang="hu-HU"/>
          </a:p>
        </p:txBody>
      </p:sp>
    </p:spTree>
    <p:extLst>
      <p:ext uri="{BB962C8B-B14F-4D97-AF65-F5344CB8AC3E}">
        <p14:creationId xmlns:p14="http://schemas.microsoft.com/office/powerpoint/2010/main" val="714458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4A3BF72-7104-477D-A301-EBF5FCEC6973}" type="datetime1">
              <a:rPr lang="hu-HU" smtClean="0"/>
              <a:t>2016.04.05.</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M. Ficsor, WIPO conference, April 7-8, 2016 </a:t>
            </a: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1E2CE7E-9830-47C3-AA56-1FB9B7670529}"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476250"/>
            <a:ext cx="7772400" cy="3124200"/>
          </a:xfrm>
          <a:solidFill>
            <a:schemeClr val="accent2">
              <a:lumMod val="40000"/>
              <a:lumOff val="60000"/>
            </a:schemeClr>
          </a:solidFill>
          <a:ln>
            <a:solidFill>
              <a:schemeClr val="accent2">
                <a:lumMod val="50000"/>
              </a:schemeClr>
            </a:solidFill>
          </a:ln>
        </p:spPr>
        <p:txBody>
          <a:bodyPr>
            <a:normAutofit/>
          </a:bodyPr>
          <a:lstStyle/>
          <a:p>
            <a:r>
              <a:rPr lang="en-US" sz="2000" b="1" dirty="0"/>
              <a:t>WIPO International Conference on Intellectual Property </a:t>
            </a:r>
            <a:r>
              <a:rPr lang="hu-HU" sz="2000" b="1" dirty="0" smtClean="0"/>
              <a:t/>
            </a:r>
            <a:br>
              <a:rPr lang="hu-HU" sz="2000" b="1" dirty="0" smtClean="0"/>
            </a:br>
            <a:r>
              <a:rPr lang="en-US" sz="2000" b="1" dirty="0" smtClean="0"/>
              <a:t>and </a:t>
            </a:r>
            <a:r>
              <a:rPr lang="en-US" sz="2000" b="1" dirty="0"/>
              <a:t>Development</a:t>
            </a:r>
            <a:r>
              <a:rPr lang="hu-HU" sz="2000" dirty="0"/>
              <a:t/>
            </a:r>
            <a:br>
              <a:rPr lang="hu-HU" sz="2000" dirty="0"/>
            </a:br>
            <a:r>
              <a:rPr lang="en-US" sz="2000" dirty="0"/>
              <a:t> </a:t>
            </a:r>
            <a:r>
              <a:rPr lang="hu-HU" sz="2000" dirty="0"/>
              <a:t/>
            </a:r>
            <a:br>
              <a:rPr lang="hu-HU" sz="2000" dirty="0"/>
            </a:br>
            <a:r>
              <a:rPr lang="en-US" sz="1800" dirty="0"/>
              <a:t>organized</a:t>
            </a:r>
            <a:r>
              <a:rPr lang="en-US" sz="1800" i="1" dirty="0"/>
              <a:t> </a:t>
            </a:r>
            <a:r>
              <a:rPr lang="en-US" sz="1800" dirty="0"/>
              <a:t>by the World Intellectual Property Organization (WIPO)</a:t>
            </a:r>
            <a:r>
              <a:rPr lang="hu-HU" sz="1800" dirty="0"/>
              <a:t/>
            </a:r>
            <a:br>
              <a:rPr lang="hu-HU" sz="1800" dirty="0"/>
            </a:br>
            <a:r>
              <a:rPr lang="en-US" sz="2000" dirty="0"/>
              <a:t> </a:t>
            </a:r>
            <a:r>
              <a:rPr lang="hu-HU" sz="2000" dirty="0"/>
              <a:t/>
            </a:r>
            <a:br>
              <a:rPr lang="hu-HU" sz="2000" dirty="0"/>
            </a:br>
            <a:r>
              <a:rPr lang="en-US" sz="2000" b="1" dirty="0"/>
              <a:t>Geneva, April 7 and 8, 2016</a:t>
            </a:r>
            <a:r>
              <a:rPr lang="hu-HU" sz="2000" dirty="0"/>
              <a:t/>
            </a:r>
            <a:br>
              <a:rPr lang="hu-HU" sz="2000" dirty="0"/>
            </a:br>
            <a:endParaRPr lang="en-US" sz="2000" b="1" dirty="0"/>
          </a:p>
        </p:txBody>
      </p:sp>
      <p:sp>
        <p:nvSpPr>
          <p:cNvPr id="3" name="Alcím 2"/>
          <p:cNvSpPr>
            <a:spLocks noGrp="1"/>
          </p:cNvSpPr>
          <p:nvPr>
            <p:ph type="subTitle" idx="1"/>
          </p:nvPr>
        </p:nvSpPr>
        <p:spPr>
          <a:solidFill>
            <a:schemeClr val="accent3">
              <a:lumMod val="60000"/>
              <a:lumOff val="40000"/>
            </a:schemeClr>
          </a:solidFill>
          <a:ln>
            <a:solidFill>
              <a:schemeClr val="accent3">
                <a:lumMod val="50000"/>
              </a:schemeClr>
            </a:solidFill>
          </a:ln>
        </p:spPr>
        <p:txBody>
          <a:bodyPr>
            <a:normAutofit fontScale="92500" lnSpcReduction="10000"/>
          </a:bodyPr>
          <a:lstStyle/>
          <a:p>
            <a:pPr>
              <a:defRPr/>
            </a:pPr>
            <a:endParaRPr lang="hu-HU" sz="800" b="1" dirty="0" smtClean="0">
              <a:solidFill>
                <a:schemeClr val="tx1"/>
              </a:solidFill>
            </a:endParaRPr>
          </a:p>
          <a:p>
            <a:pPr>
              <a:defRPr/>
            </a:pPr>
            <a:r>
              <a:rPr lang="hu-HU" sz="2000" b="1" dirty="0" smtClean="0">
                <a:solidFill>
                  <a:schemeClr val="tx1"/>
                </a:solidFill>
              </a:rPr>
              <a:t>COPYRIGHT, CULTURE AND DEVELOPMENT </a:t>
            </a:r>
          </a:p>
          <a:p>
            <a:pPr>
              <a:defRPr/>
            </a:pPr>
            <a:endParaRPr lang="hu-HU" sz="2000" b="1" dirty="0">
              <a:solidFill>
                <a:schemeClr val="tx1"/>
              </a:solidFill>
            </a:endParaRPr>
          </a:p>
          <a:p>
            <a:pPr>
              <a:defRPr/>
            </a:pPr>
            <a:r>
              <a:rPr lang="hu-HU" sz="1800" b="1" dirty="0" smtClean="0">
                <a:solidFill>
                  <a:schemeClr val="tx1"/>
                </a:solidFill>
              </a:rPr>
              <a:t>Dr. Mihály Ficsor,</a:t>
            </a:r>
          </a:p>
          <a:p>
            <a:pPr>
              <a:defRPr/>
            </a:pPr>
            <a:r>
              <a:rPr lang="hu-HU" sz="1800" b="1" dirty="0" err="1" smtClean="0">
                <a:solidFill>
                  <a:schemeClr val="tx1"/>
                </a:solidFill>
              </a:rPr>
              <a:t>Chairman</a:t>
            </a:r>
            <a:r>
              <a:rPr lang="hu-HU" sz="1800" b="1" dirty="0" smtClean="0">
                <a:solidFill>
                  <a:schemeClr val="tx1"/>
                </a:solidFill>
              </a:rPr>
              <a:t>, </a:t>
            </a:r>
            <a:r>
              <a:rPr lang="hu-HU" sz="1800" b="1" dirty="0" err="1" smtClean="0">
                <a:solidFill>
                  <a:schemeClr val="tx1"/>
                </a:solidFill>
              </a:rPr>
              <a:t>Central</a:t>
            </a:r>
            <a:r>
              <a:rPr lang="hu-HU" sz="1800" b="1" dirty="0" smtClean="0">
                <a:solidFill>
                  <a:schemeClr val="tx1"/>
                </a:solidFill>
              </a:rPr>
              <a:t> and </a:t>
            </a:r>
            <a:r>
              <a:rPr lang="hu-HU" sz="1800" b="1" dirty="0" err="1" smtClean="0">
                <a:solidFill>
                  <a:schemeClr val="tx1"/>
                </a:solidFill>
              </a:rPr>
              <a:t>Eastern</a:t>
            </a:r>
            <a:r>
              <a:rPr lang="hu-HU" sz="1800" b="1" dirty="0" smtClean="0">
                <a:solidFill>
                  <a:schemeClr val="tx1"/>
                </a:solidFill>
              </a:rPr>
              <a:t> European Copyright </a:t>
            </a:r>
            <a:r>
              <a:rPr lang="hu-HU" sz="1800" b="1" dirty="0" err="1" smtClean="0">
                <a:solidFill>
                  <a:schemeClr val="tx1"/>
                </a:solidFill>
              </a:rPr>
              <a:t>Alliance</a:t>
            </a:r>
            <a:r>
              <a:rPr lang="hu-HU" sz="1800" b="1" dirty="0" smtClean="0">
                <a:solidFill>
                  <a:schemeClr val="tx1"/>
                </a:solidFill>
              </a:rPr>
              <a:t> (CEECA), </a:t>
            </a:r>
            <a:r>
              <a:rPr lang="hu-HU" sz="1800" b="1" dirty="0" err="1" smtClean="0">
                <a:solidFill>
                  <a:schemeClr val="tx1"/>
                </a:solidFill>
              </a:rPr>
              <a:t>former</a:t>
            </a:r>
            <a:r>
              <a:rPr lang="hu-HU" sz="1800" b="1" dirty="0" smtClean="0">
                <a:solidFill>
                  <a:schemeClr val="tx1"/>
                </a:solidFill>
              </a:rPr>
              <a:t> </a:t>
            </a:r>
            <a:r>
              <a:rPr lang="hu-HU" sz="1800" b="1" dirty="0" err="1" smtClean="0">
                <a:solidFill>
                  <a:schemeClr val="tx1"/>
                </a:solidFill>
              </a:rPr>
              <a:t>Assistant</a:t>
            </a:r>
            <a:r>
              <a:rPr lang="hu-HU" sz="1800" b="1" dirty="0" smtClean="0">
                <a:solidFill>
                  <a:schemeClr val="tx1"/>
                </a:solidFill>
              </a:rPr>
              <a:t> </a:t>
            </a:r>
            <a:r>
              <a:rPr lang="hu-HU" sz="1800" b="1" dirty="0" err="1" smtClean="0">
                <a:solidFill>
                  <a:schemeClr val="tx1"/>
                </a:solidFill>
              </a:rPr>
              <a:t>Director</a:t>
            </a:r>
            <a:r>
              <a:rPr lang="hu-HU" sz="1800" b="1" dirty="0" smtClean="0">
                <a:solidFill>
                  <a:schemeClr val="tx1"/>
                </a:solidFill>
              </a:rPr>
              <a:t> General of WIPO </a:t>
            </a:r>
            <a:endParaRPr lang="en-US" sz="1800" b="1" dirty="0">
              <a:solidFill>
                <a:schemeClr val="tx1"/>
              </a:solidFill>
            </a:endParaRPr>
          </a:p>
        </p:txBody>
      </p:sp>
    </p:spTree>
    <p:extLst>
      <p:ext uri="{BB962C8B-B14F-4D97-AF65-F5344CB8AC3E}">
        <p14:creationId xmlns:p14="http://schemas.microsoft.com/office/powerpoint/2010/main" val="566204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n-US" smtClean="0"/>
              <a:t>M. Ficsor, WIPO conference, April 7-8, 2016 </a:t>
            </a:r>
            <a:endParaRPr lang="hu-HU"/>
          </a:p>
        </p:txBody>
      </p:sp>
      <p:sp>
        <p:nvSpPr>
          <p:cNvPr id="3" name="Dia számának helye 2"/>
          <p:cNvSpPr>
            <a:spLocks noGrp="1"/>
          </p:cNvSpPr>
          <p:nvPr>
            <p:ph type="sldNum" sz="quarter" idx="12"/>
          </p:nvPr>
        </p:nvSpPr>
        <p:spPr/>
        <p:txBody>
          <a:bodyPr/>
          <a:lstStyle/>
          <a:p>
            <a:pPr>
              <a:defRPr/>
            </a:pPr>
            <a:fld id="{FF353DDE-6AFE-4CB8-9BDB-0B0CD3120368}" type="slidenum">
              <a:rPr lang="hu-HU" smtClean="0"/>
              <a:pPr>
                <a:defRPr/>
              </a:pPr>
              <a:t>10</a:t>
            </a:fld>
            <a:endParaRPr lang="hu-HU"/>
          </a:p>
        </p:txBody>
      </p:sp>
      <p:sp>
        <p:nvSpPr>
          <p:cNvPr id="4" name="Szövegdoboz 3"/>
          <p:cNvSpPr txBox="1"/>
          <p:nvPr/>
        </p:nvSpPr>
        <p:spPr>
          <a:xfrm>
            <a:off x="467544" y="2420888"/>
            <a:ext cx="8136904" cy="2400657"/>
          </a:xfrm>
          <a:prstGeom prst="rect">
            <a:avLst/>
          </a:prstGeom>
          <a:noFill/>
        </p:spPr>
        <p:txBody>
          <a:bodyPr wrap="square" rtlCol="0">
            <a:spAutoFit/>
          </a:bodyPr>
          <a:lstStyle/>
          <a:p>
            <a:pPr algn="ctr"/>
            <a:r>
              <a:rPr lang="hu-HU" sz="4400" b="1" dirty="0" smtClean="0">
                <a:solidFill>
                  <a:srgbClr val="C00000"/>
                </a:solidFill>
              </a:rPr>
              <a:t>II.</a:t>
            </a:r>
            <a:r>
              <a:rPr lang="hu-HU" dirty="0" smtClean="0">
                <a:solidFill>
                  <a:srgbClr val="C00000"/>
                </a:solidFill>
              </a:rPr>
              <a:t> </a:t>
            </a:r>
            <a:r>
              <a:rPr lang="en-US" sz="4400" b="1" dirty="0" smtClean="0">
                <a:solidFill>
                  <a:srgbClr val="C00000"/>
                </a:solidFill>
              </a:rPr>
              <a:t>GENERAL PRINCIPLES</a:t>
            </a:r>
            <a:r>
              <a:rPr lang="hu-HU" sz="4400" b="1" dirty="0" smtClean="0">
                <a:solidFill>
                  <a:srgbClr val="C00000"/>
                </a:solidFill>
              </a:rPr>
              <a:t>: COPYRIGHT SHOULD FUNCTION AS „ADVERTISED”</a:t>
            </a:r>
            <a:r>
              <a:rPr lang="hu-HU" sz="4400" b="1" dirty="0" smtClean="0"/>
              <a:t> </a:t>
            </a:r>
            <a:r>
              <a:rPr lang="en-US" sz="4400" b="1" dirty="0" smtClean="0"/>
              <a:t> </a:t>
            </a:r>
            <a:endParaRPr lang="hu-HU" sz="4400" b="1" dirty="0" smtClean="0"/>
          </a:p>
          <a:p>
            <a:endParaRPr lang="hu-HU" dirty="0"/>
          </a:p>
        </p:txBody>
      </p:sp>
    </p:spTree>
    <p:extLst>
      <p:ext uri="{BB962C8B-B14F-4D97-AF65-F5344CB8AC3E}">
        <p14:creationId xmlns:p14="http://schemas.microsoft.com/office/powerpoint/2010/main" val="2067970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60000"/>
              <a:lumOff val="40000"/>
            </a:schemeClr>
          </a:solidFill>
          <a:ln>
            <a:solidFill>
              <a:schemeClr val="accent2">
                <a:lumMod val="50000"/>
              </a:schemeClr>
            </a:solidFill>
          </a:ln>
        </p:spPr>
        <p:txBody>
          <a:bodyPr/>
          <a:lstStyle/>
          <a:p>
            <a:r>
              <a:rPr lang="hu-HU" sz="3600" b="1" dirty="0" err="1" smtClean="0"/>
              <a:t>Creator-centric</a:t>
            </a:r>
            <a:r>
              <a:rPr lang="hu-HU" sz="3600" b="1" dirty="0" smtClean="0"/>
              <a:t> </a:t>
            </a:r>
            <a:r>
              <a:rPr lang="hu-HU" sz="3600" b="1" dirty="0" err="1" smtClean="0"/>
              <a:t>protection</a:t>
            </a:r>
            <a:endParaRPr lang="hu-HU" sz="3600" b="1" dirty="0"/>
          </a:p>
        </p:txBody>
      </p:sp>
      <p:sp>
        <p:nvSpPr>
          <p:cNvPr id="3" name="Tartalom helye 2"/>
          <p:cNvSpPr>
            <a:spLocks noGrp="1"/>
          </p:cNvSpPr>
          <p:nvPr>
            <p:ph idx="1"/>
          </p:nvPr>
        </p:nvSpPr>
        <p:spPr>
          <a:xfrm>
            <a:off x="467544" y="1772816"/>
            <a:ext cx="8229600" cy="4525963"/>
          </a:xfrm>
        </p:spPr>
        <p:txBody>
          <a:bodyPr/>
          <a:lstStyle/>
          <a:p>
            <a:pPr marL="0" indent="0">
              <a:buNone/>
            </a:pPr>
            <a:endParaRPr lang="hu-HU" sz="2000" b="1" dirty="0" smtClean="0"/>
          </a:p>
          <a:p>
            <a:pPr marL="0" indent="0">
              <a:buNone/>
            </a:pPr>
            <a:r>
              <a:rPr lang="en-US" sz="2000" b="1" dirty="0" smtClean="0"/>
              <a:t>General </a:t>
            </a:r>
            <a:r>
              <a:rPr lang="en-US" sz="2000" b="1" dirty="0"/>
              <a:t>principles to keep in mind in order to maintain (or restore) the credibility and public acceptance of </a:t>
            </a:r>
            <a:r>
              <a:rPr lang="en-US" sz="2000" b="1" dirty="0" smtClean="0"/>
              <a:t>copyright </a:t>
            </a:r>
            <a:r>
              <a:rPr lang="en-US" sz="2000" b="1" dirty="0"/>
              <a:t>and to apply it effectively for economic, social and cultural development</a:t>
            </a:r>
            <a:r>
              <a:rPr lang="en-US" sz="2000" dirty="0" smtClean="0"/>
              <a:t>:</a:t>
            </a:r>
            <a:endParaRPr lang="hu-HU" sz="2000" dirty="0" smtClean="0"/>
          </a:p>
          <a:p>
            <a:pPr marL="0" indent="0">
              <a:buNone/>
            </a:pPr>
            <a:r>
              <a:rPr lang="en-US" sz="2000" dirty="0" smtClean="0"/>
              <a:t>       </a:t>
            </a:r>
            <a:endParaRPr lang="hu-HU" sz="2000" dirty="0"/>
          </a:p>
          <a:p>
            <a:pPr marL="0" lvl="0" indent="0">
              <a:buNone/>
            </a:pPr>
            <a:r>
              <a:rPr lang="hu-HU" sz="2000" b="1" dirty="0" smtClean="0"/>
              <a:t>1</a:t>
            </a:r>
            <a:r>
              <a:rPr lang="hu-HU" sz="2000" dirty="0" smtClean="0"/>
              <a:t>. </a:t>
            </a:r>
            <a:r>
              <a:rPr lang="en-US" sz="2000" b="1" dirty="0" smtClean="0"/>
              <a:t>Copyright </a:t>
            </a:r>
            <a:r>
              <a:rPr lang="en-US" sz="2000" b="1" dirty="0"/>
              <a:t>should function as „advertised” in the sense that it is supposed to serve economic, social and cultural development through granting moral and economic rights to human creators:</a:t>
            </a:r>
            <a:r>
              <a:rPr lang="en-US" sz="2000" dirty="0"/>
              <a:t> </a:t>
            </a:r>
            <a:r>
              <a:rPr lang="en-US" sz="2000" b="1" dirty="0"/>
              <a:t>authors and performers</a:t>
            </a:r>
            <a:r>
              <a:rPr lang="en-US" sz="2000" dirty="0"/>
              <a:t>. </a:t>
            </a:r>
            <a:r>
              <a:rPr lang="hu-HU" sz="2000" b="1" dirty="0" smtClean="0"/>
              <a:t>I</a:t>
            </a:r>
            <a:r>
              <a:rPr lang="en-US" sz="2000" b="1" dirty="0" smtClean="0"/>
              <a:t>t </a:t>
            </a:r>
            <a:r>
              <a:rPr lang="en-US" sz="2000" b="1" dirty="0"/>
              <a:t>should also be suitable to protect the investments into cultural </a:t>
            </a:r>
            <a:r>
              <a:rPr lang="en-US" sz="2000" b="1" dirty="0" smtClean="0"/>
              <a:t>production</a:t>
            </a:r>
            <a:r>
              <a:rPr lang="hu-HU" sz="2000" b="1" dirty="0" smtClean="0"/>
              <a:t>s</a:t>
            </a:r>
            <a:r>
              <a:rPr lang="en-US" sz="2000" b="1" dirty="0" smtClean="0"/>
              <a:t> </a:t>
            </a:r>
            <a:r>
              <a:rPr lang="en-US" sz="2000" b="1" dirty="0"/>
              <a:t>and services</a:t>
            </a:r>
            <a:r>
              <a:rPr lang="en-US" sz="2000" dirty="0"/>
              <a:t> </a:t>
            </a:r>
            <a:r>
              <a:rPr lang="en-US" sz="2000" b="1" dirty="0"/>
              <a:t>– </a:t>
            </a:r>
            <a:r>
              <a:rPr lang="hu-HU" sz="2000" b="1" dirty="0" err="1" smtClean="0"/>
              <a:t>but</a:t>
            </a:r>
            <a:r>
              <a:rPr lang="hu-HU" sz="2000" b="1" dirty="0" smtClean="0"/>
              <a:t> </a:t>
            </a:r>
            <a:r>
              <a:rPr lang="hu-HU" sz="2000" b="1" dirty="0" err="1" smtClean="0"/>
              <a:t>this</a:t>
            </a:r>
            <a:r>
              <a:rPr lang="hu-HU" sz="2000" b="1" dirty="0" smtClean="0"/>
              <a:t> </a:t>
            </a:r>
            <a:r>
              <a:rPr lang="hu-HU" sz="2000" b="1" dirty="0" err="1" smtClean="0"/>
              <a:t>should</a:t>
            </a:r>
            <a:r>
              <a:rPr lang="hu-HU" sz="2000" b="1" dirty="0" smtClean="0"/>
              <a:t> be </a:t>
            </a:r>
            <a:r>
              <a:rPr lang="hu-HU" sz="2000" b="1" dirty="0" err="1" smtClean="0"/>
              <a:t>in</a:t>
            </a:r>
            <a:r>
              <a:rPr lang="hu-HU" sz="2000" b="1" dirty="0" smtClean="0"/>
              <a:t> </a:t>
            </a:r>
            <a:r>
              <a:rPr lang="en-US" sz="2000" b="1" dirty="0" smtClean="0"/>
              <a:t>accordance </a:t>
            </a:r>
            <a:r>
              <a:rPr lang="en-US" sz="2000" b="1" dirty="0"/>
              <a:t>with, and subject to, </a:t>
            </a:r>
            <a:r>
              <a:rPr lang="en-US" sz="2000" b="1" dirty="0" err="1" smtClean="0"/>
              <a:t>th</a:t>
            </a:r>
            <a:r>
              <a:rPr lang="hu-HU" sz="2000" b="1" dirty="0" smtClean="0"/>
              <a:t>e </a:t>
            </a:r>
            <a:r>
              <a:rPr lang="hu-HU" sz="2000" b="1" dirty="0" err="1" smtClean="0"/>
              <a:t>above-mentioned</a:t>
            </a:r>
            <a:r>
              <a:rPr lang="en-US" sz="2000" b="1" dirty="0" smtClean="0"/>
              <a:t> </a:t>
            </a:r>
            <a:r>
              <a:rPr lang="en-US" sz="2000" b="1" dirty="0"/>
              <a:t>basic objective. </a:t>
            </a:r>
            <a:endParaRPr lang="hu-HU" sz="2000" b="1" dirty="0"/>
          </a:p>
          <a:p>
            <a:pPr marL="0" indent="0">
              <a:buNone/>
            </a:pPr>
            <a:r>
              <a:rPr lang="en-US" sz="1000" b="1" dirty="0"/>
              <a:t> </a:t>
            </a:r>
            <a:endParaRPr lang="hu-HU" sz="1000" b="1" dirty="0"/>
          </a:p>
          <a:p>
            <a:endParaRPr lang="hu-HU" sz="10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11</a:t>
            </a:fld>
            <a:endParaRPr lang="hu-HU"/>
          </a:p>
        </p:txBody>
      </p:sp>
    </p:spTree>
    <p:extLst>
      <p:ext uri="{BB962C8B-B14F-4D97-AF65-F5344CB8AC3E}">
        <p14:creationId xmlns:p14="http://schemas.microsoft.com/office/powerpoint/2010/main" val="3904811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60000"/>
              <a:lumOff val="40000"/>
            </a:schemeClr>
          </a:solidFill>
          <a:ln>
            <a:solidFill>
              <a:schemeClr val="accent2">
                <a:lumMod val="50000"/>
              </a:schemeClr>
            </a:solidFill>
          </a:ln>
        </p:spPr>
        <p:txBody>
          <a:bodyPr/>
          <a:lstStyle/>
          <a:p>
            <a:r>
              <a:rPr lang="hu-HU" sz="3600" b="1" dirty="0" smtClean="0"/>
              <a:t>Copyright, </a:t>
            </a:r>
            <a:r>
              <a:rPr lang="hu-HU" sz="3600" b="1" dirty="0" err="1" smtClean="0"/>
              <a:t>cultural</a:t>
            </a:r>
            <a:r>
              <a:rPr lang="hu-HU" sz="3600" b="1" dirty="0" smtClean="0"/>
              <a:t> </a:t>
            </a:r>
            <a:r>
              <a:rPr lang="hu-HU" sz="3600" b="1" dirty="0" err="1" smtClean="0"/>
              <a:t>diversity</a:t>
            </a:r>
            <a:r>
              <a:rPr lang="hu-HU" sz="3600" b="1" dirty="0" smtClean="0"/>
              <a:t> and </a:t>
            </a:r>
            <a:r>
              <a:rPr lang="hu-HU" sz="3600" b="1" dirty="0" err="1" smtClean="0"/>
              <a:t>development</a:t>
            </a:r>
            <a:r>
              <a:rPr lang="hu-HU" sz="3600" b="1" dirty="0" smtClean="0"/>
              <a:t> </a:t>
            </a:r>
            <a:endParaRPr lang="hu-HU" sz="3600" b="1" dirty="0"/>
          </a:p>
        </p:txBody>
      </p:sp>
      <p:sp>
        <p:nvSpPr>
          <p:cNvPr id="3" name="Tartalom helye 2"/>
          <p:cNvSpPr>
            <a:spLocks noGrp="1"/>
          </p:cNvSpPr>
          <p:nvPr>
            <p:ph idx="1"/>
          </p:nvPr>
        </p:nvSpPr>
        <p:spPr/>
        <p:txBody>
          <a:bodyPr/>
          <a:lstStyle/>
          <a:p>
            <a:pPr marL="0" lvl="0" indent="0">
              <a:buNone/>
            </a:pPr>
            <a:r>
              <a:rPr lang="hu-HU" sz="2000" dirty="0" smtClean="0"/>
              <a:t>2. </a:t>
            </a:r>
            <a:r>
              <a:rPr lang="hu-HU" sz="2000" b="1" dirty="0" smtClean="0"/>
              <a:t>T</a:t>
            </a:r>
            <a:r>
              <a:rPr lang="en-US" sz="2000" b="1" dirty="0" smtClean="0"/>
              <a:t>his </a:t>
            </a:r>
            <a:r>
              <a:rPr lang="en-US" sz="2000" b="1" dirty="0"/>
              <a:t>„advertised” function of copyright </a:t>
            </a:r>
            <a:r>
              <a:rPr lang="en-US" sz="2000" b="1" dirty="0" smtClean="0"/>
              <a:t>should </a:t>
            </a:r>
            <a:r>
              <a:rPr lang="en-US" sz="2000" b="1" dirty="0"/>
              <a:t>prevail not only in certain countries, but in all countries </a:t>
            </a:r>
            <a:r>
              <a:rPr lang="hu-HU" sz="2000" b="1" dirty="0" smtClean="0"/>
              <a:t>of </a:t>
            </a:r>
            <a:r>
              <a:rPr lang="hu-HU" sz="2000" b="1" dirty="0" err="1" smtClean="0"/>
              <a:t>the</a:t>
            </a:r>
            <a:r>
              <a:rPr lang="hu-HU" sz="2000" b="1" dirty="0" smtClean="0"/>
              <a:t> </a:t>
            </a:r>
            <a:r>
              <a:rPr lang="hu-HU" sz="2000" b="1" dirty="0" err="1" smtClean="0"/>
              <a:t>world</a:t>
            </a:r>
            <a:r>
              <a:rPr lang="hu-HU" sz="2000" b="1" dirty="0" smtClean="0"/>
              <a:t> </a:t>
            </a:r>
            <a:r>
              <a:rPr lang="hu-HU" sz="2000" b="1" dirty="0" err="1" smtClean="0"/>
              <a:t>in</a:t>
            </a:r>
            <a:r>
              <a:rPr lang="hu-HU" sz="2000" b="1" dirty="0" smtClean="0"/>
              <a:t> </a:t>
            </a:r>
            <a:r>
              <a:rPr lang="hu-HU" sz="2000" b="1" dirty="0" err="1" smtClean="0"/>
              <a:t>order</a:t>
            </a:r>
            <a:r>
              <a:rPr lang="hu-HU" sz="2000" b="1" dirty="0" smtClean="0"/>
              <a:t> </a:t>
            </a:r>
            <a:r>
              <a:rPr lang="en-US" sz="2000" b="1" dirty="0" smtClean="0"/>
              <a:t>to </a:t>
            </a:r>
            <a:r>
              <a:rPr lang="en-US" sz="2000" b="1" dirty="0"/>
              <a:t>serve development and to protect and promote cultural </a:t>
            </a:r>
            <a:r>
              <a:rPr lang="en-US" sz="2000" b="1" dirty="0" smtClean="0"/>
              <a:t>diversity</a:t>
            </a:r>
            <a:r>
              <a:rPr lang="hu-HU" sz="2000" b="1" dirty="0" smtClean="0"/>
              <a:t>.</a:t>
            </a:r>
            <a:r>
              <a:rPr lang="en-US" sz="2000" b="1" dirty="0" smtClean="0"/>
              <a:t> </a:t>
            </a:r>
            <a:endParaRPr lang="hu-HU" sz="2000" b="1" dirty="0" smtClean="0"/>
          </a:p>
          <a:p>
            <a:pPr marL="0" lvl="0" indent="0">
              <a:buNone/>
            </a:pPr>
            <a:endParaRPr lang="hu-HU" sz="800" b="1" dirty="0"/>
          </a:p>
          <a:p>
            <a:pPr marL="0" lvl="0" indent="0">
              <a:buNone/>
            </a:pPr>
            <a:r>
              <a:rPr lang="hu-HU" sz="2000" b="1" dirty="0" err="1" smtClean="0"/>
              <a:t>Universal</a:t>
            </a:r>
            <a:r>
              <a:rPr lang="hu-HU" sz="2000" b="1" dirty="0" smtClean="0"/>
              <a:t> </a:t>
            </a:r>
            <a:r>
              <a:rPr lang="hu-HU" sz="2000" b="1" dirty="0" err="1" smtClean="0"/>
              <a:t>Declaration</a:t>
            </a:r>
            <a:r>
              <a:rPr lang="hu-HU" sz="2000" b="1" dirty="0" smtClean="0"/>
              <a:t> </a:t>
            </a:r>
            <a:r>
              <a:rPr lang="hu-HU" sz="2000" b="1" dirty="0" err="1" smtClean="0"/>
              <a:t>on</a:t>
            </a:r>
            <a:r>
              <a:rPr lang="hu-HU" sz="2000" b="1" dirty="0" smtClean="0"/>
              <a:t> </a:t>
            </a:r>
            <a:r>
              <a:rPr lang="hu-HU" sz="2000" b="1" dirty="0" err="1" smtClean="0"/>
              <a:t>the</a:t>
            </a:r>
            <a:r>
              <a:rPr lang="hu-HU" sz="2000" b="1" dirty="0" smtClean="0"/>
              <a:t> </a:t>
            </a:r>
            <a:r>
              <a:rPr lang="hu-HU" sz="2000" b="1" dirty="0" err="1" smtClean="0"/>
              <a:t>Protection</a:t>
            </a:r>
            <a:r>
              <a:rPr lang="hu-HU" sz="2000" b="1" dirty="0" smtClean="0"/>
              <a:t> of </a:t>
            </a:r>
            <a:r>
              <a:rPr lang="hu-HU" sz="2000" b="1" dirty="0" err="1" smtClean="0"/>
              <a:t>Cultural</a:t>
            </a:r>
            <a:r>
              <a:rPr lang="hu-HU" sz="2000" b="1" dirty="0" smtClean="0"/>
              <a:t> </a:t>
            </a:r>
            <a:r>
              <a:rPr lang="hu-HU" sz="2000" b="1" dirty="0" err="1" smtClean="0"/>
              <a:t>Diversity</a:t>
            </a:r>
            <a:r>
              <a:rPr lang="hu-HU" sz="2000" b="1" dirty="0" smtClean="0"/>
              <a:t> </a:t>
            </a:r>
            <a:r>
              <a:rPr lang="hu-HU" sz="2000" b="1" dirty="0" err="1" smtClean="0"/>
              <a:t>of</a:t>
            </a:r>
            <a:r>
              <a:rPr lang="hu-HU" sz="2000" b="1" dirty="0" smtClean="0"/>
              <a:t> 2001: </a:t>
            </a:r>
          </a:p>
          <a:p>
            <a:pPr marL="400050" lvl="1" indent="0">
              <a:buNone/>
            </a:pPr>
            <a:r>
              <a:rPr lang="hu-HU" sz="2000" dirty="0" smtClean="0"/>
              <a:t>„</a:t>
            </a:r>
            <a:r>
              <a:rPr lang="en-US" sz="2000" b="1" dirty="0" smtClean="0"/>
              <a:t>Article </a:t>
            </a:r>
            <a:r>
              <a:rPr lang="en-US" sz="2000" b="1" dirty="0"/>
              <a:t>3 – Cultural diversity as a factor in development</a:t>
            </a:r>
            <a:endParaRPr lang="hu-HU" sz="2000" b="1" dirty="0"/>
          </a:p>
          <a:p>
            <a:pPr marL="400050" lvl="1" indent="0">
              <a:buNone/>
            </a:pPr>
            <a:r>
              <a:rPr lang="en-US" sz="2000" b="1" dirty="0"/>
              <a:t>Cultural diversity </a:t>
            </a:r>
            <a:r>
              <a:rPr lang="en-US" sz="2000" dirty="0"/>
              <a:t>widens the range of options open to everyone; it is </a:t>
            </a:r>
            <a:r>
              <a:rPr lang="en-US" sz="2000" b="1" dirty="0"/>
              <a:t>one of the roots of development, understood not simply in terms of economic growth</a:t>
            </a:r>
            <a:r>
              <a:rPr lang="en-US" sz="2000" dirty="0"/>
              <a:t>, but also as a means to achieve a more satisfactory intellectual, emotional, moral and spiritual existence</a:t>
            </a:r>
            <a:r>
              <a:rPr lang="en-US" sz="2000" dirty="0" smtClean="0"/>
              <a:t>.</a:t>
            </a:r>
            <a:r>
              <a:rPr lang="hu-HU" sz="2000" dirty="0" smtClean="0"/>
              <a:t>”</a:t>
            </a:r>
          </a:p>
          <a:p>
            <a:pPr marL="0" indent="0">
              <a:buNone/>
            </a:pPr>
            <a:r>
              <a:rPr lang="hu-HU" sz="2000" b="1" dirty="0" smtClean="0"/>
              <a:t>Preamble of the </a:t>
            </a:r>
            <a:r>
              <a:rPr lang="en-US" sz="2000" dirty="0"/>
              <a:t>UNESCO</a:t>
            </a:r>
            <a:r>
              <a:rPr lang="hu-HU" sz="2000" b="1" dirty="0" smtClean="0"/>
              <a:t> Convention</a:t>
            </a:r>
            <a:r>
              <a:rPr lang="hu-HU" sz="2000" dirty="0" smtClean="0"/>
              <a:t>: </a:t>
            </a:r>
          </a:p>
          <a:p>
            <a:pPr marL="400050" lvl="1" indent="0">
              <a:buNone/>
            </a:pPr>
            <a:r>
              <a:rPr lang="hu-HU" sz="2000" dirty="0" smtClean="0"/>
              <a:t>„</a:t>
            </a:r>
            <a:r>
              <a:rPr lang="en-US" sz="2000" b="1" dirty="0" smtClean="0"/>
              <a:t>cultural </a:t>
            </a:r>
            <a:r>
              <a:rPr lang="en-US" sz="2000" b="1" dirty="0"/>
              <a:t>activities, goods and services have both an economic and </a:t>
            </a:r>
            <a:r>
              <a:rPr lang="en-US" sz="2000" b="1" dirty="0" smtClean="0"/>
              <a:t>a</a:t>
            </a:r>
            <a:r>
              <a:rPr lang="hu-HU" sz="2000" b="1" dirty="0" smtClean="0"/>
              <a:t> </a:t>
            </a:r>
            <a:r>
              <a:rPr lang="en-US" sz="2000" b="1" dirty="0" smtClean="0"/>
              <a:t>cultural </a:t>
            </a:r>
            <a:r>
              <a:rPr lang="en-US" sz="2000" b="1" dirty="0"/>
              <a:t>nature,</a:t>
            </a:r>
            <a:r>
              <a:rPr lang="en-US" sz="2000" dirty="0"/>
              <a:t> because </a:t>
            </a:r>
            <a:r>
              <a:rPr lang="en-US" sz="2000" b="1" dirty="0"/>
              <a:t>they convey identities, values and meanings, and must therefore </a:t>
            </a:r>
            <a:r>
              <a:rPr lang="en-US" sz="2000" b="1" dirty="0" smtClean="0"/>
              <a:t>not</a:t>
            </a:r>
            <a:r>
              <a:rPr lang="hu-HU" sz="2000" b="1" dirty="0" smtClean="0"/>
              <a:t> </a:t>
            </a:r>
            <a:r>
              <a:rPr lang="en-US" sz="2000" b="1" dirty="0" smtClean="0"/>
              <a:t>be </a:t>
            </a:r>
            <a:r>
              <a:rPr lang="en-US" sz="2000" b="1" dirty="0"/>
              <a:t>treated as solely </a:t>
            </a:r>
            <a:r>
              <a:rPr lang="en-US" sz="2000" b="1" dirty="0" smtClean="0"/>
              <a:t>having</a:t>
            </a:r>
            <a:r>
              <a:rPr lang="hu-HU" sz="2000" b="1" dirty="0" smtClean="0"/>
              <a:t> </a:t>
            </a:r>
            <a:r>
              <a:rPr lang="en-US" sz="2000" b="1" dirty="0" smtClean="0"/>
              <a:t>commercial value</a:t>
            </a:r>
            <a:r>
              <a:rPr lang="hu-HU" sz="2000" dirty="0" smtClean="0"/>
              <a:t>”.</a:t>
            </a:r>
            <a:endParaRPr lang="hu-HU" sz="2000" dirty="0"/>
          </a:p>
          <a:p>
            <a:pPr marL="0" lvl="0" indent="0">
              <a:buNone/>
            </a:pPr>
            <a:endParaRPr lang="hu-HU" sz="2000" b="1" dirty="0"/>
          </a:p>
          <a:p>
            <a:pPr marL="0" indent="0">
              <a:buNone/>
            </a:pPr>
            <a:endParaRPr lang="hu-HU" sz="2000" dirty="0"/>
          </a:p>
          <a:p>
            <a:endParaRPr lang="hu-HU"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12</a:t>
            </a:fld>
            <a:endParaRPr lang="hu-HU"/>
          </a:p>
        </p:txBody>
      </p:sp>
    </p:spTree>
    <p:extLst>
      <p:ext uri="{BB962C8B-B14F-4D97-AF65-F5344CB8AC3E}">
        <p14:creationId xmlns:p14="http://schemas.microsoft.com/office/powerpoint/2010/main" val="862418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60000"/>
              <a:lumOff val="40000"/>
            </a:schemeClr>
          </a:solidFill>
          <a:ln>
            <a:solidFill>
              <a:schemeClr val="accent2">
                <a:lumMod val="50000"/>
              </a:schemeClr>
            </a:solidFill>
          </a:ln>
        </p:spPr>
        <p:txBody>
          <a:bodyPr/>
          <a:lstStyle/>
          <a:p>
            <a:r>
              <a:rPr lang="hu-HU" sz="3600" b="1" dirty="0" smtClean="0"/>
              <a:t>Copyright, </a:t>
            </a:r>
            <a:r>
              <a:rPr lang="hu-HU" sz="3600" b="1" dirty="0" err="1" smtClean="0"/>
              <a:t>culture</a:t>
            </a:r>
            <a:r>
              <a:rPr lang="hu-HU" sz="3600" b="1" dirty="0" smtClean="0"/>
              <a:t> and </a:t>
            </a:r>
            <a:r>
              <a:rPr lang="hu-HU" sz="3600" b="1" dirty="0" err="1" smtClean="0"/>
              <a:t>access</a:t>
            </a:r>
            <a:endParaRPr lang="hu-HU" sz="3600" b="1" dirty="0"/>
          </a:p>
        </p:txBody>
      </p:sp>
      <p:sp>
        <p:nvSpPr>
          <p:cNvPr id="3" name="Tartalom helye 2"/>
          <p:cNvSpPr>
            <a:spLocks noGrp="1"/>
          </p:cNvSpPr>
          <p:nvPr>
            <p:ph idx="1"/>
          </p:nvPr>
        </p:nvSpPr>
        <p:spPr/>
        <p:txBody>
          <a:bodyPr/>
          <a:lstStyle/>
          <a:p>
            <a:pPr marL="0" lvl="0" indent="0">
              <a:buNone/>
            </a:pPr>
            <a:r>
              <a:rPr lang="hu-HU" sz="2000" b="1" dirty="0" smtClean="0"/>
              <a:t>3</a:t>
            </a:r>
            <a:r>
              <a:rPr lang="hu-HU" sz="2000" dirty="0" smtClean="0"/>
              <a:t>. </a:t>
            </a:r>
            <a:r>
              <a:rPr lang="en-US" sz="2000" b="1" dirty="0" smtClean="0"/>
              <a:t>Copyright </a:t>
            </a:r>
            <a:r>
              <a:rPr lang="en-US" sz="2000" b="1" dirty="0"/>
              <a:t>should also function as „advertised” in the sense that it guarantees adequate access to protected creations necessary for development purposes and that it makes possible </a:t>
            </a:r>
            <a:r>
              <a:rPr lang="en-US" sz="2000" b="1" dirty="0" smtClean="0"/>
              <a:t>active </a:t>
            </a:r>
            <a:r>
              <a:rPr lang="en-US" sz="2000" b="1" dirty="0" err="1" smtClean="0"/>
              <a:t>participat</a:t>
            </a:r>
            <a:r>
              <a:rPr lang="hu-HU" sz="2000" b="1" dirty="0" smtClean="0"/>
              <a:t>ion of </a:t>
            </a:r>
            <a:r>
              <a:rPr lang="hu-HU" sz="2000" b="1" dirty="0" err="1" smtClean="0"/>
              <a:t>people</a:t>
            </a:r>
            <a:r>
              <a:rPr lang="hu-HU" sz="2000" b="1" dirty="0" smtClean="0"/>
              <a:t> </a:t>
            </a:r>
            <a:r>
              <a:rPr lang="en-US" sz="2000" b="1" dirty="0" smtClean="0"/>
              <a:t>in </a:t>
            </a:r>
            <a:r>
              <a:rPr lang="hu-HU" sz="2000" b="1" dirty="0" err="1" smtClean="0"/>
              <a:t>political</a:t>
            </a:r>
            <a:r>
              <a:rPr lang="hu-HU" sz="2000" b="1" dirty="0" smtClean="0"/>
              <a:t> and </a:t>
            </a:r>
            <a:r>
              <a:rPr lang="en-US" sz="2000" b="1" dirty="0" smtClean="0"/>
              <a:t>cultural </a:t>
            </a:r>
            <a:r>
              <a:rPr lang="en-US" sz="2000" b="1" dirty="0"/>
              <a:t>life</a:t>
            </a:r>
            <a:r>
              <a:rPr lang="en-US" sz="2000" b="1" dirty="0" smtClean="0"/>
              <a:t>.</a:t>
            </a:r>
            <a:endParaRPr lang="hu-HU" sz="2000" b="1" dirty="0" smtClean="0"/>
          </a:p>
          <a:p>
            <a:r>
              <a:rPr lang="en-US" sz="2000" dirty="0" smtClean="0"/>
              <a:t>For access,</a:t>
            </a:r>
            <a:r>
              <a:rPr lang="en-US" sz="2000" b="1" dirty="0" smtClean="0"/>
              <a:t> there is a need for works and other productions to get access to </a:t>
            </a:r>
            <a:r>
              <a:rPr lang="en-US" sz="2000" i="1" dirty="0" smtClean="0"/>
              <a:t>– </a:t>
            </a:r>
            <a:r>
              <a:rPr lang="en-US" sz="2000" dirty="0" smtClean="0"/>
              <a:t>and</a:t>
            </a:r>
            <a:r>
              <a:rPr lang="en-US" sz="2000" b="1" dirty="0" smtClean="0"/>
              <a:t> this requires adequate protection and enforcement of copyright.</a:t>
            </a:r>
          </a:p>
          <a:p>
            <a:r>
              <a:rPr lang="en-US" sz="2000" dirty="0" smtClean="0"/>
              <a:t>For due access, </a:t>
            </a:r>
            <a:r>
              <a:rPr lang="en-US" sz="2000" b="1" dirty="0" smtClean="0"/>
              <a:t>there is also a need for well-balanced exceptions to</a:t>
            </a:r>
            <a:r>
              <a:rPr lang="hu-HU" sz="2000" b="1" dirty="0" smtClean="0"/>
              <a:t>,</a:t>
            </a:r>
            <a:r>
              <a:rPr lang="en-US" sz="2000" b="1" dirty="0" smtClean="0"/>
              <a:t> and limitations</a:t>
            </a:r>
            <a:r>
              <a:rPr lang="hu-HU" sz="2000" b="1" dirty="0" smtClean="0"/>
              <a:t>,</a:t>
            </a:r>
            <a:r>
              <a:rPr lang="en-US" sz="2000" b="1" dirty="0" smtClean="0"/>
              <a:t> of copyright.</a:t>
            </a:r>
          </a:p>
          <a:p>
            <a:r>
              <a:rPr lang="en-US" sz="2000" dirty="0" smtClean="0"/>
              <a:t>Recently, </a:t>
            </a:r>
            <a:r>
              <a:rPr lang="en-US" sz="2000" b="1" dirty="0" smtClean="0"/>
              <a:t>for the implementation of the WIPO Development Agenda</a:t>
            </a:r>
            <a:r>
              <a:rPr lang="hu-HU" sz="2000" b="1" dirty="0" smtClean="0"/>
              <a:t>,</a:t>
            </a:r>
            <a:r>
              <a:rPr lang="en-US" sz="2000" b="1" dirty="0" smtClean="0"/>
              <a:t> it seem</a:t>
            </a:r>
            <a:r>
              <a:rPr lang="hu-HU" sz="2000" b="1" dirty="0" smtClean="0"/>
              <a:t>s </a:t>
            </a:r>
            <a:r>
              <a:rPr lang="hu-HU" sz="2000" b="1" dirty="0" err="1" smtClean="0"/>
              <a:t>it</a:t>
            </a:r>
            <a:r>
              <a:rPr lang="hu-HU" sz="2000" b="1" dirty="0" smtClean="0"/>
              <a:t> has </a:t>
            </a:r>
            <a:r>
              <a:rPr lang="en-US" sz="2000" b="1" dirty="0" smtClean="0"/>
              <a:t>be</a:t>
            </a:r>
            <a:r>
              <a:rPr lang="hu-HU" sz="2000" b="1" dirty="0" smtClean="0"/>
              <a:t>en</a:t>
            </a:r>
            <a:r>
              <a:rPr lang="en-US" sz="2000" b="1" dirty="0" smtClean="0"/>
              <a:t> a priority aspect to deal with exceptions and limitations </a:t>
            </a:r>
            <a:r>
              <a:rPr lang="en-US" sz="2000" dirty="0" smtClean="0"/>
              <a:t>that are particularly important for development purposes. </a:t>
            </a:r>
            <a:r>
              <a:rPr lang="en-US" sz="2000" b="1" dirty="0" smtClean="0"/>
              <a:t>Therefore, first this </a:t>
            </a:r>
            <a:r>
              <a:rPr lang="hu-HU" sz="2000" b="1" dirty="0" err="1" smtClean="0"/>
              <a:t>topic</a:t>
            </a:r>
            <a:r>
              <a:rPr lang="hu-HU" sz="2000" b="1" dirty="0" smtClean="0"/>
              <a:t> </a:t>
            </a:r>
            <a:r>
              <a:rPr lang="en-US" sz="2000" b="1" dirty="0" smtClean="0"/>
              <a:t>is </a:t>
            </a:r>
            <a:r>
              <a:rPr lang="hu-HU" sz="2000" b="1" dirty="0" err="1" smtClean="0"/>
              <a:t>covered</a:t>
            </a:r>
            <a:r>
              <a:rPr lang="en-US" sz="2000" b="1" dirty="0" smtClean="0"/>
              <a:t>. However, as discussed </a:t>
            </a:r>
            <a:r>
              <a:rPr lang="hu-HU" sz="2000" b="1" dirty="0" err="1" smtClean="0"/>
              <a:t>below</a:t>
            </a:r>
            <a:r>
              <a:rPr lang="en-US" sz="2000" b="1" dirty="0" smtClean="0"/>
              <a:t>, the GRULAC proposal submitted </a:t>
            </a:r>
            <a:r>
              <a:rPr lang="hu-HU" sz="2000" b="1" dirty="0" err="1" smtClean="0"/>
              <a:t>in</a:t>
            </a:r>
            <a:r>
              <a:rPr lang="hu-HU" sz="2000" b="1" dirty="0" smtClean="0"/>
              <a:t> December 2015 has </a:t>
            </a:r>
            <a:r>
              <a:rPr lang="hu-HU" sz="2000" b="1" dirty="0" err="1" smtClean="0"/>
              <a:t>also</a:t>
            </a:r>
            <a:r>
              <a:rPr lang="hu-HU" sz="2000" b="1" dirty="0" smtClean="0"/>
              <a:t> </a:t>
            </a:r>
            <a:r>
              <a:rPr lang="hu-HU" sz="2000" b="1" dirty="0" err="1" smtClean="0"/>
              <a:t>put</a:t>
            </a:r>
            <a:r>
              <a:rPr lang="hu-HU" sz="2000" b="1" dirty="0" smtClean="0"/>
              <a:t> </a:t>
            </a:r>
            <a:r>
              <a:rPr lang="hu-HU" sz="2000" b="1" dirty="0" err="1" smtClean="0"/>
              <a:t>in</a:t>
            </a:r>
            <a:r>
              <a:rPr lang="hu-HU" sz="2000" b="1" dirty="0" smtClean="0"/>
              <a:t> </a:t>
            </a:r>
            <a:r>
              <a:rPr lang="hu-HU" sz="2000" b="1" dirty="0" err="1" smtClean="0"/>
              <a:t>focus</a:t>
            </a:r>
            <a:r>
              <a:rPr lang="hu-HU" sz="2000" b="1" dirty="0" smtClean="0"/>
              <a:t> </a:t>
            </a:r>
            <a:r>
              <a:rPr lang="hu-HU" sz="2000" b="1" dirty="0" err="1" smtClean="0"/>
              <a:t>the</a:t>
            </a:r>
            <a:r>
              <a:rPr lang="hu-HU" sz="2000" b="1" dirty="0" smtClean="0"/>
              <a:t> </a:t>
            </a:r>
            <a:r>
              <a:rPr lang="hu-HU" sz="2000" b="1" dirty="0" err="1" smtClean="0"/>
              <a:t>rights</a:t>
            </a:r>
            <a:r>
              <a:rPr lang="hu-HU" sz="2000" b="1" dirty="0" smtClean="0"/>
              <a:t> of </a:t>
            </a:r>
            <a:r>
              <a:rPr lang="hu-HU" sz="2000" b="1" dirty="0" err="1" smtClean="0"/>
              <a:t>creators</a:t>
            </a:r>
            <a:r>
              <a:rPr lang="hu-HU" sz="2000" b="1" dirty="0" smtClean="0"/>
              <a:t> </a:t>
            </a:r>
            <a:r>
              <a:rPr lang="hu-HU" sz="2000" b="1" dirty="0" err="1" smtClean="0"/>
              <a:t>to</a:t>
            </a:r>
            <a:r>
              <a:rPr lang="hu-HU" sz="2000" b="1" dirty="0" smtClean="0"/>
              <a:t> be more </a:t>
            </a:r>
            <a:r>
              <a:rPr lang="hu-HU" sz="2000" b="1" dirty="0" err="1" smtClean="0"/>
              <a:t>approriately</a:t>
            </a:r>
            <a:r>
              <a:rPr lang="hu-HU" sz="2000" b="1" dirty="0" smtClean="0">
                <a:solidFill>
                  <a:srgbClr val="FFFF00"/>
                </a:solidFill>
              </a:rPr>
              <a:t> </a:t>
            </a:r>
            <a:r>
              <a:rPr lang="hu-HU" sz="2000" b="1" dirty="0" err="1" smtClean="0"/>
              <a:t>recognized</a:t>
            </a:r>
            <a:r>
              <a:rPr lang="hu-HU" sz="2000" b="1" dirty="0" smtClean="0"/>
              <a:t>.  </a:t>
            </a:r>
            <a:endParaRPr lang="en-US" sz="2000" b="1" dirty="0" smtClean="0"/>
          </a:p>
          <a:p>
            <a:pPr marL="0" lvl="0" indent="0">
              <a:buNone/>
            </a:pPr>
            <a:endParaRPr lang="hu-HU" sz="2000" b="1" dirty="0"/>
          </a:p>
          <a:p>
            <a:endParaRPr lang="hu-HU" dirty="0"/>
          </a:p>
        </p:txBody>
      </p:sp>
      <p:sp>
        <p:nvSpPr>
          <p:cNvPr id="4" name="Élőláb helye 3"/>
          <p:cNvSpPr>
            <a:spLocks noGrp="1"/>
          </p:cNvSpPr>
          <p:nvPr>
            <p:ph type="ftr" sz="quarter" idx="11"/>
          </p:nvPr>
        </p:nvSpPr>
        <p:spPr/>
        <p:txBody>
          <a:bodyPr/>
          <a:lstStyle/>
          <a:p>
            <a:pPr>
              <a:defRPr/>
            </a:pPr>
            <a:r>
              <a:rPr lang="en-US" dirty="0" smtClean="0"/>
              <a:t>M. Ficsor, WIPO conference, April 7-8, 2016 </a:t>
            </a:r>
            <a:endParaRPr lang="hu-HU" dirty="0"/>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13</a:t>
            </a:fld>
            <a:endParaRPr lang="hu-HU"/>
          </a:p>
        </p:txBody>
      </p:sp>
    </p:spTree>
    <p:extLst>
      <p:ext uri="{BB962C8B-B14F-4D97-AF65-F5344CB8AC3E}">
        <p14:creationId xmlns:p14="http://schemas.microsoft.com/office/powerpoint/2010/main" val="375170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n-US" smtClean="0"/>
              <a:t>M. Ficsor, WIPO conference, April 7-8, 2016 </a:t>
            </a:r>
            <a:endParaRPr lang="hu-HU"/>
          </a:p>
        </p:txBody>
      </p:sp>
      <p:sp>
        <p:nvSpPr>
          <p:cNvPr id="3" name="Dia számának helye 2"/>
          <p:cNvSpPr>
            <a:spLocks noGrp="1"/>
          </p:cNvSpPr>
          <p:nvPr>
            <p:ph type="sldNum" sz="quarter" idx="12"/>
          </p:nvPr>
        </p:nvSpPr>
        <p:spPr/>
        <p:txBody>
          <a:bodyPr/>
          <a:lstStyle/>
          <a:p>
            <a:pPr>
              <a:defRPr/>
            </a:pPr>
            <a:fld id="{FF353DDE-6AFE-4CB8-9BDB-0B0CD3120368}" type="slidenum">
              <a:rPr lang="hu-HU" smtClean="0"/>
              <a:pPr>
                <a:defRPr/>
              </a:pPr>
              <a:t>14</a:t>
            </a:fld>
            <a:endParaRPr lang="hu-HU"/>
          </a:p>
        </p:txBody>
      </p:sp>
      <p:sp>
        <p:nvSpPr>
          <p:cNvPr id="4" name="Szövegdoboz 3"/>
          <p:cNvSpPr txBox="1"/>
          <p:nvPr/>
        </p:nvSpPr>
        <p:spPr>
          <a:xfrm>
            <a:off x="395536" y="2564904"/>
            <a:ext cx="8424936" cy="769441"/>
          </a:xfrm>
          <a:prstGeom prst="rect">
            <a:avLst/>
          </a:prstGeom>
          <a:noFill/>
        </p:spPr>
        <p:txBody>
          <a:bodyPr wrap="square" rtlCol="0">
            <a:spAutoFit/>
          </a:bodyPr>
          <a:lstStyle/>
          <a:p>
            <a:pPr algn="ctr"/>
            <a:r>
              <a:rPr lang="hu-HU" sz="4400" b="1" dirty="0" smtClean="0">
                <a:solidFill>
                  <a:srgbClr val="C00000"/>
                </a:solidFill>
              </a:rPr>
              <a:t>III. EXCEPTIONS AND LIMITATIONS </a:t>
            </a:r>
            <a:endParaRPr lang="hu-HU" sz="4400" b="1" dirty="0">
              <a:solidFill>
                <a:srgbClr val="C00000"/>
              </a:solidFill>
            </a:endParaRPr>
          </a:p>
        </p:txBody>
      </p:sp>
    </p:spTree>
    <p:extLst>
      <p:ext uri="{BB962C8B-B14F-4D97-AF65-F5344CB8AC3E}">
        <p14:creationId xmlns:p14="http://schemas.microsoft.com/office/powerpoint/2010/main" val="1120916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r>
              <a:rPr lang="hu-HU" sz="3600" b="1" dirty="0" err="1" smtClean="0"/>
              <a:t>Mainstream</a:t>
            </a:r>
            <a:r>
              <a:rPr lang="hu-HU" sz="3600" b="1" dirty="0" smtClean="0"/>
              <a:t> </a:t>
            </a:r>
            <a:r>
              <a:rPr lang="hu-HU" sz="3600" b="1" dirty="0" err="1" smtClean="0"/>
              <a:t>activities</a:t>
            </a:r>
            <a:r>
              <a:rPr lang="hu-HU" sz="3600" b="1" dirty="0" smtClean="0"/>
              <a:t> </a:t>
            </a:r>
            <a:endParaRPr lang="hu-HU" sz="3600" b="1" dirty="0"/>
          </a:p>
        </p:txBody>
      </p:sp>
      <p:sp>
        <p:nvSpPr>
          <p:cNvPr id="3" name="Tartalom helye 2"/>
          <p:cNvSpPr>
            <a:spLocks noGrp="1"/>
          </p:cNvSpPr>
          <p:nvPr>
            <p:ph idx="1"/>
          </p:nvPr>
        </p:nvSpPr>
        <p:spPr/>
        <p:txBody>
          <a:bodyPr/>
          <a:lstStyle/>
          <a:p>
            <a:endParaRPr lang="hu-HU" sz="2000" dirty="0" smtClean="0"/>
          </a:p>
          <a:p>
            <a:pPr marL="0" indent="0">
              <a:buNone/>
            </a:pPr>
            <a:endParaRPr lang="hu-HU" sz="2000" dirty="0" smtClean="0"/>
          </a:p>
          <a:p>
            <a:pPr marL="0" indent="0">
              <a:buNone/>
            </a:pPr>
            <a:endParaRPr lang="hu-HU" sz="2000" dirty="0" smtClean="0"/>
          </a:p>
          <a:p>
            <a:pPr marL="0" indent="0">
              <a:buNone/>
            </a:pPr>
            <a:r>
              <a:rPr lang="en-US" sz="2000" b="1" dirty="0" smtClean="0"/>
              <a:t>It </a:t>
            </a:r>
            <a:r>
              <a:rPr lang="en-US" sz="2000" b="1" dirty="0"/>
              <a:t>is hoped that the current preparatory work in the SCCR will result in </a:t>
            </a:r>
            <a:r>
              <a:rPr lang="en-US" sz="2000" b="1" dirty="0" smtClean="0"/>
              <a:t>clarifying, </a:t>
            </a:r>
            <a:r>
              <a:rPr lang="en-US" sz="2000" b="1" dirty="0"/>
              <a:t>in an appropriate instrument, </a:t>
            </a:r>
            <a:r>
              <a:rPr lang="en-US" sz="2000" b="1" dirty="0" smtClean="0"/>
              <a:t>the </a:t>
            </a:r>
            <a:r>
              <a:rPr lang="en-US" sz="2000" b="1" dirty="0"/>
              <a:t>norms to be applied in the field of education, library and archive services and </a:t>
            </a:r>
            <a:r>
              <a:rPr lang="en-US" sz="2000" b="1" dirty="0" smtClean="0"/>
              <a:t>also access </a:t>
            </a:r>
            <a:r>
              <a:rPr lang="en-US" sz="2000" b="1" dirty="0"/>
              <a:t>by persons with disabilities </a:t>
            </a:r>
            <a:r>
              <a:rPr lang="en-US" sz="2000" b="1" dirty="0" smtClean="0"/>
              <a:t>other </a:t>
            </a:r>
            <a:r>
              <a:rPr lang="en-US" sz="2000" b="1" dirty="0"/>
              <a:t>than visually </a:t>
            </a:r>
            <a:r>
              <a:rPr lang="en-US" sz="2000" b="1" dirty="0" smtClean="0"/>
              <a:t>impaired and print disabled</a:t>
            </a:r>
            <a:r>
              <a:rPr lang="en-US" sz="2000" dirty="0" smtClean="0"/>
              <a:t>.  </a:t>
            </a:r>
            <a:r>
              <a:rPr lang="en-US" sz="2000" dirty="0"/>
              <a:t>In this </a:t>
            </a:r>
            <a:r>
              <a:rPr lang="en-US" sz="2000" dirty="0" smtClean="0"/>
              <a:t>respect</a:t>
            </a:r>
            <a:r>
              <a:rPr lang="hu-HU" sz="2000" dirty="0" smtClean="0"/>
              <a:t> – and </a:t>
            </a:r>
            <a:r>
              <a:rPr lang="hu-HU" sz="2000" dirty="0" err="1" smtClean="0"/>
              <a:t>in</a:t>
            </a:r>
            <a:r>
              <a:rPr lang="hu-HU" sz="2000" dirty="0" smtClean="0"/>
              <a:t> </a:t>
            </a:r>
            <a:r>
              <a:rPr lang="hu-HU" sz="2000" dirty="0" err="1" smtClean="0"/>
              <a:t>general</a:t>
            </a:r>
            <a:r>
              <a:rPr lang="hu-HU" sz="2000" dirty="0" smtClean="0"/>
              <a:t> </a:t>
            </a:r>
            <a:r>
              <a:rPr lang="hu-HU" sz="2000" dirty="0" err="1" smtClean="0"/>
              <a:t>regarding</a:t>
            </a:r>
            <a:r>
              <a:rPr lang="hu-HU" sz="2000" dirty="0" smtClean="0"/>
              <a:t> </a:t>
            </a:r>
            <a:r>
              <a:rPr lang="hu-HU" sz="2000" dirty="0" err="1" smtClean="0"/>
              <a:t>the</a:t>
            </a:r>
            <a:r>
              <a:rPr lang="hu-HU" sz="2000" dirty="0" smtClean="0"/>
              <a:t> </a:t>
            </a:r>
            <a:r>
              <a:rPr lang="hu-HU" sz="2000" dirty="0" err="1" smtClean="0"/>
              <a:t>application</a:t>
            </a:r>
            <a:r>
              <a:rPr lang="hu-HU" sz="2000" dirty="0" smtClean="0"/>
              <a:t> of </a:t>
            </a:r>
            <a:r>
              <a:rPr lang="hu-HU" sz="2000" dirty="0" err="1" smtClean="0"/>
              <a:t>exceptions</a:t>
            </a:r>
            <a:r>
              <a:rPr lang="hu-HU" sz="2000" dirty="0" smtClean="0"/>
              <a:t> and </a:t>
            </a:r>
            <a:r>
              <a:rPr lang="hu-HU" sz="2000" dirty="0" err="1" smtClean="0"/>
              <a:t>limitations</a:t>
            </a:r>
            <a:r>
              <a:rPr lang="hu-HU" sz="2000" dirty="0" smtClean="0"/>
              <a:t> – </a:t>
            </a:r>
            <a:r>
              <a:rPr lang="en-US" sz="2000" b="1" dirty="0" smtClean="0"/>
              <a:t>the </a:t>
            </a:r>
            <a:r>
              <a:rPr lang="en-US" sz="2000" b="1" dirty="0"/>
              <a:t>following specific considerations seem to be necessary</a:t>
            </a:r>
            <a:r>
              <a:rPr lang="en-US" sz="2000" dirty="0"/>
              <a:t>, </a:t>
            </a:r>
            <a:r>
              <a:rPr lang="en-US" sz="2000" b="1" dirty="0"/>
              <a:t>with special attention to the principles of the WIPO Development </a:t>
            </a:r>
            <a:r>
              <a:rPr lang="en-US" sz="2000" b="1" dirty="0" smtClean="0"/>
              <a:t>Agenda</a:t>
            </a:r>
            <a:r>
              <a:rPr lang="hu-HU" sz="2000" b="1" dirty="0" smtClean="0"/>
              <a:t>. </a:t>
            </a:r>
            <a:endParaRPr lang="hu-HU" sz="2000" b="1" dirty="0"/>
          </a:p>
          <a:p>
            <a:r>
              <a:rPr lang="en-US" sz="2000" dirty="0"/>
              <a:t>blind, visually impaired, or print disabled 	</a:t>
            </a:r>
          </a:p>
          <a:p>
            <a:endParaRPr lang="hu-HU" sz="20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15</a:t>
            </a:fld>
            <a:endParaRPr lang="hu-HU"/>
          </a:p>
        </p:txBody>
      </p:sp>
    </p:spTree>
    <p:extLst>
      <p:ext uri="{BB962C8B-B14F-4D97-AF65-F5344CB8AC3E}">
        <p14:creationId xmlns:p14="http://schemas.microsoft.com/office/powerpoint/2010/main" val="3791057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r>
              <a:rPr lang="hu-HU" sz="3600" b="1" dirty="0" err="1" smtClean="0"/>
              <a:t>Academic</a:t>
            </a:r>
            <a:r>
              <a:rPr lang="hu-HU" sz="3600" b="1" dirty="0" smtClean="0"/>
              <a:t> agenda and </a:t>
            </a:r>
            <a:br>
              <a:rPr lang="hu-HU" sz="3600" b="1" dirty="0" smtClean="0"/>
            </a:br>
            <a:r>
              <a:rPr lang="hu-HU" sz="3600" b="1" dirty="0" err="1" smtClean="0"/>
              <a:t>Development</a:t>
            </a:r>
            <a:r>
              <a:rPr lang="hu-HU" sz="3600" b="1" dirty="0" smtClean="0"/>
              <a:t> Agenda </a:t>
            </a:r>
            <a:endParaRPr lang="hu-HU" sz="3600" b="1" dirty="0"/>
          </a:p>
        </p:txBody>
      </p:sp>
      <p:sp>
        <p:nvSpPr>
          <p:cNvPr id="3" name="Tartalom helye 2"/>
          <p:cNvSpPr>
            <a:spLocks noGrp="1"/>
          </p:cNvSpPr>
          <p:nvPr>
            <p:ph idx="1"/>
          </p:nvPr>
        </p:nvSpPr>
        <p:spPr/>
        <p:txBody>
          <a:bodyPr/>
          <a:lstStyle/>
          <a:p>
            <a:pPr marL="0" indent="0">
              <a:buNone/>
            </a:pPr>
            <a:r>
              <a:rPr lang="en-US" sz="2000" b="1" dirty="0"/>
              <a:t>Practical, effective solutions are needed rather than taking </a:t>
            </a:r>
            <a:r>
              <a:rPr lang="en-US" sz="2000" b="1" dirty="0" smtClean="0"/>
              <a:t>side</a:t>
            </a:r>
            <a:r>
              <a:rPr lang="en-US" sz="2000" b="1" dirty="0" smtClean="0">
                <a:solidFill>
                  <a:srgbClr val="FFFF00"/>
                </a:solidFill>
              </a:rPr>
              <a:t>s</a:t>
            </a:r>
            <a:r>
              <a:rPr lang="en-US" sz="2000" b="1" dirty="0" smtClean="0"/>
              <a:t> </a:t>
            </a:r>
            <a:r>
              <a:rPr lang="en-US" sz="2000" b="1" dirty="0"/>
              <a:t>in ideology-rooted debates between academics. </a:t>
            </a:r>
            <a:endParaRPr lang="hu-HU" sz="2000" b="1" dirty="0" smtClean="0"/>
          </a:p>
          <a:p>
            <a:r>
              <a:rPr lang="en-US" sz="1800" dirty="0" smtClean="0"/>
              <a:t>A </a:t>
            </a:r>
            <a:r>
              <a:rPr lang="en-US" sz="1800" b="1" dirty="0"/>
              <a:t>typical example is the controversy about the application of the “three-step test”. </a:t>
            </a:r>
            <a:r>
              <a:rPr lang="en-US" sz="1800" dirty="0"/>
              <a:t>From the viewpoint of development objectives, </a:t>
            </a:r>
            <a:r>
              <a:rPr lang="en-US" sz="1800" b="1" dirty="0"/>
              <a:t>it is hardly a relevant issue whether the three conditions of the test are applied one after the other or together at the same time, or whether its consideration begins with the first, the second or the third condition</a:t>
            </a:r>
            <a:r>
              <a:rPr lang="en-US" sz="1800" dirty="0"/>
              <a:t> – about which a lot of academic studies have been published. </a:t>
            </a:r>
            <a:endParaRPr lang="hu-HU" sz="1800" dirty="0" smtClean="0"/>
          </a:p>
          <a:p>
            <a:r>
              <a:rPr lang="en-US" sz="1800" b="1" dirty="0" smtClean="0"/>
              <a:t>What </a:t>
            </a:r>
            <a:r>
              <a:rPr lang="en-US" sz="1800" b="1" dirty="0"/>
              <a:t>is rather important is that all the three conditions of the test be applied </a:t>
            </a:r>
            <a:r>
              <a:rPr lang="hu-HU" sz="1800" b="1" dirty="0" err="1" smtClean="0"/>
              <a:t>by</a:t>
            </a:r>
            <a:r>
              <a:rPr lang="en-US" sz="1800" b="1" dirty="0" smtClean="0"/>
              <a:t> </a:t>
            </a:r>
            <a:r>
              <a:rPr lang="en-US" sz="1800" b="1" dirty="0"/>
              <a:t>duly </a:t>
            </a:r>
            <a:r>
              <a:rPr lang="en-US" sz="1800" b="1" dirty="0" err="1" smtClean="0"/>
              <a:t>serv</a:t>
            </a:r>
            <a:r>
              <a:rPr lang="hu-HU" sz="1800" b="1" dirty="0" smtClean="0"/>
              <a:t>ing</a:t>
            </a:r>
            <a:r>
              <a:rPr lang="en-US" sz="1800" b="1" dirty="0" smtClean="0"/>
              <a:t> </a:t>
            </a:r>
            <a:r>
              <a:rPr lang="en-US" sz="1800" b="1" dirty="0"/>
              <a:t>development </a:t>
            </a:r>
            <a:r>
              <a:rPr lang="en-US" sz="1800" b="1" dirty="0" smtClean="0"/>
              <a:t>interests</a:t>
            </a:r>
            <a:r>
              <a:rPr lang="hu-HU" sz="1800" b="1" dirty="0" smtClean="0"/>
              <a:t>,</a:t>
            </a:r>
            <a:r>
              <a:rPr lang="hu-HU" sz="1800" dirty="0" smtClean="0"/>
              <a:t> </a:t>
            </a:r>
            <a:r>
              <a:rPr lang="en-US" sz="1800" dirty="0" smtClean="0"/>
              <a:t>as </a:t>
            </a:r>
            <a:r>
              <a:rPr lang="en-US" sz="1800" dirty="0"/>
              <a:t>stressed </a:t>
            </a:r>
            <a:r>
              <a:rPr lang="en-US" sz="1800" b="1" dirty="0"/>
              <a:t>in </a:t>
            </a:r>
            <a:r>
              <a:rPr lang="hu-HU" sz="1800" b="1" dirty="0" err="1" smtClean="0"/>
              <a:t>the</a:t>
            </a:r>
            <a:r>
              <a:rPr lang="hu-HU" sz="1800" b="1" dirty="0" smtClean="0"/>
              <a:t> </a:t>
            </a:r>
            <a:r>
              <a:rPr lang="hu-HU" sz="1800" b="1" dirty="0" err="1" smtClean="0"/>
              <a:t>report</a:t>
            </a:r>
            <a:r>
              <a:rPr lang="hu-HU" sz="1800" b="1" dirty="0" smtClean="0"/>
              <a:t> of </a:t>
            </a:r>
            <a:r>
              <a:rPr lang="en-US" sz="1800" b="1" dirty="0" smtClean="0"/>
              <a:t>a </a:t>
            </a:r>
            <a:r>
              <a:rPr lang="en-US" sz="1800" b="1" dirty="0"/>
              <a:t>WTO </a:t>
            </a:r>
            <a:r>
              <a:rPr lang="en-US" sz="1800" b="1" dirty="0" smtClean="0"/>
              <a:t>panel</a:t>
            </a:r>
            <a:r>
              <a:rPr lang="hu-HU" sz="1800" b="1" dirty="0" smtClean="0"/>
              <a:t> </a:t>
            </a:r>
            <a:r>
              <a:rPr lang="hu-HU" sz="1800" dirty="0" smtClean="0"/>
              <a:t>(</a:t>
            </a:r>
            <a:r>
              <a:rPr lang="hu-HU" sz="1800" dirty="0" err="1" smtClean="0"/>
              <a:t>in</a:t>
            </a:r>
            <a:r>
              <a:rPr lang="hu-HU" sz="1800" dirty="0" smtClean="0"/>
              <a:t> </a:t>
            </a:r>
            <a:r>
              <a:rPr lang="hu-HU" sz="1800" dirty="0" err="1" smtClean="0"/>
              <a:t>which</a:t>
            </a:r>
            <a:r>
              <a:rPr lang="hu-HU" sz="1800" dirty="0" smtClean="0"/>
              <a:t> I </a:t>
            </a:r>
            <a:r>
              <a:rPr lang="hu-HU" sz="1800" dirty="0" err="1" smtClean="0"/>
              <a:t>happened</a:t>
            </a:r>
            <a:r>
              <a:rPr lang="hu-HU" sz="1800" dirty="0" smtClean="0"/>
              <a:t> </a:t>
            </a:r>
            <a:r>
              <a:rPr lang="hu-HU" sz="1800" dirty="0" err="1" smtClean="0"/>
              <a:t>to</a:t>
            </a:r>
            <a:r>
              <a:rPr lang="hu-HU" sz="1800" dirty="0" smtClean="0"/>
              <a:t> be a </a:t>
            </a:r>
            <a:r>
              <a:rPr lang="hu-HU" sz="1800" dirty="0" err="1" smtClean="0"/>
              <a:t>member</a:t>
            </a:r>
            <a:r>
              <a:rPr lang="hu-HU" sz="1800" dirty="0" smtClean="0"/>
              <a:t>)</a:t>
            </a:r>
            <a:r>
              <a:rPr lang="en-US" sz="1800" dirty="0" smtClean="0"/>
              <a:t>: </a:t>
            </a:r>
            <a:r>
              <a:rPr lang="hu-HU" sz="1800" dirty="0" smtClean="0"/>
              <a:t>I</a:t>
            </a:r>
            <a:r>
              <a:rPr lang="en-US" sz="1800" dirty="0" smtClean="0"/>
              <a:t>n </a:t>
            </a:r>
            <a:r>
              <a:rPr lang="en-US" sz="1800" dirty="0"/>
              <a:t>the application of the test </a:t>
            </a:r>
            <a:r>
              <a:rPr lang="en-US" sz="1800" b="1" dirty="0"/>
              <a:t>“the goals and the limitations stated in Articles 7</a:t>
            </a:r>
            <a:r>
              <a:rPr lang="en-US" sz="1800" dirty="0"/>
              <a:t> </a:t>
            </a:r>
            <a:r>
              <a:rPr lang="en-US" sz="1800" b="1" dirty="0"/>
              <a:t>[of the TRIPS Agreement according to which the protection and enforcement of intellectual property rights should be ‘</a:t>
            </a:r>
            <a:r>
              <a:rPr lang="en-US" sz="1800" b="1" i="1" dirty="0"/>
              <a:t>conducive to social and economic welfare, and to a balance of rights and obligations’</a:t>
            </a:r>
            <a:r>
              <a:rPr lang="en-US" sz="1800" b="1" dirty="0"/>
              <a:t>]… must obviously be borne in mind”</a:t>
            </a:r>
            <a:r>
              <a:rPr lang="en-US" sz="1800" dirty="0"/>
              <a:t> (see para. 7.25. of panel report WT/DS114/R). </a:t>
            </a:r>
            <a:endParaRPr lang="hu-HU" sz="1800" dirty="0"/>
          </a:p>
          <a:p>
            <a:endParaRPr lang="hu-HU"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16</a:t>
            </a:fld>
            <a:endParaRPr lang="hu-HU"/>
          </a:p>
        </p:txBody>
      </p:sp>
    </p:spTree>
    <p:extLst>
      <p:ext uri="{BB962C8B-B14F-4D97-AF65-F5344CB8AC3E}">
        <p14:creationId xmlns:p14="http://schemas.microsoft.com/office/powerpoint/2010/main" val="2021097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r>
              <a:rPr lang="hu-HU" sz="3600" b="1" dirty="0" err="1" smtClean="0"/>
              <a:t>Applying</a:t>
            </a:r>
            <a:r>
              <a:rPr lang="hu-HU" sz="3600" b="1" dirty="0" smtClean="0"/>
              <a:t> </a:t>
            </a:r>
            <a:r>
              <a:rPr lang="hu-HU" sz="3600" b="1" dirty="0" err="1" smtClean="0"/>
              <a:t>good</a:t>
            </a:r>
            <a:r>
              <a:rPr lang="hu-HU" sz="3600" b="1" dirty="0" smtClean="0"/>
              <a:t> </a:t>
            </a:r>
            <a:r>
              <a:rPr lang="hu-HU" sz="3600" b="1" dirty="0" err="1" smtClean="0"/>
              <a:t>while</a:t>
            </a:r>
            <a:r>
              <a:rPr lang="hu-HU" sz="3600" b="1" dirty="0" smtClean="0"/>
              <a:t> </a:t>
            </a:r>
            <a:r>
              <a:rPr lang="hu-HU" sz="3600" b="1" dirty="0" err="1" smtClean="0"/>
              <a:t>waiting</a:t>
            </a:r>
            <a:r>
              <a:rPr lang="hu-HU" sz="3600" b="1" dirty="0" smtClean="0"/>
              <a:t> </a:t>
            </a:r>
            <a:r>
              <a:rPr lang="hu-HU" sz="3600" b="1" dirty="0" err="1" smtClean="0"/>
              <a:t>for</a:t>
            </a:r>
            <a:r>
              <a:rPr lang="hu-HU" sz="3600" b="1" dirty="0" smtClean="0"/>
              <a:t> </a:t>
            </a:r>
            <a:r>
              <a:rPr lang="hu-HU" sz="3600" b="1" dirty="0" err="1" smtClean="0"/>
              <a:t>better</a:t>
            </a:r>
            <a:r>
              <a:rPr lang="hu-HU" sz="3600" b="1" dirty="0" smtClean="0"/>
              <a:t> </a:t>
            </a:r>
            <a:endParaRPr lang="hu-HU" sz="3600" b="1" dirty="0"/>
          </a:p>
        </p:txBody>
      </p:sp>
      <p:sp>
        <p:nvSpPr>
          <p:cNvPr id="3" name="Tartalom helye 2"/>
          <p:cNvSpPr>
            <a:spLocks noGrp="1"/>
          </p:cNvSpPr>
          <p:nvPr>
            <p:ph idx="1"/>
          </p:nvPr>
        </p:nvSpPr>
        <p:spPr/>
        <p:txBody>
          <a:bodyPr/>
          <a:lstStyle/>
          <a:p>
            <a:pPr marL="0" indent="0">
              <a:buNone/>
            </a:pPr>
            <a:endParaRPr lang="hu-HU" sz="2000" b="1" dirty="0" smtClean="0"/>
          </a:p>
          <a:p>
            <a:pPr marL="0" indent="0">
              <a:buNone/>
            </a:pPr>
            <a:r>
              <a:rPr lang="en-US" sz="2000" b="1" dirty="0" smtClean="0"/>
              <a:t>The </a:t>
            </a:r>
            <a:r>
              <a:rPr lang="en-US" sz="2000" b="1" dirty="0"/>
              <a:t>existing possibilities offered by the international treaties for </a:t>
            </a:r>
            <a:r>
              <a:rPr lang="en-US" sz="2000" b="1" dirty="0" smtClean="0"/>
              <a:t>exceptions </a:t>
            </a:r>
            <a:r>
              <a:rPr lang="en-US" sz="2000" b="1" dirty="0"/>
              <a:t>and limitations </a:t>
            </a:r>
            <a:r>
              <a:rPr lang="hu-HU" sz="2000" b="1" dirty="0" err="1" smtClean="0"/>
              <a:t>important</a:t>
            </a:r>
            <a:r>
              <a:rPr lang="hu-HU" sz="2000" b="1" dirty="0" smtClean="0"/>
              <a:t> </a:t>
            </a:r>
            <a:r>
              <a:rPr lang="hu-HU" sz="2000" b="1" dirty="0" err="1" smtClean="0"/>
              <a:t>for</a:t>
            </a:r>
            <a:r>
              <a:rPr lang="hu-HU" sz="2000" b="1" dirty="0" smtClean="0"/>
              <a:t> </a:t>
            </a:r>
            <a:r>
              <a:rPr lang="hu-HU" sz="2000" b="1" dirty="0" err="1" smtClean="0"/>
              <a:t>public</a:t>
            </a:r>
            <a:r>
              <a:rPr lang="hu-HU" sz="2000" b="1" dirty="0" smtClean="0"/>
              <a:t> </a:t>
            </a:r>
            <a:r>
              <a:rPr lang="hu-HU" sz="2000" b="1" dirty="0" err="1" smtClean="0"/>
              <a:t>interests</a:t>
            </a:r>
            <a:r>
              <a:rPr lang="hu-HU" sz="2000" b="1" dirty="0" smtClean="0"/>
              <a:t> and </a:t>
            </a:r>
            <a:r>
              <a:rPr lang="hu-HU" sz="2000" b="1" dirty="0" err="1" smtClean="0"/>
              <a:t>for</a:t>
            </a:r>
            <a:r>
              <a:rPr lang="hu-HU" sz="2000" b="1" dirty="0" smtClean="0"/>
              <a:t> </a:t>
            </a:r>
            <a:r>
              <a:rPr lang="hu-HU" sz="2000" b="1" dirty="0" err="1" smtClean="0"/>
              <a:t>development</a:t>
            </a:r>
            <a:r>
              <a:rPr lang="hu-HU" sz="2000" b="1" dirty="0" smtClean="0"/>
              <a:t> </a:t>
            </a:r>
            <a:r>
              <a:rPr lang="en-US" sz="2000" b="1" dirty="0" smtClean="0"/>
              <a:t>should </a:t>
            </a:r>
            <a:r>
              <a:rPr lang="en-US" sz="2000" b="1" dirty="0"/>
              <a:t>be fully exploited.  </a:t>
            </a:r>
            <a:endParaRPr lang="hu-HU" sz="2000" b="1" dirty="0" smtClean="0"/>
          </a:p>
          <a:p>
            <a:r>
              <a:rPr lang="en-US" sz="2000" dirty="0" smtClean="0"/>
              <a:t>A </a:t>
            </a:r>
            <a:r>
              <a:rPr lang="en-US" sz="2000" dirty="0"/>
              <a:t>good example is the </a:t>
            </a:r>
            <a:r>
              <a:rPr lang="en-US" sz="2000" b="1" dirty="0"/>
              <a:t>1982 WIPO Model Provisions on exceptions or limitations for the visually impaired</a:t>
            </a:r>
            <a:r>
              <a:rPr lang="en-US" sz="2000" dirty="0"/>
              <a:t> </a:t>
            </a:r>
            <a:r>
              <a:rPr lang="hu-HU" sz="2000" dirty="0" smtClean="0"/>
              <a:t>– </a:t>
            </a:r>
            <a:r>
              <a:rPr lang="en-US" sz="2000" dirty="0" smtClean="0"/>
              <a:t>adopted by WIPO-</a:t>
            </a:r>
            <a:r>
              <a:rPr lang="en-US" sz="2000" dirty="0"/>
              <a:t>UNESCO</a:t>
            </a:r>
            <a:r>
              <a:rPr lang="en-US" sz="2000" dirty="0" smtClean="0"/>
              <a:t> working group of governmental experts (of which I happened to be the chairman). </a:t>
            </a:r>
            <a:r>
              <a:rPr lang="hu-HU" sz="2000" dirty="0" err="1" smtClean="0"/>
              <a:t>It</a:t>
            </a:r>
            <a:r>
              <a:rPr lang="hu-HU" sz="2000" dirty="0" smtClean="0"/>
              <a:t> </a:t>
            </a:r>
            <a:r>
              <a:rPr lang="en-US" sz="2000" dirty="0" smtClean="0"/>
              <a:t>contained </a:t>
            </a:r>
            <a:r>
              <a:rPr lang="en-US" sz="2000" dirty="0"/>
              <a:t>already principles and rules </a:t>
            </a:r>
            <a:r>
              <a:rPr lang="en-US" sz="2000" dirty="0" smtClean="0"/>
              <a:t>which</a:t>
            </a:r>
            <a:r>
              <a:rPr lang="hu-HU" sz="2000" dirty="0" smtClean="0"/>
              <a:t>,</a:t>
            </a:r>
            <a:r>
              <a:rPr lang="en-US" sz="2000" dirty="0" smtClean="0"/>
              <a:t> </a:t>
            </a:r>
            <a:r>
              <a:rPr lang="en-US" sz="2000" b="1" dirty="0"/>
              <a:t>to a great </a:t>
            </a:r>
            <a:r>
              <a:rPr lang="en-US" sz="2000" b="1" dirty="0" smtClean="0"/>
              <a:t>extent</a:t>
            </a:r>
            <a:r>
              <a:rPr lang="hu-HU" sz="2000" b="1" dirty="0" smtClean="0"/>
              <a:t>,</a:t>
            </a:r>
            <a:r>
              <a:rPr lang="en-US" sz="2000" b="1" dirty="0" smtClean="0"/>
              <a:t> </a:t>
            </a:r>
            <a:r>
              <a:rPr lang="en-US" sz="2000" b="1" dirty="0"/>
              <a:t>corresponded </a:t>
            </a:r>
            <a:r>
              <a:rPr lang="en-US" sz="2000" b="1" dirty="0" smtClean="0"/>
              <a:t>t</a:t>
            </a:r>
            <a:r>
              <a:rPr lang="hu-HU" sz="2000" b="1" dirty="0" smtClean="0"/>
              <a:t>o</a:t>
            </a:r>
            <a:r>
              <a:rPr lang="en-US" sz="2000" b="1" dirty="0" smtClean="0"/>
              <a:t> </a:t>
            </a:r>
            <a:r>
              <a:rPr lang="en-US" sz="2000" b="1" dirty="0"/>
              <a:t>the provisions of the Marrakesh </a:t>
            </a:r>
            <a:r>
              <a:rPr lang="en-US" sz="2000" b="1" dirty="0" smtClean="0"/>
              <a:t>Treaty</a:t>
            </a:r>
            <a:r>
              <a:rPr lang="hu-HU" sz="2000" b="1" dirty="0" smtClean="0"/>
              <a:t> </a:t>
            </a:r>
            <a:r>
              <a:rPr lang="hu-HU" sz="2000" dirty="0" smtClean="0"/>
              <a:t>(and </a:t>
            </a:r>
            <a:r>
              <a:rPr lang="hu-HU" sz="2000" dirty="0" err="1" smtClean="0"/>
              <a:t>to</a:t>
            </a:r>
            <a:r>
              <a:rPr lang="hu-HU" sz="2000" dirty="0" smtClean="0"/>
              <a:t> </a:t>
            </a:r>
            <a:r>
              <a:rPr lang="hu-HU" sz="2000" dirty="0" err="1" smtClean="0"/>
              <a:t>that</a:t>
            </a:r>
            <a:r>
              <a:rPr lang="hu-HU" sz="2000" dirty="0" smtClean="0"/>
              <a:t> </a:t>
            </a:r>
            <a:r>
              <a:rPr lang="hu-HU" sz="2000" dirty="0" err="1" smtClean="0"/>
              <a:t>extent</a:t>
            </a:r>
            <a:r>
              <a:rPr lang="hu-HU" sz="2000" dirty="0" smtClean="0"/>
              <a:t> </a:t>
            </a:r>
            <a:r>
              <a:rPr lang="hu-HU" sz="2000" dirty="0" err="1" smtClean="0"/>
              <a:t>it</a:t>
            </a:r>
            <a:r>
              <a:rPr lang="hu-HU" sz="2000" dirty="0" smtClean="0"/>
              <a:t> </a:t>
            </a:r>
            <a:r>
              <a:rPr lang="hu-HU" sz="2000" dirty="0" err="1" smtClean="0"/>
              <a:t>was</a:t>
            </a:r>
            <a:r>
              <a:rPr lang="hu-HU" sz="2000" dirty="0" smtClean="0"/>
              <a:t> </a:t>
            </a:r>
            <a:r>
              <a:rPr lang="hu-HU" sz="2000" dirty="0" err="1" smtClean="0"/>
              <a:t>applied</a:t>
            </a:r>
            <a:r>
              <a:rPr lang="hu-HU" sz="2000" dirty="0" smtClean="0"/>
              <a:t> </a:t>
            </a:r>
            <a:r>
              <a:rPr lang="hu-HU" sz="2000" dirty="0" err="1" smtClean="0"/>
              <a:t>in</a:t>
            </a:r>
            <a:r>
              <a:rPr lang="hu-HU" sz="2000" dirty="0" smtClean="0"/>
              <a:t> </a:t>
            </a:r>
            <a:r>
              <a:rPr lang="hu-HU" sz="2000" dirty="0" err="1" smtClean="0"/>
              <a:t>the</a:t>
            </a:r>
            <a:r>
              <a:rPr lang="hu-HU" sz="2000" dirty="0" smtClean="0"/>
              <a:t> </a:t>
            </a:r>
            <a:r>
              <a:rPr lang="hu-HU" sz="2000" dirty="0" err="1" smtClean="0"/>
              <a:t>legislation</a:t>
            </a:r>
            <a:r>
              <a:rPr lang="hu-HU" sz="2000" dirty="0" smtClean="0"/>
              <a:t> of a </a:t>
            </a:r>
            <a:r>
              <a:rPr lang="hu-HU" sz="2000" dirty="0" err="1" smtClean="0"/>
              <a:t>number</a:t>
            </a:r>
            <a:r>
              <a:rPr lang="hu-HU" sz="2000" dirty="0" smtClean="0"/>
              <a:t> of </a:t>
            </a:r>
            <a:r>
              <a:rPr lang="hu-HU" sz="2000" dirty="0" err="1" smtClean="0"/>
              <a:t>countries</a:t>
            </a:r>
            <a:r>
              <a:rPr lang="hu-HU" sz="2000" dirty="0" smtClean="0"/>
              <a:t>)</a:t>
            </a:r>
            <a:r>
              <a:rPr lang="en-US" sz="2000" dirty="0" smtClean="0"/>
              <a:t>. </a:t>
            </a:r>
            <a:r>
              <a:rPr lang="en-US" sz="2000" b="1" dirty="0"/>
              <a:t>Similar models and national solutions do exist also for other exceptions and limitations to serve development interests. </a:t>
            </a:r>
            <a:endParaRPr lang="hu-HU" sz="2000" b="1" dirty="0"/>
          </a:p>
          <a:p>
            <a:endParaRPr lang="hu-HU" sz="20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17</a:t>
            </a:fld>
            <a:endParaRPr lang="hu-HU"/>
          </a:p>
        </p:txBody>
      </p:sp>
    </p:spTree>
    <p:extLst>
      <p:ext uri="{BB962C8B-B14F-4D97-AF65-F5344CB8AC3E}">
        <p14:creationId xmlns:p14="http://schemas.microsoft.com/office/powerpoint/2010/main" val="3370500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r>
              <a:rPr lang="hu-HU" sz="3600" b="1" dirty="0" err="1" smtClean="0"/>
              <a:t>Berne</a:t>
            </a:r>
            <a:r>
              <a:rPr lang="hu-HU" sz="3600" b="1" dirty="0" smtClean="0"/>
              <a:t> Appendix – </a:t>
            </a:r>
            <a:r>
              <a:rPr lang="hu-HU" sz="3600" b="1" dirty="0" err="1" smtClean="0"/>
              <a:t>out-of-date</a:t>
            </a:r>
            <a:r>
              <a:rPr lang="hu-HU" sz="3600" b="1" dirty="0" smtClean="0"/>
              <a:t> </a:t>
            </a:r>
            <a:r>
              <a:rPr lang="hu-HU" sz="3600" b="1" dirty="0" err="1" smtClean="0"/>
              <a:t>provisions</a:t>
            </a:r>
            <a:r>
              <a:rPr lang="hu-HU" sz="3600" b="1" dirty="0" smtClean="0"/>
              <a:t>, </a:t>
            </a:r>
            <a:r>
              <a:rPr lang="hu-HU" sz="3600" b="1" dirty="0" err="1" smtClean="0"/>
              <a:t>still</a:t>
            </a:r>
            <a:r>
              <a:rPr lang="hu-HU" sz="3600" b="1" dirty="0" smtClean="0"/>
              <a:t> </a:t>
            </a:r>
            <a:r>
              <a:rPr lang="hu-HU" sz="3600" b="1" dirty="0" err="1" smtClean="0"/>
              <a:t>valid</a:t>
            </a:r>
            <a:r>
              <a:rPr lang="hu-HU" sz="3600" b="1" dirty="0" smtClean="0"/>
              <a:t> </a:t>
            </a:r>
            <a:r>
              <a:rPr lang="hu-HU" sz="3600" b="1" dirty="0" err="1" smtClean="0"/>
              <a:t>principles</a:t>
            </a:r>
            <a:r>
              <a:rPr lang="hu-HU" sz="3600" b="1" dirty="0" smtClean="0"/>
              <a:t> and </a:t>
            </a:r>
            <a:r>
              <a:rPr lang="hu-HU" sz="3600" b="1" dirty="0" err="1" smtClean="0"/>
              <a:t>objectives</a:t>
            </a:r>
            <a:endParaRPr lang="hu-HU" sz="3600" b="1" dirty="0"/>
          </a:p>
        </p:txBody>
      </p:sp>
      <p:sp>
        <p:nvSpPr>
          <p:cNvPr id="3" name="Tartalom helye 2"/>
          <p:cNvSpPr>
            <a:spLocks noGrp="1"/>
          </p:cNvSpPr>
          <p:nvPr>
            <p:ph idx="1"/>
          </p:nvPr>
        </p:nvSpPr>
        <p:spPr/>
        <p:txBody>
          <a:bodyPr/>
          <a:lstStyle/>
          <a:p>
            <a:pPr marL="0" indent="0">
              <a:buNone/>
            </a:pPr>
            <a:endParaRPr lang="hu-HU" sz="2000" dirty="0" smtClean="0"/>
          </a:p>
          <a:p>
            <a:pPr marL="0" indent="0">
              <a:buNone/>
            </a:pPr>
            <a:r>
              <a:rPr lang="en-US" sz="2000" b="1" dirty="0" smtClean="0"/>
              <a:t>The </a:t>
            </a:r>
            <a:r>
              <a:rPr lang="en-US" sz="2000" b="1" dirty="0"/>
              <a:t>Appendix to the Berne Convention</a:t>
            </a:r>
            <a:r>
              <a:rPr lang="en-US" sz="2000" dirty="0"/>
              <a:t> – although it has been included by reference both in the TRIPS Agreement and the WIPO Copyright Treaty (WCT) – </a:t>
            </a:r>
            <a:r>
              <a:rPr lang="en-US" sz="2000" b="1" dirty="0"/>
              <a:t>due to the complex procedural rules and the long deadlines , has never been suitable to fulfill the objective of offering preferential treatment for developing countries </a:t>
            </a:r>
            <a:r>
              <a:rPr lang="en-US" sz="2000" dirty="0"/>
              <a:t>through compulsory translation and reprint licenses for educational and research purposes. </a:t>
            </a:r>
            <a:r>
              <a:rPr lang="en-US" sz="2000" b="1" dirty="0"/>
              <a:t>With the spectacular technological developments, it has lost </a:t>
            </a:r>
            <a:r>
              <a:rPr lang="hu-HU" sz="2000" b="1" dirty="0" err="1" smtClean="0"/>
              <a:t>any</a:t>
            </a:r>
            <a:r>
              <a:rPr lang="hu-HU" sz="2000" b="1" dirty="0" smtClean="0"/>
              <a:t> </a:t>
            </a:r>
            <a:r>
              <a:rPr lang="en-US" sz="2000" b="1" dirty="0" smtClean="0"/>
              <a:t>real </a:t>
            </a:r>
            <a:r>
              <a:rPr lang="en-US" sz="2000" b="1" dirty="0"/>
              <a:t>relevance. </a:t>
            </a:r>
            <a:r>
              <a:rPr lang="en-US" sz="2000" dirty="0"/>
              <a:t>However, </a:t>
            </a:r>
            <a:r>
              <a:rPr lang="en-US" sz="2000" b="1" dirty="0"/>
              <a:t>the principles on which it was based and the objectives it was to serve are still 100% valid</a:t>
            </a:r>
            <a:r>
              <a:rPr lang="en-US" sz="2000" dirty="0"/>
              <a:t>. </a:t>
            </a:r>
            <a:r>
              <a:rPr lang="en-US" sz="2000" b="1" dirty="0"/>
              <a:t>It would be justified to review how those principles may be applied and how those objectives may be served in the digital online environment.</a:t>
            </a:r>
            <a:endParaRPr lang="hu-HU" sz="2000" b="1" dirty="0"/>
          </a:p>
          <a:p>
            <a:pPr marL="0" indent="0">
              <a:buNone/>
            </a:pPr>
            <a:endParaRPr lang="hu-HU" sz="20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18</a:t>
            </a:fld>
            <a:endParaRPr lang="hu-HU"/>
          </a:p>
        </p:txBody>
      </p:sp>
    </p:spTree>
    <p:extLst>
      <p:ext uri="{BB962C8B-B14F-4D97-AF65-F5344CB8AC3E}">
        <p14:creationId xmlns:p14="http://schemas.microsoft.com/office/powerpoint/2010/main" val="296289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r>
              <a:rPr lang="hu-HU" sz="3600" b="1" dirty="0" err="1" smtClean="0"/>
              <a:t>Possible</a:t>
            </a:r>
            <a:r>
              <a:rPr lang="hu-HU" sz="3600" b="1" dirty="0" smtClean="0"/>
              <a:t> </a:t>
            </a:r>
            <a:r>
              <a:rPr lang="hu-HU" sz="3600" b="1" dirty="0" err="1" smtClean="0"/>
              <a:t>issue-based</a:t>
            </a:r>
            <a:r>
              <a:rPr lang="hu-HU" sz="3600" b="1" dirty="0" smtClean="0"/>
              <a:t> </a:t>
            </a:r>
            <a:r>
              <a:rPr lang="hu-HU" sz="3600" b="1" dirty="0" err="1" smtClean="0"/>
              <a:t>rather</a:t>
            </a:r>
            <a:r>
              <a:rPr lang="hu-HU" sz="3600" b="1" dirty="0" smtClean="0"/>
              <a:t> </a:t>
            </a:r>
            <a:r>
              <a:rPr lang="hu-HU" sz="3600" b="1" dirty="0" err="1" smtClean="0"/>
              <a:t>than</a:t>
            </a:r>
            <a:r>
              <a:rPr lang="hu-HU" sz="3600" b="1" dirty="0" smtClean="0"/>
              <a:t> </a:t>
            </a:r>
            <a:br>
              <a:rPr lang="hu-HU" sz="3600" b="1" dirty="0" smtClean="0"/>
            </a:br>
            <a:r>
              <a:rPr lang="hu-HU" sz="3600" b="1" dirty="0" err="1" smtClean="0"/>
              <a:t>sector-wide</a:t>
            </a:r>
            <a:r>
              <a:rPr lang="hu-HU" sz="3600" b="1" dirty="0" smtClean="0"/>
              <a:t> </a:t>
            </a:r>
            <a:r>
              <a:rPr lang="hu-HU" sz="3600" b="1" dirty="0" err="1" smtClean="0"/>
              <a:t>exceptions</a:t>
            </a:r>
            <a:r>
              <a:rPr lang="hu-HU" sz="3600" b="1" dirty="0" smtClean="0"/>
              <a:t> and </a:t>
            </a:r>
            <a:r>
              <a:rPr lang="hu-HU" sz="3600" b="1" dirty="0" err="1" smtClean="0"/>
              <a:t>limitations</a:t>
            </a:r>
            <a:endParaRPr lang="hu-HU" sz="3600" b="1" dirty="0"/>
          </a:p>
        </p:txBody>
      </p:sp>
      <p:sp>
        <p:nvSpPr>
          <p:cNvPr id="3" name="Tartalom helye 2"/>
          <p:cNvSpPr>
            <a:spLocks noGrp="1"/>
          </p:cNvSpPr>
          <p:nvPr>
            <p:ph idx="1"/>
          </p:nvPr>
        </p:nvSpPr>
        <p:spPr/>
        <p:txBody>
          <a:bodyPr/>
          <a:lstStyle/>
          <a:p>
            <a:pPr marL="0" indent="0">
              <a:buNone/>
            </a:pPr>
            <a:endParaRPr lang="hu-HU" sz="800" b="1" dirty="0" smtClean="0"/>
          </a:p>
          <a:p>
            <a:pPr marL="0" indent="0">
              <a:buNone/>
            </a:pPr>
            <a:r>
              <a:rPr lang="en-US" sz="2000" b="1" dirty="0" smtClean="0"/>
              <a:t>In </a:t>
            </a:r>
            <a:r>
              <a:rPr lang="en-US" sz="2000" b="1" dirty="0"/>
              <a:t>the </a:t>
            </a:r>
            <a:r>
              <a:rPr lang="en-US" sz="2000" b="1" dirty="0" smtClean="0"/>
              <a:t>attempt </a:t>
            </a:r>
            <a:r>
              <a:rPr lang="en-US" sz="2000" b="1" dirty="0"/>
              <a:t>of adopting exceptions and limitations to the digital environment, specific norms seem to be necessary for such issues </a:t>
            </a:r>
            <a:r>
              <a:rPr lang="en-US" sz="2000" dirty="0"/>
              <a:t>important from the viewpoint of development </a:t>
            </a:r>
            <a:r>
              <a:rPr lang="en-US" sz="2000" b="1" dirty="0"/>
              <a:t>as distance education, digitization, use of orphan </a:t>
            </a:r>
            <a:r>
              <a:rPr lang="en-US" sz="2000" b="1" dirty="0" smtClean="0"/>
              <a:t>works</a:t>
            </a:r>
            <a:r>
              <a:rPr lang="hu-HU" sz="2000" b="1" dirty="0" smtClean="0"/>
              <a:t>,</a:t>
            </a:r>
            <a:r>
              <a:rPr lang="en-US" sz="2000" b="1" dirty="0" smtClean="0"/>
              <a:t> </a:t>
            </a:r>
            <a:r>
              <a:rPr lang="en-US" sz="2000" b="1" dirty="0"/>
              <a:t>and access to out-of-commerce works</a:t>
            </a:r>
            <a:r>
              <a:rPr lang="en-US" sz="2000" dirty="0"/>
              <a:t>. </a:t>
            </a:r>
            <a:endParaRPr lang="hu-HU" sz="2000" dirty="0" smtClean="0"/>
          </a:p>
          <a:p>
            <a:pPr marL="0" indent="0">
              <a:buNone/>
            </a:pPr>
            <a:endParaRPr lang="hu-HU" sz="800" dirty="0"/>
          </a:p>
          <a:p>
            <a:r>
              <a:rPr lang="hu-HU" sz="2000" dirty="0" smtClean="0"/>
              <a:t>The </a:t>
            </a:r>
            <a:r>
              <a:rPr lang="en-US" sz="2000" b="1" dirty="0" smtClean="0"/>
              <a:t>common characteristic </a:t>
            </a:r>
            <a:r>
              <a:rPr lang="en-US" sz="2000" dirty="0" smtClean="0"/>
              <a:t>of these uses of protected works is that there are </a:t>
            </a:r>
            <a:r>
              <a:rPr lang="en-US" sz="2000" b="1" dirty="0" smtClean="0"/>
              <a:t>no specific provisions on them in the international treaties</a:t>
            </a:r>
            <a:r>
              <a:rPr lang="en-US" sz="2000" dirty="0" smtClean="0"/>
              <a:t>.</a:t>
            </a:r>
          </a:p>
          <a:p>
            <a:r>
              <a:rPr lang="en-US" sz="2000" b="1" dirty="0" smtClean="0"/>
              <a:t>To </a:t>
            </a:r>
            <a:r>
              <a:rPr lang="hu-HU" sz="2000" b="1" dirty="0" smtClean="0"/>
              <a:t>a </a:t>
            </a:r>
            <a:r>
              <a:rPr lang="hu-HU" sz="2000" b="1" dirty="0" err="1" smtClean="0"/>
              <a:t>great</a:t>
            </a:r>
            <a:r>
              <a:rPr lang="hu-HU" sz="2000" b="1" dirty="0" smtClean="0"/>
              <a:t> </a:t>
            </a:r>
            <a:r>
              <a:rPr lang="en-US" sz="2000" b="1" dirty="0" smtClean="0"/>
              <a:t>extent, the existing international provisions </a:t>
            </a:r>
            <a:r>
              <a:rPr lang="en-US" sz="2000" dirty="0" smtClean="0"/>
              <a:t>(such as in particular the three-step test) </a:t>
            </a:r>
            <a:r>
              <a:rPr lang="en-US" sz="2000" b="1" dirty="0" smtClean="0"/>
              <a:t>may offer </a:t>
            </a:r>
            <a:r>
              <a:rPr lang="en-US" sz="2000" b="1" dirty="0" err="1" smtClean="0"/>
              <a:t>adequ</a:t>
            </a:r>
            <a:r>
              <a:rPr lang="hu-HU" sz="2000" b="1" dirty="0" smtClean="0"/>
              <a:t>a</a:t>
            </a:r>
            <a:r>
              <a:rPr lang="en-US" sz="2000" b="1" dirty="0" err="1" smtClean="0"/>
              <a:t>te</a:t>
            </a:r>
            <a:r>
              <a:rPr lang="en-US" sz="2000" b="1" dirty="0" smtClean="0"/>
              <a:t> basis </a:t>
            </a:r>
            <a:r>
              <a:rPr lang="en-US" sz="2000" dirty="0" smtClean="0"/>
              <a:t>for exceptions and limitations allowing such uses, </a:t>
            </a:r>
            <a:r>
              <a:rPr lang="en-US" sz="2000" b="1" dirty="0" smtClean="0"/>
              <a:t>but agreement would be necessary for their interpretation and application, and some new norms m</a:t>
            </a:r>
            <a:r>
              <a:rPr lang="hu-HU" sz="2000" b="1" dirty="0" err="1" smtClean="0"/>
              <a:t>ight</a:t>
            </a:r>
            <a:r>
              <a:rPr lang="en-US" sz="2000" b="1" dirty="0" smtClean="0"/>
              <a:t> also be needed.      </a:t>
            </a:r>
          </a:p>
          <a:p>
            <a:endParaRPr lang="hu-HU" sz="20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19</a:t>
            </a:fld>
            <a:endParaRPr lang="hu-HU"/>
          </a:p>
        </p:txBody>
      </p:sp>
    </p:spTree>
    <p:extLst>
      <p:ext uri="{BB962C8B-B14F-4D97-AF65-F5344CB8AC3E}">
        <p14:creationId xmlns:p14="http://schemas.microsoft.com/office/powerpoint/2010/main" val="2160885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n-US" dirty="0" smtClean="0"/>
              <a:t>M. Ficsor, WIPO conference, April 7-8, 2016 </a:t>
            </a:r>
            <a:endParaRPr lang="hu-HU"/>
          </a:p>
        </p:txBody>
      </p:sp>
      <p:sp>
        <p:nvSpPr>
          <p:cNvPr id="3" name="Dia számának helye 2"/>
          <p:cNvSpPr>
            <a:spLocks noGrp="1"/>
          </p:cNvSpPr>
          <p:nvPr>
            <p:ph type="sldNum" sz="quarter" idx="12"/>
          </p:nvPr>
        </p:nvSpPr>
        <p:spPr/>
        <p:txBody>
          <a:bodyPr/>
          <a:lstStyle/>
          <a:p>
            <a:pPr>
              <a:defRPr/>
            </a:pPr>
            <a:fld id="{D3888283-A669-46FA-BAA6-CBA3F27A5C7E}" type="slidenum">
              <a:rPr lang="hu-HU" smtClean="0"/>
              <a:pPr>
                <a:defRPr/>
              </a:pPr>
              <a:t>2</a:t>
            </a:fld>
            <a:endParaRPr lang="hu-HU"/>
          </a:p>
        </p:txBody>
      </p:sp>
      <p:sp>
        <p:nvSpPr>
          <p:cNvPr id="3076" name="Szövegdoboz 4"/>
          <p:cNvSpPr txBox="1">
            <a:spLocks noChangeArrowheads="1"/>
          </p:cNvSpPr>
          <p:nvPr/>
        </p:nvSpPr>
        <p:spPr bwMode="auto">
          <a:xfrm>
            <a:off x="755576" y="1988840"/>
            <a:ext cx="7704856"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hu-HU" altLang="hu-HU" sz="4400" b="1" dirty="0" smtClean="0">
                <a:solidFill>
                  <a:srgbClr val="C00000"/>
                </a:solidFill>
              </a:rPr>
              <a:t>I. INTR</a:t>
            </a:r>
            <a:r>
              <a:rPr lang="fr-CH" altLang="hu-HU" sz="4400" b="1" dirty="0" smtClean="0">
                <a:solidFill>
                  <a:srgbClr val="C00000"/>
                </a:solidFill>
              </a:rPr>
              <a:t>O</a:t>
            </a:r>
            <a:r>
              <a:rPr lang="hu-HU" altLang="hu-HU" sz="4400" b="1" dirty="0" smtClean="0">
                <a:solidFill>
                  <a:srgbClr val="C00000"/>
                </a:solidFill>
              </a:rPr>
              <a:t>DUCTION: </a:t>
            </a:r>
          </a:p>
          <a:p>
            <a:pPr algn="ctr" eaLnBrk="1" hangingPunct="1">
              <a:spcBef>
                <a:spcPct val="0"/>
              </a:spcBef>
              <a:buNone/>
            </a:pPr>
            <a:r>
              <a:rPr lang="hu-HU" altLang="hu-HU" sz="4400" b="1" dirty="0" smtClean="0">
                <a:solidFill>
                  <a:srgbClr val="C00000"/>
                </a:solidFill>
              </a:rPr>
              <a:t>THE CONCEPT OF CULTURE RELEVANT FOR COPYRIGHT </a:t>
            </a:r>
            <a:endParaRPr lang="hu-HU" altLang="hu-HU" sz="4000" b="1" dirty="0">
              <a:solidFill>
                <a:srgbClr val="C00000"/>
              </a:solidFill>
            </a:endParaRPr>
          </a:p>
        </p:txBody>
      </p:sp>
    </p:spTree>
    <p:extLst>
      <p:ext uri="{BB962C8B-B14F-4D97-AF65-F5344CB8AC3E}">
        <p14:creationId xmlns:p14="http://schemas.microsoft.com/office/powerpoint/2010/main" val="73027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r>
              <a:rPr lang="hu-HU" sz="3600" b="1" dirty="0" smtClean="0"/>
              <a:t>No „</a:t>
            </a:r>
            <a:r>
              <a:rPr lang="hu-HU" sz="3600" b="1" dirty="0" err="1" smtClean="0"/>
              <a:t>one-fit-for-all</a:t>
            </a:r>
            <a:r>
              <a:rPr lang="hu-HU" sz="3600" b="1" dirty="0" smtClean="0"/>
              <a:t>” </a:t>
            </a:r>
            <a:r>
              <a:rPr lang="hu-HU" sz="3600" b="1" dirty="0" err="1" smtClean="0"/>
              <a:t>solutions</a:t>
            </a:r>
            <a:r>
              <a:rPr lang="hu-HU" sz="3600" b="1" dirty="0" smtClean="0"/>
              <a:t>  </a:t>
            </a:r>
            <a:endParaRPr lang="hu-HU" sz="3600" b="1" dirty="0"/>
          </a:p>
        </p:txBody>
      </p:sp>
      <p:sp>
        <p:nvSpPr>
          <p:cNvPr id="3" name="Tartalom helye 2"/>
          <p:cNvSpPr>
            <a:spLocks noGrp="1"/>
          </p:cNvSpPr>
          <p:nvPr>
            <p:ph idx="1"/>
          </p:nvPr>
        </p:nvSpPr>
        <p:spPr/>
        <p:txBody>
          <a:bodyPr/>
          <a:lstStyle/>
          <a:p>
            <a:pPr marL="0" indent="0">
              <a:buNone/>
            </a:pPr>
            <a:endParaRPr lang="hu-HU" sz="2000" dirty="0" smtClean="0"/>
          </a:p>
          <a:p>
            <a:pPr marL="0" indent="0">
              <a:buNone/>
            </a:pPr>
            <a:endParaRPr lang="hu-HU" sz="2000" dirty="0"/>
          </a:p>
          <a:p>
            <a:pPr marL="0" indent="0">
              <a:buNone/>
            </a:pPr>
            <a:r>
              <a:rPr lang="en-US" sz="2000" b="1" dirty="0" smtClean="0"/>
              <a:t>Nuanced </a:t>
            </a:r>
            <a:r>
              <a:rPr lang="en-US" sz="2000" b="1" dirty="0"/>
              <a:t>criteria and rules are needed – and “one-fit-for-all” solutions should be rejected – in regard </a:t>
            </a:r>
            <a:endParaRPr lang="hu-HU" sz="2000" b="1" dirty="0" smtClean="0"/>
          </a:p>
          <a:p>
            <a:pPr marL="514350" indent="-514350">
              <a:buAutoNum type="romanLcParenBoth"/>
            </a:pPr>
            <a:r>
              <a:rPr lang="en-US" sz="2000" dirty="0" smtClean="0"/>
              <a:t>to </a:t>
            </a:r>
            <a:r>
              <a:rPr lang="en-US" sz="2000" dirty="0"/>
              <a:t>the </a:t>
            </a:r>
            <a:r>
              <a:rPr lang="en-US" sz="2000" b="1" dirty="0"/>
              <a:t>differing levels of development and specific needs and requirements</a:t>
            </a:r>
            <a:r>
              <a:rPr lang="en-US" sz="2000" dirty="0"/>
              <a:t> of </a:t>
            </a:r>
            <a:r>
              <a:rPr lang="hu-HU" sz="2000" dirty="0" err="1" smtClean="0"/>
              <a:t>the</a:t>
            </a:r>
            <a:r>
              <a:rPr lang="hu-HU" sz="2000" dirty="0" smtClean="0"/>
              <a:t> </a:t>
            </a:r>
            <a:r>
              <a:rPr lang="hu-HU" sz="2000" dirty="0" err="1" smtClean="0"/>
              <a:t>various</a:t>
            </a:r>
            <a:r>
              <a:rPr lang="hu-HU" sz="2000" dirty="0" smtClean="0"/>
              <a:t> </a:t>
            </a:r>
            <a:r>
              <a:rPr lang="en-US" sz="2000" dirty="0" smtClean="0"/>
              <a:t>countries</a:t>
            </a:r>
            <a:r>
              <a:rPr lang="en-US" sz="2000" dirty="0"/>
              <a:t>; </a:t>
            </a:r>
            <a:endParaRPr lang="hu-HU" sz="2000" dirty="0" smtClean="0"/>
          </a:p>
          <a:p>
            <a:pPr marL="514350" indent="-514350">
              <a:buAutoNum type="romanLcParenBoth"/>
            </a:pPr>
            <a:r>
              <a:rPr lang="en-US" sz="2000" dirty="0" smtClean="0"/>
              <a:t>to </a:t>
            </a:r>
            <a:r>
              <a:rPr lang="en-US" sz="2000" dirty="0"/>
              <a:t>the </a:t>
            </a:r>
            <a:r>
              <a:rPr lang="en-US" sz="2000" b="1" dirty="0"/>
              <a:t>objectives of the </a:t>
            </a:r>
            <a:r>
              <a:rPr lang="en-US" sz="2000" b="1" dirty="0" smtClean="0"/>
              <a:t>use</a:t>
            </a:r>
            <a:r>
              <a:rPr lang="hu-HU" sz="2000" b="1" dirty="0" smtClean="0"/>
              <a:t>s</a:t>
            </a:r>
            <a:r>
              <a:rPr lang="en-US" sz="2000" b="1" dirty="0" smtClean="0"/>
              <a:t> </a:t>
            </a:r>
            <a:r>
              <a:rPr lang="en-US" sz="2000" b="1" dirty="0"/>
              <a:t>of works</a:t>
            </a:r>
            <a:r>
              <a:rPr lang="en-US" sz="2000" dirty="0"/>
              <a:t>; whether for more or less direct development purposes (such as education, research) or for mere entertainment; </a:t>
            </a:r>
            <a:endParaRPr lang="hu-HU" sz="2000" dirty="0" smtClean="0"/>
          </a:p>
          <a:p>
            <a:pPr marL="514350" indent="-514350">
              <a:buAutoNum type="romanLcParenBoth"/>
            </a:pPr>
            <a:r>
              <a:rPr lang="en-US" sz="2000" dirty="0" smtClean="0"/>
              <a:t>to </a:t>
            </a:r>
            <a:r>
              <a:rPr lang="en-US" sz="2000" dirty="0"/>
              <a:t>the </a:t>
            </a:r>
            <a:r>
              <a:rPr lang="en-US" sz="2000" b="1" dirty="0"/>
              <a:t>various categories of works relevant for such objectives</a:t>
            </a:r>
            <a:r>
              <a:rPr lang="en-US" sz="2000" dirty="0"/>
              <a:t>.</a:t>
            </a:r>
            <a:endParaRPr lang="hu-HU" sz="2000" dirty="0"/>
          </a:p>
          <a:p>
            <a:endParaRPr lang="hu-HU" sz="20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20</a:t>
            </a:fld>
            <a:endParaRPr lang="hu-HU"/>
          </a:p>
        </p:txBody>
      </p:sp>
    </p:spTree>
    <p:extLst>
      <p:ext uri="{BB962C8B-B14F-4D97-AF65-F5344CB8AC3E}">
        <p14:creationId xmlns:p14="http://schemas.microsoft.com/office/powerpoint/2010/main" val="27194050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n-US" smtClean="0"/>
              <a:t>M. Ficsor, WIPO conference, April 7-8, 2016 </a:t>
            </a:r>
            <a:endParaRPr lang="hu-HU"/>
          </a:p>
        </p:txBody>
      </p:sp>
      <p:sp>
        <p:nvSpPr>
          <p:cNvPr id="3" name="Dia számának helye 2"/>
          <p:cNvSpPr>
            <a:spLocks noGrp="1"/>
          </p:cNvSpPr>
          <p:nvPr>
            <p:ph type="sldNum" sz="quarter" idx="12"/>
          </p:nvPr>
        </p:nvSpPr>
        <p:spPr/>
        <p:txBody>
          <a:bodyPr/>
          <a:lstStyle/>
          <a:p>
            <a:pPr>
              <a:defRPr/>
            </a:pPr>
            <a:fld id="{FF353DDE-6AFE-4CB8-9BDB-0B0CD3120368}" type="slidenum">
              <a:rPr lang="hu-HU" smtClean="0"/>
              <a:pPr>
                <a:defRPr/>
              </a:pPr>
              <a:t>21</a:t>
            </a:fld>
            <a:endParaRPr lang="hu-HU"/>
          </a:p>
        </p:txBody>
      </p:sp>
      <p:sp>
        <p:nvSpPr>
          <p:cNvPr id="4" name="Szövegdoboz 3"/>
          <p:cNvSpPr txBox="1"/>
          <p:nvPr/>
        </p:nvSpPr>
        <p:spPr>
          <a:xfrm>
            <a:off x="684709" y="2636912"/>
            <a:ext cx="7920880" cy="1446550"/>
          </a:xfrm>
          <a:prstGeom prst="rect">
            <a:avLst/>
          </a:prstGeom>
          <a:noFill/>
        </p:spPr>
        <p:txBody>
          <a:bodyPr wrap="square" rtlCol="0">
            <a:spAutoFit/>
          </a:bodyPr>
          <a:lstStyle/>
          <a:p>
            <a:pPr algn="ctr"/>
            <a:r>
              <a:rPr lang="hu-HU" sz="4400" b="1" dirty="0" smtClean="0">
                <a:solidFill>
                  <a:srgbClr val="C00000"/>
                </a:solidFill>
              </a:rPr>
              <a:t>IV.  PROTECTION AND ENFORCEMENT OF COPYRIGHT</a:t>
            </a:r>
            <a:endParaRPr lang="hu-HU" sz="4400" b="1" dirty="0">
              <a:solidFill>
                <a:srgbClr val="C00000"/>
              </a:solidFill>
            </a:endParaRPr>
          </a:p>
        </p:txBody>
      </p:sp>
    </p:spTree>
    <p:extLst>
      <p:ext uri="{BB962C8B-B14F-4D97-AF65-F5344CB8AC3E}">
        <p14:creationId xmlns:p14="http://schemas.microsoft.com/office/powerpoint/2010/main" val="2834989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C000"/>
          </a:solidFill>
          <a:ln>
            <a:solidFill>
              <a:schemeClr val="accent4">
                <a:lumMod val="50000"/>
              </a:schemeClr>
            </a:solidFill>
          </a:ln>
        </p:spPr>
        <p:txBody>
          <a:bodyPr/>
          <a:lstStyle/>
          <a:p>
            <a:r>
              <a:rPr lang="hu-HU" sz="3200" b="1" dirty="0" smtClean="0"/>
              <a:t>GRULAC </a:t>
            </a:r>
            <a:r>
              <a:rPr lang="hu-HU" sz="3200" b="1" dirty="0" err="1" smtClean="0"/>
              <a:t>proposal</a:t>
            </a:r>
            <a:r>
              <a:rPr lang="hu-HU" sz="3200" b="1" dirty="0" smtClean="0"/>
              <a:t> </a:t>
            </a:r>
            <a:r>
              <a:rPr lang="hu-HU" sz="3200" b="1" dirty="0" err="1" smtClean="0"/>
              <a:t>on</a:t>
            </a:r>
            <a:r>
              <a:rPr lang="hu-HU" sz="3200" b="1" dirty="0" smtClean="0"/>
              <a:t> </a:t>
            </a:r>
            <a:r>
              <a:rPr lang="hu-HU" sz="3200" b="1" dirty="0" err="1" smtClean="0"/>
              <a:t>the</a:t>
            </a:r>
            <a:r>
              <a:rPr lang="hu-HU" sz="3200" b="1" dirty="0" smtClean="0"/>
              <a:t> status of </a:t>
            </a:r>
            <a:r>
              <a:rPr lang="hu-HU" sz="3200" b="1" dirty="0" err="1" smtClean="0"/>
              <a:t>creators</a:t>
            </a:r>
            <a:r>
              <a:rPr lang="hu-HU" sz="3200" b="1" dirty="0" smtClean="0"/>
              <a:t> </a:t>
            </a:r>
            <a:r>
              <a:rPr lang="hu-HU" sz="3200" b="1" dirty="0" err="1" smtClean="0"/>
              <a:t>in</a:t>
            </a:r>
            <a:r>
              <a:rPr lang="hu-HU" sz="3200" b="1" dirty="0" smtClean="0"/>
              <a:t> </a:t>
            </a:r>
            <a:r>
              <a:rPr lang="hu-HU" sz="3200" b="1" dirty="0" err="1" smtClean="0"/>
              <a:t>regard</a:t>
            </a:r>
            <a:r>
              <a:rPr lang="hu-HU" sz="3200" b="1" dirty="0" smtClean="0"/>
              <a:t> </a:t>
            </a:r>
            <a:r>
              <a:rPr lang="hu-HU" sz="3200" b="1" dirty="0" err="1" smtClean="0"/>
              <a:t>to</a:t>
            </a:r>
            <a:r>
              <a:rPr lang="hu-HU" sz="3200" b="1" dirty="0" smtClean="0"/>
              <a:t> </a:t>
            </a:r>
            <a:r>
              <a:rPr lang="hu-HU" sz="3200" b="1" dirty="0" err="1" smtClean="0"/>
              <a:t>digital</a:t>
            </a:r>
            <a:r>
              <a:rPr lang="hu-HU" sz="3200" b="1" dirty="0" smtClean="0"/>
              <a:t> online </a:t>
            </a:r>
            <a:r>
              <a:rPr lang="hu-HU" sz="3200" b="1" dirty="0" err="1" smtClean="0"/>
              <a:t>uses</a:t>
            </a:r>
            <a:r>
              <a:rPr lang="hu-HU" sz="3200" b="1" dirty="0" smtClean="0"/>
              <a:t>  </a:t>
            </a:r>
            <a:endParaRPr lang="hu-HU" sz="3200" b="1" dirty="0"/>
          </a:p>
        </p:txBody>
      </p:sp>
      <p:sp>
        <p:nvSpPr>
          <p:cNvPr id="3" name="Tartalom helye 2"/>
          <p:cNvSpPr>
            <a:spLocks noGrp="1"/>
          </p:cNvSpPr>
          <p:nvPr>
            <p:ph idx="1"/>
          </p:nvPr>
        </p:nvSpPr>
        <p:spPr/>
        <p:txBody>
          <a:bodyPr/>
          <a:lstStyle/>
          <a:p>
            <a:endParaRPr lang="hu-HU" sz="2000" dirty="0" smtClean="0"/>
          </a:p>
          <a:p>
            <a:endParaRPr lang="hu-HU" sz="2000" dirty="0"/>
          </a:p>
          <a:p>
            <a:pPr marL="0" indent="0">
              <a:buNone/>
            </a:pPr>
            <a:r>
              <a:rPr lang="en-US" sz="2000" dirty="0" smtClean="0"/>
              <a:t>As </a:t>
            </a:r>
            <a:r>
              <a:rPr lang="en-US" sz="2000" dirty="0"/>
              <a:t>the proposal submitted by the </a:t>
            </a:r>
            <a:r>
              <a:rPr lang="en-US" sz="2000" b="1" dirty="0"/>
              <a:t>Group of Latin American and Caribbean Countries (GRULAC) </a:t>
            </a:r>
            <a:r>
              <a:rPr lang="en-US" sz="2000" b="1" dirty="0" smtClean="0"/>
              <a:t>at </a:t>
            </a:r>
            <a:r>
              <a:rPr lang="en-US" sz="2000" b="1" dirty="0"/>
              <a:t>the December 2015 session of the SCCR has </a:t>
            </a:r>
            <a:r>
              <a:rPr lang="en-US" sz="2000" b="1" dirty="0" smtClean="0"/>
              <a:t>signaled</a:t>
            </a:r>
            <a:r>
              <a:rPr lang="hu-HU" sz="2000" b="1" dirty="0" smtClean="0"/>
              <a:t> </a:t>
            </a:r>
            <a:r>
              <a:rPr lang="en-US" sz="2000" b="1" dirty="0" smtClean="0"/>
              <a:t> </a:t>
            </a:r>
            <a:r>
              <a:rPr lang="en-US" sz="2000" b="1" dirty="0"/>
              <a:t>it</a:t>
            </a:r>
            <a:r>
              <a:rPr lang="en-US" sz="2000" dirty="0"/>
              <a:t>, although the projects concentrating on exceptions to and limitations of copyright serving development interests is a key element of the Development Agenda, </a:t>
            </a:r>
            <a:r>
              <a:rPr lang="en-US" sz="2000" b="1" dirty="0"/>
              <a:t>appropriate attention should also </a:t>
            </a:r>
            <a:r>
              <a:rPr lang="en-US" sz="2000" b="1" dirty="0" smtClean="0"/>
              <a:t>be</a:t>
            </a:r>
            <a:r>
              <a:rPr lang="hu-HU" sz="2000" b="1" dirty="0" smtClean="0"/>
              <a:t> </a:t>
            </a:r>
            <a:r>
              <a:rPr lang="hu-HU" sz="2000" b="1" dirty="0" err="1" smtClean="0"/>
              <a:t>paid</a:t>
            </a:r>
            <a:r>
              <a:rPr lang="hu-HU" sz="2000" b="1" dirty="0" smtClean="0"/>
              <a:t> </a:t>
            </a:r>
            <a:r>
              <a:rPr lang="hu-HU" sz="2000" b="1" dirty="0" err="1" smtClean="0"/>
              <a:t>to</a:t>
            </a:r>
            <a:r>
              <a:rPr lang="hu-HU" sz="2000" b="1" smtClean="0"/>
              <a:t> </a:t>
            </a:r>
            <a:r>
              <a:rPr lang="en-US" sz="2000" b="1" smtClean="0"/>
              <a:t>the </a:t>
            </a:r>
            <a:r>
              <a:rPr lang="en-US" sz="2000" b="1" dirty="0"/>
              <a:t>protection and enforcement of copyright.</a:t>
            </a:r>
            <a:r>
              <a:rPr lang="en-US" sz="2000" dirty="0"/>
              <a:t> In this regard, the following considerations seem to be </a:t>
            </a:r>
            <a:r>
              <a:rPr lang="en-US" sz="2000" dirty="0" smtClean="0"/>
              <a:t>justified</a:t>
            </a:r>
            <a:r>
              <a:rPr lang="hu-HU" sz="2000" dirty="0" smtClean="0"/>
              <a:t>. </a:t>
            </a:r>
            <a:endParaRPr lang="hu-HU" sz="2000" dirty="0"/>
          </a:p>
          <a:p>
            <a:endParaRPr lang="hu-HU" sz="20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22</a:t>
            </a:fld>
            <a:endParaRPr lang="hu-HU"/>
          </a:p>
        </p:txBody>
      </p:sp>
    </p:spTree>
    <p:extLst>
      <p:ext uri="{BB962C8B-B14F-4D97-AF65-F5344CB8AC3E}">
        <p14:creationId xmlns:p14="http://schemas.microsoft.com/office/powerpoint/2010/main" val="5564688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C000"/>
          </a:solidFill>
          <a:ln>
            <a:solidFill>
              <a:schemeClr val="accent6">
                <a:lumMod val="50000"/>
              </a:schemeClr>
            </a:solidFill>
          </a:ln>
        </p:spPr>
        <p:txBody>
          <a:bodyPr/>
          <a:lstStyle/>
          <a:p>
            <a:r>
              <a:rPr lang="hu-HU" sz="3200" b="1" dirty="0" err="1" smtClean="0"/>
              <a:t>Policies</a:t>
            </a:r>
            <a:r>
              <a:rPr lang="hu-HU" sz="3200" b="1" dirty="0" smtClean="0"/>
              <a:t> </a:t>
            </a:r>
            <a:r>
              <a:rPr lang="hu-HU" sz="3200" b="1" dirty="0" err="1" smtClean="0"/>
              <a:t>to</a:t>
            </a:r>
            <a:r>
              <a:rPr lang="hu-HU" sz="3200" b="1" dirty="0" smtClean="0"/>
              <a:t> </a:t>
            </a:r>
            <a:r>
              <a:rPr lang="hu-HU" sz="3200" b="1" dirty="0" err="1" smtClean="0"/>
              <a:t>encourage</a:t>
            </a:r>
            <a:r>
              <a:rPr lang="hu-HU" sz="3200" b="1" dirty="0" smtClean="0"/>
              <a:t> </a:t>
            </a:r>
            <a:r>
              <a:rPr lang="hu-HU" sz="3200" b="1" dirty="0" err="1" smtClean="0"/>
              <a:t>national</a:t>
            </a:r>
            <a:r>
              <a:rPr lang="hu-HU" sz="3200" b="1" dirty="0" smtClean="0"/>
              <a:t> </a:t>
            </a:r>
            <a:r>
              <a:rPr lang="hu-HU" sz="3200" b="1" dirty="0" err="1" smtClean="0"/>
              <a:t>creativity</a:t>
            </a:r>
            <a:r>
              <a:rPr lang="hu-HU" sz="3200" b="1" dirty="0" smtClean="0"/>
              <a:t> and </a:t>
            </a:r>
            <a:r>
              <a:rPr lang="hu-HU" sz="3200" b="1" dirty="0" err="1" smtClean="0"/>
              <a:t>develop</a:t>
            </a:r>
            <a:r>
              <a:rPr lang="hu-HU" sz="3200" b="1" dirty="0" smtClean="0"/>
              <a:t> </a:t>
            </a:r>
            <a:r>
              <a:rPr lang="hu-HU" sz="3200" b="1" dirty="0" err="1" smtClean="0"/>
              <a:t>national</a:t>
            </a:r>
            <a:r>
              <a:rPr lang="hu-HU" sz="3200" b="1" dirty="0" smtClean="0"/>
              <a:t> </a:t>
            </a:r>
            <a:r>
              <a:rPr lang="hu-HU" sz="3200" b="1" dirty="0" err="1" smtClean="0"/>
              <a:t>cultural</a:t>
            </a:r>
            <a:r>
              <a:rPr lang="hu-HU" sz="3200" b="1" dirty="0" smtClean="0"/>
              <a:t> </a:t>
            </a:r>
            <a:r>
              <a:rPr lang="hu-HU" sz="3200" b="1" dirty="0" err="1" smtClean="0"/>
              <a:t>industries</a:t>
            </a:r>
            <a:r>
              <a:rPr lang="hu-HU" sz="3200" b="1" dirty="0" smtClean="0"/>
              <a:t>    </a:t>
            </a:r>
            <a:endParaRPr lang="hu-HU" sz="3200" b="1" dirty="0"/>
          </a:p>
        </p:txBody>
      </p:sp>
      <p:sp>
        <p:nvSpPr>
          <p:cNvPr id="3" name="Tartalom helye 2"/>
          <p:cNvSpPr>
            <a:spLocks noGrp="1"/>
          </p:cNvSpPr>
          <p:nvPr>
            <p:ph idx="1"/>
          </p:nvPr>
        </p:nvSpPr>
        <p:spPr/>
        <p:txBody>
          <a:bodyPr/>
          <a:lstStyle/>
          <a:p>
            <a:pPr marL="0" indent="0">
              <a:buNone/>
            </a:pPr>
            <a:r>
              <a:rPr lang="en-US" sz="2000" dirty="0" smtClean="0"/>
              <a:t>In </a:t>
            </a:r>
            <a:r>
              <a:rPr lang="en-US" sz="2000" dirty="0"/>
              <a:t>regard to the application of the concepts of trade and competition, it should be recognized that </a:t>
            </a:r>
            <a:r>
              <a:rPr lang="en-US" sz="2000" b="1" dirty="0"/>
              <a:t>cultural </a:t>
            </a:r>
            <a:r>
              <a:rPr lang="en-US" sz="2000" b="1" dirty="0" smtClean="0"/>
              <a:t>good</a:t>
            </a:r>
            <a:r>
              <a:rPr lang="en-US" sz="2000" b="1" dirty="0" smtClean="0">
                <a:solidFill>
                  <a:srgbClr val="FF0000"/>
                </a:solidFill>
              </a:rPr>
              <a:t>s</a:t>
            </a:r>
            <a:r>
              <a:rPr lang="en-US" sz="2000" b="1" dirty="0" smtClean="0"/>
              <a:t> </a:t>
            </a:r>
            <a:r>
              <a:rPr lang="en-US" sz="2000" b="1" dirty="0"/>
              <a:t>and services are of a specific nature in that they may be closely linked to the identity of nations, nationalities and other social groups and are important from the viewpoint of the protection of cultural diversity</a:t>
            </a:r>
            <a:r>
              <a:rPr lang="en-US" sz="2000" dirty="0"/>
              <a:t>. It should be recognized that, on the basis of its cultural sovereignty, </a:t>
            </a:r>
            <a:r>
              <a:rPr lang="en-US" sz="2000" b="1" dirty="0"/>
              <a:t>each country is free </a:t>
            </a:r>
            <a:r>
              <a:rPr lang="en-US" sz="2000" dirty="0"/>
              <a:t>(</a:t>
            </a:r>
            <a:r>
              <a:rPr lang="en-US" sz="2000" dirty="0" err="1"/>
              <a:t>i</a:t>
            </a:r>
            <a:r>
              <a:rPr lang="en-US" sz="2000" dirty="0"/>
              <a:t>) </a:t>
            </a:r>
            <a:r>
              <a:rPr lang="en-US" sz="2000" b="1" dirty="0"/>
              <a:t>to apply cultural policies to encourage creativity of its nationals</a:t>
            </a:r>
            <a:r>
              <a:rPr lang="en-US" sz="2000" dirty="0"/>
              <a:t>, (ii) </a:t>
            </a:r>
            <a:r>
              <a:rPr lang="en-US" sz="2000" b="1" dirty="0"/>
              <a:t>to develop its national cultural </a:t>
            </a:r>
            <a:r>
              <a:rPr lang="en-US" sz="2000" b="1" dirty="0" smtClean="0"/>
              <a:t>industries</a:t>
            </a:r>
            <a:r>
              <a:rPr lang="hu-HU" sz="2000" b="1" dirty="0" smtClean="0"/>
              <a:t>,</a:t>
            </a:r>
            <a:r>
              <a:rPr lang="en-US" sz="2000" b="1" dirty="0" smtClean="0"/>
              <a:t> </a:t>
            </a:r>
            <a:r>
              <a:rPr lang="en-US" sz="2000" dirty="0"/>
              <a:t>and (iii) </a:t>
            </a:r>
            <a:r>
              <a:rPr lang="en-US" sz="2000" b="1" dirty="0"/>
              <a:t>to apply measures to guarantee due presence and representation of national creations in the market of cultural goods and services</a:t>
            </a:r>
            <a:r>
              <a:rPr lang="en-US" sz="2000" dirty="0"/>
              <a:t>. </a:t>
            </a:r>
            <a:endParaRPr lang="hu-HU" sz="2000" dirty="0" smtClean="0"/>
          </a:p>
          <a:p>
            <a:r>
              <a:rPr lang="hu-HU" sz="2000" dirty="0" err="1" smtClean="0"/>
              <a:t>These</a:t>
            </a:r>
            <a:r>
              <a:rPr lang="hu-HU" sz="2000" dirty="0" smtClean="0"/>
              <a:t> </a:t>
            </a:r>
            <a:r>
              <a:rPr lang="hu-HU" sz="2000" dirty="0" err="1" smtClean="0"/>
              <a:t>are</a:t>
            </a:r>
            <a:r>
              <a:rPr lang="hu-HU" sz="2000" dirty="0" smtClean="0"/>
              <a:t> </a:t>
            </a:r>
            <a:r>
              <a:rPr lang="hu-HU" sz="2000" b="1" dirty="0" err="1" smtClean="0"/>
              <a:t>particularly</a:t>
            </a:r>
            <a:r>
              <a:rPr lang="hu-HU" sz="2000" b="1" dirty="0" smtClean="0"/>
              <a:t> </a:t>
            </a:r>
            <a:r>
              <a:rPr lang="hu-HU" sz="2000" b="1" dirty="0" err="1" smtClean="0"/>
              <a:t>relevant</a:t>
            </a:r>
            <a:r>
              <a:rPr lang="hu-HU" sz="2000" b="1" dirty="0" smtClean="0"/>
              <a:t> </a:t>
            </a:r>
            <a:r>
              <a:rPr lang="hu-HU" sz="2000" b="1" dirty="0" err="1" smtClean="0"/>
              <a:t>from</a:t>
            </a:r>
            <a:r>
              <a:rPr lang="hu-HU" sz="2000" b="1" dirty="0" smtClean="0"/>
              <a:t> </a:t>
            </a:r>
            <a:r>
              <a:rPr lang="hu-HU" sz="2000" b="1" dirty="0" err="1" smtClean="0"/>
              <a:t>the</a:t>
            </a:r>
            <a:r>
              <a:rPr lang="hu-HU" sz="2000" b="1" dirty="0" smtClean="0"/>
              <a:t> </a:t>
            </a:r>
            <a:r>
              <a:rPr lang="hu-HU" sz="2000" b="1" dirty="0" err="1" smtClean="0"/>
              <a:t>viewpoint</a:t>
            </a:r>
            <a:r>
              <a:rPr lang="hu-HU" sz="2000" b="1" dirty="0" smtClean="0"/>
              <a:t> of </a:t>
            </a:r>
            <a:r>
              <a:rPr lang="hu-HU" sz="2000" b="1" dirty="0" err="1" smtClean="0"/>
              <a:t>developing</a:t>
            </a:r>
            <a:r>
              <a:rPr lang="hu-HU" sz="2000" b="1" dirty="0" smtClean="0"/>
              <a:t> </a:t>
            </a:r>
            <a:r>
              <a:rPr lang="hu-HU" sz="2000" b="1" dirty="0" err="1" smtClean="0"/>
              <a:t>countries</a:t>
            </a:r>
            <a:r>
              <a:rPr lang="hu-HU" sz="2000" b="1" dirty="0" smtClean="0"/>
              <a:t>.</a:t>
            </a:r>
            <a:r>
              <a:rPr lang="en-US" sz="2000" dirty="0" smtClean="0"/>
              <a:t> </a:t>
            </a:r>
            <a:endParaRPr lang="hu-HU" sz="2000" dirty="0" smtClean="0"/>
          </a:p>
          <a:p>
            <a:r>
              <a:rPr lang="hu-HU" sz="2000" dirty="0" err="1" smtClean="0"/>
              <a:t>See</a:t>
            </a:r>
            <a:r>
              <a:rPr lang="hu-HU" sz="2000" dirty="0" smtClean="0"/>
              <a:t> </a:t>
            </a:r>
            <a:r>
              <a:rPr lang="hu-HU" sz="2000" b="1" dirty="0" err="1" smtClean="0"/>
              <a:t>Articles</a:t>
            </a:r>
            <a:r>
              <a:rPr lang="hu-HU" sz="2000" b="1" dirty="0" smtClean="0"/>
              <a:t> 5 and 6 of </a:t>
            </a:r>
            <a:r>
              <a:rPr lang="hu-HU" sz="2000" b="1" dirty="0" err="1" smtClean="0"/>
              <a:t>the</a:t>
            </a:r>
            <a:r>
              <a:rPr lang="hu-HU" sz="2000" b="1" dirty="0" smtClean="0"/>
              <a:t> UNESCO </a:t>
            </a:r>
            <a:r>
              <a:rPr lang="hu-HU" sz="2000" b="1" dirty="0" err="1" smtClean="0"/>
              <a:t>Convention</a:t>
            </a:r>
            <a:r>
              <a:rPr lang="hu-HU" sz="2000" b="1" dirty="0" smtClean="0"/>
              <a:t> </a:t>
            </a:r>
            <a:r>
              <a:rPr lang="hu-HU" sz="2000" b="1" dirty="0" err="1" smtClean="0"/>
              <a:t>on</a:t>
            </a:r>
            <a:r>
              <a:rPr lang="hu-HU" sz="2000" b="1" dirty="0" smtClean="0"/>
              <a:t> </a:t>
            </a:r>
            <a:r>
              <a:rPr lang="hu-HU" sz="2000" b="1" dirty="0" err="1" smtClean="0"/>
              <a:t>the</a:t>
            </a:r>
            <a:r>
              <a:rPr lang="hu-HU" sz="2000" b="1" dirty="0" smtClean="0"/>
              <a:t> </a:t>
            </a:r>
            <a:r>
              <a:rPr lang="hu-HU" sz="2000" b="1" dirty="0" err="1" smtClean="0"/>
              <a:t>Protection</a:t>
            </a:r>
            <a:r>
              <a:rPr lang="hu-HU" sz="2000" b="1" dirty="0" smtClean="0"/>
              <a:t> and </a:t>
            </a:r>
            <a:r>
              <a:rPr lang="hu-HU" sz="2000" b="1" dirty="0" err="1" smtClean="0"/>
              <a:t>Promotion</a:t>
            </a:r>
            <a:r>
              <a:rPr lang="hu-HU" sz="2000" b="1" dirty="0" smtClean="0"/>
              <a:t> of </a:t>
            </a:r>
            <a:r>
              <a:rPr lang="hu-HU" sz="2000" b="1" dirty="0" err="1" smtClean="0"/>
              <a:t>the</a:t>
            </a:r>
            <a:r>
              <a:rPr lang="hu-HU" sz="2000" b="1" dirty="0" smtClean="0"/>
              <a:t> </a:t>
            </a:r>
            <a:r>
              <a:rPr lang="hu-HU" sz="2000" b="1" dirty="0" err="1" smtClean="0"/>
              <a:t>Diversity</a:t>
            </a:r>
            <a:r>
              <a:rPr lang="hu-HU" sz="2000" b="1" dirty="0" smtClean="0"/>
              <a:t> </a:t>
            </a:r>
            <a:r>
              <a:rPr lang="hu-HU" sz="2000" b="1" dirty="0" err="1" smtClean="0"/>
              <a:t>of</a:t>
            </a:r>
            <a:r>
              <a:rPr lang="hu-HU" sz="2000" b="1" dirty="0" smtClean="0"/>
              <a:t> </a:t>
            </a:r>
            <a:r>
              <a:rPr lang="hu-HU" sz="2000" b="1" dirty="0" err="1" smtClean="0"/>
              <a:t>Cultural</a:t>
            </a:r>
            <a:r>
              <a:rPr lang="hu-HU" sz="2000" b="1" dirty="0" smtClean="0"/>
              <a:t> </a:t>
            </a:r>
            <a:r>
              <a:rPr lang="hu-HU" sz="2000" b="1" dirty="0" err="1" smtClean="0"/>
              <a:t>Expressions</a:t>
            </a:r>
            <a:r>
              <a:rPr lang="hu-HU" sz="2000" b="1" dirty="0" smtClean="0"/>
              <a:t>. </a:t>
            </a:r>
            <a:endParaRPr lang="hu-HU" sz="2000" b="1" dirty="0"/>
          </a:p>
          <a:p>
            <a:endParaRPr lang="hu-HU" sz="20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23</a:t>
            </a:fld>
            <a:endParaRPr lang="hu-HU"/>
          </a:p>
        </p:txBody>
      </p:sp>
    </p:spTree>
    <p:extLst>
      <p:ext uri="{BB962C8B-B14F-4D97-AF65-F5344CB8AC3E}">
        <p14:creationId xmlns:p14="http://schemas.microsoft.com/office/powerpoint/2010/main" val="34074892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C000"/>
          </a:solidFill>
          <a:ln>
            <a:solidFill>
              <a:schemeClr val="accent6">
                <a:lumMod val="50000"/>
              </a:schemeClr>
            </a:solidFill>
          </a:ln>
        </p:spPr>
        <p:txBody>
          <a:bodyPr/>
          <a:lstStyle/>
          <a:p>
            <a:r>
              <a:rPr lang="hu-HU" sz="3200" b="1" dirty="0" smtClean="0"/>
              <a:t>The </a:t>
            </a:r>
            <a:r>
              <a:rPr lang="hu-HU" sz="3200" b="1" dirty="0" err="1" smtClean="0"/>
              <a:t>role</a:t>
            </a:r>
            <a:r>
              <a:rPr lang="hu-HU" sz="3200" b="1" dirty="0" smtClean="0"/>
              <a:t> of </a:t>
            </a:r>
            <a:r>
              <a:rPr lang="hu-HU" sz="3200" b="1" dirty="0" err="1" smtClean="0"/>
              <a:t>collective</a:t>
            </a:r>
            <a:r>
              <a:rPr lang="hu-HU" sz="3200" b="1" dirty="0" smtClean="0"/>
              <a:t> management </a:t>
            </a:r>
            <a:r>
              <a:rPr lang="hu-HU" sz="3200" b="1" dirty="0" err="1" smtClean="0"/>
              <a:t>in</a:t>
            </a:r>
            <a:r>
              <a:rPr lang="hu-HU" sz="3200" b="1" dirty="0" smtClean="0"/>
              <a:t> </a:t>
            </a:r>
            <a:r>
              <a:rPr lang="hu-HU" sz="3200" b="1" dirty="0" err="1" smtClean="0"/>
              <a:t>the</a:t>
            </a:r>
            <a:r>
              <a:rPr lang="hu-HU" sz="3200" b="1" dirty="0" smtClean="0"/>
              <a:t> </a:t>
            </a:r>
            <a:r>
              <a:rPr lang="hu-HU" sz="3200" b="1" dirty="0" err="1" smtClean="0"/>
              <a:t>promotion</a:t>
            </a:r>
            <a:r>
              <a:rPr lang="hu-HU" sz="3200" b="1" dirty="0" smtClean="0"/>
              <a:t> of </a:t>
            </a:r>
            <a:r>
              <a:rPr lang="hu-HU" sz="3200" b="1" dirty="0" err="1" smtClean="0"/>
              <a:t>national</a:t>
            </a:r>
            <a:r>
              <a:rPr lang="hu-HU" sz="3200" b="1" dirty="0" smtClean="0"/>
              <a:t> </a:t>
            </a:r>
            <a:r>
              <a:rPr lang="hu-HU" sz="3200" b="1" dirty="0" err="1" smtClean="0"/>
              <a:t>creativity</a:t>
            </a:r>
            <a:r>
              <a:rPr lang="hu-HU" sz="3200" b="1" dirty="0" smtClean="0"/>
              <a:t>  </a:t>
            </a:r>
            <a:endParaRPr lang="hu-HU" sz="3200" b="1" dirty="0"/>
          </a:p>
        </p:txBody>
      </p:sp>
      <p:sp>
        <p:nvSpPr>
          <p:cNvPr id="3" name="Tartalom helye 2"/>
          <p:cNvSpPr>
            <a:spLocks noGrp="1"/>
          </p:cNvSpPr>
          <p:nvPr>
            <p:ph idx="1"/>
          </p:nvPr>
        </p:nvSpPr>
        <p:spPr/>
        <p:txBody>
          <a:bodyPr/>
          <a:lstStyle/>
          <a:p>
            <a:pPr marL="0" indent="0">
              <a:buNone/>
            </a:pPr>
            <a:r>
              <a:rPr lang="en-US" sz="2000" dirty="0" smtClean="0"/>
              <a:t>The </a:t>
            </a:r>
            <a:r>
              <a:rPr lang="en-US" sz="2000" dirty="0"/>
              <a:t>application of </a:t>
            </a:r>
            <a:r>
              <a:rPr lang="en-US" sz="2000" dirty="0" err="1" smtClean="0"/>
              <a:t>th</a:t>
            </a:r>
            <a:r>
              <a:rPr lang="hu-HU" sz="2000" dirty="0" smtClean="0"/>
              <a:t>e</a:t>
            </a:r>
            <a:r>
              <a:rPr lang="en-US" sz="2000" dirty="0" smtClean="0"/>
              <a:t> principle</a:t>
            </a:r>
            <a:r>
              <a:rPr lang="hu-HU" sz="2000" dirty="0" smtClean="0"/>
              <a:t>s </a:t>
            </a:r>
            <a:r>
              <a:rPr lang="hu-HU" sz="2000" dirty="0" err="1" smtClean="0"/>
              <a:t>referred</a:t>
            </a:r>
            <a:r>
              <a:rPr lang="hu-HU" sz="2000" dirty="0" smtClean="0"/>
              <a:t> </a:t>
            </a:r>
            <a:r>
              <a:rPr lang="hu-HU" sz="2000" dirty="0" err="1" smtClean="0"/>
              <a:t>to</a:t>
            </a:r>
            <a:r>
              <a:rPr lang="hu-HU" sz="2000" dirty="0" smtClean="0"/>
              <a:t> </a:t>
            </a:r>
            <a:r>
              <a:rPr lang="hu-HU" sz="2000" dirty="0" err="1" smtClean="0"/>
              <a:t>on</a:t>
            </a:r>
            <a:r>
              <a:rPr lang="hu-HU" sz="2000" dirty="0" smtClean="0"/>
              <a:t> </a:t>
            </a:r>
            <a:r>
              <a:rPr lang="hu-HU" sz="2000" dirty="0" err="1" smtClean="0"/>
              <a:t>the</a:t>
            </a:r>
            <a:r>
              <a:rPr lang="hu-HU" sz="2000" dirty="0" smtClean="0"/>
              <a:t> </a:t>
            </a:r>
            <a:r>
              <a:rPr lang="hu-HU" sz="2000" dirty="0" err="1" smtClean="0"/>
              <a:t>preceding</a:t>
            </a:r>
            <a:r>
              <a:rPr lang="hu-HU" sz="2000" dirty="0" smtClean="0"/>
              <a:t> </a:t>
            </a:r>
            <a:r>
              <a:rPr lang="hu-HU" sz="2000" dirty="0" err="1" smtClean="0"/>
              <a:t>slide</a:t>
            </a:r>
            <a:r>
              <a:rPr lang="hu-HU" sz="2000" dirty="0" smtClean="0"/>
              <a:t> is </a:t>
            </a:r>
            <a:r>
              <a:rPr lang="en-US" sz="2000" b="1" dirty="0" smtClean="0"/>
              <a:t>particularly </a:t>
            </a:r>
            <a:r>
              <a:rPr lang="en-US" sz="2000" b="1" dirty="0"/>
              <a:t>important for collective management </a:t>
            </a:r>
            <a:r>
              <a:rPr lang="en-US" sz="2000" b="1" dirty="0" smtClean="0"/>
              <a:t>organizations</a:t>
            </a:r>
            <a:r>
              <a:rPr lang="hu-HU" sz="2000" b="1" dirty="0" smtClean="0"/>
              <a:t>,</a:t>
            </a:r>
            <a:r>
              <a:rPr lang="en-US" sz="2000" b="1" dirty="0" smtClean="0"/>
              <a:t> </a:t>
            </a:r>
            <a:r>
              <a:rPr lang="en-US" sz="2000" b="1" dirty="0"/>
              <a:t>which should be regarded </a:t>
            </a:r>
            <a:r>
              <a:rPr lang="en-US" sz="2000" dirty="0"/>
              <a:t>not only as “licensing bodies” but also </a:t>
            </a:r>
            <a:r>
              <a:rPr lang="hu-HU" sz="2000" b="1" dirty="0" err="1" smtClean="0"/>
              <a:t>as</a:t>
            </a:r>
            <a:r>
              <a:rPr lang="hu-HU" sz="2000" b="1" dirty="0" smtClean="0"/>
              <a:t> </a:t>
            </a:r>
            <a:r>
              <a:rPr lang="en-US" sz="2000" b="1" dirty="0" smtClean="0"/>
              <a:t>communities  </a:t>
            </a:r>
            <a:r>
              <a:rPr lang="en-US" sz="2000" b="1" dirty="0"/>
              <a:t>indispensable for the promotion of national creativity and the protection of cultural diversity</a:t>
            </a:r>
            <a:r>
              <a:rPr lang="en-US" sz="2000" b="1" dirty="0" smtClean="0"/>
              <a:t>.</a:t>
            </a:r>
            <a:endParaRPr lang="hu-HU" sz="2000" b="1" dirty="0" smtClean="0"/>
          </a:p>
          <a:p>
            <a:r>
              <a:rPr lang="hu-HU" sz="2000" dirty="0" err="1" smtClean="0"/>
              <a:t>Specific</a:t>
            </a:r>
            <a:r>
              <a:rPr lang="hu-HU" sz="2000" dirty="0" smtClean="0"/>
              <a:t> </a:t>
            </a:r>
            <a:r>
              <a:rPr lang="hu-HU" sz="2000" dirty="0" err="1" smtClean="0"/>
              <a:t>considerations</a:t>
            </a:r>
            <a:r>
              <a:rPr lang="hu-HU" sz="2000" dirty="0" smtClean="0"/>
              <a:t> </a:t>
            </a:r>
            <a:r>
              <a:rPr lang="hu-HU" sz="2000" dirty="0" err="1" smtClean="0"/>
              <a:t>for</a:t>
            </a:r>
            <a:r>
              <a:rPr lang="hu-HU" sz="2000" dirty="0" smtClean="0"/>
              <a:t> </a:t>
            </a:r>
            <a:r>
              <a:rPr lang="hu-HU" sz="2000" b="1" dirty="0" err="1" smtClean="0"/>
              <a:t>deductions</a:t>
            </a:r>
            <a:r>
              <a:rPr lang="hu-HU" sz="2000" b="1" dirty="0" smtClean="0"/>
              <a:t> </a:t>
            </a:r>
            <a:r>
              <a:rPr lang="hu-HU" sz="2000" b="1" dirty="0" err="1" smtClean="0"/>
              <a:t>for</a:t>
            </a:r>
            <a:r>
              <a:rPr lang="hu-HU" sz="2000" b="1" dirty="0" smtClean="0"/>
              <a:t> </a:t>
            </a:r>
            <a:r>
              <a:rPr lang="hu-HU" sz="2000" b="1" dirty="0" err="1" smtClean="0"/>
              <a:t>national</a:t>
            </a:r>
            <a:r>
              <a:rPr lang="hu-HU" sz="2000" b="1" dirty="0" smtClean="0"/>
              <a:t> </a:t>
            </a:r>
            <a:r>
              <a:rPr lang="hu-HU" sz="2000" b="1" dirty="0" err="1" smtClean="0"/>
              <a:t>cultural</a:t>
            </a:r>
            <a:r>
              <a:rPr lang="hu-HU" sz="2000" b="1" dirty="0" smtClean="0"/>
              <a:t> and </a:t>
            </a:r>
            <a:r>
              <a:rPr lang="hu-HU" sz="2000" b="1" dirty="0" err="1" smtClean="0"/>
              <a:t>social</a:t>
            </a:r>
            <a:r>
              <a:rPr lang="hu-HU" sz="2000" b="1" dirty="0" smtClean="0"/>
              <a:t> </a:t>
            </a:r>
            <a:r>
              <a:rPr lang="hu-HU" sz="2000" b="1" dirty="0" err="1" smtClean="0"/>
              <a:t>purposes</a:t>
            </a:r>
            <a:r>
              <a:rPr lang="hu-HU" sz="2000" b="1" dirty="0" smtClean="0"/>
              <a:t>. </a:t>
            </a:r>
            <a:endParaRPr lang="hu-HU" sz="2000" dirty="0" smtClean="0"/>
          </a:p>
          <a:p>
            <a:r>
              <a:rPr lang="hu-HU" sz="2000" dirty="0" err="1" smtClean="0"/>
              <a:t>See</a:t>
            </a:r>
            <a:r>
              <a:rPr lang="hu-HU" sz="2000" dirty="0" smtClean="0"/>
              <a:t> </a:t>
            </a:r>
            <a:r>
              <a:rPr lang="hu-HU" sz="2000" dirty="0" err="1" smtClean="0"/>
              <a:t>principle</a:t>
            </a:r>
            <a:r>
              <a:rPr lang="hu-HU" sz="2000" dirty="0" smtClean="0"/>
              <a:t> (23) of </a:t>
            </a:r>
            <a:r>
              <a:rPr lang="hu-HU" sz="2000" dirty="0" err="1" smtClean="0"/>
              <a:t>the</a:t>
            </a:r>
            <a:r>
              <a:rPr lang="hu-HU" sz="2000" dirty="0" smtClean="0"/>
              <a:t> </a:t>
            </a:r>
            <a:r>
              <a:rPr lang="hu-HU" sz="2000" b="1" dirty="0" smtClean="0"/>
              <a:t>WIPO </a:t>
            </a:r>
            <a:r>
              <a:rPr lang="hu-HU" sz="2000" b="1" dirty="0" err="1" smtClean="0"/>
              <a:t>book</a:t>
            </a:r>
            <a:r>
              <a:rPr lang="hu-HU" sz="2000" b="1" dirty="0" smtClean="0"/>
              <a:t> </a:t>
            </a:r>
            <a:r>
              <a:rPr lang="hu-HU" sz="2000" b="1" dirty="0" err="1" smtClean="0"/>
              <a:t>on</a:t>
            </a:r>
            <a:r>
              <a:rPr lang="hu-HU" sz="2000" b="1" dirty="0" smtClean="0"/>
              <a:t> „</a:t>
            </a:r>
            <a:r>
              <a:rPr lang="hu-HU" sz="2000" b="1" dirty="0" err="1" smtClean="0"/>
              <a:t>Collective</a:t>
            </a:r>
            <a:r>
              <a:rPr lang="hu-HU" sz="2000" b="1" dirty="0" smtClean="0"/>
              <a:t> Management of Copyright and </a:t>
            </a:r>
            <a:r>
              <a:rPr lang="hu-HU" sz="2000" b="1" dirty="0" err="1" smtClean="0"/>
              <a:t>Related</a:t>
            </a:r>
            <a:r>
              <a:rPr lang="hu-HU" sz="2000" b="1" dirty="0" smtClean="0"/>
              <a:t> </a:t>
            </a:r>
            <a:r>
              <a:rPr lang="hu-HU" sz="2000" b="1" dirty="0" err="1" smtClean="0"/>
              <a:t>Rights</a:t>
            </a:r>
            <a:r>
              <a:rPr lang="hu-HU" sz="2000" b="1" dirty="0" smtClean="0"/>
              <a:t>” (WIPO </a:t>
            </a:r>
            <a:r>
              <a:rPr lang="hu-HU" sz="2000" b="1" dirty="0" err="1" smtClean="0"/>
              <a:t>publication</a:t>
            </a:r>
            <a:r>
              <a:rPr lang="hu-HU" sz="2000" b="1" dirty="0" smtClean="0"/>
              <a:t> No. 855(E)</a:t>
            </a:r>
            <a:r>
              <a:rPr lang="hu-HU" sz="2000" dirty="0" smtClean="0"/>
              <a:t>): „</a:t>
            </a:r>
            <a:r>
              <a:rPr lang="en-US" sz="2000" b="1" dirty="0" smtClean="0"/>
              <a:t>authorizing </a:t>
            </a:r>
            <a:r>
              <a:rPr lang="en-US" sz="2000" b="1" dirty="0"/>
              <a:t>deductions for cultural and social purposes may establish a favorable basis for the operation of joint management organizations </a:t>
            </a:r>
            <a:r>
              <a:rPr lang="en-US" sz="2000" dirty="0"/>
              <a:t>in an efficient way, </a:t>
            </a:r>
            <a:r>
              <a:rPr lang="en-US" sz="2000" b="1" dirty="0"/>
              <a:t>as well as for sufficient political support and social respect for copyright and related rights (in particular in developing and other </a:t>
            </a:r>
            <a:r>
              <a:rPr lang="hu-HU" sz="2000" b="1" dirty="0" smtClean="0"/>
              <a:t>‚</a:t>
            </a:r>
            <a:r>
              <a:rPr lang="en-US" sz="2000" b="1" dirty="0" smtClean="0"/>
              <a:t>net importer</a:t>
            </a:r>
            <a:r>
              <a:rPr lang="hu-HU" sz="2000" b="1" dirty="0" smtClean="0"/>
              <a:t>’</a:t>
            </a:r>
            <a:r>
              <a:rPr lang="en-US" sz="2000" b="1" dirty="0" smtClean="0"/>
              <a:t> </a:t>
            </a:r>
            <a:r>
              <a:rPr lang="en-US" sz="2000" b="1" dirty="0"/>
              <a:t>countries</a:t>
            </a:r>
            <a:r>
              <a:rPr lang="en-US" sz="2000" b="1" dirty="0" smtClean="0"/>
              <a:t>).</a:t>
            </a:r>
            <a:r>
              <a:rPr lang="hu-HU" sz="2000" dirty="0" smtClean="0"/>
              <a:t>”</a:t>
            </a:r>
            <a:r>
              <a:rPr lang="en-US" sz="2000" dirty="0" smtClean="0"/>
              <a:t> </a:t>
            </a:r>
            <a:r>
              <a:rPr lang="hu-HU" sz="2000" dirty="0" smtClean="0"/>
              <a:t>  </a:t>
            </a:r>
            <a:r>
              <a:rPr lang="en-US" sz="2000" b="1" dirty="0" smtClean="0"/>
              <a:t>  </a:t>
            </a:r>
            <a:endParaRPr lang="hu-HU" sz="2000" b="1" dirty="0"/>
          </a:p>
          <a:p>
            <a:endParaRPr lang="hu-HU" sz="20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24</a:t>
            </a:fld>
            <a:endParaRPr lang="hu-HU"/>
          </a:p>
        </p:txBody>
      </p:sp>
    </p:spTree>
    <p:extLst>
      <p:ext uri="{BB962C8B-B14F-4D97-AF65-F5344CB8AC3E}">
        <p14:creationId xmlns:p14="http://schemas.microsoft.com/office/powerpoint/2010/main" val="261406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C000"/>
          </a:solidFill>
          <a:ln>
            <a:solidFill>
              <a:schemeClr val="accent6">
                <a:lumMod val="50000"/>
              </a:schemeClr>
            </a:solidFill>
          </a:ln>
        </p:spPr>
        <p:txBody>
          <a:bodyPr/>
          <a:lstStyle/>
          <a:p>
            <a:r>
              <a:rPr lang="hu-HU" sz="3600" b="1" dirty="0" err="1" smtClean="0"/>
              <a:t>Traditional</a:t>
            </a:r>
            <a:r>
              <a:rPr lang="hu-HU" sz="3600" b="1" dirty="0" smtClean="0"/>
              <a:t> </a:t>
            </a:r>
            <a:r>
              <a:rPr lang="hu-HU" sz="3600" b="1" dirty="0" err="1" smtClean="0"/>
              <a:t>cultural</a:t>
            </a:r>
            <a:r>
              <a:rPr lang="hu-HU" sz="3600" b="1" dirty="0" smtClean="0"/>
              <a:t> </a:t>
            </a:r>
            <a:r>
              <a:rPr lang="hu-HU" sz="3600" b="1" dirty="0" err="1" smtClean="0"/>
              <a:t>expressions</a:t>
            </a:r>
            <a:endParaRPr lang="hu-HU" sz="3600" b="1" dirty="0"/>
          </a:p>
        </p:txBody>
      </p:sp>
      <p:sp>
        <p:nvSpPr>
          <p:cNvPr id="3" name="Tartalom helye 2"/>
          <p:cNvSpPr>
            <a:spLocks noGrp="1"/>
          </p:cNvSpPr>
          <p:nvPr>
            <p:ph idx="1"/>
          </p:nvPr>
        </p:nvSpPr>
        <p:spPr/>
        <p:txBody>
          <a:bodyPr/>
          <a:lstStyle/>
          <a:p>
            <a:pPr marL="0" indent="0">
              <a:buNone/>
            </a:pPr>
            <a:r>
              <a:rPr lang="en-US" sz="2000" b="1" dirty="0"/>
              <a:t>For</a:t>
            </a:r>
            <a:r>
              <a:rPr lang="en-US" sz="2000" dirty="0"/>
              <a:t> the preparation of a </a:t>
            </a:r>
            <a:r>
              <a:rPr lang="en-US" sz="2000" b="1" dirty="0"/>
              <a:t>WIPO instrument </a:t>
            </a:r>
            <a:r>
              <a:rPr lang="hu-HU" sz="2000" b="1" dirty="0" err="1" smtClean="0"/>
              <a:t>to</a:t>
            </a:r>
            <a:r>
              <a:rPr lang="en-US" sz="2000" b="1" dirty="0" smtClean="0"/>
              <a:t> </a:t>
            </a:r>
            <a:r>
              <a:rPr lang="en-US" sz="2000" b="1" dirty="0" err="1" smtClean="0"/>
              <a:t>recogni</a:t>
            </a:r>
            <a:r>
              <a:rPr lang="hu-HU" sz="2000" b="1" dirty="0" err="1" smtClean="0"/>
              <a:t>ze</a:t>
            </a:r>
            <a:r>
              <a:rPr lang="en-US" sz="2000" b="1" dirty="0" smtClean="0"/>
              <a:t> </a:t>
            </a:r>
            <a:r>
              <a:rPr lang="en-US" sz="2000" b="1" dirty="0"/>
              <a:t>the cultural and economic value </a:t>
            </a:r>
            <a:r>
              <a:rPr lang="hu-HU" sz="2000" b="1" dirty="0" smtClean="0"/>
              <a:t>of, </a:t>
            </a:r>
            <a:r>
              <a:rPr lang="en-US" sz="2000" b="1" dirty="0" smtClean="0"/>
              <a:t>and protect</a:t>
            </a:r>
            <a:r>
              <a:rPr lang="hu-HU" sz="2000" b="1" dirty="0" smtClean="0"/>
              <a:t>, </a:t>
            </a:r>
            <a:r>
              <a:rPr lang="en-US" sz="2000" b="1" dirty="0" smtClean="0"/>
              <a:t>traditional </a:t>
            </a:r>
            <a:r>
              <a:rPr lang="en-US" sz="2000" b="1" dirty="0"/>
              <a:t>cultural expressions, </a:t>
            </a:r>
            <a:r>
              <a:rPr lang="en-US" sz="2000" dirty="0"/>
              <a:t>it should be taken into account that, </a:t>
            </a:r>
            <a:r>
              <a:rPr lang="en-US" sz="2000" b="1" dirty="0"/>
              <a:t>in developing countries, contrary to the majority of industrial countries, this is not only a matter of traditions to preserve and take care of, but a living </a:t>
            </a:r>
            <a:r>
              <a:rPr lang="hu-HU" sz="2000" b="1" dirty="0" err="1" smtClean="0"/>
              <a:t>form</a:t>
            </a:r>
            <a:r>
              <a:rPr lang="en-US" sz="2000" b="1" dirty="0" smtClean="0"/>
              <a:t> </a:t>
            </a:r>
            <a:r>
              <a:rPr lang="en-US" sz="2000" b="1" dirty="0"/>
              <a:t>of creativity and a significant asset in the international cultural market</a:t>
            </a:r>
            <a:r>
              <a:rPr lang="en-US" sz="2000" dirty="0" smtClean="0"/>
              <a:t>.</a:t>
            </a:r>
            <a:endParaRPr lang="hu-HU" sz="2000" dirty="0" smtClean="0"/>
          </a:p>
          <a:p>
            <a:r>
              <a:rPr lang="hu-HU" sz="2000" b="1" dirty="0" err="1" smtClean="0"/>
              <a:t>Article</a:t>
            </a:r>
            <a:r>
              <a:rPr lang="hu-HU" sz="2000" b="1" dirty="0" smtClean="0"/>
              <a:t> 15(4) of </a:t>
            </a:r>
            <a:r>
              <a:rPr lang="hu-HU" sz="2000" b="1" dirty="0" err="1" smtClean="0"/>
              <a:t>the</a:t>
            </a:r>
            <a:r>
              <a:rPr lang="hu-HU" sz="2000" b="1" dirty="0" smtClean="0"/>
              <a:t> </a:t>
            </a:r>
            <a:r>
              <a:rPr lang="hu-HU" sz="2000" b="1" dirty="0" err="1" smtClean="0"/>
              <a:t>Berne</a:t>
            </a:r>
            <a:r>
              <a:rPr lang="hu-HU" sz="2000" b="1" dirty="0" smtClean="0"/>
              <a:t> </a:t>
            </a:r>
            <a:r>
              <a:rPr lang="hu-HU" sz="2000" b="1" dirty="0" err="1" smtClean="0"/>
              <a:t>Convention</a:t>
            </a:r>
            <a:r>
              <a:rPr lang="hu-HU" sz="2000" dirty="0" smtClean="0"/>
              <a:t>: a </a:t>
            </a:r>
            <a:r>
              <a:rPr lang="hu-HU" sz="2000" dirty="0" err="1" smtClean="0"/>
              <a:t>cul-de-sac</a:t>
            </a:r>
            <a:r>
              <a:rPr lang="hu-HU" sz="2000" dirty="0" smtClean="0"/>
              <a:t>. </a:t>
            </a:r>
            <a:r>
              <a:rPr lang="en-US" sz="2000" dirty="0" smtClean="0"/>
              <a:t> </a:t>
            </a:r>
            <a:endParaRPr lang="hu-HU" sz="2000" dirty="0" smtClean="0"/>
          </a:p>
          <a:p>
            <a:r>
              <a:rPr lang="hu-HU" sz="2000" dirty="0" smtClean="0"/>
              <a:t>1982 </a:t>
            </a:r>
            <a:r>
              <a:rPr lang="hu-HU" sz="2000" b="1" dirty="0" smtClean="0"/>
              <a:t>WIPO-</a:t>
            </a:r>
            <a:r>
              <a:rPr lang="en-US" sz="2000" dirty="0"/>
              <a:t>UNESCO</a:t>
            </a:r>
            <a:r>
              <a:rPr lang="hu-HU" sz="2000" b="1" dirty="0" smtClean="0"/>
              <a:t> Model Provisions on the protection of expressions of folklore</a:t>
            </a:r>
            <a:r>
              <a:rPr lang="hu-HU" sz="2000" dirty="0" smtClean="0"/>
              <a:t>.</a:t>
            </a:r>
          </a:p>
          <a:p>
            <a:r>
              <a:rPr lang="hu-HU" sz="2000" b="1" dirty="0" smtClean="0"/>
              <a:t>WIPO-</a:t>
            </a:r>
            <a:r>
              <a:rPr lang="en-US" sz="2000" dirty="0"/>
              <a:t>UNESCO</a:t>
            </a:r>
            <a:r>
              <a:rPr lang="hu-HU" sz="2000" b="1" dirty="0" smtClean="0"/>
              <a:t> World Forum on the Protection of Folklore </a:t>
            </a:r>
            <a:r>
              <a:rPr lang="hu-HU" sz="2000" dirty="0" smtClean="0"/>
              <a:t>(1997, Phuket, Thailand). </a:t>
            </a:r>
          </a:p>
          <a:p>
            <a:r>
              <a:rPr lang="hu-HU" sz="2000" b="1" dirty="0" err="1" smtClean="0"/>
              <a:t>Current</a:t>
            </a:r>
            <a:r>
              <a:rPr lang="hu-HU" sz="2000" b="1" dirty="0" smtClean="0"/>
              <a:t> </a:t>
            </a:r>
            <a:r>
              <a:rPr lang="hu-HU" sz="2000" b="1" dirty="0" err="1" smtClean="0"/>
              <a:t>work</a:t>
            </a:r>
            <a:r>
              <a:rPr lang="hu-HU" sz="2000" b="1" dirty="0" smtClean="0"/>
              <a:t> </a:t>
            </a:r>
            <a:r>
              <a:rPr lang="hu-HU" sz="2000" dirty="0" err="1" smtClean="0"/>
              <a:t>on</a:t>
            </a:r>
            <a:r>
              <a:rPr lang="hu-HU" sz="2000" dirty="0" smtClean="0"/>
              <a:t> an </a:t>
            </a:r>
            <a:r>
              <a:rPr lang="hu-HU" sz="2000" b="1" dirty="0" err="1" smtClean="0"/>
              <a:t>instrument</a:t>
            </a:r>
            <a:r>
              <a:rPr lang="hu-HU" sz="2000" b="1" dirty="0" smtClean="0"/>
              <a:t> </a:t>
            </a:r>
            <a:r>
              <a:rPr lang="hu-HU" sz="2000" b="1" dirty="0" err="1" smtClean="0"/>
              <a:t>on</a:t>
            </a:r>
            <a:r>
              <a:rPr lang="hu-HU" sz="2000" b="1" dirty="0" smtClean="0"/>
              <a:t> </a:t>
            </a:r>
            <a:r>
              <a:rPr lang="hu-HU" sz="2000" b="1" dirty="0" err="1" smtClean="0"/>
              <a:t>the</a:t>
            </a:r>
            <a:r>
              <a:rPr lang="hu-HU" sz="2000" b="1" dirty="0" smtClean="0"/>
              <a:t> </a:t>
            </a:r>
            <a:r>
              <a:rPr lang="hu-HU" sz="2000" b="1" dirty="0" err="1" smtClean="0"/>
              <a:t>protection</a:t>
            </a:r>
            <a:r>
              <a:rPr lang="hu-HU" sz="2000" b="1" dirty="0" smtClean="0"/>
              <a:t> of </a:t>
            </a:r>
            <a:r>
              <a:rPr lang="hu-HU" sz="2000" b="1" dirty="0" err="1" smtClean="0"/>
              <a:t>traditional</a:t>
            </a:r>
            <a:r>
              <a:rPr lang="hu-HU" sz="2000" b="1" dirty="0" smtClean="0"/>
              <a:t> </a:t>
            </a:r>
            <a:r>
              <a:rPr lang="hu-HU" sz="2000" b="1" dirty="0" err="1" smtClean="0"/>
              <a:t>cultural</a:t>
            </a:r>
            <a:r>
              <a:rPr lang="hu-HU" sz="2000" b="1" dirty="0" smtClean="0"/>
              <a:t> </a:t>
            </a:r>
            <a:r>
              <a:rPr lang="hu-HU" sz="2000" b="1" dirty="0" err="1" smtClean="0"/>
              <a:t>expressions</a:t>
            </a:r>
            <a:r>
              <a:rPr lang="hu-HU" sz="2000" dirty="0" smtClean="0"/>
              <a:t> </a:t>
            </a:r>
            <a:r>
              <a:rPr lang="hu-HU" sz="2000" dirty="0" err="1" smtClean="0"/>
              <a:t>in</a:t>
            </a:r>
            <a:r>
              <a:rPr lang="hu-HU" sz="2000" dirty="0" smtClean="0"/>
              <a:t> </a:t>
            </a:r>
            <a:r>
              <a:rPr lang="hu-HU" sz="2000" dirty="0" err="1" smtClean="0"/>
              <a:t>the</a:t>
            </a:r>
            <a:r>
              <a:rPr lang="hu-HU" sz="2000" dirty="0" smtClean="0"/>
              <a:t> WIPO </a:t>
            </a:r>
            <a:r>
              <a:rPr lang="en-US" sz="2000" b="1" dirty="0" smtClean="0"/>
              <a:t>Intergovernmental </a:t>
            </a:r>
            <a:r>
              <a:rPr lang="en-US" sz="2000" b="1" dirty="0"/>
              <a:t>Committee on Intellectual Property and Genetic Resources, Traditional Knowledge and </a:t>
            </a:r>
            <a:r>
              <a:rPr lang="en-US" sz="2000" b="1" dirty="0" smtClean="0"/>
              <a:t>Folklore</a:t>
            </a:r>
            <a:r>
              <a:rPr lang="hu-HU" sz="2000" dirty="0" smtClean="0"/>
              <a:t>.  </a:t>
            </a:r>
            <a:endParaRPr lang="hu-HU" sz="2000" dirty="0"/>
          </a:p>
          <a:p>
            <a:endParaRPr lang="hu-HU" sz="20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25</a:t>
            </a:fld>
            <a:endParaRPr lang="hu-HU"/>
          </a:p>
        </p:txBody>
      </p:sp>
    </p:spTree>
    <p:extLst>
      <p:ext uri="{BB962C8B-B14F-4D97-AF65-F5344CB8AC3E}">
        <p14:creationId xmlns:p14="http://schemas.microsoft.com/office/powerpoint/2010/main" val="10238431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C000"/>
          </a:solidFill>
          <a:ln>
            <a:solidFill>
              <a:schemeClr val="accent6">
                <a:lumMod val="50000"/>
              </a:schemeClr>
            </a:solidFill>
          </a:ln>
        </p:spPr>
        <p:txBody>
          <a:bodyPr/>
          <a:lstStyle/>
          <a:p>
            <a:r>
              <a:rPr lang="hu-HU" sz="3200" b="1" dirty="0" err="1" smtClean="0"/>
              <a:t>Special</a:t>
            </a:r>
            <a:r>
              <a:rPr lang="hu-HU" sz="3200" b="1" dirty="0" smtClean="0"/>
              <a:t> </a:t>
            </a:r>
            <a:r>
              <a:rPr lang="hu-HU" sz="3200" b="1" dirty="0" err="1" smtClean="0"/>
              <a:t>vulnerability</a:t>
            </a:r>
            <a:r>
              <a:rPr lang="hu-HU" sz="3200" b="1" dirty="0" smtClean="0"/>
              <a:t> of </a:t>
            </a:r>
            <a:r>
              <a:rPr lang="hu-HU" sz="3200" b="1" dirty="0" err="1" smtClean="0"/>
              <a:t>developing</a:t>
            </a:r>
            <a:r>
              <a:rPr lang="hu-HU" sz="3200" b="1" dirty="0" smtClean="0"/>
              <a:t> </a:t>
            </a:r>
            <a:r>
              <a:rPr lang="hu-HU" sz="3200" b="1" dirty="0" err="1" smtClean="0"/>
              <a:t>countries</a:t>
            </a:r>
            <a:r>
              <a:rPr lang="hu-HU" sz="3200" b="1" dirty="0" smtClean="0"/>
              <a:t> </a:t>
            </a:r>
            <a:r>
              <a:rPr lang="hu-HU" sz="3200" b="1" dirty="0" err="1" smtClean="0"/>
              <a:t>to</a:t>
            </a:r>
            <a:r>
              <a:rPr lang="hu-HU" sz="3200" b="1" dirty="0" smtClean="0"/>
              <a:t> </a:t>
            </a:r>
            <a:r>
              <a:rPr lang="hu-HU" sz="3200" b="1" dirty="0" err="1" smtClean="0"/>
              <a:t>widespread</a:t>
            </a:r>
            <a:r>
              <a:rPr lang="hu-HU" sz="3200" b="1" dirty="0" smtClean="0"/>
              <a:t> </a:t>
            </a:r>
            <a:r>
              <a:rPr lang="hu-HU" sz="3200" b="1" dirty="0" err="1" smtClean="0"/>
              <a:t>infringements</a:t>
            </a:r>
            <a:r>
              <a:rPr lang="hu-HU" sz="3200" b="1" dirty="0" smtClean="0"/>
              <a:t> </a:t>
            </a:r>
            <a:endParaRPr lang="hu-HU" sz="3200" b="1" dirty="0"/>
          </a:p>
        </p:txBody>
      </p:sp>
      <p:sp>
        <p:nvSpPr>
          <p:cNvPr id="3" name="Tartalom helye 2"/>
          <p:cNvSpPr>
            <a:spLocks noGrp="1"/>
          </p:cNvSpPr>
          <p:nvPr>
            <p:ph idx="1"/>
          </p:nvPr>
        </p:nvSpPr>
        <p:spPr/>
        <p:txBody>
          <a:bodyPr/>
          <a:lstStyle/>
          <a:p>
            <a:pPr marL="0" indent="0">
              <a:buNone/>
            </a:pPr>
            <a:endParaRPr lang="hu-HU" sz="800" dirty="0" smtClean="0"/>
          </a:p>
          <a:p>
            <a:pPr marL="0" indent="0">
              <a:buNone/>
            </a:pPr>
            <a:r>
              <a:rPr lang="en-US" sz="2000" dirty="0" smtClean="0"/>
              <a:t>From </a:t>
            </a:r>
            <a:r>
              <a:rPr lang="en-US" sz="2000" dirty="0"/>
              <a:t>the viewpoint of the </a:t>
            </a:r>
            <a:r>
              <a:rPr lang="en-US" sz="2000" b="1" dirty="0"/>
              <a:t>enforcement of copyright</a:t>
            </a:r>
            <a:r>
              <a:rPr lang="en-US" sz="2000" dirty="0"/>
              <a:t>, in particular in the digital online environment, it should be seen that </a:t>
            </a:r>
            <a:r>
              <a:rPr lang="en-US" sz="2000" b="1" dirty="0"/>
              <a:t>widespread infringements may make national creativity and identity of less developed countries particularly vulnerable,</a:t>
            </a:r>
            <a:r>
              <a:rPr lang="en-US" sz="2000" dirty="0"/>
              <a:t> at least in two ways: </a:t>
            </a:r>
            <a:endParaRPr lang="hu-HU" sz="2000" dirty="0" smtClean="0"/>
          </a:p>
          <a:p>
            <a:pPr marL="514350" indent="-514350">
              <a:buAutoNum type="romanLcParenBoth"/>
            </a:pPr>
            <a:r>
              <a:rPr lang="en-US" sz="2000" b="1" dirty="0" smtClean="0"/>
              <a:t>the </a:t>
            </a:r>
            <a:r>
              <a:rPr lang="en-US" sz="2000" b="1" dirty="0"/>
              <a:t>inundation of </a:t>
            </a:r>
            <a:r>
              <a:rPr lang="en-US" sz="2000" b="1" dirty="0" smtClean="0"/>
              <a:t>the </a:t>
            </a:r>
            <a:r>
              <a:rPr lang="en-US" sz="2000" b="1" dirty="0"/>
              <a:t>cultural market by freely available illegal foreign products</a:t>
            </a:r>
            <a:r>
              <a:rPr lang="en-US" sz="2000" dirty="0"/>
              <a:t> that have already proved to be popular </a:t>
            </a:r>
            <a:r>
              <a:rPr lang="en-US" sz="2000" b="1" dirty="0"/>
              <a:t>creates brutal unfair competition to national creators and producers; </a:t>
            </a:r>
            <a:endParaRPr lang="hu-HU" sz="2000" b="1" dirty="0" smtClean="0"/>
          </a:p>
          <a:p>
            <a:pPr marL="514350" indent="-514350">
              <a:buAutoNum type="romanLcParenBoth"/>
            </a:pPr>
            <a:r>
              <a:rPr lang="en-US" sz="2000" b="1" dirty="0" smtClean="0"/>
              <a:t>while </a:t>
            </a:r>
            <a:r>
              <a:rPr lang="en-US" sz="2000" b="1" dirty="0"/>
              <a:t>big multinational companies might easily survive losses </a:t>
            </a:r>
            <a:r>
              <a:rPr lang="en-US" sz="2000" dirty="0"/>
              <a:t>in secondary and “peripheral” cultural markets of less developed countries, </a:t>
            </a:r>
            <a:r>
              <a:rPr lang="en-US" sz="2000" b="1" dirty="0"/>
              <a:t>the chances of the usually small- and medium-sized publishers and producers of the countries </a:t>
            </a:r>
            <a:r>
              <a:rPr lang="hu-HU" sz="2000" b="1" dirty="0" err="1" smtClean="0"/>
              <a:t>concerned</a:t>
            </a:r>
            <a:r>
              <a:rPr lang="hu-HU" sz="2000" b="1" dirty="0" smtClean="0"/>
              <a:t> </a:t>
            </a:r>
            <a:r>
              <a:rPr lang="en-US" sz="2000" b="1" dirty="0" smtClean="0"/>
              <a:t>to </a:t>
            </a:r>
            <a:r>
              <a:rPr lang="en-US" sz="2000" b="1" dirty="0"/>
              <a:t>succeed or even survive may be hopelessly </a:t>
            </a:r>
            <a:r>
              <a:rPr lang="en-US" sz="2000" b="1" dirty="0" smtClean="0"/>
              <a:t>undermined</a:t>
            </a:r>
            <a:r>
              <a:rPr lang="hu-HU" sz="2000" b="1" dirty="0" smtClean="0"/>
              <a:t>. </a:t>
            </a:r>
            <a:endParaRPr lang="hu-HU" sz="2000" b="1"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26</a:t>
            </a:fld>
            <a:endParaRPr lang="hu-HU"/>
          </a:p>
        </p:txBody>
      </p:sp>
    </p:spTree>
    <p:extLst>
      <p:ext uri="{BB962C8B-B14F-4D97-AF65-F5344CB8AC3E}">
        <p14:creationId xmlns:p14="http://schemas.microsoft.com/office/powerpoint/2010/main" val="141364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C000"/>
          </a:solidFill>
          <a:ln>
            <a:solidFill>
              <a:schemeClr val="accent6">
                <a:lumMod val="50000"/>
              </a:schemeClr>
            </a:solidFill>
          </a:ln>
        </p:spPr>
        <p:txBody>
          <a:bodyPr/>
          <a:lstStyle/>
          <a:p>
            <a:r>
              <a:rPr lang="hu-HU" sz="3600" b="1" dirty="0" smtClean="0"/>
              <a:t>The </a:t>
            </a:r>
            <a:r>
              <a:rPr lang="hu-HU" sz="3600" b="1" dirty="0" err="1" smtClean="0"/>
              <a:t>role</a:t>
            </a:r>
            <a:r>
              <a:rPr lang="hu-HU" sz="3600" b="1" dirty="0" smtClean="0"/>
              <a:t> of online service </a:t>
            </a:r>
            <a:r>
              <a:rPr lang="hu-HU" sz="3600" b="1" dirty="0" err="1" smtClean="0"/>
              <a:t>providers</a:t>
            </a:r>
            <a:r>
              <a:rPr lang="hu-HU" sz="3600" b="1" dirty="0" smtClean="0"/>
              <a:t> </a:t>
            </a:r>
            <a:endParaRPr lang="hu-HU" sz="3600" b="1" dirty="0"/>
          </a:p>
        </p:txBody>
      </p:sp>
      <p:sp>
        <p:nvSpPr>
          <p:cNvPr id="3" name="Tartalom helye 2"/>
          <p:cNvSpPr>
            <a:spLocks noGrp="1"/>
          </p:cNvSpPr>
          <p:nvPr>
            <p:ph idx="1"/>
          </p:nvPr>
        </p:nvSpPr>
        <p:spPr/>
        <p:txBody>
          <a:bodyPr/>
          <a:lstStyle/>
          <a:p>
            <a:pPr marL="0" indent="0">
              <a:buNone/>
            </a:pPr>
            <a:r>
              <a:rPr lang="en-US" sz="1800" b="1" dirty="0"/>
              <a:t>The principles and rules established at the beginning of the new Millennium on the obligations </a:t>
            </a:r>
            <a:r>
              <a:rPr lang="hu-HU" sz="1800" b="1" dirty="0" smtClean="0"/>
              <a:t>and </a:t>
            </a:r>
            <a:r>
              <a:rPr lang="hu-HU" sz="1800" b="1" dirty="0" err="1" smtClean="0"/>
              <a:t>liability</a:t>
            </a:r>
            <a:r>
              <a:rPr lang="hu-HU" sz="1800" b="1" dirty="0" smtClean="0"/>
              <a:t> </a:t>
            </a:r>
            <a:r>
              <a:rPr lang="en-US" sz="1800" b="1" dirty="0" smtClean="0"/>
              <a:t>of </a:t>
            </a:r>
            <a:r>
              <a:rPr lang="en-US" sz="1800" b="1" dirty="0"/>
              <a:t>online service providers and other </a:t>
            </a:r>
            <a:r>
              <a:rPr lang="en-US" sz="1800" b="1" dirty="0" smtClean="0"/>
              <a:t>intermediaries</a:t>
            </a:r>
            <a:r>
              <a:rPr lang="hu-HU" sz="1800" b="1" dirty="0" smtClean="0"/>
              <a:t> </a:t>
            </a:r>
            <a:r>
              <a:rPr lang="hu-HU" sz="1800" dirty="0" smtClean="0"/>
              <a:t>– </a:t>
            </a:r>
            <a:r>
              <a:rPr lang="en-US" sz="1800" dirty="0" smtClean="0"/>
              <a:t>in </a:t>
            </a:r>
            <a:r>
              <a:rPr lang="en-US" sz="1800" dirty="0"/>
              <a:t>view of </a:t>
            </a:r>
            <a:r>
              <a:rPr lang="hu-HU" sz="1800" dirty="0" err="1" smtClean="0"/>
              <a:t>new</a:t>
            </a:r>
            <a:r>
              <a:rPr lang="en-US" sz="1800" dirty="0" smtClean="0"/>
              <a:t> </a:t>
            </a:r>
            <a:r>
              <a:rPr lang="en-US" sz="1800" dirty="0"/>
              <a:t>technological and business-method </a:t>
            </a:r>
            <a:r>
              <a:rPr lang="en-US" sz="1800" dirty="0" smtClean="0"/>
              <a:t>developments</a:t>
            </a:r>
            <a:r>
              <a:rPr lang="hu-HU" sz="1800" dirty="0" smtClean="0"/>
              <a:t> – </a:t>
            </a:r>
            <a:r>
              <a:rPr lang="en-US" sz="1800" b="1" dirty="0" smtClean="0"/>
              <a:t>should </a:t>
            </a:r>
            <a:r>
              <a:rPr lang="en-US" sz="1800" b="1" dirty="0"/>
              <a:t>be reviewed</a:t>
            </a:r>
            <a:r>
              <a:rPr lang="en-US" sz="1800" dirty="0"/>
              <a:t>. </a:t>
            </a:r>
            <a:r>
              <a:rPr lang="en-US" sz="1800" b="1" dirty="0"/>
              <a:t>Adequate legal and economic consequences should be deduced and applied for those intermediaries the services of which are not of a mere technical, neutral and automatic </a:t>
            </a:r>
            <a:r>
              <a:rPr lang="en-US" sz="1800" b="1" dirty="0" smtClean="0"/>
              <a:t>nature</a:t>
            </a:r>
            <a:r>
              <a:rPr lang="hu-HU" sz="1800" b="1" dirty="0" smtClean="0"/>
              <a:t>,</a:t>
            </a:r>
            <a:r>
              <a:rPr lang="en-US" sz="1800" b="1" dirty="0" smtClean="0"/>
              <a:t> </a:t>
            </a:r>
            <a:r>
              <a:rPr lang="en-US" sz="1800" b="1" dirty="0"/>
              <a:t>and which obtain significant income by </a:t>
            </a:r>
            <a:r>
              <a:rPr lang="en-US" sz="1800" b="1" i="1" dirty="0"/>
              <a:t>de facto </a:t>
            </a:r>
            <a:r>
              <a:rPr lang="en-US" sz="1800" b="1" dirty="0"/>
              <a:t>communicating protected works </a:t>
            </a:r>
            <a:r>
              <a:rPr lang="en-US" sz="1800" dirty="0"/>
              <a:t>(at the same time undermining the chance of creators to benefit from this kind of use of their works</a:t>
            </a:r>
            <a:r>
              <a:rPr lang="en-US" sz="1800" dirty="0" smtClean="0"/>
              <a:t>).</a:t>
            </a:r>
            <a:endParaRPr lang="hu-HU" sz="1800" dirty="0" smtClean="0"/>
          </a:p>
          <a:p>
            <a:r>
              <a:rPr lang="hu-HU" sz="1800" b="1" dirty="0" smtClean="0"/>
              <a:t>Francis </a:t>
            </a:r>
            <a:r>
              <a:rPr lang="hu-HU" sz="1800" b="1" dirty="0" err="1" smtClean="0"/>
              <a:t>Gurry</a:t>
            </a:r>
            <a:r>
              <a:rPr lang="hu-HU" sz="1800" b="1" dirty="0" smtClean="0"/>
              <a:t>, </a:t>
            </a:r>
            <a:r>
              <a:rPr lang="hu-HU" sz="1800" dirty="0" err="1" smtClean="0"/>
              <a:t>Director</a:t>
            </a:r>
            <a:r>
              <a:rPr lang="hu-HU" sz="1800" dirty="0" smtClean="0"/>
              <a:t> General of WIPO </a:t>
            </a:r>
            <a:r>
              <a:rPr lang="hu-HU" sz="1800" b="1" dirty="0" err="1" smtClean="0"/>
              <a:t>in</a:t>
            </a:r>
            <a:r>
              <a:rPr lang="hu-HU" sz="1800" b="1" dirty="0" smtClean="0"/>
              <a:t> </a:t>
            </a:r>
            <a:r>
              <a:rPr lang="hu-HU" sz="1800" b="1" dirty="0" err="1" smtClean="0"/>
              <a:t>his</a:t>
            </a:r>
            <a:r>
              <a:rPr lang="hu-HU" sz="1800" b="1" dirty="0" smtClean="0"/>
              <a:t> </a:t>
            </a:r>
            <a:r>
              <a:rPr lang="hu-HU" sz="1800" b="1" dirty="0" err="1" smtClean="0"/>
              <a:t>famous</a:t>
            </a:r>
            <a:r>
              <a:rPr lang="hu-HU" sz="1800" b="1" dirty="0" smtClean="0"/>
              <a:t> </a:t>
            </a:r>
            <a:r>
              <a:rPr lang="hu-HU" sz="1800" b="1" dirty="0" err="1" smtClean="0"/>
              <a:t>speech</a:t>
            </a:r>
            <a:r>
              <a:rPr lang="hu-HU" sz="1800" b="1" dirty="0" smtClean="0"/>
              <a:t> </a:t>
            </a:r>
            <a:r>
              <a:rPr lang="hu-HU" sz="1800" b="1" dirty="0" err="1" smtClean="0"/>
              <a:t>at</a:t>
            </a:r>
            <a:r>
              <a:rPr lang="hu-HU" sz="1800" b="1" dirty="0" smtClean="0"/>
              <a:t> </a:t>
            </a:r>
            <a:r>
              <a:rPr lang="hu-HU" sz="1800" b="1" dirty="0" err="1" smtClean="0"/>
              <a:t>the</a:t>
            </a:r>
            <a:r>
              <a:rPr lang="hu-HU" sz="1800" b="1" dirty="0" smtClean="0"/>
              <a:t> „</a:t>
            </a:r>
            <a:r>
              <a:rPr lang="hu-HU" sz="1800" b="1" dirty="0" err="1" smtClean="0"/>
              <a:t>Blue</a:t>
            </a:r>
            <a:r>
              <a:rPr lang="hu-HU" sz="1800" b="1" dirty="0" smtClean="0"/>
              <a:t> </a:t>
            </a:r>
            <a:r>
              <a:rPr lang="hu-HU" sz="1800" b="1" dirty="0" err="1" smtClean="0"/>
              <a:t>Sky</a:t>
            </a:r>
            <a:r>
              <a:rPr lang="hu-HU" sz="1800" b="1" dirty="0" smtClean="0"/>
              <a:t> Conference”</a:t>
            </a:r>
            <a:r>
              <a:rPr lang="hu-HU" sz="1800" dirty="0" smtClean="0"/>
              <a:t> </a:t>
            </a:r>
            <a:r>
              <a:rPr lang="hu-HU" sz="1800" dirty="0" err="1" smtClean="0"/>
              <a:t>in</a:t>
            </a:r>
            <a:r>
              <a:rPr lang="hu-HU" sz="1800" dirty="0" smtClean="0"/>
              <a:t> </a:t>
            </a:r>
            <a:r>
              <a:rPr lang="hu-HU" sz="1800" dirty="0" err="1" smtClean="0"/>
              <a:t>Sidney</a:t>
            </a:r>
            <a:r>
              <a:rPr lang="hu-HU" sz="1800" dirty="0" smtClean="0"/>
              <a:t> </a:t>
            </a:r>
            <a:r>
              <a:rPr lang="hu-HU" sz="1800" dirty="0" err="1" smtClean="0"/>
              <a:t>in</a:t>
            </a:r>
            <a:r>
              <a:rPr lang="hu-HU" sz="1800" dirty="0" smtClean="0"/>
              <a:t> 2011: „</a:t>
            </a:r>
            <a:r>
              <a:rPr lang="hu-HU" sz="1800" dirty="0"/>
              <a:t>I</a:t>
            </a:r>
            <a:r>
              <a:rPr lang="en-US" sz="1800" dirty="0"/>
              <a:t> believe that </a:t>
            </a:r>
            <a:r>
              <a:rPr lang="en-US" sz="1800" b="1" dirty="0"/>
              <a:t>the question of</a:t>
            </a:r>
            <a:r>
              <a:rPr lang="hu-HU" sz="1800" b="1" dirty="0"/>
              <a:t>…</a:t>
            </a:r>
            <a:r>
              <a:rPr lang="en-US" sz="1800" b="1" dirty="0"/>
              <a:t> the responsibility of intermediaries is paramount. The position of intermediaries is </a:t>
            </a:r>
            <a:r>
              <a:rPr lang="en-US" sz="1800" b="1" dirty="0" smtClean="0"/>
              <a:t>key.</a:t>
            </a:r>
            <a:r>
              <a:rPr lang="hu-HU" sz="1800" b="1" dirty="0" smtClean="0"/>
              <a:t> </a:t>
            </a:r>
            <a:r>
              <a:rPr lang="en-US" sz="1800" dirty="0" smtClean="0"/>
              <a:t>They </a:t>
            </a:r>
            <a:r>
              <a:rPr lang="en-US" sz="1800" dirty="0"/>
              <a:t>are at once, service providers to, as well as partners, competitors and even clones of creators, performers and their business associates; hence the difficulty that we have in coming to a clear position on the role of intermediaries.</a:t>
            </a:r>
            <a:r>
              <a:rPr lang="hu-HU" sz="1800" dirty="0"/>
              <a:t>” (</a:t>
            </a:r>
            <a:r>
              <a:rPr lang="hu-HU" sz="1800" dirty="0" err="1"/>
              <a:t>Emphasis</a:t>
            </a:r>
            <a:r>
              <a:rPr lang="hu-HU" sz="1800" dirty="0"/>
              <a:t> </a:t>
            </a:r>
            <a:r>
              <a:rPr lang="hu-HU" sz="1800" dirty="0" err="1"/>
              <a:t>added</a:t>
            </a:r>
            <a:r>
              <a:rPr lang="hu-HU" sz="1800" dirty="0"/>
              <a:t>.) </a:t>
            </a:r>
            <a:endParaRPr lang="en-US" sz="1800" dirty="0"/>
          </a:p>
          <a:p>
            <a:pPr marL="0" indent="0">
              <a:buNone/>
            </a:pPr>
            <a:r>
              <a:rPr lang="hu-HU" sz="1800" dirty="0" smtClean="0"/>
              <a:t> </a:t>
            </a:r>
            <a:endParaRPr lang="hu-HU" sz="1800" dirty="0"/>
          </a:p>
          <a:p>
            <a:endParaRPr lang="hu-HU" sz="20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27</a:t>
            </a:fld>
            <a:endParaRPr lang="hu-HU" dirty="0"/>
          </a:p>
        </p:txBody>
      </p:sp>
    </p:spTree>
    <p:extLst>
      <p:ext uri="{BB962C8B-B14F-4D97-AF65-F5344CB8AC3E}">
        <p14:creationId xmlns:p14="http://schemas.microsoft.com/office/powerpoint/2010/main" val="670263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C000"/>
          </a:solidFill>
          <a:ln>
            <a:solidFill>
              <a:schemeClr val="accent6">
                <a:lumMod val="50000"/>
              </a:schemeClr>
            </a:solidFill>
          </a:ln>
        </p:spPr>
        <p:txBody>
          <a:bodyPr/>
          <a:lstStyle/>
          <a:p>
            <a:r>
              <a:rPr lang="hu-HU" sz="3600" b="1" dirty="0" smtClean="0"/>
              <a:t>Key </a:t>
            </a:r>
            <a:r>
              <a:rPr lang="hu-HU" sz="3600" b="1" dirty="0" err="1" smtClean="0"/>
              <a:t>points</a:t>
            </a:r>
            <a:r>
              <a:rPr lang="hu-HU" sz="3600" b="1" dirty="0" smtClean="0"/>
              <a:t> of </a:t>
            </a:r>
            <a:r>
              <a:rPr lang="hu-HU" sz="3600" b="1" dirty="0" err="1" smtClean="0"/>
              <a:t>the</a:t>
            </a:r>
            <a:r>
              <a:rPr lang="hu-HU" sz="3600" b="1" dirty="0" smtClean="0"/>
              <a:t> GRULAC </a:t>
            </a:r>
            <a:r>
              <a:rPr lang="hu-HU" sz="3600" b="1" dirty="0" err="1" smtClean="0"/>
              <a:t>proposal</a:t>
            </a:r>
            <a:r>
              <a:rPr lang="hu-HU" sz="3600" b="1" dirty="0" smtClean="0"/>
              <a:t>  </a:t>
            </a:r>
            <a:endParaRPr lang="hu-HU" sz="3600" b="1" dirty="0"/>
          </a:p>
        </p:txBody>
      </p:sp>
      <p:sp>
        <p:nvSpPr>
          <p:cNvPr id="3" name="Tartalom helye 2"/>
          <p:cNvSpPr>
            <a:spLocks noGrp="1"/>
          </p:cNvSpPr>
          <p:nvPr>
            <p:ph idx="1"/>
          </p:nvPr>
        </p:nvSpPr>
        <p:spPr>
          <a:xfrm>
            <a:off x="467544" y="1700808"/>
            <a:ext cx="8229600" cy="4525963"/>
          </a:xfrm>
        </p:spPr>
        <p:txBody>
          <a:bodyPr/>
          <a:lstStyle/>
          <a:p>
            <a:pPr marL="0" indent="0">
              <a:buNone/>
            </a:pPr>
            <a:r>
              <a:rPr lang="en-US" sz="1800" b="1" dirty="0" smtClean="0"/>
              <a:t>The </a:t>
            </a:r>
            <a:r>
              <a:rPr lang="en-US" sz="1800" b="1" dirty="0"/>
              <a:t>contractual system of certain “legal” online services should be </a:t>
            </a:r>
            <a:r>
              <a:rPr lang="hu-HU" sz="1800" b="1" dirty="0" err="1" smtClean="0"/>
              <a:t>also</a:t>
            </a:r>
            <a:r>
              <a:rPr lang="hu-HU" sz="1800" b="1" dirty="0" smtClean="0"/>
              <a:t> </a:t>
            </a:r>
            <a:r>
              <a:rPr lang="en-US" sz="1800" b="1" dirty="0" smtClean="0"/>
              <a:t>reviewed </a:t>
            </a:r>
            <a:r>
              <a:rPr lang="en-US" sz="1800" b="1" dirty="0"/>
              <a:t>and where necessary</a:t>
            </a:r>
            <a:r>
              <a:rPr lang="en-US" sz="1800" dirty="0"/>
              <a:t>, through legislative and administrative measures, </a:t>
            </a:r>
            <a:r>
              <a:rPr lang="en-US" sz="1800" b="1" dirty="0"/>
              <a:t>corrected to guarantee more judicious benefit for authors and performers in accordance – as suggested in the above-mentioned GRULAC proposal</a:t>
            </a:r>
            <a:r>
              <a:rPr lang="en-US" sz="1800" dirty="0"/>
              <a:t>. </a:t>
            </a:r>
            <a:endParaRPr lang="hu-HU" sz="1800" dirty="0" smtClean="0"/>
          </a:p>
          <a:p>
            <a:r>
              <a:rPr lang="en-US" sz="1800" dirty="0" smtClean="0"/>
              <a:t>GRULAC</a:t>
            </a:r>
            <a:r>
              <a:rPr lang="hu-HU" sz="1800" dirty="0" smtClean="0"/>
              <a:t> </a:t>
            </a:r>
            <a:r>
              <a:rPr lang="hu-HU" sz="1800" dirty="0" err="1" smtClean="0"/>
              <a:t>suggests</a:t>
            </a:r>
            <a:r>
              <a:rPr lang="hu-HU" sz="1800" dirty="0" smtClean="0"/>
              <a:t>, </a:t>
            </a:r>
            <a:r>
              <a:rPr lang="hu-HU" sz="1800" i="1" dirty="0" err="1" smtClean="0"/>
              <a:t>inter</a:t>
            </a:r>
            <a:r>
              <a:rPr lang="hu-HU" sz="1800" i="1" dirty="0" smtClean="0"/>
              <a:t> </a:t>
            </a:r>
            <a:r>
              <a:rPr lang="hu-HU" sz="1800" i="1" dirty="0" err="1" smtClean="0"/>
              <a:t>alia</a:t>
            </a:r>
            <a:r>
              <a:rPr lang="hu-HU" sz="1800" dirty="0" smtClean="0"/>
              <a:t>, </a:t>
            </a:r>
            <a:r>
              <a:rPr lang="hu-HU" sz="1800" dirty="0" err="1" smtClean="0"/>
              <a:t>to</a:t>
            </a:r>
            <a:r>
              <a:rPr lang="hu-HU" sz="1800" dirty="0" smtClean="0"/>
              <a:t> be </a:t>
            </a:r>
            <a:r>
              <a:rPr lang="hu-HU" sz="1800" dirty="0" err="1" smtClean="0"/>
              <a:t>discussed</a:t>
            </a:r>
            <a:r>
              <a:rPr lang="hu-HU" sz="1800" dirty="0" smtClean="0"/>
              <a:t> </a:t>
            </a:r>
            <a:r>
              <a:rPr lang="en-US" sz="1800" dirty="0" smtClean="0"/>
              <a:t>in the SCCR:</a:t>
            </a:r>
            <a:endParaRPr lang="hu-HU" sz="1800" dirty="0"/>
          </a:p>
          <a:p>
            <a:pPr marL="457200" lvl="1" indent="0">
              <a:buNone/>
            </a:pPr>
            <a:r>
              <a:rPr lang="hu-HU" sz="1800" b="1" dirty="0" smtClean="0"/>
              <a:t>- </a:t>
            </a:r>
            <a:r>
              <a:rPr lang="en-US" sz="1800" b="1" dirty="0" smtClean="0"/>
              <a:t>Analysis </a:t>
            </a:r>
            <a:r>
              <a:rPr lang="en-US" sz="1800" b="1" dirty="0"/>
              <a:t>and discussion of the role of companies and corporations that make use of protected works in the digital environment and their way of action, including the verification of the level of transparency on business and the proportions of copyright and related rights payment to the multiple rights holders</a:t>
            </a:r>
            <a:r>
              <a:rPr lang="en-US" sz="1800" dirty="0"/>
              <a:t>.</a:t>
            </a:r>
            <a:endParaRPr lang="hu-HU" sz="1800" dirty="0"/>
          </a:p>
          <a:p>
            <a:pPr marL="457200" lvl="1" indent="0">
              <a:buNone/>
            </a:pPr>
            <a:r>
              <a:rPr lang="hu-HU" sz="1800" b="1" dirty="0" smtClean="0"/>
              <a:t>- </a:t>
            </a:r>
            <a:r>
              <a:rPr lang="en-US" sz="1800" b="1" dirty="0" smtClean="0"/>
              <a:t>Building </a:t>
            </a:r>
            <a:r>
              <a:rPr lang="en-US" sz="1800" b="1" dirty="0"/>
              <a:t>consensus on the management of copyright in the digital environment, in order to deal with the problems associated to this matter, from the low payment of authors and artists to the limitations and exceptions to copyrights in the digital environment</a:t>
            </a:r>
            <a:r>
              <a:rPr lang="en-US" sz="1800" dirty="0"/>
              <a:t>.</a:t>
            </a:r>
            <a:endParaRPr lang="hu-HU" sz="1800" dirty="0"/>
          </a:p>
          <a:p>
            <a:pPr marL="0" indent="0">
              <a:buNone/>
            </a:pPr>
            <a:endParaRPr lang="hu-HU" sz="2000" dirty="0"/>
          </a:p>
          <a:p>
            <a:endParaRPr lang="hu-HU"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28</a:t>
            </a:fld>
            <a:endParaRPr lang="hu-HU"/>
          </a:p>
        </p:txBody>
      </p:sp>
    </p:spTree>
    <p:extLst>
      <p:ext uri="{BB962C8B-B14F-4D97-AF65-F5344CB8AC3E}">
        <p14:creationId xmlns:p14="http://schemas.microsoft.com/office/powerpoint/2010/main" val="3542836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n-US" smtClean="0"/>
              <a:t>M. Ficsor, WIPO conference, April 7-8, 2016 </a:t>
            </a:r>
            <a:endParaRPr lang="hu-HU"/>
          </a:p>
        </p:txBody>
      </p:sp>
      <p:sp>
        <p:nvSpPr>
          <p:cNvPr id="3" name="Dia számának helye 2"/>
          <p:cNvSpPr>
            <a:spLocks noGrp="1"/>
          </p:cNvSpPr>
          <p:nvPr>
            <p:ph type="sldNum" sz="quarter" idx="12"/>
          </p:nvPr>
        </p:nvSpPr>
        <p:spPr/>
        <p:txBody>
          <a:bodyPr/>
          <a:lstStyle/>
          <a:p>
            <a:pPr>
              <a:defRPr/>
            </a:pPr>
            <a:fld id="{39703C20-40C3-4701-9771-275CF583E4F9}" type="slidenum">
              <a:rPr lang="hu-HU" smtClean="0"/>
              <a:pPr>
                <a:defRPr/>
              </a:pPr>
              <a:t>29</a:t>
            </a:fld>
            <a:endParaRPr lang="hu-HU"/>
          </a:p>
        </p:txBody>
      </p:sp>
      <p:sp>
        <p:nvSpPr>
          <p:cNvPr id="25604" name="Szövegdoboz 3"/>
          <p:cNvSpPr txBox="1">
            <a:spLocks noChangeArrowheads="1"/>
          </p:cNvSpPr>
          <p:nvPr/>
        </p:nvSpPr>
        <p:spPr bwMode="auto">
          <a:xfrm>
            <a:off x="373049" y="1268760"/>
            <a:ext cx="8351837"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hu-HU" altLang="hu-HU" sz="4800" b="1" dirty="0" smtClean="0">
              <a:solidFill>
                <a:srgbClr val="FF0000"/>
              </a:solidFill>
            </a:endParaRPr>
          </a:p>
          <a:p>
            <a:pPr algn="ctr" eaLnBrk="1" hangingPunct="1">
              <a:spcBef>
                <a:spcPct val="0"/>
              </a:spcBef>
              <a:buFontTx/>
              <a:buNone/>
            </a:pPr>
            <a:r>
              <a:rPr lang="hu-HU" altLang="hu-HU" sz="4800" b="1" dirty="0" smtClean="0">
                <a:solidFill>
                  <a:srgbClr val="FF0000"/>
                </a:solidFill>
              </a:rPr>
              <a:t>THANK </a:t>
            </a:r>
            <a:r>
              <a:rPr lang="hu-HU" altLang="hu-HU" sz="4800" b="1" dirty="0">
                <a:solidFill>
                  <a:srgbClr val="FF0000"/>
                </a:solidFill>
              </a:rPr>
              <a:t>YOU FOR </a:t>
            </a:r>
          </a:p>
          <a:p>
            <a:pPr algn="ctr" eaLnBrk="1" hangingPunct="1">
              <a:spcBef>
                <a:spcPct val="0"/>
              </a:spcBef>
              <a:buFontTx/>
              <a:buNone/>
            </a:pPr>
            <a:r>
              <a:rPr lang="hu-HU" altLang="hu-HU" sz="4800" b="1" dirty="0">
                <a:solidFill>
                  <a:srgbClr val="FF0000"/>
                </a:solidFill>
              </a:rPr>
              <a:t>YOUR ATTENTION</a:t>
            </a:r>
          </a:p>
          <a:p>
            <a:pPr algn="ctr" eaLnBrk="1" hangingPunct="1">
              <a:spcBef>
                <a:spcPct val="0"/>
              </a:spcBef>
              <a:buFont typeface="Arial" charset="0"/>
              <a:buNone/>
            </a:pPr>
            <a:endParaRPr lang="hu-HU" altLang="hu-HU" sz="4400" b="1" dirty="0">
              <a:solidFill>
                <a:srgbClr val="0070C0"/>
              </a:solidFill>
            </a:endParaRPr>
          </a:p>
          <a:p>
            <a:pPr algn="ctr" eaLnBrk="1" hangingPunct="1">
              <a:spcBef>
                <a:spcPct val="0"/>
              </a:spcBef>
              <a:buFont typeface="Arial" charset="0"/>
              <a:buNone/>
            </a:pPr>
            <a:r>
              <a:rPr lang="hu-HU" altLang="hu-HU" sz="2800" b="1" dirty="0" smtClean="0"/>
              <a:t>e-mail</a:t>
            </a:r>
            <a:r>
              <a:rPr lang="hu-HU" altLang="hu-HU" sz="2800" b="1" dirty="0"/>
              <a:t>: </a:t>
            </a:r>
            <a:r>
              <a:rPr lang="hu-HU" altLang="hu-HU" sz="2800" b="1" dirty="0" err="1"/>
              <a:t>ceeca</a:t>
            </a:r>
            <a:r>
              <a:rPr lang="hu-HU" altLang="hu-HU" sz="2800" b="1" dirty="0"/>
              <a:t>@t-online</a:t>
            </a:r>
          </a:p>
          <a:p>
            <a:pPr algn="ctr" eaLnBrk="1" hangingPunct="1">
              <a:spcBef>
                <a:spcPct val="0"/>
              </a:spcBef>
              <a:buFont typeface="Arial" charset="0"/>
              <a:buNone/>
            </a:pPr>
            <a:r>
              <a:rPr lang="hu-HU" altLang="hu-HU" sz="2800" b="1" dirty="0" err="1" smtClean="0"/>
              <a:t>website</a:t>
            </a:r>
            <a:r>
              <a:rPr lang="hu-HU" altLang="hu-HU" sz="2800" b="1" dirty="0"/>
              <a:t>: </a:t>
            </a:r>
            <a:r>
              <a:rPr lang="hu-HU" altLang="hu-HU" sz="2800" b="1" dirty="0" err="1"/>
              <a:t>info</a:t>
            </a:r>
            <a:r>
              <a:rPr lang="hu-HU" altLang="hu-HU" sz="2800" b="1" dirty="0"/>
              <a:t>@</a:t>
            </a:r>
            <a:r>
              <a:rPr lang="hu-HU" altLang="hu-HU" sz="2800" b="1" dirty="0" err="1"/>
              <a:t>copyrightseesaw.net</a:t>
            </a:r>
            <a:endParaRPr lang="hu-HU" altLang="hu-HU" sz="2800" b="1" dirty="0"/>
          </a:p>
          <a:p>
            <a:pPr algn="ctr" eaLnBrk="1" hangingPunct="1">
              <a:spcBef>
                <a:spcPct val="0"/>
              </a:spcBef>
              <a:buFont typeface="Arial" charset="0"/>
              <a:buNone/>
            </a:pPr>
            <a:endParaRPr lang="hu-HU" altLang="hu-HU" sz="2800" dirty="0">
              <a:solidFill>
                <a:srgbClr val="0070C0"/>
              </a:solidFill>
            </a:endParaRPr>
          </a:p>
          <a:p>
            <a:pPr algn="ctr" eaLnBrk="1" hangingPunct="1">
              <a:spcBef>
                <a:spcPct val="0"/>
              </a:spcBef>
              <a:buFontTx/>
              <a:buNone/>
            </a:pPr>
            <a:endParaRPr lang="hu-HU" altLang="hu-HU" sz="4400" b="1" dirty="0">
              <a:solidFill>
                <a:srgbClr val="FF0000"/>
              </a:solidFill>
            </a:endParaRPr>
          </a:p>
        </p:txBody>
      </p:sp>
    </p:spTree>
    <p:extLst>
      <p:ext uri="{BB962C8B-B14F-4D97-AF65-F5344CB8AC3E}">
        <p14:creationId xmlns:p14="http://schemas.microsoft.com/office/powerpoint/2010/main" val="2139239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r>
              <a:rPr lang="hu-HU" sz="3600" b="1" dirty="0" err="1" smtClean="0"/>
              <a:t>Examples</a:t>
            </a:r>
            <a:r>
              <a:rPr lang="hu-HU" sz="3600" b="1" dirty="0" smtClean="0"/>
              <a:t> of </a:t>
            </a:r>
            <a:r>
              <a:rPr lang="hu-HU" sz="3600" b="1" dirty="0" err="1" smtClean="0"/>
              <a:t>broader</a:t>
            </a:r>
            <a:r>
              <a:rPr lang="hu-HU" sz="3600" b="1" dirty="0" smtClean="0"/>
              <a:t> </a:t>
            </a:r>
            <a:r>
              <a:rPr lang="hu-HU" sz="3600" b="1" dirty="0" err="1" smtClean="0"/>
              <a:t>concepts</a:t>
            </a:r>
            <a:r>
              <a:rPr lang="hu-HU" sz="3600" b="1" dirty="0" smtClean="0"/>
              <a:t> </a:t>
            </a:r>
            <a:r>
              <a:rPr lang="hu-HU" sz="3600" b="1" dirty="0" err="1" smtClean="0"/>
              <a:t>of</a:t>
            </a:r>
            <a:r>
              <a:rPr lang="hu-HU" sz="3600" b="1" dirty="0" smtClean="0"/>
              <a:t> </a:t>
            </a:r>
            <a:r>
              <a:rPr lang="hu-HU" sz="3600" b="1" dirty="0" err="1" smtClean="0"/>
              <a:t>culture</a:t>
            </a:r>
            <a:endParaRPr lang="hu-HU" sz="3600" b="1" dirty="0"/>
          </a:p>
        </p:txBody>
      </p:sp>
      <p:sp>
        <p:nvSpPr>
          <p:cNvPr id="3" name="Tartalom helye 2"/>
          <p:cNvSpPr>
            <a:spLocks noGrp="1"/>
          </p:cNvSpPr>
          <p:nvPr>
            <p:ph idx="1"/>
          </p:nvPr>
        </p:nvSpPr>
        <p:spPr/>
        <p:txBody>
          <a:bodyPr/>
          <a:lstStyle/>
          <a:p>
            <a:pPr marL="0" indent="0">
              <a:buNone/>
            </a:pPr>
            <a:r>
              <a:rPr lang="en-US" sz="1800" b="1" dirty="0"/>
              <a:t>Cambridge English </a:t>
            </a:r>
            <a:r>
              <a:rPr lang="en-US" sz="1800" b="1" dirty="0" smtClean="0"/>
              <a:t>Dictionary</a:t>
            </a:r>
            <a:r>
              <a:rPr lang="hu-HU" sz="1800" b="1" dirty="0" smtClean="0"/>
              <a:t>: </a:t>
            </a:r>
            <a:r>
              <a:rPr lang="en-US" sz="1800" dirty="0" smtClean="0"/>
              <a:t>"</a:t>
            </a:r>
            <a:r>
              <a:rPr lang="en-US" sz="1800" dirty="0"/>
              <a:t>the way of life, especially the general customs and beliefs, of a particular group of people at a particular time</a:t>
            </a:r>
            <a:r>
              <a:rPr lang="en-US" sz="1800" dirty="0" smtClean="0"/>
              <a:t>.</a:t>
            </a:r>
            <a:r>
              <a:rPr lang="hu-HU" sz="1800" dirty="0" smtClean="0"/>
              <a:t>”</a:t>
            </a:r>
          </a:p>
          <a:p>
            <a:pPr marL="0" indent="0">
              <a:buNone/>
            </a:pPr>
            <a:endParaRPr lang="hu-HU" sz="800" dirty="0"/>
          </a:p>
          <a:p>
            <a:pPr marL="0" indent="0">
              <a:buNone/>
            </a:pPr>
            <a:r>
              <a:rPr lang="hu-HU" sz="1800" b="1" dirty="0" smtClean="0"/>
              <a:t>Oxford Advanced </a:t>
            </a:r>
            <a:r>
              <a:rPr lang="hu-HU" sz="1800" b="1" dirty="0" err="1" smtClean="0"/>
              <a:t>Learner</a:t>
            </a:r>
            <a:r>
              <a:rPr lang="hu-HU" sz="1800" b="1" dirty="0" smtClean="0"/>
              <a:t>’s </a:t>
            </a:r>
            <a:r>
              <a:rPr lang="hu-HU" sz="1800" b="1" dirty="0" err="1" smtClean="0"/>
              <a:t>Dictionary</a:t>
            </a:r>
            <a:r>
              <a:rPr lang="hu-HU" sz="1800" dirty="0" smtClean="0"/>
              <a:t>: „</a:t>
            </a:r>
            <a:r>
              <a:rPr lang="hu-HU" sz="1800" dirty="0" err="1" smtClean="0"/>
              <a:t>the</a:t>
            </a:r>
            <a:r>
              <a:rPr lang="hu-HU" sz="1800" dirty="0" smtClean="0"/>
              <a:t> </a:t>
            </a:r>
            <a:r>
              <a:rPr lang="hu-HU" sz="1800" dirty="0" err="1" smtClean="0"/>
              <a:t>customs</a:t>
            </a:r>
            <a:r>
              <a:rPr lang="hu-HU" sz="1800" dirty="0" smtClean="0"/>
              <a:t> and </a:t>
            </a:r>
            <a:r>
              <a:rPr lang="hu-HU" sz="1800" dirty="0" err="1" smtClean="0"/>
              <a:t>beliefs</a:t>
            </a:r>
            <a:r>
              <a:rPr lang="hu-HU" sz="1800" dirty="0" smtClean="0"/>
              <a:t>, art, </a:t>
            </a:r>
            <a:r>
              <a:rPr lang="hu-HU" sz="1800" dirty="0" err="1" smtClean="0"/>
              <a:t>way</a:t>
            </a:r>
            <a:r>
              <a:rPr lang="hu-HU" sz="1800" dirty="0" smtClean="0"/>
              <a:t> of life and </a:t>
            </a:r>
            <a:r>
              <a:rPr lang="hu-HU" sz="1800" dirty="0" err="1" smtClean="0"/>
              <a:t>social</a:t>
            </a:r>
            <a:r>
              <a:rPr lang="hu-HU" sz="1800" dirty="0" smtClean="0"/>
              <a:t> </a:t>
            </a:r>
            <a:r>
              <a:rPr lang="hu-HU" sz="1800" dirty="0" err="1" smtClean="0"/>
              <a:t>organization</a:t>
            </a:r>
            <a:r>
              <a:rPr lang="hu-HU" sz="1800" dirty="0" smtClean="0"/>
              <a:t> of a </a:t>
            </a:r>
            <a:r>
              <a:rPr lang="hu-HU" sz="1800" dirty="0" err="1" smtClean="0"/>
              <a:t>particular</a:t>
            </a:r>
            <a:r>
              <a:rPr lang="hu-HU" sz="1800" dirty="0" smtClean="0"/>
              <a:t> country </a:t>
            </a:r>
            <a:r>
              <a:rPr lang="hu-HU" sz="1800" dirty="0" err="1" smtClean="0"/>
              <a:t>or</a:t>
            </a:r>
            <a:r>
              <a:rPr lang="hu-HU" sz="1800" dirty="0" smtClean="0"/>
              <a:t> </a:t>
            </a:r>
            <a:r>
              <a:rPr lang="hu-HU" sz="1800" dirty="0" err="1" smtClean="0"/>
              <a:t>group</a:t>
            </a:r>
            <a:r>
              <a:rPr lang="hu-HU" sz="1800" dirty="0" smtClean="0"/>
              <a:t>”.   </a:t>
            </a:r>
          </a:p>
          <a:p>
            <a:pPr marL="0" indent="0">
              <a:buNone/>
            </a:pPr>
            <a:endParaRPr lang="hu-HU" sz="800" b="1" dirty="0"/>
          </a:p>
          <a:p>
            <a:pPr marL="0" indent="0">
              <a:buNone/>
            </a:pPr>
            <a:r>
              <a:rPr lang="hu-HU" sz="1800" b="1" dirty="0" err="1" smtClean="0"/>
              <a:t>Merriam-Webster</a:t>
            </a:r>
            <a:r>
              <a:rPr lang="hu-HU" sz="1800" b="1" dirty="0" smtClean="0"/>
              <a:t> online </a:t>
            </a:r>
            <a:r>
              <a:rPr lang="hu-HU" sz="1800" b="1" dirty="0" err="1" smtClean="0"/>
              <a:t>Dictionary</a:t>
            </a:r>
            <a:r>
              <a:rPr lang="hu-HU" sz="1800" b="1" dirty="0" smtClean="0"/>
              <a:t>:  </a:t>
            </a:r>
          </a:p>
          <a:p>
            <a:pPr marL="0" indent="0">
              <a:buNone/>
            </a:pPr>
            <a:r>
              <a:rPr lang="en-US" sz="1800" b="1" i="1" dirty="0" smtClean="0"/>
              <a:t>a</a:t>
            </a:r>
            <a:r>
              <a:rPr lang="en-US" sz="1800" dirty="0"/>
              <a:t> </a:t>
            </a:r>
            <a:r>
              <a:rPr lang="en-US" sz="1800" b="1" dirty="0"/>
              <a:t>:</a:t>
            </a:r>
            <a:r>
              <a:rPr lang="en-US" sz="1800" dirty="0"/>
              <a:t>  </a:t>
            </a:r>
            <a:r>
              <a:rPr lang="en-US" sz="1800" dirty="0" smtClean="0"/>
              <a:t>the</a:t>
            </a:r>
            <a:r>
              <a:rPr lang="hu-HU" sz="1800" dirty="0" smtClean="0"/>
              <a:t> </a:t>
            </a:r>
            <a:r>
              <a:rPr lang="hu-HU" sz="1800" dirty="0" err="1" smtClean="0"/>
              <a:t>integrated</a:t>
            </a:r>
            <a:r>
              <a:rPr lang="hu-HU" sz="1800" dirty="0" smtClean="0"/>
              <a:t> </a:t>
            </a:r>
            <a:r>
              <a:rPr lang="en-US" sz="1800" dirty="0" smtClean="0"/>
              <a:t>pattern </a:t>
            </a:r>
            <a:r>
              <a:rPr lang="en-US" sz="1800" dirty="0"/>
              <a:t>of human knowledge, belief, and behavior that depends upon the capacity for learning and transmitting knowledge to succeeding </a:t>
            </a:r>
            <a:r>
              <a:rPr lang="en-US" sz="1800" dirty="0" smtClean="0"/>
              <a:t>generations</a:t>
            </a:r>
            <a:r>
              <a:rPr lang="hu-HU" sz="1800" dirty="0" smtClean="0"/>
              <a:t> </a:t>
            </a:r>
            <a:r>
              <a:rPr lang="en-US" sz="1800" b="1" i="1" dirty="0" smtClean="0"/>
              <a:t>b</a:t>
            </a:r>
            <a:r>
              <a:rPr lang="en-US" sz="1800" dirty="0"/>
              <a:t> </a:t>
            </a:r>
            <a:r>
              <a:rPr lang="en-US" sz="1800" b="1" dirty="0"/>
              <a:t>:</a:t>
            </a:r>
            <a:r>
              <a:rPr lang="en-US" sz="1800" dirty="0"/>
              <a:t>  the customary beliefs, social forms, and material traits of a racial, religious, or social group; </a:t>
            </a:r>
            <a:endParaRPr lang="hu-HU" sz="1800" dirty="0" smtClean="0"/>
          </a:p>
          <a:p>
            <a:pPr marL="0" indent="0">
              <a:buNone/>
            </a:pPr>
            <a:r>
              <a:rPr lang="en-US" sz="1800" b="1" i="1" dirty="0" smtClean="0"/>
              <a:t>c</a:t>
            </a:r>
            <a:r>
              <a:rPr lang="en-US" sz="1800" dirty="0"/>
              <a:t> </a:t>
            </a:r>
            <a:r>
              <a:rPr lang="en-US" sz="1800" b="1" dirty="0"/>
              <a:t>:</a:t>
            </a:r>
            <a:r>
              <a:rPr lang="en-US" sz="1800" dirty="0"/>
              <a:t>  the set of shared attitudes, values, goals, and practices that characterizes an institution or </a:t>
            </a:r>
            <a:r>
              <a:rPr lang="en-US" sz="1800" dirty="0" smtClean="0"/>
              <a:t>organization</a:t>
            </a:r>
            <a:r>
              <a:rPr lang="hu-HU" sz="1800" dirty="0" smtClean="0"/>
              <a:t>…</a:t>
            </a:r>
          </a:p>
          <a:p>
            <a:pPr marL="0" indent="0">
              <a:buNone/>
            </a:pPr>
            <a:endParaRPr lang="hu-HU" sz="800" dirty="0"/>
          </a:p>
          <a:p>
            <a:pPr marL="0" indent="0">
              <a:buNone/>
            </a:pPr>
            <a:r>
              <a:rPr lang="hu-HU" sz="1800" b="1" dirty="0" err="1" smtClean="0"/>
              <a:t>Dictionary.com</a:t>
            </a:r>
            <a:r>
              <a:rPr lang="hu-HU" sz="1800" b="1" dirty="0" smtClean="0"/>
              <a:t>: „</a:t>
            </a:r>
            <a:r>
              <a:rPr lang="en-US" sz="1800" dirty="0" smtClean="0"/>
              <a:t>the</a:t>
            </a:r>
            <a:r>
              <a:rPr lang="en-US" sz="1800" dirty="0"/>
              <a:t> sum total of ways of living built up by a group </a:t>
            </a:r>
            <a:r>
              <a:rPr lang="en-US" sz="1800" dirty="0" smtClean="0"/>
              <a:t>of</a:t>
            </a:r>
            <a:r>
              <a:rPr lang="hu-HU" sz="1800" dirty="0" smtClean="0"/>
              <a:t> </a:t>
            </a:r>
            <a:r>
              <a:rPr lang="en-US" sz="1800" dirty="0" smtClean="0"/>
              <a:t>human</a:t>
            </a:r>
            <a:r>
              <a:rPr lang="en-US" sz="1800" dirty="0"/>
              <a:t> beings and transmitted from one generation to </a:t>
            </a:r>
            <a:r>
              <a:rPr lang="en-US" sz="1800" dirty="0" smtClean="0"/>
              <a:t>another</a:t>
            </a:r>
            <a:r>
              <a:rPr lang="hu-HU" sz="1800" dirty="0" smtClean="0"/>
              <a:t>”. </a:t>
            </a:r>
            <a:r>
              <a:rPr lang="en-US" sz="1800" dirty="0"/>
              <a:t> </a:t>
            </a:r>
            <a:endParaRPr lang="hu-HU" sz="1800" dirty="0" smtClean="0"/>
          </a:p>
        </p:txBody>
      </p:sp>
      <p:sp>
        <p:nvSpPr>
          <p:cNvPr id="4" name="Élőláb helye 3"/>
          <p:cNvSpPr>
            <a:spLocks noGrp="1"/>
          </p:cNvSpPr>
          <p:nvPr>
            <p:ph type="ftr" sz="quarter" idx="11"/>
          </p:nvPr>
        </p:nvSpPr>
        <p:spPr/>
        <p:txBody>
          <a:bodyPr/>
          <a:lstStyle/>
          <a:p>
            <a:pPr>
              <a:defRPr/>
            </a:pPr>
            <a:r>
              <a:rPr lang="en-US" dirty="0"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3</a:t>
            </a:fld>
            <a:endParaRPr lang="hu-HU"/>
          </a:p>
        </p:txBody>
      </p:sp>
    </p:spTree>
    <p:extLst>
      <p:ext uri="{BB962C8B-B14F-4D97-AF65-F5344CB8AC3E}">
        <p14:creationId xmlns:p14="http://schemas.microsoft.com/office/powerpoint/2010/main" val="94654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r>
              <a:rPr lang="hu-HU" sz="3600" b="1" dirty="0" err="1"/>
              <a:t>Examples</a:t>
            </a:r>
            <a:r>
              <a:rPr lang="hu-HU" sz="3600" b="1" dirty="0"/>
              <a:t> of </a:t>
            </a:r>
            <a:r>
              <a:rPr lang="hu-HU" sz="3600" b="1" dirty="0" err="1"/>
              <a:t>narrower</a:t>
            </a:r>
            <a:r>
              <a:rPr lang="hu-HU" sz="3600" b="1" dirty="0"/>
              <a:t> </a:t>
            </a:r>
            <a:r>
              <a:rPr lang="hu-HU" sz="3600" b="1" dirty="0" err="1"/>
              <a:t>concepts</a:t>
            </a:r>
            <a:r>
              <a:rPr lang="hu-HU" sz="3600" b="1" dirty="0"/>
              <a:t> </a:t>
            </a:r>
            <a:r>
              <a:rPr lang="hu-HU" sz="3600" b="1" dirty="0" err="1"/>
              <a:t>of</a:t>
            </a:r>
            <a:r>
              <a:rPr lang="hu-HU" sz="3600" b="1" dirty="0"/>
              <a:t> </a:t>
            </a:r>
            <a:r>
              <a:rPr lang="hu-HU" sz="3600" b="1" dirty="0" err="1" smtClean="0"/>
              <a:t>culture</a:t>
            </a:r>
            <a:endParaRPr lang="hu-HU" sz="3600" dirty="0"/>
          </a:p>
        </p:txBody>
      </p:sp>
      <p:sp>
        <p:nvSpPr>
          <p:cNvPr id="3" name="Tartalom helye 2"/>
          <p:cNvSpPr>
            <a:spLocks noGrp="1"/>
          </p:cNvSpPr>
          <p:nvPr>
            <p:ph idx="1"/>
          </p:nvPr>
        </p:nvSpPr>
        <p:spPr/>
        <p:txBody>
          <a:bodyPr/>
          <a:lstStyle/>
          <a:p>
            <a:pPr marL="0" indent="0">
              <a:buNone/>
            </a:pPr>
            <a:endParaRPr lang="hu-HU" sz="1800" b="1" dirty="0" smtClean="0"/>
          </a:p>
          <a:p>
            <a:pPr marL="0" indent="0">
              <a:buNone/>
            </a:pPr>
            <a:endParaRPr lang="hu-HU" sz="1800" b="1" dirty="0" smtClean="0"/>
          </a:p>
          <a:p>
            <a:pPr marL="0" indent="0">
              <a:buNone/>
            </a:pPr>
            <a:endParaRPr lang="hu-HU" sz="1800" b="1" dirty="0"/>
          </a:p>
          <a:p>
            <a:pPr marL="0" indent="0">
              <a:buNone/>
            </a:pPr>
            <a:endParaRPr lang="hu-HU" sz="1800" b="1" dirty="0" smtClean="0"/>
          </a:p>
          <a:p>
            <a:pPr marL="0" indent="0">
              <a:buNone/>
            </a:pPr>
            <a:r>
              <a:rPr lang="en-US" sz="1800" b="1" dirty="0" smtClean="0"/>
              <a:t>When </a:t>
            </a:r>
            <a:r>
              <a:rPr lang="en-US" sz="1800" b="1" dirty="0"/>
              <a:t>we were working on the Model Provisions on the protection of </a:t>
            </a:r>
            <a:r>
              <a:rPr lang="en-US" sz="1800" b="1" dirty="0" smtClean="0"/>
              <a:t>expressions </a:t>
            </a:r>
            <a:r>
              <a:rPr lang="en-US" sz="1800" b="1" dirty="0"/>
              <a:t>of </a:t>
            </a:r>
            <a:r>
              <a:rPr lang="en-US" sz="1800" b="1" dirty="0" smtClean="0"/>
              <a:t>folklore</a:t>
            </a:r>
            <a:r>
              <a:rPr lang="en-US" sz="1800" dirty="0" smtClean="0"/>
              <a:t> </a:t>
            </a:r>
            <a:r>
              <a:rPr lang="en-US" sz="1800" dirty="0"/>
              <a:t>– which was </a:t>
            </a:r>
            <a:r>
              <a:rPr lang="en-US" sz="1800" b="1" dirty="0"/>
              <a:t>adopted</a:t>
            </a:r>
            <a:r>
              <a:rPr lang="en-US" sz="1800" dirty="0"/>
              <a:t> by a </a:t>
            </a:r>
            <a:r>
              <a:rPr lang="en-US" sz="1800" dirty="0" smtClean="0"/>
              <a:t>WIPO-UNESCO </a:t>
            </a:r>
            <a:r>
              <a:rPr lang="en-US" sz="1800" dirty="0"/>
              <a:t>Committee of Governmental Experts chaired by me in Geneva </a:t>
            </a:r>
            <a:r>
              <a:rPr lang="en-US" sz="1800" b="1" dirty="0"/>
              <a:t>in June 1982 </a:t>
            </a:r>
            <a:r>
              <a:rPr lang="en-US" sz="1800" dirty="0"/>
              <a:t>– quite a lot of time was used in the prep</a:t>
            </a:r>
            <a:r>
              <a:rPr lang="hu-HU" sz="1800" dirty="0"/>
              <a:t>a</a:t>
            </a:r>
            <a:r>
              <a:rPr lang="en-US" sz="1800" dirty="0" err="1"/>
              <a:t>ratory</a:t>
            </a:r>
            <a:r>
              <a:rPr lang="en-US" sz="1800" dirty="0"/>
              <a:t> work on the question of what kind of </a:t>
            </a:r>
            <a:r>
              <a:rPr lang="hu-HU" sz="1800" dirty="0" err="1"/>
              <a:t>concept</a:t>
            </a:r>
            <a:r>
              <a:rPr lang="en-US" sz="1800" dirty="0"/>
              <a:t> </a:t>
            </a:r>
            <a:r>
              <a:rPr lang="hu-HU" sz="1800" dirty="0" smtClean="0"/>
              <a:t>of „</a:t>
            </a:r>
            <a:r>
              <a:rPr lang="hu-HU" sz="1800" dirty="0" err="1" smtClean="0"/>
              <a:t>culture</a:t>
            </a:r>
            <a:r>
              <a:rPr lang="hu-HU" sz="1800" dirty="0" smtClean="0"/>
              <a:t>” </a:t>
            </a:r>
            <a:r>
              <a:rPr lang="en-US" sz="1800" dirty="0" smtClean="0"/>
              <a:t>should </a:t>
            </a:r>
            <a:r>
              <a:rPr lang="en-US" sz="1800" dirty="0"/>
              <a:t>be used as a basis. Finally, </a:t>
            </a:r>
            <a:r>
              <a:rPr lang="en-US" sz="1800" b="1" dirty="0" smtClean="0"/>
              <a:t>we </a:t>
            </a:r>
            <a:r>
              <a:rPr lang="hu-HU" sz="1800" b="1" dirty="0" err="1"/>
              <a:t>chose</a:t>
            </a:r>
            <a:r>
              <a:rPr lang="en-US" sz="1800" b="1" dirty="0"/>
              <a:t> a narrower </a:t>
            </a:r>
            <a:r>
              <a:rPr lang="hu-HU" sz="1800" b="1" dirty="0" err="1" smtClean="0"/>
              <a:t>definition</a:t>
            </a:r>
            <a:r>
              <a:rPr lang="hu-HU" sz="1800" b="1" dirty="0" smtClean="0"/>
              <a:t> </a:t>
            </a:r>
            <a:r>
              <a:rPr lang="hu-HU" sz="1800" dirty="0" smtClean="0"/>
              <a:t>(</a:t>
            </a:r>
            <a:r>
              <a:rPr lang="hu-HU" sz="1800" dirty="0" err="1" smtClean="0"/>
              <a:t>Article</a:t>
            </a:r>
            <a:r>
              <a:rPr lang="hu-HU" sz="1800" dirty="0" smtClean="0"/>
              <a:t> 2; </a:t>
            </a:r>
            <a:r>
              <a:rPr lang="hu-HU" sz="1800" dirty="0" err="1" smtClean="0"/>
              <a:t>see</a:t>
            </a:r>
            <a:r>
              <a:rPr lang="hu-HU" sz="1800" dirty="0" smtClean="0"/>
              <a:t> </a:t>
            </a:r>
            <a:r>
              <a:rPr lang="hu-HU" sz="1800" dirty="0" err="1" smtClean="0"/>
              <a:t>next</a:t>
            </a:r>
            <a:r>
              <a:rPr lang="hu-HU" sz="1800" dirty="0" smtClean="0"/>
              <a:t> </a:t>
            </a:r>
            <a:r>
              <a:rPr lang="hu-HU" sz="1800" dirty="0" err="1" smtClean="0"/>
              <a:t>slide</a:t>
            </a:r>
            <a:r>
              <a:rPr lang="hu-HU" sz="1800" dirty="0" smtClean="0"/>
              <a:t>).    </a:t>
            </a:r>
          </a:p>
          <a:p>
            <a:pPr marL="0" indent="0">
              <a:buNone/>
            </a:pPr>
            <a:endParaRPr lang="en-US" sz="1800" dirty="0"/>
          </a:p>
          <a:p>
            <a:pPr marL="0" indent="0">
              <a:buNone/>
            </a:pPr>
            <a:endParaRPr lang="hu-HU" sz="18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4</a:t>
            </a:fld>
            <a:endParaRPr lang="hu-HU"/>
          </a:p>
        </p:txBody>
      </p:sp>
    </p:spTree>
    <p:extLst>
      <p:ext uri="{BB962C8B-B14F-4D97-AF65-F5344CB8AC3E}">
        <p14:creationId xmlns:p14="http://schemas.microsoft.com/office/powerpoint/2010/main" val="2186648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r>
              <a:rPr lang="hu-HU" sz="3600" b="1" dirty="0" err="1"/>
              <a:t>Examples</a:t>
            </a:r>
            <a:r>
              <a:rPr lang="hu-HU" sz="3600" b="1" dirty="0"/>
              <a:t> of </a:t>
            </a:r>
            <a:r>
              <a:rPr lang="hu-HU" sz="3600" b="1" dirty="0" err="1"/>
              <a:t>narrower</a:t>
            </a:r>
            <a:r>
              <a:rPr lang="hu-HU" sz="3600" b="1" dirty="0"/>
              <a:t> </a:t>
            </a:r>
            <a:r>
              <a:rPr lang="hu-HU" sz="3600" b="1" dirty="0" err="1"/>
              <a:t>concepts</a:t>
            </a:r>
            <a:r>
              <a:rPr lang="hu-HU" sz="3600" b="1" dirty="0"/>
              <a:t> </a:t>
            </a:r>
            <a:r>
              <a:rPr lang="hu-HU" sz="3600" b="1" dirty="0" err="1"/>
              <a:t>of</a:t>
            </a:r>
            <a:r>
              <a:rPr lang="hu-HU" sz="3600" b="1" dirty="0"/>
              <a:t> </a:t>
            </a:r>
            <a:r>
              <a:rPr lang="hu-HU" sz="3600" b="1" dirty="0" err="1" smtClean="0"/>
              <a:t>culture</a:t>
            </a:r>
            <a:r>
              <a:rPr lang="hu-HU" sz="3600" b="1" dirty="0" smtClean="0"/>
              <a:t/>
            </a:r>
            <a:br>
              <a:rPr lang="hu-HU" sz="3600" b="1" dirty="0" smtClean="0"/>
            </a:br>
            <a:r>
              <a:rPr lang="hu-HU" sz="3600" b="1" dirty="0" smtClean="0"/>
              <a:t>(</a:t>
            </a:r>
            <a:r>
              <a:rPr lang="hu-HU" sz="3600" b="1" dirty="0" err="1" smtClean="0"/>
              <a:t>cultural</a:t>
            </a:r>
            <a:r>
              <a:rPr lang="hu-HU" sz="3600" b="1" dirty="0" smtClean="0"/>
              <a:t> </a:t>
            </a:r>
            <a:r>
              <a:rPr lang="hu-HU" sz="3600" b="1" dirty="0" err="1" smtClean="0"/>
              <a:t>expressions</a:t>
            </a:r>
            <a:r>
              <a:rPr lang="hu-HU" sz="3600" b="1" dirty="0" smtClean="0"/>
              <a:t>)</a:t>
            </a:r>
            <a:endParaRPr lang="hu-HU" sz="3600" dirty="0"/>
          </a:p>
        </p:txBody>
      </p:sp>
      <p:sp>
        <p:nvSpPr>
          <p:cNvPr id="3" name="Tartalom helye 2"/>
          <p:cNvSpPr>
            <a:spLocks noGrp="1"/>
          </p:cNvSpPr>
          <p:nvPr>
            <p:ph idx="1"/>
          </p:nvPr>
        </p:nvSpPr>
        <p:spPr/>
        <p:txBody>
          <a:bodyPr/>
          <a:lstStyle/>
          <a:p>
            <a:pPr marL="0" indent="0">
              <a:buNone/>
            </a:pPr>
            <a:r>
              <a:rPr lang="en-US" sz="1800" dirty="0" smtClean="0"/>
              <a:t>For </a:t>
            </a:r>
            <a:r>
              <a:rPr lang="en-US" sz="1800" dirty="0"/>
              <a:t>the purposes of this [law], </a:t>
            </a:r>
            <a:r>
              <a:rPr lang="en-US" sz="1800" b="1" dirty="0"/>
              <a:t>"expressions of folklore" </a:t>
            </a:r>
            <a:r>
              <a:rPr lang="en-US" sz="1800" dirty="0"/>
              <a:t>means productions consisting of </a:t>
            </a:r>
            <a:r>
              <a:rPr lang="en-US" sz="1800" b="1" dirty="0"/>
              <a:t>characteristic elements of the traditional artistic heritage developed and maintained by a community </a:t>
            </a:r>
            <a:r>
              <a:rPr lang="en-US" sz="1800" dirty="0"/>
              <a:t>of [name of the country] or by individuals reflecting the traditional artistic expectations of such a community, </a:t>
            </a:r>
            <a:r>
              <a:rPr lang="en-US" sz="1800" b="1" dirty="0"/>
              <a:t>in particular</a:t>
            </a:r>
            <a:r>
              <a:rPr lang="en-US" sz="1800" dirty="0"/>
              <a:t>:</a:t>
            </a:r>
            <a:endParaRPr lang="hu-HU" sz="1800" dirty="0"/>
          </a:p>
          <a:p>
            <a:pPr marL="0" lvl="0" indent="0">
              <a:buNone/>
            </a:pPr>
            <a:r>
              <a:rPr lang="hu-HU" sz="1800" dirty="0" smtClean="0"/>
              <a:t>    (i) </a:t>
            </a:r>
            <a:r>
              <a:rPr lang="en-US" sz="1800" b="1" dirty="0" smtClean="0"/>
              <a:t>verbal </a:t>
            </a:r>
            <a:r>
              <a:rPr lang="en-US" sz="1800" b="1" dirty="0"/>
              <a:t>expressions</a:t>
            </a:r>
            <a:r>
              <a:rPr lang="en-US" sz="1800" dirty="0"/>
              <a:t>, such as folk tales, folk poetry and riddles;</a:t>
            </a:r>
            <a:endParaRPr lang="hu-HU" sz="1800" dirty="0"/>
          </a:p>
          <a:p>
            <a:pPr marL="0" lvl="0" indent="0">
              <a:buNone/>
            </a:pPr>
            <a:r>
              <a:rPr lang="hu-HU" sz="1800" dirty="0" smtClean="0"/>
              <a:t>    (</a:t>
            </a:r>
            <a:r>
              <a:rPr lang="hu-HU" sz="1800" dirty="0" err="1" smtClean="0"/>
              <a:t>ii</a:t>
            </a:r>
            <a:r>
              <a:rPr lang="hu-HU" sz="1800" dirty="0" smtClean="0"/>
              <a:t>) </a:t>
            </a:r>
            <a:r>
              <a:rPr lang="en-US" sz="1800" b="1" dirty="0" smtClean="0"/>
              <a:t>musical </a:t>
            </a:r>
            <a:r>
              <a:rPr lang="en-US" sz="1800" b="1" dirty="0"/>
              <a:t>expressions</a:t>
            </a:r>
            <a:r>
              <a:rPr lang="en-US" sz="1800" dirty="0"/>
              <a:t>, such as folk songs and instrumental music;</a:t>
            </a:r>
            <a:endParaRPr lang="hu-HU" sz="1800" dirty="0"/>
          </a:p>
          <a:p>
            <a:pPr marL="0" lvl="0" indent="0">
              <a:buNone/>
            </a:pPr>
            <a:r>
              <a:rPr lang="hu-HU" sz="1800" dirty="0" smtClean="0"/>
              <a:t>    (</a:t>
            </a:r>
            <a:r>
              <a:rPr lang="hu-HU" sz="1800" dirty="0" err="1" smtClean="0"/>
              <a:t>iii</a:t>
            </a:r>
            <a:r>
              <a:rPr lang="hu-HU" sz="1800" dirty="0" smtClean="0"/>
              <a:t>) </a:t>
            </a:r>
            <a:r>
              <a:rPr lang="en-US" sz="1800" b="1" dirty="0" smtClean="0"/>
              <a:t>expressions </a:t>
            </a:r>
            <a:r>
              <a:rPr lang="en-US" sz="1800" b="1" dirty="0"/>
              <a:t>by action</a:t>
            </a:r>
            <a:r>
              <a:rPr lang="en-US" sz="1800" dirty="0"/>
              <a:t>, such as folk dances, plays and artistic forms or rituals;</a:t>
            </a:r>
            <a:endParaRPr lang="hu-HU" sz="1800" dirty="0"/>
          </a:p>
          <a:p>
            <a:pPr marL="0" indent="0">
              <a:buNone/>
            </a:pPr>
            <a:r>
              <a:rPr lang="en-US" sz="1800" b="1" dirty="0" smtClean="0"/>
              <a:t>whether </a:t>
            </a:r>
            <a:r>
              <a:rPr lang="en-US" sz="1800" b="1" dirty="0"/>
              <a:t>or not reduced to a material form;</a:t>
            </a:r>
            <a:r>
              <a:rPr lang="en-US" sz="1800" dirty="0"/>
              <a:t> and</a:t>
            </a:r>
            <a:endParaRPr lang="hu-HU" sz="1800" dirty="0"/>
          </a:p>
          <a:p>
            <a:pPr marL="0" lvl="0" indent="0">
              <a:buNone/>
            </a:pPr>
            <a:r>
              <a:rPr lang="hu-HU" sz="1800" dirty="0" smtClean="0"/>
              <a:t>    (</a:t>
            </a:r>
            <a:r>
              <a:rPr lang="hu-HU" sz="1800" dirty="0" err="1" smtClean="0"/>
              <a:t>iv</a:t>
            </a:r>
            <a:r>
              <a:rPr lang="hu-HU" sz="1800" dirty="0" smtClean="0"/>
              <a:t>) </a:t>
            </a:r>
            <a:r>
              <a:rPr lang="en-US" sz="1800" b="1" dirty="0" smtClean="0"/>
              <a:t>tangible </a:t>
            </a:r>
            <a:r>
              <a:rPr lang="en-US" sz="1800" b="1" dirty="0"/>
              <a:t>expressions</a:t>
            </a:r>
            <a:r>
              <a:rPr lang="en-US" sz="1800" dirty="0"/>
              <a:t>, such as:</a:t>
            </a:r>
            <a:endParaRPr lang="hu-HU" sz="1800" dirty="0"/>
          </a:p>
          <a:p>
            <a:pPr lvl="1" indent="-342900">
              <a:buAutoNum type="alphaLcParenBoth"/>
            </a:pPr>
            <a:r>
              <a:rPr lang="en-US" sz="1800" dirty="0" smtClean="0"/>
              <a:t>productions </a:t>
            </a:r>
            <a:r>
              <a:rPr lang="en-US" sz="1800" dirty="0"/>
              <a:t>of folk art, in particular, drawings, paintings, carvings, </a:t>
            </a:r>
            <a:r>
              <a:rPr lang="hu-HU" sz="1800" dirty="0" smtClean="0"/>
              <a:t> </a:t>
            </a:r>
            <a:r>
              <a:rPr lang="en-US" sz="1800" dirty="0" smtClean="0"/>
              <a:t>sculptures</a:t>
            </a:r>
            <a:r>
              <a:rPr lang="en-US" sz="1800" dirty="0"/>
              <a:t>, </a:t>
            </a:r>
            <a:r>
              <a:rPr lang="hu-HU" sz="1800" dirty="0"/>
              <a:t>  </a:t>
            </a:r>
            <a:r>
              <a:rPr lang="en-US" sz="1800" dirty="0"/>
              <a:t>pottery, terracotta, mosaic, woodwork, </a:t>
            </a:r>
            <a:r>
              <a:rPr lang="en-US" sz="1800" dirty="0" err="1"/>
              <a:t>metalware</a:t>
            </a:r>
            <a:r>
              <a:rPr lang="en-US" sz="1800" dirty="0"/>
              <a:t>, </a:t>
            </a:r>
            <a:r>
              <a:rPr lang="en-US" sz="1800" dirty="0" err="1"/>
              <a:t>jewellery</a:t>
            </a:r>
            <a:r>
              <a:rPr lang="en-US" sz="1800" dirty="0"/>
              <a:t>, basket weaving, needlework, textiles, carpets, costumes</a:t>
            </a:r>
            <a:r>
              <a:rPr lang="en-US" sz="1800" dirty="0" smtClean="0"/>
              <a:t>;</a:t>
            </a:r>
            <a:endParaRPr lang="hu-HU" sz="1800" dirty="0" smtClean="0"/>
          </a:p>
          <a:p>
            <a:pPr marL="0" lvl="0" indent="0">
              <a:buNone/>
            </a:pPr>
            <a:r>
              <a:rPr lang="hu-HU" sz="1800" dirty="0" smtClean="0"/>
              <a:t>       (b)  </a:t>
            </a:r>
            <a:r>
              <a:rPr lang="en-US" sz="1800" dirty="0" smtClean="0"/>
              <a:t>musical </a:t>
            </a:r>
            <a:r>
              <a:rPr lang="en-US" sz="1800" dirty="0"/>
              <a:t>instruments; </a:t>
            </a:r>
            <a:endParaRPr lang="hu-HU" sz="1800" dirty="0" smtClean="0"/>
          </a:p>
          <a:p>
            <a:pPr marL="0" lvl="0" indent="0">
              <a:buNone/>
            </a:pPr>
            <a:r>
              <a:rPr lang="hu-HU" sz="1800" dirty="0"/>
              <a:t> </a:t>
            </a:r>
            <a:r>
              <a:rPr lang="hu-HU" sz="1800" dirty="0" smtClean="0"/>
              <a:t>      </a:t>
            </a:r>
            <a:r>
              <a:rPr lang="en-US" sz="1800" dirty="0" smtClean="0"/>
              <a:t>[(</a:t>
            </a:r>
            <a:r>
              <a:rPr lang="en-US" sz="1800" dirty="0"/>
              <a:t>c) architectural forms</a:t>
            </a:r>
            <a:r>
              <a:rPr lang="en-US" sz="1800" dirty="0" smtClean="0"/>
              <a:t>].</a:t>
            </a:r>
            <a:r>
              <a:rPr lang="hu-HU" sz="1800" dirty="0" smtClean="0"/>
              <a:t> (</a:t>
            </a:r>
            <a:r>
              <a:rPr lang="hu-HU" sz="1800" dirty="0" err="1" smtClean="0"/>
              <a:t>Emphasis</a:t>
            </a:r>
            <a:r>
              <a:rPr lang="hu-HU" sz="1800" dirty="0" smtClean="0"/>
              <a:t> </a:t>
            </a:r>
            <a:r>
              <a:rPr lang="hu-HU" sz="1800" dirty="0" err="1" smtClean="0"/>
              <a:t>added</a:t>
            </a:r>
            <a:r>
              <a:rPr lang="hu-HU" sz="1800" dirty="0" smtClean="0"/>
              <a:t>.) </a:t>
            </a:r>
            <a:endParaRPr lang="hu-HU" sz="1800" dirty="0"/>
          </a:p>
          <a:p>
            <a:endParaRPr lang="hu-HU" sz="18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5</a:t>
            </a:fld>
            <a:endParaRPr lang="hu-HU"/>
          </a:p>
        </p:txBody>
      </p:sp>
    </p:spTree>
    <p:extLst>
      <p:ext uri="{BB962C8B-B14F-4D97-AF65-F5344CB8AC3E}">
        <p14:creationId xmlns:p14="http://schemas.microsoft.com/office/powerpoint/2010/main" val="228477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r>
              <a:rPr lang="hu-HU" sz="3600" b="1" dirty="0" err="1"/>
              <a:t>Examples</a:t>
            </a:r>
            <a:r>
              <a:rPr lang="hu-HU" sz="3600" b="1" dirty="0"/>
              <a:t> of </a:t>
            </a:r>
            <a:r>
              <a:rPr lang="hu-HU" sz="3600" b="1" dirty="0" err="1"/>
              <a:t>narrower</a:t>
            </a:r>
            <a:r>
              <a:rPr lang="hu-HU" sz="3600" b="1" dirty="0"/>
              <a:t> </a:t>
            </a:r>
            <a:r>
              <a:rPr lang="hu-HU" sz="3600" b="1" dirty="0" err="1"/>
              <a:t>concepts</a:t>
            </a:r>
            <a:r>
              <a:rPr lang="hu-HU" sz="3600" b="1" dirty="0"/>
              <a:t> </a:t>
            </a:r>
            <a:r>
              <a:rPr lang="hu-HU" sz="3600" b="1" dirty="0" err="1"/>
              <a:t>of</a:t>
            </a:r>
            <a:r>
              <a:rPr lang="hu-HU" sz="3600" b="1" dirty="0"/>
              <a:t> </a:t>
            </a:r>
            <a:r>
              <a:rPr lang="hu-HU" sz="3600" b="1" dirty="0" err="1" smtClean="0"/>
              <a:t>culture</a:t>
            </a:r>
            <a:r>
              <a:rPr lang="hu-HU" sz="3600" b="1" dirty="0" smtClean="0"/>
              <a:t> (</a:t>
            </a:r>
            <a:r>
              <a:rPr lang="hu-HU" sz="3600" b="1" dirty="0" err="1" smtClean="0"/>
              <a:t>cultural</a:t>
            </a:r>
            <a:r>
              <a:rPr lang="hu-HU" sz="3600" b="1" dirty="0" smtClean="0"/>
              <a:t> </a:t>
            </a:r>
            <a:r>
              <a:rPr lang="hu-HU" sz="3600" b="1" dirty="0" err="1" smtClean="0"/>
              <a:t>expressions</a:t>
            </a:r>
            <a:r>
              <a:rPr lang="hu-HU" sz="3600" b="1" dirty="0" smtClean="0"/>
              <a:t>)</a:t>
            </a:r>
            <a:endParaRPr lang="hu-HU" sz="3600" dirty="0"/>
          </a:p>
        </p:txBody>
      </p:sp>
      <p:sp>
        <p:nvSpPr>
          <p:cNvPr id="3" name="Tartalom helye 2"/>
          <p:cNvSpPr>
            <a:spLocks noGrp="1"/>
          </p:cNvSpPr>
          <p:nvPr>
            <p:ph idx="1"/>
          </p:nvPr>
        </p:nvSpPr>
        <p:spPr/>
        <p:txBody>
          <a:bodyPr/>
          <a:lstStyle/>
          <a:p>
            <a:pPr marL="0" indent="0">
              <a:buNone/>
            </a:pPr>
            <a:r>
              <a:rPr lang="en-US" sz="1800" b="1" dirty="0" smtClean="0"/>
              <a:t>Similar discussions </a:t>
            </a:r>
            <a:r>
              <a:rPr lang="en-US" sz="1800" dirty="0" smtClean="0"/>
              <a:t>took place </a:t>
            </a:r>
            <a:r>
              <a:rPr lang="en-US" sz="1800" b="1" dirty="0" smtClean="0"/>
              <a:t>in the Working Group </a:t>
            </a:r>
            <a:r>
              <a:rPr lang="en-US" sz="1800" dirty="0" smtClean="0"/>
              <a:t>- co-chaired by us with Carlos Moneta, an Argentine economist - </a:t>
            </a:r>
            <a:r>
              <a:rPr lang="en-US" sz="1800" b="1" dirty="0" smtClean="0"/>
              <a:t>which </a:t>
            </a:r>
            <a:r>
              <a:rPr lang="en-US" sz="1800" dirty="0" smtClean="0"/>
              <a:t>in 2004 and 2005, </a:t>
            </a:r>
            <a:r>
              <a:rPr lang="en-US" sz="1800" b="1" dirty="0" smtClean="0"/>
              <a:t>prepared</a:t>
            </a:r>
            <a:r>
              <a:rPr lang="en-US" sz="1800" dirty="0" smtClean="0"/>
              <a:t> the UNESCO </a:t>
            </a:r>
            <a:r>
              <a:rPr lang="en-US" sz="1800" b="1" dirty="0" smtClean="0"/>
              <a:t>Convention on the Protection and Promotion of </a:t>
            </a:r>
            <a:r>
              <a:rPr lang="hu-HU" sz="1800" b="1" dirty="0" err="1" smtClean="0"/>
              <a:t>Diversity</a:t>
            </a:r>
            <a:r>
              <a:rPr lang="hu-HU" sz="1800" b="1" dirty="0" smtClean="0"/>
              <a:t> </a:t>
            </a:r>
            <a:r>
              <a:rPr lang="en-US" sz="1800" b="1" dirty="0" smtClean="0"/>
              <a:t>of Cultural </a:t>
            </a:r>
            <a:r>
              <a:rPr lang="hu-HU" sz="1800" b="1" dirty="0" err="1" smtClean="0"/>
              <a:t>Expressions</a:t>
            </a:r>
            <a:r>
              <a:rPr lang="en-US" sz="1800" b="1" dirty="0" smtClean="0"/>
              <a:t> </a:t>
            </a:r>
            <a:r>
              <a:rPr lang="en-US" sz="1800" dirty="0" smtClean="0"/>
              <a:t>(</a:t>
            </a:r>
            <a:r>
              <a:rPr lang="en-US" sz="1800" dirty="0" err="1" smtClean="0"/>
              <a:t>adop</a:t>
            </a:r>
            <a:r>
              <a:rPr lang="hu-HU" sz="1800" dirty="0" smtClean="0"/>
              <a:t>t</a:t>
            </a:r>
            <a:r>
              <a:rPr lang="en-US" sz="1800" dirty="0" err="1" smtClean="0"/>
              <a:t>ed</a:t>
            </a:r>
            <a:r>
              <a:rPr lang="en-US" sz="1800" dirty="0" smtClean="0"/>
              <a:t> in October 2005</a:t>
            </a:r>
            <a:r>
              <a:rPr lang="hu-HU" sz="1800" dirty="0" smtClean="0"/>
              <a:t> and</a:t>
            </a:r>
            <a:r>
              <a:rPr lang="en-US" sz="1800" dirty="0" smtClean="0"/>
              <a:t> entered into force in 2007</a:t>
            </a:r>
            <a:r>
              <a:rPr lang="hu-HU" sz="1800" dirty="0" smtClean="0"/>
              <a:t>;</a:t>
            </a:r>
            <a:r>
              <a:rPr lang="en-US" sz="1800" dirty="0" smtClean="0"/>
              <a:t>currently with 140 Contracting Parties </a:t>
            </a:r>
            <a:r>
              <a:rPr lang="hu-HU" sz="1800" dirty="0" smtClean="0"/>
              <a:t>- </a:t>
            </a:r>
            <a:r>
              <a:rPr lang="en-US" sz="1800" dirty="0" smtClean="0"/>
              <a:t>including the EU). </a:t>
            </a:r>
            <a:r>
              <a:rPr lang="hu-HU" sz="1800" dirty="0" smtClean="0"/>
              <a:t>Article 4 of the Convention contains  the following definitons: </a:t>
            </a:r>
          </a:p>
          <a:p>
            <a:r>
              <a:rPr lang="en-US" sz="1800" dirty="0" smtClean="0"/>
              <a:t>“</a:t>
            </a:r>
            <a:r>
              <a:rPr lang="en-US" sz="1800" b="1" dirty="0"/>
              <a:t>Cultural content</a:t>
            </a:r>
            <a:r>
              <a:rPr lang="en-US" sz="1800" dirty="0"/>
              <a:t>” refers to the </a:t>
            </a:r>
            <a:r>
              <a:rPr lang="en-US" sz="1800" b="1" dirty="0"/>
              <a:t>symbolic meaning, artistic dimension and cultural values that originate from </a:t>
            </a:r>
            <a:r>
              <a:rPr lang="en-US" sz="1800" b="1" dirty="0" smtClean="0"/>
              <a:t>or</a:t>
            </a:r>
            <a:r>
              <a:rPr lang="hu-HU" sz="1800" b="1" dirty="0" smtClean="0"/>
              <a:t> </a:t>
            </a:r>
            <a:r>
              <a:rPr lang="hu-HU" sz="1800" b="1" dirty="0" err="1" smtClean="0"/>
              <a:t>express</a:t>
            </a:r>
            <a:r>
              <a:rPr lang="hu-HU" sz="1800" b="1" dirty="0" smtClean="0"/>
              <a:t> </a:t>
            </a:r>
            <a:r>
              <a:rPr lang="hu-HU" sz="1800" b="1" dirty="0" err="1"/>
              <a:t>cultural</a:t>
            </a:r>
            <a:r>
              <a:rPr lang="hu-HU" sz="1800" b="1" dirty="0"/>
              <a:t> </a:t>
            </a:r>
            <a:r>
              <a:rPr lang="hu-HU" sz="1800" b="1" dirty="0" err="1"/>
              <a:t>identities</a:t>
            </a:r>
            <a:r>
              <a:rPr lang="hu-HU" sz="1800" dirty="0"/>
              <a:t>.</a:t>
            </a:r>
            <a:endParaRPr lang="en-US" sz="1800" dirty="0"/>
          </a:p>
          <a:p>
            <a:r>
              <a:rPr lang="en-US" sz="1800" dirty="0" smtClean="0"/>
              <a:t>“</a:t>
            </a:r>
            <a:r>
              <a:rPr lang="en-US" sz="1800" b="1" dirty="0"/>
              <a:t>Cultural expressions” </a:t>
            </a:r>
            <a:r>
              <a:rPr lang="en-US" sz="1800" dirty="0"/>
              <a:t>are those expressions that </a:t>
            </a:r>
            <a:r>
              <a:rPr lang="en-US" sz="1800" b="1" dirty="0"/>
              <a:t>result from the creativity of individuals, groups and societies, </a:t>
            </a:r>
            <a:r>
              <a:rPr lang="en-US" sz="1800" b="1" dirty="0" smtClean="0"/>
              <a:t>and</a:t>
            </a:r>
            <a:r>
              <a:rPr lang="hu-HU" sz="1800" b="1" dirty="0" smtClean="0"/>
              <a:t> </a:t>
            </a:r>
            <a:r>
              <a:rPr lang="hu-HU" sz="1800" b="1" dirty="0" err="1" smtClean="0"/>
              <a:t>that</a:t>
            </a:r>
            <a:r>
              <a:rPr lang="hu-HU" sz="1800" b="1" dirty="0" smtClean="0"/>
              <a:t> </a:t>
            </a:r>
            <a:r>
              <a:rPr lang="hu-HU" sz="1800" b="1" dirty="0" err="1"/>
              <a:t>have</a:t>
            </a:r>
            <a:r>
              <a:rPr lang="hu-HU" sz="1800" b="1" dirty="0"/>
              <a:t> </a:t>
            </a:r>
            <a:r>
              <a:rPr lang="hu-HU" sz="1800" b="1" dirty="0" err="1"/>
              <a:t>cultural</a:t>
            </a:r>
            <a:r>
              <a:rPr lang="hu-HU" sz="1800" b="1" dirty="0"/>
              <a:t> </a:t>
            </a:r>
            <a:r>
              <a:rPr lang="hu-HU" sz="1800" b="1" dirty="0" err="1"/>
              <a:t>content</a:t>
            </a:r>
            <a:r>
              <a:rPr lang="hu-HU" sz="1800" dirty="0"/>
              <a:t>.</a:t>
            </a:r>
          </a:p>
          <a:p>
            <a:r>
              <a:rPr lang="en-US" sz="1800" dirty="0" smtClean="0"/>
              <a:t>“</a:t>
            </a:r>
            <a:r>
              <a:rPr lang="en-US" sz="1800" b="1" dirty="0"/>
              <a:t>Cultural activities, goods and services” </a:t>
            </a:r>
            <a:r>
              <a:rPr lang="en-US" sz="1800" dirty="0"/>
              <a:t>refers to those </a:t>
            </a:r>
            <a:r>
              <a:rPr lang="en-US" sz="1800" b="1" dirty="0"/>
              <a:t>activities, goods and services, </a:t>
            </a:r>
            <a:r>
              <a:rPr lang="en-US" sz="1800" dirty="0"/>
              <a:t>which at the time they </a:t>
            </a:r>
            <a:r>
              <a:rPr lang="en-US" sz="1800" dirty="0" smtClean="0"/>
              <a:t>are</a:t>
            </a:r>
            <a:r>
              <a:rPr lang="hu-HU" sz="1800" dirty="0" smtClean="0"/>
              <a:t> </a:t>
            </a:r>
            <a:r>
              <a:rPr lang="en-US" sz="1800" dirty="0" smtClean="0"/>
              <a:t>considered </a:t>
            </a:r>
            <a:r>
              <a:rPr lang="en-US" sz="1800" dirty="0"/>
              <a:t>as a specific attribute, use or purpose, </a:t>
            </a:r>
            <a:r>
              <a:rPr lang="en-US" sz="1800" b="1" dirty="0"/>
              <a:t>embody or convey cultural expressions</a:t>
            </a:r>
            <a:r>
              <a:rPr lang="en-US" sz="1800" dirty="0"/>
              <a:t>, irrespective of </a:t>
            </a:r>
            <a:r>
              <a:rPr lang="en-US" sz="1800" dirty="0" smtClean="0"/>
              <a:t>the</a:t>
            </a:r>
            <a:r>
              <a:rPr lang="hu-HU" sz="1800" dirty="0" smtClean="0"/>
              <a:t> </a:t>
            </a:r>
            <a:r>
              <a:rPr lang="en-US" sz="1800" dirty="0" smtClean="0"/>
              <a:t>commercial </a:t>
            </a:r>
            <a:r>
              <a:rPr lang="en-US" sz="1800" dirty="0"/>
              <a:t>value they may have. Cultural activities may be an end in themselves, or they may contribute to </a:t>
            </a:r>
            <a:r>
              <a:rPr lang="en-US" sz="1800" dirty="0" smtClean="0"/>
              <a:t>the</a:t>
            </a:r>
            <a:r>
              <a:rPr lang="hu-HU" sz="1800" dirty="0" smtClean="0"/>
              <a:t> </a:t>
            </a:r>
            <a:r>
              <a:rPr lang="en-US" sz="1800" dirty="0" smtClean="0"/>
              <a:t>production </a:t>
            </a:r>
            <a:r>
              <a:rPr lang="en-US" sz="1800" dirty="0"/>
              <a:t>of cultural goods and services</a:t>
            </a:r>
            <a:r>
              <a:rPr lang="en-US" sz="1600" dirty="0" smtClean="0"/>
              <a:t>.</a:t>
            </a:r>
            <a:r>
              <a:rPr lang="hu-HU" sz="1600" dirty="0" smtClean="0"/>
              <a:t> (</a:t>
            </a:r>
            <a:r>
              <a:rPr lang="hu-HU" sz="1600" dirty="0" err="1" smtClean="0"/>
              <a:t>Emphasis</a:t>
            </a:r>
            <a:r>
              <a:rPr lang="hu-HU" sz="1600" dirty="0" smtClean="0"/>
              <a:t> </a:t>
            </a:r>
            <a:r>
              <a:rPr lang="hu-HU" sz="1600" dirty="0" err="1" smtClean="0"/>
              <a:t>added</a:t>
            </a:r>
            <a:r>
              <a:rPr lang="hu-HU" sz="1600" dirty="0" smtClean="0"/>
              <a:t>.) </a:t>
            </a:r>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6</a:t>
            </a:fld>
            <a:endParaRPr lang="hu-HU"/>
          </a:p>
        </p:txBody>
      </p:sp>
    </p:spTree>
    <p:extLst>
      <p:ext uri="{BB962C8B-B14F-4D97-AF65-F5344CB8AC3E}">
        <p14:creationId xmlns:p14="http://schemas.microsoft.com/office/powerpoint/2010/main" val="2190518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r>
              <a:rPr lang="hu-HU" sz="3600" b="1" dirty="0" err="1"/>
              <a:t>Examples</a:t>
            </a:r>
            <a:r>
              <a:rPr lang="hu-HU" sz="3600" b="1" dirty="0"/>
              <a:t> of </a:t>
            </a:r>
            <a:r>
              <a:rPr lang="hu-HU" sz="3600" b="1" dirty="0" err="1"/>
              <a:t>narrower</a:t>
            </a:r>
            <a:r>
              <a:rPr lang="hu-HU" sz="3600" b="1" dirty="0"/>
              <a:t> </a:t>
            </a:r>
            <a:r>
              <a:rPr lang="hu-HU" sz="3600" b="1" dirty="0" err="1"/>
              <a:t>concepts</a:t>
            </a:r>
            <a:r>
              <a:rPr lang="hu-HU" sz="3600" b="1" dirty="0"/>
              <a:t> </a:t>
            </a:r>
            <a:r>
              <a:rPr lang="hu-HU" sz="3600" b="1" dirty="0" err="1"/>
              <a:t>of</a:t>
            </a:r>
            <a:r>
              <a:rPr lang="hu-HU" sz="3600" b="1" dirty="0"/>
              <a:t> </a:t>
            </a:r>
            <a:r>
              <a:rPr lang="hu-HU" sz="3600" b="1" dirty="0" err="1" smtClean="0"/>
              <a:t>culture</a:t>
            </a:r>
            <a:r>
              <a:rPr lang="hu-HU" sz="3600" b="1" dirty="0" smtClean="0"/>
              <a:t> (</a:t>
            </a:r>
            <a:r>
              <a:rPr lang="hu-HU" sz="3600" b="1" dirty="0" err="1" smtClean="0"/>
              <a:t>cultural</a:t>
            </a:r>
            <a:r>
              <a:rPr lang="hu-HU" sz="3600" b="1" dirty="0" smtClean="0"/>
              <a:t> </a:t>
            </a:r>
            <a:r>
              <a:rPr lang="hu-HU" sz="3600" b="1" dirty="0" err="1" smtClean="0"/>
              <a:t>expressions</a:t>
            </a:r>
            <a:r>
              <a:rPr lang="hu-HU" sz="3600" b="1" dirty="0" smtClean="0"/>
              <a:t>)</a:t>
            </a:r>
            <a:endParaRPr lang="hu-HU" sz="3600" dirty="0"/>
          </a:p>
        </p:txBody>
      </p:sp>
      <p:sp>
        <p:nvSpPr>
          <p:cNvPr id="3" name="Tartalom helye 2"/>
          <p:cNvSpPr>
            <a:spLocks noGrp="1"/>
          </p:cNvSpPr>
          <p:nvPr>
            <p:ph idx="1"/>
          </p:nvPr>
        </p:nvSpPr>
        <p:spPr/>
        <p:txBody>
          <a:bodyPr/>
          <a:lstStyle/>
          <a:p>
            <a:pPr marL="0" indent="0">
              <a:buNone/>
            </a:pPr>
            <a:r>
              <a:rPr lang="hu-HU" sz="1800" dirty="0" smtClean="0"/>
              <a:t>The </a:t>
            </a:r>
            <a:r>
              <a:rPr lang="hu-HU" sz="1800" dirty="0" err="1" smtClean="0"/>
              <a:t>definition</a:t>
            </a:r>
            <a:r>
              <a:rPr lang="hu-HU" sz="1800" dirty="0" smtClean="0"/>
              <a:t> of „</a:t>
            </a:r>
            <a:r>
              <a:rPr lang="hu-HU" sz="1800" b="1" dirty="0" err="1" smtClean="0"/>
              <a:t>traditional</a:t>
            </a:r>
            <a:r>
              <a:rPr lang="hu-HU" sz="1800" b="1" dirty="0" smtClean="0"/>
              <a:t> </a:t>
            </a:r>
            <a:r>
              <a:rPr lang="hu-HU" sz="1800" b="1" dirty="0" err="1" smtClean="0"/>
              <a:t>cultural</a:t>
            </a:r>
            <a:r>
              <a:rPr lang="hu-HU" sz="1800" b="1" dirty="0" smtClean="0"/>
              <a:t> </a:t>
            </a:r>
            <a:r>
              <a:rPr lang="hu-HU" sz="1800" b="1" dirty="0" err="1" smtClean="0"/>
              <a:t>expressions</a:t>
            </a:r>
            <a:r>
              <a:rPr lang="hu-HU" sz="1800" b="1" dirty="0" smtClean="0"/>
              <a:t>” </a:t>
            </a:r>
            <a:r>
              <a:rPr lang="hu-HU" sz="1800" b="1" dirty="0" err="1" smtClean="0"/>
              <a:t>in</a:t>
            </a:r>
            <a:r>
              <a:rPr lang="hu-HU" sz="1800" b="1" dirty="0" smtClean="0"/>
              <a:t> </a:t>
            </a:r>
            <a:r>
              <a:rPr lang="hu-HU" sz="1800" b="1" dirty="0" err="1" smtClean="0"/>
              <a:t>document</a:t>
            </a:r>
            <a:r>
              <a:rPr lang="hu-HU" sz="1800" b="1" dirty="0" smtClean="0"/>
              <a:t> </a:t>
            </a:r>
            <a:r>
              <a:rPr lang="en-US" sz="1800" b="1" dirty="0" smtClean="0"/>
              <a:t>WIPO/GRTKF/IC/27/5</a:t>
            </a:r>
            <a:r>
              <a:rPr lang="hu-HU" sz="1800" b="1" dirty="0" smtClean="0"/>
              <a:t> </a:t>
            </a:r>
            <a:r>
              <a:rPr lang="hu-HU" sz="1800" dirty="0" smtClean="0"/>
              <a:t>of </a:t>
            </a:r>
            <a:r>
              <a:rPr lang="hu-HU" sz="1800" dirty="0" err="1" smtClean="0"/>
              <a:t>the</a:t>
            </a:r>
            <a:r>
              <a:rPr lang="hu-HU" sz="1800" dirty="0" smtClean="0"/>
              <a:t> </a:t>
            </a:r>
            <a:r>
              <a:rPr lang="en-US" sz="1800" dirty="0" smtClean="0"/>
              <a:t>Intergovernmental </a:t>
            </a:r>
            <a:r>
              <a:rPr lang="en-US" sz="1800" dirty="0"/>
              <a:t>Committee on Intellectual Property and Genetic Resources, Traditional Knowledge and </a:t>
            </a:r>
            <a:r>
              <a:rPr lang="en-US" sz="1800" dirty="0" smtClean="0"/>
              <a:t>Folklore</a:t>
            </a:r>
            <a:r>
              <a:rPr lang="hu-HU" sz="1800" dirty="0" smtClean="0"/>
              <a:t> („</a:t>
            </a:r>
            <a:r>
              <a:rPr lang="en-US" sz="1800" dirty="0" smtClean="0"/>
              <a:t>The </a:t>
            </a:r>
            <a:r>
              <a:rPr lang="en-US" sz="1800" dirty="0"/>
              <a:t>protection of traditional cultural expressions:  </a:t>
            </a:r>
            <a:r>
              <a:rPr lang="en-US" sz="1800" dirty="0" smtClean="0"/>
              <a:t>Draft articles</a:t>
            </a:r>
            <a:r>
              <a:rPr lang="hu-HU" sz="1800" dirty="0" smtClean="0"/>
              <a:t>”), </a:t>
            </a:r>
            <a:r>
              <a:rPr lang="hu-HU" sz="1800" b="1" dirty="0" smtClean="0"/>
              <a:t>in key aspects, is similar to the definition of „expressions of folklore” in the 1982 WIPO-</a:t>
            </a:r>
            <a:r>
              <a:rPr lang="en-US" sz="1800" dirty="0"/>
              <a:t>UNESCO</a:t>
            </a:r>
            <a:r>
              <a:rPr lang="hu-HU" sz="1800" b="1" dirty="0" smtClean="0"/>
              <a:t> Model Provisions</a:t>
            </a:r>
            <a:r>
              <a:rPr lang="hu-HU" sz="1800" dirty="0" smtClean="0"/>
              <a:t>: </a:t>
            </a:r>
          </a:p>
          <a:p>
            <a:pPr marL="400050" lvl="1" indent="0">
              <a:buNone/>
            </a:pPr>
            <a:endParaRPr lang="hu-HU" sz="1400" i="1" dirty="0" smtClean="0"/>
          </a:p>
          <a:p>
            <a:pPr marL="400050" lvl="1" indent="0">
              <a:buNone/>
            </a:pPr>
            <a:r>
              <a:rPr lang="en-US" sz="1800" i="1" dirty="0"/>
              <a:t> </a:t>
            </a:r>
            <a:r>
              <a:rPr lang="hu-HU" sz="1800" i="1" dirty="0" smtClean="0"/>
              <a:t>”</a:t>
            </a:r>
            <a:r>
              <a:rPr lang="en-US" sz="1800" dirty="0" smtClean="0"/>
              <a:t>1.</a:t>
            </a:r>
            <a:r>
              <a:rPr lang="hu-HU" sz="1800" dirty="0" smtClean="0"/>
              <a:t> </a:t>
            </a:r>
            <a:r>
              <a:rPr lang="en-US" sz="1800" b="1" dirty="0" smtClean="0"/>
              <a:t>Traditional </a:t>
            </a:r>
            <a:r>
              <a:rPr lang="en-US" sz="1800" b="1" dirty="0"/>
              <a:t>cultural expressions </a:t>
            </a:r>
            <a:r>
              <a:rPr lang="en-US" sz="1800" dirty="0"/>
              <a:t>are any form of </a:t>
            </a:r>
            <a:r>
              <a:rPr lang="en-US" sz="1800" b="1" dirty="0"/>
              <a:t>[artistic and literary] expression, </a:t>
            </a:r>
            <a:r>
              <a:rPr lang="en-US" sz="1800" dirty="0"/>
              <a:t>tangible and/or intangible, or a combination thereof,</a:t>
            </a:r>
            <a:endParaRPr lang="hu-HU" sz="1800" dirty="0"/>
          </a:p>
          <a:p>
            <a:pPr marL="400050" lvl="1" indent="0">
              <a:buNone/>
            </a:pPr>
            <a:r>
              <a:rPr lang="en-US" sz="1800" dirty="0"/>
              <a:t> </a:t>
            </a:r>
            <a:r>
              <a:rPr lang="en-US" sz="1800" i="1" dirty="0" smtClean="0"/>
              <a:t>Alternative </a:t>
            </a:r>
            <a:r>
              <a:rPr lang="en-US" sz="1800" i="1" dirty="0"/>
              <a:t>1: </a:t>
            </a:r>
            <a:r>
              <a:rPr lang="en-US" sz="1800" b="1" dirty="0"/>
              <a:t>in which traditional culture [and knowledge] are [embodied</a:t>
            </a:r>
            <a:r>
              <a:rPr lang="en-US" sz="1800" dirty="0"/>
              <a:t>]</a:t>
            </a:r>
            <a:endParaRPr lang="hu-HU" sz="1800" dirty="0"/>
          </a:p>
          <a:p>
            <a:pPr marL="400050" lvl="1" indent="0">
              <a:buNone/>
            </a:pPr>
            <a:r>
              <a:rPr lang="en-US" sz="1800" i="1" dirty="0"/>
              <a:t>Alternative 2: </a:t>
            </a:r>
            <a:r>
              <a:rPr lang="en-US" sz="1800" b="1" dirty="0"/>
              <a:t>which are [indicative] of traditional culture [and knowledge]</a:t>
            </a:r>
            <a:endParaRPr lang="hu-HU" sz="1800" b="1" dirty="0"/>
          </a:p>
          <a:p>
            <a:pPr marL="400050" lvl="1" indent="0">
              <a:buNone/>
            </a:pPr>
            <a:r>
              <a:rPr lang="en-US" sz="1800" b="1" dirty="0" smtClean="0"/>
              <a:t>which </a:t>
            </a:r>
            <a:r>
              <a:rPr lang="en-US" sz="1800" b="1" dirty="0"/>
              <a:t>is </a:t>
            </a:r>
            <a:r>
              <a:rPr lang="en-US" sz="1800" b="1" dirty="0" smtClean="0"/>
              <a:t>intergenerational/from </a:t>
            </a:r>
            <a:r>
              <a:rPr lang="en-US" sz="1800" b="1" dirty="0"/>
              <a:t>generation to generation and between generations, including, but not limited to</a:t>
            </a:r>
            <a:r>
              <a:rPr lang="en-US" sz="1800" dirty="0"/>
              <a:t>: </a:t>
            </a:r>
            <a:r>
              <a:rPr lang="en-US" sz="1800" b="1" dirty="0"/>
              <a:t>phonetic and verbal </a:t>
            </a:r>
            <a:r>
              <a:rPr lang="en-US" sz="1800" b="1" dirty="0" smtClean="0"/>
              <a:t>expressions</a:t>
            </a:r>
            <a:r>
              <a:rPr lang="en-US" sz="1800" dirty="0" smtClean="0"/>
              <a:t>, </a:t>
            </a:r>
            <a:r>
              <a:rPr lang="en-US" sz="1800" dirty="0"/>
              <a:t>[</a:t>
            </a:r>
            <a:r>
              <a:rPr lang="en-US" sz="1800" b="1" dirty="0"/>
              <a:t>musical and sound expressions</a:t>
            </a:r>
            <a:r>
              <a:rPr lang="en-US" sz="1800" dirty="0" smtClean="0"/>
              <a:t>], </a:t>
            </a:r>
            <a:r>
              <a:rPr lang="en-US" sz="1800" dirty="0"/>
              <a:t>[</a:t>
            </a:r>
            <a:r>
              <a:rPr lang="en-US" sz="1800" b="1" dirty="0"/>
              <a:t>expressions by action</a:t>
            </a:r>
            <a:r>
              <a:rPr lang="en-US" sz="1800" dirty="0" smtClean="0"/>
              <a:t>], </a:t>
            </a:r>
            <a:r>
              <a:rPr lang="en-US" sz="1800" b="1" dirty="0"/>
              <a:t>tangible </a:t>
            </a:r>
            <a:r>
              <a:rPr lang="en-US" sz="1800" b="1" dirty="0" smtClean="0"/>
              <a:t>expressions</a:t>
            </a:r>
            <a:r>
              <a:rPr lang="en-US" sz="1800" dirty="0" smtClean="0"/>
              <a:t>, </a:t>
            </a:r>
            <a:r>
              <a:rPr lang="en-US" sz="1800" dirty="0"/>
              <a:t>[and adaptations of these expressions</a:t>
            </a:r>
            <a:r>
              <a:rPr lang="en-US" sz="1800" dirty="0" smtClean="0"/>
              <a:t>].</a:t>
            </a:r>
            <a:r>
              <a:rPr lang="hu-HU" sz="1800" dirty="0" smtClean="0"/>
              <a:t>” (</a:t>
            </a:r>
            <a:r>
              <a:rPr lang="hu-HU" sz="1800" dirty="0" err="1" smtClean="0"/>
              <a:t>Emphasis</a:t>
            </a:r>
            <a:r>
              <a:rPr lang="hu-HU" sz="1800" dirty="0" smtClean="0"/>
              <a:t> </a:t>
            </a:r>
            <a:r>
              <a:rPr lang="hu-HU" sz="1800" dirty="0" err="1" smtClean="0"/>
              <a:t>added</a:t>
            </a:r>
            <a:r>
              <a:rPr lang="hu-HU" sz="1800" dirty="0" smtClean="0"/>
              <a:t>.) </a:t>
            </a:r>
            <a:endParaRPr lang="hu-HU" sz="1800" dirty="0"/>
          </a:p>
          <a:p>
            <a:pPr marL="0" indent="0">
              <a:buNone/>
            </a:pPr>
            <a:r>
              <a:rPr lang="hu-HU" sz="1800" dirty="0" smtClean="0"/>
              <a:t> </a:t>
            </a:r>
          </a:p>
          <a:p>
            <a:pPr marL="0" indent="0">
              <a:buNone/>
            </a:pPr>
            <a:r>
              <a:rPr lang="en-US" sz="1600" dirty="0"/>
              <a:t> </a:t>
            </a:r>
            <a:endParaRPr lang="hu-HU" sz="1600" dirty="0"/>
          </a:p>
          <a:p>
            <a:pPr marL="0" indent="0">
              <a:buNone/>
            </a:pPr>
            <a:r>
              <a:rPr lang="en-US" sz="1600" dirty="0"/>
              <a:t> </a:t>
            </a:r>
            <a:endParaRPr lang="hu-HU" sz="1600" dirty="0" smtClean="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7</a:t>
            </a:fld>
            <a:endParaRPr lang="hu-HU"/>
          </a:p>
        </p:txBody>
      </p:sp>
    </p:spTree>
    <p:extLst>
      <p:ext uri="{BB962C8B-B14F-4D97-AF65-F5344CB8AC3E}">
        <p14:creationId xmlns:p14="http://schemas.microsoft.com/office/powerpoint/2010/main" val="2683383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5">
              <a:lumMod val="60000"/>
              <a:lumOff val="40000"/>
            </a:schemeClr>
          </a:solidFill>
          <a:ln>
            <a:solidFill>
              <a:schemeClr val="accent5">
                <a:lumMod val="50000"/>
              </a:schemeClr>
            </a:solidFill>
          </a:ln>
        </p:spPr>
        <p:txBody>
          <a:bodyPr/>
          <a:lstStyle/>
          <a:p>
            <a:r>
              <a:rPr lang="hu-HU" sz="3200" b="1" dirty="0" err="1" smtClean="0"/>
              <a:t>Culture</a:t>
            </a:r>
            <a:r>
              <a:rPr lang="hu-HU" sz="3200" b="1" dirty="0" smtClean="0"/>
              <a:t> and copyright</a:t>
            </a:r>
            <a:endParaRPr lang="hu-HU" sz="3200" b="1" dirty="0"/>
          </a:p>
        </p:txBody>
      </p:sp>
      <p:sp>
        <p:nvSpPr>
          <p:cNvPr id="3" name="Tartalom helye 2"/>
          <p:cNvSpPr>
            <a:spLocks noGrp="1"/>
          </p:cNvSpPr>
          <p:nvPr>
            <p:ph idx="1"/>
          </p:nvPr>
        </p:nvSpPr>
        <p:spPr/>
        <p:txBody>
          <a:bodyPr/>
          <a:lstStyle/>
          <a:p>
            <a:r>
              <a:rPr lang="en-US" sz="1800" b="1" dirty="0" smtClean="0"/>
              <a:t>Culture did exist much before the birth of copyright.</a:t>
            </a:r>
          </a:p>
          <a:p>
            <a:pPr marL="0" indent="0">
              <a:buNone/>
            </a:pPr>
            <a:endParaRPr lang="en-US" sz="1800" dirty="0" smtClean="0"/>
          </a:p>
          <a:p>
            <a:r>
              <a:rPr lang="en-US" sz="1800" b="1" dirty="0" smtClean="0"/>
              <a:t>Copyright also protects works which are not necessarily covered</a:t>
            </a:r>
            <a:r>
              <a:rPr lang="en-US" sz="1800" dirty="0" smtClean="0"/>
              <a:t> either </a:t>
            </a:r>
            <a:r>
              <a:rPr lang="en-US" sz="1800" b="1" dirty="0" smtClean="0"/>
              <a:t>by</a:t>
            </a:r>
            <a:r>
              <a:rPr lang="en-US" sz="1800" dirty="0" smtClean="0"/>
              <a:t> the broader or by the narrower </a:t>
            </a:r>
            <a:r>
              <a:rPr lang="en-US" sz="1800" b="1" dirty="0" smtClean="0"/>
              <a:t>concept of „culture” or „cultural expressions” </a:t>
            </a:r>
            <a:r>
              <a:rPr lang="en-US" sz="1800" dirty="0" smtClean="0"/>
              <a:t>(such as computer programs which have utilitarian objectives and „talk” to machines) </a:t>
            </a:r>
            <a:r>
              <a:rPr lang="en-US" sz="1800" b="1" dirty="0" smtClean="0"/>
              <a:t>or are of a double nature relevant for </a:t>
            </a:r>
            <a:r>
              <a:rPr lang="hu-HU" sz="1800" b="1" dirty="0" err="1" smtClean="0"/>
              <a:t>both</a:t>
            </a:r>
            <a:r>
              <a:rPr lang="hu-HU" sz="1800" b="1" dirty="0" smtClean="0"/>
              <a:t> </a:t>
            </a:r>
            <a:r>
              <a:rPr lang="hu-HU" sz="1800" b="1" dirty="0" err="1" smtClean="0"/>
              <a:t>the</a:t>
            </a:r>
            <a:r>
              <a:rPr lang="hu-HU" sz="1800" b="1" dirty="0" smtClean="0"/>
              <a:t> </a:t>
            </a:r>
            <a:r>
              <a:rPr lang="hu-HU" sz="1800" b="1" dirty="0" err="1" smtClean="0"/>
              <a:t>markets</a:t>
            </a:r>
            <a:r>
              <a:rPr lang="hu-HU" sz="1800" b="1" dirty="0" smtClean="0"/>
              <a:t> </a:t>
            </a:r>
            <a:r>
              <a:rPr lang="en-US" sz="1800" b="1" dirty="0" smtClean="0"/>
              <a:t>cultural goods and </a:t>
            </a:r>
            <a:r>
              <a:rPr lang="hu-HU" sz="1800" b="1" dirty="0" err="1" smtClean="0"/>
              <a:t>the</a:t>
            </a:r>
            <a:r>
              <a:rPr lang="hu-HU" sz="1800" b="1" dirty="0" smtClean="0"/>
              <a:t> market </a:t>
            </a:r>
            <a:r>
              <a:rPr lang="en-US" sz="1800" b="1" dirty="0" smtClean="0"/>
              <a:t>of utilitarian goods </a:t>
            </a:r>
            <a:r>
              <a:rPr lang="en-US" sz="1800" dirty="0" smtClean="0"/>
              <a:t>(such </a:t>
            </a:r>
            <a:r>
              <a:rPr lang="hu-HU" sz="1800" dirty="0" err="1" smtClean="0"/>
              <a:t>as</a:t>
            </a:r>
            <a:r>
              <a:rPr lang="hu-HU" sz="1800" dirty="0" smtClean="0"/>
              <a:t> </a:t>
            </a:r>
            <a:r>
              <a:rPr lang="en-US" sz="1800" dirty="0" smtClean="0"/>
              <a:t>works of applied art/industrial designs). </a:t>
            </a:r>
          </a:p>
          <a:p>
            <a:endParaRPr lang="en-US" sz="1800" dirty="0" smtClean="0"/>
          </a:p>
          <a:p>
            <a:r>
              <a:rPr lang="en-US" sz="1800" b="1" dirty="0" smtClean="0"/>
              <a:t>Cultural expressions are created also by those for whom copyright protection </a:t>
            </a:r>
            <a:r>
              <a:rPr lang="en-US" sz="1800" dirty="0" smtClean="0"/>
              <a:t>– in particular the economic rights protected by it – </a:t>
            </a:r>
            <a:r>
              <a:rPr lang="en-US" sz="1800" b="1" dirty="0" smtClean="0"/>
              <a:t>is not an </a:t>
            </a:r>
            <a:r>
              <a:rPr lang="en-US" sz="1800" b="1" dirty="0" err="1" smtClean="0"/>
              <a:t>indispen</a:t>
            </a:r>
            <a:r>
              <a:rPr lang="hu-HU" sz="1800" b="1" dirty="0" smtClean="0"/>
              <a:t>s</a:t>
            </a:r>
            <a:r>
              <a:rPr lang="en-US" sz="1800" b="1" dirty="0" smtClean="0"/>
              <a:t>able criterion.</a:t>
            </a:r>
          </a:p>
          <a:p>
            <a:endParaRPr lang="en-US" sz="1800" dirty="0" smtClean="0"/>
          </a:p>
          <a:p>
            <a:r>
              <a:rPr lang="hu-HU" sz="1800" b="1" dirty="0" err="1" smtClean="0"/>
              <a:t>However</a:t>
            </a:r>
            <a:r>
              <a:rPr lang="hu-HU" sz="1800" b="1" dirty="0" smtClean="0"/>
              <a:t>, f</a:t>
            </a:r>
            <a:r>
              <a:rPr lang="en-US" sz="1800" b="1" dirty="0" smtClean="0"/>
              <a:t>or</a:t>
            </a:r>
            <a:r>
              <a:rPr lang="en-US" sz="1800" dirty="0" smtClean="0"/>
              <a:t> creation and production of </a:t>
            </a:r>
            <a:r>
              <a:rPr lang="en-US" sz="1800" b="1" dirty="0" smtClean="0"/>
              <a:t>mainstream cultural goods and services</a:t>
            </a:r>
            <a:r>
              <a:rPr lang="hu-HU" sz="1800" b="1" dirty="0" smtClean="0"/>
              <a:t>,</a:t>
            </a:r>
            <a:r>
              <a:rPr lang="en-US" sz="1800" b="1" dirty="0" smtClean="0"/>
              <a:t> </a:t>
            </a:r>
            <a:r>
              <a:rPr lang="en-US" sz="1800" dirty="0" smtClean="0"/>
              <a:t>efficient protection and </a:t>
            </a:r>
            <a:r>
              <a:rPr lang="en-US" sz="1800" dirty="0" err="1" smtClean="0"/>
              <a:t>enfor</a:t>
            </a:r>
            <a:r>
              <a:rPr lang="hu-HU" sz="1800" dirty="0" smtClean="0"/>
              <a:t>c</a:t>
            </a:r>
            <a:r>
              <a:rPr lang="en-US" sz="1800" dirty="0" err="1" smtClean="0"/>
              <a:t>ement</a:t>
            </a:r>
            <a:r>
              <a:rPr lang="en-US" sz="1800" dirty="0" smtClean="0"/>
              <a:t> of copyright</a:t>
            </a:r>
            <a:r>
              <a:rPr lang="hu-HU" sz="1800" dirty="0" smtClean="0"/>
              <a:t> </a:t>
            </a:r>
            <a:r>
              <a:rPr lang="hu-HU" sz="1800" b="1" dirty="0" smtClean="0"/>
              <a:t>is </a:t>
            </a:r>
            <a:r>
              <a:rPr lang="hu-HU" sz="1800" b="1" dirty="0" err="1" smtClean="0"/>
              <a:t>necessary</a:t>
            </a:r>
            <a:r>
              <a:rPr lang="hu-HU" sz="1800" b="1" dirty="0" smtClean="0"/>
              <a:t> </a:t>
            </a:r>
            <a:r>
              <a:rPr lang="hu-HU" sz="1800" b="1" dirty="0" err="1" smtClean="0"/>
              <a:t>also</a:t>
            </a:r>
            <a:r>
              <a:rPr lang="hu-HU" sz="1800" b="1" dirty="0" smtClean="0"/>
              <a:t> </a:t>
            </a:r>
            <a:r>
              <a:rPr lang="hu-HU" sz="1800" b="1" dirty="0" err="1" smtClean="0"/>
              <a:t>in</a:t>
            </a:r>
            <a:r>
              <a:rPr lang="hu-HU" sz="1800" b="1" dirty="0" smtClean="0"/>
              <a:t> </a:t>
            </a:r>
            <a:r>
              <a:rPr lang="hu-HU" sz="1800" b="1" dirty="0" err="1" smtClean="0"/>
              <a:t>the</a:t>
            </a:r>
            <a:r>
              <a:rPr lang="hu-HU" sz="1800" b="1" dirty="0" smtClean="0"/>
              <a:t> </a:t>
            </a:r>
            <a:r>
              <a:rPr lang="hu-HU" sz="1800" b="1" dirty="0" err="1" smtClean="0"/>
              <a:t>XXIst</a:t>
            </a:r>
            <a:r>
              <a:rPr lang="hu-HU" sz="1800" b="1" dirty="0" smtClean="0"/>
              <a:t> </a:t>
            </a:r>
            <a:r>
              <a:rPr lang="hu-HU" sz="1800" b="1" dirty="0" err="1" smtClean="0"/>
              <a:t>century</a:t>
            </a:r>
            <a:r>
              <a:rPr lang="hu-HU" sz="1800" dirty="0" smtClean="0"/>
              <a:t>.  </a:t>
            </a:r>
            <a:r>
              <a:rPr lang="hu-HU" sz="1800" dirty="0" err="1" smtClean="0"/>
              <a:t>Culture</a:t>
            </a:r>
            <a:r>
              <a:rPr lang="hu-HU" sz="1800" dirty="0" smtClean="0"/>
              <a:t> </a:t>
            </a:r>
            <a:r>
              <a:rPr lang="hu-HU" sz="1800" dirty="0" err="1" smtClean="0"/>
              <a:t>may</a:t>
            </a:r>
            <a:r>
              <a:rPr lang="hu-HU" sz="1800" dirty="0" smtClean="0"/>
              <a:t> </a:t>
            </a:r>
            <a:r>
              <a:rPr lang="hu-HU" sz="1800" dirty="0" err="1" smtClean="0"/>
              <a:t>not</a:t>
            </a:r>
            <a:r>
              <a:rPr lang="hu-HU" sz="1800" dirty="0" smtClean="0"/>
              <a:t> </a:t>
            </a:r>
            <a:r>
              <a:rPr lang="hu-HU" sz="1800" dirty="0" err="1" smtClean="0"/>
              <a:t>exist</a:t>
            </a:r>
            <a:r>
              <a:rPr lang="hu-HU" sz="1800" dirty="0" smtClean="0"/>
              <a:t> and </a:t>
            </a:r>
            <a:r>
              <a:rPr lang="hu-HU" sz="1800" dirty="0" err="1" smtClean="0"/>
              <a:t>develop</a:t>
            </a:r>
            <a:r>
              <a:rPr lang="hu-HU" sz="1800" dirty="0" smtClean="0"/>
              <a:t> </a:t>
            </a:r>
            <a:r>
              <a:rPr lang="hu-HU" sz="1800" dirty="0" err="1" smtClean="0"/>
              <a:t>without</a:t>
            </a:r>
            <a:r>
              <a:rPr lang="hu-HU" sz="1800" dirty="0" smtClean="0"/>
              <a:t> </a:t>
            </a:r>
            <a:r>
              <a:rPr lang="hu-HU" sz="1800" dirty="0" err="1" smtClean="0"/>
              <a:t>this</a:t>
            </a:r>
            <a:r>
              <a:rPr lang="hu-HU" sz="1800" dirty="0" smtClean="0"/>
              <a:t>.   </a:t>
            </a:r>
            <a:r>
              <a:rPr lang="en-US" sz="1800" dirty="0" smtClean="0"/>
              <a:t>     </a:t>
            </a:r>
            <a:endParaRPr lang="en-US" sz="18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8</a:t>
            </a:fld>
            <a:endParaRPr lang="hu-HU"/>
          </a:p>
        </p:txBody>
      </p:sp>
    </p:spTree>
    <p:extLst>
      <p:ext uri="{BB962C8B-B14F-4D97-AF65-F5344CB8AC3E}">
        <p14:creationId xmlns:p14="http://schemas.microsoft.com/office/powerpoint/2010/main" val="3009642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5">
              <a:lumMod val="60000"/>
              <a:lumOff val="40000"/>
            </a:schemeClr>
          </a:solidFill>
          <a:ln>
            <a:solidFill>
              <a:schemeClr val="accent5">
                <a:lumMod val="50000"/>
              </a:schemeClr>
            </a:solidFill>
          </a:ln>
        </p:spPr>
        <p:txBody>
          <a:bodyPr/>
          <a:lstStyle/>
          <a:p>
            <a:r>
              <a:rPr lang="hu-HU" sz="3200" b="1" dirty="0" smtClean="0"/>
              <a:t>The </a:t>
            </a:r>
            <a:r>
              <a:rPr lang="hu-HU" sz="3200" b="1" dirty="0" err="1" smtClean="0"/>
              <a:t>role</a:t>
            </a:r>
            <a:r>
              <a:rPr lang="hu-HU" sz="3200" b="1" dirty="0" smtClean="0"/>
              <a:t> of </a:t>
            </a:r>
            <a:r>
              <a:rPr lang="hu-HU" sz="3200" b="1" dirty="0" err="1" smtClean="0"/>
              <a:t>different</a:t>
            </a:r>
            <a:r>
              <a:rPr lang="hu-HU" sz="3200" b="1" dirty="0" smtClean="0"/>
              <a:t> </a:t>
            </a:r>
            <a:r>
              <a:rPr lang="hu-HU" sz="3200" b="1" dirty="0" err="1" smtClean="0"/>
              <a:t>categories</a:t>
            </a:r>
            <a:r>
              <a:rPr lang="hu-HU" sz="3200" b="1" dirty="0" smtClean="0"/>
              <a:t> </a:t>
            </a:r>
            <a:r>
              <a:rPr lang="hu-HU" sz="3200" b="1" dirty="0" err="1" smtClean="0"/>
              <a:t>of</a:t>
            </a:r>
            <a:r>
              <a:rPr lang="hu-HU" sz="3200" b="1" dirty="0" smtClean="0"/>
              <a:t> </a:t>
            </a:r>
            <a:r>
              <a:rPr lang="hu-HU" sz="3200" b="1" dirty="0" err="1" smtClean="0"/>
              <a:t>works</a:t>
            </a:r>
            <a:r>
              <a:rPr lang="hu-HU" sz="3200" b="1" dirty="0" smtClean="0"/>
              <a:t> </a:t>
            </a:r>
            <a:br>
              <a:rPr lang="hu-HU" sz="3200" b="1" dirty="0" smtClean="0"/>
            </a:br>
            <a:r>
              <a:rPr lang="hu-HU" sz="3200" b="1" dirty="0" err="1" smtClean="0"/>
              <a:t>from</a:t>
            </a:r>
            <a:r>
              <a:rPr lang="hu-HU" sz="3200" b="1" dirty="0" smtClean="0"/>
              <a:t> </a:t>
            </a:r>
            <a:r>
              <a:rPr lang="hu-HU" sz="3200" b="1" dirty="0" err="1" smtClean="0"/>
              <a:t>the</a:t>
            </a:r>
            <a:r>
              <a:rPr lang="hu-HU" sz="3200" b="1" dirty="0" smtClean="0"/>
              <a:t> </a:t>
            </a:r>
            <a:r>
              <a:rPr lang="hu-HU" sz="3200" b="1" dirty="0" err="1" smtClean="0"/>
              <a:t>viewpoint</a:t>
            </a:r>
            <a:r>
              <a:rPr lang="hu-HU" sz="3200" b="1" dirty="0" smtClean="0"/>
              <a:t> </a:t>
            </a:r>
            <a:r>
              <a:rPr lang="hu-HU" sz="3200" b="1" dirty="0" err="1" smtClean="0"/>
              <a:t>of</a:t>
            </a:r>
            <a:r>
              <a:rPr lang="hu-HU" sz="3200" b="1" dirty="0" smtClean="0"/>
              <a:t> </a:t>
            </a:r>
            <a:r>
              <a:rPr lang="hu-HU" sz="3200" b="1" dirty="0" err="1" smtClean="0"/>
              <a:t>development</a:t>
            </a:r>
            <a:r>
              <a:rPr lang="hu-HU" sz="3200" b="1" dirty="0" smtClean="0"/>
              <a:t>   </a:t>
            </a:r>
            <a:endParaRPr lang="hu-HU" sz="3200" b="1" dirty="0"/>
          </a:p>
        </p:txBody>
      </p:sp>
      <p:sp>
        <p:nvSpPr>
          <p:cNvPr id="3" name="Tartalom helye 2"/>
          <p:cNvSpPr>
            <a:spLocks noGrp="1"/>
          </p:cNvSpPr>
          <p:nvPr>
            <p:ph idx="1"/>
          </p:nvPr>
        </p:nvSpPr>
        <p:spPr/>
        <p:txBody>
          <a:bodyPr/>
          <a:lstStyle/>
          <a:p>
            <a:r>
              <a:rPr lang="en-US" sz="1800" dirty="0" smtClean="0"/>
              <a:t>There are </a:t>
            </a:r>
            <a:r>
              <a:rPr lang="en-US" sz="1800" b="1" dirty="0" smtClean="0"/>
              <a:t>certain categories of works</a:t>
            </a:r>
            <a:r>
              <a:rPr lang="en-US" sz="1800" dirty="0" smtClean="0"/>
              <a:t> protected by copyright which – due to their objectives and way of functioning – are </a:t>
            </a:r>
            <a:r>
              <a:rPr lang="en-US" sz="1800" b="1" dirty="0" smtClean="0"/>
              <a:t>relevant, directly or indirectly from the viewpoint of transfer of technology</a:t>
            </a:r>
            <a:r>
              <a:rPr lang="en-US" sz="1800" dirty="0" smtClean="0"/>
              <a:t>, such as computer programs, works of applied art/industrial designs, „maps, plans, sketches and three-dime</a:t>
            </a:r>
            <a:r>
              <a:rPr lang="hu-HU" sz="1800" dirty="0" smtClean="0"/>
              <a:t>n</a:t>
            </a:r>
            <a:r>
              <a:rPr lang="en-US" sz="1800" dirty="0" err="1" smtClean="0"/>
              <a:t>sional</a:t>
            </a:r>
            <a:r>
              <a:rPr lang="en-US" sz="1800" dirty="0" smtClean="0"/>
              <a:t> works relative to… architecture or science” or certain databases.   </a:t>
            </a:r>
          </a:p>
          <a:p>
            <a:r>
              <a:rPr lang="en-US" sz="1800" b="1" dirty="0" smtClean="0"/>
              <a:t>Other categories of works serve important development purposes through education and research</a:t>
            </a:r>
            <a:r>
              <a:rPr lang="en-US" sz="1800" dirty="0" smtClean="0"/>
              <a:t>, such as textbooks, lectures, other teaching materials,  books and articles on scientific and technical topics.</a:t>
            </a:r>
          </a:p>
          <a:p>
            <a:r>
              <a:rPr lang="en-US" sz="1800" dirty="0" smtClean="0"/>
              <a:t>The </a:t>
            </a:r>
            <a:r>
              <a:rPr lang="en-US" sz="1800" b="1" dirty="0" smtClean="0"/>
              <a:t>access to a very broad category of other works are needed for creating  fav</a:t>
            </a:r>
            <a:r>
              <a:rPr lang="hu-HU" sz="1800" b="1" dirty="0" smtClean="0"/>
              <a:t>o</a:t>
            </a:r>
            <a:r>
              <a:rPr lang="en-US" sz="1800" b="1" dirty="0" smtClean="0"/>
              <a:t>r</a:t>
            </a:r>
            <a:r>
              <a:rPr lang="hu-HU" sz="1800" b="1" dirty="0" smtClean="0"/>
              <a:t>a</a:t>
            </a:r>
            <a:r>
              <a:rPr lang="en-US" sz="1800" b="1" dirty="0" err="1" smtClean="0"/>
              <a:t>ble</a:t>
            </a:r>
            <a:r>
              <a:rPr lang="en-US" sz="1800" b="1" dirty="0" smtClean="0"/>
              <a:t> political, cultural and social environment for development </a:t>
            </a:r>
            <a:r>
              <a:rPr lang="en-US" sz="1800" dirty="0" smtClean="0"/>
              <a:t>(for access to information</a:t>
            </a:r>
            <a:r>
              <a:rPr lang="hu-HU" sz="1800" dirty="0" smtClean="0"/>
              <a:t>,</a:t>
            </a:r>
            <a:r>
              <a:rPr lang="en-US" sz="1800" dirty="0" smtClean="0"/>
              <a:t> for participating in political and cultural life</a:t>
            </a:r>
            <a:r>
              <a:rPr lang="hu-HU" sz="1800" dirty="0" smtClean="0"/>
              <a:t>, etc.</a:t>
            </a:r>
            <a:r>
              <a:rPr lang="en-US" sz="1800" dirty="0" smtClean="0"/>
              <a:t>).</a:t>
            </a:r>
          </a:p>
          <a:p>
            <a:pPr marL="0" indent="0">
              <a:buNone/>
            </a:pPr>
            <a:r>
              <a:rPr lang="en-US" sz="800" dirty="0" smtClean="0"/>
              <a:t>  </a:t>
            </a:r>
          </a:p>
          <a:p>
            <a:r>
              <a:rPr lang="en-US" sz="1800" b="1" dirty="0" smtClean="0"/>
              <a:t>Differing </a:t>
            </a:r>
            <a:r>
              <a:rPr lang="hu-HU" sz="1800" b="1" dirty="0" err="1" smtClean="0"/>
              <a:t>conditions</a:t>
            </a:r>
            <a:r>
              <a:rPr lang="hu-HU" sz="1800" b="1" dirty="0" smtClean="0"/>
              <a:t> </a:t>
            </a:r>
            <a:r>
              <a:rPr lang="en-US" sz="1800" b="1" dirty="0" smtClean="0"/>
              <a:t>in </a:t>
            </a:r>
            <a:r>
              <a:rPr lang="hu-HU" sz="1800" b="1" dirty="0" err="1" smtClean="0"/>
              <a:t>Article</a:t>
            </a:r>
            <a:r>
              <a:rPr lang="hu-HU" sz="1800" b="1" dirty="0" smtClean="0"/>
              <a:t> III(3) of </a:t>
            </a:r>
            <a:r>
              <a:rPr lang="en-US" sz="1800" b="1" dirty="0" smtClean="0"/>
              <a:t>the Appendix to the Berne Convention on reprint compulsory licenses</a:t>
            </a:r>
            <a:r>
              <a:rPr lang="hu-HU" sz="1800" dirty="0" smtClean="0"/>
              <a:t> (i) </a:t>
            </a:r>
            <a:r>
              <a:rPr lang="hu-HU" sz="1800" dirty="0" err="1" smtClean="0"/>
              <a:t>for</a:t>
            </a:r>
            <a:r>
              <a:rPr lang="hu-HU" sz="1800" dirty="0" smtClean="0"/>
              <a:t> </a:t>
            </a:r>
            <a:r>
              <a:rPr lang="hu-HU" sz="1800" dirty="0" err="1" smtClean="0"/>
              <a:t>works</a:t>
            </a:r>
            <a:r>
              <a:rPr lang="hu-HU" sz="1800" dirty="0" smtClean="0"/>
              <a:t> of </a:t>
            </a:r>
            <a:r>
              <a:rPr lang="hu-HU" sz="1800" b="1" dirty="0" err="1" smtClean="0"/>
              <a:t>natural</a:t>
            </a:r>
            <a:r>
              <a:rPr lang="hu-HU" sz="1800" b="1" dirty="0" smtClean="0"/>
              <a:t> and </a:t>
            </a:r>
            <a:r>
              <a:rPr lang="hu-HU" sz="1800" b="1" dirty="0" err="1" smtClean="0"/>
              <a:t>physical</a:t>
            </a:r>
            <a:r>
              <a:rPr lang="hu-HU" sz="1800" b="1" dirty="0" smtClean="0"/>
              <a:t> </a:t>
            </a:r>
            <a:r>
              <a:rPr lang="hu-HU" sz="1800" b="1" dirty="0" err="1" smtClean="0"/>
              <a:t>sciences</a:t>
            </a:r>
            <a:r>
              <a:rPr lang="hu-HU" sz="1800" b="1" dirty="0" smtClean="0"/>
              <a:t> </a:t>
            </a:r>
            <a:r>
              <a:rPr lang="hu-HU" sz="1800" dirty="0" err="1" smtClean="0"/>
              <a:t>and</a:t>
            </a:r>
            <a:r>
              <a:rPr lang="hu-HU" sz="1800" dirty="0" smtClean="0"/>
              <a:t> of </a:t>
            </a:r>
            <a:r>
              <a:rPr lang="hu-HU" sz="1800" b="1" dirty="0" err="1" smtClean="0"/>
              <a:t>technology</a:t>
            </a:r>
            <a:r>
              <a:rPr lang="hu-HU" sz="1800" dirty="0" smtClean="0"/>
              <a:t>; (</a:t>
            </a:r>
            <a:r>
              <a:rPr lang="hu-HU" sz="1800" dirty="0" err="1" smtClean="0"/>
              <a:t>ii</a:t>
            </a:r>
            <a:r>
              <a:rPr lang="hu-HU" sz="1800" dirty="0" smtClean="0"/>
              <a:t>) </a:t>
            </a:r>
            <a:r>
              <a:rPr lang="hu-HU" sz="1800" b="1" dirty="0" err="1" smtClean="0"/>
              <a:t>for</a:t>
            </a:r>
            <a:r>
              <a:rPr lang="hu-HU" sz="1800" b="1" dirty="0" smtClean="0"/>
              <a:t> </a:t>
            </a:r>
            <a:r>
              <a:rPr lang="hu-HU" sz="1800" b="1" dirty="0" err="1" smtClean="0"/>
              <a:t>works</a:t>
            </a:r>
            <a:r>
              <a:rPr lang="hu-HU" sz="1800" b="1" dirty="0" smtClean="0"/>
              <a:t> </a:t>
            </a:r>
            <a:r>
              <a:rPr lang="hu-HU" sz="1800" b="1" dirty="0" err="1" smtClean="0"/>
              <a:t>of</a:t>
            </a:r>
            <a:r>
              <a:rPr lang="hu-HU" sz="1800" b="1" dirty="0" smtClean="0"/>
              <a:t> </a:t>
            </a:r>
            <a:r>
              <a:rPr lang="hu-HU" sz="1800" b="1" dirty="0" err="1" smtClean="0"/>
              <a:t>fiction</a:t>
            </a:r>
            <a:r>
              <a:rPr lang="hu-HU" sz="1800" b="1" dirty="0" smtClean="0"/>
              <a:t>, </a:t>
            </a:r>
            <a:r>
              <a:rPr lang="hu-HU" sz="1800" b="1" dirty="0" err="1" smtClean="0"/>
              <a:t>poetry</a:t>
            </a:r>
            <a:r>
              <a:rPr lang="hu-HU" sz="1800" b="1" dirty="0" smtClean="0"/>
              <a:t>, </a:t>
            </a:r>
            <a:r>
              <a:rPr lang="hu-HU" sz="1800" b="1" dirty="0" err="1" smtClean="0"/>
              <a:t>drama</a:t>
            </a:r>
            <a:r>
              <a:rPr lang="hu-HU" sz="1800" b="1" dirty="0" smtClean="0"/>
              <a:t> and </a:t>
            </a:r>
            <a:r>
              <a:rPr lang="hu-HU" sz="1800" b="1" dirty="0" err="1" smtClean="0"/>
              <a:t>music</a:t>
            </a:r>
            <a:r>
              <a:rPr lang="hu-HU" sz="1800" b="1" dirty="0" smtClean="0"/>
              <a:t>, </a:t>
            </a:r>
            <a:r>
              <a:rPr lang="hu-HU" sz="1800" b="1" dirty="0" err="1" smtClean="0"/>
              <a:t>and</a:t>
            </a:r>
            <a:r>
              <a:rPr lang="hu-HU" sz="1800" b="1" dirty="0" smtClean="0"/>
              <a:t> </a:t>
            </a:r>
            <a:r>
              <a:rPr lang="hu-HU" sz="1800" b="1" dirty="0" err="1" smtClean="0"/>
              <a:t>for</a:t>
            </a:r>
            <a:r>
              <a:rPr lang="hu-HU" sz="1800" b="1" dirty="0" smtClean="0"/>
              <a:t> art </a:t>
            </a:r>
            <a:r>
              <a:rPr lang="hu-HU" sz="1800" b="1" dirty="0" err="1" smtClean="0"/>
              <a:t>books</a:t>
            </a:r>
            <a:r>
              <a:rPr lang="hu-HU" sz="1800" dirty="0" smtClean="0"/>
              <a:t>; (</a:t>
            </a:r>
            <a:r>
              <a:rPr lang="hu-HU" sz="1800" dirty="0" err="1" smtClean="0"/>
              <a:t>iii</a:t>
            </a:r>
            <a:r>
              <a:rPr lang="hu-HU" sz="1800" dirty="0" smtClean="0"/>
              <a:t>) </a:t>
            </a:r>
            <a:r>
              <a:rPr lang="hu-HU" sz="1800" dirty="0" err="1" smtClean="0"/>
              <a:t>for</a:t>
            </a:r>
            <a:r>
              <a:rPr lang="hu-HU" sz="1800" dirty="0" smtClean="0"/>
              <a:t> </a:t>
            </a:r>
            <a:r>
              <a:rPr lang="hu-HU" sz="1800" b="1" dirty="0" err="1" smtClean="0"/>
              <a:t>other</a:t>
            </a:r>
            <a:r>
              <a:rPr lang="hu-HU" sz="1800" b="1" dirty="0" smtClean="0"/>
              <a:t> </a:t>
            </a:r>
            <a:r>
              <a:rPr lang="hu-HU" sz="1800" b="1" dirty="0" err="1" smtClean="0"/>
              <a:t>categories</a:t>
            </a:r>
            <a:r>
              <a:rPr lang="hu-HU" sz="1800" b="1" dirty="0" smtClean="0"/>
              <a:t> of </a:t>
            </a:r>
            <a:r>
              <a:rPr lang="hu-HU" sz="1800" b="1" dirty="0" err="1" smtClean="0"/>
              <a:t>works</a:t>
            </a:r>
            <a:r>
              <a:rPr lang="hu-HU" sz="1800" b="1" dirty="0" smtClean="0"/>
              <a:t> </a:t>
            </a:r>
            <a:r>
              <a:rPr lang="hu-HU" sz="1800" dirty="0" err="1" smtClean="0"/>
              <a:t>not</a:t>
            </a:r>
            <a:r>
              <a:rPr lang="hu-HU" sz="1800" dirty="0" smtClean="0"/>
              <a:t> </a:t>
            </a:r>
            <a:r>
              <a:rPr lang="hu-HU" sz="1800" dirty="0" err="1" smtClean="0"/>
              <a:t>covered</a:t>
            </a:r>
            <a:r>
              <a:rPr lang="hu-HU" sz="1800" dirty="0" smtClean="0"/>
              <a:t> </a:t>
            </a:r>
            <a:r>
              <a:rPr lang="hu-HU" sz="1800" dirty="0" err="1" smtClean="0"/>
              <a:t>by</a:t>
            </a:r>
            <a:r>
              <a:rPr lang="hu-HU" sz="1800" dirty="0" smtClean="0"/>
              <a:t> (i) </a:t>
            </a:r>
            <a:r>
              <a:rPr lang="hu-HU" sz="1800" dirty="0" err="1" smtClean="0"/>
              <a:t>or</a:t>
            </a:r>
            <a:r>
              <a:rPr lang="hu-HU" sz="1800" dirty="0" smtClean="0"/>
              <a:t> (</a:t>
            </a:r>
            <a:r>
              <a:rPr lang="hu-HU" sz="1800" dirty="0" err="1" smtClean="0"/>
              <a:t>ii</a:t>
            </a:r>
            <a:r>
              <a:rPr lang="hu-HU" sz="1800" dirty="0" smtClean="0"/>
              <a:t>). </a:t>
            </a:r>
            <a:r>
              <a:rPr lang="en-US" sz="1800" dirty="0" smtClean="0"/>
              <a:t>      </a:t>
            </a:r>
            <a:endParaRPr lang="en-US" sz="1800" dirty="0"/>
          </a:p>
        </p:txBody>
      </p:sp>
      <p:sp>
        <p:nvSpPr>
          <p:cNvPr id="4" name="Élőláb helye 3"/>
          <p:cNvSpPr>
            <a:spLocks noGrp="1"/>
          </p:cNvSpPr>
          <p:nvPr>
            <p:ph type="ftr" sz="quarter" idx="11"/>
          </p:nvPr>
        </p:nvSpPr>
        <p:spPr/>
        <p:txBody>
          <a:bodyPr/>
          <a:lstStyle/>
          <a:p>
            <a:pPr>
              <a:defRPr/>
            </a:pPr>
            <a:r>
              <a:rPr lang="en-US" smtClean="0"/>
              <a:t>M. Ficsor, WIPO conference, April 7-8, 2016 </a:t>
            </a:r>
            <a:endParaRPr lang="hu-HU"/>
          </a:p>
        </p:txBody>
      </p:sp>
      <p:sp>
        <p:nvSpPr>
          <p:cNvPr id="5" name="Dia számának helye 4"/>
          <p:cNvSpPr>
            <a:spLocks noGrp="1"/>
          </p:cNvSpPr>
          <p:nvPr>
            <p:ph type="sldNum" sz="quarter" idx="12"/>
          </p:nvPr>
        </p:nvSpPr>
        <p:spPr/>
        <p:txBody>
          <a:bodyPr/>
          <a:lstStyle/>
          <a:p>
            <a:pPr>
              <a:defRPr/>
            </a:pPr>
            <a:fld id="{A5BC9835-C9D8-4A16-A6BE-17FE67D68D15}" type="slidenum">
              <a:rPr lang="hu-HU" smtClean="0"/>
              <a:pPr>
                <a:defRPr/>
              </a:pPr>
              <a:t>9</a:t>
            </a:fld>
            <a:endParaRPr lang="hu-HU"/>
          </a:p>
        </p:txBody>
      </p:sp>
    </p:spTree>
    <p:extLst>
      <p:ext uri="{BB962C8B-B14F-4D97-AF65-F5344CB8AC3E}">
        <p14:creationId xmlns:p14="http://schemas.microsoft.com/office/powerpoint/2010/main" val="411806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3266</TotalTime>
  <Words>3651</Words>
  <Application>Microsoft Office PowerPoint</Application>
  <PresentationFormat>On-screen Show (4:3)</PresentationFormat>
  <Paragraphs>210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Office-téma</vt:lpstr>
      <vt:lpstr>WIPO International Conference on Intellectual Property  and Development   organized by the World Intellectual Property Organization (WIPO)   Geneva, April 7 and 8, 2016 </vt:lpstr>
      <vt:lpstr>PowerPoint Presentation</vt:lpstr>
      <vt:lpstr>Examples of broader concepts of culture</vt:lpstr>
      <vt:lpstr>Examples of narrower concepts of culture</vt:lpstr>
      <vt:lpstr>Examples of narrower concepts of culture (cultural expressions)</vt:lpstr>
      <vt:lpstr>Examples of narrower concepts of culture (cultural expressions)</vt:lpstr>
      <vt:lpstr>Examples of narrower concepts of culture (cultural expressions)</vt:lpstr>
      <vt:lpstr>Culture and copyright</vt:lpstr>
      <vt:lpstr>The role of different categories of works  from the viewpoint of development   </vt:lpstr>
      <vt:lpstr>PowerPoint Presentation</vt:lpstr>
      <vt:lpstr>Creator-centric protection</vt:lpstr>
      <vt:lpstr>Copyright, cultural diversity and development </vt:lpstr>
      <vt:lpstr>Copyright, culture and access</vt:lpstr>
      <vt:lpstr>PowerPoint Presentation</vt:lpstr>
      <vt:lpstr>Mainstream activities </vt:lpstr>
      <vt:lpstr>Academic agenda and  Development Agenda </vt:lpstr>
      <vt:lpstr>Applying good while waiting for better </vt:lpstr>
      <vt:lpstr>Berne Appendix – out-of-date provisions, still valid principles and objectives</vt:lpstr>
      <vt:lpstr>Possible issue-based rather than  sector-wide exceptions and limitations</vt:lpstr>
      <vt:lpstr>No „one-fit-for-all” solutions  </vt:lpstr>
      <vt:lpstr>PowerPoint Presentation</vt:lpstr>
      <vt:lpstr>GRULAC proposal on the status of creators in regard to digital online uses  </vt:lpstr>
      <vt:lpstr>Policies to encourage national creativity and develop national cultural industries    </vt:lpstr>
      <vt:lpstr>The role of collective management in the promotion of national creativity  </vt:lpstr>
      <vt:lpstr>Traditional cultural expressions</vt:lpstr>
      <vt:lpstr>Special vulnerability of developing countries to widespread infringements </vt:lpstr>
      <vt:lpstr>The role of online service providers </vt:lpstr>
      <vt:lpstr>Key points of the GRULAC proposal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conference  organized by SAZAS Ljubljana, March 9, 2010</dc:title>
  <dc:creator>Ficsor Mihály</dc:creator>
  <cp:lastModifiedBy>LIZARZABURU AGUILAR María Daniela</cp:lastModifiedBy>
  <cp:revision>844</cp:revision>
  <dcterms:created xsi:type="dcterms:W3CDTF">2010-03-03T08:19:22Z</dcterms:created>
  <dcterms:modified xsi:type="dcterms:W3CDTF">2016-04-05T08:05:24Z</dcterms:modified>
</cp:coreProperties>
</file>