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7" r:id="rId11"/>
    <p:sldId id="268" r:id="rId12"/>
    <p:sldId id="266" r:id="rId13"/>
    <p:sldId id="269" r:id="rId14"/>
    <p:sldId id="270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1" d="100"/>
          <a:sy n="81" d="100"/>
        </p:scale>
        <p:origin x="-78" y="-7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C3741-08EA-40B8-90CF-E0164FDB2DFD}" type="datetimeFigureOut">
              <a:rPr lang="en-US" smtClean="0"/>
              <a:t>3/16/2016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55341-80D9-4B73-A8EE-2DD5C67430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6861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C3741-08EA-40B8-90CF-E0164FDB2DFD}" type="datetimeFigureOut">
              <a:rPr lang="en-US" smtClean="0"/>
              <a:t>3/16/2016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55341-80D9-4B73-A8EE-2DD5C67430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9404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C3741-08EA-40B8-90CF-E0164FDB2DFD}" type="datetimeFigureOut">
              <a:rPr lang="en-US" smtClean="0"/>
              <a:t>3/16/2016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55341-80D9-4B73-A8EE-2DD5C67430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66078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C3741-08EA-40B8-90CF-E0164FDB2DFD}" type="datetimeFigureOut">
              <a:rPr lang="en-US" smtClean="0"/>
              <a:t>3/16/2016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55341-80D9-4B73-A8EE-2DD5C67430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12923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C3741-08EA-40B8-90CF-E0164FDB2DFD}" type="datetimeFigureOut">
              <a:rPr lang="en-US" smtClean="0"/>
              <a:t>3/16/2016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55341-80D9-4B73-A8EE-2DD5C67430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43824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C3741-08EA-40B8-90CF-E0164FDB2DFD}" type="datetimeFigureOut">
              <a:rPr lang="en-US" smtClean="0"/>
              <a:t>3/16/2016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55341-80D9-4B73-A8EE-2DD5C67430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3812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C3741-08EA-40B8-90CF-E0164FDB2DFD}" type="datetimeFigureOut">
              <a:rPr lang="en-US" smtClean="0"/>
              <a:t>3/16/2016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55341-80D9-4B73-A8EE-2DD5C67430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5102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C3741-08EA-40B8-90CF-E0164FDB2DFD}" type="datetimeFigureOut">
              <a:rPr lang="en-US" smtClean="0"/>
              <a:t>3/16/2016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55341-80D9-4B73-A8EE-2DD5C67430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0471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C3741-08EA-40B8-90CF-E0164FDB2DFD}" type="datetimeFigureOut">
              <a:rPr lang="en-US" smtClean="0"/>
              <a:t>3/16/2016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55341-80D9-4B73-A8EE-2DD5C67430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83647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C3741-08EA-40B8-90CF-E0164FDB2DFD}" type="datetimeFigureOut">
              <a:rPr lang="en-US" smtClean="0"/>
              <a:t>3/16/2016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55341-80D9-4B73-A8EE-2DD5C67430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71090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C3741-08EA-40B8-90CF-E0164FDB2DFD}" type="datetimeFigureOut">
              <a:rPr lang="en-US" smtClean="0"/>
              <a:t>3/16/2016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55341-80D9-4B73-A8EE-2DD5C67430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23637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1C3741-08EA-40B8-90CF-E0164FDB2DFD}" type="datetimeFigureOut">
              <a:rPr lang="en-US" smtClean="0"/>
              <a:t>3/16/2016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C55341-80D9-4B73-A8EE-2DD5C67430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99879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5" r:id="rId1"/>
    <p:sldLayoutId id="2147483756" r:id="rId2"/>
    <p:sldLayoutId id="2147483757" r:id="rId3"/>
    <p:sldLayoutId id="2147483758" r:id="rId4"/>
    <p:sldLayoutId id="2147483759" r:id="rId5"/>
    <p:sldLayoutId id="2147483760" r:id="rId6"/>
    <p:sldLayoutId id="2147483761" r:id="rId7"/>
    <p:sldLayoutId id="2147483762" r:id="rId8"/>
    <p:sldLayoutId id="2147483763" r:id="rId9"/>
    <p:sldLayoutId id="2147483764" r:id="rId10"/>
    <p:sldLayoutId id="214748376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Intellectual Property Rights and Social Development: Issues and Evidence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Keith E. Maskus</a:t>
            </a:r>
          </a:p>
          <a:p>
            <a:r>
              <a:rPr lang="en-US" dirty="0" smtClean="0"/>
              <a:t>Professor of Economics, U of Colorado Boulder</a:t>
            </a:r>
          </a:p>
          <a:p>
            <a:r>
              <a:rPr lang="en-US" dirty="0" smtClean="0"/>
              <a:t>International Conference on IPR and Development</a:t>
            </a:r>
          </a:p>
          <a:p>
            <a:r>
              <a:rPr lang="en-US" dirty="0" smtClean="0"/>
              <a:t>WIPO, Geneva, April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4385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IPRs and access to knowledge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This is a vastly understudied area of global development policy.</a:t>
            </a:r>
          </a:p>
          <a:p>
            <a:r>
              <a:rPr lang="en-US" dirty="0" smtClean="0"/>
              <a:t>Among the most important contributors to </a:t>
            </a:r>
            <a:r>
              <a:rPr lang="en-US" dirty="0"/>
              <a:t>social and economic </a:t>
            </a:r>
            <a:r>
              <a:rPr lang="en-US" dirty="0" smtClean="0"/>
              <a:t>development is access to international knowledge and information:</a:t>
            </a:r>
          </a:p>
          <a:p>
            <a:pPr lvl="1"/>
            <a:r>
              <a:rPr lang="en-US" dirty="0" smtClean="0"/>
              <a:t>Increasing and sustainable technology </a:t>
            </a:r>
            <a:r>
              <a:rPr lang="en-US" dirty="0"/>
              <a:t>transfer in medicines, green technologies, and bio-engineered agricultural varieties. </a:t>
            </a:r>
          </a:p>
          <a:p>
            <a:pPr lvl="1"/>
            <a:r>
              <a:rPr lang="en-US" dirty="0"/>
              <a:t>Knowledge is needed to adapt technologies to local conditions.</a:t>
            </a:r>
          </a:p>
          <a:p>
            <a:pPr lvl="1"/>
            <a:r>
              <a:rPr lang="en-US" dirty="0"/>
              <a:t>Building a domestic S&amp;T capacity is important for linking to innovation networks</a:t>
            </a:r>
            <a:r>
              <a:rPr lang="en-US" dirty="0" smtClean="0"/>
              <a:t>.</a:t>
            </a:r>
            <a:r>
              <a:rPr lang="en-US" dirty="0"/>
              <a:t> </a:t>
            </a:r>
            <a:endParaRPr lang="en-US" dirty="0" smtClean="0"/>
          </a:p>
          <a:p>
            <a:pPr lvl="1"/>
            <a:r>
              <a:rPr lang="en-US" dirty="0" smtClean="0"/>
              <a:t>Educational needs for access to learning materials.</a:t>
            </a:r>
          </a:p>
        </p:txBody>
      </p:sp>
    </p:spTree>
    <p:extLst>
      <p:ext uri="{BB962C8B-B14F-4D97-AF65-F5344CB8AC3E}">
        <p14:creationId xmlns:p14="http://schemas.microsoft.com/office/powerpoint/2010/main" val="21035053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IPRs and access to knowledge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Patents, trade secrets and copyrights can play useful roles in facilitating rights sharing and technology diffusion.</a:t>
            </a:r>
          </a:p>
          <a:p>
            <a:r>
              <a:rPr lang="en-US" dirty="0" smtClean="0"/>
              <a:t>But the international patenting system is not sufficient to incentivize the needed R&amp;D investments and transfers of quasi-public goods. </a:t>
            </a:r>
          </a:p>
          <a:p>
            <a:r>
              <a:rPr lang="en-US" dirty="0" smtClean="0"/>
              <a:t>Nor will it pay for localized adaptation investments in poor countries.</a:t>
            </a:r>
          </a:p>
          <a:p>
            <a:r>
              <a:rPr lang="en-US" dirty="0" smtClean="0"/>
              <a:t>Rigorous copyright protection does raise costs of access to published materials.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41286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Policy lessons for developing countries?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Policy makers can take steps to help their economies benefit from IPRs at least cost.</a:t>
            </a:r>
          </a:p>
          <a:p>
            <a:pPr lvl="1"/>
            <a:r>
              <a:rPr lang="en-US" dirty="0" smtClean="0"/>
              <a:t>Strive for transparency and certainty in administration and enforcement of the IPRs system.</a:t>
            </a:r>
          </a:p>
          <a:p>
            <a:pPr lvl="1"/>
            <a:r>
              <a:rPr lang="en-US" dirty="0" smtClean="0"/>
              <a:t>Take advantage where needed of available limitations and exceptions on the scope of rights:</a:t>
            </a:r>
          </a:p>
          <a:p>
            <a:pPr lvl="2"/>
            <a:r>
              <a:rPr lang="en-US" dirty="0"/>
              <a:t>Patents: rigorous standards, opposition procedures, development-oriented fees structure, research exemption, compulsory licensing, etc.</a:t>
            </a:r>
          </a:p>
          <a:p>
            <a:pPr lvl="2"/>
            <a:r>
              <a:rPr lang="en-US" dirty="0"/>
              <a:t>Trade secrets: narrowly defined as possible.</a:t>
            </a:r>
          </a:p>
          <a:p>
            <a:pPr lvl="2"/>
            <a:r>
              <a:rPr lang="en-US" dirty="0"/>
              <a:t>Copyrights: transparent but robust limitations and exceptions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Take steps to encourage and protect domestic knowledge development and use: benefit sharing.</a:t>
            </a:r>
          </a:p>
        </p:txBody>
      </p:sp>
    </p:spTree>
    <p:extLst>
      <p:ext uri="{BB962C8B-B14F-4D97-AF65-F5344CB8AC3E}">
        <p14:creationId xmlns:p14="http://schemas.microsoft.com/office/powerpoint/2010/main" val="3539656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Policy lessons for developing countries?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IPRs should be conceived of as a component of broader development strategy</a:t>
            </a:r>
            <a:r>
              <a:rPr lang="en-US" dirty="0" smtClean="0"/>
              <a:t>.</a:t>
            </a:r>
          </a:p>
          <a:p>
            <a:r>
              <a:rPr lang="en-US" dirty="0" smtClean="0"/>
              <a:t>Key factors suggested by research:</a:t>
            </a:r>
          </a:p>
          <a:p>
            <a:pPr lvl="1"/>
            <a:r>
              <a:rPr lang="en-US" dirty="0" smtClean="0"/>
              <a:t>Take further steps to improve domestic investment climates.</a:t>
            </a:r>
          </a:p>
          <a:p>
            <a:pPr lvl="1"/>
            <a:r>
              <a:rPr lang="en-US" dirty="0" smtClean="0"/>
              <a:t>Build R&amp;D capacities in domestic firms.</a:t>
            </a:r>
          </a:p>
          <a:p>
            <a:pPr lvl="1"/>
            <a:r>
              <a:rPr lang="en-US" dirty="0" smtClean="0"/>
              <a:t>Invest in science and technology education.</a:t>
            </a:r>
          </a:p>
          <a:p>
            <a:pPr lvl="1"/>
            <a:r>
              <a:rPr lang="en-US" dirty="0" smtClean="0"/>
              <a:t>Subsidize research into localized adaptation, including with international teams of researchers.</a:t>
            </a:r>
          </a:p>
          <a:p>
            <a:pPr lvl="1"/>
            <a:r>
              <a:rPr lang="en-US" dirty="0" smtClean="0"/>
              <a:t>Competition maintenance and (in medicines at least) price regulation.</a:t>
            </a:r>
          </a:p>
          <a:p>
            <a:pPr lvl="1"/>
            <a:r>
              <a:rPr lang="en-US" dirty="0" smtClean="0"/>
              <a:t>Openness to trade and investment to encourage international network linkages.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36435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Global policy lessons?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can useful technology transfer of public goods be optimized? </a:t>
            </a:r>
          </a:p>
          <a:p>
            <a:r>
              <a:rPr lang="en-US" dirty="0" smtClean="0"/>
              <a:t>There are many possibilities but here are two with large potential payoffs.</a:t>
            </a:r>
          </a:p>
          <a:p>
            <a:pPr lvl="1"/>
            <a:r>
              <a:rPr lang="en-US" dirty="0" smtClean="0"/>
              <a:t>International investments in knowledge pools into which publicly funded scientific research results and applications would be placed for licensing on concessional terms.  </a:t>
            </a:r>
          </a:p>
          <a:p>
            <a:pPr lvl="1"/>
            <a:r>
              <a:rPr lang="en-US" dirty="0" smtClean="0"/>
              <a:t>Increases in medium-term “mobility visas” for skilled technical workers.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8428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Defining social development and role of IPRs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A broad and all-encompassing concept but here let’s take it to mean:</a:t>
            </a:r>
          </a:p>
          <a:p>
            <a:pPr lvl="1"/>
            <a:r>
              <a:rPr lang="en-US" dirty="0" smtClean="0"/>
              <a:t>Establishment and sustainable growth of markets and institutional structures to facilitate and foster sustained improvements in living standards.</a:t>
            </a:r>
          </a:p>
          <a:p>
            <a:pPr lvl="1"/>
            <a:r>
              <a:rPr lang="en-US" dirty="0" smtClean="0"/>
              <a:t>Increasing abilities of society (governments, firms, educational institutions, health authorities, etc.) to meet the needs of citizens for physical well-being and fruitful social interactions.</a:t>
            </a:r>
          </a:p>
          <a:p>
            <a:r>
              <a:rPr lang="en-US" dirty="0" smtClean="0"/>
              <a:t>Intellectual property rights (IPRs) can have multiple and cross-cutting impacts on these capabilities.</a:t>
            </a:r>
          </a:p>
          <a:p>
            <a:r>
              <a:rPr lang="en-US" dirty="0" smtClean="0"/>
              <a:t>How effective or costly IPRs may be depends on a large set of socioeconomic factors.</a:t>
            </a:r>
          </a:p>
          <a:p>
            <a:r>
              <a:rPr lang="en-US" dirty="0" smtClean="0"/>
              <a:t>IPRs properly need to be embedded in broader social and economic systems to promote development:</a:t>
            </a:r>
          </a:p>
          <a:p>
            <a:pPr lvl="1"/>
            <a:r>
              <a:rPr lang="en-US" dirty="0" smtClean="0"/>
              <a:t>Innovation, adaptation, creativity and growth;</a:t>
            </a:r>
          </a:p>
          <a:p>
            <a:pPr lvl="1"/>
            <a:r>
              <a:rPr lang="en-US" dirty="0" smtClean="0"/>
              <a:t>Competition and regulation;</a:t>
            </a:r>
          </a:p>
          <a:p>
            <a:pPr lvl="1"/>
            <a:r>
              <a:rPr lang="en-US" dirty="0" smtClean="0"/>
              <a:t>Education, public health, and access to knowledge.  </a:t>
            </a:r>
          </a:p>
          <a:p>
            <a:r>
              <a:rPr lang="en-US" dirty="0" smtClean="0"/>
              <a:t>Today I hope to offer a bit of structure and evidence-based observations to some of this complexity.</a:t>
            </a:r>
          </a:p>
        </p:txBody>
      </p:sp>
    </p:spTree>
    <p:extLst>
      <p:ext uri="{BB962C8B-B14F-4D97-AF65-F5344CB8AC3E}">
        <p14:creationId xmlns:p14="http://schemas.microsoft.com/office/powerpoint/2010/main" val="3801079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the promised gains of a globalized IPRs system?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Improve </a:t>
            </a:r>
            <a:r>
              <a:rPr lang="en-US" dirty="0" smtClean="0"/>
              <a:t>international </a:t>
            </a:r>
            <a:r>
              <a:rPr lang="en-US" dirty="0"/>
              <a:t>and national innovation incentives.</a:t>
            </a:r>
          </a:p>
          <a:p>
            <a:r>
              <a:rPr lang="en-US" dirty="0"/>
              <a:t>Encourage R&amp;D in technologies </a:t>
            </a:r>
            <a:r>
              <a:rPr lang="en-US" dirty="0" smtClean="0"/>
              <a:t>and products needed in </a:t>
            </a:r>
            <a:r>
              <a:rPr lang="en-US" dirty="0"/>
              <a:t>poor countries.</a:t>
            </a:r>
          </a:p>
          <a:p>
            <a:r>
              <a:rPr lang="en-US" dirty="0"/>
              <a:t>Expand trade </a:t>
            </a:r>
            <a:r>
              <a:rPr lang="en-US" dirty="0" smtClean="0"/>
              <a:t>and investment in </a:t>
            </a:r>
            <a:r>
              <a:rPr lang="en-US" dirty="0"/>
              <a:t>high-technology </a:t>
            </a:r>
            <a:r>
              <a:rPr lang="en-US" dirty="0" smtClean="0"/>
              <a:t>goods and networks.</a:t>
            </a:r>
            <a:endParaRPr lang="en-US" dirty="0"/>
          </a:p>
          <a:p>
            <a:r>
              <a:rPr lang="en-US" dirty="0"/>
              <a:t>Support markets for international knowledge transfer and diffusion.</a:t>
            </a:r>
          </a:p>
          <a:p>
            <a:r>
              <a:rPr lang="en-US" dirty="0"/>
              <a:t>Improve consumer guarantees of product </a:t>
            </a:r>
            <a:r>
              <a:rPr lang="en-US" dirty="0" smtClean="0"/>
              <a:t>origin.</a:t>
            </a:r>
            <a:endParaRPr lang="en-US" dirty="0"/>
          </a:p>
          <a:p>
            <a:r>
              <a:rPr lang="en-US" dirty="0"/>
              <a:t>Build and support </a:t>
            </a:r>
            <a:r>
              <a:rPr lang="en-US" dirty="0" smtClean="0"/>
              <a:t>domestic and global markets </a:t>
            </a:r>
            <a:r>
              <a:rPr lang="en-US" dirty="0"/>
              <a:t>for creativity.</a:t>
            </a:r>
          </a:p>
          <a:p>
            <a:r>
              <a:rPr lang="en-US" dirty="0"/>
              <a:t>Facilitate beneficial price differentiation</a:t>
            </a:r>
            <a:r>
              <a:rPr lang="en-US" dirty="0" smtClean="0"/>
              <a:t>.</a:t>
            </a:r>
          </a:p>
          <a:p>
            <a:r>
              <a:rPr lang="en-US" dirty="0" smtClean="0"/>
              <a:t>Offer more scope for protecting and developing traditional knowledge.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0627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And some potential costs?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IPRs carry administrative </a:t>
            </a:r>
            <a:r>
              <a:rPr lang="en-US" dirty="0"/>
              <a:t>and enforcement </a:t>
            </a:r>
            <a:r>
              <a:rPr lang="en-US" dirty="0" smtClean="0"/>
              <a:t>costs.</a:t>
            </a:r>
            <a:endParaRPr lang="en-US" dirty="0"/>
          </a:p>
          <a:p>
            <a:r>
              <a:rPr lang="en-US" dirty="0" smtClean="0"/>
              <a:t>They may support </a:t>
            </a:r>
            <a:r>
              <a:rPr lang="en-US" dirty="0"/>
              <a:t>market power in presence of weak </a:t>
            </a:r>
            <a:r>
              <a:rPr lang="en-US" dirty="0" smtClean="0"/>
              <a:t>competition.</a:t>
            </a:r>
            <a:endParaRPr lang="en-US" dirty="0"/>
          </a:p>
          <a:p>
            <a:r>
              <a:rPr lang="en-US" dirty="0" smtClean="0"/>
              <a:t>There is a potential for licensing abuses.</a:t>
            </a:r>
            <a:endParaRPr lang="en-US" dirty="0"/>
          </a:p>
          <a:p>
            <a:r>
              <a:rPr lang="en-US" dirty="0" smtClean="0"/>
              <a:t>Unbalanced patent and trade-secrets rules may block </a:t>
            </a:r>
            <a:r>
              <a:rPr lang="en-US" dirty="0"/>
              <a:t>follow-on innovation and restrict imitative </a:t>
            </a:r>
            <a:r>
              <a:rPr lang="en-US" dirty="0" smtClean="0"/>
              <a:t>competition.</a:t>
            </a:r>
            <a:endParaRPr lang="en-US" dirty="0"/>
          </a:p>
          <a:p>
            <a:r>
              <a:rPr lang="en-US" dirty="0" smtClean="0"/>
              <a:t>IPRs may raise </a:t>
            </a:r>
            <a:r>
              <a:rPr lang="en-US" dirty="0"/>
              <a:t>costs </a:t>
            </a:r>
            <a:r>
              <a:rPr lang="en-US" dirty="0" smtClean="0"/>
              <a:t>of </a:t>
            </a:r>
            <a:r>
              <a:rPr lang="en-US" dirty="0"/>
              <a:t>medicines, agricultural </a:t>
            </a:r>
            <a:r>
              <a:rPr lang="en-US" dirty="0" smtClean="0"/>
              <a:t>inputs, and needed environmental technologies.</a:t>
            </a:r>
            <a:endParaRPr lang="en-US" dirty="0"/>
          </a:p>
          <a:p>
            <a:r>
              <a:rPr lang="en-US" dirty="0" smtClean="0"/>
              <a:t>Rigorous copyrights and database protection may restrict </a:t>
            </a:r>
            <a:r>
              <a:rPr lang="en-US" dirty="0"/>
              <a:t>fair-use access to educational, scientific, and cultural </a:t>
            </a:r>
            <a:r>
              <a:rPr lang="en-US" dirty="0" smtClean="0"/>
              <a:t>materials.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5216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Evidence from economic research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Caveats:</a:t>
            </a:r>
          </a:p>
          <a:p>
            <a:pPr lvl="1"/>
            <a:r>
              <a:rPr lang="en-US" dirty="0" smtClean="0"/>
              <a:t>Research is difficult due to data scarcity, measurement problems, causation issues, and confounding factors.</a:t>
            </a:r>
          </a:p>
          <a:p>
            <a:pPr lvl="1"/>
            <a:r>
              <a:rPr lang="en-US" dirty="0" smtClean="0"/>
              <a:t>“Public goods” questions in particular are hard to study.</a:t>
            </a:r>
          </a:p>
          <a:p>
            <a:pPr lvl="1"/>
            <a:r>
              <a:rPr lang="en-US" dirty="0" smtClean="0"/>
              <a:t>Much of the research to date analyzes periods prior to effective TRIPS implementation in developing countries.</a:t>
            </a:r>
          </a:p>
          <a:p>
            <a:pPr lvl="1"/>
            <a:r>
              <a:rPr lang="en-US" dirty="0" smtClean="0"/>
              <a:t>Almost no serious research asks about impacts of IPRs in combination with other important conditions and policies. </a:t>
            </a:r>
          </a:p>
          <a:p>
            <a:r>
              <a:rPr lang="en-US" dirty="0" smtClean="0"/>
              <a:t>Following is a brief overview of available evidence in 3 areas.</a:t>
            </a:r>
          </a:p>
          <a:p>
            <a:r>
              <a:rPr lang="en-US" dirty="0" smtClean="0"/>
              <a:t>Unfortunately we have little systematic evidence in other areas of “public goods” and development: environmental technologies, agriculture, genetic resources, and others.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90807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IPR reforms and innovation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It’s remarkable how little is known about this fundamental question.</a:t>
            </a:r>
          </a:p>
          <a:p>
            <a:r>
              <a:rPr lang="en-US" dirty="0" smtClean="0"/>
              <a:t>Casual evidence since TRIPS:</a:t>
            </a:r>
          </a:p>
          <a:p>
            <a:pPr lvl="1"/>
            <a:r>
              <a:rPr lang="en-US" dirty="0" smtClean="0"/>
              <a:t>Developed economies have not become more innovative (R&amp;D productivity) relative to trend rates.</a:t>
            </a:r>
          </a:p>
          <a:p>
            <a:pPr lvl="1"/>
            <a:r>
              <a:rPr lang="en-US" dirty="0" smtClean="0"/>
              <a:t>Emerging economies are engaging in more innovation and technology exports.</a:t>
            </a:r>
          </a:p>
          <a:p>
            <a:pPr lvl="1"/>
            <a:r>
              <a:rPr lang="en-US" dirty="0" smtClean="0"/>
              <a:t>But this change is heavily concentrated in a few countries and industries.</a:t>
            </a:r>
          </a:p>
          <a:p>
            <a:r>
              <a:rPr lang="en-US" dirty="0" smtClean="0"/>
              <a:t>Econometric studies are mixed but support 2 conclusions:</a:t>
            </a:r>
          </a:p>
          <a:p>
            <a:pPr lvl="1"/>
            <a:r>
              <a:rPr lang="en-US" dirty="0" smtClean="0"/>
              <a:t>Patent reforms can stimulate more innovation and exports in middle-income emerging economies with human capital and competitive markets.</a:t>
            </a:r>
          </a:p>
          <a:p>
            <a:pPr lvl="1"/>
            <a:r>
              <a:rPr lang="en-US" dirty="0" smtClean="0"/>
              <a:t>There is little evidence to date of such effects in poor countries.</a:t>
            </a:r>
          </a:p>
          <a:p>
            <a:r>
              <a:rPr lang="en-US" dirty="0" smtClean="0"/>
              <a:t>Trademark protection can help build product markets in developing economies.</a:t>
            </a:r>
          </a:p>
          <a:p>
            <a:r>
              <a:rPr lang="en-US" dirty="0" smtClean="0"/>
              <a:t>We know very little about the sources of creativity in poor countries and informal sectors.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9248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IPR reforms and cross-border technology diffusion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There seems to be a positive causal impact of IPR reforms on inward technology transfer through market channels.</a:t>
            </a:r>
          </a:p>
          <a:p>
            <a:r>
              <a:rPr lang="en-US" dirty="0" smtClean="0"/>
              <a:t>But not in the poorest countries.</a:t>
            </a:r>
          </a:p>
          <a:p>
            <a:r>
              <a:rPr lang="en-US" dirty="0" smtClean="0"/>
              <a:t>In middle-income and emerging economies there are threshold and complementarity effects:</a:t>
            </a:r>
          </a:p>
          <a:p>
            <a:pPr lvl="1"/>
            <a:r>
              <a:rPr lang="en-US" dirty="0" smtClean="0"/>
              <a:t>Education and human capital;</a:t>
            </a:r>
          </a:p>
          <a:p>
            <a:pPr lvl="1"/>
            <a:r>
              <a:rPr lang="en-US" dirty="0" smtClean="0"/>
              <a:t>Effective domestic competition;</a:t>
            </a:r>
          </a:p>
          <a:p>
            <a:pPr lvl="1"/>
            <a:r>
              <a:rPr lang="en-US" dirty="0" smtClean="0"/>
              <a:t>Adequate governance and infrastructure.</a:t>
            </a:r>
          </a:p>
          <a:p>
            <a:r>
              <a:rPr lang="en-US" dirty="0" smtClean="0"/>
              <a:t>We do not have yet a good understanding of the microeconomic </a:t>
            </a:r>
            <a:r>
              <a:rPr lang="en-US" i="1" dirty="0" smtClean="0"/>
              <a:t>mechanisms</a:t>
            </a:r>
            <a:r>
              <a:rPr lang="en-US" dirty="0" smtClean="0"/>
              <a:t> that explain these findings.  </a:t>
            </a:r>
          </a:p>
          <a:p>
            <a:r>
              <a:rPr lang="en-US" dirty="0" smtClean="0"/>
              <a:t>And we have not studied well the impacts on “non-market” channels: imitation and copying.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72538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Patents and pharmaceuticals: R&amp;D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Cross-country evidence about drug patent reforms:</a:t>
            </a:r>
          </a:p>
          <a:p>
            <a:pPr lvl="1"/>
            <a:r>
              <a:rPr lang="en-US" dirty="0" smtClean="0"/>
              <a:t>Strengthened laws in developed countries do expand R&amp;D.</a:t>
            </a:r>
          </a:p>
          <a:p>
            <a:pPr lvl="1"/>
            <a:r>
              <a:rPr lang="en-US" dirty="0" smtClean="0"/>
              <a:t>Reforms in most developing countries do not expand local or global R&amp;D.</a:t>
            </a:r>
          </a:p>
          <a:p>
            <a:pPr lvl="1"/>
            <a:r>
              <a:rPr lang="en-US" dirty="0" smtClean="0"/>
              <a:t>Since TRIPS there have not been noticeable increases in private R&amp;D aimed at treatments for diseases most prevalent in poor countries.</a:t>
            </a:r>
          </a:p>
          <a:p>
            <a:r>
              <a:rPr lang="en-US" dirty="0" smtClean="0"/>
              <a:t>Since TRIPS and 2005 patent law the larger and export-oriented Indian firms have raised R&amp;D investments sharply.</a:t>
            </a:r>
          </a:p>
          <a:p>
            <a:pPr marL="685800" lvl="2">
              <a:spcBef>
                <a:spcPts val="1000"/>
              </a:spcBef>
            </a:pPr>
            <a:r>
              <a:rPr lang="en-US" dirty="0"/>
              <a:t>But not in original drugs for Indian or DC markets.</a:t>
            </a:r>
          </a:p>
          <a:p>
            <a:r>
              <a:rPr lang="en-US" dirty="0" smtClean="0"/>
              <a:t>Patents </a:t>
            </a:r>
            <a:r>
              <a:rPr lang="en-US" dirty="0"/>
              <a:t>can support </a:t>
            </a:r>
            <a:r>
              <a:rPr lang="en-US" dirty="0" smtClean="0"/>
              <a:t>efficient licensing </a:t>
            </a:r>
            <a:r>
              <a:rPr lang="en-US" dirty="0"/>
              <a:t>in private-public drug development </a:t>
            </a:r>
            <a:r>
              <a:rPr lang="en-US" dirty="0" smtClean="0"/>
              <a:t>partnerships and </a:t>
            </a:r>
            <a:r>
              <a:rPr lang="en-US" dirty="0"/>
              <a:t>distribution of essential medicines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9691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Patents and pharmaceuticals: prices and availability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The obvious concern: what will happen to drug prices as generic competition is diminished?</a:t>
            </a:r>
          </a:p>
          <a:p>
            <a:r>
              <a:rPr lang="en-US" dirty="0" smtClean="0"/>
              <a:t>An important simulation study using pre-patent law market structure: prices of quinolones in India could rise by 100 to 300% with substantial welfare losses.</a:t>
            </a:r>
          </a:p>
          <a:p>
            <a:r>
              <a:rPr lang="en-US" dirty="0" smtClean="0"/>
              <a:t>A post-2005 study econometrically analyzing detailed price impacts found fairly modest effects in India (3% to 20%, depending on local competition).</a:t>
            </a:r>
          </a:p>
          <a:p>
            <a:r>
              <a:rPr lang="en-US" dirty="0" smtClean="0"/>
              <a:t>New evidence across countries finds similarly modest price effects in developing countries with stronger post-TRIPS patent laws.</a:t>
            </a:r>
          </a:p>
          <a:p>
            <a:r>
              <a:rPr lang="en-US" dirty="0" smtClean="0"/>
              <a:t>Why the modest effects? Price regulation? Threats of compulsory licensing?  It’s not yet clear and we need more research.</a:t>
            </a:r>
          </a:p>
          <a:p>
            <a:r>
              <a:rPr lang="en-US" dirty="0" smtClean="0"/>
              <a:t>Patents and launches: availability of new drugs is delayed significantly by the absence of patents and/or presence of strong price controls.</a:t>
            </a:r>
          </a:p>
          <a:p>
            <a:r>
              <a:rPr lang="en-US" dirty="0" smtClean="0"/>
              <a:t>There is anecdotal evidence of declining amounts of dangerous counterfeit medicines.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7989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586</TotalTime>
  <Words>1332</Words>
  <Application>Microsoft Office PowerPoint</Application>
  <PresentationFormat>Custom</PresentationFormat>
  <Paragraphs>112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Intellectual Property Rights and Social Development: Issues and Evidence</vt:lpstr>
      <vt:lpstr>Defining social development and role of IPRs </vt:lpstr>
      <vt:lpstr>What are the promised gains of a globalized IPRs system?</vt:lpstr>
      <vt:lpstr>And some potential costs?</vt:lpstr>
      <vt:lpstr>Evidence from economic research</vt:lpstr>
      <vt:lpstr>IPR reforms and innovation</vt:lpstr>
      <vt:lpstr>IPR reforms and cross-border technology diffusion</vt:lpstr>
      <vt:lpstr>Patents and pharmaceuticals: R&amp;D</vt:lpstr>
      <vt:lpstr>Patents and pharmaceuticals: prices and availability</vt:lpstr>
      <vt:lpstr>IPRs and access to knowledge</vt:lpstr>
      <vt:lpstr>IPRs and access to knowledge</vt:lpstr>
      <vt:lpstr>Policy lessons for developing countries?</vt:lpstr>
      <vt:lpstr>Policy lessons for developing countries?</vt:lpstr>
      <vt:lpstr>Global policy lessons?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Intellectual Property Rights and Social Development: Issues and Evidence</dc:title>
  <dc:creator>Keith E Maskus</dc:creator>
  <cp:lastModifiedBy>LIZARZABURU AGUILAR María Daniela</cp:lastModifiedBy>
  <cp:revision>40</cp:revision>
  <dcterms:created xsi:type="dcterms:W3CDTF">2016-03-10T21:07:04Z</dcterms:created>
  <dcterms:modified xsi:type="dcterms:W3CDTF">2016-03-16T08:43:22Z</dcterms:modified>
</cp:coreProperties>
</file>