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07" r:id="rId2"/>
    <p:sldId id="273" r:id="rId3"/>
    <p:sldId id="308" r:id="rId4"/>
    <p:sldId id="294" r:id="rId5"/>
    <p:sldId id="287" r:id="rId6"/>
    <p:sldId id="295" r:id="rId7"/>
    <p:sldId id="259" r:id="rId8"/>
    <p:sldId id="258" r:id="rId9"/>
    <p:sldId id="296" r:id="rId10"/>
    <p:sldId id="303" r:id="rId11"/>
    <p:sldId id="297" r:id="rId12"/>
    <p:sldId id="298" r:id="rId13"/>
    <p:sldId id="299" r:id="rId14"/>
    <p:sldId id="292" r:id="rId15"/>
    <p:sldId id="275" r:id="rId16"/>
    <p:sldId id="276" r:id="rId17"/>
    <p:sldId id="277" r:id="rId18"/>
    <p:sldId id="268" r:id="rId19"/>
    <p:sldId id="302" r:id="rId20"/>
    <p:sldId id="300" r:id="rId21"/>
    <p:sldId id="281" r:id="rId22"/>
    <p:sldId id="270" r:id="rId23"/>
    <p:sldId id="285" r:id="rId24"/>
    <p:sldId id="309" r:id="rId25"/>
    <p:sldId id="310" r:id="rId26"/>
    <p:sldId id="282" r:id="rId27"/>
    <p:sldId id="283" r:id="rId2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1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FC136B0-5423-4D38-8B6A-B752B011501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6AC9E615-3C45-4196-8143-9F18F6CE5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2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9CFFF94-347B-4422-8144-29E4F1DF7D86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1" y="4686301"/>
            <a:ext cx="5389563" cy="4440238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013"/>
            <a:ext cx="2919413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0DC7FE6-2526-4554-A1E0-ECD709FDC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8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52C2837-7404-4EA3-863A-433F964E02AA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030DD1-01C0-45B9-86BF-316DD2FF7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4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5719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0">
                <a:schemeClr val="dk2">
                  <a:shade val="67500"/>
                  <a:satMod val="115000"/>
                </a:schemeClr>
              </a:gs>
              <a:gs pos="0">
                <a:schemeClr val="tx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136904" cy="28803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WIPO International Conference on Intellectual Property and Development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8064896" cy="36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Geneva, April 7 and 8, 2016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Octavian APOSTOL</a:t>
            </a:r>
          </a:p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Director General</a:t>
            </a:r>
          </a:p>
          <a:p>
            <a:pPr algn="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State Agency on Intellectual 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Property of the Republic of Moldova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4" descr="AGEPI_png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692070"/>
            <a:ext cx="192963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6635080" cy="1408176"/>
          </a:xfrm>
        </p:spPr>
        <p:txBody>
          <a:bodyPr/>
          <a:lstStyle/>
          <a:p>
            <a:r>
              <a:rPr lang="en-US" dirty="0" smtClean="0"/>
              <a:t>From the Heart…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i="1" dirty="0" smtClean="0">
                <a:solidFill>
                  <a:srgbClr val="C00000"/>
                </a:solidFill>
              </a:rPr>
              <a:t>♥ </a:t>
            </a:r>
            <a:r>
              <a:rPr lang="en-GB" i="1" dirty="0" smtClean="0"/>
              <a:t>sell not just products to the consumer, but </a:t>
            </a:r>
          </a:p>
          <a:p>
            <a:r>
              <a:rPr lang="en-GB" dirty="0" smtClean="0"/>
              <a:t>a certain satisfaction, </a:t>
            </a:r>
          </a:p>
          <a:p>
            <a:r>
              <a:rPr lang="en-GB" dirty="0" smtClean="0"/>
              <a:t>good emotions, </a:t>
            </a:r>
          </a:p>
          <a:p>
            <a:r>
              <a:rPr lang="en-GB" dirty="0" smtClean="0"/>
              <a:t>pride for domestic goods,  </a:t>
            </a:r>
          </a:p>
          <a:p>
            <a:r>
              <a:rPr lang="en-GB" dirty="0" smtClean="0"/>
              <a:t>feeling of being part of a community,</a:t>
            </a:r>
          </a:p>
          <a:p>
            <a:r>
              <a:rPr lang="en-GB" dirty="0"/>
              <a:t>r</a:t>
            </a:r>
            <a:r>
              <a:rPr lang="en-GB" dirty="0" smtClean="0"/>
              <a:t>ecognition of contributing to the common welfare, </a:t>
            </a:r>
          </a:p>
          <a:p>
            <a:r>
              <a:rPr lang="en-GB" dirty="0"/>
              <a:t>a</a:t>
            </a:r>
            <a:r>
              <a:rPr lang="en-GB" dirty="0" smtClean="0"/>
              <a:t>nd much more…</a:t>
            </a:r>
            <a:endParaRPr lang="ru-RU" dirty="0"/>
          </a:p>
        </p:txBody>
      </p:sp>
      <p:grpSp>
        <p:nvGrpSpPr>
          <p:cNvPr id="4" name="Group 4"/>
          <p:cNvGrpSpPr/>
          <p:nvPr/>
        </p:nvGrpSpPr>
        <p:grpSpPr>
          <a:xfrm>
            <a:off x="0" y="-10274"/>
            <a:ext cx="1547664" cy="1484784"/>
            <a:chOff x="0" y="0"/>
            <a:chExt cx="1547664" cy="1484784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547664" cy="14847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57" y="332656"/>
              <a:ext cx="9937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Рисунок 22" descr="http://diez.md/wp-content/uploads/2014/02/facebook_profile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0274"/>
            <a:ext cx="1547664" cy="133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1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0"/>
            <a:ext cx="5842992" cy="1408176"/>
          </a:xfrm>
        </p:spPr>
        <p:txBody>
          <a:bodyPr>
            <a:normAutofit fontScale="90000"/>
          </a:bodyPr>
          <a:lstStyle/>
          <a:p>
            <a:r>
              <a:rPr lang="en-GB" dirty="0"/>
              <a:t>Moldova Spring Fashion Walk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1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sz="2600" dirty="0" smtClean="0"/>
              <a:t>In 2012, 7 designers participated in the first </a:t>
            </a:r>
            <a:r>
              <a:rPr lang="en-US" sz="2600" dirty="0"/>
              <a:t>campaign </a:t>
            </a:r>
            <a:r>
              <a:rPr lang="en-US" sz="2600" dirty="0" smtClean="0"/>
              <a:t>aimed to promote </a:t>
            </a:r>
            <a:r>
              <a:rPr lang="en-US" sz="2600" dirty="0"/>
              <a:t>apparel, footwear, and fashion accessories </a:t>
            </a:r>
            <a:r>
              <a:rPr lang="en-US" sz="2600" dirty="0" smtClean="0"/>
              <a:t>“made </a:t>
            </a:r>
            <a:r>
              <a:rPr lang="en-US" sz="2600" dirty="0"/>
              <a:t>in </a:t>
            </a:r>
            <a:r>
              <a:rPr lang="en-US" sz="2600" dirty="0" smtClean="0"/>
              <a:t>Moldova”. </a:t>
            </a:r>
          </a:p>
          <a:p>
            <a:pPr marL="118872" indent="0">
              <a:buNone/>
            </a:pPr>
            <a:endParaRPr lang="en-US" sz="1500" dirty="0" smtClean="0"/>
          </a:p>
          <a:p>
            <a:pPr marL="118872" indent="0">
              <a:buNone/>
            </a:pPr>
            <a:r>
              <a:rPr lang="en-US" sz="2600" dirty="0" smtClean="0"/>
              <a:t>The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edition of Moldova </a:t>
            </a:r>
            <a:r>
              <a:rPr lang="en-US" sz="2600" dirty="0"/>
              <a:t>Spring Fashion Walk </a:t>
            </a:r>
            <a:endParaRPr lang="en-US" sz="2600" dirty="0" smtClean="0"/>
          </a:p>
          <a:p>
            <a:pPr marL="118872" indent="0">
              <a:buNone/>
            </a:pPr>
            <a:r>
              <a:rPr lang="en-US" sz="2600" dirty="0" smtClean="0"/>
              <a:t>was organized, supported by USAID and</a:t>
            </a:r>
          </a:p>
          <a:p>
            <a:pPr marL="118872" indent="0">
              <a:buNone/>
            </a:pPr>
            <a:r>
              <a:rPr lang="en-US" sz="2600" dirty="0" smtClean="0"/>
              <a:t>hosted by H.E. Ambassador of United </a:t>
            </a:r>
          </a:p>
          <a:p>
            <a:pPr marL="118872" indent="0">
              <a:buNone/>
            </a:pPr>
            <a:r>
              <a:rPr lang="en-US" sz="2600" dirty="0" smtClean="0"/>
              <a:t>States in Moldova,  Mr. William H. Moser </a:t>
            </a:r>
          </a:p>
          <a:p>
            <a:pPr marL="118872" indent="0">
              <a:buNone/>
            </a:pPr>
            <a:r>
              <a:rPr lang="en-US" sz="2600" dirty="0" smtClean="0"/>
              <a:t>and his wife. </a:t>
            </a:r>
          </a:p>
          <a:p>
            <a:pPr marL="118872" indent="0">
              <a:buNone/>
            </a:pPr>
            <a:endParaRPr lang="en-US" sz="1500" dirty="0" smtClean="0"/>
          </a:p>
          <a:p>
            <a:pPr marL="118872" indent="0">
              <a:buNone/>
            </a:pPr>
            <a:r>
              <a:rPr lang="en-US" sz="2600" dirty="0" smtClean="0"/>
              <a:t>In 2015, at its 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edition – </a:t>
            </a:r>
            <a:r>
              <a:rPr lang="en-US" sz="2600" b="1" dirty="0" smtClean="0"/>
              <a:t>35</a:t>
            </a:r>
            <a:r>
              <a:rPr lang="en-US" sz="2600" dirty="0" smtClean="0"/>
              <a:t> fashion brands </a:t>
            </a:r>
          </a:p>
          <a:p>
            <a:pPr marL="118872" indent="0">
              <a:buNone/>
            </a:pPr>
            <a:r>
              <a:rPr lang="en-US" sz="2600" dirty="0"/>
              <a:t>d</a:t>
            </a:r>
            <a:r>
              <a:rPr lang="en-US" sz="2600" dirty="0" smtClean="0"/>
              <a:t>emonstrated their “made in Moldova” </a:t>
            </a:r>
          </a:p>
          <a:p>
            <a:pPr marL="118872" indent="0">
              <a:buNone/>
            </a:pPr>
            <a:r>
              <a:rPr lang="en-US" sz="2600" dirty="0" smtClean="0"/>
              <a:t>Collections</a:t>
            </a:r>
          </a:p>
          <a:p>
            <a:pPr marL="118872" indent="0">
              <a:buNone/>
            </a:pPr>
            <a:endParaRPr lang="en-US" sz="900" dirty="0"/>
          </a:p>
          <a:p>
            <a:pPr marL="118872" indent="0" algn="r">
              <a:buNone/>
            </a:pPr>
            <a:r>
              <a:rPr lang="en-US" sz="1600" i="1" dirty="0" smtClean="0"/>
              <a:t>Photo: </a:t>
            </a:r>
          </a:p>
          <a:p>
            <a:pPr marL="118872" indent="0" algn="r">
              <a:buNone/>
            </a:pPr>
            <a:r>
              <a:rPr lang="en-US" sz="1600" i="1" dirty="0" smtClean="0"/>
              <a:t>H.E</a:t>
            </a:r>
            <a:r>
              <a:rPr lang="en-US" sz="1600" i="1" dirty="0"/>
              <a:t>. Ambassador </a:t>
            </a:r>
            <a:r>
              <a:rPr lang="en-US" sz="1600" i="1" dirty="0" smtClean="0"/>
              <a:t> Moser and his wife climbed the podium in a gesture of support for local designers 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602725" cy="148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6" y="2760092"/>
            <a:ext cx="2463604" cy="27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Marketing and selling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1584175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dirty="0" smtClean="0"/>
              <a:t>Commercial Platform </a:t>
            </a:r>
            <a:r>
              <a:rPr lang="en-US" b="1" i="1" dirty="0" smtClean="0"/>
              <a:t>“From the Heart - the Common House for Brands of Moldova”         </a:t>
            </a:r>
          </a:p>
          <a:p>
            <a:pPr marL="118872" indent="0">
              <a:buNone/>
            </a:pPr>
            <a:r>
              <a:rPr lang="en-US" dirty="0" smtClean="0"/>
              <a:t>+ </a:t>
            </a:r>
            <a:r>
              <a:rPr lang="en-US" b="1" dirty="0" smtClean="0"/>
              <a:t>65</a:t>
            </a:r>
            <a:r>
              <a:rPr lang="en-US" dirty="0" smtClean="0"/>
              <a:t> new shops selling Moldovan brands opened </a:t>
            </a:r>
          </a:p>
          <a:p>
            <a:pPr marL="118872" indent="0">
              <a:buNone/>
            </a:pPr>
            <a:r>
              <a:rPr lang="en-US" dirty="0" smtClean="0"/>
              <a:t>+ dedicated space in national retail supermarket chains</a:t>
            </a:r>
          </a:p>
          <a:p>
            <a:endParaRPr lang="en-US" dirty="0"/>
          </a:p>
        </p:txBody>
      </p:sp>
      <p:pic>
        <p:nvPicPr>
          <p:cNvPr id="4" name="Picture 3" descr="magaz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12976"/>
            <a:ext cx="4224469" cy="2880320"/>
          </a:xfrm>
          <a:prstGeom prst="rect">
            <a:avLst/>
          </a:prstGeom>
        </p:spPr>
      </p:pic>
      <p:pic>
        <p:nvPicPr>
          <p:cNvPr id="5" name="Picture 4" descr="magazin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4468" y="3212976"/>
            <a:ext cx="4932040" cy="288032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0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408176"/>
          </a:xfrm>
        </p:spPr>
        <p:txBody>
          <a:bodyPr/>
          <a:lstStyle/>
          <a:p>
            <a:r>
              <a:rPr lang="en-US" dirty="0" smtClean="0"/>
              <a:t>Discount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4464496" cy="4195936"/>
          </a:xfrm>
          <a:noFill/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reward the customers</a:t>
            </a:r>
            <a:r>
              <a:rPr lang="en-US" dirty="0" smtClean="0"/>
              <a:t>’ loyalty, a discount card was </a:t>
            </a:r>
            <a:r>
              <a:rPr lang="en-US" dirty="0"/>
              <a:t>introduced for all the </a:t>
            </a:r>
            <a:r>
              <a:rPr lang="en-US" dirty="0" smtClean="0"/>
              <a:t>partner- </a:t>
            </a:r>
            <a:r>
              <a:rPr lang="en-US" dirty="0"/>
              <a:t>companies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6" name="Рисунок 11" descr="C:\APIUS ELIZA\carduri din inima\val  2\dicount_card_2014_fac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816424" cy="261477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43977"/>
            <a:ext cx="3816424" cy="276128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3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6635080" cy="1412776"/>
          </a:xfrm>
        </p:spPr>
        <p:txBody>
          <a:bodyPr/>
          <a:lstStyle/>
          <a:p>
            <a:r>
              <a:rPr lang="en-US" b="1" dirty="0" smtClean="0"/>
              <a:t>Trademark Identity</a:t>
            </a:r>
            <a:endParaRPr lang="en-US" b="1" dirty="0"/>
          </a:p>
        </p:txBody>
      </p:sp>
      <p:pic>
        <p:nvPicPr>
          <p:cNvPr id="6" name="Рисунок 88" descr="bombon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1962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8" descr="Imagine pentru nr. de depozit:  &quot; + n210 + 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96952"/>
            <a:ext cx="1247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5" descr="bomboni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04864"/>
            <a:ext cx="1181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70" descr="bomboni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844824"/>
            <a:ext cx="13731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1" descr="Imagine pentru nr. de depozit:  &quot; + n210 + 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996952"/>
            <a:ext cx="942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79" descr="bombonic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013176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6" descr="bombonic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429000"/>
            <a:ext cx="1990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67" descr="bombonic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6296" y="3284984"/>
            <a:ext cx="131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2" descr="bombonic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2636912"/>
            <a:ext cx="1943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40" descr="bombonic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5301208"/>
            <a:ext cx="1736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73" descr="bombonic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3429000"/>
            <a:ext cx="211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43" descr="bombonic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3608" y="4149080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46" descr="bombonic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4725144"/>
            <a:ext cx="1181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55" descr="bombonic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63688" y="4725144"/>
            <a:ext cx="19859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37" descr="bombonici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4077072"/>
            <a:ext cx="17732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52" descr="bombonici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248" y="4365104"/>
            <a:ext cx="2006476" cy="61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49" descr="bombonic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31840" y="4221088"/>
            <a:ext cx="1800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58" descr="bombonici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83568" y="5517232"/>
            <a:ext cx="1476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61" descr="bombonici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76256" y="3789040"/>
            <a:ext cx="152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64" descr="bombonici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24128" y="5589240"/>
            <a:ext cx="1638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34" descr="Imagine pentru nr. de depozit:  &quot; + n210 + &quot;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48264" y="5229200"/>
            <a:ext cx="1819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-5075" y="-10274"/>
            <a:ext cx="1547664" cy="1484784"/>
            <a:chOff x="0" y="0"/>
            <a:chExt cx="1547664" cy="1484784"/>
          </a:xfrm>
        </p:grpSpPr>
        <p:sp>
          <p:nvSpPr>
            <p:cNvPr id="29" name="Rectangle 28"/>
            <p:cNvSpPr/>
            <p:nvPr/>
          </p:nvSpPr>
          <p:spPr>
            <a:xfrm>
              <a:off x="0" y="0"/>
              <a:ext cx="1547664" cy="14847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57" y="332656"/>
              <a:ext cx="9937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2195736" y="1556792"/>
            <a:ext cx="3799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</a:rPr>
              <a:t>Umbrella brand</a:t>
            </a:r>
            <a:endParaRPr lang="ru-RU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Curved Right Arrow 31"/>
          <p:cNvSpPr/>
          <p:nvPr/>
        </p:nvSpPr>
        <p:spPr>
          <a:xfrm rot="19056259">
            <a:off x="670744" y="1275599"/>
            <a:ext cx="787117" cy="1426481"/>
          </a:xfrm>
          <a:prstGeom prst="curvedRightArrow">
            <a:avLst>
              <a:gd name="adj1" fmla="val 23560"/>
              <a:gd name="adj2" fmla="val 67857"/>
              <a:gd name="adj3" fmla="val 39983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53790"/>
            <a:ext cx="5410944" cy="1115169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                                         </a:t>
            </a:r>
            <a:endParaRPr lang="en-US" sz="4400" dirty="0" smtClean="0"/>
          </a:p>
          <a:p>
            <a:pPr>
              <a:buNone/>
            </a:pPr>
            <a:endParaRPr lang="en-US" sz="44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4400" i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9800" i="1" dirty="0" smtClean="0">
                <a:solidFill>
                  <a:srgbClr val="0070C0"/>
                </a:solidFill>
              </a:rPr>
              <a:t>Individual trademarks</a:t>
            </a:r>
            <a:r>
              <a:rPr lang="en-US" sz="4400" i="1" dirty="0" smtClean="0">
                <a:solidFill>
                  <a:srgbClr val="0070C0"/>
                </a:solidFill>
              </a:rPr>
              <a:t>: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74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</a:t>
            </a:r>
            <a:br>
              <a:rPr lang="en-US" dirty="0" smtClean="0"/>
            </a:br>
            <a:r>
              <a:rPr lang="en-US" dirty="0" smtClean="0"/>
              <a:t>APIUS IP Portfolio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83 </a:t>
            </a:r>
            <a:r>
              <a:rPr lang="en-US" sz="2000" dirty="0" smtClean="0"/>
              <a:t>companies - </a:t>
            </a:r>
            <a:r>
              <a:rPr lang="en-US" sz="2000" b="1" dirty="0" smtClean="0"/>
              <a:t>49</a:t>
            </a:r>
            <a:r>
              <a:rPr lang="en-US" sz="2000" dirty="0" smtClean="0"/>
              <a:t> companies have registered IP rights;   </a:t>
            </a:r>
          </a:p>
          <a:p>
            <a:endParaRPr lang="en-US" sz="2000" dirty="0"/>
          </a:p>
          <a:p>
            <a:r>
              <a:rPr lang="en-US" sz="2000" b="1" dirty="0" smtClean="0"/>
              <a:t>126 </a:t>
            </a:r>
            <a:r>
              <a:rPr lang="en-US" sz="2000" dirty="0"/>
              <a:t>registered </a:t>
            </a:r>
            <a:r>
              <a:rPr lang="en-US" sz="2000" dirty="0" smtClean="0"/>
              <a:t>national trademarks in total, 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r>
              <a:rPr lang="en-US" sz="2000" i="1" dirty="0" smtClean="0"/>
              <a:t>of which </a:t>
            </a:r>
          </a:p>
          <a:p>
            <a:pPr marL="118872" indent="0">
              <a:buNone/>
            </a:pPr>
            <a:endParaRPr lang="en-US" sz="2000" b="1" dirty="0"/>
          </a:p>
          <a:p>
            <a:pPr marL="118872" indent="0">
              <a:buNone/>
            </a:pPr>
            <a:r>
              <a:rPr lang="en-US" sz="2000" b="1" dirty="0" smtClean="0"/>
              <a:t>	31 </a:t>
            </a:r>
            <a:r>
              <a:rPr lang="en-US" sz="2000" dirty="0" smtClean="0"/>
              <a:t>new</a:t>
            </a:r>
            <a:r>
              <a:rPr lang="en-US" sz="2000" b="1" dirty="0" smtClean="0"/>
              <a:t> </a:t>
            </a:r>
            <a:r>
              <a:rPr lang="en-US" sz="2000" dirty="0" smtClean="0"/>
              <a:t>trademarks </a:t>
            </a:r>
            <a:r>
              <a:rPr lang="en-US" sz="2000" dirty="0"/>
              <a:t>registered </a:t>
            </a:r>
            <a:r>
              <a:rPr lang="en-US" sz="2000" dirty="0" smtClean="0"/>
              <a:t>in the period 2012-2015 with the “Brands of Moldova” project support;</a:t>
            </a:r>
          </a:p>
          <a:p>
            <a:pPr marL="118872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5 </a:t>
            </a:r>
            <a:r>
              <a:rPr lang="en-US" sz="2000" dirty="0"/>
              <a:t>trademarks application </a:t>
            </a:r>
            <a:r>
              <a:rPr lang="en-US" sz="2000" dirty="0" smtClean="0"/>
              <a:t>filled; </a:t>
            </a:r>
          </a:p>
          <a:p>
            <a:pPr marL="118872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sz="2000" b="1" dirty="0" smtClean="0"/>
              <a:t>6</a:t>
            </a:r>
            <a:r>
              <a:rPr lang="en-US" sz="2000" dirty="0" smtClean="0"/>
              <a:t> companies registered their trademarks through the Madrid system: </a:t>
            </a:r>
            <a:r>
              <a:rPr lang="en-US" sz="2000" dirty="0" err="1" smtClean="0"/>
              <a:t>Zorile</a:t>
            </a:r>
            <a:r>
              <a:rPr lang="en-US" sz="2000" dirty="0" smtClean="0"/>
              <a:t>, </a:t>
            </a:r>
            <a:r>
              <a:rPr lang="ro-RO" sz="2000" dirty="0" smtClean="0"/>
              <a:t>Steaua</a:t>
            </a:r>
            <a:r>
              <a:rPr lang="en-US" sz="2000" dirty="0" smtClean="0"/>
              <a:t> R</a:t>
            </a:r>
            <a:r>
              <a:rPr lang="ro-RO" sz="2000" dirty="0" err="1" smtClean="0"/>
              <a:t>eds</a:t>
            </a:r>
            <a:r>
              <a:rPr lang="ro-RO" sz="2000" dirty="0" smtClean="0"/>
              <a:t>, </a:t>
            </a:r>
            <a:r>
              <a:rPr lang="ro-RO" sz="2000" dirty="0" err="1" smtClean="0"/>
              <a:t>Tirotex</a:t>
            </a:r>
            <a:r>
              <a:rPr lang="ro-RO" sz="2000" dirty="0" smtClean="0"/>
              <a:t>, </a:t>
            </a:r>
            <a:r>
              <a:rPr lang="ro-RO" sz="2000" dirty="0" err="1" smtClean="0"/>
              <a:t>Portavita</a:t>
            </a:r>
            <a:r>
              <a:rPr lang="ro-RO" sz="2000" dirty="0" smtClean="0"/>
              <a:t>, </a:t>
            </a:r>
            <a:r>
              <a:rPr lang="ro-RO" sz="2000" dirty="0" err="1" smtClean="0"/>
              <a:t>Artizana</a:t>
            </a:r>
            <a:r>
              <a:rPr lang="en-US" sz="2000" dirty="0" smtClean="0"/>
              <a:t>; </a:t>
            </a:r>
            <a:r>
              <a:rPr lang="ro-RO" sz="2000" dirty="0" smtClean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endParaRPr lang="ro-RO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/>
              <a:t>2</a:t>
            </a:r>
            <a:r>
              <a:rPr lang="en-US" sz="2000" dirty="0" smtClean="0"/>
              <a:t> companies registered their design.</a:t>
            </a:r>
          </a:p>
          <a:p>
            <a:pPr marL="0" indent="0">
              <a:buNone/>
            </a:pPr>
            <a:r>
              <a:rPr lang="ro-RO" sz="2000" dirty="0" smtClean="0"/>
              <a:t> 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1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2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08176"/>
          </a:xfrm>
        </p:spPr>
        <p:txBody>
          <a:bodyPr>
            <a:normAutofit fontScale="90000"/>
          </a:bodyPr>
          <a:lstStyle/>
          <a:p>
            <a:r>
              <a:rPr lang="en-US" dirty="0"/>
              <a:t>Ranking of companies by </a:t>
            </a:r>
            <a:r>
              <a:rPr lang="en-US" dirty="0" smtClean="0"/>
              <a:t>trademarks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b="1" dirty="0" smtClean="0"/>
              <a:t> </a:t>
            </a:r>
            <a:r>
              <a:rPr lang="en-US" b="1" dirty="0"/>
              <a:t>1st place - </a:t>
            </a:r>
            <a:r>
              <a:rPr lang="en-US" b="1" dirty="0" err="1"/>
              <a:t>Ponti</a:t>
            </a:r>
            <a:r>
              <a:rPr lang="en-US" b="1" dirty="0"/>
              <a:t> SA </a:t>
            </a:r>
            <a:endParaRPr lang="en-US" b="1" dirty="0" smtClean="0"/>
          </a:p>
          <a:p>
            <a:endParaRPr lang="en-US" dirty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with </a:t>
            </a:r>
            <a:r>
              <a:rPr lang="en-US" b="1" dirty="0" smtClean="0"/>
              <a:t>65</a:t>
            </a:r>
            <a:r>
              <a:rPr lang="en-US" dirty="0" smtClean="0"/>
              <a:t> national trademarks,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and </a:t>
            </a:r>
            <a:r>
              <a:rPr lang="en-US" sz="3400" b="1" dirty="0" smtClean="0"/>
              <a:t>1</a:t>
            </a:r>
            <a:r>
              <a:rPr lang="en-US" dirty="0" smtClean="0"/>
              <a:t> international :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36513"/>
            <a:ext cx="1296144" cy="6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25144"/>
            <a:ext cx="1546027" cy="53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" y="-18748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9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Ranking of companies by trademarks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8150" indent="-319088"/>
            <a:r>
              <a:rPr lang="en-US" b="1" dirty="0" smtClean="0"/>
              <a:t>2nd </a:t>
            </a:r>
            <a:r>
              <a:rPr lang="en-US" b="1" dirty="0"/>
              <a:t>place </a:t>
            </a:r>
            <a:endParaRPr lang="en-US" b="1" dirty="0" smtClean="0"/>
          </a:p>
          <a:p>
            <a:pPr marL="438150" indent="-319088">
              <a:buFont typeface="Wingdings" panose="05000000000000000000" pitchFamily="2" charset="2"/>
              <a:buChar char="ü"/>
            </a:pPr>
            <a:r>
              <a:rPr lang="en-US" dirty="0" smtClean="0"/>
              <a:t>with 6 trademarks, including 2 international registration and 3 applications</a:t>
            </a:r>
            <a:br>
              <a:rPr lang="en-US" dirty="0" smtClean="0"/>
            </a:br>
            <a:endParaRPr lang="en-US" dirty="0" smtClean="0"/>
          </a:p>
          <a:p>
            <a:pPr marL="438150" indent="-319088"/>
            <a:r>
              <a:rPr lang="en-US" dirty="0" smtClean="0"/>
              <a:t> </a:t>
            </a:r>
            <a:r>
              <a:rPr lang="en-US" b="1" dirty="0" smtClean="0"/>
              <a:t>3rd </a:t>
            </a:r>
            <a:r>
              <a:rPr lang="en-US" b="1" dirty="0"/>
              <a:t>place </a:t>
            </a:r>
            <a:r>
              <a:rPr lang="en-US" b="1" dirty="0" smtClean="0"/>
              <a:t>                            </a:t>
            </a:r>
            <a:r>
              <a:rPr lang="en-US" dirty="0" smtClean="0"/>
              <a:t>and       </a:t>
            </a:r>
          </a:p>
          <a:p>
            <a:pPr marL="438150" indent="-319088">
              <a:buNone/>
            </a:pPr>
            <a:r>
              <a:rPr lang="en-US" dirty="0" smtClean="0"/>
              <a:t>          </a:t>
            </a:r>
          </a:p>
          <a:p>
            <a:pPr marL="438150" indent="-319088">
              <a:buFont typeface="Wingdings" panose="05000000000000000000" pitchFamily="2" charset="2"/>
              <a:buChar char="ü"/>
            </a:pPr>
            <a:r>
              <a:rPr lang="en-US" dirty="0" smtClean="0"/>
              <a:t>with 3 national trademarks each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13941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21" y="3830136"/>
            <a:ext cx="1465699" cy="48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7"/>
            <a:ext cx="1825824" cy="56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5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6635080" cy="1408176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 Achievements in figures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80920" cy="4896544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ru-RU" sz="8000" dirty="0" smtClean="0"/>
              <a:t>Low-value, Cut &amp; Make services decreased from </a:t>
            </a:r>
            <a:r>
              <a:rPr lang="en-US" altLang="ru-RU" sz="8000" b="1" dirty="0" smtClean="0"/>
              <a:t>95</a:t>
            </a:r>
            <a:r>
              <a:rPr lang="en-US" altLang="ru-RU" sz="8000" dirty="0" smtClean="0"/>
              <a:t> to </a:t>
            </a:r>
            <a:r>
              <a:rPr lang="en-US" altLang="ru-RU" sz="8000" b="1" dirty="0" smtClean="0"/>
              <a:t>80 %;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ru-RU" sz="8000" dirty="0" smtClean="0"/>
              <a:t>Assisted brands brought in </a:t>
            </a:r>
            <a:r>
              <a:rPr lang="en-US" altLang="ru-RU" sz="8000" b="1" dirty="0" smtClean="0"/>
              <a:t>$ 7.4 million </a:t>
            </a:r>
            <a:r>
              <a:rPr lang="en-US" altLang="ru-RU" sz="8000" dirty="0" smtClean="0"/>
              <a:t>in new sales on the MD Market; 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ru-RU" sz="8000" dirty="0" smtClean="0"/>
              <a:t>Companies registered an increase of </a:t>
            </a:r>
            <a:r>
              <a:rPr lang="en-US" altLang="ru-RU" sz="8000" b="1" dirty="0" smtClean="0"/>
              <a:t>34% </a:t>
            </a:r>
            <a:r>
              <a:rPr lang="en-US" altLang="ru-RU" sz="8000" dirty="0" smtClean="0"/>
              <a:t>in net sales over three years;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ru-RU" sz="8000" dirty="0" smtClean="0"/>
              <a:t>More than</a:t>
            </a:r>
            <a:r>
              <a:rPr lang="en-US" altLang="ru-RU" sz="8000" b="1" dirty="0" smtClean="0"/>
              <a:t> 30 </a:t>
            </a:r>
            <a:r>
              <a:rPr lang="en-US" altLang="ru-RU" sz="8000" dirty="0" smtClean="0"/>
              <a:t>companies have increased productivity by </a:t>
            </a:r>
            <a:r>
              <a:rPr lang="en-US" altLang="ru-RU" sz="8000" b="1" dirty="0" smtClean="0"/>
              <a:t>15-20%; </a:t>
            </a:r>
            <a:endParaRPr lang="en-US" altLang="ru-RU" sz="8000" dirty="0" smtClean="0"/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ru-RU" sz="8000" b="1" dirty="0" smtClean="0"/>
              <a:t>70 </a:t>
            </a:r>
            <a:r>
              <a:rPr lang="en-US" altLang="ru-RU" sz="8000" dirty="0" smtClean="0"/>
              <a:t>domestic brands emerged,</a:t>
            </a:r>
            <a:r>
              <a:rPr lang="en-US" altLang="ru-RU" sz="8000" b="1" dirty="0" smtClean="0"/>
              <a:t> 31 </a:t>
            </a:r>
            <a:r>
              <a:rPr lang="en-US" altLang="ru-RU" sz="8000" dirty="0" smtClean="0"/>
              <a:t>new trademarks registered;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ru-RU" sz="8000" dirty="0" smtClean="0"/>
              <a:t>The export geography increased to </a:t>
            </a:r>
            <a:r>
              <a:rPr lang="en-US" altLang="ru-RU" sz="8000" b="1" dirty="0" smtClean="0"/>
              <a:t>10 </a:t>
            </a:r>
            <a:r>
              <a:rPr lang="en-US" altLang="ru-RU" sz="8000" dirty="0" smtClean="0"/>
              <a:t>foreign markets;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ru-RU" sz="8000" dirty="0" smtClean="0"/>
              <a:t>More than </a:t>
            </a:r>
            <a:r>
              <a:rPr lang="en-US" altLang="ru-RU" sz="8000" b="1" dirty="0" smtClean="0"/>
              <a:t>65</a:t>
            </a:r>
            <a:r>
              <a:rPr lang="en-US" altLang="ru-RU" sz="8000" dirty="0" smtClean="0"/>
              <a:t> new shops opened in Moldova selling local brands;</a:t>
            </a:r>
            <a:endParaRPr lang="en-US" sz="8000" dirty="0" smtClean="0"/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ru-RU" sz="8000" dirty="0"/>
              <a:t>O</a:t>
            </a:r>
            <a:r>
              <a:rPr lang="en-US" altLang="ru-RU" sz="8000" dirty="0" smtClean="0"/>
              <a:t>ver</a:t>
            </a:r>
            <a:r>
              <a:rPr lang="en-US" altLang="ru-RU" sz="8000" b="1" dirty="0" smtClean="0"/>
              <a:t> 60 </a:t>
            </a:r>
            <a:r>
              <a:rPr lang="en-US" altLang="ru-RU" sz="8000" dirty="0" smtClean="0"/>
              <a:t>companies assisted by the project;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ru-RU" sz="8000" dirty="0" smtClean="0"/>
              <a:t>Over</a:t>
            </a:r>
            <a:r>
              <a:rPr lang="en-US" altLang="ru-RU" sz="8000" b="1" dirty="0" smtClean="0"/>
              <a:t> 20 </a:t>
            </a:r>
            <a:r>
              <a:rPr lang="en-US" altLang="ru-RU" sz="8000" dirty="0" smtClean="0"/>
              <a:t>trainings organized, over </a:t>
            </a:r>
            <a:r>
              <a:rPr lang="en-US" altLang="ru-RU" sz="8000" b="1" dirty="0" smtClean="0"/>
              <a:t>700 </a:t>
            </a:r>
            <a:r>
              <a:rPr lang="en-US" altLang="ru-RU" sz="8000" dirty="0" smtClean="0"/>
              <a:t>attendees  – </a:t>
            </a:r>
            <a:r>
              <a:rPr lang="en-US" altLang="ru-RU" sz="8000" b="1" dirty="0" smtClean="0"/>
              <a:t>81 %</a:t>
            </a:r>
            <a:r>
              <a:rPr lang="en-US" altLang="ru-RU" sz="8000" dirty="0" smtClean="0"/>
              <a:t> of them women;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en-US" altLang="ru-RU" sz="8000" dirty="0" smtClean="0"/>
          </a:p>
          <a:p>
            <a:pPr marL="11887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7200" b="1" dirty="0" smtClean="0"/>
              <a:t>Every  </a:t>
            </a:r>
            <a:r>
              <a:rPr lang="en-US" sz="7200" b="1" dirty="0"/>
              <a:t>$1 </a:t>
            </a:r>
            <a:r>
              <a:rPr lang="en-US" sz="7200" b="1" dirty="0" smtClean="0"/>
              <a:t>invested in the promotion campaign generates sales growth of  $65!!!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en-US" sz="5500" b="1" dirty="0" smtClean="0"/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ü"/>
            </a:pPr>
            <a:endParaRPr lang="en-US" sz="55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7384"/>
            <a:ext cx="1547664" cy="1484784"/>
            <a:chOff x="0" y="0"/>
            <a:chExt cx="1547664" cy="1484784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547664" cy="14847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57" y="332656"/>
              <a:ext cx="9937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6840760" cy="1441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100 exporters in Moldova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companies party to “Brands of Moldova” Project are among top 100 exporters (2014)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position </a:t>
            </a:r>
            <a:r>
              <a:rPr lang="en-US" b="1" dirty="0" smtClean="0"/>
              <a:t>39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position </a:t>
            </a:r>
            <a:r>
              <a:rPr lang="en-US" b="1" dirty="0" smtClean="0"/>
              <a:t>52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position </a:t>
            </a:r>
            <a:r>
              <a:rPr lang="en-US" b="1" dirty="0" smtClean="0"/>
              <a:t>79</a:t>
            </a:r>
          </a:p>
          <a:p>
            <a:endParaRPr lang="en-US" b="1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47319"/>
            <a:ext cx="1683924" cy="52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55" y="3325999"/>
            <a:ext cx="1726785" cy="57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56" y="5373216"/>
            <a:ext cx="19831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" y="-27384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8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6840760" cy="1408176"/>
          </a:xfrm>
        </p:spPr>
        <p:txBody>
          <a:bodyPr>
            <a:noAutofit/>
          </a:bodyPr>
          <a:lstStyle/>
          <a:p>
            <a:r>
              <a:rPr lang="en-US" sz="2800" dirty="0" smtClean="0"/>
              <a:t>Case Study on the </a:t>
            </a:r>
            <a:r>
              <a:rPr lang="en-US" sz="2800" dirty="0"/>
              <a:t>role of </a:t>
            </a:r>
            <a:r>
              <a:rPr lang="en-US" sz="2800" dirty="0" smtClean="0"/>
              <a:t>IP </a:t>
            </a:r>
            <a:br>
              <a:rPr lang="en-US" sz="2800" dirty="0" smtClean="0"/>
            </a:br>
            <a:r>
              <a:rPr lang="en-US" sz="2800" dirty="0" smtClean="0"/>
              <a:t>on </a:t>
            </a:r>
            <a:r>
              <a:rPr lang="en-US" sz="2800" dirty="0"/>
              <a:t>social and economic development </a:t>
            </a:r>
            <a:endParaRPr lang="ru-R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53412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“From </a:t>
            </a:r>
            <a:r>
              <a:rPr lang="en-US" sz="3600" b="1" dirty="0">
                <a:solidFill>
                  <a:srgbClr val="C00000"/>
                </a:solidFill>
              </a:rPr>
              <a:t>♥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Brands of Moldova</a:t>
            </a:r>
            <a:r>
              <a:rPr lang="en-US" sz="3600" b="1" dirty="0" smtClean="0"/>
              <a:t>”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en-US" sz="3600" dirty="0" smtClean="0"/>
              <a:t>A success story on how a branding project impacted the light industry  of  Moldova for the benefit of the local fashion industry and the society as a whole…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10274"/>
            <a:ext cx="1547664" cy="1484784"/>
            <a:chOff x="0" y="0"/>
            <a:chExt cx="1547664" cy="1484784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547664" cy="14847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57" y="332656"/>
              <a:ext cx="9937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 descr="AGEPI_violet_no-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6912768" cy="1412776"/>
          </a:xfrm>
        </p:spPr>
        <p:txBody>
          <a:bodyPr>
            <a:normAutofit/>
          </a:bodyPr>
          <a:lstStyle/>
          <a:p>
            <a:r>
              <a:rPr lang="en-US" altLang="ru-RU" sz="2400" b="1" dirty="0" smtClean="0">
                <a:solidFill>
                  <a:srgbClr val="FFC000"/>
                </a:solidFill>
              </a:rPr>
              <a:t>Guaranteed loans, rebranding and promotion        campaigns help Moldovan small business to grow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3360291" cy="2743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www.agepi.gov.md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03848" y="6093296"/>
            <a:ext cx="733864" cy="360040"/>
          </a:xfrm>
        </p:spPr>
        <p:txBody>
          <a:bodyPr/>
          <a:lstStyle/>
          <a:p>
            <a:pPr>
              <a:defRPr/>
            </a:pPr>
            <a:fld id="{0227C0FE-9B4D-48FE-BC5F-4C44042CA8A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26629" name="Рисунок 1" descr="In 2014, Maxikids participated in the fall fashion show as part of the national Din Inima campaig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84784"/>
            <a:ext cx="392392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Прямоугольник 6"/>
          <p:cNvSpPr>
            <a:spLocks noChangeArrowheads="1"/>
          </p:cNvSpPr>
          <p:nvPr/>
        </p:nvSpPr>
        <p:spPr bwMode="auto">
          <a:xfrm>
            <a:off x="4283968" y="1772817"/>
            <a:ext cx="4608512" cy="459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2400" dirty="0" err="1" smtClean="0"/>
              <a:t>Zivazi</a:t>
            </a:r>
            <a:r>
              <a:rPr lang="en-US" altLang="ru-RU" sz="2400" dirty="0" smtClean="0"/>
              <a:t> Maxi – a small family owned company- after benefiting in  2014 of a guaranteed loan and  assistance for branding development, have managed to turn in profits, more </a:t>
            </a:r>
            <a:r>
              <a:rPr lang="en-US" altLang="ru-RU" sz="2400" dirty="0"/>
              <a:t>than tripling sales </a:t>
            </a:r>
            <a:r>
              <a:rPr lang="en-US" altLang="ru-RU" sz="2400" dirty="0" smtClean="0"/>
              <a:t>in nine months.</a:t>
            </a:r>
            <a:endParaRPr lang="en-US" altLang="ru-RU" sz="2400" dirty="0"/>
          </a:p>
          <a:p>
            <a:endParaRPr lang="en-US" altLang="ru-RU" sz="2400" dirty="0" smtClean="0"/>
          </a:p>
          <a:p>
            <a:r>
              <a:rPr lang="en-US" altLang="ru-RU" sz="2400" dirty="0" smtClean="0"/>
              <a:t>In </a:t>
            </a:r>
            <a:r>
              <a:rPr lang="en-US" altLang="ru-RU" sz="2400" dirty="0"/>
              <a:t>2014, </a:t>
            </a:r>
            <a:r>
              <a:rPr lang="en-US" altLang="ru-RU" sz="2400" dirty="0" smtClean="0"/>
              <a:t>the company participated under its brand “</a:t>
            </a:r>
            <a:r>
              <a:rPr lang="en-US" altLang="ru-RU" sz="2400" dirty="0" err="1" smtClean="0"/>
              <a:t>Maxikids</a:t>
            </a:r>
            <a:r>
              <a:rPr lang="en-US" altLang="ru-RU" sz="2400" dirty="0" smtClean="0"/>
              <a:t>” within the Fall Fashion Show 2014.</a:t>
            </a:r>
            <a:endParaRPr lang="en-US" sz="2400" b="1" i="1" dirty="0" smtClean="0"/>
          </a:p>
          <a:p>
            <a:endParaRPr lang="en-US" altLang="ru-RU" sz="2400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460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081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Sustainability </a:t>
            </a:r>
            <a:r>
              <a:rPr lang="en-GB" dirty="0"/>
              <a:t>and</a:t>
            </a:r>
            <a:br>
              <a:rPr lang="en-GB" dirty="0"/>
            </a:br>
            <a:r>
              <a:rPr lang="en-GB" dirty="0" smtClean="0"/>
              <a:t>Exploitation </a:t>
            </a:r>
            <a:r>
              <a:rPr lang="en-GB" dirty="0"/>
              <a:t>Strategy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41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consolidation </a:t>
            </a:r>
            <a:r>
              <a:rPr lang="en-US" b="1" dirty="0"/>
              <a:t>of </a:t>
            </a:r>
            <a:r>
              <a:rPr lang="en-US" b="1" dirty="0" smtClean="0"/>
              <a:t>the light industry environment and of the APIUS Association:</a:t>
            </a:r>
          </a:p>
          <a:p>
            <a:pPr marL="118872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APIUS </a:t>
            </a:r>
            <a:r>
              <a:rPr lang="en-US" dirty="0" smtClean="0"/>
              <a:t>increased </a:t>
            </a:r>
            <a:r>
              <a:rPr lang="en-US" dirty="0"/>
              <a:t>its capacity and doubled its </a:t>
            </a:r>
            <a:r>
              <a:rPr lang="en-US" dirty="0" smtClean="0"/>
              <a:t>membership throughout the project running; </a:t>
            </a:r>
          </a:p>
          <a:p>
            <a:pPr marL="118872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APIUS became a strong industry voice, representing the interests of the </a:t>
            </a:r>
            <a:r>
              <a:rPr lang="en-US" dirty="0" smtClean="0"/>
              <a:t>TAFL </a:t>
            </a:r>
            <a:r>
              <a:rPr lang="en-US" dirty="0"/>
              <a:t>industry in communication with the state authorities, development partners, investors, </a:t>
            </a:r>
            <a:r>
              <a:rPr lang="en-US" dirty="0" smtClean="0"/>
              <a:t>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The industry acquired a strategic development vision, embraced by both private sector and the </a:t>
            </a:r>
            <a:r>
              <a:rPr lang="en-US" dirty="0" smtClean="0"/>
              <a:t>government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8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perspectives and</a:t>
            </a:r>
            <a:br>
              <a:rPr lang="en-US" dirty="0" smtClean="0"/>
            </a:br>
            <a:r>
              <a:rPr lang="en-US" dirty="0" smtClean="0"/>
              <a:t>future  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7"/>
            <a:ext cx="8496944" cy="46279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In September 2015 – a Center of Excellence and Acceleration in Design and Technology was established - “</a:t>
            </a:r>
            <a:r>
              <a:rPr lang="en-US" sz="3000" b="1" dirty="0" err="1" smtClean="0"/>
              <a:t>ZipHouse</a:t>
            </a:r>
            <a:r>
              <a:rPr lang="en-US" sz="3000" b="1" dirty="0" smtClean="0"/>
              <a:t>”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An innovation </a:t>
            </a:r>
            <a:r>
              <a:rPr lang="en-US" sz="3000" dirty="0"/>
              <a:t>hub </a:t>
            </a:r>
            <a:r>
              <a:rPr lang="en-US" sz="3000" dirty="0" smtClean="0"/>
              <a:t>equipped </a:t>
            </a:r>
            <a:r>
              <a:rPr lang="en-US" sz="3000" dirty="0"/>
              <a:t>with modern </a:t>
            </a:r>
            <a:endParaRPr lang="en-US" sz="3000" dirty="0" smtClean="0"/>
          </a:p>
          <a:p>
            <a:pPr marL="118872" indent="0">
              <a:buNone/>
            </a:pPr>
            <a:r>
              <a:rPr lang="en-US" sz="3000" dirty="0" smtClean="0"/>
              <a:t>manufacturing </a:t>
            </a:r>
            <a:r>
              <a:rPr lang="en-US" sz="3000" dirty="0"/>
              <a:t>machines, </a:t>
            </a:r>
            <a:r>
              <a:rPr lang="en-US" sz="3000" dirty="0" smtClean="0"/>
              <a:t>IT communication</a:t>
            </a:r>
          </a:p>
          <a:p>
            <a:pPr marL="118872" indent="0">
              <a:buNone/>
            </a:pPr>
            <a:r>
              <a:rPr lang="en-US" sz="3000" dirty="0" smtClean="0"/>
              <a:t> and media, </a:t>
            </a:r>
            <a:r>
              <a:rPr lang="en-US" sz="3000" dirty="0"/>
              <a:t>design and </a:t>
            </a:r>
            <a:r>
              <a:rPr lang="en-US" sz="3000" dirty="0" smtClean="0"/>
              <a:t>projecting equipment,</a:t>
            </a:r>
          </a:p>
          <a:p>
            <a:pPr marL="118872" indent="0">
              <a:buNone/>
            </a:pPr>
            <a:r>
              <a:rPr lang="en-US" sz="3000" dirty="0" smtClean="0"/>
              <a:t> library, and training facilities ; </a:t>
            </a:r>
          </a:p>
          <a:p>
            <a:endParaRPr lang="en-US" sz="3000" dirty="0" smtClean="0"/>
          </a:p>
          <a:p>
            <a:r>
              <a:rPr lang="en-US" sz="3000" dirty="0" smtClean="0"/>
              <a:t>Public-private partnership: APIUS + TUM + USAID</a:t>
            </a:r>
          </a:p>
          <a:p>
            <a:endParaRPr lang="en-US" sz="3000" dirty="0" smtClean="0"/>
          </a:p>
          <a:p>
            <a:r>
              <a:rPr lang="en-US" sz="3000" dirty="0" smtClean="0"/>
              <a:t>Project budget: </a:t>
            </a:r>
            <a:r>
              <a:rPr lang="en-US" sz="3000" b="1" dirty="0" smtClean="0"/>
              <a:t>325000 $ US</a:t>
            </a:r>
            <a:r>
              <a:rPr lang="en-US" sz="3000" dirty="0" smtClean="0"/>
              <a:t>, of which 225000 $ US provided by USAID and 100000 $ US in-kind contribution from Moldovan partners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564904"/>
            <a:ext cx="13716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25" y="3429000"/>
            <a:ext cx="13716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912768" cy="140817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“</a:t>
            </a:r>
            <a:r>
              <a:rPr lang="en-GB" sz="3600" dirty="0" err="1"/>
              <a:t>ZipHouse</a:t>
            </a:r>
            <a:r>
              <a:rPr lang="en-GB" sz="3600" dirty="0" smtClean="0"/>
              <a:t>”  - a start-up platform for students and young professionals  </a:t>
            </a:r>
            <a:endParaRPr lang="ru-RU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52" y="1628800"/>
            <a:ext cx="6911095" cy="4625975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" y="-27384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08176"/>
          </a:xfrm>
        </p:spPr>
        <p:txBody>
          <a:bodyPr>
            <a:normAutofit/>
          </a:bodyPr>
          <a:lstStyle/>
          <a:p>
            <a:r>
              <a:rPr lang="en-GB" dirty="0" smtClean="0"/>
              <a:t>Key economic impact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412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Boosted the shift from low to high-value added manufacturing;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Enhanced exports and revived Moldovan Market;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Upgraded product quality and productivity;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Consolidated industry environment and vision;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9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288" y="-171400"/>
            <a:ext cx="6707088" cy="1408176"/>
          </a:xfrm>
        </p:spPr>
        <p:txBody>
          <a:bodyPr>
            <a:normAutofit/>
          </a:bodyPr>
          <a:lstStyle/>
          <a:p>
            <a:r>
              <a:rPr lang="en-GB" dirty="0" smtClean="0"/>
              <a:t>Key social impact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4129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3000" dirty="0" smtClean="0"/>
              <a:t>Job creation – employment of rural based women; 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Reduction of emigration – less women migrates for work;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Improved education - </a:t>
            </a:r>
            <a:r>
              <a:rPr lang="en-US" sz="3000" dirty="0"/>
              <a:t>more highly </a:t>
            </a:r>
            <a:r>
              <a:rPr lang="en-US" sz="3000"/>
              <a:t>skilled </a:t>
            </a:r>
            <a:r>
              <a:rPr lang="en-US" sz="3000" smtClean="0"/>
              <a:t>workers; </a:t>
            </a:r>
            <a:endParaRPr lang="en-US" sz="3000" dirty="0" smtClean="0"/>
          </a:p>
          <a:p>
            <a:pPr>
              <a:spcBef>
                <a:spcPts val="600"/>
              </a:spcBef>
            </a:pPr>
            <a:r>
              <a:rPr lang="en-US" sz="3000" dirty="0" smtClean="0"/>
              <a:t>Salary </a:t>
            </a:r>
            <a:r>
              <a:rPr lang="en-US" sz="3000" dirty="0"/>
              <a:t>increase - </a:t>
            </a:r>
            <a:r>
              <a:rPr lang="en-US" sz="3000" dirty="0" smtClean="0"/>
              <a:t>improved </a:t>
            </a:r>
            <a:r>
              <a:rPr lang="en-US" sz="3000" dirty="0"/>
              <a:t>household </a:t>
            </a:r>
            <a:r>
              <a:rPr lang="en-US" sz="3000" dirty="0" smtClean="0"/>
              <a:t>wellbeing</a:t>
            </a:r>
            <a:r>
              <a:rPr lang="en-US" sz="3000" dirty="0"/>
              <a:t>;</a:t>
            </a:r>
            <a:endParaRPr lang="en-US" sz="3000" dirty="0" smtClean="0"/>
          </a:p>
          <a:p>
            <a:pPr>
              <a:spcBef>
                <a:spcPts val="600"/>
              </a:spcBef>
            </a:pPr>
            <a:r>
              <a:rPr lang="en-US" sz="3000" dirty="0" smtClean="0"/>
              <a:t>Young professionals work-life integration- better perspective for young entrepreneurs and designers;</a:t>
            </a:r>
          </a:p>
          <a:p>
            <a:pPr>
              <a:spcBef>
                <a:spcPts val="600"/>
              </a:spcBef>
            </a:pPr>
            <a:r>
              <a:rPr lang="en-US" sz="3000" dirty="0" smtClean="0"/>
              <a:t>Change in consumer behavior - recognition and consumer </a:t>
            </a:r>
            <a:r>
              <a:rPr lang="en-US" sz="3000" dirty="0"/>
              <a:t>pride </a:t>
            </a:r>
            <a:r>
              <a:rPr lang="en-US" sz="3000" dirty="0" smtClean="0"/>
              <a:t>for local brands.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♥</a:t>
            </a:r>
            <a:r>
              <a:rPr lang="en-US" dirty="0"/>
              <a:t> Brands of </a:t>
            </a:r>
            <a:r>
              <a:rPr lang="en-US" dirty="0" smtClean="0"/>
              <a:t>Moldova – </a:t>
            </a:r>
            <a:br>
              <a:rPr lang="en-US" dirty="0" smtClean="0"/>
            </a:br>
            <a:r>
              <a:rPr lang="en-US" dirty="0" smtClean="0"/>
              <a:t>                                   part </a:t>
            </a:r>
            <a:r>
              <a:rPr lang="en-US" dirty="0"/>
              <a:t>of </a:t>
            </a:r>
            <a:r>
              <a:rPr lang="en-US" dirty="0" smtClean="0"/>
              <a:t>everyday </a:t>
            </a:r>
            <a:r>
              <a:rPr lang="en-US" dirty="0"/>
              <a:t>life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36505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♥ </a:t>
            </a:r>
            <a:r>
              <a:rPr lang="en-US" sz="2800" dirty="0" smtClean="0"/>
              <a:t>accompanies </a:t>
            </a:r>
            <a:r>
              <a:rPr lang="en-US" sz="2800" dirty="0"/>
              <a:t>us on the turn of seasons, 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♥ </a:t>
            </a:r>
            <a:r>
              <a:rPr lang="en-US" sz="2800" dirty="0" smtClean="0"/>
              <a:t>enriches </a:t>
            </a:r>
            <a:r>
              <a:rPr lang="en-US" sz="2800" dirty="0"/>
              <a:t>our holidays and anniversaries, </a:t>
            </a:r>
            <a:endParaRPr lang="en-US" sz="2800" dirty="0" smtClean="0"/>
          </a:p>
          <a:p>
            <a:pPr marL="118872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♥ </a:t>
            </a:r>
            <a:r>
              <a:rPr lang="en-US" sz="2800" dirty="0" smtClean="0"/>
              <a:t>fills our </a:t>
            </a:r>
            <a:r>
              <a:rPr lang="en-US" sz="2800" dirty="0"/>
              <a:t>life with </a:t>
            </a:r>
            <a:r>
              <a:rPr lang="en-US" sz="2800" dirty="0" smtClean="0"/>
              <a:t>joy and originality </a:t>
            </a:r>
          </a:p>
          <a:p>
            <a:pPr marL="118872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♥</a:t>
            </a:r>
            <a:r>
              <a:rPr lang="en-US" sz="2800" dirty="0" smtClean="0"/>
              <a:t> makes us special…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…</a:t>
            </a:r>
            <a:r>
              <a:rPr lang="en-US" sz="2800" b="1" dirty="0" smtClean="0"/>
              <a:t>it became the Moldovan TAFL Industry Visit Card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3016"/>
            <a:ext cx="3168352" cy="1905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68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6683632" cy="1484784"/>
          </a:xfrm>
        </p:spPr>
        <p:txBody>
          <a:bodyPr>
            <a:normAutofit/>
          </a:bodyPr>
          <a:lstStyle/>
          <a:p>
            <a:r>
              <a:rPr lang="en-US" dirty="0" smtClean="0"/>
              <a:t>With compliments from   Moldova…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" y="-27384"/>
            <a:ext cx="1547813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51" y="1799431"/>
            <a:ext cx="6121698" cy="4077841"/>
          </a:xfrm>
        </p:spPr>
      </p:pic>
    </p:spTree>
    <p:extLst>
      <p:ext uri="{BB962C8B-B14F-4D97-AF65-F5344CB8AC3E}">
        <p14:creationId xmlns:p14="http://schemas.microsoft.com/office/powerpoint/2010/main" val="7749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lag of Moldova.svg"/>
          <p:cNvPicPr>
            <a:picLocks noChangeAspect="1" noChangeArrowheads="1"/>
          </p:cNvPicPr>
          <p:nvPr/>
        </p:nvPicPr>
        <p:blipFill>
          <a:blip r:embed="rId2" cstate="print"/>
          <a:srcRect t="78150" b="2150"/>
          <a:stretch>
            <a:fillRect/>
          </a:stretch>
        </p:blipFill>
        <p:spPr bwMode="auto">
          <a:xfrm>
            <a:off x="0" y="-30480"/>
            <a:ext cx="9144000" cy="1463576"/>
          </a:xfrm>
          <a:prstGeom prst="rect">
            <a:avLst/>
          </a:prstGeom>
          <a:noFill/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ru-RU" dirty="0" err="1" smtClean="0"/>
              <a:t>www.agepi</a:t>
            </a:r>
            <a:r>
              <a:rPr lang="ru-RU" dirty="0" smtClean="0"/>
              <a:t>.</a:t>
            </a:r>
            <a:r>
              <a:rPr lang="en-US" dirty="0" err="1" smtClean="0"/>
              <a:t>gov</a:t>
            </a:r>
            <a:r>
              <a:rPr lang="en-US" dirty="0" smtClean="0"/>
              <a:t>.</a:t>
            </a:r>
            <a:r>
              <a:rPr lang="ru-RU" dirty="0" err="1" smtClean="0"/>
              <a:t>md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E69F4D13-7BEB-492F-8B7B-3CABF765DEE8}" type="slidenum">
              <a:rPr lang="ru-RU"/>
              <a:pPr algn="ctr">
                <a:defRPr/>
              </a:pPr>
              <a:t>3</a:t>
            </a:fld>
            <a:endParaRPr lang="ru-RU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1628801"/>
            <a:ext cx="4648150" cy="460851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 smtClean="0"/>
              <a:t>Basic facts:</a:t>
            </a:r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Area</a:t>
            </a:r>
            <a:r>
              <a:rPr lang="ro-RO" sz="2400" dirty="0" smtClean="0"/>
              <a:t> </a:t>
            </a:r>
            <a:r>
              <a:rPr lang="ro-RO" sz="2400" dirty="0" smtClean="0">
                <a:solidFill>
                  <a:srgbClr val="990000"/>
                </a:solidFill>
              </a:rPr>
              <a:t>33, 843 </a:t>
            </a:r>
            <a:r>
              <a:rPr lang="en-US" sz="2400" dirty="0" smtClean="0">
                <a:solidFill>
                  <a:srgbClr val="990000"/>
                </a:solidFill>
              </a:rPr>
              <a:t>sq. K</a:t>
            </a:r>
            <a:r>
              <a:rPr lang="ro-RO" sz="2400" dirty="0" smtClean="0">
                <a:solidFill>
                  <a:srgbClr val="990000"/>
                </a:solidFill>
              </a:rPr>
              <a:t>m</a:t>
            </a:r>
          </a:p>
          <a:p>
            <a:pPr eaLnBrk="1" hangingPunct="1">
              <a:spcAft>
                <a:spcPts val="600"/>
              </a:spcAft>
            </a:pPr>
            <a:r>
              <a:rPr lang="ro-RO" sz="2400" dirty="0" smtClean="0"/>
              <a:t>Pop</a:t>
            </a:r>
            <a:r>
              <a:rPr lang="en-US" sz="2400" dirty="0" smtClean="0"/>
              <a:t>.(2012). </a:t>
            </a:r>
            <a:r>
              <a:rPr lang="en-US" sz="2400" dirty="0" smtClean="0">
                <a:solidFill>
                  <a:srgbClr val="990000"/>
                </a:solidFill>
              </a:rPr>
              <a:t>3</a:t>
            </a:r>
            <a:r>
              <a:rPr lang="ro-RO" sz="2400" dirty="0" smtClean="0">
                <a:solidFill>
                  <a:srgbClr val="990000"/>
                </a:solidFill>
              </a:rPr>
              <a:t>,</a:t>
            </a:r>
            <a:r>
              <a:rPr lang="en-US" sz="2400" dirty="0" smtClean="0">
                <a:solidFill>
                  <a:srgbClr val="990000"/>
                </a:solidFill>
              </a:rPr>
              <a:t>559</a:t>
            </a:r>
            <a:r>
              <a:rPr lang="ro-RO" sz="2400" dirty="0" smtClean="0">
                <a:solidFill>
                  <a:srgbClr val="990000"/>
                </a:solidFill>
              </a:rPr>
              <a:t>.</a:t>
            </a:r>
            <a:r>
              <a:rPr lang="en-US" sz="2400" dirty="0" smtClean="0">
                <a:solidFill>
                  <a:srgbClr val="990000"/>
                </a:solidFill>
              </a:rPr>
              <a:t>5</a:t>
            </a:r>
            <a:r>
              <a:rPr lang="ro-RO" sz="2400" dirty="0" smtClean="0">
                <a:solidFill>
                  <a:srgbClr val="990000"/>
                </a:solidFill>
              </a:rPr>
              <a:t>00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  <a:r>
              <a:rPr lang="en-US" sz="2400" dirty="0" err="1" smtClean="0">
                <a:solidFill>
                  <a:srgbClr val="990000"/>
                </a:solidFill>
              </a:rPr>
              <a:t>inh</a:t>
            </a:r>
            <a:r>
              <a:rPr lang="en-US" sz="2400" dirty="0" smtClean="0">
                <a:solidFill>
                  <a:srgbClr val="990000"/>
                </a:solidFill>
              </a:rPr>
              <a:t>.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endParaRPr lang="ro-RO" sz="2400" dirty="0" smtClean="0">
              <a:solidFill>
                <a:schemeClr val="folHlink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ro-RO" sz="2400" dirty="0" smtClean="0"/>
              <a:t>Capital:</a:t>
            </a:r>
            <a:r>
              <a:rPr lang="ro-RO" sz="2400" dirty="0" smtClean="0">
                <a:solidFill>
                  <a:schemeClr val="folHlink"/>
                </a:solidFill>
              </a:rPr>
              <a:t> </a:t>
            </a:r>
            <a:r>
              <a:rPr lang="ro-RO" sz="2400" dirty="0" smtClean="0">
                <a:solidFill>
                  <a:srgbClr val="990000"/>
                </a:solidFill>
              </a:rPr>
              <a:t>Chişinău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Declaration of Independence: </a:t>
            </a:r>
            <a:r>
              <a:rPr lang="en-US" sz="2400" dirty="0" smtClean="0">
                <a:solidFill>
                  <a:srgbClr val="990000"/>
                </a:solidFill>
              </a:rPr>
              <a:t>August 27, 1991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Official Language: </a:t>
            </a:r>
            <a:r>
              <a:rPr lang="en-US" sz="2400" dirty="0">
                <a:solidFill>
                  <a:srgbClr val="990000"/>
                </a:solidFill>
              </a:rPr>
              <a:t>Romanian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990000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990000"/>
              </a:solidFill>
            </a:endParaRPr>
          </a:p>
          <a:p>
            <a:pPr marL="118872" indent="0"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Memberships: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WIPO</a:t>
            </a:r>
            <a:r>
              <a:rPr lang="en-US" sz="2400" dirty="0">
                <a:solidFill>
                  <a:srgbClr val="990000"/>
                </a:solidFill>
              </a:rPr>
              <a:t>:  December 25, 1991 </a:t>
            </a:r>
            <a:endParaRPr lang="en-US" sz="2400" dirty="0" smtClean="0">
              <a:solidFill>
                <a:srgbClr val="99000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United </a:t>
            </a:r>
            <a:r>
              <a:rPr lang="en-US" sz="2400" dirty="0">
                <a:solidFill>
                  <a:srgbClr val="002060"/>
                </a:solidFill>
              </a:rPr>
              <a:t>Nation</a:t>
            </a:r>
            <a:r>
              <a:rPr lang="en-US" sz="2400" dirty="0">
                <a:solidFill>
                  <a:srgbClr val="990000"/>
                </a:solidFill>
              </a:rPr>
              <a:t>:  March 2, </a:t>
            </a:r>
            <a:r>
              <a:rPr lang="en-US" sz="2400" dirty="0" smtClean="0">
                <a:solidFill>
                  <a:srgbClr val="990000"/>
                </a:solidFill>
              </a:rPr>
              <a:t>1992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WTO</a:t>
            </a:r>
            <a:r>
              <a:rPr lang="en-US" sz="2400" dirty="0">
                <a:solidFill>
                  <a:srgbClr val="990000"/>
                </a:solidFill>
              </a:rPr>
              <a:t>:  July 26, 2001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Council </a:t>
            </a:r>
            <a:r>
              <a:rPr lang="en-US" sz="2400" dirty="0">
                <a:solidFill>
                  <a:srgbClr val="002060"/>
                </a:solidFill>
              </a:rPr>
              <a:t>of Europe:  </a:t>
            </a:r>
            <a:r>
              <a:rPr lang="en-US" sz="2400" dirty="0">
                <a:solidFill>
                  <a:srgbClr val="C00000"/>
                </a:solidFill>
              </a:rPr>
              <a:t>July 13, 1995 </a:t>
            </a:r>
            <a:endParaRPr lang="en-US" sz="2400" dirty="0" smtClean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118872" indent="0" eaLnBrk="1" hangingPunct="1">
              <a:spcAft>
                <a:spcPts val="600"/>
              </a:spcAft>
              <a:buNone/>
            </a:pPr>
            <a:endParaRPr lang="en-US" sz="2400" dirty="0" smtClean="0">
              <a:solidFill>
                <a:srgbClr val="99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GDP (2015)</a:t>
            </a:r>
          </a:p>
          <a:p>
            <a:pPr>
              <a:spcAft>
                <a:spcPts val="600"/>
              </a:spcAft>
              <a:buNone/>
            </a:pPr>
            <a:r>
              <a:rPr lang="en-GB" sz="2400" dirty="0" smtClean="0"/>
              <a:t>	- total: </a:t>
            </a:r>
            <a:r>
              <a:rPr lang="en-GB" sz="2400" dirty="0" smtClean="0">
                <a:solidFill>
                  <a:srgbClr val="990000"/>
                </a:solidFill>
              </a:rPr>
              <a:t>$</a:t>
            </a:r>
            <a:r>
              <a:rPr lang="en-US" sz="2400" dirty="0" smtClean="0">
                <a:solidFill>
                  <a:srgbClr val="C00000"/>
                </a:solidFill>
              </a:rPr>
              <a:t>6.188 </a:t>
            </a:r>
            <a:r>
              <a:rPr lang="en-GB" sz="2400" dirty="0" smtClean="0"/>
              <a:t>billion</a:t>
            </a:r>
          </a:p>
          <a:p>
            <a:pPr>
              <a:spcAft>
                <a:spcPts val="600"/>
              </a:spcAft>
              <a:buNone/>
            </a:pPr>
            <a:r>
              <a:rPr lang="en-GB" sz="2400" dirty="0" smtClean="0"/>
              <a:t>	- per capita </a:t>
            </a:r>
            <a:r>
              <a:rPr lang="en-US" sz="2400" dirty="0" smtClean="0">
                <a:solidFill>
                  <a:srgbClr val="C00000"/>
                </a:solidFill>
              </a:rPr>
              <a:t>$4.177 (</a:t>
            </a:r>
            <a:r>
              <a:rPr lang="en-US" sz="2400" dirty="0" smtClean="0"/>
              <a:t>PPP)</a:t>
            </a:r>
            <a:endParaRPr lang="ru-RU" sz="2400" dirty="0"/>
          </a:p>
        </p:txBody>
      </p:sp>
      <p:pic>
        <p:nvPicPr>
          <p:cNvPr id="21511" name="Picture 6" descr="110px-Coat_of_arms_of_Moldo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609" y="116632"/>
            <a:ext cx="954782" cy="119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417638"/>
          </a:xfrm>
        </p:spPr>
        <p:txBody>
          <a:bodyPr/>
          <a:lstStyle/>
          <a:p>
            <a:pPr algn="ctr" eaLnBrk="1" hangingPunct="1"/>
            <a:r>
              <a:rPr lang="ro-R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Republic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ro-R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Moldova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28" y="1628800"/>
            <a:ext cx="3240360" cy="5050156"/>
            <a:chOff x="539552" y="1547196"/>
            <a:chExt cx="2880320" cy="4733523"/>
          </a:xfrm>
        </p:grpSpPr>
        <p:pic>
          <p:nvPicPr>
            <p:cNvPr id="21510" name="Picture 5" descr="moldova-ma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575627"/>
              <a:ext cx="2880320" cy="3705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547196"/>
              <a:ext cx="2880320" cy="1028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35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08176"/>
          </a:xfrm>
        </p:spPr>
        <p:txBody>
          <a:bodyPr/>
          <a:lstStyle/>
          <a:p>
            <a:pPr algn="ctr"/>
            <a:r>
              <a:rPr lang="en-US" dirty="0" smtClean="0"/>
              <a:t>TAFL Industry Map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3"/>
            <a:ext cx="8729217" cy="499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GEPI_violet_no-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0817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TAFL Industry Overview 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52527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dirty="0" smtClean="0"/>
              <a:t>Textile</a:t>
            </a:r>
            <a:r>
              <a:rPr lang="en-US" dirty="0"/>
              <a:t>, Apparel, Footwear and Leather goods </a:t>
            </a:r>
            <a:r>
              <a:rPr lang="en-US" dirty="0" smtClean="0"/>
              <a:t>Industry (TAFL)  Industry in figures (year 2014):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b="1" dirty="0" smtClean="0"/>
              <a:t>20.4% of positive </a:t>
            </a:r>
            <a:r>
              <a:rPr lang="en-US" dirty="0" smtClean="0"/>
              <a:t>growth, comparing with 2013;</a:t>
            </a:r>
          </a:p>
          <a:p>
            <a:endParaRPr lang="en-US" dirty="0" smtClean="0"/>
          </a:p>
          <a:p>
            <a:r>
              <a:rPr lang="en-US" b="1" dirty="0" smtClean="0"/>
              <a:t>14.3% </a:t>
            </a:r>
            <a:r>
              <a:rPr lang="en-US" dirty="0" smtClean="0"/>
              <a:t>of GDP;</a:t>
            </a:r>
          </a:p>
          <a:p>
            <a:endParaRPr lang="en-US" dirty="0" smtClean="0"/>
          </a:p>
          <a:p>
            <a:r>
              <a:rPr lang="en-US" b="1" dirty="0" smtClean="0"/>
              <a:t>7.3% </a:t>
            </a:r>
            <a:r>
              <a:rPr lang="en-US" dirty="0" smtClean="0"/>
              <a:t>increase in industry production;</a:t>
            </a:r>
          </a:p>
          <a:p>
            <a:endParaRPr lang="en-US" dirty="0" smtClean="0"/>
          </a:p>
          <a:p>
            <a:r>
              <a:rPr lang="en-US" b="1" dirty="0"/>
              <a:t>20 % </a:t>
            </a:r>
            <a:r>
              <a:rPr lang="en-US" dirty="0"/>
              <a:t>of </a:t>
            </a:r>
            <a:r>
              <a:rPr lang="en-US" dirty="0" smtClean="0"/>
              <a:t>export volumes, of which </a:t>
            </a:r>
            <a:r>
              <a:rPr lang="en-US" b="1" dirty="0" smtClean="0"/>
              <a:t>86% </a:t>
            </a:r>
            <a:r>
              <a:rPr lang="en-US" dirty="0" smtClean="0"/>
              <a:t>in EU;</a:t>
            </a:r>
          </a:p>
          <a:p>
            <a:endParaRPr lang="en-US" dirty="0" smtClean="0"/>
          </a:p>
          <a:p>
            <a:r>
              <a:rPr lang="en-US" b="1" dirty="0" smtClean="0"/>
              <a:t>26.000 </a:t>
            </a:r>
            <a:r>
              <a:rPr lang="en-US" dirty="0" smtClean="0"/>
              <a:t>employees, of which </a:t>
            </a:r>
            <a:r>
              <a:rPr lang="en-US" b="1" dirty="0" smtClean="0"/>
              <a:t>90% </a:t>
            </a:r>
            <a:r>
              <a:rPr lang="en-US" dirty="0" smtClean="0"/>
              <a:t>women;</a:t>
            </a:r>
          </a:p>
          <a:p>
            <a:endParaRPr lang="en-US" dirty="0" smtClean="0"/>
          </a:p>
          <a:p>
            <a:r>
              <a:rPr lang="en-US" dirty="0" smtClean="0"/>
              <a:t>Over </a:t>
            </a:r>
            <a:r>
              <a:rPr lang="en-US" b="1" dirty="0" smtClean="0"/>
              <a:t>600</a:t>
            </a:r>
            <a:r>
              <a:rPr lang="en-US" dirty="0" smtClean="0"/>
              <a:t> enterprises activating in the sector;</a:t>
            </a:r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0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6840760" cy="1412775"/>
          </a:xfrm>
        </p:spPr>
        <p:txBody>
          <a:bodyPr/>
          <a:lstStyle/>
          <a:p>
            <a:r>
              <a:rPr lang="en-US" dirty="0" smtClean="0"/>
              <a:t>Key Challenges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access to financial resources;</a:t>
            </a:r>
          </a:p>
          <a:p>
            <a:r>
              <a:rPr lang="en-US" dirty="0" smtClean="0"/>
              <a:t>High share (90%) of low-value manufacturing;  </a:t>
            </a:r>
          </a:p>
          <a:p>
            <a:r>
              <a:rPr lang="en-US" dirty="0" smtClean="0"/>
              <a:t>Outdated technologies;</a:t>
            </a:r>
          </a:p>
          <a:p>
            <a:r>
              <a:rPr lang="en-US" dirty="0" smtClean="0"/>
              <a:t>Week marketing and sales capacities;</a:t>
            </a:r>
          </a:p>
          <a:p>
            <a:r>
              <a:rPr lang="en-US" dirty="0" smtClean="0"/>
              <a:t>Lack of visibility;</a:t>
            </a:r>
          </a:p>
          <a:p>
            <a:r>
              <a:rPr lang="en-US" dirty="0" smtClean="0"/>
              <a:t>Insufficient skilled  human resources;</a:t>
            </a:r>
          </a:p>
          <a:p>
            <a:r>
              <a:rPr lang="en-US" dirty="0" smtClean="0"/>
              <a:t>Underuse of IP tools;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4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ecology.md/pics/2010/10/media_moldova-vid01.jpg"/>
          <p:cNvPicPr>
            <a:picLocks noChangeAspect="1" noChangeArrowheads="1"/>
          </p:cNvPicPr>
          <p:nvPr/>
        </p:nvPicPr>
        <p:blipFill>
          <a:blip r:embed="rId2" cstate="print"/>
          <a:srcRect t="27974" b="45383"/>
          <a:stretch>
            <a:fillRect/>
          </a:stretch>
        </p:blipFill>
        <p:spPr bwMode="auto">
          <a:xfrm>
            <a:off x="1547664" y="0"/>
            <a:ext cx="7596336" cy="1440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081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the Heart.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Brands of Moldova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534129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en-US" b="1" dirty="0"/>
              <a:t>The project </a:t>
            </a:r>
            <a:r>
              <a:rPr lang="en-US" dirty="0" smtClean="0"/>
              <a:t>„From the Heart - </a:t>
            </a:r>
            <a:r>
              <a:rPr lang="en-US" dirty="0"/>
              <a:t>Brands of Moldova"   was launched in </a:t>
            </a:r>
            <a:r>
              <a:rPr lang="en-US" dirty="0" smtClean="0"/>
              <a:t>2012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b="1" dirty="0" smtClean="0"/>
              <a:t>Main goal: </a:t>
            </a:r>
            <a:r>
              <a:rPr lang="en-US" dirty="0" smtClean="0"/>
              <a:t>Increase the competitiveness and prestige of Moldovan brands in the field of apparel, footwear and accessories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 Objectives: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To train entrepreneurs on how </a:t>
            </a:r>
            <a:r>
              <a:rPr lang="en-US" dirty="0"/>
              <a:t>to sell more successfully the product under the local </a:t>
            </a:r>
            <a:r>
              <a:rPr lang="en-US" dirty="0" smtClean="0"/>
              <a:t>trademarks;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To develop a consumer oriented campaign for promoting domestic products, improving the consumer perception and knowledge for local brand, educating the sentiments of pride for national assets;</a:t>
            </a:r>
          </a:p>
          <a:p>
            <a:endParaRPr lang="en-US" dirty="0" smtClean="0"/>
          </a:p>
          <a:p>
            <a:r>
              <a:rPr lang="en-US" dirty="0" smtClean="0"/>
              <a:t>To stimulate the manufactures to implement high value production scheme, moving from low-cost “LOHN” model to high-value own brand production.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10274"/>
            <a:ext cx="1547664" cy="1484784"/>
            <a:chOff x="0" y="0"/>
            <a:chExt cx="1547664" cy="1484784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547664" cy="14847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57" y="332656"/>
              <a:ext cx="993775" cy="719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9" descr="AGEPI_violet_no-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000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408176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“From </a:t>
            </a:r>
            <a:r>
              <a:rPr lang="en-US" sz="3200" dirty="0"/>
              <a:t>the </a:t>
            </a:r>
            <a:r>
              <a:rPr lang="en-US" sz="3200" dirty="0" smtClean="0"/>
              <a:t>Heart- </a:t>
            </a:r>
            <a:r>
              <a:rPr lang="en-US" sz="3200" dirty="0"/>
              <a:t>Brands of </a:t>
            </a:r>
            <a:r>
              <a:rPr lang="en-US" sz="3200" dirty="0" smtClean="0"/>
              <a:t>Moldova” </a:t>
            </a:r>
            <a:endParaRPr lang="ru-R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53412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A public-private  partnership</a:t>
            </a:r>
            <a:r>
              <a:rPr lang="ro-RO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Employers' Association of Light Industry </a:t>
            </a:r>
            <a:r>
              <a:rPr lang="en-US" dirty="0" smtClean="0"/>
              <a:t>Enterprises (Association APIUS),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public sector represented by Ministry of Economy, Ministry of Culture and Moldova Investment and Export Promotion Organization, and 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USAID - as the main donor-partner  through the Competitiveness Enhancement and Enterprise Development (CEED II) Project.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74"/>
            <a:ext cx="15478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83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47664" y="0"/>
            <a:ext cx="7596336" cy="1412776"/>
          </a:xfrm>
          <a:prstGeom prst="rect">
            <a:avLst/>
          </a:prstGeom>
          <a:gradFill flip="none" rotWithShape="1">
            <a:gsLst>
              <a:gs pos="0">
                <a:schemeClr val="dk2">
                  <a:shade val="30000"/>
                  <a:satMod val="115000"/>
                </a:schemeClr>
              </a:gs>
              <a:gs pos="50000">
                <a:schemeClr val="dk2">
                  <a:shade val="67500"/>
                  <a:satMod val="115000"/>
                </a:schemeClr>
              </a:gs>
              <a:gs pos="100000">
                <a:schemeClr val="dk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 descr="AGEPI_violet_no-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6237312"/>
            <a:ext cx="864096" cy="3464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6635080" cy="1412776"/>
          </a:xfrm>
        </p:spPr>
        <p:txBody>
          <a:bodyPr/>
          <a:lstStyle/>
          <a:p>
            <a:r>
              <a:rPr lang="en-US" dirty="0" smtClean="0"/>
              <a:t>Advertising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37931"/>
          </a:xfrm>
        </p:spPr>
        <p:txBody>
          <a:bodyPr>
            <a:normAutofit/>
          </a:bodyPr>
          <a:lstStyle/>
          <a:p>
            <a:r>
              <a:rPr lang="en-US" dirty="0" smtClean="0"/>
              <a:t>Billboard</a:t>
            </a:r>
          </a:p>
          <a:p>
            <a:r>
              <a:rPr lang="en-US" dirty="0" smtClean="0"/>
              <a:t>Mass-media </a:t>
            </a:r>
          </a:p>
          <a:p>
            <a:r>
              <a:rPr lang="en-US" dirty="0" smtClean="0"/>
              <a:t>TV-shows</a:t>
            </a:r>
          </a:p>
          <a:p>
            <a:r>
              <a:rPr lang="en-US" dirty="0" smtClean="0"/>
              <a:t>Radio ads</a:t>
            </a:r>
          </a:p>
          <a:p>
            <a:r>
              <a:rPr lang="en-US" dirty="0" smtClean="0"/>
              <a:t>Internet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78" y="1700808"/>
            <a:ext cx="299290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93097"/>
            <a:ext cx="322652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37" y="4034755"/>
            <a:ext cx="3413643" cy="169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" y="-17110"/>
            <a:ext cx="1645910" cy="145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31400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GEPI">
      <a:dk1>
        <a:srgbClr val="381750"/>
      </a:dk1>
      <a:lt1>
        <a:sysClr val="window" lastClr="FFFFFF"/>
      </a:lt1>
      <a:dk2>
        <a:srgbClr val="7030A0"/>
      </a:dk2>
      <a:lt2>
        <a:srgbClr val="7030A0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1277</TotalTime>
  <Words>1263</Words>
  <Application>Microsoft Office PowerPoint</Application>
  <PresentationFormat>On-screen Show (4:3)</PresentationFormat>
  <Paragraphs>222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WIPO International Conference on Intellectual Property and Development</vt:lpstr>
      <vt:lpstr>Case Study on the role of IP  on social and economic development </vt:lpstr>
      <vt:lpstr>Republic of Moldova</vt:lpstr>
      <vt:lpstr>TAFL Industry Map</vt:lpstr>
      <vt:lpstr>TAFL Industry Overview  </vt:lpstr>
      <vt:lpstr>Key Challenges </vt:lpstr>
      <vt:lpstr>From the Heart. Brands of Moldova</vt:lpstr>
      <vt:lpstr>“From the Heart- Brands of Moldova” </vt:lpstr>
      <vt:lpstr>Advertising campaigns</vt:lpstr>
      <vt:lpstr>From the Heart…</vt:lpstr>
      <vt:lpstr>Moldova Spring Fashion Walk </vt:lpstr>
      <vt:lpstr>Marketing and selling tools</vt:lpstr>
      <vt:lpstr>Discount card</vt:lpstr>
      <vt:lpstr>Trademark Identity</vt:lpstr>
      <vt:lpstr>                        APIUS IP Portfolio </vt:lpstr>
      <vt:lpstr>Ranking of companies by trademarks</vt:lpstr>
      <vt:lpstr>Ranking of companies by trademarks</vt:lpstr>
      <vt:lpstr>Project Achievements in figures</vt:lpstr>
      <vt:lpstr>First 100 exporters in Moldova </vt:lpstr>
      <vt:lpstr>Guaranteed loans, rebranding and promotion        campaigns help Moldovan small business to grow</vt:lpstr>
      <vt:lpstr>Sustainability and Exploitation Strategy</vt:lpstr>
      <vt:lpstr>Current perspectives and future   developments</vt:lpstr>
      <vt:lpstr>“ZipHouse”  - a start-up platform for students and young professionals  </vt:lpstr>
      <vt:lpstr>Key economic impact </vt:lpstr>
      <vt:lpstr>Key social impact </vt:lpstr>
      <vt:lpstr>    From ♥ Brands of Moldova –                                     part of everyday life</vt:lpstr>
      <vt:lpstr>With compliments from   Moldova…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vieru</dc:creator>
  <cp:lastModifiedBy>CHAVEZ PRADO Luis Enrique</cp:lastModifiedBy>
  <cp:revision>127</cp:revision>
  <cp:lastPrinted>2016-04-05T07:17:18Z</cp:lastPrinted>
  <dcterms:created xsi:type="dcterms:W3CDTF">2016-03-04T13:50:02Z</dcterms:created>
  <dcterms:modified xsi:type="dcterms:W3CDTF">2016-04-07T09:53:09Z</dcterms:modified>
</cp:coreProperties>
</file>