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9" r:id="rId2"/>
    <p:sldId id="261" r:id="rId3"/>
    <p:sldId id="260" r:id="rId4"/>
    <p:sldId id="268" r:id="rId5"/>
    <p:sldId id="266" r:id="rId6"/>
    <p:sldId id="262" r:id="rId7"/>
    <p:sldId id="274" r:id="rId8"/>
    <p:sldId id="267" r:id="rId9"/>
    <p:sldId id="269" r:id="rId10"/>
    <p:sldId id="272" r:id="rId11"/>
    <p:sldId id="271" r:id="rId12"/>
    <p:sldId id="27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5807"/>
  </p:normalViewPr>
  <p:slideViewPr>
    <p:cSldViewPr snapToGrid="0">
      <p:cViewPr varScale="1">
        <p:scale>
          <a:sx n="157" d="100"/>
          <a:sy n="157" d="100"/>
        </p:scale>
        <p:origin x="41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48DC7B-6A10-6C40-898A-879B0AE47AD0}" type="datetimeFigureOut">
              <a:rPr lang="en-US" smtClean="0"/>
              <a:t>23-Apr-23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D7BEF1-1547-B44A-AD6E-881F76D9661D}" type="slidenum">
              <a:rPr lang="en-US" smtClean="0"/>
              <a:t>‹#›</a:t>
            </a:fld>
            <a:endParaRPr lang="en-US"/>
          </a:p>
        </p:txBody>
      </p:sp>
    </p:spTree>
    <p:extLst>
      <p:ext uri="{BB962C8B-B14F-4D97-AF65-F5344CB8AC3E}">
        <p14:creationId xmlns:p14="http://schemas.microsoft.com/office/powerpoint/2010/main" val="3015775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focus on the innovation of SSF and agricultural biodiversity?</a:t>
            </a:r>
          </a:p>
          <a:p>
            <a:endParaRPr lang="en-US" dirty="0"/>
          </a:p>
        </p:txBody>
      </p:sp>
      <p:sp>
        <p:nvSpPr>
          <p:cNvPr id="4" name="Slide Number Placeholder 3"/>
          <p:cNvSpPr>
            <a:spLocks noGrp="1"/>
          </p:cNvSpPr>
          <p:nvPr>
            <p:ph type="sldNum" sz="quarter" idx="5"/>
          </p:nvPr>
        </p:nvSpPr>
        <p:spPr/>
        <p:txBody>
          <a:bodyPr/>
          <a:lstStyle/>
          <a:p>
            <a:fld id="{4CD7BEF1-1547-B44A-AD6E-881F76D9661D}" type="slidenum">
              <a:rPr lang="en-US" smtClean="0"/>
              <a:t>3</a:t>
            </a:fld>
            <a:endParaRPr lang="en-US"/>
          </a:p>
        </p:txBody>
      </p:sp>
    </p:spTree>
    <p:extLst>
      <p:ext uri="{BB962C8B-B14F-4D97-AF65-F5344CB8AC3E}">
        <p14:creationId xmlns:p14="http://schemas.microsoft.com/office/powerpoint/2010/main" val="1726106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CC7BFD-4888-4B6C-B330-EB0CF139A7F0}" type="datetime1">
              <a:rPr lang="en-US" smtClean="0"/>
              <a:t>23-Apr-23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396700" y="0"/>
            <a:ext cx="9199082"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TextBox 8"/>
          <p:cNvSpPr txBox="1"/>
          <p:nvPr/>
        </p:nvSpPr>
        <p:spPr>
          <a:xfrm>
            <a:off x="1911136" y="404652"/>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118954" y="834168"/>
            <a:ext cx="7954091" cy="1077229"/>
          </a:xfrm>
        </p:spPr>
        <p:txBody>
          <a:bodyPr/>
          <a:lstStyle/>
          <a:p>
            <a:r>
              <a:rPr lang="en-US" dirty="0"/>
              <a:t>Click to edit Master title style</a:t>
            </a:r>
          </a:p>
        </p:txBody>
      </p:sp>
      <p:sp>
        <p:nvSpPr>
          <p:cNvPr id="3" name="Vertical Text Placeholder 2"/>
          <p:cNvSpPr>
            <a:spLocks noGrp="1"/>
          </p:cNvSpPr>
          <p:nvPr>
            <p:ph type="body" orient="vert" idx="1"/>
          </p:nvPr>
        </p:nvSpPr>
        <p:spPr>
          <a:xfrm>
            <a:off x="2017695" y="2031765"/>
            <a:ext cx="7796540" cy="399782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3B9CDC4-4689-480A-9516-32D53302F50D}" type="datetime1">
              <a:rPr lang="en-US" smtClean="0"/>
              <a:t>23-Apr-23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93E952-652C-430A-9C36-ED7F5EFEA1CF}" type="datetime1">
              <a:rPr lang="en-US" smtClean="0"/>
              <a:t>23-Apr-23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314450" y="0"/>
            <a:ext cx="9016365" cy="6693408"/>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973499" y="848886"/>
            <a:ext cx="7958331" cy="1077229"/>
          </a:xfrm>
        </p:spPr>
        <p:txBody>
          <a:bodyPr/>
          <a:lstStyle/>
          <a:p>
            <a:r>
              <a:rPr lang="en-US" dirty="0"/>
              <a:t>Click to edit Master title style</a:t>
            </a:r>
          </a:p>
        </p:txBody>
      </p:sp>
      <p:sp>
        <p:nvSpPr>
          <p:cNvPr id="3" name="Content Placeholder 2"/>
          <p:cNvSpPr>
            <a:spLocks noGrp="1"/>
          </p:cNvSpPr>
          <p:nvPr>
            <p:ph idx="1"/>
          </p:nvPr>
        </p:nvSpPr>
        <p:spPr>
          <a:xfrm>
            <a:off x="1973499" y="2052116"/>
            <a:ext cx="7796540" cy="3997828"/>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A3F60-6C3B-47A6-8DEF-160597A08265}" type="datetime1">
              <a:rPr lang="en-US" smtClean="0"/>
              <a:t>23-Apr-23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1653367" y="62339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241461" y="0"/>
            <a:ext cx="915869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1" name="TextBox 10"/>
          <p:cNvSpPr txBox="1"/>
          <p:nvPr/>
        </p:nvSpPr>
        <p:spPr>
          <a:xfrm>
            <a:off x="1750884" y="1437787"/>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750884" y="3147252"/>
            <a:ext cx="7956560" cy="1424746"/>
          </a:xfrm>
        </p:spPr>
        <p:txBody>
          <a:bodyPr anchor="t">
            <a:normAutofit/>
          </a:bodyPr>
          <a:lstStyle>
            <a:lvl1pPr algn="r">
              <a:defRPr sz="3200"/>
            </a:lvl1pPr>
          </a:lstStyle>
          <a:p>
            <a:r>
              <a:rPr lang="en-US" dirty="0"/>
              <a:t>Click to edit Master title style</a:t>
            </a:r>
          </a:p>
        </p:txBody>
      </p:sp>
      <p:sp>
        <p:nvSpPr>
          <p:cNvPr id="3" name="Text Placeholder 2"/>
          <p:cNvSpPr>
            <a:spLocks noGrp="1"/>
          </p:cNvSpPr>
          <p:nvPr>
            <p:ph type="body" idx="1"/>
          </p:nvPr>
        </p:nvSpPr>
        <p:spPr>
          <a:xfrm>
            <a:off x="1833198" y="2084118"/>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FE28A3A-1749-43A0-B698-866AA47B7C26}" type="datetime1">
              <a:rPr lang="en-US" smtClean="0"/>
              <a:t>23-Apr-23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9332432"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37796" y="83655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254468" y="2118791"/>
            <a:ext cx="3891960" cy="39978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94558" y="2118791"/>
            <a:ext cx="3894222" cy="399782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C47E8BE-93FC-4AB2-B3A1-E391CFE5711D}" type="datetime1">
              <a:rPr lang="en-US" smtClean="0"/>
              <a:t>23-Apr-23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1970291" y="62115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148137" y="152680"/>
            <a:ext cx="9388439"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TextBox 11"/>
          <p:cNvSpPr txBox="1"/>
          <p:nvPr/>
        </p:nvSpPr>
        <p:spPr>
          <a:xfrm>
            <a:off x="1625731" y="52373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833549" y="862940"/>
            <a:ext cx="7956560" cy="1078348"/>
          </a:xfrm>
        </p:spPr>
        <p:txBody>
          <a:bodyPr/>
          <a:lstStyle/>
          <a:p>
            <a:r>
              <a:rPr lang="en-US" dirty="0"/>
              <a:t>Click to edit Master title style</a:t>
            </a:r>
          </a:p>
        </p:txBody>
      </p:sp>
      <p:sp>
        <p:nvSpPr>
          <p:cNvPr id="3" name="Text Placeholder 2"/>
          <p:cNvSpPr>
            <a:spLocks noGrp="1"/>
          </p:cNvSpPr>
          <p:nvPr>
            <p:ph type="body" idx="1"/>
          </p:nvPr>
        </p:nvSpPr>
        <p:spPr>
          <a:xfrm>
            <a:off x="1853087" y="2008336"/>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833549" y="2836453"/>
            <a:ext cx="3893623" cy="30714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902608" y="202813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42357" y="2876050"/>
            <a:ext cx="4310794" cy="29922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A696F2E-E6F6-4339-9881-5526C16D10B1}" type="datetime1">
              <a:rPr lang="en-US" smtClean="0"/>
              <a:t>23-Apr-23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9169364"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840283" y="825892"/>
            <a:ext cx="7958331" cy="1077229"/>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14C77EC-4F1B-4CC8-AFBC-4C02544BF4BA}" type="datetime1">
              <a:rPr lang="en-US" smtClean="0"/>
              <a:t>23-Apr-23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1632465" y="51214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911107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B222F3E-A47A-4EB8-AF9E-1AA2216FB059}" type="datetime1">
              <a:rPr lang="en-US" smtClean="0"/>
              <a:t>23-Apr-23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934075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75399" y="806937"/>
            <a:ext cx="5446278" cy="5244126"/>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EB8A86-1BC1-48C3-8ABA-06F24C08CC00}" type="datetime1">
              <a:rPr lang="en-US" smtClean="0"/>
              <a:t>23-Apr-23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8978535"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Picture Placeholder 2"/>
          <p:cNvSpPr>
            <a:spLocks noGrp="1" noChangeAspect="1"/>
          </p:cNvSpPr>
          <p:nvPr>
            <p:ph type="pic" idx="1"/>
          </p:nvPr>
        </p:nvSpPr>
        <p:spPr>
          <a:xfrm>
            <a:off x="6747062" y="3229"/>
            <a:ext cx="3446265"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C558B9-4E97-48EF-8BCC-0419E0A29676}" type="datetime1">
              <a:rPr lang="en-US" smtClean="0"/>
              <a:t>23-Apr-23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C73458FE-B230-4205-BFB2-629A2588E024}" type="datetime1">
              <a:rPr lang="en-US" smtClean="0"/>
              <a:t>23-Apr-23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descr="Logo&#10;&#10;Description automatically generated">
            <a:extLst>
              <a:ext uri="{FF2B5EF4-FFF2-40B4-BE49-F238E27FC236}">
                <a16:creationId xmlns:a16="http://schemas.microsoft.com/office/drawing/2014/main" id="{A5DB9EF5-7A4D-4B57-828D-D9E31E95BDF8}"/>
              </a:ext>
            </a:extLst>
          </p:cNvPr>
          <p:cNvPicPr>
            <a:picLocks noChangeAspect="1"/>
          </p:cNvPicPr>
          <p:nvPr userDrawn="1"/>
        </p:nvPicPr>
        <p:blipFill>
          <a:blip r:embed="rId15"/>
          <a:stretch>
            <a:fillRect/>
          </a:stretch>
        </p:blipFill>
        <p:spPr>
          <a:xfrm>
            <a:off x="10570139" y="5426755"/>
            <a:ext cx="1549417" cy="1352550"/>
          </a:xfrm>
          <a:prstGeom prst="rect">
            <a:avLst/>
          </a:prstGeom>
        </p:spPr>
      </p:pic>
      <p:sp>
        <p:nvSpPr>
          <p:cNvPr id="7" name="MSIPCMContentMarking" descr="{&quot;HashCode&quot;:2082126947,&quot;Placement&quot;:&quot;Footer&quot;,&quot;Top&quot;:519.343,&quot;Left&quot;:406.33,&quot;SlideWidth&quot;:960,&quot;SlideHeight&quot;:540}"/>
          <p:cNvSpPr txBox="1"/>
          <p:nvPr userDrawn="1"/>
        </p:nvSpPr>
        <p:spPr>
          <a:xfrm>
            <a:off x="5160391" y="6649884"/>
            <a:ext cx="1871217" cy="153888"/>
          </a:xfrm>
          <a:prstGeom prst="rect">
            <a:avLst/>
          </a:prstGeom>
          <a:noFill/>
        </p:spPr>
        <p:txBody>
          <a:bodyPr vert="horz" wrap="square" lIns="0" tIns="0" rIns="0" bIns="0" rtlCol="0" anchor="ctr" anchorCtr="1">
            <a:spAutoFit/>
          </a:bodyPr>
          <a:lstStyle/>
          <a:p>
            <a:pPr algn="ctr">
              <a:spcBef>
                <a:spcPts val="0"/>
              </a:spcBef>
              <a:spcAft>
                <a:spcPts val="0"/>
              </a:spcAft>
            </a:pPr>
            <a:endParaRPr lang="en-US" sz="1000">
              <a:solidFill>
                <a:srgbClr val="000000"/>
              </a:solidFill>
              <a:latin typeface="Calibri" panose="020F0502020204030204" pitchFamily="34" charset="0"/>
            </a:endParaRPr>
          </a:p>
        </p:txBody>
      </p:sp>
      <p:sp>
        <p:nvSpPr>
          <p:cNvPr id="9" name="MSIPCMContentMarking" descr="{&quot;HashCode&quot;:2082126947,&quot;Placement&quot;:&quot;Footer&quot;,&quot;Top&quot;:519.343,&quot;Left&quot;:406.33,&quot;SlideWidth&quot;:960,&quot;SlideHeight&quot;:540}"/>
          <p:cNvSpPr txBox="1"/>
          <p:nvPr userDrawn="1"/>
        </p:nvSpPr>
        <p:spPr>
          <a:xfrm>
            <a:off x="5160391" y="6595656"/>
            <a:ext cx="1871217" cy="262344"/>
          </a:xfrm>
          <a:prstGeom prst="rect">
            <a:avLst/>
          </a:prstGeom>
          <a:noFill/>
        </p:spPr>
        <p:txBody>
          <a:bodyPr vert="horz" wrap="square" lIns="0" tIns="0" rIns="0" bIns="0" rtlCol="0" anchor="ctr" anchorCtr="1">
            <a:spAutoFit/>
          </a:bodyPr>
          <a:lstStyle/>
          <a:p>
            <a:pPr algn="ctr">
              <a:spcBef>
                <a:spcPts val="0"/>
              </a:spcBef>
              <a:spcAft>
                <a:spcPts val="0"/>
              </a:spcAft>
            </a:pPr>
            <a:r>
              <a:rPr lang="en-US" sz="1000" smtClean="0">
                <a:solidFill>
                  <a:srgbClr val="000000"/>
                </a:solidFill>
                <a:latin typeface="Calibri" panose="020F0502020204030204" pitchFamily="34" charset="0"/>
              </a:rPr>
              <a:t>WIPO FOR OFFICIAL USE ONLY </a:t>
            </a:r>
            <a:endParaRPr lang="en-US" sz="1000">
              <a:solidFill>
                <a:srgbClr val="000000"/>
              </a:solidFill>
              <a:latin typeface="Calibri" panose="020F0502020204030204" pitchFamily="34" charset="0"/>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E65CF-CBF9-8F3C-CFE9-02C00388812C}"/>
              </a:ext>
            </a:extLst>
          </p:cNvPr>
          <p:cNvSpPr>
            <a:spLocks noGrp="1"/>
          </p:cNvSpPr>
          <p:nvPr>
            <p:ph type="ctrTitle"/>
          </p:nvPr>
        </p:nvSpPr>
        <p:spPr>
          <a:xfrm>
            <a:off x="2611808" y="3428998"/>
            <a:ext cx="5518066" cy="3007428"/>
          </a:xfrm>
        </p:spPr>
        <p:txBody>
          <a:bodyPr>
            <a:normAutofit fontScale="90000"/>
          </a:bodyPr>
          <a:lstStyle/>
          <a:p>
            <a:pPr algn="l"/>
            <a:r>
              <a:rPr lang="en-US" sz="3200" dirty="0"/>
              <a:t>Small-scale farmer innovation, </a:t>
            </a:r>
            <a:r>
              <a:rPr lang="en-US" sz="3100" dirty="0"/>
              <a:t>agricultural</a:t>
            </a:r>
            <a:r>
              <a:rPr lang="en-US" sz="3200" dirty="0"/>
              <a:t> biodiversity and intellectual property: exploring connections.</a:t>
            </a:r>
            <a:br>
              <a:rPr lang="en-US" sz="3200" dirty="0"/>
            </a:br>
            <a:r>
              <a:rPr lang="en-US" sz="3200" dirty="0"/>
              <a:t/>
            </a:r>
            <a:br>
              <a:rPr lang="en-US" sz="3200" dirty="0"/>
            </a:br>
            <a:r>
              <a:rPr lang="en-US" sz="3200" dirty="0"/>
              <a:t/>
            </a:r>
            <a:br>
              <a:rPr lang="en-US" sz="3200" dirty="0"/>
            </a:br>
            <a:r>
              <a:rPr lang="en-US" sz="2000" dirty="0"/>
              <a:t>Susan H. </a:t>
            </a:r>
            <a:r>
              <a:rPr lang="en-US" sz="2000" dirty="0" err="1"/>
              <a:t>Bragdon</a:t>
            </a:r>
            <a:r>
              <a:rPr lang="en-US" sz="2000" dirty="0"/>
              <a:t/>
            </a:r>
            <a:br>
              <a:rPr lang="en-US" sz="2000" dirty="0"/>
            </a:br>
            <a:r>
              <a:rPr lang="en-US" sz="2000" dirty="0"/>
              <a:t>Director, Seeds for All</a:t>
            </a:r>
            <a:br>
              <a:rPr lang="en-US" sz="2000" dirty="0"/>
            </a:br>
            <a:r>
              <a:rPr lang="en-US" sz="2000" dirty="0"/>
              <a:t/>
            </a:r>
            <a:br>
              <a:rPr lang="en-US" sz="20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endParaRPr lang="en-US" sz="3200" dirty="0"/>
          </a:p>
        </p:txBody>
      </p:sp>
      <p:sp>
        <p:nvSpPr>
          <p:cNvPr id="3" name="Subtitle 2">
            <a:extLst>
              <a:ext uri="{FF2B5EF4-FFF2-40B4-BE49-F238E27FC236}">
                <a16:creationId xmlns:a16="http://schemas.microsoft.com/office/drawing/2014/main" id="{8D714027-A1BA-C78C-60FA-608441590D1C}"/>
              </a:ext>
            </a:extLst>
          </p:cNvPr>
          <p:cNvSpPr>
            <a:spLocks noGrp="1"/>
          </p:cNvSpPr>
          <p:nvPr>
            <p:ph type="subTitle" idx="1"/>
          </p:nvPr>
        </p:nvSpPr>
        <p:spPr>
          <a:xfrm>
            <a:off x="2844193" y="717389"/>
            <a:ext cx="5357600" cy="1160213"/>
          </a:xfrm>
        </p:spPr>
        <p:txBody>
          <a:bodyPr>
            <a:normAutofit lnSpcReduction="10000"/>
          </a:bodyPr>
          <a:lstStyle/>
          <a:p>
            <a:r>
              <a:rPr lang="en-US" dirty="0"/>
              <a:t>WIPO International Conference on IP and Innovation for Sustainable Agriculture</a:t>
            </a:r>
          </a:p>
          <a:p>
            <a:r>
              <a:rPr lang="en-US" dirty="0"/>
              <a:t>April 24, 2023</a:t>
            </a:r>
          </a:p>
        </p:txBody>
      </p:sp>
      <p:sp>
        <p:nvSpPr>
          <p:cNvPr id="4" name="Date Placeholder 3">
            <a:extLst>
              <a:ext uri="{FF2B5EF4-FFF2-40B4-BE49-F238E27FC236}">
                <a16:creationId xmlns:a16="http://schemas.microsoft.com/office/drawing/2014/main" id="{BA4431B1-466F-4CE5-951E-F5756E45F090}"/>
              </a:ext>
            </a:extLst>
          </p:cNvPr>
          <p:cNvSpPr>
            <a:spLocks noGrp="1"/>
          </p:cNvSpPr>
          <p:nvPr>
            <p:ph type="dt" sz="half" idx="10"/>
          </p:nvPr>
        </p:nvSpPr>
        <p:spPr/>
        <p:txBody>
          <a:bodyPr/>
          <a:lstStyle/>
          <a:p>
            <a:fld id="{414BA75B-28A9-41C2-9113-D28177A42FEA}" type="datetime1">
              <a:rPr lang="en-US" smtClean="0"/>
              <a:t>23-Apr-23</a:t>
            </a:fld>
            <a:endParaRPr lang="en-US" dirty="0"/>
          </a:p>
        </p:txBody>
      </p:sp>
      <p:sp>
        <p:nvSpPr>
          <p:cNvPr id="5" name="Footer Placeholder 4">
            <a:extLst>
              <a:ext uri="{FF2B5EF4-FFF2-40B4-BE49-F238E27FC236}">
                <a16:creationId xmlns:a16="http://schemas.microsoft.com/office/drawing/2014/main" id="{93F18433-33E9-4921-B076-450C9DDF5C7A}"/>
              </a:ext>
            </a:extLst>
          </p:cNvPr>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2196413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E08D-784C-BF0F-37AD-D6F6D6458554}"/>
              </a:ext>
            </a:extLst>
          </p:cNvPr>
          <p:cNvSpPr>
            <a:spLocks noGrp="1"/>
          </p:cNvSpPr>
          <p:nvPr>
            <p:ph type="title"/>
          </p:nvPr>
        </p:nvSpPr>
        <p:spPr>
          <a:xfrm>
            <a:off x="2116834" y="557073"/>
            <a:ext cx="7958331" cy="1077229"/>
          </a:xfrm>
        </p:spPr>
        <p:txBody>
          <a:bodyPr>
            <a:normAutofit/>
          </a:bodyPr>
          <a:lstStyle/>
          <a:p>
            <a:pPr algn="ctr"/>
            <a:r>
              <a:rPr lang="en-US" sz="2800" dirty="0"/>
              <a:t>Strong tendency to reduce agricultural innovation to uptake of new technologies persists</a:t>
            </a:r>
          </a:p>
        </p:txBody>
      </p:sp>
      <p:sp>
        <p:nvSpPr>
          <p:cNvPr id="3" name="Content Placeholder 2">
            <a:extLst>
              <a:ext uri="{FF2B5EF4-FFF2-40B4-BE49-F238E27FC236}">
                <a16:creationId xmlns:a16="http://schemas.microsoft.com/office/drawing/2014/main" id="{AC2FC2C4-619A-CB98-0D04-0140B119118D}"/>
              </a:ext>
            </a:extLst>
          </p:cNvPr>
          <p:cNvSpPr>
            <a:spLocks noGrp="1"/>
          </p:cNvSpPr>
          <p:nvPr>
            <p:ph idx="1"/>
          </p:nvPr>
        </p:nvSpPr>
        <p:spPr>
          <a:xfrm>
            <a:off x="1632136" y="1709486"/>
            <a:ext cx="8354345" cy="4642385"/>
          </a:xfrm>
        </p:spPr>
        <p:txBody>
          <a:bodyPr>
            <a:normAutofit fontScale="85000" lnSpcReduction="20000"/>
          </a:bodyPr>
          <a:lstStyle/>
          <a:p>
            <a:endParaRPr lang="en-US" sz="1900" dirty="0"/>
          </a:p>
          <a:p>
            <a:r>
              <a:rPr lang="en-US" sz="2200" dirty="0"/>
              <a:t>Obvious allure of technologies that solve a particular problem e.g., through the creation of drought-resistant or biofortified or saline-tolerant seeds.</a:t>
            </a:r>
          </a:p>
          <a:p>
            <a:r>
              <a:rPr lang="en-US" sz="2200" dirty="0"/>
              <a:t>But we must evaluate technologies in terms impact on things like erosion of biodiversity, the displacement of SSF, synergies between food production and ecosystem function, the co-creation of knowledge, protecting rural livelihoods, creating path dependencies </a:t>
            </a:r>
            <a:r>
              <a:rPr lang="en-US" sz="2200" dirty="0" err="1"/>
              <a:t>etc</a:t>
            </a:r>
            <a:r>
              <a:rPr lang="en-US" sz="2200" dirty="0"/>
              <a:t> (</a:t>
            </a:r>
            <a:r>
              <a:rPr lang="en-US" sz="2200" i="1" dirty="0"/>
              <a:t>See, </a:t>
            </a:r>
            <a:r>
              <a:rPr lang="en-US" sz="2200" dirty="0"/>
              <a:t>HLPE 2019)</a:t>
            </a:r>
          </a:p>
          <a:p>
            <a:r>
              <a:rPr lang="en-US" sz="2200" dirty="0"/>
              <a:t>Support for the uptake of externally created technologies risks reinforcement of the flow of financial investments, human resources, training and education to this narrow view of innovation without consideration of other possible negative impacts.</a:t>
            </a:r>
          </a:p>
          <a:p>
            <a:endParaRPr lang="en-US" dirty="0"/>
          </a:p>
        </p:txBody>
      </p:sp>
      <p:sp>
        <p:nvSpPr>
          <p:cNvPr id="4" name="Date Placeholder 3">
            <a:extLst>
              <a:ext uri="{FF2B5EF4-FFF2-40B4-BE49-F238E27FC236}">
                <a16:creationId xmlns:a16="http://schemas.microsoft.com/office/drawing/2014/main" id="{E662EFE1-5289-4C99-A580-59099F21246E}"/>
              </a:ext>
            </a:extLst>
          </p:cNvPr>
          <p:cNvSpPr>
            <a:spLocks noGrp="1"/>
          </p:cNvSpPr>
          <p:nvPr>
            <p:ph type="dt" sz="half" idx="10"/>
          </p:nvPr>
        </p:nvSpPr>
        <p:spPr/>
        <p:txBody>
          <a:bodyPr/>
          <a:lstStyle/>
          <a:p>
            <a:fld id="{9197B6C4-1BFC-4DE9-97DC-1720F461B7EE}" type="datetime1">
              <a:rPr lang="en-US" smtClean="0"/>
              <a:t>23-Apr-23</a:t>
            </a:fld>
            <a:endParaRPr lang="en-US" dirty="0"/>
          </a:p>
        </p:txBody>
      </p:sp>
      <p:sp>
        <p:nvSpPr>
          <p:cNvPr id="5" name="Footer Placeholder 4">
            <a:extLst>
              <a:ext uri="{FF2B5EF4-FFF2-40B4-BE49-F238E27FC236}">
                <a16:creationId xmlns:a16="http://schemas.microsoft.com/office/drawing/2014/main" id="{0F2BD514-D2B5-4A72-874A-273F73603BA9}"/>
              </a:ext>
            </a:extLst>
          </p:cNvPr>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1221089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BE066-0B63-927A-AEA1-1558149EBF94}"/>
              </a:ext>
            </a:extLst>
          </p:cNvPr>
          <p:cNvSpPr>
            <a:spLocks noGrp="1"/>
          </p:cNvSpPr>
          <p:nvPr>
            <p:ph type="title"/>
          </p:nvPr>
        </p:nvSpPr>
        <p:spPr>
          <a:xfrm>
            <a:off x="2197730" y="566813"/>
            <a:ext cx="7958331" cy="1282535"/>
          </a:xfrm>
        </p:spPr>
        <p:txBody>
          <a:bodyPr>
            <a:noAutofit/>
          </a:bodyPr>
          <a:lstStyle/>
          <a:p>
            <a:pPr algn="ctr"/>
            <a:r>
              <a:rPr lang="en-US" sz="2800" dirty="0"/>
              <a:t>Global plant-related IP is a new experiment relative to 12,000 years of agriculture development</a:t>
            </a:r>
          </a:p>
        </p:txBody>
      </p:sp>
      <p:sp>
        <p:nvSpPr>
          <p:cNvPr id="3" name="Content Placeholder 2">
            <a:extLst>
              <a:ext uri="{FF2B5EF4-FFF2-40B4-BE49-F238E27FC236}">
                <a16:creationId xmlns:a16="http://schemas.microsoft.com/office/drawing/2014/main" id="{B119638B-A09F-F238-7484-605BDA40AD97}"/>
              </a:ext>
            </a:extLst>
          </p:cNvPr>
          <p:cNvSpPr>
            <a:spLocks noGrp="1"/>
          </p:cNvSpPr>
          <p:nvPr>
            <p:ph idx="1"/>
          </p:nvPr>
        </p:nvSpPr>
        <p:spPr>
          <a:xfrm>
            <a:off x="2197730" y="2031765"/>
            <a:ext cx="7796540" cy="3997828"/>
          </a:xfrm>
        </p:spPr>
        <p:txBody>
          <a:bodyPr>
            <a:normAutofit/>
          </a:bodyPr>
          <a:lstStyle/>
          <a:p>
            <a:r>
              <a:rPr lang="en-US" dirty="0"/>
              <a:t>Today’s globalized food system – of which the requirement for  plant-related IP is a part – has been around only a few decades.</a:t>
            </a:r>
          </a:p>
          <a:p>
            <a:r>
              <a:rPr lang="en-US" dirty="0"/>
              <a:t>It </a:t>
            </a:r>
            <a:r>
              <a:rPr lang="en-US" dirty="0" smtClean="0"/>
              <a:t>is one </a:t>
            </a:r>
            <a:r>
              <a:rPr lang="en-US" dirty="0"/>
              <a:t>component of a new experiment in incentivizing a particular type and approach to innovation.</a:t>
            </a:r>
          </a:p>
          <a:p>
            <a:r>
              <a:rPr lang="en-US" dirty="0"/>
              <a:t>IP policy at best ignores and at worst disrupts the role that SSF and agricultural biodiversity play in feeding the world and adapting agriculture to increasing stressors, including climate change.</a:t>
            </a:r>
          </a:p>
        </p:txBody>
      </p:sp>
      <p:sp>
        <p:nvSpPr>
          <p:cNvPr id="4" name="Date Placeholder 3">
            <a:extLst>
              <a:ext uri="{FF2B5EF4-FFF2-40B4-BE49-F238E27FC236}">
                <a16:creationId xmlns:a16="http://schemas.microsoft.com/office/drawing/2014/main" id="{3CF8A57C-4A0B-403F-8EE8-6918711B4940}"/>
              </a:ext>
            </a:extLst>
          </p:cNvPr>
          <p:cNvSpPr>
            <a:spLocks noGrp="1"/>
          </p:cNvSpPr>
          <p:nvPr>
            <p:ph type="dt" sz="half" idx="10"/>
          </p:nvPr>
        </p:nvSpPr>
        <p:spPr/>
        <p:txBody>
          <a:bodyPr/>
          <a:lstStyle/>
          <a:p>
            <a:fld id="{EFB6CE5F-5BC8-4FC1-B647-F997DF8BD788}" type="datetime1">
              <a:rPr lang="en-US" smtClean="0"/>
              <a:t>23-Apr-23</a:t>
            </a:fld>
            <a:endParaRPr lang="en-US" dirty="0"/>
          </a:p>
        </p:txBody>
      </p:sp>
      <p:sp>
        <p:nvSpPr>
          <p:cNvPr id="5" name="Footer Placeholder 4">
            <a:extLst>
              <a:ext uri="{FF2B5EF4-FFF2-40B4-BE49-F238E27FC236}">
                <a16:creationId xmlns:a16="http://schemas.microsoft.com/office/drawing/2014/main" id="{51426E8A-5AD5-406B-843A-1E0E770D1078}"/>
              </a:ext>
            </a:extLst>
          </p:cNvPr>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2763032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0E8B-21DE-9903-6986-2DB97D647994}"/>
              </a:ext>
            </a:extLst>
          </p:cNvPr>
          <p:cNvSpPr>
            <a:spLocks noGrp="1"/>
          </p:cNvSpPr>
          <p:nvPr>
            <p:ph type="title"/>
          </p:nvPr>
        </p:nvSpPr>
        <p:spPr/>
        <p:txBody>
          <a:bodyPr/>
          <a:lstStyle/>
          <a:p>
            <a:pPr algn="ctr"/>
            <a:r>
              <a:rPr lang="en-US" dirty="0"/>
              <a:t>The way forward</a:t>
            </a:r>
          </a:p>
        </p:txBody>
      </p:sp>
      <p:sp>
        <p:nvSpPr>
          <p:cNvPr id="3" name="Content Placeholder 2">
            <a:extLst>
              <a:ext uri="{FF2B5EF4-FFF2-40B4-BE49-F238E27FC236}">
                <a16:creationId xmlns:a16="http://schemas.microsoft.com/office/drawing/2014/main" id="{ED8F1A89-8906-F6CC-29D4-CEA4FD556179}"/>
              </a:ext>
            </a:extLst>
          </p:cNvPr>
          <p:cNvSpPr>
            <a:spLocks noGrp="1"/>
          </p:cNvSpPr>
          <p:nvPr>
            <p:ph idx="1"/>
          </p:nvPr>
        </p:nvSpPr>
        <p:spPr/>
        <p:txBody>
          <a:bodyPr/>
          <a:lstStyle/>
          <a:p>
            <a:r>
              <a:rPr lang="en-US" dirty="0"/>
              <a:t>We need a broader conceptualization of what agricultural innovation means and who it is for.</a:t>
            </a:r>
          </a:p>
          <a:p>
            <a:r>
              <a:rPr lang="en-US" dirty="0"/>
              <a:t>There are more forms of innovation than IPR typically addresses including SSF innovation.</a:t>
            </a:r>
          </a:p>
          <a:p>
            <a:r>
              <a:rPr lang="en-US" dirty="0"/>
              <a:t>SSF must be central in conversations on agricultural innovation as the best tools to incentivize SSF and agricultural biodiversity are developed, and policy impediments are removed.</a:t>
            </a:r>
          </a:p>
          <a:p>
            <a:r>
              <a:rPr lang="en-US" dirty="0"/>
              <a:t>Governments will need the flexibility and the resources to implement appropriate public policies.</a:t>
            </a:r>
          </a:p>
        </p:txBody>
      </p:sp>
      <p:sp>
        <p:nvSpPr>
          <p:cNvPr id="4" name="Date Placeholder 3">
            <a:extLst>
              <a:ext uri="{FF2B5EF4-FFF2-40B4-BE49-F238E27FC236}">
                <a16:creationId xmlns:a16="http://schemas.microsoft.com/office/drawing/2014/main" id="{3E0E6C32-D0BB-4186-BCCE-5D97BBE10970}"/>
              </a:ext>
            </a:extLst>
          </p:cNvPr>
          <p:cNvSpPr>
            <a:spLocks noGrp="1"/>
          </p:cNvSpPr>
          <p:nvPr>
            <p:ph type="dt" sz="half" idx="10"/>
          </p:nvPr>
        </p:nvSpPr>
        <p:spPr/>
        <p:txBody>
          <a:bodyPr/>
          <a:lstStyle/>
          <a:p>
            <a:fld id="{BAFDEEF8-7CE3-4ED2-899D-D440804C0641}" type="datetime1">
              <a:rPr lang="en-US" smtClean="0"/>
              <a:t>23-Apr-23</a:t>
            </a:fld>
            <a:endParaRPr lang="en-US" dirty="0"/>
          </a:p>
        </p:txBody>
      </p:sp>
      <p:sp>
        <p:nvSpPr>
          <p:cNvPr id="5" name="Footer Placeholder 4">
            <a:extLst>
              <a:ext uri="{FF2B5EF4-FFF2-40B4-BE49-F238E27FC236}">
                <a16:creationId xmlns:a16="http://schemas.microsoft.com/office/drawing/2014/main" id="{CF63525E-D5F9-4791-8DE6-EEB0A31CE679}"/>
              </a:ext>
            </a:extLst>
          </p:cNvPr>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643181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21B8-089E-B427-C74D-9F081EFC9570}"/>
              </a:ext>
            </a:extLst>
          </p:cNvPr>
          <p:cNvSpPr>
            <a:spLocks noGrp="1"/>
          </p:cNvSpPr>
          <p:nvPr>
            <p:ph type="title"/>
          </p:nvPr>
        </p:nvSpPr>
        <p:spPr>
          <a:xfrm>
            <a:off x="1973499" y="967595"/>
            <a:ext cx="7958331" cy="1077229"/>
          </a:xfrm>
        </p:spPr>
        <p:txBody>
          <a:bodyPr/>
          <a:lstStyle/>
          <a:p>
            <a:pPr algn="ctr"/>
            <a:r>
              <a:rPr lang="en-US" dirty="0"/>
              <a:t/>
            </a:r>
            <a:br>
              <a:rPr lang="en-US" dirty="0"/>
            </a:br>
            <a:r>
              <a:rPr lang="en-US" dirty="0"/>
              <a:t>Agricultural Innovation</a:t>
            </a:r>
          </a:p>
        </p:txBody>
      </p:sp>
      <p:sp>
        <p:nvSpPr>
          <p:cNvPr id="3" name="Content Placeholder 2">
            <a:extLst>
              <a:ext uri="{FF2B5EF4-FFF2-40B4-BE49-F238E27FC236}">
                <a16:creationId xmlns:a16="http://schemas.microsoft.com/office/drawing/2014/main" id="{4FC56E48-0E04-4D65-78CB-9ECE42894E58}"/>
              </a:ext>
            </a:extLst>
          </p:cNvPr>
          <p:cNvSpPr>
            <a:spLocks noGrp="1"/>
          </p:cNvSpPr>
          <p:nvPr>
            <p:ph idx="1"/>
          </p:nvPr>
        </p:nvSpPr>
        <p:spPr>
          <a:xfrm>
            <a:off x="1892617" y="2161309"/>
            <a:ext cx="8039213" cy="3807976"/>
          </a:xfrm>
        </p:spPr>
        <p:txBody>
          <a:bodyPr>
            <a:normAutofit fontScale="25000" lnSpcReduction="20000"/>
          </a:bodyPr>
          <a:lstStyle/>
          <a:p>
            <a:endParaRPr lang="en-US" sz="1800" dirty="0">
              <a:effectLst/>
              <a:ea typeface="Calibri" panose="020F0502020204030204" pitchFamily="34" charset="0"/>
              <a:cs typeface="Times New Roman" panose="02020603050405020304" pitchFamily="18" charset="0"/>
            </a:endParaRPr>
          </a:p>
          <a:p>
            <a:endParaRPr lang="en-US" sz="1800" dirty="0">
              <a:ea typeface="Calibri" panose="020F0502020204030204" pitchFamily="34" charset="0"/>
              <a:cs typeface="Times New Roman" panose="02020603050405020304" pitchFamily="18" charset="0"/>
            </a:endParaRPr>
          </a:p>
          <a:p>
            <a:endParaRPr lang="en-US" sz="8000" dirty="0">
              <a:effectLst/>
              <a:ea typeface="Calibri" panose="020F0502020204030204" pitchFamily="34" charset="0"/>
              <a:cs typeface="Times New Roman" panose="02020603050405020304" pitchFamily="18" charset="0"/>
            </a:endParaRPr>
          </a:p>
          <a:p>
            <a:endParaRPr lang="en-US" sz="8000" dirty="0">
              <a:ea typeface="Calibri" panose="020F0502020204030204" pitchFamily="34" charset="0"/>
              <a:cs typeface="Times New Roman" panose="02020603050405020304" pitchFamily="18" charset="0"/>
            </a:endParaRPr>
          </a:p>
          <a:p>
            <a:r>
              <a:rPr lang="en-US" sz="9600" dirty="0">
                <a:effectLst/>
                <a:ea typeface="Calibri" panose="020F0502020204030204" pitchFamily="34" charset="0"/>
                <a:cs typeface="Times New Roman" panose="02020603050405020304" pitchFamily="18" charset="0"/>
              </a:rPr>
              <a:t>Discussions about agricultural innovation tend to neglect innovations by farmers themselves.</a:t>
            </a:r>
          </a:p>
          <a:p>
            <a:r>
              <a:rPr lang="en-US" sz="9600" dirty="0">
                <a:cs typeface="Times New Roman" panose="02020603050405020304" pitchFamily="18" charset="0"/>
              </a:rPr>
              <a:t>The innovative activities of small-scale farmers in managing and developing agricultural biodiversity is critical to sustainable agricultural production and global food and nutrition security.</a:t>
            </a:r>
            <a:endParaRPr lang="en-US" sz="9600" dirty="0">
              <a:effectLst/>
            </a:endParaRPr>
          </a:p>
          <a:p>
            <a:pPr marL="0" indent="0">
              <a:buNone/>
            </a:pPr>
            <a:endParaRPr lang="en-US" sz="8000" dirty="0">
              <a:effectLst/>
              <a:ea typeface="Calibri" panose="020F0502020204030204" pitchFamily="34" charset="0"/>
              <a:cs typeface="Times New Roman" panose="02020603050405020304" pitchFamily="18" charset="0"/>
            </a:endParaRPr>
          </a:p>
          <a:p>
            <a:endParaRPr lang="en-US" sz="8000" dirty="0"/>
          </a:p>
          <a:p>
            <a:pPr marL="0" indent="0">
              <a:buNone/>
            </a:pPr>
            <a:endParaRPr lang="en-US" sz="6200" dirty="0"/>
          </a:p>
          <a:p>
            <a:endParaRPr lang="en-US" sz="2900" dirty="0">
              <a:effectLst/>
              <a:ea typeface="Calibri" panose="020F0502020204030204" pitchFamily="34" charset="0"/>
              <a:cs typeface="Times New Roman" panose="02020603050405020304" pitchFamily="18" charset="0"/>
            </a:endParaRPr>
          </a:p>
          <a:p>
            <a:endParaRPr lang="en-US" sz="2900" dirty="0">
              <a:effectLst/>
              <a:ea typeface="Calibri" panose="020F0502020204030204" pitchFamily="34" charset="0"/>
              <a:cs typeface="Times New Roman" panose="02020603050405020304" pitchFamily="18" charset="0"/>
            </a:endParaRPr>
          </a:p>
          <a:p>
            <a:endParaRPr lang="en-US" dirty="0">
              <a:effectLst/>
            </a:endParaRPr>
          </a:p>
          <a:p>
            <a:endParaRPr lang="en-US" dirty="0"/>
          </a:p>
        </p:txBody>
      </p:sp>
      <p:sp>
        <p:nvSpPr>
          <p:cNvPr id="4" name="Date Placeholder 3">
            <a:extLst>
              <a:ext uri="{FF2B5EF4-FFF2-40B4-BE49-F238E27FC236}">
                <a16:creationId xmlns:a16="http://schemas.microsoft.com/office/drawing/2014/main" id="{ACFAA8E8-815E-47D8-8C57-4F0D68D5863B}"/>
              </a:ext>
            </a:extLst>
          </p:cNvPr>
          <p:cNvSpPr>
            <a:spLocks noGrp="1"/>
          </p:cNvSpPr>
          <p:nvPr>
            <p:ph type="dt" sz="half" idx="10"/>
          </p:nvPr>
        </p:nvSpPr>
        <p:spPr/>
        <p:txBody>
          <a:bodyPr/>
          <a:lstStyle/>
          <a:p>
            <a:fld id="{57F56C1B-07AE-4E2C-AADF-7EE06A9D041B}" type="datetime1">
              <a:rPr lang="en-US" smtClean="0"/>
              <a:t>23-Apr-23</a:t>
            </a:fld>
            <a:endParaRPr lang="en-US" dirty="0"/>
          </a:p>
        </p:txBody>
      </p:sp>
      <p:sp>
        <p:nvSpPr>
          <p:cNvPr id="5" name="Footer Placeholder 4">
            <a:extLst>
              <a:ext uri="{FF2B5EF4-FFF2-40B4-BE49-F238E27FC236}">
                <a16:creationId xmlns:a16="http://schemas.microsoft.com/office/drawing/2014/main" id="{29ED9C35-0404-4281-BA71-E37CE2AC81BB}"/>
              </a:ext>
            </a:extLst>
          </p:cNvPr>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2413937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2B22E-3005-5E3B-72B3-A48CC8EDB0D0}"/>
              </a:ext>
            </a:extLst>
          </p:cNvPr>
          <p:cNvSpPr>
            <a:spLocks noGrp="1"/>
          </p:cNvSpPr>
          <p:nvPr>
            <p:ph type="title"/>
          </p:nvPr>
        </p:nvSpPr>
        <p:spPr/>
        <p:txBody>
          <a:bodyPr>
            <a:normAutofit/>
          </a:bodyPr>
          <a:lstStyle/>
          <a:p>
            <a:pPr algn="ctr"/>
            <a:r>
              <a:rPr lang="en-US" dirty="0"/>
              <a:t>Small-scale farmers and agricultural biodiversity</a:t>
            </a:r>
          </a:p>
        </p:txBody>
      </p:sp>
      <p:sp>
        <p:nvSpPr>
          <p:cNvPr id="3" name="Content Placeholder 2">
            <a:extLst>
              <a:ext uri="{FF2B5EF4-FFF2-40B4-BE49-F238E27FC236}">
                <a16:creationId xmlns:a16="http://schemas.microsoft.com/office/drawing/2014/main" id="{3EE150D7-4041-EED5-8918-A51A725C7FF0}"/>
              </a:ext>
            </a:extLst>
          </p:cNvPr>
          <p:cNvSpPr>
            <a:spLocks noGrp="1"/>
          </p:cNvSpPr>
          <p:nvPr>
            <p:ph idx="1"/>
          </p:nvPr>
        </p:nvSpPr>
        <p:spPr>
          <a:xfrm>
            <a:off x="1818102" y="2165131"/>
            <a:ext cx="7796540" cy="4431811"/>
          </a:xfrm>
        </p:spPr>
        <p:txBody>
          <a:bodyPr>
            <a:normAutofit fontScale="92500" lnSpcReduction="20000"/>
          </a:bodyPr>
          <a:lstStyle/>
          <a:p>
            <a:endParaRPr lang="en-US" dirty="0"/>
          </a:p>
          <a:p>
            <a:r>
              <a:rPr lang="en-US" dirty="0"/>
              <a:t>The majority of agricultural biodiversity is actively maintained, used and developed by small-scale farmers on-farm and in situ.</a:t>
            </a:r>
          </a:p>
          <a:p>
            <a:r>
              <a:rPr lang="en-US" dirty="0"/>
              <a:t>Agricultural biodiversity is arguably the most valuable natural resource on earth.  It is not a static resource and depends on the similarly dynamic innovation systems of small-scale farmers who have been conserving, managing and developing these resources for almost 12,000 years.</a:t>
            </a:r>
          </a:p>
          <a:p>
            <a:r>
              <a:rPr lang="en-US" dirty="0">
                <a:effectLst/>
                <a:ea typeface="Calibri" panose="020F0502020204030204" pitchFamily="34" charset="0"/>
                <a:cs typeface="Times New Roman" panose="02020603050405020304" pitchFamily="18" charset="0"/>
              </a:rPr>
              <a:t>Farmers varieties and wild species related to domestic crops are the dynamic pool of genetic diversity that farmers and the global community rely on for their resistance, tolerance and immunity to stresses.  </a:t>
            </a:r>
          </a:p>
          <a:p>
            <a:endParaRPr lang="en-US" dirty="0"/>
          </a:p>
          <a:p>
            <a:pPr marL="0" indent="0">
              <a:buNone/>
            </a:pPr>
            <a:endParaRPr lang="en-US" dirty="0"/>
          </a:p>
        </p:txBody>
      </p:sp>
      <p:sp>
        <p:nvSpPr>
          <p:cNvPr id="4" name="Date Placeholder 3">
            <a:extLst>
              <a:ext uri="{FF2B5EF4-FFF2-40B4-BE49-F238E27FC236}">
                <a16:creationId xmlns:a16="http://schemas.microsoft.com/office/drawing/2014/main" id="{54F79C75-DB9C-458E-8446-6E292EFEE883}"/>
              </a:ext>
            </a:extLst>
          </p:cNvPr>
          <p:cNvSpPr>
            <a:spLocks noGrp="1"/>
          </p:cNvSpPr>
          <p:nvPr>
            <p:ph type="dt" sz="half" idx="10"/>
          </p:nvPr>
        </p:nvSpPr>
        <p:spPr/>
        <p:txBody>
          <a:bodyPr/>
          <a:lstStyle/>
          <a:p>
            <a:fld id="{A04C33E4-6016-4699-AAF6-F0C872A12753}" type="datetime1">
              <a:rPr lang="en-US" smtClean="0"/>
              <a:t>23-Apr-23</a:t>
            </a:fld>
            <a:endParaRPr lang="en-US" dirty="0"/>
          </a:p>
        </p:txBody>
      </p:sp>
      <p:sp>
        <p:nvSpPr>
          <p:cNvPr id="5" name="Footer Placeholder 4">
            <a:extLst>
              <a:ext uri="{FF2B5EF4-FFF2-40B4-BE49-F238E27FC236}">
                <a16:creationId xmlns:a16="http://schemas.microsoft.com/office/drawing/2014/main" id="{175349C6-B246-45EA-98A9-284CBC3306C4}"/>
              </a:ext>
            </a:extLst>
          </p:cNvPr>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491404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46DCE-DAAD-6AC2-3E70-92698F6E44CB}"/>
              </a:ext>
            </a:extLst>
          </p:cNvPr>
          <p:cNvSpPr>
            <a:spLocks noGrp="1"/>
          </p:cNvSpPr>
          <p:nvPr>
            <p:ph type="title"/>
          </p:nvPr>
        </p:nvSpPr>
        <p:spPr/>
        <p:txBody>
          <a:bodyPr/>
          <a:lstStyle/>
          <a:p>
            <a:pPr algn="ctr"/>
            <a:r>
              <a:rPr lang="en-US" dirty="0"/>
              <a:t>Agriculture-related IP: Who and what is incentivized (&amp; who and what are not) </a:t>
            </a:r>
          </a:p>
        </p:txBody>
      </p:sp>
      <p:sp>
        <p:nvSpPr>
          <p:cNvPr id="3" name="Content Placeholder 2">
            <a:extLst>
              <a:ext uri="{FF2B5EF4-FFF2-40B4-BE49-F238E27FC236}">
                <a16:creationId xmlns:a16="http://schemas.microsoft.com/office/drawing/2014/main" id="{BF98923D-80EC-2AC5-006F-404B6DFF694D}"/>
              </a:ext>
            </a:extLst>
          </p:cNvPr>
          <p:cNvSpPr>
            <a:spLocks noGrp="1"/>
          </p:cNvSpPr>
          <p:nvPr>
            <p:ph idx="1"/>
          </p:nvPr>
        </p:nvSpPr>
        <p:spPr/>
        <p:txBody>
          <a:bodyPr>
            <a:normAutofit fontScale="92500" lnSpcReduction="10000"/>
          </a:bodyPr>
          <a:lstStyle/>
          <a:p>
            <a:r>
              <a:rPr lang="en-US" sz="2400" dirty="0">
                <a:effectLst/>
                <a:ea typeface="Calibri" panose="020F0502020204030204" pitchFamily="34" charset="0"/>
                <a:cs typeface="Times New Roman" panose="02020603050405020304" pitchFamily="18" charset="0"/>
              </a:rPr>
              <a:t>Advocates for IPR argue that the development and dissemination of appropriate agricultural technologies, including new plant varieties are essential to keep pace with the world’s ever increasing food needs.  They argue that such technologies depend on the investment incentives provided by IPR frameworks.</a:t>
            </a:r>
          </a:p>
          <a:p>
            <a:pPr marL="0" indent="0">
              <a:buNone/>
            </a:pPr>
            <a:endParaRPr lang="en-US" dirty="0">
              <a:cs typeface="Times New Roman" panose="02020603050405020304" pitchFamily="18" charset="0"/>
            </a:endParaRPr>
          </a:p>
          <a:p>
            <a:pPr marL="0" indent="0">
              <a:buNone/>
            </a:pPr>
            <a:r>
              <a:rPr lang="en-US" sz="1600" i="1" dirty="0">
                <a:effectLst/>
                <a:latin typeface="Calibri" panose="020F0502020204030204" pitchFamily="34" charset="0"/>
                <a:ea typeface="Calibri" panose="020F0502020204030204" pitchFamily="34" charset="0"/>
                <a:cs typeface="Times New Roman" panose="02020603050405020304" pitchFamily="18" charset="0"/>
              </a:rPr>
              <a:t>See</a:t>
            </a:r>
            <a:r>
              <a:rPr lang="en-US" sz="1600" dirty="0">
                <a:effectLst/>
                <a:latin typeface="Calibri" panose="020F0502020204030204" pitchFamily="34" charset="0"/>
                <a:ea typeface="Calibri" panose="020F0502020204030204" pitchFamily="34" charset="0"/>
                <a:cs typeface="Times New Roman" panose="02020603050405020304" pitchFamily="18" charset="0"/>
              </a:rPr>
              <a:t>, https://</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www.wipo.int</a:t>
            </a:r>
            <a:r>
              <a:rPr lang="en-US" sz="1600" dirty="0">
                <a:effectLst/>
                <a:latin typeface="Calibri" panose="020F0502020204030204" pitchFamily="34" charset="0"/>
                <a:ea typeface="Calibri" panose="020F0502020204030204" pitchFamily="34" charset="0"/>
                <a:cs typeface="Times New Roman" panose="02020603050405020304" pitchFamily="18" charset="0"/>
              </a:rPr>
              <a:t>/publications/</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en</a:t>
            </a:r>
            <a:r>
              <a:rPr lang="en-US" sz="1600" dirty="0">
                <a:effectLst/>
                <a:latin typeface="Calibri" panose="020F0502020204030204" pitchFamily="34" charset="0"/>
                <a:ea typeface="Calibri" panose="020F0502020204030204" pitchFamily="34" charset="0"/>
                <a:cs typeface="Times New Roman" panose="02020603050405020304" pitchFamily="18" charset="0"/>
              </a:rPr>
              <a:t>/</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details.jsp?id</a:t>
            </a:r>
            <a:r>
              <a:rPr lang="en-US" sz="1600" dirty="0">
                <a:effectLst/>
                <a:latin typeface="Calibri" panose="020F0502020204030204" pitchFamily="34" charset="0"/>
                <a:ea typeface="Calibri" panose="020F0502020204030204" pitchFamily="34" charset="0"/>
                <a:cs typeface="Times New Roman" panose="02020603050405020304" pitchFamily="18" charset="0"/>
              </a:rPr>
              <a:t>=220</a:t>
            </a:r>
          </a:p>
          <a:p>
            <a:pPr marL="0" indent="0">
              <a:buNone/>
            </a:pPr>
            <a:r>
              <a:rPr lang="en-US" dirty="0">
                <a:effectLst/>
              </a:rPr>
              <a:t> </a:t>
            </a:r>
            <a:endParaRPr lang="en-US" dirty="0"/>
          </a:p>
        </p:txBody>
      </p:sp>
      <p:sp>
        <p:nvSpPr>
          <p:cNvPr id="4" name="Date Placeholder 3">
            <a:extLst>
              <a:ext uri="{FF2B5EF4-FFF2-40B4-BE49-F238E27FC236}">
                <a16:creationId xmlns:a16="http://schemas.microsoft.com/office/drawing/2014/main" id="{6B4D9C39-53B0-4AE0-89C2-0549FA2E959A}"/>
              </a:ext>
            </a:extLst>
          </p:cNvPr>
          <p:cNvSpPr>
            <a:spLocks noGrp="1"/>
          </p:cNvSpPr>
          <p:nvPr>
            <p:ph type="dt" sz="half" idx="10"/>
          </p:nvPr>
        </p:nvSpPr>
        <p:spPr/>
        <p:txBody>
          <a:bodyPr/>
          <a:lstStyle/>
          <a:p>
            <a:fld id="{0534029E-10DE-43F1-878D-1B8C62C4E16B}" type="datetime1">
              <a:rPr lang="en-US" smtClean="0"/>
              <a:t>23-Apr-23</a:t>
            </a:fld>
            <a:endParaRPr lang="en-US" dirty="0"/>
          </a:p>
        </p:txBody>
      </p:sp>
      <p:sp>
        <p:nvSpPr>
          <p:cNvPr id="5" name="Footer Placeholder 4">
            <a:extLst>
              <a:ext uri="{FF2B5EF4-FFF2-40B4-BE49-F238E27FC236}">
                <a16:creationId xmlns:a16="http://schemas.microsoft.com/office/drawing/2014/main" id="{C192260E-03CB-49BF-834D-CF496053ED2B}"/>
              </a:ext>
            </a:extLst>
          </p:cNvPr>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2945716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F3A0C-E773-EDC7-7CB6-6E3783517B42}"/>
              </a:ext>
            </a:extLst>
          </p:cNvPr>
          <p:cNvSpPr>
            <a:spLocks noGrp="1"/>
          </p:cNvSpPr>
          <p:nvPr>
            <p:ph type="title"/>
          </p:nvPr>
        </p:nvSpPr>
        <p:spPr/>
        <p:txBody>
          <a:bodyPr>
            <a:normAutofit/>
          </a:bodyPr>
          <a:lstStyle/>
          <a:p>
            <a:pPr algn="ctr"/>
            <a:r>
              <a:rPr lang="en-US" dirty="0"/>
              <a:t>IP and Crop Improvement</a:t>
            </a:r>
          </a:p>
        </p:txBody>
      </p:sp>
      <p:sp>
        <p:nvSpPr>
          <p:cNvPr id="3" name="Content Placeholder 2">
            <a:extLst>
              <a:ext uri="{FF2B5EF4-FFF2-40B4-BE49-F238E27FC236}">
                <a16:creationId xmlns:a16="http://schemas.microsoft.com/office/drawing/2014/main" id="{8D0B740C-6A12-F49E-59FE-95C5A1A14D67}"/>
              </a:ext>
            </a:extLst>
          </p:cNvPr>
          <p:cNvSpPr>
            <a:spLocks noGrp="1"/>
          </p:cNvSpPr>
          <p:nvPr>
            <p:ph idx="1"/>
          </p:nvPr>
        </p:nvSpPr>
        <p:spPr>
          <a:xfrm>
            <a:off x="1973499" y="1926115"/>
            <a:ext cx="7796540" cy="4348684"/>
          </a:xfrm>
        </p:spPr>
        <p:txBody>
          <a:bodyPr>
            <a:normAutofit/>
          </a:bodyPr>
          <a:lstStyle/>
          <a:p>
            <a:r>
              <a:rPr lang="en-US" dirty="0"/>
              <a:t>In general, IPR incentivizes investment in crop improvement where there is a likely return on investment correlating with profitable, large commercial markets.</a:t>
            </a:r>
          </a:p>
          <a:p>
            <a:r>
              <a:rPr lang="en-US" dirty="0">
                <a:effectLst/>
                <a:ea typeface="Calibri" panose="020F0502020204030204" pitchFamily="34" charset="0"/>
                <a:cs typeface="Times New Roman" panose="02020603050405020304" pitchFamily="18" charset="0"/>
              </a:rPr>
              <a:t>The premise is that innovators are driven by economic gain and IPR enables them to capture economic benefit from their investment.</a:t>
            </a:r>
            <a:r>
              <a:rPr lang="en-US" dirty="0">
                <a:effectLst/>
              </a:rPr>
              <a:t> </a:t>
            </a:r>
          </a:p>
          <a:p>
            <a:r>
              <a:rPr lang="en-US" dirty="0"/>
              <a:t>Investment in minor crops important to SSF or in the development of varieties suited to diverse and often marginal environments without the use of additional inputs is not profitable.</a:t>
            </a:r>
          </a:p>
        </p:txBody>
      </p:sp>
      <p:sp>
        <p:nvSpPr>
          <p:cNvPr id="4" name="Date Placeholder 3">
            <a:extLst>
              <a:ext uri="{FF2B5EF4-FFF2-40B4-BE49-F238E27FC236}">
                <a16:creationId xmlns:a16="http://schemas.microsoft.com/office/drawing/2014/main" id="{B29A788C-87B6-457E-B2C0-917EE99F2BA2}"/>
              </a:ext>
            </a:extLst>
          </p:cNvPr>
          <p:cNvSpPr>
            <a:spLocks noGrp="1"/>
          </p:cNvSpPr>
          <p:nvPr>
            <p:ph type="dt" sz="half" idx="10"/>
          </p:nvPr>
        </p:nvSpPr>
        <p:spPr/>
        <p:txBody>
          <a:bodyPr/>
          <a:lstStyle/>
          <a:p>
            <a:fld id="{CC5FD3FE-C234-43C4-9818-7EDC6AF86FFC}" type="datetime1">
              <a:rPr lang="en-US" smtClean="0"/>
              <a:t>23-Apr-23</a:t>
            </a:fld>
            <a:endParaRPr lang="en-US" dirty="0"/>
          </a:p>
        </p:txBody>
      </p:sp>
      <p:sp>
        <p:nvSpPr>
          <p:cNvPr id="5" name="Footer Placeholder 4">
            <a:extLst>
              <a:ext uri="{FF2B5EF4-FFF2-40B4-BE49-F238E27FC236}">
                <a16:creationId xmlns:a16="http://schemas.microsoft.com/office/drawing/2014/main" id="{1F652FBF-0441-4DC2-AA7E-BC2FDACED09E}"/>
              </a:ext>
            </a:extLst>
          </p:cNvPr>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866622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8B967-65EF-8506-9A5E-0C8282EE10DC}"/>
              </a:ext>
            </a:extLst>
          </p:cNvPr>
          <p:cNvSpPr>
            <a:spLocks noGrp="1"/>
          </p:cNvSpPr>
          <p:nvPr>
            <p:ph type="title"/>
          </p:nvPr>
        </p:nvSpPr>
        <p:spPr/>
        <p:txBody>
          <a:bodyPr/>
          <a:lstStyle/>
          <a:p>
            <a:pPr algn="ctr"/>
            <a:r>
              <a:rPr lang="en-US" dirty="0"/>
              <a:t>Expansion of global reach of IPR </a:t>
            </a:r>
          </a:p>
        </p:txBody>
      </p:sp>
      <p:sp>
        <p:nvSpPr>
          <p:cNvPr id="3" name="Content Placeholder 2">
            <a:extLst>
              <a:ext uri="{FF2B5EF4-FFF2-40B4-BE49-F238E27FC236}">
                <a16:creationId xmlns:a16="http://schemas.microsoft.com/office/drawing/2014/main" id="{12D2904C-D391-CCCD-460F-E3CF59184B8D}"/>
              </a:ext>
            </a:extLst>
          </p:cNvPr>
          <p:cNvSpPr>
            <a:spLocks noGrp="1"/>
          </p:cNvSpPr>
          <p:nvPr>
            <p:ph idx="1"/>
          </p:nvPr>
        </p:nvSpPr>
        <p:spPr/>
        <p:txBody>
          <a:bodyPr>
            <a:normAutofit/>
          </a:bodyPr>
          <a:lstStyle/>
          <a:p>
            <a:r>
              <a:rPr lang="en-US" dirty="0"/>
              <a:t>The adoption of the WTO TRIPS Agreement in 1994 and the 1991 revision of UPOV expanded the global scope of the recognition of plant-related IP that was occurring in industrialized countries.</a:t>
            </a:r>
          </a:p>
          <a:p>
            <a:r>
              <a:rPr lang="en-US" dirty="0"/>
              <a:t>Reflects a push for the global harmonization and decreased flexibility in terms of developing national IP regimes.</a:t>
            </a:r>
          </a:p>
          <a:p>
            <a:r>
              <a:rPr lang="en-US" dirty="0"/>
              <a:t>Concern that over the last several decades the trend is towards an </a:t>
            </a:r>
            <a:r>
              <a:rPr lang="en-US" sz="2000" dirty="0"/>
              <a:t>expansion of the individual rights component of IP policy and a contraction on the focus on the broader social good.</a:t>
            </a:r>
            <a:endParaRPr lang="en-US" dirty="0"/>
          </a:p>
        </p:txBody>
      </p:sp>
      <p:sp>
        <p:nvSpPr>
          <p:cNvPr id="4" name="Date Placeholder 3">
            <a:extLst>
              <a:ext uri="{FF2B5EF4-FFF2-40B4-BE49-F238E27FC236}">
                <a16:creationId xmlns:a16="http://schemas.microsoft.com/office/drawing/2014/main" id="{20A614E5-48A2-4F4D-8560-C424AF35B93B}"/>
              </a:ext>
            </a:extLst>
          </p:cNvPr>
          <p:cNvSpPr>
            <a:spLocks noGrp="1"/>
          </p:cNvSpPr>
          <p:nvPr>
            <p:ph type="dt" sz="half" idx="10"/>
          </p:nvPr>
        </p:nvSpPr>
        <p:spPr/>
        <p:txBody>
          <a:bodyPr/>
          <a:lstStyle/>
          <a:p>
            <a:fld id="{6C9ABAD3-B876-4381-82B8-E5112FCCC271}" type="datetime1">
              <a:rPr lang="en-US" smtClean="0"/>
              <a:t>23-Apr-23</a:t>
            </a:fld>
            <a:endParaRPr lang="en-US" dirty="0"/>
          </a:p>
        </p:txBody>
      </p:sp>
      <p:sp>
        <p:nvSpPr>
          <p:cNvPr id="5" name="Footer Placeholder 4">
            <a:extLst>
              <a:ext uri="{FF2B5EF4-FFF2-40B4-BE49-F238E27FC236}">
                <a16:creationId xmlns:a16="http://schemas.microsoft.com/office/drawing/2014/main" id="{68E74197-898A-4F31-B3E9-0CD5D72D0D31}"/>
              </a:ext>
            </a:extLst>
          </p:cNvPr>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3518071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AA11F-9C92-8505-5CFE-8BAC671C57CD}"/>
              </a:ext>
            </a:extLst>
          </p:cNvPr>
          <p:cNvSpPr>
            <a:spLocks noGrp="1"/>
          </p:cNvSpPr>
          <p:nvPr>
            <p:ph type="title"/>
          </p:nvPr>
        </p:nvSpPr>
        <p:spPr>
          <a:xfrm>
            <a:off x="1973499" y="848886"/>
            <a:ext cx="7958331" cy="1490553"/>
          </a:xfrm>
        </p:spPr>
        <p:txBody>
          <a:bodyPr>
            <a:normAutofit fontScale="90000"/>
          </a:bodyPr>
          <a:lstStyle/>
          <a:p>
            <a:pPr algn="ctr"/>
            <a:r>
              <a:rPr lang="en-US" dirty="0"/>
              <a:t>From: 2009 Report of Special Rapporteur on Right to Food: </a:t>
            </a:r>
            <a:r>
              <a:rPr lang="en-US" i="1" dirty="0"/>
              <a:t>Enhancing Agrobiodiversity and Encouraging Innovation</a:t>
            </a:r>
          </a:p>
        </p:txBody>
      </p:sp>
      <p:sp>
        <p:nvSpPr>
          <p:cNvPr id="3" name="Content Placeholder 2">
            <a:extLst>
              <a:ext uri="{FF2B5EF4-FFF2-40B4-BE49-F238E27FC236}">
                <a16:creationId xmlns:a16="http://schemas.microsoft.com/office/drawing/2014/main" id="{491ADD7D-F02A-745A-5F8A-89BC2FEA6840}"/>
              </a:ext>
            </a:extLst>
          </p:cNvPr>
          <p:cNvSpPr>
            <a:spLocks noGrp="1"/>
          </p:cNvSpPr>
          <p:nvPr>
            <p:ph idx="1"/>
          </p:nvPr>
        </p:nvSpPr>
        <p:spPr>
          <a:xfrm>
            <a:off x="1973499" y="2339438"/>
            <a:ext cx="7796540" cy="3710505"/>
          </a:xfrm>
        </p:spPr>
        <p:txBody>
          <a:bodyPr>
            <a:normAutofit/>
          </a:bodyPr>
          <a:lstStyle/>
          <a:p>
            <a:r>
              <a:rPr lang="en-US" sz="2400" dirty="0">
                <a:effectLst/>
                <a:ea typeface="Calibri" panose="020F0502020204030204" pitchFamily="34" charset="0"/>
                <a:cs typeface="Times New Roman" panose="02020603050405020304" pitchFamily="18" charset="0"/>
              </a:rPr>
              <a:t>“Intellectual property rights reward and encourage standardization and homogeneity, when what should be rewarded is agrobiodiversity, particularly in the face of the emerging threat of climate change and the need, therefore, to build resilience by encouraging farmers to rely on a diversity of crops.” </a:t>
            </a:r>
          </a:p>
          <a:p>
            <a:pPr marL="0" indent="0">
              <a:buNone/>
            </a:pPr>
            <a:r>
              <a:rPr lang="en-US" sz="1800" dirty="0"/>
              <a:t>https://</a:t>
            </a:r>
            <a:r>
              <a:rPr lang="en-US" sz="1800" dirty="0" err="1"/>
              <a:t>www.ohchr.org</a:t>
            </a:r>
            <a:r>
              <a:rPr lang="en-US" sz="1800" dirty="0"/>
              <a:t>/sites/default/files/</a:t>
            </a:r>
            <a:r>
              <a:rPr lang="en-US" sz="1800" dirty="0" err="1"/>
              <a:t>HRBodies</a:t>
            </a:r>
            <a:r>
              <a:rPr lang="en-US" sz="1800" dirty="0"/>
              <a:t>/HRC/</a:t>
            </a:r>
            <a:r>
              <a:rPr lang="en-US" sz="1800" dirty="0" err="1"/>
              <a:t>RegularSessions</a:t>
            </a:r>
            <a:r>
              <a:rPr lang="en-US" sz="1800" dirty="0"/>
              <a:t>/Session25/Documents/A_HRC_25_57_ENG.DOC</a:t>
            </a:r>
          </a:p>
        </p:txBody>
      </p:sp>
      <p:sp>
        <p:nvSpPr>
          <p:cNvPr id="4" name="Date Placeholder 3">
            <a:extLst>
              <a:ext uri="{FF2B5EF4-FFF2-40B4-BE49-F238E27FC236}">
                <a16:creationId xmlns:a16="http://schemas.microsoft.com/office/drawing/2014/main" id="{2D1D5546-C991-3BAC-B24D-F914D3FBEE0E}"/>
              </a:ext>
            </a:extLst>
          </p:cNvPr>
          <p:cNvSpPr>
            <a:spLocks noGrp="1"/>
          </p:cNvSpPr>
          <p:nvPr>
            <p:ph type="dt" sz="half" idx="10"/>
          </p:nvPr>
        </p:nvSpPr>
        <p:spPr/>
        <p:txBody>
          <a:bodyPr/>
          <a:lstStyle/>
          <a:p>
            <a:fld id="{630A3F60-6C3B-47A6-8DEF-160597A08265}" type="datetime1">
              <a:rPr lang="en-US" smtClean="0"/>
              <a:t>23-Apr-23</a:t>
            </a:fld>
            <a:endParaRPr lang="en-US" dirty="0"/>
          </a:p>
        </p:txBody>
      </p:sp>
      <p:sp>
        <p:nvSpPr>
          <p:cNvPr id="5" name="Footer Placeholder 4">
            <a:extLst>
              <a:ext uri="{FF2B5EF4-FFF2-40B4-BE49-F238E27FC236}">
                <a16:creationId xmlns:a16="http://schemas.microsoft.com/office/drawing/2014/main" id="{311F4EC1-A6DB-99A0-5A04-B609210ACD51}"/>
              </a:ext>
            </a:extLst>
          </p:cNvPr>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2323418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A05D0-FD4A-7245-6BF5-B84A14014052}"/>
              </a:ext>
            </a:extLst>
          </p:cNvPr>
          <p:cNvSpPr>
            <a:spLocks noGrp="1"/>
          </p:cNvSpPr>
          <p:nvPr>
            <p:ph type="title"/>
          </p:nvPr>
        </p:nvSpPr>
        <p:spPr>
          <a:xfrm>
            <a:off x="1811676" y="592299"/>
            <a:ext cx="8568647" cy="1471613"/>
          </a:xfrm>
        </p:spPr>
        <p:txBody>
          <a:bodyPr>
            <a:normAutofit fontScale="90000"/>
          </a:bodyPr>
          <a:lstStyle/>
          <a:p>
            <a:pPr algn="ctr"/>
            <a:r>
              <a:rPr lang="en-US" dirty="0"/>
              <a:t>Arguments that plant-related IPR has inhibited innovation and undermined welfare of SSF by:</a:t>
            </a:r>
          </a:p>
        </p:txBody>
      </p:sp>
      <p:sp>
        <p:nvSpPr>
          <p:cNvPr id="3" name="Content Placeholder 2">
            <a:extLst>
              <a:ext uri="{FF2B5EF4-FFF2-40B4-BE49-F238E27FC236}">
                <a16:creationId xmlns:a16="http://schemas.microsoft.com/office/drawing/2014/main" id="{86B9A14E-A109-CEBB-4FF3-206270A0F3C4}"/>
              </a:ext>
            </a:extLst>
          </p:cNvPr>
          <p:cNvSpPr>
            <a:spLocks noGrp="1"/>
          </p:cNvSpPr>
          <p:nvPr>
            <p:ph idx="1"/>
          </p:nvPr>
        </p:nvSpPr>
        <p:spPr>
          <a:xfrm>
            <a:off x="2044133" y="1885286"/>
            <a:ext cx="7796540" cy="4686964"/>
          </a:xfrm>
        </p:spPr>
        <p:txBody>
          <a:bodyPr>
            <a:normAutofit/>
          </a:bodyPr>
          <a:lstStyle/>
          <a:p>
            <a:r>
              <a:rPr lang="en-US" sz="2400" dirty="0"/>
              <a:t>Encouraging the cultivation of a narrow range of genetically uniform crops at the expense of crop diversity;</a:t>
            </a:r>
          </a:p>
          <a:p>
            <a:r>
              <a:rPr lang="en-US" sz="2400" dirty="0"/>
              <a:t>Limiting farmers’ ability to access and exchange seed;</a:t>
            </a:r>
          </a:p>
          <a:p>
            <a:r>
              <a:rPr lang="en-US" sz="2400" dirty="0"/>
              <a:t>Restricting the circulation and traditional exchange of plant genetic resources;</a:t>
            </a:r>
          </a:p>
          <a:p>
            <a:r>
              <a:rPr lang="en-US" sz="2400" dirty="0"/>
              <a:t>Constraining the ability to do follow-on R&amp;D.</a:t>
            </a:r>
          </a:p>
          <a:p>
            <a:pPr marL="0" indent="0">
              <a:buNone/>
            </a:pPr>
            <a:r>
              <a:rPr lang="en-US" sz="1400" i="1" dirty="0"/>
              <a:t>See, </a:t>
            </a:r>
            <a:r>
              <a:rPr lang="en-US" sz="1400" dirty="0"/>
              <a:t>Moretti UN Doc. UNCTAD/DITC/COM/2005/16 (2006)</a:t>
            </a:r>
            <a:endParaRPr lang="en-US" sz="1400" i="1" dirty="0"/>
          </a:p>
        </p:txBody>
      </p:sp>
      <p:sp>
        <p:nvSpPr>
          <p:cNvPr id="4" name="Date Placeholder 3">
            <a:extLst>
              <a:ext uri="{FF2B5EF4-FFF2-40B4-BE49-F238E27FC236}">
                <a16:creationId xmlns:a16="http://schemas.microsoft.com/office/drawing/2014/main" id="{A3C16497-8D3A-448B-BFDC-F041FF71D2AC}"/>
              </a:ext>
            </a:extLst>
          </p:cNvPr>
          <p:cNvSpPr>
            <a:spLocks noGrp="1"/>
          </p:cNvSpPr>
          <p:nvPr>
            <p:ph type="dt" sz="half" idx="10"/>
          </p:nvPr>
        </p:nvSpPr>
        <p:spPr/>
        <p:txBody>
          <a:bodyPr/>
          <a:lstStyle/>
          <a:p>
            <a:fld id="{FF21C64F-ACC0-448F-8A2A-247A7CCA512E}" type="datetime1">
              <a:rPr lang="en-US" smtClean="0"/>
              <a:t>23-Apr-23</a:t>
            </a:fld>
            <a:endParaRPr lang="en-US" dirty="0"/>
          </a:p>
        </p:txBody>
      </p:sp>
      <p:sp>
        <p:nvSpPr>
          <p:cNvPr id="5" name="Footer Placeholder 4">
            <a:extLst>
              <a:ext uri="{FF2B5EF4-FFF2-40B4-BE49-F238E27FC236}">
                <a16:creationId xmlns:a16="http://schemas.microsoft.com/office/drawing/2014/main" id="{2DD67D3B-D9A2-4363-870D-26667DD316D5}"/>
              </a:ext>
            </a:extLst>
          </p:cNvPr>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3570211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7F6B2-37A0-B350-006C-6E59F473311F}"/>
              </a:ext>
            </a:extLst>
          </p:cNvPr>
          <p:cNvSpPr>
            <a:spLocks noGrp="1"/>
          </p:cNvSpPr>
          <p:nvPr>
            <p:ph type="title"/>
          </p:nvPr>
        </p:nvSpPr>
        <p:spPr/>
        <p:txBody>
          <a:bodyPr/>
          <a:lstStyle/>
          <a:p>
            <a:pPr algn="ctr"/>
            <a:r>
              <a:rPr lang="en-US" dirty="0"/>
              <a:t>Role of IPR in changes in agricultural systems worldwide</a:t>
            </a:r>
          </a:p>
        </p:txBody>
      </p:sp>
      <p:sp>
        <p:nvSpPr>
          <p:cNvPr id="3" name="Content Placeholder 2">
            <a:extLst>
              <a:ext uri="{FF2B5EF4-FFF2-40B4-BE49-F238E27FC236}">
                <a16:creationId xmlns:a16="http://schemas.microsoft.com/office/drawing/2014/main" id="{01B8E71B-84D0-8D59-09A3-39E969F83E5C}"/>
              </a:ext>
            </a:extLst>
          </p:cNvPr>
          <p:cNvSpPr>
            <a:spLocks noGrp="1"/>
          </p:cNvSpPr>
          <p:nvPr>
            <p:ph idx="1"/>
          </p:nvPr>
        </p:nvSpPr>
        <p:spPr/>
        <p:txBody>
          <a:bodyPr/>
          <a:lstStyle/>
          <a:p>
            <a:r>
              <a:rPr lang="en-US" dirty="0"/>
              <a:t>Plays a role in the spread of a type of agriculture that emphasizes market-based and technological approaches;</a:t>
            </a:r>
          </a:p>
          <a:p>
            <a:r>
              <a:rPr lang="en-US" dirty="0"/>
              <a:t>Technologies are developed externally to solve identified problems disaggregated from the larger system of which they are part and from where they emerge without regard to impact on SSF and agricultural biodiversity;</a:t>
            </a:r>
          </a:p>
          <a:p>
            <a:r>
              <a:rPr lang="en-US" dirty="0"/>
              <a:t>Newer versions of the technology-fix/market solution approach – e.g., gene-editing – are part of this framework of discussion.</a:t>
            </a:r>
          </a:p>
        </p:txBody>
      </p:sp>
      <p:sp>
        <p:nvSpPr>
          <p:cNvPr id="4" name="Date Placeholder 3">
            <a:extLst>
              <a:ext uri="{FF2B5EF4-FFF2-40B4-BE49-F238E27FC236}">
                <a16:creationId xmlns:a16="http://schemas.microsoft.com/office/drawing/2014/main" id="{7D7409EB-267A-4B1A-880D-33399E6FB41D}"/>
              </a:ext>
            </a:extLst>
          </p:cNvPr>
          <p:cNvSpPr>
            <a:spLocks noGrp="1"/>
          </p:cNvSpPr>
          <p:nvPr>
            <p:ph type="dt" sz="half" idx="10"/>
          </p:nvPr>
        </p:nvSpPr>
        <p:spPr/>
        <p:txBody>
          <a:bodyPr/>
          <a:lstStyle/>
          <a:p>
            <a:fld id="{D2C3857E-A0FD-4681-B477-700BB5131B7B}" type="datetime1">
              <a:rPr lang="en-US" smtClean="0"/>
              <a:t>23-Apr-23</a:t>
            </a:fld>
            <a:endParaRPr lang="en-US" dirty="0"/>
          </a:p>
        </p:txBody>
      </p:sp>
      <p:sp>
        <p:nvSpPr>
          <p:cNvPr id="5" name="Footer Placeholder 4">
            <a:extLst>
              <a:ext uri="{FF2B5EF4-FFF2-40B4-BE49-F238E27FC236}">
                <a16:creationId xmlns:a16="http://schemas.microsoft.com/office/drawing/2014/main" id="{DDB42EC8-5965-49A1-9BCC-0FD9D6ACE14A}"/>
              </a:ext>
            </a:extLst>
          </p:cNvPr>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4206304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Madison</Template>
  <TotalTime>8254</TotalTime>
  <Words>976</Words>
  <Application>Microsoft Office PowerPoint</Application>
  <PresentationFormat>Widescreen</PresentationFormat>
  <Paragraphs>86</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MS Shell Dlg 2</vt:lpstr>
      <vt:lpstr>Times New Roman</vt:lpstr>
      <vt:lpstr>Wingdings</vt:lpstr>
      <vt:lpstr>Wingdings 3</vt:lpstr>
      <vt:lpstr>Madison</vt:lpstr>
      <vt:lpstr>Small-scale farmer innovation, agricultural biodiversity and intellectual property: exploring connections.   Susan H. Bragdon Director, Seeds for All      </vt:lpstr>
      <vt:lpstr> Agricultural Innovation</vt:lpstr>
      <vt:lpstr>Small-scale farmers and agricultural biodiversity</vt:lpstr>
      <vt:lpstr>Agriculture-related IP: Who and what is incentivized (&amp; who and what are not) </vt:lpstr>
      <vt:lpstr>IP and Crop Improvement</vt:lpstr>
      <vt:lpstr>Expansion of global reach of IPR </vt:lpstr>
      <vt:lpstr>From: 2009 Report of Special Rapporteur on Right to Food: Enhancing Agrobiodiversity and Encouraging Innovation</vt:lpstr>
      <vt:lpstr>Arguments that plant-related IPR has inhibited innovation and undermined welfare of SSF by:</vt:lpstr>
      <vt:lpstr>Role of IPR in changes in agricultural systems worldwide</vt:lpstr>
      <vt:lpstr>Strong tendency to reduce agricultural innovation to uptake of new technologies persists</vt:lpstr>
      <vt:lpstr>Global plant-related IP is a new experiment relative to 12,000 years of agriculture development</vt:lpstr>
      <vt:lpstr>The way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Bragdon</dc:creator>
  <cp:lastModifiedBy>CERBARI Mihaela</cp:lastModifiedBy>
  <cp:revision>22</cp:revision>
  <cp:lastPrinted>2023-04-22T03:40:56Z</cp:lastPrinted>
  <dcterms:created xsi:type="dcterms:W3CDTF">2023-04-12T16:55:50Z</dcterms:created>
  <dcterms:modified xsi:type="dcterms:W3CDTF">2023-04-23T15:32:29Z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fc084f7-b690-4c43-8ee6-d475b6d3461d_Enabled">
    <vt:lpwstr>true</vt:lpwstr>
  </property>
  <property fmtid="{D5CDD505-2E9C-101B-9397-08002B2CF9AE}" pid="3" name="MSIP_Label_bfc084f7-b690-4c43-8ee6-d475b6d3461d_SetDate">
    <vt:lpwstr>2023-04-23T15:32:29Z</vt:lpwstr>
  </property>
  <property fmtid="{D5CDD505-2E9C-101B-9397-08002B2CF9AE}" pid="4" name="MSIP_Label_bfc084f7-b690-4c43-8ee6-d475b6d3461d_Method">
    <vt:lpwstr>Standard</vt:lpwstr>
  </property>
  <property fmtid="{D5CDD505-2E9C-101B-9397-08002B2CF9AE}" pid="5" name="MSIP_Label_bfc084f7-b690-4c43-8ee6-d475b6d3461d_Name">
    <vt:lpwstr>FOR OFFICIAL USE ONLY</vt:lpwstr>
  </property>
  <property fmtid="{D5CDD505-2E9C-101B-9397-08002B2CF9AE}" pid="6" name="MSIP_Label_bfc084f7-b690-4c43-8ee6-d475b6d3461d_SiteId">
    <vt:lpwstr>faa31b06-8ccc-48c9-867f-f7510dd11c02</vt:lpwstr>
  </property>
  <property fmtid="{D5CDD505-2E9C-101B-9397-08002B2CF9AE}" pid="7" name="MSIP_Label_bfc084f7-b690-4c43-8ee6-d475b6d3461d_ActionId">
    <vt:lpwstr>ad3a392d-87d9-4cbf-bc4b-9360ac2d2b4d</vt:lpwstr>
  </property>
  <property fmtid="{D5CDD505-2E9C-101B-9397-08002B2CF9AE}" pid="8" name="MSIP_Label_bfc084f7-b690-4c43-8ee6-d475b6d3461d_ContentBits">
    <vt:lpwstr>2</vt:lpwstr>
  </property>
</Properties>
</file>