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313" r:id="rId5"/>
    <p:sldId id="478" r:id="rId6"/>
    <p:sldId id="488" r:id="rId7"/>
    <p:sldId id="490" r:id="rId8"/>
    <p:sldId id="496" r:id="rId9"/>
    <p:sldId id="483" r:id="rId10"/>
    <p:sldId id="298" r:id="rId11"/>
    <p:sldId id="497" r:id="rId12"/>
    <p:sldId id="498" r:id="rId13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burto, Nancy (ESN)" initials="AN(" lastIdx="1" clrIdx="0">
    <p:extLst>
      <p:ext uri="{19B8F6BF-5375-455C-9EA6-DF929625EA0E}">
        <p15:presenceInfo xmlns:p15="http://schemas.microsoft.com/office/powerpoint/2012/main" userId="S-1-5-21-2107199734-1002509562-578033828-10585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1D2627C-0462-9632-CF32-E7B0A05F1ADC}" v="9" dt="2023-04-19T06:07:25.211"/>
    <p1510:client id="{4F6BFDC1-59F1-31C5-879F-72619E051E4A}" v="13" dt="2023-04-18T09:50:38.145"/>
    <p1510:client id="{4F7F28B3-5037-CE7D-1730-4BBE3C0DF0E2}" v="5" dt="2023-04-07T14:32:39.721"/>
    <p1510:client id="{5AB2F1AD-B3E2-13A6-0D75-E965C51EBFFF}" v="10" dt="2023-04-07T14:26:44.531"/>
    <p1510:client id="{5D3470F1-9342-261F-26B0-9322D0254BE9}" v="184" dt="2023-04-18T15:48:31.239"/>
    <p1510:client id="{6C451160-18B7-00E5-D12A-CACE0AF25BB6}" v="88" dt="2023-04-20T08:03:12.818"/>
    <p1510:client id="{B3EA02DF-E848-F638-288F-33A4FDF1BD03}" v="11" dt="2023-04-07T14:31:01.563"/>
    <p1510:client id="{DD4B3B2B-8C37-164F-127A-8DF66739FDFE}" v="173" dt="2023-04-18T10:16:59.869"/>
    <p1510:client id="{E1DF1C3A-2EB8-46C3-9CDB-E06160861084}" v="549" dt="2023-04-17T07:38:51.266"/>
    <p1510:client id="{F6181AEF-7F4A-161F-1E9F-6370E5AD8F03}" v="26" dt="2023-04-18T08:20:15.82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9B6825-921D-402F-BEEA-95DF090CB762}" type="doc">
      <dgm:prSet loTypeId="urn:microsoft.com/office/officeart/2009/3/layout/HorizontalOrganizationChart" loCatId="hierarchy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24B16BB-C909-4C8C-A4F6-B0B9C7208B2A}">
      <dgm:prSet/>
      <dgm:spPr/>
      <dgm:t>
        <a:bodyPr/>
        <a:lstStyle/>
        <a:p>
          <a:r>
            <a:rPr lang="en-US" dirty="0"/>
            <a:t>Using FAO “virtuous origin-linked quality circle” </a:t>
          </a:r>
        </a:p>
      </dgm:t>
    </dgm:pt>
    <dgm:pt modelId="{DED351D9-171A-452A-973E-E37A2FAF1BE0}" type="parTrans" cxnId="{24A81904-A2DC-4479-B220-45EAC3C892CA}">
      <dgm:prSet/>
      <dgm:spPr/>
      <dgm:t>
        <a:bodyPr/>
        <a:lstStyle/>
        <a:p>
          <a:endParaRPr lang="en-US"/>
        </a:p>
      </dgm:t>
    </dgm:pt>
    <dgm:pt modelId="{5261CC1B-111A-4AFC-A0E5-E9E30F47081C}" type="sibTrans" cxnId="{24A81904-A2DC-4479-B220-45EAC3C892CA}">
      <dgm:prSet/>
      <dgm:spPr/>
      <dgm:t>
        <a:bodyPr/>
        <a:lstStyle/>
        <a:p>
          <a:endParaRPr lang="en-US"/>
        </a:p>
      </dgm:t>
    </dgm:pt>
    <dgm:pt modelId="{CAA50892-53B4-43C8-907B-2A3DB448CD28}">
      <dgm:prSet/>
      <dgm:spPr/>
      <dgm:t>
        <a:bodyPr/>
        <a:lstStyle/>
        <a:p>
          <a:r>
            <a:rPr lang="en-US" dirty="0"/>
            <a:t>Monitoring impacts and adjusting the GI system </a:t>
          </a:r>
        </a:p>
      </dgm:t>
    </dgm:pt>
    <dgm:pt modelId="{0AE1282A-C843-4F11-9459-1887958D5FCB}" type="parTrans" cxnId="{79F7A9CC-BF18-4EC3-9E00-13A3828B8E01}">
      <dgm:prSet/>
      <dgm:spPr/>
      <dgm:t>
        <a:bodyPr/>
        <a:lstStyle/>
        <a:p>
          <a:endParaRPr lang="en-US"/>
        </a:p>
      </dgm:t>
    </dgm:pt>
    <dgm:pt modelId="{2D7BDB8B-2197-4580-BB54-BF69BC3BC89C}" type="sibTrans" cxnId="{79F7A9CC-BF18-4EC3-9E00-13A3828B8E01}">
      <dgm:prSet/>
      <dgm:spPr/>
      <dgm:t>
        <a:bodyPr/>
        <a:lstStyle/>
        <a:p>
          <a:endParaRPr lang="en-US"/>
        </a:p>
      </dgm:t>
    </dgm:pt>
    <dgm:pt modelId="{A84DE54A-62CB-4A5B-ABCE-872319286278}">
      <dgm:prSet/>
      <dgm:spPr/>
      <dgm:t>
        <a:bodyPr/>
        <a:lstStyle/>
        <a:p>
          <a:r>
            <a:rPr lang="en-US" dirty="0"/>
            <a:t>Supporting GI organizations in the development of a sustainability roadmap (forthcoming guide and toolkit)</a:t>
          </a:r>
        </a:p>
      </dgm:t>
    </dgm:pt>
    <dgm:pt modelId="{6B74AB3D-C607-4E07-B406-7968D83BC026}" type="parTrans" cxnId="{8C1FDE5C-5583-41E7-BFA7-3BC4B997C1A5}">
      <dgm:prSet/>
      <dgm:spPr/>
      <dgm:t>
        <a:bodyPr/>
        <a:lstStyle/>
        <a:p>
          <a:endParaRPr lang="en-US"/>
        </a:p>
      </dgm:t>
    </dgm:pt>
    <dgm:pt modelId="{3E5D0098-A51B-467B-A2AA-B764EF75F059}" type="sibTrans" cxnId="{8C1FDE5C-5583-41E7-BFA7-3BC4B997C1A5}">
      <dgm:prSet/>
      <dgm:spPr/>
      <dgm:t>
        <a:bodyPr/>
        <a:lstStyle/>
        <a:p>
          <a:endParaRPr lang="en-US"/>
        </a:p>
      </dgm:t>
    </dgm:pt>
    <dgm:pt modelId="{C038A4C1-8D90-48B3-A8BC-C3773B20A185}">
      <dgm:prSet/>
      <dgm:spPr/>
      <dgm:t>
        <a:bodyPr/>
        <a:lstStyle/>
        <a:p>
          <a:pPr rtl="0"/>
          <a:r>
            <a:rPr lang="en-US" dirty="0">
              <a:latin typeface="Calibri Light" panose="020F0302020204030204"/>
            </a:rPr>
            <a:t>Role </a:t>
          </a:r>
          <a:r>
            <a:rPr lang="en-US" dirty="0"/>
            <a:t>of public authorities</a:t>
          </a:r>
          <a:r>
            <a:rPr lang="en-US" dirty="0">
              <a:latin typeface="Calibri Light" panose="020F0302020204030204"/>
            </a:rPr>
            <a:t> </a:t>
          </a:r>
          <a:endParaRPr lang="en-US" dirty="0"/>
        </a:p>
      </dgm:t>
    </dgm:pt>
    <dgm:pt modelId="{87F10A95-4F86-4FBD-A925-E1691E883579}" type="parTrans" cxnId="{65C0A672-F211-4710-8482-057E1B7EF0D4}">
      <dgm:prSet/>
      <dgm:spPr/>
      <dgm:t>
        <a:bodyPr/>
        <a:lstStyle/>
        <a:p>
          <a:endParaRPr lang="en-US"/>
        </a:p>
      </dgm:t>
    </dgm:pt>
    <dgm:pt modelId="{A91371D6-BC34-4FBC-B5BE-F35FA761F75F}" type="sibTrans" cxnId="{65C0A672-F211-4710-8482-057E1B7EF0D4}">
      <dgm:prSet/>
      <dgm:spPr/>
      <dgm:t>
        <a:bodyPr/>
        <a:lstStyle/>
        <a:p>
          <a:endParaRPr lang="en-US"/>
        </a:p>
      </dgm:t>
    </dgm:pt>
    <dgm:pt modelId="{FC7ED461-5BD2-4FD4-9AC9-85BDB87F5085}" type="pres">
      <dgm:prSet presAssocID="{549B6825-921D-402F-BEEA-95DF090CB76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309B4B42-8EA5-4CB1-AC50-16EC23EA46F9}" type="pres">
      <dgm:prSet presAssocID="{524B16BB-C909-4C8C-A4F6-B0B9C7208B2A}" presName="hierRoot1" presStyleCnt="0">
        <dgm:presLayoutVars>
          <dgm:hierBranch val="init"/>
        </dgm:presLayoutVars>
      </dgm:prSet>
      <dgm:spPr/>
    </dgm:pt>
    <dgm:pt modelId="{B2ECE4F1-2942-4B14-96CE-A789337FE6DE}" type="pres">
      <dgm:prSet presAssocID="{524B16BB-C909-4C8C-A4F6-B0B9C7208B2A}" presName="rootComposite1" presStyleCnt="0"/>
      <dgm:spPr/>
    </dgm:pt>
    <dgm:pt modelId="{DA7BEE6B-0DBA-4C8E-A64D-AC84EA6A60C3}" type="pres">
      <dgm:prSet presAssocID="{524B16BB-C909-4C8C-A4F6-B0B9C7208B2A}" presName="rootText1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601C07C-18B6-44A1-84F6-299798AC6F4C}" type="pres">
      <dgm:prSet presAssocID="{524B16BB-C909-4C8C-A4F6-B0B9C7208B2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4754CA9-749D-4101-97F2-C9A2D93A9DB8}" type="pres">
      <dgm:prSet presAssocID="{524B16BB-C909-4C8C-A4F6-B0B9C7208B2A}" presName="hierChild2" presStyleCnt="0"/>
      <dgm:spPr/>
    </dgm:pt>
    <dgm:pt modelId="{41152403-004D-43EC-BBDF-4106CA094C1E}" type="pres">
      <dgm:prSet presAssocID="{524B16BB-C909-4C8C-A4F6-B0B9C7208B2A}" presName="hierChild3" presStyleCnt="0"/>
      <dgm:spPr/>
    </dgm:pt>
    <dgm:pt modelId="{D3D4B369-B53B-407E-A265-6EF147A99640}" type="pres">
      <dgm:prSet presAssocID="{CAA50892-53B4-43C8-907B-2A3DB448CD28}" presName="hierRoot1" presStyleCnt="0">
        <dgm:presLayoutVars>
          <dgm:hierBranch val="init"/>
        </dgm:presLayoutVars>
      </dgm:prSet>
      <dgm:spPr/>
    </dgm:pt>
    <dgm:pt modelId="{25D941D8-9F67-47CC-8799-4B6A0294F96C}" type="pres">
      <dgm:prSet presAssocID="{CAA50892-53B4-43C8-907B-2A3DB448CD28}" presName="rootComposite1" presStyleCnt="0"/>
      <dgm:spPr/>
    </dgm:pt>
    <dgm:pt modelId="{2C10B3DE-0F77-4AE0-A048-B4D20CE386A5}" type="pres">
      <dgm:prSet presAssocID="{CAA50892-53B4-43C8-907B-2A3DB448CD28}" presName="rootText1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F7A127B-6C87-4942-9165-922A275DAE08}" type="pres">
      <dgm:prSet presAssocID="{CAA50892-53B4-43C8-907B-2A3DB448CD2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1A5C41CB-6BDD-4557-ADD8-8656E0CF8CD4}" type="pres">
      <dgm:prSet presAssocID="{CAA50892-53B4-43C8-907B-2A3DB448CD28}" presName="hierChild2" presStyleCnt="0"/>
      <dgm:spPr/>
    </dgm:pt>
    <dgm:pt modelId="{C4C3F7A2-B563-4E7E-94BB-0B432A9B239B}" type="pres">
      <dgm:prSet presAssocID="{CAA50892-53B4-43C8-907B-2A3DB448CD28}" presName="hierChild3" presStyleCnt="0"/>
      <dgm:spPr/>
    </dgm:pt>
    <dgm:pt modelId="{DC842600-3278-4598-98DB-473530D91F73}" type="pres">
      <dgm:prSet presAssocID="{A84DE54A-62CB-4A5B-ABCE-872319286278}" presName="hierRoot1" presStyleCnt="0">
        <dgm:presLayoutVars>
          <dgm:hierBranch val="init"/>
        </dgm:presLayoutVars>
      </dgm:prSet>
      <dgm:spPr/>
    </dgm:pt>
    <dgm:pt modelId="{B29F6614-F845-4E89-86AB-7CE801EB5EFA}" type="pres">
      <dgm:prSet presAssocID="{A84DE54A-62CB-4A5B-ABCE-872319286278}" presName="rootComposite1" presStyleCnt="0"/>
      <dgm:spPr/>
    </dgm:pt>
    <dgm:pt modelId="{EB0DCD04-3018-4FAE-A4CC-597F6849F536}" type="pres">
      <dgm:prSet presAssocID="{A84DE54A-62CB-4A5B-ABCE-872319286278}" presName="rootText1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6257AC-8673-496E-8903-9B5F58ADEDE7}" type="pres">
      <dgm:prSet presAssocID="{A84DE54A-62CB-4A5B-ABCE-872319286278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DDE115A-70AE-4CD6-AA9C-D0A50883547D}" type="pres">
      <dgm:prSet presAssocID="{A84DE54A-62CB-4A5B-ABCE-872319286278}" presName="hierChild2" presStyleCnt="0"/>
      <dgm:spPr/>
    </dgm:pt>
    <dgm:pt modelId="{2D96D957-B44F-4646-BC1D-901179E3795A}" type="pres">
      <dgm:prSet presAssocID="{A84DE54A-62CB-4A5B-ABCE-872319286278}" presName="hierChild3" presStyleCnt="0"/>
      <dgm:spPr/>
    </dgm:pt>
    <dgm:pt modelId="{BD59FDC4-F00B-4B11-8B7D-259326D2DCA7}" type="pres">
      <dgm:prSet presAssocID="{C038A4C1-8D90-48B3-A8BC-C3773B20A185}" presName="hierRoot1" presStyleCnt="0">
        <dgm:presLayoutVars>
          <dgm:hierBranch val="init"/>
        </dgm:presLayoutVars>
      </dgm:prSet>
      <dgm:spPr/>
    </dgm:pt>
    <dgm:pt modelId="{60CA220D-1DFD-47A0-9DCA-2902E7C05E6B}" type="pres">
      <dgm:prSet presAssocID="{C038A4C1-8D90-48B3-A8BC-C3773B20A185}" presName="rootComposite1" presStyleCnt="0"/>
      <dgm:spPr/>
    </dgm:pt>
    <dgm:pt modelId="{280ECAB7-EFA0-463A-AE71-BF8502EDF3F6}" type="pres">
      <dgm:prSet presAssocID="{C038A4C1-8D90-48B3-A8BC-C3773B20A185}" presName="rootText1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887EBF0-1F39-40D9-B6E6-6EA2ECF0EA2D}" type="pres">
      <dgm:prSet presAssocID="{C038A4C1-8D90-48B3-A8BC-C3773B20A185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ED89DE6-53E2-4533-B048-5B22ADC8DF3B}" type="pres">
      <dgm:prSet presAssocID="{C038A4C1-8D90-48B3-A8BC-C3773B20A185}" presName="hierChild2" presStyleCnt="0"/>
      <dgm:spPr/>
    </dgm:pt>
    <dgm:pt modelId="{A1759829-41E8-4F7B-B185-33C16288EF60}" type="pres">
      <dgm:prSet presAssocID="{C038A4C1-8D90-48B3-A8BC-C3773B20A185}" presName="hierChild3" presStyleCnt="0"/>
      <dgm:spPr/>
    </dgm:pt>
  </dgm:ptLst>
  <dgm:cxnLst>
    <dgm:cxn modelId="{65C0A672-F211-4710-8482-057E1B7EF0D4}" srcId="{549B6825-921D-402F-BEEA-95DF090CB762}" destId="{C038A4C1-8D90-48B3-A8BC-C3773B20A185}" srcOrd="3" destOrd="0" parTransId="{87F10A95-4F86-4FBD-A925-E1691E883579}" sibTransId="{A91371D6-BC34-4FBC-B5BE-F35FA761F75F}"/>
    <dgm:cxn modelId="{B87621D2-6182-4C4B-ADBD-DC24AEC9AF3F}" type="presOf" srcId="{C038A4C1-8D90-48B3-A8BC-C3773B20A185}" destId="{5887EBF0-1F39-40D9-B6E6-6EA2ECF0EA2D}" srcOrd="1" destOrd="0" presId="urn:microsoft.com/office/officeart/2009/3/layout/HorizontalOrganizationChart"/>
    <dgm:cxn modelId="{AB0A3DA9-9402-4716-BDC0-06CBF1BD9C6B}" type="presOf" srcId="{CAA50892-53B4-43C8-907B-2A3DB448CD28}" destId="{3F7A127B-6C87-4942-9165-922A275DAE08}" srcOrd="1" destOrd="0" presId="urn:microsoft.com/office/officeart/2009/3/layout/HorizontalOrganizationChart"/>
    <dgm:cxn modelId="{C35C89E5-0486-49E0-8E52-C3D63FF60F42}" type="presOf" srcId="{CAA50892-53B4-43C8-907B-2A3DB448CD28}" destId="{2C10B3DE-0F77-4AE0-A048-B4D20CE386A5}" srcOrd="0" destOrd="0" presId="urn:microsoft.com/office/officeart/2009/3/layout/HorizontalOrganizationChart"/>
    <dgm:cxn modelId="{3E66C034-683B-4320-BA91-D6407D0156F6}" type="presOf" srcId="{549B6825-921D-402F-BEEA-95DF090CB762}" destId="{FC7ED461-5BD2-4FD4-9AC9-85BDB87F5085}" srcOrd="0" destOrd="0" presId="urn:microsoft.com/office/officeart/2009/3/layout/HorizontalOrganizationChart"/>
    <dgm:cxn modelId="{7469998A-41F5-4653-A680-C774C375B890}" type="presOf" srcId="{C038A4C1-8D90-48B3-A8BC-C3773B20A185}" destId="{280ECAB7-EFA0-463A-AE71-BF8502EDF3F6}" srcOrd="0" destOrd="0" presId="urn:microsoft.com/office/officeart/2009/3/layout/HorizontalOrganizationChart"/>
    <dgm:cxn modelId="{79F7A9CC-BF18-4EC3-9E00-13A3828B8E01}" srcId="{549B6825-921D-402F-BEEA-95DF090CB762}" destId="{CAA50892-53B4-43C8-907B-2A3DB448CD28}" srcOrd="1" destOrd="0" parTransId="{0AE1282A-C843-4F11-9459-1887958D5FCB}" sibTransId="{2D7BDB8B-2197-4580-BB54-BF69BC3BC89C}"/>
    <dgm:cxn modelId="{AD9062CE-F1C6-498D-A691-BE2568046F9C}" type="presOf" srcId="{524B16BB-C909-4C8C-A4F6-B0B9C7208B2A}" destId="{2601C07C-18B6-44A1-84F6-299798AC6F4C}" srcOrd="1" destOrd="0" presId="urn:microsoft.com/office/officeart/2009/3/layout/HorizontalOrganizationChart"/>
    <dgm:cxn modelId="{8C8197C3-3CBA-44ED-85F4-509252080585}" type="presOf" srcId="{A84DE54A-62CB-4A5B-ABCE-872319286278}" destId="{EB0DCD04-3018-4FAE-A4CC-597F6849F536}" srcOrd="0" destOrd="0" presId="urn:microsoft.com/office/officeart/2009/3/layout/HorizontalOrganizationChart"/>
    <dgm:cxn modelId="{8C1FDE5C-5583-41E7-BFA7-3BC4B997C1A5}" srcId="{549B6825-921D-402F-BEEA-95DF090CB762}" destId="{A84DE54A-62CB-4A5B-ABCE-872319286278}" srcOrd="2" destOrd="0" parTransId="{6B74AB3D-C607-4E07-B406-7968D83BC026}" sibTransId="{3E5D0098-A51B-467B-A2AA-B764EF75F059}"/>
    <dgm:cxn modelId="{0DCA72F1-F4E0-4895-AF54-1E030F3DAA54}" type="presOf" srcId="{524B16BB-C909-4C8C-A4F6-B0B9C7208B2A}" destId="{DA7BEE6B-0DBA-4C8E-A64D-AC84EA6A60C3}" srcOrd="0" destOrd="0" presId="urn:microsoft.com/office/officeart/2009/3/layout/HorizontalOrganizationChart"/>
    <dgm:cxn modelId="{A88EC4A7-CA74-43D7-96A3-37D5EE0A9129}" type="presOf" srcId="{A84DE54A-62CB-4A5B-ABCE-872319286278}" destId="{496257AC-8673-496E-8903-9B5F58ADEDE7}" srcOrd="1" destOrd="0" presId="urn:microsoft.com/office/officeart/2009/3/layout/HorizontalOrganizationChart"/>
    <dgm:cxn modelId="{24A81904-A2DC-4479-B220-45EAC3C892CA}" srcId="{549B6825-921D-402F-BEEA-95DF090CB762}" destId="{524B16BB-C909-4C8C-A4F6-B0B9C7208B2A}" srcOrd="0" destOrd="0" parTransId="{DED351D9-171A-452A-973E-E37A2FAF1BE0}" sibTransId="{5261CC1B-111A-4AFC-A0E5-E9E30F47081C}"/>
    <dgm:cxn modelId="{0A7BEDF4-7DCA-4BA9-88A5-25F7B28B5466}" type="presParOf" srcId="{FC7ED461-5BD2-4FD4-9AC9-85BDB87F5085}" destId="{309B4B42-8EA5-4CB1-AC50-16EC23EA46F9}" srcOrd="0" destOrd="0" presId="urn:microsoft.com/office/officeart/2009/3/layout/HorizontalOrganizationChart"/>
    <dgm:cxn modelId="{4F5508B6-C8F5-41D7-9E08-68E45E78DFDD}" type="presParOf" srcId="{309B4B42-8EA5-4CB1-AC50-16EC23EA46F9}" destId="{B2ECE4F1-2942-4B14-96CE-A789337FE6DE}" srcOrd="0" destOrd="0" presId="urn:microsoft.com/office/officeart/2009/3/layout/HorizontalOrganizationChart"/>
    <dgm:cxn modelId="{E3FE2E3F-5CC9-4887-93BA-63ACAA9ECDA9}" type="presParOf" srcId="{B2ECE4F1-2942-4B14-96CE-A789337FE6DE}" destId="{DA7BEE6B-0DBA-4C8E-A64D-AC84EA6A60C3}" srcOrd="0" destOrd="0" presId="urn:microsoft.com/office/officeart/2009/3/layout/HorizontalOrganizationChart"/>
    <dgm:cxn modelId="{E25870A1-CFD2-4627-A636-857F5AC2208D}" type="presParOf" srcId="{B2ECE4F1-2942-4B14-96CE-A789337FE6DE}" destId="{2601C07C-18B6-44A1-84F6-299798AC6F4C}" srcOrd="1" destOrd="0" presId="urn:microsoft.com/office/officeart/2009/3/layout/HorizontalOrganizationChart"/>
    <dgm:cxn modelId="{D9870325-DA7D-4110-BCD8-4A9234C9CF13}" type="presParOf" srcId="{309B4B42-8EA5-4CB1-AC50-16EC23EA46F9}" destId="{84754CA9-749D-4101-97F2-C9A2D93A9DB8}" srcOrd="1" destOrd="0" presId="urn:microsoft.com/office/officeart/2009/3/layout/HorizontalOrganizationChart"/>
    <dgm:cxn modelId="{C8F88ED0-D3EF-40CB-8932-F68309E2E0A8}" type="presParOf" srcId="{309B4B42-8EA5-4CB1-AC50-16EC23EA46F9}" destId="{41152403-004D-43EC-BBDF-4106CA094C1E}" srcOrd="2" destOrd="0" presId="urn:microsoft.com/office/officeart/2009/3/layout/HorizontalOrganizationChart"/>
    <dgm:cxn modelId="{47F1EE1B-42EF-42A4-8221-8E28793121C0}" type="presParOf" srcId="{FC7ED461-5BD2-4FD4-9AC9-85BDB87F5085}" destId="{D3D4B369-B53B-407E-A265-6EF147A99640}" srcOrd="1" destOrd="0" presId="urn:microsoft.com/office/officeart/2009/3/layout/HorizontalOrganizationChart"/>
    <dgm:cxn modelId="{A289F54E-E77B-4515-A4A6-4A019F3D4F17}" type="presParOf" srcId="{D3D4B369-B53B-407E-A265-6EF147A99640}" destId="{25D941D8-9F67-47CC-8799-4B6A0294F96C}" srcOrd="0" destOrd="0" presId="urn:microsoft.com/office/officeart/2009/3/layout/HorizontalOrganizationChart"/>
    <dgm:cxn modelId="{FEE73EE2-2402-494B-AD1A-563F08BCB0A4}" type="presParOf" srcId="{25D941D8-9F67-47CC-8799-4B6A0294F96C}" destId="{2C10B3DE-0F77-4AE0-A048-B4D20CE386A5}" srcOrd="0" destOrd="0" presId="urn:microsoft.com/office/officeart/2009/3/layout/HorizontalOrganizationChart"/>
    <dgm:cxn modelId="{51690265-0670-4AAC-BE87-ADF3BD3FD5F6}" type="presParOf" srcId="{25D941D8-9F67-47CC-8799-4B6A0294F96C}" destId="{3F7A127B-6C87-4942-9165-922A275DAE08}" srcOrd="1" destOrd="0" presId="urn:microsoft.com/office/officeart/2009/3/layout/HorizontalOrganizationChart"/>
    <dgm:cxn modelId="{7D99165A-EF71-40BA-B116-219F749E1AF7}" type="presParOf" srcId="{D3D4B369-B53B-407E-A265-6EF147A99640}" destId="{1A5C41CB-6BDD-4557-ADD8-8656E0CF8CD4}" srcOrd="1" destOrd="0" presId="urn:microsoft.com/office/officeart/2009/3/layout/HorizontalOrganizationChart"/>
    <dgm:cxn modelId="{D4FD6CB0-7C61-4098-B7E5-046A3F8654D7}" type="presParOf" srcId="{D3D4B369-B53B-407E-A265-6EF147A99640}" destId="{C4C3F7A2-B563-4E7E-94BB-0B432A9B239B}" srcOrd="2" destOrd="0" presId="urn:microsoft.com/office/officeart/2009/3/layout/HorizontalOrganizationChart"/>
    <dgm:cxn modelId="{37B99698-D721-412F-AE7D-EBDB6B7B3F62}" type="presParOf" srcId="{FC7ED461-5BD2-4FD4-9AC9-85BDB87F5085}" destId="{DC842600-3278-4598-98DB-473530D91F73}" srcOrd="2" destOrd="0" presId="urn:microsoft.com/office/officeart/2009/3/layout/HorizontalOrganizationChart"/>
    <dgm:cxn modelId="{B4804BD5-FF45-44F8-9492-B9AC1106930E}" type="presParOf" srcId="{DC842600-3278-4598-98DB-473530D91F73}" destId="{B29F6614-F845-4E89-86AB-7CE801EB5EFA}" srcOrd="0" destOrd="0" presId="urn:microsoft.com/office/officeart/2009/3/layout/HorizontalOrganizationChart"/>
    <dgm:cxn modelId="{A0263DD3-7000-495E-B851-DBCDE9201CDD}" type="presParOf" srcId="{B29F6614-F845-4E89-86AB-7CE801EB5EFA}" destId="{EB0DCD04-3018-4FAE-A4CC-597F6849F536}" srcOrd="0" destOrd="0" presId="urn:microsoft.com/office/officeart/2009/3/layout/HorizontalOrganizationChart"/>
    <dgm:cxn modelId="{39F325EE-08F6-4C18-B425-68CDE6C0DA93}" type="presParOf" srcId="{B29F6614-F845-4E89-86AB-7CE801EB5EFA}" destId="{496257AC-8673-496E-8903-9B5F58ADEDE7}" srcOrd="1" destOrd="0" presId="urn:microsoft.com/office/officeart/2009/3/layout/HorizontalOrganizationChart"/>
    <dgm:cxn modelId="{292B5FF4-D30A-4619-AB39-2A49516E4DE2}" type="presParOf" srcId="{DC842600-3278-4598-98DB-473530D91F73}" destId="{4DDE115A-70AE-4CD6-AA9C-D0A50883547D}" srcOrd="1" destOrd="0" presId="urn:microsoft.com/office/officeart/2009/3/layout/HorizontalOrganizationChart"/>
    <dgm:cxn modelId="{08FC2333-6B40-4295-AA43-28DE2A673D36}" type="presParOf" srcId="{DC842600-3278-4598-98DB-473530D91F73}" destId="{2D96D957-B44F-4646-BC1D-901179E3795A}" srcOrd="2" destOrd="0" presId="urn:microsoft.com/office/officeart/2009/3/layout/HorizontalOrganizationChart"/>
    <dgm:cxn modelId="{8C7F6D7B-73ED-4874-9EF5-B0C463E25F8D}" type="presParOf" srcId="{FC7ED461-5BD2-4FD4-9AC9-85BDB87F5085}" destId="{BD59FDC4-F00B-4B11-8B7D-259326D2DCA7}" srcOrd="3" destOrd="0" presId="urn:microsoft.com/office/officeart/2009/3/layout/HorizontalOrganizationChart"/>
    <dgm:cxn modelId="{ABAE2CA2-F615-48BA-9BB3-5574DF7887B1}" type="presParOf" srcId="{BD59FDC4-F00B-4B11-8B7D-259326D2DCA7}" destId="{60CA220D-1DFD-47A0-9DCA-2902E7C05E6B}" srcOrd="0" destOrd="0" presId="urn:microsoft.com/office/officeart/2009/3/layout/HorizontalOrganizationChart"/>
    <dgm:cxn modelId="{A473561B-DB42-4A66-8E65-9C973746CC49}" type="presParOf" srcId="{60CA220D-1DFD-47A0-9DCA-2902E7C05E6B}" destId="{280ECAB7-EFA0-463A-AE71-BF8502EDF3F6}" srcOrd="0" destOrd="0" presId="urn:microsoft.com/office/officeart/2009/3/layout/HorizontalOrganizationChart"/>
    <dgm:cxn modelId="{99FC1EE3-23B2-442D-9445-0C6A344D9B58}" type="presParOf" srcId="{60CA220D-1DFD-47A0-9DCA-2902E7C05E6B}" destId="{5887EBF0-1F39-40D9-B6E6-6EA2ECF0EA2D}" srcOrd="1" destOrd="0" presId="urn:microsoft.com/office/officeart/2009/3/layout/HorizontalOrganizationChart"/>
    <dgm:cxn modelId="{6FB6CA77-6DBB-4656-A155-52FBA6337D72}" type="presParOf" srcId="{BD59FDC4-F00B-4B11-8B7D-259326D2DCA7}" destId="{4ED89DE6-53E2-4533-B048-5B22ADC8DF3B}" srcOrd="1" destOrd="0" presId="urn:microsoft.com/office/officeart/2009/3/layout/HorizontalOrganizationChart"/>
    <dgm:cxn modelId="{24D2B9AE-9D91-4C80-8270-40CB01C4A135}" type="presParOf" srcId="{BD59FDC4-F00B-4B11-8B7D-259326D2DCA7}" destId="{A1759829-41E8-4F7B-B185-33C16288EF60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7BEE6B-0DBA-4C8E-A64D-AC84EA6A60C3}">
      <dsp:nvSpPr>
        <dsp:cNvPr id="0" name=""/>
        <dsp:cNvSpPr/>
      </dsp:nvSpPr>
      <dsp:spPr>
        <a:xfrm>
          <a:off x="1759640" y="1347"/>
          <a:ext cx="3052397" cy="930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Using FAO “virtuous origin-linked quality circle” </a:t>
          </a:r>
        </a:p>
      </dsp:txBody>
      <dsp:txXfrm>
        <a:off x="1759640" y="1347"/>
        <a:ext cx="3052397" cy="930981"/>
      </dsp:txXfrm>
    </dsp:sp>
    <dsp:sp modelId="{2C10B3DE-0F77-4AE0-A048-B4D20CE386A5}">
      <dsp:nvSpPr>
        <dsp:cNvPr id="0" name=""/>
        <dsp:cNvSpPr/>
      </dsp:nvSpPr>
      <dsp:spPr>
        <a:xfrm>
          <a:off x="1759640" y="1313877"/>
          <a:ext cx="3052397" cy="930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Monitoring impacts and adjusting the GI system </a:t>
          </a:r>
        </a:p>
      </dsp:txBody>
      <dsp:txXfrm>
        <a:off x="1759640" y="1313877"/>
        <a:ext cx="3052397" cy="930981"/>
      </dsp:txXfrm>
    </dsp:sp>
    <dsp:sp modelId="{EB0DCD04-3018-4FAE-A4CC-597F6849F536}">
      <dsp:nvSpPr>
        <dsp:cNvPr id="0" name=""/>
        <dsp:cNvSpPr/>
      </dsp:nvSpPr>
      <dsp:spPr>
        <a:xfrm>
          <a:off x="1759640" y="2626408"/>
          <a:ext cx="3052397" cy="930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Supporting GI organizations in the development of a sustainability roadmap (forthcoming guide and toolkit)</a:t>
          </a:r>
        </a:p>
      </dsp:txBody>
      <dsp:txXfrm>
        <a:off x="1759640" y="2626408"/>
        <a:ext cx="3052397" cy="930981"/>
      </dsp:txXfrm>
    </dsp:sp>
    <dsp:sp modelId="{280ECAB7-EFA0-463A-AE71-BF8502EDF3F6}">
      <dsp:nvSpPr>
        <dsp:cNvPr id="0" name=""/>
        <dsp:cNvSpPr/>
      </dsp:nvSpPr>
      <dsp:spPr>
        <a:xfrm>
          <a:off x="1759640" y="3938939"/>
          <a:ext cx="3052397" cy="93098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>
              <a:latin typeface="Calibri Light" panose="020F0302020204030204"/>
            </a:rPr>
            <a:t>Role </a:t>
          </a:r>
          <a:r>
            <a:rPr lang="en-US" sz="1600" kern="1200" dirty="0"/>
            <a:t>of public authorities</a:t>
          </a:r>
          <a:r>
            <a:rPr lang="en-US" sz="1600" kern="1200" dirty="0">
              <a:latin typeface="Calibri Light" panose="020F0302020204030204"/>
            </a:rPr>
            <a:t> </a:t>
          </a:r>
          <a:endParaRPr lang="en-US" sz="1600" kern="1200" dirty="0"/>
        </a:p>
      </dsp:txBody>
      <dsp:txXfrm>
        <a:off x="1759640" y="3938939"/>
        <a:ext cx="3052397" cy="9309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391AC5-9A6F-4385-8848-D0617BA94CCB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2A46CB-B741-4DAB-B163-7A80AB8687A4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16924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Thank you….</a:t>
            </a:r>
          </a:p>
          <a:p>
            <a:endParaRPr lang="en-GB"/>
          </a:p>
          <a:p>
            <a:r>
              <a:rPr lang="en-GB"/>
              <a:t>Good afternoon</a:t>
            </a:r>
            <a:r>
              <a:rPr lang="en-GB" baseline="0"/>
              <a:t> </a:t>
            </a:r>
            <a:r>
              <a:rPr lang="en-GB"/>
              <a:t>to all.</a:t>
            </a:r>
          </a:p>
          <a:p>
            <a:endParaRPr lang="en-GB"/>
          </a:p>
          <a:p>
            <a:r>
              <a:rPr lang="en-GB"/>
              <a:t>It</a:t>
            </a:r>
            <a:r>
              <a:rPr lang="en-GB" baseline="0"/>
              <a:t> is a real pleasure to be here today to provide this key note address on how Geographical indications, as an IP tool, could help the transition towards sustainable </a:t>
            </a:r>
            <a:r>
              <a:rPr lang="en-GB" baseline="0" err="1"/>
              <a:t>agri</a:t>
            </a:r>
            <a:r>
              <a:rPr lang="en-GB" baseline="0"/>
              <a:t>-food systems.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2E4E-66F2-40AC-947B-AFF20FA87EB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6123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Because our focus today is on food and agriculture, let’s start with Agenda 2030 and how it offers a vision for food and agriculture as enablers of sustainable development.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Targets relating to food and agriculture go far beyond SDG2 (Zero Hunger) and influence  all 17 goals.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Food − the way it is grown, produced, traded, transported, processed, stored and marketed − is the fundamental connection between people and the planet, and the path to inclusive social and economic growth.  Innovation is critical with practically only 8 years left until 2030 so we can catalyse addressing old problems in new ways.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Consequently, a food system approach is needed to achieve SDGs.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E6DBAC-7849-4070-BACB-0FF0E3ED29A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92398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_tradnl"/>
          </a:p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249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Based</a:t>
            </a:r>
            <a:r>
              <a:rPr lang="en-GB" baseline="0"/>
              <a:t> on a FAO-EBRD analysis of economic impact published in 2018.</a:t>
            </a:r>
          </a:p>
          <a:p>
            <a:r>
              <a:rPr lang="en-GB" baseline="0"/>
              <a:t>FAO-EBRD, 2018, Strengthening food systems through geographical indications. An analysis of economic impact. Rome.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850CB3-15F4-4765-93F8-5DFFC0CAB57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71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 me give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 practical example ---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case </a:t>
            </a:r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of </a:t>
            </a:r>
            <a:r>
              <a:rPr lang="en-US" sz="1200" u="sng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Penja</a:t>
            </a:r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Pepper in Cameroun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case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illustrates well how the GI has permitted the dissemination of innovations to help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small-scale producers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 improve their productivity and generic quality (that is its minimum standard on quality and safety)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specifications incorporated an improved technical itinerary, including requirements for the nursery, labor-intensive operations in trimming, vine pruning, weeding,  and 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with particular attention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sanitary rules including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hygiene rules for harvest, packaging of finished products, clean storage facilities, etc..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Thanks to the GI processes the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Penja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pepper, not only preserved its specific quality and tradition, but also met higher standard on food safety.  And knowing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that diets can’t be healthy if they aren’t safe – this higher safety standards thus contributes enabling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healthy diets. 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2A46CB-B741-4DAB-B163-7A80AB8687A4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1027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Another very interesting illustration of such innovations can be seen in the GI project we have implemented </a:t>
            </a:r>
            <a:r>
              <a:rPr lang="en-US" sz="1200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Georgia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collaboration with the European Bank Reconstruction and Development (EBRD): 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is the example of the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Tushuri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Guda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cheese produced in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 in the high mountains of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Tusheti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Georgia.</a:t>
            </a:r>
            <a:r>
              <a:rPr lang="en-US"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Y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oung producers of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Tushuri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guda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cheese have finally decided to reduce the level of salt of their cheese in the specifications compared to the average level analyzed in the cheeses during the project. </a:t>
            </a:r>
          </a:p>
          <a:p>
            <a:endParaRPr lang="en-US" sz="1200" kern="120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This represents an important innovation that impacts the processing methods, but this decision was made to restore the original taste (less salty) of the cheese. I like particularly this case, as it represents also an innovation that directly enables healthier diets, a crucial aspect of sustainability.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252E4E-66F2-40AC-947B-AFF20FA87EB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687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/>
              <a:t>GI process relies on a comprehensive approach to address many issues</a:t>
            </a:r>
            <a:r>
              <a:rPr lang="en-GB"/>
              <a:t> - </a:t>
            </a:r>
            <a:r>
              <a:rPr lang="en-GB" sz="1100" i="1"/>
              <a:t>Quality and food safety, value chain coordination, standard development, territorial approach, public-private coordination, </a:t>
            </a:r>
            <a:r>
              <a:rPr lang="en-GB" b="1">
                <a:solidFill>
                  <a:srgbClr val="00849B"/>
                </a:solidFill>
              </a:rPr>
              <a:t>need for comprehensive development project with time and resources.</a:t>
            </a:r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6AE20-F304-4976-9CCA-5E2D851C1F9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7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36ADF-6553-417B-91E6-67CEADBA8EF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6E564F-1094-43DC-84EE-98AF6914B5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42DF5-FB7D-429A-A893-E46EB8EF2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E2B8-D257-47D3-A6AD-117D3E8D424E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BC162E-97AD-47CF-BF40-165B507A4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8A5007-137A-4FA8-84CE-9E9F4B0EC9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B3AC-3FD7-4B10-8FA0-D159FBE82F0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6227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BF01FA-0BA2-4A8A-8522-E0C3ACDB0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EF740C-29AB-4A7D-92E8-793172E63E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9D923-8DEF-4FDD-98DC-5F5DC082E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E2B8-D257-47D3-A6AD-117D3E8D424E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44C422-D4B9-4615-9188-CDBB4CF3C2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F7C0E-30D4-417A-A16E-6ECDE2690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B3AC-3FD7-4B10-8FA0-D159FBE82F0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1312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AE43924-629A-4083-ABCA-68796468B4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E9C8BE-E892-409F-A3AC-7BBEB51476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5F0ADE-98F1-41E9-B29D-F61479159F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E2B8-D257-47D3-A6AD-117D3E8D424E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02E04-00E0-4E20-8D4B-71454BDAD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6B90D-C6E8-468C-AC04-42D079971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B3AC-3FD7-4B10-8FA0-D159FBE82F0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255416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ngranaggio_white_slim.png"/>
          <p:cNvPicPr>
            <a:picLocks noChangeAspect="1"/>
          </p:cNvPicPr>
          <p:nvPr userDrawn="1"/>
        </p:nvPicPr>
        <p:blipFill>
          <a:blip r:embed="rId2" cstate="print"/>
          <a:srcRect l="40932" t="27085"/>
          <a:stretch>
            <a:fillRect/>
          </a:stretch>
        </p:blipFill>
        <p:spPr>
          <a:xfrm>
            <a:off x="1" y="0"/>
            <a:ext cx="1285488" cy="1061326"/>
          </a:xfrm>
          <a:prstGeom prst="rect">
            <a:avLst/>
          </a:prstGeom>
        </p:spPr>
      </p:pic>
      <p:pic>
        <p:nvPicPr>
          <p:cNvPr id="7" name="Picture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1" y="0"/>
            <a:ext cx="3221114" cy="96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8" name="Straight Connector 7"/>
          <p:cNvCxnSpPr>
            <a:cxnSpLocks noChangeShapeType="1"/>
          </p:cNvCxnSpPr>
          <p:nvPr userDrawn="1"/>
        </p:nvCxnSpPr>
        <p:spPr bwMode="auto">
          <a:xfrm>
            <a:off x="1289051" y="962025"/>
            <a:ext cx="9601200" cy="0"/>
          </a:xfrm>
          <a:prstGeom prst="line">
            <a:avLst/>
          </a:prstGeom>
          <a:noFill/>
          <a:ln w="19050" cmpd="sng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" name="Straight Connector 8"/>
          <p:cNvCxnSpPr>
            <a:cxnSpLocks noChangeShapeType="1"/>
          </p:cNvCxnSpPr>
          <p:nvPr userDrawn="1"/>
        </p:nvCxnSpPr>
        <p:spPr bwMode="auto">
          <a:xfrm>
            <a:off x="1289051" y="6289675"/>
            <a:ext cx="96012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58249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1127041" y="268942"/>
            <a:ext cx="10406147" cy="610328"/>
          </a:xfrm>
          <a:prstGeom prst="rect">
            <a:avLst/>
          </a:prstGeom>
        </p:spPr>
        <p:txBody>
          <a:bodyPr/>
          <a:lstStyle>
            <a:lvl1pPr marL="0" algn="l" defTabSz="914400" rtl="0" eaLnBrk="1" latinLnBrk="0" hangingPunct="1">
              <a:defRPr lang="en-US" sz="3200" b="1" i="0" kern="1200" dirty="0">
                <a:solidFill>
                  <a:srgbClr val="71BF44"/>
                </a:solidFill>
                <a:latin typeface="Avenir Next Condensed Demi Bold" charset="0"/>
                <a:ea typeface="Avenir Next Condensed Demi Bold" charset="0"/>
                <a:cs typeface="Avenir Next Condensed Demi Bold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Espace réservé du contenu 2"/>
          <p:cNvSpPr>
            <a:spLocks noGrp="1"/>
          </p:cNvSpPr>
          <p:nvPr>
            <p:ph sz="half" idx="1"/>
          </p:nvPr>
        </p:nvSpPr>
        <p:spPr>
          <a:xfrm>
            <a:off x="658813" y="1559859"/>
            <a:ext cx="10874375" cy="4532966"/>
          </a:xfrm>
          <a:prstGeom prst="rect">
            <a:avLst/>
          </a:prstGeom>
        </p:spPr>
        <p:txBody>
          <a:bodyPr/>
          <a:lstStyle>
            <a:lvl1pPr>
              <a:defRPr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marL="685800" indent="-228600">
              <a:buFont typeface="Courier New" charset="0"/>
              <a:buChar char="o"/>
              <a:defRPr>
                <a:latin typeface="Avenir Next Condensed" charset="0"/>
                <a:ea typeface="Avenir Next Condensed" charset="0"/>
                <a:cs typeface="Avenir Next Condensed" charset="0"/>
              </a:defRPr>
            </a:lvl2pPr>
            <a:lvl3pPr marL="1143000" indent="-228600">
              <a:buFont typeface="Wingdings" charset="2"/>
              <a:buChar char="§"/>
              <a:defRPr>
                <a:latin typeface="Avenir Next Condensed" charset="0"/>
                <a:ea typeface="Avenir Next Condensed" charset="0"/>
                <a:cs typeface="Avenir Next Condensed" charset="0"/>
              </a:defRPr>
            </a:lvl3pPr>
            <a:lvl4pPr marL="1600200" indent="-228600">
              <a:buFont typeface=".AppleSystemUIFont" charset="-120"/>
              <a:buChar char="-"/>
              <a:defRPr>
                <a:latin typeface="Avenir Next Condensed" charset="0"/>
                <a:ea typeface="Avenir Next Condensed" charset="0"/>
                <a:cs typeface="Avenir Next Condensed" charset="0"/>
              </a:defRPr>
            </a:lvl4pPr>
            <a:lvl5pPr>
              <a:defRPr>
                <a:latin typeface="Avenir Next Condensed" charset="0"/>
                <a:ea typeface="Avenir Next Condensed" charset="0"/>
                <a:cs typeface="Avenir Next Condensed" charset="0"/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1127040" y="887506"/>
            <a:ext cx="10406148" cy="470647"/>
          </a:xfrm>
          <a:prstGeom prst="rect">
            <a:avLst/>
          </a:prstGeom>
        </p:spPr>
        <p:txBody>
          <a:bodyPr anchor="b"/>
          <a:lstStyle>
            <a:lvl1pPr marL="0" indent="0" algn="l" defTabSz="914400" rtl="0" eaLnBrk="1" latinLnBrk="0" hangingPunct="1">
              <a:buNone/>
              <a:defRPr lang="en-US" sz="2400" b="0" i="0" kern="1200" smtClean="0">
                <a:solidFill>
                  <a:srgbClr val="71BF44"/>
                </a:solidFill>
                <a:latin typeface="Avenir Next Condensed" charset="0"/>
                <a:ea typeface="Avenir Next Condensed" charset="0"/>
                <a:cs typeface="Avenir Next Condensed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840141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981">
          <p15:clr>
            <a:srgbClr val="FBAE40"/>
          </p15:clr>
        </p15:guide>
        <p15:guide id="2" pos="726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AA9F25-E3C8-490A-84E3-1B2C55FCE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7B3E28-D058-48A7-A651-E8290062D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A413BA-EFFE-4112-94F2-927B2DD0B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E2B8-D257-47D3-A6AD-117D3E8D424E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BCFC7F-FD6A-41DB-BC25-B253010E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241740-DC4E-48D8-97C6-41348770A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B3AC-3FD7-4B10-8FA0-D159FBE82F0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62164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21634C-112F-4236-8F3F-027700BCBC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00370-D2B2-4BC6-9701-51F211D7BF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91B8B-C5D9-4D39-B5A3-78FB11D48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E2B8-D257-47D3-A6AD-117D3E8D424E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58F2D0-D202-43F5-AF4E-E773617AF8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3DEC96-55EC-4444-8DBD-A8C1ABA2C6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B3AC-3FD7-4B10-8FA0-D159FBE82F0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34950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59D2A-A9B2-4DDE-9F10-1895B09B54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E21B40-7816-48E8-A68D-6F689749F3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06122F-BB7C-4356-81C2-56D789FF57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DEA9DB8-081C-44F2-9F4D-C484DD1118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E2B8-D257-47D3-A6AD-117D3E8D424E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907021-6F68-409B-807D-2151FC958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554707-2F32-4373-873C-53DD2C68E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B3AC-3FD7-4B10-8FA0-D159FBE82F0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944178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E969B-F32F-4A75-A0F6-602ABF5DC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359859-DCBE-4194-B296-64E935661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7C0E73-0272-4144-A2F6-04C09C2AC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4B95125-5639-4D4B-92F1-1872AFBB46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80D6CA-395E-4790-8204-EEDE706DB5D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AED149-0176-405F-94F3-D58D4909D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E2B8-D257-47D3-A6AD-117D3E8D424E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D188E6C-5DEC-412A-AE34-98336A9AA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EEA398-BEA2-446B-8734-A78CC3CE9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B3AC-3FD7-4B10-8FA0-D159FBE82F0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4342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32F5C-3B90-4000-BB1A-9E1BF083CC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A6F2BC-304C-4C4F-9A70-A962CD541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E2B8-D257-47D3-A6AD-117D3E8D424E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59DFAB3-2E33-48CC-98E1-B87047BF1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0422DE-6C8F-4EF9-83B1-6F9E027CF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B3AC-3FD7-4B10-8FA0-D159FBE82F0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4038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4763FCF-AD1D-41A0-814D-078309FBC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E2B8-D257-47D3-A6AD-117D3E8D424E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5FC285-93B3-4746-85FB-CE83C0BFE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4CA636-C04E-421C-8EE8-B103940D4C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B3AC-3FD7-4B10-8FA0-D159FBE82F0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5883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C763F-7552-410E-A0B9-EAA71F0CE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A17B5-8F34-4DB2-8EC6-B9250E6F08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5A56D3E-2AF6-473A-8200-97AC37F98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B1399-0B85-41C8-8D58-33164AA697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E2B8-D257-47D3-A6AD-117D3E8D424E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FDB289-C669-4C09-81E7-E011358BE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A35156-1E55-4D42-866D-AAAA044377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B3AC-3FD7-4B10-8FA0-D159FBE82F0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7761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5A4F0-F265-4C7A-817E-1EA7E543B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7B9C90C-87F3-49F7-B4AB-800D18FFFB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3639D3C-55FE-4477-9790-40E272AF9F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E2A19B-88FC-4BC4-80ED-68F02BFC1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4DE2B8-D257-47D3-A6AD-117D3E8D424E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40C53D-7D39-41CA-81E7-589A87CAE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5E9AC2-4726-4FDD-8509-BEA096D75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59B3AC-3FD7-4B10-8FA0-D159FBE82F0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300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143A4E-1050-41F0-A8CA-7AAAFB569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E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7B099-B6B7-4497-8642-2280518046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E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E33591-2520-4BD0-94E2-AE83F78D7B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DE2B8-D257-47D3-A6AD-117D3E8D424E}" type="datetimeFigureOut">
              <a:rPr lang="es-ES" smtClean="0"/>
              <a:t>20/04/2023</a:t>
            </a:fld>
            <a:endParaRPr lang="es-E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C59B3F-58A0-4892-A4E6-A4D5DE8B84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64F0E-BB7F-4584-B702-227C6C800B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59B3AC-3FD7-4B10-8FA0-D159FBE82F0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9848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15.png"/><Relationship Id="rId12" Type="http://schemas.openxmlformats.org/officeDocument/2006/relationships/image" Target="../media/image19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11" Type="http://schemas.openxmlformats.org/officeDocument/2006/relationships/image" Target="../media/image18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17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emf"/><Relationship Id="rId3" Type="http://schemas.openxmlformats.org/officeDocument/2006/relationships/image" Target="../media/image22.pn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emilie.vandecandelaere@fao.org" TargetMode="Externa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jpeg"/><Relationship Id="rId5" Type="http://schemas.openxmlformats.org/officeDocument/2006/relationships/image" Target="../media/image12.png"/><Relationship Id="rId4" Type="http://schemas.openxmlformats.org/officeDocument/2006/relationships/hyperlink" Target="mailto:Valerie.pieprzownik@fao.or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28624" y="1078893"/>
            <a:ext cx="11420475" cy="212834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R="0" algn="ctr">
              <a:spcAft>
                <a:spcPts val="800"/>
              </a:spcAft>
            </a:pPr>
            <a:endParaRPr lang="en-US" sz="2800" b="1"/>
          </a:p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Geographical indications, an IP tool for sustainable </a:t>
            </a:r>
            <a:endParaRPr lang="en-US" sz="3600" b="1" dirty="0">
              <a:solidFill>
                <a:schemeClr val="accent5">
                  <a:lumMod val="75000"/>
                </a:schemeClr>
              </a:solidFill>
              <a:cs typeface="Calibri Light"/>
            </a:endParaRPr>
          </a:p>
          <a:p>
            <a:pPr algn="ctr"/>
            <a:r>
              <a:rPr lang="en-US" sz="3600" b="1" dirty="0">
                <a:solidFill>
                  <a:schemeClr val="accent5">
                    <a:lumMod val="75000"/>
                  </a:schemeClr>
                </a:solidFill>
              </a:rPr>
              <a:t>agri-food systems 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" name="Picture 5" descr="Pictur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7510" y="3070880"/>
            <a:ext cx="9216980" cy="1810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-41480" y="5128738"/>
            <a:ext cx="1210350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fr-FR" sz="2400" b="1">
                <a:solidFill>
                  <a:schemeClr val="accent1">
                    <a:lumMod val="75000"/>
                  </a:schemeClr>
                </a:solidFill>
              </a:rPr>
              <a:t>Florence Tartanac,</a:t>
            </a:r>
            <a:r>
              <a:rPr lang="en-US" sz="2400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400" b="1" i="1">
                <a:solidFill>
                  <a:schemeClr val="accent1">
                    <a:lumMod val="75000"/>
                  </a:schemeClr>
                </a:solidFill>
              </a:rPr>
              <a:t>Senior officer, Food and Nutrition Division, FAO</a:t>
            </a:r>
            <a:endParaRPr lang="es-ES" sz="2400" b="1" i="1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US" b="1" i="1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US" i="1" u="none" strike="noStrike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WIPO international conference, 24 </a:t>
            </a:r>
            <a:r>
              <a:rPr lang="en-US" i="1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April</a:t>
            </a:r>
            <a:r>
              <a:rPr lang="en-US" i="1" u="none" strike="noStrike" baseline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</a:rPr>
              <a:t> 2023</a:t>
            </a:r>
            <a:endParaRPr lang="es-ES" i="1" u="none" strike="noStrike" baseline="0">
              <a:solidFill>
                <a:schemeClr val="accent6">
                  <a:lumMod val="75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240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5" y="1695223"/>
            <a:ext cx="4688733" cy="441788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510093" y="1013790"/>
            <a:ext cx="8893781" cy="584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</a:pPr>
            <a:r>
              <a:rPr lang="en-US" sz="3200" b="1">
                <a:solidFill>
                  <a:srgbClr val="0070C0"/>
                </a:solidFill>
                <a:latin typeface="Georgia"/>
              </a:rPr>
              <a:t>Food and Agriculture in the 2030 Agenda</a:t>
            </a:r>
          </a:p>
        </p:txBody>
      </p:sp>
      <p:sp>
        <p:nvSpPr>
          <p:cNvPr id="7" name="Rectangle 6"/>
          <p:cNvSpPr/>
          <p:nvPr/>
        </p:nvSpPr>
        <p:spPr>
          <a:xfrm>
            <a:off x="6226359" y="1947061"/>
            <a:ext cx="47637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300" b="1"/>
              <a:t>Food and agriculture relate to all      17 SDGs</a:t>
            </a:r>
          </a:p>
        </p:txBody>
      </p:sp>
      <p:sp>
        <p:nvSpPr>
          <p:cNvPr id="8" name="Down Arrow 7"/>
          <p:cNvSpPr/>
          <p:nvPr/>
        </p:nvSpPr>
        <p:spPr>
          <a:xfrm>
            <a:off x="8365934" y="2762947"/>
            <a:ext cx="484632" cy="52059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330213" y="3283543"/>
            <a:ext cx="4763785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300" b="1">
                <a:solidFill>
                  <a:srgbClr val="FF0000"/>
                </a:solidFill>
              </a:rPr>
              <a:t>A food systems approach is needed to achieve SDGs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2B244B3-390D-498F-998E-FACE443A440F}"/>
              </a:ext>
            </a:extLst>
          </p:cNvPr>
          <p:cNvSpPr/>
          <p:nvPr/>
        </p:nvSpPr>
        <p:spPr>
          <a:xfrm>
            <a:off x="5725312" y="4885719"/>
            <a:ext cx="5764492" cy="15081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300" b="1">
                <a:solidFill>
                  <a:srgbClr val="0070C0"/>
                </a:solidFill>
                <a:latin typeface="Georgia"/>
              </a:rPr>
              <a:t>Importance of game changing solutions in the food systems to contribute to rural transformations towards SDGs </a:t>
            </a:r>
          </a:p>
        </p:txBody>
      </p:sp>
      <p:sp>
        <p:nvSpPr>
          <p:cNvPr id="12" name="Down Arrow 7">
            <a:extLst>
              <a:ext uri="{FF2B5EF4-FFF2-40B4-BE49-F238E27FC236}">
                <a16:creationId xmlns:a16="http://schemas.microsoft.com/office/drawing/2014/main" id="{CDB68F8A-E733-4838-B9BD-60FA9069382C}"/>
              </a:ext>
            </a:extLst>
          </p:cNvPr>
          <p:cNvSpPr/>
          <p:nvPr/>
        </p:nvSpPr>
        <p:spPr>
          <a:xfrm rot="10800000">
            <a:off x="8365242" y="4034148"/>
            <a:ext cx="484632" cy="520596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715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/>
          <p:nvPr/>
        </p:nvSpPr>
        <p:spPr>
          <a:xfrm>
            <a:off x="550405" y="389179"/>
            <a:ext cx="9518522" cy="9357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 anchor="t">
            <a:spAutoFit/>
          </a:bodyPr>
          <a:lstStyle>
            <a:lvl1pPr algn="l">
              <a:defRPr sz="4800" b="1">
                <a:solidFill>
                  <a:srgbClr val="23C18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How GI can contribute to sustainable agri-food systems and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SDGs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2812" dirty="0"/>
          </a:p>
        </p:txBody>
      </p:sp>
      <p:sp>
        <p:nvSpPr>
          <p:cNvPr id="132" name="Shape 132"/>
          <p:cNvSpPr/>
          <p:nvPr/>
        </p:nvSpPr>
        <p:spPr>
          <a:xfrm>
            <a:off x="2185764" y="1353236"/>
            <a:ext cx="8296691" cy="4183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35719" tIns="35719" rIns="35719" bIns="35719">
            <a:spAutoFit/>
          </a:bodyPr>
          <a:lstStyle/>
          <a:p>
            <a:pPr algn="l">
              <a:defRPr sz="2400">
                <a:solidFill>
                  <a:srgbClr val="323232"/>
                </a:solidFill>
                <a:latin typeface="Arial"/>
                <a:ea typeface="Arial"/>
                <a:cs typeface="Arial"/>
                <a:sym typeface="Arial"/>
              </a:defRPr>
            </a:pPr>
            <a:endParaRPr lang="en-US" sz="2250" b="1"/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416668" y="1021526"/>
            <a:ext cx="6431889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>
                <a:solidFill>
                  <a:srgbClr val="4F81BD"/>
                </a:solidFill>
              </a:rPr>
              <a:t>Territorial approach</a:t>
            </a:r>
            <a:endParaRPr lang="en-US" sz="2400" b="1">
              <a:solidFill>
                <a:srgbClr val="4F81BD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01806" y="1589013"/>
            <a:ext cx="9900110" cy="113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8061" indent="-200911" algn="l">
              <a:buFont typeface="Wingdings" panose="05000000000000000000" pitchFamily="2" charset="2"/>
              <a:buChar char="§"/>
            </a:pPr>
            <a:r>
              <a:rPr lang="en-GB" sz="1800" b="1" i="1">
                <a:solidFill>
                  <a:schemeClr val="tx2"/>
                </a:solidFill>
              </a:rPr>
              <a:t>Link with origin</a:t>
            </a:r>
            <a:r>
              <a:rPr lang="en-GB" sz="1800" i="1">
                <a:solidFill>
                  <a:schemeClr val="tx2"/>
                </a:solidFill>
              </a:rPr>
              <a:t> that is formalized into the specifications</a:t>
            </a:r>
          </a:p>
          <a:p>
            <a:pPr marL="278061" indent="-200911" algn="l">
              <a:buFont typeface="Wingdings" panose="05000000000000000000" pitchFamily="2" charset="2"/>
              <a:buChar char="§"/>
            </a:pPr>
            <a:r>
              <a:rPr lang="en-GB" sz="1800" b="1" i="1">
                <a:solidFill>
                  <a:schemeClr val="tx2"/>
                </a:solidFill>
              </a:rPr>
              <a:t>Collective and participatory approach</a:t>
            </a:r>
            <a:r>
              <a:rPr lang="en-GB" sz="1800" i="1">
                <a:solidFill>
                  <a:schemeClr val="tx2"/>
                </a:solidFill>
              </a:rPr>
              <a:t>, smallholders to joint forces, economies of scale and VC efficiency </a:t>
            </a:r>
          </a:p>
          <a:p>
            <a:pPr marL="278061" indent="-200911" algn="l">
              <a:buFont typeface="Wingdings" panose="05000000000000000000" pitchFamily="2" charset="2"/>
              <a:buChar char="§"/>
            </a:pPr>
            <a:r>
              <a:rPr lang="en-GB" sz="1800" b="1" i="1">
                <a:solidFill>
                  <a:schemeClr val="tx2"/>
                </a:solidFill>
              </a:rPr>
              <a:t>Economic impacts and territorial strategy</a:t>
            </a:r>
            <a:r>
              <a:rPr lang="en-GB" sz="1800" i="1">
                <a:solidFill>
                  <a:schemeClr val="tx2"/>
                </a:solidFill>
              </a:rPr>
              <a:t>, job creation, perspectives for young people 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9003" y="4217697"/>
            <a:ext cx="9359411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>
                <a:solidFill>
                  <a:srgbClr val="4F81BD"/>
                </a:solidFill>
              </a:rPr>
              <a:t>Market tool combined to public goods</a:t>
            </a:r>
            <a:endParaRPr lang="en-US" sz="2400" b="1">
              <a:solidFill>
                <a:srgbClr val="4F81BD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0386" y="4816767"/>
            <a:ext cx="9900109" cy="637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8061" indent="-200911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sz="1800" b="1" i="1">
                <a:solidFill>
                  <a:schemeClr val="tx2"/>
                </a:solidFill>
              </a:rPr>
              <a:t>Public – private </a:t>
            </a:r>
            <a:r>
              <a:rPr lang="en-GB" sz="1800" i="1">
                <a:solidFill>
                  <a:schemeClr val="tx2"/>
                </a:solidFill>
              </a:rPr>
              <a:t>coordination, policy dialogue </a:t>
            </a:r>
          </a:p>
          <a:p>
            <a:pPr marL="278061" indent="-200911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sz="1800" b="1" i="1">
                <a:solidFill>
                  <a:schemeClr val="tx2"/>
                </a:solidFill>
              </a:rPr>
              <a:t>Coordination</a:t>
            </a:r>
            <a:r>
              <a:rPr lang="en-GB" sz="1800" i="1">
                <a:solidFill>
                  <a:schemeClr val="tx2"/>
                </a:solidFill>
              </a:rPr>
              <a:t> between levels: local, national and international 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463014" y="5348559"/>
            <a:ext cx="5543382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>
                <a:solidFill>
                  <a:srgbClr val="4F81BD"/>
                </a:solidFill>
              </a:rPr>
              <a:t>Consumers interest</a:t>
            </a:r>
            <a:endParaRPr lang="en-US" sz="2400" b="1">
              <a:solidFill>
                <a:srgbClr val="4F81BD"/>
              </a:solidFill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401806" y="5967936"/>
            <a:ext cx="9835027" cy="10017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8061" indent="-200911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sz="1800" b="1" i="1">
                <a:solidFill>
                  <a:schemeClr val="tx2"/>
                </a:solidFill>
              </a:rPr>
              <a:t>Food diversity: </a:t>
            </a:r>
            <a:r>
              <a:rPr lang="en-GB" sz="1800" i="1">
                <a:solidFill>
                  <a:schemeClr val="tx2"/>
                </a:solidFill>
              </a:rPr>
              <a:t>cultural aspects, impact on nutrition</a:t>
            </a:r>
          </a:p>
          <a:p>
            <a:pPr marL="278061" indent="-200911" algn="l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GB" sz="1800" b="1" i="1">
                <a:solidFill>
                  <a:schemeClr val="tx2"/>
                </a:solidFill>
              </a:rPr>
              <a:t>Guarantees</a:t>
            </a:r>
            <a:r>
              <a:rPr lang="en-GB" sz="1800" i="1">
                <a:solidFill>
                  <a:schemeClr val="tx2"/>
                </a:solidFill>
              </a:rPr>
              <a:t> on quality and origin for consumers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386" y="3292286"/>
            <a:ext cx="991984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8061" indent="-200911">
              <a:buFont typeface="Wingdings" panose="05000000000000000000" pitchFamily="2" charset="2"/>
              <a:buChar char="§"/>
            </a:pPr>
            <a:r>
              <a:rPr lang="en-GB" b="1" i="1">
                <a:solidFill>
                  <a:schemeClr val="tx2"/>
                </a:solidFill>
              </a:rPr>
              <a:t>Local producers as main actors</a:t>
            </a:r>
            <a:r>
              <a:rPr lang="en-GB" i="1">
                <a:solidFill>
                  <a:schemeClr val="tx2"/>
                </a:solidFill>
              </a:rPr>
              <a:t> – redistribution of benefits locally and more balanced power distribution along the VC</a:t>
            </a:r>
          </a:p>
          <a:p>
            <a:pPr marL="278061" indent="-200911">
              <a:buFont typeface="Wingdings" panose="05000000000000000000" pitchFamily="2" charset="2"/>
              <a:buChar char="§"/>
            </a:pPr>
            <a:r>
              <a:rPr lang="en-GB" b="1" i="1">
                <a:solidFill>
                  <a:schemeClr val="tx2"/>
                </a:solidFill>
              </a:rPr>
              <a:t>Smallholders and women </a:t>
            </a:r>
            <a:r>
              <a:rPr lang="en-GB" i="1">
                <a:solidFill>
                  <a:schemeClr val="tx2"/>
                </a:solidFill>
              </a:rPr>
              <a:t>empowerment </a:t>
            </a: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458250" y="2761336"/>
            <a:ext cx="7948673" cy="750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4294" tIns="32147" rIns="64294" bIns="32147" numCol="1" anchor="ctr" anchorCtr="0" compatLnSpc="1">
            <a:prstTxWarp prst="textNoShape">
              <a:avLst/>
            </a:prstTxWarp>
            <a:norm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/>
            <a:r>
              <a:rPr lang="en-GB" sz="2400" b="1">
                <a:solidFill>
                  <a:srgbClr val="4F81BD"/>
                </a:solidFill>
              </a:rPr>
              <a:t>Inclusive value chain and food system </a:t>
            </a:r>
            <a:endParaRPr lang="en-US" sz="2400" b="1">
              <a:solidFill>
                <a:srgbClr val="4F81BD"/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073E816B-729F-3041-5963-1B8B4E2784F4}"/>
              </a:ext>
            </a:extLst>
          </p:cNvPr>
          <p:cNvGrpSpPr/>
          <p:nvPr/>
        </p:nvGrpSpPr>
        <p:grpSpPr>
          <a:xfrm>
            <a:off x="10324790" y="364830"/>
            <a:ext cx="1008000" cy="988406"/>
            <a:chOff x="237500" y="866715"/>
            <a:chExt cx="1008000" cy="9884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47668F7-9E31-11A2-FDAA-2CA7EB85B37D}"/>
                </a:ext>
              </a:extLst>
            </p:cNvPr>
            <p:cNvSpPr/>
            <p:nvPr/>
          </p:nvSpPr>
          <p:spPr>
            <a:xfrm>
              <a:off x="237500" y="866715"/>
              <a:ext cx="1008000" cy="988406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Content Placeholder 8">
              <a:extLst>
                <a:ext uri="{FF2B5EF4-FFF2-40B4-BE49-F238E27FC236}">
                  <a16:creationId xmlns:a16="http://schemas.microsoft.com/office/drawing/2014/main" id="{7AF0D32E-99F9-3700-698F-2A874AE88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r="4764" b="2138"/>
            <a:stretch>
              <a:fillRect/>
            </a:stretch>
          </p:blipFill>
          <p:spPr bwMode="auto">
            <a:xfrm>
              <a:off x="291500" y="923290"/>
              <a:ext cx="900000" cy="8752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46D2877-8D31-83E1-7BD1-57CCF44160F1}"/>
              </a:ext>
            </a:extLst>
          </p:cNvPr>
          <p:cNvGrpSpPr/>
          <p:nvPr/>
        </p:nvGrpSpPr>
        <p:grpSpPr>
          <a:xfrm>
            <a:off x="10315982" y="1382290"/>
            <a:ext cx="1008000" cy="988406"/>
            <a:chOff x="1478897" y="866715"/>
            <a:chExt cx="1008000" cy="9884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13" name="Content Placeholder 8">
              <a:extLst>
                <a:ext uri="{FF2B5EF4-FFF2-40B4-BE49-F238E27FC236}">
                  <a16:creationId xmlns:a16="http://schemas.microsoft.com/office/drawing/2014/main" id="{9993CB26-ED79-AF4D-C9E6-9D77271CD67F}"/>
                </a:ext>
              </a:extLst>
            </p:cNvPr>
            <p:cNvPicPr>
              <a:picLocks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626"/>
            <a:stretch>
              <a:fillRect/>
            </a:stretch>
          </p:blipFill>
          <p:spPr bwMode="auto">
            <a:xfrm>
              <a:off x="1532897" y="914844"/>
              <a:ext cx="900000" cy="892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EAC05F4-825D-AADE-8639-46F90DF8E559}"/>
                </a:ext>
              </a:extLst>
            </p:cNvPr>
            <p:cNvSpPr/>
            <p:nvPr/>
          </p:nvSpPr>
          <p:spPr>
            <a:xfrm>
              <a:off x="1478897" y="866715"/>
              <a:ext cx="1008000" cy="988406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F7F57C65-28AC-9916-8549-65DFAFC35CFE}"/>
              </a:ext>
            </a:extLst>
          </p:cNvPr>
          <p:cNvGrpSpPr/>
          <p:nvPr/>
        </p:nvGrpSpPr>
        <p:grpSpPr>
          <a:xfrm>
            <a:off x="10355916" y="2392797"/>
            <a:ext cx="1008000" cy="988406"/>
            <a:chOff x="2925000" y="866715"/>
            <a:chExt cx="1008000" cy="9884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37" name="Content Placeholder 6">
              <a:extLst>
                <a:ext uri="{FF2B5EF4-FFF2-40B4-BE49-F238E27FC236}">
                  <a16:creationId xmlns:a16="http://schemas.microsoft.com/office/drawing/2014/main" id="{DBB4DCD6-39B0-F187-C205-2CFC3E417FA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" b="899"/>
            <a:stretch>
              <a:fillRect/>
            </a:stretch>
          </p:blipFill>
          <p:spPr bwMode="auto">
            <a:xfrm>
              <a:off x="2979000" y="919946"/>
              <a:ext cx="900000" cy="8855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679D319F-E019-4AFA-A88A-CD5A2F2BD142}"/>
                </a:ext>
              </a:extLst>
            </p:cNvPr>
            <p:cNvSpPr/>
            <p:nvPr/>
          </p:nvSpPr>
          <p:spPr>
            <a:xfrm>
              <a:off x="2925000" y="866715"/>
              <a:ext cx="1008000" cy="988406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9576045-F2D9-5ECA-CA9D-747595CEE9D2}"/>
              </a:ext>
            </a:extLst>
          </p:cNvPr>
          <p:cNvGrpSpPr/>
          <p:nvPr/>
        </p:nvGrpSpPr>
        <p:grpSpPr>
          <a:xfrm>
            <a:off x="10315982" y="3460717"/>
            <a:ext cx="1008000" cy="988406"/>
            <a:chOff x="273173" y="2308001"/>
            <a:chExt cx="1008000" cy="9884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0" name="Content Placeholder 8">
              <a:extLst>
                <a:ext uri="{FF2B5EF4-FFF2-40B4-BE49-F238E27FC236}">
                  <a16:creationId xmlns:a16="http://schemas.microsoft.com/office/drawing/2014/main" id="{184E5F3A-DF89-AA67-920B-E7F006BC359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173" y="2352204"/>
              <a:ext cx="900000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3330986F-B0CB-AC9F-1FA1-9F89D235CB93}"/>
                </a:ext>
              </a:extLst>
            </p:cNvPr>
            <p:cNvSpPr/>
            <p:nvPr/>
          </p:nvSpPr>
          <p:spPr>
            <a:xfrm>
              <a:off x="273173" y="2308001"/>
              <a:ext cx="1008000" cy="988406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B4241AC-7D4A-FD54-D997-8C8C7DDF3D06}"/>
              </a:ext>
            </a:extLst>
          </p:cNvPr>
          <p:cNvGrpSpPr/>
          <p:nvPr/>
        </p:nvGrpSpPr>
        <p:grpSpPr>
          <a:xfrm>
            <a:off x="10301916" y="4479351"/>
            <a:ext cx="1008000" cy="988406"/>
            <a:chOff x="2813042" y="2308001"/>
            <a:chExt cx="1008000" cy="988406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pic>
          <p:nvPicPr>
            <p:cNvPr id="43" name="Content Placeholder 5">
              <a:extLst>
                <a:ext uri="{FF2B5EF4-FFF2-40B4-BE49-F238E27FC236}">
                  <a16:creationId xmlns:a16="http://schemas.microsoft.com/office/drawing/2014/main" id="{4CBAB6EF-2873-1A39-544A-E9FD080B28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67042" y="2352204"/>
              <a:ext cx="900000" cy="90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31D8B3A-317E-CF68-710F-6026710C28C9}"/>
                </a:ext>
              </a:extLst>
            </p:cNvPr>
            <p:cNvSpPr/>
            <p:nvPr/>
          </p:nvSpPr>
          <p:spPr>
            <a:xfrm>
              <a:off x="2813042" y="2308001"/>
              <a:ext cx="1008000" cy="988406"/>
            </a:xfrm>
            <a:prstGeom prst="rect">
              <a:avLst/>
            </a:prstGeom>
            <a:noFill/>
            <a:ln w="952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70B9E5D7-E68D-D442-B0FA-78B8A81977C4}"/>
              </a:ext>
            </a:extLst>
          </p:cNvPr>
          <p:cNvGrpSpPr/>
          <p:nvPr/>
        </p:nvGrpSpPr>
        <p:grpSpPr>
          <a:xfrm>
            <a:off x="10301916" y="5497985"/>
            <a:ext cx="1008000" cy="988406"/>
            <a:chOff x="5647489" y="3402242"/>
            <a:chExt cx="1344000" cy="1317875"/>
          </a:xfrm>
        </p:grpSpPr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3F0B17A6-F546-90BF-EC8C-B81311B5CCCC}"/>
                </a:ext>
              </a:extLst>
            </p:cNvPr>
            <p:cNvGrpSpPr/>
            <p:nvPr/>
          </p:nvGrpSpPr>
          <p:grpSpPr>
            <a:xfrm>
              <a:off x="5647489" y="3402242"/>
              <a:ext cx="1344000" cy="1317875"/>
              <a:chOff x="4033034" y="2322272"/>
              <a:chExt cx="1008000" cy="988406"/>
            </a:xfrm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grpSpPr>
          <p:pic>
            <p:nvPicPr>
              <p:cNvPr id="48" name="Content Placeholder 8">
                <a:extLst>
                  <a:ext uri="{FF2B5EF4-FFF2-40B4-BE49-F238E27FC236}">
                    <a16:creationId xmlns:a16="http://schemas.microsoft.com/office/drawing/2014/main" id="{D0A03B9D-4008-E5B5-C361-0558927C78B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87034" y="2366475"/>
                <a:ext cx="900000" cy="900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9" name="Rectangle 48">
                <a:extLst>
                  <a:ext uri="{FF2B5EF4-FFF2-40B4-BE49-F238E27FC236}">
                    <a16:creationId xmlns:a16="http://schemas.microsoft.com/office/drawing/2014/main" id="{597ECE7B-1762-4887-667A-CFBC9DEF397E}"/>
                  </a:ext>
                </a:extLst>
              </p:cNvPr>
              <p:cNvSpPr/>
              <p:nvPr/>
            </p:nvSpPr>
            <p:spPr>
              <a:xfrm>
                <a:off x="4033034" y="2322272"/>
                <a:ext cx="1008000" cy="988406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47" name="Picture 2" descr="Risultati immagini per sdg 17">
              <a:extLst>
                <a:ext uri="{FF2B5EF4-FFF2-40B4-BE49-F238E27FC236}">
                  <a16:creationId xmlns:a16="http://schemas.microsoft.com/office/drawing/2014/main" id="{3924128A-B630-576A-84C0-A91EB1C5CB9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32485" y="3477660"/>
              <a:ext cx="1183519" cy="11835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6564802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705052" y="1755403"/>
            <a:ext cx="8292351" cy="4504418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sz="2000">
                <a:latin typeface="+mj-lt"/>
                <a:cs typeface="Calibri"/>
              </a:rPr>
              <a:t>Robust impact of GIs on </a:t>
            </a:r>
            <a:r>
              <a:rPr lang="en-US" sz="2000" b="1">
                <a:latin typeface="+mj-lt"/>
                <a:cs typeface="Calibri"/>
              </a:rPr>
              <a:t>final products prices - from 20 to 50% increase</a:t>
            </a:r>
          </a:p>
          <a:p>
            <a:pPr lvl="1"/>
            <a:endParaRPr lang="es-ES_tradnl" sz="1600">
              <a:solidFill>
                <a:srgbClr val="4F81BD"/>
              </a:solidFill>
              <a:latin typeface="+mj-lt"/>
              <a:cs typeface="Calibri"/>
            </a:endParaRPr>
          </a:p>
          <a:p>
            <a:r>
              <a:rPr lang="en-US" sz="2000">
                <a:latin typeface="+mj-lt"/>
                <a:cs typeface="Calibri"/>
              </a:rPr>
              <a:t>Better </a:t>
            </a:r>
            <a:r>
              <a:rPr lang="en-US" sz="2000" b="1">
                <a:latin typeface="+mj-lt"/>
                <a:cs typeface="Calibri"/>
              </a:rPr>
              <a:t>income</a:t>
            </a:r>
            <a:r>
              <a:rPr lang="en-US" sz="2000">
                <a:latin typeface="+mj-lt"/>
                <a:cs typeface="Calibri"/>
              </a:rPr>
              <a:t> </a:t>
            </a:r>
            <a:r>
              <a:rPr lang="en-US" sz="2000" b="1">
                <a:latin typeface="+mj-lt"/>
                <a:cs typeface="Calibri"/>
              </a:rPr>
              <a:t>redistribution to primary producers</a:t>
            </a:r>
            <a:endParaRPr lang="en-US" sz="2000">
              <a:latin typeface="+mj-lt"/>
              <a:cs typeface="Calibri"/>
            </a:endParaRPr>
          </a:p>
          <a:p>
            <a:pPr lvl="1"/>
            <a:endParaRPr lang="es-ES_tradnl" sz="1600">
              <a:solidFill>
                <a:srgbClr val="4F81BD"/>
              </a:solidFill>
              <a:latin typeface="+mj-lt"/>
              <a:cs typeface="Calibri"/>
            </a:endParaRPr>
          </a:p>
          <a:p>
            <a:r>
              <a:rPr lang="en-US" sz="2000" b="1">
                <a:latin typeface="+mj-lt"/>
                <a:cs typeface="Calibri"/>
              </a:rPr>
              <a:t>Increase of production, </a:t>
            </a:r>
            <a:r>
              <a:rPr lang="en-US" sz="2000">
                <a:latin typeface="+mj-lt"/>
                <a:cs typeface="Calibri"/>
              </a:rPr>
              <a:t>especially in the long term after possible initial decrease </a:t>
            </a:r>
          </a:p>
          <a:p>
            <a:endParaRPr lang="en-US" sz="2000">
              <a:latin typeface="+mj-lt"/>
              <a:cs typeface="Calibri"/>
            </a:endParaRPr>
          </a:p>
          <a:p>
            <a:r>
              <a:rPr lang="en-US" sz="2000" b="1">
                <a:cs typeface="Calibri"/>
              </a:rPr>
              <a:t>Market access enhanced</a:t>
            </a:r>
            <a:r>
              <a:rPr lang="en-US" sz="2000">
                <a:cs typeface="Calibri"/>
              </a:rPr>
              <a:t>, new markets or growing markets </a:t>
            </a:r>
          </a:p>
          <a:p>
            <a:pPr lvl="1"/>
            <a:endParaRPr lang="es-ES_tradnl" sz="1700">
              <a:solidFill>
                <a:srgbClr val="4F81BD"/>
              </a:solidFill>
              <a:cs typeface="Calibri"/>
            </a:endParaRPr>
          </a:p>
          <a:p>
            <a:r>
              <a:rPr lang="en-US" sz="2000">
                <a:cs typeface="Calibri"/>
              </a:rPr>
              <a:t>More economic resilience, especially through </a:t>
            </a:r>
            <a:r>
              <a:rPr lang="en-US" sz="2000" b="1">
                <a:cs typeface="Calibri"/>
              </a:rPr>
              <a:t>diversification</a:t>
            </a:r>
            <a:r>
              <a:rPr lang="en-US" sz="1700">
                <a:cs typeface="Calibri"/>
              </a:rPr>
              <a:t> </a:t>
            </a:r>
            <a:r>
              <a:rPr lang="en-US" sz="2000" b="1">
                <a:cs typeface="Calibri"/>
              </a:rPr>
              <a:t>and decreasing dependency </a:t>
            </a:r>
            <a:r>
              <a:rPr lang="en-US" sz="2000">
                <a:cs typeface="Calibri"/>
              </a:rPr>
              <a:t>to global market price</a:t>
            </a:r>
          </a:p>
          <a:p>
            <a:pPr marL="109728" indent="0">
              <a:buNone/>
            </a:pPr>
            <a:endParaRPr lang="es-ES_tradnl" sz="1700">
              <a:cs typeface="Calibri"/>
            </a:endParaRPr>
          </a:p>
          <a:p>
            <a:r>
              <a:rPr lang="en-US" sz="2000" b="1">
                <a:cs typeface="Calibri"/>
              </a:rPr>
              <a:t>Positive externalities</a:t>
            </a:r>
          </a:p>
          <a:p>
            <a:endParaRPr lang="en-US" sz="2000">
              <a:latin typeface="+mj-lt"/>
              <a:cs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359697" y="980729"/>
            <a:ext cx="5658331" cy="599281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en-US" sz="3200">
                <a:solidFill>
                  <a:srgbClr val="4F81BD"/>
                </a:solidFill>
                <a:effectLst/>
              </a:rPr>
              <a:t>Main economic impacts </a:t>
            </a:r>
            <a:endParaRPr lang="es-ES_tradnl" sz="3200">
              <a:solidFill>
                <a:srgbClr val="4F81BD"/>
              </a:solidFill>
              <a:effectLst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3470A4-A54C-D46E-6C7B-6DF886EFFD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70141"/>
            <a:ext cx="12192000" cy="86048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96D8BCE-78D2-985B-63F7-7244390AA52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872095"/>
            <a:ext cx="12192000" cy="21726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D53107-34F4-B089-1224-C6FD5FF56D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43210" y="6151409"/>
            <a:ext cx="12192000" cy="217267"/>
          </a:xfrm>
          <a:prstGeom prst="rect">
            <a:avLst/>
          </a:prstGeom>
        </p:spPr>
      </p:pic>
      <p:pic>
        <p:nvPicPr>
          <p:cNvPr id="4" name="Picture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0C7572FC-EEB4-761C-3833-8EB46DF3D3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65771" y="1880022"/>
            <a:ext cx="2743200" cy="3707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993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" name="Content Placeholder 2">
            <a:extLst>
              <a:ext uri="{FF2B5EF4-FFF2-40B4-BE49-F238E27FC236}">
                <a16:creationId xmlns:a16="http://schemas.microsoft.com/office/drawing/2014/main" id="{91E70146-39C3-3721-258B-4B86314A6A82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928394766"/>
              </p:ext>
            </p:extLst>
          </p:nvPr>
        </p:nvGraphicFramePr>
        <p:xfrm>
          <a:off x="1799475" y="1592942"/>
          <a:ext cx="6571679" cy="48712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3" descr="cerchioLASTVERS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07" t="4393" r="17032" b="4781"/>
          <a:stretch>
            <a:fillRect/>
          </a:stretch>
        </p:blipFill>
        <p:spPr bwMode="auto">
          <a:xfrm>
            <a:off x="6671031" y="931415"/>
            <a:ext cx="2887986" cy="2853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259088" y="998482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>
                <a:solidFill>
                  <a:srgbClr val="4F81BD"/>
                </a:solidFill>
                <a:latin typeface="+mj-lt"/>
              </a:rPr>
              <a:t>How to address sustainability for GI?</a:t>
            </a:r>
            <a:endParaRPr lang="en-US" sz="280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ADFF49-62B3-B619-57FE-8CF99386D4C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-70141"/>
            <a:ext cx="12192000" cy="860484"/>
          </a:xfrm>
          <a:prstGeom prst="rect">
            <a:avLst/>
          </a:prstGeom>
        </p:spPr>
      </p:pic>
      <p:pic>
        <p:nvPicPr>
          <p:cNvPr id="5" name="Picture 7">
            <a:extLst>
              <a:ext uri="{FF2B5EF4-FFF2-40B4-BE49-F238E27FC236}">
                <a16:creationId xmlns:a16="http://schemas.microsoft.com/office/drawing/2014/main" id="{9C2FC0C5-F57E-F441-8C8A-BA1B2C85FEC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041359" y="3788593"/>
            <a:ext cx="2059354" cy="2920885"/>
          </a:xfrm>
          <a:prstGeom prst="rect">
            <a:avLst/>
          </a:prstGeom>
        </p:spPr>
      </p:pic>
      <p:pic>
        <p:nvPicPr>
          <p:cNvPr id="44" name="Picture 44" descr="A picture containing text, outdoor&#10;&#10;Description automatically generated">
            <a:extLst>
              <a:ext uri="{FF2B5EF4-FFF2-40B4-BE49-F238E27FC236}">
                <a16:creationId xmlns:a16="http://schemas.microsoft.com/office/drawing/2014/main" id="{C57A179C-3CE1-E283-0573-874452BD839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39867" y="3780882"/>
            <a:ext cx="2065867" cy="2930144"/>
          </a:xfrm>
          <a:prstGeom prst="rect">
            <a:avLst/>
          </a:prstGeom>
        </p:spPr>
      </p:pic>
      <p:pic>
        <p:nvPicPr>
          <p:cNvPr id="45" name="Picture 4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EF3B45A5-8E46-1030-6D25-0240FFDE630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4231" y="1148715"/>
            <a:ext cx="1680693" cy="2424824"/>
          </a:xfrm>
          <a:prstGeom prst="rect">
            <a:avLst/>
          </a:prstGeom>
        </p:spPr>
      </p:pic>
      <p:pic>
        <p:nvPicPr>
          <p:cNvPr id="58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937C2268-1341-05F8-0962-2AEA0605E83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2834" y="2094694"/>
            <a:ext cx="2544785" cy="35272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75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10C4911-D873-43C5-95BB-0731FD78FCC8}"/>
              </a:ext>
            </a:extLst>
          </p:cNvPr>
          <p:cNvSpPr txBox="1"/>
          <p:nvPr/>
        </p:nvSpPr>
        <p:spPr>
          <a:xfrm>
            <a:off x="3371963" y="222018"/>
            <a:ext cx="889616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</a:rPr>
              <a:t>Example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</a:rPr>
              <a:t>– Madd de Casamance, Senegal</a:t>
            </a:r>
            <a:endParaRPr lang="en-US" sz="2800" b="1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0B8E4D1-ECFD-4D15-A787-4A2639C3AC3D}"/>
              </a:ext>
            </a:extLst>
          </p:cNvPr>
          <p:cNvSpPr txBox="1"/>
          <p:nvPr/>
        </p:nvSpPr>
        <p:spPr>
          <a:xfrm>
            <a:off x="4554250" y="1414518"/>
            <a:ext cx="3620932" cy="267765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libri"/>
                <a:ea typeface="Calibri" panose="020F0502020204030204" pitchFamily="34" charset="0"/>
                <a:cs typeface="Arial"/>
              </a:rPr>
              <a:t>GI project started in 2017 with support from FAO, WIPO and now CIRAD/AFD and OAPI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/>
            </a:endParaRPr>
          </a:p>
          <a:p>
            <a:pPr marL="457200" indent="-457200">
              <a:buFont typeface="Arial"/>
              <a:buChar char="•"/>
            </a:pPr>
            <a:r>
              <a:rPr lang="en-US" sz="2400" dirty="0">
                <a:solidFill>
                  <a:schemeClr val="accent1">
                    <a:lumMod val="75000"/>
                  </a:schemeClr>
                </a:solidFill>
                <a:ea typeface="+mn-lt"/>
                <a:cs typeface="+mn-lt"/>
              </a:rPr>
              <a:t>GI registration in the process of being finalized</a:t>
            </a:r>
            <a:endParaRPr lang="en-US" sz="2400" dirty="0">
              <a:solidFill>
                <a:schemeClr val="accent1">
                  <a:lumMod val="75000"/>
                </a:schemeClr>
              </a:solidFill>
              <a:cs typeface="Calibri" panose="020F0502020204030204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715D099-D3C9-43C5-9BF8-4ECE9BEAEFA2}"/>
              </a:ext>
            </a:extLst>
          </p:cNvPr>
          <p:cNvSpPr txBox="1"/>
          <p:nvPr/>
        </p:nvSpPr>
        <p:spPr>
          <a:xfrm>
            <a:off x="4773008" y="4292398"/>
            <a:ext cx="3381374" cy="186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3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Biodiversity preserved 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300" dirty="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Positive economic impacts for producers, in particular for women and youth </a:t>
            </a:r>
            <a:endParaRPr lang="en-US" sz="2300" dirty="0">
              <a:solidFill>
                <a:schemeClr val="accent5">
                  <a:lumMod val="50000"/>
                </a:schemeClr>
              </a:solidFill>
              <a:cs typeface="Calibri"/>
            </a:endParaRPr>
          </a:p>
        </p:txBody>
      </p:sp>
      <p:pic>
        <p:nvPicPr>
          <p:cNvPr id="6" name="Picture 6" descr="A picture containing text, vegetable, several, variety&#10;&#10;Description automatically generated">
            <a:extLst>
              <a:ext uri="{FF2B5EF4-FFF2-40B4-BE49-F238E27FC236}">
                <a16:creationId xmlns:a16="http://schemas.microsoft.com/office/drawing/2014/main" id="{6C7DBF0C-F0B4-58E8-ADDB-572CAC77C0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669" y="1253845"/>
            <a:ext cx="4043902" cy="4890689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E2F51F26-F67F-0621-345F-17F1996DA8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2819" y="1414804"/>
            <a:ext cx="3461656" cy="4015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589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F10C4911-D873-43C5-95BB-0731FD78FCC8}"/>
              </a:ext>
            </a:extLst>
          </p:cNvPr>
          <p:cNvSpPr txBox="1"/>
          <p:nvPr/>
        </p:nvSpPr>
        <p:spPr>
          <a:xfrm>
            <a:off x="3371963" y="222018"/>
            <a:ext cx="889616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200" b="1">
                <a:solidFill>
                  <a:schemeClr val="accent5">
                    <a:lumMod val="50000"/>
                  </a:schemeClr>
                </a:solidFill>
              </a:rPr>
              <a:t>Example</a:t>
            </a:r>
            <a:r>
              <a:rPr lang="en-US" sz="2800" b="1">
                <a:solidFill>
                  <a:schemeClr val="accent5">
                    <a:lumMod val="50000"/>
                  </a:schemeClr>
                </a:solidFill>
              </a:rPr>
              <a:t>– </a:t>
            </a:r>
            <a:r>
              <a:rPr lang="en-US" sz="3200" b="1" err="1">
                <a:solidFill>
                  <a:schemeClr val="accent5">
                    <a:lumMod val="50000"/>
                  </a:schemeClr>
                </a:solidFill>
              </a:rPr>
              <a:t>Tushuri</a:t>
            </a:r>
            <a:r>
              <a:rPr lang="en-US" sz="3200" b="1">
                <a:solidFill>
                  <a:schemeClr val="accent5">
                    <a:lumMod val="50000"/>
                  </a:schemeClr>
                </a:solidFill>
              </a:rPr>
              <a:t> Guda, Georgia  </a:t>
            </a:r>
            <a:endParaRPr lang="es-ES" sz="3200" b="1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4294967295"/>
          </p:nvPr>
        </p:nvSpPr>
        <p:spPr>
          <a:xfrm>
            <a:off x="324421" y="3141031"/>
            <a:ext cx="4504989" cy="203231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Specifications developed by producers, especially the young shepherds :</a:t>
            </a:r>
          </a:p>
          <a:p>
            <a:pPr>
              <a:spcBef>
                <a:spcPts val="0"/>
              </a:spcBef>
            </a:pPr>
            <a:r>
              <a:rPr lang="en-US" sz="2300" err="1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Tushetian</a:t>
            </a:r>
            <a:r>
              <a:rPr lang="en-US" sz="23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 landraces, sheep and cow species </a:t>
            </a:r>
          </a:p>
          <a:p>
            <a:pPr>
              <a:spcBef>
                <a:spcPts val="0"/>
              </a:spcBef>
            </a:pPr>
            <a:r>
              <a:rPr lang="en-US" sz="23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cs typeface="Calibri Light" panose="020F0302020204030204" pitchFamily="34" charset="0"/>
              </a:rPr>
              <a:t>Pasture peculiar species </a:t>
            </a:r>
          </a:p>
          <a:p>
            <a:pPr>
              <a:spcBef>
                <a:spcPts val="0"/>
              </a:spcBef>
            </a:pPr>
            <a:r>
              <a:rPr lang="en-US" sz="23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Maturation on lamb skin (</a:t>
            </a:r>
            <a:r>
              <a:rPr lang="en-US" sz="23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microbiota)</a:t>
            </a:r>
          </a:p>
          <a:p>
            <a:pPr>
              <a:spcBef>
                <a:spcPts val="0"/>
              </a:spcBef>
            </a:pPr>
            <a:r>
              <a:rPr lang="en-US" sz="230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 Light" panose="020F0302020204030204" pitchFamily="34" charset="0"/>
              </a:rPr>
              <a:t>Reduction of salt level  </a:t>
            </a:r>
          </a:p>
        </p:txBody>
      </p:sp>
      <p:pic>
        <p:nvPicPr>
          <p:cNvPr id="9" name="Picture 8" descr="http://guda.ge/res/images/images/DSC_0099.jpg"/>
          <p:cNvPicPr/>
          <p:nvPr/>
        </p:nvPicPr>
        <p:blipFill rotWithShape="1">
          <a:blip r:embed="rId3" cstate="print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15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-1" r="26892" b="-5620"/>
          <a:stretch/>
        </p:blipFill>
        <p:spPr bwMode="auto">
          <a:xfrm>
            <a:off x="4744762" y="1092492"/>
            <a:ext cx="3271438" cy="27058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9410" y="6266845"/>
            <a:ext cx="2740804" cy="5911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980" y="1092492"/>
            <a:ext cx="2783440" cy="18958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C64BE02-1670-4E4F-B9B2-F135D445B099}"/>
              </a:ext>
            </a:extLst>
          </p:cNvPr>
          <p:cNvSpPr txBox="1"/>
          <p:nvPr/>
        </p:nvSpPr>
        <p:spPr>
          <a:xfrm>
            <a:off x="8679030" y="4814487"/>
            <a:ext cx="3015573" cy="115416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2300" dirty="0"/>
              <a:t>GI project started in 2017, Protected GI in 2019</a:t>
            </a:r>
            <a:endParaRPr lang="es-ES" sz="23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1C9C3E-0651-4DD8-9072-B4D99ECB9BEF}"/>
              </a:ext>
            </a:extLst>
          </p:cNvPr>
          <p:cNvSpPr txBox="1"/>
          <p:nvPr/>
        </p:nvSpPr>
        <p:spPr>
          <a:xfrm>
            <a:off x="4598650" y="3883463"/>
            <a:ext cx="3648311" cy="186204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30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Biodiversity preserved 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30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Taste, nutrition and health (salt, fermentation processes) </a:t>
            </a:r>
          </a:p>
          <a:p>
            <a:pPr marL="342900" indent="-342900">
              <a:buFont typeface="Wingdings" panose="05000000000000000000" pitchFamily="2" charset="2"/>
              <a:buChar char="è"/>
            </a:pPr>
            <a:r>
              <a:rPr lang="en-US" sz="2300">
                <a:solidFill>
                  <a:schemeClr val="accent5">
                    <a:lumMod val="50000"/>
                  </a:schemeClr>
                </a:solidFill>
                <a:sym typeface="Wingdings" panose="05000000000000000000" pitchFamily="2" charset="2"/>
              </a:rPr>
              <a:t>Enable Healthy diets </a:t>
            </a:r>
            <a:endParaRPr lang="es-ES" sz="230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BBDE160-B98F-43DC-896C-94E2590636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9884" y="1195538"/>
            <a:ext cx="2493867" cy="332515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16200" y="1092492"/>
            <a:ext cx="1543050" cy="1435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303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16" y="303471"/>
            <a:ext cx="2080260" cy="400050"/>
          </a:xfrm>
          <a:prstGeom prst="rect">
            <a:avLst/>
          </a:prstGeom>
        </p:spPr>
      </p:pic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787513" y="1656087"/>
            <a:ext cx="10975950" cy="4613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4970" indent="-28575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</a:rPr>
              <a:t>GI process relies on a comprehensive approach to address many development issues with </a:t>
            </a:r>
            <a:r>
              <a:rPr lang="en-GB" sz="2400" b="1" dirty="0">
                <a:solidFill>
                  <a:schemeClr val="tx2"/>
                </a:solidFill>
              </a:rPr>
              <a:t>many technical dimensions</a:t>
            </a:r>
            <a:r>
              <a:rPr lang="en-GB" sz="2400" dirty="0">
                <a:solidFill>
                  <a:schemeClr val="tx2"/>
                </a:solidFill>
              </a:rPr>
              <a:t> to consider (good agricultural practices, food safety and technology, value-chain structuration, governance and marketing): </a:t>
            </a:r>
            <a:r>
              <a:rPr lang="en-GB" sz="2400" b="1" dirty="0">
                <a:solidFill>
                  <a:schemeClr val="tx2"/>
                </a:solidFill>
              </a:rPr>
              <a:t>need for comprehensive technical assistance projects with time and resources</a:t>
            </a:r>
            <a:r>
              <a:rPr lang="en-GB" sz="2400" dirty="0">
                <a:solidFill>
                  <a:schemeClr val="tx2"/>
                </a:solidFill>
              </a:rPr>
              <a:t> </a:t>
            </a:r>
            <a:endParaRPr lang="en-US" dirty="0">
              <a:solidFill>
                <a:schemeClr val="tx2"/>
              </a:solidFill>
            </a:endParaRPr>
          </a:p>
          <a:p>
            <a:pPr marL="394970" indent="-28575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</a:rPr>
              <a:t>GI often developed with an external top down approach: </a:t>
            </a:r>
            <a:r>
              <a:rPr lang="en-GB" sz="2400" b="1" dirty="0">
                <a:solidFill>
                  <a:schemeClr val="tx2"/>
                </a:solidFill>
              </a:rPr>
              <a:t>need for empowerment of local small-scale producers</a:t>
            </a:r>
            <a:endParaRPr lang="en-GB" sz="2400" b="1" dirty="0">
              <a:solidFill>
                <a:schemeClr val="tx2"/>
              </a:solidFill>
              <a:cs typeface="Calibri"/>
            </a:endParaRPr>
          </a:p>
          <a:p>
            <a:pPr marL="394970" indent="-28575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</a:rPr>
              <a:t>Specifications are a powerful tool but with no minimum requirements to ensure sustainability: </a:t>
            </a:r>
            <a:r>
              <a:rPr lang="en-GB" sz="2400" b="1" dirty="0">
                <a:solidFill>
                  <a:schemeClr val="tx2"/>
                </a:solidFill>
              </a:rPr>
              <a:t>need for technical support and comprehensive guidelines as well as regular monitoring and adaptation</a:t>
            </a:r>
            <a:endParaRPr lang="en-GB" sz="2400" b="1" dirty="0">
              <a:solidFill>
                <a:schemeClr val="tx2"/>
              </a:solidFill>
              <a:cs typeface="Calibri"/>
            </a:endParaRPr>
          </a:p>
          <a:p>
            <a:pPr marL="394970" indent="-285750" algn="l">
              <a:spcBef>
                <a:spcPts val="800"/>
              </a:spcBef>
              <a:buFont typeface="Wingdings" panose="05000000000000000000" pitchFamily="2" charset="2"/>
              <a:buChar char="§"/>
            </a:pPr>
            <a:r>
              <a:rPr lang="en-GB" sz="2400" dirty="0">
                <a:solidFill>
                  <a:schemeClr val="tx2"/>
                </a:solidFill>
              </a:rPr>
              <a:t>Public authorities have a key role (assessment, support and protection/control): </a:t>
            </a:r>
            <a:r>
              <a:rPr lang="en-GB" sz="2400" b="1" dirty="0">
                <a:solidFill>
                  <a:schemeClr val="tx2"/>
                </a:solidFill>
              </a:rPr>
              <a:t>need for adequate policies and sufficient resources</a:t>
            </a:r>
            <a:endParaRPr lang="en-GB" sz="2400" b="1" dirty="0">
              <a:solidFill>
                <a:schemeClr val="tx2"/>
              </a:solidFill>
              <a:cs typeface="Calibri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1203256" y="703521"/>
            <a:ext cx="5972852" cy="124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>
              <a:lnSpc>
                <a:spcPts val="3800"/>
              </a:lnSpc>
            </a:pPr>
            <a:r>
              <a:rPr lang="en-GB" sz="3600" spc="-50">
                <a:solidFill>
                  <a:srgbClr val="4F81BD"/>
                </a:solidFill>
              </a:rPr>
              <a:t>Key messages</a:t>
            </a:r>
            <a:endParaRPr lang="en-US" sz="3600" spc="-50">
              <a:solidFill>
                <a:srgbClr val="4F81BD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37645C8-6362-11FF-5B7B-CFDD653D93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-70141"/>
            <a:ext cx="12192000" cy="86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25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016" y="303471"/>
            <a:ext cx="2080260" cy="400050"/>
          </a:xfrm>
          <a:prstGeom prst="rect">
            <a:avLst/>
          </a:prstGeom>
        </p:spPr>
      </p:pic>
      <p:sp>
        <p:nvSpPr>
          <p:cNvPr id="14" name="Title 1"/>
          <p:cNvSpPr txBox="1">
            <a:spLocks/>
          </p:cNvSpPr>
          <p:nvPr/>
        </p:nvSpPr>
        <p:spPr bwMode="auto">
          <a:xfrm>
            <a:off x="6917169" y="1134998"/>
            <a:ext cx="3884309" cy="124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ts val="3800"/>
              </a:lnSpc>
            </a:pPr>
            <a:r>
              <a:rPr lang="en-GB" sz="2800" spc="-50" dirty="0" smtClean="0"/>
              <a:t>Website</a:t>
            </a:r>
            <a:endParaRPr lang="en-US" sz="2800" spc="-50" dirty="0"/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5621105" y="2032300"/>
            <a:ext cx="5198120" cy="801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algn="r">
              <a:spcBef>
                <a:spcPts val="800"/>
              </a:spcBef>
            </a:pPr>
            <a:r>
              <a:rPr lang="en-GB" sz="1800" b="1" dirty="0">
                <a:solidFill>
                  <a:schemeClr val="accent5">
                    <a:lumMod val="75000"/>
                  </a:schemeClr>
                </a:solidFill>
              </a:rPr>
              <a:t>www.fao.org/geographical-indications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6447488" y="2455493"/>
            <a:ext cx="4371737" cy="1245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lnSpc>
                <a:spcPts val="3800"/>
              </a:lnSpc>
            </a:pPr>
            <a:r>
              <a:rPr lang="en-GB" sz="2800" spc="-50"/>
              <a:t>More information</a:t>
            </a:r>
            <a:endParaRPr lang="en-US" sz="2800" spc="-50"/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6330075" y="3384091"/>
            <a:ext cx="4471403" cy="2820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fontAlgn="base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220" algn="r">
              <a:spcBef>
                <a:spcPts val="0"/>
              </a:spcBef>
            </a:pPr>
            <a:r>
              <a:rPr lang="en-GB" sz="1800" b="1" i="1" dirty="0">
                <a:solidFill>
                  <a:schemeClr val="tx1"/>
                </a:solidFill>
              </a:rPr>
              <a:t>Florence Tartanac</a:t>
            </a:r>
            <a:endParaRPr lang="en-GB" sz="1800" b="1" i="1" dirty="0">
              <a:solidFill>
                <a:schemeClr val="tx1"/>
              </a:solidFill>
              <a:cs typeface="Calibri"/>
            </a:endParaRPr>
          </a:p>
          <a:p>
            <a:pPr marL="109220" algn="r">
              <a:spcBef>
                <a:spcPts val="0"/>
              </a:spcBef>
            </a:pPr>
            <a:r>
              <a:rPr lang="en-GB" sz="1800" u="sng" dirty="0">
                <a:solidFill>
                  <a:schemeClr val="accent5">
                    <a:lumMod val="75000"/>
                  </a:schemeClr>
                </a:solidFill>
              </a:rPr>
              <a:t>florence.tartanac@fao.org</a:t>
            </a:r>
            <a:endParaRPr lang="en-GB" sz="1800" u="sng" dirty="0">
              <a:solidFill>
                <a:schemeClr val="accent5">
                  <a:lumMod val="75000"/>
                </a:schemeClr>
              </a:solidFill>
              <a:cs typeface="Calibri"/>
            </a:endParaRPr>
          </a:p>
          <a:p>
            <a:pPr marL="109220" algn="r">
              <a:spcBef>
                <a:spcPts val="1000"/>
              </a:spcBef>
            </a:pPr>
            <a:r>
              <a:rPr lang="en-GB" sz="1800" b="1" i="1" dirty="0">
                <a:solidFill>
                  <a:schemeClr val="tx1"/>
                </a:solidFill>
              </a:rPr>
              <a:t>Emilie Vandecandelaere</a:t>
            </a:r>
            <a:endParaRPr lang="en-GB" sz="1800" b="1" i="1" dirty="0">
              <a:solidFill>
                <a:schemeClr val="tx1"/>
              </a:solidFill>
              <a:cs typeface="Calibri"/>
            </a:endParaRPr>
          </a:p>
          <a:p>
            <a:pPr marL="109220" algn="r">
              <a:spcBef>
                <a:spcPts val="0"/>
              </a:spcBef>
            </a:pPr>
            <a:r>
              <a:rPr lang="en-GB" sz="1800" dirty="0">
                <a:solidFill>
                  <a:srgbClr val="3E8EDE"/>
                </a:solidFill>
                <a:hlinkClick r:id="rId3"/>
              </a:rPr>
              <a:t>emilie.vandecandelaere@fao.org</a:t>
            </a:r>
            <a:endParaRPr lang="en-GB" sz="1800" dirty="0">
              <a:solidFill>
                <a:srgbClr val="3E8EDE"/>
              </a:solidFill>
              <a:cs typeface="Calibri"/>
              <a:hlinkClick r:id="rId3"/>
            </a:endParaRPr>
          </a:p>
          <a:p>
            <a:pPr marL="109220" algn="r">
              <a:spcBef>
                <a:spcPts val="0"/>
              </a:spcBef>
            </a:pPr>
            <a:endParaRPr lang="en-GB" sz="1800" b="1" dirty="0">
              <a:solidFill>
                <a:srgbClr val="3E8EDE"/>
              </a:solidFill>
              <a:cs typeface="Calibri"/>
            </a:endParaRPr>
          </a:p>
          <a:p>
            <a:pPr marL="109220" algn="r">
              <a:spcBef>
                <a:spcPts val="0"/>
              </a:spcBef>
            </a:pPr>
            <a:r>
              <a:rPr lang="en-GB" sz="1800" b="1" i="1" dirty="0">
                <a:solidFill>
                  <a:schemeClr val="tx1"/>
                </a:solidFill>
              </a:rPr>
              <a:t>Valérie Pieprzownik </a:t>
            </a:r>
          </a:p>
          <a:p>
            <a:pPr marL="109220" algn="r">
              <a:spcBef>
                <a:spcPts val="0"/>
              </a:spcBef>
            </a:pPr>
            <a:r>
              <a:rPr lang="en-GB" sz="1800" dirty="0">
                <a:ea typeface="+mn-lt"/>
                <a:cs typeface="+mn-lt"/>
                <a:hlinkClick r:id="rId4"/>
              </a:rPr>
              <a:t>Valerie.pieprzownik@fao.org</a:t>
            </a:r>
            <a:r>
              <a:rPr lang="en-GB" sz="1800" dirty="0">
                <a:ea typeface="+mn-lt"/>
                <a:cs typeface="+mn-lt"/>
              </a:rPr>
              <a:t>  </a:t>
            </a:r>
            <a:endParaRPr lang="en-GB" dirty="0"/>
          </a:p>
          <a:p>
            <a:pPr marL="109220" algn="r">
              <a:spcBef>
                <a:spcPts val="0"/>
              </a:spcBef>
            </a:pPr>
            <a:endParaRPr lang="en-GB" sz="1800" b="1" dirty="0">
              <a:solidFill>
                <a:srgbClr val="3E8EDE"/>
              </a:solidFill>
              <a:cs typeface="Calibri" panose="020F0502020204030204"/>
            </a:endParaRPr>
          </a:p>
          <a:p>
            <a:pPr marL="109220" algn="r">
              <a:spcBef>
                <a:spcPts val="0"/>
              </a:spcBef>
            </a:pPr>
            <a:endParaRPr lang="en-GB" sz="1800" b="1" dirty="0">
              <a:solidFill>
                <a:srgbClr val="3E8EDE"/>
              </a:solidFill>
              <a:cs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1229B5-083E-AD4B-4256-F3CF9CEFE00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-70141"/>
            <a:ext cx="12192000" cy="860484"/>
          </a:xfrm>
          <a:prstGeom prst="rect">
            <a:avLst/>
          </a:prstGeom>
        </p:spPr>
      </p:pic>
      <p:pic>
        <p:nvPicPr>
          <p:cNvPr id="4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2771CC6-ABAA-2680-B7AF-F63BE273B6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2665" y="1472216"/>
            <a:ext cx="3220925" cy="4471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302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9574DCA5E8CEA4E912B7198CE871E35" ma:contentTypeVersion="14" ma:contentTypeDescription="Creare un nuovo documento." ma:contentTypeScope="" ma:versionID="7093e9262435e8f656b4cfc64a838fa0">
  <xsd:schema xmlns:xsd="http://www.w3.org/2001/XMLSchema" xmlns:xs="http://www.w3.org/2001/XMLSchema" xmlns:p="http://schemas.microsoft.com/office/2006/metadata/properties" xmlns:ns3="3c9ac98d-36e3-464e-9a3d-571690e2b8cf" xmlns:ns4="8c2680b1-8717-4e17-af8a-c3c5948a3503" targetNamespace="http://schemas.microsoft.com/office/2006/metadata/properties" ma:root="true" ma:fieldsID="f5004ee6a669946d3d84ff384ce3825a" ns3:_="" ns4:_="">
    <xsd:import namespace="3c9ac98d-36e3-464e-9a3d-571690e2b8cf"/>
    <xsd:import namespace="8c2680b1-8717-4e17-af8a-c3c5948a350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9ac98d-36e3-464e-9a3d-571690e2b8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2680b1-8717-4e17-af8a-c3c5948a350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Hash suggerimento condivisione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9F8B58C-4D60-4299-B74B-739E37BC8F59}">
  <ds:schemaRefs>
    <ds:schemaRef ds:uri="http://purl.org/dc/terms/"/>
    <ds:schemaRef ds:uri="8c2680b1-8717-4e17-af8a-c3c5948a3503"/>
    <ds:schemaRef ds:uri="http://schemas.microsoft.com/office/2006/documentManagement/types"/>
    <ds:schemaRef ds:uri="http://schemas.microsoft.com/office/infopath/2007/PartnerControls"/>
    <ds:schemaRef ds:uri="3c9ac98d-36e3-464e-9a3d-571690e2b8cf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B8549A9E-B929-4948-83C9-DCD282C31B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34B2CA4-9CF2-4A60-BC80-7B6049282D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9ac98d-36e3-464e-9a3d-571690e2b8cf"/>
    <ds:schemaRef ds:uri="8c2680b1-8717-4e17-af8a-c3c5948a350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1068</Words>
  <Application>Microsoft Office PowerPoint</Application>
  <PresentationFormat>Widescreen</PresentationFormat>
  <Paragraphs>102</Paragraphs>
  <Slides>9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0" baseType="lpstr">
      <vt:lpstr>.AppleSystemUIFont</vt:lpstr>
      <vt:lpstr>Arial</vt:lpstr>
      <vt:lpstr>Avenir Next Condensed</vt:lpstr>
      <vt:lpstr>Avenir Next Condensed Demi Bold</vt:lpstr>
      <vt:lpstr>Calibri</vt:lpstr>
      <vt:lpstr>Calibri Light</vt:lpstr>
      <vt:lpstr>Courier New</vt:lpstr>
      <vt:lpstr>Georgia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Main economic impacts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Vandecandelaere, Emilie (ESN)</dc:creator>
  <cp:lastModifiedBy>Tartanac, Florence (ESN)</cp:lastModifiedBy>
  <cp:revision>88</cp:revision>
  <dcterms:created xsi:type="dcterms:W3CDTF">2021-11-16T14:35:09Z</dcterms:created>
  <dcterms:modified xsi:type="dcterms:W3CDTF">2023-04-20T08:10:02Z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0x01010069574DCA5E8CEA4E912B7198CE871E35</vt:lpwstr>
  </property>
</Properties>
</file>