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4" r:id="rId4"/>
    <p:sldId id="257" r:id="rId5"/>
    <p:sldId id="261" r:id="rId6"/>
    <p:sldId id="263" r:id="rId7"/>
    <p:sldId id="259" r:id="rId8"/>
    <p:sldId id="260" r:id="rId9"/>
    <p:sldId id="258"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E96"/>
    <a:srgbClr val="75BD3D"/>
    <a:srgbClr val="008000"/>
    <a:srgbClr val="097B39"/>
    <a:srgbClr val="0250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7" autoAdjust="0"/>
    <p:restoredTop sz="94660"/>
  </p:normalViewPr>
  <p:slideViewPr>
    <p:cSldViewPr snapToGrid="0">
      <p:cViewPr varScale="1">
        <p:scale>
          <a:sx n="163" d="100"/>
          <a:sy n="163" d="100"/>
        </p:scale>
        <p:origin x="57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2F6EBC-1DD8-4CC7-B34D-E0A806DA16A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IN"/>
        </a:p>
      </dgm:t>
    </dgm:pt>
    <dgm:pt modelId="{D3DEA457-B164-4463-83A0-783770B41239}">
      <dgm:prSet phldrT="[Text]" custT="1"/>
      <dgm:spPr>
        <a:solidFill>
          <a:srgbClr val="FFC000">
            <a:hueOff val="0"/>
            <a:satOff val="0"/>
            <a:lumOff val="0"/>
            <a:alphaOff val="0"/>
          </a:srgbClr>
        </a:solidFill>
        <a:ln w="12700" cap="flat" cmpd="sng" algn="ctr">
          <a:no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b="1" kern="1200" dirty="0">
              <a:solidFill>
                <a:srgbClr val="ED7D31">
                  <a:lumMod val="50000"/>
                </a:srgbClr>
              </a:solidFill>
              <a:latin typeface="Calibri" panose="020F0502020204030204"/>
              <a:ea typeface="+mn-ea"/>
              <a:cs typeface="+mn-cs"/>
            </a:rPr>
            <a:t>Objective of the Mission</a:t>
          </a:r>
          <a:endParaRPr lang="en-IN" sz="1800" b="1" kern="1200" dirty="0">
            <a:solidFill>
              <a:srgbClr val="ED7D31">
                <a:lumMod val="50000"/>
              </a:srgbClr>
            </a:solidFill>
            <a:latin typeface="Calibri" panose="020F0502020204030204"/>
            <a:ea typeface="+mn-ea"/>
            <a:cs typeface="+mn-cs"/>
          </a:endParaRPr>
        </a:p>
      </dgm:t>
    </dgm:pt>
    <dgm:pt modelId="{1DF15227-1965-4545-916A-03FE310D0A1A}" type="parTrans" cxnId="{D4DF47AF-8CF8-41E3-81D8-966E9C45A6ED}">
      <dgm:prSet/>
      <dgm:spPr/>
      <dgm:t>
        <a:bodyPr/>
        <a:lstStyle/>
        <a:p>
          <a:endParaRPr lang="en-IN"/>
        </a:p>
      </dgm:t>
    </dgm:pt>
    <dgm:pt modelId="{7196D98E-B555-4E91-B5CD-67FAE5C6D535}" type="sibTrans" cxnId="{D4DF47AF-8CF8-41E3-81D8-966E9C45A6ED}">
      <dgm:prSet/>
      <dgm:spPr/>
      <dgm:t>
        <a:bodyPr/>
        <a:lstStyle/>
        <a:p>
          <a:endParaRPr lang="en-IN"/>
        </a:p>
      </dgm:t>
    </dgm:pt>
    <dgm:pt modelId="{0D79FA5D-7D2A-438C-9E23-F2888C28FD14}">
      <dgm:prSet phldrT="[Text]" custT="1"/>
      <dgm:spPr>
        <a:ln>
          <a:solidFill>
            <a:schemeClr val="bg1"/>
          </a:solidFill>
        </a:ln>
      </dgm:spPr>
      <dgm:t>
        <a:bodyPr anchor="ctr"/>
        <a:lstStyle/>
        <a:p>
          <a:pPr algn="ctr">
            <a:buNone/>
          </a:pPr>
          <a:r>
            <a:rPr lang="en-US" sz="1400" dirty="0">
              <a:solidFill>
                <a:schemeClr val="bg1"/>
              </a:solidFill>
            </a:rPr>
            <a:t>Revival of Millet Seed Systems for Landraces – to protect, promote and preserve traditional millet crop varieties as an effort to preserve indigenous knowledge of farming communities involved in millet farming</a:t>
          </a:r>
          <a:endParaRPr lang="en-IN" sz="1400" dirty="0">
            <a:solidFill>
              <a:schemeClr val="bg1"/>
            </a:solidFill>
          </a:endParaRPr>
        </a:p>
      </dgm:t>
    </dgm:pt>
    <dgm:pt modelId="{CE449DC6-3662-46F5-A294-7B71EE63487D}" type="parTrans" cxnId="{C7749DC8-1308-4259-A74C-59FD105D7B53}">
      <dgm:prSet/>
      <dgm:spPr/>
      <dgm:t>
        <a:bodyPr/>
        <a:lstStyle/>
        <a:p>
          <a:endParaRPr lang="en-IN"/>
        </a:p>
      </dgm:t>
    </dgm:pt>
    <dgm:pt modelId="{40B7AFDA-4111-4D14-BB6F-93A11024EC91}" type="sibTrans" cxnId="{C7749DC8-1308-4259-A74C-59FD105D7B53}">
      <dgm:prSet/>
      <dgm:spPr/>
      <dgm:t>
        <a:bodyPr/>
        <a:lstStyle/>
        <a:p>
          <a:endParaRPr lang="en-IN"/>
        </a:p>
      </dgm:t>
    </dgm:pt>
    <dgm:pt modelId="{B4C89BC7-A790-4D27-883F-6EF938CC9926}" type="pres">
      <dgm:prSet presAssocID="{632F6EBC-1DD8-4CC7-B34D-E0A806DA16A8}" presName="linear" presStyleCnt="0">
        <dgm:presLayoutVars>
          <dgm:animLvl val="lvl"/>
          <dgm:resizeHandles val="exact"/>
        </dgm:presLayoutVars>
      </dgm:prSet>
      <dgm:spPr/>
      <dgm:t>
        <a:bodyPr/>
        <a:lstStyle/>
        <a:p>
          <a:endParaRPr lang="en-US"/>
        </a:p>
      </dgm:t>
    </dgm:pt>
    <dgm:pt modelId="{47AFB9FC-04A6-437F-A506-EA4150F73A87}" type="pres">
      <dgm:prSet presAssocID="{D3DEA457-B164-4463-83A0-783770B41239}" presName="parentText" presStyleLbl="node1" presStyleIdx="0" presStyleCnt="1" custScaleY="37980" custLinFactNeighborY="-9179">
        <dgm:presLayoutVars>
          <dgm:chMax val="0"/>
          <dgm:bulletEnabled val="1"/>
        </dgm:presLayoutVars>
      </dgm:prSet>
      <dgm:spPr>
        <a:xfrm>
          <a:off x="0" y="628121"/>
          <a:ext cx="5379078" cy="1179906"/>
        </a:xfrm>
        <a:prstGeom prst="roundRect">
          <a:avLst/>
        </a:prstGeom>
      </dgm:spPr>
      <dgm:t>
        <a:bodyPr/>
        <a:lstStyle/>
        <a:p>
          <a:endParaRPr lang="en-US"/>
        </a:p>
      </dgm:t>
    </dgm:pt>
    <dgm:pt modelId="{1F7CFAC5-3AEE-4A6F-A859-FF6BE1FCC45E}" type="pres">
      <dgm:prSet presAssocID="{D3DEA457-B164-4463-83A0-783770B41239}" presName="childText" presStyleLbl="revTx" presStyleIdx="0" presStyleCnt="1">
        <dgm:presLayoutVars>
          <dgm:bulletEnabled val="1"/>
        </dgm:presLayoutVars>
      </dgm:prSet>
      <dgm:spPr/>
      <dgm:t>
        <a:bodyPr/>
        <a:lstStyle/>
        <a:p>
          <a:endParaRPr lang="en-US"/>
        </a:p>
      </dgm:t>
    </dgm:pt>
  </dgm:ptLst>
  <dgm:cxnLst>
    <dgm:cxn modelId="{E9FA83E6-F84C-4FDA-A6FE-4B49B7E74C58}" type="presOf" srcId="{632F6EBC-1DD8-4CC7-B34D-E0A806DA16A8}" destId="{B4C89BC7-A790-4D27-883F-6EF938CC9926}" srcOrd="0" destOrd="0" presId="urn:microsoft.com/office/officeart/2005/8/layout/vList2"/>
    <dgm:cxn modelId="{D4DF47AF-8CF8-41E3-81D8-966E9C45A6ED}" srcId="{632F6EBC-1DD8-4CC7-B34D-E0A806DA16A8}" destId="{D3DEA457-B164-4463-83A0-783770B41239}" srcOrd="0" destOrd="0" parTransId="{1DF15227-1965-4545-916A-03FE310D0A1A}" sibTransId="{7196D98E-B555-4E91-B5CD-67FAE5C6D535}"/>
    <dgm:cxn modelId="{9D913DAF-BFA0-4F37-A3BC-43E4E9144D63}" type="presOf" srcId="{D3DEA457-B164-4463-83A0-783770B41239}" destId="{47AFB9FC-04A6-437F-A506-EA4150F73A87}" srcOrd="0" destOrd="0" presId="urn:microsoft.com/office/officeart/2005/8/layout/vList2"/>
    <dgm:cxn modelId="{C7749DC8-1308-4259-A74C-59FD105D7B53}" srcId="{D3DEA457-B164-4463-83A0-783770B41239}" destId="{0D79FA5D-7D2A-438C-9E23-F2888C28FD14}" srcOrd="0" destOrd="0" parTransId="{CE449DC6-3662-46F5-A294-7B71EE63487D}" sibTransId="{40B7AFDA-4111-4D14-BB6F-93A11024EC91}"/>
    <dgm:cxn modelId="{AA6DB7DF-45A9-4115-94A1-9E2E78BEC0E7}" type="presOf" srcId="{0D79FA5D-7D2A-438C-9E23-F2888C28FD14}" destId="{1F7CFAC5-3AEE-4A6F-A859-FF6BE1FCC45E}" srcOrd="0" destOrd="0" presId="urn:microsoft.com/office/officeart/2005/8/layout/vList2"/>
    <dgm:cxn modelId="{28972F0E-DB8E-47C8-BB23-516A25D85E4C}" type="presParOf" srcId="{B4C89BC7-A790-4D27-883F-6EF938CC9926}" destId="{47AFB9FC-04A6-437F-A506-EA4150F73A87}" srcOrd="0" destOrd="0" presId="urn:microsoft.com/office/officeart/2005/8/layout/vList2"/>
    <dgm:cxn modelId="{8AF0CF01-3FAD-4D90-99B9-1E97B65F0B55}" type="presParOf" srcId="{B4C89BC7-A790-4D27-883F-6EF938CC9926}" destId="{1F7CFAC5-3AEE-4A6F-A859-FF6BE1FCC45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2F6EBC-1DD8-4CC7-B34D-E0A806DA16A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IN"/>
        </a:p>
      </dgm:t>
    </dgm:pt>
    <dgm:pt modelId="{D3DEA457-B164-4463-83A0-783770B41239}">
      <dgm:prSet phldrT="[Text]" custT="1"/>
      <dgm:spPr>
        <a:ln>
          <a:noFill/>
        </a:ln>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Stakeholders in the Mission</a:t>
          </a:r>
          <a:endParaRPr lang="en-IN" sz="1800" b="1" kern="1200" dirty="0">
            <a:latin typeface="Calibri" panose="020F0502020204030204"/>
            <a:ea typeface="+mn-ea"/>
            <a:cs typeface="+mn-cs"/>
          </a:endParaRPr>
        </a:p>
      </dgm:t>
    </dgm:pt>
    <dgm:pt modelId="{1DF15227-1965-4545-916A-03FE310D0A1A}" type="parTrans" cxnId="{D4DF47AF-8CF8-41E3-81D8-966E9C45A6ED}">
      <dgm:prSet/>
      <dgm:spPr/>
      <dgm:t>
        <a:bodyPr/>
        <a:lstStyle/>
        <a:p>
          <a:endParaRPr lang="en-IN"/>
        </a:p>
      </dgm:t>
    </dgm:pt>
    <dgm:pt modelId="{7196D98E-B555-4E91-B5CD-67FAE5C6D535}" type="sibTrans" cxnId="{D4DF47AF-8CF8-41E3-81D8-966E9C45A6ED}">
      <dgm:prSet/>
      <dgm:spPr/>
      <dgm:t>
        <a:bodyPr/>
        <a:lstStyle/>
        <a:p>
          <a:endParaRPr lang="en-IN"/>
        </a:p>
      </dgm:t>
    </dgm:pt>
    <dgm:pt modelId="{0D79FA5D-7D2A-438C-9E23-F2888C28FD14}">
      <dgm:prSet phldrT="[Text]" custT="1"/>
      <dgm:spPr>
        <a:ln>
          <a:solidFill>
            <a:schemeClr val="bg1"/>
          </a:solidFill>
        </a:ln>
      </dgm:spPr>
      <dgm:t>
        <a:bodyPr anchor="ctr"/>
        <a:lstStyle/>
        <a:p>
          <a:pPr algn="ctr">
            <a:buNone/>
          </a:pPr>
          <a:r>
            <a:rPr lang="en-US" sz="1400" dirty="0">
              <a:solidFill>
                <a:schemeClr val="bg1"/>
              </a:solidFill>
            </a:rPr>
            <a:t>Department of Agriculture and Farmers Empowerment (</a:t>
          </a:r>
          <a:r>
            <a:rPr lang="en-US" sz="1400" dirty="0" err="1">
              <a:solidFill>
                <a:schemeClr val="bg1"/>
              </a:solidFill>
            </a:rPr>
            <a:t>DoA&amp;FE</a:t>
          </a:r>
          <a:r>
            <a:rPr lang="en-US" sz="1400" dirty="0" smtClean="0">
              <a:solidFill>
                <a:schemeClr val="bg1"/>
              </a:solidFill>
            </a:rPr>
            <a:t>), </a:t>
          </a:r>
          <a:r>
            <a:rPr lang="en-US" sz="1400" dirty="0">
              <a:solidFill>
                <a:schemeClr val="bg1"/>
              </a:solidFill>
            </a:rPr>
            <a:t>officials </a:t>
          </a:r>
          <a:r>
            <a:rPr lang="en-US" sz="1400" dirty="0" smtClean="0">
              <a:solidFill>
                <a:schemeClr val="bg1"/>
              </a:solidFill>
            </a:rPr>
            <a:t>from </a:t>
          </a:r>
          <a:r>
            <a:rPr lang="en-US" sz="1400" dirty="0">
              <a:solidFill>
                <a:schemeClr val="bg1"/>
              </a:solidFill>
            </a:rPr>
            <a:t>Govt. of </a:t>
          </a:r>
          <a:r>
            <a:rPr lang="en-US" sz="1400" dirty="0" smtClean="0">
              <a:solidFill>
                <a:schemeClr val="bg1"/>
              </a:solidFill>
            </a:rPr>
            <a:t>India, </a:t>
          </a:r>
          <a:r>
            <a:rPr lang="en-US" sz="1400" dirty="0">
              <a:solidFill>
                <a:schemeClr val="bg1"/>
              </a:solidFill>
            </a:rPr>
            <a:t>Farmers, Women groups, Community leaders, NGOs, Panchayati raj institution members and technical experts from other states besides Odisha</a:t>
          </a:r>
          <a:endParaRPr lang="en-IN" sz="1400" dirty="0">
            <a:solidFill>
              <a:schemeClr val="bg1"/>
            </a:solidFill>
          </a:endParaRPr>
        </a:p>
      </dgm:t>
    </dgm:pt>
    <dgm:pt modelId="{CE449DC6-3662-46F5-A294-7B71EE63487D}" type="parTrans" cxnId="{C7749DC8-1308-4259-A74C-59FD105D7B53}">
      <dgm:prSet/>
      <dgm:spPr/>
      <dgm:t>
        <a:bodyPr/>
        <a:lstStyle/>
        <a:p>
          <a:endParaRPr lang="en-IN"/>
        </a:p>
      </dgm:t>
    </dgm:pt>
    <dgm:pt modelId="{40B7AFDA-4111-4D14-BB6F-93A11024EC91}" type="sibTrans" cxnId="{C7749DC8-1308-4259-A74C-59FD105D7B53}">
      <dgm:prSet/>
      <dgm:spPr/>
      <dgm:t>
        <a:bodyPr/>
        <a:lstStyle/>
        <a:p>
          <a:endParaRPr lang="en-IN"/>
        </a:p>
      </dgm:t>
    </dgm:pt>
    <dgm:pt modelId="{B4C89BC7-A790-4D27-883F-6EF938CC9926}" type="pres">
      <dgm:prSet presAssocID="{632F6EBC-1DD8-4CC7-B34D-E0A806DA16A8}" presName="linear" presStyleCnt="0">
        <dgm:presLayoutVars>
          <dgm:animLvl val="lvl"/>
          <dgm:resizeHandles val="exact"/>
        </dgm:presLayoutVars>
      </dgm:prSet>
      <dgm:spPr/>
      <dgm:t>
        <a:bodyPr/>
        <a:lstStyle/>
        <a:p>
          <a:endParaRPr lang="en-US"/>
        </a:p>
      </dgm:t>
    </dgm:pt>
    <dgm:pt modelId="{47AFB9FC-04A6-437F-A506-EA4150F73A87}" type="pres">
      <dgm:prSet presAssocID="{D3DEA457-B164-4463-83A0-783770B41239}" presName="parentText" presStyleLbl="node1" presStyleIdx="0" presStyleCnt="1" custScaleY="34781" custLinFactNeighborX="-3674" custLinFactNeighborY="-7157">
        <dgm:presLayoutVars>
          <dgm:chMax val="0"/>
          <dgm:bulletEnabled val="1"/>
        </dgm:presLayoutVars>
      </dgm:prSet>
      <dgm:spPr>
        <a:xfrm>
          <a:off x="0" y="345447"/>
          <a:ext cx="5379078" cy="1788116"/>
        </a:xfrm>
        <a:prstGeom prst="roundRect">
          <a:avLst/>
        </a:prstGeom>
      </dgm:spPr>
      <dgm:t>
        <a:bodyPr/>
        <a:lstStyle/>
        <a:p>
          <a:endParaRPr lang="en-US"/>
        </a:p>
      </dgm:t>
    </dgm:pt>
    <dgm:pt modelId="{1F7CFAC5-3AEE-4A6F-A859-FF6BE1FCC45E}" type="pres">
      <dgm:prSet presAssocID="{D3DEA457-B164-4463-83A0-783770B41239}" presName="childText" presStyleLbl="revTx" presStyleIdx="0" presStyleCnt="1">
        <dgm:presLayoutVars>
          <dgm:bulletEnabled val="1"/>
        </dgm:presLayoutVars>
      </dgm:prSet>
      <dgm:spPr/>
      <dgm:t>
        <a:bodyPr/>
        <a:lstStyle/>
        <a:p>
          <a:endParaRPr lang="en-US"/>
        </a:p>
      </dgm:t>
    </dgm:pt>
  </dgm:ptLst>
  <dgm:cxnLst>
    <dgm:cxn modelId="{E9FA83E6-F84C-4FDA-A6FE-4B49B7E74C58}" type="presOf" srcId="{632F6EBC-1DD8-4CC7-B34D-E0A806DA16A8}" destId="{B4C89BC7-A790-4D27-883F-6EF938CC9926}" srcOrd="0" destOrd="0" presId="urn:microsoft.com/office/officeart/2005/8/layout/vList2"/>
    <dgm:cxn modelId="{D4DF47AF-8CF8-41E3-81D8-966E9C45A6ED}" srcId="{632F6EBC-1DD8-4CC7-B34D-E0A806DA16A8}" destId="{D3DEA457-B164-4463-83A0-783770B41239}" srcOrd="0" destOrd="0" parTransId="{1DF15227-1965-4545-916A-03FE310D0A1A}" sibTransId="{7196D98E-B555-4E91-B5CD-67FAE5C6D535}"/>
    <dgm:cxn modelId="{9D913DAF-BFA0-4F37-A3BC-43E4E9144D63}" type="presOf" srcId="{D3DEA457-B164-4463-83A0-783770B41239}" destId="{47AFB9FC-04A6-437F-A506-EA4150F73A87}" srcOrd="0" destOrd="0" presId="urn:microsoft.com/office/officeart/2005/8/layout/vList2"/>
    <dgm:cxn modelId="{C7749DC8-1308-4259-A74C-59FD105D7B53}" srcId="{D3DEA457-B164-4463-83A0-783770B41239}" destId="{0D79FA5D-7D2A-438C-9E23-F2888C28FD14}" srcOrd="0" destOrd="0" parTransId="{CE449DC6-3662-46F5-A294-7B71EE63487D}" sibTransId="{40B7AFDA-4111-4D14-BB6F-93A11024EC91}"/>
    <dgm:cxn modelId="{AA6DB7DF-45A9-4115-94A1-9E2E78BEC0E7}" type="presOf" srcId="{0D79FA5D-7D2A-438C-9E23-F2888C28FD14}" destId="{1F7CFAC5-3AEE-4A6F-A859-FF6BE1FCC45E}" srcOrd="0" destOrd="0" presId="urn:microsoft.com/office/officeart/2005/8/layout/vList2"/>
    <dgm:cxn modelId="{28972F0E-DB8E-47C8-BB23-516A25D85E4C}" type="presParOf" srcId="{B4C89BC7-A790-4D27-883F-6EF938CC9926}" destId="{47AFB9FC-04A6-437F-A506-EA4150F73A87}" srcOrd="0" destOrd="0" presId="urn:microsoft.com/office/officeart/2005/8/layout/vList2"/>
    <dgm:cxn modelId="{8AF0CF01-3FAD-4D90-99B9-1E97B65F0B55}" type="presParOf" srcId="{B4C89BC7-A790-4D27-883F-6EF938CC9926}" destId="{1F7CFAC5-3AEE-4A6F-A859-FF6BE1FCC45E}"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2F6EBC-1DD8-4CC7-B34D-E0A806DA16A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IN"/>
        </a:p>
      </dgm:t>
    </dgm:pt>
    <dgm:pt modelId="{D3DEA457-B164-4463-83A0-783770B41239}">
      <dgm:prSet phldrT="[Text]" custT="1"/>
      <dgm:spPr>
        <a:solidFill>
          <a:schemeClr val="accent6">
            <a:lumMod val="75000"/>
          </a:schemeClr>
        </a:solidFill>
        <a:ln w="12700" cap="flat" cmpd="sng" algn="ctr">
          <a:no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b="1" kern="1200" dirty="0">
              <a:solidFill>
                <a:schemeClr val="bg1"/>
              </a:solidFill>
              <a:latin typeface="Calibri" panose="020F0502020204030204"/>
              <a:ea typeface="+mn-ea"/>
              <a:cs typeface="+mn-cs"/>
            </a:rPr>
            <a:t>What the case study highlights?</a:t>
          </a:r>
          <a:endParaRPr lang="en-IN" sz="1800" b="1" kern="1200" dirty="0">
            <a:solidFill>
              <a:schemeClr val="bg1"/>
            </a:solidFill>
            <a:latin typeface="Calibri" panose="020F0502020204030204"/>
            <a:ea typeface="+mn-ea"/>
            <a:cs typeface="+mn-cs"/>
          </a:endParaRPr>
        </a:p>
      </dgm:t>
    </dgm:pt>
    <dgm:pt modelId="{1DF15227-1965-4545-916A-03FE310D0A1A}" type="parTrans" cxnId="{D4DF47AF-8CF8-41E3-81D8-966E9C45A6ED}">
      <dgm:prSet/>
      <dgm:spPr/>
      <dgm:t>
        <a:bodyPr/>
        <a:lstStyle/>
        <a:p>
          <a:endParaRPr lang="en-IN"/>
        </a:p>
      </dgm:t>
    </dgm:pt>
    <dgm:pt modelId="{7196D98E-B555-4E91-B5CD-67FAE5C6D535}" type="sibTrans" cxnId="{D4DF47AF-8CF8-41E3-81D8-966E9C45A6ED}">
      <dgm:prSet/>
      <dgm:spPr/>
      <dgm:t>
        <a:bodyPr/>
        <a:lstStyle/>
        <a:p>
          <a:endParaRPr lang="en-IN"/>
        </a:p>
      </dgm:t>
    </dgm:pt>
    <dgm:pt modelId="{0D79FA5D-7D2A-438C-9E23-F2888C28FD14}">
      <dgm:prSet phldrT="[Text]" custT="1"/>
      <dgm:spPr>
        <a:ln>
          <a:solidFill>
            <a:schemeClr val="bg1"/>
          </a:solidFill>
        </a:ln>
      </dgm:spPr>
      <dgm:t>
        <a:bodyPr anchor="ctr"/>
        <a:lstStyle/>
        <a:p>
          <a:pPr algn="ctr">
            <a:buFont typeface="Wingdings" panose="05000000000000000000" pitchFamily="2" charset="2"/>
            <a:buChar char="§"/>
          </a:pPr>
          <a:r>
            <a:rPr lang="en-US" sz="1400" dirty="0">
              <a:solidFill>
                <a:schemeClr val="bg1"/>
              </a:solidFill>
            </a:rPr>
            <a:t>How the seed systems multiplied via landraces yielded more nutritional value and harvest quantity as compared to the commercially bred crop varieties. </a:t>
          </a:r>
          <a:endParaRPr lang="en-IN" sz="1400" dirty="0">
            <a:solidFill>
              <a:schemeClr val="bg1"/>
            </a:solidFill>
          </a:endParaRPr>
        </a:p>
      </dgm:t>
    </dgm:pt>
    <dgm:pt modelId="{CE449DC6-3662-46F5-A294-7B71EE63487D}" type="parTrans" cxnId="{C7749DC8-1308-4259-A74C-59FD105D7B53}">
      <dgm:prSet/>
      <dgm:spPr/>
      <dgm:t>
        <a:bodyPr/>
        <a:lstStyle/>
        <a:p>
          <a:endParaRPr lang="en-IN"/>
        </a:p>
      </dgm:t>
    </dgm:pt>
    <dgm:pt modelId="{40B7AFDA-4111-4D14-BB6F-93A11024EC91}" type="sibTrans" cxnId="{C7749DC8-1308-4259-A74C-59FD105D7B53}">
      <dgm:prSet/>
      <dgm:spPr/>
      <dgm:t>
        <a:bodyPr/>
        <a:lstStyle/>
        <a:p>
          <a:endParaRPr lang="en-IN"/>
        </a:p>
      </dgm:t>
    </dgm:pt>
    <dgm:pt modelId="{C85A87CA-9A04-4703-973C-5F537C73B560}">
      <dgm:prSet phldrT="[Text]" custT="1"/>
      <dgm:spPr>
        <a:ln>
          <a:solidFill>
            <a:schemeClr val="bg1"/>
          </a:solidFill>
        </a:ln>
      </dgm:spPr>
      <dgm:t>
        <a:bodyPr anchor="ctr"/>
        <a:lstStyle/>
        <a:p>
          <a:pPr algn="ctr">
            <a:buFont typeface="Wingdings" panose="05000000000000000000" pitchFamily="2" charset="2"/>
            <a:buChar char="§"/>
          </a:pPr>
          <a:r>
            <a:rPr lang="en-US" sz="1400" dirty="0">
              <a:solidFill>
                <a:schemeClr val="bg1"/>
              </a:solidFill>
            </a:rPr>
            <a:t>How agrobiodiversity can be conserved by local communities by facilitating cultivation and consumption of a wide variety of landraces; thus preserving traditional knowledge.</a:t>
          </a:r>
          <a:endParaRPr lang="en-IN" sz="1400" dirty="0">
            <a:solidFill>
              <a:schemeClr val="bg1"/>
            </a:solidFill>
          </a:endParaRPr>
        </a:p>
      </dgm:t>
    </dgm:pt>
    <dgm:pt modelId="{5E27539F-348C-422C-8C00-CC30884BF8F9}" type="parTrans" cxnId="{5CED5DDB-3906-4CFB-8E16-B0802CF7C286}">
      <dgm:prSet/>
      <dgm:spPr/>
      <dgm:t>
        <a:bodyPr/>
        <a:lstStyle/>
        <a:p>
          <a:endParaRPr lang="en-IN"/>
        </a:p>
      </dgm:t>
    </dgm:pt>
    <dgm:pt modelId="{0C6D98EA-FEC6-41E6-8DE7-5BDE99BBD224}" type="sibTrans" cxnId="{5CED5DDB-3906-4CFB-8E16-B0802CF7C286}">
      <dgm:prSet/>
      <dgm:spPr/>
      <dgm:t>
        <a:bodyPr/>
        <a:lstStyle/>
        <a:p>
          <a:endParaRPr lang="en-IN"/>
        </a:p>
      </dgm:t>
    </dgm:pt>
    <dgm:pt modelId="{102D0AB3-62DF-4E8B-A657-DA7803DF24F0}">
      <dgm:prSet phldrT="[Text]" custT="1"/>
      <dgm:spPr>
        <a:ln>
          <a:solidFill>
            <a:schemeClr val="bg1"/>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D61D6CC8-20AB-482C-B2EE-782653D6D3E6}" type="parTrans" cxnId="{B5D33C1D-A53B-4C53-A14B-45259374AB91}">
      <dgm:prSet/>
      <dgm:spPr/>
      <dgm:t>
        <a:bodyPr/>
        <a:lstStyle/>
        <a:p>
          <a:endParaRPr lang="en-IN"/>
        </a:p>
      </dgm:t>
    </dgm:pt>
    <dgm:pt modelId="{953656A2-656D-416A-911D-A23C6BCA2693}" type="sibTrans" cxnId="{B5D33C1D-A53B-4C53-A14B-45259374AB91}">
      <dgm:prSet/>
      <dgm:spPr/>
      <dgm:t>
        <a:bodyPr/>
        <a:lstStyle/>
        <a:p>
          <a:endParaRPr lang="en-IN"/>
        </a:p>
      </dgm:t>
    </dgm:pt>
    <dgm:pt modelId="{FBB07A70-5EA4-4E6A-9BD8-A81E3C1AB025}">
      <dgm:prSet phldrT="[Text]" custT="1"/>
      <dgm:spPr>
        <a:ln>
          <a:solidFill>
            <a:schemeClr val="bg1"/>
          </a:solidFill>
        </a:ln>
      </dgm:spPr>
      <dgm:t>
        <a:bodyPr anchor="ctr"/>
        <a:lstStyle/>
        <a:p>
          <a:pPr algn="ctr">
            <a:buFont typeface="Wingdings" panose="05000000000000000000" pitchFamily="2" charset="2"/>
            <a:buChar char="§"/>
          </a:pPr>
          <a:r>
            <a:rPr lang="en-US" sz="1400" dirty="0">
              <a:solidFill>
                <a:schemeClr val="bg1"/>
              </a:solidFill>
            </a:rPr>
            <a:t>The need to protect landraces by developing an IP regime for traditional Crop varieties. </a:t>
          </a:r>
          <a:endParaRPr lang="en-IN" sz="1400" dirty="0">
            <a:solidFill>
              <a:schemeClr val="bg1"/>
            </a:solidFill>
          </a:endParaRPr>
        </a:p>
      </dgm:t>
    </dgm:pt>
    <dgm:pt modelId="{1179C8FD-C297-42E0-973D-3C6DA4E74E34}" type="parTrans" cxnId="{ADF4D992-A772-4213-8B54-01C60F847FC5}">
      <dgm:prSet/>
      <dgm:spPr/>
      <dgm:t>
        <a:bodyPr/>
        <a:lstStyle/>
        <a:p>
          <a:endParaRPr lang="en-IN"/>
        </a:p>
      </dgm:t>
    </dgm:pt>
    <dgm:pt modelId="{90B5E59E-3ABD-4D33-BD45-8D3778A79BF6}" type="sibTrans" cxnId="{ADF4D992-A772-4213-8B54-01C60F847FC5}">
      <dgm:prSet/>
      <dgm:spPr/>
      <dgm:t>
        <a:bodyPr/>
        <a:lstStyle/>
        <a:p>
          <a:endParaRPr lang="en-IN"/>
        </a:p>
      </dgm:t>
    </dgm:pt>
    <dgm:pt modelId="{77C135A5-0BB5-40F4-81BE-DA4F5A2FD7C0}">
      <dgm:prSet phldrT="[Text]" custT="1"/>
      <dgm:spPr>
        <a:ln>
          <a:solidFill>
            <a:schemeClr val="bg1"/>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093E1ADE-71EB-4EF7-B7D6-BB1AA368DF51}" type="parTrans" cxnId="{ABFEAEC8-3DC9-4BE2-B724-4C62F21F16BC}">
      <dgm:prSet/>
      <dgm:spPr/>
      <dgm:t>
        <a:bodyPr/>
        <a:lstStyle/>
        <a:p>
          <a:endParaRPr lang="en-IN"/>
        </a:p>
      </dgm:t>
    </dgm:pt>
    <dgm:pt modelId="{B38655FA-D9C1-4D12-923B-60D071B67DB8}" type="sibTrans" cxnId="{ABFEAEC8-3DC9-4BE2-B724-4C62F21F16BC}">
      <dgm:prSet/>
      <dgm:spPr/>
      <dgm:t>
        <a:bodyPr/>
        <a:lstStyle/>
        <a:p>
          <a:endParaRPr lang="en-IN"/>
        </a:p>
      </dgm:t>
    </dgm:pt>
    <dgm:pt modelId="{B4C89BC7-A790-4D27-883F-6EF938CC9926}" type="pres">
      <dgm:prSet presAssocID="{632F6EBC-1DD8-4CC7-B34D-E0A806DA16A8}" presName="linear" presStyleCnt="0">
        <dgm:presLayoutVars>
          <dgm:animLvl val="lvl"/>
          <dgm:resizeHandles val="exact"/>
        </dgm:presLayoutVars>
      </dgm:prSet>
      <dgm:spPr/>
      <dgm:t>
        <a:bodyPr/>
        <a:lstStyle/>
        <a:p>
          <a:endParaRPr lang="en-US"/>
        </a:p>
      </dgm:t>
    </dgm:pt>
    <dgm:pt modelId="{47AFB9FC-04A6-437F-A506-EA4150F73A87}" type="pres">
      <dgm:prSet presAssocID="{D3DEA457-B164-4463-83A0-783770B41239}" presName="parentText" presStyleLbl="node1" presStyleIdx="0" presStyleCnt="1" custScaleY="37980" custLinFactNeighborY="-9179">
        <dgm:presLayoutVars>
          <dgm:chMax val="0"/>
          <dgm:bulletEnabled val="1"/>
        </dgm:presLayoutVars>
      </dgm:prSet>
      <dgm:spPr>
        <a:xfrm>
          <a:off x="0" y="628121"/>
          <a:ext cx="5379078" cy="1179906"/>
        </a:xfrm>
        <a:prstGeom prst="roundRect">
          <a:avLst/>
        </a:prstGeom>
      </dgm:spPr>
      <dgm:t>
        <a:bodyPr/>
        <a:lstStyle/>
        <a:p>
          <a:endParaRPr lang="en-US"/>
        </a:p>
      </dgm:t>
    </dgm:pt>
    <dgm:pt modelId="{1F7CFAC5-3AEE-4A6F-A859-FF6BE1FCC45E}" type="pres">
      <dgm:prSet presAssocID="{D3DEA457-B164-4463-83A0-783770B41239}" presName="childText" presStyleLbl="revTx" presStyleIdx="0" presStyleCnt="1">
        <dgm:presLayoutVars>
          <dgm:bulletEnabled val="1"/>
        </dgm:presLayoutVars>
      </dgm:prSet>
      <dgm:spPr/>
      <dgm:t>
        <a:bodyPr/>
        <a:lstStyle/>
        <a:p>
          <a:endParaRPr lang="en-US"/>
        </a:p>
      </dgm:t>
    </dgm:pt>
  </dgm:ptLst>
  <dgm:cxnLst>
    <dgm:cxn modelId="{42DA87E3-9266-4C33-A464-07063DC55B8C}" type="presOf" srcId="{77C135A5-0BB5-40F4-81BE-DA4F5A2FD7C0}" destId="{1F7CFAC5-3AEE-4A6F-A859-FF6BE1FCC45E}" srcOrd="0" destOrd="3" presId="urn:microsoft.com/office/officeart/2005/8/layout/vList2"/>
    <dgm:cxn modelId="{D4DF47AF-8CF8-41E3-81D8-966E9C45A6ED}" srcId="{632F6EBC-1DD8-4CC7-B34D-E0A806DA16A8}" destId="{D3DEA457-B164-4463-83A0-783770B41239}" srcOrd="0" destOrd="0" parTransId="{1DF15227-1965-4545-916A-03FE310D0A1A}" sibTransId="{7196D98E-B555-4E91-B5CD-67FAE5C6D535}"/>
    <dgm:cxn modelId="{C7749DC8-1308-4259-A74C-59FD105D7B53}" srcId="{D3DEA457-B164-4463-83A0-783770B41239}" destId="{0D79FA5D-7D2A-438C-9E23-F2888C28FD14}" srcOrd="0" destOrd="0" parTransId="{CE449DC6-3662-46F5-A294-7B71EE63487D}" sibTransId="{40B7AFDA-4111-4D14-BB6F-93A11024EC91}"/>
    <dgm:cxn modelId="{E9FA83E6-F84C-4FDA-A6FE-4B49B7E74C58}" type="presOf" srcId="{632F6EBC-1DD8-4CC7-B34D-E0A806DA16A8}" destId="{B4C89BC7-A790-4D27-883F-6EF938CC9926}" srcOrd="0" destOrd="0" presId="urn:microsoft.com/office/officeart/2005/8/layout/vList2"/>
    <dgm:cxn modelId="{AA6DB7DF-45A9-4115-94A1-9E2E78BEC0E7}" type="presOf" srcId="{0D79FA5D-7D2A-438C-9E23-F2888C28FD14}" destId="{1F7CFAC5-3AEE-4A6F-A859-FF6BE1FCC45E}" srcOrd="0" destOrd="0" presId="urn:microsoft.com/office/officeart/2005/8/layout/vList2"/>
    <dgm:cxn modelId="{0BA2A277-0B30-40D6-8F56-444BB404BB14}" type="presOf" srcId="{FBB07A70-5EA4-4E6A-9BD8-A81E3C1AB025}" destId="{1F7CFAC5-3AEE-4A6F-A859-FF6BE1FCC45E}" srcOrd="0" destOrd="4" presId="urn:microsoft.com/office/officeart/2005/8/layout/vList2"/>
    <dgm:cxn modelId="{ABFEAEC8-3DC9-4BE2-B724-4C62F21F16BC}" srcId="{D3DEA457-B164-4463-83A0-783770B41239}" destId="{77C135A5-0BB5-40F4-81BE-DA4F5A2FD7C0}" srcOrd="3" destOrd="0" parTransId="{093E1ADE-71EB-4EF7-B7D6-BB1AA368DF51}" sibTransId="{B38655FA-D9C1-4D12-923B-60D071B67DB8}"/>
    <dgm:cxn modelId="{9D913DAF-BFA0-4F37-A3BC-43E4E9144D63}" type="presOf" srcId="{D3DEA457-B164-4463-83A0-783770B41239}" destId="{47AFB9FC-04A6-437F-A506-EA4150F73A87}" srcOrd="0" destOrd="0" presId="urn:microsoft.com/office/officeart/2005/8/layout/vList2"/>
    <dgm:cxn modelId="{889A503B-9C4F-4307-AAF2-696F47982958}" type="presOf" srcId="{102D0AB3-62DF-4E8B-A657-DA7803DF24F0}" destId="{1F7CFAC5-3AEE-4A6F-A859-FF6BE1FCC45E}" srcOrd="0" destOrd="1" presId="urn:microsoft.com/office/officeart/2005/8/layout/vList2"/>
    <dgm:cxn modelId="{5CED5DDB-3906-4CFB-8E16-B0802CF7C286}" srcId="{D3DEA457-B164-4463-83A0-783770B41239}" destId="{C85A87CA-9A04-4703-973C-5F537C73B560}" srcOrd="2" destOrd="0" parTransId="{5E27539F-348C-422C-8C00-CC30884BF8F9}" sibTransId="{0C6D98EA-FEC6-41E6-8DE7-5BDE99BBD224}"/>
    <dgm:cxn modelId="{ADF4D992-A772-4213-8B54-01C60F847FC5}" srcId="{D3DEA457-B164-4463-83A0-783770B41239}" destId="{FBB07A70-5EA4-4E6A-9BD8-A81E3C1AB025}" srcOrd="4" destOrd="0" parTransId="{1179C8FD-C297-42E0-973D-3C6DA4E74E34}" sibTransId="{90B5E59E-3ABD-4D33-BD45-8D3778A79BF6}"/>
    <dgm:cxn modelId="{B5D33C1D-A53B-4C53-A14B-45259374AB91}" srcId="{D3DEA457-B164-4463-83A0-783770B41239}" destId="{102D0AB3-62DF-4E8B-A657-DA7803DF24F0}" srcOrd="1" destOrd="0" parTransId="{D61D6CC8-20AB-482C-B2EE-782653D6D3E6}" sibTransId="{953656A2-656D-416A-911D-A23C6BCA2693}"/>
    <dgm:cxn modelId="{C34E3C1D-3DC8-4071-A9D2-CEE696E861F5}" type="presOf" srcId="{C85A87CA-9A04-4703-973C-5F537C73B560}" destId="{1F7CFAC5-3AEE-4A6F-A859-FF6BE1FCC45E}" srcOrd="0" destOrd="2" presId="urn:microsoft.com/office/officeart/2005/8/layout/vList2"/>
    <dgm:cxn modelId="{28972F0E-DB8E-47C8-BB23-516A25D85E4C}" type="presParOf" srcId="{B4C89BC7-A790-4D27-883F-6EF938CC9926}" destId="{47AFB9FC-04A6-437F-A506-EA4150F73A87}" srcOrd="0" destOrd="0" presId="urn:microsoft.com/office/officeart/2005/8/layout/vList2"/>
    <dgm:cxn modelId="{8AF0CF01-3FAD-4D90-99B9-1E97B65F0B55}" type="presParOf" srcId="{B4C89BC7-A790-4D27-883F-6EF938CC9926}" destId="{1F7CFAC5-3AEE-4A6F-A859-FF6BE1FCC45E}" srcOrd="1"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2F6EBC-1DD8-4CC7-B34D-E0A806DA16A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IN"/>
        </a:p>
      </dgm:t>
    </dgm:pt>
    <dgm:pt modelId="{D3DEA457-B164-4463-83A0-783770B41239}">
      <dgm:prSet phldrT="[Text]" custT="1"/>
      <dgm:spPr>
        <a:solidFill>
          <a:srgbClr val="0070C0"/>
        </a:solidFill>
        <a:ln>
          <a:noFill/>
        </a:ln>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Mission Way Forward</a:t>
          </a:r>
          <a:endParaRPr lang="en-IN" sz="1800" b="1" kern="1200" dirty="0">
            <a:latin typeface="Calibri" panose="020F0502020204030204"/>
            <a:ea typeface="+mn-ea"/>
            <a:cs typeface="+mn-cs"/>
          </a:endParaRPr>
        </a:p>
      </dgm:t>
    </dgm:pt>
    <dgm:pt modelId="{1DF15227-1965-4545-916A-03FE310D0A1A}" type="parTrans" cxnId="{D4DF47AF-8CF8-41E3-81D8-966E9C45A6ED}">
      <dgm:prSet/>
      <dgm:spPr/>
      <dgm:t>
        <a:bodyPr/>
        <a:lstStyle/>
        <a:p>
          <a:endParaRPr lang="en-IN"/>
        </a:p>
      </dgm:t>
    </dgm:pt>
    <dgm:pt modelId="{7196D98E-B555-4E91-B5CD-67FAE5C6D535}" type="sibTrans" cxnId="{D4DF47AF-8CF8-41E3-81D8-966E9C45A6ED}">
      <dgm:prSet/>
      <dgm:spPr/>
      <dgm:t>
        <a:bodyPr/>
        <a:lstStyle/>
        <a:p>
          <a:endParaRPr lang="en-IN"/>
        </a:p>
      </dgm:t>
    </dgm:pt>
    <dgm:pt modelId="{0D79FA5D-7D2A-438C-9E23-F2888C28FD14}">
      <dgm:prSet phldrT="[Text]" custT="1"/>
      <dgm:spPr>
        <a:ln>
          <a:solidFill>
            <a:schemeClr val="bg1"/>
          </a:solidFill>
        </a:ln>
      </dgm:spPr>
      <dgm:t>
        <a:bodyPr anchor="ctr"/>
        <a:lstStyle/>
        <a:p>
          <a:pPr algn="ctr">
            <a:buFont typeface="Wingdings" panose="05000000000000000000" pitchFamily="2" charset="2"/>
            <a:buChar char="§"/>
          </a:pPr>
          <a:r>
            <a:rPr lang="en-US" sz="1400" dirty="0">
              <a:solidFill>
                <a:schemeClr val="bg1"/>
              </a:solidFill>
            </a:rPr>
            <a:t>Four traditional varieties/Landraces which are performing better </a:t>
          </a:r>
          <a:r>
            <a:rPr lang="en-US" sz="1400" dirty="0" smtClean="0">
              <a:solidFill>
                <a:schemeClr val="bg1"/>
              </a:solidFill>
            </a:rPr>
            <a:t>and on </a:t>
          </a:r>
          <a:r>
            <a:rPr lang="en-US" sz="1400" dirty="0">
              <a:solidFill>
                <a:schemeClr val="bg1"/>
              </a:solidFill>
            </a:rPr>
            <a:t>par </a:t>
          </a:r>
          <a:r>
            <a:rPr lang="en-US" sz="1400" dirty="0" smtClean="0">
              <a:solidFill>
                <a:schemeClr val="bg1"/>
              </a:solidFill>
            </a:rPr>
            <a:t>to </a:t>
          </a:r>
          <a:r>
            <a:rPr lang="en-US" sz="1400" dirty="0">
              <a:solidFill>
                <a:schemeClr val="bg1"/>
              </a:solidFill>
            </a:rPr>
            <a:t>national checks are ready to go through the process laid out in approved </a:t>
          </a:r>
          <a:r>
            <a:rPr lang="en-US" sz="1400" dirty="0" err="1">
              <a:solidFill>
                <a:schemeClr val="bg1"/>
              </a:solidFill>
            </a:rPr>
            <a:t>SoPs</a:t>
          </a:r>
          <a:r>
            <a:rPr lang="en-US" sz="1400" dirty="0">
              <a:solidFill>
                <a:schemeClr val="bg1"/>
              </a:solidFill>
            </a:rPr>
            <a:t> to get released and notified.</a:t>
          </a:r>
          <a:endParaRPr lang="en-IN" sz="1400" dirty="0">
            <a:solidFill>
              <a:schemeClr val="bg1"/>
            </a:solidFill>
          </a:endParaRPr>
        </a:p>
      </dgm:t>
    </dgm:pt>
    <dgm:pt modelId="{CE449DC6-3662-46F5-A294-7B71EE63487D}" type="parTrans" cxnId="{C7749DC8-1308-4259-A74C-59FD105D7B53}">
      <dgm:prSet/>
      <dgm:spPr/>
      <dgm:t>
        <a:bodyPr/>
        <a:lstStyle/>
        <a:p>
          <a:endParaRPr lang="en-IN"/>
        </a:p>
      </dgm:t>
    </dgm:pt>
    <dgm:pt modelId="{40B7AFDA-4111-4D14-BB6F-93A11024EC91}" type="sibTrans" cxnId="{C7749DC8-1308-4259-A74C-59FD105D7B53}">
      <dgm:prSet/>
      <dgm:spPr/>
      <dgm:t>
        <a:bodyPr/>
        <a:lstStyle/>
        <a:p>
          <a:endParaRPr lang="en-IN"/>
        </a:p>
      </dgm:t>
    </dgm:pt>
    <dgm:pt modelId="{2F992B17-8F9C-4D96-B4BC-A6FC407C638B}">
      <dgm:prSet custT="1"/>
      <dgm:spPr>
        <a:ln>
          <a:solidFill>
            <a:schemeClr val="bg1"/>
          </a:solidFill>
        </a:ln>
      </dgm:spPr>
      <dgm:t>
        <a:bodyPr anchor="ctr"/>
        <a:lstStyle/>
        <a:p>
          <a:pPr algn="ctr">
            <a:buFont typeface="Wingdings" panose="05000000000000000000" pitchFamily="2" charset="2"/>
            <a:buChar char="§"/>
          </a:pPr>
          <a:r>
            <a:rPr lang="en-US" sz="1400" dirty="0">
              <a:solidFill>
                <a:schemeClr val="bg1"/>
              </a:solidFill>
            </a:rPr>
            <a:t>The government has finalized to extend similar kind of landrace revivals to </a:t>
          </a:r>
          <a:r>
            <a:rPr lang="en-US" sz="1400" b="1" dirty="0">
              <a:solidFill>
                <a:srgbClr val="FFC000"/>
              </a:solidFill>
            </a:rPr>
            <a:t>pulses, oil seeds</a:t>
          </a:r>
          <a:r>
            <a:rPr lang="en-US" sz="1400" dirty="0">
              <a:solidFill>
                <a:schemeClr val="bg1"/>
              </a:solidFill>
            </a:rPr>
            <a:t> and other millets through appropriate SOPs in consultation with the respective stakeholders and communities</a:t>
          </a:r>
          <a:endParaRPr lang="en-IN" sz="1400" dirty="0">
            <a:solidFill>
              <a:schemeClr val="bg1"/>
            </a:solidFill>
          </a:endParaRPr>
        </a:p>
      </dgm:t>
    </dgm:pt>
    <dgm:pt modelId="{A9703362-8995-452E-82CE-B88EDFEEF6C1}" type="parTrans" cxnId="{D8F1D1FB-6A10-4685-9C7D-4C3F98F1DAA3}">
      <dgm:prSet/>
      <dgm:spPr/>
      <dgm:t>
        <a:bodyPr/>
        <a:lstStyle/>
        <a:p>
          <a:endParaRPr lang="en-IN"/>
        </a:p>
      </dgm:t>
    </dgm:pt>
    <dgm:pt modelId="{9C6AFF01-BB10-4D4C-BE6C-D20ADF19E296}" type="sibTrans" cxnId="{D8F1D1FB-6A10-4685-9C7D-4C3F98F1DAA3}">
      <dgm:prSet/>
      <dgm:spPr/>
      <dgm:t>
        <a:bodyPr/>
        <a:lstStyle/>
        <a:p>
          <a:endParaRPr lang="en-IN"/>
        </a:p>
      </dgm:t>
    </dgm:pt>
    <dgm:pt modelId="{3EEC597D-E6EB-4F03-9969-9FBFE3F11755}">
      <dgm:prSet custT="1"/>
      <dgm:spPr>
        <a:ln>
          <a:solidFill>
            <a:schemeClr val="bg1"/>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90CC6F32-234E-44D7-BEF7-1CF445665571}" type="parTrans" cxnId="{B3F521E5-59CA-4190-BD3B-B04253697B95}">
      <dgm:prSet/>
      <dgm:spPr/>
      <dgm:t>
        <a:bodyPr/>
        <a:lstStyle/>
        <a:p>
          <a:endParaRPr lang="en-IN"/>
        </a:p>
      </dgm:t>
    </dgm:pt>
    <dgm:pt modelId="{ECABC148-6E68-4205-B8E3-E2A2C49B9256}" type="sibTrans" cxnId="{B3F521E5-59CA-4190-BD3B-B04253697B95}">
      <dgm:prSet/>
      <dgm:spPr/>
      <dgm:t>
        <a:bodyPr/>
        <a:lstStyle/>
        <a:p>
          <a:endParaRPr lang="en-IN"/>
        </a:p>
      </dgm:t>
    </dgm:pt>
    <dgm:pt modelId="{B4C89BC7-A790-4D27-883F-6EF938CC9926}" type="pres">
      <dgm:prSet presAssocID="{632F6EBC-1DD8-4CC7-B34D-E0A806DA16A8}" presName="linear" presStyleCnt="0">
        <dgm:presLayoutVars>
          <dgm:animLvl val="lvl"/>
          <dgm:resizeHandles val="exact"/>
        </dgm:presLayoutVars>
      </dgm:prSet>
      <dgm:spPr/>
      <dgm:t>
        <a:bodyPr/>
        <a:lstStyle/>
        <a:p>
          <a:endParaRPr lang="en-US"/>
        </a:p>
      </dgm:t>
    </dgm:pt>
    <dgm:pt modelId="{47AFB9FC-04A6-437F-A506-EA4150F73A87}" type="pres">
      <dgm:prSet presAssocID="{D3DEA457-B164-4463-83A0-783770B41239}" presName="parentText" presStyleLbl="node1" presStyleIdx="0" presStyleCnt="1" custScaleY="34781" custLinFactNeighborX="-3674" custLinFactNeighborY="-7157">
        <dgm:presLayoutVars>
          <dgm:chMax val="0"/>
          <dgm:bulletEnabled val="1"/>
        </dgm:presLayoutVars>
      </dgm:prSet>
      <dgm:spPr>
        <a:xfrm>
          <a:off x="0" y="345447"/>
          <a:ext cx="5379078" cy="1788116"/>
        </a:xfrm>
        <a:prstGeom prst="roundRect">
          <a:avLst/>
        </a:prstGeom>
      </dgm:spPr>
      <dgm:t>
        <a:bodyPr/>
        <a:lstStyle/>
        <a:p>
          <a:endParaRPr lang="en-US"/>
        </a:p>
      </dgm:t>
    </dgm:pt>
    <dgm:pt modelId="{1F7CFAC5-3AEE-4A6F-A859-FF6BE1FCC45E}" type="pres">
      <dgm:prSet presAssocID="{D3DEA457-B164-4463-83A0-783770B41239}" presName="childText" presStyleLbl="revTx" presStyleIdx="0" presStyleCnt="1" custLinFactNeighborY="7700">
        <dgm:presLayoutVars>
          <dgm:bulletEnabled val="1"/>
        </dgm:presLayoutVars>
      </dgm:prSet>
      <dgm:spPr/>
      <dgm:t>
        <a:bodyPr/>
        <a:lstStyle/>
        <a:p>
          <a:endParaRPr lang="en-US"/>
        </a:p>
      </dgm:t>
    </dgm:pt>
  </dgm:ptLst>
  <dgm:cxnLst>
    <dgm:cxn modelId="{CC0B8B79-33BD-4B85-AD0F-591CCAFEA219}" type="presOf" srcId="{2F992B17-8F9C-4D96-B4BC-A6FC407C638B}" destId="{1F7CFAC5-3AEE-4A6F-A859-FF6BE1FCC45E}" srcOrd="0" destOrd="2" presId="urn:microsoft.com/office/officeart/2005/8/layout/vList2"/>
    <dgm:cxn modelId="{D8F1D1FB-6A10-4685-9C7D-4C3F98F1DAA3}" srcId="{D3DEA457-B164-4463-83A0-783770B41239}" destId="{2F992B17-8F9C-4D96-B4BC-A6FC407C638B}" srcOrd="2" destOrd="0" parTransId="{A9703362-8995-452E-82CE-B88EDFEEF6C1}" sibTransId="{9C6AFF01-BB10-4D4C-BE6C-D20ADF19E296}"/>
    <dgm:cxn modelId="{B3F521E5-59CA-4190-BD3B-B04253697B95}" srcId="{D3DEA457-B164-4463-83A0-783770B41239}" destId="{3EEC597D-E6EB-4F03-9969-9FBFE3F11755}" srcOrd="1" destOrd="0" parTransId="{90CC6F32-234E-44D7-BEF7-1CF445665571}" sibTransId="{ECABC148-6E68-4205-B8E3-E2A2C49B9256}"/>
    <dgm:cxn modelId="{E9FA83E6-F84C-4FDA-A6FE-4B49B7E74C58}" type="presOf" srcId="{632F6EBC-1DD8-4CC7-B34D-E0A806DA16A8}" destId="{B4C89BC7-A790-4D27-883F-6EF938CC9926}" srcOrd="0" destOrd="0" presId="urn:microsoft.com/office/officeart/2005/8/layout/vList2"/>
    <dgm:cxn modelId="{D4DF47AF-8CF8-41E3-81D8-966E9C45A6ED}" srcId="{632F6EBC-1DD8-4CC7-B34D-E0A806DA16A8}" destId="{D3DEA457-B164-4463-83A0-783770B41239}" srcOrd="0" destOrd="0" parTransId="{1DF15227-1965-4545-916A-03FE310D0A1A}" sibTransId="{7196D98E-B555-4E91-B5CD-67FAE5C6D535}"/>
    <dgm:cxn modelId="{82B4E9C0-7DC9-458E-84A1-2503B9FDE5F4}" type="presOf" srcId="{3EEC597D-E6EB-4F03-9969-9FBFE3F11755}" destId="{1F7CFAC5-3AEE-4A6F-A859-FF6BE1FCC45E}" srcOrd="0" destOrd="1" presId="urn:microsoft.com/office/officeart/2005/8/layout/vList2"/>
    <dgm:cxn modelId="{9D913DAF-BFA0-4F37-A3BC-43E4E9144D63}" type="presOf" srcId="{D3DEA457-B164-4463-83A0-783770B41239}" destId="{47AFB9FC-04A6-437F-A506-EA4150F73A87}" srcOrd="0" destOrd="0" presId="urn:microsoft.com/office/officeart/2005/8/layout/vList2"/>
    <dgm:cxn modelId="{C7749DC8-1308-4259-A74C-59FD105D7B53}" srcId="{D3DEA457-B164-4463-83A0-783770B41239}" destId="{0D79FA5D-7D2A-438C-9E23-F2888C28FD14}" srcOrd="0" destOrd="0" parTransId="{CE449DC6-3662-46F5-A294-7B71EE63487D}" sibTransId="{40B7AFDA-4111-4D14-BB6F-93A11024EC91}"/>
    <dgm:cxn modelId="{AA6DB7DF-45A9-4115-94A1-9E2E78BEC0E7}" type="presOf" srcId="{0D79FA5D-7D2A-438C-9E23-F2888C28FD14}" destId="{1F7CFAC5-3AEE-4A6F-A859-FF6BE1FCC45E}" srcOrd="0" destOrd="0" presId="urn:microsoft.com/office/officeart/2005/8/layout/vList2"/>
    <dgm:cxn modelId="{28972F0E-DB8E-47C8-BB23-516A25D85E4C}" type="presParOf" srcId="{B4C89BC7-A790-4D27-883F-6EF938CC9926}" destId="{47AFB9FC-04A6-437F-A506-EA4150F73A87}" srcOrd="0" destOrd="0" presId="urn:microsoft.com/office/officeart/2005/8/layout/vList2"/>
    <dgm:cxn modelId="{8AF0CF01-3FAD-4D90-99B9-1E97B65F0B55}" type="presParOf" srcId="{B4C89BC7-A790-4D27-883F-6EF938CC9926}" destId="{1F7CFAC5-3AEE-4A6F-A859-FF6BE1FCC45E}" srcOrd="1"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2F6EBC-1DD8-4CC7-B34D-E0A806DA16A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IN"/>
        </a:p>
      </dgm:t>
    </dgm:pt>
    <dgm:pt modelId="{D3DEA457-B164-4463-83A0-783770B41239}">
      <dgm:prSet phldrT="[Text]" custT="1"/>
      <dgm:spPr>
        <a:ln>
          <a:noFill/>
        </a:ln>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b="1" kern="1200" dirty="0">
              <a:solidFill>
                <a:schemeClr val="tx1">
                  <a:lumMod val="95000"/>
                  <a:lumOff val="5000"/>
                </a:schemeClr>
              </a:solidFill>
              <a:latin typeface="Calibri" panose="020F0502020204030204"/>
              <a:ea typeface="+mn-ea"/>
              <a:cs typeface="+mn-cs"/>
            </a:rPr>
            <a:t>The Mission - Proceedings</a:t>
          </a:r>
          <a:endParaRPr lang="en-IN" sz="1800" b="1" kern="1200" dirty="0">
            <a:solidFill>
              <a:schemeClr val="tx1">
                <a:lumMod val="95000"/>
                <a:lumOff val="5000"/>
              </a:schemeClr>
            </a:solidFill>
            <a:latin typeface="Calibri" panose="020F0502020204030204"/>
            <a:ea typeface="+mn-ea"/>
            <a:cs typeface="+mn-cs"/>
          </a:endParaRPr>
        </a:p>
      </dgm:t>
    </dgm:pt>
    <dgm:pt modelId="{1DF15227-1965-4545-916A-03FE310D0A1A}" type="parTrans" cxnId="{D4DF47AF-8CF8-41E3-81D8-966E9C45A6ED}">
      <dgm:prSet/>
      <dgm:spPr/>
      <dgm:t>
        <a:bodyPr/>
        <a:lstStyle/>
        <a:p>
          <a:endParaRPr lang="en-IN"/>
        </a:p>
      </dgm:t>
    </dgm:pt>
    <dgm:pt modelId="{7196D98E-B555-4E91-B5CD-67FAE5C6D535}" type="sibTrans" cxnId="{D4DF47AF-8CF8-41E3-81D8-966E9C45A6ED}">
      <dgm:prSet/>
      <dgm:spPr/>
      <dgm:t>
        <a:bodyPr/>
        <a:lstStyle/>
        <a:p>
          <a:endParaRPr lang="en-IN"/>
        </a:p>
      </dgm:t>
    </dgm:pt>
    <dgm:pt modelId="{0D79FA5D-7D2A-438C-9E23-F2888C28FD14}">
      <dgm:prSet phldrT="[Text]" custT="1"/>
      <dgm:spPr>
        <a:ln>
          <a:solidFill>
            <a:srgbClr val="FFFF00"/>
          </a:solidFill>
        </a:ln>
      </dgm:spPr>
      <dgm:t>
        <a:bodyPr anchor="ctr"/>
        <a:lstStyle/>
        <a:p>
          <a:pPr algn="ctr">
            <a:buFont typeface="Wingdings" panose="05000000000000000000" pitchFamily="2" charset="2"/>
            <a:buChar char="§"/>
          </a:pPr>
          <a:r>
            <a:rPr lang="en-US" sz="1400" dirty="0">
              <a:solidFill>
                <a:schemeClr val="bg1"/>
              </a:solidFill>
            </a:rPr>
            <a:t>Odisha Millet Mission has explored the landraces of millets which are still grown in few pockets in the state of Odisha. </a:t>
          </a:r>
          <a:endParaRPr lang="en-IN" sz="1400" dirty="0">
            <a:solidFill>
              <a:schemeClr val="bg1"/>
            </a:solidFill>
          </a:endParaRPr>
        </a:p>
      </dgm:t>
    </dgm:pt>
    <dgm:pt modelId="{CE449DC6-3662-46F5-A294-7B71EE63487D}" type="parTrans" cxnId="{C7749DC8-1308-4259-A74C-59FD105D7B53}">
      <dgm:prSet/>
      <dgm:spPr/>
      <dgm:t>
        <a:bodyPr/>
        <a:lstStyle/>
        <a:p>
          <a:endParaRPr lang="en-IN"/>
        </a:p>
      </dgm:t>
    </dgm:pt>
    <dgm:pt modelId="{40B7AFDA-4111-4D14-BB6F-93A11024EC91}" type="sibTrans" cxnId="{C7749DC8-1308-4259-A74C-59FD105D7B53}">
      <dgm:prSet/>
      <dgm:spPr/>
      <dgm:t>
        <a:bodyPr/>
        <a:lstStyle/>
        <a:p>
          <a:endParaRPr lang="en-IN"/>
        </a:p>
      </dgm:t>
    </dgm:pt>
    <dgm:pt modelId="{C78ED6A6-C2AA-46C8-AF93-D35156438714}">
      <dgm:prSet phldrT="[Text]" custT="1"/>
      <dgm:spPr>
        <a:ln>
          <a:solidFill>
            <a:srgbClr val="FFFF00"/>
          </a:solidFill>
        </a:ln>
      </dgm:spPr>
      <dgm:t>
        <a:bodyPr anchor="ctr"/>
        <a:lstStyle/>
        <a:p>
          <a:pPr algn="ctr">
            <a:buFont typeface="Wingdings" panose="05000000000000000000" pitchFamily="2" charset="2"/>
            <a:buChar char="§"/>
          </a:pPr>
          <a:r>
            <a:rPr lang="en-US" sz="1400" dirty="0">
              <a:solidFill>
                <a:schemeClr val="bg1"/>
              </a:solidFill>
            </a:rPr>
            <a:t>These varieties have been conserved both in field gene bank attached to Community Management Seed System (CMSS) and also in the State Seed Testing Laboratories (SSTL) in Bhubaneswar. </a:t>
          </a:r>
          <a:endParaRPr lang="en-IN" sz="1400" dirty="0">
            <a:solidFill>
              <a:schemeClr val="bg1"/>
            </a:solidFill>
          </a:endParaRPr>
        </a:p>
      </dgm:t>
    </dgm:pt>
    <dgm:pt modelId="{C09DD984-949E-470E-BD49-901FC45975BF}" type="parTrans" cxnId="{4774F010-36A3-4A34-908D-2D114BA94C65}">
      <dgm:prSet/>
      <dgm:spPr/>
      <dgm:t>
        <a:bodyPr/>
        <a:lstStyle/>
        <a:p>
          <a:endParaRPr lang="en-IN"/>
        </a:p>
      </dgm:t>
    </dgm:pt>
    <dgm:pt modelId="{DA3B0DB0-36C9-46BE-82DD-75249D334C99}" type="sibTrans" cxnId="{4774F010-36A3-4A34-908D-2D114BA94C65}">
      <dgm:prSet/>
      <dgm:spPr/>
      <dgm:t>
        <a:bodyPr/>
        <a:lstStyle/>
        <a:p>
          <a:endParaRPr lang="en-IN"/>
        </a:p>
      </dgm:t>
    </dgm:pt>
    <dgm:pt modelId="{2B9480CC-3BA2-4926-A732-B59451782E7E}">
      <dgm:prSet phldrT="[Text]" custT="1"/>
      <dgm:spPr>
        <a:ln>
          <a:solidFill>
            <a:srgbClr val="FFFF00"/>
          </a:solidFill>
        </a:ln>
      </dgm:spPr>
      <dgm:t>
        <a:bodyPr anchor="ctr"/>
        <a:lstStyle/>
        <a:p>
          <a:pPr algn="ctr">
            <a:buFont typeface="Wingdings" panose="05000000000000000000" pitchFamily="2" charset="2"/>
            <a:buChar char="§"/>
          </a:pPr>
          <a:r>
            <a:rPr lang="en-US" sz="1400">
              <a:solidFill>
                <a:schemeClr val="bg1"/>
              </a:solidFill>
            </a:rPr>
            <a:t>Till now, 97 traditional millet varieties have been stored in SSTL. </a:t>
          </a:r>
          <a:endParaRPr lang="en-IN" sz="1400" dirty="0">
            <a:solidFill>
              <a:schemeClr val="bg1"/>
            </a:solidFill>
          </a:endParaRPr>
        </a:p>
      </dgm:t>
    </dgm:pt>
    <dgm:pt modelId="{648B13D2-5A69-42F8-A747-9F0CAB4BBD08}" type="parTrans" cxnId="{2A8D59DD-0310-4B65-B5B6-B2461A9AA572}">
      <dgm:prSet/>
      <dgm:spPr/>
      <dgm:t>
        <a:bodyPr/>
        <a:lstStyle/>
        <a:p>
          <a:endParaRPr lang="en-IN"/>
        </a:p>
      </dgm:t>
    </dgm:pt>
    <dgm:pt modelId="{31E0E21E-3152-4E8E-A407-27AB11E49E2B}" type="sibTrans" cxnId="{2A8D59DD-0310-4B65-B5B6-B2461A9AA572}">
      <dgm:prSet/>
      <dgm:spPr/>
      <dgm:t>
        <a:bodyPr/>
        <a:lstStyle/>
        <a:p>
          <a:endParaRPr lang="en-IN"/>
        </a:p>
      </dgm:t>
    </dgm:pt>
    <dgm:pt modelId="{61B9E948-EAB9-404B-A13C-4CC9B02E37B1}">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F7344F6D-D9C6-44A5-AB6C-655B777FB803}" type="parTrans" cxnId="{1E9C3E8F-1792-4120-921C-28609F2260C7}">
      <dgm:prSet/>
      <dgm:spPr/>
      <dgm:t>
        <a:bodyPr/>
        <a:lstStyle/>
        <a:p>
          <a:endParaRPr lang="en-IN"/>
        </a:p>
      </dgm:t>
    </dgm:pt>
    <dgm:pt modelId="{1DE3477C-B21E-4D64-870C-D08E1C5E5B0D}" type="sibTrans" cxnId="{1E9C3E8F-1792-4120-921C-28609F2260C7}">
      <dgm:prSet/>
      <dgm:spPr/>
      <dgm:t>
        <a:bodyPr/>
        <a:lstStyle/>
        <a:p>
          <a:endParaRPr lang="en-IN"/>
        </a:p>
      </dgm:t>
    </dgm:pt>
    <dgm:pt modelId="{BB2F5042-3A90-46C8-BBB1-33330D8805AD}">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06E3169F-B395-4DA9-AB44-C7E003844D2E}" type="parTrans" cxnId="{359A79A2-489B-41DA-BEE8-4D28BBD3B75E}">
      <dgm:prSet/>
      <dgm:spPr/>
      <dgm:t>
        <a:bodyPr/>
        <a:lstStyle/>
        <a:p>
          <a:endParaRPr lang="en-IN"/>
        </a:p>
      </dgm:t>
    </dgm:pt>
    <dgm:pt modelId="{4416E036-58A3-4148-897A-4DFB74720428}" type="sibTrans" cxnId="{359A79A2-489B-41DA-BEE8-4D28BBD3B75E}">
      <dgm:prSet/>
      <dgm:spPr/>
      <dgm:t>
        <a:bodyPr/>
        <a:lstStyle/>
        <a:p>
          <a:endParaRPr lang="en-IN"/>
        </a:p>
      </dgm:t>
    </dgm:pt>
    <dgm:pt modelId="{7F682BA3-D3AA-49E3-BE49-187E0C928514}">
      <dgm:prSet phldrT="[Text]" custT="1"/>
      <dgm:spPr>
        <a:ln>
          <a:solidFill>
            <a:srgbClr val="FFFF00"/>
          </a:solidFill>
        </a:ln>
      </dgm:spPr>
      <dgm:t>
        <a:bodyPr anchor="ctr"/>
        <a:lstStyle/>
        <a:p>
          <a:pPr algn="ctr">
            <a:buFont typeface="Wingdings" panose="05000000000000000000" pitchFamily="2" charset="2"/>
            <a:buChar char="§"/>
          </a:pPr>
          <a:r>
            <a:rPr lang="en-US" sz="1400" dirty="0">
              <a:solidFill>
                <a:schemeClr val="bg1"/>
              </a:solidFill>
            </a:rPr>
            <a:t>The farmers have been given access to the conserved landraces from SSTL if there is a loss of landrace due to any natural calamities. </a:t>
          </a:r>
          <a:endParaRPr lang="en-IN" sz="1400" dirty="0">
            <a:solidFill>
              <a:schemeClr val="bg1"/>
            </a:solidFill>
          </a:endParaRPr>
        </a:p>
      </dgm:t>
    </dgm:pt>
    <dgm:pt modelId="{DD6642AB-8BE1-4D58-9C45-85660AD12ADB}" type="parTrans" cxnId="{DA611399-B830-4B41-9CC1-43F4FA1B5CB5}">
      <dgm:prSet/>
      <dgm:spPr/>
      <dgm:t>
        <a:bodyPr/>
        <a:lstStyle/>
        <a:p>
          <a:endParaRPr lang="en-IN"/>
        </a:p>
      </dgm:t>
    </dgm:pt>
    <dgm:pt modelId="{7BE3025B-ECA0-4C0D-B100-F11B240339EC}" type="sibTrans" cxnId="{DA611399-B830-4B41-9CC1-43F4FA1B5CB5}">
      <dgm:prSet/>
      <dgm:spPr/>
      <dgm:t>
        <a:bodyPr/>
        <a:lstStyle/>
        <a:p>
          <a:endParaRPr lang="en-IN"/>
        </a:p>
      </dgm:t>
    </dgm:pt>
    <dgm:pt modelId="{48FC6D39-0B09-44E2-87F1-46A362991995}">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9F9154A7-D4BA-4BBA-93E4-E021D617237A}" type="parTrans" cxnId="{1205DCF1-C135-4A23-A44E-BF5BC95D23B0}">
      <dgm:prSet/>
      <dgm:spPr/>
      <dgm:t>
        <a:bodyPr/>
        <a:lstStyle/>
        <a:p>
          <a:endParaRPr lang="en-IN"/>
        </a:p>
      </dgm:t>
    </dgm:pt>
    <dgm:pt modelId="{B2834890-A845-43E5-8850-740CFAB49460}" type="sibTrans" cxnId="{1205DCF1-C135-4A23-A44E-BF5BC95D23B0}">
      <dgm:prSet/>
      <dgm:spPr/>
      <dgm:t>
        <a:bodyPr/>
        <a:lstStyle/>
        <a:p>
          <a:endParaRPr lang="en-IN"/>
        </a:p>
      </dgm:t>
    </dgm:pt>
    <dgm:pt modelId="{07965316-8155-4BDB-B26A-88952A63B1A0}">
      <dgm:prSet phldrT="[Text]" custT="1"/>
      <dgm:spPr>
        <a:ln>
          <a:solidFill>
            <a:srgbClr val="FFFF00"/>
          </a:solidFill>
        </a:ln>
      </dgm:spPr>
      <dgm:t>
        <a:bodyPr anchor="ctr"/>
        <a:lstStyle/>
        <a:p>
          <a:pPr algn="ctr">
            <a:buFont typeface="Wingdings" panose="05000000000000000000" pitchFamily="2" charset="2"/>
            <a:buChar char="§"/>
          </a:pPr>
          <a:r>
            <a:rPr lang="en-US" sz="1400">
              <a:solidFill>
                <a:schemeClr val="bg1"/>
              </a:solidFill>
            </a:rPr>
            <a:t>Traditional millet varieties have been collected from primary conservers from different districts in the state with a prescribed format. </a:t>
          </a:r>
          <a:endParaRPr lang="en-IN" sz="1400" dirty="0">
            <a:solidFill>
              <a:schemeClr val="bg1"/>
            </a:solidFill>
          </a:endParaRPr>
        </a:p>
      </dgm:t>
    </dgm:pt>
    <dgm:pt modelId="{A0BFCF90-D0FB-4509-B997-4E4D26580E09}" type="parTrans" cxnId="{E013A70B-000B-4426-A051-51173FE4DC16}">
      <dgm:prSet/>
      <dgm:spPr/>
      <dgm:t>
        <a:bodyPr/>
        <a:lstStyle/>
        <a:p>
          <a:endParaRPr lang="en-IN"/>
        </a:p>
      </dgm:t>
    </dgm:pt>
    <dgm:pt modelId="{12CD41C3-8752-49D8-90EB-F8C2EF96602D}" type="sibTrans" cxnId="{E013A70B-000B-4426-A051-51173FE4DC16}">
      <dgm:prSet/>
      <dgm:spPr/>
      <dgm:t>
        <a:bodyPr/>
        <a:lstStyle/>
        <a:p>
          <a:endParaRPr lang="en-IN"/>
        </a:p>
      </dgm:t>
    </dgm:pt>
    <dgm:pt modelId="{0D23C72B-AA3F-48EB-AD03-3C6983256797}">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1D5E4AD8-D6AE-4977-9280-43E3915B0097}" type="parTrans" cxnId="{DA5086BC-4E25-404F-B966-7A876C916CFE}">
      <dgm:prSet/>
      <dgm:spPr/>
      <dgm:t>
        <a:bodyPr/>
        <a:lstStyle/>
        <a:p>
          <a:endParaRPr lang="en-IN"/>
        </a:p>
      </dgm:t>
    </dgm:pt>
    <dgm:pt modelId="{EB2CE4D8-B0BA-485D-AFF4-D1AC8F301003}" type="sibTrans" cxnId="{DA5086BC-4E25-404F-B966-7A876C916CFE}">
      <dgm:prSet/>
      <dgm:spPr/>
      <dgm:t>
        <a:bodyPr/>
        <a:lstStyle/>
        <a:p>
          <a:endParaRPr lang="en-IN"/>
        </a:p>
      </dgm:t>
    </dgm:pt>
    <dgm:pt modelId="{1A8C3484-6002-4D5A-8AB5-1D83FEE513C5}">
      <dgm:prSet phldrT="[Text]" custT="1"/>
      <dgm:spPr>
        <a:ln>
          <a:solidFill>
            <a:srgbClr val="FFFF00"/>
          </a:solidFill>
        </a:ln>
      </dgm:spPr>
      <dgm:t>
        <a:bodyPr anchor="ctr"/>
        <a:lstStyle/>
        <a:p>
          <a:pPr algn="ctr">
            <a:buFont typeface="Wingdings" panose="05000000000000000000" pitchFamily="2" charset="2"/>
            <a:buChar char="§"/>
          </a:pPr>
          <a:r>
            <a:rPr lang="en-US" sz="1400">
              <a:solidFill>
                <a:schemeClr val="bg1"/>
              </a:solidFill>
            </a:rPr>
            <a:t>The conservation activities have been conducted in the agro-ecological zones involving farmers in various stages – twice in a crop cycle, late vegetative stage and physiological maturity stage for collecting seed materials from the conservation plot as per the laid out SOPs.</a:t>
          </a:r>
          <a:endParaRPr lang="en-IN" sz="1400" dirty="0">
            <a:solidFill>
              <a:schemeClr val="bg1"/>
            </a:solidFill>
          </a:endParaRPr>
        </a:p>
      </dgm:t>
    </dgm:pt>
    <dgm:pt modelId="{51708B1F-FD1E-45EC-B1E6-675774C46225}" type="parTrans" cxnId="{398DED6D-7039-4499-9B1A-A7B57E74CDAF}">
      <dgm:prSet/>
      <dgm:spPr/>
      <dgm:t>
        <a:bodyPr/>
        <a:lstStyle/>
        <a:p>
          <a:endParaRPr lang="en-IN"/>
        </a:p>
      </dgm:t>
    </dgm:pt>
    <dgm:pt modelId="{3D1C205C-9A4B-4013-9CB4-BC8712945441}" type="sibTrans" cxnId="{398DED6D-7039-4499-9B1A-A7B57E74CDAF}">
      <dgm:prSet/>
      <dgm:spPr/>
      <dgm:t>
        <a:bodyPr/>
        <a:lstStyle/>
        <a:p>
          <a:endParaRPr lang="en-IN"/>
        </a:p>
      </dgm:t>
    </dgm:pt>
    <dgm:pt modelId="{B7E7AA7E-9B00-45E9-989A-6FCAF25AEB39}">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AB0BA41A-3EB1-4C89-9204-E53EC6D4CCA4}" type="parTrans" cxnId="{33C958DA-9367-432B-B873-614BBC122A4B}">
      <dgm:prSet/>
      <dgm:spPr/>
      <dgm:t>
        <a:bodyPr/>
        <a:lstStyle/>
        <a:p>
          <a:endParaRPr lang="en-IN"/>
        </a:p>
      </dgm:t>
    </dgm:pt>
    <dgm:pt modelId="{0A267A13-F125-41CB-8A12-56A251F4CE3D}" type="sibTrans" cxnId="{33C958DA-9367-432B-B873-614BBC122A4B}">
      <dgm:prSet/>
      <dgm:spPr/>
      <dgm:t>
        <a:bodyPr/>
        <a:lstStyle/>
        <a:p>
          <a:endParaRPr lang="en-IN"/>
        </a:p>
      </dgm:t>
    </dgm:pt>
    <dgm:pt modelId="{98A92182-6394-473B-B0CD-42D71EB47915}">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C8E8C606-5E21-44E1-8114-158B5B8DD560}" type="parTrans" cxnId="{5FFD9EB7-ECA8-4B3A-B7AD-D98FBCBEEE78}">
      <dgm:prSet/>
      <dgm:spPr/>
      <dgm:t>
        <a:bodyPr/>
        <a:lstStyle/>
        <a:p>
          <a:endParaRPr lang="en-IN"/>
        </a:p>
      </dgm:t>
    </dgm:pt>
    <dgm:pt modelId="{2754E531-7778-4D28-A406-941461E0367F}" type="sibTrans" cxnId="{5FFD9EB7-ECA8-4B3A-B7AD-D98FBCBEEE78}">
      <dgm:prSet/>
      <dgm:spPr/>
      <dgm:t>
        <a:bodyPr/>
        <a:lstStyle/>
        <a:p>
          <a:endParaRPr lang="en-IN"/>
        </a:p>
      </dgm:t>
    </dgm:pt>
    <dgm:pt modelId="{E920C789-D8B7-47EB-AEA3-BE45DFCA5441}">
      <dgm:prSet phldrT="[Text]" custT="1"/>
      <dgm:spPr>
        <a:ln>
          <a:solidFill>
            <a:srgbClr val="FFFF00"/>
          </a:solidFill>
        </a:ln>
      </dgm:spPr>
      <dgm:t>
        <a:bodyPr anchor="ctr"/>
        <a:lstStyle/>
        <a:p>
          <a:pPr algn="ctr">
            <a:buFont typeface="Wingdings" panose="05000000000000000000" pitchFamily="2" charset="2"/>
            <a:buChar char="§"/>
          </a:pPr>
          <a:r>
            <a:rPr lang="en-US" sz="1400" dirty="0">
              <a:solidFill>
                <a:schemeClr val="bg1"/>
              </a:solidFill>
            </a:rPr>
            <a:t>Training programs were organized for Farmers Producers Organisations (FPO) and Women Self-help Groups (WSHGs) on seed production protocols and the effective process of preserving quality seeds. </a:t>
          </a:r>
          <a:endParaRPr lang="en-IN" sz="1400" dirty="0">
            <a:solidFill>
              <a:schemeClr val="bg1"/>
            </a:solidFill>
          </a:endParaRPr>
        </a:p>
      </dgm:t>
    </dgm:pt>
    <dgm:pt modelId="{BC6B1A33-DB8B-4CF4-90C3-D73835DC34E1}" type="parTrans" cxnId="{42DC0570-9665-4D2A-BFD9-377E38792F0B}">
      <dgm:prSet/>
      <dgm:spPr/>
      <dgm:t>
        <a:bodyPr/>
        <a:lstStyle/>
        <a:p>
          <a:endParaRPr lang="en-IN"/>
        </a:p>
      </dgm:t>
    </dgm:pt>
    <dgm:pt modelId="{3372970B-3278-41E0-9F0F-3A30B6EDB112}" type="sibTrans" cxnId="{42DC0570-9665-4D2A-BFD9-377E38792F0B}">
      <dgm:prSet/>
      <dgm:spPr/>
      <dgm:t>
        <a:bodyPr/>
        <a:lstStyle/>
        <a:p>
          <a:endParaRPr lang="en-IN"/>
        </a:p>
      </dgm:t>
    </dgm:pt>
    <dgm:pt modelId="{3BADCD5A-F01A-4F04-AE42-2ECA1E8D2676}">
      <dgm:prSet phldrT="[Text]" custT="1"/>
      <dgm:spPr>
        <a:ln>
          <a:solidFill>
            <a:srgbClr val="FFFF00"/>
          </a:solidFill>
        </a:ln>
      </dgm:spPr>
      <dgm:t>
        <a:bodyPr anchor="ctr"/>
        <a:lstStyle/>
        <a:p>
          <a:pPr algn="ctr">
            <a:buFont typeface="Wingdings" panose="05000000000000000000" pitchFamily="2" charset="2"/>
            <a:buChar char="§"/>
          </a:pPr>
          <a:r>
            <a:rPr lang="en-US" sz="1400" dirty="0">
              <a:solidFill>
                <a:schemeClr val="bg1"/>
              </a:solidFill>
            </a:rPr>
            <a:t>Some farmers were designated by the mission as </a:t>
          </a:r>
          <a:r>
            <a:rPr lang="en-US" sz="1400" b="1" dirty="0">
              <a:solidFill>
                <a:srgbClr val="FFC000"/>
              </a:solidFill>
            </a:rPr>
            <a:t>'Seed Farmers</a:t>
          </a:r>
          <a:r>
            <a:rPr lang="en-US" sz="1400" dirty="0">
              <a:solidFill>
                <a:schemeClr val="bg1"/>
              </a:solidFill>
            </a:rPr>
            <a:t>', and they played leading roles in conservation and exchange among farmers in their respective regions. </a:t>
          </a:r>
          <a:endParaRPr lang="en-IN" sz="1400" dirty="0">
            <a:solidFill>
              <a:schemeClr val="bg1"/>
            </a:solidFill>
          </a:endParaRPr>
        </a:p>
      </dgm:t>
    </dgm:pt>
    <dgm:pt modelId="{DED527F8-B05A-4A9E-8137-48D0AD35B015}" type="sibTrans" cxnId="{C971D858-2F61-4396-BEB7-A0C87F545367}">
      <dgm:prSet/>
      <dgm:spPr/>
      <dgm:t>
        <a:bodyPr/>
        <a:lstStyle/>
        <a:p>
          <a:endParaRPr lang="en-IN"/>
        </a:p>
      </dgm:t>
    </dgm:pt>
    <dgm:pt modelId="{EE58B9B6-2062-44F5-8B0A-02C0D79931AB}" type="parTrans" cxnId="{C971D858-2F61-4396-BEB7-A0C87F545367}">
      <dgm:prSet/>
      <dgm:spPr/>
      <dgm:t>
        <a:bodyPr/>
        <a:lstStyle/>
        <a:p>
          <a:endParaRPr lang="en-IN"/>
        </a:p>
      </dgm:t>
    </dgm:pt>
    <dgm:pt modelId="{DD16F0AF-6247-44AE-AFF5-E325F7514FB1}">
      <dgm:prSet phldrT="[Text]" custT="1"/>
      <dgm:spPr>
        <a:ln>
          <a:solidFill>
            <a:srgbClr val="FFFF00"/>
          </a:solidFill>
        </a:ln>
      </dgm:spPr>
      <dgm:t>
        <a:bodyPr anchor="ctr"/>
        <a:lstStyle/>
        <a:p>
          <a:pPr algn="ctr">
            <a:buFont typeface="Wingdings" panose="05000000000000000000" pitchFamily="2" charset="2"/>
            <a:buChar char="§"/>
          </a:pPr>
          <a:endParaRPr lang="en-IN" sz="1400" dirty="0">
            <a:solidFill>
              <a:schemeClr val="bg1"/>
            </a:solidFill>
          </a:endParaRPr>
        </a:p>
      </dgm:t>
    </dgm:pt>
    <dgm:pt modelId="{C097587F-2AAC-4DBB-AC2C-F12F4BE982ED}" type="parTrans" cxnId="{997F828C-02FC-4697-A8AA-90D7DB3D05E3}">
      <dgm:prSet/>
      <dgm:spPr/>
      <dgm:t>
        <a:bodyPr/>
        <a:lstStyle/>
        <a:p>
          <a:endParaRPr lang="en-IN"/>
        </a:p>
      </dgm:t>
    </dgm:pt>
    <dgm:pt modelId="{1B44D713-ECEF-43CC-8EE2-4B93B9053254}" type="sibTrans" cxnId="{997F828C-02FC-4697-A8AA-90D7DB3D05E3}">
      <dgm:prSet/>
      <dgm:spPr/>
      <dgm:t>
        <a:bodyPr/>
        <a:lstStyle/>
        <a:p>
          <a:endParaRPr lang="en-IN"/>
        </a:p>
      </dgm:t>
    </dgm:pt>
    <dgm:pt modelId="{B4C89BC7-A790-4D27-883F-6EF938CC9926}" type="pres">
      <dgm:prSet presAssocID="{632F6EBC-1DD8-4CC7-B34D-E0A806DA16A8}" presName="linear" presStyleCnt="0">
        <dgm:presLayoutVars>
          <dgm:animLvl val="lvl"/>
          <dgm:resizeHandles val="exact"/>
        </dgm:presLayoutVars>
      </dgm:prSet>
      <dgm:spPr/>
      <dgm:t>
        <a:bodyPr/>
        <a:lstStyle/>
        <a:p>
          <a:endParaRPr lang="en-US"/>
        </a:p>
      </dgm:t>
    </dgm:pt>
    <dgm:pt modelId="{47AFB9FC-04A6-437F-A506-EA4150F73A87}" type="pres">
      <dgm:prSet presAssocID="{D3DEA457-B164-4463-83A0-783770B41239}" presName="parentText" presStyleLbl="node1" presStyleIdx="0" presStyleCnt="1" custScaleY="89719" custLinFactNeighborX="-1282" custLinFactNeighborY="-5532">
        <dgm:presLayoutVars>
          <dgm:chMax val="0"/>
          <dgm:bulletEnabled val="1"/>
        </dgm:presLayoutVars>
      </dgm:prSet>
      <dgm:spPr>
        <a:xfrm>
          <a:off x="0" y="628121"/>
          <a:ext cx="5379078" cy="1179906"/>
        </a:xfrm>
        <a:prstGeom prst="roundRect">
          <a:avLst/>
        </a:prstGeom>
      </dgm:spPr>
      <dgm:t>
        <a:bodyPr/>
        <a:lstStyle/>
        <a:p>
          <a:endParaRPr lang="en-US"/>
        </a:p>
      </dgm:t>
    </dgm:pt>
    <dgm:pt modelId="{1F7CFAC5-3AEE-4A6F-A859-FF6BE1FCC45E}" type="pres">
      <dgm:prSet presAssocID="{D3DEA457-B164-4463-83A0-783770B41239}" presName="childText" presStyleLbl="revTx" presStyleIdx="0" presStyleCnt="1" custScaleY="104484">
        <dgm:presLayoutVars>
          <dgm:bulletEnabled val="1"/>
        </dgm:presLayoutVars>
      </dgm:prSet>
      <dgm:spPr/>
      <dgm:t>
        <a:bodyPr/>
        <a:lstStyle/>
        <a:p>
          <a:endParaRPr lang="en-US"/>
        </a:p>
      </dgm:t>
    </dgm:pt>
  </dgm:ptLst>
  <dgm:cxnLst>
    <dgm:cxn modelId="{DA5086BC-4E25-404F-B966-7A876C916CFE}" srcId="{D3DEA457-B164-4463-83A0-783770B41239}" destId="{0D23C72B-AA3F-48EB-AD03-3C6983256797}" srcOrd="7" destOrd="0" parTransId="{1D5E4AD8-D6AE-4977-9280-43E3915B0097}" sibTransId="{EB2CE4D8-B0BA-485D-AFF4-D1AC8F301003}"/>
    <dgm:cxn modelId="{398DED6D-7039-4499-9B1A-A7B57E74CDAF}" srcId="{D3DEA457-B164-4463-83A0-783770B41239}" destId="{1A8C3484-6002-4D5A-8AB5-1D83FEE513C5}" srcOrd="10" destOrd="0" parTransId="{51708B1F-FD1E-45EC-B1E6-675774C46225}" sibTransId="{3D1C205C-9A4B-4013-9CB4-BC8712945441}"/>
    <dgm:cxn modelId="{D4DF47AF-8CF8-41E3-81D8-966E9C45A6ED}" srcId="{632F6EBC-1DD8-4CC7-B34D-E0A806DA16A8}" destId="{D3DEA457-B164-4463-83A0-783770B41239}" srcOrd="0" destOrd="0" parTransId="{1DF15227-1965-4545-916A-03FE310D0A1A}" sibTransId="{7196D98E-B555-4E91-B5CD-67FAE5C6D535}"/>
    <dgm:cxn modelId="{12C4190F-0643-4BB3-8766-A11559924752}" type="presOf" srcId="{3BADCD5A-F01A-4F04-AE42-2ECA1E8D2676}" destId="{1F7CFAC5-3AEE-4A6F-A859-FF6BE1FCC45E}" srcOrd="0" destOrd="12" presId="urn:microsoft.com/office/officeart/2005/8/layout/vList2"/>
    <dgm:cxn modelId="{C7749DC8-1308-4259-A74C-59FD105D7B53}" srcId="{D3DEA457-B164-4463-83A0-783770B41239}" destId="{0D79FA5D-7D2A-438C-9E23-F2888C28FD14}" srcOrd="0" destOrd="0" parTransId="{CE449DC6-3662-46F5-A294-7B71EE63487D}" sibTransId="{40B7AFDA-4111-4D14-BB6F-93A11024EC91}"/>
    <dgm:cxn modelId="{C971D858-2F61-4396-BEB7-A0C87F545367}" srcId="{D3DEA457-B164-4463-83A0-783770B41239}" destId="{3BADCD5A-F01A-4F04-AE42-2ECA1E8D2676}" srcOrd="12" destOrd="0" parTransId="{EE58B9B6-2062-44F5-8B0A-02C0D79931AB}" sibTransId="{DED527F8-B05A-4A9E-8137-48D0AD35B015}"/>
    <dgm:cxn modelId="{DA611399-B830-4B41-9CC1-43F4FA1B5CB5}" srcId="{D3DEA457-B164-4463-83A0-783770B41239}" destId="{7F682BA3-D3AA-49E3-BE49-187E0C928514}" srcOrd="6" destOrd="0" parTransId="{DD6642AB-8BE1-4D58-9C45-85660AD12ADB}" sibTransId="{7BE3025B-ECA0-4C0D-B100-F11B240339EC}"/>
    <dgm:cxn modelId="{E9FA83E6-F84C-4FDA-A6FE-4B49B7E74C58}" type="presOf" srcId="{632F6EBC-1DD8-4CC7-B34D-E0A806DA16A8}" destId="{B4C89BC7-A790-4D27-883F-6EF938CC9926}" srcOrd="0" destOrd="0" presId="urn:microsoft.com/office/officeart/2005/8/layout/vList2"/>
    <dgm:cxn modelId="{AA6DB7DF-45A9-4115-94A1-9E2E78BEC0E7}" type="presOf" srcId="{0D79FA5D-7D2A-438C-9E23-F2888C28FD14}" destId="{1F7CFAC5-3AEE-4A6F-A859-FF6BE1FCC45E}" srcOrd="0" destOrd="0" presId="urn:microsoft.com/office/officeart/2005/8/layout/vList2"/>
    <dgm:cxn modelId="{33C958DA-9367-432B-B873-614BBC122A4B}" srcId="{D3DEA457-B164-4463-83A0-783770B41239}" destId="{B7E7AA7E-9B00-45E9-989A-6FCAF25AEB39}" srcOrd="9" destOrd="0" parTransId="{AB0BA41A-3EB1-4C89-9204-E53EC6D4CCA4}" sibTransId="{0A267A13-F125-41CB-8A12-56A251F4CE3D}"/>
    <dgm:cxn modelId="{63FEED84-9834-4806-B538-746554A87C10}" type="presOf" srcId="{E920C789-D8B7-47EB-AEA3-BE45DFCA5441}" destId="{1F7CFAC5-3AEE-4A6F-A859-FF6BE1FCC45E}" srcOrd="0" destOrd="14" presId="urn:microsoft.com/office/officeart/2005/8/layout/vList2"/>
    <dgm:cxn modelId="{2A8D59DD-0310-4B65-B5B6-B2461A9AA572}" srcId="{D3DEA457-B164-4463-83A0-783770B41239}" destId="{2B9480CC-3BA2-4926-A732-B59451782E7E}" srcOrd="4" destOrd="0" parTransId="{648B13D2-5A69-42F8-A747-9F0CAB4BBD08}" sibTransId="{31E0E21E-3152-4E8E-A407-27AB11E49E2B}"/>
    <dgm:cxn modelId="{250B90A6-3FC5-41F3-B94A-B6B37E28D90F}" type="presOf" srcId="{98A92182-6394-473B-B0CD-42D71EB47915}" destId="{1F7CFAC5-3AEE-4A6F-A859-FF6BE1FCC45E}" srcOrd="0" destOrd="11" presId="urn:microsoft.com/office/officeart/2005/8/layout/vList2"/>
    <dgm:cxn modelId="{1E9C3E8F-1792-4120-921C-28609F2260C7}" srcId="{D3DEA457-B164-4463-83A0-783770B41239}" destId="{61B9E948-EAB9-404B-A13C-4CC9B02E37B1}" srcOrd="1" destOrd="0" parTransId="{F7344F6D-D9C6-44A5-AB6C-655B777FB803}" sibTransId="{1DE3477C-B21E-4D64-870C-D08E1C5E5B0D}"/>
    <dgm:cxn modelId="{B807B338-0E46-4D91-AC34-552EC3C58F09}" type="presOf" srcId="{61B9E948-EAB9-404B-A13C-4CC9B02E37B1}" destId="{1F7CFAC5-3AEE-4A6F-A859-FF6BE1FCC45E}" srcOrd="0" destOrd="1" presId="urn:microsoft.com/office/officeart/2005/8/layout/vList2"/>
    <dgm:cxn modelId="{1205DCF1-C135-4A23-A44E-BF5BC95D23B0}" srcId="{D3DEA457-B164-4463-83A0-783770B41239}" destId="{48FC6D39-0B09-44E2-87F1-46A362991995}" srcOrd="5" destOrd="0" parTransId="{9F9154A7-D4BA-4BBA-93E4-E021D617237A}" sibTransId="{B2834890-A845-43E5-8850-740CFAB49460}"/>
    <dgm:cxn modelId="{9D913DAF-BFA0-4F37-A3BC-43E4E9144D63}" type="presOf" srcId="{D3DEA457-B164-4463-83A0-783770B41239}" destId="{47AFB9FC-04A6-437F-A506-EA4150F73A87}" srcOrd="0" destOrd="0" presId="urn:microsoft.com/office/officeart/2005/8/layout/vList2"/>
    <dgm:cxn modelId="{A83EA9D2-E621-495F-8862-4B2B1EBA8F9A}" type="presOf" srcId="{DD16F0AF-6247-44AE-AFF5-E325F7514FB1}" destId="{1F7CFAC5-3AEE-4A6F-A859-FF6BE1FCC45E}" srcOrd="0" destOrd="13" presId="urn:microsoft.com/office/officeart/2005/8/layout/vList2"/>
    <dgm:cxn modelId="{42DC0570-9665-4D2A-BFD9-377E38792F0B}" srcId="{D3DEA457-B164-4463-83A0-783770B41239}" destId="{E920C789-D8B7-47EB-AEA3-BE45DFCA5441}" srcOrd="14" destOrd="0" parTransId="{BC6B1A33-DB8B-4CF4-90C3-D73835DC34E1}" sibTransId="{3372970B-3278-41E0-9F0F-3A30B6EDB112}"/>
    <dgm:cxn modelId="{085C7176-BAF4-4972-920B-D2E4E58107DB}" type="presOf" srcId="{07965316-8155-4BDB-B26A-88952A63B1A0}" destId="{1F7CFAC5-3AEE-4A6F-A859-FF6BE1FCC45E}" srcOrd="0" destOrd="8" presId="urn:microsoft.com/office/officeart/2005/8/layout/vList2"/>
    <dgm:cxn modelId="{997F828C-02FC-4697-A8AA-90D7DB3D05E3}" srcId="{D3DEA457-B164-4463-83A0-783770B41239}" destId="{DD16F0AF-6247-44AE-AFF5-E325F7514FB1}" srcOrd="13" destOrd="0" parTransId="{C097587F-2AAC-4DBB-AC2C-F12F4BE982ED}" sibTransId="{1B44D713-ECEF-43CC-8EE2-4B93B9053254}"/>
    <dgm:cxn modelId="{E013A70B-000B-4426-A051-51173FE4DC16}" srcId="{D3DEA457-B164-4463-83A0-783770B41239}" destId="{07965316-8155-4BDB-B26A-88952A63B1A0}" srcOrd="8" destOrd="0" parTransId="{A0BFCF90-D0FB-4509-B997-4E4D26580E09}" sibTransId="{12CD41C3-8752-49D8-90EB-F8C2EF96602D}"/>
    <dgm:cxn modelId="{359A79A2-489B-41DA-BEE8-4D28BBD3B75E}" srcId="{D3DEA457-B164-4463-83A0-783770B41239}" destId="{BB2F5042-3A90-46C8-BBB1-33330D8805AD}" srcOrd="3" destOrd="0" parTransId="{06E3169F-B395-4DA9-AB44-C7E003844D2E}" sibTransId="{4416E036-58A3-4148-897A-4DFB74720428}"/>
    <dgm:cxn modelId="{E5F742BD-8B20-4004-A88D-707790F997BE}" type="presOf" srcId="{1A8C3484-6002-4D5A-8AB5-1D83FEE513C5}" destId="{1F7CFAC5-3AEE-4A6F-A859-FF6BE1FCC45E}" srcOrd="0" destOrd="10" presId="urn:microsoft.com/office/officeart/2005/8/layout/vList2"/>
    <dgm:cxn modelId="{C77CE0C7-3F49-4D7D-B821-BD84DA8BC063}" type="presOf" srcId="{C78ED6A6-C2AA-46C8-AF93-D35156438714}" destId="{1F7CFAC5-3AEE-4A6F-A859-FF6BE1FCC45E}" srcOrd="0" destOrd="2" presId="urn:microsoft.com/office/officeart/2005/8/layout/vList2"/>
    <dgm:cxn modelId="{FBB64E31-AEF3-4493-A51F-4D5DC7CF36CC}" type="presOf" srcId="{2B9480CC-3BA2-4926-A732-B59451782E7E}" destId="{1F7CFAC5-3AEE-4A6F-A859-FF6BE1FCC45E}" srcOrd="0" destOrd="4" presId="urn:microsoft.com/office/officeart/2005/8/layout/vList2"/>
    <dgm:cxn modelId="{46D7A493-DE15-424E-A780-8B0918A3B7ED}" type="presOf" srcId="{48FC6D39-0B09-44E2-87F1-46A362991995}" destId="{1F7CFAC5-3AEE-4A6F-A859-FF6BE1FCC45E}" srcOrd="0" destOrd="5" presId="urn:microsoft.com/office/officeart/2005/8/layout/vList2"/>
    <dgm:cxn modelId="{5FFD9EB7-ECA8-4B3A-B7AD-D98FBCBEEE78}" srcId="{D3DEA457-B164-4463-83A0-783770B41239}" destId="{98A92182-6394-473B-B0CD-42D71EB47915}" srcOrd="11" destOrd="0" parTransId="{C8E8C606-5E21-44E1-8114-158B5B8DD560}" sibTransId="{2754E531-7778-4D28-A406-941461E0367F}"/>
    <dgm:cxn modelId="{4774F010-36A3-4A34-908D-2D114BA94C65}" srcId="{D3DEA457-B164-4463-83A0-783770B41239}" destId="{C78ED6A6-C2AA-46C8-AF93-D35156438714}" srcOrd="2" destOrd="0" parTransId="{C09DD984-949E-470E-BD49-901FC45975BF}" sibTransId="{DA3B0DB0-36C9-46BE-82DD-75249D334C99}"/>
    <dgm:cxn modelId="{EF32D89E-5DE8-4E63-AFAA-6EA9C6F05C89}" type="presOf" srcId="{7F682BA3-D3AA-49E3-BE49-187E0C928514}" destId="{1F7CFAC5-3AEE-4A6F-A859-FF6BE1FCC45E}" srcOrd="0" destOrd="6" presId="urn:microsoft.com/office/officeart/2005/8/layout/vList2"/>
    <dgm:cxn modelId="{6DD05725-008A-4CFC-A092-947D8A5A898A}" type="presOf" srcId="{BB2F5042-3A90-46C8-BBB1-33330D8805AD}" destId="{1F7CFAC5-3AEE-4A6F-A859-FF6BE1FCC45E}" srcOrd="0" destOrd="3" presId="urn:microsoft.com/office/officeart/2005/8/layout/vList2"/>
    <dgm:cxn modelId="{5DCFF76C-427A-4AE4-9847-18792BACE171}" type="presOf" srcId="{B7E7AA7E-9B00-45E9-989A-6FCAF25AEB39}" destId="{1F7CFAC5-3AEE-4A6F-A859-FF6BE1FCC45E}" srcOrd="0" destOrd="9" presId="urn:microsoft.com/office/officeart/2005/8/layout/vList2"/>
    <dgm:cxn modelId="{FC5C17E7-EF42-4E7C-A0B9-C0FC749243D7}" type="presOf" srcId="{0D23C72B-AA3F-48EB-AD03-3C6983256797}" destId="{1F7CFAC5-3AEE-4A6F-A859-FF6BE1FCC45E}" srcOrd="0" destOrd="7" presId="urn:microsoft.com/office/officeart/2005/8/layout/vList2"/>
    <dgm:cxn modelId="{28972F0E-DB8E-47C8-BB23-516A25D85E4C}" type="presParOf" srcId="{B4C89BC7-A790-4D27-883F-6EF938CC9926}" destId="{47AFB9FC-04A6-437F-A506-EA4150F73A87}" srcOrd="0" destOrd="0" presId="urn:microsoft.com/office/officeart/2005/8/layout/vList2"/>
    <dgm:cxn modelId="{8AF0CF01-3FAD-4D90-99B9-1E97B65F0B55}" type="presParOf" srcId="{B4C89BC7-A790-4D27-883F-6EF938CC9926}" destId="{1F7CFAC5-3AEE-4A6F-A859-FF6BE1FCC45E}" srcOrd="1" destOrd="0" presId="urn:microsoft.com/office/officeart/2005/8/layout/vList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B9FC-04A6-437F-A506-EA4150F73A87}">
      <dsp:nvSpPr>
        <dsp:cNvPr id="0" name=""/>
        <dsp:cNvSpPr/>
      </dsp:nvSpPr>
      <dsp:spPr>
        <a:xfrm>
          <a:off x="0" y="977204"/>
          <a:ext cx="4440350" cy="462140"/>
        </a:xfrm>
        <a:prstGeom prst="roundRect">
          <a:avLst/>
        </a:prstGeom>
        <a:solidFill>
          <a:srgbClr val="FFC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ED7D31">
                  <a:lumMod val="50000"/>
                </a:srgbClr>
              </a:solidFill>
              <a:latin typeface="Calibri" panose="020F0502020204030204"/>
              <a:ea typeface="+mn-ea"/>
              <a:cs typeface="+mn-cs"/>
            </a:rPr>
            <a:t>Objective of the Mission</a:t>
          </a:r>
          <a:endParaRPr lang="en-IN" sz="1800" b="1" kern="1200" dirty="0">
            <a:solidFill>
              <a:srgbClr val="ED7D31">
                <a:lumMod val="50000"/>
              </a:srgbClr>
            </a:solidFill>
            <a:latin typeface="Calibri" panose="020F0502020204030204"/>
            <a:ea typeface="+mn-ea"/>
            <a:cs typeface="+mn-cs"/>
          </a:endParaRPr>
        </a:p>
      </dsp:txBody>
      <dsp:txXfrm>
        <a:off x="22560" y="999764"/>
        <a:ext cx="4395230" cy="417020"/>
      </dsp:txXfrm>
    </dsp:sp>
    <dsp:sp modelId="{1F7CFAC5-3AEE-4A6F-A859-FF6BE1FCC45E}">
      <dsp:nvSpPr>
        <dsp:cNvPr id="0" name=""/>
        <dsp:cNvSpPr/>
      </dsp:nvSpPr>
      <dsp:spPr>
        <a:xfrm>
          <a:off x="0" y="1538148"/>
          <a:ext cx="4440350" cy="1076400"/>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40981" tIns="17780" rIns="99568" bIns="17780" numCol="1" spcCol="1270" anchor="ctr" anchorCtr="0">
          <a:noAutofit/>
        </a:bodyPr>
        <a:lstStyle/>
        <a:p>
          <a:pPr marL="114300" lvl="1" indent="-114300" algn="ctr" defTabSz="622300">
            <a:lnSpc>
              <a:spcPct val="90000"/>
            </a:lnSpc>
            <a:spcBef>
              <a:spcPct val="0"/>
            </a:spcBef>
            <a:spcAft>
              <a:spcPct val="20000"/>
            </a:spcAft>
            <a:buChar char="••"/>
          </a:pPr>
          <a:r>
            <a:rPr lang="en-US" sz="1400" kern="1200" dirty="0">
              <a:solidFill>
                <a:schemeClr val="bg1"/>
              </a:solidFill>
            </a:rPr>
            <a:t>Revival of Millet Seed Systems for Landraces – to protect, promote and preserve traditional millet crop varieties as an effort to preserve indigenous knowledge of farming communities involved in millet farming</a:t>
          </a:r>
          <a:endParaRPr lang="en-IN" sz="1400" kern="1200" dirty="0">
            <a:solidFill>
              <a:schemeClr val="bg1"/>
            </a:solidFill>
          </a:endParaRPr>
        </a:p>
      </dsp:txBody>
      <dsp:txXfrm>
        <a:off x="0" y="1538148"/>
        <a:ext cx="4440350"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B9FC-04A6-437F-A506-EA4150F73A87}">
      <dsp:nvSpPr>
        <dsp:cNvPr id="0" name=""/>
        <dsp:cNvSpPr/>
      </dsp:nvSpPr>
      <dsp:spPr>
        <a:xfrm>
          <a:off x="0" y="934914"/>
          <a:ext cx="3847677" cy="436440"/>
        </a:xfrm>
        <a:prstGeom prst="round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Stakeholders in the Mission</a:t>
          </a:r>
          <a:endParaRPr lang="en-IN" sz="1800" b="1" kern="1200" dirty="0">
            <a:latin typeface="Calibri" panose="020F0502020204030204"/>
            <a:ea typeface="+mn-ea"/>
            <a:cs typeface="+mn-cs"/>
          </a:endParaRPr>
        </a:p>
      </dsp:txBody>
      <dsp:txXfrm>
        <a:off x="21305" y="956219"/>
        <a:ext cx="3805067" cy="393830"/>
      </dsp:txXfrm>
    </dsp:sp>
    <dsp:sp modelId="{1F7CFAC5-3AEE-4A6F-A859-FF6BE1FCC45E}">
      <dsp:nvSpPr>
        <dsp:cNvPr id="0" name=""/>
        <dsp:cNvSpPr/>
      </dsp:nvSpPr>
      <dsp:spPr>
        <a:xfrm>
          <a:off x="0" y="1458023"/>
          <a:ext cx="3847677" cy="1210950"/>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22164" tIns="17780" rIns="99568" bIns="17780" numCol="1" spcCol="1270" anchor="ctr" anchorCtr="0">
          <a:noAutofit/>
        </a:bodyPr>
        <a:lstStyle/>
        <a:p>
          <a:pPr marL="114300" lvl="1" indent="-114300" algn="ctr" defTabSz="622300">
            <a:lnSpc>
              <a:spcPct val="90000"/>
            </a:lnSpc>
            <a:spcBef>
              <a:spcPct val="0"/>
            </a:spcBef>
            <a:spcAft>
              <a:spcPct val="20000"/>
            </a:spcAft>
            <a:buChar char="••"/>
          </a:pPr>
          <a:r>
            <a:rPr lang="en-US" sz="1400" kern="1200" dirty="0">
              <a:solidFill>
                <a:schemeClr val="bg1"/>
              </a:solidFill>
            </a:rPr>
            <a:t>Department of Agriculture and Farmers Empowerment (</a:t>
          </a:r>
          <a:r>
            <a:rPr lang="en-US" sz="1400" kern="1200" dirty="0" err="1">
              <a:solidFill>
                <a:schemeClr val="bg1"/>
              </a:solidFill>
            </a:rPr>
            <a:t>DoA&amp;FE</a:t>
          </a:r>
          <a:r>
            <a:rPr lang="en-US" sz="1400" kern="1200" dirty="0" smtClean="0">
              <a:solidFill>
                <a:schemeClr val="bg1"/>
              </a:solidFill>
            </a:rPr>
            <a:t>), </a:t>
          </a:r>
          <a:r>
            <a:rPr lang="en-US" sz="1400" kern="1200" dirty="0">
              <a:solidFill>
                <a:schemeClr val="bg1"/>
              </a:solidFill>
            </a:rPr>
            <a:t>officials </a:t>
          </a:r>
          <a:r>
            <a:rPr lang="en-US" sz="1400" kern="1200" dirty="0" smtClean="0">
              <a:solidFill>
                <a:schemeClr val="bg1"/>
              </a:solidFill>
            </a:rPr>
            <a:t>from </a:t>
          </a:r>
          <a:r>
            <a:rPr lang="en-US" sz="1400" kern="1200" dirty="0">
              <a:solidFill>
                <a:schemeClr val="bg1"/>
              </a:solidFill>
            </a:rPr>
            <a:t>Govt. of </a:t>
          </a:r>
          <a:r>
            <a:rPr lang="en-US" sz="1400" kern="1200" dirty="0" smtClean="0">
              <a:solidFill>
                <a:schemeClr val="bg1"/>
              </a:solidFill>
            </a:rPr>
            <a:t>India, </a:t>
          </a:r>
          <a:r>
            <a:rPr lang="en-US" sz="1400" kern="1200" dirty="0">
              <a:solidFill>
                <a:schemeClr val="bg1"/>
              </a:solidFill>
            </a:rPr>
            <a:t>Farmers, Women groups, Community leaders, NGOs, Panchayati raj institution members and technical experts from other states besides Odisha</a:t>
          </a:r>
          <a:endParaRPr lang="en-IN" sz="1400" kern="1200" dirty="0">
            <a:solidFill>
              <a:schemeClr val="bg1"/>
            </a:solidFill>
          </a:endParaRPr>
        </a:p>
      </dsp:txBody>
      <dsp:txXfrm>
        <a:off x="0" y="1458023"/>
        <a:ext cx="3847677" cy="1210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B9FC-04A6-437F-A506-EA4150F73A87}">
      <dsp:nvSpPr>
        <dsp:cNvPr id="0" name=""/>
        <dsp:cNvSpPr/>
      </dsp:nvSpPr>
      <dsp:spPr>
        <a:xfrm>
          <a:off x="0" y="0"/>
          <a:ext cx="3718337" cy="462140"/>
        </a:xfrm>
        <a:prstGeom prst="round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Calibri" panose="020F0502020204030204"/>
              <a:ea typeface="+mn-ea"/>
              <a:cs typeface="+mn-cs"/>
            </a:rPr>
            <a:t>What the case study highlights?</a:t>
          </a:r>
          <a:endParaRPr lang="en-IN" sz="1800" b="1" kern="1200" dirty="0">
            <a:solidFill>
              <a:schemeClr val="bg1"/>
            </a:solidFill>
            <a:latin typeface="Calibri" panose="020F0502020204030204"/>
            <a:ea typeface="+mn-ea"/>
            <a:cs typeface="+mn-cs"/>
          </a:endParaRPr>
        </a:p>
      </dsp:txBody>
      <dsp:txXfrm>
        <a:off x="22560" y="22560"/>
        <a:ext cx="3673217" cy="417020"/>
      </dsp:txXfrm>
    </dsp:sp>
    <dsp:sp modelId="{1F7CFAC5-3AEE-4A6F-A859-FF6BE1FCC45E}">
      <dsp:nvSpPr>
        <dsp:cNvPr id="0" name=""/>
        <dsp:cNvSpPr/>
      </dsp:nvSpPr>
      <dsp:spPr>
        <a:xfrm>
          <a:off x="0" y="697210"/>
          <a:ext cx="3718337" cy="2758274"/>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18057" tIns="17780" rIns="99568" bIns="17780" numCol="1" spcCol="1270" anchor="ctr" anchorCtr="0">
          <a:noAutofit/>
        </a:bodyPr>
        <a:lstStyle/>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How the seed systems multiplied via landraces yielded more nutritional value and harvest quantity as compared to the commercially bred crop varieties.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How agrobiodiversity can be conserved by local communities by facilitating cultivation and consumption of a wide variety of landraces; thus preserving traditional knowledge.</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The need to protect landraces by developing an IP regime for traditional Crop varieties. </a:t>
          </a:r>
          <a:endParaRPr lang="en-IN" sz="1400" kern="1200" dirty="0">
            <a:solidFill>
              <a:schemeClr val="bg1"/>
            </a:solidFill>
          </a:endParaRPr>
        </a:p>
      </dsp:txBody>
      <dsp:txXfrm>
        <a:off x="0" y="697210"/>
        <a:ext cx="3718337" cy="27582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B9FC-04A6-437F-A506-EA4150F73A87}">
      <dsp:nvSpPr>
        <dsp:cNvPr id="0" name=""/>
        <dsp:cNvSpPr/>
      </dsp:nvSpPr>
      <dsp:spPr>
        <a:xfrm>
          <a:off x="0" y="319677"/>
          <a:ext cx="3382318" cy="436440"/>
        </a:xfrm>
        <a:prstGeom prst="round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a:ea typeface="+mn-ea"/>
              <a:cs typeface="+mn-cs"/>
            </a:rPr>
            <a:t>Mission Way Forward</a:t>
          </a:r>
          <a:endParaRPr lang="en-IN" sz="1800" b="1" kern="1200" dirty="0">
            <a:latin typeface="Calibri" panose="020F0502020204030204"/>
            <a:ea typeface="+mn-ea"/>
            <a:cs typeface="+mn-cs"/>
          </a:endParaRPr>
        </a:p>
      </dsp:txBody>
      <dsp:txXfrm>
        <a:off x="21305" y="340982"/>
        <a:ext cx="3339708" cy="393830"/>
      </dsp:txXfrm>
    </dsp:sp>
    <dsp:sp modelId="{1F7CFAC5-3AEE-4A6F-A859-FF6BE1FCC45E}">
      <dsp:nvSpPr>
        <dsp:cNvPr id="0" name=""/>
        <dsp:cNvSpPr/>
      </dsp:nvSpPr>
      <dsp:spPr>
        <a:xfrm>
          <a:off x="0" y="1016444"/>
          <a:ext cx="3382318" cy="2287350"/>
        </a:xfrm>
        <a:prstGeom prst="rect">
          <a:avLst/>
        </a:prstGeom>
        <a:noFill/>
        <a:ln>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07389" tIns="17780" rIns="99568" bIns="17780" numCol="1" spcCol="1270" anchor="ctr" anchorCtr="0">
          <a:noAutofit/>
        </a:bodyPr>
        <a:lstStyle/>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Four traditional varieties/Landraces which are performing better </a:t>
          </a:r>
          <a:r>
            <a:rPr lang="en-US" sz="1400" kern="1200" dirty="0" smtClean="0">
              <a:solidFill>
                <a:schemeClr val="bg1"/>
              </a:solidFill>
            </a:rPr>
            <a:t>and on </a:t>
          </a:r>
          <a:r>
            <a:rPr lang="en-US" sz="1400" kern="1200" dirty="0">
              <a:solidFill>
                <a:schemeClr val="bg1"/>
              </a:solidFill>
            </a:rPr>
            <a:t>par </a:t>
          </a:r>
          <a:r>
            <a:rPr lang="en-US" sz="1400" kern="1200" dirty="0" smtClean="0">
              <a:solidFill>
                <a:schemeClr val="bg1"/>
              </a:solidFill>
            </a:rPr>
            <a:t>to </a:t>
          </a:r>
          <a:r>
            <a:rPr lang="en-US" sz="1400" kern="1200" dirty="0">
              <a:solidFill>
                <a:schemeClr val="bg1"/>
              </a:solidFill>
            </a:rPr>
            <a:t>national checks are ready to go through the process laid out in approved </a:t>
          </a:r>
          <a:r>
            <a:rPr lang="en-US" sz="1400" kern="1200" dirty="0" err="1">
              <a:solidFill>
                <a:schemeClr val="bg1"/>
              </a:solidFill>
            </a:rPr>
            <a:t>SoPs</a:t>
          </a:r>
          <a:r>
            <a:rPr lang="en-US" sz="1400" kern="1200" dirty="0">
              <a:solidFill>
                <a:schemeClr val="bg1"/>
              </a:solidFill>
            </a:rPr>
            <a:t> to get released and notified.</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The government has finalized to extend similar kind of landrace revivals to </a:t>
          </a:r>
          <a:r>
            <a:rPr lang="en-US" sz="1400" b="1" kern="1200" dirty="0">
              <a:solidFill>
                <a:srgbClr val="FFC000"/>
              </a:solidFill>
            </a:rPr>
            <a:t>pulses, oil seeds</a:t>
          </a:r>
          <a:r>
            <a:rPr lang="en-US" sz="1400" kern="1200" dirty="0">
              <a:solidFill>
                <a:schemeClr val="bg1"/>
              </a:solidFill>
            </a:rPr>
            <a:t> and other millets through appropriate SOPs in consultation with the respective stakeholders and communities</a:t>
          </a:r>
          <a:endParaRPr lang="en-IN" sz="1400" kern="1200" dirty="0">
            <a:solidFill>
              <a:schemeClr val="bg1"/>
            </a:solidFill>
          </a:endParaRPr>
        </a:p>
      </dsp:txBody>
      <dsp:txXfrm>
        <a:off x="0" y="1016444"/>
        <a:ext cx="3382318" cy="2287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B9FC-04A6-437F-A506-EA4150F73A87}">
      <dsp:nvSpPr>
        <dsp:cNvPr id="0" name=""/>
        <dsp:cNvSpPr/>
      </dsp:nvSpPr>
      <dsp:spPr>
        <a:xfrm>
          <a:off x="0" y="0"/>
          <a:ext cx="6954437" cy="487066"/>
        </a:xfrm>
        <a:prstGeom prst="round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95000"/>
                  <a:lumOff val="5000"/>
                </a:schemeClr>
              </a:solidFill>
              <a:latin typeface="Calibri" panose="020F0502020204030204"/>
              <a:ea typeface="+mn-ea"/>
              <a:cs typeface="+mn-cs"/>
            </a:rPr>
            <a:t>The Mission - Proceedings</a:t>
          </a:r>
          <a:endParaRPr lang="en-IN" sz="1800" b="1" kern="1200" dirty="0">
            <a:solidFill>
              <a:schemeClr val="tx1">
                <a:lumMod val="95000"/>
                <a:lumOff val="5000"/>
              </a:schemeClr>
            </a:solidFill>
            <a:latin typeface="Calibri" panose="020F0502020204030204"/>
            <a:ea typeface="+mn-ea"/>
            <a:cs typeface="+mn-cs"/>
          </a:endParaRPr>
        </a:p>
      </dsp:txBody>
      <dsp:txXfrm>
        <a:off x="23777" y="23777"/>
        <a:ext cx="6906883" cy="439512"/>
      </dsp:txXfrm>
    </dsp:sp>
    <dsp:sp modelId="{1F7CFAC5-3AEE-4A6F-A859-FF6BE1FCC45E}">
      <dsp:nvSpPr>
        <dsp:cNvPr id="0" name=""/>
        <dsp:cNvSpPr/>
      </dsp:nvSpPr>
      <dsp:spPr>
        <a:xfrm>
          <a:off x="0" y="500111"/>
          <a:ext cx="6954437" cy="6021287"/>
        </a:xfrm>
        <a:prstGeom prst="rect">
          <a:avLst/>
        </a:prstGeom>
        <a:noFill/>
        <a:ln>
          <a:solidFill>
            <a:srgbClr val="FFFF00"/>
          </a:solidFill>
        </a:ln>
        <a:effectLst/>
      </dsp:spPr>
      <dsp:style>
        <a:lnRef idx="0">
          <a:scrgbClr r="0" g="0" b="0"/>
        </a:lnRef>
        <a:fillRef idx="0">
          <a:scrgbClr r="0" g="0" b="0"/>
        </a:fillRef>
        <a:effectRef idx="0">
          <a:scrgbClr r="0" g="0" b="0"/>
        </a:effectRef>
        <a:fontRef idx="minor"/>
      </dsp:style>
      <dsp:txBody>
        <a:bodyPr spcFirstLastPara="0" vert="horz" wrap="square" lIns="220803" tIns="17780" rIns="99568" bIns="17780" numCol="1" spcCol="1270" anchor="ctr" anchorCtr="0">
          <a:noAutofit/>
        </a:bodyPr>
        <a:lstStyle/>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Odisha Millet Mission has explored the landraces of millets which are still grown in few pockets in the state of Odisha.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These varieties have been conserved both in field gene bank attached to Community Management Seed System (CMSS) and also in the State Seed Testing Laboratories (SSTL) in Bhubaneswar.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a:solidFill>
                <a:schemeClr val="bg1"/>
              </a:solidFill>
            </a:rPr>
            <a:t>Till now, 97 traditional millet varieties have been stored in SSTL.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The farmers have been given access to the conserved landraces from SSTL if there is a loss of landrace due to any natural calamities.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a:solidFill>
                <a:schemeClr val="bg1"/>
              </a:solidFill>
            </a:rPr>
            <a:t>Traditional millet varieties have been collected from primary conservers from different districts in the state with a prescribed format.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a:solidFill>
                <a:schemeClr val="bg1"/>
              </a:solidFill>
            </a:rPr>
            <a:t>The conservation activities have been conducted in the agro-ecological zones involving farmers in various stages – twice in a crop cycle, late vegetative stage and physiological maturity stage for collecting seed materials from the conservation plot as per the laid out SOPs.</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Some farmers were designated by the mission as </a:t>
          </a:r>
          <a:r>
            <a:rPr lang="en-US" sz="1400" b="1" kern="1200" dirty="0">
              <a:solidFill>
                <a:srgbClr val="FFC000"/>
              </a:solidFill>
            </a:rPr>
            <a:t>'Seed Farmers</a:t>
          </a:r>
          <a:r>
            <a:rPr lang="en-US" sz="1400" kern="1200" dirty="0">
              <a:solidFill>
                <a:schemeClr val="bg1"/>
              </a:solidFill>
            </a:rPr>
            <a:t>', and they played leading roles in conservation and exchange among farmers in their respective regions. </a:t>
          </a: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endParaRPr lang="en-IN" sz="1400" kern="1200" dirty="0">
            <a:solidFill>
              <a:schemeClr val="bg1"/>
            </a:solidFill>
          </a:endParaRPr>
        </a:p>
        <a:p>
          <a:pPr marL="114300" lvl="1" indent="-114300" algn="ctr" defTabSz="622300">
            <a:lnSpc>
              <a:spcPct val="90000"/>
            </a:lnSpc>
            <a:spcBef>
              <a:spcPct val="0"/>
            </a:spcBef>
            <a:spcAft>
              <a:spcPct val="20000"/>
            </a:spcAft>
            <a:buFont typeface="Wingdings" panose="05000000000000000000" pitchFamily="2" charset="2"/>
            <a:buChar char="••"/>
          </a:pPr>
          <a:r>
            <a:rPr lang="en-US" sz="1400" kern="1200" dirty="0">
              <a:solidFill>
                <a:schemeClr val="bg1"/>
              </a:solidFill>
            </a:rPr>
            <a:t>Training programs were organized for Farmers Producers Organisations (FPO) and Women Self-help Groups (WSHGs) on seed production protocols and the effective process of preserving quality seeds. </a:t>
          </a:r>
          <a:endParaRPr lang="en-IN" sz="1400" kern="1200" dirty="0">
            <a:solidFill>
              <a:schemeClr val="bg1"/>
            </a:solidFill>
          </a:endParaRPr>
        </a:p>
      </dsp:txBody>
      <dsp:txXfrm>
        <a:off x="0" y="500111"/>
        <a:ext cx="6954437" cy="60212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Corbel" panose="020B0503020204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p:cNvSpPr>
            <a:spLocks noGrp="1"/>
          </p:cNvSpPr>
          <p:nvPr>
            <p:ph type="dt" sz="half" idx="10"/>
          </p:nvPr>
        </p:nvSpPr>
        <p:spPr/>
        <p:txBody>
          <a:bodyPr/>
          <a:lstStyle/>
          <a:p>
            <a:fld id="{1879BDB8-03A2-460A-91AC-0B1D6972BD3C}" type="datetimeFigureOut">
              <a:rPr lang="en-IN" smtClean="0"/>
              <a:t>23-04-2023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170755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1879BDB8-03A2-460A-91AC-0B1D6972BD3C}" type="datetimeFigureOut">
              <a:rPr lang="en-IN" smtClean="0"/>
              <a:t>23-04-2023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394116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1879BDB8-03A2-460A-91AC-0B1D6972BD3C}" type="datetimeFigureOut">
              <a:rPr lang="en-IN" smtClean="0"/>
              <a:t>23-04-2023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34133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b="1">
                <a:solidFill>
                  <a:srgbClr val="75BD3D"/>
                </a:solidFill>
                <a:latin typeface="Corbel" panose="020B050302020402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p:txBody>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vl5pPr>
              <a:defRPr>
                <a:solidFill>
                  <a:schemeClr val="bg1"/>
                </a:solidFill>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p>
            <a:fld id="{1879BDB8-03A2-460A-91AC-0B1D6972BD3C}" type="datetimeFigureOut">
              <a:rPr lang="en-IN" smtClean="0"/>
              <a:t>23-04-2023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76570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9BDB8-03A2-460A-91AC-0B1D6972BD3C}" type="datetimeFigureOut">
              <a:rPr lang="en-IN" smtClean="0"/>
              <a:t>23-04-2023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123231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1879BDB8-03A2-460A-91AC-0B1D6972BD3C}" type="datetimeFigureOut">
              <a:rPr lang="en-IN" smtClean="0"/>
              <a:t>23-04-2023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6018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1879BDB8-03A2-460A-91AC-0B1D6972BD3C}" type="datetimeFigureOut">
              <a:rPr lang="en-IN" smtClean="0"/>
              <a:t>23-04-2023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332507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1879BDB8-03A2-460A-91AC-0B1D6972BD3C}" type="datetimeFigureOut">
              <a:rPr lang="en-IN" smtClean="0"/>
              <a:t>23-04-2023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266872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9BDB8-03A2-460A-91AC-0B1D6972BD3C}" type="datetimeFigureOut">
              <a:rPr lang="en-IN" smtClean="0"/>
              <a:t>23-04-2023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221288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9BDB8-03A2-460A-91AC-0B1D6972BD3C}" type="datetimeFigureOut">
              <a:rPr lang="en-IN" smtClean="0"/>
              <a:t>23-04-2023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63623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9BDB8-03A2-460A-91AC-0B1D6972BD3C}" type="datetimeFigureOut">
              <a:rPr lang="en-IN" smtClean="0"/>
              <a:t>23-04-2023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252D6CD-0E9C-413D-87D2-83947873F15E}" type="slidenum">
              <a:rPr lang="en-IN" smtClean="0"/>
              <a:t>‹#›</a:t>
            </a:fld>
            <a:endParaRPr lang="en-IN"/>
          </a:p>
        </p:txBody>
      </p:sp>
    </p:spTree>
    <p:extLst>
      <p:ext uri="{BB962C8B-B14F-4D97-AF65-F5344CB8AC3E}">
        <p14:creationId xmlns:p14="http://schemas.microsoft.com/office/powerpoint/2010/main" val="182605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319054"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9BDB8-03A2-460A-91AC-0B1D6972BD3C}" type="datetimeFigureOut">
              <a:rPr lang="en-IN" smtClean="0"/>
              <a:t>23-04-2023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52D6CD-0E9C-413D-87D2-83947873F15E}" type="slidenum">
              <a:rPr lang="en-IN" smtClean="0"/>
              <a:t>‹#›</a:t>
            </a:fld>
            <a:endParaRPr lang="en-IN"/>
          </a:p>
        </p:txBody>
      </p:sp>
      <p:sp>
        <p:nvSpPr>
          <p:cNvPr id="7" name="MSIPCMContentMarking" descr="{&quot;HashCode&quot;:2082126947,&quot;Placement&quot;:&quot;Footer&quot;,&quot;Top&quot;:519.343,&quot;Left&quot;:406.33,&quot;SlideWidth&quot;:960,&quot;SlideHeight&quot;:540}"/>
          <p:cNvSpPr txBox="1"/>
          <p:nvPr userDrawn="1"/>
        </p:nvSpPr>
        <p:spPr>
          <a:xfrm>
            <a:off x="5160391" y="6649884"/>
            <a:ext cx="1871217" cy="153888"/>
          </a:xfrm>
          <a:prstGeom prst="rect">
            <a:avLst/>
          </a:prstGeom>
          <a:noFill/>
        </p:spPr>
        <p:txBody>
          <a:bodyPr vert="horz" wrap="square" lIns="0" tIns="0" rIns="0" bIns="0" rtlCol="0" anchor="ctr" anchorCtr="1">
            <a:spAutoFit/>
          </a:bodyPr>
          <a:lstStyle/>
          <a:p>
            <a:pPr algn="ctr">
              <a:spcBef>
                <a:spcPts val="0"/>
              </a:spcBef>
              <a:spcAft>
                <a:spcPts val="0"/>
              </a:spcAft>
            </a:pPr>
            <a:endParaRPr lang="en-US" sz="1000">
              <a:solidFill>
                <a:srgbClr val="000000"/>
              </a:solidFill>
              <a:latin typeface="Calibri" panose="020F0502020204030204" pitchFamily="34" charset="0"/>
            </a:endParaRPr>
          </a:p>
        </p:txBody>
      </p:sp>
      <p:sp>
        <p:nvSpPr>
          <p:cNvPr id="8" name="MSIPCMContentMarking" descr="{&quot;HashCode&quot;:2082126947,&quot;Placement&quot;:&quot;Footer&quot;,&quot;Top&quot;:519.343,&quot;Left&quot;:406.33,&quot;SlideWidth&quot;:960,&quot;SlideHeight&quot;:540}"/>
          <p:cNvSpPr txBox="1"/>
          <p:nvPr userDrawn="1"/>
        </p:nvSpPr>
        <p:spPr>
          <a:xfrm>
            <a:off x="5160391" y="6595656"/>
            <a:ext cx="1871217"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000000"/>
                </a:solidFill>
                <a:latin typeface="Calibri" panose="020F0502020204030204" pitchFamily="34" charset="0"/>
              </a:rPr>
              <a:t>WIPO FOR OFFICIAL USE ONLY </a:t>
            </a:r>
            <a:endParaRPr lang="en-US" sz="1000">
              <a:solidFill>
                <a:srgbClr val="000000"/>
              </a:solidFill>
              <a:latin typeface="Calibri" panose="020F0502020204030204" pitchFamily="34" charset="0"/>
            </a:endParaRPr>
          </a:p>
        </p:txBody>
      </p:sp>
    </p:spTree>
    <p:extLst>
      <p:ext uri="{BB962C8B-B14F-4D97-AF65-F5344CB8AC3E}">
        <p14:creationId xmlns:p14="http://schemas.microsoft.com/office/powerpoint/2010/main" val="77948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300" b="1"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9.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8.jpe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8077200" cy="1160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7820025" y="0"/>
            <a:ext cx="4371975" cy="5362575"/>
          </a:xfrm>
          <a:custGeom>
            <a:avLst/>
            <a:gdLst>
              <a:gd name="connsiteX0" fmla="*/ 0 w 4371975"/>
              <a:gd name="connsiteY0" fmla="*/ 0 h 5362575"/>
              <a:gd name="connsiteX1" fmla="*/ 4371975 w 4371975"/>
              <a:gd name="connsiteY1" fmla="*/ 0 h 5362575"/>
              <a:gd name="connsiteX2" fmla="*/ 4371975 w 4371975"/>
              <a:gd name="connsiteY2" fmla="*/ 5362575 h 5362575"/>
              <a:gd name="connsiteX3" fmla="*/ 0 w 4371975"/>
              <a:gd name="connsiteY3" fmla="*/ 0 h 5362575"/>
            </a:gdLst>
            <a:ahLst/>
            <a:cxnLst>
              <a:cxn ang="0">
                <a:pos x="connsiteX0" y="connsiteY0"/>
              </a:cxn>
              <a:cxn ang="0">
                <a:pos x="connsiteX1" y="connsiteY1"/>
              </a:cxn>
              <a:cxn ang="0">
                <a:pos x="connsiteX2" y="connsiteY2"/>
              </a:cxn>
              <a:cxn ang="0">
                <a:pos x="connsiteX3" y="connsiteY3"/>
              </a:cxn>
            </a:cxnLst>
            <a:rect l="l" t="t" r="r" b="b"/>
            <a:pathLst>
              <a:path w="4371975" h="5362575">
                <a:moveTo>
                  <a:pt x="0" y="0"/>
                </a:moveTo>
                <a:lnTo>
                  <a:pt x="4371975" y="0"/>
                </a:lnTo>
                <a:lnTo>
                  <a:pt x="4371975" y="5362575"/>
                </a:lnTo>
                <a:lnTo>
                  <a:pt x="0" y="0"/>
                </a:lnTo>
                <a:close/>
              </a:path>
            </a:pathLst>
          </a:custGeom>
          <a:solidFill>
            <a:srgbClr val="025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8934450" y="4124325"/>
            <a:ext cx="219075" cy="21907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7" name="Straight Connector 16"/>
          <p:cNvCxnSpPr/>
          <p:nvPr/>
        </p:nvCxnSpPr>
        <p:spPr>
          <a:xfrm>
            <a:off x="8210977" y="99060"/>
            <a:ext cx="449580" cy="5638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59593" y="274320"/>
            <a:ext cx="449580" cy="5638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992008" y="4406298"/>
            <a:ext cx="370523" cy="4633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112025" y="4307715"/>
            <a:ext cx="638650" cy="7762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1653357" y="4124325"/>
            <a:ext cx="184629" cy="182426"/>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11391107" y="4901576"/>
            <a:ext cx="146844" cy="14509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0" name="Straight Connector 29"/>
          <p:cNvCxnSpPr/>
          <p:nvPr/>
        </p:nvCxnSpPr>
        <p:spPr>
          <a:xfrm>
            <a:off x="5219700" y="6400800"/>
            <a:ext cx="6972300" cy="0"/>
          </a:xfrm>
          <a:prstGeom prst="line">
            <a:avLst/>
          </a:prstGeom>
          <a:ln w="76200">
            <a:solidFill>
              <a:srgbClr val="75BD3D"/>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5434" y="2343612"/>
            <a:ext cx="7029771" cy="1477328"/>
          </a:xfrm>
          <a:prstGeom prst="rect">
            <a:avLst/>
          </a:prstGeom>
          <a:noFill/>
        </p:spPr>
        <p:txBody>
          <a:bodyPr wrap="square" rtlCol="0">
            <a:spAutoFit/>
          </a:bodyPr>
          <a:lstStyle/>
          <a:p>
            <a:pPr algn="ctr">
              <a:lnSpc>
                <a:spcPts val="3600"/>
              </a:lnSpc>
            </a:pPr>
            <a:r>
              <a:rPr lang="en-US" sz="3600" b="1" dirty="0">
                <a:solidFill>
                  <a:schemeClr val="bg1"/>
                </a:solidFill>
                <a:latin typeface="Corbel" panose="020B0503020204020204" pitchFamily="34" charset="0"/>
              </a:rPr>
              <a:t>Revival of seed system for landraces – the need for IP Regime</a:t>
            </a:r>
          </a:p>
          <a:p>
            <a:pPr algn="ctr">
              <a:lnSpc>
                <a:spcPts val="3600"/>
              </a:lnSpc>
            </a:pPr>
            <a:r>
              <a:rPr lang="en-US" sz="2400" b="1" dirty="0">
                <a:solidFill>
                  <a:schemeClr val="accent2"/>
                </a:solidFill>
                <a:latin typeface="Corbel" panose="020B0503020204020204" pitchFamily="34" charset="0"/>
              </a:rPr>
              <a:t>“The case </a:t>
            </a:r>
            <a:r>
              <a:rPr lang="en-US" sz="2400" b="1">
                <a:solidFill>
                  <a:schemeClr val="accent2"/>
                </a:solidFill>
                <a:latin typeface="Corbel" panose="020B0503020204020204" pitchFamily="34" charset="0"/>
              </a:rPr>
              <a:t>of </a:t>
            </a:r>
            <a:r>
              <a:rPr lang="en-US" sz="2400" b="1" smtClean="0">
                <a:solidFill>
                  <a:schemeClr val="accent2"/>
                </a:solidFill>
                <a:latin typeface="Corbel" panose="020B0503020204020204" pitchFamily="34" charset="0"/>
              </a:rPr>
              <a:t>Odisha </a:t>
            </a:r>
            <a:r>
              <a:rPr lang="en-US" sz="2400" b="1" dirty="0">
                <a:solidFill>
                  <a:schemeClr val="accent2"/>
                </a:solidFill>
                <a:latin typeface="Corbel" panose="020B0503020204020204" pitchFamily="34" charset="0"/>
              </a:rPr>
              <a:t>Millet Mission”</a:t>
            </a:r>
          </a:p>
        </p:txBody>
      </p:sp>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2801" t="-589" r="30575" b="589"/>
          <a:stretch/>
        </p:blipFill>
        <p:spPr>
          <a:xfrm>
            <a:off x="7376812" y="515802"/>
            <a:ext cx="4411876" cy="4411876"/>
          </a:xfrm>
          <a:prstGeom prst="flowChartConnector">
            <a:avLst/>
          </a:prstGeom>
          <a:ln w="114300">
            <a:solidFill>
              <a:schemeClr val="bg1"/>
            </a:solidFill>
          </a:ln>
        </p:spPr>
      </p:pic>
      <p:sp>
        <p:nvSpPr>
          <p:cNvPr id="40" name="TextBox 39"/>
          <p:cNvSpPr txBox="1"/>
          <p:nvPr/>
        </p:nvSpPr>
        <p:spPr>
          <a:xfrm>
            <a:off x="9232900" y="5922427"/>
            <a:ext cx="2794000" cy="384721"/>
          </a:xfrm>
          <a:prstGeom prst="rect">
            <a:avLst/>
          </a:prstGeom>
          <a:noFill/>
        </p:spPr>
        <p:txBody>
          <a:bodyPr wrap="square" rtlCol="0">
            <a:spAutoFit/>
          </a:bodyPr>
          <a:lstStyle/>
          <a:p>
            <a:pPr algn="r"/>
            <a:r>
              <a:rPr lang="en-IN" sz="1900" dirty="0">
                <a:latin typeface="Corbel" panose="020B0503020204020204" pitchFamily="34" charset="0"/>
              </a:rPr>
              <a:t>Name here Name here</a:t>
            </a:r>
          </a:p>
        </p:txBody>
      </p:sp>
      <p:grpSp>
        <p:nvGrpSpPr>
          <p:cNvPr id="48" name="Group 47"/>
          <p:cNvGrpSpPr/>
          <p:nvPr/>
        </p:nvGrpSpPr>
        <p:grpSpPr>
          <a:xfrm>
            <a:off x="10899694" y="412948"/>
            <a:ext cx="808946" cy="102854"/>
            <a:chOff x="10899694" y="412948"/>
            <a:chExt cx="808946" cy="102854"/>
          </a:xfrm>
        </p:grpSpPr>
        <p:sp>
          <p:nvSpPr>
            <p:cNvPr id="41" name="Oval 40"/>
            <p:cNvSpPr/>
            <p:nvPr/>
          </p:nvSpPr>
          <p:spPr>
            <a:xfrm>
              <a:off x="1089969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1107749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p:cNvSpPr/>
            <p:nvPr/>
          </p:nvSpPr>
          <p:spPr>
            <a:xfrm>
              <a:off x="11252119"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p:cNvSpPr/>
            <p:nvPr/>
          </p:nvSpPr>
          <p:spPr>
            <a:xfrm>
              <a:off x="1142674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p:cNvSpPr/>
            <p:nvPr/>
          </p:nvSpPr>
          <p:spPr>
            <a:xfrm>
              <a:off x="1160454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 name="Straight Connector 2"/>
          <p:cNvCxnSpPr/>
          <p:nvPr/>
        </p:nvCxnSpPr>
        <p:spPr>
          <a:xfrm>
            <a:off x="3238500" y="1534385"/>
            <a:ext cx="440857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447526" y="1144298"/>
            <a:ext cx="369291" cy="364885"/>
          </a:xfrm>
          <a:prstGeom prst="ellipse">
            <a:avLst/>
          </a:prstGeom>
          <a:solidFill>
            <a:schemeClr val="bg1"/>
          </a:solidFill>
          <a:ln w="57150">
            <a:solidFill>
              <a:srgbClr val="0250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798" y="299639"/>
            <a:ext cx="1398898" cy="1248905"/>
          </a:xfrm>
          <a:prstGeom prst="rect">
            <a:avLst/>
          </a:prstGeom>
        </p:spPr>
      </p:pic>
      <p:pic>
        <p:nvPicPr>
          <p:cNvPr id="4" name="Picture 3">
            <a:extLst>
              <a:ext uri="{FF2B5EF4-FFF2-40B4-BE49-F238E27FC236}">
                <a16:creationId xmlns:a16="http://schemas.microsoft.com/office/drawing/2014/main" id="{5E6D1794-A778-3FD2-C6EA-54EFEBACF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60" y="326434"/>
            <a:ext cx="2392681" cy="1050121"/>
          </a:xfrm>
          <a:prstGeom prst="rect">
            <a:avLst/>
          </a:prstGeom>
        </p:spPr>
      </p:pic>
      <p:sp>
        <p:nvSpPr>
          <p:cNvPr id="6" name="TextBox 5">
            <a:extLst>
              <a:ext uri="{FF2B5EF4-FFF2-40B4-BE49-F238E27FC236}">
                <a16:creationId xmlns:a16="http://schemas.microsoft.com/office/drawing/2014/main" id="{152D7052-592F-A774-3588-CC748C44C19D}"/>
              </a:ext>
            </a:extLst>
          </p:cNvPr>
          <p:cNvSpPr txBox="1"/>
          <p:nvPr/>
        </p:nvSpPr>
        <p:spPr>
          <a:xfrm>
            <a:off x="402802" y="4619804"/>
            <a:ext cx="6887535" cy="1323439"/>
          </a:xfrm>
          <a:prstGeom prst="rect">
            <a:avLst/>
          </a:prstGeom>
          <a:noFill/>
        </p:spPr>
        <p:txBody>
          <a:bodyPr wrap="square" rtlCol="0">
            <a:spAutoFit/>
          </a:bodyPr>
          <a:lstStyle/>
          <a:p>
            <a:pPr algn="ctr"/>
            <a:r>
              <a:rPr lang="en-IN" sz="1400" dirty="0">
                <a:solidFill>
                  <a:schemeClr val="bg1"/>
                </a:solidFill>
                <a:latin typeface="Corbel" panose="020B0503020204020204" pitchFamily="34" charset="0"/>
              </a:rPr>
              <a:t>Presentation by</a:t>
            </a:r>
          </a:p>
          <a:p>
            <a:pPr algn="ctr"/>
            <a:r>
              <a:rPr lang="en-IN" sz="2800" dirty="0">
                <a:solidFill>
                  <a:schemeClr val="bg1"/>
                </a:solidFill>
                <a:latin typeface="Corbel" panose="020B0503020204020204" pitchFamily="34" charset="0"/>
              </a:rPr>
              <a:t> </a:t>
            </a:r>
            <a:r>
              <a:rPr lang="en-IN" sz="2400" b="1" dirty="0" err="1">
                <a:solidFill>
                  <a:srgbClr val="92D050"/>
                </a:solidFill>
                <a:latin typeface="Corbel" panose="020B0503020204020204" pitchFamily="34" charset="0"/>
              </a:rPr>
              <a:t>Dr.</a:t>
            </a:r>
            <a:r>
              <a:rPr lang="en-IN" sz="2400" b="1" dirty="0">
                <a:solidFill>
                  <a:srgbClr val="92D050"/>
                </a:solidFill>
                <a:latin typeface="Corbel" panose="020B0503020204020204" pitchFamily="34" charset="0"/>
              </a:rPr>
              <a:t> Surya Mani Tripathi</a:t>
            </a:r>
            <a:endParaRPr lang="en-IN" sz="2800" b="1" dirty="0">
              <a:solidFill>
                <a:srgbClr val="92D050"/>
              </a:solidFill>
              <a:latin typeface="Corbel" panose="020B0503020204020204" pitchFamily="34" charset="0"/>
            </a:endParaRPr>
          </a:p>
          <a:p>
            <a:pPr algn="ctr"/>
            <a:r>
              <a:rPr lang="en-IN" sz="1900" dirty="0">
                <a:solidFill>
                  <a:schemeClr val="bg1"/>
                </a:solidFill>
                <a:latin typeface="Corbel" panose="020B0503020204020204" pitchFamily="34" charset="0"/>
              </a:rPr>
              <a:t>Head – Legal Services, </a:t>
            </a:r>
          </a:p>
          <a:p>
            <a:pPr algn="ctr"/>
            <a:r>
              <a:rPr lang="en-IN" sz="1900" dirty="0">
                <a:solidFill>
                  <a:schemeClr val="bg1"/>
                </a:solidFill>
                <a:latin typeface="Corbel" panose="020B0503020204020204" pitchFamily="34" charset="0"/>
              </a:rPr>
              <a:t>Head Coordinator – WIPO – TISC &amp; IPFC, ICRISAT</a:t>
            </a:r>
          </a:p>
        </p:txBody>
      </p:sp>
    </p:spTree>
    <p:extLst>
      <p:ext uri="{BB962C8B-B14F-4D97-AF65-F5344CB8AC3E}">
        <p14:creationId xmlns:p14="http://schemas.microsoft.com/office/powerpoint/2010/main" val="1086345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84515" y="5076825"/>
            <a:ext cx="2438400" cy="758825"/>
          </a:xfrm>
        </p:spPr>
        <p:txBody>
          <a:bodyPr>
            <a:noAutofit/>
          </a:bodyPr>
          <a:lstStyle/>
          <a:p>
            <a:pPr>
              <a:lnSpc>
                <a:spcPct val="100000"/>
              </a:lnSpc>
              <a:spcBef>
                <a:spcPts val="0"/>
              </a:spcBef>
              <a:defRPr/>
            </a:pPr>
            <a:r>
              <a:rPr lang="en-US" sz="3600" dirty="0">
                <a:solidFill>
                  <a:schemeClr val="accent1">
                    <a:lumMod val="75000"/>
                  </a:schemeClr>
                </a:solidFill>
                <a:ea typeface="+mn-ea"/>
                <a:cs typeface="Arial"/>
              </a:rPr>
              <a:t>Thank</a:t>
            </a:r>
            <a:r>
              <a:rPr lang="en-US" sz="3600" b="1" dirty="0">
                <a:solidFill>
                  <a:srgbClr val="FF9900"/>
                </a:solidFill>
                <a:ea typeface="+mn-ea"/>
                <a:cs typeface="Arial"/>
              </a:rPr>
              <a:t> </a:t>
            </a:r>
            <a:r>
              <a:rPr lang="en-US" sz="3600" b="1" dirty="0">
                <a:solidFill>
                  <a:srgbClr val="75BD3D"/>
                </a:solidFill>
                <a:latin typeface="+mn-lt"/>
                <a:ea typeface="+mn-ea"/>
                <a:cs typeface="Arial"/>
              </a:rPr>
              <a:t>YOU</a:t>
            </a:r>
            <a:endParaRPr lang="en-IN" sz="3600" b="1" dirty="0">
              <a:solidFill>
                <a:srgbClr val="75BD3D"/>
              </a:solidFill>
              <a:latin typeface="+mn-lt"/>
              <a:ea typeface="+mn-ea"/>
              <a:cs typeface="Arial"/>
            </a:endParaRPr>
          </a:p>
        </p:txBody>
      </p:sp>
      <p:sp>
        <p:nvSpPr>
          <p:cNvPr id="5" name="Rectangle 4"/>
          <p:cNvSpPr/>
          <p:nvPr/>
        </p:nvSpPr>
        <p:spPr>
          <a:xfrm>
            <a:off x="1" y="5283200"/>
            <a:ext cx="7338059" cy="352425"/>
          </a:xfrm>
          <a:prstGeom prst="rect">
            <a:avLst/>
          </a:prstGeom>
          <a:solidFill>
            <a:srgbClr val="025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90200" y="5283200"/>
            <a:ext cx="1701800" cy="352425"/>
          </a:xfrm>
          <a:prstGeom prst="rect">
            <a:avLst/>
          </a:prstGeom>
          <a:solidFill>
            <a:srgbClr val="75B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131175" y="5762625"/>
            <a:ext cx="23590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31175" y="5162550"/>
            <a:ext cx="23590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147" t="11491" r="51042" b="9951"/>
          <a:stretch/>
        </p:blipFill>
        <p:spPr>
          <a:xfrm>
            <a:off x="7400924" y="5283200"/>
            <a:ext cx="805714" cy="35242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505" y="3829790"/>
            <a:ext cx="1411030" cy="1259736"/>
          </a:xfrm>
          <a:prstGeom prst="rect">
            <a:avLst/>
          </a:prstGeom>
        </p:spPr>
      </p:pic>
      <p:sp>
        <p:nvSpPr>
          <p:cNvPr id="3" name="TextBox 2">
            <a:extLst>
              <a:ext uri="{FF2B5EF4-FFF2-40B4-BE49-F238E27FC236}">
                <a16:creationId xmlns:a16="http://schemas.microsoft.com/office/drawing/2014/main" id="{F40BD59F-B341-8EAC-8DCF-AAD91D071237}"/>
              </a:ext>
            </a:extLst>
          </p:cNvPr>
          <p:cNvSpPr txBox="1"/>
          <p:nvPr/>
        </p:nvSpPr>
        <p:spPr>
          <a:xfrm>
            <a:off x="7116096" y="1022350"/>
            <a:ext cx="4586749" cy="2462213"/>
          </a:xfrm>
          <a:prstGeom prst="rect">
            <a:avLst/>
          </a:prstGeom>
          <a:noFill/>
        </p:spPr>
        <p:txBody>
          <a:bodyPr wrap="square" rtlCol="0">
            <a:spAutoFit/>
          </a:bodyPr>
          <a:lstStyle/>
          <a:p>
            <a:pPr algn="ctr"/>
            <a:r>
              <a:rPr lang="en-US" sz="2800" b="1" dirty="0">
                <a:solidFill>
                  <a:schemeClr val="bg1"/>
                </a:solidFill>
              </a:rPr>
              <a:t>Dr. Surya Mani Tripathi</a:t>
            </a:r>
            <a:endParaRPr lang="en-US" b="1" dirty="0">
              <a:solidFill>
                <a:schemeClr val="bg1"/>
              </a:solidFill>
            </a:endParaRPr>
          </a:p>
          <a:p>
            <a:pPr algn="ctr"/>
            <a:endParaRPr lang="en-US" dirty="0">
              <a:solidFill>
                <a:schemeClr val="bg1"/>
              </a:solidFill>
            </a:endParaRPr>
          </a:p>
          <a:p>
            <a:pPr algn="ctr"/>
            <a:r>
              <a:rPr lang="en-US" dirty="0">
                <a:solidFill>
                  <a:schemeClr val="bg1"/>
                </a:solidFill>
              </a:rPr>
              <a:t>Head – Legal Services, </a:t>
            </a:r>
          </a:p>
          <a:p>
            <a:pPr algn="ctr"/>
            <a:r>
              <a:rPr lang="en-US" dirty="0">
                <a:solidFill>
                  <a:schemeClr val="bg1"/>
                </a:solidFill>
              </a:rPr>
              <a:t>Head Coordinator – WIPO TISC &amp; IPFC,</a:t>
            </a:r>
          </a:p>
          <a:p>
            <a:pPr algn="ctr"/>
            <a:r>
              <a:rPr lang="en-US" dirty="0">
                <a:solidFill>
                  <a:schemeClr val="bg1"/>
                </a:solidFill>
              </a:rPr>
              <a:t>ICRISAT</a:t>
            </a:r>
          </a:p>
          <a:p>
            <a:pPr algn="ctr"/>
            <a:r>
              <a:rPr lang="en-US" b="1" dirty="0">
                <a:solidFill>
                  <a:srgbClr val="FFC000"/>
                </a:solidFill>
              </a:rPr>
              <a:t>Suryamani.Tripathi@icrisat.org</a:t>
            </a:r>
          </a:p>
          <a:p>
            <a:pPr algn="ctr"/>
            <a:endParaRPr lang="en-US" dirty="0">
              <a:solidFill>
                <a:srgbClr val="92D050"/>
              </a:solidFill>
            </a:endParaRPr>
          </a:p>
          <a:p>
            <a:pPr algn="ctr"/>
            <a:r>
              <a:rPr lang="en-US" dirty="0">
                <a:solidFill>
                  <a:schemeClr val="bg1"/>
                </a:solidFill>
              </a:rPr>
              <a:t>+91 – 8008123544,         </a:t>
            </a:r>
            <a:r>
              <a:rPr lang="en-IN" dirty="0">
                <a:solidFill>
                  <a:schemeClr val="bg1"/>
                </a:solidFill>
              </a:rPr>
              <a:t>+91-8455683466 </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6569" y="140487"/>
            <a:ext cx="3176833" cy="5022063"/>
          </a:xfrm>
          <a:prstGeom prst="rect">
            <a:avLst/>
          </a:prstGeom>
        </p:spPr>
      </p:pic>
    </p:spTree>
    <p:extLst>
      <p:ext uri="{BB962C8B-B14F-4D97-AF65-F5344CB8AC3E}">
        <p14:creationId xmlns:p14="http://schemas.microsoft.com/office/powerpoint/2010/main" val="2533431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30B158-DFBF-BCA7-100E-73569E2925EA}"/>
              </a:ext>
            </a:extLst>
          </p:cNvPr>
          <p:cNvGrpSpPr/>
          <p:nvPr/>
        </p:nvGrpSpPr>
        <p:grpSpPr>
          <a:xfrm>
            <a:off x="1" y="413568"/>
            <a:ext cx="12191999" cy="585327"/>
            <a:chOff x="1" y="413568"/>
            <a:chExt cx="12191999" cy="585327"/>
          </a:xfrm>
        </p:grpSpPr>
        <p:cxnSp>
          <p:nvCxnSpPr>
            <p:cNvPr id="13" name="Straight Connector 12">
              <a:extLst>
                <a:ext uri="{FF2B5EF4-FFF2-40B4-BE49-F238E27FC236}">
                  <a16:creationId xmlns:a16="http://schemas.microsoft.com/office/drawing/2014/main" id="{4A1E7451-68FC-1696-69AE-BD03C2FC3F31}"/>
                </a:ext>
              </a:extLst>
            </p:cNvPr>
            <p:cNvCxnSpPr/>
            <p:nvPr/>
          </p:nvCxnSpPr>
          <p:spPr>
            <a:xfrm>
              <a:off x="8075879" y="998895"/>
              <a:ext cx="23590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414BADB-37BA-3E4D-69F1-BA649A740EB9}"/>
                </a:ext>
              </a:extLst>
            </p:cNvPr>
            <p:cNvGrpSpPr/>
            <p:nvPr/>
          </p:nvGrpSpPr>
          <p:grpSpPr>
            <a:xfrm>
              <a:off x="1" y="413568"/>
              <a:ext cx="12191999" cy="473075"/>
              <a:chOff x="1" y="192343"/>
              <a:chExt cx="12191999" cy="473075"/>
            </a:xfrm>
          </p:grpSpPr>
          <p:sp>
            <p:nvSpPr>
              <p:cNvPr id="15" name="Rectangle 14">
                <a:extLst>
                  <a:ext uri="{FF2B5EF4-FFF2-40B4-BE49-F238E27FC236}">
                    <a16:creationId xmlns:a16="http://schemas.microsoft.com/office/drawing/2014/main" id="{25038B58-C513-CCD7-143D-1F39A11914C8}"/>
                  </a:ext>
                </a:extLst>
              </p:cNvPr>
              <p:cNvSpPr/>
              <p:nvPr/>
            </p:nvSpPr>
            <p:spPr>
              <a:xfrm>
                <a:off x="1" y="312993"/>
                <a:ext cx="7338059" cy="352425"/>
              </a:xfrm>
              <a:prstGeom prst="rect">
                <a:avLst/>
              </a:prstGeom>
              <a:solidFill>
                <a:srgbClr val="025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1ACF76-937F-7783-BF91-0E3F62BD7438}"/>
                  </a:ext>
                </a:extLst>
              </p:cNvPr>
              <p:cNvSpPr/>
              <p:nvPr/>
            </p:nvSpPr>
            <p:spPr>
              <a:xfrm>
                <a:off x="10490200" y="312993"/>
                <a:ext cx="1701800" cy="352425"/>
              </a:xfrm>
              <a:prstGeom prst="rect">
                <a:avLst/>
              </a:prstGeom>
              <a:solidFill>
                <a:srgbClr val="75B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1D8A905-F9D9-33DE-FFB4-A22D371FFA23}"/>
                  </a:ext>
                </a:extLst>
              </p:cNvPr>
              <p:cNvCxnSpPr/>
              <p:nvPr/>
            </p:nvCxnSpPr>
            <p:spPr>
              <a:xfrm>
                <a:off x="8131175" y="192343"/>
                <a:ext cx="23590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EA37FAE-AC91-A5F8-3A9E-D827654CAE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7" t="11491" r="51042" b="9951"/>
              <a:stretch/>
            </p:blipFill>
            <p:spPr>
              <a:xfrm>
                <a:off x="7400924" y="312993"/>
                <a:ext cx="805714" cy="352425"/>
              </a:xfrm>
              <a:prstGeom prst="rect">
                <a:avLst/>
              </a:prstGeom>
            </p:spPr>
          </p:pic>
        </p:grpSp>
      </p:grpSp>
      <p:sp>
        <p:nvSpPr>
          <p:cNvPr id="19" name="Title 1">
            <a:extLst>
              <a:ext uri="{FF2B5EF4-FFF2-40B4-BE49-F238E27FC236}">
                <a16:creationId xmlns:a16="http://schemas.microsoft.com/office/drawing/2014/main" id="{AE334E97-3297-F802-B665-2A5D65918C10}"/>
              </a:ext>
            </a:extLst>
          </p:cNvPr>
          <p:cNvSpPr>
            <a:spLocks noGrp="1"/>
          </p:cNvSpPr>
          <p:nvPr>
            <p:ph type="title"/>
          </p:nvPr>
        </p:nvSpPr>
        <p:spPr>
          <a:xfrm>
            <a:off x="8129219" y="331017"/>
            <a:ext cx="2438400" cy="758825"/>
          </a:xfrm>
        </p:spPr>
        <p:txBody>
          <a:bodyPr>
            <a:noAutofit/>
          </a:bodyPr>
          <a:lstStyle/>
          <a:p>
            <a:pPr algn="ctr">
              <a:lnSpc>
                <a:spcPct val="100000"/>
              </a:lnSpc>
              <a:spcBef>
                <a:spcPts val="0"/>
              </a:spcBef>
              <a:defRPr/>
            </a:pPr>
            <a:r>
              <a:rPr lang="en-US" sz="3600" b="1" dirty="0">
                <a:solidFill>
                  <a:schemeClr val="bg1"/>
                </a:solidFill>
                <a:ea typeface="+mn-ea"/>
                <a:cs typeface="Arial"/>
              </a:rPr>
              <a:t>CONTEXT</a:t>
            </a:r>
            <a:endParaRPr lang="en-IN" sz="3600" b="1" dirty="0">
              <a:solidFill>
                <a:schemeClr val="bg1"/>
              </a:solidFill>
              <a:latin typeface="+mn-lt"/>
              <a:ea typeface="+mn-ea"/>
              <a:cs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849" t="21481" r="31077"/>
          <a:stretch/>
        </p:blipFill>
        <p:spPr>
          <a:xfrm>
            <a:off x="-2799" y="0"/>
            <a:ext cx="3273625" cy="6847838"/>
          </a:xfrm>
          <a:prstGeom prst="rect">
            <a:avLst/>
          </a:prstGeom>
        </p:spPr>
      </p:pic>
      <p:grpSp>
        <p:nvGrpSpPr>
          <p:cNvPr id="20" name="Group 19">
            <a:extLst>
              <a:ext uri="{FF2B5EF4-FFF2-40B4-BE49-F238E27FC236}">
                <a16:creationId xmlns:a16="http://schemas.microsoft.com/office/drawing/2014/main" id="{2545F797-1950-B7B5-65EA-731E5C4F05F4}"/>
              </a:ext>
            </a:extLst>
          </p:cNvPr>
          <p:cNvGrpSpPr/>
          <p:nvPr/>
        </p:nvGrpSpPr>
        <p:grpSpPr>
          <a:xfrm>
            <a:off x="3317962" y="947787"/>
            <a:ext cx="8748348" cy="5962492"/>
            <a:chOff x="498560" y="1592606"/>
            <a:chExt cx="8146880" cy="4659384"/>
          </a:xfrm>
        </p:grpSpPr>
        <p:grpSp>
          <p:nvGrpSpPr>
            <p:cNvPr id="21" name="Group 20">
              <a:extLst>
                <a:ext uri="{FF2B5EF4-FFF2-40B4-BE49-F238E27FC236}">
                  <a16:creationId xmlns:a16="http://schemas.microsoft.com/office/drawing/2014/main" id="{43D22C1E-A6DC-02DD-F69C-8AC8FC203282}"/>
                </a:ext>
              </a:extLst>
            </p:cNvPr>
            <p:cNvGrpSpPr/>
            <p:nvPr/>
          </p:nvGrpSpPr>
          <p:grpSpPr>
            <a:xfrm>
              <a:off x="498560" y="3047555"/>
              <a:ext cx="8146880" cy="1217654"/>
              <a:chOff x="1206060" y="2872077"/>
              <a:chExt cx="9779879" cy="1461726"/>
            </a:xfrm>
          </p:grpSpPr>
          <p:sp>
            <p:nvSpPr>
              <p:cNvPr id="49" name="Shape">
                <a:extLst>
                  <a:ext uri="{FF2B5EF4-FFF2-40B4-BE49-F238E27FC236}">
                    <a16:creationId xmlns:a16="http://schemas.microsoft.com/office/drawing/2014/main" id="{E6122B27-1D12-47B2-C746-3B2D5B532AE6}"/>
                  </a:ext>
                </a:extLst>
              </p:cNvPr>
              <p:cNvSpPr/>
              <p:nvPr/>
            </p:nvSpPr>
            <p:spPr>
              <a:xfrm>
                <a:off x="3692271" y="2872077"/>
                <a:ext cx="2492705" cy="733008"/>
              </a:xfrm>
              <a:custGeom>
                <a:avLst/>
                <a:gdLst/>
                <a:ahLst/>
                <a:cxnLst>
                  <a:cxn ang="0">
                    <a:pos x="wd2" y="hd2"/>
                  </a:cxn>
                  <a:cxn ang="5400000">
                    <a:pos x="wd2" y="hd2"/>
                  </a:cxn>
                  <a:cxn ang="10800000">
                    <a:pos x="wd2" y="hd2"/>
                  </a:cxn>
                  <a:cxn ang="16200000">
                    <a:pos x="wd2" y="hd2"/>
                  </a:cxn>
                </a:cxnLst>
                <a:rect l="0" t="0" r="r" b="b"/>
                <a:pathLst>
                  <a:path w="21398" h="21600" extrusionOk="0">
                    <a:moveTo>
                      <a:pt x="20717" y="5937"/>
                    </a:moveTo>
                    <a:cubicBezTo>
                      <a:pt x="19981" y="2274"/>
                      <a:pt x="18767" y="0"/>
                      <a:pt x="17442" y="0"/>
                    </a:cubicBezTo>
                    <a:lnTo>
                      <a:pt x="5152" y="0"/>
                    </a:lnTo>
                    <a:cubicBezTo>
                      <a:pt x="3533" y="0"/>
                      <a:pt x="2024" y="3537"/>
                      <a:pt x="1435" y="8716"/>
                    </a:cubicBezTo>
                    <a:lnTo>
                      <a:pt x="0" y="21600"/>
                    </a:lnTo>
                    <a:lnTo>
                      <a:pt x="20754" y="21600"/>
                    </a:lnTo>
                    <a:lnTo>
                      <a:pt x="21122" y="18442"/>
                    </a:lnTo>
                    <a:cubicBezTo>
                      <a:pt x="21600" y="14274"/>
                      <a:pt x="21453" y="9600"/>
                      <a:pt x="20717" y="5937"/>
                    </a:cubicBez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0" name="Shape">
                <a:extLst>
                  <a:ext uri="{FF2B5EF4-FFF2-40B4-BE49-F238E27FC236}">
                    <a16:creationId xmlns:a16="http://schemas.microsoft.com/office/drawing/2014/main" id="{C16AB010-9563-0DF3-DD0E-F866AD75AE14}"/>
                  </a:ext>
                </a:extLst>
              </p:cNvPr>
              <p:cNvSpPr/>
              <p:nvPr/>
            </p:nvSpPr>
            <p:spPr>
              <a:xfrm>
                <a:off x="8493237" y="2872077"/>
                <a:ext cx="2492702" cy="733008"/>
              </a:xfrm>
              <a:custGeom>
                <a:avLst/>
                <a:gdLst/>
                <a:ahLst/>
                <a:cxnLst>
                  <a:cxn ang="0">
                    <a:pos x="wd2" y="hd2"/>
                  </a:cxn>
                  <a:cxn ang="5400000">
                    <a:pos x="wd2" y="hd2"/>
                  </a:cxn>
                  <a:cxn ang="10800000">
                    <a:pos x="wd2" y="hd2"/>
                  </a:cxn>
                  <a:cxn ang="16200000">
                    <a:pos x="wd2" y="hd2"/>
                  </a:cxn>
                </a:cxnLst>
                <a:rect l="0" t="0" r="r" b="b"/>
                <a:pathLst>
                  <a:path w="21398" h="21600" extrusionOk="0">
                    <a:moveTo>
                      <a:pt x="20717" y="5937"/>
                    </a:moveTo>
                    <a:cubicBezTo>
                      <a:pt x="19981" y="2274"/>
                      <a:pt x="18767" y="0"/>
                      <a:pt x="17442" y="0"/>
                    </a:cubicBezTo>
                    <a:lnTo>
                      <a:pt x="5152" y="0"/>
                    </a:lnTo>
                    <a:cubicBezTo>
                      <a:pt x="3533" y="0"/>
                      <a:pt x="2024" y="3537"/>
                      <a:pt x="1435" y="8716"/>
                    </a:cubicBezTo>
                    <a:lnTo>
                      <a:pt x="0" y="21600"/>
                    </a:lnTo>
                    <a:lnTo>
                      <a:pt x="20754" y="21600"/>
                    </a:lnTo>
                    <a:lnTo>
                      <a:pt x="21122" y="18442"/>
                    </a:lnTo>
                    <a:cubicBezTo>
                      <a:pt x="21600" y="14274"/>
                      <a:pt x="21453" y="9600"/>
                      <a:pt x="20717" y="5937"/>
                    </a:cubicBezTo>
                    <a:close/>
                  </a:path>
                </a:pathLst>
              </a:custGeom>
              <a:solidFill>
                <a:schemeClr val="accent5">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1" name="Freeform: Shape 50">
                <a:extLst>
                  <a:ext uri="{FF2B5EF4-FFF2-40B4-BE49-F238E27FC236}">
                    <a16:creationId xmlns:a16="http://schemas.microsoft.com/office/drawing/2014/main" id="{74AF1371-E191-7288-6DE0-214D5D5DDA81}"/>
                  </a:ext>
                </a:extLst>
              </p:cNvPr>
              <p:cNvSpPr/>
              <p:nvPr/>
            </p:nvSpPr>
            <p:spPr>
              <a:xfrm>
                <a:off x="4008738" y="3136092"/>
                <a:ext cx="1973790" cy="468993"/>
              </a:xfrm>
              <a:custGeom>
                <a:avLst/>
                <a:gdLst>
                  <a:gd name="connsiteX0" fmla="*/ 325265 w 1973790"/>
                  <a:gd name="connsiteY0" fmla="*/ 0 h 468993"/>
                  <a:gd name="connsiteX1" fmla="*/ 1756949 w 1973790"/>
                  <a:gd name="connsiteY1" fmla="*/ 0 h 468993"/>
                  <a:gd name="connsiteX2" fmla="*/ 1958486 w 1973790"/>
                  <a:gd name="connsiteY2" fmla="*/ 295761 h 468993"/>
                  <a:gd name="connsiteX3" fmla="*/ 1892992 w 1973790"/>
                  <a:gd name="connsiteY3" fmla="*/ 468993 h 468993"/>
                  <a:gd name="connsiteX4" fmla="*/ 0 w 1973790"/>
                  <a:gd name="connsiteY4" fmla="*/ 468993 h 468993"/>
                  <a:gd name="connsiteX5" fmla="*/ 123827 w 1973790"/>
                  <a:gd name="connsiteY5" fmla="*/ 141473 h 468993"/>
                  <a:gd name="connsiteX6" fmla="*/ 325265 w 1973790"/>
                  <a:gd name="connsiteY6" fmla="*/ 0 h 46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3790" h="468993">
                    <a:moveTo>
                      <a:pt x="325265" y="0"/>
                    </a:moveTo>
                    <a:lnTo>
                      <a:pt x="1756949" y="0"/>
                    </a:lnTo>
                    <a:cubicBezTo>
                      <a:pt x="1911265" y="0"/>
                      <a:pt x="2014175" y="154334"/>
                      <a:pt x="1958486" y="295761"/>
                    </a:cubicBezTo>
                    <a:lnTo>
                      <a:pt x="1892992" y="468993"/>
                    </a:lnTo>
                    <a:lnTo>
                      <a:pt x="0" y="468993"/>
                    </a:lnTo>
                    <a:lnTo>
                      <a:pt x="123827" y="141473"/>
                    </a:lnTo>
                    <a:cubicBezTo>
                      <a:pt x="153813" y="55717"/>
                      <a:pt x="235206" y="0"/>
                      <a:pt x="325265" y="0"/>
                    </a:cubicBezTo>
                    <a:close/>
                  </a:path>
                </a:pathLst>
              </a:custGeom>
              <a:solidFill>
                <a:schemeClr val="tx1">
                  <a:alpha val="40000"/>
                </a:schemeClr>
              </a:solidFill>
              <a:ln w="12700">
                <a:miter lim="400000"/>
              </a:ln>
            </p:spPr>
            <p:txBody>
              <a:bodyPr wrap="square" lIns="28575" tIns="28575" rIns="28575" bIns="28575" anchor="ctr">
                <a:noAutofit/>
              </a:bodyPr>
              <a:lstStyle/>
              <a:p>
                <a:endParaRPr sz="2250">
                  <a:solidFill>
                    <a:srgbClr val="FFFFFF"/>
                  </a:solidFill>
                </a:endParaRPr>
              </a:p>
            </p:txBody>
          </p:sp>
          <p:sp>
            <p:nvSpPr>
              <p:cNvPr id="52" name="Freeform: Shape 51">
                <a:extLst>
                  <a:ext uri="{FF2B5EF4-FFF2-40B4-BE49-F238E27FC236}">
                    <a16:creationId xmlns:a16="http://schemas.microsoft.com/office/drawing/2014/main" id="{14075B03-9AF8-E8CA-8D7E-C4479CC05315}"/>
                  </a:ext>
                </a:extLst>
              </p:cNvPr>
              <p:cNvSpPr/>
              <p:nvPr/>
            </p:nvSpPr>
            <p:spPr>
              <a:xfrm>
                <a:off x="8852571" y="3136091"/>
                <a:ext cx="1973790" cy="468994"/>
              </a:xfrm>
              <a:custGeom>
                <a:avLst/>
                <a:gdLst>
                  <a:gd name="connsiteX0" fmla="*/ 325265 w 1973790"/>
                  <a:gd name="connsiteY0" fmla="*/ 0 h 468994"/>
                  <a:gd name="connsiteX1" fmla="*/ 1756949 w 1973790"/>
                  <a:gd name="connsiteY1" fmla="*/ 0 h 468994"/>
                  <a:gd name="connsiteX2" fmla="*/ 1958486 w 1973790"/>
                  <a:gd name="connsiteY2" fmla="*/ 295761 h 468994"/>
                  <a:gd name="connsiteX3" fmla="*/ 1892991 w 1973790"/>
                  <a:gd name="connsiteY3" fmla="*/ 468994 h 468994"/>
                  <a:gd name="connsiteX4" fmla="*/ 0 w 1973790"/>
                  <a:gd name="connsiteY4" fmla="*/ 468994 h 468994"/>
                  <a:gd name="connsiteX5" fmla="*/ 123827 w 1973790"/>
                  <a:gd name="connsiteY5" fmla="*/ 141473 h 468994"/>
                  <a:gd name="connsiteX6" fmla="*/ 325265 w 1973790"/>
                  <a:gd name="connsiteY6" fmla="*/ 0 h 46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3790" h="468994">
                    <a:moveTo>
                      <a:pt x="325265" y="0"/>
                    </a:moveTo>
                    <a:lnTo>
                      <a:pt x="1756949" y="0"/>
                    </a:lnTo>
                    <a:cubicBezTo>
                      <a:pt x="1911265" y="0"/>
                      <a:pt x="2014175" y="154334"/>
                      <a:pt x="1958486" y="295761"/>
                    </a:cubicBezTo>
                    <a:lnTo>
                      <a:pt x="1892991" y="468994"/>
                    </a:lnTo>
                    <a:lnTo>
                      <a:pt x="0" y="468994"/>
                    </a:lnTo>
                    <a:lnTo>
                      <a:pt x="123827" y="141473"/>
                    </a:lnTo>
                    <a:cubicBezTo>
                      <a:pt x="153813" y="55717"/>
                      <a:pt x="235205" y="0"/>
                      <a:pt x="325265" y="0"/>
                    </a:cubicBezTo>
                    <a:close/>
                  </a:path>
                </a:pathLst>
              </a:custGeom>
              <a:solidFill>
                <a:schemeClr val="tx1">
                  <a:alpha val="40000"/>
                </a:schemeClr>
              </a:solidFill>
              <a:ln w="12700">
                <a:miter lim="400000"/>
              </a:ln>
            </p:spPr>
            <p:txBody>
              <a:bodyPr wrap="square" lIns="28575" tIns="28575" rIns="28575" bIns="28575" anchor="ctr">
                <a:noAutofit/>
              </a:bodyPr>
              <a:lstStyle/>
              <a:p>
                <a:endParaRPr sz="2250">
                  <a:solidFill>
                    <a:srgbClr val="FFFFFF"/>
                  </a:solidFill>
                </a:endParaRPr>
              </a:p>
            </p:txBody>
          </p:sp>
          <p:sp>
            <p:nvSpPr>
              <p:cNvPr id="53" name="Shape">
                <a:extLst>
                  <a:ext uri="{FF2B5EF4-FFF2-40B4-BE49-F238E27FC236}">
                    <a16:creationId xmlns:a16="http://schemas.microsoft.com/office/drawing/2014/main" id="{243DD3D0-0836-F654-7D96-7E54E2CE3ADF}"/>
                  </a:ext>
                </a:extLst>
              </p:cNvPr>
              <p:cNvSpPr/>
              <p:nvPr/>
            </p:nvSpPr>
            <p:spPr>
              <a:xfrm>
                <a:off x="1206060" y="3600795"/>
                <a:ext cx="2495605" cy="733008"/>
              </a:xfrm>
              <a:custGeom>
                <a:avLst/>
                <a:gdLst/>
                <a:ahLst/>
                <a:cxnLst>
                  <a:cxn ang="0">
                    <a:pos x="wd2" y="hd2"/>
                  </a:cxn>
                  <a:cxn ang="5400000">
                    <a:pos x="wd2" y="hd2"/>
                  </a:cxn>
                  <a:cxn ang="10800000">
                    <a:pos x="wd2" y="hd2"/>
                  </a:cxn>
                  <a:cxn ang="16200000">
                    <a:pos x="wd2" y="hd2"/>
                  </a:cxn>
                </a:cxnLst>
                <a:rect l="0" t="0" r="r" b="b"/>
                <a:pathLst>
                  <a:path w="21387" h="21600" extrusionOk="0">
                    <a:moveTo>
                      <a:pt x="632" y="0"/>
                    </a:moveTo>
                    <a:lnTo>
                      <a:pt x="265" y="3158"/>
                    </a:lnTo>
                    <a:cubicBezTo>
                      <a:pt x="-213" y="7326"/>
                      <a:pt x="-29" y="12000"/>
                      <a:pt x="705" y="15663"/>
                    </a:cubicBezTo>
                    <a:cubicBezTo>
                      <a:pt x="1440" y="19326"/>
                      <a:pt x="2652" y="21600"/>
                      <a:pt x="3975" y="21600"/>
                    </a:cubicBezTo>
                    <a:lnTo>
                      <a:pt x="16244" y="21600"/>
                    </a:lnTo>
                    <a:cubicBezTo>
                      <a:pt x="17860" y="21600"/>
                      <a:pt x="19367" y="18063"/>
                      <a:pt x="19954" y="12884"/>
                    </a:cubicBezTo>
                    <a:lnTo>
                      <a:pt x="21387" y="0"/>
                    </a:lnTo>
                    <a:lnTo>
                      <a:pt x="632" y="0"/>
                    </a:lnTo>
                    <a:close/>
                  </a:path>
                </a:pathLst>
              </a:cu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4" name="Shape">
                <a:extLst>
                  <a:ext uri="{FF2B5EF4-FFF2-40B4-BE49-F238E27FC236}">
                    <a16:creationId xmlns:a16="http://schemas.microsoft.com/office/drawing/2014/main" id="{1CED627D-20B9-A0E4-E9C4-265C78E4BF88}"/>
                  </a:ext>
                </a:extLst>
              </p:cNvPr>
              <p:cNvSpPr/>
              <p:nvPr/>
            </p:nvSpPr>
            <p:spPr>
              <a:xfrm>
                <a:off x="6007026" y="3600795"/>
                <a:ext cx="2495605" cy="733008"/>
              </a:xfrm>
              <a:custGeom>
                <a:avLst/>
                <a:gdLst/>
                <a:ahLst/>
                <a:cxnLst>
                  <a:cxn ang="0">
                    <a:pos x="wd2" y="hd2"/>
                  </a:cxn>
                  <a:cxn ang="5400000">
                    <a:pos x="wd2" y="hd2"/>
                  </a:cxn>
                  <a:cxn ang="10800000">
                    <a:pos x="wd2" y="hd2"/>
                  </a:cxn>
                  <a:cxn ang="16200000">
                    <a:pos x="wd2" y="hd2"/>
                  </a:cxn>
                </a:cxnLst>
                <a:rect l="0" t="0" r="r" b="b"/>
                <a:pathLst>
                  <a:path w="21387" h="21600" extrusionOk="0">
                    <a:moveTo>
                      <a:pt x="632" y="0"/>
                    </a:moveTo>
                    <a:lnTo>
                      <a:pt x="265" y="3158"/>
                    </a:lnTo>
                    <a:cubicBezTo>
                      <a:pt x="-213" y="7326"/>
                      <a:pt x="-29" y="12000"/>
                      <a:pt x="705" y="15663"/>
                    </a:cubicBezTo>
                    <a:cubicBezTo>
                      <a:pt x="1440" y="19326"/>
                      <a:pt x="2652" y="21600"/>
                      <a:pt x="3975" y="21600"/>
                    </a:cubicBezTo>
                    <a:lnTo>
                      <a:pt x="16244" y="21600"/>
                    </a:lnTo>
                    <a:cubicBezTo>
                      <a:pt x="17860" y="21600"/>
                      <a:pt x="19367" y="18063"/>
                      <a:pt x="19954" y="12884"/>
                    </a:cubicBezTo>
                    <a:lnTo>
                      <a:pt x="21387" y="0"/>
                    </a:lnTo>
                    <a:lnTo>
                      <a:pt x="632" y="0"/>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5" name="Freeform: Shape 54">
                <a:extLst>
                  <a:ext uri="{FF2B5EF4-FFF2-40B4-BE49-F238E27FC236}">
                    <a16:creationId xmlns:a16="http://schemas.microsoft.com/office/drawing/2014/main" id="{3BAC940C-818D-E5C0-A9D5-6E3E2D666D2F}"/>
                  </a:ext>
                </a:extLst>
              </p:cNvPr>
              <p:cNvSpPr/>
              <p:nvPr/>
            </p:nvSpPr>
            <p:spPr>
              <a:xfrm>
                <a:off x="1454443" y="3600795"/>
                <a:ext cx="2004813" cy="551046"/>
              </a:xfrm>
              <a:custGeom>
                <a:avLst/>
                <a:gdLst>
                  <a:gd name="connsiteX0" fmla="*/ 111821 w 2004813"/>
                  <a:gd name="connsiteY0" fmla="*/ 0 h 551046"/>
                  <a:gd name="connsiteX1" fmla="*/ 2004813 w 2004813"/>
                  <a:gd name="connsiteY1" fmla="*/ 0 h 551046"/>
                  <a:gd name="connsiteX2" fmla="*/ 1849964 w 2004813"/>
                  <a:gd name="connsiteY2" fmla="*/ 409573 h 551046"/>
                  <a:gd name="connsiteX3" fmla="*/ 1648526 w 2004813"/>
                  <a:gd name="connsiteY3" fmla="*/ 551046 h 551046"/>
                  <a:gd name="connsiteX4" fmla="*/ 216842 w 2004813"/>
                  <a:gd name="connsiteY4" fmla="*/ 551046 h 551046"/>
                  <a:gd name="connsiteX5" fmla="*/ 15304 w 2004813"/>
                  <a:gd name="connsiteY5" fmla="*/ 255285 h 55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813" h="551046">
                    <a:moveTo>
                      <a:pt x="111821" y="0"/>
                    </a:moveTo>
                    <a:lnTo>
                      <a:pt x="2004813" y="0"/>
                    </a:lnTo>
                    <a:lnTo>
                      <a:pt x="1849964" y="409573"/>
                    </a:lnTo>
                    <a:cubicBezTo>
                      <a:pt x="1815694" y="495330"/>
                      <a:pt x="1738585" y="551046"/>
                      <a:pt x="1648526" y="551046"/>
                    </a:cubicBezTo>
                    <a:lnTo>
                      <a:pt x="216842" y="551046"/>
                    </a:lnTo>
                    <a:cubicBezTo>
                      <a:pt x="62526" y="551046"/>
                      <a:pt x="-40385" y="396712"/>
                      <a:pt x="15304" y="255285"/>
                    </a:cubicBezTo>
                    <a:close/>
                  </a:path>
                </a:pathLst>
              </a:custGeom>
              <a:solidFill>
                <a:schemeClr val="tx1">
                  <a:alpha val="40000"/>
                </a:schemeClr>
              </a:solidFill>
              <a:ln w="12700">
                <a:miter lim="400000"/>
              </a:ln>
            </p:spPr>
            <p:txBody>
              <a:bodyPr wrap="square" lIns="28575" tIns="28575" rIns="28575" bIns="28575" anchor="ctr">
                <a:noAutofit/>
              </a:bodyPr>
              <a:lstStyle/>
              <a:p>
                <a:pPr>
                  <a:defRPr sz="3000">
                    <a:solidFill>
                      <a:srgbClr val="FFFFFF"/>
                    </a:solidFill>
                  </a:defRPr>
                </a:pPr>
                <a:endParaRPr sz="2250"/>
              </a:p>
            </p:txBody>
          </p:sp>
          <p:sp>
            <p:nvSpPr>
              <p:cNvPr id="56" name="Freeform: Shape 55">
                <a:extLst>
                  <a:ext uri="{FF2B5EF4-FFF2-40B4-BE49-F238E27FC236}">
                    <a16:creationId xmlns:a16="http://schemas.microsoft.com/office/drawing/2014/main" id="{FF061297-CF89-DD93-DEE1-F438F30C380B}"/>
                  </a:ext>
                </a:extLst>
              </p:cNvPr>
              <p:cNvSpPr/>
              <p:nvPr/>
            </p:nvSpPr>
            <p:spPr>
              <a:xfrm>
                <a:off x="6298276" y="3600795"/>
                <a:ext cx="2004812" cy="551046"/>
              </a:xfrm>
              <a:custGeom>
                <a:avLst/>
                <a:gdLst>
                  <a:gd name="connsiteX0" fmla="*/ 111820 w 2004812"/>
                  <a:gd name="connsiteY0" fmla="*/ 0 h 551046"/>
                  <a:gd name="connsiteX1" fmla="*/ 2004812 w 2004812"/>
                  <a:gd name="connsiteY1" fmla="*/ 0 h 551046"/>
                  <a:gd name="connsiteX2" fmla="*/ 1849963 w 2004812"/>
                  <a:gd name="connsiteY2" fmla="*/ 409573 h 551046"/>
                  <a:gd name="connsiteX3" fmla="*/ 1648525 w 2004812"/>
                  <a:gd name="connsiteY3" fmla="*/ 551046 h 551046"/>
                  <a:gd name="connsiteX4" fmla="*/ 216841 w 2004812"/>
                  <a:gd name="connsiteY4" fmla="*/ 551046 h 551046"/>
                  <a:gd name="connsiteX5" fmla="*/ 15304 w 2004812"/>
                  <a:gd name="connsiteY5" fmla="*/ 255285 h 55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812" h="551046">
                    <a:moveTo>
                      <a:pt x="111820" y="0"/>
                    </a:moveTo>
                    <a:lnTo>
                      <a:pt x="2004812" y="0"/>
                    </a:lnTo>
                    <a:lnTo>
                      <a:pt x="1849963" y="409573"/>
                    </a:lnTo>
                    <a:cubicBezTo>
                      <a:pt x="1819976" y="495330"/>
                      <a:pt x="1738584" y="551046"/>
                      <a:pt x="1648525" y="551046"/>
                    </a:cubicBezTo>
                    <a:lnTo>
                      <a:pt x="216841" y="551046"/>
                    </a:lnTo>
                    <a:cubicBezTo>
                      <a:pt x="62525" y="551046"/>
                      <a:pt x="-40386" y="396712"/>
                      <a:pt x="15304" y="255285"/>
                    </a:cubicBezTo>
                    <a:close/>
                  </a:path>
                </a:pathLst>
              </a:custGeom>
              <a:solidFill>
                <a:schemeClr val="tx1">
                  <a:alpha val="40000"/>
                </a:schemeClr>
              </a:solidFill>
              <a:ln w="12700">
                <a:miter lim="400000"/>
              </a:ln>
            </p:spPr>
            <p:txBody>
              <a:bodyPr wrap="square" lIns="28575" tIns="28575" rIns="28575" bIns="28575" anchor="ctr">
                <a:noAutofit/>
              </a:bodyPr>
              <a:lstStyle/>
              <a:p>
                <a:pPr>
                  <a:defRPr sz="3000">
                    <a:solidFill>
                      <a:srgbClr val="FFFFFF"/>
                    </a:solidFill>
                  </a:defRPr>
                </a:pPr>
                <a:endParaRPr sz="2250"/>
              </a:p>
            </p:txBody>
          </p:sp>
          <p:sp>
            <p:nvSpPr>
              <p:cNvPr id="57" name="Shape">
                <a:extLst>
                  <a:ext uri="{FF2B5EF4-FFF2-40B4-BE49-F238E27FC236}">
                    <a16:creationId xmlns:a16="http://schemas.microsoft.com/office/drawing/2014/main" id="{1C53D221-5799-7F0A-16F6-BB1814AB0367}"/>
                  </a:ext>
                </a:extLst>
              </p:cNvPr>
              <p:cNvSpPr/>
              <p:nvPr/>
            </p:nvSpPr>
            <p:spPr>
              <a:xfrm>
                <a:off x="1334654" y="2957805"/>
                <a:ext cx="2450464" cy="830766"/>
              </a:xfrm>
              <a:custGeom>
                <a:avLst/>
                <a:gdLst/>
                <a:ahLst/>
                <a:cxnLst>
                  <a:cxn ang="0">
                    <a:pos x="wd2" y="hd2"/>
                  </a:cxn>
                  <a:cxn ang="5400000">
                    <a:pos x="wd2" y="hd2"/>
                  </a:cxn>
                  <a:cxn ang="10800000">
                    <a:pos x="wd2" y="hd2"/>
                  </a:cxn>
                  <a:cxn ang="16200000">
                    <a:pos x="wd2" y="hd2"/>
                  </a:cxn>
                </a:cxnLst>
                <a:rect l="0" t="0" r="r" b="b"/>
                <a:pathLst>
                  <a:path w="21587" h="21468" extrusionOk="0">
                    <a:moveTo>
                      <a:pt x="21524" y="1419"/>
                    </a:moveTo>
                    <a:lnTo>
                      <a:pt x="20958" y="90"/>
                    </a:lnTo>
                    <a:cubicBezTo>
                      <a:pt x="20883" y="-132"/>
                      <a:pt x="20769" y="90"/>
                      <a:pt x="20769" y="422"/>
                    </a:cubicBezTo>
                    <a:lnTo>
                      <a:pt x="20769" y="1419"/>
                    </a:lnTo>
                    <a:lnTo>
                      <a:pt x="4607" y="1419"/>
                    </a:lnTo>
                    <a:cubicBezTo>
                      <a:pt x="3361" y="1419"/>
                      <a:pt x="2266" y="3745"/>
                      <a:pt x="1813" y="7068"/>
                    </a:cubicBezTo>
                    <a:lnTo>
                      <a:pt x="0" y="21136"/>
                    </a:lnTo>
                    <a:cubicBezTo>
                      <a:pt x="0" y="21246"/>
                      <a:pt x="0" y="21357"/>
                      <a:pt x="38" y="21468"/>
                    </a:cubicBezTo>
                    <a:cubicBezTo>
                      <a:pt x="38" y="21468"/>
                      <a:pt x="38" y="21468"/>
                      <a:pt x="76" y="21468"/>
                    </a:cubicBezTo>
                    <a:cubicBezTo>
                      <a:pt x="113" y="21468"/>
                      <a:pt x="151" y="21357"/>
                      <a:pt x="151" y="21357"/>
                    </a:cubicBezTo>
                    <a:lnTo>
                      <a:pt x="1964" y="7290"/>
                    </a:lnTo>
                    <a:cubicBezTo>
                      <a:pt x="2379" y="4077"/>
                      <a:pt x="3436" y="1973"/>
                      <a:pt x="4607" y="1973"/>
                    </a:cubicBezTo>
                    <a:lnTo>
                      <a:pt x="20769" y="1973"/>
                    </a:lnTo>
                    <a:lnTo>
                      <a:pt x="20769" y="3302"/>
                    </a:lnTo>
                    <a:cubicBezTo>
                      <a:pt x="20769" y="3634"/>
                      <a:pt x="20882" y="3745"/>
                      <a:pt x="20996" y="3634"/>
                    </a:cubicBezTo>
                    <a:lnTo>
                      <a:pt x="21562" y="2194"/>
                    </a:lnTo>
                    <a:cubicBezTo>
                      <a:pt x="21600" y="1862"/>
                      <a:pt x="21600" y="1640"/>
                      <a:pt x="21524" y="1419"/>
                    </a:cubicBezTo>
                    <a:close/>
                  </a:path>
                </a:pathLst>
              </a:custGeom>
              <a:solidFill>
                <a:schemeClr val="bg1"/>
              </a:solidFill>
              <a:ln w="12700">
                <a:miter lim="400000"/>
              </a:ln>
            </p:spPr>
            <p:txBody>
              <a:bodyPr lIns="28575" tIns="28575" rIns="28575" bIns="28575" anchor="ctr"/>
              <a:lstStyle/>
              <a:p>
                <a:pPr>
                  <a:defRPr sz="3000">
                    <a:solidFill>
                      <a:srgbClr val="FFFFFF"/>
                    </a:solidFill>
                  </a:defRPr>
                </a:pPr>
                <a:endParaRPr sz="2250"/>
              </a:p>
            </p:txBody>
          </p:sp>
          <p:sp>
            <p:nvSpPr>
              <p:cNvPr id="58" name="Shape">
                <a:extLst>
                  <a:ext uri="{FF2B5EF4-FFF2-40B4-BE49-F238E27FC236}">
                    <a16:creationId xmlns:a16="http://schemas.microsoft.com/office/drawing/2014/main" id="{69618BA5-A253-A50E-9B7B-B9039A6A70BC}"/>
                  </a:ext>
                </a:extLst>
              </p:cNvPr>
              <p:cNvSpPr/>
              <p:nvPr/>
            </p:nvSpPr>
            <p:spPr>
              <a:xfrm>
                <a:off x="3735140" y="3215003"/>
                <a:ext cx="2119530" cy="1068968"/>
              </a:xfrm>
              <a:custGeom>
                <a:avLst/>
                <a:gdLst/>
                <a:ahLst/>
                <a:cxnLst>
                  <a:cxn ang="0">
                    <a:pos x="wd2" y="hd2"/>
                  </a:cxn>
                  <a:cxn ang="5400000">
                    <a:pos x="wd2" y="hd2"/>
                  </a:cxn>
                  <a:cxn ang="10800000">
                    <a:pos x="wd2" y="hd2"/>
                  </a:cxn>
                  <a:cxn ang="16200000">
                    <a:pos x="wd2" y="hd2"/>
                  </a:cxn>
                </a:cxnLst>
                <a:rect l="0" t="0" r="r" b="b"/>
                <a:pathLst>
                  <a:path w="21403" h="21546" extrusionOk="0">
                    <a:moveTo>
                      <a:pt x="21343" y="19958"/>
                    </a:moveTo>
                    <a:lnTo>
                      <a:pt x="20694" y="18835"/>
                    </a:lnTo>
                    <a:cubicBezTo>
                      <a:pt x="20608" y="18662"/>
                      <a:pt x="20434" y="18835"/>
                      <a:pt x="20434" y="19094"/>
                    </a:cubicBezTo>
                    <a:lnTo>
                      <a:pt x="20434" y="19958"/>
                    </a:lnTo>
                    <a:lnTo>
                      <a:pt x="3423" y="19958"/>
                    </a:lnTo>
                    <a:cubicBezTo>
                      <a:pt x="2341" y="19958"/>
                      <a:pt x="1345" y="18922"/>
                      <a:pt x="739" y="17194"/>
                    </a:cubicBezTo>
                    <a:cubicBezTo>
                      <a:pt x="133" y="15466"/>
                      <a:pt x="3" y="13219"/>
                      <a:pt x="393" y="11232"/>
                    </a:cubicBezTo>
                    <a:lnTo>
                      <a:pt x="2471" y="259"/>
                    </a:lnTo>
                    <a:cubicBezTo>
                      <a:pt x="2471" y="173"/>
                      <a:pt x="2471" y="86"/>
                      <a:pt x="2427" y="0"/>
                    </a:cubicBezTo>
                    <a:cubicBezTo>
                      <a:pt x="2384" y="0"/>
                      <a:pt x="2341" y="0"/>
                      <a:pt x="2297" y="86"/>
                    </a:cubicBezTo>
                    <a:lnTo>
                      <a:pt x="220" y="11059"/>
                    </a:lnTo>
                    <a:cubicBezTo>
                      <a:pt x="-170" y="13133"/>
                      <a:pt x="-40" y="15552"/>
                      <a:pt x="609" y="17366"/>
                    </a:cubicBezTo>
                    <a:cubicBezTo>
                      <a:pt x="1258" y="19181"/>
                      <a:pt x="2297" y="20304"/>
                      <a:pt x="3423" y="20304"/>
                    </a:cubicBezTo>
                    <a:lnTo>
                      <a:pt x="20434" y="20304"/>
                    </a:lnTo>
                    <a:lnTo>
                      <a:pt x="20434" y="20477"/>
                    </a:lnTo>
                    <a:lnTo>
                      <a:pt x="20434" y="21254"/>
                    </a:lnTo>
                    <a:cubicBezTo>
                      <a:pt x="20434" y="21514"/>
                      <a:pt x="20564" y="21600"/>
                      <a:pt x="20651" y="21514"/>
                    </a:cubicBezTo>
                    <a:lnTo>
                      <a:pt x="21300" y="20477"/>
                    </a:lnTo>
                    <a:cubicBezTo>
                      <a:pt x="21430" y="20304"/>
                      <a:pt x="21430" y="20045"/>
                      <a:pt x="21343" y="19958"/>
                    </a:cubicBezTo>
                    <a:close/>
                  </a:path>
                </a:pathLst>
              </a:custGeom>
              <a:solidFill>
                <a:schemeClr val="bg1"/>
              </a:solidFill>
              <a:ln w="12700">
                <a:miter lim="400000"/>
              </a:ln>
            </p:spPr>
            <p:txBody>
              <a:bodyPr lIns="28575" tIns="28575" rIns="28575" bIns="28575" anchor="ctr"/>
              <a:lstStyle/>
              <a:p>
                <a:pPr>
                  <a:defRPr sz="3000">
                    <a:solidFill>
                      <a:srgbClr val="FFFFFF"/>
                    </a:solidFill>
                  </a:defRPr>
                </a:pPr>
                <a:endParaRPr sz="2250"/>
              </a:p>
            </p:txBody>
          </p:sp>
          <p:sp>
            <p:nvSpPr>
              <p:cNvPr id="59" name="Shape">
                <a:extLst>
                  <a:ext uri="{FF2B5EF4-FFF2-40B4-BE49-F238E27FC236}">
                    <a16:creationId xmlns:a16="http://schemas.microsoft.com/office/drawing/2014/main" id="{D309DAC0-794A-3E04-B2EF-1BB3AF5E9DC3}"/>
                  </a:ext>
                </a:extLst>
              </p:cNvPr>
              <p:cNvSpPr/>
              <p:nvPr/>
            </p:nvSpPr>
            <p:spPr>
              <a:xfrm>
                <a:off x="8578972" y="3215003"/>
                <a:ext cx="2116367" cy="1068968"/>
              </a:xfrm>
              <a:custGeom>
                <a:avLst/>
                <a:gdLst/>
                <a:ahLst/>
                <a:cxnLst>
                  <a:cxn ang="0">
                    <a:pos x="wd2" y="hd2"/>
                  </a:cxn>
                  <a:cxn ang="5400000">
                    <a:pos x="wd2" y="hd2"/>
                  </a:cxn>
                  <a:cxn ang="10800000">
                    <a:pos x="wd2" y="hd2"/>
                  </a:cxn>
                  <a:cxn ang="16200000">
                    <a:pos x="wd2" y="hd2"/>
                  </a:cxn>
                </a:cxnLst>
                <a:rect l="0" t="0" r="r" b="b"/>
                <a:pathLst>
                  <a:path w="21414" h="21546" extrusionOk="0">
                    <a:moveTo>
                      <a:pt x="21386" y="19958"/>
                    </a:moveTo>
                    <a:lnTo>
                      <a:pt x="20735" y="18835"/>
                    </a:lnTo>
                    <a:cubicBezTo>
                      <a:pt x="20648" y="18662"/>
                      <a:pt x="20475" y="18835"/>
                      <a:pt x="20475" y="19094"/>
                    </a:cubicBezTo>
                    <a:lnTo>
                      <a:pt x="20475" y="19958"/>
                    </a:lnTo>
                    <a:lnTo>
                      <a:pt x="3429" y="19958"/>
                    </a:lnTo>
                    <a:cubicBezTo>
                      <a:pt x="2345" y="19958"/>
                      <a:pt x="1347" y="18922"/>
                      <a:pt x="740" y="17194"/>
                    </a:cubicBezTo>
                    <a:cubicBezTo>
                      <a:pt x="133" y="15466"/>
                      <a:pt x="3" y="13219"/>
                      <a:pt x="393" y="11232"/>
                    </a:cubicBezTo>
                    <a:lnTo>
                      <a:pt x="2475" y="259"/>
                    </a:lnTo>
                    <a:cubicBezTo>
                      <a:pt x="2475" y="173"/>
                      <a:pt x="2475" y="86"/>
                      <a:pt x="2431" y="0"/>
                    </a:cubicBezTo>
                    <a:cubicBezTo>
                      <a:pt x="2388" y="0"/>
                      <a:pt x="2345" y="0"/>
                      <a:pt x="2301" y="86"/>
                    </a:cubicBezTo>
                    <a:lnTo>
                      <a:pt x="219" y="11059"/>
                    </a:lnTo>
                    <a:cubicBezTo>
                      <a:pt x="-171" y="13133"/>
                      <a:pt x="-41" y="15552"/>
                      <a:pt x="610" y="17366"/>
                    </a:cubicBezTo>
                    <a:cubicBezTo>
                      <a:pt x="1260" y="19181"/>
                      <a:pt x="2301" y="20304"/>
                      <a:pt x="3429" y="20304"/>
                    </a:cubicBezTo>
                    <a:lnTo>
                      <a:pt x="20475" y="20304"/>
                    </a:lnTo>
                    <a:lnTo>
                      <a:pt x="20475" y="20477"/>
                    </a:lnTo>
                    <a:lnTo>
                      <a:pt x="20475" y="21254"/>
                    </a:lnTo>
                    <a:cubicBezTo>
                      <a:pt x="20475" y="21514"/>
                      <a:pt x="20605" y="21600"/>
                      <a:pt x="20692" y="21514"/>
                    </a:cubicBezTo>
                    <a:lnTo>
                      <a:pt x="21342" y="20477"/>
                    </a:lnTo>
                    <a:cubicBezTo>
                      <a:pt x="21429" y="20304"/>
                      <a:pt x="21429" y="20045"/>
                      <a:pt x="21386" y="19958"/>
                    </a:cubicBezTo>
                    <a:close/>
                  </a:path>
                </a:pathLst>
              </a:custGeom>
              <a:solidFill>
                <a:schemeClr val="bg1"/>
              </a:solidFill>
              <a:ln w="12700">
                <a:miter lim="400000"/>
              </a:ln>
            </p:spPr>
            <p:txBody>
              <a:bodyPr lIns="28575" tIns="28575" rIns="28575" bIns="28575" anchor="ctr"/>
              <a:lstStyle/>
              <a:p>
                <a:pPr>
                  <a:defRPr sz="3000">
                    <a:solidFill>
                      <a:srgbClr val="FFFFFF"/>
                    </a:solidFill>
                  </a:defRPr>
                </a:pPr>
                <a:endParaRPr sz="2250"/>
              </a:p>
            </p:txBody>
          </p:sp>
          <p:sp>
            <p:nvSpPr>
              <p:cNvPr id="60" name="Shape">
                <a:extLst>
                  <a:ext uri="{FF2B5EF4-FFF2-40B4-BE49-F238E27FC236}">
                    <a16:creationId xmlns:a16="http://schemas.microsoft.com/office/drawing/2014/main" id="{610A3016-43DA-D476-0924-7869ECFDF570}"/>
                  </a:ext>
                </a:extLst>
              </p:cNvPr>
              <p:cNvSpPr/>
              <p:nvPr/>
            </p:nvSpPr>
            <p:spPr>
              <a:xfrm>
                <a:off x="1420385" y="3129268"/>
                <a:ext cx="2071065" cy="981629"/>
              </a:xfrm>
              <a:custGeom>
                <a:avLst/>
                <a:gdLst/>
                <a:ahLst/>
                <a:cxnLst>
                  <a:cxn ang="0">
                    <a:pos x="wd2" y="hd2"/>
                  </a:cxn>
                  <a:cxn ang="5400000">
                    <a:pos x="wd2" y="hd2"/>
                  </a:cxn>
                  <a:cxn ang="10800000">
                    <a:pos x="wd2" y="hd2"/>
                  </a:cxn>
                  <a:cxn ang="16200000">
                    <a:pos x="wd2" y="hd2"/>
                  </a:cxn>
                </a:cxnLst>
                <a:rect l="0" t="0" r="r" b="b"/>
                <a:pathLst>
                  <a:path w="20789" h="21600" extrusionOk="0">
                    <a:moveTo>
                      <a:pt x="16547" y="21600"/>
                    </a:moveTo>
                    <a:lnTo>
                      <a:pt x="2176" y="21600"/>
                    </a:lnTo>
                    <a:cubicBezTo>
                      <a:pt x="627" y="21600"/>
                      <a:pt x="-406" y="18204"/>
                      <a:pt x="153" y="15092"/>
                    </a:cubicBezTo>
                    <a:lnTo>
                      <a:pt x="2219" y="3113"/>
                    </a:lnTo>
                    <a:cubicBezTo>
                      <a:pt x="2520" y="1226"/>
                      <a:pt x="3337" y="0"/>
                      <a:pt x="4241" y="0"/>
                    </a:cubicBezTo>
                    <a:lnTo>
                      <a:pt x="18612" y="0"/>
                    </a:lnTo>
                    <a:cubicBezTo>
                      <a:pt x="20161" y="0"/>
                      <a:pt x="21194" y="3396"/>
                      <a:pt x="20635" y="6508"/>
                    </a:cubicBezTo>
                    <a:lnTo>
                      <a:pt x="18569" y="18487"/>
                    </a:lnTo>
                    <a:cubicBezTo>
                      <a:pt x="18225" y="20374"/>
                      <a:pt x="17451" y="21600"/>
                      <a:pt x="16547" y="21600"/>
                    </a:cubicBez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a:p>
            </p:txBody>
          </p:sp>
          <p:sp>
            <p:nvSpPr>
              <p:cNvPr id="61" name="Shape">
                <a:extLst>
                  <a:ext uri="{FF2B5EF4-FFF2-40B4-BE49-F238E27FC236}">
                    <a16:creationId xmlns:a16="http://schemas.microsoft.com/office/drawing/2014/main" id="{CBA4DC8C-0151-97A4-95E0-E04F265324C6}"/>
                  </a:ext>
                </a:extLst>
              </p:cNvPr>
              <p:cNvSpPr/>
              <p:nvPr/>
            </p:nvSpPr>
            <p:spPr>
              <a:xfrm>
                <a:off x="3863734" y="3129268"/>
                <a:ext cx="2071065" cy="981629"/>
              </a:xfrm>
              <a:custGeom>
                <a:avLst/>
                <a:gdLst/>
                <a:ahLst/>
                <a:cxnLst>
                  <a:cxn ang="0">
                    <a:pos x="wd2" y="hd2"/>
                  </a:cxn>
                  <a:cxn ang="5400000">
                    <a:pos x="wd2" y="hd2"/>
                  </a:cxn>
                  <a:cxn ang="10800000">
                    <a:pos x="wd2" y="hd2"/>
                  </a:cxn>
                  <a:cxn ang="16200000">
                    <a:pos x="wd2" y="hd2"/>
                  </a:cxn>
                </a:cxnLst>
                <a:rect l="0" t="0" r="r" b="b"/>
                <a:pathLst>
                  <a:path w="20789" h="21600" extrusionOk="0">
                    <a:moveTo>
                      <a:pt x="16547" y="21600"/>
                    </a:moveTo>
                    <a:lnTo>
                      <a:pt x="2176" y="21600"/>
                    </a:lnTo>
                    <a:cubicBezTo>
                      <a:pt x="627" y="21600"/>
                      <a:pt x="-406" y="18204"/>
                      <a:pt x="153" y="15092"/>
                    </a:cubicBezTo>
                    <a:lnTo>
                      <a:pt x="2219" y="3113"/>
                    </a:lnTo>
                    <a:cubicBezTo>
                      <a:pt x="2520" y="1226"/>
                      <a:pt x="3337" y="0"/>
                      <a:pt x="4241" y="0"/>
                    </a:cubicBezTo>
                    <a:lnTo>
                      <a:pt x="18612" y="0"/>
                    </a:lnTo>
                    <a:cubicBezTo>
                      <a:pt x="20161" y="0"/>
                      <a:pt x="21194" y="3396"/>
                      <a:pt x="20635" y="6508"/>
                    </a:cubicBezTo>
                    <a:lnTo>
                      <a:pt x="18569" y="18487"/>
                    </a:lnTo>
                    <a:cubicBezTo>
                      <a:pt x="18268" y="20374"/>
                      <a:pt x="17451" y="21600"/>
                      <a:pt x="16547" y="21600"/>
                    </a:cubicBez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p>
            </p:txBody>
          </p:sp>
          <p:sp>
            <p:nvSpPr>
              <p:cNvPr id="62" name="Shape">
                <a:extLst>
                  <a:ext uri="{FF2B5EF4-FFF2-40B4-BE49-F238E27FC236}">
                    <a16:creationId xmlns:a16="http://schemas.microsoft.com/office/drawing/2014/main" id="{26A16F09-185F-2659-F925-BBD649273C0C}"/>
                  </a:ext>
                </a:extLst>
              </p:cNvPr>
              <p:cNvSpPr/>
              <p:nvPr/>
            </p:nvSpPr>
            <p:spPr>
              <a:xfrm>
                <a:off x="6264217" y="3129268"/>
                <a:ext cx="2071065" cy="981629"/>
              </a:xfrm>
              <a:custGeom>
                <a:avLst/>
                <a:gdLst/>
                <a:ahLst/>
                <a:cxnLst>
                  <a:cxn ang="0">
                    <a:pos x="wd2" y="hd2"/>
                  </a:cxn>
                  <a:cxn ang="5400000">
                    <a:pos x="wd2" y="hd2"/>
                  </a:cxn>
                  <a:cxn ang="10800000">
                    <a:pos x="wd2" y="hd2"/>
                  </a:cxn>
                  <a:cxn ang="16200000">
                    <a:pos x="wd2" y="hd2"/>
                  </a:cxn>
                </a:cxnLst>
                <a:rect l="0" t="0" r="r" b="b"/>
                <a:pathLst>
                  <a:path w="20789" h="21600" extrusionOk="0">
                    <a:moveTo>
                      <a:pt x="16547" y="21600"/>
                    </a:moveTo>
                    <a:lnTo>
                      <a:pt x="2176" y="21600"/>
                    </a:lnTo>
                    <a:cubicBezTo>
                      <a:pt x="627" y="21600"/>
                      <a:pt x="-406" y="18204"/>
                      <a:pt x="153" y="15092"/>
                    </a:cubicBezTo>
                    <a:lnTo>
                      <a:pt x="2219" y="3113"/>
                    </a:lnTo>
                    <a:cubicBezTo>
                      <a:pt x="2520" y="1226"/>
                      <a:pt x="3337" y="0"/>
                      <a:pt x="4241" y="0"/>
                    </a:cubicBezTo>
                    <a:lnTo>
                      <a:pt x="18612" y="0"/>
                    </a:lnTo>
                    <a:cubicBezTo>
                      <a:pt x="20161" y="0"/>
                      <a:pt x="21194" y="3396"/>
                      <a:pt x="20635" y="6508"/>
                    </a:cubicBezTo>
                    <a:lnTo>
                      <a:pt x="18569" y="18487"/>
                    </a:lnTo>
                    <a:cubicBezTo>
                      <a:pt x="18268" y="20374"/>
                      <a:pt x="17451" y="21600"/>
                      <a:pt x="16547" y="21600"/>
                    </a:cubicBez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250"/>
              </a:p>
            </p:txBody>
          </p:sp>
          <p:sp>
            <p:nvSpPr>
              <p:cNvPr id="63" name="Shape">
                <a:extLst>
                  <a:ext uri="{FF2B5EF4-FFF2-40B4-BE49-F238E27FC236}">
                    <a16:creationId xmlns:a16="http://schemas.microsoft.com/office/drawing/2014/main" id="{EE62FABD-CFB2-C22F-CD8F-4689CB1F2109}"/>
                  </a:ext>
                </a:extLst>
              </p:cNvPr>
              <p:cNvSpPr/>
              <p:nvPr/>
            </p:nvSpPr>
            <p:spPr>
              <a:xfrm>
                <a:off x="8707566" y="3129268"/>
                <a:ext cx="2071065" cy="981629"/>
              </a:xfrm>
              <a:custGeom>
                <a:avLst/>
                <a:gdLst/>
                <a:ahLst/>
                <a:cxnLst>
                  <a:cxn ang="0">
                    <a:pos x="wd2" y="hd2"/>
                  </a:cxn>
                  <a:cxn ang="5400000">
                    <a:pos x="wd2" y="hd2"/>
                  </a:cxn>
                  <a:cxn ang="10800000">
                    <a:pos x="wd2" y="hd2"/>
                  </a:cxn>
                  <a:cxn ang="16200000">
                    <a:pos x="wd2" y="hd2"/>
                  </a:cxn>
                </a:cxnLst>
                <a:rect l="0" t="0" r="r" b="b"/>
                <a:pathLst>
                  <a:path w="20789" h="21600" extrusionOk="0">
                    <a:moveTo>
                      <a:pt x="16547" y="21600"/>
                    </a:moveTo>
                    <a:lnTo>
                      <a:pt x="2176" y="21600"/>
                    </a:lnTo>
                    <a:cubicBezTo>
                      <a:pt x="627" y="21600"/>
                      <a:pt x="-406" y="18204"/>
                      <a:pt x="153" y="15092"/>
                    </a:cubicBezTo>
                    <a:lnTo>
                      <a:pt x="2219" y="3113"/>
                    </a:lnTo>
                    <a:cubicBezTo>
                      <a:pt x="2520" y="1226"/>
                      <a:pt x="3337" y="0"/>
                      <a:pt x="4241" y="0"/>
                    </a:cubicBezTo>
                    <a:lnTo>
                      <a:pt x="18612" y="0"/>
                    </a:lnTo>
                    <a:cubicBezTo>
                      <a:pt x="20161" y="0"/>
                      <a:pt x="21194" y="3396"/>
                      <a:pt x="20635" y="6508"/>
                    </a:cubicBezTo>
                    <a:lnTo>
                      <a:pt x="18569" y="18487"/>
                    </a:lnTo>
                    <a:cubicBezTo>
                      <a:pt x="18268" y="20374"/>
                      <a:pt x="17451" y="21600"/>
                      <a:pt x="16547" y="21600"/>
                    </a:cubicBez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250"/>
              </a:p>
            </p:txBody>
          </p:sp>
          <p:sp>
            <p:nvSpPr>
              <p:cNvPr id="64" name="Shape">
                <a:extLst>
                  <a:ext uri="{FF2B5EF4-FFF2-40B4-BE49-F238E27FC236}">
                    <a16:creationId xmlns:a16="http://schemas.microsoft.com/office/drawing/2014/main" id="{8369EECE-26AE-B202-5F6A-34B96008E194}"/>
                  </a:ext>
                </a:extLst>
              </p:cNvPr>
              <p:cNvSpPr/>
              <p:nvPr/>
            </p:nvSpPr>
            <p:spPr>
              <a:xfrm>
                <a:off x="6178486" y="2957805"/>
                <a:ext cx="2450464" cy="830766"/>
              </a:xfrm>
              <a:custGeom>
                <a:avLst/>
                <a:gdLst/>
                <a:ahLst/>
                <a:cxnLst>
                  <a:cxn ang="0">
                    <a:pos x="wd2" y="hd2"/>
                  </a:cxn>
                  <a:cxn ang="5400000">
                    <a:pos x="wd2" y="hd2"/>
                  </a:cxn>
                  <a:cxn ang="10800000">
                    <a:pos x="wd2" y="hd2"/>
                  </a:cxn>
                  <a:cxn ang="16200000">
                    <a:pos x="wd2" y="hd2"/>
                  </a:cxn>
                </a:cxnLst>
                <a:rect l="0" t="0" r="r" b="b"/>
                <a:pathLst>
                  <a:path w="21587" h="21468" extrusionOk="0">
                    <a:moveTo>
                      <a:pt x="21524" y="1419"/>
                    </a:moveTo>
                    <a:lnTo>
                      <a:pt x="20958" y="90"/>
                    </a:lnTo>
                    <a:cubicBezTo>
                      <a:pt x="20883" y="-132"/>
                      <a:pt x="20769" y="90"/>
                      <a:pt x="20769" y="422"/>
                    </a:cubicBezTo>
                    <a:lnTo>
                      <a:pt x="20769" y="1419"/>
                    </a:lnTo>
                    <a:lnTo>
                      <a:pt x="4607" y="1419"/>
                    </a:lnTo>
                    <a:cubicBezTo>
                      <a:pt x="3361" y="1419"/>
                      <a:pt x="2266" y="3745"/>
                      <a:pt x="1813" y="7068"/>
                    </a:cubicBezTo>
                    <a:lnTo>
                      <a:pt x="0" y="21136"/>
                    </a:lnTo>
                    <a:cubicBezTo>
                      <a:pt x="0" y="21246"/>
                      <a:pt x="0" y="21357"/>
                      <a:pt x="38" y="21468"/>
                    </a:cubicBezTo>
                    <a:cubicBezTo>
                      <a:pt x="38" y="21468"/>
                      <a:pt x="38" y="21468"/>
                      <a:pt x="76" y="21468"/>
                    </a:cubicBezTo>
                    <a:cubicBezTo>
                      <a:pt x="113" y="21468"/>
                      <a:pt x="151" y="21357"/>
                      <a:pt x="151" y="21357"/>
                    </a:cubicBezTo>
                    <a:lnTo>
                      <a:pt x="1964" y="7290"/>
                    </a:lnTo>
                    <a:cubicBezTo>
                      <a:pt x="2379" y="4077"/>
                      <a:pt x="3436" y="1973"/>
                      <a:pt x="4607" y="1973"/>
                    </a:cubicBezTo>
                    <a:lnTo>
                      <a:pt x="20769" y="1973"/>
                    </a:lnTo>
                    <a:lnTo>
                      <a:pt x="20769" y="3302"/>
                    </a:lnTo>
                    <a:cubicBezTo>
                      <a:pt x="20769" y="3634"/>
                      <a:pt x="20882" y="3745"/>
                      <a:pt x="20996" y="3634"/>
                    </a:cubicBezTo>
                    <a:lnTo>
                      <a:pt x="21562" y="2194"/>
                    </a:lnTo>
                    <a:cubicBezTo>
                      <a:pt x="21600" y="1862"/>
                      <a:pt x="21600" y="1640"/>
                      <a:pt x="21524" y="1419"/>
                    </a:cubicBezTo>
                    <a:close/>
                  </a:path>
                </a:pathLst>
              </a:cu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22" name="Graphic 37" descr="Users">
              <a:extLst>
                <a:ext uri="{FF2B5EF4-FFF2-40B4-BE49-F238E27FC236}">
                  <a16:creationId xmlns:a16="http://schemas.microsoft.com/office/drawing/2014/main" id="{9E115857-6CF0-F443-43FE-36390F454046}"/>
                </a:ext>
              </a:extLst>
            </p:cNvPr>
            <p:cNvGrpSpPr/>
            <p:nvPr/>
          </p:nvGrpSpPr>
          <p:grpSpPr>
            <a:xfrm>
              <a:off x="7313255" y="3485791"/>
              <a:ext cx="587885" cy="366729"/>
              <a:chOff x="9386725" y="2702119"/>
              <a:chExt cx="705724" cy="440237"/>
            </a:xfrm>
            <a:solidFill>
              <a:srgbClr val="FFFFFF"/>
            </a:solidFill>
          </p:grpSpPr>
          <p:sp>
            <p:nvSpPr>
              <p:cNvPr id="43" name="Freeform: Shape 42">
                <a:extLst>
                  <a:ext uri="{FF2B5EF4-FFF2-40B4-BE49-F238E27FC236}">
                    <a16:creationId xmlns:a16="http://schemas.microsoft.com/office/drawing/2014/main" id="{B896B961-EC00-C4B4-249B-6021DECBD59F}"/>
                  </a:ext>
                </a:extLst>
              </p:cNvPr>
              <p:cNvSpPr/>
              <p:nvPr/>
            </p:nvSpPr>
            <p:spPr>
              <a:xfrm>
                <a:off x="9462339" y="2702119"/>
                <a:ext cx="151226" cy="151226"/>
              </a:xfrm>
              <a:custGeom>
                <a:avLst/>
                <a:gdLst>
                  <a:gd name="connsiteX0" fmla="*/ 151227 w 151226"/>
                  <a:gd name="connsiteY0" fmla="*/ 75613 h 151226"/>
                  <a:gd name="connsiteX1" fmla="*/ 75613 w 151226"/>
                  <a:gd name="connsiteY1" fmla="*/ 151227 h 151226"/>
                  <a:gd name="connsiteX2" fmla="*/ 0 w 151226"/>
                  <a:gd name="connsiteY2" fmla="*/ 75613 h 151226"/>
                  <a:gd name="connsiteX3" fmla="*/ 75613 w 151226"/>
                  <a:gd name="connsiteY3" fmla="*/ 0 h 151226"/>
                  <a:gd name="connsiteX4" fmla="*/ 151227 w 151226"/>
                  <a:gd name="connsiteY4" fmla="*/ 75613 h 15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26" h="151226">
                    <a:moveTo>
                      <a:pt x="151227" y="75613"/>
                    </a:moveTo>
                    <a:cubicBezTo>
                      <a:pt x="151227" y="117373"/>
                      <a:pt x="117373" y="151227"/>
                      <a:pt x="75613" y="151227"/>
                    </a:cubicBezTo>
                    <a:cubicBezTo>
                      <a:pt x="33853" y="151227"/>
                      <a:pt x="0" y="117373"/>
                      <a:pt x="0" y="75613"/>
                    </a:cubicBezTo>
                    <a:cubicBezTo>
                      <a:pt x="0" y="33853"/>
                      <a:pt x="33853" y="0"/>
                      <a:pt x="75613" y="0"/>
                    </a:cubicBezTo>
                    <a:cubicBezTo>
                      <a:pt x="117373" y="0"/>
                      <a:pt x="151227" y="33853"/>
                      <a:pt x="151227" y="75613"/>
                    </a:cubicBezTo>
                    <a:close/>
                  </a:path>
                </a:pathLst>
              </a:custGeom>
              <a:solidFill>
                <a:schemeClr val="bg1"/>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4" name="Freeform: Shape 43">
                <a:extLst>
                  <a:ext uri="{FF2B5EF4-FFF2-40B4-BE49-F238E27FC236}">
                    <a16:creationId xmlns:a16="http://schemas.microsoft.com/office/drawing/2014/main" id="{42B2405F-D2F5-B63E-3A43-24398C07FBD3}"/>
                  </a:ext>
                </a:extLst>
              </p:cNvPr>
              <p:cNvSpPr/>
              <p:nvPr/>
            </p:nvSpPr>
            <p:spPr>
              <a:xfrm>
                <a:off x="9865610" y="2702119"/>
                <a:ext cx="151226" cy="151226"/>
              </a:xfrm>
              <a:custGeom>
                <a:avLst/>
                <a:gdLst>
                  <a:gd name="connsiteX0" fmla="*/ 151227 w 151226"/>
                  <a:gd name="connsiteY0" fmla="*/ 75613 h 151226"/>
                  <a:gd name="connsiteX1" fmla="*/ 75613 w 151226"/>
                  <a:gd name="connsiteY1" fmla="*/ 151227 h 151226"/>
                  <a:gd name="connsiteX2" fmla="*/ 0 w 151226"/>
                  <a:gd name="connsiteY2" fmla="*/ 75613 h 151226"/>
                  <a:gd name="connsiteX3" fmla="*/ 75613 w 151226"/>
                  <a:gd name="connsiteY3" fmla="*/ 0 h 151226"/>
                  <a:gd name="connsiteX4" fmla="*/ 151227 w 151226"/>
                  <a:gd name="connsiteY4" fmla="*/ 75613 h 15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26" h="151226">
                    <a:moveTo>
                      <a:pt x="151227" y="75613"/>
                    </a:moveTo>
                    <a:cubicBezTo>
                      <a:pt x="151227" y="117373"/>
                      <a:pt x="117373" y="151227"/>
                      <a:pt x="75613" y="151227"/>
                    </a:cubicBezTo>
                    <a:cubicBezTo>
                      <a:pt x="33853" y="151227"/>
                      <a:pt x="0" y="117373"/>
                      <a:pt x="0" y="75613"/>
                    </a:cubicBezTo>
                    <a:cubicBezTo>
                      <a:pt x="0" y="33853"/>
                      <a:pt x="33853" y="0"/>
                      <a:pt x="75613" y="0"/>
                    </a:cubicBezTo>
                    <a:cubicBezTo>
                      <a:pt x="117373" y="0"/>
                      <a:pt x="151227" y="33853"/>
                      <a:pt x="151227" y="75613"/>
                    </a:cubicBezTo>
                    <a:close/>
                  </a:path>
                </a:pathLst>
              </a:custGeom>
              <a:solidFill>
                <a:schemeClr val="bg1"/>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5" name="Freeform: Shape 44">
                <a:extLst>
                  <a:ext uri="{FF2B5EF4-FFF2-40B4-BE49-F238E27FC236}">
                    <a16:creationId xmlns:a16="http://schemas.microsoft.com/office/drawing/2014/main" id="{EF1FACD3-FEFC-31E2-D5DC-EF6327E4CE58}"/>
                  </a:ext>
                </a:extLst>
              </p:cNvPr>
              <p:cNvSpPr/>
              <p:nvPr/>
            </p:nvSpPr>
            <p:spPr>
              <a:xfrm>
                <a:off x="9588361" y="2991130"/>
                <a:ext cx="302453" cy="151226"/>
              </a:xfrm>
              <a:custGeom>
                <a:avLst/>
                <a:gdLst>
                  <a:gd name="connsiteX0" fmla="*/ 302453 w 302453"/>
                  <a:gd name="connsiteY0" fmla="*/ 151227 h 151226"/>
                  <a:gd name="connsiteX1" fmla="*/ 302453 w 302453"/>
                  <a:gd name="connsiteY1" fmla="*/ 75613 h 151226"/>
                  <a:gd name="connsiteX2" fmla="*/ 287331 w 302453"/>
                  <a:gd name="connsiteY2" fmla="*/ 45368 h 151226"/>
                  <a:gd name="connsiteX3" fmla="*/ 213398 w 302453"/>
                  <a:gd name="connsiteY3" fmla="*/ 10082 h 151226"/>
                  <a:gd name="connsiteX4" fmla="*/ 151227 w 302453"/>
                  <a:gd name="connsiteY4" fmla="*/ 0 h 151226"/>
                  <a:gd name="connsiteX5" fmla="*/ 89056 w 302453"/>
                  <a:gd name="connsiteY5" fmla="*/ 10082 h 151226"/>
                  <a:gd name="connsiteX6" fmla="*/ 15123 w 302453"/>
                  <a:gd name="connsiteY6" fmla="*/ 45368 h 151226"/>
                  <a:gd name="connsiteX7" fmla="*/ 0 w 302453"/>
                  <a:gd name="connsiteY7" fmla="*/ 75613 h 151226"/>
                  <a:gd name="connsiteX8" fmla="*/ 0 w 302453"/>
                  <a:gd name="connsiteY8" fmla="*/ 151227 h 151226"/>
                  <a:gd name="connsiteX9" fmla="*/ 302453 w 302453"/>
                  <a:gd name="connsiteY9" fmla="*/ 151227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453" h="151226">
                    <a:moveTo>
                      <a:pt x="302453" y="151227"/>
                    </a:moveTo>
                    <a:lnTo>
                      <a:pt x="302453" y="75613"/>
                    </a:lnTo>
                    <a:cubicBezTo>
                      <a:pt x="302453" y="63851"/>
                      <a:pt x="297412" y="52089"/>
                      <a:pt x="287331" y="45368"/>
                    </a:cubicBezTo>
                    <a:cubicBezTo>
                      <a:pt x="267167" y="28565"/>
                      <a:pt x="240282" y="16803"/>
                      <a:pt x="213398" y="10082"/>
                    </a:cubicBezTo>
                    <a:cubicBezTo>
                      <a:pt x="194914" y="5041"/>
                      <a:pt x="173070" y="0"/>
                      <a:pt x="151227" y="0"/>
                    </a:cubicBezTo>
                    <a:cubicBezTo>
                      <a:pt x="131063" y="0"/>
                      <a:pt x="109219" y="3361"/>
                      <a:pt x="89056" y="10082"/>
                    </a:cubicBezTo>
                    <a:cubicBezTo>
                      <a:pt x="62171" y="16803"/>
                      <a:pt x="36967" y="30245"/>
                      <a:pt x="15123" y="45368"/>
                    </a:cubicBezTo>
                    <a:cubicBezTo>
                      <a:pt x="5041" y="53769"/>
                      <a:pt x="0" y="63851"/>
                      <a:pt x="0" y="75613"/>
                    </a:cubicBezTo>
                    <a:lnTo>
                      <a:pt x="0" y="151227"/>
                    </a:lnTo>
                    <a:lnTo>
                      <a:pt x="302453" y="151227"/>
                    </a:lnTo>
                    <a:close/>
                  </a:path>
                </a:pathLst>
              </a:custGeom>
              <a:solidFill>
                <a:schemeClr val="bg1"/>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6" name="Freeform: Shape 45">
                <a:extLst>
                  <a:ext uri="{FF2B5EF4-FFF2-40B4-BE49-F238E27FC236}">
                    <a16:creationId xmlns:a16="http://schemas.microsoft.com/office/drawing/2014/main" id="{EBE4FA6C-97AB-0E5A-F4D0-829EB31A8875}"/>
                  </a:ext>
                </a:extLst>
              </p:cNvPr>
              <p:cNvSpPr/>
              <p:nvPr/>
            </p:nvSpPr>
            <p:spPr>
              <a:xfrm>
                <a:off x="9663974" y="2819739"/>
                <a:ext cx="151226" cy="151226"/>
              </a:xfrm>
              <a:custGeom>
                <a:avLst/>
                <a:gdLst>
                  <a:gd name="connsiteX0" fmla="*/ 151227 w 151226"/>
                  <a:gd name="connsiteY0" fmla="*/ 75613 h 151226"/>
                  <a:gd name="connsiteX1" fmla="*/ 75613 w 151226"/>
                  <a:gd name="connsiteY1" fmla="*/ 151227 h 151226"/>
                  <a:gd name="connsiteX2" fmla="*/ 0 w 151226"/>
                  <a:gd name="connsiteY2" fmla="*/ 75613 h 151226"/>
                  <a:gd name="connsiteX3" fmla="*/ 75613 w 151226"/>
                  <a:gd name="connsiteY3" fmla="*/ 0 h 151226"/>
                  <a:gd name="connsiteX4" fmla="*/ 151227 w 151226"/>
                  <a:gd name="connsiteY4" fmla="*/ 75613 h 15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26" h="151226">
                    <a:moveTo>
                      <a:pt x="151227" y="75613"/>
                    </a:moveTo>
                    <a:cubicBezTo>
                      <a:pt x="151227" y="117373"/>
                      <a:pt x="117373" y="151227"/>
                      <a:pt x="75613" y="151227"/>
                    </a:cubicBezTo>
                    <a:cubicBezTo>
                      <a:pt x="33853" y="151227"/>
                      <a:pt x="0" y="117373"/>
                      <a:pt x="0" y="75613"/>
                    </a:cubicBezTo>
                    <a:cubicBezTo>
                      <a:pt x="0" y="33853"/>
                      <a:pt x="33853" y="0"/>
                      <a:pt x="75613" y="0"/>
                    </a:cubicBezTo>
                    <a:cubicBezTo>
                      <a:pt x="117373" y="0"/>
                      <a:pt x="151227" y="33853"/>
                      <a:pt x="151227" y="75613"/>
                    </a:cubicBezTo>
                    <a:close/>
                  </a:path>
                </a:pathLst>
              </a:custGeom>
              <a:solidFill>
                <a:schemeClr val="bg1"/>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7" name="Freeform: Shape 46">
                <a:extLst>
                  <a:ext uri="{FF2B5EF4-FFF2-40B4-BE49-F238E27FC236}">
                    <a16:creationId xmlns:a16="http://schemas.microsoft.com/office/drawing/2014/main" id="{3B83FF8F-0D84-EAD7-F4E3-1D750673DA79}"/>
                  </a:ext>
                </a:extLst>
              </p:cNvPr>
              <p:cNvSpPr/>
              <p:nvPr/>
            </p:nvSpPr>
            <p:spPr>
              <a:xfrm>
                <a:off x="9818561" y="2873509"/>
                <a:ext cx="273888" cy="151226"/>
              </a:xfrm>
              <a:custGeom>
                <a:avLst/>
                <a:gdLst>
                  <a:gd name="connsiteX0" fmla="*/ 258766 w 273888"/>
                  <a:gd name="connsiteY0" fmla="*/ 45368 h 151226"/>
                  <a:gd name="connsiteX1" fmla="*/ 184833 w 273888"/>
                  <a:gd name="connsiteY1" fmla="*/ 10082 h 151226"/>
                  <a:gd name="connsiteX2" fmla="*/ 122662 w 273888"/>
                  <a:gd name="connsiteY2" fmla="*/ 0 h 151226"/>
                  <a:gd name="connsiteX3" fmla="*/ 60491 w 273888"/>
                  <a:gd name="connsiteY3" fmla="*/ 10082 h 151226"/>
                  <a:gd name="connsiteX4" fmla="*/ 30245 w 273888"/>
                  <a:gd name="connsiteY4" fmla="*/ 21844 h 151226"/>
                  <a:gd name="connsiteX5" fmla="*/ 30245 w 273888"/>
                  <a:gd name="connsiteY5" fmla="*/ 23524 h 151226"/>
                  <a:gd name="connsiteX6" fmla="*/ 0 w 273888"/>
                  <a:gd name="connsiteY6" fmla="*/ 97457 h 151226"/>
                  <a:gd name="connsiteX7" fmla="*/ 77294 w 273888"/>
                  <a:gd name="connsiteY7" fmla="*/ 136104 h 151226"/>
                  <a:gd name="connsiteX8" fmla="*/ 90736 w 273888"/>
                  <a:gd name="connsiteY8" fmla="*/ 151227 h 151226"/>
                  <a:gd name="connsiteX9" fmla="*/ 273888 w 273888"/>
                  <a:gd name="connsiteY9" fmla="*/ 151227 h 151226"/>
                  <a:gd name="connsiteX10" fmla="*/ 273888 w 273888"/>
                  <a:gd name="connsiteY10" fmla="*/ 75613 h 151226"/>
                  <a:gd name="connsiteX11" fmla="*/ 258766 w 273888"/>
                  <a:gd name="connsiteY11" fmla="*/ 45368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888" h="151226">
                    <a:moveTo>
                      <a:pt x="258766" y="45368"/>
                    </a:moveTo>
                    <a:cubicBezTo>
                      <a:pt x="238602" y="28565"/>
                      <a:pt x="211717" y="16803"/>
                      <a:pt x="184833" y="10082"/>
                    </a:cubicBezTo>
                    <a:cubicBezTo>
                      <a:pt x="166349" y="5041"/>
                      <a:pt x="144505" y="0"/>
                      <a:pt x="122662" y="0"/>
                    </a:cubicBezTo>
                    <a:cubicBezTo>
                      <a:pt x="102498" y="0"/>
                      <a:pt x="80654" y="3361"/>
                      <a:pt x="60491" y="10082"/>
                    </a:cubicBezTo>
                    <a:cubicBezTo>
                      <a:pt x="50409" y="13442"/>
                      <a:pt x="40327" y="16803"/>
                      <a:pt x="30245" y="21844"/>
                    </a:cubicBezTo>
                    <a:lnTo>
                      <a:pt x="30245" y="23524"/>
                    </a:lnTo>
                    <a:cubicBezTo>
                      <a:pt x="30245" y="52089"/>
                      <a:pt x="18483" y="78974"/>
                      <a:pt x="0" y="97457"/>
                    </a:cubicBezTo>
                    <a:cubicBezTo>
                      <a:pt x="31926" y="107539"/>
                      <a:pt x="57130" y="120981"/>
                      <a:pt x="77294" y="136104"/>
                    </a:cubicBezTo>
                    <a:cubicBezTo>
                      <a:pt x="82334" y="141145"/>
                      <a:pt x="87375" y="144505"/>
                      <a:pt x="90736" y="151227"/>
                    </a:cubicBezTo>
                    <a:lnTo>
                      <a:pt x="273888" y="151227"/>
                    </a:lnTo>
                    <a:lnTo>
                      <a:pt x="273888" y="75613"/>
                    </a:lnTo>
                    <a:cubicBezTo>
                      <a:pt x="273888" y="63851"/>
                      <a:pt x="268847" y="52089"/>
                      <a:pt x="258766" y="45368"/>
                    </a:cubicBezTo>
                    <a:close/>
                  </a:path>
                </a:pathLst>
              </a:custGeom>
              <a:solidFill>
                <a:schemeClr val="bg1"/>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8" name="Freeform: Shape 47">
                <a:extLst>
                  <a:ext uri="{FF2B5EF4-FFF2-40B4-BE49-F238E27FC236}">
                    <a16:creationId xmlns:a16="http://schemas.microsoft.com/office/drawing/2014/main" id="{DCF29BD6-F563-0962-4C84-E20AD20699ED}"/>
                  </a:ext>
                </a:extLst>
              </p:cNvPr>
              <p:cNvSpPr/>
              <p:nvPr/>
            </p:nvSpPr>
            <p:spPr>
              <a:xfrm>
                <a:off x="9386725" y="2873509"/>
                <a:ext cx="273888" cy="151226"/>
              </a:xfrm>
              <a:custGeom>
                <a:avLst/>
                <a:gdLst>
                  <a:gd name="connsiteX0" fmla="*/ 196595 w 273888"/>
                  <a:gd name="connsiteY0" fmla="*/ 136104 h 151226"/>
                  <a:gd name="connsiteX1" fmla="*/ 196595 w 273888"/>
                  <a:gd name="connsiteY1" fmla="*/ 136104 h 151226"/>
                  <a:gd name="connsiteX2" fmla="*/ 273888 w 273888"/>
                  <a:gd name="connsiteY2" fmla="*/ 97457 h 151226"/>
                  <a:gd name="connsiteX3" fmla="*/ 243643 w 273888"/>
                  <a:gd name="connsiteY3" fmla="*/ 23524 h 151226"/>
                  <a:gd name="connsiteX4" fmla="*/ 243643 w 273888"/>
                  <a:gd name="connsiteY4" fmla="*/ 20164 h 151226"/>
                  <a:gd name="connsiteX5" fmla="*/ 213398 w 273888"/>
                  <a:gd name="connsiteY5" fmla="*/ 10082 h 151226"/>
                  <a:gd name="connsiteX6" fmla="*/ 151227 w 273888"/>
                  <a:gd name="connsiteY6" fmla="*/ 0 h 151226"/>
                  <a:gd name="connsiteX7" fmla="*/ 89056 w 273888"/>
                  <a:gd name="connsiteY7" fmla="*/ 10082 h 151226"/>
                  <a:gd name="connsiteX8" fmla="*/ 15123 w 273888"/>
                  <a:gd name="connsiteY8" fmla="*/ 45368 h 151226"/>
                  <a:gd name="connsiteX9" fmla="*/ 0 w 273888"/>
                  <a:gd name="connsiteY9" fmla="*/ 75613 h 151226"/>
                  <a:gd name="connsiteX10" fmla="*/ 0 w 273888"/>
                  <a:gd name="connsiteY10" fmla="*/ 151227 h 151226"/>
                  <a:gd name="connsiteX11" fmla="*/ 181472 w 273888"/>
                  <a:gd name="connsiteY11" fmla="*/ 151227 h 151226"/>
                  <a:gd name="connsiteX12" fmla="*/ 196595 w 273888"/>
                  <a:gd name="connsiteY12" fmla="*/ 136104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8" h="151226">
                    <a:moveTo>
                      <a:pt x="196595" y="136104"/>
                    </a:moveTo>
                    <a:lnTo>
                      <a:pt x="196595" y="136104"/>
                    </a:lnTo>
                    <a:cubicBezTo>
                      <a:pt x="220119" y="119301"/>
                      <a:pt x="247004" y="105859"/>
                      <a:pt x="273888" y="97457"/>
                    </a:cubicBezTo>
                    <a:cubicBezTo>
                      <a:pt x="255405" y="77294"/>
                      <a:pt x="243643" y="52089"/>
                      <a:pt x="243643" y="23524"/>
                    </a:cubicBezTo>
                    <a:cubicBezTo>
                      <a:pt x="243643" y="21844"/>
                      <a:pt x="243643" y="21844"/>
                      <a:pt x="243643" y="20164"/>
                    </a:cubicBezTo>
                    <a:cubicBezTo>
                      <a:pt x="233561" y="16803"/>
                      <a:pt x="223479" y="11762"/>
                      <a:pt x="213398" y="10082"/>
                    </a:cubicBezTo>
                    <a:cubicBezTo>
                      <a:pt x="194914" y="5041"/>
                      <a:pt x="173070" y="0"/>
                      <a:pt x="151227" y="0"/>
                    </a:cubicBezTo>
                    <a:cubicBezTo>
                      <a:pt x="131063" y="0"/>
                      <a:pt x="109219" y="3361"/>
                      <a:pt x="89056" y="10082"/>
                    </a:cubicBezTo>
                    <a:cubicBezTo>
                      <a:pt x="62171" y="18483"/>
                      <a:pt x="36967" y="30245"/>
                      <a:pt x="15123" y="45368"/>
                    </a:cubicBezTo>
                    <a:cubicBezTo>
                      <a:pt x="5041" y="52089"/>
                      <a:pt x="0" y="63851"/>
                      <a:pt x="0" y="75613"/>
                    </a:cubicBezTo>
                    <a:lnTo>
                      <a:pt x="0" y="151227"/>
                    </a:lnTo>
                    <a:lnTo>
                      <a:pt x="181472" y="151227"/>
                    </a:lnTo>
                    <a:cubicBezTo>
                      <a:pt x="186513" y="144505"/>
                      <a:pt x="189873" y="141145"/>
                      <a:pt x="196595" y="136104"/>
                    </a:cubicBezTo>
                    <a:close/>
                  </a:path>
                </a:pathLst>
              </a:custGeom>
              <a:solidFill>
                <a:schemeClr val="bg1"/>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23" name="Graphic 38" descr="Puzzle">
              <a:extLst>
                <a:ext uri="{FF2B5EF4-FFF2-40B4-BE49-F238E27FC236}">
                  <a16:creationId xmlns:a16="http://schemas.microsoft.com/office/drawing/2014/main" id="{016BFBF3-43CC-FAAA-4628-9E6D0B643827}"/>
                </a:ext>
              </a:extLst>
            </p:cNvPr>
            <p:cNvSpPr/>
            <p:nvPr/>
          </p:nvSpPr>
          <p:spPr>
            <a:xfrm>
              <a:off x="5294806" y="3375211"/>
              <a:ext cx="559891" cy="559891"/>
            </a:xfrm>
            <a:custGeom>
              <a:avLst/>
              <a:gdLst>
                <a:gd name="connsiteX0" fmla="*/ 434356 w 672118"/>
                <a:gd name="connsiteY0" fmla="*/ 509970 h 672118"/>
                <a:gd name="connsiteX1" fmla="*/ 398230 w 672118"/>
                <a:gd name="connsiteY1" fmla="*/ 399070 h 672118"/>
                <a:gd name="connsiteX2" fmla="*/ 404111 w 672118"/>
                <a:gd name="connsiteY2" fmla="*/ 393189 h 672118"/>
                <a:gd name="connsiteX3" fmla="*/ 516691 w 672118"/>
                <a:gd name="connsiteY3" fmla="*/ 427635 h 672118"/>
                <a:gd name="connsiteX4" fmla="*/ 576341 w 672118"/>
                <a:gd name="connsiteY4" fmla="*/ 475524 h 672118"/>
                <a:gd name="connsiteX5" fmla="*/ 672118 w 672118"/>
                <a:gd name="connsiteY5" fmla="*/ 379747 h 672118"/>
                <a:gd name="connsiteX6" fmla="*/ 529293 w 672118"/>
                <a:gd name="connsiteY6" fmla="*/ 236922 h 672118"/>
                <a:gd name="connsiteX7" fmla="*/ 577182 w 672118"/>
                <a:gd name="connsiteY7" fmla="*/ 177271 h 672118"/>
                <a:gd name="connsiteX8" fmla="*/ 611628 w 672118"/>
                <a:gd name="connsiteY8" fmla="*/ 64691 h 672118"/>
                <a:gd name="connsiteX9" fmla="*/ 605747 w 672118"/>
                <a:gd name="connsiteY9" fmla="*/ 58810 h 672118"/>
                <a:gd name="connsiteX10" fmla="*/ 494847 w 672118"/>
                <a:gd name="connsiteY10" fmla="*/ 94937 h 672118"/>
                <a:gd name="connsiteX11" fmla="*/ 435197 w 672118"/>
                <a:gd name="connsiteY11" fmla="*/ 142825 h 672118"/>
                <a:gd name="connsiteX12" fmla="*/ 292371 w 672118"/>
                <a:gd name="connsiteY12" fmla="*/ 0 h 672118"/>
                <a:gd name="connsiteX13" fmla="*/ 195754 w 672118"/>
                <a:gd name="connsiteY13" fmla="*/ 95777 h 672118"/>
                <a:gd name="connsiteX14" fmla="*/ 243643 w 672118"/>
                <a:gd name="connsiteY14" fmla="*/ 155427 h 672118"/>
                <a:gd name="connsiteX15" fmla="*/ 279769 w 672118"/>
                <a:gd name="connsiteY15" fmla="*/ 266327 h 672118"/>
                <a:gd name="connsiteX16" fmla="*/ 273888 w 672118"/>
                <a:gd name="connsiteY16" fmla="*/ 272208 h 672118"/>
                <a:gd name="connsiteX17" fmla="*/ 161308 w 672118"/>
                <a:gd name="connsiteY17" fmla="*/ 237762 h 672118"/>
                <a:gd name="connsiteX18" fmla="*/ 101658 w 672118"/>
                <a:gd name="connsiteY18" fmla="*/ 189873 h 672118"/>
                <a:gd name="connsiteX19" fmla="*/ 0 w 672118"/>
                <a:gd name="connsiteY19" fmla="*/ 292371 h 672118"/>
                <a:gd name="connsiteX20" fmla="*/ 142825 w 672118"/>
                <a:gd name="connsiteY20" fmla="*/ 435197 h 672118"/>
                <a:gd name="connsiteX21" fmla="*/ 94937 w 672118"/>
                <a:gd name="connsiteY21" fmla="*/ 494847 h 672118"/>
                <a:gd name="connsiteX22" fmla="*/ 60491 w 672118"/>
                <a:gd name="connsiteY22" fmla="*/ 607427 h 672118"/>
                <a:gd name="connsiteX23" fmla="*/ 66372 w 672118"/>
                <a:gd name="connsiteY23" fmla="*/ 613308 h 672118"/>
                <a:gd name="connsiteX24" fmla="*/ 177271 w 672118"/>
                <a:gd name="connsiteY24" fmla="*/ 577182 h 672118"/>
                <a:gd name="connsiteX25" fmla="*/ 236922 w 672118"/>
                <a:gd name="connsiteY25" fmla="*/ 529293 h 672118"/>
                <a:gd name="connsiteX26" fmla="*/ 379747 w 672118"/>
                <a:gd name="connsiteY26" fmla="*/ 672118 h 672118"/>
                <a:gd name="connsiteX27" fmla="*/ 482245 w 672118"/>
                <a:gd name="connsiteY27" fmla="*/ 569620 h 672118"/>
                <a:gd name="connsiteX28" fmla="*/ 434356 w 672118"/>
                <a:gd name="connsiteY28" fmla="*/ 509970 h 67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2118" h="672118">
                  <a:moveTo>
                    <a:pt x="434356" y="509970"/>
                  </a:moveTo>
                  <a:cubicBezTo>
                    <a:pt x="378907" y="511650"/>
                    <a:pt x="358743" y="440238"/>
                    <a:pt x="398230" y="399070"/>
                  </a:cubicBezTo>
                  <a:lnTo>
                    <a:pt x="404111" y="393189"/>
                  </a:lnTo>
                  <a:cubicBezTo>
                    <a:pt x="445278" y="353702"/>
                    <a:pt x="518371" y="372186"/>
                    <a:pt x="516691" y="427635"/>
                  </a:cubicBezTo>
                  <a:cubicBezTo>
                    <a:pt x="515851" y="459561"/>
                    <a:pt x="553658" y="498208"/>
                    <a:pt x="576341" y="475524"/>
                  </a:cubicBezTo>
                  <a:lnTo>
                    <a:pt x="672118" y="379747"/>
                  </a:lnTo>
                  <a:lnTo>
                    <a:pt x="529293" y="236922"/>
                  </a:lnTo>
                  <a:cubicBezTo>
                    <a:pt x="506609" y="214238"/>
                    <a:pt x="545256" y="176431"/>
                    <a:pt x="577182" y="177271"/>
                  </a:cubicBezTo>
                  <a:cubicBezTo>
                    <a:pt x="632631" y="178952"/>
                    <a:pt x="651115" y="105859"/>
                    <a:pt x="611628" y="64691"/>
                  </a:cubicBezTo>
                  <a:lnTo>
                    <a:pt x="605747" y="58810"/>
                  </a:lnTo>
                  <a:cubicBezTo>
                    <a:pt x="564579" y="19323"/>
                    <a:pt x="493167" y="39487"/>
                    <a:pt x="494847" y="94937"/>
                  </a:cubicBezTo>
                  <a:cubicBezTo>
                    <a:pt x="495687" y="126862"/>
                    <a:pt x="457881" y="165509"/>
                    <a:pt x="435197" y="142825"/>
                  </a:cubicBezTo>
                  <a:lnTo>
                    <a:pt x="292371" y="0"/>
                  </a:lnTo>
                  <a:lnTo>
                    <a:pt x="195754" y="95777"/>
                  </a:lnTo>
                  <a:cubicBezTo>
                    <a:pt x="173070" y="118461"/>
                    <a:pt x="211717" y="156268"/>
                    <a:pt x="243643" y="155427"/>
                  </a:cubicBezTo>
                  <a:cubicBezTo>
                    <a:pt x="299093" y="153747"/>
                    <a:pt x="319256" y="225160"/>
                    <a:pt x="279769" y="266327"/>
                  </a:cubicBezTo>
                  <a:lnTo>
                    <a:pt x="273888" y="272208"/>
                  </a:lnTo>
                  <a:cubicBezTo>
                    <a:pt x="232721" y="311695"/>
                    <a:pt x="159628" y="293212"/>
                    <a:pt x="161308" y="237762"/>
                  </a:cubicBezTo>
                  <a:cubicBezTo>
                    <a:pt x="162149" y="205836"/>
                    <a:pt x="124342" y="167189"/>
                    <a:pt x="101658" y="189873"/>
                  </a:cubicBezTo>
                  <a:lnTo>
                    <a:pt x="0" y="292371"/>
                  </a:lnTo>
                  <a:lnTo>
                    <a:pt x="142825" y="435197"/>
                  </a:lnTo>
                  <a:cubicBezTo>
                    <a:pt x="165509" y="457881"/>
                    <a:pt x="126862" y="495687"/>
                    <a:pt x="94937" y="494847"/>
                  </a:cubicBezTo>
                  <a:cubicBezTo>
                    <a:pt x="39487" y="493167"/>
                    <a:pt x="21004" y="566260"/>
                    <a:pt x="60491" y="607427"/>
                  </a:cubicBezTo>
                  <a:lnTo>
                    <a:pt x="66372" y="613308"/>
                  </a:lnTo>
                  <a:cubicBezTo>
                    <a:pt x="107539" y="652795"/>
                    <a:pt x="178952" y="632631"/>
                    <a:pt x="177271" y="577182"/>
                  </a:cubicBezTo>
                  <a:cubicBezTo>
                    <a:pt x="176431" y="545256"/>
                    <a:pt x="214238" y="506609"/>
                    <a:pt x="236922" y="529293"/>
                  </a:cubicBezTo>
                  <a:lnTo>
                    <a:pt x="379747" y="672118"/>
                  </a:lnTo>
                  <a:lnTo>
                    <a:pt x="482245" y="569620"/>
                  </a:lnTo>
                  <a:cubicBezTo>
                    <a:pt x="504929" y="546936"/>
                    <a:pt x="467122" y="509130"/>
                    <a:pt x="434356" y="509970"/>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nvGrpSpPr>
            <p:cNvPr id="24" name="Graphic 39" descr="Lightbulb">
              <a:extLst>
                <a:ext uri="{FF2B5EF4-FFF2-40B4-BE49-F238E27FC236}">
                  <a16:creationId xmlns:a16="http://schemas.microsoft.com/office/drawing/2014/main" id="{9814437E-2378-C1CD-5168-7A15FCDCAA7D}"/>
                </a:ext>
              </a:extLst>
            </p:cNvPr>
            <p:cNvGrpSpPr/>
            <p:nvPr/>
          </p:nvGrpSpPr>
          <p:grpSpPr>
            <a:xfrm>
              <a:off x="3239156" y="3333220"/>
              <a:ext cx="671870" cy="671870"/>
              <a:chOff x="4495995" y="2518967"/>
              <a:chExt cx="806542" cy="806542"/>
            </a:xfrm>
          </p:grpSpPr>
          <p:sp>
            <p:nvSpPr>
              <p:cNvPr id="39" name="Freeform: Shape 38">
                <a:extLst>
                  <a:ext uri="{FF2B5EF4-FFF2-40B4-BE49-F238E27FC236}">
                    <a16:creationId xmlns:a16="http://schemas.microsoft.com/office/drawing/2014/main" id="{259B8F51-75A0-EE47-ED15-299966A58E94}"/>
                  </a:ext>
                </a:extLst>
              </p:cNvPr>
              <p:cNvSpPr/>
              <p:nvPr/>
            </p:nvSpPr>
            <p:spPr>
              <a:xfrm>
                <a:off x="4790046" y="3056661"/>
                <a:ext cx="218438" cy="50408"/>
              </a:xfrm>
              <a:custGeom>
                <a:avLst/>
                <a:gdLst>
                  <a:gd name="connsiteX0" fmla="*/ 25204 w 218438"/>
                  <a:gd name="connsiteY0" fmla="*/ 0 h 50408"/>
                  <a:gd name="connsiteX1" fmla="*/ 193234 w 218438"/>
                  <a:gd name="connsiteY1" fmla="*/ 0 h 50408"/>
                  <a:gd name="connsiteX2" fmla="*/ 218438 w 218438"/>
                  <a:gd name="connsiteY2" fmla="*/ 25204 h 50408"/>
                  <a:gd name="connsiteX3" fmla="*/ 193234 w 218438"/>
                  <a:gd name="connsiteY3" fmla="*/ 50409 h 50408"/>
                  <a:gd name="connsiteX4" fmla="*/ 25204 w 218438"/>
                  <a:gd name="connsiteY4" fmla="*/ 50409 h 50408"/>
                  <a:gd name="connsiteX5" fmla="*/ 0 w 218438"/>
                  <a:gd name="connsiteY5" fmla="*/ 25204 h 50408"/>
                  <a:gd name="connsiteX6" fmla="*/ 25204 w 218438"/>
                  <a:gd name="connsiteY6" fmla="*/ 0 h 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38" h="50408">
                    <a:moveTo>
                      <a:pt x="25204" y="0"/>
                    </a:moveTo>
                    <a:lnTo>
                      <a:pt x="193234" y="0"/>
                    </a:lnTo>
                    <a:cubicBezTo>
                      <a:pt x="207517" y="0"/>
                      <a:pt x="218438" y="10922"/>
                      <a:pt x="218438" y="25204"/>
                    </a:cubicBezTo>
                    <a:cubicBezTo>
                      <a:pt x="218438" y="39487"/>
                      <a:pt x="207517" y="50409"/>
                      <a:pt x="193234" y="50409"/>
                    </a:cubicBezTo>
                    <a:lnTo>
                      <a:pt x="25204" y="50409"/>
                    </a:lnTo>
                    <a:cubicBezTo>
                      <a:pt x="10922" y="50409"/>
                      <a:pt x="0" y="39487"/>
                      <a:pt x="0" y="25204"/>
                    </a:cubicBezTo>
                    <a:cubicBezTo>
                      <a:pt x="0" y="10922"/>
                      <a:pt x="10922" y="0"/>
                      <a:pt x="25204" y="0"/>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0" name="Freeform: Shape 39">
                <a:extLst>
                  <a:ext uri="{FF2B5EF4-FFF2-40B4-BE49-F238E27FC236}">
                    <a16:creationId xmlns:a16="http://schemas.microsoft.com/office/drawing/2014/main" id="{9E0C2761-AC30-CAA7-CD10-7E6391C4B56F}"/>
                  </a:ext>
                </a:extLst>
              </p:cNvPr>
              <p:cNvSpPr/>
              <p:nvPr/>
            </p:nvSpPr>
            <p:spPr>
              <a:xfrm>
                <a:off x="4790046" y="3140676"/>
                <a:ext cx="218438" cy="50408"/>
              </a:xfrm>
              <a:custGeom>
                <a:avLst/>
                <a:gdLst>
                  <a:gd name="connsiteX0" fmla="*/ 25204 w 218438"/>
                  <a:gd name="connsiteY0" fmla="*/ 0 h 50408"/>
                  <a:gd name="connsiteX1" fmla="*/ 193234 w 218438"/>
                  <a:gd name="connsiteY1" fmla="*/ 0 h 50408"/>
                  <a:gd name="connsiteX2" fmla="*/ 218438 w 218438"/>
                  <a:gd name="connsiteY2" fmla="*/ 25204 h 50408"/>
                  <a:gd name="connsiteX3" fmla="*/ 193234 w 218438"/>
                  <a:gd name="connsiteY3" fmla="*/ 50409 h 50408"/>
                  <a:gd name="connsiteX4" fmla="*/ 25204 w 218438"/>
                  <a:gd name="connsiteY4" fmla="*/ 50409 h 50408"/>
                  <a:gd name="connsiteX5" fmla="*/ 0 w 218438"/>
                  <a:gd name="connsiteY5" fmla="*/ 25204 h 50408"/>
                  <a:gd name="connsiteX6" fmla="*/ 25204 w 218438"/>
                  <a:gd name="connsiteY6" fmla="*/ 0 h 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38" h="50408">
                    <a:moveTo>
                      <a:pt x="25204" y="0"/>
                    </a:moveTo>
                    <a:lnTo>
                      <a:pt x="193234" y="0"/>
                    </a:lnTo>
                    <a:cubicBezTo>
                      <a:pt x="207517" y="0"/>
                      <a:pt x="218438" y="10922"/>
                      <a:pt x="218438" y="25204"/>
                    </a:cubicBezTo>
                    <a:cubicBezTo>
                      <a:pt x="218438" y="39487"/>
                      <a:pt x="207517" y="50409"/>
                      <a:pt x="193234" y="50409"/>
                    </a:cubicBezTo>
                    <a:lnTo>
                      <a:pt x="25204" y="50409"/>
                    </a:lnTo>
                    <a:cubicBezTo>
                      <a:pt x="10922" y="50409"/>
                      <a:pt x="0" y="39487"/>
                      <a:pt x="0" y="25204"/>
                    </a:cubicBezTo>
                    <a:cubicBezTo>
                      <a:pt x="0" y="10922"/>
                      <a:pt x="10922" y="0"/>
                      <a:pt x="25204" y="0"/>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1" name="Freeform: Shape 40">
                <a:extLst>
                  <a:ext uri="{FF2B5EF4-FFF2-40B4-BE49-F238E27FC236}">
                    <a16:creationId xmlns:a16="http://schemas.microsoft.com/office/drawing/2014/main" id="{362144C0-C368-4610-68C2-106DFCAFDC33}"/>
                  </a:ext>
                </a:extLst>
              </p:cNvPr>
              <p:cNvSpPr/>
              <p:nvPr/>
            </p:nvSpPr>
            <p:spPr>
              <a:xfrm>
                <a:off x="4844656" y="3224691"/>
                <a:ext cx="109219" cy="50408"/>
              </a:xfrm>
              <a:custGeom>
                <a:avLst/>
                <a:gdLst>
                  <a:gd name="connsiteX0" fmla="*/ 0 w 109219"/>
                  <a:gd name="connsiteY0" fmla="*/ 0 h 50408"/>
                  <a:gd name="connsiteX1" fmla="*/ 54610 w 109219"/>
                  <a:gd name="connsiteY1" fmla="*/ 50409 h 50408"/>
                  <a:gd name="connsiteX2" fmla="*/ 109219 w 109219"/>
                  <a:gd name="connsiteY2" fmla="*/ 0 h 50408"/>
                  <a:gd name="connsiteX3" fmla="*/ 0 w 109219"/>
                  <a:gd name="connsiteY3" fmla="*/ 0 h 50408"/>
                </a:gdLst>
                <a:ahLst/>
                <a:cxnLst>
                  <a:cxn ang="0">
                    <a:pos x="connsiteX0" y="connsiteY0"/>
                  </a:cxn>
                  <a:cxn ang="0">
                    <a:pos x="connsiteX1" y="connsiteY1"/>
                  </a:cxn>
                  <a:cxn ang="0">
                    <a:pos x="connsiteX2" y="connsiteY2"/>
                  </a:cxn>
                  <a:cxn ang="0">
                    <a:pos x="connsiteX3" y="connsiteY3"/>
                  </a:cxn>
                </a:cxnLst>
                <a:rect l="l" t="t" r="r" b="b"/>
                <a:pathLst>
                  <a:path w="109219" h="50408">
                    <a:moveTo>
                      <a:pt x="0" y="0"/>
                    </a:moveTo>
                    <a:cubicBezTo>
                      <a:pt x="2520" y="28565"/>
                      <a:pt x="26045" y="50409"/>
                      <a:pt x="54610" y="50409"/>
                    </a:cubicBezTo>
                    <a:cubicBezTo>
                      <a:pt x="83175" y="50409"/>
                      <a:pt x="106699" y="28565"/>
                      <a:pt x="109219" y="0"/>
                    </a:cubicBezTo>
                    <a:lnTo>
                      <a:pt x="0" y="0"/>
                    </a:ln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42" name="Freeform: Shape 41">
                <a:extLst>
                  <a:ext uri="{FF2B5EF4-FFF2-40B4-BE49-F238E27FC236}">
                    <a16:creationId xmlns:a16="http://schemas.microsoft.com/office/drawing/2014/main" id="{840BAD20-675A-18BA-AB3A-7FCE02395169}"/>
                  </a:ext>
                </a:extLst>
              </p:cNvPr>
              <p:cNvSpPr/>
              <p:nvPr/>
            </p:nvSpPr>
            <p:spPr>
              <a:xfrm>
                <a:off x="4680827" y="2569375"/>
                <a:ext cx="436876" cy="453679"/>
              </a:xfrm>
              <a:custGeom>
                <a:avLst/>
                <a:gdLst>
                  <a:gd name="connsiteX0" fmla="*/ 218438 w 436876"/>
                  <a:gd name="connsiteY0" fmla="*/ 0 h 453679"/>
                  <a:gd name="connsiteX1" fmla="*/ 218438 w 436876"/>
                  <a:gd name="connsiteY1" fmla="*/ 0 h 453679"/>
                  <a:gd name="connsiteX2" fmla="*/ 218438 w 436876"/>
                  <a:gd name="connsiteY2" fmla="*/ 0 h 453679"/>
                  <a:gd name="connsiteX3" fmla="*/ 0 w 436876"/>
                  <a:gd name="connsiteY3" fmla="*/ 215918 h 453679"/>
                  <a:gd name="connsiteX4" fmla="*/ 0 w 436876"/>
                  <a:gd name="connsiteY4" fmla="*/ 223479 h 453679"/>
                  <a:gd name="connsiteX5" fmla="*/ 15123 w 436876"/>
                  <a:gd name="connsiteY5" fmla="*/ 299093 h 453679"/>
                  <a:gd name="connsiteX6" fmla="*/ 52929 w 436876"/>
                  <a:gd name="connsiteY6" fmla="*/ 361264 h 453679"/>
                  <a:gd name="connsiteX7" fmla="*/ 104178 w 436876"/>
                  <a:gd name="connsiteY7" fmla="*/ 444438 h 453679"/>
                  <a:gd name="connsiteX8" fmla="*/ 119301 w 436876"/>
                  <a:gd name="connsiteY8" fmla="*/ 453680 h 453679"/>
                  <a:gd name="connsiteX9" fmla="*/ 317576 w 436876"/>
                  <a:gd name="connsiteY9" fmla="*/ 453680 h 453679"/>
                  <a:gd name="connsiteX10" fmla="*/ 332699 w 436876"/>
                  <a:gd name="connsiteY10" fmla="*/ 444438 h 453679"/>
                  <a:gd name="connsiteX11" fmla="*/ 383948 w 436876"/>
                  <a:gd name="connsiteY11" fmla="*/ 361264 h 453679"/>
                  <a:gd name="connsiteX12" fmla="*/ 421754 w 436876"/>
                  <a:gd name="connsiteY12" fmla="*/ 299093 h 453679"/>
                  <a:gd name="connsiteX13" fmla="*/ 436877 w 436876"/>
                  <a:gd name="connsiteY13" fmla="*/ 223479 h 453679"/>
                  <a:gd name="connsiteX14" fmla="*/ 436877 w 436876"/>
                  <a:gd name="connsiteY14" fmla="*/ 215918 h 453679"/>
                  <a:gd name="connsiteX15" fmla="*/ 218438 w 436876"/>
                  <a:gd name="connsiteY15" fmla="*/ 0 h 453679"/>
                  <a:gd name="connsiteX16" fmla="*/ 386468 w 436876"/>
                  <a:gd name="connsiteY16" fmla="*/ 222639 h 453679"/>
                  <a:gd name="connsiteX17" fmla="*/ 374706 w 436876"/>
                  <a:gd name="connsiteY17" fmla="*/ 281450 h 453679"/>
                  <a:gd name="connsiteX18" fmla="*/ 346141 w 436876"/>
                  <a:gd name="connsiteY18" fmla="*/ 327658 h 453679"/>
                  <a:gd name="connsiteX19" fmla="*/ 297412 w 436876"/>
                  <a:gd name="connsiteY19" fmla="*/ 403271 h 453679"/>
                  <a:gd name="connsiteX20" fmla="*/ 218438 w 436876"/>
                  <a:gd name="connsiteY20" fmla="*/ 403271 h 453679"/>
                  <a:gd name="connsiteX21" fmla="*/ 140305 w 436876"/>
                  <a:gd name="connsiteY21" fmla="*/ 403271 h 453679"/>
                  <a:gd name="connsiteX22" fmla="*/ 91576 w 436876"/>
                  <a:gd name="connsiteY22" fmla="*/ 327658 h 453679"/>
                  <a:gd name="connsiteX23" fmla="*/ 63011 w 436876"/>
                  <a:gd name="connsiteY23" fmla="*/ 281450 h 453679"/>
                  <a:gd name="connsiteX24" fmla="*/ 51249 w 436876"/>
                  <a:gd name="connsiteY24" fmla="*/ 222639 h 453679"/>
                  <a:gd name="connsiteX25" fmla="*/ 51249 w 436876"/>
                  <a:gd name="connsiteY25" fmla="*/ 215918 h 453679"/>
                  <a:gd name="connsiteX26" fmla="*/ 219279 w 436876"/>
                  <a:gd name="connsiteY26" fmla="*/ 49569 h 453679"/>
                  <a:gd name="connsiteX27" fmla="*/ 219279 w 436876"/>
                  <a:gd name="connsiteY27" fmla="*/ 49569 h 453679"/>
                  <a:gd name="connsiteX28" fmla="*/ 219279 w 436876"/>
                  <a:gd name="connsiteY28" fmla="*/ 49569 h 453679"/>
                  <a:gd name="connsiteX29" fmla="*/ 219279 w 436876"/>
                  <a:gd name="connsiteY29" fmla="*/ 49569 h 453679"/>
                  <a:gd name="connsiteX30" fmla="*/ 219279 w 436876"/>
                  <a:gd name="connsiteY30" fmla="*/ 49569 h 453679"/>
                  <a:gd name="connsiteX31" fmla="*/ 219279 w 436876"/>
                  <a:gd name="connsiteY31" fmla="*/ 49569 h 453679"/>
                  <a:gd name="connsiteX32" fmla="*/ 219279 w 436876"/>
                  <a:gd name="connsiteY32" fmla="*/ 49569 h 453679"/>
                  <a:gd name="connsiteX33" fmla="*/ 387308 w 436876"/>
                  <a:gd name="connsiteY33" fmla="*/ 215918 h 453679"/>
                  <a:gd name="connsiteX34" fmla="*/ 387308 w 436876"/>
                  <a:gd name="connsiteY34" fmla="*/ 222639 h 45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6876" h="453679">
                    <a:moveTo>
                      <a:pt x="218438" y="0"/>
                    </a:moveTo>
                    <a:cubicBezTo>
                      <a:pt x="218438" y="0"/>
                      <a:pt x="218438" y="0"/>
                      <a:pt x="218438" y="0"/>
                    </a:cubicBezTo>
                    <a:cubicBezTo>
                      <a:pt x="218438" y="0"/>
                      <a:pt x="218438" y="0"/>
                      <a:pt x="218438" y="0"/>
                    </a:cubicBezTo>
                    <a:cubicBezTo>
                      <a:pt x="99137" y="840"/>
                      <a:pt x="2520" y="96617"/>
                      <a:pt x="0" y="215918"/>
                    </a:cubicBezTo>
                    <a:lnTo>
                      <a:pt x="0" y="223479"/>
                    </a:lnTo>
                    <a:cubicBezTo>
                      <a:pt x="840" y="249524"/>
                      <a:pt x="5881" y="274728"/>
                      <a:pt x="15123" y="299093"/>
                    </a:cubicBezTo>
                    <a:cubicBezTo>
                      <a:pt x="24364" y="321777"/>
                      <a:pt x="36967" y="342780"/>
                      <a:pt x="52929" y="361264"/>
                    </a:cubicBezTo>
                    <a:cubicBezTo>
                      <a:pt x="73093" y="383107"/>
                      <a:pt x="94937" y="425955"/>
                      <a:pt x="104178" y="444438"/>
                    </a:cubicBezTo>
                    <a:cubicBezTo>
                      <a:pt x="106699" y="450319"/>
                      <a:pt x="112580" y="453680"/>
                      <a:pt x="119301" y="453680"/>
                    </a:cubicBezTo>
                    <a:lnTo>
                      <a:pt x="317576" y="453680"/>
                    </a:lnTo>
                    <a:cubicBezTo>
                      <a:pt x="324297" y="453680"/>
                      <a:pt x="330178" y="450319"/>
                      <a:pt x="332699" y="444438"/>
                    </a:cubicBezTo>
                    <a:cubicBezTo>
                      <a:pt x="341940" y="425955"/>
                      <a:pt x="363784" y="383107"/>
                      <a:pt x="383948" y="361264"/>
                    </a:cubicBezTo>
                    <a:cubicBezTo>
                      <a:pt x="399910" y="342780"/>
                      <a:pt x="413353" y="321777"/>
                      <a:pt x="421754" y="299093"/>
                    </a:cubicBezTo>
                    <a:cubicBezTo>
                      <a:pt x="430996" y="274728"/>
                      <a:pt x="436037" y="249524"/>
                      <a:pt x="436877" y="223479"/>
                    </a:cubicBezTo>
                    <a:lnTo>
                      <a:pt x="436877" y="215918"/>
                    </a:lnTo>
                    <a:cubicBezTo>
                      <a:pt x="434356" y="96617"/>
                      <a:pt x="337739" y="840"/>
                      <a:pt x="218438" y="0"/>
                    </a:cubicBezTo>
                    <a:close/>
                    <a:moveTo>
                      <a:pt x="386468" y="222639"/>
                    </a:moveTo>
                    <a:cubicBezTo>
                      <a:pt x="385628" y="242803"/>
                      <a:pt x="381427" y="262966"/>
                      <a:pt x="374706" y="281450"/>
                    </a:cubicBezTo>
                    <a:cubicBezTo>
                      <a:pt x="367985" y="298253"/>
                      <a:pt x="358743" y="314215"/>
                      <a:pt x="346141" y="327658"/>
                    </a:cubicBezTo>
                    <a:cubicBezTo>
                      <a:pt x="326818" y="351182"/>
                      <a:pt x="310015" y="376386"/>
                      <a:pt x="297412" y="403271"/>
                    </a:cubicBezTo>
                    <a:lnTo>
                      <a:pt x="218438" y="403271"/>
                    </a:lnTo>
                    <a:lnTo>
                      <a:pt x="140305" y="403271"/>
                    </a:lnTo>
                    <a:cubicBezTo>
                      <a:pt x="126862" y="376386"/>
                      <a:pt x="110059" y="351182"/>
                      <a:pt x="91576" y="327658"/>
                    </a:cubicBezTo>
                    <a:cubicBezTo>
                      <a:pt x="79814" y="314215"/>
                      <a:pt x="69732" y="298253"/>
                      <a:pt x="63011" y="281450"/>
                    </a:cubicBezTo>
                    <a:cubicBezTo>
                      <a:pt x="55450" y="262966"/>
                      <a:pt x="52089" y="242803"/>
                      <a:pt x="51249" y="222639"/>
                    </a:cubicBezTo>
                    <a:lnTo>
                      <a:pt x="51249" y="215918"/>
                    </a:lnTo>
                    <a:cubicBezTo>
                      <a:pt x="52929" y="124342"/>
                      <a:pt x="127702" y="50409"/>
                      <a:pt x="219279" y="49569"/>
                    </a:cubicBezTo>
                    <a:lnTo>
                      <a:pt x="219279" y="49569"/>
                    </a:lnTo>
                    <a:lnTo>
                      <a:pt x="219279" y="49569"/>
                    </a:lnTo>
                    <a:cubicBezTo>
                      <a:pt x="219279" y="49569"/>
                      <a:pt x="219279" y="49569"/>
                      <a:pt x="219279" y="49569"/>
                    </a:cubicBezTo>
                    <a:cubicBezTo>
                      <a:pt x="219279" y="49569"/>
                      <a:pt x="219279" y="49569"/>
                      <a:pt x="219279" y="49569"/>
                    </a:cubicBezTo>
                    <a:lnTo>
                      <a:pt x="219279" y="49569"/>
                    </a:lnTo>
                    <a:lnTo>
                      <a:pt x="219279" y="49569"/>
                    </a:lnTo>
                    <a:cubicBezTo>
                      <a:pt x="310855" y="50409"/>
                      <a:pt x="385628" y="123502"/>
                      <a:pt x="387308" y="215918"/>
                    </a:cubicBezTo>
                    <a:lnTo>
                      <a:pt x="387308" y="222639"/>
                    </a:ln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grpSp>
          <p:nvGrpSpPr>
            <p:cNvPr id="25" name="Graphic 42" descr="Rocket">
              <a:extLst>
                <a:ext uri="{FF2B5EF4-FFF2-40B4-BE49-F238E27FC236}">
                  <a16:creationId xmlns:a16="http://schemas.microsoft.com/office/drawing/2014/main" id="{AFBECAD5-CEBF-7531-5FA0-DDF781BBC57E}"/>
                </a:ext>
              </a:extLst>
            </p:cNvPr>
            <p:cNvGrpSpPr/>
            <p:nvPr/>
          </p:nvGrpSpPr>
          <p:grpSpPr>
            <a:xfrm>
              <a:off x="1203785" y="3318660"/>
              <a:ext cx="671870" cy="671870"/>
              <a:chOff x="2052646" y="2501488"/>
              <a:chExt cx="806542" cy="806542"/>
            </a:xfrm>
          </p:grpSpPr>
          <p:sp>
            <p:nvSpPr>
              <p:cNvPr id="34" name="Freeform: Shape 33">
                <a:extLst>
                  <a:ext uri="{FF2B5EF4-FFF2-40B4-BE49-F238E27FC236}">
                    <a16:creationId xmlns:a16="http://schemas.microsoft.com/office/drawing/2014/main" id="{28695A39-03F3-81C6-5322-9D2B5E9FF5AF}"/>
                  </a:ext>
                </a:extLst>
              </p:cNvPr>
              <p:cNvSpPr/>
              <p:nvPr/>
            </p:nvSpPr>
            <p:spPr>
              <a:xfrm>
                <a:off x="2639909" y="2567612"/>
                <a:ext cx="154134" cy="148112"/>
              </a:xfrm>
              <a:custGeom>
                <a:avLst/>
                <a:gdLst>
                  <a:gd name="connsiteX0" fmla="*/ 150386 w 154134"/>
                  <a:gd name="connsiteY0" fmla="*/ 4448 h 148112"/>
                  <a:gd name="connsiteX1" fmla="*/ 0 w 154134"/>
                  <a:gd name="connsiteY1" fmla="*/ 22931 h 148112"/>
                  <a:gd name="connsiteX2" fmla="*/ 68892 w 154134"/>
                  <a:gd name="connsiteY2" fmla="*/ 77540 h 148112"/>
                  <a:gd name="connsiteX3" fmla="*/ 124342 w 154134"/>
                  <a:gd name="connsiteY3" fmla="*/ 148113 h 148112"/>
                  <a:gd name="connsiteX4" fmla="*/ 150386 w 154134"/>
                  <a:gd name="connsiteY4" fmla="*/ 4448 h 14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34" h="148112">
                    <a:moveTo>
                      <a:pt x="150386" y="4448"/>
                    </a:moveTo>
                    <a:cubicBezTo>
                      <a:pt x="138624" y="-7315"/>
                      <a:pt x="63011" y="6128"/>
                      <a:pt x="0" y="22931"/>
                    </a:cubicBezTo>
                    <a:cubicBezTo>
                      <a:pt x="22684" y="36373"/>
                      <a:pt x="46208" y="54856"/>
                      <a:pt x="68892" y="77540"/>
                    </a:cubicBezTo>
                    <a:cubicBezTo>
                      <a:pt x="92416" y="101065"/>
                      <a:pt x="110900" y="124589"/>
                      <a:pt x="124342" y="148113"/>
                    </a:cubicBezTo>
                    <a:cubicBezTo>
                      <a:pt x="141145" y="83421"/>
                      <a:pt x="162989" y="16210"/>
                      <a:pt x="150386" y="4448"/>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5" name="Freeform: Shape 34">
                <a:extLst>
                  <a:ext uri="{FF2B5EF4-FFF2-40B4-BE49-F238E27FC236}">
                    <a16:creationId xmlns:a16="http://schemas.microsoft.com/office/drawing/2014/main" id="{EE04F05A-6DF2-0ADC-5C5E-AC73DF0E7F3E}"/>
                  </a:ext>
                </a:extLst>
              </p:cNvPr>
              <p:cNvSpPr/>
              <p:nvPr/>
            </p:nvSpPr>
            <p:spPr>
              <a:xfrm>
                <a:off x="2117394" y="2798585"/>
                <a:ext cx="204939" cy="196018"/>
              </a:xfrm>
              <a:custGeom>
                <a:avLst/>
                <a:gdLst>
                  <a:gd name="connsiteX0" fmla="*/ 204939 w 204939"/>
                  <a:gd name="connsiteY0" fmla="*/ 12917 h 196018"/>
                  <a:gd name="connsiteX1" fmla="*/ 176374 w 204939"/>
                  <a:gd name="connsiteY1" fmla="*/ 1996 h 196018"/>
                  <a:gd name="connsiteX2" fmla="*/ 142768 w 204939"/>
                  <a:gd name="connsiteY2" fmla="*/ 8717 h 196018"/>
                  <a:gd name="connsiteX3" fmla="*/ 9185 w 204939"/>
                  <a:gd name="connsiteY3" fmla="*/ 142300 h 196018"/>
                  <a:gd name="connsiteX4" fmla="*/ 37750 w 204939"/>
                  <a:gd name="connsiteY4" fmla="*/ 195230 h 196018"/>
                  <a:gd name="connsiteX5" fmla="*/ 149490 w 204939"/>
                  <a:gd name="connsiteY5" fmla="*/ 170025 h 196018"/>
                  <a:gd name="connsiteX6" fmla="*/ 204939 w 204939"/>
                  <a:gd name="connsiteY6" fmla="*/ 12917 h 19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939" h="196018">
                    <a:moveTo>
                      <a:pt x="204939" y="12917"/>
                    </a:moveTo>
                    <a:lnTo>
                      <a:pt x="176374" y="1996"/>
                    </a:lnTo>
                    <a:cubicBezTo>
                      <a:pt x="164612" y="-2205"/>
                      <a:pt x="152010" y="315"/>
                      <a:pt x="142768" y="8717"/>
                    </a:cubicBezTo>
                    <a:lnTo>
                      <a:pt x="9185" y="142300"/>
                    </a:lnTo>
                    <a:cubicBezTo>
                      <a:pt x="-12659" y="164144"/>
                      <a:pt x="7505" y="201951"/>
                      <a:pt x="37750" y="195230"/>
                    </a:cubicBezTo>
                    <a:lnTo>
                      <a:pt x="149490" y="170025"/>
                    </a:lnTo>
                    <a:cubicBezTo>
                      <a:pt x="158731" y="128018"/>
                      <a:pt x="173854" y="71728"/>
                      <a:pt x="204939" y="12917"/>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6" name="Freeform: Shape 35">
                <a:extLst>
                  <a:ext uri="{FF2B5EF4-FFF2-40B4-BE49-F238E27FC236}">
                    <a16:creationId xmlns:a16="http://schemas.microsoft.com/office/drawing/2014/main" id="{9DA89B16-6D5F-8A6A-4111-AA154BF77A12}"/>
                  </a:ext>
                </a:extLst>
              </p:cNvPr>
              <p:cNvSpPr/>
              <p:nvPr/>
            </p:nvSpPr>
            <p:spPr>
              <a:xfrm>
                <a:off x="2364376" y="3030781"/>
                <a:ext cx="196406" cy="211189"/>
              </a:xfrm>
              <a:custGeom>
                <a:avLst/>
                <a:gdLst>
                  <a:gd name="connsiteX0" fmla="*/ 180596 w 196406"/>
                  <a:gd name="connsiteY0" fmla="*/ 0 h 211189"/>
                  <a:gd name="connsiteX1" fmla="*/ 26849 w 196406"/>
                  <a:gd name="connsiteY1" fmla="*/ 53769 h 211189"/>
                  <a:gd name="connsiteX2" fmla="*/ 804 w 196406"/>
                  <a:gd name="connsiteY2" fmla="*/ 173070 h 211189"/>
                  <a:gd name="connsiteX3" fmla="*/ 53733 w 196406"/>
                  <a:gd name="connsiteY3" fmla="*/ 201636 h 211189"/>
                  <a:gd name="connsiteX4" fmla="*/ 187317 w 196406"/>
                  <a:gd name="connsiteY4" fmla="*/ 68052 h 211189"/>
                  <a:gd name="connsiteX5" fmla="*/ 194038 w 196406"/>
                  <a:gd name="connsiteY5" fmla="*/ 34446 h 211189"/>
                  <a:gd name="connsiteX6" fmla="*/ 180596 w 196406"/>
                  <a:gd name="connsiteY6" fmla="*/ 0 h 21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06" h="211189">
                    <a:moveTo>
                      <a:pt x="180596" y="0"/>
                    </a:moveTo>
                    <a:cubicBezTo>
                      <a:pt x="124306" y="29405"/>
                      <a:pt x="70536" y="45368"/>
                      <a:pt x="26849" y="53769"/>
                    </a:cubicBezTo>
                    <a:lnTo>
                      <a:pt x="804" y="173070"/>
                    </a:lnTo>
                    <a:cubicBezTo>
                      <a:pt x="-5917" y="203316"/>
                      <a:pt x="31049" y="224319"/>
                      <a:pt x="53733" y="201636"/>
                    </a:cubicBezTo>
                    <a:lnTo>
                      <a:pt x="187317" y="68052"/>
                    </a:lnTo>
                    <a:cubicBezTo>
                      <a:pt x="195718" y="59650"/>
                      <a:pt x="199079" y="46208"/>
                      <a:pt x="194038" y="34446"/>
                    </a:cubicBezTo>
                    <a:lnTo>
                      <a:pt x="180596" y="0"/>
                    </a:ln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7" name="Freeform: Shape 36">
                <a:extLst>
                  <a:ext uri="{FF2B5EF4-FFF2-40B4-BE49-F238E27FC236}">
                    <a16:creationId xmlns:a16="http://schemas.microsoft.com/office/drawing/2014/main" id="{A501267D-5301-90F9-3C6F-0A3B4FE3EA38}"/>
                  </a:ext>
                </a:extLst>
              </p:cNvPr>
              <p:cNvSpPr/>
              <p:nvPr/>
            </p:nvSpPr>
            <p:spPr>
              <a:xfrm>
                <a:off x="2296288" y="2605666"/>
                <a:ext cx="451999" cy="451159"/>
              </a:xfrm>
              <a:custGeom>
                <a:avLst/>
                <a:gdLst>
                  <a:gd name="connsiteX0" fmla="*/ 298253 w 451999"/>
                  <a:gd name="connsiteY0" fmla="*/ 0 h 451159"/>
                  <a:gd name="connsiteX1" fmla="*/ 137784 w 451999"/>
                  <a:gd name="connsiteY1" fmla="*/ 109219 h 451159"/>
                  <a:gd name="connsiteX2" fmla="*/ 0 w 451999"/>
                  <a:gd name="connsiteY2" fmla="*/ 399070 h 451159"/>
                  <a:gd name="connsiteX3" fmla="*/ 52089 w 451999"/>
                  <a:gd name="connsiteY3" fmla="*/ 451159 h 451159"/>
                  <a:gd name="connsiteX4" fmla="*/ 342780 w 451999"/>
                  <a:gd name="connsiteY4" fmla="*/ 314215 h 451159"/>
                  <a:gd name="connsiteX5" fmla="*/ 452000 w 451999"/>
                  <a:gd name="connsiteY5" fmla="*/ 154587 h 451159"/>
                  <a:gd name="connsiteX6" fmla="*/ 388148 w 451999"/>
                  <a:gd name="connsiteY6" fmla="*/ 62171 h 451159"/>
                  <a:gd name="connsiteX7" fmla="*/ 298253 w 451999"/>
                  <a:gd name="connsiteY7" fmla="*/ 0 h 451159"/>
                  <a:gd name="connsiteX8" fmla="*/ 341100 w 451999"/>
                  <a:gd name="connsiteY8" fmla="*/ 181472 h 451159"/>
                  <a:gd name="connsiteX9" fmla="*/ 269687 w 451999"/>
                  <a:gd name="connsiteY9" fmla="*/ 181472 h 451159"/>
                  <a:gd name="connsiteX10" fmla="*/ 269687 w 451999"/>
                  <a:gd name="connsiteY10" fmla="*/ 110059 h 451159"/>
                  <a:gd name="connsiteX11" fmla="*/ 341100 w 451999"/>
                  <a:gd name="connsiteY11" fmla="*/ 110059 h 451159"/>
                  <a:gd name="connsiteX12" fmla="*/ 341100 w 451999"/>
                  <a:gd name="connsiteY12" fmla="*/ 181472 h 45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99" h="451159">
                    <a:moveTo>
                      <a:pt x="298253" y="0"/>
                    </a:moveTo>
                    <a:cubicBezTo>
                      <a:pt x="248684" y="20164"/>
                      <a:pt x="192394" y="54610"/>
                      <a:pt x="137784" y="109219"/>
                    </a:cubicBezTo>
                    <a:cubicBezTo>
                      <a:pt x="37807" y="209197"/>
                      <a:pt x="8401" y="330178"/>
                      <a:pt x="0" y="399070"/>
                    </a:cubicBezTo>
                    <a:lnTo>
                      <a:pt x="52089" y="451159"/>
                    </a:lnTo>
                    <a:cubicBezTo>
                      <a:pt x="120981" y="442758"/>
                      <a:pt x="242803" y="414193"/>
                      <a:pt x="342780" y="314215"/>
                    </a:cubicBezTo>
                    <a:cubicBezTo>
                      <a:pt x="397390" y="259606"/>
                      <a:pt x="431836" y="204156"/>
                      <a:pt x="452000" y="154587"/>
                    </a:cubicBezTo>
                    <a:cubicBezTo>
                      <a:pt x="441078" y="126862"/>
                      <a:pt x="419234" y="94097"/>
                      <a:pt x="388148" y="62171"/>
                    </a:cubicBezTo>
                    <a:cubicBezTo>
                      <a:pt x="357903" y="32766"/>
                      <a:pt x="325977" y="10922"/>
                      <a:pt x="298253" y="0"/>
                    </a:cubicBezTo>
                    <a:close/>
                    <a:moveTo>
                      <a:pt x="341100" y="181472"/>
                    </a:moveTo>
                    <a:cubicBezTo>
                      <a:pt x="321777" y="200795"/>
                      <a:pt x="289851" y="200795"/>
                      <a:pt x="269687" y="181472"/>
                    </a:cubicBezTo>
                    <a:cubicBezTo>
                      <a:pt x="250364" y="162149"/>
                      <a:pt x="250364" y="130223"/>
                      <a:pt x="269687" y="110059"/>
                    </a:cubicBezTo>
                    <a:cubicBezTo>
                      <a:pt x="289011" y="90736"/>
                      <a:pt x="320936" y="90736"/>
                      <a:pt x="341100" y="110059"/>
                    </a:cubicBezTo>
                    <a:cubicBezTo>
                      <a:pt x="360423" y="130223"/>
                      <a:pt x="360423" y="162149"/>
                      <a:pt x="341100" y="181472"/>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8" name="Freeform: Shape 37">
                <a:extLst>
                  <a:ext uri="{FF2B5EF4-FFF2-40B4-BE49-F238E27FC236}">
                    <a16:creationId xmlns:a16="http://schemas.microsoft.com/office/drawing/2014/main" id="{F43736B9-08B4-0970-AFF3-D1F7AB831516}"/>
                  </a:ext>
                </a:extLst>
              </p:cNvPr>
              <p:cNvSpPr/>
              <p:nvPr/>
            </p:nvSpPr>
            <p:spPr>
              <a:xfrm>
                <a:off x="2197334" y="3036119"/>
                <a:ext cx="119660" cy="119908"/>
              </a:xfrm>
              <a:custGeom>
                <a:avLst/>
                <a:gdLst>
                  <a:gd name="connsiteX0" fmla="*/ 98114 w 119660"/>
                  <a:gd name="connsiteY0" fmla="*/ 21546 h 119908"/>
                  <a:gd name="connsiteX1" fmla="*/ 58627 w 119660"/>
                  <a:gd name="connsiteY1" fmla="*/ 13145 h 119908"/>
                  <a:gd name="connsiteX2" fmla="*/ 2337 w 119660"/>
                  <a:gd name="connsiteY2" fmla="*/ 117323 h 119908"/>
                  <a:gd name="connsiteX3" fmla="*/ 106516 w 119660"/>
                  <a:gd name="connsiteY3" fmla="*/ 61033 h 119908"/>
                  <a:gd name="connsiteX4" fmla="*/ 98114 w 119660"/>
                  <a:gd name="connsiteY4" fmla="*/ 21546 h 11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60" h="119908">
                    <a:moveTo>
                      <a:pt x="98114" y="21546"/>
                    </a:moveTo>
                    <a:cubicBezTo>
                      <a:pt x="84672" y="8104"/>
                      <a:pt x="86352" y="-14580"/>
                      <a:pt x="58627" y="13145"/>
                    </a:cubicBezTo>
                    <a:cubicBezTo>
                      <a:pt x="30902" y="40870"/>
                      <a:pt x="-10265" y="103881"/>
                      <a:pt x="2337" y="117323"/>
                    </a:cubicBezTo>
                    <a:cubicBezTo>
                      <a:pt x="15780" y="130766"/>
                      <a:pt x="78791" y="88758"/>
                      <a:pt x="106516" y="61033"/>
                    </a:cubicBezTo>
                    <a:cubicBezTo>
                      <a:pt x="134241" y="32468"/>
                      <a:pt x="111557" y="34149"/>
                      <a:pt x="98114" y="21546"/>
                    </a:cubicBezTo>
                    <a:close/>
                  </a:path>
                </a:pathLst>
              </a:custGeom>
              <a:solidFill>
                <a:schemeClr val="bg2">
                  <a:lumMod val="10000"/>
                </a:schemeClr>
              </a:solidFill>
              <a:ln w="8334"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26" name="Rectangle 25">
              <a:extLst>
                <a:ext uri="{FF2B5EF4-FFF2-40B4-BE49-F238E27FC236}">
                  <a16:creationId xmlns:a16="http://schemas.microsoft.com/office/drawing/2014/main" id="{B79DD302-A6B4-3693-1BDC-50D3D53303E2}"/>
                </a:ext>
              </a:extLst>
            </p:cNvPr>
            <p:cNvSpPr/>
            <p:nvPr/>
          </p:nvSpPr>
          <p:spPr>
            <a:xfrm>
              <a:off x="677097" y="1646669"/>
              <a:ext cx="1725248" cy="1477328"/>
            </a:xfrm>
            <a:prstGeom prst="rect">
              <a:avLst/>
            </a:prstGeom>
          </p:spPr>
          <p:txBody>
            <a:bodyPr wrap="square" anchor="b">
              <a:spAutoFit/>
            </a:bodyPr>
            <a:lstStyle/>
            <a:p>
              <a:pPr algn="ctr"/>
              <a:r>
                <a:rPr lang="en-US" b="1" noProof="1">
                  <a:solidFill>
                    <a:srgbClr val="FE7E96"/>
                  </a:solidFill>
                </a:rPr>
                <a:t>Need for regenerative Agriculture for climate change adaptation</a:t>
              </a:r>
            </a:p>
          </p:txBody>
        </p:sp>
        <p:sp>
          <p:nvSpPr>
            <p:cNvPr id="27" name="Rectangle 26">
              <a:extLst>
                <a:ext uri="{FF2B5EF4-FFF2-40B4-BE49-F238E27FC236}">
                  <a16:creationId xmlns:a16="http://schemas.microsoft.com/office/drawing/2014/main" id="{19F97446-3F45-DD60-82A2-B1B15B9E0DAC}"/>
                </a:ext>
              </a:extLst>
            </p:cNvPr>
            <p:cNvSpPr/>
            <p:nvPr/>
          </p:nvSpPr>
          <p:spPr>
            <a:xfrm>
              <a:off x="4903103" y="1605934"/>
              <a:ext cx="1649048" cy="1477328"/>
            </a:xfrm>
            <a:prstGeom prst="rect">
              <a:avLst/>
            </a:prstGeom>
          </p:spPr>
          <p:txBody>
            <a:bodyPr wrap="square" anchor="b">
              <a:spAutoFit/>
            </a:bodyPr>
            <a:lstStyle/>
            <a:p>
              <a:pPr algn="ctr"/>
              <a:r>
                <a:rPr lang="en-US" b="1" noProof="1">
                  <a:solidFill>
                    <a:srgbClr val="FE7E96"/>
                  </a:solidFill>
                </a:rPr>
                <a:t>Global Focus on Millets – “International Year of Millets 2023” </a:t>
              </a:r>
            </a:p>
          </p:txBody>
        </p:sp>
        <p:sp>
          <p:nvSpPr>
            <p:cNvPr id="28" name="Rectangle 27">
              <a:extLst>
                <a:ext uri="{FF2B5EF4-FFF2-40B4-BE49-F238E27FC236}">
                  <a16:creationId xmlns:a16="http://schemas.microsoft.com/office/drawing/2014/main" id="{A4BA638E-F226-82FA-590E-F92250D6CCE6}"/>
                </a:ext>
              </a:extLst>
            </p:cNvPr>
            <p:cNvSpPr/>
            <p:nvPr/>
          </p:nvSpPr>
          <p:spPr>
            <a:xfrm>
              <a:off x="2660851" y="4273551"/>
              <a:ext cx="1731794" cy="1200329"/>
            </a:xfrm>
            <a:prstGeom prst="rect">
              <a:avLst/>
            </a:prstGeom>
          </p:spPr>
          <p:txBody>
            <a:bodyPr wrap="square" anchor="b">
              <a:spAutoFit/>
            </a:bodyPr>
            <a:lstStyle/>
            <a:p>
              <a:pPr algn="ctr"/>
              <a:r>
                <a:rPr lang="en-US" b="1" noProof="1">
                  <a:solidFill>
                    <a:srgbClr val="FE7E96"/>
                  </a:solidFill>
                </a:rPr>
                <a:t>Need for Protection of Indigenous Knowledge</a:t>
              </a:r>
            </a:p>
          </p:txBody>
        </p:sp>
        <p:sp>
          <p:nvSpPr>
            <p:cNvPr id="29" name="Rectangle 28">
              <a:extLst>
                <a:ext uri="{FF2B5EF4-FFF2-40B4-BE49-F238E27FC236}">
                  <a16:creationId xmlns:a16="http://schemas.microsoft.com/office/drawing/2014/main" id="{15AC2DEA-EB15-4AAA-A10E-F73C1E753133}"/>
                </a:ext>
              </a:extLst>
            </p:cNvPr>
            <p:cNvSpPr/>
            <p:nvPr/>
          </p:nvSpPr>
          <p:spPr>
            <a:xfrm>
              <a:off x="6787260" y="4223698"/>
              <a:ext cx="1725248" cy="1477328"/>
            </a:xfrm>
            <a:prstGeom prst="rect">
              <a:avLst/>
            </a:prstGeom>
          </p:spPr>
          <p:txBody>
            <a:bodyPr wrap="square" anchor="b">
              <a:spAutoFit/>
            </a:bodyPr>
            <a:lstStyle/>
            <a:p>
              <a:pPr algn="ctr"/>
              <a:r>
                <a:rPr lang="en-US" b="1" noProof="1">
                  <a:solidFill>
                    <a:srgbClr val="FE7E96"/>
                  </a:solidFill>
                </a:rPr>
                <a:t>Need for an IP Regime for Traditional Crop Varieties such as landraces </a:t>
              </a:r>
            </a:p>
          </p:txBody>
        </p:sp>
        <p:sp>
          <p:nvSpPr>
            <p:cNvPr id="30" name="TextBox 29">
              <a:extLst>
                <a:ext uri="{FF2B5EF4-FFF2-40B4-BE49-F238E27FC236}">
                  <a16:creationId xmlns:a16="http://schemas.microsoft.com/office/drawing/2014/main" id="{AE69523F-4CE7-6373-B417-FAD1EC05B1D8}"/>
                </a:ext>
              </a:extLst>
            </p:cNvPr>
            <p:cNvSpPr txBox="1"/>
            <p:nvPr/>
          </p:nvSpPr>
          <p:spPr>
            <a:xfrm>
              <a:off x="605682" y="4328674"/>
              <a:ext cx="1725248" cy="1250661"/>
            </a:xfrm>
            <a:prstGeom prst="rect">
              <a:avLst/>
            </a:prstGeom>
            <a:noFill/>
          </p:spPr>
          <p:txBody>
            <a:bodyPr wrap="square" lIns="0" rIns="0" rtlCol="0" anchor="t">
              <a:spAutoFit/>
            </a:bodyPr>
            <a:lstStyle/>
            <a:p>
              <a:pPr algn="ct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Utilization of available bio-resources and development of various models to conserve these traditional resources as a part of regenerative agriculture</a:t>
              </a:r>
              <a:endParaRPr lang="en-US" sz="800" noProof="1">
                <a:solidFill>
                  <a:schemeClr val="bg1"/>
                </a:solidFill>
              </a:endParaRPr>
            </a:p>
          </p:txBody>
        </p:sp>
        <p:sp>
          <p:nvSpPr>
            <p:cNvPr id="31" name="TextBox 30">
              <a:extLst>
                <a:ext uri="{FF2B5EF4-FFF2-40B4-BE49-F238E27FC236}">
                  <a16:creationId xmlns:a16="http://schemas.microsoft.com/office/drawing/2014/main" id="{90588696-0F00-4DC6-887E-159DF606C090}"/>
                </a:ext>
              </a:extLst>
            </p:cNvPr>
            <p:cNvSpPr txBox="1"/>
            <p:nvPr/>
          </p:nvSpPr>
          <p:spPr>
            <a:xfrm>
              <a:off x="4686127" y="4327896"/>
              <a:ext cx="1725248" cy="1924094"/>
            </a:xfrm>
            <a:prstGeom prst="rect">
              <a:avLst/>
            </a:prstGeom>
            <a:noFill/>
          </p:spPr>
          <p:txBody>
            <a:bodyPr wrap="square" lIns="0" rIns="0" rtlCol="0" anchor="t">
              <a:spAutoFit/>
            </a:bodyPr>
            <a:lstStyle/>
            <a:p>
              <a:pPr algn="ctr"/>
              <a:r>
                <a:rPr lang="en-US" sz="1400" noProof="1">
                  <a:solidFill>
                    <a:schemeClr val="bg1"/>
                  </a:solidFill>
                </a:rPr>
                <a:t>Opportunity for identifying Millet landraces and promoting traditional varieties of Millets across the globe, highlighting the importance of traditional knowledge in conjunction with the domain of Intellectual Property  </a:t>
              </a:r>
            </a:p>
          </p:txBody>
        </p:sp>
        <p:sp>
          <p:nvSpPr>
            <p:cNvPr id="32" name="TextBox 31">
              <a:extLst>
                <a:ext uri="{FF2B5EF4-FFF2-40B4-BE49-F238E27FC236}">
                  <a16:creationId xmlns:a16="http://schemas.microsoft.com/office/drawing/2014/main" id="{EF2BEC12-2D37-A034-2FC8-928455482138}"/>
                </a:ext>
              </a:extLst>
            </p:cNvPr>
            <p:cNvSpPr txBox="1"/>
            <p:nvPr/>
          </p:nvSpPr>
          <p:spPr>
            <a:xfrm>
              <a:off x="2803448" y="1595152"/>
              <a:ext cx="1725248" cy="1250661"/>
            </a:xfrm>
            <a:prstGeom prst="rect">
              <a:avLst/>
            </a:prstGeom>
            <a:noFill/>
          </p:spPr>
          <p:txBody>
            <a:bodyPr wrap="square" lIns="0" rIns="0" rtlCol="0" anchor="t">
              <a:spAutoFit/>
            </a:bodyPr>
            <a:lstStyle/>
            <a:p>
              <a:pPr algn="ctr"/>
              <a:r>
                <a:rPr lang="en-US" sz="1400" noProof="1">
                  <a:solidFill>
                    <a:schemeClr val="bg1"/>
                  </a:solidFill>
                </a:rPr>
                <a:t>Indigenous groups as information repository sources of traditional knowledge pertaining to conservation and sustainable use of natural resources</a:t>
              </a:r>
            </a:p>
          </p:txBody>
        </p:sp>
        <p:sp>
          <p:nvSpPr>
            <p:cNvPr id="33" name="TextBox 32">
              <a:extLst>
                <a:ext uri="{FF2B5EF4-FFF2-40B4-BE49-F238E27FC236}">
                  <a16:creationId xmlns:a16="http://schemas.microsoft.com/office/drawing/2014/main" id="{8219D0A9-C46C-115B-AD16-C9F546F717A6}"/>
                </a:ext>
              </a:extLst>
            </p:cNvPr>
            <p:cNvSpPr txBox="1"/>
            <p:nvPr/>
          </p:nvSpPr>
          <p:spPr>
            <a:xfrm>
              <a:off x="6695024" y="1592606"/>
              <a:ext cx="1909719" cy="1479147"/>
            </a:xfrm>
            <a:prstGeom prst="rect">
              <a:avLst/>
            </a:prstGeom>
            <a:noFill/>
          </p:spPr>
          <p:txBody>
            <a:bodyPr wrap="square" lIns="0" rIns="0" rtlCol="0" anchor="t">
              <a:spAutoFit/>
            </a:bodyPr>
            <a:lstStyle/>
            <a:p>
              <a:pPr algn="ctr"/>
              <a:r>
                <a:rPr lang="en-US" sz="1300" noProof="1">
                  <a:solidFill>
                    <a:schemeClr val="bg1"/>
                  </a:solidFill>
                </a:rPr>
                <a:t>Global IP framework for protection and conservation of landraces and traditional crop varieties result in climate change redressal, promotion of ecological sustainability, crop diversity and preservation of traditional knowledge</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826" y="-2018"/>
            <a:ext cx="1362075" cy="1352550"/>
          </a:xfrm>
          <a:prstGeom prst="rect">
            <a:avLst/>
          </a:prstGeom>
        </p:spPr>
      </p:pic>
    </p:spTree>
    <p:extLst>
      <p:ext uri="{BB962C8B-B14F-4D97-AF65-F5344CB8AC3E}">
        <p14:creationId xmlns:p14="http://schemas.microsoft.com/office/powerpoint/2010/main" val="1714724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54932E-6F85-84DC-FE99-357BB470A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556" y="124101"/>
            <a:ext cx="8611961" cy="6458970"/>
          </a:xfrm>
          <a:prstGeom prst="rect">
            <a:avLst/>
          </a:prstGeom>
        </p:spPr>
      </p:pic>
      <p:sp>
        <p:nvSpPr>
          <p:cNvPr id="3" name="TextBox 2">
            <a:extLst>
              <a:ext uri="{FF2B5EF4-FFF2-40B4-BE49-F238E27FC236}">
                <a16:creationId xmlns:a16="http://schemas.microsoft.com/office/drawing/2014/main" id="{862B5E81-9786-EEFE-15A5-6D23F13B30FB}"/>
              </a:ext>
            </a:extLst>
          </p:cNvPr>
          <p:cNvSpPr txBox="1"/>
          <p:nvPr/>
        </p:nvSpPr>
        <p:spPr>
          <a:xfrm>
            <a:off x="9172136" y="2798003"/>
            <a:ext cx="2890910" cy="1246495"/>
          </a:xfrm>
          <a:prstGeom prst="rect">
            <a:avLst/>
          </a:prstGeom>
          <a:noFill/>
        </p:spPr>
        <p:txBody>
          <a:bodyPr wrap="square" rtlCol="0">
            <a:spAutoFit/>
          </a:bodyPr>
          <a:lstStyle/>
          <a:p>
            <a:pPr algn="ctr"/>
            <a:r>
              <a:rPr lang="en-US" sz="1500" dirty="0">
                <a:solidFill>
                  <a:srgbClr val="FFC000"/>
                </a:solidFill>
                <a:latin typeface="Calibri" panose="020F0502020204030204" pitchFamily="34" charset="0"/>
                <a:ea typeface="Calibri" panose="020F0502020204030204" pitchFamily="34" charset="0"/>
                <a:cs typeface="Times New Roman" panose="02020603050405020304" pitchFamily="18" charset="0"/>
              </a:rPr>
              <a:t>I</a:t>
            </a:r>
            <a:r>
              <a:rPr lang="en-US" sz="15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ndigenous and local communities </a:t>
            </a: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highlight traditional knowledge they have gained over generations and reflects their long cultural existence.</a:t>
            </a:r>
          </a:p>
        </p:txBody>
      </p:sp>
      <p:sp>
        <p:nvSpPr>
          <p:cNvPr id="4" name="Rectangle 3">
            <a:extLst>
              <a:ext uri="{FF2B5EF4-FFF2-40B4-BE49-F238E27FC236}">
                <a16:creationId xmlns:a16="http://schemas.microsoft.com/office/drawing/2014/main" id="{61F21701-C3F9-73CF-C302-6337B729DE00}"/>
              </a:ext>
            </a:extLst>
          </p:cNvPr>
          <p:cNvSpPr/>
          <p:nvPr/>
        </p:nvSpPr>
        <p:spPr>
          <a:xfrm>
            <a:off x="2131255" y="5430129"/>
            <a:ext cx="5233182" cy="8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Odisha’s Millet -I</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ndigenous groups, with the most yielding traditional crop varieties </a:t>
            </a:r>
            <a:endParaRPr lang="en-IN" b="1" dirty="0">
              <a:solidFill>
                <a:schemeClr val="tx1"/>
              </a:solidFill>
            </a:endParaRPr>
          </a:p>
        </p:txBody>
      </p:sp>
      <p:cxnSp>
        <p:nvCxnSpPr>
          <p:cNvPr id="6" name="Straight Connector 5">
            <a:extLst>
              <a:ext uri="{FF2B5EF4-FFF2-40B4-BE49-F238E27FC236}">
                <a16:creationId xmlns:a16="http://schemas.microsoft.com/office/drawing/2014/main" id="{754AEF77-43D2-7D11-2A57-E7469334C05E}"/>
              </a:ext>
            </a:extLst>
          </p:cNvPr>
          <p:cNvCxnSpPr/>
          <p:nvPr/>
        </p:nvCxnSpPr>
        <p:spPr>
          <a:xfrm>
            <a:off x="9172136" y="2729133"/>
            <a:ext cx="2813538" cy="0"/>
          </a:xfrm>
          <a:prstGeom prst="line">
            <a:avLst/>
          </a:prstGeom>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2AB3E819-3597-43C5-A9C3-6AF17D55A3F0}"/>
              </a:ext>
            </a:extLst>
          </p:cNvPr>
          <p:cNvSpPr txBox="1"/>
          <p:nvPr/>
        </p:nvSpPr>
        <p:spPr>
          <a:xfrm>
            <a:off x="9133450" y="172704"/>
            <a:ext cx="2890910" cy="2400657"/>
          </a:xfrm>
          <a:prstGeom prst="rect">
            <a:avLst/>
          </a:prstGeom>
          <a:noFill/>
        </p:spPr>
        <p:txBody>
          <a:bodyPr wrap="square" rtlCol="0">
            <a:spAutoFit/>
          </a:bodyPr>
          <a:lstStyle/>
          <a:p>
            <a:pPr algn="ctr"/>
            <a:r>
              <a:rPr lang="en-US" sz="15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Traditional knowledge </a:t>
            </a: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refers to the awareness, resources, information and traditions of local and indigenous cultures which are acquired from experience gained over the centuries and adapted to the local culture and environment, and the knowledge of which is transmitted from generation to </a:t>
            </a:r>
            <a:r>
              <a:rPr lang="en-US" sz="15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generation.</a:t>
            </a:r>
            <a:endParaRPr lang="en-IN" sz="1500" dirty="0">
              <a:solidFill>
                <a:schemeClr val="bg1"/>
              </a:solidFill>
            </a:endParaRPr>
          </a:p>
        </p:txBody>
      </p:sp>
      <p:cxnSp>
        <p:nvCxnSpPr>
          <p:cNvPr id="8" name="Straight Connector 7">
            <a:extLst>
              <a:ext uri="{FF2B5EF4-FFF2-40B4-BE49-F238E27FC236}">
                <a16:creationId xmlns:a16="http://schemas.microsoft.com/office/drawing/2014/main" id="{5A603BCA-62E6-CFB4-3F95-BDF22E37ADB1}"/>
              </a:ext>
            </a:extLst>
          </p:cNvPr>
          <p:cNvCxnSpPr/>
          <p:nvPr/>
        </p:nvCxnSpPr>
        <p:spPr>
          <a:xfrm>
            <a:off x="9172136" y="4091353"/>
            <a:ext cx="2813538"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5C88F62C-C0EF-A1DF-ACEA-3C6B1FEE3936}"/>
              </a:ext>
            </a:extLst>
          </p:cNvPr>
          <p:cNvSpPr txBox="1"/>
          <p:nvPr/>
        </p:nvSpPr>
        <p:spPr>
          <a:xfrm>
            <a:off x="9210822" y="4114384"/>
            <a:ext cx="2813538" cy="2631490"/>
          </a:xfrm>
          <a:prstGeom prst="rect">
            <a:avLst/>
          </a:prstGeom>
          <a:noFill/>
        </p:spPr>
        <p:txBody>
          <a:bodyPr wrap="square" rtlCol="0" anchor="ctr">
            <a:spAutoFit/>
          </a:bodyPr>
          <a:lstStyle/>
          <a:p>
            <a:pPr algn="ctr"/>
            <a:r>
              <a:rPr lang="en-US" sz="1500" dirty="0">
                <a:solidFill>
                  <a:srgbClr val="FFC000"/>
                </a:solidFill>
                <a:latin typeface="Calibri" panose="020F0502020204030204" pitchFamily="34" charset="0"/>
                <a:cs typeface="Times New Roman" panose="02020603050405020304" pitchFamily="18" charset="0"/>
              </a:rPr>
              <a:t>Landraces</a:t>
            </a:r>
            <a:r>
              <a:rPr lang="en-US" sz="1500" dirty="0">
                <a:solidFill>
                  <a:schemeClr val="bg1"/>
                </a:solidFill>
                <a:latin typeface="Calibri" panose="020F0502020204030204" pitchFamily="34" charset="0"/>
                <a:cs typeface="Times New Roman" panose="02020603050405020304" pitchFamily="18" charset="0"/>
              </a:rPr>
              <a:t> are ecotypes cultivated for a long time in their pristine habitats. Farmers have selected them for traits based on their ecological suitability, traditional cooking and consumption habits. </a:t>
            </a:r>
          </a:p>
          <a:p>
            <a:pPr algn="ctr"/>
            <a:r>
              <a:rPr lang="en-US" sz="1500" dirty="0">
                <a:solidFill>
                  <a:schemeClr val="bg1"/>
                </a:solidFill>
                <a:latin typeface="Calibri" panose="020F0502020204030204" pitchFamily="34" charset="0"/>
                <a:cs typeface="Times New Roman" panose="02020603050405020304" pitchFamily="18" charset="0"/>
              </a:rPr>
              <a:t>For local adaptation and resilience in the changing climate era, it is important to promote cultivation of landraces by the farmers. </a:t>
            </a:r>
            <a:endParaRPr lang="en-IN" sz="1500" dirty="0">
              <a:solidFill>
                <a:schemeClr val="bg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690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Freeform 4"/>
          <p:cNvSpPr/>
          <p:nvPr/>
        </p:nvSpPr>
        <p:spPr>
          <a:xfrm flipV="1">
            <a:off x="8917238" y="2836040"/>
            <a:ext cx="3274762" cy="4016756"/>
          </a:xfrm>
          <a:custGeom>
            <a:avLst/>
            <a:gdLst>
              <a:gd name="connsiteX0" fmla="*/ 0 w 4371975"/>
              <a:gd name="connsiteY0" fmla="*/ 0 h 5362575"/>
              <a:gd name="connsiteX1" fmla="*/ 4371975 w 4371975"/>
              <a:gd name="connsiteY1" fmla="*/ 0 h 5362575"/>
              <a:gd name="connsiteX2" fmla="*/ 4371975 w 4371975"/>
              <a:gd name="connsiteY2" fmla="*/ 5362575 h 5362575"/>
              <a:gd name="connsiteX3" fmla="*/ 0 w 4371975"/>
              <a:gd name="connsiteY3" fmla="*/ 0 h 5362575"/>
            </a:gdLst>
            <a:ahLst/>
            <a:cxnLst>
              <a:cxn ang="0">
                <a:pos x="connsiteX0" y="connsiteY0"/>
              </a:cxn>
              <a:cxn ang="0">
                <a:pos x="connsiteX1" y="connsiteY1"/>
              </a:cxn>
              <a:cxn ang="0">
                <a:pos x="connsiteX2" y="connsiteY2"/>
              </a:cxn>
              <a:cxn ang="0">
                <a:pos x="connsiteX3" y="connsiteY3"/>
              </a:cxn>
            </a:cxnLst>
            <a:rect l="l" t="t" r="r" b="b"/>
            <a:pathLst>
              <a:path w="4371975" h="5362575">
                <a:moveTo>
                  <a:pt x="0" y="0"/>
                </a:moveTo>
                <a:lnTo>
                  <a:pt x="4371975" y="0"/>
                </a:lnTo>
                <a:lnTo>
                  <a:pt x="4371975" y="5362575"/>
                </a:lnTo>
                <a:lnTo>
                  <a:pt x="0" y="0"/>
                </a:lnTo>
                <a:close/>
              </a:path>
            </a:pathLst>
          </a:custGeom>
          <a:solidFill>
            <a:srgbClr val="025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flipV="1">
            <a:off x="9751981" y="3599438"/>
            <a:ext cx="164095" cy="16409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Connector 6"/>
          <p:cNvCxnSpPr/>
          <p:nvPr/>
        </p:nvCxnSpPr>
        <p:spPr>
          <a:xfrm flipV="1">
            <a:off x="8741033" y="6221158"/>
            <a:ext cx="336751" cy="4223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2158" y="6089882"/>
            <a:ext cx="336751" cy="4223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1293164" y="3205228"/>
            <a:ext cx="277535" cy="347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383061" y="3044701"/>
            <a:ext cx="478371" cy="5814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Oval 10"/>
          <p:cNvSpPr/>
          <p:nvPr/>
        </p:nvSpPr>
        <p:spPr>
          <a:xfrm flipV="1">
            <a:off x="11788538" y="3626889"/>
            <a:ext cx="138294" cy="136643"/>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0" y="6512248"/>
            <a:ext cx="1917700" cy="340548"/>
          </a:xfrm>
          <a:prstGeom prst="rect">
            <a:avLst/>
          </a:prstGeom>
          <a:solidFill>
            <a:srgbClr val="75B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p:cNvGrpSpPr/>
          <p:nvPr/>
        </p:nvGrpSpPr>
        <p:grpSpPr>
          <a:xfrm flipV="1">
            <a:off x="86221" y="6572555"/>
            <a:ext cx="605929" cy="77041"/>
            <a:chOff x="10899694" y="412948"/>
            <a:chExt cx="808946" cy="102854"/>
          </a:xfrm>
        </p:grpSpPr>
        <p:sp>
          <p:nvSpPr>
            <p:cNvPr id="17" name="Oval 16"/>
            <p:cNvSpPr/>
            <p:nvPr/>
          </p:nvSpPr>
          <p:spPr>
            <a:xfrm>
              <a:off x="1089969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p:cNvSpPr/>
            <p:nvPr/>
          </p:nvSpPr>
          <p:spPr>
            <a:xfrm>
              <a:off x="1107749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11252119"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p:cNvSpPr/>
            <p:nvPr/>
          </p:nvSpPr>
          <p:spPr>
            <a:xfrm>
              <a:off x="1142674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11604544" y="412948"/>
              <a:ext cx="104096" cy="1028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25462" t="20185" r="29169" b="11852"/>
          <a:stretch/>
        </p:blipFill>
        <p:spPr>
          <a:xfrm>
            <a:off x="8564880" y="3137389"/>
            <a:ext cx="3341370" cy="3341370"/>
          </a:xfrm>
          <a:prstGeom prst="roundRect">
            <a:avLst>
              <a:gd name="adj" fmla="val 50000"/>
            </a:avLst>
          </a:prstGeom>
          <a:ln w="114300">
            <a:solidFill>
              <a:schemeClr val="bg1"/>
            </a:solidFill>
          </a:ln>
        </p:spPr>
      </p:pic>
      <p:sp>
        <p:nvSpPr>
          <p:cNvPr id="15" name="Oval 14"/>
          <p:cNvSpPr/>
          <p:nvPr/>
        </p:nvSpPr>
        <p:spPr>
          <a:xfrm flipV="1">
            <a:off x="8638222" y="5608870"/>
            <a:ext cx="391477" cy="386807"/>
          </a:xfrm>
          <a:prstGeom prst="ellipse">
            <a:avLst/>
          </a:prstGeom>
          <a:solidFill>
            <a:schemeClr val="bg1"/>
          </a:solidFill>
          <a:ln w="57150">
            <a:solidFill>
              <a:srgbClr val="0250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3184" y="115964"/>
            <a:ext cx="998124" cy="891103"/>
          </a:xfrm>
          <a:prstGeom prst="rect">
            <a:avLst/>
          </a:prstGeom>
        </p:spPr>
      </p:pic>
      <p:graphicFrame>
        <p:nvGraphicFramePr>
          <p:cNvPr id="3" name="Diagram 2">
            <a:extLst>
              <a:ext uri="{FF2B5EF4-FFF2-40B4-BE49-F238E27FC236}">
                <a16:creationId xmlns:a16="http://schemas.microsoft.com/office/drawing/2014/main" id="{32FE2915-A9EC-3461-95B1-F385304ACE0F}"/>
              </a:ext>
            </a:extLst>
          </p:cNvPr>
          <p:cNvGraphicFramePr/>
          <p:nvPr>
            <p:extLst>
              <p:ext uri="{D42A27DB-BD31-4B8C-83A1-F6EECF244321}">
                <p14:modId xmlns:p14="http://schemas.microsoft.com/office/powerpoint/2010/main" val="87906384"/>
              </p:ext>
            </p:extLst>
          </p:nvPr>
        </p:nvGraphicFramePr>
        <p:xfrm>
          <a:off x="375363" y="-645855"/>
          <a:ext cx="4440350" cy="3690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C27611C2-F041-2AF5-A90D-7E1F23CA72D6}"/>
              </a:ext>
            </a:extLst>
          </p:cNvPr>
          <p:cNvGraphicFramePr/>
          <p:nvPr>
            <p:extLst>
              <p:ext uri="{D42A27DB-BD31-4B8C-83A1-F6EECF244321}">
                <p14:modId xmlns:p14="http://schemas.microsoft.com/office/powerpoint/2010/main" val="72343951"/>
              </p:ext>
            </p:extLst>
          </p:nvPr>
        </p:nvGraphicFramePr>
        <p:xfrm>
          <a:off x="5837248" y="254247"/>
          <a:ext cx="3847677" cy="36905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2" name="Diagram 11">
            <a:extLst>
              <a:ext uri="{FF2B5EF4-FFF2-40B4-BE49-F238E27FC236}">
                <a16:creationId xmlns:a16="http://schemas.microsoft.com/office/drawing/2014/main" id="{4E98DC5D-82E0-E7C4-8125-7FDA71B67173}"/>
              </a:ext>
            </a:extLst>
          </p:cNvPr>
          <p:cNvGraphicFramePr/>
          <p:nvPr>
            <p:extLst>
              <p:ext uri="{D42A27DB-BD31-4B8C-83A1-F6EECF244321}">
                <p14:modId xmlns:p14="http://schemas.microsoft.com/office/powerpoint/2010/main" val="1001276822"/>
              </p:ext>
            </p:extLst>
          </p:nvPr>
        </p:nvGraphicFramePr>
        <p:xfrm>
          <a:off x="481000" y="2530602"/>
          <a:ext cx="3718337" cy="369055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3" name="Diagram 12">
            <a:extLst>
              <a:ext uri="{FF2B5EF4-FFF2-40B4-BE49-F238E27FC236}">
                <a16:creationId xmlns:a16="http://schemas.microsoft.com/office/drawing/2014/main" id="{2A9523E8-0D3F-3CD7-384E-4F731EC18368}"/>
              </a:ext>
            </a:extLst>
          </p:cNvPr>
          <p:cNvGraphicFramePr/>
          <p:nvPr>
            <p:extLst>
              <p:ext uri="{D42A27DB-BD31-4B8C-83A1-F6EECF244321}">
                <p14:modId xmlns:p14="http://schemas.microsoft.com/office/powerpoint/2010/main" val="1162024560"/>
              </p:ext>
            </p:extLst>
          </p:nvPr>
        </p:nvGraphicFramePr>
        <p:xfrm>
          <a:off x="4838533" y="3137389"/>
          <a:ext cx="3382318" cy="369055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4" name="Rectangle: Rounded Corners 4">
            <a:extLst>
              <a:ext uri="{FF2B5EF4-FFF2-40B4-BE49-F238E27FC236}">
                <a16:creationId xmlns:a16="http://schemas.microsoft.com/office/drawing/2014/main" id="{75F76BEE-048E-4FF2-D624-873509EF4F59}"/>
              </a:ext>
            </a:extLst>
          </p:cNvPr>
          <p:cNvSpPr txBox="1"/>
          <p:nvPr/>
        </p:nvSpPr>
        <p:spPr>
          <a:xfrm>
            <a:off x="5432208" y="280611"/>
            <a:ext cx="5252203" cy="671843"/>
          </a:xfrm>
          <a:prstGeom prst="rect">
            <a:avLst/>
          </a:prstGeom>
          <a:solidFill>
            <a:schemeClr val="bg1"/>
          </a:solidFill>
          <a:ln>
            <a:noFill/>
          </a:ln>
          <a:effectLst>
            <a:softEdge rad="25400"/>
          </a:effectLst>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Odisha Millets Mission – A Case Study</a:t>
            </a:r>
            <a:endParaRPr lang="en-IN" sz="2400" b="1" kern="1200" dirty="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773563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F90004F6-B3AB-4FC1-82D2-D341146E709C}"/>
              </a:ext>
            </a:extLst>
          </p:cNvPr>
          <p:cNvGraphicFramePr/>
          <p:nvPr>
            <p:extLst>
              <p:ext uri="{D42A27DB-BD31-4B8C-83A1-F6EECF244321}">
                <p14:modId xmlns:p14="http://schemas.microsoft.com/office/powerpoint/2010/main" val="1268520627"/>
              </p:ext>
            </p:extLst>
          </p:nvPr>
        </p:nvGraphicFramePr>
        <p:xfrm>
          <a:off x="5080473" y="161778"/>
          <a:ext cx="6954437" cy="6534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45C7E78E-47DF-2607-3F95-9B82384FB44B}"/>
              </a:ext>
            </a:extLst>
          </p:cNvPr>
          <p:cNvGrpSpPr/>
          <p:nvPr/>
        </p:nvGrpSpPr>
        <p:grpSpPr>
          <a:xfrm>
            <a:off x="387029" y="105507"/>
            <a:ext cx="4177938" cy="6646985"/>
            <a:chOff x="133810" y="0"/>
            <a:chExt cx="4282206" cy="6759526"/>
          </a:xfrm>
        </p:grpSpPr>
        <p:pic>
          <p:nvPicPr>
            <p:cNvPr id="9" name="Picture 8">
              <a:extLst>
                <a:ext uri="{FF2B5EF4-FFF2-40B4-BE49-F238E27FC236}">
                  <a16:creationId xmlns:a16="http://schemas.microsoft.com/office/drawing/2014/main" id="{74F72B36-566D-9C1A-CDEB-C3539C07E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810" y="2498807"/>
              <a:ext cx="4282206" cy="1926993"/>
            </a:xfrm>
            <a:prstGeom prst="rect">
              <a:avLst/>
            </a:prstGeom>
          </p:spPr>
        </p:pic>
        <p:pic>
          <p:nvPicPr>
            <p:cNvPr id="10" name="Picture 9">
              <a:extLst>
                <a:ext uri="{FF2B5EF4-FFF2-40B4-BE49-F238E27FC236}">
                  <a16:creationId xmlns:a16="http://schemas.microsoft.com/office/drawing/2014/main" id="{73941410-E4D8-E480-E759-8CF5A7FC0C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810" y="4425800"/>
              <a:ext cx="4282206" cy="2333726"/>
            </a:xfrm>
            <a:prstGeom prst="rect">
              <a:avLst/>
            </a:prstGeom>
          </p:spPr>
        </p:pic>
        <p:pic>
          <p:nvPicPr>
            <p:cNvPr id="11" name="Picture 10">
              <a:extLst>
                <a:ext uri="{FF2B5EF4-FFF2-40B4-BE49-F238E27FC236}">
                  <a16:creationId xmlns:a16="http://schemas.microsoft.com/office/drawing/2014/main" id="{8420073E-76D7-C8A4-44F5-8635B974D8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15" t="4075" r="10823" b="20702"/>
            <a:stretch/>
          </p:blipFill>
          <p:spPr>
            <a:xfrm>
              <a:off x="133810" y="0"/>
              <a:ext cx="4282206" cy="2527573"/>
            </a:xfrm>
            <a:prstGeom prst="rect">
              <a:avLst/>
            </a:prstGeom>
          </p:spPr>
        </p:pic>
      </p:grpSp>
    </p:spTree>
    <p:extLst>
      <p:ext uri="{BB962C8B-B14F-4D97-AF65-F5344CB8AC3E}">
        <p14:creationId xmlns:p14="http://schemas.microsoft.com/office/powerpoint/2010/main" val="426947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3684B79-0F0E-6A78-2033-0F1BF3A17839}"/>
              </a:ext>
            </a:extLst>
          </p:cNvPr>
          <p:cNvGrpSpPr/>
          <p:nvPr/>
        </p:nvGrpSpPr>
        <p:grpSpPr>
          <a:xfrm>
            <a:off x="302454" y="307056"/>
            <a:ext cx="11627339" cy="2590888"/>
            <a:chOff x="302454" y="349260"/>
            <a:chExt cx="11627339" cy="2590888"/>
          </a:xfrm>
        </p:grpSpPr>
        <p:pic>
          <p:nvPicPr>
            <p:cNvPr id="3" name="Picture 2">
              <a:extLst>
                <a:ext uri="{FF2B5EF4-FFF2-40B4-BE49-F238E27FC236}">
                  <a16:creationId xmlns:a16="http://schemas.microsoft.com/office/drawing/2014/main" id="{F365C761-B4C6-B2D1-DA9A-13856C9514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54" y="349260"/>
              <a:ext cx="5608739" cy="2590888"/>
            </a:xfrm>
            <a:prstGeom prst="rect">
              <a:avLst/>
            </a:prstGeom>
          </p:spPr>
        </p:pic>
        <p:pic>
          <p:nvPicPr>
            <p:cNvPr id="5" name="Picture 4">
              <a:extLst>
                <a:ext uri="{FF2B5EF4-FFF2-40B4-BE49-F238E27FC236}">
                  <a16:creationId xmlns:a16="http://schemas.microsoft.com/office/drawing/2014/main" id="{45542FB1-39EF-E790-88A2-52C8FDEF7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014" y="349260"/>
              <a:ext cx="5622779" cy="2590888"/>
            </a:xfrm>
            <a:prstGeom prst="rect">
              <a:avLst/>
            </a:prstGeom>
          </p:spPr>
        </p:pic>
      </p:grpSp>
      <p:grpSp>
        <p:nvGrpSpPr>
          <p:cNvPr id="10" name="Group 9">
            <a:extLst>
              <a:ext uri="{FF2B5EF4-FFF2-40B4-BE49-F238E27FC236}">
                <a16:creationId xmlns:a16="http://schemas.microsoft.com/office/drawing/2014/main" id="{15F91572-66FE-C917-6D70-09AD748062F5}"/>
              </a:ext>
            </a:extLst>
          </p:cNvPr>
          <p:cNvGrpSpPr/>
          <p:nvPr/>
        </p:nvGrpSpPr>
        <p:grpSpPr>
          <a:xfrm>
            <a:off x="274317" y="3960067"/>
            <a:ext cx="11613304" cy="2590890"/>
            <a:chOff x="302453" y="3615401"/>
            <a:chExt cx="11613304" cy="2590890"/>
          </a:xfrm>
        </p:grpSpPr>
        <p:pic>
          <p:nvPicPr>
            <p:cNvPr id="7" name="Picture 6">
              <a:extLst>
                <a:ext uri="{FF2B5EF4-FFF2-40B4-BE49-F238E27FC236}">
                  <a16:creationId xmlns:a16="http://schemas.microsoft.com/office/drawing/2014/main" id="{45051B38-2DC4-6DD5-7478-4D1079A3FC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53" y="3615401"/>
              <a:ext cx="5608740" cy="2590889"/>
            </a:xfrm>
            <a:prstGeom prst="rect">
              <a:avLst/>
            </a:prstGeom>
          </p:spPr>
        </p:pic>
        <p:pic>
          <p:nvPicPr>
            <p:cNvPr id="9" name="Picture 8">
              <a:extLst>
                <a:ext uri="{FF2B5EF4-FFF2-40B4-BE49-F238E27FC236}">
                  <a16:creationId xmlns:a16="http://schemas.microsoft.com/office/drawing/2014/main" id="{D59CF043-419C-80CD-8846-EBC5B58CCD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014" y="3615401"/>
              <a:ext cx="5608743" cy="2590890"/>
            </a:xfrm>
            <a:prstGeom prst="rect">
              <a:avLst/>
            </a:prstGeom>
          </p:spPr>
        </p:pic>
      </p:grpSp>
      <p:sp>
        <p:nvSpPr>
          <p:cNvPr id="12" name="Rectangle: Rounded Corners 4">
            <a:extLst>
              <a:ext uri="{FF2B5EF4-FFF2-40B4-BE49-F238E27FC236}">
                <a16:creationId xmlns:a16="http://schemas.microsoft.com/office/drawing/2014/main" id="{0CC86D40-459F-C798-DDC8-56AD35ED9453}"/>
              </a:ext>
            </a:extLst>
          </p:cNvPr>
          <p:cNvSpPr txBox="1"/>
          <p:nvPr/>
        </p:nvSpPr>
        <p:spPr>
          <a:xfrm>
            <a:off x="641023" y="3093078"/>
            <a:ext cx="10943721" cy="671843"/>
          </a:xfrm>
          <a:prstGeom prst="rect">
            <a:avLst/>
          </a:prstGeom>
          <a:solidFill>
            <a:schemeClr val="accent4">
              <a:lumMod val="20000"/>
              <a:lumOff val="80000"/>
            </a:schemeClr>
          </a:solidFill>
          <a:ln>
            <a:noFill/>
          </a:ln>
          <a:effectLst>
            <a:softEdge rad="25400"/>
          </a:effectLst>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Multi-Location Trials, DUS Testing and Conservation of Millet Landraces, </a:t>
            </a:r>
            <a:r>
              <a:rPr lang="en-US" sz="2400" b="1" kern="1200" dirty="0" smtClean="0">
                <a:solidFill>
                  <a:schemeClr val="tx1"/>
                </a:solidFill>
                <a:latin typeface="Calibri" panose="020F0502020204030204"/>
                <a:ea typeface="+mn-ea"/>
                <a:cs typeface="+mn-cs"/>
              </a:rPr>
              <a:t>Odisha, </a:t>
            </a:r>
            <a:r>
              <a:rPr lang="en-US" sz="2400" b="1" kern="1200" dirty="0">
                <a:solidFill>
                  <a:schemeClr val="tx1"/>
                </a:solidFill>
                <a:latin typeface="Calibri" panose="020F0502020204030204"/>
                <a:ea typeface="+mn-ea"/>
                <a:cs typeface="+mn-cs"/>
              </a:rPr>
              <a:t>India</a:t>
            </a:r>
            <a:endParaRPr lang="en-IN" sz="2400" b="1" kern="1200" dirty="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1883274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l 3"/>
          <p:cNvSpPr/>
          <p:nvPr/>
        </p:nvSpPr>
        <p:spPr>
          <a:xfrm>
            <a:off x="1855332" y="3544032"/>
            <a:ext cx="843941" cy="833870"/>
          </a:xfrm>
          <a:prstGeom prst="ellipse">
            <a:avLst/>
          </a:prstGeom>
          <a:noFill/>
          <a:ln w="15875">
            <a:solidFill>
              <a:srgbClr val="0250A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091293" y="3903801"/>
            <a:ext cx="2351314" cy="114337"/>
          </a:xfrm>
          <a:prstGeom prst="rect">
            <a:avLst/>
          </a:prstGeom>
          <a:solidFill>
            <a:srgbClr val="025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 name="Straight Connector 5"/>
          <p:cNvCxnSpPr>
            <a:stCxn id="5" idx="1"/>
          </p:cNvCxnSpPr>
          <p:nvPr/>
        </p:nvCxnSpPr>
        <p:spPr>
          <a:xfrm flipV="1">
            <a:off x="1091293" y="3960968"/>
            <a:ext cx="2554514" cy="2"/>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91293" y="4014925"/>
            <a:ext cx="2351314" cy="21854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p:cNvSpPr/>
          <p:nvPr/>
        </p:nvSpPr>
        <p:spPr>
          <a:xfrm>
            <a:off x="1947255" y="3634859"/>
            <a:ext cx="660094" cy="652217"/>
          </a:xfrm>
          <a:prstGeom prst="ellipse">
            <a:avLst/>
          </a:prstGeom>
          <a:solidFill>
            <a:srgbClr val="0250A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756" y="3734421"/>
            <a:ext cx="453092" cy="453092"/>
          </a:xfrm>
          <a:prstGeom prst="rect">
            <a:avLst/>
          </a:prstGeom>
        </p:spPr>
      </p:pic>
      <p:sp>
        <p:nvSpPr>
          <p:cNvPr id="12" name="Oval 11"/>
          <p:cNvSpPr/>
          <p:nvPr/>
        </p:nvSpPr>
        <p:spPr>
          <a:xfrm>
            <a:off x="4390000" y="3544032"/>
            <a:ext cx="843941" cy="833870"/>
          </a:xfrm>
          <a:prstGeom prst="ellipse">
            <a:avLst/>
          </a:prstGeom>
          <a:noFill/>
          <a:ln w="158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3625961" y="3903801"/>
            <a:ext cx="2351314" cy="1143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p:cNvCxnSpPr>
            <a:stCxn id="13" idx="1"/>
          </p:cNvCxnSpPr>
          <p:nvPr/>
        </p:nvCxnSpPr>
        <p:spPr>
          <a:xfrm flipV="1">
            <a:off x="3625961" y="3960968"/>
            <a:ext cx="2554514" cy="2"/>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25961" y="4014925"/>
            <a:ext cx="2351314" cy="21854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4481923" y="3634859"/>
            <a:ext cx="660094" cy="652217"/>
          </a:xfrm>
          <a:prstGeom prst="ellipse">
            <a:avLst/>
          </a:prstGeom>
          <a:solidFill>
            <a:schemeClr val="accent6">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915" y="3734421"/>
            <a:ext cx="444769" cy="446513"/>
          </a:xfrm>
          <a:prstGeom prst="rect">
            <a:avLst/>
          </a:prstGeom>
        </p:spPr>
      </p:pic>
      <p:sp>
        <p:nvSpPr>
          <p:cNvPr id="19" name="Oval 18"/>
          <p:cNvSpPr/>
          <p:nvPr/>
        </p:nvSpPr>
        <p:spPr>
          <a:xfrm>
            <a:off x="6952225" y="3544032"/>
            <a:ext cx="843941" cy="833870"/>
          </a:xfrm>
          <a:prstGeom prst="ellipse">
            <a:avLst/>
          </a:prstGeom>
          <a:noFill/>
          <a:ln w="158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6188186" y="3903801"/>
            <a:ext cx="2351314" cy="11433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p:cNvCxnSpPr>
            <a:stCxn id="20" idx="1"/>
          </p:cNvCxnSpPr>
          <p:nvPr/>
        </p:nvCxnSpPr>
        <p:spPr>
          <a:xfrm flipV="1">
            <a:off x="6188186" y="3960968"/>
            <a:ext cx="2554514" cy="2"/>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188186" y="4014925"/>
            <a:ext cx="2351314" cy="218543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7044148" y="3634859"/>
            <a:ext cx="660094" cy="652217"/>
          </a:xfrm>
          <a:prstGeom prst="ellipse">
            <a:avLst/>
          </a:prstGeom>
          <a:solidFill>
            <a:schemeClr val="accent3">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9533500" y="3544032"/>
            <a:ext cx="843941" cy="833870"/>
          </a:xfrm>
          <a:prstGeom prst="ellipse">
            <a:avLst/>
          </a:prstGeom>
          <a:noFill/>
          <a:ln w="158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8769461" y="3903801"/>
            <a:ext cx="2351314" cy="11433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7" name="Straight Connector 26"/>
          <p:cNvCxnSpPr>
            <a:stCxn id="26" idx="1"/>
          </p:cNvCxnSpPr>
          <p:nvPr/>
        </p:nvCxnSpPr>
        <p:spPr>
          <a:xfrm flipV="1">
            <a:off x="8769461" y="3960968"/>
            <a:ext cx="2554514" cy="2"/>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769461" y="4014925"/>
            <a:ext cx="2351314" cy="21854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9625423" y="3634859"/>
            <a:ext cx="660094" cy="652217"/>
          </a:xfrm>
          <a:prstGeom prst="ellipse">
            <a:avLst/>
          </a:prstGeom>
          <a:solidFill>
            <a:schemeClr val="accent4">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868" y="3671399"/>
            <a:ext cx="498125" cy="498125"/>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7706" y="3672236"/>
            <a:ext cx="579932" cy="579932"/>
          </a:xfrm>
          <a:prstGeom prst="rect">
            <a:avLst/>
          </a:prstGeom>
        </p:spPr>
      </p:pic>
      <p:cxnSp>
        <p:nvCxnSpPr>
          <p:cNvPr id="34" name="Straight Connector 33"/>
          <p:cNvCxnSpPr/>
          <p:nvPr/>
        </p:nvCxnSpPr>
        <p:spPr>
          <a:xfrm>
            <a:off x="1765300" y="6218550"/>
            <a:ext cx="933973" cy="0"/>
          </a:xfrm>
          <a:prstGeom prst="line">
            <a:avLst/>
          </a:prstGeom>
          <a:ln w="38100">
            <a:solidFill>
              <a:srgbClr val="0250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387850" y="6218550"/>
            <a:ext cx="933973"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978650" y="6218550"/>
            <a:ext cx="933973"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473275" y="6218550"/>
            <a:ext cx="933973"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itle 1"/>
          <p:cNvSpPr txBox="1">
            <a:spLocks/>
          </p:cNvSpPr>
          <p:nvPr/>
        </p:nvSpPr>
        <p:spPr bwMode="ltGray">
          <a:xfrm>
            <a:off x="1287326" y="4386638"/>
            <a:ext cx="1959247" cy="3415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rgbClr val="0250A3"/>
                </a:solidFill>
                <a:latin typeface="Corbel" panose="020B0503020204020204" pitchFamily="34" charset="0"/>
              </a:rPr>
              <a:t>Preservation of Indigenous Knowledge</a:t>
            </a:r>
          </a:p>
        </p:txBody>
      </p:sp>
      <p:sp>
        <p:nvSpPr>
          <p:cNvPr id="39" name="Rectangle 38"/>
          <p:cNvSpPr/>
          <p:nvPr/>
        </p:nvSpPr>
        <p:spPr>
          <a:xfrm>
            <a:off x="1041093" y="4909403"/>
            <a:ext cx="2277332" cy="1292662"/>
          </a:xfrm>
          <a:prstGeom prst="rect">
            <a:avLst/>
          </a:prstGeom>
        </p:spPr>
        <p:txBody>
          <a:bodyPr wrap="square">
            <a:spAutoFit/>
          </a:bodyPr>
          <a:lstStyle/>
          <a:p>
            <a:pPr marL="228600" marR="0" algn="ctr">
              <a:spcBef>
                <a:spcPts val="300"/>
              </a:spcBef>
            </a:pPr>
            <a:r>
              <a:rPr lang="en-US" sz="1300" dirty="0">
                <a:latin typeface="Corbel" panose="020B0503020204020204" pitchFamily="34" charset="0"/>
                <a:ea typeface="Times New Roman" panose="02020603050405020304" pitchFamily="18" charset="0"/>
                <a:cs typeface="Times New Roman" panose="02020603050405020304" pitchFamily="18" charset="0"/>
              </a:rPr>
              <a:t>Highlighted the importance of traditional knowledge preservation resulting in better crop yield, improved ecological sustenance and livelihoods</a:t>
            </a:r>
            <a:endParaRPr lang="en-US" sz="1300" dirty="0">
              <a:latin typeface="Corbel" panose="020B0503020204020204" pitchFamily="34" charset="0"/>
              <a:ea typeface="Calibri" panose="020F0502020204030204" pitchFamily="34" charset="0"/>
              <a:cs typeface="Times New Roman" panose="02020603050405020304" pitchFamily="18" charset="0"/>
            </a:endParaRPr>
          </a:p>
        </p:txBody>
      </p:sp>
      <p:sp>
        <p:nvSpPr>
          <p:cNvPr id="40" name="Title 1"/>
          <p:cNvSpPr txBox="1">
            <a:spLocks/>
          </p:cNvSpPr>
          <p:nvPr/>
        </p:nvSpPr>
        <p:spPr bwMode="ltGray">
          <a:xfrm>
            <a:off x="3832346" y="4386638"/>
            <a:ext cx="1959247" cy="3415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accent6">
                    <a:lumMod val="50000"/>
                  </a:schemeClr>
                </a:solidFill>
                <a:latin typeface="Corbel" panose="020B0503020204020204" pitchFamily="34" charset="0"/>
              </a:rPr>
              <a:t>Better Crop Yields over commercial varieties</a:t>
            </a:r>
          </a:p>
        </p:txBody>
      </p:sp>
      <p:sp>
        <p:nvSpPr>
          <p:cNvPr id="41" name="Rectangle 40"/>
          <p:cNvSpPr/>
          <p:nvPr/>
        </p:nvSpPr>
        <p:spPr>
          <a:xfrm>
            <a:off x="3604354" y="4909403"/>
            <a:ext cx="2297340" cy="1292662"/>
          </a:xfrm>
          <a:prstGeom prst="rect">
            <a:avLst/>
          </a:prstGeom>
        </p:spPr>
        <p:txBody>
          <a:bodyPr wrap="square">
            <a:spAutoFit/>
          </a:bodyPr>
          <a:lstStyle/>
          <a:p>
            <a:pPr marL="228600" marR="0" algn="ctr">
              <a:spcBef>
                <a:spcPts val="300"/>
              </a:spcBef>
            </a:pPr>
            <a:r>
              <a:rPr lang="en-US" sz="1300" dirty="0">
                <a:latin typeface="Corbel" panose="020B0503020204020204" pitchFamily="34" charset="0"/>
                <a:ea typeface="Calibri" panose="020F0502020204030204" pitchFamily="34" charset="0"/>
                <a:cs typeface="Times New Roman" panose="02020603050405020304" pitchFamily="18" charset="0"/>
              </a:rPr>
              <a:t>Demonstrated improved crop yield for the traditional landraces over commercial and hybrid varieties, resulting in improved financial earnings </a:t>
            </a:r>
          </a:p>
        </p:txBody>
      </p:sp>
      <p:sp>
        <p:nvSpPr>
          <p:cNvPr id="42" name="Title 1"/>
          <p:cNvSpPr txBox="1">
            <a:spLocks/>
          </p:cNvSpPr>
          <p:nvPr/>
        </p:nvSpPr>
        <p:spPr bwMode="ltGray">
          <a:xfrm>
            <a:off x="6415526" y="4386638"/>
            <a:ext cx="1959247" cy="3415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accent3">
                    <a:lumMod val="50000"/>
                  </a:schemeClr>
                </a:solidFill>
                <a:latin typeface="Corbel" panose="020B0503020204020204" pitchFamily="34" charset="0"/>
              </a:rPr>
              <a:t>Contribution to Higher ecological Sustenance</a:t>
            </a:r>
          </a:p>
        </p:txBody>
      </p:sp>
      <p:sp>
        <p:nvSpPr>
          <p:cNvPr id="43" name="Rectangle 42"/>
          <p:cNvSpPr/>
          <p:nvPr/>
        </p:nvSpPr>
        <p:spPr>
          <a:xfrm>
            <a:off x="6096396" y="4908184"/>
            <a:ext cx="2362213" cy="1292662"/>
          </a:xfrm>
          <a:prstGeom prst="rect">
            <a:avLst/>
          </a:prstGeom>
        </p:spPr>
        <p:txBody>
          <a:bodyPr wrap="square">
            <a:spAutoFit/>
          </a:bodyPr>
          <a:lstStyle/>
          <a:p>
            <a:pPr marL="228600" marR="0" algn="ctr">
              <a:spcBef>
                <a:spcPts val="300"/>
              </a:spcBef>
            </a:pPr>
            <a:r>
              <a:rPr lang="en-US" sz="1300" dirty="0">
                <a:latin typeface="Corbel" panose="020B0503020204020204" pitchFamily="34" charset="0"/>
                <a:ea typeface="Calibri" panose="020F0502020204030204" pitchFamily="34" charset="0"/>
                <a:cs typeface="Times New Roman" panose="02020603050405020304" pitchFamily="18" charset="0"/>
              </a:rPr>
              <a:t>The traditional know-hows have helped in effective ecological restoration and preservation where landraces have been cultivated</a:t>
            </a:r>
          </a:p>
        </p:txBody>
      </p:sp>
      <p:sp>
        <p:nvSpPr>
          <p:cNvPr id="44" name="Title 1"/>
          <p:cNvSpPr txBox="1">
            <a:spLocks/>
          </p:cNvSpPr>
          <p:nvPr/>
        </p:nvSpPr>
        <p:spPr bwMode="ltGray">
          <a:xfrm>
            <a:off x="8940019" y="4386638"/>
            <a:ext cx="2027460" cy="3415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chemeClr val="accent4">
                    <a:lumMod val="75000"/>
                  </a:schemeClr>
                </a:solidFill>
                <a:latin typeface="Corbel" panose="020B0503020204020204" pitchFamily="34" charset="0"/>
              </a:rPr>
              <a:t>IP regime for Landraces</a:t>
            </a:r>
          </a:p>
        </p:txBody>
      </p:sp>
      <p:sp>
        <p:nvSpPr>
          <p:cNvPr id="45" name="Rectangle 44"/>
          <p:cNvSpPr/>
          <p:nvPr/>
        </p:nvSpPr>
        <p:spPr>
          <a:xfrm>
            <a:off x="8769461" y="4901150"/>
            <a:ext cx="2317023" cy="1292662"/>
          </a:xfrm>
          <a:prstGeom prst="rect">
            <a:avLst/>
          </a:prstGeom>
        </p:spPr>
        <p:txBody>
          <a:bodyPr wrap="square">
            <a:spAutoFit/>
          </a:bodyPr>
          <a:lstStyle/>
          <a:p>
            <a:pPr marL="228600" marR="0" algn="ctr">
              <a:spcBef>
                <a:spcPts val="300"/>
              </a:spcBef>
            </a:pPr>
            <a:r>
              <a:rPr lang="en-US" sz="1300" dirty="0">
                <a:latin typeface="Corbel" panose="020B0503020204020204" pitchFamily="34" charset="0"/>
                <a:ea typeface="Times New Roman" panose="02020603050405020304" pitchFamily="18" charset="0"/>
                <a:cs typeface="Times New Roman" panose="02020603050405020304" pitchFamily="18" charset="0"/>
              </a:rPr>
              <a:t>Triggered the discussion to have Alternate IP protection system for landraces/ traditional varieties just like protection of new plant varieties</a:t>
            </a:r>
            <a:endParaRPr lang="en-US" sz="1300" dirty="0">
              <a:latin typeface="Corbel" panose="020B0503020204020204" pitchFamily="34" charset="0"/>
              <a:ea typeface="Calibri" panose="020F0502020204030204" pitchFamily="34" charset="0"/>
              <a:cs typeface="Times New Roman" panose="02020603050405020304" pitchFamily="18" charset="0"/>
            </a:endParaRPr>
          </a:p>
        </p:txBody>
      </p:sp>
      <p:cxnSp>
        <p:nvCxnSpPr>
          <p:cNvPr id="56" name="Straight Connector 55"/>
          <p:cNvCxnSpPr/>
          <p:nvPr/>
        </p:nvCxnSpPr>
        <p:spPr>
          <a:xfrm>
            <a:off x="2525668" y="2549581"/>
            <a:ext cx="328205" cy="39893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406603" y="2636037"/>
            <a:ext cx="112584" cy="112584"/>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8" name="Straight Connector 57"/>
          <p:cNvCxnSpPr/>
          <p:nvPr/>
        </p:nvCxnSpPr>
        <p:spPr>
          <a:xfrm>
            <a:off x="828211" y="308315"/>
            <a:ext cx="437637" cy="54890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213962" y="657503"/>
            <a:ext cx="231041" cy="28978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63991" y="2780944"/>
            <a:ext cx="190413" cy="23813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525668" y="2730282"/>
            <a:ext cx="328205" cy="39893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2425903" y="3048883"/>
            <a:ext cx="146002" cy="144260"/>
          </a:xfrm>
          <a:prstGeom prst="ellipse">
            <a:avLst/>
          </a:prstGeom>
          <a:solidFill>
            <a:srgbClr val="0250A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3" name="Straight Connector 62"/>
          <p:cNvCxnSpPr/>
          <p:nvPr/>
        </p:nvCxnSpPr>
        <p:spPr>
          <a:xfrm>
            <a:off x="850496" y="528855"/>
            <a:ext cx="415352" cy="52095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rotWithShape="1">
          <a:blip r:embed="rId6" cstate="print">
            <a:extLst>
              <a:ext uri="{28A0092B-C50C-407E-A947-70E740481C1C}">
                <a14:useLocalDpi xmlns:a14="http://schemas.microsoft.com/office/drawing/2010/main" val="0"/>
              </a:ext>
            </a:extLst>
          </a:blip>
          <a:srcRect l="15944" t="-762" r="39056" b="762"/>
          <a:stretch/>
        </p:blipFill>
        <p:spPr>
          <a:xfrm>
            <a:off x="729791" y="784659"/>
            <a:ext cx="2124082" cy="2124082"/>
          </a:xfrm>
          <a:prstGeom prst="flowChartConnector">
            <a:avLst/>
          </a:prstGeom>
          <a:ln w="114300">
            <a:solidFill>
              <a:schemeClr val="bg1"/>
            </a:solidFill>
          </a:ln>
          <a:effectLst>
            <a:outerShdw blurRad="63500" sx="102000" sy="102000" algn="ctr" rotWithShape="0">
              <a:prstClr val="black">
                <a:alpha val="12000"/>
              </a:prstClr>
            </a:outerShdw>
          </a:effectLst>
        </p:spPr>
      </p:pic>
      <p:sp>
        <p:nvSpPr>
          <p:cNvPr id="65" name="Oval 64"/>
          <p:cNvSpPr/>
          <p:nvPr/>
        </p:nvSpPr>
        <p:spPr>
          <a:xfrm>
            <a:off x="1988328" y="528855"/>
            <a:ext cx="348985" cy="344821"/>
          </a:xfrm>
          <a:prstGeom prst="ellipse">
            <a:avLst/>
          </a:prstGeom>
          <a:noFill/>
          <a:ln w="57150">
            <a:solidFill>
              <a:srgbClr val="0250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A72420F2-1F3B-F01C-95DB-327F8E5F4B3A}"/>
              </a:ext>
            </a:extLst>
          </p:cNvPr>
          <p:cNvGrpSpPr/>
          <p:nvPr/>
        </p:nvGrpSpPr>
        <p:grpSpPr>
          <a:xfrm>
            <a:off x="3410020" y="2739866"/>
            <a:ext cx="7798754" cy="790062"/>
            <a:chOff x="3368785" y="2325992"/>
            <a:chExt cx="5216958" cy="790062"/>
          </a:xfrm>
        </p:grpSpPr>
        <p:sp>
          <p:nvSpPr>
            <p:cNvPr id="69" name="Chevron 68"/>
            <p:cNvSpPr/>
            <p:nvPr/>
          </p:nvSpPr>
          <p:spPr>
            <a:xfrm>
              <a:off x="3368785" y="2430798"/>
              <a:ext cx="5216958" cy="535401"/>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70" name="Title 1"/>
            <p:cNvSpPr txBox="1">
              <a:spLocks/>
            </p:cNvSpPr>
            <p:nvPr/>
          </p:nvSpPr>
          <p:spPr bwMode="ltGray">
            <a:xfrm>
              <a:off x="3660885" y="2325992"/>
              <a:ext cx="4487866" cy="79006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chemeClr val="bg1"/>
                  </a:solidFill>
                  <a:latin typeface="Corbel" panose="020B0503020204020204" pitchFamily="34" charset="0"/>
                </a:rPr>
                <a:t>THE IMPACT</a:t>
              </a:r>
            </a:p>
          </p:txBody>
        </p:sp>
      </p:gr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0736" y="6112414"/>
            <a:ext cx="728157" cy="650082"/>
          </a:xfrm>
          <a:prstGeom prst="rect">
            <a:avLst/>
          </a:prstGeom>
        </p:spPr>
      </p:pic>
      <p:pic>
        <p:nvPicPr>
          <p:cNvPr id="2" name="Picture 1">
            <a:extLst>
              <a:ext uri="{FF2B5EF4-FFF2-40B4-BE49-F238E27FC236}">
                <a16:creationId xmlns:a16="http://schemas.microsoft.com/office/drawing/2014/main" id="{A8BD133B-70ED-2609-A734-18A6A7D89D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097"/>
          <a:stretch/>
        </p:blipFill>
        <p:spPr>
          <a:xfrm>
            <a:off x="3217339" y="218237"/>
            <a:ext cx="4969292" cy="2282640"/>
          </a:xfrm>
          <a:prstGeom prst="rect">
            <a:avLst/>
          </a:prstGeom>
        </p:spPr>
      </p:pic>
      <p:pic>
        <p:nvPicPr>
          <p:cNvPr id="3" name="Picture 2">
            <a:extLst>
              <a:ext uri="{FF2B5EF4-FFF2-40B4-BE49-F238E27FC236}">
                <a16:creationId xmlns:a16="http://schemas.microsoft.com/office/drawing/2014/main" id="{D7CCB8E5-E7C6-6190-769B-C2C850435A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4515" y="209501"/>
            <a:ext cx="4953813" cy="2282639"/>
          </a:xfrm>
          <a:prstGeom prst="rect">
            <a:avLst/>
          </a:prstGeom>
        </p:spPr>
      </p:pic>
    </p:spTree>
    <p:extLst>
      <p:ext uri="{BB962C8B-B14F-4D97-AF65-F5344CB8AC3E}">
        <p14:creationId xmlns:p14="http://schemas.microsoft.com/office/powerpoint/2010/main" val="4242632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4618" r="22254"/>
          <a:stretch/>
        </p:blipFill>
        <p:spPr>
          <a:xfrm>
            <a:off x="0" y="0"/>
            <a:ext cx="6327058" cy="68579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085" y="1"/>
            <a:ext cx="5860914" cy="328052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059" y="3280529"/>
            <a:ext cx="5914844" cy="3577469"/>
          </a:xfrm>
          <a:prstGeom prst="rect">
            <a:avLst/>
          </a:prstGeom>
        </p:spPr>
      </p:pic>
    </p:spTree>
    <p:extLst>
      <p:ext uri="{BB962C8B-B14F-4D97-AF65-F5344CB8AC3E}">
        <p14:creationId xmlns:p14="http://schemas.microsoft.com/office/powerpoint/2010/main" val="2273006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Title 1"/>
          <p:cNvSpPr txBox="1">
            <a:spLocks/>
          </p:cNvSpPr>
          <p:nvPr/>
        </p:nvSpPr>
        <p:spPr bwMode="ltGray">
          <a:xfrm>
            <a:off x="389370" y="1589496"/>
            <a:ext cx="12063046" cy="8245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solidFill>
                <a:schemeClr val="bg1"/>
              </a:solidFill>
              <a:latin typeface="Corbel" panose="020B0503020204020204" pitchFamily="34" charset="0"/>
            </a:endParaRPr>
          </a:p>
        </p:txBody>
      </p:sp>
      <p:graphicFrame>
        <p:nvGraphicFramePr>
          <p:cNvPr id="2" name="Table 1">
            <a:extLst>
              <a:ext uri="{FF2B5EF4-FFF2-40B4-BE49-F238E27FC236}">
                <a16:creationId xmlns:a16="http://schemas.microsoft.com/office/drawing/2014/main" id="{FA7A7B34-864E-E265-C0C7-7E37FD64587F}"/>
              </a:ext>
            </a:extLst>
          </p:cNvPr>
          <p:cNvGraphicFramePr>
            <a:graphicFrameLocks noGrp="1"/>
          </p:cNvGraphicFramePr>
          <p:nvPr>
            <p:extLst>
              <p:ext uri="{D42A27DB-BD31-4B8C-83A1-F6EECF244321}">
                <p14:modId xmlns:p14="http://schemas.microsoft.com/office/powerpoint/2010/main" val="2508243241"/>
              </p:ext>
            </p:extLst>
          </p:nvPr>
        </p:nvGraphicFramePr>
        <p:xfrm>
          <a:off x="290733" y="1382114"/>
          <a:ext cx="7190258" cy="5120640"/>
        </p:xfrm>
        <a:graphic>
          <a:graphicData uri="http://schemas.openxmlformats.org/drawingml/2006/table">
            <a:tbl>
              <a:tblPr firstRow="1" bandRow="1">
                <a:tableStyleId>{0E3FDE45-AF77-4B5C-9715-49D594BDF05E}</a:tableStyleId>
              </a:tblPr>
              <a:tblGrid>
                <a:gridCol w="2317913">
                  <a:extLst>
                    <a:ext uri="{9D8B030D-6E8A-4147-A177-3AD203B41FA5}">
                      <a16:colId xmlns:a16="http://schemas.microsoft.com/office/drawing/2014/main" val="1705001900"/>
                    </a:ext>
                  </a:extLst>
                </a:gridCol>
                <a:gridCol w="4872345">
                  <a:extLst>
                    <a:ext uri="{9D8B030D-6E8A-4147-A177-3AD203B41FA5}">
                      <a16:colId xmlns:a16="http://schemas.microsoft.com/office/drawing/2014/main" val="627359824"/>
                    </a:ext>
                  </a:extLst>
                </a:gridCol>
              </a:tblGrid>
              <a:tr h="482344">
                <a:tc>
                  <a:txBody>
                    <a:bodyPr/>
                    <a:lstStyle/>
                    <a:p>
                      <a:r>
                        <a:rPr lang="en-US" sz="1400" dirty="0">
                          <a:solidFill>
                            <a:schemeClr val="bg1"/>
                          </a:solidFill>
                        </a:rPr>
                        <a:t>Dr. Arabinda Kumar Padhee, IAS</a:t>
                      </a:r>
                    </a:p>
                  </a:txBody>
                  <a:tcPr/>
                </a:tc>
                <a:tc>
                  <a:txBody>
                    <a:bodyPr/>
                    <a:lstStyle/>
                    <a:p>
                      <a:r>
                        <a:rPr lang="en-US" sz="1400" dirty="0">
                          <a:solidFill>
                            <a:schemeClr val="bg1"/>
                          </a:solidFill>
                        </a:rPr>
                        <a:t>Principal Secretary, Department of Agriculture &amp; Farmers Empowerment, Govt. of Odisha</a:t>
                      </a:r>
                    </a:p>
                  </a:txBody>
                  <a:tcPr/>
                </a:tc>
                <a:extLst>
                  <a:ext uri="{0D108BD9-81ED-4DB2-BD59-A6C34878D82A}">
                    <a16:rowId xmlns:a16="http://schemas.microsoft.com/office/drawing/2014/main" val="1431685795"/>
                  </a:ext>
                </a:extLst>
              </a:tr>
              <a:tr h="288532">
                <a:tc>
                  <a:txBody>
                    <a:bodyPr/>
                    <a:lstStyle/>
                    <a:p>
                      <a:r>
                        <a:rPr lang="en-US" sz="1400" dirty="0">
                          <a:solidFill>
                            <a:schemeClr val="bg1"/>
                          </a:solidFill>
                        </a:rPr>
                        <a:t>Mr. </a:t>
                      </a:r>
                      <a:r>
                        <a:rPr lang="en-US" sz="1400" dirty="0" err="1">
                          <a:solidFill>
                            <a:schemeClr val="bg1"/>
                          </a:solidFill>
                        </a:rPr>
                        <a:t>Prem</a:t>
                      </a:r>
                      <a:r>
                        <a:rPr lang="en-US" sz="1400" dirty="0">
                          <a:solidFill>
                            <a:schemeClr val="bg1"/>
                          </a:solidFill>
                        </a:rPr>
                        <a:t> </a:t>
                      </a:r>
                      <a:r>
                        <a:rPr lang="en-US" sz="1400" dirty="0" err="1">
                          <a:solidFill>
                            <a:schemeClr val="bg1"/>
                          </a:solidFill>
                        </a:rPr>
                        <a:t>chandra</a:t>
                      </a:r>
                      <a:r>
                        <a:rPr lang="en-US" sz="1400" dirty="0">
                          <a:solidFill>
                            <a:schemeClr val="bg1"/>
                          </a:solidFill>
                        </a:rPr>
                        <a:t> Chaudhary,</a:t>
                      </a:r>
                      <a:r>
                        <a:rPr lang="en-US" sz="1400" baseline="0" dirty="0">
                          <a:solidFill>
                            <a:schemeClr val="bg1"/>
                          </a:solidFill>
                        </a:rPr>
                        <a:t> IAS</a:t>
                      </a:r>
                      <a:endParaRPr lang="en-US" sz="1400" dirty="0">
                        <a:solidFill>
                          <a:schemeClr val="bg1"/>
                        </a:solidFill>
                      </a:endParaRPr>
                    </a:p>
                  </a:txBody>
                  <a:tcPr/>
                </a:tc>
                <a:tc>
                  <a:txBody>
                    <a:bodyPr/>
                    <a:lstStyle/>
                    <a:p>
                      <a:r>
                        <a:rPr lang="en-US" sz="1400" dirty="0">
                          <a:solidFill>
                            <a:schemeClr val="bg1"/>
                          </a:solidFill>
                        </a:rPr>
                        <a:t>Director, Department of Agriculture &amp; Food</a:t>
                      </a:r>
                      <a:r>
                        <a:rPr lang="en-US" sz="1400" baseline="0" dirty="0">
                          <a:solidFill>
                            <a:schemeClr val="bg1"/>
                          </a:solidFill>
                        </a:rPr>
                        <a:t> Production, Govt. of Odisha</a:t>
                      </a:r>
                      <a:endParaRPr lang="en-US" sz="1400" dirty="0">
                        <a:solidFill>
                          <a:schemeClr val="bg1"/>
                        </a:solidFill>
                      </a:endParaRPr>
                    </a:p>
                  </a:txBody>
                  <a:tcPr/>
                </a:tc>
                <a:extLst>
                  <a:ext uri="{0D108BD9-81ED-4DB2-BD59-A6C34878D82A}">
                    <a16:rowId xmlns:a16="http://schemas.microsoft.com/office/drawing/2014/main" val="3938652341"/>
                  </a:ext>
                </a:extLst>
              </a:tr>
              <a:tr h="482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effectLst/>
                        </a:rPr>
                        <a:t>Dr. K. S. </a:t>
                      </a:r>
                      <a:r>
                        <a:rPr lang="en-US" sz="1400" kern="1200" dirty="0" err="1">
                          <a:solidFill>
                            <a:schemeClr val="bg1"/>
                          </a:solidFill>
                          <a:effectLst/>
                        </a:rPr>
                        <a:t>Varaprasad</a:t>
                      </a:r>
                      <a:r>
                        <a:rPr lang="en-US" sz="1400" kern="1200" dirty="0">
                          <a:solidFill>
                            <a:schemeClr val="bg1"/>
                          </a:solidFill>
                          <a:effectLst/>
                        </a:rPr>
                        <a:t>, </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effectLst/>
                        </a:rPr>
                        <a:t>Former Director ICAR-IIOR, and</a:t>
                      </a:r>
                      <a:r>
                        <a:rPr lang="en-US" sz="1400" kern="1200" baseline="0" dirty="0">
                          <a:solidFill>
                            <a:schemeClr val="bg1"/>
                          </a:solidFill>
                          <a:effectLst/>
                        </a:rPr>
                        <a:t> Chairman of Working Group on Seeds of RRA network &amp; OMM</a:t>
                      </a:r>
                      <a:endParaRPr lang="en-US" sz="1400" kern="1200" dirty="0">
                        <a:solidFill>
                          <a:schemeClr val="bg1"/>
                        </a:solidFill>
                        <a:effectLst/>
                        <a:latin typeface="+mn-lt"/>
                        <a:ea typeface="+mn-ea"/>
                        <a:cs typeface="+mn-cs"/>
                      </a:endParaRPr>
                    </a:p>
                  </a:txBody>
                  <a:tcPr/>
                </a:tc>
                <a:extLst>
                  <a:ext uri="{0D108BD9-81ED-4DB2-BD59-A6C34878D82A}">
                    <a16:rowId xmlns:a16="http://schemas.microsoft.com/office/drawing/2014/main" val="3143634397"/>
                  </a:ext>
                </a:extLst>
              </a:tr>
              <a:tr h="298293">
                <a:tc>
                  <a:txBody>
                    <a:bodyPr/>
                    <a:lstStyle/>
                    <a:p>
                      <a:r>
                        <a:rPr lang="en-US" sz="1400" dirty="0">
                          <a:solidFill>
                            <a:schemeClr val="bg1"/>
                          </a:solidFill>
                        </a:rPr>
                        <a:t>Dr. </a:t>
                      </a:r>
                      <a:r>
                        <a:rPr lang="en-US" sz="1400" dirty="0" err="1">
                          <a:solidFill>
                            <a:schemeClr val="bg1"/>
                          </a:solidFill>
                        </a:rPr>
                        <a:t>Sudhi</a:t>
                      </a:r>
                      <a:r>
                        <a:rPr lang="en-US" sz="1400" dirty="0">
                          <a:solidFill>
                            <a:schemeClr val="bg1"/>
                          </a:solidFill>
                        </a:rPr>
                        <a:t> </a:t>
                      </a:r>
                      <a:r>
                        <a:rPr lang="en-US" sz="1400" dirty="0" err="1">
                          <a:solidFill>
                            <a:schemeClr val="bg1"/>
                          </a:solidFill>
                        </a:rPr>
                        <a:t>Ranjan</a:t>
                      </a:r>
                      <a:r>
                        <a:rPr lang="en-US" sz="1400" dirty="0">
                          <a:solidFill>
                            <a:schemeClr val="bg1"/>
                          </a:solidFill>
                        </a:rPr>
                        <a:t> </a:t>
                      </a:r>
                      <a:r>
                        <a:rPr lang="en-US" sz="1400" dirty="0" err="1">
                          <a:solidFill>
                            <a:schemeClr val="bg1"/>
                          </a:solidFill>
                        </a:rPr>
                        <a:t>Dhua</a:t>
                      </a:r>
                      <a:endParaRPr lang="en-US" sz="1400" dirty="0">
                        <a:solidFill>
                          <a:schemeClr val="bg1"/>
                        </a:solidFill>
                      </a:endParaRPr>
                    </a:p>
                  </a:txBody>
                  <a:tcPr/>
                </a:tc>
                <a:tc>
                  <a:txBody>
                    <a:bodyPr/>
                    <a:lstStyle/>
                    <a:p>
                      <a:r>
                        <a:rPr lang="en-US" sz="1400" dirty="0">
                          <a:solidFill>
                            <a:schemeClr val="bg1"/>
                          </a:solidFill>
                        </a:rPr>
                        <a:t>Retd Scientist, ICAR</a:t>
                      </a:r>
                      <a:r>
                        <a:rPr lang="en-US" sz="1400" baseline="0" dirty="0">
                          <a:solidFill>
                            <a:schemeClr val="bg1"/>
                          </a:solidFill>
                        </a:rPr>
                        <a:t> - NRRI</a:t>
                      </a:r>
                      <a:endParaRPr lang="en-US" sz="1400" dirty="0">
                        <a:solidFill>
                          <a:schemeClr val="bg1"/>
                        </a:solidFill>
                      </a:endParaRPr>
                    </a:p>
                  </a:txBody>
                  <a:tcPr/>
                </a:tc>
                <a:extLst>
                  <a:ext uri="{0D108BD9-81ED-4DB2-BD59-A6C34878D82A}">
                    <a16:rowId xmlns:a16="http://schemas.microsoft.com/office/drawing/2014/main" val="949019497"/>
                  </a:ext>
                </a:extLst>
              </a:tr>
              <a:tr h="275625">
                <a:tc>
                  <a:txBody>
                    <a:bodyPr/>
                    <a:lstStyle/>
                    <a:p>
                      <a:r>
                        <a:rPr lang="en-US" sz="1400" dirty="0">
                          <a:solidFill>
                            <a:schemeClr val="bg1"/>
                          </a:solidFill>
                        </a:rPr>
                        <a:t>Mr. </a:t>
                      </a:r>
                      <a:r>
                        <a:rPr lang="en-US" sz="1400" dirty="0" err="1">
                          <a:solidFill>
                            <a:schemeClr val="bg1"/>
                          </a:solidFill>
                        </a:rPr>
                        <a:t>Chakradhar</a:t>
                      </a:r>
                      <a:r>
                        <a:rPr lang="en-US" sz="1400" dirty="0">
                          <a:solidFill>
                            <a:schemeClr val="bg1"/>
                          </a:solidFill>
                        </a:rPr>
                        <a:t> Panda</a:t>
                      </a:r>
                    </a:p>
                  </a:txBody>
                  <a:tcPr/>
                </a:tc>
                <a:tc>
                  <a:txBody>
                    <a:bodyPr/>
                    <a:lstStyle/>
                    <a:p>
                      <a:r>
                        <a:rPr lang="en-US" sz="1400" dirty="0">
                          <a:solidFill>
                            <a:schemeClr val="bg1"/>
                          </a:solidFill>
                        </a:rPr>
                        <a:t>District Agriculture Officer, </a:t>
                      </a:r>
                      <a:r>
                        <a:rPr lang="en-US" sz="1400" dirty="0" err="1">
                          <a:solidFill>
                            <a:schemeClr val="bg1"/>
                          </a:solidFill>
                        </a:rPr>
                        <a:t>Angul</a:t>
                      </a:r>
                      <a:endParaRPr lang="en-US" sz="1400" dirty="0">
                        <a:solidFill>
                          <a:schemeClr val="bg1"/>
                        </a:solidFill>
                      </a:endParaRPr>
                    </a:p>
                  </a:txBody>
                  <a:tcPr/>
                </a:tc>
                <a:extLst>
                  <a:ext uri="{0D108BD9-81ED-4DB2-BD59-A6C34878D82A}">
                    <a16:rowId xmlns:a16="http://schemas.microsoft.com/office/drawing/2014/main" val="1782589416"/>
                  </a:ext>
                </a:extLst>
              </a:tr>
              <a:tr h="285983">
                <a:tc>
                  <a:txBody>
                    <a:bodyPr/>
                    <a:lstStyle/>
                    <a:p>
                      <a:r>
                        <a:rPr lang="en-US" sz="1400" dirty="0">
                          <a:solidFill>
                            <a:schemeClr val="bg1"/>
                          </a:solidFill>
                        </a:rPr>
                        <a:t>Mr. </a:t>
                      </a:r>
                      <a:r>
                        <a:rPr lang="en-US" sz="1400" dirty="0" err="1">
                          <a:solidFill>
                            <a:schemeClr val="bg1"/>
                          </a:solidFill>
                        </a:rPr>
                        <a:t>Anshuman</a:t>
                      </a:r>
                      <a:r>
                        <a:rPr lang="en-US" sz="1400" dirty="0">
                          <a:solidFill>
                            <a:schemeClr val="bg1"/>
                          </a:solidFill>
                        </a:rPr>
                        <a:t> </a:t>
                      </a:r>
                      <a:r>
                        <a:rPr lang="en-US" sz="1400" dirty="0" err="1">
                          <a:solidFill>
                            <a:schemeClr val="bg1"/>
                          </a:solidFill>
                        </a:rPr>
                        <a:t>Pattnaik</a:t>
                      </a:r>
                      <a:endParaRPr lang="en-US" sz="1400" dirty="0">
                        <a:solidFill>
                          <a:schemeClr val="bg1"/>
                        </a:solidFill>
                      </a:endParaRPr>
                    </a:p>
                  </a:txBody>
                  <a:tcPr/>
                </a:tc>
                <a:tc>
                  <a:txBody>
                    <a:bodyPr/>
                    <a:lstStyle/>
                    <a:p>
                      <a:r>
                        <a:rPr lang="en-US" sz="1400" dirty="0">
                          <a:solidFill>
                            <a:schemeClr val="bg1"/>
                          </a:solidFill>
                        </a:rPr>
                        <a:t>Assistant</a:t>
                      </a:r>
                      <a:r>
                        <a:rPr lang="en-US" sz="1400" baseline="0" dirty="0">
                          <a:solidFill>
                            <a:schemeClr val="bg1"/>
                          </a:solidFill>
                        </a:rPr>
                        <a:t> Agriculture Officer</a:t>
                      </a:r>
                      <a:endParaRPr lang="en-US" sz="1400" dirty="0">
                        <a:solidFill>
                          <a:schemeClr val="bg1"/>
                        </a:solidFill>
                      </a:endParaRPr>
                    </a:p>
                  </a:txBody>
                  <a:tcPr/>
                </a:tc>
                <a:extLst>
                  <a:ext uri="{0D108BD9-81ED-4DB2-BD59-A6C34878D82A}">
                    <a16:rowId xmlns:a16="http://schemas.microsoft.com/office/drawing/2014/main" val="117330264"/>
                  </a:ext>
                </a:extLst>
              </a:tr>
              <a:tr h="281905">
                <a:tc>
                  <a:txBody>
                    <a:bodyPr/>
                    <a:lstStyle/>
                    <a:p>
                      <a:r>
                        <a:rPr lang="en-US" sz="1400" dirty="0">
                          <a:solidFill>
                            <a:schemeClr val="bg1"/>
                          </a:solidFill>
                        </a:rPr>
                        <a:t>Mr. </a:t>
                      </a:r>
                      <a:r>
                        <a:rPr lang="en-US" sz="1400" dirty="0" err="1">
                          <a:solidFill>
                            <a:schemeClr val="bg1"/>
                          </a:solidFill>
                        </a:rPr>
                        <a:t>Sailendra</a:t>
                      </a:r>
                      <a:r>
                        <a:rPr lang="en-US" sz="1400" dirty="0">
                          <a:solidFill>
                            <a:schemeClr val="bg1"/>
                          </a:solidFill>
                        </a:rPr>
                        <a:t> </a:t>
                      </a:r>
                      <a:r>
                        <a:rPr lang="en-US" sz="1400" dirty="0" err="1">
                          <a:solidFill>
                            <a:schemeClr val="bg1"/>
                          </a:solidFill>
                        </a:rPr>
                        <a:t>Mohanty</a:t>
                      </a:r>
                      <a:endParaRPr lang="en-US" sz="1400" dirty="0">
                        <a:solidFill>
                          <a:schemeClr val="bg1"/>
                        </a:solidFill>
                      </a:endParaRPr>
                    </a:p>
                  </a:txBody>
                  <a:tcPr/>
                </a:tc>
                <a:tc>
                  <a:txBody>
                    <a:bodyPr/>
                    <a:lstStyle/>
                    <a:p>
                      <a:r>
                        <a:rPr lang="en-US" sz="1400" dirty="0">
                          <a:solidFill>
                            <a:schemeClr val="bg1"/>
                          </a:solidFill>
                        </a:rPr>
                        <a:t>Joint Director of Agriculture (millets)</a:t>
                      </a:r>
                    </a:p>
                  </a:txBody>
                  <a:tcPr/>
                </a:tc>
                <a:extLst>
                  <a:ext uri="{0D108BD9-81ED-4DB2-BD59-A6C34878D82A}">
                    <a16:rowId xmlns:a16="http://schemas.microsoft.com/office/drawing/2014/main" val="4192100489"/>
                  </a:ext>
                </a:extLst>
              </a:tr>
              <a:tr h="275625">
                <a:tc>
                  <a:txBody>
                    <a:bodyPr/>
                    <a:lstStyle/>
                    <a:p>
                      <a:r>
                        <a:rPr lang="en-US" sz="1400" dirty="0">
                          <a:solidFill>
                            <a:schemeClr val="bg1"/>
                          </a:solidFill>
                        </a:rPr>
                        <a:t>Mrs.</a:t>
                      </a:r>
                      <a:r>
                        <a:rPr lang="en-US" sz="1400" baseline="0" dirty="0">
                          <a:solidFill>
                            <a:schemeClr val="bg1"/>
                          </a:solidFill>
                        </a:rPr>
                        <a:t> </a:t>
                      </a:r>
                      <a:r>
                        <a:rPr lang="en-US" sz="1400" baseline="0" dirty="0" err="1">
                          <a:solidFill>
                            <a:schemeClr val="bg1"/>
                          </a:solidFill>
                        </a:rPr>
                        <a:t>Bhgyalaxmi</a:t>
                      </a:r>
                      <a:endParaRPr lang="en-US" sz="1400" dirty="0">
                        <a:solidFill>
                          <a:schemeClr val="bg1"/>
                        </a:solidFill>
                      </a:endParaRPr>
                    </a:p>
                  </a:txBody>
                  <a:tcPr/>
                </a:tc>
                <a:tc>
                  <a:txBody>
                    <a:bodyPr/>
                    <a:lstStyle/>
                    <a:p>
                      <a:r>
                        <a:rPr lang="en-US" sz="1400" dirty="0">
                          <a:solidFill>
                            <a:schemeClr val="bg1"/>
                          </a:solidFill>
                        </a:rPr>
                        <a:t>Associate Director, WASSAN, Hyderabad</a:t>
                      </a:r>
                    </a:p>
                  </a:txBody>
                  <a:tcPr/>
                </a:tc>
                <a:extLst>
                  <a:ext uri="{0D108BD9-81ED-4DB2-BD59-A6C34878D82A}">
                    <a16:rowId xmlns:a16="http://schemas.microsoft.com/office/drawing/2014/main" val="2811077093"/>
                  </a:ext>
                </a:extLst>
              </a:tr>
              <a:tr h="275625">
                <a:tc>
                  <a:txBody>
                    <a:bodyPr/>
                    <a:lstStyle/>
                    <a:p>
                      <a:r>
                        <a:rPr lang="en-US" sz="1400" dirty="0">
                          <a:solidFill>
                            <a:schemeClr val="bg1"/>
                          </a:solidFill>
                        </a:rPr>
                        <a:t>Mr. Dinesh </a:t>
                      </a:r>
                      <a:r>
                        <a:rPr lang="en-US" sz="1400" dirty="0" err="1">
                          <a:solidFill>
                            <a:schemeClr val="bg1"/>
                          </a:solidFill>
                        </a:rPr>
                        <a:t>Balam</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State Coordinator, Odisha Millets Mission, WASSAN, Odisha</a:t>
                      </a:r>
                    </a:p>
                  </a:txBody>
                  <a:tcPr/>
                </a:tc>
                <a:extLst>
                  <a:ext uri="{0D108BD9-81ED-4DB2-BD59-A6C34878D82A}">
                    <a16:rowId xmlns:a16="http://schemas.microsoft.com/office/drawing/2014/main" val="3056221919"/>
                  </a:ext>
                </a:extLst>
              </a:tr>
              <a:tr h="286909">
                <a:tc>
                  <a:txBody>
                    <a:bodyPr/>
                    <a:lstStyle/>
                    <a:p>
                      <a:r>
                        <a:rPr lang="en-US" sz="1400" dirty="0">
                          <a:solidFill>
                            <a:schemeClr val="bg1"/>
                          </a:solidFill>
                        </a:rPr>
                        <a:t>Dr.</a:t>
                      </a:r>
                      <a:r>
                        <a:rPr lang="en-US" sz="1400" baseline="0" dirty="0">
                          <a:solidFill>
                            <a:schemeClr val="bg1"/>
                          </a:solidFill>
                        </a:rPr>
                        <a:t> C. </a:t>
                      </a:r>
                      <a:r>
                        <a:rPr lang="en-US" sz="1400" baseline="0" dirty="0" err="1">
                          <a:solidFill>
                            <a:schemeClr val="bg1"/>
                          </a:solidFill>
                        </a:rPr>
                        <a:t>Lavanya</a:t>
                      </a:r>
                      <a:endParaRPr lang="en-US" sz="1400" dirty="0">
                        <a:solidFill>
                          <a:schemeClr val="bg1"/>
                        </a:solidFill>
                      </a:endParaRPr>
                    </a:p>
                  </a:txBody>
                  <a:tcPr/>
                </a:tc>
                <a:tc>
                  <a:txBody>
                    <a:bodyPr/>
                    <a:lstStyle/>
                    <a:p>
                      <a:r>
                        <a:rPr lang="en-US" sz="1400" dirty="0">
                          <a:solidFill>
                            <a:schemeClr val="bg1"/>
                          </a:solidFill>
                        </a:rPr>
                        <a:t>Principal Scientist, ICAR –IIOR, Hyderabad</a:t>
                      </a:r>
                    </a:p>
                  </a:txBody>
                  <a:tcPr/>
                </a:tc>
                <a:extLst>
                  <a:ext uri="{0D108BD9-81ED-4DB2-BD59-A6C34878D82A}">
                    <a16:rowId xmlns:a16="http://schemas.microsoft.com/office/drawing/2014/main" val="3164050464"/>
                  </a:ext>
                </a:extLst>
              </a:tr>
              <a:tr h="286909">
                <a:tc>
                  <a:txBody>
                    <a:bodyPr/>
                    <a:lstStyle/>
                    <a:p>
                      <a:r>
                        <a:rPr lang="en-US" sz="1400" dirty="0">
                          <a:solidFill>
                            <a:schemeClr val="bg1"/>
                          </a:solidFill>
                        </a:rPr>
                        <a:t>Mr. </a:t>
                      </a:r>
                      <a:r>
                        <a:rPr lang="en-US" sz="1400" dirty="0" err="1">
                          <a:solidFill>
                            <a:schemeClr val="bg1"/>
                          </a:solidFill>
                        </a:rPr>
                        <a:t>Susanta</a:t>
                      </a:r>
                      <a:r>
                        <a:rPr lang="en-US" sz="1400" dirty="0">
                          <a:solidFill>
                            <a:schemeClr val="bg1"/>
                          </a:solidFill>
                        </a:rPr>
                        <a:t> </a:t>
                      </a:r>
                      <a:r>
                        <a:rPr lang="en-US" sz="1400" dirty="0" err="1">
                          <a:solidFill>
                            <a:schemeClr val="bg1"/>
                          </a:solidFill>
                        </a:rPr>
                        <a:t>Sekhar</a:t>
                      </a:r>
                      <a:r>
                        <a:rPr lang="en-US" sz="1400" dirty="0">
                          <a:solidFill>
                            <a:schemeClr val="bg1"/>
                          </a:solidFill>
                        </a:rPr>
                        <a:t> </a:t>
                      </a:r>
                      <a:r>
                        <a:rPr lang="en-US" sz="1400" dirty="0" err="1">
                          <a:solidFill>
                            <a:schemeClr val="bg1"/>
                          </a:solidFill>
                        </a:rPr>
                        <a:t>Chaudhury</a:t>
                      </a:r>
                      <a:endParaRPr lang="en-US" sz="1400" dirty="0">
                        <a:solidFill>
                          <a:schemeClr val="bg1"/>
                        </a:solidFill>
                      </a:endParaRPr>
                    </a:p>
                  </a:txBody>
                  <a:tcPr/>
                </a:tc>
                <a:tc>
                  <a:txBody>
                    <a:bodyPr/>
                    <a:lstStyle/>
                    <a:p>
                      <a:r>
                        <a:rPr lang="en-US" sz="1400" dirty="0">
                          <a:solidFill>
                            <a:schemeClr val="bg1"/>
                          </a:solidFill>
                        </a:rPr>
                        <a:t>Senior Scientific Officer,</a:t>
                      </a:r>
                      <a:r>
                        <a:rPr lang="en-US" sz="1400" baseline="0" dirty="0">
                          <a:solidFill>
                            <a:schemeClr val="bg1"/>
                          </a:solidFill>
                        </a:rPr>
                        <a:t> Odisha Millets Mission, WASSAN</a:t>
                      </a:r>
                      <a:endParaRPr lang="en-US" sz="1400" dirty="0">
                        <a:solidFill>
                          <a:schemeClr val="bg1"/>
                        </a:solidFill>
                      </a:endParaRPr>
                    </a:p>
                  </a:txBody>
                  <a:tcPr/>
                </a:tc>
                <a:extLst>
                  <a:ext uri="{0D108BD9-81ED-4DB2-BD59-A6C34878D82A}">
                    <a16:rowId xmlns:a16="http://schemas.microsoft.com/office/drawing/2014/main" val="1919609468"/>
                  </a:ext>
                </a:extLst>
              </a:tr>
              <a:tr h="287966">
                <a:tc>
                  <a:txBody>
                    <a:bodyPr/>
                    <a:lstStyle/>
                    <a:p>
                      <a:r>
                        <a:rPr lang="en-US" sz="1400" dirty="0">
                          <a:solidFill>
                            <a:schemeClr val="bg1"/>
                          </a:solidFill>
                        </a:rPr>
                        <a:t>Mr. </a:t>
                      </a:r>
                      <a:r>
                        <a:rPr lang="en-US" sz="1400" dirty="0" err="1">
                          <a:solidFill>
                            <a:schemeClr val="bg1"/>
                          </a:solidFill>
                        </a:rPr>
                        <a:t>Biswa</a:t>
                      </a:r>
                      <a:r>
                        <a:rPr lang="en-US" sz="1400" baseline="0" dirty="0">
                          <a:solidFill>
                            <a:schemeClr val="bg1"/>
                          </a:solidFill>
                        </a:rPr>
                        <a:t> </a:t>
                      </a:r>
                      <a:r>
                        <a:rPr lang="en-US" sz="1400" baseline="0" dirty="0" err="1">
                          <a:solidFill>
                            <a:schemeClr val="bg1"/>
                          </a:solidFill>
                        </a:rPr>
                        <a:t>Ranjan</a:t>
                      </a:r>
                      <a:r>
                        <a:rPr lang="en-US" sz="1400" baseline="0" dirty="0">
                          <a:solidFill>
                            <a:schemeClr val="bg1"/>
                          </a:solidFill>
                        </a:rPr>
                        <a:t> Das</a:t>
                      </a:r>
                      <a:endParaRPr lang="en-US" sz="1400" dirty="0">
                        <a:solidFill>
                          <a:schemeClr val="bg1"/>
                        </a:solidFill>
                      </a:endParaRPr>
                    </a:p>
                  </a:txBody>
                  <a:tcPr/>
                </a:tc>
                <a:tc>
                  <a:txBody>
                    <a:bodyPr/>
                    <a:lstStyle/>
                    <a:p>
                      <a:r>
                        <a:rPr lang="en-US" sz="1400" dirty="0">
                          <a:solidFill>
                            <a:schemeClr val="bg1"/>
                          </a:solidFill>
                        </a:rPr>
                        <a:t>Senior</a:t>
                      </a:r>
                      <a:r>
                        <a:rPr lang="en-US" sz="1400" baseline="0" dirty="0">
                          <a:solidFill>
                            <a:schemeClr val="bg1"/>
                          </a:solidFill>
                        </a:rPr>
                        <a:t> Programme Officer, Odisha Millets Mission, WASSAN</a:t>
                      </a:r>
                      <a:endParaRPr lang="en-US" sz="1400" dirty="0">
                        <a:solidFill>
                          <a:schemeClr val="bg1"/>
                        </a:solidFill>
                      </a:endParaRPr>
                    </a:p>
                  </a:txBody>
                  <a:tcPr/>
                </a:tc>
                <a:extLst>
                  <a:ext uri="{0D108BD9-81ED-4DB2-BD59-A6C34878D82A}">
                    <a16:rowId xmlns:a16="http://schemas.microsoft.com/office/drawing/2014/main" val="2807140251"/>
                  </a:ext>
                </a:extLst>
              </a:tr>
              <a:tr h="275625">
                <a:tc>
                  <a:txBody>
                    <a:bodyPr/>
                    <a:lstStyle/>
                    <a:p>
                      <a:r>
                        <a:rPr lang="en-US" sz="1400" dirty="0">
                          <a:solidFill>
                            <a:schemeClr val="bg1"/>
                          </a:solidFill>
                        </a:rPr>
                        <a:t>Mr. </a:t>
                      </a:r>
                      <a:r>
                        <a:rPr lang="en-US" sz="1400" dirty="0" err="1">
                          <a:solidFill>
                            <a:schemeClr val="bg1"/>
                          </a:solidFill>
                        </a:rPr>
                        <a:t>Pulak</a:t>
                      </a:r>
                      <a:r>
                        <a:rPr lang="en-US" sz="1400" dirty="0">
                          <a:solidFill>
                            <a:schemeClr val="bg1"/>
                          </a:solidFill>
                        </a:rPr>
                        <a:t> </a:t>
                      </a:r>
                      <a:r>
                        <a:rPr lang="en-US" sz="1400" dirty="0" err="1">
                          <a:solidFill>
                            <a:schemeClr val="bg1"/>
                          </a:solidFill>
                        </a:rPr>
                        <a:t>Ranjan</a:t>
                      </a:r>
                      <a:r>
                        <a:rPr lang="en-US" sz="1400" dirty="0">
                          <a:solidFill>
                            <a:schemeClr val="bg1"/>
                          </a:solidFill>
                        </a:rPr>
                        <a:t> </a:t>
                      </a:r>
                      <a:r>
                        <a:rPr lang="en-US" sz="1400" dirty="0" err="1">
                          <a:solidFill>
                            <a:schemeClr val="bg1"/>
                          </a:solidFill>
                        </a:rPr>
                        <a:t>Nayak</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bg1"/>
                          </a:solidFill>
                        </a:rPr>
                        <a:t>Programme Officer, Odisha Millets Mission, WASSAN</a:t>
                      </a:r>
                      <a:endParaRPr lang="en-US" sz="1400" dirty="0">
                        <a:solidFill>
                          <a:schemeClr val="bg1"/>
                        </a:solidFill>
                      </a:endParaRPr>
                    </a:p>
                  </a:txBody>
                  <a:tcPr/>
                </a:tc>
                <a:extLst>
                  <a:ext uri="{0D108BD9-81ED-4DB2-BD59-A6C34878D82A}">
                    <a16:rowId xmlns:a16="http://schemas.microsoft.com/office/drawing/2014/main" val="4084558642"/>
                  </a:ext>
                </a:extLst>
              </a:tr>
              <a:tr h="275625">
                <a:tc>
                  <a:txBody>
                    <a:bodyPr/>
                    <a:lstStyle/>
                    <a:p>
                      <a:r>
                        <a:rPr lang="en-US" sz="1400" dirty="0">
                          <a:solidFill>
                            <a:schemeClr val="bg1"/>
                          </a:solidFill>
                        </a:rPr>
                        <a:t>Mr. </a:t>
                      </a:r>
                      <a:r>
                        <a:rPr lang="en-US" sz="1400" dirty="0" err="1">
                          <a:solidFill>
                            <a:schemeClr val="bg1"/>
                          </a:solidFill>
                        </a:rPr>
                        <a:t>Uday</a:t>
                      </a:r>
                      <a:r>
                        <a:rPr lang="en-US" sz="1400" dirty="0">
                          <a:solidFill>
                            <a:schemeClr val="bg1"/>
                          </a:solidFill>
                        </a:rPr>
                        <a:t> </a:t>
                      </a:r>
                      <a:r>
                        <a:rPr lang="en-US" sz="1400" dirty="0" err="1">
                          <a:solidFill>
                            <a:schemeClr val="bg1"/>
                          </a:solidFill>
                        </a:rPr>
                        <a:t>Nagamundi</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bg1"/>
                          </a:solidFill>
                        </a:rPr>
                        <a:t>Programme Officer, </a:t>
                      </a:r>
                      <a:r>
                        <a:rPr lang="en-US" sz="1400" dirty="0">
                          <a:solidFill>
                            <a:schemeClr val="bg1"/>
                          </a:solidFill>
                        </a:rPr>
                        <a:t>WASSAN, Hyderabad</a:t>
                      </a:r>
                    </a:p>
                  </a:txBody>
                  <a:tcPr/>
                </a:tc>
                <a:extLst>
                  <a:ext uri="{0D108BD9-81ED-4DB2-BD59-A6C34878D82A}">
                    <a16:rowId xmlns:a16="http://schemas.microsoft.com/office/drawing/2014/main" val="3698031732"/>
                  </a:ext>
                </a:extLst>
              </a:tr>
            </a:tbl>
          </a:graphicData>
        </a:graphic>
      </p:graphicFrame>
      <p:pic>
        <p:nvPicPr>
          <p:cNvPr id="3" name="Picture 2">
            <a:extLst>
              <a:ext uri="{FF2B5EF4-FFF2-40B4-BE49-F238E27FC236}">
                <a16:creationId xmlns:a16="http://schemas.microsoft.com/office/drawing/2014/main" id="{F66B6110-36DC-EB9B-D21E-290D21405873}"/>
              </a:ext>
            </a:extLst>
          </p:cNvPr>
          <p:cNvPicPr>
            <a:picLocks noChangeAspect="1"/>
          </p:cNvPicPr>
          <p:nvPr/>
        </p:nvPicPr>
        <p:blipFill rotWithShape="1">
          <a:blip r:embed="rId2">
            <a:extLst>
              <a:ext uri="{28A0092B-C50C-407E-A947-70E740481C1C}">
                <a14:useLocalDpi xmlns:a14="http://schemas.microsoft.com/office/drawing/2010/main" val="0"/>
              </a:ext>
            </a:extLst>
          </a:blip>
          <a:srcRect l="13603" t="22141" r="9920" b="7735"/>
          <a:stretch/>
        </p:blipFill>
        <p:spPr>
          <a:xfrm>
            <a:off x="7950393" y="1382114"/>
            <a:ext cx="3852237" cy="2612347"/>
          </a:xfrm>
          <a:prstGeom prst="rect">
            <a:avLst/>
          </a:prstGeom>
        </p:spPr>
      </p:pic>
      <p:pic>
        <p:nvPicPr>
          <p:cNvPr id="4" name="Picture 3">
            <a:extLst>
              <a:ext uri="{FF2B5EF4-FFF2-40B4-BE49-F238E27FC236}">
                <a16:creationId xmlns:a16="http://schemas.microsoft.com/office/drawing/2014/main" id="{26C09483-568D-4E4C-1387-C4D10C5EB7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75" b="20579"/>
          <a:stretch/>
        </p:blipFill>
        <p:spPr>
          <a:xfrm>
            <a:off x="7950392" y="4380733"/>
            <a:ext cx="3852237" cy="2122021"/>
          </a:xfrm>
          <a:prstGeom prst="rect">
            <a:avLst/>
          </a:prstGeom>
        </p:spPr>
      </p:pic>
      <p:cxnSp>
        <p:nvCxnSpPr>
          <p:cNvPr id="11" name="Straight Connector 10">
            <a:extLst>
              <a:ext uri="{FF2B5EF4-FFF2-40B4-BE49-F238E27FC236}">
                <a16:creationId xmlns:a16="http://schemas.microsoft.com/office/drawing/2014/main" id="{115E2C0F-E258-3CCA-CC43-88595111B8B0}"/>
              </a:ext>
            </a:extLst>
          </p:cNvPr>
          <p:cNvCxnSpPr>
            <a:cxnSpLocks/>
          </p:cNvCxnSpPr>
          <p:nvPr/>
        </p:nvCxnSpPr>
        <p:spPr>
          <a:xfrm>
            <a:off x="3893236" y="998895"/>
            <a:ext cx="6549042"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791DAEC-847B-096B-1C17-BB85B25AE2A9}"/>
              </a:ext>
            </a:extLst>
          </p:cNvPr>
          <p:cNvSpPr/>
          <p:nvPr/>
        </p:nvSpPr>
        <p:spPr>
          <a:xfrm>
            <a:off x="0" y="544677"/>
            <a:ext cx="2617839" cy="346890"/>
          </a:xfrm>
          <a:prstGeom prst="rect">
            <a:avLst/>
          </a:prstGeom>
          <a:solidFill>
            <a:srgbClr val="025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71C6E8-263A-F933-B8FC-BD7E3A20ACF0}"/>
              </a:ext>
            </a:extLst>
          </p:cNvPr>
          <p:cNvSpPr/>
          <p:nvPr/>
        </p:nvSpPr>
        <p:spPr>
          <a:xfrm>
            <a:off x="10677832" y="532725"/>
            <a:ext cx="1514168" cy="358842"/>
          </a:xfrm>
          <a:prstGeom prst="rect">
            <a:avLst/>
          </a:prstGeom>
          <a:solidFill>
            <a:srgbClr val="75B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4A60830-7BE7-B38E-7652-3C7DE8A28FAF}"/>
              </a:ext>
            </a:extLst>
          </p:cNvPr>
          <p:cNvCxnSpPr>
            <a:cxnSpLocks/>
          </p:cNvCxnSpPr>
          <p:nvPr/>
        </p:nvCxnSpPr>
        <p:spPr>
          <a:xfrm>
            <a:off x="3904444" y="424026"/>
            <a:ext cx="655256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A479FC4-4633-B567-3CC2-941818E55A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7" t="11491" r="51042" b="9951"/>
          <a:stretch/>
        </p:blipFill>
        <p:spPr>
          <a:xfrm>
            <a:off x="2652783" y="544677"/>
            <a:ext cx="805714" cy="352425"/>
          </a:xfrm>
          <a:prstGeom prst="rect">
            <a:avLst/>
          </a:prstGeom>
        </p:spPr>
      </p:pic>
      <p:sp>
        <p:nvSpPr>
          <p:cNvPr id="21" name="Title 1">
            <a:extLst>
              <a:ext uri="{FF2B5EF4-FFF2-40B4-BE49-F238E27FC236}">
                <a16:creationId xmlns:a16="http://schemas.microsoft.com/office/drawing/2014/main" id="{5F522F44-67FA-2904-16B7-F09E5EA1484D}"/>
              </a:ext>
            </a:extLst>
          </p:cNvPr>
          <p:cNvSpPr>
            <a:spLocks noGrp="1"/>
          </p:cNvSpPr>
          <p:nvPr>
            <p:ph type="title"/>
          </p:nvPr>
        </p:nvSpPr>
        <p:spPr>
          <a:xfrm>
            <a:off x="3458497" y="347568"/>
            <a:ext cx="7219335" cy="758825"/>
          </a:xfrm>
        </p:spPr>
        <p:txBody>
          <a:bodyPr>
            <a:noAutofit/>
          </a:bodyPr>
          <a:lstStyle/>
          <a:p>
            <a:pPr algn="ctr"/>
            <a:r>
              <a:rPr lang="en-US" b="1" dirty="0">
                <a:solidFill>
                  <a:schemeClr val="bg1"/>
                </a:solidFill>
                <a:latin typeface="Corbel" panose="020B0503020204020204" pitchFamily="34" charset="0"/>
              </a:rPr>
              <a:t>ODISHA MILLET MISSION – THE TEAM</a:t>
            </a:r>
          </a:p>
        </p:txBody>
      </p:sp>
    </p:spTree>
    <p:extLst>
      <p:ext uri="{BB962C8B-B14F-4D97-AF65-F5344CB8AC3E}">
        <p14:creationId xmlns:p14="http://schemas.microsoft.com/office/powerpoint/2010/main" val="3557277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1088</Words>
  <Application>Microsoft Office PowerPoint</Application>
  <PresentationFormat>Widescreen</PresentationFormat>
  <Paragraphs>90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Corbel</vt:lpstr>
      <vt:lpstr>Times New Roman</vt:lpstr>
      <vt:lpstr>Wingdings</vt:lpstr>
      <vt:lpstr>Office Theme</vt:lpstr>
      <vt:lpstr>PowerPoint Presentation</vt:lpstr>
      <vt:lpstr>CONTEXT</vt:lpstr>
      <vt:lpstr>PowerPoint Presentation</vt:lpstr>
      <vt:lpstr>PowerPoint Presentation</vt:lpstr>
      <vt:lpstr>PowerPoint Presentation</vt:lpstr>
      <vt:lpstr>PowerPoint Presentation</vt:lpstr>
      <vt:lpstr>PowerPoint Presentation</vt:lpstr>
      <vt:lpstr>PowerPoint Presentation</vt:lpstr>
      <vt:lpstr>ODISHA MILLET MISSION – THE TEAM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ICRISAT</dc:creator>
  <cp:lastModifiedBy>CERBARI Mihaela</cp:lastModifiedBy>
  <cp:revision>86</cp:revision>
  <dcterms:created xsi:type="dcterms:W3CDTF">2022-03-29T05:24:18Z</dcterms:created>
  <dcterms:modified xsi:type="dcterms:W3CDTF">2023-04-23T15:59:56Z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c084f7-b690-4c43-8ee6-d475b6d3461d_Enabled">
    <vt:lpwstr>true</vt:lpwstr>
  </property>
  <property fmtid="{D5CDD505-2E9C-101B-9397-08002B2CF9AE}" pid="3" name="MSIP_Label_bfc084f7-b690-4c43-8ee6-d475b6d3461d_SetDate">
    <vt:lpwstr>2023-04-23T15:59:55Z</vt:lpwstr>
  </property>
  <property fmtid="{D5CDD505-2E9C-101B-9397-08002B2CF9AE}" pid="4" name="MSIP_Label_bfc084f7-b690-4c43-8ee6-d475b6d3461d_Method">
    <vt:lpwstr>Standard</vt:lpwstr>
  </property>
  <property fmtid="{D5CDD505-2E9C-101B-9397-08002B2CF9AE}" pid="5" name="MSIP_Label_bfc084f7-b690-4c43-8ee6-d475b6d3461d_Name">
    <vt:lpwstr>FOR OFFICIAL USE ONLY</vt:lpwstr>
  </property>
  <property fmtid="{D5CDD505-2E9C-101B-9397-08002B2CF9AE}" pid="6" name="MSIP_Label_bfc084f7-b690-4c43-8ee6-d475b6d3461d_SiteId">
    <vt:lpwstr>faa31b06-8ccc-48c9-867f-f7510dd11c02</vt:lpwstr>
  </property>
  <property fmtid="{D5CDD505-2E9C-101B-9397-08002B2CF9AE}" pid="7" name="MSIP_Label_bfc084f7-b690-4c43-8ee6-d475b6d3461d_ActionId">
    <vt:lpwstr>f79858a4-1676-4b65-8895-f0c6fda2e42a</vt:lpwstr>
  </property>
  <property fmtid="{D5CDD505-2E9C-101B-9397-08002B2CF9AE}" pid="8" name="MSIP_Label_bfc084f7-b690-4c43-8ee6-d475b6d3461d_ContentBits">
    <vt:lpwstr>2</vt:lpwstr>
  </property>
</Properties>
</file>