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8288000" cy="10287000"/>
  <p:notesSz cx="6858000" cy="9144000"/>
  <p:embeddedFontLst>
    <p:embeddedFont>
      <p:font typeface="Calibri" panose="020F0502020204030204" pitchFamily="34" charset="0"/>
      <p:regular r:id="rId28"/>
      <p:bold r:id="rId29"/>
      <p:italic r:id="rId30"/>
      <p:boldItalic r:id="rId31"/>
    </p:embeddedFont>
    <p:embeddedFont>
      <p:font typeface="Roboto" panose="020B0604020202020204" charset="0"/>
      <p:regular r:id="rId32"/>
      <p:bold r:id="rId33"/>
      <p:italic r:id="rId34"/>
      <p:boldItalic r:id="rId35"/>
    </p:embeddedFont>
    <p:embeddedFont>
      <p:font typeface="Public Sans" panose="020B060402020202020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340"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My name is Nailya, I am managing the company that developed an e-farm managing system for Kazakhstan farmers. </a:t>
            </a:r>
            <a:endParaRPr/>
          </a:p>
          <a:p>
            <a:pPr marL="0" lvl="0" indent="0" algn="l" rtl="0">
              <a:spcBef>
                <a:spcPts val="0"/>
              </a:spcBef>
              <a:spcAft>
                <a:spcPts val="0"/>
              </a:spcAft>
              <a:buNone/>
            </a:pPr>
            <a:r>
              <a:rPr lang="en-US"/>
              <a:t>The technology is giving us an opportunity to  collect the data and transform the information received into the knowledge.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There are many studies that show that the Government regulations and interference in agriculture affect the motivation for farmers to rich high results, the //////</a:t>
            </a:r>
            <a:endParaRPr/>
          </a:p>
        </p:txBody>
      </p:sp>
      <p:sp>
        <p:nvSpPr>
          <p:cNvPr id="173" name="Google Shape;17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Last but not least young people refuse to go back to work in the villages after they receive an education. The younger generation do not want to work in the place where there is no technology and automatization </a:t>
            </a:r>
            <a:endParaRPr/>
          </a:p>
        </p:txBody>
      </p:sp>
      <p:sp>
        <p:nvSpPr>
          <p:cNvPr id="181" name="Google Shape;18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believe that the use of innovative technology such as precision agriculture techniques, mobile app providing the data can make agriculture to more predictable and depend less on the weather, the mindset is changing as the new generation is coming and information is more available. </a:t>
            </a:r>
            <a:endParaRPr/>
          </a:p>
        </p:txBody>
      </p:sp>
      <p:sp>
        <p:nvSpPr>
          <p:cNvPr id="189" name="Google Shape;18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 me introduce you to my country, which is 2,7 mln sq.m</a:t>
            </a:r>
            <a:endParaRPr/>
          </a:p>
          <a:p>
            <a:pPr marL="0" lvl="0" indent="0" algn="l" rtl="0">
              <a:spcBef>
                <a:spcPts val="0"/>
              </a:spcBef>
              <a:spcAft>
                <a:spcPts val="0"/>
              </a:spcAft>
              <a:buNone/>
            </a:pPr>
            <a:endParaRP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 name="Google Shape;28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 realize the size let’s compare with the host country of this event which is 41 thousand</a:t>
            </a:r>
            <a:endParaRPr/>
          </a:p>
        </p:txBody>
      </p:sp>
      <p:sp>
        <p:nvSpPr>
          <p:cNvPr id="102" name="Google Shape;10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May be like that  will be better</a:t>
            </a:r>
            <a:endParaRPr/>
          </a:p>
        </p:txBody>
      </p:sp>
      <p:sp>
        <p:nvSpPr>
          <p:cNvPr id="113" name="Google Shape;11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Despite the size the wheat production is 12 per center per ha compare to Switzerland </a:t>
            </a:r>
            <a:endParaRPr/>
          </a:p>
        </p:txBody>
      </p:sp>
      <p:sp>
        <p:nvSpPr>
          <p:cNvPr id="120" name="Google Shape;12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avarege farm is about 5 -10 thousand ha</a:t>
            </a:r>
            <a:endParaRPr/>
          </a:p>
        </p:txBody>
      </p:sp>
      <p:sp>
        <p:nvSpPr>
          <p:cNvPr id="131" name="Google Shape;13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There are many problems but I will highlight the main. </a:t>
            </a:r>
            <a:endParaRPr/>
          </a:p>
        </p:txBody>
      </p:sp>
      <p:sp>
        <p:nvSpPr>
          <p:cNvPr id="142" name="Google Shape;14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Kz is a land locked country with extreme continental climate </a:t>
            </a:r>
            <a:endParaRPr/>
          </a:p>
        </p:txBody>
      </p:sp>
      <p:sp>
        <p:nvSpPr>
          <p:cNvPr id="150" name="Google Shape;15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most of the farmers has a conservative mindset regarding usage of fertilizers and technologies.</a:t>
            </a:r>
            <a:endParaRPr/>
          </a:p>
        </p:txBody>
      </p:sp>
      <p:sp>
        <p:nvSpPr>
          <p:cNvPr id="163" name="Google Shape;16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 name="MSIPCMContentMarking" descr="{&quot;HashCode&quot;:2082126947,&quot;Placement&quot;:&quot;Footer&quot;,&quot;Top&quot;:789.343,&quot;Left&quot;:646.33,&quot;SlideWidth&quot;:1440,&quot;SlideHeight&quot;:810}"/>
          <p:cNvSpPr txBox="1"/>
          <p:nvPr userDrawn="1"/>
        </p:nvSpPr>
        <p:spPr>
          <a:xfrm>
            <a:off x="8208391" y="10078884"/>
            <a:ext cx="1871217" cy="153888"/>
          </a:xfrm>
          <a:prstGeom prst="rect">
            <a:avLst/>
          </a:prstGeom>
          <a:noFill/>
        </p:spPr>
        <p:txBody>
          <a:bodyPr vert="horz" wrap="square" lIns="0" tIns="0" rIns="0" bIns="0" rtlCol="0" anchor="ctr" anchorCtr="1">
            <a:spAutoFit/>
          </a:bodyPr>
          <a:lstStyle/>
          <a:p>
            <a:pPr algn="ctr">
              <a:spcBef>
                <a:spcPts val="0"/>
              </a:spcBef>
              <a:spcAft>
                <a:spcPts val="0"/>
              </a:spcAft>
            </a:pPr>
            <a:endParaRPr lang="en-US" sz="1000">
              <a:solidFill>
                <a:srgbClr val="000000"/>
              </a:solidFill>
              <a:latin typeface="Calibri" panose="020F0502020204030204" pitchFamily="34" charset="0"/>
            </a:endParaRPr>
          </a:p>
        </p:txBody>
      </p:sp>
      <p:sp>
        <p:nvSpPr>
          <p:cNvPr id="2" name="MSIPCMContentMarking" descr="{&quot;HashCode&quot;:2082126947,&quot;Placement&quot;:&quot;Footer&quot;,&quot;Top&quot;:789.343,&quot;Left&quot;:646.33,&quot;SlideWidth&quot;:1440,&quot;SlideHeight&quot;:810}"/>
          <p:cNvSpPr txBox="1"/>
          <p:nvPr userDrawn="1"/>
        </p:nvSpPr>
        <p:spPr>
          <a:xfrm>
            <a:off x="8208391" y="10024656"/>
            <a:ext cx="1871217"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smtClean="0">
                <a:solidFill>
                  <a:srgbClr val="000000"/>
                </a:solidFill>
                <a:latin typeface="Calibri" panose="020F0502020204030204" pitchFamily="34" charset="0"/>
              </a:rPr>
              <a:t>WIPO FOR OFFICIAL USE ONLY </a:t>
            </a:r>
            <a:endParaRPr lang="en-US" sz="1000">
              <a:solidFill>
                <a:srgbClr val="000000"/>
              </a:solidFill>
              <a:latin typeface="Calibri" panose="020F0502020204030204" pitchFamily="34" charset="0"/>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3" descr="Изображение выглядит как облако, на открытом воздухе, трава, небо&#10;&#10;Автоматически созданное описание"/>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90" name="Google Shape;90;p13"/>
          <p:cNvPicPr preferRelativeResize="0"/>
          <p:nvPr/>
        </p:nvPicPr>
        <p:blipFill rotWithShape="1">
          <a:blip r:embed="rId4">
            <a:alphaModFix/>
          </a:blip>
          <a:srcRect/>
          <a:stretch/>
        </p:blipFill>
        <p:spPr>
          <a:xfrm>
            <a:off x="533400" y="419100"/>
            <a:ext cx="3204660" cy="116533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2"/>
          <p:cNvSpPr txBox="1"/>
          <p:nvPr/>
        </p:nvSpPr>
        <p:spPr>
          <a:xfrm>
            <a:off x="495300" y="1036320"/>
            <a:ext cx="17259300" cy="1914370"/>
          </a:xfrm>
          <a:prstGeom prst="rect">
            <a:avLst/>
          </a:prstGeom>
          <a:noFill/>
          <a:ln>
            <a:noFill/>
          </a:ln>
        </p:spPr>
        <p:txBody>
          <a:bodyPr spcFirstLastPara="1" wrap="square" lIns="0" tIns="0" rIns="0" bIns="0" anchor="t" anchorCtr="0">
            <a:spAutoFit/>
          </a:bodyPr>
          <a:lstStyle/>
          <a:p>
            <a:pPr marL="0" marR="0" lvl="0" indent="0" algn="ctr" rtl="0">
              <a:lnSpc>
                <a:spcPct val="178636"/>
              </a:lnSpc>
              <a:spcBef>
                <a:spcPts val="0"/>
              </a:spcBef>
              <a:spcAft>
                <a:spcPts val="0"/>
              </a:spcAft>
              <a:buNone/>
            </a:pPr>
            <a:r>
              <a:rPr lang="en-US" sz="4400" b="1">
                <a:solidFill>
                  <a:srgbClr val="4B970F"/>
                </a:solidFill>
                <a:latin typeface="Public Sans"/>
                <a:ea typeface="Public Sans"/>
                <a:cs typeface="Public Sans"/>
                <a:sym typeface="Public Sans"/>
              </a:rPr>
              <a:t>GOVERNMENT REGULATIONS AND INTERFERENCE </a:t>
            </a:r>
            <a:endParaRPr/>
          </a:p>
          <a:p>
            <a:pPr marL="0" marR="0" lvl="0" indent="0" algn="ctr" rtl="0">
              <a:lnSpc>
                <a:spcPct val="163750"/>
              </a:lnSpc>
              <a:spcBef>
                <a:spcPts val="0"/>
              </a:spcBef>
              <a:spcAft>
                <a:spcPts val="0"/>
              </a:spcAft>
              <a:buNone/>
            </a:pPr>
            <a:r>
              <a:rPr lang="en-US" sz="4800" b="1">
                <a:solidFill>
                  <a:srgbClr val="4B970F"/>
                </a:solidFill>
                <a:latin typeface="Public Sans"/>
                <a:ea typeface="Public Sans"/>
                <a:cs typeface="Public Sans"/>
                <a:sym typeface="Public Sans"/>
              </a:rPr>
              <a:t>in agriculture affect the motivation for high results</a:t>
            </a:r>
            <a:endParaRPr/>
          </a:p>
        </p:txBody>
      </p:sp>
      <p:pic>
        <p:nvPicPr>
          <p:cNvPr id="176" name="Google Shape;176;p22"/>
          <p:cNvPicPr preferRelativeResize="0"/>
          <p:nvPr/>
        </p:nvPicPr>
        <p:blipFill rotWithShape="1">
          <a:blip r:embed="rId3">
            <a:alphaModFix/>
          </a:blip>
          <a:srcRect/>
          <a:stretch/>
        </p:blipFill>
        <p:spPr>
          <a:xfrm rot="-3026965">
            <a:off x="13332425" y="8497554"/>
            <a:ext cx="7315200" cy="1371600"/>
          </a:xfrm>
          <a:prstGeom prst="rect">
            <a:avLst/>
          </a:prstGeom>
          <a:noFill/>
          <a:ln>
            <a:noFill/>
          </a:ln>
        </p:spPr>
      </p:pic>
      <p:pic>
        <p:nvPicPr>
          <p:cNvPr id="177" name="Google Shape;177;p22" descr="Изображение выглядит как одежда, человек, Человеческое лицо, джентльмен&#10;&#10;Автоматически созданное описание"/>
          <p:cNvPicPr preferRelativeResize="0"/>
          <p:nvPr/>
        </p:nvPicPr>
        <p:blipFill rotWithShape="1">
          <a:blip r:embed="rId4">
            <a:alphaModFix/>
          </a:blip>
          <a:srcRect/>
          <a:stretch/>
        </p:blipFill>
        <p:spPr>
          <a:xfrm>
            <a:off x="4191000" y="3543300"/>
            <a:ext cx="10058400" cy="674804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5"/>
                                        </p:tgtEl>
                                        <p:attrNameLst>
                                          <p:attrName>style.visibility</p:attrName>
                                        </p:attrNameLst>
                                      </p:cBhvr>
                                      <p:to>
                                        <p:strVal val="visible"/>
                                      </p:to>
                                    </p:set>
                                    <p:animEffect transition="in" filter="fade">
                                      <p:cBhvr>
                                        <p:cTn id="7" dur="500"/>
                                        <p:tgtEl>
                                          <p:spTgt spid="175"/>
                                        </p:tgtEl>
                                      </p:cBhvr>
                                    </p:animEffect>
                                  </p:childTnLst>
                                </p:cTn>
                              </p:par>
                              <p:par>
                                <p:cTn id="8" presetID="10" presetClass="entr" presetSubtype="0" fill="hold" nodeType="withEffect">
                                  <p:stCondLst>
                                    <p:cond delay="0"/>
                                  </p:stCondLst>
                                  <p:childTnLst>
                                    <p:set>
                                      <p:cBhvr>
                                        <p:cTn id="9" dur="1" fill="hold">
                                          <p:stCondLst>
                                            <p:cond delay="0"/>
                                          </p:stCondLst>
                                        </p:cTn>
                                        <p:tgtEl>
                                          <p:spTgt spid="177"/>
                                        </p:tgtEl>
                                        <p:attrNameLst>
                                          <p:attrName>style.visibility</p:attrName>
                                        </p:attrNameLst>
                                      </p:cBhvr>
                                      <p:to>
                                        <p:strVal val="visible"/>
                                      </p:to>
                                    </p:set>
                                    <p:animEffect transition="in" filter="fade">
                                      <p:cBhvr>
                                        <p:cTn id="10"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3"/>
          <p:cNvPicPr preferRelativeResize="0"/>
          <p:nvPr/>
        </p:nvPicPr>
        <p:blipFill rotWithShape="1">
          <a:blip r:embed="rId3">
            <a:alphaModFix/>
          </a:blip>
          <a:srcRect/>
          <a:stretch/>
        </p:blipFill>
        <p:spPr>
          <a:xfrm>
            <a:off x="15543213" y="7542213"/>
            <a:ext cx="1716087" cy="1716087"/>
          </a:xfrm>
          <a:prstGeom prst="rect">
            <a:avLst/>
          </a:prstGeom>
          <a:noFill/>
          <a:ln>
            <a:noFill/>
          </a:ln>
        </p:spPr>
      </p:pic>
      <p:sp>
        <p:nvSpPr>
          <p:cNvPr id="184" name="Google Shape;184;p23"/>
          <p:cNvSpPr txBox="1"/>
          <p:nvPr/>
        </p:nvSpPr>
        <p:spPr>
          <a:xfrm>
            <a:off x="7543800" y="3288872"/>
            <a:ext cx="9496652" cy="3303597"/>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6000" b="1">
                <a:solidFill>
                  <a:srgbClr val="4B970F"/>
                </a:solidFill>
                <a:latin typeface="Public Sans"/>
                <a:ea typeface="Public Sans"/>
                <a:cs typeface="Public Sans"/>
                <a:sym typeface="Public Sans"/>
              </a:rPr>
              <a:t>YOUNG PEOPLE REFUSE TO WORK IN AGRICULTURE </a:t>
            </a:r>
            <a:endParaRPr/>
          </a:p>
          <a:p>
            <a:pPr marL="0" marR="0" lvl="0" indent="0" algn="ctr" rtl="0">
              <a:lnSpc>
                <a:spcPct val="150000"/>
              </a:lnSpc>
              <a:spcBef>
                <a:spcPts val="0"/>
              </a:spcBef>
              <a:spcAft>
                <a:spcPts val="0"/>
              </a:spcAft>
              <a:buNone/>
            </a:pPr>
            <a:r>
              <a:rPr lang="en-US" sz="4400" b="1">
                <a:solidFill>
                  <a:srgbClr val="4B970F"/>
                </a:solidFill>
                <a:latin typeface="Public Sans"/>
                <a:ea typeface="Public Sans"/>
                <a:cs typeface="Public Sans"/>
                <a:sym typeface="Public Sans"/>
              </a:rPr>
              <a:t>The problem of qualified personnel</a:t>
            </a:r>
            <a:endParaRPr/>
          </a:p>
        </p:txBody>
      </p:sp>
      <p:pic>
        <p:nvPicPr>
          <p:cNvPr id="185" name="Google Shape;185;p23"/>
          <p:cNvPicPr preferRelativeResize="0"/>
          <p:nvPr/>
        </p:nvPicPr>
        <p:blipFill rotWithShape="1">
          <a:blip r:embed="rId4">
            <a:alphaModFix/>
          </a:blip>
          <a:srcRect/>
          <a:stretch/>
        </p:blipFill>
        <p:spPr>
          <a:xfrm>
            <a:off x="-304800" y="-419100"/>
            <a:ext cx="7239000" cy="1084494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fade">
                                      <p:cBhvr>
                                        <p:cTn id="7" dur="500"/>
                                        <p:tgtEl>
                                          <p:spTgt spid="184"/>
                                        </p:tgtEl>
                                      </p:cBhvr>
                                    </p:animEffect>
                                  </p:childTnLst>
                                </p:cTn>
                              </p:par>
                              <p:par>
                                <p:cTn id="8" presetID="10" presetClass="entr" presetSubtype="0" fill="hold" nodeType="withEffect">
                                  <p:stCondLst>
                                    <p:cond delay="0"/>
                                  </p:stCondLst>
                                  <p:childTnLst>
                                    <p:set>
                                      <p:cBhvr>
                                        <p:cTn id="9" dur="1" fill="hold">
                                          <p:stCondLst>
                                            <p:cond delay="0"/>
                                          </p:stCondLst>
                                        </p:cTn>
                                        <p:tgtEl>
                                          <p:spTgt spid="185"/>
                                        </p:tgtEl>
                                        <p:attrNameLst>
                                          <p:attrName>style.visibility</p:attrName>
                                        </p:attrNameLst>
                                      </p:cBhvr>
                                      <p:to>
                                        <p:strVal val="visible"/>
                                      </p:to>
                                    </p:set>
                                    <p:animEffect transition="in" filter="fade">
                                      <p:cBhvr>
                                        <p:cTn id="10" dur="500"/>
                                        <p:tgtEl>
                                          <p:spTgt spid="185"/>
                                        </p:tgtEl>
                                      </p:cBhvr>
                                    </p:animEffect>
                                  </p:childTnLst>
                                </p:cTn>
                              </p:par>
                              <p:par>
                                <p:cTn id="11" presetID="10" presetClass="entr" presetSubtype="0" fill="hold" nodeType="withEffect">
                                  <p:stCondLst>
                                    <p:cond delay="0"/>
                                  </p:stCondLst>
                                  <p:childTnLst>
                                    <p:set>
                                      <p:cBhvr>
                                        <p:cTn id="12" dur="1" fill="hold">
                                          <p:stCondLst>
                                            <p:cond delay="0"/>
                                          </p:stCondLst>
                                        </p:cTn>
                                        <p:tgtEl>
                                          <p:spTgt spid="183"/>
                                        </p:tgtEl>
                                        <p:attrNameLst>
                                          <p:attrName>style.visibility</p:attrName>
                                        </p:attrNameLst>
                                      </p:cBhvr>
                                      <p:to>
                                        <p:strVal val="visible"/>
                                      </p:to>
                                    </p:set>
                                    <p:animEffect transition="in" filter="fade">
                                      <p:cBhvr>
                                        <p:cTn id="13" dur="5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grpSp>
        <p:nvGrpSpPr>
          <p:cNvPr id="191" name="Google Shape;191;p24"/>
          <p:cNvGrpSpPr/>
          <p:nvPr/>
        </p:nvGrpSpPr>
        <p:grpSpPr>
          <a:xfrm rot="463385">
            <a:off x="4431576" y="1170742"/>
            <a:ext cx="8062039" cy="8783022"/>
            <a:chOff x="4724399" y="1104899"/>
            <a:chExt cx="8062039" cy="8783022"/>
          </a:xfrm>
        </p:grpSpPr>
        <p:pic>
          <p:nvPicPr>
            <p:cNvPr id="192" name="Google Shape;192;p24"/>
            <p:cNvPicPr preferRelativeResize="0"/>
            <p:nvPr/>
          </p:nvPicPr>
          <p:blipFill rotWithShape="1">
            <a:blip r:embed="rId3">
              <a:alphaModFix/>
            </a:blip>
            <a:srcRect l="17911" t="693" r="41434" b="8548"/>
            <a:stretch/>
          </p:blipFill>
          <p:spPr>
            <a:xfrm>
              <a:off x="9372600" y="2019300"/>
              <a:ext cx="3413838" cy="5719250"/>
            </a:xfrm>
            <a:custGeom>
              <a:avLst/>
              <a:gdLst/>
              <a:ahLst/>
              <a:cxnLst/>
              <a:rect l="l" t="t" r="r" b="b"/>
              <a:pathLst>
                <a:path w="3413838" h="5719250" extrusionOk="0">
                  <a:moveTo>
                    <a:pt x="900763" y="0"/>
                  </a:moveTo>
                  <a:cubicBezTo>
                    <a:pt x="2077159" y="321811"/>
                    <a:pt x="2992510" y="1246777"/>
                    <a:pt x="3302011" y="2426472"/>
                  </a:cubicBezTo>
                  <a:cubicBezTo>
                    <a:pt x="3611511" y="3606167"/>
                    <a:pt x="3268143" y="4861366"/>
                    <a:pt x="2401248" y="5719250"/>
                  </a:cubicBezTo>
                  <a:lnTo>
                    <a:pt x="0" y="3292777"/>
                  </a:lnTo>
                  <a:close/>
                </a:path>
              </a:pathLst>
            </a:custGeom>
            <a:noFill/>
            <a:ln>
              <a:noFill/>
            </a:ln>
          </p:spPr>
        </p:pic>
        <p:pic>
          <p:nvPicPr>
            <p:cNvPr id="193" name="Google Shape;193;p24"/>
            <p:cNvPicPr preferRelativeResize="0"/>
            <p:nvPr/>
          </p:nvPicPr>
          <p:blipFill rotWithShape="1">
            <a:blip r:embed="rId4">
              <a:alphaModFix/>
            </a:blip>
            <a:srcRect l="35763" t="3631" r="32549" b="960"/>
            <a:stretch/>
          </p:blipFill>
          <p:spPr>
            <a:xfrm rot="7012515">
              <a:off x="7162321" y="4167567"/>
              <a:ext cx="3413841" cy="5781888"/>
            </a:xfrm>
            <a:custGeom>
              <a:avLst/>
              <a:gdLst/>
              <a:ahLst/>
              <a:cxnLst/>
              <a:rect l="l" t="t" r="r" b="b"/>
              <a:pathLst>
                <a:path w="3413841" h="5781888" extrusionOk="0">
                  <a:moveTo>
                    <a:pt x="1050411" y="0"/>
                  </a:moveTo>
                  <a:cubicBezTo>
                    <a:pt x="2210858" y="375276"/>
                    <a:pt x="3082949" y="1341136"/>
                    <a:pt x="3338175" y="2533751"/>
                  </a:cubicBezTo>
                  <a:cubicBezTo>
                    <a:pt x="3593401" y="3726365"/>
                    <a:pt x="3192986" y="4964549"/>
                    <a:pt x="2287764" y="5781888"/>
                  </a:cubicBezTo>
                  <a:lnTo>
                    <a:pt x="0" y="3248137"/>
                  </a:lnTo>
                  <a:close/>
                </a:path>
              </a:pathLst>
            </a:custGeom>
            <a:noFill/>
            <a:ln>
              <a:noFill/>
            </a:ln>
          </p:spPr>
        </p:pic>
        <p:pic>
          <p:nvPicPr>
            <p:cNvPr id="194" name="Google Shape;194;p24"/>
            <p:cNvPicPr preferRelativeResize="0"/>
            <p:nvPr/>
          </p:nvPicPr>
          <p:blipFill rotWithShape="1">
            <a:blip r:embed="rId5">
              <a:alphaModFix/>
            </a:blip>
            <a:srcRect l="26950" t="-313" r="33298" b="736"/>
            <a:stretch/>
          </p:blipFill>
          <p:spPr>
            <a:xfrm rot="-7182535">
              <a:off x="6339304" y="1149600"/>
              <a:ext cx="3413836" cy="5701162"/>
            </a:xfrm>
            <a:custGeom>
              <a:avLst/>
              <a:gdLst/>
              <a:ahLst/>
              <a:cxnLst/>
              <a:rect l="l" t="t" r="r" b="b"/>
              <a:pathLst>
                <a:path w="3413836" h="5701162" extrusionOk="0">
                  <a:moveTo>
                    <a:pt x="861880" y="0"/>
                  </a:moveTo>
                  <a:cubicBezTo>
                    <a:pt x="2041988" y="307920"/>
                    <a:pt x="2968179" y="1222029"/>
                    <a:pt x="3291568" y="2397994"/>
                  </a:cubicBezTo>
                  <a:cubicBezTo>
                    <a:pt x="3614955" y="3573957"/>
                    <a:pt x="3286408" y="4833118"/>
                    <a:pt x="2429688" y="5701162"/>
                  </a:cubicBezTo>
                  <a:lnTo>
                    <a:pt x="0" y="3303168"/>
                  </a:lnTo>
                  <a:close/>
                </a:path>
              </a:pathLst>
            </a:custGeom>
            <a:noFill/>
            <a:ln>
              <a:noFill/>
            </a:ln>
          </p:spPr>
        </p:pic>
      </p:grpSp>
      <p:sp>
        <p:nvSpPr>
          <p:cNvPr id="195" name="Google Shape;195;p24"/>
          <p:cNvSpPr txBox="1"/>
          <p:nvPr/>
        </p:nvSpPr>
        <p:spPr>
          <a:xfrm>
            <a:off x="4200868" y="817017"/>
            <a:ext cx="9144000" cy="1115818"/>
          </a:xfrm>
          <a:prstGeom prst="rect">
            <a:avLst/>
          </a:prstGeom>
          <a:noFill/>
          <a:ln>
            <a:noFill/>
          </a:ln>
        </p:spPr>
        <p:txBody>
          <a:bodyPr spcFirstLastPara="1" wrap="square" lIns="91425" tIns="45700" rIns="91425" bIns="45700" anchor="t" anchorCtr="0">
            <a:spAutoFit/>
          </a:bodyPr>
          <a:lstStyle/>
          <a:p>
            <a:pPr marL="0" marR="0" lvl="0" indent="0" algn="ctr" rtl="0">
              <a:lnSpc>
                <a:spcPct val="80197"/>
              </a:lnSpc>
              <a:spcBef>
                <a:spcPts val="0"/>
              </a:spcBef>
              <a:spcAft>
                <a:spcPts val="0"/>
              </a:spcAft>
              <a:buNone/>
            </a:pPr>
            <a:r>
              <a:rPr lang="en-US" sz="9600" b="1">
                <a:solidFill>
                  <a:srgbClr val="4B970F"/>
                </a:solidFill>
                <a:latin typeface="Public Sans"/>
                <a:ea typeface="Public Sans"/>
                <a:cs typeface="Public Sans"/>
                <a:sym typeface="Public Sans"/>
              </a:rPr>
              <a:t>AGTECH</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grpSp>
        <p:nvGrpSpPr>
          <p:cNvPr id="200" name="Google Shape;200;p25"/>
          <p:cNvGrpSpPr/>
          <p:nvPr/>
        </p:nvGrpSpPr>
        <p:grpSpPr>
          <a:xfrm rot="463385">
            <a:off x="-5883356" y="-269977"/>
            <a:ext cx="10796175" cy="11638667"/>
            <a:chOff x="4724399" y="1104899"/>
            <a:chExt cx="8062039" cy="8783022"/>
          </a:xfrm>
        </p:grpSpPr>
        <p:pic>
          <p:nvPicPr>
            <p:cNvPr id="201" name="Google Shape;201;p25"/>
            <p:cNvPicPr preferRelativeResize="0"/>
            <p:nvPr/>
          </p:nvPicPr>
          <p:blipFill rotWithShape="1">
            <a:blip r:embed="rId3">
              <a:alphaModFix/>
            </a:blip>
            <a:srcRect l="17911" t="693" r="41434" b="8548"/>
            <a:stretch/>
          </p:blipFill>
          <p:spPr>
            <a:xfrm>
              <a:off x="9372600" y="2019300"/>
              <a:ext cx="3413838" cy="5719250"/>
            </a:xfrm>
            <a:custGeom>
              <a:avLst/>
              <a:gdLst/>
              <a:ahLst/>
              <a:cxnLst/>
              <a:rect l="l" t="t" r="r" b="b"/>
              <a:pathLst>
                <a:path w="3413838" h="5719250" extrusionOk="0">
                  <a:moveTo>
                    <a:pt x="900763" y="0"/>
                  </a:moveTo>
                  <a:cubicBezTo>
                    <a:pt x="2077159" y="321811"/>
                    <a:pt x="2992510" y="1246777"/>
                    <a:pt x="3302011" y="2426472"/>
                  </a:cubicBezTo>
                  <a:cubicBezTo>
                    <a:pt x="3611511" y="3606167"/>
                    <a:pt x="3268143" y="4861366"/>
                    <a:pt x="2401248" y="5719250"/>
                  </a:cubicBezTo>
                  <a:lnTo>
                    <a:pt x="0" y="3292777"/>
                  </a:lnTo>
                  <a:close/>
                </a:path>
              </a:pathLst>
            </a:custGeom>
            <a:noFill/>
            <a:ln>
              <a:noFill/>
            </a:ln>
          </p:spPr>
        </p:pic>
        <p:pic>
          <p:nvPicPr>
            <p:cNvPr id="202" name="Google Shape;202;p25"/>
            <p:cNvPicPr preferRelativeResize="0"/>
            <p:nvPr/>
          </p:nvPicPr>
          <p:blipFill rotWithShape="1">
            <a:blip r:embed="rId4">
              <a:alphaModFix/>
            </a:blip>
            <a:srcRect l="35763" t="3631" r="32549" b="960"/>
            <a:stretch/>
          </p:blipFill>
          <p:spPr>
            <a:xfrm rot="7012515">
              <a:off x="7162321" y="4167567"/>
              <a:ext cx="3413841" cy="5781888"/>
            </a:xfrm>
            <a:custGeom>
              <a:avLst/>
              <a:gdLst/>
              <a:ahLst/>
              <a:cxnLst/>
              <a:rect l="l" t="t" r="r" b="b"/>
              <a:pathLst>
                <a:path w="3413841" h="5781888" extrusionOk="0">
                  <a:moveTo>
                    <a:pt x="1050411" y="0"/>
                  </a:moveTo>
                  <a:cubicBezTo>
                    <a:pt x="2210858" y="375276"/>
                    <a:pt x="3082949" y="1341136"/>
                    <a:pt x="3338175" y="2533751"/>
                  </a:cubicBezTo>
                  <a:cubicBezTo>
                    <a:pt x="3593401" y="3726365"/>
                    <a:pt x="3192986" y="4964549"/>
                    <a:pt x="2287764" y="5781888"/>
                  </a:cubicBezTo>
                  <a:lnTo>
                    <a:pt x="0" y="3248137"/>
                  </a:lnTo>
                  <a:close/>
                </a:path>
              </a:pathLst>
            </a:custGeom>
            <a:noFill/>
            <a:ln>
              <a:noFill/>
            </a:ln>
          </p:spPr>
        </p:pic>
        <p:pic>
          <p:nvPicPr>
            <p:cNvPr id="203" name="Google Shape;203;p25"/>
            <p:cNvPicPr preferRelativeResize="0"/>
            <p:nvPr/>
          </p:nvPicPr>
          <p:blipFill rotWithShape="1">
            <a:blip r:embed="rId5">
              <a:alphaModFix/>
            </a:blip>
            <a:srcRect l="26950" t="-313" r="33298" b="736"/>
            <a:stretch/>
          </p:blipFill>
          <p:spPr>
            <a:xfrm rot="-7182535">
              <a:off x="6339304" y="1149600"/>
              <a:ext cx="3413836" cy="5701162"/>
            </a:xfrm>
            <a:custGeom>
              <a:avLst/>
              <a:gdLst/>
              <a:ahLst/>
              <a:cxnLst/>
              <a:rect l="l" t="t" r="r" b="b"/>
              <a:pathLst>
                <a:path w="3413836" h="5701162" extrusionOk="0">
                  <a:moveTo>
                    <a:pt x="861880" y="0"/>
                  </a:moveTo>
                  <a:cubicBezTo>
                    <a:pt x="2041988" y="307920"/>
                    <a:pt x="2968179" y="1222029"/>
                    <a:pt x="3291568" y="2397994"/>
                  </a:cubicBezTo>
                  <a:cubicBezTo>
                    <a:pt x="3614955" y="3573957"/>
                    <a:pt x="3286408" y="4833118"/>
                    <a:pt x="2429688" y="5701162"/>
                  </a:cubicBezTo>
                  <a:lnTo>
                    <a:pt x="0" y="3303168"/>
                  </a:lnTo>
                  <a:close/>
                </a:path>
              </a:pathLst>
            </a:custGeom>
            <a:noFill/>
            <a:ln>
              <a:noFill/>
            </a:ln>
          </p:spPr>
        </p:pic>
      </p:grpSp>
      <p:sp>
        <p:nvSpPr>
          <p:cNvPr id="204" name="Google Shape;204;p25"/>
          <p:cNvSpPr txBox="1"/>
          <p:nvPr/>
        </p:nvSpPr>
        <p:spPr>
          <a:xfrm>
            <a:off x="5943600" y="3313398"/>
            <a:ext cx="10821193" cy="7109510"/>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US" sz="4000" b="1" i="0" u="none" strike="noStrike" dirty="0">
                <a:solidFill>
                  <a:srgbClr val="3F3F3F"/>
                </a:solidFill>
                <a:latin typeface="Roboto"/>
                <a:ea typeface="Roboto"/>
                <a:cs typeface="Roboto"/>
                <a:sym typeface="Roboto"/>
              </a:rPr>
              <a:t>IP and innovation can contribute to sustainable agriculture in Kazakhstan by</a:t>
            </a:r>
            <a:endParaRPr dirty="0"/>
          </a:p>
          <a:p>
            <a:pPr marL="571500" marR="0" lvl="0" indent="-571500" algn="just" rtl="0">
              <a:spcBef>
                <a:spcPts val="0"/>
              </a:spcBef>
              <a:spcAft>
                <a:spcPts val="0"/>
              </a:spcAft>
              <a:buClr>
                <a:srgbClr val="3F3F3F"/>
              </a:buClr>
              <a:buSzPts val="4000"/>
              <a:buFont typeface="Arial"/>
              <a:buChar char="•"/>
            </a:pPr>
            <a:r>
              <a:rPr lang="en-US" sz="4000" b="1" i="0" u="none" strike="noStrike" dirty="0" smtClean="0">
                <a:solidFill>
                  <a:srgbClr val="3F3F3F"/>
                </a:solidFill>
                <a:latin typeface="Roboto"/>
                <a:ea typeface="Roboto"/>
                <a:cs typeface="Roboto"/>
                <a:sym typeface="Roboto"/>
              </a:rPr>
              <a:t>promoting </a:t>
            </a:r>
            <a:r>
              <a:rPr lang="en-US" sz="4000" b="1" i="0" u="none" strike="noStrike" dirty="0">
                <a:solidFill>
                  <a:srgbClr val="3F3F3F"/>
                </a:solidFill>
                <a:latin typeface="Roboto"/>
                <a:ea typeface="Roboto"/>
                <a:cs typeface="Roboto"/>
                <a:sym typeface="Roboto"/>
              </a:rPr>
              <a:t>the development and adoption of new technologies, </a:t>
            </a:r>
            <a:endParaRPr dirty="0"/>
          </a:p>
          <a:p>
            <a:pPr marL="571500" marR="0" lvl="0" indent="-571500" algn="just" rtl="0">
              <a:spcBef>
                <a:spcPts val="0"/>
              </a:spcBef>
              <a:spcAft>
                <a:spcPts val="0"/>
              </a:spcAft>
              <a:buClr>
                <a:srgbClr val="3F3F3F"/>
              </a:buClr>
              <a:buSzPts val="4000"/>
              <a:buFont typeface="Arial"/>
              <a:buChar char="•"/>
            </a:pPr>
            <a:r>
              <a:rPr lang="en-US" sz="4000" b="1" i="0" u="none" strike="noStrike" dirty="0">
                <a:solidFill>
                  <a:srgbClr val="3F3F3F"/>
                </a:solidFill>
                <a:latin typeface="Roboto"/>
                <a:ea typeface="Roboto"/>
                <a:cs typeface="Roboto"/>
                <a:sym typeface="Roboto"/>
              </a:rPr>
              <a:t>supporting knowledge transfer and collaboration, </a:t>
            </a:r>
            <a:endParaRPr dirty="0"/>
          </a:p>
          <a:p>
            <a:pPr marL="571500" marR="0" lvl="0" indent="-571500" algn="just" rtl="0">
              <a:spcBef>
                <a:spcPts val="0"/>
              </a:spcBef>
              <a:spcAft>
                <a:spcPts val="0"/>
              </a:spcAft>
              <a:buClr>
                <a:srgbClr val="3F3F3F"/>
              </a:buClr>
              <a:buSzPts val="4000"/>
              <a:buFont typeface="Arial"/>
              <a:buChar char="•"/>
            </a:pPr>
            <a:r>
              <a:rPr lang="en-US" sz="4000" b="1" i="0" u="none" strike="noStrike" dirty="0">
                <a:solidFill>
                  <a:srgbClr val="3F3F3F"/>
                </a:solidFill>
                <a:latin typeface="Roboto"/>
                <a:ea typeface="Roboto"/>
                <a:cs typeface="Roboto"/>
                <a:sym typeface="Roboto"/>
              </a:rPr>
              <a:t>facilitating the creation of technologies that are tailored to the needs of local farmers.</a:t>
            </a:r>
            <a:endParaRPr sz="4000" b="0" dirty="0">
              <a:solidFill>
                <a:srgbClr val="3F3F3F"/>
              </a:solidFill>
              <a:latin typeface="Calibri"/>
              <a:ea typeface="Calibri"/>
              <a:cs typeface="Calibri"/>
              <a:sym typeface="Calibri"/>
            </a:endParaRPr>
          </a:p>
          <a:p>
            <a:pPr marL="0" marR="0" lvl="0" indent="0" algn="l" rtl="0">
              <a:spcBef>
                <a:spcPts val="0"/>
              </a:spcBef>
              <a:spcAft>
                <a:spcPts val="0"/>
              </a:spcAft>
              <a:buNone/>
            </a:pPr>
            <a:r>
              <a:rPr lang="en-US" sz="7200" dirty="0">
                <a:solidFill>
                  <a:srgbClr val="00B050"/>
                </a:solidFill>
                <a:latin typeface="Calibri"/>
                <a:ea typeface="Calibri"/>
                <a:cs typeface="Calibri"/>
                <a:sym typeface="Calibri"/>
              </a:rPr>
              <a:t/>
            </a:r>
            <a:br>
              <a:rPr lang="en-US" sz="7200" dirty="0">
                <a:solidFill>
                  <a:srgbClr val="00B050"/>
                </a:solidFill>
                <a:latin typeface="Calibri"/>
                <a:ea typeface="Calibri"/>
                <a:cs typeface="Calibri"/>
                <a:sym typeface="Calibri"/>
              </a:rPr>
            </a:br>
            <a:endParaRPr sz="6999" b="1" dirty="0">
              <a:solidFill>
                <a:srgbClr val="00B050"/>
              </a:solidFill>
              <a:latin typeface="Public Sans"/>
              <a:ea typeface="Public Sans"/>
              <a:cs typeface="Public Sans"/>
              <a:sym typeface="Public Sans"/>
            </a:endParaRPr>
          </a:p>
        </p:txBody>
      </p:sp>
      <p:pic>
        <p:nvPicPr>
          <p:cNvPr id="205" name="Google Shape;205;p25"/>
          <p:cNvPicPr preferRelativeResize="0"/>
          <p:nvPr/>
        </p:nvPicPr>
        <p:blipFill rotWithShape="1">
          <a:blip r:embed="rId6">
            <a:alphaModFix/>
          </a:blip>
          <a:srcRect/>
          <a:stretch/>
        </p:blipFill>
        <p:spPr>
          <a:xfrm>
            <a:off x="6933407" y="723900"/>
            <a:ext cx="9144793" cy="256663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grpSp>
        <p:nvGrpSpPr>
          <p:cNvPr id="210" name="Google Shape;210;p26"/>
          <p:cNvGrpSpPr/>
          <p:nvPr/>
        </p:nvGrpSpPr>
        <p:grpSpPr>
          <a:xfrm rot="7391086">
            <a:off x="-5107154" y="-1931562"/>
            <a:ext cx="11893859" cy="13227803"/>
            <a:chOff x="3904704" y="-94328"/>
            <a:chExt cx="8881734" cy="9982249"/>
          </a:xfrm>
        </p:grpSpPr>
        <p:pic>
          <p:nvPicPr>
            <p:cNvPr id="211" name="Google Shape;211;p26"/>
            <p:cNvPicPr preferRelativeResize="0"/>
            <p:nvPr/>
          </p:nvPicPr>
          <p:blipFill rotWithShape="1">
            <a:blip r:embed="rId3">
              <a:alphaModFix/>
            </a:blip>
            <a:srcRect l="17911" t="693" r="41434" b="8548"/>
            <a:stretch/>
          </p:blipFill>
          <p:spPr>
            <a:xfrm>
              <a:off x="9372600" y="2019300"/>
              <a:ext cx="3413838" cy="5719250"/>
            </a:xfrm>
            <a:custGeom>
              <a:avLst/>
              <a:gdLst/>
              <a:ahLst/>
              <a:cxnLst/>
              <a:rect l="l" t="t" r="r" b="b"/>
              <a:pathLst>
                <a:path w="3413838" h="5719250" extrusionOk="0">
                  <a:moveTo>
                    <a:pt x="900763" y="0"/>
                  </a:moveTo>
                  <a:cubicBezTo>
                    <a:pt x="2077159" y="321811"/>
                    <a:pt x="2992510" y="1246777"/>
                    <a:pt x="3302011" y="2426472"/>
                  </a:cubicBezTo>
                  <a:cubicBezTo>
                    <a:pt x="3611511" y="3606167"/>
                    <a:pt x="3268143" y="4861366"/>
                    <a:pt x="2401248" y="5719250"/>
                  </a:cubicBezTo>
                  <a:lnTo>
                    <a:pt x="0" y="3292777"/>
                  </a:lnTo>
                  <a:close/>
                </a:path>
              </a:pathLst>
            </a:custGeom>
            <a:noFill/>
            <a:ln>
              <a:noFill/>
            </a:ln>
          </p:spPr>
        </p:pic>
        <p:pic>
          <p:nvPicPr>
            <p:cNvPr id="212" name="Google Shape;212;p26"/>
            <p:cNvPicPr preferRelativeResize="0"/>
            <p:nvPr/>
          </p:nvPicPr>
          <p:blipFill rotWithShape="1">
            <a:blip r:embed="rId4">
              <a:alphaModFix/>
            </a:blip>
            <a:srcRect l="35763" t="3631" r="32549" b="960"/>
            <a:stretch/>
          </p:blipFill>
          <p:spPr>
            <a:xfrm rot="7012515">
              <a:off x="7162321" y="4167567"/>
              <a:ext cx="3413841" cy="5781888"/>
            </a:xfrm>
            <a:custGeom>
              <a:avLst/>
              <a:gdLst/>
              <a:ahLst/>
              <a:cxnLst/>
              <a:rect l="l" t="t" r="r" b="b"/>
              <a:pathLst>
                <a:path w="3413841" h="5781888" extrusionOk="0">
                  <a:moveTo>
                    <a:pt x="1050411" y="0"/>
                  </a:moveTo>
                  <a:cubicBezTo>
                    <a:pt x="2210858" y="375276"/>
                    <a:pt x="3082949" y="1341136"/>
                    <a:pt x="3338175" y="2533751"/>
                  </a:cubicBezTo>
                  <a:cubicBezTo>
                    <a:pt x="3593401" y="3726365"/>
                    <a:pt x="3192986" y="4964549"/>
                    <a:pt x="2287764" y="5781888"/>
                  </a:cubicBezTo>
                  <a:lnTo>
                    <a:pt x="0" y="3248137"/>
                  </a:lnTo>
                  <a:close/>
                </a:path>
              </a:pathLst>
            </a:custGeom>
            <a:noFill/>
            <a:ln>
              <a:noFill/>
            </a:ln>
          </p:spPr>
        </p:pic>
        <p:pic>
          <p:nvPicPr>
            <p:cNvPr id="213" name="Google Shape;213;p26"/>
            <p:cNvPicPr preferRelativeResize="0"/>
            <p:nvPr/>
          </p:nvPicPr>
          <p:blipFill rotWithShape="1">
            <a:blip r:embed="rId5">
              <a:alphaModFix/>
            </a:blip>
            <a:srcRect l="26950" t="-313" r="33298" b="736"/>
            <a:stretch/>
          </p:blipFill>
          <p:spPr>
            <a:xfrm rot="-7182535">
              <a:off x="5519609" y="-49627"/>
              <a:ext cx="3413836" cy="5701162"/>
            </a:xfrm>
            <a:custGeom>
              <a:avLst/>
              <a:gdLst/>
              <a:ahLst/>
              <a:cxnLst/>
              <a:rect l="l" t="t" r="r" b="b"/>
              <a:pathLst>
                <a:path w="3413836" h="5701162" extrusionOk="0">
                  <a:moveTo>
                    <a:pt x="861880" y="0"/>
                  </a:moveTo>
                  <a:cubicBezTo>
                    <a:pt x="2041988" y="307920"/>
                    <a:pt x="2968179" y="1222029"/>
                    <a:pt x="3291568" y="2397994"/>
                  </a:cubicBezTo>
                  <a:cubicBezTo>
                    <a:pt x="3614955" y="3573957"/>
                    <a:pt x="3286408" y="4833118"/>
                    <a:pt x="2429688" y="5701162"/>
                  </a:cubicBezTo>
                  <a:lnTo>
                    <a:pt x="0" y="3303168"/>
                  </a:lnTo>
                  <a:close/>
                </a:path>
              </a:pathLst>
            </a:custGeom>
            <a:noFill/>
            <a:ln>
              <a:noFill/>
            </a:ln>
          </p:spPr>
        </p:pic>
      </p:grpSp>
      <p:sp>
        <p:nvSpPr>
          <p:cNvPr id="214" name="Google Shape;214;p26"/>
          <p:cNvSpPr txBox="1"/>
          <p:nvPr/>
        </p:nvSpPr>
        <p:spPr>
          <a:xfrm>
            <a:off x="9204960" y="4922519"/>
            <a:ext cx="7157294" cy="581378"/>
          </a:xfrm>
          <a:prstGeom prst="rect">
            <a:avLst/>
          </a:prstGeom>
          <a:noFill/>
          <a:ln>
            <a:noFill/>
          </a:ln>
        </p:spPr>
        <p:txBody>
          <a:bodyPr spcFirstLastPara="1" wrap="square" lIns="0" tIns="0" rIns="0" bIns="0" anchor="t" anchorCtr="0">
            <a:spAutoFit/>
          </a:bodyPr>
          <a:lstStyle/>
          <a:p>
            <a:pPr marL="0" marR="0" lvl="0" indent="0" algn="l" rtl="0">
              <a:lnSpc>
                <a:spcPct val="55000"/>
              </a:lnSpc>
              <a:spcBef>
                <a:spcPts val="0"/>
              </a:spcBef>
              <a:spcAft>
                <a:spcPts val="0"/>
              </a:spcAft>
              <a:buNone/>
            </a:pPr>
            <a:r>
              <a:rPr lang="en-US" sz="7000" b="1">
                <a:solidFill>
                  <a:srgbClr val="202020"/>
                </a:solidFill>
                <a:latin typeface="Public Sans"/>
                <a:ea typeface="Public Sans"/>
                <a:cs typeface="Public Sans"/>
                <a:sym typeface="Public Sans"/>
              </a:rPr>
              <a:t>Satellite images</a:t>
            </a:r>
            <a:endParaRPr/>
          </a:p>
        </p:txBody>
      </p:sp>
      <p:pic>
        <p:nvPicPr>
          <p:cNvPr id="215" name="Google Shape;215;p26"/>
          <p:cNvPicPr preferRelativeResize="0"/>
          <p:nvPr/>
        </p:nvPicPr>
        <p:blipFill rotWithShape="1">
          <a:blip r:embed="rId6">
            <a:alphaModFix/>
          </a:blip>
          <a:srcRect/>
          <a:stretch/>
        </p:blipFill>
        <p:spPr>
          <a:xfrm>
            <a:off x="7217461" y="800100"/>
            <a:ext cx="9144793" cy="256663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grpSp>
        <p:nvGrpSpPr>
          <p:cNvPr id="220" name="Google Shape;220;p27"/>
          <p:cNvGrpSpPr/>
          <p:nvPr/>
        </p:nvGrpSpPr>
        <p:grpSpPr>
          <a:xfrm rot="-6554158">
            <a:off x="-4772972" y="-879192"/>
            <a:ext cx="10796175" cy="12793247"/>
            <a:chOff x="4724399" y="1104899"/>
            <a:chExt cx="8062039" cy="9654316"/>
          </a:xfrm>
        </p:grpSpPr>
        <p:pic>
          <p:nvPicPr>
            <p:cNvPr id="221" name="Google Shape;221;p27"/>
            <p:cNvPicPr preferRelativeResize="0"/>
            <p:nvPr/>
          </p:nvPicPr>
          <p:blipFill rotWithShape="1">
            <a:blip r:embed="rId3">
              <a:alphaModFix/>
            </a:blip>
            <a:srcRect l="17911" t="693" r="41434" b="8548"/>
            <a:stretch/>
          </p:blipFill>
          <p:spPr>
            <a:xfrm>
              <a:off x="9372600" y="2019300"/>
              <a:ext cx="3413838" cy="5719250"/>
            </a:xfrm>
            <a:custGeom>
              <a:avLst/>
              <a:gdLst/>
              <a:ahLst/>
              <a:cxnLst/>
              <a:rect l="l" t="t" r="r" b="b"/>
              <a:pathLst>
                <a:path w="3413838" h="5719250" extrusionOk="0">
                  <a:moveTo>
                    <a:pt x="900763" y="0"/>
                  </a:moveTo>
                  <a:cubicBezTo>
                    <a:pt x="2077159" y="321811"/>
                    <a:pt x="2992510" y="1246777"/>
                    <a:pt x="3302011" y="2426472"/>
                  </a:cubicBezTo>
                  <a:cubicBezTo>
                    <a:pt x="3611511" y="3606167"/>
                    <a:pt x="3268143" y="4861366"/>
                    <a:pt x="2401248" y="5719250"/>
                  </a:cubicBezTo>
                  <a:lnTo>
                    <a:pt x="0" y="3292777"/>
                  </a:lnTo>
                  <a:close/>
                </a:path>
              </a:pathLst>
            </a:custGeom>
            <a:noFill/>
            <a:ln>
              <a:noFill/>
            </a:ln>
          </p:spPr>
        </p:pic>
        <p:pic>
          <p:nvPicPr>
            <p:cNvPr id="222" name="Google Shape;222;p27"/>
            <p:cNvPicPr preferRelativeResize="0"/>
            <p:nvPr/>
          </p:nvPicPr>
          <p:blipFill rotWithShape="1">
            <a:blip r:embed="rId4">
              <a:alphaModFix/>
            </a:blip>
            <a:srcRect l="36239" t="4386" r="32074" b="204"/>
            <a:stretch/>
          </p:blipFill>
          <p:spPr>
            <a:xfrm rot="7012515">
              <a:off x="6745964" y="5038861"/>
              <a:ext cx="3413841" cy="5781888"/>
            </a:xfrm>
            <a:custGeom>
              <a:avLst/>
              <a:gdLst/>
              <a:ahLst/>
              <a:cxnLst/>
              <a:rect l="l" t="t" r="r" b="b"/>
              <a:pathLst>
                <a:path w="3413841" h="5781888" extrusionOk="0">
                  <a:moveTo>
                    <a:pt x="1050411" y="0"/>
                  </a:moveTo>
                  <a:cubicBezTo>
                    <a:pt x="2210858" y="375276"/>
                    <a:pt x="3082949" y="1341136"/>
                    <a:pt x="3338175" y="2533751"/>
                  </a:cubicBezTo>
                  <a:cubicBezTo>
                    <a:pt x="3593401" y="3726365"/>
                    <a:pt x="3192986" y="4964549"/>
                    <a:pt x="2287764" y="5781888"/>
                  </a:cubicBezTo>
                  <a:lnTo>
                    <a:pt x="0" y="3248137"/>
                  </a:lnTo>
                  <a:close/>
                </a:path>
              </a:pathLst>
            </a:custGeom>
            <a:noFill/>
            <a:ln>
              <a:noFill/>
            </a:ln>
          </p:spPr>
        </p:pic>
        <p:pic>
          <p:nvPicPr>
            <p:cNvPr id="223" name="Google Shape;223;p27"/>
            <p:cNvPicPr preferRelativeResize="0"/>
            <p:nvPr/>
          </p:nvPicPr>
          <p:blipFill rotWithShape="1">
            <a:blip r:embed="rId5">
              <a:alphaModFix/>
            </a:blip>
            <a:srcRect l="26950" t="-313" r="33298" b="736"/>
            <a:stretch/>
          </p:blipFill>
          <p:spPr>
            <a:xfrm rot="-7182535">
              <a:off x="6339304" y="1149600"/>
              <a:ext cx="3413836" cy="5701162"/>
            </a:xfrm>
            <a:custGeom>
              <a:avLst/>
              <a:gdLst/>
              <a:ahLst/>
              <a:cxnLst/>
              <a:rect l="l" t="t" r="r" b="b"/>
              <a:pathLst>
                <a:path w="3413836" h="5701162" extrusionOk="0">
                  <a:moveTo>
                    <a:pt x="861880" y="0"/>
                  </a:moveTo>
                  <a:cubicBezTo>
                    <a:pt x="2041988" y="307920"/>
                    <a:pt x="2968179" y="1222029"/>
                    <a:pt x="3291568" y="2397994"/>
                  </a:cubicBezTo>
                  <a:cubicBezTo>
                    <a:pt x="3614955" y="3573957"/>
                    <a:pt x="3286408" y="4833118"/>
                    <a:pt x="2429688" y="5701162"/>
                  </a:cubicBezTo>
                  <a:lnTo>
                    <a:pt x="0" y="3303168"/>
                  </a:lnTo>
                  <a:close/>
                </a:path>
              </a:pathLst>
            </a:custGeom>
            <a:noFill/>
            <a:ln>
              <a:noFill/>
            </a:ln>
          </p:spPr>
        </p:pic>
      </p:grpSp>
      <p:sp>
        <p:nvSpPr>
          <p:cNvPr id="224" name="Google Shape;224;p27"/>
          <p:cNvSpPr txBox="1"/>
          <p:nvPr/>
        </p:nvSpPr>
        <p:spPr>
          <a:xfrm>
            <a:off x="11201400" y="5027776"/>
            <a:ext cx="6060014" cy="658001"/>
          </a:xfrm>
          <a:prstGeom prst="rect">
            <a:avLst/>
          </a:prstGeom>
          <a:noFill/>
          <a:ln>
            <a:noFill/>
          </a:ln>
        </p:spPr>
        <p:txBody>
          <a:bodyPr spcFirstLastPara="1" wrap="square" lIns="0" tIns="0" rIns="0" bIns="0" anchor="t" anchorCtr="0">
            <a:spAutoFit/>
          </a:bodyPr>
          <a:lstStyle/>
          <a:p>
            <a:pPr marL="0" marR="0" lvl="0" indent="0" algn="l" rtl="0">
              <a:lnSpc>
                <a:spcPct val="40104"/>
              </a:lnSpc>
              <a:spcBef>
                <a:spcPts val="0"/>
              </a:spcBef>
              <a:spcAft>
                <a:spcPts val="0"/>
              </a:spcAft>
              <a:buNone/>
            </a:pPr>
            <a:r>
              <a:rPr lang="en-US" sz="9600" b="1">
                <a:solidFill>
                  <a:srgbClr val="202020"/>
                </a:solidFill>
                <a:latin typeface="Public Sans"/>
                <a:ea typeface="Public Sans"/>
                <a:cs typeface="Public Sans"/>
                <a:sym typeface="Public Sans"/>
              </a:rPr>
              <a:t>IoT</a:t>
            </a:r>
            <a:endParaRPr/>
          </a:p>
        </p:txBody>
      </p:sp>
      <p:pic>
        <p:nvPicPr>
          <p:cNvPr id="225" name="Google Shape;225;p27"/>
          <p:cNvPicPr preferRelativeResize="0"/>
          <p:nvPr/>
        </p:nvPicPr>
        <p:blipFill rotWithShape="1">
          <a:blip r:embed="rId6">
            <a:alphaModFix/>
          </a:blip>
          <a:srcRect/>
          <a:stretch/>
        </p:blipFill>
        <p:spPr>
          <a:xfrm>
            <a:off x="7162800" y="723900"/>
            <a:ext cx="9144793" cy="256663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grpSp>
        <p:nvGrpSpPr>
          <p:cNvPr id="230" name="Google Shape;230;p28"/>
          <p:cNvGrpSpPr/>
          <p:nvPr/>
        </p:nvGrpSpPr>
        <p:grpSpPr>
          <a:xfrm rot="463385">
            <a:off x="-5889464" y="-179480"/>
            <a:ext cx="12142999" cy="11638668"/>
            <a:chOff x="4724399" y="1104899"/>
            <a:chExt cx="9067779" cy="8783022"/>
          </a:xfrm>
        </p:grpSpPr>
        <p:pic>
          <p:nvPicPr>
            <p:cNvPr id="231" name="Google Shape;231;p28"/>
            <p:cNvPicPr preferRelativeResize="0"/>
            <p:nvPr/>
          </p:nvPicPr>
          <p:blipFill rotWithShape="1">
            <a:blip r:embed="rId3">
              <a:alphaModFix/>
            </a:blip>
            <a:srcRect l="17911" t="693" r="41434" b="8548"/>
            <a:stretch/>
          </p:blipFill>
          <p:spPr>
            <a:xfrm>
              <a:off x="10378340" y="1871355"/>
              <a:ext cx="3413838" cy="5719250"/>
            </a:xfrm>
            <a:custGeom>
              <a:avLst/>
              <a:gdLst/>
              <a:ahLst/>
              <a:cxnLst/>
              <a:rect l="l" t="t" r="r" b="b"/>
              <a:pathLst>
                <a:path w="3413838" h="5719250" extrusionOk="0">
                  <a:moveTo>
                    <a:pt x="900763" y="0"/>
                  </a:moveTo>
                  <a:cubicBezTo>
                    <a:pt x="2077159" y="321811"/>
                    <a:pt x="2992510" y="1246777"/>
                    <a:pt x="3302011" y="2426472"/>
                  </a:cubicBezTo>
                  <a:cubicBezTo>
                    <a:pt x="3611511" y="3606167"/>
                    <a:pt x="3268143" y="4861366"/>
                    <a:pt x="2401248" y="5719250"/>
                  </a:cubicBezTo>
                  <a:lnTo>
                    <a:pt x="0" y="3292777"/>
                  </a:lnTo>
                  <a:close/>
                </a:path>
              </a:pathLst>
            </a:custGeom>
            <a:noFill/>
            <a:ln>
              <a:noFill/>
            </a:ln>
          </p:spPr>
        </p:pic>
        <p:pic>
          <p:nvPicPr>
            <p:cNvPr id="232" name="Google Shape;232;p28"/>
            <p:cNvPicPr preferRelativeResize="0"/>
            <p:nvPr/>
          </p:nvPicPr>
          <p:blipFill rotWithShape="1">
            <a:blip r:embed="rId4">
              <a:alphaModFix/>
            </a:blip>
            <a:srcRect l="35763" t="3631" r="32549" b="960"/>
            <a:stretch/>
          </p:blipFill>
          <p:spPr>
            <a:xfrm rot="7012515">
              <a:off x="7162321" y="4167567"/>
              <a:ext cx="3413841" cy="5781888"/>
            </a:xfrm>
            <a:custGeom>
              <a:avLst/>
              <a:gdLst/>
              <a:ahLst/>
              <a:cxnLst/>
              <a:rect l="l" t="t" r="r" b="b"/>
              <a:pathLst>
                <a:path w="3413841" h="5781888" extrusionOk="0">
                  <a:moveTo>
                    <a:pt x="1050411" y="0"/>
                  </a:moveTo>
                  <a:cubicBezTo>
                    <a:pt x="2210858" y="375276"/>
                    <a:pt x="3082949" y="1341136"/>
                    <a:pt x="3338175" y="2533751"/>
                  </a:cubicBezTo>
                  <a:cubicBezTo>
                    <a:pt x="3593401" y="3726365"/>
                    <a:pt x="3192986" y="4964549"/>
                    <a:pt x="2287764" y="5781888"/>
                  </a:cubicBezTo>
                  <a:lnTo>
                    <a:pt x="0" y="3248137"/>
                  </a:lnTo>
                  <a:close/>
                </a:path>
              </a:pathLst>
            </a:custGeom>
            <a:noFill/>
            <a:ln>
              <a:noFill/>
            </a:ln>
          </p:spPr>
        </p:pic>
        <p:pic>
          <p:nvPicPr>
            <p:cNvPr id="233" name="Google Shape;233;p28"/>
            <p:cNvPicPr preferRelativeResize="0"/>
            <p:nvPr/>
          </p:nvPicPr>
          <p:blipFill rotWithShape="1">
            <a:blip r:embed="rId5">
              <a:alphaModFix/>
            </a:blip>
            <a:srcRect l="26950" t="-313" r="33298" b="736"/>
            <a:stretch/>
          </p:blipFill>
          <p:spPr>
            <a:xfrm rot="-7182535">
              <a:off x="6339304" y="1149600"/>
              <a:ext cx="3413836" cy="5701162"/>
            </a:xfrm>
            <a:custGeom>
              <a:avLst/>
              <a:gdLst/>
              <a:ahLst/>
              <a:cxnLst/>
              <a:rect l="l" t="t" r="r" b="b"/>
              <a:pathLst>
                <a:path w="3413836" h="5701162" extrusionOk="0">
                  <a:moveTo>
                    <a:pt x="861880" y="0"/>
                  </a:moveTo>
                  <a:cubicBezTo>
                    <a:pt x="2041988" y="307920"/>
                    <a:pt x="2968179" y="1222029"/>
                    <a:pt x="3291568" y="2397994"/>
                  </a:cubicBezTo>
                  <a:cubicBezTo>
                    <a:pt x="3614955" y="3573957"/>
                    <a:pt x="3286408" y="4833118"/>
                    <a:pt x="2429688" y="5701162"/>
                  </a:cubicBezTo>
                  <a:lnTo>
                    <a:pt x="0" y="3303168"/>
                  </a:lnTo>
                  <a:close/>
                </a:path>
              </a:pathLst>
            </a:custGeom>
            <a:noFill/>
            <a:ln>
              <a:noFill/>
            </a:ln>
          </p:spPr>
        </p:pic>
      </p:grpSp>
      <p:sp>
        <p:nvSpPr>
          <p:cNvPr id="234" name="Google Shape;234;p28"/>
          <p:cNvSpPr txBox="1"/>
          <p:nvPr/>
        </p:nvSpPr>
        <p:spPr>
          <a:xfrm>
            <a:off x="9144000" y="4381500"/>
            <a:ext cx="7848599" cy="215443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7000" b="1">
                <a:solidFill>
                  <a:srgbClr val="202020"/>
                </a:solidFill>
                <a:latin typeface="Public Sans"/>
                <a:ea typeface="Public Sans"/>
                <a:cs typeface="Public Sans"/>
                <a:sym typeface="Public Sans"/>
              </a:rPr>
              <a:t>Precision agriculture tools</a:t>
            </a:r>
            <a:endParaRPr/>
          </a:p>
        </p:txBody>
      </p:sp>
      <p:pic>
        <p:nvPicPr>
          <p:cNvPr id="235" name="Google Shape;235;p28"/>
          <p:cNvPicPr preferRelativeResize="0"/>
          <p:nvPr/>
        </p:nvPicPr>
        <p:blipFill rotWithShape="1">
          <a:blip r:embed="rId6">
            <a:alphaModFix/>
          </a:blip>
          <a:srcRect/>
          <a:stretch/>
        </p:blipFill>
        <p:spPr>
          <a:xfrm>
            <a:off x="7162800" y="723900"/>
            <a:ext cx="9144793" cy="256663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29" descr="Изображение выглядит как спутник, транспорт, текст, Земля&#10;&#10;Автоматически созданное описание"/>
          <p:cNvPicPr preferRelativeResize="0"/>
          <p:nvPr/>
        </p:nvPicPr>
        <p:blipFill rotWithShape="1">
          <a:blip r:embed="rId3">
            <a:alphaModFix/>
          </a:blip>
          <a:srcRect/>
          <a:stretch/>
        </p:blipFill>
        <p:spPr>
          <a:xfrm>
            <a:off x="0" y="0"/>
            <a:ext cx="18287999" cy="10287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30"/>
          <p:cNvPicPr preferRelativeResize="0"/>
          <p:nvPr/>
        </p:nvPicPr>
        <p:blipFill rotWithShape="1">
          <a:blip r:embed="rId3">
            <a:alphaModFix/>
          </a:blip>
          <a:srcRect/>
          <a:stretch/>
        </p:blipFill>
        <p:spPr>
          <a:xfrm>
            <a:off x="431709" y="2806639"/>
            <a:ext cx="8244086" cy="7016871"/>
          </a:xfrm>
          <a:prstGeom prst="rect">
            <a:avLst/>
          </a:prstGeom>
          <a:noFill/>
          <a:ln>
            <a:noFill/>
          </a:ln>
        </p:spPr>
      </p:pic>
      <p:pic>
        <p:nvPicPr>
          <p:cNvPr id="246" name="Google Shape;246;p30"/>
          <p:cNvPicPr preferRelativeResize="0"/>
          <p:nvPr/>
        </p:nvPicPr>
        <p:blipFill rotWithShape="1">
          <a:blip r:embed="rId4">
            <a:alphaModFix/>
          </a:blip>
          <a:srcRect/>
          <a:stretch/>
        </p:blipFill>
        <p:spPr>
          <a:xfrm>
            <a:off x="10416439" y="2925505"/>
            <a:ext cx="7871561" cy="7361495"/>
          </a:xfrm>
          <a:prstGeom prst="rect">
            <a:avLst/>
          </a:prstGeom>
          <a:noFill/>
          <a:ln>
            <a:noFill/>
          </a:ln>
        </p:spPr>
      </p:pic>
      <p:sp>
        <p:nvSpPr>
          <p:cNvPr id="247" name="Google Shape;247;p30"/>
          <p:cNvSpPr txBox="1"/>
          <p:nvPr/>
        </p:nvSpPr>
        <p:spPr>
          <a:xfrm>
            <a:off x="2235952" y="1066800"/>
            <a:ext cx="14150508" cy="1276350"/>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4500" b="1">
                <a:solidFill>
                  <a:srgbClr val="000000"/>
                </a:solidFill>
                <a:latin typeface="Public Sans"/>
                <a:ea typeface="Public Sans"/>
                <a:cs typeface="Public Sans"/>
                <a:sym typeface="Public Sans"/>
              </a:rPr>
              <a:t>How did satellite imageries help to detect weeds and pests and avoid losses in yields</a:t>
            </a:r>
            <a:endParaRPr/>
          </a:p>
        </p:txBody>
      </p:sp>
      <p:sp>
        <p:nvSpPr>
          <p:cNvPr id="248" name="Google Shape;248;p30"/>
          <p:cNvSpPr txBox="1"/>
          <p:nvPr/>
        </p:nvSpPr>
        <p:spPr>
          <a:xfrm>
            <a:off x="13096046" y="4181154"/>
            <a:ext cx="3886349" cy="574675"/>
          </a:xfrm>
          <a:prstGeom prst="rect">
            <a:avLst/>
          </a:prstGeom>
          <a:noFill/>
          <a:ln>
            <a:noFill/>
          </a:ln>
        </p:spPr>
        <p:txBody>
          <a:bodyPr spcFirstLastPara="1" wrap="square" lIns="0" tIns="0" rIns="0" bIns="0" anchor="t" anchorCtr="0">
            <a:spAutoFit/>
          </a:bodyPr>
          <a:lstStyle/>
          <a:p>
            <a:pPr marL="0" marR="0" lvl="0" indent="0" algn="ctr" rtl="0">
              <a:lnSpc>
                <a:spcPct val="110002"/>
              </a:lnSpc>
              <a:spcBef>
                <a:spcPts val="0"/>
              </a:spcBef>
              <a:spcAft>
                <a:spcPts val="0"/>
              </a:spcAft>
              <a:buNone/>
            </a:pPr>
            <a:r>
              <a:rPr lang="en-US" sz="3999" b="1">
                <a:solidFill>
                  <a:srgbClr val="FFFFFF"/>
                </a:solidFill>
                <a:latin typeface="Public Sans"/>
                <a:ea typeface="Public Sans"/>
                <a:cs typeface="Public Sans"/>
                <a:sym typeface="Public Sans"/>
              </a:rPr>
              <a:t>Ordinary farmer</a:t>
            </a:r>
            <a:endParaRPr/>
          </a:p>
        </p:txBody>
      </p:sp>
      <p:sp>
        <p:nvSpPr>
          <p:cNvPr id="249" name="Google Shape;249;p30"/>
          <p:cNvSpPr txBox="1"/>
          <p:nvPr/>
        </p:nvSpPr>
        <p:spPr>
          <a:xfrm>
            <a:off x="11601008" y="5366040"/>
            <a:ext cx="6255283" cy="4570482"/>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3000" dirty="0">
                <a:solidFill>
                  <a:srgbClr val="FFFFFF"/>
                </a:solidFill>
                <a:latin typeface="Public Sans"/>
                <a:ea typeface="Public Sans"/>
                <a:cs typeface="Public Sans"/>
                <a:sym typeface="Public Sans"/>
              </a:rPr>
              <a:t>Request: </a:t>
            </a:r>
            <a:r>
              <a:rPr lang="en-US" sz="3000" dirty="0" smtClean="0">
                <a:solidFill>
                  <a:srgbClr val="FFFFFF"/>
                </a:solidFill>
                <a:latin typeface="Public Sans"/>
                <a:ea typeface="Public Sans"/>
                <a:cs typeface="Public Sans"/>
                <a:sym typeface="Public Sans"/>
              </a:rPr>
              <a:t>seedling </a:t>
            </a:r>
            <a:r>
              <a:rPr lang="en-US" sz="3000" dirty="0">
                <a:solidFill>
                  <a:srgbClr val="FFFFFF"/>
                </a:solidFill>
                <a:latin typeface="Public Sans"/>
                <a:ea typeface="Public Sans"/>
                <a:cs typeface="Public Sans"/>
                <a:sym typeface="Public Sans"/>
              </a:rPr>
              <a:t>evaluation</a:t>
            </a:r>
            <a:endParaRPr dirty="0"/>
          </a:p>
          <a:p>
            <a:pPr marL="0" marR="0" lvl="0" indent="0" algn="l" rtl="0">
              <a:lnSpc>
                <a:spcPct val="110000"/>
              </a:lnSpc>
              <a:spcBef>
                <a:spcPts val="0"/>
              </a:spcBef>
              <a:spcAft>
                <a:spcPts val="0"/>
              </a:spcAft>
              <a:buNone/>
            </a:pPr>
            <a:r>
              <a:rPr lang="en-US" sz="3000" dirty="0" smtClean="0">
                <a:solidFill>
                  <a:srgbClr val="FFFFFF"/>
                </a:solidFill>
                <a:latin typeface="Public Sans"/>
                <a:ea typeface="Public Sans"/>
                <a:cs typeface="Public Sans"/>
                <a:sym typeface="Public Sans"/>
              </a:rPr>
              <a:t>Goal</a:t>
            </a:r>
            <a:r>
              <a:rPr lang="en-US" sz="3000" dirty="0">
                <a:solidFill>
                  <a:srgbClr val="FFFFFF"/>
                </a:solidFill>
                <a:latin typeface="Public Sans"/>
                <a:ea typeface="Public Sans"/>
                <a:cs typeface="Public Sans"/>
                <a:sym typeface="Public Sans"/>
              </a:rPr>
              <a:t>: During the analysis, the agronomist concluded that fleas are the main cause of the lack of nitrogen in the images.</a:t>
            </a:r>
            <a:endParaRPr dirty="0"/>
          </a:p>
          <a:p>
            <a:pPr marL="0" marR="0" lvl="0" indent="0" algn="l" rtl="0">
              <a:lnSpc>
                <a:spcPct val="110000"/>
              </a:lnSpc>
              <a:spcBef>
                <a:spcPts val="0"/>
              </a:spcBef>
              <a:spcAft>
                <a:spcPts val="0"/>
              </a:spcAft>
              <a:buNone/>
            </a:pPr>
            <a:r>
              <a:rPr lang="en-US" sz="3000" dirty="0" smtClean="0">
                <a:solidFill>
                  <a:srgbClr val="FFFFFF"/>
                </a:solidFill>
                <a:latin typeface="Public Sans"/>
                <a:ea typeface="Public Sans"/>
                <a:cs typeface="Public Sans"/>
                <a:sym typeface="Public Sans"/>
              </a:rPr>
              <a:t>Thanks </a:t>
            </a:r>
            <a:r>
              <a:rPr lang="en-US" sz="3000" dirty="0">
                <a:solidFill>
                  <a:srgbClr val="FFFFFF"/>
                </a:solidFill>
                <a:latin typeface="Public Sans"/>
                <a:ea typeface="Public Sans"/>
                <a:cs typeface="Public Sans"/>
                <a:sym typeface="Public Sans"/>
              </a:rPr>
              <a:t>to EGISTIC, the agronomist took appropriate measures to eliminate fleas before they could spread to the remaining field.</a:t>
            </a:r>
            <a:endParaRPr dirty="0"/>
          </a:p>
        </p:txBody>
      </p:sp>
      <p:sp>
        <p:nvSpPr>
          <p:cNvPr id="250" name="Google Shape;250;p30"/>
          <p:cNvSpPr/>
          <p:nvPr/>
        </p:nvSpPr>
        <p:spPr>
          <a:xfrm>
            <a:off x="10789405" y="2519074"/>
            <a:ext cx="7878488" cy="1662080"/>
          </a:xfrm>
          <a:prstGeom prst="flowChartTerminator">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a:solidFill>
                  <a:schemeClr val="lt1"/>
                </a:solidFill>
                <a:latin typeface="Public Sans"/>
                <a:ea typeface="Public Sans"/>
                <a:cs typeface="Public Sans"/>
                <a:sym typeface="Public Sans"/>
              </a:rPr>
              <a:t>USE CASES</a:t>
            </a:r>
            <a:endParaRPr sz="4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fade">
                                      <p:cBhvr>
                                        <p:cTn id="7" dur="500"/>
                                        <p:tgtEl>
                                          <p:spTgt spid="2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
                                        </p:tgtEl>
                                        <p:attrNameLst>
                                          <p:attrName>style.visibility</p:attrName>
                                        </p:attrNameLst>
                                      </p:cBhvr>
                                      <p:to>
                                        <p:strVal val="visible"/>
                                      </p:to>
                                    </p:set>
                                    <p:animEffect transition="in" filter="fade">
                                      <p:cBhvr>
                                        <p:cTn id="12" dur="500"/>
                                        <p:tgtEl>
                                          <p:spTgt spid="2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6"/>
                                        </p:tgtEl>
                                        <p:attrNameLst>
                                          <p:attrName>style.visibility</p:attrName>
                                        </p:attrNameLst>
                                      </p:cBhvr>
                                      <p:to>
                                        <p:strVal val="visible"/>
                                      </p:to>
                                    </p:set>
                                    <p:animEffect transition="in" filter="fade">
                                      <p:cBhvr>
                                        <p:cTn id="17" dur="500"/>
                                        <p:tgtEl>
                                          <p:spTgt spid="2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8"/>
                                        </p:tgtEl>
                                        <p:attrNameLst>
                                          <p:attrName>style.visibility</p:attrName>
                                        </p:attrNameLst>
                                      </p:cBhvr>
                                      <p:to>
                                        <p:strVal val="visible"/>
                                      </p:to>
                                    </p:set>
                                    <p:animEffect transition="in" filter="fade">
                                      <p:cBhvr>
                                        <p:cTn id="22" dur="500"/>
                                        <p:tgtEl>
                                          <p:spTgt spid="24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9"/>
                                        </p:tgtEl>
                                        <p:attrNameLst>
                                          <p:attrName>style.visibility</p:attrName>
                                        </p:attrNameLst>
                                      </p:cBhvr>
                                      <p:to>
                                        <p:strVal val="visible"/>
                                      </p:to>
                                    </p:set>
                                    <p:animEffect transition="in" filter="fade">
                                      <p:cBhvr>
                                        <p:cTn id="27" dur="5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31"/>
          <p:cNvPicPr preferRelativeResize="0"/>
          <p:nvPr/>
        </p:nvPicPr>
        <p:blipFill rotWithShape="1">
          <a:blip r:embed="rId3">
            <a:alphaModFix/>
          </a:blip>
          <a:srcRect/>
          <a:stretch/>
        </p:blipFill>
        <p:spPr>
          <a:xfrm>
            <a:off x="0" y="0"/>
            <a:ext cx="18288000" cy="10287000"/>
          </a:xfrm>
          <a:prstGeom prst="rect">
            <a:avLst/>
          </a:prstGeom>
          <a:solidFill>
            <a:srgbClr val="7F7F7F"/>
          </a:solid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14"/>
          <p:cNvPicPr preferRelativeResize="0"/>
          <p:nvPr/>
        </p:nvPicPr>
        <p:blipFill rotWithShape="1">
          <a:blip r:embed="rId3">
            <a:alphaModFix/>
          </a:blip>
          <a:srcRect/>
          <a:stretch/>
        </p:blipFill>
        <p:spPr>
          <a:xfrm>
            <a:off x="3303220" y="2142800"/>
            <a:ext cx="11681560" cy="6001400"/>
          </a:xfrm>
          <a:prstGeom prst="rect">
            <a:avLst/>
          </a:prstGeom>
          <a:noFill/>
          <a:ln>
            <a:noFill/>
          </a:ln>
        </p:spPr>
      </p:pic>
      <p:sp>
        <p:nvSpPr>
          <p:cNvPr id="97" name="Google Shape;97;p14"/>
          <p:cNvSpPr txBox="1"/>
          <p:nvPr/>
        </p:nvSpPr>
        <p:spPr>
          <a:xfrm>
            <a:off x="6324600" y="8572500"/>
            <a:ext cx="7924800" cy="663900"/>
          </a:xfrm>
          <a:prstGeom prst="rect">
            <a:avLst/>
          </a:prstGeom>
          <a:noFill/>
          <a:ln>
            <a:noFill/>
          </a:ln>
        </p:spPr>
        <p:txBody>
          <a:bodyPr spcFirstLastPara="1" wrap="square" lIns="0" tIns="0" rIns="0" bIns="0" anchor="t" anchorCtr="0">
            <a:spAutoFit/>
          </a:bodyPr>
          <a:lstStyle/>
          <a:p>
            <a:pPr marL="0" marR="0" lvl="0" indent="0" algn="ctr" rtl="0">
              <a:lnSpc>
                <a:spcPct val="54312"/>
              </a:lnSpc>
              <a:spcBef>
                <a:spcPts val="0"/>
              </a:spcBef>
              <a:spcAft>
                <a:spcPts val="0"/>
              </a:spcAft>
              <a:buNone/>
            </a:pPr>
            <a:r>
              <a:rPr lang="en-US" sz="8000" b="0" i="0" u="none" strike="noStrike" cap="none">
                <a:solidFill>
                  <a:srgbClr val="4B970F"/>
                </a:solidFill>
                <a:latin typeface="Arial"/>
                <a:ea typeface="Arial"/>
                <a:cs typeface="Arial"/>
                <a:sym typeface="Arial"/>
              </a:rPr>
              <a:t>2 725 000 km2 </a:t>
            </a:r>
            <a:endParaRPr/>
          </a:p>
        </p:txBody>
      </p:sp>
      <p:sp>
        <p:nvSpPr>
          <p:cNvPr id="98" name="Google Shape;98;p14"/>
          <p:cNvSpPr txBox="1"/>
          <p:nvPr/>
        </p:nvSpPr>
        <p:spPr>
          <a:xfrm>
            <a:off x="3863240" y="996703"/>
            <a:ext cx="11681560" cy="713978"/>
          </a:xfrm>
          <a:prstGeom prst="rect">
            <a:avLst/>
          </a:prstGeom>
          <a:noFill/>
          <a:ln>
            <a:noFill/>
          </a:ln>
        </p:spPr>
        <p:txBody>
          <a:bodyPr spcFirstLastPara="1" wrap="square" lIns="0" tIns="0" rIns="0" bIns="0" anchor="t" anchorCtr="0">
            <a:spAutoFit/>
          </a:bodyPr>
          <a:lstStyle/>
          <a:p>
            <a:pPr marL="0" marR="0" lvl="0" indent="0" algn="ctr" rtl="0">
              <a:lnSpc>
                <a:spcPct val="45260"/>
              </a:lnSpc>
              <a:spcBef>
                <a:spcPts val="0"/>
              </a:spcBef>
              <a:spcAft>
                <a:spcPts val="0"/>
              </a:spcAft>
              <a:buNone/>
            </a:pPr>
            <a:r>
              <a:rPr lang="en-US" sz="9600" b="0" i="0" u="none" strike="noStrike" cap="none">
                <a:solidFill>
                  <a:srgbClr val="4B970F"/>
                </a:solidFill>
                <a:latin typeface="Arial"/>
                <a:ea typeface="Arial"/>
                <a:cs typeface="Arial"/>
                <a:sym typeface="Arial"/>
              </a:rPr>
              <a:t>KAZAKHSTAN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additive="base">
                                        <p:cTn id="7" dur="500"/>
                                        <p:tgtEl>
                                          <p:spTgt spid="96"/>
                                        </p:tgtEl>
                                        <p:attrNameLst>
                                          <p:attrName>ppt_w</p:attrName>
                                        </p:attrNameLst>
                                      </p:cBhvr>
                                      <p:tavLst>
                                        <p:tav tm="0">
                                          <p:val>
                                            <p:strVal val="0"/>
                                          </p:val>
                                        </p:tav>
                                        <p:tav tm="100000">
                                          <p:val>
                                            <p:strVal val="#ppt_w"/>
                                          </p:val>
                                        </p:tav>
                                      </p:tavLst>
                                    </p:anim>
                                    <p:anim calcmode="lin" valueType="num">
                                      <p:cBhvr additive="base">
                                        <p:cTn id="8" dur="500"/>
                                        <p:tgtEl>
                                          <p:spTgt spid="9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1000"/>
                                        <p:tgtEl>
                                          <p:spTgt spid="9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fade">
                                      <p:cBhvr>
                                        <p:cTn id="18" dur="10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32"/>
          <p:cNvPicPr preferRelativeResize="0"/>
          <p:nvPr/>
        </p:nvPicPr>
        <p:blipFill rotWithShape="1">
          <a:blip r:embed="rId3">
            <a:alphaModFix/>
          </a:blip>
          <a:srcRect/>
          <a:stretch/>
        </p:blipFill>
        <p:spPr>
          <a:xfrm>
            <a:off x="5062431" y="38100"/>
            <a:ext cx="13225569" cy="9736446"/>
          </a:xfrm>
          <a:prstGeom prst="rect">
            <a:avLst/>
          </a:prstGeom>
          <a:noFill/>
          <a:ln>
            <a:noFill/>
          </a:ln>
        </p:spPr>
      </p:pic>
      <p:sp>
        <p:nvSpPr>
          <p:cNvPr id="261" name="Google Shape;261;p32"/>
          <p:cNvSpPr txBox="1"/>
          <p:nvPr/>
        </p:nvSpPr>
        <p:spPr>
          <a:xfrm>
            <a:off x="-1828800" y="2705100"/>
            <a:ext cx="9144000" cy="3386183"/>
          </a:xfrm>
          <a:prstGeom prst="rect">
            <a:avLst/>
          </a:prstGeom>
          <a:noFill/>
          <a:ln>
            <a:noFill/>
          </a:ln>
        </p:spPr>
        <p:txBody>
          <a:bodyPr spcFirstLastPara="1" wrap="square" lIns="91425" tIns="45700" rIns="91425" bIns="45700" anchor="t" anchorCtr="0">
            <a:spAutoFit/>
          </a:bodyPr>
          <a:lstStyle/>
          <a:p>
            <a:pPr marL="0" marR="0" lvl="0" indent="0" algn="ctr" rtl="0">
              <a:lnSpc>
                <a:spcPct val="91666"/>
              </a:lnSpc>
              <a:spcBef>
                <a:spcPts val="0"/>
              </a:spcBef>
              <a:spcAft>
                <a:spcPts val="0"/>
              </a:spcAft>
              <a:buNone/>
            </a:pPr>
            <a:r>
              <a:rPr lang="en-US" sz="7200">
                <a:solidFill>
                  <a:srgbClr val="4B970F"/>
                </a:solidFill>
                <a:latin typeface="Arial"/>
                <a:ea typeface="Arial"/>
                <a:cs typeface="Arial"/>
                <a:sym typeface="Arial"/>
              </a:rPr>
              <a:t>CASE</a:t>
            </a:r>
            <a:endParaRPr/>
          </a:p>
          <a:p>
            <a:pPr marL="457200" marR="0" lvl="0" indent="-457200" algn="ctr" rtl="0">
              <a:lnSpc>
                <a:spcPct val="183333"/>
              </a:lnSpc>
              <a:spcBef>
                <a:spcPts val="0"/>
              </a:spcBef>
              <a:spcAft>
                <a:spcPts val="0"/>
              </a:spcAft>
              <a:buClr>
                <a:srgbClr val="4B970F"/>
              </a:buClr>
              <a:buSzPts val="3600"/>
              <a:buFont typeface="Arial"/>
              <a:buChar char="•"/>
            </a:pPr>
            <a:r>
              <a:rPr lang="en-US" sz="3600">
                <a:solidFill>
                  <a:srgbClr val="4B970F"/>
                </a:solidFill>
                <a:latin typeface="Arial"/>
                <a:ea typeface="Arial"/>
                <a:cs typeface="Arial"/>
                <a:sym typeface="Arial"/>
              </a:rPr>
              <a:t>ECONOMIC EFFECT</a:t>
            </a:r>
            <a:endParaRPr/>
          </a:p>
          <a:p>
            <a:pPr marL="457200" marR="0" lvl="0" indent="-457200" algn="ctr" rtl="0">
              <a:lnSpc>
                <a:spcPct val="183333"/>
              </a:lnSpc>
              <a:spcBef>
                <a:spcPts val="0"/>
              </a:spcBef>
              <a:spcAft>
                <a:spcPts val="0"/>
              </a:spcAft>
              <a:buClr>
                <a:srgbClr val="4B970F"/>
              </a:buClr>
              <a:buSzPts val="3600"/>
              <a:buFont typeface="Arial"/>
              <a:buChar char="•"/>
            </a:pPr>
            <a:r>
              <a:rPr lang="en-US" sz="3600">
                <a:solidFill>
                  <a:srgbClr val="4B970F"/>
                </a:solidFill>
                <a:latin typeface="Arial"/>
                <a:ea typeface="Arial"/>
                <a:cs typeface="Arial"/>
                <a:sym typeface="Arial"/>
              </a:rPr>
              <a:t>SOCIAL EFFECT</a:t>
            </a:r>
            <a:endParaRPr/>
          </a:p>
          <a:p>
            <a:pPr marL="457200" marR="0" lvl="0" indent="-457200" algn="ctr" rtl="0">
              <a:lnSpc>
                <a:spcPct val="183333"/>
              </a:lnSpc>
              <a:spcBef>
                <a:spcPts val="0"/>
              </a:spcBef>
              <a:spcAft>
                <a:spcPts val="0"/>
              </a:spcAft>
              <a:buClr>
                <a:srgbClr val="4B970F"/>
              </a:buClr>
              <a:buSzPts val="3600"/>
              <a:buFont typeface="Arial"/>
              <a:buChar char="•"/>
            </a:pPr>
            <a:r>
              <a:rPr lang="en-US" sz="3600">
                <a:solidFill>
                  <a:srgbClr val="4B970F"/>
                </a:solidFill>
                <a:latin typeface="Arial"/>
                <a:ea typeface="Arial"/>
                <a:cs typeface="Arial"/>
                <a:sym typeface="Arial"/>
              </a:rPr>
              <a:t>HIGH PRODUCTION </a:t>
            </a:r>
            <a:endParaRPr sz="36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3"/>
          <p:cNvSpPr txBox="1"/>
          <p:nvPr/>
        </p:nvSpPr>
        <p:spPr>
          <a:xfrm>
            <a:off x="1219200" y="2019300"/>
            <a:ext cx="16230600" cy="1256754"/>
          </a:xfrm>
          <a:prstGeom prst="rect">
            <a:avLst/>
          </a:prstGeom>
          <a:noFill/>
          <a:ln>
            <a:noFill/>
          </a:ln>
        </p:spPr>
        <p:txBody>
          <a:bodyPr spcFirstLastPara="1" wrap="square" lIns="0" tIns="0" rIns="0" bIns="0" anchor="t" anchorCtr="0">
            <a:spAutoFit/>
          </a:bodyPr>
          <a:lstStyle/>
          <a:p>
            <a:pPr marL="0" marR="0" lvl="0" indent="0" algn="ctr" rtl="0">
              <a:lnSpc>
                <a:spcPct val="110002"/>
              </a:lnSpc>
              <a:spcBef>
                <a:spcPts val="0"/>
              </a:spcBef>
              <a:spcAft>
                <a:spcPts val="0"/>
              </a:spcAft>
              <a:buNone/>
            </a:pPr>
            <a:r>
              <a:rPr lang="en-US" sz="4499" b="1">
                <a:solidFill>
                  <a:srgbClr val="3F3F3F"/>
                </a:solidFill>
                <a:latin typeface="Public Sans"/>
                <a:ea typeface="Public Sans"/>
                <a:cs typeface="Public Sans"/>
                <a:sym typeface="Public Sans"/>
              </a:rPr>
              <a:t>How do we implement the knowledge and practice of </a:t>
            </a:r>
            <a:r>
              <a:rPr lang="en-US" sz="4499" b="1">
                <a:solidFill>
                  <a:srgbClr val="238D2D"/>
                </a:solidFill>
                <a:latin typeface="Public Sans"/>
                <a:ea typeface="Public Sans"/>
                <a:cs typeface="Public Sans"/>
                <a:sym typeface="Public Sans"/>
              </a:rPr>
              <a:t>spreading the technology?</a:t>
            </a:r>
            <a:endParaRPr sz="4499" b="1">
              <a:solidFill>
                <a:srgbClr val="238D2D"/>
              </a:solidFill>
              <a:latin typeface="Public Sans"/>
              <a:ea typeface="Public Sans"/>
              <a:cs typeface="Public Sans"/>
              <a:sym typeface="Public Sans"/>
            </a:endParaRPr>
          </a:p>
        </p:txBody>
      </p:sp>
      <p:sp>
        <p:nvSpPr>
          <p:cNvPr id="267" name="Google Shape;267;p33"/>
          <p:cNvSpPr txBox="1"/>
          <p:nvPr/>
        </p:nvSpPr>
        <p:spPr>
          <a:xfrm>
            <a:off x="1205753" y="3771900"/>
            <a:ext cx="16230600" cy="1885131"/>
          </a:xfrm>
          <a:prstGeom prst="rect">
            <a:avLst/>
          </a:prstGeom>
          <a:noFill/>
          <a:ln>
            <a:noFill/>
          </a:ln>
        </p:spPr>
        <p:txBody>
          <a:bodyPr spcFirstLastPara="1" wrap="square" lIns="0" tIns="0" rIns="0" bIns="0" anchor="t" anchorCtr="0">
            <a:spAutoFit/>
          </a:bodyPr>
          <a:lstStyle/>
          <a:p>
            <a:pPr marL="0" marR="0" lvl="0" indent="0" algn="ctr" rtl="0">
              <a:lnSpc>
                <a:spcPct val="110002"/>
              </a:lnSpc>
              <a:spcBef>
                <a:spcPts val="0"/>
              </a:spcBef>
              <a:spcAft>
                <a:spcPts val="0"/>
              </a:spcAft>
              <a:buNone/>
            </a:pPr>
            <a:endParaRPr sz="4499" b="1">
              <a:solidFill>
                <a:srgbClr val="000000"/>
              </a:solidFill>
              <a:latin typeface="Public Sans"/>
              <a:ea typeface="Public Sans"/>
              <a:cs typeface="Public Sans"/>
              <a:sym typeface="Public Sans"/>
            </a:endParaRPr>
          </a:p>
          <a:p>
            <a:pPr marL="685800" marR="0" lvl="0" indent="-685800" algn="ctr" rtl="0">
              <a:lnSpc>
                <a:spcPct val="110002"/>
              </a:lnSpc>
              <a:spcBef>
                <a:spcPts val="0"/>
              </a:spcBef>
              <a:spcAft>
                <a:spcPts val="0"/>
              </a:spcAft>
              <a:buClr>
                <a:srgbClr val="000000"/>
              </a:buClr>
              <a:buSzPts val="4499"/>
              <a:buFont typeface="Noto Sans Symbols"/>
              <a:buChar char="✔"/>
            </a:pPr>
            <a:r>
              <a:rPr lang="en-US" sz="4499" b="1">
                <a:solidFill>
                  <a:srgbClr val="000000"/>
                </a:solidFill>
                <a:latin typeface="Public Sans"/>
                <a:ea typeface="Public Sans"/>
                <a:cs typeface="Public Sans"/>
                <a:sym typeface="Public Sans"/>
              </a:rPr>
              <a:t>Cooperation with Private sector</a:t>
            </a:r>
            <a:endParaRPr/>
          </a:p>
          <a:p>
            <a:pPr marL="0" marR="0" lvl="0" indent="0" algn="ctr" rtl="0">
              <a:lnSpc>
                <a:spcPct val="110002"/>
              </a:lnSpc>
              <a:spcBef>
                <a:spcPts val="0"/>
              </a:spcBef>
              <a:spcAft>
                <a:spcPts val="0"/>
              </a:spcAft>
              <a:buNone/>
            </a:pPr>
            <a:endParaRPr sz="4499" b="1">
              <a:solidFill>
                <a:srgbClr val="000000"/>
              </a:solidFill>
              <a:latin typeface="Public Sans"/>
              <a:ea typeface="Public Sans"/>
              <a:cs typeface="Public Sans"/>
              <a:sym typeface="Public Sans"/>
            </a:endParaRPr>
          </a:p>
        </p:txBody>
      </p:sp>
      <p:sp>
        <p:nvSpPr>
          <p:cNvPr id="268" name="Google Shape;268;p33"/>
          <p:cNvSpPr txBox="1"/>
          <p:nvPr/>
        </p:nvSpPr>
        <p:spPr>
          <a:xfrm>
            <a:off x="1524000" y="5210311"/>
            <a:ext cx="16230600" cy="1885131"/>
          </a:xfrm>
          <a:prstGeom prst="rect">
            <a:avLst/>
          </a:prstGeom>
          <a:noFill/>
          <a:ln>
            <a:noFill/>
          </a:ln>
        </p:spPr>
        <p:txBody>
          <a:bodyPr spcFirstLastPara="1" wrap="square" lIns="0" tIns="0" rIns="0" bIns="0" anchor="t" anchorCtr="0">
            <a:spAutoFit/>
          </a:bodyPr>
          <a:lstStyle/>
          <a:p>
            <a:pPr marL="0" marR="0" lvl="0" indent="0" algn="ctr" rtl="0">
              <a:lnSpc>
                <a:spcPct val="110002"/>
              </a:lnSpc>
              <a:spcBef>
                <a:spcPts val="0"/>
              </a:spcBef>
              <a:spcAft>
                <a:spcPts val="0"/>
              </a:spcAft>
              <a:buNone/>
            </a:pPr>
            <a:endParaRPr sz="4499" b="1">
              <a:solidFill>
                <a:srgbClr val="000000"/>
              </a:solidFill>
              <a:latin typeface="Public Sans"/>
              <a:ea typeface="Public Sans"/>
              <a:cs typeface="Public Sans"/>
              <a:sym typeface="Public Sans"/>
            </a:endParaRPr>
          </a:p>
          <a:p>
            <a:pPr marL="685800" marR="0" lvl="0" indent="-685800" algn="ctr" rtl="0">
              <a:lnSpc>
                <a:spcPct val="110002"/>
              </a:lnSpc>
              <a:spcBef>
                <a:spcPts val="0"/>
              </a:spcBef>
              <a:spcAft>
                <a:spcPts val="0"/>
              </a:spcAft>
              <a:buClr>
                <a:srgbClr val="000000"/>
              </a:buClr>
              <a:buSzPts val="4499"/>
              <a:buFont typeface="Noto Sans Symbols"/>
              <a:buChar char="✔"/>
            </a:pPr>
            <a:r>
              <a:rPr lang="en-US" sz="4499" b="1">
                <a:solidFill>
                  <a:srgbClr val="000000"/>
                </a:solidFill>
                <a:latin typeface="Public Sans"/>
                <a:ea typeface="Public Sans"/>
                <a:cs typeface="Public Sans"/>
                <a:sym typeface="Public Sans"/>
              </a:rPr>
              <a:t>Creating the demonstration farms</a:t>
            </a:r>
            <a:endParaRPr/>
          </a:p>
          <a:p>
            <a:pPr marL="0" marR="0" lvl="0" indent="0" algn="ctr" rtl="0">
              <a:lnSpc>
                <a:spcPct val="110002"/>
              </a:lnSpc>
              <a:spcBef>
                <a:spcPts val="0"/>
              </a:spcBef>
              <a:spcAft>
                <a:spcPts val="0"/>
              </a:spcAft>
              <a:buNone/>
            </a:pPr>
            <a:endParaRPr sz="4499" b="1">
              <a:solidFill>
                <a:srgbClr val="000000"/>
              </a:solidFill>
              <a:latin typeface="Public Sans"/>
              <a:ea typeface="Public Sans"/>
              <a:cs typeface="Public Sans"/>
              <a:sym typeface="Public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
                                        </p:tgtEl>
                                        <p:attrNameLst>
                                          <p:attrName>style.visibility</p:attrName>
                                        </p:attrNameLst>
                                      </p:cBhvr>
                                      <p:to>
                                        <p:strVal val="visible"/>
                                      </p:to>
                                    </p:set>
                                    <p:animEffect transition="in" filter="fade">
                                      <p:cBhvr>
                                        <p:cTn id="7" dur="500"/>
                                        <p:tgtEl>
                                          <p:spTgt spid="2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67"/>
                                        </p:tgtEl>
                                        <p:attrNameLst>
                                          <p:attrName>style.visibility</p:attrName>
                                        </p:attrNameLst>
                                      </p:cBhvr>
                                      <p:to>
                                        <p:strVal val="visible"/>
                                      </p:to>
                                    </p:set>
                                    <p:anim calcmode="lin" valueType="num">
                                      <p:cBhvr additive="base">
                                        <p:cTn id="12" dur="500"/>
                                        <p:tgtEl>
                                          <p:spTgt spid="26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68"/>
                                        </p:tgtEl>
                                        <p:attrNameLst>
                                          <p:attrName>style.visibility</p:attrName>
                                        </p:attrNameLst>
                                      </p:cBhvr>
                                      <p:to>
                                        <p:strVal val="visible"/>
                                      </p:to>
                                    </p:set>
                                    <p:anim calcmode="lin" valueType="num">
                                      <p:cBhvr additive="base">
                                        <p:cTn id="17" dur="500"/>
                                        <p:tgtEl>
                                          <p:spTgt spid="2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4"/>
          <p:cNvSpPr txBox="1"/>
          <p:nvPr/>
        </p:nvSpPr>
        <p:spPr>
          <a:xfrm>
            <a:off x="1028700" y="3914775"/>
            <a:ext cx="9791700" cy="143103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800">
                <a:solidFill>
                  <a:schemeClr val="dk1"/>
                </a:solidFill>
                <a:latin typeface="Calibri"/>
                <a:ea typeface="Calibri"/>
                <a:cs typeface="Calibri"/>
                <a:sym typeface="Calibri"/>
              </a:rPr>
              <a:t/>
            </a:r>
            <a:br>
              <a:rPr lang="en-US" sz="4800">
                <a:solidFill>
                  <a:schemeClr val="dk1"/>
                </a:solidFill>
                <a:latin typeface="Calibri"/>
                <a:ea typeface="Calibri"/>
                <a:cs typeface="Calibri"/>
                <a:sym typeface="Calibri"/>
              </a:rPr>
            </a:br>
            <a:endParaRPr sz="4499" b="1">
              <a:solidFill>
                <a:srgbClr val="000000"/>
              </a:solidFill>
              <a:latin typeface="Public Sans"/>
              <a:ea typeface="Public Sans"/>
              <a:cs typeface="Public Sans"/>
              <a:sym typeface="Public Sans"/>
            </a:endParaRPr>
          </a:p>
        </p:txBody>
      </p:sp>
      <p:pic>
        <p:nvPicPr>
          <p:cNvPr id="274" name="Google Shape;274;p34"/>
          <p:cNvPicPr preferRelativeResize="0"/>
          <p:nvPr/>
        </p:nvPicPr>
        <p:blipFill rotWithShape="1">
          <a:blip r:embed="rId3">
            <a:alphaModFix/>
          </a:blip>
          <a:srcRect/>
          <a:stretch/>
        </p:blipFill>
        <p:spPr>
          <a:xfrm>
            <a:off x="11353801" y="0"/>
            <a:ext cx="6934200" cy="10287000"/>
          </a:xfrm>
          <a:prstGeom prst="rect">
            <a:avLst/>
          </a:prstGeom>
          <a:noFill/>
          <a:ln>
            <a:noFill/>
          </a:ln>
        </p:spPr>
      </p:pic>
      <p:sp>
        <p:nvSpPr>
          <p:cNvPr id="275" name="Google Shape;275;p34"/>
          <p:cNvSpPr txBox="1"/>
          <p:nvPr/>
        </p:nvSpPr>
        <p:spPr>
          <a:xfrm>
            <a:off x="685800" y="1333500"/>
            <a:ext cx="9448800" cy="6955750"/>
          </a:xfrm>
          <a:prstGeom prst="rect">
            <a:avLst/>
          </a:prstGeom>
          <a:noFill/>
          <a:ln>
            <a:noFill/>
          </a:ln>
        </p:spPr>
        <p:txBody>
          <a:bodyPr spcFirstLastPara="1" wrap="square" lIns="91425" tIns="45700" rIns="91425" bIns="45700" anchor="t" anchorCtr="0">
            <a:spAutoFit/>
          </a:bodyPr>
          <a:lstStyle/>
          <a:p>
            <a:pPr marL="571500" marR="0" lvl="0" indent="-571500" algn="just" rtl="0">
              <a:spcBef>
                <a:spcPts val="0"/>
              </a:spcBef>
              <a:spcAft>
                <a:spcPts val="0"/>
              </a:spcAft>
              <a:buClr>
                <a:srgbClr val="374151"/>
              </a:buClr>
              <a:buSzPts val="3600"/>
              <a:buFont typeface="Noto Sans Symbols"/>
              <a:buChar char="▪"/>
            </a:pPr>
            <a:r>
              <a:rPr lang="en-US" sz="3600" b="1" i="0" u="none" strike="noStrike" dirty="0">
                <a:solidFill>
                  <a:srgbClr val="374151"/>
                </a:solidFill>
                <a:latin typeface="Public Sans"/>
                <a:ea typeface="Public Sans"/>
                <a:cs typeface="Public Sans"/>
                <a:sym typeface="Public Sans"/>
              </a:rPr>
              <a:t>Demonstrating the benefits of technology in agriculture through model farms can be an effective strategy to </a:t>
            </a:r>
            <a:r>
              <a:rPr lang="en-US" sz="3600" b="1" u="none" strike="noStrike" dirty="0">
                <a:solidFill>
                  <a:srgbClr val="199743"/>
                </a:solidFill>
                <a:latin typeface="Public Sans"/>
                <a:ea typeface="Public Sans"/>
                <a:cs typeface="Public Sans"/>
                <a:sym typeface="Public Sans"/>
              </a:rPr>
              <a:t>encourage adoption</a:t>
            </a:r>
            <a:r>
              <a:rPr lang="en-US" sz="3600" b="1" i="0" u="none" strike="noStrike" dirty="0">
                <a:solidFill>
                  <a:srgbClr val="374151"/>
                </a:solidFill>
                <a:latin typeface="Public Sans"/>
                <a:ea typeface="Public Sans"/>
                <a:cs typeface="Public Sans"/>
                <a:sym typeface="Public Sans"/>
              </a:rPr>
              <a:t>. </a:t>
            </a:r>
            <a:endParaRPr dirty="0"/>
          </a:p>
          <a:p>
            <a:pPr marL="571500" marR="0" lvl="0" indent="-571500" algn="just" rtl="0">
              <a:spcBef>
                <a:spcPts val="3000"/>
              </a:spcBef>
              <a:spcAft>
                <a:spcPts val="0"/>
              </a:spcAft>
              <a:buClr>
                <a:srgbClr val="374151"/>
              </a:buClr>
              <a:buSzPts val="3600"/>
              <a:buFont typeface="Noto Sans Symbols"/>
              <a:buChar char="▪"/>
            </a:pPr>
            <a:r>
              <a:rPr lang="en-US" sz="3600" b="1" i="0" u="none" strike="noStrike" dirty="0">
                <a:solidFill>
                  <a:srgbClr val="374151"/>
                </a:solidFill>
                <a:latin typeface="Public Sans"/>
                <a:ea typeface="Public Sans"/>
                <a:cs typeface="Public Sans"/>
                <a:sym typeface="Public Sans"/>
              </a:rPr>
              <a:t>These farms can showcase how technology can improve yields, reduce costs, and increase profits. </a:t>
            </a:r>
            <a:endParaRPr dirty="0"/>
          </a:p>
          <a:p>
            <a:pPr marL="571500" marR="0" lvl="0" indent="-571500" algn="just" rtl="0">
              <a:spcBef>
                <a:spcPts val="3000"/>
              </a:spcBef>
              <a:spcAft>
                <a:spcPts val="0"/>
              </a:spcAft>
              <a:buClr>
                <a:srgbClr val="374151"/>
              </a:buClr>
              <a:buSzPts val="3600"/>
              <a:buFont typeface="Noto Sans Symbols"/>
              <a:buChar char="▪"/>
            </a:pPr>
            <a:r>
              <a:rPr lang="en-US" sz="3600" b="1" i="0" u="none" strike="noStrike" dirty="0">
                <a:solidFill>
                  <a:srgbClr val="374151"/>
                </a:solidFill>
                <a:latin typeface="Public Sans"/>
                <a:ea typeface="Public Sans"/>
                <a:cs typeface="Public Sans"/>
                <a:sym typeface="Public Sans"/>
              </a:rPr>
              <a:t>They can also allow farmers to see the technology in action and ask questions about how it can be implemented on their own farms.</a:t>
            </a:r>
            <a:endParaRPr sz="3600" b="0" dirty="0">
              <a:solidFill>
                <a:schemeClr val="dk1"/>
              </a:solidFill>
              <a:latin typeface="Public Sans"/>
              <a:ea typeface="Public Sans"/>
              <a:cs typeface="Public Sans"/>
              <a:sym typeface="Public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4"/>
                                        </p:tgtEl>
                                        <p:attrNameLst>
                                          <p:attrName>style.visibility</p:attrName>
                                        </p:attrNameLst>
                                      </p:cBhvr>
                                      <p:to>
                                        <p:strVal val="visible"/>
                                      </p:to>
                                    </p:set>
                                    <p:animEffect transition="in" filter="fade">
                                      <p:cBhvr>
                                        <p:cTn id="7" dur="5000"/>
                                        <p:tgtEl>
                                          <p:spTgt spid="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5"/>
          <p:cNvSpPr txBox="1"/>
          <p:nvPr/>
        </p:nvSpPr>
        <p:spPr>
          <a:xfrm>
            <a:off x="3657600" y="2705100"/>
            <a:ext cx="11457384" cy="2639312"/>
          </a:xfrm>
          <a:prstGeom prst="rect">
            <a:avLst/>
          </a:prstGeom>
          <a:noFill/>
          <a:ln>
            <a:noFill/>
          </a:ln>
        </p:spPr>
        <p:txBody>
          <a:bodyPr spcFirstLastPara="1" wrap="square" lIns="0" tIns="0" rIns="0" bIns="0" anchor="t" anchorCtr="0">
            <a:spAutoFit/>
          </a:bodyPr>
          <a:lstStyle/>
          <a:p>
            <a:pPr marL="0" marR="0" lvl="0" indent="0" algn="ctr" rtl="0">
              <a:lnSpc>
                <a:spcPct val="110002"/>
              </a:lnSpc>
              <a:spcBef>
                <a:spcPts val="0"/>
              </a:spcBef>
              <a:spcAft>
                <a:spcPts val="0"/>
              </a:spcAft>
              <a:buNone/>
            </a:pPr>
            <a:r>
              <a:rPr lang="en-US" sz="4499" b="1">
                <a:solidFill>
                  <a:srgbClr val="000000"/>
                </a:solidFill>
                <a:latin typeface="Public Sans"/>
                <a:ea typeface="Public Sans"/>
                <a:cs typeface="Public Sans"/>
                <a:sym typeface="Public Sans"/>
              </a:rPr>
              <a:t>From separate AGTECH tools to</a:t>
            </a:r>
            <a:endParaRPr/>
          </a:p>
          <a:p>
            <a:pPr marL="0" marR="0" lvl="0" indent="0" algn="ctr" rtl="0">
              <a:lnSpc>
                <a:spcPct val="110002"/>
              </a:lnSpc>
              <a:spcBef>
                <a:spcPts val="0"/>
              </a:spcBef>
              <a:spcAft>
                <a:spcPts val="0"/>
              </a:spcAft>
              <a:buNone/>
            </a:pPr>
            <a:r>
              <a:rPr lang="en-US" sz="4499" b="1">
                <a:solidFill>
                  <a:srgbClr val="000000"/>
                </a:solidFill>
                <a:latin typeface="Public Sans"/>
                <a:ea typeface="Public Sans"/>
                <a:cs typeface="Public Sans"/>
                <a:sym typeface="Public Sans"/>
              </a:rPr>
              <a:t> </a:t>
            </a:r>
            <a:endParaRPr/>
          </a:p>
          <a:p>
            <a:pPr marL="0" marR="0" lvl="0" indent="0" algn="ctr" rtl="0">
              <a:lnSpc>
                <a:spcPct val="51552"/>
              </a:lnSpc>
              <a:spcBef>
                <a:spcPts val="0"/>
              </a:spcBef>
              <a:spcAft>
                <a:spcPts val="0"/>
              </a:spcAft>
              <a:buNone/>
            </a:pPr>
            <a:endParaRPr sz="9600" b="1">
              <a:solidFill>
                <a:srgbClr val="199743"/>
              </a:solidFill>
              <a:latin typeface="Public Sans"/>
              <a:ea typeface="Public Sans"/>
              <a:cs typeface="Public Sans"/>
              <a:sym typeface="Public Sans"/>
            </a:endParaRPr>
          </a:p>
          <a:p>
            <a:pPr marL="0" marR="0" lvl="0" indent="0" algn="ctr" rtl="0">
              <a:lnSpc>
                <a:spcPct val="51552"/>
              </a:lnSpc>
              <a:spcBef>
                <a:spcPts val="0"/>
              </a:spcBef>
              <a:spcAft>
                <a:spcPts val="0"/>
              </a:spcAft>
              <a:buNone/>
            </a:pPr>
            <a:r>
              <a:rPr lang="en-US" sz="9600" b="1">
                <a:solidFill>
                  <a:srgbClr val="199743"/>
                </a:solidFill>
                <a:latin typeface="Public Sans"/>
                <a:ea typeface="Public Sans"/>
                <a:cs typeface="Public Sans"/>
                <a:sym typeface="Public Sans"/>
              </a:rPr>
              <a:t>SUPERAPP</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Shape 284"/>
        <p:cNvGrpSpPr/>
        <p:nvPr/>
      </p:nvGrpSpPr>
      <p:grpSpPr>
        <a:xfrm>
          <a:off x="0" y="0"/>
          <a:ext cx="0" cy="0"/>
          <a:chOff x="0" y="0"/>
          <a:chExt cx="0" cy="0"/>
        </a:xfrm>
      </p:grpSpPr>
      <p:pic>
        <p:nvPicPr>
          <p:cNvPr id="285" name="Google Shape;285;p36"/>
          <p:cNvPicPr preferRelativeResize="0"/>
          <p:nvPr/>
        </p:nvPicPr>
        <p:blipFill rotWithShape="1">
          <a:blip r:embed="rId3">
            <a:alphaModFix/>
          </a:blip>
          <a:srcRect/>
          <a:stretch/>
        </p:blipFill>
        <p:spPr>
          <a:xfrm>
            <a:off x="-15240" y="276231"/>
            <a:ext cx="18288000" cy="973453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95959"/>
        </a:solidFill>
        <a:effectLst/>
      </p:bgPr>
    </p:bg>
    <p:spTree>
      <p:nvGrpSpPr>
        <p:cNvPr id="1" name="Shape 289"/>
        <p:cNvGrpSpPr/>
        <p:nvPr/>
      </p:nvGrpSpPr>
      <p:grpSpPr>
        <a:xfrm>
          <a:off x="0" y="0"/>
          <a:ext cx="0" cy="0"/>
          <a:chOff x="0" y="0"/>
          <a:chExt cx="0" cy="0"/>
        </a:xfrm>
      </p:grpSpPr>
      <p:pic>
        <p:nvPicPr>
          <p:cNvPr id="290" name="Google Shape;290;p37"/>
          <p:cNvPicPr preferRelativeResize="0"/>
          <p:nvPr/>
        </p:nvPicPr>
        <p:blipFill rotWithShape="1">
          <a:blip r:embed="rId3">
            <a:alphaModFix/>
          </a:blip>
          <a:srcRect/>
          <a:stretch/>
        </p:blipFill>
        <p:spPr>
          <a:xfrm>
            <a:off x="685800" y="1181100"/>
            <a:ext cx="3820163" cy="7221929"/>
          </a:xfrm>
          <a:prstGeom prst="rect">
            <a:avLst/>
          </a:prstGeom>
          <a:noFill/>
          <a:ln>
            <a:noFill/>
          </a:ln>
        </p:spPr>
      </p:pic>
      <p:sp>
        <p:nvSpPr>
          <p:cNvPr id="291" name="Google Shape;291;p37"/>
          <p:cNvSpPr txBox="1"/>
          <p:nvPr/>
        </p:nvSpPr>
        <p:spPr>
          <a:xfrm>
            <a:off x="4114800" y="4832223"/>
            <a:ext cx="6858000" cy="2739276"/>
          </a:xfrm>
          <a:prstGeom prst="rect">
            <a:avLst/>
          </a:prstGeom>
          <a:noFill/>
          <a:ln>
            <a:noFill/>
          </a:ln>
        </p:spPr>
        <p:txBody>
          <a:bodyPr spcFirstLastPara="1" wrap="square" lIns="0" tIns="0" rIns="0" bIns="0" anchor="t" anchorCtr="0">
            <a:spAutoFit/>
          </a:bodyPr>
          <a:lstStyle/>
          <a:p>
            <a:pPr marL="971544" marR="0" lvl="1" indent="-485772" algn="l" rtl="0">
              <a:lnSpc>
                <a:spcPct val="171531"/>
              </a:lnSpc>
              <a:spcBef>
                <a:spcPts val="0"/>
              </a:spcBef>
              <a:spcAft>
                <a:spcPts val="0"/>
              </a:spcAft>
              <a:buClr>
                <a:srgbClr val="FFFFFF"/>
              </a:buClr>
              <a:buSzPts val="3200"/>
              <a:buFont typeface="Arial"/>
              <a:buChar char="•"/>
            </a:pPr>
            <a:r>
              <a:rPr lang="en-US" sz="3200" b="1" i="0" u="none" strike="noStrike" cap="none">
                <a:solidFill>
                  <a:srgbClr val="FFFFFF"/>
                </a:solidFill>
                <a:latin typeface="Public Sans"/>
                <a:ea typeface="Public Sans"/>
                <a:cs typeface="Public Sans"/>
                <a:sym typeface="Public Sans"/>
              </a:rPr>
              <a:t>WhatsApp: +7 747 227 50 81</a:t>
            </a:r>
            <a:endParaRPr/>
          </a:p>
          <a:p>
            <a:pPr marL="971544" marR="0" lvl="1" indent="-485772" algn="l" rtl="0">
              <a:lnSpc>
                <a:spcPct val="171531"/>
              </a:lnSpc>
              <a:spcBef>
                <a:spcPts val="0"/>
              </a:spcBef>
              <a:spcAft>
                <a:spcPts val="0"/>
              </a:spcAft>
              <a:buClr>
                <a:srgbClr val="FFFFFF"/>
              </a:buClr>
              <a:buSzPts val="3200"/>
              <a:buFont typeface="Arial"/>
              <a:buChar char="•"/>
            </a:pPr>
            <a:r>
              <a:rPr lang="en-US" sz="3200" b="1" i="0" u="none" strike="noStrike" cap="none">
                <a:solidFill>
                  <a:srgbClr val="FFFFFF"/>
                </a:solidFill>
                <a:latin typeface="Public Sans"/>
                <a:ea typeface="Public Sans"/>
                <a:cs typeface="Public Sans"/>
                <a:sym typeface="Public Sans"/>
              </a:rPr>
              <a:t>E-mail: info@egistic.kz</a:t>
            </a:r>
            <a:endParaRPr/>
          </a:p>
          <a:p>
            <a:pPr marL="971544" marR="0" lvl="1" indent="-485772" algn="l" rtl="0">
              <a:lnSpc>
                <a:spcPct val="171531"/>
              </a:lnSpc>
              <a:spcBef>
                <a:spcPts val="0"/>
              </a:spcBef>
              <a:spcAft>
                <a:spcPts val="0"/>
              </a:spcAft>
              <a:buClr>
                <a:srgbClr val="FFFFFF"/>
              </a:buClr>
              <a:buSzPts val="3200"/>
              <a:buFont typeface="Arial"/>
              <a:buChar char="•"/>
            </a:pPr>
            <a:r>
              <a:rPr lang="en-US" sz="3200" b="1" i="0" u="none" strike="noStrike" cap="none">
                <a:solidFill>
                  <a:srgbClr val="FFFFFF"/>
                </a:solidFill>
                <a:latin typeface="Public Sans"/>
                <a:ea typeface="Public Sans"/>
                <a:cs typeface="Public Sans"/>
                <a:sym typeface="Public Sans"/>
              </a:rPr>
              <a:t>Website: https://egistic.kz</a:t>
            </a:r>
            <a:endParaRPr/>
          </a:p>
          <a:p>
            <a:pPr marL="971544" marR="0" lvl="1" indent="-485772" algn="l" rtl="0">
              <a:lnSpc>
                <a:spcPct val="171531"/>
              </a:lnSpc>
              <a:spcBef>
                <a:spcPts val="0"/>
              </a:spcBef>
              <a:spcAft>
                <a:spcPts val="0"/>
              </a:spcAft>
              <a:buClr>
                <a:srgbClr val="FFFFFF"/>
              </a:buClr>
              <a:buSzPts val="3200"/>
              <a:buFont typeface="Arial"/>
              <a:buChar char="•"/>
            </a:pPr>
            <a:r>
              <a:rPr lang="en-US" sz="3200" b="1" i="0" u="none" strike="noStrike" cap="none">
                <a:solidFill>
                  <a:srgbClr val="FFFFFF"/>
                </a:solidFill>
                <a:latin typeface="Public Sans"/>
                <a:ea typeface="Public Sans"/>
                <a:cs typeface="Public Sans"/>
                <a:sym typeface="Public Sans"/>
              </a:rPr>
              <a:t>Social media: /egistic.kz</a:t>
            </a:r>
            <a:endParaRPr/>
          </a:p>
        </p:txBody>
      </p:sp>
      <p:sp>
        <p:nvSpPr>
          <p:cNvPr id="292" name="Google Shape;292;p37"/>
          <p:cNvSpPr txBox="1"/>
          <p:nvPr/>
        </p:nvSpPr>
        <p:spPr>
          <a:xfrm>
            <a:off x="4343400" y="1764864"/>
            <a:ext cx="5607546" cy="2777555"/>
          </a:xfrm>
          <a:prstGeom prst="rect">
            <a:avLst/>
          </a:prstGeom>
          <a:noFill/>
          <a:ln>
            <a:noFill/>
          </a:ln>
        </p:spPr>
        <p:txBody>
          <a:bodyPr spcFirstLastPara="1" wrap="square" lIns="0" tIns="0" rIns="0" bIns="0" anchor="t" anchorCtr="0">
            <a:spAutoFit/>
          </a:bodyPr>
          <a:lstStyle/>
          <a:p>
            <a:pPr marL="485772" marR="0" lvl="1" indent="0" algn="l" rtl="0">
              <a:lnSpc>
                <a:spcPct val="122004"/>
              </a:lnSpc>
              <a:spcBef>
                <a:spcPts val="0"/>
              </a:spcBef>
              <a:spcAft>
                <a:spcPts val="0"/>
              </a:spcAft>
              <a:buNone/>
            </a:pPr>
            <a:r>
              <a:rPr lang="en-US" sz="4499" b="1" i="0" u="none" strike="noStrike" cap="none">
                <a:solidFill>
                  <a:srgbClr val="FFFFFF"/>
                </a:solidFill>
                <a:latin typeface="Public Sans"/>
                <a:ea typeface="Public Sans"/>
                <a:cs typeface="Public Sans"/>
                <a:sym typeface="Public Sans"/>
              </a:rPr>
              <a:t>DANKE</a:t>
            </a:r>
            <a:endParaRPr/>
          </a:p>
          <a:p>
            <a:pPr marL="485772" marR="0" lvl="1" indent="0" algn="l" rtl="0">
              <a:lnSpc>
                <a:spcPct val="122004"/>
              </a:lnSpc>
              <a:spcBef>
                <a:spcPts val="0"/>
              </a:spcBef>
              <a:spcAft>
                <a:spcPts val="0"/>
              </a:spcAft>
              <a:buNone/>
            </a:pPr>
            <a:r>
              <a:rPr lang="en-US" sz="4499" b="1" i="0" u="none" strike="noStrike" cap="none">
                <a:solidFill>
                  <a:srgbClr val="FFFFFF"/>
                </a:solidFill>
                <a:latin typeface="Public Sans"/>
                <a:ea typeface="Public Sans"/>
                <a:cs typeface="Public Sans"/>
                <a:sym typeface="Public Sans"/>
              </a:rPr>
              <a:t>RAKHMET</a:t>
            </a:r>
            <a:endParaRPr/>
          </a:p>
          <a:p>
            <a:pPr marL="485772" marR="0" lvl="1" indent="0" algn="l" rtl="0">
              <a:lnSpc>
                <a:spcPct val="122004"/>
              </a:lnSpc>
              <a:spcBef>
                <a:spcPts val="0"/>
              </a:spcBef>
              <a:spcAft>
                <a:spcPts val="0"/>
              </a:spcAft>
              <a:buNone/>
            </a:pPr>
            <a:r>
              <a:rPr lang="en-US" sz="4499" b="1" i="0" u="none" strike="noStrike" cap="none">
                <a:solidFill>
                  <a:srgbClr val="FFFFFF"/>
                </a:solidFill>
                <a:latin typeface="Public Sans"/>
                <a:ea typeface="Public Sans"/>
                <a:cs typeface="Public Sans"/>
                <a:sym typeface="Public Sans"/>
              </a:rPr>
              <a:t>THANK YOU </a:t>
            </a:r>
            <a:endParaRPr/>
          </a:p>
          <a:p>
            <a:pPr marL="485772" marR="0" lvl="1" indent="0" algn="l" rtl="0">
              <a:lnSpc>
                <a:spcPct val="122004"/>
              </a:lnSpc>
              <a:spcBef>
                <a:spcPts val="0"/>
              </a:spcBef>
              <a:spcAft>
                <a:spcPts val="0"/>
              </a:spcAft>
              <a:buNone/>
            </a:pPr>
            <a:r>
              <a:rPr lang="en-US" sz="4499" b="1" i="0" u="none" strike="noStrike" cap="none">
                <a:solidFill>
                  <a:srgbClr val="FFFFFF"/>
                </a:solidFill>
                <a:latin typeface="Public Sans"/>
                <a:ea typeface="Public Sans"/>
                <a:cs typeface="Public Sans"/>
                <a:sym typeface="Public Sans"/>
              </a:rPr>
              <a:t> </a:t>
            </a:r>
            <a:endParaRPr/>
          </a:p>
        </p:txBody>
      </p:sp>
      <p:pic>
        <p:nvPicPr>
          <p:cNvPr id="293" name="Google Shape;293;p37"/>
          <p:cNvPicPr preferRelativeResize="0"/>
          <p:nvPr/>
        </p:nvPicPr>
        <p:blipFill rotWithShape="1">
          <a:blip r:embed="rId4">
            <a:alphaModFix/>
          </a:blip>
          <a:srcRect/>
          <a:stretch/>
        </p:blipFill>
        <p:spPr>
          <a:xfrm>
            <a:off x="10972800" y="1409700"/>
            <a:ext cx="5943600" cy="684504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15"/>
          <p:cNvPicPr preferRelativeResize="0"/>
          <p:nvPr/>
        </p:nvPicPr>
        <p:blipFill rotWithShape="1">
          <a:blip r:embed="rId3">
            <a:alphaModFix/>
          </a:blip>
          <a:srcRect/>
          <a:stretch/>
        </p:blipFill>
        <p:spPr>
          <a:xfrm>
            <a:off x="1981200" y="2324100"/>
            <a:ext cx="7010400" cy="3601592"/>
          </a:xfrm>
          <a:prstGeom prst="rect">
            <a:avLst/>
          </a:prstGeom>
          <a:noFill/>
          <a:ln>
            <a:noFill/>
          </a:ln>
        </p:spPr>
      </p:pic>
      <p:sp>
        <p:nvSpPr>
          <p:cNvPr id="105" name="Google Shape;105;p15"/>
          <p:cNvSpPr txBox="1"/>
          <p:nvPr/>
        </p:nvSpPr>
        <p:spPr>
          <a:xfrm>
            <a:off x="2743200" y="6896100"/>
            <a:ext cx="4648200" cy="570028"/>
          </a:xfrm>
          <a:prstGeom prst="rect">
            <a:avLst/>
          </a:prstGeom>
          <a:noFill/>
          <a:ln>
            <a:noFill/>
          </a:ln>
        </p:spPr>
        <p:txBody>
          <a:bodyPr spcFirstLastPara="1" wrap="square" lIns="0" tIns="0" rIns="0" bIns="0" anchor="t" anchorCtr="0">
            <a:spAutoFit/>
          </a:bodyPr>
          <a:lstStyle/>
          <a:p>
            <a:pPr marL="0" marR="0" lvl="0" indent="0" algn="ctr" rtl="0">
              <a:lnSpc>
                <a:spcPct val="108624"/>
              </a:lnSpc>
              <a:spcBef>
                <a:spcPts val="0"/>
              </a:spcBef>
              <a:spcAft>
                <a:spcPts val="0"/>
              </a:spcAft>
              <a:buNone/>
            </a:pPr>
            <a:r>
              <a:rPr lang="en-US" sz="4000" b="0" i="0" u="none" strike="noStrike" cap="none">
                <a:solidFill>
                  <a:srgbClr val="4B970F"/>
                </a:solidFill>
                <a:latin typeface="Arial"/>
                <a:ea typeface="Arial"/>
                <a:cs typeface="Arial"/>
                <a:sym typeface="Arial"/>
              </a:rPr>
              <a:t>2 725 000 km2 </a:t>
            </a:r>
            <a:endParaRPr/>
          </a:p>
        </p:txBody>
      </p:sp>
      <p:pic>
        <p:nvPicPr>
          <p:cNvPr id="106" name="Google Shape;106;p15"/>
          <p:cNvPicPr preferRelativeResize="0"/>
          <p:nvPr/>
        </p:nvPicPr>
        <p:blipFill rotWithShape="1">
          <a:blip r:embed="rId4">
            <a:alphaModFix/>
          </a:blip>
          <a:srcRect/>
          <a:stretch/>
        </p:blipFill>
        <p:spPr>
          <a:xfrm>
            <a:off x="12115800" y="2357718"/>
            <a:ext cx="4059634" cy="2493204"/>
          </a:xfrm>
          <a:prstGeom prst="rect">
            <a:avLst/>
          </a:prstGeom>
          <a:noFill/>
          <a:ln>
            <a:noFill/>
          </a:ln>
        </p:spPr>
      </p:pic>
      <p:sp>
        <p:nvSpPr>
          <p:cNvPr id="107" name="Google Shape;107;p15"/>
          <p:cNvSpPr txBox="1"/>
          <p:nvPr/>
        </p:nvSpPr>
        <p:spPr>
          <a:xfrm>
            <a:off x="10896602" y="6899362"/>
            <a:ext cx="6421834" cy="663900"/>
          </a:xfrm>
          <a:prstGeom prst="rect">
            <a:avLst/>
          </a:prstGeom>
          <a:noFill/>
          <a:ln>
            <a:noFill/>
          </a:ln>
        </p:spPr>
        <p:txBody>
          <a:bodyPr spcFirstLastPara="1" wrap="square" lIns="0" tIns="0" rIns="0" bIns="0" anchor="t" anchorCtr="0">
            <a:spAutoFit/>
          </a:bodyPr>
          <a:lstStyle/>
          <a:p>
            <a:pPr marL="0" marR="0" lvl="0" indent="0" algn="ctr" rtl="0">
              <a:lnSpc>
                <a:spcPct val="54312"/>
              </a:lnSpc>
              <a:spcBef>
                <a:spcPts val="0"/>
              </a:spcBef>
              <a:spcAft>
                <a:spcPts val="0"/>
              </a:spcAft>
              <a:buNone/>
            </a:pPr>
            <a:r>
              <a:rPr lang="en-US" sz="8000" b="0" i="0" u="none" strike="noStrike" cap="none">
                <a:solidFill>
                  <a:srgbClr val="4B970F"/>
                </a:solidFill>
                <a:latin typeface="Arial"/>
                <a:ea typeface="Arial"/>
                <a:cs typeface="Arial"/>
                <a:sym typeface="Arial"/>
              </a:rPr>
              <a:t>41 285 km2 </a:t>
            </a:r>
            <a:endParaRPr/>
          </a:p>
        </p:txBody>
      </p:sp>
      <p:sp>
        <p:nvSpPr>
          <p:cNvPr id="108" name="Google Shape;108;p15"/>
          <p:cNvSpPr txBox="1"/>
          <p:nvPr/>
        </p:nvSpPr>
        <p:spPr>
          <a:xfrm>
            <a:off x="7162800" y="996703"/>
            <a:ext cx="4648200" cy="713978"/>
          </a:xfrm>
          <a:prstGeom prst="rect">
            <a:avLst/>
          </a:prstGeom>
          <a:noFill/>
          <a:ln>
            <a:noFill/>
          </a:ln>
        </p:spPr>
        <p:txBody>
          <a:bodyPr spcFirstLastPara="1" wrap="square" lIns="0" tIns="0" rIns="0" bIns="0" anchor="t" anchorCtr="0">
            <a:spAutoFit/>
          </a:bodyPr>
          <a:lstStyle/>
          <a:p>
            <a:pPr marL="0" marR="0" lvl="0" indent="0" algn="ctr" rtl="0">
              <a:lnSpc>
                <a:spcPct val="45260"/>
              </a:lnSpc>
              <a:spcBef>
                <a:spcPts val="0"/>
              </a:spcBef>
              <a:spcAft>
                <a:spcPts val="0"/>
              </a:spcAft>
              <a:buNone/>
            </a:pPr>
            <a:r>
              <a:rPr lang="en-US" sz="9600" b="0" i="0" u="none" strike="noStrike" cap="none">
                <a:solidFill>
                  <a:srgbClr val="4B970F"/>
                </a:solidFill>
                <a:latin typeface="Arial"/>
                <a:ea typeface="Arial"/>
                <a:cs typeface="Arial"/>
                <a:sym typeface="Arial"/>
              </a:rPr>
              <a:t>AREA</a:t>
            </a:r>
            <a:endParaRPr/>
          </a:p>
        </p:txBody>
      </p:sp>
      <p:sp>
        <p:nvSpPr>
          <p:cNvPr id="109" name="Google Shape;109;p15"/>
          <p:cNvSpPr txBox="1"/>
          <p:nvPr/>
        </p:nvSpPr>
        <p:spPr>
          <a:xfrm>
            <a:off x="2556164" y="7563262"/>
            <a:ext cx="4648200" cy="570028"/>
          </a:xfrm>
          <a:prstGeom prst="rect">
            <a:avLst/>
          </a:prstGeom>
          <a:noFill/>
          <a:ln>
            <a:noFill/>
          </a:ln>
        </p:spPr>
        <p:txBody>
          <a:bodyPr spcFirstLastPara="1" wrap="square" lIns="0" tIns="0" rIns="0" bIns="0" anchor="t" anchorCtr="0">
            <a:spAutoFit/>
          </a:bodyPr>
          <a:lstStyle/>
          <a:p>
            <a:pPr marL="0" marR="0" lvl="0" indent="0" algn="ctr" rtl="0">
              <a:lnSpc>
                <a:spcPct val="108624"/>
              </a:lnSpc>
              <a:spcBef>
                <a:spcPts val="0"/>
              </a:spcBef>
              <a:spcAft>
                <a:spcPts val="0"/>
              </a:spcAft>
              <a:buNone/>
            </a:pPr>
            <a:r>
              <a:rPr lang="en-US" sz="4000" b="0" i="0" u="none" strike="noStrike" cap="none">
                <a:solidFill>
                  <a:srgbClr val="4B970F"/>
                </a:solidFill>
                <a:latin typeface="Arial"/>
                <a:ea typeface="Arial"/>
                <a:cs typeface="Arial"/>
                <a:sym typeface="Arial"/>
              </a:rPr>
              <a:t>23 mln ha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10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7"/>
                                        </p:tgtEl>
                                        <p:attrNameLst>
                                          <p:attrName>style.visibility</p:attrName>
                                        </p:attrNameLst>
                                      </p:cBhvr>
                                      <p:to>
                                        <p:strVal val="visible"/>
                                      </p:to>
                                    </p:set>
                                    <p:animEffect transition="in" filter="fade">
                                      <p:cBhvr>
                                        <p:cTn id="17" dur="1000"/>
                                        <p:tgtEl>
                                          <p:spTgt spid="10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8"/>
                                        </p:tgtEl>
                                        <p:attrNameLst>
                                          <p:attrName>style.visibility</p:attrName>
                                        </p:attrNameLst>
                                      </p:cBhvr>
                                      <p:to>
                                        <p:strVal val="visible"/>
                                      </p:to>
                                    </p:set>
                                    <p:animEffect transition="in" filter="fade">
                                      <p:cBhvr>
                                        <p:cTn id="22" dur="1000"/>
                                        <p:tgtEl>
                                          <p:spTgt spid="10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10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rotWithShape="1">
          <a:blip r:embed="rId3">
            <a:alphaModFix/>
          </a:blip>
          <a:srcRect/>
          <a:stretch/>
        </p:blipFill>
        <p:spPr>
          <a:xfrm>
            <a:off x="1981200" y="2324099"/>
            <a:ext cx="13106400" cy="6733411"/>
          </a:xfrm>
          <a:prstGeom prst="rect">
            <a:avLst/>
          </a:prstGeom>
          <a:noFill/>
          <a:ln>
            <a:noFill/>
          </a:ln>
        </p:spPr>
      </p:pic>
      <p:pic>
        <p:nvPicPr>
          <p:cNvPr id="116" name="Google Shape;116;p16"/>
          <p:cNvPicPr preferRelativeResize="0"/>
          <p:nvPr/>
        </p:nvPicPr>
        <p:blipFill rotWithShape="1">
          <a:blip r:embed="rId4">
            <a:alphaModFix/>
          </a:blip>
          <a:srcRect/>
          <a:stretch/>
        </p:blipFill>
        <p:spPr>
          <a:xfrm>
            <a:off x="10134600" y="4762500"/>
            <a:ext cx="2611834" cy="160404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17"/>
          <p:cNvPicPr preferRelativeResize="0"/>
          <p:nvPr/>
        </p:nvPicPr>
        <p:blipFill rotWithShape="1">
          <a:blip r:embed="rId3">
            <a:alphaModFix/>
          </a:blip>
          <a:srcRect/>
          <a:stretch/>
        </p:blipFill>
        <p:spPr>
          <a:xfrm>
            <a:off x="1981200" y="2324100"/>
            <a:ext cx="7010400" cy="3601592"/>
          </a:xfrm>
          <a:prstGeom prst="rect">
            <a:avLst/>
          </a:prstGeom>
          <a:noFill/>
          <a:ln>
            <a:noFill/>
          </a:ln>
        </p:spPr>
      </p:pic>
      <p:pic>
        <p:nvPicPr>
          <p:cNvPr id="123" name="Google Shape;123;p17"/>
          <p:cNvPicPr preferRelativeResize="0"/>
          <p:nvPr/>
        </p:nvPicPr>
        <p:blipFill rotWithShape="1">
          <a:blip r:embed="rId4">
            <a:alphaModFix/>
          </a:blip>
          <a:srcRect/>
          <a:stretch/>
        </p:blipFill>
        <p:spPr>
          <a:xfrm>
            <a:off x="12617923" y="2927746"/>
            <a:ext cx="3252711" cy="1997636"/>
          </a:xfrm>
          <a:prstGeom prst="rect">
            <a:avLst/>
          </a:prstGeom>
          <a:noFill/>
          <a:ln>
            <a:noFill/>
          </a:ln>
        </p:spPr>
      </p:pic>
      <p:sp>
        <p:nvSpPr>
          <p:cNvPr id="124" name="Google Shape;124;p17"/>
          <p:cNvSpPr txBox="1"/>
          <p:nvPr/>
        </p:nvSpPr>
        <p:spPr>
          <a:xfrm>
            <a:off x="11811000" y="6896100"/>
            <a:ext cx="4059634" cy="570028"/>
          </a:xfrm>
          <a:prstGeom prst="rect">
            <a:avLst/>
          </a:prstGeom>
          <a:noFill/>
          <a:ln>
            <a:noFill/>
          </a:ln>
        </p:spPr>
        <p:txBody>
          <a:bodyPr spcFirstLastPara="1" wrap="square" lIns="0" tIns="0" rIns="0" bIns="0" anchor="t" anchorCtr="0">
            <a:spAutoFit/>
          </a:bodyPr>
          <a:lstStyle/>
          <a:p>
            <a:pPr marL="0" marR="0" lvl="0" indent="0" algn="ctr" rtl="0">
              <a:lnSpc>
                <a:spcPct val="108624"/>
              </a:lnSpc>
              <a:spcBef>
                <a:spcPts val="0"/>
              </a:spcBef>
              <a:spcAft>
                <a:spcPts val="0"/>
              </a:spcAft>
              <a:buNone/>
            </a:pPr>
            <a:r>
              <a:rPr lang="en-US" sz="4000" b="0" i="0" u="none" strike="noStrike" cap="none">
                <a:solidFill>
                  <a:srgbClr val="4B970F"/>
                </a:solidFill>
                <a:latin typeface="Arial"/>
                <a:ea typeface="Arial"/>
                <a:cs typeface="Arial"/>
                <a:sym typeface="Arial"/>
              </a:rPr>
              <a:t> </a:t>
            </a:r>
            <a:endParaRPr/>
          </a:p>
        </p:txBody>
      </p:sp>
      <p:sp>
        <p:nvSpPr>
          <p:cNvPr id="125" name="Google Shape;125;p17"/>
          <p:cNvSpPr/>
          <p:nvPr/>
        </p:nvSpPr>
        <p:spPr>
          <a:xfrm>
            <a:off x="4953000" y="6591300"/>
            <a:ext cx="2057400" cy="1997636"/>
          </a:xfrm>
          <a:prstGeom prst="flowChartConnector">
            <a:avLst/>
          </a:prstGeom>
          <a:solidFill>
            <a:srgbClr val="7F7F7F"/>
          </a:solidFill>
          <a:ln w="25400" cap="flat" cmpd="sng">
            <a:solidFill>
              <a:srgbClr val="7F7F7F"/>
            </a:solidFill>
            <a:prstDash val="solid"/>
            <a:round/>
            <a:headEnd type="none" w="sm" len="sm"/>
            <a:tailEnd type="none" w="sm" len="sm"/>
          </a:ln>
          <a:effectLst>
            <a:outerShdw blurRad="698500" sx="143000" sy="143000" algn="ctr" rotWithShape="0">
              <a:srgbClr val="000000">
                <a:alpha val="70980"/>
              </a:srgbClr>
            </a:outerShdw>
            <a:reflection stA="52000" endA="300" endPos="35000" sy="-100000" algn="bl" rotWithShape="0"/>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9600" b="1" i="0" u="none" strike="noStrike" cap="none">
                <a:solidFill>
                  <a:schemeClr val="lt1"/>
                </a:solidFill>
                <a:latin typeface="Calibri"/>
                <a:ea typeface="Calibri"/>
                <a:cs typeface="Calibri"/>
                <a:sym typeface="Calibri"/>
              </a:rPr>
              <a:t>12</a:t>
            </a:r>
            <a:endParaRPr sz="9600" b="1" i="0" u="none" strike="noStrike" cap="none">
              <a:solidFill>
                <a:schemeClr val="lt1"/>
              </a:solidFill>
              <a:latin typeface="Calibri"/>
              <a:ea typeface="Calibri"/>
              <a:cs typeface="Calibri"/>
              <a:sym typeface="Calibri"/>
            </a:endParaRPr>
          </a:p>
        </p:txBody>
      </p:sp>
      <p:sp>
        <p:nvSpPr>
          <p:cNvPr id="126" name="Google Shape;126;p17"/>
          <p:cNvSpPr txBox="1"/>
          <p:nvPr/>
        </p:nvSpPr>
        <p:spPr>
          <a:xfrm>
            <a:off x="3597442" y="951562"/>
            <a:ext cx="9772283" cy="757090"/>
          </a:xfrm>
          <a:prstGeom prst="rect">
            <a:avLst/>
          </a:prstGeom>
          <a:noFill/>
          <a:ln>
            <a:noFill/>
          </a:ln>
        </p:spPr>
        <p:txBody>
          <a:bodyPr spcFirstLastPara="1" wrap="square" lIns="91425" tIns="45700" rIns="91425" bIns="45700" anchor="t" anchorCtr="0">
            <a:spAutoFit/>
          </a:bodyPr>
          <a:lstStyle/>
          <a:p>
            <a:pPr marL="0" marR="0" lvl="0" indent="0" algn="ctr" rtl="0">
              <a:lnSpc>
                <a:spcPct val="45260"/>
              </a:lnSpc>
              <a:spcBef>
                <a:spcPts val="0"/>
              </a:spcBef>
              <a:spcAft>
                <a:spcPts val="0"/>
              </a:spcAft>
              <a:buNone/>
            </a:pPr>
            <a:r>
              <a:rPr lang="en-US" sz="9600" b="0" i="0" u="none" strike="noStrike" cap="none" dirty="0">
                <a:solidFill>
                  <a:srgbClr val="4B970F"/>
                </a:solidFill>
                <a:latin typeface="Arial"/>
                <a:ea typeface="Arial"/>
                <a:cs typeface="Arial"/>
                <a:sym typeface="Arial"/>
              </a:rPr>
              <a:t>PRODUCTIVITY</a:t>
            </a:r>
            <a:endParaRPr dirty="0"/>
          </a:p>
        </p:txBody>
      </p:sp>
      <p:sp>
        <p:nvSpPr>
          <p:cNvPr id="127" name="Google Shape;127;p17"/>
          <p:cNvSpPr/>
          <p:nvPr/>
        </p:nvSpPr>
        <p:spPr>
          <a:xfrm>
            <a:off x="13215578" y="6467310"/>
            <a:ext cx="2057400" cy="1997636"/>
          </a:xfrm>
          <a:prstGeom prst="flowChartConnector">
            <a:avLst/>
          </a:prstGeom>
          <a:solidFill>
            <a:srgbClr val="7F7F7F"/>
          </a:solidFill>
          <a:ln w="25400" cap="flat" cmpd="sng">
            <a:solidFill>
              <a:srgbClr val="7F7F7F"/>
            </a:solidFill>
            <a:prstDash val="solid"/>
            <a:round/>
            <a:headEnd type="none" w="sm" len="sm"/>
            <a:tailEnd type="none" w="sm" len="sm"/>
          </a:ln>
          <a:effectLst>
            <a:outerShdw blurRad="698500" sx="143000" sy="143000" algn="ctr" rotWithShape="0">
              <a:srgbClr val="000000">
                <a:alpha val="70980"/>
              </a:srgbClr>
            </a:outerShdw>
            <a:reflection stA="52000" endA="300" endPos="35000" sy="-100000" algn="bl" rotWithShape="0"/>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9600" b="1" i="0" u="none" strike="noStrike" cap="none">
                <a:solidFill>
                  <a:schemeClr val="lt1"/>
                </a:solidFill>
                <a:latin typeface="Calibri"/>
                <a:ea typeface="Calibri"/>
                <a:cs typeface="Calibri"/>
                <a:sym typeface="Calibri"/>
              </a:rPr>
              <a:t>60</a:t>
            </a:r>
            <a:endParaRPr sz="9600" b="1"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10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18"/>
          <p:cNvPicPr preferRelativeResize="0"/>
          <p:nvPr/>
        </p:nvPicPr>
        <p:blipFill rotWithShape="1">
          <a:blip r:embed="rId3">
            <a:alphaModFix/>
          </a:blip>
          <a:srcRect/>
          <a:stretch/>
        </p:blipFill>
        <p:spPr>
          <a:xfrm>
            <a:off x="961204" y="3647504"/>
            <a:ext cx="7010400" cy="3601592"/>
          </a:xfrm>
          <a:prstGeom prst="rect">
            <a:avLst/>
          </a:prstGeom>
          <a:noFill/>
          <a:ln>
            <a:noFill/>
          </a:ln>
        </p:spPr>
      </p:pic>
      <p:sp>
        <p:nvSpPr>
          <p:cNvPr id="134" name="Google Shape;134;p18"/>
          <p:cNvSpPr txBox="1"/>
          <p:nvPr/>
        </p:nvSpPr>
        <p:spPr>
          <a:xfrm>
            <a:off x="11811000" y="6896100"/>
            <a:ext cx="4059634" cy="570028"/>
          </a:xfrm>
          <a:prstGeom prst="rect">
            <a:avLst/>
          </a:prstGeom>
          <a:noFill/>
          <a:ln>
            <a:noFill/>
          </a:ln>
        </p:spPr>
        <p:txBody>
          <a:bodyPr spcFirstLastPara="1" wrap="square" lIns="0" tIns="0" rIns="0" bIns="0" anchor="t" anchorCtr="0">
            <a:spAutoFit/>
          </a:bodyPr>
          <a:lstStyle/>
          <a:p>
            <a:pPr marL="0" marR="0" lvl="0" indent="0" algn="ctr" rtl="0">
              <a:lnSpc>
                <a:spcPct val="108624"/>
              </a:lnSpc>
              <a:spcBef>
                <a:spcPts val="0"/>
              </a:spcBef>
              <a:spcAft>
                <a:spcPts val="0"/>
              </a:spcAft>
              <a:buNone/>
            </a:pPr>
            <a:r>
              <a:rPr lang="en-US" sz="4000" b="0" i="0" u="none" strike="noStrike" cap="none">
                <a:solidFill>
                  <a:srgbClr val="4B970F"/>
                </a:solidFill>
                <a:latin typeface="Arial"/>
                <a:ea typeface="Arial"/>
                <a:cs typeface="Arial"/>
                <a:sym typeface="Arial"/>
              </a:rPr>
              <a:t> </a:t>
            </a:r>
            <a:endParaRPr/>
          </a:p>
        </p:txBody>
      </p:sp>
      <p:sp>
        <p:nvSpPr>
          <p:cNvPr id="135" name="Google Shape;135;p18"/>
          <p:cNvSpPr txBox="1"/>
          <p:nvPr/>
        </p:nvSpPr>
        <p:spPr>
          <a:xfrm>
            <a:off x="2526632" y="951562"/>
            <a:ext cx="10843093" cy="757090"/>
          </a:xfrm>
          <a:prstGeom prst="rect">
            <a:avLst/>
          </a:prstGeom>
          <a:noFill/>
          <a:ln>
            <a:noFill/>
          </a:ln>
        </p:spPr>
        <p:txBody>
          <a:bodyPr spcFirstLastPara="1" wrap="square" lIns="91425" tIns="45700" rIns="91425" bIns="45700" anchor="t" anchorCtr="0">
            <a:spAutoFit/>
          </a:bodyPr>
          <a:lstStyle/>
          <a:p>
            <a:pPr marL="0" marR="0" lvl="0" indent="0" algn="ctr" rtl="0">
              <a:lnSpc>
                <a:spcPct val="45260"/>
              </a:lnSpc>
              <a:spcBef>
                <a:spcPts val="0"/>
              </a:spcBef>
              <a:spcAft>
                <a:spcPts val="0"/>
              </a:spcAft>
              <a:buNone/>
            </a:pPr>
            <a:r>
              <a:rPr lang="en-US" sz="9600" b="0" i="0" u="none" strike="noStrike" cap="none" dirty="0">
                <a:solidFill>
                  <a:srgbClr val="4B970F"/>
                </a:solidFill>
                <a:latin typeface="Arial"/>
                <a:ea typeface="Arial"/>
                <a:cs typeface="Arial"/>
                <a:sym typeface="Arial"/>
              </a:rPr>
              <a:t>AVERAGE FARM</a:t>
            </a:r>
            <a:endParaRPr dirty="0"/>
          </a:p>
        </p:txBody>
      </p:sp>
      <p:pic>
        <p:nvPicPr>
          <p:cNvPr id="136" name="Google Shape;136;p18"/>
          <p:cNvPicPr preferRelativeResize="0"/>
          <p:nvPr/>
        </p:nvPicPr>
        <p:blipFill rotWithShape="1">
          <a:blip r:embed="rId4">
            <a:alphaModFix/>
          </a:blip>
          <a:srcRect/>
          <a:stretch/>
        </p:blipFill>
        <p:spPr>
          <a:xfrm>
            <a:off x="8991600" y="2178199"/>
            <a:ext cx="5243945" cy="5168601"/>
          </a:xfrm>
          <a:prstGeom prst="rect">
            <a:avLst/>
          </a:prstGeom>
          <a:noFill/>
          <a:ln>
            <a:noFill/>
          </a:ln>
        </p:spPr>
      </p:pic>
      <p:sp>
        <p:nvSpPr>
          <p:cNvPr id="137" name="Google Shape;137;p18"/>
          <p:cNvSpPr/>
          <p:nvPr/>
        </p:nvSpPr>
        <p:spPr>
          <a:xfrm>
            <a:off x="13095920" y="6132628"/>
            <a:ext cx="2667000" cy="2667000"/>
          </a:xfrm>
          <a:prstGeom prst="ellipse">
            <a:avLst/>
          </a:prstGeom>
          <a:solidFill>
            <a:schemeClr val="accent3"/>
          </a:solidFill>
          <a:ln w="38100" cap="flat" cmpd="sng">
            <a:solidFill>
              <a:schemeClr val="lt1"/>
            </a:solidFill>
            <a:prstDash val="solid"/>
            <a:round/>
            <a:headEnd type="none" w="sm" len="sm"/>
            <a:tailEnd type="none" w="sm" len="sm"/>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chemeClr val="lt1"/>
                </a:solidFill>
                <a:latin typeface="Public Sans"/>
                <a:ea typeface="Public Sans"/>
                <a:cs typeface="Public Sans"/>
                <a:sym typeface="Public Sans"/>
              </a:rPr>
              <a:t>5 000 hectar</a:t>
            </a:r>
            <a:endParaRPr sz="2800" b="1" i="0" u="none" strike="noStrike" cap="none">
              <a:solidFill>
                <a:schemeClr val="lt1"/>
              </a:solidFill>
              <a:latin typeface="Calibri"/>
              <a:ea typeface="Calibri"/>
              <a:cs typeface="Calibri"/>
              <a:sym typeface="Calibri"/>
            </a:endParaRPr>
          </a:p>
        </p:txBody>
      </p:sp>
      <p:cxnSp>
        <p:nvCxnSpPr>
          <p:cNvPr id="138" name="Google Shape;138;p18"/>
          <p:cNvCxnSpPr/>
          <p:nvPr/>
        </p:nvCxnSpPr>
        <p:spPr>
          <a:xfrm rot="10800000" flipH="1">
            <a:off x="5410200" y="4267200"/>
            <a:ext cx="4724400" cy="266700"/>
          </a:xfrm>
          <a:prstGeom prst="straightConnector1">
            <a:avLst/>
          </a:prstGeom>
          <a:noFill/>
          <a:ln w="9525" cap="flat" cmpd="sng">
            <a:solidFill>
              <a:srgbClr val="4A7DBA"/>
            </a:solidFill>
            <a:prstDash val="solid"/>
            <a:round/>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19"/>
          <p:cNvPicPr preferRelativeResize="0"/>
          <p:nvPr/>
        </p:nvPicPr>
        <p:blipFill rotWithShape="1">
          <a:blip r:embed="rId3">
            <a:alphaModFix/>
          </a:blip>
          <a:srcRect/>
          <a:stretch/>
        </p:blipFill>
        <p:spPr>
          <a:xfrm>
            <a:off x="4821602" y="1943100"/>
            <a:ext cx="1689122" cy="1486428"/>
          </a:xfrm>
          <a:prstGeom prst="rect">
            <a:avLst/>
          </a:prstGeom>
          <a:noFill/>
          <a:ln>
            <a:noFill/>
          </a:ln>
        </p:spPr>
      </p:pic>
      <p:sp>
        <p:nvSpPr>
          <p:cNvPr id="145" name="Google Shape;145;p19"/>
          <p:cNvSpPr txBox="1"/>
          <p:nvPr/>
        </p:nvSpPr>
        <p:spPr>
          <a:xfrm>
            <a:off x="990600" y="3873921"/>
            <a:ext cx="9351127" cy="2539157"/>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6000" b="1" i="0" u="none" strike="noStrike" cap="none">
                <a:solidFill>
                  <a:srgbClr val="000000"/>
                </a:solidFill>
                <a:latin typeface="Public Sans"/>
                <a:ea typeface="Public Sans"/>
                <a:cs typeface="Public Sans"/>
                <a:sym typeface="Public Sans"/>
              </a:rPr>
              <a:t>Low productivity as a result of specific farming in Kazakhstan</a:t>
            </a:r>
            <a:endParaRPr/>
          </a:p>
        </p:txBody>
      </p:sp>
      <p:pic>
        <p:nvPicPr>
          <p:cNvPr id="146" name="Google Shape;146;p19"/>
          <p:cNvPicPr preferRelativeResize="0"/>
          <p:nvPr/>
        </p:nvPicPr>
        <p:blipFill rotWithShape="1">
          <a:blip r:embed="rId4">
            <a:alphaModFix/>
          </a:blip>
          <a:srcRect/>
          <a:stretch/>
        </p:blipFill>
        <p:spPr>
          <a:xfrm>
            <a:off x="11430000" y="-59674"/>
            <a:ext cx="6934201" cy="1040634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20"/>
          <p:cNvPicPr preferRelativeResize="0"/>
          <p:nvPr/>
        </p:nvPicPr>
        <p:blipFill rotWithShape="1">
          <a:blip r:embed="rId3">
            <a:alphaModFix/>
          </a:blip>
          <a:srcRect/>
          <a:stretch/>
        </p:blipFill>
        <p:spPr>
          <a:xfrm>
            <a:off x="10210800" y="1900922"/>
            <a:ext cx="6979613" cy="6979613"/>
          </a:xfrm>
          <a:prstGeom prst="rect">
            <a:avLst/>
          </a:prstGeom>
          <a:noFill/>
          <a:ln>
            <a:noFill/>
          </a:ln>
        </p:spPr>
      </p:pic>
      <p:pic>
        <p:nvPicPr>
          <p:cNvPr id="153" name="Google Shape;153;p20"/>
          <p:cNvPicPr preferRelativeResize="0"/>
          <p:nvPr/>
        </p:nvPicPr>
        <p:blipFill rotWithShape="1">
          <a:blip r:embed="rId4">
            <a:alphaModFix/>
          </a:blip>
          <a:srcRect/>
          <a:stretch/>
        </p:blipFill>
        <p:spPr>
          <a:xfrm rot="3766563">
            <a:off x="7074143" y="2250047"/>
            <a:ext cx="5484762" cy="4766757"/>
          </a:xfrm>
          <a:prstGeom prst="rect">
            <a:avLst/>
          </a:prstGeom>
          <a:noFill/>
          <a:ln>
            <a:noFill/>
          </a:ln>
        </p:spPr>
      </p:pic>
      <p:pic>
        <p:nvPicPr>
          <p:cNvPr id="154" name="Google Shape;154;p20"/>
          <p:cNvPicPr preferRelativeResize="0"/>
          <p:nvPr/>
        </p:nvPicPr>
        <p:blipFill rotWithShape="1">
          <a:blip r:embed="rId4">
            <a:alphaModFix/>
          </a:blip>
          <a:srcRect/>
          <a:stretch/>
        </p:blipFill>
        <p:spPr>
          <a:xfrm rot="7150884" flipH="1">
            <a:off x="6830222" y="5061212"/>
            <a:ext cx="5762697" cy="5008308"/>
          </a:xfrm>
          <a:prstGeom prst="rect">
            <a:avLst/>
          </a:prstGeom>
          <a:noFill/>
          <a:ln>
            <a:noFill/>
          </a:ln>
        </p:spPr>
      </p:pic>
      <p:pic>
        <p:nvPicPr>
          <p:cNvPr id="155" name="Google Shape;155;p20"/>
          <p:cNvPicPr preferRelativeResize="0"/>
          <p:nvPr/>
        </p:nvPicPr>
        <p:blipFill rotWithShape="1">
          <a:blip r:embed="rId5">
            <a:alphaModFix/>
          </a:blip>
          <a:srcRect/>
          <a:stretch/>
        </p:blipFill>
        <p:spPr>
          <a:xfrm rot="8100000">
            <a:off x="-3049734" y="794888"/>
            <a:ext cx="7315200" cy="1371600"/>
          </a:xfrm>
          <a:prstGeom prst="rect">
            <a:avLst/>
          </a:prstGeom>
          <a:noFill/>
          <a:ln>
            <a:noFill/>
          </a:ln>
        </p:spPr>
      </p:pic>
      <p:pic>
        <p:nvPicPr>
          <p:cNvPr id="156" name="Google Shape;156;p20"/>
          <p:cNvPicPr preferRelativeResize="0"/>
          <p:nvPr/>
        </p:nvPicPr>
        <p:blipFill rotWithShape="1">
          <a:blip r:embed="rId6">
            <a:alphaModFix/>
          </a:blip>
          <a:srcRect/>
          <a:stretch/>
        </p:blipFill>
        <p:spPr>
          <a:xfrm rot="2564416">
            <a:off x="12646153" y="-217921"/>
            <a:ext cx="7315200" cy="1222248"/>
          </a:xfrm>
          <a:prstGeom prst="rect">
            <a:avLst/>
          </a:prstGeom>
          <a:noFill/>
          <a:ln>
            <a:noFill/>
          </a:ln>
        </p:spPr>
      </p:pic>
      <p:sp>
        <p:nvSpPr>
          <p:cNvPr id="157" name="Google Shape;157;p20"/>
          <p:cNvSpPr txBox="1"/>
          <p:nvPr/>
        </p:nvSpPr>
        <p:spPr>
          <a:xfrm>
            <a:off x="1540236" y="2886218"/>
            <a:ext cx="4859387" cy="638175"/>
          </a:xfrm>
          <a:prstGeom prst="rect">
            <a:avLst/>
          </a:prstGeom>
          <a:noFill/>
          <a:ln>
            <a:noFill/>
          </a:ln>
        </p:spPr>
        <p:txBody>
          <a:bodyPr spcFirstLastPara="1" wrap="square" lIns="0" tIns="0" rIns="0" bIns="0" anchor="t" anchorCtr="0">
            <a:spAutoFit/>
          </a:bodyPr>
          <a:lstStyle/>
          <a:p>
            <a:pPr marL="0" marR="0" lvl="0" indent="0" algn="ctr" rtl="0">
              <a:lnSpc>
                <a:spcPct val="110002"/>
              </a:lnSpc>
              <a:spcBef>
                <a:spcPts val="0"/>
              </a:spcBef>
              <a:spcAft>
                <a:spcPts val="0"/>
              </a:spcAft>
              <a:buNone/>
            </a:pPr>
            <a:r>
              <a:rPr lang="en-US" sz="4499" b="1" i="0" u="none" strike="noStrike" cap="none">
                <a:solidFill>
                  <a:srgbClr val="4B970F"/>
                </a:solidFill>
                <a:latin typeface="Public Sans"/>
                <a:ea typeface="Public Sans"/>
                <a:cs typeface="Public Sans"/>
                <a:sym typeface="Public Sans"/>
              </a:rPr>
              <a:t>Risk farming zone</a:t>
            </a:r>
            <a:endParaRPr/>
          </a:p>
        </p:txBody>
      </p:sp>
      <p:sp>
        <p:nvSpPr>
          <p:cNvPr id="158" name="Google Shape;158;p20"/>
          <p:cNvSpPr txBox="1"/>
          <p:nvPr/>
        </p:nvSpPr>
        <p:spPr>
          <a:xfrm>
            <a:off x="1540236" y="8463420"/>
            <a:ext cx="4428679" cy="638175"/>
          </a:xfrm>
          <a:prstGeom prst="rect">
            <a:avLst/>
          </a:prstGeom>
          <a:noFill/>
          <a:ln>
            <a:noFill/>
          </a:ln>
        </p:spPr>
        <p:txBody>
          <a:bodyPr spcFirstLastPara="1" wrap="square" lIns="0" tIns="0" rIns="0" bIns="0" anchor="t" anchorCtr="0">
            <a:spAutoFit/>
          </a:bodyPr>
          <a:lstStyle/>
          <a:p>
            <a:pPr marL="0" marR="0" lvl="0" indent="0" algn="ctr" rtl="0">
              <a:lnSpc>
                <a:spcPct val="110002"/>
              </a:lnSpc>
              <a:spcBef>
                <a:spcPts val="0"/>
              </a:spcBef>
              <a:spcAft>
                <a:spcPts val="0"/>
              </a:spcAft>
              <a:buNone/>
            </a:pPr>
            <a:r>
              <a:rPr lang="en-US" sz="4499" b="1" i="0" u="none" strike="noStrike" cap="none">
                <a:solidFill>
                  <a:srgbClr val="4B970F"/>
                </a:solidFill>
                <a:latin typeface="Public Sans"/>
                <a:ea typeface="Public Sans"/>
                <a:cs typeface="Public Sans"/>
                <a:sym typeface="Public Sans"/>
              </a:rPr>
              <a:t>Far from the sea</a:t>
            </a:r>
            <a:endParaRPr/>
          </a:p>
        </p:txBody>
      </p:sp>
      <p:sp>
        <p:nvSpPr>
          <p:cNvPr id="159" name="Google Shape;159;p20"/>
          <p:cNvSpPr txBox="1"/>
          <p:nvPr/>
        </p:nvSpPr>
        <p:spPr>
          <a:xfrm>
            <a:off x="4197682" y="700593"/>
            <a:ext cx="1094232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b="1" i="0" u="none" strike="noStrike" cap="none">
                <a:solidFill>
                  <a:srgbClr val="238D2D"/>
                </a:solidFill>
                <a:latin typeface="Public Sans"/>
                <a:ea typeface="Public Sans"/>
                <a:cs typeface="Public Sans"/>
                <a:sym typeface="Public Sans"/>
              </a:rPr>
              <a:t>EXTREME CLIMATE </a:t>
            </a:r>
            <a:endParaRPr sz="7200">
              <a:solidFill>
                <a:srgbClr val="238D2D"/>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anim calcmode="lin" valueType="num">
                                      <p:cBhvr additive="base">
                                        <p:cTn id="7" dur="500"/>
                                        <p:tgtEl>
                                          <p:spTgt spid="152"/>
                                        </p:tgtEl>
                                        <p:attrNameLst>
                                          <p:attrName>ppt_w</p:attrName>
                                        </p:attrNameLst>
                                      </p:cBhvr>
                                      <p:tavLst>
                                        <p:tav tm="0">
                                          <p:val>
                                            <p:strVal val="0"/>
                                          </p:val>
                                        </p:tav>
                                        <p:tav tm="100000">
                                          <p:val>
                                            <p:strVal val="#ppt_w"/>
                                          </p:val>
                                        </p:tav>
                                      </p:tavLst>
                                    </p:anim>
                                    <p:anim calcmode="lin" valueType="num">
                                      <p:cBhvr additive="base">
                                        <p:cTn id="8" dur="500"/>
                                        <p:tgtEl>
                                          <p:spTgt spid="152"/>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57"/>
                                        </p:tgtEl>
                                        <p:attrNameLst>
                                          <p:attrName>style.visibility</p:attrName>
                                        </p:attrNameLst>
                                      </p:cBhvr>
                                      <p:to>
                                        <p:strVal val="visible"/>
                                      </p:to>
                                    </p:set>
                                    <p:animEffect transition="in" filter="fade">
                                      <p:cBhvr>
                                        <p:cTn id="13" dur="500"/>
                                        <p:tgtEl>
                                          <p:spTgt spid="15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3"/>
                                        </p:tgtEl>
                                        <p:attrNameLst>
                                          <p:attrName>style.visibility</p:attrName>
                                        </p:attrNameLst>
                                      </p:cBhvr>
                                      <p:to>
                                        <p:strVal val="visible"/>
                                      </p:to>
                                    </p:set>
                                    <p:animEffect transition="in" filter="fade">
                                      <p:cBhvr>
                                        <p:cTn id="18" dur="500"/>
                                        <p:tgtEl>
                                          <p:spTgt spid="15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8"/>
                                        </p:tgtEl>
                                        <p:attrNameLst>
                                          <p:attrName>style.visibility</p:attrName>
                                        </p:attrNameLst>
                                      </p:cBhvr>
                                      <p:to>
                                        <p:strVal val="visible"/>
                                      </p:to>
                                    </p:set>
                                    <p:animEffect transition="in" filter="fade">
                                      <p:cBhvr>
                                        <p:cTn id="23" dur="500"/>
                                        <p:tgtEl>
                                          <p:spTgt spid="15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4"/>
                                        </p:tgtEl>
                                        <p:attrNameLst>
                                          <p:attrName>style.visibility</p:attrName>
                                        </p:attrNameLst>
                                      </p:cBhvr>
                                      <p:to>
                                        <p:strVal val="visible"/>
                                      </p:to>
                                    </p:set>
                                    <p:animEffect transition="in" filter="fade">
                                      <p:cBhvr>
                                        <p:cTn id="28"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1"/>
          <p:cNvSpPr txBox="1"/>
          <p:nvPr/>
        </p:nvSpPr>
        <p:spPr>
          <a:xfrm>
            <a:off x="6096884" y="1712469"/>
            <a:ext cx="7129160" cy="475195"/>
          </a:xfrm>
          <a:prstGeom prst="rect">
            <a:avLst/>
          </a:prstGeom>
          <a:noFill/>
          <a:ln>
            <a:noFill/>
          </a:ln>
        </p:spPr>
        <p:txBody>
          <a:bodyPr spcFirstLastPara="1" wrap="square" lIns="0" tIns="0" rIns="0" bIns="0" anchor="t" anchorCtr="0">
            <a:spAutoFit/>
          </a:bodyPr>
          <a:lstStyle/>
          <a:p>
            <a:pPr marL="0" marR="0" lvl="0" indent="0" algn="l" rtl="0">
              <a:lnSpc>
                <a:spcPct val="123007"/>
              </a:lnSpc>
              <a:spcBef>
                <a:spcPts val="0"/>
              </a:spcBef>
              <a:spcAft>
                <a:spcPts val="0"/>
              </a:spcAft>
              <a:buNone/>
            </a:pPr>
            <a:r>
              <a:rPr lang="en-US" sz="3199">
                <a:solidFill>
                  <a:srgbClr val="4B970F"/>
                </a:solidFill>
                <a:latin typeface="Arial"/>
                <a:ea typeface="Arial"/>
                <a:cs typeface="Arial"/>
                <a:sym typeface="Arial"/>
              </a:rPr>
              <a:t>do not use fertilizers and technology</a:t>
            </a:r>
            <a:endParaRPr/>
          </a:p>
        </p:txBody>
      </p:sp>
      <p:sp>
        <p:nvSpPr>
          <p:cNvPr id="166" name="Google Shape;166;p21"/>
          <p:cNvSpPr txBox="1"/>
          <p:nvPr/>
        </p:nvSpPr>
        <p:spPr>
          <a:xfrm>
            <a:off x="2280640" y="845694"/>
            <a:ext cx="14607480" cy="866775"/>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6000">
                <a:solidFill>
                  <a:srgbClr val="4B970F"/>
                </a:solidFill>
                <a:latin typeface="Arial"/>
                <a:ea typeface="Arial"/>
                <a:cs typeface="Arial"/>
                <a:sym typeface="Arial"/>
              </a:rPr>
              <a:t>CONSERVATIVE MINDSET</a:t>
            </a:r>
            <a:endParaRPr/>
          </a:p>
        </p:txBody>
      </p:sp>
      <p:pic>
        <p:nvPicPr>
          <p:cNvPr id="167" name="Google Shape;167;p21"/>
          <p:cNvPicPr preferRelativeResize="0"/>
          <p:nvPr/>
        </p:nvPicPr>
        <p:blipFill rotWithShape="1">
          <a:blip r:embed="rId3">
            <a:alphaModFix/>
          </a:blip>
          <a:srcRect/>
          <a:stretch/>
        </p:blipFill>
        <p:spPr>
          <a:xfrm>
            <a:off x="3695453" y="1484226"/>
            <a:ext cx="5868516" cy="8802774"/>
          </a:xfrm>
          <a:prstGeom prst="rect">
            <a:avLst/>
          </a:prstGeom>
          <a:noFill/>
          <a:ln>
            <a:noFill/>
          </a:ln>
        </p:spPr>
      </p:pic>
      <p:pic>
        <p:nvPicPr>
          <p:cNvPr id="168" name="Google Shape;168;p21"/>
          <p:cNvPicPr preferRelativeResize="0"/>
          <p:nvPr/>
        </p:nvPicPr>
        <p:blipFill rotWithShape="1">
          <a:blip r:embed="rId4">
            <a:alphaModFix/>
          </a:blip>
          <a:srcRect l="-3007" t="42099"/>
          <a:stretch/>
        </p:blipFill>
        <p:spPr>
          <a:xfrm>
            <a:off x="9563969" y="3845447"/>
            <a:ext cx="8811394" cy="6615358"/>
          </a:xfrm>
          <a:prstGeom prst="rect">
            <a:avLst/>
          </a:prstGeom>
          <a:noFill/>
          <a:ln>
            <a:noFill/>
          </a:ln>
        </p:spPr>
      </p:pic>
      <p:pic>
        <p:nvPicPr>
          <p:cNvPr id="169" name="Google Shape;169;p21"/>
          <p:cNvPicPr preferRelativeResize="0"/>
          <p:nvPr/>
        </p:nvPicPr>
        <p:blipFill rotWithShape="1">
          <a:blip r:embed="rId5">
            <a:alphaModFix/>
          </a:blip>
          <a:srcRect/>
          <a:stretch/>
        </p:blipFill>
        <p:spPr>
          <a:xfrm>
            <a:off x="-307879" y="2496349"/>
            <a:ext cx="5425507" cy="813826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fade">
                                      <p:cBhvr>
                                        <p:cTn id="7" dur="500"/>
                                        <p:tgtEl>
                                          <p:spTgt spid="166"/>
                                        </p:tgtEl>
                                      </p:cBhvr>
                                    </p:animEffect>
                                  </p:childTnLst>
                                </p:cTn>
                              </p:par>
                              <p:par>
                                <p:cTn id="8" presetID="10" presetClass="entr" presetSubtype="0" fill="hold" nodeType="withEffect">
                                  <p:stCondLst>
                                    <p:cond delay="0"/>
                                  </p:stCondLst>
                                  <p:childTnLst>
                                    <p:set>
                                      <p:cBhvr>
                                        <p:cTn id="9" dur="1" fill="hold">
                                          <p:stCondLst>
                                            <p:cond delay="0"/>
                                          </p:stCondLst>
                                        </p:cTn>
                                        <p:tgtEl>
                                          <p:spTgt spid="165"/>
                                        </p:tgtEl>
                                        <p:attrNameLst>
                                          <p:attrName>style.visibility</p:attrName>
                                        </p:attrNameLst>
                                      </p:cBhvr>
                                      <p:to>
                                        <p:strVal val="visible"/>
                                      </p:to>
                                    </p:set>
                                    <p:animEffect transition="in" filter="fade">
                                      <p:cBhvr>
                                        <p:cTn id="10" dur="500"/>
                                        <p:tgtEl>
                                          <p:spTgt spid="16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9"/>
                                        </p:tgtEl>
                                        <p:attrNameLst>
                                          <p:attrName>style.visibility</p:attrName>
                                        </p:attrNameLst>
                                      </p:cBhvr>
                                      <p:to>
                                        <p:strVal val="visible"/>
                                      </p:to>
                                    </p:set>
                                    <p:animEffect transition="in" filter="fade">
                                      <p:cBhvr>
                                        <p:cTn id="15" dur="500"/>
                                        <p:tgtEl>
                                          <p:spTgt spid="169"/>
                                        </p:tgtEl>
                                      </p:cBhvr>
                                    </p:animEffect>
                                  </p:childTnLst>
                                </p:cTn>
                              </p:par>
                              <p:par>
                                <p:cTn id="16" presetID="10" presetClass="entr" presetSubtype="0" fill="hold" nodeType="withEffect">
                                  <p:stCondLst>
                                    <p:cond delay="0"/>
                                  </p:stCondLst>
                                  <p:childTnLst>
                                    <p:set>
                                      <p:cBhvr>
                                        <p:cTn id="17" dur="1" fill="hold">
                                          <p:stCondLst>
                                            <p:cond delay="0"/>
                                          </p:stCondLst>
                                        </p:cTn>
                                        <p:tgtEl>
                                          <p:spTgt spid="167"/>
                                        </p:tgtEl>
                                        <p:attrNameLst>
                                          <p:attrName>style.visibility</p:attrName>
                                        </p:attrNameLst>
                                      </p:cBhvr>
                                      <p:to>
                                        <p:strVal val="visible"/>
                                      </p:to>
                                    </p:set>
                                    <p:animEffect transition="in" filter="fade">
                                      <p:cBhvr>
                                        <p:cTn id="18" dur="500"/>
                                        <p:tgtEl>
                                          <p:spTgt spid="167"/>
                                        </p:tgtEl>
                                      </p:cBhvr>
                                    </p:animEffect>
                                  </p:childTnLst>
                                </p:cTn>
                              </p:par>
                              <p:par>
                                <p:cTn id="19" presetID="10" presetClass="entr" presetSubtype="0" fill="hold" nodeType="withEffect">
                                  <p:stCondLst>
                                    <p:cond delay="0"/>
                                  </p:stCondLst>
                                  <p:childTnLst>
                                    <p:set>
                                      <p:cBhvr>
                                        <p:cTn id="20" dur="1" fill="hold">
                                          <p:stCondLst>
                                            <p:cond delay="0"/>
                                          </p:stCondLst>
                                        </p:cTn>
                                        <p:tgtEl>
                                          <p:spTgt spid="168"/>
                                        </p:tgtEl>
                                        <p:attrNameLst>
                                          <p:attrName>style.visibility</p:attrName>
                                        </p:attrNameLst>
                                      </p:cBhvr>
                                      <p:to>
                                        <p:strVal val="visible"/>
                                      </p:to>
                                    </p:set>
                                    <p:animEffect transition="in" filter="fade">
                                      <p:cBhvr>
                                        <p:cTn id="21" dur="5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581</Words>
  <Application>Microsoft Office PowerPoint</Application>
  <PresentationFormat>Custom</PresentationFormat>
  <Paragraphs>88</Paragraphs>
  <Slides>25</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Roboto</vt:lpstr>
      <vt:lpstr>Public Sans</vt:lpstr>
      <vt:lpstr>Noto Sans Symbols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CERBARI Mihaela</dc:creator>
  <cp:lastModifiedBy>CERBARI Mihaela</cp:lastModifiedBy>
  <cp:revision>3</cp:revision>
  <dcterms:modified xsi:type="dcterms:W3CDTF">2023-04-23T13:44:44Z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fc084f7-b690-4c43-8ee6-d475b6d3461d_Enabled">
    <vt:lpwstr>true</vt:lpwstr>
  </property>
  <property fmtid="{D5CDD505-2E9C-101B-9397-08002B2CF9AE}" pid="3" name="MSIP_Label_bfc084f7-b690-4c43-8ee6-d475b6d3461d_SetDate">
    <vt:lpwstr>2023-04-23T13:44:20Z</vt:lpwstr>
  </property>
  <property fmtid="{D5CDD505-2E9C-101B-9397-08002B2CF9AE}" pid="4" name="MSIP_Label_bfc084f7-b690-4c43-8ee6-d475b6d3461d_Method">
    <vt:lpwstr>Standard</vt:lpwstr>
  </property>
  <property fmtid="{D5CDD505-2E9C-101B-9397-08002B2CF9AE}" pid="5" name="MSIP_Label_bfc084f7-b690-4c43-8ee6-d475b6d3461d_Name">
    <vt:lpwstr>FOR OFFICIAL USE ONLY</vt:lpwstr>
  </property>
  <property fmtid="{D5CDD505-2E9C-101B-9397-08002B2CF9AE}" pid="6" name="MSIP_Label_bfc084f7-b690-4c43-8ee6-d475b6d3461d_SiteId">
    <vt:lpwstr>faa31b06-8ccc-48c9-867f-f7510dd11c02</vt:lpwstr>
  </property>
  <property fmtid="{D5CDD505-2E9C-101B-9397-08002B2CF9AE}" pid="7" name="MSIP_Label_bfc084f7-b690-4c43-8ee6-d475b6d3461d_ActionId">
    <vt:lpwstr>1c93baad-562f-4d16-82b8-7756de6522f1</vt:lpwstr>
  </property>
  <property fmtid="{D5CDD505-2E9C-101B-9397-08002B2CF9AE}" pid="8" name="MSIP_Label_bfc084f7-b690-4c43-8ee6-d475b6d3461d_ContentBits">
    <vt:lpwstr>2</vt:lpwstr>
  </property>
</Properties>
</file>