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69" r:id="rId6"/>
    <p:sldId id="270" r:id="rId7"/>
    <p:sldId id="271" r:id="rId8"/>
    <p:sldId id="272" r:id="rId9"/>
    <p:sldId id="259" r:id="rId10"/>
    <p:sldId id="266" r:id="rId11"/>
    <p:sldId id="264" r:id="rId12"/>
    <p:sldId id="274" r:id="rId13"/>
    <p:sldId id="267" r:id="rId14"/>
    <p:sldId id="265" r:id="rId15"/>
    <p:sldId id="273" r:id="rId16"/>
    <p:sldId id="260" r:id="rId17"/>
    <p:sldId id="268" r:id="rId18"/>
    <p:sldId id="261" r:id="rId19"/>
    <p:sldId id="262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tics%20geneva%20presentation\Figures%20Geneva%20present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3200"/>
            </a:pPr>
            <a:r>
              <a:rPr lang="en-US" sz="3200" dirty="0"/>
              <a:t>PBR</a:t>
            </a:r>
            <a:r>
              <a:rPr lang="en-US" sz="3200" baseline="0" dirty="0"/>
              <a:t> </a:t>
            </a:r>
            <a:r>
              <a:rPr lang="en-US" sz="3200" baseline="0" dirty="0" smtClean="0"/>
              <a:t>Applications 1997-2008</a:t>
            </a:r>
            <a:endParaRPr lang="en-US" sz="3200" dirty="0"/>
          </a:p>
        </c:rich>
      </c:tx>
      <c:layout>
        <c:manualLayout>
          <c:xMode val="edge"/>
          <c:yMode val="edge"/>
          <c:x val="0.17402388937493923"/>
          <c:y val="1.2519474189970304E-2"/>
        </c:manualLayout>
      </c:layout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Sheet1!$B$2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rgbClr val="002060"/>
            </a:solidFill>
          </c:spPr>
          <c:cat>
            <c:numRef>
              <c:f>Sheet1!$A$3:$A$14</c:f>
              <c:numCache>
                <c:formatCode>General</c:formatCode>
                <c:ptCount val="12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</c:numCache>
            </c:numRef>
          </c:cat>
          <c:val>
            <c:numRef>
              <c:f>Sheet1!$B$3:$B$14</c:f>
              <c:numCache>
                <c:formatCode>General</c:formatCode>
                <c:ptCount val="12"/>
                <c:pt idx="0">
                  <c:v>11</c:v>
                </c:pt>
                <c:pt idx="1">
                  <c:v>42</c:v>
                </c:pt>
                <c:pt idx="2">
                  <c:v>16</c:v>
                </c:pt>
                <c:pt idx="3">
                  <c:v>24</c:v>
                </c:pt>
                <c:pt idx="4">
                  <c:v>164</c:v>
                </c:pt>
                <c:pt idx="5">
                  <c:v>11</c:v>
                </c:pt>
                <c:pt idx="6">
                  <c:v>7</c:v>
                </c:pt>
                <c:pt idx="7">
                  <c:v>16</c:v>
                </c:pt>
                <c:pt idx="8">
                  <c:v>53</c:v>
                </c:pt>
                <c:pt idx="9">
                  <c:v>0</c:v>
                </c:pt>
                <c:pt idx="10">
                  <c:v>28</c:v>
                </c:pt>
                <c:pt idx="11">
                  <c:v>4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Foreign</c:v>
                </c:pt>
              </c:strCache>
            </c:strRef>
          </c:tx>
          <c:spPr>
            <a:solidFill>
              <a:srgbClr val="FF0000"/>
            </a:solidFill>
          </c:spPr>
          <c:val>
            <c:numRef>
              <c:f>Sheet1!$C$3:$C$14</c:f>
              <c:numCache>
                <c:formatCode>General</c:formatCode>
                <c:ptCount val="12"/>
                <c:pt idx="0">
                  <c:v>128</c:v>
                </c:pt>
                <c:pt idx="1">
                  <c:v>33</c:v>
                </c:pt>
                <c:pt idx="2">
                  <c:v>45</c:v>
                </c:pt>
                <c:pt idx="3">
                  <c:v>45</c:v>
                </c:pt>
                <c:pt idx="4">
                  <c:v>33</c:v>
                </c:pt>
                <c:pt idx="5">
                  <c:v>27</c:v>
                </c:pt>
                <c:pt idx="6">
                  <c:v>25</c:v>
                </c:pt>
                <c:pt idx="7">
                  <c:v>44</c:v>
                </c:pt>
                <c:pt idx="8">
                  <c:v>44</c:v>
                </c:pt>
                <c:pt idx="9">
                  <c:v>54</c:v>
                </c:pt>
                <c:pt idx="10">
                  <c:v>64</c:v>
                </c:pt>
                <c:pt idx="11">
                  <c:v>62</c:v>
                </c:pt>
              </c:numCache>
            </c:numRef>
          </c:val>
        </c:ser>
        <c:gapWidth val="55"/>
        <c:gapDepth val="55"/>
        <c:shape val="box"/>
        <c:axId val="67703552"/>
        <c:axId val="67706240"/>
        <c:axId val="0"/>
      </c:bar3DChart>
      <c:catAx>
        <c:axId val="677035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7706240"/>
        <c:crosses val="autoZero"/>
        <c:auto val="1"/>
        <c:lblAlgn val="ctr"/>
        <c:lblOffset val="100"/>
      </c:catAx>
      <c:valAx>
        <c:axId val="677062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770355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00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Kenya</a:t>
            </a:r>
            <a:r>
              <a:rPr lang="en-US" baseline="0" dirty="0"/>
              <a:t> Flower Export Volumes and Value</a:t>
            </a:r>
            <a:endParaRPr lang="en-US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Sheet2!$B$3</c:f>
              <c:strCache>
                <c:ptCount val="1"/>
                <c:pt idx="0">
                  <c:v>Volume (tons)</c:v>
                </c:pt>
              </c:strCache>
            </c:strRef>
          </c:tx>
          <c:spPr>
            <a:ln w="44450"/>
          </c:spPr>
          <c:cat>
            <c:numRef>
              <c:f>Sheet2!$A$5:$A$20</c:f>
              <c:numCache>
                <c:formatCode>General</c:formatCode>
                <c:ptCount val="16"/>
                <c:pt idx="0">
                  <c:v>1987</c:v>
                </c:pt>
                <c:pt idx="1">
                  <c:v>1989</c:v>
                </c:pt>
                <c:pt idx="2">
                  <c:v>1991</c:v>
                </c:pt>
                <c:pt idx="3">
                  <c:v>1993</c:v>
                </c:pt>
                <c:pt idx="4">
                  <c:v>1995</c:v>
                </c:pt>
                <c:pt idx="5">
                  <c:v>1997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Sheet2!$B$5:$B$20</c:f>
              <c:numCache>
                <c:formatCode>_(* #,##0_);_(* \(#,##0\);_(* "-"??_);_(@_)</c:formatCode>
                <c:ptCount val="16"/>
                <c:pt idx="0">
                  <c:v>2000</c:v>
                </c:pt>
                <c:pt idx="1">
                  <c:v>3000</c:v>
                </c:pt>
                <c:pt idx="2">
                  <c:v>4000</c:v>
                </c:pt>
                <c:pt idx="3">
                  <c:v>8500</c:v>
                </c:pt>
                <c:pt idx="4">
                  <c:v>10000</c:v>
                </c:pt>
                <c:pt idx="5">
                  <c:v>24300</c:v>
                </c:pt>
                <c:pt idx="6">
                  <c:v>36992</c:v>
                </c:pt>
                <c:pt idx="7">
                  <c:v>38757</c:v>
                </c:pt>
                <c:pt idx="8">
                  <c:v>41369</c:v>
                </c:pt>
                <c:pt idx="9">
                  <c:v>52107</c:v>
                </c:pt>
                <c:pt idx="10">
                  <c:v>60983</c:v>
                </c:pt>
                <c:pt idx="11">
                  <c:v>70666</c:v>
                </c:pt>
                <c:pt idx="12">
                  <c:v>81173</c:v>
                </c:pt>
                <c:pt idx="13">
                  <c:v>86480</c:v>
                </c:pt>
                <c:pt idx="14">
                  <c:v>91193</c:v>
                </c:pt>
                <c:pt idx="15">
                  <c:v>93639</c:v>
                </c:pt>
              </c:numCache>
            </c:numRef>
          </c:val>
        </c:ser>
        <c:marker val="1"/>
        <c:axId val="75555584"/>
        <c:axId val="75557504"/>
      </c:lineChart>
      <c:lineChart>
        <c:grouping val="standard"/>
        <c:ser>
          <c:idx val="1"/>
          <c:order val="1"/>
          <c:tx>
            <c:strRef>
              <c:f>Sheet2!$C$3</c:f>
              <c:strCache>
                <c:ptCount val="1"/>
                <c:pt idx="0">
                  <c:v>Value (Billion Kshs)</c:v>
                </c:pt>
              </c:strCache>
            </c:strRef>
          </c:tx>
          <c:spPr>
            <a:ln w="44450"/>
          </c:spPr>
          <c:cat>
            <c:numRef>
              <c:f>Sheet2!$A$5:$A$20</c:f>
              <c:numCache>
                <c:formatCode>General</c:formatCode>
                <c:ptCount val="16"/>
                <c:pt idx="0">
                  <c:v>1987</c:v>
                </c:pt>
                <c:pt idx="1">
                  <c:v>1989</c:v>
                </c:pt>
                <c:pt idx="2">
                  <c:v>1991</c:v>
                </c:pt>
                <c:pt idx="3">
                  <c:v>1993</c:v>
                </c:pt>
                <c:pt idx="4">
                  <c:v>1995</c:v>
                </c:pt>
                <c:pt idx="5">
                  <c:v>1997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</c:numCache>
            </c:numRef>
          </c:cat>
          <c:val>
            <c:numRef>
              <c:f>Sheet2!$C$5:$C$20</c:f>
              <c:numCache>
                <c:formatCode>_(* #,##0_);_(* \(#,##0\);_(* "-"??_);_(@_)</c:formatCode>
                <c:ptCount val="16"/>
                <c:pt idx="0">
                  <c:v>1000</c:v>
                </c:pt>
                <c:pt idx="1">
                  <c:v>1200</c:v>
                </c:pt>
                <c:pt idx="2">
                  <c:v>1800</c:v>
                </c:pt>
                <c:pt idx="3">
                  <c:v>3000</c:v>
                </c:pt>
                <c:pt idx="4">
                  <c:v>3700</c:v>
                </c:pt>
                <c:pt idx="5">
                  <c:v>5400</c:v>
                </c:pt>
                <c:pt idx="6">
                  <c:v>7234.6042398500031</c:v>
                </c:pt>
                <c:pt idx="7">
                  <c:v>7327.1856874220002</c:v>
                </c:pt>
                <c:pt idx="8">
                  <c:v>10626.892348619005</c:v>
                </c:pt>
                <c:pt idx="9">
                  <c:v>14792.301821828611</c:v>
                </c:pt>
                <c:pt idx="10">
                  <c:v>16495.531185056763</c:v>
                </c:pt>
                <c:pt idx="11">
                  <c:v>18719.861981471688</c:v>
                </c:pt>
                <c:pt idx="12">
                  <c:v>21700.9506</c:v>
                </c:pt>
                <c:pt idx="13">
                  <c:v>23560.56775654844</c:v>
                </c:pt>
                <c:pt idx="14">
                  <c:v>32374.638386557592</c:v>
                </c:pt>
                <c:pt idx="15">
                  <c:v>39765.902177031225</c:v>
                </c:pt>
              </c:numCache>
            </c:numRef>
          </c:val>
        </c:ser>
        <c:marker val="1"/>
        <c:axId val="75655808"/>
        <c:axId val="75653888"/>
      </c:lineChart>
      <c:catAx>
        <c:axId val="755555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 sz="1400" b="1"/>
            </a:pPr>
            <a:endParaRPr lang="en-US"/>
          </a:p>
        </c:txPr>
        <c:crossAx val="75557504"/>
        <c:crosses val="autoZero"/>
        <c:auto val="1"/>
        <c:lblAlgn val="ctr"/>
        <c:lblOffset val="100"/>
      </c:catAx>
      <c:valAx>
        <c:axId val="755575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Volume (tons)</a:t>
                </a:r>
              </a:p>
            </c:rich>
          </c:tx>
          <c:layout/>
        </c:title>
        <c:numFmt formatCode="_(* #,##0_);_(* \(#,##0\);_(* &quot;-&quot;??_);_(@_)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5555584"/>
        <c:crosses val="autoZero"/>
        <c:crossBetween val="between"/>
      </c:valAx>
      <c:valAx>
        <c:axId val="75653888"/>
        <c:scaling>
          <c:orientation val="minMax"/>
        </c:scaling>
        <c:axPos val="r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Value In Ksh Million</a:t>
                </a:r>
              </a:p>
            </c:rich>
          </c:tx>
          <c:layout/>
        </c:title>
        <c:numFmt formatCode="_(* #,##0_);_(* \(#,##0\);_(* &quot;-&quot;??_);_(@_)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75655808"/>
        <c:crosses val="max"/>
        <c:crossBetween val="between"/>
      </c:valAx>
      <c:catAx>
        <c:axId val="75655808"/>
        <c:scaling>
          <c:orientation val="minMax"/>
        </c:scaling>
        <c:delete val="1"/>
        <c:axPos val="b"/>
        <c:numFmt formatCode="General" sourceLinked="1"/>
        <c:tickLblPos val="none"/>
        <c:crossAx val="75653888"/>
        <c:crosses val="autoZero"/>
        <c:auto val="1"/>
        <c:lblAlgn val="ctr"/>
        <c:lblOffset val="100"/>
      </c:cat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0.40868</cdr:x>
      <cdr:y>0.1299</cdr:y>
    </cdr:from>
    <cdr:to>
      <cdr:x>0.41285</cdr:x>
      <cdr:y>0.80699</cdr:y>
    </cdr:to>
    <cdr:sp macro="" textlink="">
      <cdr:nvSpPr>
        <cdr:cNvPr id="3" name="Straight Connector 2"/>
        <cdr:cNvSpPr/>
      </cdr:nvSpPr>
      <cdr:spPr>
        <a:xfrm xmlns:a="http://schemas.openxmlformats.org/drawingml/2006/main" rot="5400000" flipH="1" flipV="1">
          <a:off x="939774" y="1871271"/>
          <a:ext cx="2721572" cy="23339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FF0000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0.45196</cdr:x>
      <cdr:y>0.12753</cdr:y>
    </cdr:from>
    <cdr:to>
      <cdr:x>0.45612</cdr:x>
      <cdr:y>0.81156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 flipH="1" flipV="1">
          <a:off x="1168196" y="1875704"/>
          <a:ext cx="2749486" cy="23337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FFC000"/>
          </a:solidFill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0">
          <a:schemeClr val="accent6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0.31771</cdr:x>
      <cdr:y>0.18421</cdr:y>
    </cdr:from>
    <cdr:to>
      <cdr:x>0.41514</cdr:x>
      <cdr:y>0.26811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614602" y="1000132"/>
          <a:ext cx="801810" cy="4555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/>
            <a:t>PVP</a:t>
          </a:r>
          <a:r>
            <a:rPr lang="en-US" sz="1600" baseline="0"/>
            <a:t> </a:t>
          </a:r>
          <a:endParaRPr lang="en-US" sz="1600"/>
        </a:p>
      </cdr:txBody>
    </cdr:sp>
  </cdr:relSizeAnchor>
  <cdr:relSizeAnchor xmlns:cdr="http://schemas.openxmlformats.org/drawingml/2006/chartDrawing">
    <cdr:from>
      <cdr:x>0.45595</cdr:x>
      <cdr:y>0.18584</cdr:y>
    </cdr:from>
    <cdr:to>
      <cdr:x>0.56148</cdr:x>
      <cdr:y>0.26024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553651" y="746975"/>
          <a:ext cx="591032" cy="29907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FFC000"/>
          </a:solidFill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/>
            <a:t>UPOV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6CEB-D107-454D-BCB5-384FB23B3B28}" type="datetimeFigureOut">
              <a:rPr lang="en-US" smtClean="0"/>
              <a:pPr/>
              <a:t>28-Oct-09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25B1-7363-46A3-B264-0B4F427492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2528905"/>
          </a:xfrm>
        </p:spPr>
        <p:txBody>
          <a:bodyPr>
            <a:noAutofit/>
          </a:bodyPr>
          <a:lstStyle/>
          <a:p>
            <a:r>
              <a:rPr lang="en-US" sz="6600" dirty="0" smtClean="0"/>
              <a:t>Plant Breeder’s Rights in Kenya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 </a:t>
            </a:r>
            <a:r>
              <a:rPr lang="en-US" dirty="0" err="1" smtClean="0">
                <a:solidFill>
                  <a:schemeClr val="tx1"/>
                </a:solidFill>
              </a:rPr>
              <a:t>Smit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Kordes Roses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Plant Variety Protection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Globally governed by UPOV conventions</a:t>
            </a:r>
          </a:p>
          <a:p>
            <a:r>
              <a:rPr lang="en-US" dirty="0" smtClean="0"/>
              <a:t>New Varieties have to pass DUS tests, these being;</a:t>
            </a:r>
          </a:p>
          <a:p>
            <a:pPr lvl="1"/>
            <a:r>
              <a:rPr lang="en-US" b="1" dirty="0" smtClean="0"/>
              <a:t>D</a:t>
            </a:r>
            <a:r>
              <a:rPr lang="en-US" dirty="0" smtClean="0"/>
              <a:t>istinct</a:t>
            </a:r>
          </a:p>
          <a:p>
            <a:pPr lvl="1"/>
            <a:r>
              <a:rPr lang="en-US" b="1" dirty="0" smtClean="0"/>
              <a:t>U</a:t>
            </a:r>
            <a:r>
              <a:rPr lang="en-US" dirty="0" smtClean="0"/>
              <a:t>niform</a:t>
            </a:r>
          </a:p>
          <a:p>
            <a:pPr lvl="1"/>
            <a:r>
              <a:rPr lang="en-US" b="1" dirty="0" smtClean="0"/>
              <a:t>S</a:t>
            </a:r>
            <a:r>
              <a:rPr lang="en-US" dirty="0" smtClean="0"/>
              <a:t>table</a:t>
            </a:r>
          </a:p>
          <a:p>
            <a:r>
              <a:rPr lang="en-US" dirty="0" smtClean="0"/>
              <a:t>Allows breeders of improved plant varieties to collect royalty as a result of innovation.</a:t>
            </a:r>
          </a:p>
          <a:p>
            <a:r>
              <a:rPr lang="en-US" dirty="0" smtClean="0"/>
              <a:t>Leads to availability of improved varieties to </a:t>
            </a:r>
            <a:r>
              <a:rPr lang="en-US" b="1" dirty="0" smtClean="0"/>
              <a:t>all</a:t>
            </a:r>
            <a:r>
              <a:rPr lang="en-US" dirty="0" smtClean="0"/>
              <a:t> countries world wide.</a:t>
            </a:r>
          </a:p>
          <a:p>
            <a:pPr algn="ctr"/>
            <a:r>
              <a:rPr lang="en-US" b="1" dirty="0" smtClean="0"/>
              <a:t>Provides protection to all varietal innovations  in ALL countries for ALL people.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u="sng" dirty="0" smtClean="0"/>
              <a:t>PBR applications in Kenya 1997 to 2008 (KEPHIS)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0100" y="1357300"/>
          <a:ext cx="7358115" cy="5143537"/>
        </p:xfrm>
        <a:graphic>
          <a:graphicData uri="http://schemas.openxmlformats.org/drawingml/2006/table">
            <a:tbl>
              <a:tblPr/>
              <a:tblGrid>
                <a:gridCol w="1714512"/>
                <a:gridCol w="2143140"/>
                <a:gridCol w="1951386"/>
                <a:gridCol w="1549077"/>
              </a:tblGrid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Domestic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Foreign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3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500042"/>
          <a:ext cx="8229600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4480" y="5929330"/>
            <a:ext cx="6139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38% of the applications are Kenyan</a:t>
            </a:r>
            <a:endParaRPr lang="en-US" sz="32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PBR Application Kenya </a:t>
            </a:r>
            <a:br>
              <a:rPr lang="en-US" b="1" u="sng" dirty="0" smtClean="0"/>
            </a:br>
            <a:r>
              <a:rPr lang="en-US" b="1" u="sng" dirty="0" smtClean="0"/>
              <a:t>July 2007-June 2008 (KEPHIS)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743200"/>
                <a:gridCol w="1728790"/>
                <a:gridCol w="375761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Country of Origin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United Kingdom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Netherlands,</a:t>
                      </a:r>
                      <a:r>
                        <a:rPr lang="en-US" baseline="0" dirty="0" smtClean="0"/>
                        <a:t> Germany and France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Kenya and Zimbabwe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Soya Bean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Zimbabwe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Kenya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Statice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Chrysantemum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Alstroemeria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Netherlands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43042" y="5572140"/>
            <a:ext cx="52864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29% of above applications are from developing countries</a:t>
            </a:r>
            <a:endParaRPr lang="en-US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>Results of introduction PBR in Kenya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Newer more valuable varieties available for farmers leading to better yields, more disease resistance.</a:t>
            </a:r>
          </a:p>
          <a:p>
            <a:r>
              <a:rPr lang="en-US" dirty="0" smtClean="0"/>
              <a:t>Increased investment in Horticulture by both local and international </a:t>
            </a:r>
            <a:r>
              <a:rPr lang="en-US" dirty="0" smtClean="0"/>
              <a:t>production companies</a:t>
            </a:r>
            <a:r>
              <a:rPr lang="en-US" dirty="0" smtClean="0"/>
              <a:t>, leading to more employment</a:t>
            </a:r>
          </a:p>
          <a:p>
            <a:r>
              <a:rPr lang="en-US" dirty="0" smtClean="0"/>
              <a:t>Has increased competitive advantage of Kenya in global market place. </a:t>
            </a:r>
            <a:endParaRPr lang="en-US" dirty="0" smtClean="0"/>
          </a:p>
          <a:p>
            <a:pPr lvl="1"/>
            <a:r>
              <a:rPr lang="en-US" b="1" i="1" dirty="0" smtClean="0"/>
              <a:t>1 </a:t>
            </a:r>
            <a:r>
              <a:rPr lang="en-US" b="1" i="1" dirty="0" smtClean="0"/>
              <a:t>in 3 roses bought in Europe comes from Kenya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Increased investment  by </a:t>
            </a:r>
            <a:r>
              <a:rPr lang="en-US" dirty="0" smtClean="0"/>
              <a:t>breeders (FDI);</a:t>
            </a:r>
          </a:p>
          <a:p>
            <a:pPr lvl="1"/>
            <a:r>
              <a:rPr lang="en-US" b="1" i="1" dirty="0" smtClean="0"/>
              <a:t>Estimated </a:t>
            </a:r>
            <a:r>
              <a:rPr lang="en-US" b="1" i="1" dirty="0" smtClean="0"/>
              <a:t>to be between EUR 15 and 20 </a:t>
            </a:r>
            <a:r>
              <a:rPr lang="en-US" b="1" i="1" dirty="0" smtClean="0"/>
              <a:t>	million </a:t>
            </a:r>
            <a:r>
              <a:rPr lang="en-US" b="1" i="1" dirty="0" smtClean="0"/>
              <a:t>over the past 5 years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Results-continued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value of export produce:</a:t>
            </a:r>
          </a:p>
          <a:p>
            <a:pPr lvl="1"/>
            <a:r>
              <a:rPr lang="en-US" b="1" i="1" dirty="0" smtClean="0"/>
              <a:t>Value of produce has increased 209% per Kg from 1997 to 2008</a:t>
            </a:r>
          </a:p>
          <a:p>
            <a:r>
              <a:rPr lang="en-US" dirty="0" smtClean="0"/>
              <a:t>Transfer </a:t>
            </a:r>
            <a:r>
              <a:rPr lang="en-US" dirty="0" smtClean="0"/>
              <a:t>of know-how</a:t>
            </a:r>
          </a:p>
          <a:p>
            <a:r>
              <a:rPr lang="en-US" dirty="0" smtClean="0"/>
              <a:t>Allows local breeders to compete in local, regional and international markets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00132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Volume and Value development following introduction of variety protection (HCDA)</a:t>
            </a:r>
            <a:endParaRPr lang="en-US" sz="28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Kenya authorities attitude to PBR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Positive results of PPP. In this case the players are:</a:t>
            </a:r>
          </a:p>
          <a:p>
            <a:pPr lvl="1"/>
            <a:r>
              <a:rPr lang="en-US" dirty="0" smtClean="0"/>
              <a:t>KEPHIS</a:t>
            </a:r>
          </a:p>
          <a:p>
            <a:pPr lvl="1"/>
            <a:r>
              <a:rPr lang="en-US" dirty="0" smtClean="0"/>
              <a:t>UPOV</a:t>
            </a:r>
            <a:endParaRPr lang="en-US" dirty="0" smtClean="0"/>
          </a:p>
          <a:p>
            <a:pPr lvl="1"/>
            <a:r>
              <a:rPr lang="en-US" dirty="0" smtClean="0"/>
              <a:t>BREEDERS</a:t>
            </a:r>
          </a:p>
          <a:p>
            <a:pPr lvl="1"/>
            <a:r>
              <a:rPr lang="en-US" dirty="0" smtClean="0"/>
              <a:t>GROWERS</a:t>
            </a:r>
          </a:p>
          <a:p>
            <a:r>
              <a:rPr lang="en-US" dirty="0" smtClean="0"/>
              <a:t>KEPHIS has made applications easy through;</a:t>
            </a:r>
          </a:p>
          <a:p>
            <a:pPr lvl="1"/>
            <a:r>
              <a:rPr lang="en-US" dirty="0" smtClean="0"/>
              <a:t>Acceptance of DUS results from other institutes</a:t>
            </a:r>
          </a:p>
          <a:p>
            <a:pPr lvl="1"/>
            <a:r>
              <a:rPr lang="en-US" dirty="0" smtClean="0"/>
              <a:t>“Protection Direction” </a:t>
            </a:r>
            <a:r>
              <a:rPr lang="en-US" dirty="0" smtClean="0"/>
              <a:t>which allows </a:t>
            </a:r>
            <a:r>
              <a:rPr lang="en-US" dirty="0" smtClean="0"/>
              <a:t>temporary protection through Application procedure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Challenges of PBR protection in Kenya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</a:t>
            </a:r>
            <a:r>
              <a:rPr lang="en-US" dirty="0" smtClean="0"/>
              <a:t>Institutions need to be strengthened in order to have quick, expedient resolutions to </a:t>
            </a:r>
            <a:r>
              <a:rPr lang="en-US" dirty="0" smtClean="0"/>
              <a:t>disputes, this can only be achieved through investment in capacity building.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Anecdotes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r>
              <a:rPr lang="en-US" dirty="0" smtClean="0"/>
              <a:t>Small scale Cabbage farmers prefer to buy new </a:t>
            </a:r>
            <a:r>
              <a:rPr lang="en-US" dirty="0" smtClean="0"/>
              <a:t>hybrid seed (as </a:t>
            </a:r>
            <a:r>
              <a:rPr lang="en-US" dirty="0" smtClean="0"/>
              <a:t>the yields are </a:t>
            </a:r>
            <a:r>
              <a:rPr lang="en-US" dirty="0" smtClean="0"/>
              <a:t>superior) </a:t>
            </a:r>
            <a:r>
              <a:rPr lang="en-US" dirty="0" smtClean="0"/>
              <a:t>than saving seed</a:t>
            </a:r>
          </a:p>
          <a:p>
            <a:r>
              <a:rPr lang="en-US" dirty="0" smtClean="0"/>
              <a:t>Newer varieties available to small scale flower exporters, leading to improved income to rural areas (Nature Grown)</a:t>
            </a:r>
          </a:p>
          <a:p>
            <a:r>
              <a:rPr lang="en-US" dirty="0" smtClean="0"/>
              <a:t>Commercial rose growers acknowledge that varieties is the #1 </a:t>
            </a:r>
            <a:r>
              <a:rPr lang="en-US" dirty="0" smtClean="0"/>
              <a:t>commercial consideration for a successful business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Facts Kenya-2008/2009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(2008): 38.5 million</a:t>
            </a:r>
          </a:p>
          <a:p>
            <a:r>
              <a:rPr lang="en-US" dirty="0" smtClean="0"/>
              <a:t>Area: 562,000 Km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Area under Agricultural production: 12.1%</a:t>
            </a:r>
          </a:p>
          <a:p>
            <a:r>
              <a:rPr lang="en-US" dirty="0" smtClean="0"/>
              <a:t>Agricultural contribution to GDP: 26%</a:t>
            </a:r>
          </a:p>
          <a:p>
            <a:r>
              <a:rPr lang="en-US" dirty="0" smtClean="0"/>
              <a:t>Contribution Agriculture to Export earnings: 60% </a:t>
            </a:r>
          </a:p>
          <a:p>
            <a:pPr>
              <a:buNone/>
            </a:pPr>
            <a:endParaRPr lang="en-US" dirty="0" smtClean="0"/>
          </a:p>
          <a:p>
            <a:endParaRPr lang="en-US" baseline="30000" dirty="0" smtClean="0"/>
          </a:p>
          <a:p>
            <a:endParaRPr lang="en-US" baseline="30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8000" dirty="0" smtClean="0"/>
              <a:t>Creativity drives </a:t>
            </a:r>
            <a:r>
              <a:rPr lang="en-US" sz="8000" dirty="0" smtClean="0"/>
              <a:t>innovation, </a:t>
            </a:r>
            <a:r>
              <a:rPr lang="en-US" sz="8000" dirty="0" smtClean="0"/>
              <a:t>drives development!</a:t>
            </a:r>
          </a:p>
          <a:p>
            <a:pPr algn="ctr">
              <a:buNone/>
            </a:pPr>
            <a:endParaRPr lang="en-US" sz="8000" dirty="0" smtClean="0"/>
          </a:p>
          <a:p>
            <a:pPr algn="ctr">
              <a:buNone/>
            </a:pPr>
            <a:endParaRPr lang="en-US" sz="8000" dirty="0" smtClean="0"/>
          </a:p>
          <a:p>
            <a:pPr algn="ctr">
              <a:buNone/>
            </a:pPr>
            <a:r>
              <a:rPr lang="en-US" sz="8000" dirty="0" smtClean="0"/>
              <a:t>Thank You</a:t>
            </a:r>
            <a:endParaRPr lang="en-US" sz="8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Basic Challenges Kenya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population growth</a:t>
            </a:r>
          </a:p>
          <a:p>
            <a:r>
              <a:rPr lang="en-US" dirty="0" smtClean="0"/>
              <a:t>Decreasing natural resources (primarily Land and Water), with corresponding increased pressure from population </a:t>
            </a:r>
          </a:p>
          <a:p>
            <a:r>
              <a:rPr lang="en-US" dirty="0" smtClean="0"/>
              <a:t>High unemployment rate: 40%</a:t>
            </a:r>
          </a:p>
          <a:p>
            <a:r>
              <a:rPr lang="en-US" dirty="0" smtClean="0"/>
              <a:t>Unpredictable weather pattern causing unpredictable yields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Horticultural facts Kenya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Approximately 3.5 million people are </a:t>
            </a:r>
            <a:r>
              <a:rPr lang="en-US" dirty="0" smtClean="0"/>
              <a:t>dependent in some way</a:t>
            </a:r>
            <a:r>
              <a:rPr lang="en-US" dirty="0" smtClean="0"/>
              <a:t> </a:t>
            </a:r>
            <a:r>
              <a:rPr lang="en-US" dirty="0" smtClean="0"/>
              <a:t>in horticultural </a:t>
            </a:r>
            <a:r>
              <a:rPr lang="en-US" dirty="0" smtClean="0"/>
              <a:t>activities in Kenya</a:t>
            </a:r>
            <a:endParaRPr lang="en-US" dirty="0" smtClean="0"/>
          </a:p>
          <a:p>
            <a:r>
              <a:rPr lang="en-US" dirty="0" smtClean="0"/>
              <a:t>Export makes up 4% of total Horticultural </a:t>
            </a:r>
            <a:r>
              <a:rPr lang="en-US" dirty="0" smtClean="0"/>
              <a:t>production (4.8 million tons in 2008) </a:t>
            </a:r>
            <a:r>
              <a:rPr lang="en-US" dirty="0" smtClean="0"/>
              <a:t>in Kenya</a:t>
            </a:r>
          </a:p>
          <a:p>
            <a:r>
              <a:rPr lang="en-US" dirty="0" smtClean="0"/>
              <a:t>Total value Horticultural exports go from US$ 197.4 million in 1999 to US$ 772.8 million in 2008</a:t>
            </a:r>
          </a:p>
          <a:p>
            <a:r>
              <a:rPr lang="en-US" dirty="0" smtClean="0"/>
              <a:t>Flowers </a:t>
            </a:r>
            <a:r>
              <a:rPr lang="en-US" dirty="0" smtClean="0"/>
              <a:t>become more important: 39</a:t>
            </a:r>
            <a:r>
              <a:rPr lang="en-US" dirty="0" smtClean="0"/>
              <a:t>% in 1999 to 53% in 2008 of total Horticultural Exports</a:t>
            </a:r>
          </a:p>
          <a:p>
            <a:r>
              <a:rPr lang="en-US" dirty="0" smtClean="0"/>
              <a:t>Horticulture becomes # 2 foreign exchange earner for Kenya in 2008, after tourism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Kordes Roses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6172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Started in 1887 in Northern Germany</a:t>
            </a:r>
          </a:p>
          <a:p>
            <a:r>
              <a:rPr lang="en-US" dirty="0" smtClean="0"/>
              <a:t>Is a family owned company. Currently the 4</a:t>
            </a:r>
            <a:r>
              <a:rPr lang="en-US" baseline="30000" dirty="0" smtClean="0"/>
              <a:t>th</a:t>
            </a:r>
            <a:r>
              <a:rPr lang="en-US" dirty="0" smtClean="0"/>
              <a:t> generation are managing the company.</a:t>
            </a:r>
          </a:p>
          <a:p>
            <a:r>
              <a:rPr lang="en-US" dirty="0" smtClean="0"/>
              <a:t>Involved in breeding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all types of roses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357686" y="1714488"/>
          <a:ext cx="4152904" cy="3857652"/>
        </p:xfrm>
        <a:graphic>
          <a:graphicData uri="http://schemas.openxmlformats.org/presentationml/2006/ole">
            <p:oleObj spid="_x0000_s1026" name="Dokument" r:id="rId3" imgW="5461560" imgH="405288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 smtClean="0"/>
              <a:t>Basic steps of breeding at Kordes Roses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329114" cy="2328866"/>
          </a:xfrm>
        </p:spPr>
        <p:txBody>
          <a:bodyPr/>
          <a:lstStyle/>
          <a:p>
            <a:r>
              <a:rPr lang="en-US" dirty="0" smtClean="0"/>
              <a:t>3,000 mother-plants are used per year</a:t>
            </a:r>
          </a:p>
          <a:p>
            <a:r>
              <a:rPr lang="en-US" dirty="0" smtClean="0"/>
              <a:t>6,000 combinations are made</a:t>
            </a:r>
            <a:endParaRPr lang="en-US" dirty="0"/>
          </a:p>
        </p:txBody>
      </p:sp>
      <p:pic>
        <p:nvPicPr>
          <p:cNvPr id="4" name="Picture 50" descr="T:\Bilder\Firma\Bestäubung, Okulation und Vermehrung\Zucht\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72066" y="1571612"/>
            <a:ext cx="3754809" cy="2428892"/>
          </a:xfrm>
          <a:prstGeom prst="rect">
            <a:avLst/>
          </a:prstGeom>
        </p:spPr>
      </p:pic>
      <p:pic>
        <p:nvPicPr>
          <p:cNvPr id="5" name="Picture 35" descr="D:\Zucht\1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00034" y="4143380"/>
            <a:ext cx="3214710" cy="2385630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4714877" y="4286256"/>
            <a:ext cx="407196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100,000 flowers are pollinated per year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this results in 80,000 hips ready for harvest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3686172" cy="562612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500,000 seeds are harvested</a:t>
            </a:r>
          </a:p>
          <a:p>
            <a:r>
              <a:rPr lang="en-US" dirty="0" smtClean="0"/>
              <a:t>This results in 250,000 seedlings germinating the following year after winter</a:t>
            </a:r>
          </a:p>
          <a:p>
            <a:r>
              <a:rPr lang="en-US" dirty="0" smtClean="0"/>
              <a:t>Selection of seedlings results in 6,000 candidates going to next phase</a:t>
            </a:r>
            <a:endParaRPr lang="en-US" dirty="0"/>
          </a:p>
        </p:txBody>
      </p:sp>
      <p:pic>
        <p:nvPicPr>
          <p:cNvPr id="4" name="Picture 38" descr="T:\Bilder\Firma\Bestäubung, Okulation und Vermehrung\Zucht\20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714876" y="714356"/>
            <a:ext cx="3500462" cy="2560237"/>
          </a:xfrm>
          <a:prstGeom prst="rect">
            <a:avLst/>
          </a:prstGeom>
        </p:spPr>
      </p:pic>
      <p:pic>
        <p:nvPicPr>
          <p:cNvPr id="5" name="Picture 40" descr="D:\Zucht\43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3643314"/>
            <a:ext cx="3429024" cy="2491365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571481"/>
            <a:ext cx="4114800" cy="342902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Selection process takes 3 to 4 years.</a:t>
            </a:r>
          </a:p>
          <a:p>
            <a:r>
              <a:rPr lang="en-US" dirty="0" smtClean="0"/>
              <a:t>This includes selection at testing sites in;</a:t>
            </a:r>
          </a:p>
          <a:p>
            <a:pPr lvl="1"/>
            <a:r>
              <a:rPr lang="en-US" dirty="0" smtClean="0"/>
              <a:t>Germany</a:t>
            </a:r>
          </a:p>
          <a:p>
            <a:pPr lvl="1"/>
            <a:r>
              <a:rPr lang="en-US" dirty="0" smtClean="0"/>
              <a:t>Netherlands</a:t>
            </a:r>
          </a:p>
          <a:p>
            <a:pPr lvl="1"/>
            <a:r>
              <a:rPr lang="en-US" dirty="0" smtClean="0"/>
              <a:t>Ecuador</a:t>
            </a:r>
          </a:p>
          <a:p>
            <a:pPr lvl="1"/>
            <a:r>
              <a:rPr lang="en-US" dirty="0" smtClean="0"/>
              <a:t>Kenya</a:t>
            </a:r>
          </a:p>
        </p:txBody>
      </p:sp>
      <p:pic>
        <p:nvPicPr>
          <p:cNvPr id="4" name="Picture 51" descr="T:\Bilder\Firma\Bestäubung, Okulation und Vermehrung\Züchtung\Züchtung von CD 00 Volker\TestSc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14282" y="642918"/>
            <a:ext cx="4419600" cy="3314700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571473" y="4376046"/>
            <a:ext cx="771530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The complete process takes between 5 to 7 years and results in possibly 5 commercial varieties to be released to growers. </a:t>
            </a:r>
          </a:p>
          <a:p>
            <a:pPr algn="ctr"/>
            <a:r>
              <a:rPr lang="en-US" sz="3200" b="1" dirty="0" smtClean="0"/>
              <a:t>Success rate of 0.001%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/>
              <a:t>Intellectual Property in Kenya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Intellectual Property Organizations-</a:t>
            </a:r>
          </a:p>
          <a:p>
            <a:pPr lvl="1"/>
            <a:r>
              <a:rPr lang="en-US" dirty="0" smtClean="0"/>
              <a:t>Kenya Industrial Property Institute; </a:t>
            </a:r>
          </a:p>
          <a:p>
            <a:pPr lvl="2"/>
            <a:r>
              <a:rPr lang="en-US" dirty="0" smtClean="0"/>
              <a:t>for industrial and manufacturing patents </a:t>
            </a:r>
          </a:p>
          <a:p>
            <a:pPr lvl="1"/>
            <a:r>
              <a:rPr lang="en-US" dirty="0" smtClean="0"/>
              <a:t>Kenya Copyright Board; </a:t>
            </a:r>
          </a:p>
          <a:p>
            <a:pPr lvl="2"/>
            <a:r>
              <a:rPr lang="en-US" dirty="0" smtClean="0"/>
              <a:t>for Print, Books and Music</a:t>
            </a:r>
          </a:p>
          <a:p>
            <a:pPr lvl="1"/>
            <a:r>
              <a:rPr lang="en-US" dirty="0" smtClean="0"/>
              <a:t>Kenya Plant Health Inspectorate (KEPHIS); </a:t>
            </a:r>
          </a:p>
          <a:p>
            <a:pPr lvl="2"/>
            <a:r>
              <a:rPr lang="en-US" dirty="0" smtClean="0"/>
              <a:t>for protection of plant varieties.</a:t>
            </a:r>
          </a:p>
          <a:p>
            <a:pPr lvl="3"/>
            <a:r>
              <a:rPr lang="en-US" dirty="0" smtClean="0"/>
              <a:t>Local Plant Variety Protection Law in 1997</a:t>
            </a:r>
          </a:p>
          <a:p>
            <a:pPr lvl="3"/>
            <a:r>
              <a:rPr lang="en-US" dirty="0" smtClean="0"/>
              <a:t>Member of UPOV since 1999 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824</Words>
  <Application>Microsoft Office PowerPoint</Application>
  <PresentationFormat>On-screen Show (4:3)</PresentationFormat>
  <Paragraphs>190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Dokument</vt:lpstr>
      <vt:lpstr>Plant Breeder’s Rights in Kenya</vt:lpstr>
      <vt:lpstr>Facts Kenya-2008/2009 </vt:lpstr>
      <vt:lpstr>Basic Challenges Kenya</vt:lpstr>
      <vt:lpstr>Horticultural facts Kenya</vt:lpstr>
      <vt:lpstr>Kordes Roses</vt:lpstr>
      <vt:lpstr>Basic steps of breeding at Kordes Roses</vt:lpstr>
      <vt:lpstr>Slide 7</vt:lpstr>
      <vt:lpstr>Slide 8</vt:lpstr>
      <vt:lpstr>Intellectual Property in Kenya</vt:lpstr>
      <vt:lpstr>Plant Variety Protection</vt:lpstr>
      <vt:lpstr>PBR applications in Kenya 1997 to 2008 (KEPHIS)</vt:lpstr>
      <vt:lpstr>Slide 12</vt:lpstr>
      <vt:lpstr>PBR Application Kenya  July 2007-June 2008 (KEPHIS)</vt:lpstr>
      <vt:lpstr>Results of introduction PBR in Kenya </vt:lpstr>
      <vt:lpstr>Results-continued</vt:lpstr>
      <vt:lpstr>Volume and Value development following introduction of variety protection (HCDA)</vt:lpstr>
      <vt:lpstr>Kenya authorities attitude to PBR</vt:lpstr>
      <vt:lpstr>Challenges of PBR protection in Kenya</vt:lpstr>
      <vt:lpstr>Anecdotes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Breeder’s Rights in Kenya</dc:title>
  <dc:creator>bas</dc:creator>
  <cp:lastModifiedBy>bas</cp:lastModifiedBy>
  <cp:revision>97</cp:revision>
  <dcterms:created xsi:type="dcterms:W3CDTF">2009-10-26T12:34:07Z</dcterms:created>
  <dcterms:modified xsi:type="dcterms:W3CDTF">2009-10-28T17:26:38Z</dcterms:modified>
</cp:coreProperties>
</file>