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11" r:id="rId1"/>
  </p:sldMasterIdLst>
  <p:notesMasterIdLst>
    <p:notesMasterId r:id="rId45"/>
  </p:notesMasterIdLst>
  <p:handoutMasterIdLst>
    <p:handoutMasterId r:id="rId46"/>
  </p:handoutMasterIdLst>
  <p:sldIdLst>
    <p:sldId id="256" r:id="rId2"/>
    <p:sldId id="309" r:id="rId3"/>
    <p:sldId id="290" r:id="rId4"/>
    <p:sldId id="333" r:id="rId5"/>
    <p:sldId id="335" r:id="rId6"/>
    <p:sldId id="334" r:id="rId7"/>
    <p:sldId id="260" r:id="rId8"/>
    <p:sldId id="332" r:id="rId9"/>
    <p:sldId id="363" r:id="rId10"/>
    <p:sldId id="364" r:id="rId11"/>
    <p:sldId id="366" r:id="rId12"/>
    <p:sldId id="377" r:id="rId13"/>
    <p:sldId id="383" r:id="rId14"/>
    <p:sldId id="385" r:id="rId15"/>
    <p:sldId id="384" r:id="rId16"/>
    <p:sldId id="376" r:id="rId17"/>
    <p:sldId id="270" r:id="rId18"/>
    <p:sldId id="315" r:id="rId19"/>
    <p:sldId id="274" r:id="rId20"/>
    <p:sldId id="361" r:id="rId21"/>
    <p:sldId id="276" r:id="rId22"/>
    <p:sldId id="375" r:id="rId23"/>
    <p:sldId id="329" r:id="rId24"/>
    <p:sldId id="319" r:id="rId25"/>
    <p:sldId id="380" r:id="rId26"/>
    <p:sldId id="381" r:id="rId27"/>
    <p:sldId id="368" r:id="rId28"/>
    <p:sldId id="338" r:id="rId29"/>
    <p:sldId id="340" r:id="rId30"/>
    <p:sldId id="352" r:id="rId31"/>
    <p:sldId id="354" r:id="rId32"/>
    <p:sldId id="348" r:id="rId33"/>
    <p:sldId id="344" r:id="rId34"/>
    <p:sldId id="339" r:id="rId35"/>
    <p:sldId id="378" r:id="rId36"/>
    <p:sldId id="371" r:id="rId37"/>
    <p:sldId id="372" r:id="rId38"/>
    <p:sldId id="351" r:id="rId39"/>
    <p:sldId id="349" r:id="rId40"/>
    <p:sldId id="356" r:id="rId41"/>
    <p:sldId id="370" r:id="rId42"/>
    <p:sldId id="308" r:id="rId43"/>
    <p:sldId id="300" r:id="rId44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6090" autoAdjust="0"/>
  </p:normalViewPr>
  <p:slideViewPr>
    <p:cSldViewPr>
      <p:cViewPr varScale="1">
        <p:scale>
          <a:sx n="52" d="100"/>
          <a:sy n="52" d="100"/>
        </p:scale>
        <p:origin x="-15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718" y="-90"/>
      </p:cViewPr>
      <p:guideLst>
        <p:guide orient="horz" pos="3130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_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G:\&#49464;&#44228;&#51333;&#51088;&#54924;&#51032;%20&#48156;&#54364;&#50896;&#44256;\&#53685;&#44228;&#51088;&#47308;_&#50689;&#47928;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lrMapOvr bg1="dk1" tx1="lt1" bg2="dk2" tx2="lt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5230008111485424"/>
          <c:y val="7.2164948453608532E-2"/>
          <c:w val="0.7190234595319257"/>
          <c:h val="0.70446735395189009"/>
        </c:manualLayout>
      </c:layout>
      <c:barChart>
        <c:barDir val="col"/>
        <c:grouping val="clustered"/>
        <c:ser>
          <c:idx val="1"/>
          <c:order val="0"/>
          <c:tx>
            <c:strRef>
              <c:f>Sheet1!$B$5</c:f>
              <c:strCache>
                <c:ptCount val="1"/>
                <c:pt idx="0">
                  <c:v>Accumulated number</c:v>
                </c:pt>
              </c:strCache>
            </c:strRef>
          </c:tx>
          <c:cat>
            <c:strRef>
              <c:f>Sheet1!$C$4:$H$4</c:f>
              <c:strCache>
                <c:ptCount val="6"/>
                <c:pt idx="0">
                  <c:v>'03</c:v>
                </c:pt>
                <c:pt idx="1">
                  <c:v>'04</c:v>
                </c:pt>
                <c:pt idx="2">
                  <c:v>'05</c:v>
                </c:pt>
                <c:pt idx="3">
                  <c:v>'06</c:v>
                </c:pt>
                <c:pt idx="4">
                  <c:v>'07</c:v>
                </c:pt>
                <c:pt idx="5">
                  <c:v>'08</c:v>
                </c:pt>
              </c:strCache>
            </c:strRef>
          </c:cat>
          <c:val>
            <c:numRef>
              <c:f>Sheet1!$C$5:$H$5</c:f>
              <c:numCache>
                <c:formatCode>General</c:formatCode>
                <c:ptCount val="6"/>
                <c:pt idx="0">
                  <c:v>200</c:v>
                </c:pt>
                <c:pt idx="1">
                  <c:v>200</c:v>
                </c:pt>
                <c:pt idx="2">
                  <c:v>261</c:v>
                </c:pt>
                <c:pt idx="3">
                  <c:v>291</c:v>
                </c:pt>
                <c:pt idx="4">
                  <c:v>361</c:v>
                </c:pt>
                <c:pt idx="5">
                  <c:v>429</c:v>
                </c:pt>
              </c:numCache>
            </c:numRef>
          </c:val>
        </c:ser>
        <c:axId val="118405376"/>
        <c:axId val="118407936"/>
      </c:barChart>
      <c:lineChart>
        <c:grouping val="standard"/>
        <c:ser>
          <c:idx val="0"/>
          <c:order val="1"/>
          <c:tx>
            <c:strRef>
              <c:f>Sheet1!$B$6</c:f>
              <c:strCache>
                <c:ptCount val="1"/>
                <c:pt idx="0">
                  <c:v>Application</c:v>
                </c:pt>
              </c:strCache>
            </c:strRef>
          </c:tx>
          <c:spPr>
            <a:ln w="25400"/>
          </c:spPr>
          <c:marker>
            <c:spPr>
              <a:ln w="25400"/>
            </c:spPr>
          </c:marker>
          <c:cat>
            <c:strRef>
              <c:f>Sheet1!$C$4:$H$4</c:f>
              <c:strCache>
                <c:ptCount val="6"/>
                <c:pt idx="0">
                  <c:v>'03</c:v>
                </c:pt>
                <c:pt idx="1">
                  <c:v>'04</c:v>
                </c:pt>
                <c:pt idx="2">
                  <c:v>'05</c:v>
                </c:pt>
                <c:pt idx="3">
                  <c:v>'06</c:v>
                </c:pt>
                <c:pt idx="4">
                  <c:v>'07</c:v>
                </c:pt>
                <c:pt idx="5">
                  <c:v>'08</c:v>
                </c:pt>
              </c:strCache>
            </c:strRef>
          </c:cat>
          <c:val>
            <c:numRef>
              <c:f>Sheet1!$C$6:$H$6</c:f>
              <c:numCache>
                <c:formatCode>General</c:formatCode>
                <c:ptCount val="6"/>
                <c:pt idx="0">
                  <c:v>26</c:v>
                </c:pt>
                <c:pt idx="1">
                  <c:v>14</c:v>
                </c:pt>
                <c:pt idx="2">
                  <c:v>56</c:v>
                </c:pt>
                <c:pt idx="3">
                  <c:v>69</c:v>
                </c:pt>
                <c:pt idx="4">
                  <c:v>51</c:v>
                </c:pt>
                <c:pt idx="5">
                  <c:v>110</c:v>
                </c:pt>
              </c:numCache>
            </c:numRef>
          </c:val>
        </c:ser>
        <c:marker val="1"/>
        <c:axId val="118409856"/>
        <c:axId val="118423936"/>
      </c:lineChart>
      <c:catAx>
        <c:axId val="1184053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7411386505969477"/>
              <c:y val="0.91890244545939581"/>
            </c:manualLayout>
          </c:layout>
          <c:spPr>
            <a:solidFill>
              <a:srgbClr val="4F81BD"/>
            </a:solidFill>
          </c:spPr>
        </c:title>
        <c:numFmt formatCode="General" sourceLinked="1"/>
        <c:majorTickMark val="in"/>
        <c:tickLblPos val="nextTo"/>
        <c:spPr>
          <a:solidFill>
            <a:srgbClr val="1F497D">
              <a:lumMod val="60000"/>
              <a:lumOff val="40000"/>
            </a:srgbClr>
          </a:solidFill>
          <a:ln>
            <a:solidFill>
              <a:sysClr val="window" lastClr="FFFFFF"/>
            </a:solidFill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18407936"/>
        <c:crosses val="autoZero"/>
        <c:lblAlgn val="ctr"/>
        <c:lblOffset val="100"/>
        <c:tickLblSkip val="1"/>
        <c:tickMarkSkip val="1"/>
      </c:catAx>
      <c:valAx>
        <c:axId val="11840793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 dirty="0" smtClean="0">
                    <a:solidFill>
                      <a:schemeClr val="bg1"/>
                    </a:solidFill>
                  </a:rPr>
                  <a:t>No. </a:t>
                </a:r>
                <a:r>
                  <a:rPr lang="en-US" dirty="0">
                    <a:solidFill>
                      <a:schemeClr val="bg1"/>
                    </a:solidFill>
                  </a:rPr>
                  <a:t>of individual breeders</a:t>
                </a:r>
              </a:p>
            </c:rich>
          </c:tx>
          <c:layout>
            <c:manualLayout>
              <c:xMode val="edge"/>
              <c:yMode val="edge"/>
              <c:x val="2.0220595343914058E-2"/>
              <c:y val="0.13402055569561544"/>
            </c:manualLayout>
          </c:layout>
        </c:title>
        <c:numFmt formatCode="General" sourceLinked="1"/>
        <c:majorTickMark val="in"/>
        <c:tickLblPos val="nextTo"/>
        <c:spPr>
          <a:solidFill>
            <a:sysClr val="window" lastClr="FFFFFF"/>
          </a:solidFill>
          <a:ln>
            <a:solidFill>
              <a:srgbClr val="EEECE1"/>
            </a:solidFill>
          </a:ln>
        </c:spPr>
        <c:txPr>
          <a:bodyPr rot="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ko-KR"/>
          </a:p>
        </c:txPr>
        <c:crossAx val="118405376"/>
        <c:crosses val="autoZero"/>
        <c:crossBetween val="between"/>
      </c:valAx>
      <c:catAx>
        <c:axId val="118409856"/>
        <c:scaling>
          <c:orientation val="minMax"/>
        </c:scaling>
        <c:delete val="1"/>
        <c:axPos val="b"/>
        <c:tickLblPos val="none"/>
        <c:crossAx val="118423936"/>
        <c:crosses val="autoZero"/>
        <c:lblAlgn val="ctr"/>
        <c:lblOffset val="100"/>
      </c:catAx>
      <c:valAx>
        <c:axId val="118423936"/>
        <c:scaling>
          <c:orientation val="minMax"/>
        </c:scaling>
        <c:axPos val="r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 dirty="0" smtClean="0">
                    <a:solidFill>
                      <a:schemeClr val="bg1"/>
                    </a:solidFill>
                  </a:rPr>
                  <a:t>No. </a:t>
                </a:r>
                <a:r>
                  <a:rPr lang="en-US" dirty="0">
                    <a:solidFill>
                      <a:schemeClr val="bg1"/>
                    </a:solidFill>
                  </a:rPr>
                  <a:t>of application</a:t>
                </a:r>
              </a:p>
            </c:rich>
          </c:tx>
          <c:layout>
            <c:manualLayout>
              <c:xMode val="edge"/>
              <c:yMode val="edge"/>
              <c:x val="0.94426336645587361"/>
              <c:y val="0.23619725494104749"/>
            </c:manualLayout>
          </c:layout>
        </c:title>
        <c:numFmt formatCode="General" sourceLinked="1"/>
        <c:majorTickMark val="in"/>
        <c:tickLblPos val="nextTo"/>
        <c:txPr>
          <a:bodyPr rot="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ko-KR"/>
          </a:p>
        </c:txPr>
        <c:crossAx val="118409856"/>
        <c:crosses val="max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ko-K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chemeClr val="tx1"/>
                </a:solidFill>
              </a:defRPr>
            </a:pPr>
            <a:r>
              <a:rPr lang="en-US" altLang="en-US" sz="2400" dirty="0">
                <a:solidFill>
                  <a:schemeClr val="tx1"/>
                </a:solidFill>
              </a:rPr>
              <a:t>    Governmental</a:t>
            </a:r>
            <a:r>
              <a:rPr lang="en-US" altLang="en-US" sz="2400" baseline="0" dirty="0">
                <a:solidFill>
                  <a:schemeClr val="tx1"/>
                </a:solidFill>
              </a:rPr>
              <a:t>  </a:t>
            </a:r>
            <a:r>
              <a:rPr lang="en-US" altLang="ko-KR" sz="2400" b="1" i="0" u="none" strike="noStrike" baseline="0" dirty="0">
                <a:solidFill>
                  <a:schemeClr val="tx1"/>
                </a:solidFill>
              </a:rPr>
              <a:t>investment </a:t>
            </a:r>
            <a:endParaRPr lang="en-US" altLang="en-US" sz="24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6664721752055836"/>
          <c:y val="3.8652451906610888E-2"/>
        </c:manualLayout>
      </c:layout>
      <c:spPr>
        <a:solidFill>
          <a:srgbClr val="F79646">
            <a:lumMod val="60000"/>
            <a:lumOff val="40000"/>
          </a:srgbClr>
        </a:solidFill>
        <a:ln>
          <a:solidFill>
            <a:srgbClr val="F79646">
              <a:lumMod val="40000"/>
              <a:lumOff val="60000"/>
            </a:srgbClr>
          </a:solidFill>
        </a:ln>
      </c:spPr>
    </c:title>
    <c:plotArea>
      <c:layout>
        <c:manualLayout>
          <c:layoutTarget val="inner"/>
          <c:xMode val="edge"/>
          <c:yMode val="edge"/>
          <c:x val="0.15856178012539801"/>
          <c:y val="3.9126747582342795E-2"/>
          <c:w val="0.83872921431488068"/>
          <c:h val="0.79844321307246569"/>
        </c:manualLayout>
      </c:layout>
      <c:barChart>
        <c:barDir val="col"/>
        <c:grouping val="clustered"/>
        <c:ser>
          <c:idx val="1"/>
          <c:order val="0"/>
          <c:tx>
            <c:strRef>
              <c:f>'ARPC 예산'!$A$13</c:f>
              <c:strCache>
                <c:ptCount val="1"/>
                <c:pt idx="0">
                  <c:v>    Governmental
     investment </c:v>
                </c:pt>
              </c:strCache>
            </c:strRef>
          </c:tx>
          <c:cat>
            <c:numRef>
              <c:f>'ARPC 예산'!$M$12:$Q$12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'ARPC 예산'!$M$13:$Q$13</c:f>
              <c:numCache>
                <c:formatCode>General</c:formatCode>
                <c:ptCount val="5"/>
                <c:pt idx="0">
                  <c:v>3222</c:v>
                </c:pt>
                <c:pt idx="1">
                  <c:v>4295</c:v>
                </c:pt>
                <c:pt idx="2">
                  <c:v>7800</c:v>
                </c:pt>
                <c:pt idx="3">
                  <c:v>9758</c:v>
                </c:pt>
                <c:pt idx="4">
                  <c:v>12945</c:v>
                </c:pt>
              </c:numCache>
            </c:numRef>
          </c:val>
        </c:ser>
        <c:axId val="43650432"/>
        <c:axId val="44008576"/>
      </c:barChart>
      <c:catAx>
        <c:axId val="43650432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EEECE1">
                <a:lumMod val="50000"/>
              </a:srgbClr>
            </a:solidFill>
          </a:ln>
        </c:spPr>
        <c:txPr>
          <a:bodyPr/>
          <a:lstStyle/>
          <a:p>
            <a:pPr>
              <a:defRPr sz="2000">
                <a:solidFill>
                  <a:srgbClr val="FFC000"/>
                </a:solidFill>
              </a:defRPr>
            </a:pPr>
            <a:endParaRPr lang="ko-KR"/>
          </a:p>
        </c:txPr>
        <c:crossAx val="44008576"/>
        <c:crosses val="autoZero"/>
        <c:auto val="1"/>
        <c:lblAlgn val="ctr"/>
        <c:lblOffset val="100"/>
      </c:catAx>
      <c:valAx>
        <c:axId val="44008576"/>
        <c:scaling>
          <c:orientation val="minMax"/>
        </c:scaling>
        <c:axPos val="l"/>
        <c:majorGridlines/>
        <c:numFmt formatCode="General" sourceLinked="1"/>
        <c:tickLblPos val="nextTo"/>
        <c:spPr>
          <a:solidFill>
            <a:srgbClr val="4F81BD"/>
          </a:solidFill>
          <a:ln>
            <a:solidFill>
              <a:srgbClr val="EEECE1">
                <a:lumMod val="50000"/>
              </a:srgbClr>
            </a:solidFill>
          </a:ln>
        </c:spPr>
        <c:txPr>
          <a:bodyPr/>
          <a:lstStyle/>
          <a:p>
            <a:pPr>
              <a:defRPr sz="2000" baseline="0">
                <a:solidFill>
                  <a:schemeClr val="tx1"/>
                </a:solidFill>
              </a:defRPr>
            </a:pPr>
            <a:endParaRPr lang="ko-KR"/>
          </a:p>
        </c:txPr>
        <c:crossAx val="43650432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0.15676</cdr:x>
      <cdr:y>0.38288</cdr:y>
    </cdr:from>
    <cdr:to>
      <cdr:x>0.19712</cdr:x>
      <cdr:y>0.47922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7467" y="1051461"/>
          <a:ext cx="184731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wrap="none" rtlCol="0" anchor="t">
          <a:spAutoFit/>
        </a:bodyPr>
        <a:lstStyle xmlns:a="http://schemas.openxmlformats.org/drawingml/2006/main"/>
        <a:p xmlns:a="http://schemas.openxmlformats.org/drawingml/2006/main">
          <a:endParaRPr lang="ko-KR" altLang="en-US" sz="1100"/>
        </a:p>
      </cdr:txBody>
    </cdr:sp>
  </cdr:relSizeAnchor>
  <cdr:relSizeAnchor xmlns:cdr="http://schemas.openxmlformats.org/drawingml/2006/chartDrawing">
    <cdr:from>
      <cdr:x>0.17568</cdr:x>
      <cdr:y>0.17568</cdr:y>
    </cdr:from>
    <cdr:to>
      <cdr:x>0.38318</cdr:x>
      <cdr:y>0.26118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342875" y="730433"/>
          <a:ext cx="1586084" cy="35547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no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altLang="ko-KR" sz="1600" dirty="0">
              <a:solidFill>
                <a:schemeClr val="tx1"/>
              </a:solidFill>
            </a:rPr>
            <a:t>(US :  1,000 $)</a:t>
          </a:r>
          <a:endParaRPr lang="ko-KR" altLang="en-US" sz="16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4939C894-279D-49CB-A876-E50ABF348436}" type="datetimeFigureOut">
              <a:rPr lang="ko-KR" altLang="en-US"/>
              <a:pPr>
                <a:defRPr/>
              </a:pPr>
              <a:t>2009-11-03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B7310E84-E34B-4DA4-B095-A7EAB787E2C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CB67FBC-0F18-4754-869C-C5B87370B60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2A33B9-B81B-4B04-BF0A-B20F331A3895}" type="slidenum">
              <a:rPr lang="en-US" altLang="ko-KR" smtClean="0"/>
              <a:pPr/>
              <a:t>1</a:t>
            </a:fld>
            <a:endParaRPr lang="en-US" altLang="ko-K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BEE497-5114-4E33-81E0-AB0AD6CEBC85}" type="slidenum">
              <a:rPr lang="en-US" altLang="ko-KR" smtClean="0"/>
              <a:pPr/>
              <a:t>11</a:t>
            </a:fld>
            <a:endParaRPr lang="en-US" altLang="ko-K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dirty="0" smtClean="0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/>
          </a:p>
          <a:p>
            <a:pPr eaLnBrk="1" hangingPunct="1"/>
            <a:endParaRPr lang="ko-KR" altLang="en-US" dirty="0" smtClean="0"/>
          </a:p>
        </p:txBody>
      </p:sp>
      <p:sp>
        <p:nvSpPr>
          <p:cNvPr id="6349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F15F2F-A461-4319-BDE7-515128F227A6}" type="slidenum">
              <a:rPr lang="en-US" altLang="ko-KR" smtClean="0"/>
              <a:pPr/>
              <a:t>12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C6D763-CBCD-4F54-8BE2-28B49FE378B4}" type="slidenum">
              <a:rPr lang="en-US" altLang="ko-KR" smtClean="0"/>
              <a:pPr/>
              <a:t>13</a:t>
            </a:fld>
            <a:endParaRPr lang="en-US" altLang="ko-K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B8912B-13E3-48E7-A19E-AC98440CA306}" type="slidenum">
              <a:rPr lang="en-US" altLang="ko-KR" smtClean="0">
                <a:latin typeface="굴림" charset="-127"/>
                <a:ea typeface="굴림" charset="-127"/>
              </a:rPr>
              <a:pPr/>
              <a:t>14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smtClean="0">
                <a:latin typeface="굴림" charset="-127"/>
                <a:ea typeface="굴림" charset="-127"/>
              </a:rPr>
              <a:t>This graph shows top 10 plants in terms of number of PVP title granted.</a:t>
            </a:r>
          </a:p>
          <a:p>
            <a:pPr eaLnBrk="1" hangingPunct="1"/>
            <a:endParaRPr lang="en-US" altLang="ko-KR" smtClean="0">
              <a:latin typeface="굴림" charset="-127"/>
              <a:ea typeface="굴림" charset="-127"/>
            </a:endParaRPr>
          </a:p>
          <a:p>
            <a:r>
              <a:rPr lang="en-US" altLang="ko-KR" smtClean="0">
                <a:latin typeface="굴림" charset="-127"/>
                <a:ea typeface="굴림" charset="-127"/>
              </a:rPr>
              <a:t>Rose ranks first with 470 and chrysanthemums is the second with 260 and the third is rice with 200.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CA85AD-846B-4E5E-B872-527477A781CF}" type="slidenum">
              <a:rPr lang="en-US" altLang="ko-KR" smtClean="0"/>
              <a:pPr/>
              <a:t>15</a:t>
            </a:fld>
            <a:endParaRPr lang="en-US" altLang="ko-K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  <p:sp>
        <p:nvSpPr>
          <p:cNvPr id="6758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4B7A27-2437-4201-ACD4-81B1D29BD495}" type="slidenum">
              <a:rPr lang="en-US" altLang="ko-KR" smtClean="0"/>
              <a:pPr/>
              <a:t>16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FDEB33-85B4-4C31-BD00-47EE2B0173D5}" type="slidenum">
              <a:rPr lang="en-US" altLang="ko-KR" smtClean="0"/>
              <a:pPr/>
              <a:t>17</a:t>
            </a:fld>
            <a:endParaRPr lang="en-US" altLang="ko-KR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D4256C8-0850-481E-8C10-5C5D78ADBBCE}" type="slidenum">
              <a:rPr lang="en-US" altLang="ko-KR" sz="1200"/>
              <a:pPr algn="r"/>
              <a:t>18</a:t>
            </a:fld>
            <a:endParaRPr lang="en-US" altLang="ko-KR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endParaRPr lang="en-US" altLang="ko-KR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26EDF8-7999-44D0-B7E3-B4AD5B3D5D2B}" type="slidenum">
              <a:rPr lang="en-US" altLang="ko-KR" smtClean="0"/>
              <a:pPr/>
              <a:t>19</a:t>
            </a:fld>
            <a:endParaRPr lang="en-US" altLang="ko-K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 smtClean="0"/>
              <a:t>독야청청</a:t>
            </a:r>
            <a:endParaRPr lang="en-US" altLang="ko-KR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FF4E65-D198-4765-8CCB-51AEDB9BFBA1}" type="slidenum">
              <a:rPr lang="en-US" altLang="ko-KR" smtClean="0"/>
              <a:pPr/>
              <a:t>20</a:t>
            </a:fld>
            <a:endParaRPr lang="en-US" altLang="ko-K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6968B9-91EE-4FF6-9E0A-4AAEC1D47E9F}" type="slidenum">
              <a:rPr lang="en-US" altLang="ko-KR" smtClean="0"/>
              <a:pPr/>
              <a:t>2</a:t>
            </a:fld>
            <a:endParaRPr lang="en-US" altLang="ko-K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ko-KR" dirty="0" smtClean="0">
              <a:latin typeface="Times New Roman" pitchFamily="18" charset="0"/>
              <a:ea typeface="휴먼둥근헤드라인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FF82C3-CE5D-458E-A84B-7C7317C9CD9C}" type="slidenum">
              <a:rPr lang="en-US" altLang="ko-KR" smtClean="0"/>
              <a:pPr/>
              <a:t>21</a:t>
            </a:fld>
            <a:endParaRPr lang="en-US" altLang="ko-KR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  <p:sp>
        <p:nvSpPr>
          <p:cNvPr id="7373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AAC0F4-0D7C-4DBB-87F2-EAAE23B66E26}" type="slidenum">
              <a:rPr lang="en-US" altLang="ko-KR" smtClean="0"/>
              <a:pPr/>
              <a:t>22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5E899-A2FC-4DD1-8F56-86285C8794AD}" type="slidenum">
              <a:rPr lang="en-US" altLang="ko-KR" smtClean="0"/>
              <a:pPr/>
              <a:t>23</a:t>
            </a:fld>
            <a:endParaRPr lang="en-US" altLang="ko-KR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smtClean="0"/>
              <a:t>In spite of variation by year, applications from both individual breeders and seed companies have increased since the introduction of PVP system.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smtClean="0"/>
              <a:t>This graph shows changes of accumulated numbers of individual breeders and their application by year.</a:t>
            </a:r>
          </a:p>
          <a:p>
            <a:endParaRPr lang="en-US" altLang="ko-KR" smtClean="0"/>
          </a:p>
          <a:p>
            <a:endParaRPr lang="en-US" altLang="ko-KR" smtClean="0"/>
          </a:p>
          <a:p>
            <a:r>
              <a:rPr lang="en-US" altLang="ko-KR" smtClean="0"/>
              <a:t> 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C27028-E50A-42C3-9E6F-0035EF6A2286}" type="slidenum">
              <a:rPr lang="en-US" altLang="ko-KR" smtClean="0"/>
              <a:pPr/>
              <a:t>25</a:t>
            </a:fld>
            <a:endParaRPr lang="en-US" altLang="ko-K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smtClean="0"/>
              <a:t>This graph shows changes of breeding activity in public sector. </a:t>
            </a:r>
          </a:p>
          <a:p>
            <a:pPr eaLnBrk="1" hangingPunct="1"/>
            <a:endParaRPr lang="en-US" altLang="ko-KR" dirty="0" smtClean="0"/>
          </a:p>
          <a:p>
            <a:pPr eaLnBrk="1" hangingPunct="1"/>
            <a:endParaRPr lang="en-US" altLang="ko-KR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dirty="0" smtClean="0"/>
          </a:p>
        </p:txBody>
      </p:sp>
      <p:sp>
        <p:nvSpPr>
          <p:cNvPr id="77828" name="슬라이드 번호 개체 틀 3"/>
          <p:cNvSpPr txBox="1">
            <a:spLocks noGrp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F5012C9-589F-4462-8651-E6ECB6193CF1}" type="slidenum">
              <a:rPr lang="en-US" altLang="ko-KR" sz="1200"/>
              <a:pPr algn="r"/>
              <a:t>26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/>
          </a:p>
          <a:p>
            <a:pPr eaLnBrk="1" hangingPunct="1"/>
            <a:endParaRPr lang="ko-KR" altLang="en-US" dirty="0" smtClean="0"/>
          </a:p>
        </p:txBody>
      </p:sp>
      <p:sp>
        <p:nvSpPr>
          <p:cNvPr id="7885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BF39A9-BF4A-4174-BF68-C5FA29AAA770}" type="slidenum">
              <a:rPr lang="en-US" altLang="ko-KR" smtClean="0"/>
              <a:pPr/>
              <a:t>27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7987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EFD8EF-2A45-40C2-B46C-1FEDED344EEF}" type="slidenum">
              <a:rPr lang="en-US" altLang="ko-KR" smtClean="0"/>
              <a:pPr/>
              <a:t>30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8090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B3EB2-130A-4855-B6E4-2185F87DA5AC}" type="slidenum">
              <a:rPr lang="en-US" altLang="ko-KR" smtClean="0"/>
              <a:pPr/>
              <a:t>31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8192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4FEE1A-BF8D-429A-A159-D2663B60E41C}" type="slidenum">
              <a:rPr lang="en-US" altLang="ko-KR" smtClean="0"/>
              <a:pPr/>
              <a:t>32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C808EF-8BDA-4996-9064-85E46A87B7DA}" type="slidenum">
              <a:rPr lang="en-US" altLang="ko-KR" smtClean="0"/>
              <a:pPr/>
              <a:t>3</a:t>
            </a:fld>
            <a:endParaRPr lang="en-US" altLang="ko-K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8294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FA1C16-B91C-4CB7-812C-A3CBB93EC159}" type="slidenum">
              <a:rPr lang="en-US" altLang="ko-KR" smtClean="0"/>
              <a:pPr/>
              <a:t>33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/>
          </a:p>
          <a:p>
            <a:pPr eaLnBrk="1" hangingPunct="1"/>
            <a:endParaRPr lang="ko-KR" altLang="en-US" dirty="0" smtClean="0"/>
          </a:p>
        </p:txBody>
      </p:sp>
      <p:sp>
        <p:nvSpPr>
          <p:cNvPr id="839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E3B448-01C4-4341-A3F3-FA7E32BFBA47}" type="slidenum">
              <a:rPr lang="en-US" altLang="ko-KR" smtClean="0"/>
              <a:pPr/>
              <a:t>35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8499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3FE28D-33DF-496D-A43C-81EB188A32D9}" type="slidenum">
              <a:rPr lang="en-US" altLang="ko-KR" smtClean="0"/>
              <a:pPr/>
              <a:t>36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E76866-97FD-4736-AFA0-64833EE96A98}" type="slidenum">
              <a:rPr lang="en-US" altLang="ko-KR" smtClean="0"/>
              <a:pPr/>
              <a:t>37</a:t>
            </a:fld>
            <a:endParaRPr lang="en-US" altLang="ko-KR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/>
          </a:p>
          <a:p>
            <a:pPr eaLnBrk="1" hangingPunct="1"/>
            <a:endParaRPr lang="en-US" altLang="ko-KR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8704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5B551C-0B2C-4515-8F1D-9CF7B5B79C5E}" type="slidenum">
              <a:rPr lang="en-US" altLang="ko-KR" smtClean="0"/>
              <a:pPr/>
              <a:t>39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769610-07F3-4D94-98FE-AAB67E4852ED}" type="slidenum">
              <a:rPr lang="en-US" altLang="ko-KR" smtClean="0"/>
              <a:pPr/>
              <a:t>42</a:t>
            </a:fld>
            <a:endParaRPr lang="en-US" altLang="ko-KR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/>
          </a:p>
        </p:txBody>
      </p:sp>
      <p:sp>
        <p:nvSpPr>
          <p:cNvPr id="9011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BBFF5E-454A-40AF-B9D7-3C6DF03FBA8A}" type="slidenum">
              <a:rPr lang="en-US" altLang="ko-KR" smtClean="0"/>
              <a:pPr/>
              <a:t>43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19FE4E-274E-48BC-8138-5157EE90CA5D}" type="slidenum">
              <a:rPr lang="en-US" altLang="ko-KR" smtClean="0"/>
              <a:pPr/>
              <a:t>4</a:t>
            </a:fld>
            <a:endParaRPr lang="en-US" altLang="ko-K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9DF056-32E0-4C3E-BA26-A1B9804B408C}" type="slidenum">
              <a:rPr lang="en-US" altLang="ko-KR" smtClean="0"/>
              <a:pPr/>
              <a:t>6</a:t>
            </a:fld>
            <a:endParaRPr lang="en-US" altLang="ko-K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637152-696E-408F-993E-967DBA481DDF}" type="slidenum">
              <a:rPr lang="en-US" altLang="ko-KR" smtClean="0"/>
              <a:pPr/>
              <a:t>7</a:t>
            </a:fld>
            <a:endParaRPr lang="en-US" altLang="ko-K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B1385-5675-4B5C-93BE-210A039721CB}" type="slidenum">
              <a:rPr lang="en-US" altLang="ko-KR" smtClean="0"/>
              <a:pPr/>
              <a:t>8</a:t>
            </a:fld>
            <a:endParaRPr lang="en-US" altLang="ko-K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C72C5D-7552-4932-85E4-E4ECF8097DEC}" type="slidenum">
              <a:rPr lang="en-US" altLang="ko-KR" smtClean="0"/>
              <a:pPr/>
              <a:t>9</a:t>
            </a:fld>
            <a:endParaRPr lang="en-US" altLang="ko-KR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E62B6-863B-4902-9222-5E447035EF4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942C1-2FF4-4C14-91CA-36577B3B8F3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79FF1-3DDD-46B0-A85D-36AFF8C42CD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034142" y="532265"/>
            <a:ext cx="7086600" cy="487363"/>
          </a:xfrm>
        </p:spPr>
        <p:txBody>
          <a:bodyPr/>
          <a:lstStyle>
            <a:lvl1pPr>
              <a:defRPr b="1"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67567-0106-4DF5-98A6-24C185269F9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9D07F-6A7B-4682-8A3C-D36A18D3A94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6A3FE-4C07-4A1F-90D4-749AEE2B300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05C85-169D-4A4C-B73A-71754D50CF6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29B7-6831-48CA-BB38-6CC1F1F98C9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7BC9B-5FB5-4412-9731-A506242680E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E2178-6854-4E4C-B45A-2DA65820ADC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2E305-1BC0-4CD3-BB71-9CA86FC3795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43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7589B87-1500-4237-B494-98DE12F0545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____3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____4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97-2003_____5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file:///C:\Documents%20and%20Settings\USER\Local%20Settings\Temporary%20Internet%20Files\USER\Local%20Settings\DOCUME~1\USER\LOCALS~1\Temp\Hnc\BinData\EMB00000d540370.PNG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C:\Documents%20and%20Settings\USER\Local%20Settings\Temporary%20Internet%20Files\USER\Local%20Settings\DOCUME~1\USER\LOCALS~1\Temp\Hnc\BinData\EMB00000d54036f.PNG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8.png"/><Relationship Id="rId10" Type="http://schemas.openxmlformats.org/officeDocument/2006/relationships/image" Target="file:///C:\Documents%20and%20Settings\USER\Local%20Settings\Temporary%20Internet%20Files\USER\Local%20Settings\DOCUME~1\USER\LOCALS~1\Temp\Hnc\BinData\EMB00000d540371.PNG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../../DOCUME~1/USER/LOCALS~1/Temp/Hnc/BinData/EMB00000d54036d.PNG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Microsoft_Office_Excel_97-2003_____6.xls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Microsoft_Office_Excel_97-2003_____7.xls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____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____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341438"/>
            <a:ext cx="8569325" cy="1470025"/>
          </a:xfrm>
        </p:spPr>
        <p:txBody>
          <a:bodyPr/>
          <a:lstStyle/>
          <a:p>
            <a:pPr eaLnBrk="1" hangingPunct="1"/>
            <a:r>
              <a:rPr lang="en-US" altLang="ko-KR" smtClean="0"/>
              <a:t>Impact of </a:t>
            </a:r>
            <a:br>
              <a:rPr lang="en-US" altLang="ko-KR" smtClean="0"/>
            </a:br>
            <a:r>
              <a:rPr lang="en-US" altLang="ko-KR" smtClean="0"/>
              <a:t>Plant Variety Protection in Korea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3500438"/>
            <a:ext cx="6472238" cy="1728787"/>
          </a:xfrm>
        </p:spPr>
        <p:txBody>
          <a:bodyPr rtlCol="0">
            <a:normAutofit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altLang="ko-KR" sz="2400" dirty="0" smtClean="0"/>
              <a:t>Yoon, Jin Young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altLang="ko-KR" sz="2400" dirty="0" smtClean="0"/>
              <a:t>Advisor, </a:t>
            </a:r>
            <a:r>
              <a:rPr lang="en-US" altLang="ko-KR" sz="2400" dirty="0" err="1" smtClean="0"/>
              <a:t>Nonwoobio</a:t>
            </a:r>
            <a:r>
              <a:rPr lang="en-US" altLang="ko-KR" sz="2400" dirty="0" smtClean="0"/>
              <a:t> Co. Ltd.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altLang="ko-KR" sz="2400" dirty="0" smtClean="0"/>
              <a:t>Republic of Korea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07963" y="142875"/>
            <a:ext cx="30781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dirty="0">
                <a:latin typeface="+mn-lt"/>
              </a:rPr>
              <a:t>WIPO Donor Conference</a:t>
            </a:r>
            <a:endParaRPr lang="ko-KR" altLang="en-US" dirty="0">
              <a:latin typeface="+mn-lt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175375" y="6215063"/>
            <a:ext cx="212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dirty="0">
                <a:latin typeface="+mn-lt"/>
              </a:rPr>
              <a:t>November 5, 2009</a:t>
            </a:r>
            <a:endParaRPr lang="ko-KR" alt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642938" y="1350963"/>
          <a:ext cx="8066087" cy="4441825"/>
        </p:xfrm>
        <a:graphic>
          <a:graphicData uri="http://schemas.openxmlformats.org/presentationml/2006/ole">
            <p:oleObj spid="_x0000_s3074" name="차트" r:id="rId4" imgW="7991424" imgH="4400685" progId="Excel.Sheet.8">
              <p:embed/>
            </p:oleObj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0034" y="357166"/>
            <a:ext cx="8358246" cy="928694"/>
          </a:xfrm>
          <a:prstGeom prst="rect">
            <a:avLst/>
          </a:prstGeom>
        </p:spPr>
        <p:txBody>
          <a:bodyPr anchor="ctr"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2800" b="1" spc="50" dirty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Application ratio of Residents/Non residents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8596" y="357166"/>
            <a:ext cx="8929750" cy="1000132"/>
          </a:xfrm>
          <a:prstGeom prst="rect">
            <a:avLst/>
          </a:prstGeom>
        </p:spPr>
        <p:txBody>
          <a:bodyPr anchor="ctr">
            <a:norm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3300" b="1" spc="50" dirty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Applications by non-residents by country</a:t>
            </a:r>
          </a:p>
        </p:txBody>
      </p:sp>
      <p:graphicFrame>
        <p:nvGraphicFramePr>
          <p:cNvPr id="5122" name="차트 5"/>
          <p:cNvGraphicFramePr>
            <a:graphicFrameLocks/>
          </p:cNvGraphicFramePr>
          <p:nvPr/>
        </p:nvGraphicFramePr>
        <p:xfrm>
          <a:off x="682625" y="1585913"/>
          <a:ext cx="7419975" cy="4400550"/>
        </p:xfrm>
        <a:graphic>
          <a:graphicData uri="http://schemas.openxmlformats.org/presentationml/2006/ole">
            <p:oleObj spid="_x0000_s5122" name="차트" r:id="rId4" imgW="7419857" imgH="4400685" progId="Excel.Sheet.8">
              <p:embed/>
            </p:oleObj>
          </a:graphicData>
        </a:graphic>
      </p:graphicFrame>
      <p:sp>
        <p:nvSpPr>
          <p:cNvPr id="6148" name="슬라이드 번호 개체 틀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04DF412-407E-4219-9B11-84E45D1DC8F3}" type="slidenum">
              <a:rPr lang="en-US" altLang="ko-KR"/>
              <a:pPr>
                <a:defRPr/>
              </a:pPr>
              <a:t>11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제목 3"/>
          <p:cNvSpPr>
            <a:spLocks noGrp="1"/>
          </p:cNvSpPr>
          <p:nvPr>
            <p:ph type="ctrTitle"/>
          </p:nvPr>
        </p:nvSpPr>
        <p:spPr>
          <a:xfrm>
            <a:off x="642938" y="1214438"/>
            <a:ext cx="7772400" cy="1470025"/>
          </a:xfrm>
        </p:spPr>
        <p:txBody>
          <a:bodyPr/>
          <a:lstStyle/>
          <a:p>
            <a:pPr marL="857250" indent="-857250" eaLnBrk="1" hangingPunct="1">
              <a:buFont typeface="맑은 고딕" pitchFamily="50" charset="-127"/>
              <a:buAutoNum type="romanUcPeriod" startAt="2"/>
            </a:pPr>
            <a:r>
              <a:rPr lang="en-US" altLang="ko-KR" sz="4000" smtClean="0"/>
              <a:t>Impact of PVP System </a:t>
            </a:r>
            <a:endParaRPr lang="ko-KR" altLang="en-US" sz="4000" smtClean="0"/>
          </a:p>
        </p:txBody>
      </p:sp>
      <p:sp>
        <p:nvSpPr>
          <p:cNvPr id="5" name="부제목 4"/>
          <p:cNvSpPr txBox="1">
            <a:spLocks/>
          </p:cNvSpPr>
          <p:nvPr/>
        </p:nvSpPr>
        <p:spPr bwMode="auto">
          <a:xfrm>
            <a:off x="928688" y="2928938"/>
            <a:ext cx="79295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  <a:defRPr/>
            </a:pPr>
            <a:r>
              <a:rPr kumimoji="0" lang="en-US" altLang="ko-KR" sz="2400" b="1" dirty="0">
                <a:latin typeface="+mn-lt"/>
                <a:ea typeface="+mn-ea"/>
              </a:rPr>
              <a:t>Increase the number of new varieties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  <a:defRPr/>
            </a:pPr>
            <a:r>
              <a:rPr kumimoji="0" lang="en-US" altLang="ko-KR" sz="2400" dirty="0">
                <a:latin typeface="+mn-lt"/>
                <a:ea typeface="+mn-ea"/>
              </a:rPr>
              <a:t>Diversification &amp; improvement of varieties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  <a:defRPr/>
            </a:pPr>
            <a:r>
              <a:rPr kumimoji="0" lang="en-US" altLang="ko-KR" sz="2400" dirty="0">
                <a:latin typeface="+mn-lt"/>
                <a:ea typeface="+mn-ea"/>
              </a:rPr>
              <a:t>Encouragement of breeding activity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  <a:defRPr/>
            </a:pPr>
            <a:r>
              <a:rPr kumimoji="0" lang="en-US" altLang="ko-KR" sz="2400" dirty="0">
                <a:latin typeface="+mn-lt"/>
                <a:ea typeface="+mn-ea"/>
              </a:rPr>
              <a:t>Utilization of protected varieties for breeding new variety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  <a:defRPr/>
            </a:pPr>
            <a:r>
              <a:rPr kumimoji="0" lang="en-US" altLang="ko-KR" sz="2400" dirty="0">
                <a:latin typeface="+mn-lt"/>
                <a:ea typeface="+mn-ea"/>
              </a:rPr>
              <a:t>Benefiting growers and export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en-US" altLang="ko-KR" sz="200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개체 4"/>
          <p:cNvPicPr>
            <a:picLocks noGrp="1" noChangeArrowheads="1"/>
          </p:cNvPicPr>
          <p:nvPr>
            <p:ph idx="1"/>
          </p:nvPr>
        </p:nvPicPr>
        <p:blipFill>
          <a:blip r:embed="rId3"/>
          <a:srcRect t="-215" r="-23" b="-301"/>
          <a:stretch>
            <a:fillRect/>
          </a:stretch>
        </p:blipFill>
        <p:spPr>
          <a:xfrm>
            <a:off x="755650" y="1403350"/>
            <a:ext cx="7343775" cy="3311525"/>
          </a:xfrm>
        </p:spPr>
      </p:pic>
      <p:sp>
        <p:nvSpPr>
          <p:cNvPr id="25605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E3C8B84-ABC3-4A47-BBAD-67DA44F738E2}" type="slidenum">
              <a:rPr lang="en-US" altLang="ko-KR"/>
              <a:pPr>
                <a:defRPr/>
              </a:pPr>
              <a:t>13</a:t>
            </a:fld>
            <a:endParaRPr lang="en-US" altLang="ko-KR"/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50825" y="4718050"/>
            <a:ext cx="821055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Tx/>
              <a:buBlip>
                <a:blip r:embed="rId4"/>
              </a:buBlip>
              <a:defRPr/>
            </a:pPr>
            <a:r>
              <a:rPr lang="en-US" altLang="ko-KR" dirty="0">
                <a:latin typeface="+mn-lt"/>
                <a:ea typeface="굴림" charset="-127"/>
              </a:rPr>
              <a:t>  The reason behind two conspicuous peaks</a:t>
            </a:r>
            <a:br>
              <a:rPr lang="en-US" altLang="ko-KR" dirty="0">
                <a:latin typeface="+mn-lt"/>
                <a:ea typeface="굴림" charset="-127"/>
              </a:rPr>
            </a:br>
            <a:r>
              <a:rPr lang="en-US" altLang="ko-KR" dirty="0">
                <a:latin typeface="+mn-lt"/>
                <a:ea typeface="굴림" charset="-127"/>
              </a:rPr>
              <a:t>      - 2002 : UPOV membership &amp; Entitlement of </a:t>
            </a:r>
            <a:r>
              <a:rPr lang="en-US" altLang="ko-K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굴림" charset="-127"/>
              </a:rPr>
              <a:t>rose, chrysanthemum</a:t>
            </a:r>
          </a:p>
          <a:p>
            <a:pPr>
              <a:spcBef>
                <a:spcPts val="600"/>
              </a:spcBef>
              <a:defRPr/>
            </a:pPr>
            <a:r>
              <a:rPr lang="en-US" altLang="ko-KR" dirty="0">
                <a:latin typeface="+mn-lt"/>
                <a:ea typeface="굴림" charset="-127"/>
              </a:rPr>
              <a:t>                      as PVP subject</a:t>
            </a:r>
          </a:p>
          <a:p>
            <a:pPr>
              <a:spcBef>
                <a:spcPts val="600"/>
              </a:spcBef>
              <a:defRPr/>
            </a:pPr>
            <a:r>
              <a:rPr lang="en-US" altLang="ko-KR" dirty="0">
                <a:latin typeface="+mn-lt"/>
                <a:ea typeface="굴림" charset="-127"/>
              </a:rPr>
              <a:t>      - 2005 : Entitlement of </a:t>
            </a:r>
            <a:r>
              <a:rPr lang="en-US" altLang="ko-K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굴림" charset="-127"/>
              </a:rPr>
              <a:t>gerbera</a:t>
            </a:r>
            <a:r>
              <a:rPr lang="en-US" altLang="ko-KR" dirty="0">
                <a:latin typeface="+mn-lt"/>
                <a:ea typeface="굴림" charset="-127"/>
              </a:rPr>
              <a:t> as PVP subject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90601" y="336527"/>
            <a:ext cx="7472386" cy="1000134"/>
          </a:xfrm>
          <a:prstGeom prst="rect">
            <a:avLst/>
          </a:prstGeom>
        </p:spPr>
        <p:txBody>
          <a:bodyPr anchor="ctr">
            <a:norm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3600" b="1" spc="50" dirty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Number of Application by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203325" y="1071563"/>
            <a:ext cx="6215063" cy="50006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2800" smtClean="0"/>
              <a:t>in </a:t>
            </a:r>
            <a:r>
              <a:rPr lang="en-US" altLang="ko-KR" sz="2800"/>
              <a:t>terms of No. of PVP titles granted</a:t>
            </a:r>
          </a:p>
        </p:txBody>
      </p:sp>
      <p:sp>
        <p:nvSpPr>
          <p:cNvPr id="3077" name="슬라이드 번호 개체 틀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E62273A-5268-406C-8C4F-6959EE7DD08D}" type="slidenum">
              <a:rPr lang="en-US" altLang="ko-KR"/>
              <a:pPr>
                <a:defRPr/>
              </a:pPr>
              <a:t>14</a:t>
            </a:fld>
            <a:endParaRPr lang="en-US" altLang="ko-KR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42976" y="357166"/>
            <a:ext cx="7472386" cy="1000132"/>
          </a:xfrm>
          <a:prstGeom prst="rect">
            <a:avLst/>
          </a:prstGeom>
        </p:spPr>
        <p:txBody>
          <a:bodyPr anchor="ctr">
            <a:norm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3600" b="1" spc="50" dirty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Top 10 crops</a:t>
            </a:r>
          </a:p>
        </p:txBody>
      </p:sp>
      <p:graphicFrame>
        <p:nvGraphicFramePr>
          <p:cNvPr id="6146" name="차트 6"/>
          <p:cNvGraphicFramePr>
            <a:graphicFrameLocks/>
          </p:cNvGraphicFramePr>
          <p:nvPr/>
        </p:nvGraphicFramePr>
        <p:xfrm>
          <a:off x="142875" y="1857375"/>
          <a:ext cx="8747125" cy="4572000"/>
        </p:xfrm>
        <a:graphic>
          <a:graphicData uri="http://schemas.openxmlformats.org/presentationml/2006/ole">
            <p:oleObj spid="_x0000_s87042" name="차트" r:id="rId4" imgW="8248650" imgH="413385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개체 5"/>
          <p:cNvPicPr>
            <a:picLocks noGrp="1" noChangeArrowheads="1"/>
          </p:cNvPicPr>
          <p:nvPr>
            <p:ph idx="1"/>
          </p:nvPr>
        </p:nvPicPr>
        <p:blipFill>
          <a:blip r:embed="rId3"/>
          <a:srcRect r="-60" b="-371"/>
          <a:stretch>
            <a:fillRect/>
          </a:stretch>
        </p:blipFill>
        <p:spPr>
          <a:xfrm>
            <a:off x="285750" y="1357313"/>
            <a:ext cx="8572500" cy="4857750"/>
          </a:xfrm>
        </p:spPr>
      </p:pic>
      <p:sp>
        <p:nvSpPr>
          <p:cNvPr id="26628" name="슬라이드 번호 개체 틀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9721220-2FDD-4241-9AAF-60142EAFE1A2}" type="slidenum">
              <a:rPr lang="en-US" altLang="ko-KR"/>
              <a:pPr>
                <a:defRPr/>
              </a:pPr>
              <a:t>15</a:t>
            </a:fld>
            <a:endParaRPr lang="en-US" altLang="ko-KR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71472" y="0"/>
            <a:ext cx="8286808" cy="1000132"/>
          </a:xfrm>
          <a:prstGeom prst="rect">
            <a:avLst/>
          </a:prstGeom>
        </p:spPr>
        <p:txBody>
          <a:bodyPr anchor="ctr">
            <a:normAutofit fontScale="92500"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3600" b="1" spc="50" dirty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No. of PVP Titles Granted and in Force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제목 3"/>
          <p:cNvSpPr>
            <a:spLocks noGrp="1"/>
          </p:cNvSpPr>
          <p:nvPr>
            <p:ph type="ctrTitle"/>
          </p:nvPr>
        </p:nvSpPr>
        <p:spPr>
          <a:xfrm>
            <a:off x="642938" y="1214438"/>
            <a:ext cx="7772400" cy="1470025"/>
          </a:xfrm>
        </p:spPr>
        <p:txBody>
          <a:bodyPr/>
          <a:lstStyle/>
          <a:p>
            <a:pPr marL="857250" indent="-857250" eaLnBrk="1" hangingPunct="1">
              <a:buFont typeface="맑은 고딕" pitchFamily="50" charset="-127"/>
              <a:buAutoNum type="romanUcPeriod" startAt="2"/>
            </a:pPr>
            <a:r>
              <a:rPr lang="en-US" altLang="ko-KR" sz="4000" smtClean="0"/>
              <a:t>Impact of PVP System </a:t>
            </a:r>
            <a:endParaRPr lang="ko-KR" altLang="en-US" sz="4000" smtClean="0"/>
          </a:p>
        </p:txBody>
      </p:sp>
      <p:sp>
        <p:nvSpPr>
          <p:cNvPr id="5" name="부제목 4"/>
          <p:cNvSpPr txBox="1">
            <a:spLocks/>
          </p:cNvSpPr>
          <p:nvPr/>
        </p:nvSpPr>
        <p:spPr bwMode="auto">
          <a:xfrm>
            <a:off x="928688" y="2928938"/>
            <a:ext cx="79295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  <a:defRPr/>
            </a:pPr>
            <a:r>
              <a:rPr kumimoji="0" lang="en-US" altLang="ko-KR" sz="2400" dirty="0">
                <a:latin typeface="+mn-lt"/>
                <a:ea typeface="+mn-ea"/>
              </a:rPr>
              <a:t>Increase the number of new varieties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  <a:defRPr/>
            </a:pPr>
            <a:r>
              <a:rPr kumimoji="0" lang="en-US" altLang="ko-KR" sz="2400" b="1" dirty="0">
                <a:latin typeface="+mn-lt"/>
                <a:ea typeface="+mn-ea"/>
              </a:rPr>
              <a:t>Diversification &amp; improvement of varieties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  <a:defRPr/>
            </a:pPr>
            <a:r>
              <a:rPr kumimoji="0" lang="en-US" altLang="ko-KR" sz="2400" dirty="0">
                <a:latin typeface="+mn-lt"/>
                <a:ea typeface="+mn-ea"/>
              </a:rPr>
              <a:t>Encouragement of breeding activity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  <a:defRPr/>
            </a:pPr>
            <a:r>
              <a:rPr kumimoji="0" lang="en-US" altLang="ko-KR" sz="2400" dirty="0">
                <a:latin typeface="+mn-lt"/>
                <a:ea typeface="+mn-ea"/>
              </a:rPr>
              <a:t>Utilization of protected varieties for breeding new variety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  <a:defRPr/>
            </a:pPr>
            <a:r>
              <a:rPr kumimoji="0" lang="en-US" altLang="ko-KR" sz="2400" dirty="0">
                <a:latin typeface="+mn-lt"/>
                <a:ea typeface="+mn-ea"/>
              </a:rPr>
              <a:t>Benefiting growers and export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en-US" altLang="ko-KR" sz="200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1285875"/>
            <a:ext cx="7604125" cy="720725"/>
          </a:xfrm>
        </p:spPr>
        <p:txBody>
          <a:bodyPr/>
          <a:lstStyle/>
          <a:p>
            <a:pPr eaLnBrk="1" hangingPunct="1">
              <a:buFont typeface="Wingdings 2" pitchFamily="18" charset="2"/>
              <a:buBlip>
                <a:blip r:embed="rId3"/>
              </a:buBlip>
            </a:pPr>
            <a:r>
              <a:rPr lang="en-US" altLang="ko-KR" sz="2400" smtClean="0"/>
              <a:t>Breeding objectives </a:t>
            </a:r>
            <a:endParaRPr lang="en-US" altLang="ko-KR" smtClean="0"/>
          </a:p>
        </p:txBody>
      </p:sp>
      <p:sp>
        <p:nvSpPr>
          <p:cNvPr id="29700" name="슬라이드 번호 개체 틀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738E9A7-9F7D-43AD-8A8F-1293B75BEC6E}" type="slidenum">
              <a:rPr lang="en-US" altLang="ko-KR"/>
              <a:pPr>
                <a:defRPr/>
              </a:pPr>
              <a:t>17</a:t>
            </a:fld>
            <a:endParaRPr lang="en-US" altLang="ko-KR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706437"/>
          </a:xfrm>
          <a:prstGeom prst="rect">
            <a:avLst/>
          </a:prstGeom>
        </p:spPr>
        <p:txBody>
          <a:bodyPr anchor="ctr">
            <a:norm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altLang="ko-KR" sz="3200" b="1" spc="50" dirty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Rice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1116013" y="2882900"/>
            <a:ext cx="2312987" cy="2046288"/>
          </a:xfrm>
          <a:prstGeom prst="ellipse">
            <a:avLst/>
          </a:prstGeom>
          <a:solidFill>
            <a:srgbClr val="FFFFFF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ko-KR" sz="2000" b="1" dirty="0">
                <a:solidFill>
                  <a:schemeClr val="tx2"/>
                </a:solidFill>
                <a:latin typeface="+mn-lt"/>
                <a:ea typeface="굴림" charset="-127"/>
              </a:rPr>
              <a:t>Productivity</a:t>
            </a:r>
          </a:p>
          <a:p>
            <a:pPr algn="ctr">
              <a:defRPr/>
            </a:pPr>
            <a:r>
              <a:rPr lang="en-US" altLang="ko-KR" sz="2000" b="1" dirty="0">
                <a:solidFill>
                  <a:schemeClr val="tx2"/>
                </a:solidFill>
                <a:latin typeface="+mn-lt"/>
                <a:ea typeface="굴림" charset="-127"/>
              </a:rPr>
              <a:t>+ steamed quality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5286375" y="2428875"/>
            <a:ext cx="3000375" cy="2428875"/>
          </a:xfrm>
          <a:prstGeom prst="ellipse">
            <a:avLst/>
          </a:prstGeom>
          <a:solidFill>
            <a:srgbClr val="FFFFFF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ko-KR" sz="2400" b="1" dirty="0">
                <a:solidFill>
                  <a:schemeClr val="tx2"/>
                </a:solidFill>
                <a:latin typeface="+mn-lt"/>
                <a:ea typeface="굴림" charset="-127"/>
              </a:rPr>
              <a:t>Productivity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ko-KR" b="1" dirty="0">
                <a:solidFill>
                  <a:schemeClr val="tx2"/>
                </a:solidFill>
                <a:latin typeface="+mn-lt"/>
                <a:ea typeface="굴림" charset="-127"/>
              </a:rPr>
              <a:t> Quality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ko-KR" b="1" dirty="0">
                <a:solidFill>
                  <a:schemeClr val="tx2"/>
                </a:solidFill>
                <a:latin typeface="+mn-lt"/>
                <a:ea typeface="굴림" charset="-127"/>
              </a:rPr>
              <a:t>  Resistance to</a:t>
            </a:r>
            <a:br>
              <a:rPr lang="en-US" altLang="ko-KR" b="1" dirty="0">
                <a:solidFill>
                  <a:schemeClr val="tx2"/>
                </a:solidFill>
                <a:latin typeface="+mn-lt"/>
                <a:ea typeface="굴림" charset="-127"/>
              </a:rPr>
            </a:br>
            <a:r>
              <a:rPr lang="en-US" altLang="ko-KR" b="1" dirty="0">
                <a:solidFill>
                  <a:schemeClr val="tx2"/>
                </a:solidFill>
                <a:latin typeface="+mn-lt"/>
                <a:ea typeface="굴림" charset="-127"/>
              </a:rPr>
              <a:t>    (a)biotic stress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ko-KR" b="1" dirty="0">
                <a:solidFill>
                  <a:schemeClr val="tx2"/>
                </a:solidFill>
                <a:latin typeface="+mn-lt"/>
                <a:ea typeface="굴림" charset="-127"/>
              </a:rPr>
              <a:t>  </a:t>
            </a:r>
            <a:r>
              <a:rPr lang="en-US" altLang="ko-KR" b="1" dirty="0" smtClean="0">
                <a:solidFill>
                  <a:schemeClr val="tx2"/>
                </a:solidFill>
                <a:latin typeface="+mn-lt"/>
                <a:ea typeface="굴림" charset="-127"/>
              </a:rPr>
              <a:t>Functional </a:t>
            </a:r>
          </a:p>
          <a:p>
            <a:pPr lvl="1">
              <a:defRPr/>
            </a:pPr>
            <a:r>
              <a:rPr lang="en-US" altLang="ko-KR" b="1" dirty="0" smtClean="0">
                <a:solidFill>
                  <a:schemeClr val="tx2"/>
                </a:solidFill>
                <a:latin typeface="+mn-lt"/>
                <a:ea typeface="굴림" charset="-127"/>
              </a:rPr>
              <a:t>   food use</a:t>
            </a:r>
            <a:endParaRPr lang="en-US" altLang="ko-KR" dirty="0">
              <a:solidFill>
                <a:schemeClr val="tx2"/>
              </a:solidFill>
              <a:latin typeface="굴림" charset="-127"/>
              <a:ea typeface="굴림" charset="-127"/>
            </a:endParaRPr>
          </a:p>
        </p:txBody>
      </p:sp>
      <p:pic>
        <p:nvPicPr>
          <p:cNvPr id="23559" name="Picture 20" descr="C:\Documents and Settings\admin\바탕 화면\클립아트\화살표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1425" y="3119438"/>
            <a:ext cx="10001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7"/>
          <p:cNvSpPr txBox="1">
            <a:spLocks noChangeArrowheads="1"/>
          </p:cNvSpPr>
          <p:nvPr/>
        </p:nvSpPr>
        <p:spPr bwMode="auto">
          <a:xfrm>
            <a:off x="4427538" y="1196975"/>
            <a:ext cx="45021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000" dirty="0">
                <a:latin typeface="+mn-lt"/>
                <a:ea typeface="굴림" charset="-127"/>
              </a:rPr>
              <a:t>&lt;L&gt; Ordinary variety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sz="2000" dirty="0">
                <a:latin typeface="+mn-lt"/>
                <a:ea typeface="굴림" charset="-127"/>
              </a:rPr>
              <a:t>&lt;M&gt; Giant embryo variety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sz="2000" dirty="0">
                <a:latin typeface="+mn-lt"/>
                <a:ea typeface="굴림" charset="-127"/>
              </a:rPr>
              <a:t>&lt;R&gt; Waxy variety with giant embryo</a:t>
            </a:r>
          </a:p>
        </p:txBody>
      </p:sp>
      <p:pic>
        <p:nvPicPr>
          <p:cNvPr id="24579" name="Picture 33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690813"/>
            <a:ext cx="2879725" cy="161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0" name="Picture 34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4365625"/>
            <a:ext cx="2879725" cy="161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4581" name="그룹 11"/>
          <p:cNvGrpSpPr>
            <a:grpSpLocks/>
          </p:cNvGrpSpPr>
          <p:nvPr/>
        </p:nvGrpSpPr>
        <p:grpSpPr bwMode="auto">
          <a:xfrm>
            <a:off x="1276350" y="1196975"/>
            <a:ext cx="2844800" cy="1439863"/>
            <a:chOff x="1258888" y="1196975"/>
            <a:chExt cx="2844800" cy="1439863"/>
          </a:xfrm>
        </p:grpSpPr>
        <p:pic>
          <p:nvPicPr>
            <p:cNvPr id="24586" name="Picture 36"/>
            <p:cNvPicPr preferRelativeResize="0"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58888" y="1196975"/>
              <a:ext cx="900112" cy="14398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4587" name="Picture 37"/>
            <p:cNvPicPr preferRelativeResize="0"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03575" y="1196975"/>
              <a:ext cx="900113" cy="14398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4588" name="Picture 38"/>
            <p:cNvPicPr preferRelativeResize="0"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31231" y="1196975"/>
              <a:ext cx="900112" cy="14398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427538" y="3141663"/>
            <a:ext cx="4818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dirty="0">
                <a:latin typeface="+mn-lt"/>
                <a:ea typeface="굴림" charset="-127"/>
              </a:rPr>
              <a:t>&lt;L&gt; Variety with white core</a:t>
            </a:r>
          </a:p>
          <a:p>
            <a:pPr>
              <a:defRPr/>
            </a:pPr>
            <a:r>
              <a:rPr lang="en-US" altLang="ko-KR" sz="2000" dirty="0">
                <a:latin typeface="+mn-lt"/>
                <a:ea typeface="굴림" charset="-127"/>
              </a:rPr>
              <a:t>&lt;R&gt; Variety with transparent milled rice </a:t>
            </a:r>
          </a:p>
        </p:txBody>
      </p:sp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4427538" y="4797425"/>
            <a:ext cx="38687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>
                <a:latin typeface="+mn-lt"/>
                <a:ea typeface="굴림" charset="-127"/>
              </a:rPr>
              <a:t>Green kerneled variety</a:t>
            </a:r>
          </a:p>
          <a:p>
            <a:pPr>
              <a:defRPr/>
            </a:pPr>
            <a:r>
              <a:rPr lang="en-US" altLang="ko-KR" sz="2000">
                <a:latin typeface="+mn-lt"/>
                <a:ea typeface="굴림" charset="-127"/>
              </a:rPr>
              <a:t>&lt;L&gt; Unhulled, &lt;R&gt; Dehulled</a:t>
            </a:r>
          </a:p>
        </p:txBody>
      </p:sp>
      <p:sp>
        <p:nvSpPr>
          <p:cNvPr id="30728" name="슬라이드 번호 개체 틀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F9AB823-6BD7-454F-8903-5309D147D485}" type="slidenum">
              <a:rPr lang="en-US" altLang="ko-KR"/>
              <a:pPr>
                <a:defRPr/>
              </a:pPr>
              <a:t>18</a:t>
            </a:fld>
            <a:endParaRPr lang="en-US" altLang="ko-KR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706437"/>
          </a:xfrm>
          <a:prstGeom prst="rect">
            <a:avLst/>
          </a:prstGeom>
        </p:spPr>
        <p:txBody>
          <a:bodyPr anchor="ctr">
            <a:norm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altLang="ko-KR" sz="3200" b="1" spc="50" dirty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Example of rice varieties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357188"/>
            <a:ext cx="8156575" cy="1008062"/>
          </a:xfrm>
        </p:spPr>
        <p:txBody>
          <a:bodyPr/>
          <a:lstStyle/>
          <a:p>
            <a:pPr eaLnBrk="1" hangingPunct="1"/>
            <a:r>
              <a:rPr lang="en-US" altLang="ko-KR" sz="3200" smtClean="0"/>
              <a:t>Hot pepper</a:t>
            </a:r>
            <a:endParaRPr lang="en-US" altLang="ko-KR" sz="2000" smtClean="0"/>
          </a:p>
        </p:txBody>
      </p:sp>
      <p:pic>
        <p:nvPicPr>
          <p:cNvPr id="2560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484313"/>
            <a:ext cx="1900238" cy="2876550"/>
          </a:xfrm>
          <a:ln>
            <a:solidFill>
              <a:schemeClr val="tx1"/>
            </a:solidFill>
          </a:ln>
        </p:spPr>
      </p:pic>
      <p:sp>
        <p:nvSpPr>
          <p:cNvPr id="31751" name="슬라이드 번호 개체 틀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249EFD9-54AB-4D19-AD00-B652AD5D3659}" type="slidenum">
              <a:rPr lang="en-US" altLang="ko-KR"/>
              <a:pPr>
                <a:defRPr/>
              </a:pPr>
              <a:t>19</a:t>
            </a:fld>
            <a:endParaRPr lang="en-US" altLang="ko-KR"/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2357438" y="1557338"/>
            <a:ext cx="66436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Tx/>
              <a:buBlip>
                <a:blip r:embed="rId4"/>
              </a:buBlip>
              <a:defRPr/>
            </a:pPr>
            <a:r>
              <a:rPr lang="en-US" altLang="ko-KR" sz="2400" dirty="0">
                <a:latin typeface="+mn-lt"/>
              </a:rPr>
              <a:t> Characteristics of newly developed</a:t>
            </a:r>
            <a:r>
              <a:rPr lang="en-US" altLang="ko-KR" sz="2400" dirty="0">
                <a:latin typeface="굴림" charset="-127"/>
                <a:ea typeface="굴림" charset="-127"/>
              </a:rPr>
              <a:t> </a:t>
            </a:r>
            <a:r>
              <a:rPr lang="en-US" altLang="ko-KR" sz="2400" dirty="0">
                <a:latin typeface="+mn-lt"/>
              </a:rPr>
              <a:t>varieties</a:t>
            </a:r>
          </a:p>
          <a:p>
            <a:pPr lvl="1">
              <a:spcBef>
                <a:spcPts val="600"/>
              </a:spcBef>
              <a:buFontTx/>
              <a:buBlip>
                <a:blip r:embed="rId5"/>
              </a:buBlip>
              <a:defRPr/>
            </a:pPr>
            <a:r>
              <a:rPr lang="en-US" altLang="ko-KR" sz="2000" dirty="0">
                <a:latin typeface="+mn-lt"/>
              </a:rPr>
              <a:t> Resistant to </a:t>
            </a:r>
            <a:r>
              <a:rPr lang="en-US" altLang="ko-KR" sz="2000" i="1" dirty="0" err="1">
                <a:latin typeface="+mn-lt"/>
              </a:rPr>
              <a:t>Phytophthora</a:t>
            </a:r>
            <a:r>
              <a:rPr lang="en-US" altLang="ko-KR" sz="2000" dirty="0">
                <a:latin typeface="+mn-lt"/>
              </a:rPr>
              <a:t> blight/virus</a:t>
            </a:r>
          </a:p>
          <a:p>
            <a:pPr lvl="1">
              <a:spcBef>
                <a:spcPts val="600"/>
              </a:spcBef>
              <a:buFontTx/>
              <a:buBlip>
                <a:blip r:embed="rId5"/>
              </a:buBlip>
              <a:defRPr/>
            </a:pPr>
            <a:r>
              <a:rPr lang="en-US" altLang="ko-KR" sz="2000" dirty="0">
                <a:latin typeface="+mn-lt"/>
              </a:rPr>
              <a:t> Strong to flooding damage</a:t>
            </a:r>
          </a:p>
          <a:p>
            <a:pPr lvl="1">
              <a:spcBef>
                <a:spcPts val="600"/>
              </a:spcBef>
              <a:buFontTx/>
              <a:buBlip>
                <a:blip r:embed="rId5"/>
              </a:buBlip>
              <a:defRPr/>
            </a:pPr>
            <a:r>
              <a:rPr lang="en-US" altLang="ko-KR" sz="2000" dirty="0">
                <a:latin typeface="+mn-lt"/>
              </a:rPr>
              <a:t> High yield </a:t>
            </a:r>
          </a:p>
          <a:p>
            <a:pPr lvl="1">
              <a:spcBef>
                <a:spcPts val="600"/>
              </a:spcBef>
              <a:buFontTx/>
              <a:buBlip>
                <a:blip r:embed="rId5"/>
              </a:buBlip>
              <a:defRPr/>
            </a:pPr>
            <a:r>
              <a:rPr lang="en-US" altLang="ko-KR" sz="2000" dirty="0">
                <a:latin typeface="+mn-lt"/>
              </a:rPr>
              <a:t> Good quality of dried pepper </a:t>
            </a:r>
            <a:br>
              <a:rPr lang="en-US" altLang="ko-KR" sz="2000" dirty="0">
                <a:latin typeface="+mn-lt"/>
              </a:rPr>
            </a:br>
            <a:r>
              <a:rPr lang="en-US" altLang="ko-KR" sz="2000" dirty="0">
                <a:latin typeface="+mn-lt"/>
              </a:rPr>
              <a:t>    shape, color, proper degree of pungency</a:t>
            </a:r>
          </a:p>
        </p:txBody>
      </p:sp>
      <p:pic>
        <p:nvPicPr>
          <p:cNvPr id="25606" name="Picture 6" descr="독야청청 역병저항성 비교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4508500"/>
            <a:ext cx="4019550" cy="216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4286250" y="4643438"/>
            <a:ext cx="4533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altLang="ko-KR">
                <a:latin typeface="Cambria" pitchFamily="18" charset="0"/>
              </a:rPr>
              <a:t> Above : Resistant variety to </a:t>
            </a:r>
            <a:r>
              <a:rPr lang="en-US" altLang="ko-KR" i="1">
                <a:latin typeface="Cambria" pitchFamily="18" charset="0"/>
              </a:rPr>
              <a:t>Phytophthora</a:t>
            </a:r>
          </a:p>
          <a:p>
            <a:r>
              <a:rPr lang="en-US" altLang="ko-KR">
                <a:latin typeface="Cambria" pitchFamily="18" charset="0"/>
              </a:rPr>
              <a:t>                  blight (a fungal disease)</a:t>
            </a:r>
          </a:p>
          <a:p>
            <a:pPr>
              <a:buFontTx/>
              <a:buChar char="-"/>
            </a:pPr>
            <a:r>
              <a:rPr lang="en-US" altLang="ko-KR">
                <a:latin typeface="Cambria" pitchFamily="18" charset="0"/>
              </a:rPr>
              <a:t> Bottom :  Susceptible variety</a:t>
            </a:r>
          </a:p>
          <a:p>
            <a:r>
              <a:rPr lang="en-US" altLang="ko-KR">
                <a:latin typeface="Cambria" pitchFamily="18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ko-KR" sz="3600" smtClean="0"/>
              <a:t>Contents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85813" y="1357313"/>
            <a:ext cx="8207375" cy="50720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b="1" dirty="0" smtClean="0"/>
              <a:t>Ⅰ.  Korean Agriculture and Breeding in Brief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2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b="1" dirty="0" smtClean="0"/>
              <a:t> II. PVP system in Korea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12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12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b="1" dirty="0" smtClean="0"/>
              <a:t> III .  Impact of PVP system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1200" dirty="0" smtClean="0"/>
              <a:t> </a:t>
            </a:r>
          </a:p>
          <a:p>
            <a:pPr marL="857250" lvl="1" indent="-457200" eaLnBrk="1" hangingPunct="1">
              <a:lnSpc>
                <a:spcPct val="80000"/>
              </a:lnSpc>
              <a:buClr>
                <a:schemeClr val="accent2"/>
              </a:buClr>
              <a:buFontTx/>
              <a:buAutoNum type="alphaUcPeriod"/>
            </a:pPr>
            <a:r>
              <a:rPr lang="en-US" altLang="ko-KR" sz="2000" dirty="0" smtClean="0"/>
              <a:t>Increase the number of new varieties </a:t>
            </a:r>
          </a:p>
          <a:p>
            <a:pPr marL="857250" lvl="1" indent="-457200" eaLnBrk="1" hangingPunct="1">
              <a:lnSpc>
                <a:spcPct val="80000"/>
              </a:lnSpc>
              <a:buClr>
                <a:schemeClr val="accent2"/>
              </a:buClr>
              <a:buFontTx/>
              <a:buAutoNum type="alphaUcPeriod"/>
            </a:pPr>
            <a:r>
              <a:rPr lang="en-US" altLang="ko-KR" sz="2000" dirty="0" smtClean="0"/>
              <a:t>Diversification &amp; improvement of varieties</a:t>
            </a:r>
          </a:p>
          <a:p>
            <a:pPr marL="857250" lvl="1" indent="-457200" eaLnBrk="1" hangingPunct="1">
              <a:lnSpc>
                <a:spcPct val="80000"/>
              </a:lnSpc>
              <a:buClr>
                <a:schemeClr val="accent2"/>
              </a:buClr>
              <a:buFontTx/>
              <a:buAutoNum type="alphaUcPeriod"/>
            </a:pPr>
            <a:r>
              <a:rPr lang="en-US" altLang="ko-KR" sz="2000" dirty="0" smtClean="0"/>
              <a:t>Encouragement of breeding activity</a:t>
            </a:r>
          </a:p>
          <a:p>
            <a:pPr marL="857250" lvl="1" indent="-457200" eaLnBrk="1" hangingPunct="1">
              <a:lnSpc>
                <a:spcPct val="80000"/>
              </a:lnSpc>
              <a:buClr>
                <a:schemeClr val="accent2"/>
              </a:buClr>
              <a:buFontTx/>
              <a:buAutoNum type="alphaUcPeriod"/>
            </a:pPr>
            <a:r>
              <a:rPr lang="en-US" altLang="ko-KR" sz="2000" dirty="0" smtClean="0"/>
              <a:t>Utilization of protected varieties for breeding new variety</a:t>
            </a:r>
          </a:p>
          <a:p>
            <a:pPr marL="857250" lvl="1" indent="-457200" eaLnBrk="1" hangingPunct="1">
              <a:lnSpc>
                <a:spcPct val="80000"/>
              </a:lnSpc>
              <a:buClr>
                <a:schemeClr val="accent2"/>
              </a:buClr>
              <a:buFontTx/>
              <a:buAutoNum type="alphaUcPeriod"/>
            </a:pPr>
            <a:r>
              <a:rPr lang="en-US" altLang="ko-KR" sz="2000" dirty="0" smtClean="0"/>
              <a:t>Benefiting growers and export</a:t>
            </a:r>
          </a:p>
          <a:p>
            <a:pPr marL="857250" lvl="1" indent="-457200" eaLnBrk="1" hangingPunct="1">
              <a:lnSpc>
                <a:spcPct val="80000"/>
              </a:lnSpc>
              <a:buClr>
                <a:schemeClr val="accent2"/>
              </a:buClr>
              <a:buFont typeface="Arial" charset="0"/>
              <a:buNone/>
            </a:pPr>
            <a:endParaRPr lang="en-US" altLang="ko-KR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b="1" dirty="0" smtClean="0"/>
              <a:t>IV.  Another advantage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2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b="1" dirty="0" smtClean="0">
                <a:latin typeface="굴림" pitchFamily="50" charset="-127"/>
                <a:ea typeface="굴림" pitchFamily="50" charset="-127"/>
              </a:rPr>
              <a:t>V</a:t>
            </a:r>
            <a:r>
              <a:rPr lang="en-US" altLang="ko-KR" sz="2400" b="1" dirty="0" smtClean="0"/>
              <a:t>.  Summary</a:t>
            </a:r>
          </a:p>
        </p:txBody>
      </p:sp>
      <p:sp>
        <p:nvSpPr>
          <p:cNvPr id="21509" name="슬라이드 번호 개체 틀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9D0FD0B-A50F-4BFA-93DE-55D9ABA10B56}" type="slidenum">
              <a:rPr lang="en-US" altLang="ko-KR"/>
              <a:pPr>
                <a:defRPr/>
              </a:pPr>
              <a:t>2</a:t>
            </a:fld>
            <a:endParaRPr lang="en-US" altLang="ko-KR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1071563" y="5143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US" altLang="ko-KR" sz="3200" smtClean="0"/>
              <a:t>Rose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071563"/>
            <a:ext cx="8567737" cy="171449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Blip>
                <a:blip r:embed="rId3"/>
              </a:buBlip>
              <a:defRPr/>
            </a:pPr>
            <a:r>
              <a:rPr lang="en-US" altLang="ko-KR" sz="2600" dirty="0" smtClean="0"/>
              <a:t>Diversification in variety spectrum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ko-KR" sz="1200" dirty="0" smtClean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Blip>
                <a:blip r:embed="rId4"/>
              </a:buBlip>
              <a:defRPr/>
            </a:pPr>
            <a:r>
              <a:rPr lang="en-US" altLang="ko-KR" sz="2200" dirty="0" smtClean="0"/>
              <a:t>Standard type ⇒ standard + spray + pot type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Blip>
                <a:blip r:embed="rId4"/>
              </a:buBlip>
              <a:defRPr/>
            </a:pPr>
            <a:r>
              <a:rPr lang="en-US" altLang="ko-KR" sz="2200" dirty="0" smtClean="0"/>
              <a:t>Color: Red, White, Pink ⇒ </a:t>
            </a:r>
            <a:r>
              <a:rPr lang="en-US" altLang="ko-KR" sz="2000" dirty="0" smtClean="0"/>
              <a:t>bi-colors, pastel (orange) and green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altLang="ko-KR" sz="2000" dirty="0" smtClean="0"/>
              <a:t>                                          are added.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ko-KR" sz="2000" dirty="0" smtClean="0"/>
              <a:t>     </a:t>
            </a:r>
          </a:p>
        </p:txBody>
      </p:sp>
      <p:sp>
        <p:nvSpPr>
          <p:cNvPr id="28676" name="슬라이드 번호 개체 틀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34B10A3-6E2E-40A7-9EC0-3F8ACDB4A947}" type="slidenum">
              <a:rPr lang="en-US" altLang="ko-KR"/>
              <a:pPr>
                <a:defRPr/>
              </a:pPr>
              <a:t>20</a:t>
            </a:fld>
            <a:endParaRPr lang="en-US" altLang="ko-KR"/>
          </a:p>
        </p:txBody>
      </p:sp>
      <p:grpSp>
        <p:nvGrpSpPr>
          <p:cNvPr id="26629" name="그룹 12"/>
          <p:cNvGrpSpPr>
            <a:grpSpLocks/>
          </p:cNvGrpSpPr>
          <p:nvPr/>
        </p:nvGrpSpPr>
        <p:grpSpPr bwMode="auto">
          <a:xfrm>
            <a:off x="901700" y="3124200"/>
            <a:ext cx="1873250" cy="2590800"/>
            <a:chOff x="698486" y="3272186"/>
            <a:chExt cx="1873250" cy="2590688"/>
          </a:xfrm>
        </p:grpSpPr>
        <p:pic>
          <p:nvPicPr>
            <p:cNvPr id="26639" name="Picture 4" descr="C:\Documents and Settings\USER\Local Settings\Temporary Internet Files\USER\Local Settings\DOCUME~1\USER\LOCALS~1\Temp\Hnc\BinData\EMB00000d54036f.PNG"/>
            <p:cNvPicPr preferRelativeResize="0">
              <a:picLocks noChangeArrowheads="1"/>
            </p:cNvPicPr>
            <p:nvPr/>
          </p:nvPicPr>
          <p:blipFill>
            <a:blip r:embed="rId5" r:link="rId6"/>
            <a:srcRect/>
            <a:stretch>
              <a:fillRect/>
            </a:stretch>
          </p:blipFill>
          <p:spPr bwMode="auto">
            <a:xfrm>
              <a:off x="746054" y="3272186"/>
              <a:ext cx="1778114" cy="19011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698486" y="5216790"/>
              <a:ext cx="1873250" cy="646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en-US" altLang="ko-KR" dirty="0">
                  <a:latin typeface="+mn-lt"/>
                </a:rPr>
                <a:t>Standard type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en-US" altLang="ko-KR" dirty="0">
                  <a:latin typeface="+mn-lt"/>
                </a:rPr>
                <a:t>Bi-colors</a:t>
              </a:r>
            </a:p>
          </p:txBody>
        </p:sp>
      </p:grpSp>
      <p:grpSp>
        <p:nvGrpSpPr>
          <p:cNvPr id="26630" name="그룹 14"/>
          <p:cNvGrpSpPr>
            <a:grpSpLocks/>
          </p:cNvGrpSpPr>
          <p:nvPr/>
        </p:nvGrpSpPr>
        <p:grpSpPr bwMode="auto">
          <a:xfrm>
            <a:off x="4576763" y="3124200"/>
            <a:ext cx="1873250" cy="2311400"/>
            <a:chOff x="4670937" y="3272186"/>
            <a:chExt cx="1873250" cy="2311069"/>
          </a:xfrm>
        </p:grpSpPr>
        <p:pic>
          <p:nvPicPr>
            <p:cNvPr id="26637" name="Picture 5" descr="C:\Documents and Settings\USER\Local Settings\Temporary Internet Files\USER\Local Settings\DOCUME~1\USER\LOCALS~1\Temp\Hnc\BinData\EMB00000d540370.PNG"/>
            <p:cNvPicPr>
              <a:picLocks noChangeAspect="1" noChangeArrowheads="1"/>
            </p:cNvPicPr>
            <p:nvPr/>
          </p:nvPicPr>
          <p:blipFill>
            <a:blip r:embed="rId7" r:link="rId8"/>
            <a:srcRect/>
            <a:stretch>
              <a:fillRect/>
            </a:stretch>
          </p:blipFill>
          <p:spPr bwMode="auto">
            <a:xfrm>
              <a:off x="4718505" y="3272186"/>
              <a:ext cx="1778114" cy="19011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4670937" y="5216596"/>
              <a:ext cx="1873250" cy="366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dirty="0">
                  <a:latin typeface="+mn-lt"/>
                </a:rPr>
                <a:t>Spray type</a:t>
              </a:r>
            </a:p>
          </p:txBody>
        </p:sp>
      </p:grpSp>
      <p:grpSp>
        <p:nvGrpSpPr>
          <p:cNvPr id="26631" name="그룹 13"/>
          <p:cNvGrpSpPr>
            <a:grpSpLocks/>
          </p:cNvGrpSpPr>
          <p:nvPr/>
        </p:nvGrpSpPr>
        <p:grpSpPr bwMode="auto">
          <a:xfrm>
            <a:off x="2632075" y="3124200"/>
            <a:ext cx="2087563" cy="2590800"/>
            <a:chOff x="2484438" y="3272186"/>
            <a:chExt cx="2087562" cy="2590688"/>
          </a:xfrm>
        </p:grpSpPr>
        <p:pic>
          <p:nvPicPr>
            <p:cNvPr id="26635" name="Picture 8" descr="C:\Documents and Settings\USER\Local Settings\Temporary Internet Files\USER\Local Settings\DOCUME~1\USER\LOCALS~1\Temp\Hnc\BinData\EMB00000d540371.PNG"/>
            <p:cNvPicPr preferRelativeResize="0">
              <a:picLocks noChangeArrowheads="1"/>
            </p:cNvPicPr>
            <p:nvPr/>
          </p:nvPicPr>
          <p:blipFill>
            <a:blip r:embed="rId9" r:link="rId10"/>
            <a:srcRect/>
            <a:stretch>
              <a:fillRect/>
            </a:stretch>
          </p:blipFill>
          <p:spPr bwMode="auto">
            <a:xfrm>
              <a:off x="2639162" y="3272186"/>
              <a:ext cx="1778114" cy="19011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2484438" y="5216790"/>
              <a:ext cx="2087562" cy="646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en-US" altLang="ko-KR" dirty="0">
                  <a:latin typeface="+mn-lt"/>
                </a:rPr>
                <a:t>Pastel (orange)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en-US" altLang="ko-KR" dirty="0">
                  <a:latin typeface="+mn-lt"/>
                </a:rPr>
                <a:t>color</a:t>
              </a:r>
            </a:p>
          </p:txBody>
        </p:sp>
      </p:grpSp>
      <p:grpSp>
        <p:nvGrpSpPr>
          <p:cNvPr id="26632" name="그룹 15"/>
          <p:cNvGrpSpPr>
            <a:grpSpLocks/>
          </p:cNvGrpSpPr>
          <p:nvPr/>
        </p:nvGrpSpPr>
        <p:grpSpPr bwMode="auto">
          <a:xfrm>
            <a:off x="6413500" y="3124200"/>
            <a:ext cx="1873250" cy="2311400"/>
            <a:chOff x="6606388" y="3272185"/>
            <a:chExt cx="1873250" cy="2311071"/>
          </a:xfrm>
        </p:grpSpPr>
        <p:pic>
          <p:nvPicPr>
            <p:cNvPr id="26633" name="Picture 9"/>
            <p:cNvPicPr preferRelativeResize="0"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653956" y="3272185"/>
              <a:ext cx="1778114" cy="19011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6606388" y="5216596"/>
              <a:ext cx="1873250" cy="366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dirty="0">
                  <a:latin typeface="+mn-lt"/>
                </a:rPr>
                <a:t>Green color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1325563"/>
            <a:ext cx="8072438" cy="39608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2" pitchFamily="18" charset="2"/>
              <a:buBlip>
                <a:blip r:embed="rId3"/>
              </a:buBlip>
              <a:defRPr/>
            </a:pPr>
            <a:r>
              <a:rPr lang="en-US" altLang="ko-KR" sz="2400" dirty="0" smtClean="0"/>
              <a:t>Current status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Blip>
                <a:blip r:embed="rId4"/>
              </a:buBlip>
              <a:defRPr/>
            </a:pPr>
            <a:r>
              <a:rPr lang="en-US" altLang="ko-KR" sz="2000" dirty="0" smtClean="0"/>
              <a:t>Eight varieties was bred and PBR granted since PVP introduction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1200" dirty="0" smtClean="0"/>
              <a:t>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2" pitchFamily="18" charset="2"/>
              <a:buBlip>
                <a:blip r:embed="rId3"/>
              </a:buBlip>
              <a:defRPr/>
            </a:pPr>
            <a:r>
              <a:rPr lang="en-US" altLang="ko-KR" sz="2400" dirty="0" smtClean="0"/>
              <a:t>Improved features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Blip>
                <a:blip r:embed="rId4"/>
              </a:buBlip>
              <a:defRPr/>
            </a:pPr>
            <a:r>
              <a:rPr lang="en-US" altLang="ko-KR" sz="2000" dirty="0" smtClean="0"/>
              <a:t>Enhanced production ratio of red ginseng</a:t>
            </a:r>
            <a:br>
              <a:rPr lang="en-US" altLang="ko-KR" sz="2000" dirty="0" smtClean="0"/>
            </a:br>
            <a:r>
              <a:rPr lang="en-US" altLang="ko-KR" sz="2000" dirty="0" smtClean="0"/>
              <a:t>15 % (landrace, past) ⇒ 20~38%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Blip>
                <a:blip r:embed="rId4"/>
              </a:buBlip>
              <a:defRPr/>
            </a:pPr>
            <a:r>
              <a:rPr lang="en-US" altLang="ko-KR" sz="2000" dirty="0" smtClean="0"/>
              <a:t>High yield of root</a:t>
            </a:r>
            <a:br>
              <a:rPr lang="en-US" altLang="ko-KR" sz="2000" dirty="0" smtClean="0"/>
            </a:br>
            <a:endParaRPr lang="en-US" altLang="ko-KR" sz="2000" dirty="0" smtClean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2000" dirty="0" smtClean="0"/>
              <a:t>※ Red ginseng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2000" dirty="0" smtClean="0"/>
              <a:t>    The six year old ginseng roots which is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2000" dirty="0" smtClean="0"/>
              <a:t>    steamed for preserving vital nutrients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2000" dirty="0" smtClean="0"/>
              <a:t>    and flavors.</a:t>
            </a:r>
          </a:p>
        </p:txBody>
      </p:sp>
      <p:sp>
        <p:nvSpPr>
          <p:cNvPr id="32773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AB103D5-7648-445B-ABC2-0A540CD3EBE9}" type="slidenum">
              <a:rPr lang="en-US" altLang="ko-KR"/>
              <a:pPr>
                <a:defRPr/>
              </a:pPr>
              <a:t>21</a:t>
            </a:fld>
            <a:endParaRPr lang="en-US" altLang="ko-KR"/>
          </a:p>
        </p:txBody>
      </p:sp>
      <p:pic>
        <p:nvPicPr>
          <p:cNvPr id="27652" name="Picture 4" descr="../../../DOCUME~1/USER/LOCALS~1/Temp/Hnc/BinData/EMB00000d54036d.PN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6300788" y="3286125"/>
            <a:ext cx="2663825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706437"/>
          </a:xfrm>
          <a:prstGeom prst="rect">
            <a:avLst/>
          </a:prstGeom>
        </p:spPr>
        <p:txBody>
          <a:bodyPr anchor="ctr">
            <a:norm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altLang="ko-KR" sz="3200" b="1" spc="50" dirty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Ginseng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42938" y="5386388"/>
            <a:ext cx="5400675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ko-KR" sz="2000" dirty="0">
                <a:solidFill>
                  <a:srgbClr val="0070C0"/>
                </a:solidFill>
                <a:latin typeface="+mn-lt"/>
              </a:rPr>
              <a:t>Recently released variety “Chun-</a:t>
            </a:r>
            <a:r>
              <a:rPr lang="en-US" altLang="ko-KR" sz="2000" dirty="0" err="1">
                <a:solidFill>
                  <a:srgbClr val="0070C0"/>
                </a:solidFill>
                <a:latin typeface="+mn-lt"/>
              </a:rPr>
              <a:t>poong</a:t>
            </a:r>
            <a:r>
              <a:rPr lang="en-US" altLang="ko-KR" sz="2000" dirty="0">
                <a:latin typeface="+mn-lt"/>
              </a:rPr>
              <a:t>”</a:t>
            </a:r>
          </a:p>
        </p:txBody>
      </p:sp>
      <p:pic>
        <p:nvPicPr>
          <p:cNvPr id="27655" name="Picture 6" descr="C:\Documents and Settings\admin\바탕 화면\클립아트\화살표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50" y="5472113"/>
            <a:ext cx="296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제목 3"/>
          <p:cNvSpPr>
            <a:spLocks noGrp="1"/>
          </p:cNvSpPr>
          <p:nvPr>
            <p:ph type="ctrTitle"/>
          </p:nvPr>
        </p:nvSpPr>
        <p:spPr>
          <a:xfrm>
            <a:off x="642938" y="1214438"/>
            <a:ext cx="7772400" cy="1470025"/>
          </a:xfrm>
        </p:spPr>
        <p:txBody>
          <a:bodyPr/>
          <a:lstStyle/>
          <a:p>
            <a:pPr marL="857250" indent="-857250" eaLnBrk="1" hangingPunct="1">
              <a:buFont typeface="맑은 고딕" pitchFamily="50" charset="-127"/>
              <a:buAutoNum type="romanUcPeriod" startAt="2"/>
            </a:pPr>
            <a:r>
              <a:rPr lang="en-US" altLang="ko-KR" sz="4000" smtClean="0"/>
              <a:t>Impact of PVP System </a:t>
            </a:r>
            <a:endParaRPr lang="ko-KR" altLang="en-US" sz="4000" smtClean="0"/>
          </a:p>
        </p:txBody>
      </p:sp>
      <p:sp>
        <p:nvSpPr>
          <p:cNvPr id="5" name="부제목 4"/>
          <p:cNvSpPr txBox="1">
            <a:spLocks/>
          </p:cNvSpPr>
          <p:nvPr/>
        </p:nvSpPr>
        <p:spPr bwMode="auto">
          <a:xfrm>
            <a:off x="928688" y="2928938"/>
            <a:ext cx="79295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  <a:defRPr/>
            </a:pPr>
            <a:r>
              <a:rPr kumimoji="0" lang="en-US" altLang="ko-KR" sz="2400" dirty="0">
                <a:latin typeface="+mn-lt"/>
                <a:ea typeface="+mn-ea"/>
              </a:rPr>
              <a:t>Increase the number of new varieties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  <a:defRPr/>
            </a:pPr>
            <a:r>
              <a:rPr kumimoji="0" lang="en-US" altLang="ko-KR" sz="2400" dirty="0">
                <a:latin typeface="+mn-lt"/>
                <a:ea typeface="+mn-ea"/>
              </a:rPr>
              <a:t>Diversification &amp; improvement of varieties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  <a:defRPr/>
            </a:pPr>
            <a:r>
              <a:rPr kumimoji="0" lang="en-US" altLang="ko-KR" sz="2400" b="1" dirty="0">
                <a:latin typeface="+mn-lt"/>
                <a:ea typeface="+mn-ea"/>
              </a:rPr>
              <a:t>Encouragement of breeding activity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  <a:defRPr/>
            </a:pPr>
            <a:r>
              <a:rPr kumimoji="0" lang="en-US" altLang="ko-KR" sz="2400" dirty="0">
                <a:latin typeface="+mn-lt"/>
                <a:ea typeface="+mn-ea"/>
              </a:rPr>
              <a:t>Utilization of protected varieties for breeding new variety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  <a:defRPr/>
            </a:pPr>
            <a:r>
              <a:rPr kumimoji="0" lang="en-US" altLang="ko-KR" sz="2400" dirty="0">
                <a:latin typeface="+mn-lt"/>
                <a:ea typeface="+mn-ea"/>
              </a:rPr>
              <a:t>Benefiting growers and export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en-US" altLang="ko-KR" sz="200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989013" y="469900"/>
            <a:ext cx="7472362" cy="1000125"/>
          </a:xfrm>
        </p:spPr>
        <p:txBody>
          <a:bodyPr/>
          <a:lstStyle/>
          <a:p>
            <a:pPr eaLnBrk="1" hangingPunct="1"/>
            <a:r>
              <a:rPr lang="en-US" altLang="ko-KR" sz="3200" smtClean="0"/>
              <a:t>Changes of breeding activity </a:t>
            </a:r>
            <a:br>
              <a:rPr lang="en-US" altLang="ko-KR" sz="3200" smtClean="0"/>
            </a:br>
            <a:r>
              <a:rPr lang="en-US" altLang="ko-KR" sz="2400" smtClean="0"/>
              <a:t>- Private sector -</a:t>
            </a:r>
          </a:p>
        </p:txBody>
      </p:sp>
      <p:sp>
        <p:nvSpPr>
          <p:cNvPr id="7173" name="슬라이드 번호 개체 틀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6BE0762-A383-4C09-9616-B925F21D7D8F}" type="slidenum">
              <a:rPr lang="en-US" altLang="ko-KR"/>
              <a:pPr>
                <a:defRPr/>
              </a:pPr>
              <a:t>23</a:t>
            </a:fld>
            <a:endParaRPr lang="en-US" altLang="ko-KR"/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430213" y="1643063"/>
            <a:ext cx="8713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altLang="ko-KR" sz="2400" dirty="0">
                <a:latin typeface="+mn-lt"/>
              </a:rPr>
              <a:t> Changes of breeding activity in terms of no. of application </a:t>
            </a:r>
          </a:p>
        </p:txBody>
      </p:sp>
      <p:graphicFrame>
        <p:nvGraphicFramePr>
          <p:cNvPr id="7170" name="차트 5"/>
          <p:cNvGraphicFramePr>
            <a:graphicFrameLocks/>
          </p:cNvGraphicFramePr>
          <p:nvPr/>
        </p:nvGraphicFramePr>
        <p:xfrm>
          <a:off x="609600" y="2228850"/>
          <a:ext cx="7924800" cy="3543300"/>
        </p:xfrm>
        <a:graphic>
          <a:graphicData uri="http://schemas.openxmlformats.org/presentationml/2006/ole">
            <p:oleObj spid="_x0000_s7170" name="차트" r:id="rId5" imgW="7924800" imgH="35433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3059113" y="3141663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>
                <a:solidFill>
                  <a:schemeClr val="bg1"/>
                </a:solidFill>
              </a:rPr>
              <a:t>N.A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2268538" y="3141663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>
                <a:solidFill>
                  <a:schemeClr val="bg1"/>
                </a:solidFill>
              </a:rPr>
              <a:t>N.A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989013" y="271463"/>
            <a:ext cx="7472362" cy="1000125"/>
          </a:xfrm>
        </p:spPr>
        <p:txBody>
          <a:bodyPr/>
          <a:lstStyle/>
          <a:p>
            <a:pPr eaLnBrk="1" hangingPunct="1"/>
            <a:r>
              <a:rPr lang="en-US" altLang="ko-KR" sz="3200" smtClean="0"/>
              <a:t>Changes in number of individual breeders and their application</a:t>
            </a:r>
          </a:p>
        </p:txBody>
      </p:sp>
      <p:graphicFrame>
        <p:nvGraphicFramePr>
          <p:cNvPr id="9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928662" y="1428736"/>
          <a:ext cx="7526365" cy="426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893" name="슬라이드 번호 개체 틀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6803BBA-873A-4120-995B-D0CF45D3AB42}" type="slidenum">
              <a:rPr lang="en-US" altLang="ko-KR"/>
              <a:pPr>
                <a:defRPr/>
              </a:pPr>
              <a:t>24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85750" y="1641475"/>
            <a:ext cx="8818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en-US" altLang="ko-KR" sz="2400" dirty="0">
                <a:latin typeface="+mn-lt"/>
              </a:rPr>
              <a:t> Changes of breeding activity in terms of no. of application 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989622" y="469562"/>
            <a:ext cx="7472386" cy="1000132"/>
          </a:xfrm>
          <a:prstGeom prst="rect">
            <a:avLst/>
          </a:prstGeom>
        </p:spPr>
        <p:txBody>
          <a:bodyPr anchor="ctr">
            <a:norm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altLang="ko-KR" sz="3200" b="1" spc="50" dirty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Changes of breeding activity </a:t>
            </a:r>
            <a:br>
              <a:rPr kumimoji="0" lang="en-US" altLang="ko-KR" sz="3200" b="1" spc="50" dirty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0" lang="en-US" altLang="ko-KR" sz="2400" b="1" spc="50" dirty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 Public sector -</a:t>
            </a:r>
          </a:p>
        </p:txBody>
      </p:sp>
      <p:graphicFrame>
        <p:nvGraphicFramePr>
          <p:cNvPr id="8194" name="차트 7"/>
          <p:cNvGraphicFramePr>
            <a:graphicFrameLocks/>
          </p:cNvGraphicFramePr>
          <p:nvPr/>
        </p:nvGraphicFramePr>
        <p:xfrm>
          <a:off x="285750" y="2428875"/>
          <a:ext cx="8572500" cy="3714750"/>
        </p:xfrm>
        <a:graphic>
          <a:graphicData uri="http://schemas.openxmlformats.org/presentationml/2006/ole">
            <p:oleObj spid="_x0000_s8194" name="차트" r:id="rId5" imgW="7591425" imgH="2905125" progId="Excel.Sheet.8">
              <p:embed/>
            </p:oleObj>
          </a:graphicData>
        </a:graphic>
      </p:graphicFrame>
      <p:sp>
        <p:nvSpPr>
          <p:cNvPr id="8197" name="슬라이드 번호 개체 틀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3230FA5-643E-4D4A-AD8D-47C9E8FB9DB6}" type="slidenum">
              <a:rPr lang="en-US" altLang="ko-KR"/>
              <a:pPr>
                <a:defRPr/>
              </a:pPr>
              <a:t>25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내용 개체 틀 2"/>
          <p:cNvSpPr>
            <a:spLocks noGrp="1"/>
          </p:cNvSpPr>
          <p:nvPr>
            <p:ph idx="1"/>
          </p:nvPr>
        </p:nvSpPr>
        <p:spPr>
          <a:xfrm>
            <a:off x="457200" y="1412875"/>
            <a:ext cx="8258175" cy="503238"/>
          </a:xfrm>
        </p:spPr>
        <p:txBody>
          <a:bodyPr/>
          <a:lstStyle/>
          <a:p>
            <a:pPr eaLnBrk="1" hangingPunct="1">
              <a:buFont typeface="Wingdings 2" pitchFamily="18" charset="2"/>
              <a:buBlip>
                <a:blip r:embed="rId3"/>
              </a:buBlip>
            </a:pPr>
            <a:r>
              <a:rPr lang="en-US" altLang="ko-KR" sz="2400" smtClean="0"/>
              <a:t>R&amp;D Matching fund trend in Plant Breeding</a:t>
            </a:r>
            <a:endParaRPr lang="ko-KR" altLang="en-US" smtClean="0"/>
          </a:p>
        </p:txBody>
      </p:sp>
      <p:sp>
        <p:nvSpPr>
          <p:cNvPr id="38915" name="슬라이드 번호 개체 틀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9E7BF1D-9B2D-4A2A-9742-93FFD820E296}" type="slidenum">
              <a:rPr lang="en-US" altLang="ko-KR"/>
              <a:pPr>
                <a:defRPr/>
              </a:pPr>
              <a:t>26</a:t>
            </a:fld>
            <a:endParaRPr lang="en-US" altLang="ko-KR"/>
          </a:p>
        </p:txBody>
      </p:sp>
      <p:graphicFrame>
        <p:nvGraphicFramePr>
          <p:cNvPr id="6" name="차트 5"/>
          <p:cNvGraphicFramePr>
            <a:graphicFrameLocks/>
          </p:cNvGraphicFramePr>
          <p:nvPr/>
        </p:nvGraphicFramePr>
        <p:xfrm>
          <a:off x="642910" y="2057338"/>
          <a:ext cx="7643866" cy="4157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71472" y="357166"/>
            <a:ext cx="8929750" cy="1000132"/>
          </a:xfrm>
          <a:prstGeom prst="rect">
            <a:avLst/>
          </a:prstGeom>
        </p:spPr>
        <p:txBody>
          <a:bodyPr anchor="ctr">
            <a:norm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3300" b="1" spc="50" dirty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Governmental investment in breeding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제목 3"/>
          <p:cNvSpPr>
            <a:spLocks noGrp="1"/>
          </p:cNvSpPr>
          <p:nvPr>
            <p:ph type="ctrTitle"/>
          </p:nvPr>
        </p:nvSpPr>
        <p:spPr>
          <a:xfrm>
            <a:off x="642938" y="1214438"/>
            <a:ext cx="7772400" cy="1470025"/>
          </a:xfrm>
        </p:spPr>
        <p:txBody>
          <a:bodyPr/>
          <a:lstStyle/>
          <a:p>
            <a:pPr marL="857250" indent="-857250" eaLnBrk="1" hangingPunct="1">
              <a:buFont typeface="맑은 고딕" pitchFamily="50" charset="-127"/>
              <a:buAutoNum type="romanUcPeriod" startAt="2"/>
            </a:pPr>
            <a:r>
              <a:rPr lang="en-US" altLang="ko-KR" sz="4000" smtClean="0"/>
              <a:t>Impact of PVP System </a:t>
            </a:r>
            <a:endParaRPr lang="ko-KR" altLang="en-US" sz="4000" smtClean="0"/>
          </a:p>
        </p:txBody>
      </p:sp>
      <p:sp>
        <p:nvSpPr>
          <p:cNvPr id="5" name="부제목 4"/>
          <p:cNvSpPr txBox="1">
            <a:spLocks/>
          </p:cNvSpPr>
          <p:nvPr/>
        </p:nvSpPr>
        <p:spPr bwMode="auto">
          <a:xfrm>
            <a:off x="928688" y="2928938"/>
            <a:ext cx="79295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  <a:defRPr/>
            </a:pPr>
            <a:r>
              <a:rPr kumimoji="0" lang="en-US" altLang="ko-KR" sz="2400" dirty="0">
                <a:latin typeface="+mn-lt"/>
                <a:ea typeface="+mn-ea"/>
              </a:rPr>
              <a:t>Increase the number of new varieties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  <a:defRPr/>
            </a:pPr>
            <a:r>
              <a:rPr kumimoji="0" lang="en-US" altLang="ko-KR" sz="2400" dirty="0">
                <a:latin typeface="+mn-lt"/>
                <a:ea typeface="+mn-ea"/>
              </a:rPr>
              <a:t>Diversification &amp; improvement of varieties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  <a:defRPr/>
            </a:pPr>
            <a:r>
              <a:rPr kumimoji="0" lang="en-US" altLang="ko-KR" sz="2400" dirty="0">
                <a:latin typeface="+mn-lt"/>
                <a:ea typeface="+mn-ea"/>
              </a:rPr>
              <a:t>Encouragement of breeding activity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  <a:defRPr/>
            </a:pPr>
            <a:r>
              <a:rPr kumimoji="0" lang="en-US" altLang="ko-KR" sz="2400" b="1" dirty="0">
                <a:latin typeface="+mn-lt"/>
                <a:ea typeface="+mn-ea"/>
              </a:rPr>
              <a:t>Utilization of protected varieties for breeding new variety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  <a:defRPr/>
            </a:pPr>
            <a:r>
              <a:rPr kumimoji="0" lang="en-US" altLang="ko-KR" sz="2400" dirty="0">
                <a:latin typeface="+mn-lt"/>
                <a:ea typeface="+mn-ea"/>
              </a:rPr>
              <a:t>Benefiting growers and export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en-US" altLang="ko-KR" sz="200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제목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smtClean="0"/>
              <a:t>Utilizing protected varieties</a:t>
            </a:r>
            <a:br>
              <a:rPr lang="en-US" altLang="ko-KR" sz="3200" smtClean="0"/>
            </a:br>
            <a:r>
              <a:rPr lang="en-US" altLang="ko-KR" sz="3200" smtClean="0"/>
              <a:t>for breeding new varieties</a:t>
            </a:r>
            <a:endParaRPr lang="ko-KR" altLang="en-US" sz="320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5857875" y="6143625"/>
            <a:ext cx="2133600" cy="365125"/>
          </a:xfrm>
        </p:spPr>
        <p:txBody>
          <a:bodyPr/>
          <a:lstStyle/>
          <a:p>
            <a:pPr>
              <a:defRPr/>
            </a:pPr>
            <a:fld id="{DDD7F730-07B9-4AA6-85AC-8EEC45D1F002}" type="slidenum">
              <a:rPr lang="en-US" altLang="ko-KR" smtClean="0"/>
              <a:pPr>
                <a:defRPr/>
              </a:pPr>
              <a:t>28</a:t>
            </a:fld>
            <a:endParaRPr lang="en-US" altLang="ko-KR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928934"/>
            <a:ext cx="3589337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714625"/>
            <a:ext cx="20351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오른쪽 화살표 10"/>
          <p:cNvSpPr/>
          <p:nvPr/>
        </p:nvSpPr>
        <p:spPr>
          <a:xfrm>
            <a:off x="2928938" y="3786189"/>
            <a:ext cx="2071690" cy="285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2775" name="TextBox 11"/>
          <p:cNvSpPr txBox="1">
            <a:spLocks noChangeArrowheads="1"/>
          </p:cNvSpPr>
          <p:nvPr/>
        </p:nvSpPr>
        <p:spPr bwMode="auto">
          <a:xfrm>
            <a:off x="2857488" y="3214686"/>
            <a:ext cx="20002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+mn-lt"/>
              </a:rPr>
              <a:t>Segregation and selection</a:t>
            </a:r>
            <a:endParaRPr lang="ko-KR" altLang="en-US" sz="1600" dirty="0">
              <a:latin typeface="+mn-lt"/>
            </a:endParaRPr>
          </a:p>
        </p:txBody>
      </p:sp>
      <p:sp>
        <p:nvSpPr>
          <p:cNvPr id="32776" name="TextBox 12"/>
          <p:cNvSpPr txBox="1">
            <a:spLocks noChangeArrowheads="1"/>
          </p:cNvSpPr>
          <p:nvPr/>
        </p:nvSpPr>
        <p:spPr bwMode="auto">
          <a:xfrm>
            <a:off x="2928926" y="4071942"/>
            <a:ext cx="19159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latin typeface="+mn-lt"/>
              </a:rPr>
              <a:t>Hybridization and </a:t>
            </a:r>
          </a:p>
          <a:p>
            <a:r>
              <a:rPr lang="en-US" altLang="ko-KR" sz="1600" dirty="0" smtClean="0">
                <a:latin typeface="+mn-lt"/>
              </a:rPr>
              <a:t>selection</a:t>
            </a:r>
            <a:endParaRPr lang="ko-KR" altLang="en-US" sz="1600" dirty="0">
              <a:latin typeface="+mn-lt"/>
            </a:endParaRPr>
          </a:p>
        </p:txBody>
      </p:sp>
      <p:sp>
        <p:nvSpPr>
          <p:cNvPr id="15" name="제목 13"/>
          <p:cNvSpPr txBox="1">
            <a:spLocks/>
          </p:cNvSpPr>
          <p:nvPr/>
        </p:nvSpPr>
        <p:spPr bwMode="auto">
          <a:xfrm>
            <a:off x="428625" y="1643063"/>
            <a:ext cx="8229600" cy="92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kumimoji="0" lang="en-US" altLang="ko-KR" sz="2400" dirty="0">
                <a:latin typeface="+mj-lt"/>
                <a:ea typeface="+mj-ea"/>
                <a:cs typeface="+mj-cs"/>
              </a:rPr>
              <a:t>Case of a private company; ‘Daniela’ tomato</a:t>
            </a:r>
            <a:endParaRPr kumimoji="0" lang="ko-KR" alt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32778" name="TextBox 17"/>
          <p:cNvSpPr txBox="1">
            <a:spLocks noChangeArrowheads="1"/>
          </p:cNvSpPr>
          <p:nvPr/>
        </p:nvSpPr>
        <p:spPr bwMode="auto">
          <a:xfrm>
            <a:off x="5214942" y="5429264"/>
            <a:ext cx="36198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dirty="0">
                <a:latin typeface="+mn-lt"/>
              </a:rPr>
              <a:t>Long shelf life + more uniform fruits</a:t>
            </a:r>
            <a:endParaRPr lang="ko-KR" altLang="en-US" sz="1600" dirty="0">
              <a:latin typeface="+mn-lt"/>
            </a:endParaRPr>
          </a:p>
        </p:txBody>
      </p:sp>
      <p:sp>
        <p:nvSpPr>
          <p:cNvPr id="32779" name="TextBox 18"/>
          <p:cNvSpPr txBox="1">
            <a:spLocks noChangeArrowheads="1"/>
          </p:cNvSpPr>
          <p:nvPr/>
        </p:nvSpPr>
        <p:spPr bwMode="auto">
          <a:xfrm>
            <a:off x="714348" y="5429264"/>
            <a:ext cx="15055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dirty="0">
                <a:latin typeface="+mn-lt"/>
              </a:rPr>
              <a:t>Long shelf life</a:t>
            </a:r>
            <a:endParaRPr lang="ko-KR" altLang="en-US" sz="1600" dirty="0">
              <a:latin typeface="+mn-lt"/>
            </a:endParaRPr>
          </a:p>
        </p:txBody>
      </p:sp>
      <p:sp>
        <p:nvSpPr>
          <p:cNvPr id="20" name="제목 13"/>
          <p:cNvSpPr txBox="1">
            <a:spLocks/>
          </p:cNvSpPr>
          <p:nvPr/>
        </p:nvSpPr>
        <p:spPr bwMode="auto">
          <a:xfrm>
            <a:off x="500063" y="6000750"/>
            <a:ext cx="2357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kumimoji="0" lang="en-US" altLang="ko-KR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Daniela </a:t>
            </a:r>
            <a:r>
              <a:rPr kumimoji="0" lang="en-US" altLang="ko-KR" sz="1600" dirty="0">
                <a:latin typeface="+mj-lt"/>
                <a:ea typeface="+mj-ea"/>
                <a:cs typeface="+mj-cs"/>
              </a:rPr>
              <a:t>(ES ’93, IL, ’94</a:t>
            </a:r>
          </a:p>
          <a:p>
            <a:pPr algn="ctr" eaLnBrk="0" hangingPunct="0">
              <a:defRPr/>
            </a:pPr>
            <a:r>
              <a:rPr kumimoji="0" lang="en-US" altLang="ko-KR" sz="1600" dirty="0">
                <a:latin typeface="+mj-lt"/>
                <a:ea typeface="+mj-ea"/>
                <a:cs typeface="+mj-cs"/>
              </a:rPr>
              <a:t>NL ‘96, PL ‘94, ZA ‘98 )</a:t>
            </a:r>
            <a:endParaRPr kumimoji="0" lang="ko-KR" altLang="en-US" sz="1600" dirty="0">
              <a:latin typeface="+mj-lt"/>
              <a:ea typeface="+mj-ea"/>
              <a:cs typeface="+mj-cs"/>
            </a:endParaRPr>
          </a:p>
        </p:txBody>
      </p:sp>
      <p:sp>
        <p:nvSpPr>
          <p:cNvPr id="21" name="제목 13"/>
          <p:cNvSpPr txBox="1">
            <a:spLocks/>
          </p:cNvSpPr>
          <p:nvPr/>
        </p:nvSpPr>
        <p:spPr bwMode="auto">
          <a:xfrm>
            <a:off x="5929313" y="5929313"/>
            <a:ext cx="1857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kumimoji="0" lang="en-US" altLang="ko-KR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</a:t>
            </a:r>
            <a:r>
              <a:rPr kumimoji="0" lang="en-US" altLang="ko-KR" baseline="-250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1</a:t>
            </a:r>
            <a:r>
              <a:rPr kumimoji="0" lang="en-US" altLang="ko-KR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Duesshra</a:t>
            </a:r>
            <a:endParaRPr kumimoji="0" lang="ko-KR" altLang="en-US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제목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smtClean="0"/>
              <a:t>Utilizing protected varieties </a:t>
            </a:r>
            <a:br>
              <a:rPr lang="en-US" altLang="ko-KR" sz="3200" smtClean="0"/>
            </a:br>
            <a:r>
              <a:rPr lang="en-US" altLang="ko-KR" sz="3200" smtClean="0"/>
              <a:t>for breeding new varieties</a:t>
            </a:r>
            <a:endParaRPr lang="ko-KR" altLang="en-US" sz="320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E5BFB-79ED-4CC9-9C69-53110C72B373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  <p:sp>
        <p:nvSpPr>
          <p:cNvPr id="11" name="오른쪽 화살표 10"/>
          <p:cNvSpPr/>
          <p:nvPr/>
        </p:nvSpPr>
        <p:spPr>
          <a:xfrm>
            <a:off x="2928938" y="2857500"/>
            <a:ext cx="357187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928938" y="2500313"/>
            <a:ext cx="321468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dirty="0">
                <a:latin typeface="+mj-ea"/>
                <a:ea typeface="+mj-ea"/>
              </a:rPr>
              <a:t>Anther culture and selection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8938" y="3000375"/>
            <a:ext cx="34528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dirty="0">
                <a:latin typeface="+mn-lt"/>
              </a:rPr>
              <a:t>Combined with another parent</a:t>
            </a:r>
            <a:endParaRPr lang="ko-KR" altLang="en-US" dirty="0">
              <a:latin typeface="+mn-lt"/>
            </a:endParaRPr>
          </a:p>
        </p:txBody>
      </p:sp>
      <p:sp>
        <p:nvSpPr>
          <p:cNvPr id="15" name="제목 13"/>
          <p:cNvSpPr txBox="1">
            <a:spLocks/>
          </p:cNvSpPr>
          <p:nvPr/>
        </p:nvSpPr>
        <p:spPr bwMode="auto">
          <a:xfrm>
            <a:off x="428625" y="1428750"/>
            <a:ext cx="82296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kumimoji="0" lang="en-US" altLang="ko-KR" sz="2400" dirty="0">
                <a:latin typeface="+mj-lt"/>
                <a:ea typeface="+mj-ea"/>
                <a:cs typeface="+mj-cs"/>
              </a:rPr>
              <a:t>Case of a private company; ‘Marathon’ broccoli </a:t>
            </a:r>
            <a:endParaRPr kumimoji="0" lang="ko-KR" alt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33800" name="Picture 3" descr="P10100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3163" y="3643313"/>
            <a:ext cx="3078162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2" descr="DSC052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3611563"/>
            <a:ext cx="2714625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0" y="3214686"/>
            <a:ext cx="25161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600" dirty="0">
                <a:latin typeface="+mn-ea"/>
                <a:ea typeface="+mn-ea"/>
              </a:rPr>
              <a:t>Long time market leader</a:t>
            </a:r>
            <a:endParaRPr lang="ko-KR" altLang="en-US" sz="1600" dirty="0">
              <a:latin typeface="+mn-ea"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15125" y="3071813"/>
            <a:ext cx="21082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600" dirty="0">
                <a:latin typeface="+mn-lt"/>
              </a:rPr>
              <a:t>More uniform heads</a:t>
            </a:r>
          </a:p>
          <a:p>
            <a:pPr>
              <a:defRPr/>
            </a:pPr>
            <a:r>
              <a:rPr lang="en-US" altLang="ko-KR" sz="1600" dirty="0">
                <a:latin typeface="+mn-lt"/>
              </a:rPr>
              <a:t>Less side shoots</a:t>
            </a:r>
            <a:endParaRPr lang="ko-KR" altLang="en-US" sz="16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571744"/>
            <a:ext cx="24288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dirty="0">
                <a:solidFill>
                  <a:srgbClr val="FF0000"/>
                </a:solidFill>
                <a:latin typeface="+mn-lt"/>
              </a:rPr>
              <a:t>Marathon  </a:t>
            </a:r>
            <a:r>
              <a:rPr lang="en-US" altLang="ko-KR" dirty="0">
                <a:latin typeface="+mn-lt"/>
              </a:rPr>
              <a:t>(DE ‘86, </a:t>
            </a:r>
          </a:p>
          <a:p>
            <a:pPr>
              <a:defRPr/>
            </a:pPr>
            <a:r>
              <a:rPr lang="en-US" altLang="ko-KR" dirty="0">
                <a:latin typeface="+mn-lt"/>
              </a:rPr>
              <a:t> HU ‘98 NO ‘95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500813" y="2714625"/>
            <a:ext cx="24288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dirty="0">
                <a:latin typeface="+mn-lt"/>
              </a:rPr>
              <a:t>F</a:t>
            </a:r>
            <a:r>
              <a:rPr lang="en-US" altLang="ko-KR" baseline="-25000" dirty="0">
                <a:latin typeface="+mn-lt"/>
              </a:rPr>
              <a:t>1 </a:t>
            </a:r>
            <a:r>
              <a:rPr lang="en-US" altLang="ko-KR" dirty="0">
                <a:latin typeface="+mn-lt"/>
              </a:rPr>
              <a:t> 04B411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2"/>
          <p:cNvSpPr>
            <a:spLocks noGrp="1"/>
          </p:cNvSpPr>
          <p:nvPr>
            <p:ph type="ctrTitle"/>
          </p:nvPr>
        </p:nvSpPr>
        <p:spPr>
          <a:xfrm>
            <a:off x="1071563" y="2130425"/>
            <a:ext cx="7386637" cy="1470025"/>
          </a:xfrm>
        </p:spPr>
        <p:txBody>
          <a:bodyPr/>
          <a:lstStyle/>
          <a:p>
            <a:pPr marL="857250" indent="-857250" eaLnBrk="1" hangingPunct="1"/>
            <a:r>
              <a:rPr lang="en-US" altLang="ko-KR" smtClean="0"/>
              <a:t>I. Korean agriculture and breeding in brief</a:t>
            </a:r>
            <a:endParaRPr lang="ko-K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제목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en-US" altLang="ko-KR" sz="3200" smtClean="0"/>
              <a:t>Utilizing protected varieties </a:t>
            </a:r>
            <a:br>
              <a:rPr lang="en-US" altLang="ko-KR" sz="3200" smtClean="0"/>
            </a:br>
            <a:r>
              <a:rPr lang="en-US" altLang="ko-KR" sz="3200" smtClean="0"/>
              <a:t>for breeding new varieties</a:t>
            </a:r>
            <a:endParaRPr lang="ko-KR" altLang="en-US" sz="320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12569-449B-416A-8D57-876D4CB31B65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  <p:sp>
        <p:nvSpPr>
          <p:cNvPr id="4" name="제목 13"/>
          <p:cNvSpPr txBox="1">
            <a:spLocks/>
          </p:cNvSpPr>
          <p:nvPr/>
        </p:nvSpPr>
        <p:spPr bwMode="auto">
          <a:xfrm>
            <a:off x="500063" y="1285875"/>
            <a:ext cx="82296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kumimoji="0" lang="en-US" altLang="ko-KR" sz="2400" dirty="0">
                <a:latin typeface="+mj-lt"/>
                <a:ea typeface="+mj-ea"/>
                <a:cs typeface="+mj-cs"/>
              </a:rPr>
              <a:t>Protected varieties entered in crossing block </a:t>
            </a:r>
          </a:p>
          <a:p>
            <a:pPr algn="ctr" eaLnBrk="0" hangingPunct="0">
              <a:defRPr/>
            </a:pPr>
            <a:r>
              <a:rPr kumimoji="0" lang="en-US" altLang="ko-KR" sz="2400" dirty="0">
                <a:latin typeface="+mj-lt"/>
                <a:ea typeface="+mj-ea"/>
                <a:cs typeface="+mj-cs"/>
              </a:rPr>
              <a:t>of a government-funded </a:t>
            </a:r>
            <a:r>
              <a:rPr kumimoji="0" lang="en-US" altLang="ko-KR" sz="2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Paprika</a:t>
            </a:r>
            <a:r>
              <a:rPr kumimoji="0" lang="en-US" altLang="ko-KR" sz="2400" dirty="0">
                <a:latin typeface="+mj-lt"/>
                <a:ea typeface="+mj-ea"/>
                <a:cs typeface="+mj-cs"/>
              </a:rPr>
              <a:t> program</a:t>
            </a:r>
            <a:endParaRPr kumimoji="0" lang="ko-KR" altLang="en-US" sz="2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357188" y="2214563"/>
          <a:ext cx="8429682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5"/>
                <a:gridCol w="1857388"/>
                <a:gridCol w="4643469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Variety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Protection</a:t>
                      </a:r>
                    </a:p>
                    <a:p>
                      <a:pPr latinLnBrk="1"/>
                      <a:r>
                        <a:rPr lang="en-US" altLang="ko-KR" dirty="0" smtClean="0"/>
                        <a:t>(country, year)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Characteristics</a:t>
                      </a:r>
                      <a:r>
                        <a:rPr lang="en-US" altLang="ko-KR" baseline="0" dirty="0" smtClean="0"/>
                        <a:t> 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rgbClr val="FF0000"/>
                          </a:solidFill>
                        </a:rPr>
                        <a:t>Special</a:t>
                      </a:r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NL, 2006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0" dirty="0" smtClean="0"/>
                        <a:t>Stress tolerance, Long shelf life, Earliness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rgbClr val="FF0000"/>
                          </a:solidFill>
                        </a:rPr>
                        <a:t>Plenty</a:t>
                      </a:r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NL, 2006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Stress tolerance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rgbClr val="FF0000"/>
                          </a:solidFill>
                        </a:rPr>
                        <a:t>Ferrari</a:t>
                      </a:r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NL, 2006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Stress tolerance,</a:t>
                      </a:r>
                      <a:r>
                        <a:rPr lang="en-US" altLang="ko-KR" baseline="0" dirty="0" smtClean="0"/>
                        <a:t> Good fruit setting</a:t>
                      </a:r>
                      <a:endParaRPr lang="ko-KR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rgbClr val="FF0000"/>
                          </a:solidFill>
                        </a:rPr>
                        <a:t>Fantasy</a:t>
                      </a:r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NL, Applied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TMV-Res.,</a:t>
                      </a:r>
                      <a:r>
                        <a:rPr lang="en-US" altLang="ko-KR" baseline="0" dirty="0" smtClean="0"/>
                        <a:t> Good storability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>
                          <a:solidFill>
                            <a:srgbClr val="FF0000"/>
                          </a:solidFill>
                        </a:rPr>
                        <a:t>Balstar</a:t>
                      </a:r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NL, 2009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TMV and TSWV-Res.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>
                          <a:solidFill>
                            <a:srgbClr val="FF0000"/>
                          </a:solidFill>
                        </a:rPr>
                        <a:t>Derbi</a:t>
                      </a:r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RU, 2005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High yield,</a:t>
                      </a:r>
                      <a:r>
                        <a:rPr lang="en-US" altLang="ko-KR" baseline="0" dirty="0" smtClean="0"/>
                        <a:t> Heat tolerance, Long shelf life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>
                          <a:solidFill>
                            <a:srgbClr val="FF0000"/>
                          </a:solidFill>
                        </a:rPr>
                        <a:t>Maseriti</a:t>
                      </a:r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NL, 2007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TMV-Res.,</a:t>
                      </a:r>
                      <a:r>
                        <a:rPr lang="en-US" altLang="ko-KR" baseline="0" dirty="0" smtClean="0"/>
                        <a:t> High yield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>
                          <a:solidFill>
                            <a:srgbClr val="FF0000"/>
                          </a:solidFill>
                        </a:rPr>
                        <a:t>Fiasta</a:t>
                      </a:r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NL, 2006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Uniform fruit, TMV-Res.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rgbClr val="FF0000"/>
                          </a:solidFill>
                        </a:rPr>
                        <a:t>Kelly</a:t>
                      </a:r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NL, 2006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Heat tolerance,</a:t>
                      </a:r>
                      <a:r>
                        <a:rPr lang="en-US" altLang="ko-KR" baseline="0" dirty="0" smtClean="0"/>
                        <a:t>  TMV-Res.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rgbClr val="FF0000"/>
                          </a:solidFill>
                        </a:rPr>
                        <a:t>President</a:t>
                      </a:r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NL, 2006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TMV-Res., Good vigor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제목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en-US" altLang="ko-KR" sz="3200" smtClean="0"/>
              <a:t>Utilizing protected varieties </a:t>
            </a:r>
            <a:br>
              <a:rPr lang="en-US" altLang="ko-KR" sz="3200" smtClean="0"/>
            </a:br>
            <a:r>
              <a:rPr lang="en-US" altLang="ko-KR" sz="3200" smtClean="0"/>
              <a:t>for breeding new varieties</a:t>
            </a:r>
            <a:endParaRPr lang="ko-KR" altLang="en-US" sz="320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A5C08-9DB4-4BDF-812E-94DB6478C0E6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  <p:sp>
        <p:nvSpPr>
          <p:cNvPr id="4" name="제목 13"/>
          <p:cNvSpPr txBox="1">
            <a:spLocks/>
          </p:cNvSpPr>
          <p:nvPr/>
        </p:nvSpPr>
        <p:spPr bwMode="auto">
          <a:xfrm>
            <a:off x="500063" y="1285875"/>
            <a:ext cx="82296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kumimoji="0" lang="en-US" altLang="ko-KR" sz="2400" dirty="0">
                <a:latin typeface="+mj-lt"/>
                <a:ea typeface="+mj-ea"/>
                <a:cs typeface="+mj-cs"/>
              </a:rPr>
              <a:t>Protected varieties entered in crossing block </a:t>
            </a:r>
          </a:p>
          <a:p>
            <a:pPr algn="ctr" eaLnBrk="0" hangingPunct="0">
              <a:defRPr/>
            </a:pPr>
            <a:r>
              <a:rPr kumimoji="0" lang="en-US" altLang="ko-KR" sz="2400" dirty="0">
                <a:latin typeface="+mj-lt"/>
                <a:ea typeface="+mj-ea"/>
                <a:cs typeface="+mj-cs"/>
              </a:rPr>
              <a:t>of a government-funded </a:t>
            </a:r>
            <a:r>
              <a:rPr kumimoji="0" lang="en-US" altLang="ko-KR" sz="2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Paprika program</a:t>
            </a:r>
            <a:endParaRPr kumimoji="0" lang="ko-KR" altLang="en-US" sz="24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714375" y="2500313"/>
          <a:ext cx="8143901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772"/>
                <a:gridCol w="1735598"/>
                <a:gridCol w="5540531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Crop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Variety bred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Protected variety utilized (country,</a:t>
                      </a:r>
                      <a:r>
                        <a:rPr lang="en-US" altLang="ko-KR" baseline="0" dirty="0" smtClean="0"/>
                        <a:t> year)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Apple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>
                          <a:solidFill>
                            <a:srgbClr val="0070C0"/>
                          </a:solidFill>
                        </a:rPr>
                        <a:t>Honggeum</a:t>
                      </a:r>
                      <a:endParaRPr lang="ko-KR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/>
                        <a:t>Hongro</a:t>
                      </a:r>
                      <a:r>
                        <a:rPr lang="en-US" altLang="ko-KR" baseline="0" dirty="0" smtClean="0"/>
                        <a:t> x </a:t>
                      </a:r>
                      <a:r>
                        <a:rPr lang="en-US" altLang="ko-KR" baseline="0" dirty="0" err="1" smtClean="0">
                          <a:solidFill>
                            <a:srgbClr val="FF0000"/>
                          </a:solidFill>
                        </a:rPr>
                        <a:t>Shenshu</a:t>
                      </a:r>
                      <a:r>
                        <a:rPr lang="en-US" altLang="ko-KR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(JP ’80, expired)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>
                          <a:solidFill>
                            <a:srgbClr val="0070C0"/>
                          </a:solidFill>
                        </a:rPr>
                        <a:t>Hongso</a:t>
                      </a:r>
                      <a:endParaRPr lang="ko-KR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/>
                        <a:t>Hongro</a:t>
                      </a:r>
                      <a:r>
                        <a:rPr lang="en-US" altLang="ko-KR" dirty="0" smtClean="0"/>
                        <a:t> x </a:t>
                      </a:r>
                      <a:r>
                        <a:rPr lang="en-US" altLang="ko-KR" dirty="0" smtClean="0">
                          <a:solidFill>
                            <a:srgbClr val="FF0000"/>
                          </a:solidFill>
                        </a:rPr>
                        <a:t>Yoko</a:t>
                      </a:r>
                      <a:r>
                        <a:rPr lang="en-US" altLang="ko-KR" dirty="0" smtClean="0"/>
                        <a:t>(JP,</a:t>
                      </a:r>
                      <a:r>
                        <a:rPr lang="en-US" altLang="ko-KR" baseline="0" dirty="0" smtClean="0"/>
                        <a:t> 1981, expired)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rgbClr val="0070C0"/>
                          </a:solidFill>
                        </a:rPr>
                        <a:t>Summer Dream</a:t>
                      </a:r>
                      <a:endParaRPr lang="ko-KR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Tsugaru x </a:t>
                      </a:r>
                      <a:r>
                        <a:rPr lang="en-US" altLang="ko-KR" dirty="0" err="1" smtClean="0">
                          <a:solidFill>
                            <a:srgbClr val="FF0000"/>
                          </a:solidFill>
                        </a:rPr>
                        <a:t>Natsumidori</a:t>
                      </a:r>
                      <a:r>
                        <a:rPr lang="en-US" altLang="ko-KR" dirty="0" smtClean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en-US" altLang="ko-KR" dirty="0" smtClean="0"/>
                        <a:t>JP</a:t>
                      </a:r>
                      <a:r>
                        <a:rPr lang="en-US" altLang="ko-KR" baseline="0" dirty="0" smtClean="0"/>
                        <a:t> ‘83, WDRI  in 1993)</a:t>
                      </a:r>
                      <a:endParaRPr lang="ko-KR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rgbClr val="0070C0"/>
                          </a:solidFill>
                        </a:rPr>
                        <a:t>Picnic</a:t>
                      </a:r>
                      <a:endParaRPr lang="ko-KR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Fuji x </a:t>
                      </a:r>
                      <a:r>
                        <a:rPr lang="en-US" altLang="ko-KR" dirty="0" err="1" smtClean="0">
                          <a:solidFill>
                            <a:srgbClr val="FF0000"/>
                          </a:solidFill>
                        </a:rPr>
                        <a:t>Sansa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(DE ‘90</a:t>
                      </a:r>
                      <a:r>
                        <a:rPr lang="en-US" altLang="ko-KR" baseline="0" dirty="0" smtClean="0"/>
                        <a:t>, JP ‘88, NL’90 , US ‘89)</a:t>
                      </a:r>
                      <a:endParaRPr lang="ko-KR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Peach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>
                          <a:solidFill>
                            <a:srgbClr val="0070C0"/>
                          </a:solidFill>
                        </a:rPr>
                        <a:t>Mihong</a:t>
                      </a:r>
                      <a:endParaRPr lang="ko-KR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err="1" smtClean="0"/>
                        <a:t>Yumeong</a:t>
                      </a:r>
                      <a:r>
                        <a:rPr lang="en-US" altLang="ko-KR" dirty="0" smtClean="0"/>
                        <a:t> x </a:t>
                      </a:r>
                      <a:r>
                        <a:rPr lang="en-US" altLang="ko-KR" dirty="0" err="1" smtClean="0">
                          <a:solidFill>
                            <a:srgbClr val="FF0000"/>
                          </a:solidFill>
                        </a:rPr>
                        <a:t>Chiyomaru</a:t>
                      </a:r>
                      <a:r>
                        <a:rPr lang="en-US" altLang="ko-KR" dirty="0" smtClean="0"/>
                        <a:t>(JP, 1989, expired)</a:t>
                      </a:r>
                      <a:endParaRPr lang="ko-KR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rgbClr val="0070C0"/>
                          </a:solidFill>
                        </a:rPr>
                        <a:t>Miss</a:t>
                      </a:r>
                      <a:r>
                        <a:rPr lang="en-US" altLang="ko-KR" baseline="0" dirty="0" smtClean="0">
                          <a:solidFill>
                            <a:srgbClr val="0070C0"/>
                          </a:solidFill>
                        </a:rPr>
                        <a:t> Hong</a:t>
                      </a:r>
                      <a:endParaRPr lang="ko-KR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err="1" smtClean="0"/>
                        <a:t>Yumeong</a:t>
                      </a:r>
                      <a:r>
                        <a:rPr lang="en-US" altLang="ko-KR" dirty="0" smtClean="0"/>
                        <a:t> x </a:t>
                      </a:r>
                      <a:r>
                        <a:rPr lang="en-US" altLang="ko-KR" dirty="0" err="1" smtClean="0">
                          <a:solidFill>
                            <a:srgbClr val="FF0000"/>
                          </a:solidFill>
                        </a:rPr>
                        <a:t>Chiyomaru</a:t>
                      </a:r>
                      <a:r>
                        <a:rPr lang="en-US" altLang="ko-KR" dirty="0" smtClean="0"/>
                        <a:t>(JP, 1989, expired)</a:t>
                      </a:r>
                      <a:endParaRPr lang="ko-KR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>
                          <a:solidFill>
                            <a:srgbClr val="0070C0"/>
                          </a:solidFill>
                        </a:rPr>
                        <a:t>Sumi</a:t>
                      </a:r>
                      <a:endParaRPr lang="ko-KR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err="1" smtClean="0"/>
                        <a:t>Yumeong</a:t>
                      </a:r>
                      <a:r>
                        <a:rPr lang="en-US" altLang="ko-KR" dirty="0" smtClean="0"/>
                        <a:t> x </a:t>
                      </a:r>
                      <a:r>
                        <a:rPr lang="en-US" altLang="ko-KR" dirty="0" err="1" smtClean="0">
                          <a:solidFill>
                            <a:srgbClr val="FF0000"/>
                          </a:solidFill>
                        </a:rPr>
                        <a:t>Chiyomaru</a:t>
                      </a:r>
                      <a:r>
                        <a:rPr lang="en-US" altLang="ko-KR" dirty="0" smtClean="0"/>
                        <a:t>(JP, 1989, expired)</a:t>
                      </a:r>
                      <a:endParaRPr lang="ko-KR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>
                          <a:solidFill>
                            <a:srgbClr val="0070C0"/>
                          </a:solidFill>
                        </a:rPr>
                        <a:t>Yumi</a:t>
                      </a:r>
                      <a:endParaRPr lang="ko-KR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err="1" smtClean="0"/>
                        <a:t>Yumeong</a:t>
                      </a:r>
                      <a:r>
                        <a:rPr lang="en-US" altLang="ko-KR" dirty="0" smtClean="0"/>
                        <a:t> x </a:t>
                      </a:r>
                      <a:r>
                        <a:rPr lang="en-US" altLang="ko-KR" dirty="0" err="1" smtClean="0">
                          <a:solidFill>
                            <a:srgbClr val="FF0000"/>
                          </a:solidFill>
                        </a:rPr>
                        <a:t>Chiyomaru</a:t>
                      </a:r>
                      <a:r>
                        <a:rPr lang="en-US" altLang="ko-KR" dirty="0" smtClean="0"/>
                        <a:t>(JP, 1989, expired)</a:t>
                      </a:r>
                      <a:endParaRPr lang="ko-KR" alt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kumimoji="0" lang="en-US" altLang="ko-KR" sz="3200" dirty="0">
                <a:latin typeface="+mj-lt"/>
                <a:ea typeface="+mj-ea"/>
                <a:cs typeface="+mj-cs"/>
              </a:rPr>
              <a:t>Utilizing protected varieties </a:t>
            </a:r>
            <a:br>
              <a:rPr kumimoji="0" lang="en-US" altLang="ko-KR" sz="3200" dirty="0">
                <a:latin typeface="+mj-lt"/>
                <a:ea typeface="+mj-ea"/>
                <a:cs typeface="+mj-cs"/>
              </a:rPr>
            </a:br>
            <a:r>
              <a:rPr kumimoji="0" lang="en-US" altLang="ko-KR" sz="3200" dirty="0">
                <a:latin typeface="+mj-lt"/>
                <a:ea typeface="+mj-ea"/>
                <a:cs typeface="+mj-cs"/>
              </a:rPr>
              <a:t>for breeding new varieties</a:t>
            </a:r>
            <a:endParaRPr kumimoji="0" lang="ko-KR" altLang="en-US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36867" name="Picture 1026" descr="D:\디지탈 카메라\2004\품평회\Dsc01730(68)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643063"/>
            <a:ext cx="3143250" cy="2357437"/>
          </a:xfrm>
          <a:prstGeom prst="rect">
            <a:avLst/>
          </a:prstGeom>
          <a:noFill/>
          <a:ln w="28575">
            <a:solidFill>
              <a:srgbClr val="CCFF33"/>
            </a:solidFill>
            <a:miter lim="800000"/>
            <a:headEnd/>
            <a:tailEnd/>
          </a:ln>
        </p:spPr>
      </p:pic>
      <p:sp>
        <p:nvSpPr>
          <p:cNvPr id="8" name="AutoShape 1029"/>
          <p:cNvSpPr>
            <a:spLocks noChangeArrowheads="1"/>
          </p:cNvSpPr>
          <p:nvPr/>
        </p:nvSpPr>
        <p:spPr bwMode="auto">
          <a:xfrm>
            <a:off x="4000500" y="1857375"/>
            <a:ext cx="4643438" cy="1571625"/>
          </a:xfrm>
          <a:prstGeom prst="homePlate">
            <a:avLst>
              <a:gd name="adj" fmla="val 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>
              <a:defRPr/>
            </a:pPr>
            <a:r>
              <a:rPr lang="ko-KR" altLang="en-US" dirty="0"/>
              <a:t>○ </a:t>
            </a:r>
            <a:r>
              <a:rPr lang="en-US" altLang="ko-KR" dirty="0"/>
              <a:t>‘</a:t>
            </a:r>
            <a:r>
              <a:rPr lang="en-US" altLang="ko-KR" dirty="0">
                <a:solidFill>
                  <a:srgbClr val="0070C0"/>
                </a:solidFill>
              </a:rPr>
              <a:t>Pearl Red</a:t>
            </a:r>
            <a:r>
              <a:rPr lang="en-US" altLang="ko-KR" dirty="0"/>
              <a:t>’ </a:t>
            </a:r>
            <a:r>
              <a:rPr lang="en-US" altLang="ko-KR" dirty="0" smtClean="0"/>
              <a:t>Rose</a:t>
            </a:r>
            <a:r>
              <a:rPr lang="en-US" altLang="ko-KR" dirty="0"/>
              <a:t>  </a:t>
            </a:r>
          </a:p>
          <a:p>
            <a:pPr>
              <a:defRPr/>
            </a:pPr>
            <a:r>
              <a:rPr lang="en-US" altLang="ko-KR" dirty="0"/>
              <a:t>  - Bred by</a:t>
            </a:r>
            <a:r>
              <a:rPr lang="ko-KR" altLang="en-US" dirty="0"/>
              <a:t> </a:t>
            </a:r>
            <a:r>
              <a:rPr lang="en-US" altLang="ko-KR" dirty="0"/>
              <a:t>: NHRI</a:t>
            </a:r>
          </a:p>
          <a:p>
            <a:pPr>
              <a:defRPr/>
            </a:pPr>
            <a:r>
              <a:rPr lang="en-US" altLang="ko-KR" dirty="0"/>
              <a:t>  - Year</a:t>
            </a:r>
            <a:r>
              <a:rPr lang="ko-KR" altLang="en-US" dirty="0"/>
              <a:t> </a:t>
            </a:r>
            <a:r>
              <a:rPr lang="en-US" altLang="ko-KR" dirty="0"/>
              <a:t>: 2004</a:t>
            </a:r>
          </a:p>
          <a:p>
            <a:pPr>
              <a:defRPr/>
            </a:pPr>
            <a:r>
              <a:rPr lang="en-US" altLang="ko-KR" dirty="0"/>
              <a:t>  - Cross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en-US" altLang="ko-KR" dirty="0">
                <a:solidFill>
                  <a:srgbClr val="FF0000"/>
                </a:solidFill>
              </a:rPr>
              <a:t>Red Sandra(IL, ’82 trade name)</a:t>
            </a:r>
          </a:p>
          <a:p>
            <a:pPr>
              <a:defRPr/>
            </a:pPr>
            <a:r>
              <a:rPr lang="en-US" altLang="ko-KR" dirty="0">
                <a:solidFill>
                  <a:srgbClr val="FF0000"/>
                </a:solidFill>
              </a:rPr>
              <a:t>                  </a:t>
            </a:r>
            <a:r>
              <a:rPr lang="en-US" altLang="ko-KR" dirty="0"/>
              <a:t>× Baroness </a:t>
            </a:r>
          </a:p>
        </p:txBody>
      </p:sp>
      <p:sp>
        <p:nvSpPr>
          <p:cNvPr id="10" name="AutoShape 1029"/>
          <p:cNvSpPr>
            <a:spLocks noChangeArrowheads="1"/>
          </p:cNvSpPr>
          <p:nvPr/>
        </p:nvSpPr>
        <p:spPr bwMode="auto">
          <a:xfrm>
            <a:off x="4071938" y="4429125"/>
            <a:ext cx="4643437" cy="1571625"/>
          </a:xfrm>
          <a:prstGeom prst="homePlate">
            <a:avLst>
              <a:gd name="adj" fmla="val 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>
              <a:defRPr/>
            </a:pPr>
            <a:r>
              <a:rPr lang="ko-KR" altLang="en-US" dirty="0"/>
              <a:t>○ </a:t>
            </a:r>
            <a:r>
              <a:rPr lang="en-US" altLang="ko-KR" dirty="0">
                <a:solidFill>
                  <a:srgbClr val="0070C0"/>
                </a:solidFill>
              </a:rPr>
              <a:t>‘Little Sun</a:t>
            </a:r>
            <a:r>
              <a:rPr lang="en-US" altLang="ko-KR" dirty="0"/>
              <a:t>’ </a:t>
            </a:r>
            <a:r>
              <a:rPr lang="en-US" altLang="ko-KR" dirty="0" smtClean="0"/>
              <a:t>Rose</a:t>
            </a:r>
            <a:r>
              <a:rPr lang="en-US" altLang="ko-KR" dirty="0"/>
              <a:t>  </a:t>
            </a:r>
          </a:p>
          <a:p>
            <a:pPr>
              <a:defRPr/>
            </a:pPr>
            <a:r>
              <a:rPr lang="en-US" altLang="ko-KR" dirty="0"/>
              <a:t>  - Bred by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en-US" altLang="ko-KR" dirty="0" err="1">
                <a:solidFill>
                  <a:schemeClr val="tx1"/>
                </a:solidFill>
              </a:rPr>
              <a:t>Gyeonggi</a:t>
            </a:r>
            <a:r>
              <a:rPr lang="en-US" altLang="ko-KR" dirty="0">
                <a:solidFill>
                  <a:schemeClr val="tx1"/>
                </a:solidFill>
              </a:rPr>
              <a:t> PRDA</a:t>
            </a:r>
          </a:p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  - Year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:  2006</a:t>
            </a:r>
          </a:p>
          <a:p>
            <a:pPr>
              <a:defRPr/>
            </a:pPr>
            <a:r>
              <a:rPr lang="en-US" altLang="ko-KR" dirty="0"/>
              <a:t>  - Cross</a:t>
            </a:r>
            <a:r>
              <a:rPr lang="ko-KR" altLang="en-US" dirty="0"/>
              <a:t> </a:t>
            </a:r>
            <a:r>
              <a:rPr lang="en-US" altLang="ko-KR" dirty="0">
                <a:solidFill>
                  <a:schemeClr val="tx1"/>
                </a:solidFill>
              </a:rPr>
              <a:t>: </a:t>
            </a:r>
            <a:r>
              <a:rPr lang="en-US" altLang="ko-KR" dirty="0" err="1">
                <a:solidFill>
                  <a:schemeClr val="tx1"/>
                </a:solidFill>
              </a:rPr>
              <a:t>Nikida</a:t>
            </a:r>
            <a:r>
              <a:rPr lang="en-US" altLang="ko-KR" dirty="0">
                <a:solidFill>
                  <a:schemeClr val="tx1"/>
                </a:solidFill>
              </a:rPr>
              <a:t> x </a:t>
            </a:r>
          </a:p>
          <a:p>
            <a:pPr>
              <a:defRPr/>
            </a:pPr>
            <a:r>
              <a:rPr lang="en-US" altLang="ko-KR" dirty="0">
                <a:solidFill>
                  <a:srgbClr val="FF0000"/>
                </a:solidFill>
              </a:rPr>
              <a:t>             </a:t>
            </a:r>
            <a:r>
              <a:rPr lang="en-US" altLang="ko-KR" dirty="0" err="1">
                <a:solidFill>
                  <a:srgbClr val="FF0000"/>
                </a:solidFill>
              </a:rPr>
              <a:t>Ruigerdan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en-US" altLang="ko-KR" dirty="0"/>
              <a:t>NL, ’87, KR, 04, JP ‘93)</a:t>
            </a:r>
          </a:p>
        </p:txBody>
      </p:sp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286250"/>
            <a:ext cx="3230562" cy="2179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C:\Documents and Settings\사진\프리지아\육성품종\육성품종(2003)\shiny gold 1.JPG"/>
          <p:cNvPicPr>
            <a:picLocks noChangeAspect="1" noChangeArrowheads="1"/>
          </p:cNvPicPr>
          <p:nvPr/>
        </p:nvPicPr>
        <p:blipFill>
          <a:blip r:embed="rId3"/>
          <a:srcRect t="4286" b="4286"/>
          <a:stretch>
            <a:fillRect/>
          </a:stretch>
        </p:blipFill>
        <p:spPr bwMode="auto">
          <a:xfrm>
            <a:off x="500063" y="1689100"/>
            <a:ext cx="3286125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11" descr="C:\Documents and Settings\사진\프리지아\육성품종\육성품종(2003)\Pink Jewel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4071938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029"/>
          <p:cNvSpPr>
            <a:spLocks noChangeArrowheads="1"/>
          </p:cNvSpPr>
          <p:nvPr/>
        </p:nvSpPr>
        <p:spPr bwMode="auto">
          <a:xfrm>
            <a:off x="4500563" y="1785938"/>
            <a:ext cx="3857625" cy="1643062"/>
          </a:xfrm>
          <a:prstGeom prst="homePlate">
            <a:avLst>
              <a:gd name="adj" fmla="val 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>
              <a:defRPr/>
            </a:pPr>
            <a:r>
              <a:rPr lang="ko-KR" altLang="en-US" dirty="0"/>
              <a:t>○ </a:t>
            </a:r>
            <a:r>
              <a:rPr lang="en-US" altLang="ko-KR" dirty="0"/>
              <a:t>‘</a:t>
            </a:r>
            <a:r>
              <a:rPr lang="en-US" altLang="ko-KR" dirty="0">
                <a:solidFill>
                  <a:srgbClr val="0070C0"/>
                </a:solidFill>
              </a:rPr>
              <a:t>Shiny Gold </a:t>
            </a:r>
            <a:r>
              <a:rPr lang="en-US" altLang="ko-KR" dirty="0"/>
              <a:t>’ Freesia</a:t>
            </a:r>
          </a:p>
          <a:p>
            <a:pPr>
              <a:defRPr/>
            </a:pPr>
            <a:r>
              <a:rPr lang="en-US" altLang="ko-KR" dirty="0"/>
              <a:t>  - </a:t>
            </a:r>
            <a:r>
              <a:rPr lang="en-US" altLang="ko-KR" dirty="0" smtClean="0"/>
              <a:t>Bred by: NHRI</a:t>
            </a:r>
            <a:endParaRPr lang="en-US" altLang="ko-KR" dirty="0"/>
          </a:p>
          <a:p>
            <a:pPr>
              <a:defRPr/>
            </a:pPr>
            <a:r>
              <a:rPr lang="en-US" altLang="ko-KR" dirty="0"/>
              <a:t>  - </a:t>
            </a:r>
            <a:r>
              <a:rPr lang="en-US" altLang="ko-KR" dirty="0" smtClean="0"/>
              <a:t>Year</a:t>
            </a:r>
            <a:r>
              <a:rPr lang="ko-KR" altLang="en-US" dirty="0" smtClean="0"/>
              <a:t> </a:t>
            </a:r>
            <a:r>
              <a:rPr lang="en-US" altLang="ko-KR" dirty="0"/>
              <a:t>: 2003</a:t>
            </a:r>
          </a:p>
          <a:p>
            <a:pPr>
              <a:defRPr/>
            </a:pPr>
            <a:r>
              <a:rPr lang="en-US" altLang="ko-KR" dirty="0"/>
              <a:t>  - </a:t>
            </a:r>
            <a:r>
              <a:rPr lang="en-US" altLang="ko-KR" dirty="0" smtClean="0"/>
              <a:t>Cross</a:t>
            </a:r>
            <a:r>
              <a:rPr lang="ko-KR" altLang="en-US" dirty="0" smtClean="0"/>
              <a:t> </a:t>
            </a:r>
            <a:r>
              <a:rPr lang="en-US" altLang="ko-KR" dirty="0"/>
              <a:t>: </a:t>
            </a:r>
            <a:r>
              <a:rPr lang="en-US" altLang="ko-KR" dirty="0">
                <a:solidFill>
                  <a:srgbClr val="FF0000"/>
                </a:solidFill>
              </a:rPr>
              <a:t>Arizona </a:t>
            </a:r>
            <a:r>
              <a:rPr lang="en-US" altLang="ko-KR" dirty="0">
                <a:solidFill>
                  <a:schemeClr val="tx1"/>
                </a:solidFill>
              </a:rPr>
              <a:t>(NL, ’93) </a:t>
            </a:r>
            <a:r>
              <a:rPr lang="en-US" altLang="ko-KR" dirty="0">
                <a:solidFill>
                  <a:srgbClr val="FF0000"/>
                </a:solidFill>
              </a:rPr>
              <a:t>x</a:t>
            </a:r>
          </a:p>
          <a:p>
            <a:pPr>
              <a:defRPr/>
            </a:pPr>
            <a:r>
              <a:rPr lang="en-US" altLang="ko-KR" dirty="0">
                <a:solidFill>
                  <a:srgbClr val="FF0000"/>
                </a:solidFill>
              </a:rPr>
              <a:t>                  Yvonne </a:t>
            </a:r>
            <a:r>
              <a:rPr lang="en-US" altLang="ko-KR" dirty="0">
                <a:solidFill>
                  <a:schemeClr val="tx1"/>
                </a:solidFill>
              </a:rPr>
              <a:t>(NL, ’89)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12" name="AutoShape 1029"/>
          <p:cNvSpPr>
            <a:spLocks noChangeArrowheads="1"/>
          </p:cNvSpPr>
          <p:nvPr/>
        </p:nvSpPr>
        <p:spPr bwMode="auto">
          <a:xfrm>
            <a:off x="4500563" y="4643438"/>
            <a:ext cx="4214812" cy="1643062"/>
          </a:xfrm>
          <a:prstGeom prst="homePlate">
            <a:avLst>
              <a:gd name="adj" fmla="val 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>
              <a:defRPr/>
            </a:pPr>
            <a:r>
              <a:rPr lang="ko-KR" altLang="en-US" dirty="0"/>
              <a:t>○ </a:t>
            </a:r>
            <a:r>
              <a:rPr lang="en-US" altLang="ko-KR" dirty="0"/>
              <a:t>‘</a:t>
            </a:r>
            <a:r>
              <a:rPr lang="en-US" altLang="ko-KR" dirty="0">
                <a:solidFill>
                  <a:srgbClr val="0070C0"/>
                </a:solidFill>
              </a:rPr>
              <a:t>Pink </a:t>
            </a:r>
            <a:r>
              <a:rPr lang="en-US" altLang="ko-KR" dirty="0" smtClean="0">
                <a:solidFill>
                  <a:srgbClr val="0070C0"/>
                </a:solidFill>
              </a:rPr>
              <a:t>Jewel</a:t>
            </a:r>
            <a:r>
              <a:rPr lang="en-US" altLang="ko-KR" dirty="0" smtClean="0"/>
              <a:t>’ </a:t>
            </a:r>
            <a:r>
              <a:rPr lang="en-US" altLang="ko-KR" dirty="0"/>
              <a:t>Freesia</a:t>
            </a:r>
          </a:p>
          <a:p>
            <a:pPr>
              <a:defRPr/>
            </a:pPr>
            <a:r>
              <a:rPr lang="en-US" altLang="ko-KR" dirty="0"/>
              <a:t>  - </a:t>
            </a:r>
            <a:r>
              <a:rPr lang="en-US" altLang="ko-KR" dirty="0" smtClean="0"/>
              <a:t>Bred by: NHRI</a:t>
            </a:r>
            <a:endParaRPr lang="en-US" altLang="ko-KR" dirty="0"/>
          </a:p>
          <a:p>
            <a:pPr>
              <a:defRPr/>
            </a:pPr>
            <a:r>
              <a:rPr lang="en-US" altLang="ko-KR" dirty="0"/>
              <a:t>  - </a:t>
            </a:r>
            <a:r>
              <a:rPr lang="en-US" altLang="ko-KR" dirty="0" smtClean="0"/>
              <a:t>Year</a:t>
            </a:r>
            <a:r>
              <a:rPr lang="ko-KR" altLang="en-US" dirty="0" smtClean="0"/>
              <a:t> </a:t>
            </a:r>
            <a:r>
              <a:rPr lang="en-US" altLang="ko-KR" dirty="0"/>
              <a:t>: 2003</a:t>
            </a:r>
          </a:p>
          <a:p>
            <a:pPr>
              <a:defRPr/>
            </a:pPr>
            <a:r>
              <a:rPr lang="en-US" altLang="ko-KR" dirty="0"/>
              <a:t>  - </a:t>
            </a:r>
            <a:r>
              <a:rPr lang="en-US" altLang="ko-KR" dirty="0" smtClean="0"/>
              <a:t>Cross</a:t>
            </a:r>
            <a:r>
              <a:rPr lang="ko-KR" altLang="en-US" dirty="0" smtClean="0"/>
              <a:t> </a:t>
            </a:r>
            <a:r>
              <a:rPr lang="en-US" altLang="ko-KR" dirty="0"/>
              <a:t>: Michelle x </a:t>
            </a:r>
            <a:r>
              <a:rPr lang="en-US" altLang="ko-KR" dirty="0">
                <a:solidFill>
                  <a:srgbClr val="FF0000"/>
                </a:solidFill>
              </a:rPr>
              <a:t>Rossini</a:t>
            </a:r>
            <a:r>
              <a:rPr lang="en-US" altLang="ko-KR" dirty="0"/>
              <a:t> (NL, ’87)</a:t>
            </a:r>
          </a:p>
        </p:txBody>
      </p:sp>
      <p:sp>
        <p:nvSpPr>
          <p:cNvPr id="37894" name="제목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smtClean="0"/>
              <a:t>Utilizing protected varieties </a:t>
            </a:r>
            <a:br>
              <a:rPr lang="en-US" altLang="ko-KR" sz="3200" smtClean="0"/>
            </a:br>
            <a:r>
              <a:rPr lang="en-US" altLang="ko-KR" sz="3200" smtClean="0"/>
              <a:t>for breeding new varieties</a:t>
            </a:r>
            <a:endParaRPr lang="ko-KR" alt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F3F17-6F76-4B56-A480-E98A50F74D62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  <p:sp>
        <p:nvSpPr>
          <p:cNvPr id="38915" name="Rectangle 5" descr="C:\신학기\사진\신품종\백마.JPG"/>
          <p:cNvSpPr>
            <a:spLocks noChangeArrowheads="1"/>
          </p:cNvSpPr>
          <p:nvPr/>
        </p:nvSpPr>
        <p:spPr bwMode="auto">
          <a:xfrm>
            <a:off x="571500" y="1928813"/>
            <a:ext cx="2714625" cy="214312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" name="제목 1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kumimoji="0" lang="en-US" altLang="ko-KR" sz="3200" dirty="0">
                <a:latin typeface="+mj-lt"/>
                <a:ea typeface="+mj-ea"/>
                <a:cs typeface="+mj-cs"/>
              </a:rPr>
              <a:t>Utilizing protected varieties </a:t>
            </a:r>
            <a:br>
              <a:rPr kumimoji="0" lang="en-US" altLang="ko-KR" sz="3200" dirty="0">
                <a:latin typeface="+mj-lt"/>
                <a:ea typeface="+mj-ea"/>
                <a:cs typeface="+mj-cs"/>
              </a:rPr>
            </a:br>
            <a:r>
              <a:rPr kumimoji="0" lang="en-US" altLang="ko-KR" sz="3200" dirty="0">
                <a:latin typeface="+mj-lt"/>
                <a:ea typeface="+mj-ea"/>
                <a:cs typeface="+mj-cs"/>
              </a:rPr>
              <a:t>for breeding new varieties</a:t>
            </a:r>
            <a:endParaRPr kumimoji="0" lang="ko-KR" alt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AutoShape 1029"/>
          <p:cNvSpPr>
            <a:spLocks noChangeArrowheads="1"/>
          </p:cNvSpPr>
          <p:nvPr/>
        </p:nvSpPr>
        <p:spPr bwMode="auto">
          <a:xfrm>
            <a:off x="3500438" y="2000250"/>
            <a:ext cx="4643437" cy="1643063"/>
          </a:xfrm>
          <a:prstGeom prst="homePlate">
            <a:avLst>
              <a:gd name="adj" fmla="val 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>
              <a:defRPr/>
            </a:pPr>
            <a:r>
              <a:rPr lang="ko-KR" altLang="en-US" dirty="0"/>
              <a:t>○ </a:t>
            </a:r>
            <a:r>
              <a:rPr lang="en-US" altLang="ko-KR" dirty="0"/>
              <a:t>‘</a:t>
            </a:r>
            <a:r>
              <a:rPr lang="en-US" altLang="ko-KR" dirty="0" err="1">
                <a:solidFill>
                  <a:srgbClr val="0070C0"/>
                </a:solidFill>
              </a:rPr>
              <a:t>Baegma</a:t>
            </a:r>
            <a:r>
              <a:rPr lang="en-US" altLang="ko-KR" dirty="0"/>
              <a:t>’ </a:t>
            </a:r>
            <a:r>
              <a:rPr lang="en-US" altLang="ko-KR" dirty="0" err="1" smtClean="0"/>
              <a:t>Chrysanthemam</a:t>
            </a:r>
            <a:r>
              <a:rPr lang="en-US" altLang="ko-KR" dirty="0" smtClean="0"/>
              <a:t> </a:t>
            </a:r>
            <a:endParaRPr lang="ko-KR" altLang="en-US" dirty="0"/>
          </a:p>
          <a:p>
            <a:pPr>
              <a:defRPr/>
            </a:pPr>
            <a:r>
              <a:rPr lang="en-US" altLang="ko-KR" dirty="0"/>
              <a:t>  - Breeder</a:t>
            </a:r>
            <a:r>
              <a:rPr lang="ko-KR" altLang="en-US" dirty="0"/>
              <a:t> </a:t>
            </a:r>
            <a:r>
              <a:rPr lang="en-US" altLang="ko-KR" dirty="0"/>
              <a:t>: NHRI</a:t>
            </a:r>
          </a:p>
          <a:p>
            <a:pPr>
              <a:defRPr/>
            </a:pPr>
            <a:r>
              <a:rPr lang="en-US" altLang="ko-KR" dirty="0"/>
              <a:t>  - Year released</a:t>
            </a:r>
            <a:r>
              <a:rPr lang="ko-KR" altLang="en-US" dirty="0"/>
              <a:t> </a:t>
            </a:r>
            <a:r>
              <a:rPr lang="en-US" altLang="ko-KR" dirty="0"/>
              <a:t>: 2004</a:t>
            </a:r>
          </a:p>
          <a:p>
            <a:pPr>
              <a:defRPr/>
            </a:pPr>
            <a:r>
              <a:rPr lang="en-US" altLang="ko-KR" dirty="0"/>
              <a:t>  - Cross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en-US" altLang="ko-KR" dirty="0" err="1">
                <a:solidFill>
                  <a:srgbClr val="FF0000"/>
                </a:solidFill>
              </a:rPr>
              <a:t>Iwanohakusen</a:t>
            </a:r>
            <a:r>
              <a:rPr lang="ko-KR" altLang="en-US" dirty="0"/>
              <a:t> </a:t>
            </a:r>
            <a:r>
              <a:rPr lang="en-US" altLang="ko-KR" dirty="0"/>
              <a:t>(’95, JP)x </a:t>
            </a:r>
            <a:r>
              <a:rPr lang="en-US" altLang="ko-KR" dirty="0" err="1"/>
              <a:t>Jinma</a:t>
            </a:r>
            <a:r>
              <a:rPr lang="ko-KR" altLang="en-US" dirty="0"/>
              <a:t> </a:t>
            </a:r>
            <a:endParaRPr lang="en-US" altLang="ko-KR" dirty="0"/>
          </a:p>
        </p:txBody>
      </p:sp>
      <p:pic>
        <p:nvPicPr>
          <p:cNvPr id="38918" name="그림 10" descr="원교 C1-65(새로나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4403725"/>
            <a:ext cx="257175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029"/>
          <p:cNvSpPr>
            <a:spLocks noChangeArrowheads="1"/>
          </p:cNvSpPr>
          <p:nvPr/>
        </p:nvSpPr>
        <p:spPr bwMode="auto">
          <a:xfrm>
            <a:off x="3571875" y="4572000"/>
            <a:ext cx="5072063" cy="1643063"/>
          </a:xfrm>
          <a:prstGeom prst="homePlate">
            <a:avLst>
              <a:gd name="adj" fmla="val 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>
              <a:defRPr/>
            </a:pPr>
            <a:r>
              <a:rPr lang="ko-KR" altLang="en-US" dirty="0"/>
              <a:t>○ </a:t>
            </a:r>
            <a:r>
              <a:rPr lang="en-US" altLang="ko-KR" dirty="0"/>
              <a:t>‘</a:t>
            </a:r>
            <a:r>
              <a:rPr lang="en-US" altLang="ko-KR" dirty="0" err="1">
                <a:solidFill>
                  <a:srgbClr val="0070C0"/>
                </a:solidFill>
              </a:rPr>
              <a:t>Saerona</a:t>
            </a:r>
            <a:r>
              <a:rPr lang="en-US" altLang="ko-KR" dirty="0"/>
              <a:t> ‘ Lily</a:t>
            </a:r>
            <a:endParaRPr lang="ko-KR" altLang="en-US" dirty="0"/>
          </a:p>
          <a:p>
            <a:pPr>
              <a:defRPr/>
            </a:pPr>
            <a:r>
              <a:rPr lang="en-US" altLang="ko-KR" dirty="0"/>
              <a:t>  - Bred by : NHRI</a:t>
            </a:r>
          </a:p>
          <a:p>
            <a:pPr>
              <a:defRPr/>
            </a:pPr>
            <a:r>
              <a:rPr lang="en-US" altLang="ko-KR" dirty="0"/>
              <a:t>  - Year</a:t>
            </a:r>
            <a:r>
              <a:rPr lang="ko-KR" altLang="en-US" dirty="0"/>
              <a:t> </a:t>
            </a:r>
            <a:r>
              <a:rPr lang="en-US" altLang="ko-KR" dirty="0"/>
              <a:t>: 2004</a:t>
            </a:r>
          </a:p>
          <a:p>
            <a:pPr>
              <a:defRPr/>
            </a:pPr>
            <a:r>
              <a:rPr lang="en-US" altLang="ko-KR" dirty="0"/>
              <a:t>  - Cross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en-US" altLang="ko-KR" i="1" dirty="0" err="1"/>
              <a:t>Lilium</a:t>
            </a:r>
            <a:r>
              <a:rPr lang="en-US" altLang="ko-KR" i="1" dirty="0"/>
              <a:t> </a:t>
            </a:r>
            <a:r>
              <a:rPr lang="en-US" altLang="ko-KR" dirty="0"/>
              <a:t>Oriental </a:t>
            </a:r>
            <a:r>
              <a:rPr lang="en-US" altLang="ko-KR" dirty="0">
                <a:solidFill>
                  <a:srgbClr val="FF0000"/>
                </a:solidFill>
              </a:rPr>
              <a:t>'Casa Blanca' </a:t>
            </a:r>
            <a:r>
              <a:rPr lang="en-US" altLang="ko-KR" dirty="0">
                <a:solidFill>
                  <a:schemeClr val="tx1"/>
                </a:solidFill>
              </a:rPr>
              <a:t>(NL, ’81)</a:t>
            </a:r>
          </a:p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                </a:t>
            </a:r>
            <a:r>
              <a:rPr lang="en-US" altLang="ko-KR" dirty="0"/>
              <a:t>× </a:t>
            </a:r>
            <a:r>
              <a:rPr lang="en-US" altLang="ko-KR" dirty="0">
                <a:solidFill>
                  <a:srgbClr val="FF0000"/>
                </a:solidFill>
              </a:rPr>
              <a:t>Almeria</a:t>
            </a:r>
            <a:r>
              <a:rPr lang="en-US" altLang="ko-KR" dirty="0"/>
              <a:t> (AU, ‘’04)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제목 3"/>
          <p:cNvSpPr>
            <a:spLocks noGrp="1"/>
          </p:cNvSpPr>
          <p:nvPr>
            <p:ph type="ctrTitle"/>
          </p:nvPr>
        </p:nvSpPr>
        <p:spPr>
          <a:xfrm>
            <a:off x="642938" y="1214438"/>
            <a:ext cx="7772400" cy="1470025"/>
          </a:xfrm>
        </p:spPr>
        <p:txBody>
          <a:bodyPr/>
          <a:lstStyle/>
          <a:p>
            <a:pPr marL="857250" indent="-857250" eaLnBrk="1" hangingPunct="1">
              <a:buFont typeface="맑은 고딕" pitchFamily="50" charset="-127"/>
              <a:buAutoNum type="romanUcPeriod" startAt="2"/>
            </a:pPr>
            <a:r>
              <a:rPr lang="en-US" altLang="ko-KR" sz="4000" smtClean="0"/>
              <a:t>Impact of PVP System </a:t>
            </a:r>
            <a:endParaRPr lang="ko-KR" altLang="en-US" sz="4000" smtClean="0"/>
          </a:p>
        </p:txBody>
      </p:sp>
      <p:sp>
        <p:nvSpPr>
          <p:cNvPr id="5" name="부제목 4"/>
          <p:cNvSpPr txBox="1">
            <a:spLocks/>
          </p:cNvSpPr>
          <p:nvPr/>
        </p:nvSpPr>
        <p:spPr bwMode="auto">
          <a:xfrm>
            <a:off x="928688" y="2928938"/>
            <a:ext cx="79295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  <a:defRPr/>
            </a:pPr>
            <a:r>
              <a:rPr kumimoji="0" lang="en-US" altLang="ko-KR" sz="2400" dirty="0">
                <a:latin typeface="+mn-lt"/>
                <a:ea typeface="+mn-ea"/>
              </a:rPr>
              <a:t>Increase the number of new varieties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  <a:defRPr/>
            </a:pPr>
            <a:r>
              <a:rPr kumimoji="0" lang="en-US" altLang="ko-KR" sz="2400" dirty="0">
                <a:latin typeface="+mn-lt"/>
                <a:ea typeface="+mn-ea"/>
              </a:rPr>
              <a:t>Diversification &amp; improvement of varieties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  <a:defRPr/>
            </a:pPr>
            <a:r>
              <a:rPr kumimoji="0" lang="en-US" altLang="ko-KR" sz="2400" dirty="0">
                <a:latin typeface="+mn-lt"/>
                <a:ea typeface="+mn-ea"/>
              </a:rPr>
              <a:t>Encouragement of breeding activity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  <a:defRPr/>
            </a:pPr>
            <a:r>
              <a:rPr kumimoji="0" lang="en-US" altLang="ko-KR" sz="2400" dirty="0">
                <a:latin typeface="+mn-lt"/>
                <a:ea typeface="+mn-ea"/>
              </a:rPr>
              <a:t>Utilization of protected varieties for breeding new variety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  <a:defRPr/>
            </a:pPr>
            <a:r>
              <a:rPr kumimoji="0" lang="en-US" altLang="ko-KR" sz="2400" b="1" dirty="0">
                <a:latin typeface="+mn-lt"/>
                <a:ea typeface="+mn-ea"/>
              </a:rPr>
              <a:t>Benefiting growers and export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en-US" altLang="ko-KR" sz="200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제목 1"/>
          <p:cNvSpPr txBox="1">
            <a:spLocks/>
          </p:cNvSpPr>
          <p:nvPr/>
        </p:nvSpPr>
        <p:spPr bwMode="auto">
          <a:xfrm>
            <a:off x="214313" y="357188"/>
            <a:ext cx="24288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kumimoji="0" lang="ko-KR" altLang="en-US" sz="1400" b="1">
                <a:solidFill>
                  <a:schemeClr val="bg1"/>
                </a:solidFill>
                <a:latin typeface="Gill Sans MT" pitchFamily="34" charset="0"/>
                <a:ea typeface="맑은 고딕" pitchFamily="50" charset="-127"/>
              </a:rPr>
              <a:t>화훼 신품종 육성 발전방향 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500063" y="1000125"/>
          <a:ext cx="8218487" cy="4700588"/>
        </p:xfrm>
        <a:graphic>
          <a:graphicData uri="http://schemas.openxmlformats.org/presentationml/2006/ole">
            <p:oleObj spid="_x0000_s9218" name="차트" r:id="rId4" imgW="8229600" imgH="5848485" progId="MSGraph.Chart.8">
              <p:embed followColorScheme="full"/>
            </p:oleObj>
          </a:graphicData>
        </a:graphic>
      </p:graphicFrame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619250" y="5564188"/>
            <a:ext cx="2166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altLang="ko-KR" sz="1600" b="1" dirty="0">
                <a:solidFill>
                  <a:srgbClr val="FF0000"/>
                </a:solidFill>
              </a:rPr>
              <a:t>Domestic </a:t>
            </a:r>
            <a:r>
              <a:rPr lang="en-US" altLang="ko-KR" sz="1600" b="1" dirty="0">
                <a:solidFill>
                  <a:srgbClr val="FF0000"/>
                </a:solidFill>
                <a:latin typeface="+mn-lt"/>
              </a:rPr>
              <a:t>varieties</a:t>
            </a:r>
            <a:endParaRPr lang="ko-KR" alt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4932363" y="5564188"/>
            <a:ext cx="2068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altLang="ko-KR" sz="1600" b="1" dirty="0">
                <a:solidFill>
                  <a:srgbClr val="FF0000"/>
                </a:solidFill>
              </a:rPr>
              <a:t>Foreign </a:t>
            </a:r>
            <a:r>
              <a:rPr lang="en-US" altLang="ko-KR" sz="1600" b="1" dirty="0">
                <a:solidFill>
                  <a:srgbClr val="FF0000"/>
                </a:solidFill>
                <a:latin typeface="+mn-lt"/>
              </a:rPr>
              <a:t>varieties</a:t>
            </a:r>
            <a:endParaRPr lang="ko-KR" altLang="en-US" sz="1600" b="1" dirty="0">
              <a:latin typeface="+mn-lt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330325" y="642938"/>
            <a:ext cx="6265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ko-KR" altLang="en-US" sz="2400" b="1">
                <a:solidFill>
                  <a:srgbClr val="0000FF"/>
                </a:solidFill>
              </a:rPr>
              <a:t>○</a:t>
            </a:r>
            <a:r>
              <a:rPr lang="en-US" altLang="ko-KR" sz="2400" b="1">
                <a:solidFill>
                  <a:srgbClr val="0000FF"/>
                </a:solidFill>
              </a:rPr>
              <a:t>  Auction price comparison</a:t>
            </a:r>
            <a:endParaRPr lang="ko-KR" altLang="en-US" sz="2400" b="1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215063" y="6000750"/>
            <a:ext cx="2408237" cy="3540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76197" tIns="38098" rIns="76197" bIns="38098">
            <a:spAutoFit/>
          </a:bodyPr>
          <a:lstStyle/>
          <a:p>
            <a:pPr defTabSz="762000"/>
            <a:r>
              <a:rPr lang="en-US" altLang="ko-KR" b="1">
                <a:solidFill>
                  <a:srgbClr val="0000FF"/>
                </a:solidFill>
              </a:rPr>
              <a:t>Courtesy of Y. J. Kim</a:t>
            </a:r>
            <a:endParaRPr lang="ko-KR" altLang="en-US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423988"/>
            <a:ext cx="842962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42976" y="357166"/>
            <a:ext cx="8929750" cy="1000132"/>
          </a:xfrm>
          <a:prstGeom prst="rect">
            <a:avLst/>
          </a:prstGeom>
        </p:spPr>
        <p:txBody>
          <a:bodyPr anchor="ctr">
            <a:norm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3300" b="1" spc="50" dirty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Changes of export of ornamentals</a:t>
            </a:r>
          </a:p>
        </p:txBody>
      </p:sp>
      <p:sp>
        <p:nvSpPr>
          <p:cNvPr id="35844" name="슬라이드 번호 개체 틀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CE1CFDE-4CF6-4D94-8EB0-632B321E8709}" type="slidenum">
              <a:rPr lang="en-US" altLang="ko-KR"/>
              <a:pPr>
                <a:defRPr/>
              </a:pPr>
              <a:t>37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smtClean="0"/>
              <a:t>Changes share of domestic varieties </a:t>
            </a:r>
            <a:r>
              <a:rPr lang="en-US" altLang="ko-KR" sz="2400" smtClean="0"/>
              <a:t>(2000 to 2008)</a:t>
            </a:r>
            <a:endParaRPr lang="ko-KR" altLang="en-US" sz="240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3B7B3-054D-4825-96C0-5319CC813DFA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  <p:sp>
        <p:nvSpPr>
          <p:cNvPr id="43012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Grafted cactus: 100% maintained</a:t>
            </a:r>
          </a:p>
          <a:p>
            <a:r>
              <a:rPr lang="en-US" altLang="ko-KR" smtClean="0"/>
              <a:t>Rose: nil          8%</a:t>
            </a:r>
          </a:p>
          <a:p>
            <a:pPr>
              <a:buFont typeface="Arial" charset="0"/>
              <a:buNone/>
            </a:pPr>
            <a:r>
              <a:rPr lang="en-US" altLang="ko-KR" smtClean="0"/>
              <a:t>      spray rose: nil to 40%</a:t>
            </a:r>
          </a:p>
          <a:p>
            <a:r>
              <a:rPr lang="en-US" altLang="ko-KR" smtClean="0"/>
              <a:t>Freesia: nil          8%</a:t>
            </a:r>
          </a:p>
          <a:p>
            <a:r>
              <a:rPr lang="en-US" altLang="ko-KR" smtClean="0"/>
              <a:t>Chrysanthemum: nil         10%</a:t>
            </a:r>
          </a:p>
          <a:p>
            <a:pPr>
              <a:buFont typeface="Arial" charset="0"/>
              <a:buNone/>
            </a:pPr>
            <a:r>
              <a:rPr lang="en-US" altLang="ko-KR" smtClean="0"/>
              <a:t>     ‘Baegma’: good acceptance in Japan</a:t>
            </a:r>
          </a:p>
          <a:p>
            <a:r>
              <a:rPr lang="en-US" altLang="ko-KR" smtClean="0"/>
              <a:t>Lily and some other crops: coming up</a:t>
            </a:r>
          </a:p>
        </p:txBody>
      </p:sp>
      <p:sp>
        <p:nvSpPr>
          <p:cNvPr id="6" name="오른쪽 화살표 5"/>
          <p:cNvSpPr/>
          <p:nvPr/>
        </p:nvSpPr>
        <p:spPr>
          <a:xfrm>
            <a:off x="2643188" y="2428875"/>
            <a:ext cx="97790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3143250" y="3643313"/>
            <a:ext cx="97790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4714875" y="4214813"/>
            <a:ext cx="97790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3016" name="Text Box 7"/>
          <p:cNvSpPr txBox="1">
            <a:spLocks noChangeArrowheads="1"/>
          </p:cNvSpPr>
          <p:nvPr/>
        </p:nvSpPr>
        <p:spPr bwMode="auto">
          <a:xfrm>
            <a:off x="6215063" y="6000750"/>
            <a:ext cx="2408237" cy="3540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76197" tIns="38098" rIns="76197" bIns="38098">
            <a:spAutoFit/>
          </a:bodyPr>
          <a:lstStyle/>
          <a:p>
            <a:pPr defTabSz="762000"/>
            <a:r>
              <a:rPr lang="en-US" altLang="ko-KR" b="1">
                <a:solidFill>
                  <a:srgbClr val="0000FF"/>
                </a:solidFill>
              </a:rPr>
              <a:t>Courtesy of Y. J. Kim</a:t>
            </a:r>
            <a:endParaRPr lang="ko-KR" altLang="en-US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smtClean="0"/>
              <a:t>Strawberry ‘Maehyang’</a:t>
            </a:r>
            <a:endParaRPr lang="ko-KR" altLang="en-US" sz="3600" smtClean="0"/>
          </a:p>
        </p:txBody>
      </p:sp>
      <p:sp>
        <p:nvSpPr>
          <p:cNvPr id="44035" name="내용 개체 틀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000625"/>
          </a:xfrm>
        </p:spPr>
        <p:txBody>
          <a:bodyPr/>
          <a:lstStyle/>
          <a:p>
            <a:r>
              <a:rPr lang="en-US" altLang="ko-KR" sz="2000" dirty="0" smtClean="0"/>
              <a:t>Cross: </a:t>
            </a:r>
            <a:r>
              <a:rPr lang="en-US" altLang="ko-KR" sz="2000" dirty="0" err="1" smtClean="0">
                <a:solidFill>
                  <a:srgbClr val="FF0000"/>
                </a:solidFill>
              </a:rPr>
              <a:t>Tochinomine</a:t>
            </a:r>
            <a:r>
              <a:rPr lang="en-US" altLang="ko-KR" sz="2000" dirty="0" smtClean="0"/>
              <a:t>(JP, ’93) x </a:t>
            </a:r>
            <a:r>
              <a:rPr lang="en-US" altLang="ko-KR" sz="2000" dirty="0" err="1" smtClean="0">
                <a:solidFill>
                  <a:srgbClr val="FF0000"/>
                </a:solidFill>
              </a:rPr>
              <a:t>Akihime</a:t>
            </a:r>
            <a:r>
              <a:rPr lang="en-US" altLang="ko-KR" sz="2000" dirty="0" smtClean="0"/>
              <a:t>(JP, ’ 92)</a:t>
            </a:r>
          </a:p>
          <a:p>
            <a:pPr>
              <a:buFont typeface="Arial" charset="0"/>
              <a:buNone/>
            </a:pPr>
            <a:endParaRPr lang="en-US" altLang="ko-KR" sz="2000" dirty="0" smtClean="0"/>
          </a:p>
          <a:p>
            <a:r>
              <a:rPr lang="en-US" altLang="ko-KR" sz="2400" b="1" dirty="0" smtClean="0"/>
              <a:t>Net income increase by 34% </a:t>
            </a:r>
            <a:r>
              <a:rPr lang="en-US" altLang="ko-KR" sz="2400" dirty="0" smtClean="0">
                <a:solidFill>
                  <a:srgbClr val="C00000"/>
                </a:solidFill>
              </a:rPr>
              <a:t>due to higher yield and higher selling price</a:t>
            </a:r>
          </a:p>
          <a:p>
            <a:pPr>
              <a:buFont typeface="Arial" charset="0"/>
              <a:buNone/>
            </a:pPr>
            <a:r>
              <a:rPr lang="en-US" altLang="ko-KR" sz="2000" dirty="0" smtClean="0">
                <a:solidFill>
                  <a:srgbClr val="0070C0"/>
                </a:solidFill>
              </a:rPr>
              <a:t>   * As royalty for foreign strawberry varieties had become an political issue since PVP adoption, public funding for breeding this crop was intensified to prepare for PVP entitlement of this crop.  </a:t>
            </a:r>
            <a:endParaRPr lang="ko-KR" altLang="en-US" dirty="0" smtClean="0">
              <a:solidFill>
                <a:srgbClr val="0070C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1D7BF-4D64-4B31-B063-1B420413D5CF}" type="slidenum">
              <a:rPr lang="en-US" altLang="ko-KR" smtClean="0"/>
              <a:pPr>
                <a:defRPr/>
              </a:pPr>
              <a:t>39</a:t>
            </a:fld>
            <a:endParaRPr lang="en-US" altLang="ko-KR"/>
          </a:p>
        </p:txBody>
      </p:sp>
      <p:pic>
        <p:nvPicPr>
          <p:cNvPr id="44037" name="_x22859280" descr="EMB0000035020f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4500563"/>
            <a:ext cx="24288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4500563"/>
            <a:ext cx="26860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50" y="4572000"/>
            <a:ext cx="2643188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제목 2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1143000"/>
          </a:xfrm>
        </p:spPr>
        <p:txBody>
          <a:bodyPr/>
          <a:lstStyle/>
          <a:p>
            <a:r>
              <a:rPr lang="en-US" altLang="ko-KR" sz="3200" smtClean="0"/>
              <a:t>Korean Agriculture – some major points</a:t>
            </a:r>
            <a:endParaRPr lang="ko-KR" altLang="en-US" sz="3200" smtClean="0"/>
          </a:p>
        </p:txBody>
      </p:sp>
      <p:sp>
        <p:nvSpPr>
          <p:cNvPr id="15363" name="내용 개체 틀 3"/>
          <p:cNvSpPr>
            <a:spLocks noGrp="1"/>
          </p:cNvSpPr>
          <p:nvPr>
            <p:ph idx="1"/>
          </p:nvPr>
        </p:nvSpPr>
        <p:spPr>
          <a:xfrm>
            <a:off x="357188" y="1285860"/>
            <a:ext cx="8501062" cy="5072098"/>
          </a:xfrm>
        </p:spPr>
        <p:txBody>
          <a:bodyPr/>
          <a:lstStyle/>
          <a:p>
            <a:r>
              <a:rPr lang="en-US" altLang="ko-KR" sz="2400" dirty="0" smtClean="0">
                <a:solidFill>
                  <a:srgbClr val="0070C0"/>
                </a:solidFill>
              </a:rPr>
              <a:t>Small scale (average land holding – 1.45ha)</a:t>
            </a:r>
          </a:p>
          <a:p>
            <a:r>
              <a:rPr lang="en-US" altLang="ko-KR" sz="2400" dirty="0" smtClean="0"/>
              <a:t>Aged farm managers (63.3% over </a:t>
            </a:r>
            <a:r>
              <a:rPr lang="en-US" altLang="ko-KR" sz="2400" dirty="0" smtClean="0"/>
              <a:t>60 years </a:t>
            </a:r>
            <a:r>
              <a:rPr lang="en-US" altLang="ko-KR" sz="2400" dirty="0" smtClean="0"/>
              <a:t>old)</a:t>
            </a:r>
          </a:p>
          <a:p>
            <a:r>
              <a:rPr lang="en-US" altLang="ko-KR" sz="2400" dirty="0" smtClean="0">
                <a:solidFill>
                  <a:srgbClr val="0070C0"/>
                </a:solidFill>
              </a:rPr>
              <a:t>High dependency on imports of food/feed crops (74% of total consumption)</a:t>
            </a:r>
          </a:p>
          <a:p>
            <a:pPr>
              <a:buFont typeface="Arial" charset="0"/>
              <a:buNone/>
            </a:pPr>
            <a:r>
              <a:rPr lang="en-US" altLang="ko-KR" dirty="0" smtClean="0"/>
              <a:t>   </a:t>
            </a:r>
            <a:r>
              <a:rPr lang="en-US" altLang="ko-KR" sz="2000" dirty="0" smtClean="0"/>
              <a:t>- rice: 96% (+ 5.6% of MMA) : over supply causes price dropping</a:t>
            </a:r>
          </a:p>
          <a:p>
            <a:pPr>
              <a:buFont typeface="Arial" charset="0"/>
              <a:buNone/>
            </a:pPr>
            <a:r>
              <a:rPr lang="en-US" altLang="ko-KR" sz="2000" dirty="0" smtClean="0"/>
              <a:t>     - wheat  0.4%, corn 0.9%, soybean 7.1%: little domestic market</a:t>
            </a:r>
          </a:p>
          <a:p>
            <a:pPr>
              <a:buFont typeface="Arial" charset="0"/>
              <a:buNone/>
            </a:pPr>
            <a:endParaRPr lang="en-US" altLang="ko-KR" sz="800" dirty="0" smtClean="0"/>
          </a:p>
          <a:p>
            <a:r>
              <a:rPr lang="en-US" altLang="ko-KR" sz="2400" dirty="0" smtClean="0">
                <a:solidFill>
                  <a:srgbClr val="0070C0"/>
                </a:solidFill>
              </a:rPr>
              <a:t>Import increase in most horticultural crops since 1995</a:t>
            </a:r>
          </a:p>
          <a:p>
            <a:pPr>
              <a:buNone/>
            </a:pPr>
            <a:endParaRPr lang="en-US" altLang="ko-KR" sz="800" dirty="0" smtClean="0">
              <a:solidFill>
                <a:srgbClr val="0070C0"/>
              </a:solidFill>
            </a:endParaRPr>
          </a:p>
          <a:p>
            <a:r>
              <a:rPr lang="en-US" altLang="ko-KR" sz="2400" dirty="0" smtClean="0"/>
              <a:t>Therefore, </a:t>
            </a:r>
            <a:r>
              <a:rPr lang="en-US" altLang="ko-KR" sz="2400" b="1" dirty="0" smtClean="0">
                <a:solidFill>
                  <a:srgbClr val="002060"/>
                </a:solidFill>
              </a:rPr>
              <a:t>opportunities</a:t>
            </a:r>
            <a:r>
              <a:rPr lang="en-US" altLang="ko-KR" sz="2400" dirty="0" smtClean="0">
                <a:solidFill>
                  <a:srgbClr val="002060"/>
                </a:solidFill>
              </a:rPr>
              <a:t> </a:t>
            </a:r>
            <a:r>
              <a:rPr lang="en-US" altLang="ko-KR" sz="2400" dirty="0" smtClean="0"/>
              <a:t>are sought in</a:t>
            </a:r>
          </a:p>
          <a:p>
            <a:pPr>
              <a:buFont typeface="Arial" charset="0"/>
              <a:buNone/>
            </a:pPr>
            <a:r>
              <a:rPr lang="en-US" altLang="ko-KR" sz="2400" dirty="0" smtClean="0"/>
              <a:t>   - </a:t>
            </a:r>
            <a:r>
              <a:rPr lang="en-US" altLang="ko-KR" sz="2400" b="1" dirty="0" smtClean="0">
                <a:solidFill>
                  <a:srgbClr val="002060"/>
                </a:solidFill>
              </a:rPr>
              <a:t>high value </a:t>
            </a:r>
            <a:r>
              <a:rPr lang="en-US" altLang="ko-KR" sz="2400" dirty="0" smtClean="0"/>
              <a:t>specialty and functional crops/varieties</a:t>
            </a:r>
          </a:p>
          <a:p>
            <a:pPr>
              <a:buFont typeface="Arial" charset="0"/>
              <a:buNone/>
            </a:pPr>
            <a:r>
              <a:rPr lang="en-US" altLang="ko-KR" sz="2400" dirty="0" smtClean="0"/>
              <a:t>   - </a:t>
            </a:r>
            <a:r>
              <a:rPr lang="en-US" altLang="ko-KR" sz="2400" b="1" dirty="0" smtClean="0">
                <a:solidFill>
                  <a:srgbClr val="002060"/>
                </a:solidFill>
              </a:rPr>
              <a:t>export</a:t>
            </a:r>
            <a:r>
              <a:rPr lang="en-US" altLang="ko-KR" sz="2400" dirty="0" smtClean="0"/>
              <a:t> to Asia and to the world</a:t>
            </a:r>
          </a:p>
          <a:p>
            <a:endParaRPr lang="en-US" altLang="ko-KR" dirty="0" smtClean="0"/>
          </a:p>
          <a:p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 descr="그림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" y="1714500"/>
            <a:ext cx="7626350" cy="2714625"/>
          </a:xfrm>
          <a:prstGeom prst="rect">
            <a:avLst/>
          </a:prstGeom>
          <a:effectLst>
            <a:outerShdw blurRad="50800" dist="38100" dir="3900000" sx="101000" sy="101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그룹 33"/>
          <p:cNvGrpSpPr>
            <a:grpSpLocks/>
          </p:cNvGrpSpPr>
          <p:nvPr/>
        </p:nvGrpSpPr>
        <p:grpSpPr bwMode="auto">
          <a:xfrm>
            <a:off x="642938" y="1785938"/>
            <a:ext cx="7786687" cy="3071812"/>
            <a:chOff x="688948" y="1571612"/>
            <a:chExt cx="7786742" cy="3071834"/>
          </a:xfrm>
        </p:grpSpPr>
        <p:sp>
          <p:nvSpPr>
            <p:cNvPr id="45064" name="직사각형 32"/>
            <p:cNvSpPr>
              <a:spLocks noChangeArrowheads="1"/>
            </p:cNvSpPr>
            <p:nvPr/>
          </p:nvSpPr>
          <p:spPr bwMode="auto">
            <a:xfrm>
              <a:off x="688948" y="1571612"/>
              <a:ext cx="7786742" cy="307183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latinLnBrk="0"/>
              <a:endParaRPr kumimoji="0" lang="ko-KR" altLang="en-US" b="1">
                <a:solidFill>
                  <a:srgbClr val="000000"/>
                </a:solidFill>
                <a:latin typeface="Arial" charset="0"/>
                <a:ea typeface="휴먼모음T" pitchFamily="18" charset="-127"/>
              </a:endParaRPr>
            </a:p>
          </p:txBody>
        </p:sp>
        <p:sp>
          <p:nvSpPr>
            <p:cNvPr id="69" name="AutoShape 19"/>
            <p:cNvSpPr>
              <a:spLocks noChangeArrowheads="1"/>
            </p:cNvSpPr>
            <p:nvPr/>
          </p:nvSpPr>
          <p:spPr bwMode="gray">
            <a:xfrm>
              <a:off x="1014387" y="3783015"/>
              <a:ext cx="7050138" cy="652468"/>
            </a:xfrm>
            <a:prstGeom prst="cube">
              <a:avLst>
                <a:gd name="adj" fmla="val 49880"/>
              </a:avLst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70" name="AutoShape 20"/>
            <p:cNvSpPr>
              <a:spLocks noChangeArrowheads="1"/>
            </p:cNvSpPr>
            <p:nvPr/>
          </p:nvSpPr>
          <p:spPr bwMode="ltGray">
            <a:xfrm rot="16200000" flipV="1">
              <a:off x="1909744" y="3482976"/>
              <a:ext cx="249239" cy="820744"/>
            </a:xfrm>
            <a:prstGeom prst="cube">
              <a:avLst>
                <a:gd name="adj" fmla="val 23792"/>
              </a:avLst>
            </a:prstGeom>
            <a:gradFill rotWithShape="1">
              <a:gsLst>
                <a:gs pos="0">
                  <a:srgbClr val="9D4D1F"/>
                </a:gs>
                <a:gs pos="100000">
                  <a:srgbClr val="F0753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71" name="AutoShape 21"/>
            <p:cNvSpPr>
              <a:spLocks noChangeArrowheads="1"/>
            </p:cNvSpPr>
            <p:nvPr/>
          </p:nvSpPr>
          <p:spPr bwMode="ltGray">
            <a:xfrm rot="16200000" flipV="1">
              <a:off x="2867807" y="3434556"/>
              <a:ext cx="379415" cy="787406"/>
            </a:xfrm>
            <a:prstGeom prst="cube">
              <a:avLst>
                <a:gd name="adj" fmla="val 23792"/>
              </a:avLst>
            </a:prstGeom>
            <a:gradFill rotWithShape="1">
              <a:gsLst>
                <a:gs pos="0">
                  <a:srgbClr val="66892C"/>
                </a:gs>
                <a:gs pos="100000">
                  <a:srgbClr val="9BD14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72" name="AutoShape 22"/>
            <p:cNvSpPr>
              <a:spLocks noChangeArrowheads="1"/>
            </p:cNvSpPr>
            <p:nvPr/>
          </p:nvSpPr>
          <p:spPr bwMode="ltGray">
            <a:xfrm rot="16200000" flipV="1">
              <a:off x="3808407" y="3363913"/>
              <a:ext cx="547691" cy="760417"/>
            </a:xfrm>
            <a:prstGeom prst="cube">
              <a:avLst>
                <a:gd name="adj" fmla="val 23792"/>
              </a:avLst>
            </a:prstGeom>
            <a:gradFill rotWithShape="1">
              <a:gsLst>
                <a:gs pos="0">
                  <a:srgbClr val="804B98"/>
                </a:gs>
                <a:gs pos="100000">
                  <a:srgbClr val="C372E8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73" name="AutoShape 23"/>
            <p:cNvSpPr>
              <a:spLocks noChangeArrowheads="1"/>
            </p:cNvSpPr>
            <p:nvPr/>
          </p:nvSpPr>
          <p:spPr bwMode="gray">
            <a:xfrm rot="16200000" flipV="1">
              <a:off x="4645026" y="3194049"/>
              <a:ext cx="887418" cy="760417"/>
            </a:xfrm>
            <a:prstGeom prst="cube">
              <a:avLst>
                <a:gd name="adj" fmla="val 23792"/>
              </a:avLst>
            </a:prstGeom>
            <a:gradFill rotWithShape="1">
              <a:gsLst>
                <a:gs pos="0">
                  <a:srgbClr val="8E801C"/>
                </a:gs>
                <a:gs pos="100000">
                  <a:srgbClr val="D9C42B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45070" name="Text Box 24"/>
            <p:cNvSpPr txBox="1">
              <a:spLocks noChangeArrowheads="1"/>
            </p:cNvSpPr>
            <p:nvPr/>
          </p:nvSpPr>
          <p:spPr bwMode="gray">
            <a:xfrm>
              <a:off x="1533525" y="4103688"/>
              <a:ext cx="925513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latinLnBrk="0"/>
              <a:r>
                <a:rPr kumimoji="0" lang="ko-KR" altLang="en-US" b="1">
                  <a:solidFill>
                    <a:srgbClr val="FEFEFE"/>
                  </a:solidFill>
                  <a:latin typeface="Arial" charset="0"/>
                </a:rPr>
                <a:t>2003</a:t>
              </a:r>
            </a:p>
          </p:txBody>
        </p:sp>
        <p:sp>
          <p:nvSpPr>
            <p:cNvPr id="45071" name="Text Box 25"/>
            <p:cNvSpPr txBox="1">
              <a:spLocks noChangeArrowheads="1"/>
            </p:cNvSpPr>
            <p:nvPr/>
          </p:nvSpPr>
          <p:spPr bwMode="gray">
            <a:xfrm>
              <a:off x="2527300" y="4103688"/>
              <a:ext cx="925513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latinLnBrk="0"/>
              <a:r>
                <a:rPr kumimoji="0" lang="ko-KR" altLang="en-US" b="1">
                  <a:solidFill>
                    <a:srgbClr val="FEFEFE"/>
                  </a:solidFill>
                  <a:latin typeface="Arial" charset="0"/>
                </a:rPr>
                <a:t>2004</a:t>
              </a:r>
            </a:p>
          </p:txBody>
        </p:sp>
        <p:sp>
          <p:nvSpPr>
            <p:cNvPr id="45072" name="Text Box 26"/>
            <p:cNvSpPr txBox="1">
              <a:spLocks noChangeArrowheads="1"/>
            </p:cNvSpPr>
            <p:nvPr/>
          </p:nvSpPr>
          <p:spPr bwMode="gray">
            <a:xfrm>
              <a:off x="3584575" y="4103688"/>
              <a:ext cx="923925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latinLnBrk="0"/>
              <a:r>
                <a:rPr kumimoji="0" lang="ko-KR" altLang="en-US" b="1">
                  <a:solidFill>
                    <a:srgbClr val="FEFEFE"/>
                  </a:solidFill>
                  <a:latin typeface="Arial" charset="0"/>
                </a:rPr>
                <a:t>2005</a:t>
              </a:r>
            </a:p>
          </p:txBody>
        </p:sp>
        <p:sp>
          <p:nvSpPr>
            <p:cNvPr id="45073" name="Text Box 27"/>
            <p:cNvSpPr txBox="1">
              <a:spLocks noChangeArrowheads="1"/>
            </p:cNvSpPr>
            <p:nvPr/>
          </p:nvSpPr>
          <p:spPr bwMode="gray">
            <a:xfrm>
              <a:off x="4641850" y="4103688"/>
              <a:ext cx="927100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latinLnBrk="0"/>
              <a:r>
                <a:rPr kumimoji="0" lang="ko-KR" altLang="en-US" b="1">
                  <a:solidFill>
                    <a:srgbClr val="FEFEFE"/>
                  </a:solidFill>
                  <a:latin typeface="Arial" charset="0"/>
                </a:rPr>
                <a:t>2006</a:t>
              </a:r>
            </a:p>
          </p:txBody>
        </p:sp>
        <p:sp>
          <p:nvSpPr>
            <p:cNvPr id="78" name="Text Box 28"/>
            <p:cNvSpPr txBox="1">
              <a:spLocks noChangeArrowheads="1"/>
            </p:cNvSpPr>
            <p:nvPr/>
          </p:nvSpPr>
          <p:spPr bwMode="black">
            <a:xfrm>
              <a:off x="1727180" y="3429000"/>
              <a:ext cx="671517" cy="3667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 latinLnBrk="0">
                <a:spcAft>
                  <a:spcPts val="0"/>
                </a:spcAft>
                <a:defRPr/>
              </a:pPr>
              <a:r>
                <a:rPr kumimoji="0" lang="en-US" altLang="ja-JP" b="1" kern="0">
                  <a:solidFill>
                    <a:sysClr val="windowText" lastClr="000000"/>
                  </a:solidFill>
                  <a:latin typeface="+mn-lt"/>
                </a:rPr>
                <a:t>4.</a:t>
              </a:r>
              <a:r>
                <a:rPr kumimoji="0" lang="en-US" altLang="ko-KR" b="1" kern="0">
                  <a:solidFill>
                    <a:sysClr val="windowText" lastClr="000000"/>
                  </a:solidFill>
                  <a:latin typeface="+mn-lt"/>
                </a:rPr>
                <a:t>1</a:t>
              </a:r>
            </a:p>
          </p:txBody>
        </p:sp>
        <p:sp>
          <p:nvSpPr>
            <p:cNvPr id="79" name="Text Box 29"/>
            <p:cNvSpPr txBox="1">
              <a:spLocks noChangeArrowheads="1"/>
            </p:cNvSpPr>
            <p:nvPr/>
          </p:nvSpPr>
          <p:spPr bwMode="black">
            <a:xfrm>
              <a:off x="2740012" y="3321050"/>
              <a:ext cx="671517" cy="3667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 latinLnBrk="0">
                <a:spcAft>
                  <a:spcPts val="0"/>
                </a:spcAft>
                <a:defRPr/>
              </a:pPr>
              <a:r>
                <a:rPr kumimoji="0" lang="en-US" altLang="ko-KR" b="1" kern="0">
                  <a:solidFill>
                    <a:sysClr val="windowText" lastClr="000000"/>
                  </a:solidFill>
                  <a:latin typeface="+mn-lt"/>
                </a:rPr>
                <a:t>7.4</a:t>
              </a:r>
            </a:p>
          </p:txBody>
        </p:sp>
        <p:sp>
          <p:nvSpPr>
            <p:cNvPr id="80" name="Text Box 30"/>
            <p:cNvSpPr txBox="1">
              <a:spLocks noChangeArrowheads="1"/>
            </p:cNvSpPr>
            <p:nvPr/>
          </p:nvSpPr>
          <p:spPr bwMode="black">
            <a:xfrm>
              <a:off x="3797295" y="3157535"/>
              <a:ext cx="671517" cy="3667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 latinLnBrk="0">
                <a:spcAft>
                  <a:spcPts val="0"/>
                </a:spcAft>
                <a:defRPr/>
              </a:pPr>
              <a:r>
                <a:rPr kumimoji="0" lang="en-US" altLang="ko-KR" b="1" kern="0" dirty="0">
                  <a:solidFill>
                    <a:sysClr val="windowText" lastClr="000000"/>
                  </a:solidFill>
                  <a:latin typeface="+mn-lt"/>
                </a:rPr>
                <a:t>9.2</a:t>
              </a:r>
            </a:p>
          </p:txBody>
        </p:sp>
        <p:sp>
          <p:nvSpPr>
            <p:cNvPr id="81" name="Text Box 31"/>
            <p:cNvSpPr txBox="1">
              <a:spLocks noChangeArrowheads="1"/>
            </p:cNvSpPr>
            <p:nvPr/>
          </p:nvSpPr>
          <p:spPr bwMode="black">
            <a:xfrm>
              <a:off x="4740277" y="2811458"/>
              <a:ext cx="841381" cy="3667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 latinLnBrk="0">
                <a:spcAft>
                  <a:spcPts val="0"/>
                </a:spcAft>
                <a:defRPr/>
              </a:pPr>
              <a:r>
                <a:rPr kumimoji="0" lang="en-US" altLang="ko-KR" b="1" kern="0">
                  <a:solidFill>
                    <a:sysClr val="windowText" lastClr="000000"/>
                  </a:solidFill>
                  <a:latin typeface="+mn-lt"/>
                </a:rPr>
                <a:t>17.9</a:t>
              </a:r>
            </a:p>
          </p:txBody>
        </p:sp>
        <p:sp>
          <p:nvSpPr>
            <p:cNvPr id="45078" name="Text Box 34"/>
            <p:cNvSpPr txBox="1">
              <a:spLocks noChangeArrowheads="1"/>
            </p:cNvSpPr>
            <p:nvPr/>
          </p:nvSpPr>
          <p:spPr bwMode="gray">
            <a:xfrm>
              <a:off x="5602288" y="4103688"/>
              <a:ext cx="923925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latinLnBrk="0"/>
              <a:r>
                <a:rPr kumimoji="0" lang="ko-KR" altLang="en-US" b="1">
                  <a:solidFill>
                    <a:srgbClr val="FEFEFE"/>
                  </a:solidFill>
                  <a:latin typeface="Arial" charset="0"/>
                </a:rPr>
                <a:t>200</a:t>
              </a:r>
              <a:r>
                <a:rPr kumimoji="0" lang="en-US" altLang="ko-KR" b="1">
                  <a:solidFill>
                    <a:srgbClr val="FEFEFE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83" name="AutoShape 37"/>
            <p:cNvSpPr>
              <a:spLocks noChangeArrowheads="1"/>
            </p:cNvSpPr>
            <p:nvPr/>
          </p:nvSpPr>
          <p:spPr bwMode="gray">
            <a:xfrm rot="16200000" flipV="1">
              <a:off x="5428462" y="2982116"/>
              <a:ext cx="1290646" cy="781056"/>
            </a:xfrm>
            <a:prstGeom prst="cube">
              <a:avLst>
                <a:gd name="adj" fmla="val 23792"/>
              </a:avLst>
            </a:prstGeom>
            <a:gradFill rotWithShape="1">
              <a:gsLst>
                <a:gs pos="0">
                  <a:srgbClr val="F1A12B"/>
                </a:gs>
                <a:gs pos="100000">
                  <a:srgbClr val="F2A535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84" name="Text Box 38"/>
            <p:cNvSpPr txBox="1">
              <a:spLocks noChangeArrowheads="1"/>
            </p:cNvSpPr>
            <p:nvPr/>
          </p:nvSpPr>
          <p:spPr bwMode="black">
            <a:xfrm>
              <a:off x="5710245" y="2411405"/>
              <a:ext cx="839794" cy="3667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 latinLnBrk="0">
                <a:spcAft>
                  <a:spcPts val="0"/>
                </a:spcAft>
                <a:defRPr/>
              </a:pPr>
              <a:r>
                <a:rPr kumimoji="0" lang="en-US" altLang="ko-KR" b="1" kern="0">
                  <a:solidFill>
                    <a:sysClr val="windowText" lastClr="000000"/>
                  </a:solidFill>
                  <a:latin typeface="+mn-lt"/>
                </a:rPr>
                <a:t>34.6</a:t>
              </a:r>
            </a:p>
          </p:txBody>
        </p:sp>
        <p:sp>
          <p:nvSpPr>
            <p:cNvPr id="45081" name="Text Box 65"/>
            <p:cNvSpPr txBox="1">
              <a:spLocks noChangeArrowheads="1"/>
            </p:cNvSpPr>
            <p:nvPr/>
          </p:nvSpPr>
          <p:spPr bwMode="gray">
            <a:xfrm>
              <a:off x="6677025" y="4103688"/>
              <a:ext cx="923925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latinLnBrk="0"/>
              <a:r>
                <a:rPr kumimoji="0" lang="ko-KR" altLang="en-US" b="1">
                  <a:solidFill>
                    <a:srgbClr val="FEFEFE"/>
                  </a:solidFill>
                  <a:latin typeface="Arial" charset="0"/>
                </a:rPr>
                <a:t>200</a:t>
              </a:r>
              <a:r>
                <a:rPr kumimoji="0" lang="en-US" altLang="ko-KR" b="1">
                  <a:solidFill>
                    <a:srgbClr val="FEFEFE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86" name="AutoShape 66"/>
            <p:cNvSpPr>
              <a:spLocks noChangeArrowheads="1"/>
            </p:cNvSpPr>
            <p:nvPr/>
          </p:nvSpPr>
          <p:spPr bwMode="gray">
            <a:xfrm rot="16200000" flipV="1">
              <a:off x="6269049" y="2747957"/>
              <a:ext cx="1758963" cy="781056"/>
            </a:xfrm>
            <a:prstGeom prst="cube">
              <a:avLst>
                <a:gd name="adj" fmla="val 23792"/>
              </a:avLst>
            </a:prstGeom>
            <a:gradFill rotWithShape="1">
              <a:gsLst>
                <a:gs pos="0">
                  <a:srgbClr val="6994C9"/>
                </a:gs>
                <a:gs pos="100000">
                  <a:srgbClr val="7EA3D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87" name="Text Box 67"/>
            <p:cNvSpPr txBox="1">
              <a:spLocks noChangeArrowheads="1"/>
            </p:cNvSpPr>
            <p:nvPr/>
          </p:nvSpPr>
          <p:spPr bwMode="black">
            <a:xfrm>
              <a:off x="6824678" y="1946265"/>
              <a:ext cx="846144" cy="3698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 latinLnBrk="0">
                <a:spcAft>
                  <a:spcPts val="0"/>
                </a:spcAft>
                <a:defRPr/>
              </a:pPr>
              <a:r>
                <a:rPr kumimoji="0" lang="en-US" altLang="ko-KR" b="1" kern="0" dirty="0">
                  <a:solidFill>
                    <a:sysClr val="windowText" lastClr="000000"/>
                  </a:solidFill>
                  <a:latin typeface="+mn-lt"/>
                </a:rPr>
                <a:t>42.4</a:t>
              </a:r>
            </a:p>
          </p:txBody>
        </p:sp>
      </p:grpSp>
      <p:sp>
        <p:nvSpPr>
          <p:cNvPr id="108585" name="Text Box 55"/>
          <p:cNvSpPr txBox="1">
            <a:spLocks noChangeArrowheads="1"/>
          </p:cNvSpPr>
          <p:nvPr/>
        </p:nvSpPr>
        <p:spPr bwMode="auto">
          <a:xfrm>
            <a:off x="2555875" y="4643438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휴먼모음T" pitchFamily="18" charset="-127"/>
              </a:rPr>
              <a:t>(%)</a:t>
            </a:r>
            <a:endParaRPr lang="ko-KR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휴먼모음T" pitchFamily="18" charset="-127"/>
            </a:endParaRPr>
          </a:p>
        </p:txBody>
      </p:sp>
      <p:sp>
        <p:nvSpPr>
          <p:cNvPr id="45061" name="제목 26"/>
          <p:cNvSpPr>
            <a:spLocks noGrp="1"/>
          </p:cNvSpPr>
          <p:nvPr>
            <p:ph type="title"/>
          </p:nvPr>
        </p:nvSpPr>
        <p:spPr>
          <a:xfrm>
            <a:off x="1033463" y="531813"/>
            <a:ext cx="7086600" cy="896937"/>
          </a:xfrm>
        </p:spPr>
        <p:txBody>
          <a:bodyPr/>
          <a:lstStyle/>
          <a:p>
            <a:r>
              <a:rPr lang="en-US" altLang="ko-KR" sz="3200" b="0" smtClean="0">
                <a:latin typeface="맑은 고딕" pitchFamily="50" charset="-127"/>
              </a:rPr>
              <a:t>Acreage share of domestic varieties of strawberry</a:t>
            </a:r>
            <a:endParaRPr lang="ko-KR" altLang="en-US" sz="3200" b="0" smtClean="0">
              <a:latin typeface="맑은 고딕" pitchFamily="50" charset="-127"/>
            </a:endParaRPr>
          </a:p>
        </p:txBody>
      </p:sp>
      <p:sp>
        <p:nvSpPr>
          <p:cNvPr id="68" name="Freeform 18"/>
          <p:cNvSpPr>
            <a:spLocks/>
          </p:cNvSpPr>
          <p:nvPr/>
        </p:nvSpPr>
        <p:spPr bwMode="gray">
          <a:xfrm rot="10353759">
            <a:off x="1878013" y="1909763"/>
            <a:ext cx="5276850" cy="901700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gradFill rotWithShape="1">
            <a:gsLst>
              <a:gs pos="0">
                <a:srgbClr val="E6E6E6"/>
              </a:gs>
              <a:gs pos="100000">
                <a:srgbClr val="90BBD0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6072188" y="5929313"/>
            <a:ext cx="271462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>
                <a:solidFill>
                  <a:srgbClr val="0070C0"/>
                </a:solidFill>
              </a:rPr>
              <a:t>Courtesy of NHRI</a:t>
            </a:r>
            <a:endParaRPr lang="ko-KR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ko-KR" sz="3200" dirty="0" smtClean="0"/>
              <a:t>IV. Another advantage – preferred location</a:t>
            </a:r>
            <a:endParaRPr lang="ko-KR" altLang="en-US" sz="3200" dirty="0" smtClean="0"/>
          </a:p>
        </p:txBody>
      </p:sp>
      <p:sp>
        <p:nvSpPr>
          <p:cNvPr id="47107" name="내용 개체 틀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r>
              <a:rPr lang="en-US" altLang="ko-KR" sz="2400" b="1" dirty="0" smtClean="0"/>
              <a:t>Considerations in choosing 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>research locations of seed firms</a:t>
            </a:r>
          </a:p>
          <a:p>
            <a:pPr>
              <a:buFont typeface="Arial" charset="0"/>
              <a:buNone/>
            </a:pPr>
            <a:r>
              <a:rPr lang="en-US" altLang="ko-KR" sz="2800" dirty="0" smtClean="0"/>
              <a:t>    </a:t>
            </a:r>
            <a:r>
              <a:rPr lang="en-US" altLang="ko-KR" sz="2000" dirty="0" smtClean="0"/>
              <a:t>- </a:t>
            </a:r>
            <a:r>
              <a:rPr lang="en-US" altLang="ko-KR" sz="2000" b="1" dirty="0" smtClean="0"/>
              <a:t>For efficiency:</a:t>
            </a:r>
            <a:r>
              <a:rPr lang="en-US" altLang="ko-KR" sz="2000" dirty="0" smtClean="0"/>
              <a:t> climate, infrastructure, manpower, cost, proximity to target markets, breeding and related science and technology level, etc.</a:t>
            </a:r>
          </a:p>
          <a:p>
            <a:pPr>
              <a:buFont typeface="Arial" charset="0"/>
              <a:buNone/>
            </a:pPr>
            <a:r>
              <a:rPr lang="en-US" altLang="ko-KR" sz="2000" dirty="0" smtClean="0"/>
              <a:t>     - </a:t>
            </a:r>
            <a:r>
              <a:rPr lang="en-US" altLang="ko-KR" sz="2000" b="1" dirty="0" smtClean="0"/>
              <a:t>For </a:t>
            </a:r>
            <a:r>
              <a:rPr lang="en-US" altLang="ko-KR" sz="2000" b="1" dirty="0" err="1" smtClean="0"/>
              <a:t>germplasm</a:t>
            </a:r>
            <a:r>
              <a:rPr lang="en-US" altLang="ko-KR" sz="2000" b="1" dirty="0" smtClean="0"/>
              <a:t> security:</a:t>
            </a:r>
          </a:p>
          <a:p>
            <a:pPr>
              <a:buFont typeface="Arial" charset="0"/>
              <a:buNone/>
            </a:pPr>
            <a:r>
              <a:rPr lang="en-US" altLang="ko-KR" sz="2000" b="1" dirty="0" smtClean="0"/>
              <a:t>         </a:t>
            </a:r>
            <a:r>
              <a:rPr lang="en-US" altLang="ko-KR" sz="2000" dirty="0" smtClean="0">
                <a:solidFill>
                  <a:srgbClr val="002060"/>
                </a:solidFill>
              </a:rPr>
              <a:t>a) government policy regarding PVP and IP in general</a:t>
            </a:r>
          </a:p>
          <a:p>
            <a:pPr>
              <a:buFont typeface="Arial" charset="0"/>
              <a:buNone/>
            </a:pPr>
            <a:r>
              <a:rPr lang="en-US" altLang="ko-KR" sz="2000" dirty="0" smtClean="0">
                <a:solidFill>
                  <a:srgbClr val="002060"/>
                </a:solidFill>
              </a:rPr>
              <a:t>         b) social environment for and tradition of IP protection</a:t>
            </a:r>
          </a:p>
          <a:p>
            <a:pPr>
              <a:buFont typeface="Arial" charset="0"/>
              <a:buNone/>
            </a:pPr>
            <a:endParaRPr lang="en-US" altLang="ko-KR" sz="2000" dirty="0" smtClean="0"/>
          </a:p>
          <a:p>
            <a:r>
              <a:rPr lang="en-US" altLang="ko-KR" sz="2400" b="1" dirty="0" smtClean="0"/>
              <a:t>Similar factors are also considered in choosing 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>country of seed production sites</a:t>
            </a:r>
          </a:p>
          <a:p>
            <a:pPr>
              <a:buFont typeface="Arial" charset="0"/>
              <a:buNone/>
            </a:pPr>
            <a:r>
              <a:rPr lang="en-US" altLang="ko-KR" sz="2000" dirty="0" smtClean="0"/>
              <a:t>     </a:t>
            </a:r>
            <a:endParaRPr lang="ko-KR" altLang="en-US" sz="2400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D7906-7390-4F3F-9877-7E6ACE29356A}" type="slidenum">
              <a:rPr lang="en-US" altLang="ko-KR" smtClean="0"/>
              <a:pPr>
                <a:defRPr/>
              </a:pPr>
              <a:t>41</a:t>
            </a:fld>
            <a:endParaRPr lang="en-US" altLang="ko-K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/>
          <a:lstStyle/>
          <a:p>
            <a:pPr eaLnBrk="1" hangingPunct="1">
              <a:tabLst>
                <a:tab pos="2597150" algn="l"/>
              </a:tabLst>
            </a:pPr>
            <a:r>
              <a:rPr lang="en-US" altLang="ko-KR" sz="3200" dirty="0" smtClean="0"/>
              <a:t>V. Summary</a:t>
            </a:r>
            <a:br>
              <a:rPr lang="en-US" altLang="ko-KR" sz="3200" dirty="0" smtClean="0"/>
            </a:br>
            <a:r>
              <a:rPr lang="en-US" altLang="ko-KR" sz="3200" dirty="0" smtClean="0"/>
              <a:t> </a:t>
            </a:r>
            <a:r>
              <a:rPr lang="en-US" altLang="ko-KR" sz="3200" dirty="0" smtClean="0">
                <a:solidFill>
                  <a:srgbClr val="0070C0"/>
                </a:solidFill>
              </a:rPr>
              <a:t>PVP boosts breeding and benefits growers</a:t>
            </a:r>
            <a:r>
              <a:rPr lang="en-US" altLang="ko-KR" sz="3200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1600200"/>
            <a:ext cx="8258175" cy="4686320"/>
          </a:xfrm>
        </p:spPr>
        <p:txBody>
          <a:bodyPr/>
          <a:lstStyle/>
          <a:p>
            <a:pPr eaLnBrk="1" hangingPunct="1">
              <a:buFont typeface="Wingdings 2" pitchFamily="18" charset="2"/>
              <a:buBlip>
                <a:blip r:embed="rId3"/>
              </a:buBlip>
            </a:pPr>
            <a:r>
              <a:rPr lang="en-US" altLang="ko-KR" sz="2400" b="1" dirty="0" smtClean="0"/>
              <a:t> Increase of PVP application</a:t>
            </a:r>
          </a:p>
          <a:p>
            <a:pPr lvl="1" eaLnBrk="1" hangingPunct="1">
              <a:buFont typeface="Wingdings" pitchFamily="2" charset="2"/>
              <a:buBlip>
                <a:blip r:embed="rId4"/>
              </a:buBlip>
            </a:pPr>
            <a:r>
              <a:rPr lang="en-US" altLang="ko-KR" sz="2000" dirty="0" smtClean="0"/>
              <a:t>Especially soon after PVP entitlement of a given crop</a:t>
            </a:r>
          </a:p>
          <a:p>
            <a:pPr eaLnBrk="1" hangingPunct="1">
              <a:buFont typeface="Wingdings 2" pitchFamily="18" charset="2"/>
              <a:buBlip>
                <a:blip r:embed="rId3"/>
              </a:buBlip>
            </a:pPr>
            <a:r>
              <a:rPr lang="en-US" altLang="ko-KR" sz="2400" b="1" dirty="0" smtClean="0"/>
              <a:t> Diversification of varieties and/or genetic resources</a:t>
            </a:r>
          </a:p>
          <a:p>
            <a:pPr lvl="1" eaLnBrk="1" hangingPunct="1">
              <a:buFont typeface="Wingdings" pitchFamily="2" charset="2"/>
              <a:buBlip>
                <a:blip r:embed="rId4"/>
              </a:buBlip>
            </a:pPr>
            <a:r>
              <a:rPr lang="en-US" altLang="ko-KR" sz="2000" dirty="0" smtClean="0"/>
              <a:t>Utilization of foreign varieties for breeding new varieties – virtue of breeder’s exemption</a:t>
            </a:r>
          </a:p>
          <a:p>
            <a:pPr eaLnBrk="1" hangingPunct="1">
              <a:buFont typeface="Wingdings 2" pitchFamily="18" charset="2"/>
              <a:buBlip>
                <a:blip r:embed="rId3"/>
              </a:buBlip>
            </a:pPr>
            <a:r>
              <a:rPr lang="en-US" altLang="ko-KR" sz="2400" b="1" dirty="0" smtClean="0"/>
              <a:t> Encouragement of breeding activities</a:t>
            </a:r>
          </a:p>
          <a:p>
            <a:pPr lvl="1" eaLnBrk="1" hangingPunct="1">
              <a:buFont typeface="Wingdings" pitchFamily="2" charset="2"/>
              <a:buBlip>
                <a:blip r:embed="rId4"/>
              </a:buBlip>
            </a:pPr>
            <a:r>
              <a:rPr lang="en-US" altLang="ko-KR" sz="2000" dirty="0" smtClean="0"/>
              <a:t>especially in private sector and local governments</a:t>
            </a:r>
          </a:p>
          <a:p>
            <a:pPr eaLnBrk="1" hangingPunct="1">
              <a:buFont typeface="Wingdings 2" pitchFamily="18" charset="2"/>
              <a:buBlip>
                <a:blip r:embed="rId3"/>
              </a:buBlip>
            </a:pPr>
            <a:r>
              <a:rPr lang="en-US" altLang="ko-KR" sz="2400" b="1" dirty="0" smtClean="0"/>
              <a:t> Benefiting growers</a:t>
            </a:r>
          </a:p>
          <a:p>
            <a:pPr lvl="1" eaLnBrk="1" hangingPunct="1">
              <a:buFont typeface="Wingdings" pitchFamily="2" charset="2"/>
              <a:buBlip>
                <a:blip r:embed="rId4"/>
              </a:buBlip>
            </a:pPr>
            <a:r>
              <a:rPr lang="en-US" altLang="ko-KR" sz="2000" dirty="0" smtClean="0"/>
              <a:t>More choices, higher valued products and increased export </a:t>
            </a:r>
          </a:p>
          <a:p>
            <a:pPr eaLnBrk="1" hangingPunct="1">
              <a:buFont typeface="Wingdings 2" pitchFamily="18" charset="2"/>
              <a:buBlip>
                <a:blip r:embed="rId3"/>
              </a:buBlip>
            </a:pPr>
            <a:r>
              <a:rPr lang="en-US" altLang="ko-KR" sz="2400" b="1" dirty="0" smtClean="0"/>
              <a:t> Necessary to attract breeding and seed production  </a:t>
            </a:r>
          </a:p>
          <a:p>
            <a:pPr lvl="1" eaLnBrk="1" hangingPunct="1">
              <a:buFont typeface="Arial" charset="0"/>
              <a:buBlip>
                <a:blip r:embed="rId4"/>
              </a:buBlip>
            </a:pPr>
            <a:r>
              <a:rPr lang="en-US" altLang="ko-KR" sz="2000" dirty="0" smtClean="0"/>
              <a:t>By  ensuring </a:t>
            </a:r>
            <a:r>
              <a:rPr lang="en-US" altLang="ko-KR" sz="2000" dirty="0" err="1" smtClean="0"/>
              <a:t>germplasm</a:t>
            </a:r>
            <a:r>
              <a:rPr lang="en-US" altLang="ko-KR" sz="2000" dirty="0" smtClean="0"/>
              <a:t> security</a:t>
            </a:r>
          </a:p>
          <a:p>
            <a:pPr lvl="1" eaLnBrk="1" hangingPunct="1">
              <a:buFont typeface="Wingdings" pitchFamily="2" charset="2"/>
              <a:buBlip>
                <a:blip r:embed="rId4"/>
              </a:buBlip>
            </a:pPr>
            <a:endParaRPr lang="en-US" altLang="ko-KR" sz="2000" dirty="0" smtClean="0"/>
          </a:p>
        </p:txBody>
      </p:sp>
      <p:sp>
        <p:nvSpPr>
          <p:cNvPr id="41988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C50352C-FE96-4115-9711-37F9AA6F8247}" type="slidenum">
              <a:rPr lang="en-US" altLang="ko-KR"/>
              <a:pPr>
                <a:defRPr/>
              </a:pPr>
              <a:t>42</a:t>
            </a:fld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제목 2"/>
          <p:cNvSpPr>
            <a:spLocks noGrp="1"/>
          </p:cNvSpPr>
          <p:nvPr>
            <p:ph type="title"/>
          </p:nvPr>
        </p:nvSpPr>
        <p:spPr>
          <a:xfrm>
            <a:off x="571500" y="500063"/>
            <a:ext cx="8229600" cy="714375"/>
          </a:xfrm>
        </p:spPr>
        <p:txBody>
          <a:bodyPr/>
          <a:lstStyle/>
          <a:p>
            <a:pPr eaLnBrk="1" hangingPunct="1"/>
            <a:r>
              <a:rPr lang="en-US" altLang="ko-KR" sz="2800" smtClean="0"/>
              <a:t>Acknowledgment</a:t>
            </a:r>
            <a:endParaRPr lang="ko-KR" altLang="en-US" sz="2800" smtClean="0"/>
          </a:p>
        </p:txBody>
      </p:sp>
      <p:sp>
        <p:nvSpPr>
          <p:cNvPr id="49155" name="내용 개체 틀 2"/>
          <p:cNvSpPr>
            <a:spLocks noGrp="1"/>
          </p:cNvSpPr>
          <p:nvPr>
            <p:ph idx="1"/>
          </p:nvPr>
        </p:nvSpPr>
        <p:spPr>
          <a:xfrm>
            <a:off x="428625" y="1214422"/>
            <a:ext cx="8229600" cy="3071833"/>
          </a:xfrm>
        </p:spPr>
        <p:txBody>
          <a:bodyPr/>
          <a:lstStyle/>
          <a:p>
            <a:r>
              <a:rPr lang="en-US" altLang="ko-KR" sz="2000" dirty="0" smtClean="0"/>
              <a:t>A great large part of this presentation was taken from Mr. CH Kim, Director General of Korea Seed &amp; Variety Service, who reported PVP impact study in Korea in the 2</a:t>
            </a:r>
            <a:r>
              <a:rPr lang="en-US" altLang="ko-KR" sz="2000" baseline="30000" dirty="0" smtClean="0"/>
              <a:t>nd</a:t>
            </a:r>
            <a:r>
              <a:rPr lang="en-US" altLang="ko-KR" sz="2000" dirty="0" smtClean="0"/>
              <a:t> world seed conference.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Acknowledgment also goes to Drs. YJ Kim and YU Shin of NHRI, Ms MH Yang and Mr. CU Park of KSVS, Dr. BS Lee of RDA , Dr. SG Yang of </a:t>
            </a:r>
            <a:r>
              <a:rPr lang="en-US" altLang="ko-KR" sz="2000" dirty="0" err="1" smtClean="0"/>
              <a:t>Nongwoobio</a:t>
            </a:r>
            <a:r>
              <a:rPr lang="en-US" altLang="ko-KR" sz="2000" dirty="0" smtClean="0"/>
              <a:t>, and Dr. YK Kwon of NACF’s Seed Business Center for their help in tracing records and collecting data</a:t>
            </a:r>
            <a:r>
              <a:rPr lang="en-US" altLang="ko-KR" sz="2400" dirty="0" smtClean="0"/>
              <a:t>. </a:t>
            </a:r>
            <a:endParaRPr lang="ko-KR" altLang="en-US" sz="2400" dirty="0" smtClean="0"/>
          </a:p>
        </p:txBody>
      </p:sp>
      <p:sp>
        <p:nvSpPr>
          <p:cNvPr id="4" name="제목 2"/>
          <p:cNvSpPr txBox="1">
            <a:spLocks/>
          </p:cNvSpPr>
          <p:nvPr/>
        </p:nvSpPr>
        <p:spPr bwMode="auto">
          <a:xfrm>
            <a:off x="500063" y="43576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en-US" altLang="ko-KR" sz="3200" dirty="0">
                <a:latin typeface="+mj-lt"/>
                <a:ea typeface="+mj-ea"/>
                <a:cs typeface="+mj-cs"/>
              </a:rPr>
              <a:t>Thank you for kind attention</a:t>
            </a:r>
            <a:endParaRPr kumimoji="0" lang="ko-KR" altLang="en-US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smtClean="0"/>
              <a:t>Crops breeding </a:t>
            </a:r>
            <a:br>
              <a:rPr lang="en-US" altLang="ko-KR" sz="3200" smtClean="0"/>
            </a:br>
            <a:r>
              <a:rPr lang="en-US" altLang="ko-KR" sz="3200" smtClean="0"/>
              <a:t>– at the time of PVP adoption</a:t>
            </a:r>
            <a:endParaRPr lang="ko-KR" altLang="en-US" sz="3200" smtClean="0"/>
          </a:p>
        </p:txBody>
      </p:sp>
      <p:sp>
        <p:nvSpPr>
          <p:cNvPr id="16387" name="내용 개체 틀 2"/>
          <p:cNvSpPr>
            <a:spLocks noGrp="1"/>
          </p:cNvSpPr>
          <p:nvPr>
            <p:ph idx="1"/>
          </p:nvPr>
        </p:nvSpPr>
        <p:spPr>
          <a:xfrm>
            <a:off x="428625" y="1500188"/>
            <a:ext cx="8401050" cy="4840287"/>
          </a:xfrm>
        </p:spPr>
        <p:txBody>
          <a:bodyPr/>
          <a:lstStyle/>
          <a:p>
            <a:r>
              <a:rPr lang="en-US" altLang="ko-KR" sz="2400" dirty="0" smtClean="0">
                <a:solidFill>
                  <a:srgbClr val="0070C0"/>
                </a:solidFill>
              </a:rPr>
              <a:t>Rice and food/feed crops </a:t>
            </a:r>
          </a:p>
          <a:p>
            <a:pPr>
              <a:buFont typeface="Arial" charset="0"/>
              <a:buNone/>
            </a:pPr>
            <a:r>
              <a:rPr lang="en-US" altLang="ko-KR" sz="2400" dirty="0" smtClean="0">
                <a:solidFill>
                  <a:srgbClr val="0070C0"/>
                </a:solidFill>
              </a:rPr>
              <a:t>     – government programs only.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Vegetables</a:t>
            </a:r>
          </a:p>
          <a:p>
            <a:pPr>
              <a:buFont typeface="Arial" charset="0"/>
              <a:buNone/>
            </a:pPr>
            <a:r>
              <a:rPr lang="en-US" altLang="ko-KR" sz="2400" dirty="0" smtClean="0"/>
              <a:t>     – private-led.</a:t>
            </a:r>
          </a:p>
          <a:p>
            <a:pPr>
              <a:buFont typeface="Arial" charset="0"/>
              <a:buNone/>
            </a:pPr>
            <a:r>
              <a:rPr lang="en-US" altLang="ko-KR" sz="2400" dirty="0" smtClean="0"/>
              <a:t>     – advanced in unique traditional crops(radish, pepper &amp; Chinese cabbage).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>
                <a:solidFill>
                  <a:srgbClr val="0070C0"/>
                </a:solidFill>
              </a:rPr>
              <a:t>Ornamentals and fruit trees</a:t>
            </a:r>
          </a:p>
          <a:p>
            <a:pPr>
              <a:buFont typeface="Arial" charset="0"/>
              <a:buNone/>
            </a:pPr>
            <a:r>
              <a:rPr lang="en-US" altLang="ko-KR" sz="2400" dirty="0" smtClean="0">
                <a:solidFill>
                  <a:srgbClr val="0070C0"/>
                </a:solidFill>
              </a:rPr>
              <a:t>    – almost totally dependent on foreign varieties</a:t>
            </a:r>
            <a:r>
              <a:rPr lang="en-US" altLang="ko-KR" dirty="0" smtClean="0">
                <a:solidFill>
                  <a:srgbClr val="0070C0"/>
                </a:solidFill>
              </a:rPr>
              <a:t>.</a:t>
            </a:r>
            <a:endParaRPr lang="ko-KR" altLang="en-US" dirty="0" smtClean="0">
              <a:solidFill>
                <a:srgbClr val="0070C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EC3E9-809F-41A7-851C-24905798F002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제목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857250" indent="-857250" eaLnBrk="1" hangingPunct="1"/>
            <a:r>
              <a:rPr lang="en-US" altLang="ko-KR" smtClean="0"/>
              <a:t>II. PVP in Korea</a:t>
            </a:r>
            <a:endParaRPr lang="ko-K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5"/>
          <p:cNvSpPr txBox="1">
            <a:spLocks noChangeArrowheads="1"/>
          </p:cNvSpPr>
          <p:nvPr/>
        </p:nvSpPr>
        <p:spPr bwMode="auto">
          <a:xfrm>
            <a:off x="357188" y="4572000"/>
            <a:ext cx="4786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u"/>
              <a:defRPr/>
            </a:pPr>
            <a:r>
              <a:rPr lang="en-US" altLang="ko-KR" sz="2400" b="1" dirty="0">
                <a:latin typeface="+mn-lt"/>
                <a:ea typeface="굴림" charset="-127"/>
              </a:rPr>
              <a:t> Offices implementing PVP </a:t>
            </a:r>
            <a:endParaRPr lang="ko-KR" altLang="en-US" sz="2400" b="1" dirty="0">
              <a:latin typeface="+mn-lt"/>
              <a:ea typeface="굴림" charset="-127"/>
            </a:endParaRPr>
          </a:p>
        </p:txBody>
      </p:sp>
      <p:sp>
        <p:nvSpPr>
          <p:cNvPr id="17411" name="Text Box 27"/>
          <p:cNvSpPr txBox="1">
            <a:spLocks noChangeArrowheads="1"/>
          </p:cNvSpPr>
          <p:nvPr/>
        </p:nvSpPr>
        <p:spPr bwMode="auto">
          <a:xfrm>
            <a:off x="571500" y="5214938"/>
            <a:ext cx="75596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000" dirty="0">
                <a:latin typeface="+mn-lt"/>
                <a:ea typeface="굴림" charset="-127"/>
              </a:rPr>
              <a:t>O Korea Seed &amp; Variety Service (KSVS) : Agricultural species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sz="2000" dirty="0">
                <a:latin typeface="+mn-lt"/>
                <a:ea typeface="굴림" charset="-127"/>
              </a:rPr>
              <a:t>O Korea Forest Seed &amp; Variety Center : Forestry species</a:t>
            </a:r>
          </a:p>
        </p:txBody>
      </p:sp>
      <p:sp>
        <p:nvSpPr>
          <p:cNvPr id="23556" name="Text Box 30"/>
          <p:cNvSpPr txBox="1">
            <a:spLocks noChangeArrowheads="1"/>
          </p:cNvSpPr>
          <p:nvPr/>
        </p:nvSpPr>
        <p:spPr bwMode="auto">
          <a:xfrm>
            <a:off x="785813" y="357188"/>
            <a:ext cx="79597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3200" b="1" dirty="0">
                <a:latin typeface="+mj-lt"/>
                <a:ea typeface="굴림" charset="-127"/>
              </a:rPr>
              <a:t>History of PVP System and Implementing Organizations</a:t>
            </a:r>
          </a:p>
        </p:txBody>
      </p:sp>
      <p:sp>
        <p:nvSpPr>
          <p:cNvPr id="17413" name="Text Box 31"/>
          <p:cNvSpPr txBox="1">
            <a:spLocks noChangeArrowheads="1"/>
          </p:cNvSpPr>
          <p:nvPr/>
        </p:nvSpPr>
        <p:spPr bwMode="auto">
          <a:xfrm>
            <a:off x="323850" y="1357313"/>
            <a:ext cx="28082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u"/>
              <a:defRPr/>
            </a:pPr>
            <a:r>
              <a:rPr lang="en-US" altLang="ko-KR" sz="2400" b="1" dirty="0">
                <a:latin typeface="+mn-lt"/>
                <a:ea typeface="굴림" charset="-127"/>
              </a:rPr>
              <a:t> Brief history</a:t>
            </a:r>
          </a:p>
        </p:txBody>
      </p:sp>
      <p:sp>
        <p:nvSpPr>
          <p:cNvPr id="25634" name="Text Box 34"/>
          <p:cNvSpPr txBox="1">
            <a:spLocks noChangeArrowheads="1"/>
          </p:cNvSpPr>
          <p:nvPr/>
        </p:nvSpPr>
        <p:spPr bwMode="auto">
          <a:xfrm>
            <a:off x="539750" y="1916113"/>
            <a:ext cx="7488238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20000"/>
              </a:lnSpc>
              <a:buClr>
                <a:srgbClr val="CC00CC"/>
              </a:buClr>
              <a:defRPr/>
            </a:pPr>
            <a:r>
              <a:rPr lang="en-US" altLang="ko-KR" sz="2000" dirty="0">
                <a:latin typeface="+mn-lt"/>
              </a:rPr>
              <a:t>O Dec. 1995    Consolidation of Seed Industry Law </a:t>
            </a:r>
          </a:p>
          <a:p>
            <a:pPr marL="457200" indent="-457200">
              <a:lnSpc>
                <a:spcPct val="120000"/>
              </a:lnSpc>
              <a:defRPr/>
            </a:pPr>
            <a:r>
              <a:rPr lang="en-US" altLang="ko-KR" sz="2000" dirty="0">
                <a:latin typeface="+mn-lt"/>
              </a:rPr>
              <a:t>                            - Article 27.3(b) of WTO/TRIPS</a:t>
            </a:r>
          </a:p>
          <a:p>
            <a:pPr marL="457200" indent="-457200">
              <a:lnSpc>
                <a:spcPct val="120000"/>
              </a:lnSpc>
              <a:defRPr/>
            </a:pPr>
            <a:endParaRPr lang="en-US" altLang="ko-KR" sz="2000" dirty="0">
              <a:latin typeface="+mn-lt"/>
            </a:endParaRPr>
          </a:p>
          <a:p>
            <a:pPr>
              <a:defRPr/>
            </a:pPr>
            <a:r>
              <a:rPr lang="en-US" altLang="ko-KR" sz="2000" dirty="0">
                <a:latin typeface="+mn-lt"/>
              </a:rPr>
              <a:t>O Dec. 1997    Implementation of PVP system </a:t>
            </a:r>
          </a:p>
          <a:p>
            <a:pPr>
              <a:defRPr/>
            </a:pPr>
            <a:r>
              <a:rPr lang="en-US" altLang="ko-KR" sz="2000" dirty="0">
                <a:latin typeface="+mn-lt"/>
              </a:rPr>
              <a:t>                    from December 31</a:t>
            </a:r>
          </a:p>
          <a:p>
            <a:pPr>
              <a:defRPr/>
            </a:pPr>
            <a:endParaRPr lang="en-US" altLang="ko-KR" sz="2000" dirty="0">
              <a:latin typeface="+mn-lt"/>
            </a:endParaRPr>
          </a:p>
          <a:p>
            <a:pPr>
              <a:defRPr/>
            </a:pPr>
            <a:r>
              <a:rPr lang="en-US" altLang="ko-KR" sz="2000" dirty="0">
                <a:latin typeface="+mn-lt"/>
              </a:rPr>
              <a:t>O Jan. 2002     </a:t>
            </a:r>
            <a:r>
              <a:rPr lang="en-US" altLang="ko-KR" sz="2000" dirty="0">
                <a:solidFill>
                  <a:schemeClr val="tx2"/>
                </a:solidFill>
                <a:latin typeface="+mn-lt"/>
              </a:rPr>
              <a:t>Joining as a UPOV’s 50th member</a:t>
            </a:r>
          </a:p>
        </p:txBody>
      </p:sp>
      <p:sp>
        <p:nvSpPr>
          <p:cNvPr id="23559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CCD4B-1E0F-4315-8FC1-2C93C0B18897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571500" y="5643563"/>
            <a:ext cx="8286750" cy="369887"/>
          </a:xfrm>
          <a:prstGeom prst="rect">
            <a:avLst/>
          </a:prstGeom>
          <a:solidFill>
            <a:schemeClr val="tx2">
              <a:lumMod val="75000"/>
              <a:alpha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+mn-lt"/>
              </a:rPr>
              <a:t>Exclusions : strawberry, raspberry, blueberry, mandarin, cherry, sea weeds</a:t>
            </a:r>
          </a:p>
        </p:txBody>
      </p:sp>
      <p:graphicFrame>
        <p:nvGraphicFramePr>
          <p:cNvPr id="1026" name="차트 6"/>
          <p:cNvGraphicFramePr>
            <a:graphicFrameLocks/>
          </p:cNvGraphicFramePr>
          <p:nvPr/>
        </p:nvGraphicFramePr>
        <p:xfrm>
          <a:off x="681038" y="1712913"/>
          <a:ext cx="7924800" cy="3676650"/>
        </p:xfrm>
        <a:graphic>
          <a:graphicData uri="http://schemas.openxmlformats.org/presentationml/2006/ole">
            <p:oleObj spid="_x0000_s1026" name="차트" r:id="rId4" imgW="7924800" imgH="3676785" progId="Excel.Sheet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86500" y="2786063"/>
            <a:ext cx="1109663" cy="5842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600" b="1" dirty="0">
                <a:latin typeface="+mn-lt"/>
                <a:ea typeface="굴림" charset="-127"/>
              </a:rPr>
              <a:t>All Except</a:t>
            </a:r>
          </a:p>
          <a:p>
            <a:pPr algn="ctr">
              <a:defRPr/>
            </a:pPr>
            <a:r>
              <a:rPr lang="en-US" altLang="ko-KR" sz="1600" b="1" dirty="0">
                <a:latin typeface="+mn-lt"/>
                <a:ea typeface="굴림" charset="-127"/>
              </a:rPr>
              <a:t>For 6</a:t>
            </a:r>
            <a:endParaRPr lang="ko-KR" altLang="en-US" sz="1600" b="1" dirty="0">
              <a:latin typeface="+mn-lt"/>
              <a:ea typeface="굴림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2838" y="2571750"/>
            <a:ext cx="538162" cy="33813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600" b="1" dirty="0">
                <a:latin typeface="+mn-lt"/>
                <a:ea typeface="굴림" charset="-127"/>
              </a:rPr>
              <a:t>All</a:t>
            </a:r>
            <a:endParaRPr lang="ko-KR" altLang="en-US" sz="1600" b="1" dirty="0">
              <a:latin typeface="+mn-lt"/>
              <a:ea typeface="굴림" charset="-127"/>
            </a:endParaRPr>
          </a:p>
        </p:txBody>
      </p:sp>
      <p:sp>
        <p:nvSpPr>
          <p:cNvPr id="1030" name="슬라이드 번호 개체 틀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66DCBB5-4027-42B2-912B-1708B189C820}" type="slidenum">
              <a:rPr lang="en-US" altLang="ko-KR"/>
              <a:pPr>
                <a:defRPr/>
              </a:pPr>
              <a:t>8</a:t>
            </a:fld>
            <a:endParaRPr lang="en-US" altLang="ko-KR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14348" y="357166"/>
            <a:ext cx="7901014" cy="1000132"/>
          </a:xfrm>
          <a:prstGeom prst="rect">
            <a:avLst/>
          </a:prstGeom>
        </p:spPr>
        <p:txBody>
          <a:bodyPr anchor="ctr">
            <a:normAutofit fontScale="92500"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3600" b="1" spc="50" dirty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Genera and species eligible for PVP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922963" y="1000125"/>
            <a:ext cx="2006600" cy="571500"/>
          </a:xfrm>
        </p:spPr>
        <p:txBody>
          <a:bodyPr/>
          <a:lstStyle/>
          <a:p>
            <a:pPr algn="r" eaLnBrk="1" hangingPunct="1"/>
            <a:r>
              <a:rPr lang="en-US" altLang="ko-KR" sz="2800" smtClean="0"/>
              <a:t>(</a:t>
            </a:r>
            <a:r>
              <a:rPr lang="en-US" altLang="ko-KR" sz="2400" smtClean="0"/>
              <a:t>1998-2008</a:t>
            </a:r>
            <a:r>
              <a:rPr lang="en-US" altLang="ko-KR" sz="2800" smtClean="0"/>
              <a:t>)</a:t>
            </a:r>
          </a:p>
        </p:txBody>
      </p:sp>
      <p:sp>
        <p:nvSpPr>
          <p:cNvPr id="2053" name="슬라이드 번호 개체 틀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1798288-7C3D-47BD-86F0-3E6D651E6DBA}" type="slidenum">
              <a:rPr lang="en-US" altLang="ko-KR"/>
              <a:pPr>
                <a:defRPr/>
              </a:pPr>
              <a:t>9</a:t>
            </a:fld>
            <a:endParaRPr lang="en-US" altLang="ko-KR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42976" y="357166"/>
            <a:ext cx="7472386" cy="1000132"/>
          </a:xfrm>
          <a:prstGeom prst="rect">
            <a:avLst/>
          </a:prstGeom>
        </p:spPr>
        <p:txBody>
          <a:bodyPr anchor="ctr">
            <a:normAutofit fontScale="92500"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3600" b="1" spc="50" dirty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Application ratio by plant category</a:t>
            </a:r>
          </a:p>
        </p:txBody>
      </p:sp>
      <p:graphicFrame>
        <p:nvGraphicFramePr>
          <p:cNvPr id="2050" name="차트 4"/>
          <p:cNvGraphicFramePr>
            <a:graphicFrameLocks/>
          </p:cNvGraphicFramePr>
          <p:nvPr/>
        </p:nvGraphicFramePr>
        <p:xfrm>
          <a:off x="1562100" y="1481138"/>
          <a:ext cx="6019800" cy="4362450"/>
        </p:xfrm>
        <a:graphic>
          <a:graphicData uri="http://schemas.openxmlformats.org/presentationml/2006/ole">
            <p:oleObj spid="_x0000_s2050" name="차트" r:id="rId4" imgW="6019935" imgH="436258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보자기">
    <a:dk1>
      <a:sysClr val="windowText" lastClr="000000"/>
    </a:dk1>
    <a:lt1>
      <a:sysClr val="window" lastClr="FFFFFF"/>
    </a:lt1>
    <a:dk2>
      <a:srgbClr val="006270"/>
    </a:dk2>
    <a:lt2>
      <a:srgbClr val="FBFEC6"/>
    </a:lt2>
    <a:accent1>
      <a:srgbClr val="A0C435"/>
    </a:accent1>
    <a:accent2>
      <a:srgbClr val="F29F26"/>
    </a:accent2>
    <a:accent3>
      <a:srgbClr val="08BBDB"/>
    </a:accent3>
    <a:accent4>
      <a:srgbClr val="687CDD"/>
    </a:accent4>
    <a:accent5>
      <a:srgbClr val="28C874"/>
    </a:accent5>
    <a:accent6>
      <a:srgbClr val="E47963"/>
    </a:accent6>
    <a:hlink>
      <a:srgbClr val="64C143"/>
    </a:hlink>
    <a:folHlink>
      <a:srgbClr val="9A9A9A"/>
    </a:folHlink>
  </a:clrScheme>
  <a:fontScheme name="Office 2">
    <a:majorFont>
      <a:latin typeface="Calibri"/>
      <a:ea typeface=""/>
      <a:cs typeface=""/>
      <a:font script="Jpan" typeface="HGｺﾞｼｯｸM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ambria"/>
      <a:ea typeface=""/>
      <a:cs typeface=""/>
      <a:font script="Jpan" typeface="HG明朝B"/>
      <a:font script="Hang" typeface="맑은 고딕"/>
      <a:font script="Hans" typeface="黑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고려청자">
    <a:fillStyleLst>
      <a:solidFill>
        <a:schemeClr val="phClr">
          <a:tint val="100000"/>
          <a:shade val="100000"/>
          <a:hueMod val="100000"/>
          <a:satMod val="100000"/>
        </a:schemeClr>
      </a:solidFill>
      <a:gradFill rotWithShape="1">
        <a:gsLst>
          <a:gs pos="0">
            <a:schemeClr val="phClr">
              <a:tint val="30000"/>
              <a:shade val="100000"/>
              <a:hueMod val="100000"/>
              <a:satMod val="100000"/>
            </a:schemeClr>
          </a:gs>
          <a:gs pos="100000">
            <a:schemeClr val="phClr">
              <a:tint val="100000"/>
              <a:shade val="100000"/>
              <a:hueMod val="100000"/>
              <a:satMod val="100000"/>
            </a:schemeClr>
          </a:gs>
        </a:gsLst>
        <a:lin ang="2700000" scaled="1"/>
      </a:gradFill>
      <a:gradFill rotWithShape="1">
        <a:gsLst>
          <a:gs pos="0">
            <a:schemeClr val="phClr">
              <a:tint val="100000"/>
              <a:shade val="60000"/>
              <a:hueMod val="100000"/>
              <a:satMod val="100000"/>
            </a:schemeClr>
          </a:gs>
          <a:gs pos="100000">
            <a:schemeClr val="phClr">
              <a:tint val="100000"/>
              <a:shade val="100000"/>
              <a:hueMod val="100000"/>
              <a:satMod val="100000"/>
            </a:schemeClr>
          </a:gs>
        </a:gsLst>
        <a:lin ang="3780000" scaled="1"/>
      </a:gradFill>
    </a:fillStyleLst>
    <a:lnStyleLst>
      <a:ln w="31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857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38100" dir="2700000" algn="tl">
            <a:srgbClr val="000000">
              <a:alpha val="43137"/>
            </a:srgbClr>
          </a:outerShdw>
        </a:effectLst>
      </a:effectStyle>
      <a:effectStyle>
        <a:effectLst>
          <a:outerShdw blurRad="38100" dist="38100" dir="3000000" algn="tl">
            <a:srgbClr val="000000">
              <a:alpha val="45490"/>
            </a:srgbClr>
          </a:outerShdw>
        </a:effectLst>
        <a:scene3d>
          <a:camera prst="orthographicFront" fov="0">
            <a:rot lat="0" lon="0" rev="0"/>
          </a:camera>
          <a:lightRig rig="twoPt" dir="t">
            <a:rot lat="0" lon="0" rev="5100000"/>
          </a:lightRig>
        </a:scene3d>
        <a:sp3d contourW="12700" prstMaterial="plastic">
          <a:bevelT w="50800" h="63500"/>
          <a:contourClr>
            <a:srgbClr val="000000">
              <a:alpha val="35294"/>
            </a:srgbClr>
          </a:contourClr>
        </a:sp3d>
      </a:effectStyle>
      <a:effectStyle>
        <a:effectLst>
          <a:outerShdw blurRad="63500" dist="63500" dir="3000000" algn="tl">
            <a:srgbClr val="000000">
              <a:alpha val="50196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8600000"/>
          </a:lightRig>
        </a:scene3d>
        <a:sp3d prstMaterial="plastic">
          <a:bevelT w="101600" h="63500"/>
          <a:contourClr>
            <a:srgbClr val="000000">
              <a:alpha val="40784"/>
            </a:srgbClr>
          </a:contourClr>
        </a:sp3d>
      </a:effectStyle>
    </a:effectStyleLst>
    <a:bgFillStyleLst>
      <a:solidFill>
        <a:schemeClr val="phClr">
          <a:tint val="100000"/>
          <a:shade val="100000"/>
          <a:hueMod val="100000"/>
          <a:satMod val="100000"/>
        </a:schemeClr>
      </a:solidFill>
      <a:gradFill rotWithShape="1">
        <a:gsLst>
          <a:gs pos="0">
            <a:schemeClr val="phClr">
              <a:tint val="85000"/>
              <a:shade val="100000"/>
              <a:hueMod val="100000"/>
              <a:satMod val="100000"/>
            </a:schemeClr>
          </a:gs>
          <a:gs pos="20000">
            <a:schemeClr val="phClr">
              <a:tint val="100000"/>
              <a:shade val="75000"/>
              <a:hueMod val="100000"/>
              <a:satMod val="100000"/>
            </a:schemeClr>
          </a:gs>
          <a:gs pos="55000">
            <a:schemeClr val="phClr">
              <a:tint val="97000"/>
              <a:shade val="100000"/>
              <a:hueMod val="100000"/>
              <a:satMod val="100000"/>
            </a:schemeClr>
          </a:gs>
          <a:gs pos="85000">
            <a:schemeClr val="phClr">
              <a:tint val="100000"/>
              <a:shade val="65000"/>
              <a:hueMod val="100000"/>
              <a:satMod val="100000"/>
            </a:schemeClr>
          </a:gs>
        </a:gsLst>
        <a:lin ang="2700000" scaled="1"/>
      </a:gradFill>
      <a:blipFill>
        <a:blip xmlns:r="http://schemas.openxmlformats.org/officeDocument/2006/relationships" r:embed="rId1">
          <a:duotone>
            <a:schemeClr val="phClr">
              <a:tint val="0"/>
              <a:shade val="50000"/>
              <a:hueMod val="100000"/>
              <a:satMod val="100000"/>
            </a:schemeClr>
            <a:schemeClr val="phClr">
              <a:tint val="100000"/>
              <a:shade val="100000"/>
              <a:hueMod val="100000"/>
              <a:satMod val="10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보자기">
    <a:dk1>
      <a:sysClr val="windowText" lastClr="000000"/>
    </a:dk1>
    <a:lt1>
      <a:sysClr val="window" lastClr="FFFFFF"/>
    </a:lt1>
    <a:dk2>
      <a:srgbClr val="006270"/>
    </a:dk2>
    <a:lt2>
      <a:srgbClr val="FBFEC6"/>
    </a:lt2>
    <a:accent1>
      <a:srgbClr val="A0C435"/>
    </a:accent1>
    <a:accent2>
      <a:srgbClr val="F29F26"/>
    </a:accent2>
    <a:accent3>
      <a:srgbClr val="08BBDB"/>
    </a:accent3>
    <a:accent4>
      <a:srgbClr val="687CDD"/>
    </a:accent4>
    <a:accent5>
      <a:srgbClr val="28C874"/>
    </a:accent5>
    <a:accent6>
      <a:srgbClr val="E47963"/>
    </a:accent6>
    <a:hlink>
      <a:srgbClr val="64C143"/>
    </a:hlink>
    <a:folHlink>
      <a:srgbClr val="9A9A9A"/>
    </a:folHlink>
  </a:clrScheme>
  <a:fontScheme name="Office 2">
    <a:majorFont>
      <a:latin typeface="Calibri"/>
      <a:ea typeface=""/>
      <a:cs typeface=""/>
      <a:font script="Jpan" typeface="HGｺﾞｼｯｸM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ambria"/>
      <a:ea typeface=""/>
      <a:cs typeface=""/>
      <a:font script="Jpan" typeface="HG明朝B"/>
      <a:font script="Hang" typeface="맑은 고딕"/>
      <a:font script="Hans" typeface="黑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고려청자">
    <a:fillStyleLst>
      <a:solidFill>
        <a:schemeClr val="phClr">
          <a:tint val="100000"/>
          <a:shade val="100000"/>
          <a:hueMod val="100000"/>
          <a:satMod val="100000"/>
        </a:schemeClr>
      </a:solidFill>
      <a:gradFill rotWithShape="1">
        <a:gsLst>
          <a:gs pos="0">
            <a:schemeClr val="phClr">
              <a:tint val="30000"/>
              <a:shade val="100000"/>
              <a:hueMod val="100000"/>
              <a:satMod val="100000"/>
            </a:schemeClr>
          </a:gs>
          <a:gs pos="100000">
            <a:schemeClr val="phClr">
              <a:tint val="100000"/>
              <a:shade val="100000"/>
              <a:hueMod val="100000"/>
              <a:satMod val="100000"/>
            </a:schemeClr>
          </a:gs>
        </a:gsLst>
        <a:lin ang="2700000" scaled="1"/>
      </a:gradFill>
      <a:gradFill rotWithShape="1">
        <a:gsLst>
          <a:gs pos="0">
            <a:schemeClr val="phClr">
              <a:tint val="100000"/>
              <a:shade val="60000"/>
              <a:hueMod val="100000"/>
              <a:satMod val="100000"/>
            </a:schemeClr>
          </a:gs>
          <a:gs pos="100000">
            <a:schemeClr val="phClr">
              <a:tint val="100000"/>
              <a:shade val="100000"/>
              <a:hueMod val="100000"/>
              <a:satMod val="100000"/>
            </a:schemeClr>
          </a:gs>
        </a:gsLst>
        <a:lin ang="3780000" scaled="1"/>
      </a:gradFill>
    </a:fillStyleLst>
    <a:lnStyleLst>
      <a:ln w="31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857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38100" dir="2700000" algn="tl">
            <a:srgbClr val="000000">
              <a:alpha val="43137"/>
            </a:srgbClr>
          </a:outerShdw>
        </a:effectLst>
      </a:effectStyle>
      <a:effectStyle>
        <a:effectLst>
          <a:outerShdw blurRad="38100" dist="38100" dir="3000000" algn="tl">
            <a:srgbClr val="000000">
              <a:alpha val="45490"/>
            </a:srgbClr>
          </a:outerShdw>
        </a:effectLst>
        <a:scene3d>
          <a:camera prst="orthographicFront" fov="0">
            <a:rot lat="0" lon="0" rev="0"/>
          </a:camera>
          <a:lightRig rig="twoPt" dir="t">
            <a:rot lat="0" lon="0" rev="5100000"/>
          </a:lightRig>
        </a:scene3d>
        <a:sp3d contourW="12700" prstMaterial="plastic">
          <a:bevelT w="50800" h="63500"/>
          <a:contourClr>
            <a:srgbClr val="000000">
              <a:alpha val="35294"/>
            </a:srgbClr>
          </a:contourClr>
        </a:sp3d>
      </a:effectStyle>
      <a:effectStyle>
        <a:effectLst>
          <a:outerShdw blurRad="63500" dist="63500" dir="3000000" algn="tl">
            <a:srgbClr val="000000">
              <a:alpha val="50196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8600000"/>
          </a:lightRig>
        </a:scene3d>
        <a:sp3d prstMaterial="plastic">
          <a:bevelT w="101600" h="63500"/>
          <a:contourClr>
            <a:srgbClr val="000000">
              <a:alpha val="40784"/>
            </a:srgbClr>
          </a:contourClr>
        </a:sp3d>
      </a:effectStyle>
    </a:effectStyleLst>
    <a:bgFillStyleLst>
      <a:solidFill>
        <a:schemeClr val="phClr">
          <a:tint val="100000"/>
          <a:shade val="100000"/>
          <a:hueMod val="100000"/>
          <a:satMod val="100000"/>
        </a:schemeClr>
      </a:solidFill>
      <a:gradFill rotWithShape="1">
        <a:gsLst>
          <a:gs pos="0">
            <a:schemeClr val="phClr">
              <a:tint val="85000"/>
              <a:shade val="100000"/>
              <a:hueMod val="100000"/>
              <a:satMod val="100000"/>
            </a:schemeClr>
          </a:gs>
          <a:gs pos="20000">
            <a:schemeClr val="phClr">
              <a:tint val="100000"/>
              <a:shade val="75000"/>
              <a:hueMod val="100000"/>
              <a:satMod val="100000"/>
            </a:schemeClr>
          </a:gs>
          <a:gs pos="55000">
            <a:schemeClr val="phClr">
              <a:tint val="97000"/>
              <a:shade val="100000"/>
              <a:hueMod val="100000"/>
              <a:satMod val="100000"/>
            </a:schemeClr>
          </a:gs>
          <a:gs pos="85000">
            <a:schemeClr val="phClr">
              <a:tint val="100000"/>
              <a:shade val="65000"/>
              <a:hueMod val="100000"/>
              <a:satMod val="100000"/>
            </a:schemeClr>
          </a:gs>
        </a:gsLst>
        <a:lin ang="2700000" scaled="1"/>
      </a:gradFill>
      <a:blipFill>
        <a:blip xmlns:r="http://schemas.openxmlformats.org/officeDocument/2006/relationships" r:embed="rId1">
          <a:duotone>
            <a:schemeClr val="phClr">
              <a:tint val="0"/>
              <a:shade val="50000"/>
              <a:hueMod val="100000"/>
              <a:satMod val="100000"/>
            </a:schemeClr>
            <a:schemeClr val="phClr">
              <a:tint val="100000"/>
              <a:shade val="100000"/>
              <a:hueMod val="100000"/>
              <a:satMod val="10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8837</TotalTime>
  <Words>1865</Words>
  <Application>Microsoft Office PowerPoint</Application>
  <PresentationFormat>화면 슬라이드 쇼(4:3)</PresentationFormat>
  <Paragraphs>416</Paragraphs>
  <Slides>43</Slides>
  <Notes>36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45" baseType="lpstr">
      <vt:lpstr>Office 테마</vt:lpstr>
      <vt:lpstr>차트</vt:lpstr>
      <vt:lpstr>Impact of  Plant Variety Protection in Korea</vt:lpstr>
      <vt:lpstr>Contents</vt:lpstr>
      <vt:lpstr>I. Korean agriculture and breeding in brief</vt:lpstr>
      <vt:lpstr>Korean Agriculture – some major points</vt:lpstr>
      <vt:lpstr>Crops breeding  – at the time of PVP adoption</vt:lpstr>
      <vt:lpstr>II. PVP in Korea</vt:lpstr>
      <vt:lpstr>슬라이드 7</vt:lpstr>
      <vt:lpstr>슬라이드 8</vt:lpstr>
      <vt:lpstr>(1998-2008)</vt:lpstr>
      <vt:lpstr>슬라이드 10</vt:lpstr>
      <vt:lpstr>슬라이드 11</vt:lpstr>
      <vt:lpstr>Impact of PVP System </vt:lpstr>
      <vt:lpstr>슬라이드 13</vt:lpstr>
      <vt:lpstr>in terms of No. of PVP titles granted</vt:lpstr>
      <vt:lpstr>슬라이드 15</vt:lpstr>
      <vt:lpstr>Impact of PVP System </vt:lpstr>
      <vt:lpstr>슬라이드 17</vt:lpstr>
      <vt:lpstr>슬라이드 18</vt:lpstr>
      <vt:lpstr>Hot pepper</vt:lpstr>
      <vt:lpstr>Rose</vt:lpstr>
      <vt:lpstr>슬라이드 21</vt:lpstr>
      <vt:lpstr>Impact of PVP System </vt:lpstr>
      <vt:lpstr>Changes of breeding activity  - Private sector -</vt:lpstr>
      <vt:lpstr>Changes in number of individual breeders and their application</vt:lpstr>
      <vt:lpstr>슬라이드 25</vt:lpstr>
      <vt:lpstr>슬라이드 26</vt:lpstr>
      <vt:lpstr>Impact of PVP System </vt:lpstr>
      <vt:lpstr>Utilizing protected varieties for breeding new varieties</vt:lpstr>
      <vt:lpstr>Utilizing protected varieties  for breeding new varieties</vt:lpstr>
      <vt:lpstr>Utilizing protected varieties  for breeding new varieties</vt:lpstr>
      <vt:lpstr>Utilizing protected varieties  for breeding new varieties</vt:lpstr>
      <vt:lpstr>슬라이드 32</vt:lpstr>
      <vt:lpstr>Utilizing protected varieties  for breeding new varieties</vt:lpstr>
      <vt:lpstr>슬라이드 34</vt:lpstr>
      <vt:lpstr>Impact of PVP System </vt:lpstr>
      <vt:lpstr>슬라이드 36</vt:lpstr>
      <vt:lpstr>슬라이드 37</vt:lpstr>
      <vt:lpstr>Changes share of domestic varieties (2000 to 2008)</vt:lpstr>
      <vt:lpstr>Strawberry ‘Maehyang’</vt:lpstr>
      <vt:lpstr>Acreage share of domestic varieties of strawberry</vt:lpstr>
      <vt:lpstr>IV. Another advantage – preferred location</vt:lpstr>
      <vt:lpstr>V. Summary  PVP boosts breeding and benefits growers.</vt:lpstr>
      <vt:lpstr>Acknowledgment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Plant Variety Protection in Korea</dc:title>
  <dc:creator>USER</dc:creator>
  <cp:lastModifiedBy>user</cp:lastModifiedBy>
  <cp:revision>407</cp:revision>
  <dcterms:created xsi:type="dcterms:W3CDTF">2009-07-16T04:12:59Z</dcterms:created>
  <dcterms:modified xsi:type="dcterms:W3CDTF">2009-11-03T09:42:13Z</dcterms:modified>
</cp:coreProperties>
</file>