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49"/>
  </p:notesMasterIdLst>
  <p:handoutMasterIdLst>
    <p:handoutMasterId r:id="rId50"/>
  </p:handoutMasterIdLst>
  <p:sldIdLst>
    <p:sldId id="396" r:id="rId2"/>
    <p:sldId id="397" r:id="rId3"/>
    <p:sldId id="398" r:id="rId4"/>
    <p:sldId id="399" r:id="rId5"/>
    <p:sldId id="400" r:id="rId6"/>
    <p:sldId id="401" r:id="rId7"/>
    <p:sldId id="402" r:id="rId8"/>
    <p:sldId id="403" r:id="rId9"/>
    <p:sldId id="404" r:id="rId10"/>
    <p:sldId id="405" r:id="rId11"/>
    <p:sldId id="406" r:id="rId12"/>
    <p:sldId id="407" r:id="rId13"/>
    <p:sldId id="408" r:id="rId14"/>
    <p:sldId id="409" r:id="rId15"/>
    <p:sldId id="390" r:id="rId16"/>
    <p:sldId id="392" r:id="rId17"/>
    <p:sldId id="393" r:id="rId18"/>
    <p:sldId id="368" r:id="rId19"/>
    <p:sldId id="369" r:id="rId20"/>
    <p:sldId id="370" r:id="rId21"/>
    <p:sldId id="371" r:id="rId22"/>
    <p:sldId id="372" r:id="rId23"/>
    <p:sldId id="373" r:id="rId24"/>
    <p:sldId id="374" r:id="rId25"/>
    <p:sldId id="375" r:id="rId26"/>
    <p:sldId id="376" r:id="rId27"/>
    <p:sldId id="388" r:id="rId28"/>
    <p:sldId id="394" r:id="rId29"/>
    <p:sldId id="395" r:id="rId30"/>
    <p:sldId id="377" r:id="rId31"/>
    <p:sldId id="378" r:id="rId32"/>
    <p:sldId id="379" r:id="rId33"/>
    <p:sldId id="380" r:id="rId34"/>
    <p:sldId id="381" r:id="rId35"/>
    <p:sldId id="382" r:id="rId36"/>
    <p:sldId id="383" r:id="rId37"/>
    <p:sldId id="384" r:id="rId38"/>
    <p:sldId id="385" r:id="rId39"/>
    <p:sldId id="386" r:id="rId40"/>
    <p:sldId id="387" r:id="rId41"/>
    <p:sldId id="363" r:id="rId42"/>
    <p:sldId id="337" r:id="rId43"/>
    <p:sldId id="341" r:id="rId44"/>
    <p:sldId id="411" r:id="rId45"/>
    <p:sldId id="410" r:id="rId46"/>
    <p:sldId id="413" r:id="rId47"/>
    <p:sldId id="412" r:id="rId48"/>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bg1"/>
        </a:solidFill>
        <a:latin typeface="Trebuchet MS" pitchFamily="34" charset="0"/>
        <a:ea typeface="+mn-ea"/>
        <a:cs typeface="+mn-cs"/>
      </a:defRPr>
    </a:lvl1pPr>
    <a:lvl2pPr marL="457200" algn="l" rtl="0" eaLnBrk="0" fontAlgn="base" hangingPunct="0">
      <a:spcBef>
        <a:spcPct val="0"/>
      </a:spcBef>
      <a:spcAft>
        <a:spcPct val="0"/>
      </a:spcAft>
      <a:defRPr sz="2000" kern="1200">
        <a:solidFill>
          <a:schemeClr val="bg1"/>
        </a:solidFill>
        <a:latin typeface="Trebuchet MS" pitchFamily="34" charset="0"/>
        <a:ea typeface="+mn-ea"/>
        <a:cs typeface="+mn-cs"/>
      </a:defRPr>
    </a:lvl2pPr>
    <a:lvl3pPr marL="914400" algn="l" rtl="0" eaLnBrk="0" fontAlgn="base" hangingPunct="0">
      <a:spcBef>
        <a:spcPct val="0"/>
      </a:spcBef>
      <a:spcAft>
        <a:spcPct val="0"/>
      </a:spcAft>
      <a:defRPr sz="2000" kern="1200">
        <a:solidFill>
          <a:schemeClr val="bg1"/>
        </a:solidFill>
        <a:latin typeface="Trebuchet MS" pitchFamily="34" charset="0"/>
        <a:ea typeface="+mn-ea"/>
        <a:cs typeface="+mn-cs"/>
      </a:defRPr>
    </a:lvl3pPr>
    <a:lvl4pPr marL="1371600" algn="l" rtl="0" eaLnBrk="0" fontAlgn="base" hangingPunct="0">
      <a:spcBef>
        <a:spcPct val="0"/>
      </a:spcBef>
      <a:spcAft>
        <a:spcPct val="0"/>
      </a:spcAft>
      <a:defRPr sz="2000" kern="1200">
        <a:solidFill>
          <a:schemeClr val="bg1"/>
        </a:solidFill>
        <a:latin typeface="Trebuchet MS" pitchFamily="34" charset="0"/>
        <a:ea typeface="+mn-ea"/>
        <a:cs typeface="+mn-cs"/>
      </a:defRPr>
    </a:lvl4pPr>
    <a:lvl5pPr marL="1828800" algn="l" rtl="0" eaLnBrk="0" fontAlgn="base" hangingPunct="0">
      <a:spcBef>
        <a:spcPct val="0"/>
      </a:spcBef>
      <a:spcAft>
        <a:spcPct val="0"/>
      </a:spcAft>
      <a:defRPr sz="2000" kern="1200">
        <a:solidFill>
          <a:schemeClr val="bg1"/>
        </a:solidFill>
        <a:latin typeface="Trebuchet MS" pitchFamily="34" charset="0"/>
        <a:ea typeface="+mn-ea"/>
        <a:cs typeface="+mn-cs"/>
      </a:defRPr>
    </a:lvl5pPr>
    <a:lvl6pPr marL="2286000" algn="l" defTabSz="914400" rtl="0" eaLnBrk="1" latinLnBrk="0" hangingPunct="1">
      <a:defRPr sz="2000" kern="1200">
        <a:solidFill>
          <a:schemeClr val="bg1"/>
        </a:solidFill>
        <a:latin typeface="Trebuchet MS" pitchFamily="34" charset="0"/>
        <a:ea typeface="+mn-ea"/>
        <a:cs typeface="+mn-cs"/>
      </a:defRPr>
    </a:lvl6pPr>
    <a:lvl7pPr marL="2743200" algn="l" defTabSz="914400" rtl="0" eaLnBrk="1" latinLnBrk="0" hangingPunct="1">
      <a:defRPr sz="2000" kern="1200">
        <a:solidFill>
          <a:schemeClr val="bg1"/>
        </a:solidFill>
        <a:latin typeface="Trebuchet MS" pitchFamily="34" charset="0"/>
        <a:ea typeface="+mn-ea"/>
        <a:cs typeface="+mn-cs"/>
      </a:defRPr>
    </a:lvl7pPr>
    <a:lvl8pPr marL="3200400" algn="l" defTabSz="914400" rtl="0" eaLnBrk="1" latinLnBrk="0" hangingPunct="1">
      <a:defRPr sz="2000" kern="1200">
        <a:solidFill>
          <a:schemeClr val="bg1"/>
        </a:solidFill>
        <a:latin typeface="Trebuchet MS" pitchFamily="34" charset="0"/>
        <a:ea typeface="+mn-ea"/>
        <a:cs typeface="+mn-cs"/>
      </a:defRPr>
    </a:lvl8pPr>
    <a:lvl9pPr marL="3657600" algn="l" defTabSz="914400" rtl="0" eaLnBrk="1" latinLnBrk="0" hangingPunct="1">
      <a:defRPr sz="2000" kern="1200">
        <a:solidFill>
          <a:schemeClr val="bg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4C"/>
    <a:srgbClr val="FFCC36"/>
    <a:srgbClr val="AEAB71"/>
    <a:srgbClr val="BCD11F"/>
    <a:srgbClr val="FFFF99"/>
    <a:srgbClr val="333399"/>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4728" autoAdjust="0"/>
  </p:normalViewPr>
  <p:slideViewPr>
    <p:cSldViewPr>
      <p:cViewPr>
        <p:scale>
          <a:sx n="89" d="100"/>
          <a:sy n="89" d="100"/>
        </p:scale>
        <p:origin x="-84" y="756"/>
      </p:cViewPr>
      <p:guideLst>
        <p:guide orient="horz" pos="4224"/>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32" y="223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8" charset="0"/>
              </a:defRPr>
            </a:lvl1pPr>
          </a:lstStyle>
          <a:p>
            <a:pPr>
              <a:defRPr/>
            </a:pPr>
            <a:fld id="{2D0B6061-8461-429B-B0AC-1DC6C3AFC6F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pitchFamily="18" charset="0"/>
              </a:defRPr>
            </a:lvl1pPr>
          </a:lstStyle>
          <a:p>
            <a:pPr>
              <a:defRPr/>
            </a:pPr>
            <a:endParaRPr lang="en-US"/>
          </a:p>
        </p:txBody>
      </p:sp>
      <p:sp>
        <p:nvSpPr>
          <p:cNvPr id="2560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pitchFamily="18" charset="0"/>
              </a:defRPr>
            </a:lvl1pPr>
          </a:lstStyle>
          <a:p>
            <a:pPr>
              <a:defRPr/>
            </a:pPr>
            <a:endParaRPr lang="en-US"/>
          </a:p>
        </p:txBody>
      </p:sp>
      <p:sp>
        <p:nvSpPr>
          <p:cNvPr id="2560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8" charset="0"/>
              </a:defRPr>
            </a:lvl1pPr>
          </a:lstStyle>
          <a:p>
            <a:pPr>
              <a:defRPr/>
            </a:pPr>
            <a:fld id="{F1523B14-5F45-479D-958C-68F17AFBCFD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1523B14-5F45-479D-958C-68F17AFBCFD1}"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mn-cs"/>
              </a:rPr>
              <a:t>Low awareness of Intellectual Property Rights system among Tanzanian researchers has caused national R&amp;D institutions in Tanzania to “re-invent the wheel”, making inefficient use of scarce research resources. This study revealed that a lack of IP awareness, wrong perception of the patent system and lack of institutional policies are the major factors hindering the use of the patent system in Tanzania.</a:t>
            </a:r>
            <a:r>
              <a:rPr lang="en-US" sz="1200" kern="1200" dirty="0" smtClean="0">
                <a:solidFill>
                  <a:schemeClr val="tx1"/>
                </a:solidFill>
                <a:latin typeface="Arial" charset="0"/>
                <a:ea typeface="+mn-ea"/>
                <a:cs typeface="+mn-cs"/>
              </a:rPr>
              <a:t> </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Mainstreaming of intellectual property (IP) issues in the curricula at all levels of education are among the logical and sustainable ways to improve its use in Tanzania. Although several initiatives have been created to raise awareness of IP among Tanzanian researchers – including the creation of the Tanzania Intellectual Property Advisory Services and Information Centre (TIPASIC) – further actions are needed to ensure that knowledge on IP is understood and used.</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endParaRPr lang="en-CA" sz="1200" kern="1200" dirty="0" smtClean="0">
              <a:solidFill>
                <a:schemeClr val="tx1"/>
              </a:solidFill>
              <a:latin typeface="Arial"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F1523B14-5F45-479D-958C-68F17AFBCFD1}" type="slidenum">
              <a:rPr lang="en-US" smtClean="0"/>
              <a:pPr>
                <a:defRPr/>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1523B14-5F45-479D-958C-68F17AFBCFD1}" type="slidenum">
              <a:rPr lang="en-US" smtClean="0"/>
              <a:pPr>
                <a:defRPr/>
              </a:pP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514350" indent="-514350">
              <a:buFont typeface="+mj-lt"/>
              <a:buAutoNum type="arabicPeriod"/>
            </a:pPr>
            <a:r>
              <a:rPr lang="en-US" sz="2000" dirty="0" smtClean="0">
                <a:latin typeface="Arial Unicode MS"/>
                <a:cs typeface="Arial Unicode MS"/>
              </a:rPr>
              <a:t>Limited private sector R&amp;D participation  - </a:t>
            </a:r>
          </a:p>
          <a:p>
            <a:pPr marL="850900" lvl="1" indent="-514350">
              <a:buFont typeface="+mj-lt"/>
              <a:buAutoNum type="alphaLcPeriod"/>
            </a:pPr>
            <a:r>
              <a:rPr lang="en-US" sz="2000" dirty="0" smtClean="0">
                <a:latin typeface="Arial Unicode MS"/>
                <a:cs typeface="Arial Unicode MS"/>
              </a:rPr>
              <a:t>Laws must be strengthened to encourage innovation and support the taking of risks of the industry</a:t>
            </a:r>
          </a:p>
          <a:p>
            <a:pPr marL="850900" lvl="1" indent="-514350">
              <a:buFont typeface="+mj-lt"/>
              <a:buAutoNum type="alphaLcPeriod"/>
            </a:pPr>
            <a:endParaRPr lang="en-US" sz="2000" dirty="0" smtClean="0">
              <a:latin typeface="Arial Unicode MS"/>
              <a:cs typeface="Arial Unicode MS"/>
            </a:endParaRPr>
          </a:p>
          <a:p>
            <a:pPr marL="850900" lvl="1" indent="-514350">
              <a:buFont typeface="+mj-lt"/>
              <a:buAutoNum type="alphaLcPeriod"/>
            </a:pPr>
            <a:endParaRPr lang="en-US" sz="2000" dirty="0" smtClean="0">
              <a:latin typeface="Arial Unicode MS"/>
              <a:cs typeface="Arial Unicode MS"/>
            </a:endParaRPr>
          </a:p>
          <a:p>
            <a:pPr marL="850900" lvl="1" indent="-514350">
              <a:buFont typeface="+mj-lt"/>
              <a:buAutoNum type="alphaLcPeriod"/>
            </a:pPr>
            <a:endParaRPr lang="en-US" sz="2000" dirty="0" smtClean="0">
              <a:latin typeface="Arial Unicode MS"/>
              <a:cs typeface="Arial Unicode MS"/>
            </a:endParaRPr>
          </a:p>
          <a:p>
            <a:pPr marL="850900" lvl="1" indent="-514350">
              <a:buFont typeface="+mj-lt"/>
              <a:buAutoNum type="alphaLcPeriod"/>
            </a:pPr>
            <a:r>
              <a:rPr lang="en-US" sz="2000" dirty="0" smtClean="0">
                <a:latin typeface="Arial Unicode MS"/>
                <a:cs typeface="Arial Unicode MS"/>
              </a:rPr>
              <a:t>Bill on technology commercialization must be approved by Congress </a:t>
            </a:r>
          </a:p>
          <a:p>
            <a:pPr marL="514350" indent="-514350">
              <a:buFont typeface="+mj-lt"/>
              <a:buAutoNum type="arabicPeriod" startAt="2"/>
            </a:pPr>
            <a:r>
              <a:rPr lang="en-US" sz="2000" dirty="0" smtClean="0">
                <a:latin typeface="Arial Unicode MS"/>
                <a:cs typeface="Arial Unicode MS"/>
              </a:rPr>
              <a:t>Lack of IP awareness and understanding among IP stakeholders resulting in indifference or distrust of the IP system –</a:t>
            </a:r>
          </a:p>
          <a:p>
            <a:pPr marL="850900" lvl="1" indent="-514350">
              <a:buFont typeface="+mj-lt"/>
              <a:buAutoNum type="alphaLcPeriod"/>
            </a:pPr>
            <a:r>
              <a:rPr lang="en-US" sz="2000" dirty="0" smtClean="0">
                <a:latin typeface="Arial Unicode MS"/>
                <a:cs typeface="Arial Unicode MS"/>
              </a:rPr>
              <a:t>Massive information campaign on the benefits of securing protection of rights </a:t>
            </a:r>
          </a:p>
          <a:p>
            <a:pPr marL="850900" lvl="1" indent="-514350">
              <a:buFont typeface="+mj-lt"/>
              <a:buAutoNum type="alphaLcPeriod"/>
            </a:pPr>
            <a:r>
              <a:rPr lang="en-US" sz="2000" dirty="0" smtClean="0">
                <a:latin typeface="Arial Unicode MS"/>
                <a:cs typeface="Arial Unicode MS"/>
              </a:rPr>
              <a:t>Strengthen implementation and enforcement of IP rights</a:t>
            </a:r>
          </a:p>
          <a:p>
            <a:endParaRPr lang="en-CA" dirty="0" smtClean="0"/>
          </a:p>
          <a:p>
            <a:pPr marL="393700" lvl="0" indent="-514350">
              <a:buFont typeface="+mj-lt"/>
              <a:buNone/>
            </a:pPr>
            <a:r>
              <a:rPr lang="en-US" dirty="0" smtClean="0">
                <a:latin typeface="Arial Unicode MS"/>
                <a:cs typeface="Arial Unicode MS"/>
              </a:rPr>
              <a:t>3. Conduct further study on the cost-benefit of the various alternative directions the country should have in terms of available knowledge for clear state policy direction </a:t>
            </a:r>
          </a:p>
          <a:p>
            <a:pPr marL="1133475" lvl="2" indent="-514350">
              <a:buFont typeface="+mj-lt"/>
              <a:buAutoNum type="arabicParenR"/>
            </a:pPr>
            <a:r>
              <a:rPr lang="en-US" dirty="0" smtClean="0">
                <a:latin typeface="Arial Unicode MS"/>
                <a:cs typeface="Arial Unicode MS"/>
              </a:rPr>
              <a:t>Should the country increase its budget on R&amp;D?</a:t>
            </a:r>
          </a:p>
          <a:p>
            <a:pPr marL="1133475" lvl="2" indent="-514350">
              <a:buFont typeface="+mj-lt"/>
              <a:buAutoNum type="arabicParenR"/>
            </a:pPr>
            <a:r>
              <a:rPr lang="en-US" dirty="0" smtClean="0">
                <a:latin typeface="Arial Unicode MS"/>
                <a:cs typeface="Arial Unicode MS"/>
              </a:rPr>
              <a:t>Should it buy technology instead rather than engage in risky R&amp;Ds?</a:t>
            </a:r>
          </a:p>
          <a:p>
            <a:pPr marL="1133475" lvl="2" indent="-514350">
              <a:buFont typeface="+mj-lt"/>
              <a:buAutoNum type="arabicParenR"/>
            </a:pPr>
            <a:r>
              <a:rPr lang="en-US" dirty="0" smtClean="0">
                <a:latin typeface="Arial Unicode MS"/>
                <a:cs typeface="Arial Unicode MS"/>
              </a:rPr>
              <a:t>Should it encourage licensing of technology for manufacture or commercialization?</a:t>
            </a:r>
            <a:r>
              <a:rPr lang="en-US" sz="2000" dirty="0" smtClean="0">
                <a:latin typeface="Arial Unicode MS"/>
                <a:cs typeface="Arial Unicode MS"/>
              </a:rPr>
              <a:t> </a:t>
            </a:r>
          </a:p>
          <a:p>
            <a:endParaRPr lang="en-CA" b="1" dirty="0" smtClean="0"/>
          </a:p>
          <a:p>
            <a:pPr marL="514350" indent="-514350">
              <a:buFont typeface="+mj-lt"/>
              <a:buAutoNum type="arabicPeriod" startAt="4"/>
            </a:pPr>
            <a:r>
              <a:rPr lang="en-CA" b="1" dirty="0" smtClean="0"/>
              <a:t>4. </a:t>
            </a:r>
            <a:r>
              <a:rPr lang="en-US" dirty="0" smtClean="0">
                <a:latin typeface="Arial Unicode MS"/>
                <a:cs typeface="Arial Unicode MS"/>
              </a:rPr>
              <a:t>Weak linkages among higher educational institutions (HEI), RDIs and industry</a:t>
            </a:r>
          </a:p>
          <a:p>
            <a:pPr marL="850900" lvl="1" indent="-514350">
              <a:buFont typeface="+mj-lt"/>
              <a:buAutoNum type="alphaLcPeriod"/>
            </a:pPr>
            <a:r>
              <a:rPr lang="en-US" dirty="0" smtClean="0">
                <a:latin typeface="Arial Unicode MS"/>
                <a:cs typeface="Arial Unicode MS"/>
              </a:rPr>
              <a:t>Strengthen networking between and among the sectors by creating academic clusters in certain geographical area to address industry needs. Do demand or market-driven technologies. Specific industry may adopt a university or university cluster to develop technology through sponsored research. </a:t>
            </a:r>
          </a:p>
          <a:p>
            <a:pPr marL="850900" lvl="1" indent="-514350">
              <a:buFont typeface="+mj-lt"/>
              <a:buAutoNum type="alphaLcPeriod"/>
            </a:pPr>
            <a:r>
              <a:rPr lang="en-US" dirty="0" smtClean="0">
                <a:latin typeface="Arial Unicode MS"/>
                <a:cs typeface="Arial Unicode MS"/>
              </a:rPr>
              <a:t>Allow location of industry R&amp;D in university campuses for close coordination and sharing of facilities   </a:t>
            </a:r>
          </a:p>
          <a:p>
            <a:pPr marL="228600" indent="-228600">
              <a:buFont typeface="+mj-lt"/>
              <a:buNone/>
            </a:pPr>
            <a:endParaRPr lang="en-CA" b="1" dirty="0"/>
          </a:p>
        </p:txBody>
      </p:sp>
      <p:sp>
        <p:nvSpPr>
          <p:cNvPr id="4" name="Slide Number Placeholder 3"/>
          <p:cNvSpPr>
            <a:spLocks noGrp="1"/>
          </p:cNvSpPr>
          <p:nvPr>
            <p:ph type="sldNum" sz="quarter" idx="10"/>
          </p:nvPr>
        </p:nvSpPr>
        <p:spPr/>
        <p:txBody>
          <a:bodyPr/>
          <a:lstStyle/>
          <a:p>
            <a:pPr>
              <a:defRPr/>
            </a:pPr>
            <a:fld id="{F1523B14-5F45-479D-958C-68F17AFBCFD1}" type="slidenum">
              <a:rPr lang="en-US" smtClean="0"/>
              <a:pPr>
                <a:defRPr/>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smtClean="0"/>
          </a:p>
          <a:p>
            <a:r>
              <a:rPr lang="en-CA" b="1" dirty="0" smtClean="0"/>
              <a:t>Canada Research Chairs</a:t>
            </a:r>
            <a:endParaRPr lang="en-US" b="1" dirty="0" smtClean="0"/>
          </a:p>
          <a:p>
            <a:pPr>
              <a:buFontTx/>
              <a:buChar char="•"/>
            </a:pPr>
            <a:r>
              <a:rPr lang="en-CA" dirty="0" smtClean="0"/>
              <a:t>Leverage the investment made in the already funded Canada Research Chairs and to help internationalize the program;</a:t>
            </a:r>
            <a:endParaRPr lang="en-US" dirty="0" smtClean="0"/>
          </a:p>
          <a:p>
            <a:pPr>
              <a:buFontTx/>
              <a:buChar char="•"/>
            </a:pPr>
            <a:r>
              <a:rPr lang="en-CA" dirty="0" smtClean="0"/>
              <a:t>By funding new IDRC research chairs in </a:t>
            </a:r>
            <a:r>
              <a:rPr lang="en-CA" dirty="0" err="1" smtClean="0"/>
              <a:t>LMICs</a:t>
            </a:r>
            <a:r>
              <a:rPr lang="en-CA" dirty="0" smtClean="0"/>
              <a:t>, enable profound research program, hiring post-docs and graduate students;</a:t>
            </a:r>
            <a:endParaRPr lang="en-US" dirty="0" smtClean="0"/>
          </a:p>
          <a:p>
            <a:pPr>
              <a:buFontTx/>
              <a:buChar char="•"/>
            </a:pPr>
            <a:r>
              <a:rPr lang="en-CA" dirty="0" smtClean="0"/>
              <a:t>And conduct a joint program of research with a Canada Research Chair;</a:t>
            </a:r>
          </a:p>
          <a:p>
            <a:pPr>
              <a:buFontTx/>
              <a:buChar char="•"/>
            </a:pPr>
            <a:r>
              <a:rPr lang="en-CA" dirty="0" smtClean="0"/>
              <a:t>Program elicited greater demand than we expected;</a:t>
            </a:r>
            <a:endParaRPr lang="en-US" dirty="0" smtClean="0"/>
          </a:p>
          <a:p>
            <a:pPr>
              <a:buFontTx/>
              <a:buChar char="•"/>
            </a:pPr>
            <a:r>
              <a:rPr lang="en-CA" dirty="0" smtClean="0"/>
              <a:t>Also bumped up the funding… from five to eight; at $1 million each).  Awards will be announced on Parliament Hill on February 25</a:t>
            </a:r>
            <a:r>
              <a:rPr lang="en-CA" baseline="30000" dirty="0" smtClean="0"/>
              <a:t>th</a:t>
            </a:r>
            <a:r>
              <a:rPr lang="en-CA" dirty="0" smtClean="0"/>
              <a:t>;</a:t>
            </a:r>
          </a:p>
          <a:p>
            <a:endParaRPr lang="en-CA" dirty="0" smtClean="0"/>
          </a:p>
          <a:p>
            <a:r>
              <a:rPr lang="en-CA" b="1" dirty="0" smtClean="0"/>
              <a:t>ICURA</a:t>
            </a:r>
            <a:endParaRPr lang="en-US" dirty="0" smtClean="0"/>
          </a:p>
          <a:p>
            <a:pPr>
              <a:buFontTx/>
              <a:buChar char="•"/>
            </a:pPr>
            <a:r>
              <a:rPr lang="en-CA" dirty="0" smtClean="0"/>
              <a:t>Enable multidisciplinary work between community organizations and post-secondary institutions</a:t>
            </a:r>
            <a:endParaRPr lang="en-US" dirty="0" smtClean="0"/>
          </a:p>
          <a:p>
            <a:pPr>
              <a:buFontTx/>
              <a:buChar char="•"/>
            </a:pPr>
            <a:r>
              <a:rPr lang="en-CA" dirty="0" smtClean="0"/>
              <a:t>This program also elicited greater demand than we expected;</a:t>
            </a:r>
          </a:p>
          <a:p>
            <a:pPr>
              <a:buFontTx/>
              <a:buChar char="•"/>
            </a:pPr>
            <a:r>
              <a:rPr lang="en-CA" dirty="0" smtClean="0"/>
              <a:t>Increased funding from three to five; </a:t>
            </a:r>
          </a:p>
          <a:p>
            <a:pPr>
              <a:buFontTx/>
              <a:buChar char="•"/>
            </a:pPr>
            <a:r>
              <a:rPr lang="en-CA" dirty="0" smtClean="0"/>
              <a:t>For instance, adoption of coastal environmental change in Canada and the Caribbean;</a:t>
            </a:r>
            <a:endParaRPr lang="en-US"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F1523B14-5F45-479D-958C-68F17AFBCFD1}" type="slidenum">
              <a:rPr lang="en-US" smtClean="0"/>
              <a:pPr>
                <a:defRPr/>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 </a:t>
            </a:r>
          </a:p>
          <a:p>
            <a:endParaRPr lang="en-CA" dirty="0" smtClean="0"/>
          </a:p>
          <a:p>
            <a:pPr>
              <a:buFontTx/>
              <a:buChar char="•"/>
            </a:pPr>
            <a:r>
              <a:rPr lang="en-CA" dirty="0" smtClean="0"/>
              <a:t>S and T strategy in Mozambique; part of poverty reduction strategy, follow up project on Indicators;</a:t>
            </a:r>
          </a:p>
          <a:p>
            <a:pPr>
              <a:buFontTx/>
              <a:buChar char="•"/>
            </a:pPr>
            <a:r>
              <a:rPr lang="en-CA" dirty="0" smtClean="0"/>
              <a:t>Cotton that was GM to be resistant to insects in China; </a:t>
            </a:r>
          </a:p>
          <a:p>
            <a:pPr>
              <a:buFontTx/>
              <a:buChar char="•"/>
            </a:pPr>
            <a:r>
              <a:rPr lang="en-CA" dirty="0" smtClean="0"/>
              <a:t> It is working;</a:t>
            </a:r>
          </a:p>
          <a:p>
            <a:pPr>
              <a:buFontTx/>
              <a:buChar char="•"/>
            </a:pPr>
            <a:r>
              <a:rPr lang="en-CA" dirty="0" smtClean="0"/>
              <a:t> But farmers are still applying pesticides;</a:t>
            </a:r>
          </a:p>
          <a:p>
            <a:pPr>
              <a:buFontTx/>
              <a:buChar char="•"/>
            </a:pPr>
            <a:r>
              <a:rPr lang="en-CA" dirty="0" smtClean="0"/>
              <a:t> Government of China has </a:t>
            </a:r>
            <a:r>
              <a:rPr lang="en-CA" u="sng" dirty="0" smtClean="0"/>
              <a:t>now</a:t>
            </a:r>
            <a:r>
              <a:rPr lang="en-CA" dirty="0" smtClean="0"/>
              <a:t> invested a further $30M in this issue to Extension Services training to</a:t>
            </a:r>
          </a:p>
          <a:p>
            <a:endParaRPr lang="en-CA" dirty="0" smtClean="0"/>
          </a:p>
          <a:p>
            <a:r>
              <a:rPr lang="en-CA" dirty="0" smtClean="0"/>
              <a:t>a)  Further study the impact and benefits and cost of GM cotton</a:t>
            </a:r>
          </a:p>
          <a:p>
            <a:r>
              <a:rPr lang="en-CA" dirty="0" smtClean="0"/>
              <a:t>b)  Help Extension Services to educate and train farmers</a:t>
            </a:r>
          </a:p>
          <a:p>
            <a:endParaRPr lang="en-CA" dirty="0"/>
          </a:p>
        </p:txBody>
      </p:sp>
      <p:sp>
        <p:nvSpPr>
          <p:cNvPr id="4" name="Slide Number Placeholder 3"/>
          <p:cNvSpPr>
            <a:spLocks noGrp="1"/>
          </p:cNvSpPr>
          <p:nvPr>
            <p:ph type="sldNum" sz="quarter" idx="10"/>
          </p:nvPr>
        </p:nvSpPr>
        <p:spPr/>
        <p:txBody>
          <a:bodyPr/>
          <a:lstStyle/>
          <a:p>
            <a:pPr>
              <a:defRPr/>
            </a:pPr>
            <a:fld id="{F1523B14-5F45-479D-958C-68F17AFBCFD1}" type="slidenum">
              <a:rPr lang="en-US" smtClean="0"/>
              <a:pPr>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CA" sz="1200" dirty="0" smtClean="0"/>
              <a:t>The top image of the world at night. The world’s light emissions are a rough proxy for the location of energy use, industry and scientific capacity. In the bottom image the size of countries is weighted by the annual value of patents, licences and fees they receive. What these images represent is the global differences in science and technical knowledge which still exceeds that global differences in wealth or incomes. </a:t>
            </a:r>
          </a:p>
          <a:p>
            <a:pPr>
              <a:lnSpc>
                <a:spcPct val="90000"/>
              </a:lnSpc>
            </a:pPr>
            <a:endParaRPr lang="en-US" sz="1200" dirty="0" smtClean="0"/>
          </a:p>
          <a:p>
            <a:pPr>
              <a:lnSpc>
                <a:spcPct val="90000"/>
              </a:lnSpc>
            </a:pPr>
            <a:r>
              <a:rPr lang="en-US" sz="1200" dirty="0" smtClean="0"/>
              <a:t>IDRC cannot fill this gap, but it does make a difference. IDRC adopts a </a:t>
            </a:r>
            <a:r>
              <a:rPr lang="en-US" sz="1200" b="1" dirty="0" smtClean="0"/>
              <a:t>problem-oriented</a:t>
            </a:r>
            <a:r>
              <a:rPr lang="en-US" sz="1200" dirty="0" smtClean="0"/>
              <a:t> approach, linking people and ideas together. </a:t>
            </a:r>
            <a:r>
              <a:rPr lang="en-CA" sz="1200" dirty="0" smtClean="0"/>
              <a:t>Many of the problems IDRC addresses cross borders – many people have a stake in resolving them. It is in the collective interest to work together to address the problems that threaten all people or that generate the innovations that hold the potential for mutual benefit. Societies advance when they expose all ideas to review and rigorous debate. IDRC help support collectively learning on what works, where and why. </a:t>
            </a:r>
          </a:p>
          <a:p>
            <a:pPr>
              <a:lnSpc>
                <a:spcPct val="90000"/>
              </a:lnSpc>
            </a:pPr>
            <a:endParaRPr lang="en-US" sz="1200" dirty="0" smtClean="0"/>
          </a:p>
          <a:p>
            <a:pPr>
              <a:lnSpc>
                <a:spcPct val="90000"/>
              </a:lnSpc>
            </a:pPr>
            <a:endParaRPr lang="en-US" sz="1200" dirty="0" smtClean="0"/>
          </a:p>
          <a:p>
            <a:endParaRPr lang="en-CA" dirty="0"/>
          </a:p>
        </p:txBody>
      </p:sp>
      <p:sp>
        <p:nvSpPr>
          <p:cNvPr id="4" name="Slide Number Placeholder 3"/>
          <p:cNvSpPr>
            <a:spLocks noGrp="1"/>
          </p:cNvSpPr>
          <p:nvPr>
            <p:ph type="sldNum" sz="quarter" idx="10"/>
          </p:nvPr>
        </p:nvSpPr>
        <p:spPr/>
        <p:txBody>
          <a:bodyPr/>
          <a:lstStyle/>
          <a:p>
            <a:pPr>
              <a:defRPr/>
            </a:pPr>
            <a:fld id="{F1523B14-5F45-479D-958C-68F17AFBCFD1}"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Global</a:t>
            </a:r>
            <a:r>
              <a:rPr lang="en-CA" baseline="0" dirty="0" smtClean="0"/>
              <a:t> call  - 31 proposals received qualifying call criteria </a:t>
            </a:r>
          </a:p>
          <a:p>
            <a:r>
              <a:rPr lang="en-CA" baseline="0" dirty="0" smtClean="0"/>
              <a:t> 8 selected</a:t>
            </a:r>
            <a:endParaRPr lang="en-CA" dirty="0"/>
          </a:p>
        </p:txBody>
      </p:sp>
      <p:sp>
        <p:nvSpPr>
          <p:cNvPr id="4" name="Slide Number Placeholder 3"/>
          <p:cNvSpPr>
            <a:spLocks noGrp="1"/>
          </p:cNvSpPr>
          <p:nvPr>
            <p:ph type="sldNum" sz="quarter" idx="10"/>
          </p:nvPr>
        </p:nvSpPr>
        <p:spPr/>
        <p:txBody>
          <a:bodyPr/>
          <a:lstStyle/>
          <a:p>
            <a:pPr>
              <a:defRPr/>
            </a:pPr>
            <a:fld id="{F1523B14-5F45-479D-958C-68F17AFBCFD1}" type="slidenum">
              <a:rPr lang="en-US" smtClean="0"/>
              <a:pPr>
                <a:defRPr/>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701197C-1F51-420C-90F5-7CC49B93BE36}" type="slidenum">
              <a:rPr lang="en-US" smtClean="0"/>
              <a:pPr/>
              <a:t>16</a:t>
            </a:fld>
            <a:endParaRPr lang="en-US" smtClean="0"/>
          </a:p>
        </p:txBody>
      </p:sp>
      <p:sp>
        <p:nvSpPr>
          <p:cNvPr id="27651" name="Rectangle 2"/>
          <p:cNvSpPr>
            <a:spLocks noGrp="1" noRot="1" noChangeAspect="1" noChangeArrowheads="1" noTextEdit="1"/>
          </p:cNvSpPr>
          <p:nvPr>
            <p:ph type="sldImg"/>
          </p:nvPr>
        </p:nvSpPr>
        <p:spPr>
          <a:xfrm>
            <a:off x="1412875" y="696913"/>
            <a:ext cx="3444875" cy="2582862"/>
          </a:xfrm>
          <a:ln/>
        </p:spPr>
      </p:sp>
      <p:sp>
        <p:nvSpPr>
          <p:cNvPr id="27652" name="Rectangle 3"/>
          <p:cNvSpPr>
            <a:spLocks noGrp="1" noChangeArrowheads="1"/>
          </p:cNvSpPr>
          <p:nvPr>
            <p:ph type="body" idx="1"/>
          </p:nvPr>
        </p:nvSpPr>
        <p:spPr>
          <a:xfrm>
            <a:off x="696913" y="3424238"/>
            <a:ext cx="5140325" cy="4183062"/>
          </a:xfrm>
          <a:noFill/>
          <a:ln/>
        </p:spPr>
        <p:txBody>
          <a:bodyPr/>
          <a:lstStyle/>
          <a:p>
            <a:pPr eaLnBrk="1" hangingPunct="1">
              <a:lnSpc>
                <a:spcPct val="80000"/>
              </a:lnSpc>
            </a:pPr>
            <a:endParaRPr lang="en-CA"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ED90A7E-0122-4A6C-94A5-926836AD2C21}" type="slidenum">
              <a:rPr lang="en-US" smtClean="0"/>
              <a:pPr/>
              <a:t>17</a:t>
            </a:fld>
            <a:endParaRPr lang="en-US" smtClean="0"/>
          </a:p>
        </p:txBody>
      </p:sp>
      <p:sp>
        <p:nvSpPr>
          <p:cNvPr id="28675" name="Rectangle 2"/>
          <p:cNvSpPr>
            <a:spLocks noGrp="1" noRot="1" noChangeAspect="1" noChangeArrowheads="1" noTextEdit="1"/>
          </p:cNvSpPr>
          <p:nvPr>
            <p:ph type="sldImg"/>
          </p:nvPr>
        </p:nvSpPr>
        <p:spPr>
          <a:xfrm>
            <a:off x="1412875" y="696913"/>
            <a:ext cx="3444875" cy="2582862"/>
          </a:xfrm>
          <a:ln/>
        </p:spPr>
      </p:sp>
      <p:sp>
        <p:nvSpPr>
          <p:cNvPr id="28676" name="Rectangle 3"/>
          <p:cNvSpPr>
            <a:spLocks noGrp="1" noChangeArrowheads="1"/>
          </p:cNvSpPr>
          <p:nvPr>
            <p:ph type="body" idx="1"/>
          </p:nvPr>
        </p:nvSpPr>
        <p:spPr>
          <a:xfrm>
            <a:off x="696913" y="3424238"/>
            <a:ext cx="5140325" cy="4183062"/>
          </a:xfrm>
          <a:noFill/>
          <a:ln/>
        </p:spPr>
        <p:txBody>
          <a:bodyPr/>
          <a:lstStyle/>
          <a:p>
            <a:pPr eaLnBrk="1" hangingPunct="1">
              <a:lnSpc>
                <a:spcPct val="80000"/>
              </a:lnSpc>
            </a:pPr>
            <a:endParaRPr lang="en-CA" sz="900" smtClean="0"/>
          </a:p>
          <a:p>
            <a:pPr eaLnBrk="1" hangingPunct="1">
              <a:lnSpc>
                <a:spcPct val="80000"/>
              </a:lnSpc>
            </a:pPr>
            <a:endParaRPr lang="en-CA" sz="900" smtClean="0"/>
          </a:p>
          <a:p>
            <a:pPr eaLnBrk="1" hangingPunct="1">
              <a:lnSpc>
                <a:spcPct val="80000"/>
              </a:lnSpc>
            </a:pPr>
            <a:r>
              <a:rPr lang="en-CA" sz="1000" smtClean="0"/>
              <a:t>And I am happy to say that I don’t think it is </a:t>
            </a:r>
            <a:r>
              <a:rPr lang="en-CA" sz="1000" u="sng" smtClean="0"/>
              <a:t>just</a:t>
            </a:r>
            <a:r>
              <a:rPr lang="en-CA" sz="1000" smtClean="0"/>
              <a:t> Canada that is taking this approach … (a) the G8 Summit in Okinawa side meeting; (b) in Italy; (c) countries like Japan/Germany Science diplomacy – OECD, CST, GSF …</a:t>
            </a:r>
          </a:p>
          <a:p>
            <a:pPr eaLnBrk="1" hangingPunct="1">
              <a:lnSpc>
                <a:spcPct val="80000"/>
              </a:lnSpc>
            </a:pPr>
            <a:endParaRPr lang="en-CA" sz="1000" smtClean="0"/>
          </a:p>
          <a:p>
            <a:pPr eaLnBrk="1" hangingPunct="1">
              <a:lnSpc>
                <a:spcPct val="80000"/>
              </a:lnSpc>
            </a:pPr>
            <a:r>
              <a:rPr lang="en-CA" sz="1000" smtClean="0"/>
              <a:t>Attaining Excellence through research sometimes requires building research capacity; (IDRC-DFID program)</a:t>
            </a:r>
          </a:p>
          <a:p>
            <a:pPr eaLnBrk="1" hangingPunct="1">
              <a:lnSpc>
                <a:spcPct val="80000"/>
              </a:lnSpc>
            </a:pPr>
            <a:endParaRPr lang="en-CA" sz="1000" smtClean="0"/>
          </a:p>
          <a:p>
            <a:pPr eaLnBrk="1" hangingPunct="1">
              <a:lnSpc>
                <a:spcPct val="80000"/>
              </a:lnSpc>
            </a:pPr>
            <a:r>
              <a:rPr lang="en-CA" sz="1000" smtClean="0"/>
              <a:t>Finally, because sometimes partnering is about capacity building….both because it is the right thing to do…and because it is an investment in our own future prosperity to have partners of high capacity with whom we can learn together, and innovate to create wealth;  </a:t>
            </a:r>
          </a:p>
          <a:p>
            <a:pPr eaLnBrk="1" hangingPunct="1">
              <a:lnSpc>
                <a:spcPct val="80000"/>
              </a:lnSpc>
            </a:pPr>
            <a:r>
              <a:rPr lang="en-CA" sz="1000" smtClean="0"/>
              <a:t>All countries must develop, attract and retain highly skilled people. They must generate new ideas and innovations.  And the must translate knowledge into practical applications to improve wealth, wellness and well-being.</a:t>
            </a:r>
          </a:p>
          <a:p>
            <a:pPr eaLnBrk="1" hangingPunct="1">
              <a:lnSpc>
                <a:spcPct val="80000"/>
              </a:lnSpc>
            </a:pPr>
            <a:endParaRPr lang="en-CA" sz="1000" smtClean="0"/>
          </a:p>
          <a:p>
            <a:pPr eaLnBrk="1" hangingPunct="1">
              <a:lnSpc>
                <a:spcPct val="80000"/>
              </a:lnSpc>
            </a:pPr>
            <a:r>
              <a:rPr lang="en-CA" sz="1000" smtClean="0"/>
              <a:t>Canada understands that these advantages are vital to our prosperity and security. It is only natural that these advantageous guide our cooperation with developing countries.</a:t>
            </a:r>
          </a:p>
          <a:p>
            <a:pPr eaLnBrk="1" hangingPunct="1">
              <a:lnSpc>
                <a:spcPct val="80000"/>
              </a:lnSpc>
            </a:pPr>
            <a:endParaRPr lang="en-CA" sz="1000" smtClean="0"/>
          </a:p>
          <a:p>
            <a:pPr eaLnBrk="1" hangingPunct="1">
              <a:lnSpc>
                <a:spcPct val="80000"/>
              </a:lnSpc>
            </a:pPr>
            <a:r>
              <a:rPr lang="en-CA" sz="1000" smtClean="0"/>
              <a:t>There is a demand…We know that Canadian Researchers are already collaborating with those in developing countries…mostly with those in the BRICS…and our colleagues at the tricouncils are telling us that demand outstrips supply;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CA" sz="1200" kern="1200" dirty="0" smtClean="0">
                <a:solidFill>
                  <a:schemeClr val="tx1"/>
                </a:solidFill>
                <a:latin typeface="Arial" charset="0"/>
                <a:ea typeface="+mn-ea"/>
                <a:cs typeface="+mn-cs"/>
              </a:rPr>
              <a:t>The only panel report handed down by the World Trade </a:t>
            </a:r>
            <a:r>
              <a:rPr lang="en-CA" sz="1200" kern="1200" dirty="0" err="1" smtClean="0">
                <a:solidFill>
                  <a:schemeClr val="tx1"/>
                </a:solidFill>
                <a:latin typeface="Arial" charset="0"/>
                <a:ea typeface="+mn-ea"/>
                <a:cs typeface="+mn-cs"/>
              </a:rPr>
              <a:t>Organization´s</a:t>
            </a:r>
            <a:r>
              <a:rPr lang="en-CA" sz="1200" kern="1200" dirty="0" smtClean="0">
                <a:solidFill>
                  <a:schemeClr val="tx1"/>
                </a:solidFill>
                <a:latin typeface="Arial" charset="0"/>
                <a:ea typeface="+mn-ea"/>
                <a:cs typeface="+mn-cs"/>
              </a:rPr>
              <a:t> dispute settlement body, which construed the terms of the article 30 of TRIPS (the “3-step-test of patent law”) was misguided and even breached the WTO rules of interpretation. Accordingly, the interpretation adopted excessively restricts the policy space left to WTO Member States to adopt exceptions to patent law which genuinely foster non-commercial interests. </a:t>
            </a:r>
          </a:p>
          <a:p>
            <a:pPr lvl="0"/>
            <a:r>
              <a:rPr lang="en-CA" sz="1200" kern="1200" dirty="0" smtClean="0">
                <a:solidFill>
                  <a:schemeClr val="tx1"/>
                </a:solidFill>
                <a:latin typeface="Arial" charset="0"/>
                <a:ea typeface="+mn-ea"/>
                <a:cs typeface="+mn-cs"/>
              </a:rPr>
              <a:t>A re-interpretation of the terms of the 3-step test in the light of the objectives of the TRIPS Agreement is not only possible but mandatory. Bearing in mind the imperative of reconciling commercial with social interests, and mandated by article 7 of TRIPS, we found WTO Member States are allowed to adopt wide patent exceptions, as long as they purport to foster socially relevant interests, e.g. right to life, right to health, right to food security. </a:t>
            </a:r>
          </a:p>
          <a:p>
            <a:pPr lvl="0"/>
            <a:r>
              <a:rPr lang="en-CA" sz="1200" kern="1200" dirty="0" smtClean="0">
                <a:solidFill>
                  <a:schemeClr val="tx1"/>
                </a:solidFill>
                <a:latin typeface="Arial" charset="0"/>
                <a:ea typeface="+mn-ea"/>
                <a:cs typeface="+mn-cs"/>
              </a:rPr>
              <a:t>Considering the emerging “commercial science reality” we found that the sectors devoted to R&amp;D demand patent exceptions which offer a wider leeway for carrying out basic, humanitarian and commercial-oriented research. In other words, the industry , universities and governmental research institutions demand not simply a “research exception”, but a “research and development exception”. </a:t>
            </a:r>
          </a:p>
          <a:p>
            <a:pPr lvl="0"/>
            <a:r>
              <a:rPr lang="en-CA" sz="1200" kern="1200" dirty="0" smtClean="0">
                <a:solidFill>
                  <a:schemeClr val="tx1"/>
                </a:solidFill>
                <a:latin typeface="Arial" charset="0"/>
                <a:ea typeface="+mn-ea"/>
                <a:cs typeface="+mn-cs"/>
              </a:rPr>
              <a:t>Fortunately, the re-interpretation of the terms of article 30 of TRIPS in the light of its purposes and objectives allows WTO Member States to adopt a “R&amp;D exception” which: (a) frees the use of patented technologies for non-commercial and for humanitarian uses (e.g. the development of new products and processes designed for meeting the neglected needs of developing and least developed countries); (b) authorizes the use of patented technologies for R&amp;D purposes, as long as a pre-set fee is paid by potential users.  </a:t>
            </a:r>
          </a:p>
          <a:p>
            <a:r>
              <a:rPr lang="en-CA" sz="1200" kern="1200" dirty="0" smtClean="0">
                <a:solidFill>
                  <a:schemeClr val="tx1"/>
                </a:solidFill>
                <a:latin typeface="Arial" charset="0"/>
                <a:ea typeface="+mn-ea"/>
                <a:cs typeface="+mn-cs"/>
              </a:rPr>
              <a:t> </a:t>
            </a:r>
          </a:p>
          <a:p>
            <a:endParaRPr lang="en-CA" dirty="0"/>
          </a:p>
        </p:txBody>
      </p:sp>
      <p:sp>
        <p:nvSpPr>
          <p:cNvPr id="4" name="Slide Number Placeholder 3"/>
          <p:cNvSpPr>
            <a:spLocks noGrp="1"/>
          </p:cNvSpPr>
          <p:nvPr>
            <p:ph type="sldNum" sz="quarter" idx="10"/>
          </p:nvPr>
        </p:nvSpPr>
        <p:spPr/>
        <p:txBody>
          <a:bodyPr/>
          <a:lstStyle/>
          <a:p>
            <a:pPr>
              <a:defRPr/>
            </a:pPr>
            <a:fld id="{F1523B14-5F45-479D-958C-68F17AFBCFD1}" type="slidenum">
              <a:rPr lang="en-US" smtClean="0"/>
              <a:pPr>
                <a:defRPr/>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Arial" charset="0"/>
                <a:ea typeface="+mn-ea"/>
                <a:cs typeface="+mn-cs"/>
              </a:rPr>
              <a:t>The level of patent awareness and possibly intellectual property awareness in the country generally is low. The study showed that only about 67 percent of the studied sample was aware of the use of patent rights to protect their invention. </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Most researchers, whether in the academia or in industry, claim some awareness about the existence of patents but on closer questioning, it becomes clear that such knowledge is usually very superficial. </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Hence, the existence of a legal framework dealing with patents and its attempts to provide incentives and promote research and innovations, especially through research exemptions is bound to be ineffective in the absence of  patent awareness. </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Second, whilst it is clear that the existing legal framework </a:t>
            </a:r>
            <a:r>
              <a:rPr lang="en-US" sz="1200" kern="1200" dirty="0" err="1" smtClean="0">
                <a:solidFill>
                  <a:schemeClr val="tx1"/>
                </a:solidFill>
                <a:latin typeface="Arial" charset="0"/>
                <a:ea typeface="+mn-ea"/>
                <a:cs typeface="+mn-cs"/>
              </a:rPr>
              <a:t>recognises</a:t>
            </a:r>
            <a:r>
              <a:rPr lang="en-US" sz="1200" kern="1200" dirty="0" smtClean="0">
                <a:solidFill>
                  <a:schemeClr val="tx1"/>
                </a:solidFill>
                <a:latin typeface="Arial" charset="0"/>
                <a:ea typeface="+mn-ea"/>
                <a:cs typeface="+mn-cs"/>
              </a:rPr>
              <a:t> and protects patents, the nature and scope for encouraging research use of patented inventions through research exemption is less clear. A wide variety of options are available for addressing the problems associated with experimenting with patented products. It is necessary that for patent legislation to be balanced, it must also contain an experimental use exemption to enhance the prospects of encouraging research and innovation with respect to patented products. </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As indicated by participants during the Focus Group Discussion (FGD), many of the applications submitted by locals (residents of Botswana) were rejected because of lack of clarity in presenting their applications and not necessarily because they lacked content. The need for assistance of a patent attorney or agent who will represent their interests during the application process was therefore recommended so as to improve acceptability of local patent applications.</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Finally, it is also necessary that incentives to innovate, such as royalty sharing agreements and special achievement awards are provided to encourage inventors. At the end of the day, the critical issue seems to be the need to create an awareness of the potential benefits of patents and research exemptions in underdeveloped countries if the legal protection provided is going to have any practical effects on researchers</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endParaRPr lang="en-CA" sz="1200" kern="1200" dirty="0" smtClean="0">
              <a:solidFill>
                <a:schemeClr val="tx1"/>
              </a:solidFill>
              <a:latin typeface="Arial"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F1523B14-5F45-479D-958C-68F17AFBCFD1}"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cstate="print"/>
          <a:srcRect/>
          <a:stretch>
            <a:fillRect/>
          </a:stretch>
        </p:blipFill>
        <p:spPr bwMode="auto">
          <a:xfrm>
            <a:off x="0" y="0"/>
            <a:ext cx="9144000" cy="609600"/>
          </a:xfrm>
          <a:prstGeom prst="rect">
            <a:avLst/>
          </a:prstGeom>
          <a:noFill/>
          <a:ln w="9525">
            <a:noFill/>
            <a:miter lim="800000"/>
            <a:headEnd/>
            <a:tailEnd/>
          </a:ln>
        </p:spPr>
      </p:pic>
      <p:pic>
        <p:nvPicPr>
          <p:cNvPr id="5" name="Picture 17" descr="IDRC_300c"/>
          <p:cNvPicPr>
            <a:picLocks noChangeAspect="1" noChangeArrowheads="1"/>
          </p:cNvPicPr>
          <p:nvPr userDrawn="1"/>
        </p:nvPicPr>
        <p:blipFill>
          <a:blip r:embed="rId3" cstate="print"/>
          <a:srcRect/>
          <a:stretch>
            <a:fillRect/>
          </a:stretch>
        </p:blipFill>
        <p:spPr bwMode="auto">
          <a:xfrm>
            <a:off x="228600" y="6153150"/>
            <a:ext cx="2057400" cy="514350"/>
          </a:xfrm>
          <a:prstGeom prst="rect">
            <a:avLst/>
          </a:prstGeom>
          <a:noFill/>
          <a:ln w="9525">
            <a:noFill/>
            <a:miter lim="800000"/>
            <a:headEnd/>
            <a:tailEnd/>
          </a:ln>
        </p:spPr>
      </p:pic>
      <p:pic>
        <p:nvPicPr>
          <p:cNvPr id="6" name="Picture 18" descr="CWM_FIP_72"/>
          <p:cNvPicPr>
            <a:picLocks noChangeAspect="1" noChangeArrowheads="1"/>
          </p:cNvPicPr>
          <p:nvPr userDrawn="1"/>
        </p:nvPicPr>
        <p:blipFill>
          <a:blip r:embed="rId4" cstate="print"/>
          <a:srcRect/>
          <a:stretch>
            <a:fillRect/>
          </a:stretch>
        </p:blipFill>
        <p:spPr bwMode="auto">
          <a:xfrm>
            <a:off x="7543800" y="6242050"/>
            <a:ext cx="1419225" cy="385763"/>
          </a:xfrm>
          <a:prstGeom prst="rect">
            <a:avLst/>
          </a:prstGeom>
          <a:noFill/>
          <a:ln w="9525">
            <a:noFill/>
            <a:miter lim="800000"/>
            <a:headEnd/>
            <a:tailEnd/>
          </a:ln>
        </p:spPr>
      </p:pic>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9"/>
          <p:cNvSpPr>
            <a:spLocks noGrp="1"/>
          </p:cNvSpPr>
          <p:nvPr>
            <p:ph type="dt" sz="half" idx="10"/>
          </p:nvPr>
        </p:nvSpPr>
        <p:spPr/>
        <p:txBody>
          <a:bodyPr/>
          <a:lstStyle>
            <a:lvl1pPr>
              <a:defRPr/>
            </a:lvl1pPr>
          </a:lstStyle>
          <a:p>
            <a:pPr>
              <a:defRPr/>
            </a:pPr>
            <a:fld id="{5914ECEB-3710-4B96-A71B-9EC091DF1ACB}" type="datetimeFigureOut">
              <a:rPr lang="en-US"/>
              <a:pPr>
                <a:defRPr/>
              </a:pPr>
              <a:t>11/4/2009</a:t>
            </a:fld>
            <a:endParaRPr lang="en-US"/>
          </a:p>
        </p:txBody>
      </p:sp>
      <p:sp>
        <p:nvSpPr>
          <p:cNvPr id="8" name="Footer Placeholder 18"/>
          <p:cNvSpPr>
            <a:spLocks noGrp="1"/>
          </p:cNvSpPr>
          <p:nvPr>
            <p:ph type="ftr" sz="quarter" idx="11"/>
          </p:nvPr>
        </p:nvSpPr>
        <p:spPr/>
        <p:txBody>
          <a:bodyPr/>
          <a:lstStyle>
            <a:lvl1pPr>
              <a:defRPr/>
            </a:lvl1pPr>
          </a:lstStyle>
          <a:p>
            <a:pPr>
              <a:defRPr/>
            </a:pPr>
            <a:endParaRPr lang="en-US"/>
          </a:p>
        </p:txBody>
      </p:sp>
      <p:sp>
        <p:nvSpPr>
          <p:cNvPr id="10" name="Slide Number Placeholder 26"/>
          <p:cNvSpPr>
            <a:spLocks noGrp="1"/>
          </p:cNvSpPr>
          <p:nvPr>
            <p:ph type="sldNum" sz="quarter" idx="12"/>
          </p:nvPr>
        </p:nvSpPr>
        <p:spPr/>
        <p:txBody>
          <a:bodyPr/>
          <a:lstStyle>
            <a:lvl1pPr>
              <a:defRPr/>
            </a:lvl1pPr>
          </a:lstStyle>
          <a:p>
            <a:pPr>
              <a:defRPr/>
            </a:pPr>
            <a:fld id="{B31515CB-06CC-496F-883D-1D7272D805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52BAF6B-21BA-4954-956A-51626A8E6C15}" type="datetimeFigureOut">
              <a:rPr lang="en-US"/>
              <a:pPr>
                <a:defRPr/>
              </a:pPr>
              <a:t>11/4/2009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D3C6A2E-7A5B-44A7-9F59-3DD7DD082FD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31274FE-0DA2-4BA4-B17E-CDE902613CD7}" type="datetimeFigureOut">
              <a:rPr lang="en-US"/>
              <a:pPr>
                <a:defRPr/>
              </a:pPr>
              <a:t>11/4/2009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8F2151F-529E-45C5-98C6-2C148B8F821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E738EBD-775C-448B-BE2C-9A2ED0D2B472}" type="datetimeFigureOut">
              <a:rPr lang="en-US"/>
              <a:pPr>
                <a:defRPr/>
              </a:pPr>
              <a:t>11/4/2009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48F109A-F317-4080-91A8-A46C7ED6473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E9404257-6979-4A9E-B347-84207A71F449}" type="datetimeFigureOut">
              <a:rPr lang="en-US"/>
              <a:pPr>
                <a:defRPr/>
              </a:pPr>
              <a:t>11/4/2009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F99244F-6740-4665-9E0B-B78DC95474C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C3FE522-53E1-438F-859E-8B2439C8F291}" type="datetimeFigureOut">
              <a:rPr lang="en-US"/>
              <a:pPr>
                <a:defRPr/>
              </a:pPr>
              <a:t>11/4/2009</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322AAAF-BF49-4286-973C-9628FD1E1F2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CC0448A-4BBA-474A-AD9D-721D30EFCA93}" type="datetimeFigureOut">
              <a:rPr lang="en-US"/>
              <a:pPr>
                <a:defRPr/>
              </a:pPr>
              <a:t>11/4/2009</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A680FE05-54A6-4CBB-AD1D-74D4057F77D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7B2262E-A966-4CED-91E2-D764ACADB0C6}" type="datetimeFigureOut">
              <a:rPr lang="en-US"/>
              <a:pPr>
                <a:defRPr/>
              </a:pPr>
              <a:t>11/4/2009</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84CEB39-938D-4FE3-A89B-E31C6F8B327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94F6304-8C24-481F-B3F3-1ED4B7025642}" type="datetimeFigureOut">
              <a:rPr lang="en-US"/>
              <a:pPr>
                <a:defRPr/>
              </a:pPr>
              <a:t>11/4/2009</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381BBEA-69B2-47C9-95DA-4C73CB4A4B1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D0E19EF-E527-495B-8029-124B7E6AC343}" type="datetimeFigureOut">
              <a:rPr lang="en-US"/>
              <a:pPr>
                <a:defRPr/>
              </a:pPr>
              <a:t>11/4/2009</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1D7F2A9-4C96-478E-8914-B8E496A4853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schemeClr val="tx1"/>
              </a:solidFill>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schemeClr val="tx1"/>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F294670-F559-4DAB-89DB-190036D304A3}" type="datetimeFigureOut">
              <a:rPr lang="en-US"/>
              <a:pPr>
                <a:defRPr/>
              </a:pPr>
              <a:t>11/4/2009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034E29F-628E-40C3-B9AC-C021DA63F6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schemeClr val="tx1"/>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schemeClr val="tx1"/>
              </a:solidFill>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fld id="{F0F93940-21DD-476C-B8DC-6AE243B866AA}" type="datetimeFigureOut">
              <a:rPr lang="en-US"/>
              <a:pPr>
                <a:defRPr/>
              </a:pPr>
              <a:t>11/4/2009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dirty="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8A9D94CC-522A-4158-80EE-6DE69927D460}"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14" name="Text Box 72"/>
          <p:cNvSpPr txBox="1">
            <a:spLocks noChangeArrowheads="1"/>
          </p:cNvSpPr>
          <p:nvPr userDrawn="1"/>
        </p:nvSpPr>
        <p:spPr bwMode="auto">
          <a:xfrm>
            <a:off x="3200400" y="6400800"/>
            <a:ext cx="2743200" cy="366713"/>
          </a:xfrm>
          <a:prstGeom prst="rect">
            <a:avLst/>
          </a:prstGeom>
          <a:noFill/>
          <a:ln w="9525">
            <a:noFill/>
            <a:miter lim="800000"/>
            <a:headEnd/>
            <a:tailEnd/>
          </a:ln>
          <a:effectLst/>
        </p:spPr>
        <p:txBody>
          <a:bodyPr>
            <a:spAutoFit/>
          </a:bodyPr>
          <a:lstStyle/>
          <a:p>
            <a:pPr algn="ctr">
              <a:spcBef>
                <a:spcPct val="50000"/>
              </a:spcBef>
              <a:defRPr/>
            </a:pPr>
            <a:fld id="{9CA51918-ED20-48F4-AF7D-0DA20DCC49B4}" type="slidenum">
              <a:rPr lang="en-US" sz="1800">
                <a:latin typeface="Arial" charset="0"/>
              </a:rPr>
              <a:pPr algn="ctr">
                <a:spcBef>
                  <a:spcPct val="50000"/>
                </a:spcBef>
                <a:defRPr/>
              </a:pPr>
              <a:t>‹#›</a:t>
            </a:fld>
            <a:endParaRPr lang="en-US" sz="1800">
              <a:latin typeface="Arial" charset="0"/>
            </a:endParaRPr>
          </a:p>
        </p:txBody>
      </p:sp>
      <p:pic>
        <p:nvPicPr>
          <p:cNvPr id="1035" name="Picture 73" descr="IDRC_300c"/>
          <p:cNvPicPr>
            <a:picLocks noChangeAspect="1" noChangeArrowheads="1"/>
          </p:cNvPicPr>
          <p:nvPr userDrawn="1"/>
        </p:nvPicPr>
        <p:blipFill>
          <a:blip r:embed="rId13" cstate="print"/>
          <a:srcRect/>
          <a:stretch>
            <a:fillRect/>
          </a:stretch>
        </p:blipFill>
        <p:spPr bwMode="auto">
          <a:xfrm>
            <a:off x="152400" y="6248400"/>
            <a:ext cx="1676400" cy="419100"/>
          </a:xfrm>
          <a:prstGeom prst="rect">
            <a:avLst/>
          </a:prstGeom>
          <a:noFill/>
          <a:ln w="9525">
            <a:noFill/>
            <a:miter lim="800000"/>
            <a:headEnd/>
            <a:tailEnd/>
          </a:ln>
        </p:spPr>
      </p:pic>
      <p:pic>
        <p:nvPicPr>
          <p:cNvPr id="1036" name="Picture 74" descr="CWM_FIP_72"/>
          <p:cNvPicPr>
            <a:picLocks noChangeAspect="1" noChangeArrowheads="1"/>
          </p:cNvPicPr>
          <p:nvPr userDrawn="1"/>
        </p:nvPicPr>
        <p:blipFill>
          <a:blip r:embed="rId14" cstate="print"/>
          <a:srcRect/>
          <a:stretch>
            <a:fillRect/>
          </a:stretch>
        </p:blipFill>
        <p:spPr bwMode="auto">
          <a:xfrm>
            <a:off x="7772400" y="6324600"/>
            <a:ext cx="1114425" cy="303213"/>
          </a:xfrm>
          <a:prstGeom prst="rect">
            <a:avLst/>
          </a:prstGeom>
          <a:noFill/>
          <a:ln w="9525">
            <a:noFill/>
            <a:miter lim="800000"/>
            <a:headEnd/>
            <a:tailEnd/>
          </a:ln>
        </p:spPr>
      </p:pic>
      <p:pic>
        <p:nvPicPr>
          <p:cNvPr id="1037" name="Picture 75"/>
          <p:cNvPicPr>
            <a:picLocks noChangeAspect="1" noChangeArrowheads="1"/>
          </p:cNvPicPr>
          <p:nvPr userDrawn="1"/>
        </p:nvPicPr>
        <p:blipFill>
          <a:blip r:embed="rId15" cstate="print"/>
          <a:srcRect/>
          <a:stretch>
            <a:fillRect/>
          </a:stretch>
        </p:blipFill>
        <p:spPr bwMode="auto">
          <a:xfrm>
            <a:off x="0" y="0"/>
            <a:ext cx="9144000" cy="6096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52" r:id="rId1"/>
    <p:sldLayoutId id="2147483743" r:id="rId2"/>
    <p:sldLayoutId id="2147483744" r:id="rId3"/>
    <p:sldLayoutId id="2147483745" r:id="rId4"/>
    <p:sldLayoutId id="2147483746" r:id="rId5"/>
    <p:sldLayoutId id="2147483747" r:id="rId6"/>
    <p:sldLayoutId id="2147483748" r:id="rId7"/>
    <p:sldLayoutId id="2147483749" r:id="rId8"/>
    <p:sldLayoutId id="2147483753" r:id="rId9"/>
    <p:sldLayoutId id="2147483750" r:id="rId10"/>
    <p:sldLayoutId id="2147483751"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28596" y="2071654"/>
            <a:ext cx="7620000" cy="4786346"/>
          </a:xfrm>
        </p:spPr>
        <p:txBody>
          <a:bodyPr/>
          <a:lstStyle/>
          <a:p>
            <a:pPr marR="0" algn="ctr">
              <a:lnSpc>
                <a:spcPct val="80000"/>
              </a:lnSpc>
            </a:pPr>
            <a:r>
              <a:rPr lang="en-CA" sz="2800" b="1" i="1" dirty="0" smtClean="0">
                <a:solidFill>
                  <a:schemeClr val="tx1"/>
                </a:solidFill>
              </a:rPr>
              <a:t/>
            </a:r>
            <a:br>
              <a:rPr lang="en-CA" sz="2800" b="1" i="1" dirty="0" smtClean="0">
                <a:solidFill>
                  <a:schemeClr val="tx1"/>
                </a:solidFill>
              </a:rPr>
            </a:br>
            <a:r>
              <a:rPr lang="en-CA" sz="2800" b="1" i="1" dirty="0" smtClean="0">
                <a:solidFill>
                  <a:schemeClr val="tx1"/>
                </a:solidFill>
              </a:rPr>
              <a:t>November 5 and 6, 2009</a:t>
            </a:r>
            <a:br>
              <a:rPr lang="en-CA" sz="2800" b="1" i="1" dirty="0" smtClean="0">
                <a:solidFill>
                  <a:schemeClr val="tx1"/>
                </a:solidFill>
              </a:rPr>
            </a:br>
            <a:endParaRPr lang="en-CA" sz="2800" dirty="0" smtClean="0">
              <a:solidFill>
                <a:schemeClr val="tx1"/>
              </a:solidFill>
            </a:endParaRPr>
          </a:p>
        </p:txBody>
      </p:sp>
      <p:sp>
        <p:nvSpPr>
          <p:cNvPr id="6147" name="Rectangle 3"/>
          <p:cNvSpPr>
            <a:spLocks noGrp="1" noChangeArrowheads="1"/>
          </p:cNvSpPr>
          <p:nvPr>
            <p:ph idx="1"/>
          </p:nvPr>
        </p:nvSpPr>
        <p:spPr>
          <a:xfrm>
            <a:off x="762000" y="1071546"/>
            <a:ext cx="7620000" cy="2571768"/>
          </a:xfrm>
        </p:spPr>
        <p:txBody>
          <a:bodyPr/>
          <a:lstStyle/>
          <a:p>
            <a:pPr marL="180975" indent="-180975" algn="ctr">
              <a:buClr>
                <a:srgbClr val="444D99"/>
              </a:buClr>
              <a:buFont typeface="Wingdings" pitchFamily="2" charset="2"/>
              <a:buNone/>
            </a:pPr>
            <a:r>
              <a:rPr lang="en-CA" sz="4000" b="1" dirty="0" smtClean="0"/>
              <a:t>Accessing Patented Knowledge for Innovation</a:t>
            </a:r>
          </a:p>
          <a:p>
            <a:pPr marL="180975" indent="-180975" algn="ctr">
              <a:buClr>
                <a:srgbClr val="444D99"/>
              </a:buClr>
              <a:buFont typeface="Wingdings" pitchFamily="2" charset="2"/>
              <a:buNone/>
            </a:pPr>
            <a:r>
              <a:rPr lang="en-CA" sz="2000" b="1" dirty="0" smtClean="0"/>
              <a:t>A global project  supported by</a:t>
            </a:r>
          </a:p>
          <a:p>
            <a:pPr marL="180975" indent="-180975" algn="ctr">
              <a:buClr>
                <a:srgbClr val="444D99"/>
              </a:buClr>
              <a:buFont typeface="Wingdings" pitchFamily="2" charset="2"/>
              <a:buNone/>
            </a:pPr>
            <a:endParaRPr lang="en-CA" sz="2000" b="1" dirty="0" smtClean="0"/>
          </a:p>
          <a:p>
            <a:pPr marL="180975" indent="-180975" algn="ctr">
              <a:buClr>
                <a:srgbClr val="444D99"/>
              </a:buClr>
              <a:buFont typeface="Wingdings" pitchFamily="2" charset="2"/>
              <a:buNone/>
            </a:pPr>
            <a:r>
              <a:rPr lang="en-CA" sz="3600" b="1" dirty="0" err="1" smtClean="0"/>
              <a:t>IDRC’s</a:t>
            </a:r>
            <a:r>
              <a:rPr lang="en-CA" sz="3600" b="1" dirty="0" smtClean="0"/>
              <a:t>  Innovation, Technology and Society Program</a:t>
            </a:r>
          </a:p>
          <a:p>
            <a:pPr marL="180975" indent="-180975" algn="ctr">
              <a:buClr>
                <a:srgbClr val="444D99"/>
              </a:buClr>
              <a:buFont typeface="Wingdings" pitchFamily="2" charset="2"/>
              <a:buNone/>
            </a:pPr>
            <a:endParaRPr lang="en-CA" sz="2400" b="1" dirty="0" smtClean="0"/>
          </a:p>
          <a:p>
            <a:pPr marL="180975" indent="-180975" algn="ctr">
              <a:buClr>
                <a:srgbClr val="444D99"/>
              </a:buClr>
              <a:buFont typeface="Wingdings" pitchFamily="2" charset="2"/>
              <a:buNone/>
            </a:pPr>
            <a:endParaRPr lang="en-CA" sz="2400" b="1" dirty="0" smtClean="0"/>
          </a:p>
          <a:p>
            <a:pPr marL="180975" indent="-180975" algn="ctr">
              <a:buClr>
                <a:srgbClr val="444D99"/>
              </a:buClr>
              <a:buFont typeface="Wingdings" pitchFamily="2" charset="2"/>
              <a:buNone/>
            </a:pPr>
            <a:r>
              <a:rPr lang="en-CA" sz="2400" b="1" dirty="0" smtClean="0"/>
              <a:t>WIPO Conference on Building Partnerships for Mobilizing Resources for Development</a:t>
            </a:r>
            <a:r>
              <a:rPr lang="en-CA" sz="3600" b="1" dirty="0" smtClean="0"/>
              <a:t/>
            </a:r>
            <a:br>
              <a:rPr lang="en-CA" sz="3600" b="1" dirty="0" smtClean="0"/>
            </a:br>
            <a:r>
              <a:rPr lang="en-CA" sz="3600" b="1" i="1" dirty="0" smtClean="0"/>
              <a:t> </a:t>
            </a:r>
            <a:r>
              <a:rPr lang="en-CA" sz="3600" b="1" dirty="0" smtClean="0"/>
              <a:t/>
            </a:r>
            <a:br>
              <a:rPr lang="en-CA" sz="3600" b="1" dirty="0" smtClean="0"/>
            </a:br>
            <a:r>
              <a:rPr lang="en-CA" sz="2000" b="1" dirty="0" smtClean="0"/>
              <a:t>Geneva, Switzerland</a:t>
            </a:r>
            <a:r>
              <a:rPr lang="en-CA" sz="3600" dirty="0" smtClean="0"/>
              <a:t/>
            </a:r>
            <a:br>
              <a:rPr lang="en-CA" sz="3600" dirty="0" smtClean="0"/>
            </a:br>
            <a:endParaRPr lang="en-US" sz="36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dirty="0"/>
          </a:p>
        </p:txBody>
      </p:sp>
      <p:pic>
        <p:nvPicPr>
          <p:cNvPr id="7" name="Picture 6" descr="earthlights_dmsp_big"/>
          <p:cNvPicPr>
            <a:picLocks noChangeAspect="1" noChangeArrowheads="1"/>
          </p:cNvPicPr>
          <p:nvPr/>
        </p:nvPicPr>
        <p:blipFill>
          <a:blip r:embed="rId3" cstate="print"/>
          <a:srcRect/>
          <a:stretch>
            <a:fillRect/>
          </a:stretch>
        </p:blipFill>
        <p:spPr bwMode="auto">
          <a:xfrm>
            <a:off x="0" y="1"/>
            <a:ext cx="9144000" cy="3500438"/>
          </a:xfrm>
          <a:prstGeom prst="rect">
            <a:avLst/>
          </a:prstGeom>
          <a:noFill/>
        </p:spPr>
      </p:pic>
      <p:pic>
        <p:nvPicPr>
          <p:cNvPr id="8" name="Content Placeholder 7"/>
          <p:cNvPicPr>
            <a:picLocks noGrp="1" noChangeAspect="1" noChangeArrowheads="1"/>
          </p:cNvPicPr>
          <p:nvPr>
            <p:ph idx="1"/>
          </p:nvPr>
        </p:nvPicPr>
        <p:blipFill>
          <a:blip r:embed="rId4" cstate="print"/>
          <a:srcRect/>
          <a:stretch>
            <a:fillRect/>
          </a:stretch>
        </p:blipFill>
        <p:spPr bwMode="auto">
          <a:xfrm>
            <a:off x="0" y="3500438"/>
            <a:ext cx="9144000" cy="335756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84"/>
            <a:ext cx="8229600" cy="704866"/>
          </a:xfrm>
        </p:spPr>
        <p:txBody>
          <a:bodyPr/>
          <a:lstStyle/>
          <a:p>
            <a:r>
              <a:rPr lang="en-CA" dirty="0" smtClean="0"/>
              <a:t/>
            </a:r>
            <a:br>
              <a:rPr lang="en-CA" dirty="0" smtClean="0"/>
            </a:br>
            <a:r>
              <a:rPr lang="en-CA" sz="5400" dirty="0" smtClean="0"/>
              <a:t> </a:t>
            </a:r>
            <a:br>
              <a:rPr lang="en-CA" sz="5400" dirty="0" smtClean="0"/>
            </a:br>
            <a:r>
              <a:rPr lang="en-CA" sz="5400" dirty="0" smtClean="0"/>
              <a:t/>
            </a:r>
            <a:br>
              <a:rPr lang="en-CA" sz="5400" dirty="0" smtClean="0"/>
            </a:br>
            <a:r>
              <a:rPr lang="en-CA" sz="5400" dirty="0" smtClean="0"/>
              <a:t/>
            </a:r>
            <a:br>
              <a:rPr lang="en-CA" sz="5400" dirty="0" smtClean="0"/>
            </a:br>
            <a:r>
              <a:rPr lang="en-CA" sz="5400" dirty="0" smtClean="0"/>
              <a:t>IP  as a cross-cutting theme</a:t>
            </a:r>
            <a:endParaRPr lang="en-CA" sz="4000" dirty="0"/>
          </a:p>
        </p:txBody>
      </p:sp>
      <p:sp>
        <p:nvSpPr>
          <p:cNvPr id="3" name="Content Placeholder 2"/>
          <p:cNvSpPr>
            <a:spLocks noGrp="1"/>
          </p:cNvSpPr>
          <p:nvPr>
            <p:ph idx="1"/>
          </p:nvPr>
        </p:nvSpPr>
        <p:spPr/>
        <p:txBody>
          <a:bodyPr/>
          <a:lstStyle/>
          <a:p>
            <a:r>
              <a:rPr lang="en-CA" sz="2800" dirty="0" smtClean="0"/>
              <a:t>IP research capacity in developing country</a:t>
            </a:r>
            <a:endParaRPr lang="en-CA" dirty="0" smtClean="0"/>
          </a:p>
          <a:p>
            <a:r>
              <a:rPr lang="en-CA" dirty="0" smtClean="0"/>
              <a:t>Need for  endogenous research capacity</a:t>
            </a:r>
          </a:p>
          <a:p>
            <a:r>
              <a:rPr lang="en-CA" dirty="0" smtClean="0"/>
              <a:t>Situating IP within innovation for Development</a:t>
            </a:r>
          </a:p>
          <a:p>
            <a:r>
              <a:rPr lang="en-CA" dirty="0" smtClean="0"/>
              <a:t>Development-----Economic growth  + social equity</a:t>
            </a:r>
          </a:p>
          <a:p>
            <a:r>
              <a:rPr lang="en-CA" dirty="0" smtClean="0"/>
              <a:t>                                                                  Sustainability</a:t>
            </a:r>
          </a:p>
          <a:p>
            <a:r>
              <a:rPr lang="en-CA" dirty="0" smtClean="0"/>
              <a:t>                                                                   Security</a:t>
            </a:r>
          </a:p>
          <a:p>
            <a:r>
              <a:rPr lang="en-CA" dirty="0" smtClean="0"/>
              <a:t>                                                                   Environment</a:t>
            </a:r>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b="1" dirty="0" smtClean="0"/>
              <a:t> </a:t>
            </a:r>
            <a:r>
              <a:rPr lang="en-CA" sz="2800" b="1" dirty="0" smtClean="0"/>
              <a:t>ITS project</a:t>
            </a:r>
            <a:br>
              <a:rPr lang="en-CA" sz="2800" b="1" dirty="0" smtClean="0"/>
            </a:br>
            <a:r>
              <a:rPr lang="en-CA" sz="2800" b="1" dirty="0" smtClean="0"/>
              <a:t>Accessing patented knowledge for innovation</a:t>
            </a:r>
            <a:endParaRPr lang="en-CA" sz="2800" b="1" dirty="0"/>
          </a:p>
        </p:txBody>
      </p:sp>
      <p:sp>
        <p:nvSpPr>
          <p:cNvPr id="3" name="Content Placeholder 2"/>
          <p:cNvSpPr>
            <a:spLocks noGrp="1"/>
          </p:cNvSpPr>
          <p:nvPr>
            <p:ph idx="1"/>
          </p:nvPr>
        </p:nvSpPr>
        <p:spPr/>
        <p:txBody>
          <a:bodyPr/>
          <a:lstStyle/>
          <a:p>
            <a:pPr lvl="0">
              <a:buNone/>
            </a:pPr>
            <a:r>
              <a:rPr lang="en-GB" sz="2400" dirty="0" smtClean="0"/>
              <a:t>OBJECTIVES:</a:t>
            </a:r>
          </a:p>
          <a:p>
            <a:pPr lvl="0"/>
            <a:r>
              <a:rPr lang="en-GB" sz="2400" dirty="0" smtClean="0"/>
              <a:t> </a:t>
            </a:r>
            <a:r>
              <a:rPr lang="en-GB" sz="2400" b="1" dirty="0" smtClean="0"/>
              <a:t>Research Exemption </a:t>
            </a:r>
            <a:r>
              <a:rPr lang="en-GB" sz="2400" dirty="0" smtClean="0"/>
              <a:t>in patent law – optimum formulation, its use and impact on key industrial sectors.</a:t>
            </a:r>
          </a:p>
          <a:p>
            <a:pPr lvl="0"/>
            <a:endParaRPr lang="en-CA" sz="2400" b="1" i="1" dirty="0" smtClean="0"/>
          </a:p>
          <a:p>
            <a:pPr lvl="0"/>
            <a:r>
              <a:rPr lang="en-GB" sz="2400" b="1" dirty="0" smtClean="0"/>
              <a:t>Compulsory Licences - </a:t>
            </a:r>
            <a:r>
              <a:rPr lang="en-GB" sz="2400" dirty="0" smtClean="0"/>
              <a:t>The framing and implementation of the right to ensure the widest and least costly access to patented technologies to address pressing social and economic challenges.</a:t>
            </a:r>
          </a:p>
          <a:p>
            <a:pPr lvl="0"/>
            <a:endParaRPr lang="en-CA" sz="2400" b="1" i="1" dirty="0" smtClean="0"/>
          </a:p>
          <a:p>
            <a:pPr lvl="0"/>
            <a:r>
              <a:rPr lang="en-GB" sz="2400" b="1" dirty="0" smtClean="0"/>
              <a:t>Patent Pools and Patent Clearing Houses </a:t>
            </a:r>
            <a:r>
              <a:rPr lang="en-GB" sz="2400" dirty="0" smtClean="0"/>
              <a:t>-  appropriate and effective use  .</a:t>
            </a:r>
            <a:endParaRPr lang="en-CA" sz="2400" b="1" i="1" dirty="0" smtClean="0"/>
          </a:p>
          <a:p>
            <a:endParaRPr lang="en-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3200" dirty="0" smtClean="0"/>
              <a:t>ITS project</a:t>
            </a:r>
            <a:br>
              <a:rPr lang="en-CA" sz="3200" dirty="0" smtClean="0"/>
            </a:br>
            <a:r>
              <a:rPr lang="en-CA" sz="3200" dirty="0" smtClean="0"/>
              <a:t>Accessing patented knowledge for innovation</a:t>
            </a:r>
            <a:endParaRPr lang="en-CA" sz="3200" dirty="0"/>
          </a:p>
        </p:txBody>
      </p:sp>
      <p:sp>
        <p:nvSpPr>
          <p:cNvPr id="3" name="Content Placeholder 2"/>
          <p:cNvSpPr>
            <a:spLocks noGrp="1"/>
          </p:cNvSpPr>
          <p:nvPr>
            <p:ph idx="1"/>
          </p:nvPr>
        </p:nvSpPr>
        <p:spPr/>
        <p:txBody>
          <a:bodyPr/>
          <a:lstStyle/>
          <a:p>
            <a:pPr>
              <a:buNone/>
            </a:pPr>
            <a:endParaRPr lang="en-CA" dirty="0" smtClean="0"/>
          </a:p>
          <a:p>
            <a:pPr>
              <a:buNone/>
            </a:pPr>
            <a:r>
              <a:rPr lang="en-CA" dirty="0" smtClean="0"/>
              <a:t> </a:t>
            </a:r>
            <a:r>
              <a:rPr lang="en-CA" b="1" dirty="0" smtClean="0"/>
              <a:t>Our intentions </a:t>
            </a:r>
          </a:p>
          <a:p>
            <a:r>
              <a:rPr lang="en-CA" dirty="0" smtClean="0"/>
              <a:t>Field building in IP research</a:t>
            </a:r>
          </a:p>
          <a:p>
            <a:r>
              <a:rPr lang="en-CA" dirty="0" smtClean="0"/>
              <a:t>Understand the IP research domain in developing countries -  Opportunities in </a:t>
            </a:r>
            <a:r>
              <a:rPr lang="en-CA" dirty="0" err="1" smtClean="0"/>
              <a:t>TRIPs</a:t>
            </a:r>
            <a:endParaRPr lang="en-CA" dirty="0" smtClean="0"/>
          </a:p>
          <a:p>
            <a:r>
              <a:rPr lang="en-CA" dirty="0" smtClean="0"/>
              <a:t>Who is doing what ? Outcomes? </a:t>
            </a:r>
          </a:p>
          <a:p>
            <a:r>
              <a:rPr lang="en-CA" dirty="0" smtClean="0"/>
              <a:t>What are the aspirations and constraints ?</a:t>
            </a:r>
          </a:p>
          <a:p>
            <a:r>
              <a:rPr lang="en-CA" dirty="0" smtClean="0"/>
              <a:t>What role can IDRC play ?</a:t>
            </a:r>
            <a:endParaRPr lang="en-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a:t>
            </a:r>
            <a:endParaRPr lang="en-CA" dirty="0"/>
          </a:p>
        </p:txBody>
      </p:sp>
      <p:sp>
        <p:nvSpPr>
          <p:cNvPr id="3" name="Content Placeholder 2"/>
          <p:cNvSpPr>
            <a:spLocks noGrp="1"/>
          </p:cNvSpPr>
          <p:nvPr>
            <p:ph idx="1"/>
          </p:nvPr>
        </p:nvSpPr>
        <p:spPr/>
        <p:txBody>
          <a:bodyPr/>
          <a:lstStyle/>
          <a:p>
            <a:r>
              <a:rPr lang="en-CA" dirty="0" smtClean="0"/>
              <a:t>Open competitive call</a:t>
            </a:r>
          </a:p>
          <a:p>
            <a:r>
              <a:rPr lang="en-CA" dirty="0" smtClean="0"/>
              <a:t>Thematic areas </a:t>
            </a:r>
          </a:p>
          <a:p>
            <a:pPr lvl="1"/>
            <a:r>
              <a:rPr lang="en-CA" dirty="0" smtClean="0"/>
              <a:t>– research exemptions</a:t>
            </a:r>
          </a:p>
          <a:p>
            <a:pPr lvl="1"/>
            <a:r>
              <a:rPr lang="en-CA" dirty="0" smtClean="0"/>
              <a:t>Compulsory licensing</a:t>
            </a:r>
          </a:p>
          <a:p>
            <a:pPr lvl="1"/>
            <a:r>
              <a:rPr lang="en-CA" dirty="0" smtClean="0"/>
              <a:t>Patent pooling</a:t>
            </a:r>
          </a:p>
          <a:p>
            <a:r>
              <a:rPr lang="en-CA" dirty="0" smtClean="0"/>
              <a:t>No comparative framework to begin with</a:t>
            </a:r>
          </a:p>
          <a:p>
            <a:r>
              <a:rPr lang="en-CA" dirty="0" smtClean="0"/>
              <a:t> Current status and opportunities</a:t>
            </a:r>
          </a:p>
          <a:p>
            <a:r>
              <a:rPr lang="en-CA" dirty="0" smtClean="0"/>
              <a:t>Focus on research for innovation</a:t>
            </a:r>
          </a:p>
          <a:p>
            <a:r>
              <a:rPr lang="en-CA" dirty="0" smtClean="0"/>
              <a:t>Networking and sharing of experiences</a:t>
            </a:r>
          </a:p>
          <a:p>
            <a:pPr lvl="8"/>
            <a:endParaRPr lang="en-CA" dirty="0" smtClean="0"/>
          </a:p>
          <a:p>
            <a:pPr lvl="8">
              <a:buNone/>
            </a:pPr>
            <a:r>
              <a:rPr lang="en-CA" dirty="0" smtClean="0"/>
              <a:t>	</a:t>
            </a:r>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endParaRPr lang="en-CA" dirty="0"/>
          </a:p>
        </p:txBody>
      </p:sp>
      <p:pic>
        <p:nvPicPr>
          <p:cNvPr id="4" name="Picture 10"/>
          <p:cNvPicPr>
            <a:picLocks noGrp="1" noChangeAspect="1" noChangeArrowheads="1"/>
          </p:cNvPicPr>
          <p:nvPr>
            <p:ph idx="1"/>
          </p:nvPr>
        </p:nvPicPr>
        <p:blipFill>
          <a:blip r:embed="rId2" cstate="print"/>
          <a:srcRect/>
          <a:stretch>
            <a:fillRect/>
          </a:stretch>
        </p:blipFill>
        <p:spPr bwMode="auto">
          <a:xfrm>
            <a:off x="500034" y="2071678"/>
            <a:ext cx="1716661" cy="1716661"/>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2571736" y="2143116"/>
            <a:ext cx="1857375" cy="1714500"/>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5000628" y="2071678"/>
            <a:ext cx="2000250" cy="1857375"/>
          </a:xfrm>
          <a:prstGeom prst="rect">
            <a:avLst/>
          </a:prstGeom>
          <a:noFill/>
          <a:ln w="9525">
            <a:noFill/>
            <a:miter lim="800000"/>
            <a:headEnd/>
            <a:tailEnd/>
          </a:ln>
        </p:spPr>
      </p:pic>
      <p:pic>
        <p:nvPicPr>
          <p:cNvPr id="7" name="Picture 6"/>
          <p:cNvPicPr>
            <a:picLocks noChangeAspect="1" noChangeArrowheads="1"/>
          </p:cNvPicPr>
          <p:nvPr/>
        </p:nvPicPr>
        <p:blipFill>
          <a:blip r:embed="rId5" cstate="print"/>
          <a:srcRect/>
          <a:stretch>
            <a:fillRect/>
          </a:stretch>
        </p:blipFill>
        <p:spPr bwMode="auto">
          <a:xfrm>
            <a:off x="571472" y="4143380"/>
            <a:ext cx="1714500" cy="2143123"/>
          </a:xfrm>
          <a:prstGeom prst="rect">
            <a:avLst/>
          </a:prstGeom>
          <a:noFill/>
          <a:ln w="9525">
            <a:noFill/>
            <a:miter lim="800000"/>
            <a:headEnd/>
            <a:tailEnd/>
          </a:ln>
        </p:spPr>
      </p:pic>
      <p:pic>
        <p:nvPicPr>
          <p:cNvPr id="8" name="Picture 7"/>
          <p:cNvPicPr>
            <a:picLocks noChangeAspect="1" noChangeArrowheads="1"/>
          </p:cNvPicPr>
          <p:nvPr/>
        </p:nvPicPr>
        <p:blipFill>
          <a:blip r:embed="rId6" cstate="print"/>
          <a:srcRect/>
          <a:stretch>
            <a:fillRect/>
          </a:stretch>
        </p:blipFill>
        <p:spPr bwMode="auto">
          <a:xfrm>
            <a:off x="3357554" y="4429132"/>
            <a:ext cx="2000250" cy="1857375"/>
          </a:xfrm>
          <a:prstGeom prst="rect">
            <a:avLst/>
          </a:prstGeom>
          <a:noFill/>
          <a:ln w="9525">
            <a:noFill/>
            <a:miter lim="800000"/>
            <a:headEnd/>
            <a:tailEnd/>
          </a:ln>
        </p:spPr>
      </p:pic>
      <p:pic>
        <p:nvPicPr>
          <p:cNvPr id="9" name="Picture 8"/>
          <p:cNvPicPr>
            <a:picLocks noChangeAspect="1" noChangeArrowheads="1"/>
          </p:cNvPicPr>
          <p:nvPr/>
        </p:nvPicPr>
        <p:blipFill>
          <a:blip r:embed="rId7" cstate="print"/>
          <a:srcRect/>
          <a:stretch>
            <a:fillRect/>
          </a:stretch>
        </p:blipFill>
        <p:spPr bwMode="auto">
          <a:xfrm>
            <a:off x="6572264" y="4357694"/>
            <a:ext cx="1928813" cy="1857375"/>
          </a:xfrm>
          <a:prstGeom prst="rect">
            <a:avLst/>
          </a:prstGeom>
          <a:noFill/>
          <a:ln w="9525">
            <a:noFill/>
            <a:miter lim="800000"/>
            <a:headEnd/>
            <a:tailEnd/>
          </a:ln>
        </p:spPr>
      </p:pic>
      <p:pic>
        <p:nvPicPr>
          <p:cNvPr id="10" name="Picture 9"/>
          <p:cNvPicPr>
            <a:picLocks noChangeAspect="1" noChangeArrowheads="1"/>
          </p:cNvPicPr>
          <p:nvPr/>
        </p:nvPicPr>
        <p:blipFill>
          <a:blip r:embed="rId8" cstate="print"/>
          <a:srcRect/>
          <a:stretch>
            <a:fillRect/>
          </a:stretch>
        </p:blipFill>
        <p:spPr bwMode="auto">
          <a:xfrm>
            <a:off x="7286625" y="2071678"/>
            <a:ext cx="1857375" cy="19288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8596" y="928670"/>
            <a:ext cx="8258204" cy="1347808"/>
          </a:xfrm>
        </p:spPr>
        <p:txBody>
          <a:bodyPr/>
          <a:lstStyle/>
          <a:p>
            <a:r>
              <a:rPr lang="en-CA" dirty="0" smtClean="0"/>
              <a:t>What have we learnt</a:t>
            </a:r>
            <a:br>
              <a:rPr lang="en-CA" dirty="0" smtClean="0"/>
            </a:br>
            <a:endParaRPr lang="en-CA" dirty="0" smtClean="0"/>
          </a:p>
        </p:txBody>
      </p:sp>
      <p:sp>
        <p:nvSpPr>
          <p:cNvPr id="19459" name="Rectangle 3"/>
          <p:cNvSpPr>
            <a:spLocks noGrp="1" noChangeArrowheads="1"/>
          </p:cNvSpPr>
          <p:nvPr>
            <p:ph idx="1"/>
          </p:nvPr>
        </p:nvSpPr>
        <p:spPr/>
        <p:txBody>
          <a:bodyPr/>
          <a:lstStyle/>
          <a:p>
            <a:pPr lvl="0"/>
            <a:r>
              <a:rPr lang="en-CA" dirty="0" smtClean="0"/>
              <a:t>Demand for IP research capacity building is very high – balancing economic and social goals</a:t>
            </a:r>
          </a:p>
          <a:p>
            <a:pPr lvl="0"/>
            <a:r>
              <a:rPr lang="en-CA" dirty="0" smtClean="0"/>
              <a:t>IP policy making at various levels – institutional, organisational, national and regional levels</a:t>
            </a:r>
          </a:p>
          <a:p>
            <a:pPr lvl="0"/>
            <a:r>
              <a:rPr lang="en-CA" dirty="0" smtClean="0"/>
              <a:t>Exemptions are necessary but not sufficient conditions for innovation</a:t>
            </a:r>
          </a:p>
          <a:p>
            <a:pPr lvl="0"/>
            <a:r>
              <a:rPr lang="en-CA" dirty="0" smtClean="0"/>
              <a:t>Room for framing national IP legislation around social policy imperatives</a:t>
            </a:r>
          </a:p>
          <a:p>
            <a:pPr>
              <a:buFont typeface="Webdings" pitchFamily="18" charset="2"/>
              <a:buNone/>
            </a:pPr>
            <a:endParaRPr lang="en-CA"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CA" dirty="0" smtClean="0"/>
              <a:t>What have we learnt</a:t>
            </a:r>
          </a:p>
        </p:txBody>
      </p:sp>
      <p:sp>
        <p:nvSpPr>
          <p:cNvPr id="20483" name="Rectangle 3"/>
          <p:cNvSpPr>
            <a:spLocks noGrp="1" noChangeArrowheads="1"/>
          </p:cNvSpPr>
          <p:nvPr>
            <p:ph idx="1"/>
          </p:nvPr>
        </p:nvSpPr>
        <p:spPr/>
        <p:txBody>
          <a:bodyPr/>
          <a:lstStyle/>
          <a:p>
            <a:pPr lvl="0"/>
            <a:r>
              <a:rPr lang="en-CA" dirty="0" smtClean="0"/>
              <a:t>Patent pooling is an emerging trend in a few countries (China, </a:t>
            </a:r>
            <a:r>
              <a:rPr lang="en-CA" dirty="0" err="1" smtClean="0"/>
              <a:t>india</a:t>
            </a:r>
            <a:r>
              <a:rPr lang="en-CA" dirty="0" smtClean="0"/>
              <a:t> and Philippines) but too early to find patterns.</a:t>
            </a:r>
          </a:p>
          <a:p>
            <a:pPr lvl="0"/>
            <a:r>
              <a:rPr lang="en-CA" dirty="0" smtClean="0"/>
              <a:t>Drivers of PP  could be  voluntary private sector, state or third party  push for public goods / services</a:t>
            </a:r>
          </a:p>
          <a:p>
            <a:pPr lvl="0"/>
            <a:r>
              <a:rPr lang="en-CA" dirty="0" smtClean="0"/>
              <a:t>Need for tangible incentives for research leading to innovation – the role of the state</a:t>
            </a:r>
          </a:p>
          <a:p>
            <a:pPr lvl="0"/>
            <a:endParaRPr lang="en-CA" dirty="0" smtClean="0"/>
          </a:p>
          <a:p>
            <a:pPr lvl="0"/>
            <a:endParaRPr lang="en-CA" dirty="0" smtClean="0"/>
          </a:p>
          <a:p>
            <a:pPr>
              <a:buFont typeface="Webdings" pitchFamily="18" charset="2"/>
              <a:buNone/>
            </a:pPr>
            <a:endParaRPr lang="en-CA"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04850"/>
            <a:ext cx="8229600" cy="2081208"/>
          </a:xfrm>
        </p:spPr>
        <p:txBody>
          <a:bodyPr/>
          <a:lstStyle/>
          <a:p>
            <a:r>
              <a:rPr lang="en-CA" sz="2800" b="1" dirty="0" smtClean="0"/>
              <a:t>The Functionality of the “three-step test” in Widening the Scope of Research Exemptions: Transposing the Copyright Experience into the Patent Field</a:t>
            </a:r>
            <a:r>
              <a:rPr lang="en-CA" sz="2800" dirty="0" smtClean="0"/>
              <a:t/>
            </a:r>
            <a:br>
              <a:rPr lang="en-CA" sz="2800" dirty="0" smtClean="0"/>
            </a:br>
            <a:endParaRPr lang="en-CA" sz="2800" dirty="0" smtClean="0"/>
          </a:p>
        </p:txBody>
      </p:sp>
      <p:sp>
        <p:nvSpPr>
          <p:cNvPr id="15363" name="Content Placeholder 2"/>
          <p:cNvSpPr>
            <a:spLocks noGrp="1"/>
          </p:cNvSpPr>
          <p:nvPr>
            <p:ph idx="1"/>
          </p:nvPr>
        </p:nvSpPr>
        <p:spPr/>
        <p:txBody>
          <a:bodyPr/>
          <a:lstStyle/>
          <a:p>
            <a:pPr marL="274320" indent="-274320" fontAlgn="auto">
              <a:spcAft>
                <a:spcPts val="0"/>
              </a:spcAft>
              <a:buClr>
                <a:schemeClr val="accent3"/>
              </a:buClr>
              <a:buNone/>
              <a:defRPr/>
            </a:pPr>
            <a:r>
              <a:rPr lang="es-ES" b="1" u="sng" dirty="0" smtClean="0"/>
              <a:t/>
            </a:r>
            <a:br>
              <a:rPr lang="es-ES" b="1" u="sng" dirty="0" smtClean="0"/>
            </a:br>
            <a:endParaRPr lang="es-ES" b="1" u="sng" dirty="0" smtClean="0"/>
          </a:p>
          <a:p>
            <a:pPr marL="274320" indent="-274320" fontAlgn="auto">
              <a:spcAft>
                <a:spcPts val="0"/>
              </a:spcAft>
              <a:buClr>
                <a:schemeClr val="accent3"/>
              </a:buClr>
              <a:buNone/>
              <a:defRPr/>
            </a:pPr>
            <a:r>
              <a:rPr lang="pt-BR" dirty="0" smtClean="0"/>
              <a:t>Instituto de Direito do Comércio Internacional e Desenvolvimento</a:t>
            </a:r>
            <a:endParaRPr lang="en-CA" dirty="0" smtClean="0"/>
          </a:p>
          <a:p>
            <a:pPr marL="274320" indent="-274320" fontAlgn="auto">
              <a:spcAft>
                <a:spcPts val="0"/>
              </a:spcAft>
              <a:buClr>
                <a:schemeClr val="accent3"/>
              </a:buClr>
              <a:buNone/>
              <a:defRPr/>
            </a:pPr>
            <a:endParaRPr lang="en-US" dirty="0" smtClean="0"/>
          </a:p>
          <a:p>
            <a:pPr marL="274320" indent="-274320" fontAlgn="auto">
              <a:spcAft>
                <a:spcPts val="0"/>
              </a:spcAft>
              <a:buClr>
                <a:schemeClr val="accent3"/>
              </a:buClr>
              <a:buNone/>
              <a:defRPr/>
            </a:pPr>
            <a:r>
              <a:rPr lang="en-US" dirty="0" err="1" smtClean="0"/>
              <a:t>Edson</a:t>
            </a:r>
            <a:r>
              <a:rPr lang="en-US" dirty="0" smtClean="0"/>
              <a:t> Beas Rodriguez Junior                  </a:t>
            </a:r>
            <a:endParaRPr lang="en-CA" dirty="0" smtClean="0"/>
          </a:p>
          <a:p>
            <a:pPr marL="274320" indent="-274320" fontAlgn="auto">
              <a:spcAft>
                <a:spcPts val="0"/>
              </a:spcAft>
              <a:buClr>
                <a:schemeClr val="accent3"/>
              </a:buClr>
              <a:buNone/>
              <a:defRPr/>
            </a:pPr>
            <a:r>
              <a:rPr lang="en-US" dirty="0" smtClean="0"/>
              <a:t> </a:t>
            </a:r>
            <a:endParaRPr lang="en-CA" dirty="0" smtClean="0"/>
          </a:p>
          <a:p>
            <a:pPr>
              <a:buNone/>
            </a:pPr>
            <a:r>
              <a:rPr lang="en-CA" dirty="0" smtClean="0"/>
              <a:t>				BRAZIL </a:t>
            </a:r>
          </a:p>
        </p:txBody>
      </p:sp>
      <p:pic>
        <p:nvPicPr>
          <p:cNvPr id="4" name="Picture 10"/>
          <p:cNvPicPr>
            <a:picLocks noChangeAspect="1" noChangeArrowheads="1"/>
          </p:cNvPicPr>
          <p:nvPr/>
        </p:nvPicPr>
        <p:blipFill>
          <a:blip r:embed="rId2" cstate="print"/>
          <a:srcRect/>
          <a:stretch>
            <a:fillRect/>
          </a:stretch>
        </p:blipFill>
        <p:spPr bwMode="auto">
          <a:xfrm>
            <a:off x="5715008" y="3857628"/>
            <a:ext cx="1785938" cy="18573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Research findings - Brazil</a:t>
            </a:r>
            <a:endParaRPr lang="en-CA" dirty="0"/>
          </a:p>
        </p:txBody>
      </p:sp>
      <p:sp>
        <p:nvSpPr>
          <p:cNvPr id="3" name="Content Placeholder 2"/>
          <p:cNvSpPr>
            <a:spLocks noGrp="1"/>
          </p:cNvSpPr>
          <p:nvPr>
            <p:ph idx="1"/>
          </p:nvPr>
        </p:nvSpPr>
        <p:spPr/>
        <p:txBody>
          <a:bodyPr/>
          <a:lstStyle/>
          <a:p>
            <a:endParaRPr lang="en-CA" dirty="0" smtClean="0"/>
          </a:p>
          <a:p>
            <a:pPr lvl="0"/>
            <a:r>
              <a:rPr lang="en-CA" dirty="0" smtClean="0"/>
              <a:t>Terms of article 30 (3 step test of patent law) – limited in interpretation. </a:t>
            </a:r>
          </a:p>
          <a:p>
            <a:pPr lvl="0"/>
            <a:r>
              <a:rPr lang="en-CA" dirty="0" smtClean="0"/>
              <a:t>A reinterpretation of the terms is possible AND mandatory that reconciles commercial and social interests</a:t>
            </a:r>
          </a:p>
          <a:p>
            <a:r>
              <a:rPr lang="en-CA" dirty="0" smtClean="0"/>
              <a:t>Makes a case for research AND development exemption in TRIPS</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What</a:t>
            </a:r>
            <a:r>
              <a:rPr lang="fr-CA" dirty="0" smtClean="0"/>
              <a:t> </a:t>
            </a:r>
            <a:r>
              <a:rPr lang="fr-CA" dirty="0" err="1" smtClean="0"/>
              <a:t>is</a:t>
            </a:r>
            <a:r>
              <a:rPr lang="fr-CA" dirty="0" smtClean="0"/>
              <a:t> IDRC</a:t>
            </a:r>
            <a:endParaRPr lang="en-CA" dirty="0"/>
          </a:p>
        </p:txBody>
      </p:sp>
      <p:sp>
        <p:nvSpPr>
          <p:cNvPr id="3" name="Content Placeholder 2"/>
          <p:cNvSpPr>
            <a:spLocks noGrp="1"/>
          </p:cNvSpPr>
          <p:nvPr>
            <p:ph idx="1"/>
          </p:nvPr>
        </p:nvSpPr>
        <p:spPr/>
        <p:txBody>
          <a:bodyPr/>
          <a:lstStyle/>
          <a:p>
            <a:pPr marL="180975" indent="-180975">
              <a:buClr>
                <a:srgbClr val="444D99"/>
              </a:buClr>
              <a:buFont typeface="Wingdings" pitchFamily="2" charset="2"/>
              <a:buNone/>
            </a:pPr>
            <a:r>
              <a:rPr lang="en-CA" sz="2300" dirty="0" smtClean="0"/>
              <a:t>A Canadian Crown Corporation</a:t>
            </a:r>
          </a:p>
          <a:p>
            <a:pPr marL="180975" indent="-180975">
              <a:buClr>
                <a:srgbClr val="444D99"/>
              </a:buClr>
              <a:buFont typeface="Wingdings" pitchFamily="2" charset="2"/>
              <a:buNone/>
            </a:pPr>
            <a:r>
              <a:rPr lang="en-CA" sz="2300" dirty="0" smtClean="0"/>
              <a:t>Mandate – </a:t>
            </a:r>
            <a:r>
              <a:rPr lang="en-CA" sz="1700" i="1" dirty="0" smtClean="0"/>
              <a:t>“</a:t>
            </a:r>
            <a:r>
              <a:rPr lang="fr-CA" sz="1700" i="1" dirty="0" smtClean="0"/>
              <a:t>to </a:t>
            </a:r>
            <a:r>
              <a:rPr lang="fr-CA" sz="1700" i="1" dirty="0" err="1" smtClean="0"/>
              <a:t>initiate</a:t>
            </a:r>
            <a:r>
              <a:rPr lang="fr-CA" sz="1700" i="1" dirty="0" smtClean="0"/>
              <a:t>, encourage, support and </a:t>
            </a:r>
            <a:r>
              <a:rPr lang="fr-CA" sz="1700" i="1" dirty="0" err="1" smtClean="0"/>
              <a:t>conduct</a:t>
            </a:r>
            <a:r>
              <a:rPr lang="fr-CA" sz="1700" i="1" dirty="0" smtClean="0"/>
              <a:t> </a:t>
            </a:r>
            <a:r>
              <a:rPr lang="fr-CA" sz="1700" i="1" dirty="0" err="1" smtClean="0"/>
              <a:t>research</a:t>
            </a:r>
            <a:r>
              <a:rPr lang="fr-CA" sz="1700" i="1" dirty="0" smtClean="0"/>
              <a:t> </a:t>
            </a:r>
            <a:r>
              <a:rPr lang="fr-CA" sz="1700" i="1" dirty="0" err="1" smtClean="0"/>
              <a:t>into</a:t>
            </a:r>
            <a:r>
              <a:rPr lang="fr-CA" sz="1700" i="1" dirty="0" smtClean="0"/>
              <a:t> the </a:t>
            </a:r>
            <a:r>
              <a:rPr lang="fr-CA" sz="1700" i="1" dirty="0" err="1" smtClean="0"/>
              <a:t>problems</a:t>
            </a:r>
            <a:r>
              <a:rPr lang="fr-CA" sz="1700" i="1" dirty="0" smtClean="0"/>
              <a:t> of the </a:t>
            </a:r>
            <a:r>
              <a:rPr lang="fr-CA" sz="1700" i="1" dirty="0" err="1" smtClean="0"/>
              <a:t>developing</a:t>
            </a:r>
            <a:r>
              <a:rPr lang="fr-CA" sz="1700" i="1" dirty="0" smtClean="0"/>
              <a:t> </a:t>
            </a:r>
            <a:r>
              <a:rPr lang="fr-CA" sz="1700" i="1" dirty="0" err="1" smtClean="0"/>
              <a:t>regions</a:t>
            </a:r>
            <a:r>
              <a:rPr lang="fr-CA" sz="1700" i="1" dirty="0" smtClean="0"/>
              <a:t> of the world and </a:t>
            </a:r>
            <a:r>
              <a:rPr lang="fr-CA" sz="1700" i="1" dirty="0" err="1" smtClean="0"/>
              <a:t>into</a:t>
            </a:r>
            <a:r>
              <a:rPr lang="fr-CA" sz="1700" i="1" dirty="0" smtClean="0"/>
              <a:t> the </a:t>
            </a:r>
            <a:r>
              <a:rPr lang="fr-CA" sz="1700" i="1" dirty="0" err="1" smtClean="0"/>
              <a:t>means</a:t>
            </a:r>
            <a:r>
              <a:rPr lang="fr-CA" sz="1700" i="1" dirty="0" smtClean="0"/>
              <a:t> for </a:t>
            </a:r>
            <a:r>
              <a:rPr lang="fr-CA" sz="1700" i="1" dirty="0" err="1" smtClean="0"/>
              <a:t>applying</a:t>
            </a:r>
            <a:r>
              <a:rPr lang="fr-CA" sz="1700" i="1" dirty="0" smtClean="0"/>
              <a:t> and </a:t>
            </a:r>
            <a:r>
              <a:rPr lang="fr-CA" sz="1700" i="1" dirty="0" err="1" smtClean="0"/>
              <a:t>adapting</a:t>
            </a:r>
            <a:r>
              <a:rPr lang="fr-CA" sz="1700" i="1" dirty="0" smtClean="0"/>
              <a:t> </a:t>
            </a:r>
            <a:r>
              <a:rPr lang="fr-CA" sz="1700" i="1" dirty="0" err="1" smtClean="0"/>
              <a:t>scientific</a:t>
            </a:r>
            <a:r>
              <a:rPr lang="fr-CA" sz="1700" i="1" dirty="0" smtClean="0"/>
              <a:t>, </a:t>
            </a:r>
            <a:r>
              <a:rPr lang="fr-CA" sz="1700" i="1" dirty="0" err="1" smtClean="0"/>
              <a:t>technical</a:t>
            </a:r>
            <a:r>
              <a:rPr lang="fr-CA" sz="1700" i="1" dirty="0" smtClean="0"/>
              <a:t> and </a:t>
            </a:r>
            <a:r>
              <a:rPr lang="fr-CA" sz="1700" i="1" dirty="0" err="1" smtClean="0"/>
              <a:t>other</a:t>
            </a:r>
            <a:r>
              <a:rPr lang="fr-CA" sz="1700" i="1" dirty="0" smtClean="0"/>
              <a:t> </a:t>
            </a:r>
            <a:r>
              <a:rPr lang="fr-CA" sz="1700" i="1" dirty="0" err="1" smtClean="0"/>
              <a:t>knowledge</a:t>
            </a:r>
            <a:r>
              <a:rPr lang="fr-CA" sz="1700" i="1" dirty="0" smtClean="0"/>
              <a:t> to the </a:t>
            </a:r>
            <a:r>
              <a:rPr lang="fr-CA" sz="1700" i="1" dirty="0" err="1" smtClean="0"/>
              <a:t>economic</a:t>
            </a:r>
            <a:r>
              <a:rPr lang="fr-CA" sz="1700" i="1" dirty="0" smtClean="0"/>
              <a:t> and social </a:t>
            </a:r>
            <a:r>
              <a:rPr lang="fr-CA" sz="1700" i="1" dirty="0" err="1" smtClean="0"/>
              <a:t>advancement</a:t>
            </a:r>
            <a:r>
              <a:rPr lang="fr-CA" sz="1700" i="1" dirty="0" smtClean="0"/>
              <a:t> of </a:t>
            </a:r>
            <a:r>
              <a:rPr lang="fr-CA" sz="1700" i="1" dirty="0" err="1" smtClean="0"/>
              <a:t>those</a:t>
            </a:r>
            <a:r>
              <a:rPr lang="fr-CA" sz="1700" i="1" dirty="0" smtClean="0"/>
              <a:t> </a:t>
            </a:r>
            <a:r>
              <a:rPr lang="fr-CA" sz="1700" i="1" dirty="0" err="1" smtClean="0"/>
              <a:t>regions</a:t>
            </a:r>
            <a:r>
              <a:rPr lang="en-US" sz="1700" dirty="0" smtClean="0"/>
              <a:t>”</a:t>
            </a:r>
            <a:r>
              <a:rPr lang="en-CA" sz="1700" i="1" dirty="0" smtClean="0"/>
              <a:t> </a:t>
            </a:r>
            <a:r>
              <a:rPr lang="fr-CA" sz="1700" i="1" dirty="0" smtClean="0"/>
              <a:t> </a:t>
            </a:r>
          </a:p>
          <a:p>
            <a:pPr marL="180975" indent="-180975">
              <a:buClr>
                <a:srgbClr val="444D99"/>
              </a:buClr>
              <a:buFont typeface="Wingdings" pitchFamily="2" charset="2"/>
              <a:buNone/>
            </a:pPr>
            <a:endParaRPr lang="en-CA" sz="1700" i="1" dirty="0" smtClean="0"/>
          </a:p>
          <a:p>
            <a:pPr marL="180975" indent="-180975">
              <a:buClr>
                <a:srgbClr val="444D99"/>
              </a:buClr>
              <a:buFont typeface="Wingdings" pitchFamily="2" charset="2"/>
              <a:buNone/>
            </a:pPr>
            <a:r>
              <a:rPr lang="en-CA" sz="2300" dirty="0" smtClean="0"/>
              <a:t>IDRC Act</a:t>
            </a:r>
          </a:p>
          <a:p>
            <a:pPr marL="827088" lvl="1">
              <a:buClr>
                <a:srgbClr val="444D99"/>
              </a:buClr>
              <a:buFont typeface="Wingdings" pitchFamily="2" charset="2"/>
              <a:buChar char="ú"/>
            </a:pPr>
            <a:r>
              <a:rPr lang="en-CA" sz="1700" dirty="0" smtClean="0"/>
              <a:t>Enlist scientists in Canada and abroad </a:t>
            </a:r>
          </a:p>
          <a:p>
            <a:pPr marL="827088" lvl="1">
              <a:buClr>
                <a:srgbClr val="444D99"/>
              </a:buClr>
              <a:buFont typeface="Wingdings" pitchFamily="2" charset="2"/>
              <a:buChar char="ú"/>
            </a:pPr>
            <a:r>
              <a:rPr lang="en-CA" sz="1700" dirty="0" smtClean="0"/>
              <a:t>Build skills and institutions</a:t>
            </a:r>
          </a:p>
          <a:p>
            <a:pPr marL="827088" lvl="1">
              <a:buClr>
                <a:srgbClr val="444D99"/>
              </a:buClr>
              <a:buFont typeface="Wingdings" pitchFamily="2" charset="2"/>
              <a:buChar char="ú"/>
            </a:pPr>
            <a:r>
              <a:rPr lang="en-CA" sz="1700" dirty="0" smtClean="0"/>
              <a:t>Coordinate development research</a:t>
            </a:r>
          </a:p>
          <a:p>
            <a:pPr marL="827088" lvl="1">
              <a:buClr>
                <a:srgbClr val="444D99"/>
              </a:buClr>
              <a:buFont typeface="Wingdings" pitchFamily="2" charset="2"/>
              <a:buChar char="ú"/>
            </a:pPr>
            <a:r>
              <a:rPr lang="en-CA" sz="1700" dirty="0" smtClean="0"/>
              <a:t>Foster cooperation for mutual benefit</a:t>
            </a:r>
          </a:p>
          <a:p>
            <a:pPr marL="827088" lvl="1">
              <a:buClr>
                <a:srgbClr val="444D99"/>
              </a:buClr>
              <a:buNone/>
            </a:pPr>
            <a:endParaRPr lang="en-CA" sz="1700" dirty="0" smtClean="0"/>
          </a:p>
          <a:p>
            <a:pPr marL="827088" lvl="1">
              <a:buClr>
                <a:srgbClr val="444D99"/>
              </a:buClr>
              <a:buNone/>
            </a:pPr>
            <a:r>
              <a:rPr lang="en-CA" sz="2300" dirty="0" smtClean="0"/>
              <a:t>Funds others to do research, not performed in-house</a:t>
            </a:r>
            <a:endParaRPr lang="en-US" sz="2300" dirty="0" smtClean="0"/>
          </a:p>
          <a:p>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2081208"/>
          </a:xfrm>
        </p:spPr>
        <p:txBody>
          <a:bodyPr/>
          <a:lstStyle/>
          <a:p>
            <a:pPr marL="274320" indent="-274320" algn="ctr" fontAlgn="auto">
              <a:spcAft>
                <a:spcPts val="0"/>
              </a:spcAft>
              <a:defRPr/>
            </a:pPr>
            <a:r>
              <a:rPr lang="en-CA" sz="2800" dirty="0" smtClean="0"/>
              <a:t> </a:t>
            </a:r>
            <a:r>
              <a:rPr lang="en-CA" sz="2800" b="1" u="sng" dirty="0" smtClean="0"/>
              <a:t> </a:t>
            </a:r>
            <a:r>
              <a:rPr lang="en-CA" sz="2800" b="1" dirty="0" smtClean="0"/>
              <a:t>Assessing the Challenges of Patent and Research Exemption on Research Capacity and Utilization in Universities, Research Institutions and Industry in Botswana </a:t>
            </a:r>
            <a:r>
              <a:rPr lang="en-CA" sz="2800" dirty="0" smtClean="0"/>
              <a:t/>
            </a:r>
            <a:br>
              <a:rPr lang="en-CA" sz="2800" dirty="0" smtClean="0"/>
            </a:br>
            <a:endParaRPr lang="en-CA" sz="2800" dirty="0"/>
          </a:p>
        </p:txBody>
      </p:sp>
      <p:sp>
        <p:nvSpPr>
          <p:cNvPr id="3" name="Content Placeholder 2"/>
          <p:cNvSpPr>
            <a:spLocks noGrp="1"/>
          </p:cNvSpPr>
          <p:nvPr>
            <p:ph idx="1"/>
          </p:nvPr>
        </p:nvSpPr>
        <p:spPr/>
        <p:txBody>
          <a:bodyPr/>
          <a:lstStyle/>
          <a:p>
            <a:pPr marL="274320" indent="-274320" fontAlgn="auto">
              <a:spcAft>
                <a:spcPts val="0"/>
              </a:spcAft>
              <a:buClr>
                <a:schemeClr val="accent3"/>
              </a:buClr>
              <a:buFont typeface="Wingdings 2"/>
              <a:buChar char=""/>
              <a:defRPr/>
            </a:pPr>
            <a:endParaRPr lang="en-CA" dirty="0" smtClean="0"/>
          </a:p>
          <a:p>
            <a:pPr marL="274320" indent="-274320" fontAlgn="auto">
              <a:spcAft>
                <a:spcPts val="0"/>
              </a:spcAft>
              <a:buClr>
                <a:schemeClr val="accent3"/>
              </a:buClr>
              <a:buNone/>
              <a:defRPr/>
            </a:pPr>
            <a:r>
              <a:rPr lang="en-CA" dirty="0" smtClean="0"/>
              <a:t>			</a:t>
            </a:r>
            <a:r>
              <a:rPr lang="en-US" sz="2400" dirty="0" smtClean="0"/>
              <a:t>University of Botswana, Gaborone</a:t>
            </a:r>
            <a:endParaRPr lang="en-CA" sz="2400" dirty="0" smtClean="0"/>
          </a:p>
          <a:p>
            <a:pPr marL="274320" indent="-274320" fontAlgn="auto">
              <a:spcAft>
                <a:spcPts val="0"/>
              </a:spcAft>
              <a:buClr>
                <a:schemeClr val="accent3"/>
              </a:buClr>
              <a:buNone/>
              <a:defRPr/>
            </a:pPr>
            <a:r>
              <a:rPr lang="en-US" sz="2400" dirty="0" smtClean="0"/>
              <a:t>				Dr. </a:t>
            </a:r>
            <a:r>
              <a:rPr lang="en-US" sz="2400" dirty="0" err="1" smtClean="0"/>
              <a:t>Njoku</a:t>
            </a:r>
            <a:r>
              <a:rPr lang="en-US" sz="2400" dirty="0" smtClean="0"/>
              <a:t> Ola </a:t>
            </a:r>
            <a:r>
              <a:rPr lang="en-US" sz="2400" dirty="0" err="1" smtClean="0"/>
              <a:t>Ama</a:t>
            </a:r>
            <a:endParaRPr lang="en-US" sz="2400" dirty="0" smtClean="0"/>
          </a:p>
          <a:p>
            <a:pPr marL="274320" indent="-274320" fontAlgn="auto">
              <a:spcAft>
                <a:spcPts val="0"/>
              </a:spcAft>
              <a:buClr>
                <a:schemeClr val="accent3"/>
              </a:buClr>
              <a:buNone/>
              <a:defRPr/>
            </a:pPr>
            <a:endParaRPr lang="en-US" sz="2400" dirty="0" smtClean="0"/>
          </a:p>
          <a:p>
            <a:pPr marL="274320" indent="-274320" fontAlgn="auto">
              <a:spcAft>
                <a:spcPts val="0"/>
              </a:spcAft>
              <a:buClr>
                <a:schemeClr val="accent3"/>
              </a:buClr>
              <a:buNone/>
              <a:defRPr/>
            </a:pPr>
            <a:endParaRPr lang="en-US" sz="2400" dirty="0" smtClean="0"/>
          </a:p>
          <a:p>
            <a:pPr marL="274320" indent="-274320" fontAlgn="auto">
              <a:spcAft>
                <a:spcPts val="0"/>
              </a:spcAft>
              <a:buClr>
                <a:schemeClr val="accent3"/>
              </a:buClr>
              <a:buNone/>
              <a:defRPr/>
            </a:pPr>
            <a:r>
              <a:rPr lang="en-US" sz="2400" dirty="0" smtClean="0"/>
              <a:t>				BOTSWANA</a:t>
            </a:r>
            <a:endParaRPr lang="en-CA" sz="2400" dirty="0" smtClean="0"/>
          </a:p>
          <a:p>
            <a:pPr marL="274320" indent="-274320" fontAlgn="auto">
              <a:spcAft>
                <a:spcPts val="0"/>
              </a:spcAft>
              <a:buClr>
                <a:schemeClr val="accent3"/>
              </a:buClr>
              <a:buNone/>
              <a:defRPr/>
            </a:pPr>
            <a:endParaRPr lang="en-CA" dirty="0"/>
          </a:p>
        </p:txBody>
      </p:sp>
      <p:pic>
        <p:nvPicPr>
          <p:cNvPr id="4" name="Picture 4"/>
          <p:cNvPicPr>
            <a:picLocks noChangeAspect="1" noChangeArrowheads="1"/>
          </p:cNvPicPr>
          <p:nvPr/>
        </p:nvPicPr>
        <p:blipFill>
          <a:blip r:embed="rId2" cstate="print"/>
          <a:srcRect/>
          <a:stretch>
            <a:fillRect/>
          </a:stretch>
        </p:blipFill>
        <p:spPr bwMode="auto">
          <a:xfrm>
            <a:off x="5857884" y="3786190"/>
            <a:ext cx="1857375" cy="17145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findings - Botswana</a:t>
            </a:r>
            <a:endParaRPr lang="en-CA" dirty="0"/>
          </a:p>
        </p:txBody>
      </p:sp>
      <p:sp>
        <p:nvSpPr>
          <p:cNvPr id="3" name="Content Placeholder 2"/>
          <p:cNvSpPr>
            <a:spLocks noGrp="1"/>
          </p:cNvSpPr>
          <p:nvPr>
            <p:ph idx="1"/>
          </p:nvPr>
        </p:nvSpPr>
        <p:spPr/>
        <p:txBody>
          <a:bodyPr/>
          <a:lstStyle/>
          <a:p>
            <a:r>
              <a:rPr lang="en-US" sz="2800" dirty="0" smtClean="0"/>
              <a:t> Very low level of awareness</a:t>
            </a:r>
            <a:endParaRPr lang="en-CA" sz="2800" dirty="0" smtClean="0"/>
          </a:p>
          <a:p>
            <a:pPr lvl="1"/>
            <a:r>
              <a:rPr lang="en-US" dirty="0" smtClean="0"/>
              <a:t>IP legislation 1966 but very low awareness  </a:t>
            </a:r>
            <a:endParaRPr lang="en-CA" dirty="0" smtClean="0"/>
          </a:p>
          <a:p>
            <a:pPr lvl="1"/>
            <a:r>
              <a:rPr lang="en-US" dirty="0" smtClean="0"/>
              <a:t>Awareness of researchers on IP  is superficial</a:t>
            </a:r>
            <a:endParaRPr lang="en-CA" dirty="0" smtClean="0"/>
          </a:p>
          <a:p>
            <a:pPr lvl="1"/>
            <a:r>
              <a:rPr lang="en-US" dirty="0" smtClean="0"/>
              <a:t>Existing legal framework  is ineffective</a:t>
            </a:r>
            <a:endParaRPr lang="en-CA" dirty="0" smtClean="0"/>
          </a:p>
          <a:p>
            <a:pPr lvl="0"/>
            <a:r>
              <a:rPr lang="en-US" sz="2800" dirty="0" smtClean="0"/>
              <a:t>IP law exists but </a:t>
            </a:r>
            <a:endParaRPr lang="en-CA" sz="2800" dirty="0" smtClean="0"/>
          </a:p>
          <a:p>
            <a:pPr lvl="1"/>
            <a:r>
              <a:rPr lang="en-US" dirty="0" smtClean="0"/>
              <a:t>scope of exemptions and options not understood</a:t>
            </a:r>
            <a:endParaRPr lang="en-CA" dirty="0" smtClean="0"/>
          </a:p>
          <a:p>
            <a:pPr lvl="1"/>
            <a:r>
              <a:rPr lang="en-US" dirty="0" smtClean="0"/>
              <a:t>need for endogenous research </a:t>
            </a:r>
            <a:endParaRPr lang="en-CA" dirty="0" smtClean="0"/>
          </a:p>
          <a:p>
            <a:endParaRPr lang="en-C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Key findings - Botswana</a:t>
            </a:r>
            <a:endParaRPr lang="en-CA" dirty="0"/>
          </a:p>
        </p:txBody>
      </p:sp>
      <p:sp>
        <p:nvSpPr>
          <p:cNvPr id="3" name="Content Placeholder 2"/>
          <p:cNvSpPr>
            <a:spLocks noGrp="1"/>
          </p:cNvSpPr>
          <p:nvPr>
            <p:ph idx="1"/>
          </p:nvPr>
        </p:nvSpPr>
        <p:spPr/>
        <p:txBody>
          <a:bodyPr/>
          <a:lstStyle/>
          <a:p>
            <a:pPr lvl="0"/>
            <a:endParaRPr lang="en-US" sz="2800" b="1" dirty="0" smtClean="0"/>
          </a:p>
          <a:p>
            <a:pPr lvl="0"/>
            <a:r>
              <a:rPr lang="en-US" sz="2800" b="1" dirty="0" smtClean="0"/>
              <a:t>Real  need –capacity building for domestic patent filing process</a:t>
            </a:r>
            <a:endParaRPr lang="en-CA" sz="2800" b="1" dirty="0" smtClean="0"/>
          </a:p>
          <a:p>
            <a:pPr lvl="1"/>
            <a:r>
              <a:rPr lang="en-US" b="1" dirty="0" smtClean="0"/>
              <a:t>Content exists but lacks clarity and articulation</a:t>
            </a:r>
            <a:endParaRPr lang="en-CA" b="1" dirty="0" smtClean="0"/>
          </a:p>
          <a:p>
            <a:pPr lvl="1"/>
            <a:r>
              <a:rPr lang="en-US" b="1" dirty="0" smtClean="0"/>
              <a:t>Insignificant numbers of domestic patentees</a:t>
            </a:r>
            <a:endParaRPr lang="en-CA" b="1" dirty="0" smtClean="0"/>
          </a:p>
          <a:p>
            <a:pPr lvl="0"/>
            <a:r>
              <a:rPr lang="en-US" sz="2800" b="1" dirty="0" smtClean="0"/>
              <a:t>Research exemptions are not enough</a:t>
            </a:r>
            <a:endParaRPr lang="en-CA" sz="2800" b="1" dirty="0" smtClean="0"/>
          </a:p>
          <a:p>
            <a:pPr lvl="1"/>
            <a:r>
              <a:rPr lang="en-US" dirty="0" smtClean="0"/>
              <a:t>Incentives for researchers to innovate</a:t>
            </a:r>
            <a:endParaRPr lang="en-CA" dirty="0" smtClean="0"/>
          </a:p>
          <a:p>
            <a:pPr>
              <a:buNone/>
            </a:pPr>
            <a:r>
              <a:rPr lang="en-US" sz="2800" dirty="0" smtClean="0"/>
              <a:t> </a:t>
            </a:r>
            <a:endParaRPr lang="en-CA" sz="2800" dirty="0" smtClean="0"/>
          </a:p>
          <a:p>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04850"/>
            <a:ext cx="8229600" cy="2081208"/>
          </a:xfrm>
        </p:spPr>
        <p:txBody>
          <a:bodyPr/>
          <a:lstStyle/>
          <a:p>
            <a:pPr marL="274320" indent="-274320" fontAlgn="auto">
              <a:spcAft>
                <a:spcPts val="0"/>
              </a:spcAft>
              <a:defRPr/>
            </a:pPr>
            <a:r>
              <a:rPr lang="en-US" sz="2800" b="1" dirty="0" smtClean="0"/>
              <a:t>Accessing Technologies and Information Contained in Patent Documents to Enhance Innovative Research in Tanzania: The TRIPS Agreement Research Exemption</a:t>
            </a:r>
            <a:r>
              <a:rPr lang="en-CA" sz="2800" dirty="0" smtClean="0"/>
              <a:t/>
            </a:r>
            <a:br>
              <a:rPr lang="en-CA" sz="2800" dirty="0" smtClean="0"/>
            </a:br>
            <a:r>
              <a:rPr lang="en-US" sz="2800" dirty="0" smtClean="0"/>
              <a:t> </a:t>
            </a:r>
            <a:r>
              <a:rPr lang="en-CA" sz="2800" dirty="0" smtClean="0"/>
              <a:t/>
            </a:r>
            <a:br>
              <a:rPr lang="en-CA" sz="2800" dirty="0" smtClean="0"/>
            </a:br>
            <a:endParaRPr lang="en-CA" sz="2800" dirty="0" smtClean="0"/>
          </a:p>
        </p:txBody>
      </p:sp>
      <p:sp>
        <p:nvSpPr>
          <p:cNvPr id="16387" name="Content Placeholder 2"/>
          <p:cNvSpPr>
            <a:spLocks noGrp="1"/>
          </p:cNvSpPr>
          <p:nvPr>
            <p:ph idx="1"/>
          </p:nvPr>
        </p:nvSpPr>
        <p:spPr/>
        <p:txBody>
          <a:bodyPr/>
          <a:lstStyle/>
          <a:p>
            <a:pPr marL="274320" indent="-274320" algn="ctr" fontAlgn="auto">
              <a:spcAft>
                <a:spcPts val="0"/>
              </a:spcAft>
              <a:buClr>
                <a:schemeClr val="accent3"/>
              </a:buClr>
              <a:buNone/>
              <a:defRPr/>
            </a:pPr>
            <a:r>
              <a:rPr lang="en-US" sz="2000" dirty="0" smtClean="0"/>
              <a:t>Tanzania Commission for Science and Technology (COSTECH)</a:t>
            </a:r>
            <a:endParaRPr lang="en-CA" sz="2000" dirty="0" smtClean="0"/>
          </a:p>
          <a:p>
            <a:pPr marL="274320" indent="-274320" algn="ctr" fontAlgn="auto">
              <a:spcAft>
                <a:spcPts val="0"/>
              </a:spcAft>
              <a:buClr>
                <a:schemeClr val="accent3"/>
              </a:buClr>
              <a:buNone/>
              <a:defRPr/>
            </a:pPr>
            <a:endParaRPr lang="en-US" sz="2000" dirty="0" smtClean="0"/>
          </a:p>
          <a:p>
            <a:pPr marL="274320" indent="-274320" algn="ctr" fontAlgn="auto">
              <a:spcAft>
                <a:spcPts val="0"/>
              </a:spcAft>
              <a:buClr>
                <a:schemeClr val="accent3"/>
              </a:buClr>
              <a:buNone/>
              <a:defRPr/>
            </a:pPr>
            <a:endParaRPr lang="en-US" sz="2000" dirty="0" smtClean="0"/>
          </a:p>
          <a:p>
            <a:pPr marL="274320" indent="-274320" algn="ctr" fontAlgn="auto">
              <a:spcAft>
                <a:spcPts val="0"/>
              </a:spcAft>
              <a:buClr>
                <a:schemeClr val="accent3"/>
              </a:buClr>
              <a:buNone/>
              <a:defRPr/>
            </a:pPr>
            <a:r>
              <a:rPr lang="en-US" sz="2000" dirty="0" smtClean="0"/>
              <a:t>Georges Silas Shemdoe                  </a:t>
            </a:r>
            <a:endParaRPr lang="en-CA" sz="2000" dirty="0" smtClean="0"/>
          </a:p>
          <a:p>
            <a:pPr marL="274320" indent="-274320" fontAlgn="auto">
              <a:spcAft>
                <a:spcPts val="0"/>
              </a:spcAft>
              <a:buClr>
                <a:schemeClr val="accent3"/>
              </a:buClr>
              <a:buFont typeface="Wingdings 2"/>
              <a:buChar char=""/>
              <a:defRPr/>
            </a:pPr>
            <a:endParaRPr lang="en-CA" sz="2000" dirty="0" smtClean="0"/>
          </a:p>
          <a:p>
            <a:pPr>
              <a:buNone/>
            </a:pPr>
            <a:endParaRPr lang="en-CA" sz="2000" dirty="0" smtClean="0"/>
          </a:p>
          <a:p>
            <a:pPr>
              <a:buNone/>
            </a:pPr>
            <a:endParaRPr lang="en-CA" sz="2000" dirty="0" smtClean="0"/>
          </a:p>
          <a:p>
            <a:pPr>
              <a:buNone/>
            </a:pPr>
            <a:r>
              <a:rPr lang="en-CA" sz="2000" dirty="0" smtClean="0"/>
              <a:t>			TANZANIA</a:t>
            </a:r>
            <a:endParaRPr lang="en-CA" dirty="0" smtClean="0"/>
          </a:p>
        </p:txBody>
      </p:sp>
      <p:pic>
        <p:nvPicPr>
          <p:cNvPr id="4" name="Picture 5"/>
          <p:cNvPicPr>
            <a:picLocks noChangeAspect="1" noChangeArrowheads="1"/>
          </p:cNvPicPr>
          <p:nvPr/>
        </p:nvPicPr>
        <p:blipFill>
          <a:blip r:embed="rId2" cstate="print"/>
          <a:srcRect/>
          <a:stretch>
            <a:fillRect/>
          </a:stretch>
        </p:blipFill>
        <p:spPr bwMode="auto">
          <a:xfrm>
            <a:off x="5214942" y="3786190"/>
            <a:ext cx="2000250" cy="18573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Key findings - Tanzania</a:t>
            </a:r>
            <a:endParaRPr lang="en-CA" dirty="0"/>
          </a:p>
        </p:txBody>
      </p:sp>
      <p:sp>
        <p:nvSpPr>
          <p:cNvPr id="3" name="Content Placeholder 2"/>
          <p:cNvSpPr>
            <a:spLocks noGrp="1"/>
          </p:cNvSpPr>
          <p:nvPr>
            <p:ph idx="1"/>
          </p:nvPr>
        </p:nvSpPr>
        <p:spPr/>
        <p:txBody>
          <a:bodyPr/>
          <a:lstStyle/>
          <a:p>
            <a:pPr lvl="0"/>
            <a:endParaRPr lang="en-CA" b="1" dirty="0" smtClean="0"/>
          </a:p>
          <a:p>
            <a:pPr lvl="0"/>
            <a:r>
              <a:rPr lang="en-US" b="1" dirty="0" smtClean="0"/>
              <a:t> </a:t>
            </a:r>
            <a:r>
              <a:rPr lang="en-US" dirty="0" smtClean="0"/>
              <a:t>Tanzanian researchers have a low level of intellectual property awareness</a:t>
            </a:r>
            <a:endParaRPr lang="en-CA" b="1" dirty="0" smtClean="0"/>
          </a:p>
          <a:p>
            <a:pPr lvl="0"/>
            <a:r>
              <a:rPr lang="en-US" dirty="0" smtClean="0"/>
              <a:t>IP information should be integrated in capacity building strategies. </a:t>
            </a:r>
          </a:p>
          <a:p>
            <a:pPr lvl="0"/>
            <a:r>
              <a:rPr lang="en-US" dirty="0" smtClean="0"/>
              <a:t>Researchers are not aware of IP issues because IP is not taught at all level of education.</a:t>
            </a:r>
            <a:endParaRPr lang="en-CA" dirty="0" smtClean="0"/>
          </a:p>
          <a:p>
            <a:pPr lvl="0"/>
            <a:endParaRPr lang="en-C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Key findings - Tanzania</a:t>
            </a:r>
            <a:endParaRPr lang="en-CA" dirty="0"/>
          </a:p>
        </p:txBody>
      </p:sp>
      <p:sp>
        <p:nvSpPr>
          <p:cNvPr id="3" name="Content Placeholder 2"/>
          <p:cNvSpPr>
            <a:spLocks noGrp="1"/>
          </p:cNvSpPr>
          <p:nvPr>
            <p:ph idx="1"/>
          </p:nvPr>
        </p:nvSpPr>
        <p:spPr/>
        <p:txBody>
          <a:bodyPr/>
          <a:lstStyle/>
          <a:p>
            <a:pPr lvl="0"/>
            <a:r>
              <a:rPr lang="en-US" dirty="0" smtClean="0"/>
              <a:t>Low motivation for innovation and technology transfer in R&amp; D institutions due to lack of Institutional IP Policies.</a:t>
            </a:r>
            <a:endParaRPr lang="en-CA" dirty="0" smtClean="0"/>
          </a:p>
          <a:p>
            <a:pPr lvl="0"/>
            <a:r>
              <a:rPr lang="en-US" dirty="0" smtClean="0"/>
              <a:t>The use the patent system will contribute to the socio-economic development of Tanzania.</a:t>
            </a:r>
            <a:endParaRPr lang="en-CA" dirty="0" smtClean="0"/>
          </a:p>
          <a:p>
            <a:endParaRPr lang="en-CA" dirty="0" smtClean="0"/>
          </a:p>
          <a:p>
            <a:pPr>
              <a:buNone/>
            </a:pPr>
            <a:endParaRPr lang="en-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Main Findings</a:t>
            </a:r>
            <a:endParaRPr lang="en-CA" dirty="0"/>
          </a:p>
        </p:txBody>
      </p:sp>
      <p:sp>
        <p:nvSpPr>
          <p:cNvPr id="5" name="Text Placeholder 4"/>
          <p:cNvSpPr>
            <a:spLocks noGrp="1"/>
          </p:cNvSpPr>
          <p:nvPr>
            <p:ph type="body" idx="1"/>
          </p:nvPr>
        </p:nvSpPr>
        <p:spPr>
          <a:xfrm>
            <a:off x="0" y="1785926"/>
            <a:ext cx="4500562" cy="1071570"/>
          </a:xfrm>
        </p:spPr>
        <p:txBody>
          <a:bodyPr/>
          <a:lstStyle/>
          <a:p>
            <a:r>
              <a:rPr lang="en-US" sz="2000" i="1" dirty="0" smtClean="0"/>
              <a:t>Use of the patent system among researchers is low.	 </a:t>
            </a:r>
            <a:endParaRPr lang="en-CA" sz="2000" dirty="0"/>
          </a:p>
        </p:txBody>
      </p:sp>
      <p:sp>
        <p:nvSpPr>
          <p:cNvPr id="7" name="Text Placeholder 6"/>
          <p:cNvSpPr>
            <a:spLocks noGrp="1"/>
          </p:cNvSpPr>
          <p:nvPr>
            <p:ph type="body" sz="half" idx="3"/>
          </p:nvPr>
        </p:nvSpPr>
        <p:spPr>
          <a:xfrm>
            <a:off x="4643438" y="2071678"/>
            <a:ext cx="4041775" cy="642942"/>
          </a:xfrm>
        </p:spPr>
        <p:txBody>
          <a:bodyPr/>
          <a:lstStyle/>
          <a:p>
            <a:r>
              <a:rPr lang="en-US" sz="2000" i="1" dirty="0" smtClean="0"/>
              <a:t>Awareness of researchers on industrial property is low.</a:t>
            </a:r>
            <a:endParaRPr lang="en-CA" sz="2000" dirty="0" smtClean="0"/>
          </a:p>
          <a:p>
            <a:endParaRPr lang="en-CA" dirty="0"/>
          </a:p>
        </p:txBody>
      </p:sp>
      <p:pic>
        <p:nvPicPr>
          <p:cNvPr id="9" name="Content Placeholder 8"/>
          <p:cNvPicPr>
            <a:picLocks noGrp="1"/>
          </p:cNvPicPr>
          <p:nvPr>
            <p:ph sz="quarter" idx="2"/>
          </p:nvPr>
        </p:nvPicPr>
        <p:blipFill>
          <a:blip r:embed="rId2" cstate="print"/>
          <a:srcRect/>
          <a:stretch>
            <a:fillRect/>
          </a:stretch>
        </p:blipFill>
        <p:spPr bwMode="auto">
          <a:xfrm>
            <a:off x="571472" y="2714620"/>
            <a:ext cx="4000528" cy="3286148"/>
          </a:xfrm>
          <a:prstGeom prst="rect">
            <a:avLst/>
          </a:prstGeom>
          <a:solidFill>
            <a:srgbClr val="FFFFFF"/>
          </a:solidFill>
          <a:ln w="9525">
            <a:noFill/>
            <a:miter lim="800000"/>
            <a:headEnd/>
            <a:tailEnd/>
          </a:ln>
        </p:spPr>
      </p:pic>
      <p:pic>
        <p:nvPicPr>
          <p:cNvPr id="10" name="Content Placeholder 9"/>
          <p:cNvPicPr>
            <a:picLocks noGrp="1"/>
          </p:cNvPicPr>
          <p:nvPr>
            <p:ph sz="quarter" idx="4"/>
          </p:nvPr>
        </p:nvPicPr>
        <p:blipFill>
          <a:blip r:embed="rId3" cstate="print"/>
          <a:srcRect/>
          <a:stretch>
            <a:fillRect/>
          </a:stretch>
        </p:blipFill>
        <p:spPr bwMode="auto">
          <a:xfrm>
            <a:off x="4643438" y="2643182"/>
            <a:ext cx="4214842" cy="3429024"/>
          </a:xfrm>
          <a:prstGeom prst="rect">
            <a:avLst/>
          </a:prstGeom>
          <a:solidFill>
            <a:srgbClr val="FFFFFF"/>
          </a:solid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142984"/>
            <a:ext cx="8229600" cy="1857388"/>
          </a:xfrm>
        </p:spPr>
        <p:txBody>
          <a:bodyPr/>
          <a:lstStyle/>
          <a:p>
            <a:pPr algn="ctr"/>
            <a:r>
              <a:rPr lang="fr-CA" sz="2800" b="1" dirty="0" smtClean="0"/>
              <a:t>Dans quelle mesure l’exemption de la recherche peut-elle promouvoir l’innovation à travers une formulation la plus à même de favoriser l’accès aux connaissances brevetées?</a:t>
            </a:r>
            <a:r>
              <a:rPr lang="en-CA" sz="2800" dirty="0" smtClean="0"/>
              <a:t/>
            </a:r>
            <a:br>
              <a:rPr lang="en-CA" sz="2800" dirty="0" smtClean="0"/>
            </a:br>
            <a:endParaRPr lang="en-CA" sz="2800" dirty="0" smtClean="0"/>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None/>
              <a:defRPr/>
            </a:pPr>
            <a:endParaRPr lang="fr-CA" sz="1800" dirty="0" smtClean="0"/>
          </a:p>
          <a:p>
            <a:pPr marL="274320" indent="-274320" fontAlgn="auto">
              <a:spcAft>
                <a:spcPts val="0"/>
              </a:spcAft>
              <a:buClr>
                <a:schemeClr val="accent3"/>
              </a:buClr>
              <a:buNone/>
              <a:defRPr/>
            </a:pPr>
            <a:endParaRPr lang="fr-CA" sz="1800" dirty="0" smtClean="0"/>
          </a:p>
          <a:p>
            <a:pPr marL="274320" indent="-274320" fontAlgn="auto">
              <a:spcAft>
                <a:spcPts val="0"/>
              </a:spcAft>
              <a:buClr>
                <a:schemeClr val="accent3"/>
              </a:buClr>
              <a:buNone/>
              <a:defRPr/>
            </a:pPr>
            <a:endParaRPr lang="fr-CA" sz="1800" dirty="0" smtClean="0"/>
          </a:p>
          <a:p>
            <a:pPr marL="274320" indent="-274320" algn="ctr" fontAlgn="auto">
              <a:spcAft>
                <a:spcPts val="0"/>
              </a:spcAft>
              <a:buClr>
                <a:schemeClr val="accent3"/>
              </a:buClr>
              <a:buNone/>
              <a:defRPr/>
            </a:pPr>
            <a:r>
              <a:rPr lang="fr-CA" sz="1800" dirty="0" smtClean="0"/>
              <a:t> Association pour la Promotion de la Propriété Intellectuelle en Afrique, Yaoundé-</a:t>
            </a:r>
            <a:r>
              <a:rPr lang="fr-CA" sz="1800" dirty="0" err="1" smtClean="0"/>
              <a:t>Messa</a:t>
            </a:r>
            <a:r>
              <a:rPr lang="fr-CA" sz="1800" dirty="0" smtClean="0"/>
              <a:t>, Cameroun</a:t>
            </a:r>
            <a:endParaRPr lang="en-CA" sz="1800" dirty="0" smtClean="0"/>
          </a:p>
          <a:p>
            <a:pPr marL="274320" indent="-274320" fontAlgn="auto">
              <a:spcAft>
                <a:spcPts val="0"/>
              </a:spcAft>
              <a:buClr>
                <a:schemeClr val="accent3"/>
              </a:buClr>
              <a:buFont typeface="Wingdings 2"/>
              <a:buChar char=""/>
              <a:defRPr/>
            </a:pPr>
            <a:endParaRPr lang="fr-CA" sz="1800" dirty="0" smtClean="0"/>
          </a:p>
          <a:p>
            <a:pPr marL="274320" indent="-274320" fontAlgn="auto">
              <a:spcAft>
                <a:spcPts val="0"/>
              </a:spcAft>
              <a:buClr>
                <a:schemeClr val="accent3"/>
              </a:buClr>
              <a:buNone/>
              <a:defRPr/>
            </a:pPr>
            <a:r>
              <a:rPr lang="fr-CA" sz="1800" dirty="0" smtClean="0"/>
              <a:t>			Loumou </a:t>
            </a:r>
            <a:r>
              <a:rPr lang="fr-CA" sz="1800" dirty="0" err="1" smtClean="0"/>
              <a:t>Bikoun</a:t>
            </a:r>
            <a:r>
              <a:rPr lang="fr-CA" sz="1800" dirty="0" smtClean="0"/>
              <a:t> Alain Désiré </a:t>
            </a:r>
          </a:p>
          <a:p>
            <a:pPr marL="274320" indent="-274320" fontAlgn="auto">
              <a:spcAft>
                <a:spcPts val="0"/>
              </a:spcAft>
              <a:buClr>
                <a:schemeClr val="accent3"/>
              </a:buClr>
              <a:buNone/>
              <a:defRPr/>
            </a:pPr>
            <a:endParaRPr lang="fr-CA" sz="1800" dirty="0" smtClean="0"/>
          </a:p>
          <a:p>
            <a:pPr marL="274320" indent="-274320" fontAlgn="auto">
              <a:spcAft>
                <a:spcPts val="0"/>
              </a:spcAft>
              <a:buClr>
                <a:schemeClr val="accent3"/>
              </a:buClr>
              <a:buNone/>
              <a:defRPr/>
            </a:pPr>
            <a:r>
              <a:rPr lang="fr-CA" sz="1800" dirty="0" smtClean="0"/>
              <a:t>			</a:t>
            </a:r>
          </a:p>
          <a:p>
            <a:pPr marL="274320" indent="-274320" fontAlgn="auto">
              <a:spcAft>
                <a:spcPts val="0"/>
              </a:spcAft>
              <a:buClr>
                <a:schemeClr val="accent3"/>
              </a:buClr>
              <a:buNone/>
              <a:defRPr/>
            </a:pPr>
            <a:r>
              <a:rPr lang="fr-CA" sz="1800" dirty="0" smtClean="0"/>
              <a:t>			CAMEROUN</a:t>
            </a:r>
            <a:endParaRPr lang="en-CA" sz="1800" dirty="0" smtClean="0"/>
          </a:p>
          <a:p>
            <a:pPr marL="274320" indent="-274320" fontAlgn="auto">
              <a:spcAft>
                <a:spcPts val="0"/>
              </a:spcAft>
              <a:buClr>
                <a:schemeClr val="accent3"/>
              </a:buClr>
              <a:buNone/>
              <a:defRPr/>
            </a:pPr>
            <a:endParaRPr lang="en-CA" sz="1800" dirty="0" smtClean="0"/>
          </a:p>
          <a:p>
            <a:pPr marL="274320" indent="-274320" fontAlgn="auto">
              <a:spcAft>
                <a:spcPts val="0"/>
              </a:spcAft>
              <a:buClr>
                <a:schemeClr val="accent3"/>
              </a:buClr>
              <a:buNone/>
              <a:defRPr/>
            </a:pPr>
            <a:endParaRPr lang="en-CA" sz="1800" b="1" dirty="0" smtClean="0"/>
          </a:p>
          <a:p>
            <a:pPr marL="274320" indent="-274320" fontAlgn="auto">
              <a:spcAft>
                <a:spcPts val="0"/>
              </a:spcAft>
              <a:buClr>
                <a:schemeClr val="accent3"/>
              </a:buClr>
              <a:buNone/>
              <a:defRPr/>
            </a:pPr>
            <a:r>
              <a:rPr lang="en-CA" dirty="0" smtClean="0"/>
              <a:t> </a:t>
            </a:r>
          </a:p>
          <a:p>
            <a:pPr marL="274320" indent="-274320" fontAlgn="auto">
              <a:spcAft>
                <a:spcPts val="0"/>
              </a:spcAft>
              <a:buClr>
                <a:schemeClr val="accent3"/>
              </a:buClr>
              <a:buNone/>
              <a:defRPr/>
            </a:pPr>
            <a:endParaRPr lang="en-CA" dirty="0"/>
          </a:p>
        </p:txBody>
      </p:sp>
      <p:pic>
        <p:nvPicPr>
          <p:cNvPr id="4" name="Picture 6"/>
          <p:cNvPicPr>
            <a:picLocks noChangeAspect="1" noChangeArrowheads="1"/>
          </p:cNvPicPr>
          <p:nvPr/>
        </p:nvPicPr>
        <p:blipFill>
          <a:blip r:embed="rId2" cstate="print"/>
          <a:srcRect/>
          <a:stretch>
            <a:fillRect/>
          </a:stretch>
        </p:blipFill>
        <p:spPr bwMode="auto">
          <a:xfrm>
            <a:off x="5429256" y="4143380"/>
            <a:ext cx="1714500" cy="214312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Issues - Cameroun</a:t>
            </a:r>
            <a:endParaRPr lang="en-CA" dirty="0"/>
          </a:p>
        </p:txBody>
      </p:sp>
      <p:sp>
        <p:nvSpPr>
          <p:cNvPr id="3" name="Content Placeholder 2"/>
          <p:cNvSpPr>
            <a:spLocks noGrp="1"/>
          </p:cNvSpPr>
          <p:nvPr>
            <p:ph idx="1"/>
          </p:nvPr>
        </p:nvSpPr>
        <p:spPr/>
        <p:txBody>
          <a:bodyPr/>
          <a:lstStyle/>
          <a:p>
            <a:r>
              <a:rPr lang="en-CA" sz="2800" dirty="0" smtClean="0"/>
              <a:t>Low level of knowledge and awareness</a:t>
            </a:r>
          </a:p>
          <a:p>
            <a:r>
              <a:rPr lang="en-CA" sz="2800" dirty="0" smtClean="0"/>
              <a:t>Difficulty in accessing patented information</a:t>
            </a:r>
          </a:p>
          <a:p>
            <a:r>
              <a:rPr lang="en-CA" sz="2800" dirty="0" smtClean="0"/>
              <a:t>Absence of IP policy in research institute</a:t>
            </a:r>
          </a:p>
          <a:p>
            <a:r>
              <a:rPr lang="en-CA" sz="2800" dirty="0" smtClean="0"/>
              <a:t>Weak/absence technical infrastructure funding and research resources ( data bases)</a:t>
            </a:r>
          </a:p>
          <a:p>
            <a:r>
              <a:rPr lang="en-CA" sz="2800" dirty="0" smtClean="0"/>
              <a:t>Senior authorities and policy makers- awareness and capacity building</a:t>
            </a:r>
          </a:p>
          <a:p>
            <a:r>
              <a:rPr lang="en-CA" sz="2800" dirty="0" smtClean="0"/>
              <a:t>Lack of incentives for researches to innovate</a:t>
            </a:r>
          </a:p>
          <a:p>
            <a:pPr>
              <a:buNone/>
            </a:pPr>
            <a:endParaRPr lang="en-C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findings - Cameroun</a:t>
            </a:r>
            <a:endParaRPr lang="en-CA" dirty="0"/>
          </a:p>
        </p:txBody>
      </p:sp>
      <p:sp>
        <p:nvSpPr>
          <p:cNvPr id="3" name="Content Placeholder 2"/>
          <p:cNvSpPr>
            <a:spLocks noGrp="1"/>
          </p:cNvSpPr>
          <p:nvPr>
            <p:ph idx="1"/>
          </p:nvPr>
        </p:nvSpPr>
        <p:spPr/>
        <p:txBody>
          <a:bodyPr/>
          <a:lstStyle/>
          <a:p>
            <a:r>
              <a:rPr lang="en-CA" sz="3200" dirty="0" smtClean="0"/>
              <a:t>Research towards reliable statistics on impact of IP restriction on R&amp; D innovation</a:t>
            </a:r>
          </a:p>
          <a:p>
            <a:r>
              <a:rPr lang="en-CA" sz="3200" dirty="0" smtClean="0"/>
              <a:t>Broaden scope of research- research exemption</a:t>
            </a:r>
          </a:p>
          <a:p>
            <a:r>
              <a:rPr lang="en-CA" sz="3200" dirty="0" smtClean="0"/>
              <a:t>Strengthen R&amp;D for innovation</a:t>
            </a:r>
          </a:p>
          <a:p>
            <a:r>
              <a:rPr lang="en-CA" sz="3200" dirty="0" smtClean="0"/>
              <a:t>Better access condition for research resources</a:t>
            </a:r>
            <a:endParaRPr lang="en-CA"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609600"/>
            <a:ext cx="7620000" cy="819150"/>
          </a:xfrm>
        </p:spPr>
        <p:txBody>
          <a:bodyPr/>
          <a:lstStyle/>
          <a:p>
            <a:pPr algn="ctr"/>
            <a:r>
              <a:rPr lang="fr-CA" dirty="0" smtClean="0"/>
              <a:t> IDRC</a:t>
            </a:r>
            <a:endParaRPr lang="en-CA" dirty="0" smtClean="0"/>
          </a:p>
        </p:txBody>
      </p:sp>
      <p:sp>
        <p:nvSpPr>
          <p:cNvPr id="3" name="Content Placeholder 2"/>
          <p:cNvSpPr>
            <a:spLocks noGrp="1"/>
          </p:cNvSpPr>
          <p:nvPr>
            <p:ph idx="1"/>
          </p:nvPr>
        </p:nvSpPr>
        <p:spPr>
          <a:xfrm>
            <a:off x="762000" y="1428750"/>
            <a:ext cx="7620000" cy="4357688"/>
          </a:xfrm>
        </p:spPr>
        <p:txBody>
          <a:bodyPr>
            <a:normAutofit/>
          </a:bodyPr>
          <a:lstStyle/>
          <a:p>
            <a:pPr marL="180975" indent="-180975" fontAlgn="auto">
              <a:spcAft>
                <a:spcPts val="0"/>
              </a:spcAft>
              <a:buClr>
                <a:srgbClr val="444D99"/>
              </a:buClr>
              <a:buFont typeface="Wingdings" pitchFamily="2" charset="2"/>
              <a:buNone/>
              <a:defRPr/>
            </a:pPr>
            <a:r>
              <a:rPr lang="en-CA" sz="2300" dirty="0" smtClean="0"/>
              <a:t>Goals </a:t>
            </a:r>
          </a:p>
          <a:p>
            <a:pPr marL="827088" lvl="1" indent="-246888" fontAlgn="auto">
              <a:spcAft>
                <a:spcPts val="0"/>
              </a:spcAft>
              <a:buClr>
                <a:srgbClr val="444D99"/>
              </a:buClr>
              <a:buFont typeface="Wingdings" pitchFamily="2" charset="2"/>
              <a:buChar char="ú"/>
              <a:defRPr/>
            </a:pPr>
            <a:r>
              <a:rPr lang="en-CA" sz="1700" dirty="0" smtClean="0"/>
              <a:t>Strengthen and mobilize local research capacity</a:t>
            </a:r>
          </a:p>
          <a:p>
            <a:pPr marL="827088" lvl="1" indent="-246888" fontAlgn="auto">
              <a:spcAft>
                <a:spcPts val="0"/>
              </a:spcAft>
              <a:buClr>
                <a:srgbClr val="444D99"/>
              </a:buClr>
              <a:buFont typeface="Wingdings" pitchFamily="2" charset="2"/>
              <a:buChar char="ú"/>
              <a:defRPr/>
            </a:pPr>
            <a:r>
              <a:rPr lang="en-CA" sz="1700" dirty="0" smtClean="0"/>
              <a:t>Change the lives of poor people</a:t>
            </a:r>
          </a:p>
          <a:p>
            <a:pPr marL="180975" indent="-180975" fontAlgn="auto">
              <a:spcAft>
                <a:spcPts val="0"/>
              </a:spcAft>
              <a:buClr>
                <a:srgbClr val="444D99"/>
              </a:buClr>
              <a:buFont typeface="Wingdings" pitchFamily="2" charset="2"/>
              <a:buNone/>
              <a:defRPr/>
            </a:pPr>
            <a:endParaRPr lang="en-CA" sz="1200" dirty="0" smtClean="0"/>
          </a:p>
          <a:p>
            <a:pPr marL="180975" indent="-180975" fontAlgn="auto">
              <a:spcAft>
                <a:spcPts val="0"/>
              </a:spcAft>
              <a:buClr>
                <a:srgbClr val="444D99"/>
              </a:buClr>
              <a:buFont typeface="Wingdings" pitchFamily="2" charset="2"/>
              <a:buNone/>
              <a:defRPr/>
            </a:pPr>
            <a:r>
              <a:rPr lang="en-CA" sz="2300" dirty="0" smtClean="0"/>
              <a:t>Partnerships  </a:t>
            </a:r>
          </a:p>
          <a:p>
            <a:pPr marL="827088" lvl="1" indent="-246888" fontAlgn="auto">
              <a:spcAft>
                <a:spcPts val="0"/>
              </a:spcAft>
              <a:buClr>
                <a:srgbClr val="444D99"/>
              </a:buClr>
              <a:buFont typeface="Wingdings" pitchFamily="2" charset="2"/>
              <a:buChar char="ú"/>
              <a:defRPr/>
            </a:pPr>
            <a:r>
              <a:rPr lang="en-CA" sz="1700" dirty="0" smtClean="0"/>
              <a:t>Scope and impact of investments </a:t>
            </a:r>
          </a:p>
          <a:p>
            <a:pPr marL="827088" lvl="1" indent="-246888" fontAlgn="auto">
              <a:spcAft>
                <a:spcPts val="0"/>
              </a:spcAft>
              <a:buClr>
                <a:srgbClr val="444D99"/>
              </a:buClr>
              <a:buFont typeface="Wingdings" pitchFamily="2" charset="2"/>
              <a:buChar char="ú"/>
              <a:defRPr/>
            </a:pPr>
            <a:r>
              <a:rPr lang="en-CA" sz="1700" dirty="0" smtClean="0"/>
              <a:t>Capacity and influence of researchers </a:t>
            </a:r>
          </a:p>
          <a:p>
            <a:pPr marL="827088" lvl="1" indent="-246888" fontAlgn="auto">
              <a:spcAft>
                <a:spcPts val="0"/>
              </a:spcAft>
              <a:buClr>
                <a:srgbClr val="444D99"/>
              </a:buClr>
              <a:buFont typeface="Wingdings" pitchFamily="2" charset="2"/>
              <a:buChar char="ú"/>
              <a:defRPr/>
            </a:pPr>
            <a:r>
              <a:rPr lang="en-CA" sz="1700" dirty="0" smtClean="0"/>
              <a:t>Coordinate efforts</a:t>
            </a:r>
          </a:p>
          <a:p>
            <a:pPr marL="180975" indent="-180975" fontAlgn="auto">
              <a:spcAft>
                <a:spcPts val="0"/>
              </a:spcAft>
              <a:buClr>
                <a:srgbClr val="444D99"/>
              </a:buClr>
              <a:buFont typeface="Wingdings" pitchFamily="2" charset="2"/>
              <a:buNone/>
              <a:defRPr/>
            </a:pPr>
            <a:r>
              <a:rPr lang="en-CA" sz="1200" dirty="0" smtClean="0"/>
              <a:t>	</a:t>
            </a:r>
          </a:p>
          <a:p>
            <a:pPr marL="180975" indent="-180975" fontAlgn="auto">
              <a:spcAft>
                <a:spcPts val="0"/>
              </a:spcAft>
              <a:buClr>
                <a:srgbClr val="444D99"/>
              </a:buClr>
              <a:buFont typeface="Wingdings" pitchFamily="2" charset="2"/>
              <a:buNone/>
              <a:defRPr/>
            </a:pPr>
            <a:r>
              <a:rPr lang="en-CA" sz="2300" dirty="0" smtClean="0"/>
              <a:t>Budget CAD $200M, 450 staff, Ottawa + 6 regional offices</a:t>
            </a:r>
          </a:p>
          <a:p>
            <a:pPr marL="274320" indent="-274320" fontAlgn="auto">
              <a:spcAft>
                <a:spcPts val="0"/>
              </a:spcAft>
              <a:buClr>
                <a:schemeClr val="accent3"/>
              </a:buClr>
              <a:buFont typeface="Wingdings 2"/>
              <a:buChar char=""/>
              <a:defRPr/>
            </a:pPr>
            <a:endParaRPr lang="en-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1795456"/>
          </a:xfrm>
        </p:spPr>
        <p:txBody>
          <a:bodyPr/>
          <a:lstStyle/>
          <a:p>
            <a:pPr algn="ctr"/>
            <a:r>
              <a:rPr lang="en-CA" sz="2800" b="1" dirty="0" smtClean="0"/>
              <a:t>Patent Pools in China – Patenting Behaviour of Foreign I Firms and  Implication on Local Innovation Capabilities and IP Policy Challenges</a:t>
            </a:r>
            <a:r>
              <a:rPr lang="en-CA" sz="2800" dirty="0" smtClean="0"/>
              <a:t/>
            </a:r>
            <a:br>
              <a:rPr lang="en-CA" sz="2800" dirty="0" smtClean="0"/>
            </a:br>
            <a:r>
              <a:rPr lang="en-CA" sz="2800" b="1" dirty="0" smtClean="0"/>
              <a:t> </a:t>
            </a:r>
            <a:endParaRPr lang="en-CA" sz="2800" dirty="0" smtClean="0"/>
          </a:p>
        </p:txBody>
      </p:sp>
      <p:sp>
        <p:nvSpPr>
          <p:cNvPr id="13315" name="Content Placeholder 2"/>
          <p:cNvSpPr>
            <a:spLocks noGrp="1"/>
          </p:cNvSpPr>
          <p:nvPr>
            <p:ph idx="1"/>
          </p:nvPr>
        </p:nvSpPr>
        <p:spPr/>
        <p:txBody>
          <a:bodyPr/>
          <a:lstStyle/>
          <a:p>
            <a:endParaRPr lang="en-CA" dirty="0" smtClean="0"/>
          </a:p>
          <a:p>
            <a:pPr algn="ctr">
              <a:buNone/>
            </a:pPr>
            <a:r>
              <a:rPr lang="en-CA" dirty="0" err="1" smtClean="0"/>
              <a:t>Bei</a:t>
            </a:r>
            <a:r>
              <a:rPr lang="en-CA" dirty="0" smtClean="0"/>
              <a:t> Hang University (Beijing University of Aeronautics &amp; Astronautics), </a:t>
            </a:r>
            <a:r>
              <a:rPr lang="pt-BR" dirty="0" smtClean="0"/>
              <a:t>China</a:t>
            </a:r>
            <a:endParaRPr lang="en-CA" dirty="0" smtClean="0"/>
          </a:p>
          <a:p>
            <a:pPr algn="ctr">
              <a:buNone/>
            </a:pPr>
            <a:r>
              <a:rPr lang="en-US" dirty="0" smtClean="0"/>
              <a:t>		</a:t>
            </a:r>
          </a:p>
          <a:p>
            <a:pPr algn="ctr">
              <a:buNone/>
            </a:pPr>
            <a:r>
              <a:rPr lang="en-US" dirty="0" err="1" smtClean="0"/>
              <a:t>Xiangdong</a:t>
            </a:r>
            <a:r>
              <a:rPr lang="en-US" dirty="0" smtClean="0"/>
              <a:t> Chen</a:t>
            </a:r>
            <a:endParaRPr lang="en-CA" dirty="0" smtClean="0"/>
          </a:p>
          <a:p>
            <a:pPr>
              <a:buNone/>
            </a:pPr>
            <a:endParaRPr lang="en-CA" dirty="0" smtClean="0"/>
          </a:p>
          <a:p>
            <a:pPr>
              <a:buNone/>
            </a:pPr>
            <a:r>
              <a:rPr lang="en-CA" dirty="0" smtClean="0"/>
              <a:t>			CHINA</a:t>
            </a:r>
          </a:p>
        </p:txBody>
      </p:sp>
      <p:pic>
        <p:nvPicPr>
          <p:cNvPr id="4" name="Picture 7"/>
          <p:cNvPicPr>
            <a:picLocks noChangeAspect="1" noChangeArrowheads="1"/>
          </p:cNvPicPr>
          <p:nvPr/>
        </p:nvPicPr>
        <p:blipFill>
          <a:blip r:embed="rId2" cstate="print"/>
          <a:srcRect/>
          <a:stretch>
            <a:fillRect/>
          </a:stretch>
        </p:blipFill>
        <p:spPr bwMode="auto">
          <a:xfrm>
            <a:off x="5214942" y="4500570"/>
            <a:ext cx="2000250" cy="18573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Main Findings- China</a:t>
            </a:r>
            <a:endParaRPr lang="en-CA" dirty="0"/>
          </a:p>
        </p:txBody>
      </p:sp>
      <p:sp>
        <p:nvSpPr>
          <p:cNvPr id="3" name="Content Placeholder 2"/>
          <p:cNvSpPr>
            <a:spLocks noGrp="1"/>
          </p:cNvSpPr>
          <p:nvPr>
            <p:ph idx="1"/>
          </p:nvPr>
        </p:nvSpPr>
        <p:spPr/>
        <p:txBody>
          <a:bodyPr/>
          <a:lstStyle/>
          <a:p>
            <a:pPr lvl="0"/>
            <a:r>
              <a:rPr lang="en-US" sz="2400" dirty="0" smtClean="0"/>
              <a:t>Increasingly competitive patterns of patenting </a:t>
            </a:r>
            <a:r>
              <a:rPr lang="en-US" sz="2400" dirty="0" err="1" smtClean="0"/>
              <a:t>behaviour</a:t>
            </a:r>
            <a:r>
              <a:rPr lang="en-US" sz="2400" dirty="0" smtClean="0"/>
              <a:t> between groups of foreign and domestic firms. Foreign firms dominated in patenting volume throughout 1990’s and early 2000’s, however, domestic firms are  increasingly  catching up in patenting volume during mid and late 2000’s</a:t>
            </a:r>
            <a:endParaRPr lang="en-CA" sz="2400" dirty="0" smtClean="0"/>
          </a:p>
          <a:p>
            <a:pPr lvl="0"/>
            <a:r>
              <a:rPr lang="en-US" sz="2400" dirty="0" smtClean="0"/>
              <a:t>Overseas invention patenting and granted patents are highly concentrated by sources of owners from limited countries, and closely correlated to quality of overseas capital inflows (in terms of Foreign Direct Investment), measured by size of the average investment. </a:t>
            </a:r>
            <a:endParaRPr lang="en-CA" sz="24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Main Findings - China</a:t>
            </a:r>
            <a:endParaRPr lang="en-CA" dirty="0"/>
          </a:p>
        </p:txBody>
      </p:sp>
      <p:sp>
        <p:nvSpPr>
          <p:cNvPr id="3" name="Content Placeholder 2"/>
          <p:cNvSpPr>
            <a:spLocks noGrp="1"/>
          </p:cNvSpPr>
          <p:nvPr>
            <p:ph idx="1"/>
          </p:nvPr>
        </p:nvSpPr>
        <p:spPr/>
        <p:txBody>
          <a:bodyPr/>
          <a:lstStyle/>
          <a:p>
            <a:r>
              <a:rPr lang="en-US" sz="2800" dirty="0" smtClean="0"/>
              <a:t>China based patent records are increasingly comparable with international patent database such as USTPO, JPO, EPO, and overall PCT, not only in terms of patenting movement but also in terms of Index of Patent Right (IPR), however, there are still some discontinuity in patenting movement and granted patents, which indicates typical feature and uniqueness of China based patent studies</a:t>
            </a:r>
            <a:endParaRPr lang="en-CA" sz="2800" dirty="0" smtClean="0"/>
          </a:p>
          <a:p>
            <a:endParaRPr lang="en-C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Main </a:t>
            </a:r>
            <a:r>
              <a:rPr lang="en-CA" dirty="0" smtClean="0"/>
              <a:t>Findings-China</a:t>
            </a:r>
            <a:endParaRPr lang="en-CA" dirty="0"/>
          </a:p>
        </p:txBody>
      </p:sp>
      <p:sp>
        <p:nvSpPr>
          <p:cNvPr id="3" name="Content Placeholder 2"/>
          <p:cNvSpPr>
            <a:spLocks noGrp="1"/>
          </p:cNvSpPr>
          <p:nvPr>
            <p:ph idx="1"/>
          </p:nvPr>
        </p:nvSpPr>
        <p:spPr/>
        <p:txBody>
          <a:bodyPr/>
          <a:lstStyle/>
          <a:p>
            <a:pPr lvl="0"/>
            <a:r>
              <a:rPr lang="en-US" sz="2400" dirty="0" smtClean="0"/>
              <a:t>Based on special measurement techniques on patent breadth and patent life cycle, there is a quality difference between Chinese domestic patents and overseas owned patents in China.   There are also differences among industrial sectors in general, which indicates that the measurement technique can be applied to both quality issues and technical competition issues in different sectors, and moreover, the Patent Pool issues. The impact effect from In-Pool Patents / Firms upon local Off-Pool Patents / non-Pool Firms is also examined through similar studies. </a:t>
            </a:r>
            <a:endParaRPr lang="en-CA" sz="24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Main Findings - China</a:t>
            </a:r>
            <a:endParaRPr lang="en-CA" dirty="0"/>
          </a:p>
        </p:txBody>
      </p:sp>
      <p:sp>
        <p:nvSpPr>
          <p:cNvPr id="3" name="Content Placeholder 2"/>
          <p:cNvSpPr>
            <a:spLocks noGrp="1"/>
          </p:cNvSpPr>
          <p:nvPr>
            <p:ph idx="1"/>
          </p:nvPr>
        </p:nvSpPr>
        <p:spPr/>
        <p:txBody>
          <a:bodyPr/>
          <a:lstStyle/>
          <a:p>
            <a:pPr lvl="0"/>
            <a:r>
              <a:rPr lang="en-US" sz="2800" dirty="0" smtClean="0"/>
              <a:t>Based on some overseas Patent Pool cases (such as DVD, MPEG-2, WCDMA) in China, Patent Pooling indeed provides member companies larger competitive power over those Off-Pool patents and especially non-Pool firms. However, such kind of extra power is not evenly distributed among different pools in a same product or industry sector, some pools have higher impact over others, especially higher impact upon Chinese local companies in the fields.  </a:t>
            </a:r>
            <a:endParaRPr lang="en-CA" sz="2800" dirty="0" smtClean="0"/>
          </a:p>
          <a:p>
            <a:endParaRPr lang="en-CA" dirty="0" smtClean="0"/>
          </a:p>
          <a:p>
            <a:endParaRPr lang="en-C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Main findings - China</a:t>
            </a:r>
            <a:endParaRPr lang="en-CA" dirty="0"/>
          </a:p>
        </p:txBody>
      </p:sp>
      <p:sp>
        <p:nvSpPr>
          <p:cNvPr id="3" name="Content Placeholder 2"/>
          <p:cNvSpPr>
            <a:spLocks noGrp="1"/>
          </p:cNvSpPr>
          <p:nvPr>
            <p:ph idx="1"/>
          </p:nvPr>
        </p:nvSpPr>
        <p:spPr>
          <a:xfrm>
            <a:off x="500034" y="1857364"/>
            <a:ext cx="8229600" cy="4389437"/>
          </a:xfrm>
        </p:spPr>
        <p:txBody>
          <a:bodyPr/>
          <a:lstStyle/>
          <a:p>
            <a:pPr lvl="0"/>
            <a:r>
              <a:rPr lang="en-US" dirty="0" smtClean="0"/>
              <a:t>Interesting technical findings  are revealed between In-Pool and Off-Pool Patents owned by In-Pool Firms, when Patent Breadth and Patent Life Cycle measurement are used, e.g., while In-Pool Patents  revealed longer life cycle, they are narrower in Patent Breadth compared with Off-Pool Patents. These findings indicates reasonable arrangement for patent owners in the pool to support longer life for In-Pool patents, and to apply just-in-use field to those patents in the pool.  </a:t>
            </a:r>
            <a:endParaRPr lang="en-CA" dirty="0" smtClean="0"/>
          </a:p>
          <a:p>
            <a:endParaRPr lang="en-CA" dirty="0" smtClean="0"/>
          </a:p>
          <a:p>
            <a:endParaRPr lang="en-C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Main Findings - China</a:t>
            </a:r>
            <a:endParaRPr lang="en-CA" dirty="0"/>
          </a:p>
        </p:txBody>
      </p:sp>
      <p:sp>
        <p:nvSpPr>
          <p:cNvPr id="3" name="Content Placeholder 2"/>
          <p:cNvSpPr>
            <a:spLocks noGrp="1"/>
          </p:cNvSpPr>
          <p:nvPr>
            <p:ph idx="1"/>
          </p:nvPr>
        </p:nvSpPr>
        <p:spPr/>
        <p:txBody>
          <a:bodyPr/>
          <a:lstStyle/>
          <a:p>
            <a:pPr lvl="0"/>
            <a:r>
              <a:rPr lang="en-US" dirty="0" smtClean="0"/>
              <a:t>Impact issues can be important for policy makers and companies in developing countries in general, if further findings can be revealed through wider scope of Patent Pool case study on motives and results of In-Pool firms in managing their patents In-Pools and Off-Pools, and dynamic changes on strength of local Chinese patenting capability in particular technical areas, in and around pooled technologies. These are planned for the research project to be completed in the near future.        </a:t>
            </a:r>
            <a:endParaRPr lang="en-CA" dirty="0" smtClean="0"/>
          </a:p>
          <a:p>
            <a:endParaRPr lang="en-C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1472" y="1285860"/>
            <a:ext cx="8086724" cy="1509704"/>
          </a:xfrm>
        </p:spPr>
        <p:txBody>
          <a:bodyPr/>
          <a:lstStyle/>
          <a:p>
            <a:pPr algn="ctr"/>
            <a:r>
              <a:rPr lang="en-CA" sz="3200" b="1" dirty="0" smtClean="0"/>
              <a:t>Patent pooling and Access to Knowledge: A case study of biotechnology with reference to India</a:t>
            </a:r>
            <a:r>
              <a:rPr lang="en-CA" sz="5400" dirty="0" smtClean="0"/>
              <a:t/>
            </a:r>
            <a:br>
              <a:rPr lang="en-CA" sz="5400" dirty="0" smtClean="0"/>
            </a:br>
            <a:endParaRPr lang="en-CA" dirty="0" smtClean="0"/>
          </a:p>
        </p:txBody>
      </p:sp>
      <p:sp>
        <p:nvSpPr>
          <p:cNvPr id="3" name="Content Placeholder 2"/>
          <p:cNvSpPr>
            <a:spLocks noGrp="1"/>
          </p:cNvSpPr>
          <p:nvPr>
            <p:ph idx="1"/>
          </p:nvPr>
        </p:nvSpPr>
        <p:spPr>
          <a:xfrm>
            <a:off x="642910" y="2143116"/>
            <a:ext cx="8229600" cy="4389437"/>
          </a:xfrm>
        </p:spPr>
        <p:txBody>
          <a:bodyPr>
            <a:normAutofit/>
          </a:bodyPr>
          <a:lstStyle/>
          <a:p>
            <a:pPr marL="274320" indent="-274320" fontAlgn="auto">
              <a:spcAft>
                <a:spcPts val="0"/>
              </a:spcAft>
              <a:buClr>
                <a:schemeClr val="accent3"/>
              </a:buClr>
              <a:buFont typeface="Wingdings 2"/>
              <a:buChar char=""/>
              <a:defRPr/>
            </a:pPr>
            <a:endParaRPr lang="en-CA" sz="2000" dirty="0" smtClean="0"/>
          </a:p>
          <a:p>
            <a:pPr marL="274320" indent="-274320" algn="ctr" fontAlgn="auto">
              <a:spcAft>
                <a:spcPts val="0"/>
              </a:spcAft>
              <a:buClr>
                <a:schemeClr val="accent3"/>
              </a:buClr>
              <a:buNone/>
              <a:defRPr/>
            </a:pPr>
            <a:r>
              <a:rPr lang="en-US" sz="2000" dirty="0" smtClean="0"/>
              <a:t>The Energy and Resources Institute, New Delhi, INDIA</a:t>
            </a:r>
            <a:endParaRPr lang="en-CA" sz="2000" dirty="0" smtClean="0"/>
          </a:p>
          <a:p>
            <a:pPr marL="274320" indent="-274320" algn="ctr" fontAlgn="auto">
              <a:spcAft>
                <a:spcPts val="0"/>
              </a:spcAft>
              <a:buClr>
                <a:schemeClr val="accent3"/>
              </a:buClr>
              <a:buNone/>
              <a:defRPr/>
            </a:pPr>
            <a:endParaRPr lang="en-US" sz="2000" dirty="0" smtClean="0"/>
          </a:p>
          <a:p>
            <a:pPr marL="274320" indent="-274320" algn="ctr" fontAlgn="auto">
              <a:spcAft>
                <a:spcPts val="0"/>
              </a:spcAft>
              <a:buClr>
                <a:schemeClr val="accent3"/>
              </a:buClr>
              <a:buNone/>
              <a:defRPr/>
            </a:pPr>
            <a:r>
              <a:rPr lang="en-US" sz="2000" dirty="0" smtClean="0"/>
              <a:t>Nitya Nanda</a:t>
            </a:r>
            <a:endParaRPr lang="en-CA" sz="2000" dirty="0" smtClean="0"/>
          </a:p>
          <a:p>
            <a:pPr marL="274320" indent="-274320" fontAlgn="auto">
              <a:spcAft>
                <a:spcPts val="0"/>
              </a:spcAft>
              <a:buClr>
                <a:schemeClr val="accent3"/>
              </a:buClr>
              <a:buFont typeface="Wingdings 2"/>
              <a:buChar char=""/>
              <a:defRPr/>
            </a:pPr>
            <a:endParaRPr lang="en-CA" sz="2000" dirty="0" smtClean="0"/>
          </a:p>
          <a:p>
            <a:pPr marL="274320" indent="-274320" fontAlgn="auto">
              <a:spcAft>
                <a:spcPts val="0"/>
              </a:spcAft>
              <a:buClr>
                <a:schemeClr val="accent3"/>
              </a:buClr>
              <a:buFont typeface="Wingdings 2"/>
              <a:buChar char=""/>
              <a:defRPr/>
            </a:pPr>
            <a:endParaRPr lang="en-CA" sz="2000" dirty="0" smtClean="0"/>
          </a:p>
          <a:p>
            <a:pPr marL="274320" indent="-274320" fontAlgn="auto">
              <a:spcAft>
                <a:spcPts val="0"/>
              </a:spcAft>
              <a:buClr>
                <a:schemeClr val="accent3"/>
              </a:buClr>
              <a:buNone/>
              <a:defRPr/>
            </a:pPr>
            <a:endParaRPr lang="en-CA" dirty="0" smtClean="0"/>
          </a:p>
          <a:p>
            <a:pPr marL="274320" indent="-274320" fontAlgn="auto">
              <a:spcAft>
                <a:spcPts val="0"/>
              </a:spcAft>
              <a:buClr>
                <a:schemeClr val="accent3"/>
              </a:buClr>
              <a:buNone/>
              <a:defRPr/>
            </a:pPr>
            <a:r>
              <a:rPr lang="en-CA" dirty="0" smtClean="0"/>
              <a:t>			INDIA		</a:t>
            </a:r>
            <a:endParaRPr lang="en-CA" dirty="0"/>
          </a:p>
        </p:txBody>
      </p:sp>
      <p:pic>
        <p:nvPicPr>
          <p:cNvPr id="4" name="Picture 8"/>
          <p:cNvPicPr>
            <a:picLocks noChangeAspect="1" noChangeArrowheads="1"/>
          </p:cNvPicPr>
          <p:nvPr/>
        </p:nvPicPr>
        <p:blipFill>
          <a:blip r:embed="rId2" cstate="print"/>
          <a:srcRect/>
          <a:stretch>
            <a:fillRect/>
          </a:stretch>
        </p:blipFill>
        <p:spPr bwMode="auto">
          <a:xfrm>
            <a:off x="4714876" y="4286256"/>
            <a:ext cx="1928813" cy="18573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Main Findings - India</a:t>
            </a:r>
            <a:endParaRPr lang="en-CA" dirty="0"/>
          </a:p>
        </p:txBody>
      </p:sp>
      <p:sp>
        <p:nvSpPr>
          <p:cNvPr id="3" name="Content Placeholder 2"/>
          <p:cNvSpPr>
            <a:spLocks noGrp="1"/>
          </p:cNvSpPr>
          <p:nvPr>
            <p:ph idx="1"/>
          </p:nvPr>
        </p:nvSpPr>
        <p:spPr/>
        <p:txBody>
          <a:bodyPr/>
          <a:lstStyle/>
          <a:p>
            <a:pPr lvl="0"/>
            <a:r>
              <a:rPr lang="en-CA" dirty="0" smtClean="0"/>
              <a:t>Even up to 2006, there were a few biotech patents that were granted in India but most of them were owned by Indian entities. But from 2007 there has been substantial increase and a large majority of them are owned by foreign companies</a:t>
            </a:r>
          </a:p>
          <a:p>
            <a:pPr lvl="0"/>
            <a:r>
              <a:rPr lang="en-CA" dirty="0" smtClean="0"/>
              <a:t>Patent pool as a concept is little known in India and there is no specific legal framework to govern the issue. There are very few examples of operational patent pools in biotechnology and the experience is not well documented</a:t>
            </a:r>
          </a:p>
          <a:p>
            <a:endParaRPr lang="en-CA" dirty="0" smtClean="0"/>
          </a:p>
          <a:p>
            <a:endParaRPr lang="en-C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Main Findings - India</a:t>
            </a:r>
            <a:endParaRPr lang="en-CA" dirty="0"/>
          </a:p>
        </p:txBody>
      </p:sp>
      <p:sp>
        <p:nvSpPr>
          <p:cNvPr id="3" name="Content Placeholder 2"/>
          <p:cNvSpPr>
            <a:spLocks noGrp="1"/>
          </p:cNvSpPr>
          <p:nvPr>
            <p:ph idx="1"/>
          </p:nvPr>
        </p:nvSpPr>
        <p:spPr/>
        <p:txBody>
          <a:bodyPr/>
          <a:lstStyle/>
          <a:p>
            <a:pPr lvl="0"/>
            <a:endParaRPr lang="en-CA" dirty="0" smtClean="0"/>
          </a:p>
          <a:p>
            <a:pPr lvl="0"/>
            <a:endParaRPr lang="en-CA" dirty="0" smtClean="0"/>
          </a:p>
          <a:p>
            <a:pPr lvl="0"/>
            <a:r>
              <a:rPr lang="en-CA" dirty="0" smtClean="0"/>
              <a:t>There are very few examples of operational patent pools in biotechnology and the experience is not well documented</a:t>
            </a:r>
          </a:p>
          <a:p>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609600"/>
            <a:ext cx="7620000" cy="1533516"/>
          </a:xfrm>
        </p:spPr>
        <p:txBody>
          <a:bodyPr/>
          <a:lstStyle/>
          <a:p>
            <a:pPr algn="ctr"/>
            <a:r>
              <a:rPr lang="en-CA" dirty="0" smtClean="0"/>
              <a:t> </a:t>
            </a:r>
            <a:r>
              <a:rPr lang="en-CA" dirty="0" err="1" smtClean="0"/>
              <a:t>IDRC’s</a:t>
            </a:r>
            <a:r>
              <a:rPr lang="en-CA" dirty="0" smtClean="0"/>
              <a:t> </a:t>
            </a:r>
            <a:r>
              <a:rPr lang="en-US" b="1" dirty="0" smtClean="0"/>
              <a:t>Guiding Principles</a:t>
            </a:r>
            <a:br>
              <a:rPr lang="en-US" b="1" dirty="0" smtClean="0"/>
            </a:br>
            <a:endParaRPr lang="en-CA" dirty="0" smtClean="0"/>
          </a:p>
        </p:txBody>
      </p:sp>
      <p:sp>
        <p:nvSpPr>
          <p:cNvPr id="8195" name="Content Placeholder 2"/>
          <p:cNvSpPr>
            <a:spLocks noGrp="1"/>
          </p:cNvSpPr>
          <p:nvPr>
            <p:ph idx="1"/>
          </p:nvPr>
        </p:nvSpPr>
        <p:spPr>
          <a:xfrm>
            <a:off x="762000" y="1785938"/>
            <a:ext cx="7620000" cy="4310062"/>
          </a:xfrm>
        </p:spPr>
        <p:txBody>
          <a:bodyPr/>
          <a:lstStyle/>
          <a:p>
            <a:pPr>
              <a:lnSpc>
                <a:spcPct val="90000"/>
              </a:lnSpc>
              <a:buFont typeface="Wingdings 2" pitchFamily="18" charset="2"/>
              <a:buNone/>
            </a:pPr>
            <a:endParaRPr lang="en-US" dirty="0" smtClean="0"/>
          </a:p>
          <a:p>
            <a:pPr>
              <a:lnSpc>
                <a:spcPct val="90000"/>
              </a:lnSpc>
            </a:pPr>
            <a:r>
              <a:rPr lang="en-US" dirty="0" smtClean="0"/>
              <a:t>Peoples of developing regions must be able to control their own knowledge-based development</a:t>
            </a:r>
          </a:p>
          <a:p>
            <a:pPr>
              <a:lnSpc>
                <a:spcPct val="90000"/>
              </a:lnSpc>
            </a:pPr>
            <a:endParaRPr lang="en-US" dirty="0" smtClean="0"/>
          </a:p>
          <a:p>
            <a:pPr>
              <a:lnSpc>
                <a:spcPct val="90000"/>
              </a:lnSpc>
            </a:pPr>
            <a:r>
              <a:rPr lang="en-US" dirty="0" smtClean="0"/>
              <a:t>IDRC takes its lead from Southern researchers</a:t>
            </a:r>
          </a:p>
          <a:p>
            <a:pPr>
              <a:lnSpc>
                <a:spcPct val="90000"/>
              </a:lnSpc>
            </a:pPr>
            <a:endParaRPr lang="en-US" dirty="0" smtClean="0"/>
          </a:p>
          <a:p>
            <a:pPr>
              <a:lnSpc>
                <a:spcPct val="90000"/>
              </a:lnSpc>
            </a:pPr>
            <a:r>
              <a:rPr lang="en-US" dirty="0" smtClean="0"/>
              <a:t>Development research grant-making is the core of our activities</a:t>
            </a:r>
          </a:p>
          <a:p>
            <a:endParaRPr lang="en-CA"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366828"/>
          </a:xfrm>
        </p:spPr>
        <p:txBody>
          <a:bodyPr/>
          <a:lstStyle/>
          <a:p>
            <a:r>
              <a:rPr lang="en-CA" sz="3600" dirty="0" smtClean="0">
                <a:solidFill>
                  <a:schemeClr val="tx1"/>
                </a:solidFill>
                <a:latin typeface="Arial" charset="0"/>
              </a:rPr>
              <a:t>Patent pools  are likely to work if / when</a:t>
            </a:r>
            <a:br>
              <a:rPr lang="en-CA" sz="3600" dirty="0" smtClean="0">
                <a:solidFill>
                  <a:schemeClr val="tx1"/>
                </a:solidFill>
                <a:latin typeface="Arial" charset="0"/>
              </a:rPr>
            </a:br>
            <a:endParaRPr lang="en-CA" sz="3600" dirty="0"/>
          </a:p>
        </p:txBody>
      </p:sp>
      <p:sp>
        <p:nvSpPr>
          <p:cNvPr id="3" name="Content Placeholder 2"/>
          <p:cNvSpPr>
            <a:spLocks noGrp="1"/>
          </p:cNvSpPr>
          <p:nvPr>
            <p:ph idx="1"/>
          </p:nvPr>
        </p:nvSpPr>
        <p:spPr/>
        <p:txBody>
          <a:bodyPr/>
          <a:lstStyle/>
          <a:p>
            <a:pPr lvl="0"/>
            <a:r>
              <a:rPr lang="en-CA" sz="2000" dirty="0" smtClean="0">
                <a:latin typeface="Arial" charset="0"/>
              </a:rPr>
              <a:t>When there are incentives for  firms contributing their high-valued patents to a patent pool</a:t>
            </a:r>
          </a:p>
          <a:p>
            <a:pPr lvl="0"/>
            <a:r>
              <a:rPr lang="en-CA" sz="2000" dirty="0" smtClean="0">
                <a:latin typeface="Arial" charset="0"/>
              </a:rPr>
              <a:t>There is a viable governance </a:t>
            </a:r>
            <a:r>
              <a:rPr lang="en-CA" sz="2000" dirty="0" smtClean="0">
                <a:latin typeface="Arial" charset="0"/>
              </a:rPr>
              <a:t>mechanism </a:t>
            </a:r>
            <a:r>
              <a:rPr lang="en-CA" sz="2000" dirty="0" smtClean="0">
                <a:latin typeface="Arial" charset="0"/>
              </a:rPr>
              <a:t>for the pool</a:t>
            </a:r>
          </a:p>
          <a:p>
            <a:pPr lvl="0"/>
            <a:r>
              <a:rPr lang="en-CA" sz="2000" dirty="0" smtClean="0">
                <a:latin typeface="Arial" charset="0"/>
              </a:rPr>
              <a:t>When there is no clear incentive, compulsory licensing may be an additional requirement for patent pooling particularly in non-voluntary </a:t>
            </a:r>
            <a:r>
              <a:rPr lang="en-CA" sz="2000" dirty="0" smtClean="0">
                <a:latin typeface="Arial" charset="0"/>
              </a:rPr>
              <a:t>types</a:t>
            </a:r>
            <a:endParaRPr lang="en-CA" sz="2000" dirty="0" smtClean="0">
              <a:latin typeface="Arial" charset="0"/>
            </a:endParaRPr>
          </a:p>
          <a:p>
            <a:pPr lvl="0"/>
            <a:r>
              <a:rPr lang="en-CA" sz="2000" dirty="0" smtClean="0">
                <a:latin typeface="Arial" charset="0"/>
              </a:rPr>
              <a:t>If a patent pool can provide an alternative to existing inaccessible patents, then it can provide value or enhance access to knowledge</a:t>
            </a:r>
          </a:p>
          <a:p>
            <a:pPr lvl="0"/>
            <a:r>
              <a:rPr lang="en-CA" sz="2000" dirty="0" smtClean="0">
                <a:latin typeface="Arial" charset="0"/>
              </a:rPr>
              <a:t>May work in case of patents that may not have good potentials in lucrative markets (e.g., tropical neglected diseases)</a:t>
            </a:r>
          </a:p>
          <a:p>
            <a:endParaRPr lang="en-CA" dirty="0" smtClean="0"/>
          </a:p>
          <a:p>
            <a:endParaRPr lang="en-C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704850"/>
            <a:ext cx="8229600" cy="1938332"/>
          </a:xfrm>
        </p:spPr>
        <p:txBody>
          <a:bodyPr/>
          <a:lstStyle/>
          <a:p>
            <a:pPr algn="ctr"/>
            <a:r>
              <a:rPr lang="en-US" sz="3200" b="1" dirty="0" smtClean="0"/>
              <a:t>Exploring Patent Pooling As a Tool for National Development</a:t>
            </a:r>
            <a:r>
              <a:rPr lang="en-CA" sz="3200" dirty="0" smtClean="0"/>
              <a:t/>
            </a:r>
            <a:br>
              <a:rPr lang="en-CA" sz="3200" dirty="0" smtClean="0"/>
            </a:br>
            <a:endParaRPr lang="en-CA" sz="3200" dirty="0" smtClean="0"/>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None/>
              <a:defRPr/>
            </a:pPr>
            <a:endParaRPr lang="en-CA" sz="4000" dirty="0" smtClean="0"/>
          </a:p>
          <a:p>
            <a:pPr marL="274320" indent="-274320" algn="ctr" fontAlgn="auto">
              <a:spcAft>
                <a:spcPts val="0"/>
              </a:spcAft>
              <a:buClr>
                <a:schemeClr val="accent3"/>
              </a:buClr>
              <a:buNone/>
              <a:defRPr/>
            </a:pPr>
            <a:r>
              <a:rPr lang="en-US" sz="2400" dirty="0" smtClean="0"/>
              <a:t>Arellano Law Foundation, Inc., Manila, Philippines</a:t>
            </a:r>
            <a:br>
              <a:rPr lang="en-US" sz="2400" dirty="0" smtClean="0"/>
            </a:br>
            <a:endParaRPr lang="en-US" sz="2400" dirty="0" smtClean="0"/>
          </a:p>
          <a:p>
            <a:pPr marL="915670" lvl="2" indent="-274320" algn="ctr" fontAlgn="auto">
              <a:spcAft>
                <a:spcPts val="0"/>
              </a:spcAft>
              <a:buClr>
                <a:schemeClr val="accent3"/>
              </a:buClr>
              <a:buNone/>
              <a:defRPr/>
            </a:pPr>
            <a:r>
              <a:rPr lang="en-CA" sz="2400" dirty="0" smtClean="0"/>
              <a:t>Josephine Santiago</a:t>
            </a:r>
          </a:p>
          <a:p>
            <a:pPr marL="274320" indent="-274320" fontAlgn="auto">
              <a:spcAft>
                <a:spcPts val="0"/>
              </a:spcAft>
              <a:buClr>
                <a:schemeClr val="accent3"/>
              </a:buClr>
              <a:buNone/>
              <a:defRPr/>
            </a:pPr>
            <a:endParaRPr lang="en-CA" sz="2400" dirty="0" smtClean="0"/>
          </a:p>
          <a:p>
            <a:pPr marL="274320" indent="-274320" fontAlgn="auto">
              <a:spcAft>
                <a:spcPts val="0"/>
              </a:spcAft>
              <a:buClr>
                <a:schemeClr val="accent3"/>
              </a:buClr>
              <a:buNone/>
              <a:defRPr/>
            </a:pPr>
            <a:endParaRPr lang="en-CA" sz="2400" dirty="0" smtClean="0"/>
          </a:p>
          <a:p>
            <a:pPr marL="274320" indent="-274320" fontAlgn="auto">
              <a:spcAft>
                <a:spcPts val="0"/>
              </a:spcAft>
              <a:buClr>
                <a:schemeClr val="accent3"/>
              </a:buClr>
              <a:buNone/>
              <a:defRPr/>
            </a:pPr>
            <a:r>
              <a:rPr lang="en-CA" sz="2400" dirty="0" smtClean="0"/>
              <a:t>		THE PHILIPPINES</a:t>
            </a:r>
          </a:p>
          <a:p>
            <a:pPr marL="274320" indent="-274320" fontAlgn="auto">
              <a:spcAft>
                <a:spcPts val="0"/>
              </a:spcAft>
              <a:buClr>
                <a:schemeClr val="accent3"/>
              </a:buClr>
              <a:buNone/>
              <a:defRPr/>
            </a:pPr>
            <a:r>
              <a:rPr lang="en-CA" dirty="0" smtClean="0"/>
              <a:t> </a:t>
            </a:r>
          </a:p>
          <a:p>
            <a:pPr marL="274320" indent="-274320" fontAlgn="auto">
              <a:spcAft>
                <a:spcPts val="0"/>
              </a:spcAft>
              <a:buClr>
                <a:schemeClr val="accent3"/>
              </a:buClr>
              <a:buFont typeface="Wingdings 2"/>
              <a:buChar char=""/>
              <a:defRPr/>
            </a:pPr>
            <a:endParaRPr lang="en-CA" dirty="0" smtClean="0"/>
          </a:p>
          <a:p>
            <a:pPr marL="274320" indent="-274320" fontAlgn="auto">
              <a:spcAft>
                <a:spcPts val="0"/>
              </a:spcAft>
              <a:buClr>
                <a:schemeClr val="accent3"/>
              </a:buClr>
              <a:buFont typeface="Wingdings 2"/>
              <a:buChar char=""/>
              <a:defRPr/>
            </a:pPr>
            <a:endParaRPr lang="en-CA" dirty="0"/>
          </a:p>
        </p:txBody>
      </p:sp>
      <p:pic>
        <p:nvPicPr>
          <p:cNvPr id="4" name="Picture 9"/>
          <p:cNvPicPr>
            <a:picLocks noChangeAspect="1" noChangeArrowheads="1"/>
          </p:cNvPicPr>
          <p:nvPr/>
        </p:nvPicPr>
        <p:blipFill>
          <a:blip r:embed="rId2" cstate="print"/>
          <a:srcRect/>
          <a:stretch>
            <a:fillRect/>
          </a:stretch>
        </p:blipFill>
        <p:spPr bwMode="auto">
          <a:xfrm>
            <a:off x="5429256" y="4214818"/>
            <a:ext cx="1857375" cy="192881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Key issues - Philippines</a:t>
            </a:r>
            <a:endParaRPr lang="en-CA"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latin typeface="Arial Unicode MS"/>
                <a:cs typeface="Arial Unicode MS"/>
              </a:rPr>
              <a:t>Limited private sector R&amp;D participation  - </a:t>
            </a:r>
          </a:p>
          <a:p>
            <a:pPr marL="850900" lvl="1" indent="-514350">
              <a:buFont typeface="+mj-lt"/>
              <a:buAutoNum type="arabicPeriod"/>
            </a:pPr>
            <a:r>
              <a:rPr lang="en-US" sz="2600" dirty="0" smtClean="0">
                <a:latin typeface="Arial Unicode MS"/>
                <a:cs typeface="Arial Unicode MS"/>
              </a:rPr>
              <a:t> </a:t>
            </a:r>
          </a:p>
          <a:p>
            <a:pPr marL="514350" indent="-514350">
              <a:buFont typeface="+mj-lt"/>
              <a:buAutoNum type="arabicPeriod"/>
            </a:pPr>
            <a:r>
              <a:rPr lang="en-US" dirty="0" smtClean="0">
                <a:latin typeface="Arial Unicode MS"/>
                <a:cs typeface="Arial Unicode MS"/>
              </a:rPr>
              <a:t>Lack of IP awareness and understanding among IP stakeholders resulting in indifference or distrust of the IP system –</a:t>
            </a:r>
          </a:p>
          <a:p>
            <a:pPr marL="514350" indent="-514350">
              <a:buFont typeface="+mj-lt"/>
              <a:buAutoNum type="arabicPeriod"/>
            </a:pPr>
            <a:r>
              <a:rPr lang="en-US" dirty="0" smtClean="0">
                <a:latin typeface="Arial Unicode MS"/>
                <a:cs typeface="Arial Unicode MS"/>
              </a:rPr>
              <a:t>low levels of R&amp;D investment in view of limited government resources</a:t>
            </a:r>
          </a:p>
          <a:p>
            <a:pPr marL="514350" indent="-514350">
              <a:buFont typeface="+mj-lt"/>
              <a:buAutoNum type="arabicPeriod"/>
            </a:pPr>
            <a:r>
              <a:rPr lang="en-US" dirty="0" smtClean="0">
                <a:latin typeface="Arial Unicode MS"/>
                <a:cs typeface="Arial Unicode MS"/>
              </a:rPr>
              <a:t>Weak linkages among higher educational institutions (HEI), RDIs and industry</a:t>
            </a:r>
          </a:p>
          <a:p>
            <a:pPr marL="514350" indent="-514350">
              <a:buFont typeface="+mj-lt"/>
              <a:buAutoNum type="arabicPeriod"/>
            </a:pPr>
            <a:endParaRPr lang="en-US" dirty="0" smtClean="0">
              <a:latin typeface="Arial Unicode MS"/>
              <a:cs typeface="Arial Unicode MS"/>
            </a:endParaRPr>
          </a:p>
          <a:p>
            <a:endParaRPr lang="en-C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Research Findings - Philippines</a:t>
            </a:r>
            <a:endParaRPr lang="en-CA"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latin typeface="Arial Unicode MS"/>
                <a:cs typeface="Arial Unicode MS"/>
              </a:rPr>
              <a:t>Patent pooling </a:t>
            </a:r>
            <a:r>
              <a:rPr lang="en-US" i="1" dirty="0" smtClean="0">
                <a:latin typeface="Arial Unicode MS"/>
                <a:cs typeface="Arial Unicode MS"/>
              </a:rPr>
              <a:t>per se </a:t>
            </a:r>
            <a:r>
              <a:rPr lang="en-US" dirty="0" smtClean="0">
                <a:latin typeface="Arial Unicode MS"/>
                <a:cs typeface="Arial Unicode MS"/>
              </a:rPr>
              <a:t>cannot as yet be a tool for national development in the country. </a:t>
            </a:r>
          </a:p>
          <a:p>
            <a:pPr marL="850900" lvl="1" indent="-514350"/>
            <a:r>
              <a:rPr lang="en-US" dirty="0" smtClean="0">
                <a:latin typeface="Arial Unicode MS"/>
                <a:cs typeface="Arial Unicode MS"/>
              </a:rPr>
              <a:t>Technology pooling must be encouraged where potentially new products and services may be available</a:t>
            </a:r>
          </a:p>
          <a:p>
            <a:pPr marL="850900" lvl="1" indent="-514350"/>
            <a:r>
              <a:rPr lang="en-US" dirty="0" smtClean="0">
                <a:latin typeface="Arial Unicode MS"/>
                <a:cs typeface="Arial Unicode MS"/>
              </a:rPr>
              <a:t>Support initiatives for providing management of technology portfolio for better bargaining and negotiating power</a:t>
            </a:r>
          </a:p>
          <a:p>
            <a:pPr marL="850900" lvl="1" indent="-514350"/>
            <a:r>
              <a:rPr lang="en-US" dirty="0" smtClean="0">
                <a:latin typeface="Arial Unicode MS"/>
                <a:cs typeface="Arial Unicode MS"/>
              </a:rPr>
              <a:t>Simplify approach for assistance to technology generators and researchers</a:t>
            </a:r>
            <a:endParaRPr lang="en-CA"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Utilizing Compulsory License as a Means to Access Platform Technologies in the Healthcare Sector</a:t>
            </a:r>
            <a:endParaRPr lang="en-CA" sz="2800" b="1" dirty="0" smtClean="0"/>
          </a:p>
        </p:txBody>
      </p:sp>
      <p:sp>
        <p:nvSpPr>
          <p:cNvPr id="3" name="Content Placeholder 2"/>
          <p:cNvSpPr>
            <a:spLocks noGrp="1"/>
          </p:cNvSpPr>
          <p:nvPr>
            <p:ph idx="1"/>
          </p:nvPr>
        </p:nvSpPr>
        <p:spPr/>
        <p:txBody>
          <a:bodyPr/>
          <a:lstStyle/>
          <a:p>
            <a:pPr algn="ctr">
              <a:buNone/>
            </a:pPr>
            <a:r>
              <a:rPr lang="en-CA" sz="2000" dirty="0" smtClean="0"/>
              <a:t>Centre for Trade and Development,  New Delhi</a:t>
            </a:r>
          </a:p>
          <a:p>
            <a:pPr algn="ctr">
              <a:buNone/>
            </a:pPr>
            <a:endParaRPr lang="en-CA" sz="2000" dirty="0" smtClean="0"/>
          </a:p>
          <a:p>
            <a:pPr algn="ctr">
              <a:buNone/>
            </a:pPr>
            <a:r>
              <a:rPr lang="en-CA" sz="2000" dirty="0" smtClean="0"/>
              <a:t>Yogesh Pai, Associate Fellow</a:t>
            </a:r>
          </a:p>
          <a:p>
            <a:pPr algn="ctr">
              <a:buNone/>
            </a:pPr>
            <a:endParaRPr lang="en-CA" dirty="0" smtClean="0"/>
          </a:p>
          <a:p>
            <a:pPr algn="ctr">
              <a:buNone/>
            </a:pPr>
            <a:endParaRPr lang="en-CA" dirty="0" smtClean="0"/>
          </a:p>
          <a:p>
            <a:pPr algn="ctr">
              <a:buNone/>
            </a:pPr>
            <a:r>
              <a:rPr lang="en-CA" dirty="0" smtClean="0"/>
              <a:t>INDIA</a:t>
            </a:r>
          </a:p>
          <a:p>
            <a:pPr algn="ctr">
              <a:buNone/>
            </a:pPr>
            <a:endParaRPr lang="en-CA" dirty="0" smtClean="0"/>
          </a:p>
          <a:p>
            <a:pPr algn="ctr">
              <a:buNone/>
            </a:pPr>
            <a:r>
              <a:rPr lang="en-CA" dirty="0" smtClean="0"/>
              <a:t>( Research work is in progress)</a:t>
            </a:r>
            <a:endParaRPr lang="en-C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00042"/>
            <a:ext cx="2212848" cy="4429156"/>
          </a:xfrm>
        </p:spPr>
        <p:txBody>
          <a:bodyPr/>
          <a:lstStyle/>
          <a:p>
            <a:pPr algn="ctr"/>
            <a:r>
              <a:rPr lang="en-CA" dirty="0" smtClean="0"/>
              <a:t/>
            </a:r>
            <a:br>
              <a:rPr lang="en-CA" dirty="0" smtClean="0"/>
            </a:br>
            <a:r>
              <a:rPr lang="en-CA" sz="1400" i="1" dirty="0" smtClean="0"/>
              <a:t>Workshop</a:t>
            </a:r>
            <a:r>
              <a:rPr lang="en-CA" dirty="0" smtClean="0"/>
              <a:t/>
            </a:r>
            <a:br>
              <a:rPr lang="en-CA" dirty="0" smtClean="0"/>
            </a:br>
            <a:r>
              <a:rPr lang="en-CA" dirty="0" smtClean="0"/>
              <a:t>Knowledge sharing and Networking </a:t>
            </a:r>
            <a:br>
              <a:rPr lang="en-CA" dirty="0" smtClean="0"/>
            </a:br>
            <a:r>
              <a:rPr lang="en-CA" dirty="0" smtClean="0"/>
              <a:t/>
            </a:r>
            <a:br>
              <a:rPr lang="en-CA" dirty="0" smtClean="0"/>
            </a:br>
            <a:r>
              <a:rPr lang="en-CA" dirty="0" smtClean="0"/>
              <a:t>Accessing Patented Knowledge for  Innovation</a:t>
            </a:r>
            <a:br>
              <a:rPr lang="en-CA" dirty="0" smtClean="0"/>
            </a:br>
            <a:r>
              <a:rPr lang="en-CA" dirty="0" smtClean="0"/>
              <a:t/>
            </a:r>
            <a:br>
              <a:rPr lang="en-CA" dirty="0" smtClean="0"/>
            </a:br>
            <a:r>
              <a:rPr lang="en-CA" dirty="0" smtClean="0"/>
              <a:t>20-21 October 2009</a:t>
            </a:r>
            <a:br>
              <a:rPr lang="en-CA" dirty="0" smtClean="0"/>
            </a:br>
            <a:r>
              <a:rPr lang="en-CA" dirty="0" smtClean="0"/>
              <a:t>Ottawa</a:t>
            </a:r>
            <a:br>
              <a:rPr lang="en-CA" dirty="0" smtClean="0"/>
            </a:br>
            <a:r>
              <a:rPr lang="en-CA" dirty="0" smtClean="0"/>
              <a:t/>
            </a:r>
            <a:br>
              <a:rPr lang="en-CA" dirty="0" smtClean="0"/>
            </a:br>
            <a:r>
              <a:rPr lang="en-CA" dirty="0" smtClean="0"/>
              <a:t/>
            </a:r>
            <a:br>
              <a:rPr lang="en-CA" dirty="0" smtClean="0"/>
            </a:br>
            <a:endParaRPr lang="en-CA" dirty="0"/>
          </a:p>
        </p:txBody>
      </p:sp>
      <p:sp>
        <p:nvSpPr>
          <p:cNvPr id="6" name="Text Placeholder 5"/>
          <p:cNvSpPr>
            <a:spLocks noGrp="1"/>
          </p:cNvSpPr>
          <p:nvPr>
            <p:ph type="body" sz="half" idx="2"/>
          </p:nvPr>
        </p:nvSpPr>
        <p:spPr>
          <a:xfrm>
            <a:off x="357158" y="5072074"/>
            <a:ext cx="5534036" cy="1428759"/>
          </a:xfrm>
        </p:spPr>
        <p:txBody>
          <a:bodyPr/>
          <a:lstStyle/>
          <a:p>
            <a:pPr algn="ctr"/>
            <a:endParaRPr lang="en-CA" sz="4400" dirty="0" smtClean="0"/>
          </a:p>
          <a:p>
            <a:pPr algn="ctr"/>
            <a:r>
              <a:rPr lang="en-CA" sz="4400" dirty="0" smtClean="0"/>
              <a:t>		 </a:t>
            </a:r>
            <a:endParaRPr lang="en-CA" sz="4400" dirty="0"/>
          </a:p>
        </p:txBody>
      </p:sp>
      <p:pic>
        <p:nvPicPr>
          <p:cNvPr id="7" name="Picture Placeholder 6" descr="PA200018.JPG"/>
          <p:cNvPicPr>
            <a:picLocks noGrp="1" noChangeAspect="1"/>
          </p:cNvPicPr>
          <p:nvPr>
            <p:ph type="pic" idx="1"/>
          </p:nvPr>
        </p:nvPicPr>
        <p:blipFill>
          <a:blip r:embed="rId2" cstate="print"/>
          <a:srcRect l="5942" r="5942"/>
          <a:stretch>
            <a:fillRect/>
          </a:stretch>
        </p:blip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Next Steps</a:t>
            </a:r>
            <a:endParaRPr lang="en-CA" dirty="0"/>
          </a:p>
        </p:txBody>
      </p:sp>
      <p:sp>
        <p:nvSpPr>
          <p:cNvPr id="6" name="Content Placeholder 5"/>
          <p:cNvSpPr>
            <a:spLocks noGrp="1"/>
          </p:cNvSpPr>
          <p:nvPr>
            <p:ph idx="1"/>
          </p:nvPr>
        </p:nvSpPr>
        <p:spPr/>
        <p:txBody>
          <a:bodyPr/>
          <a:lstStyle/>
          <a:p>
            <a:r>
              <a:rPr lang="en-CA" dirty="0" smtClean="0"/>
              <a:t>Consolidation of findings</a:t>
            </a:r>
          </a:p>
          <a:p>
            <a:pPr lvl="1"/>
            <a:r>
              <a:rPr lang="en-CA" dirty="0" smtClean="0"/>
              <a:t>Book , research network -  2010</a:t>
            </a:r>
          </a:p>
          <a:p>
            <a:r>
              <a:rPr lang="en-CA" dirty="0" smtClean="0"/>
              <a:t>Building core  research capacity building on IP </a:t>
            </a:r>
          </a:p>
          <a:p>
            <a:pPr lvl="1"/>
            <a:r>
              <a:rPr lang="en-CA" dirty="0" smtClean="0"/>
              <a:t>A few selected countries?</a:t>
            </a:r>
          </a:p>
          <a:p>
            <a:pPr lvl="1"/>
            <a:r>
              <a:rPr lang="en-CA" dirty="0" smtClean="0"/>
              <a:t>Training of trainers?</a:t>
            </a:r>
          </a:p>
          <a:p>
            <a:pPr lvl="1"/>
            <a:r>
              <a:rPr lang="en-CA" dirty="0" smtClean="0"/>
              <a:t>Accessing WIPO and WTO training resources </a:t>
            </a:r>
          </a:p>
          <a:p>
            <a:pPr lvl="1"/>
            <a:r>
              <a:rPr lang="en-CA" dirty="0" smtClean="0"/>
              <a:t>Building on this work and sustainability</a:t>
            </a:r>
          </a:p>
          <a:p>
            <a:pPr lvl="1"/>
            <a:endParaRPr lang="en-CA" dirty="0" smtClean="0"/>
          </a:p>
          <a:p>
            <a:pPr algn="ctr">
              <a:buNone/>
            </a:pPr>
            <a:r>
              <a:rPr lang="en-CA" b="1" dirty="0" smtClean="0">
                <a:solidFill>
                  <a:srgbClr val="C00000"/>
                </a:solidFill>
              </a:rPr>
              <a:t>IDRC seeks partnerships</a:t>
            </a:r>
          </a:p>
          <a:p>
            <a:endParaRPr lang="en-CA" dirty="0" smtClean="0"/>
          </a:p>
          <a:p>
            <a:pPr lvl="1"/>
            <a:endParaRPr lang="en-CA" dirty="0" smtClean="0"/>
          </a:p>
          <a:p>
            <a:pPr lvl="1"/>
            <a:endParaRPr lang="en-CA" dirty="0" smtClean="0"/>
          </a:p>
          <a:p>
            <a:pPr lvl="1"/>
            <a:r>
              <a:rPr lang="en-CA" dirty="0" smtClean="0"/>
              <a:t>	</a:t>
            </a:r>
          </a:p>
          <a:p>
            <a:endParaRPr lang="en-CA" dirty="0" smtClean="0"/>
          </a:p>
          <a:p>
            <a:endParaRPr lang="en-C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8596" y="1857364"/>
            <a:ext cx="7967690" cy="2428892"/>
          </a:xfrm>
        </p:spPr>
        <p:txBody>
          <a:bodyPr>
            <a:normAutofit fontScale="90000"/>
          </a:bodyPr>
          <a:lstStyle/>
          <a:p>
            <a:pPr algn="ctr"/>
            <a:r>
              <a:rPr lang="en-CA" sz="2800" dirty="0" smtClean="0"/>
              <a:t/>
            </a:r>
            <a:br>
              <a:rPr lang="en-CA" sz="2800" dirty="0" smtClean="0"/>
            </a:br>
            <a:r>
              <a:rPr lang="en-CA" sz="2800" dirty="0" smtClean="0"/>
              <a:t/>
            </a:r>
            <a:br>
              <a:rPr lang="en-CA" sz="2800" dirty="0" smtClean="0"/>
            </a:br>
            <a:r>
              <a:rPr lang="en-CA" sz="2800" dirty="0" smtClean="0"/>
              <a:t/>
            </a:r>
            <a:br>
              <a:rPr lang="en-CA" sz="2800" dirty="0" smtClean="0"/>
            </a:br>
            <a:r>
              <a:rPr lang="en-CA" sz="2800" dirty="0" smtClean="0"/>
              <a:t/>
            </a:r>
            <a:br>
              <a:rPr lang="en-CA" sz="2800" dirty="0" smtClean="0"/>
            </a:br>
            <a:r>
              <a:rPr lang="en-CA" sz="2800" dirty="0" smtClean="0"/>
              <a:t/>
            </a:r>
            <a:br>
              <a:rPr lang="en-CA" sz="2800" dirty="0" smtClean="0"/>
            </a:br>
            <a:r>
              <a:rPr lang="en-CA" sz="2800" dirty="0" smtClean="0"/>
              <a:t/>
            </a:r>
            <a:br>
              <a:rPr lang="en-CA" sz="2800" dirty="0" smtClean="0"/>
            </a:br>
            <a:r>
              <a:rPr lang="en-CA" sz="2800" dirty="0" smtClean="0"/>
              <a:t/>
            </a:r>
            <a:br>
              <a:rPr lang="en-CA" sz="2800" dirty="0" smtClean="0"/>
            </a:br>
            <a:r>
              <a:rPr lang="en-CA" sz="2800" dirty="0" smtClean="0"/>
              <a:t/>
            </a:r>
            <a:br>
              <a:rPr lang="en-CA" sz="2800" dirty="0" smtClean="0"/>
            </a:br>
            <a:r>
              <a:rPr lang="en-CA" sz="2800" dirty="0" smtClean="0"/>
              <a:t/>
            </a:r>
            <a:br>
              <a:rPr lang="en-CA" sz="2800" dirty="0" smtClean="0"/>
            </a:br>
            <a:r>
              <a:rPr lang="en-CA" sz="2800" dirty="0" smtClean="0"/>
              <a:t/>
            </a:r>
            <a:br>
              <a:rPr lang="en-CA" sz="2800" dirty="0" smtClean="0"/>
            </a:br>
            <a:r>
              <a:rPr lang="en-CA" sz="2800" dirty="0" smtClean="0"/>
              <a:t/>
            </a:r>
            <a:br>
              <a:rPr lang="en-CA" sz="2800" dirty="0" smtClean="0"/>
            </a:br>
            <a:r>
              <a:rPr lang="en-CA" sz="2800" dirty="0" smtClean="0"/>
              <a:t/>
            </a:r>
            <a:br>
              <a:rPr lang="en-CA" sz="2800" dirty="0" smtClean="0"/>
            </a:br>
            <a:r>
              <a:rPr lang="en-CA" sz="2800" dirty="0" smtClean="0"/>
              <a:t/>
            </a:r>
            <a:br>
              <a:rPr lang="en-CA" sz="2800" dirty="0" smtClean="0"/>
            </a:br>
            <a:r>
              <a:rPr lang="en-CA" sz="3100" dirty="0" smtClean="0"/>
              <a:t/>
            </a:r>
            <a:br>
              <a:rPr lang="en-CA" sz="3100" dirty="0" smtClean="0"/>
            </a:br>
            <a:r>
              <a:rPr lang="en-CA" sz="2200" dirty="0" smtClean="0">
                <a:solidFill>
                  <a:schemeClr val="tx2"/>
                </a:solidFill>
              </a:rPr>
              <a:t>Veena Ravichandran</a:t>
            </a:r>
            <a:r>
              <a:rPr lang="en-CA" sz="3100" b="0" dirty="0" smtClean="0"/>
              <a:t/>
            </a:r>
            <a:br>
              <a:rPr lang="en-CA" sz="3100" b="0" dirty="0" smtClean="0"/>
            </a:br>
            <a:r>
              <a:rPr lang="en-CA" sz="3100" b="0" dirty="0" smtClean="0"/>
              <a:t> </a:t>
            </a:r>
            <a:br>
              <a:rPr lang="en-CA" sz="3100" b="0" dirty="0" smtClean="0"/>
            </a:br>
            <a:r>
              <a:rPr lang="en-CA" sz="2200" dirty="0" smtClean="0">
                <a:solidFill>
                  <a:schemeClr val="tx2"/>
                </a:solidFill>
              </a:rPr>
              <a:t>Senior Program Officer</a:t>
            </a:r>
            <a:br>
              <a:rPr lang="en-CA" sz="2200" dirty="0" smtClean="0">
                <a:solidFill>
                  <a:schemeClr val="tx2"/>
                </a:solidFill>
              </a:rPr>
            </a:br>
            <a:r>
              <a:rPr lang="en-CA" sz="2200" dirty="0" smtClean="0">
                <a:solidFill>
                  <a:schemeClr val="tx2"/>
                </a:solidFill>
              </a:rPr>
              <a:t>Innovation, Technology and Society</a:t>
            </a:r>
            <a:br>
              <a:rPr lang="en-CA" sz="2200" dirty="0" smtClean="0">
                <a:solidFill>
                  <a:schemeClr val="tx2"/>
                </a:solidFill>
              </a:rPr>
            </a:br>
            <a:r>
              <a:rPr lang="en-CA" sz="2200" dirty="0" smtClean="0">
                <a:solidFill>
                  <a:schemeClr val="tx2"/>
                </a:solidFill>
              </a:rPr>
              <a:t>IDRC</a:t>
            </a:r>
            <a:br>
              <a:rPr lang="en-CA" sz="2200" dirty="0" smtClean="0">
                <a:solidFill>
                  <a:schemeClr val="tx2"/>
                </a:solidFill>
              </a:rPr>
            </a:br>
            <a:r>
              <a:rPr lang="en-CA" sz="2200" dirty="0" err="1" smtClean="0">
                <a:solidFill>
                  <a:schemeClr val="tx2"/>
                </a:solidFill>
              </a:rPr>
              <a:t>vravichandran@idrc.ca</a:t>
            </a:r>
            <a:r>
              <a:rPr lang="en-CA" dirty="0" smtClean="0"/>
              <a:t/>
            </a:r>
            <a:br>
              <a:rPr lang="en-CA" dirty="0" smtClean="0"/>
            </a:br>
            <a:r>
              <a:rPr lang="en-CA" dirty="0" smtClean="0"/>
              <a:t>  </a:t>
            </a:r>
            <a:endParaRPr lang="en-CA" dirty="0"/>
          </a:p>
        </p:txBody>
      </p:sp>
      <p:sp>
        <p:nvSpPr>
          <p:cNvPr id="6" name="Subtitle 5"/>
          <p:cNvSpPr>
            <a:spLocks noGrp="1"/>
          </p:cNvSpPr>
          <p:nvPr>
            <p:ph type="subTitle" idx="1"/>
          </p:nvPr>
        </p:nvSpPr>
        <p:spPr/>
        <p:txBody>
          <a:bodyPr/>
          <a:lstStyle/>
          <a:p>
            <a:pPr algn="ctr"/>
            <a:endParaRPr lang="en-CA" sz="2000" b="1" dirty="0" smtClean="0">
              <a:solidFill>
                <a:schemeClr val="tx2"/>
              </a:solidFill>
              <a:effectLst>
                <a:outerShdw blurRad="38100" dist="25400" dir="5400000" algn="tl" rotWithShape="0">
                  <a:srgbClr val="000000">
                    <a:alpha val="43000"/>
                  </a:srgbClr>
                </a:outerShdw>
              </a:effectLst>
              <a:latin typeface="+mj-lt"/>
              <a:ea typeface="+mj-ea"/>
              <a:cs typeface="+mj-cs"/>
            </a:endParaRPr>
          </a:p>
          <a:p>
            <a:pPr algn="ctr"/>
            <a:r>
              <a:rPr lang="en-CA" sz="5400" dirty="0" smtClean="0"/>
              <a:t>THANK YOU</a:t>
            </a:r>
            <a:endParaRPr lang="en-CA" sz="5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Grants + Model of Partnership</a:t>
            </a:r>
            <a:endParaRPr lang="en-CA" dirty="0"/>
          </a:p>
        </p:txBody>
      </p:sp>
      <p:sp>
        <p:nvSpPr>
          <p:cNvPr id="3" name="Content Placeholder 2"/>
          <p:cNvSpPr>
            <a:spLocks noGrp="1"/>
          </p:cNvSpPr>
          <p:nvPr>
            <p:ph idx="1"/>
          </p:nvPr>
        </p:nvSpPr>
        <p:spPr/>
        <p:txBody>
          <a:bodyPr/>
          <a:lstStyle/>
          <a:p>
            <a:r>
              <a:rPr lang="en-CA" dirty="0" smtClean="0"/>
              <a:t>Building research capacity in critical areas</a:t>
            </a:r>
          </a:p>
          <a:p>
            <a:r>
              <a:rPr lang="en-CA" dirty="0" smtClean="0"/>
              <a:t>Supporting research led evidence for policy making</a:t>
            </a:r>
          </a:p>
          <a:p>
            <a:r>
              <a:rPr lang="en-CA" dirty="0" smtClean="0"/>
              <a:t>Supporting Strategic communicating of research findings</a:t>
            </a:r>
          </a:p>
          <a:p>
            <a:r>
              <a:rPr lang="en-CA" dirty="0" smtClean="0"/>
              <a:t>Opening up critical new areas of research</a:t>
            </a:r>
          </a:p>
          <a:p>
            <a:r>
              <a:rPr lang="en-CA" dirty="0" smtClean="0"/>
              <a:t>Enabling networking and knowledge platforms</a:t>
            </a:r>
          </a:p>
          <a:p>
            <a:pPr>
              <a:buNone/>
            </a:pPr>
            <a:r>
              <a:rPr lang="en-CA" dirty="0" smtClean="0"/>
              <a:t> </a:t>
            </a:r>
          </a:p>
          <a:p>
            <a:pPr lvl="2"/>
            <a:r>
              <a:rPr lang="en-CA" dirty="0" smtClean="0"/>
              <a:t> </a:t>
            </a:r>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 Partnership models</a:t>
            </a:r>
            <a:endParaRPr lang="en-CA" dirty="0"/>
          </a:p>
        </p:txBody>
      </p:sp>
      <p:sp>
        <p:nvSpPr>
          <p:cNvPr id="3" name="Content Placeholder 2"/>
          <p:cNvSpPr>
            <a:spLocks noGrp="1"/>
          </p:cNvSpPr>
          <p:nvPr>
            <p:ph idx="1"/>
          </p:nvPr>
        </p:nvSpPr>
        <p:spPr/>
        <p:txBody>
          <a:bodyPr/>
          <a:lstStyle/>
          <a:p>
            <a:endParaRPr lang="en-CA" dirty="0" smtClean="0"/>
          </a:p>
          <a:p>
            <a:pPr>
              <a:buNone/>
            </a:pPr>
            <a:r>
              <a:rPr lang="en-CA" dirty="0" smtClean="0"/>
              <a:t>		Knowledge   AND  donor  partnership</a:t>
            </a:r>
          </a:p>
          <a:p>
            <a:pPr>
              <a:buNone/>
            </a:pPr>
            <a:endParaRPr lang="en-CA" dirty="0" smtClean="0"/>
          </a:p>
          <a:p>
            <a:pPr>
              <a:buNone/>
            </a:pPr>
            <a:endParaRPr lang="en-CA" dirty="0" smtClean="0"/>
          </a:p>
          <a:p>
            <a:r>
              <a:rPr lang="en-CA" dirty="0" smtClean="0"/>
              <a:t>“Boutique Operations“  </a:t>
            </a:r>
            <a:r>
              <a:rPr lang="en-CA" dirty="0" err="1" smtClean="0"/>
              <a:t>vs</a:t>
            </a:r>
            <a:r>
              <a:rPr lang="en-CA" dirty="0" smtClean="0"/>
              <a:t>   Wholesale model</a:t>
            </a:r>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Policy and Science</a:t>
            </a:r>
            <a:endParaRPr lang="en-CA" dirty="0"/>
          </a:p>
        </p:txBody>
      </p:sp>
      <p:sp>
        <p:nvSpPr>
          <p:cNvPr id="3" name="Content Placeholder 2"/>
          <p:cNvSpPr>
            <a:spLocks noGrp="1"/>
          </p:cNvSpPr>
          <p:nvPr>
            <p:ph idx="1"/>
          </p:nvPr>
        </p:nvSpPr>
        <p:spPr/>
        <p:txBody>
          <a:bodyPr/>
          <a:lstStyle/>
          <a:p>
            <a:pPr algn="ctr">
              <a:buNone/>
            </a:pPr>
            <a:r>
              <a:rPr lang="en-US" sz="2400" dirty="0" smtClean="0"/>
              <a:t>Challenge Fund    +  Innovation Technology and Society Program</a:t>
            </a:r>
          </a:p>
          <a:p>
            <a:endParaRPr lang="en-US" sz="2000" dirty="0" smtClean="0"/>
          </a:p>
          <a:p>
            <a:r>
              <a:rPr lang="en-US" sz="2400" b="1" dirty="0" smtClean="0"/>
              <a:t>The Challenge Fund</a:t>
            </a:r>
          </a:p>
          <a:p>
            <a:r>
              <a:rPr lang="en-US" sz="2000" dirty="0" smtClean="0"/>
              <a:t>Partners with Granting Councils and other Canadian  research funding organizations to enable joint research between Canadian and LMIC Scientists</a:t>
            </a:r>
          </a:p>
          <a:p>
            <a:endParaRPr lang="en-US" sz="2000" dirty="0" smtClean="0">
              <a:solidFill>
                <a:srgbClr val="00004C"/>
              </a:solidFill>
            </a:endParaRPr>
          </a:p>
          <a:p>
            <a:pPr lvl="1"/>
            <a:r>
              <a:rPr lang="en-US" sz="2000" dirty="0" smtClean="0"/>
              <a:t>Network of </a:t>
            </a:r>
            <a:r>
              <a:rPr lang="en-US" sz="2000" dirty="0" err="1" smtClean="0"/>
              <a:t>Centres</a:t>
            </a:r>
            <a:r>
              <a:rPr lang="en-US" sz="2000" dirty="0" smtClean="0"/>
              <a:t> of Excellence; </a:t>
            </a:r>
          </a:p>
          <a:p>
            <a:pPr lvl="1"/>
            <a:r>
              <a:rPr lang="en-US" sz="2000" dirty="0" smtClean="0"/>
              <a:t>International Canada Research Chairs; (CRCs Program)</a:t>
            </a:r>
          </a:p>
          <a:p>
            <a:pPr lvl="1"/>
            <a:r>
              <a:rPr lang="en-US" sz="2000" dirty="0" smtClean="0"/>
              <a:t>International Community Research Alliances (with SSHRC)</a:t>
            </a:r>
          </a:p>
          <a:p>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704850"/>
            <a:ext cx="8229600" cy="1295390"/>
          </a:xfrm>
        </p:spPr>
        <p:txBody>
          <a:bodyPr/>
          <a:lstStyle/>
          <a:p>
            <a:r>
              <a:rPr lang="fr-CA" sz="4000" dirty="0" smtClean="0">
                <a:solidFill>
                  <a:schemeClr val="tx1"/>
                </a:solidFill>
              </a:rPr>
              <a:t> </a:t>
            </a:r>
            <a:r>
              <a:rPr lang="es-UY" sz="3200" dirty="0" err="1" smtClean="0">
                <a:solidFill>
                  <a:schemeClr val="tx1"/>
                </a:solidFill>
                <a:latin typeface="Arial Black" pitchFamily="34" charset="0"/>
              </a:rPr>
              <a:t>Objectives</a:t>
            </a:r>
            <a:r>
              <a:rPr lang="es-UY" sz="3200" dirty="0" smtClean="0">
                <a:solidFill>
                  <a:schemeClr val="tx1"/>
                </a:solidFill>
                <a:latin typeface="Arial Black" pitchFamily="34" charset="0"/>
              </a:rPr>
              <a:t> of </a:t>
            </a:r>
            <a:r>
              <a:rPr lang="es-UY" sz="3200" dirty="0" err="1" smtClean="0">
                <a:solidFill>
                  <a:schemeClr val="tx1"/>
                </a:solidFill>
                <a:latin typeface="Arial Black" pitchFamily="34" charset="0"/>
              </a:rPr>
              <a:t>the</a:t>
            </a:r>
            <a:r>
              <a:rPr lang="es-UY" sz="3200" dirty="0" smtClean="0">
                <a:solidFill>
                  <a:schemeClr val="tx1"/>
                </a:solidFill>
                <a:latin typeface="Arial Black" pitchFamily="34" charset="0"/>
              </a:rPr>
              <a:t> ITS </a:t>
            </a:r>
            <a:r>
              <a:rPr lang="es-UY" sz="3200" dirty="0" err="1" smtClean="0">
                <a:solidFill>
                  <a:schemeClr val="tx1"/>
                </a:solidFill>
                <a:latin typeface="Arial Black" pitchFamily="34" charset="0"/>
              </a:rPr>
              <a:t>Program</a:t>
            </a:r>
            <a:r>
              <a:rPr lang="en-CA" sz="4000" dirty="0" smtClean="0">
                <a:solidFill>
                  <a:srgbClr val="FFFF99"/>
                </a:solidFill>
                <a:latin typeface="Arial Black" pitchFamily="34" charset="0"/>
              </a:rPr>
              <a:t/>
            </a:r>
            <a:br>
              <a:rPr lang="en-CA" sz="4000" dirty="0" smtClean="0">
                <a:solidFill>
                  <a:srgbClr val="FFFF99"/>
                </a:solidFill>
                <a:latin typeface="Arial Black" pitchFamily="34" charset="0"/>
              </a:rPr>
            </a:br>
            <a:endParaRPr lang="en-US" sz="4000" dirty="0">
              <a:latin typeface="Arial" charset="0"/>
            </a:endParaRPr>
          </a:p>
        </p:txBody>
      </p:sp>
      <p:sp>
        <p:nvSpPr>
          <p:cNvPr id="5" name="Text Box 1033"/>
          <p:cNvSpPr txBox="1">
            <a:spLocks noGrp="1" noChangeArrowheads="1"/>
          </p:cNvSpPr>
          <p:nvPr>
            <p:ph idx="1"/>
          </p:nvPr>
        </p:nvSpPr>
        <p:spPr bwMode="auto">
          <a:prstGeom prst="rect">
            <a:avLst/>
          </a:prstGeom>
          <a:noFill/>
          <a:ln w="9525">
            <a:noFill/>
            <a:miter lim="800000"/>
            <a:headEnd/>
            <a:tailEnd/>
          </a:ln>
          <a:effectLst/>
        </p:spPr>
        <p:txBody>
          <a:bodyPr lIns="90000" tIns="46800" rIns="90000" bIns="46800">
            <a:spAutoFit/>
          </a:bodyPr>
          <a:lstStyle/>
          <a:p>
            <a:pPr marL="914400" lvl="1" indent="-457200" algn="l">
              <a:spcBef>
                <a:spcPct val="80000"/>
              </a:spcBef>
              <a:spcAft>
                <a:spcPct val="60000"/>
              </a:spcAft>
              <a:buClr>
                <a:srgbClr val="FFFF99"/>
              </a:buClr>
              <a:buSzPct val="110000"/>
              <a:buFont typeface="Wingdings" pitchFamily="2" charset="2"/>
              <a:buAutoNum type="arabicPeriod"/>
            </a:pPr>
            <a:r>
              <a:rPr lang="en-US" sz="2200" b="1" u="none" dirty="0">
                <a:effectLst>
                  <a:outerShdw blurRad="38100" dist="38100" dir="2700000" algn="tl">
                    <a:srgbClr val="000000"/>
                  </a:outerShdw>
                </a:effectLst>
                <a:latin typeface="Arial" charset="0"/>
              </a:rPr>
              <a:t>Improving understanding, capacity and inter-linkages of innovation system actors (organizations and individuals) in developing countries</a:t>
            </a:r>
            <a:endParaRPr lang="en-US" sz="2200" b="1" u="none" dirty="0">
              <a:effectLst>
                <a:outerShdw blurRad="38100" dist="38100" dir="2700000" algn="tl">
                  <a:srgbClr val="000000"/>
                </a:outerShdw>
              </a:effectLst>
              <a:latin typeface="Arial" charset="0"/>
              <a:cs typeface="Times New Roman" charset="0"/>
            </a:endParaRPr>
          </a:p>
          <a:p>
            <a:pPr marL="914400" lvl="1" indent="-457200" algn="l">
              <a:spcBef>
                <a:spcPct val="80000"/>
              </a:spcBef>
              <a:spcAft>
                <a:spcPct val="60000"/>
              </a:spcAft>
              <a:buClr>
                <a:srgbClr val="FFFF99"/>
              </a:buClr>
              <a:buSzPct val="110000"/>
              <a:buFont typeface="Wingdings" pitchFamily="2" charset="2"/>
              <a:buAutoNum type="arabicPeriod"/>
            </a:pPr>
            <a:r>
              <a:rPr lang="en-US" sz="2200" b="1" u="none" dirty="0">
                <a:effectLst>
                  <a:outerShdw blurRad="38100" dist="38100" dir="2700000" algn="tl">
                    <a:srgbClr val="000000"/>
                  </a:outerShdw>
                </a:effectLst>
                <a:latin typeface="Arial" charset="0"/>
              </a:rPr>
              <a:t>Supporting the development of explicit and implicit S&amp;T policies contributing to improved functioning of developing country innovation systems</a:t>
            </a:r>
            <a:endParaRPr lang="en-US" sz="2200" b="1" u="none" dirty="0">
              <a:effectLst>
                <a:outerShdw blurRad="38100" dist="38100" dir="2700000" algn="tl">
                  <a:srgbClr val="000000"/>
                </a:outerShdw>
              </a:effectLst>
              <a:latin typeface="Arial" charset="0"/>
              <a:cs typeface="Times New Roman" charset="0"/>
            </a:endParaRPr>
          </a:p>
          <a:p>
            <a:pPr marL="914400" lvl="1" indent="-457200" algn="l">
              <a:spcBef>
                <a:spcPct val="80000"/>
              </a:spcBef>
              <a:spcAft>
                <a:spcPct val="60000"/>
              </a:spcAft>
              <a:buClr>
                <a:srgbClr val="FFFF99"/>
              </a:buClr>
              <a:buSzPct val="110000"/>
              <a:buFont typeface="Wingdings" pitchFamily="2" charset="2"/>
              <a:buAutoNum type="arabicPeriod"/>
            </a:pPr>
            <a:r>
              <a:rPr lang="en-CA" sz="2200" b="1" u="none" dirty="0">
                <a:effectLst>
                  <a:outerShdw blurRad="38100" dist="38100" dir="2700000" algn="tl">
                    <a:srgbClr val="000000"/>
                  </a:outerShdw>
                </a:effectLst>
                <a:latin typeface="Arial" charset="0"/>
                <a:cs typeface="Times New Roman" charset="0"/>
              </a:rPr>
              <a:t>Strengthening socio-economic impact analysis, social inclusion and learning capabilities in support of innovation and the governance of new technologies</a:t>
            </a:r>
            <a:r>
              <a:rPr lang="en-CA" sz="2200" b="1" u="none" dirty="0">
                <a:effectLst>
                  <a:outerShdw blurRad="38100" dist="38100" dir="2700000" algn="tl">
                    <a:srgbClr val="000000"/>
                  </a:outerShdw>
                </a:effectLst>
                <a:latin typeface="Arial" charset="0"/>
              </a:rPr>
              <a:t> </a:t>
            </a:r>
            <a:endParaRPr lang="en-US" sz="2200" b="1" u="none" dirty="0">
              <a:effectLst>
                <a:outerShdw blurRad="38100" dist="38100" dir="2700000" algn="tl">
                  <a:srgbClr val="000000"/>
                </a:outerShdw>
              </a:effectLst>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642918"/>
            <a:ext cx="8401080" cy="642942"/>
          </a:xfrm>
        </p:spPr>
        <p:txBody>
          <a:bodyPr/>
          <a:lstStyle/>
          <a:p>
            <a:r>
              <a:rPr lang="es-UY" sz="4000" dirty="0" smtClean="0">
                <a:solidFill>
                  <a:schemeClr val="tx1"/>
                </a:solidFill>
                <a:effectLst>
                  <a:outerShdw blurRad="38100" dist="38100" dir="2700000" algn="tl">
                    <a:srgbClr val="000000"/>
                  </a:outerShdw>
                </a:effectLst>
                <a:latin typeface="+mn-lt"/>
              </a:rPr>
              <a:t>ITS </a:t>
            </a:r>
            <a:r>
              <a:rPr lang="es-UY" sz="4000" dirty="0" err="1" smtClean="0">
                <a:solidFill>
                  <a:schemeClr val="tx1"/>
                </a:solidFill>
                <a:effectLst>
                  <a:outerShdw blurRad="38100" dist="38100" dir="2700000" algn="tl">
                    <a:srgbClr val="000000"/>
                  </a:outerShdw>
                </a:effectLst>
                <a:latin typeface="+mn-lt"/>
              </a:rPr>
              <a:t>Research</a:t>
            </a:r>
            <a:r>
              <a:rPr lang="es-UY" sz="4000" dirty="0" smtClean="0">
                <a:solidFill>
                  <a:schemeClr val="tx1"/>
                </a:solidFill>
                <a:effectLst>
                  <a:outerShdw blurRad="38100" dist="38100" dir="2700000" algn="tl">
                    <a:srgbClr val="000000"/>
                  </a:outerShdw>
                </a:effectLst>
                <a:latin typeface="+mn-lt"/>
              </a:rPr>
              <a:t> </a:t>
            </a:r>
            <a:r>
              <a:rPr lang="es-UY" sz="4000" dirty="0" err="1" smtClean="0">
                <a:solidFill>
                  <a:schemeClr val="tx1"/>
                </a:solidFill>
                <a:effectLst>
                  <a:outerShdw blurRad="38100" dist="38100" dir="2700000" algn="tl">
                    <a:srgbClr val="000000"/>
                  </a:outerShdw>
                </a:effectLst>
                <a:latin typeface="+mn-lt"/>
              </a:rPr>
              <a:t>Program</a:t>
            </a:r>
            <a:r>
              <a:rPr lang="es-UY" sz="4000" dirty="0" smtClean="0">
                <a:solidFill>
                  <a:schemeClr val="tx1"/>
                </a:solidFill>
                <a:effectLst>
                  <a:outerShdw blurRad="38100" dist="38100" dir="2700000" algn="tl">
                    <a:srgbClr val="000000"/>
                  </a:outerShdw>
                </a:effectLst>
                <a:latin typeface="+mn-lt"/>
              </a:rPr>
              <a:t> Framework</a:t>
            </a:r>
            <a:endParaRPr lang="en-CA" sz="4000" dirty="0">
              <a:solidFill>
                <a:schemeClr val="tx1"/>
              </a:solidFill>
              <a:latin typeface="+mn-lt"/>
            </a:endParaRPr>
          </a:p>
        </p:txBody>
      </p:sp>
      <p:grpSp>
        <p:nvGrpSpPr>
          <p:cNvPr id="3" name="Group 2"/>
          <p:cNvGrpSpPr>
            <a:grpSpLocks/>
          </p:cNvGrpSpPr>
          <p:nvPr/>
        </p:nvGrpSpPr>
        <p:grpSpPr bwMode="auto">
          <a:xfrm>
            <a:off x="714348" y="1653223"/>
            <a:ext cx="8429652" cy="5204777"/>
            <a:chOff x="1248" y="1248"/>
            <a:chExt cx="3264" cy="2678"/>
          </a:xfrm>
        </p:grpSpPr>
        <p:sp>
          <p:nvSpPr>
            <p:cNvPr id="15" name="Oval 3"/>
            <p:cNvSpPr>
              <a:spLocks noChangeArrowheads="1"/>
            </p:cNvSpPr>
            <p:nvPr/>
          </p:nvSpPr>
          <p:spPr bwMode="auto">
            <a:xfrm>
              <a:off x="1473" y="1371"/>
              <a:ext cx="2821" cy="2555"/>
            </a:xfrm>
            <a:prstGeom prst="ellipse">
              <a:avLst/>
            </a:prstGeom>
            <a:gradFill rotWithShape="1">
              <a:gsLst>
                <a:gs pos="0">
                  <a:srgbClr val="6699FF"/>
                </a:gs>
                <a:gs pos="100000">
                  <a:srgbClr val="003366"/>
                </a:gs>
              </a:gsLst>
              <a:path path="shape">
                <a:fillToRect l="50000" t="50000" r="50000" b="50000"/>
              </a:path>
            </a:gradFill>
            <a:ln w="9525">
              <a:noFill/>
              <a:round/>
              <a:headEnd/>
              <a:tailEnd/>
            </a:ln>
          </p:spPr>
          <p:txBody>
            <a:bodyPr/>
            <a:lstStyle/>
            <a:p>
              <a:pPr algn="l" eaLnBrk="0" hangingPunct="0"/>
              <a:endParaRPr lang="en-US" sz="1100" b="0" dirty="0">
                <a:solidFill>
                  <a:srgbClr val="000000"/>
                </a:solidFill>
              </a:endParaRPr>
            </a:p>
            <a:p>
              <a:pPr eaLnBrk="0" hangingPunct="0"/>
              <a:endParaRPr lang="en-US" sz="1600" dirty="0">
                <a:solidFill>
                  <a:srgbClr val="000000"/>
                </a:solidFill>
              </a:endParaRPr>
            </a:p>
            <a:p>
              <a:pPr eaLnBrk="0" hangingPunct="0"/>
              <a:endParaRPr lang="en-US" sz="1000" dirty="0">
                <a:solidFill>
                  <a:schemeClr val="bg1"/>
                </a:solidFill>
              </a:endParaRPr>
            </a:p>
            <a:p>
              <a:pPr eaLnBrk="0" hangingPunct="0"/>
              <a:endParaRPr lang="en-US" sz="1000" dirty="0">
                <a:solidFill>
                  <a:schemeClr val="bg1"/>
                </a:solidFill>
              </a:endParaRPr>
            </a:p>
          </p:txBody>
        </p:sp>
        <p:sp>
          <p:nvSpPr>
            <p:cNvPr id="16" name="Rectangle 4"/>
            <p:cNvSpPr>
              <a:spLocks noChangeArrowheads="1"/>
            </p:cNvSpPr>
            <p:nvPr/>
          </p:nvSpPr>
          <p:spPr bwMode="auto">
            <a:xfrm>
              <a:off x="2268" y="1248"/>
              <a:ext cx="1226" cy="838"/>
            </a:xfrm>
            <a:prstGeom prst="rect">
              <a:avLst/>
            </a:prstGeom>
            <a:gradFill rotWithShape="0">
              <a:gsLst>
                <a:gs pos="0">
                  <a:srgbClr val="E9F32B"/>
                </a:gs>
                <a:gs pos="50000">
                  <a:srgbClr val="FFFF99"/>
                </a:gs>
                <a:gs pos="100000">
                  <a:srgbClr val="E9F32B"/>
                </a:gs>
              </a:gsLst>
              <a:lin ang="5400000" scaled="1"/>
            </a:gradFill>
            <a:ln w="9525">
              <a:solidFill>
                <a:srgbClr val="000080"/>
              </a:solidFill>
              <a:miter lim="800000"/>
              <a:headEnd/>
              <a:tailEnd/>
            </a:ln>
          </p:spPr>
          <p:txBody>
            <a:bodyPr anchor="ctr"/>
            <a:lstStyle/>
            <a:p>
              <a:pPr eaLnBrk="0" hangingPunct="0"/>
              <a:r>
                <a:rPr lang="en-US" sz="2000"/>
                <a:t>Innovation </a:t>
              </a:r>
            </a:p>
            <a:p>
              <a:pPr eaLnBrk="0" hangingPunct="0"/>
              <a:r>
                <a:rPr lang="en-US" sz="2000"/>
                <a:t>System</a:t>
              </a:r>
            </a:p>
            <a:p>
              <a:pPr eaLnBrk="0" hangingPunct="0"/>
              <a:r>
                <a:rPr lang="en-US" sz="2000"/>
                <a:t>Actors</a:t>
              </a:r>
            </a:p>
          </p:txBody>
        </p:sp>
        <p:sp>
          <p:nvSpPr>
            <p:cNvPr id="17" name="Rectangle 5"/>
            <p:cNvSpPr>
              <a:spLocks noChangeArrowheads="1"/>
            </p:cNvSpPr>
            <p:nvPr/>
          </p:nvSpPr>
          <p:spPr bwMode="auto">
            <a:xfrm>
              <a:off x="1248" y="2790"/>
              <a:ext cx="1122" cy="838"/>
            </a:xfrm>
            <a:prstGeom prst="rect">
              <a:avLst/>
            </a:prstGeom>
            <a:gradFill rotWithShape="0">
              <a:gsLst>
                <a:gs pos="0">
                  <a:srgbClr val="E9F32B"/>
                </a:gs>
                <a:gs pos="50000">
                  <a:srgbClr val="FFFF99"/>
                </a:gs>
                <a:gs pos="100000">
                  <a:srgbClr val="E9F32B"/>
                </a:gs>
              </a:gsLst>
              <a:lin ang="5400000" scaled="1"/>
            </a:gradFill>
            <a:ln w="9525">
              <a:solidFill>
                <a:srgbClr val="000080"/>
              </a:solidFill>
              <a:miter lim="800000"/>
              <a:headEnd/>
              <a:tailEnd/>
            </a:ln>
          </p:spPr>
          <p:txBody>
            <a:bodyPr anchor="ctr"/>
            <a:lstStyle/>
            <a:p>
              <a:pPr eaLnBrk="0" hangingPunct="0"/>
              <a:r>
                <a:rPr lang="en-US" sz="2000">
                  <a:solidFill>
                    <a:srgbClr val="000000"/>
                  </a:solidFill>
                </a:rPr>
                <a:t>Science and</a:t>
              </a:r>
            </a:p>
            <a:p>
              <a:pPr eaLnBrk="0" hangingPunct="0"/>
              <a:r>
                <a:rPr lang="en-US" sz="2000">
                  <a:solidFill>
                    <a:srgbClr val="000000"/>
                  </a:solidFill>
                </a:rPr>
                <a:t>Technology</a:t>
              </a:r>
            </a:p>
            <a:p>
              <a:pPr eaLnBrk="0" hangingPunct="0"/>
              <a:r>
                <a:rPr lang="en-US" sz="2000">
                  <a:solidFill>
                    <a:srgbClr val="000000"/>
                  </a:solidFill>
                </a:rPr>
                <a:t>Policies</a:t>
              </a:r>
            </a:p>
          </p:txBody>
        </p:sp>
        <p:sp>
          <p:nvSpPr>
            <p:cNvPr id="18" name="Rectangle 6"/>
            <p:cNvSpPr>
              <a:spLocks noChangeArrowheads="1"/>
            </p:cNvSpPr>
            <p:nvPr/>
          </p:nvSpPr>
          <p:spPr bwMode="auto">
            <a:xfrm>
              <a:off x="3390" y="2790"/>
              <a:ext cx="1122" cy="838"/>
            </a:xfrm>
            <a:prstGeom prst="rect">
              <a:avLst/>
            </a:prstGeom>
            <a:gradFill rotWithShape="0">
              <a:gsLst>
                <a:gs pos="0">
                  <a:srgbClr val="E9F32B"/>
                </a:gs>
                <a:gs pos="50000">
                  <a:srgbClr val="FFFF99"/>
                </a:gs>
                <a:gs pos="100000">
                  <a:srgbClr val="E9F32B"/>
                </a:gs>
              </a:gsLst>
              <a:lin ang="5400000" scaled="1"/>
            </a:gradFill>
            <a:ln w="9525">
              <a:solidFill>
                <a:srgbClr val="000080"/>
              </a:solidFill>
              <a:miter lim="800000"/>
              <a:headEnd/>
              <a:tailEnd/>
            </a:ln>
          </p:spPr>
          <p:txBody>
            <a:bodyPr anchor="ctr"/>
            <a:lstStyle/>
            <a:p>
              <a:pPr eaLnBrk="0" hangingPunct="0"/>
              <a:r>
                <a:rPr lang="en-US" sz="2000">
                  <a:solidFill>
                    <a:srgbClr val="000000"/>
                  </a:solidFill>
                </a:rPr>
                <a:t>Impacts and Inclusion</a:t>
              </a:r>
            </a:p>
          </p:txBody>
        </p:sp>
        <p:sp>
          <p:nvSpPr>
            <p:cNvPr id="19" name="Line 7"/>
            <p:cNvSpPr>
              <a:spLocks noChangeShapeType="1"/>
            </p:cNvSpPr>
            <p:nvPr/>
          </p:nvSpPr>
          <p:spPr bwMode="auto">
            <a:xfrm flipV="1">
              <a:off x="2064" y="2093"/>
              <a:ext cx="510" cy="697"/>
            </a:xfrm>
            <a:prstGeom prst="line">
              <a:avLst/>
            </a:prstGeom>
            <a:noFill/>
            <a:ln w="34925">
              <a:solidFill>
                <a:srgbClr val="FFFF00"/>
              </a:solidFill>
              <a:round/>
              <a:headEnd type="triangle" w="med" len="med"/>
              <a:tailEnd type="triangle" w="med" len="med"/>
            </a:ln>
          </p:spPr>
          <p:txBody>
            <a:bodyPr/>
            <a:lstStyle/>
            <a:p>
              <a:endParaRPr lang="en-CA"/>
            </a:p>
          </p:txBody>
        </p:sp>
        <p:sp>
          <p:nvSpPr>
            <p:cNvPr id="20" name="Line 8"/>
            <p:cNvSpPr>
              <a:spLocks noChangeShapeType="1"/>
            </p:cNvSpPr>
            <p:nvPr/>
          </p:nvSpPr>
          <p:spPr bwMode="auto">
            <a:xfrm flipH="1" flipV="1">
              <a:off x="3186" y="2093"/>
              <a:ext cx="510" cy="697"/>
            </a:xfrm>
            <a:prstGeom prst="line">
              <a:avLst/>
            </a:prstGeom>
            <a:noFill/>
            <a:ln w="34925">
              <a:solidFill>
                <a:srgbClr val="FFFF00"/>
              </a:solidFill>
              <a:round/>
              <a:headEnd type="triangle" w="med" len="med"/>
              <a:tailEnd type="triangle" w="med" len="med"/>
            </a:ln>
          </p:spPr>
          <p:txBody>
            <a:bodyPr/>
            <a:lstStyle/>
            <a:p>
              <a:endParaRPr lang="en-CA"/>
            </a:p>
          </p:txBody>
        </p:sp>
        <p:sp>
          <p:nvSpPr>
            <p:cNvPr id="21" name="Line 9"/>
            <p:cNvSpPr>
              <a:spLocks noChangeShapeType="1"/>
            </p:cNvSpPr>
            <p:nvPr/>
          </p:nvSpPr>
          <p:spPr bwMode="auto">
            <a:xfrm>
              <a:off x="2370" y="3209"/>
              <a:ext cx="1020" cy="0"/>
            </a:xfrm>
            <a:prstGeom prst="line">
              <a:avLst/>
            </a:prstGeom>
            <a:noFill/>
            <a:ln w="34925">
              <a:solidFill>
                <a:srgbClr val="FFFF00"/>
              </a:solidFill>
              <a:round/>
              <a:headEnd type="triangle" w="med" len="med"/>
              <a:tailEnd type="triangle" w="med" len="med"/>
            </a:ln>
          </p:spPr>
          <p:txBody>
            <a:bodyPr/>
            <a:lstStyle/>
            <a:p>
              <a:endParaRPr lang="en-CA"/>
            </a:p>
          </p:txBody>
        </p:sp>
      </p:grpSp>
      <p:sp>
        <p:nvSpPr>
          <p:cNvPr id="22" name="Rectangle 21"/>
          <p:cNvSpPr/>
          <p:nvPr/>
        </p:nvSpPr>
        <p:spPr>
          <a:xfrm>
            <a:off x="3786182" y="3500438"/>
            <a:ext cx="3071818" cy="1631216"/>
          </a:xfrm>
          <a:prstGeom prst="rect">
            <a:avLst/>
          </a:prstGeom>
        </p:spPr>
        <p:txBody>
          <a:bodyPr wrap="square">
            <a:spAutoFit/>
          </a:bodyPr>
          <a:lstStyle/>
          <a:p>
            <a:r>
              <a:rPr lang="en-US" dirty="0" smtClean="0">
                <a:solidFill>
                  <a:srgbClr val="FFFF99"/>
                </a:solidFill>
              </a:rPr>
              <a:t>Social</a:t>
            </a:r>
          </a:p>
          <a:p>
            <a:r>
              <a:rPr lang="en-US" dirty="0" smtClean="0">
                <a:solidFill>
                  <a:srgbClr val="FFFF99"/>
                </a:solidFill>
              </a:rPr>
              <a:t>Responsiveness</a:t>
            </a:r>
          </a:p>
          <a:p>
            <a:endParaRPr lang="en-US" dirty="0" smtClean="0">
              <a:solidFill>
                <a:srgbClr val="FFFF99"/>
              </a:solidFill>
            </a:endParaRPr>
          </a:p>
          <a:p>
            <a:r>
              <a:rPr lang="en-US" dirty="0" smtClean="0">
                <a:solidFill>
                  <a:srgbClr val="FFFF99"/>
                </a:solidFill>
              </a:rPr>
              <a:t>Learning </a:t>
            </a:r>
          </a:p>
          <a:p>
            <a:r>
              <a:rPr lang="en-US" dirty="0" smtClean="0">
                <a:solidFill>
                  <a:srgbClr val="FFFF99"/>
                </a:solidFill>
              </a:rPr>
              <a:t>Capabilities</a:t>
            </a:r>
            <a:endParaRPr lang="en-US" dirty="0">
              <a:solidFill>
                <a:srgbClr val="FFFF99"/>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3023</TotalTime>
  <Words>3249</Words>
  <Application>Microsoft Office PowerPoint</Application>
  <PresentationFormat>On-screen Show (4:3)</PresentationFormat>
  <Paragraphs>390</Paragraphs>
  <Slides>47</Slides>
  <Notes>12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Flow</vt:lpstr>
      <vt:lpstr> November 5 and 6, 2009 </vt:lpstr>
      <vt:lpstr>What is IDRC</vt:lpstr>
      <vt:lpstr> IDRC</vt:lpstr>
      <vt:lpstr> IDRC’s Guiding Principles </vt:lpstr>
      <vt:lpstr>Grants + Model of Partnership</vt:lpstr>
      <vt:lpstr> Partnership models</vt:lpstr>
      <vt:lpstr>Innovation, Policy and Science</vt:lpstr>
      <vt:lpstr> Objectives of the ITS Program </vt:lpstr>
      <vt:lpstr>ITS Research Program Framework</vt:lpstr>
      <vt:lpstr>Slide 10</vt:lpstr>
      <vt:lpstr>     IP  as a cross-cutting theme</vt:lpstr>
      <vt:lpstr>        ITS project Accessing patented knowledge for innovation</vt:lpstr>
      <vt:lpstr>ITS project Accessing patented knowledge for innovation</vt:lpstr>
      <vt:lpstr>Methodology</vt:lpstr>
      <vt:lpstr> </vt:lpstr>
      <vt:lpstr>What have we learnt </vt:lpstr>
      <vt:lpstr>What have we learnt</vt:lpstr>
      <vt:lpstr>The Functionality of the “three-step test” in Widening the Scope of Research Exemptions: Transposing the Copyright Experience into the Patent Field </vt:lpstr>
      <vt:lpstr>Research findings - Brazil</vt:lpstr>
      <vt:lpstr>  Assessing the Challenges of Patent and Research Exemption on Research Capacity and Utilization in Universities, Research Institutions and Industry in Botswana  </vt:lpstr>
      <vt:lpstr>Key findings - Botswana</vt:lpstr>
      <vt:lpstr> Key findings - Botswana</vt:lpstr>
      <vt:lpstr>Accessing Technologies and Information Contained in Patent Documents to Enhance Innovative Research in Tanzania: The TRIPS Agreement Research Exemption   </vt:lpstr>
      <vt:lpstr> Key findings - Tanzania</vt:lpstr>
      <vt:lpstr> Key findings - Tanzania</vt:lpstr>
      <vt:lpstr>Main Findings</vt:lpstr>
      <vt:lpstr>Dans quelle mesure l’exemption de la recherche peut-elle promouvoir l’innovation à travers une formulation la plus à même de favoriser l’accès aux connaissances brevetées? </vt:lpstr>
      <vt:lpstr>Key Issues - Cameroun</vt:lpstr>
      <vt:lpstr>Key findings - Cameroun</vt:lpstr>
      <vt:lpstr>Patent Pools in China – Patenting Behaviour of Foreign I Firms and  Implication on Local Innovation Capabilities and IP Policy Challenges  </vt:lpstr>
      <vt:lpstr>Main Findings- China</vt:lpstr>
      <vt:lpstr>Main Findings - China</vt:lpstr>
      <vt:lpstr>Main Findings-China</vt:lpstr>
      <vt:lpstr>Main Findings - China</vt:lpstr>
      <vt:lpstr>Main findings - China</vt:lpstr>
      <vt:lpstr>Main Findings - China</vt:lpstr>
      <vt:lpstr>Patent pooling and Access to Knowledge: A case study of biotechnology with reference to India </vt:lpstr>
      <vt:lpstr>Main Findings - India</vt:lpstr>
      <vt:lpstr>Main Findings - India</vt:lpstr>
      <vt:lpstr>Patent pools  are likely to work if / when </vt:lpstr>
      <vt:lpstr>Exploring Patent Pooling As a Tool for National Development </vt:lpstr>
      <vt:lpstr> Key issues - Philippines</vt:lpstr>
      <vt:lpstr>Research Findings - Philippines</vt:lpstr>
      <vt:lpstr>Utilizing Compulsory License as a Means to Access Platform Technologies in the Healthcare Sector</vt:lpstr>
      <vt:lpstr> Workshop Knowledge sharing and Networking   Accessing Patented Knowledge for  Innovation  20-21 October 2009 Ottawa   </vt:lpstr>
      <vt:lpstr>Next Steps</vt:lpstr>
      <vt:lpstr>              Veena Ravichandran   Senior Program Officer Innovation, Technology and Society IDRC vravichandran@idrc.ca   </vt:lpstr>
    </vt:vector>
  </TitlesOfParts>
  <Company>Ť䀀Շ᛼</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topic being presented to IDRC’s Board of Governors</dc:title>
  <dc:creator>Cathy Egan</dc:creator>
  <cp:lastModifiedBy>vravichandran</cp:lastModifiedBy>
  <cp:revision>175</cp:revision>
  <dcterms:created xsi:type="dcterms:W3CDTF">2004-11-02T14:33:03Z</dcterms:created>
  <dcterms:modified xsi:type="dcterms:W3CDTF">2009-11-04T21:37:05Z</dcterms:modified>
</cp:coreProperties>
</file>