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0" r:id="rId3"/>
    <p:sldId id="263" r:id="rId4"/>
    <p:sldId id="261" r:id="rId5"/>
    <p:sldId id="267" r:id="rId6"/>
    <p:sldId id="264" r:id="rId7"/>
    <p:sldId id="265" r:id="rId8"/>
    <p:sldId id="278" r:id="rId9"/>
    <p:sldId id="269" r:id="rId10"/>
    <p:sldId id="27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1" autoAdjust="0"/>
    <p:restoredTop sz="94606"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4962"/>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EA30B7C-A5E7-4A96-9531-B88F51DA41A3}" type="datetimeFigureOut">
              <a:rPr lang="fr-FR" smtClean="0"/>
              <a:pPr/>
              <a:t>05/11/2009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283ADB-CD45-4D45-8887-10344D5B5E0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A30B7C-A5E7-4A96-9531-B88F51DA41A3}" type="datetimeFigureOut">
              <a:rPr lang="fr-FR" smtClean="0"/>
              <a:pPr/>
              <a:t>05/11/2009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283ADB-CD45-4D45-8887-10344D5B5E0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A30B7C-A5E7-4A96-9531-B88F51DA41A3}" type="datetimeFigureOut">
              <a:rPr lang="fr-FR" smtClean="0"/>
              <a:pPr/>
              <a:t>05/11/2009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283ADB-CD45-4D45-8887-10344D5B5E0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A30B7C-A5E7-4A96-9531-B88F51DA41A3}" type="datetimeFigureOut">
              <a:rPr lang="fr-FR" smtClean="0"/>
              <a:pPr/>
              <a:t>05/11/2009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283ADB-CD45-4D45-8887-10344D5B5E0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EA30B7C-A5E7-4A96-9531-B88F51DA41A3}" type="datetimeFigureOut">
              <a:rPr lang="fr-FR" smtClean="0"/>
              <a:pPr/>
              <a:t>05/11/2009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283ADB-CD45-4D45-8887-10344D5B5E0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EA30B7C-A5E7-4A96-9531-B88F51DA41A3}" type="datetimeFigureOut">
              <a:rPr lang="fr-FR" smtClean="0"/>
              <a:pPr/>
              <a:t>05/11/2009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283ADB-CD45-4D45-8887-10344D5B5E0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EA30B7C-A5E7-4A96-9531-B88F51DA41A3}" type="datetimeFigureOut">
              <a:rPr lang="fr-FR" smtClean="0"/>
              <a:pPr/>
              <a:t>05/11/2009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283ADB-CD45-4D45-8887-10344D5B5E0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EA30B7C-A5E7-4A96-9531-B88F51DA41A3}" type="datetimeFigureOut">
              <a:rPr lang="fr-FR" smtClean="0"/>
              <a:pPr/>
              <a:t>05/11/2009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283ADB-CD45-4D45-8887-10344D5B5E0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EA30B7C-A5E7-4A96-9531-B88F51DA41A3}" type="datetimeFigureOut">
              <a:rPr lang="fr-FR" smtClean="0"/>
              <a:pPr/>
              <a:t>05/11/2009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283ADB-CD45-4D45-8887-10344D5B5E0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EA30B7C-A5E7-4A96-9531-B88F51DA41A3}" type="datetimeFigureOut">
              <a:rPr lang="fr-FR" smtClean="0"/>
              <a:pPr/>
              <a:t>05/11/2009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283ADB-CD45-4D45-8887-10344D5B5E0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EA30B7C-A5E7-4A96-9531-B88F51DA41A3}" type="datetimeFigureOut">
              <a:rPr lang="fr-FR" smtClean="0"/>
              <a:pPr/>
              <a:t>05/11/2009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283ADB-CD45-4D45-8887-10344D5B5E0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30B7C-A5E7-4A96-9531-B88F51DA41A3}" type="datetimeFigureOut">
              <a:rPr lang="fr-FR" smtClean="0"/>
              <a:pPr/>
              <a:t>05/11/2009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83ADB-CD45-4D45-8887-10344D5B5E0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bema2007@free.f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a:xfrm>
            <a:off x="2500298" y="6143644"/>
            <a:ext cx="6400800" cy="538154"/>
          </a:xfrm>
        </p:spPr>
        <p:txBody>
          <a:bodyPr>
            <a:normAutofit lnSpcReduction="10000"/>
          </a:bodyPr>
          <a:lstStyle/>
          <a:p>
            <a:pPr algn="r"/>
            <a:r>
              <a:rPr lang="fr-FR" dirty="0" smtClean="0">
                <a:solidFill>
                  <a:schemeClr val="tx1"/>
                </a:solidFill>
              </a:rPr>
              <a:t>www.circulabema.com</a:t>
            </a:r>
            <a:endParaRPr lang="fr-FR" dirty="0">
              <a:solidFill>
                <a:schemeClr val="tx1"/>
              </a:solidFill>
            </a:endParaRPr>
          </a:p>
        </p:txBody>
      </p:sp>
      <p:pic>
        <p:nvPicPr>
          <p:cNvPr id="1026" name="Picture 2" descr="F:\Tringa\modèle docs\logos\LOGO du BEMA.jpg"/>
          <p:cNvPicPr>
            <a:picLocks noChangeAspect="1" noChangeArrowheads="1"/>
          </p:cNvPicPr>
          <p:nvPr/>
        </p:nvPicPr>
        <p:blipFill>
          <a:blip r:embed="rId2"/>
          <a:srcRect/>
          <a:stretch>
            <a:fillRect/>
          </a:stretch>
        </p:blipFill>
        <p:spPr bwMode="auto">
          <a:xfrm>
            <a:off x="245137" y="1643050"/>
            <a:ext cx="8684581" cy="3286148"/>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1643050"/>
            <a:ext cx="9144000" cy="500066"/>
          </a:xfrm>
          <a:prstGeom prst="rect">
            <a:avLst/>
          </a:prstGeom>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 name="Sous-titre 2"/>
          <p:cNvSpPr>
            <a:spLocks noGrp="1"/>
          </p:cNvSpPr>
          <p:nvPr>
            <p:ph type="subTitle" idx="1"/>
          </p:nvPr>
        </p:nvSpPr>
        <p:spPr>
          <a:xfrm>
            <a:off x="2500298" y="6357958"/>
            <a:ext cx="6400800" cy="538154"/>
          </a:xfrm>
        </p:spPr>
        <p:txBody>
          <a:bodyPr>
            <a:normAutofit lnSpcReduction="10000"/>
          </a:bodyPr>
          <a:lstStyle/>
          <a:p>
            <a:pPr algn="r"/>
            <a:r>
              <a:rPr lang="fr-FR" dirty="0" smtClean="0">
                <a:solidFill>
                  <a:schemeClr val="tx1"/>
                </a:solidFill>
              </a:rPr>
              <a:t>www.africafete.com</a:t>
            </a:r>
            <a:endParaRPr lang="fr-FR" dirty="0">
              <a:solidFill>
                <a:schemeClr val="tx1"/>
              </a:solidFill>
            </a:endParaRPr>
          </a:p>
        </p:txBody>
      </p:sp>
      <p:cxnSp>
        <p:nvCxnSpPr>
          <p:cNvPr id="6" name="Connecteur droit 5"/>
          <p:cNvCxnSpPr/>
          <p:nvPr/>
        </p:nvCxnSpPr>
        <p:spPr>
          <a:xfrm>
            <a:off x="0" y="1498586"/>
            <a:ext cx="9144000" cy="1588"/>
          </a:xfrm>
          <a:prstGeom prst="line">
            <a:avLst/>
          </a:prstGeom>
          <a:ln w="38100">
            <a:solidFill>
              <a:srgbClr val="FFC000"/>
            </a:solidFill>
          </a:ln>
        </p:spPr>
        <p:style>
          <a:lnRef idx="1">
            <a:schemeClr val="accent2"/>
          </a:lnRef>
          <a:fillRef idx="0">
            <a:schemeClr val="accent2"/>
          </a:fillRef>
          <a:effectRef idx="0">
            <a:schemeClr val="accent2"/>
          </a:effectRef>
          <a:fontRef idx="minor">
            <a:schemeClr val="tx1"/>
          </a:fontRef>
        </p:style>
      </p:cxnSp>
      <p:pic>
        <p:nvPicPr>
          <p:cNvPr id="2050" name="Picture 2" descr="C:\Users\xxx\Desktop\logoAF09.gif"/>
          <p:cNvPicPr>
            <a:picLocks noChangeAspect="1" noChangeArrowheads="1"/>
          </p:cNvPicPr>
          <p:nvPr/>
        </p:nvPicPr>
        <p:blipFill>
          <a:blip r:embed="rId2"/>
          <a:srcRect/>
          <a:stretch>
            <a:fillRect/>
          </a:stretch>
        </p:blipFill>
        <p:spPr bwMode="auto">
          <a:xfrm>
            <a:off x="3786182" y="71414"/>
            <a:ext cx="1643074" cy="1437169"/>
          </a:xfrm>
          <a:prstGeom prst="rect">
            <a:avLst/>
          </a:prstGeom>
          <a:noFill/>
        </p:spPr>
      </p:pic>
      <p:sp>
        <p:nvSpPr>
          <p:cNvPr id="8" name="Titre 1"/>
          <p:cNvSpPr>
            <a:spLocks noGrp="1"/>
          </p:cNvSpPr>
          <p:nvPr>
            <p:ph type="ctrTitle"/>
          </p:nvPr>
        </p:nvSpPr>
        <p:spPr>
          <a:xfrm>
            <a:off x="0" y="1571612"/>
            <a:ext cx="9144000" cy="4857784"/>
          </a:xfrm>
          <a:solidFill>
            <a:srgbClr val="FFC000"/>
          </a:solidFill>
        </p:spPr>
        <p:style>
          <a:lnRef idx="1">
            <a:schemeClr val="accent6"/>
          </a:lnRef>
          <a:fillRef idx="3">
            <a:schemeClr val="accent6"/>
          </a:fillRef>
          <a:effectRef idx="2">
            <a:schemeClr val="accent6"/>
          </a:effectRef>
          <a:fontRef idx="minor">
            <a:schemeClr val="lt1"/>
          </a:fontRef>
        </p:style>
        <p:txBody>
          <a:bodyPr>
            <a:normAutofit/>
          </a:bodyPr>
          <a:lstStyle/>
          <a:p>
            <a:r>
              <a:rPr lang="fr-FR" sz="1800" u="sng" dirty="0" smtClean="0">
                <a:solidFill>
                  <a:schemeClr val="tx1"/>
                </a:solidFill>
              </a:rPr>
              <a:t/>
            </a:r>
            <a:br>
              <a:rPr lang="fr-FR" sz="1800" u="sng" dirty="0" smtClean="0">
                <a:solidFill>
                  <a:schemeClr val="tx1"/>
                </a:solidFill>
              </a:rPr>
            </a:br>
            <a:r>
              <a:rPr lang="fr-FR" sz="1800" u="sng" dirty="0" smtClean="0">
                <a:solidFill>
                  <a:schemeClr val="tx1"/>
                </a:solidFill>
              </a:rPr>
              <a:t/>
            </a:r>
            <a:br>
              <a:rPr lang="fr-FR" sz="1800" u="sng" dirty="0" smtClean="0">
                <a:solidFill>
                  <a:schemeClr val="tx1"/>
                </a:solidFill>
              </a:rPr>
            </a:br>
            <a:r>
              <a:rPr lang="fr-FR" sz="1800" b="1" dirty="0" smtClean="0"/>
              <a:t> </a:t>
            </a:r>
            <a:br>
              <a:rPr lang="fr-FR" sz="1800" b="1" dirty="0" smtClean="0"/>
            </a:br>
            <a:r>
              <a:rPr lang="fr-FR" sz="1800" b="1" dirty="0"/>
              <a:t/>
            </a:r>
            <a:br>
              <a:rPr lang="fr-FR" sz="1800" b="1" dirty="0"/>
            </a:br>
            <a:r>
              <a:rPr lang="fr-FR" sz="1800" b="1" dirty="0" smtClean="0"/>
              <a:t/>
            </a:r>
            <a:br>
              <a:rPr lang="fr-FR" sz="1800" b="1" dirty="0" smtClean="0"/>
            </a:br>
            <a:r>
              <a:rPr lang="fr-FR" sz="1800" b="1" dirty="0"/>
              <a:t/>
            </a:r>
            <a:br>
              <a:rPr lang="fr-FR" sz="1800" b="1" dirty="0"/>
            </a:br>
            <a:r>
              <a:rPr lang="fr-FR" sz="1800" b="1" dirty="0" smtClean="0"/>
              <a:t/>
            </a:r>
            <a:br>
              <a:rPr lang="fr-FR" sz="1800" b="1" dirty="0" smtClean="0"/>
            </a:br>
            <a:endParaRPr lang="fr-FR" sz="2400" b="1" dirty="0">
              <a:solidFill>
                <a:schemeClr val="tx1"/>
              </a:solidFill>
            </a:endParaRPr>
          </a:p>
        </p:txBody>
      </p:sp>
      <p:sp>
        <p:nvSpPr>
          <p:cNvPr id="10" name="ZoneTexte 9"/>
          <p:cNvSpPr txBox="1"/>
          <p:nvPr/>
        </p:nvSpPr>
        <p:spPr>
          <a:xfrm>
            <a:off x="357158" y="2582473"/>
            <a:ext cx="8429684" cy="2954655"/>
          </a:xfrm>
          <a:prstGeom prst="rect">
            <a:avLst/>
          </a:prstGeom>
          <a:noFill/>
        </p:spPr>
        <p:txBody>
          <a:bodyPr wrap="square" rtlCol="0">
            <a:spAutoFit/>
          </a:bodyPr>
          <a:lstStyle/>
          <a:p>
            <a:pPr>
              <a:buFontTx/>
              <a:buChar char="-"/>
            </a:pPr>
            <a:r>
              <a:rPr lang="fr-FR" sz="2400" dirty="0" smtClean="0"/>
              <a:t> EQUIPE : </a:t>
            </a:r>
            <a:r>
              <a:rPr lang="fr-FR" sz="2400" dirty="0" err="1" smtClean="0"/>
              <a:t>Africa</a:t>
            </a:r>
            <a:r>
              <a:rPr lang="fr-FR" sz="2400" dirty="0" smtClean="0"/>
              <a:t> Fête Dakar + correspondants dans 4 pays </a:t>
            </a:r>
          </a:p>
          <a:p>
            <a:r>
              <a:rPr lang="fr-FR" sz="2400" dirty="0" smtClean="0"/>
              <a:t> 					(membres du BEMA)</a:t>
            </a:r>
          </a:p>
          <a:p>
            <a:pPr>
              <a:buFontTx/>
              <a:buChar char="-"/>
            </a:pPr>
            <a:endParaRPr lang="fr-FR" b="1" dirty="0"/>
          </a:p>
          <a:p>
            <a:pPr>
              <a:buFontTx/>
              <a:buChar char="-"/>
            </a:pPr>
            <a:r>
              <a:rPr lang="fr-FR" sz="2400" dirty="0" smtClean="0"/>
              <a:t> CALENDRIER : démarrage nov. 2009 </a:t>
            </a:r>
            <a:r>
              <a:rPr lang="fr-FR" sz="2400" dirty="0" smtClean="0">
                <a:sym typeface="Wingdings" pitchFamily="2" charset="2"/>
              </a:rPr>
              <a:t> en </a:t>
            </a:r>
            <a:r>
              <a:rPr lang="fr-FR" sz="2400" dirty="0" smtClean="0">
                <a:sym typeface="Wingdings" pitchFamily="2" charset="2"/>
              </a:rPr>
              <a:t>2010</a:t>
            </a:r>
            <a:endParaRPr lang="fr-FR" sz="2400" dirty="0" smtClean="0">
              <a:sym typeface="Wingdings" pitchFamily="2" charset="2"/>
            </a:endParaRPr>
          </a:p>
          <a:p>
            <a:pPr>
              <a:buFontTx/>
              <a:buChar char="-"/>
            </a:pPr>
            <a:endParaRPr lang="fr-FR" sz="2400" dirty="0" smtClean="0">
              <a:sym typeface="Wingdings" pitchFamily="2" charset="2"/>
            </a:endParaRPr>
          </a:p>
          <a:p>
            <a:pPr>
              <a:buFontTx/>
              <a:buChar char="-"/>
            </a:pPr>
            <a:r>
              <a:rPr lang="fr-FR" sz="2400" dirty="0" smtClean="0">
                <a:sym typeface="Wingdings" pitchFamily="2" charset="2"/>
              </a:rPr>
              <a:t> </a:t>
            </a:r>
            <a:r>
              <a:rPr lang="fr-FR" sz="2400" dirty="0" smtClean="0"/>
              <a:t>BUDGET : ~500 K€ financé à 50% (UEMOA, CEDEAO, UE) </a:t>
            </a:r>
          </a:p>
          <a:p>
            <a:r>
              <a:rPr lang="fr-FR" sz="2400" dirty="0" smtClean="0"/>
              <a:t>			</a:t>
            </a:r>
            <a:r>
              <a:rPr lang="fr-FR" sz="2000" dirty="0" smtClean="0"/>
              <a:t>Fonds Régional pour la Promotion de la Coopération </a:t>
            </a:r>
          </a:p>
          <a:p>
            <a:r>
              <a:rPr lang="fr-FR" sz="2000" dirty="0" smtClean="0"/>
              <a:t>			et les échanges culturels en Afrique de l’Ouest</a:t>
            </a:r>
            <a:endParaRPr lang="fr-FR" sz="2000" dirty="0"/>
          </a:p>
        </p:txBody>
      </p:sp>
      <p:sp>
        <p:nvSpPr>
          <p:cNvPr id="9" name="ZoneTexte 8"/>
          <p:cNvSpPr txBox="1"/>
          <p:nvPr/>
        </p:nvSpPr>
        <p:spPr>
          <a:xfrm>
            <a:off x="0" y="1643050"/>
            <a:ext cx="9144000" cy="523220"/>
          </a:xfrm>
          <a:prstGeom prst="rect">
            <a:avLst/>
          </a:prstGeom>
          <a:noFill/>
        </p:spPr>
        <p:txBody>
          <a:bodyPr wrap="square" rtlCol="0">
            <a:spAutoFit/>
          </a:bodyPr>
          <a:lstStyle/>
          <a:p>
            <a:pPr algn="ctr"/>
            <a:r>
              <a:rPr lang="fr-FR" sz="2800" b="1" dirty="0" smtClean="0">
                <a:ln w="12700">
                  <a:solidFill>
                    <a:schemeClr val="tx2">
                      <a:satMod val="155000"/>
                    </a:schemeClr>
                  </a:solidFill>
                  <a:prstDash val="solid"/>
                </a:ln>
                <a:effectLst>
                  <a:outerShdw blurRad="60007" dist="310007" dir="7680000" sy="30000" kx="1300200" algn="ctr" rotWithShape="0">
                    <a:prstClr val="black">
                      <a:alpha val="32000"/>
                    </a:prstClr>
                  </a:outerShdw>
                </a:effectLst>
              </a:rPr>
              <a:t>AFRICA FETE TALENTS</a:t>
            </a:r>
            <a:endParaRPr lang="fr-FR" sz="2800" b="1" dirty="0">
              <a:ln w="12700">
                <a:solidFill>
                  <a:schemeClr val="tx2">
                    <a:satMod val="155000"/>
                  </a:schemeClr>
                </a:solidFill>
                <a:prstDash val="solid"/>
              </a:ln>
              <a:effectLst>
                <a:outerShdw blurRad="60007" dist="310007" dir="7680000" sy="30000" kx="1300200" algn="ctr" rotWithShape="0">
                  <a:prstClr val="black">
                    <a:alpha val="32000"/>
                  </a:prstClr>
                </a:outerShdw>
              </a:effectLst>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571612"/>
            <a:ext cx="9144000" cy="4857784"/>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fr-FR" sz="1800" u="sng" dirty="0" smtClean="0">
                <a:solidFill>
                  <a:schemeClr val="tx1"/>
                </a:solidFill>
              </a:rPr>
              <a:t/>
            </a:r>
            <a:br>
              <a:rPr lang="fr-FR" sz="1800" u="sng" dirty="0" smtClean="0">
                <a:solidFill>
                  <a:schemeClr val="tx1"/>
                </a:solidFill>
              </a:rPr>
            </a:br>
            <a:r>
              <a:rPr lang="fr-FR" sz="1800" u="sng" dirty="0">
                <a:solidFill>
                  <a:schemeClr val="tx1"/>
                </a:solidFill>
              </a:rPr>
              <a:t/>
            </a:r>
            <a:br>
              <a:rPr lang="fr-FR" sz="1800" u="sng" dirty="0">
                <a:solidFill>
                  <a:schemeClr val="tx1"/>
                </a:solidFill>
              </a:rPr>
            </a:br>
            <a:r>
              <a:rPr lang="fr-FR" sz="2700" b="1" dirty="0" smtClean="0">
                <a:solidFill>
                  <a:schemeClr val="tx1"/>
                </a:solidFill>
              </a:rPr>
              <a:t>LE BUREAU du BEMA</a:t>
            </a:r>
            <a:r>
              <a:rPr lang="fr-FR" sz="2200" u="sng" dirty="0" smtClean="0">
                <a:solidFill>
                  <a:schemeClr val="tx1"/>
                </a:solidFill>
              </a:rPr>
              <a:t/>
            </a:r>
            <a:br>
              <a:rPr lang="fr-FR" sz="2200" u="sng" dirty="0" smtClean="0">
                <a:solidFill>
                  <a:schemeClr val="tx1"/>
                </a:solidFill>
              </a:rPr>
            </a:br>
            <a:r>
              <a:rPr lang="fr-FR" sz="2200" b="1" dirty="0" smtClean="0">
                <a:solidFill>
                  <a:schemeClr val="tx1"/>
                </a:solidFill>
              </a:rPr>
              <a:t>Mamadou </a:t>
            </a:r>
            <a:r>
              <a:rPr lang="fr-FR" sz="2200" b="1" dirty="0" err="1">
                <a:solidFill>
                  <a:schemeClr val="tx1"/>
                </a:solidFill>
              </a:rPr>
              <a:t>Konté</a:t>
            </a:r>
            <a:r>
              <a:rPr lang="fr-FR" sz="2200" b="1" dirty="0">
                <a:solidFill>
                  <a:schemeClr val="tx1"/>
                </a:solidFill>
              </a:rPr>
              <a:t> </a:t>
            </a:r>
            <a:r>
              <a:rPr lang="fr-FR" sz="2200" dirty="0" smtClean="0">
                <a:solidFill>
                  <a:schemeClr val="tx1"/>
                </a:solidFill>
              </a:rPr>
              <a:t>(†) (Sénégal) </a:t>
            </a:r>
            <a:r>
              <a:rPr lang="fr-FR" sz="2200" b="1" dirty="0" smtClean="0">
                <a:solidFill>
                  <a:schemeClr val="tx1"/>
                </a:solidFill>
              </a:rPr>
              <a:t>: </a:t>
            </a:r>
            <a:r>
              <a:rPr lang="fr-FR" sz="2200" b="1" dirty="0">
                <a:solidFill>
                  <a:schemeClr val="tx1"/>
                </a:solidFill>
              </a:rPr>
              <a:t>F</a:t>
            </a:r>
            <a:r>
              <a:rPr lang="fr-FR" sz="2200" b="1" dirty="0" smtClean="0">
                <a:solidFill>
                  <a:schemeClr val="tx1"/>
                </a:solidFill>
              </a:rPr>
              <a:t>ondateur </a:t>
            </a:r>
            <a:r>
              <a:rPr lang="fr-FR" sz="2200" dirty="0">
                <a:solidFill>
                  <a:schemeClr val="tx1"/>
                </a:solidFill>
              </a:rPr>
              <a:t/>
            </a:r>
            <a:br>
              <a:rPr lang="fr-FR" sz="2200" dirty="0">
                <a:solidFill>
                  <a:schemeClr val="tx1"/>
                </a:solidFill>
              </a:rPr>
            </a:br>
            <a:r>
              <a:rPr lang="fr-FR" sz="2200" b="1" dirty="0" err="1">
                <a:solidFill>
                  <a:schemeClr val="tx1"/>
                </a:solidFill>
              </a:rPr>
              <a:t>Fodeba</a:t>
            </a:r>
            <a:r>
              <a:rPr lang="fr-FR" sz="2200" b="1" dirty="0">
                <a:solidFill>
                  <a:schemeClr val="tx1"/>
                </a:solidFill>
              </a:rPr>
              <a:t> </a:t>
            </a:r>
            <a:r>
              <a:rPr lang="fr-FR" sz="2200" b="1" dirty="0" err="1">
                <a:solidFill>
                  <a:schemeClr val="tx1"/>
                </a:solidFill>
              </a:rPr>
              <a:t>Isto</a:t>
            </a:r>
            <a:r>
              <a:rPr lang="fr-FR" sz="2200" b="1" dirty="0">
                <a:solidFill>
                  <a:schemeClr val="tx1"/>
                </a:solidFill>
              </a:rPr>
              <a:t> </a:t>
            </a:r>
            <a:r>
              <a:rPr lang="fr-FR" sz="2200" b="1" dirty="0" smtClean="0">
                <a:solidFill>
                  <a:schemeClr val="tx1"/>
                </a:solidFill>
              </a:rPr>
              <a:t>Keira</a:t>
            </a:r>
            <a:r>
              <a:rPr lang="fr-FR" sz="2200" b="1" dirty="0">
                <a:solidFill>
                  <a:schemeClr val="tx1"/>
                </a:solidFill>
              </a:rPr>
              <a:t> </a:t>
            </a:r>
            <a:r>
              <a:rPr lang="fr-FR" sz="2200" dirty="0" smtClean="0">
                <a:solidFill>
                  <a:schemeClr val="tx1"/>
                </a:solidFill>
              </a:rPr>
              <a:t>(Guinée) : </a:t>
            </a:r>
            <a:r>
              <a:rPr lang="fr-FR" sz="2200" b="1" dirty="0">
                <a:solidFill>
                  <a:schemeClr val="tx1"/>
                </a:solidFill>
              </a:rPr>
              <a:t>Président </a:t>
            </a:r>
            <a:r>
              <a:rPr lang="fr-FR" sz="2200" dirty="0">
                <a:solidFill>
                  <a:schemeClr val="tx1"/>
                </a:solidFill>
              </a:rPr>
              <a:t/>
            </a:r>
            <a:br>
              <a:rPr lang="fr-FR" sz="2200" dirty="0">
                <a:solidFill>
                  <a:schemeClr val="tx1"/>
                </a:solidFill>
              </a:rPr>
            </a:br>
            <a:r>
              <a:rPr lang="fr-FR" sz="2200" b="1" dirty="0">
                <a:solidFill>
                  <a:schemeClr val="tx1"/>
                </a:solidFill>
              </a:rPr>
              <a:t>Eric </a:t>
            </a:r>
            <a:r>
              <a:rPr lang="fr-FR" sz="2200" b="1" dirty="0" err="1" smtClean="0">
                <a:solidFill>
                  <a:schemeClr val="tx1"/>
                </a:solidFill>
              </a:rPr>
              <a:t>Gbeha</a:t>
            </a:r>
            <a:r>
              <a:rPr lang="fr-FR" sz="2200" dirty="0" smtClean="0">
                <a:solidFill>
                  <a:schemeClr val="tx1"/>
                </a:solidFill>
              </a:rPr>
              <a:t> (Bénin) : </a:t>
            </a:r>
            <a:r>
              <a:rPr lang="fr-FR" sz="2200" b="1" dirty="0">
                <a:solidFill>
                  <a:schemeClr val="tx1"/>
                </a:solidFill>
              </a:rPr>
              <a:t>Vice Président </a:t>
            </a:r>
            <a:r>
              <a:rPr lang="fr-FR" sz="2200" dirty="0">
                <a:solidFill>
                  <a:schemeClr val="tx1"/>
                </a:solidFill>
              </a:rPr>
              <a:t/>
            </a:r>
            <a:br>
              <a:rPr lang="fr-FR" sz="2200" dirty="0">
                <a:solidFill>
                  <a:schemeClr val="tx1"/>
                </a:solidFill>
              </a:rPr>
            </a:br>
            <a:r>
              <a:rPr lang="fr-FR" sz="2200" b="1" dirty="0">
                <a:solidFill>
                  <a:schemeClr val="tx1"/>
                </a:solidFill>
              </a:rPr>
              <a:t>Ali </a:t>
            </a:r>
            <a:r>
              <a:rPr lang="fr-FR" sz="2200" b="1" dirty="0" smtClean="0">
                <a:solidFill>
                  <a:schemeClr val="tx1"/>
                </a:solidFill>
              </a:rPr>
              <a:t>Diallo </a:t>
            </a:r>
            <a:r>
              <a:rPr lang="fr-FR" sz="2200" dirty="0" smtClean="0">
                <a:solidFill>
                  <a:schemeClr val="tx1"/>
                </a:solidFill>
              </a:rPr>
              <a:t>(Burkina Faso) : </a:t>
            </a:r>
            <a:r>
              <a:rPr lang="fr-FR" sz="2200" b="1" dirty="0">
                <a:solidFill>
                  <a:schemeClr val="tx1"/>
                </a:solidFill>
              </a:rPr>
              <a:t>Trésorier </a:t>
            </a:r>
            <a:r>
              <a:rPr lang="fr-FR" sz="2200" dirty="0">
                <a:solidFill>
                  <a:schemeClr val="tx1"/>
                </a:solidFill>
              </a:rPr>
              <a:t/>
            </a:r>
            <a:br>
              <a:rPr lang="fr-FR" sz="2200" dirty="0">
                <a:solidFill>
                  <a:schemeClr val="tx1"/>
                </a:solidFill>
              </a:rPr>
            </a:br>
            <a:r>
              <a:rPr lang="fr-FR" sz="2200" b="1" dirty="0" err="1">
                <a:solidFill>
                  <a:schemeClr val="tx1"/>
                </a:solidFill>
              </a:rPr>
              <a:t>Rokhaya</a:t>
            </a:r>
            <a:r>
              <a:rPr lang="fr-FR" sz="2200" b="1" dirty="0">
                <a:solidFill>
                  <a:schemeClr val="tx1"/>
                </a:solidFill>
              </a:rPr>
              <a:t> Daba </a:t>
            </a:r>
            <a:r>
              <a:rPr lang="fr-FR" sz="2200" b="1" dirty="0" err="1" smtClean="0">
                <a:solidFill>
                  <a:schemeClr val="tx1"/>
                </a:solidFill>
              </a:rPr>
              <a:t>Sarr</a:t>
            </a:r>
            <a:r>
              <a:rPr lang="fr-FR" sz="2200" b="1" dirty="0" smtClean="0">
                <a:solidFill>
                  <a:schemeClr val="tx1"/>
                </a:solidFill>
              </a:rPr>
              <a:t> </a:t>
            </a:r>
            <a:r>
              <a:rPr lang="fr-FR" sz="2200" dirty="0" smtClean="0">
                <a:solidFill>
                  <a:schemeClr val="tx1"/>
                </a:solidFill>
              </a:rPr>
              <a:t>(Sénégal) : </a:t>
            </a:r>
            <a:r>
              <a:rPr lang="fr-FR" sz="2200" b="1" dirty="0">
                <a:solidFill>
                  <a:schemeClr val="tx1"/>
                </a:solidFill>
              </a:rPr>
              <a:t>Secrétaire Générale </a:t>
            </a:r>
            <a:r>
              <a:rPr lang="fr-FR" sz="2200" dirty="0">
                <a:solidFill>
                  <a:schemeClr val="tx1"/>
                </a:solidFill>
              </a:rPr>
              <a:t/>
            </a:r>
            <a:br>
              <a:rPr lang="fr-FR" sz="2200" dirty="0">
                <a:solidFill>
                  <a:schemeClr val="tx1"/>
                </a:solidFill>
              </a:rPr>
            </a:br>
            <a:r>
              <a:rPr lang="fr-FR" sz="2200" b="1" dirty="0">
                <a:solidFill>
                  <a:schemeClr val="tx1"/>
                </a:solidFill>
              </a:rPr>
              <a:t>Cécile </a:t>
            </a:r>
            <a:r>
              <a:rPr lang="fr-FR" sz="2200" b="1" dirty="0" smtClean="0">
                <a:solidFill>
                  <a:schemeClr val="tx1"/>
                </a:solidFill>
              </a:rPr>
              <a:t>Rata </a:t>
            </a:r>
            <a:r>
              <a:rPr lang="fr-FR" sz="2200" dirty="0" smtClean="0">
                <a:solidFill>
                  <a:schemeClr val="tx1"/>
                </a:solidFill>
              </a:rPr>
              <a:t>(Sénégal) : </a:t>
            </a:r>
            <a:r>
              <a:rPr lang="fr-FR" sz="2200" b="1" dirty="0" smtClean="0">
                <a:solidFill>
                  <a:schemeClr val="tx1"/>
                </a:solidFill>
              </a:rPr>
              <a:t>Administratrice </a:t>
            </a:r>
            <a:r>
              <a:rPr lang="fr-FR" sz="1800" dirty="0" smtClean="0">
                <a:solidFill>
                  <a:schemeClr val="tx1"/>
                </a:solidFill>
              </a:rPr>
              <a:t/>
            </a:r>
            <a:br>
              <a:rPr lang="fr-FR" sz="1800" dirty="0" smtClean="0">
                <a:solidFill>
                  <a:schemeClr val="tx1"/>
                </a:solidFill>
              </a:rPr>
            </a:br>
            <a:r>
              <a:rPr lang="fr-FR" sz="1800" dirty="0">
                <a:solidFill>
                  <a:schemeClr val="tx1"/>
                </a:solidFill>
              </a:rPr>
              <a:t/>
            </a:r>
            <a:br>
              <a:rPr lang="fr-FR" sz="1800" dirty="0">
                <a:solidFill>
                  <a:schemeClr val="tx1"/>
                </a:solidFill>
              </a:rPr>
            </a:br>
            <a:r>
              <a:rPr lang="fr-FR" sz="2700" b="1" dirty="0" smtClean="0">
                <a:solidFill>
                  <a:schemeClr val="tx1"/>
                </a:solidFill>
              </a:rPr>
              <a:t>LES CONTACTS </a:t>
            </a:r>
            <a:r>
              <a:rPr lang="fr-FR" sz="1800" dirty="0" smtClean="0">
                <a:solidFill>
                  <a:schemeClr val="tx1"/>
                </a:solidFill>
              </a:rPr>
              <a:t/>
            </a:r>
            <a:br>
              <a:rPr lang="fr-FR" sz="1800" dirty="0" smtClean="0">
                <a:solidFill>
                  <a:schemeClr val="tx1"/>
                </a:solidFill>
              </a:rPr>
            </a:br>
            <a:r>
              <a:rPr lang="fr-FR" sz="2200" b="1" dirty="0" smtClean="0">
                <a:solidFill>
                  <a:schemeClr val="tx1"/>
                </a:solidFill>
              </a:rPr>
              <a:t> </a:t>
            </a:r>
            <a:r>
              <a:rPr lang="fr-FR" sz="2200" b="1" dirty="0" err="1" smtClean="0">
                <a:solidFill>
                  <a:schemeClr val="tx1"/>
                </a:solidFill>
              </a:rPr>
              <a:t>CircuL'A</a:t>
            </a:r>
            <a:r>
              <a:rPr lang="fr-FR" sz="2200" b="1" dirty="0" smtClean="0">
                <a:solidFill>
                  <a:schemeClr val="tx1"/>
                </a:solidFill>
              </a:rPr>
              <a:t> Bureau Export de la Musique Africaine</a:t>
            </a:r>
            <a:br>
              <a:rPr lang="fr-FR" sz="2200" b="1" dirty="0" smtClean="0">
                <a:solidFill>
                  <a:schemeClr val="tx1"/>
                </a:solidFill>
              </a:rPr>
            </a:br>
            <a:r>
              <a:rPr lang="fr-FR" sz="2200" dirty="0" smtClean="0">
                <a:solidFill>
                  <a:schemeClr val="tx1"/>
                </a:solidFill>
              </a:rPr>
              <a:t>BP22161 Dakar </a:t>
            </a:r>
            <a:r>
              <a:rPr lang="fr-FR" sz="2200" dirty="0" err="1" smtClean="0">
                <a:solidFill>
                  <a:schemeClr val="tx1"/>
                </a:solidFill>
              </a:rPr>
              <a:t>Ponty</a:t>
            </a:r>
            <a:r>
              <a:rPr lang="fr-FR" sz="2200" dirty="0" smtClean="0">
                <a:solidFill>
                  <a:schemeClr val="tx1"/>
                </a:solidFill>
              </a:rPr>
              <a:t> Sénégal</a:t>
            </a:r>
            <a:br>
              <a:rPr lang="fr-FR" sz="2200" dirty="0" smtClean="0">
                <a:solidFill>
                  <a:schemeClr val="tx1"/>
                </a:solidFill>
              </a:rPr>
            </a:br>
            <a:r>
              <a:rPr lang="fr-FR" sz="2200" dirty="0" smtClean="0">
                <a:solidFill>
                  <a:schemeClr val="tx1"/>
                </a:solidFill>
              </a:rPr>
              <a:t>Tel : +221 33 867 92 91</a:t>
            </a:r>
            <a:br>
              <a:rPr lang="fr-FR" sz="2200" dirty="0" smtClean="0">
                <a:solidFill>
                  <a:schemeClr val="tx1"/>
                </a:solidFill>
              </a:rPr>
            </a:br>
            <a:r>
              <a:rPr lang="fr-FR" sz="2200" dirty="0" err="1" smtClean="0">
                <a:solidFill>
                  <a:schemeClr val="tx1"/>
                </a:solidFill>
              </a:rPr>
              <a:t>Cell</a:t>
            </a:r>
            <a:r>
              <a:rPr lang="fr-FR" sz="2200" dirty="0" smtClean="0">
                <a:solidFill>
                  <a:schemeClr val="tx1"/>
                </a:solidFill>
              </a:rPr>
              <a:t> : +221 77 708 58 54 </a:t>
            </a:r>
            <a:br>
              <a:rPr lang="fr-FR" sz="2200" dirty="0" smtClean="0">
                <a:solidFill>
                  <a:schemeClr val="tx1"/>
                </a:solidFill>
              </a:rPr>
            </a:br>
            <a:r>
              <a:rPr lang="fr-FR" sz="2200" dirty="0" smtClean="0">
                <a:solidFill>
                  <a:schemeClr val="tx1"/>
                </a:solidFill>
              </a:rPr>
              <a:t>Email : </a:t>
            </a:r>
            <a:r>
              <a:rPr lang="fr-FR" sz="2200" u="sng" dirty="0" smtClean="0">
                <a:solidFill>
                  <a:schemeClr val="tx1"/>
                </a:solidFill>
                <a:hlinkClick r:id="rId2"/>
              </a:rPr>
              <a:t>bema2007@free.fr </a:t>
            </a:r>
            <a:r>
              <a:rPr lang="fr-FR" sz="2200" dirty="0">
                <a:solidFill>
                  <a:schemeClr val="tx1"/>
                </a:solidFill>
              </a:rPr>
              <a:t/>
            </a:r>
            <a:br>
              <a:rPr lang="fr-FR" sz="2200" dirty="0">
                <a:solidFill>
                  <a:schemeClr val="tx1"/>
                </a:solidFill>
              </a:rPr>
            </a:br>
            <a:r>
              <a:rPr lang="fr-FR" sz="2400" dirty="0" smtClean="0"/>
              <a:t/>
            </a:r>
            <a:br>
              <a:rPr lang="fr-FR" sz="2400" dirty="0" smtClean="0"/>
            </a:br>
            <a:endParaRPr lang="fr-FR" sz="2400" dirty="0"/>
          </a:p>
        </p:txBody>
      </p:sp>
      <p:sp>
        <p:nvSpPr>
          <p:cNvPr id="3" name="Sous-titre 2"/>
          <p:cNvSpPr>
            <a:spLocks noGrp="1"/>
          </p:cNvSpPr>
          <p:nvPr>
            <p:ph type="subTitle" idx="1"/>
          </p:nvPr>
        </p:nvSpPr>
        <p:spPr>
          <a:xfrm>
            <a:off x="2500298" y="6357958"/>
            <a:ext cx="6400800" cy="538154"/>
          </a:xfrm>
        </p:spPr>
        <p:txBody>
          <a:bodyPr>
            <a:normAutofit lnSpcReduction="10000"/>
          </a:bodyPr>
          <a:lstStyle/>
          <a:p>
            <a:pPr algn="r"/>
            <a:r>
              <a:rPr lang="fr-FR" dirty="0" smtClean="0">
                <a:solidFill>
                  <a:schemeClr val="tx1"/>
                </a:solidFill>
              </a:rPr>
              <a:t>www.circulabema.com</a:t>
            </a:r>
            <a:endParaRPr lang="fr-FR" dirty="0">
              <a:solidFill>
                <a:schemeClr val="tx1"/>
              </a:solidFill>
            </a:endParaRPr>
          </a:p>
        </p:txBody>
      </p:sp>
      <p:pic>
        <p:nvPicPr>
          <p:cNvPr id="1026" name="Picture 2" descr="F:\Tringa\modèle docs\logos\LOGO du BEMA.jpg"/>
          <p:cNvPicPr>
            <a:picLocks noChangeAspect="1" noChangeArrowheads="1"/>
          </p:cNvPicPr>
          <p:nvPr/>
        </p:nvPicPr>
        <p:blipFill>
          <a:blip r:embed="rId3"/>
          <a:srcRect/>
          <a:stretch>
            <a:fillRect/>
          </a:stretch>
        </p:blipFill>
        <p:spPr bwMode="auto">
          <a:xfrm>
            <a:off x="2571736" y="142852"/>
            <a:ext cx="3541045" cy="1339892"/>
          </a:xfrm>
          <a:prstGeom prst="rect">
            <a:avLst/>
          </a:prstGeom>
          <a:noFill/>
        </p:spPr>
      </p:pic>
      <p:cxnSp>
        <p:nvCxnSpPr>
          <p:cNvPr id="6" name="Connecteur droit 5"/>
          <p:cNvCxnSpPr/>
          <p:nvPr/>
        </p:nvCxnSpPr>
        <p:spPr>
          <a:xfrm>
            <a:off x="0" y="1498586"/>
            <a:ext cx="9144000" cy="1588"/>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571612"/>
            <a:ext cx="9144000" cy="4857784"/>
          </a:xfrm>
        </p:spPr>
        <p:style>
          <a:lnRef idx="1">
            <a:schemeClr val="accent6"/>
          </a:lnRef>
          <a:fillRef idx="3">
            <a:schemeClr val="accent6"/>
          </a:fillRef>
          <a:effectRef idx="2">
            <a:schemeClr val="accent6"/>
          </a:effectRef>
          <a:fontRef idx="minor">
            <a:schemeClr val="lt1"/>
          </a:fontRef>
        </p:style>
        <p:txBody>
          <a:bodyPr>
            <a:normAutofit/>
          </a:bodyPr>
          <a:lstStyle/>
          <a:p>
            <a:pPr algn="l"/>
            <a:r>
              <a:rPr lang="fr-FR" sz="2400" b="1" dirty="0" smtClean="0">
                <a:solidFill>
                  <a:schemeClr val="tx1"/>
                </a:solidFill>
              </a:rPr>
              <a:t/>
            </a:r>
            <a:br>
              <a:rPr lang="fr-FR" sz="2400" b="1" dirty="0" smtClean="0">
                <a:solidFill>
                  <a:schemeClr val="tx1"/>
                </a:solidFill>
              </a:rPr>
            </a:br>
            <a:r>
              <a:rPr lang="fr-FR" sz="2200" b="1" dirty="0" smtClean="0">
                <a:solidFill>
                  <a:schemeClr val="tx1"/>
                </a:solidFill>
              </a:rPr>
              <a:t>Comment est née l’idée ? </a:t>
            </a:r>
            <a:br>
              <a:rPr lang="fr-FR" sz="2200" b="1" dirty="0" smtClean="0">
                <a:solidFill>
                  <a:schemeClr val="tx1"/>
                </a:solidFill>
              </a:rPr>
            </a:br>
            <a:r>
              <a:rPr lang="fr-FR" sz="2200" dirty="0" smtClean="0">
                <a:solidFill>
                  <a:schemeClr val="tx1"/>
                </a:solidFill>
              </a:rPr>
              <a:t>Dans le cadre des rencontres professionnelles du festival Africa Fête à Dakar.</a:t>
            </a:r>
            <a:br>
              <a:rPr lang="fr-FR" sz="2200" dirty="0" smtClean="0">
                <a:solidFill>
                  <a:schemeClr val="tx1"/>
                </a:solidFill>
              </a:rPr>
            </a:br>
            <a:r>
              <a:rPr lang="fr-FR" sz="2200" dirty="0" smtClean="0">
                <a:solidFill>
                  <a:schemeClr val="tx1"/>
                </a:solidFill>
              </a:rPr>
              <a:t/>
            </a:r>
            <a:br>
              <a:rPr lang="fr-FR" sz="2200" dirty="0" smtClean="0">
                <a:solidFill>
                  <a:schemeClr val="tx1"/>
                </a:solidFill>
              </a:rPr>
            </a:br>
            <a:r>
              <a:rPr lang="fr-FR" sz="2200" b="1" dirty="0" smtClean="0">
                <a:solidFill>
                  <a:schemeClr val="tx1"/>
                </a:solidFill>
              </a:rPr>
              <a:t>Quand le réseau a été créé ? </a:t>
            </a:r>
            <a:br>
              <a:rPr lang="fr-FR" sz="2200" b="1" dirty="0" smtClean="0">
                <a:solidFill>
                  <a:schemeClr val="tx1"/>
                </a:solidFill>
              </a:rPr>
            </a:br>
            <a:r>
              <a:rPr lang="fr-FR" sz="2200" dirty="0" smtClean="0">
                <a:solidFill>
                  <a:schemeClr val="tx1"/>
                </a:solidFill>
              </a:rPr>
              <a:t>Naissance du réseau en 2005, création officielle en septembre 2007.</a:t>
            </a:r>
            <a:br>
              <a:rPr lang="fr-FR" sz="2200" dirty="0" smtClean="0">
                <a:solidFill>
                  <a:schemeClr val="tx1"/>
                </a:solidFill>
              </a:rPr>
            </a:br>
            <a:r>
              <a:rPr lang="fr-FR" sz="2200" dirty="0" smtClean="0">
                <a:solidFill>
                  <a:schemeClr val="tx1"/>
                </a:solidFill>
              </a:rPr>
              <a:t/>
            </a:r>
            <a:br>
              <a:rPr lang="fr-FR" sz="2200" dirty="0" smtClean="0">
                <a:solidFill>
                  <a:schemeClr val="tx1"/>
                </a:solidFill>
              </a:rPr>
            </a:br>
            <a:r>
              <a:rPr lang="fr-FR" sz="2200" b="1" dirty="0" smtClean="0">
                <a:solidFill>
                  <a:schemeClr val="tx1"/>
                </a:solidFill>
              </a:rPr>
              <a:t>Pourquoi ? </a:t>
            </a:r>
            <a:br>
              <a:rPr lang="fr-FR" sz="2200" b="1" dirty="0" smtClean="0">
                <a:solidFill>
                  <a:schemeClr val="tx1"/>
                </a:solidFill>
              </a:rPr>
            </a:br>
            <a:r>
              <a:rPr lang="fr-FR" sz="2200" dirty="0" smtClean="0">
                <a:solidFill>
                  <a:schemeClr val="tx1"/>
                </a:solidFill>
              </a:rPr>
              <a:t>Pour favoriser l’exportation de la musique africaine dans le monde, qui représente un fort potentiel de développement du continent.</a:t>
            </a:r>
            <a:r>
              <a:rPr lang="fr-FR" sz="2400" dirty="0" smtClean="0"/>
              <a:t/>
            </a:r>
            <a:br>
              <a:rPr lang="fr-FR" sz="2400" dirty="0" smtClean="0"/>
            </a:br>
            <a:endParaRPr lang="fr-FR" sz="2400" dirty="0"/>
          </a:p>
        </p:txBody>
      </p:sp>
      <p:sp>
        <p:nvSpPr>
          <p:cNvPr id="3" name="Sous-titre 2"/>
          <p:cNvSpPr>
            <a:spLocks noGrp="1"/>
          </p:cNvSpPr>
          <p:nvPr>
            <p:ph type="subTitle" idx="1"/>
          </p:nvPr>
        </p:nvSpPr>
        <p:spPr>
          <a:xfrm>
            <a:off x="2500298" y="6357958"/>
            <a:ext cx="6400800" cy="538154"/>
          </a:xfrm>
        </p:spPr>
        <p:txBody>
          <a:bodyPr>
            <a:normAutofit lnSpcReduction="10000"/>
          </a:bodyPr>
          <a:lstStyle/>
          <a:p>
            <a:pPr algn="r"/>
            <a:r>
              <a:rPr lang="fr-FR" dirty="0" smtClean="0">
                <a:solidFill>
                  <a:schemeClr val="tx1"/>
                </a:solidFill>
              </a:rPr>
              <a:t>www.circulabema.com</a:t>
            </a:r>
            <a:endParaRPr lang="fr-FR" dirty="0">
              <a:solidFill>
                <a:schemeClr val="tx1"/>
              </a:solidFill>
            </a:endParaRPr>
          </a:p>
        </p:txBody>
      </p:sp>
      <p:pic>
        <p:nvPicPr>
          <p:cNvPr id="1026" name="Picture 2" descr="F:\Tringa\modèle docs\logos\LOGO du BEMA.jpg"/>
          <p:cNvPicPr>
            <a:picLocks noChangeAspect="1" noChangeArrowheads="1"/>
          </p:cNvPicPr>
          <p:nvPr/>
        </p:nvPicPr>
        <p:blipFill>
          <a:blip r:embed="rId2"/>
          <a:srcRect/>
          <a:stretch>
            <a:fillRect/>
          </a:stretch>
        </p:blipFill>
        <p:spPr bwMode="auto">
          <a:xfrm>
            <a:off x="2571736" y="142852"/>
            <a:ext cx="3541045" cy="1339892"/>
          </a:xfrm>
          <a:prstGeom prst="rect">
            <a:avLst/>
          </a:prstGeom>
          <a:noFill/>
        </p:spPr>
      </p:pic>
      <p:cxnSp>
        <p:nvCxnSpPr>
          <p:cNvPr id="6" name="Connecteur droit 5"/>
          <p:cNvCxnSpPr/>
          <p:nvPr/>
        </p:nvCxnSpPr>
        <p:spPr>
          <a:xfrm>
            <a:off x="0" y="1498586"/>
            <a:ext cx="9144000" cy="1588"/>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571612"/>
            <a:ext cx="9144000" cy="4857784"/>
          </a:xfrm>
        </p:spPr>
        <p:style>
          <a:lnRef idx="1">
            <a:schemeClr val="accent6"/>
          </a:lnRef>
          <a:fillRef idx="3">
            <a:schemeClr val="accent6"/>
          </a:fillRef>
          <a:effectRef idx="2">
            <a:schemeClr val="accent6"/>
          </a:effectRef>
          <a:fontRef idx="minor">
            <a:schemeClr val="lt1"/>
          </a:fontRef>
        </p:style>
        <p:txBody>
          <a:bodyPr>
            <a:normAutofit/>
          </a:bodyPr>
          <a:lstStyle/>
          <a:p>
            <a:pPr lvl="0" algn="l"/>
            <a:endParaRPr lang="fr-FR" sz="1600" dirty="0">
              <a:solidFill>
                <a:schemeClr val="tx1"/>
              </a:solidFill>
            </a:endParaRPr>
          </a:p>
        </p:txBody>
      </p:sp>
      <p:sp>
        <p:nvSpPr>
          <p:cNvPr id="3" name="Sous-titre 2"/>
          <p:cNvSpPr>
            <a:spLocks noGrp="1"/>
          </p:cNvSpPr>
          <p:nvPr>
            <p:ph type="subTitle" idx="1"/>
          </p:nvPr>
        </p:nvSpPr>
        <p:spPr>
          <a:xfrm>
            <a:off x="2500298" y="6357958"/>
            <a:ext cx="6400800" cy="538154"/>
          </a:xfrm>
        </p:spPr>
        <p:txBody>
          <a:bodyPr>
            <a:normAutofit lnSpcReduction="10000"/>
          </a:bodyPr>
          <a:lstStyle/>
          <a:p>
            <a:pPr algn="r"/>
            <a:r>
              <a:rPr lang="fr-FR" dirty="0" smtClean="0">
                <a:solidFill>
                  <a:schemeClr val="tx1"/>
                </a:solidFill>
              </a:rPr>
              <a:t>www.circulabema.com</a:t>
            </a:r>
            <a:endParaRPr lang="fr-FR" dirty="0">
              <a:solidFill>
                <a:schemeClr val="tx1"/>
              </a:solidFill>
            </a:endParaRPr>
          </a:p>
        </p:txBody>
      </p:sp>
      <p:pic>
        <p:nvPicPr>
          <p:cNvPr id="1026" name="Picture 2" descr="F:\Tringa\modèle docs\logos\LOGO du BEMA.jpg"/>
          <p:cNvPicPr>
            <a:picLocks noChangeAspect="1" noChangeArrowheads="1"/>
          </p:cNvPicPr>
          <p:nvPr/>
        </p:nvPicPr>
        <p:blipFill>
          <a:blip r:embed="rId2"/>
          <a:srcRect/>
          <a:stretch>
            <a:fillRect/>
          </a:stretch>
        </p:blipFill>
        <p:spPr bwMode="auto">
          <a:xfrm>
            <a:off x="2571736" y="142852"/>
            <a:ext cx="3541045" cy="1339892"/>
          </a:xfrm>
          <a:prstGeom prst="rect">
            <a:avLst/>
          </a:prstGeom>
          <a:noFill/>
        </p:spPr>
      </p:pic>
      <p:cxnSp>
        <p:nvCxnSpPr>
          <p:cNvPr id="6" name="Connecteur droit 5"/>
          <p:cNvCxnSpPr/>
          <p:nvPr/>
        </p:nvCxnSpPr>
        <p:spPr>
          <a:xfrm>
            <a:off x="0" y="1498586"/>
            <a:ext cx="9144000" cy="1588"/>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graphicFrame>
        <p:nvGraphicFramePr>
          <p:cNvPr id="7" name="Tableau 6"/>
          <p:cNvGraphicFramePr>
            <a:graphicFrameLocks noGrp="1"/>
          </p:cNvGraphicFramePr>
          <p:nvPr/>
        </p:nvGraphicFramePr>
        <p:xfrm>
          <a:off x="0" y="2071678"/>
          <a:ext cx="9144000" cy="4264229"/>
        </p:xfrm>
        <a:graphic>
          <a:graphicData uri="http://schemas.openxmlformats.org/drawingml/2006/table">
            <a:tbl>
              <a:tblPr firstRow="1" bandRow="1">
                <a:tableStyleId>{93296810-A885-4BE3-A3E7-6D5BEEA58F35}</a:tableStyleId>
              </a:tblPr>
              <a:tblGrid>
                <a:gridCol w="3143240"/>
                <a:gridCol w="2643206"/>
                <a:gridCol w="3357554"/>
              </a:tblGrid>
              <a:tr h="571504">
                <a:tc>
                  <a:txBody>
                    <a:bodyPr/>
                    <a:lstStyle/>
                    <a:p>
                      <a:r>
                        <a:rPr lang="fr-FR" sz="1600" dirty="0" smtClean="0">
                          <a:solidFill>
                            <a:schemeClr val="tx1"/>
                          </a:solidFill>
                        </a:rPr>
                        <a:t>BUREAU</a:t>
                      </a:r>
                      <a:r>
                        <a:rPr lang="fr-FR" sz="1600" baseline="0" dirty="0" smtClean="0">
                          <a:solidFill>
                            <a:schemeClr val="tx1"/>
                          </a:solidFill>
                        </a:rPr>
                        <a:t>X</a:t>
                      </a:r>
                      <a:endParaRPr lang="fr-FR" sz="1600" dirty="0">
                        <a:solidFill>
                          <a:schemeClr val="tx1"/>
                        </a:solidFill>
                      </a:endParaRPr>
                    </a:p>
                  </a:txBody>
                  <a:tcPr/>
                </a:tc>
                <a:tc>
                  <a:txBody>
                    <a:bodyPr/>
                    <a:lstStyle/>
                    <a:p>
                      <a:r>
                        <a:rPr lang="fr-FR" sz="1600" dirty="0" smtClean="0">
                          <a:solidFill>
                            <a:schemeClr val="tx1"/>
                          </a:solidFill>
                        </a:rPr>
                        <a:t>STRUCTURES PARTENAIRES</a:t>
                      </a:r>
                      <a:endParaRPr lang="fr-FR" sz="1600" dirty="0">
                        <a:solidFill>
                          <a:schemeClr val="tx1"/>
                        </a:solidFill>
                      </a:endParaRPr>
                    </a:p>
                  </a:txBody>
                  <a:tcPr/>
                </a:tc>
                <a:tc>
                  <a:txBody>
                    <a:bodyPr/>
                    <a:lstStyle/>
                    <a:p>
                      <a:r>
                        <a:rPr lang="fr-FR" sz="1600" dirty="0" smtClean="0">
                          <a:solidFill>
                            <a:schemeClr val="tx1"/>
                          </a:solidFill>
                        </a:rPr>
                        <a:t>ZONES</a:t>
                      </a:r>
                      <a:endParaRPr lang="fr-FR" sz="1600" dirty="0">
                        <a:solidFill>
                          <a:schemeClr val="tx1"/>
                        </a:solidFill>
                      </a:endParaRPr>
                    </a:p>
                  </a:txBody>
                  <a:tcPr/>
                </a:tc>
              </a:tr>
              <a:tr h="642941">
                <a:tc>
                  <a:txBody>
                    <a:bodyPr/>
                    <a:lstStyle/>
                    <a:p>
                      <a:r>
                        <a:rPr lang="fr-FR" sz="1600" b="1" dirty="0" smtClean="0"/>
                        <a:t>DAKAR –</a:t>
                      </a:r>
                      <a:r>
                        <a:rPr lang="fr-FR" sz="1600" b="1" baseline="0" dirty="0" smtClean="0"/>
                        <a:t> SENEGAL</a:t>
                      </a:r>
                      <a:endParaRPr lang="fr-FR" sz="1600" b="1" dirty="0"/>
                    </a:p>
                  </a:txBody>
                  <a:tcPr/>
                </a:tc>
                <a:tc>
                  <a:txBody>
                    <a:bodyPr/>
                    <a:lstStyle/>
                    <a:p>
                      <a:r>
                        <a:rPr lang="fr-FR" sz="1600" b="1" dirty="0" smtClean="0"/>
                        <a:t>AFRICA FETE</a:t>
                      </a:r>
                      <a:r>
                        <a:rPr lang="fr-FR" b="1" dirty="0" smtClean="0"/>
                        <a:t/>
                      </a:r>
                      <a:br>
                        <a:rPr lang="fr-FR" b="1" dirty="0" smtClean="0"/>
                      </a:br>
                      <a:r>
                        <a:rPr lang="fr-FR" sz="1200" b="1" dirty="0" err="1" smtClean="0"/>
                        <a:t>Tringa</a:t>
                      </a:r>
                      <a:r>
                        <a:rPr lang="fr-FR" sz="1200" b="1" baseline="0" dirty="0" smtClean="0"/>
                        <a:t> Musiques et Développement</a:t>
                      </a:r>
                      <a:endParaRPr lang="fr-FR" sz="1200" b="1" dirty="0"/>
                    </a:p>
                  </a:txBody>
                  <a:tcPr/>
                </a:tc>
                <a:tc>
                  <a:txBody>
                    <a:bodyPr/>
                    <a:lstStyle/>
                    <a:p>
                      <a:r>
                        <a:rPr lang="fr-FR" sz="1600" b="1" dirty="0" smtClean="0"/>
                        <a:t>SENEGAL,</a:t>
                      </a:r>
                      <a:r>
                        <a:rPr lang="fr-FR" sz="1600" b="1" baseline="0" dirty="0" smtClean="0"/>
                        <a:t> CAP VERT, GAMBIE, MAURITANIE, LIBERIA</a:t>
                      </a:r>
                      <a:endParaRPr lang="fr-FR" sz="1600" b="1" dirty="0"/>
                    </a:p>
                  </a:txBody>
                  <a:tcPr/>
                </a:tc>
              </a:tr>
              <a:tr h="488572">
                <a:tc>
                  <a:txBody>
                    <a:bodyPr/>
                    <a:lstStyle/>
                    <a:p>
                      <a:r>
                        <a:rPr lang="fr-FR" sz="1600" b="1" dirty="0" smtClean="0"/>
                        <a:t>CONAKRY –</a:t>
                      </a:r>
                      <a:r>
                        <a:rPr lang="fr-FR" sz="1600" b="1" baseline="0" dirty="0" smtClean="0"/>
                        <a:t> GUINEE</a:t>
                      </a:r>
                      <a:endParaRPr lang="fr-FR" sz="1600" b="1" dirty="0"/>
                    </a:p>
                  </a:txBody>
                  <a:tcPr/>
                </a:tc>
                <a:tc>
                  <a:txBody>
                    <a:bodyPr/>
                    <a:lstStyle/>
                    <a:p>
                      <a:r>
                        <a:rPr lang="fr-FR" sz="1600" b="1" dirty="0" smtClean="0"/>
                        <a:t>MASS</a:t>
                      </a:r>
                      <a:r>
                        <a:rPr lang="fr-FR" sz="1600" b="1" baseline="0" dirty="0" smtClean="0"/>
                        <a:t> PRODUCTION</a:t>
                      </a:r>
                      <a:endParaRPr lang="fr-FR" sz="1600" b="1" dirty="0"/>
                    </a:p>
                  </a:txBody>
                  <a:tcPr/>
                </a:tc>
                <a:tc>
                  <a:txBody>
                    <a:bodyPr/>
                    <a:lstStyle/>
                    <a:p>
                      <a:r>
                        <a:rPr lang="fr-FR" sz="1600" b="1" dirty="0" smtClean="0"/>
                        <a:t>COTE D’IVOIRE,</a:t>
                      </a:r>
                      <a:r>
                        <a:rPr lang="fr-FR" sz="1600" b="1" baseline="0" dirty="0" smtClean="0"/>
                        <a:t> GUINEE</a:t>
                      </a:r>
                      <a:endParaRPr lang="fr-FR" sz="1600" b="1" dirty="0"/>
                    </a:p>
                  </a:txBody>
                  <a:tcPr/>
                </a:tc>
              </a:tr>
              <a:tr h="488572">
                <a:tc>
                  <a:txBody>
                    <a:bodyPr/>
                    <a:lstStyle/>
                    <a:p>
                      <a:r>
                        <a:rPr lang="fr-FR" sz="1600" b="1" dirty="0" smtClean="0"/>
                        <a:t>OUAGADOUGOU -</a:t>
                      </a:r>
                      <a:r>
                        <a:rPr lang="fr-FR" sz="1600" b="1" baseline="0" dirty="0" smtClean="0"/>
                        <a:t> </a:t>
                      </a:r>
                      <a:r>
                        <a:rPr lang="fr-FR" sz="1600" b="1" dirty="0" smtClean="0"/>
                        <a:t>BURKINA FASO</a:t>
                      </a:r>
                      <a:endParaRPr lang="fr-FR" sz="1600" b="1" dirty="0"/>
                    </a:p>
                  </a:txBody>
                  <a:tcPr/>
                </a:tc>
                <a:tc>
                  <a:txBody>
                    <a:bodyPr/>
                    <a:lstStyle/>
                    <a:p>
                      <a:r>
                        <a:rPr lang="fr-FR" sz="1600" b="1" dirty="0" smtClean="0"/>
                        <a:t>UMANE CULTURE</a:t>
                      </a:r>
                      <a:endParaRPr lang="fr-FR" sz="1600" b="1" dirty="0"/>
                    </a:p>
                  </a:txBody>
                  <a:tcPr/>
                </a:tc>
                <a:tc>
                  <a:txBody>
                    <a:bodyPr/>
                    <a:lstStyle/>
                    <a:p>
                      <a:r>
                        <a:rPr lang="fr-FR" sz="1600" b="1" dirty="0" smtClean="0"/>
                        <a:t>BURKINA FASO, NIGER, MALI</a:t>
                      </a:r>
                      <a:endParaRPr lang="fr-FR" sz="1600" b="1" dirty="0"/>
                    </a:p>
                  </a:txBody>
                  <a:tcPr/>
                </a:tc>
              </a:tr>
              <a:tr h="488572">
                <a:tc>
                  <a:txBody>
                    <a:bodyPr/>
                    <a:lstStyle/>
                    <a:p>
                      <a:r>
                        <a:rPr lang="fr-FR" sz="1600" b="1" dirty="0" smtClean="0"/>
                        <a:t>COTONOU - BENIN</a:t>
                      </a:r>
                      <a:endParaRPr lang="fr-FR" sz="1600" b="1" dirty="0"/>
                    </a:p>
                  </a:txBody>
                  <a:tcPr/>
                </a:tc>
                <a:tc>
                  <a:txBody>
                    <a:bodyPr/>
                    <a:lstStyle/>
                    <a:p>
                      <a:r>
                        <a:rPr lang="fr-FR" sz="1600" b="1" dirty="0" smtClean="0"/>
                        <a:t>AAP</a:t>
                      </a:r>
                      <a:r>
                        <a:rPr lang="fr-FR" b="1" dirty="0" smtClean="0"/>
                        <a:t/>
                      </a:r>
                      <a:br>
                        <a:rPr lang="fr-FR" b="1" dirty="0" smtClean="0"/>
                      </a:br>
                      <a:r>
                        <a:rPr lang="fr-FR" sz="1200" b="1" dirty="0" smtClean="0"/>
                        <a:t>Amicale des Artistes pour le Progrès</a:t>
                      </a:r>
                      <a:endParaRPr lang="fr-FR" sz="1200" b="1" dirty="0"/>
                    </a:p>
                  </a:txBody>
                  <a:tcPr/>
                </a:tc>
                <a:tc>
                  <a:txBody>
                    <a:bodyPr/>
                    <a:lstStyle/>
                    <a:p>
                      <a:r>
                        <a:rPr lang="fr-FR" sz="1600" b="1" dirty="0" smtClean="0"/>
                        <a:t>BENIN,</a:t>
                      </a:r>
                      <a:r>
                        <a:rPr lang="fr-FR" sz="1600" b="1" baseline="0" dirty="0" smtClean="0"/>
                        <a:t> TOGO, NIGERIA, GHANA</a:t>
                      </a:r>
                      <a:endParaRPr lang="fr-FR" sz="1600" b="1" dirty="0"/>
                    </a:p>
                  </a:txBody>
                  <a:tcPr/>
                </a:tc>
              </a:tr>
              <a:tr h="488572">
                <a:tc>
                  <a:txBody>
                    <a:bodyPr/>
                    <a:lstStyle/>
                    <a:p>
                      <a:r>
                        <a:rPr lang="fr-FR" sz="1600" b="1" dirty="0" smtClean="0"/>
                        <a:t>MARSEILLE</a:t>
                      </a:r>
                      <a:r>
                        <a:rPr lang="fr-FR" sz="1600" b="1" baseline="0" dirty="0" smtClean="0"/>
                        <a:t> – FRANCE</a:t>
                      </a:r>
                      <a:br>
                        <a:rPr lang="fr-FR" sz="1600" b="1" baseline="0" dirty="0" smtClean="0"/>
                      </a:br>
                      <a:r>
                        <a:rPr lang="fr-FR" sz="1200" b="1" baseline="0" dirty="0" smtClean="0"/>
                        <a:t>Antenne administrative</a:t>
                      </a:r>
                      <a:endParaRPr lang="fr-FR" sz="1200" b="1" dirty="0"/>
                    </a:p>
                  </a:txBody>
                  <a:tcPr/>
                </a:tc>
                <a:tc>
                  <a:txBody>
                    <a:bodyPr/>
                    <a:lstStyle/>
                    <a:p>
                      <a:r>
                        <a:rPr lang="fr-FR" sz="1600" b="1" dirty="0" smtClean="0"/>
                        <a:t>AFRICA</a:t>
                      </a:r>
                      <a:r>
                        <a:rPr lang="fr-FR" sz="1600" b="1" baseline="0" dirty="0" smtClean="0"/>
                        <a:t> FETE</a:t>
                      </a:r>
                    </a:p>
                    <a:p>
                      <a:r>
                        <a:rPr lang="fr-FR" sz="1200" b="1" baseline="0" dirty="0" smtClean="0"/>
                        <a:t>Cola Production</a:t>
                      </a:r>
                    </a:p>
                  </a:txBody>
                  <a:tcPr/>
                </a:tc>
                <a:tc>
                  <a:txBody>
                    <a:bodyPr/>
                    <a:lstStyle/>
                    <a:p>
                      <a:r>
                        <a:rPr lang="fr-FR" sz="1600" b="1" dirty="0" smtClean="0"/>
                        <a:t>EUROPE</a:t>
                      </a:r>
                      <a:endParaRPr lang="fr-FR" sz="1600" b="1" dirty="0"/>
                    </a:p>
                  </a:txBody>
                  <a:tcPr/>
                </a:tc>
              </a:tr>
              <a:tr h="488572">
                <a:tc>
                  <a:txBody>
                    <a:bodyPr/>
                    <a:lstStyle/>
                    <a:p>
                      <a:r>
                        <a:rPr lang="fr-FR" sz="1600" b="1" i="1" dirty="0" smtClean="0"/>
                        <a:t>DOUALA –</a:t>
                      </a:r>
                      <a:r>
                        <a:rPr lang="fr-FR" sz="1600" b="1" i="1" baseline="0" dirty="0" smtClean="0"/>
                        <a:t> CAMEROUN</a:t>
                      </a:r>
                      <a:r>
                        <a:rPr lang="fr-FR" b="1" i="1" baseline="0" dirty="0" smtClean="0"/>
                        <a:t/>
                      </a:r>
                      <a:br>
                        <a:rPr lang="fr-FR" b="1" i="1" baseline="0" dirty="0" smtClean="0"/>
                      </a:br>
                      <a:r>
                        <a:rPr lang="fr-FR" sz="1200" b="1" i="1" baseline="0" dirty="0" smtClean="0"/>
                        <a:t>En cours</a:t>
                      </a:r>
                      <a:endParaRPr lang="fr-FR" sz="1200" b="1" i="1" dirty="0"/>
                    </a:p>
                  </a:txBody>
                  <a:tcPr/>
                </a:tc>
                <a:tc>
                  <a:txBody>
                    <a:bodyPr/>
                    <a:lstStyle/>
                    <a:p>
                      <a:r>
                        <a:rPr lang="fr-FR" sz="1600" b="1" i="1" dirty="0" smtClean="0"/>
                        <a:t>REPAC, LE KOLATIER</a:t>
                      </a:r>
                      <a:endParaRPr lang="fr-FR" sz="1600" b="1" i="1" dirty="0"/>
                    </a:p>
                  </a:txBody>
                  <a:tcPr/>
                </a:tc>
                <a:tc>
                  <a:txBody>
                    <a:bodyPr/>
                    <a:lstStyle/>
                    <a:p>
                      <a:r>
                        <a:rPr lang="fr-FR" sz="1600" b="1" i="1" dirty="0" smtClean="0"/>
                        <a:t>AFRIQUE</a:t>
                      </a:r>
                      <a:r>
                        <a:rPr lang="fr-FR" sz="1600" b="1" i="1" baseline="0" dirty="0" smtClean="0"/>
                        <a:t> CENTRALE</a:t>
                      </a:r>
                      <a:endParaRPr lang="fr-FR" sz="1600" b="1" i="1" dirty="0"/>
                    </a:p>
                  </a:txBody>
                  <a:tcPr/>
                </a:tc>
              </a:tr>
              <a:tr h="397335">
                <a:tc>
                  <a:txBody>
                    <a:bodyPr/>
                    <a:lstStyle/>
                    <a:p>
                      <a:r>
                        <a:rPr lang="fr-FR" sz="1600" b="1" i="1" dirty="0" smtClean="0"/>
                        <a:t>JOHANNESBURG</a:t>
                      </a:r>
                    </a:p>
                    <a:p>
                      <a:r>
                        <a:rPr lang="fr-FR" sz="1200" b="1" i="1" dirty="0" smtClean="0"/>
                        <a:t>En cours</a:t>
                      </a:r>
                      <a:endParaRPr lang="fr-FR" sz="1200" b="1" i="1" dirty="0"/>
                    </a:p>
                  </a:txBody>
                  <a:tcPr/>
                </a:tc>
                <a:tc>
                  <a:txBody>
                    <a:bodyPr/>
                    <a:lstStyle/>
                    <a:p>
                      <a:r>
                        <a:rPr lang="fr-FR" sz="1600" b="1" i="1" baseline="0" dirty="0" smtClean="0"/>
                        <a:t>SAMEX</a:t>
                      </a:r>
                      <a:endParaRPr lang="fr-FR" sz="1600" b="1" i="1" dirty="0"/>
                    </a:p>
                  </a:txBody>
                  <a:tcPr/>
                </a:tc>
                <a:tc>
                  <a:txBody>
                    <a:bodyPr/>
                    <a:lstStyle/>
                    <a:p>
                      <a:r>
                        <a:rPr lang="fr-FR" sz="1600" b="1" i="1" dirty="0" smtClean="0"/>
                        <a:t>AFRIQUE DU SUD</a:t>
                      </a:r>
                      <a:endParaRPr lang="fr-FR" sz="1600" b="1" i="1" dirty="0"/>
                    </a:p>
                  </a:txBody>
                  <a:tcPr/>
                </a:tc>
              </a:tr>
            </a:tbl>
          </a:graphicData>
        </a:graphic>
      </p:graphicFrame>
      <p:sp>
        <p:nvSpPr>
          <p:cNvPr id="8" name="ZoneTexte 7"/>
          <p:cNvSpPr txBox="1"/>
          <p:nvPr/>
        </p:nvSpPr>
        <p:spPr>
          <a:xfrm>
            <a:off x="0" y="1571612"/>
            <a:ext cx="9144000" cy="1292662"/>
          </a:xfrm>
          <a:prstGeom prst="rect">
            <a:avLst/>
          </a:prstGeom>
          <a:noFill/>
        </p:spPr>
        <p:txBody>
          <a:bodyPr wrap="square" rtlCol="0">
            <a:spAutoFit/>
          </a:bodyPr>
          <a:lstStyle/>
          <a:p>
            <a:pPr algn="ctr"/>
            <a:r>
              <a:rPr lang="fr-FR" sz="2400" b="1" dirty="0" smtClean="0">
                <a:solidFill>
                  <a:schemeClr val="tx1"/>
                </a:solidFill>
              </a:rPr>
              <a:t>SON ORGANISATION</a:t>
            </a:r>
            <a:r>
              <a:rPr lang="fr-FR" b="1" dirty="0" smtClean="0">
                <a:solidFill>
                  <a:schemeClr val="tx1"/>
                </a:solidFill>
              </a:rPr>
              <a:t/>
            </a:r>
            <a:br>
              <a:rPr lang="fr-FR" b="1" dirty="0" smtClean="0">
                <a:solidFill>
                  <a:schemeClr val="tx1"/>
                </a:solidFill>
              </a:rPr>
            </a:br>
            <a:r>
              <a:rPr lang="fr-FR" dirty="0" smtClean="0"/>
              <a:t/>
            </a:r>
            <a:br>
              <a:rPr lang="fr-FR" dirty="0" smtClean="0"/>
            </a:br>
            <a:r>
              <a:rPr lang="fr-FR" b="1" dirty="0" smtClean="0"/>
              <a:t> </a:t>
            </a:r>
            <a:r>
              <a:rPr lang="fr-FR" sz="1200" dirty="0" smtClean="0"/>
              <a:t/>
            </a:r>
            <a:br>
              <a:rPr lang="fr-FR" sz="1200" dirty="0" smtClean="0"/>
            </a:br>
            <a:endParaRPr lang="fr-FR"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571612"/>
            <a:ext cx="9144000" cy="4857784"/>
          </a:xfrm>
        </p:spPr>
        <p:style>
          <a:lnRef idx="1">
            <a:schemeClr val="accent6"/>
          </a:lnRef>
          <a:fillRef idx="3">
            <a:schemeClr val="accent6"/>
          </a:fillRef>
          <a:effectRef idx="2">
            <a:schemeClr val="accent6"/>
          </a:effectRef>
          <a:fontRef idx="minor">
            <a:schemeClr val="lt1"/>
          </a:fontRef>
        </p:style>
        <p:txBody>
          <a:bodyPr>
            <a:normAutofit fontScale="90000"/>
          </a:bodyPr>
          <a:lstStyle/>
          <a:p>
            <a:pPr lvl="0" algn="l">
              <a:lnSpc>
                <a:spcPct val="150000"/>
              </a:lnSpc>
            </a:pPr>
            <a:r>
              <a:rPr lang="fr-FR" sz="2700" b="1" dirty="0" smtClean="0">
                <a:solidFill>
                  <a:schemeClr val="tx1"/>
                </a:solidFill>
              </a:rPr>
              <a:t/>
            </a:r>
            <a:br>
              <a:rPr lang="fr-FR" sz="2700" b="1" dirty="0" smtClean="0">
                <a:solidFill>
                  <a:schemeClr val="tx1"/>
                </a:solidFill>
              </a:rPr>
            </a:br>
            <a:r>
              <a:rPr lang="fr-FR" sz="2700" b="1" dirty="0" smtClean="0">
                <a:solidFill>
                  <a:schemeClr val="tx1"/>
                </a:solidFill>
              </a:rPr>
              <a:t>LES MISSIONS :</a:t>
            </a:r>
            <a:r>
              <a:rPr lang="fr-FR" sz="2000" dirty="0">
                <a:solidFill>
                  <a:schemeClr val="tx1"/>
                </a:solidFill>
              </a:rPr>
              <a:t/>
            </a:r>
            <a:br>
              <a:rPr lang="fr-FR" sz="2000" dirty="0">
                <a:solidFill>
                  <a:schemeClr val="tx1"/>
                </a:solidFill>
              </a:rPr>
            </a:br>
            <a:r>
              <a:rPr lang="fr-FR" sz="2400" dirty="0" smtClean="0">
                <a:solidFill>
                  <a:schemeClr val="tx1"/>
                </a:solidFill>
              </a:rPr>
              <a:t> </a:t>
            </a:r>
            <a:r>
              <a:rPr lang="fr-FR" sz="2400" dirty="0" smtClean="0">
                <a:solidFill>
                  <a:schemeClr val="tx1"/>
                </a:solidFill>
                <a:latin typeface="ZapfDingbats"/>
              </a:rPr>
              <a:t>• </a:t>
            </a:r>
            <a:r>
              <a:rPr lang="fr-FR" sz="2400" dirty="0" smtClean="0">
                <a:solidFill>
                  <a:schemeClr val="tx1"/>
                </a:solidFill>
              </a:rPr>
              <a:t>Soutenir </a:t>
            </a:r>
            <a:r>
              <a:rPr lang="fr-FR" sz="2400" dirty="0">
                <a:solidFill>
                  <a:schemeClr val="tx1"/>
                </a:solidFill>
              </a:rPr>
              <a:t>la </a:t>
            </a:r>
            <a:r>
              <a:rPr lang="fr-FR" sz="2400" b="1" dirty="0">
                <a:solidFill>
                  <a:schemeClr val="tx1"/>
                </a:solidFill>
              </a:rPr>
              <a:t>circulation</a:t>
            </a:r>
            <a:r>
              <a:rPr lang="fr-FR" sz="2400" dirty="0">
                <a:solidFill>
                  <a:schemeClr val="tx1"/>
                </a:solidFill>
              </a:rPr>
              <a:t> des opérateurs, des artistes et de leurs </a:t>
            </a:r>
            <a:r>
              <a:rPr lang="fr-FR" sz="2400" dirty="0" smtClean="0">
                <a:solidFill>
                  <a:schemeClr val="tx1"/>
                </a:solidFill>
              </a:rPr>
              <a:t>œuvres</a:t>
            </a:r>
            <a:r>
              <a:rPr lang="fr-FR" sz="2400" dirty="0">
                <a:solidFill>
                  <a:schemeClr val="tx1"/>
                </a:solidFill>
              </a:rPr>
              <a:t/>
            </a:r>
            <a:br>
              <a:rPr lang="fr-FR" sz="2400" dirty="0">
                <a:solidFill>
                  <a:schemeClr val="tx1"/>
                </a:solidFill>
              </a:rPr>
            </a:br>
            <a:r>
              <a:rPr lang="fr-FR" sz="2400" dirty="0" smtClean="0">
                <a:solidFill>
                  <a:schemeClr val="tx1"/>
                </a:solidFill>
                <a:latin typeface="ZapfDingbats"/>
              </a:rPr>
              <a:t> • </a:t>
            </a:r>
            <a:r>
              <a:rPr lang="fr-FR" sz="2400" dirty="0" smtClean="0">
                <a:solidFill>
                  <a:schemeClr val="tx1"/>
                </a:solidFill>
              </a:rPr>
              <a:t>Accompagner </a:t>
            </a:r>
            <a:r>
              <a:rPr lang="fr-FR" sz="2400" dirty="0">
                <a:solidFill>
                  <a:schemeClr val="tx1"/>
                </a:solidFill>
              </a:rPr>
              <a:t>la </a:t>
            </a:r>
            <a:r>
              <a:rPr lang="fr-FR" sz="2400" b="1" dirty="0" smtClean="0">
                <a:solidFill>
                  <a:schemeClr val="tx1"/>
                </a:solidFill>
              </a:rPr>
              <a:t>professionnalisation</a:t>
            </a:r>
            <a:r>
              <a:rPr lang="fr-FR" sz="2400" dirty="0">
                <a:solidFill>
                  <a:schemeClr val="tx1"/>
                </a:solidFill>
              </a:rPr>
              <a:t> des opérateurs </a:t>
            </a:r>
            <a:br>
              <a:rPr lang="fr-FR" sz="2400" dirty="0">
                <a:solidFill>
                  <a:schemeClr val="tx1"/>
                </a:solidFill>
              </a:rPr>
            </a:br>
            <a:r>
              <a:rPr lang="fr-FR" sz="2400" dirty="0" smtClean="0">
                <a:solidFill>
                  <a:schemeClr val="tx1"/>
                </a:solidFill>
                <a:latin typeface="ZapfDingbats"/>
              </a:rPr>
              <a:t> • </a:t>
            </a:r>
            <a:r>
              <a:rPr lang="fr-FR" sz="2400" dirty="0" smtClean="0">
                <a:solidFill>
                  <a:schemeClr val="tx1"/>
                </a:solidFill>
              </a:rPr>
              <a:t>Soutenir </a:t>
            </a:r>
            <a:r>
              <a:rPr lang="fr-FR" sz="2400" dirty="0">
                <a:solidFill>
                  <a:schemeClr val="tx1"/>
                </a:solidFill>
              </a:rPr>
              <a:t>la </a:t>
            </a:r>
            <a:r>
              <a:rPr lang="fr-FR" sz="2400" b="1" dirty="0">
                <a:solidFill>
                  <a:schemeClr val="tx1"/>
                </a:solidFill>
              </a:rPr>
              <a:t>production</a:t>
            </a:r>
            <a:r>
              <a:rPr lang="fr-FR" sz="2400" dirty="0">
                <a:solidFill>
                  <a:schemeClr val="tx1"/>
                </a:solidFill>
              </a:rPr>
              <a:t> </a:t>
            </a:r>
            <a:r>
              <a:rPr lang="fr-FR" sz="2400" dirty="0" smtClean="0">
                <a:solidFill>
                  <a:schemeClr val="tx1"/>
                </a:solidFill>
              </a:rPr>
              <a:t>et </a:t>
            </a:r>
            <a:r>
              <a:rPr lang="fr-FR" sz="2400" dirty="0">
                <a:solidFill>
                  <a:schemeClr val="tx1"/>
                </a:solidFill>
              </a:rPr>
              <a:t>la </a:t>
            </a:r>
            <a:r>
              <a:rPr lang="fr-FR" sz="2400" b="1" dirty="0">
                <a:solidFill>
                  <a:schemeClr val="tx1"/>
                </a:solidFill>
              </a:rPr>
              <a:t>distribution</a:t>
            </a:r>
            <a:r>
              <a:rPr lang="fr-FR" sz="2400" dirty="0">
                <a:solidFill>
                  <a:schemeClr val="tx1"/>
                </a:solidFill>
              </a:rPr>
              <a:t> </a:t>
            </a:r>
            <a:br>
              <a:rPr lang="fr-FR" sz="2400" dirty="0">
                <a:solidFill>
                  <a:schemeClr val="tx1"/>
                </a:solidFill>
              </a:rPr>
            </a:br>
            <a:r>
              <a:rPr lang="fr-FR" sz="2400" dirty="0" smtClean="0">
                <a:solidFill>
                  <a:schemeClr val="tx1"/>
                </a:solidFill>
                <a:latin typeface="ZapfDingbats"/>
              </a:rPr>
              <a:t> • </a:t>
            </a:r>
            <a:r>
              <a:rPr lang="fr-FR" sz="2400" dirty="0" smtClean="0">
                <a:solidFill>
                  <a:schemeClr val="tx1"/>
                </a:solidFill>
              </a:rPr>
              <a:t>Faciliter </a:t>
            </a:r>
            <a:r>
              <a:rPr lang="fr-FR" sz="2400" dirty="0">
                <a:solidFill>
                  <a:schemeClr val="tx1"/>
                </a:solidFill>
              </a:rPr>
              <a:t>l’accès à l’</a:t>
            </a:r>
            <a:r>
              <a:rPr lang="fr-FR" sz="2400" b="1" dirty="0">
                <a:solidFill>
                  <a:schemeClr val="tx1"/>
                </a:solidFill>
              </a:rPr>
              <a:t>information</a:t>
            </a:r>
            <a:r>
              <a:rPr lang="fr-FR" sz="2400" dirty="0">
                <a:solidFill>
                  <a:schemeClr val="tx1"/>
                </a:solidFill>
              </a:rPr>
              <a:t> </a:t>
            </a:r>
            <a:br>
              <a:rPr lang="fr-FR" sz="2400" dirty="0">
                <a:solidFill>
                  <a:schemeClr val="tx1"/>
                </a:solidFill>
              </a:rPr>
            </a:br>
            <a:r>
              <a:rPr lang="fr-FR" sz="2400" dirty="0" smtClean="0">
                <a:solidFill>
                  <a:schemeClr val="tx1"/>
                </a:solidFill>
                <a:latin typeface="ZapfDingbats"/>
              </a:rPr>
              <a:t> • </a:t>
            </a:r>
            <a:r>
              <a:rPr lang="fr-FR" sz="2400" dirty="0" smtClean="0">
                <a:solidFill>
                  <a:schemeClr val="tx1"/>
                </a:solidFill>
              </a:rPr>
              <a:t>Consolider </a:t>
            </a:r>
            <a:r>
              <a:rPr lang="fr-FR" sz="2400" dirty="0">
                <a:solidFill>
                  <a:schemeClr val="tx1"/>
                </a:solidFill>
              </a:rPr>
              <a:t>l’environnement </a:t>
            </a:r>
            <a:r>
              <a:rPr lang="fr-FR" sz="2400" b="1" dirty="0">
                <a:solidFill>
                  <a:schemeClr val="tx1"/>
                </a:solidFill>
              </a:rPr>
              <a:t>juridique</a:t>
            </a:r>
            <a:r>
              <a:rPr lang="fr-FR" sz="2400" dirty="0">
                <a:solidFill>
                  <a:schemeClr val="tx1"/>
                </a:solidFill>
              </a:rPr>
              <a:t> </a:t>
            </a:r>
            <a:r>
              <a:rPr lang="fr-FR" sz="2400" dirty="0" smtClean="0">
                <a:solidFill>
                  <a:schemeClr val="tx1"/>
                </a:solidFill>
              </a:rPr>
              <a:t>de la filière</a:t>
            </a:r>
            <a:r>
              <a:rPr lang="fr-FR" sz="2400" dirty="0">
                <a:solidFill>
                  <a:schemeClr val="tx1"/>
                </a:solidFill>
              </a:rPr>
              <a:t/>
            </a:r>
            <a:br>
              <a:rPr lang="fr-FR" sz="2400" dirty="0">
                <a:solidFill>
                  <a:schemeClr val="tx1"/>
                </a:solidFill>
              </a:rPr>
            </a:br>
            <a:r>
              <a:rPr lang="fr-FR" sz="2400" dirty="0" smtClean="0">
                <a:solidFill>
                  <a:schemeClr val="tx1"/>
                </a:solidFill>
                <a:latin typeface="ZapfDingbats"/>
              </a:rPr>
              <a:t> • </a:t>
            </a:r>
            <a:r>
              <a:rPr lang="fr-FR" sz="2400" dirty="0" smtClean="0">
                <a:solidFill>
                  <a:schemeClr val="tx1"/>
                </a:solidFill>
              </a:rPr>
              <a:t>Favoriser </a:t>
            </a:r>
            <a:r>
              <a:rPr lang="fr-FR" sz="2400" dirty="0">
                <a:solidFill>
                  <a:schemeClr val="tx1"/>
                </a:solidFill>
              </a:rPr>
              <a:t>la </a:t>
            </a:r>
            <a:r>
              <a:rPr lang="fr-FR" sz="2400" b="1" dirty="0">
                <a:solidFill>
                  <a:schemeClr val="tx1"/>
                </a:solidFill>
              </a:rPr>
              <a:t>diversité</a:t>
            </a:r>
            <a:r>
              <a:rPr lang="fr-FR" sz="2400" dirty="0">
                <a:solidFill>
                  <a:schemeClr val="tx1"/>
                </a:solidFill>
              </a:rPr>
              <a:t> culturelle et les échanges artistiques </a:t>
            </a:r>
            <a:r>
              <a:rPr lang="fr-FR" sz="2400" dirty="0" smtClean="0">
                <a:solidFill>
                  <a:schemeClr val="tx1"/>
                </a:solidFill>
              </a:rPr>
              <a:t/>
            </a:r>
            <a:br>
              <a:rPr lang="fr-FR" sz="2400" dirty="0" smtClean="0">
                <a:solidFill>
                  <a:schemeClr val="tx1"/>
                </a:solidFill>
              </a:rPr>
            </a:br>
            <a:r>
              <a:rPr lang="fr-FR" sz="2400" dirty="0">
                <a:solidFill>
                  <a:schemeClr val="tx1"/>
                </a:solidFill>
              </a:rPr>
              <a:t> </a:t>
            </a:r>
            <a:r>
              <a:rPr lang="fr-FR" sz="2400" dirty="0" smtClean="0">
                <a:solidFill>
                  <a:schemeClr val="tx1"/>
                </a:solidFill>
                <a:latin typeface="ZapfDingbats"/>
              </a:rPr>
              <a:t>• </a:t>
            </a:r>
            <a:r>
              <a:rPr lang="fr-FR" sz="2400" dirty="0" smtClean="0">
                <a:solidFill>
                  <a:schemeClr val="tx1"/>
                </a:solidFill>
              </a:rPr>
              <a:t>Conforter </a:t>
            </a:r>
            <a:r>
              <a:rPr lang="fr-FR" sz="2400" dirty="0">
                <a:solidFill>
                  <a:schemeClr val="tx1"/>
                </a:solidFill>
              </a:rPr>
              <a:t>la création d’</a:t>
            </a:r>
            <a:r>
              <a:rPr lang="fr-FR" sz="2400" b="1" dirty="0">
                <a:solidFill>
                  <a:schemeClr val="tx1"/>
                </a:solidFill>
              </a:rPr>
              <a:t>emploi</a:t>
            </a:r>
            <a:r>
              <a:rPr lang="fr-FR" sz="2400" dirty="0">
                <a:solidFill>
                  <a:schemeClr val="tx1"/>
                </a:solidFill>
              </a:rPr>
              <a:t> formel dans le domaine musical </a:t>
            </a:r>
            <a:br>
              <a:rPr lang="fr-FR" sz="2400" dirty="0">
                <a:solidFill>
                  <a:schemeClr val="tx1"/>
                </a:solidFill>
              </a:rPr>
            </a:br>
            <a:r>
              <a:rPr lang="fr-FR" sz="2400" dirty="0" smtClean="0">
                <a:solidFill>
                  <a:schemeClr val="tx1"/>
                </a:solidFill>
                <a:latin typeface="ZapfDingbats"/>
              </a:rPr>
              <a:t> </a:t>
            </a:r>
            <a:r>
              <a:rPr lang="fr-FR" sz="2400" dirty="0">
                <a:solidFill>
                  <a:schemeClr val="tx1"/>
                </a:solidFill>
              </a:rPr>
              <a:t/>
            </a:r>
            <a:br>
              <a:rPr lang="fr-FR" sz="2400" dirty="0">
                <a:solidFill>
                  <a:schemeClr val="tx1"/>
                </a:solidFill>
              </a:rPr>
            </a:br>
            <a:endParaRPr lang="fr-FR" sz="2400" dirty="0">
              <a:solidFill>
                <a:schemeClr val="tx1"/>
              </a:solidFill>
            </a:endParaRPr>
          </a:p>
        </p:txBody>
      </p:sp>
      <p:sp>
        <p:nvSpPr>
          <p:cNvPr id="3" name="Sous-titre 2"/>
          <p:cNvSpPr>
            <a:spLocks noGrp="1"/>
          </p:cNvSpPr>
          <p:nvPr>
            <p:ph type="subTitle" idx="1"/>
          </p:nvPr>
        </p:nvSpPr>
        <p:spPr>
          <a:xfrm>
            <a:off x="2500298" y="6357958"/>
            <a:ext cx="6400800" cy="538154"/>
          </a:xfrm>
        </p:spPr>
        <p:txBody>
          <a:bodyPr>
            <a:normAutofit lnSpcReduction="10000"/>
          </a:bodyPr>
          <a:lstStyle/>
          <a:p>
            <a:pPr algn="r"/>
            <a:r>
              <a:rPr lang="fr-FR" dirty="0" smtClean="0">
                <a:solidFill>
                  <a:schemeClr val="tx1"/>
                </a:solidFill>
              </a:rPr>
              <a:t>www.circulabema.com</a:t>
            </a:r>
            <a:endParaRPr lang="fr-FR" dirty="0">
              <a:solidFill>
                <a:schemeClr val="tx1"/>
              </a:solidFill>
            </a:endParaRPr>
          </a:p>
        </p:txBody>
      </p:sp>
      <p:pic>
        <p:nvPicPr>
          <p:cNvPr id="1026" name="Picture 2" descr="F:\Tringa\modèle docs\logos\LOGO du BEMA.jpg"/>
          <p:cNvPicPr>
            <a:picLocks noChangeAspect="1" noChangeArrowheads="1"/>
          </p:cNvPicPr>
          <p:nvPr/>
        </p:nvPicPr>
        <p:blipFill>
          <a:blip r:embed="rId2"/>
          <a:srcRect/>
          <a:stretch>
            <a:fillRect/>
          </a:stretch>
        </p:blipFill>
        <p:spPr bwMode="auto">
          <a:xfrm>
            <a:off x="2571736" y="142852"/>
            <a:ext cx="3541045" cy="1339892"/>
          </a:xfrm>
          <a:prstGeom prst="rect">
            <a:avLst/>
          </a:prstGeom>
          <a:noFill/>
        </p:spPr>
      </p:pic>
      <p:cxnSp>
        <p:nvCxnSpPr>
          <p:cNvPr id="6" name="Connecteur droit 5"/>
          <p:cNvCxnSpPr/>
          <p:nvPr/>
        </p:nvCxnSpPr>
        <p:spPr>
          <a:xfrm>
            <a:off x="0" y="1498586"/>
            <a:ext cx="9144000" cy="1588"/>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571612"/>
            <a:ext cx="9144000" cy="4857784"/>
          </a:xfrm>
        </p:spPr>
        <p:style>
          <a:lnRef idx="1">
            <a:schemeClr val="accent6"/>
          </a:lnRef>
          <a:fillRef idx="3">
            <a:schemeClr val="accent6"/>
          </a:fillRef>
          <a:effectRef idx="2">
            <a:schemeClr val="accent6"/>
          </a:effectRef>
          <a:fontRef idx="minor">
            <a:schemeClr val="lt1"/>
          </a:fontRef>
        </p:style>
        <p:txBody>
          <a:bodyPr numCol="1">
            <a:normAutofit/>
          </a:bodyPr>
          <a:lstStyle/>
          <a:p>
            <a:pPr lvl="0"/>
            <a:r>
              <a:rPr lang="fr-FR" sz="2800" b="1" dirty="0" smtClean="0">
                <a:solidFill>
                  <a:schemeClr val="tx1"/>
                </a:solidFill>
              </a:rPr>
              <a:t>LES ACTIONS</a:t>
            </a:r>
            <a:r>
              <a:rPr lang="fr-FR" sz="1600" b="1" dirty="0" smtClean="0">
                <a:solidFill>
                  <a:schemeClr val="tx1"/>
                </a:solidFill>
              </a:rPr>
              <a:t/>
            </a:r>
            <a:br>
              <a:rPr lang="fr-FR" sz="1600" b="1" dirty="0" smtClean="0">
                <a:solidFill>
                  <a:schemeClr val="tx1"/>
                </a:solidFill>
              </a:rPr>
            </a:br>
            <a:r>
              <a:rPr lang="fr-FR" sz="1600" b="1" dirty="0">
                <a:solidFill>
                  <a:schemeClr val="tx1"/>
                </a:solidFill>
              </a:rPr>
              <a:t/>
            </a:r>
            <a:br>
              <a:rPr lang="fr-FR" sz="1600" b="1" dirty="0">
                <a:solidFill>
                  <a:schemeClr val="tx1"/>
                </a:solidFill>
              </a:rPr>
            </a:br>
            <a:r>
              <a:rPr lang="fr-FR" sz="2400" b="1" dirty="0" smtClean="0">
                <a:solidFill>
                  <a:schemeClr val="tx1"/>
                </a:solidFill>
              </a:rPr>
              <a:t>2007 - 2008</a:t>
            </a:r>
            <a:r>
              <a:rPr lang="fr-FR" sz="1600" dirty="0">
                <a:solidFill>
                  <a:schemeClr val="tx1"/>
                </a:solidFill>
              </a:rPr>
              <a:t/>
            </a:r>
            <a:br>
              <a:rPr lang="fr-FR" sz="1600" dirty="0">
                <a:solidFill>
                  <a:schemeClr val="tx1"/>
                </a:solidFill>
              </a:rPr>
            </a:br>
            <a:r>
              <a:rPr lang="fr-FR" sz="2200" dirty="0" smtClean="0">
                <a:solidFill>
                  <a:schemeClr val="tx1"/>
                </a:solidFill>
              </a:rPr>
              <a:t> • Les tournées (Afrique –Europe)</a:t>
            </a:r>
            <a:br>
              <a:rPr lang="fr-FR" sz="2200" dirty="0" smtClean="0">
                <a:solidFill>
                  <a:schemeClr val="tx1"/>
                </a:solidFill>
              </a:rPr>
            </a:br>
            <a:r>
              <a:rPr lang="fr-FR" sz="2200" dirty="0" smtClean="0">
                <a:solidFill>
                  <a:schemeClr val="tx1"/>
                </a:solidFill>
              </a:rPr>
              <a:t> • Les rencontres professionnelles</a:t>
            </a:r>
            <a:br>
              <a:rPr lang="fr-FR" sz="2200" dirty="0" smtClean="0">
                <a:solidFill>
                  <a:schemeClr val="tx1"/>
                </a:solidFill>
              </a:rPr>
            </a:br>
            <a:r>
              <a:rPr lang="fr-FR" sz="2200" dirty="0" smtClean="0">
                <a:solidFill>
                  <a:schemeClr val="tx1"/>
                </a:solidFill>
              </a:rPr>
              <a:t> • Les formations (Afrique de l’Ouest / </a:t>
            </a:r>
            <a:r>
              <a:rPr lang="fr-FR" sz="2200" dirty="0" err="1" smtClean="0">
                <a:solidFill>
                  <a:schemeClr val="tx1"/>
                </a:solidFill>
              </a:rPr>
              <a:t>Womex</a:t>
            </a:r>
            <a:r>
              <a:rPr lang="fr-FR" sz="2200" dirty="0" smtClean="0">
                <a:solidFill>
                  <a:schemeClr val="tx1"/>
                </a:solidFill>
              </a:rPr>
              <a:t>)</a:t>
            </a:r>
            <a:br>
              <a:rPr lang="fr-FR" sz="2200" dirty="0" smtClean="0">
                <a:solidFill>
                  <a:schemeClr val="tx1"/>
                </a:solidFill>
              </a:rPr>
            </a:br>
            <a:r>
              <a:rPr lang="fr-FR" sz="2200" dirty="0" smtClean="0">
                <a:solidFill>
                  <a:schemeClr val="tx1"/>
                </a:solidFill>
              </a:rPr>
              <a:t> • Le conseil aux artistes et professionnels</a:t>
            </a:r>
            <a:br>
              <a:rPr lang="fr-FR" sz="2200" dirty="0" smtClean="0">
                <a:solidFill>
                  <a:schemeClr val="tx1"/>
                </a:solidFill>
              </a:rPr>
            </a:br>
            <a:r>
              <a:rPr lang="fr-FR" sz="2200" dirty="0" smtClean="0">
                <a:solidFill>
                  <a:schemeClr val="tx1"/>
                </a:solidFill>
              </a:rPr>
              <a:t> • La compilation promotionnelle CD </a:t>
            </a:r>
            <a:br>
              <a:rPr lang="fr-FR" sz="2200" dirty="0" smtClean="0">
                <a:solidFill>
                  <a:schemeClr val="tx1"/>
                </a:solidFill>
              </a:rPr>
            </a:br>
            <a:r>
              <a:rPr lang="fr-FR" sz="1600" dirty="0">
                <a:solidFill>
                  <a:schemeClr val="tx1"/>
                </a:solidFill>
              </a:rPr>
              <a:t/>
            </a:r>
            <a:br>
              <a:rPr lang="fr-FR" sz="1600" dirty="0">
                <a:solidFill>
                  <a:schemeClr val="tx1"/>
                </a:solidFill>
              </a:rPr>
            </a:br>
            <a:r>
              <a:rPr lang="fr-FR" sz="2400" b="1" dirty="0" smtClean="0">
                <a:solidFill>
                  <a:schemeClr val="tx1"/>
                </a:solidFill>
              </a:rPr>
              <a:t>2009 – 2010</a:t>
            </a:r>
            <a:r>
              <a:rPr lang="fr-FR" sz="1600" dirty="0" smtClean="0">
                <a:solidFill>
                  <a:schemeClr val="tx1"/>
                </a:solidFill>
              </a:rPr>
              <a:t/>
            </a:r>
            <a:br>
              <a:rPr lang="fr-FR" sz="1600" dirty="0" smtClean="0">
                <a:solidFill>
                  <a:schemeClr val="tx1"/>
                </a:solidFill>
              </a:rPr>
            </a:br>
            <a:r>
              <a:rPr lang="fr-FR" sz="2200" dirty="0" smtClean="0">
                <a:solidFill>
                  <a:schemeClr val="tx1"/>
                </a:solidFill>
              </a:rPr>
              <a:t> • Formations e-</a:t>
            </a:r>
            <a:r>
              <a:rPr lang="fr-FR" sz="2200" dirty="0" err="1" smtClean="0">
                <a:solidFill>
                  <a:schemeClr val="tx1"/>
                </a:solidFill>
              </a:rPr>
              <a:t>learning</a:t>
            </a:r>
            <a:r>
              <a:rPr lang="fr-FR" sz="2200" dirty="0" smtClean="0">
                <a:solidFill>
                  <a:schemeClr val="tx1"/>
                </a:solidFill>
              </a:rPr>
              <a:t> (en collaboration avec ITC)</a:t>
            </a:r>
            <a:br>
              <a:rPr lang="fr-FR" sz="2200" dirty="0" smtClean="0">
                <a:solidFill>
                  <a:schemeClr val="tx1"/>
                </a:solidFill>
              </a:rPr>
            </a:br>
            <a:r>
              <a:rPr lang="fr-FR" sz="2200" dirty="0" smtClean="0">
                <a:solidFill>
                  <a:schemeClr val="tx1"/>
                </a:solidFill>
              </a:rPr>
              <a:t> • Les salons professionnels (Bénin, Burkina Faso, Guinée)</a:t>
            </a:r>
            <a:r>
              <a:rPr lang="fr-FR" sz="1600" dirty="0" smtClean="0">
                <a:solidFill>
                  <a:schemeClr val="tx1"/>
                </a:solidFill>
              </a:rPr>
              <a:t/>
            </a:r>
            <a:br>
              <a:rPr lang="fr-FR" sz="1600" dirty="0" smtClean="0">
                <a:solidFill>
                  <a:schemeClr val="tx1"/>
                </a:solidFill>
              </a:rPr>
            </a:br>
            <a:r>
              <a:rPr lang="fr-FR" sz="2200" dirty="0" smtClean="0">
                <a:solidFill>
                  <a:schemeClr val="tx1"/>
                </a:solidFill>
              </a:rPr>
              <a:t> • INTERNET  : plateforme BEMA + soutien initiatives des membres</a:t>
            </a:r>
            <a:endParaRPr lang="fr-FR" sz="2200" dirty="0">
              <a:solidFill>
                <a:schemeClr val="tx1"/>
              </a:solidFill>
            </a:endParaRPr>
          </a:p>
        </p:txBody>
      </p:sp>
      <p:sp>
        <p:nvSpPr>
          <p:cNvPr id="3" name="Sous-titre 2"/>
          <p:cNvSpPr>
            <a:spLocks noGrp="1"/>
          </p:cNvSpPr>
          <p:nvPr>
            <p:ph type="subTitle" idx="1"/>
          </p:nvPr>
        </p:nvSpPr>
        <p:spPr>
          <a:xfrm>
            <a:off x="2500298" y="6357958"/>
            <a:ext cx="6400800" cy="538154"/>
          </a:xfrm>
        </p:spPr>
        <p:txBody>
          <a:bodyPr>
            <a:normAutofit lnSpcReduction="10000"/>
          </a:bodyPr>
          <a:lstStyle/>
          <a:p>
            <a:pPr algn="r"/>
            <a:r>
              <a:rPr lang="fr-FR" dirty="0" smtClean="0">
                <a:solidFill>
                  <a:schemeClr val="tx1"/>
                </a:solidFill>
              </a:rPr>
              <a:t>www.circulabema.com</a:t>
            </a:r>
            <a:endParaRPr lang="fr-FR" dirty="0">
              <a:solidFill>
                <a:schemeClr val="tx1"/>
              </a:solidFill>
            </a:endParaRPr>
          </a:p>
        </p:txBody>
      </p:sp>
      <p:pic>
        <p:nvPicPr>
          <p:cNvPr id="1026" name="Picture 2" descr="F:\Tringa\modèle docs\logos\LOGO du BEMA.jpg"/>
          <p:cNvPicPr>
            <a:picLocks noChangeAspect="1" noChangeArrowheads="1"/>
          </p:cNvPicPr>
          <p:nvPr/>
        </p:nvPicPr>
        <p:blipFill>
          <a:blip r:embed="rId2"/>
          <a:srcRect/>
          <a:stretch>
            <a:fillRect/>
          </a:stretch>
        </p:blipFill>
        <p:spPr bwMode="auto">
          <a:xfrm>
            <a:off x="2571736" y="142852"/>
            <a:ext cx="3541045" cy="1339892"/>
          </a:xfrm>
          <a:prstGeom prst="rect">
            <a:avLst/>
          </a:prstGeom>
          <a:noFill/>
        </p:spPr>
      </p:pic>
      <p:cxnSp>
        <p:nvCxnSpPr>
          <p:cNvPr id="6" name="Connecteur droit 5"/>
          <p:cNvCxnSpPr/>
          <p:nvPr/>
        </p:nvCxnSpPr>
        <p:spPr>
          <a:xfrm>
            <a:off x="0" y="1498586"/>
            <a:ext cx="9144000" cy="1588"/>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571612"/>
            <a:ext cx="9144000" cy="4857784"/>
          </a:xfrm>
        </p:spPr>
        <p:style>
          <a:lnRef idx="1">
            <a:schemeClr val="accent6"/>
          </a:lnRef>
          <a:fillRef idx="3">
            <a:schemeClr val="accent6"/>
          </a:fillRef>
          <a:effectRef idx="2">
            <a:schemeClr val="accent6"/>
          </a:effectRef>
          <a:fontRef idx="minor">
            <a:schemeClr val="lt1"/>
          </a:fontRef>
        </p:style>
        <p:txBody>
          <a:bodyPr>
            <a:normAutofit/>
          </a:bodyPr>
          <a:lstStyle/>
          <a:p>
            <a:r>
              <a:rPr lang="fr-FR" sz="2200" b="1" dirty="0" smtClean="0">
                <a:solidFill>
                  <a:schemeClr val="tx1"/>
                </a:solidFill>
              </a:rPr>
              <a:t/>
            </a:r>
            <a:br>
              <a:rPr lang="fr-FR" sz="2200" b="1" dirty="0" smtClean="0">
                <a:solidFill>
                  <a:schemeClr val="tx1"/>
                </a:solidFill>
              </a:rPr>
            </a:br>
            <a:r>
              <a:rPr lang="fr-FR" sz="2200" b="1" dirty="0" smtClean="0">
                <a:solidFill>
                  <a:schemeClr val="tx1"/>
                </a:solidFill>
              </a:rPr>
              <a:t>Les </a:t>
            </a:r>
            <a:r>
              <a:rPr lang="fr-FR" sz="2200" b="1" dirty="0">
                <a:solidFill>
                  <a:schemeClr val="tx1"/>
                </a:solidFill>
              </a:rPr>
              <a:t>Ministères de la culture du </a:t>
            </a:r>
            <a:r>
              <a:rPr lang="fr-FR" sz="2200" b="1" dirty="0" smtClean="0">
                <a:solidFill>
                  <a:schemeClr val="tx1"/>
                </a:solidFill>
              </a:rPr>
              <a:t>Sénégal, </a:t>
            </a:r>
            <a:r>
              <a:rPr lang="fr-FR" sz="2200" b="1" dirty="0">
                <a:solidFill>
                  <a:schemeClr val="tx1"/>
                </a:solidFill>
              </a:rPr>
              <a:t>Burkina Faso, Bénin, Guinée</a:t>
            </a:r>
            <a:br>
              <a:rPr lang="fr-FR" sz="2200" b="1" dirty="0">
                <a:solidFill>
                  <a:schemeClr val="tx1"/>
                </a:solidFill>
              </a:rPr>
            </a:br>
            <a:r>
              <a:rPr lang="fr-FR" sz="2200" b="1" dirty="0">
                <a:solidFill>
                  <a:schemeClr val="tx1"/>
                </a:solidFill>
              </a:rPr>
              <a:t>L’Organisation Internationale de la Francophonie </a:t>
            </a:r>
            <a:br>
              <a:rPr lang="fr-FR" sz="2200" b="1" dirty="0">
                <a:solidFill>
                  <a:schemeClr val="tx1"/>
                </a:solidFill>
              </a:rPr>
            </a:br>
            <a:r>
              <a:rPr lang="fr-FR" sz="2200" b="1" dirty="0">
                <a:solidFill>
                  <a:schemeClr val="tx1"/>
                </a:solidFill>
              </a:rPr>
              <a:t>Le Ministère Français des Affaires Etrangères et Européenne</a:t>
            </a:r>
            <a:br>
              <a:rPr lang="fr-FR" sz="2200" b="1" dirty="0">
                <a:solidFill>
                  <a:schemeClr val="tx1"/>
                </a:solidFill>
              </a:rPr>
            </a:br>
            <a:r>
              <a:rPr lang="fr-FR" sz="2200" b="1" dirty="0">
                <a:solidFill>
                  <a:schemeClr val="tx1"/>
                </a:solidFill>
              </a:rPr>
              <a:t>La </a:t>
            </a:r>
            <a:r>
              <a:rPr lang="fr-FR" sz="2200" b="1" dirty="0" err="1">
                <a:solidFill>
                  <a:schemeClr val="tx1"/>
                </a:solidFill>
              </a:rPr>
              <a:t>Sacem</a:t>
            </a:r>
            <a:r>
              <a:rPr lang="fr-FR" sz="2200" b="1" dirty="0">
                <a:solidFill>
                  <a:schemeClr val="tx1"/>
                </a:solidFill>
              </a:rPr>
              <a:t> (Société des auteurs, compositeurs et éditeurs de musique)</a:t>
            </a:r>
            <a:br>
              <a:rPr lang="fr-FR" sz="2200" b="1" dirty="0">
                <a:solidFill>
                  <a:schemeClr val="tx1"/>
                </a:solidFill>
              </a:rPr>
            </a:br>
            <a:r>
              <a:rPr lang="fr-FR" sz="2200" b="1" dirty="0">
                <a:solidFill>
                  <a:schemeClr val="tx1"/>
                </a:solidFill>
              </a:rPr>
              <a:t>L’Unesco, Alliance globale pour la diversité culturelle</a:t>
            </a:r>
            <a:br>
              <a:rPr lang="fr-FR" sz="2200" b="1" dirty="0">
                <a:solidFill>
                  <a:schemeClr val="tx1"/>
                </a:solidFill>
              </a:rPr>
            </a:br>
            <a:r>
              <a:rPr lang="fr-FR" sz="2200" b="1" dirty="0" err="1">
                <a:solidFill>
                  <a:schemeClr val="tx1"/>
                </a:solidFill>
              </a:rPr>
              <a:t>CulturesFrance</a:t>
            </a:r>
            <a:r>
              <a:rPr lang="fr-FR" sz="2200" b="1" dirty="0">
                <a:solidFill>
                  <a:schemeClr val="tx1"/>
                </a:solidFill>
              </a:rPr>
              <a:t/>
            </a:r>
            <a:br>
              <a:rPr lang="fr-FR" sz="2200" b="1" dirty="0">
                <a:solidFill>
                  <a:schemeClr val="tx1"/>
                </a:solidFill>
              </a:rPr>
            </a:br>
            <a:r>
              <a:rPr lang="fr-FR" sz="2200" b="1" dirty="0">
                <a:solidFill>
                  <a:schemeClr val="tx1"/>
                </a:solidFill>
              </a:rPr>
              <a:t>Le Centre de Commerce International (International Trade Center)</a:t>
            </a:r>
            <a:br>
              <a:rPr lang="fr-FR" sz="2200" b="1" dirty="0">
                <a:solidFill>
                  <a:schemeClr val="tx1"/>
                </a:solidFill>
              </a:rPr>
            </a:br>
            <a:r>
              <a:rPr lang="fr-FR" sz="2200" b="1" dirty="0">
                <a:solidFill>
                  <a:schemeClr val="tx1"/>
                </a:solidFill>
              </a:rPr>
              <a:t>L’association Diversités et </a:t>
            </a:r>
            <a:r>
              <a:rPr lang="fr-FR" sz="2200" b="1" dirty="0" err="1">
                <a:solidFill>
                  <a:schemeClr val="tx1"/>
                </a:solidFill>
              </a:rPr>
              <a:t>European</a:t>
            </a:r>
            <a:r>
              <a:rPr lang="fr-FR" sz="2200" b="1" dirty="0">
                <a:solidFill>
                  <a:schemeClr val="tx1"/>
                </a:solidFill>
              </a:rPr>
              <a:t> Music Office</a:t>
            </a:r>
            <a:br>
              <a:rPr lang="fr-FR" sz="2200" b="1" dirty="0">
                <a:solidFill>
                  <a:schemeClr val="tx1"/>
                </a:solidFill>
              </a:rPr>
            </a:br>
            <a:r>
              <a:rPr lang="fr-FR" sz="2200" b="1" dirty="0">
                <a:solidFill>
                  <a:schemeClr val="tx1"/>
                </a:solidFill>
              </a:rPr>
              <a:t>Le Conseil Francophone de la Chanson</a:t>
            </a:r>
            <a:br>
              <a:rPr lang="fr-FR" sz="2200" b="1" dirty="0">
                <a:solidFill>
                  <a:schemeClr val="tx1"/>
                </a:solidFill>
              </a:rPr>
            </a:br>
            <a:r>
              <a:rPr lang="fr-FR" sz="2200" b="1" dirty="0">
                <a:solidFill>
                  <a:schemeClr val="tx1"/>
                </a:solidFill>
              </a:rPr>
              <a:t>Les sponsors</a:t>
            </a:r>
            <a:br>
              <a:rPr lang="fr-FR" sz="2200" b="1" dirty="0">
                <a:solidFill>
                  <a:schemeClr val="tx1"/>
                </a:solidFill>
              </a:rPr>
            </a:br>
            <a:r>
              <a:rPr lang="fr-FR" sz="2200" b="1" dirty="0">
                <a:solidFill>
                  <a:schemeClr val="tx1"/>
                </a:solidFill>
              </a:rPr>
              <a:t>Les membres actifs</a:t>
            </a:r>
            <a:r>
              <a:rPr lang="fr-FR" sz="1600" dirty="0"/>
              <a:t/>
            </a:r>
            <a:br>
              <a:rPr lang="fr-FR" sz="1600" dirty="0"/>
            </a:br>
            <a:endParaRPr lang="fr-FR" sz="1600" dirty="0">
              <a:solidFill>
                <a:schemeClr val="tx1"/>
              </a:solidFill>
            </a:endParaRPr>
          </a:p>
        </p:txBody>
      </p:sp>
      <p:sp>
        <p:nvSpPr>
          <p:cNvPr id="3" name="Sous-titre 2"/>
          <p:cNvSpPr>
            <a:spLocks noGrp="1"/>
          </p:cNvSpPr>
          <p:nvPr>
            <p:ph type="subTitle" idx="1"/>
          </p:nvPr>
        </p:nvSpPr>
        <p:spPr>
          <a:xfrm>
            <a:off x="2500298" y="6357958"/>
            <a:ext cx="6400800" cy="538154"/>
          </a:xfrm>
        </p:spPr>
        <p:txBody>
          <a:bodyPr>
            <a:normAutofit lnSpcReduction="10000"/>
          </a:bodyPr>
          <a:lstStyle/>
          <a:p>
            <a:pPr algn="r"/>
            <a:r>
              <a:rPr lang="fr-FR" dirty="0" smtClean="0">
                <a:solidFill>
                  <a:schemeClr val="tx1"/>
                </a:solidFill>
              </a:rPr>
              <a:t>www.circulabema.com</a:t>
            </a:r>
            <a:endParaRPr lang="fr-FR" dirty="0">
              <a:solidFill>
                <a:schemeClr val="tx1"/>
              </a:solidFill>
            </a:endParaRPr>
          </a:p>
        </p:txBody>
      </p:sp>
      <p:pic>
        <p:nvPicPr>
          <p:cNvPr id="1026" name="Picture 2" descr="F:\Tringa\modèle docs\logos\LOGO du BEMA.jpg"/>
          <p:cNvPicPr>
            <a:picLocks noChangeAspect="1" noChangeArrowheads="1"/>
          </p:cNvPicPr>
          <p:nvPr/>
        </p:nvPicPr>
        <p:blipFill>
          <a:blip r:embed="rId2"/>
          <a:srcRect/>
          <a:stretch>
            <a:fillRect/>
          </a:stretch>
        </p:blipFill>
        <p:spPr bwMode="auto">
          <a:xfrm>
            <a:off x="2571736" y="142852"/>
            <a:ext cx="3541045" cy="1339892"/>
          </a:xfrm>
          <a:prstGeom prst="rect">
            <a:avLst/>
          </a:prstGeom>
          <a:noFill/>
        </p:spPr>
      </p:pic>
      <p:cxnSp>
        <p:nvCxnSpPr>
          <p:cNvPr id="6" name="Connecteur droit 5"/>
          <p:cNvCxnSpPr/>
          <p:nvPr/>
        </p:nvCxnSpPr>
        <p:spPr>
          <a:xfrm>
            <a:off x="0" y="1498586"/>
            <a:ext cx="9144000" cy="1588"/>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8" name="ZoneTexte 7"/>
          <p:cNvSpPr txBox="1"/>
          <p:nvPr/>
        </p:nvSpPr>
        <p:spPr>
          <a:xfrm>
            <a:off x="0" y="1571612"/>
            <a:ext cx="9144000" cy="1292662"/>
          </a:xfrm>
          <a:prstGeom prst="rect">
            <a:avLst/>
          </a:prstGeom>
          <a:noFill/>
        </p:spPr>
        <p:txBody>
          <a:bodyPr wrap="square" rtlCol="0">
            <a:spAutoFit/>
          </a:bodyPr>
          <a:lstStyle/>
          <a:p>
            <a:pPr algn="ctr"/>
            <a:r>
              <a:rPr lang="fr-FR" sz="2400" b="1" dirty="0" smtClean="0">
                <a:solidFill>
                  <a:schemeClr val="tx1"/>
                </a:solidFill>
              </a:rPr>
              <a:t>LES FINANCEMENTS</a:t>
            </a:r>
            <a:r>
              <a:rPr lang="fr-FR" b="1" dirty="0" smtClean="0">
                <a:solidFill>
                  <a:schemeClr val="tx1"/>
                </a:solidFill>
              </a:rPr>
              <a:t/>
            </a:r>
            <a:br>
              <a:rPr lang="fr-FR" b="1" dirty="0" smtClean="0">
                <a:solidFill>
                  <a:schemeClr val="tx1"/>
                </a:solidFill>
              </a:rPr>
            </a:br>
            <a:r>
              <a:rPr lang="fr-FR" dirty="0" smtClean="0"/>
              <a:t/>
            </a:r>
            <a:br>
              <a:rPr lang="fr-FR" dirty="0" smtClean="0"/>
            </a:br>
            <a:r>
              <a:rPr lang="fr-FR" b="1" dirty="0" smtClean="0"/>
              <a:t> </a:t>
            </a:r>
            <a:r>
              <a:rPr lang="fr-FR" sz="1200" dirty="0" smtClean="0"/>
              <a:t/>
            </a:r>
            <a:br>
              <a:rPr lang="fr-FR" sz="1200" dirty="0" smtClean="0"/>
            </a:br>
            <a:endParaRPr lang="fr-FR"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571612"/>
            <a:ext cx="9144000" cy="4857784"/>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fr-FR" sz="1600" dirty="0"/>
              <a:t/>
            </a:r>
            <a:br>
              <a:rPr lang="fr-FR" sz="1600" dirty="0"/>
            </a:br>
            <a:r>
              <a:rPr lang="fr-FR" sz="1600" dirty="0" smtClean="0"/>
              <a:t/>
            </a:r>
            <a:br>
              <a:rPr lang="fr-FR" sz="1600" dirty="0" smtClean="0"/>
            </a:br>
            <a:r>
              <a:rPr lang="fr-FR" sz="1600" dirty="0"/>
              <a:t/>
            </a:r>
            <a:br>
              <a:rPr lang="fr-FR" sz="1600" dirty="0"/>
            </a:br>
            <a:r>
              <a:rPr lang="fr-FR" sz="1600" dirty="0" smtClean="0"/>
              <a:t/>
            </a:r>
            <a:br>
              <a:rPr lang="fr-FR" sz="1600" dirty="0" smtClean="0"/>
            </a:br>
            <a:r>
              <a:rPr lang="fr-FR" sz="1600" dirty="0"/>
              <a:t/>
            </a:r>
            <a:br>
              <a:rPr lang="fr-FR" sz="1600" dirty="0"/>
            </a:br>
            <a:r>
              <a:rPr lang="fr-FR" sz="2400" b="1" dirty="0" smtClean="0">
                <a:solidFill>
                  <a:schemeClr val="tx1"/>
                </a:solidFill>
              </a:rPr>
              <a:t>MALI</a:t>
            </a:r>
            <a:r>
              <a:rPr lang="fr-FR" sz="2400" b="1" dirty="0">
                <a:solidFill>
                  <a:schemeClr val="tx1"/>
                </a:solidFill>
              </a:rPr>
              <a:t> : Le </a:t>
            </a:r>
            <a:r>
              <a:rPr lang="fr-FR" sz="2400" b="1" dirty="0" err="1" smtClean="0">
                <a:solidFill>
                  <a:schemeClr val="tx1"/>
                </a:solidFill>
              </a:rPr>
              <a:t>Moffou</a:t>
            </a:r>
            <a:r>
              <a:rPr lang="fr-FR" sz="2400" b="1" dirty="0" smtClean="0">
                <a:solidFill>
                  <a:schemeClr val="tx1"/>
                </a:solidFill>
              </a:rPr>
              <a:t> / </a:t>
            </a:r>
            <a:r>
              <a:rPr lang="fr-FR" sz="2400" b="1" dirty="0" err="1" smtClean="0">
                <a:solidFill>
                  <a:schemeClr val="tx1"/>
                </a:solidFill>
              </a:rPr>
              <a:t>Donko</a:t>
            </a:r>
            <a:r>
              <a:rPr lang="fr-FR" sz="2400" b="1" dirty="0" smtClean="0">
                <a:solidFill>
                  <a:schemeClr val="tx1"/>
                </a:solidFill>
              </a:rPr>
              <a:t> Ni </a:t>
            </a:r>
            <a:r>
              <a:rPr lang="fr-FR" sz="2400" b="1" dirty="0" err="1" smtClean="0">
                <a:solidFill>
                  <a:schemeClr val="tx1"/>
                </a:solidFill>
              </a:rPr>
              <a:t>Yiriwa</a:t>
            </a:r>
            <a:r>
              <a:rPr lang="fr-FR" sz="2400" b="1" dirty="0" smtClean="0">
                <a:solidFill>
                  <a:schemeClr val="tx1"/>
                </a:solidFill>
              </a:rPr>
              <a:t> / Actes 7 </a:t>
            </a:r>
            <a:r>
              <a:rPr lang="fr-FR" sz="2400" b="1" dirty="0">
                <a:solidFill>
                  <a:schemeClr val="tx1"/>
                </a:solidFill>
              </a:rPr>
              <a:t/>
            </a:r>
            <a:br>
              <a:rPr lang="fr-FR" sz="2400" b="1" dirty="0">
                <a:solidFill>
                  <a:schemeClr val="tx1"/>
                </a:solidFill>
              </a:rPr>
            </a:br>
            <a:r>
              <a:rPr lang="fr-FR" sz="2400" b="1" dirty="0" smtClean="0">
                <a:solidFill>
                  <a:schemeClr val="tx1"/>
                </a:solidFill>
              </a:rPr>
              <a:t>COTE D’IVOIRE</a:t>
            </a:r>
            <a:r>
              <a:rPr lang="fr-FR" sz="2400" b="1" dirty="0">
                <a:solidFill>
                  <a:schemeClr val="tx1"/>
                </a:solidFill>
              </a:rPr>
              <a:t> : </a:t>
            </a:r>
            <a:r>
              <a:rPr lang="fr-FR" sz="2400" b="1" dirty="0" err="1">
                <a:solidFill>
                  <a:schemeClr val="tx1"/>
                </a:solidFill>
              </a:rPr>
              <a:t>Yakignan</a:t>
            </a:r>
            <a:r>
              <a:rPr lang="fr-FR" sz="2400" b="1" dirty="0">
                <a:solidFill>
                  <a:schemeClr val="tx1"/>
                </a:solidFill>
              </a:rPr>
              <a:t> </a:t>
            </a:r>
            <a:r>
              <a:rPr lang="fr-FR" sz="2400" b="1" dirty="0" smtClean="0">
                <a:solidFill>
                  <a:schemeClr val="tx1"/>
                </a:solidFill>
              </a:rPr>
              <a:t>Production</a:t>
            </a:r>
            <a:r>
              <a:rPr lang="fr-FR" sz="2400" b="1" dirty="0">
                <a:solidFill>
                  <a:schemeClr val="tx1"/>
                </a:solidFill>
              </a:rPr>
              <a:t/>
            </a:r>
            <a:br>
              <a:rPr lang="fr-FR" sz="2400" b="1" dirty="0">
                <a:solidFill>
                  <a:schemeClr val="tx1"/>
                </a:solidFill>
              </a:rPr>
            </a:br>
            <a:r>
              <a:rPr lang="fr-FR" sz="2400" b="1" dirty="0" smtClean="0">
                <a:solidFill>
                  <a:schemeClr val="tx1"/>
                </a:solidFill>
              </a:rPr>
              <a:t>GUINEE</a:t>
            </a:r>
            <a:r>
              <a:rPr lang="fr-FR" sz="2400" b="1" dirty="0">
                <a:solidFill>
                  <a:schemeClr val="tx1"/>
                </a:solidFill>
              </a:rPr>
              <a:t> : Contact </a:t>
            </a:r>
            <a:r>
              <a:rPr lang="fr-FR" sz="2400" b="1" dirty="0" smtClean="0">
                <a:solidFill>
                  <a:schemeClr val="tx1"/>
                </a:solidFill>
              </a:rPr>
              <a:t>Evolution / Mass Production </a:t>
            </a:r>
            <a:r>
              <a:rPr lang="fr-FR" sz="2400" b="1" dirty="0">
                <a:solidFill>
                  <a:schemeClr val="tx1"/>
                </a:solidFill>
              </a:rPr>
              <a:t/>
            </a:r>
            <a:br>
              <a:rPr lang="fr-FR" sz="2400" b="1" dirty="0">
                <a:solidFill>
                  <a:schemeClr val="tx1"/>
                </a:solidFill>
              </a:rPr>
            </a:br>
            <a:r>
              <a:rPr lang="fr-FR" sz="2400" b="1" dirty="0" smtClean="0">
                <a:solidFill>
                  <a:schemeClr val="tx1"/>
                </a:solidFill>
              </a:rPr>
              <a:t>BURKINA FASO</a:t>
            </a:r>
            <a:r>
              <a:rPr lang="fr-FR" sz="2400" b="1" dirty="0">
                <a:solidFill>
                  <a:schemeClr val="tx1"/>
                </a:solidFill>
              </a:rPr>
              <a:t> : </a:t>
            </a:r>
            <a:r>
              <a:rPr lang="fr-FR" sz="2400" b="1" dirty="0" err="1">
                <a:solidFill>
                  <a:schemeClr val="tx1"/>
                </a:solidFill>
              </a:rPr>
              <a:t>Djongo</a:t>
            </a:r>
            <a:r>
              <a:rPr lang="fr-FR" sz="2400" b="1" dirty="0">
                <a:solidFill>
                  <a:schemeClr val="tx1"/>
                </a:solidFill>
              </a:rPr>
              <a:t> </a:t>
            </a:r>
            <a:r>
              <a:rPr lang="fr-FR" sz="2400" b="1" dirty="0" smtClean="0">
                <a:solidFill>
                  <a:schemeClr val="tx1"/>
                </a:solidFill>
              </a:rPr>
              <a:t>Diffusion / </a:t>
            </a:r>
            <a:r>
              <a:rPr lang="pt-BR" sz="2400" b="1" dirty="0" smtClean="0">
                <a:solidFill>
                  <a:schemeClr val="tx1"/>
                </a:solidFill>
              </a:rPr>
              <a:t>Umane Culture </a:t>
            </a:r>
            <a:r>
              <a:rPr lang="fr-FR" sz="2400" b="1" dirty="0">
                <a:solidFill>
                  <a:schemeClr val="tx1"/>
                </a:solidFill>
              </a:rPr>
              <a:t/>
            </a:r>
            <a:br>
              <a:rPr lang="fr-FR" sz="2400" b="1" dirty="0">
                <a:solidFill>
                  <a:schemeClr val="tx1"/>
                </a:solidFill>
              </a:rPr>
            </a:br>
            <a:r>
              <a:rPr lang="fr-FR" sz="2400" b="1" dirty="0" smtClean="0">
                <a:solidFill>
                  <a:schemeClr val="tx1"/>
                </a:solidFill>
              </a:rPr>
              <a:t>BENIN</a:t>
            </a:r>
            <a:r>
              <a:rPr lang="fr-FR" sz="2400" b="1" dirty="0">
                <a:solidFill>
                  <a:schemeClr val="tx1"/>
                </a:solidFill>
              </a:rPr>
              <a:t> : Association des Artistes pour le </a:t>
            </a:r>
            <a:r>
              <a:rPr lang="fr-FR" sz="2400" b="1" dirty="0" smtClean="0">
                <a:solidFill>
                  <a:schemeClr val="tx1"/>
                </a:solidFill>
              </a:rPr>
              <a:t>Progrès</a:t>
            </a:r>
            <a:br>
              <a:rPr lang="fr-FR" sz="2400" b="1" dirty="0" smtClean="0">
                <a:solidFill>
                  <a:schemeClr val="tx1"/>
                </a:solidFill>
              </a:rPr>
            </a:br>
            <a:r>
              <a:rPr lang="fr-FR" sz="2400" b="1" dirty="0" smtClean="0">
                <a:solidFill>
                  <a:schemeClr val="tx1"/>
                </a:solidFill>
              </a:rPr>
              <a:t>SENEGAL</a:t>
            </a:r>
            <a:r>
              <a:rPr lang="fr-FR" sz="2400" b="1" dirty="0">
                <a:solidFill>
                  <a:schemeClr val="tx1"/>
                </a:solidFill>
              </a:rPr>
              <a:t> : </a:t>
            </a:r>
            <a:r>
              <a:rPr lang="fr-FR" sz="2400" b="1" dirty="0" err="1" smtClean="0">
                <a:solidFill>
                  <a:schemeClr val="tx1"/>
                </a:solidFill>
              </a:rPr>
              <a:t>Adafest</a:t>
            </a:r>
            <a:r>
              <a:rPr lang="fr-FR" sz="2400" b="1" dirty="0">
                <a:solidFill>
                  <a:schemeClr val="tx1"/>
                </a:solidFill>
              </a:rPr>
              <a:t> </a:t>
            </a:r>
            <a:r>
              <a:rPr lang="fr-FR" sz="2400" b="1" dirty="0" smtClean="0">
                <a:solidFill>
                  <a:schemeClr val="tx1"/>
                </a:solidFill>
              </a:rPr>
              <a:t>/ CIPEPS / AMS / </a:t>
            </a:r>
            <a:r>
              <a:rPr lang="fr-FR" sz="2400" b="1" dirty="0" err="1" smtClean="0">
                <a:solidFill>
                  <a:schemeClr val="tx1"/>
                </a:solidFill>
              </a:rPr>
              <a:t>Tringa</a:t>
            </a:r>
            <a:r>
              <a:rPr lang="fr-FR" sz="2400" b="1" dirty="0" smtClean="0">
                <a:solidFill>
                  <a:schemeClr val="tx1"/>
                </a:solidFill>
              </a:rPr>
              <a:t> Musiques et Développement  </a:t>
            </a:r>
            <a:r>
              <a:rPr lang="fr-FR" sz="2400" b="1" dirty="0">
                <a:solidFill>
                  <a:schemeClr val="tx1"/>
                </a:solidFill>
              </a:rPr>
              <a:t/>
            </a:r>
            <a:br>
              <a:rPr lang="fr-FR" sz="2400" b="1" dirty="0">
                <a:solidFill>
                  <a:schemeClr val="tx1"/>
                </a:solidFill>
              </a:rPr>
            </a:br>
            <a:r>
              <a:rPr lang="en-US" sz="2400" b="1" dirty="0" smtClean="0">
                <a:solidFill>
                  <a:schemeClr val="tx1"/>
                </a:solidFill>
              </a:rPr>
              <a:t>NIGERIA</a:t>
            </a:r>
            <a:r>
              <a:rPr lang="en-US" sz="2400" b="1" dirty="0">
                <a:solidFill>
                  <a:schemeClr val="tx1"/>
                </a:solidFill>
              </a:rPr>
              <a:t> : AAP </a:t>
            </a:r>
            <a:r>
              <a:rPr lang="en-US" sz="2400" b="1" dirty="0" smtClean="0">
                <a:solidFill>
                  <a:schemeClr val="tx1"/>
                </a:solidFill>
              </a:rPr>
              <a:t>Nigeria</a:t>
            </a:r>
            <a:r>
              <a:rPr lang="fr-FR" sz="2400" b="1" dirty="0">
                <a:solidFill>
                  <a:schemeClr val="tx1"/>
                </a:solidFill>
              </a:rPr>
              <a:t/>
            </a:r>
            <a:br>
              <a:rPr lang="fr-FR" sz="2400" b="1" dirty="0">
                <a:solidFill>
                  <a:schemeClr val="tx1"/>
                </a:solidFill>
              </a:rPr>
            </a:br>
            <a:r>
              <a:rPr lang="en-US" sz="2400" b="1" dirty="0" smtClean="0">
                <a:solidFill>
                  <a:schemeClr val="tx1"/>
                </a:solidFill>
              </a:rPr>
              <a:t>TOGO</a:t>
            </a:r>
            <a:r>
              <a:rPr lang="en-US" sz="2400" b="1" dirty="0">
                <a:solidFill>
                  <a:schemeClr val="tx1"/>
                </a:solidFill>
              </a:rPr>
              <a:t> : </a:t>
            </a:r>
            <a:r>
              <a:rPr lang="en-US" sz="2400" b="1" dirty="0" err="1">
                <a:solidFill>
                  <a:schemeClr val="tx1"/>
                </a:solidFill>
              </a:rPr>
              <a:t>Ozdok</a:t>
            </a:r>
            <a:r>
              <a:rPr lang="en-US" sz="2400" b="1" dirty="0">
                <a:solidFill>
                  <a:schemeClr val="tx1"/>
                </a:solidFill>
              </a:rPr>
              <a:t> Production </a:t>
            </a:r>
            <a:r>
              <a:rPr lang="fr-FR" sz="2400" b="1" dirty="0">
                <a:solidFill>
                  <a:schemeClr val="tx1"/>
                </a:solidFill>
              </a:rPr>
              <a:t/>
            </a:r>
            <a:br>
              <a:rPr lang="fr-FR" sz="2400" b="1" dirty="0">
                <a:solidFill>
                  <a:schemeClr val="tx1"/>
                </a:solidFill>
              </a:rPr>
            </a:br>
            <a:r>
              <a:rPr lang="fr-FR" sz="2400" b="1" dirty="0" smtClean="0">
                <a:solidFill>
                  <a:schemeClr val="tx1"/>
                </a:solidFill>
              </a:rPr>
              <a:t>GABON</a:t>
            </a:r>
            <a:r>
              <a:rPr lang="fr-FR" sz="2400" b="1" dirty="0">
                <a:solidFill>
                  <a:schemeClr val="tx1"/>
                </a:solidFill>
              </a:rPr>
              <a:t> : </a:t>
            </a:r>
            <a:r>
              <a:rPr lang="fr-FR" sz="2400" b="1" dirty="0" err="1">
                <a:solidFill>
                  <a:schemeClr val="tx1"/>
                </a:solidFill>
              </a:rPr>
              <a:t>Zorbam</a:t>
            </a:r>
            <a:r>
              <a:rPr lang="fr-FR" sz="2400" b="1" dirty="0">
                <a:solidFill>
                  <a:schemeClr val="tx1"/>
                </a:solidFill>
              </a:rPr>
              <a:t> </a:t>
            </a:r>
            <a:r>
              <a:rPr lang="fr-FR" sz="2400" b="1" dirty="0" err="1" smtClean="0">
                <a:solidFill>
                  <a:schemeClr val="tx1"/>
                </a:solidFill>
              </a:rPr>
              <a:t>Produxions</a:t>
            </a:r>
            <a:r>
              <a:rPr lang="fr-FR" sz="2400" b="1" dirty="0" smtClean="0">
                <a:solidFill>
                  <a:schemeClr val="tx1"/>
                </a:solidFill>
              </a:rPr>
              <a:t> / </a:t>
            </a:r>
            <a:r>
              <a:rPr lang="fr-FR" sz="2400" b="1" dirty="0" err="1" smtClean="0">
                <a:solidFill>
                  <a:schemeClr val="tx1"/>
                </a:solidFill>
              </a:rPr>
              <a:t>Afrikaktion</a:t>
            </a:r>
            <a:r>
              <a:rPr lang="fr-FR" sz="2400" b="1" dirty="0" smtClean="0">
                <a:solidFill>
                  <a:schemeClr val="tx1"/>
                </a:solidFill>
              </a:rPr>
              <a:t> </a:t>
            </a:r>
            <a:r>
              <a:rPr lang="fr-FR" sz="2400" b="1" dirty="0">
                <a:solidFill>
                  <a:schemeClr val="tx1"/>
                </a:solidFill>
              </a:rPr>
              <a:t/>
            </a:r>
            <a:br>
              <a:rPr lang="fr-FR" sz="2400" b="1" dirty="0">
                <a:solidFill>
                  <a:schemeClr val="tx1"/>
                </a:solidFill>
              </a:rPr>
            </a:br>
            <a:r>
              <a:rPr lang="fr-FR" sz="2400" b="1" dirty="0" smtClean="0">
                <a:solidFill>
                  <a:schemeClr val="tx1"/>
                </a:solidFill>
              </a:rPr>
              <a:t>CAMEROUN : </a:t>
            </a:r>
            <a:r>
              <a:rPr lang="fr-FR" sz="2400" b="1" dirty="0">
                <a:solidFill>
                  <a:schemeClr val="tx1"/>
                </a:solidFill>
              </a:rPr>
              <a:t>Le Kolatier, </a:t>
            </a:r>
            <a:r>
              <a:rPr lang="fr-FR" sz="2400" b="1" dirty="0" smtClean="0">
                <a:solidFill>
                  <a:schemeClr val="tx1"/>
                </a:solidFill>
              </a:rPr>
              <a:t>REPAC / RTM Events </a:t>
            </a:r>
            <a:r>
              <a:rPr lang="fr-FR" sz="2400" b="1" dirty="0">
                <a:solidFill>
                  <a:schemeClr val="tx1"/>
                </a:solidFill>
              </a:rPr>
              <a:t/>
            </a:r>
            <a:br>
              <a:rPr lang="fr-FR" sz="2400" b="1" dirty="0">
                <a:solidFill>
                  <a:schemeClr val="tx1"/>
                </a:solidFill>
              </a:rPr>
            </a:br>
            <a:r>
              <a:rPr lang="fr-FR" sz="2400" b="1" dirty="0" smtClean="0">
                <a:solidFill>
                  <a:schemeClr val="tx1"/>
                </a:solidFill>
              </a:rPr>
              <a:t>MAURITANIE : </a:t>
            </a:r>
            <a:r>
              <a:rPr lang="fr-FR" sz="2400" b="1" dirty="0">
                <a:solidFill>
                  <a:schemeClr val="tx1"/>
                </a:solidFill>
              </a:rPr>
              <a:t>Festival Musiques </a:t>
            </a:r>
            <a:r>
              <a:rPr lang="fr-FR" sz="2400" b="1" dirty="0" smtClean="0">
                <a:solidFill>
                  <a:schemeClr val="tx1"/>
                </a:solidFill>
              </a:rPr>
              <a:t>Nomades</a:t>
            </a:r>
            <a:r>
              <a:rPr lang="fr-FR" sz="2400" b="1" dirty="0">
                <a:solidFill>
                  <a:schemeClr val="tx1"/>
                </a:solidFill>
              </a:rPr>
              <a:t/>
            </a:r>
            <a:br>
              <a:rPr lang="fr-FR" sz="2400" b="1" dirty="0">
                <a:solidFill>
                  <a:schemeClr val="tx1"/>
                </a:solidFill>
              </a:rPr>
            </a:br>
            <a:r>
              <a:rPr lang="fr-FR" sz="2400" b="1" dirty="0" smtClean="0">
                <a:solidFill>
                  <a:schemeClr val="tx1"/>
                </a:solidFill>
              </a:rPr>
              <a:t>AFRIQUE DU SUD : </a:t>
            </a:r>
            <a:r>
              <a:rPr lang="fr-FR" sz="2400" b="1" dirty="0" err="1">
                <a:solidFill>
                  <a:schemeClr val="tx1"/>
                </a:solidFill>
              </a:rPr>
              <a:t>Moshito</a:t>
            </a:r>
            <a:r>
              <a:rPr lang="fr-FR" sz="2400" b="1" dirty="0">
                <a:solidFill>
                  <a:schemeClr val="tx1"/>
                </a:solidFill>
              </a:rPr>
              <a:t> / </a:t>
            </a:r>
            <a:r>
              <a:rPr lang="fr-FR" sz="2400" b="1" dirty="0" err="1" smtClean="0">
                <a:solidFill>
                  <a:schemeClr val="tx1"/>
                </a:solidFill>
              </a:rPr>
              <a:t>Samex</a:t>
            </a:r>
            <a:r>
              <a:rPr lang="fr-FR" sz="2000" b="1" dirty="0">
                <a:solidFill>
                  <a:schemeClr val="tx1"/>
                </a:solidFill>
              </a:rPr>
              <a:t/>
            </a:r>
            <a:br>
              <a:rPr lang="fr-FR" sz="2000" b="1" dirty="0">
                <a:solidFill>
                  <a:schemeClr val="tx1"/>
                </a:solidFill>
              </a:rPr>
            </a:br>
            <a:r>
              <a:rPr lang="fr-FR" sz="1600" dirty="0"/>
              <a:t/>
            </a:r>
            <a:br>
              <a:rPr lang="fr-FR" sz="1600" dirty="0"/>
            </a:br>
            <a:endParaRPr lang="fr-FR" sz="1600" dirty="0">
              <a:solidFill>
                <a:schemeClr val="tx1"/>
              </a:solidFill>
            </a:endParaRPr>
          </a:p>
        </p:txBody>
      </p:sp>
      <p:sp>
        <p:nvSpPr>
          <p:cNvPr id="3" name="Sous-titre 2"/>
          <p:cNvSpPr>
            <a:spLocks noGrp="1"/>
          </p:cNvSpPr>
          <p:nvPr>
            <p:ph type="subTitle" idx="1"/>
          </p:nvPr>
        </p:nvSpPr>
        <p:spPr>
          <a:xfrm>
            <a:off x="2500298" y="6357958"/>
            <a:ext cx="6400800" cy="538154"/>
          </a:xfrm>
        </p:spPr>
        <p:txBody>
          <a:bodyPr>
            <a:normAutofit lnSpcReduction="10000"/>
          </a:bodyPr>
          <a:lstStyle/>
          <a:p>
            <a:pPr algn="r"/>
            <a:r>
              <a:rPr lang="fr-FR" dirty="0" smtClean="0">
                <a:solidFill>
                  <a:schemeClr val="tx1"/>
                </a:solidFill>
              </a:rPr>
              <a:t>www.circulabema.com</a:t>
            </a:r>
            <a:endParaRPr lang="fr-FR" dirty="0">
              <a:solidFill>
                <a:schemeClr val="tx1"/>
              </a:solidFill>
            </a:endParaRPr>
          </a:p>
        </p:txBody>
      </p:sp>
      <p:pic>
        <p:nvPicPr>
          <p:cNvPr id="1026" name="Picture 2" descr="F:\Tringa\modèle docs\logos\LOGO du BEMA.jpg"/>
          <p:cNvPicPr>
            <a:picLocks noChangeAspect="1" noChangeArrowheads="1"/>
          </p:cNvPicPr>
          <p:nvPr/>
        </p:nvPicPr>
        <p:blipFill>
          <a:blip r:embed="rId2"/>
          <a:srcRect/>
          <a:stretch>
            <a:fillRect/>
          </a:stretch>
        </p:blipFill>
        <p:spPr bwMode="auto">
          <a:xfrm>
            <a:off x="2571736" y="142852"/>
            <a:ext cx="3541045" cy="1339892"/>
          </a:xfrm>
          <a:prstGeom prst="rect">
            <a:avLst/>
          </a:prstGeom>
          <a:noFill/>
        </p:spPr>
      </p:pic>
      <p:cxnSp>
        <p:nvCxnSpPr>
          <p:cNvPr id="6" name="Connecteur droit 5"/>
          <p:cNvCxnSpPr/>
          <p:nvPr/>
        </p:nvCxnSpPr>
        <p:spPr>
          <a:xfrm>
            <a:off x="0" y="1498586"/>
            <a:ext cx="9144000" cy="1588"/>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8" name="ZoneTexte 7"/>
          <p:cNvSpPr txBox="1"/>
          <p:nvPr/>
        </p:nvSpPr>
        <p:spPr>
          <a:xfrm>
            <a:off x="0" y="1571612"/>
            <a:ext cx="9144000" cy="1292662"/>
          </a:xfrm>
          <a:prstGeom prst="rect">
            <a:avLst/>
          </a:prstGeom>
          <a:noFill/>
        </p:spPr>
        <p:txBody>
          <a:bodyPr wrap="square" rtlCol="0">
            <a:spAutoFit/>
          </a:bodyPr>
          <a:lstStyle/>
          <a:p>
            <a:pPr algn="ctr"/>
            <a:r>
              <a:rPr lang="fr-FR" sz="2400" b="1" dirty="0" smtClean="0">
                <a:solidFill>
                  <a:schemeClr val="tx1"/>
                </a:solidFill>
              </a:rPr>
              <a:t>LES PARTENAIRES – 12 PAYS</a:t>
            </a:r>
            <a:r>
              <a:rPr lang="fr-FR" b="1" dirty="0" smtClean="0">
                <a:solidFill>
                  <a:schemeClr val="tx1"/>
                </a:solidFill>
              </a:rPr>
              <a:t/>
            </a:r>
            <a:br>
              <a:rPr lang="fr-FR" b="1" dirty="0" smtClean="0">
                <a:solidFill>
                  <a:schemeClr val="tx1"/>
                </a:solidFill>
              </a:rPr>
            </a:br>
            <a:r>
              <a:rPr lang="fr-FR" dirty="0" smtClean="0"/>
              <a:t/>
            </a:r>
            <a:br>
              <a:rPr lang="fr-FR" dirty="0" smtClean="0"/>
            </a:br>
            <a:r>
              <a:rPr lang="fr-FR" b="1" dirty="0" smtClean="0"/>
              <a:t> </a:t>
            </a:r>
            <a:r>
              <a:rPr lang="fr-FR" sz="1200" dirty="0" smtClean="0"/>
              <a:t/>
            </a:r>
            <a:br>
              <a:rPr lang="fr-FR" sz="1200" dirty="0" smtClean="0"/>
            </a:br>
            <a:endParaRPr lang="fr-FR"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571612"/>
            <a:ext cx="9144000" cy="4857784"/>
          </a:xfrm>
        </p:spPr>
        <p:style>
          <a:lnRef idx="1">
            <a:schemeClr val="accent6"/>
          </a:lnRef>
          <a:fillRef idx="3">
            <a:schemeClr val="accent6"/>
          </a:fillRef>
          <a:effectRef idx="2">
            <a:schemeClr val="accent6"/>
          </a:effectRef>
          <a:fontRef idx="minor">
            <a:schemeClr val="lt1"/>
          </a:fontRef>
        </p:style>
        <p:txBody>
          <a:bodyPr>
            <a:normAutofit/>
          </a:bodyPr>
          <a:lstStyle/>
          <a:p>
            <a:r>
              <a:rPr lang="fr-FR" sz="1600" dirty="0" smtClean="0"/>
              <a:t/>
            </a:r>
            <a:br>
              <a:rPr lang="fr-FR" sz="1600" dirty="0" smtClean="0"/>
            </a:br>
            <a:r>
              <a:rPr lang="fr-FR" sz="1600" dirty="0" smtClean="0"/>
              <a:t/>
            </a:r>
            <a:br>
              <a:rPr lang="fr-FR" sz="1600" dirty="0" smtClean="0"/>
            </a:br>
            <a:r>
              <a:rPr lang="fr-FR" dirty="0" err="1" smtClean="0"/>
              <a:t>Africa</a:t>
            </a:r>
            <a:r>
              <a:rPr lang="fr-FR" dirty="0" smtClean="0"/>
              <a:t> Fête Talents</a:t>
            </a:r>
            <a:r>
              <a:rPr lang="fr-FR" sz="1600" dirty="0" smtClean="0"/>
              <a:t/>
            </a:r>
            <a:br>
              <a:rPr lang="fr-FR" sz="1600" dirty="0" smtClean="0"/>
            </a:br>
            <a:r>
              <a:rPr lang="fr-FR" sz="1600" dirty="0" smtClean="0"/>
              <a:t/>
            </a:r>
            <a:br>
              <a:rPr lang="fr-FR" sz="1600" dirty="0" smtClean="0"/>
            </a:br>
            <a:r>
              <a:rPr lang="fr-FR" sz="2000" b="1" dirty="0" smtClean="0">
                <a:solidFill>
                  <a:schemeClr val="tx1"/>
                </a:solidFill>
              </a:rPr>
              <a:t/>
            </a:r>
            <a:br>
              <a:rPr lang="fr-FR" sz="2000" b="1" dirty="0" smtClean="0">
                <a:solidFill>
                  <a:schemeClr val="tx1"/>
                </a:solidFill>
              </a:rPr>
            </a:br>
            <a:r>
              <a:rPr lang="fr-FR" sz="1600" dirty="0" smtClean="0"/>
              <a:t/>
            </a:r>
            <a:br>
              <a:rPr lang="fr-FR" sz="1600" dirty="0" smtClean="0"/>
            </a:br>
            <a:endParaRPr lang="fr-FR" sz="1600" dirty="0">
              <a:solidFill>
                <a:schemeClr val="tx1"/>
              </a:solidFill>
            </a:endParaRPr>
          </a:p>
        </p:txBody>
      </p:sp>
      <p:sp>
        <p:nvSpPr>
          <p:cNvPr id="3" name="Sous-titre 2"/>
          <p:cNvSpPr>
            <a:spLocks noGrp="1"/>
          </p:cNvSpPr>
          <p:nvPr>
            <p:ph type="subTitle" idx="1"/>
          </p:nvPr>
        </p:nvSpPr>
        <p:spPr>
          <a:xfrm>
            <a:off x="2500298" y="6357958"/>
            <a:ext cx="6400800" cy="538154"/>
          </a:xfrm>
        </p:spPr>
        <p:txBody>
          <a:bodyPr>
            <a:normAutofit lnSpcReduction="10000"/>
          </a:bodyPr>
          <a:lstStyle/>
          <a:p>
            <a:pPr algn="r"/>
            <a:r>
              <a:rPr lang="fr-FR" dirty="0" smtClean="0">
                <a:solidFill>
                  <a:schemeClr val="tx1"/>
                </a:solidFill>
              </a:rPr>
              <a:t>www.circulabema.com</a:t>
            </a:r>
            <a:endParaRPr lang="fr-FR" dirty="0">
              <a:solidFill>
                <a:schemeClr val="tx1"/>
              </a:solidFill>
            </a:endParaRPr>
          </a:p>
        </p:txBody>
      </p:sp>
      <p:pic>
        <p:nvPicPr>
          <p:cNvPr id="1026" name="Picture 2" descr="F:\Tringa\modèle docs\logos\LOGO du BEMA.jpg"/>
          <p:cNvPicPr>
            <a:picLocks noChangeAspect="1" noChangeArrowheads="1"/>
          </p:cNvPicPr>
          <p:nvPr/>
        </p:nvPicPr>
        <p:blipFill>
          <a:blip r:embed="rId2"/>
          <a:srcRect/>
          <a:stretch>
            <a:fillRect/>
          </a:stretch>
        </p:blipFill>
        <p:spPr bwMode="auto">
          <a:xfrm>
            <a:off x="2571736" y="142852"/>
            <a:ext cx="3541045" cy="1339892"/>
          </a:xfrm>
          <a:prstGeom prst="rect">
            <a:avLst/>
          </a:prstGeom>
          <a:noFill/>
        </p:spPr>
      </p:pic>
      <p:cxnSp>
        <p:nvCxnSpPr>
          <p:cNvPr id="6" name="Connecteur droit 5"/>
          <p:cNvCxnSpPr/>
          <p:nvPr/>
        </p:nvCxnSpPr>
        <p:spPr>
          <a:xfrm>
            <a:off x="0" y="1498586"/>
            <a:ext cx="9144000" cy="1588"/>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
        <p:nvSpPr>
          <p:cNvPr id="8" name="ZoneTexte 7"/>
          <p:cNvSpPr txBox="1"/>
          <p:nvPr/>
        </p:nvSpPr>
        <p:spPr>
          <a:xfrm>
            <a:off x="0" y="1571612"/>
            <a:ext cx="9144000" cy="1908215"/>
          </a:xfrm>
          <a:prstGeom prst="rect">
            <a:avLst/>
          </a:prstGeom>
          <a:noFill/>
        </p:spPr>
        <p:txBody>
          <a:bodyPr wrap="square" rtlCol="0">
            <a:spAutoFit/>
          </a:bodyPr>
          <a:lstStyle/>
          <a:p>
            <a:pPr algn="ctr"/>
            <a:r>
              <a:rPr lang="fr-FR" sz="3200" b="1" dirty="0" smtClean="0">
                <a:solidFill>
                  <a:schemeClr val="tx1"/>
                </a:solidFill>
              </a:rPr>
              <a:t>INTERNET :</a:t>
            </a:r>
          </a:p>
          <a:p>
            <a:pPr algn="ctr"/>
            <a:r>
              <a:rPr lang="fr-FR" sz="3200" b="1" dirty="0" smtClean="0"/>
              <a:t>Focus sur une initiative TIC</a:t>
            </a:r>
            <a:r>
              <a:rPr lang="fr-FR" sz="3200" b="1" dirty="0" smtClean="0">
                <a:solidFill>
                  <a:schemeClr val="tx1"/>
                </a:solidFill>
              </a:rPr>
              <a:t> </a:t>
            </a:r>
            <a:r>
              <a:rPr lang="fr-FR" b="1" dirty="0" smtClean="0">
                <a:solidFill>
                  <a:schemeClr val="tx1"/>
                </a:solidFill>
              </a:rPr>
              <a:t/>
            </a:r>
            <a:br>
              <a:rPr lang="fr-FR" b="1" dirty="0" smtClean="0">
                <a:solidFill>
                  <a:schemeClr val="tx1"/>
                </a:solidFill>
              </a:rPr>
            </a:br>
            <a:r>
              <a:rPr lang="fr-FR" dirty="0" smtClean="0"/>
              <a:t/>
            </a:r>
            <a:br>
              <a:rPr lang="fr-FR" dirty="0" smtClean="0"/>
            </a:br>
            <a:r>
              <a:rPr lang="fr-FR" b="1" dirty="0" smtClean="0"/>
              <a:t> </a:t>
            </a:r>
            <a:r>
              <a:rPr lang="fr-FR" sz="1200" dirty="0" smtClean="0"/>
              <a:t/>
            </a:r>
            <a:br>
              <a:rPr lang="fr-FR" sz="1200" dirty="0" smtClean="0"/>
            </a:br>
            <a:endParaRPr lang="fr-FR" dirty="0"/>
          </a:p>
        </p:txBody>
      </p:sp>
      <p:pic>
        <p:nvPicPr>
          <p:cNvPr id="7" name="Picture 2" descr="C:\Users\xxx\Desktop\logoAF09.gif"/>
          <p:cNvPicPr>
            <a:picLocks noChangeAspect="1" noChangeArrowheads="1"/>
          </p:cNvPicPr>
          <p:nvPr/>
        </p:nvPicPr>
        <p:blipFill>
          <a:blip r:embed="rId3"/>
          <a:srcRect/>
          <a:stretch>
            <a:fillRect/>
          </a:stretch>
        </p:blipFill>
        <p:spPr bwMode="auto">
          <a:xfrm>
            <a:off x="428596" y="3143248"/>
            <a:ext cx="1643074" cy="1437169"/>
          </a:xfrm>
          <a:prstGeom prst="rect">
            <a:avLst/>
          </a:prstGeom>
          <a:noFill/>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1643050"/>
            <a:ext cx="9144000" cy="500066"/>
          </a:xfrm>
          <a:prstGeom prst="rect">
            <a:avLst/>
          </a:prstGeom>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 name="Sous-titre 2"/>
          <p:cNvSpPr>
            <a:spLocks noGrp="1"/>
          </p:cNvSpPr>
          <p:nvPr>
            <p:ph type="subTitle" idx="1"/>
          </p:nvPr>
        </p:nvSpPr>
        <p:spPr>
          <a:xfrm>
            <a:off x="2500298" y="6357958"/>
            <a:ext cx="6400800" cy="538154"/>
          </a:xfrm>
        </p:spPr>
        <p:txBody>
          <a:bodyPr>
            <a:normAutofit lnSpcReduction="10000"/>
          </a:bodyPr>
          <a:lstStyle/>
          <a:p>
            <a:pPr algn="r"/>
            <a:r>
              <a:rPr lang="fr-FR" dirty="0" smtClean="0">
                <a:solidFill>
                  <a:schemeClr val="tx1"/>
                </a:solidFill>
              </a:rPr>
              <a:t>www.africafete.com</a:t>
            </a:r>
            <a:endParaRPr lang="fr-FR" dirty="0">
              <a:solidFill>
                <a:schemeClr val="tx1"/>
              </a:solidFill>
            </a:endParaRPr>
          </a:p>
        </p:txBody>
      </p:sp>
      <p:cxnSp>
        <p:nvCxnSpPr>
          <p:cNvPr id="6" name="Connecteur droit 5"/>
          <p:cNvCxnSpPr/>
          <p:nvPr/>
        </p:nvCxnSpPr>
        <p:spPr>
          <a:xfrm>
            <a:off x="0" y="1498586"/>
            <a:ext cx="9144000" cy="1588"/>
          </a:xfrm>
          <a:prstGeom prst="line">
            <a:avLst/>
          </a:prstGeom>
          <a:ln w="38100">
            <a:solidFill>
              <a:srgbClr val="FFC000"/>
            </a:solidFill>
          </a:ln>
        </p:spPr>
        <p:style>
          <a:lnRef idx="1">
            <a:schemeClr val="accent2"/>
          </a:lnRef>
          <a:fillRef idx="0">
            <a:schemeClr val="accent2"/>
          </a:fillRef>
          <a:effectRef idx="0">
            <a:schemeClr val="accent2"/>
          </a:effectRef>
          <a:fontRef idx="minor">
            <a:schemeClr val="tx1"/>
          </a:fontRef>
        </p:style>
      </p:cxnSp>
      <p:pic>
        <p:nvPicPr>
          <p:cNvPr id="2050" name="Picture 2" descr="C:\Users\xxx\Desktop\logoAF09.gif"/>
          <p:cNvPicPr>
            <a:picLocks noChangeAspect="1" noChangeArrowheads="1"/>
          </p:cNvPicPr>
          <p:nvPr/>
        </p:nvPicPr>
        <p:blipFill>
          <a:blip r:embed="rId2"/>
          <a:srcRect/>
          <a:stretch>
            <a:fillRect/>
          </a:stretch>
        </p:blipFill>
        <p:spPr bwMode="auto">
          <a:xfrm>
            <a:off x="3786182" y="71414"/>
            <a:ext cx="1643074" cy="1437169"/>
          </a:xfrm>
          <a:prstGeom prst="rect">
            <a:avLst/>
          </a:prstGeom>
          <a:noFill/>
        </p:spPr>
      </p:pic>
      <p:sp>
        <p:nvSpPr>
          <p:cNvPr id="8" name="Titre 1"/>
          <p:cNvSpPr>
            <a:spLocks noGrp="1"/>
          </p:cNvSpPr>
          <p:nvPr>
            <p:ph type="ctrTitle"/>
          </p:nvPr>
        </p:nvSpPr>
        <p:spPr>
          <a:xfrm>
            <a:off x="0" y="1571612"/>
            <a:ext cx="9144000" cy="4857784"/>
          </a:xfrm>
          <a:solidFill>
            <a:srgbClr val="FFC000"/>
          </a:solidFill>
        </p:spPr>
        <p:style>
          <a:lnRef idx="1">
            <a:schemeClr val="accent6"/>
          </a:lnRef>
          <a:fillRef idx="3">
            <a:schemeClr val="accent6"/>
          </a:fillRef>
          <a:effectRef idx="2">
            <a:schemeClr val="accent6"/>
          </a:effectRef>
          <a:fontRef idx="minor">
            <a:schemeClr val="lt1"/>
          </a:fontRef>
        </p:style>
        <p:txBody>
          <a:bodyPr>
            <a:normAutofit/>
          </a:bodyPr>
          <a:lstStyle/>
          <a:p>
            <a:r>
              <a:rPr lang="fr-FR" sz="1800" u="sng" dirty="0" smtClean="0">
                <a:solidFill>
                  <a:schemeClr val="tx1"/>
                </a:solidFill>
              </a:rPr>
              <a:t/>
            </a:r>
            <a:br>
              <a:rPr lang="fr-FR" sz="1800" u="sng" dirty="0" smtClean="0">
                <a:solidFill>
                  <a:schemeClr val="tx1"/>
                </a:solidFill>
              </a:rPr>
            </a:br>
            <a:r>
              <a:rPr lang="fr-FR" sz="1800" u="sng" dirty="0">
                <a:solidFill>
                  <a:schemeClr val="tx1"/>
                </a:solidFill>
              </a:rPr>
              <a:t/>
            </a:r>
            <a:br>
              <a:rPr lang="fr-FR" sz="1800" u="sng" dirty="0">
                <a:solidFill>
                  <a:schemeClr val="tx1"/>
                </a:solidFill>
              </a:rPr>
            </a:br>
            <a:endParaRPr lang="fr-FR" sz="2400" dirty="0"/>
          </a:p>
        </p:txBody>
      </p:sp>
      <p:sp>
        <p:nvSpPr>
          <p:cNvPr id="10" name="ZoneTexte 9"/>
          <p:cNvSpPr txBox="1"/>
          <p:nvPr/>
        </p:nvSpPr>
        <p:spPr>
          <a:xfrm>
            <a:off x="0" y="2285992"/>
            <a:ext cx="9144000" cy="1077218"/>
          </a:xfrm>
          <a:prstGeom prst="rect">
            <a:avLst/>
          </a:prstGeom>
          <a:noFill/>
        </p:spPr>
        <p:txBody>
          <a:bodyPr wrap="square" rtlCol="0">
            <a:spAutoFit/>
          </a:bodyPr>
          <a:lstStyle/>
          <a:p>
            <a:pPr algn="ctr"/>
            <a:r>
              <a:rPr lang="fr-FR" sz="3200" dirty="0" smtClean="0"/>
              <a:t>Une plateforme de web-services </a:t>
            </a:r>
          </a:p>
          <a:p>
            <a:pPr algn="ctr"/>
            <a:r>
              <a:rPr lang="fr-FR" sz="3200" dirty="0" smtClean="0"/>
              <a:t>dédiée aux acteurs des filières musicales africaines :</a:t>
            </a:r>
            <a:endParaRPr lang="fr-FR" sz="3200" dirty="0"/>
          </a:p>
        </p:txBody>
      </p:sp>
      <p:sp>
        <p:nvSpPr>
          <p:cNvPr id="11" name="ZoneTexte 10"/>
          <p:cNvSpPr txBox="1"/>
          <p:nvPr/>
        </p:nvSpPr>
        <p:spPr>
          <a:xfrm>
            <a:off x="0" y="2786058"/>
            <a:ext cx="9144000" cy="3016210"/>
          </a:xfrm>
          <a:prstGeom prst="rect">
            <a:avLst/>
          </a:prstGeom>
          <a:noFill/>
        </p:spPr>
        <p:txBody>
          <a:bodyPr wrap="square" rtlCol="0">
            <a:spAutoFit/>
          </a:bodyPr>
          <a:lstStyle/>
          <a:p>
            <a:endParaRPr lang="fr-FR" sz="2400" b="1" dirty="0" smtClean="0"/>
          </a:p>
          <a:p>
            <a:endParaRPr lang="fr-FR" sz="2400" b="1" dirty="0"/>
          </a:p>
          <a:p>
            <a:pPr marL="457200" indent="-457200">
              <a:buAutoNum type="arabicPeriod"/>
            </a:pPr>
            <a:r>
              <a:rPr lang="fr-FR" sz="3000" dirty="0" smtClean="0">
                <a:latin typeface="Arial"/>
                <a:cs typeface="Arial"/>
              </a:rPr>
              <a:t>SE FORMER : fiches pratiques et contrats-types</a:t>
            </a:r>
          </a:p>
          <a:p>
            <a:pPr marL="457200" indent="-457200">
              <a:buAutoNum type="arabicPeriod"/>
            </a:pPr>
            <a:r>
              <a:rPr lang="fr-FR" sz="3000" dirty="0" smtClean="0"/>
              <a:t>SE FINANCER : label de production participative</a:t>
            </a:r>
          </a:p>
          <a:p>
            <a:pPr marL="457200" indent="-457200">
              <a:buFontTx/>
              <a:buAutoNum type="arabicPeriod"/>
            </a:pPr>
            <a:r>
              <a:rPr lang="fr-FR" sz="3000" dirty="0" smtClean="0"/>
              <a:t>SE PROMOUVOIR : site-</a:t>
            </a:r>
            <a:r>
              <a:rPr lang="fr-FR" sz="3000" dirty="0" err="1" smtClean="0"/>
              <a:t>builder</a:t>
            </a:r>
            <a:endParaRPr lang="fr-FR" sz="3000" dirty="0" smtClean="0"/>
          </a:p>
          <a:p>
            <a:pPr marL="457200" indent="-457200">
              <a:buAutoNum type="arabicPeriod"/>
            </a:pPr>
            <a:r>
              <a:rPr lang="fr-FR" sz="3000" dirty="0" smtClean="0"/>
              <a:t>SE VENDRE : boutique de téléchargement payant</a:t>
            </a:r>
          </a:p>
          <a:p>
            <a:pPr>
              <a:buFontTx/>
              <a:buChar char="-"/>
            </a:pPr>
            <a:endParaRPr lang="fr-FR" sz="2200" dirty="0"/>
          </a:p>
        </p:txBody>
      </p:sp>
      <p:sp>
        <p:nvSpPr>
          <p:cNvPr id="9" name="ZoneTexte 8"/>
          <p:cNvSpPr txBox="1"/>
          <p:nvPr/>
        </p:nvSpPr>
        <p:spPr>
          <a:xfrm>
            <a:off x="0" y="1643050"/>
            <a:ext cx="9144000" cy="523220"/>
          </a:xfrm>
          <a:prstGeom prst="rect">
            <a:avLst/>
          </a:prstGeom>
          <a:noFill/>
        </p:spPr>
        <p:txBody>
          <a:bodyPr wrap="square" rtlCol="0">
            <a:spAutoFit/>
          </a:bodyPr>
          <a:lstStyle/>
          <a:p>
            <a:pPr algn="ctr"/>
            <a:r>
              <a:rPr lang="fr-FR" sz="2800" b="1" dirty="0" smtClean="0">
                <a:ln w="12700">
                  <a:solidFill>
                    <a:schemeClr val="tx2">
                      <a:satMod val="155000"/>
                    </a:schemeClr>
                  </a:solidFill>
                  <a:prstDash val="solid"/>
                </a:ln>
                <a:effectLst>
                  <a:outerShdw blurRad="60007" dist="310007" dir="7680000" sy="30000" kx="1300200" algn="ctr" rotWithShape="0">
                    <a:prstClr val="black">
                      <a:alpha val="32000"/>
                    </a:prstClr>
                  </a:outerShdw>
                </a:effectLst>
              </a:rPr>
              <a:t>AFRICA FETE TALENTS</a:t>
            </a:r>
            <a:endParaRPr lang="fr-FR" sz="2800" b="1" dirty="0">
              <a:ln w="12700">
                <a:solidFill>
                  <a:schemeClr val="tx2">
                    <a:satMod val="155000"/>
                  </a:schemeClr>
                </a:solidFill>
                <a:prstDash val="solid"/>
              </a:ln>
              <a:effectLst>
                <a:outerShdw blurRad="60007" dist="310007" dir="7680000" sy="30000" kx="1300200" algn="ctr" rotWithShape="0">
                  <a:prstClr val="black">
                    <a:alpha val="32000"/>
                  </a:prstClr>
                </a:outerShdw>
              </a:effectLst>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1793</TotalTime>
  <Words>159</Words>
  <Application>Microsoft Office PowerPoint</Application>
  <PresentationFormat>Affichage à l'écran (4:3)</PresentationFormat>
  <Paragraphs>69</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Diapositive 1</vt:lpstr>
      <vt:lpstr> Comment est née l’idée ?  Dans le cadre des rencontres professionnelles du festival Africa Fête à Dakar.  Quand le réseau a été créé ?  Naissance du réseau en 2005, création officielle en septembre 2007.  Pourquoi ?  Pour favoriser l’exportation de la musique africaine dans le monde, qui représente un fort potentiel de développement du continent. </vt:lpstr>
      <vt:lpstr>Diapositive 3</vt:lpstr>
      <vt:lpstr> LES MISSIONS :  • Soutenir la circulation des opérateurs, des artistes et de leurs œuvres  • Accompagner la professionnalisation des opérateurs   • Soutenir la production et la distribution   • Faciliter l’accès à l’information   • Consolider l’environnement juridique de la filière  • Favoriser la diversité culturelle et les échanges artistiques   • Conforter la création d’emploi formel dans le domaine musical    </vt:lpstr>
      <vt:lpstr>LES ACTIONS  2007 - 2008  • Les tournées (Afrique –Europe)  • Les rencontres professionnelles  • Les formations (Afrique de l’Ouest / Womex)  • Le conseil aux artistes et professionnels  • La compilation promotionnelle CD   2009 – 2010  • Formations e-learning (en collaboration avec ITC)  • Les salons professionnels (Bénin, Burkina Faso, Guinée)  • INTERNET  : plateforme BEMA + soutien initiatives des membres</vt:lpstr>
      <vt:lpstr> Les Ministères de la culture du Sénégal, Burkina Faso, Bénin, Guinée L’Organisation Internationale de la Francophonie  Le Ministère Français des Affaires Etrangères et Européenne La Sacem (Société des auteurs, compositeurs et éditeurs de musique) L’Unesco, Alliance globale pour la diversité culturelle CulturesFrance Le Centre de Commerce International (International Trade Center) L’association Diversités et European Music Office Le Conseil Francophone de la Chanson Les sponsors Les membres actifs </vt:lpstr>
      <vt:lpstr>     MALI : Le Moffou / Donko Ni Yiriwa / Actes 7  COTE D’IVOIRE : Yakignan Production GUINEE : Contact Evolution / Mass Production  BURKINA FASO : Djongo Diffusion / Umane Culture  BENIN : Association des Artistes pour le Progrès SENEGAL : Adafest / CIPEPS / AMS / Tringa Musiques et Développement   NIGERIA : AAP Nigeria TOGO : Ozdok Production  GABON : Zorbam Produxions / Afrikaktion  CAMEROUN : Le Kolatier, REPAC / RTM Events  MAURITANIE : Festival Musiques Nomades AFRIQUE DU SUD : Moshito / Samex  </vt:lpstr>
      <vt:lpstr>  Africa Fête Talents    </vt:lpstr>
      <vt:lpstr>  </vt:lpstr>
      <vt:lpstr>        </vt:lpstr>
      <vt:lpstr>  LE BUREAU du BEMA Mamadou Konté (†) (Sénégal) : Fondateur  Fodeba Isto Keira (Guinée) : Président  Eric Gbeha (Bénin) : Vice Président  Ali Diallo (Burkina Faso) : Trésorier  Rokhaya Daba Sarr (Sénégal) : Secrétaire Générale  Cécile Rata (Sénégal) : Administratrice   LES CONTACTS   CircuL'A Bureau Export de la Musique Africaine BP22161 Dakar Ponty Sénégal Tel : +221 33 867 92 91 Cell : +221 77 708 58 54  Email : bema2007@free.fr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xxx</dc:creator>
  <cp:lastModifiedBy>Daba</cp:lastModifiedBy>
  <cp:revision>100</cp:revision>
  <dcterms:created xsi:type="dcterms:W3CDTF">2009-10-27T12:58:02Z</dcterms:created>
  <dcterms:modified xsi:type="dcterms:W3CDTF">2009-11-05T21:41:36Z</dcterms:modified>
</cp:coreProperties>
</file>