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74" r:id="rId5"/>
    <p:sldId id="265" r:id="rId6"/>
    <p:sldId id="262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61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21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D2F51-EFEB-5E4A-B0FB-B80F4A4A7B31}" type="datetimeFigureOut">
              <a:rPr lang="de-DE" smtClean="0"/>
              <a:t>07.07.2015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FD4D2-48A9-AC48-AB11-32DAC63A7A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14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403D-D37C-0445-AF6E-8FB1F8CF6655}" type="datetimeFigureOut">
              <a:rPr lang="de-DE" smtClean="0"/>
              <a:t>07.07.2015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F55EF-1301-814E-B45E-636217B262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252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818820"/>
            <a:ext cx="8229600" cy="2305209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043869"/>
            <a:ext cx="8229600" cy="2444392"/>
          </a:xfr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86320" y="6214110"/>
            <a:ext cx="130048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smtClean="0"/>
              <a:t>www.wwp.de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15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E590-0933-674C-A43D-6B66E8AE07E2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98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76960"/>
            <a:ext cx="2057400" cy="504920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76960"/>
            <a:ext cx="6019800" cy="504920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0E9F-EEE1-B44E-AFE3-D79D4A990600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95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47040" y="2905759"/>
            <a:ext cx="8249920" cy="582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accent1"/>
                </a:solidFill>
                <a:latin typeface="BPreplay German Regular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smtClean="0">
                <a:solidFill>
                  <a:schemeClr val="accent1"/>
                </a:solidFill>
              </a:rPr>
              <a:t>Vielen Dank</a:t>
            </a:r>
            <a:r>
              <a:rPr lang="de-DE" sz="3200" dirty="0" smtClean="0">
                <a:solidFill>
                  <a:schemeClr val="bg1"/>
                </a:solidFill>
              </a:rPr>
              <a:t> für Ihre Aufmerksamkeit.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" name="Titel 6"/>
          <p:cNvSpPr txBox="1">
            <a:spLocks/>
          </p:cNvSpPr>
          <p:nvPr/>
        </p:nvSpPr>
        <p:spPr>
          <a:xfrm>
            <a:off x="447040" y="2905759"/>
            <a:ext cx="8249920" cy="582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accent1"/>
                </a:solidFill>
                <a:latin typeface="BPreplay German Regular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smtClean="0">
                <a:solidFill>
                  <a:schemeClr val="accent1"/>
                </a:solidFill>
              </a:rPr>
              <a:t>Vielen Dank</a:t>
            </a:r>
            <a:r>
              <a:rPr lang="de-DE" sz="3200" dirty="0" smtClean="0">
                <a:solidFill>
                  <a:schemeClr val="bg1"/>
                </a:solidFill>
              </a:rPr>
              <a:t> für Ihre Aufmerksamkeit.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2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818820"/>
            <a:ext cx="8229600" cy="2305209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043869"/>
            <a:ext cx="8229600" cy="244439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386320" y="6214110"/>
            <a:ext cx="1300480" cy="365125"/>
          </a:xfrm>
        </p:spPr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15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/>
          <p:cNvSpPr txBox="1">
            <a:spLocks/>
          </p:cNvSpPr>
          <p:nvPr/>
        </p:nvSpPr>
        <p:spPr>
          <a:xfrm>
            <a:off x="447040" y="2905759"/>
            <a:ext cx="8249920" cy="5825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accent1"/>
                </a:solidFill>
                <a:latin typeface="BPreplay German Regular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 smtClean="0">
                <a:solidFill>
                  <a:schemeClr val="accent1"/>
                </a:solidFill>
              </a:rPr>
              <a:t>Vielen Dank</a:t>
            </a:r>
            <a:r>
              <a:rPr lang="de-DE" sz="3200" dirty="0" smtClean="0">
                <a:solidFill>
                  <a:schemeClr val="bg1"/>
                </a:solidFill>
              </a:rPr>
              <a:t> für Ihre Aufmerksamkeit.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2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7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55520"/>
            <a:ext cx="4038600" cy="3698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55520"/>
            <a:ext cx="4038600" cy="3698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3B08-7A2D-B946-A934-83FC3DC9506D}" type="datetime1">
              <a:rPr lang="de-DE" smtClean="0"/>
              <a:t>07.07.2015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7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A56C-F1F9-4543-AA7D-0207D10EA8CD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56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081677"/>
            <a:ext cx="4040188" cy="480663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570479"/>
            <a:ext cx="4040188" cy="35556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081677"/>
            <a:ext cx="4041775" cy="480663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70479"/>
            <a:ext cx="4041775" cy="35556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D2CC-D19E-E940-A5C1-F0294A84F6A1}" type="datetime1">
              <a:rPr lang="de-DE" smtClean="0"/>
              <a:t>07.07.2015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5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BC49-86B1-564C-859E-A1E1C8FA4D9E}" type="datetime1">
              <a:rPr lang="de-DE" smtClean="0"/>
              <a:t>07.07.2015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3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11D9B-EC3D-1943-AF9F-2A0C5F9E606A}" type="datetime1">
              <a:rPr lang="de-DE" smtClean="0"/>
              <a:t>07.07.2015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53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363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103631"/>
            <a:ext cx="5111750" cy="4718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265681"/>
            <a:ext cx="3008313" cy="35561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B09C-6B96-1B4D-8EB9-9A83F925735B}" type="datetime1">
              <a:rPr lang="de-DE" smtClean="0"/>
              <a:t>07.07.2015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77161"/>
            <a:ext cx="5486400" cy="515216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09040"/>
            <a:ext cx="5486400" cy="3579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39714"/>
            <a:ext cx="5486400" cy="431511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43B1D-9F18-F14E-9D03-679280CD53E2}" type="datetime1">
              <a:rPr lang="de-DE" smtClean="0"/>
              <a:t>07.07.2015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8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783013"/>
            <a:ext cx="7485731" cy="10596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186231"/>
            <a:ext cx="8229600" cy="3779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53920" y="6356350"/>
            <a:ext cx="4836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45467661-8F37-C549-9DEB-E4A3EF8A58D8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130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66000" y="6356350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09ABE04-4579-474D-97FB-9FEE34433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01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21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2144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144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2144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2144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2144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931200"/>
            <a:ext cx="8229600" cy="2305209"/>
          </a:xfrm>
        </p:spPr>
        <p:txBody>
          <a:bodyPr>
            <a:normAutofit/>
          </a:bodyPr>
          <a:lstStyle/>
          <a:p>
            <a:r>
              <a:rPr lang="de-DE" dirty="0" smtClean="0"/>
              <a:t>Vortrag </a:t>
            </a:r>
            <a:r>
              <a:rPr lang="de-DE" dirty="0"/>
              <a:t>im Rahmen der </a:t>
            </a:r>
            <a:r>
              <a:rPr lang="de-DE" dirty="0" smtClean="0"/>
              <a:t>Veranstaltung </a:t>
            </a:r>
            <a:r>
              <a:rPr lang="de-DE" dirty="0"/>
              <a:t>„WIPO-Dienste und -</a:t>
            </a:r>
            <a:r>
              <a:rPr lang="de-DE" dirty="0" smtClean="0"/>
              <a:t>Initiativen</a:t>
            </a:r>
            <a:r>
              <a:rPr lang="ja-JP" altLang="de-DE" dirty="0" smtClean="0"/>
              <a:t>“</a:t>
            </a:r>
            <a:endParaRPr lang="de-DE" dirty="0"/>
          </a:p>
          <a:p>
            <a:r>
              <a:rPr lang="de-DE" dirty="0" smtClean="0"/>
              <a:t>8</a:t>
            </a:r>
            <a:r>
              <a:rPr lang="de-DE" dirty="0"/>
              <a:t>. Juli 2015, </a:t>
            </a:r>
            <a:r>
              <a:rPr lang="de-DE" dirty="0"/>
              <a:t>Haus der Wirtschaft, </a:t>
            </a:r>
            <a:r>
              <a:rPr lang="de-DE" dirty="0" smtClean="0"/>
              <a:t>Stuttgart</a:t>
            </a:r>
          </a:p>
          <a:p>
            <a:endParaRPr lang="de-DE" dirty="0"/>
          </a:p>
          <a:p>
            <a:endParaRPr lang="de-DE" dirty="0"/>
          </a:p>
          <a:p>
            <a:r>
              <a:rPr lang="de-DE" sz="1400" dirty="0"/>
              <a:t>Dr</a:t>
            </a:r>
            <a:r>
              <a:rPr lang="de-DE" sz="1400" dirty="0" smtClean="0"/>
              <a:t>.-Ing. </a:t>
            </a:r>
            <a:r>
              <a:rPr lang="de-DE" sz="1400" dirty="0"/>
              <a:t>Torsten Duhme, Patentanwalt</a:t>
            </a:r>
          </a:p>
          <a:p>
            <a:r>
              <a:rPr lang="de-DE" sz="1400" dirty="0" smtClean="0"/>
              <a:t>WITTE, WELLER &amp; PARTNER Patentanwälte </a:t>
            </a:r>
            <a:r>
              <a:rPr lang="de-DE" sz="1400" dirty="0" err="1" smtClean="0"/>
              <a:t>mbB</a:t>
            </a:r>
            <a:endParaRPr lang="de-DE" sz="1400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6249"/>
            <a:ext cx="8229600" cy="2444392"/>
          </a:xfrm>
        </p:spPr>
        <p:txBody>
          <a:bodyPr>
            <a:normAutofit/>
          </a:bodyPr>
          <a:lstStyle/>
          <a:p>
            <a:pPr marL="0" indent="0"/>
            <a:r>
              <a:rPr lang="de-DE" sz="4400" dirty="0"/>
              <a:t>WIPO-Dienste und PCT aus Sicht der Anmelder aus </a:t>
            </a:r>
            <a:r>
              <a:rPr lang="de-DE" sz="4400" dirty="0" smtClean="0">
                <a:solidFill>
                  <a:schemeClr val="accent1"/>
                </a:solidFill>
              </a:rPr>
              <a:t>mittelständischen </a:t>
            </a:r>
            <a:r>
              <a:rPr lang="de-DE" sz="4400" dirty="0"/>
              <a:t>Unternehmen</a:t>
            </a:r>
            <a:endParaRPr lang="de-DE" sz="440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3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Clr>
                <a:schemeClr val="tx1"/>
              </a:buClr>
              <a:buFontTx/>
              <a:buChar char="+"/>
            </a:pPr>
            <a:r>
              <a:rPr lang="de-DE" sz="24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Zeitgewinn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von bis zu 18 Monaten</a:t>
            </a:r>
          </a:p>
          <a:p>
            <a:pPr lvl="1">
              <a:spcBef>
                <a:spcPct val="25000"/>
              </a:spcBef>
              <a:buFontTx/>
              <a:buChar char="+"/>
            </a:pPr>
            <a:r>
              <a:rPr lang="de-DE" sz="2000" dirty="0"/>
              <a:t>Kosten für Nationalisierung/Übersetzungen aufgeschoben</a:t>
            </a:r>
          </a:p>
          <a:p>
            <a:pPr lvl="1">
              <a:spcBef>
                <a:spcPct val="25000"/>
              </a:spcBef>
              <a:spcAft>
                <a:spcPts val="600"/>
              </a:spcAft>
              <a:buFontTx/>
              <a:buChar char="+"/>
            </a:pPr>
            <a:r>
              <a:rPr lang="de-DE" sz="2000" dirty="0"/>
              <a:t>wirtschaftlicher Nutzen des angemeldeten Produkts </a:t>
            </a:r>
            <a:r>
              <a:rPr lang="de-DE" sz="2000" dirty="0" err="1" smtClean="0"/>
              <a:t>vtl</a:t>
            </a:r>
            <a:r>
              <a:rPr lang="de-DE" sz="2000" dirty="0"/>
              <a:t>. klarer</a:t>
            </a:r>
          </a:p>
          <a:p>
            <a:pPr>
              <a:lnSpc>
                <a:spcPct val="95000"/>
              </a:lnSpc>
              <a:spcBef>
                <a:spcPct val="25000"/>
              </a:spcBef>
              <a:buFontTx/>
              <a:buChar char="+"/>
            </a:pPr>
            <a:r>
              <a:rPr lang="de-DE" sz="2400" dirty="0" smtClean="0">
                <a:ea typeface="ＭＳ Ｐゴシック" charset="-128"/>
                <a:cs typeface="ＭＳ Ｐゴシック" charset="-128"/>
              </a:rPr>
              <a:t>Bessere </a:t>
            </a:r>
            <a:r>
              <a:rPr lang="de-DE" sz="24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Entscheidungsgrundlage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nach IPRP</a:t>
            </a:r>
          </a:p>
          <a:p>
            <a:pPr lvl="1">
              <a:lnSpc>
                <a:spcPct val="95000"/>
              </a:lnSpc>
              <a:spcBef>
                <a:spcPct val="25000"/>
              </a:spcBef>
              <a:buFontTx/>
              <a:buChar char="+"/>
            </a:pPr>
            <a:r>
              <a:rPr lang="de-DE" sz="2000" dirty="0"/>
              <a:t>Akzeptanz des IPRP vor EPA sehr hoch (Ausnahmen möglich)</a:t>
            </a:r>
          </a:p>
          <a:p>
            <a:pPr lvl="1">
              <a:lnSpc>
                <a:spcPct val="95000"/>
              </a:lnSpc>
              <a:spcBef>
                <a:spcPct val="25000"/>
              </a:spcBef>
              <a:spcAft>
                <a:spcPts val="600"/>
              </a:spcAft>
            </a:pPr>
            <a:r>
              <a:rPr lang="de-DE" sz="2000" dirty="0" smtClean="0"/>
              <a:t>Eher mäßige </a:t>
            </a:r>
            <a:r>
              <a:rPr lang="de-DE" sz="2000" dirty="0"/>
              <a:t>Relevanz für </a:t>
            </a:r>
            <a:r>
              <a:rPr lang="de-DE" sz="2000" dirty="0" smtClean="0"/>
              <a:t>US/JP/CN</a:t>
            </a:r>
            <a:endParaRPr lang="de-DE" sz="2000" dirty="0"/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Char char="–"/>
            </a:pPr>
            <a:r>
              <a:rPr lang="de-DE" sz="2400" dirty="0" smtClean="0">
                <a:ea typeface="ＭＳ Ｐゴシック" charset="-128"/>
                <a:cs typeface="ＭＳ Ｐゴシック" charset="-128"/>
              </a:rPr>
              <a:t>Potentiell höhere </a:t>
            </a:r>
            <a:r>
              <a:rPr lang="de-DE" sz="24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Gesamtkosten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des </a:t>
            </a:r>
            <a:r>
              <a:rPr lang="de-DE" sz="2400" dirty="0" smtClean="0">
                <a:ea typeface="ＭＳ Ｐゴシック" charset="-128"/>
                <a:cs typeface="ＭＳ Ｐゴシック" charset="-128"/>
              </a:rPr>
              <a:t>Verfahrens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"/>
            </a:pPr>
            <a:r>
              <a:rPr lang="de-DE" sz="2000" dirty="0" smtClean="0">
                <a:ea typeface="ＭＳ Ｐゴシック" charset="-128"/>
                <a:cs typeface="ＭＳ Ｐゴシック" charset="-128"/>
              </a:rPr>
              <a:t>Kann sich in nationalen Phasen aber amortisieren</a:t>
            </a:r>
            <a:endParaRPr lang="de-DE" sz="2000" dirty="0">
              <a:ea typeface="ＭＳ Ｐゴシック" charset="-128"/>
              <a:cs typeface="ＭＳ Ｐゴシック" charset="-128"/>
            </a:endParaRPr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BC49-86B1-564C-859E-A1E1C8FA4D9E}" type="datetime1">
              <a:rPr lang="de-DE" smtClean="0"/>
              <a:t>07.07.2015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10</a:t>
            </a:fld>
            <a:endParaRPr lang="de-DE"/>
          </a:p>
        </p:txBody>
      </p:sp>
      <p:sp>
        <p:nvSpPr>
          <p:cNvPr id="8" name="PB"/>
          <p:cNvSpPr/>
          <p:nvPr/>
        </p:nvSpPr>
        <p:spPr>
          <a:xfrm>
            <a:off x="0" y="6159500"/>
            <a:ext cx="57150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7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de-DE" sz="24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Generell empfehlenswert</a:t>
            </a:r>
          </a:p>
          <a:p>
            <a:pPr>
              <a:spcBef>
                <a:spcPct val="250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de-DE" sz="2400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PCT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, wenn </a:t>
            </a:r>
            <a:br>
              <a:rPr lang="de-DE" sz="2400" dirty="0">
                <a:ea typeface="ＭＳ Ｐゴシック" charset="-128"/>
                <a:cs typeface="ＭＳ Ｐゴシック" charset="-128"/>
              </a:rPr>
            </a:br>
            <a:r>
              <a:rPr lang="de-DE" sz="2400" dirty="0">
                <a:ea typeface="ＭＳ Ｐゴシック" charset="-128"/>
                <a:cs typeface="ＭＳ Ｐゴシック" charset="-128"/>
              </a:rPr>
              <a:t>über Anmeldungen außerhalb EP fallbezogen entschieden wird und/oder als Zeitgewinn</a:t>
            </a:r>
          </a:p>
          <a:p>
            <a:pPr lvl="1">
              <a:spcBef>
                <a:spcPct val="25000"/>
              </a:spcBef>
              <a:spcAft>
                <a:spcPts val="600"/>
              </a:spcAft>
            </a:pPr>
            <a:r>
              <a:rPr lang="de-DE" sz="2000" dirty="0"/>
              <a:t>PCT </a:t>
            </a:r>
            <a:r>
              <a:rPr lang="de-DE" sz="2000" dirty="0" smtClean="0"/>
              <a:t>I für Zeitgewinn und/oder wenn Fortführung klar ist</a:t>
            </a:r>
            <a:endParaRPr lang="de-DE" sz="2000" dirty="0"/>
          </a:p>
          <a:p>
            <a:pPr lvl="1">
              <a:spcBef>
                <a:spcPct val="25000"/>
              </a:spcBef>
              <a:spcAft>
                <a:spcPts val="2400"/>
              </a:spcAft>
            </a:pPr>
            <a:r>
              <a:rPr lang="de-DE" sz="2000" dirty="0"/>
              <a:t>PCT II </a:t>
            </a:r>
            <a:r>
              <a:rPr lang="de-DE" sz="2000" dirty="0">
                <a:solidFill>
                  <a:schemeClr val="accent1"/>
                </a:solidFill>
              </a:rPr>
              <a:t>nur</a:t>
            </a:r>
            <a:r>
              <a:rPr lang="de-DE" sz="2000" dirty="0"/>
              <a:t>, wenn </a:t>
            </a:r>
            <a:r>
              <a:rPr lang="de-DE" sz="2000" dirty="0" smtClean="0"/>
              <a:t>Entscheidung darauf gestützt wird</a:t>
            </a:r>
            <a:endParaRPr lang="de-DE" sz="2000" dirty="0"/>
          </a:p>
          <a:p>
            <a:pPr>
              <a:spcBef>
                <a:spcPts val="0"/>
              </a:spcBef>
              <a:spcAft>
                <a:spcPts val="2038"/>
              </a:spcAft>
              <a:buClr>
                <a:srgbClr val="002060"/>
              </a:buClr>
            </a:pPr>
            <a:r>
              <a:rPr lang="de-DE" sz="24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Nationaler/regionaler Weg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, wenn </a:t>
            </a:r>
            <a:br>
              <a:rPr lang="de-DE" sz="2400" dirty="0">
                <a:ea typeface="ＭＳ Ｐゴシック" charset="-128"/>
                <a:cs typeface="ＭＳ Ｐゴシック" charset="-128"/>
              </a:rPr>
            </a:br>
            <a:r>
              <a:rPr lang="de-DE" sz="2400" dirty="0">
                <a:ea typeface="ＭＳ Ｐゴシック" charset="-128"/>
                <a:cs typeface="ＭＳ Ｐゴシック" charset="-128"/>
              </a:rPr>
              <a:t>Stand der Technik und Märkte gut bekannt sind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11</a:t>
            </a:fld>
            <a:endParaRPr lang="de-DE"/>
          </a:p>
        </p:txBody>
      </p:sp>
      <p:sp>
        <p:nvSpPr>
          <p:cNvPr id="7" name="PB"/>
          <p:cNvSpPr/>
          <p:nvPr/>
        </p:nvSpPr>
        <p:spPr>
          <a:xfrm>
            <a:off x="0" y="6159500"/>
            <a:ext cx="62865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3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Kosteneffizient Anmelden mit PCT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400" dirty="0">
                <a:ea typeface="ＭＳ Ｐゴシック" charset="-128"/>
                <a:cs typeface="ＭＳ Ｐゴシック" charset="-128"/>
              </a:rPr>
              <a:t>Informationen stetig auswerten</a:t>
            </a:r>
            <a:r>
              <a:rPr lang="de-DE" b="1" dirty="0"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de-DE" sz="2400" dirty="0">
                <a:ea typeface="ＭＳ Ｐゴシック" charset="-128"/>
                <a:cs typeface="ＭＳ Ｐゴシック" charset="-128"/>
              </a:rPr>
              <a:t>Entscheidung über </a:t>
            </a:r>
            <a:r>
              <a:rPr lang="de-DE" sz="2400" dirty="0" smtClean="0">
                <a:ea typeface="ＭＳ Ｐゴシック" charset="-128"/>
                <a:cs typeface="ＭＳ Ｐゴシック" charset="-128"/>
              </a:rPr>
              <a:t>Anmeldung 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stets neu prüfen</a:t>
            </a:r>
          </a:p>
          <a:p>
            <a:pPr lvl="1">
              <a:spcBef>
                <a:spcPct val="35000"/>
              </a:spcBef>
              <a:buFont typeface="Wingdings" charset="2"/>
              <a:buChar char="ü"/>
            </a:pPr>
            <a:r>
              <a:rPr lang="de-DE" sz="1800" dirty="0"/>
              <a:t>schneller Prüfungsantrag bei nationaler </a:t>
            </a:r>
            <a:r>
              <a:rPr lang="de-DE" sz="1800" dirty="0" smtClean="0"/>
              <a:t>Voranmeldung (DPMA)</a:t>
            </a:r>
            <a:endParaRPr lang="de-DE" sz="1800" dirty="0"/>
          </a:p>
          <a:p>
            <a:pPr lvl="1">
              <a:spcBef>
                <a:spcPct val="35000"/>
              </a:spcBef>
              <a:buFont typeface="Wingdings" charset="2"/>
              <a:buChar char="ü"/>
            </a:pPr>
            <a:r>
              <a:rPr lang="en-US" sz="1800" dirty="0"/>
              <a:t>Written Opinion </a:t>
            </a:r>
            <a:r>
              <a:rPr lang="de-DE" sz="1800" dirty="0"/>
              <a:t>zum ISR „richtig“ auswerten (Zeitdruck!)</a:t>
            </a:r>
          </a:p>
          <a:p>
            <a:pPr lvl="1">
              <a:spcBef>
                <a:spcPct val="35000"/>
              </a:spcBef>
              <a:buFont typeface="Wingdings" charset="2"/>
              <a:buChar char="ü"/>
            </a:pPr>
            <a:r>
              <a:rPr lang="de-DE" sz="1800" dirty="0"/>
              <a:t>Kapitel II Prüfungsverfahren nur in „engen“ Fällen</a:t>
            </a:r>
          </a:p>
          <a:p>
            <a:pPr lvl="1">
              <a:spcBef>
                <a:spcPct val="35000"/>
              </a:spcBef>
              <a:buFont typeface="Wingdings" charset="2"/>
              <a:buChar char="ü"/>
            </a:pPr>
            <a:r>
              <a:rPr lang="de-DE" sz="1800" dirty="0"/>
              <a:t>Anmeldung stoppen, wenn wirtschaftlich nicht mehr interessant</a:t>
            </a:r>
          </a:p>
          <a:p>
            <a:pPr lvl="1">
              <a:spcBef>
                <a:spcPct val="35000"/>
              </a:spcBef>
              <a:buFont typeface="Wingdings" charset="2"/>
              <a:buChar char="ü"/>
            </a:pPr>
            <a:r>
              <a:rPr lang="de-DE" sz="1800" dirty="0"/>
              <a:t>US-Format vor Einleitung mit kompletter Überarbeitung der Ansprüche</a:t>
            </a:r>
          </a:p>
          <a:p>
            <a:pPr lvl="1">
              <a:spcBef>
                <a:spcPct val="35000"/>
              </a:spcBef>
              <a:buFont typeface="Wingdings" charset="2"/>
              <a:buChar char="ü"/>
            </a:pPr>
            <a:r>
              <a:rPr lang="de-DE" sz="1800" dirty="0"/>
              <a:t>auf sinnvolle Unteransprüche achten, 15 Ansprüche maximal</a:t>
            </a:r>
          </a:p>
          <a:p>
            <a:pPr lvl="1">
              <a:spcBef>
                <a:spcPct val="35000"/>
              </a:spcBef>
              <a:buFont typeface="Wingdings" charset="2"/>
              <a:buChar char="ü"/>
            </a:pPr>
            <a:r>
              <a:rPr lang="de-DE" sz="1800" dirty="0"/>
              <a:t>bei/nach Einleitung EP-Phase Beanstandungen aus IPRP beheben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12</a:t>
            </a:fld>
            <a:endParaRPr lang="de-DE"/>
          </a:p>
        </p:txBody>
      </p:sp>
      <p:sp>
        <p:nvSpPr>
          <p:cNvPr id="7" name="PB"/>
          <p:cNvSpPr/>
          <p:nvPr/>
        </p:nvSpPr>
        <p:spPr>
          <a:xfrm>
            <a:off x="0" y="6159500"/>
            <a:ext cx="68580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6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WIPO-Dienste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6" y="1934733"/>
            <a:ext cx="7385913" cy="428993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13</a:t>
            </a:fld>
            <a:endParaRPr lang="de-DE"/>
          </a:p>
        </p:txBody>
      </p:sp>
      <p:sp>
        <p:nvSpPr>
          <p:cNvPr id="8" name="PB"/>
          <p:cNvSpPr/>
          <p:nvPr/>
        </p:nvSpPr>
        <p:spPr>
          <a:xfrm>
            <a:off x="0" y="6159500"/>
            <a:ext cx="74295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0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WIPO-Dienste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4" y="1953145"/>
            <a:ext cx="7640501" cy="412314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14</a:t>
            </a:fld>
            <a:endParaRPr lang="de-DE"/>
          </a:p>
        </p:txBody>
      </p:sp>
      <p:sp>
        <p:nvSpPr>
          <p:cNvPr id="8" name="PB"/>
          <p:cNvSpPr/>
          <p:nvPr/>
        </p:nvSpPr>
        <p:spPr>
          <a:xfrm>
            <a:off x="0" y="6159500"/>
            <a:ext cx="80010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0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WIPO-Dienste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9" y="1916322"/>
            <a:ext cx="7482470" cy="412314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15</a:t>
            </a:fld>
            <a:endParaRPr lang="de-DE"/>
          </a:p>
        </p:txBody>
      </p:sp>
      <p:sp>
        <p:nvSpPr>
          <p:cNvPr id="8" name="PB"/>
          <p:cNvSpPr/>
          <p:nvPr/>
        </p:nvSpPr>
        <p:spPr>
          <a:xfrm>
            <a:off x="0" y="6159500"/>
            <a:ext cx="85725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0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56249"/>
            <a:ext cx="8229600" cy="2444392"/>
          </a:xfrm>
        </p:spPr>
        <p:txBody>
          <a:bodyPr>
            <a:normAutofit/>
          </a:bodyPr>
          <a:lstStyle/>
          <a:p>
            <a:pPr marL="0" indent="0" algn="ctr"/>
            <a:r>
              <a:rPr lang="de-DE" sz="2400" dirty="0" smtClean="0"/>
              <a:t>Vielen Dank. Haben Sie </a:t>
            </a:r>
            <a:r>
              <a:rPr lang="de-DE" sz="2400" dirty="0" smtClean="0">
                <a:solidFill>
                  <a:schemeClr val="accent1"/>
                </a:solidFill>
              </a:rPr>
              <a:t>Fragen?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4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4675" indent="-574675">
              <a:lnSpc>
                <a:spcPct val="80000"/>
              </a:lnSpc>
              <a:spcBef>
                <a:spcPct val="55000"/>
              </a:spcBef>
              <a:spcAft>
                <a:spcPct val="60000"/>
              </a:spcAft>
              <a:buFontTx/>
              <a:buAutoNum type="arabicPeriod"/>
            </a:pPr>
            <a:r>
              <a:rPr lang="de-DE" dirty="0" smtClean="0">
                <a:solidFill>
                  <a:srgbClr val="002552"/>
                </a:solidFill>
              </a:rPr>
              <a:t>PCT Überblick</a:t>
            </a:r>
            <a:endParaRPr lang="de-DE" dirty="0">
              <a:solidFill>
                <a:srgbClr val="002552"/>
              </a:solidFill>
            </a:endParaRPr>
          </a:p>
          <a:p>
            <a:pPr marL="574675" indent="-574675">
              <a:lnSpc>
                <a:spcPct val="80000"/>
              </a:lnSpc>
              <a:spcBef>
                <a:spcPct val="55000"/>
              </a:spcBef>
              <a:spcAft>
                <a:spcPct val="60000"/>
              </a:spcAft>
              <a:buFontTx/>
              <a:buAutoNum type="arabicPeriod"/>
            </a:pPr>
            <a:r>
              <a:rPr lang="de-DE" dirty="0" smtClean="0">
                <a:solidFill>
                  <a:srgbClr val="002552"/>
                </a:solidFill>
              </a:rPr>
              <a:t>Kostenvergleich</a:t>
            </a:r>
            <a:endParaRPr lang="de-DE" dirty="0">
              <a:solidFill>
                <a:srgbClr val="002552"/>
              </a:solidFill>
            </a:endParaRPr>
          </a:p>
          <a:p>
            <a:pPr marL="574675" indent="-574675">
              <a:lnSpc>
                <a:spcPct val="80000"/>
              </a:lnSpc>
              <a:spcBef>
                <a:spcPct val="55000"/>
              </a:spcBef>
              <a:spcAft>
                <a:spcPct val="60000"/>
              </a:spcAft>
              <a:buFontTx/>
              <a:buAutoNum type="arabicPeriod"/>
            </a:pPr>
            <a:r>
              <a:rPr lang="de-DE" dirty="0" smtClean="0">
                <a:solidFill>
                  <a:srgbClr val="002552"/>
                </a:solidFill>
              </a:rPr>
              <a:t>Bewertung/Empfehlung</a:t>
            </a:r>
            <a:endParaRPr lang="de-DE" dirty="0">
              <a:solidFill>
                <a:srgbClr val="002552"/>
              </a:solidFill>
            </a:endParaRPr>
          </a:p>
          <a:p>
            <a:pPr marL="574675" indent="-574675">
              <a:lnSpc>
                <a:spcPct val="80000"/>
              </a:lnSpc>
              <a:spcBef>
                <a:spcPct val="55000"/>
              </a:spcBef>
              <a:spcAft>
                <a:spcPct val="60000"/>
              </a:spcAft>
              <a:buFontTx/>
              <a:buAutoNum type="arabicPeriod"/>
            </a:pPr>
            <a:r>
              <a:rPr lang="de-DE" dirty="0" smtClean="0">
                <a:solidFill>
                  <a:srgbClr val="002552"/>
                </a:solidFill>
              </a:rPr>
              <a:t>WIPO-Dienste</a:t>
            </a:r>
            <a:endParaRPr lang="de-DE" dirty="0">
              <a:solidFill>
                <a:srgbClr val="002552"/>
              </a:solidFill>
            </a:endParaRPr>
          </a:p>
          <a:p>
            <a:pPr>
              <a:lnSpc>
                <a:spcPct val="80000"/>
              </a:lnSpc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2</a:t>
            </a:fld>
            <a:endParaRPr lang="de-DE"/>
          </a:p>
        </p:txBody>
      </p:sp>
      <p:sp>
        <p:nvSpPr>
          <p:cNvPr id="8" name="PB"/>
          <p:cNvSpPr/>
          <p:nvPr/>
        </p:nvSpPr>
        <p:spPr>
          <a:xfrm>
            <a:off x="0" y="6159500"/>
            <a:ext cx="11430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5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Patentfamilie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3</a:t>
            </a:fld>
            <a:endParaRPr lang="de-DE"/>
          </a:p>
        </p:txBody>
      </p:sp>
      <p:sp>
        <p:nvSpPr>
          <p:cNvPr id="15" name="Line 56"/>
          <p:cNvSpPr>
            <a:spLocks noChangeAspect="1" noChangeShapeType="1"/>
          </p:cNvSpPr>
          <p:nvPr/>
        </p:nvSpPr>
        <p:spPr bwMode="auto">
          <a:xfrm>
            <a:off x="3723365" y="3302922"/>
            <a:ext cx="93471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57"/>
          <p:cNvSpPr>
            <a:spLocks noChangeAspect="1" noChangeShapeType="1"/>
          </p:cNvSpPr>
          <p:nvPr/>
        </p:nvSpPr>
        <p:spPr bwMode="auto">
          <a:xfrm flipV="1">
            <a:off x="3723365" y="2528351"/>
            <a:ext cx="934718" cy="77457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58"/>
          <p:cNvSpPr>
            <a:spLocks noChangeAspect="1" noChangeShapeType="1"/>
          </p:cNvSpPr>
          <p:nvPr/>
        </p:nvSpPr>
        <p:spPr bwMode="auto">
          <a:xfrm rot="16200000" flipH="1">
            <a:off x="3752015" y="3274272"/>
            <a:ext cx="822717" cy="88001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5557406" y="2963074"/>
            <a:ext cx="1375531" cy="2374692"/>
            <a:chOff x="8314" y="2899"/>
            <a:chExt cx="2138" cy="4191"/>
          </a:xfrm>
        </p:grpSpPr>
        <p:sp>
          <p:nvSpPr>
            <p:cNvPr id="43" name="Freeform 60"/>
            <p:cNvSpPr>
              <a:spLocks noChangeAspect="1"/>
            </p:cNvSpPr>
            <p:nvPr/>
          </p:nvSpPr>
          <p:spPr bwMode="auto">
            <a:xfrm>
              <a:off x="8314" y="2899"/>
              <a:ext cx="2138" cy="2053"/>
            </a:xfrm>
            <a:custGeom>
              <a:avLst/>
              <a:gdLst>
                <a:gd name="T0" fmla="*/ 0 w 1425"/>
                <a:gd name="T1" fmla="*/ 1368 h 1368"/>
                <a:gd name="T2" fmla="*/ 627 w 1425"/>
                <a:gd name="T3" fmla="*/ 1368 h 1368"/>
                <a:gd name="T4" fmla="*/ 627 w 1425"/>
                <a:gd name="T5" fmla="*/ 0 h 1368"/>
                <a:gd name="T6" fmla="*/ 1425 w 1425"/>
                <a:gd name="T7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368">
                  <a:moveTo>
                    <a:pt x="0" y="1368"/>
                  </a:moveTo>
                  <a:lnTo>
                    <a:pt x="627" y="1368"/>
                  </a:lnTo>
                  <a:lnTo>
                    <a:pt x="627" y="0"/>
                  </a:lnTo>
                  <a:lnTo>
                    <a:pt x="1425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61"/>
            <p:cNvSpPr>
              <a:spLocks noChangeAspect="1" noChangeShapeType="1"/>
            </p:cNvSpPr>
            <p:nvPr/>
          </p:nvSpPr>
          <p:spPr bwMode="auto">
            <a:xfrm>
              <a:off x="9255" y="4268"/>
              <a:ext cx="119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62"/>
            <p:cNvSpPr>
              <a:spLocks noChangeAspect="1"/>
            </p:cNvSpPr>
            <p:nvPr/>
          </p:nvSpPr>
          <p:spPr bwMode="auto">
            <a:xfrm>
              <a:off x="9255" y="4952"/>
              <a:ext cx="1197" cy="2138"/>
            </a:xfrm>
            <a:custGeom>
              <a:avLst/>
              <a:gdLst>
                <a:gd name="T0" fmla="*/ 0 w 798"/>
                <a:gd name="T1" fmla="*/ 0 h 1425"/>
                <a:gd name="T2" fmla="*/ 0 w 798"/>
                <a:gd name="T3" fmla="*/ 1425 h 1425"/>
                <a:gd name="T4" fmla="*/ 798 w 798"/>
                <a:gd name="T5" fmla="*/ 1425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8" h="1425">
                  <a:moveTo>
                    <a:pt x="0" y="0"/>
                  </a:moveTo>
                  <a:lnTo>
                    <a:pt x="0" y="1425"/>
                  </a:lnTo>
                  <a:lnTo>
                    <a:pt x="798" y="1425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63"/>
            <p:cNvSpPr>
              <a:spLocks noChangeAspect="1" noChangeShapeType="1"/>
            </p:cNvSpPr>
            <p:nvPr/>
          </p:nvSpPr>
          <p:spPr bwMode="auto">
            <a:xfrm>
              <a:off x="9255" y="5722"/>
              <a:ext cx="119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2769341" y="3060780"/>
            <a:ext cx="936327" cy="532429"/>
            <a:chOff x="1044" y="3071"/>
            <a:chExt cx="1454" cy="940"/>
          </a:xfrm>
        </p:grpSpPr>
        <p:sp>
          <p:nvSpPr>
            <p:cNvPr id="41" name="Text Box 65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 dirty="0" smtClean="0">
                  <a:latin typeface="AvantGarde Md BT" pitchFamily="34" charset="0"/>
                </a:rPr>
                <a:t>DE</a:t>
              </a:r>
              <a:endParaRPr lang="de-DE" altLang="de-DE" sz="2000" dirty="0">
                <a:latin typeface="AvantGarde Md BT" pitchFamily="34" charset="0"/>
              </a:endParaRPr>
            </a:p>
          </p:txBody>
        </p:sp>
        <p:sp>
          <p:nvSpPr>
            <p:cNvPr id="42" name="Oval 66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4640386" y="2221071"/>
            <a:ext cx="936327" cy="532429"/>
            <a:chOff x="1044" y="3071"/>
            <a:chExt cx="1454" cy="940"/>
          </a:xfrm>
        </p:grpSpPr>
        <p:sp>
          <p:nvSpPr>
            <p:cNvPr id="39" name="Text Box 68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>
                  <a:latin typeface="AvantGarde Md BT" pitchFamily="34" charset="0"/>
                </a:rPr>
                <a:t>US</a:t>
              </a:r>
              <a:endParaRPr lang="de-DE" altLang="de-DE" sz="2000">
                <a:latin typeface="AvantGarde Md BT" pitchFamily="34" charset="0"/>
              </a:endParaRPr>
            </a:p>
          </p:txBody>
        </p:sp>
        <p:sp>
          <p:nvSpPr>
            <p:cNvPr id="40" name="Oval 69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1" name="Group 70"/>
          <p:cNvGrpSpPr>
            <a:grpSpLocks/>
          </p:cNvGrpSpPr>
          <p:nvPr/>
        </p:nvGrpSpPr>
        <p:grpSpPr bwMode="auto">
          <a:xfrm>
            <a:off x="4677388" y="3028211"/>
            <a:ext cx="934718" cy="532429"/>
            <a:chOff x="1044" y="3071"/>
            <a:chExt cx="1454" cy="940"/>
          </a:xfrm>
        </p:grpSpPr>
        <p:sp>
          <p:nvSpPr>
            <p:cNvPr id="37" name="Text Box 71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>
                  <a:latin typeface="AvantGarde Md BT" pitchFamily="34" charset="0"/>
                </a:rPr>
                <a:t>JP</a:t>
              </a:r>
              <a:endParaRPr lang="de-DE" altLang="de-DE" sz="2000">
                <a:latin typeface="AvantGarde Md BT" pitchFamily="34" charset="0"/>
              </a:endParaRPr>
            </a:p>
          </p:txBody>
        </p:sp>
        <p:sp>
          <p:nvSpPr>
            <p:cNvPr id="38" name="Oval 72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73"/>
          <p:cNvGrpSpPr>
            <a:grpSpLocks/>
          </p:cNvGrpSpPr>
          <p:nvPr/>
        </p:nvGrpSpPr>
        <p:grpSpPr bwMode="auto">
          <a:xfrm>
            <a:off x="6950634" y="2705355"/>
            <a:ext cx="936327" cy="532429"/>
            <a:chOff x="1044" y="3071"/>
            <a:chExt cx="1454" cy="940"/>
          </a:xfrm>
        </p:grpSpPr>
        <p:sp>
          <p:nvSpPr>
            <p:cNvPr id="35" name="Text Box 74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>
                  <a:latin typeface="AvantGarde Md BT" pitchFamily="34" charset="0"/>
                </a:rPr>
                <a:t>DE</a:t>
              </a:r>
              <a:endParaRPr lang="de-DE" altLang="de-DE" sz="2000">
                <a:latin typeface="AvantGarde Md BT" pitchFamily="34" charset="0"/>
              </a:endParaRPr>
            </a:p>
          </p:txBody>
        </p:sp>
        <p:sp>
          <p:nvSpPr>
            <p:cNvPr id="36" name="Oval 75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6950634" y="3479927"/>
            <a:ext cx="936327" cy="532429"/>
            <a:chOff x="1044" y="3071"/>
            <a:chExt cx="1454" cy="940"/>
          </a:xfrm>
        </p:grpSpPr>
        <p:sp>
          <p:nvSpPr>
            <p:cNvPr id="33" name="Text Box 77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>
                  <a:latin typeface="AvantGarde Md BT" pitchFamily="34" charset="0"/>
                </a:rPr>
                <a:t>GB</a:t>
              </a:r>
              <a:endParaRPr lang="de-DE" altLang="de-DE" sz="2000">
                <a:latin typeface="AvantGarde Md BT" pitchFamily="34" charset="0"/>
              </a:endParaRPr>
            </a:p>
          </p:txBody>
        </p:sp>
        <p:sp>
          <p:nvSpPr>
            <p:cNvPr id="34" name="Oval 78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79"/>
          <p:cNvGrpSpPr>
            <a:grpSpLocks/>
          </p:cNvGrpSpPr>
          <p:nvPr/>
        </p:nvGrpSpPr>
        <p:grpSpPr bwMode="auto">
          <a:xfrm>
            <a:off x="6950634" y="4287067"/>
            <a:ext cx="936327" cy="532429"/>
            <a:chOff x="1044" y="3071"/>
            <a:chExt cx="1454" cy="940"/>
          </a:xfrm>
        </p:grpSpPr>
        <p:sp>
          <p:nvSpPr>
            <p:cNvPr id="31" name="Text Box 80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>
                  <a:latin typeface="AvantGarde Md BT" pitchFamily="34" charset="0"/>
                </a:rPr>
                <a:t>FR</a:t>
              </a:r>
              <a:endParaRPr lang="de-DE" altLang="de-DE" sz="2000">
                <a:latin typeface="AvantGarde Md BT" pitchFamily="34" charset="0"/>
              </a:endParaRPr>
            </a:p>
          </p:txBody>
        </p:sp>
        <p:sp>
          <p:nvSpPr>
            <p:cNvPr id="32" name="Oval 81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5" name="Group 82"/>
          <p:cNvGrpSpPr>
            <a:grpSpLocks/>
          </p:cNvGrpSpPr>
          <p:nvPr/>
        </p:nvGrpSpPr>
        <p:grpSpPr bwMode="auto">
          <a:xfrm>
            <a:off x="6950634" y="5094208"/>
            <a:ext cx="936327" cy="532429"/>
            <a:chOff x="1044" y="3071"/>
            <a:chExt cx="1454" cy="940"/>
          </a:xfrm>
        </p:grpSpPr>
        <p:sp>
          <p:nvSpPr>
            <p:cNvPr id="29" name="Text Box 83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>
                  <a:latin typeface="AvantGarde Md BT" pitchFamily="34" charset="0"/>
                </a:rPr>
                <a:t>IT</a:t>
              </a:r>
              <a:endParaRPr lang="de-DE" altLang="de-DE" sz="2000">
                <a:latin typeface="AvantGarde Md BT" pitchFamily="34" charset="0"/>
              </a:endParaRPr>
            </a:p>
          </p:txBody>
        </p:sp>
        <p:sp>
          <p:nvSpPr>
            <p:cNvPr id="30" name="Oval 84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85"/>
          <p:cNvGrpSpPr>
            <a:grpSpLocks/>
          </p:cNvGrpSpPr>
          <p:nvPr/>
        </p:nvGrpSpPr>
        <p:grpSpPr bwMode="auto">
          <a:xfrm>
            <a:off x="4603383" y="3867921"/>
            <a:ext cx="936327" cy="532429"/>
            <a:chOff x="1044" y="3071"/>
            <a:chExt cx="1454" cy="940"/>
          </a:xfrm>
        </p:grpSpPr>
        <p:sp>
          <p:nvSpPr>
            <p:cNvPr id="27" name="Text Box 86"/>
            <p:cNvSpPr txBox="1">
              <a:spLocks noChangeAspect="1" noChangeArrowheads="1"/>
            </p:cNvSpPr>
            <p:nvPr/>
          </p:nvSpPr>
          <p:spPr bwMode="auto">
            <a:xfrm>
              <a:off x="1181" y="3156"/>
              <a:ext cx="1179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spcBef>
                  <a:spcPts val="300"/>
                </a:spcBef>
                <a:spcAft>
                  <a:spcPct val="0"/>
                </a:spcAft>
                <a:buFontTx/>
                <a:buNone/>
              </a:pPr>
              <a:r>
                <a:rPr lang="de-DE" altLang="de-DE" sz="2200">
                  <a:latin typeface="AvantGarde Md BT" pitchFamily="34" charset="0"/>
                </a:rPr>
                <a:t>EP</a:t>
              </a:r>
              <a:endParaRPr lang="de-DE" altLang="de-DE" sz="2000">
                <a:latin typeface="AvantGarde Md BT" pitchFamily="34" charset="0"/>
              </a:endParaRPr>
            </a:p>
          </p:txBody>
        </p:sp>
        <p:sp>
          <p:nvSpPr>
            <p:cNvPr id="28" name="Oval 87"/>
            <p:cNvSpPr>
              <a:spLocks noChangeAspect="1" noChangeArrowheads="1"/>
            </p:cNvSpPr>
            <p:nvPr/>
          </p:nvSpPr>
          <p:spPr bwMode="auto">
            <a:xfrm>
              <a:off x="1044" y="3071"/>
              <a:ext cx="1454" cy="94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3095593" y="4707078"/>
            <a:ext cx="1255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dirty="0"/>
              <a:t>12 </a:t>
            </a:r>
            <a:r>
              <a:rPr lang="de-DE" altLang="de-DE" dirty="0" smtClean="0"/>
              <a:t>Monate</a:t>
            </a:r>
            <a:endParaRPr lang="de-DE" altLang="de-DE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2769342" y="4771351"/>
            <a:ext cx="1888742" cy="439121"/>
            <a:chOff x="679835" y="4292931"/>
            <a:chExt cx="3810000" cy="457200"/>
          </a:xfrm>
        </p:grpSpPr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679835" y="4597731"/>
              <a:ext cx="381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4489835" y="4292931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679835" y="4292931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6" name="PB"/>
          <p:cNvSpPr/>
          <p:nvPr/>
        </p:nvSpPr>
        <p:spPr>
          <a:xfrm>
            <a:off x="0" y="6159500"/>
            <a:ext cx="17145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2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Patentfamilie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4</a:t>
            </a:fld>
            <a:endParaRPr lang="de-DE"/>
          </a:p>
        </p:txBody>
      </p:sp>
      <p:sp>
        <p:nvSpPr>
          <p:cNvPr id="10" name="Rectangle 49"/>
          <p:cNvSpPr>
            <a:spLocks noChangeArrowheads="1"/>
          </p:cNvSpPr>
          <p:nvPr/>
        </p:nvSpPr>
        <p:spPr bwMode="auto">
          <a:xfrm>
            <a:off x="2383228" y="2832799"/>
            <a:ext cx="1698902" cy="10195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915994" y="2221071"/>
            <a:ext cx="6970967" cy="3405566"/>
            <a:chOff x="720" y="1104"/>
            <a:chExt cx="4333" cy="2405"/>
          </a:xfrm>
        </p:grpSpPr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720" y="1697"/>
              <a:ext cx="582" cy="376"/>
              <a:chOff x="1044" y="3071"/>
              <a:chExt cx="1454" cy="940"/>
            </a:xfrm>
          </p:grpSpPr>
          <p:sp>
            <p:nvSpPr>
              <p:cNvPr id="47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DE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48" name="Oval 54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4" name="Line 55"/>
            <p:cNvSpPr>
              <a:spLocks noChangeAspect="1" noChangeShapeType="1"/>
            </p:cNvSpPr>
            <p:nvPr/>
          </p:nvSpPr>
          <p:spPr bwMode="auto">
            <a:xfrm>
              <a:off x="1302" y="1868"/>
              <a:ext cx="5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56"/>
            <p:cNvSpPr>
              <a:spLocks noChangeAspect="1" noChangeShapeType="1"/>
            </p:cNvSpPr>
            <p:nvPr/>
          </p:nvSpPr>
          <p:spPr bwMode="auto">
            <a:xfrm>
              <a:off x="2465" y="1868"/>
              <a:ext cx="5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57"/>
            <p:cNvSpPr>
              <a:spLocks noChangeAspect="1" noChangeShapeType="1"/>
            </p:cNvSpPr>
            <p:nvPr/>
          </p:nvSpPr>
          <p:spPr bwMode="auto">
            <a:xfrm flipV="1">
              <a:off x="2465" y="1321"/>
              <a:ext cx="581" cy="5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58"/>
            <p:cNvSpPr>
              <a:spLocks noChangeAspect="1" noChangeShapeType="1"/>
            </p:cNvSpPr>
            <p:nvPr/>
          </p:nvSpPr>
          <p:spPr bwMode="auto">
            <a:xfrm rot="16200000" flipH="1">
              <a:off x="2448" y="1885"/>
              <a:ext cx="581" cy="5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3605" y="1628"/>
              <a:ext cx="855" cy="1677"/>
              <a:chOff x="8314" y="2899"/>
              <a:chExt cx="2138" cy="4191"/>
            </a:xfrm>
          </p:grpSpPr>
          <p:sp>
            <p:nvSpPr>
              <p:cNvPr id="43" name="Freeform 60"/>
              <p:cNvSpPr>
                <a:spLocks noChangeAspect="1"/>
              </p:cNvSpPr>
              <p:nvPr/>
            </p:nvSpPr>
            <p:spPr bwMode="auto">
              <a:xfrm>
                <a:off x="8314" y="2899"/>
                <a:ext cx="2138" cy="2053"/>
              </a:xfrm>
              <a:custGeom>
                <a:avLst/>
                <a:gdLst>
                  <a:gd name="T0" fmla="*/ 0 w 1425"/>
                  <a:gd name="T1" fmla="*/ 1368 h 1368"/>
                  <a:gd name="T2" fmla="*/ 627 w 1425"/>
                  <a:gd name="T3" fmla="*/ 1368 h 1368"/>
                  <a:gd name="T4" fmla="*/ 627 w 1425"/>
                  <a:gd name="T5" fmla="*/ 0 h 1368"/>
                  <a:gd name="T6" fmla="*/ 1425 w 1425"/>
                  <a:gd name="T7" fmla="*/ 0 h 1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5" h="1368">
                    <a:moveTo>
                      <a:pt x="0" y="1368"/>
                    </a:moveTo>
                    <a:lnTo>
                      <a:pt x="627" y="1368"/>
                    </a:lnTo>
                    <a:lnTo>
                      <a:pt x="627" y="0"/>
                    </a:lnTo>
                    <a:lnTo>
                      <a:pt x="1425" y="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61"/>
              <p:cNvSpPr>
                <a:spLocks noChangeAspect="1" noChangeShapeType="1"/>
              </p:cNvSpPr>
              <p:nvPr/>
            </p:nvSpPr>
            <p:spPr bwMode="auto">
              <a:xfrm>
                <a:off x="9255" y="4268"/>
                <a:ext cx="119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Freeform 62"/>
              <p:cNvSpPr>
                <a:spLocks noChangeAspect="1"/>
              </p:cNvSpPr>
              <p:nvPr/>
            </p:nvSpPr>
            <p:spPr bwMode="auto">
              <a:xfrm>
                <a:off x="9255" y="4952"/>
                <a:ext cx="1197" cy="2138"/>
              </a:xfrm>
              <a:custGeom>
                <a:avLst/>
                <a:gdLst>
                  <a:gd name="T0" fmla="*/ 0 w 798"/>
                  <a:gd name="T1" fmla="*/ 0 h 1425"/>
                  <a:gd name="T2" fmla="*/ 0 w 798"/>
                  <a:gd name="T3" fmla="*/ 1425 h 1425"/>
                  <a:gd name="T4" fmla="*/ 798 w 798"/>
                  <a:gd name="T5" fmla="*/ 1425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8" h="1425">
                    <a:moveTo>
                      <a:pt x="0" y="0"/>
                    </a:moveTo>
                    <a:lnTo>
                      <a:pt x="0" y="1425"/>
                    </a:lnTo>
                    <a:lnTo>
                      <a:pt x="798" y="1425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Line 63"/>
              <p:cNvSpPr>
                <a:spLocks noChangeAspect="1" noChangeShapeType="1"/>
              </p:cNvSpPr>
              <p:nvPr/>
            </p:nvSpPr>
            <p:spPr bwMode="auto">
              <a:xfrm>
                <a:off x="9255" y="5722"/>
                <a:ext cx="119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64"/>
            <p:cNvGrpSpPr>
              <a:grpSpLocks/>
            </p:cNvGrpSpPr>
            <p:nvPr/>
          </p:nvGrpSpPr>
          <p:grpSpPr bwMode="auto">
            <a:xfrm>
              <a:off x="1872" y="1697"/>
              <a:ext cx="582" cy="376"/>
              <a:chOff x="1044" y="3071"/>
              <a:chExt cx="1454" cy="940"/>
            </a:xfrm>
          </p:grpSpPr>
          <p:sp>
            <p:nvSpPr>
              <p:cNvPr id="41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 dirty="0">
                    <a:latin typeface="AvantGarde Md BT" pitchFamily="34" charset="0"/>
                  </a:rPr>
                  <a:t>PCT</a:t>
                </a:r>
                <a:endParaRPr lang="de-DE" altLang="de-DE" sz="2000" dirty="0">
                  <a:latin typeface="AvantGarde Md BT" pitchFamily="34" charset="0"/>
                </a:endParaRPr>
              </a:p>
            </p:txBody>
          </p:sp>
          <p:sp>
            <p:nvSpPr>
              <p:cNvPr id="42" name="Oval 66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67"/>
            <p:cNvGrpSpPr>
              <a:grpSpLocks/>
            </p:cNvGrpSpPr>
            <p:nvPr/>
          </p:nvGrpSpPr>
          <p:grpSpPr bwMode="auto">
            <a:xfrm>
              <a:off x="3035" y="1104"/>
              <a:ext cx="582" cy="376"/>
              <a:chOff x="1044" y="3071"/>
              <a:chExt cx="1454" cy="940"/>
            </a:xfrm>
          </p:grpSpPr>
          <p:sp>
            <p:nvSpPr>
              <p:cNvPr id="39" name="Text Box 68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US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40" name="Oval 69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3058" y="1674"/>
              <a:ext cx="581" cy="376"/>
              <a:chOff x="1044" y="3071"/>
              <a:chExt cx="1454" cy="940"/>
            </a:xfrm>
          </p:grpSpPr>
          <p:sp>
            <p:nvSpPr>
              <p:cNvPr id="37" name="Text Box 71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JP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38" name="Oval 72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4471" y="1446"/>
              <a:ext cx="582" cy="376"/>
              <a:chOff x="1044" y="3071"/>
              <a:chExt cx="1454" cy="940"/>
            </a:xfrm>
          </p:grpSpPr>
          <p:sp>
            <p:nvSpPr>
              <p:cNvPr id="35" name="Text Box 74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DE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36" name="Oval 75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76"/>
            <p:cNvGrpSpPr>
              <a:grpSpLocks/>
            </p:cNvGrpSpPr>
            <p:nvPr/>
          </p:nvGrpSpPr>
          <p:grpSpPr bwMode="auto">
            <a:xfrm>
              <a:off x="4471" y="1993"/>
              <a:ext cx="582" cy="376"/>
              <a:chOff x="1044" y="3071"/>
              <a:chExt cx="1454" cy="940"/>
            </a:xfrm>
          </p:grpSpPr>
          <p:sp>
            <p:nvSpPr>
              <p:cNvPr id="3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GB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34" name="Oval 78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" name="Group 79"/>
            <p:cNvGrpSpPr>
              <a:grpSpLocks/>
            </p:cNvGrpSpPr>
            <p:nvPr/>
          </p:nvGrpSpPr>
          <p:grpSpPr bwMode="auto">
            <a:xfrm>
              <a:off x="4471" y="2563"/>
              <a:ext cx="582" cy="376"/>
              <a:chOff x="1044" y="3071"/>
              <a:chExt cx="1454" cy="940"/>
            </a:xfrm>
          </p:grpSpPr>
          <p:sp>
            <p:nvSpPr>
              <p:cNvPr id="31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FR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32" name="Oval 81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82"/>
            <p:cNvGrpSpPr>
              <a:grpSpLocks/>
            </p:cNvGrpSpPr>
            <p:nvPr/>
          </p:nvGrpSpPr>
          <p:grpSpPr bwMode="auto">
            <a:xfrm>
              <a:off x="4471" y="3133"/>
              <a:ext cx="582" cy="376"/>
              <a:chOff x="1044" y="3071"/>
              <a:chExt cx="1454" cy="940"/>
            </a:xfrm>
          </p:grpSpPr>
          <p:sp>
            <p:nvSpPr>
              <p:cNvPr id="29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IT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30" name="Oval 84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85"/>
            <p:cNvGrpSpPr>
              <a:grpSpLocks/>
            </p:cNvGrpSpPr>
            <p:nvPr/>
          </p:nvGrpSpPr>
          <p:grpSpPr bwMode="auto">
            <a:xfrm>
              <a:off x="3012" y="2267"/>
              <a:ext cx="582" cy="376"/>
              <a:chOff x="1044" y="3071"/>
              <a:chExt cx="1454" cy="940"/>
            </a:xfrm>
          </p:grpSpPr>
          <p:sp>
            <p:nvSpPr>
              <p:cNvPr id="27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1181" y="3156"/>
                <a:ext cx="1179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hangingPunct="0">
                  <a:spcBef>
                    <a:spcPts val="300"/>
                  </a:spcBef>
                  <a:spcAft>
                    <a:spcPct val="0"/>
                  </a:spcAft>
                  <a:buFontTx/>
                  <a:buNone/>
                </a:pPr>
                <a:r>
                  <a:rPr lang="de-DE" altLang="de-DE" sz="2200">
                    <a:latin typeface="AvantGarde Md BT" pitchFamily="34" charset="0"/>
                  </a:rPr>
                  <a:t>EP</a:t>
                </a:r>
                <a:endParaRPr lang="de-DE" altLang="de-DE" sz="2000">
                  <a:latin typeface="AvantGarde Md BT" pitchFamily="34" charset="0"/>
                </a:endParaRPr>
              </a:p>
            </p:txBody>
          </p:sp>
          <p:sp>
            <p:nvSpPr>
              <p:cNvPr id="28" name="Oval 87"/>
              <p:cNvSpPr>
                <a:spLocks noChangeAspect="1" noChangeArrowheads="1"/>
              </p:cNvSpPr>
              <p:nvPr/>
            </p:nvSpPr>
            <p:spPr bwMode="auto">
              <a:xfrm>
                <a:off x="1044" y="3071"/>
                <a:ext cx="1454" cy="940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CE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915994" y="4771351"/>
            <a:ext cx="3742090" cy="439121"/>
            <a:chOff x="679835" y="4292931"/>
            <a:chExt cx="3810000" cy="457200"/>
          </a:xfrm>
        </p:grpSpPr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679835" y="4597731"/>
              <a:ext cx="381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4489835" y="4292931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679835" y="4292931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2159267" y="4688695"/>
            <a:ext cx="1255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de-DE" dirty="0" smtClean="0">
                <a:solidFill>
                  <a:schemeClr val="accent1"/>
                </a:solidFill>
              </a:rPr>
              <a:t>30</a:t>
            </a:r>
            <a:r>
              <a:rPr lang="en-US" altLang="de-DE" dirty="0" smtClean="0"/>
              <a:t> </a:t>
            </a:r>
            <a:r>
              <a:rPr lang="de-DE" altLang="de-DE" dirty="0" smtClean="0"/>
              <a:t>Monate</a:t>
            </a:r>
            <a:endParaRPr lang="de-DE" altLang="de-DE" dirty="0"/>
          </a:p>
        </p:txBody>
      </p:sp>
      <p:sp>
        <p:nvSpPr>
          <p:cNvPr id="3" name="PB"/>
          <p:cNvSpPr/>
          <p:nvPr/>
        </p:nvSpPr>
        <p:spPr>
          <a:xfrm>
            <a:off x="0" y="6159500"/>
            <a:ext cx="22860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-128"/>
                <a:cs typeface="ＭＳ Ｐゴシック" charset="-128"/>
              </a:rPr>
              <a:t>PCT </a:t>
            </a:r>
            <a:r>
              <a:rPr lang="de-DE" dirty="0" smtClean="0">
                <a:ea typeface="ＭＳ Ｐゴシック" charset="-128"/>
                <a:cs typeface="ＭＳ Ｐゴシック" charset="-128"/>
              </a:rPr>
              <a:t>Länder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7" y="2115387"/>
            <a:ext cx="6989944" cy="355282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90600" y="5730772"/>
            <a:ext cx="2866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http</a:t>
            </a:r>
            <a:r>
              <a:rPr lang="de-DE" sz="1200" dirty="0"/>
              <a:t>://www.wipo.int/pct/en/</a:t>
            </a:r>
          </a:p>
        </p:txBody>
      </p:sp>
      <p:sp>
        <p:nvSpPr>
          <p:cNvPr id="9" name="PB"/>
          <p:cNvSpPr/>
          <p:nvPr/>
        </p:nvSpPr>
        <p:spPr>
          <a:xfrm>
            <a:off x="0" y="6159500"/>
            <a:ext cx="28575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-128"/>
                <a:cs typeface="ＭＳ Ｐゴシック" charset="-128"/>
              </a:rPr>
              <a:t>PCT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sz="2400" dirty="0">
                <a:ea typeface="ＭＳ Ｐゴシック" charset="-128"/>
                <a:cs typeface="ＭＳ Ｐゴシック" charset="-128"/>
              </a:rPr>
              <a:t>Zentrales Anmeldeverfahren für viele </a:t>
            </a:r>
            <a:r>
              <a:rPr lang="de-DE" sz="2400" dirty="0" smtClean="0">
                <a:ea typeface="ＭＳ Ｐゴシック" charset="-128"/>
                <a:cs typeface="ＭＳ Ｐゴシック" charset="-128"/>
              </a:rPr>
              <a:t>Länder (Kap. I)</a:t>
            </a:r>
            <a:endParaRPr lang="de-DE" sz="2400" dirty="0">
              <a:ea typeface="ＭＳ Ｐゴシック" charset="-128"/>
              <a:cs typeface="ＭＳ Ｐゴシック" charset="-128"/>
            </a:endParaRP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de-DE" sz="2000" dirty="0">
                <a:solidFill>
                  <a:schemeClr val="accent1"/>
                </a:solidFill>
              </a:rPr>
              <a:t>eine</a:t>
            </a:r>
            <a:r>
              <a:rPr lang="de-DE" sz="2000" dirty="0"/>
              <a:t> Anmeldung in </a:t>
            </a:r>
            <a:r>
              <a:rPr lang="de-DE" sz="2000" dirty="0">
                <a:solidFill>
                  <a:schemeClr val="accent1"/>
                </a:solidFill>
              </a:rPr>
              <a:t>einer</a:t>
            </a:r>
            <a:r>
              <a:rPr lang="de-DE" sz="2000" dirty="0"/>
              <a:t> Sprache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de-DE" sz="2000" dirty="0">
                <a:solidFill>
                  <a:schemeClr val="accent1"/>
                </a:solidFill>
              </a:rPr>
              <a:t>ohne</a:t>
            </a:r>
            <a:r>
              <a:rPr lang="de-DE" sz="2000" dirty="0"/>
              <a:t> Auslandsvertreter</a:t>
            </a:r>
          </a:p>
          <a:p>
            <a:pPr lvl="1">
              <a:spcAft>
                <a:spcPts val="600"/>
              </a:spcAft>
              <a:buClr>
                <a:schemeClr val="tx2"/>
              </a:buClr>
            </a:pPr>
            <a:r>
              <a:rPr lang="de-DE" sz="2000" dirty="0">
                <a:solidFill>
                  <a:schemeClr val="accent1"/>
                </a:solidFill>
              </a:rPr>
              <a:t>ohne</a:t>
            </a:r>
            <a:r>
              <a:rPr lang="de-DE" sz="2000" dirty="0"/>
              <a:t> individuelle Länderformalien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ea typeface="ＭＳ Ｐゴシック" charset="-128"/>
                <a:cs typeface="ＭＳ Ｐゴシック" charset="-128"/>
              </a:rPr>
              <a:t>Recherche durch Internationale Recherchebehörde ISA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für uns typischerweise durch </a:t>
            </a:r>
            <a:r>
              <a:rPr lang="de-DE" sz="2000" dirty="0" smtClean="0"/>
              <a:t>EPA</a:t>
            </a:r>
          </a:p>
          <a:p>
            <a:pPr>
              <a:spcAft>
                <a:spcPts val="600"/>
              </a:spcAft>
            </a:pPr>
            <a:r>
              <a:rPr lang="de-DE" sz="2400" dirty="0">
                <a:ea typeface="ＭＳ Ｐゴシック" charset="-128"/>
                <a:cs typeface="ＭＳ Ｐゴシック" charset="-128"/>
              </a:rPr>
              <a:t>Optionales </a:t>
            </a:r>
            <a:r>
              <a:rPr lang="de-DE" sz="2400" dirty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unverbindliches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 Prüfungsverfahren (Kap. II</a:t>
            </a:r>
            <a:r>
              <a:rPr lang="de-DE" sz="2400" dirty="0" smtClean="0">
                <a:ea typeface="ＭＳ Ｐゴシック" charset="-128"/>
                <a:cs typeface="ＭＳ Ｐゴシック" charset="-128"/>
              </a:rPr>
              <a:t>)</a:t>
            </a:r>
            <a:endParaRPr lang="de-DE" sz="2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6</a:t>
            </a:fld>
            <a:endParaRPr lang="de-DE"/>
          </a:p>
        </p:txBody>
      </p:sp>
      <p:sp>
        <p:nvSpPr>
          <p:cNvPr id="7" name="PB"/>
          <p:cNvSpPr/>
          <p:nvPr/>
        </p:nvSpPr>
        <p:spPr>
          <a:xfrm>
            <a:off x="0" y="6159500"/>
            <a:ext cx="34290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-128"/>
                <a:cs typeface="ＭＳ Ｐゴシック" charset="-128"/>
              </a:rPr>
              <a:t>PCT 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sz="2400" dirty="0" smtClean="0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KEIN</a:t>
            </a:r>
            <a:r>
              <a:rPr lang="de-DE" sz="2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400" dirty="0">
                <a:ea typeface="ＭＳ Ｐゴシック" charset="-128"/>
                <a:cs typeface="ＭＳ Ｐゴシック" charset="-128"/>
              </a:rPr>
              <a:t>Patenterteilungsverfahren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PCT Anmeldung ist nach 30+ Monaten </a:t>
            </a:r>
            <a:r>
              <a:rPr lang="de-DE" sz="2000" dirty="0">
                <a:solidFill>
                  <a:schemeClr val="accent1"/>
                </a:solidFill>
              </a:rPr>
              <a:t>tot</a:t>
            </a:r>
            <a:r>
              <a:rPr lang="de-DE" sz="2000" dirty="0"/>
              <a:t> !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daher müssen vorher </a:t>
            </a:r>
            <a:r>
              <a:rPr lang="de-DE" sz="2000" dirty="0">
                <a:solidFill>
                  <a:schemeClr val="accent1"/>
                </a:solidFill>
              </a:rPr>
              <a:t>nationale Phasen </a:t>
            </a:r>
            <a:r>
              <a:rPr lang="de-DE" sz="2000" dirty="0"/>
              <a:t>eingeleitet </a:t>
            </a:r>
            <a:r>
              <a:rPr lang="de-DE" sz="2000" dirty="0" smtClean="0"/>
              <a:t>werden</a:t>
            </a:r>
          </a:p>
          <a:p>
            <a:pPr lvl="1">
              <a:spcAft>
                <a:spcPts val="600"/>
              </a:spcAft>
            </a:pPr>
            <a:r>
              <a:rPr lang="de-DE" sz="2000" dirty="0" smtClean="0"/>
              <a:t>Patentprüfung/-erteilung erfolgt rein national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2400" dirty="0">
                <a:ea typeface="ＭＳ Ｐゴシック" charset="-128"/>
                <a:cs typeface="ＭＳ Ｐゴシック" charset="-128"/>
              </a:rPr>
              <a:t>Grundsätzlich kein Rechtsmittel innerhalb PCT</a:t>
            </a:r>
          </a:p>
          <a:p>
            <a:pPr lvl="1">
              <a:spcAft>
                <a:spcPts val="1200"/>
              </a:spcAft>
            </a:pPr>
            <a:r>
              <a:rPr lang="de-DE" sz="2000" dirty="0"/>
              <a:t>Überprüfung in nationaler Phase</a:t>
            </a:r>
          </a:p>
          <a:p>
            <a:pPr lvl="1">
              <a:spcAft>
                <a:spcPts val="1200"/>
              </a:spcAft>
            </a:pPr>
            <a:r>
              <a:rPr lang="de-DE" sz="2000" dirty="0"/>
              <a:t>Ausnahme: Widerspruch bei mangelnder </a:t>
            </a:r>
            <a:r>
              <a:rPr lang="de-DE" sz="2000" dirty="0" smtClean="0"/>
              <a:t>Einheitlichkeit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7</a:t>
            </a:fld>
            <a:endParaRPr lang="de-DE"/>
          </a:p>
        </p:txBody>
      </p:sp>
      <p:sp>
        <p:nvSpPr>
          <p:cNvPr id="7" name="PB"/>
          <p:cNvSpPr/>
          <p:nvPr/>
        </p:nvSpPr>
        <p:spPr>
          <a:xfrm>
            <a:off x="0" y="6159500"/>
            <a:ext cx="40005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PCT Überblick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BC49-86B1-564C-859E-A1E1C8FA4D9E}" type="datetime1">
              <a:rPr lang="de-DE" smtClean="0"/>
              <a:t>07.07.2015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8</a:t>
            </a:fld>
            <a:endParaRPr lang="de-DE"/>
          </a:p>
        </p:txBody>
      </p: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816181" y="1872607"/>
            <a:ext cx="7753989" cy="3999708"/>
            <a:chOff x="432" y="1392"/>
            <a:chExt cx="5184" cy="3082"/>
          </a:xfrm>
        </p:grpSpPr>
        <p:sp>
          <p:nvSpPr>
            <p:cNvPr id="60" name="AutoShape 4"/>
            <p:cNvSpPr>
              <a:spLocks noChangeArrowheads="1"/>
            </p:cNvSpPr>
            <p:nvPr/>
          </p:nvSpPr>
          <p:spPr bwMode="auto">
            <a:xfrm>
              <a:off x="480" y="2445"/>
              <a:ext cx="4896" cy="222"/>
            </a:xfrm>
            <a:prstGeom prst="rightArrow">
              <a:avLst>
                <a:gd name="adj1" fmla="val 51667"/>
                <a:gd name="adj2" fmla="val 11578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>
              <a:off x="2160" y="2400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>
              <a:off x="2302" y="2402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2756" y="2400"/>
              <a:ext cx="0" cy="312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Line 8"/>
            <p:cNvSpPr>
              <a:spLocks noChangeShapeType="1"/>
            </p:cNvSpPr>
            <p:nvPr/>
          </p:nvSpPr>
          <p:spPr bwMode="auto">
            <a:xfrm>
              <a:off x="3041" y="2400"/>
              <a:ext cx="0" cy="312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3183" y="2400"/>
              <a:ext cx="0" cy="312"/>
            </a:xfrm>
            <a:prstGeom prst="lin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>
              <a:off x="3325" y="2400"/>
              <a:ext cx="0" cy="312"/>
            </a:xfrm>
            <a:prstGeom prst="lin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>
              <a:off x="4463" y="2400"/>
              <a:ext cx="0" cy="312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>
              <a:off x="4748" y="2400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480" y="2400"/>
              <a:ext cx="0" cy="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>
              <a:off x="4896" y="2400"/>
              <a:ext cx="0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Text Box 15"/>
            <p:cNvSpPr txBox="1">
              <a:spLocks noChangeArrowheads="1"/>
            </p:cNvSpPr>
            <p:nvPr/>
          </p:nvSpPr>
          <p:spPr bwMode="auto">
            <a:xfrm>
              <a:off x="432" y="2192"/>
              <a:ext cx="5100" cy="1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400" dirty="0">
                  <a:solidFill>
                    <a:schemeClr val="tx1"/>
                  </a:solidFill>
                </a:rPr>
                <a:t> 0                                                  </a:t>
              </a:r>
              <a:r>
                <a:rPr lang="de-DE" sz="1400" dirty="0" smtClean="0">
                  <a:solidFill>
                    <a:schemeClr val="tx1"/>
                  </a:solidFill>
                </a:rPr>
                <a:t>         12 </a:t>
              </a:r>
              <a:r>
                <a:rPr lang="de-DE" sz="1400" dirty="0">
                  <a:solidFill>
                    <a:schemeClr val="tx1"/>
                  </a:solidFill>
                </a:rPr>
                <a:t>13 </a:t>
              </a:r>
              <a:r>
                <a:rPr lang="de-DE" sz="1400" dirty="0" smtClean="0">
                  <a:solidFill>
                    <a:schemeClr val="tx1"/>
                  </a:solidFill>
                </a:rPr>
                <a:t>         </a:t>
              </a:r>
              <a:r>
                <a:rPr lang="de-DE" sz="1400" dirty="0">
                  <a:solidFill>
                    <a:schemeClr val="tx1"/>
                  </a:solidFill>
                  <a:sym typeface="Symbol" charset="2"/>
                </a:rPr>
                <a:t></a:t>
              </a:r>
              <a:r>
                <a:rPr lang="de-DE" sz="1400" dirty="0">
                  <a:solidFill>
                    <a:schemeClr val="tx1"/>
                  </a:solidFill>
                </a:rPr>
                <a:t>16   </a:t>
              </a:r>
              <a:r>
                <a:rPr lang="de-DE" sz="1400" dirty="0" smtClean="0">
                  <a:solidFill>
                    <a:schemeClr val="tx1"/>
                  </a:solidFill>
                </a:rPr>
                <a:t>   </a:t>
              </a:r>
              <a:r>
                <a:rPr lang="de-DE" sz="1400" dirty="0">
                  <a:solidFill>
                    <a:schemeClr val="tx1"/>
                  </a:solidFill>
                </a:rPr>
                <a:t>18 </a:t>
              </a:r>
              <a:r>
                <a:rPr lang="de-DE" sz="1400" dirty="0" smtClean="0">
                  <a:solidFill>
                    <a:schemeClr val="tx1"/>
                  </a:solidFill>
                </a:rPr>
                <a:t>19 20    22                              </a:t>
              </a:r>
              <a:r>
                <a:rPr lang="de-DE" sz="1400" dirty="0">
                  <a:solidFill>
                    <a:schemeClr val="tx1"/>
                  </a:solidFill>
                </a:rPr>
                <a:t>28   </a:t>
              </a:r>
              <a:r>
                <a:rPr lang="de-DE" sz="1400" dirty="0" smtClean="0">
                  <a:solidFill>
                    <a:schemeClr val="tx1"/>
                  </a:solidFill>
                </a:rPr>
                <a:t>   </a:t>
              </a:r>
              <a:r>
                <a:rPr lang="de-DE" sz="1400" dirty="0">
                  <a:solidFill>
                    <a:schemeClr val="tx1"/>
                  </a:solidFill>
                </a:rPr>
                <a:t>30 31</a:t>
              </a:r>
            </a:p>
          </p:txBody>
        </p:sp>
        <p:sp>
          <p:nvSpPr>
            <p:cNvPr id="72" name="Text Box 16"/>
            <p:cNvSpPr txBox="1">
              <a:spLocks noChangeArrowheads="1"/>
            </p:cNvSpPr>
            <p:nvPr/>
          </p:nvSpPr>
          <p:spPr bwMode="auto">
            <a:xfrm>
              <a:off x="528" y="3307"/>
              <a:ext cx="1056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chemeClr val="tx1"/>
                  </a:solidFill>
                </a:rPr>
                <a:t>Prioanmeldung</a:t>
              </a:r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480" y="2777"/>
              <a:ext cx="960" cy="490"/>
            </a:xfrm>
            <a:custGeom>
              <a:avLst/>
              <a:gdLst>
                <a:gd name="T0" fmla="*/ 614 w 1200"/>
                <a:gd name="T1" fmla="*/ 355 h 576"/>
                <a:gd name="T2" fmla="*/ 0 w 1200"/>
                <a:gd name="T3" fmla="*/ 355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2064" y="3841"/>
              <a:ext cx="1200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rgbClr val="FF3300"/>
                  </a:solidFill>
                </a:rPr>
                <a:t>PCT-Anmeldung</a:t>
              </a:r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2160" y="2733"/>
              <a:ext cx="864" cy="1069"/>
            </a:xfrm>
            <a:custGeom>
              <a:avLst/>
              <a:gdLst>
                <a:gd name="T0" fmla="*/ 448 w 1200"/>
                <a:gd name="T1" fmla="*/ 3682 h 576"/>
                <a:gd name="T2" fmla="*/ 0 w 1200"/>
                <a:gd name="T3" fmla="*/ 3682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2736" y="1392"/>
              <a:ext cx="1152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 dirty="0">
                  <a:solidFill>
                    <a:srgbClr val="339966"/>
                  </a:solidFill>
                </a:rPr>
                <a:t>ISR + Bescheid</a:t>
              </a:r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 rot="10800000" flipH="1">
              <a:off x="2736" y="1584"/>
              <a:ext cx="1152" cy="570"/>
            </a:xfrm>
            <a:custGeom>
              <a:avLst/>
              <a:gdLst>
                <a:gd name="T0" fmla="*/ 1062 w 1200"/>
                <a:gd name="T1" fmla="*/ 558 h 576"/>
                <a:gd name="T2" fmla="*/ 0 w 1200"/>
                <a:gd name="T3" fmla="*/ 558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2304" y="2733"/>
              <a:ext cx="864" cy="713"/>
            </a:xfrm>
            <a:custGeom>
              <a:avLst/>
              <a:gdLst>
                <a:gd name="T0" fmla="*/ 448 w 1200"/>
                <a:gd name="T1" fmla="*/ 1093 h 576"/>
                <a:gd name="T2" fmla="*/ 0 w 1200"/>
                <a:gd name="T3" fmla="*/ 1093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 rot="10800000" flipH="1">
              <a:off x="3024" y="1842"/>
              <a:ext cx="672" cy="356"/>
            </a:xfrm>
            <a:custGeom>
              <a:avLst/>
              <a:gdLst>
                <a:gd name="T0" fmla="*/ 211 w 1200"/>
                <a:gd name="T1" fmla="*/ 136 h 576"/>
                <a:gd name="T2" fmla="*/ 0 w 1200"/>
                <a:gd name="T3" fmla="*/ 136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Text Box 24"/>
            <p:cNvSpPr txBox="1">
              <a:spLocks noChangeArrowheads="1"/>
            </p:cNvSpPr>
            <p:nvPr/>
          </p:nvSpPr>
          <p:spPr bwMode="auto">
            <a:xfrm>
              <a:off x="2352" y="3504"/>
              <a:ext cx="1104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rgbClr val="FF3300"/>
                  </a:solidFill>
                </a:rPr>
                <a:t>Gebühren</a:t>
              </a:r>
            </a:p>
          </p:txBody>
        </p:sp>
        <p:sp>
          <p:nvSpPr>
            <p:cNvPr id="81" name="Text Box 25"/>
            <p:cNvSpPr txBox="1">
              <a:spLocks noChangeArrowheads="1"/>
            </p:cNvSpPr>
            <p:nvPr/>
          </p:nvSpPr>
          <p:spPr bwMode="auto">
            <a:xfrm>
              <a:off x="3024" y="1632"/>
              <a:ext cx="1008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rgbClr val="339966"/>
                  </a:solidFill>
                </a:rPr>
                <a:t>Veröffentlichung</a:t>
              </a:r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auto">
            <a:xfrm>
              <a:off x="3552" y="2736"/>
              <a:ext cx="864" cy="490"/>
            </a:xfrm>
            <a:custGeom>
              <a:avLst/>
              <a:gdLst>
                <a:gd name="T0" fmla="*/ 448 w 1200"/>
                <a:gd name="T1" fmla="*/ 355 h 576"/>
                <a:gd name="T2" fmla="*/ 0 w 1200"/>
                <a:gd name="T3" fmla="*/ 355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 Box 27"/>
            <p:cNvSpPr txBox="1">
              <a:spLocks noChangeArrowheads="1"/>
            </p:cNvSpPr>
            <p:nvPr/>
          </p:nvSpPr>
          <p:spPr bwMode="auto">
            <a:xfrm>
              <a:off x="3264" y="3246"/>
              <a:ext cx="1296" cy="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 dirty="0">
                  <a:solidFill>
                    <a:schemeClr val="accent2"/>
                  </a:solidFill>
                </a:rPr>
                <a:t>K</a:t>
              </a:r>
              <a:r>
                <a:rPr lang="de-DE" sz="1600" i="1" dirty="0" smtClean="0">
                  <a:solidFill>
                    <a:schemeClr val="accent2"/>
                  </a:solidFill>
                </a:rPr>
                <a:t>ap</a:t>
              </a:r>
              <a:r>
                <a:rPr lang="de-DE" sz="1600" i="1" dirty="0">
                  <a:solidFill>
                    <a:schemeClr val="accent2"/>
                  </a:solidFill>
                </a:rPr>
                <a:t>. II Antrag</a:t>
              </a:r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 rot="10800000" flipH="1">
              <a:off x="4464" y="1619"/>
              <a:ext cx="384" cy="535"/>
            </a:xfrm>
            <a:custGeom>
              <a:avLst/>
              <a:gdLst>
                <a:gd name="T0" fmla="*/ 39 w 1200"/>
                <a:gd name="T1" fmla="*/ 462 h 576"/>
                <a:gd name="T2" fmla="*/ 0 w 1200"/>
                <a:gd name="T3" fmla="*/ 462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339966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 Box 29"/>
            <p:cNvSpPr txBox="1">
              <a:spLocks noChangeArrowheads="1"/>
            </p:cNvSpPr>
            <p:nvPr/>
          </p:nvSpPr>
          <p:spPr bwMode="auto">
            <a:xfrm>
              <a:off x="4512" y="1440"/>
              <a:ext cx="384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rgbClr val="339966"/>
                  </a:solidFill>
                </a:rPr>
                <a:t>IPRP</a:t>
              </a:r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4752" y="2777"/>
              <a:ext cx="576" cy="713"/>
            </a:xfrm>
            <a:custGeom>
              <a:avLst/>
              <a:gdLst>
                <a:gd name="T0" fmla="*/ 132 w 1200"/>
                <a:gd name="T1" fmla="*/ 1093 h 576"/>
                <a:gd name="T2" fmla="*/ 0 w 1200"/>
                <a:gd name="T3" fmla="*/ 1093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31"/>
            <p:cNvSpPr txBox="1">
              <a:spLocks noChangeArrowheads="1"/>
            </p:cNvSpPr>
            <p:nvPr/>
          </p:nvSpPr>
          <p:spPr bwMode="auto">
            <a:xfrm>
              <a:off x="4800" y="3529"/>
              <a:ext cx="816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rgbClr val="FF3300"/>
                  </a:solidFill>
                </a:rPr>
                <a:t>nat. Phase</a:t>
              </a:r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4752" y="2777"/>
              <a:ext cx="144" cy="357"/>
            </a:xfrm>
            <a:custGeom>
              <a:avLst/>
              <a:gdLst>
                <a:gd name="T0" fmla="*/ 0 w 144"/>
                <a:gd name="T1" fmla="*/ 403 h 336"/>
                <a:gd name="T2" fmla="*/ 144 w 144"/>
                <a:gd name="T3" fmla="*/ 403 h 336"/>
                <a:gd name="T4" fmla="*/ 144 w 144"/>
                <a:gd name="T5" fmla="*/ 0 h 336"/>
                <a:gd name="T6" fmla="*/ 0 60000 65536"/>
                <a:gd name="T7" fmla="*/ 0 60000 65536"/>
                <a:gd name="T8" fmla="*/ 0 60000 65536"/>
                <a:gd name="T9" fmla="*/ 0 w 144"/>
                <a:gd name="T10" fmla="*/ 0 h 336"/>
                <a:gd name="T11" fmla="*/ 144 w 1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36">
                  <a:moveTo>
                    <a:pt x="0" y="336"/>
                  </a:moveTo>
                  <a:lnTo>
                    <a:pt x="144" y="336"/>
                  </a:lnTo>
                  <a:lnTo>
                    <a:pt x="144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Text Box 33"/>
            <p:cNvSpPr txBox="1">
              <a:spLocks noChangeArrowheads="1"/>
            </p:cNvSpPr>
            <p:nvPr/>
          </p:nvSpPr>
          <p:spPr bwMode="auto">
            <a:xfrm>
              <a:off x="4944" y="2906"/>
              <a:ext cx="192" cy="1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rgbClr val="FF3300"/>
                  </a:solidFill>
                </a:rPr>
                <a:t>EP</a:t>
              </a:r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auto">
            <a:xfrm flipH="1">
              <a:off x="2400" y="2736"/>
              <a:ext cx="864" cy="223"/>
            </a:xfrm>
            <a:custGeom>
              <a:avLst/>
              <a:gdLst>
                <a:gd name="T0" fmla="*/ 448 w 1200"/>
                <a:gd name="T1" fmla="*/ 33 h 576"/>
                <a:gd name="T2" fmla="*/ 0 w 1200"/>
                <a:gd name="T3" fmla="*/ 33 h 576"/>
                <a:gd name="T4" fmla="*/ 0 w 1200"/>
                <a:gd name="T5" fmla="*/ 0 h 576"/>
                <a:gd name="T6" fmla="*/ 0 60000 65536"/>
                <a:gd name="T7" fmla="*/ 0 60000 65536"/>
                <a:gd name="T8" fmla="*/ 0 60000 65536"/>
                <a:gd name="T9" fmla="*/ 0 w 1200"/>
                <a:gd name="T10" fmla="*/ 0 h 576"/>
                <a:gd name="T11" fmla="*/ 1200 w 1200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0" h="576">
                  <a:moveTo>
                    <a:pt x="1200" y="576"/>
                  </a:moveTo>
                  <a:lnTo>
                    <a:pt x="0" y="576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accent5">
                  <a:lumMod val="40000"/>
                  <a:lumOff val="60000"/>
                </a:schemeClr>
              </a:solidFill>
              <a:prstDash val="sysDot"/>
              <a:round/>
              <a:headEnd/>
              <a:tailEnd type="triangl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Text Box 35"/>
            <p:cNvSpPr txBox="1">
              <a:spLocks noChangeArrowheads="1"/>
            </p:cNvSpPr>
            <p:nvPr/>
          </p:nvSpPr>
          <p:spPr bwMode="auto">
            <a:xfrm>
              <a:off x="2400" y="2988"/>
              <a:ext cx="1296" cy="37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PCT alt </a:t>
              </a:r>
              <a:br>
                <a:rPr lang="de-DE" sz="1600" i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</a:br>
              <a:r>
                <a:rPr lang="de-DE" sz="1600" i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für LU,UG,TZ</a:t>
              </a:r>
            </a:p>
          </p:txBody>
        </p:sp>
        <p:sp>
          <p:nvSpPr>
            <p:cNvPr id="92" name="Text Box 36"/>
            <p:cNvSpPr txBox="1">
              <a:spLocks noChangeArrowheads="1"/>
            </p:cNvSpPr>
            <p:nvPr/>
          </p:nvSpPr>
          <p:spPr bwMode="auto">
            <a:xfrm>
              <a:off x="3360" y="4320"/>
              <a:ext cx="1200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chemeClr val="accent2"/>
                  </a:solidFill>
                </a:rPr>
                <a:t>Prüfungsverfahren</a:t>
              </a:r>
            </a:p>
          </p:txBody>
        </p:sp>
        <p:sp>
          <p:nvSpPr>
            <p:cNvPr id="93" name="Text Box 37"/>
            <p:cNvSpPr txBox="1">
              <a:spLocks noChangeArrowheads="1"/>
            </p:cNvSpPr>
            <p:nvPr/>
          </p:nvSpPr>
          <p:spPr bwMode="auto">
            <a:xfrm>
              <a:off x="3984" y="3936"/>
              <a:ext cx="1488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rgbClr val="FF3300"/>
                  </a:solidFill>
                </a:rPr>
                <a:t>Übersetzung !</a:t>
              </a:r>
            </a:p>
          </p:txBody>
        </p:sp>
        <p:sp>
          <p:nvSpPr>
            <p:cNvPr id="94" name="Line 38"/>
            <p:cNvSpPr>
              <a:spLocks noChangeShapeType="1"/>
            </p:cNvSpPr>
            <p:nvPr/>
          </p:nvSpPr>
          <p:spPr bwMode="auto">
            <a:xfrm>
              <a:off x="528" y="4224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non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Line 39"/>
            <p:cNvSpPr>
              <a:spLocks noChangeShapeType="1"/>
            </p:cNvSpPr>
            <p:nvPr/>
          </p:nvSpPr>
          <p:spPr bwMode="auto">
            <a:xfrm>
              <a:off x="528" y="41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>
              <a:off x="2112" y="41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624" y="4320"/>
              <a:ext cx="1536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  <a:buFontTx/>
                <a:buNone/>
              </a:pPr>
              <a:r>
                <a:rPr lang="de-DE" sz="1600" i="1">
                  <a:solidFill>
                    <a:schemeClr val="tx1"/>
                  </a:solidFill>
                </a:rPr>
                <a:t>nat. Prüfungsverfahren</a:t>
              </a:r>
            </a:p>
          </p:txBody>
        </p: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>
              <a:off x="2112" y="4224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Line 43"/>
            <p:cNvSpPr>
              <a:spLocks noChangeShapeType="1"/>
            </p:cNvSpPr>
            <p:nvPr/>
          </p:nvSpPr>
          <p:spPr bwMode="auto">
            <a:xfrm>
              <a:off x="3552" y="2400"/>
              <a:ext cx="0" cy="3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0" name="Group 55"/>
            <p:cNvGrpSpPr>
              <a:grpSpLocks/>
            </p:cNvGrpSpPr>
            <p:nvPr/>
          </p:nvGrpSpPr>
          <p:grpSpPr bwMode="auto">
            <a:xfrm>
              <a:off x="3600" y="4128"/>
              <a:ext cx="1440" cy="192"/>
              <a:chOff x="3600" y="4128"/>
              <a:chExt cx="1440" cy="192"/>
            </a:xfrm>
          </p:grpSpPr>
          <p:grpSp>
            <p:nvGrpSpPr>
              <p:cNvPr id="102" name="Group 54"/>
              <p:cNvGrpSpPr>
                <a:grpSpLocks/>
              </p:cNvGrpSpPr>
              <p:nvPr/>
            </p:nvGrpSpPr>
            <p:grpSpPr bwMode="auto">
              <a:xfrm>
                <a:off x="3600" y="4128"/>
                <a:ext cx="1152" cy="192"/>
                <a:chOff x="3600" y="4128"/>
                <a:chExt cx="1152" cy="192"/>
              </a:xfrm>
            </p:grpSpPr>
            <p:sp>
              <p:nvSpPr>
                <p:cNvPr id="105" name="Line 46"/>
                <p:cNvSpPr>
                  <a:spLocks noChangeShapeType="1"/>
                </p:cNvSpPr>
                <p:nvPr/>
              </p:nvSpPr>
              <p:spPr bwMode="auto">
                <a:xfrm>
                  <a:off x="3600" y="4224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none" w="sm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" name="Line 47"/>
                <p:cNvSpPr>
                  <a:spLocks noChangeShapeType="1"/>
                </p:cNvSpPr>
                <p:nvPr/>
              </p:nvSpPr>
              <p:spPr bwMode="auto">
                <a:xfrm>
                  <a:off x="3600" y="412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none" w="sm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" name="Line 48"/>
                <p:cNvSpPr>
                  <a:spLocks noChangeShapeType="1"/>
                </p:cNvSpPr>
                <p:nvPr/>
              </p:nvSpPr>
              <p:spPr bwMode="auto">
                <a:xfrm>
                  <a:off x="4464" y="412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none" w="sm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" name="Line 49"/>
                <p:cNvSpPr>
                  <a:spLocks noChangeShapeType="1"/>
                </p:cNvSpPr>
                <p:nvPr/>
              </p:nvSpPr>
              <p:spPr bwMode="auto">
                <a:xfrm>
                  <a:off x="4752" y="412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none" w="sm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" name="Line 50"/>
                <p:cNvSpPr>
                  <a:spLocks noChangeShapeType="1"/>
                </p:cNvSpPr>
                <p:nvPr/>
              </p:nvSpPr>
              <p:spPr bwMode="auto">
                <a:xfrm>
                  <a:off x="4464" y="4224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none" w="sm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03" name="Line 51"/>
              <p:cNvSpPr>
                <a:spLocks noChangeShapeType="1"/>
              </p:cNvSpPr>
              <p:nvPr/>
            </p:nvSpPr>
            <p:spPr bwMode="auto">
              <a:xfrm>
                <a:off x="5040" y="412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Line 52"/>
              <p:cNvSpPr>
                <a:spLocks noChangeShapeType="1"/>
              </p:cNvSpPr>
              <p:nvPr/>
            </p:nvSpPr>
            <p:spPr bwMode="auto">
              <a:xfrm>
                <a:off x="4704" y="422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none" w="sm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3796" y="1845"/>
              <a:ext cx="472" cy="2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de-DE" i="1" dirty="0" smtClean="0">
                  <a:solidFill>
                    <a:srgbClr val="339966"/>
                  </a:solidFill>
                </a:rPr>
                <a:t>Kap</a:t>
              </a:r>
              <a:r>
                <a:rPr lang="de-DE" i="1" dirty="0">
                  <a:solidFill>
                    <a:srgbClr val="339966"/>
                  </a:solidFill>
                </a:rPr>
                <a:t>. I</a:t>
              </a:r>
            </a:p>
          </p:txBody>
        </p:sp>
      </p:grpSp>
      <p:sp>
        <p:nvSpPr>
          <p:cNvPr id="110" name="PB"/>
          <p:cNvSpPr/>
          <p:nvPr/>
        </p:nvSpPr>
        <p:spPr>
          <a:xfrm>
            <a:off x="0" y="6159500"/>
            <a:ext cx="45720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Kostenvergleich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549B-2D5B-6141-AE9A-97FF42349B03}" type="datetime1">
              <a:rPr lang="de-DE" smtClean="0"/>
              <a:t>07.07.2015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www.wwp.de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BE04-4579-474D-97FB-9FEE34433BBF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90662"/>
              </p:ext>
            </p:extLst>
          </p:nvPr>
        </p:nvGraphicFramePr>
        <p:xfrm>
          <a:off x="528540" y="2012134"/>
          <a:ext cx="8063137" cy="3509601"/>
        </p:xfrm>
        <a:graphic>
          <a:graphicData uri="http://schemas.openxmlformats.org/drawingml/2006/table">
            <a:tbl>
              <a:tblPr/>
              <a:tblGrid>
                <a:gridCol w="2207981"/>
                <a:gridCol w="1956532"/>
                <a:gridCol w="2105303"/>
                <a:gridCol w="1793321"/>
              </a:tblGrid>
              <a:tr h="432042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PCT II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PCT 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EP**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70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e-Anmeldung,</a:t>
                      </a:r>
                      <a:b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Recherche</a:t>
                      </a:r>
                      <a:endParaRPr kumimoji="0" lang="de-DE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3.087,-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3.087,-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37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Prüfung</a:t>
                      </a:r>
                      <a:endParaRPr kumimoji="0" lang="de-DE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2.121,-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—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37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PCT Gesamt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5.208,-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3.087,-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22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Rech.-Gebühr* </a:t>
                      </a:r>
                      <a:r>
                        <a:rPr kumimoji="0" lang="de-DE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(entfällt, wenn EPA ISA war)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—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—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1.285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689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Prüf.-Gebühr*</a:t>
                      </a:r>
                      <a:endParaRPr kumimoji="0" lang="de-DE" sz="1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902,50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1.805,-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1.620,-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37"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€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6.110,50 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4.892,-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9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€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2.905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528540" y="5641540"/>
            <a:ext cx="7535363" cy="453970"/>
          </a:xfrm>
          <a:prstGeom prst="rect">
            <a:avLst/>
          </a:prstGeom>
          <a:noFill/>
          <a:ln w="28575">
            <a:noFill/>
            <a:miter lim="800000"/>
            <a:headEnd/>
            <a:tailEnd type="none" w="sm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sz="1000" i="1" dirty="0">
                <a:ea typeface="Arial" charset="0"/>
                <a:cs typeface="Arial" charset="0"/>
              </a:rPr>
              <a:t>* Zur Gebührenstruktur im Einzelnen siehe </a:t>
            </a:r>
            <a:r>
              <a:rPr lang="de-DE" sz="1000" i="1" dirty="0">
                <a:ea typeface="Arial" charset="0"/>
                <a:cs typeface="Arial" charset="0"/>
              </a:rPr>
              <a:t>Verzeichnis der Gebühren und Auslagen in der ab 1. April 2014 geltenden </a:t>
            </a:r>
            <a:r>
              <a:rPr lang="de-DE" sz="1000" i="1" dirty="0" smtClean="0">
                <a:ea typeface="Arial" charset="0"/>
                <a:cs typeface="Arial" charset="0"/>
              </a:rPr>
              <a:t>Fassung, Art. 14(2) </a:t>
            </a:r>
            <a:r>
              <a:rPr lang="de-DE" sz="1000" i="1" dirty="0" err="1" smtClean="0">
                <a:ea typeface="Arial" charset="0"/>
                <a:cs typeface="Arial" charset="0"/>
              </a:rPr>
              <a:t>GebO</a:t>
            </a:r>
            <a:endParaRPr lang="de-DE" sz="1000" i="1" dirty="0" smtClean="0"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de-DE" sz="1000" i="1" dirty="0">
                <a:ea typeface="Arial" charset="0"/>
                <a:cs typeface="Arial" charset="0"/>
              </a:rPr>
              <a:t>** Anspruchsgebühren, Benennungsgebühren, </a:t>
            </a:r>
            <a:r>
              <a:rPr lang="de-DE" sz="1000" i="1" dirty="0" smtClean="0">
                <a:ea typeface="Arial" charset="0"/>
                <a:cs typeface="Arial" charset="0"/>
              </a:rPr>
              <a:t>Anmeldegebühr, </a:t>
            </a:r>
            <a:r>
              <a:rPr lang="de-DE" sz="1000" i="1" dirty="0">
                <a:ea typeface="Arial" charset="0"/>
                <a:cs typeface="Arial" charset="0"/>
              </a:rPr>
              <a:t>Längengebühr nicht berücksichtigt</a:t>
            </a:r>
          </a:p>
        </p:txBody>
      </p:sp>
      <p:sp>
        <p:nvSpPr>
          <p:cNvPr id="9" name="PB"/>
          <p:cNvSpPr/>
          <p:nvPr/>
        </p:nvSpPr>
        <p:spPr>
          <a:xfrm>
            <a:off x="0" y="6159500"/>
            <a:ext cx="5143500" cy="6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3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p_ppt_dummy">
  <a:themeElements>
    <a:clrScheme name="wwp">
      <a:dk1>
        <a:srgbClr val="001C3F"/>
      </a:dk1>
      <a:lt1>
        <a:sysClr val="window" lastClr="FFFFFF"/>
      </a:lt1>
      <a:dk2>
        <a:srgbClr val="4C4C4C"/>
      </a:dk2>
      <a:lt2>
        <a:srgbClr val="D3D3D3"/>
      </a:lt2>
      <a:accent1>
        <a:srgbClr val="E570C7"/>
      </a:accent1>
      <a:accent2>
        <a:srgbClr val="43779E"/>
      </a:accent2>
      <a:accent3>
        <a:srgbClr val="5A9FD4"/>
      </a:accent3>
      <a:accent4>
        <a:srgbClr val="4C4C4C"/>
      </a:accent4>
      <a:accent5>
        <a:srgbClr val="808080"/>
      </a:accent5>
      <a:accent6>
        <a:srgbClr val="CCCCCC"/>
      </a:accent6>
      <a:hlink>
        <a:srgbClr val="E570C7"/>
      </a:hlink>
      <a:folHlink>
        <a:srgbClr val="FF9F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wwp_ppt_dummy</Template>
  <TotalTime>0</TotalTime>
  <Words>493</Words>
  <Application>Microsoft Office PowerPoint</Application>
  <PresentationFormat>Bildschirmpräsentation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wwp_ppt_dummy</vt:lpstr>
      <vt:lpstr>WIPO-Dienste und PCT aus Sicht der Anmelder aus mittelständischen Unternehmen</vt:lpstr>
      <vt:lpstr>Übersicht</vt:lpstr>
      <vt:lpstr>Patentfamilie</vt:lpstr>
      <vt:lpstr>Patentfamilie</vt:lpstr>
      <vt:lpstr>PCT Länder</vt:lpstr>
      <vt:lpstr>PCT Überblick</vt:lpstr>
      <vt:lpstr>PCT Überblick</vt:lpstr>
      <vt:lpstr>PCT Überblick</vt:lpstr>
      <vt:lpstr>Kostenvergleich</vt:lpstr>
      <vt:lpstr>Bewertung</vt:lpstr>
      <vt:lpstr>Bewertung</vt:lpstr>
      <vt:lpstr>Kosteneffizient Anmelden mit PCT</vt:lpstr>
      <vt:lpstr>WIPO-Dienste</vt:lpstr>
      <vt:lpstr>WIPO-Dienste </vt:lpstr>
      <vt:lpstr>WIPO-Dienste</vt:lpstr>
      <vt:lpstr>Vielen Dank. Haben Sie 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WIPO-Dienste und PCT aus Sicht der Anmelder aus mittelständischen Unternehmen</dc:title>
  <dc:creator>Torsten Duhme</dc:creator>
  <cp:lastModifiedBy>Torsten Duhme</cp:lastModifiedBy>
  <cp:revision>37</cp:revision>
  <dcterms:created xsi:type="dcterms:W3CDTF">2015-07-07T07:54:12Z</dcterms:created>
  <dcterms:modified xsi:type="dcterms:W3CDTF">2015-07-07T15:25:09Z</dcterms:modified>
</cp:coreProperties>
</file>